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 id="273" r:id="rId18"/>
    <p:sldId id="275" r:id="rId19"/>
    <p:sldId id="276" r:id="rId20"/>
    <p:sldId id="277" r:id="rId21"/>
    <p:sldId id="278" r:id="rId22"/>
    <p:sldId id="279" r:id="rId23"/>
  </p:sldIdLst>
  <p:sldSz cx="12192000" cy="6858000"/>
  <p:notesSz cx="6858000" cy="9144000"/>
  <p:embeddedFontLst>
    <p:embeddedFont>
      <p:font typeface="Garamond" panose="02020404030301010803" pitchFamily="18" charset="0"/>
      <p:regular r:id="rId25"/>
      <p:bold r:id="rId26"/>
      <p:italic r:id="rId27"/>
    </p:embeddedFont>
    <p:embeddedFont>
      <p:font typeface="Century Gothic" panose="020B0502020202020204" pitchFamily="34" charset="0"/>
      <p:regular r:id="rId28"/>
      <p:bold r:id="rId29"/>
      <p:italic r:id="rId30"/>
      <p:boldItalic r:id="rId31"/>
    </p:embeddedFont>
    <p:embeddedFont>
      <p:font typeface="Calibri" panose="020F0502020204030204" pitchFamily="34" charset="0"/>
      <p:regular r:id="rId32"/>
      <p:bold r:id="rId33"/>
      <p:italic r:id="rId34"/>
      <p:boldItalic r:id="rId35"/>
    </p:embeddedFont>
    <p:embeddedFont>
      <p:font typeface="Arimo" panose="020B0604020202020204" charset="0"/>
      <p:regular r:id="rId36"/>
      <p:bold r:id="rId37"/>
      <p:italic r:id="rId38"/>
      <p:boldItalic r:id="rId39"/>
    </p:embeddedFont>
    <p:embeddedFont>
      <p:font typeface="Webdings" panose="05030102010509060703" pitchFamily="18" charset="2"/>
      <p:regular r:id="rId40"/>
    </p:embeddedFont>
    <p:embeddedFont>
      <p:font typeface="Roboto" panose="020B060402020202020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760" userDrawn="1">
          <p15:clr>
            <a:srgbClr val="9AA0A6"/>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45" roundtripDataSignature="AMtx7mj47tMo+G8RynUKjsTP8zAEp0thS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A0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44EA7D0-DCC6-4DB6-A94C-DF94B9523167}">
  <a:tblStyle styleId="{544EA7D0-DCC6-4DB6-A94C-DF94B952316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225" autoAdjust="0"/>
  </p:normalViewPr>
  <p:slideViewPr>
    <p:cSldViewPr snapToGrid="0">
      <p:cViewPr varScale="1">
        <p:scale>
          <a:sx n="52" d="100"/>
          <a:sy n="52" d="100"/>
        </p:scale>
        <p:origin x="1147" y="48"/>
      </p:cViewPr>
      <p:guideLst>
        <p:guide orient="horz" pos="27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3530662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mapr.github.io/LT-GEE/introduction.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ps.gov/gicl/planyourvisit/gila-wilderness.htm"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lickr.com/photos/gilaforest/29557492327/"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s.fed.u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ki/File:Gila_National_Forest_(7282037236).jpg"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commons.wikimedia.org/wiki/File:Gila_River_flooding_in_Gila_Hot_Springs_area_(9776418862).jpg" TargetMode="External"/><Relationship Id="rId5" Type="http://schemas.openxmlformats.org/officeDocument/2006/relationships/hyperlink" Target="https://commons.wikimedia.org/wiki/File:Heli-mulching_Slide_Fire_BAER_Work_C4_(14329711807).jpg" TargetMode="External"/><Relationship Id="rId4" Type="http://schemas.openxmlformats.org/officeDocument/2006/relationships/hyperlink" Target="https://commons.wikimedia.org/wiki/File:W._Fk_of_Mogollon_crk,_Jeanies_waterfall,_Gila_National_Forest_(8727134762).jpg"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latin typeface="Garamond"/>
                <a:ea typeface="Garamond"/>
                <a:cs typeface="Garamond"/>
                <a:sym typeface="Garamond"/>
              </a:rPr>
              <a:t>I would like to thank you all, on behalf of our team and the National Develop Program, for joining us today. </a:t>
            </a:r>
          </a:p>
          <a:p>
            <a:pPr marL="0" lvl="0" indent="0" algn="l" rtl="0">
              <a:lnSpc>
                <a:spcPct val="100000"/>
              </a:lnSpc>
              <a:spcBef>
                <a:spcPts val="0"/>
              </a:spcBef>
              <a:spcAft>
                <a:spcPts val="0"/>
              </a:spcAft>
              <a:buClr>
                <a:schemeClr val="dk1"/>
              </a:buClr>
              <a:buSzPts val="1400"/>
              <a:buFont typeface="Arial"/>
              <a:buNone/>
            </a:pPr>
            <a:r>
              <a:rPr lang="en-US" dirty="0">
                <a:latin typeface="Garamond"/>
                <a:ea typeface="Garamond"/>
                <a:cs typeface="Garamond"/>
                <a:sym typeface="Garamond"/>
              </a:rPr>
              <a:t>I am joined today by my multi-talented teammates: </a:t>
            </a:r>
            <a:endParaRPr dirty="0">
              <a:latin typeface="Garamond"/>
              <a:ea typeface="Garamond"/>
              <a:cs typeface="Garamond"/>
              <a:sym typeface="Garamond"/>
            </a:endParaRPr>
          </a:p>
          <a:p>
            <a:pPr marL="0" lvl="0" indent="0" algn="l" rtl="0">
              <a:lnSpc>
                <a:spcPct val="100000"/>
              </a:lnSpc>
              <a:spcBef>
                <a:spcPts val="0"/>
              </a:spcBef>
              <a:spcAft>
                <a:spcPts val="0"/>
              </a:spcAft>
              <a:buClr>
                <a:schemeClr val="dk1"/>
              </a:buClr>
              <a:buSzPts val="1400"/>
              <a:buFont typeface="Arial"/>
              <a:buNone/>
            </a:pPr>
            <a:r>
              <a:rPr lang="en-US" dirty="0">
                <a:latin typeface="Garamond"/>
                <a:ea typeface="Garamond"/>
                <a:cs typeface="Garamond"/>
                <a:sym typeface="Garamond"/>
              </a:rPr>
              <a:t>Abigail </a:t>
            </a:r>
            <a:r>
              <a:rPr lang="en-US" dirty="0" err="1">
                <a:latin typeface="Garamond"/>
                <a:ea typeface="Garamond"/>
                <a:cs typeface="Garamond"/>
                <a:sym typeface="Garamond"/>
              </a:rPr>
              <a:t>Barenblitt</a:t>
            </a:r>
            <a:r>
              <a:rPr lang="en-US" dirty="0">
                <a:latin typeface="Garamond"/>
                <a:ea typeface="Garamond"/>
                <a:cs typeface="Garamond"/>
                <a:sym typeface="Garamond"/>
              </a:rPr>
              <a:t>, I have a masters in Wildlife and Fisheries Science from Penn State University </a:t>
            </a:r>
            <a:endParaRPr dirty="0">
              <a:latin typeface="Garamond"/>
              <a:ea typeface="Garamond"/>
              <a:cs typeface="Garamond"/>
              <a:sym typeface="Garamond"/>
            </a:endParaRPr>
          </a:p>
          <a:p>
            <a:pPr marL="0" lvl="0" indent="0" algn="l" rtl="0">
              <a:lnSpc>
                <a:spcPct val="100000"/>
              </a:lnSpc>
              <a:spcBef>
                <a:spcPts val="0"/>
              </a:spcBef>
              <a:spcAft>
                <a:spcPts val="0"/>
              </a:spcAft>
              <a:buClr>
                <a:schemeClr val="dk1"/>
              </a:buClr>
              <a:buSzPts val="1400"/>
              <a:buFont typeface="Arial"/>
              <a:buNone/>
            </a:pPr>
            <a:r>
              <a:rPr lang="en-US" dirty="0">
                <a:latin typeface="Garamond"/>
                <a:ea typeface="Garamond"/>
                <a:cs typeface="Garamond"/>
                <a:sym typeface="Garamond"/>
              </a:rPr>
              <a:t>Carli Merrick, I have a masters in Applied Remote Sensing from the University of Miami</a:t>
            </a:r>
            <a:endParaRPr dirty="0">
              <a:latin typeface="Garamond"/>
              <a:ea typeface="Garamond"/>
              <a:cs typeface="Garamond"/>
              <a:sym typeface="Garamond"/>
            </a:endParaRPr>
          </a:p>
          <a:p>
            <a:pPr marL="0" lvl="0" indent="0" algn="l" rtl="0">
              <a:lnSpc>
                <a:spcPct val="100000"/>
              </a:lnSpc>
              <a:spcBef>
                <a:spcPts val="0"/>
              </a:spcBef>
              <a:spcAft>
                <a:spcPts val="0"/>
              </a:spcAft>
              <a:buClr>
                <a:schemeClr val="dk1"/>
              </a:buClr>
              <a:buSzPts val="1400"/>
              <a:buFont typeface="Arial"/>
              <a:buNone/>
            </a:pPr>
            <a:r>
              <a:rPr lang="en-US" dirty="0" err="1">
                <a:latin typeface="Garamond"/>
                <a:ea typeface="Garamond"/>
                <a:cs typeface="Garamond"/>
                <a:sym typeface="Garamond"/>
              </a:rPr>
              <a:t>Ariege</a:t>
            </a:r>
            <a:r>
              <a:rPr lang="en-US" dirty="0">
                <a:latin typeface="Garamond"/>
                <a:ea typeface="Garamond"/>
                <a:cs typeface="Garamond"/>
                <a:sym typeface="Garamond"/>
              </a:rPr>
              <a:t> Besson, I recently graduated with my bachelor’s in Geology &amp; Geophysics and in Ethnicity, Race &amp; Migration from Yale.</a:t>
            </a:r>
            <a:endParaRPr dirty="0">
              <a:latin typeface="Garamond"/>
              <a:ea typeface="Garamond"/>
              <a:cs typeface="Garamond"/>
              <a:sym typeface="Garamond"/>
            </a:endParaRPr>
          </a:p>
          <a:p>
            <a:pPr marL="0" lvl="0" indent="0" algn="l" rtl="0">
              <a:lnSpc>
                <a:spcPct val="100000"/>
              </a:lnSpc>
              <a:spcBef>
                <a:spcPts val="0"/>
              </a:spcBef>
              <a:spcAft>
                <a:spcPts val="0"/>
              </a:spcAft>
              <a:buClr>
                <a:schemeClr val="dk1"/>
              </a:buClr>
              <a:buSzPts val="1400"/>
              <a:buFont typeface="Arial"/>
              <a:buNone/>
            </a:pPr>
            <a:r>
              <a:rPr lang="en-US" dirty="0">
                <a:latin typeface="Garamond"/>
                <a:ea typeface="Garamond"/>
                <a:cs typeface="Garamond"/>
                <a:sym typeface="Garamond"/>
              </a:rPr>
              <a:t>Terra E-P, LA, MES, GIS/Spatial Analytics</a:t>
            </a:r>
          </a:p>
          <a:p>
            <a:pPr marL="0" lvl="0" indent="0" algn="l" rtl="0">
              <a:lnSpc>
                <a:spcPct val="100000"/>
              </a:lnSpc>
              <a:spcBef>
                <a:spcPts val="0"/>
              </a:spcBef>
              <a:spcAft>
                <a:spcPts val="0"/>
              </a:spcAft>
              <a:buClr>
                <a:schemeClr val="dk1"/>
              </a:buClr>
              <a:buSzPts val="1400"/>
              <a:buFont typeface="Arial"/>
              <a:buNone/>
            </a:pPr>
            <a:r>
              <a:rPr lang="en-US" dirty="0">
                <a:latin typeface="Garamond"/>
                <a:ea typeface="Garamond"/>
                <a:cs typeface="Garamond"/>
                <a:sym typeface="Garamond"/>
              </a:rPr>
              <a:t>We worked along side our partners at the USFS &amp; Gila National Forest to explore relevant data &amp; appropriate methodologies for tracking watershed recovery after fire events. </a:t>
            </a:r>
            <a:endParaRPr sz="1400" dirty="0">
              <a:latin typeface="Garamond"/>
              <a:ea typeface="Garamond"/>
              <a:cs typeface="Garamond"/>
              <a:sym typeface="Garamond"/>
            </a:endParaRPr>
          </a:p>
        </p:txBody>
      </p:sp>
      <p:sp>
        <p:nvSpPr>
          <p:cNvPr id="106" name="Google Shape;10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42726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623eef4bee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g623eef4bee_0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dirty="0">
                <a:latin typeface="Garamond"/>
                <a:ea typeface="Garamond"/>
                <a:cs typeface="Garamond"/>
                <a:sym typeface="Garamond"/>
              </a:rPr>
              <a:t>Following our lit review, we chose to use normalized burn ratio as an index of recovery in the watershed .</a:t>
            </a:r>
            <a:endParaRPr sz="1400" dirty="0">
              <a:latin typeface="Garamond"/>
              <a:ea typeface="Garamond"/>
              <a:cs typeface="Garamond"/>
              <a:sym typeface="Garamond"/>
            </a:endParaRPr>
          </a:p>
          <a:p>
            <a:pPr marL="0" lvl="0" indent="0" algn="l" rtl="0">
              <a:lnSpc>
                <a:spcPct val="100000"/>
              </a:lnSpc>
              <a:spcBef>
                <a:spcPts val="0"/>
              </a:spcBef>
              <a:spcAft>
                <a:spcPts val="0"/>
              </a:spcAft>
              <a:buSzPts val="1400"/>
              <a:buNone/>
            </a:pPr>
            <a:endParaRPr sz="1400" dirty="0">
              <a:latin typeface="Garamond"/>
              <a:ea typeface="Garamond"/>
              <a:cs typeface="Garamond"/>
              <a:sym typeface="Garamond"/>
            </a:endParaRPr>
          </a:p>
          <a:p>
            <a:pPr marL="0" lvl="0" indent="0" algn="l" rtl="0">
              <a:lnSpc>
                <a:spcPct val="100000"/>
              </a:lnSpc>
              <a:spcBef>
                <a:spcPts val="0"/>
              </a:spcBef>
              <a:spcAft>
                <a:spcPts val="0"/>
              </a:spcAft>
              <a:buSzPts val="1400"/>
              <a:buNone/>
            </a:pPr>
            <a:r>
              <a:rPr lang="en-US" sz="1400" dirty="0">
                <a:latin typeface="Garamond"/>
                <a:ea typeface="Garamond"/>
                <a:cs typeface="Garamond"/>
                <a:sym typeface="Garamond"/>
              </a:rPr>
              <a:t>NBR is measured using Near Infrared and Shortwave Infrared bands (shown in the equation here) &amp; is similar to the gold standard NDVI (normalized difference vegetation index) both as a method to track landscape change &amp; in the structure of the equation.  However, NBR was preferred because it is:</a:t>
            </a:r>
            <a:endParaRPr sz="1400" dirty="0">
              <a:latin typeface="Garamond"/>
              <a:ea typeface="Garamond"/>
              <a:cs typeface="Garamond"/>
              <a:sym typeface="Garamond"/>
            </a:endParaRPr>
          </a:p>
          <a:p>
            <a:pPr marL="457200" lvl="0" indent="-317500" algn="l" rtl="0">
              <a:lnSpc>
                <a:spcPct val="100000"/>
              </a:lnSpc>
              <a:spcBef>
                <a:spcPts val="0"/>
              </a:spcBef>
              <a:spcAft>
                <a:spcPts val="0"/>
              </a:spcAft>
              <a:buSzPts val="1400"/>
              <a:buFont typeface="Garamond"/>
              <a:buChar char="-"/>
            </a:pPr>
            <a:r>
              <a:rPr lang="en-US" sz="1400" dirty="0">
                <a:latin typeface="Garamond"/>
                <a:ea typeface="Garamond"/>
                <a:cs typeface="Garamond"/>
                <a:sym typeface="Garamond"/>
              </a:rPr>
              <a:t>it is sensitive to the capture of disturbance events (Kennedy et al., 2010, p. 2905) and </a:t>
            </a:r>
            <a:endParaRPr sz="1400" dirty="0">
              <a:latin typeface="Garamond"/>
              <a:ea typeface="Garamond"/>
              <a:cs typeface="Garamond"/>
              <a:sym typeface="Garamond"/>
            </a:endParaRPr>
          </a:p>
          <a:p>
            <a:pPr marL="457200" lvl="0" indent="-317500" algn="l" rtl="0">
              <a:lnSpc>
                <a:spcPct val="100000"/>
              </a:lnSpc>
              <a:spcBef>
                <a:spcPts val="0"/>
              </a:spcBef>
              <a:spcAft>
                <a:spcPts val="0"/>
              </a:spcAft>
              <a:buSzPts val="1400"/>
              <a:buFont typeface="Garamond"/>
              <a:buChar char="-"/>
            </a:pPr>
            <a:r>
              <a:rPr lang="en-US" sz="1400" dirty="0">
                <a:latin typeface="Garamond"/>
                <a:ea typeface="Garamond"/>
                <a:cs typeface="Garamond"/>
                <a:sym typeface="Garamond"/>
              </a:rPr>
              <a:t>is less prone to saturation than NDVI when considering post-fire vegetation recovery (Bright et al., 2019). </a:t>
            </a:r>
            <a:endParaRPr sz="1400" dirty="0">
              <a:latin typeface="Garamond"/>
              <a:ea typeface="Garamond"/>
              <a:cs typeface="Garamond"/>
              <a:sym typeface="Garamond"/>
            </a:endParaRPr>
          </a:p>
          <a:p>
            <a:pPr marL="0" lvl="0" indent="0" algn="l" rtl="0">
              <a:spcBef>
                <a:spcPts val="0"/>
              </a:spcBef>
              <a:spcAft>
                <a:spcPts val="0"/>
              </a:spcAft>
              <a:buSzPts val="1400"/>
              <a:buNone/>
            </a:pPr>
            <a:endParaRPr sz="1400" dirty="0">
              <a:latin typeface="Garamond"/>
              <a:ea typeface="Garamond"/>
              <a:cs typeface="Garamond"/>
              <a:sym typeface="Garamond"/>
            </a:endParaRPr>
          </a:p>
        </p:txBody>
      </p:sp>
      <p:sp>
        <p:nvSpPr>
          <p:cNvPr id="385" name="Google Shape;385;g623eef4bee_0_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Tree>
    <p:extLst>
      <p:ext uri="{BB962C8B-B14F-4D97-AF65-F5344CB8AC3E}">
        <p14:creationId xmlns:p14="http://schemas.microsoft.com/office/powerpoint/2010/main" val="333284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623eef4bee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g623eef4bee_0_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dirty="0">
                <a:solidFill>
                  <a:srgbClr val="000000"/>
                </a:solidFill>
                <a:latin typeface="Garamond"/>
                <a:ea typeface="Garamond"/>
                <a:cs typeface="Garamond"/>
                <a:sym typeface="Garamond"/>
              </a:rPr>
              <a:t>We used LANDTRENDR, a suite of functions and procedures developed at Oregon State University &amp; based on the premise that “every pixel has a story to tell”.  </a:t>
            </a:r>
          </a:p>
          <a:p>
            <a:pPr marL="0" lvl="0" indent="0" algn="l" rtl="0">
              <a:lnSpc>
                <a:spcPct val="100000"/>
              </a:lnSpc>
              <a:spcBef>
                <a:spcPts val="0"/>
              </a:spcBef>
              <a:spcAft>
                <a:spcPts val="0"/>
              </a:spcAft>
              <a:buSzPts val="1400"/>
              <a:buNone/>
            </a:pPr>
            <a:endParaRPr lang="en-US" sz="1400" dirty="0">
              <a:solidFill>
                <a:srgbClr val="000000"/>
              </a:solidFill>
              <a:highlight>
                <a:srgbClr val="FFFFFF"/>
              </a:highlight>
              <a:latin typeface="Garamond"/>
              <a:ea typeface="Garamond"/>
              <a:cs typeface="Garamond"/>
              <a:sym typeface="Garamond"/>
            </a:endParaRPr>
          </a:p>
          <a:p>
            <a:pPr marL="0" lvl="0" indent="0" algn="l" rtl="0">
              <a:lnSpc>
                <a:spcPct val="100000"/>
              </a:lnSpc>
              <a:spcBef>
                <a:spcPts val="0"/>
              </a:spcBef>
              <a:spcAft>
                <a:spcPts val="0"/>
              </a:spcAft>
              <a:buSzPts val="1400"/>
              <a:buNone/>
            </a:pPr>
            <a:r>
              <a:rPr lang="en-US" sz="1400" dirty="0">
                <a:solidFill>
                  <a:srgbClr val="000000"/>
                </a:solidFill>
                <a:highlight>
                  <a:srgbClr val="FFFFFF"/>
                </a:highlight>
                <a:latin typeface="Garamond"/>
                <a:ea typeface="Garamond"/>
                <a:cs typeface="Garamond"/>
                <a:sym typeface="Garamond"/>
              </a:rPr>
              <a:t>Landsat provides historical record of landscape character and LT’s algorithms track changes in each pixel individually overtime. </a:t>
            </a:r>
          </a:p>
          <a:p>
            <a:pPr marL="0" lvl="0" indent="0" algn="l" rtl="0">
              <a:lnSpc>
                <a:spcPct val="100000"/>
              </a:lnSpc>
              <a:spcBef>
                <a:spcPts val="0"/>
              </a:spcBef>
              <a:spcAft>
                <a:spcPts val="0"/>
              </a:spcAft>
              <a:buSzPts val="1400"/>
              <a:buNone/>
            </a:pPr>
            <a:endParaRPr sz="1400" dirty="0">
              <a:solidFill>
                <a:srgbClr val="000000"/>
              </a:solidFill>
              <a:latin typeface="Garamond"/>
              <a:ea typeface="Garamond"/>
              <a:cs typeface="Garamond"/>
              <a:sym typeface="Garamond"/>
            </a:endParaRPr>
          </a:p>
          <a:p>
            <a:pPr marL="0" lvl="0" indent="0" algn="l" rtl="0">
              <a:lnSpc>
                <a:spcPct val="100000"/>
              </a:lnSpc>
              <a:spcBef>
                <a:spcPts val="0"/>
              </a:spcBef>
              <a:spcAft>
                <a:spcPts val="0"/>
              </a:spcAft>
              <a:buSzPts val="1400"/>
              <a:buNone/>
            </a:pPr>
            <a:r>
              <a:rPr lang="en-US" sz="1400" dirty="0">
                <a:solidFill>
                  <a:srgbClr val="000000"/>
                </a:solidFill>
                <a:latin typeface="Garamond"/>
                <a:ea typeface="Garamond"/>
                <a:cs typeface="Garamond"/>
                <a:sym typeface="Garamond"/>
              </a:rPr>
              <a:t>FOR EXAMPLE, this plot shows the story of one pixel that lives in a deciduous forest for years before experiencing a wildfire event and </a:t>
            </a:r>
            <a:r>
              <a:rPr lang="en-US" sz="1400" dirty="0">
                <a:solidFill>
                  <a:srgbClr val="000000"/>
                </a:solidFill>
                <a:highlight>
                  <a:srgbClr val="FFFFFF"/>
                </a:highlight>
                <a:latin typeface="Garamond"/>
                <a:ea typeface="Garamond"/>
                <a:cs typeface="Garamond"/>
                <a:sym typeface="Garamond"/>
              </a:rPr>
              <a:t>a dramatic, rapid loss of vegetation. Then, in the subsequent 4 years after the disturbance, the pixel regenerates.</a:t>
            </a:r>
            <a:r>
              <a:rPr lang="en-US" sz="1400" dirty="0">
                <a:solidFill>
                  <a:srgbClr val="000000"/>
                </a:solidFill>
                <a:latin typeface="Garamond"/>
                <a:ea typeface="Garamond"/>
                <a:cs typeface="Garamond"/>
                <a:sym typeface="Garamond"/>
              </a:rPr>
              <a:t> LR calculates regeneration as magnitude of change based on the value of NBR prior to the disturbance.</a:t>
            </a:r>
            <a:endParaRPr sz="1400" dirty="0">
              <a:solidFill>
                <a:srgbClr val="000000"/>
              </a:solidFill>
              <a:latin typeface="Garamond"/>
              <a:ea typeface="Garamond"/>
              <a:cs typeface="Garamond"/>
              <a:sym typeface="Garamond"/>
            </a:endParaRPr>
          </a:p>
          <a:p>
            <a:pPr marL="0" lvl="0" indent="0" algn="l" rtl="0">
              <a:lnSpc>
                <a:spcPct val="100000"/>
              </a:lnSpc>
              <a:spcBef>
                <a:spcPts val="0"/>
              </a:spcBef>
              <a:spcAft>
                <a:spcPts val="0"/>
              </a:spcAft>
              <a:buSzPts val="1400"/>
              <a:buNone/>
            </a:pPr>
            <a:endParaRPr sz="1400" dirty="0">
              <a:solidFill>
                <a:srgbClr val="000000"/>
              </a:solidFill>
              <a:latin typeface="Garamond"/>
              <a:ea typeface="Garamond"/>
              <a:cs typeface="Garamond"/>
              <a:sym typeface="Garamond"/>
            </a:endParaRPr>
          </a:p>
          <a:p>
            <a:pPr marL="0" lvl="0" indent="0" algn="l" rtl="0">
              <a:lnSpc>
                <a:spcPct val="100000"/>
              </a:lnSpc>
              <a:spcBef>
                <a:spcPts val="0"/>
              </a:spcBef>
              <a:spcAft>
                <a:spcPts val="0"/>
              </a:spcAft>
              <a:buSzPts val="1400"/>
              <a:buNone/>
            </a:pPr>
            <a:endParaRPr lang="en-US" sz="1400" dirty="0">
              <a:solidFill>
                <a:srgbClr val="000000"/>
              </a:solidFill>
              <a:latin typeface="Garamond"/>
              <a:ea typeface="Garamond"/>
              <a:cs typeface="Garamond"/>
              <a:sym typeface="Garamond"/>
            </a:endParaRPr>
          </a:p>
          <a:p>
            <a:pPr marL="0" lvl="0" indent="0" algn="l" rtl="0">
              <a:lnSpc>
                <a:spcPct val="100000"/>
              </a:lnSpc>
              <a:spcBef>
                <a:spcPts val="0"/>
              </a:spcBef>
              <a:spcAft>
                <a:spcPts val="0"/>
              </a:spcAft>
              <a:buSzPts val="1400"/>
              <a:buNone/>
            </a:pPr>
            <a:endParaRPr sz="1400" dirty="0">
              <a:solidFill>
                <a:srgbClr val="000000"/>
              </a:solidFill>
              <a:latin typeface="Garamond"/>
              <a:ea typeface="Garamond"/>
              <a:cs typeface="Garamond"/>
              <a:sym typeface="Garamond"/>
            </a:endParaRPr>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400"/>
              <a:buNone/>
            </a:pPr>
            <a:r>
              <a:rPr lang="en-US" dirty="0"/>
              <a:t>Image: </a:t>
            </a:r>
            <a:r>
              <a:rPr lang="en-US" sz="1400" u="sng" dirty="0">
                <a:solidFill>
                  <a:srgbClr val="3F3F3F"/>
                </a:solidFill>
                <a:latin typeface="Century Gothic"/>
                <a:ea typeface="Century Gothic"/>
                <a:cs typeface="Century Gothic"/>
                <a:sym typeface="Century Gothic"/>
                <a:hlinkClick r:id="rId3"/>
              </a:rPr>
              <a:t>https://emapr.github.io/LT-GEE/introduction.html</a:t>
            </a:r>
            <a:endParaRPr sz="1400" i="1" dirty="0">
              <a:solidFill>
                <a:srgbClr val="FF0000"/>
              </a:solidFill>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dirty="0"/>
              <a:t>Oregon State University provided us with written permission to use this graphic</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spcBef>
                <a:spcPts val="0"/>
              </a:spcBef>
              <a:spcAft>
                <a:spcPts val="0"/>
              </a:spcAft>
              <a:buClr>
                <a:schemeClr val="dk1"/>
              </a:buClr>
              <a:buSzPts val="1400"/>
              <a:buFont typeface="Arial"/>
              <a:buNone/>
            </a:pPr>
            <a:r>
              <a:rPr lang="en-US" sz="1400" dirty="0">
                <a:latin typeface="Garamond"/>
                <a:ea typeface="Garamond"/>
                <a:cs typeface="Garamond"/>
                <a:sym typeface="Garamond"/>
              </a:rPr>
              <a:t>((, and associating the recovery phenomenon with other phenomena or physical landscape and hydrological characteristics within the study area. ))</a:t>
            </a:r>
            <a:endParaRPr sz="1400" dirty="0">
              <a:latin typeface="Garamond"/>
              <a:ea typeface="Garamond"/>
              <a:cs typeface="Garamond"/>
              <a:sym typeface="Garamond"/>
            </a:endParaRPr>
          </a:p>
          <a:p>
            <a:pPr marL="0" lvl="0" indent="0" algn="l" rtl="0">
              <a:lnSpc>
                <a:spcPct val="100000"/>
              </a:lnSpc>
              <a:spcBef>
                <a:spcPts val="0"/>
              </a:spcBef>
              <a:spcAft>
                <a:spcPts val="0"/>
              </a:spcAft>
              <a:buSzPts val="1400"/>
              <a:buNone/>
            </a:pPr>
            <a:endParaRPr dirty="0"/>
          </a:p>
        </p:txBody>
      </p:sp>
      <p:sp>
        <p:nvSpPr>
          <p:cNvPr id="400" name="Google Shape;400;g623eef4bee_0_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a:t>
            </a:fld>
            <a:endParaRPr/>
          </a:p>
        </p:txBody>
      </p:sp>
    </p:spTree>
    <p:extLst>
      <p:ext uri="{BB962C8B-B14F-4D97-AF65-F5344CB8AC3E}">
        <p14:creationId xmlns:p14="http://schemas.microsoft.com/office/powerpoint/2010/main" val="1859977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70a813606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70a813606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US" dirty="0">
                <a:latin typeface="Garamond"/>
                <a:ea typeface="Garamond"/>
                <a:cs typeface="Garamond"/>
                <a:sym typeface="Garamond"/>
              </a:rPr>
              <a:t>USGS streamflow data was also used in our analysis of recovery. </a:t>
            </a:r>
          </a:p>
          <a:p>
            <a:pPr marL="0" lvl="0" indent="0" algn="l" rtl="0">
              <a:lnSpc>
                <a:spcPct val="90000"/>
              </a:lnSpc>
              <a:spcBef>
                <a:spcPts val="1000"/>
              </a:spcBef>
              <a:spcAft>
                <a:spcPts val="0"/>
              </a:spcAft>
              <a:buNone/>
            </a:pPr>
            <a:endParaRPr lang="en-US" dirty="0">
              <a:latin typeface="Garamond"/>
              <a:ea typeface="Garamond"/>
              <a:cs typeface="Garamond"/>
              <a:sym typeface="Garamond"/>
            </a:endParaRPr>
          </a:p>
          <a:p>
            <a:pPr marL="0" lvl="0" indent="0" algn="l" rtl="0">
              <a:lnSpc>
                <a:spcPct val="90000"/>
              </a:lnSpc>
              <a:spcBef>
                <a:spcPts val="1000"/>
              </a:spcBef>
              <a:spcAft>
                <a:spcPts val="0"/>
              </a:spcAft>
              <a:buNone/>
            </a:pPr>
            <a:r>
              <a:rPr lang="en-US" dirty="0">
                <a:latin typeface="Garamond"/>
                <a:ea typeface="Garamond"/>
                <a:cs typeface="Garamond"/>
                <a:sym typeface="Garamond"/>
              </a:rPr>
              <a:t>We plotted 20 years worth of gauge data from 4 strategically selected stations: </a:t>
            </a:r>
          </a:p>
          <a:p>
            <a:pPr marL="0" lvl="0" indent="0" algn="l" rtl="0">
              <a:lnSpc>
                <a:spcPct val="90000"/>
              </a:lnSpc>
              <a:spcBef>
                <a:spcPts val="1000"/>
              </a:spcBef>
              <a:spcAft>
                <a:spcPts val="0"/>
              </a:spcAft>
              <a:buNone/>
            </a:pPr>
            <a:r>
              <a:rPr lang="en-US" dirty="0">
                <a:latin typeface="Garamond"/>
                <a:ea typeface="Garamond"/>
                <a:cs typeface="Garamond"/>
                <a:sym typeface="Garamond"/>
              </a:rPr>
              <a:t>- One downstream of Silver, </a:t>
            </a:r>
          </a:p>
          <a:p>
            <a:pPr marL="171450" lvl="0" indent="-171450" algn="l" rtl="0">
              <a:lnSpc>
                <a:spcPct val="90000"/>
              </a:lnSpc>
              <a:spcBef>
                <a:spcPts val="1000"/>
              </a:spcBef>
              <a:spcAft>
                <a:spcPts val="0"/>
              </a:spcAft>
              <a:buFontTx/>
              <a:buChar char="-"/>
            </a:pPr>
            <a:r>
              <a:rPr lang="en-US" dirty="0">
                <a:latin typeface="Garamond"/>
                <a:ea typeface="Garamond"/>
                <a:cs typeface="Garamond"/>
                <a:sym typeface="Garamond"/>
              </a:rPr>
              <a:t>WW, </a:t>
            </a:r>
          </a:p>
          <a:p>
            <a:pPr marL="171450" lvl="0" indent="-171450" algn="l" rtl="0">
              <a:lnSpc>
                <a:spcPct val="90000"/>
              </a:lnSpc>
              <a:spcBef>
                <a:spcPts val="1000"/>
              </a:spcBef>
              <a:spcAft>
                <a:spcPts val="0"/>
              </a:spcAft>
              <a:buFontTx/>
              <a:buChar char="-"/>
            </a:pPr>
            <a:r>
              <a:rPr lang="en-US" dirty="0">
                <a:latin typeface="Garamond"/>
                <a:ea typeface="Garamond"/>
                <a:cs typeface="Garamond"/>
                <a:sym typeface="Garamond"/>
              </a:rPr>
              <a:t>Both WWB &amp; Silver fires</a:t>
            </a:r>
          </a:p>
          <a:p>
            <a:pPr marL="171450" lvl="0" indent="-171450" algn="l" rtl="0">
              <a:lnSpc>
                <a:spcPct val="90000"/>
              </a:lnSpc>
              <a:spcBef>
                <a:spcPts val="1000"/>
              </a:spcBef>
              <a:spcAft>
                <a:spcPts val="0"/>
              </a:spcAft>
              <a:buFontTx/>
              <a:buChar char="-"/>
            </a:pPr>
            <a:r>
              <a:rPr lang="en-US" dirty="0">
                <a:latin typeface="Garamond"/>
                <a:ea typeface="Garamond"/>
                <a:cs typeface="Garamond"/>
                <a:sym typeface="Garamond"/>
              </a:rPr>
              <a:t>Neither - upstream of both fires. </a:t>
            </a:r>
            <a:endParaRPr dirty="0">
              <a:latin typeface="Garamond"/>
              <a:ea typeface="Garamond"/>
              <a:cs typeface="Garamond"/>
              <a:sym typeface="Garamond"/>
            </a:endParaRPr>
          </a:p>
          <a:p>
            <a:pPr marL="0" lvl="0" indent="0" algn="l" rtl="0">
              <a:spcBef>
                <a:spcPts val="0"/>
              </a:spcBef>
              <a:spcAft>
                <a:spcPts val="0"/>
              </a:spcAft>
              <a:buClr>
                <a:schemeClr val="dk1"/>
              </a:buClr>
              <a:buSzPts val="1400"/>
              <a:buFont typeface="Arial"/>
              <a:buNone/>
            </a:pPr>
            <a:endParaRPr dirty="0">
              <a:latin typeface="Garamond"/>
              <a:ea typeface="Garamond"/>
              <a:cs typeface="Garamond"/>
              <a:sym typeface="Garamond"/>
            </a:endParaRPr>
          </a:p>
          <a:p>
            <a:pPr marL="0" lvl="0" indent="0" algn="l" rtl="0">
              <a:spcBef>
                <a:spcPts val="0"/>
              </a:spcBef>
              <a:spcAft>
                <a:spcPts val="0"/>
              </a:spcAft>
              <a:buClr>
                <a:schemeClr val="dk1"/>
              </a:buClr>
              <a:buSzPts val="1400"/>
              <a:buFont typeface="Arial"/>
              <a:buNone/>
            </a:pPr>
            <a:r>
              <a:rPr lang="en-US" dirty="0">
                <a:latin typeface="Garamond"/>
                <a:ea typeface="Garamond"/>
                <a:cs typeface="Garamond"/>
                <a:sym typeface="Garamond"/>
              </a:rPr>
              <a:t>The metrics we used in our analysis: </a:t>
            </a:r>
          </a:p>
          <a:p>
            <a:pPr marL="171450" lvl="0" indent="-171450" algn="l" rtl="0">
              <a:spcBef>
                <a:spcPts val="0"/>
              </a:spcBef>
              <a:spcAft>
                <a:spcPts val="0"/>
              </a:spcAft>
              <a:buClr>
                <a:schemeClr val="dk1"/>
              </a:buClr>
              <a:buSzPts val="1400"/>
              <a:buFontTx/>
              <a:buChar char="-"/>
            </a:pPr>
            <a:r>
              <a:rPr lang="en-US" dirty="0">
                <a:latin typeface="Garamond"/>
                <a:ea typeface="Garamond"/>
                <a:cs typeface="Garamond"/>
                <a:sym typeface="Garamond"/>
              </a:rPr>
              <a:t>annual streamflow (or</a:t>
            </a:r>
            <a:r>
              <a:rPr lang="en-US" dirty="0">
                <a:solidFill>
                  <a:srgbClr val="222222"/>
                </a:solidFill>
                <a:highlight>
                  <a:schemeClr val="lt1"/>
                </a:highlight>
                <a:latin typeface="Garamond"/>
                <a:ea typeface="Garamond"/>
                <a:cs typeface="Garamond"/>
                <a:sym typeface="Garamond"/>
              </a:rPr>
              <a:t> the amount (volume) of water carried by a </a:t>
            </a:r>
            <a:r>
              <a:rPr lang="en-US" b="1" dirty="0">
                <a:solidFill>
                  <a:srgbClr val="222222"/>
                </a:solidFill>
                <a:highlight>
                  <a:schemeClr val="lt1"/>
                </a:highlight>
                <a:latin typeface="Garamond"/>
                <a:ea typeface="Garamond"/>
                <a:cs typeface="Garamond"/>
                <a:sym typeface="Garamond"/>
              </a:rPr>
              <a:t>stream</a:t>
            </a:r>
            <a:r>
              <a:rPr lang="en-US" dirty="0">
                <a:solidFill>
                  <a:srgbClr val="222222"/>
                </a:solidFill>
                <a:highlight>
                  <a:schemeClr val="lt1"/>
                </a:highlight>
                <a:latin typeface="Garamond"/>
                <a:ea typeface="Garamond"/>
                <a:cs typeface="Garamond"/>
                <a:sym typeface="Garamond"/>
              </a:rPr>
              <a:t> past a point per second), </a:t>
            </a:r>
          </a:p>
          <a:p>
            <a:pPr marL="171450" lvl="0" indent="-171450" algn="l" rtl="0">
              <a:spcBef>
                <a:spcPts val="0"/>
              </a:spcBef>
              <a:spcAft>
                <a:spcPts val="0"/>
              </a:spcAft>
              <a:buClr>
                <a:schemeClr val="dk1"/>
              </a:buClr>
              <a:buSzPts val="1400"/>
              <a:buFontTx/>
              <a:buChar char="-"/>
            </a:pPr>
            <a:r>
              <a:rPr lang="en-US" dirty="0">
                <a:solidFill>
                  <a:srgbClr val="222222"/>
                </a:solidFill>
                <a:highlight>
                  <a:schemeClr val="lt1"/>
                </a:highlight>
                <a:latin typeface="Garamond"/>
                <a:ea typeface="Garamond"/>
                <a:cs typeface="Garamond"/>
                <a:sym typeface="Garamond"/>
              </a:rPr>
              <a:t>daily mean streamflow, and </a:t>
            </a:r>
          </a:p>
          <a:p>
            <a:pPr marL="171450" lvl="0" indent="-171450" algn="l" rtl="0">
              <a:spcBef>
                <a:spcPts val="0"/>
              </a:spcBef>
              <a:spcAft>
                <a:spcPts val="0"/>
              </a:spcAft>
              <a:buClr>
                <a:schemeClr val="dk1"/>
              </a:buClr>
              <a:buSzPts val="1400"/>
              <a:buFontTx/>
              <a:buChar char="-"/>
            </a:pPr>
            <a:r>
              <a:rPr lang="en-US" dirty="0">
                <a:solidFill>
                  <a:srgbClr val="222222"/>
                </a:solidFill>
                <a:highlight>
                  <a:schemeClr val="lt1"/>
                </a:highlight>
                <a:latin typeface="Garamond"/>
                <a:ea typeface="Garamond"/>
                <a:cs typeface="Garamond"/>
                <a:sym typeface="Garamond"/>
              </a:rPr>
              <a:t>Q 7 max (</a:t>
            </a:r>
            <a:r>
              <a:rPr lang="en-US" dirty="0">
                <a:latin typeface="Garamond"/>
                <a:ea typeface="Garamond"/>
                <a:cs typeface="Garamond"/>
                <a:sym typeface="Garamond"/>
              </a:rPr>
              <a:t>Q7 max is a measure of the mean of the highest 7 consecutive days of streamflow per each year).</a:t>
            </a:r>
            <a:endParaRPr dirty="0">
              <a:latin typeface="Garamond"/>
              <a:ea typeface="Garamond"/>
              <a:cs typeface="Garamond"/>
              <a:sym typeface="Garamond"/>
            </a:endParaRPr>
          </a:p>
          <a:p>
            <a:pPr marL="0" lvl="0" indent="0" algn="l" rtl="0">
              <a:spcBef>
                <a:spcPts val="0"/>
              </a:spcBef>
              <a:spcAft>
                <a:spcPts val="0"/>
              </a:spcAft>
              <a:buClr>
                <a:schemeClr val="dk1"/>
              </a:buClr>
              <a:buSzPts val="1400"/>
              <a:buFont typeface="Arial"/>
              <a:buNone/>
            </a:pPr>
            <a:endParaRPr dirty="0">
              <a:latin typeface="Garamond"/>
              <a:ea typeface="Garamond"/>
              <a:cs typeface="Garamond"/>
              <a:sym typeface="Garamond"/>
            </a:endParaRPr>
          </a:p>
          <a:p>
            <a:pPr marL="0" lvl="0" indent="0" algn="l" rtl="0">
              <a:lnSpc>
                <a:spcPct val="90000"/>
              </a:lnSpc>
              <a:spcBef>
                <a:spcPts val="1000"/>
              </a:spcBef>
              <a:spcAft>
                <a:spcPts val="0"/>
              </a:spcAft>
              <a:buClr>
                <a:schemeClr val="dk1"/>
              </a:buClr>
              <a:buSzPts val="1100"/>
              <a:buFont typeface="Arial"/>
              <a:buNone/>
            </a:pPr>
            <a:endParaRPr dirty="0">
              <a:latin typeface="Garamond"/>
              <a:ea typeface="Garamond"/>
              <a:cs typeface="Garamond"/>
              <a:sym typeface="Garamond"/>
            </a:endParaRPr>
          </a:p>
          <a:p>
            <a:pPr marL="0" lvl="0" indent="0" algn="l" rtl="0">
              <a:spcBef>
                <a:spcPts val="1000"/>
              </a:spcBef>
              <a:spcAft>
                <a:spcPts val="0"/>
              </a:spcAft>
              <a:buNone/>
            </a:pPr>
            <a:endParaRPr dirty="0"/>
          </a:p>
        </p:txBody>
      </p:sp>
      <p:sp>
        <p:nvSpPr>
          <p:cNvPr id="415" name="Google Shape;415;g70a813606b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extLst>
      <p:ext uri="{BB962C8B-B14F-4D97-AF65-F5344CB8AC3E}">
        <p14:creationId xmlns:p14="http://schemas.microsoft.com/office/powerpoint/2010/main" val="2141512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623eef4bee_0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g623eef4bee_0_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dirty="0">
                <a:latin typeface="Garamond"/>
                <a:ea typeface="Garamond"/>
                <a:cs typeface="Garamond"/>
                <a:sym typeface="Garamond"/>
              </a:rPr>
              <a:t>To evaluate </a:t>
            </a:r>
            <a:r>
              <a:rPr lang="en-US" sz="1400" b="1" dirty="0">
                <a:latin typeface="Garamond"/>
                <a:ea typeface="Garamond"/>
                <a:cs typeface="Garamond"/>
                <a:sym typeface="Garamond"/>
              </a:rPr>
              <a:t>spatial</a:t>
            </a:r>
            <a:r>
              <a:rPr lang="en-US" sz="1400" dirty="0">
                <a:latin typeface="Garamond"/>
                <a:ea typeface="Garamond"/>
                <a:cs typeface="Garamond"/>
                <a:sym typeface="Garamond"/>
              </a:rPr>
              <a:t> relationships, we looked at recovery metrics by way of a fishnet, which provides a sampling technique at a snapshot of time. </a:t>
            </a:r>
          </a:p>
          <a:p>
            <a:pPr marL="0" lvl="0" indent="0" algn="l" rtl="0">
              <a:lnSpc>
                <a:spcPct val="100000"/>
              </a:lnSpc>
              <a:spcBef>
                <a:spcPts val="0"/>
              </a:spcBef>
              <a:spcAft>
                <a:spcPts val="0"/>
              </a:spcAft>
              <a:buSzPts val="1400"/>
              <a:buNone/>
            </a:pPr>
            <a:endParaRPr lang="en-US" sz="1400" dirty="0">
              <a:latin typeface="Garamond"/>
              <a:ea typeface="Garamond"/>
              <a:cs typeface="Garamond"/>
              <a:sym typeface="Garamond"/>
            </a:endParaRPr>
          </a:p>
          <a:p>
            <a:pPr marL="0" lvl="0" indent="0" algn="l" rtl="0">
              <a:lnSpc>
                <a:spcPct val="100000"/>
              </a:lnSpc>
              <a:spcBef>
                <a:spcPts val="0"/>
              </a:spcBef>
              <a:spcAft>
                <a:spcPts val="0"/>
              </a:spcAft>
              <a:buSzPts val="1400"/>
              <a:buNone/>
            </a:pPr>
            <a:r>
              <a:rPr lang="en-US" sz="1400" dirty="0">
                <a:latin typeface="Garamond"/>
                <a:ea typeface="Garamond"/>
                <a:cs typeface="Garamond"/>
                <a:sym typeface="Garamond"/>
              </a:rPr>
              <a:t>This technique allows us to wrangle together</a:t>
            </a:r>
            <a:r>
              <a:rPr lang="en-US" sz="1050" dirty="0">
                <a:solidFill>
                  <a:srgbClr val="333333"/>
                </a:solidFill>
                <a:highlight>
                  <a:srgbClr val="FFFFFF"/>
                </a:highlight>
                <a:latin typeface="Arial"/>
                <a:ea typeface="Arial"/>
                <a:cs typeface="Arial"/>
                <a:sym typeface="Arial"/>
              </a:rPr>
              <a:t> vector and raster data describing </a:t>
            </a:r>
            <a:r>
              <a:rPr lang="en-US" sz="1400" dirty="0">
                <a:latin typeface="Garamond"/>
                <a:ea typeface="Garamond"/>
                <a:cs typeface="Garamond"/>
                <a:sym typeface="Garamond"/>
              </a:rPr>
              <a:t>physical, landscape features. </a:t>
            </a:r>
            <a:endParaRPr sz="1400" dirty="0">
              <a:latin typeface="Garamond"/>
              <a:ea typeface="Garamond"/>
              <a:cs typeface="Garamond"/>
              <a:sym typeface="Garamond"/>
            </a:endParaRPr>
          </a:p>
          <a:p>
            <a:pPr marL="0" lvl="0" indent="0" algn="l" rtl="0">
              <a:lnSpc>
                <a:spcPct val="100000"/>
              </a:lnSpc>
              <a:spcBef>
                <a:spcPts val="0"/>
              </a:spcBef>
              <a:spcAft>
                <a:spcPts val="0"/>
              </a:spcAft>
              <a:buSzPts val="1400"/>
              <a:buNone/>
            </a:pPr>
            <a:r>
              <a:rPr lang="en-US" sz="1400" dirty="0">
                <a:latin typeface="Garamond"/>
                <a:ea typeface="Garamond"/>
                <a:cs typeface="Garamond"/>
                <a:sym typeface="Garamond"/>
              </a:rPr>
              <a:t>These data are manually encoded, such as slope value &amp; distance to stream etc.  The result is a model-ready spatial database.  </a:t>
            </a:r>
            <a:endParaRPr sz="1400" dirty="0">
              <a:latin typeface="Garamond"/>
              <a:ea typeface="Garamond"/>
              <a:cs typeface="Garamond"/>
              <a:sym typeface="Garamond"/>
            </a:endParaRPr>
          </a:p>
          <a:p>
            <a:pPr marL="0" lvl="0" indent="0" algn="l" rtl="0">
              <a:lnSpc>
                <a:spcPct val="100000"/>
              </a:lnSpc>
              <a:spcBef>
                <a:spcPts val="0"/>
              </a:spcBef>
              <a:spcAft>
                <a:spcPts val="0"/>
              </a:spcAft>
              <a:buSzPts val="1400"/>
              <a:buNone/>
            </a:pPr>
            <a:endParaRPr sz="1400" dirty="0">
              <a:latin typeface="Garamond"/>
              <a:ea typeface="Garamond"/>
              <a:cs typeface="Garamond"/>
              <a:sym typeface="Garamond"/>
            </a:endParaRPr>
          </a:p>
          <a:p>
            <a:pPr marL="0" lvl="0" indent="0" algn="l" rtl="0">
              <a:lnSpc>
                <a:spcPct val="100000"/>
              </a:lnSpc>
              <a:spcBef>
                <a:spcPts val="0"/>
              </a:spcBef>
              <a:spcAft>
                <a:spcPts val="0"/>
              </a:spcAft>
              <a:buSzPts val="1400"/>
              <a:buNone/>
            </a:pPr>
            <a:r>
              <a:rPr lang="en-US" sz="1400" dirty="0">
                <a:latin typeface="Garamond"/>
                <a:ea typeface="Garamond"/>
                <a:cs typeface="Garamond"/>
                <a:sym typeface="Garamond"/>
              </a:rPr>
              <a:t>Since we are the first term of a multiple term project, part of our job was to examine various datasets and collect relevant data. The fishnet is a step in the direction of modeling of relationships between the recovery phenomenon with other phenomena or physical and hydrological characteristics within the study area. </a:t>
            </a:r>
            <a:endParaRPr sz="1400" dirty="0">
              <a:latin typeface="Garamond"/>
              <a:ea typeface="Garamond"/>
              <a:cs typeface="Garamond"/>
              <a:sym typeface="Garamond"/>
            </a:endParaRPr>
          </a:p>
          <a:p>
            <a:pPr marL="0" lvl="0" indent="0" algn="l" rtl="0">
              <a:lnSpc>
                <a:spcPct val="100000"/>
              </a:lnSpc>
              <a:spcBef>
                <a:spcPts val="0"/>
              </a:spcBef>
              <a:spcAft>
                <a:spcPts val="0"/>
              </a:spcAft>
              <a:buSzPts val="1400"/>
              <a:buNone/>
            </a:pPr>
            <a:endParaRPr sz="1400" dirty="0">
              <a:latin typeface="Garamond"/>
              <a:ea typeface="Garamond"/>
              <a:cs typeface="Garamond"/>
              <a:sym typeface="Garamond"/>
            </a:endParaRPr>
          </a:p>
          <a:p>
            <a:pPr marL="0" lvl="0" indent="0" algn="l" rtl="0">
              <a:lnSpc>
                <a:spcPct val="100000"/>
              </a:lnSpc>
              <a:spcBef>
                <a:spcPts val="0"/>
              </a:spcBef>
              <a:spcAft>
                <a:spcPts val="0"/>
              </a:spcAft>
              <a:buSzPts val="1400"/>
              <a:buNone/>
            </a:pPr>
            <a:endParaRPr sz="1400" dirty="0">
              <a:latin typeface="Garamond"/>
              <a:ea typeface="Garamond"/>
              <a:cs typeface="Garamond"/>
              <a:sym typeface="Garamond"/>
            </a:endParaRPr>
          </a:p>
        </p:txBody>
      </p:sp>
      <p:sp>
        <p:nvSpPr>
          <p:cNvPr id="424" name="Google Shape;424;g623eef4bee_0_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13</a:t>
            </a:fld>
            <a:endParaRPr/>
          </a:p>
        </p:txBody>
      </p:sp>
    </p:spTree>
    <p:extLst>
      <p:ext uri="{BB962C8B-B14F-4D97-AF65-F5344CB8AC3E}">
        <p14:creationId xmlns:p14="http://schemas.microsoft.com/office/powerpoint/2010/main" val="3013312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623eef4bee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g623eef4bee_0_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Garamond"/>
                <a:ea typeface="Garamond"/>
                <a:cs typeface="Garamond"/>
                <a:sym typeface="Garamond"/>
              </a:rPr>
              <a:t>This map is the result of LT’s NBR analysis &amp; displays the magnitude of gain in NBR (gain of vegetation post disturbance- in this case the Whitewater-Baldy Fire). </a:t>
            </a:r>
            <a:endParaRPr>
              <a:latin typeface="Garamond"/>
              <a:ea typeface="Garamond"/>
              <a:cs typeface="Garamond"/>
              <a:sym typeface="Garamond"/>
            </a:endParaRPr>
          </a:p>
          <a:p>
            <a:pPr marL="0" lvl="0" indent="0" algn="l" rtl="0">
              <a:lnSpc>
                <a:spcPct val="100000"/>
              </a:lnSpc>
              <a:spcBef>
                <a:spcPts val="0"/>
              </a:spcBef>
              <a:spcAft>
                <a:spcPts val="0"/>
              </a:spcAft>
              <a:buSzPts val="1400"/>
              <a:buNone/>
            </a:pPr>
            <a:endParaRPr>
              <a:latin typeface="Garamond"/>
              <a:ea typeface="Garamond"/>
              <a:cs typeface="Garamond"/>
              <a:sym typeface="Garamond"/>
            </a:endParaRPr>
          </a:p>
          <a:p>
            <a:pPr marL="0" lvl="0" indent="0" algn="l" rtl="0">
              <a:lnSpc>
                <a:spcPct val="100000"/>
              </a:lnSpc>
              <a:spcBef>
                <a:spcPts val="0"/>
              </a:spcBef>
              <a:spcAft>
                <a:spcPts val="0"/>
              </a:spcAft>
              <a:buSzPts val="1400"/>
              <a:buNone/>
            </a:pPr>
            <a:r>
              <a:rPr lang="en-US">
                <a:latin typeface="Garamond"/>
                <a:ea typeface="Garamond"/>
                <a:cs typeface="Garamond"/>
                <a:sym typeface="Garamond"/>
              </a:rPr>
              <a:t>Areas with a high magnitude of change indicate areas with high burn severity, and thus a large change in vegetation following fires. We noticed that these areas overlap with areas of high burn severity which helps us validate that our computed values reflect observed values.</a:t>
            </a:r>
            <a:endParaRPr>
              <a:latin typeface="Garamond"/>
              <a:ea typeface="Garamond"/>
              <a:cs typeface="Garamond"/>
              <a:sym typeface="Garamond"/>
            </a:endParaRPr>
          </a:p>
          <a:p>
            <a:pPr marL="0" lvl="0" indent="0" algn="l" rtl="0">
              <a:lnSpc>
                <a:spcPct val="100000"/>
              </a:lnSpc>
              <a:spcBef>
                <a:spcPts val="0"/>
              </a:spcBef>
              <a:spcAft>
                <a:spcPts val="0"/>
              </a:spcAft>
              <a:buSzPts val="1400"/>
              <a:buNone/>
            </a:pPr>
            <a:endParaRPr>
              <a:latin typeface="Garamond"/>
              <a:ea typeface="Garamond"/>
              <a:cs typeface="Garamond"/>
              <a:sym typeface="Garamond"/>
            </a:endParaRPr>
          </a:p>
          <a:p>
            <a:pPr marL="0" lvl="0" indent="0" algn="l" rtl="0">
              <a:lnSpc>
                <a:spcPct val="100000"/>
              </a:lnSpc>
              <a:spcBef>
                <a:spcPts val="0"/>
              </a:spcBef>
              <a:spcAft>
                <a:spcPts val="0"/>
              </a:spcAft>
              <a:buSzPts val="1400"/>
              <a:buNone/>
            </a:pPr>
            <a:r>
              <a:rPr lang="en-US">
                <a:latin typeface="Garamond"/>
                <a:ea typeface="Garamond"/>
                <a:cs typeface="Garamond"/>
                <a:sym typeface="Garamond"/>
              </a:rPr>
              <a:t>This is the first part of our methodology for understanding recovery. </a:t>
            </a:r>
            <a:endParaRPr>
              <a:latin typeface="Garamond"/>
              <a:ea typeface="Garamond"/>
              <a:cs typeface="Garamond"/>
              <a:sym typeface="Garamond"/>
            </a:endParaRPr>
          </a:p>
          <a:p>
            <a:pPr marL="0" lvl="0" indent="0" algn="l" rtl="0">
              <a:lnSpc>
                <a:spcPct val="100000"/>
              </a:lnSpc>
              <a:spcBef>
                <a:spcPts val="0"/>
              </a:spcBef>
              <a:spcAft>
                <a:spcPts val="0"/>
              </a:spcAft>
              <a:buSzPts val="1400"/>
              <a:buNone/>
            </a:pPr>
            <a:endParaRPr>
              <a:latin typeface="Garamond"/>
              <a:ea typeface="Garamond"/>
              <a:cs typeface="Garamond"/>
              <a:sym typeface="Garamond"/>
            </a:endParaRPr>
          </a:p>
          <a:p>
            <a:pPr marL="0" lvl="0" indent="0" algn="l" rtl="0">
              <a:lnSpc>
                <a:spcPct val="100000"/>
              </a:lnSpc>
              <a:spcBef>
                <a:spcPts val="0"/>
              </a:spcBef>
              <a:spcAft>
                <a:spcPts val="0"/>
              </a:spcAft>
              <a:buSzPts val="1400"/>
              <a:buNone/>
            </a:pPr>
            <a:r>
              <a:rPr lang="en-US">
                <a:latin typeface="Garamond"/>
                <a:ea typeface="Garamond"/>
                <a:cs typeface="Garamond"/>
                <a:sym typeface="Garamond"/>
              </a:rPr>
              <a:t>Present values NBR </a:t>
            </a:r>
            <a:endParaRPr>
              <a:latin typeface="Garamond"/>
              <a:ea typeface="Garamond"/>
              <a:cs typeface="Garamond"/>
              <a:sym typeface="Garamond"/>
            </a:endParaRPr>
          </a:p>
          <a:p>
            <a:pPr marL="0" lvl="0" indent="0" algn="l" rtl="0">
              <a:lnSpc>
                <a:spcPct val="100000"/>
              </a:lnSpc>
              <a:spcBef>
                <a:spcPts val="0"/>
              </a:spcBef>
              <a:spcAft>
                <a:spcPts val="0"/>
              </a:spcAft>
              <a:buSzPts val="1400"/>
              <a:buNone/>
            </a:pPr>
            <a:r>
              <a:rPr lang="en-US">
                <a:latin typeface="Garamond"/>
                <a:ea typeface="Garamond"/>
                <a:cs typeface="Garamond"/>
                <a:sym typeface="Garamond"/>
              </a:rPr>
              <a:t>Immediately after fire to determine recovery. </a:t>
            </a:r>
            <a:endParaRPr>
              <a:latin typeface="Garamond"/>
              <a:ea typeface="Garamond"/>
              <a:cs typeface="Garamond"/>
              <a:sym typeface="Garamond"/>
            </a:endParaRPr>
          </a:p>
        </p:txBody>
      </p:sp>
      <p:sp>
        <p:nvSpPr>
          <p:cNvPr id="437" name="Google Shape;437;g623eef4bee_0_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extLst>
      <p:ext uri="{BB962C8B-B14F-4D97-AF65-F5344CB8AC3E}">
        <p14:creationId xmlns:p14="http://schemas.microsoft.com/office/powerpoint/2010/main" val="3259139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70a813606b_6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70a813606b_6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Garamond"/>
                <a:ea typeface="Garamond"/>
                <a:cs typeface="Garamond"/>
                <a:sym typeface="Garamond"/>
              </a:rPr>
              <a:t>This map demonstrates result of LT’s NBR analysis. </a:t>
            </a:r>
            <a:endParaRPr>
              <a:latin typeface="Garamond"/>
              <a:ea typeface="Garamond"/>
              <a:cs typeface="Garamond"/>
              <a:sym typeface="Garamond"/>
            </a:endParaRPr>
          </a:p>
          <a:p>
            <a:pPr marL="0" lvl="0" indent="0" algn="l" rtl="0">
              <a:lnSpc>
                <a:spcPct val="100000"/>
              </a:lnSpc>
              <a:spcBef>
                <a:spcPts val="0"/>
              </a:spcBef>
              <a:spcAft>
                <a:spcPts val="0"/>
              </a:spcAft>
              <a:buSzPts val="1400"/>
              <a:buNone/>
            </a:pPr>
            <a:r>
              <a:rPr lang="en-US">
                <a:latin typeface="Garamond"/>
                <a:ea typeface="Garamond"/>
                <a:cs typeface="Garamond"/>
                <a:sym typeface="Garamond"/>
              </a:rPr>
              <a:t>Areas of green indicate high percent recovery. </a:t>
            </a:r>
            <a:endParaRPr>
              <a:latin typeface="Garamond"/>
              <a:ea typeface="Garamond"/>
              <a:cs typeface="Garamond"/>
              <a:sym typeface="Garamond"/>
            </a:endParaRPr>
          </a:p>
          <a:p>
            <a:pPr marL="0" lvl="0" indent="0" algn="l" rtl="0">
              <a:lnSpc>
                <a:spcPct val="100000"/>
              </a:lnSpc>
              <a:spcBef>
                <a:spcPts val="0"/>
              </a:spcBef>
              <a:spcAft>
                <a:spcPts val="0"/>
              </a:spcAft>
              <a:buSzPts val="1400"/>
              <a:buNone/>
            </a:pPr>
            <a:r>
              <a:rPr lang="en-US">
                <a:latin typeface="Garamond"/>
                <a:ea typeface="Garamond"/>
                <a:cs typeface="Garamond"/>
                <a:sym typeface="Garamond"/>
              </a:rPr>
              <a:t>Areas in purple indicate areas of low recovery. </a:t>
            </a:r>
            <a:endParaRPr>
              <a:latin typeface="Garamond"/>
              <a:ea typeface="Garamond"/>
              <a:cs typeface="Garamond"/>
              <a:sym typeface="Garamond"/>
            </a:endParaRPr>
          </a:p>
          <a:p>
            <a:pPr marL="0" lvl="0" indent="0" algn="l" rtl="0">
              <a:lnSpc>
                <a:spcPct val="100000"/>
              </a:lnSpc>
              <a:spcBef>
                <a:spcPts val="0"/>
              </a:spcBef>
              <a:spcAft>
                <a:spcPts val="0"/>
              </a:spcAft>
              <a:buSzPts val="1400"/>
              <a:buNone/>
            </a:pPr>
            <a:endParaRPr>
              <a:latin typeface="Garamond"/>
              <a:ea typeface="Garamond"/>
              <a:cs typeface="Garamond"/>
              <a:sym typeface="Garamond"/>
            </a:endParaRPr>
          </a:p>
          <a:p>
            <a:pPr marL="0" lvl="0" indent="0" algn="l" rtl="0">
              <a:lnSpc>
                <a:spcPct val="100000"/>
              </a:lnSpc>
              <a:spcBef>
                <a:spcPts val="0"/>
              </a:spcBef>
              <a:spcAft>
                <a:spcPts val="0"/>
              </a:spcAft>
              <a:buSzPts val="1400"/>
              <a:buNone/>
            </a:pPr>
            <a:r>
              <a:rPr lang="en-US">
                <a:latin typeface="Garamond"/>
                <a:ea typeface="Garamond"/>
                <a:cs typeface="Garamond"/>
                <a:sym typeface="Garamond"/>
              </a:rPr>
              <a:t>Zoomed in image shows restoration plots, which overlapped with high burn severity. </a:t>
            </a:r>
            <a:endParaRPr>
              <a:latin typeface="Garamond"/>
              <a:ea typeface="Garamond"/>
              <a:cs typeface="Garamond"/>
              <a:sym typeface="Garamond"/>
            </a:endParaRPr>
          </a:p>
          <a:p>
            <a:pPr marL="0" lvl="0" indent="0" algn="l" rtl="0">
              <a:lnSpc>
                <a:spcPct val="100000"/>
              </a:lnSpc>
              <a:spcBef>
                <a:spcPts val="0"/>
              </a:spcBef>
              <a:spcAft>
                <a:spcPts val="0"/>
              </a:spcAft>
              <a:buSzPts val="1400"/>
              <a:buNone/>
            </a:pPr>
            <a:r>
              <a:rPr lang="en-US">
                <a:latin typeface="Garamond"/>
                <a:ea typeface="Garamond"/>
                <a:cs typeface="Garamond"/>
                <a:sym typeface="Garamond"/>
              </a:rPr>
              <a:t>High recovery was seen in treated areas. </a:t>
            </a:r>
            <a:endParaRPr>
              <a:latin typeface="Garamond"/>
              <a:ea typeface="Garamond"/>
              <a:cs typeface="Garamond"/>
              <a:sym typeface="Garamond"/>
            </a:endParaRPr>
          </a:p>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449" name="Google Shape;449;g70a813606b_6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a:t>
            </a:fld>
            <a:endParaRPr/>
          </a:p>
        </p:txBody>
      </p:sp>
    </p:spTree>
    <p:extLst>
      <p:ext uri="{BB962C8B-B14F-4D97-AF65-F5344CB8AC3E}">
        <p14:creationId xmlns:p14="http://schemas.microsoft.com/office/powerpoint/2010/main" val="3562345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70a813606b_6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g70a813606b_6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We have demonstrated the mean % recovery within our study area’s land cover types and areas of fire severity. It should be noted that we excluded restoration plots from this part of our analysis to reduce confusion in the signal cause by assisted growth.</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Left: Percent recovery at different burn severity levels. Again, we expected to see greater variability here. However, there is only slightly more recovery in areas with low or moderate burn severity.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Right: LC type separated by forest, shrub/scrub, and herbaceous. We expected to see greater variability here. However, there is only slightly more recovery in areas with forested land cover types.</a:t>
            </a:r>
            <a:endParaRPr/>
          </a:p>
        </p:txBody>
      </p:sp>
      <p:sp>
        <p:nvSpPr>
          <p:cNvPr id="479" name="Google Shape;479;g70a813606b_6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a:t>
            </a:fld>
            <a:endParaRPr/>
          </a:p>
        </p:txBody>
      </p:sp>
    </p:spTree>
    <p:extLst>
      <p:ext uri="{BB962C8B-B14F-4D97-AF65-F5344CB8AC3E}">
        <p14:creationId xmlns:p14="http://schemas.microsoft.com/office/powerpoint/2010/main" val="1225631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70a813606b_4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g70a813606b_4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latin typeface="Garamond"/>
                <a:ea typeface="Garamond"/>
                <a:cs typeface="Garamond"/>
                <a:sym typeface="Garamond"/>
              </a:rPr>
              <a:t>During our literature</a:t>
            </a:r>
            <a:r>
              <a:rPr lang="en-US" baseline="0" dirty="0">
                <a:latin typeface="Garamond"/>
                <a:ea typeface="Garamond"/>
                <a:cs typeface="Garamond"/>
                <a:sym typeface="Garamond"/>
              </a:rPr>
              <a:t> review for this project, we were able to confirm with at least two published studies that there is an impact on stream and river flow from wildfire (</a:t>
            </a:r>
            <a:r>
              <a:rPr lang="en-US" baseline="0" dirty="0" err="1">
                <a:latin typeface="Garamond"/>
                <a:ea typeface="Garamond"/>
                <a:cs typeface="Garamond"/>
                <a:sym typeface="Garamond"/>
              </a:rPr>
              <a:t>Hallema</a:t>
            </a:r>
            <a:r>
              <a:rPr lang="en-US" baseline="0" dirty="0">
                <a:latin typeface="Garamond"/>
                <a:ea typeface="Garamond"/>
                <a:cs typeface="Garamond"/>
                <a:sym typeface="Garamond"/>
              </a:rPr>
              <a:t> et al, 2018; Wine &amp; </a:t>
            </a:r>
            <a:r>
              <a:rPr lang="en-US" baseline="0" dirty="0" err="1">
                <a:latin typeface="Garamond"/>
                <a:ea typeface="Garamond"/>
                <a:cs typeface="Garamond"/>
                <a:sym typeface="Garamond"/>
              </a:rPr>
              <a:t>Cadol</a:t>
            </a:r>
            <a:r>
              <a:rPr lang="en-US" baseline="0" dirty="0">
                <a:latin typeface="Garamond"/>
                <a:ea typeface="Garamond"/>
                <a:cs typeface="Garamond"/>
                <a:sym typeface="Garamond"/>
              </a:rPr>
              <a:t>, 2016). We are planning to quantify that correlation within our study in the future.</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dirty="0">
              <a:latin typeface="Garamond"/>
              <a:ea typeface="Garamond"/>
              <a:cs typeface="Garamond"/>
              <a:sym typeface="Garamond"/>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latin typeface="Garamond"/>
                <a:ea typeface="Garamond"/>
                <a:cs typeface="Garamond"/>
                <a:sym typeface="Garamond"/>
              </a:rPr>
              <a:t>The equation at the bottom of the screen is the water budget</a:t>
            </a:r>
            <a:r>
              <a:rPr lang="en-US" baseline="0" dirty="0">
                <a:latin typeface="Garamond"/>
                <a:ea typeface="Garamond"/>
                <a:cs typeface="Garamond"/>
                <a:sym typeface="Garamond"/>
              </a:rPr>
              <a:t> equation where Q equals streamflow, which is what we have plotted here.</a:t>
            </a:r>
            <a:endParaRPr lang="en-US" dirty="0">
              <a:latin typeface="Garamond"/>
              <a:ea typeface="Garamond"/>
              <a:cs typeface="Garamond"/>
              <a:sym typeface="Garamond"/>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dirty="0">
              <a:latin typeface="Garamond"/>
              <a:ea typeface="Garamond"/>
              <a:cs typeface="Garamond"/>
              <a:sym typeface="Garamond"/>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latin typeface="Garamond"/>
                <a:ea typeface="Garamond"/>
                <a:cs typeface="Garamond"/>
                <a:sym typeface="Garamond"/>
              </a:rPr>
              <a:t>We</a:t>
            </a:r>
            <a:r>
              <a:rPr lang="en-US" baseline="0" dirty="0">
                <a:latin typeface="Garamond"/>
                <a:ea typeface="Garamond"/>
                <a:cs typeface="Garamond"/>
                <a:sym typeface="Garamond"/>
              </a:rPr>
              <a:t> are</a:t>
            </a:r>
            <a:r>
              <a:rPr lang="en-US" dirty="0">
                <a:latin typeface="Garamond"/>
                <a:ea typeface="Garamond"/>
                <a:cs typeface="Garamond"/>
                <a:sym typeface="Garamond"/>
              </a:rPr>
              <a:t> displaying the three gauges that had complete data sets for our study period.</a:t>
            </a:r>
          </a:p>
          <a:p>
            <a:pPr marL="0" lvl="0" indent="0" algn="l" rtl="0">
              <a:spcBef>
                <a:spcPts val="0"/>
              </a:spcBef>
              <a:spcAft>
                <a:spcPts val="0"/>
              </a:spcAft>
              <a:buClr>
                <a:schemeClr val="dk1"/>
              </a:buClr>
              <a:buSzPts val="1400"/>
              <a:buFont typeface="Arial"/>
              <a:buNone/>
            </a:pPr>
            <a:endParaRPr dirty="0">
              <a:latin typeface="Garamond"/>
              <a:ea typeface="Garamond"/>
              <a:cs typeface="Garamond"/>
              <a:sym typeface="Garamond"/>
            </a:endParaRPr>
          </a:p>
          <a:p>
            <a:pPr marL="0" lvl="0" indent="0" algn="l" rtl="0">
              <a:spcBef>
                <a:spcPts val="0"/>
              </a:spcBef>
              <a:spcAft>
                <a:spcPts val="0"/>
              </a:spcAft>
              <a:buClr>
                <a:schemeClr val="dk1"/>
              </a:buClr>
              <a:buSzPts val="1400"/>
              <a:buFont typeface="Arial"/>
              <a:buNone/>
            </a:pPr>
            <a:r>
              <a:rPr lang="en-US" dirty="0">
                <a:latin typeface="Garamond"/>
                <a:ea typeface="Garamond"/>
                <a:cs typeface="Garamond"/>
                <a:sym typeface="Garamond"/>
              </a:rPr>
              <a:t>In these plots, the vertical, dotted, black line represents the time of the Whitewater-Baldy Fire Complex in 2012. The colored lines show the mean annual streamflow from the gauge data. </a:t>
            </a:r>
            <a:endParaRPr dirty="0">
              <a:latin typeface="Garamond"/>
              <a:ea typeface="Garamond"/>
              <a:cs typeface="Garamond"/>
              <a:sym typeface="Garamond"/>
            </a:endParaRPr>
          </a:p>
          <a:p>
            <a:pPr marL="0" lvl="0" indent="0" algn="l" rtl="0">
              <a:lnSpc>
                <a:spcPct val="100000"/>
              </a:lnSpc>
              <a:spcBef>
                <a:spcPts val="0"/>
              </a:spcBef>
              <a:spcAft>
                <a:spcPts val="0"/>
              </a:spcAft>
              <a:buSzPts val="1400"/>
              <a:buNone/>
            </a:pPr>
            <a:endParaRPr lang="en-US" dirty="0">
              <a:latin typeface="Garamond"/>
              <a:ea typeface="Garamond"/>
              <a:cs typeface="Garamond"/>
              <a:sym typeface="Garamond"/>
            </a:endParaRPr>
          </a:p>
          <a:p>
            <a:pPr marL="0" lvl="0" indent="0" algn="l" rtl="0">
              <a:lnSpc>
                <a:spcPct val="100000"/>
              </a:lnSpc>
              <a:spcBef>
                <a:spcPts val="0"/>
              </a:spcBef>
              <a:spcAft>
                <a:spcPts val="0"/>
              </a:spcAft>
              <a:buSzPts val="1400"/>
              <a:buNone/>
            </a:pPr>
            <a:r>
              <a:rPr lang="en-US" dirty="0">
                <a:latin typeface="Garamond"/>
                <a:ea typeface="Garamond"/>
                <a:cs typeface="Garamond"/>
                <a:sym typeface="Garamond"/>
              </a:rPr>
              <a:t>These do show an increase in streamflow after the fire event, which is not to say we have confirmed a correlation between the two, but with the addition of precipitation and evapotranspiration (the P and E in the water budget equation), there is potential make more conclusive assessments about the relationships between fire and streamflow.</a:t>
            </a:r>
            <a:endParaRPr dirty="0">
              <a:latin typeface="Garamond"/>
              <a:ea typeface="Garamond"/>
              <a:cs typeface="Garamond"/>
              <a:sym typeface="Garamond"/>
            </a:endParaRPr>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endParaRPr dirty="0"/>
          </a:p>
        </p:txBody>
      </p:sp>
      <p:sp>
        <p:nvSpPr>
          <p:cNvPr id="487" name="Google Shape;487;g70a813606b_4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extLst>
      <p:ext uri="{BB962C8B-B14F-4D97-AF65-F5344CB8AC3E}">
        <p14:creationId xmlns:p14="http://schemas.microsoft.com/office/powerpoint/2010/main" val="2044121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70a813606b_4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g70a813606b_4_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Garamond"/>
                <a:ea typeface="Garamond"/>
                <a:cs typeface="Garamond"/>
                <a:sym typeface="Garamond"/>
              </a:rPr>
              <a:t>These plots are Q7 MAX - the average of the highest 7 consecutive days of streamflow per year.  </a:t>
            </a:r>
            <a:endParaRPr dirty="0">
              <a:latin typeface="Garamond"/>
              <a:ea typeface="Garamond"/>
              <a:cs typeface="Garamond"/>
              <a:sym typeface="Garamond"/>
            </a:endParaRPr>
          </a:p>
          <a:p>
            <a:pPr marL="0" lvl="0" indent="0" algn="l" rtl="0">
              <a:lnSpc>
                <a:spcPct val="100000"/>
              </a:lnSpc>
              <a:spcBef>
                <a:spcPts val="0"/>
              </a:spcBef>
              <a:spcAft>
                <a:spcPts val="0"/>
              </a:spcAft>
              <a:buSzPts val="1400"/>
              <a:buNone/>
            </a:pPr>
            <a:endParaRPr lang="en-US" dirty="0">
              <a:latin typeface="Garamond"/>
              <a:ea typeface="Garamond"/>
              <a:cs typeface="Garamond"/>
              <a:sym typeface="Garamond"/>
            </a:endParaRPr>
          </a:p>
          <a:p>
            <a:pPr marL="0" lvl="0" indent="0" algn="l" rtl="0">
              <a:lnSpc>
                <a:spcPct val="100000"/>
              </a:lnSpc>
              <a:spcBef>
                <a:spcPts val="0"/>
              </a:spcBef>
              <a:spcAft>
                <a:spcPts val="0"/>
              </a:spcAft>
              <a:buSzPts val="1400"/>
              <a:buNone/>
            </a:pPr>
            <a:r>
              <a:rPr lang="en-US" dirty="0">
                <a:latin typeface="Garamond"/>
                <a:ea typeface="Garamond"/>
                <a:cs typeface="Garamond"/>
                <a:sym typeface="Garamond"/>
              </a:rPr>
              <a:t>The difference between these results and the previous slide is that Q7Max is showing an increase between 2013 and 2014 where 2014 is more than 10 times the value of 2013. The annual mean shows the opposite, with a decrease between the two years, which tells us that Q7Max may better represent flooding events rather than an average of the entire year, which is more susceptible to things such as precipitation anomalies.</a:t>
            </a:r>
          </a:p>
          <a:p>
            <a:pPr marL="0" lvl="0" indent="0" algn="l" rtl="0">
              <a:lnSpc>
                <a:spcPct val="100000"/>
              </a:lnSpc>
              <a:spcBef>
                <a:spcPts val="0"/>
              </a:spcBef>
              <a:spcAft>
                <a:spcPts val="0"/>
              </a:spcAft>
              <a:buSzPts val="1400"/>
              <a:buNone/>
            </a:pPr>
            <a:endParaRPr lang="en-US" dirty="0">
              <a:latin typeface="Garamond"/>
              <a:ea typeface="Garamond"/>
              <a:cs typeface="Garamond"/>
              <a:sym typeface="Garamond"/>
            </a:endParaRPr>
          </a:p>
          <a:p>
            <a:pPr marL="0" lvl="0" indent="0" algn="l" rtl="0">
              <a:lnSpc>
                <a:spcPct val="100000"/>
              </a:lnSpc>
              <a:spcBef>
                <a:spcPts val="0"/>
              </a:spcBef>
              <a:spcAft>
                <a:spcPts val="0"/>
              </a:spcAft>
              <a:buSzPts val="1400"/>
              <a:buNone/>
            </a:pPr>
            <a:r>
              <a:rPr lang="en-US" dirty="0">
                <a:latin typeface="Garamond"/>
                <a:ea typeface="Garamond"/>
                <a:cs typeface="Garamond"/>
                <a:sym typeface="Garamond"/>
              </a:rPr>
              <a:t>Based on our end user’s interest in flood events and their relationship with fire events, it may be that Q7Max is a preferred metric between the two that we have explored.</a:t>
            </a:r>
          </a:p>
          <a:p>
            <a:pPr marL="0" lvl="0" indent="0" algn="l" rtl="0">
              <a:lnSpc>
                <a:spcPct val="100000"/>
              </a:lnSpc>
              <a:spcBef>
                <a:spcPts val="0"/>
              </a:spcBef>
              <a:spcAft>
                <a:spcPts val="0"/>
              </a:spcAft>
              <a:buSzPts val="1400"/>
              <a:buNone/>
            </a:pPr>
            <a:endParaRPr dirty="0">
              <a:latin typeface="Garamond"/>
              <a:ea typeface="Garamond"/>
              <a:cs typeface="Garamond"/>
              <a:sym typeface="Garamond"/>
            </a:endParaRPr>
          </a:p>
          <a:p>
            <a:pPr marL="0" lvl="0" indent="0" algn="l" rtl="0">
              <a:lnSpc>
                <a:spcPct val="100000"/>
              </a:lnSpc>
              <a:spcBef>
                <a:spcPts val="0"/>
              </a:spcBef>
              <a:spcAft>
                <a:spcPts val="0"/>
              </a:spcAft>
              <a:buSzPts val="1400"/>
              <a:buNone/>
            </a:pPr>
            <a:r>
              <a:rPr lang="en-US" dirty="0">
                <a:latin typeface="Garamond"/>
                <a:ea typeface="Garamond"/>
                <a:cs typeface="Garamond"/>
                <a:sym typeface="Garamond"/>
              </a:rPr>
              <a:t>Our next steps will be to analyze and plot the variance of the daily streamflow from the annual mean. This will show </a:t>
            </a:r>
            <a:r>
              <a:rPr lang="en-US" sz="1050" dirty="0">
                <a:solidFill>
                  <a:srgbClr val="222222"/>
                </a:solidFill>
                <a:highlight>
                  <a:srgbClr val="FFFFFF"/>
                </a:highlight>
                <a:latin typeface="Roboto"/>
                <a:ea typeface="Roboto"/>
                <a:cs typeface="Roboto"/>
                <a:sym typeface="Roboto"/>
              </a:rPr>
              <a:t>how far and how often the flow deviates from the average value for each year. </a:t>
            </a:r>
          </a:p>
          <a:p>
            <a:pPr marL="0" lvl="0" indent="0" algn="l" rtl="0">
              <a:lnSpc>
                <a:spcPct val="100000"/>
              </a:lnSpc>
              <a:spcBef>
                <a:spcPts val="0"/>
              </a:spcBef>
              <a:spcAft>
                <a:spcPts val="0"/>
              </a:spcAft>
              <a:buSzPts val="1400"/>
              <a:buNone/>
            </a:pPr>
            <a:endParaRPr lang="en-US" sz="1050" dirty="0">
              <a:solidFill>
                <a:srgbClr val="222222"/>
              </a:solidFill>
              <a:highlight>
                <a:srgbClr val="FFFFFF"/>
              </a:highlight>
              <a:latin typeface="Roboto"/>
              <a:ea typeface="Roboto"/>
              <a:cs typeface="Garamond"/>
              <a:sym typeface="Roboto"/>
            </a:endParaRPr>
          </a:p>
          <a:p>
            <a:pPr marL="0" lvl="0" indent="0" algn="l" rtl="0">
              <a:lnSpc>
                <a:spcPct val="100000"/>
              </a:lnSpc>
              <a:spcBef>
                <a:spcPts val="0"/>
              </a:spcBef>
              <a:spcAft>
                <a:spcPts val="0"/>
              </a:spcAft>
              <a:buSzPts val="1400"/>
              <a:buNone/>
            </a:pPr>
            <a:r>
              <a:rPr lang="en-US" sz="1050" dirty="0">
                <a:solidFill>
                  <a:srgbClr val="222222"/>
                </a:solidFill>
                <a:highlight>
                  <a:srgbClr val="FFFFFF"/>
                </a:highlight>
                <a:latin typeface="Roboto"/>
                <a:ea typeface="Roboto"/>
                <a:cs typeface="Garamond"/>
                <a:sym typeface="Roboto"/>
              </a:rPr>
              <a:t>There have been over 100 fires since 1982 so it would be interesting to look at the relationships between older fires and flood events.</a:t>
            </a:r>
            <a:endParaRPr dirty="0">
              <a:latin typeface="Garamond"/>
              <a:ea typeface="Garamond"/>
              <a:cs typeface="Garamond"/>
              <a:sym typeface="Garamond"/>
            </a:endParaRPr>
          </a:p>
        </p:txBody>
      </p:sp>
      <p:sp>
        <p:nvSpPr>
          <p:cNvPr id="649" name="Google Shape;649;g70a813606b_4_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extLst>
      <p:ext uri="{BB962C8B-B14F-4D97-AF65-F5344CB8AC3E}">
        <p14:creationId xmlns:p14="http://schemas.microsoft.com/office/powerpoint/2010/main" val="3504226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623eef4bee_0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5" name="Google Shape;675;g623eef4bee_0_1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Much of this project was exploratory. </a:t>
            </a:r>
          </a:p>
          <a:p>
            <a:pPr marL="0" lvl="0" indent="0" algn="l" rtl="0">
              <a:lnSpc>
                <a:spcPct val="100000"/>
              </a:lnSpc>
              <a:spcBef>
                <a:spcPts val="0"/>
              </a:spcBef>
              <a:spcAft>
                <a:spcPts val="0"/>
              </a:spcAft>
              <a:buSzPts val="1400"/>
              <a:buNone/>
            </a:pPr>
            <a:r>
              <a:rPr lang="en-US" dirty="0"/>
              <a:t>Our focus was on what data and methods are appropriate to study watershed recovery. </a:t>
            </a:r>
          </a:p>
          <a:p>
            <a:pPr marL="0" lvl="0" indent="0" algn="l" rtl="0">
              <a:lnSpc>
                <a:spcPct val="100000"/>
              </a:lnSpc>
              <a:spcBef>
                <a:spcPts val="0"/>
              </a:spcBef>
              <a:spcAft>
                <a:spcPts val="0"/>
              </a:spcAft>
              <a:buSzPts val="1400"/>
              <a:buNone/>
            </a:pPr>
            <a:r>
              <a:rPr lang="en-US" dirty="0"/>
              <a:t>You can see quantifiable conclusions here…</a:t>
            </a:r>
          </a:p>
          <a:p>
            <a:pPr marL="171450" lvl="0" indent="-171450" algn="l" rtl="0">
              <a:lnSpc>
                <a:spcPct val="100000"/>
              </a:lnSpc>
              <a:spcBef>
                <a:spcPts val="0"/>
              </a:spcBef>
              <a:spcAft>
                <a:spcPts val="0"/>
              </a:spcAft>
              <a:buSzPts val="1400"/>
              <a:buFontTx/>
              <a:buChar char="-"/>
            </a:pPr>
            <a:r>
              <a:rPr lang="en-US" dirty="0">
                <a:solidFill>
                  <a:srgbClr val="3F3F3F"/>
                </a:solidFill>
                <a:latin typeface="Century Gothic"/>
                <a:ea typeface="Century Gothic"/>
                <a:cs typeface="Century Gothic"/>
                <a:sym typeface="Century Gothic"/>
              </a:rPr>
              <a:t>We think NBR is a useful metric of recovery within a watershed because the magnitude of change picked up in LT appears to align with managed areas.</a:t>
            </a:r>
          </a:p>
          <a:p>
            <a:pPr marL="171450" lvl="0" indent="-171450" algn="l" rtl="0">
              <a:lnSpc>
                <a:spcPct val="100000"/>
              </a:lnSpc>
              <a:spcBef>
                <a:spcPts val="0"/>
              </a:spcBef>
              <a:spcAft>
                <a:spcPts val="0"/>
              </a:spcAft>
              <a:buSzPts val="1400"/>
              <a:buFontTx/>
              <a:buChar char="-"/>
            </a:pPr>
            <a:r>
              <a:rPr lang="en-US" dirty="0"/>
              <a:t>We know hydrologic patterns are effected by burn events. We are still exploring how to operationalize streamflow as a metric for recovery.</a:t>
            </a:r>
          </a:p>
          <a:p>
            <a:pPr marL="0" lvl="0" indent="0" algn="l" rtl="0">
              <a:lnSpc>
                <a:spcPct val="100000"/>
              </a:lnSpc>
              <a:spcBef>
                <a:spcPts val="0"/>
              </a:spcBef>
              <a:spcAft>
                <a:spcPts val="0"/>
              </a:spcAft>
              <a:buSzPts val="1400"/>
              <a:buFontTx/>
              <a:buNone/>
            </a:pPr>
            <a:r>
              <a:rPr lang="en-US" dirty="0"/>
              <a:t> </a:t>
            </a:r>
            <a:endParaRPr lang="en-US" dirty="0">
              <a:latin typeface="Garamond"/>
              <a:ea typeface="Garamond"/>
              <a:cs typeface="Garamond"/>
              <a:sym typeface="Garamond"/>
            </a:endParaRPr>
          </a:p>
          <a:p>
            <a:pPr marL="0" lvl="0" indent="0" algn="l" rtl="0">
              <a:lnSpc>
                <a:spcPct val="100000"/>
              </a:lnSpc>
              <a:spcBef>
                <a:spcPts val="0"/>
              </a:spcBef>
              <a:spcAft>
                <a:spcPts val="0"/>
              </a:spcAft>
              <a:buNone/>
            </a:pPr>
            <a:endParaRPr dirty="0">
              <a:latin typeface="Garamond"/>
              <a:ea typeface="Garamond"/>
              <a:cs typeface="Garamond"/>
              <a:sym typeface="Garamond"/>
            </a:endParaRPr>
          </a:p>
          <a:p>
            <a:pPr marL="0" lvl="0" indent="0" algn="l" rtl="0">
              <a:lnSpc>
                <a:spcPct val="100000"/>
              </a:lnSpc>
              <a:spcBef>
                <a:spcPts val="0"/>
              </a:spcBef>
              <a:spcAft>
                <a:spcPts val="0"/>
              </a:spcAft>
              <a:buNone/>
            </a:pPr>
            <a:endParaRPr dirty="0">
              <a:latin typeface="Garamond"/>
              <a:ea typeface="Garamond"/>
              <a:cs typeface="Garamond"/>
              <a:sym typeface="Garamond"/>
            </a:endParaRPr>
          </a:p>
          <a:p>
            <a:pPr marL="0" lvl="0" indent="0" algn="l" rtl="0">
              <a:lnSpc>
                <a:spcPct val="100000"/>
              </a:lnSpc>
              <a:spcBef>
                <a:spcPts val="0"/>
              </a:spcBef>
              <a:spcAft>
                <a:spcPts val="0"/>
              </a:spcAft>
              <a:buNone/>
            </a:pPr>
            <a:endParaRPr sz="1800" dirty="0">
              <a:solidFill>
                <a:srgbClr val="3F3F3F"/>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sz="1800" dirty="0">
              <a:solidFill>
                <a:srgbClr val="3F3F3F"/>
              </a:solidFill>
              <a:latin typeface="Century Gothic"/>
              <a:ea typeface="Century Gothic"/>
              <a:cs typeface="Century Gothic"/>
              <a:sym typeface="Century Gothic"/>
            </a:endParaRPr>
          </a:p>
          <a:p>
            <a:pPr marL="0" lvl="0" indent="0" algn="l" rtl="0">
              <a:spcBef>
                <a:spcPts val="0"/>
              </a:spcBef>
              <a:spcAft>
                <a:spcPts val="0"/>
              </a:spcAft>
              <a:buNone/>
            </a:pPr>
            <a:endParaRPr sz="1800" dirty="0">
              <a:solidFill>
                <a:srgbClr val="3F3F3F"/>
              </a:solidFill>
              <a:latin typeface="Century Gothic"/>
              <a:ea typeface="Century Gothic"/>
              <a:cs typeface="Century Gothic"/>
              <a:sym typeface="Century Gothic"/>
            </a:endParaRPr>
          </a:p>
          <a:p>
            <a:pPr marL="0" lvl="0" indent="0" algn="l" rtl="0">
              <a:spcBef>
                <a:spcPts val="2100"/>
              </a:spcBef>
              <a:spcAft>
                <a:spcPts val="0"/>
              </a:spcAft>
              <a:buNone/>
            </a:pPr>
            <a:endParaRPr sz="1800" dirty="0">
              <a:solidFill>
                <a:srgbClr val="3F3F3F"/>
              </a:solidFill>
              <a:latin typeface="Century Gothic"/>
              <a:ea typeface="Century Gothic"/>
              <a:cs typeface="Century Gothic"/>
              <a:sym typeface="Century Gothic"/>
            </a:endParaRPr>
          </a:p>
          <a:p>
            <a:pPr marL="0" lvl="0" indent="457200" algn="l" rtl="0">
              <a:spcBef>
                <a:spcPts val="2100"/>
              </a:spcBef>
              <a:spcAft>
                <a:spcPts val="0"/>
              </a:spcAft>
              <a:buNone/>
            </a:pPr>
            <a:r>
              <a:rPr lang="en-US" sz="1800" dirty="0">
                <a:solidFill>
                  <a:srgbClr val="3F3F3F"/>
                </a:solidFill>
                <a:latin typeface="Century Gothic"/>
                <a:ea typeface="Century Gothic"/>
                <a:cs typeface="Century Gothic"/>
                <a:sym typeface="Century Gothic"/>
              </a:rPr>
              <a:t> </a:t>
            </a:r>
            <a:endParaRPr sz="1800" dirty="0">
              <a:solidFill>
                <a:srgbClr val="3F3F3F"/>
              </a:solidFill>
              <a:latin typeface="Century Gothic"/>
              <a:ea typeface="Century Gothic"/>
              <a:cs typeface="Century Gothic"/>
              <a:sym typeface="Century Gothic"/>
            </a:endParaRPr>
          </a:p>
          <a:p>
            <a:pPr marL="0" lvl="0" indent="0" algn="l" rtl="0">
              <a:spcBef>
                <a:spcPts val="2100"/>
              </a:spcBef>
              <a:spcAft>
                <a:spcPts val="2100"/>
              </a:spcAft>
              <a:buClr>
                <a:schemeClr val="dk1"/>
              </a:buClr>
              <a:buSzPts val="1100"/>
              <a:buFont typeface="Arial"/>
              <a:buNone/>
            </a:pPr>
            <a:endParaRPr sz="1800" dirty="0">
              <a:solidFill>
                <a:srgbClr val="3F3F3F"/>
              </a:solidFill>
              <a:latin typeface="Century Gothic"/>
              <a:ea typeface="Century Gothic"/>
              <a:cs typeface="Century Gothic"/>
              <a:sym typeface="Century Gothic"/>
            </a:endParaRPr>
          </a:p>
        </p:txBody>
      </p:sp>
      <p:sp>
        <p:nvSpPr>
          <p:cNvPr id="676" name="Google Shape;676;g623eef4bee_0_1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19</a:t>
            </a:fld>
            <a:endParaRPr/>
          </a:p>
        </p:txBody>
      </p:sp>
    </p:spTree>
    <p:extLst>
      <p:ext uri="{BB962C8B-B14F-4D97-AF65-F5344CB8AC3E}">
        <p14:creationId xmlns:p14="http://schemas.microsoft.com/office/powerpoint/2010/main" val="3781344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623eef4bee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g623eef4bee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dirty="0">
                <a:latin typeface="Garamond"/>
                <a:ea typeface="Garamond"/>
                <a:cs typeface="Garamond"/>
                <a:sym typeface="Garamond"/>
              </a:rPr>
              <a:t>The Gila National Forest is a diverse landscape that covers more than 3 million acres of land in southwestern New Mexico. </a:t>
            </a:r>
            <a:endParaRPr dirty="0">
              <a:latin typeface="Garamond"/>
              <a:ea typeface="Garamond"/>
              <a:cs typeface="Garamond"/>
              <a:sym typeface="Garamond"/>
            </a:endParaRPr>
          </a:p>
          <a:p>
            <a:pPr marL="0" lvl="0" indent="0" algn="l" rtl="0">
              <a:lnSpc>
                <a:spcPct val="90000"/>
              </a:lnSpc>
              <a:spcBef>
                <a:spcPts val="1000"/>
              </a:spcBef>
              <a:spcAft>
                <a:spcPts val="0"/>
              </a:spcAft>
              <a:buClr>
                <a:schemeClr val="dk1"/>
              </a:buClr>
              <a:buSzPts val="1100"/>
              <a:buFont typeface="Arial"/>
              <a:buNone/>
            </a:pPr>
            <a:r>
              <a:rPr lang="en-US" dirty="0">
                <a:latin typeface="Garamond"/>
                <a:ea typeface="Garamond"/>
                <a:cs typeface="Garamond"/>
                <a:sym typeface="Garamond"/>
              </a:rPr>
              <a:t>This region has a semi-arid continental climate </a:t>
            </a:r>
            <a:endParaRPr dirty="0">
              <a:latin typeface="Garamond"/>
              <a:ea typeface="Garamond"/>
              <a:cs typeface="Garamond"/>
              <a:sym typeface="Garamond"/>
            </a:endParaRPr>
          </a:p>
          <a:p>
            <a:pPr marL="457200" lvl="0" indent="-304800" algn="l" rtl="0">
              <a:lnSpc>
                <a:spcPct val="90000"/>
              </a:lnSpc>
              <a:spcBef>
                <a:spcPts val="1000"/>
              </a:spcBef>
              <a:spcAft>
                <a:spcPts val="0"/>
              </a:spcAft>
              <a:buSzPts val="1200"/>
              <a:buFont typeface="Garamond"/>
              <a:buChar char="-"/>
            </a:pPr>
            <a:r>
              <a:rPr lang="en-US" dirty="0">
                <a:latin typeface="Garamond"/>
                <a:ea typeface="Garamond"/>
                <a:cs typeface="Garamond"/>
                <a:sym typeface="Garamond"/>
              </a:rPr>
              <a:t>four distinct seasons</a:t>
            </a:r>
            <a:endParaRPr dirty="0">
              <a:latin typeface="Garamond"/>
              <a:ea typeface="Garamond"/>
              <a:cs typeface="Garamond"/>
              <a:sym typeface="Garamond"/>
            </a:endParaRPr>
          </a:p>
          <a:p>
            <a:pPr marL="457200" lvl="0" indent="-304800" algn="l" rtl="0">
              <a:lnSpc>
                <a:spcPct val="90000"/>
              </a:lnSpc>
              <a:spcBef>
                <a:spcPts val="0"/>
              </a:spcBef>
              <a:spcAft>
                <a:spcPts val="0"/>
              </a:spcAft>
              <a:buSzPts val="1200"/>
              <a:buFont typeface="Garamond"/>
              <a:buChar char="-"/>
            </a:pPr>
            <a:r>
              <a:rPr lang="en-US" dirty="0">
                <a:latin typeface="Garamond"/>
                <a:ea typeface="Garamond"/>
                <a:cs typeface="Garamond"/>
                <a:sym typeface="Garamond"/>
              </a:rPr>
              <a:t>very light precipitation</a:t>
            </a:r>
            <a:endParaRPr dirty="0">
              <a:latin typeface="Garamond"/>
              <a:ea typeface="Garamond"/>
              <a:cs typeface="Garamond"/>
              <a:sym typeface="Garamond"/>
            </a:endParaRPr>
          </a:p>
          <a:p>
            <a:pPr marL="457200" lvl="0" indent="-304800" algn="l" rtl="0">
              <a:lnSpc>
                <a:spcPct val="90000"/>
              </a:lnSpc>
              <a:spcBef>
                <a:spcPts val="0"/>
              </a:spcBef>
              <a:spcAft>
                <a:spcPts val="0"/>
              </a:spcAft>
              <a:buSzPts val="1200"/>
              <a:buFont typeface="Garamond"/>
              <a:buChar char="-"/>
            </a:pPr>
            <a:r>
              <a:rPr lang="en-US" dirty="0">
                <a:latin typeface="Garamond"/>
                <a:ea typeface="Garamond"/>
                <a:cs typeface="Garamond"/>
                <a:sym typeface="Garamond"/>
              </a:rPr>
              <a:t>large temperature ranges annually and diurnally</a:t>
            </a:r>
          </a:p>
          <a:p>
            <a:pPr marL="457200" lvl="0" indent="-304800" algn="l" rtl="0">
              <a:lnSpc>
                <a:spcPct val="90000"/>
              </a:lnSpc>
              <a:spcBef>
                <a:spcPts val="0"/>
              </a:spcBef>
              <a:spcAft>
                <a:spcPts val="0"/>
              </a:spcAft>
              <a:buSzPts val="1200"/>
              <a:buFont typeface="Garamond"/>
              <a:buChar char="-"/>
            </a:pPr>
            <a:endParaRPr dirty="0">
              <a:latin typeface="Garamond"/>
              <a:ea typeface="Garamond"/>
              <a:cs typeface="Garamond"/>
              <a:sym typeface="Garamond"/>
            </a:endParaRPr>
          </a:p>
          <a:p>
            <a:pPr marL="0" lvl="0" indent="0" algn="l" rtl="0">
              <a:lnSpc>
                <a:spcPct val="90000"/>
              </a:lnSpc>
              <a:spcBef>
                <a:spcPts val="1000"/>
              </a:spcBef>
              <a:spcAft>
                <a:spcPts val="0"/>
              </a:spcAft>
              <a:buNone/>
            </a:pPr>
            <a:r>
              <a:rPr lang="en-US" dirty="0">
                <a:latin typeface="Garamond"/>
                <a:ea typeface="Garamond"/>
                <a:cs typeface="Garamond"/>
                <a:sym typeface="Garamond"/>
              </a:rPr>
              <a:t>Also of interest to</a:t>
            </a:r>
            <a:r>
              <a:rPr lang="en-US" baseline="0" dirty="0">
                <a:latin typeface="Garamond"/>
                <a:ea typeface="Garamond"/>
                <a:cs typeface="Garamond"/>
                <a:sym typeface="Garamond"/>
              </a:rPr>
              <a:t> our project </a:t>
            </a:r>
            <a:r>
              <a:rPr lang="en-US" dirty="0">
                <a:latin typeface="Garamond"/>
                <a:ea typeface="Garamond"/>
                <a:cs typeface="Garamond"/>
                <a:sym typeface="Garamond"/>
              </a:rPr>
              <a:t>is that it is home to a wide variety of land cover types, including evergreens, aspens, grasslands, and endangered species including the Mexican spotted owl. </a:t>
            </a:r>
            <a:endParaRPr dirty="0">
              <a:latin typeface="Garamond"/>
              <a:ea typeface="Garamond"/>
              <a:cs typeface="Garamond"/>
              <a:sym typeface="Garamond"/>
            </a:endParaRPr>
          </a:p>
          <a:p>
            <a:pPr marL="0" lvl="0" indent="0" algn="l" rtl="0">
              <a:lnSpc>
                <a:spcPct val="90000"/>
              </a:lnSpc>
              <a:spcBef>
                <a:spcPts val="1000"/>
              </a:spcBef>
              <a:spcAft>
                <a:spcPts val="0"/>
              </a:spcAft>
              <a:buNone/>
            </a:pPr>
            <a:r>
              <a:rPr lang="en-US" dirty="0">
                <a:latin typeface="Garamond"/>
                <a:ea typeface="Garamond"/>
                <a:cs typeface="Garamond"/>
                <a:sym typeface="Garamond"/>
              </a:rPr>
              <a:t>The forest is also home to the headwaters of the San Francisco and Gila Rivers(Gila River flows westward for 500 miles before joining the Colorado River), which are important water sources for communities and habitats downstream in New Mexico and Arizona. </a:t>
            </a:r>
            <a:endParaRPr dirty="0">
              <a:latin typeface="Garamond"/>
              <a:ea typeface="Garamond"/>
              <a:cs typeface="Garamond"/>
              <a:sym typeface="Garamond"/>
            </a:endParaRPr>
          </a:p>
          <a:p>
            <a:pPr marL="0" lvl="0" indent="0" algn="l" rtl="0">
              <a:lnSpc>
                <a:spcPct val="90000"/>
              </a:lnSpc>
              <a:spcBef>
                <a:spcPts val="1000"/>
              </a:spcBef>
              <a:spcAft>
                <a:spcPts val="0"/>
              </a:spcAft>
              <a:buClr>
                <a:schemeClr val="dk1"/>
              </a:buClr>
              <a:buSzPts val="1100"/>
              <a:buFont typeface="Arial"/>
              <a:buNone/>
            </a:pPr>
            <a:endParaRPr sz="1400" dirty="0">
              <a:latin typeface="Garamond"/>
              <a:ea typeface="Garamond"/>
              <a:cs typeface="Garamond"/>
              <a:sym typeface="Garamond"/>
            </a:endParaRPr>
          </a:p>
          <a:p>
            <a:pPr marL="0" lvl="0" indent="0" algn="l" rtl="0">
              <a:lnSpc>
                <a:spcPct val="90000"/>
              </a:lnSpc>
              <a:spcBef>
                <a:spcPts val="1000"/>
              </a:spcBef>
              <a:spcAft>
                <a:spcPts val="0"/>
              </a:spcAft>
              <a:buClr>
                <a:schemeClr val="dk1"/>
              </a:buClr>
              <a:buSzPts val="1100"/>
              <a:buFont typeface="Arial"/>
              <a:buNone/>
            </a:pPr>
            <a:endParaRPr sz="1400" dirty="0">
              <a:latin typeface="Garamond"/>
              <a:ea typeface="Garamond"/>
              <a:cs typeface="Garamond"/>
              <a:sym typeface="Garamond"/>
            </a:endParaRPr>
          </a:p>
          <a:p>
            <a:pPr marL="0" lvl="0" indent="0" algn="l" rtl="0">
              <a:lnSpc>
                <a:spcPct val="90000"/>
              </a:lnSpc>
              <a:spcBef>
                <a:spcPts val="1000"/>
              </a:spcBef>
              <a:spcAft>
                <a:spcPts val="0"/>
              </a:spcAft>
              <a:buClr>
                <a:schemeClr val="dk1"/>
              </a:buClr>
              <a:buSzPts val="1100"/>
              <a:buFont typeface="Arial"/>
              <a:buNone/>
            </a:pPr>
            <a:endParaRPr dirty="0"/>
          </a:p>
          <a:p>
            <a:pPr marL="0" lvl="0" indent="0" algn="l" rtl="0">
              <a:lnSpc>
                <a:spcPct val="90000"/>
              </a:lnSpc>
              <a:spcBef>
                <a:spcPts val="1000"/>
              </a:spcBef>
              <a:spcAft>
                <a:spcPts val="0"/>
              </a:spcAft>
              <a:buClr>
                <a:schemeClr val="dk1"/>
              </a:buClr>
              <a:buSzPts val="1100"/>
              <a:buFont typeface="Arial"/>
              <a:buNone/>
            </a:pPr>
            <a:endParaRPr sz="1000" dirty="0">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1100"/>
              <a:buFont typeface="Arial"/>
              <a:buNone/>
            </a:pPr>
            <a:r>
              <a:rPr lang="en-US" sz="1000" dirty="0">
                <a:latin typeface="Century Gothic"/>
                <a:ea typeface="Century Gothic"/>
                <a:cs typeface="Century Gothic"/>
                <a:sym typeface="Century Gothic"/>
              </a:rPr>
              <a:t>images:</a:t>
            </a:r>
            <a:endParaRPr sz="1000" dirty="0">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1100"/>
              <a:buFont typeface="Arial"/>
              <a:buNone/>
            </a:pPr>
            <a:r>
              <a:rPr lang="en-US" sz="1000" dirty="0">
                <a:latin typeface="Century Gothic"/>
                <a:ea typeface="Century Gothic"/>
                <a:cs typeface="Century Gothic"/>
                <a:sym typeface="Century Gothic"/>
              </a:rPr>
              <a:t> nps.gov </a:t>
            </a:r>
            <a:endParaRPr sz="1000" dirty="0">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1100"/>
              <a:buFont typeface="Arial"/>
              <a:buNone/>
            </a:pPr>
            <a:r>
              <a:rPr lang="en-US" sz="900" i="1" dirty="0">
                <a:solidFill>
                  <a:srgbClr val="555555"/>
                </a:solidFill>
                <a:latin typeface="Arial"/>
                <a:ea typeface="Arial"/>
                <a:cs typeface="Arial"/>
                <a:sym typeface="Arial"/>
              </a:rPr>
              <a:t>NPS Photo by Bruce </a:t>
            </a:r>
            <a:r>
              <a:rPr lang="en-US" sz="900" i="1" dirty="0" err="1">
                <a:solidFill>
                  <a:srgbClr val="555555"/>
                </a:solidFill>
                <a:latin typeface="Arial"/>
                <a:ea typeface="Arial"/>
                <a:cs typeface="Arial"/>
                <a:sym typeface="Arial"/>
              </a:rPr>
              <a:t>Bloy</a:t>
            </a:r>
            <a:r>
              <a:rPr lang="en-US" sz="900" i="1" dirty="0">
                <a:solidFill>
                  <a:srgbClr val="555555"/>
                </a:solidFill>
                <a:latin typeface="Arial"/>
                <a:ea typeface="Arial"/>
                <a:cs typeface="Arial"/>
                <a:sym typeface="Arial"/>
              </a:rPr>
              <a:t> (Public Domain)</a:t>
            </a:r>
            <a:endParaRPr sz="900" i="1" dirty="0">
              <a:solidFill>
                <a:srgbClr val="555555"/>
              </a:solidFill>
              <a:latin typeface="Arial"/>
              <a:ea typeface="Arial"/>
              <a:cs typeface="Arial"/>
              <a:sym typeface="Arial"/>
            </a:endParaRPr>
          </a:p>
          <a:p>
            <a:pPr marL="0" lvl="0" indent="0" algn="l" rtl="0">
              <a:lnSpc>
                <a:spcPct val="90000"/>
              </a:lnSpc>
              <a:spcBef>
                <a:spcPts val="1000"/>
              </a:spcBef>
              <a:spcAft>
                <a:spcPts val="0"/>
              </a:spcAft>
              <a:buClr>
                <a:schemeClr val="dk1"/>
              </a:buClr>
              <a:buSzPts val="1100"/>
              <a:buFont typeface="Arial"/>
              <a:buNone/>
            </a:pPr>
            <a:r>
              <a:rPr lang="en-US" sz="1100" u="sng" dirty="0">
                <a:solidFill>
                  <a:schemeClr val="hlink"/>
                </a:solidFill>
                <a:latin typeface="Arial"/>
                <a:ea typeface="Arial"/>
                <a:cs typeface="Arial"/>
                <a:sym typeface="Arial"/>
                <a:hlinkClick r:id="rId3"/>
              </a:rPr>
              <a:t>https://www.nps.gov/gicl/planyourvisit/gila-wilderness.htm</a:t>
            </a:r>
            <a:endParaRPr sz="900" i="1" dirty="0">
              <a:solidFill>
                <a:srgbClr val="555555"/>
              </a:solidFill>
              <a:latin typeface="Arial"/>
              <a:ea typeface="Arial"/>
              <a:cs typeface="Arial"/>
              <a:sym typeface="Arial"/>
            </a:endParaRPr>
          </a:p>
          <a:p>
            <a:pPr marL="0" lvl="0" indent="0" algn="l" rtl="0">
              <a:lnSpc>
                <a:spcPct val="90000"/>
              </a:lnSpc>
              <a:spcBef>
                <a:spcPts val="1000"/>
              </a:spcBef>
              <a:spcAft>
                <a:spcPts val="0"/>
              </a:spcAft>
              <a:buClr>
                <a:schemeClr val="dk1"/>
              </a:buClr>
              <a:buSzPts val="1100"/>
              <a:buFont typeface="Arial"/>
              <a:buNone/>
            </a:pPr>
            <a:r>
              <a:rPr lang="en-US" sz="900" dirty="0">
                <a:solidFill>
                  <a:srgbClr val="555555"/>
                </a:solidFill>
                <a:latin typeface="Arial"/>
                <a:ea typeface="Arial"/>
                <a:cs typeface="Arial"/>
                <a:sym typeface="Arial"/>
              </a:rPr>
              <a:t>Gila National Forest on </a:t>
            </a:r>
            <a:r>
              <a:rPr lang="en-US" sz="900" dirty="0" err="1">
                <a:solidFill>
                  <a:srgbClr val="555555"/>
                </a:solidFill>
                <a:latin typeface="Arial"/>
                <a:ea typeface="Arial"/>
                <a:cs typeface="Arial"/>
                <a:sym typeface="Arial"/>
              </a:rPr>
              <a:t>Flicr</a:t>
            </a:r>
            <a:endParaRPr sz="900" dirty="0">
              <a:solidFill>
                <a:srgbClr val="555555"/>
              </a:solidFill>
              <a:latin typeface="Arial"/>
              <a:ea typeface="Arial"/>
              <a:cs typeface="Arial"/>
              <a:sym typeface="Arial"/>
            </a:endParaRPr>
          </a:p>
          <a:p>
            <a:pPr marL="0" lvl="0" indent="0" algn="l" rtl="0">
              <a:lnSpc>
                <a:spcPct val="90000"/>
              </a:lnSpc>
              <a:spcBef>
                <a:spcPts val="1000"/>
              </a:spcBef>
              <a:spcAft>
                <a:spcPts val="0"/>
              </a:spcAft>
              <a:buClr>
                <a:schemeClr val="dk1"/>
              </a:buClr>
              <a:buSzPts val="1100"/>
              <a:buFont typeface="Arial"/>
              <a:buNone/>
            </a:pPr>
            <a:r>
              <a:rPr lang="en-US" sz="1100" u="sng" dirty="0">
                <a:solidFill>
                  <a:schemeClr val="hlink"/>
                </a:solidFill>
                <a:latin typeface="Arial"/>
                <a:ea typeface="Arial"/>
                <a:cs typeface="Arial"/>
                <a:sym typeface="Arial"/>
                <a:hlinkClick r:id="rId4"/>
              </a:rPr>
              <a:t>https://www.flickr.com/photos/gilaforest/29557492327/</a:t>
            </a:r>
            <a:endParaRPr sz="900" dirty="0">
              <a:solidFill>
                <a:srgbClr val="555555"/>
              </a:solidFill>
              <a:latin typeface="Arial"/>
              <a:ea typeface="Arial"/>
              <a:cs typeface="Arial"/>
              <a:sym typeface="Arial"/>
            </a:endParaRPr>
          </a:p>
          <a:p>
            <a:pPr marL="0" lvl="0" indent="0" algn="l" rtl="0">
              <a:lnSpc>
                <a:spcPct val="90000"/>
              </a:lnSpc>
              <a:spcBef>
                <a:spcPts val="1000"/>
              </a:spcBef>
              <a:spcAft>
                <a:spcPts val="0"/>
              </a:spcAft>
              <a:buClr>
                <a:schemeClr val="dk1"/>
              </a:buClr>
              <a:buSzPts val="1100"/>
              <a:buFont typeface="Arial"/>
              <a:buNone/>
            </a:pPr>
            <a:endParaRPr sz="1000" dirty="0">
              <a:latin typeface="Century Gothic"/>
              <a:ea typeface="Century Gothic"/>
              <a:cs typeface="Century Gothic"/>
              <a:sym typeface="Century Gothic"/>
            </a:endParaRPr>
          </a:p>
        </p:txBody>
      </p:sp>
      <p:sp>
        <p:nvSpPr>
          <p:cNvPr id="121" name="Google Shape;121;g623eef4bee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a:t>
            </a:fld>
            <a:endParaRPr/>
          </a:p>
        </p:txBody>
      </p:sp>
    </p:spTree>
    <p:extLst>
      <p:ext uri="{BB962C8B-B14F-4D97-AF65-F5344CB8AC3E}">
        <p14:creationId xmlns:p14="http://schemas.microsoft.com/office/powerpoint/2010/main" val="1441696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623eef4bee_0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4" name="Google Shape;684;g623eef4bee_0_1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39700" lvl="0" indent="0" algn="l" rtl="0">
              <a:lnSpc>
                <a:spcPct val="100000"/>
              </a:lnSpc>
              <a:spcBef>
                <a:spcPts val="0"/>
              </a:spcBef>
              <a:spcAft>
                <a:spcPts val="0"/>
              </a:spcAft>
              <a:buSzPts val="1400"/>
              <a:buFont typeface="Garamond"/>
              <a:buNone/>
            </a:pPr>
            <a:endParaRPr lang="en-US" dirty="0">
              <a:latin typeface="Garamond"/>
              <a:ea typeface="Garamond"/>
              <a:cs typeface="Garamond"/>
              <a:sym typeface="Garamond"/>
            </a:endParaRPr>
          </a:p>
          <a:p>
            <a:pPr marL="457200" lvl="0" indent="-317500" algn="l" rtl="0">
              <a:lnSpc>
                <a:spcPct val="100000"/>
              </a:lnSpc>
              <a:spcBef>
                <a:spcPts val="0"/>
              </a:spcBef>
              <a:spcAft>
                <a:spcPts val="0"/>
              </a:spcAft>
              <a:buSzPts val="1400"/>
              <a:buFont typeface="Garamond"/>
              <a:buChar char="-"/>
            </a:pPr>
            <a:r>
              <a:rPr lang="en-US" dirty="0">
                <a:latin typeface="Garamond"/>
                <a:ea typeface="Garamond"/>
                <a:cs typeface="Garamond"/>
                <a:sym typeface="Garamond"/>
              </a:rPr>
              <a:t>Going forward, validation will be important. </a:t>
            </a:r>
            <a:r>
              <a:rPr lang="en-US" dirty="0"/>
              <a:t>We have acquired high resolution imagery for 2018 and 2019 during peak growing and fire seasons. This information can be used as a means of validation for future modeling. </a:t>
            </a:r>
          </a:p>
          <a:p>
            <a:pPr marL="457200" lvl="0" indent="0" algn="l" rtl="0">
              <a:lnSpc>
                <a:spcPct val="100000"/>
              </a:lnSpc>
              <a:spcBef>
                <a:spcPts val="0"/>
              </a:spcBef>
              <a:spcAft>
                <a:spcPts val="0"/>
              </a:spcAft>
              <a:buNone/>
            </a:pPr>
            <a:endParaRPr dirty="0">
              <a:latin typeface="Garamond"/>
              <a:ea typeface="Garamond"/>
              <a:cs typeface="Garamond"/>
              <a:sym typeface="Garamond"/>
            </a:endParaRPr>
          </a:p>
          <a:p>
            <a:pPr marL="457200" lvl="0" indent="-317500" algn="l" rtl="0">
              <a:lnSpc>
                <a:spcPct val="100000"/>
              </a:lnSpc>
              <a:spcBef>
                <a:spcPts val="0"/>
              </a:spcBef>
              <a:spcAft>
                <a:spcPts val="0"/>
              </a:spcAft>
              <a:buSzPts val="1400"/>
              <a:buFont typeface="Garamond"/>
              <a:buChar char="-"/>
            </a:pPr>
            <a:r>
              <a:rPr lang="en-US" dirty="0">
                <a:latin typeface="Garamond"/>
                <a:ea typeface="Garamond"/>
                <a:cs typeface="Garamond"/>
                <a:sym typeface="Garamond"/>
              </a:rPr>
              <a:t>In future, it would be interesting to use NASA’s hydrological model optimized for</a:t>
            </a:r>
            <a:r>
              <a:rPr lang="en-US" sz="1050" dirty="0">
                <a:solidFill>
                  <a:srgbClr val="545454"/>
                </a:solidFill>
                <a:highlight>
                  <a:srgbClr val="FFFFFF"/>
                </a:highlight>
                <a:latin typeface="Roboto"/>
                <a:ea typeface="Roboto"/>
                <a:cs typeface="Roboto"/>
                <a:sym typeface="Roboto"/>
              </a:rPr>
              <a:t> the western United States, WLDAS.</a:t>
            </a:r>
            <a:endParaRPr dirty="0">
              <a:latin typeface="Garamond"/>
              <a:ea typeface="Garamond"/>
              <a:cs typeface="Garamond"/>
              <a:sym typeface="Garamond"/>
            </a:endParaRPr>
          </a:p>
          <a:p>
            <a:pPr marL="457200" lvl="0" indent="0" algn="l" rtl="0">
              <a:lnSpc>
                <a:spcPct val="100000"/>
              </a:lnSpc>
              <a:spcBef>
                <a:spcPts val="0"/>
              </a:spcBef>
              <a:spcAft>
                <a:spcPts val="0"/>
              </a:spcAft>
              <a:buNone/>
            </a:pPr>
            <a:endParaRPr dirty="0">
              <a:latin typeface="Garamond"/>
              <a:ea typeface="Garamond"/>
              <a:cs typeface="Garamond"/>
              <a:sym typeface="Garamond"/>
            </a:endParaRPr>
          </a:p>
          <a:p>
            <a:pPr marL="457200" lvl="0" indent="-317500" algn="l" rtl="0">
              <a:spcBef>
                <a:spcPts val="0"/>
              </a:spcBef>
              <a:spcAft>
                <a:spcPts val="0"/>
              </a:spcAft>
              <a:buSzPts val="1400"/>
              <a:buFont typeface="Garamond"/>
              <a:buChar char="-"/>
            </a:pPr>
            <a:r>
              <a:rPr lang="en-US" sz="1400" dirty="0">
                <a:latin typeface="Garamond"/>
                <a:ea typeface="Garamond"/>
                <a:cs typeface="Garamond"/>
                <a:sym typeface="Garamond"/>
              </a:rPr>
              <a:t>In future terms, the Fishnet database can model correlations </a:t>
            </a:r>
            <a:r>
              <a:rPr lang="en-US" sz="1400" dirty="0" err="1">
                <a:latin typeface="Garamond"/>
                <a:ea typeface="Garamond"/>
                <a:cs typeface="Garamond"/>
                <a:sym typeface="Garamond"/>
              </a:rPr>
              <a:t>bt</a:t>
            </a:r>
            <a:r>
              <a:rPr lang="en-US" sz="1400" dirty="0">
                <a:latin typeface="Garamond"/>
                <a:ea typeface="Garamond"/>
                <a:cs typeface="Garamond"/>
                <a:sym typeface="Garamond"/>
              </a:rPr>
              <a:t> dependent variable (recovery) against physical features</a:t>
            </a:r>
            <a:endParaRPr sz="1400" i="1" dirty="0">
              <a:latin typeface="Garamond"/>
              <a:ea typeface="Garamond"/>
              <a:cs typeface="Garamond"/>
              <a:sym typeface="Garamond"/>
            </a:endParaRPr>
          </a:p>
          <a:p>
            <a:pPr marL="0" lvl="0" indent="0" algn="l" rtl="0">
              <a:spcBef>
                <a:spcPts val="0"/>
              </a:spcBef>
              <a:spcAft>
                <a:spcPts val="0"/>
              </a:spcAft>
              <a:buClr>
                <a:schemeClr val="dk1"/>
              </a:buClr>
              <a:buSzPts val="1400"/>
              <a:buFont typeface="Arial"/>
              <a:buNone/>
            </a:pPr>
            <a:endParaRPr sz="1400" dirty="0">
              <a:latin typeface="Garamond"/>
              <a:ea typeface="Garamond"/>
              <a:cs typeface="Garamond"/>
              <a:sym typeface="Garamond"/>
            </a:endParaRPr>
          </a:p>
          <a:p>
            <a:pPr marL="0" lvl="0" indent="0" algn="l" rtl="0">
              <a:lnSpc>
                <a:spcPct val="100000"/>
              </a:lnSpc>
              <a:spcBef>
                <a:spcPts val="0"/>
              </a:spcBef>
              <a:spcAft>
                <a:spcPts val="0"/>
              </a:spcAft>
              <a:buSzPts val="1400"/>
              <a:buNone/>
            </a:pPr>
            <a:endParaRPr dirty="0"/>
          </a:p>
        </p:txBody>
      </p:sp>
      <p:sp>
        <p:nvSpPr>
          <p:cNvPr id="685" name="Google Shape;685;g623eef4bee_0_1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20</a:t>
            </a:fld>
            <a:endParaRPr/>
          </a:p>
        </p:txBody>
      </p:sp>
    </p:spTree>
    <p:extLst>
      <p:ext uri="{BB962C8B-B14F-4D97-AF65-F5344CB8AC3E}">
        <p14:creationId xmlns:p14="http://schemas.microsoft.com/office/powerpoint/2010/main" val="3300198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We’d like to thank our great team of partners and advisors. </a:t>
            </a:r>
            <a:endParaRPr/>
          </a:p>
        </p:txBody>
      </p:sp>
      <p:sp>
        <p:nvSpPr>
          <p:cNvPr id="691" name="Google Shape;69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04772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623eef4bee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g623eef4bee_0_1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 you.</a:t>
            </a:r>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//end</a:t>
            </a:r>
            <a:endParaRPr dirty="0"/>
          </a:p>
        </p:txBody>
      </p:sp>
      <p:sp>
        <p:nvSpPr>
          <p:cNvPr id="698" name="Google Shape;698;g623eef4bee_0_1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22</a:t>
            </a:fld>
            <a:endParaRPr/>
          </a:p>
        </p:txBody>
      </p:sp>
    </p:spTree>
    <p:extLst>
      <p:ext uri="{BB962C8B-B14F-4D97-AF65-F5344CB8AC3E}">
        <p14:creationId xmlns:p14="http://schemas.microsoft.com/office/powerpoint/2010/main" val="1458422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623eef4bee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g623eef4bee_0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Garamond"/>
                <a:ea typeface="Garamond"/>
                <a:cs typeface="Garamond"/>
                <a:sym typeface="Garamond"/>
              </a:rPr>
              <a:t>This is an image of our study area. our project partners were particularly interested in changes at the subwatershed level, so the study we chose area includes ((HUC-12 level)) subwatersheds that intersected the Gila’s administrative forest boundary, as our partners suggested. The study area also includes a 1 kilometer buffer to ensure that our entire study area would be covered when using raster data with a 30m resolution. Our study period covered 1998-2018, as suggested by our partners to ensure coverage of short, medium, and long term trends.</a:t>
            </a:r>
            <a:endParaRPr>
              <a:latin typeface="Garamond"/>
              <a:ea typeface="Garamond"/>
              <a:cs typeface="Garamond"/>
              <a:sym typeface="Garamond"/>
            </a:endParaRPr>
          </a:p>
          <a:p>
            <a:pPr marL="0" lvl="0" indent="0" algn="l" rtl="0">
              <a:lnSpc>
                <a:spcPct val="100000"/>
              </a:lnSpc>
              <a:spcBef>
                <a:spcPts val="0"/>
              </a:spcBef>
              <a:spcAft>
                <a:spcPts val="0"/>
              </a:spcAft>
              <a:buSzPts val="1400"/>
              <a:buNone/>
            </a:pPr>
            <a:endParaRPr sz="1400">
              <a:latin typeface="Garamond"/>
              <a:ea typeface="Garamond"/>
              <a:cs typeface="Garamond"/>
              <a:sym typeface="Garamond"/>
            </a:endParaRPr>
          </a:p>
          <a:p>
            <a:pPr marL="0" lvl="0" indent="0" algn="l" rtl="0">
              <a:lnSpc>
                <a:spcPct val="100000"/>
              </a:lnSpc>
              <a:spcBef>
                <a:spcPts val="0"/>
              </a:spcBef>
              <a:spcAft>
                <a:spcPts val="0"/>
              </a:spcAft>
              <a:buSzPts val="1400"/>
              <a:buNone/>
            </a:pPr>
            <a:endParaRPr sz="1400">
              <a:latin typeface="Garamond"/>
              <a:ea typeface="Garamond"/>
              <a:cs typeface="Garamond"/>
              <a:sym typeface="Garamond"/>
            </a:endParaRPr>
          </a:p>
        </p:txBody>
      </p:sp>
      <p:sp>
        <p:nvSpPr>
          <p:cNvPr id="131" name="Google Shape;131;g623eef4bee_0_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a:t>
            </a:fld>
            <a:endParaRPr/>
          </a:p>
        </p:txBody>
      </p:sp>
    </p:spTree>
    <p:extLst>
      <p:ext uri="{BB962C8B-B14F-4D97-AF65-F5344CB8AC3E}">
        <p14:creationId xmlns:p14="http://schemas.microsoft.com/office/powerpoint/2010/main" val="3218030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623eef4be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g623eef4be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Garamond"/>
                <a:ea typeface="Garamond"/>
                <a:cs typeface="Garamond"/>
                <a:sym typeface="Garamond"/>
              </a:rPr>
              <a:t>We’re collaborating with partners include the USDA Forest Service Region 3, which includes all of Arizona and New Mexico, as well as the Gila National Forest.</a:t>
            </a:r>
            <a:endParaRPr>
              <a:latin typeface="Garamond"/>
              <a:ea typeface="Garamond"/>
              <a:cs typeface="Garamond"/>
              <a:sym typeface="Garamond"/>
            </a:endParaRPr>
          </a:p>
          <a:p>
            <a:pPr marL="0" lvl="0" indent="0" algn="l" rtl="0">
              <a:lnSpc>
                <a:spcPct val="100000"/>
              </a:lnSpc>
              <a:spcBef>
                <a:spcPts val="0"/>
              </a:spcBef>
              <a:spcAft>
                <a:spcPts val="0"/>
              </a:spcAft>
              <a:buSzPts val="1400"/>
              <a:buNone/>
            </a:pPr>
            <a:r>
              <a:rPr lang="en-US">
                <a:latin typeface="Garamond"/>
                <a:ea typeface="Garamond"/>
                <a:cs typeface="Garamond"/>
                <a:sym typeface="Garamond"/>
              </a:rPr>
              <a:t>They have been great partners because they’ve </a:t>
            </a:r>
            <a:endParaRPr>
              <a:latin typeface="Garamond"/>
              <a:ea typeface="Garamond"/>
              <a:cs typeface="Garamond"/>
              <a:sym typeface="Garamond"/>
            </a:endParaRPr>
          </a:p>
          <a:p>
            <a:pPr marL="457200" lvl="0" indent="-304800" algn="l" rtl="0">
              <a:lnSpc>
                <a:spcPct val="100000"/>
              </a:lnSpc>
              <a:spcBef>
                <a:spcPts val="0"/>
              </a:spcBef>
              <a:spcAft>
                <a:spcPts val="0"/>
              </a:spcAft>
              <a:buSzPts val="1200"/>
              <a:buFont typeface="Garamond"/>
              <a:buChar char="-"/>
            </a:pPr>
            <a:r>
              <a:rPr lang="en-US">
                <a:latin typeface="Garamond"/>
                <a:ea typeface="Garamond"/>
                <a:cs typeface="Garamond"/>
                <a:sym typeface="Garamond"/>
              </a:rPr>
              <a:t>gathered a lot of data </a:t>
            </a:r>
            <a:endParaRPr>
              <a:latin typeface="Garamond"/>
              <a:ea typeface="Garamond"/>
              <a:cs typeface="Garamond"/>
              <a:sym typeface="Garamond"/>
            </a:endParaRPr>
          </a:p>
          <a:p>
            <a:pPr marL="457200" lvl="0" indent="-304800" algn="l" rtl="0">
              <a:lnSpc>
                <a:spcPct val="100000"/>
              </a:lnSpc>
              <a:spcBef>
                <a:spcPts val="0"/>
              </a:spcBef>
              <a:spcAft>
                <a:spcPts val="0"/>
              </a:spcAft>
              <a:buSzPts val="1200"/>
              <a:buFont typeface="Garamond"/>
              <a:buChar char="-"/>
            </a:pPr>
            <a:r>
              <a:rPr lang="en-US">
                <a:latin typeface="Garamond"/>
                <a:ea typeface="Garamond"/>
                <a:cs typeface="Garamond"/>
                <a:sym typeface="Garamond"/>
              </a:rPr>
              <a:t>analyzed a lot of data</a:t>
            </a:r>
            <a:endParaRPr>
              <a:latin typeface="Garamond"/>
              <a:ea typeface="Garamond"/>
              <a:cs typeface="Garamond"/>
              <a:sym typeface="Garamond"/>
            </a:endParaRPr>
          </a:p>
          <a:p>
            <a:pPr marL="457200" lvl="0" indent="-304800" algn="l" rtl="0">
              <a:lnSpc>
                <a:spcPct val="100000"/>
              </a:lnSpc>
              <a:spcBef>
                <a:spcPts val="0"/>
              </a:spcBef>
              <a:spcAft>
                <a:spcPts val="0"/>
              </a:spcAft>
              <a:buSzPts val="1200"/>
              <a:buFont typeface="Garamond"/>
              <a:buChar char="-"/>
            </a:pPr>
            <a:r>
              <a:rPr lang="en-US">
                <a:latin typeface="Garamond"/>
                <a:ea typeface="Garamond"/>
                <a:cs typeface="Garamond"/>
                <a:sym typeface="Garamond"/>
              </a:rPr>
              <a:t>shared many observations and local knowledge</a:t>
            </a:r>
            <a:endParaRPr>
              <a:latin typeface="Garamond"/>
              <a:ea typeface="Garamond"/>
              <a:cs typeface="Garamond"/>
              <a:sym typeface="Garamond"/>
            </a:endParaRPr>
          </a:p>
          <a:p>
            <a:pPr marL="0" lvl="0" indent="0" algn="l" rtl="0">
              <a:lnSpc>
                <a:spcPct val="100000"/>
              </a:lnSpc>
              <a:spcBef>
                <a:spcPts val="0"/>
              </a:spcBef>
              <a:spcAft>
                <a:spcPts val="0"/>
              </a:spcAft>
              <a:buNone/>
            </a:pPr>
            <a:r>
              <a:rPr lang="en-US">
                <a:latin typeface="Garamond"/>
                <a:ea typeface="Garamond"/>
                <a:cs typeface="Garamond"/>
                <a:sym typeface="Garamond"/>
              </a:rPr>
              <a:t>Our project has benefited from these additions. </a:t>
            </a:r>
            <a:endParaRPr>
              <a:latin typeface="Garamond"/>
              <a:ea typeface="Garamond"/>
              <a:cs typeface="Garamond"/>
              <a:sym typeface="Garamond"/>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latin typeface="Garamond"/>
              <a:ea typeface="Garamond"/>
              <a:cs typeface="Garamond"/>
              <a:sym typeface="Garamond"/>
            </a:endParaRPr>
          </a:p>
          <a:p>
            <a:pPr marL="0" lvl="0" indent="0" algn="l" rtl="0">
              <a:lnSpc>
                <a:spcPct val="100000"/>
              </a:lnSpc>
              <a:spcBef>
                <a:spcPts val="0"/>
              </a:spcBef>
              <a:spcAft>
                <a:spcPts val="0"/>
              </a:spcAft>
              <a:buSzPts val="1400"/>
              <a:buNone/>
            </a:pPr>
            <a:r>
              <a:rPr lang="en-US"/>
              <a:t>Image: USDA Forest Service </a:t>
            </a:r>
            <a:r>
              <a:rPr lang="en-US" u="sng">
                <a:solidFill>
                  <a:schemeClr val="hlink"/>
                </a:solidFill>
                <a:hlinkClick r:id="rId3"/>
              </a:rPr>
              <a:t>https://www.fs.fed.us</a:t>
            </a:r>
            <a:endParaRPr/>
          </a:p>
        </p:txBody>
      </p:sp>
      <p:sp>
        <p:nvSpPr>
          <p:cNvPr id="173" name="Google Shape;173;g623eef4be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spTree>
    <p:extLst>
      <p:ext uri="{BB962C8B-B14F-4D97-AF65-F5344CB8AC3E}">
        <p14:creationId xmlns:p14="http://schemas.microsoft.com/office/powerpoint/2010/main" val="1355064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623eef4bee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g623eef4bee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Garamond"/>
                <a:ea typeface="Garamond"/>
                <a:cs typeface="Garamond"/>
                <a:sym typeface="Garamond"/>
              </a:rPr>
              <a:t>The Gila experienced severe fires in both 2012 and 2013, which broke records for acres burned and destruction of human property.  Our partners have made observations that 1 - 2 years after fires, severe floods occur. With reduced vegetation cover, water is not held in root systems and soils and so runoff is higher, increasing streamflow and sometimes resulting in floods. </a:t>
            </a:r>
            <a:endParaRPr>
              <a:latin typeface="Garamond"/>
              <a:ea typeface="Garamond"/>
              <a:cs typeface="Garamond"/>
              <a:sym typeface="Garamond"/>
            </a:endParaRPr>
          </a:p>
          <a:p>
            <a:pPr marL="0" lvl="0" indent="0" algn="l" rtl="0">
              <a:lnSpc>
                <a:spcPct val="100000"/>
              </a:lnSpc>
              <a:spcBef>
                <a:spcPts val="0"/>
              </a:spcBef>
              <a:spcAft>
                <a:spcPts val="0"/>
              </a:spcAft>
              <a:buSzPts val="1400"/>
              <a:buNone/>
            </a:pPr>
            <a:endParaRPr>
              <a:latin typeface="Garamond"/>
              <a:ea typeface="Garamond"/>
              <a:cs typeface="Garamond"/>
              <a:sym typeface="Garamond"/>
            </a:endParaRPr>
          </a:p>
          <a:p>
            <a:pPr marL="0" lvl="0" indent="0" algn="l" rtl="0">
              <a:spcBef>
                <a:spcPts val="0"/>
              </a:spcBef>
              <a:spcAft>
                <a:spcPts val="0"/>
              </a:spcAft>
              <a:buSzPts val="1400"/>
              <a:buNone/>
            </a:pPr>
            <a:r>
              <a:rPr lang="en-US">
                <a:latin typeface="Garamond"/>
                <a:ea typeface="Garamond"/>
                <a:cs typeface="Garamond"/>
                <a:sym typeface="Garamond"/>
              </a:rPr>
              <a:t>Community concerns include:</a:t>
            </a:r>
            <a:endParaRPr>
              <a:latin typeface="Garamond"/>
              <a:ea typeface="Garamond"/>
              <a:cs typeface="Garamond"/>
              <a:sym typeface="Garamond"/>
            </a:endParaRPr>
          </a:p>
          <a:p>
            <a:pPr marL="457200" lvl="0" indent="-304800" algn="l" rtl="0">
              <a:spcBef>
                <a:spcPts val="0"/>
              </a:spcBef>
              <a:spcAft>
                <a:spcPts val="0"/>
              </a:spcAft>
              <a:buSzPts val="1200"/>
              <a:buFont typeface="Garamond"/>
              <a:buChar char="-"/>
            </a:pPr>
            <a:r>
              <a:rPr lang="en-US">
                <a:latin typeface="Garamond"/>
                <a:ea typeface="Garamond"/>
                <a:cs typeface="Garamond"/>
                <a:sym typeface="Garamond"/>
              </a:rPr>
              <a:t>How to respond to fires and prioritize areas for post-fire recovery activities. </a:t>
            </a:r>
            <a:endParaRPr>
              <a:latin typeface="Garamond"/>
              <a:ea typeface="Garamond"/>
              <a:cs typeface="Garamond"/>
              <a:sym typeface="Garamond"/>
            </a:endParaRPr>
          </a:p>
          <a:p>
            <a:pPr marL="457200" lvl="0" indent="-304800" algn="l" rtl="0">
              <a:spcBef>
                <a:spcPts val="0"/>
              </a:spcBef>
              <a:spcAft>
                <a:spcPts val="0"/>
              </a:spcAft>
              <a:buSzPts val="1200"/>
              <a:buFont typeface="Garamond"/>
              <a:buChar char="-"/>
            </a:pPr>
            <a:r>
              <a:rPr lang="en-US">
                <a:latin typeface="Garamond"/>
                <a:ea typeface="Garamond"/>
                <a:cs typeface="Garamond"/>
                <a:sym typeface="Garamond"/>
              </a:rPr>
              <a:t>How to ensure well-being of downstream communities through examining watershed health.</a:t>
            </a:r>
            <a:endParaRPr>
              <a:latin typeface="Garamond"/>
              <a:ea typeface="Garamond"/>
              <a:cs typeface="Garamond"/>
              <a:sym typeface="Garamond"/>
            </a:endParaRPr>
          </a:p>
          <a:p>
            <a:pPr marL="457200" lvl="0" indent="-317500" algn="l" rtl="0">
              <a:spcBef>
                <a:spcPts val="0"/>
              </a:spcBef>
              <a:spcAft>
                <a:spcPts val="0"/>
              </a:spcAft>
              <a:buSzPts val="1400"/>
              <a:buFont typeface="Garamond"/>
              <a:buChar char="-"/>
            </a:pPr>
            <a:endParaRPr>
              <a:latin typeface="Garamond"/>
              <a:ea typeface="Garamond"/>
              <a:cs typeface="Garamond"/>
              <a:sym typeface="Garamond"/>
            </a:endParaRPr>
          </a:p>
          <a:p>
            <a:pPr marL="0" lvl="0" indent="0" algn="l" rtl="0">
              <a:spcBef>
                <a:spcPts val="0"/>
              </a:spcBef>
              <a:spcAft>
                <a:spcPts val="0"/>
              </a:spcAft>
              <a:buNone/>
            </a:pPr>
            <a:r>
              <a:rPr lang="en-US">
                <a:latin typeface="Garamond"/>
                <a:ea typeface="Garamond"/>
                <a:cs typeface="Garamond"/>
                <a:sym typeface="Garamond"/>
              </a:rPr>
              <a:t>Our partners are particularly interested in watershed recovery, and in better understanding the relationships between fire and post-fire flooding impacts that they observed in the years following 2012 and 2013.</a:t>
            </a:r>
            <a:endParaRPr>
              <a:latin typeface="Garamond"/>
              <a:ea typeface="Garamond"/>
              <a:cs typeface="Garamond"/>
              <a:sym typeface="Garamond"/>
            </a:endParaRPr>
          </a:p>
          <a:p>
            <a:pPr marL="0" lvl="0" indent="0" algn="l" rtl="0">
              <a:spcBef>
                <a:spcPts val="0"/>
              </a:spcBef>
              <a:spcAft>
                <a:spcPts val="0"/>
              </a:spcAft>
              <a:buNone/>
            </a:pPr>
            <a:endParaRPr>
              <a:latin typeface="Garamond"/>
              <a:ea typeface="Garamond"/>
              <a:cs typeface="Garamond"/>
              <a:sym typeface="Garamond"/>
            </a:endParaRPr>
          </a:p>
          <a:p>
            <a:pPr marL="0" lvl="0" indent="0" algn="l" rtl="0">
              <a:spcBef>
                <a:spcPts val="0"/>
              </a:spcBef>
              <a:spcAft>
                <a:spcPts val="0"/>
              </a:spcAft>
              <a:buClr>
                <a:schemeClr val="dk1"/>
              </a:buClr>
              <a:buSzPts val="1400"/>
              <a:buFont typeface="Arial"/>
              <a:buNone/>
            </a:pPr>
            <a:r>
              <a:rPr lang="en-US">
                <a:latin typeface="Garamond"/>
                <a:ea typeface="Garamond"/>
                <a:cs typeface="Garamond"/>
                <a:sym typeface="Garamond"/>
              </a:rPr>
              <a:t>Currently, Gila uses Landsat data and other datasets provided by USGS. However, our partners have not assessed long term impacts of disturbances, such as wildfires, using GIS and Remote Sensing, and that is a need this project is attempting to address.</a:t>
            </a:r>
            <a:endParaRPr>
              <a:latin typeface="Garamond"/>
              <a:ea typeface="Garamond"/>
              <a:cs typeface="Garamond"/>
              <a:sym typeface="Garamond"/>
            </a:endParaRPr>
          </a:p>
          <a:p>
            <a:pPr marL="0" lvl="0" indent="0" algn="l" rtl="0">
              <a:spcBef>
                <a:spcPts val="0"/>
              </a:spcBef>
              <a:spcAft>
                <a:spcPts val="0"/>
              </a:spcAft>
              <a:buNone/>
            </a:pPr>
            <a:endParaRPr>
              <a:latin typeface="Garamond"/>
              <a:ea typeface="Garamond"/>
              <a:cs typeface="Garamond"/>
              <a:sym typeface="Garamond"/>
            </a:endParaRPr>
          </a:p>
          <a:p>
            <a:pPr marL="0" lvl="0" indent="0" algn="l" rtl="0">
              <a:lnSpc>
                <a:spcPct val="100000"/>
              </a:lnSpc>
              <a:spcBef>
                <a:spcPts val="0"/>
              </a:spcBef>
              <a:spcAft>
                <a:spcPts val="0"/>
              </a:spcAft>
              <a:buSzPts val="1400"/>
              <a:buNone/>
            </a:pPr>
            <a:endParaRPr>
              <a:latin typeface="Garamond"/>
              <a:ea typeface="Garamond"/>
              <a:cs typeface="Garamond"/>
              <a:sym typeface="Garamond"/>
            </a:endParaRPr>
          </a:p>
          <a:p>
            <a:pPr marL="0" lvl="0" indent="0" algn="l" rtl="0">
              <a:lnSpc>
                <a:spcPct val="100000"/>
              </a:lnSpc>
              <a:spcBef>
                <a:spcPts val="0"/>
              </a:spcBef>
              <a:spcAft>
                <a:spcPts val="0"/>
              </a:spcAft>
              <a:buSzPts val="1400"/>
              <a:buNone/>
            </a:pPr>
            <a:r>
              <a:rPr lang="en-US">
                <a:latin typeface="Garamond"/>
                <a:ea typeface="Garamond"/>
                <a:cs typeface="Garamond"/>
                <a:sym typeface="Garamond"/>
              </a:rPr>
              <a:t>(Stats on fires: In 2012, the Whitewater-Baldy Fire Complex burned approximately 290,000 acres of land and was the largest fire on record in New Mexico. The year afterwards, in 2013, the Silver fire burned an additional 139,000 acres of land. It was the most destructive fire to private property on record in New Mexico.)</a:t>
            </a:r>
            <a:endParaRPr>
              <a:latin typeface="Garamond"/>
              <a:ea typeface="Garamond"/>
              <a:cs typeface="Garamond"/>
              <a:sym typeface="Garamond"/>
            </a:endParaRPr>
          </a:p>
          <a:p>
            <a:pPr marL="0" lvl="0" indent="0" algn="l" rtl="0">
              <a:lnSpc>
                <a:spcPct val="100000"/>
              </a:lnSpc>
              <a:spcBef>
                <a:spcPts val="0"/>
              </a:spcBef>
              <a:spcAft>
                <a:spcPts val="0"/>
              </a:spcAft>
              <a:buSzPts val="1400"/>
              <a:buNone/>
            </a:pPr>
            <a:endParaRPr>
              <a:latin typeface="Garamond"/>
              <a:ea typeface="Garamond"/>
              <a:cs typeface="Garamond"/>
              <a:sym typeface="Garamond"/>
            </a:endParaRPr>
          </a:p>
          <a:p>
            <a:pPr marL="0" lvl="0" indent="0" algn="l" rtl="0">
              <a:lnSpc>
                <a:spcPct val="100000"/>
              </a:lnSpc>
              <a:spcBef>
                <a:spcPts val="0"/>
              </a:spcBef>
              <a:spcAft>
                <a:spcPts val="0"/>
              </a:spcAft>
              <a:buSzPts val="1400"/>
              <a:buNone/>
            </a:pPr>
            <a:endParaRPr>
              <a:latin typeface="Garamond"/>
              <a:ea typeface="Garamond"/>
              <a:cs typeface="Garamond"/>
              <a:sym typeface="Garamond"/>
            </a:endParaRPr>
          </a:p>
          <a:p>
            <a:pPr marL="0" lvl="0" indent="0" algn="l" rtl="0">
              <a:lnSpc>
                <a:spcPct val="100000"/>
              </a:lnSpc>
              <a:spcBef>
                <a:spcPts val="0"/>
              </a:spcBef>
              <a:spcAft>
                <a:spcPts val="0"/>
              </a:spcAft>
              <a:buSzPts val="1400"/>
              <a:buNone/>
            </a:pPr>
            <a:r>
              <a:rPr lang="en-US">
                <a:latin typeface="Garamond"/>
                <a:ea typeface="Garamond"/>
                <a:cs typeface="Garamond"/>
                <a:sym typeface="Garamond"/>
              </a:rPr>
              <a:t>Fire Response Image: </a:t>
            </a:r>
            <a:r>
              <a:rPr lang="en-US" i="0" u="none" strike="noStrike" cap="none">
                <a:solidFill>
                  <a:schemeClr val="dk1"/>
                </a:solidFill>
                <a:latin typeface="Garamond"/>
                <a:ea typeface="Garamond"/>
                <a:cs typeface="Garamond"/>
                <a:sym typeface="Garamond"/>
              </a:rPr>
              <a:t>US Forest Service Gila National Forest,</a:t>
            </a:r>
            <a:r>
              <a:rPr lang="en-US">
                <a:latin typeface="Garamond"/>
                <a:ea typeface="Garamond"/>
                <a:cs typeface="Garamond"/>
                <a:sym typeface="Garamond"/>
              </a:rPr>
              <a:t> </a:t>
            </a:r>
            <a:r>
              <a:rPr lang="en-US" u="sng">
                <a:solidFill>
                  <a:schemeClr val="hlink"/>
                </a:solidFill>
                <a:latin typeface="Garamond"/>
                <a:ea typeface="Garamond"/>
                <a:cs typeface="Garamond"/>
                <a:sym typeface="Garamond"/>
                <a:hlinkClick r:id="rId3"/>
              </a:rPr>
              <a:t>https://commons.wikimedia.org/wiki/File:Gila_National_Forest_(7282037236).jpg</a:t>
            </a:r>
            <a:r>
              <a:rPr lang="en-US">
                <a:latin typeface="Garamond"/>
                <a:ea typeface="Garamond"/>
                <a:cs typeface="Garamond"/>
                <a:sym typeface="Garamond"/>
              </a:rPr>
              <a:t> </a:t>
            </a:r>
            <a:endParaRPr>
              <a:latin typeface="Garamond"/>
              <a:ea typeface="Garamond"/>
              <a:cs typeface="Garamond"/>
              <a:sym typeface="Garamond"/>
            </a:endParaRPr>
          </a:p>
          <a:p>
            <a:pPr marL="0" lvl="0" indent="0" algn="l" rtl="0">
              <a:lnSpc>
                <a:spcPct val="100000"/>
              </a:lnSpc>
              <a:spcBef>
                <a:spcPts val="0"/>
              </a:spcBef>
              <a:spcAft>
                <a:spcPts val="0"/>
              </a:spcAft>
              <a:buSzPts val="1400"/>
              <a:buNone/>
            </a:pPr>
            <a:r>
              <a:rPr lang="en-US">
                <a:latin typeface="Garamond"/>
                <a:ea typeface="Garamond"/>
                <a:cs typeface="Garamond"/>
                <a:sym typeface="Garamond"/>
              </a:rPr>
              <a:t>Watershed Health Image: Gila NF, </a:t>
            </a:r>
            <a:r>
              <a:rPr lang="en-US" u="sng">
                <a:solidFill>
                  <a:schemeClr val="hlink"/>
                </a:solidFill>
                <a:latin typeface="Garamond"/>
                <a:ea typeface="Garamond"/>
                <a:cs typeface="Garamond"/>
                <a:sym typeface="Garamond"/>
                <a:hlinkClick r:id="rId4"/>
              </a:rPr>
              <a:t>https://commons.wikimedia.org/wiki/File:W._Fk_of_Mogollon_crk,_Jeanies_waterfall,_Gila_National_Forest_(8727134762).jpg</a:t>
            </a:r>
            <a:r>
              <a:rPr lang="en-US">
                <a:latin typeface="Garamond"/>
                <a:ea typeface="Garamond"/>
                <a:cs typeface="Garamond"/>
                <a:sym typeface="Garamond"/>
              </a:rPr>
              <a:t> </a:t>
            </a:r>
            <a:endParaRPr>
              <a:latin typeface="Garamond"/>
              <a:ea typeface="Garamond"/>
              <a:cs typeface="Garamond"/>
              <a:sym typeface="Garamond"/>
            </a:endParaRPr>
          </a:p>
          <a:p>
            <a:pPr marL="0" lvl="0" indent="0" algn="l" rtl="0">
              <a:lnSpc>
                <a:spcPct val="100000"/>
              </a:lnSpc>
              <a:spcBef>
                <a:spcPts val="0"/>
              </a:spcBef>
              <a:spcAft>
                <a:spcPts val="0"/>
              </a:spcAft>
              <a:buSzPts val="1400"/>
              <a:buNone/>
            </a:pPr>
            <a:r>
              <a:rPr lang="en-US">
                <a:latin typeface="Garamond"/>
                <a:ea typeface="Garamond"/>
                <a:cs typeface="Garamond"/>
                <a:sym typeface="Garamond"/>
              </a:rPr>
              <a:t>Management Priorities Image: </a:t>
            </a:r>
            <a:r>
              <a:rPr lang="en-US" i="0" u="none" strike="noStrike" cap="none">
                <a:solidFill>
                  <a:schemeClr val="dk1"/>
                </a:solidFill>
                <a:latin typeface="Garamond"/>
                <a:ea typeface="Garamond"/>
                <a:cs typeface="Garamond"/>
                <a:sym typeface="Garamond"/>
              </a:rPr>
              <a:t>U.S. Forest Service, Coconino National Forest</a:t>
            </a:r>
            <a:r>
              <a:rPr lang="en-US">
                <a:latin typeface="Garamond"/>
                <a:ea typeface="Garamond"/>
                <a:cs typeface="Garamond"/>
                <a:sym typeface="Garamond"/>
              </a:rPr>
              <a:t> </a:t>
            </a:r>
            <a:r>
              <a:rPr lang="en-US" u="sng">
                <a:solidFill>
                  <a:schemeClr val="hlink"/>
                </a:solidFill>
                <a:latin typeface="Garamond"/>
                <a:ea typeface="Garamond"/>
                <a:cs typeface="Garamond"/>
                <a:sym typeface="Garamond"/>
                <a:hlinkClick r:id="rId5"/>
              </a:rPr>
              <a:t>https://commons.wikimedia.org/wiki/File:Heli-mulching_Slide_Fire_BAER_Work_C4_(14329711807).jpg</a:t>
            </a:r>
            <a:r>
              <a:rPr lang="en-US">
                <a:latin typeface="Garamond"/>
                <a:ea typeface="Garamond"/>
                <a:cs typeface="Garamond"/>
                <a:sym typeface="Garamond"/>
              </a:rPr>
              <a:t> </a:t>
            </a:r>
            <a:endParaRPr>
              <a:latin typeface="Garamond"/>
              <a:ea typeface="Garamond"/>
              <a:cs typeface="Garamond"/>
              <a:sym typeface="Garamond"/>
            </a:endParaRPr>
          </a:p>
          <a:p>
            <a:pPr marL="0" lvl="0" indent="0" algn="l" rtl="0">
              <a:lnSpc>
                <a:spcPct val="100000"/>
              </a:lnSpc>
              <a:spcBef>
                <a:spcPts val="0"/>
              </a:spcBef>
              <a:spcAft>
                <a:spcPts val="0"/>
              </a:spcAft>
              <a:buSzPts val="1400"/>
              <a:buNone/>
            </a:pPr>
            <a:r>
              <a:rPr lang="en-US">
                <a:latin typeface="Garamond"/>
                <a:ea typeface="Garamond"/>
                <a:cs typeface="Garamond"/>
                <a:sym typeface="Garamond"/>
              </a:rPr>
              <a:t>Post-Fire Flooding Image: </a:t>
            </a:r>
            <a:r>
              <a:rPr lang="en-US" i="0" u="none" strike="noStrike" cap="none">
                <a:solidFill>
                  <a:schemeClr val="dk1"/>
                </a:solidFill>
                <a:latin typeface="Garamond"/>
                <a:ea typeface="Garamond"/>
                <a:cs typeface="Garamond"/>
                <a:sym typeface="Garamond"/>
              </a:rPr>
              <a:t>Gila National Forest,</a:t>
            </a:r>
            <a:r>
              <a:rPr lang="en-US">
                <a:latin typeface="Garamond"/>
                <a:ea typeface="Garamond"/>
                <a:cs typeface="Garamond"/>
                <a:sym typeface="Garamond"/>
              </a:rPr>
              <a:t> </a:t>
            </a:r>
            <a:r>
              <a:rPr lang="en-US" u="sng">
                <a:solidFill>
                  <a:schemeClr val="hlink"/>
                </a:solidFill>
                <a:latin typeface="Garamond"/>
                <a:ea typeface="Garamond"/>
                <a:cs typeface="Garamond"/>
                <a:sym typeface="Garamond"/>
                <a:hlinkClick r:id="rId6"/>
              </a:rPr>
              <a:t>https://commons.wikimedia.org/wiki/File:Gila_River_flooding_in_Gila_Hot_Springs_area_(9776418862).jpg</a:t>
            </a:r>
            <a:r>
              <a:rPr lang="en-US">
                <a:latin typeface="Garamond"/>
                <a:ea typeface="Garamond"/>
                <a:cs typeface="Garamond"/>
                <a:sym typeface="Garamond"/>
              </a:rPr>
              <a:t> </a:t>
            </a:r>
            <a:endParaRPr>
              <a:latin typeface="Garamond"/>
              <a:ea typeface="Garamond"/>
              <a:cs typeface="Garamond"/>
              <a:sym typeface="Garamond"/>
            </a:endParaRPr>
          </a:p>
        </p:txBody>
      </p:sp>
      <p:sp>
        <p:nvSpPr>
          <p:cNvPr id="183" name="Google Shape;183;g623eef4bee_0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a:p>
        </p:txBody>
      </p:sp>
    </p:spTree>
    <p:extLst>
      <p:ext uri="{BB962C8B-B14F-4D97-AF65-F5344CB8AC3E}">
        <p14:creationId xmlns:p14="http://schemas.microsoft.com/office/powerpoint/2010/main" val="1593933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623eef4bee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g623eef4bee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Garamond"/>
                <a:ea typeface="Garamond"/>
                <a:cs typeface="Garamond"/>
                <a:sym typeface="Garamond"/>
              </a:rPr>
              <a:t>With these things in mind, we had three objectives for our project: </a:t>
            </a:r>
            <a:endParaRPr dirty="0">
              <a:latin typeface="Garamond"/>
              <a:ea typeface="Garamond"/>
              <a:cs typeface="Garamond"/>
              <a:sym typeface="Garamond"/>
            </a:endParaRPr>
          </a:p>
          <a:p>
            <a:pPr marL="457200" lvl="0" indent="0" algn="l" rtl="0">
              <a:lnSpc>
                <a:spcPct val="100000"/>
              </a:lnSpc>
              <a:spcBef>
                <a:spcPts val="0"/>
              </a:spcBef>
              <a:spcAft>
                <a:spcPts val="0"/>
              </a:spcAft>
              <a:buNone/>
            </a:pPr>
            <a:endParaRPr dirty="0">
              <a:latin typeface="Garamond"/>
              <a:ea typeface="Garamond"/>
              <a:cs typeface="Garamond"/>
              <a:sym typeface="Garamond"/>
            </a:endParaRPr>
          </a:p>
          <a:p>
            <a:pPr marL="457200" lvl="0" indent="-304800" algn="l" rtl="0">
              <a:lnSpc>
                <a:spcPct val="100000"/>
              </a:lnSpc>
              <a:spcBef>
                <a:spcPts val="0"/>
              </a:spcBef>
              <a:spcAft>
                <a:spcPts val="0"/>
              </a:spcAft>
              <a:buSzPts val="1200"/>
              <a:buFont typeface="Garamond"/>
              <a:buChar char="-"/>
            </a:pPr>
            <a:r>
              <a:rPr lang="en-US" dirty="0">
                <a:latin typeface="Garamond"/>
                <a:ea typeface="Garamond"/>
                <a:cs typeface="Garamond"/>
                <a:sym typeface="Garamond"/>
              </a:rPr>
              <a:t>As part of NASA’s Applied Sciences program, we wanted to explore the use NASA Earth observations to quantify trends in recovery over time </a:t>
            </a:r>
            <a:endParaRPr dirty="0">
              <a:latin typeface="Garamond"/>
              <a:ea typeface="Garamond"/>
              <a:cs typeface="Garamond"/>
              <a:sym typeface="Garamond"/>
            </a:endParaRPr>
          </a:p>
          <a:p>
            <a:pPr marL="457200" lvl="0" indent="-304800" algn="l" rtl="0">
              <a:lnSpc>
                <a:spcPct val="100000"/>
              </a:lnSpc>
              <a:spcBef>
                <a:spcPts val="0"/>
              </a:spcBef>
              <a:spcAft>
                <a:spcPts val="0"/>
              </a:spcAft>
              <a:buSzPts val="1200"/>
              <a:buFont typeface="Garamond"/>
              <a:buChar char="-"/>
            </a:pPr>
            <a:r>
              <a:rPr lang="en-US" dirty="0">
                <a:latin typeface="Garamond"/>
                <a:ea typeface="Garamond"/>
                <a:cs typeface="Garamond"/>
                <a:sym typeface="Garamond"/>
              </a:rPr>
              <a:t>Second, we wanted to evaluate the correlation between environmental features’ and recovery </a:t>
            </a:r>
            <a:endParaRPr dirty="0">
              <a:latin typeface="Garamond"/>
              <a:ea typeface="Garamond"/>
              <a:cs typeface="Garamond"/>
              <a:sym typeface="Garamond"/>
            </a:endParaRPr>
          </a:p>
          <a:p>
            <a:pPr marL="457200" lvl="0" indent="-304800" algn="l" rtl="0">
              <a:lnSpc>
                <a:spcPct val="100000"/>
              </a:lnSpc>
              <a:spcBef>
                <a:spcPts val="0"/>
              </a:spcBef>
              <a:spcAft>
                <a:spcPts val="0"/>
              </a:spcAft>
              <a:buSzPts val="1200"/>
              <a:buFont typeface="Garamond"/>
              <a:buChar char="-"/>
            </a:pPr>
            <a:r>
              <a:rPr lang="en-US" dirty="0">
                <a:latin typeface="Garamond"/>
                <a:ea typeface="Garamond"/>
                <a:cs typeface="Garamond"/>
                <a:sym typeface="Garamond"/>
              </a:rPr>
              <a:t>Finally, we wanted to explore the relationships between fire and hydrological processes, including flooding.</a:t>
            </a:r>
            <a:endParaRPr dirty="0">
              <a:latin typeface="Garamond"/>
              <a:ea typeface="Garamond"/>
              <a:cs typeface="Garamond"/>
              <a:sym typeface="Garamond"/>
            </a:endParaRPr>
          </a:p>
          <a:p>
            <a:pPr marL="0" lvl="0" indent="0" algn="l" rtl="0">
              <a:spcBef>
                <a:spcPts val="0"/>
              </a:spcBef>
              <a:spcAft>
                <a:spcPts val="0"/>
              </a:spcAft>
              <a:buClr>
                <a:schemeClr val="dk1"/>
              </a:buClr>
              <a:buSzPts val="1400"/>
              <a:buFont typeface="Arial"/>
              <a:buNone/>
            </a:pPr>
            <a:endParaRPr dirty="0">
              <a:latin typeface="Garamond"/>
              <a:ea typeface="Garamond"/>
              <a:cs typeface="Garamond"/>
              <a:sym typeface="Garamond"/>
            </a:endParaRPr>
          </a:p>
          <a:p>
            <a:pPr marL="0" lvl="0" indent="0" algn="l" rtl="0">
              <a:spcBef>
                <a:spcPts val="0"/>
              </a:spcBef>
              <a:spcAft>
                <a:spcPts val="0"/>
              </a:spcAft>
              <a:buClr>
                <a:schemeClr val="dk1"/>
              </a:buClr>
              <a:buSzPts val="1400"/>
              <a:buFont typeface="Arial"/>
              <a:buNone/>
            </a:pPr>
            <a:r>
              <a:rPr lang="en-US" dirty="0">
                <a:latin typeface="Garamond"/>
                <a:ea typeface="Garamond"/>
                <a:cs typeface="Garamond"/>
                <a:sym typeface="Garamond"/>
              </a:rPr>
              <a:t>All of these objectives support the goal to help Gila make informed land management decisions about where to focus post-fire recovery activities within the park, such as seeding and mulching. </a:t>
            </a:r>
            <a:endParaRPr dirty="0">
              <a:latin typeface="Garamond"/>
              <a:ea typeface="Garamond"/>
              <a:cs typeface="Garamond"/>
              <a:sym typeface="Garamond"/>
            </a:endParaRPr>
          </a:p>
        </p:txBody>
      </p:sp>
      <p:sp>
        <p:nvSpPr>
          <p:cNvPr id="203" name="Google Shape;203;g623eef4bee_0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Tree>
    <p:extLst>
      <p:ext uri="{BB962C8B-B14F-4D97-AF65-F5344CB8AC3E}">
        <p14:creationId xmlns:p14="http://schemas.microsoft.com/office/powerpoint/2010/main" val="3612716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623eef4bee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g623eef4bee_0_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latin typeface="Garamond"/>
                <a:ea typeface="Garamond"/>
                <a:cs typeface="Garamond"/>
                <a:sym typeface="Garamond"/>
              </a:rPr>
              <a:t>We utilized surface reflectance data from the Landsat 7 and Landsat 8 satellites. Both were necessary in order to cover the entire time period of our study from 1998 to 2018. </a:t>
            </a:r>
            <a:endParaRPr dirty="0">
              <a:latin typeface="Garamond"/>
              <a:ea typeface="Garamond"/>
              <a:cs typeface="Garamond"/>
              <a:sym typeface="Garamond"/>
            </a:endParaRPr>
          </a:p>
          <a:p>
            <a:pPr marL="0" lvl="0" indent="0" algn="l" rtl="0">
              <a:lnSpc>
                <a:spcPct val="115000"/>
              </a:lnSpc>
              <a:spcBef>
                <a:spcPts val="0"/>
              </a:spcBef>
              <a:spcAft>
                <a:spcPts val="0"/>
              </a:spcAft>
              <a:buClr>
                <a:schemeClr val="dk1"/>
              </a:buClr>
              <a:buSzPts val="1100"/>
              <a:buFont typeface="Arial"/>
              <a:buNone/>
            </a:pPr>
            <a:endParaRPr lang="en-US" dirty="0">
              <a:latin typeface="Garamond"/>
              <a:ea typeface="Garamond"/>
              <a:cs typeface="Garamond"/>
              <a:sym typeface="Garamond"/>
            </a:endParaRPr>
          </a:p>
          <a:p>
            <a:pPr marL="0" lvl="0" indent="0" algn="l" rtl="0">
              <a:lnSpc>
                <a:spcPct val="115000"/>
              </a:lnSpc>
              <a:spcBef>
                <a:spcPts val="0"/>
              </a:spcBef>
              <a:spcAft>
                <a:spcPts val="0"/>
              </a:spcAft>
              <a:buClr>
                <a:schemeClr val="dk1"/>
              </a:buClr>
              <a:buSzPts val="1100"/>
              <a:buFont typeface="Arial"/>
              <a:buNone/>
            </a:pPr>
            <a:r>
              <a:rPr lang="en-US" dirty="0">
                <a:latin typeface="Garamond"/>
                <a:ea typeface="Garamond"/>
                <a:cs typeface="Garamond"/>
                <a:sym typeface="Garamond"/>
              </a:rPr>
              <a:t>Landsat instruments collect visible and near-infrared light at 30 m resolution every seven days.</a:t>
            </a:r>
            <a:endParaRPr dirty="0">
              <a:latin typeface="Garamond"/>
              <a:ea typeface="Garamond"/>
              <a:cs typeface="Garamond"/>
              <a:sym typeface="Garamond"/>
            </a:endParaRPr>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US" dirty="0"/>
              <a:t>Image Source (Landsat 7 ETM+): (http://www.devpedia.developexchange.com/dp/images/c/c2/02_Landsat7.png; </a:t>
            </a:r>
            <a:r>
              <a:rPr lang="en-US" dirty="0" err="1"/>
              <a:t>DEVELOPedia</a:t>
            </a:r>
            <a:r>
              <a:rPr lang="en-US" dirty="0"/>
              <a:t>)</a:t>
            </a:r>
            <a:endParaRPr dirty="0"/>
          </a:p>
          <a:p>
            <a:pPr marL="0" lvl="0" indent="0" algn="l" rtl="0">
              <a:lnSpc>
                <a:spcPct val="115000"/>
              </a:lnSpc>
              <a:spcBef>
                <a:spcPts val="0"/>
              </a:spcBef>
              <a:spcAft>
                <a:spcPts val="0"/>
              </a:spcAft>
              <a:buClr>
                <a:schemeClr val="dk1"/>
              </a:buClr>
              <a:buSzPts val="1100"/>
              <a:buFont typeface="Arial"/>
              <a:buNone/>
            </a:pPr>
            <a:r>
              <a:rPr lang="en-US" dirty="0"/>
              <a:t>Image Source (Landsat 8 OLI &amp; TIRS): (http://www.devpedia.developexchange.com/dp/images/c/c2/03_Landsat8.png; </a:t>
            </a:r>
            <a:r>
              <a:rPr lang="en-US" dirty="0" err="1"/>
              <a:t>DEVELOPedia</a:t>
            </a:r>
            <a:r>
              <a:rPr lang="en-US" dirty="0"/>
              <a:t>)</a:t>
            </a:r>
            <a:endParaRPr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Uses instruments to collect information in the </a:t>
            </a:r>
            <a:endParaRPr dirty="0"/>
          </a:p>
        </p:txBody>
      </p:sp>
      <p:sp>
        <p:nvSpPr>
          <p:cNvPr id="230" name="Google Shape;230;g623eef4bee_0_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Tree>
    <p:extLst>
      <p:ext uri="{BB962C8B-B14F-4D97-AF65-F5344CB8AC3E}">
        <p14:creationId xmlns:p14="http://schemas.microsoft.com/office/powerpoint/2010/main" val="3988801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623eef4bee_3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g623eef4bee_3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Garamond"/>
                <a:ea typeface="Garamond"/>
                <a:cs typeface="Garamond"/>
                <a:sym typeface="Garamond"/>
              </a:rPr>
              <a:t>We were also fortunate to use a wide range of data passed along to us by the USDA- Forest Service and partners. This is the data that we used to inform the direction of our project. This data included burned areas, fire severity, riparian regions, and streamflow data from USGS gauges. </a:t>
            </a:r>
            <a:endParaRPr>
              <a:latin typeface="Garamond"/>
              <a:ea typeface="Garamond"/>
              <a:cs typeface="Garamond"/>
              <a:sym typeface="Garamond"/>
            </a:endParaRPr>
          </a:p>
          <a:p>
            <a:pPr marL="0" lvl="0" indent="0" algn="l" rtl="0">
              <a:lnSpc>
                <a:spcPct val="100000"/>
              </a:lnSpc>
              <a:spcBef>
                <a:spcPts val="0"/>
              </a:spcBef>
              <a:spcAft>
                <a:spcPts val="0"/>
              </a:spcAft>
              <a:buSzPts val="1400"/>
              <a:buNone/>
            </a:pPr>
            <a:endParaRPr sz="1400">
              <a:latin typeface="Garamond"/>
              <a:ea typeface="Garamond"/>
              <a:cs typeface="Garamond"/>
              <a:sym typeface="Garamond"/>
            </a:endParaRPr>
          </a:p>
          <a:p>
            <a:pPr marL="0" lvl="0" indent="0" algn="l" rtl="0">
              <a:lnSpc>
                <a:spcPct val="100000"/>
              </a:lnSpc>
              <a:spcBef>
                <a:spcPts val="0"/>
              </a:spcBef>
              <a:spcAft>
                <a:spcPts val="0"/>
              </a:spcAft>
              <a:buSzPts val="1400"/>
              <a:buNone/>
            </a:pPr>
            <a:r>
              <a:rPr lang="en-US" sz="1400">
                <a:latin typeface="Garamond"/>
                <a:ea typeface="Garamond"/>
                <a:cs typeface="Garamond"/>
                <a:sym typeface="Garamond"/>
              </a:rPr>
              <a:t>On the far right you can see the outline of the two major fires we are considering in this study, whitewater (2012) in orange and Silver (2013) in pink.</a:t>
            </a:r>
            <a:endParaRPr sz="1400">
              <a:latin typeface="Garamond"/>
              <a:ea typeface="Garamond"/>
              <a:cs typeface="Garamond"/>
              <a:sym typeface="Garamond"/>
            </a:endParaRPr>
          </a:p>
        </p:txBody>
      </p:sp>
      <p:sp>
        <p:nvSpPr>
          <p:cNvPr id="240" name="Google Shape;240;g623eef4bee_3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extLst>
      <p:ext uri="{BB962C8B-B14F-4D97-AF65-F5344CB8AC3E}">
        <p14:creationId xmlns:p14="http://schemas.microsoft.com/office/powerpoint/2010/main" val="211786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70a813606b_2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70a813606b_2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US" dirty="0">
                <a:latin typeface="Garamond"/>
                <a:ea typeface="Garamond"/>
                <a:cs typeface="Garamond"/>
                <a:sym typeface="Garamond"/>
              </a:rPr>
              <a:t>Our Methodology corresponds to our 3 objectives: </a:t>
            </a:r>
            <a:endParaRPr dirty="0">
              <a:latin typeface="Garamond"/>
              <a:ea typeface="Garamond"/>
              <a:cs typeface="Garamond"/>
              <a:sym typeface="Garamond"/>
            </a:endParaRPr>
          </a:p>
          <a:p>
            <a:pPr marL="0" lvl="0" indent="0" algn="l" rtl="0">
              <a:lnSpc>
                <a:spcPct val="90000"/>
              </a:lnSpc>
              <a:spcBef>
                <a:spcPts val="1000"/>
              </a:spcBef>
              <a:spcAft>
                <a:spcPts val="0"/>
              </a:spcAft>
              <a:buNone/>
            </a:pPr>
            <a:r>
              <a:rPr lang="en-US" b="1" dirty="0">
                <a:latin typeface="Garamond"/>
                <a:ea typeface="Garamond"/>
                <a:cs typeface="Garamond"/>
                <a:sym typeface="Garamond"/>
              </a:rPr>
              <a:t>To Quantify  </a:t>
            </a:r>
            <a:r>
              <a:rPr lang="en-US" dirty="0">
                <a:latin typeface="Garamond"/>
                <a:ea typeface="Garamond"/>
                <a:cs typeface="Garamond"/>
                <a:sym typeface="Garamond"/>
              </a:rPr>
              <a:t>recovery trends over time we used NASA EO to look at vegetation growth overtime using the Normalized Burn Ratio, which we will cover in subsequent slides. </a:t>
            </a:r>
            <a:endParaRPr dirty="0">
              <a:latin typeface="Garamond"/>
              <a:ea typeface="Garamond"/>
              <a:cs typeface="Garamond"/>
              <a:sym typeface="Garamond"/>
            </a:endParaRPr>
          </a:p>
          <a:p>
            <a:pPr marL="0" lvl="0" indent="0" algn="l" rtl="0">
              <a:lnSpc>
                <a:spcPct val="90000"/>
              </a:lnSpc>
              <a:spcBef>
                <a:spcPts val="1000"/>
              </a:spcBef>
              <a:spcAft>
                <a:spcPts val="0"/>
              </a:spcAft>
              <a:buClr>
                <a:schemeClr val="dk1"/>
              </a:buClr>
              <a:buSzPts val="1100"/>
              <a:buFont typeface="Arial"/>
              <a:buNone/>
            </a:pPr>
            <a:r>
              <a:rPr lang="en-US" dirty="0">
                <a:latin typeface="Garamond"/>
                <a:ea typeface="Garamond"/>
                <a:cs typeface="Garamond"/>
                <a:sym typeface="Garamond"/>
              </a:rPr>
              <a:t>We employed USGS streamflow data in our </a:t>
            </a:r>
            <a:r>
              <a:rPr lang="en-US" b="1" dirty="0">
                <a:latin typeface="Garamond"/>
                <a:ea typeface="Garamond"/>
                <a:cs typeface="Garamond"/>
                <a:sym typeface="Garamond"/>
              </a:rPr>
              <a:t>Exploration </a:t>
            </a:r>
            <a:r>
              <a:rPr lang="en-US" dirty="0">
                <a:latin typeface="Garamond"/>
                <a:ea typeface="Garamond"/>
                <a:cs typeface="Garamond"/>
                <a:sym typeface="Garamond"/>
              </a:rPr>
              <a:t>of relationships between recovery, hydrological processes and fire events. </a:t>
            </a:r>
            <a:endParaRPr dirty="0">
              <a:latin typeface="Garamond"/>
              <a:ea typeface="Garamond"/>
              <a:cs typeface="Garamond"/>
              <a:sym typeface="Garamond"/>
            </a:endParaRPr>
          </a:p>
          <a:p>
            <a:pPr marL="0" lvl="0" indent="0" algn="l" rtl="0">
              <a:lnSpc>
                <a:spcPct val="90000"/>
              </a:lnSpc>
              <a:spcBef>
                <a:spcPts val="1000"/>
              </a:spcBef>
              <a:spcAft>
                <a:spcPts val="0"/>
              </a:spcAft>
              <a:buNone/>
            </a:pPr>
            <a:r>
              <a:rPr lang="en-US" dirty="0">
                <a:latin typeface="Garamond"/>
                <a:ea typeface="Garamond"/>
                <a:cs typeface="Garamond"/>
                <a:sym typeface="Garamond"/>
              </a:rPr>
              <a:t>To </a:t>
            </a:r>
            <a:r>
              <a:rPr lang="en-US" b="1" dirty="0">
                <a:latin typeface="Garamond"/>
                <a:ea typeface="Garamond"/>
                <a:cs typeface="Garamond"/>
                <a:sym typeface="Garamond"/>
              </a:rPr>
              <a:t>Evaluate</a:t>
            </a:r>
            <a:r>
              <a:rPr lang="en-US" dirty="0">
                <a:latin typeface="Garamond"/>
                <a:ea typeface="Garamond"/>
                <a:cs typeface="Garamond"/>
                <a:sym typeface="Garamond"/>
              </a:rPr>
              <a:t> the correlation between exogenous environmental factors and recovery we built a database spatially associating landscape characteristics, which can be used to run regressions. </a:t>
            </a:r>
            <a:endParaRPr dirty="0">
              <a:latin typeface="Garamond"/>
              <a:ea typeface="Garamond"/>
              <a:cs typeface="Garamond"/>
              <a:sym typeface="Garamond"/>
            </a:endParaRPr>
          </a:p>
          <a:p>
            <a:pPr marL="0" lvl="0" indent="0" algn="l" rtl="0">
              <a:lnSpc>
                <a:spcPct val="90000"/>
              </a:lnSpc>
              <a:spcBef>
                <a:spcPts val="1000"/>
              </a:spcBef>
              <a:spcAft>
                <a:spcPts val="0"/>
              </a:spcAft>
              <a:buNone/>
            </a:pPr>
            <a:endParaRPr dirty="0">
              <a:latin typeface="Garamond"/>
              <a:ea typeface="Garamond"/>
              <a:cs typeface="Garamond"/>
              <a:sym typeface="Garamond"/>
            </a:endParaRPr>
          </a:p>
          <a:p>
            <a:pPr marL="0" lvl="0" indent="0" algn="l" rtl="0">
              <a:lnSpc>
                <a:spcPct val="90000"/>
              </a:lnSpc>
              <a:spcBef>
                <a:spcPts val="1000"/>
              </a:spcBef>
              <a:spcAft>
                <a:spcPts val="0"/>
              </a:spcAft>
              <a:buNone/>
            </a:pPr>
            <a:r>
              <a:rPr lang="en-US" dirty="0">
                <a:latin typeface="Garamond"/>
                <a:ea typeface="Garamond"/>
                <a:cs typeface="Garamond"/>
                <a:sym typeface="Garamond"/>
              </a:rPr>
              <a:t>A major challenge in this work is to develop a cohesive story around all 3 of these of project components. </a:t>
            </a:r>
            <a:endParaRPr sz="1000" dirty="0">
              <a:latin typeface="Century Gothic"/>
              <a:ea typeface="Century Gothic"/>
              <a:cs typeface="Century Gothic"/>
              <a:sym typeface="Century Gothic"/>
            </a:endParaRPr>
          </a:p>
          <a:p>
            <a:pPr marL="0" lvl="0" indent="0" algn="l" rtl="0">
              <a:lnSpc>
                <a:spcPct val="90000"/>
              </a:lnSpc>
              <a:spcBef>
                <a:spcPts val="1000"/>
              </a:spcBef>
              <a:spcAft>
                <a:spcPts val="1000"/>
              </a:spcAft>
              <a:buNone/>
            </a:pPr>
            <a:endParaRPr sz="1000" dirty="0">
              <a:latin typeface="Century Gothic"/>
              <a:ea typeface="Century Gothic"/>
              <a:cs typeface="Century Gothic"/>
              <a:sym typeface="Century Gothic"/>
            </a:endParaRPr>
          </a:p>
        </p:txBody>
      </p:sp>
      <p:sp>
        <p:nvSpPr>
          <p:cNvPr id="252" name="Google Shape;252;g70a813606b_2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extLst>
      <p:ext uri="{BB962C8B-B14F-4D97-AF65-F5344CB8AC3E}">
        <p14:creationId xmlns:p14="http://schemas.microsoft.com/office/powerpoint/2010/main" val="41302776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pic>
        <p:nvPicPr>
          <p:cNvPr id="16" name="Google Shape;16;p14"/>
          <p:cNvPicPr preferRelativeResize="0"/>
          <p:nvPr/>
        </p:nvPicPr>
        <p:blipFill rotWithShape="1">
          <a:blip r:embed="rId2">
            <a:alphaModFix/>
          </a:blip>
          <a:srcRect/>
          <a:stretch/>
        </p:blipFill>
        <p:spPr>
          <a:xfrm>
            <a:off x="10829926" y="238125"/>
            <a:ext cx="870608" cy="741586"/>
          </a:xfrm>
          <a:prstGeom prst="rect">
            <a:avLst/>
          </a:prstGeom>
          <a:noFill/>
          <a:ln>
            <a:noFill/>
          </a:ln>
        </p:spPr>
      </p:pic>
      <p:sp>
        <p:nvSpPr>
          <p:cNvPr id="17" name="Google Shape;17;p14"/>
          <p:cNvSpPr txBox="1"/>
          <p:nvPr/>
        </p:nvSpPr>
        <p:spPr>
          <a:xfrm>
            <a:off x="7728156" y="506412"/>
            <a:ext cx="2406444" cy="21544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National Aeronautics and Space Administration</a:t>
            </a:r>
            <a:endParaRPr sz="800" b="0" i="0" u="none" strike="noStrike" cap="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08">
          <p15:clr>
            <a:srgbClr val="FBAE40"/>
          </p15:clr>
        </p15:guide>
        <p15:guide id="8" pos="7080">
          <p15:clr>
            <a:srgbClr val="FBAE40"/>
          </p15:clr>
        </p15:guide>
        <p15:guide id="9" orient="horz" pos="3720">
          <p15:clr>
            <a:srgbClr val="FBAE40"/>
          </p15:clr>
        </p15:guide>
        <p15:guide id="10" pos="792">
          <p15:clr>
            <a:srgbClr val="FBAE40"/>
          </p15:clr>
        </p15:guide>
        <p15:guide id="11" pos="46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5">
  <p:cSld name="5">
    <p:spTree>
      <p:nvGrpSpPr>
        <p:cNvPr id="1" name="Shape 81"/>
        <p:cNvGrpSpPr/>
        <p:nvPr/>
      </p:nvGrpSpPr>
      <p:grpSpPr>
        <a:xfrm>
          <a:off x="0" y="0"/>
          <a:ext cx="0" cy="0"/>
          <a:chOff x="0" y="0"/>
          <a:chExt cx="0" cy="0"/>
        </a:xfrm>
      </p:grpSpPr>
      <p:sp>
        <p:nvSpPr>
          <p:cNvPr id="82" name="Google Shape;82;p19"/>
          <p:cNvSpPr/>
          <p:nvPr/>
        </p:nvSpPr>
        <p:spPr>
          <a:xfrm>
            <a:off x="0" y="6172200"/>
            <a:ext cx="12192000" cy="6858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3" name="Google Shape;83;p19"/>
          <p:cNvSpPr/>
          <p:nvPr/>
        </p:nvSpPr>
        <p:spPr>
          <a:xfrm>
            <a:off x="0" y="1186372"/>
            <a:ext cx="11696700" cy="114553"/>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B9BD5"/>
              </a:solidFill>
              <a:latin typeface="Century Gothic"/>
              <a:ea typeface="Century Gothic"/>
              <a:cs typeface="Century Gothic"/>
              <a:sym typeface="Century Gothic"/>
            </a:endParaRPr>
          </a:p>
        </p:txBody>
      </p:sp>
      <p:sp>
        <p:nvSpPr>
          <p:cNvPr id="84" name="Google Shape;84;p19"/>
          <p:cNvSpPr/>
          <p:nvPr/>
        </p:nvSpPr>
        <p:spPr>
          <a:xfrm rot="10800000">
            <a:off x="9969288" y="-9526"/>
            <a:ext cx="2223737" cy="1310450"/>
          </a:xfrm>
          <a:custGeom>
            <a:avLst/>
            <a:gdLst/>
            <a:ahLst/>
            <a:cxnLst/>
            <a:rect l="l" t="t" r="r" b="b"/>
            <a:pathLst>
              <a:path w="1584983" h="1028199" extrusionOk="0">
                <a:moveTo>
                  <a:pt x="731" y="0"/>
                </a:moveTo>
                <a:lnTo>
                  <a:pt x="1244740" y="0"/>
                </a:lnTo>
                <a:lnTo>
                  <a:pt x="1584983" y="1028199"/>
                </a:lnTo>
                <a:lnTo>
                  <a:pt x="361" y="1023386"/>
                </a:lnTo>
                <a:cubicBezTo>
                  <a:pt x="-1024" y="683918"/>
                  <a:pt x="2116" y="339468"/>
                  <a:pt x="731" y="0"/>
                </a:cubicBezTo>
                <a:close/>
              </a:path>
            </a:pathLst>
          </a:custGeom>
          <a:blipFill rotWithShape="0">
            <a:blip r:embed="rId2">
              <a:alphaModFix/>
            </a:blip>
            <a:tile tx="-12"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5" name="Google Shape;85;p19"/>
          <p:cNvSpPr txBox="1">
            <a:spLocks noGrp="1"/>
          </p:cNvSpPr>
          <p:nvPr>
            <p:ph type="title"/>
          </p:nvPr>
        </p:nvSpPr>
        <p:spPr>
          <a:xfrm>
            <a:off x="495300" y="381001"/>
            <a:ext cx="9473988" cy="419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9"/>
          <p:cNvSpPr txBox="1">
            <a:spLocks noGrp="1"/>
          </p:cNvSpPr>
          <p:nvPr>
            <p:ph type="body" idx="1"/>
          </p:nvPr>
        </p:nvSpPr>
        <p:spPr>
          <a:xfrm>
            <a:off x="495300" y="4451350"/>
            <a:ext cx="11201400" cy="149225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19"/>
          <p:cNvSpPr txBox="1">
            <a:spLocks noGrp="1"/>
          </p:cNvSpPr>
          <p:nvPr>
            <p:ph type="body" idx="2"/>
          </p:nvPr>
        </p:nvSpPr>
        <p:spPr>
          <a:xfrm>
            <a:off x="495300" y="1536032"/>
            <a:ext cx="3319463" cy="262731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19"/>
          <p:cNvSpPr txBox="1">
            <a:spLocks noGrp="1"/>
          </p:cNvSpPr>
          <p:nvPr>
            <p:ph type="body" idx="3"/>
          </p:nvPr>
        </p:nvSpPr>
        <p:spPr>
          <a:xfrm>
            <a:off x="4436269" y="1536032"/>
            <a:ext cx="3319463" cy="262731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19"/>
          <p:cNvSpPr txBox="1">
            <a:spLocks noGrp="1"/>
          </p:cNvSpPr>
          <p:nvPr>
            <p:ph type="body" idx="4"/>
          </p:nvPr>
        </p:nvSpPr>
        <p:spPr>
          <a:xfrm>
            <a:off x="8377237" y="1536032"/>
            <a:ext cx="3319463" cy="262731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40">
          <p15:clr>
            <a:srgbClr val="FBAE40"/>
          </p15:clr>
        </p15:guide>
        <p15:guide id="5" orient="horz" pos="960">
          <p15:clr>
            <a:srgbClr val="FBAE40"/>
          </p15:clr>
        </p15:guide>
        <p15:guide id="6" orient="horz" pos="504">
          <p15:clr>
            <a:srgbClr val="FBAE40"/>
          </p15:clr>
        </p15:guide>
        <p15:guide id="7" orient="horz" pos="40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90"/>
        <p:cNvGrpSpPr/>
        <p:nvPr/>
      </p:nvGrpSpPr>
      <p:grpSpPr>
        <a:xfrm>
          <a:off x="0" y="0"/>
          <a:ext cx="0" cy="0"/>
          <a:chOff x="0" y="0"/>
          <a:chExt cx="0" cy="0"/>
        </a:xfrm>
      </p:grpSpPr>
      <p:sp>
        <p:nvSpPr>
          <p:cNvPr id="91" name="Google Shape;91;p20"/>
          <p:cNvSpPr/>
          <p:nvPr/>
        </p:nvSpPr>
        <p:spPr>
          <a:xfrm>
            <a:off x="0" y="6591300"/>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2" name="Google Shape;92;p20"/>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3" name="Google Shape;93;p20"/>
          <p:cNvSpPr txBox="1"/>
          <p:nvPr/>
        </p:nvSpPr>
        <p:spPr>
          <a:xfrm>
            <a:off x="1483619" y="293042"/>
            <a:ext cx="9413277" cy="64040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3"/>
              </a:buClr>
              <a:buSzPts val="4400"/>
              <a:buFont typeface="Century Gothic"/>
              <a:buNone/>
            </a:pPr>
            <a:r>
              <a:rPr lang="en-US" sz="4400" b="1" i="0" u="none" strike="noStrike" cap="none">
                <a:solidFill>
                  <a:srgbClr val="379CC3"/>
                </a:solidFill>
                <a:latin typeface="Century Gothic"/>
                <a:ea typeface="Century Gothic"/>
                <a:cs typeface="Century Gothic"/>
                <a:sym typeface="Century Gothic"/>
              </a:rPr>
              <a:t>ACKNOWLEDGEMENTS</a:t>
            </a:r>
            <a:endParaRPr sz="1400" b="0" i="0" u="none" strike="noStrike" cap="none">
              <a:solidFill>
                <a:srgbClr val="000000"/>
              </a:solidFill>
              <a:latin typeface="Arial"/>
              <a:ea typeface="Arial"/>
              <a:cs typeface="Arial"/>
              <a:sym typeface="Arial"/>
            </a:endParaRPr>
          </a:p>
        </p:txBody>
      </p:sp>
      <p:sp>
        <p:nvSpPr>
          <p:cNvPr id="94" name="Google Shape;94;p20"/>
          <p:cNvSpPr/>
          <p:nvPr/>
        </p:nvSpPr>
        <p:spPr>
          <a:xfrm>
            <a:off x="495300" y="6249808"/>
            <a:ext cx="1120139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
              <a:buFont typeface="Century Gothic"/>
              <a:buNone/>
            </a:pPr>
            <a:r>
              <a:rPr lang="en-US" sz="800" b="0" i="1" u="none" strike="noStrike" cap="none">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0" i="1" u="none" strike="noStrike" cap="none">
              <a:solidFill>
                <a:srgbClr val="757070"/>
              </a:solidFill>
              <a:latin typeface="Arial"/>
              <a:ea typeface="Arial"/>
              <a:cs typeface="Arial"/>
              <a:sym typeface="Arial"/>
            </a:endParaRPr>
          </a:p>
        </p:txBody>
      </p:sp>
      <p:pic>
        <p:nvPicPr>
          <p:cNvPr id="95" name="Google Shape;95;p20"/>
          <p:cNvPicPr preferRelativeResize="0"/>
          <p:nvPr/>
        </p:nvPicPr>
        <p:blipFill rotWithShape="1">
          <a:blip r:embed="rId3">
            <a:alphaModFix/>
          </a:blip>
          <a:srcRect/>
          <a:stretch/>
        </p:blipFill>
        <p:spPr>
          <a:xfrm>
            <a:off x="9584436" y="386704"/>
            <a:ext cx="2112264" cy="426040"/>
          </a:xfrm>
          <a:prstGeom prst="rect">
            <a:avLst/>
          </a:prstGeom>
          <a:noFill/>
          <a:ln>
            <a:noFill/>
          </a:ln>
        </p:spPr>
      </p:pic>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orient="horz" pos="240">
          <p15:clr>
            <a:srgbClr val="FBAE40"/>
          </p15:clr>
        </p15:guide>
        <p15:guide id="4" orient="horz" pos="768">
          <p15:clr>
            <a:srgbClr val="FBAE40"/>
          </p15:clr>
        </p15:guide>
        <p15:guide id="5" orient="horz" pos="504">
          <p15:clr>
            <a:srgbClr val="FBAE40"/>
          </p15:clr>
        </p15:guide>
        <p15:guide id="6" orient="horz" pos="3840">
          <p15:clr>
            <a:srgbClr val="FBAE40"/>
          </p15:clr>
        </p15:guide>
        <p15:guide id="7" pos="792">
          <p15:clr>
            <a:srgbClr val="FBAE40"/>
          </p15:clr>
        </p15:guide>
        <p15:guide id="8" pos="38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96"/>
        <p:cNvGrpSpPr/>
        <p:nvPr/>
      </p:nvGrpSpPr>
      <p:grpSpPr>
        <a:xfrm>
          <a:off x="0" y="0"/>
          <a:ext cx="0" cy="0"/>
          <a:chOff x="0" y="0"/>
          <a:chExt cx="0" cy="0"/>
        </a:xfrm>
      </p:grpSpPr>
      <p:sp>
        <p:nvSpPr>
          <p:cNvPr id="97" name="Google Shape;97;p24"/>
          <p:cNvSpPr/>
          <p:nvPr/>
        </p:nvSpPr>
        <p:spPr>
          <a:xfrm flipH="1">
            <a:off x="-4" y="0"/>
            <a:ext cx="12192003" cy="1905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8" name="Google Shape;98;p24"/>
          <p:cNvSpPr/>
          <p:nvPr/>
        </p:nvSpPr>
        <p:spPr>
          <a:xfrm flipH="1">
            <a:off x="-1" y="6593264"/>
            <a:ext cx="12192003"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9" name="Google Shape;99;p24"/>
          <p:cNvSpPr/>
          <p:nvPr/>
        </p:nvSpPr>
        <p:spPr>
          <a:xfrm>
            <a:off x="10811784" y="5262418"/>
            <a:ext cx="1389077" cy="1604431"/>
          </a:xfrm>
          <a:custGeom>
            <a:avLst/>
            <a:gdLst/>
            <a:ahLst/>
            <a:cxnLst/>
            <a:rect l="l" t="t" r="r" b="b"/>
            <a:pathLst>
              <a:path w="1389077" h="1604431" extrusionOk="0">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rotWithShape="1">
            <a:blip r:embed="rId2">
              <a:alphaModFix/>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0" name="Google Shape;100;p24"/>
          <p:cNvSpPr txBox="1">
            <a:spLocks noGrp="1"/>
          </p:cNvSpPr>
          <p:nvPr>
            <p:ph type="title"/>
          </p:nvPr>
        </p:nvSpPr>
        <p:spPr>
          <a:xfrm>
            <a:off x="507332" y="442119"/>
            <a:ext cx="11189368" cy="51038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24"/>
          <p:cNvSpPr txBox="1">
            <a:spLocks noGrp="1"/>
          </p:cNvSpPr>
          <p:nvPr>
            <p:ph type="body" idx="1"/>
          </p:nvPr>
        </p:nvSpPr>
        <p:spPr>
          <a:xfrm>
            <a:off x="495300" y="1250950"/>
            <a:ext cx="11201400" cy="29003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24"/>
          <p:cNvSpPr txBox="1">
            <a:spLocks noGrp="1"/>
          </p:cNvSpPr>
          <p:nvPr>
            <p:ph type="body" idx="2"/>
          </p:nvPr>
        </p:nvSpPr>
        <p:spPr>
          <a:xfrm>
            <a:off x="507332" y="4511675"/>
            <a:ext cx="4485773" cy="19653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24"/>
          <p:cNvSpPr txBox="1">
            <a:spLocks noGrp="1"/>
          </p:cNvSpPr>
          <p:nvPr>
            <p:ph type="body" idx="3"/>
          </p:nvPr>
        </p:nvSpPr>
        <p:spPr>
          <a:xfrm>
            <a:off x="5659558" y="4511675"/>
            <a:ext cx="4485773" cy="19653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18"/>
        <p:cNvGrpSpPr/>
        <p:nvPr/>
      </p:nvGrpSpPr>
      <p:grpSpPr>
        <a:xfrm>
          <a:off x="0" y="0"/>
          <a:ext cx="0" cy="0"/>
          <a:chOff x="0" y="0"/>
          <a:chExt cx="0" cy="0"/>
        </a:xfrm>
      </p:grpSpPr>
      <p:sp>
        <p:nvSpPr>
          <p:cNvPr id="19" name="Google Shape;19;p21"/>
          <p:cNvSpPr/>
          <p:nvPr/>
        </p:nvSpPr>
        <p:spPr>
          <a:xfrm>
            <a:off x="0" y="6591300"/>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0" name="Google Shape;20;p21"/>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1" name="Google Shape;21;p21"/>
          <p:cNvSpPr txBox="1">
            <a:spLocks noGrp="1"/>
          </p:cNvSpPr>
          <p:nvPr>
            <p:ph type="body" idx="1"/>
          </p:nvPr>
        </p:nvSpPr>
        <p:spPr>
          <a:xfrm>
            <a:off x="1257300" y="1660524"/>
            <a:ext cx="6134100" cy="468011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21"/>
          <p:cNvSpPr txBox="1">
            <a:spLocks noGrp="1"/>
          </p:cNvSpPr>
          <p:nvPr>
            <p:ph type="body" idx="2"/>
          </p:nvPr>
        </p:nvSpPr>
        <p:spPr>
          <a:xfrm>
            <a:off x="8382000" y="1660524"/>
            <a:ext cx="3314700" cy="466808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21"/>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p15:clr>
            <a:srgbClr val="FBAE40"/>
          </p15:clr>
        </p15:guide>
        <p15:guide id="5" orient="horz" pos="240">
          <p15:clr>
            <a:srgbClr val="FBAE40"/>
          </p15:clr>
        </p15:guide>
        <p15:guide id="6" orient="horz" pos="720">
          <p15:clr>
            <a:srgbClr val="FBAE40"/>
          </p15:clr>
        </p15:guide>
        <p15:guide id="7" orient="horz" pos="504">
          <p15:clr>
            <a:srgbClr val="FBAE40"/>
          </p15:clr>
        </p15:guide>
        <p15:guide id="8" pos="5280">
          <p15:clr>
            <a:srgbClr val="FBAE40"/>
          </p15:clr>
        </p15:guide>
        <p15:guide id="9" orient="horz" pos="3984">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
  <p:cSld name="3">
    <p:spTree>
      <p:nvGrpSpPr>
        <p:cNvPr id="1" name="Shape 24"/>
        <p:cNvGrpSpPr/>
        <p:nvPr/>
      </p:nvGrpSpPr>
      <p:grpSpPr>
        <a:xfrm>
          <a:off x="0" y="0"/>
          <a:ext cx="0" cy="0"/>
          <a:chOff x="0" y="0"/>
          <a:chExt cx="0" cy="0"/>
        </a:xfrm>
      </p:grpSpPr>
      <p:sp>
        <p:nvSpPr>
          <p:cNvPr id="25" name="Google Shape;25;p18"/>
          <p:cNvSpPr/>
          <p:nvPr/>
        </p:nvSpPr>
        <p:spPr>
          <a:xfrm rot="7200000">
            <a:off x="277328" y="-2758"/>
            <a:ext cx="564654" cy="491214"/>
          </a:xfrm>
          <a:prstGeom prst="hexagon">
            <a:avLst>
              <a:gd name="adj" fmla="val 28832"/>
              <a:gd name="vf" fmla="val 115470"/>
            </a:avLst>
          </a:prstGeom>
          <a:solidFill>
            <a:srgbClr val="379CC3">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6" name="Google Shape;26;p18"/>
          <p:cNvSpPr/>
          <p:nvPr/>
        </p:nvSpPr>
        <p:spPr>
          <a:xfrm>
            <a:off x="9465270" y="5257798"/>
            <a:ext cx="1839440" cy="1600202"/>
          </a:xfrm>
          <a:prstGeom prst="hexagon">
            <a:avLst>
              <a:gd name="adj" fmla="val 28832"/>
              <a:gd name="vf" fmla="val 115470"/>
            </a:avLst>
          </a:prstGeom>
          <a:solidFill>
            <a:srgbClr val="379CC3">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7" name="Google Shape;27;p18"/>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039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8" name="Google Shape;28;p18"/>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tile tx="11" ty="2"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9" name="Google Shape;29;p18"/>
          <p:cNvSpPr/>
          <p:nvPr/>
        </p:nvSpPr>
        <p:spPr>
          <a:xfrm>
            <a:off x="-2159" y="241064"/>
            <a:ext cx="423938" cy="491799"/>
          </a:xfrm>
          <a:custGeom>
            <a:avLst/>
            <a:gdLst/>
            <a:ahLst/>
            <a:cxnLst/>
            <a:rect l="l" t="t" r="r" b="b"/>
            <a:pathLst>
              <a:path w="423938" h="491799" extrusionOk="0">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0" name="Google Shape;30;p18"/>
          <p:cNvSpPr/>
          <p:nvPr/>
        </p:nvSpPr>
        <p:spPr>
          <a:xfrm>
            <a:off x="-3832" y="-4199"/>
            <a:ext cx="423759" cy="245264"/>
          </a:xfrm>
          <a:custGeom>
            <a:avLst/>
            <a:gdLst/>
            <a:ahLst/>
            <a:cxnLst/>
            <a:rect l="l" t="t" r="r" b="b"/>
            <a:pathLst>
              <a:path w="423759" h="245264" extrusionOk="0">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379CC3">
              <a:alpha val="7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1" name="Google Shape;31;p18"/>
          <p:cNvSpPr txBox="1"/>
          <p:nvPr/>
        </p:nvSpPr>
        <p:spPr>
          <a:xfrm>
            <a:off x="1128461" y="258181"/>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i="0" u="none" strike="noStrike" cap="none">
              <a:solidFill>
                <a:srgbClr val="7EB761"/>
              </a:solidFill>
              <a:latin typeface="Century Gothic"/>
              <a:ea typeface="Century Gothic"/>
              <a:cs typeface="Century Gothic"/>
              <a:sym typeface="Century Gothic"/>
            </a:endParaRPr>
          </a:p>
        </p:txBody>
      </p:sp>
      <p:sp>
        <p:nvSpPr>
          <p:cNvPr id="32" name="Google Shape;32;p18"/>
          <p:cNvSpPr txBox="1">
            <a:spLocks noGrp="1"/>
          </p:cNvSpPr>
          <p:nvPr>
            <p:ph type="title"/>
          </p:nvPr>
        </p:nvSpPr>
        <p:spPr>
          <a:xfrm>
            <a:off x="1257300" y="281965"/>
            <a:ext cx="10439400" cy="45089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8"/>
          <p:cNvSpPr txBox="1">
            <a:spLocks noGrp="1"/>
          </p:cNvSpPr>
          <p:nvPr>
            <p:ph type="body" idx="1"/>
          </p:nvPr>
        </p:nvSpPr>
        <p:spPr>
          <a:xfrm>
            <a:off x="1257300" y="1130300"/>
            <a:ext cx="4794584" cy="31048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8"/>
          <p:cNvSpPr txBox="1">
            <a:spLocks noGrp="1"/>
          </p:cNvSpPr>
          <p:nvPr>
            <p:ph type="body" idx="2"/>
          </p:nvPr>
        </p:nvSpPr>
        <p:spPr>
          <a:xfrm>
            <a:off x="6892809" y="1130300"/>
            <a:ext cx="4794584" cy="31048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18"/>
          <p:cNvSpPr txBox="1">
            <a:spLocks noGrp="1"/>
          </p:cNvSpPr>
          <p:nvPr>
            <p:ph type="body" idx="3"/>
          </p:nvPr>
        </p:nvSpPr>
        <p:spPr>
          <a:xfrm>
            <a:off x="1257300" y="4535488"/>
            <a:ext cx="8032750" cy="19081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168">
          <p15:clr>
            <a:srgbClr val="FBAE40"/>
          </p15:clr>
        </p15:guide>
        <p15:guide id="5" orient="horz" pos="600">
          <p15:clr>
            <a:srgbClr val="FBAE40"/>
          </p15:clr>
        </p15:guide>
        <p15:guide id="6" orient="horz" pos="432">
          <p15:clr>
            <a:srgbClr val="FBAE40"/>
          </p15:clr>
        </p15:guide>
        <p15:guide id="7" orient="horz" pos="4080">
          <p15:clr>
            <a:srgbClr val="FBAE40"/>
          </p15:clr>
        </p15:guide>
        <p15:guide id="8" pos="7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7">
  <p:cSld name="7">
    <p:spTree>
      <p:nvGrpSpPr>
        <p:cNvPr id="1" name="Shape 36"/>
        <p:cNvGrpSpPr/>
        <p:nvPr/>
      </p:nvGrpSpPr>
      <p:grpSpPr>
        <a:xfrm>
          <a:off x="0" y="0"/>
          <a:ext cx="0" cy="0"/>
          <a:chOff x="0" y="0"/>
          <a:chExt cx="0" cy="0"/>
        </a:xfrm>
      </p:grpSpPr>
      <p:sp>
        <p:nvSpPr>
          <p:cNvPr id="37" name="Google Shape;37;p17"/>
          <p:cNvSpPr/>
          <p:nvPr/>
        </p:nvSpPr>
        <p:spPr>
          <a:xfrm flipH="1">
            <a:off x="-4" y="428625"/>
            <a:ext cx="12192003" cy="628650"/>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8" name="Google Shape;38;p17"/>
          <p:cNvSpPr txBox="1"/>
          <p:nvPr/>
        </p:nvSpPr>
        <p:spPr>
          <a:xfrm>
            <a:off x="367110" y="419100"/>
            <a:ext cx="10233148" cy="68579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i="0" u="none" strike="noStrike" cap="none">
              <a:solidFill>
                <a:schemeClr val="lt1"/>
              </a:solidFill>
              <a:latin typeface="Century Gothic"/>
              <a:ea typeface="Century Gothic"/>
              <a:cs typeface="Century Gothic"/>
              <a:sym typeface="Century Gothic"/>
            </a:endParaRPr>
          </a:p>
        </p:txBody>
      </p:sp>
      <p:sp>
        <p:nvSpPr>
          <p:cNvPr id="39" name="Google Shape;39;p17"/>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495301" y="1371600"/>
            <a:ext cx="3378868" cy="5105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4406566" y="1371600"/>
            <a:ext cx="3378868" cy="5105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body" idx="3"/>
          </p:nvPr>
        </p:nvSpPr>
        <p:spPr>
          <a:xfrm>
            <a:off x="8317832" y="1371600"/>
            <a:ext cx="3378868" cy="5105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336">
          <p15:clr>
            <a:srgbClr val="FBAE40"/>
          </p15:clr>
        </p15:guide>
        <p15:guide id="5" orient="horz" pos="864">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
  <p:cSld name="4">
    <p:spTree>
      <p:nvGrpSpPr>
        <p:cNvPr id="1" name="Shape 43"/>
        <p:cNvGrpSpPr/>
        <p:nvPr/>
      </p:nvGrpSpPr>
      <p:grpSpPr>
        <a:xfrm>
          <a:off x="0" y="0"/>
          <a:ext cx="0" cy="0"/>
          <a:chOff x="0" y="0"/>
          <a:chExt cx="0" cy="0"/>
        </a:xfrm>
      </p:grpSpPr>
      <p:sp>
        <p:nvSpPr>
          <p:cNvPr id="44" name="Google Shape;44;p16"/>
          <p:cNvSpPr/>
          <p:nvPr/>
        </p:nvSpPr>
        <p:spPr>
          <a:xfrm rot="7200000">
            <a:off x="-168533" y="-1948"/>
            <a:ext cx="679504" cy="589869"/>
          </a:xfrm>
          <a:custGeom>
            <a:avLst/>
            <a:gdLst/>
            <a:ahLst/>
            <a:cxnLst/>
            <a:rect l="l" t="t" r="r" b="b"/>
            <a:pathLst>
              <a:path w="679504" h="589869" extrusionOk="0">
                <a:moveTo>
                  <a:pt x="0" y="294935"/>
                </a:moveTo>
                <a:lnTo>
                  <a:pt x="170071" y="0"/>
                </a:lnTo>
                <a:lnTo>
                  <a:pt x="507987" y="0"/>
                </a:lnTo>
                <a:lnTo>
                  <a:pt x="679504" y="297440"/>
                </a:lnTo>
                <a:lnTo>
                  <a:pt x="425517" y="447028"/>
                </a:lnTo>
                <a:lnTo>
                  <a:pt x="170071" y="589869"/>
                </a:lnTo>
                <a:lnTo>
                  <a:pt x="0" y="294935"/>
                </a:lnTo>
                <a:close/>
              </a:path>
            </a:pathLst>
          </a:custGeom>
          <a:blipFill rotWithShape="0">
            <a:blip r:embed="rId2">
              <a:alphaModFix/>
            </a:blip>
            <a:tile tx="2" ty="-5" sx="6000" sy="6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5" name="Google Shape;45;p16"/>
          <p:cNvSpPr/>
          <p:nvPr/>
        </p:nvSpPr>
        <p:spPr>
          <a:xfrm rot="7200000">
            <a:off x="375942" y="-225597"/>
            <a:ext cx="510064" cy="597456"/>
          </a:xfrm>
          <a:custGeom>
            <a:avLst/>
            <a:gdLst/>
            <a:ahLst/>
            <a:cxnLst/>
            <a:rect l="l" t="t" r="r" b="b"/>
            <a:pathLst>
              <a:path w="510064" h="597456" extrusionOk="0">
                <a:moveTo>
                  <a:pt x="96056" y="173933"/>
                </a:moveTo>
                <a:lnTo>
                  <a:pt x="0" y="2575"/>
                </a:lnTo>
                <a:lnTo>
                  <a:pt x="337614" y="0"/>
                </a:lnTo>
                <a:lnTo>
                  <a:pt x="510064" y="299059"/>
                </a:lnTo>
                <a:lnTo>
                  <a:pt x="340808" y="597456"/>
                </a:lnTo>
                <a:lnTo>
                  <a:pt x="254937" y="455278"/>
                </a:lnTo>
                <a:lnTo>
                  <a:pt x="96056" y="173933"/>
                </a:lnTo>
                <a:close/>
              </a:path>
            </a:pathLst>
          </a:custGeom>
          <a:solidFill>
            <a:srgbClr val="379CC3">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6" name="Google Shape;46;p16"/>
          <p:cNvSpPr/>
          <p:nvPr/>
        </p:nvSpPr>
        <p:spPr>
          <a:xfrm rot="7200000">
            <a:off x="342880" y="292874"/>
            <a:ext cx="678058" cy="589869"/>
          </a:xfrm>
          <a:prstGeom prst="hexagon">
            <a:avLst>
              <a:gd name="adj" fmla="val 28832"/>
              <a:gd name="vf" fmla="val 115470"/>
            </a:avLst>
          </a:prstGeom>
          <a:solidFill>
            <a:srgbClr val="379CC3">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7" name="Google Shape;47;p16"/>
          <p:cNvSpPr/>
          <p:nvPr/>
        </p:nvSpPr>
        <p:spPr>
          <a:xfrm>
            <a:off x="0" y="6172200"/>
            <a:ext cx="12192000" cy="337387"/>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8" name="Google Shape;48;p16"/>
          <p:cNvSpPr txBox="1">
            <a:spLocks noGrp="1"/>
          </p:cNvSpPr>
          <p:nvPr>
            <p:ph type="title"/>
          </p:nvPr>
        </p:nvSpPr>
        <p:spPr>
          <a:xfrm>
            <a:off x="1289384" y="366103"/>
            <a:ext cx="10515600" cy="39589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6"/>
          <p:cNvSpPr txBox="1">
            <a:spLocks noGrp="1"/>
          </p:cNvSpPr>
          <p:nvPr>
            <p:ph type="body" idx="1"/>
          </p:nvPr>
        </p:nvSpPr>
        <p:spPr>
          <a:xfrm>
            <a:off x="6196013" y="952500"/>
            <a:ext cx="5500687" cy="48704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6"/>
          <p:cNvSpPr txBox="1">
            <a:spLocks noGrp="1"/>
          </p:cNvSpPr>
          <p:nvPr>
            <p:ph type="body" idx="2"/>
          </p:nvPr>
        </p:nvSpPr>
        <p:spPr>
          <a:xfrm>
            <a:off x="1289050" y="2784968"/>
            <a:ext cx="4040188" cy="12416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6"/>
          <p:cNvSpPr txBox="1">
            <a:spLocks noGrp="1"/>
          </p:cNvSpPr>
          <p:nvPr>
            <p:ph type="body" idx="3"/>
          </p:nvPr>
        </p:nvSpPr>
        <p:spPr>
          <a:xfrm>
            <a:off x="1289050" y="4581274"/>
            <a:ext cx="4040188" cy="12416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6"/>
          <p:cNvSpPr txBox="1">
            <a:spLocks noGrp="1"/>
          </p:cNvSpPr>
          <p:nvPr>
            <p:ph type="body" idx="4"/>
          </p:nvPr>
        </p:nvSpPr>
        <p:spPr>
          <a:xfrm>
            <a:off x="1289050" y="988662"/>
            <a:ext cx="4040188" cy="12416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16">
          <p15:clr>
            <a:srgbClr val="FBAE40"/>
          </p15:clr>
        </p15:guide>
        <p15:guide id="5" orient="horz" pos="600">
          <p15:clr>
            <a:srgbClr val="FBAE40"/>
          </p15:clr>
        </p15:guide>
        <p15:guide id="6" orient="horz" pos="480">
          <p15:clr>
            <a:srgbClr val="FBAE40"/>
          </p15:clr>
        </p15:guide>
        <p15:guide id="7" orient="horz" pos="4080">
          <p15:clr>
            <a:srgbClr val="FBAE40"/>
          </p15:clr>
        </p15:guide>
        <p15:guide id="8"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
  <p:cSld name="2">
    <p:spTree>
      <p:nvGrpSpPr>
        <p:cNvPr id="1" name="Shape 53"/>
        <p:cNvGrpSpPr/>
        <p:nvPr/>
      </p:nvGrpSpPr>
      <p:grpSpPr>
        <a:xfrm>
          <a:off x="0" y="0"/>
          <a:ext cx="0" cy="0"/>
          <a:chOff x="0" y="0"/>
          <a:chExt cx="0" cy="0"/>
        </a:xfrm>
      </p:grpSpPr>
      <p:sp>
        <p:nvSpPr>
          <p:cNvPr id="54" name="Google Shape;54;p22"/>
          <p:cNvSpPr/>
          <p:nvPr/>
        </p:nvSpPr>
        <p:spPr>
          <a:xfrm>
            <a:off x="0" y="428625"/>
            <a:ext cx="12192000" cy="600075"/>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5" name="Google Shape;55;p22"/>
          <p:cNvSpPr/>
          <p:nvPr/>
        </p:nvSpPr>
        <p:spPr>
          <a:xfrm>
            <a:off x="1" y="5847908"/>
            <a:ext cx="1584252" cy="1020725"/>
          </a:xfrm>
          <a:custGeom>
            <a:avLst/>
            <a:gdLst/>
            <a:ahLst/>
            <a:cxnLst/>
            <a:rect l="l" t="t" r="r" b="b"/>
            <a:pathLst>
              <a:path w="1584252" h="1020725" extrusionOk="0">
                <a:moveTo>
                  <a:pt x="0" y="0"/>
                </a:moveTo>
                <a:lnTo>
                  <a:pt x="1244009" y="0"/>
                </a:lnTo>
                <a:lnTo>
                  <a:pt x="1584252" y="1020725"/>
                </a:lnTo>
                <a:lnTo>
                  <a:pt x="0" y="1016069"/>
                </a:lnTo>
                <a:lnTo>
                  <a:pt x="0" y="0"/>
                </a:lnTo>
                <a:close/>
              </a:path>
            </a:pathLst>
          </a:custGeom>
          <a:blipFill rotWithShape="1">
            <a:blip r:embed="rId2">
              <a:alphaModFix/>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6" name="Google Shape;56;p22"/>
          <p:cNvSpPr txBox="1">
            <a:spLocks noGrp="1"/>
          </p:cNvSpPr>
          <p:nvPr>
            <p:ph type="title"/>
          </p:nvPr>
        </p:nvSpPr>
        <p:spPr>
          <a:xfrm>
            <a:off x="1257300" y="428625"/>
            <a:ext cx="10439400" cy="6762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2"/>
          <p:cNvSpPr txBox="1">
            <a:spLocks noGrp="1"/>
          </p:cNvSpPr>
          <p:nvPr>
            <p:ph type="body" idx="1"/>
          </p:nvPr>
        </p:nvSpPr>
        <p:spPr>
          <a:xfrm>
            <a:off x="1265320" y="1588168"/>
            <a:ext cx="3267075" cy="26590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22"/>
          <p:cNvSpPr txBox="1">
            <a:spLocks noGrp="1"/>
          </p:cNvSpPr>
          <p:nvPr>
            <p:ph type="body" idx="2"/>
          </p:nvPr>
        </p:nvSpPr>
        <p:spPr>
          <a:xfrm>
            <a:off x="4847473" y="1588168"/>
            <a:ext cx="3267075" cy="26590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22"/>
          <p:cNvSpPr txBox="1">
            <a:spLocks noGrp="1"/>
          </p:cNvSpPr>
          <p:nvPr>
            <p:ph type="body" idx="3"/>
          </p:nvPr>
        </p:nvSpPr>
        <p:spPr>
          <a:xfrm>
            <a:off x="8429625" y="1588168"/>
            <a:ext cx="3267075" cy="26590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22"/>
          <p:cNvSpPr txBox="1">
            <a:spLocks noGrp="1"/>
          </p:cNvSpPr>
          <p:nvPr>
            <p:ph type="body" idx="4"/>
          </p:nvPr>
        </p:nvSpPr>
        <p:spPr>
          <a:xfrm>
            <a:off x="1265238" y="4535150"/>
            <a:ext cx="10431462" cy="105886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9">
  <p:cSld name="9">
    <p:spTree>
      <p:nvGrpSpPr>
        <p:cNvPr id="1" name="Shape 61"/>
        <p:cNvGrpSpPr/>
        <p:nvPr/>
      </p:nvGrpSpPr>
      <p:grpSpPr>
        <a:xfrm>
          <a:off x="0" y="0"/>
          <a:ext cx="0" cy="0"/>
          <a:chOff x="0" y="0"/>
          <a:chExt cx="0" cy="0"/>
        </a:xfrm>
      </p:grpSpPr>
      <p:sp>
        <p:nvSpPr>
          <p:cNvPr id="62" name="Google Shape;62;p23"/>
          <p:cNvSpPr/>
          <p:nvPr/>
        </p:nvSpPr>
        <p:spPr>
          <a:xfrm flipH="1">
            <a:off x="-2" y="6484538"/>
            <a:ext cx="12192003" cy="265176"/>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3" name="Google Shape;63;p23"/>
          <p:cNvSpPr txBox="1">
            <a:spLocks noGrp="1"/>
          </p:cNvSpPr>
          <p:nvPr>
            <p:ph type="title"/>
          </p:nvPr>
        </p:nvSpPr>
        <p:spPr>
          <a:xfrm>
            <a:off x="513344" y="190501"/>
            <a:ext cx="11183356" cy="5714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3"/>
          <p:cNvSpPr txBox="1">
            <a:spLocks noGrp="1"/>
          </p:cNvSpPr>
          <p:nvPr>
            <p:ph type="body" idx="1"/>
          </p:nvPr>
        </p:nvSpPr>
        <p:spPr>
          <a:xfrm>
            <a:off x="495300" y="1104900"/>
            <a:ext cx="11201400" cy="270662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23"/>
          <p:cNvSpPr txBox="1">
            <a:spLocks noGrp="1"/>
          </p:cNvSpPr>
          <p:nvPr>
            <p:ph type="body" idx="2"/>
          </p:nvPr>
        </p:nvSpPr>
        <p:spPr>
          <a:xfrm>
            <a:off x="513344" y="4010044"/>
            <a:ext cx="11201400" cy="227597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6">
  <p:cSld name="6">
    <p:spTree>
      <p:nvGrpSpPr>
        <p:cNvPr id="1" name="Shape 66"/>
        <p:cNvGrpSpPr/>
        <p:nvPr/>
      </p:nvGrpSpPr>
      <p:grpSpPr>
        <a:xfrm>
          <a:off x="0" y="0"/>
          <a:ext cx="0" cy="0"/>
          <a:chOff x="0" y="0"/>
          <a:chExt cx="0" cy="0"/>
        </a:xfrm>
      </p:grpSpPr>
      <p:sp>
        <p:nvSpPr>
          <p:cNvPr id="67" name="Google Shape;67;p25"/>
          <p:cNvSpPr txBox="1">
            <a:spLocks noGrp="1"/>
          </p:cNvSpPr>
          <p:nvPr>
            <p:ph type="title"/>
          </p:nvPr>
        </p:nvSpPr>
        <p:spPr>
          <a:xfrm>
            <a:off x="495300" y="507338"/>
            <a:ext cx="11201400" cy="381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5"/>
          <p:cNvSpPr/>
          <p:nvPr/>
        </p:nvSpPr>
        <p:spPr>
          <a:xfrm>
            <a:off x="9465270" y="5257798"/>
            <a:ext cx="1839440" cy="1600202"/>
          </a:xfrm>
          <a:prstGeom prst="hexagon">
            <a:avLst>
              <a:gd name="adj" fmla="val 28832"/>
              <a:gd name="vf" fmla="val 115470"/>
            </a:avLst>
          </a:prstGeom>
          <a:solidFill>
            <a:srgbClr val="379CC3">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9" name="Google Shape;69;p25"/>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039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0" name="Google Shape;70;p25"/>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tile tx="11" ty="2"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1" name="Google Shape;71;p25"/>
          <p:cNvSpPr txBox="1">
            <a:spLocks noGrp="1"/>
          </p:cNvSpPr>
          <p:nvPr>
            <p:ph type="body" idx="1"/>
          </p:nvPr>
        </p:nvSpPr>
        <p:spPr>
          <a:xfrm>
            <a:off x="495300" y="4082418"/>
            <a:ext cx="7248743" cy="23945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25"/>
          <p:cNvSpPr txBox="1">
            <a:spLocks noGrp="1"/>
          </p:cNvSpPr>
          <p:nvPr>
            <p:ph type="body" idx="2"/>
          </p:nvPr>
        </p:nvSpPr>
        <p:spPr>
          <a:xfrm>
            <a:off x="8381999" y="1201006"/>
            <a:ext cx="3305393" cy="2709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25"/>
          <p:cNvSpPr txBox="1">
            <a:spLocks noGrp="1"/>
          </p:cNvSpPr>
          <p:nvPr>
            <p:ph type="body" idx="3"/>
          </p:nvPr>
        </p:nvSpPr>
        <p:spPr>
          <a:xfrm>
            <a:off x="4438650" y="1201006"/>
            <a:ext cx="3305393" cy="2709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5"/>
          <p:cNvSpPr txBox="1">
            <a:spLocks noGrp="1"/>
          </p:cNvSpPr>
          <p:nvPr>
            <p:ph type="body" idx="4"/>
          </p:nvPr>
        </p:nvSpPr>
        <p:spPr>
          <a:xfrm>
            <a:off x="495300" y="1201006"/>
            <a:ext cx="3305393" cy="2709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p15:clr>
            <a:srgbClr val="FBAE40"/>
          </p15:clr>
        </p15:guide>
        <p15:guide id="6" orient="horz" pos="696">
          <p15:clr>
            <a:srgbClr val="FBAE40"/>
          </p15:clr>
        </p15:guide>
        <p15:guide id="7" orient="horz" pos="576">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8">
  <p:cSld name="8">
    <p:spTree>
      <p:nvGrpSpPr>
        <p:cNvPr id="1" name="Shape 75"/>
        <p:cNvGrpSpPr/>
        <p:nvPr/>
      </p:nvGrpSpPr>
      <p:grpSpPr>
        <a:xfrm>
          <a:off x="0" y="0"/>
          <a:ext cx="0" cy="0"/>
          <a:chOff x="0" y="0"/>
          <a:chExt cx="0" cy="0"/>
        </a:xfrm>
      </p:grpSpPr>
      <p:sp>
        <p:nvSpPr>
          <p:cNvPr id="76" name="Google Shape;76;p15"/>
          <p:cNvSpPr/>
          <p:nvPr/>
        </p:nvSpPr>
        <p:spPr>
          <a:xfrm flipH="1">
            <a:off x="-4" y="0"/>
            <a:ext cx="12192003" cy="190500"/>
          </a:xfrm>
          <a:prstGeom prst="rect">
            <a:avLst/>
          </a:prstGeom>
          <a:blipFill rotWithShape="1">
            <a:blip r:embed="rId2">
              <a:alphaModFix/>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7" name="Google Shape;77;p15"/>
          <p:cNvSpPr txBox="1">
            <a:spLocks noGrp="1"/>
          </p:cNvSpPr>
          <p:nvPr>
            <p:ph type="title"/>
          </p:nvPr>
        </p:nvSpPr>
        <p:spPr>
          <a:xfrm>
            <a:off x="495300" y="419099"/>
            <a:ext cx="10515600" cy="45720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5"/>
          <p:cNvSpPr txBox="1">
            <a:spLocks noGrp="1"/>
          </p:cNvSpPr>
          <p:nvPr>
            <p:ph type="body" idx="1"/>
          </p:nvPr>
        </p:nvSpPr>
        <p:spPr>
          <a:xfrm>
            <a:off x="6701588" y="1104900"/>
            <a:ext cx="4995111" cy="29257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5"/>
          <p:cNvSpPr txBox="1">
            <a:spLocks noGrp="1"/>
          </p:cNvSpPr>
          <p:nvPr>
            <p:ph type="body" idx="2"/>
          </p:nvPr>
        </p:nvSpPr>
        <p:spPr>
          <a:xfrm>
            <a:off x="507332" y="1104900"/>
            <a:ext cx="4995111" cy="29257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15"/>
          <p:cNvSpPr txBox="1">
            <a:spLocks noGrp="1"/>
          </p:cNvSpPr>
          <p:nvPr>
            <p:ph type="body" idx="3"/>
          </p:nvPr>
        </p:nvSpPr>
        <p:spPr>
          <a:xfrm>
            <a:off x="508000" y="4330700"/>
            <a:ext cx="11188700" cy="2146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552">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32.jp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27.jp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1"/>
          <p:cNvPicPr preferRelativeResize="0"/>
          <p:nvPr/>
        </p:nvPicPr>
        <p:blipFill rotWithShape="1">
          <a:blip r:embed="rId3">
            <a:alphaModFix/>
          </a:blip>
          <a:srcRect l="23903" t="14052" r="23903"/>
          <a:stretch/>
        </p:blipFill>
        <p:spPr>
          <a:xfrm>
            <a:off x="-11900" y="0"/>
            <a:ext cx="7403299" cy="6858000"/>
          </a:xfrm>
          <a:prstGeom prst="rect">
            <a:avLst/>
          </a:prstGeom>
          <a:noFill/>
          <a:ln>
            <a:noFill/>
          </a:ln>
          <a:effectLst>
            <a:outerShdw blurRad="50800" dist="38100" dir="2700000" algn="tl" rotWithShape="0">
              <a:srgbClr val="000000">
                <a:alpha val="40000"/>
              </a:srgbClr>
            </a:outerShdw>
          </a:effectLst>
        </p:spPr>
      </p:pic>
      <p:grpSp>
        <p:nvGrpSpPr>
          <p:cNvPr id="109" name="Google Shape;109;p1"/>
          <p:cNvGrpSpPr/>
          <p:nvPr/>
        </p:nvGrpSpPr>
        <p:grpSpPr>
          <a:xfrm>
            <a:off x="7811762" y="4115718"/>
            <a:ext cx="3059368" cy="1705539"/>
            <a:chOff x="8025207" y="3531159"/>
            <a:chExt cx="2486078" cy="1705539"/>
          </a:xfrm>
        </p:grpSpPr>
        <p:sp>
          <p:nvSpPr>
            <p:cNvPr id="110" name="Google Shape;110;p1"/>
            <p:cNvSpPr txBox="1"/>
            <p:nvPr/>
          </p:nvSpPr>
          <p:spPr>
            <a:xfrm>
              <a:off x="8025207" y="3531159"/>
              <a:ext cx="22590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3F3F3F"/>
                  </a:solidFill>
                  <a:latin typeface="Century Gothic"/>
                  <a:ea typeface="Century Gothic"/>
                  <a:cs typeface="Century Gothic"/>
                  <a:sym typeface="Century Gothic"/>
                </a:rPr>
                <a:t>Abigail Barenblitt</a:t>
              </a:r>
              <a:endParaRPr sz="2000" b="0" i="0" u="none" strike="noStrike" cap="none">
                <a:solidFill>
                  <a:srgbClr val="3F3F3F"/>
                </a:solidFill>
                <a:latin typeface="Arial"/>
                <a:ea typeface="Arial"/>
                <a:cs typeface="Arial"/>
                <a:sym typeface="Arial"/>
              </a:endParaRPr>
            </a:p>
          </p:txBody>
        </p:sp>
        <p:sp>
          <p:nvSpPr>
            <p:cNvPr id="111" name="Google Shape;111;p1"/>
            <p:cNvSpPr/>
            <p:nvPr/>
          </p:nvSpPr>
          <p:spPr>
            <a:xfrm>
              <a:off x="8032640" y="3966272"/>
              <a:ext cx="17139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3F3F3F"/>
                  </a:solidFill>
                  <a:latin typeface="Century Gothic"/>
                  <a:ea typeface="Century Gothic"/>
                  <a:cs typeface="Century Gothic"/>
                  <a:sym typeface="Century Gothic"/>
                </a:rPr>
                <a:t>Ariege Besson</a:t>
              </a:r>
              <a:endParaRPr sz="2000" b="0" i="0" u="none" strike="noStrike" cap="none">
                <a:solidFill>
                  <a:srgbClr val="3F3F3F"/>
                </a:solidFill>
                <a:latin typeface="Arial"/>
                <a:ea typeface="Arial"/>
                <a:cs typeface="Arial"/>
                <a:sym typeface="Arial"/>
              </a:endParaRPr>
            </a:p>
          </p:txBody>
        </p:sp>
        <p:sp>
          <p:nvSpPr>
            <p:cNvPr id="112" name="Google Shape;112;p1"/>
            <p:cNvSpPr/>
            <p:nvPr/>
          </p:nvSpPr>
          <p:spPr>
            <a:xfrm>
              <a:off x="8046764" y="4836498"/>
              <a:ext cx="17139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3F3F3F"/>
                  </a:solidFill>
                  <a:latin typeface="Century Gothic"/>
                  <a:ea typeface="Century Gothic"/>
                  <a:cs typeface="Century Gothic"/>
                  <a:sym typeface="Century Gothic"/>
                </a:rPr>
                <a:t>Carli Merrick</a:t>
              </a:r>
              <a:endParaRPr sz="2000" b="0" i="0" u="none" strike="noStrike" cap="none">
                <a:solidFill>
                  <a:srgbClr val="3F3F3F"/>
                </a:solidFill>
                <a:latin typeface="Arial"/>
                <a:ea typeface="Arial"/>
                <a:cs typeface="Arial"/>
                <a:sym typeface="Arial"/>
              </a:endParaRPr>
            </a:p>
          </p:txBody>
        </p:sp>
        <p:sp>
          <p:nvSpPr>
            <p:cNvPr id="113" name="Google Shape;113;p1"/>
            <p:cNvSpPr/>
            <p:nvPr/>
          </p:nvSpPr>
          <p:spPr>
            <a:xfrm>
              <a:off x="8036885" y="4401385"/>
              <a:ext cx="24744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3F3F3F"/>
                  </a:solidFill>
                  <a:latin typeface="Century Gothic"/>
                  <a:ea typeface="Century Gothic"/>
                  <a:cs typeface="Century Gothic"/>
                  <a:sym typeface="Century Gothic"/>
                </a:rPr>
                <a:t>Terra Edenhart-Pepe</a:t>
              </a:r>
              <a:endParaRPr sz="2000" b="0" i="0" u="none" strike="noStrike" cap="none">
                <a:solidFill>
                  <a:srgbClr val="3F3F3F"/>
                </a:solidFill>
                <a:latin typeface="Arial"/>
                <a:ea typeface="Arial"/>
                <a:cs typeface="Arial"/>
                <a:sym typeface="Arial"/>
              </a:endParaRPr>
            </a:p>
          </p:txBody>
        </p:sp>
      </p:grpSp>
      <p:sp>
        <p:nvSpPr>
          <p:cNvPr id="114" name="Google Shape;114;p1"/>
          <p:cNvSpPr txBox="1"/>
          <p:nvPr/>
        </p:nvSpPr>
        <p:spPr>
          <a:xfrm>
            <a:off x="7794625" y="1417552"/>
            <a:ext cx="3895800" cy="1076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3"/>
              </a:buClr>
              <a:buSzPts val="3200"/>
              <a:buFont typeface="Century Gothic"/>
              <a:buNone/>
            </a:pPr>
            <a:r>
              <a:rPr lang="en-US" sz="3200" b="1" i="0" u="none" strike="noStrike" cap="none">
                <a:solidFill>
                  <a:srgbClr val="379CC3"/>
                </a:solidFill>
                <a:latin typeface="Century Gothic"/>
                <a:ea typeface="Century Gothic"/>
                <a:cs typeface="Century Gothic"/>
                <a:sym typeface="Century Gothic"/>
              </a:rPr>
              <a:t>GILA WATER RESOURCES</a:t>
            </a:r>
            <a:endParaRPr sz="1400" b="0" i="0" u="none" strike="noStrike" cap="none">
              <a:solidFill>
                <a:srgbClr val="000000"/>
              </a:solidFill>
              <a:latin typeface="Arial"/>
              <a:ea typeface="Arial"/>
              <a:cs typeface="Arial"/>
              <a:sym typeface="Arial"/>
            </a:endParaRPr>
          </a:p>
        </p:txBody>
      </p:sp>
      <p:sp>
        <p:nvSpPr>
          <p:cNvPr id="115" name="Google Shape;115;p1"/>
          <p:cNvSpPr txBox="1"/>
          <p:nvPr/>
        </p:nvSpPr>
        <p:spPr>
          <a:xfrm>
            <a:off x="7800974" y="2584884"/>
            <a:ext cx="3889500" cy="1418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1600"/>
              <a:buFont typeface="Arial"/>
              <a:buNone/>
            </a:pPr>
            <a:r>
              <a:rPr lang="en-US" sz="2000" b="0" i="0" u="none" strike="noStrike" cap="none" dirty="0">
                <a:solidFill>
                  <a:srgbClr val="3F3F3F"/>
                </a:solidFill>
                <a:latin typeface="Century Gothic"/>
                <a:ea typeface="Century Gothic"/>
                <a:cs typeface="Century Gothic"/>
                <a:sym typeface="Century Gothic"/>
              </a:rPr>
              <a:t>Using Earth Observations to Track Watershed Recovery After Wildfires in the Gila National Forest</a:t>
            </a:r>
            <a:endParaRPr sz="2000" b="0" i="0" u="none" strike="noStrike" cap="none" dirty="0">
              <a:solidFill>
                <a:srgbClr val="3F3F3F"/>
              </a:solidFill>
              <a:latin typeface="Arial"/>
              <a:ea typeface="Arial"/>
              <a:cs typeface="Arial"/>
              <a:sym typeface="Arial"/>
            </a:endParaRPr>
          </a:p>
        </p:txBody>
      </p:sp>
      <p:pic>
        <p:nvPicPr>
          <p:cNvPr id="116" name="Google Shape;116;p1"/>
          <p:cNvPicPr preferRelativeResize="0"/>
          <p:nvPr/>
        </p:nvPicPr>
        <p:blipFill rotWithShape="1">
          <a:blip r:embed="rId4">
            <a:alphaModFix/>
          </a:blip>
          <a:srcRect/>
          <a:stretch/>
        </p:blipFill>
        <p:spPr>
          <a:xfrm>
            <a:off x="0" y="6065428"/>
            <a:ext cx="12192000" cy="715571"/>
          </a:xfrm>
          <a:prstGeom prst="rect">
            <a:avLst/>
          </a:prstGeom>
          <a:noFill/>
          <a:ln>
            <a:noFill/>
          </a:ln>
        </p:spPr>
      </p:pic>
      <p:sp>
        <p:nvSpPr>
          <p:cNvPr id="117" name="Google Shape;117;p1"/>
          <p:cNvSpPr txBox="1"/>
          <p:nvPr/>
        </p:nvSpPr>
        <p:spPr>
          <a:xfrm>
            <a:off x="3155090" y="6217180"/>
            <a:ext cx="7136700" cy="369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Maryland – Goddard | Fall 2019</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g623eef4bee_0_51"/>
          <p:cNvSpPr/>
          <p:nvPr/>
        </p:nvSpPr>
        <p:spPr>
          <a:xfrm>
            <a:off x="7397513" y="5654629"/>
            <a:ext cx="4304100" cy="794400"/>
          </a:xfrm>
          <a:prstGeom prst="rect">
            <a:avLst/>
          </a:prstGeom>
          <a:solidFill>
            <a:srgbClr val="379CC3"/>
          </a:solidFill>
          <a:ln w="25400" cap="flat" cmpd="sng">
            <a:solidFill>
              <a:srgbClr val="379CC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8" name="Google Shape;388;g623eef4bee_0_51"/>
          <p:cNvSpPr txBox="1">
            <a:spLocks noGrp="1"/>
          </p:cNvSpPr>
          <p:nvPr>
            <p:ph type="body" idx="2"/>
          </p:nvPr>
        </p:nvSpPr>
        <p:spPr>
          <a:xfrm>
            <a:off x="6938900" y="1222838"/>
            <a:ext cx="5078400" cy="676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Clr>
                <a:schemeClr val="dk1"/>
              </a:buClr>
              <a:buSzPts val="1100"/>
              <a:buFont typeface="Arial"/>
              <a:buNone/>
            </a:pPr>
            <a:r>
              <a:rPr lang="en-US" sz="3200">
                <a:solidFill>
                  <a:srgbClr val="3289B4"/>
                </a:solidFill>
              </a:rPr>
              <a:t>Normalized Burn Ratio (NBR)</a:t>
            </a:r>
            <a:endParaRPr sz="3200">
              <a:solidFill>
                <a:srgbClr val="3289B4"/>
              </a:solidFill>
            </a:endParaRPr>
          </a:p>
          <a:p>
            <a:pPr marL="0" lvl="0" indent="0" algn="ctr" rtl="0">
              <a:lnSpc>
                <a:spcPct val="90000"/>
              </a:lnSpc>
              <a:spcBef>
                <a:spcPts val="1000"/>
              </a:spcBef>
              <a:spcAft>
                <a:spcPts val="0"/>
              </a:spcAft>
              <a:buSzPts val="1800"/>
              <a:buNone/>
            </a:pPr>
            <a:endParaRPr/>
          </a:p>
        </p:txBody>
      </p:sp>
      <p:sp>
        <p:nvSpPr>
          <p:cNvPr id="389" name="Google Shape;389;g623eef4bee_0_51"/>
          <p:cNvSpPr txBox="1">
            <a:spLocks noGrp="1"/>
          </p:cNvSpPr>
          <p:nvPr>
            <p:ph type="title"/>
          </p:nvPr>
        </p:nvSpPr>
        <p:spPr>
          <a:xfrm>
            <a:off x="266700" y="423900"/>
            <a:ext cx="10439400" cy="676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Quantify Change Over Time</a:t>
            </a:r>
            <a:endParaRPr/>
          </a:p>
        </p:txBody>
      </p:sp>
      <p:sp>
        <p:nvSpPr>
          <p:cNvPr id="390" name="Google Shape;390;g623eef4bee_0_51"/>
          <p:cNvSpPr txBox="1">
            <a:spLocks noGrp="1"/>
          </p:cNvSpPr>
          <p:nvPr>
            <p:ph type="body" idx="3"/>
          </p:nvPr>
        </p:nvSpPr>
        <p:spPr>
          <a:xfrm>
            <a:off x="7486025" y="2326895"/>
            <a:ext cx="4127100" cy="2729100"/>
          </a:xfrm>
          <a:prstGeom prst="rect">
            <a:avLst/>
          </a:prstGeom>
          <a:noFill/>
          <a:ln>
            <a:noFill/>
          </a:ln>
        </p:spPr>
        <p:txBody>
          <a:bodyPr spcFirstLastPara="1" wrap="square" lIns="91425" tIns="45700" rIns="91425" bIns="45700" anchor="t" anchorCtr="0">
            <a:noAutofit/>
          </a:bodyPr>
          <a:lstStyle/>
          <a:p>
            <a:pPr marL="457200" lvl="0" indent="-355600" algn="l" rtl="0">
              <a:lnSpc>
                <a:spcPct val="90000"/>
              </a:lnSpc>
              <a:spcBef>
                <a:spcPts val="1000"/>
              </a:spcBef>
              <a:spcAft>
                <a:spcPts val="0"/>
              </a:spcAft>
              <a:buClr>
                <a:schemeClr val="accent1"/>
              </a:buClr>
              <a:buSzPts val="2000"/>
              <a:buFont typeface="Webdings" panose="05030102010509060703" pitchFamily="18" charset="2"/>
              <a:buChar char="4"/>
            </a:pPr>
            <a:r>
              <a:rPr lang="en-US" sz="2000" dirty="0">
                <a:solidFill>
                  <a:srgbClr val="3F3F3F"/>
                </a:solidFill>
              </a:rPr>
              <a:t>Used to spectrally compare healthy vegetation with  burned </a:t>
            </a:r>
            <a:r>
              <a:rPr lang="en-US" sz="2000" dirty="0" smtClean="0">
                <a:solidFill>
                  <a:srgbClr val="3F3F3F"/>
                </a:solidFill>
              </a:rPr>
              <a:t>areas</a:t>
            </a:r>
          </a:p>
          <a:p>
            <a:pPr marL="457200" lvl="0" indent="-355600" algn="l" rtl="0">
              <a:lnSpc>
                <a:spcPct val="90000"/>
              </a:lnSpc>
              <a:spcBef>
                <a:spcPts val="1000"/>
              </a:spcBef>
              <a:spcAft>
                <a:spcPts val="0"/>
              </a:spcAft>
              <a:buClr>
                <a:schemeClr val="accent1"/>
              </a:buClr>
              <a:buSzPts val="2000"/>
              <a:buFont typeface="Webdings" panose="05030102010509060703" pitchFamily="18" charset="2"/>
              <a:buChar char="4"/>
            </a:pPr>
            <a:endParaRPr sz="2000" dirty="0">
              <a:solidFill>
                <a:srgbClr val="3F3F3F"/>
              </a:solidFill>
            </a:endParaRPr>
          </a:p>
          <a:p>
            <a:pPr marL="457200" lvl="0" indent="-355600" algn="l" rtl="0">
              <a:lnSpc>
                <a:spcPct val="90000"/>
              </a:lnSpc>
              <a:spcBef>
                <a:spcPts val="0"/>
              </a:spcBef>
              <a:spcAft>
                <a:spcPts val="0"/>
              </a:spcAft>
              <a:buClr>
                <a:schemeClr val="accent1"/>
              </a:buClr>
              <a:buSzPts val="2000"/>
              <a:buFont typeface="Webdings" panose="05030102010509060703" pitchFamily="18" charset="2"/>
              <a:buChar char="4"/>
            </a:pPr>
            <a:r>
              <a:rPr lang="en-US" sz="2000" dirty="0">
                <a:solidFill>
                  <a:srgbClr val="3F3F3F"/>
                </a:solidFill>
              </a:rPr>
              <a:t>Values range from -1 to +</a:t>
            </a:r>
            <a:r>
              <a:rPr lang="en-US" sz="2000" dirty="0" smtClean="0">
                <a:solidFill>
                  <a:srgbClr val="3F3F3F"/>
                </a:solidFill>
              </a:rPr>
              <a:t>1</a:t>
            </a:r>
          </a:p>
          <a:p>
            <a:pPr marL="457200" lvl="0" indent="-355600" algn="l" rtl="0">
              <a:lnSpc>
                <a:spcPct val="90000"/>
              </a:lnSpc>
              <a:spcBef>
                <a:spcPts val="0"/>
              </a:spcBef>
              <a:spcAft>
                <a:spcPts val="0"/>
              </a:spcAft>
              <a:buClr>
                <a:schemeClr val="accent1"/>
              </a:buClr>
              <a:buSzPts val="2000"/>
              <a:buFont typeface="Webdings" panose="05030102010509060703" pitchFamily="18" charset="2"/>
              <a:buChar char="4"/>
            </a:pPr>
            <a:endParaRPr sz="2000" dirty="0">
              <a:solidFill>
                <a:srgbClr val="3F3F3F"/>
              </a:solidFill>
            </a:endParaRPr>
          </a:p>
          <a:p>
            <a:pPr marL="457200" lvl="0" indent="-355600" algn="l" rtl="0">
              <a:lnSpc>
                <a:spcPct val="90000"/>
              </a:lnSpc>
              <a:spcBef>
                <a:spcPts val="0"/>
              </a:spcBef>
              <a:spcAft>
                <a:spcPts val="0"/>
              </a:spcAft>
              <a:buClr>
                <a:schemeClr val="accent1"/>
              </a:buClr>
              <a:buSzPts val="2000"/>
              <a:buFont typeface="Webdings" panose="05030102010509060703" pitchFamily="18" charset="2"/>
              <a:buChar char="4"/>
            </a:pPr>
            <a:r>
              <a:rPr lang="en-US" sz="2000" dirty="0">
                <a:solidFill>
                  <a:srgbClr val="3F3F3F"/>
                </a:solidFill>
              </a:rPr>
              <a:t>Is calculated using  near infrared (NIR) and shortwave infrared (SWIR) bands</a:t>
            </a:r>
            <a:endParaRPr sz="2000" dirty="0">
              <a:solidFill>
                <a:srgbClr val="3F3F3F"/>
              </a:solidFill>
            </a:endParaRPr>
          </a:p>
          <a:p>
            <a:pPr marL="0" lvl="0" indent="0" algn="l" rtl="0">
              <a:lnSpc>
                <a:spcPct val="90000"/>
              </a:lnSpc>
              <a:spcBef>
                <a:spcPts val="1000"/>
              </a:spcBef>
              <a:spcAft>
                <a:spcPts val="0"/>
              </a:spcAft>
              <a:buClr>
                <a:schemeClr val="dk1"/>
              </a:buClr>
              <a:buSzPts val="1100"/>
              <a:buFont typeface="Arial"/>
              <a:buNone/>
            </a:pPr>
            <a:endParaRPr sz="2000" dirty="0">
              <a:solidFill>
                <a:srgbClr val="404040"/>
              </a:solidFill>
            </a:endParaRPr>
          </a:p>
          <a:p>
            <a:pPr marL="0" lvl="0" indent="0" algn="l" rtl="0">
              <a:lnSpc>
                <a:spcPct val="90000"/>
              </a:lnSpc>
              <a:spcBef>
                <a:spcPts val="1000"/>
              </a:spcBef>
              <a:spcAft>
                <a:spcPts val="0"/>
              </a:spcAft>
              <a:buSzPts val="1800"/>
              <a:buNone/>
            </a:pPr>
            <a:endParaRPr dirty="0"/>
          </a:p>
        </p:txBody>
      </p:sp>
      <p:pic>
        <p:nvPicPr>
          <p:cNvPr id="391" name="Google Shape;391;g623eef4bee_0_51"/>
          <p:cNvPicPr preferRelativeResize="0"/>
          <p:nvPr/>
        </p:nvPicPr>
        <p:blipFill rotWithShape="1">
          <a:blip r:embed="rId3">
            <a:alphaModFix/>
          </a:blip>
          <a:srcRect l="1143" r="32385"/>
          <a:stretch/>
        </p:blipFill>
        <p:spPr>
          <a:xfrm>
            <a:off x="266700" y="1203350"/>
            <a:ext cx="4438649" cy="4451275"/>
          </a:xfrm>
          <a:prstGeom prst="rect">
            <a:avLst/>
          </a:prstGeom>
          <a:noFill/>
          <a:ln>
            <a:noFill/>
          </a:ln>
        </p:spPr>
      </p:pic>
      <p:sp>
        <p:nvSpPr>
          <p:cNvPr id="392" name="Google Shape;392;g623eef4bee_0_51"/>
          <p:cNvSpPr txBox="1"/>
          <p:nvPr/>
        </p:nvSpPr>
        <p:spPr>
          <a:xfrm>
            <a:off x="7486035" y="5765291"/>
            <a:ext cx="4127100" cy="575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entury Gothic"/>
                <a:ea typeface="Century Gothic"/>
                <a:cs typeface="Century Gothic"/>
                <a:sym typeface="Century Gothic"/>
              </a:rPr>
              <a:t>NBR = (NIR - SWIR) / (NIR + SWIR)</a:t>
            </a:r>
            <a:endParaRPr sz="2000" b="1" i="0" u="none" strike="noStrike" cap="none">
              <a:solidFill>
                <a:schemeClr val="lt1"/>
              </a:solidFill>
              <a:latin typeface="Century Gothic"/>
              <a:ea typeface="Century Gothic"/>
              <a:cs typeface="Century Gothic"/>
              <a:sym typeface="Century Gothic"/>
            </a:endParaRPr>
          </a:p>
        </p:txBody>
      </p:sp>
      <p:pic>
        <p:nvPicPr>
          <p:cNvPr id="393" name="Google Shape;393;g623eef4bee_0_51"/>
          <p:cNvPicPr preferRelativeResize="0"/>
          <p:nvPr/>
        </p:nvPicPr>
        <p:blipFill rotWithShape="1">
          <a:blip r:embed="rId3">
            <a:alphaModFix/>
          </a:blip>
          <a:srcRect l="67617" t="84808"/>
          <a:stretch/>
        </p:blipFill>
        <p:spPr>
          <a:xfrm>
            <a:off x="1685925" y="5713725"/>
            <a:ext cx="2162176" cy="676199"/>
          </a:xfrm>
          <a:prstGeom prst="rect">
            <a:avLst/>
          </a:prstGeom>
          <a:noFill/>
          <a:ln>
            <a:noFill/>
          </a:ln>
        </p:spPr>
      </p:pic>
      <p:pic>
        <p:nvPicPr>
          <p:cNvPr id="394" name="Google Shape;394;g623eef4bee_0_51"/>
          <p:cNvPicPr preferRelativeResize="0"/>
          <p:nvPr/>
        </p:nvPicPr>
        <p:blipFill rotWithShape="1">
          <a:blip r:embed="rId4">
            <a:alphaModFix/>
          </a:blip>
          <a:srcRect l="73888" t="60345" r="20808" b="23209"/>
          <a:stretch/>
        </p:blipFill>
        <p:spPr>
          <a:xfrm>
            <a:off x="4891888" y="3821669"/>
            <a:ext cx="903276" cy="1788925"/>
          </a:xfrm>
          <a:prstGeom prst="rect">
            <a:avLst/>
          </a:prstGeom>
          <a:noFill/>
          <a:ln>
            <a:noFill/>
          </a:ln>
        </p:spPr>
      </p:pic>
      <p:sp>
        <p:nvSpPr>
          <p:cNvPr id="395" name="Google Shape;395;g623eef4bee_0_51"/>
          <p:cNvSpPr txBox="1"/>
          <p:nvPr/>
        </p:nvSpPr>
        <p:spPr>
          <a:xfrm>
            <a:off x="5795175" y="3380194"/>
            <a:ext cx="1404600" cy="15780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dirty="0">
              <a:latin typeface="Century Gothic"/>
              <a:ea typeface="Century Gothic"/>
              <a:cs typeface="Century Gothic"/>
              <a:sym typeface="Century Gothic"/>
            </a:endParaRPr>
          </a:p>
          <a:p>
            <a:pPr marL="0" lvl="0" indent="0" algn="l" rtl="0">
              <a:spcBef>
                <a:spcPts val="500"/>
              </a:spcBef>
              <a:spcAft>
                <a:spcPts val="0"/>
              </a:spcAft>
              <a:buNone/>
            </a:pPr>
            <a:r>
              <a:rPr lang="en-US" sz="1600" dirty="0">
                <a:latin typeface="Century Gothic"/>
                <a:ea typeface="Century Gothic"/>
                <a:cs typeface="Century Gothic"/>
                <a:sym typeface="Century Gothic"/>
              </a:rPr>
              <a:t>High</a:t>
            </a:r>
            <a:endParaRPr sz="1600" dirty="0">
              <a:latin typeface="Century Gothic"/>
              <a:ea typeface="Century Gothic"/>
              <a:cs typeface="Century Gothic"/>
              <a:sym typeface="Century Gothic"/>
            </a:endParaRPr>
          </a:p>
          <a:p>
            <a:pPr marL="0" lvl="0" indent="0" algn="l" rtl="0">
              <a:spcBef>
                <a:spcPts val="500"/>
              </a:spcBef>
              <a:spcAft>
                <a:spcPts val="0"/>
              </a:spcAft>
              <a:buNone/>
            </a:pPr>
            <a:r>
              <a:rPr lang="en-US" sz="1600" dirty="0">
                <a:latin typeface="Century Gothic"/>
                <a:ea typeface="Century Gothic"/>
                <a:cs typeface="Century Gothic"/>
                <a:sym typeface="Century Gothic"/>
              </a:rPr>
              <a:t>Moderate</a:t>
            </a:r>
            <a:endParaRPr sz="1600" dirty="0">
              <a:latin typeface="Century Gothic"/>
              <a:ea typeface="Century Gothic"/>
              <a:cs typeface="Century Gothic"/>
              <a:sym typeface="Century Gothic"/>
            </a:endParaRPr>
          </a:p>
          <a:p>
            <a:pPr marL="0" lvl="0" indent="0" algn="l" rtl="0">
              <a:spcBef>
                <a:spcPts val="500"/>
              </a:spcBef>
              <a:spcAft>
                <a:spcPts val="0"/>
              </a:spcAft>
              <a:buNone/>
            </a:pPr>
            <a:r>
              <a:rPr lang="en-US" sz="1600" dirty="0">
                <a:latin typeface="Century Gothic"/>
                <a:ea typeface="Century Gothic"/>
                <a:cs typeface="Century Gothic"/>
                <a:sym typeface="Century Gothic"/>
              </a:rPr>
              <a:t>Low</a:t>
            </a:r>
            <a:endParaRPr sz="1600" dirty="0">
              <a:latin typeface="Century Gothic"/>
              <a:ea typeface="Century Gothic"/>
              <a:cs typeface="Century Gothic"/>
              <a:sym typeface="Century Gothic"/>
            </a:endParaRPr>
          </a:p>
          <a:p>
            <a:pPr marL="0" lvl="0" indent="0" algn="l" rtl="0">
              <a:spcBef>
                <a:spcPts val="500"/>
              </a:spcBef>
              <a:spcAft>
                <a:spcPts val="0"/>
              </a:spcAft>
              <a:buNone/>
            </a:pPr>
            <a:endParaRPr dirty="0">
              <a:latin typeface="Century Gothic"/>
              <a:ea typeface="Century Gothic"/>
              <a:cs typeface="Century Gothic"/>
              <a:sym typeface="Century Gothic"/>
            </a:endParaRPr>
          </a:p>
        </p:txBody>
      </p:sp>
      <p:sp>
        <p:nvSpPr>
          <p:cNvPr id="396" name="Google Shape;396;g623eef4bee_0_51"/>
          <p:cNvSpPr txBox="1"/>
          <p:nvPr/>
        </p:nvSpPr>
        <p:spPr>
          <a:xfrm>
            <a:off x="5795175" y="4958194"/>
            <a:ext cx="1404600" cy="3108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600" dirty="0">
              <a:latin typeface="Century Gothic"/>
              <a:ea typeface="Century Gothic"/>
              <a:cs typeface="Century Gothic"/>
              <a:sym typeface="Century Gothic"/>
            </a:endParaRPr>
          </a:p>
          <a:p>
            <a:pPr marL="0" lvl="0" indent="0" algn="l" rtl="0">
              <a:spcBef>
                <a:spcPts val="0"/>
              </a:spcBef>
              <a:spcAft>
                <a:spcPts val="0"/>
              </a:spcAft>
              <a:buNone/>
            </a:pPr>
            <a:r>
              <a:rPr lang="en-US" sz="1600" dirty="0">
                <a:latin typeface="Century Gothic"/>
                <a:ea typeface="Century Gothic"/>
                <a:cs typeface="Century Gothic"/>
                <a:sym typeface="Century Gothic"/>
              </a:rPr>
              <a:t>Burned Areas</a:t>
            </a:r>
            <a:endParaRPr sz="1600" dirty="0">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g623eef4bee_0_66"/>
          <p:cNvSpPr txBox="1">
            <a:spLocks noGrp="1"/>
          </p:cNvSpPr>
          <p:nvPr>
            <p:ph type="title"/>
          </p:nvPr>
        </p:nvSpPr>
        <p:spPr>
          <a:xfrm>
            <a:off x="315650" y="423900"/>
            <a:ext cx="10439400" cy="676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LandTrendr</a:t>
            </a:r>
            <a:endParaRPr/>
          </a:p>
        </p:txBody>
      </p:sp>
      <p:pic>
        <p:nvPicPr>
          <p:cNvPr id="403" name="Google Shape;403;g623eef4bee_0_66"/>
          <p:cNvPicPr preferRelativeResize="0"/>
          <p:nvPr/>
        </p:nvPicPr>
        <p:blipFill rotWithShape="1">
          <a:blip r:embed="rId3">
            <a:alphaModFix/>
          </a:blip>
          <a:srcRect l="11073" t="13312" r="15104" b="11516"/>
          <a:stretch/>
        </p:blipFill>
        <p:spPr>
          <a:xfrm>
            <a:off x="5619750" y="1943650"/>
            <a:ext cx="6334124" cy="3980374"/>
          </a:xfrm>
          <a:prstGeom prst="rect">
            <a:avLst/>
          </a:prstGeom>
          <a:noFill/>
          <a:ln>
            <a:noFill/>
          </a:ln>
        </p:spPr>
      </p:pic>
      <p:pic>
        <p:nvPicPr>
          <p:cNvPr id="404" name="Google Shape;404;g623eef4bee_0_66"/>
          <p:cNvPicPr preferRelativeResize="0"/>
          <p:nvPr/>
        </p:nvPicPr>
        <p:blipFill rotWithShape="1">
          <a:blip r:embed="rId4">
            <a:alphaModFix/>
          </a:blip>
          <a:srcRect/>
          <a:stretch/>
        </p:blipFill>
        <p:spPr>
          <a:xfrm>
            <a:off x="0" y="1474376"/>
            <a:ext cx="5383331" cy="3909250"/>
          </a:xfrm>
          <a:prstGeom prst="rect">
            <a:avLst/>
          </a:prstGeom>
          <a:noFill/>
          <a:ln>
            <a:noFill/>
          </a:ln>
        </p:spPr>
      </p:pic>
      <p:sp>
        <p:nvSpPr>
          <p:cNvPr id="405" name="Google Shape;405;g623eef4bee_0_66"/>
          <p:cNvSpPr txBox="1"/>
          <p:nvPr/>
        </p:nvSpPr>
        <p:spPr>
          <a:xfrm>
            <a:off x="176357" y="5434802"/>
            <a:ext cx="4441500" cy="323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F3F3F"/>
              </a:buClr>
              <a:buSzPts val="1400"/>
              <a:buFont typeface="Arial"/>
              <a:buNone/>
            </a:pPr>
            <a:r>
              <a:rPr lang="en-US" sz="1400" b="1" i="0" u="none" strike="noStrike" cap="none">
                <a:solidFill>
                  <a:srgbClr val="3F3F3F"/>
                </a:solidFill>
                <a:latin typeface="Century Gothic"/>
                <a:ea typeface="Century Gothic"/>
                <a:cs typeface="Century Gothic"/>
                <a:sym typeface="Century Gothic"/>
              </a:rPr>
              <a:t>Image Credit: Oregon State University</a:t>
            </a:r>
            <a:endParaRPr sz="1400" b="0" i="1" u="none" strike="noStrike" cap="none">
              <a:solidFill>
                <a:srgbClr val="FF0000"/>
              </a:solidFill>
              <a:latin typeface="Century Gothic"/>
              <a:ea typeface="Century Gothic"/>
              <a:cs typeface="Century Gothic"/>
              <a:sym typeface="Century Gothic"/>
            </a:endParaRPr>
          </a:p>
        </p:txBody>
      </p:sp>
      <p:sp>
        <p:nvSpPr>
          <p:cNvPr id="406" name="Google Shape;406;g623eef4bee_0_66"/>
          <p:cNvSpPr txBox="1"/>
          <p:nvPr/>
        </p:nvSpPr>
        <p:spPr>
          <a:xfrm>
            <a:off x="6762270" y="1243625"/>
            <a:ext cx="4049100" cy="556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rgbClr val="3F3F3F"/>
                </a:solidFill>
                <a:latin typeface="Century Gothic"/>
                <a:ea typeface="Century Gothic"/>
                <a:cs typeface="Century Gothic"/>
                <a:sym typeface="Century Gothic"/>
              </a:rPr>
              <a:t>Time Series graph of a pixel from a high-severity burn area</a:t>
            </a:r>
            <a:endParaRPr sz="2000" b="0" i="0" u="none" strike="noStrike" cap="none" dirty="0">
              <a:solidFill>
                <a:srgbClr val="3F3F3F"/>
              </a:solidFill>
              <a:latin typeface="Century Gothic"/>
              <a:ea typeface="Century Gothic"/>
              <a:cs typeface="Century Gothic"/>
              <a:sym typeface="Century Gothic"/>
            </a:endParaRPr>
          </a:p>
        </p:txBody>
      </p:sp>
      <p:sp>
        <p:nvSpPr>
          <p:cNvPr id="407" name="Google Shape;407;g623eef4bee_0_66"/>
          <p:cNvSpPr txBox="1"/>
          <p:nvPr/>
        </p:nvSpPr>
        <p:spPr>
          <a:xfrm>
            <a:off x="10302582" y="6078726"/>
            <a:ext cx="2412900" cy="55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Original</a:t>
            </a:r>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Fitted</a:t>
            </a:r>
            <a:endParaRPr sz="1400" b="0" i="0" u="none" strike="noStrike" cap="none">
              <a:solidFill>
                <a:srgbClr val="3F3F3F"/>
              </a:solidFill>
              <a:latin typeface="Century Gothic"/>
              <a:ea typeface="Century Gothic"/>
              <a:cs typeface="Century Gothic"/>
              <a:sym typeface="Century Gothic"/>
            </a:endParaRPr>
          </a:p>
        </p:txBody>
      </p:sp>
      <p:sp>
        <p:nvSpPr>
          <p:cNvPr id="408" name="Google Shape;408;g623eef4bee_0_66"/>
          <p:cNvSpPr/>
          <p:nvPr/>
        </p:nvSpPr>
        <p:spPr>
          <a:xfrm>
            <a:off x="9774091" y="6239763"/>
            <a:ext cx="393600" cy="99900"/>
          </a:xfrm>
          <a:prstGeom prst="rect">
            <a:avLst/>
          </a:prstGeom>
          <a:solidFill>
            <a:schemeClr val="accent1"/>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9" name="Google Shape;409;g623eef4bee_0_66"/>
          <p:cNvSpPr/>
          <p:nvPr/>
        </p:nvSpPr>
        <p:spPr>
          <a:xfrm>
            <a:off x="9774091" y="6451197"/>
            <a:ext cx="393600" cy="99900"/>
          </a:xfrm>
          <a:prstGeom prst="rect">
            <a:avLst/>
          </a:prstGeom>
          <a:solidFill>
            <a:srgbClr val="FF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0" name="Google Shape;410;g623eef4bee_0_66"/>
          <p:cNvSpPr/>
          <p:nvPr/>
        </p:nvSpPr>
        <p:spPr>
          <a:xfrm>
            <a:off x="9613900" y="6078726"/>
            <a:ext cx="1752600" cy="6492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3F3F3F"/>
              </a:solidFill>
              <a:latin typeface="Arial"/>
              <a:ea typeface="Arial"/>
              <a:cs typeface="Arial"/>
              <a:sym typeface="Arial"/>
            </a:endParaRPr>
          </a:p>
        </p:txBody>
      </p:sp>
      <p:sp>
        <p:nvSpPr>
          <p:cNvPr id="411" name="Google Shape;411;g623eef4bee_0_66"/>
          <p:cNvSpPr txBox="1"/>
          <p:nvPr/>
        </p:nvSpPr>
        <p:spPr>
          <a:xfrm rot="-5400000">
            <a:off x="4383650" y="3772288"/>
            <a:ext cx="2303400" cy="32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a:solidFill>
                  <a:srgbClr val="3F3F3F"/>
                </a:solidFill>
                <a:latin typeface="Century Gothic"/>
                <a:ea typeface="Century Gothic"/>
                <a:cs typeface="Century Gothic"/>
                <a:sym typeface="Century Gothic"/>
              </a:rPr>
              <a:t>NBR</a:t>
            </a:r>
            <a:endParaRPr b="0" i="0" u="none" strike="noStrike" cap="none">
              <a:solidFill>
                <a:srgbClr val="3F3F3F"/>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70a813606b_0_0"/>
          <p:cNvSpPr txBox="1">
            <a:spLocks noGrp="1"/>
          </p:cNvSpPr>
          <p:nvPr>
            <p:ph type="title"/>
          </p:nvPr>
        </p:nvSpPr>
        <p:spPr>
          <a:xfrm>
            <a:off x="608550" y="423900"/>
            <a:ext cx="10439400" cy="676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Exploring Streamflow</a:t>
            </a:r>
            <a:endParaRPr/>
          </a:p>
        </p:txBody>
      </p:sp>
      <p:sp>
        <p:nvSpPr>
          <p:cNvPr id="418" name="Google Shape;418;g70a813606b_0_0"/>
          <p:cNvSpPr txBox="1">
            <a:spLocks noGrp="1"/>
          </p:cNvSpPr>
          <p:nvPr>
            <p:ph type="body" idx="2"/>
          </p:nvPr>
        </p:nvSpPr>
        <p:spPr>
          <a:xfrm>
            <a:off x="6105575" y="1684525"/>
            <a:ext cx="5753100" cy="4280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b="1" dirty="0">
                <a:solidFill>
                  <a:srgbClr val="3FA0C5"/>
                </a:solidFill>
              </a:rPr>
              <a:t>USGS Gauges:</a:t>
            </a:r>
            <a:endParaRPr sz="2400" b="1" dirty="0">
              <a:solidFill>
                <a:srgbClr val="3FA0C5"/>
              </a:solidFill>
            </a:endParaRPr>
          </a:p>
          <a:p>
            <a:pPr marL="0" lvl="0" indent="457200" algn="l" rtl="0">
              <a:spcBef>
                <a:spcPts val="1000"/>
              </a:spcBef>
              <a:spcAft>
                <a:spcPts val="0"/>
              </a:spcAft>
              <a:buNone/>
            </a:pPr>
            <a:r>
              <a:rPr lang="en-US" sz="2400" dirty="0" err="1">
                <a:solidFill>
                  <a:srgbClr val="434343"/>
                </a:solidFill>
              </a:rPr>
              <a:t>Mimbres</a:t>
            </a:r>
            <a:r>
              <a:rPr lang="en-US" sz="2400" dirty="0">
                <a:solidFill>
                  <a:srgbClr val="434343"/>
                </a:solidFill>
              </a:rPr>
              <a:t> River at </a:t>
            </a:r>
            <a:r>
              <a:rPr lang="en-US" sz="2400" dirty="0" err="1">
                <a:solidFill>
                  <a:srgbClr val="434343"/>
                </a:solidFill>
              </a:rPr>
              <a:t>Mimbres</a:t>
            </a:r>
            <a:r>
              <a:rPr lang="en-US" sz="2400" dirty="0">
                <a:solidFill>
                  <a:srgbClr val="434343"/>
                </a:solidFill>
              </a:rPr>
              <a:t>, NM</a:t>
            </a:r>
            <a:endParaRPr sz="2400" dirty="0">
              <a:solidFill>
                <a:srgbClr val="434343"/>
              </a:solidFill>
            </a:endParaRPr>
          </a:p>
          <a:p>
            <a:pPr marL="0" lvl="0" indent="457200" algn="l" rtl="0">
              <a:spcBef>
                <a:spcPts val="1000"/>
              </a:spcBef>
              <a:spcAft>
                <a:spcPts val="0"/>
              </a:spcAft>
              <a:buNone/>
            </a:pPr>
            <a:r>
              <a:rPr lang="en-US" sz="2400" dirty="0">
                <a:solidFill>
                  <a:srgbClr val="434343"/>
                </a:solidFill>
              </a:rPr>
              <a:t>San Francisco River near </a:t>
            </a:r>
            <a:r>
              <a:rPr lang="en-US" sz="2400" dirty="0" smtClean="0">
                <a:solidFill>
                  <a:srgbClr val="434343"/>
                </a:solidFill>
              </a:rPr>
              <a:t>	Glenwood</a:t>
            </a:r>
            <a:r>
              <a:rPr lang="en-US" sz="2400" dirty="0">
                <a:solidFill>
                  <a:srgbClr val="434343"/>
                </a:solidFill>
              </a:rPr>
              <a:t>, NM</a:t>
            </a:r>
            <a:endParaRPr sz="2400" dirty="0">
              <a:solidFill>
                <a:srgbClr val="434343"/>
              </a:solidFill>
            </a:endParaRPr>
          </a:p>
          <a:p>
            <a:pPr marL="0" lvl="0" indent="457200" algn="l" rtl="0">
              <a:spcBef>
                <a:spcPts val="1000"/>
              </a:spcBef>
              <a:spcAft>
                <a:spcPts val="0"/>
              </a:spcAft>
              <a:buNone/>
            </a:pPr>
            <a:r>
              <a:rPr lang="en-US" sz="2400" dirty="0">
                <a:solidFill>
                  <a:srgbClr val="434343"/>
                </a:solidFill>
              </a:rPr>
              <a:t>Gila River near Gila, NM</a:t>
            </a:r>
            <a:endParaRPr sz="2400" dirty="0">
              <a:solidFill>
                <a:srgbClr val="434343"/>
              </a:solidFill>
            </a:endParaRPr>
          </a:p>
          <a:p>
            <a:pPr marL="0" lvl="0" indent="457200" algn="l" rtl="0">
              <a:spcBef>
                <a:spcPts val="1000"/>
              </a:spcBef>
              <a:spcAft>
                <a:spcPts val="0"/>
              </a:spcAft>
              <a:buNone/>
            </a:pPr>
            <a:r>
              <a:rPr lang="en-US" sz="2400" dirty="0">
                <a:solidFill>
                  <a:srgbClr val="434343"/>
                </a:solidFill>
              </a:rPr>
              <a:t>Gila River near </a:t>
            </a:r>
            <a:r>
              <a:rPr lang="en-US" sz="2400" dirty="0" err="1">
                <a:solidFill>
                  <a:srgbClr val="434343"/>
                </a:solidFill>
              </a:rPr>
              <a:t>Redrock</a:t>
            </a:r>
            <a:r>
              <a:rPr lang="en-US" sz="2400" dirty="0">
                <a:solidFill>
                  <a:srgbClr val="434343"/>
                </a:solidFill>
              </a:rPr>
              <a:t>, </a:t>
            </a:r>
            <a:r>
              <a:rPr lang="en-US" sz="2400" dirty="0" smtClean="0">
                <a:solidFill>
                  <a:srgbClr val="434343"/>
                </a:solidFill>
              </a:rPr>
              <a:t>NM</a:t>
            </a:r>
            <a:endParaRPr sz="2400" dirty="0">
              <a:solidFill>
                <a:srgbClr val="434343"/>
              </a:solidFill>
            </a:endParaRPr>
          </a:p>
          <a:p>
            <a:pPr marL="0" lvl="0" indent="0" algn="l" rtl="0">
              <a:spcBef>
                <a:spcPts val="1000"/>
              </a:spcBef>
              <a:spcAft>
                <a:spcPts val="0"/>
              </a:spcAft>
              <a:buNone/>
            </a:pPr>
            <a:r>
              <a:rPr lang="en-US" sz="2400" b="1" dirty="0">
                <a:solidFill>
                  <a:srgbClr val="3FA0C5"/>
                </a:solidFill>
              </a:rPr>
              <a:t>Metrics:</a:t>
            </a:r>
            <a:endParaRPr sz="2400" b="1" dirty="0">
              <a:solidFill>
                <a:srgbClr val="3FA0C5"/>
              </a:solidFill>
            </a:endParaRPr>
          </a:p>
          <a:p>
            <a:pPr marL="0" lvl="0" indent="457200" algn="l" rtl="0">
              <a:spcBef>
                <a:spcPts val="1000"/>
              </a:spcBef>
              <a:spcAft>
                <a:spcPts val="0"/>
              </a:spcAft>
              <a:buNone/>
            </a:pPr>
            <a:r>
              <a:rPr lang="en-US" sz="2400" dirty="0">
                <a:solidFill>
                  <a:srgbClr val="434343"/>
                </a:solidFill>
              </a:rPr>
              <a:t>Annual Mean Streamflow</a:t>
            </a:r>
            <a:endParaRPr sz="2400" dirty="0">
              <a:solidFill>
                <a:srgbClr val="434343"/>
              </a:solidFill>
            </a:endParaRPr>
          </a:p>
          <a:p>
            <a:pPr marL="0" lvl="0" indent="457200" algn="l" rtl="0">
              <a:spcBef>
                <a:spcPts val="1000"/>
              </a:spcBef>
              <a:spcAft>
                <a:spcPts val="0"/>
              </a:spcAft>
              <a:buNone/>
            </a:pPr>
            <a:r>
              <a:rPr lang="en-US" sz="2400" dirty="0">
                <a:solidFill>
                  <a:srgbClr val="434343"/>
                </a:solidFill>
              </a:rPr>
              <a:t>Daily Mean Streamflow</a:t>
            </a:r>
            <a:endParaRPr sz="2400" dirty="0">
              <a:solidFill>
                <a:srgbClr val="434343"/>
              </a:solidFill>
            </a:endParaRPr>
          </a:p>
          <a:p>
            <a:pPr marL="0" lvl="0" indent="457200" algn="l" rtl="0">
              <a:spcBef>
                <a:spcPts val="1000"/>
              </a:spcBef>
              <a:spcAft>
                <a:spcPts val="0"/>
              </a:spcAft>
              <a:buClr>
                <a:schemeClr val="dk1"/>
              </a:buClr>
              <a:buSzPts val="1100"/>
              <a:buFont typeface="Arial"/>
              <a:buNone/>
            </a:pPr>
            <a:r>
              <a:rPr lang="en-US" sz="2400" dirty="0">
                <a:solidFill>
                  <a:srgbClr val="434343"/>
                </a:solidFill>
              </a:rPr>
              <a:t>Q7 max</a:t>
            </a:r>
            <a:endParaRPr sz="2400" dirty="0">
              <a:solidFill>
                <a:srgbClr val="434343"/>
              </a:solidFill>
            </a:endParaRPr>
          </a:p>
        </p:txBody>
      </p:sp>
      <p:pic>
        <p:nvPicPr>
          <p:cNvPr id="419" name="Google Shape;419;g70a813606b_0_0"/>
          <p:cNvPicPr preferRelativeResize="0"/>
          <p:nvPr/>
        </p:nvPicPr>
        <p:blipFill rotWithShape="1">
          <a:blip r:embed="rId3">
            <a:alphaModFix/>
          </a:blip>
          <a:srcRect l="13454" t="14045" r="3392" b="1544"/>
          <a:stretch/>
        </p:blipFill>
        <p:spPr>
          <a:xfrm>
            <a:off x="1685375" y="1554400"/>
            <a:ext cx="3853449" cy="5062500"/>
          </a:xfrm>
          <a:prstGeom prst="rect">
            <a:avLst/>
          </a:prstGeom>
          <a:noFill/>
          <a:ln w="9525" cap="flat" cmpd="sng">
            <a:solidFill>
              <a:srgbClr val="3F3F3F"/>
            </a:solidFill>
            <a:prstDash val="solid"/>
            <a:round/>
            <a:headEnd type="none" w="sm" len="sm"/>
            <a:tailEnd type="none" w="sm" len="sm"/>
          </a:ln>
        </p:spPr>
      </p:pic>
      <p:sp>
        <p:nvSpPr>
          <p:cNvPr id="420" name="Google Shape;420;g70a813606b_0_0"/>
          <p:cNvSpPr txBox="1"/>
          <p:nvPr/>
        </p:nvSpPr>
        <p:spPr>
          <a:xfrm>
            <a:off x="7848600" y="4572000"/>
            <a:ext cx="5486400" cy="64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Google Shape;426;g623eef4bee_0_75"/>
          <p:cNvPicPr preferRelativeResize="0"/>
          <p:nvPr/>
        </p:nvPicPr>
        <p:blipFill rotWithShape="1">
          <a:blip r:embed="rId3">
            <a:alphaModFix/>
          </a:blip>
          <a:srcRect b="9885"/>
          <a:stretch/>
        </p:blipFill>
        <p:spPr>
          <a:xfrm>
            <a:off x="133275" y="1239600"/>
            <a:ext cx="3756750" cy="4378801"/>
          </a:xfrm>
          <a:prstGeom prst="rect">
            <a:avLst/>
          </a:prstGeom>
          <a:noFill/>
          <a:ln>
            <a:noFill/>
          </a:ln>
        </p:spPr>
      </p:pic>
      <p:sp>
        <p:nvSpPr>
          <p:cNvPr id="427" name="Google Shape;427;g623eef4bee_0_75"/>
          <p:cNvSpPr/>
          <p:nvPr/>
        </p:nvSpPr>
        <p:spPr>
          <a:xfrm>
            <a:off x="4830075" y="2573725"/>
            <a:ext cx="2114400" cy="2736900"/>
          </a:xfrm>
          <a:prstGeom prst="rect">
            <a:avLst/>
          </a:prstGeom>
          <a:solidFill>
            <a:srgbClr val="69B5D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g623eef4bee_0_75"/>
          <p:cNvSpPr txBox="1">
            <a:spLocks noGrp="1"/>
          </p:cNvSpPr>
          <p:nvPr>
            <p:ph type="title"/>
          </p:nvPr>
        </p:nvSpPr>
        <p:spPr>
          <a:xfrm>
            <a:off x="422250" y="446225"/>
            <a:ext cx="10439400" cy="676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Evaluate Spatial Relationships</a:t>
            </a:r>
            <a:endParaRPr/>
          </a:p>
        </p:txBody>
      </p:sp>
      <p:sp>
        <p:nvSpPr>
          <p:cNvPr id="429" name="Google Shape;429;g623eef4bee_0_75"/>
          <p:cNvSpPr txBox="1">
            <a:spLocks noGrp="1"/>
          </p:cNvSpPr>
          <p:nvPr>
            <p:ph type="body" idx="3"/>
          </p:nvPr>
        </p:nvSpPr>
        <p:spPr>
          <a:xfrm>
            <a:off x="7237475" y="1439825"/>
            <a:ext cx="4611600" cy="1552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2400" dirty="0">
                <a:solidFill>
                  <a:schemeClr val="tx1">
                    <a:lumMod val="75000"/>
                    <a:lumOff val="25000"/>
                  </a:schemeClr>
                </a:solidFill>
              </a:rPr>
              <a:t>Which physical and environmental parameters are correlated with recovery?</a:t>
            </a:r>
            <a:r>
              <a:rPr lang="en-US" dirty="0">
                <a:solidFill>
                  <a:schemeClr val="tx1">
                    <a:lumMod val="75000"/>
                    <a:lumOff val="25000"/>
                  </a:schemeClr>
                </a:solidFill>
              </a:rPr>
              <a:t> </a:t>
            </a:r>
            <a:endParaRPr dirty="0">
              <a:solidFill>
                <a:schemeClr val="tx1">
                  <a:lumMod val="75000"/>
                  <a:lumOff val="25000"/>
                </a:schemeClr>
              </a:solidFill>
            </a:endParaRPr>
          </a:p>
        </p:txBody>
      </p:sp>
      <p:sp>
        <p:nvSpPr>
          <p:cNvPr id="430" name="Google Shape;430;g623eef4bee_0_75"/>
          <p:cNvSpPr txBox="1"/>
          <p:nvPr/>
        </p:nvSpPr>
        <p:spPr>
          <a:xfrm>
            <a:off x="4715625" y="2705938"/>
            <a:ext cx="2343300" cy="28038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FFFFFF"/>
              </a:buClr>
              <a:buSzPts val="1400"/>
              <a:buFont typeface="Century Gothic"/>
              <a:buChar char="●"/>
            </a:pPr>
            <a:r>
              <a:rPr lang="en-US" b="1">
                <a:solidFill>
                  <a:srgbClr val="FFFFFF"/>
                </a:solidFill>
                <a:latin typeface="Century Gothic"/>
                <a:ea typeface="Century Gothic"/>
                <a:cs typeface="Century Gothic"/>
                <a:sym typeface="Century Gothic"/>
              </a:rPr>
              <a:t>Burn Severity</a:t>
            </a:r>
            <a:endParaRPr b="1">
              <a:solidFill>
                <a:srgbClr val="FFFFFF"/>
              </a:solidFill>
              <a:latin typeface="Century Gothic"/>
              <a:ea typeface="Century Gothic"/>
              <a:cs typeface="Century Gothic"/>
              <a:sym typeface="Century Gothic"/>
            </a:endParaRPr>
          </a:p>
          <a:p>
            <a:pPr marL="457200" marR="0" lvl="0" indent="-317500" algn="l" rtl="0">
              <a:lnSpc>
                <a:spcPct val="100000"/>
              </a:lnSpc>
              <a:spcBef>
                <a:spcPts val="600"/>
              </a:spcBef>
              <a:spcAft>
                <a:spcPts val="0"/>
              </a:spcAft>
              <a:buClr>
                <a:srgbClr val="FFFFFF"/>
              </a:buClr>
              <a:buSzPts val="1400"/>
              <a:buFont typeface="Century Gothic"/>
              <a:buChar char="●"/>
            </a:pPr>
            <a:r>
              <a:rPr lang="en-US" b="1">
                <a:solidFill>
                  <a:srgbClr val="FFFFFF"/>
                </a:solidFill>
                <a:latin typeface="Century Gothic"/>
                <a:ea typeface="Century Gothic"/>
                <a:cs typeface="Century Gothic"/>
                <a:sym typeface="Century Gothic"/>
              </a:rPr>
              <a:t>Distance to water</a:t>
            </a:r>
            <a:endParaRPr b="1">
              <a:solidFill>
                <a:srgbClr val="FFFFFF"/>
              </a:solidFill>
              <a:latin typeface="Century Gothic"/>
              <a:ea typeface="Century Gothic"/>
              <a:cs typeface="Century Gothic"/>
              <a:sym typeface="Century Gothic"/>
            </a:endParaRPr>
          </a:p>
          <a:p>
            <a:pPr marL="457200" marR="0" lvl="0" indent="-317500" algn="l" rtl="0">
              <a:lnSpc>
                <a:spcPct val="100000"/>
              </a:lnSpc>
              <a:spcBef>
                <a:spcPts val="600"/>
              </a:spcBef>
              <a:spcAft>
                <a:spcPts val="0"/>
              </a:spcAft>
              <a:buClr>
                <a:srgbClr val="FFFFFF"/>
              </a:buClr>
              <a:buSzPts val="1400"/>
              <a:buFont typeface="Century Gothic"/>
              <a:buChar char="●"/>
            </a:pPr>
            <a:r>
              <a:rPr lang="en-US" b="1">
                <a:solidFill>
                  <a:srgbClr val="FFFFFF"/>
                </a:solidFill>
                <a:latin typeface="Century Gothic"/>
                <a:ea typeface="Century Gothic"/>
                <a:cs typeface="Century Gothic"/>
                <a:sym typeface="Century Gothic"/>
              </a:rPr>
              <a:t>Elevation</a:t>
            </a:r>
            <a:endParaRPr b="1">
              <a:solidFill>
                <a:srgbClr val="FFFFFF"/>
              </a:solidFill>
              <a:latin typeface="Century Gothic"/>
              <a:ea typeface="Century Gothic"/>
              <a:cs typeface="Century Gothic"/>
              <a:sym typeface="Century Gothic"/>
            </a:endParaRPr>
          </a:p>
          <a:p>
            <a:pPr marL="457200" marR="0" lvl="0" indent="-317500" algn="l" rtl="0">
              <a:lnSpc>
                <a:spcPct val="100000"/>
              </a:lnSpc>
              <a:spcBef>
                <a:spcPts val="600"/>
              </a:spcBef>
              <a:spcAft>
                <a:spcPts val="0"/>
              </a:spcAft>
              <a:buClr>
                <a:srgbClr val="FFFFFF"/>
              </a:buClr>
              <a:buSzPts val="1400"/>
              <a:buFont typeface="Century Gothic"/>
              <a:buChar char="●"/>
            </a:pPr>
            <a:r>
              <a:rPr lang="en-US" b="1">
                <a:solidFill>
                  <a:srgbClr val="FFFFFF"/>
                </a:solidFill>
                <a:latin typeface="Century Gothic"/>
                <a:ea typeface="Century Gothic"/>
                <a:cs typeface="Century Gothic"/>
                <a:sym typeface="Century Gothic"/>
              </a:rPr>
              <a:t>Slope</a:t>
            </a:r>
            <a:endParaRPr b="1">
              <a:solidFill>
                <a:srgbClr val="FFFFFF"/>
              </a:solidFill>
              <a:latin typeface="Century Gothic"/>
              <a:ea typeface="Century Gothic"/>
              <a:cs typeface="Century Gothic"/>
              <a:sym typeface="Century Gothic"/>
            </a:endParaRPr>
          </a:p>
          <a:p>
            <a:pPr marL="457200" marR="0" lvl="0" indent="-317500" algn="l" rtl="0">
              <a:lnSpc>
                <a:spcPct val="100000"/>
              </a:lnSpc>
              <a:spcBef>
                <a:spcPts val="600"/>
              </a:spcBef>
              <a:spcAft>
                <a:spcPts val="0"/>
              </a:spcAft>
              <a:buClr>
                <a:srgbClr val="FFFFFF"/>
              </a:buClr>
              <a:buSzPts val="1400"/>
              <a:buFont typeface="Century Gothic"/>
              <a:buChar char="●"/>
            </a:pPr>
            <a:r>
              <a:rPr lang="en-US" b="1">
                <a:solidFill>
                  <a:srgbClr val="FFFFFF"/>
                </a:solidFill>
                <a:latin typeface="Century Gothic"/>
                <a:ea typeface="Century Gothic"/>
                <a:cs typeface="Century Gothic"/>
                <a:sym typeface="Century Gothic"/>
              </a:rPr>
              <a:t>Burned in the 2012/2013 fires or not</a:t>
            </a:r>
            <a:endParaRPr b="1">
              <a:solidFill>
                <a:srgbClr val="FFFFFF"/>
              </a:solidFill>
              <a:latin typeface="Century Gothic"/>
              <a:ea typeface="Century Gothic"/>
              <a:cs typeface="Century Gothic"/>
              <a:sym typeface="Century Gothic"/>
            </a:endParaRPr>
          </a:p>
          <a:p>
            <a:pPr marL="457200" marR="0" lvl="0" indent="-317500" algn="l" rtl="0">
              <a:lnSpc>
                <a:spcPct val="100000"/>
              </a:lnSpc>
              <a:spcBef>
                <a:spcPts val="600"/>
              </a:spcBef>
              <a:spcAft>
                <a:spcPts val="0"/>
              </a:spcAft>
              <a:buClr>
                <a:srgbClr val="FFFFFF"/>
              </a:buClr>
              <a:buSzPts val="1400"/>
              <a:buFont typeface="Century Gothic"/>
              <a:buChar char="●"/>
            </a:pPr>
            <a:r>
              <a:rPr lang="en-US" b="1">
                <a:solidFill>
                  <a:srgbClr val="FFFFFF"/>
                </a:solidFill>
                <a:latin typeface="Century Gothic"/>
                <a:ea typeface="Century Gothic"/>
                <a:cs typeface="Century Gothic"/>
                <a:sym typeface="Century Gothic"/>
              </a:rPr>
              <a:t>Land cover type</a:t>
            </a:r>
            <a:endParaRPr b="1">
              <a:solidFill>
                <a:srgbClr val="FFFFFF"/>
              </a:solidFill>
              <a:latin typeface="Century Gothic"/>
              <a:ea typeface="Century Gothic"/>
              <a:cs typeface="Century Gothic"/>
              <a:sym typeface="Century Gothic"/>
            </a:endParaRPr>
          </a:p>
          <a:p>
            <a:pPr marL="457200" marR="0" lvl="0" indent="-317500" algn="l" rtl="0">
              <a:lnSpc>
                <a:spcPct val="100000"/>
              </a:lnSpc>
              <a:spcBef>
                <a:spcPts val="600"/>
              </a:spcBef>
              <a:spcAft>
                <a:spcPts val="600"/>
              </a:spcAft>
              <a:buClr>
                <a:srgbClr val="FFFFFF"/>
              </a:buClr>
              <a:buSzPts val="1400"/>
              <a:buFont typeface="Century Gothic"/>
              <a:buChar char="●"/>
            </a:pPr>
            <a:r>
              <a:rPr lang="en-US" b="1">
                <a:solidFill>
                  <a:srgbClr val="FFFFFF"/>
                </a:solidFill>
                <a:latin typeface="Century Gothic"/>
                <a:ea typeface="Century Gothic"/>
                <a:cs typeface="Century Gothic"/>
                <a:sym typeface="Century Gothic"/>
              </a:rPr>
              <a:t>Soil type</a:t>
            </a:r>
            <a:endParaRPr b="1">
              <a:solidFill>
                <a:srgbClr val="FFFFFF"/>
              </a:solidFill>
              <a:latin typeface="Century Gothic"/>
              <a:ea typeface="Century Gothic"/>
              <a:cs typeface="Century Gothic"/>
              <a:sym typeface="Century Gothic"/>
            </a:endParaRPr>
          </a:p>
        </p:txBody>
      </p:sp>
      <p:pic>
        <p:nvPicPr>
          <p:cNvPr id="431" name="Google Shape;431;g623eef4bee_0_75"/>
          <p:cNvPicPr preferRelativeResize="0"/>
          <p:nvPr/>
        </p:nvPicPr>
        <p:blipFill>
          <a:blip r:embed="rId4">
            <a:alphaModFix/>
          </a:blip>
          <a:stretch>
            <a:fillRect/>
          </a:stretch>
        </p:blipFill>
        <p:spPr>
          <a:xfrm>
            <a:off x="7989425" y="3385625"/>
            <a:ext cx="4021601" cy="3317175"/>
          </a:xfrm>
          <a:prstGeom prst="rect">
            <a:avLst/>
          </a:prstGeom>
          <a:noFill/>
          <a:ln>
            <a:noFill/>
          </a:ln>
        </p:spPr>
      </p:pic>
      <p:sp>
        <p:nvSpPr>
          <p:cNvPr id="432" name="Google Shape;432;g623eef4bee_0_75"/>
          <p:cNvSpPr/>
          <p:nvPr/>
        </p:nvSpPr>
        <p:spPr>
          <a:xfrm>
            <a:off x="3603475" y="2811050"/>
            <a:ext cx="933600" cy="609600"/>
          </a:xfrm>
          <a:prstGeom prst="leftArrow">
            <a:avLst>
              <a:gd name="adj1" fmla="val 50000"/>
              <a:gd name="adj2" fmla="val 50000"/>
            </a:avLst>
          </a:prstGeom>
          <a:solidFill>
            <a:srgbClr val="1B57AF"/>
          </a:solidFill>
          <a:ln w="9525" cap="flat" cmpd="sng">
            <a:solidFill>
              <a:srgbClr val="1B57A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g623eef4bee_0_75"/>
          <p:cNvSpPr/>
          <p:nvPr/>
        </p:nvSpPr>
        <p:spPr>
          <a:xfrm>
            <a:off x="7058913" y="2811050"/>
            <a:ext cx="933600" cy="609600"/>
          </a:xfrm>
          <a:prstGeom prst="leftArrow">
            <a:avLst>
              <a:gd name="adj1" fmla="val 50000"/>
              <a:gd name="adj2" fmla="val 50000"/>
            </a:avLst>
          </a:prstGeom>
          <a:solidFill>
            <a:srgbClr val="1B57AF"/>
          </a:solidFill>
          <a:ln w="9525" cap="flat" cmpd="sng">
            <a:solidFill>
              <a:srgbClr val="1B57A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g623eef4bee_0_93"/>
          <p:cNvSpPr txBox="1">
            <a:spLocks noGrp="1"/>
          </p:cNvSpPr>
          <p:nvPr>
            <p:ph type="title"/>
          </p:nvPr>
        </p:nvSpPr>
        <p:spPr>
          <a:xfrm>
            <a:off x="495300" y="507338"/>
            <a:ext cx="11201400" cy="381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Results: LandTrendr Time Series</a:t>
            </a:r>
            <a:endParaRPr/>
          </a:p>
        </p:txBody>
      </p:sp>
      <p:pic>
        <p:nvPicPr>
          <p:cNvPr id="440" name="Google Shape;440;g623eef4bee_0_93"/>
          <p:cNvPicPr preferRelativeResize="0"/>
          <p:nvPr/>
        </p:nvPicPr>
        <p:blipFill rotWithShape="1">
          <a:blip r:embed="rId3">
            <a:alphaModFix/>
          </a:blip>
          <a:srcRect r="32194"/>
          <a:stretch/>
        </p:blipFill>
        <p:spPr>
          <a:xfrm>
            <a:off x="776230" y="1162050"/>
            <a:ext cx="5463786" cy="5372099"/>
          </a:xfrm>
          <a:prstGeom prst="rect">
            <a:avLst/>
          </a:prstGeom>
          <a:noFill/>
          <a:ln>
            <a:noFill/>
          </a:ln>
        </p:spPr>
      </p:pic>
      <p:sp>
        <p:nvSpPr>
          <p:cNvPr id="441" name="Google Shape;441;g623eef4bee_0_93"/>
          <p:cNvSpPr txBox="1"/>
          <p:nvPr/>
        </p:nvSpPr>
        <p:spPr>
          <a:xfrm>
            <a:off x="6332950" y="2187066"/>
            <a:ext cx="2624100" cy="7071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chemeClr val="tx1">
                    <a:lumMod val="75000"/>
                    <a:lumOff val="25000"/>
                  </a:schemeClr>
                </a:solidFill>
                <a:latin typeface="Century Gothic"/>
                <a:ea typeface="Century Gothic"/>
                <a:cs typeface="Century Gothic"/>
                <a:sym typeface="Century Gothic"/>
              </a:rPr>
              <a:t>Magnitude of Gain in NBR</a:t>
            </a:r>
            <a:endParaRPr sz="2400" dirty="0">
              <a:solidFill>
                <a:schemeClr val="tx1">
                  <a:lumMod val="75000"/>
                  <a:lumOff val="25000"/>
                </a:schemeClr>
              </a:solidFill>
              <a:latin typeface="Century Gothic"/>
              <a:ea typeface="Century Gothic"/>
              <a:cs typeface="Century Gothic"/>
              <a:sym typeface="Century Gothic"/>
            </a:endParaRPr>
          </a:p>
        </p:txBody>
      </p:sp>
      <p:pic>
        <p:nvPicPr>
          <p:cNvPr id="442" name="Google Shape;442;g623eef4bee_0_93"/>
          <p:cNvPicPr preferRelativeResize="0"/>
          <p:nvPr/>
        </p:nvPicPr>
        <p:blipFill rotWithShape="1">
          <a:blip r:embed="rId3">
            <a:alphaModFix/>
          </a:blip>
          <a:srcRect l="67436" t="84929" r="766"/>
          <a:stretch/>
        </p:blipFill>
        <p:spPr>
          <a:xfrm>
            <a:off x="6448425" y="5815291"/>
            <a:ext cx="2562227" cy="809625"/>
          </a:xfrm>
          <a:prstGeom prst="rect">
            <a:avLst/>
          </a:prstGeom>
          <a:noFill/>
          <a:ln>
            <a:noFill/>
          </a:ln>
        </p:spPr>
      </p:pic>
      <p:pic>
        <p:nvPicPr>
          <p:cNvPr id="443" name="Google Shape;443;g623eef4bee_0_93"/>
          <p:cNvPicPr preferRelativeResize="0"/>
          <p:nvPr/>
        </p:nvPicPr>
        <p:blipFill rotWithShape="1">
          <a:blip r:embed="rId3">
            <a:alphaModFix/>
          </a:blip>
          <a:srcRect l="73947" t="60344" r="11017" b="23210"/>
          <a:stretch/>
        </p:blipFill>
        <p:spPr>
          <a:xfrm>
            <a:off x="6331978" y="3292091"/>
            <a:ext cx="3330823" cy="2428850"/>
          </a:xfrm>
          <a:prstGeom prst="rect">
            <a:avLst/>
          </a:prstGeom>
          <a:noFill/>
          <a:ln>
            <a:noFill/>
          </a:ln>
        </p:spPr>
      </p:pic>
      <p:sp>
        <p:nvSpPr>
          <p:cNvPr id="444" name="Google Shape;444;g623eef4bee_0_93"/>
          <p:cNvSpPr txBox="1"/>
          <p:nvPr/>
        </p:nvSpPr>
        <p:spPr>
          <a:xfrm>
            <a:off x="7311413" y="2965716"/>
            <a:ext cx="2257500" cy="15780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dirty="0">
              <a:solidFill>
                <a:schemeClr val="tx1">
                  <a:lumMod val="75000"/>
                  <a:lumOff val="25000"/>
                </a:schemeClr>
              </a:solidFill>
              <a:latin typeface="Century Gothic"/>
              <a:ea typeface="Century Gothic"/>
              <a:cs typeface="Century Gothic"/>
              <a:sym typeface="Century Gothic"/>
            </a:endParaRPr>
          </a:p>
          <a:p>
            <a:pPr marL="0" lvl="0" indent="0" algn="l" rtl="0">
              <a:spcBef>
                <a:spcPts val="50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High</a:t>
            </a:r>
            <a:endParaRPr sz="1600" dirty="0">
              <a:solidFill>
                <a:schemeClr val="tx1">
                  <a:lumMod val="75000"/>
                  <a:lumOff val="25000"/>
                </a:schemeClr>
              </a:solidFill>
              <a:latin typeface="Century Gothic"/>
              <a:ea typeface="Century Gothic"/>
              <a:cs typeface="Century Gothic"/>
              <a:sym typeface="Century Gothic"/>
            </a:endParaRPr>
          </a:p>
          <a:p>
            <a:pPr marL="0" lvl="0" indent="0" algn="l" rtl="0">
              <a:spcBef>
                <a:spcPts val="50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Moderate</a:t>
            </a:r>
            <a:endParaRPr sz="1600" dirty="0">
              <a:solidFill>
                <a:schemeClr val="tx1">
                  <a:lumMod val="75000"/>
                  <a:lumOff val="25000"/>
                </a:schemeClr>
              </a:solidFill>
              <a:latin typeface="Century Gothic"/>
              <a:ea typeface="Century Gothic"/>
              <a:cs typeface="Century Gothic"/>
              <a:sym typeface="Century Gothic"/>
            </a:endParaRPr>
          </a:p>
          <a:p>
            <a:pPr marL="0" lvl="0" indent="0" algn="l" rtl="0">
              <a:spcBef>
                <a:spcPts val="50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Low</a:t>
            </a:r>
            <a:endParaRPr sz="1600" dirty="0">
              <a:solidFill>
                <a:schemeClr val="tx1">
                  <a:lumMod val="75000"/>
                  <a:lumOff val="25000"/>
                </a:schemeClr>
              </a:solidFill>
              <a:latin typeface="Century Gothic"/>
              <a:ea typeface="Century Gothic"/>
              <a:cs typeface="Century Gothic"/>
              <a:sym typeface="Century Gothic"/>
            </a:endParaRPr>
          </a:p>
          <a:p>
            <a:pPr marL="0" lvl="0" indent="0" algn="l" rtl="0">
              <a:spcBef>
                <a:spcPts val="500"/>
              </a:spcBef>
              <a:spcAft>
                <a:spcPts val="0"/>
              </a:spcAft>
              <a:buNone/>
            </a:pPr>
            <a:endParaRPr dirty="0">
              <a:solidFill>
                <a:schemeClr val="tx1">
                  <a:lumMod val="75000"/>
                  <a:lumOff val="25000"/>
                </a:schemeClr>
              </a:solidFill>
              <a:latin typeface="Century Gothic"/>
              <a:ea typeface="Century Gothic"/>
              <a:cs typeface="Century Gothic"/>
              <a:sym typeface="Century Gothic"/>
            </a:endParaRPr>
          </a:p>
        </p:txBody>
      </p:sp>
      <p:sp>
        <p:nvSpPr>
          <p:cNvPr id="445" name="Google Shape;445;g623eef4bee_0_93"/>
          <p:cNvSpPr txBox="1"/>
          <p:nvPr/>
        </p:nvSpPr>
        <p:spPr>
          <a:xfrm>
            <a:off x="7405313" y="4911254"/>
            <a:ext cx="2257500" cy="8097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dirty="0">
              <a:solidFill>
                <a:schemeClr val="tx1">
                  <a:lumMod val="75000"/>
                  <a:lumOff val="25000"/>
                </a:schemeClr>
              </a:solidFill>
              <a:latin typeface="Century Gothic"/>
              <a:ea typeface="Century Gothic"/>
              <a:cs typeface="Century Gothic"/>
              <a:sym typeface="Century Gothic"/>
            </a:endParaRPr>
          </a:p>
          <a:p>
            <a:pPr marL="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Burned Areas</a:t>
            </a:r>
            <a:endParaRPr dirty="0">
              <a:solidFill>
                <a:schemeClr val="tx1">
                  <a:lumMod val="75000"/>
                  <a:lumOff val="25000"/>
                </a:schemeClr>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15044" t="17651" r="25377" b="37700"/>
          <a:stretch/>
        </p:blipFill>
        <p:spPr>
          <a:xfrm>
            <a:off x="787499" y="1161201"/>
            <a:ext cx="4912213" cy="4764000"/>
          </a:xfrm>
          <a:prstGeom prst="rect">
            <a:avLst/>
          </a:prstGeom>
          <a:ln>
            <a:noFill/>
          </a:ln>
        </p:spPr>
      </p:pic>
      <p:sp>
        <p:nvSpPr>
          <p:cNvPr id="451" name="Google Shape;451;g70a813606b_6_2"/>
          <p:cNvSpPr txBox="1">
            <a:spLocks noGrp="1"/>
          </p:cNvSpPr>
          <p:nvPr>
            <p:ph type="title"/>
          </p:nvPr>
        </p:nvSpPr>
        <p:spPr>
          <a:xfrm>
            <a:off x="495300" y="419099"/>
            <a:ext cx="10515600" cy="457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Results: LandTrendr Time Series</a:t>
            </a:r>
            <a:endParaRPr/>
          </a:p>
        </p:txBody>
      </p:sp>
      <p:sp>
        <p:nvSpPr>
          <p:cNvPr id="454" name="Google Shape;454;g70a813606b_6_2"/>
          <p:cNvSpPr txBox="1"/>
          <p:nvPr/>
        </p:nvSpPr>
        <p:spPr>
          <a:xfrm>
            <a:off x="9887100" y="2384950"/>
            <a:ext cx="1809600" cy="6948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chemeClr val="tx1">
                    <a:lumMod val="75000"/>
                    <a:lumOff val="25000"/>
                  </a:schemeClr>
                </a:solidFill>
                <a:latin typeface="Century Gothic"/>
                <a:ea typeface="Century Gothic"/>
                <a:cs typeface="Century Gothic"/>
                <a:sym typeface="Century Gothic"/>
              </a:rPr>
              <a:t>Percent Recovery NBR</a:t>
            </a:r>
            <a:endParaRPr sz="2400" dirty="0">
              <a:solidFill>
                <a:schemeClr val="tx1">
                  <a:lumMod val="75000"/>
                  <a:lumOff val="25000"/>
                </a:schemeClr>
              </a:solidFill>
              <a:latin typeface="Century Gothic"/>
              <a:ea typeface="Century Gothic"/>
              <a:cs typeface="Century Gothic"/>
              <a:sym typeface="Century Gothic"/>
            </a:endParaRPr>
          </a:p>
        </p:txBody>
      </p:sp>
      <p:pic>
        <p:nvPicPr>
          <p:cNvPr id="455" name="Google Shape;455;g70a813606b_6_2"/>
          <p:cNvPicPr preferRelativeResize="0"/>
          <p:nvPr/>
        </p:nvPicPr>
        <p:blipFill rotWithShape="1">
          <a:blip r:embed="rId4">
            <a:alphaModFix/>
          </a:blip>
          <a:srcRect l="15731" t="25480" r="13851" b="19139"/>
          <a:stretch/>
        </p:blipFill>
        <p:spPr>
          <a:xfrm>
            <a:off x="6146600" y="2081213"/>
            <a:ext cx="3415625" cy="3476624"/>
          </a:xfrm>
          <a:prstGeom prst="rect">
            <a:avLst/>
          </a:prstGeom>
          <a:noFill/>
          <a:ln w="9525" cap="flat" cmpd="sng">
            <a:solidFill>
              <a:srgbClr val="666666"/>
            </a:solidFill>
            <a:prstDash val="solid"/>
            <a:round/>
            <a:headEnd type="none" w="sm" len="sm"/>
            <a:tailEnd type="none" w="sm" len="sm"/>
          </a:ln>
        </p:spPr>
      </p:pic>
      <p:sp>
        <p:nvSpPr>
          <p:cNvPr id="456" name="Google Shape;456;g70a813606b_6_2"/>
          <p:cNvSpPr/>
          <p:nvPr/>
        </p:nvSpPr>
        <p:spPr>
          <a:xfrm>
            <a:off x="2381250" y="3079750"/>
            <a:ext cx="635100" cy="555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7" name="Google Shape;457;g70a813606b_6_2"/>
          <p:cNvPicPr preferRelativeResize="0"/>
          <p:nvPr/>
        </p:nvPicPr>
        <p:blipFill rotWithShape="1">
          <a:blip r:embed="rId5">
            <a:alphaModFix/>
          </a:blip>
          <a:srcRect l="73282" t="61779" r="21496" b="23169"/>
          <a:stretch/>
        </p:blipFill>
        <p:spPr>
          <a:xfrm>
            <a:off x="9629350" y="3695700"/>
            <a:ext cx="1160050" cy="2229501"/>
          </a:xfrm>
          <a:prstGeom prst="rect">
            <a:avLst/>
          </a:prstGeom>
          <a:noFill/>
          <a:ln>
            <a:noFill/>
          </a:ln>
        </p:spPr>
      </p:pic>
      <p:sp>
        <p:nvSpPr>
          <p:cNvPr id="458" name="Google Shape;458;g70a813606b_6_2"/>
          <p:cNvSpPr txBox="1"/>
          <p:nvPr/>
        </p:nvSpPr>
        <p:spPr>
          <a:xfrm>
            <a:off x="10885600" y="3647425"/>
            <a:ext cx="1809600" cy="87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latin typeface="Century Gothic"/>
                <a:ea typeface="Century Gothic"/>
                <a:cs typeface="Century Gothic"/>
                <a:sym typeface="Century Gothic"/>
              </a:rPr>
              <a:t>High</a:t>
            </a:r>
            <a:endParaRPr sz="1600" dirty="0">
              <a:latin typeface="Century Gothic"/>
              <a:ea typeface="Century Gothic"/>
              <a:cs typeface="Century Gothic"/>
              <a:sym typeface="Century Gothic"/>
            </a:endParaRPr>
          </a:p>
          <a:p>
            <a:pPr marL="0" lvl="0" indent="0" algn="l" rtl="0">
              <a:spcBef>
                <a:spcPts val="0"/>
              </a:spcBef>
              <a:spcAft>
                <a:spcPts val="0"/>
              </a:spcAft>
              <a:buNone/>
            </a:pPr>
            <a:endParaRPr sz="1600" dirty="0">
              <a:latin typeface="Century Gothic"/>
              <a:ea typeface="Century Gothic"/>
              <a:cs typeface="Century Gothic"/>
              <a:sym typeface="Century Gothic"/>
            </a:endParaRPr>
          </a:p>
          <a:p>
            <a:pPr marL="0" lvl="0" indent="0" algn="l" rtl="0">
              <a:spcBef>
                <a:spcPts val="0"/>
              </a:spcBef>
              <a:spcAft>
                <a:spcPts val="0"/>
              </a:spcAft>
              <a:buNone/>
            </a:pPr>
            <a:r>
              <a:rPr lang="en-US" sz="1600" dirty="0">
                <a:latin typeface="Century Gothic"/>
                <a:ea typeface="Century Gothic"/>
                <a:cs typeface="Century Gothic"/>
                <a:sym typeface="Century Gothic"/>
              </a:rPr>
              <a:t>Moderate</a:t>
            </a:r>
            <a:endParaRPr sz="1600" dirty="0">
              <a:latin typeface="Century Gothic"/>
              <a:ea typeface="Century Gothic"/>
              <a:cs typeface="Century Gothic"/>
              <a:sym typeface="Century Gothic"/>
            </a:endParaRPr>
          </a:p>
          <a:p>
            <a:pPr marL="0" lvl="0" indent="0" algn="l" rtl="0">
              <a:spcBef>
                <a:spcPts val="0"/>
              </a:spcBef>
              <a:spcAft>
                <a:spcPts val="0"/>
              </a:spcAft>
              <a:buNone/>
            </a:pPr>
            <a:endParaRPr sz="1600" dirty="0">
              <a:latin typeface="Century Gothic"/>
              <a:ea typeface="Century Gothic"/>
              <a:cs typeface="Century Gothic"/>
              <a:sym typeface="Century Gothic"/>
            </a:endParaRPr>
          </a:p>
          <a:p>
            <a:pPr marL="0" lvl="0" indent="0" algn="l" rtl="0">
              <a:spcBef>
                <a:spcPts val="0"/>
              </a:spcBef>
              <a:spcAft>
                <a:spcPts val="0"/>
              </a:spcAft>
              <a:buNone/>
            </a:pPr>
            <a:r>
              <a:rPr lang="en-US" sz="1600" dirty="0">
                <a:latin typeface="Century Gothic"/>
                <a:ea typeface="Century Gothic"/>
                <a:cs typeface="Century Gothic"/>
                <a:sym typeface="Century Gothic"/>
              </a:rPr>
              <a:t>Low</a:t>
            </a:r>
            <a:endParaRPr sz="1600" dirty="0">
              <a:latin typeface="Century Gothic"/>
              <a:ea typeface="Century Gothic"/>
              <a:cs typeface="Century Gothic"/>
              <a:sym typeface="Century Gothic"/>
            </a:endParaRPr>
          </a:p>
        </p:txBody>
      </p:sp>
      <p:sp>
        <p:nvSpPr>
          <p:cNvPr id="459" name="Google Shape;459;g70a813606b_6_2"/>
          <p:cNvSpPr txBox="1"/>
          <p:nvPr/>
        </p:nvSpPr>
        <p:spPr>
          <a:xfrm>
            <a:off x="10885600" y="5260325"/>
            <a:ext cx="1809600" cy="87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latin typeface="Century Gothic"/>
                <a:ea typeface="Century Gothic"/>
                <a:cs typeface="Century Gothic"/>
                <a:sym typeface="Century Gothic"/>
              </a:rPr>
              <a:t>Burned</a:t>
            </a:r>
            <a:endParaRPr sz="1600" dirty="0">
              <a:latin typeface="Century Gothic"/>
              <a:ea typeface="Century Gothic"/>
              <a:cs typeface="Century Gothic"/>
              <a:sym typeface="Century Gothic"/>
            </a:endParaRPr>
          </a:p>
          <a:p>
            <a:pPr marL="0" lvl="0" indent="0" algn="l" rtl="0">
              <a:spcBef>
                <a:spcPts val="0"/>
              </a:spcBef>
              <a:spcAft>
                <a:spcPts val="0"/>
              </a:spcAft>
              <a:buNone/>
            </a:pPr>
            <a:r>
              <a:rPr lang="en-US" sz="1600" dirty="0">
                <a:latin typeface="Century Gothic"/>
                <a:ea typeface="Century Gothic"/>
                <a:cs typeface="Century Gothic"/>
                <a:sym typeface="Century Gothic"/>
              </a:rPr>
              <a:t>Areas</a:t>
            </a:r>
            <a:endParaRPr sz="1600" dirty="0">
              <a:latin typeface="Century Gothic"/>
              <a:ea typeface="Century Gothic"/>
              <a:cs typeface="Century Gothic"/>
              <a:sym typeface="Century Gothic"/>
            </a:endParaRPr>
          </a:p>
        </p:txBody>
      </p:sp>
      <p:cxnSp>
        <p:nvCxnSpPr>
          <p:cNvPr id="460" name="Google Shape;460;g70a813606b_6_2"/>
          <p:cNvCxnSpPr/>
          <p:nvPr/>
        </p:nvCxnSpPr>
        <p:spPr>
          <a:xfrm>
            <a:off x="2383025" y="3673650"/>
            <a:ext cx="3777900" cy="1882500"/>
          </a:xfrm>
          <a:prstGeom prst="straightConnector1">
            <a:avLst/>
          </a:prstGeom>
          <a:noFill/>
          <a:ln w="9525" cap="flat" cmpd="sng">
            <a:solidFill>
              <a:schemeClr val="dk2"/>
            </a:solidFill>
            <a:prstDash val="solid"/>
            <a:round/>
            <a:headEnd type="none" w="med" len="med"/>
            <a:tailEnd type="none" w="med" len="med"/>
          </a:ln>
        </p:spPr>
      </p:cxnSp>
      <p:cxnSp>
        <p:nvCxnSpPr>
          <p:cNvPr id="461" name="Google Shape;461;g70a813606b_6_2"/>
          <p:cNvCxnSpPr/>
          <p:nvPr/>
        </p:nvCxnSpPr>
        <p:spPr>
          <a:xfrm rot="10800000" flipH="1">
            <a:off x="2382125" y="2093950"/>
            <a:ext cx="3792000" cy="985800"/>
          </a:xfrm>
          <a:prstGeom prst="straightConnector1">
            <a:avLst/>
          </a:prstGeom>
          <a:noFill/>
          <a:ln w="9525" cap="flat" cmpd="sng">
            <a:solidFill>
              <a:schemeClr val="dk2"/>
            </a:solidFill>
            <a:prstDash val="solid"/>
            <a:round/>
            <a:headEnd type="none" w="med" len="med"/>
            <a:tailEnd type="none" w="med" len="med"/>
          </a:ln>
        </p:spPr>
      </p:cxn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48468" t="2483" r="15487" b="93232"/>
          <a:stretch/>
        </p:blipFill>
        <p:spPr>
          <a:xfrm>
            <a:off x="8723475" y="6173787"/>
            <a:ext cx="2971800" cy="457200"/>
          </a:xfrm>
          <a:prstGeom prst="rect">
            <a:avLst/>
          </a:prstGeom>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g70a813606b_6_17"/>
          <p:cNvSpPr txBox="1">
            <a:spLocks noGrp="1"/>
          </p:cNvSpPr>
          <p:nvPr>
            <p:ph type="title"/>
          </p:nvPr>
        </p:nvSpPr>
        <p:spPr>
          <a:xfrm>
            <a:off x="1257300" y="281965"/>
            <a:ext cx="10439400" cy="45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Results: LandTrendr Time Series</a:t>
            </a:r>
            <a:endParaRPr/>
          </a:p>
        </p:txBody>
      </p:sp>
      <p:graphicFrame>
        <p:nvGraphicFramePr>
          <p:cNvPr id="482" name="Google Shape;482;g70a813606b_6_17"/>
          <p:cNvGraphicFramePr/>
          <p:nvPr>
            <p:extLst>
              <p:ext uri="{D42A27DB-BD31-4B8C-83A1-F6EECF244321}">
                <p14:modId xmlns:p14="http://schemas.microsoft.com/office/powerpoint/2010/main" val="3748029481"/>
              </p:ext>
            </p:extLst>
          </p:nvPr>
        </p:nvGraphicFramePr>
        <p:xfrm>
          <a:off x="378425" y="1754475"/>
          <a:ext cx="5818200" cy="2968725"/>
        </p:xfrm>
        <a:graphic>
          <a:graphicData uri="http://schemas.openxmlformats.org/drawingml/2006/table">
            <a:tbl>
              <a:tblPr>
                <a:noFill/>
                <a:tableStyleId>{544EA7D0-DCC6-4DB6-A94C-DF94B9523167}</a:tableStyleId>
              </a:tblPr>
              <a:tblGrid>
                <a:gridCol w="1939400">
                  <a:extLst>
                    <a:ext uri="{9D8B030D-6E8A-4147-A177-3AD203B41FA5}">
                      <a16:colId xmlns:a16="http://schemas.microsoft.com/office/drawing/2014/main" val="20000"/>
                    </a:ext>
                  </a:extLst>
                </a:gridCol>
                <a:gridCol w="1939400">
                  <a:extLst>
                    <a:ext uri="{9D8B030D-6E8A-4147-A177-3AD203B41FA5}">
                      <a16:colId xmlns:a16="http://schemas.microsoft.com/office/drawing/2014/main" val="20001"/>
                    </a:ext>
                  </a:extLst>
                </a:gridCol>
                <a:gridCol w="1939400">
                  <a:extLst>
                    <a:ext uri="{9D8B030D-6E8A-4147-A177-3AD203B41FA5}">
                      <a16:colId xmlns:a16="http://schemas.microsoft.com/office/drawing/2014/main" val="20002"/>
                    </a:ext>
                  </a:extLst>
                </a:gridCol>
              </a:tblGrid>
              <a:tr h="1297350">
                <a:tc>
                  <a:txBody>
                    <a:bodyPr/>
                    <a:lstStyle/>
                    <a:p>
                      <a:pPr marL="0" lvl="0" indent="0" algn="l" rtl="0">
                        <a:spcBef>
                          <a:spcPts val="0"/>
                        </a:spcBef>
                        <a:spcAft>
                          <a:spcPts val="0"/>
                        </a:spcAft>
                        <a:buNone/>
                      </a:pPr>
                      <a:r>
                        <a:rPr lang="en-US" sz="2400" dirty="0">
                          <a:solidFill>
                            <a:schemeClr val="tx1">
                              <a:lumMod val="75000"/>
                              <a:lumOff val="25000"/>
                            </a:schemeClr>
                          </a:solidFill>
                          <a:latin typeface="Century Gothic" panose="020B0502020202020204" pitchFamily="34" charset="0"/>
                        </a:rPr>
                        <a:t>Burn Severity</a:t>
                      </a:r>
                      <a:endParaRPr sz="2400" dirty="0">
                        <a:solidFill>
                          <a:schemeClr val="tx1">
                            <a:lumMod val="75000"/>
                            <a:lumOff val="25000"/>
                          </a:schemeClr>
                        </a:solidFill>
                        <a:latin typeface="Century Gothic" panose="020B0502020202020204" pitchFamily="34" charset="0"/>
                      </a:endParaRPr>
                    </a:p>
                  </a:txBody>
                  <a:tcPr marL="91425" marR="91425" marT="91425" marB="91425"/>
                </a:tc>
                <a:tc>
                  <a:txBody>
                    <a:bodyPr/>
                    <a:lstStyle/>
                    <a:p>
                      <a:pPr marL="0" lvl="0" indent="0" algn="l" rtl="0">
                        <a:spcBef>
                          <a:spcPts val="0"/>
                        </a:spcBef>
                        <a:spcAft>
                          <a:spcPts val="0"/>
                        </a:spcAft>
                        <a:buNone/>
                      </a:pPr>
                      <a:r>
                        <a:rPr lang="en-US" sz="2400" b="1" dirty="0">
                          <a:solidFill>
                            <a:srgbClr val="3FA0C5"/>
                          </a:solidFill>
                          <a:latin typeface="Century Gothic" panose="020B0502020202020204" pitchFamily="34" charset="0"/>
                        </a:rPr>
                        <a:t>Whitewater Mean % Recovery</a:t>
                      </a:r>
                      <a:endParaRPr sz="2400" b="1" dirty="0">
                        <a:solidFill>
                          <a:srgbClr val="3FA0C5"/>
                        </a:solidFill>
                        <a:latin typeface="Century Gothic" panose="020B0502020202020204" pitchFamily="34" charset="0"/>
                      </a:endParaRPr>
                    </a:p>
                  </a:txBody>
                  <a:tcPr marL="91425" marR="91425" marT="91425" marB="91425"/>
                </a:tc>
                <a:tc>
                  <a:txBody>
                    <a:bodyPr/>
                    <a:lstStyle/>
                    <a:p>
                      <a:pPr marL="0" lvl="0" indent="0" algn="l" rtl="0">
                        <a:spcBef>
                          <a:spcPts val="0"/>
                        </a:spcBef>
                        <a:spcAft>
                          <a:spcPts val="0"/>
                        </a:spcAft>
                        <a:buNone/>
                      </a:pPr>
                      <a:r>
                        <a:rPr lang="en-US" sz="2400" b="1" dirty="0">
                          <a:solidFill>
                            <a:srgbClr val="3FA0C5"/>
                          </a:solidFill>
                          <a:latin typeface="Century Gothic" panose="020B0502020202020204" pitchFamily="34" charset="0"/>
                        </a:rPr>
                        <a:t>Silver Mean % Recovery</a:t>
                      </a:r>
                      <a:endParaRPr sz="2400" b="1" dirty="0">
                        <a:solidFill>
                          <a:srgbClr val="3FA0C5"/>
                        </a:solidFill>
                        <a:latin typeface="Century Gothic" panose="020B0502020202020204" pitchFamily="34" charset="0"/>
                      </a:endParaRPr>
                    </a:p>
                  </a:txBody>
                  <a:tcPr marL="91425" marR="91425" marT="91425" marB="91425"/>
                </a:tc>
                <a:extLst>
                  <a:ext uri="{0D108BD9-81ED-4DB2-BD59-A6C34878D82A}">
                    <a16:rowId xmlns:a16="http://schemas.microsoft.com/office/drawing/2014/main" val="10000"/>
                  </a:ext>
                </a:extLst>
              </a:tr>
              <a:tr h="557125">
                <a:tc>
                  <a:txBody>
                    <a:bodyPr/>
                    <a:lstStyle/>
                    <a:p>
                      <a:pPr marL="0" lvl="0" indent="0" algn="l" rtl="0">
                        <a:spcBef>
                          <a:spcPts val="0"/>
                        </a:spcBef>
                        <a:spcAft>
                          <a:spcPts val="0"/>
                        </a:spcAft>
                        <a:buNone/>
                      </a:pPr>
                      <a:r>
                        <a:rPr lang="en-US" sz="2400" dirty="0">
                          <a:solidFill>
                            <a:schemeClr val="tx1">
                              <a:lumMod val="75000"/>
                              <a:lumOff val="25000"/>
                            </a:schemeClr>
                          </a:solidFill>
                          <a:latin typeface="Century Gothic" panose="020B0502020202020204" pitchFamily="34" charset="0"/>
                        </a:rPr>
                        <a:t>Low</a:t>
                      </a:r>
                      <a:endParaRPr sz="2400" dirty="0">
                        <a:solidFill>
                          <a:schemeClr val="tx1">
                            <a:lumMod val="75000"/>
                            <a:lumOff val="25000"/>
                          </a:schemeClr>
                        </a:solidFill>
                        <a:latin typeface="Century Gothic" panose="020B0502020202020204" pitchFamily="34" charset="0"/>
                      </a:endParaRPr>
                    </a:p>
                  </a:txBody>
                  <a:tcPr marL="91425" marR="91425" marT="91425" marB="91425"/>
                </a:tc>
                <a:tc>
                  <a:txBody>
                    <a:bodyPr/>
                    <a:lstStyle/>
                    <a:p>
                      <a:pPr marL="0" lvl="0" indent="0" algn="l" rtl="0">
                        <a:spcBef>
                          <a:spcPts val="0"/>
                        </a:spcBef>
                        <a:spcAft>
                          <a:spcPts val="0"/>
                        </a:spcAft>
                        <a:buNone/>
                      </a:pPr>
                      <a:r>
                        <a:rPr lang="en-US" sz="2400" b="0" dirty="0">
                          <a:solidFill>
                            <a:schemeClr val="tx1">
                              <a:lumMod val="75000"/>
                              <a:lumOff val="25000"/>
                            </a:schemeClr>
                          </a:solidFill>
                          <a:latin typeface="Century Gothic" panose="020B0502020202020204" pitchFamily="34" charset="0"/>
                        </a:rPr>
                        <a:t>90.8%</a:t>
                      </a:r>
                      <a:endParaRPr sz="2400" b="0" dirty="0">
                        <a:solidFill>
                          <a:schemeClr val="tx1">
                            <a:lumMod val="75000"/>
                            <a:lumOff val="25000"/>
                          </a:schemeClr>
                        </a:solidFill>
                        <a:latin typeface="Century Gothic" panose="020B0502020202020204" pitchFamily="34" charset="0"/>
                      </a:endParaRPr>
                    </a:p>
                  </a:txBody>
                  <a:tcPr marL="91425" marR="91425" marT="91425" marB="91425"/>
                </a:tc>
                <a:tc>
                  <a:txBody>
                    <a:bodyPr/>
                    <a:lstStyle/>
                    <a:p>
                      <a:pPr marL="0" lvl="0" indent="0" algn="l" rtl="0">
                        <a:spcBef>
                          <a:spcPts val="0"/>
                        </a:spcBef>
                        <a:spcAft>
                          <a:spcPts val="0"/>
                        </a:spcAft>
                        <a:buNone/>
                      </a:pPr>
                      <a:r>
                        <a:rPr lang="en-US" sz="2400">
                          <a:solidFill>
                            <a:schemeClr val="tx1">
                              <a:lumMod val="75000"/>
                              <a:lumOff val="25000"/>
                            </a:schemeClr>
                          </a:solidFill>
                          <a:latin typeface="Century Gothic" panose="020B0502020202020204" pitchFamily="34" charset="0"/>
                        </a:rPr>
                        <a:t>85.0%</a:t>
                      </a:r>
                      <a:endParaRPr sz="2400">
                        <a:solidFill>
                          <a:schemeClr val="tx1">
                            <a:lumMod val="75000"/>
                            <a:lumOff val="25000"/>
                          </a:schemeClr>
                        </a:solidFill>
                        <a:latin typeface="Century Gothic" panose="020B0502020202020204" pitchFamily="34" charset="0"/>
                      </a:endParaRPr>
                    </a:p>
                  </a:txBody>
                  <a:tcPr marL="91425" marR="91425" marT="91425" marB="91425"/>
                </a:tc>
                <a:extLst>
                  <a:ext uri="{0D108BD9-81ED-4DB2-BD59-A6C34878D82A}">
                    <a16:rowId xmlns:a16="http://schemas.microsoft.com/office/drawing/2014/main" val="10001"/>
                  </a:ext>
                </a:extLst>
              </a:tr>
              <a:tr h="557125">
                <a:tc>
                  <a:txBody>
                    <a:bodyPr/>
                    <a:lstStyle/>
                    <a:p>
                      <a:pPr marL="0" lvl="0" indent="0" algn="l" rtl="0">
                        <a:spcBef>
                          <a:spcPts val="0"/>
                        </a:spcBef>
                        <a:spcAft>
                          <a:spcPts val="0"/>
                        </a:spcAft>
                        <a:buNone/>
                      </a:pPr>
                      <a:r>
                        <a:rPr lang="en-US" sz="2400" dirty="0">
                          <a:solidFill>
                            <a:schemeClr val="tx1">
                              <a:lumMod val="75000"/>
                              <a:lumOff val="25000"/>
                            </a:schemeClr>
                          </a:solidFill>
                          <a:latin typeface="Century Gothic" panose="020B0502020202020204" pitchFamily="34" charset="0"/>
                        </a:rPr>
                        <a:t>Moderate</a:t>
                      </a:r>
                      <a:endParaRPr sz="2400" dirty="0">
                        <a:solidFill>
                          <a:schemeClr val="tx1">
                            <a:lumMod val="75000"/>
                            <a:lumOff val="25000"/>
                          </a:schemeClr>
                        </a:solidFill>
                        <a:latin typeface="Century Gothic" panose="020B0502020202020204" pitchFamily="34" charset="0"/>
                      </a:endParaRPr>
                    </a:p>
                  </a:txBody>
                  <a:tcPr marL="91425" marR="91425" marT="91425" marB="91425"/>
                </a:tc>
                <a:tc>
                  <a:txBody>
                    <a:bodyPr/>
                    <a:lstStyle/>
                    <a:p>
                      <a:pPr marL="0" lvl="0" indent="0" algn="l" rtl="0">
                        <a:spcBef>
                          <a:spcPts val="0"/>
                        </a:spcBef>
                        <a:spcAft>
                          <a:spcPts val="0"/>
                        </a:spcAft>
                        <a:buNone/>
                      </a:pPr>
                      <a:r>
                        <a:rPr lang="en-US" sz="2400" dirty="0">
                          <a:solidFill>
                            <a:schemeClr val="tx1">
                              <a:lumMod val="75000"/>
                              <a:lumOff val="25000"/>
                            </a:schemeClr>
                          </a:solidFill>
                          <a:latin typeface="Century Gothic" panose="020B0502020202020204" pitchFamily="34" charset="0"/>
                        </a:rPr>
                        <a:t>88.5%</a:t>
                      </a:r>
                      <a:endParaRPr sz="2400" dirty="0">
                        <a:solidFill>
                          <a:schemeClr val="tx1">
                            <a:lumMod val="75000"/>
                            <a:lumOff val="25000"/>
                          </a:schemeClr>
                        </a:solidFill>
                        <a:latin typeface="Century Gothic" panose="020B0502020202020204" pitchFamily="34" charset="0"/>
                      </a:endParaRPr>
                    </a:p>
                  </a:txBody>
                  <a:tcPr marL="91425" marR="91425" marT="91425" marB="91425"/>
                </a:tc>
                <a:tc>
                  <a:txBody>
                    <a:bodyPr/>
                    <a:lstStyle/>
                    <a:p>
                      <a:pPr marL="0" lvl="0" indent="0" algn="l" rtl="0">
                        <a:spcBef>
                          <a:spcPts val="0"/>
                        </a:spcBef>
                        <a:spcAft>
                          <a:spcPts val="0"/>
                        </a:spcAft>
                        <a:buNone/>
                      </a:pPr>
                      <a:r>
                        <a:rPr lang="en-US" sz="2400" dirty="0">
                          <a:solidFill>
                            <a:schemeClr val="tx1">
                              <a:lumMod val="75000"/>
                              <a:lumOff val="25000"/>
                            </a:schemeClr>
                          </a:solidFill>
                          <a:latin typeface="Century Gothic" panose="020B0502020202020204" pitchFamily="34" charset="0"/>
                        </a:rPr>
                        <a:t>86.5%</a:t>
                      </a:r>
                      <a:endParaRPr sz="2400" dirty="0">
                        <a:solidFill>
                          <a:schemeClr val="tx1">
                            <a:lumMod val="75000"/>
                            <a:lumOff val="25000"/>
                          </a:schemeClr>
                        </a:solidFill>
                        <a:latin typeface="Century Gothic" panose="020B0502020202020204" pitchFamily="34" charset="0"/>
                      </a:endParaRPr>
                    </a:p>
                  </a:txBody>
                  <a:tcPr marL="91425" marR="91425" marT="91425" marB="91425"/>
                </a:tc>
                <a:extLst>
                  <a:ext uri="{0D108BD9-81ED-4DB2-BD59-A6C34878D82A}">
                    <a16:rowId xmlns:a16="http://schemas.microsoft.com/office/drawing/2014/main" val="10002"/>
                  </a:ext>
                </a:extLst>
              </a:tr>
              <a:tr h="557125">
                <a:tc>
                  <a:txBody>
                    <a:bodyPr/>
                    <a:lstStyle/>
                    <a:p>
                      <a:pPr marL="0" lvl="0" indent="0" algn="l" rtl="0">
                        <a:spcBef>
                          <a:spcPts val="0"/>
                        </a:spcBef>
                        <a:spcAft>
                          <a:spcPts val="0"/>
                        </a:spcAft>
                        <a:buNone/>
                      </a:pPr>
                      <a:r>
                        <a:rPr lang="en-US" sz="2400" dirty="0">
                          <a:solidFill>
                            <a:schemeClr val="tx1">
                              <a:lumMod val="75000"/>
                              <a:lumOff val="25000"/>
                            </a:schemeClr>
                          </a:solidFill>
                          <a:latin typeface="Century Gothic" panose="020B0502020202020204" pitchFamily="34" charset="0"/>
                        </a:rPr>
                        <a:t>High</a:t>
                      </a:r>
                      <a:endParaRPr sz="2400" dirty="0">
                        <a:solidFill>
                          <a:schemeClr val="tx1">
                            <a:lumMod val="75000"/>
                            <a:lumOff val="25000"/>
                          </a:schemeClr>
                        </a:solidFill>
                        <a:latin typeface="Century Gothic" panose="020B0502020202020204" pitchFamily="34" charset="0"/>
                      </a:endParaRPr>
                    </a:p>
                  </a:txBody>
                  <a:tcPr marL="91425" marR="91425" marT="91425" marB="91425"/>
                </a:tc>
                <a:tc>
                  <a:txBody>
                    <a:bodyPr/>
                    <a:lstStyle/>
                    <a:p>
                      <a:pPr marL="0" lvl="0" indent="0" algn="l" rtl="0">
                        <a:spcBef>
                          <a:spcPts val="0"/>
                        </a:spcBef>
                        <a:spcAft>
                          <a:spcPts val="0"/>
                        </a:spcAft>
                        <a:buNone/>
                      </a:pPr>
                      <a:r>
                        <a:rPr lang="en-US" sz="2400">
                          <a:solidFill>
                            <a:schemeClr val="tx1">
                              <a:lumMod val="75000"/>
                              <a:lumOff val="25000"/>
                            </a:schemeClr>
                          </a:solidFill>
                          <a:latin typeface="Century Gothic" panose="020B0502020202020204" pitchFamily="34" charset="0"/>
                        </a:rPr>
                        <a:t>77.5%</a:t>
                      </a:r>
                      <a:endParaRPr sz="2400">
                        <a:solidFill>
                          <a:schemeClr val="tx1">
                            <a:lumMod val="75000"/>
                            <a:lumOff val="25000"/>
                          </a:schemeClr>
                        </a:solidFill>
                        <a:latin typeface="Century Gothic" panose="020B0502020202020204" pitchFamily="34" charset="0"/>
                      </a:endParaRPr>
                    </a:p>
                  </a:txBody>
                  <a:tcPr marL="91425" marR="91425" marT="91425" marB="91425"/>
                </a:tc>
                <a:tc>
                  <a:txBody>
                    <a:bodyPr/>
                    <a:lstStyle/>
                    <a:p>
                      <a:pPr marL="0" lvl="0" indent="0" algn="l" rtl="0">
                        <a:spcBef>
                          <a:spcPts val="0"/>
                        </a:spcBef>
                        <a:spcAft>
                          <a:spcPts val="0"/>
                        </a:spcAft>
                        <a:buNone/>
                      </a:pPr>
                      <a:r>
                        <a:rPr lang="en-US" sz="2400" dirty="0">
                          <a:solidFill>
                            <a:schemeClr val="tx1">
                              <a:lumMod val="75000"/>
                              <a:lumOff val="25000"/>
                            </a:schemeClr>
                          </a:solidFill>
                          <a:latin typeface="Century Gothic" panose="020B0502020202020204" pitchFamily="34" charset="0"/>
                        </a:rPr>
                        <a:t>84.9%</a:t>
                      </a:r>
                      <a:endParaRPr sz="2400" dirty="0">
                        <a:solidFill>
                          <a:schemeClr val="tx1">
                            <a:lumMod val="75000"/>
                            <a:lumOff val="25000"/>
                          </a:schemeClr>
                        </a:solidFill>
                        <a:latin typeface="Century Gothic" panose="020B0502020202020204" pitchFamily="34" charset="0"/>
                      </a:endParaRPr>
                    </a:p>
                  </a:txBody>
                  <a:tcPr marL="91425" marR="91425" marT="91425" marB="91425"/>
                </a:tc>
                <a:extLst>
                  <a:ext uri="{0D108BD9-81ED-4DB2-BD59-A6C34878D82A}">
                    <a16:rowId xmlns:a16="http://schemas.microsoft.com/office/drawing/2014/main" val="10003"/>
                  </a:ext>
                </a:extLst>
              </a:tr>
            </a:tbl>
          </a:graphicData>
        </a:graphic>
      </p:graphicFrame>
      <p:graphicFrame>
        <p:nvGraphicFramePr>
          <p:cNvPr id="483" name="Google Shape;483;g70a813606b_6_17"/>
          <p:cNvGraphicFramePr/>
          <p:nvPr>
            <p:extLst>
              <p:ext uri="{D42A27DB-BD31-4B8C-83A1-F6EECF244321}">
                <p14:modId xmlns:p14="http://schemas.microsoft.com/office/powerpoint/2010/main" val="3973334411"/>
              </p:ext>
            </p:extLst>
          </p:nvPr>
        </p:nvGraphicFramePr>
        <p:xfrm>
          <a:off x="6765925" y="1754463"/>
          <a:ext cx="4812250" cy="2560200"/>
        </p:xfrm>
        <a:graphic>
          <a:graphicData uri="http://schemas.openxmlformats.org/drawingml/2006/table">
            <a:tbl>
              <a:tblPr>
                <a:noFill/>
                <a:tableStyleId>{544EA7D0-DCC6-4DB6-A94C-DF94B9523167}</a:tableStyleId>
              </a:tblPr>
              <a:tblGrid>
                <a:gridCol w="2406125">
                  <a:extLst>
                    <a:ext uri="{9D8B030D-6E8A-4147-A177-3AD203B41FA5}">
                      <a16:colId xmlns:a16="http://schemas.microsoft.com/office/drawing/2014/main" val="20000"/>
                    </a:ext>
                  </a:extLst>
                </a:gridCol>
                <a:gridCol w="2406125">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US" sz="2400" dirty="0" err="1">
                          <a:solidFill>
                            <a:schemeClr val="tx1">
                              <a:lumMod val="75000"/>
                              <a:lumOff val="25000"/>
                            </a:schemeClr>
                          </a:solidFill>
                          <a:latin typeface="Century Gothic" panose="020B0502020202020204" pitchFamily="34" charset="0"/>
                        </a:rPr>
                        <a:t>Landcover</a:t>
                      </a:r>
                      <a:r>
                        <a:rPr lang="en-US" sz="2400" dirty="0">
                          <a:solidFill>
                            <a:schemeClr val="tx1">
                              <a:lumMod val="75000"/>
                              <a:lumOff val="25000"/>
                            </a:schemeClr>
                          </a:solidFill>
                          <a:latin typeface="Century Gothic" panose="020B0502020202020204" pitchFamily="34" charset="0"/>
                        </a:rPr>
                        <a:t> Type</a:t>
                      </a:r>
                      <a:endParaRPr sz="2400" dirty="0">
                        <a:solidFill>
                          <a:schemeClr val="tx1">
                            <a:lumMod val="75000"/>
                            <a:lumOff val="25000"/>
                          </a:schemeClr>
                        </a:solidFill>
                        <a:latin typeface="Century Gothic" panose="020B0502020202020204" pitchFamily="34" charset="0"/>
                      </a:endParaRPr>
                    </a:p>
                  </a:txBody>
                  <a:tcPr marL="91425" marR="91425" marT="91425" marB="91425"/>
                </a:tc>
                <a:tc>
                  <a:txBody>
                    <a:bodyPr/>
                    <a:lstStyle/>
                    <a:p>
                      <a:pPr marL="0" lvl="0" indent="0" algn="l" rtl="0">
                        <a:spcBef>
                          <a:spcPts val="0"/>
                        </a:spcBef>
                        <a:spcAft>
                          <a:spcPts val="0"/>
                        </a:spcAft>
                        <a:buNone/>
                      </a:pPr>
                      <a:r>
                        <a:rPr lang="en-US" sz="2400" b="1" dirty="0">
                          <a:solidFill>
                            <a:srgbClr val="3FA0C5"/>
                          </a:solidFill>
                          <a:latin typeface="Century Gothic" panose="020B0502020202020204" pitchFamily="34" charset="0"/>
                        </a:rPr>
                        <a:t>Mean % Recovery</a:t>
                      </a:r>
                      <a:endParaRPr sz="2400" b="1" dirty="0">
                        <a:solidFill>
                          <a:srgbClr val="3FA0C5"/>
                        </a:solidFill>
                        <a:latin typeface="Century Gothic" panose="020B0502020202020204" pitchFamily="34" charset="0"/>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2400">
                          <a:solidFill>
                            <a:schemeClr val="tx1">
                              <a:lumMod val="75000"/>
                              <a:lumOff val="25000"/>
                            </a:schemeClr>
                          </a:solidFill>
                          <a:latin typeface="Century Gothic" panose="020B0502020202020204" pitchFamily="34" charset="0"/>
                        </a:rPr>
                        <a:t>Forest</a:t>
                      </a:r>
                      <a:endParaRPr sz="2400">
                        <a:solidFill>
                          <a:schemeClr val="tx1">
                            <a:lumMod val="75000"/>
                            <a:lumOff val="25000"/>
                          </a:schemeClr>
                        </a:solidFill>
                        <a:latin typeface="Century Gothic" panose="020B0502020202020204" pitchFamily="34" charset="0"/>
                      </a:endParaRPr>
                    </a:p>
                  </a:txBody>
                  <a:tcPr marL="91425" marR="91425" marT="91425" marB="91425"/>
                </a:tc>
                <a:tc>
                  <a:txBody>
                    <a:bodyPr/>
                    <a:lstStyle/>
                    <a:p>
                      <a:pPr marL="0" lvl="0" indent="0" algn="l" rtl="0">
                        <a:spcBef>
                          <a:spcPts val="0"/>
                        </a:spcBef>
                        <a:spcAft>
                          <a:spcPts val="0"/>
                        </a:spcAft>
                        <a:buNone/>
                      </a:pPr>
                      <a:r>
                        <a:rPr lang="en-US" sz="2400">
                          <a:solidFill>
                            <a:schemeClr val="tx1">
                              <a:lumMod val="75000"/>
                              <a:lumOff val="25000"/>
                            </a:schemeClr>
                          </a:solidFill>
                          <a:latin typeface="Century Gothic" panose="020B0502020202020204" pitchFamily="34" charset="0"/>
                        </a:rPr>
                        <a:t>92.3%</a:t>
                      </a:r>
                      <a:endParaRPr sz="2400">
                        <a:solidFill>
                          <a:schemeClr val="tx1">
                            <a:lumMod val="75000"/>
                            <a:lumOff val="25000"/>
                          </a:schemeClr>
                        </a:solidFill>
                        <a:latin typeface="Century Gothic" panose="020B0502020202020204" pitchFamily="34" charset="0"/>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sz="2400" dirty="0">
                          <a:solidFill>
                            <a:schemeClr val="tx1">
                              <a:lumMod val="75000"/>
                              <a:lumOff val="25000"/>
                            </a:schemeClr>
                          </a:solidFill>
                          <a:latin typeface="Century Gothic" panose="020B0502020202020204" pitchFamily="34" charset="0"/>
                        </a:rPr>
                        <a:t>Shrub/ scrub</a:t>
                      </a:r>
                      <a:endParaRPr sz="2400" dirty="0">
                        <a:solidFill>
                          <a:schemeClr val="tx1">
                            <a:lumMod val="75000"/>
                            <a:lumOff val="25000"/>
                          </a:schemeClr>
                        </a:solidFill>
                        <a:latin typeface="Century Gothic" panose="020B0502020202020204" pitchFamily="34" charset="0"/>
                      </a:endParaRPr>
                    </a:p>
                  </a:txBody>
                  <a:tcPr marL="91425" marR="91425" marT="91425" marB="91425"/>
                </a:tc>
                <a:tc>
                  <a:txBody>
                    <a:bodyPr/>
                    <a:lstStyle/>
                    <a:p>
                      <a:pPr marL="0" lvl="0" indent="0" algn="l" rtl="0">
                        <a:spcBef>
                          <a:spcPts val="0"/>
                        </a:spcBef>
                        <a:spcAft>
                          <a:spcPts val="0"/>
                        </a:spcAft>
                        <a:buNone/>
                      </a:pPr>
                      <a:r>
                        <a:rPr lang="en-US" sz="2400">
                          <a:solidFill>
                            <a:schemeClr val="tx1">
                              <a:lumMod val="75000"/>
                              <a:lumOff val="25000"/>
                            </a:schemeClr>
                          </a:solidFill>
                          <a:latin typeface="Century Gothic" panose="020B0502020202020204" pitchFamily="34" charset="0"/>
                        </a:rPr>
                        <a:t>80.0%</a:t>
                      </a:r>
                      <a:endParaRPr sz="2400">
                        <a:solidFill>
                          <a:schemeClr val="tx1">
                            <a:lumMod val="75000"/>
                            <a:lumOff val="25000"/>
                          </a:schemeClr>
                        </a:solidFill>
                        <a:latin typeface="Century Gothic" panose="020B0502020202020204" pitchFamily="34" charset="0"/>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US" sz="2400">
                          <a:solidFill>
                            <a:schemeClr val="tx1">
                              <a:lumMod val="75000"/>
                              <a:lumOff val="25000"/>
                            </a:schemeClr>
                          </a:solidFill>
                          <a:latin typeface="Century Gothic" panose="020B0502020202020204" pitchFamily="34" charset="0"/>
                        </a:rPr>
                        <a:t>Herbaceous</a:t>
                      </a:r>
                      <a:endParaRPr sz="2400">
                        <a:solidFill>
                          <a:schemeClr val="tx1">
                            <a:lumMod val="75000"/>
                            <a:lumOff val="25000"/>
                          </a:schemeClr>
                        </a:solidFill>
                        <a:latin typeface="Century Gothic" panose="020B0502020202020204" pitchFamily="34" charset="0"/>
                      </a:endParaRPr>
                    </a:p>
                  </a:txBody>
                  <a:tcPr marL="91425" marR="91425" marT="91425" marB="91425"/>
                </a:tc>
                <a:tc>
                  <a:txBody>
                    <a:bodyPr/>
                    <a:lstStyle/>
                    <a:p>
                      <a:pPr marL="0" lvl="0" indent="0" algn="l" rtl="0">
                        <a:spcBef>
                          <a:spcPts val="0"/>
                        </a:spcBef>
                        <a:spcAft>
                          <a:spcPts val="0"/>
                        </a:spcAft>
                        <a:buNone/>
                      </a:pPr>
                      <a:r>
                        <a:rPr lang="en-US" sz="2400" dirty="0">
                          <a:solidFill>
                            <a:schemeClr val="tx1">
                              <a:lumMod val="75000"/>
                              <a:lumOff val="25000"/>
                            </a:schemeClr>
                          </a:solidFill>
                          <a:latin typeface="Century Gothic" panose="020B0502020202020204" pitchFamily="34" charset="0"/>
                        </a:rPr>
                        <a:t>82.1%</a:t>
                      </a:r>
                      <a:endParaRPr sz="2400" dirty="0">
                        <a:solidFill>
                          <a:schemeClr val="tx1">
                            <a:lumMod val="75000"/>
                            <a:lumOff val="25000"/>
                          </a:schemeClr>
                        </a:solidFill>
                        <a:latin typeface="Century Gothic" panose="020B0502020202020204" pitchFamily="34" charset="0"/>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g70a813606b_4_31"/>
          <p:cNvSpPr txBox="1">
            <a:spLocks noGrp="1"/>
          </p:cNvSpPr>
          <p:nvPr>
            <p:ph type="title"/>
          </p:nvPr>
        </p:nvSpPr>
        <p:spPr>
          <a:xfrm>
            <a:off x="495300" y="419099"/>
            <a:ext cx="10515600" cy="457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Results: Streamflow Gauges</a:t>
            </a:r>
            <a:endParaRPr/>
          </a:p>
        </p:txBody>
      </p:sp>
      <p:pic>
        <p:nvPicPr>
          <p:cNvPr id="490" name="Google Shape;490;g70a813606b_4_31"/>
          <p:cNvPicPr preferRelativeResize="0"/>
          <p:nvPr/>
        </p:nvPicPr>
        <p:blipFill rotWithShape="1">
          <a:blip r:embed="rId3">
            <a:alphaModFix/>
          </a:blip>
          <a:srcRect l="3920" t="5362" r="3392" b="1545"/>
          <a:stretch/>
        </p:blipFill>
        <p:spPr>
          <a:xfrm>
            <a:off x="9908074" y="3826634"/>
            <a:ext cx="2283925" cy="2968803"/>
          </a:xfrm>
          <a:prstGeom prst="rect">
            <a:avLst/>
          </a:prstGeom>
          <a:noFill/>
          <a:ln>
            <a:noFill/>
          </a:ln>
        </p:spPr>
      </p:pic>
      <p:grpSp>
        <p:nvGrpSpPr>
          <p:cNvPr id="491" name="Google Shape;491;g70a813606b_4_31"/>
          <p:cNvGrpSpPr/>
          <p:nvPr/>
        </p:nvGrpSpPr>
        <p:grpSpPr>
          <a:xfrm>
            <a:off x="5881725" y="5813350"/>
            <a:ext cx="4408800" cy="663650"/>
            <a:chOff x="5881725" y="5813350"/>
            <a:chExt cx="4408800" cy="663650"/>
          </a:xfrm>
        </p:grpSpPr>
        <p:sp>
          <p:nvSpPr>
            <p:cNvPr id="492" name="Google Shape;492;g70a813606b_4_31"/>
            <p:cNvSpPr/>
            <p:nvPr/>
          </p:nvSpPr>
          <p:spPr>
            <a:xfrm>
              <a:off x="6155775" y="5851500"/>
              <a:ext cx="3860700" cy="625500"/>
            </a:xfrm>
            <a:prstGeom prst="rect">
              <a:avLst/>
            </a:prstGeom>
            <a:solidFill>
              <a:srgbClr val="379CC3"/>
            </a:solidFill>
            <a:ln w="25400" cap="flat" cmpd="sng">
              <a:solidFill>
                <a:srgbClr val="379CC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93" name="Google Shape;493;g70a813606b_4_31"/>
            <p:cNvSpPr txBox="1"/>
            <p:nvPr/>
          </p:nvSpPr>
          <p:spPr>
            <a:xfrm>
              <a:off x="5881725" y="5813350"/>
              <a:ext cx="4408800" cy="575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3000" dirty="0">
                  <a:solidFill>
                    <a:schemeClr val="lt1"/>
                  </a:solidFill>
                  <a:latin typeface="Century Gothic"/>
                  <a:ea typeface="Century Gothic"/>
                  <a:cs typeface="Century Gothic"/>
                  <a:sym typeface="Century Gothic"/>
                </a:rPr>
                <a:t>Q = P - E</a:t>
              </a:r>
              <a:endParaRPr sz="3000" i="0" u="none" strike="noStrike" cap="none" dirty="0">
                <a:solidFill>
                  <a:schemeClr val="lt1"/>
                </a:solidFill>
                <a:latin typeface="Century Gothic"/>
                <a:ea typeface="Century Gothic"/>
                <a:cs typeface="Century Gothic"/>
                <a:sym typeface="Century Gothic"/>
              </a:endParaRPr>
            </a:p>
          </p:txBody>
        </p:sp>
      </p:grpSp>
      <p:grpSp>
        <p:nvGrpSpPr>
          <p:cNvPr id="494" name="Google Shape;494;g70a813606b_4_31"/>
          <p:cNvGrpSpPr/>
          <p:nvPr/>
        </p:nvGrpSpPr>
        <p:grpSpPr>
          <a:xfrm>
            <a:off x="327750" y="1104350"/>
            <a:ext cx="5610050" cy="2617438"/>
            <a:chOff x="327750" y="1104350"/>
            <a:chExt cx="5610050" cy="2617438"/>
          </a:xfrm>
        </p:grpSpPr>
        <p:pic>
          <p:nvPicPr>
            <p:cNvPr id="495" name="Google Shape;495;g70a813606b_4_31"/>
            <p:cNvPicPr preferRelativeResize="0"/>
            <p:nvPr/>
          </p:nvPicPr>
          <p:blipFill rotWithShape="1">
            <a:blip r:embed="rId4">
              <a:alphaModFix/>
            </a:blip>
            <a:srcRect l="5018" t="4469" r="2388" b="9745"/>
            <a:stretch/>
          </p:blipFill>
          <p:spPr>
            <a:xfrm>
              <a:off x="885300" y="1104900"/>
              <a:ext cx="5011399" cy="2576525"/>
            </a:xfrm>
            <a:prstGeom prst="rect">
              <a:avLst/>
            </a:prstGeom>
            <a:noFill/>
            <a:ln>
              <a:noFill/>
            </a:ln>
          </p:spPr>
        </p:pic>
        <p:sp>
          <p:nvSpPr>
            <p:cNvPr id="496" name="Google Shape;496;g70a813606b_4_31"/>
            <p:cNvSpPr txBox="1"/>
            <p:nvPr/>
          </p:nvSpPr>
          <p:spPr>
            <a:xfrm rot="-5400000">
              <a:off x="-684900" y="2174725"/>
              <a:ext cx="2198700" cy="17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3F3F3F"/>
                  </a:solidFill>
                  <a:latin typeface="Century Gothic"/>
                  <a:ea typeface="Century Gothic"/>
                  <a:cs typeface="Century Gothic"/>
                  <a:sym typeface="Century Gothic"/>
                </a:rPr>
                <a:t>Cubic Feet per Second</a:t>
              </a:r>
              <a:endParaRPr>
                <a:solidFill>
                  <a:srgbClr val="3F3F3F"/>
                </a:solidFill>
                <a:latin typeface="Century Gothic"/>
                <a:ea typeface="Century Gothic"/>
                <a:cs typeface="Century Gothic"/>
                <a:sym typeface="Century Gothic"/>
              </a:endParaRPr>
            </a:p>
          </p:txBody>
        </p:sp>
        <p:sp>
          <p:nvSpPr>
            <p:cNvPr id="497" name="Google Shape;497;g70a813606b_4_31"/>
            <p:cNvSpPr txBox="1"/>
            <p:nvPr/>
          </p:nvSpPr>
          <p:spPr>
            <a:xfrm>
              <a:off x="535050" y="1213400"/>
              <a:ext cx="476400" cy="15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latin typeface="Century Gothic"/>
                  <a:ea typeface="Century Gothic"/>
                  <a:cs typeface="Century Gothic"/>
                  <a:sym typeface="Century Gothic"/>
                </a:rPr>
                <a:t>400</a:t>
              </a:r>
              <a:endParaRPr sz="1100">
                <a:latin typeface="Century Gothic"/>
                <a:ea typeface="Century Gothic"/>
                <a:cs typeface="Century Gothic"/>
                <a:sym typeface="Century Gothic"/>
              </a:endParaRPr>
            </a:p>
          </p:txBody>
        </p:sp>
        <p:sp>
          <p:nvSpPr>
            <p:cNvPr id="498" name="Google Shape;498;g70a813606b_4_31"/>
            <p:cNvSpPr txBox="1"/>
            <p:nvPr/>
          </p:nvSpPr>
          <p:spPr>
            <a:xfrm>
              <a:off x="684250" y="3408125"/>
              <a:ext cx="219000" cy="15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latin typeface="Century Gothic"/>
                  <a:ea typeface="Century Gothic"/>
                  <a:cs typeface="Century Gothic"/>
                  <a:sym typeface="Century Gothic"/>
                </a:rPr>
                <a:t>0</a:t>
              </a:r>
              <a:endParaRPr sz="1100">
                <a:latin typeface="Century Gothic"/>
                <a:ea typeface="Century Gothic"/>
                <a:cs typeface="Century Gothic"/>
                <a:sym typeface="Century Gothic"/>
              </a:endParaRPr>
            </a:p>
          </p:txBody>
        </p:sp>
        <p:cxnSp>
          <p:nvCxnSpPr>
            <p:cNvPr id="499" name="Google Shape;499;g70a813606b_4_31"/>
            <p:cNvCxnSpPr/>
            <p:nvPr/>
          </p:nvCxnSpPr>
          <p:spPr>
            <a:xfrm>
              <a:off x="885300" y="3581350"/>
              <a:ext cx="34800" cy="0"/>
            </a:xfrm>
            <a:prstGeom prst="straightConnector1">
              <a:avLst/>
            </a:prstGeom>
            <a:noFill/>
            <a:ln w="9525" cap="flat" cmpd="sng">
              <a:solidFill>
                <a:schemeClr val="dk2"/>
              </a:solidFill>
              <a:prstDash val="solid"/>
              <a:round/>
              <a:headEnd type="none" w="med" len="med"/>
              <a:tailEnd type="none" w="med" len="med"/>
            </a:ln>
          </p:spPr>
        </p:cxnSp>
        <p:grpSp>
          <p:nvGrpSpPr>
            <p:cNvPr id="500" name="Google Shape;500;g70a813606b_4_31"/>
            <p:cNvGrpSpPr/>
            <p:nvPr/>
          </p:nvGrpSpPr>
          <p:grpSpPr>
            <a:xfrm>
              <a:off x="1011450" y="3612288"/>
              <a:ext cx="4926350" cy="109500"/>
              <a:chOff x="1011450" y="3612288"/>
              <a:chExt cx="4926350" cy="109500"/>
            </a:xfrm>
          </p:grpSpPr>
          <p:sp>
            <p:nvSpPr>
              <p:cNvPr id="501" name="Google Shape;501;g70a813606b_4_31"/>
              <p:cNvSpPr txBox="1"/>
              <p:nvPr/>
            </p:nvSpPr>
            <p:spPr>
              <a:xfrm>
                <a:off x="1011450" y="361228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98</a:t>
                </a:r>
                <a:endParaRPr sz="800">
                  <a:latin typeface="Century Gothic"/>
                  <a:ea typeface="Century Gothic"/>
                  <a:cs typeface="Century Gothic"/>
                  <a:sym typeface="Century Gothic"/>
                </a:endParaRPr>
              </a:p>
            </p:txBody>
          </p:sp>
          <p:sp>
            <p:nvSpPr>
              <p:cNvPr id="502" name="Google Shape;502;g70a813606b_4_31"/>
              <p:cNvSpPr txBox="1"/>
              <p:nvPr/>
            </p:nvSpPr>
            <p:spPr>
              <a:xfrm>
                <a:off x="1257300" y="361228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99</a:t>
                </a:r>
                <a:endParaRPr sz="800">
                  <a:latin typeface="Century Gothic"/>
                  <a:ea typeface="Century Gothic"/>
                  <a:cs typeface="Century Gothic"/>
                  <a:sym typeface="Century Gothic"/>
                </a:endParaRPr>
              </a:p>
            </p:txBody>
          </p:sp>
          <p:sp>
            <p:nvSpPr>
              <p:cNvPr id="503" name="Google Shape;503;g70a813606b_4_31"/>
              <p:cNvSpPr txBox="1"/>
              <p:nvPr/>
            </p:nvSpPr>
            <p:spPr>
              <a:xfrm>
                <a:off x="1497225" y="361228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00</a:t>
                </a:r>
                <a:endParaRPr sz="800">
                  <a:latin typeface="Century Gothic"/>
                  <a:ea typeface="Century Gothic"/>
                  <a:cs typeface="Century Gothic"/>
                  <a:sym typeface="Century Gothic"/>
                </a:endParaRPr>
              </a:p>
            </p:txBody>
          </p:sp>
          <p:sp>
            <p:nvSpPr>
              <p:cNvPr id="504" name="Google Shape;504;g70a813606b_4_31"/>
              <p:cNvSpPr txBox="1"/>
              <p:nvPr/>
            </p:nvSpPr>
            <p:spPr>
              <a:xfrm>
                <a:off x="1743075" y="361228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01</a:t>
                </a:r>
                <a:endParaRPr sz="800">
                  <a:latin typeface="Century Gothic"/>
                  <a:ea typeface="Century Gothic"/>
                  <a:cs typeface="Century Gothic"/>
                  <a:sym typeface="Century Gothic"/>
                </a:endParaRPr>
              </a:p>
            </p:txBody>
          </p:sp>
          <p:sp>
            <p:nvSpPr>
              <p:cNvPr id="505" name="Google Shape;505;g70a813606b_4_31"/>
              <p:cNvSpPr txBox="1"/>
              <p:nvPr/>
            </p:nvSpPr>
            <p:spPr>
              <a:xfrm>
                <a:off x="1959175" y="361228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02</a:t>
                </a:r>
                <a:endParaRPr sz="800">
                  <a:latin typeface="Century Gothic"/>
                  <a:ea typeface="Century Gothic"/>
                  <a:cs typeface="Century Gothic"/>
                  <a:sym typeface="Century Gothic"/>
                </a:endParaRPr>
              </a:p>
            </p:txBody>
          </p:sp>
          <p:sp>
            <p:nvSpPr>
              <p:cNvPr id="506" name="Google Shape;506;g70a813606b_4_31"/>
              <p:cNvSpPr txBox="1"/>
              <p:nvPr/>
            </p:nvSpPr>
            <p:spPr>
              <a:xfrm>
                <a:off x="2205025" y="361228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03</a:t>
                </a:r>
                <a:endParaRPr sz="800">
                  <a:latin typeface="Century Gothic"/>
                  <a:ea typeface="Century Gothic"/>
                  <a:cs typeface="Century Gothic"/>
                  <a:sym typeface="Century Gothic"/>
                </a:endParaRPr>
              </a:p>
            </p:txBody>
          </p:sp>
          <p:sp>
            <p:nvSpPr>
              <p:cNvPr id="507" name="Google Shape;507;g70a813606b_4_31"/>
              <p:cNvSpPr txBox="1"/>
              <p:nvPr/>
            </p:nvSpPr>
            <p:spPr>
              <a:xfrm>
                <a:off x="2444950" y="361228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04</a:t>
                </a:r>
                <a:endParaRPr sz="800">
                  <a:latin typeface="Century Gothic"/>
                  <a:ea typeface="Century Gothic"/>
                  <a:cs typeface="Century Gothic"/>
                  <a:sym typeface="Century Gothic"/>
                </a:endParaRPr>
              </a:p>
            </p:txBody>
          </p:sp>
          <p:sp>
            <p:nvSpPr>
              <p:cNvPr id="508" name="Google Shape;508;g70a813606b_4_31"/>
              <p:cNvSpPr txBox="1"/>
              <p:nvPr/>
            </p:nvSpPr>
            <p:spPr>
              <a:xfrm>
                <a:off x="2690800" y="361228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05</a:t>
                </a:r>
                <a:endParaRPr sz="800">
                  <a:latin typeface="Century Gothic"/>
                  <a:ea typeface="Century Gothic"/>
                  <a:cs typeface="Century Gothic"/>
                  <a:sym typeface="Century Gothic"/>
                </a:endParaRPr>
              </a:p>
            </p:txBody>
          </p:sp>
          <p:sp>
            <p:nvSpPr>
              <p:cNvPr id="509" name="Google Shape;509;g70a813606b_4_31"/>
              <p:cNvSpPr txBox="1"/>
              <p:nvPr/>
            </p:nvSpPr>
            <p:spPr>
              <a:xfrm>
                <a:off x="2930725" y="361228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06</a:t>
                </a:r>
                <a:endParaRPr sz="800">
                  <a:latin typeface="Century Gothic"/>
                  <a:ea typeface="Century Gothic"/>
                  <a:cs typeface="Century Gothic"/>
                  <a:sym typeface="Century Gothic"/>
                </a:endParaRPr>
              </a:p>
            </p:txBody>
          </p:sp>
          <p:sp>
            <p:nvSpPr>
              <p:cNvPr id="510" name="Google Shape;510;g70a813606b_4_31"/>
              <p:cNvSpPr txBox="1"/>
              <p:nvPr/>
            </p:nvSpPr>
            <p:spPr>
              <a:xfrm>
                <a:off x="3170650" y="361228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07</a:t>
                </a:r>
                <a:endParaRPr sz="800">
                  <a:latin typeface="Century Gothic"/>
                  <a:ea typeface="Century Gothic"/>
                  <a:cs typeface="Century Gothic"/>
                  <a:sym typeface="Century Gothic"/>
                </a:endParaRPr>
              </a:p>
            </p:txBody>
          </p:sp>
          <p:sp>
            <p:nvSpPr>
              <p:cNvPr id="511" name="Google Shape;511;g70a813606b_4_31"/>
              <p:cNvSpPr txBox="1"/>
              <p:nvPr/>
            </p:nvSpPr>
            <p:spPr>
              <a:xfrm>
                <a:off x="3416500" y="361228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08</a:t>
                </a:r>
                <a:endParaRPr sz="800">
                  <a:latin typeface="Century Gothic"/>
                  <a:ea typeface="Century Gothic"/>
                  <a:cs typeface="Century Gothic"/>
                  <a:sym typeface="Century Gothic"/>
                </a:endParaRPr>
              </a:p>
            </p:txBody>
          </p:sp>
          <p:sp>
            <p:nvSpPr>
              <p:cNvPr id="512" name="Google Shape;512;g70a813606b_4_31"/>
              <p:cNvSpPr txBox="1"/>
              <p:nvPr/>
            </p:nvSpPr>
            <p:spPr>
              <a:xfrm>
                <a:off x="3657313" y="361228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09</a:t>
                </a:r>
                <a:endParaRPr sz="800">
                  <a:latin typeface="Century Gothic"/>
                  <a:ea typeface="Century Gothic"/>
                  <a:cs typeface="Century Gothic"/>
                  <a:sym typeface="Century Gothic"/>
                </a:endParaRPr>
              </a:p>
            </p:txBody>
          </p:sp>
          <p:sp>
            <p:nvSpPr>
              <p:cNvPr id="513" name="Google Shape;513;g70a813606b_4_31"/>
              <p:cNvSpPr txBox="1"/>
              <p:nvPr/>
            </p:nvSpPr>
            <p:spPr>
              <a:xfrm>
                <a:off x="3904363" y="361228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10</a:t>
                </a:r>
                <a:endParaRPr sz="800">
                  <a:latin typeface="Century Gothic"/>
                  <a:ea typeface="Century Gothic"/>
                  <a:cs typeface="Century Gothic"/>
                  <a:sym typeface="Century Gothic"/>
                </a:endParaRPr>
              </a:p>
            </p:txBody>
          </p:sp>
          <p:sp>
            <p:nvSpPr>
              <p:cNvPr id="514" name="Google Shape;514;g70a813606b_4_31"/>
              <p:cNvSpPr txBox="1"/>
              <p:nvPr/>
            </p:nvSpPr>
            <p:spPr>
              <a:xfrm>
                <a:off x="4143975" y="361228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11</a:t>
                </a:r>
                <a:endParaRPr sz="800">
                  <a:latin typeface="Century Gothic"/>
                  <a:ea typeface="Century Gothic"/>
                  <a:cs typeface="Century Gothic"/>
                  <a:sym typeface="Century Gothic"/>
                </a:endParaRPr>
              </a:p>
            </p:txBody>
          </p:sp>
          <p:sp>
            <p:nvSpPr>
              <p:cNvPr id="515" name="Google Shape;515;g70a813606b_4_31"/>
              <p:cNvSpPr txBox="1"/>
              <p:nvPr/>
            </p:nvSpPr>
            <p:spPr>
              <a:xfrm>
                <a:off x="4392225" y="361228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12</a:t>
                </a:r>
                <a:endParaRPr sz="800">
                  <a:latin typeface="Century Gothic"/>
                  <a:ea typeface="Century Gothic"/>
                  <a:cs typeface="Century Gothic"/>
                  <a:sym typeface="Century Gothic"/>
                </a:endParaRPr>
              </a:p>
            </p:txBody>
          </p:sp>
          <p:sp>
            <p:nvSpPr>
              <p:cNvPr id="516" name="Google Shape;516;g70a813606b_4_31"/>
              <p:cNvSpPr txBox="1"/>
              <p:nvPr/>
            </p:nvSpPr>
            <p:spPr>
              <a:xfrm>
                <a:off x="4628550" y="361228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13</a:t>
                </a:r>
                <a:endParaRPr sz="800">
                  <a:latin typeface="Century Gothic"/>
                  <a:ea typeface="Century Gothic"/>
                  <a:cs typeface="Century Gothic"/>
                  <a:sym typeface="Century Gothic"/>
                </a:endParaRPr>
              </a:p>
            </p:txBody>
          </p:sp>
          <p:sp>
            <p:nvSpPr>
              <p:cNvPr id="517" name="Google Shape;517;g70a813606b_4_31"/>
              <p:cNvSpPr txBox="1"/>
              <p:nvPr/>
            </p:nvSpPr>
            <p:spPr>
              <a:xfrm>
                <a:off x="4871438" y="361228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14</a:t>
                </a:r>
                <a:endParaRPr sz="800">
                  <a:latin typeface="Century Gothic"/>
                  <a:ea typeface="Century Gothic"/>
                  <a:cs typeface="Century Gothic"/>
                  <a:sym typeface="Century Gothic"/>
                </a:endParaRPr>
              </a:p>
            </p:txBody>
          </p:sp>
          <p:sp>
            <p:nvSpPr>
              <p:cNvPr id="518" name="Google Shape;518;g70a813606b_4_31"/>
              <p:cNvSpPr txBox="1"/>
              <p:nvPr/>
            </p:nvSpPr>
            <p:spPr>
              <a:xfrm>
                <a:off x="5108975" y="361228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15</a:t>
                </a:r>
                <a:endParaRPr sz="800">
                  <a:latin typeface="Century Gothic"/>
                  <a:ea typeface="Century Gothic"/>
                  <a:cs typeface="Century Gothic"/>
                  <a:sym typeface="Century Gothic"/>
                </a:endParaRPr>
              </a:p>
            </p:txBody>
          </p:sp>
          <p:sp>
            <p:nvSpPr>
              <p:cNvPr id="519" name="Google Shape;519;g70a813606b_4_31"/>
              <p:cNvSpPr txBox="1"/>
              <p:nvPr/>
            </p:nvSpPr>
            <p:spPr>
              <a:xfrm>
                <a:off x="5378650" y="361228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16</a:t>
                </a:r>
                <a:endParaRPr sz="800">
                  <a:latin typeface="Century Gothic"/>
                  <a:ea typeface="Century Gothic"/>
                  <a:cs typeface="Century Gothic"/>
                  <a:sym typeface="Century Gothic"/>
                </a:endParaRPr>
              </a:p>
            </p:txBody>
          </p:sp>
          <p:sp>
            <p:nvSpPr>
              <p:cNvPr id="520" name="Google Shape;520;g70a813606b_4_31"/>
              <p:cNvSpPr txBox="1"/>
              <p:nvPr/>
            </p:nvSpPr>
            <p:spPr>
              <a:xfrm>
                <a:off x="5613800" y="361228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17</a:t>
                </a:r>
                <a:endParaRPr sz="800">
                  <a:latin typeface="Century Gothic"/>
                  <a:ea typeface="Century Gothic"/>
                  <a:cs typeface="Century Gothic"/>
                  <a:sym typeface="Century Gothic"/>
                </a:endParaRPr>
              </a:p>
            </p:txBody>
          </p:sp>
        </p:grpSp>
        <p:sp>
          <p:nvSpPr>
            <p:cNvPr id="521" name="Google Shape;521;g70a813606b_4_31"/>
            <p:cNvSpPr/>
            <p:nvPr/>
          </p:nvSpPr>
          <p:spPr>
            <a:xfrm>
              <a:off x="1027425" y="1104350"/>
              <a:ext cx="553800" cy="553800"/>
            </a:xfrm>
            <a:prstGeom prst="mathPlus">
              <a:avLst>
                <a:gd name="adj1" fmla="val 23520"/>
              </a:avLst>
            </a:prstGeom>
            <a:solidFill>
              <a:srgbClr val="7CA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2" name="Google Shape;522;g70a813606b_4_31"/>
          <p:cNvGrpSpPr/>
          <p:nvPr/>
        </p:nvGrpSpPr>
        <p:grpSpPr>
          <a:xfrm>
            <a:off x="6174000" y="4513340"/>
            <a:ext cx="3924000" cy="1017875"/>
            <a:chOff x="7963225" y="4150975"/>
            <a:chExt cx="3924000" cy="1017875"/>
          </a:xfrm>
        </p:grpSpPr>
        <p:cxnSp>
          <p:nvCxnSpPr>
            <p:cNvPr id="523" name="Google Shape;523;g70a813606b_4_31"/>
            <p:cNvCxnSpPr/>
            <p:nvPr/>
          </p:nvCxnSpPr>
          <p:spPr>
            <a:xfrm>
              <a:off x="7963225" y="4610845"/>
              <a:ext cx="457200" cy="0"/>
            </a:xfrm>
            <a:prstGeom prst="straightConnector1">
              <a:avLst/>
            </a:prstGeom>
            <a:noFill/>
            <a:ln w="28575" cap="flat" cmpd="sng">
              <a:solidFill>
                <a:srgbClr val="F8766D"/>
              </a:solidFill>
              <a:prstDash val="solid"/>
              <a:round/>
              <a:headEnd type="none" w="med" len="med"/>
              <a:tailEnd type="none" w="med" len="med"/>
            </a:ln>
          </p:spPr>
        </p:cxnSp>
        <p:cxnSp>
          <p:nvCxnSpPr>
            <p:cNvPr id="524" name="Google Shape;524;g70a813606b_4_31"/>
            <p:cNvCxnSpPr/>
            <p:nvPr/>
          </p:nvCxnSpPr>
          <p:spPr>
            <a:xfrm>
              <a:off x="7963225" y="4336525"/>
              <a:ext cx="457200" cy="0"/>
            </a:xfrm>
            <a:prstGeom prst="straightConnector1">
              <a:avLst/>
            </a:prstGeom>
            <a:noFill/>
            <a:ln w="28575" cap="flat" cmpd="sng">
              <a:solidFill>
                <a:srgbClr val="7CAE00"/>
              </a:solidFill>
              <a:prstDash val="solid"/>
              <a:round/>
              <a:headEnd type="none" w="med" len="med"/>
              <a:tailEnd type="none" w="med" len="med"/>
            </a:ln>
          </p:spPr>
        </p:cxnSp>
        <p:cxnSp>
          <p:nvCxnSpPr>
            <p:cNvPr id="525" name="Google Shape;525;g70a813606b_4_31"/>
            <p:cNvCxnSpPr/>
            <p:nvPr/>
          </p:nvCxnSpPr>
          <p:spPr>
            <a:xfrm>
              <a:off x="7963225" y="4885165"/>
              <a:ext cx="457200" cy="0"/>
            </a:xfrm>
            <a:prstGeom prst="straightConnector1">
              <a:avLst/>
            </a:prstGeom>
            <a:noFill/>
            <a:ln w="28575" cap="flat" cmpd="sng">
              <a:solidFill>
                <a:srgbClr val="00BFC4"/>
              </a:solidFill>
              <a:prstDash val="solid"/>
              <a:round/>
              <a:headEnd type="none" w="med" len="med"/>
              <a:tailEnd type="none" w="med" len="med"/>
            </a:ln>
          </p:spPr>
        </p:cxnSp>
        <p:cxnSp>
          <p:nvCxnSpPr>
            <p:cNvPr id="526" name="Google Shape;526;g70a813606b_4_31"/>
            <p:cNvCxnSpPr/>
            <p:nvPr/>
          </p:nvCxnSpPr>
          <p:spPr>
            <a:xfrm>
              <a:off x="7963225" y="5159485"/>
              <a:ext cx="457200" cy="0"/>
            </a:xfrm>
            <a:prstGeom prst="straightConnector1">
              <a:avLst/>
            </a:prstGeom>
            <a:noFill/>
            <a:ln w="28575" cap="flat" cmpd="sng">
              <a:solidFill>
                <a:srgbClr val="000000"/>
              </a:solidFill>
              <a:prstDash val="dot"/>
              <a:round/>
              <a:headEnd type="none" w="med" len="med"/>
              <a:tailEnd type="none" w="med" len="med"/>
            </a:ln>
          </p:spPr>
        </p:cxnSp>
        <p:sp>
          <p:nvSpPr>
            <p:cNvPr id="527" name="Google Shape;527;g70a813606b_4_31"/>
            <p:cNvSpPr txBox="1"/>
            <p:nvPr/>
          </p:nvSpPr>
          <p:spPr>
            <a:xfrm>
              <a:off x="8467225" y="4150975"/>
              <a:ext cx="1425600" cy="21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Upstream</a:t>
              </a:r>
              <a:endParaRPr>
                <a:latin typeface="Century Gothic"/>
                <a:ea typeface="Century Gothic"/>
                <a:cs typeface="Century Gothic"/>
                <a:sym typeface="Century Gothic"/>
              </a:endParaRPr>
            </a:p>
          </p:txBody>
        </p:sp>
        <p:sp>
          <p:nvSpPr>
            <p:cNvPr id="528" name="Google Shape;528;g70a813606b_4_31"/>
            <p:cNvSpPr txBox="1"/>
            <p:nvPr/>
          </p:nvSpPr>
          <p:spPr>
            <a:xfrm>
              <a:off x="8467225" y="4417675"/>
              <a:ext cx="2097600" cy="21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Downstream (Both)</a:t>
              </a:r>
              <a:endParaRPr dirty="0">
                <a:latin typeface="Century Gothic"/>
                <a:ea typeface="Century Gothic"/>
                <a:cs typeface="Century Gothic"/>
                <a:sym typeface="Century Gothic"/>
              </a:endParaRPr>
            </a:p>
          </p:txBody>
        </p:sp>
        <p:sp>
          <p:nvSpPr>
            <p:cNvPr id="529" name="Google Shape;529;g70a813606b_4_31"/>
            <p:cNvSpPr txBox="1"/>
            <p:nvPr/>
          </p:nvSpPr>
          <p:spPr>
            <a:xfrm>
              <a:off x="8467225" y="4684375"/>
              <a:ext cx="3420000" cy="21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Downstream - Whitewater-Baldy</a:t>
              </a:r>
              <a:endParaRPr>
                <a:latin typeface="Century Gothic"/>
                <a:ea typeface="Century Gothic"/>
                <a:cs typeface="Century Gothic"/>
                <a:sym typeface="Century Gothic"/>
              </a:endParaRPr>
            </a:p>
          </p:txBody>
        </p:sp>
        <p:sp>
          <p:nvSpPr>
            <p:cNvPr id="530" name="Google Shape;530;g70a813606b_4_31"/>
            <p:cNvSpPr txBox="1"/>
            <p:nvPr/>
          </p:nvSpPr>
          <p:spPr>
            <a:xfrm>
              <a:off x="8467225" y="4950150"/>
              <a:ext cx="2763600" cy="21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Whitewater-Baldy Fire Year</a:t>
              </a:r>
              <a:endParaRPr>
                <a:latin typeface="Century Gothic"/>
                <a:ea typeface="Century Gothic"/>
                <a:cs typeface="Century Gothic"/>
                <a:sym typeface="Century Gothic"/>
              </a:endParaRPr>
            </a:p>
          </p:txBody>
        </p:sp>
      </p:grpSp>
      <p:grpSp>
        <p:nvGrpSpPr>
          <p:cNvPr id="3" name="Group 2"/>
          <p:cNvGrpSpPr/>
          <p:nvPr/>
        </p:nvGrpSpPr>
        <p:grpSpPr>
          <a:xfrm>
            <a:off x="6143800" y="493225"/>
            <a:ext cx="5585401" cy="3233709"/>
            <a:chOff x="6143800" y="493225"/>
            <a:chExt cx="5585401" cy="3233709"/>
          </a:xfrm>
        </p:grpSpPr>
        <p:sp>
          <p:nvSpPr>
            <p:cNvPr id="533" name="Google Shape;533;g70a813606b_4_31"/>
            <p:cNvSpPr txBox="1"/>
            <p:nvPr/>
          </p:nvSpPr>
          <p:spPr>
            <a:xfrm rot="16200000">
              <a:off x="4759300" y="1877725"/>
              <a:ext cx="2926800" cy="15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3F3F3F"/>
                  </a:solidFill>
                  <a:latin typeface="Century Gothic"/>
                  <a:ea typeface="Century Gothic"/>
                  <a:cs typeface="Century Gothic"/>
                  <a:sym typeface="Century Gothic"/>
                </a:rPr>
                <a:t>Cubic Feet per Second</a:t>
              </a:r>
              <a:endParaRPr dirty="0">
                <a:solidFill>
                  <a:srgbClr val="3F3F3F"/>
                </a:solidFill>
                <a:latin typeface="Century Gothic"/>
                <a:ea typeface="Century Gothic"/>
                <a:cs typeface="Century Gothic"/>
                <a:sym typeface="Century Gothic"/>
              </a:endParaRPr>
            </a:p>
          </p:txBody>
        </p:sp>
        <p:grpSp>
          <p:nvGrpSpPr>
            <p:cNvPr id="2" name="Group 1"/>
            <p:cNvGrpSpPr/>
            <p:nvPr/>
          </p:nvGrpSpPr>
          <p:grpSpPr>
            <a:xfrm>
              <a:off x="6354975" y="1104350"/>
              <a:ext cx="5374226" cy="2622584"/>
              <a:chOff x="6354975" y="1104350"/>
              <a:chExt cx="5374226" cy="2622584"/>
            </a:xfrm>
          </p:grpSpPr>
          <p:pic>
            <p:nvPicPr>
              <p:cNvPr id="532" name="Google Shape;532;g70a813606b_4_31"/>
              <p:cNvPicPr preferRelativeResize="0"/>
              <p:nvPr/>
            </p:nvPicPr>
            <p:blipFill rotWithShape="1">
              <a:blip r:embed="rId5">
                <a:alphaModFix/>
              </a:blip>
              <a:srcRect l="5087" t="4877" b="9711"/>
              <a:stretch/>
            </p:blipFill>
            <p:spPr>
              <a:xfrm>
                <a:off x="6697650" y="1104350"/>
                <a:ext cx="5031551" cy="2576525"/>
              </a:xfrm>
              <a:prstGeom prst="rect">
                <a:avLst/>
              </a:prstGeom>
              <a:noFill/>
              <a:ln>
                <a:noFill/>
              </a:ln>
            </p:spPr>
          </p:pic>
          <p:sp>
            <p:nvSpPr>
              <p:cNvPr id="534" name="Google Shape;534;g70a813606b_4_31"/>
              <p:cNvSpPr txBox="1"/>
              <p:nvPr/>
            </p:nvSpPr>
            <p:spPr>
              <a:xfrm>
                <a:off x="6548700" y="3370025"/>
                <a:ext cx="173400" cy="19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entury Gothic"/>
                    <a:ea typeface="Century Gothic"/>
                    <a:cs typeface="Century Gothic"/>
                    <a:sym typeface="Century Gothic"/>
                  </a:rPr>
                  <a:t>0</a:t>
                </a:r>
                <a:endParaRPr sz="1000">
                  <a:latin typeface="Century Gothic"/>
                  <a:ea typeface="Century Gothic"/>
                  <a:cs typeface="Century Gothic"/>
                  <a:sym typeface="Century Gothic"/>
                </a:endParaRPr>
              </a:p>
            </p:txBody>
          </p:sp>
          <p:cxnSp>
            <p:nvCxnSpPr>
              <p:cNvPr id="535" name="Google Shape;535;g70a813606b_4_31"/>
              <p:cNvCxnSpPr/>
              <p:nvPr/>
            </p:nvCxnSpPr>
            <p:spPr>
              <a:xfrm>
                <a:off x="6722100" y="3534175"/>
                <a:ext cx="30900" cy="0"/>
              </a:xfrm>
              <a:prstGeom prst="straightConnector1">
                <a:avLst/>
              </a:prstGeom>
              <a:noFill/>
              <a:ln w="9525" cap="flat" cmpd="sng">
                <a:solidFill>
                  <a:schemeClr val="dk2"/>
                </a:solidFill>
                <a:prstDash val="solid"/>
                <a:round/>
                <a:headEnd type="none" w="med" len="med"/>
                <a:tailEnd type="none" w="med" len="med"/>
              </a:ln>
            </p:spPr>
          </p:cxnSp>
          <p:sp>
            <p:nvSpPr>
              <p:cNvPr id="536" name="Google Shape;536;g70a813606b_4_31"/>
              <p:cNvSpPr txBox="1"/>
              <p:nvPr/>
            </p:nvSpPr>
            <p:spPr>
              <a:xfrm>
                <a:off x="6354975" y="1432475"/>
                <a:ext cx="476400" cy="15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latin typeface="Century Gothic"/>
                    <a:ea typeface="Century Gothic"/>
                    <a:cs typeface="Century Gothic"/>
                    <a:sym typeface="Century Gothic"/>
                  </a:rPr>
                  <a:t>300</a:t>
                </a:r>
                <a:endParaRPr sz="1100">
                  <a:latin typeface="Century Gothic"/>
                  <a:ea typeface="Century Gothic"/>
                  <a:cs typeface="Century Gothic"/>
                  <a:sym typeface="Century Gothic"/>
                </a:endParaRPr>
              </a:p>
            </p:txBody>
          </p:sp>
          <p:sp>
            <p:nvSpPr>
              <p:cNvPr id="537" name="Google Shape;537;g70a813606b_4_31"/>
              <p:cNvSpPr/>
              <p:nvPr/>
            </p:nvSpPr>
            <p:spPr>
              <a:xfrm>
                <a:off x="6831375" y="1104350"/>
                <a:ext cx="553800" cy="553800"/>
              </a:xfrm>
              <a:prstGeom prst="mathPlus">
                <a:avLst>
                  <a:gd name="adj1" fmla="val 23520"/>
                </a:avLst>
              </a:prstGeom>
              <a:solidFill>
                <a:srgbClr val="F87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8" name="Google Shape;538;g70a813606b_4_31"/>
              <p:cNvGrpSpPr/>
              <p:nvPr/>
            </p:nvGrpSpPr>
            <p:grpSpPr>
              <a:xfrm>
                <a:off x="6817125" y="3617434"/>
                <a:ext cx="4821850" cy="109500"/>
                <a:chOff x="6817125" y="3581338"/>
                <a:chExt cx="4821850" cy="109500"/>
              </a:xfrm>
            </p:grpSpPr>
            <p:sp>
              <p:nvSpPr>
                <p:cNvPr id="539" name="Google Shape;539;g70a813606b_4_31"/>
                <p:cNvSpPr txBox="1"/>
                <p:nvPr/>
              </p:nvSpPr>
              <p:spPr>
                <a:xfrm>
                  <a:off x="6817125" y="358133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dirty="0">
                      <a:latin typeface="Century Gothic"/>
                      <a:ea typeface="Century Gothic"/>
                      <a:cs typeface="Century Gothic"/>
                      <a:sym typeface="Century Gothic"/>
                    </a:rPr>
                    <a:t>98</a:t>
                  </a:r>
                  <a:endParaRPr sz="800" dirty="0">
                    <a:latin typeface="Century Gothic"/>
                    <a:ea typeface="Century Gothic"/>
                    <a:cs typeface="Century Gothic"/>
                    <a:sym typeface="Century Gothic"/>
                  </a:endParaRPr>
                </a:p>
              </p:txBody>
            </p:sp>
            <p:sp>
              <p:nvSpPr>
                <p:cNvPr id="540" name="Google Shape;540;g70a813606b_4_31"/>
                <p:cNvSpPr txBox="1"/>
                <p:nvPr/>
              </p:nvSpPr>
              <p:spPr>
                <a:xfrm>
                  <a:off x="7062975" y="358133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99</a:t>
                  </a:r>
                  <a:endParaRPr sz="800">
                    <a:latin typeface="Century Gothic"/>
                    <a:ea typeface="Century Gothic"/>
                    <a:cs typeface="Century Gothic"/>
                    <a:sym typeface="Century Gothic"/>
                  </a:endParaRPr>
                </a:p>
              </p:txBody>
            </p:sp>
            <p:sp>
              <p:nvSpPr>
                <p:cNvPr id="541" name="Google Shape;541;g70a813606b_4_31"/>
                <p:cNvSpPr txBox="1"/>
                <p:nvPr/>
              </p:nvSpPr>
              <p:spPr>
                <a:xfrm>
                  <a:off x="7274513" y="358133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00</a:t>
                  </a:r>
                  <a:endParaRPr sz="800">
                    <a:latin typeface="Century Gothic"/>
                    <a:ea typeface="Century Gothic"/>
                    <a:cs typeface="Century Gothic"/>
                    <a:sym typeface="Century Gothic"/>
                  </a:endParaRPr>
                </a:p>
              </p:txBody>
            </p:sp>
            <p:sp>
              <p:nvSpPr>
                <p:cNvPr id="542" name="Google Shape;542;g70a813606b_4_31"/>
                <p:cNvSpPr txBox="1"/>
                <p:nvPr/>
              </p:nvSpPr>
              <p:spPr>
                <a:xfrm>
                  <a:off x="7506513" y="358133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01</a:t>
                  </a:r>
                  <a:endParaRPr sz="800">
                    <a:latin typeface="Century Gothic"/>
                    <a:ea typeface="Century Gothic"/>
                    <a:cs typeface="Century Gothic"/>
                    <a:sym typeface="Century Gothic"/>
                  </a:endParaRPr>
                </a:p>
              </p:txBody>
            </p:sp>
            <p:sp>
              <p:nvSpPr>
                <p:cNvPr id="543" name="Google Shape;543;g70a813606b_4_31"/>
                <p:cNvSpPr txBox="1"/>
                <p:nvPr/>
              </p:nvSpPr>
              <p:spPr>
                <a:xfrm>
                  <a:off x="7731925" y="358133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02</a:t>
                  </a:r>
                  <a:endParaRPr sz="800">
                    <a:latin typeface="Century Gothic"/>
                    <a:ea typeface="Century Gothic"/>
                    <a:cs typeface="Century Gothic"/>
                    <a:sym typeface="Century Gothic"/>
                  </a:endParaRPr>
                </a:p>
              </p:txBody>
            </p:sp>
            <p:sp>
              <p:nvSpPr>
                <p:cNvPr id="544" name="Google Shape;544;g70a813606b_4_31"/>
                <p:cNvSpPr txBox="1"/>
                <p:nvPr/>
              </p:nvSpPr>
              <p:spPr>
                <a:xfrm>
                  <a:off x="7950075" y="358133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03</a:t>
                  </a:r>
                  <a:endParaRPr sz="800">
                    <a:latin typeface="Century Gothic"/>
                    <a:ea typeface="Century Gothic"/>
                    <a:cs typeface="Century Gothic"/>
                    <a:sym typeface="Century Gothic"/>
                  </a:endParaRPr>
                </a:p>
              </p:txBody>
            </p:sp>
            <p:sp>
              <p:nvSpPr>
                <p:cNvPr id="545" name="Google Shape;545;g70a813606b_4_31"/>
                <p:cNvSpPr txBox="1"/>
                <p:nvPr/>
              </p:nvSpPr>
              <p:spPr>
                <a:xfrm>
                  <a:off x="8174425" y="358133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dirty="0">
                      <a:latin typeface="Century Gothic"/>
                      <a:ea typeface="Century Gothic"/>
                      <a:cs typeface="Century Gothic"/>
                      <a:sym typeface="Century Gothic"/>
                    </a:rPr>
                    <a:t>04</a:t>
                  </a:r>
                  <a:endParaRPr sz="800" dirty="0">
                    <a:latin typeface="Century Gothic"/>
                    <a:ea typeface="Century Gothic"/>
                    <a:cs typeface="Century Gothic"/>
                    <a:sym typeface="Century Gothic"/>
                  </a:endParaRPr>
                </a:p>
              </p:txBody>
            </p:sp>
            <p:sp>
              <p:nvSpPr>
                <p:cNvPr id="546" name="Google Shape;546;g70a813606b_4_31"/>
                <p:cNvSpPr txBox="1"/>
                <p:nvPr/>
              </p:nvSpPr>
              <p:spPr>
                <a:xfrm>
                  <a:off x="8399063" y="358133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05</a:t>
                  </a:r>
                  <a:endParaRPr sz="800">
                    <a:latin typeface="Century Gothic"/>
                    <a:ea typeface="Century Gothic"/>
                    <a:cs typeface="Century Gothic"/>
                    <a:sym typeface="Century Gothic"/>
                  </a:endParaRPr>
                </a:p>
              </p:txBody>
            </p:sp>
            <p:sp>
              <p:nvSpPr>
                <p:cNvPr id="547" name="Google Shape;547;g70a813606b_4_31"/>
                <p:cNvSpPr txBox="1"/>
                <p:nvPr/>
              </p:nvSpPr>
              <p:spPr>
                <a:xfrm>
                  <a:off x="8630438" y="358133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06</a:t>
                  </a:r>
                  <a:endParaRPr sz="800">
                    <a:latin typeface="Century Gothic"/>
                    <a:ea typeface="Century Gothic"/>
                    <a:cs typeface="Century Gothic"/>
                    <a:sym typeface="Century Gothic"/>
                  </a:endParaRPr>
                </a:p>
              </p:txBody>
            </p:sp>
            <p:sp>
              <p:nvSpPr>
                <p:cNvPr id="548" name="Google Shape;548;g70a813606b_4_31"/>
                <p:cNvSpPr txBox="1"/>
                <p:nvPr/>
              </p:nvSpPr>
              <p:spPr>
                <a:xfrm>
                  <a:off x="8852213" y="358133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07</a:t>
                  </a:r>
                  <a:endParaRPr sz="800">
                    <a:latin typeface="Century Gothic"/>
                    <a:ea typeface="Century Gothic"/>
                    <a:cs typeface="Century Gothic"/>
                    <a:sym typeface="Century Gothic"/>
                  </a:endParaRPr>
                </a:p>
              </p:txBody>
            </p:sp>
            <p:sp>
              <p:nvSpPr>
                <p:cNvPr id="549" name="Google Shape;549;g70a813606b_4_31"/>
                <p:cNvSpPr txBox="1"/>
                <p:nvPr/>
              </p:nvSpPr>
              <p:spPr>
                <a:xfrm>
                  <a:off x="9069775" y="358133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08</a:t>
                  </a:r>
                  <a:endParaRPr sz="800">
                    <a:latin typeface="Century Gothic"/>
                    <a:ea typeface="Century Gothic"/>
                    <a:cs typeface="Century Gothic"/>
                    <a:sym typeface="Century Gothic"/>
                  </a:endParaRPr>
                </a:p>
              </p:txBody>
            </p:sp>
            <p:sp>
              <p:nvSpPr>
                <p:cNvPr id="550" name="Google Shape;550;g70a813606b_4_31"/>
                <p:cNvSpPr txBox="1"/>
                <p:nvPr/>
              </p:nvSpPr>
              <p:spPr>
                <a:xfrm>
                  <a:off x="9290038" y="358133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09</a:t>
                  </a:r>
                  <a:endParaRPr sz="800">
                    <a:latin typeface="Century Gothic"/>
                    <a:ea typeface="Century Gothic"/>
                    <a:cs typeface="Century Gothic"/>
                    <a:sym typeface="Century Gothic"/>
                  </a:endParaRPr>
                </a:p>
              </p:txBody>
            </p:sp>
            <p:sp>
              <p:nvSpPr>
                <p:cNvPr id="551" name="Google Shape;551;g70a813606b_4_31"/>
                <p:cNvSpPr txBox="1"/>
                <p:nvPr/>
              </p:nvSpPr>
              <p:spPr>
                <a:xfrm>
                  <a:off x="9509700" y="358133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dirty="0">
                      <a:latin typeface="Century Gothic"/>
                      <a:ea typeface="Century Gothic"/>
                      <a:cs typeface="Century Gothic"/>
                      <a:sym typeface="Century Gothic"/>
                    </a:rPr>
                    <a:t>10</a:t>
                  </a:r>
                  <a:endParaRPr sz="800" dirty="0">
                    <a:latin typeface="Century Gothic"/>
                    <a:ea typeface="Century Gothic"/>
                    <a:cs typeface="Century Gothic"/>
                    <a:sym typeface="Century Gothic"/>
                  </a:endParaRPr>
                </a:p>
              </p:txBody>
            </p:sp>
            <p:sp>
              <p:nvSpPr>
                <p:cNvPr id="552" name="Google Shape;552;g70a813606b_4_31"/>
                <p:cNvSpPr txBox="1"/>
                <p:nvPr/>
              </p:nvSpPr>
              <p:spPr>
                <a:xfrm>
                  <a:off x="9743975" y="358133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11</a:t>
                  </a:r>
                  <a:endParaRPr sz="800">
                    <a:latin typeface="Century Gothic"/>
                    <a:ea typeface="Century Gothic"/>
                    <a:cs typeface="Century Gothic"/>
                    <a:sym typeface="Century Gothic"/>
                  </a:endParaRPr>
                </a:p>
              </p:txBody>
            </p:sp>
            <p:sp>
              <p:nvSpPr>
                <p:cNvPr id="553" name="Google Shape;553;g70a813606b_4_31"/>
                <p:cNvSpPr txBox="1"/>
                <p:nvPr/>
              </p:nvSpPr>
              <p:spPr>
                <a:xfrm>
                  <a:off x="9969300" y="358133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12</a:t>
                  </a:r>
                  <a:endParaRPr sz="800">
                    <a:latin typeface="Century Gothic"/>
                    <a:ea typeface="Century Gothic"/>
                    <a:cs typeface="Century Gothic"/>
                    <a:sym typeface="Century Gothic"/>
                  </a:endParaRPr>
                </a:p>
              </p:txBody>
            </p:sp>
            <p:sp>
              <p:nvSpPr>
                <p:cNvPr id="554" name="Google Shape;554;g70a813606b_4_31"/>
                <p:cNvSpPr txBox="1"/>
                <p:nvPr/>
              </p:nvSpPr>
              <p:spPr>
                <a:xfrm>
                  <a:off x="10197900" y="358133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dirty="0">
                      <a:latin typeface="Century Gothic"/>
                      <a:ea typeface="Century Gothic"/>
                      <a:cs typeface="Century Gothic"/>
                      <a:sym typeface="Century Gothic"/>
                    </a:rPr>
                    <a:t>13</a:t>
                  </a:r>
                  <a:endParaRPr sz="800" dirty="0">
                    <a:latin typeface="Century Gothic"/>
                    <a:ea typeface="Century Gothic"/>
                    <a:cs typeface="Century Gothic"/>
                    <a:sym typeface="Century Gothic"/>
                  </a:endParaRPr>
                </a:p>
              </p:txBody>
            </p:sp>
            <p:sp>
              <p:nvSpPr>
                <p:cNvPr id="555" name="Google Shape;555;g70a813606b_4_31"/>
                <p:cNvSpPr txBox="1"/>
                <p:nvPr/>
              </p:nvSpPr>
              <p:spPr>
                <a:xfrm>
                  <a:off x="10428888" y="358133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14</a:t>
                  </a:r>
                  <a:endParaRPr sz="800">
                    <a:latin typeface="Century Gothic"/>
                    <a:ea typeface="Century Gothic"/>
                    <a:cs typeface="Century Gothic"/>
                    <a:sym typeface="Century Gothic"/>
                  </a:endParaRPr>
                </a:p>
              </p:txBody>
            </p:sp>
            <p:sp>
              <p:nvSpPr>
                <p:cNvPr id="556" name="Google Shape;556;g70a813606b_4_31"/>
                <p:cNvSpPr txBox="1"/>
                <p:nvPr/>
              </p:nvSpPr>
              <p:spPr>
                <a:xfrm>
                  <a:off x="10635725" y="358133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15</a:t>
                  </a:r>
                  <a:endParaRPr sz="800">
                    <a:latin typeface="Century Gothic"/>
                    <a:ea typeface="Century Gothic"/>
                    <a:cs typeface="Century Gothic"/>
                    <a:sym typeface="Century Gothic"/>
                  </a:endParaRPr>
                </a:p>
              </p:txBody>
            </p:sp>
            <p:sp>
              <p:nvSpPr>
                <p:cNvPr id="557" name="Google Shape;557;g70a813606b_4_31"/>
                <p:cNvSpPr txBox="1"/>
                <p:nvPr/>
              </p:nvSpPr>
              <p:spPr>
                <a:xfrm>
                  <a:off x="10857500" y="358133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16</a:t>
                  </a:r>
                  <a:endParaRPr sz="800">
                    <a:latin typeface="Century Gothic"/>
                    <a:ea typeface="Century Gothic"/>
                    <a:cs typeface="Century Gothic"/>
                    <a:sym typeface="Century Gothic"/>
                  </a:endParaRPr>
                </a:p>
              </p:txBody>
            </p:sp>
            <p:sp>
              <p:nvSpPr>
                <p:cNvPr id="558" name="Google Shape;558;g70a813606b_4_31"/>
                <p:cNvSpPr txBox="1"/>
                <p:nvPr/>
              </p:nvSpPr>
              <p:spPr>
                <a:xfrm>
                  <a:off x="11086375" y="358133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17</a:t>
                  </a:r>
                  <a:endParaRPr sz="800">
                    <a:latin typeface="Century Gothic"/>
                    <a:ea typeface="Century Gothic"/>
                    <a:cs typeface="Century Gothic"/>
                    <a:sym typeface="Century Gothic"/>
                  </a:endParaRPr>
                </a:p>
              </p:txBody>
            </p:sp>
            <p:sp>
              <p:nvSpPr>
                <p:cNvPr id="559" name="Google Shape;559;g70a813606b_4_31"/>
                <p:cNvSpPr txBox="1"/>
                <p:nvPr/>
              </p:nvSpPr>
              <p:spPr>
                <a:xfrm>
                  <a:off x="11314975" y="358133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dirty="0">
                      <a:latin typeface="Century Gothic"/>
                      <a:ea typeface="Century Gothic"/>
                      <a:cs typeface="Century Gothic"/>
                      <a:sym typeface="Century Gothic"/>
                    </a:rPr>
                    <a:t>18</a:t>
                  </a:r>
                  <a:endParaRPr sz="800" dirty="0">
                    <a:latin typeface="Century Gothic"/>
                    <a:ea typeface="Century Gothic"/>
                    <a:cs typeface="Century Gothic"/>
                    <a:sym typeface="Century Gothic"/>
                  </a:endParaRPr>
                </a:p>
              </p:txBody>
            </p:sp>
          </p:grpSp>
        </p:grpSp>
      </p:grpSp>
      <p:grpSp>
        <p:nvGrpSpPr>
          <p:cNvPr id="560" name="Google Shape;560;g70a813606b_4_31"/>
          <p:cNvGrpSpPr/>
          <p:nvPr/>
        </p:nvGrpSpPr>
        <p:grpSpPr>
          <a:xfrm>
            <a:off x="377250" y="3826613"/>
            <a:ext cx="5504476" cy="2740675"/>
            <a:chOff x="377250" y="3826613"/>
            <a:chExt cx="5504476" cy="2740675"/>
          </a:xfrm>
        </p:grpSpPr>
        <p:pic>
          <p:nvPicPr>
            <p:cNvPr id="561" name="Google Shape;561;g70a813606b_4_31"/>
            <p:cNvPicPr preferRelativeResize="0"/>
            <p:nvPr/>
          </p:nvPicPr>
          <p:blipFill rotWithShape="1">
            <a:blip r:embed="rId6">
              <a:alphaModFix/>
            </a:blip>
            <a:srcRect l="4924" t="5679" b="9811"/>
            <a:stretch/>
          </p:blipFill>
          <p:spPr>
            <a:xfrm>
              <a:off x="850175" y="3956725"/>
              <a:ext cx="5031551" cy="2593026"/>
            </a:xfrm>
            <a:prstGeom prst="rect">
              <a:avLst/>
            </a:prstGeom>
            <a:noFill/>
            <a:ln>
              <a:noFill/>
            </a:ln>
          </p:spPr>
        </p:pic>
        <p:sp>
          <p:nvSpPr>
            <p:cNvPr id="562" name="Google Shape;562;g70a813606b_4_31"/>
            <p:cNvSpPr txBox="1"/>
            <p:nvPr/>
          </p:nvSpPr>
          <p:spPr>
            <a:xfrm rot="-5400000">
              <a:off x="-727650" y="5126050"/>
              <a:ext cx="2367600" cy="15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3F3F3F"/>
                  </a:solidFill>
                  <a:latin typeface="Century Gothic"/>
                  <a:ea typeface="Century Gothic"/>
                  <a:cs typeface="Century Gothic"/>
                  <a:sym typeface="Century Gothic"/>
                </a:rPr>
                <a:t>Cubic Feet per Second</a:t>
              </a:r>
              <a:endParaRPr>
                <a:solidFill>
                  <a:srgbClr val="3F3F3F"/>
                </a:solidFill>
                <a:latin typeface="Century Gothic"/>
                <a:ea typeface="Century Gothic"/>
                <a:cs typeface="Century Gothic"/>
                <a:sym typeface="Century Gothic"/>
              </a:endParaRPr>
            </a:p>
          </p:txBody>
        </p:sp>
        <p:sp>
          <p:nvSpPr>
            <p:cNvPr id="563" name="Google Shape;563;g70a813606b_4_31"/>
            <p:cNvSpPr txBox="1"/>
            <p:nvPr/>
          </p:nvSpPr>
          <p:spPr>
            <a:xfrm>
              <a:off x="501150" y="3826613"/>
              <a:ext cx="476400" cy="15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latin typeface="Century Gothic"/>
                  <a:ea typeface="Century Gothic"/>
                  <a:cs typeface="Century Gothic"/>
                  <a:sym typeface="Century Gothic"/>
                </a:rPr>
                <a:t>160</a:t>
              </a:r>
              <a:endParaRPr sz="1100">
                <a:latin typeface="Century Gothic"/>
                <a:ea typeface="Century Gothic"/>
                <a:cs typeface="Century Gothic"/>
                <a:sym typeface="Century Gothic"/>
              </a:endParaRPr>
            </a:p>
          </p:txBody>
        </p:sp>
        <p:sp>
          <p:nvSpPr>
            <p:cNvPr id="564" name="Google Shape;564;g70a813606b_4_31"/>
            <p:cNvSpPr txBox="1"/>
            <p:nvPr/>
          </p:nvSpPr>
          <p:spPr>
            <a:xfrm>
              <a:off x="684250" y="6324588"/>
              <a:ext cx="219000" cy="15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latin typeface="Century Gothic"/>
                  <a:ea typeface="Century Gothic"/>
                  <a:cs typeface="Century Gothic"/>
                  <a:sym typeface="Century Gothic"/>
                </a:rPr>
                <a:t>0</a:t>
              </a:r>
              <a:endParaRPr sz="1100">
                <a:latin typeface="Century Gothic"/>
                <a:ea typeface="Century Gothic"/>
                <a:cs typeface="Century Gothic"/>
                <a:sym typeface="Century Gothic"/>
              </a:endParaRPr>
            </a:p>
          </p:txBody>
        </p:sp>
        <p:sp>
          <p:nvSpPr>
            <p:cNvPr id="565" name="Google Shape;565;g70a813606b_4_31"/>
            <p:cNvSpPr/>
            <p:nvPr/>
          </p:nvSpPr>
          <p:spPr>
            <a:xfrm>
              <a:off x="1027425" y="4114625"/>
              <a:ext cx="553800" cy="553800"/>
            </a:xfrm>
            <a:prstGeom prst="mathPlus">
              <a:avLst>
                <a:gd name="adj1" fmla="val 23520"/>
              </a:avLst>
            </a:prstGeom>
            <a:solidFill>
              <a:srgbClr val="00BF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6" name="Google Shape;566;g70a813606b_4_31"/>
            <p:cNvGrpSpPr/>
            <p:nvPr/>
          </p:nvGrpSpPr>
          <p:grpSpPr>
            <a:xfrm>
              <a:off x="981563" y="6457788"/>
              <a:ext cx="4809025" cy="109500"/>
              <a:chOff x="6817125" y="3581338"/>
              <a:chExt cx="4809025" cy="109500"/>
            </a:xfrm>
          </p:grpSpPr>
          <p:sp>
            <p:nvSpPr>
              <p:cNvPr id="567" name="Google Shape;567;g70a813606b_4_31"/>
              <p:cNvSpPr txBox="1"/>
              <p:nvPr/>
            </p:nvSpPr>
            <p:spPr>
              <a:xfrm>
                <a:off x="6817125" y="358133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98</a:t>
                </a:r>
                <a:endParaRPr sz="800">
                  <a:latin typeface="Century Gothic"/>
                  <a:ea typeface="Century Gothic"/>
                  <a:cs typeface="Century Gothic"/>
                  <a:sym typeface="Century Gothic"/>
                </a:endParaRPr>
              </a:p>
            </p:txBody>
          </p:sp>
          <p:sp>
            <p:nvSpPr>
              <p:cNvPr id="568" name="Google Shape;568;g70a813606b_4_31"/>
              <p:cNvSpPr txBox="1"/>
              <p:nvPr/>
            </p:nvSpPr>
            <p:spPr>
              <a:xfrm>
                <a:off x="7062975" y="358133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99</a:t>
                </a:r>
                <a:endParaRPr sz="800">
                  <a:latin typeface="Century Gothic"/>
                  <a:ea typeface="Century Gothic"/>
                  <a:cs typeface="Century Gothic"/>
                  <a:sym typeface="Century Gothic"/>
                </a:endParaRPr>
              </a:p>
            </p:txBody>
          </p:sp>
          <p:sp>
            <p:nvSpPr>
              <p:cNvPr id="569" name="Google Shape;569;g70a813606b_4_31"/>
              <p:cNvSpPr txBox="1"/>
              <p:nvPr/>
            </p:nvSpPr>
            <p:spPr>
              <a:xfrm>
                <a:off x="7274513" y="358133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00</a:t>
                </a:r>
                <a:endParaRPr sz="800">
                  <a:latin typeface="Century Gothic"/>
                  <a:ea typeface="Century Gothic"/>
                  <a:cs typeface="Century Gothic"/>
                  <a:sym typeface="Century Gothic"/>
                </a:endParaRPr>
              </a:p>
            </p:txBody>
          </p:sp>
          <p:sp>
            <p:nvSpPr>
              <p:cNvPr id="570" name="Google Shape;570;g70a813606b_4_31"/>
              <p:cNvSpPr txBox="1"/>
              <p:nvPr/>
            </p:nvSpPr>
            <p:spPr>
              <a:xfrm>
                <a:off x="7506513" y="358133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01</a:t>
                </a:r>
                <a:endParaRPr sz="800">
                  <a:latin typeface="Century Gothic"/>
                  <a:ea typeface="Century Gothic"/>
                  <a:cs typeface="Century Gothic"/>
                  <a:sym typeface="Century Gothic"/>
                </a:endParaRPr>
              </a:p>
            </p:txBody>
          </p:sp>
          <p:sp>
            <p:nvSpPr>
              <p:cNvPr id="571" name="Google Shape;571;g70a813606b_4_31"/>
              <p:cNvSpPr txBox="1"/>
              <p:nvPr/>
            </p:nvSpPr>
            <p:spPr>
              <a:xfrm>
                <a:off x="7731925" y="358133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02</a:t>
                </a:r>
                <a:endParaRPr sz="800">
                  <a:latin typeface="Century Gothic"/>
                  <a:ea typeface="Century Gothic"/>
                  <a:cs typeface="Century Gothic"/>
                  <a:sym typeface="Century Gothic"/>
                </a:endParaRPr>
              </a:p>
            </p:txBody>
          </p:sp>
          <p:sp>
            <p:nvSpPr>
              <p:cNvPr id="572" name="Google Shape;572;g70a813606b_4_31"/>
              <p:cNvSpPr txBox="1"/>
              <p:nvPr/>
            </p:nvSpPr>
            <p:spPr>
              <a:xfrm>
                <a:off x="7950075" y="358133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03</a:t>
                </a:r>
                <a:endParaRPr sz="800">
                  <a:latin typeface="Century Gothic"/>
                  <a:ea typeface="Century Gothic"/>
                  <a:cs typeface="Century Gothic"/>
                  <a:sym typeface="Century Gothic"/>
                </a:endParaRPr>
              </a:p>
            </p:txBody>
          </p:sp>
          <p:sp>
            <p:nvSpPr>
              <p:cNvPr id="573" name="Google Shape;573;g70a813606b_4_31"/>
              <p:cNvSpPr txBox="1"/>
              <p:nvPr/>
            </p:nvSpPr>
            <p:spPr>
              <a:xfrm>
                <a:off x="8174425" y="358133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04</a:t>
                </a:r>
                <a:endParaRPr sz="800">
                  <a:latin typeface="Century Gothic"/>
                  <a:ea typeface="Century Gothic"/>
                  <a:cs typeface="Century Gothic"/>
                  <a:sym typeface="Century Gothic"/>
                </a:endParaRPr>
              </a:p>
            </p:txBody>
          </p:sp>
          <p:sp>
            <p:nvSpPr>
              <p:cNvPr id="574" name="Google Shape;574;g70a813606b_4_31"/>
              <p:cNvSpPr txBox="1"/>
              <p:nvPr/>
            </p:nvSpPr>
            <p:spPr>
              <a:xfrm>
                <a:off x="8399063" y="358133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05</a:t>
                </a:r>
                <a:endParaRPr sz="800">
                  <a:latin typeface="Century Gothic"/>
                  <a:ea typeface="Century Gothic"/>
                  <a:cs typeface="Century Gothic"/>
                  <a:sym typeface="Century Gothic"/>
                </a:endParaRPr>
              </a:p>
            </p:txBody>
          </p:sp>
          <p:sp>
            <p:nvSpPr>
              <p:cNvPr id="575" name="Google Shape;575;g70a813606b_4_31"/>
              <p:cNvSpPr txBox="1"/>
              <p:nvPr/>
            </p:nvSpPr>
            <p:spPr>
              <a:xfrm>
                <a:off x="8630438" y="358133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06</a:t>
                </a:r>
                <a:endParaRPr sz="800">
                  <a:latin typeface="Century Gothic"/>
                  <a:ea typeface="Century Gothic"/>
                  <a:cs typeface="Century Gothic"/>
                  <a:sym typeface="Century Gothic"/>
                </a:endParaRPr>
              </a:p>
            </p:txBody>
          </p:sp>
          <p:sp>
            <p:nvSpPr>
              <p:cNvPr id="576" name="Google Shape;576;g70a813606b_4_31"/>
              <p:cNvSpPr txBox="1"/>
              <p:nvPr/>
            </p:nvSpPr>
            <p:spPr>
              <a:xfrm>
                <a:off x="8852213" y="358133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07</a:t>
                </a:r>
                <a:endParaRPr sz="800">
                  <a:latin typeface="Century Gothic"/>
                  <a:ea typeface="Century Gothic"/>
                  <a:cs typeface="Century Gothic"/>
                  <a:sym typeface="Century Gothic"/>
                </a:endParaRPr>
              </a:p>
            </p:txBody>
          </p:sp>
          <p:sp>
            <p:nvSpPr>
              <p:cNvPr id="577" name="Google Shape;577;g70a813606b_4_31"/>
              <p:cNvSpPr txBox="1"/>
              <p:nvPr/>
            </p:nvSpPr>
            <p:spPr>
              <a:xfrm>
                <a:off x="9069775" y="358133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08</a:t>
                </a:r>
                <a:endParaRPr sz="800">
                  <a:latin typeface="Century Gothic"/>
                  <a:ea typeface="Century Gothic"/>
                  <a:cs typeface="Century Gothic"/>
                  <a:sym typeface="Century Gothic"/>
                </a:endParaRPr>
              </a:p>
            </p:txBody>
          </p:sp>
          <p:sp>
            <p:nvSpPr>
              <p:cNvPr id="578" name="Google Shape;578;g70a813606b_4_31"/>
              <p:cNvSpPr txBox="1"/>
              <p:nvPr/>
            </p:nvSpPr>
            <p:spPr>
              <a:xfrm>
                <a:off x="9290038" y="358133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09</a:t>
                </a:r>
                <a:endParaRPr sz="800">
                  <a:latin typeface="Century Gothic"/>
                  <a:ea typeface="Century Gothic"/>
                  <a:cs typeface="Century Gothic"/>
                  <a:sym typeface="Century Gothic"/>
                </a:endParaRPr>
              </a:p>
            </p:txBody>
          </p:sp>
          <p:sp>
            <p:nvSpPr>
              <p:cNvPr id="579" name="Google Shape;579;g70a813606b_4_31"/>
              <p:cNvSpPr txBox="1"/>
              <p:nvPr/>
            </p:nvSpPr>
            <p:spPr>
              <a:xfrm>
                <a:off x="9509700" y="358133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10</a:t>
                </a:r>
                <a:endParaRPr sz="800">
                  <a:latin typeface="Century Gothic"/>
                  <a:ea typeface="Century Gothic"/>
                  <a:cs typeface="Century Gothic"/>
                  <a:sym typeface="Century Gothic"/>
                </a:endParaRPr>
              </a:p>
            </p:txBody>
          </p:sp>
          <p:sp>
            <p:nvSpPr>
              <p:cNvPr id="580" name="Google Shape;580;g70a813606b_4_31"/>
              <p:cNvSpPr txBox="1"/>
              <p:nvPr/>
            </p:nvSpPr>
            <p:spPr>
              <a:xfrm>
                <a:off x="9743975" y="358133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11</a:t>
                </a:r>
                <a:endParaRPr sz="800">
                  <a:latin typeface="Century Gothic"/>
                  <a:ea typeface="Century Gothic"/>
                  <a:cs typeface="Century Gothic"/>
                  <a:sym typeface="Century Gothic"/>
                </a:endParaRPr>
              </a:p>
            </p:txBody>
          </p:sp>
          <p:sp>
            <p:nvSpPr>
              <p:cNvPr id="581" name="Google Shape;581;g70a813606b_4_31"/>
              <p:cNvSpPr txBox="1"/>
              <p:nvPr/>
            </p:nvSpPr>
            <p:spPr>
              <a:xfrm>
                <a:off x="9969300" y="358133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12</a:t>
                </a:r>
                <a:endParaRPr sz="800">
                  <a:latin typeface="Century Gothic"/>
                  <a:ea typeface="Century Gothic"/>
                  <a:cs typeface="Century Gothic"/>
                  <a:sym typeface="Century Gothic"/>
                </a:endParaRPr>
              </a:p>
            </p:txBody>
          </p:sp>
          <p:sp>
            <p:nvSpPr>
              <p:cNvPr id="582" name="Google Shape;582;g70a813606b_4_31"/>
              <p:cNvSpPr txBox="1"/>
              <p:nvPr/>
            </p:nvSpPr>
            <p:spPr>
              <a:xfrm>
                <a:off x="10197900" y="358133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13</a:t>
                </a:r>
                <a:endParaRPr sz="800">
                  <a:latin typeface="Century Gothic"/>
                  <a:ea typeface="Century Gothic"/>
                  <a:cs typeface="Century Gothic"/>
                  <a:sym typeface="Century Gothic"/>
                </a:endParaRPr>
              </a:p>
            </p:txBody>
          </p:sp>
          <p:sp>
            <p:nvSpPr>
              <p:cNvPr id="583" name="Google Shape;583;g70a813606b_4_31"/>
              <p:cNvSpPr txBox="1"/>
              <p:nvPr/>
            </p:nvSpPr>
            <p:spPr>
              <a:xfrm>
                <a:off x="10428888" y="358133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14</a:t>
                </a:r>
                <a:endParaRPr sz="800">
                  <a:latin typeface="Century Gothic"/>
                  <a:ea typeface="Century Gothic"/>
                  <a:cs typeface="Century Gothic"/>
                  <a:sym typeface="Century Gothic"/>
                </a:endParaRPr>
              </a:p>
            </p:txBody>
          </p:sp>
          <p:sp>
            <p:nvSpPr>
              <p:cNvPr id="584" name="Google Shape;584;g70a813606b_4_31"/>
              <p:cNvSpPr txBox="1"/>
              <p:nvPr/>
            </p:nvSpPr>
            <p:spPr>
              <a:xfrm>
                <a:off x="10635725" y="358133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15</a:t>
                </a:r>
                <a:endParaRPr sz="800">
                  <a:latin typeface="Century Gothic"/>
                  <a:ea typeface="Century Gothic"/>
                  <a:cs typeface="Century Gothic"/>
                  <a:sym typeface="Century Gothic"/>
                </a:endParaRPr>
              </a:p>
            </p:txBody>
          </p:sp>
          <p:sp>
            <p:nvSpPr>
              <p:cNvPr id="585" name="Google Shape;585;g70a813606b_4_31"/>
              <p:cNvSpPr txBox="1"/>
              <p:nvPr/>
            </p:nvSpPr>
            <p:spPr>
              <a:xfrm>
                <a:off x="10857500" y="358133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16</a:t>
                </a:r>
                <a:endParaRPr sz="800">
                  <a:latin typeface="Century Gothic"/>
                  <a:ea typeface="Century Gothic"/>
                  <a:cs typeface="Century Gothic"/>
                  <a:sym typeface="Century Gothic"/>
                </a:endParaRPr>
              </a:p>
            </p:txBody>
          </p:sp>
          <p:sp>
            <p:nvSpPr>
              <p:cNvPr id="586" name="Google Shape;586;g70a813606b_4_31"/>
              <p:cNvSpPr txBox="1"/>
              <p:nvPr/>
            </p:nvSpPr>
            <p:spPr>
              <a:xfrm>
                <a:off x="11086375" y="358133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17</a:t>
                </a:r>
                <a:endParaRPr sz="800">
                  <a:latin typeface="Century Gothic"/>
                  <a:ea typeface="Century Gothic"/>
                  <a:cs typeface="Century Gothic"/>
                  <a:sym typeface="Century Gothic"/>
                </a:endParaRPr>
              </a:p>
            </p:txBody>
          </p:sp>
          <p:sp>
            <p:nvSpPr>
              <p:cNvPr id="587" name="Google Shape;587;g70a813606b_4_31"/>
              <p:cNvSpPr txBox="1"/>
              <p:nvPr/>
            </p:nvSpPr>
            <p:spPr>
              <a:xfrm>
                <a:off x="11302150" y="3581338"/>
                <a:ext cx="324000" cy="1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latin typeface="Century Gothic"/>
                    <a:ea typeface="Century Gothic"/>
                    <a:cs typeface="Century Gothic"/>
                    <a:sym typeface="Century Gothic"/>
                  </a:rPr>
                  <a:t>18</a:t>
                </a:r>
                <a:endParaRPr sz="800">
                  <a:latin typeface="Century Gothic"/>
                  <a:ea typeface="Century Gothic"/>
                  <a:cs typeface="Century Gothic"/>
                  <a:sym typeface="Century Gothic"/>
                </a:endParaRPr>
              </a:p>
            </p:txBody>
          </p:sp>
        </p:gr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g70a813606b_4_71"/>
          <p:cNvSpPr txBox="1">
            <a:spLocks noGrp="1"/>
          </p:cNvSpPr>
          <p:nvPr>
            <p:ph type="title"/>
          </p:nvPr>
        </p:nvSpPr>
        <p:spPr>
          <a:xfrm>
            <a:off x="495300" y="419099"/>
            <a:ext cx="10515600" cy="457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Results: Streamflow Gauges</a:t>
            </a:r>
            <a:endParaRPr/>
          </a:p>
        </p:txBody>
      </p:sp>
      <p:pic>
        <p:nvPicPr>
          <p:cNvPr id="652" name="Google Shape;652;g70a813606b_4_71"/>
          <p:cNvPicPr preferRelativeResize="0"/>
          <p:nvPr/>
        </p:nvPicPr>
        <p:blipFill rotWithShape="1">
          <a:blip r:embed="rId3">
            <a:alphaModFix/>
          </a:blip>
          <a:srcRect l="3334" t="12588" b="10653"/>
          <a:stretch/>
        </p:blipFill>
        <p:spPr>
          <a:xfrm>
            <a:off x="530375" y="4163600"/>
            <a:ext cx="5718701" cy="2624328"/>
          </a:xfrm>
          <a:prstGeom prst="rect">
            <a:avLst/>
          </a:prstGeom>
          <a:noFill/>
          <a:ln>
            <a:noFill/>
          </a:ln>
        </p:spPr>
      </p:pic>
      <p:pic>
        <p:nvPicPr>
          <p:cNvPr id="653" name="Google Shape;653;g70a813606b_4_71"/>
          <p:cNvPicPr preferRelativeResize="0"/>
          <p:nvPr/>
        </p:nvPicPr>
        <p:blipFill rotWithShape="1">
          <a:blip r:embed="rId4">
            <a:alphaModFix/>
          </a:blip>
          <a:srcRect l="3190" t="12193" r="3237" b="10437"/>
          <a:stretch/>
        </p:blipFill>
        <p:spPr>
          <a:xfrm>
            <a:off x="6336525" y="1234025"/>
            <a:ext cx="5718701" cy="2624326"/>
          </a:xfrm>
          <a:prstGeom prst="rect">
            <a:avLst/>
          </a:prstGeom>
          <a:noFill/>
          <a:ln>
            <a:noFill/>
          </a:ln>
        </p:spPr>
      </p:pic>
      <p:pic>
        <p:nvPicPr>
          <p:cNvPr id="654" name="Google Shape;654;g70a813606b_4_71"/>
          <p:cNvPicPr preferRelativeResize="0"/>
          <p:nvPr/>
        </p:nvPicPr>
        <p:blipFill rotWithShape="1">
          <a:blip r:embed="rId5">
            <a:alphaModFix/>
          </a:blip>
          <a:srcRect l="2837" t="12471" b="8345"/>
          <a:stretch/>
        </p:blipFill>
        <p:spPr>
          <a:xfrm>
            <a:off x="454575" y="1252738"/>
            <a:ext cx="5916169" cy="2624328"/>
          </a:xfrm>
          <a:prstGeom prst="rect">
            <a:avLst/>
          </a:prstGeom>
          <a:noFill/>
          <a:ln>
            <a:noFill/>
          </a:ln>
        </p:spPr>
      </p:pic>
      <p:sp>
        <p:nvSpPr>
          <p:cNvPr id="655" name="Google Shape;655;g70a813606b_4_71"/>
          <p:cNvSpPr txBox="1"/>
          <p:nvPr/>
        </p:nvSpPr>
        <p:spPr>
          <a:xfrm>
            <a:off x="1825113" y="912019"/>
            <a:ext cx="3387600" cy="27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Gila River near Redrock - Upstream</a:t>
            </a:r>
            <a:endParaRPr>
              <a:latin typeface="Century Gothic"/>
              <a:ea typeface="Century Gothic"/>
              <a:cs typeface="Century Gothic"/>
              <a:sym typeface="Century Gothic"/>
            </a:endParaRPr>
          </a:p>
        </p:txBody>
      </p:sp>
      <p:sp>
        <p:nvSpPr>
          <p:cNvPr id="656" name="Google Shape;656;g70a813606b_4_71"/>
          <p:cNvSpPr txBox="1"/>
          <p:nvPr/>
        </p:nvSpPr>
        <p:spPr>
          <a:xfrm>
            <a:off x="7235725" y="912019"/>
            <a:ext cx="3824400" cy="27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Gila River near Gila- Downstream (Both)</a:t>
            </a:r>
            <a:endParaRPr dirty="0">
              <a:latin typeface="Century Gothic"/>
              <a:ea typeface="Century Gothic"/>
              <a:cs typeface="Century Gothic"/>
              <a:sym typeface="Century Gothic"/>
            </a:endParaRPr>
          </a:p>
        </p:txBody>
      </p:sp>
      <p:sp>
        <p:nvSpPr>
          <p:cNvPr id="657" name="Google Shape;657;g70a813606b_4_71"/>
          <p:cNvSpPr txBox="1"/>
          <p:nvPr/>
        </p:nvSpPr>
        <p:spPr>
          <a:xfrm>
            <a:off x="371425" y="3798875"/>
            <a:ext cx="6036600" cy="27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San Francisco River at Glenwood - Downstream (Whitewater-Baldy)</a:t>
            </a:r>
            <a:endParaRPr dirty="0">
              <a:latin typeface="Century Gothic"/>
              <a:ea typeface="Century Gothic"/>
              <a:cs typeface="Century Gothic"/>
              <a:sym typeface="Century Gothic"/>
            </a:endParaRPr>
          </a:p>
        </p:txBody>
      </p:sp>
      <p:sp>
        <p:nvSpPr>
          <p:cNvPr id="658" name="Google Shape;658;g70a813606b_4_71"/>
          <p:cNvSpPr txBox="1"/>
          <p:nvPr/>
        </p:nvSpPr>
        <p:spPr>
          <a:xfrm rot="-5400000">
            <a:off x="-100200" y="2235150"/>
            <a:ext cx="956100" cy="45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mm/Day</a:t>
            </a:r>
            <a:endParaRPr>
              <a:latin typeface="Century Gothic"/>
              <a:ea typeface="Century Gothic"/>
              <a:cs typeface="Century Gothic"/>
              <a:sym typeface="Century Gothic"/>
            </a:endParaRPr>
          </a:p>
        </p:txBody>
      </p:sp>
      <p:sp>
        <p:nvSpPr>
          <p:cNvPr id="659" name="Google Shape;659;g70a813606b_4_71"/>
          <p:cNvSpPr/>
          <p:nvPr/>
        </p:nvSpPr>
        <p:spPr>
          <a:xfrm>
            <a:off x="932075" y="1428750"/>
            <a:ext cx="553800" cy="553800"/>
          </a:xfrm>
          <a:prstGeom prst="mathPlus">
            <a:avLst>
              <a:gd name="adj1" fmla="val 23520"/>
            </a:avLst>
          </a:prstGeom>
          <a:solidFill>
            <a:srgbClr val="7CA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g70a813606b_4_71"/>
          <p:cNvSpPr/>
          <p:nvPr/>
        </p:nvSpPr>
        <p:spPr>
          <a:xfrm>
            <a:off x="6818225" y="1428750"/>
            <a:ext cx="553800" cy="553800"/>
          </a:xfrm>
          <a:prstGeom prst="mathPlus">
            <a:avLst>
              <a:gd name="adj1" fmla="val 23520"/>
            </a:avLst>
          </a:prstGeom>
          <a:solidFill>
            <a:srgbClr val="F87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g70a813606b_4_71"/>
          <p:cNvSpPr/>
          <p:nvPr/>
        </p:nvSpPr>
        <p:spPr>
          <a:xfrm>
            <a:off x="932075" y="4509500"/>
            <a:ext cx="553800" cy="553800"/>
          </a:xfrm>
          <a:prstGeom prst="mathPlus">
            <a:avLst>
              <a:gd name="adj1" fmla="val 23520"/>
            </a:avLst>
          </a:prstGeom>
          <a:solidFill>
            <a:srgbClr val="00BF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2" name="Google Shape;662;g70a813606b_4_71"/>
          <p:cNvPicPr preferRelativeResize="0"/>
          <p:nvPr/>
        </p:nvPicPr>
        <p:blipFill rotWithShape="1">
          <a:blip r:embed="rId6">
            <a:alphaModFix/>
          </a:blip>
          <a:srcRect l="3920" t="8738" r="3392" b="1545"/>
          <a:stretch/>
        </p:blipFill>
        <p:spPr>
          <a:xfrm>
            <a:off x="9831874" y="3934326"/>
            <a:ext cx="2283925" cy="2861111"/>
          </a:xfrm>
          <a:prstGeom prst="rect">
            <a:avLst/>
          </a:prstGeom>
          <a:noFill/>
          <a:ln>
            <a:noFill/>
          </a:ln>
        </p:spPr>
      </p:pic>
      <p:sp>
        <p:nvSpPr>
          <p:cNvPr id="672" name="Google Shape;672;g70a813606b_4_71"/>
          <p:cNvSpPr txBox="1"/>
          <p:nvPr/>
        </p:nvSpPr>
        <p:spPr>
          <a:xfrm rot="-5400000">
            <a:off x="-100200" y="4978350"/>
            <a:ext cx="956100" cy="45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mm/Day</a:t>
            </a:r>
            <a:endParaRPr>
              <a:latin typeface="Century Gothic"/>
              <a:ea typeface="Century Gothic"/>
              <a:cs typeface="Century Gothic"/>
              <a:sym typeface="Century Gothic"/>
            </a:endParaRPr>
          </a:p>
        </p:txBody>
      </p:sp>
      <p:grpSp>
        <p:nvGrpSpPr>
          <p:cNvPr id="24" name="Group 23"/>
          <p:cNvGrpSpPr/>
          <p:nvPr/>
        </p:nvGrpSpPr>
        <p:grpSpPr>
          <a:xfrm>
            <a:off x="6370744" y="4930000"/>
            <a:ext cx="3302181" cy="1061726"/>
            <a:chOff x="0" y="0"/>
            <a:chExt cx="2252429" cy="724154"/>
          </a:xfrm>
        </p:grpSpPr>
        <p:cxnSp>
          <p:nvCxnSpPr>
            <p:cNvPr id="25" name="Google Shape;523;g70a813606b_4_31"/>
            <p:cNvCxnSpPr/>
            <p:nvPr/>
          </p:nvCxnSpPr>
          <p:spPr>
            <a:xfrm>
              <a:off x="0" y="126326"/>
              <a:ext cx="457200" cy="0"/>
            </a:xfrm>
            <a:prstGeom prst="straightConnector1">
              <a:avLst/>
            </a:prstGeom>
            <a:noFill/>
            <a:ln w="12700" cap="flat" cmpd="sng">
              <a:solidFill>
                <a:schemeClr val="tx1"/>
              </a:solidFill>
              <a:prstDash val="solid"/>
              <a:round/>
              <a:headEnd type="none" w="med" len="med"/>
              <a:tailEnd type="none" w="med" len="med"/>
            </a:ln>
          </p:spPr>
        </p:cxnSp>
        <p:cxnSp>
          <p:nvCxnSpPr>
            <p:cNvPr id="26" name="Google Shape;526;g70a813606b_4_31"/>
            <p:cNvCxnSpPr/>
            <p:nvPr/>
          </p:nvCxnSpPr>
          <p:spPr>
            <a:xfrm>
              <a:off x="21945" y="456400"/>
              <a:ext cx="457200" cy="0"/>
            </a:xfrm>
            <a:prstGeom prst="straightConnector1">
              <a:avLst/>
            </a:prstGeom>
            <a:noFill/>
            <a:ln w="12700" cap="flat" cmpd="sng">
              <a:solidFill>
                <a:srgbClr val="0000FF"/>
              </a:solidFill>
              <a:prstDash val="dot"/>
              <a:round/>
              <a:headEnd type="none" w="med" len="med"/>
              <a:tailEnd type="none" w="med" len="med"/>
            </a:ln>
          </p:spPr>
        </p:cxnSp>
        <p:sp>
          <p:nvSpPr>
            <p:cNvPr id="27" name="Text Box 2"/>
            <p:cNvSpPr txBox="1">
              <a:spLocks noChangeArrowheads="1"/>
            </p:cNvSpPr>
            <p:nvPr/>
          </p:nvSpPr>
          <p:spPr bwMode="auto">
            <a:xfrm>
              <a:off x="526694" y="0"/>
              <a:ext cx="609930" cy="30670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Q7Max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Text Box 2"/>
            <p:cNvSpPr txBox="1">
              <a:spLocks noChangeArrowheads="1"/>
            </p:cNvSpPr>
            <p:nvPr/>
          </p:nvSpPr>
          <p:spPr bwMode="auto">
            <a:xfrm>
              <a:off x="504748" y="329184"/>
              <a:ext cx="1747681" cy="39497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Whitewater-Baldy Fire Year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81" name="Google Shape;681;g623eef4bee_0_12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Conclusions </a:t>
            </a:r>
            <a:endParaRPr/>
          </a:p>
        </p:txBody>
      </p:sp>
      <p:sp>
        <p:nvSpPr>
          <p:cNvPr id="678" name="Google Shape;678;g623eef4bee_0_125"/>
          <p:cNvSpPr txBox="1">
            <a:spLocks noGrp="1"/>
          </p:cNvSpPr>
          <p:nvPr>
            <p:ph type="body" idx="1"/>
          </p:nvPr>
        </p:nvSpPr>
        <p:spPr>
          <a:xfrm>
            <a:off x="1108444" y="1042460"/>
            <a:ext cx="9481584" cy="3282616"/>
          </a:xfrm>
          <a:prstGeom prst="rect">
            <a:avLst/>
          </a:prstGeom>
          <a:noFill/>
          <a:ln>
            <a:noFill/>
          </a:ln>
        </p:spPr>
        <p:txBody>
          <a:bodyPr spcFirstLastPara="1" wrap="square" lIns="91425" tIns="45700" rIns="91425" bIns="45700" anchor="t" anchorCtr="0">
            <a:noAutofit/>
          </a:bodyPr>
          <a:lstStyle/>
          <a:p>
            <a:pPr>
              <a:lnSpc>
                <a:spcPct val="100000"/>
              </a:lnSpc>
              <a:spcBef>
                <a:spcPts val="0"/>
              </a:spcBef>
              <a:spcAft>
                <a:spcPts val="600"/>
              </a:spcAft>
              <a:buClr>
                <a:srgbClr val="379CC3"/>
              </a:buClr>
              <a:buFont typeface="Webdings" panose="05030102010509060703" pitchFamily="18" charset="2"/>
              <a:buChar char="4"/>
            </a:pPr>
            <a:r>
              <a:rPr lang="en-US" sz="2400" b="1" dirty="0">
                <a:solidFill>
                  <a:srgbClr val="3FA0C5"/>
                </a:solidFill>
                <a:latin typeface="Century Gothic" panose="020B0502020202020204" pitchFamily="34" charset="0"/>
              </a:rPr>
              <a:t>NBR</a:t>
            </a:r>
            <a:r>
              <a:rPr lang="en-US" sz="2400" dirty="0">
                <a:solidFill>
                  <a:schemeClr val="tx1">
                    <a:lumMod val="75000"/>
                    <a:lumOff val="25000"/>
                  </a:schemeClr>
                </a:solidFill>
                <a:latin typeface="Century Gothic" panose="020B0502020202020204" pitchFamily="34" charset="0"/>
              </a:rPr>
              <a:t> and </a:t>
            </a:r>
            <a:r>
              <a:rPr lang="en-US" sz="2400" b="1" dirty="0">
                <a:solidFill>
                  <a:srgbClr val="3FA0C5"/>
                </a:solidFill>
                <a:latin typeface="Century Gothic" panose="020B0502020202020204" pitchFamily="34" charset="0"/>
              </a:rPr>
              <a:t>Q7Max</a:t>
            </a:r>
            <a:r>
              <a:rPr lang="en-US" sz="2400" dirty="0">
                <a:solidFill>
                  <a:schemeClr val="tx1">
                    <a:lumMod val="75000"/>
                    <a:lumOff val="25000"/>
                  </a:schemeClr>
                </a:solidFill>
                <a:latin typeface="Century Gothic" panose="020B0502020202020204" pitchFamily="34" charset="0"/>
              </a:rPr>
              <a:t> are viable metrics for evaluating watershed recovery. </a:t>
            </a:r>
          </a:p>
          <a:p>
            <a:pPr>
              <a:lnSpc>
                <a:spcPct val="100000"/>
              </a:lnSpc>
              <a:spcBef>
                <a:spcPts val="0"/>
              </a:spcBef>
              <a:spcAft>
                <a:spcPts val="600"/>
              </a:spcAft>
              <a:buClr>
                <a:srgbClr val="379CC3"/>
              </a:buClr>
              <a:buFont typeface="Webdings" panose="05030102010509060703" pitchFamily="18" charset="2"/>
              <a:buChar char="4"/>
            </a:pPr>
            <a:endParaRPr lang="en-US" sz="2400" dirty="0">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buClr>
                <a:srgbClr val="379CC3"/>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There is an inverse relationship between percent recovery and burn severity within the Whitewater-Baldy fire perimeter; low burn severity areas display a </a:t>
            </a:r>
            <a:r>
              <a:rPr lang="en-US" sz="2400" b="1" dirty="0">
                <a:solidFill>
                  <a:srgbClr val="3FA0C5"/>
                </a:solidFill>
                <a:latin typeface="Century Gothic" panose="020B0502020202020204" pitchFamily="34" charset="0"/>
              </a:rPr>
              <a:t>17% increase </a:t>
            </a:r>
            <a:r>
              <a:rPr lang="en-US" sz="2400" dirty="0">
                <a:solidFill>
                  <a:schemeClr val="tx1">
                    <a:lumMod val="75000"/>
                    <a:lumOff val="25000"/>
                  </a:schemeClr>
                </a:solidFill>
                <a:latin typeface="Century Gothic" panose="020B0502020202020204" pitchFamily="34" charset="0"/>
              </a:rPr>
              <a:t>in recovery from high burn severity areas.     </a:t>
            </a:r>
          </a:p>
          <a:p>
            <a:pPr>
              <a:lnSpc>
                <a:spcPct val="100000"/>
              </a:lnSpc>
              <a:spcBef>
                <a:spcPts val="0"/>
              </a:spcBef>
              <a:spcAft>
                <a:spcPts val="600"/>
              </a:spcAft>
              <a:buClr>
                <a:srgbClr val="379CC3"/>
              </a:buClr>
              <a:buFont typeface="Webdings" panose="05030102010509060703" pitchFamily="18" charset="2"/>
              <a:buChar char="4"/>
            </a:pPr>
            <a:endParaRPr lang="en-US" sz="2400" dirty="0">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buClr>
                <a:srgbClr val="379CC3"/>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From 2013 to 2014, there was an </a:t>
            </a:r>
            <a:r>
              <a:rPr lang="en-US" sz="2400" b="1" dirty="0">
                <a:solidFill>
                  <a:srgbClr val="3FA0C5"/>
                </a:solidFill>
                <a:latin typeface="Century Gothic" panose="020B0502020202020204" pitchFamily="34" charset="0"/>
              </a:rPr>
              <a:t>increase of more than 10 times </a:t>
            </a:r>
            <a:r>
              <a:rPr lang="en-US" sz="2400" dirty="0">
                <a:solidFill>
                  <a:schemeClr val="tx1">
                    <a:lumMod val="75000"/>
                    <a:lumOff val="25000"/>
                  </a:schemeClr>
                </a:solidFill>
                <a:latin typeface="Century Gothic" panose="020B0502020202020204" pitchFamily="34" charset="0"/>
              </a:rPr>
              <a:t>the Q7Max at all gauges. Conversely, the annual mean </a:t>
            </a:r>
            <a:r>
              <a:rPr lang="en-US" sz="2400" b="1" dirty="0">
                <a:solidFill>
                  <a:srgbClr val="3FA0C5"/>
                </a:solidFill>
                <a:latin typeface="Century Gothic" panose="020B0502020202020204" pitchFamily="34" charset="0"/>
              </a:rPr>
              <a:t>streamflow decreased </a:t>
            </a:r>
            <a:r>
              <a:rPr lang="en-US" sz="2400" dirty="0">
                <a:solidFill>
                  <a:schemeClr val="tx1">
                    <a:lumMod val="75000"/>
                    <a:lumOff val="25000"/>
                  </a:schemeClr>
                </a:solidFill>
                <a:latin typeface="Century Gothic" panose="020B0502020202020204" pitchFamily="34" charset="0"/>
              </a:rPr>
              <a:t>between the same years, suggesting the need for additional data and metrics. </a:t>
            </a:r>
          </a:p>
          <a:p>
            <a:pPr marL="114300" indent="0">
              <a:lnSpc>
                <a:spcPct val="100000"/>
              </a:lnSpc>
              <a:spcBef>
                <a:spcPts val="0"/>
              </a:spcBef>
              <a:spcAft>
                <a:spcPts val="600"/>
              </a:spcAft>
              <a:buClr>
                <a:srgbClr val="379CC3"/>
              </a:buClr>
              <a:buNone/>
            </a:pPr>
            <a:endParaRPr lang="en-US" sz="2000" dirty="0">
              <a:solidFill>
                <a:schemeClr val="tx1">
                  <a:lumMod val="75000"/>
                  <a:lumOff val="25000"/>
                </a:schemeClr>
              </a:solidFill>
              <a:latin typeface="Century Gothic" panose="020B0502020202020204" pitchFamily="34" charset="0"/>
            </a:endParaRPr>
          </a:p>
          <a:p>
            <a:pPr marL="114300" indent="0">
              <a:lnSpc>
                <a:spcPct val="100000"/>
              </a:lnSpc>
              <a:spcBef>
                <a:spcPts val="0"/>
              </a:spcBef>
              <a:spcAft>
                <a:spcPts val="600"/>
              </a:spcAft>
              <a:buClr>
                <a:srgbClr val="379CC3"/>
              </a:buClr>
              <a:buNone/>
            </a:pPr>
            <a:endParaRPr lang="en-US" sz="2000" dirty="0">
              <a:solidFill>
                <a:schemeClr val="tx1">
                  <a:lumMod val="75000"/>
                  <a:lumOff val="25000"/>
                </a:schemeClr>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623eef4bee_0_8"/>
          <p:cNvSpPr txBox="1">
            <a:spLocks noGrp="1"/>
          </p:cNvSpPr>
          <p:nvPr>
            <p:ph type="title"/>
          </p:nvPr>
        </p:nvSpPr>
        <p:spPr>
          <a:xfrm>
            <a:off x="1627997" y="266701"/>
            <a:ext cx="10515600" cy="685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Gila National Forest</a:t>
            </a:r>
            <a:endParaRPr/>
          </a:p>
        </p:txBody>
      </p:sp>
      <p:pic>
        <p:nvPicPr>
          <p:cNvPr id="124" name="Google Shape;124;g623eef4bee_0_8"/>
          <p:cNvPicPr preferRelativeResize="0"/>
          <p:nvPr/>
        </p:nvPicPr>
        <p:blipFill rotWithShape="1">
          <a:blip r:embed="rId3">
            <a:alphaModFix/>
          </a:blip>
          <a:srcRect t="28745" r="314"/>
          <a:stretch/>
        </p:blipFill>
        <p:spPr>
          <a:xfrm>
            <a:off x="275850" y="1397000"/>
            <a:ext cx="4512050" cy="2143066"/>
          </a:xfrm>
          <a:prstGeom prst="rect">
            <a:avLst/>
          </a:prstGeom>
          <a:noFill/>
          <a:ln>
            <a:noFill/>
          </a:ln>
        </p:spPr>
      </p:pic>
      <p:sp>
        <p:nvSpPr>
          <p:cNvPr id="125" name="Google Shape;125;g623eef4bee_0_8"/>
          <p:cNvSpPr txBox="1"/>
          <p:nvPr/>
        </p:nvSpPr>
        <p:spPr>
          <a:xfrm>
            <a:off x="5751949" y="1397000"/>
            <a:ext cx="5995552" cy="3289701"/>
          </a:xfrm>
          <a:prstGeom prst="rect">
            <a:avLst/>
          </a:prstGeom>
          <a:noFill/>
          <a:ln>
            <a:noFill/>
          </a:ln>
        </p:spPr>
        <p:txBody>
          <a:bodyPr spcFirstLastPara="1" wrap="square" lIns="91425" tIns="91425" rIns="91425" bIns="91425" anchor="t" anchorCtr="0">
            <a:noAutofit/>
          </a:bodyPr>
          <a:lstStyle/>
          <a:p>
            <a:pPr marL="342900" marR="0" lvl="0" indent="-342900" algn="l" rtl="0">
              <a:lnSpc>
                <a:spcPct val="100000"/>
              </a:lnSpc>
              <a:spcBef>
                <a:spcPts val="0"/>
              </a:spcBef>
              <a:spcAft>
                <a:spcPts val="0"/>
              </a:spcAft>
              <a:buClr>
                <a:srgbClr val="379CC3"/>
              </a:buClr>
              <a:buSzPts val="2200"/>
              <a:buFont typeface="Webdings" panose="05030102010509060703" pitchFamily="18" charset="2"/>
              <a:buChar char=""/>
            </a:pPr>
            <a:r>
              <a:rPr lang="en-US" sz="2400" b="0" i="0" u="none" strike="noStrike" cap="none" dirty="0">
                <a:solidFill>
                  <a:srgbClr val="3F3F3F"/>
                </a:solidFill>
                <a:latin typeface="Century Gothic"/>
                <a:ea typeface="Century Gothic"/>
                <a:cs typeface="Century Gothic"/>
                <a:sym typeface="Century Gothic"/>
              </a:rPr>
              <a:t>Located in southwestern </a:t>
            </a:r>
            <a:r>
              <a:rPr lang="en-US" sz="2400" b="1" i="0" u="none" strike="noStrike" cap="none" dirty="0">
                <a:solidFill>
                  <a:srgbClr val="3FA0C5"/>
                </a:solidFill>
                <a:latin typeface="Century Gothic"/>
                <a:ea typeface="Century Gothic"/>
                <a:cs typeface="Century Gothic"/>
                <a:sym typeface="Century Gothic"/>
              </a:rPr>
              <a:t>New Mexico</a:t>
            </a:r>
            <a:endParaRPr sz="2400" b="1" i="0" u="none" strike="noStrike" cap="none" dirty="0">
              <a:solidFill>
                <a:srgbClr val="3FA0C5"/>
              </a:solidFill>
              <a:latin typeface="Century Gothic"/>
              <a:ea typeface="Century Gothic"/>
              <a:cs typeface="Century Gothic"/>
              <a:sym typeface="Century Gothic"/>
            </a:endParaRPr>
          </a:p>
          <a:p>
            <a:pPr marL="952500" marR="0" lvl="0" indent="-342900" algn="l" rtl="0">
              <a:lnSpc>
                <a:spcPct val="100000"/>
              </a:lnSpc>
              <a:spcBef>
                <a:spcPts val="0"/>
              </a:spcBef>
              <a:spcAft>
                <a:spcPts val="0"/>
              </a:spcAft>
              <a:buClr>
                <a:srgbClr val="379CC3"/>
              </a:buClr>
              <a:buSzPts val="2400"/>
              <a:buFont typeface="Webdings" panose="05030102010509060703" pitchFamily="18" charset="2"/>
              <a:buChar char=""/>
            </a:pPr>
            <a:endParaRPr sz="2400" b="0"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100000"/>
              </a:lnSpc>
              <a:spcBef>
                <a:spcPts val="0"/>
              </a:spcBef>
              <a:spcAft>
                <a:spcPts val="0"/>
              </a:spcAft>
              <a:buClr>
                <a:srgbClr val="379CC3"/>
              </a:buClr>
              <a:buSzPts val="2200"/>
              <a:buFont typeface="Webdings" panose="05030102010509060703" pitchFamily="18" charset="2"/>
              <a:buChar char=""/>
            </a:pPr>
            <a:r>
              <a:rPr lang="en-US" sz="2400" b="0" i="0" u="none" strike="noStrike" cap="none" dirty="0">
                <a:solidFill>
                  <a:srgbClr val="3F3F3F"/>
                </a:solidFill>
                <a:latin typeface="Century Gothic"/>
                <a:ea typeface="Century Gothic"/>
                <a:cs typeface="Century Gothic"/>
                <a:sym typeface="Century Gothic"/>
              </a:rPr>
              <a:t>Covers 3.3 million acres of land including ~793,000 acres of </a:t>
            </a:r>
            <a:r>
              <a:rPr lang="en-US" sz="2400" b="1" i="0" u="none" strike="noStrike" cap="none" dirty="0">
                <a:solidFill>
                  <a:srgbClr val="3FA0C5"/>
                </a:solidFill>
                <a:latin typeface="Century Gothic"/>
                <a:ea typeface="Century Gothic"/>
                <a:cs typeface="Century Gothic"/>
                <a:sym typeface="Century Gothic"/>
              </a:rPr>
              <a:t>wilderness </a:t>
            </a:r>
            <a:endParaRPr sz="2400" b="1" i="0" u="none" strike="noStrike" cap="none" dirty="0">
              <a:solidFill>
                <a:srgbClr val="3FA0C5"/>
              </a:solidFill>
              <a:latin typeface="Century Gothic"/>
              <a:ea typeface="Century Gothic"/>
              <a:cs typeface="Century Gothic"/>
              <a:sym typeface="Century Gothic"/>
            </a:endParaRPr>
          </a:p>
          <a:p>
            <a:pPr marL="952500" marR="0" lvl="0" indent="-342900" algn="l" rtl="0">
              <a:lnSpc>
                <a:spcPct val="100000"/>
              </a:lnSpc>
              <a:spcBef>
                <a:spcPts val="0"/>
              </a:spcBef>
              <a:spcAft>
                <a:spcPts val="0"/>
              </a:spcAft>
              <a:buClr>
                <a:srgbClr val="379CC3"/>
              </a:buClr>
              <a:buSzPts val="2400"/>
              <a:buFont typeface="Webdings" panose="05030102010509060703" pitchFamily="18" charset="2"/>
              <a:buChar char=""/>
            </a:pPr>
            <a:endParaRPr sz="2400" b="0"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100000"/>
              </a:lnSpc>
              <a:spcBef>
                <a:spcPts val="0"/>
              </a:spcBef>
              <a:spcAft>
                <a:spcPts val="0"/>
              </a:spcAft>
              <a:buClr>
                <a:srgbClr val="379CC3"/>
              </a:buClr>
              <a:buSzPts val="2200"/>
              <a:buFont typeface="Webdings" panose="05030102010509060703" pitchFamily="18" charset="2"/>
              <a:buChar char=""/>
            </a:pPr>
            <a:r>
              <a:rPr lang="en-US" sz="2400" b="0" i="0" u="none" strike="noStrike" cap="none" dirty="0">
                <a:solidFill>
                  <a:srgbClr val="3F3F3F"/>
                </a:solidFill>
                <a:latin typeface="Century Gothic"/>
                <a:ea typeface="Century Gothic"/>
                <a:cs typeface="Century Gothic"/>
                <a:sym typeface="Century Gothic"/>
              </a:rPr>
              <a:t>Elevation range</a:t>
            </a:r>
            <a:r>
              <a:rPr lang="en-US" sz="2400" dirty="0">
                <a:solidFill>
                  <a:srgbClr val="3F3F3F"/>
                </a:solidFill>
                <a:latin typeface="Century Gothic"/>
                <a:ea typeface="Century Gothic"/>
                <a:cs typeface="Century Gothic"/>
                <a:sym typeface="Century Gothic"/>
              </a:rPr>
              <a:t>s from </a:t>
            </a:r>
            <a:r>
              <a:rPr lang="en-US" sz="2400" b="0" i="0" u="none" strike="noStrike" cap="none" dirty="0">
                <a:solidFill>
                  <a:srgbClr val="3F3F3F"/>
                </a:solidFill>
                <a:latin typeface="Century Gothic"/>
                <a:ea typeface="Century Gothic"/>
                <a:cs typeface="Century Gothic"/>
                <a:sym typeface="Century Gothic"/>
              </a:rPr>
              <a:t>4,200 to 10,900 feet</a:t>
            </a:r>
            <a:endParaRPr sz="2400" b="0" i="0" u="none" strike="noStrike" cap="none" dirty="0">
              <a:solidFill>
                <a:srgbClr val="3F3F3F"/>
              </a:solidFill>
              <a:latin typeface="Century Gothic"/>
              <a:ea typeface="Century Gothic"/>
              <a:cs typeface="Century Gothic"/>
              <a:sym typeface="Century Gothic"/>
            </a:endParaRPr>
          </a:p>
          <a:p>
            <a:pPr marL="952500" marR="0" lvl="0" indent="-342900" algn="l" rtl="0">
              <a:lnSpc>
                <a:spcPct val="100000"/>
              </a:lnSpc>
              <a:spcBef>
                <a:spcPts val="0"/>
              </a:spcBef>
              <a:spcAft>
                <a:spcPts val="0"/>
              </a:spcAft>
              <a:buClr>
                <a:srgbClr val="379CC3"/>
              </a:buClr>
              <a:buSzPts val="2400"/>
              <a:buFont typeface="Webdings" panose="05030102010509060703" pitchFamily="18" charset="2"/>
              <a:buChar char=""/>
            </a:pPr>
            <a:endParaRPr sz="2400" b="0"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100000"/>
              </a:lnSpc>
              <a:spcBef>
                <a:spcPts val="0"/>
              </a:spcBef>
              <a:spcAft>
                <a:spcPts val="0"/>
              </a:spcAft>
              <a:buClr>
                <a:srgbClr val="379CC3"/>
              </a:buClr>
              <a:buSzPts val="2200"/>
              <a:buFont typeface="Webdings" panose="05030102010509060703" pitchFamily="18" charset="2"/>
              <a:buChar char=""/>
            </a:pPr>
            <a:r>
              <a:rPr lang="en-US" sz="2400" b="0" i="0" u="none" strike="noStrike" cap="none" dirty="0">
                <a:solidFill>
                  <a:srgbClr val="3F3F3F"/>
                </a:solidFill>
                <a:latin typeface="Century Gothic"/>
                <a:ea typeface="Century Gothic"/>
                <a:cs typeface="Century Gothic"/>
                <a:sym typeface="Century Gothic"/>
              </a:rPr>
              <a:t>Contains the </a:t>
            </a:r>
            <a:r>
              <a:rPr lang="en-US" sz="2400" b="1" i="0" u="none" strike="noStrike" cap="none" dirty="0">
                <a:solidFill>
                  <a:srgbClr val="3FA0C5"/>
                </a:solidFill>
                <a:latin typeface="Century Gothic"/>
                <a:ea typeface="Century Gothic"/>
                <a:cs typeface="Century Gothic"/>
                <a:sym typeface="Century Gothic"/>
              </a:rPr>
              <a:t>headwaters</a:t>
            </a:r>
            <a:r>
              <a:rPr lang="en-US" sz="2400" b="0" i="0" u="none" strike="noStrike" cap="none" dirty="0">
                <a:solidFill>
                  <a:srgbClr val="3FA0C5"/>
                </a:solidFill>
                <a:latin typeface="Century Gothic"/>
                <a:ea typeface="Century Gothic"/>
                <a:cs typeface="Century Gothic"/>
                <a:sym typeface="Century Gothic"/>
              </a:rPr>
              <a:t> </a:t>
            </a:r>
            <a:r>
              <a:rPr lang="en-US" sz="2400" b="0" i="0" u="none" strike="noStrike" cap="none" dirty="0">
                <a:solidFill>
                  <a:srgbClr val="3F3F3F"/>
                </a:solidFill>
                <a:latin typeface="Century Gothic"/>
                <a:ea typeface="Century Gothic"/>
                <a:cs typeface="Century Gothic"/>
                <a:sym typeface="Century Gothic"/>
              </a:rPr>
              <a:t>of the Gila and San Francisco rivers</a:t>
            </a:r>
            <a:endParaRPr sz="2400" b="0" i="0" u="none" strike="noStrike" cap="none" dirty="0">
              <a:solidFill>
                <a:srgbClr val="3F3F3F"/>
              </a:solidFill>
              <a:latin typeface="Arial"/>
              <a:ea typeface="Arial"/>
              <a:cs typeface="Arial"/>
              <a:sym typeface="Arial"/>
            </a:endParaRPr>
          </a:p>
        </p:txBody>
      </p:sp>
      <p:sp>
        <p:nvSpPr>
          <p:cNvPr id="126" name="Google Shape;126;g623eef4bee_0_8"/>
          <p:cNvSpPr txBox="1"/>
          <p:nvPr/>
        </p:nvSpPr>
        <p:spPr>
          <a:xfrm>
            <a:off x="275850" y="6177875"/>
            <a:ext cx="4468500" cy="372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1000"/>
              </a:spcBef>
              <a:spcAft>
                <a:spcPts val="0"/>
              </a:spcAft>
              <a:buNone/>
            </a:pPr>
            <a:r>
              <a:rPr lang="en-US" sz="1400" b="1" i="0" u="none" strike="noStrike" cap="none">
                <a:solidFill>
                  <a:srgbClr val="3F3F3F"/>
                </a:solidFill>
                <a:latin typeface="Century Gothic"/>
                <a:ea typeface="Century Gothic"/>
                <a:cs typeface="Century Gothic"/>
                <a:sym typeface="Century Gothic"/>
              </a:rPr>
              <a:t>Image Credits: </a:t>
            </a:r>
            <a:r>
              <a:rPr lang="en-US" sz="1400" b="0" i="1" u="none" strike="noStrike" cap="none">
                <a:solidFill>
                  <a:srgbClr val="3F3F3F"/>
                </a:solidFill>
                <a:latin typeface="Arial"/>
                <a:ea typeface="Arial"/>
                <a:cs typeface="Arial"/>
                <a:sym typeface="Arial"/>
              </a:rPr>
              <a:t>NPS Photo by Bruce Bloy, USDA-FS  </a:t>
            </a:r>
            <a:endParaRPr sz="1400" b="0" i="1" u="none" strike="noStrike" cap="none">
              <a:solidFill>
                <a:srgbClr val="3F3F3F"/>
              </a:solidFill>
              <a:latin typeface="Arial"/>
              <a:ea typeface="Arial"/>
              <a:cs typeface="Arial"/>
              <a:sym typeface="Arial"/>
            </a:endParaRPr>
          </a:p>
        </p:txBody>
      </p:sp>
      <p:pic>
        <p:nvPicPr>
          <p:cNvPr id="127" name="Google Shape;127;g623eef4bee_0_8"/>
          <p:cNvPicPr preferRelativeResize="0"/>
          <p:nvPr/>
        </p:nvPicPr>
        <p:blipFill>
          <a:blip r:embed="rId4">
            <a:alphaModFix/>
          </a:blip>
          <a:stretch>
            <a:fillRect/>
          </a:stretch>
        </p:blipFill>
        <p:spPr>
          <a:xfrm>
            <a:off x="297688" y="3715150"/>
            <a:ext cx="4468373" cy="2523725"/>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g623eef4bee_0_132"/>
          <p:cNvSpPr txBox="1">
            <a:spLocks noGrp="1"/>
          </p:cNvSpPr>
          <p:nvPr>
            <p:ph type="title"/>
          </p:nvPr>
        </p:nvSpPr>
        <p:spPr>
          <a:xfrm>
            <a:off x="495300" y="381001"/>
            <a:ext cx="94740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Possible Future Work</a:t>
            </a:r>
            <a:endParaRPr/>
          </a:p>
        </p:txBody>
      </p:sp>
      <p:sp>
        <p:nvSpPr>
          <p:cNvPr id="688" name="Google Shape;688;g623eef4bee_0_132"/>
          <p:cNvSpPr txBox="1">
            <a:spLocks noGrp="1"/>
          </p:cNvSpPr>
          <p:nvPr>
            <p:ph type="body" idx="3"/>
          </p:nvPr>
        </p:nvSpPr>
        <p:spPr>
          <a:xfrm>
            <a:off x="495300" y="1964650"/>
            <a:ext cx="10277400" cy="3489000"/>
          </a:xfrm>
          <a:prstGeom prst="rect">
            <a:avLst/>
          </a:prstGeom>
          <a:noFill/>
          <a:ln>
            <a:noFill/>
          </a:ln>
        </p:spPr>
        <p:txBody>
          <a:bodyPr spcFirstLastPara="1" wrap="square" lIns="91425" tIns="45700" rIns="91425" bIns="45700" anchor="t" anchorCtr="0">
            <a:noAutofit/>
          </a:bodyPr>
          <a:lstStyle/>
          <a:p>
            <a:pPr marL="457200" lvl="0" indent="-368300" algn="l" rtl="0">
              <a:lnSpc>
                <a:spcPct val="100000"/>
              </a:lnSpc>
              <a:spcBef>
                <a:spcPts val="1000"/>
              </a:spcBef>
              <a:spcAft>
                <a:spcPts val="0"/>
              </a:spcAft>
              <a:buClr>
                <a:schemeClr val="accent1"/>
              </a:buClr>
              <a:buSzPts val="2200"/>
              <a:buFont typeface="Webdings" panose="05030102010509060703" pitchFamily="18" charset="2"/>
              <a:buChar char="4"/>
            </a:pPr>
            <a:r>
              <a:rPr lang="en-US" sz="2400" b="1" dirty="0">
                <a:solidFill>
                  <a:srgbClr val="0099CC"/>
                </a:solidFill>
              </a:rPr>
              <a:t>Validating results</a:t>
            </a:r>
            <a:r>
              <a:rPr lang="en-US" sz="2400" dirty="0">
                <a:solidFill>
                  <a:srgbClr val="3F3F3F"/>
                </a:solidFill>
              </a:rPr>
              <a:t> using high-res imagery or local knowledge</a:t>
            </a:r>
            <a:endParaRPr sz="2400" dirty="0">
              <a:solidFill>
                <a:srgbClr val="3F3F3F"/>
              </a:solidFill>
            </a:endParaRPr>
          </a:p>
          <a:p>
            <a:pPr marL="457200" lvl="0" indent="-368300" algn="l" rtl="0">
              <a:lnSpc>
                <a:spcPct val="100000"/>
              </a:lnSpc>
              <a:spcBef>
                <a:spcPts val="1400"/>
              </a:spcBef>
              <a:spcAft>
                <a:spcPts val="0"/>
              </a:spcAft>
              <a:buClr>
                <a:schemeClr val="accent1"/>
              </a:buClr>
              <a:buSzPts val="2200"/>
              <a:buFont typeface="Webdings" panose="05030102010509060703" pitchFamily="18" charset="2"/>
              <a:buChar char="4"/>
            </a:pPr>
            <a:r>
              <a:rPr lang="en-US" sz="2400" b="1" dirty="0">
                <a:solidFill>
                  <a:srgbClr val="0099CC"/>
                </a:solidFill>
              </a:rPr>
              <a:t>Modeling hydrology</a:t>
            </a:r>
            <a:r>
              <a:rPr lang="en-US" sz="2400" dirty="0">
                <a:solidFill>
                  <a:srgbClr val="3F3F3F"/>
                </a:solidFill>
              </a:rPr>
              <a:t> using WLDAS, assembled USGS Stream Gauge information, and Earth observations tool for assessing recovery</a:t>
            </a:r>
            <a:endParaRPr sz="2400" dirty="0">
              <a:solidFill>
                <a:srgbClr val="3F3F3F"/>
              </a:solidFill>
            </a:endParaRPr>
          </a:p>
          <a:p>
            <a:pPr marL="457200" lvl="0" indent="-368300" algn="l" rtl="0">
              <a:lnSpc>
                <a:spcPct val="100000"/>
              </a:lnSpc>
              <a:spcBef>
                <a:spcPts val="1400"/>
              </a:spcBef>
              <a:spcAft>
                <a:spcPts val="0"/>
              </a:spcAft>
              <a:buClr>
                <a:schemeClr val="accent1"/>
              </a:buClr>
              <a:buSzPts val="2200"/>
              <a:buFont typeface="Webdings" panose="05030102010509060703" pitchFamily="18" charset="2"/>
              <a:buChar char="4"/>
            </a:pPr>
            <a:r>
              <a:rPr lang="en-US" sz="2400" b="1" dirty="0">
                <a:solidFill>
                  <a:srgbClr val="0099CC"/>
                </a:solidFill>
              </a:rPr>
              <a:t>Running logistic regressions</a:t>
            </a:r>
            <a:r>
              <a:rPr lang="en-US" sz="2400" dirty="0">
                <a:solidFill>
                  <a:srgbClr val="3F3F3F"/>
                </a:solidFill>
              </a:rPr>
              <a:t> with the assembled data to determine the statistical significance of physical features to recovery</a:t>
            </a:r>
            <a:endParaRPr sz="2400" dirty="0">
              <a:solidFill>
                <a:srgbClr val="3F3F3F"/>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12"/>
          <p:cNvSpPr txBox="1"/>
          <p:nvPr/>
        </p:nvSpPr>
        <p:spPr>
          <a:xfrm>
            <a:off x="1070250" y="1103751"/>
            <a:ext cx="10536300" cy="517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600" b="1" i="0" u="none" strike="noStrike" cap="none" dirty="0">
                <a:solidFill>
                  <a:srgbClr val="3FA0C5"/>
                </a:solidFill>
                <a:latin typeface="Century Gothic"/>
                <a:ea typeface="Century Gothic"/>
                <a:cs typeface="Century Gothic"/>
                <a:sym typeface="Century Gothic"/>
              </a:rPr>
              <a:t>Partners</a:t>
            </a:r>
            <a:endParaRPr sz="2600" b="1" dirty="0">
              <a:solidFill>
                <a:srgbClr val="3FA0C5"/>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US" sz="1800" b="0" i="0" u="none" strike="noStrike" cap="none" dirty="0">
                <a:solidFill>
                  <a:srgbClr val="3F3F3F"/>
                </a:solidFill>
                <a:latin typeface="Century Gothic"/>
                <a:ea typeface="Century Gothic"/>
                <a:cs typeface="Century Gothic"/>
                <a:sym typeface="Century Gothic"/>
              </a:rPr>
              <a:t>Gila National Forest</a:t>
            </a:r>
            <a:endParaRPr sz="1800" b="0" i="0" u="none" strike="noStrike" cap="none" dirty="0">
              <a:solidFill>
                <a:srgbClr val="3F3F3F"/>
              </a:solidFill>
              <a:latin typeface="Century Gothic"/>
              <a:ea typeface="Century Gothic"/>
              <a:cs typeface="Century Gothic"/>
              <a:sym typeface="Century Gothic"/>
            </a:endParaRPr>
          </a:p>
          <a:p>
            <a:pPr marL="0" marR="0" lvl="0" indent="457200" algn="l" rtl="0">
              <a:lnSpc>
                <a:spcPct val="100000"/>
              </a:lnSpc>
              <a:spcBef>
                <a:spcPts val="0"/>
              </a:spcBef>
              <a:spcAft>
                <a:spcPts val="0"/>
              </a:spcAft>
              <a:buNone/>
            </a:pPr>
            <a:r>
              <a:rPr lang="en-US" sz="1800" dirty="0">
                <a:solidFill>
                  <a:srgbClr val="3F3F3F"/>
                </a:solidFill>
                <a:latin typeface="Century Gothic"/>
                <a:ea typeface="Century Gothic"/>
                <a:cs typeface="Century Gothic"/>
                <a:sym typeface="Century Gothic"/>
              </a:rPr>
              <a:t>Carolyn </a:t>
            </a:r>
            <a:r>
              <a:rPr lang="en-US" sz="1800" dirty="0" err="1">
                <a:solidFill>
                  <a:srgbClr val="3F3F3F"/>
                </a:solidFill>
                <a:latin typeface="Century Gothic"/>
                <a:ea typeface="Century Gothic"/>
                <a:cs typeface="Century Gothic"/>
                <a:sym typeface="Century Gothic"/>
              </a:rPr>
              <a:t>Koury</a:t>
            </a:r>
            <a:r>
              <a:rPr lang="en-US" sz="1800" dirty="0">
                <a:solidFill>
                  <a:srgbClr val="3F3F3F"/>
                </a:solidFill>
                <a:latin typeface="Century Gothic"/>
                <a:ea typeface="Century Gothic"/>
                <a:cs typeface="Century Gothic"/>
                <a:sym typeface="Century Gothic"/>
              </a:rPr>
              <a:t>, Hydrologist</a:t>
            </a:r>
            <a:endParaRPr sz="1800" dirty="0">
              <a:solidFill>
                <a:srgbClr val="3F3F3F"/>
              </a:solidFill>
              <a:latin typeface="Century Gothic"/>
              <a:ea typeface="Century Gothic"/>
              <a:cs typeface="Century Gothic"/>
              <a:sym typeface="Century Gothic"/>
            </a:endParaRPr>
          </a:p>
          <a:p>
            <a:pPr marL="0" marR="0" lvl="0" indent="457200" algn="l" rtl="0">
              <a:lnSpc>
                <a:spcPct val="100000"/>
              </a:lnSpc>
              <a:spcBef>
                <a:spcPts val="0"/>
              </a:spcBef>
              <a:spcAft>
                <a:spcPts val="0"/>
              </a:spcAft>
              <a:buNone/>
            </a:pPr>
            <a:r>
              <a:rPr lang="en-US" sz="1800" dirty="0">
                <a:solidFill>
                  <a:srgbClr val="3F3F3F"/>
                </a:solidFill>
                <a:latin typeface="Century Gothic"/>
                <a:ea typeface="Century Gothic"/>
                <a:cs typeface="Century Gothic"/>
                <a:sym typeface="Century Gothic"/>
              </a:rPr>
              <a:t>Mike </a:t>
            </a:r>
            <a:r>
              <a:rPr lang="en-US" sz="1800" dirty="0" err="1">
                <a:solidFill>
                  <a:srgbClr val="3F3F3F"/>
                </a:solidFill>
                <a:latin typeface="Century Gothic"/>
                <a:ea typeface="Century Gothic"/>
                <a:cs typeface="Century Gothic"/>
                <a:sym typeface="Century Gothic"/>
              </a:rPr>
              <a:t>Natharius</a:t>
            </a:r>
            <a:r>
              <a:rPr lang="en-US" sz="1800" dirty="0">
                <a:solidFill>
                  <a:srgbClr val="3F3F3F"/>
                </a:solidFill>
                <a:latin typeface="Century Gothic"/>
                <a:ea typeface="Century Gothic"/>
                <a:cs typeface="Century Gothic"/>
                <a:sym typeface="Century Gothic"/>
              </a:rPr>
              <a:t>, Soil Scientist</a:t>
            </a:r>
            <a:endParaRPr sz="1800" dirty="0">
              <a:solidFill>
                <a:srgbClr val="3F3F3F"/>
              </a:solidFill>
              <a:latin typeface="Century Gothic"/>
              <a:ea typeface="Century Gothic"/>
              <a:cs typeface="Century Gothic"/>
              <a:sym typeface="Century Gothic"/>
            </a:endParaRPr>
          </a:p>
          <a:p>
            <a:pPr marL="0" marR="0" lvl="0" indent="457200" algn="l" rtl="0">
              <a:lnSpc>
                <a:spcPct val="100000"/>
              </a:lnSpc>
              <a:spcBef>
                <a:spcPts val="0"/>
              </a:spcBef>
              <a:spcAft>
                <a:spcPts val="0"/>
              </a:spcAft>
              <a:buNone/>
            </a:pPr>
            <a:r>
              <a:rPr lang="en-US" sz="1800" dirty="0">
                <a:solidFill>
                  <a:srgbClr val="3F3F3F"/>
                </a:solidFill>
                <a:latin typeface="Century Gothic"/>
                <a:ea typeface="Century Gothic"/>
                <a:cs typeface="Century Gothic"/>
                <a:sym typeface="Century Gothic"/>
              </a:rPr>
              <a:t>Nessa </a:t>
            </a:r>
            <a:r>
              <a:rPr lang="en-US" sz="1800" dirty="0" err="1">
                <a:solidFill>
                  <a:srgbClr val="3F3F3F"/>
                </a:solidFill>
                <a:latin typeface="Century Gothic"/>
                <a:ea typeface="Century Gothic"/>
                <a:cs typeface="Century Gothic"/>
                <a:sym typeface="Century Gothic"/>
              </a:rPr>
              <a:t>Netharius</a:t>
            </a:r>
            <a:r>
              <a:rPr lang="en-US" sz="1800" dirty="0">
                <a:solidFill>
                  <a:srgbClr val="3F3F3F"/>
                </a:solidFill>
                <a:latin typeface="Century Gothic"/>
                <a:ea typeface="Century Gothic"/>
                <a:cs typeface="Century Gothic"/>
                <a:sym typeface="Century Gothic"/>
              </a:rPr>
              <a:t>, Soil Scientist/Ecologist</a:t>
            </a:r>
            <a:endParaRPr sz="1800" dirty="0">
              <a:solidFill>
                <a:srgbClr val="3F3F3F"/>
              </a:solidFill>
              <a:latin typeface="Century Gothic"/>
              <a:ea typeface="Century Gothic"/>
              <a:cs typeface="Century Gothic"/>
              <a:sym typeface="Century Gothic"/>
            </a:endParaRPr>
          </a:p>
          <a:p>
            <a:pPr marL="0" marR="0" lvl="0" indent="457200" algn="l" rtl="0">
              <a:lnSpc>
                <a:spcPct val="100000"/>
              </a:lnSpc>
              <a:spcBef>
                <a:spcPts val="0"/>
              </a:spcBef>
              <a:spcAft>
                <a:spcPts val="0"/>
              </a:spcAft>
              <a:buNone/>
            </a:pPr>
            <a:endParaRPr sz="1800" dirty="0">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US" sz="1800" dirty="0">
                <a:solidFill>
                  <a:srgbClr val="3F3F3F"/>
                </a:solidFill>
                <a:latin typeface="Century Gothic"/>
                <a:ea typeface="Century Gothic"/>
                <a:cs typeface="Century Gothic"/>
                <a:sym typeface="Century Gothic"/>
              </a:rPr>
              <a:t>USDA Forest Service, Region 3</a:t>
            </a:r>
            <a:endParaRPr sz="1800" dirty="0">
              <a:solidFill>
                <a:srgbClr val="3F3F3F"/>
              </a:solidFill>
              <a:latin typeface="Century Gothic"/>
              <a:ea typeface="Century Gothic"/>
              <a:cs typeface="Century Gothic"/>
              <a:sym typeface="Century Gothic"/>
            </a:endParaRPr>
          </a:p>
          <a:p>
            <a:pPr marL="0" marR="0" lvl="0" indent="457200" algn="l" rtl="0">
              <a:lnSpc>
                <a:spcPct val="100000"/>
              </a:lnSpc>
              <a:spcBef>
                <a:spcPts val="0"/>
              </a:spcBef>
              <a:spcAft>
                <a:spcPts val="0"/>
              </a:spcAft>
              <a:buNone/>
            </a:pPr>
            <a:r>
              <a:rPr lang="en-US" sz="1800" dirty="0">
                <a:solidFill>
                  <a:srgbClr val="3F3F3F"/>
                </a:solidFill>
                <a:latin typeface="Century Gothic"/>
                <a:ea typeface="Century Gothic"/>
                <a:cs typeface="Century Gothic"/>
                <a:sym typeface="Century Gothic"/>
              </a:rPr>
              <a:t>Jack </a:t>
            </a:r>
            <a:r>
              <a:rPr lang="en-US" sz="1800" dirty="0" err="1">
                <a:solidFill>
                  <a:srgbClr val="3F3F3F"/>
                </a:solidFill>
                <a:latin typeface="Century Gothic"/>
                <a:ea typeface="Century Gothic"/>
                <a:cs typeface="Century Gothic"/>
                <a:sym typeface="Century Gothic"/>
              </a:rPr>
              <a:t>Triepke</a:t>
            </a:r>
            <a:r>
              <a:rPr lang="en-US" sz="1800" dirty="0">
                <a:solidFill>
                  <a:srgbClr val="3F3F3F"/>
                </a:solidFill>
                <a:latin typeface="Century Gothic"/>
                <a:ea typeface="Century Gothic"/>
                <a:cs typeface="Century Gothic"/>
                <a:sym typeface="Century Gothic"/>
              </a:rPr>
              <a:t>, Regional Ecologist</a:t>
            </a:r>
            <a:endParaRPr sz="1800" dirty="0">
              <a:solidFill>
                <a:srgbClr val="3F3F3F"/>
              </a:solidFill>
              <a:latin typeface="Century Gothic"/>
              <a:ea typeface="Century Gothic"/>
              <a:cs typeface="Century Gothic"/>
              <a:sym typeface="Century Gothic"/>
            </a:endParaRPr>
          </a:p>
          <a:p>
            <a:pPr marL="0" marR="0" lvl="0" indent="457200" algn="l" rtl="0">
              <a:lnSpc>
                <a:spcPct val="100000"/>
              </a:lnSpc>
              <a:spcBef>
                <a:spcPts val="0"/>
              </a:spcBef>
              <a:spcAft>
                <a:spcPts val="0"/>
              </a:spcAft>
              <a:buNone/>
            </a:pPr>
            <a:r>
              <a:rPr lang="en-US" sz="1800" dirty="0">
                <a:solidFill>
                  <a:srgbClr val="3F3F3F"/>
                </a:solidFill>
                <a:latin typeface="Century Gothic"/>
                <a:ea typeface="Century Gothic"/>
                <a:cs typeface="Century Gothic"/>
                <a:sym typeface="Century Gothic"/>
              </a:rPr>
              <a:t>Bart Matthews, Photogrammetry Program Specialist</a:t>
            </a:r>
            <a:endParaRPr sz="1800" dirty="0">
              <a:solidFill>
                <a:srgbClr val="3F3F3F"/>
              </a:solidFill>
              <a:latin typeface="Century Gothic"/>
              <a:ea typeface="Century Gothic"/>
              <a:cs typeface="Century Gothic"/>
              <a:sym typeface="Century Gothic"/>
            </a:endParaRPr>
          </a:p>
          <a:p>
            <a:pPr marL="0" marR="0" lvl="0" indent="457200" algn="l" rtl="0">
              <a:lnSpc>
                <a:spcPct val="100000"/>
              </a:lnSpc>
              <a:spcBef>
                <a:spcPts val="0"/>
              </a:spcBef>
              <a:spcAft>
                <a:spcPts val="0"/>
              </a:spcAft>
              <a:buNone/>
            </a:pPr>
            <a:r>
              <a:rPr lang="en-US" sz="1800" dirty="0">
                <a:solidFill>
                  <a:srgbClr val="3F3F3F"/>
                </a:solidFill>
                <a:latin typeface="Century Gothic"/>
                <a:ea typeface="Century Gothic"/>
                <a:cs typeface="Century Gothic"/>
                <a:sym typeface="Century Gothic"/>
              </a:rPr>
              <a:t>Anna Jaramillo, Regional Watershed Improvement Program</a:t>
            </a:r>
            <a:endParaRPr sz="1800" dirty="0"/>
          </a:p>
          <a:p>
            <a:pPr marL="342900" marR="0" lvl="1" indent="-203200" algn="l" rtl="0">
              <a:lnSpc>
                <a:spcPct val="100000"/>
              </a:lnSpc>
              <a:spcBef>
                <a:spcPts val="0"/>
              </a:spcBef>
              <a:spcAft>
                <a:spcPts val="0"/>
              </a:spcAft>
              <a:buClr>
                <a:srgbClr val="379CC3"/>
              </a:buClr>
              <a:buSzPts val="2200"/>
              <a:buFont typeface="Arimo"/>
              <a:buNone/>
            </a:pPr>
            <a:endParaRPr sz="2000" b="0" i="0" u="none" strike="noStrike" cap="none" dirty="0">
              <a:solidFill>
                <a:srgbClr val="3FA0C5"/>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US" sz="2600" b="1" i="0" u="none" strike="noStrike" cap="none" dirty="0">
                <a:solidFill>
                  <a:srgbClr val="3FA0C5"/>
                </a:solidFill>
                <a:latin typeface="Century Gothic"/>
                <a:ea typeface="Century Gothic"/>
                <a:cs typeface="Century Gothic"/>
                <a:sym typeface="Century Gothic"/>
              </a:rPr>
              <a:t>Advisors</a:t>
            </a:r>
            <a:endParaRPr sz="2600" b="1" dirty="0">
              <a:solidFill>
                <a:srgbClr val="3FA0C5"/>
              </a:solidFill>
            </a:endParaRPr>
          </a:p>
          <a:p>
            <a:pPr marL="0" marR="0" lvl="0" indent="0" algn="l" rtl="0">
              <a:lnSpc>
                <a:spcPct val="100000"/>
              </a:lnSpc>
              <a:spcBef>
                <a:spcPts val="0"/>
              </a:spcBef>
              <a:spcAft>
                <a:spcPts val="0"/>
              </a:spcAft>
              <a:buNone/>
            </a:pPr>
            <a:r>
              <a:rPr lang="en-US" sz="1800" b="0" i="0" u="none" strike="noStrike" cap="none" dirty="0">
                <a:solidFill>
                  <a:srgbClr val="3F3F3F"/>
                </a:solidFill>
                <a:latin typeface="Century Gothic"/>
                <a:ea typeface="Century Gothic"/>
                <a:cs typeface="Century Gothic"/>
                <a:sym typeface="Century Gothic"/>
              </a:rPr>
              <a:t>Dr. John Bolten</a:t>
            </a:r>
            <a:endParaRPr sz="18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US" sz="1800" b="0" i="0" u="none" strike="noStrike" cap="none" dirty="0">
                <a:solidFill>
                  <a:srgbClr val="3F3F3F"/>
                </a:solidFill>
                <a:latin typeface="Century Gothic"/>
                <a:ea typeface="Century Gothic"/>
                <a:cs typeface="Century Gothic"/>
                <a:sym typeface="Century Gothic"/>
              </a:rPr>
              <a:t>Dr. </a:t>
            </a:r>
            <a:r>
              <a:rPr lang="en-US" sz="1800" b="0" i="0" u="none" strike="noStrike" cap="none" dirty="0" err="1">
                <a:solidFill>
                  <a:srgbClr val="3F3F3F"/>
                </a:solidFill>
                <a:latin typeface="Century Gothic"/>
                <a:ea typeface="Century Gothic"/>
                <a:cs typeface="Century Gothic"/>
                <a:sym typeface="Century Gothic"/>
              </a:rPr>
              <a:t>Raha</a:t>
            </a:r>
            <a:r>
              <a:rPr lang="en-US" sz="1800" b="0" i="0" u="none" strike="noStrike" cap="none" dirty="0">
                <a:solidFill>
                  <a:srgbClr val="3F3F3F"/>
                </a:solidFill>
                <a:latin typeface="Century Gothic"/>
                <a:ea typeface="Century Gothic"/>
                <a:cs typeface="Century Gothic"/>
                <a:sym typeface="Century Gothic"/>
              </a:rPr>
              <a:t> </a:t>
            </a:r>
            <a:r>
              <a:rPr lang="en-US" sz="1800" b="0" i="0" u="none" strike="noStrike" cap="none" dirty="0" err="1">
                <a:solidFill>
                  <a:srgbClr val="3F3F3F"/>
                </a:solidFill>
                <a:latin typeface="Century Gothic"/>
                <a:ea typeface="Century Gothic"/>
                <a:cs typeface="Century Gothic"/>
                <a:sym typeface="Century Gothic"/>
              </a:rPr>
              <a:t>Hakimdavar</a:t>
            </a:r>
            <a:endParaRPr sz="18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US" sz="1800" b="0" i="0" u="none" strike="noStrike" cap="none" dirty="0">
                <a:solidFill>
                  <a:srgbClr val="3F3F3F"/>
                </a:solidFill>
                <a:latin typeface="Century Gothic"/>
                <a:ea typeface="Century Gothic"/>
                <a:cs typeface="Century Gothic"/>
                <a:sym typeface="Century Gothic"/>
              </a:rPr>
              <a:t>Dr. Sebastian </a:t>
            </a:r>
            <a:r>
              <a:rPr lang="en-US" sz="1800" b="0" i="0" u="none" strike="noStrike" cap="none" dirty="0" err="1">
                <a:solidFill>
                  <a:srgbClr val="3F3F3F"/>
                </a:solidFill>
                <a:latin typeface="Century Gothic"/>
                <a:ea typeface="Century Gothic"/>
                <a:cs typeface="Century Gothic"/>
                <a:sym typeface="Century Gothic"/>
              </a:rPr>
              <a:t>Martinuzzi</a:t>
            </a:r>
            <a:endParaRPr sz="18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US" sz="1800" b="0" i="0" u="none" strike="noStrike" cap="none" dirty="0">
                <a:solidFill>
                  <a:srgbClr val="3F3F3F"/>
                </a:solidFill>
                <a:latin typeface="Century Gothic"/>
                <a:ea typeface="Century Gothic"/>
                <a:cs typeface="Century Gothic"/>
                <a:sym typeface="Century Gothic"/>
              </a:rPr>
              <a:t>Dr. Sinan </a:t>
            </a:r>
            <a:r>
              <a:rPr lang="en-US" sz="1800" b="0" i="0" u="none" strike="noStrike" cap="none" dirty="0" err="1">
                <a:solidFill>
                  <a:srgbClr val="3F3F3F"/>
                </a:solidFill>
                <a:latin typeface="Century Gothic"/>
                <a:ea typeface="Century Gothic"/>
                <a:cs typeface="Century Gothic"/>
                <a:sym typeface="Century Gothic"/>
              </a:rPr>
              <a:t>Abood</a:t>
            </a:r>
            <a:endParaRPr sz="1800" b="0" i="0" u="none" strike="noStrike" cap="none" dirty="0">
              <a:solidFill>
                <a:srgbClr val="3F3F3F"/>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sz="1800" dirty="0">
                <a:solidFill>
                  <a:srgbClr val="3F3F3F"/>
                </a:solidFill>
                <a:latin typeface="Century Gothic"/>
                <a:ea typeface="Century Gothic"/>
                <a:cs typeface="Century Gothic"/>
                <a:sym typeface="Century Gothic"/>
              </a:rPr>
              <a:t>Dr. Ibrahim Mohammed</a:t>
            </a:r>
            <a:endParaRPr sz="1800" dirty="0">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1800" dirty="0">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1800" dirty="0">
              <a:solidFill>
                <a:srgbClr val="3F3F3F"/>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Clr>
                <a:srgbClr val="000000"/>
              </a:buClr>
              <a:buSzPts val="2200"/>
              <a:buFont typeface="Arial"/>
              <a:buNone/>
            </a:pPr>
            <a:endParaRPr sz="2200" b="0" i="0" u="none" strike="noStrike" cap="none" dirty="0">
              <a:solidFill>
                <a:srgbClr val="212222"/>
              </a:solidFill>
              <a:latin typeface="Century Gothic"/>
              <a:ea typeface="Century Gothic"/>
              <a:cs typeface="Century Gothic"/>
              <a:sym typeface="Century Gothic"/>
            </a:endParaRPr>
          </a:p>
          <a:p>
            <a:pPr marL="457200" marR="0" lvl="0" indent="0" algn="l" rtl="0">
              <a:lnSpc>
                <a:spcPct val="100000"/>
              </a:lnSpc>
              <a:spcBef>
                <a:spcPts val="600"/>
              </a:spcBef>
              <a:spcAft>
                <a:spcPts val="0"/>
              </a:spcAft>
              <a:buClr>
                <a:srgbClr val="000000"/>
              </a:buClr>
              <a:buSzPts val="1400"/>
              <a:buFont typeface="Arial"/>
              <a:buNone/>
            </a:pPr>
            <a:endParaRPr sz="1400" b="0" i="0" u="none" strike="noStrike" cap="none" dirty="0">
              <a:solidFill>
                <a:srgbClr val="212222"/>
              </a:solidFill>
              <a:latin typeface="Arial"/>
              <a:ea typeface="Arial"/>
              <a:cs typeface="Arial"/>
              <a:sym typeface="Arial"/>
            </a:endParaRPr>
          </a:p>
          <a:p>
            <a:pPr marL="0" marR="0" lvl="0" indent="0" algn="l" rtl="0">
              <a:lnSpc>
                <a:spcPct val="100000"/>
              </a:lnSpc>
              <a:spcBef>
                <a:spcPts val="600"/>
              </a:spcBef>
              <a:spcAft>
                <a:spcPts val="0"/>
              </a:spcAft>
              <a:buClr>
                <a:srgbClr val="3F3F3F"/>
              </a:buClr>
              <a:buSzPts val="2200"/>
              <a:buFont typeface="Arial"/>
              <a:buNone/>
            </a:pPr>
            <a:endParaRPr sz="2200" b="0" i="0" u="none" strike="noStrike" cap="none" dirty="0">
              <a:solidFill>
                <a:srgbClr val="212222"/>
              </a:solidFill>
              <a:latin typeface="Century Gothic"/>
              <a:ea typeface="Century Gothic"/>
              <a:cs typeface="Century Gothic"/>
              <a:sym typeface="Century Gothic"/>
            </a:endParaRPr>
          </a:p>
          <a:p>
            <a:pPr marL="114300" marR="0" lvl="0" indent="0" algn="l" rtl="0">
              <a:lnSpc>
                <a:spcPct val="100000"/>
              </a:lnSpc>
              <a:spcBef>
                <a:spcPts val="600"/>
              </a:spcBef>
              <a:spcAft>
                <a:spcPts val="0"/>
              </a:spcAft>
              <a:buClr>
                <a:srgbClr val="3F3F3F"/>
              </a:buClr>
              <a:buSzPts val="2200"/>
              <a:buFont typeface="Arial"/>
              <a:buNone/>
            </a:pPr>
            <a:endParaRPr sz="1400" b="0" i="0" u="none" strike="noStrike" cap="none" dirty="0">
              <a:solidFill>
                <a:srgbClr val="212222"/>
              </a:solidFill>
              <a:latin typeface="Arial"/>
              <a:ea typeface="Arial"/>
              <a:cs typeface="Arial"/>
              <a:sym typeface="Arial"/>
            </a:endParaRPr>
          </a:p>
          <a:p>
            <a:pPr marL="0" marR="0" lvl="0" indent="0" algn="l" rtl="0">
              <a:lnSpc>
                <a:spcPct val="100000"/>
              </a:lnSpc>
              <a:spcBef>
                <a:spcPts val="600"/>
              </a:spcBef>
              <a:spcAft>
                <a:spcPts val="0"/>
              </a:spcAft>
              <a:buClr>
                <a:srgbClr val="3F3F3F"/>
              </a:buClr>
              <a:buSzPts val="2200"/>
              <a:buFont typeface="Arial"/>
              <a:buNone/>
            </a:pPr>
            <a:endParaRPr sz="22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3F3F3F"/>
              </a:buClr>
              <a:buSzPts val="2200"/>
              <a:buFont typeface="Arial"/>
              <a:buNone/>
            </a:pPr>
            <a:endParaRPr sz="2200" b="0" i="0" u="none" strike="noStrike" cap="none" dirty="0">
              <a:solidFill>
                <a:srgbClr val="3F3F3F"/>
              </a:solidFill>
              <a:latin typeface="Century Gothic"/>
              <a:ea typeface="Century Gothic"/>
              <a:cs typeface="Century Gothic"/>
              <a:sym typeface="Century Gothic"/>
            </a:endParaRPr>
          </a:p>
        </p:txBody>
      </p:sp>
      <p:sp>
        <p:nvSpPr>
          <p:cNvPr id="694" name="Google Shape;694;p12"/>
          <p:cNvSpPr txBox="1"/>
          <p:nvPr/>
        </p:nvSpPr>
        <p:spPr>
          <a:xfrm>
            <a:off x="4374800" y="4315325"/>
            <a:ext cx="4122000" cy="78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600" b="1" dirty="0">
                <a:solidFill>
                  <a:srgbClr val="3FA0C5"/>
                </a:solidFill>
                <a:latin typeface="Century Gothic"/>
                <a:ea typeface="Century Gothic"/>
                <a:cs typeface="Century Gothic"/>
                <a:sym typeface="Century Gothic"/>
              </a:rPr>
              <a:t>Special Thank</a:t>
            </a:r>
            <a:r>
              <a:rPr lang="en-US" sz="2600" b="1" i="0" u="none" strike="noStrike" cap="none" dirty="0">
                <a:solidFill>
                  <a:srgbClr val="3FA0C5"/>
                </a:solidFill>
                <a:latin typeface="Century Gothic"/>
                <a:ea typeface="Century Gothic"/>
                <a:cs typeface="Century Gothic"/>
                <a:sym typeface="Century Gothic"/>
              </a:rPr>
              <a:t>s</a:t>
            </a:r>
            <a:endParaRPr sz="1800" dirty="0">
              <a:solidFill>
                <a:srgbClr val="3FA0C5"/>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200"/>
              <a:buFont typeface="Arial"/>
              <a:buNone/>
            </a:pPr>
            <a:r>
              <a:rPr lang="en-US" sz="1800" dirty="0">
                <a:solidFill>
                  <a:srgbClr val="212222"/>
                </a:solidFill>
                <a:latin typeface="Century Gothic"/>
                <a:ea typeface="Century Gothic"/>
                <a:cs typeface="Century Gothic"/>
                <a:sym typeface="Century Gothic"/>
              </a:rPr>
              <a:t>Oregon State University</a:t>
            </a:r>
            <a:endParaRPr sz="1800" b="0" i="0" u="none" strike="noStrike" cap="none" dirty="0">
              <a:solidFill>
                <a:srgbClr val="212222"/>
              </a:solidFill>
              <a:latin typeface="Century Gothic"/>
              <a:ea typeface="Century Gothic"/>
              <a:cs typeface="Century Gothic"/>
              <a:sym typeface="Century Gothic"/>
            </a:endParaRPr>
          </a:p>
          <a:p>
            <a:pPr marL="457200" marR="0" lvl="0" indent="0" algn="l" rtl="0">
              <a:lnSpc>
                <a:spcPct val="100000"/>
              </a:lnSpc>
              <a:spcBef>
                <a:spcPts val="600"/>
              </a:spcBef>
              <a:spcAft>
                <a:spcPts val="0"/>
              </a:spcAft>
              <a:buClr>
                <a:srgbClr val="000000"/>
              </a:buClr>
              <a:buSzPts val="1400"/>
              <a:buFont typeface="Arial"/>
              <a:buNone/>
            </a:pPr>
            <a:endParaRPr sz="1400" b="0" i="0" u="none" strike="noStrike" cap="none" dirty="0">
              <a:solidFill>
                <a:srgbClr val="212222"/>
              </a:solidFill>
              <a:latin typeface="Arial"/>
              <a:ea typeface="Arial"/>
              <a:cs typeface="Arial"/>
              <a:sym typeface="Arial"/>
            </a:endParaRPr>
          </a:p>
          <a:p>
            <a:pPr marL="0" marR="0" lvl="0" indent="0" algn="l" rtl="0">
              <a:lnSpc>
                <a:spcPct val="100000"/>
              </a:lnSpc>
              <a:spcBef>
                <a:spcPts val="600"/>
              </a:spcBef>
              <a:spcAft>
                <a:spcPts val="0"/>
              </a:spcAft>
              <a:buClr>
                <a:srgbClr val="3F3F3F"/>
              </a:buClr>
              <a:buSzPts val="2200"/>
              <a:buFont typeface="Arial"/>
              <a:buNone/>
            </a:pPr>
            <a:endParaRPr sz="2200" b="0" i="0" u="none" strike="noStrike" cap="none" dirty="0">
              <a:solidFill>
                <a:srgbClr val="212222"/>
              </a:solidFill>
              <a:latin typeface="Century Gothic"/>
              <a:ea typeface="Century Gothic"/>
              <a:cs typeface="Century Gothic"/>
              <a:sym typeface="Century Gothic"/>
            </a:endParaRPr>
          </a:p>
          <a:p>
            <a:pPr marL="114300" marR="0" lvl="0" indent="0" algn="l" rtl="0">
              <a:lnSpc>
                <a:spcPct val="100000"/>
              </a:lnSpc>
              <a:spcBef>
                <a:spcPts val="600"/>
              </a:spcBef>
              <a:spcAft>
                <a:spcPts val="0"/>
              </a:spcAft>
              <a:buClr>
                <a:srgbClr val="3F3F3F"/>
              </a:buClr>
              <a:buSzPts val="2200"/>
              <a:buFont typeface="Arial"/>
              <a:buNone/>
            </a:pPr>
            <a:endParaRPr sz="1400" b="0" i="0" u="none" strike="noStrike" cap="none" dirty="0">
              <a:solidFill>
                <a:srgbClr val="212222"/>
              </a:solidFill>
              <a:latin typeface="Arial"/>
              <a:ea typeface="Arial"/>
              <a:cs typeface="Arial"/>
              <a:sym typeface="Arial"/>
            </a:endParaRPr>
          </a:p>
          <a:p>
            <a:pPr marL="0" marR="0" lvl="0" indent="0" algn="l" rtl="0">
              <a:lnSpc>
                <a:spcPct val="100000"/>
              </a:lnSpc>
              <a:spcBef>
                <a:spcPts val="600"/>
              </a:spcBef>
              <a:spcAft>
                <a:spcPts val="0"/>
              </a:spcAft>
              <a:buClr>
                <a:srgbClr val="3F3F3F"/>
              </a:buClr>
              <a:buSzPts val="2200"/>
              <a:buFont typeface="Arial"/>
              <a:buNone/>
            </a:pPr>
            <a:endParaRPr sz="22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3F3F3F"/>
              </a:buClr>
              <a:buSzPts val="2200"/>
              <a:buFont typeface="Arial"/>
              <a:buNone/>
            </a:pPr>
            <a:endParaRPr sz="2200" b="0" i="0" u="none" strike="noStrike" cap="none" dirty="0">
              <a:solidFill>
                <a:srgbClr val="3F3F3F"/>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pic>
        <p:nvPicPr>
          <p:cNvPr id="700" name="Google Shape;700;g623eef4bee_0_141"/>
          <p:cNvPicPr preferRelativeResize="0"/>
          <p:nvPr/>
        </p:nvPicPr>
        <p:blipFill rotWithShape="1">
          <a:blip r:embed="rId3">
            <a:alphaModFix/>
          </a:blip>
          <a:srcRect/>
          <a:stretch/>
        </p:blipFill>
        <p:spPr>
          <a:xfrm>
            <a:off x="1828800" y="381951"/>
            <a:ext cx="8557296" cy="5766601"/>
          </a:xfrm>
          <a:prstGeom prst="rect">
            <a:avLst/>
          </a:prstGeom>
          <a:noFill/>
          <a:ln>
            <a:noFill/>
          </a:ln>
        </p:spPr>
      </p:pic>
      <p:sp>
        <p:nvSpPr>
          <p:cNvPr id="701" name="Google Shape;701;g623eef4bee_0_141"/>
          <p:cNvSpPr txBox="1">
            <a:spLocks noGrp="1"/>
          </p:cNvSpPr>
          <p:nvPr>
            <p:ph type="title"/>
          </p:nvPr>
        </p:nvSpPr>
        <p:spPr>
          <a:xfrm>
            <a:off x="4357501" y="688350"/>
            <a:ext cx="3477000" cy="57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4800" dirty="0">
                <a:solidFill>
                  <a:schemeClr val="lt1"/>
                </a:solidFill>
              </a:rPr>
              <a:t>Thank You!</a:t>
            </a:r>
            <a:endParaRPr sz="4800" dirty="0">
              <a:solidFill>
                <a:schemeClr val="lt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623eef4bee_0_43"/>
          <p:cNvSpPr/>
          <p:nvPr/>
        </p:nvSpPr>
        <p:spPr>
          <a:xfrm>
            <a:off x="1628000" y="5935575"/>
            <a:ext cx="3786300" cy="685800"/>
          </a:xfrm>
          <a:prstGeom prst="rect">
            <a:avLst/>
          </a:prstGeom>
          <a:solidFill>
            <a:srgbClr val="69B5D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3F3F3F"/>
              </a:solidFill>
              <a:latin typeface="Arial"/>
              <a:ea typeface="Arial"/>
              <a:cs typeface="Arial"/>
              <a:sym typeface="Arial"/>
            </a:endParaRPr>
          </a:p>
        </p:txBody>
      </p:sp>
      <p:sp>
        <p:nvSpPr>
          <p:cNvPr id="134" name="Google Shape;134;g623eef4bee_0_43"/>
          <p:cNvSpPr txBox="1">
            <a:spLocks noGrp="1"/>
          </p:cNvSpPr>
          <p:nvPr>
            <p:ph type="body" idx="3"/>
          </p:nvPr>
        </p:nvSpPr>
        <p:spPr>
          <a:xfrm>
            <a:off x="1743200" y="6054400"/>
            <a:ext cx="3555900" cy="378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1000"/>
              </a:spcBef>
              <a:spcAft>
                <a:spcPts val="0"/>
              </a:spcAft>
              <a:buSzPts val="1800"/>
              <a:buNone/>
            </a:pPr>
            <a:r>
              <a:rPr lang="en-US" sz="2000" b="1" dirty="0">
                <a:solidFill>
                  <a:srgbClr val="3F3F3F"/>
                </a:solidFill>
              </a:rPr>
              <a:t>Study period: </a:t>
            </a:r>
            <a:r>
              <a:rPr lang="en-US" sz="2000" dirty="0">
                <a:solidFill>
                  <a:srgbClr val="3F3F3F"/>
                </a:solidFill>
              </a:rPr>
              <a:t>1998 - 2018</a:t>
            </a:r>
            <a:endParaRPr sz="2000" dirty="0">
              <a:solidFill>
                <a:srgbClr val="3F3F3F"/>
              </a:solidFill>
            </a:endParaRPr>
          </a:p>
        </p:txBody>
      </p:sp>
      <p:sp>
        <p:nvSpPr>
          <p:cNvPr id="135" name="Google Shape;135;g623eef4bee_0_43"/>
          <p:cNvSpPr/>
          <p:nvPr/>
        </p:nvSpPr>
        <p:spPr>
          <a:xfrm>
            <a:off x="6063608" y="5356265"/>
            <a:ext cx="3213600" cy="1265100"/>
          </a:xfrm>
          <a:prstGeom prst="rect">
            <a:avLst/>
          </a:prstGeom>
          <a:solidFill>
            <a:schemeClr val="lt1"/>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3F3F3F"/>
              </a:solidFill>
              <a:latin typeface="Arial"/>
              <a:ea typeface="Arial"/>
              <a:cs typeface="Arial"/>
              <a:sym typeface="Arial"/>
            </a:endParaRPr>
          </a:p>
        </p:txBody>
      </p:sp>
      <p:grpSp>
        <p:nvGrpSpPr>
          <p:cNvPr id="136" name="Google Shape;136;g623eef4bee_0_43"/>
          <p:cNvGrpSpPr/>
          <p:nvPr/>
        </p:nvGrpSpPr>
        <p:grpSpPr>
          <a:xfrm>
            <a:off x="6221042" y="5582073"/>
            <a:ext cx="619284" cy="891630"/>
            <a:chOff x="0" y="0"/>
            <a:chExt cx="542898" cy="467581"/>
          </a:xfrm>
        </p:grpSpPr>
        <p:sp>
          <p:nvSpPr>
            <p:cNvPr id="137" name="Google Shape;137;g623eef4bee_0_43"/>
            <p:cNvSpPr/>
            <p:nvPr/>
          </p:nvSpPr>
          <p:spPr>
            <a:xfrm>
              <a:off x="0" y="0"/>
              <a:ext cx="538480" cy="96520"/>
            </a:xfrm>
            <a:prstGeom prst="rect">
              <a:avLst/>
            </a:prstGeom>
            <a:solidFill>
              <a:srgbClr val="A3C9F3"/>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3F3F3F"/>
                </a:solidFill>
                <a:latin typeface="Arial"/>
                <a:ea typeface="Arial"/>
                <a:cs typeface="Arial"/>
                <a:sym typeface="Arial"/>
              </a:endParaRPr>
            </a:p>
          </p:txBody>
        </p:sp>
        <p:sp>
          <p:nvSpPr>
            <p:cNvPr id="138" name="Google Shape;138;g623eef4bee_0_43"/>
            <p:cNvSpPr/>
            <p:nvPr/>
          </p:nvSpPr>
          <p:spPr>
            <a:xfrm>
              <a:off x="0" y="185531"/>
              <a:ext cx="538480" cy="96520"/>
            </a:xfrm>
            <a:prstGeom prst="rect">
              <a:avLst/>
            </a:prstGeom>
            <a:solidFill>
              <a:srgbClr val="DFFFAB"/>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3F3F3F"/>
                </a:solidFill>
                <a:latin typeface="Arial"/>
                <a:ea typeface="Arial"/>
                <a:cs typeface="Arial"/>
                <a:sym typeface="Arial"/>
              </a:endParaRPr>
            </a:p>
          </p:txBody>
        </p:sp>
        <p:sp>
          <p:nvSpPr>
            <p:cNvPr id="139" name="Google Shape;139;g623eef4bee_0_43"/>
            <p:cNvSpPr/>
            <p:nvPr/>
          </p:nvSpPr>
          <p:spPr>
            <a:xfrm>
              <a:off x="4418" y="371061"/>
              <a:ext cx="538480" cy="96520"/>
            </a:xfrm>
            <a:prstGeom prst="rect">
              <a:avLst/>
            </a:prstGeom>
            <a:solidFill>
              <a:srgbClr val="8E3281"/>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3F3F3F"/>
                </a:solidFill>
                <a:latin typeface="Arial"/>
                <a:ea typeface="Arial"/>
                <a:cs typeface="Arial"/>
                <a:sym typeface="Arial"/>
              </a:endParaRPr>
            </a:p>
          </p:txBody>
        </p:sp>
      </p:grpSp>
      <p:pic>
        <p:nvPicPr>
          <p:cNvPr id="140" name="Google Shape;140;g623eef4bee_0_43"/>
          <p:cNvPicPr preferRelativeResize="0"/>
          <p:nvPr/>
        </p:nvPicPr>
        <p:blipFill rotWithShape="1">
          <a:blip r:embed="rId3">
            <a:alphaModFix/>
          </a:blip>
          <a:srcRect/>
          <a:stretch/>
        </p:blipFill>
        <p:spPr>
          <a:xfrm>
            <a:off x="0" y="457200"/>
            <a:ext cx="66675" cy="28575"/>
          </a:xfrm>
          <a:prstGeom prst="rect">
            <a:avLst/>
          </a:prstGeom>
          <a:noFill/>
          <a:ln>
            <a:noFill/>
          </a:ln>
        </p:spPr>
      </p:pic>
      <p:pic>
        <p:nvPicPr>
          <p:cNvPr id="141" name="Google Shape;141;g623eef4bee_0_43"/>
          <p:cNvPicPr preferRelativeResize="0"/>
          <p:nvPr/>
        </p:nvPicPr>
        <p:blipFill rotWithShape="1">
          <a:blip r:embed="rId3">
            <a:alphaModFix/>
          </a:blip>
          <a:srcRect/>
          <a:stretch/>
        </p:blipFill>
        <p:spPr>
          <a:xfrm>
            <a:off x="0" y="485775"/>
            <a:ext cx="66675" cy="28575"/>
          </a:xfrm>
          <a:prstGeom prst="rect">
            <a:avLst/>
          </a:prstGeom>
          <a:noFill/>
          <a:ln>
            <a:noFill/>
          </a:ln>
        </p:spPr>
      </p:pic>
      <p:pic>
        <p:nvPicPr>
          <p:cNvPr id="142" name="Google Shape;142;g623eef4bee_0_43"/>
          <p:cNvPicPr preferRelativeResize="0"/>
          <p:nvPr/>
        </p:nvPicPr>
        <p:blipFill rotWithShape="1">
          <a:blip r:embed="rId4">
            <a:alphaModFix/>
          </a:blip>
          <a:srcRect/>
          <a:stretch/>
        </p:blipFill>
        <p:spPr>
          <a:xfrm>
            <a:off x="6381100" y="1487700"/>
            <a:ext cx="4625569" cy="3096225"/>
          </a:xfrm>
          <a:prstGeom prst="rect">
            <a:avLst/>
          </a:prstGeom>
          <a:noFill/>
          <a:ln w="9525" cap="flat" cmpd="sng">
            <a:solidFill>
              <a:srgbClr val="7F7F7F"/>
            </a:solidFill>
            <a:prstDash val="solid"/>
            <a:round/>
            <a:headEnd type="none" w="sm" len="sm"/>
            <a:tailEnd type="none" w="sm" len="sm"/>
          </a:ln>
        </p:spPr>
      </p:pic>
      <p:sp>
        <p:nvSpPr>
          <p:cNvPr id="143" name="Google Shape;143;g623eef4bee_0_43"/>
          <p:cNvSpPr/>
          <p:nvPr/>
        </p:nvSpPr>
        <p:spPr>
          <a:xfrm>
            <a:off x="10408144" y="3937085"/>
            <a:ext cx="169800" cy="171900"/>
          </a:xfrm>
          <a:prstGeom prst="star4">
            <a:avLst>
              <a:gd name="adj" fmla="val 12500"/>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3F3F3F"/>
              </a:solidFill>
              <a:latin typeface="Arial"/>
              <a:ea typeface="Arial"/>
              <a:cs typeface="Arial"/>
              <a:sym typeface="Arial"/>
            </a:endParaRPr>
          </a:p>
        </p:txBody>
      </p:sp>
      <p:sp>
        <p:nvSpPr>
          <p:cNvPr id="144" name="Google Shape;144;g623eef4bee_0_43"/>
          <p:cNvSpPr txBox="1"/>
          <p:nvPr/>
        </p:nvSpPr>
        <p:spPr>
          <a:xfrm>
            <a:off x="10341435" y="3632438"/>
            <a:ext cx="339900" cy="286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1400" b="1" i="0" u="none" strike="noStrike" cap="none">
                <a:solidFill>
                  <a:srgbClr val="3F3F3F"/>
                </a:solidFill>
                <a:latin typeface="Century Gothic"/>
                <a:ea typeface="Century Gothic"/>
                <a:cs typeface="Century Gothic"/>
                <a:sym typeface="Century Gothic"/>
              </a:rPr>
              <a:t>N</a:t>
            </a:r>
            <a:endParaRPr sz="1400" b="0" i="0" u="none" strike="noStrike" cap="none">
              <a:solidFill>
                <a:srgbClr val="3F3F3F"/>
              </a:solidFill>
              <a:latin typeface="Calibri"/>
              <a:ea typeface="Calibri"/>
              <a:cs typeface="Calibri"/>
              <a:sym typeface="Calibri"/>
            </a:endParaRPr>
          </a:p>
        </p:txBody>
      </p:sp>
      <p:grpSp>
        <p:nvGrpSpPr>
          <p:cNvPr id="145" name="Google Shape;145;g623eef4bee_0_43"/>
          <p:cNvGrpSpPr/>
          <p:nvPr/>
        </p:nvGrpSpPr>
        <p:grpSpPr>
          <a:xfrm>
            <a:off x="1158633" y="952491"/>
            <a:ext cx="5009732" cy="4222161"/>
            <a:chOff x="1320074" y="227497"/>
            <a:chExt cx="3940327" cy="3054446"/>
          </a:xfrm>
        </p:grpSpPr>
        <p:pic>
          <p:nvPicPr>
            <p:cNvPr id="146" name="Google Shape;146;g623eef4bee_0_43"/>
            <p:cNvPicPr preferRelativeResize="0"/>
            <p:nvPr/>
          </p:nvPicPr>
          <p:blipFill rotWithShape="1">
            <a:blip r:embed="rId5">
              <a:alphaModFix/>
            </a:blip>
            <a:srcRect l="22072" r="9359"/>
            <a:stretch/>
          </p:blipFill>
          <p:spPr>
            <a:xfrm>
              <a:off x="1320074" y="227497"/>
              <a:ext cx="3940327" cy="3054446"/>
            </a:xfrm>
            <a:prstGeom prst="rect">
              <a:avLst/>
            </a:prstGeom>
            <a:noFill/>
            <a:ln w="9525" cap="flat" cmpd="sng">
              <a:solidFill>
                <a:srgbClr val="7F7F7F"/>
              </a:solidFill>
              <a:prstDash val="solid"/>
              <a:round/>
              <a:headEnd type="none" w="sm" len="sm"/>
              <a:tailEnd type="none" w="sm" len="sm"/>
            </a:ln>
          </p:spPr>
        </p:pic>
        <p:sp>
          <p:nvSpPr>
            <p:cNvPr id="147" name="Google Shape;147;g623eef4bee_0_43"/>
            <p:cNvSpPr txBox="1"/>
            <p:nvPr/>
          </p:nvSpPr>
          <p:spPr>
            <a:xfrm>
              <a:off x="4717393" y="2910290"/>
              <a:ext cx="257100" cy="2292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b="1" i="0" u="none" strike="noStrike" cap="none">
                  <a:solidFill>
                    <a:srgbClr val="3F3F3F"/>
                  </a:solidFill>
                  <a:latin typeface="Century Gothic"/>
                  <a:ea typeface="Century Gothic"/>
                  <a:cs typeface="Century Gothic"/>
                  <a:sym typeface="Century Gothic"/>
                </a:rPr>
                <a:t>N </a:t>
              </a:r>
              <a:endParaRPr b="0" i="0" u="none" strike="noStrike" cap="none">
                <a:solidFill>
                  <a:srgbClr val="3F3F3F"/>
                </a:solidFill>
                <a:latin typeface="Calibri"/>
                <a:ea typeface="Calibri"/>
                <a:cs typeface="Calibri"/>
                <a:sym typeface="Calibri"/>
              </a:endParaRPr>
            </a:p>
          </p:txBody>
        </p:sp>
      </p:grpSp>
      <p:sp>
        <p:nvSpPr>
          <p:cNvPr id="148" name="Google Shape;148;g623eef4bee_0_43"/>
          <p:cNvSpPr txBox="1"/>
          <p:nvPr/>
        </p:nvSpPr>
        <p:spPr>
          <a:xfrm>
            <a:off x="4536898" y="3937076"/>
            <a:ext cx="1240200" cy="333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1400"/>
              <a:buFont typeface="Arial"/>
              <a:buNone/>
            </a:pPr>
            <a:r>
              <a:rPr lang="en-US" sz="1400" b="0" i="0" u="none" strike="noStrike" cap="none">
                <a:solidFill>
                  <a:srgbClr val="3F3F3F"/>
                </a:solidFill>
                <a:latin typeface="Century Gothic"/>
                <a:ea typeface="Century Gothic"/>
                <a:cs typeface="Century Gothic"/>
                <a:sym typeface="Century Gothic"/>
              </a:rPr>
              <a:t>New Mexico</a:t>
            </a:r>
            <a:endParaRPr sz="1400" b="0" i="0" u="none" strike="noStrike" cap="none">
              <a:solidFill>
                <a:srgbClr val="3F3F3F"/>
              </a:solidFill>
              <a:latin typeface="Arial"/>
              <a:ea typeface="Arial"/>
              <a:cs typeface="Arial"/>
              <a:sym typeface="Arial"/>
            </a:endParaRPr>
          </a:p>
        </p:txBody>
      </p:sp>
      <p:sp>
        <p:nvSpPr>
          <p:cNvPr id="149" name="Google Shape;149;g623eef4bee_0_43"/>
          <p:cNvSpPr txBox="1"/>
          <p:nvPr/>
        </p:nvSpPr>
        <p:spPr>
          <a:xfrm>
            <a:off x="1257300" y="4917822"/>
            <a:ext cx="1214400" cy="333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1400"/>
              <a:buFont typeface="Arial"/>
              <a:buNone/>
            </a:pPr>
            <a:r>
              <a:rPr lang="en-US" sz="1400" b="0" i="0" u="none" strike="noStrike" cap="none">
                <a:solidFill>
                  <a:srgbClr val="3F3F3F"/>
                </a:solidFill>
                <a:latin typeface="Century Gothic"/>
                <a:ea typeface="Century Gothic"/>
                <a:cs typeface="Century Gothic"/>
                <a:sym typeface="Century Gothic"/>
              </a:rPr>
              <a:t>Arizona</a:t>
            </a:r>
            <a:endParaRPr sz="1400" b="0" i="0" u="none" strike="noStrike" cap="none">
              <a:solidFill>
                <a:srgbClr val="3F3F3F"/>
              </a:solidFill>
              <a:latin typeface="Arial"/>
              <a:ea typeface="Arial"/>
              <a:cs typeface="Arial"/>
              <a:sym typeface="Arial"/>
            </a:endParaRPr>
          </a:p>
        </p:txBody>
      </p:sp>
      <p:sp>
        <p:nvSpPr>
          <p:cNvPr id="150" name="Google Shape;150;g623eef4bee_0_43"/>
          <p:cNvSpPr txBox="1"/>
          <p:nvPr/>
        </p:nvSpPr>
        <p:spPr>
          <a:xfrm>
            <a:off x="8135896" y="1890750"/>
            <a:ext cx="1993800" cy="333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1400"/>
              <a:buFont typeface="Arial"/>
              <a:buNone/>
            </a:pPr>
            <a:r>
              <a:rPr lang="en-US" sz="1800" b="0" i="0" u="none" strike="noStrike" cap="none">
                <a:solidFill>
                  <a:srgbClr val="3F3F3F"/>
                </a:solidFill>
                <a:latin typeface="Century Gothic"/>
                <a:ea typeface="Century Gothic"/>
                <a:cs typeface="Century Gothic"/>
                <a:sym typeface="Century Gothic"/>
              </a:rPr>
              <a:t>United States</a:t>
            </a:r>
            <a:endParaRPr sz="1800" b="0" i="0" u="none" strike="noStrike" cap="none">
              <a:solidFill>
                <a:srgbClr val="3F3F3F"/>
              </a:solidFill>
              <a:latin typeface="Arial"/>
              <a:ea typeface="Arial"/>
              <a:cs typeface="Arial"/>
              <a:sym typeface="Arial"/>
            </a:endParaRPr>
          </a:p>
        </p:txBody>
      </p:sp>
      <p:sp>
        <p:nvSpPr>
          <p:cNvPr id="151" name="Google Shape;151;g623eef4bee_0_43"/>
          <p:cNvSpPr/>
          <p:nvPr/>
        </p:nvSpPr>
        <p:spPr>
          <a:xfrm>
            <a:off x="1725600" y="1162450"/>
            <a:ext cx="2717700" cy="3679500"/>
          </a:xfrm>
          <a:prstGeom prst="rect">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3F3F3F"/>
              </a:solidFill>
              <a:latin typeface="Arial"/>
              <a:ea typeface="Arial"/>
              <a:cs typeface="Arial"/>
              <a:sym typeface="Arial"/>
            </a:endParaRPr>
          </a:p>
        </p:txBody>
      </p:sp>
      <p:sp>
        <p:nvSpPr>
          <p:cNvPr id="152" name="Google Shape;152;g623eef4bee_0_43"/>
          <p:cNvSpPr/>
          <p:nvPr/>
        </p:nvSpPr>
        <p:spPr>
          <a:xfrm>
            <a:off x="8224407" y="3081127"/>
            <a:ext cx="516000" cy="528000"/>
          </a:xfrm>
          <a:prstGeom prst="rect">
            <a:avLst/>
          </a:prstGeom>
          <a:no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3F3F3F"/>
              </a:solidFill>
              <a:latin typeface="Arial"/>
              <a:ea typeface="Arial"/>
              <a:cs typeface="Arial"/>
              <a:sym typeface="Arial"/>
            </a:endParaRPr>
          </a:p>
        </p:txBody>
      </p:sp>
      <p:cxnSp>
        <p:nvCxnSpPr>
          <p:cNvPr id="153" name="Google Shape;153;g623eef4bee_0_43"/>
          <p:cNvCxnSpPr>
            <a:endCxn id="152" idx="0"/>
          </p:cNvCxnSpPr>
          <p:nvPr/>
        </p:nvCxnSpPr>
        <p:spPr>
          <a:xfrm>
            <a:off x="4460907" y="1158727"/>
            <a:ext cx="4021500" cy="1922400"/>
          </a:xfrm>
          <a:prstGeom prst="straightConnector1">
            <a:avLst/>
          </a:prstGeom>
          <a:noFill/>
          <a:ln w="19050" cap="flat" cmpd="sng">
            <a:solidFill>
              <a:srgbClr val="7F7F7F"/>
            </a:solidFill>
            <a:prstDash val="solid"/>
            <a:round/>
            <a:headEnd type="none" w="sm" len="sm"/>
            <a:tailEnd type="none" w="sm" len="sm"/>
          </a:ln>
        </p:spPr>
      </p:cxnSp>
      <p:cxnSp>
        <p:nvCxnSpPr>
          <p:cNvPr id="154" name="Google Shape;154;g623eef4bee_0_43"/>
          <p:cNvCxnSpPr>
            <a:endCxn id="152" idx="2"/>
          </p:cNvCxnSpPr>
          <p:nvPr/>
        </p:nvCxnSpPr>
        <p:spPr>
          <a:xfrm rot="10800000" flipH="1">
            <a:off x="4460907" y="3609127"/>
            <a:ext cx="4021500" cy="1248600"/>
          </a:xfrm>
          <a:prstGeom prst="straightConnector1">
            <a:avLst/>
          </a:prstGeom>
          <a:noFill/>
          <a:ln w="19050" cap="flat" cmpd="sng">
            <a:solidFill>
              <a:srgbClr val="7F7F7F"/>
            </a:solidFill>
            <a:prstDash val="solid"/>
            <a:round/>
            <a:headEnd type="none" w="sm" len="sm"/>
            <a:tailEnd type="none" w="sm" len="sm"/>
          </a:ln>
        </p:spPr>
      </p:cxnSp>
      <p:sp>
        <p:nvSpPr>
          <p:cNvPr id="155" name="Google Shape;155;g623eef4bee_0_43"/>
          <p:cNvSpPr txBox="1"/>
          <p:nvPr/>
        </p:nvSpPr>
        <p:spPr>
          <a:xfrm>
            <a:off x="7011605" y="6261575"/>
            <a:ext cx="1993800" cy="2121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1400"/>
              <a:buFont typeface="Arial"/>
              <a:buNone/>
            </a:pPr>
            <a:r>
              <a:rPr lang="en-US" sz="1400" b="0" i="0" u="none" strike="noStrike" cap="none">
                <a:solidFill>
                  <a:srgbClr val="3F3F3F"/>
                </a:solidFill>
                <a:latin typeface="Century Gothic"/>
                <a:ea typeface="Century Gothic"/>
                <a:cs typeface="Century Gothic"/>
                <a:sym typeface="Century Gothic"/>
              </a:rPr>
              <a:t>Project Study Area</a:t>
            </a:r>
            <a:endParaRPr sz="1400" b="0" i="0" u="none" strike="noStrike" cap="none">
              <a:solidFill>
                <a:srgbClr val="3F3F3F"/>
              </a:solidFill>
              <a:latin typeface="Arial"/>
              <a:ea typeface="Arial"/>
              <a:cs typeface="Arial"/>
              <a:sym typeface="Arial"/>
            </a:endParaRPr>
          </a:p>
        </p:txBody>
      </p:sp>
      <p:sp>
        <p:nvSpPr>
          <p:cNvPr id="156" name="Google Shape;156;g623eef4bee_0_43"/>
          <p:cNvSpPr/>
          <p:nvPr/>
        </p:nvSpPr>
        <p:spPr>
          <a:xfrm>
            <a:off x="0" y="74711"/>
            <a:ext cx="184731" cy="307777"/>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3F3F3F"/>
              </a:solidFill>
              <a:latin typeface="Arial"/>
              <a:ea typeface="Arial"/>
              <a:cs typeface="Arial"/>
              <a:sym typeface="Arial"/>
            </a:endParaRPr>
          </a:p>
        </p:txBody>
      </p:sp>
      <p:sp>
        <p:nvSpPr>
          <p:cNvPr id="157" name="Google Shape;157;g623eef4bee_0_43"/>
          <p:cNvSpPr/>
          <p:nvPr/>
        </p:nvSpPr>
        <p:spPr>
          <a:xfrm>
            <a:off x="0" y="457200"/>
            <a:ext cx="0" cy="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900"/>
              <a:buFont typeface="Arial"/>
              <a:buNone/>
            </a:pPr>
            <a:r>
              <a:rPr lang="en-US" sz="900" b="1" i="0" u="none" strike="noStrike" cap="none">
                <a:solidFill>
                  <a:srgbClr val="3F3F3F"/>
                </a:solidFill>
                <a:latin typeface="Century Gothic"/>
                <a:ea typeface="Century Gothic"/>
                <a:cs typeface="Century Gothic"/>
                <a:sym typeface="Century Gothic"/>
              </a:rPr>
              <a:t>N</a:t>
            </a:r>
            <a:endParaRPr sz="1800" b="0" i="0" u="none" strike="noStrike" cap="none">
              <a:solidFill>
                <a:srgbClr val="3F3F3F"/>
              </a:solidFill>
              <a:latin typeface="Arial"/>
              <a:ea typeface="Arial"/>
              <a:cs typeface="Arial"/>
              <a:sym typeface="Arial"/>
            </a:endParaRPr>
          </a:p>
        </p:txBody>
      </p:sp>
      <p:sp>
        <p:nvSpPr>
          <p:cNvPr id="158" name="Google Shape;158;g623eef4bee_0_43"/>
          <p:cNvSpPr/>
          <p:nvPr/>
        </p:nvSpPr>
        <p:spPr>
          <a:xfrm>
            <a:off x="0" y="216471"/>
            <a:ext cx="280846" cy="538609"/>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3F3F3F"/>
              </a:buClr>
              <a:buSzPts val="1100"/>
              <a:buFont typeface="Arial"/>
              <a:buNone/>
            </a:pPr>
            <a:r>
              <a:rPr lang="en-US" sz="1100" b="0" i="0" u="none" strike="noStrike" cap="none">
                <a:solidFill>
                  <a:srgbClr val="3F3F3F"/>
                </a:solidFill>
                <a:latin typeface="Calibri"/>
                <a:ea typeface="Calibri"/>
                <a:cs typeface="Calibri"/>
                <a:sym typeface="Calibri"/>
              </a:rPr>
              <a:t>   </a:t>
            </a:r>
            <a:endParaRPr sz="800" b="0" i="0" u="none" strike="noStrike" cap="none">
              <a:solidFill>
                <a:srgbClr val="3F3F3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F3F3F"/>
              </a:solidFill>
              <a:latin typeface="Arial"/>
              <a:ea typeface="Arial"/>
              <a:cs typeface="Arial"/>
              <a:sym typeface="Arial"/>
            </a:endParaRPr>
          </a:p>
        </p:txBody>
      </p:sp>
      <p:sp>
        <p:nvSpPr>
          <p:cNvPr id="159" name="Google Shape;159;g623eef4bee_0_43"/>
          <p:cNvSpPr/>
          <p:nvPr/>
        </p:nvSpPr>
        <p:spPr>
          <a:xfrm>
            <a:off x="0" y="485775"/>
            <a:ext cx="0" cy="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900"/>
              <a:buFont typeface="Arial"/>
              <a:buNone/>
            </a:pPr>
            <a:r>
              <a:rPr lang="en-US" sz="900" b="1" i="0" u="none" strike="noStrike" cap="none">
                <a:solidFill>
                  <a:srgbClr val="3F3F3F"/>
                </a:solidFill>
                <a:latin typeface="Century Gothic"/>
                <a:ea typeface="Century Gothic"/>
                <a:cs typeface="Century Gothic"/>
                <a:sym typeface="Century Gothic"/>
              </a:rPr>
              <a:t>N</a:t>
            </a:r>
            <a:endParaRPr sz="1800" b="0" i="0" u="none" strike="noStrike" cap="none">
              <a:solidFill>
                <a:srgbClr val="3F3F3F"/>
              </a:solidFill>
              <a:latin typeface="Arial"/>
              <a:ea typeface="Arial"/>
              <a:cs typeface="Arial"/>
              <a:sym typeface="Arial"/>
            </a:endParaRPr>
          </a:p>
        </p:txBody>
      </p:sp>
      <p:sp>
        <p:nvSpPr>
          <p:cNvPr id="160" name="Google Shape;160;g623eef4bee_0_43"/>
          <p:cNvSpPr/>
          <p:nvPr/>
        </p:nvSpPr>
        <p:spPr>
          <a:xfrm>
            <a:off x="0" y="589061"/>
            <a:ext cx="184731" cy="307777"/>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3F3F3F"/>
              </a:solidFill>
              <a:latin typeface="Arial"/>
              <a:ea typeface="Arial"/>
              <a:cs typeface="Arial"/>
              <a:sym typeface="Arial"/>
            </a:endParaRPr>
          </a:p>
        </p:txBody>
      </p:sp>
      <p:sp>
        <p:nvSpPr>
          <p:cNvPr id="161" name="Google Shape;161;g623eef4bee_0_43"/>
          <p:cNvSpPr/>
          <p:nvPr/>
        </p:nvSpPr>
        <p:spPr>
          <a:xfrm>
            <a:off x="0" y="1046261"/>
            <a:ext cx="184731" cy="307777"/>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3F3F3F"/>
              </a:solidFill>
              <a:latin typeface="Arial"/>
              <a:ea typeface="Arial"/>
              <a:cs typeface="Arial"/>
              <a:sym typeface="Arial"/>
            </a:endParaRPr>
          </a:p>
        </p:txBody>
      </p:sp>
      <p:sp>
        <p:nvSpPr>
          <p:cNvPr id="162" name="Google Shape;162;g623eef4bee_0_43"/>
          <p:cNvSpPr/>
          <p:nvPr/>
        </p:nvSpPr>
        <p:spPr>
          <a:xfrm>
            <a:off x="0" y="1134130"/>
            <a:ext cx="184731" cy="104644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3F3F3F"/>
              </a:solidFill>
              <a:latin typeface="Arial"/>
              <a:ea typeface="Arial"/>
              <a:cs typeface="Arial"/>
              <a:sym typeface="Arial"/>
            </a:endParaRPr>
          </a:p>
          <a:p>
            <a:pPr marL="0" marR="0" lvl="0" indent="0" algn="l" rtl="0">
              <a:lnSpc>
                <a:spcPct val="100000"/>
              </a:lnSpc>
              <a:spcBef>
                <a:spcPts val="0"/>
              </a:spcBef>
              <a:spcAft>
                <a:spcPts val="0"/>
              </a:spcAft>
              <a:buClr>
                <a:srgbClr val="3F3F3F"/>
              </a:buClr>
              <a:buSzPts val="1800"/>
              <a:buFont typeface="Arial"/>
              <a:buNone/>
            </a:pPr>
            <a:r>
              <a:rPr lang="en-US" sz="1800" b="0" i="0" u="none" strike="noStrike" cap="none">
                <a:solidFill>
                  <a:srgbClr val="3F3F3F"/>
                </a:solidFill>
                <a:latin typeface="Arial"/>
                <a:ea typeface="Arial"/>
                <a:cs typeface="Arial"/>
                <a:sym typeface="Arial"/>
              </a:rPr>
              <a:t/>
            </a:r>
            <a:br>
              <a:rPr lang="en-US" sz="1800" b="0" i="0" u="none" strike="noStrike" cap="none">
                <a:solidFill>
                  <a:srgbClr val="3F3F3F"/>
                </a:solidFill>
                <a:latin typeface="Arial"/>
                <a:ea typeface="Arial"/>
                <a:cs typeface="Arial"/>
                <a:sym typeface="Arial"/>
              </a:rPr>
            </a:br>
            <a:endParaRPr sz="1800" b="0" i="0" u="none" strike="noStrike" cap="none">
              <a:solidFill>
                <a:srgbClr val="3F3F3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F3F3F"/>
              </a:solidFill>
              <a:latin typeface="Arial"/>
              <a:ea typeface="Arial"/>
              <a:cs typeface="Arial"/>
              <a:sym typeface="Arial"/>
            </a:endParaRPr>
          </a:p>
        </p:txBody>
      </p:sp>
      <p:sp>
        <p:nvSpPr>
          <p:cNvPr id="163" name="Google Shape;163;g623eef4bee_0_43"/>
          <p:cNvSpPr/>
          <p:nvPr/>
        </p:nvSpPr>
        <p:spPr>
          <a:xfrm>
            <a:off x="0" y="1562785"/>
            <a:ext cx="184731" cy="64633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F3F3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F3F3F"/>
              </a:solidFill>
              <a:latin typeface="Arial"/>
              <a:ea typeface="Arial"/>
              <a:cs typeface="Arial"/>
              <a:sym typeface="Arial"/>
            </a:endParaRPr>
          </a:p>
        </p:txBody>
      </p:sp>
      <p:sp>
        <p:nvSpPr>
          <p:cNvPr id="164" name="Google Shape;164;g623eef4bee_0_43"/>
          <p:cNvSpPr/>
          <p:nvPr/>
        </p:nvSpPr>
        <p:spPr>
          <a:xfrm>
            <a:off x="0" y="1960661"/>
            <a:ext cx="184731" cy="307777"/>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3F3F3F"/>
              </a:solidFill>
              <a:latin typeface="Arial"/>
              <a:ea typeface="Arial"/>
              <a:cs typeface="Arial"/>
              <a:sym typeface="Arial"/>
            </a:endParaRPr>
          </a:p>
        </p:txBody>
      </p:sp>
      <p:sp>
        <p:nvSpPr>
          <p:cNvPr id="165" name="Google Shape;165;g623eef4bee_0_43"/>
          <p:cNvSpPr/>
          <p:nvPr/>
        </p:nvSpPr>
        <p:spPr>
          <a:xfrm>
            <a:off x="0" y="2417861"/>
            <a:ext cx="184731" cy="307777"/>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3F3F3F"/>
              </a:solidFill>
              <a:latin typeface="Arial"/>
              <a:ea typeface="Arial"/>
              <a:cs typeface="Arial"/>
              <a:sym typeface="Arial"/>
            </a:endParaRPr>
          </a:p>
        </p:txBody>
      </p:sp>
      <p:sp>
        <p:nvSpPr>
          <p:cNvPr id="166" name="Google Shape;166;g623eef4bee_0_43"/>
          <p:cNvSpPr txBox="1"/>
          <p:nvPr/>
        </p:nvSpPr>
        <p:spPr>
          <a:xfrm>
            <a:off x="6980753" y="5857567"/>
            <a:ext cx="1897500" cy="2520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1400"/>
              <a:buFont typeface="Arial"/>
              <a:buNone/>
            </a:pPr>
            <a:r>
              <a:rPr lang="en-US" sz="1400" b="0" i="0" u="none" strike="noStrike" cap="none">
                <a:solidFill>
                  <a:srgbClr val="3F3F3F"/>
                </a:solidFill>
                <a:latin typeface="Century Gothic"/>
                <a:ea typeface="Century Gothic"/>
                <a:cs typeface="Century Gothic"/>
                <a:sym typeface="Century Gothic"/>
              </a:rPr>
              <a:t>Gila National Forest</a:t>
            </a:r>
            <a:endParaRPr sz="1400" b="0" i="0" u="none" strike="noStrike" cap="none">
              <a:solidFill>
                <a:srgbClr val="3F3F3F"/>
              </a:solidFill>
              <a:latin typeface="Arial"/>
              <a:ea typeface="Arial"/>
              <a:cs typeface="Arial"/>
              <a:sym typeface="Arial"/>
            </a:endParaRPr>
          </a:p>
        </p:txBody>
      </p:sp>
      <p:sp>
        <p:nvSpPr>
          <p:cNvPr id="167" name="Google Shape;167;g623eef4bee_0_43"/>
          <p:cNvSpPr txBox="1"/>
          <p:nvPr/>
        </p:nvSpPr>
        <p:spPr>
          <a:xfrm>
            <a:off x="6980754" y="5503955"/>
            <a:ext cx="2139000" cy="3444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1400"/>
              <a:buFont typeface="Arial"/>
              <a:buNone/>
            </a:pPr>
            <a:r>
              <a:rPr lang="en-US" sz="1400" b="0" i="0" u="none" strike="noStrike" cap="none">
                <a:solidFill>
                  <a:srgbClr val="3F3F3F"/>
                </a:solidFill>
                <a:latin typeface="Century Gothic"/>
                <a:ea typeface="Century Gothic"/>
                <a:cs typeface="Century Gothic"/>
                <a:sym typeface="Century Gothic"/>
              </a:rPr>
              <a:t>Watershed Boundaries</a:t>
            </a:r>
            <a:endParaRPr sz="1400" b="0" i="0" u="none" strike="noStrike" cap="none">
              <a:solidFill>
                <a:srgbClr val="3F3F3F"/>
              </a:solidFill>
              <a:latin typeface="Arial"/>
              <a:ea typeface="Arial"/>
              <a:cs typeface="Arial"/>
              <a:sym typeface="Arial"/>
            </a:endParaRPr>
          </a:p>
        </p:txBody>
      </p:sp>
      <p:sp>
        <p:nvSpPr>
          <p:cNvPr id="168" name="Google Shape;168;g623eef4bee_0_43"/>
          <p:cNvSpPr txBox="1">
            <a:spLocks noGrp="1"/>
          </p:cNvSpPr>
          <p:nvPr>
            <p:ph type="title"/>
          </p:nvPr>
        </p:nvSpPr>
        <p:spPr>
          <a:xfrm>
            <a:off x="1627997" y="266701"/>
            <a:ext cx="10515600" cy="685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Study Area</a:t>
            </a:r>
            <a:endParaRPr/>
          </a:p>
        </p:txBody>
      </p:sp>
      <p:sp>
        <p:nvSpPr>
          <p:cNvPr id="169" name="Google Shape;169;g623eef4bee_0_43"/>
          <p:cNvSpPr/>
          <p:nvPr/>
        </p:nvSpPr>
        <p:spPr>
          <a:xfrm>
            <a:off x="5607294" y="4917835"/>
            <a:ext cx="169800" cy="171900"/>
          </a:xfrm>
          <a:prstGeom prst="star4">
            <a:avLst>
              <a:gd name="adj" fmla="val 12500"/>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3F3F3F"/>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623eef4bee_0_0"/>
          <p:cNvSpPr txBox="1">
            <a:spLocks noGrp="1"/>
          </p:cNvSpPr>
          <p:nvPr>
            <p:ph type="title"/>
          </p:nvPr>
        </p:nvSpPr>
        <p:spPr>
          <a:xfrm>
            <a:off x="1257300" y="281965"/>
            <a:ext cx="10439400" cy="45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Project Partners</a:t>
            </a:r>
            <a:endParaRPr/>
          </a:p>
        </p:txBody>
      </p:sp>
      <p:sp>
        <p:nvSpPr>
          <p:cNvPr id="176" name="Google Shape;176;g623eef4bee_0_0"/>
          <p:cNvSpPr txBox="1">
            <a:spLocks noGrp="1"/>
          </p:cNvSpPr>
          <p:nvPr>
            <p:ph type="body" idx="2"/>
          </p:nvPr>
        </p:nvSpPr>
        <p:spPr>
          <a:xfrm>
            <a:off x="1257300" y="1243500"/>
            <a:ext cx="8032800" cy="2684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2400" dirty="0">
                <a:solidFill>
                  <a:srgbClr val="3F3F3F"/>
                </a:solidFill>
                <a:sym typeface="Arial"/>
              </a:rPr>
              <a:t>USDA Forest Service, Gila National </a:t>
            </a:r>
            <a:r>
              <a:rPr lang="en-US" sz="2400" dirty="0" smtClean="0">
                <a:solidFill>
                  <a:srgbClr val="3F3F3F"/>
                </a:solidFill>
                <a:sym typeface="Arial"/>
              </a:rPr>
              <a:t>Forest</a:t>
            </a:r>
            <a:endParaRPr sz="2400" dirty="0">
              <a:solidFill>
                <a:srgbClr val="3F3F3F"/>
              </a:solidFill>
              <a:sym typeface="Arial"/>
            </a:endParaRPr>
          </a:p>
          <a:p>
            <a:pPr marL="0" lvl="0" indent="0" algn="l" rtl="0">
              <a:lnSpc>
                <a:spcPct val="90000"/>
              </a:lnSpc>
              <a:spcBef>
                <a:spcPts val="1000"/>
              </a:spcBef>
              <a:spcAft>
                <a:spcPts val="0"/>
              </a:spcAft>
              <a:buClr>
                <a:schemeClr val="dk1"/>
              </a:buClr>
              <a:buSzPts val="1100"/>
              <a:buFont typeface="Arial"/>
              <a:buNone/>
            </a:pPr>
            <a:r>
              <a:rPr lang="en-US" sz="2400" dirty="0">
                <a:solidFill>
                  <a:srgbClr val="3F3F3F"/>
                </a:solidFill>
                <a:sym typeface="Arial"/>
              </a:rPr>
              <a:t>USDA Forest Service, Region 3</a:t>
            </a:r>
            <a:endParaRPr sz="2400" dirty="0">
              <a:solidFill>
                <a:srgbClr val="3F3F3F"/>
              </a:solidFill>
              <a:sym typeface="Arial"/>
            </a:endParaRPr>
          </a:p>
          <a:p>
            <a:pPr marL="0" lvl="0" indent="0" algn="l" rtl="0">
              <a:lnSpc>
                <a:spcPct val="90000"/>
              </a:lnSpc>
              <a:spcBef>
                <a:spcPts val="1000"/>
              </a:spcBef>
              <a:spcAft>
                <a:spcPts val="0"/>
              </a:spcAft>
              <a:buSzPts val="1800"/>
              <a:buNone/>
            </a:pPr>
            <a:endParaRPr sz="2000" dirty="0">
              <a:solidFill>
                <a:srgbClr val="3F3F3F"/>
              </a:solidFill>
            </a:endParaRPr>
          </a:p>
          <a:p>
            <a:pPr marL="0" lvl="0" indent="0" algn="l" rtl="0">
              <a:lnSpc>
                <a:spcPct val="90000"/>
              </a:lnSpc>
              <a:spcBef>
                <a:spcPts val="1000"/>
              </a:spcBef>
              <a:spcAft>
                <a:spcPts val="0"/>
              </a:spcAft>
              <a:buSzPts val="1800"/>
              <a:buNone/>
            </a:pPr>
            <a:endParaRPr b="1" dirty="0"/>
          </a:p>
        </p:txBody>
      </p:sp>
      <p:pic>
        <p:nvPicPr>
          <p:cNvPr id="177" name="Google Shape;177;g623eef4bee_0_0"/>
          <p:cNvPicPr preferRelativeResize="0"/>
          <p:nvPr/>
        </p:nvPicPr>
        <p:blipFill rotWithShape="1">
          <a:blip r:embed="rId3">
            <a:alphaModFix/>
          </a:blip>
          <a:srcRect/>
          <a:stretch/>
        </p:blipFill>
        <p:spPr>
          <a:xfrm>
            <a:off x="9699675" y="1432715"/>
            <a:ext cx="1638300" cy="1838325"/>
          </a:xfrm>
          <a:prstGeom prst="rect">
            <a:avLst/>
          </a:prstGeom>
          <a:noFill/>
          <a:ln>
            <a:noFill/>
          </a:ln>
        </p:spPr>
      </p:pic>
      <p:sp>
        <p:nvSpPr>
          <p:cNvPr id="178" name="Google Shape;178;g623eef4bee_0_0"/>
          <p:cNvSpPr txBox="1"/>
          <p:nvPr/>
        </p:nvSpPr>
        <p:spPr>
          <a:xfrm>
            <a:off x="495299" y="6218400"/>
            <a:ext cx="7124700" cy="372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F3F3F"/>
              </a:buClr>
              <a:buSzPts val="1400"/>
              <a:buFont typeface="Arial"/>
              <a:buNone/>
            </a:pPr>
            <a:r>
              <a:rPr lang="en-US" sz="1400" b="1" i="0" u="none" strike="noStrike" cap="none" dirty="0">
                <a:solidFill>
                  <a:srgbClr val="3F3F3F"/>
                </a:solidFill>
                <a:latin typeface="Century Gothic"/>
                <a:ea typeface="Century Gothic"/>
                <a:cs typeface="Century Gothic"/>
                <a:sym typeface="Century Gothic"/>
              </a:rPr>
              <a:t>Image Credits: </a:t>
            </a:r>
            <a:r>
              <a:rPr lang="en-US" sz="1400" b="0" i="1" u="none" strike="noStrike" cap="none" dirty="0">
                <a:solidFill>
                  <a:srgbClr val="3F3F3F"/>
                </a:solidFill>
                <a:latin typeface="Century Gothic"/>
                <a:ea typeface="Century Gothic"/>
                <a:cs typeface="Century Gothic"/>
                <a:sym typeface="Century Gothic"/>
              </a:rPr>
              <a:t>USDA Forest Service</a:t>
            </a:r>
            <a:r>
              <a:rPr lang="en-US" i="1" dirty="0">
                <a:solidFill>
                  <a:srgbClr val="3F3F3F"/>
                </a:solidFill>
                <a:latin typeface="Century Gothic"/>
                <a:ea typeface="Century Gothic"/>
                <a:cs typeface="Century Gothic"/>
                <a:sym typeface="Century Gothic"/>
              </a:rPr>
              <a:t>, USDA Forest Service Gila National Forest</a:t>
            </a:r>
            <a:r>
              <a:rPr lang="en-US" sz="1400" b="0" i="1" u="none" strike="noStrike" cap="none" dirty="0">
                <a:solidFill>
                  <a:srgbClr val="3F3F3F"/>
                </a:solidFill>
                <a:latin typeface="Century Gothic"/>
                <a:ea typeface="Century Gothic"/>
                <a:cs typeface="Century Gothic"/>
                <a:sym typeface="Century Gothic"/>
              </a:rPr>
              <a:t> </a:t>
            </a:r>
            <a:endParaRPr sz="1400" b="0" i="1" u="none" strike="noStrike" cap="none" dirty="0">
              <a:solidFill>
                <a:srgbClr val="3F3F3F"/>
              </a:solidFill>
              <a:latin typeface="Arial"/>
              <a:ea typeface="Arial"/>
              <a:cs typeface="Arial"/>
              <a:sym typeface="Arial"/>
            </a:endParaRPr>
          </a:p>
        </p:txBody>
      </p:sp>
      <p:pic>
        <p:nvPicPr>
          <p:cNvPr id="179" name="Google Shape;179;g623eef4bee_0_0"/>
          <p:cNvPicPr preferRelativeResize="0"/>
          <p:nvPr/>
        </p:nvPicPr>
        <p:blipFill rotWithShape="1">
          <a:blip r:embed="rId4">
            <a:alphaModFix/>
          </a:blip>
          <a:srcRect t="2780" r="1195"/>
          <a:stretch/>
        </p:blipFill>
        <p:spPr>
          <a:xfrm>
            <a:off x="1495413" y="3169050"/>
            <a:ext cx="5124475" cy="2841225"/>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g623eef4bee_0_25"/>
          <p:cNvPicPr preferRelativeResize="0"/>
          <p:nvPr/>
        </p:nvPicPr>
        <p:blipFill rotWithShape="1">
          <a:blip r:embed="rId3">
            <a:alphaModFix/>
          </a:blip>
          <a:srcRect l="4759" r="4758"/>
          <a:stretch/>
        </p:blipFill>
        <p:spPr>
          <a:xfrm>
            <a:off x="8999054" y="2810063"/>
            <a:ext cx="2480954" cy="2056476"/>
          </a:xfrm>
          <a:prstGeom prst="hexagon">
            <a:avLst>
              <a:gd name="adj" fmla="val 25000"/>
              <a:gd name="vf" fmla="val 115470"/>
            </a:avLst>
          </a:prstGeom>
          <a:noFill/>
          <a:ln w="19050" cap="flat" cmpd="sng">
            <a:solidFill>
              <a:srgbClr val="3289B4"/>
            </a:solidFill>
            <a:prstDash val="solid"/>
            <a:round/>
            <a:headEnd type="none" w="sm" len="sm"/>
            <a:tailEnd type="none" w="sm" len="sm"/>
          </a:ln>
        </p:spPr>
      </p:pic>
      <p:pic>
        <p:nvPicPr>
          <p:cNvPr id="186" name="Google Shape;186;g623eef4bee_0_25"/>
          <p:cNvPicPr preferRelativeResize="0"/>
          <p:nvPr/>
        </p:nvPicPr>
        <p:blipFill rotWithShape="1">
          <a:blip r:embed="rId4">
            <a:alphaModFix/>
          </a:blip>
          <a:srcRect t="22473" b="22473"/>
          <a:stretch/>
        </p:blipFill>
        <p:spPr>
          <a:xfrm>
            <a:off x="6339792" y="4044363"/>
            <a:ext cx="2480957" cy="2056471"/>
          </a:xfrm>
          <a:prstGeom prst="hexagon">
            <a:avLst>
              <a:gd name="adj" fmla="val 25000"/>
              <a:gd name="vf" fmla="val 115470"/>
            </a:avLst>
          </a:prstGeom>
          <a:noFill/>
          <a:ln w="19050" cap="flat" cmpd="sng">
            <a:solidFill>
              <a:srgbClr val="3289B4"/>
            </a:solidFill>
            <a:prstDash val="solid"/>
            <a:round/>
            <a:headEnd type="none" w="sm" len="sm"/>
            <a:tailEnd type="none" w="sm" len="sm"/>
          </a:ln>
        </p:spPr>
      </p:pic>
      <p:pic>
        <p:nvPicPr>
          <p:cNvPr id="187" name="Google Shape;187;g623eef4bee_0_25"/>
          <p:cNvPicPr preferRelativeResize="0"/>
          <p:nvPr/>
        </p:nvPicPr>
        <p:blipFill rotWithShape="1">
          <a:blip r:embed="rId5">
            <a:alphaModFix/>
          </a:blip>
          <a:srcRect l="4759" r="4758"/>
          <a:stretch/>
        </p:blipFill>
        <p:spPr>
          <a:xfrm>
            <a:off x="1028254" y="3968888"/>
            <a:ext cx="2480954" cy="2056476"/>
          </a:xfrm>
          <a:prstGeom prst="flowChartPreparation">
            <a:avLst/>
          </a:prstGeom>
          <a:noFill/>
          <a:ln w="19050" cap="flat" cmpd="sng">
            <a:solidFill>
              <a:srgbClr val="3289B4"/>
            </a:solidFill>
            <a:prstDash val="solid"/>
            <a:round/>
            <a:headEnd type="none" w="sm" len="sm"/>
            <a:tailEnd type="none" w="sm" len="sm"/>
          </a:ln>
        </p:spPr>
      </p:pic>
      <p:pic>
        <p:nvPicPr>
          <p:cNvPr id="188" name="Google Shape;188;g623eef4bee_0_25"/>
          <p:cNvPicPr preferRelativeResize="0"/>
          <p:nvPr/>
        </p:nvPicPr>
        <p:blipFill rotWithShape="1">
          <a:blip r:embed="rId6">
            <a:alphaModFix/>
          </a:blip>
          <a:srcRect l="4759" r="4758"/>
          <a:stretch/>
        </p:blipFill>
        <p:spPr>
          <a:xfrm>
            <a:off x="3685192" y="2810063"/>
            <a:ext cx="2480954" cy="2056476"/>
          </a:xfrm>
          <a:prstGeom prst="hexagon">
            <a:avLst>
              <a:gd name="adj" fmla="val 25000"/>
              <a:gd name="vf" fmla="val 115470"/>
            </a:avLst>
          </a:prstGeom>
          <a:noFill/>
          <a:ln w="19050" cap="flat" cmpd="sng">
            <a:solidFill>
              <a:srgbClr val="3289B4"/>
            </a:solidFill>
            <a:prstDash val="solid"/>
            <a:round/>
            <a:headEnd type="none" w="sm" len="sm"/>
            <a:tailEnd type="none" w="sm" len="sm"/>
          </a:ln>
        </p:spPr>
      </p:pic>
      <p:sp>
        <p:nvSpPr>
          <p:cNvPr id="189" name="Google Shape;189;g623eef4bee_0_25"/>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Community Concerns</a:t>
            </a:r>
            <a:endParaRPr/>
          </a:p>
        </p:txBody>
      </p:sp>
      <p:sp>
        <p:nvSpPr>
          <p:cNvPr id="190" name="Google Shape;190;g623eef4bee_0_25"/>
          <p:cNvSpPr txBox="1">
            <a:spLocks noGrp="1"/>
          </p:cNvSpPr>
          <p:nvPr>
            <p:ph type="body" idx="2"/>
          </p:nvPr>
        </p:nvSpPr>
        <p:spPr>
          <a:xfrm>
            <a:off x="1310700" y="1451600"/>
            <a:ext cx="10386000" cy="10104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1000"/>
              </a:spcBef>
              <a:spcAft>
                <a:spcPts val="0"/>
              </a:spcAft>
              <a:buClr>
                <a:srgbClr val="0099CC"/>
              </a:buClr>
              <a:buSzPts val="1800"/>
              <a:buFont typeface="Webdings" panose="05030102010509060703" pitchFamily="18" charset="2"/>
              <a:buChar char=""/>
            </a:pPr>
            <a:r>
              <a:rPr lang="en-US" sz="2400" b="1" dirty="0">
                <a:solidFill>
                  <a:srgbClr val="3FA0C5"/>
                </a:solidFill>
              </a:rPr>
              <a:t>2012: Whitewater-Baldy Fire Complex</a:t>
            </a:r>
            <a:r>
              <a:rPr lang="en-US" sz="2400" dirty="0">
                <a:solidFill>
                  <a:schemeClr val="tx1">
                    <a:lumMod val="75000"/>
                    <a:lumOff val="25000"/>
                  </a:schemeClr>
                </a:solidFill>
              </a:rPr>
              <a:t>, ~290,000 acres burned</a:t>
            </a:r>
            <a:endParaRPr sz="2400" dirty="0">
              <a:solidFill>
                <a:schemeClr val="tx1">
                  <a:lumMod val="75000"/>
                  <a:lumOff val="25000"/>
                </a:schemeClr>
              </a:solidFill>
            </a:endParaRPr>
          </a:p>
          <a:p>
            <a:pPr marL="342900" lvl="0" indent="-342900" algn="l" rtl="0">
              <a:lnSpc>
                <a:spcPct val="90000"/>
              </a:lnSpc>
              <a:spcBef>
                <a:spcPts val="1000"/>
              </a:spcBef>
              <a:spcAft>
                <a:spcPts val="0"/>
              </a:spcAft>
              <a:buClr>
                <a:srgbClr val="0099CC"/>
              </a:buClr>
              <a:buSzPts val="1800"/>
              <a:buFont typeface="Webdings" panose="05030102010509060703" pitchFamily="18" charset="2"/>
              <a:buChar char=""/>
            </a:pPr>
            <a:r>
              <a:rPr lang="en-US" sz="2400" b="1" dirty="0">
                <a:solidFill>
                  <a:srgbClr val="3FA0C5"/>
                </a:solidFill>
              </a:rPr>
              <a:t>2013: Silver Fire</a:t>
            </a:r>
            <a:r>
              <a:rPr lang="en-US" sz="2400" dirty="0">
                <a:solidFill>
                  <a:schemeClr val="tx1">
                    <a:lumMod val="75000"/>
                    <a:lumOff val="25000"/>
                  </a:schemeClr>
                </a:solidFill>
              </a:rPr>
              <a:t>, ~139,000 acres burned including 788 acres of private land </a:t>
            </a:r>
            <a:endParaRPr sz="2400" dirty="0">
              <a:solidFill>
                <a:schemeClr val="tx1">
                  <a:lumMod val="75000"/>
                  <a:lumOff val="25000"/>
                </a:schemeClr>
              </a:solidFill>
            </a:endParaRPr>
          </a:p>
          <a:p>
            <a:pPr marL="0" lvl="0" indent="0" algn="l" rtl="0">
              <a:lnSpc>
                <a:spcPct val="90000"/>
              </a:lnSpc>
              <a:spcBef>
                <a:spcPts val="1000"/>
              </a:spcBef>
              <a:spcAft>
                <a:spcPts val="0"/>
              </a:spcAft>
              <a:buSzPts val="1800"/>
              <a:buNone/>
            </a:pPr>
            <a:endParaRPr dirty="0"/>
          </a:p>
        </p:txBody>
      </p:sp>
      <p:sp>
        <p:nvSpPr>
          <p:cNvPr id="191" name="Google Shape;191;g623eef4bee_0_25"/>
          <p:cNvSpPr/>
          <p:nvPr/>
        </p:nvSpPr>
        <p:spPr>
          <a:xfrm>
            <a:off x="1028254" y="3968888"/>
            <a:ext cx="2480950" cy="2056475"/>
          </a:xfrm>
          <a:prstGeom prst="flowChartPreparation">
            <a:avLst/>
          </a:prstGeom>
          <a:noFill/>
          <a:ln w="19050" cap="flat" cmpd="sng">
            <a:solidFill>
              <a:srgbClr val="3289B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289B4"/>
              </a:solidFill>
              <a:latin typeface="Arial"/>
              <a:ea typeface="Arial"/>
              <a:cs typeface="Arial"/>
              <a:sym typeface="Arial"/>
            </a:endParaRPr>
          </a:p>
        </p:txBody>
      </p:sp>
      <p:sp>
        <p:nvSpPr>
          <p:cNvPr id="192" name="Google Shape;192;g623eef4bee_0_25"/>
          <p:cNvSpPr/>
          <p:nvPr/>
        </p:nvSpPr>
        <p:spPr>
          <a:xfrm>
            <a:off x="3685192" y="2810063"/>
            <a:ext cx="2480950" cy="2056475"/>
          </a:xfrm>
          <a:prstGeom prst="flowChartPreparation">
            <a:avLst/>
          </a:prstGeom>
          <a:noFill/>
          <a:ln w="19050" cap="flat" cmpd="sng">
            <a:solidFill>
              <a:srgbClr val="3289B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289B4"/>
              </a:solidFill>
              <a:latin typeface="Arial"/>
              <a:ea typeface="Arial"/>
              <a:cs typeface="Arial"/>
              <a:sym typeface="Arial"/>
            </a:endParaRPr>
          </a:p>
        </p:txBody>
      </p:sp>
      <p:sp>
        <p:nvSpPr>
          <p:cNvPr id="193" name="Google Shape;193;g623eef4bee_0_25"/>
          <p:cNvSpPr/>
          <p:nvPr/>
        </p:nvSpPr>
        <p:spPr>
          <a:xfrm>
            <a:off x="6342117" y="4044363"/>
            <a:ext cx="2480950" cy="2056475"/>
          </a:xfrm>
          <a:prstGeom prst="flowChartPreparation">
            <a:avLst/>
          </a:prstGeom>
          <a:noFill/>
          <a:ln w="19050" cap="flat" cmpd="sng">
            <a:solidFill>
              <a:srgbClr val="3289B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289B4"/>
              </a:solidFill>
              <a:latin typeface="Arial"/>
              <a:ea typeface="Arial"/>
              <a:cs typeface="Arial"/>
              <a:sym typeface="Arial"/>
            </a:endParaRPr>
          </a:p>
        </p:txBody>
      </p:sp>
      <p:sp>
        <p:nvSpPr>
          <p:cNvPr id="194" name="Google Shape;194;g623eef4bee_0_25"/>
          <p:cNvSpPr/>
          <p:nvPr/>
        </p:nvSpPr>
        <p:spPr>
          <a:xfrm>
            <a:off x="8994379" y="2810063"/>
            <a:ext cx="2480950" cy="2056475"/>
          </a:xfrm>
          <a:prstGeom prst="flowChartPreparation">
            <a:avLst/>
          </a:prstGeom>
          <a:noFill/>
          <a:ln w="19050" cap="flat" cmpd="sng">
            <a:solidFill>
              <a:srgbClr val="3289B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289B4"/>
              </a:solidFill>
              <a:latin typeface="Arial"/>
              <a:ea typeface="Arial"/>
              <a:cs typeface="Arial"/>
              <a:sym typeface="Arial"/>
            </a:endParaRPr>
          </a:p>
        </p:txBody>
      </p:sp>
      <p:sp>
        <p:nvSpPr>
          <p:cNvPr id="195" name="Google Shape;195;g623eef4bee_0_25"/>
          <p:cNvSpPr txBox="1"/>
          <p:nvPr/>
        </p:nvSpPr>
        <p:spPr>
          <a:xfrm>
            <a:off x="4197828" y="4999513"/>
            <a:ext cx="1555275" cy="419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3F3F3F"/>
                </a:solidFill>
                <a:latin typeface="Century Gothic"/>
                <a:ea typeface="Century Gothic"/>
                <a:cs typeface="Century Gothic"/>
                <a:sym typeface="Century Gothic"/>
              </a:rPr>
              <a:t>Watershed Health</a:t>
            </a:r>
            <a:endParaRPr sz="2000" b="0" i="0" u="none" strike="noStrike" cap="none">
              <a:solidFill>
                <a:srgbClr val="3F3F3F"/>
              </a:solidFill>
              <a:latin typeface="Century Gothic"/>
              <a:ea typeface="Century Gothic"/>
              <a:cs typeface="Century Gothic"/>
              <a:sym typeface="Century Gothic"/>
            </a:endParaRPr>
          </a:p>
        </p:txBody>
      </p:sp>
      <p:sp>
        <p:nvSpPr>
          <p:cNvPr id="196" name="Google Shape;196;g623eef4bee_0_25"/>
          <p:cNvSpPr txBox="1"/>
          <p:nvPr/>
        </p:nvSpPr>
        <p:spPr>
          <a:xfrm>
            <a:off x="1508455" y="3183575"/>
            <a:ext cx="1449600" cy="419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3F3F3F"/>
                </a:solidFill>
                <a:latin typeface="Century Gothic"/>
                <a:ea typeface="Century Gothic"/>
                <a:cs typeface="Century Gothic"/>
                <a:sym typeface="Century Gothic"/>
              </a:rPr>
              <a:t>Fire Response</a:t>
            </a:r>
            <a:endParaRPr sz="2000" b="0" i="0" u="none" strike="noStrike" cap="none">
              <a:solidFill>
                <a:srgbClr val="3F3F3F"/>
              </a:solidFill>
              <a:latin typeface="Century Gothic"/>
              <a:ea typeface="Century Gothic"/>
              <a:cs typeface="Century Gothic"/>
              <a:sym typeface="Century Gothic"/>
            </a:endParaRPr>
          </a:p>
        </p:txBody>
      </p:sp>
      <p:sp>
        <p:nvSpPr>
          <p:cNvPr id="197" name="Google Shape;197;g623eef4bee_0_25"/>
          <p:cNvSpPr txBox="1"/>
          <p:nvPr/>
        </p:nvSpPr>
        <p:spPr>
          <a:xfrm>
            <a:off x="6510807" y="3229100"/>
            <a:ext cx="2138925" cy="69062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3F3F3F"/>
                </a:solidFill>
                <a:latin typeface="Century Gothic"/>
                <a:ea typeface="Century Gothic"/>
                <a:cs typeface="Century Gothic"/>
                <a:sym typeface="Century Gothic"/>
              </a:rPr>
              <a:t>Management Priorities</a:t>
            </a:r>
            <a:endParaRPr sz="2000" b="0" i="0" u="none" strike="noStrike" cap="none">
              <a:solidFill>
                <a:srgbClr val="3F3F3F"/>
              </a:solidFill>
              <a:latin typeface="Century Gothic"/>
              <a:ea typeface="Century Gothic"/>
              <a:cs typeface="Century Gothic"/>
              <a:sym typeface="Century Gothic"/>
            </a:endParaRPr>
          </a:p>
        </p:txBody>
      </p:sp>
      <p:sp>
        <p:nvSpPr>
          <p:cNvPr id="198" name="Google Shape;198;g623eef4bee_0_25"/>
          <p:cNvSpPr txBox="1"/>
          <p:nvPr/>
        </p:nvSpPr>
        <p:spPr>
          <a:xfrm>
            <a:off x="9517779" y="4999513"/>
            <a:ext cx="1449600" cy="419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3F3F3F"/>
                </a:solidFill>
                <a:latin typeface="Century Gothic"/>
                <a:ea typeface="Century Gothic"/>
                <a:cs typeface="Century Gothic"/>
                <a:sym typeface="Century Gothic"/>
              </a:rPr>
              <a:t>Post-Fire Flooding</a:t>
            </a:r>
            <a:endParaRPr sz="2000" b="0" i="0" u="none" strike="noStrike" cap="none">
              <a:solidFill>
                <a:srgbClr val="3F3F3F"/>
              </a:solidFill>
              <a:latin typeface="Century Gothic"/>
              <a:ea typeface="Century Gothic"/>
              <a:cs typeface="Century Gothic"/>
              <a:sym typeface="Century Gothic"/>
            </a:endParaRPr>
          </a:p>
        </p:txBody>
      </p:sp>
      <p:sp>
        <p:nvSpPr>
          <p:cNvPr id="199" name="Google Shape;199;g623eef4bee_0_25"/>
          <p:cNvSpPr txBox="1"/>
          <p:nvPr/>
        </p:nvSpPr>
        <p:spPr>
          <a:xfrm>
            <a:off x="1028254" y="6448901"/>
            <a:ext cx="10668445" cy="372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1400" b="1" i="0" u="none" strike="noStrike" cap="none">
                <a:solidFill>
                  <a:srgbClr val="3F3F3F"/>
                </a:solidFill>
                <a:latin typeface="Century Gothic"/>
                <a:ea typeface="Century Gothic"/>
                <a:cs typeface="Century Gothic"/>
                <a:sym typeface="Century Gothic"/>
              </a:rPr>
              <a:t>Image Credits: </a:t>
            </a:r>
            <a:r>
              <a:rPr lang="en-US" sz="1400" b="0" i="1" u="none" strike="noStrike" cap="none">
                <a:solidFill>
                  <a:srgbClr val="3F3F3F"/>
                </a:solidFill>
                <a:latin typeface="Century Gothic"/>
                <a:ea typeface="Century Gothic"/>
                <a:cs typeface="Century Gothic"/>
                <a:sym typeface="Century Gothic"/>
              </a:rPr>
              <a:t>US Forest Service, Gila National Forest; U.S. Forest Service, Coconino National Forest </a:t>
            </a:r>
            <a:endParaRPr sz="1400" b="0" i="1" u="none" strike="noStrike" cap="none">
              <a:solidFill>
                <a:srgbClr val="3F3F3F"/>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g623eef4bee_0_34"/>
          <p:cNvSpPr txBox="1">
            <a:spLocks noGrp="1"/>
          </p:cNvSpPr>
          <p:nvPr>
            <p:ph type="title"/>
          </p:nvPr>
        </p:nvSpPr>
        <p:spPr>
          <a:xfrm>
            <a:off x="1289384" y="366103"/>
            <a:ext cx="10515600" cy="39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Objectives</a:t>
            </a:r>
            <a:endParaRPr/>
          </a:p>
        </p:txBody>
      </p:sp>
      <p:sp>
        <p:nvSpPr>
          <p:cNvPr id="206" name="Google Shape;206;g623eef4bee_0_34"/>
          <p:cNvSpPr txBox="1"/>
          <p:nvPr/>
        </p:nvSpPr>
        <p:spPr>
          <a:xfrm>
            <a:off x="5232050" y="1477500"/>
            <a:ext cx="6645600" cy="3903000"/>
          </a:xfrm>
          <a:prstGeom prst="rect">
            <a:avLst/>
          </a:prstGeom>
          <a:noFill/>
          <a:ln>
            <a:noFill/>
          </a:ln>
        </p:spPr>
        <p:txBody>
          <a:bodyPr spcFirstLastPara="1" wrap="square" lIns="91425" tIns="91425" rIns="91425" bIns="91425" anchor="t" anchorCtr="0">
            <a:noAutofit/>
          </a:bodyPr>
          <a:lstStyle/>
          <a:p>
            <a:pPr marL="457200" marR="0" lvl="0" indent="-457200" algn="l" rtl="0">
              <a:lnSpc>
                <a:spcPct val="90000"/>
              </a:lnSpc>
              <a:spcBef>
                <a:spcPts val="1000"/>
              </a:spcBef>
              <a:spcAft>
                <a:spcPts val="600"/>
              </a:spcAft>
              <a:buClr>
                <a:schemeClr val="accent1"/>
              </a:buClr>
              <a:buSzPts val="2400"/>
              <a:buFont typeface="+mj-lt"/>
              <a:buAutoNum type="arabicPeriod"/>
            </a:pPr>
            <a:r>
              <a:rPr lang="en-US" sz="2400" b="1" i="0" u="none" strike="noStrike" cap="none" dirty="0" smtClean="0">
                <a:solidFill>
                  <a:srgbClr val="379CC3"/>
                </a:solidFill>
                <a:latin typeface="Century Gothic"/>
                <a:ea typeface="Century Gothic"/>
                <a:cs typeface="Century Gothic"/>
                <a:sym typeface="Century Gothic"/>
              </a:rPr>
              <a:t>Quantify</a:t>
            </a:r>
            <a:r>
              <a:rPr lang="en-US" sz="2400" b="1" i="0" u="none" strike="noStrike" cap="none" dirty="0" smtClean="0">
                <a:solidFill>
                  <a:srgbClr val="1B57AF"/>
                </a:solidFill>
                <a:latin typeface="Century Gothic"/>
                <a:ea typeface="Century Gothic"/>
                <a:cs typeface="Century Gothic"/>
                <a:sym typeface="Century Gothic"/>
              </a:rPr>
              <a:t> </a:t>
            </a:r>
            <a:r>
              <a:rPr lang="en-US" sz="2400" b="0" i="0" u="none" strike="noStrike" cap="none" dirty="0">
                <a:solidFill>
                  <a:srgbClr val="3F3F3F"/>
                </a:solidFill>
                <a:latin typeface="Century Gothic"/>
                <a:ea typeface="Century Gothic"/>
                <a:cs typeface="Century Gothic"/>
                <a:sym typeface="Century Gothic"/>
              </a:rPr>
              <a:t>recovery trends over time using NASA </a:t>
            </a:r>
            <a:r>
              <a:rPr lang="en-US" sz="2400" dirty="0">
                <a:solidFill>
                  <a:srgbClr val="3F3F3F"/>
                </a:solidFill>
                <a:latin typeface="Century Gothic"/>
                <a:ea typeface="Century Gothic"/>
                <a:cs typeface="Century Gothic"/>
                <a:sym typeface="Century Gothic"/>
              </a:rPr>
              <a:t>Earth </a:t>
            </a:r>
            <a:r>
              <a:rPr lang="en-US" sz="2400" dirty="0" smtClean="0">
                <a:solidFill>
                  <a:srgbClr val="3F3F3F"/>
                </a:solidFill>
                <a:latin typeface="Century Gothic"/>
                <a:ea typeface="Century Gothic"/>
                <a:cs typeface="Century Gothic"/>
                <a:sym typeface="Century Gothic"/>
              </a:rPr>
              <a:t>observations</a:t>
            </a:r>
            <a:endParaRPr lang="en-US" sz="2400" dirty="0">
              <a:solidFill>
                <a:srgbClr val="3F3F3F"/>
              </a:solidFill>
              <a:latin typeface="Century Gothic"/>
              <a:ea typeface="Century Gothic"/>
              <a:cs typeface="Century Gothic"/>
              <a:sym typeface="Century Gothic"/>
            </a:endParaRPr>
          </a:p>
          <a:p>
            <a:pPr marL="457200" marR="0" lvl="0" indent="-457200" algn="l" rtl="0">
              <a:lnSpc>
                <a:spcPct val="90000"/>
              </a:lnSpc>
              <a:spcBef>
                <a:spcPts val="1000"/>
              </a:spcBef>
              <a:spcAft>
                <a:spcPts val="600"/>
              </a:spcAft>
              <a:buClr>
                <a:schemeClr val="accent1"/>
              </a:buClr>
              <a:buSzPts val="2400"/>
              <a:buFont typeface="+mj-lt"/>
              <a:buAutoNum type="arabicPeriod"/>
            </a:pPr>
            <a:r>
              <a:rPr lang="en-US" sz="2400" b="1" i="0" u="none" strike="noStrike" cap="none" dirty="0" smtClean="0">
                <a:solidFill>
                  <a:srgbClr val="379CC3"/>
                </a:solidFill>
                <a:latin typeface="Century Gothic"/>
                <a:ea typeface="Century Gothic"/>
                <a:cs typeface="Century Gothic"/>
                <a:sym typeface="Century Gothic"/>
              </a:rPr>
              <a:t>Evaluate</a:t>
            </a:r>
            <a:r>
              <a:rPr lang="en-US" sz="2400" b="0" i="0" u="none" strike="noStrike" cap="none" dirty="0" smtClean="0">
                <a:solidFill>
                  <a:srgbClr val="379CC3"/>
                </a:solidFill>
                <a:latin typeface="Century Gothic"/>
                <a:ea typeface="Century Gothic"/>
                <a:cs typeface="Century Gothic"/>
                <a:sym typeface="Century Gothic"/>
              </a:rPr>
              <a:t> </a:t>
            </a:r>
            <a:r>
              <a:rPr lang="en-US" sz="2400" b="0" i="0" u="none" strike="noStrike" cap="none" dirty="0">
                <a:solidFill>
                  <a:srgbClr val="3F3F3F"/>
                </a:solidFill>
                <a:latin typeface="Century Gothic"/>
                <a:ea typeface="Century Gothic"/>
                <a:cs typeface="Century Gothic"/>
                <a:sym typeface="Century Gothic"/>
              </a:rPr>
              <a:t>the correlation between environmental factors and </a:t>
            </a:r>
            <a:r>
              <a:rPr lang="en-US" sz="2400" b="0" i="0" u="none" strike="noStrike" cap="none" dirty="0" smtClean="0">
                <a:solidFill>
                  <a:srgbClr val="3F3F3F"/>
                </a:solidFill>
                <a:latin typeface="Century Gothic"/>
                <a:ea typeface="Century Gothic"/>
                <a:cs typeface="Century Gothic"/>
                <a:sym typeface="Century Gothic"/>
              </a:rPr>
              <a:t>recover</a:t>
            </a:r>
            <a:r>
              <a:rPr lang="en-US" sz="2400" dirty="0" smtClean="0">
                <a:solidFill>
                  <a:srgbClr val="3F3F3F"/>
                </a:solidFill>
                <a:latin typeface="Century Gothic"/>
                <a:ea typeface="Century Gothic"/>
                <a:cs typeface="Century Gothic"/>
                <a:sym typeface="Century Gothic"/>
              </a:rPr>
              <a:t>y</a:t>
            </a:r>
            <a:endParaRPr lang="en-US" sz="2400" dirty="0">
              <a:solidFill>
                <a:srgbClr val="3F3F3F"/>
              </a:solidFill>
              <a:latin typeface="Century Gothic"/>
              <a:ea typeface="Century Gothic"/>
              <a:cs typeface="Century Gothic"/>
              <a:sym typeface="Century Gothic"/>
            </a:endParaRPr>
          </a:p>
          <a:p>
            <a:pPr marL="457200" marR="0" lvl="0" indent="-457200" algn="l" rtl="0">
              <a:lnSpc>
                <a:spcPct val="90000"/>
              </a:lnSpc>
              <a:spcBef>
                <a:spcPts val="1000"/>
              </a:spcBef>
              <a:spcAft>
                <a:spcPts val="0"/>
              </a:spcAft>
              <a:buClr>
                <a:schemeClr val="accent1"/>
              </a:buClr>
              <a:buSzPts val="2400"/>
              <a:buFont typeface="+mj-lt"/>
              <a:buAutoNum type="arabicPeriod"/>
            </a:pPr>
            <a:r>
              <a:rPr lang="en-US" sz="2400" b="1" i="0" u="none" strike="noStrike" cap="none" dirty="0" smtClean="0">
                <a:solidFill>
                  <a:srgbClr val="379CC3"/>
                </a:solidFill>
                <a:latin typeface="Century Gothic"/>
                <a:ea typeface="Century Gothic"/>
                <a:cs typeface="Century Gothic"/>
                <a:sym typeface="Century Gothic"/>
              </a:rPr>
              <a:t>Explore</a:t>
            </a:r>
            <a:r>
              <a:rPr lang="en-US" sz="2400" b="1" i="0" u="none" strike="noStrike" cap="none" dirty="0" smtClean="0">
                <a:solidFill>
                  <a:srgbClr val="1B57AF"/>
                </a:solidFill>
                <a:latin typeface="Century Gothic"/>
                <a:ea typeface="Century Gothic"/>
                <a:cs typeface="Century Gothic"/>
                <a:sym typeface="Century Gothic"/>
              </a:rPr>
              <a:t> </a:t>
            </a:r>
            <a:r>
              <a:rPr lang="en-US" sz="2400" b="0" i="0" u="none" strike="noStrike" cap="none" dirty="0">
                <a:solidFill>
                  <a:srgbClr val="3F3F3F"/>
                </a:solidFill>
                <a:latin typeface="Century Gothic"/>
                <a:ea typeface="Century Gothic"/>
                <a:cs typeface="Century Gothic"/>
                <a:sym typeface="Century Gothic"/>
              </a:rPr>
              <a:t>relationships between hydrolog</a:t>
            </a:r>
            <a:r>
              <a:rPr lang="en-US" sz="2400" dirty="0">
                <a:solidFill>
                  <a:srgbClr val="3F3F3F"/>
                </a:solidFill>
                <a:latin typeface="Century Gothic"/>
                <a:ea typeface="Century Gothic"/>
                <a:cs typeface="Century Gothic"/>
                <a:sym typeface="Century Gothic"/>
              </a:rPr>
              <a:t>ical processes and </a:t>
            </a:r>
            <a:r>
              <a:rPr lang="en-US" sz="2400" b="0" i="0" u="none" strike="noStrike" cap="none" dirty="0">
                <a:solidFill>
                  <a:srgbClr val="3F3F3F"/>
                </a:solidFill>
                <a:latin typeface="Century Gothic"/>
                <a:ea typeface="Century Gothic"/>
                <a:cs typeface="Century Gothic"/>
                <a:sym typeface="Century Gothic"/>
              </a:rPr>
              <a:t>fire</a:t>
            </a:r>
            <a:r>
              <a:rPr lang="en-US" sz="2400" dirty="0">
                <a:solidFill>
                  <a:srgbClr val="3F3F3F"/>
                </a:solidFill>
                <a:latin typeface="Century Gothic"/>
                <a:ea typeface="Century Gothic"/>
                <a:cs typeface="Century Gothic"/>
                <a:sym typeface="Century Gothic"/>
              </a:rPr>
              <a:t> </a:t>
            </a:r>
            <a:r>
              <a:rPr lang="en-US" sz="2400" b="0" i="0" u="none" strike="noStrike" cap="none" dirty="0">
                <a:solidFill>
                  <a:srgbClr val="3F3F3F"/>
                </a:solidFill>
                <a:latin typeface="Century Gothic"/>
                <a:ea typeface="Century Gothic"/>
                <a:cs typeface="Century Gothic"/>
                <a:sym typeface="Century Gothic"/>
              </a:rPr>
              <a:t>events</a:t>
            </a:r>
            <a:endParaRPr sz="2400" b="0" i="0" u="none" strike="noStrike" cap="none" dirty="0">
              <a:solidFill>
                <a:srgbClr val="3F3F3F"/>
              </a:solidFill>
              <a:latin typeface="Century Gothic"/>
              <a:ea typeface="Century Gothic"/>
              <a:cs typeface="Century Gothic"/>
              <a:sym typeface="Century Gothic"/>
            </a:endParaRPr>
          </a:p>
          <a:p>
            <a:pPr marL="457200" marR="0" lvl="0" indent="0" algn="l" rtl="0">
              <a:lnSpc>
                <a:spcPct val="90000"/>
              </a:lnSpc>
              <a:spcBef>
                <a:spcPts val="1000"/>
              </a:spcBef>
              <a:spcAft>
                <a:spcPts val="0"/>
              </a:spcAft>
              <a:buNone/>
            </a:pPr>
            <a:endParaRPr sz="2400" b="1" dirty="0">
              <a:solidFill>
                <a:srgbClr val="3F3F3F"/>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chemeClr val="dk1"/>
              </a:buClr>
              <a:buSzPts val="1100"/>
              <a:buFont typeface="Arial"/>
              <a:buNone/>
            </a:pPr>
            <a:endParaRPr sz="2600" b="0" i="0" u="none" strike="noStrike" cap="none" dirty="0">
              <a:solidFill>
                <a:srgbClr val="40404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entury Gothic"/>
              <a:ea typeface="Century Gothic"/>
              <a:cs typeface="Century Gothic"/>
              <a:sym typeface="Century Gothic"/>
            </a:endParaRPr>
          </a:p>
        </p:txBody>
      </p:sp>
      <p:sp>
        <p:nvSpPr>
          <p:cNvPr id="207" name="Google Shape;207;g623eef4bee_0_34"/>
          <p:cNvSpPr txBox="1"/>
          <p:nvPr/>
        </p:nvSpPr>
        <p:spPr>
          <a:xfrm>
            <a:off x="2720012" y="1940893"/>
            <a:ext cx="575538" cy="301844"/>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100" b="1">
                <a:solidFill>
                  <a:srgbClr val="FFFFFF"/>
                </a:solidFill>
                <a:latin typeface="Roboto"/>
                <a:ea typeface="Roboto"/>
                <a:cs typeface="Roboto"/>
                <a:sym typeface="Roboto"/>
              </a:rPr>
              <a:t>0 </a:t>
            </a:r>
            <a:endParaRPr sz="2100" b="1">
              <a:solidFill>
                <a:srgbClr val="FFFFFF"/>
              </a:solidFill>
              <a:latin typeface="Roboto"/>
              <a:ea typeface="Roboto"/>
              <a:cs typeface="Roboto"/>
              <a:sym typeface="Roboto"/>
            </a:endParaRPr>
          </a:p>
        </p:txBody>
      </p:sp>
      <p:sp>
        <p:nvSpPr>
          <p:cNvPr id="208" name="Google Shape;208;g623eef4bee_0_34"/>
          <p:cNvSpPr txBox="1"/>
          <p:nvPr/>
        </p:nvSpPr>
        <p:spPr>
          <a:xfrm>
            <a:off x="1635973" y="3786013"/>
            <a:ext cx="575538" cy="301843"/>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100" b="1">
                <a:solidFill>
                  <a:srgbClr val="FFFFFF"/>
                </a:solidFill>
                <a:latin typeface="Roboto"/>
                <a:ea typeface="Roboto"/>
                <a:cs typeface="Roboto"/>
                <a:sym typeface="Roboto"/>
              </a:rPr>
              <a:t>01 </a:t>
            </a:r>
            <a:endParaRPr sz="2100" b="1">
              <a:solidFill>
                <a:srgbClr val="FFFFFF"/>
              </a:solidFill>
              <a:latin typeface="Roboto"/>
              <a:ea typeface="Roboto"/>
              <a:cs typeface="Roboto"/>
              <a:sym typeface="Roboto"/>
            </a:endParaRPr>
          </a:p>
        </p:txBody>
      </p:sp>
      <p:sp>
        <p:nvSpPr>
          <p:cNvPr id="209" name="Google Shape;209;g623eef4bee_0_34"/>
          <p:cNvSpPr txBox="1"/>
          <p:nvPr/>
        </p:nvSpPr>
        <p:spPr>
          <a:xfrm>
            <a:off x="3790965" y="3752578"/>
            <a:ext cx="575538" cy="301843"/>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100" b="1">
                <a:solidFill>
                  <a:srgbClr val="FFFFFF"/>
                </a:solidFill>
                <a:latin typeface="Roboto"/>
                <a:ea typeface="Roboto"/>
                <a:cs typeface="Roboto"/>
                <a:sym typeface="Roboto"/>
              </a:rPr>
              <a:t>02 </a:t>
            </a:r>
            <a:endParaRPr sz="2100" b="1">
              <a:solidFill>
                <a:srgbClr val="FFFFFF"/>
              </a:solidFill>
              <a:latin typeface="Roboto"/>
              <a:ea typeface="Roboto"/>
              <a:cs typeface="Roboto"/>
              <a:sym typeface="Roboto"/>
            </a:endParaRPr>
          </a:p>
        </p:txBody>
      </p:sp>
      <p:sp>
        <p:nvSpPr>
          <p:cNvPr id="210" name="Google Shape;210;g623eef4bee_0_34"/>
          <p:cNvSpPr txBox="1"/>
          <p:nvPr/>
        </p:nvSpPr>
        <p:spPr>
          <a:xfrm>
            <a:off x="3727627" y="3861134"/>
            <a:ext cx="678783" cy="355991"/>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100" b="1">
                <a:solidFill>
                  <a:srgbClr val="FFFFFF"/>
                </a:solidFill>
                <a:latin typeface="Roboto"/>
                <a:ea typeface="Roboto"/>
                <a:cs typeface="Roboto"/>
                <a:sym typeface="Roboto"/>
              </a:rPr>
              <a:t>02 </a:t>
            </a:r>
            <a:endParaRPr sz="2100" b="1">
              <a:solidFill>
                <a:srgbClr val="FFFFFF"/>
              </a:solidFill>
              <a:latin typeface="Roboto"/>
              <a:ea typeface="Roboto"/>
              <a:cs typeface="Roboto"/>
              <a:sym typeface="Roboto"/>
            </a:endParaRPr>
          </a:p>
        </p:txBody>
      </p:sp>
      <p:grpSp>
        <p:nvGrpSpPr>
          <p:cNvPr id="211" name="Google Shape;211;g623eef4bee_0_34"/>
          <p:cNvGrpSpPr/>
          <p:nvPr/>
        </p:nvGrpSpPr>
        <p:grpSpPr>
          <a:xfrm>
            <a:off x="253878" y="902000"/>
            <a:ext cx="5086319" cy="5054003"/>
            <a:chOff x="2662213" y="676344"/>
            <a:chExt cx="3814835" cy="3790597"/>
          </a:xfrm>
        </p:grpSpPr>
        <p:sp>
          <p:nvSpPr>
            <p:cNvPr id="212" name="Google Shape;212;g623eef4bee_0_34"/>
            <p:cNvSpPr/>
            <p:nvPr/>
          </p:nvSpPr>
          <p:spPr>
            <a:xfrm rot="3600185">
              <a:off x="3169983" y="1184511"/>
              <a:ext cx="2774659" cy="2774659"/>
            </a:xfrm>
            <a:prstGeom prst="blockArc">
              <a:avLst>
                <a:gd name="adj1" fmla="val 12622480"/>
                <a:gd name="adj2" fmla="val 19781569"/>
                <a:gd name="adj3" fmla="val 20773"/>
              </a:avLst>
            </a:prstGeom>
            <a:solidFill>
              <a:srgbClr val="0944A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3" name="Google Shape;213;g623eef4bee_0_34"/>
            <p:cNvSpPr/>
            <p:nvPr/>
          </p:nvSpPr>
          <p:spPr>
            <a:xfrm rot="10800000">
              <a:off x="3183490" y="1163229"/>
              <a:ext cx="2774700" cy="2774700"/>
            </a:xfrm>
            <a:prstGeom prst="blockArc">
              <a:avLst>
                <a:gd name="adj1" fmla="val 12622480"/>
                <a:gd name="adj2" fmla="val 19662822"/>
                <a:gd name="adj3" fmla="val 20729"/>
              </a:avLst>
            </a:prstGeom>
            <a:solidFill>
              <a:srgbClr val="0D5D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4" name="Google Shape;214;g623eef4bee_0_34"/>
            <p:cNvSpPr/>
            <p:nvPr/>
          </p:nvSpPr>
          <p:spPr>
            <a:xfrm rot="-3600185">
              <a:off x="3194618" y="1184114"/>
              <a:ext cx="2774659" cy="2774659"/>
            </a:xfrm>
            <a:prstGeom prst="blockArc">
              <a:avLst>
                <a:gd name="adj1" fmla="val 12622480"/>
                <a:gd name="adj2" fmla="val 19703271"/>
                <a:gd name="adj3" fmla="val 20851"/>
              </a:avLst>
            </a:prstGeom>
            <a:solidFill>
              <a:srgbClr val="307B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15" name="Google Shape;215;g623eef4bee_0_34"/>
            <p:cNvGrpSpPr/>
            <p:nvPr/>
          </p:nvGrpSpPr>
          <p:grpSpPr>
            <a:xfrm rot="-7200165">
              <a:off x="3337679" y="2826785"/>
              <a:ext cx="585011" cy="585536"/>
              <a:chOff x="1967628" y="812211"/>
              <a:chExt cx="588000" cy="588000"/>
            </a:xfrm>
          </p:grpSpPr>
          <p:sp>
            <p:nvSpPr>
              <p:cNvPr id="216" name="Google Shape;216;g623eef4bee_0_34"/>
              <p:cNvSpPr/>
              <p:nvPr/>
            </p:nvSpPr>
            <p:spPr>
              <a:xfrm rot="39023">
                <a:off x="1970909" y="815492"/>
                <a:ext cx="581437" cy="581437"/>
              </a:xfrm>
              <a:prstGeom prst="pie">
                <a:avLst>
                  <a:gd name="adj1" fmla="val 6190354"/>
                  <a:gd name="adj2" fmla="val 14996165"/>
                </a:avLst>
              </a:prstGeom>
              <a:solidFill>
                <a:srgbClr val="307BF3"/>
              </a:solidFill>
              <a:ln>
                <a:noFill/>
              </a:ln>
              <a:effectLst>
                <a:outerShdw blurRad="142875" algn="bl" rotWithShape="0">
                  <a:srgbClr val="000000">
                    <a:alpha val="43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7" name="Google Shape;217;g623eef4bee_0_34"/>
              <p:cNvSpPr/>
              <p:nvPr/>
            </p:nvSpPr>
            <p:spPr>
              <a:xfrm rot="10800000">
                <a:off x="1970875" y="815525"/>
                <a:ext cx="581400" cy="581400"/>
              </a:xfrm>
              <a:prstGeom prst="pie">
                <a:avLst>
                  <a:gd name="adj1" fmla="val 4028252"/>
                  <a:gd name="adj2" fmla="val 17183677"/>
                </a:avLst>
              </a:prstGeom>
              <a:solidFill>
                <a:srgbClr val="307B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18" name="Google Shape;218;g623eef4bee_0_34"/>
            <p:cNvGrpSpPr/>
            <p:nvPr/>
          </p:nvGrpSpPr>
          <p:grpSpPr>
            <a:xfrm>
              <a:off x="4264097" y="1180331"/>
              <a:ext cx="585001" cy="585530"/>
              <a:chOff x="1970048" y="811613"/>
              <a:chExt cx="588000" cy="588000"/>
            </a:xfrm>
          </p:grpSpPr>
          <p:sp>
            <p:nvSpPr>
              <p:cNvPr id="219" name="Google Shape;219;g623eef4bee_0_34"/>
              <p:cNvSpPr/>
              <p:nvPr/>
            </p:nvSpPr>
            <p:spPr>
              <a:xfrm rot="39023">
                <a:off x="1973329" y="814894"/>
                <a:ext cx="581437" cy="581437"/>
              </a:xfrm>
              <a:prstGeom prst="pie">
                <a:avLst>
                  <a:gd name="adj1" fmla="val 6190354"/>
                  <a:gd name="adj2" fmla="val 14996165"/>
                </a:avLst>
              </a:prstGeom>
              <a:solidFill>
                <a:srgbClr val="0944A1"/>
              </a:solidFill>
              <a:ln>
                <a:noFill/>
              </a:ln>
              <a:effectLst>
                <a:outerShdw blurRad="142875" algn="bl" rotWithShape="0">
                  <a:srgbClr val="000000">
                    <a:alpha val="43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0" name="Google Shape;220;g623eef4bee_0_34"/>
              <p:cNvSpPr/>
              <p:nvPr/>
            </p:nvSpPr>
            <p:spPr>
              <a:xfrm rot="10800000">
                <a:off x="1973295" y="814927"/>
                <a:ext cx="581400" cy="581400"/>
              </a:xfrm>
              <a:prstGeom prst="pie">
                <a:avLst>
                  <a:gd name="adj1" fmla="val 4028252"/>
                  <a:gd name="adj2" fmla="val 17183677"/>
                </a:avLst>
              </a:prstGeom>
              <a:solidFill>
                <a:srgbClr val="0944A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21" name="Google Shape;221;g623eef4bee_0_34"/>
            <p:cNvGrpSpPr/>
            <p:nvPr/>
          </p:nvGrpSpPr>
          <p:grpSpPr>
            <a:xfrm rot="7200165">
              <a:off x="5229930" y="2804716"/>
              <a:ext cx="585011" cy="585536"/>
              <a:chOff x="1977085" y="811649"/>
              <a:chExt cx="588000" cy="588000"/>
            </a:xfrm>
          </p:grpSpPr>
          <p:sp>
            <p:nvSpPr>
              <p:cNvPr id="222" name="Google Shape;222;g623eef4bee_0_34"/>
              <p:cNvSpPr/>
              <p:nvPr/>
            </p:nvSpPr>
            <p:spPr>
              <a:xfrm rot="39023">
                <a:off x="1980366" y="814930"/>
                <a:ext cx="581437" cy="581437"/>
              </a:xfrm>
              <a:prstGeom prst="pie">
                <a:avLst>
                  <a:gd name="adj1" fmla="val 6190354"/>
                  <a:gd name="adj2" fmla="val 14996165"/>
                </a:avLst>
              </a:prstGeom>
              <a:solidFill>
                <a:srgbClr val="0D5DDF"/>
              </a:solidFill>
              <a:ln>
                <a:noFill/>
              </a:ln>
              <a:effectLst>
                <a:outerShdw blurRad="142875" algn="bl" rotWithShape="0">
                  <a:srgbClr val="000000">
                    <a:alpha val="43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3" name="Google Shape;223;g623eef4bee_0_34"/>
              <p:cNvSpPr/>
              <p:nvPr/>
            </p:nvSpPr>
            <p:spPr>
              <a:xfrm rot="10800000">
                <a:off x="1980332" y="814963"/>
                <a:ext cx="581400" cy="581400"/>
              </a:xfrm>
              <a:prstGeom prst="pie">
                <a:avLst>
                  <a:gd name="adj1" fmla="val 4028252"/>
                  <a:gd name="adj2" fmla="val 17183677"/>
                </a:avLst>
              </a:prstGeom>
              <a:solidFill>
                <a:srgbClr val="0D5D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224" name="Google Shape;224;g623eef4bee_0_34"/>
            <p:cNvSpPr txBox="1"/>
            <p:nvPr/>
          </p:nvSpPr>
          <p:spPr>
            <a:xfrm>
              <a:off x="4334550" y="1255312"/>
              <a:ext cx="509100" cy="267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100" b="1">
                  <a:solidFill>
                    <a:srgbClr val="FFFFFF"/>
                  </a:solidFill>
                  <a:latin typeface="Roboto"/>
                  <a:ea typeface="Roboto"/>
                  <a:cs typeface="Roboto"/>
                  <a:sym typeface="Roboto"/>
                </a:rPr>
                <a:t>3 </a:t>
              </a:r>
              <a:endParaRPr sz="2100" b="1">
                <a:solidFill>
                  <a:srgbClr val="FFFFFF"/>
                </a:solidFill>
                <a:latin typeface="Roboto"/>
                <a:ea typeface="Roboto"/>
                <a:cs typeface="Roboto"/>
                <a:sym typeface="Roboto"/>
              </a:endParaRPr>
            </a:p>
          </p:txBody>
        </p:sp>
        <p:sp>
          <p:nvSpPr>
            <p:cNvPr id="225" name="Google Shape;225;g623eef4bee_0_34"/>
            <p:cNvSpPr txBox="1"/>
            <p:nvPr/>
          </p:nvSpPr>
          <p:spPr>
            <a:xfrm>
              <a:off x="3375648" y="2887440"/>
              <a:ext cx="509100" cy="267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100" b="1">
                  <a:solidFill>
                    <a:srgbClr val="FFFFFF"/>
                  </a:solidFill>
                  <a:latin typeface="Roboto"/>
                  <a:ea typeface="Roboto"/>
                  <a:cs typeface="Roboto"/>
                  <a:sym typeface="Roboto"/>
                </a:rPr>
                <a:t>1 </a:t>
              </a:r>
              <a:endParaRPr sz="2100" b="1">
                <a:solidFill>
                  <a:srgbClr val="FFFFFF"/>
                </a:solidFill>
                <a:latin typeface="Roboto"/>
                <a:ea typeface="Roboto"/>
                <a:cs typeface="Roboto"/>
                <a:sym typeface="Roboto"/>
              </a:endParaRPr>
            </a:p>
          </p:txBody>
        </p:sp>
        <p:sp>
          <p:nvSpPr>
            <p:cNvPr id="226" name="Google Shape;226;g623eef4bee_0_34"/>
            <p:cNvSpPr txBox="1"/>
            <p:nvPr/>
          </p:nvSpPr>
          <p:spPr>
            <a:xfrm>
              <a:off x="5281877" y="2857865"/>
              <a:ext cx="509100" cy="267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100" b="1">
                  <a:solidFill>
                    <a:srgbClr val="FFFFFF"/>
                  </a:solidFill>
                  <a:latin typeface="Roboto"/>
                  <a:ea typeface="Roboto"/>
                  <a:cs typeface="Roboto"/>
                  <a:sym typeface="Roboto"/>
                </a:rPr>
                <a:t>2 </a:t>
              </a:r>
              <a:endParaRPr sz="2100" b="1">
                <a:solidFill>
                  <a:srgbClr val="FFFFFF"/>
                </a:solidFill>
                <a:latin typeface="Roboto"/>
                <a:ea typeface="Roboto"/>
                <a:cs typeface="Roboto"/>
                <a:sym typeface="Roboto"/>
              </a:endParaRP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623eef4bee_0_58"/>
          <p:cNvSpPr txBox="1">
            <a:spLocks noGrp="1"/>
          </p:cNvSpPr>
          <p:nvPr>
            <p:ph type="title"/>
          </p:nvPr>
        </p:nvSpPr>
        <p:spPr>
          <a:xfrm>
            <a:off x="513344" y="190501"/>
            <a:ext cx="11183400" cy="57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DATA: NASA Satellites &amp; Sensors</a:t>
            </a:r>
            <a:endParaRPr/>
          </a:p>
        </p:txBody>
      </p:sp>
      <p:sp>
        <p:nvSpPr>
          <p:cNvPr id="233" name="Google Shape;233;g623eef4bee_0_58"/>
          <p:cNvSpPr txBox="1">
            <a:spLocks noGrp="1"/>
          </p:cNvSpPr>
          <p:nvPr>
            <p:ph type="body" idx="1"/>
          </p:nvPr>
        </p:nvSpPr>
        <p:spPr>
          <a:xfrm>
            <a:off x="920150" y="1206050"/>
            <a:ext cx="4794850" cy="762000"/>
          </a:xfrm>
          <a:prstGeom prst="rect">
            <a:avLst/>
          </a:prstGeom>
          <a:noFill/>
          <a:ln>
            <a:noFill/>
          </a:ln>
        </p:spPr>
        <p:txBody>
          <a:bodyPr spcFirstLastPara="1" wrap="square" lIns="91425" tIns="45700" rIns="91425" bIns="45700" anchor="t" anchorCtr="0">
            <a:noAutofit/>
          </a:bodyPr>
          <a:lstStyle/>
          <a:p>
            <a:pPr marL="457200" lvl="0" indent="-457200" algn="l" rtl="0">
              <a:lnSpc>
                <a:spcPct val="115000"/>
              </a:lnSpc>
              <a:spcBef>
                <a:spcPts val="200"/>
              </a:spcBef>
              <a:spcAft>
                <a:spcPts val="0"/>
              </a:spcAft>
              <a:buClr>
                <a:srgbClr val="379CC3"/>
              </a:buClr>
              <a:buSzPts val="1992"/>
              <a:buFont typeface="Webdings" panose="05030102010509060703" pitchFamily="18" charset="2"/>
              <a:buChar char="4"/>
            </a:pPr>
            <a:r>
              <a:rPr lang="en-US" sz="2400" b="1" dirty="0">
                <a:solidFill>
                  <a:srgbClr val="3FA0C5"/>
                </a:solidFill>
              </a:rPr>
              <a:t>Landsat 7</a:t>
            </a:r>
            <a:r>
              <a:rPr lang="en-US" sz="2400" dirty="0">
                <a:solidFill>
                  <a:srgbClr val="3FA0C5"/>
                </a:solidFill>
              </a:rPr>
              <a:t> </a:t>
            </a:r>
            <a:r>
              <a:rPr lang="en-US" sz="2400" dirty="0">
                <a:solidFill>
                  <a:srgbClr val="3F3F3F"/>
                </a:solidFill>
              </a:rPr>
              <a:t>Enhanced Thematic Mapper Plus (ETM+)</a:t>
            </a:r>
            <a:endParaRPr sz="2400" dirty="0">
              <a:solidFill>
                <a:srgbClr val="3F3F3F"/>
              </a:solidFill>
            </a:endParaRPr>
          </a:p>
          <a:p>
            <a:pPr marL="0" lvl="0" indent="0" algn="l" rtl="0">
              <a:lnSpc>
                <a:spcPct val="90000"/>
              </a:lnSpc>
              <a:spcBef>
                <a:spcPts val="1000"/>
              </a:spcBef>
              <a:spcAft>
                <a:spcPts val="0"/>
              </a:spcAft>
              <a:buSzPts val="1800"/>
              <a:buNone/>
            </a:pPr>
            <a:endParaRPr sz="2400" dirty="0"/>
          </a:p>
        </p:txBody>
      </p:sp>
      <p:sp>
        <p:nvSpPr>
          <p:cNvPr id="234" name="Google Shape;234;g623eef4bee_0_58"/>
          <p:cNvSpPr txBox="1">
            <a:spLocks noGrp="1"/>
          </p:cNvSpPr>
          <p:nvPr>
            <p:ph type="body" idx="2"/>
          </p:nvPr>
        </p:nvSpPr>
        <p:spPr>
          <a:xfrm>
            <a:off x="7271304" y="1168288"/>
            <a:ext cx="4039645" cy="762000"/>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1000"/>
              </a:spcBef>
              <a:spcAft>
                <a:spcPts val="0"/>
              </a:spcAft>
              <a:buClr>
                <a:srgbClr val="379CC3"/>
              </a:buClr>
              <a:buSzPts val="1992"/>
              <a:buFont typeface="Webdings" panose="05030102010509060703" pitchFamily="18" charset="2"/>
              <a:buChar char="4"/>
            </a:pPr>
            <a:r>
              <a:rPr lang="en-US" sz="2400" b="1" dirty="0">
                <a:solidFill>
                  <a:srgbClr val="3FA0C5"/>
                </a:solidFill>
              </a:rPr>
              <a:t>Landsat 8</a:t>
            </a:r>
            <a:r>
              <a:rPr lang="en-US" sz="2400" dirty="0">
                <a:solidFill>
                  <a:srgbClr val="3FA0C5"/>
                </a:solidFill>
              </a:rPr>
              <a:t> </a:t>
            </a:r>
            <a:r>
              <a:rPr lang="en-US" sz="2400" dirty="0">
                <a:solidFill>
                  <a:srgbClr val="3F3F3F"/>
                </a:solidFill>
              </a:rPr>
              <a:t>Operational Land </a:t>
            </a:r>
            <a:r>
              <a:rPr lang="en-US" sz="2400" dirty="0" smtClean="0">
                <a:solidFill>
                  <a:srgbClr val="3F3F3F"/>
                </a:solidFill>
              </a:rPr>
              <a:t>Imager (</a:t>
            </a:r>
            <a:r>
              <a:rPr lang="en-US" sz="2400" dirty="0">
                <a:solidFill>
                  <a:srgbClr val="3F3F3F"/>
                </a:solidFill>
              </a:rPr>
              <a:t>OLI)</a:t>
            </a:r>
            <a:endParaRPr sz="2400" dirty="0">
              <a:solidFill>
                <a:srgbClr val="3F3F3F"/>
              </a:solidFill>
            </a:endParaRPr>
          </a:p>
        </p:txBody>
      </p:sp>
      <p:pic>
        <p:nvPicPr>
          <p:cNvPr id="235" name="Google Shape;235;g623eef4bee_0_58"/>
          <p:cNvPicPr preferRelativeResize="0"/>
          <p:nvPr/>
        </p:nvPicPr>
        <p:blipFill rotWithShape="1">
          <a:blip r:embed="rId3">
            <a:alphaModFix/>
          </a:blip>
          <a:srcRect/>
          <a:stretch/>
        </p:blipFill>
        <p:spPr>
          <a:xfrm rot="-1231352">
            <a:off x="246875" y="2773400"/>
            <a:ext cx="6241725" cy="2538300"/>
          </a:xfrm>
          <a:prstGeom prst="rect">
            <a:avLst/>
          </a:prstGeom>
          <a:noFill/>
          <a:ln>
            <a:noFill/>
          </a:ln>
        </p:spPr>
      </p:pic>
      <p:pic>
        <p:nvPicPr>
          <p:cNvPr id="236" name="Google Shape;236;g623eef4bee_0_58"/>
          <p:cNvPicPr preferRelativeResize="0"/>
          <p:nvPr/>
        </p:nvPicPr>
        <p:blipFill rotWithShape="1">
          <a:blip r:embed="rId4">
            <a:alphaModFix/>
          </a:blip>
          <a:srcRect/>
          <a:stretch/>
        </p:blipFill>
        <p:spPr>
          <a:xfrm>
            <a:off x="6926025" y="2336575"/>
            <a:ext cx="4384924" cy="3583800"/>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623eef4bee_3_30"/>
          <p:cNvSpPr txBox="1">
            <a:spLocks noGrp="1"/>
          </p:cNvSpPr>
          <p:nvPr>
            <p:ph type="title"/>
          </p:nvPr>
        </p:nvSpPr>
        <p:spPr>
          <a:xfrm>
            <a:off x="1289384" y="366103"/>
            <a:ext cx="10515600" cy="39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t>DATA: </a:t>
            </a:r>
            <a:r>
              <a:rPr lang="en-US" i="1" dirty="0" smtClean="0"/>
              <a:t>In situ </a:t>
            </a:r>
            <a:r>
              <a:rPr lang="en-US" dirty="0"/>
              <a:t>USGS &amp; USDA-FS</a:t>
            </a:r>
            <a:endParaRPr dirty="0"/>
          </a:p>
        </p:txBody>
      </p:sp>
      <p:sp>
        <p:nvSpPr>
          <p:cNvPr id="243" name="Google Shape;243;g623eef4bee_3_30"/>
          <p:cNvSpPr txBox="1">
            <a:spLocks noGrp="1"/>
          </p:cNvSpPr>
          <p:nvPr>
            <p:ph type="body" idx="3"/>
          </p:nvPr>
        </p:nvSpPr>
        <p:spPr>
          <a:xfrm>
            <a:off x="266700" y="1231075"/>
            <a:ext cx="3876900" cy="42171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1800"/>
              <a:buNone/>
            </a:pPr>
            <a:r>
              <a:rPr lang="en-US" sz="2400" dirty="0">
                <a:solidFill>
                  <a:srgbClr val="3F3F3F"/>
                </a:solidFill>
              </a:rPr>
              <a:t>USGS Stream Gauges</a:t>
            </a:r>
            <a:endParaRPr sz="2400" dirty="0">
              <a:solidFill>
                <a:srgbClr val="3F3F3F"/>
              </a:solidFill>
            </a:endParaRPr>
          </a:p>
        </p:txBody>
      </p:sp>
      <p:sp>
        <p:nvSpPr>
          <p:cNvPr id="244" name="Google Shape;244;g623eef4bee_3_30"/>
          <p:cNvSpPr txBox="1">
            <a:spLocks noGrp="1"/>
          </p:cNvSpPr>
          <p:nvPr>
            <p:ph type="body" idx="3"/>
          </p:nvPr>
        </p:nvSpPr>
        <p:spPr>
          <a:xfrm>
            <a:off x="4276725" y="1231075"/>
            <a:ext cx="3876900" cy="42171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1800"/>
              <a:buNone/>
            </a:pPr>
            <a:r>
              <a:rPr lang="en-US" sz="2400" dirty="0">
                <a:solidFill>
                  <a:srgbClr val="3F3F3F"/>
                </a:solidFill>
              </a:rPr>
              <a:t>Riparian Areas</a:t>
            </a:r>
            <a:endParaRPr sz="2400" dirty="0">
              <a:solidFill>
                <a:srgbClr val="3F3F3F"/>
              </a:solidFill>
            </a:endParaRPr>
          </a:p>
        </p:txBody>
      </p:sp>
      <p:sp>
        <p:nvSpPr>
          <p:cNvPr id="245" name="Google Shape;245;g623eef4bee_3_30"/>
          <p:cNvSpPr txBox="1">
            <a:spLocks noGrp="1"/>
          </p:cNvSpPr>
          <p:nvPr>
            <p:ph type="body" idx="3"/>
          </p:nvPr>
        </p:nvSpPr>
        <p:spPr>
          <a:xfrm>
            <a:off x="8239125" y="1231075"/>
            <a:ext cx="3838500" cy="42171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1800"/>
              <a:buNone/>
            </a:pPr>
            <a:r>
              <a:rPr lang="en-US" sz="2400" dirty="0">
                <a:solidFill>
                  <a:srgbClr val="3F3F3F"/>
                </a:solidFill>
              </a:rPr>
              <a:t>Burned Areas </a:t>
            </a:r>
            <a:endParaRPr sz="2400" dirty="0">
              <a:solidFill>
                <a:srgbClr val="3F3F3F"/>
              </a:solidFill>
            </a:endParaRPr>
          </a:p>
        </p:txBody>
      </p:sp>
      <p:pic>
        <p:nvPicPr>
          <p:cNvPr id="246" name="Google Shape;246;g623eef4bee_3_30"/>
          <p:cNvPicPr preferRelativeResize="0"/>
          <p:nvPr/>
        </p:nvPicPr>
        <p:blipFill rotWithShape="1">
          <a:blip r:embed="rId3">
            <a:alphaModFix/>
          </a:blip>
          <a:srcRect l="12285" t="9147" r="12712" b="14435"/>
          <a:stretch/>
        </p:blipFill>
        <p:spPr>
          <a:xfrm>
            <a:off x="1193700" y="2070175"/>
            <a:ext cx="2345201" cy="3092375"/>
          </a:xfrm>
          <a:prstGeom prst="rect">
            <a:avLst/>
          </a:prstGeom>
          <a:noFill/>
          <a:ln>
            <a:noFill/>
          </a:ln>
        </p:spPr>
      </p:pic>
      <p:pic>
        <p:nvPicPr>
          <p:cNvPr id="247" name="Google Shape;247;g623eef4bee_3_30"/>
          <p:cNvPicPr preferRelativeResize="0"/>
          <p:nvPr/>
        </p:nvPicPr>
        <p:blipFill rotWithShape="1">
          <a:blip r:embed="rId4">
            <a:alphaModFix/>
          </a:blip>
          <a:srcRect/>
          <a:stretch/>
        </p:blipFill>
        <p:spPr>
          <a:xfrm>
            <a:off x="4809522" y="1740013"/>
            <a:ext cx="2811325" cy="3463625"/>
          </a:xfrm>
          <a:prstGeom prst="rect">
            <a:avLst/>
          </a:prstGeom>
          <a:noFill/>
          <a:ln>
            <a:noFill/>
          </a:ln>
        </p:spPr>
      </p:pic>
      <p:pic>
        <p:nvPicPr>
          <p:cNvPr id="248" name="Google Shape;248;g623eef4bee_3_30"/>
          <p:cNvPicPr preferRelativeResize="0"/>
          <p:nvPr/>
        </p:nvPicPr>
        <p:blipFill rotWithShape="1">
          <a:blip r:embed="rId5">
            <a:alphaModFix/>
          </a:blip>
          <a:srcRect l="23418" r="12015"/>
          <a:stretch/>
        </p:blipFill>
        <p:spPr>
          <a:xfrm>
            <a:off x="8891450" y="1961625"/>
            <a:ext cx="2590799" cy="3172825"/>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cxnSp>
        <p:nvCxnSpPr>
          <p:cNvPr id="254" name="Google Shape;254;g70a813606b_2_1"/>
          <p:cNvCxnSpPr/>
          <p:nvPr/>
        </p:nvCxnSpPr>
        <p:spPr>
          <a:xfrm>
            <a:off x="6946276" y="2273543"/>
            <a:ext cx="1715557" cy="0"/>
          </a:xfrm>
          <a:prstGeom prst="straightConnector1">
            <a:avLst/>
          </a:prstGeom>
          <a:noFill/>
          <a:ln w="9525" cap="flat" cmpd="sng">
            <a:solidFill>
              <a:srgbClr val="0000FF"/>
            </a:solidFill>
            <a:prstDash val="solid"/>
            <a:round/>
            <a:headEnd type="none" w="sm" len="sm"/>
            <a:tailEnd type="oval" w="med" len="med"/>
          </a:ln>
        </p:spPr>
      </p:cxnSp>
      <p:sp>
        <p:nvSpPr>
          <p:cNvPr id="255" name="Google Shape;255;g70a813606b_2_1"/>
          <p:cNvSpPr txBox="1">
            <a:spLocks noGrp="1"/>
          </p:cNvSpPr>
          <p:nvPr>
            <p:ph type="title"/>
          </p:nvPr>
        </p:nvSpPr>
        <p:spPr>
          <a:xfrm>
            <a:off x="513344" y="190501"/>
            <a:ext cx="11183400" cy="571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Methodology</a:t>
            </a:r>
            <a:endParaRPr/>
          </a:p>
        </p:txBody>
      </p:sp>
      <p:grpSp>
        <p:nvGrpSpPr>
          <p:cNvPr id="256" name="Google Shape;256;g70a813606b_2_1"/>
          <p:cNvGrpSpPr/>
          <p:nvPr/>
        </p:nvGrpSpPr>
        <p:grpSpPr>
          <a:xfrm>
            <a:off x="254000" y="2649000"/>
            <a:ext cx="4113407" cy="1719557"/>
            <a:chOff x="190505" y="1986800"/>
            <a:chExt cx="3085132" cy="1289700"/>
          </a:xfrm>
        </p:grpSpPr>
        <p:sp>
          <p:nvSpPr>
            <p:cNvPr id="257" name="Google Shape;257;g70a813606b_2_1"/>
            <p:cNvSpPr txBox="1"/>
            <p:nvPr/>
          </p:nvSpPr>
          <p:spPr>
            <a:xfrm>
              <a:off x="190505" y="1986800"/>
              <a:ext cx="2256900" cy="1289700"/>
            </a:xfrm>
            <a:prstGeom prst="rect">
              <a:avLst/>
            </a:prstGeom>
            <a:noFill/>
            <a:ln>
              <a:noFill/>
            </a:ln>
          </p:spPr>
          <p:txBody>
            <a:bodyPr spcFirstLastPara="1" wrap="square" lIns="121900" tIns="121900" rIns="121900" bIns="121900" anchor="ctr" anchorCtr="0">
              <a:noAutofit/>
            </a:bodyPr>
            <a:lstStyle/>
            <a:p>
              <a:pPr lvl="0" algn="r" rtl="0">
                <a:lnSpc>
                  <a:spcPct val="90000"/>
                </a:lnSpc>
                <a:spcBef>
                  <a:spcPts val="1000"/>
                </a:spcBef>
                <a:spcAft>
                  <a:spcPts val="0"/>
                </a:spcAft>
                <a:buClr>
                  <a:srgbClr val="379CC3"/>
                </a:buClr>
                <a:buSzPts val="2400"/>
              </a:pPr>
              <a:r>
                <a:rPr lang="en-US" sz="2400" b="1" dirty="0">
                  <a:solidFill>
                    <a:srgbClr val="379CC3"/>
                  </a:solidFill>
                  <a:latin typeface="Century Gothic"/>
                  <a:ea typeface="Century Gothic"/>
                  <a:cs typeface="Century Gothic"/>
                  <a:sym typeface="Century Gothic"/>
                </a:rPr>
                <a:t>Quantify</a:t>
              </a:r>
              <a:r>
                <a:rPr lang="en-US" sz="2400" b="1" dirty="0">
                  <a:solidFill>
                    <a:srgbClr val="1B57AF"/>
                  </a:solidFill>
                  <a:latin typeface="Century Gothic"/>
                  <a:ea typeface="Century Gothic"/>
                  <a:cs typeface="Century Gothic"/>
                  <a:sym typeface="Century Gothic"/>
                </a:rPr>
                <a:t> </a:t>
              </a:r>
              <a:endParaRPr sz="1600" b="1" dirty="0">
                <a:latin typeface="Century Gothic"/>
                <a:ea typeface="Century Gothic"/>
                <a:cs typeface="Century Gothic"/>
                <a:sym typeface="Century Gothic"/>
              </a:endParaRPr>
            </a:p>
            <a:p>
              <a:pPr marL="0" lvl="0" indent="0" algn="r" rtl="0">
                <a:spcBef>
                  <a:spcPts val="1000"/>
                </a:spcBef>
                <a:spcAft>
                  <a:spcPts val="0"/>
                </a:spcAft>
                <a:buNone/>
              </a:pPr>
              <a:endParaRPr sz="1100" b="1" dirty="0">
                <a:latin typeface="Century Gothic"/>
                <a:ea typeface="Century Gothic"/>
                <a:cs typeface="Century Gothic"/>
                <a:sym typeface="Century Gothic"/>
              </a:endParaRPr>
            </a:p>
            <a:p>
              <a:pPr marL="0" lvl="0" indent="0" algn="r" rtl="0">
                <a:spcBef>
                  <a:spcPts val="0"/>
                </a:spcBef>
                <a:spcAft>
                  <a:spcPts val="2100"/>
                </a:spcAft>
                <a:buNone/>
              </a:pPr>
              <a:r>
                <a:rPr lang="en-US" sz="2000" dirty="0">
                  <a:solidFill>
                    <a:srgbClr val="3F3F3F"/>
                  </a:solidFill>
                  <a:latin typeface="Century Gothic"/>
                  <a:ea typeface="Century Gothic"/>
                  <a:cs typeface="Century Gothic"/>
                  <a:sym typeface="Century Gothic"/>
                </a:rPr>
                <a:t>vegetation growth over time following fire events using satellite-based Normalized Burn Ratio </a:t>
              </a:r>
              <a:endParaRPr sz="2000" b="1" dirty="0">
                <a:solidFill>
                  <a:srgbClr val="666666"/>
                </a:solidFill>
                <a:latin typeface="Century Gothic"/>
                <a:ea typeface="Century Gothic"/>
                <a:cs typeface="Century Gothic"/>
                <a:sym typeface="Century Gothic"/>
              </a:endParaRPr>
            </a:p>
          </p:txBody>
        </p:sp>
        <p:cxnSp>
          <p:nvCxnSpPr>
            <p:cNvPr id="258" name="Google Shape;258;g70a813606b_2_1"/>
            <p:cNvCxnSpPr/>
            <p:nvPr/>
          </p:nvCxnSpPr>
          <p:spPr>
            <a:xfrm rot="10800000">
              <a:off x="2642038" y="2647950"/>
              <a:ext cx="633600" cy="0"/>
            </a:xfrm>
            <a:prstGeom prst="straightConnector1">
              <a:avLst/>
            </a:prstGeom>
            <a:noFill/>
            <a:ln w="9525" cap="flat" cmpd="sng">
              <a:solidFill>
                <a:srgbClr val="249C90"/>
              </a:solidFill>
              <a:prstDash val="solid"/>
              <a:round/>
              <a:headEnd type="none" w="sm" len="sm"/>
              <a:tailEnd type="oval" w="med" len="med"/>
            </a:ln>
          </p:spPr>
        </p:cxnSp>
      </p:grpSp>
      <p:grpSp>
        <p:nvGrpSpPr>
          <p:cNvPr id="259" name="Google Shape;259;g70a813606b_2_1"/>
          <p:cNvGrpSpPr/>
          <p:nvPr/>
        </p:nvGrpSpPr>
        <p:grpSpPr>
          <a:xfrm>
            <a:off x="6946276" y="1413765"/>
            <a:ext cx="4956955" cy="1719557"/>
            <a:chOff x="5209838" y="1060350"/>
            <a:chExt cx="3717809" cy="1289700"/>
          </a:xfrm>
        </p:grpSpPr>
        <p:sp>
          <p:nvSpPr>
            <p:cNvPr id="260" name="Google Shape;260;g70a813606b_2_1"/>
            <p:cNvSpPr txBox="1"/>
            <p:nvPr/>
          </p:nvSpPr>
          <p:spPr>
            <a:xfrm>
              <a:off x="6803646" y="1060350"/>
              <a:ext cx="2124000" cy="1289700"/>
            </a:xfrm>
            <a:prstGeom prst="rect">
              <a:avLst/>
            </a:prstGeom>
            <a:noFill/>
            <a:ln>
              <a:noFill/>
            </a:ln>
          </p:spPr>
          <p:txBody>
            <a:bodyPr spcFirstLastPara="1" wrap="square" lIns="121900" tIns="121900" rIns="121900" bIns="121900" anchor="ctr" anchorCtr="0">
              <a:noAutofit/>
            </a:bodyPr>
            <a:lstStyle/>
            <a:p>
              <a:pPr marL="0" lvl="0" indent="0" algn="l" rtl="0">
                <a:lnSpc>
                  <a:spcPct val="90000"/>
                </a:lnSpc>
                <a:spcBef>
                  <a:spcPts val="1000"/>
                </a:spcBef>
                <a:spcAft>
                  <a:spcPts val="0"/>
                </a:spcAft>
                <a:buNone/>
              </a:pPr>
              <a:r>
                <a:rPr lang="en-US" sz="2400" b="1">
                  <a:solidFill>
                    <a:srgbClr val="379CC3"/>
                  </a:solidFill>
                  <a:latin typeface="Century Gothic"/>
                  <a:ea typeface="Century Gothic"/>
                  <a:cs typeface="Century Gothic"/>
                  <a:sym typeface="Century Gothic"/>
                </a:rPr>
                <a:t>Evaluate</a:t>
              </a:r>
              <a:endParaRPr sz="1600" b="1">
                <a:latin typeface="Century Gothic"/>
                <a:ea typeface="Century Gothic"/>
                <a:cs typeface="Century Gothic"/>
                <a:sym typeface="Century Gothic"/>
              </a:endParaRPr>
            </a:p>
            <a:p>
              <a:pPr marL="0" lvl="0" indent="0" algn="l" rtl="0">
                <a:spcBef>
                  <a:spcPts val="1000"/>
                </a:spcBef>
                <a:spcAft>
                  <a:spcPts val="0"/>
                </a:spcAft>
                <a:buClr>
                  <a:schemeClr val="dk1"/>
                </a:buClr>
                <a:buSzPts val="1100"/>
                <a:buFont typeface="Arial"/>
                <a:buNone/>
              </a:pPr>
              <a:r>
                <a:rPr lang="en-US" sz="2000">
                  <a:solidFill>
                    <a:srgbClr val="3F3F3F"/>
                  </a:solidFill>
                  <a:latin typeface="Century Gothic"/>
                  <a:ea typeface="Century Gothic"/>
                  <a:cs typeface="Century Gothic"/>
                  <a:sym typeface="Century Gothic"/>
                </a:rPr>
                <a:t>spatial relationships between recovery and landscape characteristics </a:t>
              </a:r>
              <a:endParaRPr sz="2000" b="1">
                <a:latin typeface="Century Gothic"/>
                <a:ea typeface="Century Gothic"/>
                <a:cs typeface="Century Gothic"/>
                <a:sym typeface="Century Gothic"/>
              </a:endParaRPr>
            </a:p>
            <a:p>
              <a:pPr marL="0" lvl="0" indent="0" algn="l" rtl="0">
                <a:spcBef>
                  <a:spcPts val="2100"/>
                </a:spcBef>
                <a:spcAft>
                  <a:spcPts val="2100"/>
                </a:spcAft>
                <a:buClr>
                  <a:schemeClr val="dk1"/>
                </a:buClr>
                <a:buSzPts val="1100"/>
                <a:buFont typeface="Arial"/>
                <a:buNone/>
              </a:pPr>
              <a:endParaRPr sz="1100" b="1">
                <a:latin typeface="Century Gothic"/>
                <a:ea typeface="Century Gothic"/>
                <a:cs typeface="Century Gothic"/>
                <a:sym typeface="Century Gothic"/>
              </a:endParaRPr>
            </a:p>
          </p:txBody>
        </p:sp>
        <p:cxnSp>
          <p:nvCxnSpPr>
            <p:cNvPr id="261" name="Google Shape;261;g70a813606b_2_1"/>
            <p:cNvCxnSpPr/>
            <p:nvPr/>
          </p:nvCxnSpPr>
          <p:spPr>
            <a:xfrm>
              <a:off x="5209838" y="1705200"/>
              <a:ext cx="1286700" cy="0"/>
            </a:xfrm>
            <a:prstGeom prst="straightConnector1">
              <a:avLst/>
            </a:prstGeom>
            <a:noFill/>
            <a:ln w="9525" cap="flat" cmpd="sng">
              <a:solidFill>
                <a:srgbClr val="155B54"/>
              </a:solidFill>
              <a:prstDash val="solid"/>
              <a:round/>
              <a:headEnd type="none" w="sm" len="sm"/>
              <a:tailEnd type="oval" w="med" len="med"/>
            </a:ln>
          </p:spPr>
        </p:cxnSp>
      </p:grpSp>
      <p:grpSp>
        <p:nvGrpSpPr>
          <p:cNvPr id="262" name="Google Shape;262;g70a813606b_2_1"/>
          <p:cNvGrpSpPr/>
          <p:nvPr/>
        </p:nvGrpSpPr>
        <p:grpSpPr>
          <a:xfrm>
            <a:off x="6946276" y="4027166"/>
            <a:ext cx="4814080" cy="1719557"/>
            <a:chOff x="5209838" y="3020450"/>
            <a:chExt cx="3610650" cy="1289700"/>
          </a:xfrm>
        </p:grpSpPr>
        <p:sp>
          <p:nvSpPr>
            <p:cNvPr id="263" name="Google Shape;263;g70a813606b_2_1"/>
            <p:cNvSpPr txBox="1"/>
            <p:nvPr/>
          </p:nvSpPr>
          <p:spPr>
            <a:xfrm>
              <a:off x="6696488" y="3020450"/>
              <a:ext cx="2124000" cy="1289700"/>
            </a:xfrm>
            <a:prstGeom prst="rect">
              <a:avLst/>
            </a:prstGeom>
            <a:noFill/>
            <a:ln>
              <a:noFill/>
            </a:ln>
          </p:spPr>
          <p:txBody>
            <a:bodyPr spcFirstLastPara="1" wrap="square" lIns="121900" tIns="121900" rIns="121900" bIns="121900" anchor="ctr" anchorCtr="0">
              <a:noAutofit/>
            </a:bodyPr>
            <a:lstStyle/>
            <a:p>
              <a:pPr marL="0" lvl="0" indent="0" algn="l" rtl="0">
                <a:lnSpc>
                  <a:spcPct val="90000"/>
                </a:lnSpc>
                <a:spcBef>
                  <a:spcPts val="1000"/>
                </a:spcBef>
                <a:spcAft>
                  <a:spcPts val="0"/>
                </a:spcAft>
                <a:buNone/>
              </a:pPr>
              <a:r>
                <a:rPr lang="en-US" sz="2400" b="1">
                  <a:solidFill>
                    <a:srgbClr val="379CC3"/>
                  </a:solidFill>
                  <a:latin typeface="Century Gothic"/>
                  <a:ea typeface="Century Gothic"/>
                  <a:cs typeface="Century Gothic"/>
                  <a:sym typeface="Century Gothic"/>
                </a:rPr>
                <a:t>Explore</a:t>
              </a:r>
              <a:endParaRPr sz="1600" b="1">
                <a:latin typeface="Century Gothic"/>
                <a:ea typeface="Century Gothic"/>
                <a:cs typeface="Century Gothic"/>
                <a:sym typeface="Century Gothic"/>
              </a:endParaRPr>
            </a:p>
            <a:p>
              <a:pPr marL="0" lvl="0" indent="0" algn="l" rtl="0">
                <a:spcBef>
                  <a:spcPts val="1000"/>
                </a:spcBef>
                <a:spcAft>
                  <a:spcPts val="0"/>
                </a:spcAft>
                <a:buNone/>
              </a:pPr>
              <a:endParaRPr sz="1100" b="1">
                <a:latin typeface="Century Gothic"/>
                <a:ea typeface="Century Gothic"/>
                <a:cs typeface="Century Gothic"/>
                <a:sym typeface="Century Gothic"/>
              </a:endParaRPr>
            </a:p>
            <a:p>
              <a:pPr marL="0" lvl="0" indent="0" algn="l" rtl="0">
                <a:spcBef>
                  <a:spcPts val="0"/>
                </a:spcBef>
                <a:spcAft>
                  <a:spcPts val="2100"/>
                </a:spcAft>
                <a:buClr>
                  <a:schemeClr val="dk1"/>
                </a:buClr>
                <a:buSzPts val="1100"/>
                <a:buFont typeface="Arial"/>
                <a:buNone/>
              </a:pPr>
              <a:r>
                <a:rPr lang="en-US" sz="2000">
                  <a:solidFill>
                    <a:srgbClr val="3F3F3F"/>
                  </a:solidFill>
                  <a:latin typeface="Century Gothic"/>
                  <a:ea typeface="Century Gothic"/>
                  <a:cs typeface="Century Gothic"/>
                  <a:sym typeface="Century Gothic"/>
                </a:rPr>
                <a:t>USGS Streamflow data as a metric for watershed recovery</a:t>
              </a:r>
              <a:endParaRPr sz="2000" b="1">
                <a:latin typeface="Century Gothic"/>
                <a:ea typeface="Century Gothic"/>
                <a:cs typeface="Century Gothic"/>
                <a:sym typeface="Century Gothic"/>
              </a:endParaRPr>
            </a:p>
          </p:txBody>
        </p:sp>
        <p:cxnSp>
          <p:nvCxnSpPr>
            <p:cNvPr id="264" name="Google Shape;264;g70a813606b_2_1"/>
            <p:cNvCxnSpPr/>
            <p:nvPr/>
          </p:nvCxnSpPr>
          <p:spPr>
            <a:xfrm>
              <a:off x="5209838" y="3648300"/>
              <a:ext cx="1286700" cy="0"/>
            </a:xfrm>
            <a:prstGeom prst="straightConnector1">
              <a:avLst/>
            </a:prstGeom>
            <a:noFill/>
            <a:ln w="9525" cap="flat" cmpd="sng">
              <a:solidFill>
                <a:srgbClr val="1D7E74"/>
              </a:solidFill>
              <a:prstDash val="solid"/>
              <a:round/>
              <a:headEnd type="none" w="sm" len="sm"/>
              <a:tailEnd type="oval" w="med" len="med"/>
            </a:ln>
          </p:spPr>
        </p:cxnSp>
      </p:grpSp>
      <p:sp>
        <p:nvSpPr>
          <p:cNvPr id="265" name="Google Shape;265;g70a813606b_2_1"/>
          <p:cNvSpPr txBox="1"/>
          <p:nvPr/>
        </p:nvSpPr>
        <p:spPr>
          <a:xfrm>
            <a:off x="4500752" y="3919316"/>
            <a:ext cx="678900" cy="356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100" b="1">
                <a:solidFill>
                  <a:srgbClr val="FFFFFF"/>
                </a:solidFill>
                <a:latin typeface="Roboto"/>
                <a:ea typeface="Roboto"/>
                <a:cs typeface="Roboto"/>
                <a:sym typeface="Roboto"/>
              </a:rPr>
              <a:t>01 </a:t>
            </a:r>
            <a:endParaRPr sz="2100" b="1">
              <a:solidFill>
                <a:srgbClr val="FFFFFF"/>
              </a:solidFill>
              <a:latin typeface="Roboto"/>
              <a:ea typeface="Roboto"/>
              <a:cs typeface="Roboto"/>
              <a:sym typeface="Roboto"/>
            </a:endParaRPr>
          </a:p>
        </p:txBody>
      </p:sp>
      <p:cxnSp>
        <p:nvCxnSpPr>
          <p:cNvPr id="266" name="Google Shape;266;g70a813606b_2_1"/>
          <p:cNvCxnSpPr/>
          <p:nvPr/>
        </p:nvCxnSpPr>
        <p:spPr>
          <a:xfrm rot="10800000">
            <a:off x="3522629" y="3530512"/>
            <a:ext cx="844779" cy="0"/>
          </a:xfrm>
          <a:prstGeom prst="straightConnector1">
            <a:avLst/>
          </a:prstGeom>
          <a:noFill/>
          <a:ln w="9525" cap="flat" cmpd="sng">
            <a:solidFill>
              <a:srgbClr val="249C90"/>
            </a:solidFill>
            <a:prstDash val="solid"/>
            <a:round/>
            <a:headEnd type="none" w="sm" len="sm"/>
            <a:tailEnd type="oval" w="med" len="med"/>
          </a:ln>
        </p:spPr>
      </p:cxnSp>
      <p:cxnSp>
        <p:nvCxnSpPr>
          <p:cNvPr id="267" name="Google Shape;267;g70a813606b_2_1"/>
          <p:cNvCxnSpPr/>
          <p:nvPr/>
        </p:nvCxnSpPr>
        <p:spPr>
          <a:xfrm rot="10800000">
            <a:off x="3522629" y="3530512"/>
            <a:ext cx="844779" cy="0"/>
          </a:xfrm>
          <a:prstGeom prst="straightConnector1">
            <a:avLst/>
          </a:prstGeom>
          <a:noFill/>
          <a:ln w="9525" cap="flat" cmpd="sng">
            <a:solidFill>
              <a:srgbClr val="249C90"/>
            </a:solidFill>
            <a:prstDash val="solid"/>
            <a:round/>
            <a:headEnd type="none" w="sm" len="sm"/>
            <a:tailEnd type="oval" w="med" len="med"/>
          </a:ln>
        </p:spPr>
      </p:cxnSp>
      <p:cxnSp>
        <p:nvCxnSpPr>
          <p:cNvPr id="268" name="Google Shape;268;g70a813606b_2_1"/>
          <p:cNvCxnSpPr/>
          <p:nvPr/>
        </p:nvCxnSpPr>
        <p:spPr>
          <a:xfrm>
            <a:off x="6946276" y="2273543"/>
            <a:ext cx="1715557" cy="0"/>
          </a:xfrm>
          <a:prstGeom prst="straightConnector1">
            <a:avLst/>
          </a:prstGeom>
          <a:noFill/>
          <a:ln w="9525" cap="flat" cmpd="sng">
            <a:solidFill>
              <a:srgbClr val="155B54"/>
            </a:solidFill>
            <a:prstDash val="solid"/>
            <a:round/>
            <a:headEnd type="none" w="sm" len="sm"/>
            <a:tailEnd type="oval" w="med" len="med"/>
          </a:ln>
        </p:spPr>
      </p:cxnSp>
      <p:cxnSp>
        <p:nvCxnSpPr>
          <p:cNvPr id="269" name="Google Shape;269;g70a813606b_2_1"/>
          <p:cNvCxnSpPr/>
          <p:nvPr/>
        </p:nvCxnSpPr>
        <p:spPr>
          <a:xfrm>
            <a:off x="6946276" y="4864278"/>
            <a:ext cx="1715557" cy="0"/>
          </a:xfrm>
          <a:prstGeom prst="straightConnector1">
            <a:avLst/>
          </a:prstGeom>
          <a:noFill/>
          <a:ln w="9525" cap="flat" cmpd="sng">
            <a:solidFill>
              <a:srgbClr val="1D7E74"/>
            </a:solidFill>
            <a:prstDash val="solid"/>
            <a:round/>
            <a:headEnd type="none" w="sm" len="sm"/>
            <a:tailEnd type="oval" w="med" len="med"/>
          </a:ln>
        </p:spPr>
      </p:cxnSp>
      <p:grpSp>
        <p:nvGrpSpPr>
          <p:cNvPr id="270" name="Google Shape;270;g70a813606b_2_1"/>
          <p:cNvGrpSpPr/>
          <p:nvPr/>
        </p:nvGrpSpPr>
        <p:grpSpPr>
          <a:xfrm>
            <a:off x="3549528" y="971262"/>
            <a:ext cx="5086319" cy="5054003"/>
            <a:chOff x="2662213" y="676344"/>
            <a:chExt cx="3814835" cy="3790597"/>
          </a:xfrm>
        </p:grpSpPr>
        <p:sp>
          <p:nvSpPr>
            <p:cNvPr id="271" name="Google Shape;271;g70a813606b_2_1"/>
            <p:cNvSpPr/>
            <p:nvPr/>
          </p:nvSpPr>
          <p:spPr>
            <a:xfrm rot="3600185">
              <a:off x="3169983" y="1184511"/>
              <a:ext cx="2774659" cy="2774659"/>
            </a:xfrm>
            <a:prstGeom prst="blockArc">
              <a:avLst>
                <a:gd name="adj1" fmla="val 12622480"/>
                <a:gd name="adj2" fmla="val 19781569"/>
                <a:gd name="adj3" fmla="val 20773"/>
              </a:avLst>
            </a:prstGeom>
            <a:solidFill>
              <a:srgbClr val="155B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2" name="Google Shape;272;g70a813606b_2_1"/>
            <p:cNvSpPr/>
            <p:nvPr/>
          </p:nvSpPr>
          <p:spPr>
            <a:xfrm rot="10800000">
              <a:off x="3183490" y="1163229"/>
              <a:ext cx="2774700" cy="2774700"/>
            </a:xfrm>
            <a:prstGeom prst="blockArc">
              <a:avLst>
                <a:gd name="adj1" fmla="val 12622480"/>
                <a:gd name="adj2" fmla="val 19662822"/>
                <a:gd name="adj3" fmla="val 20729"/>
              </a:avLst>
            </a:prstGeom>
            <a:solidFill>
              <a:srgbClr val="1D7E7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3" name="Google Shape;273;g70a813606b_2_1"/>
            <p:cNvSpPr/>
            <p:nvPr/>
          </p:nvSpPr>
          <p:spPr>
            <a:xfrm rot="-3600185">
              <a:off x="3194618" y="1184114"/>
              <a:ext cx="2774659" cy="2774659"/>
            </a:xfrm>
            <a:prstGeom prst="blockArc">
              <a:avLst>
                <a:gd name="adj1" fmla="val 12622480"/>
                <a:gd name="adj2" fmla="val 19703271"/>
                <a:gd name="adj3" fmla="val 20851"/>
              </a:avLst>
            </a:prstGeom>
            <a:solidFill>
              <a:srgbClr val="249C9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74" name="Google Shape;274;g70a813606b_2_1"/>
            <p:cNvGrpSpPr/>
            <p:nvPr/>
          </p:nvGrpSpPr>
          <p:grpSpPr>
            <a:xfrm rot="-7200165">
              <a:off x="3337679" y="2826785"/>
              <a:ext cx="585011" cy="585536"/>
              <a:chOff x="1967628" y="812211"/>
              <a:chExt cx="588000" cy="588000"/>
            </a:xfrm>
          </p:grpSpPr>
          <p:sp>
            <p:nvSpPr>
              <p:cNvPr id="275" name="Google Shape;275;g70a813606b_2_1"/>
              <p:cNvSpPr/>
              <p:nvPr/>
            </p:nvSpPr>
            <p:spPr>
              <a:xfrm rot="39023">
                <a:off x="1970909" y="815492"/>
                <a:ext cx="581437" cy="581437"/>
              </a:xfrm>
              <a:prstGeom prst="pie">
                <a:avLst>
                  <a:gd name="adj1" fmla="val 6190354"/>
                  <a:gd name="adj2" fmla="val 14996165"/>
                </a:avLst>
              </a:prstGeom>
              <a:solidFill>
                <a:srgbClr val="249C90"/>
              </a:solidFill>
              <a:ln>
                <a:noFill/>
              </a:ln>
              <a:effectLst>
                <a:outerShdw blurRad="142875" algn="bl" rotWithShape="0">
                  <a:srgbClr val="000000">
                    <a:alpha val="43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6" name="Google Shape;276;g70a813606b_2_1"/>
              <p:cNvSpPr/>
              <p:nvPr/>
            </p:nvSpPr>
            <p:spPr>
              <a:xfrm rot="10800000">
                <a:off x="1970875" y="815525"/>
                <a:ext cx="581400" cy="581400"/>
              </a:xfrm>
              <a:prstGeom prst="pie">
                <a:avLst>
                  <a:gd name="adj1" fmla="val 4028252"/>
                  <a:gd name="adj2" fmla="val 17183677"/>
                </a:avLst>
              </a:prstGeom>
              <a:solidFill>
                <a:srgbClr val="249C9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77" name="Google Shape;277;g70a813606b_2_1"/>
            <p:cNvGrpSpPr/>
            <p:nvPr/>
          </p:nvGrpSpPr>
          <p:grpSpPr>
            <a:xfrm>
              <a:off x="4264097" y="1180331"/>
              <a:ext cx="585001" cy="585530"/>
              <a:chOff x="1970048" y="811613"/>
              <a:chExt cx="588000" cy="588000"/>
            </a:xfrm>
          </p:grpSpPr>
          <p:sp>
            <p:nvSpPr>
              <p:cNvPr id="278" name="Google Shape;278;g70a813606b_2_1"/>
              <p:cNvSpPr/>
              <p:nvPr/>
            </p:nvSpPr>
            <p:spPr>
              <a:xfrm rot="39023">
                <a:off x="1973329" y="814894"/>
                <a:ext cx="581437" cy="581437"/>
              </a:xfrm>
              <a:prstGeom prst="pie">
                <a:avLst>
                  <a:gd name="adj1" fmla="val 6190354"/>
                  <a:gd name="adj2" fmla="val 14996165"/>
                </a:avLst>
              </a:prstGeom>
              <a:solidFill>
                <a:srgbClr val="155B54"/>
              </a:solidFill>
              <a:ln>
                <a:noFill/>
              </a:ln>
              <a:effectLst>
                <a:outerShdw blurRad="142875" algn="bl" rotWithShape="0">
                  <a:srgbClr val="000000">
                    <a:alpha val="43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9" name="Google Shape;279;g70a813606b_2_1"/>
              <p:cNvSpPr/>
              <p:nvPr/>
            </p:nvSpPr>
            <p:spPr>
              <a:xfrm rot="10800000">
                <a:off x="1973295" y="814927"/>
                <a:ext cx="581400" cy="581400"/>
              </a:xfrm>
              <a:prstGeom prst="pie">
                <a:avLst>
                  <a:gd name="adj1" fmla="val 4028252"/>
                  <a:gd name="adj2" fmla="val 17183677"/>
                </a:avLst>
              </a:prstGeom>
              <a:solidFill>
                <a:srgbClr val="155B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80" name="Google Shape;280;g70a813606b_2_1"/>
            <p:cNvGrpSpPr/>
            <p:nvPr/>
          </p:nvGrpSpPr>
          <p:grpSpPr>
            <a:xfrm rot="7200165">
              <a:off x="5229930" y="2804716"/>
              <a:ext cx="585011" cy="585536"/>
              <a:chOff x="1977085" y="811649"/>
              <a:chExt cx="588000" cy="588000"/>
            </a:xfrm>
          </p:grpSpPr>
          <p:sp>
            <p:nvSpPr>
              <p:cNvPr id="281" name="Google Shape;281;g70a813606b_2_1"/>
              <p:cNvSpPr/>
              <p:nvPr/>
            </p:nvSpPr>
            <p:spPr>
              <a:xfrm rot="39023">
                <a:off x="1980366" y="814930"/>
                <a:ext cx="581437" cy="581437"/>
              </a:xfrm>
              <a:prstGeom prst="pie">
                <a:avLst>
                  <a:gd name="adj1" fmla="val 6190354"/>
                  <a:gd name="adj2" fmla="val 14996165"/>
                </a:avLst>
              </a:prstGeom>
              <a:solidFill>
                <a:srgbClr val="1D7E74"/>
              </a:solidFill>
              <a:ln>
                <a:noFill/>
              </a:ln>
              <a:effectLst>
                <a:outerShdw blurRad="142875" algn="bl" rotWithShape="0">
                  <a:srgbClr val="000000">
                    <a:alpha val="43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2" name="Google Shape;282;g70a813606b_2_1"/>
              <p:cNvSpPr/>
              <p:nvPr/>
            </p:nvSpPr>
            <p:spPr>
              <a:xfrm rot="10800000">
                <a:off x="1980332" y="814963"/>
                <a:ext cx="581400" cy="581400"/>
              </a:xfrm>
              <a:prstGeom prst="pie">
                <a:avLst>
                  <a:gd name="adj1" fmla="val 4028252"/>
                  <a:gd name="adj2" fmla="val 17183677"/>
                </a:avLst>
              </a:prstGeom>
              <a:solidFill>
                <a:srgbClr val="1D7E7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283" name="Google Shape;283;g70a813606b_2_1"/>
            <p:cNvSpPr txBox="1"/>
            <p:nvPr/>
          </p:nvSpPr>
          <p:spPr>
            <a:xfrm>
              <a:off x="4334550" y="1255312"/>
              <a:ext cx="509100" cy="267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100" b="1">
                  <a:solidFill>
                    <a:srgbClr val="FFFFFF"/>
                  </a:solidFill>
                  <a:latin typeface="Roboto"/>
                  <a:ea typeface="Roboto"/>
                  <a:cs typeface="Roboto"/>
                  <a:sym typeface="Roboto"/>
                </a:rPr>
                <a:t>03 </a:t>
              </a:r>
              <a:endParaRPr sz="2100" b="1">
                <a:solidFill>
                  <a:srgbClr val="FFFFFF"/>
                </a:solidFill>
                <a:latin typeface="Roboto"/>
                <a:ea typeface="Roboto"/>
                <a:cs typeface="Roboto"/>
                <a:sym typeface="Roboto"/>
              </a:endParaRPr>
            </a:p>
          </p:txBody>
        </p:sp>
        <p:sp>
          <p:nvSpPr>
            <p:cNvPr id="284" name="Google Shape;284;g70a813606b_2_1"/>
            <p:cNvSpPr txBox="1"/>
            <p:nvPr/>
          </p:nvSpPr>
          <p:spPr>
            <a:xfrm>
              <a:off x="3375648" y="2887440"/>
              <a:ext cx="509100" cy="267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100" b="1">
                  <a:solidFill>
                    <a:srgbClr val="FFFFFF"/>
                  </a:solidFill>
                  <a:latin typeface="Roboto"/>
                  <a:ea typeface="Roboto"/>
                  <a:cs typeface="Roboto"/>
                  <a:sym typeface="Roboto"/>
                </a:rPr>
                <a:t>01 </a:t>
              </a:r>
              <a:endParaRPr sz="2100" b="1">
                <a:solidFill>
                  <a:srgbClr val="FFFFFF"/>
                </a:solidFill>
                <a:latin typeface="Roboto"/>
                <a:ea typeface="Roboto"/>
                <a:cs typeface="Roboto"/>
                <a:sym typeface="Roboto"/>
              </a:endParaRPr>
            </a:p>
          </p:txBody>
        </p:sp>
        <p:sp>
          <p:nvSpPr>
            <p:cNvPr id="285" name="Google Shape;285;g70a813606b_2_1"/>
            <p:cNvSpPr txBox="1"/>
            <p:nvPr/>
          </p:nvSpPr>
          <p:spPr>
            <a:xfrm>
              <a:off x="5281877" y="2857865"/>
              <a:ext cx="509100" cy="267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100" b="1">
                  <a:solidFill>
                    <a:srgbClr val="FFFFFF"/>
                  </a:solidFill>
                  <a:latin typeface="Roboto"/>
                  <a:ea typeface="Roboto"/>
                  <a:cs typeface="Roboto"/>
                  <a:sym typeface="Roboto"/>
                </a:rPr>
                <a:t>02 </a:t>
              </a:r>
              <a:endParaRPr sz="2100" b="1">
                <a:solidFill>
                  <a:srgbClr val="FFFFFF"/>
                </a:solidFill>
                <a:latin typeface="Roboto"/>
                <a:ea typeface="Roboto"/>
                <a:cs typeface="Roboto"/>
                <a:sym typeface="Roboto"/>
              </a:endParaRPr>
            </a:p>
          </p:txBody>
        </p:sp>
      </p:grpSp>
      <p:cxnSp>
        <p:nvCxnSpPr>
          <p:cNvPr id="286" name="Google Shape;286;g70a813606b_2_1"/>
          <p:cNvCxnSpPr/>
          <p:nvPr/>
        </p:nvCxnSpPr>
        <p:spPr>
          <a:xfrm rot="10800000">
            <a:off x="3522629" y="3530512"/>
            <a:ext cx="844779" cy="0"/>
          </a:xfrm>
          <a:prstGeom prst="straightConnector1">
            <a:avLst/>
          </a:prstGeom>
          <a:noFill/>
          <a:ln w="9525" cap="flat" cmpd="sng">
            <a:solidFill>
              <a:srgbClr val="505050"/>
            </a:solidFill>
            <a:prstDash val="solid"/>
            <a:round/>
            <a:headEnd type="none" w="sm" len="sm"/>
            <a:tailEnd type="oval" w="med" len="med"/>
          </a:ln>
        </p:spPr>
      </p:cxnSp>
      <p:cxnSp>
        <p:nvCxnSpPr>
          <p:cNvPr id="287" name="Google Shape;287;g70a813606b_2_1"/>
          <p:cNvCxnSpPr/>
          <p:nvPr/>
        </p:nvCxnSpPr>
        <p:spPr>
          <a:xfrm>
            <a:off x="6946276" y="2273543"/>
            <a:ext cx="1715557" cy="0"/>
          </a:xfrm>
          <a:prstGeom prst="straightConnector1">
            <a:avLst/>
          </a:prstGeom>
          <a:noFill/>
          <a:ln w="9525" cap="flat" cmpd="sng">
            <a:solidFill>
              <a:srgbClr val="2F2F2F"/>
            </a:solidFill>
            <a:prstDash val="solid"/>
            <a:round/>
            <a:headEnd type="none" w="sm" len="sm"/>
            <a:tailEnd type="oval" w="med" len="med"/>
          </a:ln>
        </p:spPr>
      </p:cxnSp>
      <p:grpSp>
        <p:nvGrpSpPr>
          <p:cNvPr id="288" name="Google Shape;288;g70a813606b_2_1"/>
          <p:cNvGrpSpPr/>
          <p:nvPr/>
        </p:nvGrpSpPr>
        <p:grpSpPr>
          <a:xfrm>
            <a:off x="3549528" y="971262"/>
            <a:ext cx="5086319" cy="5054003"/>
            <a:chOff x="2662213" y="676344"/>
            <a:chExt cx="3814835" cy="3790597"/>
          </a:xfrm>
        </p:grpSpPr>
        <p:sp>
          <p:nvSpPr>
            <p:cNvPr id="289" name="Google Shape;289;g70a813606b_2_1"/>
            <p:cNvSpPr/>
            <p:nvPr/>
          </p:nvSpPr>
          <p:spPr>
            <a:xfrm rot="3600185">
              <a:off x="3169983" y="1184511"/>
              <a:ext cx="2774659" cy="2774659"/>
            </a:xfrm>
            <a:prstGeom prst="blockArc">
              <a:avLst>
                <a:gd name="adj1" fmla="val 12622480"/>
                <a:gd name="adj2" fmla="val 19781569"/>
                <a:gd name="adj3" fmla="val 20773"/>
              </a:avLst>
            </a:prstGeom>
            <a:solidFill>
              <a:srgbClr val="2F2F2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0" name="Google Shape;290;g70a813606b_2_1"/>
            <p:cNvSpPr/>
            <p:nvPr/>
          </p:nvSpPr>
          <p:spPr>
            <a:xfrm rot="10800000">
              <a:off x="3183490" y="1163229"/>
              <a:ext cx="2774700" cy="2774700"/>
            </a:xfrm>
            <a:prstGeom prst="blockArc">
              <a:avLst>
                <a:gd name="adj1" fmla="val 12622480"/>
                <a:gd name="adj2" fmla="val 19662822"/>
                <a:gd name="adj3" fmla="val 20729"/>
              </a:avLst>
            </a:prstGeom>
            <a:solidFill>
              <a:srgbClr val="41414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1" name="Google Shape;291;g70a813606b_2_1"/>
            <p:cNvSpPr/>
            <p:nvPr/>
          </p:nvSpPr>
          <p:spPr>
            <a:xfrm rot="-3600185">
              <a:off x="3194618" y="1184114"/>
              <a:ext cx="2774659" cy="2774659"/>
            </a:xfrm>
            <a:prstGeom prst="blockArc">
              <a:avLst>
                <a:gd name="adj1" fmla="val 12622480"/>
                <a:gd name="adj2" fmla="val 19703271"/>
                <a:gd name="adj3" fmla="val 20851"/>
              </a:avLst>
            </a:prstGeom>
            <a:solidFill>
              <a:srgbClr val="5050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92" name="Google Shape;292;g70a813606b_2_1"/>
            <p:cNvGrpSpPr/>
            <p:nvPr/>
          </p:nvGrpSpPr>
          <p:grpSpPr>
            <a:xfrm rot="-7200165">
              <a:off x="3337679" y="2826785"/>
              <a:ext cx="585011" cy="585536"/>
              <a:chOff x="1967628" y="812211"/>
              <a:chExt cx="588000" cy="588000"/>
            </a:xfrm>
          </p:grpSpPr>
          <p:sp>
            <p:nvSpPr>
              <p:cNvPr id="293" name="Google Shape;293;g70a813606b_2_1"/>
              <p:cNvSpPr/>
              <p:nvPr/>
            </p:nvSpPr>
            <p:spPr>
              <a:xfrm rot="39023">
                <a:off x="1970909" y="815492"/>
                <a:ext cx="581437" cy="581437"/>
              </a:xfrm>
              <a:prstGeom prst="pie">
                <a:avLst>
                  <a:gd name="adj1" fmla="val 6190354"/>
                  <a:gd name="adj2" fmla="val 14996165"/>
                </a:avLst>
              </a:prstGeom>
              <a:solidFill>
                <a:srgbClr val="505050"/>
              </a:solidFill>
              <a:ln>
                <a:noFill/>
              </a:ln>
              <a:effectLst>
                <a:outerShdw blurRad="142875" algn="bl" rotWithShape="0">
                  <a:srgbClr val="000000">
                    <a:alpha val="43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4" name="Google Shape;294;g70a813606b_2_1"/>
              <p:cNvSpPr/>
              <p:nvPr/>
            </p:nvSpPr>
            <p:spPr>
              <a:xfrm rot="10800000">
                <a:off x="1970875" y="815525"/>
                <a:ext cx="581400" cy="581400"/>
              </a:xfrm>
              <a:prstGeom prst="pie">
                <a:avLst>
                  <a:gd name="adj1" fmla="val 4028252"/>
                  <a:gd name="adj2" fmla="val 17183677"/>
                </a:avLst>
              </a:prstGeom>
              <a:solidFill>
                <a:srgbClr val="5050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95" name="Google Shape;295;g70a813606b_2_1"/>
            <p:cNvGrpSpPr/>
            <p:nvPr/>
          </p:nvGrpSpPr>
          <p:grpSpPr>
            <a:xfrm>
              <a:off x="4264097" y="1180331"/>
              <a:ext cx="585001" cy="585530"/>
              <a:chOff x="1970048" y="811613"/>
              <a:chExt cx="588000" cy="588000"/>
            </a:xfrm>
          </p:grpSpPr>
          <p:sp>
            <p:nvSpPr>
              <p:cNvPr id="296" name="Google Shape;296;g70a813606b_2_1"/>
              <p:cNvSpPr/>
              <p:nvPr/>
            </p:nvSpPr>
            <p:spPr>
              <a:xfrm rot="39023">
                <a:off x="1973329" y="814894"/>
                <a:ext cx="581437" cy="581437"/>
              </a:xfrm>
              <a:prstGeom prst="pie">
                <a:avLst>
                  <a:gd name="adj1" fmla="val 6190354"/>
                  <a:gd name="adj2" fmla="val 14996165"/>
                </a:avLst>
              </a:prstGeom>
              <a:solidFill>
                <a:srgbClr val="2F2F2F"/>
              </a:solidFill>
              <a:ln>
                <a:noFill/>
              </a:ln>
              <a:effectLst>
                <a:outerShdw blurRad="142875" algn="bl" rotWithShape="0">
                  <a:srgbClr val="000000">
                    <a:alpha val="43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7" name="Google Shape;297;g70a813606b_2_1"/>
              <p:cNvSpPr/>
              <p:nvPr/>
            </p:nvSpPr>
            <p:spPr>
              <a:xfrm rot="10800000">
                <a:off x="1973295" y="814927"/>
                <a:ext cx="581400" cy="581400"/>
              </a:xfrm>
              <a:prstGeom prst="pie">
                <a:avLst>
                  <a:gd name="adj1" fmla="val 4028252"/>
                  <a:gd name="adj2" fmla="val 17183677"/>
                </a:avLst>
              </a:prstGeom>
              <a:solidFill>
                <a:srgbClr val="2F2F2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98" name="Google Shape;298;g70a813606b_2_1"/>
            <p:cNvGrpSpPr/>
            <p:nvPr/>
          </p:nvGrpSpPr>
          <p:grpSpPr>
            <a:xfrm rot="7200165">
              <a:off x="5229930" y="2804716"/>
              <a:ext cx="585011" cy="585536"/>
              <a:chOff x="1977085" y="811649"/>
              <a:chExt cx="588000" cy="588000"/>
            </a:xfrm>
          </p:grpSpPr>
          <p:sp>
            <p:nvSpPr>
              <p:cNvPr id="299" name="Google Shape;299;g70a813606b_2_1"/>
              <p:cNvSpPr/>
              <p:nvPr/>
            </p:nvSpPr>
            <p:spPr>
              <a:xfrm rot="39023">
                <a:off x="1980366" y="814930"/>
                <a:ext cx="581437" cy="581437"/>
              </a:xfrm>
              <a:prstGeom prst="pie">
                <a:avLst>
                  <a:gd name="adj1" fmla="val 6190354"/>
                  <a:gd name="adj2" fmla="val 14996165"/>
                </a:avLst>
              </a:prstGeom>
              <a:solidFill>
                <a:srgbClr val="414141"/>
              </a:solidFill>
              <a:ln>
                <a:noFill/>
              </a:ln>
              <a:effectLst>
                <a:outerShdw blurRad="142875" algn="bl" rotWithShape="0">
                  <a:srgbClr val="000000">
                    <a:alpha val="43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0" name="Google Shape;300;g70a813606b_2_1"/>
              <p:cNvSpPr/>
              <p:nvPr/>
            </p:nvSpPr>
            <p:spPr>
              <a:xfrm rot="10800000">
                <a:off x="1980332" y="814963"/>
                <a:ext cx="581400" cy="581400"/>
              </a:xfrm>
              <a:prstGeom prst="pie">
                <a:avLst>
                  <a:gd name="adj1" fmla="val 4028252"/>
                  <a:gd name="adj2" fmla="val 17183677"/>
                </a:avLst>
              </a:prstGeom>
              <a:solidFill>
                <a:srgbClr val="41414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301" name="Google Shape;301;g70a813606b_2_1"/>
            <p:cNvSpPr txBox="1"/>
            <p:nvPr/>
          </p:nvSpPr>
          <p:spPr>
            <a:xfrm>
              <a:off x="4334550" y="1255312"/>
              <a:ext cx="509100" cy="267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100" b="1">
                  <a:solidFill>
                    <a:srgbClr val="FFFFFF"/>
                  </a:solidFill>
                  <a:latin typeface="Roboto"/>
                  <a:ea typeface="Roboto"/>
                  <a:cs typeface="Roboto"/>
                  <a:sym typeface="Roboto"/>
                </a:rPr>
                <a:t>03 </a:t>
              </a:r>
              <a:endParaRPr sz="2100" b="1">
                <a:solidFill>
                  <a:srgbClr val="FFFFFF"/>
                </a:solidFill>
                <a:latin typeface="Roboto"/>
                <a:ea typeface="Roboto"/>
                <a:cs typeface="Roboto"/>
                <a:sym typeface="Roboto"/>
              </a:endParaRPr>
            </a:p>
          </p:txBody>
        </p:sp>
        <p:sp>
          <p:nvSpPr>
            <p:cNvPr id="302" name="Google Shape;302;g70a813606b_2_1"/>
            <p:cNvSpPr txBox="1"/>
            <p:nvPr/>
          </p:nvSpPr>
          <p:spPr>
            <a:xfrm>
              <a:off x="3375648" y="2887440"/>
              <a:ext cx="509100" cy="267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100" b="1">
                  <a:solidFill>
                    <a:srgbClr val="FFFFFF"/>
                  </a:solidFill>
                  <a:latin typeface="Roboto"/>
                  <a:ea typeface="Roboto"/>
                  <a:cs typeface="Roboto"/>
                  <a:sym typeface="Roboto"/>
                </a:rPr>
                <a:t>01 </a:t>
              </a:r>
              <a:endParaRPr sz="2100" b="1">
                <a:solidFill>
                  <a:srgbClr val="FFFFFF"/>
                </a:solidFill>
                <a:latin typeface="Roboto"/>
                <a:ea typeface="Roboto"/>
                <a:cs typeface="Roboto"/>
                <a:sym typeface="Roboto"/>
              </a:endParaRPr>
            </a:p>
          </p:txBody>
        </p:sp>
        <p:sp>
          <p:nvSpPr>
            <p:cNvPr id="303" name="Google Shape;303;g70a813606b_2_1"/>
            <p:cNvSpPr txBox="1"/>
            <p:nvPr/>
          </p:nvSpPr>
          <p:spPr>
            <a:xfrm>
              <a:off x="5281877" y="2857865"/>
              <a:ext cx="509100" cy="267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100" b="1">
                  <a:solidFill>
                    <a:srgbClr val="FFFFFF"/>
                  </a:solidFill>
                  <a:latin typeface="Roboto"/>
                  <a:ea typeface="Roboto"/>
                  <a:cs typeface="Roboto"/>
                  <a:sym typeface="Roboto"/>
                </a:rPr>
                <a:t>02 </a:t>
              </a:r>
              <a:endParaRPr sz="2100" b="1">
                <a:solidFill>
                  <a:srgbClr val="FFFFFF"/>
                </a:solidFill>
                <a:latin typeface="Roboto"/>
                <a:ea typeface="Roboto"/>
                <a:cs typeface="Roboto"/>
                <a:sym typeface="Roboto"/>
              </a:endParaRPr>
            </a:p>
          </p:txBody>
        </p:sp>
      </p:grpSp>
      <p:cxnSp>
        <p:nvCxnSpPr>
          <p:cNvPr id="304" name="Google Shape;304;g70a813606b_2_1"/>
          <p:cNvCxnSpPr/>
          <p:nvPr/>
        </p:nvCxnSpPr>
        <p:spPr>
          <a:xfrm rot="10800000">
            <a:off x="3522629" y="3530512"/>
            <a:ext cx="844779" cy="0"/>
          </a:xfrm>
          <a:prstGeom prst="straightConnector1">
            <a:avLst/>
          </a:prstGeom>
          <a:noFill/>
          <a:ln w="9525" cap="flat" cmpd="sng">
            <a:solidFill>
              <a:srgbClr val="249C90"/>
            </a:solidFill>
            <a:prstDash val="solid"/>
            <a:round/>
            <a:headEnd type="none" w="sm" len="sm"/>
            <a:tailEnd type="oval" w="med" len="med"/>
          </a:ln>
        </p:spPr>
      </p:cxnSp>
      <p:cxnSp>
        <p:nvCxnSpPr>
          <p:cNvPr id="305" name="Google Shape;305;g70a813606b_2_1"/>
          <p:cNvCxnSpPr/>
          <p:nvPr/>
        </p:nvCxnSpPr>
        <p:spPr>
          <a:xfrm>
            <a:off x="6946276" y="2273543"/>
            <a:ext cx="1715557" cy="0"/>
          </a:xfrm>
          <a:prstGeom prst="straightConnector1">
            <a:avLst/>
          </a:prstGeom>
          <a:noFill/>
          <a:ln w="9525" cap="flat" cmpd="sng">
            <a:solidFill>
              <a:srgbClr val="155B54"/>
            </a:solidFill>
            <a:prstDash val="solid"/>
            <a:round/>
            <a:headEnd type="none" w="sm" len="sm"/>
            <a:tailEnd type="oval" w="med" len="med"/>
          </a:ln>
        </p:spPr>
      </p:cxnSp>
      <p:cxnSp>
        <p:nvCxnSpPr>
          <p:cNvPr id="306" name="Google Shape;306;g70a813606b_2_1"/>
          <p:cNvCxnSpPr/>
          <p:nvPr/>
        </p:nvCxnSpPr>
        <p:spPr>
          <a:xfrm>
            <a:off x="6946276" y="4864278"/>
            <a:ext cx="1715557" cy="0"/>
          </a:xfrm>
          <a:prstGeom prst="straightConnector1">
            <a:avLst/>
          </a:prstGeom>
          <a:noFill/>
          <a:ln w="9525" cap="flat" cmpd="sng">
            <a:solidFill>
              <a:srgbClr val="1D7E74"/>
            </a:solidFill>
            <a:prstDash val="solid"/>
            <a:round/>
            <a:headEnd type="none" w="sm" len="sm"/>
            <a:tailEnd type="oval" w="med" len="med"/>
          </a:ln>
        </p:spPr>
      </p:cxnSp>
      <p:grpSp>
        <p:nvGrpSpPr>
          <p:cNvPr id="307" name="Google Shape;307;g70a813606b_2_1"/>
          <p:cNvGrpSpPr/>
          <p:nvPr/>
        </p:nvGrpSpPr>
        <p:grpSpPr>
          <a:xfrm>
            <a:off x="3549528" y="971262"/>
            <a:ext cx="5086319" cy="5054003"/>
            <a:chOff x="2662213" y="676344"/>
            <a:chExt cx="3814835" cy="3790597"/>
          </a:xfrm>
        </p:grpSpPr>
        <p:sp>
          <p:nvSpPr>
            <p:cNvPr id="308" name="Google Shape;308;g70a813606b_2_1"/>
            <p:cNvSpPr/>
            <p:nvPr/>
          </p:nvSpPr>
          <p:spPr>
            <a:xfrm rot="3600185">
              <a:off x="3169983" y="1184511"/>
              <a:ext cx="2774659" cy="2774659"/>
            </a:xfrm>
            <a:prstGeom prst="blockArc">
              <a:avLst>
                <a:gd name="adj1" fmla="val 12622480"/>
                <a:gd name="adj2" fmla="val 19781569"/>
                <a:gd name="adj3" fmla="val 20773"/>
              </a:avLst>
            </a:prstGeom>
            <a:solidFill>
              <a:srgbClr val="155B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9" name="Google Shape;309;g70a813606b_2_1"/>
            <p:cNvSpPr/>
            <p:nvPr/>
          </p:nvSpPr>
          <p:spPr>
            <a:xfrm rot="10800000">
              <a:off x="3183490" y="1163229"/>
              <a:ext cx="2774700" cy="2774700"/>
            </a:xfrm>
            <a:prstGeom prst="blockArc">
              <a:avLst>
                <a:gd name="adj1" fmla="val 12622480"/>
                <a:gd name="adj2" fmla="val 19662822"/>
                <a:gd name="adj3" fmla="val 20729"/>
              </a:avLst>
            </a:prstGeom>
            <a:solidFill>
              <a:srgbClr val="1D7E7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0" name="Google Shape;310;g70a813606b_2_1"/>
            <p:cNvSpPr/>
            <p:nvPr/>
          </p:nvSpPr>
          <p:spPr>
            <a:xfrm rot="-3600185">
              <a:off x="3194618" y="1184114"/>
              <a:ext cx="2774659" cy="2774659"/>
            </a:xfrm>
            <a:prstGeom prst="blockArc">
              <a:avLst>
                <a:gd name="adj1" fmla="val 12622480"/>
                <a:gd name="adj2" fmla="val 19703271"/>
                <a:gd name="adj3" fmla="val 20851"/>
              </a:avLst>
            </a:prstGeom>
            <a:solidFill>
              <a:srgbClr val="249C9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11" name="Google Shape;311;g70a813606b_2_1"/>
            <p:cNvGrpSpPr/>
            <p:nvPr/>
          </p:nvGrpSpPr>
          <p:grpSpPr>
            <a:xfrm rot="-7200165">
              <a:off x="3337679" y="2826785"/>
              <a:ext cx="585011" cy="585536"/>
              <a:chOff x="1967628" y="812211"/>
              <a:chExt cx="588000" cy="588000"/>
            </a:xfrm>
          </p:grpSpPr>
          <p:sp>
            <p:nvSpPr>
              <p:cNvPr id="312" name="Google Shape;312;g70a813606b_2_1"/>
              <p:cNvSpPr/>
              <p:nvPr/>
            </p:nvSpPr>
            <p:spPr>
              <a:xfrm rot="39023">
                <a:off x="1970909" y="815492"/>
                <a:ext cx="581437" cy="581437"/>
              </a:xfrm>
              <a:prstGeom prst="pie">
                <a:avLst>
                  <a:gd name="adj1" fmla="val 6190354"/>
                  <a:gd name="adj2" fmla="val 14996165"/>
                </a:avLst>
              </a:prstGeom>
              <a:solidFill>
                <a:srgbClr val="249C90"/>
              </a:solidFill>
              <a:ln>
                <a:noFill/>
              </a:ln>
              <a:effectLst>
                <a:outerShdw blurRad="142875" algn="bl" rotWithShape="0">
                  <a:srgbClr val="000000">
                    <a:alpha val="43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3" name="Google Shape;313;g70a813606b_2_1"/>
              <p:cNvSpPr/>
              <p:nvPr/>
            </p:nvSpPr>
            <p:spPr>
              <a:xfrm rot="10800000">
                <a:off x="1970875" y="815525"/>
                <a:ext cx="581400" cy="581400"/>
              </a:xfrm>
              <a:prstGeom prst="pie">
                <a:avLst>
                  <a:gd name="adj1" fmla="val 4028252"/>
                  <a:gd name="adj2" fmla="val 17183677"/>
                </a:avLst>
              </a:prstGeom>
              <a:solidFill>
                <a:srgbClr val="249C9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14" name="Google Shape;314;g70a813606b_2_1"/>
            <p:cNvGrpSpPr/>
            <p:nvPr/>
          </p:nvGrpSpPr>
          <p:grpSpPr>
            <a:xfrm>
              <a:off x="4264097" y="1180331"/>
              <a:ext cx="585001" cy="585530"/>
              <a:chOff x="1970048" y="811613"/>
              <a:chExt cx="588000" cy="588000"/>
            </a:xfrm>
          </p:grpSpPr>
          <p:sp>
            <p:nvSpPr>
              <p:cNvPr id="315" name="Google Shape;315;g70a813606b_2_1"/>
              <p:cNvSpPr/>
              <p:nvPr/>
            </p:nvSpPr>
            <p:spPr>
              <a:xfrm rot="39023">
                <a:off x="1973329" y="814894"/>
                <a:ext cx="581437" cy="581437"/>
              </a:xfrm>
              <a:prstGeom prst="pie">
                <a:avLst>
                  <a:gd name="adj1" fmla="val 6190354"/>
                  <a:gd name="adj2" fmla="val 14996165"/>
                </a:avLst>
              </a:prstGeom>
              <a:solidFill>
                <a:srgbClr val="155B54"/>
              </a:solidFill>
              <a:ln>
                <a:noFill/>
              </a:ln>
              <a:effectLst>
                <a:outerShdw blurRad="142875" algn="bl" rotWithShape="0">
                  <a:srgbClr val="000000">
                    <a:alpha val="43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6" name="Google Shape;316;g70a813606b_2_1"/>
              <p:cNvSpPr/>
              <p:nvPr/>
            </p:nvSpPr>
            <p:spPr>
              <a:xfrm rot="10800000">
                <a:off x="1973295" y="814927"/>
                <a:ext cx="581400" cy="581400"/>
              </a:xfrm>
              <a:prstGeom prst="pie">
                <a:avLst>
                  <a:gd name="adj1" fmla="val 4028252"/>
                  <a:gd name="adj2" fmla="val 17183677"/>
                </a:avLst>
              </a:prstGeom>
              <a:solidFill>
                <a:srgbClr val="155B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17" name="Google Shape;317;g70a813606b_2_1"/>
            <p:cNvGrpSpPr/>
            <p:nvPr/>
          </p:nvGrpSpPr>
          <p:grpSpPr>
            <a:xfrm rot="7200165">
              <a:off x="5229930" y="2804716"/>
              <a:ext cx="585011" cy="585536"/>
              <a:chOff x="1977085" y="811649"/>
              <a:chExt cx="588000" cy="588000"/>
            </a:xfrm>
          </p:grpSpPr>
          <p:sp>
            <p:nvSpPr>
              <p:cNvPr id="318" name="Google Shape;318;g70a813606b_2_1"/>
              <p:cNvSpPr/>
              <p:nvPr/>
            </p:nvSpPr>
            <p:spPr>
              <a:xfrm rot="39023">
                <a:off x="1980366" y="814930"/>
                <a:ext cx="581437" cy="581437"/>
              </a:xfrm>
              <a:prstGeom prst="pie">
                <a:avLst>
                  <a:gd name="adj1" fmla="val 6190354"/>
                  <a:gd name="adj2" fmla="val 14996165"/>
                </a:avLst>
              </a:prstGeom>
              <a:solidFill>
                <a:srgbClr val="1D7E74"/>
              </a:solidFill>
              <a:ln>
                <a:noFill/>
              </a:ln>
              <a:effectLst>
                <a:outerShdw blurRad="142875" algn="bl" rotWithShape="0">
                  <a:srgbClr val="000000">
                    <a:alpha val="43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9" name="Google Shape;319;g70a813606b_2_1"/>
              <p:cNvSpPr/>
              <p:nvPr/>
            </p:nvSpPr>
            <p:spPr>
              <a:xfrm rot="10800000">
                <a:off x="1980332" y="814963"/>
                <a:ext cx="581400" cy="581400"/>
              </a:xfrm>
              <a:prstGeom prst="pie">
                <a:avLst>
                  <a:gd name="adj1" fmla="val 4028252"/>
                  <a:gd name="adj2" fmla="val 17183677"/>
                </a:avLst>
              </a:prstGeom>
              <a:solidFill>
                <a:srgbClr val="1D7E7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320" name="Google Shape;320;g70a813606b_2_1"/>
            <p:cNvSpPr txBox="1"/>
            <p:nvPr/>
          </p:nvSpPr>
          <p:spPr>
            <a:xfrm>
              <a:off x="4334550" y="1255312"/>
              <a:ext cx="509100" cy="267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100" b="1">
                  <a:solidFill>
                    <a:srgbClr val="FFFFFF"/>
                  </a:solidFill>
                  <a:latin typeface="Roboto"/>
                  <a:ea typeface="Roboto"/>
                  <a:cs typeface="Roboto"/>
                  <a:sym typeface="Roboto"/>
                </a:rPr>
                <a:t>03 </a:t>
              </a:r>
              <a:endParaRPr sz="2100" b="1">
                <a:solidFill>
                  <a:srgbClr val="FFFFFF"/>
                </a:solidFill>
                <a:latin typeface="Roboto"/>
                <a:ea typeface="Roboto"/>
                <a:cs typeface="Roboto"/>
                <a:sym typeface="Roboto"/>
              </a:endParaRPr>
            </a:p>
          </p:txBody>
        </p:sp>
        <p:sp>
          <p:nvSpPr>
            <p:cNvPr id="321" name="Google Shape;321;g70a813606b_2_1"/>
            <p:cNvSpPr txBox="1"/>
            <p:nvPr/>
          </p:nvSpPr>
          <p:spPr>
            <a:xfrm>
              <a:off x="3375648" y="2887440"/>
              <a:ext cx="509100" cy="267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100" b="1">
                  <a:solidFill>
                    <a:srgbClr val="FFFFFF"/>
                  </a:solidFill>
                  <a:latin typeface="Roboto"/>
                  <a:ea typeface="Roboto"/>
                  <a:cs typeface="Roboto"/>
                  <a:sym typeface="Roboto"/>
                </a:rPr>
                <a:t>01 </a:t>
              </a:r>
              <a:endParaRPr sz="2100" b="1">
                <a:solidFill>
                  <a:srgbClr val="FFFFFF"/>
                </a:solidFill>
                <a:latin typeface="Roboto"/>
                <a:ea typeface="Roboto"/>
                <a:cs typeface="Roboto"/>
                <a:sym typeface="Roboto"/>
              </a:endParaRPr>
            </a:p>
          </p:txBody>
        </p:sp>
        <p:sp>
          <p:nvSpPr>
            <p:cNvPr id="322" name="Google Shape;322;g70a813606b_2_1"/>
            <p:cNvSpPr txBox="1"/>
            <p:nvPr/>
          </p:nvSpPr>
          <p:spPr>
            <a:xfrm>
              <a:off x="5281877" y="2857865"/>
              <a:ext cx="509100" cy="267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100" b="1">
                  <a:solidFill>
                    <a:srgbClr val="FFFFFF"/>
                  </a:solidFill>
                  <a:latin typeface="Roboto"/>
                  <a:ea typeface="Roboto"/>
                  <a:cs typeface="Roboto"/>
                  <a:sym typeface="Roboto"/>
                </a:rPr>
                <a:t>02 </a:t>
              </a:r>
              <a:endParaRPr sz="2100" b="1">
                <a:solidFill>
                  <a:srgbClr val="FFFFFF"/>
                </a:solidFill>
                <a:latin typeface="Roboto"/>
                <a:ea typeface="Roboto"/>
                <a:cs typeface="Roboto"/>
                <a:sym typeface="Roboto"/>
              </a:endParaRPr>
            </a:p>
          </p:txBody>
        </p:sp>
      </p:grpSp>
      <p:cxnSp>
        <p:nvCxnSpPr>
          <p:cNvPr id="323" name="Google Shape;323;g70a813606b_2_1"/>
          <p:cNvCxnSpPr/>
          <p:nvPr/>
        </p:nvCxnSpPr>
        <p:spPr>
          <a:xfrm rot="10800000">
            <a:off x="3522629" y="3530512"/>
            <a:ext cx="844779" cy="0"/>
          </a:xfrm>
          <a:prstGeom prst="straightConnector1">
            <a:avLst/>
          </a:prstGeom>
          <a:noFill/>
          <a:ln w="9525" cap="flat" cmpd="sng">
            <a:solidFill>
              <a:srgbClr val="307BF3"/>
            </a:solidFill>
            <a:prstDash val="solid"/>
            <a:round/>
            <a:headEnd type="none" w="sm" len="sm"/>
            <a:tailEnd type="oval" w="med" len="med"/>
          </a:ln>
        </p:spPr>
      </p:cxnSp>
      <p:cxnSp>
        <p:nvCxnSpPr>
          <p:cNvPr id="324" name="Google Shape;324;g70a813606b_2_1"/>
          <p:cNvCxnSpPr/>
          <p:nvPr/>
        </p:nvCxnSpPr>
        <p:spPr>
          <a:xfrm>
            <a:off x="6946276" y="4864278"/>
            <a:ext cx="1715557" cy="0"/>
          </a:xfrm>
          <a:prstGeom prst="straightConnector1">
            <a:avLst/>
          </a:prstGeom>
          <a:noFill/>
          <a:ln w="9525" cap="flat" cmpd="sng">
            <a:solidFill>
              <a:srgbClr val="0D5DDF"/>
            </a:solidFill>
            <a:prstDash val="solid"/>
            <a:round/>
            <a:headEnd type="none" w="sm" len="sm"/>
            <a:tailEnd type="oval" w="med" len="med"/>
          </a:ln>
        </p:spPr>
      </p:cxnSp>
      <p:grpSp>
        <p:nvGrpSpPr>
          <p:cNvPr id="325" name="Google Shape;325;g70a813606b_2_1"/>
          <p:cNvGrpSpPr/>
          <p:nvPr/>
        </p:nvGrpSpPr>
        <p:grpSpPr>
          <a:xfrm>
            <a:off x="3549528" y="971262"/>
            <a:ext cx="5086319" cy="5054003"/>
            <a:chOff x="2662213" y="676344"/>
            <a:chExt cx="3814835" cy="3790597"/>
          </a:xfrm>
        </p:grpSpPr>
        <p:sp>
          <p:nvSpPr>
            <p:cNvPr id="326" name="Google Shape;326;g70a813606b_2_1"/>
            <p:cNvSpPr/>
            <p:nvPr/>
          </p:nvSpPr>
          <p:spPr>
            <a:xfrm rot="3600185">
              <a:off x="3169983" y="1184511"/>
              <a:ext cx="2774659" cy="2774659"/>
            </a:xfrm>
            <a:prstGeom prst="blockArc">
              <a:avLst>
                <a:gd name="adj1" fmla="val 12622480"/>
                <a:gd name="adj2" fmla="val 19781569"/>
                <a:gd name="adj3" fmla="val 20773"/>
              </a:avLst>
            </a:prstGeom>
            <a:solidFill>
              <a:srgbClr val="0944A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7" name="Google Shape;327;g70a813606b_2_1"/>
            <p:cNvSpPr/>
            <p:nvPr/>
          </p:nvSpPr>
          <p:spPr>
            <a:xfrm rot="10800000">
              <a:off x="3183490" y="1163229"/>
              <a:ext cx="2774700" cy="2774700"/>
            </a:xfrm>
            <a:prstGeom prst="blockArc">
              <a:avLst>
                <a:gd name="adj1" fmla="val 12622480"/>
                <a:gd name="adj2" fmla="val 19662822"/>
                <a:gd name="adj3" fmla="val 20729"/>
              </a:avLst>
            </a:prstGeom>
            <a:solidFill>
              <a:srgbClr val="0D5D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8" name="Google Shape;328;g70a813606b_2_1"/>
            <p:cNvSpPr/>
            <p:nvPr/>
          </p:nvSpPr>
          <p:spPr>
            <a:xfrm rot="-3600185">
              <a:off x="3194618" y="1184114"/>
              <a:ext cx="2774659" cy="2774659"/>
            </a:xfrm>
            <a:prstGeom prst="blockArc">
              <a:avLst>
                <a:gd name="adj1" fmla="val 12622480"/>
                <a:gd name="adj2" fmla="val 19703271"/>
                <a:gd name="adj3" fmla="val 20851"/>
              </a:avLst>
            </a:prstGeom>
            <a:solidFill>
              <a:srgbClr val="307B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29" name="Google Shape;329;g70a813606b_2_1"/>
            <p:cNvGrpSpPr/>
            <p:nvPr/>
          </p:nvGrpSpPr>
          <p:grpSpPr>
            <a:xfrm rot="-7200165">
              <a:off x="3337679" y="2826785"/>
              <a:ext cx="585011" cy="585536"/>
              <a:chOff x="1967628" y="812211"/>
              <a:chExt cx="588000" cy="588000"/>
            </a:xfrm>
          </p:grpSpPr>
          <p:sp>
            <p:nvSpPr>
              <p:cNvPr id="330" name="Google Shape;330;g70a813606b_2_1"/>
              <p:cNvSpPr/>
              <p:nvPr/>
            </p:nvSpPr>
            <p:spPr>
              <a:xfrm rot="39023">
                <a:off x="1970909" y="815492"/>
                <a:ext cx="581437" cy="581437"/>
              </a:xfrm>
              <a:prstGeom prst="pie">
                <a:avLst>
                  <a:gd name="adj1" fmla="val 6190354"/>
                  <a:gd name="adj2" fmla="val 14996165"/>
                </a:avLst>
              </a:prstGeom>
              <a:solidFill>
                <a:srgbClr val="307BF3"/>
              </a:solidFill>
              <a:ln>
                <a:noFill/>
              </a:ln>
              <a:effectLst>
                <a:outerShdw blurRad="142875" algn="bl" rotWithShape="0">
                  <a:srgbClr val="000000">
                    <a:alpha val="43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1" name="Google Shape;331;g70a813606b_2_1"/>
              <p:cNvSpPr/>
              <p:nvPr/>
            </p:nvSpPr>
            <p:spPr>
              <a:xfrm rot="10800000">
                <a:off x="1970875" y="815525"/>
                <a:ext cx="581400" cy="581400"/>
              </a:xfrm>
              <a:prstGeom prst="pie">
                <a:avLst>
                  <a:gd name="adj1" fmla="val 4028252"/>
                  <a:gd name="adj2" fmla="val 17183677"/>
                </a:avLst>
              </a:prstGeom>
              <a:solidFill>
                <a:srgbClr val="307B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32" name="Google Shape;332;g70a813606b_2_1"/>
            <p:cNvGrpSpPr/>
            <p:nvPr/>
          </p:nvGrpSpPr>
          <p:grpSpPr>
            <a:xfrm>
              <a:off x="4264097" y="1180331"/>
              <a:ext cx="585001" cy="585530"/>
              <a:chOff x="1970048" y="811613"/>
              <a:chExt cx="588000" cy="588000"/>
            </a:xfrm>
          </p:grpSpPr>
          <p:sp>
            <p:nvSpPr>
              <p:cNvPr id="333" name="Google Shape;333;g70a813606b_2_1"/>
              <p:cNvSpPr/>
              <p:nvPr/>
            </p:nvSpPr>
            <p:spPr>
              <a:xfrm rot="39023">
                <a:off x="1973329" y="814894"/>
                <a:ext cx="581437" cy="581437"/>
              </a:xfrm>
              <a:prstGeom prst="pie">
                <a:avLst>
                  <a:gd name="adj1" fmla="val 6190354"/>
                  <a:gd name="adj2" fmla="val 14996165"/>
                </a:avLst>
              </a:prstGeom>
              <a:solidFill>
                <a:srgbClr val="0944A1"/>
              </a:solidFill>
              <a:ln>
                <a:noFill/>
              </a:ln>
              <a:effectLst>
                <a:outerShdw blurRad="142875" algn="bl" rotWithShape="0">
                  <a:srgbClr val="000000">
                    <a:alpha val="43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4" name="Google Shape;334;g70a813606b_2_1"/>
              <p:cNvSpPr/>
              <p:nvPr/>
            </p:nvSpPr>
            <p:spPr>
              <a:xfrm rot="10800000">
                <a:off x="1973295" y="814927"/>
                <a:ext cx="581400" cy="581400"/>
              </a:xfrm>
              <a:prstGeom prst="pie">
                <a:avLst>
                  <a:gd name="adj1" fmla="val 4028252"/>
                  <a:gd name="adj2" fmla="val 17183677"/>
                </a:avLst>
              </a:prstGeom>
              <a:solidFill>
                <a:srgbClr val="0944A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35" name="Google Shape;335;g70a813606b_2_1"/>
            <p:cNvGrpSpPr/>
            <p:nvPr/>
          </p:nvGrpSpPr>
          <p:grpSpPr>
            <a:xfrm rot="7200165">
              <a:off x="5229930" y="2804716"/>
              <a:ext cx="585011" cy="585536"/>
              <a:chOff x="1977085" y="811649"/>
              <a:chExt cx="588000" cy="588000"/>
            </a:xfrm>
          </p:grpSpPr>
          <p:sp>
            <p:nvSpPr>
              <p:cNvPr id="336" name="Google Shape;336;g70a813606b_2_1"/>
              <p:cNvSpPr/>
              <p:nvPr/>
            </p:nvSpPr>
            <p:spPr>
              <a:xfrm rot="39023">
                <a:off x="1980366" y="814930"/>
                <a:ext cx="581437" cy="581437"/>
              </a:xfrm>
              <a:prstGeom prst="pie">
                <a:avLst>
                  <a:gd name="adj1" fmla="val 6190354"/>
                  <a:gd name="adj2" fmla="val 14996165"/>
                </a:avLst>
              </a:prstGeom>
              <a:solidFill>
                <a:srgbClr val="0D5DDF"/>
              </a:solidFill>
              <a:ln>
                <a:noFill/>
              </a:ln>
              <a:effectLst>
                <a:outerShdw blurRad="142875" algn="bl" rotWithShape="0">
                  <a:srgbClr val="000000">
                    <a:alpha val="43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7" name="Google Shape;337;g70a813606b_2_1"/>
              <p:cNvSpPr/>
              <p:nvPr/>
            </p:nvSpPr>
            <p:spPr>
              <a:xfrm rot="10800000">
                <a:off x="1980332" y="814963"/>
                <a:ext cx="581400" cy="581400"/>
              </a:xfrm>
              <a:prstGeom prst="pie">
                <a:avLst>
                  <a:gd name="adj1" fmla="val 4028252"/>
                  <a:gd name="adj2" fmla="val 17183677"/>
                </a:avLst>
              </a:prstGeom>
              <a:solidFill>
                <a:srgbClr val="0D5D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338" name="Google Shape;338;g70a813606b_2_1"/>
            <p:cNvSpPr txBox="1"/>
            <p:nvPr/>
          </p:nvSpPr>
          <p:spPr>
            <a:xfrm>
              <a:off x="4334550" y="1255312"/>
              <a:ext cx="509100" cy="267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100" b="1">
                  <a:solidFill>
                    <a:srgbClr val="FFFFFF"/>
                  </a:solidFill>
                  <a:latin typeface="Roboto"/>
                  <a:ea typeface="Roboto"/>
                  <a:cs typeface="Roboto"/>
                  <a:sym typeface="Roboto"/>
                </a:rPr>
                <a:t>03 </a:t>
              </a:r>
              <a:endParaRPr sz="2100" b="1">
                <a:solidFill>
                  <a:srgbClr val="FFFFFF"/>
                </a:solidFill>
                <a:latin typeface="Roboto"/>
                <a:ea typeface="Roboto"/>
                <a:cs typeface="Roboto"/>
                <a:sym typeface="Roboto"/>
              </a:endParaRPr>
            </a:p>
          </p:txBody>
        </p:sp>
        <p:sp>
          <p:nvSpPr>
            <p:cNvPr id="339" name="Google Shape;339;g70a813606b_2_1"/>
            <p:cNvSpPr txBox="1"/>
            <p:nvPr/>
          </p:nvSpPr>
          <p:spPr>
            <a:xfrm>
              <a:off x="3375648" y="2887440"/>
              <a:ext cx="509100" cy="267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100" b="1">
                  <a:solidFill>
                    <a:srgbClr val="FFFFFF"/>
                  </a:solidFill>
                  <a:latin typeface="Roboto"/>
                  <a:ea typeface="Roboto"/>
                  <a:cs typeface="Roboto"/>
                  <a:sym typeface="Roboto"/>
                </a:rPr>
                <a:t>01 </a:t>
              </a:r>
              <a:endParaRPr sz="2100" b="1">
                <a:solidFill>
                  <a:srgbClr val="FFFFFF"/>
                </a:solidFill>
                <a:latin typeface="Roboto"/>
                <a:ea typeface="Roboto"/>
                <a:cs typeface="Roboto"/>
                <a:sym typeface="Roboto"/>
              </a:endParaRPr>
            </a:p>
          </p:txBody>
        </p:sp>
        <p:sp>
          <p:nvSpPr>
            <p:cNvPr id="340" name="Google Shape;340;g70a813606b_2_1"/>
            <p:cNvSpPr txBox="1"/>
            <p:nvPr/>
          </p:nvSpPr>
          <p:spPr>
            <a:xfrm>
              <a:off x="5281877" y="2857865"/>
              <a:ext cx="509100" cy="267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100" b="1">
                  <a:solidFill>
                    <a:srgbClr val="FFFFFF"/>
                  </a:solidFill>
                  <a:latin typeface="Roboto"/>
                  <a:ea typeface="Roboto"/>
                  <a:cs typeface="Roboto"/>
                  <a:sym typeface="Roboto"/>
                </a:rPr>
                <a:t>02 </a:t>
              </a:r>
              <a:endParaRPr sz="2100" b="1">
                <a:solidFill>
                  <a:srgbClr val="FFFFFF"/>
                </a:solidFill>
                <a:latin typeface="Roboto"/>
                <a:ea typeface="Roboto"/>
                <a:cs typeface="Roboto"/>
                <a:sym typeface="Roboto"/>
              </a:endParaRPr>
            </a:p>
          </p:txBody>
        </p:sp>
      </p:grpSp>
      <p:cxnSp>
        <p:nvCxnSpPr>
          <p:cNvPr id="341" name="Google Shape;341;g70a813606b_2_1"/>
          <p:cNvCxnSpPr/>
          <p:nvPr/>
        </p:nvCxnSpPr>
        <p:spPr>
          <a:xfrm rot="10800000">
            <a:off x="3522629" y="3530512"/>
            <a:ext cx="844779" cy="0"/>
          </a:xfrm>
          <a:prstGeom prst="straightConnector1">
            <a:avLst/>
          </a:prstGeom>
          <a:noFill/>
          <a:ln w="9525" cap="flat" cmpd="sng">
            <a:solidFill>
              <a:srgbClr val="307BF3"/>
            </a:solidFill>
            <a:prstDash val="solid"/>
            <a:round/>
            <a:headEnd type="none" w="sm" len="sm"/>
            <a:tailEnd type="oval" w="med" len="med"/>
          </a:ln>
        </p:spPr>
      </p:cxnSp>
      <p:cxnSp>
        <p:nvCxnSpPr>
          <p:cNvPr id="342" name="Google Shape;342;g70a813606b_2_1"/>
          <p:cNvCxnSpPr/>
          <p:nvPr/>
        </p:nvCxnSpPr>
        <p:spPr>
          <a:xfrm>
            <a:off x="6946276" y="2273543"/>
            <a:ext cx="1715557" cy="0"/>
          </a:xfrm>
          <a:prstGeom prst="straightConnector1">
            <a:avLst/>
          </a:prstGeom>
          <a:noFill/>
          <a:ln w="9525" cap="flat" cmpd="sng">
            <a:solidFill>
              <a:srgbClr val="0944A1"/>
            </a:solidFill>
            <a:prstDash val="solid"/>
            <a:round/>
            <a:headEnd type="none" w="sm" len="sm"/>
            <a:tailEnd type="oval" w="med" len="med"/>
          </a:ln>
        </p:spPr>
      </p:cxnSp>
      <p:cxnSp>
        <p:nvCxnSpPr>
          <p:cNvPr id="343" name="Google Shape;343;g70a813606b_2_1"/>
          <p:cNvCxnSpPr/>
          <p:nvPr/>
        </p:nvCxnSpPr>
        <p:spPr>
          <a:xfrm>
            <a:off x="6946276" y="4864278"/>
            <a:ext cx="1715557" cy="0"/>
          </a:xfrm>
          <a:prstGeom prst="straightConnector1">
            <a:avLst/>
          </a:prstGeom>
          <a:noFill/>
          <a:ln w="9525" cap="flat" cmpd="sng">
            <a:solidFill>
              <a:srgbClr val="0D5DDF"/>
            </a:solidFill>
            <a:prstDash val="solid"/>
            <a:round/>
            <a:headEnd type="none" w="sm" len="sm"/>
            <a:tailEnd type="oval" w="med" len="med"/>
          </a:ln>
        </p:spPr>
      </p:cxnSp>
      <p:grpSp>
        <p:nvGrpSpPr>
          <p:cNvPr id="344" name="Google Shape;344;g70a813606b_2_1"/>
          <p:cNvGrpSpPr/>
          <p:nvPr/>
        </p:nvGrpSpPr>
        <p:grpSpPr>
          <a:xfrm>
            <a:off x="3549528" y="971262"/>
            <a:ext cx="5086319" cy="5054003"/>
            <a:chOff x="2662213" y="676344"/>
            <a:chExt cx="3814835" cy="3790597"/>
          </a:xfrm>
        </p:grpSpPr>
        <p:sp>
          <p:nvSpPr>
            <p:cNvPr id="345" name="Google Shape;345;g70a813606b_2_1"/>
            <p:cNvSpPr/>
            <p:nvPr/>
          </p:nvSpPr>
          <p:spPr>
            <a:xfrm rot="3600185">
              <a:off x="3169983" y="1184511"/>
              <a:ext cx="2774659" cy="2774659"/>
            </a:xfrm>
            <a:prstGeom prst="blockArc">
              <a:avLst>
                <a:gd name="adj1" fmla="val 12622480"/>
                <a:gd name="adj2" fmla="val 19781569"/>
                <a:gd name="adj3" fmla="val 20773"/>
              </a:avLst>
            </a:prstGeom>
            <a:solidFill>
              <a:srgbClr val="0944A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6" name="Google Shape;346;g70a813606b_2_1"/>
            <p:cNvSpPr/>
            <p:nvPr/>
          </p:nvSpPr>
          <p:spPr>
            <a:xfrm rot="10800000">
              <a:off x="3183490" y="1163229"/>
              <a:ext cx="2774700" cy="2774700"/>
            </a:xfrm>
            <a:prstGeom prst="blockArc">
              <a:avLst>
                <a:gd name="adj1" fmla="val 12622480"/>
                <a:gd name="adj2" fmla="val 19662822"/>
                <a:gd name="adj3" fmla="val 20729"/>
              </a:avLst>
            </a:prstGeom>
            <a:solidFill>
              <a:srgbClr val="0D5D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7" name="Google Shape;347;g70a813606b_2_1"/>
            <p:cNvSpPr/>
            <p:nvPr/>
          </p:nvSpPr>
          <p:spPr>
            <a:xfrm rot="-3600185">
              <a:off x="3194618" y="1184114"/>
              <a:ext cx="2774659" cy="2774659"/>
            </a:xfrm>
            <a:prstGeom prst="blockArc">
              <a:avLst>
                <a:gd name="adj1" fmla="val 12622480"/>
                <a:gd name="adj2" fmla="val 19703271"/>
                <a:gd name="adj3" fmla="val 20851"/>
              </a:avLst>
            </a:prstGeom>
            <a:solidFill>
              <a:srgbClr val="307B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48" name="Google Shape;348;g70a813606b_2_1"/>
            <p:cNvGrpSpPr/>
            <p:nvPr/>
          </p:nvGrpSpPr>
          <p:grpSpPr>
            <a:xfrm rot="-7200165">
              <a:off x="3337679" y="2826785"/>
              <a:ext cx="585011" cy="585536"/>
              <a:chOff x="1967628" y="812211"/>
              <a:chExt cx="588000" cy="588000"/>
            </a:xfrm>
          </p:grpSpPr>
          <p:sp>
            <p:nvSpPr>
              <p:cNvPr id="349" name="Google Shape;349;g70a813606b_2_1"/>
              <p:cNvSpPr/>
              <p:nvPr/>
            </p:nvSpPr>
            <p:spPr>
              <a:xfrm rot="39023">
                <a:off x="1970909" y="815492"/>
                <a:ext cx="581437" cy="581437"/>
              </a:xfrm>
              <a:prstGeom prst="pie">
                <a:avLst>
                  <a:gd name="adj1" fmla="val 6190354"/>
                  <a:gd name="adj2" fmla="val 14996165"/>
                </a:avLst>
              </a:prstGeom>
              <a:solidFill>
                <a:srgbClr val="307BF3"/>
              </a:solidFill>
              <a:ln>
                <a:noFill/>
              </a:ln>
              <a:effectLst>
                <a:outerShdw blurRad="142875" algn="bl" rotWithShape="0">
                  <a:srgbClr val="000000">
                    <a:alpha val="43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0" name="Google Shape;350;g70a813606b_2_1"/>
              <p:cNvSpPr/>
              <p:nvPr/>
            </p:nvSpPr>
            <p:spPr>
              <a:xfrm rot="10800000">
                <a:off x="1970875" y="815525"/>
                <a:ext cx="581400" cy="581400"/>
              </a:xfrm>
              <a:prstGeom prst="pie">
                <a:avLst>
                  <a:gd name="adj1" fmla="val 4028252"/>
                  <a:gd name="adj2" fmla="val 17183677"/>
                </a:avLst>
              </a:prstGeom>
              <a:solidFill>
                <a:srgbClr val="307B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51" name="Google Shape;351;g70a813606b_2_1"/>
            <p:cNvGrpSpPr/>
            <p:nvPr/>
          </p:nvGrpSpPr>
          <p:grpSpPr>
            <a:xfrm>
              <a:off x="4264097" y="1180331"/>
              <a:ext cx="585001" cy="585530"/>
              <a:chOff x="1970048" y="811613"/>
              <a:chExt cx="588000" cy="588000"/>
            </a:xfrm>
          </p:grpSpPr>
          <p:sp>
            <p:nvSpPr>
              <p:cNvPr id="352" name="Google Shape;352;g70a813606b_2_1"/>
              <p:cNvSpPr/>
              <p:nvPr/>
            </p:nvSpPr>
            <p:spPr>
              <a:xfrm rot="39023">
                <a:off x="1973329" y="814894"/>
                <a:ext cx="581437" cy="581437"/>
              </a:xfrm>
              <a:prstGeom prst="pie">
                <a:avLst>
                  <a:gd name="adj1" fmla="val 6190354"/>
                  <a:gd name="adj2" fmla="val 14996165"/>
                </a:avLst>
              </a:prstGeom>
              <a:solidFill>
                <a:srgbClr val="0944A1"/>
              </a:solidFill>
              <a:ln>
                <a:noFill/>
              </a:ln>
              <a:effectLst>
                <a:outerShdw blurRad="142875" algn="bl" rotWithShape="0">
                  <a:srgbClr val="000000">
                    <a:alpha val="43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3" name="Google Shape;353;g70a813606b_2_1"/>
              <p:cNvSpPr/>
              <p:nvPr/>
            </p:nvSpPr>
            <p:spPr>
              <a:xfrm rot="10800000">
                <a:off x="1973295" y="814927"/>
                <a:ext cx="581400" cy="581400"/>
              </a:xfrm>
              <a:prstGeom prst="pie">
                <a:avLst>
                  <a:gd name="adj1" fmla="val 4028252"/>
                  <a:gd name="adj2" fmla="val 17183677"/>
                </a:avLst>
              </a:prstGeom>
              <a:solidFill>
                <a:srgbClr val="0944A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54" name="Google Shape;354;g70a813606b_2_1"/>
            <p:cNvGrpSpPr/>
            <p:nvPr/>
          </p:nvGrpSpPr>
          <p:grpSpPr>
            <a:xfrm rot="7200165">
              <a:off x="5229930" y="2804716"/>
              <a:ext cx="585011" cy="585536"/>
              <a:chOff x="1977085" y="811649"/>
              <a:chExt cx="588000" cy="588000"/>
            </a:xfrm>
          </p:grpSpPr>
          <p:sp>
            <p:nvSpPr>
              <p:cNvPr id="355" name="Google Shape;355;g70a813606b_2_1"/>
              <p:cNvSpPr/>
              <p:nvPr/>
            </p:nvSpPr>
            <p:spPr>
              <a:xfrm rot="39023">
                <a:off x="1980366" y="814930"/>
                <a:ext cx="581437" cy="581437"/>
              </a:xfrm>
              <a:prstGeom prst="pie">
                <a:avLst>
                  <a:gd name="adj1" fmla="val 6190354"/>
                  <a:gd name="adj2" fmla="val 14996165"/>
                </a:avLst>
              </a:prstGeom>
              <a:solidFill>
                <a:srgbClr val="0D5DDF"/>
              </a:solidFill>
              <a:ln>
                <a:noFill/>
              </a:ln>
              <a:effectLst>
                <a:outerShdw blurRad="142875" algn="bl" rotWithShape="0">
                  <a:srgbClr val="000000">
                    <a:alpha val="43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6" name="Google Shape;356;g70a813606b_2_1"/>
              <p:cNvSpPr/>
              <p:nvPr/>
            </p:nvSpPr>
            <p:spPr>
              <a:xfrm rot="10800000">
                <a:off x="1980332" y="814963"/>
                <a:ext cx="581400" cy="581400"/>
              </a:xfrm>
              <a:prstGeom prst="pie">
                <a:avLst>
                  <a:gd name="adj1" fmla="val 4028252"/>
                  <a:gd name="adj2" fmla="val 17183677"/>
                </a:avLst>
              </a:prstGeom>
              <a:solidFill>
                <a:srgbClr val="0D5D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357" name="Google Shape;357;g70a813606b_2_1"/>
            <p:cNvSpPr txBox="1"/>
            <p:nvPr/>
          </p:nvSpPr>
          <p:spPr>
            <a:xfrm>
              <a:off x="4334550" y="1255312"/>
              <a:ext cx="509100" cy="267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100" b="1">
                  <a:solidFill>
                    <a:srgbClr val="FFFFFF"/>
                  </a:solidFill>
                  <a:latin typeface="Roboto"/>
                  <a:ea typeface="Roboto"/>
                  <a:cs typeface="Roboto"/>
                  <a:sym typeface="Roboto"/>
                </a:rPr>
                <a:t>03 </a:t>
              </a:r>
              <a:endParaRPr sz="2100" b="1">
                <a:solidFill>
                  <a:srgbClr val="FFFFFF"/>
                </a:solidFill>
                <a:latin typeface="Roboto"/>
                <a:ea typeface="Roboto"/>
                <a:cs typeface="Roboto"/>
                <a:sym typeface="Roboto"/>
              </a:endParaRPr>
            </a:p>
          </p:txBody>
        </p:sp>
        <p:sp>
          <p:nvSpPr>
            <p:cNvPr id="358" name="Google Shape;358;g70a813606b_2_1"/>
            <p:cNvSpPr txBox="1"/>
            <p:nvPr/>
          </p:nvSpPr>
          <p:spPr>
            <a:xfrm>
              <a:off x="3375648" y="2887440"/>
              <a:ext cx="509100" cy="267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100" b="1">
                  <a:solidFill>
                    <a:srgbClr val="FFFFFF"/>
                  </a:solidFill>
                  <a:latin typeface="Roboto"/>
                  <a:ea typeface="Roboto"/>
                  <a:cs typeface="Roboto"/>
                  <a:sym typeface="Roboto"/>
                </a:rPr>
                <a:t>01 </a:t>
              </a:r>
              <a:endParaRPr sz="2100" b="1">
                <a:solidFill>
                  <a:srgbClr val="FFFFFF"/>
                </a:solidFill>
                <a:latin typeface="Roboto"/>
                <a:ea typeface="Roboto"/>
                <a:cs typeface="Roboto"/>
                <a:sym typeface="Roboto"/>
              </a:endParaRPr>
            </a:p>
          </p:txBody>
        </p:sp>
        <p:sp>
          <p:nvSpPr>
            <p:cNvPr id="359" name="Google Shape;359;g70a813606b_2_1"/>
            <p:cNvSpPr txBox="1"/>
            <p:nvPr/>
          </p:nvSpPr>
          <p:spPr>
            <a:xfrm>
              <a:off x="5281877" y="2857865"/>
              <a:ext cx="509100" cy="267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100" b="1">
                  <a:solidFill>
                    <a:srgbClr val="FFFFFF"/>
                  </a:solidFill>
                  <a:latin typeface="Roboto"/>
                  <a:ea typeface="Roboto"/>
                  <a:cs typeface="Roboto"/>
                  <a:sym typeface="Roboto"/>
                </a:rPr>
                <a:t>02 </a:t>
              </a:r>
              <a:endParaRPr sz="2100" b="1">
                <a:solidFill>
                  <a:srgbClr val="FFFFFF"/>
                </a:solidFill>
                <a:latin typeface="Roboto"/>
                <a:ea typeface="Roboto"/>
                <a:cs typeface="Roboto"/>
                <a:sym typeface="Roboto"/>
              </a:endParaRPr>
            </a:p>
          </p:txBody>
        </p:sp>
      </p:grpSp>
      <p:cxnSp>
        <p:nvCxnSpPr>
          <p:cNvPr id="360" name="Google Shape;360;g70a813606b_2_1"/>
          <p:cNvCxnSpPr/>
          <p:nvPr/>
        </p:nvCxnSpPr>
        <p:spPr>
          <a:xfrm rot="10800000">
            <a:off x="3522629" y="3530512"/>
            <a:ext cx="844779" cy="0"/>
          </a:xfrm>
          <a:prstGeom prst="straightConnector1">
            <a:avLst/>
          </a:prstGeom>
          <a:noFill/>
          <a:ln w="9525" cap="flat" cmpd="sng">
            <a:solidFill>
              <a:srgbClr val="307BF3"/>
            </a:solidFill>
            <a:prstDash val="solid"/>
            <a:round/>
            <a:headEnd type="none" w="sm" len="sm"/>
            <a:tailEnd type="oval" w="med" len="med"/>
          </a:ln>
        </p:spPr>
      </p:cxnSp>
      <p:cxnSp>
        <p:nvCxnSpPr>
          <p:cNvPr id="361" name="Google Shape;361;g70a813606b_2_1"/>
          <p:cNvCxnSpPr/>
          <p:nvPr/>
        </p:nvCxnSpPr>
        <p:spPr>
          <a:xfrm>
            <a:off x="6946276" y="2273543"/>
            <a:ext cx="1715557" cy="0"/>
          </a:xfrm>
          <a:prstGeom prst="straightConnector1">
            <a:avLst/>
          </a:prstGeom>
          <a:noFill/>
          <a:ln w="9525" cap="flat" cmpd="sng">
            <a:solidFill>
              <a:srgbClr val="0944A1"/>
            </a:solidFill>
            <a:prstDash val="solid"/>
            <a:round/>
            <a:headEnd type="none" w="sm" len="sm"/>
            <a:tailEnd type="oval" w="med" len="med"/>
          </a:ln>
        </p:spPr>
      </p:cxnSp>
      <p:cxnSp>
        <p:nvCxnSpPr>
          <p:cNvPr id="362" name="Google Shape;362;g70a813606b_2_1"/>
          <p:cNvCxnSpPr/>
          <p:nvPr/>
        </p:nvCxnSpPr>
        <p:spPr>
          <a:xfrm>
            <a:off x="6946276" y="4864278"/>
            <a:ext cx="1715557" cy="0"/>
          </a:xfrm>
          <a:prstGeom prst="straightConnector1">
            <a:avLst/>
          </a:prstGeom>
          <a:noFill/>
          <a:ln w="9525" cap="flat" cmpd="sng">
            <a:solidFill>
              <a:srgbClr val="0D5DDF"/>
            </a:solidFill>
            <a:prstDash val="solid"/>
            <a:round/>
            <a:headEnd type="none" w="sm" len="sm"/>
            <a:tailEnd type="oval" w="med" len="med"/>
          </a:ln>
        </p:spPr>
      </p:cxnSp>
      <p:grpSp>
        <p:nvGrpSpPr>
          <p:cNvPr id="363" name="Google Shape;363;g70a813606b_2_1"/>
          <p:cNvGrpSpPr/>
          <p:nvPr/>
        </p:nvGrpSpPr>
        <p:grpSpPr>
          <a:xfrm>
            <a:off x="3549528" y="971262"/>
            <a:ext cx="5086319" cy="5054003"/>
            <a:chOff x="2662213" y="676344"/>
            <a:chExt cx="3814835" cy="3790597"/>
          </a:xfrm>
        </p:grpSpPr>
        <p:sp>
          <p:nvSpPr>
            <p:cNvPr id="364" name="Google Shape;364;g70a813606b_2_1"/>
            <p:cNvSpPr/>
            <p:nvPr/>
          </p:nvSpPr>
          <p:spPr>
            <a:xfrm rot="3600185">
              <a:off x="3169983" y="1184511"/>
              <a:ext cx="2774659" cy="2774659"/>
            </a:xfrm>
            <a:prstGeom prst="blockArc">
              <a:avLst>
                <a:gd name="adj1" fmla="val 12622480"/>
                <a:gd name="adj2" fmla="val 19781569"/>
                <a:gd name="adj3" fmla="val 20773"/>
              </a:avLst>
            </a:prstGeom>
            <a:solidFill>
              <a:srgbClr val="0944A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5" name="Google Shape;365;g70a813606b_2_1"/>
            <p:cNvSpPr/>
            <p:nvPr/>
          </p:nvSpPr>
          <p:spPr>
            <a:xfrm rot="10800000">
              <a:off x="3183490" y="1163229"/>
              <a:ext cx="2774700" cy="2774700"/>
            </a:xfrm>
            <a:prstGeom prst="blockArc">
              <a:avLst>
                <a:gd name="adj1" fmla="val 12622480"/>
                <a:gd name="adj2" fmla="val 19662822"/>
                <a:gd name="adj3" fmla="val 20729"/>
              </a:avLst>
            </a:prstGeom>
            <a:solidFill>
              <a:srgbClr val="0D5D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6" name="Google Shape;366;g70a813606b_2_1"/>
            <p:cNvSpPr/>
            <p:nvPr/>
          </p:nvSpPr>
          <p:spPr>
            <a:xfrm rot="-3600185">
              <a:off x="3194618" y="1184114"/>
              <a:ext cx="2774659" cy="2774659"/>
            </a:xfrm>
            <a:prstGeom prst="blockArc">
              <a:avLst>
                <a:gd name="adj1" fmla="val 12622480"/>
                <a:gd name="adj2" fmla="val 19703271"/>
                <a:gd name="adj3" fmla="val 20851"/>
              </a:avLst>
            </a:prstGeom>
            <a:solidFill>
              <a:srgbClr val="307B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67" name="Google Shape;367;g70a813606b_2_1"/>
            <p:cNvGrpSpPr/>
            <p:nvPr/>
          </p:nvGrpSpPr>
          <p:grpSpPr>
            <a:xfrm rot="-7200165">
              <a:off x="3337679" y="2826785"/>
              <a:ext cx="585011" cy="585536"/>
              <a:chOff x="1967628" y="812211"/>
              <a:chExt cx="588000" cy="588000"/>
            </a:xfrm>
          </p:grpSpPr>
          <p:sp>
            <p:nvSpPr>
              <p:cNvPr id="368" name="Google Shape;368;g70a813606b_2_1"/>
              <p:cNvSpPr/>
              <p:nvPr/>
            </p:nvSpPr>
            <p:spPr>
              <a:xfrm rot="39023">
                <a:off x="1970909" y="815492"/>
                <a:ext cx="581437" cy="581437"/>
              </a:xfrm>
              <a:prstGeom prst="pie">
                <a:avLst>
                  <a:gd name="adj1" fmla="val 6190354"/>
                  <a:gd name="adj2" fmla="val 14996165"/>
                </a:avLst>
              </a:prstGeom>
              <a:solidFill>
                <a:srgbClr val="307BF3"/>
              </a:solidFill>
              <a:ln>
                <a:noFill/>
              </a:ln>
              <a:effectLst>
                <a:outerShdw blurRad="142875" algn="bl" rotWithShape="0">
                  <a:srgbClr val="000000">
                    <a:alpha val="43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9" name="Google Shape;369;g70a813606b_2_1"/>
              <p:cNvSpPr/>
              <p:nvPr/>
            </p:nvSpPr>
            <p:spPr>
              <a:xfrm rot="10800000">
                <a:off x="1970875" y="815525"/>
                <a:ext cx="581400" cy="581400"/>
              </a:xfrm>
              <a:prstGeom prst="pie">
                <a:avLst>
                  <a:gd name="adj1" fmla="val 4028252"/>
                  <a:gd name="adj2" fmla="val 17183677"/>
                </a:avLst>
              </a:prstGeom>
              <a:solidFill>
                <a:srgbClr val="307B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70" name="Google Shape;370;g70a813606b_2_1"/>
            <p:cNvGrpSpPr/>
            <p:nvPr/>
          </p:nvGrpSpPr>
          <p:grpSpPr>
            <a:xfrm>
              <a:off x="4264097" y="1180331"/>
              <a:ext cx="585001" cy="585530"/>
              <a:chOff x="1970048" y="811613"/>
              <a:chExt cx="588000" cy="588000"/>
            </a:xfrm>
          </p:grpSpPr>
          <p:sp>
            <p:nvSpPr>
              <p:cNvPr id="371" name="Google Shape;371;g70a813606b_2_1"/>
              <p:cNvSpPr/>
              <p:nvPr/>
            </p:nvSpPr>
            <p:spPr>
              <a:xfrm rot="39023">
                <a:off x="1973329" y="814894"/>
                <a:ext cx="581437" cy="581437"/>
              </a:xfrm>
              <a:prstGeom prst="pie">
                <a:avLst>
                  <a:gd name="adj1" fmla="val 6190354"/>
                  <a:gd name="adj2" fmla="val 14996165"/>
                </a:avLst>
              </a:prstGeom>
              <a:solidFill>
                <a:srgbClr val="0944A1"/>
              </a:solidFill>
              <a:ln>
                <a:noFill/>
              </a:ln>
              <a:effectLst>
                <a:outerShdw blurRad="142875" algn="bl" rotWithShape="0">
                  <a:srgbClr val="000000">
                    <a:alpha val="43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2" name="Google Shape;372;g70a813606b_2_1"/>
              <p:cNvSpPr/>
              <p:nvPr/>
            </p:nvSpPr>
            <p:spPr>
              <a:xfrm rot="10800000">
                <a:off x="1973295" y="814927"/>
                <a:ext cx="581400" cy="581400"/>
              </a:xfrm>
              <a:prstGeom prst="pie">
                <a:avLst>
                  <a:gd name="adj1" fmla="val 4028252"/>
                  <a:gd name="adj2" fmla="val 17183677"/>
                </a:avLst>
              </a:prstGeom>
              <a:solidFill>
                <a:srgbClr val="0944A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73" name="Google Shape;373;g70a813606b_2_1"/>
            <p:cNvGrpSpPr/>
            <p:nvPr/>
          </p:nvGrpSpPr>
          <p:grpSpPr>
            <a:xfrm rot="7200165">
              <a:off x="5229930" y="2804716"/>
              <a:ext cx="585011" cy="585536"/>
              <a:chOff x="1977085" y="811649"/>
              <a:chExt cx="588000" cy="588000"/>
            </a:xfrm>
          </p:grpSpPr>
          <p:sp>
            <p:nvSpPr>
              <p:cNvPr id="374" name="Google Shape;374;g70a813606b_2_1"/>
              <p:cNvSpPr/>
              <p:nvPr/>
            </p:nvSpPr>
            <p:spPr>
              <a:xfrm rot="39023">
                <a:off x="1980366" y="814930"/>
                <a:ext cx="581437" cy="581437"/>
              </a:xfrm>
              <a:prstGeom prst="pie">
                <a:avLst>
                  <a:gd name="adj1" fmla="val 6190354"/>
                  <a:gd name="adj2" fmla="val 14996165"/>
                </a:avLst>
              </a:prstGeom>
              <a:solidFill>
                <a:srgbClr val="0D5DDF"/>
              </a:solidFill>
              <a:ln>
                <a:noFill/>
              </a:ln>
              <a:effectLst>
                <a:outerShdw blurRad="142875" algn="bl" rotWithShape="0">
                  <a:srgbClr val="000000">
                    <a:alpha val="43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5" name="Google Shape;375;g70a813606b_2_1"/>
              <p:cNvSpPr/>
              <p:nvPr/>
            </p:nvSpPr>
            <p:spPr>
              <a:xfrm rot="10800000">
                <a:off x="1980332" y="814963"/>
                <a:ext cx="581400" cy="581400"/>
              </a:xfrm>
              <a:prstGeom prst="pie">
                <a:avLst>
                  <a:gd name="adj1" fmla="val 4028252"/>
                  <a:gd name="adj2" fmla="val 17183677"/>
                </a:avLst>
              </a:prstGeom>
              <a:solidFill>
                <a:srgbClr val="0D5D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376" name="Google Shape;376;g70a813606b_2_1"/>
            <p:cNvSpPr txBox="1"/>
            <p:nvPr/>
          </p:nvSpPr>
          <p:spPr>
            <a:xfrm>
              <a:off x="4334550" y="1255312"/>
              <a:ext cx="509100" cy="267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100" b="1">
                  <a:solidFill>
                    <a:srgbClr val="FFFFFF"/>
                  </a:solidFill>
                  <a:latin typeface="Roboto"/>
                  <a:ea typeface="Roboto"/>
                  <a:cs typeface="Roboto"/>
                  <a:sym typeface="Roboto"/>
                </a:rPr>
                <a:t>3 </a:t>
              </a:r>
              <a:endParaRPr sz="2100" b="1">
                <a:solidFill>
                  <a:srgbClr val="FFFFFF"/>
                </a:solidFill>
                <a:latin typeface="Roboto"/>
                <a:ea typeface="Roboto"/>
                <a:cs typeface="Roboto"/>
                <a:sym typeface="Roboto"/>
              </a:endParaRPr>
            </a:p>
          </p:txBody>
        </p:sp>
        <p:sp>
          <p:nvSpPr>
            <p:cNvPr id="377" name="Google Shape;377;g70a813606b_2_1"/>
            <p:cNvSpPr txBox="1"/>
            <p:nvPr/>
          </p:nvSpPr>
          <p:spPr>
            <a:xfrm>
              <a:off x="3375648" y="2887440"/>
              <a:ext cx="509100" cy="267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100" b="1">
                  <a:solidFill>
                    <a:srgbClr val="FFFFFF"/>
                  </a:solidFill>
                  <a:latin typeface="Roboto"/>
                  <a:ea typeface="Roboto"/>
                  <a:cs typeface="Roboto"/>
                  <a:sym typeface="Roboto"/>
                </a:rPr>
                <a:t>1 </a:t>
              </a:r>
              <a:endParaRPr sz="2100" b="1">
                <a:solidFill>
                  <a:srgbClr val="FFFFFF"/>
                </a:solidFill>
                <a:latin typeface="Roboto"/>
                <a:ea typeface="Roboto"/>
                <a:cs typeface="Roboto"/>
                <a:sym typeface="Roboto"/>
              </a:endParaRPr>
            </a:p>
          </p:txBody>
        </p:sp>
        <p:sp>
          <p:nvSpPr>
            <p:cNvPr id="378" name="Google Shape;378;g70a813606b_2_1"/>
            <p:cNvSpPr txBox="1"/>
            <p:nvPr/>
          </p:nvSpPr>
          <p:spPr>
            <a:xfrm>
              <a:off x="5281877" y="2857865"/>
              <a:ext cx="509100" cy="267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100" b="1">
                  <a:solidFill>
                    <a:srgbClr val="FFFFFF"/>
                  </a:solidFill>
                  <a:latin typeface="Roboto"/>
                  <a:ea typeface="Roboto"/>
                  <a:cs typeface="Roboto"/>
                  <a:sym typeface="Roboto"/>
                </a:rPr>
                <a:t>2 </a:t>
              </a:r>
              <a:endParaRPr sz="2100" b="1">
                <a:solidFill>
                  <a:srgbClr val="FFFFFF"/>
                </a:solidFill>
                <a:latin typeface="Roboto"/>
                <a:ea typeface="Roboto"/>
                <a:cs typeface="Roboto"/>
                <a:sym typeface="Roboto"/>
              </a:endParaRPr>
            </a:p>
          </p:txBody>
        </p:sp>
      </p:grpSp>
      <p:cxnSp>
        <p:nvCxnSpPr>
          <p:cNvPr id="379" name="Google Shape;379;g70a813606b_2_1"/>
          <p:cNvCxnSpPr/>
          <p:nvPr/>
        </p:nvCxnSpPr>
        <p:spPr>
          <a:xfrm>
            <a:off x="6946276" y="2273543"/>
            <a:ext cx="1715557" cy="0"/>
          </a:xfrm>
          <a:prstGeom prst="straightConnector1">
            <a:avLst/>
          </a:prstGeom>
          <a:noFill/>
          <a:ln w="9525" cap="flat" cmpd="sng">
            <a:solidFill>
              <a:srgbClr val="1C4587"/>
            </a:solidFill>
            <a:prstDash val="solid"/>
            <a:round/>
            <a:headEnd type="none" w="sm" len="sm"/>
            <a:tailEnd type="oval" w="med" len="med"/>
          </a:ln>
        </p:spPr>
      </p:cxnSp>
      <p:cxnSp>
        <p:nvCxnSpPr>
          <p:cNvPr id="380" name="Google Shape;380;g70a813606b_2_1"/>
          <p:cNvCxnSpPr/>
          <p:nvPr/>
        </p:nvCxnSpPr>
        <p:spPr>
          <a:xfrm>
            <a:off x="6946276" y="4864278"/>
            <a:ext cx="1715557" cy="0"/>
          </a:xfrm>
          <a:prstGeom prst="straightConnector1">
            <a:avLst/>
          </a:prstGeom>
          <a:noFill/>
          <a:ln w="9525" cap="flat" cmpd="sng">
            <a:solidFill>
              <a:srgbClr val="1D7E74"/>
            </a:solidFill>
            <a:prstDash val="solid"/>
            <a:round/>
            <a:headEnd type="none" w="sm" len="sm"/>
            <a:tailEnd type="oval" w="med" len="med"/>
          </a:ln>
        </p:spPr>
      </p:cxnSp>
      <p:cxnSp>
        <p:nvCxnSpPr>
          <p:cNvPr id="381" name="Google Shape;381;g70a813606b_2_1"/>
          <p:cNvCxnSpPr/>
          <p:nvPr/>
        </p:nvCxnSpPr>
        <p:spPr>
          <a:xfrm>
            <a:off x="6946276" y="4864278"/>
            <a:ext cx="1715557" cy="0"/>
          </a:xfrm>
          <a:prstGeom prst="straightConnector1">
            <a:avLst/>
          </a:prstGeom>
          <a:noFill/>
          <a:ln w="9525" cap="flat" cmpd="sng">
            <a:solidFill>
              <a:srgbClr val="0D5DDF"/>
            </a:solidFill>
            <a:prstDash val="solid"/>
            <a:round/>
            <a:headEnd type="none" w="sm" len="sm"/>
            <a:tailEnd type="oval" w="med" len="med"/>
          </a:ln>
        </p:spPr>
      </p:cxn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464</TotalTime>
  <Words>3253</Words>
  <Application>Microsoft Office PowerPoint</Application>
  <PresentationFormat>Widescreen</PresentationFormat>
  <Paragraphs>486</Paragraphs>
  <Slides>22</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Garamond</vt:lpstr>
      <vt:lpstr>Arial</vt:lpstr>
      <vt:lpstr>Century Gothic</vt:lpstr>
      <vt:lpstr>Calibri</vt:lpstr>
      <vt:lpstr>Times New Roman</vt:lpstr>
      <vt:lpstr>Arimo</vt:lpstr>
      <vt:lpstr>Webdings</vt:lpstr>
      <vt:lpstr>Roboto</vt:lpstr>
      <vt:lpstr>Office Theme</vt:lpstr>
      <vt:lpstr>PowerPoint Presentation</vt:lpstr>
      <vt:lpstr>Gila National Forest</vt:lpstr>
      <vt:lpstr>Study Area</vt:lpstr>
      <vt:lpstr>Project Partners</vt:lpstr>
      <vt:lpstr>Community Concerns</vt:lpstr>
      <vt:lpstr>Objectives</vt:lpstr>
      <vt:lpstr>DATA: NASA Satellites &amp; Sensors</vt:lpstr>
      <vt:lpstr>DATA: In situ USGS &amp; USDA-FS</vt:lpstr>
      <vt:lpstr>Methodology</vt:lpstr>
      <vt:lpstr>Quantify Change Over Time</vt:lpstr>
      <vt:lpstr>LandTrendr</vt:lpstr>
      <vt:lpstr>Exploring Streamflow</vt:lpstr>
      <vt:lpstr>Evaluate Spatial Relationships</vt:lpstr>
      <vt:lpstr>Results: LandTrendr Time Series</vt:lpstr>
      <vt:lpstr>Results: LandTrendr Time Series</vt:lpstr>
      <vt:lpstr>Results: LandTrendr Time Series</vt:lpstr>
      <vt:lpstr>Results: Streamflow Gauges</vt:lpstr>
      <vt:lpstr>Results: Streamflow Gauges</vt:lpstr>
      <vt:lpstr>Conclusions </vt:lpstr>
      <vt:lpstr>Possible Future Work</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33</cp:revision>
  <dcterms:created xsi:type="dcterms:W3CDTF">2019-02-11T19:14:02Z</dcterms:created>
  <dcterms:modified xsi:type="dcterms:W3CDTF">2019-11-16T22:15:11Z</dcterms:modified>
</cp:coreProperties>
</file>