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Lst>
  <p:notesMasterIdLst>
    <p:notesMasterId r:id="rId29"/>
  </p:notesMasterIdLst>
  <p:sldIdLst>
    <p:sldId id="275" r:id="rId5"/>
    <p:sldId id="300" r:id="rId6"/>
    <p:sldId id="303" r:id="rId7"/>
    <p:sldId id="296" r:id="rId8"/>
    <p:sldId id="304" r:id="rId9"/>
    <p:sldId id="298" r:id="rId10"/>
    <p:sldId id="295" r:id="rId11"/>
    <p:sldId id="286" r:id="rId12"/>
    <p:sldId id="293" r:id="rId13"/>
    <p:sldId id="308" r:id="rId14"/>
    <p:sldId id="309" r:id="rId15"/>
    <p:sldId id="315" r:id="rId16"/>
    <p:sldId id="311" r:id="rId17"/>
    <p:sldId id="310" r:id="rId18"/>
    <p:sldId id="314" r:id="rId19"/>
    <p:sldId id="288" r:id="rId20"/>
    <p:sldId id="287" r:id="rId21"/>
    <p:sldId id="289" r:id="rId22"/>
    <p:sldId id="290" r:id="rId23"/>
    <p:sldId id="316" r:id="rId24"/>
    <p:sldId id="291" r:id="rId25"/>
    <p:sldId id="292" r:id="rId26"/>
    <p:sldId id="317" r:id="rId27"/>
    <p:sldId id="294" r:id="rId2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rry baggett" initials="Sb" lastIdx="6" clrIdx="0"/>
  <p:cmAuthor id="1" name="Amberle Keith" initials="AK" lastIdx="45" clrIdx="1"/>
  <p:cmAuthor id="2" name="Kaushik Narasimhan" initials="KN" lastIdx="1" clrIdx="2"/>
  <p:cmAuthor id="3" name="clr" initials="clr" lastIdx="23" clrIdx="3"/>
  <p:cmAuthor id="4" name="Brumbaugh, Beth (LARC-E3)[SSAI DEVELOP]" initials="BB(D" lastIdx="5"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767171"/>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59" autoAdjust="0"/>
    <p:restoredTop sz="90857" autoAdjust="0"/>
  </p:normalViewPr>
  <p:slideViewPr>
    <p:cSldViewPr snapToGrid="0">
      <p:cViewPr>
        <p:scale>
          <a:sx n="100" d="100"/>
          <a:sy n="100" d="100"/>
        </p:scale>
        <p:origin x="-1914" y="-138"/>
      </p:cViewPr>
      <p:guideLst>
        <p:guide orient="horz" pos="2484"/>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8" d="100"/>
          <a:sy n="88" d="100"/>
        </p:scale>
        <p:origin x="-3822" y="-12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8-03T15:25:01.511" idx="45">
    <p:pos x="4216" y="988"/>
    <p:text>Removed ", AL" on Rob's acknowledgement.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8CB7D24-6C88-410E-ACB5-D95ED598E96E}" type="datetimeFigureOut">
              <a:rPr lang="en-US" smtClean="0"/>
              <a:t>8/5/2015</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r>
              <a:rPr lang="en-US" baseline="0" dirty="0" smtClean="0"/>
              <a:t> my name is Daryl Ann Winstead.</a:t>
            </a:r>
          </a:p>
          <a:p>
            <a:r>
              <a:rPr lang="en-US" baseline="0" dirty="0" smtClean="0"/>
              <a:t>I’m Christina Fischer.</a:t>
            </a:r>
          </a:p>
          <a:p>
            <a:r>
              <a:rPr lang="en-US" baseline="0" dirty="0" smtClean="0"/>
              <a:t>I’m Kaushik Narasimhan.</a:t>
            </a:r>
          </a:p>
          <a:p>
            <a:r>
              <a:rPr lang="en-US" baseline="0" dirty="0" smtClean="0"/>
              <a:t>And I’m Amberle Keith.</a:t>
            </a:r>
          </a:p>
          <a:p>
            <a:r>
              <a:rPr lang="en-US" dirty="0" smtClean="0"/>
              <a:t>Our project is the Texas &amp; Arizona Ecological Forecasting looking at Ocelot habitat.</a:t>
            </a:r>
            <a:r>
              <a:rPr lang="en-US" baseline="0" dirty="0" smtClean="0"/>
              <a:t> (Or something like this).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927168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layer derived in order to perform the fuzzy logic and Maximum</a:t>
            </a:r>
            <a:r>
              <a:rPr lang="en-US" baseline="0" dirty="0" smtClean="0"/>
              <a:t> Entropy</a:t>
            </a:r>
            <a:r>
              <a:rPr lang="en-US" dirty="0" smtClean="0"/>
              <a:t> model was a</a:t>
            </a:r>
            <a:r>
              <a:rPr lang="en-US" baseline="0" dirty="0" smtClean="0"/>
              <a:t> Normalized Difference in Vegetation Index. This was created in ArcMap using the traditional (IR – Red)/(IR + Red) equation.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109863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layer used in the fuzzy logic model was the hydrological analysis.</a:t>
            </a:r>
            <a:r>
              <a:rPr lang="en-US" baseline="0" dirty="0" smtClean="0"/>
              <a:t> Stream networks were derived from DEM data using the spatial analyst toolbox in ArcMap.</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2248809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show the land cover classification for 1996. The tan color is the scrub/shrub/grassland class that was focused on due to the ocelot preferring it. For each land cover classification layer, a minimum of 100 regions of interest were derived using polygons and then verified in google street view.  A signature file was created from these regions of interest and used to run a Maximum Likelihood Classification in </a:t>
            </a:r>
            <a:r>
              <a:rPr lang="en-US" baseline="0" dirty="0" err="1" smtClean="0"/>
              <a:t>ArcMap</a:t>
            </a:r>
            <a:r>
              <a:rPr lang="en-US" baseline="0" dirty="0" smtClean="0"/>
              <a:t> 10.2.1.</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1119898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the</a:t>
            </a:r>
            <a:r>
              <a:rPr lang="en-US" baseline="0" dirty="0" smtClean="0"/>
              <a:t> land cover classification for 2005</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921146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land cover classification</a:t>
            </a:r>
            <a:r>
              <a:rPr lang="en-US" baseline="0" dirty="0" smtClean="0"/>
              <a:t> for 2014. This layer was used in the fuzzy membership tool in </a:t>
            </a:r>
            <a:r>
              <a:rPr lang="en-US" baseline="0" dirty="0" err="1" smtClean="0"/>
              <a:t>arcmap</a:t>
            </a:r>
            <a:r>
              <a:rPr lang="en-US" baseline="0" dirty="0" smtClean="0"/>
              <a:t> where it was scaled from 0 to 1.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1800930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the presence likelihood that was created in R Studio using the 2014 land cover classification and NDVI. Green depicts areas that a highly likely to have ocelots present and red depicts to have no ocelots present.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1678137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Land Cover Classification and NDVI layers</a:t>
            </a:r>
            <a:r>
              <a:rPr lang="en-US" baseline="0" dirty="0" smtClean="0"/>
              <a:t> were scaled using the Fuzzy Membership Tool in </a:t>
            </a:r>
            <a:r>
              <a:rPr lang="en-US" baseline="0" dirty="0" err="1" smtClean="0"/>
              <a:t>ArcMap</a:t>
            </a:r>
            <a:r>
              <a:rPr lang="en-US" baseline="0" dirty="0" smtClean="0"/>
              <a:t>, they were then used in the Fuzzy Overlay Tool. This produced the Suitable Habitat Map where the most suitable areas for the ocelot are shown in green and the least suitable areas are shown in red.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3873705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that</a:t>
            </a:r>
            <a:r>
              <a:rPr lang="en-US" baseline="0" dirty="0" smtClean="0"/>
              <a:t> layer, the team pulled out the most suitable areas and accessed the current percent cover of habitat for the ocelot. The current percentages are 36.2 in Texas and 49.7 in Arizona.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378361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intersect tool was then ran with the most suitable habitat layer and the road network layer which pulled out the high risk areas where road intersects with current or potential ocelot habitat.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328193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concluded that ocelot habitat has decreased from 1996 to 2014 in both Texas and Arizona, with the largest decrease occurring from 2005 to 2014. Overall, Texas saw a decrease of 15% from 2005 to 2014 and Arizona had a 14% decrease in the same period.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3383077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smtClean="0"/>
              <a:t>The</a:t>
            </a:r>
            <a:r>
              <a:rPr lang="en-US" baseline="0" dirty="0" smtClean="0"/>
              <a:t> original r</a:t>
            </a:r>
            <a:r>
              <a:rPr lang="en-US" dirty="0" smtClean="0"/>
              <a:t>ange for ocelots extended from Argentina into Arizona, Texas, Louisiana, and Arkansas. The map here displays current range for ocelots in green. It is estimated that there are fewer</a:t>
            </a:r>
            <a:r>
              <a:rPr lang="en-US" baseline="0" dirty="0" smtClean="0"/>
              <a:t> than 100 ocelots left in the United States. Most of the remaining populations primarily exist on refuges and private ranches in southern Texas.</a:t>
            </a:r>
            <a:endParaRPr lang="en-US" dirty="0" smtClean="0"/>
          </a:p>
          <a:p>
            <a:pPr defTabSz="933237">
              <a:defRPr/>
            </a:pPr>
            <a:endParaRPr lang="en-US" dirty="0" smtClean="0"/>
          </a:p>
          <a:p>
            <a:pPr defTabSz="933237">
              <a:defRPr/>
            </a:pPr>
            <a:r>
              <a:rPr lang="en-US" dirty="0" smtClean="0"/>
              <a:t>"Ocelot range". Licensed under CC BY-SA 3.0 via Wikimedia Commons - https://commons.wikimedia.org/wiki/File:Ocelot_range.png#/media/File:Ocelot_range.png</a:t>
            </a:r>
          </a:p>
          <a:p>
            <a:endParaRPr lang="en-US" dirty="0" smtClean="0"/>
          </a:p>
          <a:p>
            <a:endParaRPr lang="en-US" dirty="0" smtClean="0"/>
          </a:p>
          <a:p>
            <a:r>
              <a:rPr lang="en-US" dirty="0" smtClean="0"/>
              <a:t>Laguna Atascosa National Wildlife Refuge (LANWR),</a:t>
            </a:r>
            <a:r>
              <a:rPr lang="en-US" baseline="0" dirty="0" smtClean="0"/>
              <a:t> surrounding wilderness refuge areas, and private ranchers are primarily responsible for conservation of remaining populations.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819690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total</a:t>
            </a:r>
            <a:r>
              <a:rPr lang="en-US" baseline="0" dirty="0" smtClean="0"/>
              <a:t> length of road we determined to be at a high risk for ocelots amounted to almost 2950 km of road for the entire study area. </a:t>
            </a:r>
            <a:r>
              <a:rPr lang="en-US" dirty="0" smtClean="0"/>
              <a:t>A more detailed analysis of road risk was performed</a:t>
            </a:r>
            <a:r>
              <a:rPr lang="en-US" baseline="0" dirty="0" smtClean="0"/>
              <a:t> on 3 Texas counties. These counties were chosen because of their known ocelot populations. Cameron County (on the bottom) contains 335 km of road that intersects with ocelot habitat, Willacy County (above it) contains 50 km, and </a:t>
            </a:r>
            <a:r>
              <a:rPr lang="en-US" baseline="0" dirty="0" err="1" smtClean="0"/>
              <a:t>Kenedy</a:t>
            </a:r>
            <a:r>
              <a:rPr lang="en-US" baseline="0" dirty="0" smtClean="0"/>
              <a:t> County (on top) contains 105 km. These are the counties roads that the TX DOT should focus their efforts on for ocelot underpasses.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3383077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a:t>
            </a:r>
            <a:r>
              <a:rPr lang="en-US" baseline="0" dirty="0" smtClean="0"/>
              <a:t> </a:t>
            </a:r>
            <a:r>
              <a:rPr lang="en-US" baseline="0" dirty="0" smtClean="0"/>
              <a:t>data on exact ocelot locations was very limited to the team due to the information being sensitive. Ground-</a:t>
            </a:r>
            <a:r>
              <a:rPr lang="en-US" baseline="0" dirty="0" err="1" smtClean="0"/>
              <a:t>truthing</a:t>
            </a:r>
            <a:r>
              <a:rPr lang="en-US" baseline="0" dirty="0" smtClean="0"/>
              <a:t> </a:t>
            </a:r>
            <a:r>
              <a:rPr lang="en-US" strike="noStrike" baseline="0" dirty="0" smtClean="0"/>
              <a:t>will be needed to validate the results from this project. </a:t>
            </a:r>
            <a:r>
              <a:rPr lang="en-US" strike="noStrike" baseline="0" dirty="0" smtClean="0"/>
              <a:t>Land cover classification kept misidentifying unimproved roads in Arizona and marsh areas in Texas. Cloud cover in the </a:t>
            </a:r>
            <a:r>
              <a:rPr lang="en-US" strike="noStrike" baseline="0" dirty="0" err="1" smtClean="0"/>
              <a:t>landsat</a:t>
            </a:r>
            <a:r>
              <a:rPr lang="en-US" strike="noStrike" baseline="0" dirty="0" smtClean="0"/>
              <a:t> data posed a problem. The spatial resolution for Landsat and Terra were different and the Landsat had to be resampled to the same resolution as Terra to be used in our models. Habitat increases from 1996 – 2005.</a:t>
            </a:r>
            <a:endParaRPr lang="en-US" strike="noStrike" baseline="0" dirty="0" smtClean="0"/>
          </a:p>
          <a:p>
            <a:endParaRPr lang="en-US" strike="noStrike" baseline="0" dirty="0" smtClean="0"/>
          </a:p>
          <a:p>
            <a:r>
              <a:rPr lang="en-US" strike="noStrike" baseline="0" dirty="0" smtClean="0"/>
              <a:t>Image from Mark Dumont, Wikimedia Commons</a:t>
            </a:r>
            <a:endParaRPr lang="en-US" strike="sngStrike"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2218891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future work for the project would be to expand</a:t>
            </a:r>
            <a:r>
              <a:rPr lang="en-US" baseline="0" dirty="0" smtClean="0"/>
              <a:t> the study area into the north coastal areas of Mexico and then through Central America and eventually into South America.  </a:t>
            </a:r>
            <a:r>
              <a:rPr lang="en-US" strike="noStrike" baseline="0" dirty="0" smtClean="0"/>
              <a:t>Using similar methods to look into suitable habitat for other endangered species</a:t>
            </a:r>
            <a:r>
              <a:rPr lang="en-US" strike="noStrike" baseline="0" dirty="0" smtClean="0"/>
              <a:t>. Look into specific subspecies. </a:t>
            </a:r>
            <a:endParaRPr lang="en-US" strike="sngStrike"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1756942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team would like to thank Drs. Jeffry </a:t>
            </a:r>
            <a:r>
              <a:rPr lang="en-US" dirty="0" err="1" smtClean="0"/>
              <a:t>Luvall</a:t>
            </a:r>
            <a:r>
              <a:rPr lang="en-US" baseline="0" dirty="0" smtClean="0"/>
              <a:t> and Robert Griffin for all of the support and guidance on the project. They would also like to thank all of their project partners for their support and expertise, especially Dr. </a:t>
            </a:r>
            <a:r>
              <a:rPr lang="en-US" baseline="0" dirty="0" err="1" smtClean="0"/>
              <a:t>Tewes</a:t>
            </a:r>
            <a:r>
              <a:rPr lang="en-US" baseline="0" dirty="0" smtClean="0"/>
              <a:t> for his assistance with the point data and Ken Kaemmerer for putting the team in touch with many of the partners for this project. Finally, the team would like to thank Timothy Klug for his assistance with python coding.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2164778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there any questions</a:t>
            </a:r>
            <a:r>
              <a:rPr lang="en-US" baseline="0" dirty="0" smtClean="0"/>
              <a:t> at this time?</a:t>
            </a:r>
          </a:p>
          <a:p>
            <a:endParaRPr lang="en-US" baseline="0" dirty="0" smtClean="0"/>
          </a:p>
          <a:p>
            <a:r>
              <a:rPr lang="en-US" baseline="0" dirty="0" smtClean="0"/>
              <a:t>Image from the USFWS.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a:p>
        </p:txBody>
      </p:sp>
    </p:spTree>
    <p:extLst>
      <p:ext uri="{BB962C8B-B14F-4D97-AF65-F5344CB8AC3E}">
        <p14:creationId xmlns:p14="http://schemas.microsoft.com/office/powerpoint/2010/main" val="3242060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smtClean="0"/>
              <a:t>There</a:t>
            </a:r>
            <a:r>
              <a:rPr lang="en-US" baseline="0" dirty="0" smtClean="0"/>
              <a:t> are two subspecies of ocelots in the United States: (INSERT FULL NAMES HERE!). The subspecies are related to congeners in different Mexican populations. These cats are prefer dense, c</a:t>
            </a:r>
            <a:r>
              <a:rPr lang="en-US" dirty="0" smtClean="0"/>
              <a:t>losed canopy that </a:t>
            </a:r>
            <a:r>
              <a:rPr lang="en-US" baseline="0" dirty="0" smtClean="0"/>
              <a:t>is over 90% canopy cover, dense thornscrub communities that consist of species like honey mesquite. Ocelots, like many species of cats, are solitary and territorial. They are also elusive and nocturnal. </a:t>
            </a:r>
            <a:r>
              <a:rPr lang="en-US" dirty="0"/>
              <a:t>Males maintain larger territories encompassing smaller female territories. </a:t>
            </a:r>
            <a:r>
              <a:rPr lang="en-US" baseline="0" dirty="0" smtClean="0"/>
              <a:t>Their litter sizes tend to be small of 1-2 kittens(?) have a long gestation period. The reproductive strategy for the ocelot makes them vulnerable to outside pressures.</a:t>
            </a:r>
          </a:p>
          <a:p>
            <a:pPr defTabSz="933237">
              <a:defRPr/>
            </a:pPr>
            <a:endParaRPr lang="en-US" baseline="0" dirty="0" smtClean="0"/>
          </a:p>
          <a:p>
            <a:r>
              <a:rPr lang="en-US" baseline="0" dirty="0" smtClean="0"/>
              <a:t>Image from the USFWS.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308623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study area for this project was south Texas and south Arizona. </a:t>
            </a:r>
            <a:r>
              <a:rPr lang="en-US" dirty="0" smtClean="0"/>
              <a:t>Data were</a:t>
            </a:r>
            <a:r>
              <a:rPr lang="en-US" baseline="0" dirty="0" smtClean="0"/>
              <a:t> collected from 1996, 2005, and 2014 in Jan-Mar, +/- a month for cloud cover. The months of January to March were selected so as to encompass the dry season for both regions. The dry season was chosen for a number of reasons. 1) It reduced the amount of cloud cover when collecting the data 2) The dry season is a difficult time period for the ocelot. The team wanted to assess the habitat conditions when the preferred vegetation was at its least extent. The years of 1996, 2005, and 2014 were select so as to have records how </a:t>
            </a:r>
            <a:r>
              <a:rPr lang="en-US" baseline="0" dirty="0" err="1" smtClean="0"/>
              <a:t>landcover</a:t>
            </a:r>
            <a:r>
              <a:rPr lang="en-US" baseline="0" dirty="0" smtClean="0"/>
              <a:t> has changed during this time. The time period also coincides with when Landsat data collection was consistent and when the regions were not in El Nino years.</a:t>
            </a:r>
          </a:p>
          <a:p>
            <a:endParaRPr lang="en-US" baseline="0" dirty="0" smtClean="0"/>
          </a:p>
          <a:p>
            <a:pPr algn="l"/>
            <a:r>
              <a:rPr lang="en-US" baseline="0" dirty="0" smtClean="0"/>
              <a:t>The desired ocelot habitat in the United States is desert scrub, thornscrub, and dense canopy cover. The image on the left shows an example of </a:t>
            </a:r>
            <a:r>
              <a:rPr lang="en-US" baseline="0" dirty="0" err="1" smtClean="0"/>
              <a:t>thornscrub</a:t>
            </a:r>
            <a:r>
              <a:rPr lang="en-US" baseline="0" dirty="0" smtClean="0"/>
              <a:t> http://www.fsa.usda.gov/. (Image from the USDA).</a:t>
            </a:r>
          </a:p>
          <a:p>
            <a:endParaRPr lang="en-US" baseline="0" dirty="0" smtClean="0"/>
          </a:p>
          <a:p>
            <a:r>
              <a:rPr lang="en-US" baseline="0" dirty="0" err="1" smtClean="0"/>
              <a:t>Baselayer</a:t>
            </a:r>
            <a:r>
              <a:rPr lang="en-US" baseline="0" dirty="0" smtClean="0"/>
              <a:t> for the map is from ArcGIS Online base layers.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180333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There are 16 counties in southern Texas that represent the majority of ocelot habitat. These counties are among the fastest growing counties in Texas, specifically Cameron and Willacy counties, which are expected to grow by more than 80% in population (SOURCE?).  Human encroachment and land conversion are the greatest pressures on ocelot habitat. It is estimated that 95% of the ocelot habitat has been destroyed. </a:t>
            </a:r>
          </a:p>
          <a:p>
            <a:endParaRPr lang="en-US" dirty="0" smtClean="0"/>
          </a:p>
          <a:p>
            <a:pPr defTabSz="933237">
              <a:defRPr/>
            </a:pPr>
            <a:r>
              <a:rPr lang="en-US" dirty="0"/>
              <a:t>Due to the reduced habitat, remaining populations are small and isolated. This has caused inbreeding depression, reduced reproductive success, and increasing competition from other </a:t>
            </a:r>
            <a:r>
              <a:rPr lang="en-US" dirty="0" err="1"/>
              <a:t>mesopredators</a:t>
            </a:r>
            <a:r>
              <a:rPr lang="en-US" dirty="0"/>
              <a:t> to have become bigger problems for the species. </a:t>
            </a:r>
            <a:r>
              <a:rPr lang="en-US" dirty="0" smtClean="0"/>
              <a:t>Inbreeding depression leads</a:t>
            </a:r>
            <a:r>
              <a:rPr lang="en-US" baseline="0" dirty="0" smtClean="0"/>
              <a:t> to a host of genetic issues, including lack of disease resistance, infertility, and expression of harmful genes.</a:t>
            </a:r>
          </a:p>
          <a:p>
            <a:pPr defTabSz="933237">
              <a:defRPr/>
            </a:pPr>
            <a:r>
              <a:rPr lang="en-US" baseline="0" dirty="0" smtClean="0"/>
              <a:t> </a:t>
            </a:r>
          </a:p>
          <a:p>
            <a:r>
              <a:rPr lang="en-US" baseline="0" dirty="0" smtClean="0"/>
              <a:t>The bobcat has an overlapping niche, but is much more of a generalist. Competition for food sources and territories may be overwhelming for an already taxed ocelot population. </a:t>
            </a:r>
          </a:p>
          <a:p>
            <a:endParaRPr lang="en-US" baseline="0" dirty="0" smtClean="0"/>
          </a:p>
          <a:p>
            <a:r>
              <a:rPr lang="en-US" baseline="0" dirty="0" smtClean="0"/>
              <a:t>One of the direct main threats to the cat are animal/vehicle collisions along roads. There have been an increased number of incidents in south Texas due to an increase in traffic in the region. </a:t>
            </a:r>
          </a:p>
          <a:p>
            <a:endParaRPr lang="en-US" baseline="0" dirty="0" smtClean="0"/>
          </a:p>
          <a:p>
            <a:r>
              <a:rPr lang="en-US" baseline="0" dirty="0" smtClean="0"/>
              <a:t>Currently, private lands on large ranches with prime ocelot habitat are a focus of conservation efforts and are vital for conservation efforts.</a:t>
            </a:r>
          </a:p>
          <a:p>
            <a:endParaRPr lang="en-US" baseline="0" dirty="0" smtClean="0"/>
          </a:p>
          <a:p>
            <a:r>
              <a:rPr lang="en-US" baseline="0" dirty="0" smtClean="0"/>
              <a:t>Image from the USFWS.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096080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project, we had a number of partners</a:t>
            </a:r>
            <a:r>
              <a:rPr lang="en-US" baseline="0" dirty="0" smtClean="0"/>
              <a:t> which included the Pittsburg Zoo &amp; PPG Aquarium, the Caesar Kleberg Wildlife Research Institute at Texas A7M University-Kingsville, The Denver Zoo, the South Texas Refuge Complex, the Texas Department of Transportation,  the </a:t>
            </a:r>
            <a:r>
              <a:rPr lang="en-US" baseline="0" dirty="0" err="1" smtClean="0"/>
              <a:t>Secretaria</a:t>
            </a:r>
            <a:r>
              <a:rPr lang="en-US" baseline="0" dirty="0" smtClean="0"/>
              <a:t> de Medio </a:t>
            </a:r>
            <a:r>
              <a:rPr lang="en-US" baseline="0" dirty="0" err="1" smtClean="0"/>
              <a:t>Ambiente</a:t>
            </a:r>
            <a:r>
              <a:rPr lang="en-US" baseline="0" dirty="0" smtClean="0"/>
              <a:t> y </a:t>
            </a:r>
            <a:r>
              <a:rPr lang="en-US" baseline="0" dirty="0" err="1" smtClean="0"/>
              <a:t>Rescusos</a:t>
            </a:r>
            <a:r>
              <a:rPr lang="en-US" baseline="0" dirty="0" smtClean="0"/>
              <a:t> </a:t>
            </a:r>
            <a:r>
              <a:rPr lang="en-US" baseline="0" dirty="0" err="1" smtClean="0"/>
              <a:t>Naturales</a:t>
            </a:r>
            <a:r>
              <a:rPr lang="en-US" baseline="0" dirty="0" smtClean="0"/>
              <a:t> (SEMARNAT), and the East Wildlife Foundation.</a:t>
            </a:r>
            <a:endParaRPr lang="en-US" dirty="0" smtClean="0"/>
          </a:p>
          <a:p>
            <a:endParaRPr lang="en-US" dirty="0" smtClean="0"/>
          </a:p>
          <a:p>
            <a:pPr defTabSz="933237">
              <a:defRPr/>
            </a:pPr>
            <a:r>
              <a:rPr lang="en-US" dirty="0" smtClean="0"/>
              <a:t>Photo from Wikimedia Commons: https://commons.wikimedia.org/wiki/File:Ocelot_in_Uilen-_en_Dierenpark_De_Paay.JPG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3865657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dirty="0"/>
              <a:t>The objectives for this project were to:</a:t>
            </a:r>
          </a:p>
          <a:p>
            <a:pPr rtl="0" latinLnBrk="0"/>
            <a:r>
              <a:rPr lang="en-US" dirty="0"/>
              <a:t>•Identify areas of potential ocelot habitat for conservation purposes</a:t>
            </a:r>
          </a:p>
          <a:p>
            <a:pPr rtl="0" latinLnBrk="0"/>
            <a:r>
              <a:rPr lang="en-US" dirty="0"/>
              <a:t>•Study impact of urban and agricultural growth on ocelot habitat</a:t>
            </a:r>
          </a:p>
          <a:p>
            <a:pPr rtl="0" latinLnBrk="0"/>
            <a:r>
              <a:rPr lang="en-US" dirty="0"/>
              <a:t>•Analyze impact of road development on ocelot populations</a:t>
            </a:r>
          </a:p>
          <a:p>
            <a:r>
              <a:rPr lang="en-US" dirty="0" smtClean="0"/>
              <a:t/>
            </a:r>
            <a:br>
              <a:rPr lang="en-US" dirty="0" smtClean="0"/>
            </a:br>
            <a:r>
              <a:rPr lang="en-US" dirty="0" smtClean="0"/>
              <a:t>Image from the USFWS.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781620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Landsat</a:t>
            </a:r>
            <a:r>
              <a:rPr lang="en-US" baseline="0" dirty="0" smtClean="0"/>
              <a:t> 8 Operational Land Imager and Landsat 5 Thematic Mapper data were downloaded from USGS </a:t>
            </a:r>
            <a:r>
              <a:rPr lang="en-US" baseline="0" dirty="0" err="1" smtClean="0"/>
              <a:t>GloVis</a:t>
            </a:r>
            <a:r>
              <a:rPr lang="en-US" baseline="0" dirty="0" smtClean="0"/>
              <a:t> and used in ArcMap 10.2.1 to derive land cover classifications. Terra MODIS data were downloaded using a python package provided by the DEVELOP program and used to derive Normalized Difference in Vegetation Index. Terra Aster-based Global Digital Elevation Model data were downloaded from USGS Earth Explorer and used to derive stream networks within the study area.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1848601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 cover</a:t>
            </a:r>
            <a:r>
              <a:rPr lang="en-US" baseline="0" dirty="0" smtClean="0"/>
              <a:t> classifications were derived during 1996, 2005, and 2014.  Normalized Difference in Vegetation Indices (NDVI) were derived using Terra MODIS data and used to error check the areas of vegetation for the land cover classification in years 2005 and 2014. The land cover classification layers were used in a time series in order to assess land use and land cover change – which aided in producing the Habitat Percent Cover Map. The land cover classification layer for 2014, along with in situ data, was used in Princeton Maximum Entropy model in R software which derived outputs which aided in the use of Fuzzy Logic in </a:t>
            </a:r>
            <a:r>
              <a:rPr lang="en-US" baseline="0" dirty="0" err="1" smtClean="0"/>
              <a:t>ArcMap</a:t>
            </a:r>
            <a:r>
              <a:rPr lang="en-US" baseline="0" dirty="0" smtClean="0"/>
              <a:t> 10.2.1 which then created the Habitat Probability Map. The Proximity Risk Map was then created by using multiband buffers which were then used to analyze at-risk roads.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7558101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2" name="author 5"/>
          <p:cNvSpPr>
            <a:spLocks noGrp="1"/>
          </p:cNvSpPr>
          <p:nvPr>
            <p:ph type="body" sz="quarter" idx="15" hasCustomPrompt="1"/>
          </p:nvPr>
        </p:nvSpPr>
        <p:spPr>
          <a:xfrm>
            <a:off x="5660136" y="583249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4312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83249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4312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386820"/>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1559994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38336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902153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1793645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658150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9043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708618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357627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3199959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4046290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Tree>
    <p:extLst>
      <p:ext uri="{BB962C8B-B14F-4D97-AF65-F5344CB8AC3E}">
        <p14:creationId xmlns:p14="http://schemas.microsoft.com/office/powerpoint/2010/main" val="2124404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1342448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2401240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133401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19911579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619096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121136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218218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324054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3924559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2977453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Tree>
    <p:extLst>
      <p:ext uri="{BB962C8B-B14F-4D97-AF65-F5344CB8AC3E}">
        <p14:creationId xmlns:p14="http://schemas.microsoft.com/office/powerpoint/2010/main" val="748975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9421210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2" name="author 5"/>
          <p:cNvSpPr>
            <a:spLocks noGrp="1"/>
          </p:cNvSpPr>
          <p:nvPr>
            <p:ph type="body" sz="quarter" idx="15" hasCustomPrompt="1"/>
          </p:nvPr>
        </p:nvSpPr>
        <p:spPr>
          <a:xfrm>
            <a:off x="5660136" y="583249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4312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83249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4312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386820"/>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105183393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4189934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434010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9355154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1632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8345965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3675471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126978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5" name="Text Placeholder 3"/>
          <p:cNvSpPr>
            <a:spLocks noGrp="1"/>
          </p:cNvSpPr>
          <p:nvPr>
            <p:ph type="body" sz="quarter" idx="20" hasCustomPrompt="1"/>
          </p:nvPr>
        </p:nvSpPr>
        <p:spPr>
          <a:xfrm>
            <a:off x="593011" y="6022415"/>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7" name="Section Body Text"/>
          <p:cNvSpPr>
            <a:spLocks noGrp="1"/>
          </p:cNvSpPr>
          <p:nvPr>
            <p:ph type="body" sz="quarter" idx="21" hasCustomPrompt="1"/>
          </p:nvPr>
        </p:nvSpPr>
        <p:spPr>
          <a:xfrm>
            <a:off x="4572000" y="6002536"/>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404904520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Tree>
    <p:extLst>
      <p:ext uri="{BB962C8B-B14F-4D97-AF65-F5344CB8AC3E}">
        <p14:creationId xmlns:p14="http://schemas.microsoft.com/office/powerpoint/2010/main" val="35201459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0634642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1707718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2261637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5" name="Text Placeholder 3"/>
          <p:cNvSpPr>
            <a:spLocks noGrp="1"/>
          </p:cNvSpPr>
          <p:nvPr>
            <p:ph type="body" sz="quarter" idx="20" hasCustomPrompt="1"/>
          </p:nvPr>
        </p:nvSpPr>
        <p:spPr>
          <a:xfrm>
            <a:off x="593011" y="6022415"/>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7" name="Section Body Text"/>
          <p:cNvSpPr>
            <a:spLocks noGrp="1"/>
          </p:cNvSpPr>
          <p:nvPr>
            <p:ph type="body" sz="quarter" idx="21" hasCustomPrompt="1"/>
          </p:nvPr>
        </p:nvSpPr>
        <p:spPr>
          <a:xfrm>
            <a:off x="4572000" y="6002536"/>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8/5/2015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8/5/2015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37539995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8/5/2015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32479730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8/5/2015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268638237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tiff"/><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7.tiff"/><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7.tiff"/><Relationship Id="rId5" Type="http://schemas.openxmlformats.org/officeDocument/2006/relationships/image" Target="../media/image16.jpeg"/><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77500" lnSpcReduction="20000"/>
          </a:bodyPr>
          <a:lstStyle/>
          <a:p>
            <a:r>
              <a:rPr lang="en-US" dirty="0" smtClean="0"/>
              <a:t>Texas and Arizona Ecological Forecasting</a:t>
            </a:r>
            <a:endParaRPr lang="en-US" dirty="0"/>
          </a:p>
        </p:txBody>
      </p:sp>
      <p:sp>
        <p:nvSpPr>
          <p:cNvPr id="3" name="Text Placeholder 2"/>
          <p:cNvSpPr>
            <a:spLocks noGrp="1"/>
          </p:cNvSpPr>
          <p:nvPr>
            <p:ph type="body" sz="quarter" idx="11"/>
          </p:nvPr>
        </p:nvSpPr>
        <p:spPr>
          <a:xfrm>
            <a:off x="1876425" y="5439304"/>
            <a:ext cx="4038600" cy="411238"/>
          </a:xfrm>
        </p:spPr>
        <p:txBody>
          <a:bodyPr>
            <a:noAutofit/>
          </a:bodyPr>
          <a:lstStyle/>
          <a:p>
            <a:r>
              <a:rPr lang="en-US" dirty="0" smtClean="0"/>
              <a:t>Daryl Ann </a:t>
            </a:r>
            <a:r>
              <a:rPr lang="en-US" dirty="0" err="1" smtClean="0"/>
              <a:t>Winstead</a:t>
            </a:r>
            <a:r>
              <a:rPr lang="en-US" dirty="0" smtClean="0"/>
              <a:t> (Project Lead)</a:t>
            </a:r>
            <a:endParaRPr lang="en-US" dirty="0"/>
          </a:p>
        </p:txBody>
      </p:sp>
      <p:sp>
        <p:nvSpPr>
          <p:cNvPr id="4" name="Text Placeholder 3"/>
          <p:cNvSpPr>
            <a:spLocks noGrp="1"/>
          </p:cNvSpPr>
          <p:nvPr>
            <p:ph type="body" sz="quarter" idx="12"/>
          </p:nvPr>
        </p:nvSpPr>
        <p:spPr/>
        <p:txBody>
          <a:bodyPr/>
          <a:lstStyle/>
          <a:p>
            <a:r>
              <a:rPr lang="en-US" dirty="0" err="1" smtClean="0"/>
              <a:t>Amberle</a:t>
            </a:r>
            <a:r>
              <a:rPr lang="en-US" dirty="0" smtClean="0"/>
              <a:t> Keith</a:t>
            </a:r>
            <a:endParaRPr lang="en-US" dirty="0"/>
          </a:p>
        </p:txBody>
      </p:sp>
      <p:sp>
        <p:nvSpPr>
          <p:cNvPr id="6" name="Text Placeholder 5"/>
          <p:cNvSpPr>
            <a:spLocks noGrp="1"/>
          </p:cNvSpPr>
          <p:nvPr>
            <p:ph type="body" sz="quarter" idx="14"/>
          </p:nvPr>
        </p:nvSpPr>
        <p:spPr/>
        <p:txBody>
          <a:bodyPr/>
          <a:lstStyle/>
          <a:p>
            <a:r>
              <a:rPr lang="en-US" dirty="0" smtClean="0"/>
              <a:t>Christina Fischer</a:t>
            </a:r>
            <a:endParaRPr lang="en-US" dirty="0"/>
          </a:p>
        </p:txBody>
      </p:sp>
      <p:sp>
        <p:nvSpPr>
          <p:cNvPr id="7" name="Text Placeholder 6"/>
          <p:cNvSpPr>
            <a:spLocks noGrp="1"/>
          </p:cNvSpPr>
          <p:nvPr>
            <p:ph type="body" sz="quarter" idx="15"/>
          </p:nvPr>
        </p:nvSpPr>
        <p:spPr/>
        <p:txBody>
          <a:bodyPr/>
          <a:lstStyle/>
          <a:p>
            <a:r>
              <a:rPr lang="en-US" dirty="0" err="1" smtClean="0"/>
              <a:t>Kaushik</a:t>
            </a:r>
            <a:r>
              <a:rPr lang="en-US" dirty="0" smtClean="0"/>
              <a:t> </a:t>
            </a:r>
            <a:r>
              <a:rPr lang="en-US" dirty="0" err="1" smtClean="0"/>
              <a:t>Narasimhan</a:t>
            </a:r>
            <a:endParaRPr lang="en-US" dirty="0"/>
          </a:p>
        </p:txBody>
      </p:sp>
      <p:sp>
        <p:nvSpPr>
          <p:cNvPr id="9" name="Text Placeholder 8"/>
          <p:cNvSpPr>
            <a:spLocks noGrp="1"/>
          </p:cNvSpPr>
          <p:nvPr>
            <p:ph type="body" sz="quarter" idx="17"/>
          </p:nvPr>
        </p:nvSpPr>
        <p:spPr/>
        <p:txBody>
          <a:bodyPr>
            <a:normAutofit fontScale="92500" lnSpcReduction="10000"/>
          </a:bodyPr>
          <a:lstStyle/>
          <a:p>
            <a:r>
              <a:rPr lang="en-US" dirty="0"/>
              <a:t>Utilizing NASA Earth Observations to Monitor and Manage Ocelot Habitat Loss</a:t>
            </a: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pPr algn="ctr"/>
            <a:r>
              <a:rPr lang="en-US" dirty="0" smtClean="0"/>
              <a:t>NDVI</a:t>
            </a:r>
            <a:endParaRPr lang="en-US" dirty="0"/>
          </a:p>
        </p:txBody>
      </p:sp>
      <p:pic>
        <p:nvPicPr>
          <p:cNvPr id="8" name="Picture Placeholder 7"/>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5521" t="8359" r="5728" b="8359"/>
          <a:stretch/>
        </p:blipFill>
        <p:spPr>
          <a:xfrm>
            <a:off x="1133475" y="1905001"/>
            <a:ext cx="6877050" cy="4302192"/>
          </a:xfrm>
        </p:spPr>
      </p:pic>
      <p:pic>
        <p:nvPicPr>
          <p:cNvPr id="607" name="Picture 606"/>
          <p:cNvPicPr/>
          <p:nvPr/>
        </p:nvPicPr>
        <p:blipFill rotWithShape="1">
          <a:blip r:embed="rId4" cstate="print">
            <a:extLst>
              <a:ext uri="{28A0092B-C50C-407E-A947-70E740481C1C}">
                <a14:useLocalDpi xmlns:a14="http://schemas.microsoft.com/office/drawing/2010/main" val="0"/>
              </a:ext>
            </a:extLst>
          </a:blip>
          <a:srcRect l="33713" t="35005" r="59831" b="54222"/>
          <a:stretch/>
        </p:blipFill>
        <p:spPr bwMode="auto">
          <a:xfrm>
            <a:off x="8081645" y="3579847"/>
            <a:ext cx="1014730" cy="952500"/>
          </a:xfrm>
          <a:prstGeom prst="rect">
            <a:avLst/>
          </a:prstGeom>
          <a:ln>
            <a:noFill/>
          </a:ln>
          <a:extLst>
            <a:ext uri="{53640926-AAD7-44D8-BBD7-CCE9431645EC}">
              <a14:shadowObscured xmlns:a14="http://schemas.microsoft.com/office/drawing/2010/main"/>
            </a:ext>
          </a:extLst>
        </p:spPr>
      </p:pic>
      <p:pic>
        <p:nvPicPr>
          <p:cNvPr id="608" name="Picture 607"/>
          <p:cNvPicPr>
            <a:picLocks noChangeAspect="1"/>
          </p:cNvPicPr>
          <p:nvPr/>
        </p:nvPicPr>
        <p:blipFill rotWithShape="1">
          <a:blip r:embed="rId5" cstate="print">
            <a:extLst>
              <a:ext uri="{28A0092B-C50C-407E-A947-70E740481C1C}">
                <a14:useLocalDpi xmlns:a14="http://schemas.microsoft.com/office/drawing/2010/main" val="0"/>
              </a:ext>
            </a:extLst>
          </a:blip>
          <a:srcRect t="11738" b="13738"/>
          <a:stretch/>
        </p:blipFill>
        <p:spPr>
          <a:xfrm>
            <a:off x="5753100" y="1952625"/>
            <a:ext cx="2233103" cy="1381248"/>
          </a:xfrm>
          <a:prstGeom prst="rect">
            <a:avLst/>
          </a:prstGeom>
        </p:spPr>
      </p:pic>
    </p:spTree>
    <p:extLst>
      <p:ext uri="{BB962C8B-B14F-4D97-AF65-F5344CB8AC3E}">
        <p14:creationId xmlns:p14="http://schemas.microsoft.com/office/powerpoint/2010/main" val="907209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pPr algn="ctr"/>
            <a:r>
              <a:rPr lang="en-US" dirty="0" smtClean="0"/>
              <a:t>Hydrological Analysis</a:t>
            </a:r>
            <a:endParaRPr lang="en-US" dirty="0"/>
          </a:p>
        </p:txBody>
      </p:sp>
      <p:grpSp>
        <p:nvGrpSpPr>
          <p:cNvPr id="6" name="Group 5"/>
          <p:cNvGrpSpPr>
            <a:grpSpLocks noChangeAspect="1"/>
          </p:cNvGrpSpPr>
          <p:nvPr/>
        </p:nvGrpSpPr>
        <p:grpSpPr bwMode="auto">
          <a:xfrm>
            <a:off x="7866071" y="3573468"/>
            <a:ext cx="1201739" cy="393701"/>
            <a:chOff x="4045" y="1207"/>
            <a:chExt cx="757" cy="248"/>
          </a:xfrm>
        </p:grpSpPr>
        <p:sp>
          <p:nvSpPr>
            <p:cNvPr id="7" name="AutoShape 4"/>
            <p:cNvSpPr>
              <a:spLocks noChangeAspect="1" noChangeArrowheads="1" noTextEdit="1"/>
            </p:cNvSpPr>
            <p:nvPr/>
          </p:nvSpPr>
          <p:spPr bwMode="auto">
            <a:xfrm>
              <a:off x="4045" y="1207"/>
              <a:ext cx="706"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Line 7"/>
            <p:cNvSpPr>
              <a:spLocks noChangeShapeType="1"/>
            </p:cNvSpPr>
            <p:nvPr/>
          </p:nvSpPr>
          <p:spPr bwMode="auto">
            <a:xfrm>
              <a:off x="4052" y="1403"/>
              <a:ext cx="132" cy="0"/>
            </a:xfrm>
            <a:prstGeom prst="line">
              <a:avLst/>
            </a:prstGeom>
            <a:noFill/>
            <a:ln w="9525">
              <a:solidFill>
                <a:srgbClr val="00A9E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8"/>
            <p:cNvSpPr>
              <a:spLocks noChangeArrowheads="1"/>
            </p:cNvSpPr>
            <p:nvPr/>
          </p:nvSpPr>
          <p:spPr bwMode="auto">
            <a:xfrm>
              <a:off x="4213" y="1368"/>
              <a:ext cx="58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cs typeface="Arial" pitchFamily="34" charset="0"/>
                </a:rPr>
                <a:t>Stream Networks</a:t>
              </a:r>
              <a:endParaRPr kumimoji="0" lang="en-US" sz="900" b="0" i="0" u="none" strike="noStrike" cap="none" normalizeH="0" baseline="0" dirty="0" smtClean="0">
                <a:ln>
                  <a:noFill/>
                </a:ln>
                <a:solidFill>
                  <a:schemeClr val="tx1"/>
                </a:solidFill>
                <a:effectLst/>
                <a:cs typeface="Arial" pitchFamily="34" charset="0"/>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987" y="1495426"/>
            <a:ext cx="6550027" cy="4912520"/>
          </a:xfrm>
          <a:prstGeom prst="rect">
            <a:avLst/>
          </a:prstGeom>
        </p:spPr>
      </p:pic>
    </p:spTree>
    <p:extLst>
      <p:ext uri="{BB962C8B-B14F-4D97-AF65-F5344CB8AC3E}">
        <p14:creationId xmlns:p14="http://schemas.microsoft.com/office/powerpoint/2010/main" val="12846020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sz="quarter" idx="14"/>
          </p:nvPr>
        </p:nvSpPr>
        <p:spPr/>
        <p:txBody>
          <a:bodyPr/>
          <a:lstStyle/>
          <a:p>
            <a:r>
              <a:rPr lang="en-US" sz="3800" dirty="0" smtClean="0"/>
              <a:t>Land Cover Classification - 1996</a:t>
            </a:r>
            <a:endParaRPr lang="en-US" sz="3800"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686300"/>
            <a:ext cx="1281113" cy="193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9201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sz="3800" dirty="0" smtClean="0"/>
              <a:t>Land Cover Classification - 2005</a:t>
            </a:r>
            <a:endParaRPr lang="en-US" sz="38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1945"/>
          <a:stretch/>
        </p:blipFill>
        <p:spPr>
          <a:xfrm>
            <a:off x="0" y="1504950"/>
            <a:ext cx="9144000" cy="5353050"/>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686300"/>
            <a:ext cx="1281113" cy="193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28184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p:cNvSpPr>
            <a:spLocks noGrp="1"/>
          </p:cNvSpPr>
          <p:nvPr>
            <p:ph type="body" sz="quarter" idx="14"/>
          </p:nvPr>
        </p:nvSpPr>
        <p:spPr/>
        <p:txBody>
          <a:bodyPr/>
          <a:lstStyle/>
          <a:p>
            <a:pPr algn="ctr"/>
            <a:r>
              <a:rPr lang="en-US" sz="3900" dirty="0" smtClean="0"/>
              <a:t>Land Cover Classification - 2014</a:t>
            </a:r>
            <a:endParaRPr lang="en-US" sz="3900" dirty="0"/>
          </a:p>
        </p:txBody>
      </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23194"/>
          <a:stretch/>
        </p:blipFill>
        <p:spPr>
          <a:xfrm>
            <a:off x="0" y="1590674"/>
            <a:ext cx="9144000" cy="5267325"/>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686300"/>
            <a:ext cx="1281113" cy="193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07398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pPr algn="ctr"/>
            <a:r>
              <a:rPr lang="en-US" dirty="0" smtClean="0"/>
              <a:t>Maximum Entropy</a:t>
            </a:r>
            <a:endParaRPr lang="en-US" dirty="0"/>
          </a:p>
        </p:txBody>
      </p:sp>
      <p:grpSp>
        <p:nvGrpSpPr>
          <p:cNvPr id="14" name="Group 13"/>
          <p:cNvGrpSpPr/>
          <p:nvPr/>
        </p:nvGrpSpPr>
        <p:grpSpPr>
          <a:xfrm>
            <a:off x="1444625" y="1190625"/>
            <a:ext cx="7505699" cy="5505450"/>
            <a:chOff x="1444625" y="1190625"/>
            <a:chExt cx="7505699" cy="5505450"/>
          </a:xfrm>
        </p:grpSpPr>
        <p:grpSp>
          <p:nvGrpSpPr>
            <p:cNvPr id="13" name="Group 12"/>
            <p:cNvGrpSpPr/>
            <p:nvPr/>
          </p:nvGrpSpPr>
          <p:grpSpPr>
            <a:xfrm>
              <a:off x="1444625" y="1190625"/>
              <a:ext cx="7499350" cy="5505450"/>
              <a:chOff x="1444625" y="1190625"/>
              <a:chExt cx="7499350" cy="5505450"/>
            </a:xfrm>
          </p:grpSpPr>
          <p:grpSp>
            <p:nvGrpSpPr>
              <p:cNvPr id="8" name="Group 7"/>
              <p:cNvGrpSpPr/>
              <p:nvPr/>
            </p:nvGrpSpPr>
            <p:grpSpPr>
              <a:xfrm>
                <a:off x="1444625" y="1190625"/>
                <a:ext cx="7499350" cy="5505450"/>
                <a:chOff x="901700" y="1190625"/>
                <a:chExt cx="7499350" cy="5505450"/>
              </a:xfrm>
            </p:grpSpPr>
            <p:grpSp>
              <p:nvGrpSpPr>
                <p:cNvPr id="4" name="Group 3"/>
                <p:cNvGrpSpPr/>
                <p:nvPr/>
              </p:nvGrpSpPr>
              <p:grpSpPr>
                <a:xfrm>
                  <a:off x="901700" y="1190625"/>
                  <a:ext cx="7499350" cy="5505450"/>
                  <a:chOff x="901700" y="1190625"/>
                  <a:chExt cx="7499350" cy="550545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700" y="1190625"/>
                    <a:ext cx="7340600" cy="5505450"/>
                  </a:xfrm>
                  <a:prstGeom prst="rect">
                    <a:avLst/>
                  </a:prstGeom>
                </p:spPr>
              </p:pic>
              <p:sp>
                <p:nvSpPr>
                  <p:cNvPr id="2" name="Rectangle 1"/>
                  <p:cNvSpPr/>
                  <p:nvPr/>
                </p:nvSpPr>
                <p:spPr>
                  <a:xfrm>
                    <a:off x="5915025" y="1190625"/>
                    <a:ext cx="2486025" cy="210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6276975" y="4419600"/>
                  <a:ext cx="782905" cy="82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6047117" y="3867509"/>
                <a:ext cx="1923691" cy="1558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5991" t="54585" r="23816" b="34010"/>
            <a:stretch/>
          </p:blipFill>
          <p:spPr bwMode="auto">
            <a:xfrm>
              <a:off x="6537859" y="3128513"/>
              <a:ext cx="2412465" cy="151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58845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527554" y="987552"/>
            <a:ext cx="4088892" cy="3374136"/>
          </a:xfrm>
        </p:spPr>
        <p:txBody>
          <a:bodyPr>
            <a:normAutofit/>
          </a:bodyPr>
          <a:lstStyle/>
          <a:p>
            <a:pPr algn="ctr"/>
            <a:r>
              <a:rPr lang="en-US" sz="2800" dirty="0"/>
              <a:t>Suitable Habitat Map</a:t>
            </a:r>
          </a:p>
        </p:txBody>
      </p:sp>
      <p:sp>
        <p:nvSpPr>
          <p:cNvPr id="3" name="Text Placeholder 2"/>
          <p:cNvSpPr>
            <a:spLocks noGrp="1"/>
          </p:cNvSpPr>
          <p:nvPr>
            <p:ph type="body" sz="quarter" idx="10"/>
          </p:nvPr>
        </p:nvSpPr>
        <p:spPr>
          <a:xfrm>
            <a:off x="548640" y="190499"/>
            <a:ext cx="3566160" cy="870585"/>
          </a:xfrm>
        </p:spPr>
        <p:txBody>
          <a:bodyPr>
            <a:normAutofit/>
          </a:bodyPr>
          <a:lstStyle/>
          <a:p>
            <a:r>
              <a:rPr lang="en-US" sz="4800" dirty="0" smtClean="0"/>
              <a:t>Results</a:t>
            </a:r>
            <a:endParaRPr lang="en-US" sz="48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104" t="14306" r="4062" b="28055"/>
          <a:stretch/>
        </p:blipFill>
        <p:spPr>
          <a:xfrm>
            <a:off x="0" y="2416248"/>
            <a:ext cx="9152903" cy="4356027"/>
          </a:xfrm>
          <a:prstGeom prst="rect">
            <a:avLst/>
          </a:prstGeom>
        </p:spPr>
      </p:pic>
      <p:grpSp>
        <p:nvGrpSpPr>
          <p:cNvPr id="8" name="Group 7"/>
          <p:cNvGrpSpPr/>
          <p:nvPr/>
        </p:nvGrpSpPr>
        <p:grpSpPr>
          <a:xfrm>
            <a:off x="3387980" y="-3528941"/>
            <a:ext cx="2435478" cy="5986464"/>
            <a:chOff x="3387980" y="-3528941"/>
            <a:chExt cx="2435478" cy="5986464"/>
          </a:xfrm>
        </p:grpSpPr>
        <p:grpSp>
          <p:nvGrpSpPr>
            <p:cNvPr id="7" name="Group 6"/>
            <p:cNvGrpSpPr/>
            <p:nvPr/>
          </p:nvGrpSpPr>
          <p:grpSpPr>
            <a:xfrm>
              <a:off x="3387980" y="-3528941"/>
              <a:ext cx="2374899" cy="5897564"/>
              <a:chOff x="4881349" y="-3828802"/>
              <a:chExt cx="2374899" cy="5897564"/>
            </a:xfrm>
          </p:grpSpPr>
          <p:sp>
            <p:nvSpPr>
              <p:cNvPr id="9" name="AutoShape 4"/>
              <p:cNvSpPr>
                <a:spLocks noChangeAspect="1" noChangeArrowheads="1" noTextEdit="1"/>
              </p:cNvSpPr>
              <p:nvPr/>
            </p:nvSpPr>
            <p:spPr bwMode="auto">
              <a:xfrm>
                <a:off x="5349661" y="-3828802"/>
                <a:ext cx="1906587"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0" name="Group 206"/>
              <p:cNvGrpSpPr>
                <a:grpSpLocks/>
              </p:cNvGrpSpPr>
              <p:nvPr/>
            </p:nvGrpSpPr>
            <p:grpSpPr bwMode="auto">
              <a:xfrm>
                <a:off x="4881349" y="1390899"/>
                <a:ext cx="1968499" cy="406400"/>
                <a:chOff x="12690" y="11633"/>
                <a:chExt cx="1240" cy="256"/>
              </a:xfrm>
            </p:grpSpPr>
            <p:sp>
              <p:nvSpPr>
                <p:cNvPr id="113" name="Line 10"/>
                <p:cNvSpPr>
                  <a:spLocks noChangeShapeType="1"/>
                </p:cNvSpPr>
                <p:nvPr/>
              </p:nvSpPr>
              <p:spPr bwMode="auto">
                <a:xfrm>
                  <a:off x="12921" y="11729"/>
                  <a:ext cx="1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4" name="Rectangle 11"/>
                <p:cNvSpPr>
                  <a:spLocks noChangeArrowheads="1"/>
                </p:cNvSpPr>
                <p:nvPr/>
              </p:nvSpPr>
              <p:spPr bwMode="auto">
                <a:xfrm>
                  <a:off x="12690" y="11729"/>
                  <a:ext cx="231" cy="1"/>
                </a:xfrm>
                <a:prstGeom prst="rect">
                  <a:avLst/>
                </a:prstGeom>
                <a:solidFill>
                  <a:srgbClr val="3691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5" name="Rectangle 12"/>
                <p:cNvSpPr>
                  <a:spLocks noChangeArrowheads="1"/>
                </p:cNvSpPr>
                <p:nvPr/>
              </p:nvSpPr>
              <p:spPr bwMode="auto">
                <a:xfrm>
                  <a:off x="12690" y="11730"/>
                  <a:ext cx="231" cy="1"/>
                </a:xfrm>
                <a:prstGeom prst="rect">
                  <a:avLst/>
                </a:prstGeom>
                <a:solidFill>
                  <a:srgbClr val="3791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 name="Rectangle 13"/>
                <p:cNvSpPr>
                  <a:spLocks noChangeArrowheads="1"/>
                </p:cNvSpPr>
                <p:nvPr/>
              </p:nvSpPr>
              <p:spPr bwMode="auto">
                <a:xfrm>
                  <a:off x="12690" y="11730"/>
                  <a:ext cx="231" cy="1"/>
                </a:xfrm>
                <a:prstGeom prst="rect">
                  <a:avLst/>
                </a:prstGeom>
                <a:solidFill>
                  <a:srgbClr val="3894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7" name="Rectangle 14"/>
                <p:cNvSpPr>
                  <a:spLocks noChangeArrowheads="1"/>
                </p:cNvSpPr>
                <p:nvPr/>
              </p:nvSpPr>
              <p:spPr bwMode="auto">
                <a:xfrm>
                  <a:off x="12690" y="11731"/>
                  <a:ext cx="231" cy="1"/>
                </a:xfrm>
                <a:prstGeom prst="rect">
                  <a:avLst/>
                </a:prstGeom>
                <a:solidFill>
                  <a:srgbClr val="3B94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8" name="Rectangle 15"/>
                <p:cNvSpPr>
                  <a:spLocks noChangeArrowheads="1"/>
                </p:cNvSpPr>
                <p:nvPr/>
              </p:nvSpPr>
              <p:spPr bwMode="auto">
                <a:xfrm>
                  <a:off x="12690" y="11732"/>
                  <a:ext cx="231" cy="1"/>
                </a:xfrm>
                <a:prstGeom prst="rect">
                  <a:avLst/>
                </a:prstGeom>
                <a:solidFill>
                  <a:srgbClr val="3B94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9" name="Rectangle 16"/>
                <p:cNvSpPr>
                  <a:spLocks noChangeArrowheads="1"/>
                </p:cNvSpPr>
                <p:nvPr/>
              </p:nvSpPr>
              <p:spPr bwMode="auto">
                <a:xfrm>
                  <a:off x="12690" y="11733"/>
                  <a:ext cx="231" cy="1"/>
                </a:xfrm>
                <a:prstGeom prst="rect">
                  <a:avLst/>
                </a:prstGeom>
                <a:solidFill>
                  <a:srgbClr val="3C94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0" name="Rectangle 17"/>
                <p:cNvSpPr>
                  <a:spLocks noChangeArrowheads="1"/>
                </p:cNvSpPr>
                <p:nvPr/>
              </p:nvSpPr>
              <p:spPr bwMode="auto">
                <a:xfrm>
                  <a:off x="12690" y="11734"/>
                  <a:ext cx="231" cy="1"/>
                </a:xfrm>
                <a:prstGeom prst="rect">
                  <a:avLst/>
                </a:prstGeom>
                <a:solidFill>
                  <a:srgbClr val="3D96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1" name="Rectangle 18"/>
                <p:cNvSpPr>
                  <a:spLocks noChangeArrowheads="1"/>
                </p:cNvSpPr>
                <p:nvPr/>
              </p:nvSpPr>
              <p:spPr bwMode="auto">
                <a:xfrm>
                  <a:off x="12690" y="11735"/>
                  <a:ext cx="231" cy="1"/>
                </a:xfrm>
                <a:prstGeom prst="rect">
                  <a:avLst/>
                </a:prstGeom>
                <a:solidFill>
                  <a:srgbClr val="3F96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2" name="Rectangle 19"/>
                <p:cNvSpPr>
                  <a:spLocks noChangeArrowheads="1"/>
                </p:cNvSpPr>
                <p:nvPr/>
              </p:nvSpPr>
              <p:spPr bwMode="auto">
                <a:xfrm>
                  <a:off x="12690" y="11736"/>
                  <a:ext cx="231" cy="1"/>
                </a:xfrm>
                <a:prstGeom prst="rect">
                  <a:avLst/>
                </a:prstGeom>
                <a:solidFill>
                  <a:srgbClr val="4096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3" name="Rectangle 20"/>
                <p:cNvSpPr>
                  <a:spLocks noChangeArrowheads="1"/>
                </p:cNvSpPr>
                <p:nvPr/>
              </p:nvSpPr>
              <p:spPr bwMode="auto">
                <a:xfrm>
                  <a:off x="12690" y="11736"/>
                  <a:ext cx="231" cy="1"/>
                </a:xfrm>
                <a:prstGeom prst="rect">
                  <a:avLst/>
                </a:prstGeom>
                <a:solidFill>
                  <a:srgbClr val="4399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4" name="Rectangle 21"/>
                <p:cNvSpPr>
                  <a:spLocks noChangeArrowheads="1"/>
                </p:cNvSpPr>
                <p:nvPr/>
              </p:nvSpPr>
              <p:spPr bwMode="auto">
                <a:xfrm>
                  <a:off x="12690" y="11737"/>
                  <a:ext cx="231" cy="1"/>
                </a:xfrm>
                <a:prstGeom prst="rect">
                  <a:avLst/>
                </a:prstGeom>
                <a:solidFill>
                  <a:srgbClr val="4399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5" name="Rectangle 22"/>
                <p:cNvSpPr>
                  <a:spLocks noChangeArrowheads="1"/>
                </p:cNvSpPr>
                <p:nvPr/>
              </p:nvSpPr>
              <p:spPr bwMode="auto">
                <a:xfrm>
                  <a:off x="12690" y="11738"/>
                  <a:ext cx="231" cy="1"/>
                </a:xfrm>
                <a:prstGeom prst="rect">
                  <a:avLst/>
                </a:prstGeom>
                <a:solidFill>
                  <a:srgbClr val="4499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6" name="Rectangle 23"/>
                <p:cNvSpPr>
                  <a:spLocks noChangeArrowheads="1"/>
                </p:cNvSpPr>
                <p:nvPr/>
              </p:nvSpPr>
              <p:spPr bwMode="auto">
                <a:xfrm>
                  <a:off x="12690" y="11739"/>
                  <a:ext cx="231" cy="1"/>
                </a:xfrm>
                <a:prstGeom prst="rect">
                  <a:avLst/>
                </a:prstGeom>
                <a:solidFill>
                  <a:srgbClr val="4699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7" name="Rectangle 24"/>
                <p:cNvSpPr>
                  <a:spLocks noChangeArrowheads="1"/>
                </p:cNvSpPr>
                <p:nvPr/>
              </p:nvSpPr>
              <p:spPr bwMode="auto">
                <a:xfrm>
                  <a:off x="12690" y="11740"/>
                  <a:ext cx="231" cy="1"/>
                </a:xfrm>
                <a:prstGeom prst="rect">
                  <a:avLst/>
                </a:prstGeom>
                <a:solidFill>
                  <a:srgbClr val="489C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8" name="Rectangle 25"/>
                <p:cNvSpPr>
                  <a:spLocks noChangeArrowheads="1"/>
                </p:cNvSpPr>
                <p:nvPr/>
              </p:nvSpPr>
              <p:spPr bwMode="auto">
                <a:xfrm>
                  <a:off x="12690" y="11741"/>
                  <a:ext cx="231" cy="1"/>
                </a:xfrm>
                <a:prstGeom prst="rect">
                  <a:avLst/>
                </a:prstGeom>
                <a:solidFill>
                  <a:srgbClr val="489C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9" name="Rectangle 26"/>
                <p:cNvSpPr>
                  <a:spLocks noChangeArrowheads="1"/>
                </p:cNvSpPr>
                <p:nvPr/>
              </p:nvSpPr>
              <p:spPr bwMode="auto">
                <a:xfrm>
                  <a:off x="12690" y="11742"/>
                  <a:ext cx="231" cy="1"/>
                </a:xfrm>
                <a:prstGeom prst="rect">
                  <a:avLst/>
                </a:prstGeom>
                <a:solidFill>
                  <a:srgbClr val="499C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0" name="Rectangle 27"/>
                <p:cNvSpPr>
                  <a:spLocks noChangeArrowheads="1"/>
                </p:cNvSpPr>
                <p:nvPr/>
              </p:nvSpPr>
              <p:spPr bwMode="auto">
                <a:xfrm>
                  <a:off x="12690" y="11742"/>
                  <a:ext cx="231" cy="1"/>
                </a:xfrm>
                <a:prstGeom prst="rect">
                  <a:avLst/>
                </a:prstGeom>
                <a:solidFill>
                  <a:srgbClr val="4A9E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1" name="Rectangle 28"/>
                <p:cNvSpPr>
                  <a:spLocks noChangeArrowheads="1"/>
                </p:cNvSpPr>
                <p:nvPr/>
              </p:nvSpPr>
              <p:spPr bwMode="auto">
                <a:xfrm>
                  <a:off x="12690" y="11743"/>
                  <a:ext cx="231" cy="1"/>
                </a:xfrm>
                <a:prstGeom prst="rect">
                  <a:avLst/>
                </a:prstGeom>
                <a:solidFill>
                  <a:srgbClr val="4C9E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2" name="Rectangle 29"/>
                <p:cNvSpPr>
                  <a:spLocks noChangeArrowheads="1"/>
                </p:cNvSpPr>
                <p:nvPr/>
              </p:nvSpPr>
              <p:spPr bwMode="auto">
                <a:xfrm>
                  <a:off x="12690" y="11744"/>
                  <a:ext cx="231" cy="1"/>
                </a:xfrm>
                <a:prstGeom prst="rect">
                  <a:avLst/>
                </a:prstGeom>
                <a:solidFill>
                  <a:srgbClr val="4D9E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3" name="Rectangle 30"/>
                <p:cNvSpPr>
                  <a:spLocks noChangeArrowheads="1"/>
                </p:cNvSpPr>
                <p:nvPr/>
              </p:nvSpPr>
              <p:spPr bwMode="auto">
                <a:xfrm>
                  <a:off x="12690" y="11745"/>
                  <a:ext cx="231" cy="1"/>
                </a:xfrm>
                <a:prstGeom prst="rect">
                  <a:avLst/>
                </a:prstGeom>
                <a:solidFill>
                  <a:srgbClr val="4D9E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4" name="Rectangle 31"/>
                <p:cNvSpPr>
                  <a:spLocks noChangeArrowheads="1"/>
                </p:cNvSpPr>
                <p:nvPr/>
              </p:nvSpPr>
              <p:spPr bwMode="auto">
                <a:xfrm>
                  <a:off x="12690" y="11746"/>
                  <a:ext cx="231" cy="1"/>
                </a:xfrm>
                <a:prstGeom prst="rect">
                  <a:avLst/>
                </a:prstGeom>
                <a:solidFill>
                  <a:srgbClr val="50A1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5" name="Rectangle 32"/>
                <p:cNvSpPr>
                  <a:spLocks noChangeArrowheads="1"/>
                </p:cNvSpPr>
                <p:nvPr/>
              </p:nvSpPr>
              <p:spPr bwMode="auto">
                <a:xfrm>
                  <a:off x="12690" y="11747"/>
                  <a:ext cx="231" cy="1"/>
                </a:xfrm>
                <a:prstGeom prst="rect">
                  <a:avLst/>
                </a:prstGeom>
                <a:solidFill>
                  <a:srgbClr val="50A1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6" name="Rectangle 33"/>
                <p:cNvSpPr>
                  <a:spLocks noChangeArrowheads="1"/>
                </p:cNvSpPr>
                <p:nvPr/>
              </p:nvSpPr>
              <p:spPr bwMode="auto">
                <a:xfrm>
                  <a:off x="12690" y="11748"/>
                  <a:ext cx="231" cy="1"/>
                </a:xfrm>
                <a:prstGeom prst="rect">
                  <a:avLst/>
                </a:prstGeom>
                <a:solidFill>
                  <a:srgbClr val="53A1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 name="Rectangle 34"/>
                <p:cNvSpPr>
                  <a:spLocks noChangeArrowheads="1"/>
                </p:cNvSpPr>
                <p:nvPr/>
              </p:nvSpPr>
              <p:spPr bwMode="auto">
                <a:xfrm>
                  <a:off x="12690" y="11749"/>
                  <a:ext cx="231" cy="1"/>
                </a:xfrm>
                <a:prstGeom prst="rect">
                  <a:avLst/>
                </a:prstGeom>
                <a:solidFill>
                  <a:srgbClr val="54A3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Rectangle 35"/>
                <p:cNvSpPr>
                  <a:spLocks noChangeArrowheads="1"/>
                </p:cNvSpPr>
                <p:nvPr/>
              </p:nvSpPr>
              <p:spPr bwMode="auto">
                <a:xfrm>
                  <a:off x="12690" y="11749"/>
                  <a:ext cx="231" cy="1"/>
                </a:xfrm>
                <a:prstGeom prst="rect">
                  <a:avLst/>
                </a:prstGeom>
                <a:solidFill>
                  <a:srgbClr val="55A3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 name="Rectangle 36"/>
                <p:cNvSpPr>
                  <a:spLocks noChangeArrowheads="1"/>
                </p:cNvSpPr>
                <p:nvPr/>
              </p:nvSpPr>
              <p:spPr bwMode="auto">
                <a:xfrm>
                  <a:off x="12690" y="11750"/>
                  <a:ext cx="231" cy="1"/>
                </a:xfrm>
                <a:prstGeom prst="rect">
                  <a:avLst/>
                </a:prstGeom>
                <a:solidFill>
                  <a:srgbClr val="55A3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 name="Rectangle 37"/>
                <p:cNvSpPr>
                  <a:spLocks noChangeArrowheads="1"/>
                </p:cNvSpPr>
                <p:nvPr/>
              </p:nvSpPr>
              <p:spPr bwMode="auto">
                <a:xfrm>
                  <a:off x="12690" y="11751"/>
                  <a:ext cx="231" cy="1"/>
                </a:xfrm>
                <a:prstGeom prst="rect">
                  <a:avLst/>
                </a:prstGeom>
                <a:solidFill>
                  <a:srgbClr val="57A6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 name="Rectangle 38"/>
                <p:cNvSpPr>
                  <a:spLocks noChangeArrowheads="1"/>
                </p:cNvSpPr>
                <p:nvPr/>
              </p:nvSpPr>
              <p:spPr bwMode="auto">
                <a:xfrm>
                  <a:off x="12690" y="11752"/>
                  <a:ext cx="231" cy="1"/>
                </a:xfrm>
                <a:prstGeom prst="rect">
                  <a:avLst/>
                </a:prstGeom>
                <a:solidFill>
                  <a:srgbClr val="5AA6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 name="Rectangle 39"/>
                <p:cNvSpPr>
                  <a:spLocks noChangeArrowheads="1"/>
                </p:cNvSpPr>
                <p:nvPr/>
              </p:nvSpPr>
              <p:spPr bwMode="auto">
                <a:xfrm>
                  <a:off x="12690" y="11753"/>
                  <a:ext cx="231" cy="1"/>
                </a:xfrm>
                <a:prstGeom prst="rect">
                  <a:avLst/>
                </a:prstGeom>
                <a:solidFill>
                  <a:srgbClr val="5AA6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 name="Rectangle 40"/>
                <p:cNvSpPr>
                  <a:spLocks noChangeArrowheads="1"/>
                </p:cNvSpPr>
                <p:nvPr/>
              </p:nvSpPr>
              <p:spPr bwMode="auto">
                <a:xfrm>
                  <a:off x="12690" y="11754"/>
                  <a:ext cx="231" cy="1"/>
                </a:xfrm>
                <a:prstGeom prst="rect">
                  <a:avLst/>
                </a:prstGeom>
                <a:solidFill>
                  <a:srgbClr val="5BA6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4" name="Rectangle 41"/>
                <p:cNvSpPr>
                  <a:spLocks noChangeArrowheads="1"/>
                </p:cNvSpPr>
                <p:nvPr/>
              </p:nvSpPr>
              <p:spPr bwMode="auto">
                <a:xfrm>
                  <a:off x="12690" y="11755"/>
                  <a:ext cx="231" cy="1"/>
                </a:xfrm>
                <a:prstGeom prst="rect">
                  <a:avLst/>
                </a:prstGeom>
                <a:solidFill>
                  <a:srgbClr val="5CA8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5" name="Rectangle 42"/>
                <p:cNvSpPr>
                  <a:spLocks noChangeArrowheads="1"/>
                </p:cNvSpPr>
                <p:nvPr/>
              </p:nvSpPr>
              <p:spPr bwMode="auto">
                <a:xfrm>
                  <a:off x="12690" y="11755"/>
                  <a:ext cx="231" cy="1"/>
                </a:xfrm>
                <a:prstGeom prst="rect">
                  <a:avLst/>
                </a:prstGeom>
                <a:solidFill>
                  <a:srgbClr val="5EA8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6" name="Rectangle 43"/>
                <p:cNvSpPr>
                  <a:spLocks noChangeArrowheads="1"/>
                </p:cNvSpPr>
                <p:nvPr/>
              </p:nvSpPr>
              <p:spPr bwMode="auto">
                <a:xfrm>
                  <a:off x="12690" y="11756"/>
                  <a:ext cx="231" cy="1"/>
                </a:xfrm>
                <a:prstGeom prst="rect">
                  <a:avLst/>
                </a:prstGeom>
                <a:solidFill>
                  <a:srgbClr val="5FA8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7" name="Rectangle 44"/>
                <p:cNvSpPr>
                  <a:spLocks noChangeArrowheads="1"/>
                </p:cNvSpPr>
                <p:nvPr/>
              </p:nvSpPr>
              <p:spPr bwMode="auto">
                <a:xfrm>
                  <a:off x="12690" y="11757"/>
                  <a:ext cx="231" cy="1"/>
                </a:xfrm>
                <a:prstGeom prst="rect">
                  <a:avLst/>
                </a:prstGeom>
                <a:solidFill>
                  <a:srgbClr val="61AB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8" name="Rectangle 45"/>
                <p:cNvSpPr>
                  <a:spLocks noChangeArrowheads="1"/>
                </p:cNvSpPr>
                <p:nvPr/>
              </p:nvSpPr>
              <p:spPr bwMode="auto">
                <a:xfrm>
                  <a:off x="12690" y="11758"/>
                  <a:ext cx="231" cy="1"/>
                </a:xfrm>
                <a:prstGeom prst="rect">
                  <a:avLst/>
                </a:prstGeom>
                <a:solidFill>
                  <a:srgbClr val="62AB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9" name="Rectangle 46"/>
                <p:cNvSpPr>
                  <a:spLocks noChangeArrowheads="1"/>
                </p:cNvSpPr>
                <p:nvPr/>
              </p:nvSpPr>
              <p:spPr bwMode="auto">
                <a:xfrm>
                  <a:off x="12690" y="11759"/>
                  <a:ext cx="231" cy="1"/>
                </a:xfrm>
                <a:prstGeom prst="rect">
                  <a:avLst/>
                </a:prstGeom>
                <a:solidFill>
                  <a:srgbClr val="62AB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0" name="Rectangle 47"/>
                <p:cNvSpPr>
                  <a:spLocks noChangeArrowheads="1"/>
                </p:cNvSpPr>
                <p:nvPr/>
              </p:nvSpPr>
              <p:spPr bwMode="auto">
                <a:xfrm>
                  <a:off x="12690" y="11760"/>
                  <a:ext cx="231" cy="1"/>
                </a:xfrm>
                <a:prstGeom prst="rect">
                  <a:avLst/>
                </a:prstGeom>
                <a:solidFill>
                  <a:srgbClr val="65AB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1" name="Rectangle 48"/>
                <p:cNvSpPr>
                  <a:spLocks noChangeArrowheads="1"/>
                </p:cNvSpPr>
                <p:nvPr/>
              </p:nvSpPr>
              <p:spPr bwMode="auto">
                <a:xfrm>
                  <a:off x="12690" y="11761"/>
                  <a:ext cx="231" cy="1"/>
                </a:xfrm>
                <a:prstGeom prst="rect">
                  <a:avLst/>
                </a:prstGeom>
                <a:solidFill>
                  <a:srgbClr val="66AD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2" name="Rectangle 49"/>
                <p:cNvSpPr>
                  <a:spLocks noChangeArrowheads="1"/>
                </p:cNvSpPr>
                <p:nvPr/>
              </p:nvSpPr>
              <p:spPr bwMode="auto">
                <a:xfrm>
                  <a:off x="12690" y="11761"/>
                  <a:ext cx="231" cy="1"/>
                </a:xfrm>
                <a:prstGeom prst="rect">
                  <a:avLst/>
                </a:prstGeom>
                <a:solidFill>
                  <a:srgbClr val="66AD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 name="Rectangle 50"/>
                <p:cNvSpPr>
                  <a:spLocks noChangeArrowheads="1"/>
                </p:cNvSpPr>
                <p:nvPr/>
              </p:nvSpPr>
              <p:spPr bwMode="auto">
                <a:xfrm>
                  <a:off x="12690" y="11762"/>
                  <a:ext cx="231" cy="1"/>
                </a:xfrm>
                <a:prstGeom prst="rect">
                  <a:avLst/>
                </a:prstGeom>
                <a:solidFill>
                  <a:srgbClr val="67AD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 name="Rectangle 51"/>
                <p:cNvSpPr>
                  <a:spLocks noChangeArrowheads="1"/>
                </p:cNvSpPr>
                <p:nvPr/>
              </p:nvSpPr>
              <p:spPr bwMode="auto">
                <a:xfrm>
                  <a:off x="12690" y="11763"/>
                  <a:ext cx="231" cy="1"/>
                </a:xfrm>
                <a:prstGeom prst="rect">
                  <a:avLst/>
                </a:prstGeom>
                <a:solidFill>
                  <a:srgbClr val="69B0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5" name="Rectangle 52"/>
                <p:cNvSpPr>
                  <a:spLocks noChangeArrowheads="1"/>
                </p:cNvSpPr>
                <p:nvPr/>
              </p:nvSpPr>
              <p:spPr bwMode="auto">
                <a:xfrm>
                  <a:off x="12690" y="11764"/>
                  <a:ext cx="231" cy="1"/>
                </a:xfrm>
                <a:prstGeom prst="rect">
                  <a:avLst/>
                </a:prstGeom>
                <a:solidFill>
                  <a:srgbClr val="6BB0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6" name="Rectangle 53"/>
                <p:cNvSpPr>
                  <a:spLocks noChangeArrowheads="1"/>
                </p:cNvSpPr>
                <p:nvPr/>
              </p:nvSpPr>
              <p:spPr bwMode="auto">
                <a:xfrm>
                  <a:off x="12690" y="11765"/>
                  <a:ext cx="231" cy="1"/>
                </a:xfrm>
                <a:prstGeom prst="rect">
                  <a:avLst/>
                </a:prstGeom>
                <a:solidFill>
                  <a:srgbClr val="6CB0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7" name="Rectangle 54"/>
                <p:cNvSpPr>
                  <a:spLocks noChangeArrowheads="1"/>
                </p:cNvSpPr>
                <p:nvPr/>
              </p:nvSpPr>
              <p:spPr bwMode="auto">
                <a:xfrm>
                  <a:off x="12690" y="11766"/>
                  <a:ext cx="231" cy="1"/>
                </a:xfrm>
                <a:prstGeom prst="rect">
                  <a:avLst/>
                </a:prstGeom>
                <a:solidFill>
                  <a:srgbClr val="6CB0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8" name="Rectangle 55"/>
                <p:cNvSpPr>
                  <a:spLocks noChangeArrowheads="1"/>
                </p:cNvSpPr>
                <p:nvPr/>
              </p:nvSpPr>
              <p:spPr bwMode="auto">
                <a:xfrm>
                  <a:off x="12690" y="11767"/>
                  <a:ext cx="231" cy="1"/>
                </a:xfrm>
                <a:prstGeom prst="rect">
                  <a:avLst/>
                </a:prstGeom>
                <a:solidFill>
                  <a:srgbClr val="6FB3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9" name="Rectangle 56"/>
                <p:cNvSpPr>
                  <a:spLocks noChangeArrowheads="1"/>
                </p:cNvSpPr>
                <p:nvPr/>
              </p:nvSpPr>
              <p:spPr bwMode="auto">
                <a:xfrm>
                  <a:off x="12690" y="11768"/>
                  <a:ext cx="231" cy="1"/>
                </a:xfrm>
                <a:prstGeom prst="rect">
                  <a:avLst/>
                </a:prstGeom>
                <a:solidFill>
                  <a:srgbClr val="70B3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0" name="Rectangle 57"/>
                <p:cNvSpPr>
                  <a:spLocks noChangeArrowheads="1"/>
                </p:cNvSpPr>
                <p:nvPr/>
              </p:nvSpPr>
              <p:spPr bwMode="auto">
                <a:xfrm>
                  <a:off x="12690" y="11768"/>
                  <a:ext cx="231" cy="1"/>
                </a:xfrm>
                <a:prstGeom prst="rect">
                  <a:avLst/>
                </a:prstGeom>
                <a:solidFill>
                  <a:srgbClr val="70B3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1" name="Rectangle 58"/>
                <p:cNvSpPr>
                  <a:spLocks noChangeArrowheads="1"/>
                </p:cNvSpPr>
                <p:nvPr/>
              </p:nvSpPr>
              <p:spPr bwMode="auto">
                <a:xfrm>
                  <a:off x="12690" y="11769"/>
                  <a:ext cx="231" cy="1"/>
                </a:xfrm>
                <a:prstGeom prst="rect">
                  <a:avLst/>
                </a:prstGeom>
                <a:solidFill>
                  <a:srgbClr val="73B5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2" name="Rectangle 59"/>
                <p:cNvSpPr>
                  <a:spLocks noChangeArrowheads="1"/>
                </p:cNvSpPr>
                <p:nvPr/>
              </p:nvSpPr>
              <p:spPr bwMode="auto">
                <a:xfrm>
                  <a:off x="12690" y="11770"/>
                  <a:ext cx="231" cy="1"/>
                </a:xfrm>
                <a:prstGeom prst="rect">
                  <a:avLst/>
                </a:prstGeom>
                <a:solidFill>
                  <a:srgbClr val="73B5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3" name="Rectangle 60"/>
                <p:cNvSpPr>
                  <a:spLocks noChangeArrowheads="1"/>
                </p:cNvSpPr>
                <p:nvPr/>
              </p:nvSpPr>
              <p:spPr bwMode="auto">
                <a:xfrm>
                  <a:off x="12690" y="11771"/>
                  <a:ext cx="231" cy="1"/>
                </a:xfrm>
                <a:prstGeom prst="rect">
                  <a:avLst/>
                </a:prstGeom>
                <a:solidFill>
                  <a:srgbClr val="76B5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4" name="Rectangle 61"/>
                <p:cNvSpPr>
                  <a:spLocks noChangeArrowheads="1"/>
                </p:cNvSpPr>
                <p:nvPr/>
              </p:nvSpPr>
              <p:spPr bwMode="auto">
                <a:xfrm>
                  <a:off x="12690" y="11772"/>
                  <a:ext cx="231" cy="1"/>
                </a:xfrm>
                <a:prstGeom prst="rect">
                  <a:avLst/>
                </a:prstGeom>
                <a:solidFill>
                  <a:srgbClr val="78B8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5" name="Rectangle 62"/>
                <p:cNvSpPr>
                  <a:spLocks noChangeArrowheads="1"/>
                </p:cNvSpPr>
                <p:nvPr/>
              </p:nvSpPr>
              <p:spPr bwMode="auto">
                <a:xfrm>
                  <a:off x="12690" y="11773"/>
                  <a:ext cx="231" cy="1"/>
                </a:xfrm>
                <a:prstGeom prst="rect">
                  <a:avLst/>
                </a:prstGeom>
                <a:solidFill>
                  <a:srgbClr val="78B8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6" name="Rectangle 63"/>
                <p:cNvSpPr>
                  <a:spLocks noChangeArrowheads="1"/>
                </p:cNvSpPr>
                <p:nvPr/>
              </p:nvSpPr>
              <p:spPr bwMode="auto">
                <a:xfrm>
                  <a:off x="12690" y="11774"/>
                  <a:ext cx="231" cy="1"/>
                </a:xfrm>
                <a:prstGeom prst="rect">
                  <a:avLst/>
                </a:prstGeom>
                <a:solidFill>
                  <a:srgbClr val="79B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7" name="Rectangle 64"/>
                <p:cNvSpPr>
                  <a:spLocks noChangeArrowheads="1"/>
                </p:cNvSpPr>
                <p:nvPr/>
              </p:nvSpPr>
              <p:spPr bwMode="auto">
                <a:xfrm>
                  <a:off x="12690" y="11774"/>
                  <a:ext cx="231" cy="1"/>
                </a:xfrm>
                <a:prstGeom prst="rect">
                  <a:avLst/>
                </a:prstGeom>
                <a:solidFill>
                  <a:srgbClr val="7AB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8" name="Rectangle 65"/>
                <p:cNvSpPr>
                  <a:spLocks noChangeArrowheads="1"/>
                </p:cNvSpPr>
                <p:nvPr/>
              </p:nvSpPr>
              <p:spPr bwMode="auto">
                <a:xfrm>
                  <a:off x="12690" y="11775"/>
                  <a:ext cx="231" cy="1"/>
                </a:xfrm>
                <a:prstGeom prst="rect">
                  <a:avLst/>
                </a:prstGeom>
                <a:solidFill>
                  <a:srgbClr val="7CB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9" name="Rectangle 66"/>
                <p:cNvSpPr>
                  <a:spLocks noChangeArrowheads="1"/>
                </p:cNvSpPr>
                <p:nvPr/>
              </p:nvSpPr>
              <p:spPr bwMode="auto">
                <a:xfrm>
                  <a:off x="12690" y="11776"/>
                  <a:ext cx="231" cy="1"/>
                </a:xfrm>
                <a:prstGeom prst="rect">
                  <a:avLst/>
                </a:prstGeom>
                <a:solidFill>
                  <a:srgbClr val="7DB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0" name="Rectangle 67"/>
                <p:cNvSpPr>
                  <a:spLocks noChangeArrowheads="1"/>
                </p:cNvSpPr>
                <p:nvPr/>
              </p:nvSpPr>
              <p:spPr bwMode="auto">
                <a:xfrm>
                  <a:off x="12690" y="11777"/>
                  <a:ext cx="231" cy="1"/>
                </a:xfrm>
                <a:prstGeom prst="rect">
                  <a:avLst/>
                </a:prstGeom>
                <a:solidFill>
                  <a:srgbClr val="7DB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1" name="Rectangle 68"/>
                <p:cNvSpPr>
                  <a:spLocks noChangeArrowheads="1"/>
                </p:cNvSpPr>
                <p:nvPr/>
              </p:nvSpPr>
              <p:spPr bwMode="auto">
                <a:xfrm>
                  <a:off x="12690" y="11778"/>
                  <a:ext cx="231" cy="1"/>
                </a:xfrm>
                <a:prstGeom prst="rect">
                  <a:avLst/>
                </a:prstGeom>
                <a:solidFill>
                  <a:srgbClr val="80B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2" name="Rectangle 69"/>
                <p:cNvSpPr>
                  <a:spLocks noChangeArrowheads="1"/>
                </p:cNvSpPr>
                <p:nvPr/>
              </p:nvSpPr>
              <p:spPr bwMode="auto">
                <a:xfrm>
                  <a:off x="12690" y="11779"/>
                  <a:ext cx="231" cy="1"/>
                </a:xfrm>
                <a:prstGeom prst="rect">
                  <a:avLst/>
                </a:prstGeom>
                <a:solidFill>
                  <a:srgbClr val="82B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3" name="Rectangle 70"/>
                <p:cNvSpPr>
                  <a:spLocks noChangeArrowheads="1"/>
                </p:cNvSpPr>
                <p:nvPr/>
              </p:nvSpPr>
              <p:spPr bwMode="auto">
                <a:xfrm>
                  <a:off x="12690" y="11780"/>
                  <a:ext cx="231" cy="1"/>
                </a:xfrm>
                <a:prstGeom prst="rect">
                  <a:avLst/>
                </a:prstGeom>
                <a:solidFill>
                  <a:srgbClr val="82B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4" name="Rectangle 71"/>
                <p:cNvSpPr>
                  <a:spLocks noChangeArrowheads="1"/>
                </p:cNvSpPr>
                <p:nvPr/>
              </p:nvSpPr>
              <p:spPr bwMode="auto">
                <a:xfrm>
                  <a:off x="12690" y="11780"/>
                  <a:ext cx="231" cy="1"/>
                </a:xfrm>
                <a:prstGeom prst="rect">
                  <a:avLst/>
                </a:prstGeom>
                <a:solidFill>
                  <a:srgbClr val="85BF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5" name="Rectangle 72"/>
                <p:cNvSpPr>
                  <a:spLocks noChangeArrowheads="1"/>
                </p:cNvSpPr>
                <p:nvPr/>
              </p:nvSpPr>
              <p:spPr bwMode="auto">
                <a:xfrm>
                  <a:off x="12690" y="11781"/>
                  <a:ext cx="231" cy="1"/>
                </a:xfrm>
                <a:prstGeom prst="rect">
                  <a:avLst/>
                </a:prstGeom>
                <a:solidFill>
                  <a:srgbClr val="85BF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6" name="Rectangle 73"/>
                <p:cNvSpPr>
                  <a:spLocks noChangeArrowheads="1"/>
                </p:cNvSpPr>
                <p:nvPr/>
              </p:nvSpPr>
              <p:spPr bwMode="auto">
                <a:xfrm>
                  <a:off x="12690" y="11782"/>
                  <a:ext cx="231" cy="1"/>
                </a:xfrm>
                <a:prstGeom prst="rect">
                  <a:avLst/>
                </a:prstGeom>
                <a:solidFill>
                  <a:srgbClr val="86BF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7" name="Rectangle 74"/>
                <p:cNvSpPr>
                  <a:spLocks noChangeArrowheads="1"/>
                </p:cNvSpPr>
                <p:nvPr/>
              </p:nvSpPr>
              <p:spPr bwMode="auto">
                <a:xfrm>
                  <a:off x="12690" y="11783"/>
                  <a:ext cx="231" cy="1"/>
                </a:xfrm>
                <a:prstGeom prst="rect">
                  <a:avLst/>
                </a:prstGeom>
                <a:solidFill>
                  <a:srgbClr val="87BF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8" name="Rectangle 75"/>
                <p:cNvSpPr>
                  <a:spLocks noChangeArrowheads="1"/>
                </p:cNvSpPr>
                <p:nvPr/>
              </p:nvSpPr>
              <p:spPr bwMode="auto">
                <a:xfrm>
                  <a:off x="12690" y="11784"/>
                  <a:ext cx="231" cy="1"/>
                </a:xfrm>
                <a:prstGeom prst="rect">
                  <a:avLst/>
                </a:prstGeom>
                <a:solidFill>
                  <a:srgbClr val="89C2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9" name="Rectangle 76"/>
                <p:cNvSpPr>
                  <a:spLocks noChangeArrowheads="1"/>
                </p:cNvSpPr>
                <p:nvPr/>
              </p:nvSpPr>
              <p:spPr bwMode="auto">
                <a:xfrm>
                  <a:off x="12690" y="11785"/>
                  <a:ext cx="231" cy="1"/>
                </a:xfrm>
                <a:prstGeom prst="rect">
                  <a:avLst/>
                </a:prstGeom>
                <a:solidFill>
                  <a:srgbClr val="8BC2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0" name="Rectangle 77"/>
                <p:cNvSpPr>
                  <a:spLocks noChangeArrowheads="1"/>
                </p:cNvSpPr>
                <p:nvPr/>
              </p:nvSpPr>
              <p:spPr bwMode="auto">
                <a:xfrm>
                  <a:off x="12690" y="11786"/>
                  <a:ext cx="231" cy="1"/>
                </a:xfrm>
                <a:prstGeom prst="rect">
                  <a:avLst/>
                </a:prstGeom>
                <a:solidFill>
                  <a:srgbClr val="8CC2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1" name="Rectangle 78"/>
                <p:cNvSpPr>
                  <a:spLocks noChangeArrowheads="1"/>
                </p:cNvSpPr>
                <p:nvPr/>
              </p:nvSpPr>
              <p:spPr bwMode="auto">
                <a:xfrm>
                  <a:off x="12690" y="11787"/>
                  <a:ext cx="231" cy="1"/>
                </a:xfrm>
                <a:prstGeom prst="rect">
                  <a:avLst/>
                </a:prstGeom>
                <a:solidFill>
                  <a:srgbClr val="8EC46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2" name="Rectangle 79"/>
                <p:cNvSpPr>
                  <a:spLocks noChangeArrowheads="1"/>
                </p:cNvSpPr>
                <p:nvPr/>
              </p:nvSpPr>
              <p:spPr bwMode="auto">
                <a:xfrm>
                  <a:off x="12690" y="11787"/>
                  <a:ext cx="231" cy="1"/>
                </a:xfrm>
                <a:prstGeom prst="rect">
                  <a:avLst/>
                </a:prstGeom>
                <a:solidFill>
                  <a:srgbClr val="8EC46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3" name="Rectangle 80"/>
                <p:cNvSpPr>
                  <a:spLocks noChangeArrowheads="1"/>
                </p:cNvSpPr>
                <p:nvPr/>
              </p:nvSpPr>
              <p:spPr bwMode="auto">
                <a:xfrm>
                  <a:off x="12690" y="11788"/>
                  <a:ext cx="231" cy="1"/>
                </a:xfrm>
                <a:prstGeom prst="rect">
                  <a:avLst/>
                </a:prstGeom>
                <a:solidFill>
                  <a:srgbClr val="91C4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4" name="Rectangle 81"/>
                <p:cNvSpPr>
                  <a:spLocks noChangeArrowheads="1"/>
                </p:cNvSpPr>
                <p:nvPr/>
              </p:nvSpPr>
              <p:spPr bwMode="auto">
                <a:xfrm>
                  <a:off x="12690" y="11789"/>
                  <a:ext cx="231" cy="1"/>
                </a:xfrm>
                <a:prstGeom prst="rect">
                  <a:avLst/>
                </a:prstGeom>
                <a:solidFill>
                  <a:srgbClr val="91C4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5" name="Rectangle 82"/>
                <p:cNvSpPr>
                  <a:spLocks noChangeArrowheads="1"/>
                </p:cNvSpPr>
                <p:nvPr/>
              </p:nvSpPr>
              <p:spPr bwMode="auto">
                <a:xfrm>
                  <a:off x="12690" y="11790"/>
                  <a:ext cx="231" cy="1"/>
                </a:xfrm>
                <a:prstGeom prst="rect">
                  <a:avLst/>
                </a:prstGeom>
                <a:solidFill>
                  <a:srgbClr val="92C7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6" name="Rectangle 83"/>
                <p:cNvSpPr>
                  <a:spLocks noChangeArrowheads="1"/>
                </p:cNvSpPr>
                <p:nvPr/>
              </p:nvSpPr>
              <p:spPr bwMode="auto">
                <a:xfrm>
                  <a:off x="12690" y="11791"/>
                  <a:ext cx="231" cy="1"/>
                </a:xfrm>
                <a:prstGeom prst="rect">
                  <a:avLst/>
                </a:prstGeom>
                <a:solidFill>
                  <a:srgbClr val="93C7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7" name="Rectangle 84"/>
                <p:cNvSpPr>
                  <a:spLocks noChangeArrowheads="1"/>
                </p:cNvSpPr>
                <p:nvPr/>
              </p:nvSpPr>
              <p:spPr bwMode="auto">
                <a:xfrm>
                  <a:off x="12690" y="11792"/>
                  <a:ext cx="231" cy="1"/>
                </a:xfrm>
                <a:prstGeom prst="rect">
                  <a:avLst/>
                </a:prstGeom>
                <a:solidFill>
                  <a:srgbClr val="95C7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8" name="Rectangle 85"/>
                <p:cNvSpPr>
                  <a:spLocks noChangeArrowheads="1"/>
                </p:cNvSpPr>
                <p:nvPr/>
              </p:nvSpPr>
              <p:spPr bwMode="auto">
                <a:xfrm>
                  <a:off x="12690" y="11793"/>
                  <a:ext cx="231" cy="1"/>
                </a:xfrm>
                <a:prstGeom prst="rect">
                  <a:avLst/>
                </a:prstGeom>
                <a:solidFill>
                  <a:srgbClr val="97C9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9" name="Rectangle 86"/>
                <p:cNvSpPr>
                  <a:spLocks noChangeArrowheads="1"/>
                </p:cNvSpPr>
                <p:nvPr/>
              </p:nvSpPr>
              <p:spPr bwMode="auto">
                <a:xfrm>
                  <a:off x="12690" y="11793"/>
                  <a:ext cx="231" cy="1"/>
                </a:xfrm>
                <a:prstGeom prst="rect">
                  <a:avLst/>
                </a:prstGeom>
                <a:solidFill>
                  <a:srgbClr val="98C9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0" name="Rectangle 87"/>
                <p:cNvSpPr>
                  <a:spLocks noChangeArrowheads="1"/>
                </p:cNvSpPr>
                <p:nvPr/>
              </p:nvSpPr>
              <p:spPr bwMode="auto">
                <a:xfrm>
                  <a:off x="12690" y="11794"/>
                  <a:ext cx="231" cy="1"/>
                </a:xfrm>
                <a:prstGeom prst="rect">
                  <a:avLst/>
                </a:prstGeom>
                <a:solidFill>
                  <a:srgbClr val="9AC9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1" name="Rectangle 88"/>
                <p:cNvSpPr>
                  <a:spLocks noChangeArrowheads="1"/>
                </p:cNvSpPr>
                <p:nvPr/>
              </p:nvSpPr>
              <p:spPr bwMode="auto">
                <a:xfrm>
                  <a:off x="12690" y="11795"/>
                  <a:ext cx="231" cy="1"/>
                </a:xfrm>
                <a:prstGeom prst="rect">
                  <a:avLst/>
                </a:prstGeom>
                <a:solidFill>
                  <a:srgbClr val="9DCC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2" name="Rectangle 89"/>
                <p:cNvSpPr>
                  <a:spLocks noChangeArrowheads="1"/>
                </p:cNvSpPr>
                <p:nvPr/>
              </p:nvSpPr>
              <p:spPr bwMode="auto">
                <a:xfrm>
                  <a:off x="12690" y="11796"/>
                  <a:ext cx="231" cy="1"/>
                </a:xfrm>
                <a:prstGeom prst="rect">
                  <a:avLst/>
                </a:prstGeom>
                <a:solidFill>
                  <a:srgbClr val="9DCC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3" name="Rectangle 90"/>
                <p:cNvSpPr>
                  <a:spLocks noChangeArrowheads="1"/>
                </p:cNvSpPr>
                <p:nvPr/>
              </p:nvSpPr>
              <p:spPr bwMode="auto">
                <a:xfrm>
                  <a:off x="12690" y="11797"/>
                  <a:ext cx="231" cy="1"/>
                </a:xfrm>
                <a:prstGeom prst="rect">
                  <a:avLst/>
                </a:prstGeom>
                <a:solidFill>
                  <a:srgbClr val="9DCC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4" name="Rectangle 91"/>
                <p:cNvSpPr>
                  <a:spLocks noChangeArrowheads="1"/>
                </p:cNvSpPr>
                <p:nvPr/>
              </p:nvSpPr>
              <p:spPr bwMode="auto">
                <a:xfrm>
                  <a:off x="12690" y="11798"/>
                  <a:ext cx="231" cy="1"/>
                </a:xfrm>
                <a:prstGeom prst="rect">
                  <a:avLst/>
                </a:prstGeom>
                <a:solidFill>
                  <a:srgbClr val="9FCC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5" name="Rectangle 92"/>
                <p:cNvSpPr>
                  <a:spLocks noChangeArrowheads="1"/>
                </p:cNvSpPr>
                <p:nvPr/>
              </p:nvSpPr>
              <p:spPr bwMode="auto">
                <a:xfrm>
                  <a:off x="12690" y="11799"/>
                  <a:ext cx="231" cy="1"/>
                </a:xfrm>
                <a:prstGeom prst="rect">
                  <a:avLst/>
                </a:prstGeom>
                <a:solidFill>
                  <a:srgbClr val="A1CF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6" name="Rectangle 93"/>
                <p:cNvSpPr>
                  <a:spLocks noChangeArrowheads="1"/>
                </p:cNvSpPr>
                <p:nvPr/>
              </p:nvSpPr>
              <p:spPr bwMode="auto">
                <a:xfrm>
                  <a:off x="12690" y="11799"/>
                  <a:ext cx="231" cy="1"/>
                </a:xfrm>
                <a:prstGeom prst="rect">
                  <a:avLst/>
                </a:prstGeom>
                <a:solidFill>
                  <a:srgbClr val="A1CF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7" name="Rectangle 94"/>
                <p:cNvSpPr>
                  <a:spLocks noChangeArrowheads="1"/>
                </p:cNvSpPr>
                <p:nvPr/>
              </p:nvSpPr>
              <p:spPr bwMode="auto">
                <a:xfrm>
                  <a:off x="12690" y="11800"/>
                  <a:ext cx="231" cy="1"/>
                </a:xfrm>
                <a:prstGeom prst="rect">
                  <a:avLst/>
                </a:prstGeom>
                <a:solidFill>
                  <a:srgbClr val="A4CF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8" name="Rectangle 95"/>
                <p:cNvSpPr>
                  <a:spLocks noChangeArrowheads="1"/>
                </p:cNvSpPr>
                <p:nvPr/>
              </p:nvSpPr>
              <p:spPr bwMode="auto">
                <a:xfrm>
                  <a:off x="12690" y="11801"/>
                  <a:ext cx="231" cy="1"/>
                </a:xfrm>
                <a:prstGeom prst="rect">
                  <a:avLst/>
                </a:prstGeom>
                <a:solidFill>
                  <a:srgbClr val="A6D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9" name="Rectangle 96"/>
                <p:cNvSpPr>
                  <a:spLocks noChangeArrowheads="1"/>
                </p:cNvSpPr>
                <p:nvPr/>
              </p:nvSpPr>
              <p:spPr bwMode="auto">
                <a:xfrm>
                  <a:off x="12690" y="11802"/>
                  <a:ext cx="231" cy="1"/>
                </a:xfrm>
                <a:prstGeom prst="rect">
                  <a:avLst/>
                </a:prstGeom>
                <a:solidFill>
                  <a:srgbClr val="A6D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0" name="Rectangle 97"/>
                <p:cNvSpPr>
                  <a:spLocks noChangeArrowheads="1"/>
                </p:cNvSpPr>
                <p:nvPr/>
              </p:nvSpPr>
              <p:spPr bwMode="auto">
                <a:xfrm>
                  <a:off x="12690" y="11803"/>
                  <a:ext cx="231" cy="1"/>
                </a:xfrm>
                <a:prstGeom prst="rect">
                  <a:avLst/>
                </a:prstGeom>
                <a:solidFill>
                  <a:srgbClr val="A7D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1" name="Rectangle 98"/>
                <p:cNvSpPr>
                  <a:spLocks noChangeArrowheads="1"/>
                </p:cNvSpPr>
                <p:nvPr/>
              </p:nvSpPr>
              <p:spPr bwMode="auto">
                <a:xfrm>
                  <a:off x="12690" y="11804"/>
                  <a:ext cx="231" cy="1"/>
                </a:xfrm>
                <a:prstGeom prst="rect">
                  <a:avLst/>
                </a:prstGeom>
                <a:solidFill>
                  <a:srgbClr val="AAD4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2" name="Rectangle 99"/>
                <p:cNvSpPr>
                  <a:spLocks noChangeArrowheads="1"/>
                </p:cNvSpPr>
                <p:nvPr/>
              </p:nvSpPr>
              <p:spPr bwMode="auto">
                <a:xfrm>
                  <a:off x="12690" y="11805"/>
                  <a:ext cx="231" cy="1"/>
                </a:xfrm>
                <a:prstGeom prst="rect">
                  <a:avLst/>
                </a:prstGeom>
                <a:solidFill>
                  <a:srgbClr val="AAD4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3" name="Rectangle 100"/>
                <p:cNvSpPr>
                  <a:spLocks noChangeArrowheads="1"/>
                </p:cNvSpPr>
                <p:nvPr/>
              </p:nvSpPr>
              <p:spPr bwMode="auto">
                <a:xfrm>
                  <a:off x="12690" y="11806"/>
                  <a:ext cx="231" cy="1"/>
                </a:xfrm>
                <a:prstGeom prst="rect">
                  <a:avLst/>
                </a:prstGeom>
                <a:solidFill>
                  <a:srgbClr val="ACD4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4" name="Rectangle 101"/>
                <p:cNvSpPr>
                  <a:spLocks noChangeArrowheads="1"/>
                </p:cNvSpPr>
                <p:nvPr/>
              </p:nvSpPr>
              <p:spPr bwMode="auto">
                <a:xfrm>
                  <a:off x="12690" y="11806"/>
                  <a:ext cx="231" cy="1"/>
                </a:xfrm>
                <a:prstGeom prst="rect">
                  <a:avLst/>
                </a:prstGeom>
                <a:solidFill>
                  <a:srgbClr val="ADD4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5" name="Rectangle 102"/>
                <p:cNvSpPr>
                  <a:spLocks noChangeArrowheads="1"/>
                </p:cNvSpPr>
                <p:nvPr/>
              </p:nvSpPr>
              <p:spPr bwMode="auto">
                <a:xfrm>
                  <a:off x="12690" y="11807"/>
                  <a:ext cx="231" cy="1"/>
                </a:xfrm>
                <a:prstGeom prst="rect">
                  <a:avLst/>
                </a:prstGeom>
                <a:solidFill>
                  <a:srgbClr val="AFD6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6" name="Rectangle 103"/>
                <p:cNvSpPr>
                  <a:spLocks noChangeArrowheads="1"/>
                </p:cNvSpPr>
                <p:nvPr/>
              </p:nvSpPr>
              <p:spPr bwMode="auto">
                <a:xfrm>
                  <a:off x="12690" y="11808"/>
                  <a:ext cx="231" cy="1"/>
                </a:xfrm>
                <a:prstGeom prst="rect">
                  <a:avLst/>
                </a:prstGeom>
                <a:solidFill>
                  <a:srgbClr val="B0D6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7" name="Rectangle 104"/>
                <p:cNvSpPr>
                  <a:spLocks noChangeArrowheads="1"/>
                </p:cNvSpPr>
                <p:nvPr/>
              </p:nvSpPr>
              <p:spPr bwMode="auto">
                <a:xfrm>
                  <a:off x="12690" y="11809"/>
                  <a:ext cx="231" cy="1"/>
                </a:xfrm>
                <a:prstGeom prst="rect">
                  <a:avLst/>
                </a:prstGeom>
                <a:solidFill>
                  <a:srgbClr val="B1D6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8" name="Rectangle 105"/>
                <p:cNvSpPr>
                  <a:spLocks noChangeArrowheads="1"/>
                </p:cNvSpPr>
                <p:nvPr/>
              </p:nvSpPr>
              <p:spPr bwMode="auto">
                <a:xfrm>
                  <a:off x="12690" y="11810"/>
                  <a:ext cx="231" cy="1"/>
                </a:xfrm>
                <a:prstGeom prst="rect">
                  <a:avLst/>
                </a:prstGeom>
                <a:solidFill>
                  <a:srgbClr val="B3D9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9" name="Rectangle 106"/>
                <p:cNvSpPr>
                  <a:spLocks noChangeArrowheads="1"/>
                </p:cNvSpPr>
                <p:nvPr/>
              </p:nvSpPr>
              <p:spPr bwMode="auto">
                <a:xfrm>
                  <a:off x="12690" y="11811"/>
                  <a:ext cx="231" cy="1"/>
                </a:xfrm>
                <a:prstGeom prst="rect">
                  <a:avLst/>
                </a:prstGeom>
                <a:solidFill>
                  <a:srgbClr val="B5D9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0" name="Rectangle 107"/>
                <p:cNvSpPr>
                  <a:spLocks noChangeArrowheads="1"/>
                </p:cNvSpPr>
                <p:nvPr/>
              </p:nvSpPr>
              <p:spPr bwMode="auto">
                <a:xfrm>
                  <a:off x="12690" y="11812"/>
                  <a:ext cx="231" cy="1"/>
                </a:xfrm>
                <a:prstGeom prst="rect">
                  <a:avLst/>
                </a:prstGeom>
                <a:solidFill>
                  <a:srgbClr val="B6D9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1" name="Rectangle 108"/>
                <p:cNvSpPr>
                  <a:spLocks noChangeArrowheads="1"/>
                </p:cNvSpPr>
                <p:nvPr/>
              </p:nvSpPr>
              <p:spPr bwMode="auto">
                <a:xfrm>
                  <a:off x="12690" y="11812"/>
                  <a:ext cx="231" cy="1"/>
                </a:xfrm>
                <a:prstGeom prst="rect">
                  <a:avLst/>
                </a:prstGeom>
                <a:solidFill>
                  <a:srgbClr val="B8DB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2" name="Rectangle 109"/>
                <p:cNvSpPr>
                  <a:spLocks noChangeArrowheads="1"/>
                </p:cNvSpPr>
                <p:nvPr/>
              </p:nvSpPr>
              <p:spPr bwMode="auto">
                <a:xfrm>
                  <a:off x="12690" y="11813"/>
                  <a:ext cx="231" cy="1"/>
                </a:xfrm>
                <a:prstGeom prst="rect">
                  <a:avLst/>
                </a:prstGeom>
                <a:solidFill>
                  <a:srgbClr val="B9DB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3" name="Rectangle 110"/>
                <p:cNvSpPr>
                  <a:spLocks noChangeArrowheads="1"/>
                </p:cNvSpPr>
                <p:nvPr/>
              </p:nvSpPr>
              <p:spPr bwMode="auto">
                <a:xfrm>
                  <a:off x="12690" y="11814"/>
                  <a:ext cx="231" cy="1"/>
                </a:xfrm>
                <a:prstGeom prst="rect">
                  <a:avLst/>
                </a:prstGeom>
                <a:solidFill>
                  <a:srgbClr val="BADB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4" name="Rectangle 111"/>
                <p:cNvSpPr>
                  <a:spLocks noChangeArrowheads="1"/>
                </p:cNvSpPr>
                <p:nvPr/>
              </p:nvSpPr>
              <p:spPr bwMode="auto">
                <a:xfrm>
                  <a:off x="12690" y="11815"/>
                  <a:ext cx="231" cy="1"/>
                </a:xfrm>
                <a:prstGeom prst="rect">
                  <a:avLst/>
                </a:prstGeom>
                <a:solidFill>
                  <a:srgbClr val="BEDE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5" name="Rectangle 112"/>
                <p:cNvSpPr>
                  <a:spLocks noChangeArrowheads="1"/>
                </p:cNvSpPr>
                <p:nvPr/>
              </p:nvSpPr>
              <p:spPr bwMode="auto">
                <a:xfrm>
                  <a:off x="12690" y="11816"/>
                  <a:ext cx="231" cy="1"/>
                </a:xfrm>
                <a:prstGeom prst="rect">
                  <a:avLst/>
                </a:prstGeom>
                <a:solidFill>
                  <a:srgbClr val="BEDE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6" name="Rectangle 113"/>
                <p:cNvSpPr>
                  <a:spLocks noChangeArrowheads="1"/>
                </p:cNvSpPr>
                <p:nvPr/>
              </p:nvSpPr>
              <p:spPr bwMode="auto">
                <a:xfrm>
                  <a:off x="12690" y="11817"/>
                  <a:ext cx="231" cy="1"/>
                </a:xfrm>
                <a:prstGeom prst="rect">
                  <a:avLst/>
                </a:prstGeom>
                <a:solidFill>
                  <a:srgbClr val="BEDE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7" name="Rectangle 114"/>
                <p:cNvSpPr>
                  <a:spLocks noChangeArrowheads="1"/>
                </p:cNvSpPr>
                <p:nvPr/>
              </p:nvSpPr>
              <p:spPr bwMode="auto">
                <a:xfrm>
                  <a:off x="12690" y="11818"/>
                  <a:ext cx="231" cy="1"/>
                </a:xfrm>
                <a:prstGeom prst="rect">
                  <a:avLst/>
                </a:prstGeom>
                <a:solidFill>
                  <a:srgbClr val="C0DE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8" name="Rectangle 115"/>
                <p:cNvSpPr>
                  <a:spLocks noChangeArrowheads="1"/>
                </p:cNvSpPr>
                <p:nvPr/>
              </p:nvSpPr>
              <p:spPr bwMode="auto">
                <a:xfrm>
                  <a:off x="12690" y="11818"/>
                  <a:ext cx="231" cy="1"/>
                </a:xfrm>
                <a:prstGeom prst="rect">
                  <a:avLst/>
                </a:prstGeom>
                <a:solidFill>
                  <a:srgbClr val="C2E0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9" name="Rectangle 116"/>
                <p:cNvSpPr>
                  <a:spLocks noChangeArrowheads="1"/>
                </p:cNvSpPr>
                <p:nvPr/>
              </p:nvSpPr>
              <p:spPr bwMode="auto">
                <a:xfrm>
                  <a:off x="12690" y="11819"/>
                  <a:ext cx="231" cy="1"/>
                </a:xfrm>
                <a:prstGeom prst="rect">
                  <a:avLst/>
                </a:prstGeom>
                <a:solidFill>
                  <a:srgbClr val="C4E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0" name="Rectangle 117"/>
                <p:cNvSpPr>
                  <a:spLocks noChangeArrowheads="1"/>
                </p:cNvSpPr>
                <p:nvPr/>
              </p:nvSpPr>
              <p:spPr bwMode="auto">
                <a:xfrm>
                  <a:off x="12690" y="11820"/>
                  <a:ext cx="231" cy="1"/>
                </a:xfrm>
                <a:prstGeom prst="rect">
                  <a:avLst/>
                </a:prstGeom>
                <a:solidFill>
                  <a:srgbClr val="C4E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1" name="Rectangle 118"/>
                <p:cNvSpPr>
                  <a:spLocks noChangeArrowheads="1"/>
                </p:cNvSpPr>
                <p:nvPr/>
              </p:nvSpPr>
              <p:spPr bwMode="auto">
                <a:xfrm>
                  <a:off x="12690" y="11821"/>
                  <a:ext cx="231" cy="1"/>
                </a:xfrm>
                <a:prstGeom prst="rect">
                  <a:avLst/>
                </a:prstGeom>
                <a:solidFill>
                  <a:srgbClr val="C6E3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2" name="Rectangle 119"/>
                <p:cNvSpPr>
                  <a:spLocks noChangeArrowheads="1"/>
                </p:cNvSpPr>
                <p:nvPr/>
              </p:nvSpPr>
              <p:spPr bwMode="auto">
                <a:xfrm>
                  <a:off x="12690" y="11822"/>
                  <a:ext cx="231" cy="1"/>
                </a:xfrm>
                <a:prstGeom prst="rect">
                  <a:avLst/>
                </a:prstGeom>
                <a:solidFill>
                  <a:srgbClr val="C8E3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3" name="Rectangle 120"/>
                <p:cNvSpPr>
                  <a:spLocks noChangeArrowheads="1"/>
                </p:cNvSpPr>
                <p:nvPr/>
              </p:nvSpPr>
              <p:spPr bwMode="auto">
                <a:xfrm>
                  <a:off x="12690" y="11823"/>
                  <a:ext cx="231" cy="1"/>
                </a:xfrm>
                <a:prstGeom prst="rect">
                  <a:avLst/>
                </a:prstGeom>
                <a:solidFill>
                  <a:srgbClr val="C8E3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4" name="Rectangle 121"/>
                <p:cNvSpPr>
                  <a:spLocks noChangeArrowheads="1"/>
                </p:cNvSpPr>
                <p:nvPr/>
              </p:nvSpPr>
              <p:spPr bwMode="auto">
                <a:xfrm>
                  <a:off x="12690" y="11824"/>
                  <a:ext cx="231" cy="1"/>
                </a:xfrm>
                <a:prstGeom prst="rect">
                  <a:avLst/>
                </a:prstGeom>
                <a:solidFill>
                  <a:srgbClr val="CCE6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5" name="Rectangle 122"/>
                <p:cNvSpPr>
                  <a:spLocks noChangeArrowheads="1"/>
                </p:cNvSpPr>
                <p:nvPr/>
              </p:nvSpPr>
              <p:spPr bwMode="auto">
                <a:xfrm>
                  <a:off x="12690" y="11824"/>
                  <a:ext cx="231" cy="1"/>
                </a:xfrm>
                <a:prstGeom prst="rect">
                  <a:avLst/>
                </a:prstGeom>
                <a:solidFill>
                  <a:srgbClr val="CCE6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6" name="Rectangle 123"/>
                <p:cNvSpPr>
                  <a:spLocks noChangeArrowheads="1"/>
                </p:cNvSpPr>
                <p:nvPr/>
              </p:nvSpPr>
              <p:spPr bwMode="auto">
                <a:xfrm>
                  <a:off x="12690" y="11825"/>
                  <a:ext cx="231" cy="1"/>
                </a:xfrm>
                <a:prstGeom prst="rect">
                  <a:avLst/>
                </a:prstGeom>
                <a:solidFill>
                  <a:srgbClr val="CDE6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7" name="Rectangle 124"/>
                <p:cNvSpPr>
                  <a:spLocks noChangeArrowheads="1"/>
                </p:cNvSpPr>
                <p:nvPr/>
              </p:nvSpPr>
              <p:spPr bwMode="auto">
                <a:xfrm>
                  <a:off x="12690" y="11826"/>
                  <a:ext cx="231" cy="1"/>
                </a:xfrm>
                <a:prstGeom prst="rect">
                  <a:avLst/>
                </a:prstGeom>
                <a:solidFill>
                  <a:srgbClr val="CEE6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8" name="Rectangle 125"/>
                <p:cNvSpPr>
                  <a:spLocks noChangeArrowheads="1"/>
                </p:cNvSpPr>
                <p:nvPr/>
              </p:nvSpPr>
              <p:spPr bwMode="auto">
                <a:xfrm>
                  <a:off x="12690" y="11827"/>
                  <a:ext cx="231" cy="1"/>
                </a:xfrm>
                <a:prstGeom prst="rect">
                  <a:avLst/>
                </a:prstGeom>
                <a:solidFill>
                  <a:srgbClr val="D0E8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9" name="Rectangle 126"/>
                <p:cNvSpPr>
                  <a:spLocks noChangeArrowheads="1"/>
                </p:cNvSpPr>
                <p:nvPr/>
              </p:nvSpPr>
              <p:spPr bwMode="auto">
                <a:xfrm>
                  <a:off x="12690" y="11828"/>
                  <a:ext cx="231" cy="1"/>
                </a:xfrm>
                <a:prstGeom prst="rect">
                  <a:avLst/>
                </a:prstGeom>
                <a:solidFill>
                  <a:srgbClr val="D2E8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0" name="Rectangle 127"/>
                <p:cNvSpPr>
                  <a:spLocks noChangeArrowheads="1"/>
                </p:cNvSpPr>
                <p:nvPr/>
              </p:nvSpPr>
              <p:spPr bwMode="auto">
                <a:xfrm>
                  <a:off x="12690" y="11829"/>
                  <a:ext cx="231" cy="1"/>
                </a:xfrm>
                <a:prstGeom prst="rect">
                  <a:avLst/>
                </a:prstGeom>
                <a:solidFill>
                  <a:srgbClr val="D2E8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1" name="Rectangle 128"/>
                <p:cNvSpPr>
                  <a:spLocks noChangeArrowheads="1"/>
                </p:cNvSpPr>
                <p:nvPr/>
              </p:nvSpPr>
              <p:spPr bwMode="auto">
                <a:xfrm>
                  <a:off x="12690" y="11830"/>
                  <a:ext cx="231" cy="1"/>
                </a:xfrm>
                <a:prstGeom prst="rect">
                  <a:avLst/>
                </a:prstGeom>
                <a:solidFill>
                  <a:srgbClr val="D6EB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2" name="Rectangle 129"/>
                <p:cNvSpPr>
                  <a:spLocks noChangeArrowheads="1"/>
                </p:cNvSpPr>
                <p:nvPr/>
              </p:nvSpPr>
              <p:spPr bwMode="auto">
                <a:xfrm>
                  <a:off x="12690" y="11831"/>
                  <a:ext cx="231" cy="1"/>
                </a:xfrm>
                <a:prstGeom prst="rect">
                  <a:avLst/>
                </a:prstGeom>
                <a:solidFill>
                  <a:srgbClr val="D6EB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3" name="Rectangle 130"/>
                <p:cNvSpPr>
                  <a:spLocks noChangeArrowheads="1"/>
                </p:cNvSpPr>
                <p:nvPr/>
              </p:nvSpPr>
              <p:spPr bwMode="auto">
                <a:xfrm>
                  <a:off x="12690" y="11831"/>
                  <a:ext cx="231" cy="1"/>
                </a:xfrm>
                <a:prstGeom prst="rect">
                  <a:avLst/>
                </a:prstGeom>
                <a:solidFill>
                  <a:srgbClr val="D8EB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4" name="Rectangle 131"/>
                <p:cNvSpPr>
                  <a:spLocks noChangeArrowheads="1"/>
                </p:cNvSpPr>
                <p:nvPr/>
              </p:nvSpPr>
              <p:spPr bwMode="auto">
                <a:xfrm>
                  <a:off x="12690" y="11832"/>
                  <a:ext cx="231" cy="1"/>
                </a:xfrm>
                <a:prstGeom prst="rect">
                  <a:avLst/>
                </a:prstGeom>
                <a:solidFill>
                  <a:srgbClr val="DAED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5" name="Rectangle 132"/>
                <p:cNvSpPr>
                  <a:spLocks noChangeArrowheads="1"/>
                </p:cNvSpPr>
                <p:nvPr/>
              </p:nvSpPr>
              <p:spPr bwMode="auto">
                <a:xfrm>
                  <a:off x="12690" y="11833"/>
                  <a:ext cx="231" cy="1"/>
                </a:xfrm>
                <a:prstGeom prst="rect">
                  <a:avLst/>
                </a:prstGeom>
                <a:solidFill>
                  <a:srgbClr val="DBED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6" name="Rectangle 133"/>
                <p:cNvSpPr>
                  <a:spLocks noChangeArrowheads="1"/>
                </p:cNvSpPr>
                <p:nvPr/>
              </p:nvSpPr>
              <p:spPr bwMode="auto">
                <a:xfrm>
                  <a:off x="12690" y="11834"/>
                  <a:ext cx="231" cy="1"/>
                </a:xfrm>
                <a:prstGeom prst="rect">
                  <a:avLst/>
                </a:prstGeom>
                <a:solidFill>
                  <a:srgbClr val="DCED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7" name="Rectangle 134"/>
                <p:cNvSpPr>
                  <a:spLocks noChangeArrowheads="1"/>
                </p:cNvSpPr>
                <p:nvPr/>
              </p:nvSpPr>
              <p:spPr bwMode="auto">
                <a:xfrm>
                  <a:off x="12690" y="11835"/>
                  <a:ext cx="231" cy="1"/>
                </a:xfrm>
                <a:prstGeom prst="rect">
                  <a:avLst/>
                </a:prstGeom>
                <a:solidFill>
                  <a:srgbClr val="E0F0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8" name="Rectangle 135"/>
                <p:cNvSpPr>
                  <a:spLocks noChangeArrowheads="1"/>
                </p:cNvSpPr>
                <p:nvPr/>
              </p:nvSpPr>
              <p:spPr bwMode="auto">
                <a:xfrm>
                  <a:off x="12690" y="11836"/>
                  <a:ext cx="231" cy="1"/>
                </a:xfrm>
                <a:prstGeom prst="rect">
                  <a:avLst/>
                </a:prstGeom>
                <a:solidFill>
                  <a:srgbClr val="E0F0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9" name="Rectangle 136"/>
                <p:cNvSpPr>
                  <a:spLocks noChangeArrowheads="1"/>
                </p:cNvSpPr>
                <p:nvPr/>
              </p:nvSpPr>
              <p:spPr bwMode="auto">
                <a:xfrm>
                  <a:off x="12690" y="11837"/>
                  <a:ext cx="231" cy="1"/>
                </a:xfrm>
                <a:prstGeom prst="rect">
                  <a:avLst/>
                </a:prstGeom>
                <a:solidFill>
                  <a:srgbClr val="E1F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0" name="Rectangle 137"/>
                <p:cNvSpPr>
                  <a:spLocks noChangeArrowheads="1"/>
                </p:cNvSpPr>
                <p:nvPr/>
              </p:nvSpPr>
              <p:spPr bwMode="auto">
                <a:xfrm>
                  <a:off x="12690" y="11837"/>
                  <a:ext cx="231" cy="1"/>
                </a:xfrm>
                <a:prstGeom prst="rect">
                  <a:avLst/>
                </a:prstGeom>
                <a:solidFill>
                  <a:srgbClr val="E1F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1" name="Rectangle 138"/>
                <p:cNvSpPr>
                  <a:spLocks noChangeArrowheads="1"/>
                </p:cNvSpPr>
                <p:nvPr/>
              </p:nvSpPr>
              <p:spPr bwMode="auto">
                <a:xfrm>
                  <a:off x="12690" y="11838"/>
                  <a:ext cx="231" cy="1"/>
                </a:xfrm>
                <a:prstGeom prst="rect">
                  <a:avLst/>
                </a:prstGeom>
                <a:solidFill>
                  <a:srgbClr val="E5F2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2" name="Rectangle 139"/>
                <p:cNvSpPr>
                  <a:spLocks noChangeArrowheads="1"/>
                </p:cNvSpPr>
                <p:nvPr/>
              </p:nvSpPr>
              <p:spPr bwMode="auto">
                <a:xfrm>
                  <a:off x="12690" y="11839"/>
                  <a:ext cx="231" cy="1"/>
                </a:xfrm>
                <a:prstGeom prst="rect">
                  <a:avLst/>
                </a:prstGeom>
                <a:solidFill>
                  <a:srgbClr val="E6F2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3" name="Rectangle 140"/>
                <p:cNvSpPr>
                  <a:spLocks noChangeArrowheads="1"/>
                </p:cNvSpPr>
                <p:nvPr/>
              </p:nvSpPr>
              <p:spPr bwMode="auto">
                <a:xfrm>
                  <a:off x="12690" y="11840"/>
                  <a:ext cx="231" cy="1"/>
                </a:xfrm>
                <a:prstGeom prst="rect">
                  <a:avLst/>
                </a:prstGeom>
                <a:solidFill>
                  <a:srgbClr val="E7F2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4" name="Rectangle 141"/>
                <p:cNvSpPr>
                  <a:spLocks noChangeArrowheads="1"/>
                </p:cNvSpPr>
                <p:nvPr/>
              </p:nvSpPr>
              <p:spPr bwMode="auto">
                <a:xfrm>
                  <a:off x="12690" y="11841"/>
                  <a:ext cx="231" cy="1"/>
                </a:xfrm>
                <a:prstGeom prst="rect">
                  <a:avLst/>
                </a:prstGeom>
                <a:solidFill>
                  <a:srgbClr val="EAF5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5" name="Rectangle 142"/>
                <p:cNvSpPr>
                  <a:spLocks noChangeArrowheads="1"/>
                </p:cNvSpPr>
                <p:nvPr/>
              </p:nvSpPr>
              <p:spPr bwMode="auto">
                <a:xfrm>
                  <a:off x="12690" y="11842"/>
                  <a:ext cx="231" cy="1"/>
                </a:xfrm>
                <a:prstGeom prst="rect">
                  <a:avLst/>
                </a:prstGeom>
                <a:solidFill>
                  <a:srgbClr val="EAF5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6" name="Rectangle 143"/>
                <p:cNvSpPr>
                  <a:spLocks noChangeArrowheads="1"/>
                </p:cNvSpPr>
                <p:nvPr/>
              </p:nvSpPr>
              <p:spPr bwMode="auto">
                <a:xfrm>
                  <a:off x="12690" y="11843"/>
                  <a:ext cx="231" cy="1"/>
                </a:xfrm>
                <a:prstGeom prst="rect">
                  <a:avLst/>
                </a:prstGeom>
                <a:solidFill>
                  <a:srgbClr val="ECF5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7" name="Rectangle 144"/>
                <p:cNvSpPr>
                  <a:spLocks noChangeArrowheads="1"/>
                </p:cNvSpPr>
                <p:nvPr/>
              </p:nvSpPr>
              <p:spPr bwMode="auto">
                <a:xfrm>
                  <a:off x="12690" y="11843"/>
                  <a:ext cx="231" cy="1"/>
                </a:xfrm>
                <a:prstGeom prst="rect">
                  <a:avLst/>
                </a:prstGeom>
                <a:solidFill>
                  <a:srgbClr val="EE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8" name="Rectangle 145"/>
                <p:cNvSpPr>
                  <a:spLocks noChangeArrowheads="1"/>
                </p:cNvSpPr>
                <p:nvPr/>
              </p:nvSpPr>
              <p:spPr bwMode="auto">
                <a:xfrm>
                  <a:off x="12690" y="11844"/>
                  <a:ext cx="231" cy="1"/>
                </a:xfrm>
                <a:prstGeom prst="rect">
                  <a:avLst/>
                </a:prstGeom>
                <a:solidFill>
                  <a:srgbClr val="EF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9" name="Rectangle 146"/>
                <p:cNvSpPr>
                  <a:spLocks noChangeArrowheads="1"/>
                </p:cNvSpPr>
                <p:nvPr/>
              </p:nvSpPr>
              <p:spPr bwMode="auto">
                <a:xfrm>
                  <a:off x="12690" y="11845"/>
                  <a:ext cx="231" cy="1"/>
                </a:xfrm>
                <a:prstGeom prst="rect">
                  <a:avLst/>
                </a:prstGeom>
                <a:solidFill>
                  <a:srgbClr val="F0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0" name="Rectangle 147"/>
                <p:cNvSpPr>
                  <a:spLocks noChangeArrowheads="1"/>
                </p:cNvSpPr>
                <p:nvPr/>
              </p:nvSpPr>
              <p:spPr bwMode="auto">
                <a:xfrm>
                  <a:off x="12690" y="11846"/>
                  <a:ext cx="231" cy="1"/>
                </a:xfrm>
                <a:prstGeom prst="rect">
                  <a:avLst/>
                </a:prstGeom>
                <a:solidFill>
                  <a:srgbClr val="F3FA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1" name="Rectangle 148"/>
                <p:cNvSpPr>
                  <a:spLocks noChangeArrowheads="1"/>
                </p:cNvSpPr>
                <p:nvPr/>
              </p:nvSpPr>
              <p:spPr bwMode="auto">
                <a:xfrm>
                  <a:off x="12690" y="11847"/>
                  <a:ext cx="231" cy="1"/>
                </a:xfrm>
                <a:prstGeom prst="rect">
                  <a:avLst/>
                </a:prstGeom>
                <a:solidFill>
                  <a:srgbClr val="F4FA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2" name="Rectangle 149"/>
                <p:cNvSpPr>
                  <a:spLocks noChangeArrowheads="1"/>
                </p:cNvSpPr>
                <p:nvPr/>
              </p:nvSpPr>
              <p:spPr bwMode="auto">
                <a:xfrm>
                  <a:off x="12690" y="11848"/>
                  <a:ext cx="231" cy="1"/>
                </a:xfrm>
                <a:prstGeom prst="rect">
                  <a:avLst/>
                </a:prstGeom>
                <a:solidFill>
                  <a:srgbClr val="F5FA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3" name="Rectangle 150"/>
                <p:cNvSpPr>
                  <a:spLocks noChangeArrowheads="1"/>
                </p:cNvSpPr>
                <p:nvPr/>
              </p:nvSpPr>
              <p:spPr bwMode="auto">
                <a:xfrm>
                  <a:off x="12690" y="11849"/>
                  <a:ext cx="231" cy="1"/>
                </a:xfrm>
                <a:prstGeom prst="rect">
                  <a:avLst/>
                </a:prstGeom>
                <a:solidFill>
                  <a:srgbClr val="F6FA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4" name="Rectangle 151"/>
                <p:cNvSpPr>
                  <a:spLocks noChangeArrowheads="1"/>
                </p:cNvSpPr>
                <p:nvPr/>
              </p:nvSpPr>
              <p:spPr bwMode="auto">
                <a:xfrm>
                  <a:off x="12690" y="11850"/>
                  <a:ext cx="231" cy="1"/>
                </a:xfrm>
                <a:prstGeom prst="rect">
                  <a:avLst/>
                </a:prstGeom>
                <a:solidFill>
                  <a:srgbClr val="F9FC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5" name="Rectangle 152"/>
                <p:cNvSpPr>
                  <a:spLocks noChangeArrowheads="1"/>
                </p:cNvSpPr>
                <p:nvPr/>
              </p:nvSpPr>
              <p:spPr bwMode="auto">
                <a:xfrm>
                  <a:off x="12690" y="11850"/>
                  <a:ext cx="231" cy="1"/>
                </a:xfrm>
                <a:prstGeom prst="rect">
                  <a:avLst/>
                </a:prstGeom>
                <a:solidFill>
                  <a:srgbClr val="FAFC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 name="Rectangle 153"/>
                <p:cNvSpPr>
                  <a:spLocks noChangeArrowheads="1"/>
                </p:cNvSpPr>
                <p:nvPr/>
              </p:nvSpPr>
              <p:spPr bwMode="auto">
                <a:xfrm>
                  <a:off x="12690" y="11851"/>
                  <a:ext cx="231" cy="1"/>
                </a:xfrm>
                <a:prstGeom prst="rect">
                  <a:avLst/>
                </a:prstGeom>
                <a:solidFill>
                  <a:srgbClr val="FBFC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 name="Rectangle 154"/>
                <p:cNvSpPr>
                  <a:spLocks noChangeArrowheads="1"/>
                </p:cNvSpPr>
                <p:nvPr/>
              </p:nvSpPr>
              <p:spPr bwMode="auto">
                <a:xfrm>
                  <a:off x="12690" y="11852"/>
                  <a:ext cx="231" cy="1"/>
                </a:xfrm>
                <a:prstGeom prst="rect">
                  <a:avLst/>
                </a:prstGeom>
                <a:solidFill>
                  <a:srgbClr val="FEF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 name="Rectangle 155"/>
                <p:cNvSpPr>
                  <a:spLocks noChangeArrowheads="1"/>
                </p:cNvSpPr>
                <p:nvPr/>
              </p:nvSpPr>
              <p:spPr bwMode="auto">
                <a:xfrm>
                  <a:off x="12690" y="11853"/>
                  <a:ext cx="231" cy="1"/>
                </a:xfrm>
                <a:prstGeom prst="rect">
                  <a:avLst/>
                </a:prstGeom>
                <a:solidFill>
                  <a:srgbClr val="FFF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9" name="Rectangle 156"/>
                <p:cNvSpPr>
                  <a:spLocks noChangeArrowheads="1"/>
                </p:cNvSpPr>
                <p:nvPr/>
              </p:nvSpPr>
              <p:spPr bwMode="auto">
                <a:xfrm>
                  <a:off x="12985" y="11633"/>
                  <a:ext cx="94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cs typeface="Arial" pitchFamily="34" charset="0"/>
                    </a:rPr>
                    <a:t>Most Suitable : 1</a:t>
                  </a:r>
                  <a:endParaRPr kumimoji="0" lang="en-US" sz="1800" b="0" i="0" u="none" strike="noStrike" kern="0" cap="none" spc="0" normalizeH="0" baseline="0" noProof="0" dirty="0" smtClean="0">
                    <a:ln>
                      <a:noFill/>
                    </a:ln>
                    <a:solidFill>
                      <a:srgbClr val="767171"/>
                    </a:solidFill>
                    <a:effectLst/>
                    <a:uLnTx/>
                    <a:uFillTx/>
                    <a:cs typeface="Arial" pitchFamily="34" charset="0"/>
                  </a:endParaRPr>
                </a:p>
              </p:txBody>
            </p:sp>
            <p:sp>
              <p:nvSpPr>
                <p:cNvPr id="260" name="Line 157"/>
                <p:cNvSpPr>
                  <a:spLocks noChangeShapeType="1"/>
                </p:cNvSpPr>
                <p:nvPr/>
              </p:nvSpPr>
              <p:spPr bwMode="auto">
                <a:xfrm>
                  <a:off x="12921" y="11848"/>
                  <a:ext cx="1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1" name="Rectangle 158"/>
                <p:cNvSpPr>
                  <a:spLocks noChangeArrowheads="1"/>
                </p:cNvSpPr>
                <p:nvPr/>
              </p:nvSpPr>
              <p:spPr bwMode="auto">
                <a:xfrm>
                  <a:off x="12690" y="11848"/>
                  <a:ext cx="231" cy="1"/>
                </a:xfrm>
                <a:prstGeom prst="rect">
                  <a:avLst/>
                </a:prstGeom>
                <a:solidFill>
                  <a:srgbClr val="FFF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2" name="Rectangle 159"/>
                <p:cNvSpPr>
                  <a:spLocks noChangeArrowheads="1"/>
                </p:cNvSpPr>
                <p:nvPr/>
              </p:nvSpPr>
              <p:spPr bwMode="auto">
                <a:xfrm>
                  <a:off x="12690" y="11849"/>
                  <a:ext cx="231" cy="1"/>
                </a:xfrm>
                <a:prstGeom prst="rect">
                  <a:avLst/>
                </a:prstGeom>
                <a:solidFill>
                  <a:srgbClr val="FFFE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3" name="Rectangle 160"/>
                <p:cNvSpPr>
                  <a:spLocks noChangeArrowheads="1"/>
                </p:cNvSpPr>
                <p:nvPr/>
              </p:nvSpPr>
              <p:spPr bwMode="auto">
                <a:xfrm>
                  <a:off x="12690" y="11850"/>
                  <a:ext cx="231" cy="1"/>
                </a:xfrm>
                <a:prstGeom prst="rect">
                  <a:avLst/>
                </a:prstGeom>
                <a:solidFill>
                  <a:srgbClr val="FFFC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4" name="Rectangle 161"/>
                <p:cNvSpPr>
                  <a:spLocks noChangeArrowheads="1"/>
                </p:cNvSpPr>
                <p:nvPr/>
              </p:nvSpPr>
              <p:spPr bwMode="auto">
                <a:xfrm>
                  <a:off x="12690" y="11850"/>
                  <a:ext cx="231" cy="1"/>
                </a:xfrm>
                <a:prstGeom prst="rect">
                  <a:avLst/>
                </a:prstGeom>
                <a:solidFill>
                  <a:srgbClr val="FFFA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5" name="Rectangle 162"/>
                <p:cNvSpPr>
                  <a:spLocks noChangeArrowheads="1"/>
                </p:cNvSpPr>
                <p:nvPr/>
              </p:nvSpPr>
              <p:spPr bwMode="auto">
                <a:xfrm>
                  <a:off x="12690" y="11851"/>
                  <a:ext cx="231" cy="1"/>
                </a:xfrm>
                <a:prstGeom prst="rect">
                  <a:avLst/>
                </a:prstGeom>
                <a:solidFill>
                  <a:srgbClr val="FFF9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6" name="Rectangle 163"/>
                <p:cNvSpPr>
                  <a:spLocks noChangeArrowheads="1"/>
                </p:cNvSpPr>
                <p:nvPr/>
              </p:nvSpPr>
              <p:spPr bwMode="auto">
                <a:xfrm>
                  <a:off x="12690" y="11852"/>
                  <a:ext cx="231" cy="1"/>
                </a:xfrm>
                <a:prstGeom prst="rect">
                  <a:avLst/>
                </a:prstGeom>
                <a:solidFill>
                  <a:srgbClr val="FFF7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7" name="Rectangle 164"/>
                <p:cNvSpPr>
                  <a:spLocks noChangeArrowheads="1"/>
                </p:cNvSpPr>
                <p:nvPr/>
              </p:nvSpPr>
              <p:spPr bwMode="auto">
                <a:xfrm>
                  <a:off x="12690" y="11853"/>
                  <a:ext cx="231" cy="1"/>
                </a:xfrm>
                <a:prstGeom prst="rect">
                  <a:avLst/>
                </a:prstGeom>
                <a:solidFill>
                  <a:srgbClr val="FFF5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8" name="Rectangle 165"/>
                <p:cNvSpPr>
                  <a:spLocks noChangeArrowheads="1"/>
                </p:cNvSpPr>
                <p:nvPr/>
              </p:nvSpPr>
              <p:spPr bwMode="auto">
                <a:xfrm>
                  <a:off x="12690" y="11854"/>
                  <a:ext cx="231" cy="1"/>
                </a:xfrm>
                <a:prstGeom prst="rect">
                  <a:avLst/>
                </a:prstGeom>
                <a:solidFill>
                  <a:srgbClr val="FFF4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9" name="Rectangle 166"/>
                <p:cNvSpPr>
                  <a:spLocks noChangeArrowheads="1"/>
                </p:cNvSpPr>
                <p:nvPr/>
              </p:nvSpPr>
              <p:spPr bwMode="auto">
                <a:xfrm>
                  <a:off x="12690" y="11855"/>
                  <a:ext cx="231" cy="1"/>
                </a:xfrm>
                <a:prstGeom prst="rect">
                  <a:avLst/>
                </a:prstGeom>
                <a:solidFill>
                  <a:srgbClr val="FCF0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0" name="Rectangle 167"/>
                <p:cNvSpPr>
                  <a:spLocks noChangeArrowheads="1"/>
                </p:cNvSpPr>
                <p:nvPr/>
              </p:nvSpPr>
              <p:spPr bwMode="auto">
                <a:xfrm>
                  <a:off x="12690" y="11856"/>
                  <a:ext cx="231" cy="1"/>
                </a:xfrm>
                <a:prstGeom prst="rect">
                  <a:avLst/>
                </a:prstGeom>
                <a:solidFill>
                  <a:srgbClr val="FCEF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1" name="Rectangle 168"/>
                <p:cNvSpPr>
                  <a:spLocks noChangeArrowheads="1"/>
                </p:cNvSpPr>
                <p:nvPr/>
              </p:nvSpPr>
              <p:spPr bwMode="auto">
                <a:xfrm>
                  <a:off x="12690" y="11856"/>
                  <a:ext cx="231" cy="1"/>
                </a:xfrm>
                <a:prstGeom prst="rect">
                  <a:avLst/>
                </a:prstGeom>
                <a:solidFill>
                  <a:srgbClr val="FCED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2" name="Rectangle 169"/>
                <p:cNvSpPr>
                  <a:spLocks noChangeArrowheads="1"/>
                </p:cNvSpPr>
                <p:nvPr/>
              </p:nvSpPr>
              <p:spPr bwMode="auto">
                <a:xfrm>
                  <a:off x="12690" y="11857"/>
                  <a:ext cx="231" cy="1"/>
                </a:xfrm>
                <a:prstGeom prst="rect">
                  <a:avLst/>
                </a:prstGeom>
                <a:solidFill>
                  <a:srgbClr val="FCEB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3" name="Rectangle 170"/>
                <p:cNvSpPr>
                  <a:spLocks noChangeArrowheads="1"/>
                </p:cNvSpPr>
                <p:nvPr/>
              </p:nvSpPr>
              <p:spPr bwMode="auto">
                <a:xfrm>
                  <a:off x="12690" y="11858"/>
                  <a:ext cx="231" cy="1"/>
                </a:xfrm>
                <a:prstGeom prst="rect">
                  <a:avLst/>
                </a:prstGeom>
                <a:solidFill>
                  <a:srgbClr val="FCEA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4" name="Rectangle 171"/>
                <p:cNvSpPr>
                  <a:spLocks noChangeArrowheads="1"/>
                </p:cNvSpPr>
                <p:nvPr/>
              </p:nvSpPr>
              <p:spPr bwMode="auto">
                <a:xfrm>
                  <a:off x="12690" y="11859"/>
                  <a:ext cx="231" cy="1"/>
                </a:xfrm>
                <a:prstGeom prst="rect">
                  <a:avLst/>
                </a:prstGeom>
                <a:solidFill>
                  <a:srgbClr val="FCE8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5" name="Rectangle 172"/>
                <p:cNvSpPr>
                  <a:spLocks noChangeArrowheads="1"/>
                </p:cNvSpPr>
                <p:nvPr/>
              </p:nvSpPr>
              <p:spPr bwMode="auto">
                <a:xfrm>
                  <a:off x="12690" y="11860"/>
                  <a:ext cx="231" cy="1"/>
                </a:xfrm>
                <a:prstGeom prst="rect">
                  <a:avLst/>
                </a:prstGeom>
                <a:solidFill>
                  <a:srgbClr val="FCE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 name="Rectangle 173"/>
                <p:cNvSpPr>
                  <a:spLocks noChangeArrowheads="1"/>
                </p:cNvSpPr>
                <p:nvPr/>
              </p:nvSpPr>
              <p:spPr bwMode="auto">
                <a:xfrm>
                  <a:off x="12690" y="11861"/>
                  <a:ext cx="231" cy="1"/>
                </a:xfrm>
                <a:prstGeom prst="rect">
                  <a:avLst/>
                </a:prstGeom>
                <a:solidFill>
                  <a:srgbClr val="FCE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 name="Rectangle 174"/>
                <p:cNvSpPr>
                  <a:spLocks noChangeArrowheads="1"/>
                </p:cNvSpPr>
                <p:nvPr/>
              </p:nvSpPr>
              <p:spPr bwMode="auto">
                <a:xfrm>
                  <a:off x="12690" y="11862"/>
                  <a:ext cx="231" cy="1"/>
                </a:xfrm>
                <a:prstGeom prst="rect">
                  <a:avLst/>
                </a:prstGeom>
                <a:solidFill>
                  <a:srgbClr val="FCE4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 name="Rectangle 175"/>
                <p:cNvSpPr>
                  <a:spLocks noChangeArrowheads="1"/>
                </p:cNvSpPr>
                <p:nvPr/>
              </p:nvSpPr>
              <p:spPr bwMode="auto">
                <a:xfrm>
                  <a:off x="12690" y="11862"/>
                  <a:ext cx="231" cy="1"/>
                </a:xfrm>
                <a:prstGeom prst="rect">
                  <a:avLst/>
                </a:prstGeom>
                <a:solidFill>
                  <a:srgbClr val="FCE3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9" name="Rectangle 176"/>
                <p:cNvSpPr>
                  <a:spLocks noChangeArrowheads="1"/>
                </p:cNvSpPr>
                <p:nvPr/>
              </p:nvSpPr>
              <p:spPr bwMode="auto">
                <a:xfrm>
                  <a:off x="12690" y="11863"/>
                  <a:ext cx="231" cy="1"/>
                </a:xfrm>
                <a:prstGeom prst="rect">
                  <a:avLst/>
                </a:prstGeom>
                <a:solidFill>
                  <a:srgbClr val="FCE0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0" name="Rectangle 177"/>
                <p:cNvSpPr>
                  <a:spLocks noChangeArrowheads="1"/>
                </p:cNvSpPr>
                <p:nvPr/>
              </p:nvSpPr>
              <p:spPr bwMode="auto">
                <a:xfrm>
                  <a:off x="12690" y="11864"/>
                  <a:ext cx="231" cy="1"/>
                </a:xfrm>
                <a:prstGeom prst="rect">
                  <a:avLst/>
                </a:prstGeom>
                <a:solidFill>
                  <a:srgbClr val="FCE0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1" name="Rectangle 178"/>
                <p:cNvSpPr>
                  <a:spLocks noChangeArrowheads="1"/>
                </p:cNvSpPr>
                <p:nvPr/>
              </p:nvSpPr>
              <p:spPr bwMode="auto">
                <a:xfrm>
                  <a:off x="12690" y="11865"/>
                  <a:ext cx="231" cy="1"/>
                </a:xfrm>
                <a:prstGeom prst="rect">
                  <a:avLst/>
                </a:prstGeom>
                <a:solidFill>
                  <a:srgbClr val="FADC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2" name="Rectangle 179"/>
                <p:cNvSpPr>
                  <a:spLocks noChangeArrowheads="1"/>
                </p:cNvSpPr>
                <p:nvPr/>
              </p:nvSpPr>
              <p:spPr bwMode="auto">
                <a:xfrm>
                  <a:off x="12690" y="11866"/>
                  <a:ext cx="231" cy="1"/>
                </a:xfrm>
                <a:prstGeom prst="rect">
                  <a:avLst/>
                </a:prstGeom>
                <a:solidFill>
                  <a:srgbClr val="FADA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3" name="Rectangle 180"/>
                <p:cNvSpPr>
                  <a:spLocks noChangeArrowheads="1"/>
                </p:cNvSpPr>
                <p:nvPr/>
              </p:nvSpPr>
              <p:spPr bwMode="auto">
                <a:xfrm>
                  <a:off x="12690" y="11867"/>
                  <a:ext cx="231" cy="1"/>
                </a:xfrm>
                <a:prstGeom prst="rect">
                  <a:avLst/>
                </a:prstGeom>
                <a:solidFill>
                  <a:srgbClr val="FAD8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4" name="Rectangle 181"/>
                <p:cNvSpPr>
                  <a:spLocks noChangeArrowheads="1"/>
                </p:cNvSpPr>
                <p:nvPr/>
              </p:nvSpPr>
              <p:spPr bwMode="auto">
                <a:xfrm>
                  <a:off x="12690" y="11868"/>
                  <a:ext cx="231" cy="1"/>
                </a:xfrm>
                <a:prstGeom prst="rect">
                  <a:avLst/>
                </a:prstGeom>
                <a:solidFill>
                  <a:srgbClr val="FAD8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5" name="Rectangle 182"/>
                <p:cNvSpPr>
                  <a:spLocks noChangeArrowheads="1"/>
                </p:cNvSpPr>
                <p:nvPr/>
              </p:nvSpPr>
              <p:spPr bwMode="auto">
                <a:xfrm>
                  <a:off x="12690" y="11869"/>
                  <a:ext cx="231" cy="1"/>
                </a:xfrm>
                <a:prstGeom prst="rect">
                  <a:avLst/>
                </a:prstGeom>
                <a:solidFill>
                  <a:srgbClr val="FAD5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6" name="Rectangle 183"/>
                <p:cNvSpPr>
                  <a:spLocks noChangeArrowheads="1"/>
                </p:cNvSpPr>
                <p:nvPr/>
              </p:nvSpPr>
              <p:spPr bwMode="auto">
                <a:xfrm>
                  <a:off x="12690" y="11869"/>
                  <a:ext cx="231" cy="1"/>
                </a:xfrm>
                <a:prstGeom prst="rect">
                  <a:avLst/>
                </a:prstGeom>
                <a:solidFill>
                  <a:srgbClr val="FAD5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7" name="Rectangle 184"/>
                <p:cNvSpPr>
                  <a:spLocks noChangeArrowheads="1"/>
                </p:cNvSpPr>
                <p:nvPr/>
              </p:nvSpPr>
              <p:spPr bwMode="auto">
                <a:xfrm>
                  <a:off x="12690" y="11870"/>
                  <a:ext cx="231" cy="1"/>
                </a:xfrm>
                <a:prstGeom prst="rect">
                  <a:avLst/>
                </a:prstGeom>
                <a:solidFill>
                  <a:srgbClr val="FAD3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8" name="Rectangle 185"/>
                <p:cNvSpPr>
                  <a:spLocks noChangeArrowheads="1"/>
                </p:cNvSpPr>
                <p:nvPr/>
              </p:nvSpPr>
              <p:spPr bwMode="auto">
                <a:xfrm>
                  <a:off x="12690" y="11871"/>
                  <a:ext cx="231" cy="1"/>
                </a:xfrm>
                <a:prstGeom prst="rect">
                  <a:avLst/>
                </a:prstGeom>
                <a:solidFill>
                  <a:srgbClr val="FAD2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9" name="Rectangle 186"/>
                <p:cNvSpPr>
                  <a:spLocks noChangeArrowheads="1"/>
                </p:cNvSpPr>
                <p:nvPr/>
              </p:nvSpPr>
              <p:spPr bwMode="auto">
                <a:xfrm>
                  <a:off x="12690" y="11872"/>
                  <a:ext cx="231" cy="1"/>
                </a:xfrm>
                <a:prstGeom prst="rect">
                  <a:avLst/>
                </a:prstGeom>
                <a:solidFill>
                  <a:srgbClr val="FAD0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0" name="Rectangle 187"/>
                <p:cNvSpPr>
                  <a:spLocks noChangeArrowheads="1"/>
                </p:cNvSpPr>
                <p:nvPr/>
              </p:nvSpPr>
              <p:spPr bwMode="auto">
                <a:xfrm>
                  <a:off x="12690" y="11873"/>
                  <a:ext cx="231" cy="1"/>
                </a:xfrm>
                <a:prstGeom prst="rect">
                  <a:avLst/>
                </a:prstGeom>
                <a:solidFill>
                  <a:srgbClr val="F7CB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1" name="Rectangle 188"/>
                <p:cNvSpPr>
                  <a:spLocks noChangeArrowheads="1"/>
                </p:cNvSpPr>
                <p:nvPr/>
              </p:nvSpPr>
              <p:spPr bwMode="auto">
                <a:xfrm>
                  <a:off x="12690" y="11874"/>
                  <a:ext cx="231" cy="1"/>
                </a:xfrm>
                <a:prstGeom prst="rect">
                  <a:avLst/>
                </a:prstGeom>
                <a:solidFill>
                  <a:srgbClr val="F7CB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2" name="Rectangle 189"/>
                <p:cNvSpPr>
                  <a:spLocks noChangeArrowheads="1"/>
                </p:cNvSpPr>
                <p:nvPr/>
              </p:nvSpPr>
              <p:spPr bwMode="auto">
                <a:xfrm>
                  <a:off x="12690" y="11875"/>
                  <a:ext cx="231" cy="1"/>
                </a:xfrm>
                <a:prstGeom prst="rect">
                  <a:avLst/>
                </a:prstGeom>
                <a:solidFill>
                  <a:srgbClr val="F7C9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3" name="Rectangle 190"/>
                <p:cNvSpPr>
                  <a:spLocks noChangeArrowheads="1"/>
                </p:cNvSpPr>
                <p:nvPr/>
              </p:nvSpPr>
              <p:spPr bwMode="auto">
                <a:xfrm>
                  <a:off x="12690" y="11875"/>
                  <a:ext cx="231" cy="1"/>
                </a:xfrm>
                <a:prstGeom prst="rect">
                  <a:avLst/>
                </a:prstGeom>
                <a:solidFill>
                  <a:srgbClr val="F7C9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4" name="Rectangle 191"/>
                <p:cNvSpPr>
                  <a:spLocks noChangeArrowheads="1"/>
                </p:cNvSpPr>
                <p:nvPr/>
              </p:nvSpPr>
              <p:spPr bwMode="auto">
                <a:xfrm>
                  <a:off x="12690" y="11876"/>
                  <a:ext cx="231" cy="1"/>
                </a:xfrm>
                <a:prstGeom prst="rect">
                  <a:avLst/>
                </a:prstGeom>
                <a:solidFill>
                  <a:srgbClr val="F7C6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5" name="Rectangle 192"/>
                <p:cNvSpPr>
                  <a:spLocks noChangeArrowheads="1"/>
                </p:cNvSpPr>
                <p:nvPr/>
              </p:nvSpPr>
              <p:spPr bwMode="auto">
                <a:xfrm>
                  <a:off x="12690" y="11877"/>
                  <a:ext cx="231" cy="1"/>
                </a:xfrm>
                <a:prstGeom prst="rect">
                  <a:avLst/>
                </a:prstGeom>
                <a:solidFill>
                  <a:srgbClr val="F7C6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6" name="Rectangle 193"/>
                <p:cNvSpPr>
                  <a:spLocks noChangeArrowheads="1"/>
                </p:cNvSpPr>
                <p:nvPr/>
              </p:nvSpPr>
              <p:spPr bwMode="auto">
                <a:xfrm>
                  <a:off x="12690" y="11878"/>
                  <a:ext cx="231" cy="1"/>
                </a:xfrm>
                <a:prstGeom prst="rect">
                  <a:avLst/>
                </a:prstGeom>
                <a:solidFill>
                  <a:srgbClr val="F7C5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 name="Rectangle 194"/>
                <p:cNvSpPr>
                  <a:spLocks noChangeArrowheads="1"/>
                </p:cNvSpPr>
                <p:nvPr/>
              </p:nvSpPr>
              <p:spPr bwMode="auto">
                <a:xfrm>
                  <a:off x="12690" y="11879"/>
                  <a:ext cx="231" cy="1"/>
                </a:xfrm>
                <a:prstGeom prst="rect">
                  <a:avLst/>
                </a:prstGeom>
                <a:solidFill>
                  <a:srgbClr val="F7C3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 name="Rectangle 195"/>
                <p:cNvSpPr>
                  <a:spLocks noChangeArrowheads="1"/>
                </p:cNvSpPr>
                <p:nvPr/>
              </p:nvSpPr>
              <p:spPr bwMode="auto">
                <a:xfrm>
                  <a:off x="12690" y="11880"/>
                  <a:ext cx="231" cy="1"/>
                </a:xfrm>
                <a:prstGeom prst="rect">
                  <a:avLst/>
                </a:prstGeom>
                <a:solidFill>
                  <a:srgbClr val="F5C0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 name="Rectangle 196"/>
                <p:cNvSpPr>
                  <a:spLocks noChangeArrowheads="1"/>
                </p:cNvSpPr>
                <p:nvPr/>
              </p:nvSpPr>
              <p:spPr bwMode="auto">
                <a:xfrm>
                  <a:off x="12690" y="11881"/>
                  <a:ext cx="231" cy="1"/>
                </a:xfrm>
                <a:prstGeom prst="rect">
                  <a:avLst/>
                </a:prstGeom>
                <a:solidFill>
                  <a:srgbClr val="F5BE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0" name="Rectangle 197"/>
                <p:cNvSpPr>
                  <a:spLocks noChangeArrowheads="1"/>
                </p:cNvSpPr>
                <p:nvPr/>
              </p:nvSpPr>
              <p:spPr bwMode="auto">
                <a:xfrm>
                  <a:off x="12690" y="11881"/>
                  <a:ext cx="231" cy="1"/>
                </a:xfrm>
                <a:prstGeom prst="rect">
                  <a:avLst/>
                </a:prstGeom>
                <a:solidFill>
                  <a:srgbClr val="F5BE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1" name="Rectangle 198"/>
                <p:cNvSpPr>
                  <a:spLocks noChangeArrowheads="1"/>
                </p:cNvSpPr>
                <p:nvPr/>
              </p:nvSpPr>
              <p:spPr bwMode="auto">
                <a:xfrm>
                  <a:off x="12690" y="11882"/>
                  <a:ext cx="231" cy="1"/>
                </a:xfrm>
                <a:prstGeom prst="rect">
                  <a:avLst/>
                </a:prstGeom>
                <a:solidFill>
                  <a:srgbClr val="F5BB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2" name="Rectangle 199"/>
                <p:cNvSpPr>
                  <a:spLocks noChangeArrowheads="1"/>
                </p:cNvSpPr>
                <p:nvPr/>
              </p:nvSpPr>
              <p:spPr bwMode="auto">
                <a:xfrm>
                  <a:off x="12690" y="11883"/>
                  <a:ext cx="231" cy="1"/>
                </a:xfrm>
                <a:prstGeom prst="rect">
                  <a:avLst/>
                </a:prstGeom>
                <a:solidFill>
                  <a:srgbClr val="F5BB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3" name="Rectangle 200"/>
                <p:cNvSpPr>
                  <a:spLocks noChangeArrowheads="1"/>
                </p:cNvSpPr>
                <p:nvPr/>
              </p:nvSpPr>
              <p:spPr bwMode="auto">
                <a:xfrm>
                  <a:off x="12690" y="11884"/>
                  <a:ext cx="231" cy="1"/>
                </a:xfrm>
                <a:prstGeom prst="rect">
                  <a:avLst/>
                </a:prstGeom>
                <a:solidFill>
                  <a:srgbClr val="F5B9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4" name="Rectangle 201"/>
                <p:cNvSpPr>
                  <a:spLocks noChangeArrowheads="1"/>
                </p:cNvSpPr>
                <p:nvPr/>
              </p:nvSpPr>
              <p:spPr bwMode="auto">
                <a:xfrm>
                  <a:off x="12690" y="11885"/>
                  <a:ext cx="231" cy="1"/>
                </a:xfrm>
                <a:prstGeom prst="rect">
                  <a:avLst/>
                </a:prstGeom>
                <a:solidFill>
                  <a:srgbClr val="F5B7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5" name="Rectangle 202"/>
                <p:cNvSpPr>
                  <a:spLocks noChangeArrowheads="1"/>
                </p:cNvSpPr>
                <p:nvPr/>
              </p:nvSpPr>
              <p:spPr bwMode="auto">
                <a:xfrm>
                  <a:off x="12690" y="11886"/>
                  <a:ext cx="231" cy="1"/>
                </a:xfrm>
                <a:prstGeom prst="rect">
                  <a:avLst/>
                </a:prstGeom>
                <a:solidFill>
                  <a:srgbClr val="F2B4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6" name="Rectangle 203"/>
                <p:cNvSpPr>
                  <a:spLocks noChangeArrowheads="1"/>
                </p:cNvSpPr>
                <p:nvPr/>
              </p:nvSpPr>
              <p:spPr bwMode="auto">
                <a:xfrm>
                  <a:off x="12690" y="11887"/>
                  <a:ext cx="231" cy="1"/>
                </a:xfrm>
                <a:prstGeom prst="rect">
                  <a:avLst/>
                </a:prstGeom>
                <a:solidFill>
                  <a:srgbClr val="F2B4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7" name="Rectangle 204"/>
                <p:cNvSpPr>
                  <a:spLocks noChangeArrowheads="1"/>
                </p:cNvSpPr>
                <p:nvPr/>
              </p:nvSpPr>
              <p:spPr bwMode="auto">
                <a:xfrm>
                  <a:off x="12690" y="11888"/>
                  <a:ext cx="231" cy="1"/>
                </a:xfrm>
                <a:prstGeom prst="rect">
                  <a:avLst/>
                </a:prstGeom>
                <a:solidFill>
                  <a:srgbClr val="F2B1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8" name="Rectangle 205"/>
                <p:cNvSpPr>
                  <a:spLocks noChangeArrowheads="1"/>
                </p:cNvSpPr>
                <p:nvPr/>
              </p:nvSpPr>
              <p:spPr bwMode="auto">
                <a:xfrm>
                  <a:off x="12690" y="11888"/>
                  <a:ext cx="231" cy="1"/>
                </a:xfrm>
                <a:prstGeom prst="rect">
                  <a:avLst/>
                </a:prstGeom>
                <a:solidFill>
                  <a:srgbClr val="F2B1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1" name="Rectangle 207"/>
              <p:cNvSpPr>
                <a:spLocks noChangeArrowheads="1"/>
              </p:cNvSpPr>
              <p:nvPr/>
            </p:nvSpPr>
            <p:spPr bwMode="auto">
              <a:xfrm>
                <a:off x="4881349" y="1797299"/>
                <a:ext cx="366712" cy="1588"/>
              </a:xfrm>
              <a:prstGeom prst="rect">
                <a:avLst/>
              </a:prstGeom>
              <a:solidFill>
                <a:srgbClr val="F2B0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Rectangle 208"/>
              <p:cNvSpPr>
                <a:spLocks noChangeArrowheads="1"/>
              </p:cNvSpPr>
              <p:nvPr/>
            </p:nvSpPr>
            <p:spPr bwMode="auto">
              <a:xfrm>
                <a:off x="4881349" y="1798887"/>
                <a:ext cx="366712" cy="1588"/>
              </a:xfrm>
              <a:prstGeom prst="rect">
                <a:avLst/>
              </a:prstGeom>
              <a:solidFill>
                <a:srgbClr val="F2AE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Rectangle 209"/>
              <p:cNvSpPr>
                <a:spLocks noChangeArrowheads="1"/>
              </p:cNvSpPr>
              <p:nvPr/>
            </p:nvSpPr>
            <p:spPr bwMode="auto">
              <a:xfrm>
                <a:off x="4881349" y="1800474"/>
                <a:ext cx="366712" cy="1588"/>
              </a:xfrm>
              <a:prstGeom prst="rect">
                <a:avLst/>
              </a:prstGeom>
              <a:solidFill>
                <a:srgbClr val="F2AC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Rectangle 210"/>
              <p:cNvSpPr>
                <a:spLocks noChangeArrowheads="1"/>
              </p:cNvSpPr>
              <p:nvPr/>
            </p:nvSpPr>
            <p:spPr bwMode="auto">
              <a:xfrm>
                <a:off x="4881349" y="1802062"/>
                <a:ext cx="366712" cy="1588"/>
              </a:xfrm>
              <a:prstGeom prst="rect">
                <a:avLst/>
              </a:prstGeom>
              <a:solidFill>
                <a:srgbClr val="F0AA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Rectangle 211"/>
              <p:cNvSpPr>
                <a:spLocks noChangeArrowheads="1"/>
              </p:cNvSpPr>
              <p:nvPr/>
            </p:nvSpPr>
            <p:spPr bwMode="auto">
              <a:xfrm>
                <a:off x="4881349" y="1803649"/>
                <a:ext cx="366712" cy="1588"/>
              </a:xfrm>
              <a:prstGeom prst="rect">
                <a:avLst/>
              </a:prstGeom>
              <a:solidFill>
                <a:srgbClr val="F0A7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212"/>
              <p:cNvSpPr>
                <a:spLocks noChangeArrowheads="1"/>
              </p:cNvSpPr>
              <p:nvPr/>
            </p:nvSpPr>
            <p:spPr bwMode="auto">
              <a:xfrm>
                <a:off x="4881349" y="1805237"/>
                <a:ext cx="366712" cy="1588"/>
              </a:xfrm>
              <a:prstGeom prst="rect">
                <a:avLst/>
              </a:prstGeom>
              <a:solidFill>
                <a:srgbClr val="F0A7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 name="Rectangle 213"/>
              <p:cNvSpPr>
                <a:spLocks noChangeArrowheads="1"/>
              </p:cNvSpPr>
              <p:nvPr/>
            </p:nvSpPr>
            <p:spPr bwMode="auto">
              <a:xfrm>
                <a:off x="4881349" y="1805237"/>
                <a:ext cx="366712" cy="1588"/>
              </a:xfrm>
              <a:prstGeom prst="rect">
                <a:avLst/>
              </a:prstGeom>
              <a:solidFill>
                <a:srgbClr val="F0A6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 name="Rectangle 214"/>
              <p:cNvSpPr>
                <a:spLocks noChangeArrowheads="1"/>
              </p:cNvSpPr>
              <p:nvPr/>
            </p:nvSpPr>
            <p:spPr bwMode="auto">
              <a:xfrm>
                <a:off x="4881349" y="1806824"/>
                <a:ext cx="366712" cy="1588"/>
              </a:xfrm>
              <a:prstGeom prst="rect">
                <a:avLst/>
              </a:prstGeom>
              <a:solidFill>
                <a:srgbClr val="F0A3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Rectangle 215"/>
              <p:cNvSpPr>
                <a:spLocks noChangeArrowheads="1"/>
              </p:cNvSpPr>
              <p:nvPr/>
            </p:nvSpPr>
            <p:spPr bwMode="auto">
              <a:xfrm>
                <a:off x="4881349" y="1808412"/>
                <a:ext cx="366712" cy="1588"/>
              </a:xfrm>
              <a:prstGeom prst="rect">
                <a:avLst/>
              </a:prstGeom>
              <a:solidFill>
                <a:srgbClr val="F0A3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 name="Rectangle 216"/>
              <p:cNvSpPr>
                <a:spLocks noChangeArrowheads="1"/>
              </p:cNvSpPr>
              <p:nvPr/>
            </p:nvSpPr>
            <p:spPr bwMode="auto">
              <a:xfrm>
                <a:off x="4881349" y="1809999"/>
                <a:ext cx="366712" cy="1588"/>
              </a:xfrm>
              <a:prstGeom prst="rect">
                <a:avLst/>
              </a:prstGeom>
              <a:solidFill>
                <a:srgbClr val="EDA0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Rectangle 217"/>
              <p:cNvSpPr>
                <a:spLocks noChangeArrowheads="1"/>
              </p:cNvSpPr>
              <p:nvPr/>
            </p:nvSpPr>
            <p:spPr bwMode="auto">
              <a:xfrm>
                <a:off x="4881349" y="1811587"/>
                <a:ext cx="366712" cy="1588"/>
              </a:xfrm>
              <a:prstGeom prst="rect">
                <a:avLst/>
              </a:prstGeom>
              <a:solidFill>
                <a:srgbClr val="ED9E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Rectangle 218"/>
              <p:cNvSpPr>
                <a:spLocks noChangeArrowheads="1"/>
              </p:cNvSpPr>
              <p:nvPr/>
            </p:nvSpPr>
            <p:spPr bwMode="auto">
              <a:xfrm>
                <a:off x="4881349" y="1813174"/>
                <a:ext cx="366712" cy="1588"/>
              </a:xfrm>
              <a:prstGeom prst="rect">
                <a:avLst/>
              </a:prstGeom>
              <a:solidFill>
                <a:srgbClr val="ED9D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Rectangle 219"/>
              <p:cNvSpPr>
                <a:spLocks noChangeArrowheads="1"/>
              </p:cNvSpPr>
              <p:nvPr/>
            </p:nvSpPr>
            <p:spPr bwMode="auto">
              <a:xfrm>
                <a:off x="4881349" y="1814762"/>
                <a:ext cx="366712" cy="1588"/>
              </a:xfrm>
              <a:prstGeom prst="rect">
                <a:avLst/>
              </a:prstGeom>
              <a:solidFill>
                <a:srgbClr val="ED9D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220"/>
              <p:cNvSpPr>
                <a:spLocks noChangeArrowheads="1"/>
              </p:cNvSpPr>
              <p:nvPr/>
            </p:nvSpPr>
            <p:spPr bwMode="auto">
              <a:xfrm>
                <a:off x="4881349" y="1814762"/>
                <a:ext cx="366712" cy="1588"/>
              </a:xfrm>
              <a:prstGeom prst="rect">
                <a:avLst/>
              </a:prstGeom>
              <a:solidFill>
                <a:srgbClr val="ED9B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Rectangle 221"/>
              <p:cNvSpPr>
                <a:spLocks noChangeArrowheads="1"/>
              </p:cNvSpPr>
              <p:nvPr/>
            </p:nvSpPr>
            <p:spPr bwMode="auto">
              <a:xfrm>
                <a:off x="4881349" y="1816349"/>
                <a:ext cx="366712" cy="1588"/>
              </a:xfrm>
              <a:prstGeom prst="rect">
                <a:avLst/>
              </a:prstGeom>
              <a:solidFill>
                <a:srgbClr val="ED99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Rectangle 222"/>
              <p:cNvSpPr>
                <a:spLocks noChangeArrowheads="1"/>
              </p:cNvSpPr>
              <p:nvPr/>
            </p:nvSpPr>
            <p:spPr bwMode="auto">
              <a:xfrm>
                <a:off x="4881349" y="1817937"/>
                <a:ext cx="366712" cy="1588"/>
              </a:xfrm>
              <a:prstGeom prst="rect">
                <a:avLst/>
              </a:prstGeom>
              <a:solidFill>
                <a:srgbClr val="EB96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 name="Rectangle 223"/>
              <p:cNvSpPr>
                <a:spLocks noChangeArrowheads="1"/>
              </p:cNvSpPr>
              <p:nvPr/>
            </p:nvSpPr>
            <p:spPr bwMode="auto">
              <a:xfrm>
                <a:off x="4881349" y="1819524"/>
                <a:ext cx="366712" cy="1588"/>
              </a:xfrm>
              <a:prstGeom prst="rect">
                <a:avLst/>
              </a:prstGeom>
              <a:solidFill>
                <a:srgbClr val="EB96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 name="Rectangle 224"/>
              <p:cNvSpPr>
                <a:spLocks noChangeArrowheads="1"/>
              </p:cNvSpPr>
              <p:nvPr/>
            </p:nvSpPr>
            <p:spPr bwMode="auto">
              <a:xfrm>
                <a:off x="4881349" y="1821112"/>
                <a:ext cx="366712" cy="1588"/>
              </a:xfrm>
              <a:prstGeom prst="rect">
                <a:avLst/>
              </a:prstGeom>
              <a:solidFill>
                <a:srgbClr val="EB94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 name="Rectangle 225"/>
              <p:cNvSpPr>
                <a:spLocks noChangeArrowheads="1"/>
              </p:cNvSpPr>
              <p:nvPr/>
            </p:nvSpPr>
            <p:spPr bwMode="auto">
              <a:xfrm>
                <a:off x="4881349" y="1822699"/>
                <a:ext cx="366712" cy="1588"/>
              </a:xfrm>
              <a:prstGeom prst="rect">
                <a:avLst/>
              </a:prstGeom>
              <a:solidFill>
                <a:srgbClr val="EB92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 name="Rectangle 226"/>
              <p:cNvSpPr>
                <a:spLocks noChangeArrowheads="1"/>
              </p:cNvSpPr>
              <p:nvPr/>
            </p:nvSpPr>
            <p:spPr bwMode="auto">
              <a:xfrm>
                <a:off x="4881349" y="1824287"/>
                <a:ext cx="366712" cy="1588"/>
              </a:xfrm>
              <a:prstGeom prst="rect">
                <a:avLst/>
              </a:prstGeom>
              <a:solidFill>
                <a:srgbClr val="EB92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 name="Rectangle 227"/>
              <p:cNvSpPr>
                <a:spLocks noChangeArrowheads="1"/>
              </p:cNvSpPr>
              <p:nvPr/>
            </p:nvSpPr>
            <p:spPr bwMode="auto">
              <a:xfrm>
                <a:off x="4881349" y="1825874"/>
                <a:ext cx="366712" cy="1588"/>
              </a:xfrm>
              <a:prstGeom prst="rect">
                <a:avLst/>
              </a:prstGeom>
              <a:solidFill>
                <a:srgbClr val="E88F5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 name="Rectangle 228"/>
              <p:cNvSpPr>
                <a:spLocks noChangeArrowheads="1"/>
              </p:cNvSpPr>
              <p:nvPr/>
            </p:nvSpPr>
            <p:spPr bwMode="auto">
              <a:xfrm>
                <a:off x="4881349" y="1825874"/>
                <a:ext cx="366712" cy="1588"/>
              </a:xfrm>
              <a:prstGeom prst="rect">
                <a:avLst/>
              </a:prstGeom>
              <a:solidFill>
                <a:srgbClr val="E88D5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 name="Rectangle 229"/>
              <p:cNvSpPr>
                <a:spLocks noChangeArrowheads="1"/>
              </p:cNvSpPr>
              <p:nvPr/>
            </p:nvSpPr>
            <p:spPr bwMode="auto">
              <a:xfrm>
                <a:off x="4881349" y="1827462"/>
                <a:ext cx="366712" cy="1588"/>
              </a:xfrm>
              <a:prstGeom prst="rect">
                <a:avLst/>
              </a:prstGeom>
              <a:solidFill>
                <a:srgbClr val="E88B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 name="Rectangle 230"/>
              <p:cNvSpPr>
                <a:spLocks noChangeArrowheads="1"/>
              </p:cNvSpPr>
              <p:nvPr/>
            </p:nvSpPr>
            <p:spPr bwMode="auto">
              <a:xfrm>
                <a:off x="4881349" y="1829049"/>
                <a:ext cx="366712" cy="1588"/>
              </a:xfrm>
              <a:prstGeom prst="rect">
                <a:avLst/>
              </a:prstGeom>
              <a:solidFill>
                <a:srgbClr val="E88B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 name="Rectangle 231"/>
              <p:cNvSpPr>
                <a:spLocks noChangeArrowheads="1"/>
              </p:cNvSpPr>
              <p:nvPr/>
            </p:nvSpPr>
            <p:spPr bwMode="auto">
              <a:xfrm>
                <a:off x="4881349" y="1830637"/>
                <a:ext cx="366712" cy="1588"/>
              </a:xfrm>
              <a:prstGeom prst="rect">
                <a:avLst/>
              </a:prstGeom>
              <a:solidFill>
                <a:srgbClr val="E88A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Rectangle 232"/>
              <p:cNvSpPr>
                <a:spLocks noChangeArrowheads="1"/>
              </p:cNvSpPr>
              <p:nvPr/>
            </p:nvSpPr>
            <p:spPr bwMode="auto">
              <a:xfrm>
                <a:off x="4881349" y="1832224"/>
                <a:ext cx="366712" cy="1588"/>
              </a:xfrm>
              <a:prstGeom prst="rect">
                <a:avLst/>
              </a:prstGeom>
              <a:solidFill>
                <a:srgbClr val="E686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 name="Rectangle 233"/>
              <p:cNvSpPr>
                <a:spLocks noChangeArrowheads="1"/>
              </p:cNvSpPr>
              <p:nvPr/>
            </p:nvSpPr>
            <p:spPr bwMode="auto">
              <a:xfrm>
                <a:off x="4881349" y="1833812"/>
                <a:ext cx="366712" cy="1588"/>
              </a:xfrm>
              <a:prstGeom prst="rect">
                <a:avLst/>
              </a:prstGeom>
              <a:solidFill>
                <a:srgbClr val="E686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Rectangle 234"/>
              <p:cNvSpPr>
                <a:spLocks noChangeArrowheads="1"/>
              </p:cNvSpPr>
              <p:nvPr/>
            </p:nvSpPr>
            <p:spPr bwMode="auto">
              <a:xfrm>
                <a:off x="4881349" y="1835399"/>
                <a:ext cx="366712" cy="1588"/>
              </a:xfrm>
              <a:prstGeom prst="rect">
                <a:avLst/>
              </a:prstGeom>
              <a:solidFill>
                <a:srgbClr val="E684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Rectangle 235"/>
              <p:cNvSpPr>
                <a:spLocks noChangeArrowheads="1"/>
              </p:cNvSpPr>
              <p:nvPr/>
            </p:nvSpPr>
            <p:spPr bwMode="auto">
              <a:xfrm>
                <a:off x="4881349" y="1835399"/>
                <a:ext cx="366712" cy="1588"/>
              </a:xfrm>
              <a:prstGeom prst="rect">
                <a:avLst/>
              </a:prstGeom>
              <a:solidFill>
                <a:srgbClr val="E684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 name="Rectangle 236"/>
              <p:cNvSpPr>
                <a:spLocks noChangeArrowheads="1"/>
              </p:cNvSpPr>
              <p:nvPr/>
            </p:nvSpPr>
            <p:spPr bwMode="auto">
              <a:xfrm>
                <a:off x="4881349" y="1836987"/>
                <a:ext cx="366712" cy="1588"/>
              </a:xfrm>
              <a:prstGeom prst="rect">
                <a:avLst/>
              </a:prstGeom>
              <a:solidFill>
                <a:srgbClr val="E683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 name="Rectangle 237"/>
              <p:cNvSpPr>
                <a:spLocks noChangeArrowheads="1"/>
              </p:cNvSpPr>
              <p:nvPr/>
            </p:nvSpPr>
            <p:spPr bwMode="auto">
              <a:xfrm>
                <a:off x="4881349" y="1838574"/>
                <a:ext cx="366712" cy="1588"/>
              </a:xfrm>
              <a:prstGeom prst="rect">
                <a:avLst/>
              </a:prstGeom>
              <a:solidFill>
                <a:srgbClr val="E37F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Rectangle 238"/>
              <p:cNvSpPr>
                <a:spLocks noChangeArrowheads="1"/>
              </p:cNvSpPr>
              <p:nvPr/>
            </p:nvSpPr>
            <p:spPr bwMode="auto">
              <a:xfrm>
                <a:off x="4881349" y="1840162"/>
                <a:ext cx="366712" cy="1588"/>
              </a:xfrm>
              <a:prstGeom prst="rect">
                <a:avLst/>
              </a:prstGeom>
              <a:solidFill>
                <a:srgbClr val="E37D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Rectangle 239"/>
              <p:cNvSpPr>
                <a:spLocks noChangeArrowheads="1"/>
              </p:cNvSpPr>
              <p:nvPr/>
            </p:nvSpPr>
            <p:spPr bwMode="auto">
              <a:xfrm>
                <a:off x="4881349" y="1841749"/>
                <a:ext cx="366712" cy="1588"/>
              </a:xfrm>
              <a:prstGeom prst="rect">
                <a:avLst/>
              </a:prstGeom>
              <a:solidFill>
                <a:srgbClr val="E37D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Rectangle 240"/>
              <p:cNvSpPr>
                <a:spLocks noChangeArrowheads="1"/>
              </p:cNvSpPr>
              <p:nvPr/>
            </p:nvSpPr>
            <p:spPr bwMode="auto">
              <a:xfrm>
                <a:off x="4881349" y="1843337"/>
                <a:ext cx="366712" cy="1588"/>
              </a:xfrm>
              <a:prstGeom prst="rect">
                <a:avLst/>
              </a:prstGeom>
              <a:solidFill>
                <a:srgbClr val="E37D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 name="Rectangle 241"/>
              <p:cNvSpPr>
                <a:spLocks noChangeArrowheads="1"/>
              </p:cNvSpPr>
              <p:nvPr/>
            </p:nvSpPr>
            <p:spPr bwMode="auto">
              <a:xfrm>
                <a:off x="4881349" y="1844924"/>
                <a:ext cx="366712" cy="1588"/>
              </a:xfrm>
              <a:prstGeom prst="rect">
                <a:avLst/>
              </a:prstGeom>
              <a:solidFill>
                <a:srgbClr val="E379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 name="Rectangle 242"/>
              <p:cNvSpPr>
                <a:spLocks noChangeArrowheads="1"/>
              </p:cNvSpPr>
              <p:nvPr/>
            </p:nvSpPr>
            <p:spPr bwMode="auto">
              <a:xfrm>
                <a:off x="4881349" y="1844924"/>
                <a:ext cx="366712" cy="1588"/>
              </a:xfrm>
              <a:prstGeom prst="rect">
                <a:avLst/>
              </a:prstGeom>
              <a:solidFill>
                <a:srgbClr val="E07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 name="Rectangle 243"/>
              <p:cNvSpPr>
                <a:spLocks noChangeArrowheads="1"/>
              </p:cNvSpPr>
              <p:nvPr/>
            </p:nvSpPr>
            <p:spPr bwMode="auto">
              <a:xfrm>
                <a:off x="4881349" y="1846512"/>
                <a:ext cx="366712" cy="1588"/>
              </a:xfrm>
              <a:prstGeom prst="rect">
                <a:avLst/>
              </a:prstGeom>
              <a:solidFill>
                <a:srgbClr val="E076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Rectangle 244"/>
              <p:cNvSpPr>
                <a:spLocks noChangeArrowheads="1"/>
              </p:cNvSpPr>
              <p:nvPr/>
            </p:nvSpPr>
            <p:spPr bwMode="auto">
              <a:xfrm>
                <a:off x="4881349" y="1848099"/>
                <a:ext cx="366712" cy="1588"/>
              </a:xfrm>
              <a:prstGeom prst="rect">
                <a:avLst/>
              </a:prstGeom>
              <a:solidFill>
                <a:srgbClr val="E076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Rectangle 245"/>
              <p:cNvSpPr>
                <a:spLocks noChangeArrowheads="1"/>
              </p:cNvSpPr>
              <p:nvPr/>
            </p:nvSpPr>
            <p:spPr bwMode="auto">
              <a:xfrm>
                <a:off x="4881349" y="1849687"/>
                <a:ext cx="366712" cy="1588"/>
              </a:xfrm>
              <a:prstGeom prst="rect">
                <a:avLst/>
              </a:prstGeom>
              <a:solidFill>
                <a:srgbClr val="E074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Rectangle 246"/>
              <p:cNvSpPr>
                <a:spLocks noChangeArrowheads="1"/>
              </p:cNvSpPr>
              <p:nvPr/>
            </p:nvSpPr>
            <p:spPr bwMode="auto">
              <a:xfrm>
                <a:off x="4881349" y="1851274"/>
                <a:ext cx="366712" cy="1588"/>
              </a:xfrm>
              <a:prstGeom prst="rect">
                <a:avLst/>
              </a:prstGeom>
              <a:solidFill>
                <a:srgbClr val="E072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Rectangle 247"/>
              <p:cNvSpPr>
                <a:spLocks noChangeArrowheads="1"/>
              </p:cNvSpPr>
              <p:nvPr/>
            </p:nvSpPr>
            <p:spPr bwMode="auto">
              <a:xfrm>
                <a:off x="4881349" y="1852862"/>
                <a:ext cx="366712" cy="1588"/>
              </a:xfrm>
              <a:prstGeom prst="rect">
                <a:avLst/>
              </a:prstGeom>
              <a:solidFill>
                <a:srgbClr val="DE71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Rectangle 248"/>
              <p:cNvSpPr>
                <a:spLocks noChangeArrowheads="1"/>
              </p:cNvSpPr>
              <p:nvPr/>
            </p:nvSpPr>
            <p:spPr bwMode="auto">
              <a:xfrm>
                <a:off x="4881349" y="1854449"/>
                <a:ext cx="366712" cy="1588"/>
              </a:xfrm>
              <a:prstGeom prst="rect">
                <a:avLst/>
              </a:prstGeom>
              <a:solidFill>
                <a:srgbClr val="DE6F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Rectangle 249"/>
              <p:cNvSpPr>
                <a:spLocks noChangeArrowheads="1"/>
              </p:cNvSpPr>
              <p:nvPr/>
            </p:nvSpPr>
            <p:spPr bwMode="auto">
              <a:xfrm>
                <a:off x="4881349" y="1856037"/>
                <a:ext cx="366712" cy="1588"/>
              </a:xfrm>
              <a:prstGeom prst="rect">
                <a:avLst/>
              </a:prstGeom>
              <a:solidFill>
                <a:srgbClr val="DE6F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Rectangle 250"/>
              <p:cNvSpPr>
                <a:spLocks noChangeArrowheads="1"/>
              </p:cNvSpPr>
              <p:nvPr/>
            </p:nvSpPr>
            <p:spPr bwMode="auto">
              <a:xfrm>
                <a:off x="4881349" y="1856037"/>
                <a:ext cx="366712" cy="1588"/>
              </a:xfrm>
              <a:prstGeom prst="rect">
                <a:avLst/>
              </a:prstGeom>
              <a:solidFill>
                <a:srgbClr val="DE6D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5" name="Rectangle 251"/>
              <p:cNvSpPr>
                <a:spLocks noChangeArrowheads="1"/>
              </p:cNvSpPr>
              <p:nvPr/>
            </p:nvSpPr>
            <p:spPr bwMode="auto">
              <a:xfrm>
                <a:off x="4881349" y="1857624"/>
                <a:ext cx="366712" cy="1588"/>
              </a:xfrm>
              <a:prstGeom prst="rect">
                <a:avLst/>
              </a:prstGeom>
              <a:solidFill>
                <a:srgbClr val="DE6B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6" name="Rectangle 252"/>
              <p:cNvSpPr>
                <a:spLocks noChangeArrowheads="1"/>
              </p:cNvSpPr>
              <p:nvPr/>
            </p:nvSpPr>
            <p:spPr bwMode="auto">
              <a:xfrm>
                <a:off x="4881349" y="1859212"/>
                <a:ext cx="366712" cy="1588"/>
              </a:xfrm>
              <a:prstGeom prst="rect">
                <a:avLst/>
              </a:prstGeom>
              <a:solidFill>
                <a:srgbClr val="DB6A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Rectangle 253"/>
              <p:cNvSpPr>
                <a:spLocks noChangeArrowheads="1"/>
              </p:cNvSpPr>
              <p:nvPr/>
            </p:nvSpPr>
            <p:spPr bwMode="auto">
              <a:xfrm>
                <a:off x="4881349" y="1860799"/>
                <a:ext cx="366712" cy="1588"/>
              </a:xfrm>
              <a:prstGeom prst="rect">
                <a:avLst/>
              </a:prstGeom>
              <a:solidFill>
                <a:srgbClr val="DB68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Rectangle 254"/>
              <p:cNvSpPr>
                <a:spLocks noChangeArrowheads="1"/>
              </p:cNvSpPr>
              <p:nvPr/>
            </p:nvSpPr>
            <p:spPr bwMode="auto">
              <a:xfrm>
                <a:off x="4881349" y="1862387"/>
                <a:ext cx="366712" cy="1588"/>
              </a:xfrm>
              <a:prstGeom prst="rect">
                <a:avLst/>
              </a:prstGeom>
              <a:solidFill>
                <a:srgbClr val="DB68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255"/>
              <p:cNvSpPr>
                <a:spLocks noChangeArrowheads="1"/>
              </p:cNvSpPr>
              <p:nvPr/>
            </p:nvSpPr>
            <p:spPr bwMode="auto">
              <a:xfrm>
                <a:off x="4881349" y="1863974"/>
                <a:ext cx="366712" cy="1588"/>
              </a:xfrm>
              <a:prstGeom prst="rect">
                <a:avLst/>
              </a:prstGeom>
              <a:solidFill>
                <a:srgbClr val="DB64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256"/>
              <p:cNvSpPr>
                <a:spLocks noChangeArrowheads="1"/>
              </p:cNvSpPr>
              <p:nvPr/>
            </p:nvSpPr>
            <p:spPr bwMode="auto">
              <a:xfrm>
                <a:off x="4881349" y="1865562"/>
                <a:ext cx="366712" cy="1588"/>
              </a:xfrm>
              <a:prstGeom prst="rect">
                <a:avLst/>
              </a:prstGeom>
              <a:solidFill>
                <a:srgbClr val="D963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Rectangle 257"/>
              <p:cNvSpPr>
                <a:spLocks noChangeArrowheads="1"/>
              </p:cNvSpPr>
              <p:nvPr/>
            </p:nvSpPr>
            <p:spPr bwMode="auto">
              <a:xfrm>
                <a:off x="4881349" y="1865562"/>
                <a:ext cx="366712" cy="1588"/>
              </a:xfrm>
              <a:prstGeom prst="rect">
                <a:avLst/>
              </a:prstGeom>
              <a:solidFill>
                <a:srgbClr val="D963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Rectangle 258"/>
              <p:cNvSpPr>
                <a:spLocks noChangeArrowheads="1"/>
              </p:cNvSpPr>
              <p:nvPr/>
            </p:nvSpPr>
            <p:spPr bwMode="auto">
              <a:xfrm>
                <a:off x="4881349" y="1867149"/>
                <a:ext cx="366712" cy="1588"/>
              </a:xfrm>
              <a:prstGeom prst="rect">
                <a:avLst/>
              </a:prstGeom>
              <a:solidFill>
                <a:srgbClr val="D961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Rectangle 259"/>
              <p:cNvSpPr>
                <a:spLocks noChangeArrowheads="1"/>
              </p:cNvSpPr>
              <p:nvPr/>
            </p:nvSpPr>
            <p:spPr bwMode="auto">
              <a:xfrm>
                <a:off x="4881349" y="1868737"/>
                <a:ext cx="366712" cy="1588"/>
              </a:xfrm>
              <a:prstGeom prst="rect">
                <a:avLst/>
              </a:prstGeom>
              <a:solidFill>
                <a:srgbClr val="D95F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Rectangle 260"/>
              <p:cNvSpPr>
                <a:spLocks noChangeArrowheads="1"/>
              </p:cNvSpPr>
              <p:nvPr/>
            </p:nvSpPr>
            <p:spPr bwMode="auto">
              <a:xfrm>
                <a:off x="4881349" y="1870324"/>
                <a:ext cx="366712" cy="1588"/>
              </a:xfrm>
              <a:prstGeom prst="rect">
                <a:avLst/>
              </a:prstGeom>
              <a:solidFill>
                <a:srgbClr val="D65C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Rectangle 261"/>
              <p:cNvSpPr>
                <a:spLocks noChangeArrowheads="1"/>
              </p:cNvSpPr>
              <p:nvPr/>
            </p:nvSpPr>
            <p:spPr bwMode="auto">
              <a:xfrm>
                <a:off x="4881349" y="1871912"/>
                <a:ext cx="366712" cy="1588"/>
              </a:xfrm>
              <a:prstGeom prst="rect">
                <a:avLst/>
              </a:prstGeom>
              <a:solidFill>
                <a:srgbClr val="D65C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Rectangle 262"/>
              <p:cNvSpPr>
                <a:spLocks noChangeArrowheads="1"/>
              </p:cNvSpPr>
              <p:nvPr/>
            </p:nvSpPr>
            <p:spPr bwMode="auto">
              <a:xfrm>
                <a:off x="4881349" y="1873499"/>
                <a:ext cx="366712" cy="1588"/>
              </a:xfrm>
              <a:prstGeom prst="rect">
                <a:avLst/>
              </a:prstGeom>
              <a:solidFill>
                <a:srgbClr val="D65C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Rectangle 263"/>
              <p:cNvSpPr>
                <a:spLocks noChangeArrowheads="1"/>
              </p:cNvSpPr>
              <p:nvPr/>
            </p:nvSpPr>
            <p:spPr bwMode="auto">
              <a:xfrm>
                <a:off x="4881349" y="1875087"/>
                <a:ext cx="366712" cy="1588"/>
              </a:xfrm>
              <a:prstGeom prst="rect">
                <a:avLst/>
              </a:prstGeom>
              <a:solidFill>
                <a:srgbClr val="D65A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Rectangle 264"/>
              <p:cNvSpPr>
                <a:spLocks noChangeArrowheads="1"/>
              </p:cNvSpPr>
              <p:nvPr/>
            </p:nvSpPr>
            <p:spPr bwMode="auto">
              <a:xfrm>
                <a:off x="4881349" y="1875087"/>
                <a:ext cx="366712" cy="1588"/>
              </a:xfrm>
              <a:prstGeom prst="rect">
                <a:avLst/>
              </a:prstGeom>
              <a:solidFill>
                <a:srgbClr val="D657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Rectangle 265"/>
              <p:cNvSpPr>
                <a:spLocks noChangeArrowheads="1"/>
              </p:cNvSpPr>
              <p:nvPr/>
            </p:nvSpPr>
            <p:spPr bwMode="auto">
              <a:xfrm>
                <a:off x="4881349" y="1876674"/>
                <a:ext cx="366712" cy="1588"/>
              </a:xfrm>
              <a:prstGeom prst="rect">
                <a:avLst/>
              </a:prstGeom>
              <a:solidFill>
                <a:srgbClr val="D456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Rectangle 266"/>
              <p:cNvSpPr>
                <a:spLocks noChangeArrowheads="1"/>
              </p:cNvSpPr>
              <p:nvPr/>
            </p:nvSpPr>
            <p:spPr bwMode="auto">
              <a:xfrm>
                <a:off x="4881349" y="1878262"/>
                <a:ext cx="366712" cy="1588"/>
              </a:xfrm>
              <a:prstGeom prst="rect">
                <a:avLst/>
              </a:prstGeom>
              <a:solidFill>
                <a:srgbClr val="D455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Rectangle 267"/>
              <p:cNvSpPr>
                <a:spLocks noChangeArrowheads="1"/>
              </p:cNvSpPr>
              <p:nvPr/>
            </p:nvSpPr>
            <p:spPr bwMode="auto">
              <a:xfrm>
                <a:off x="4881349" y="1879849"/>
                <a:ext cx="366712" cy="1588"/>
              </a:xfrm>
              <a:prstGeom prst="rect">
                <a:avLst/>
              </a:prstGeom>
              <a:solidFill>
                <a:srgbClr val="D455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Rectangle 268"/>
              <p:cNvSpPr>
                <a:spLocks noChangeArrowheads="1"/>
              </p:cNvSpPr>
              <p:nvPr/>
            </p:nvSpPr>
            <p:spPr bwMode="auto">
              <a:xfrm>
                <a:off x="4881349" y="1881437"/>
                <a:ext cx="366712" cy="1588"/>
              </a:xfrm>
              <a:prstGeom prst="rect">
                <a:avLst/>
              </a:prstGeom>
              <a:solidFill>
                <a:srgbClr val="D45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Rectangle 269"/>
              <p:cNvSpPr>
                <a:spLocks noChangeArrowheads="1"/>
              </p:cNvSpPr>
              <p:nvPr/>
            </p:nvSpPr>
            <p:spPr bwMode="auto">
              <a:xfrm>
                <a:off x="4881349" y="1883024"/>
                <a:ext cx="366712" cy="1588"/>
              </a:xfrm>
              <a:prstGeom prst="rect">
                <a:avLst/>
              </a:prstGeom>
              <a:solidFill>
                <a:srgbClr val="D14F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Rectangle 270"/>
              <p:cNvSpPr>
                <a:spLocks noChangeArrowheads="1"/>
              </p:cNvSpPr>
              <p:nvPr/>
            </p:nvSpPr>
            <p:spPr bwMode="auto">
              <a:xfrm>
                <a:off x="4881349" y="1884612"/>
                <a:ext cx="366712" cy="1588"/>
              </a:xfrm>
              <a:prstGeom prst="rect">
                <a:avLst/>
              </a:prstGeom>
              <a:solidFill>
                <a:srgbClr val="D14F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Rectangle 271"/>
              <p:cNvSpPr>
                <a:spLocks noChangeArrowheads="1"/>
              </p:cNvSpPr>
              <p:nvPr/>
            </p:nvSpPr>
            <p:spPr bwMode="auto">
              <a:xfrm>
                <a:off x="4881349" y="1886199"/>
                <a:ext cx="366712" cy="1588"/>
              </a:xfrm>
              <a:prstGeom prst="rect">
                <a:avLst/>
              </a:prstGeom>
              <a:solidFill>
                <a:srgbClr val="D14E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Rectangle 272"/>
              <p:cNvSpPr>
                <a:spLocks noChangeArrowheads="1"/>
              </p:cNvSpPr>
              <p:nvPr/>
            </p:nvSpPr>
            <p:spPr bwMode="auto">
              <a:xfrm>
                <a:off x="4881349" y="1886199"/>
                <a:ext cx="366712" cy="1588"/>
              </a:xfrm>
              <a:prstGeom prst="rect">
                <a:avLst/>
              </a:prstGeom>
              <a:solidFill>
                <a:srgbClr val="D14E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Rectangle 273"/>
              <p:cNvSpPr>
                <a:spLocks noChangeArrowheads="1"/>
              </p:cNvSpPr>
              <p:nvPr/>
            </p:nvSpPr>
            <p:spPr bwMode="auto">
              <a:xfrm>
                <a:off x="4881349" y="1887787"/>
                <a:ext cx="366712" cy="1588"/>
              </a:xfrm>
              <a:prstGeom prst="rect">
                <a:avLst/>
              </a:prstGeom>
              <a:solidFill>
                <a:srgbClr val="CF48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Rectangle 274"/>
              <p:cNvSpPr>
                <a:spLocks noChangeArrowheads="1"/>
              </p:cNvSpPr>
              <p:nvPr/>
            </p:nvSpPr>
            <p:spPr bwMode="auto">
              <a:xfrm>
                <a:off x="4881349" y="1889374"/>
                <a:ext cx="366712" cy="1588"/>
              </a:xfrm>
              <a:prstGeom prst="rect">
                <a:avLst/>
              </a:prstGeom>
              <a:solidFill>
                <a:srgbClr val="CF48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Rectangle 275"/>
              <p:cNvSpPr>
                <a:spLocks noChangeArrowheads="1"/>
              </p:cNvSpPr>
              <p:nvPr/>
            </p:nvSpPr>
            <p:spPr bwMode="auto">
              <a:xfrm>
                <a:off x="4881349" y="1890962"/>
                <a:ext cx="366712" cy="1588"/>
              </a:xfrm>
              <a:prstGeom prst="rect">
                <a:avLst/>
              </a:prstGeom>
              <a:solidFill>
                <a:srgbClr val="CF48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Rectangle 276"/>
              <p:cNvSpPr>
                <a:spLocks noChangeArrowheads="1"/>
              </p:cNvSpPr>
              <p:nvPr/>
            </p:nvSpPr>
            <p:spPr bwMode="auto">
              <a:xfrm>
                <a:off x="4881349" y="1892549"/>
                <a:ext cx="366712" cy="1588"/>
              </a:xfrm>
              <a:prstGeom prst="rect">
                <a:avLst/>
              </a:prstGeom>
              <a:solidFill>
                <a:srgbClr val="CF47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Rectangle 277"/>
              <p:cNvSpPr>
                <a:spLocks noChangeArrowheads="1"/>
              </p:cNvSpPr>
              <p:nvPr/>
            </p:nvSpPr>
            <p:spPr bwMode="auto">
              <a:xfrm>
                <a:off x="4881349" y="1894137"/>
                <a:ext cx="366712" cy="1588"/>
              </a:xfrm>
              <a:prstGeom prst="rect">
                <a:avLst/>
              </a:prstGeom>
              <a:solidFill>
                <a:srgbClr val="CC43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 name="Rectangle 278"/>
              <p:cNvSpPr>
                <a:spLocks noChangeArrowheads="1"/>
              </p:cNvSpPr>
              <p:nvPr/>
            </p:nvSpPr>
            <p:spPr bwMode="auto">
              <a:xfrm>
                <a:off x="4881349" y="1895724"/>
                <a:ext cx="366712" cy="1588"/>
              </a:xfrm>
              <a:prstGeom prst="rect">
                <a:avLst/>
              </a:prstGeom>
              <a:solidFill>
                <a:srgbClr val="CC41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Rectangle 279"/>
              <p:cNvSpPr>
                <a:spLocks noChangeArrowheads="1"/>
              </p:cNvSpPr>
              <p:nvPr/>
            </p:nvSpPr>
            <p:spPr bwMode="auto">
              <a:xfrm>
                <a:off x="4881349" y="1895724"/>
                <a:ext cx="366712" cy="1588"/>
              </a:xfrm>
              <a:prstGeom prst="rect">
                <a:avLst/>
              </a:prstGeom>
              <a:solidFill>
                <a:srgbClr val="CC41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4" name="Rectangle 280"/>
              <p:cNvSpPr>
                <a:spLocks noChangeArrowheads="1"/>
              </p:cNvSpPr>
              <p:nvPr/>
            </p:nvSpPr>
            <p:spPr bwMode="auto">
              <a:xfrm>
                <a:off x="4881349" y="1897312"/>
                <a:ext cx="366712" cy="1588"/>
              </a:xfrm>
              <a:prstGeom prst="rect">
                <a:avLst/>
              </a:prstGeom>
              <a:solidFill>
                <a:srgbClr val="CC41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5" name="Rectangle 281"/>
              <p:cNvSpPr>
                <a:spLocks noChangeArrowheads="1"/>
              </p:cNvSpPr>
              <p:nvPr/>
            </p:nvSpPr>
            <p:spPr bwMode="auto">
              <a:xfrm>
                <a:off x="4881349" y="1898899"/>
                <a:ext cx="366712" cy="1588"/>
              </a:xfrm>
              <a:prstGeom prst="rect">
                <a:avLst/>
              </a:prstGeom>
              <a:solidFill>
                <a:srgbClr val="C93C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6" name="Rectangle 282"/>
              <p:cNvSpPr>
                <a:spLocks noChangeArrowheads="1"/>
              </p:cNvSpPr>
              <p:nvPr/>
            </p:nvSpPr>
            <p:spPr bwMode="auto">
              <a:xfrm>
                <a:off x="4881349" y="1900487"/>
                <a:ext cx="366712" cy="1588"/>
              </a:xfrm>
              <a:prstGeom prst="rect">
                <a:avLst/>
              </a:prstGeom>
              <a:solidFill>
                <a:srgbClr val="C93C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7" name="Rectangle 283"/>
              <p:cNvSpPr>
                <a:spLocks noChangeArrowheads="1"/>
              </p:cNvSpPr>
              <p:nvPr/>
            </p:nvSpPr>
            <p:spPr bwMode="auto">
              <a:xfrm>
                <a:off x="4881349" y="1902074"/>
                <a:ext cx="366712" cy="1588"/>
              </a:xfrm>
              <a:prstGeom prst="rect">
                <a:avLst/>
              </a:prstGeom>
              <a:solidFill>
                <a:srgbClr val="C93C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8" name="Rectangle 284"/>
              <p:cNvSpPr>
                <a:spLocks noChangeArrowheads="1"/>
              </p:cNvSpPr>
              <p:nvPr/>
            </p:nvSpPr>
            <p:spPr bwMode="auto">
              <a:xfrm>
                <a:off x="4881349" y="1903662"/>
                <a:ext cx="366712" cy="1588"/>
              </a:xfrm>
              <a:prstGeom prst="rect">
                <a:avLst/>
              </a:prstGeom>
              <a:solidFill>
                <a:srgbClr val="C73A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9" name="Rectangle 285"/>
              <p:cNvSpPr>
                <a:spLocks noChangeArrowheads="1"/>
              </p:cNvSpPr>
              <p:nvPr/>
            </p:nvSpPr>
            <p:spPr bwMode="auto">
              <a:xfrm>
                <a:off x="4881349" y="1905249"/>
                <a:ext cx="366712" cy="1588"/>
              </a:xfrm>
              <a:prstGeom prst="rect">
                <a:avLst/>
              </a:prstGeom>
              <a:solidFill>
                <a:srgbClr val="C737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0" name="Rectangle 286"/>
              <p:cNvSpPr>
                <a:spLocks noChangeArrowheads="1"/>
              </p:cNvSpPr>
              <p:nvPr/>
            </p:nvSpPr>
            <p:spPr bwMode="auto">
              <a:xfrm>
                <a:off x="4881349" y="1905249"/>
                <a:ext cx="366712" cy="1588"/>
              </a:xfrm>
              <a:prstGeom prst="rect">
                <a:avLst/>
              </a:prstGeom>
              <a:solidFill>
                <a:srgbClr val="C737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 name="Rectangle 287"/>
              <p:cNvSpPr>
                <a:spLocks noChangeArrowheads="1"/>
              </p:cNvSpPr>
              <p:nvPr/>
            </p:nvSpPr>
            <p:spPr bwMode="auto">
              <a:xfrm>
                <a:off x="4881349" y="1906837"/>
                <a:ext cx="366712" cy="1588"/>
              </a:xfrm>
              <a:prstGeom prst="rect">
                <a:avLst/>
              </a:prstGeom>
              <a:solidFill>
                <a:srgbClr val="C73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 name="Rectangle 288"/>
              <p:cNvSpPr>
                <a:spLocks noChangeArrowheads="1"/>
              </p:cNvSpPr>
              <p:nvPr/>
            </p:nvSpPr>
            <p:spPr bwMode="auto">
              <a:xfrm>
                <a:off x="4881349" y="1908424"/>
                <a:ext cx="366712" cy="1588"/>
              </a:xfrm>
              <a:prstGeom prst="rect">
                <a:avLst/>
              </a:prstGeom>
              <a:solidFill>
                <a:srgbClr val="C434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Rectangle 289"/>
              <p:cNvSpPr>
                <a:spLocks noChangeArrowheads="1"/>
              </p:cNvSpPr>
              <p:nvPr/>
            </p:nvSpPr>
            <p:spPr bwMode="auto">
              <a:xfrm>
                <a:off x="4881349" y="1910012"/>
                <a:ext cx="366712" cy="1588"/>
              </a:xfrm>
              <a:prstGeom prst="rect">
                <a:avLst/>
              </a:prstGeom>
              <a:solidFill>
                <a:srgbClr val="C430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 name="Rectangle 290"/>
              <p:cNvSpPr>
                <a:spLocks noChangeArrowheads="1"/>
              </p:cNvSpPr>
              <p:nvPr/>
            </p:nvSpPr>
            <p:spPr bwMode="auto">
              <a:xfrm>
                <a:off x="4881349" y="1911599"/>
                <a:ext cx="366712" cy="1588"/>
              </a:xfrm>
              <a:prstGeom prst="rect">
                <a:avLst/>
              </a:prstGeom>
              <a:solidFill>
                <a:srgbClr val="C430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 name="Rectangle 291"/>
              <p:cNvSpPr>
                <a:spLocks noChangeArrowheads="1"/>
              </p:cNvSpPr>
              <p:nvPr/>
            </p:nvSpPr>
            <p:spPr bwMode="auto">
              <a:xfrm>
                <a:off x="4881349" y="1913187"/>
                <a:ext cx="366712" cy="1588"/>
              </a:xfrm>
              <a:prstGeom prst="rect">
                <a:avLst/>
              </a:prstGeom>
              <a:solidFill>
                <a:srgbClr val="C430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Rectangle 292"/>
              <p:cNvSpPr>
                <a:spLocks noChangeArrowheads="1"/>
              </p:cNvSpPr>
              <p:nvPr/>
            </p:nvSpPr>
            <p:spPr bwMode="auto">
              <a:xfrm>
                <a:off x="4881349" y="1914774"/>
                <a:ext cx="366712" cy="1588"/>
              </a:xfrm>
              <a:prstGeom prst="rect">
                <a:avLst/>
              </a:prstGeom>
              <a:solidFill>
                <a:srgbClr val="C22B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 name="Rectangle 293"/>
              <p:cNvSpPr>
                <a:spLocks noChangeArrowheads="1"/>
              </p:cNvSpPr>
              <p:nvPr/>
            </p:nvSpPr>
            <p:spPr bwMode="auto">
              <a:xfrm>
                <a:off x="4881349" y="1916362"/>
                <a:ext cx="366712" cy="1588"/>
              </a:xfrm>
              <a:prstGeom prst="rect">
                <a:avLst/>
              </a:prstGeom>
              <a:solidFill>
                <a:srgbClr val="C22B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8" name="Rectangle 294"/>
              <p:cNvSpPr>
                <a:spLocks noChangeArrowheads="1"/>
              </p:cNvSpPr>
              <p:nvPr/>
            </p:nvSpPr>
            <p:spPr bwMode="auto">
              <a:xfrm>
                <a:off x="4881349" y="1916362"/>
                <a:ext cx="366712" cy="1588"/>
              </a:xfrm>
              <a:prstGeom prst="rect">
                <a:avLst/>
              </a:prstGeom>
              <a:solidFill>
                <a:srgbClr val="C22B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9" name="Rectangle 295"/>
              <p:cNvSpPr>
                <a:spLocks noChangeArrowheads="1"/>
              </p:cNvSpPr>
              <p:nvPr/>
            </p:nvSpPr>
            <p:spPr bwMode="auto">
              <a:xfrm>
                <a:off x="4881349" y="1917949"/>
                <a:ext cx="366712" cy="1588"/>
              </a:xfrm>
              <a:prstGeom prst="rect">
                <a:avLst/>
              </a:prstGeom>
              <a:solidFill>
                <a:srgbClr val="C226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 name="Rectangle 296"/>
              <p:cNvSpPr>
                <a:spLocks noChangeArrowheads="1"/>
              </p:cNvSpPr>
              <p:nvPr/>
            </p:nvSpPr>
            <p:spPr bwMode="auto">
              <a:xfrm>
                <a:off x="4881349" y="1919537"/>
                <a:ext cx="366712" cy="1588"/>
              </a:xfrm>
              <a:prstGeom prst="rect">
                <a:avLst/>
              </a:prstGeom>
              <a:solidFill>
                <a:srgbClr val="BF26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1" name="Rectangle 297"/>
              <p:cNvSpPr>
                <a:spLocks noChangeArrowheads="1"/>
              </p:cNvSpPr>
              <p:nvPr/>
            </p:nvSpPr>
            <p:spPr bwMode="auto">
              <a:xfrm>
                <a:off x="4881349" y="1921124"/>
                <a:ext cx="366712" cy="1588"/>
              </a:xfrm>
              <a:prstGeom prst="rect">
                <a:avLst/>
              </a:prstGeom>
              <a:solidFill>
                <a:srgbClr val="BF24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2" name="Rectangle 298"/>
              <p:cNvSpPr>
                <a:spLocks noChangeArrowheads="1"/>
              </p:cNvSpPr>
              <p:nvPr/>
            </p:nvSpPr>
            <p:spPr bwMode="auto">
              <a:xfrm>
                <a:off x="4881349" y="1922712"/>
                <a:ext cx="366712" cy="1588"/>
              </a:xfrm>
              <a:prstGeom prst="rect">
                <a:avLst/>
              </a:prstGeom>
              <a:solidFill>
                <a:srgbClr val="BF21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3" name="Rectangle 299"/>
              <p:cNvSpPr>
                <a:spLocks noChangeArrowheads="1"/>
              </p:cNvSpPr>
              <p:nvPr/>
            </p:nvSpPr>
            <p:spPr bwMode="auto">
              <a:xfrm>
                <a:off x="4881349" y="1924299"/>
                <a:ext cx="366712" cy="1588"/>
              </a:xfrm>
              <a:prstGeom prst="rect">
                <a:avLst/>
              </a:prstGeom>
              <a:solidFill>
                <a:srgbClr val="BD21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4" name="Rectangle 300"/>
              <p:cNvSpPr>
                <a:spLocks noChangeArrowheads="1"/>
              </p:cNvSpPr>
              <p:nvPr/>
            </p:nvSpPr>
            <p:spPr bwMode="auto">
              <a:xfrm>
                <a:off x="4881349" y="1925887"/>
                <a:ext cx="366712" cy="1588"/>
              </a:xfrm>
              <a:prstGeom prst="rect">
                <a:avLst/>
              </a:prstGeom>
              <a:solidFill>
                <a:srgbClr val="BD1C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5" name="Rectangle 301"/>
              <p:cNvSpPr>
                <a:spLocks noChangeArrowheads="1"/>
              </p:cNvSpPr>
              <p:nvPr/>
            </p:nvSpPr>
            <p:spPr bwMode="auto">
              <a:xfrm>
                <a:off x="4881349" y="1925887"/>
                <a:ext cx="366712" cy="1588"/>
              </a:xfrm>
              <a:prstGeom prst="rect">
                <a:avLst/>
              </a:prstGeom>
              <a:solidFill>
                <a:srgbClr val="BD1C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6" name="Rectangle 302"/>
              <p:cNvSpPr>
                <a:spLocks noChangeArrowheads="1"/>
              </p:cNvSpPr>
              <p:nvPr/>
            </p:nvSpPr>
            <p:spPr bwMode="auto">
              <a:xfrm>
                <a:off x="4881349" y="1927474"/>
                <a:ext cx="366712" cy="1588"/>
              </a:xfrm>
              <a:prstGeom prst="rect">
                <a:avLst/>
              </a:prstGeom>
              <a:solidFill>
                <a:srgbClr val="BD19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7" name="Rectangle 303"/>
              <p:cNvSpPr>
                <a:spLocks noChangeArrowheads="1"/>
              </p:cNvSpPr>
              <p:nvPr/>
            </p:nvSpPr>
            <p:spPr bwMode="auto">
              <a:xfrm>
                <a:off x="4881349" y="1929062"/>
                <a:ext cx="366712" cy="1588"/>
              </a:xfrm>
              <a:prstGeom prst="rect">
                <a:avLst/>
              </a:prstGeom>
              <a:solidFill>
                <a:srgbClr val="BA17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8" name="Rectangle 304"/>
              <p:cNvSpPr>
                <a:spLocks noChangeArrowheads="1"/>
              </p:cNvSpPr>
              <p:nvPr/>
            </p:nvSpPr>
            <p:spPr bwMode="auto">
              <a:xfrm>
                <a:off x="4881349" y="1930649"/>
                <a:ext cx="366712" cy="1588"/>
              </a:xfrm>
              <a:prstGeom prst="rect">
                <a:avLst/>
              </a:prstGeom>
              <a:solidFill>
                <a:srgbClr val="BA14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9" name="Line 305"/>
              <p:cNvSpPr>
                <a:spLocks noChangeShapeType="1"/>
              </p:cNvSpPr>
              <p:nvPr/>
            </p:nvSpPr>
            <p:spPr bwMode="auto">
              <a:xfrm>
                <a:off x="5248061" y="1930649"/>
                <a:ext cx="3016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0" name="Rectangle 306"/>
              <p:cNvSpPr>
                <a:spLocks noChangeArrowheads="1"/>
              </p:cNvSpPr>
              <p:nvPr/>
            </p:nvSpPr>
            <p:spPr bwMode="auto">
              <a:xfrm>
                <a:off x="5349661" y="1792537"/>
                <a:ext cx="1512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cs typeface="Arial" pitchFamily="34" charset="0"/>
                  </a:rPr>
                  <a:t>Least Suitable : 0</a:t>
                </a:r>
                <a:endParaRPr kumimoji="0" lang="en-US" sz="1800" b="0" i="0" u="none" strike="noStrike" kern="0" cap="none" spc="0" normalizeH="0" baseline="0" noProof="0" dirty="0" smtClean="0">
                  <a:ln>
                    <a:noFill/>
                  </a:ln>
                  <a:solidFill>
                    <a:srgbClr val="767171"/>
                  </a:solidFill>
                  <a:effectLst/>
                  <a:uLnTx/>
                  <a:uFillTx/>
                  <a:cs typeface="Arial" pitchFamily="34" charset="0"/>
                </a:endParaRPr>
              </a:p>
            </p:txBody>
          </p:sp>
        </p:grpSp>
        <p:sp>
          <p:nvSpPr>
            <p:cNvPr id="4" name="Rectangle 3"/>
            <p:cNvSpPr/>
            <p:nvPr/>
          </p:nvSpPr>
          <p:spPr>
            <a:xfrm>
              <a:off x="5369179" y="1690760"/>
              <a:ext cx="393700" cy="319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5429758" y="2138435"/>
              <a:ext cx="393700" cy="319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236010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051971" y="863727"/>
            <a:ext cx="5040058" cy="812673"/>
          </a:xfrm>
        </p:spPr>
        <p:txBody>
          <a:bodyPr>
            <a:noAutofit/>
          </a:bodyPr>
          <a:lstStyle/>
          <a:p>
            <a:pPr algn="ctr"/>
            <a:r>
              <a:rPr lang="en-US" sz="2800" dirty="0"/>
              <a:t>Habitat Percent Cover Map</a:t>
            </a:r>
          </a:p>
        </p:txBody>
      </p:sp>
      <p:sp>
        <p:nvSpPr>
          <p:cNvPr id="3" name="Text Placeholder 2"/>
          <p:cNvSpPr>
            <a:spLocks noGrp="1"/>
          </p:cNvSpPr>
          <p:nvPr>
            <p:ph type="body" sz="quarter" idx="10"/>
          </p:nvPr>
        </p:nvSpPr>
        <p:spPr>
          <a:xfrm>
            <a:off x="548640" y="-379095"/>
            <a:ext cx="3566160" cy="1325880"/>
          </a:xfrm>
        </p:spPr>
        <p:txBody>
          <a:bodyPr>
            <a:normAutofit/>
          </a:bodyPr>
          <a:lstStyle/>
          <a:p>
            <a:r>
              <a:rPr lang="en-US" sz="4800" dirty="0" smtClean="0"/>
              <a:t>Results</a:t>
            </a:r>
            <a:endParaRPr lang="en-US" sz="48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792" t="14445" r="3228" b="28611"/>
          <a:stretch/>
        </p:blipFill>
        <p:spPr>
          <a:xfrm>
            <a:off x="0" y="2495550"/>
            <a:ext cx="9156429" cy="4251569"/>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4689" y="1033463"/>
            <a:ext cx="306705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Picture Placeholder 1"/>
          <p:cNvGraphicFramePr>
            <a:graphicFrameLocks noGrp="1"/>
          </p:cNvGraphicFramePr>
          <p:nvPr>
            <p:ph type="pic" sz="quarter" idx="12"/>
            <p:extLst>
              <p:ext uri="{D42A27DB-BD31-4B8C-83A1-F6EECF244321}">
                <p14:modId xmlns:p14="http://schemas.microsoft.com/office/powerpoint/2010/main" val="446937143"/>
              </p:ext>
            </p:extLst>
          </p:nvPr>
        </p:nvGraphicFramePr>
        <p:xfrm>
          <a:off x="358639" y="1833563"/>
          <a:ext cx="3343277" cy="1097468"/>
        </p:xfrm>
        <a:graphic>
          <a:graphicData uri="http://schemas.openxmlformats.org/drawingml/2006/table">
            <a:tbl>
              <a:tblPr/>
              <a:tblGrid>
                <a:gridCol w="745807"/>
                <a:gridCol w="1551473"/>
                <a:gridCol w="1045997"/>
              </a:tblGrid>
              <a:tr h="335374">
                <a:tc gridSpan="2">
                  <a:txBody>
                    <a:bodyPr/>
                    <a:lstStyle/>
                    <a:p>
                      <a:pPr marL="0" algn="r" defTabSz="914400" rtl="0" eaLnBrk="1" fontAlgn="b" latinLnBrk="0" hangingPunct="1"/>
                      <a:r>
                        <a:rPr lang="en-US" sz="1400" b="1" kern="1200" dirty="0">
                          <a:solidFill>
                            <a:schemeClr val="tx1"/>
                          </a:solidFill>
                          <a:effectLst/>
                          <a:latin typeface="+mn-lt"/>
                          <a:ea typeface="+mn-ea"/>
                          <a:cs typeface="+mn-cs"/>
                        </a:rPr>
                        <a:t>Suitable Habitat Area (km</a:t>
                      </a:r>
                      <a:r>
                        <a:rPr lang="en-US" sz="1400" b="1" kern="1200" baseline="30000" dirty="0">
                          <a:solidFill>
                            <a:schemeClr val="tx1"/>
                          </a:solidFill>
                          <a:effectLst/>
                          <a:latin typeface="+mn-lt"/>
                          <a:ea typeface="+mn-ea"/>
                          <a:cs typeface="+mn-cs"/>
                        </a:rPr>
                        <a:t>2</a:t>
                      </a:r>
                      <a:r>
                        <a:rPr lang="en-US" sz="1400" b="1" kern="1200" dirty="0">
                          <a:solidFill>
                            <a:schemeClr val="tx1"/>
                          </a:solidFill>
                          <a:effectLst/>
                          <a:latin typeface="+mn-lt"/>
                          <a:ea typeface="+mn-ea"/>
                          <a:cs typeface="+mn-cs"/>
                        </a:rPr>
                        <a:t>)</a:t>
                      </a:r>
                    </a:p>
                  </a:txBody>
                  <a:tcPr marL="22485" marR="2248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hMerge="1">
                  <a:txBody>
                    <a:bodyPr/>
                    <a:lstStyle/>
                    <a:p>
                      <a:pPr marL="0" algn="ctr" defTabSz="914400" rtl="0" eaLnBrk="1" fontAlgn="b" latinLnBrk="0" hangingPunct="1"/>
                      <a:endParaRPr lang="en-US" sz="1400" b="1"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4400" rtl="0" eaLnBrk="1" fontAlgn="b" latinLnBrk="0" hangingPunct="1"/>
                      <a:r>
                        <a:rPr lang="en-US" sz="1400" b="1" kern="1200" dirty="0">
                          <a:solidFill>
                            <a:schemeClr val="tx1"/>
                          </a:solidFill>
                          <a:effectLst/>
                          <a:latin typeface="+mn-lt"/>
                          <a:ea typeface="+mn-ea"/>
                          <a:cs typeface="+mn-cs"/>
                        </a:rPr>
                        <a:t>Percent Cover</a:t>
                      </a:r>
                    </a:p>
                  </a:txBody>
                  <a:tcPr marL="22485" marR="2248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335374">
                <a:tc>
                  <a:txBody>
                    <a:bodyPr/>
                    <a:lstStyle/>
                    <a:p>
                      <a:pPr marL="0" algn="r" defTabSz="914400" rtl="0" eaLnBrk="1" fontAlgn="b" latinLnBrk="0" hangingPunct="1"/>
                      <a:r>
                        <a:rPr lang="en-US" sz="1400" b="1" kern="1200" dirty="0">
                          <a:solidFill>
                            <a:schemeClr val="tx1"/>
                          </a:solidFill>
                          <a:effectLst/>
                          <a:latin typeface="+mn-lt"/>
                          <a:ea typeface="+mn-ea"/>
                          <a:cs typeface="+mn-cs"/>
                        </a:rPr>
                        <a:t>Texas</a:t>
                      </a:r>
                    </a:p>
                  </a:txBody>
                  <a:tcPr marL="22485" marR="22485" marT="0" marB="0"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38,772.6</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36.2%</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r>
              <a:tr h="335374">
                <a:tc>
                  <a:txBody>
                    <a:bodyPr/>
                    <a:lstStyle/>
                    <a:p>
                      <a:pPr marL="0" algn="r" defTabSz="914400" rtl="0" eaLnBrk="1" fontAlgn="b" latinLnBrk="0" hangingPunct="1"/>
                      <a:r>
                        <a:rPr lang="en-US" sz="1400" b="1" kern="1200" dirty="0">
                          <a:solidFill>
                            <a:schemeClr val="tx1"/>
                          </a:solidFill>
                          <a:effectLst/>
                          <a:latin typeface="+mn-lt"/>
                          <a:ea typeface="+mn-ea"/>
                          <a:cs typeface="+mn-cs"/>
                        </a:rPr>
                        <a:t>Arizona</a:t>
                      </a:r>
                    </a:p>
                  </a:txBody>
                  <a:tcPr marL="22485" marR="22485" marT="0" marB="0"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63,952.1</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49.7%</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r>
            </a:tbl>
          </a:graphicData>
        </a:graphic>
      </p:graphicFrame>
    </p:spTree>
    <p:extLst>
      <p:ext uri="{BB962C8B-B14F-4D97-AF65-F5344CB8AC3E}">
        <p14:creationId xmlns:p14="http://schemas.microsoft.com/office/powerpoint/2010/main" val="38434375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775204" y="959738"/>
            <a:ext cx="3593592" cy="3374136"/>
          </a:xfrm>
        </p:spPr>
        <p:txBody>
          <a:bodyPr>
            <a:normAutofit/>
          </a:bodyPr>
          <a:lstStyle/>
          <a:p>
            <a:pPr algn="ctr"/>
            <a:r>
              <a:rPr lang="en-US" sz="2800" dirty="0" smtClean="0"/>
              <a:t>Proximity Risk Map</a:t>
            </a:r>
            <a:endParaRPr lang="en-US" sz="2800" dirty="0"/>
          </a:p>
        </p:txBody>
      </p:sp>
      <p:sp>
        <p:nvSpPr>
          <p:cNvPr id="3" name="Text Placeholder 2"/>
          <p:cNvSpPr>
            <a:spLocks noGrp="1"/>
          </p:cNvSpPr>
          <p:nvPr>
            <p:ph type="body" sz="quarter" idx="10"/>
          </p:nvPr>
        </p:nvSpPr>
        <p:spPr>
          <a:xfrm>
            <a:off x="548640" y="-302895"/>
            <a:ext cx="3566160" cy="1325880"/>
          </a:xfrm>
        </p:spPr>
        <p:txBody>
          <a:bodyPr>
            <a:normAutofit/>
          </a:bodyPr>
          <a:lstStyle/>
          <a:p>
            <a:r>
              <a:rPr lang="en-US" sz="4800" dirty="0" smtClean="0"/>
              <a:t>Results</a:t>
            </a:r>
            <a:endParaRPr lang="en-US" sz="48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8550" b="13761"/>
          <a:stretch/>
        </p:blipFill>
        <p:spPr>
          <a:xfrm>
            <a:off x="74952" y="2238376"/>
            <a:ext cx="8893263" cy="4514850"/>
          </a:xfrm>
          <a:prstGeom prst="rect">
            <a:avLst/>
          </a:prstGeom>
        </p:spPr>
      </p:pic>
      <p:grpSp>
        <p:nvGrpSpPr>
          <p:cNvPr id="7" name="Group 6"/>
          <p:cNvGrpSpPr/>
          <p:nvPr/>
        </p:nvGrpSpPr>
        <p:grpSpPr>
          <a:xfrm>
            <a:off x="3044825" y="1264411"/>
            <a:ext cx="3054350" cy="1139824"/>
            <a:chOff x="3044825" y="1416811"/>
            <a:chExt cx="3054350" cy="1139824"/>
          </a:xfrm>
        </p:grpSpPr>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6121"/>
            <a:stretch/>
          </p:blipFill>
          <p:spPr bwMode="auto">
            <a:xfrm>
              <a:off x="3044825" y="2096260"/>
              <a:ext cx="30543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3044825" y="1416811"/>
              <a:ext cx="3054350" cy="679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9198786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48639" y="-264795"/>
            <a:ext cx="3899535" cy="1325880"/>
          </a:xfrm>
        </p:spPr>
        <p:txBody>
          <a:bodyPr>
            <a:normAutofit/>
          </a:bodyPr>
          <a:lstStyle/>
          <a:p>
            <a:r>
              <a:rPr lang="en-US" sz="4800" dirty="0"/>
              <a:t>Conclusions</a:t>
            </a:r>
          </a:p>
        </p:txBody>
      </p:sp>
      <p:graphicFrame>
        <p:nvGraphicFramePr>
          <p:cNvPr id="2" name="Picture Placeholder 1"/>
          <p:cNvGraphicFramePr>
            <a:graphicFrameLocks noGrp="1"/>
          </p:cNvGraphicFramePr>
          <p:nvPr>
            <p:ph type="pic" sz="quarter" idx="12"/>
            <p:extLst>
              <p:ext uri="{D42A27DB-BD31-4B8C-83A1-F6EECF244321}">
                <p14:modId xmlns:p14="http://schemas.microsoft.com/office/powerpoint/2010/main" val="2450292814"/>
              </p:ext>
            </p:extLst>
          </p:nvPr>
        </p:nvGraphicFramePr>
        <p:xfrm>
          <a:off x="752474" y="2470503"/>
          <a:ext cx="7839076" cy="3669593"/>
        </p:xfrm>
        <a:graphic>
          <a:graphicData uri="http://schemas.openxmlformats.org/drawingml/2006/table">
            <a:tbl>
              <a:tblPr/>
              <a:tblGrid>
                <a:gridCol w="759815"/>
                <a:gridCol w="2634022"/>
                <a:gridCol w="2899957"/>
                <a:gridCol w="1545282"/>
              </a:tblGrid>
              <a:tr h="431717">
                <a:tc gridSpan="2">
                  <a:txBody>
                    <a:bodyPr/>
                    <a:lstStyle/>
                    <a:p>
                      <a:pPr marL="0" algn="r" defTabSz="914400" rtl="0" eaLnBrk="1" fontAlgn="b" latinLnBrk="0" hangingPunct="1"/>
                      <a:r>
                        <a:rPr lang="en-US" sz="1400" b="1" kern="1200" dirty="0">
                          <a:solidFill>
                            <a:schemeClr val="tx1"/>
                          </a:solidFill>
                          <a:effectLst/>
                          <a:latin typeface="+mn-lt"/>
                          <a:ea typeface="+mn-ea"/>
                          <a:cs typeface="+mn-cs"/>
                        </a:rPr>
                        <a:t>Suitable Habitat Area (km</a:t>
                      </a:r>
                      <a:r>
                        <a:rPr lang="en-US" sz="1400" b="1" kern="1200" baseline="30000" dirty="0">
                          <a:solidFill>
                            <a:schemeClr val="tx1"/>
                          </a:solidFill>
                          <a:effectLst/>
                          <a:latin typeface="+mn-lt"/>
                          <a:ea typeface="+mn-ea"/>
                          <a:cs typeface="+mn-cs"/>
                        </a:rPr>
                        <a:t>2</a:t>
                      </a:r>
                      <a:r>
                        <a:rPr lang="en-US" sz="1400" b="1" kern="1200" dirty="0">
                          <a:solidFill>
                            <a:schemeClr val="tx1"/>
                          </a:solidFill>
                          <a:effectLst/>
                          <a:latin typeface="+mn-lt"/>
                          <a:ea typeface="+mn-ea"/>
                          <a:cs typeface="+mn-cs"/>
                        </a:rPr>
                        <a:t>)</a:t>
                      </a:r>
                    </a:p>
                  </a:txBody>
                  <a:tcPr marL="22485" marR="2248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hMerge="1">
                  <a:txBody>
                    <a:bodyPr/>
                    <a:lstStyle/>
                    <a:p>
                      <a:pPr marL="0" algn="ctr" defTabSz="914400" rtl="0" eaLnBrk="1" fontAlgn="b" latinLnBrk="0" hangingPunct="1"/>
                      <a:endParaRPr lang="en-US" sz="1400" b="1"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4400" rtl="0" eaLnBrk="1" fontAlgn="b" latinLnBrk="0" hangingPunct="1"/>
                      <a:r>
                        <a:rPr lang="en-US" sz="1400" b="1" kern="1200" dirty="0">
                          <a:solidFill>
                            <a:schemeClr val="tx1"/>
                          </a:solidFill>
                          <a:effectLst/>
                          <a:latin typeface="+mn-lt"/>
                          <a:ea typeface="+mn-ea"/>
                          <a:cs typeface="+mn-cs"/>
                        </a:rPr>
                        <a:t>Total Area in Study Area (km</a:t>
                      </a:r>
                      <a:r>
                        <a:rPr lang="en-US" sz="1400" b="1" kern="1200" baseline="30000" dirty="0">
                          <a:solidFill>
                            <a:schemeClr val="tx1"/>
                          </a:solidFill>
                          <a:effectLst/>
                          <a:latin typeface="+mn-lt"/>
                          <a:ea typeface="+mn-ea"/>
                          <a:cs typeface="+mn-cs"/>
                        </a:rPr>
                        <a:t>2</a:t>
                      </a:r>
                      <a:r>
                        <a:rPr lang="en-US" sz="1400" b="1" kern="1200" dirty="0">
                          <a:solidFill>
                            <a:schemeClr val="tx1"/>
                          </a:solidFill>
                          <a:effectLst/>
                          <a:latin typeface="+mn-lt"/>
                          <a:ea typeface="+mn-ea"/>
                          <a:cs typeface="+mn-cs"/>
                        </a:rPr>
                        <a:t>)</a:t>
                      </a:r>
                    </a:p>
                  </a:txBody>
                  <a:tcPr marL="22485" marR="2248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algn="r" defTabSz="914400" rtl="0" eaLnBrk="1" fontAlgn="b" latinLnBrk="0" hangingPunct="1"/>
                      <a:r>
                        <a:rPr lang="en-US" sz="1400" b="1" kern="1200" dirty="0">
                          <a:solidFill>
                            <a:schemeClr val="tx1"/>
                          </a:solidFill>
                          <a:effectLst/>
                          <a:latin typeface="+mn-lt"/>
                          <a:ea typeface="+mn-ea"/>
                          <a:cs typeface="+mn-cs"/>
                        </a:rPr>
                        <a:t>Percent Cover</a:t>
                      </a:r>
                    </a:p>
                  </a:txBody>
                  <a:tcPr marL="22485" marR="2248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215858">
                <a:tc gridSpan="4">
                  <a:txBody>
                    <a:bodyPr/>
                    <a:lstStyle/>
                    <a:p>
                      <a:pPr algn="ctr" rtl="0" fontAlgn="b"/>
                      <a:r>
                        <a:rPr lang="en-US" sz="1400" b="1" dirty="0">
                          <a:effectLst/>
                        </a:rPr>
                        <a:t>2014</a:t>
                      </a:r>
                    </a:p>
                  </a:txBody>
                  <a:tcPr marL="22485" marR="2248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31717">
                <a:tc>
                  <a:txBody>
                    <a:bodyPr/>
                    <a:lstStyle/>
                    <a:p>
                      <a:pPr marL="0" algn="r" defTabSz="914400" rtl="0" eaLnBrk="1" fontAlgn="b" latinLnBrk="0" hangingPunct="1"/>
                      <a:r>
                        <a:rPr lang="en-US" sz="1400" b="1" kern="1200" dirty="0">
                          <a:solidFill>
                            <a:schemeClr val="tx1"/>
                          </a:solidFill>
                          <a:effectLst/>
                          <a:latin typeface="+mn-lt"/>
                          <a:ea typeface="+mn-ea"/>
                          <a:cs typeface="+mn-cs"/>
                        </a:rPr>
                        <a:t>Texas</a:t>
                      </a:r>
                    </a:p>
                  </a:txBody>
                  <a:tcPr marL="22485" marR="22485" marT="0" marB="0"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38,772.6</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107,226.8</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b="1" kern="1200" dirty="0" smtClean="0">
                          <a:solidFill>
                            <a:schemeClr val="tx1"/>
                          </a:solidFill>
                          <a:effectLst/>
                          <a:latin typeface="+mn-lt"/>
                          <a:ea typeface="+mn-ea"/>
                          <a:cs typeface="+mn-cs"/>
                        </a:rPr>
                        <a:t>36.2%</a:t>
                      </a:r>
                      <a:endParaRPr lang="en-US" sz="1400" b="1"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r>
              <a:tr h="431717">
                <a:tc>
                  <a:txBody>
                    <a:bodyPr/>
                    <a:lstStyle/>
                    <a:p>
                      <a:pPr marL="0" algn="r" defTabSz="914400" rtl="0" eaLnBrk="1" fontAlgn="b" latinLnBrk="0" hangingPunct="1"/>
                      <a:r>
                        <a:rPr lang="en-US" sz="1400" b="1" kern="1200" dirty="0">
                          <a:solidFill>
                            <a:schemeClr val="tx1"/>
                          </a:solidFill>
                          <a:effectLst/>
                          <a:latin typeface="+mn-lt"/>
                          <a:ea typeface="+mn-ea"/>
                          <a:cs typeface="+mn-cs"/>
                        </a:rPr>
                        <a:t>Arizona</a:t>
                      </a:r>
                    </a:p>
                  </a:txBody>
                  <a:tcPr marL="22485" marR="22485" marT="0" marB="0"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63,952.1</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128,651.2</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b="1" kern="1200" dirty="0" smtClean="0">
                          <a:solidFill>
                            <a:schemeClr val="tx1"/>
                          </a:solidFill>
                          <a:effectLst/>
                          <a:latin typeface="+mn-lt"/>
                          <a:ea typeface="+mn-ea"/>
                          <a:cs typeface="+mn-cs"/>
                        </a:rPr>
                        <a:t>49.7%</a:t>
                      </a:r>
                      <a:endParaRPr lang="en-US" sz="1400" b="1"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r>
              <a:tr h="215858">
                <a:tc gridSpan="4">
                  <a:txBody>
                    <a:bodyPr/>
                    <a:lstStyle/>
                    <a:p>
                      <a:pPr algn="ctr" rtl="0" fontAlgn="b"/>
                      <a:r>
                        <a:rPr lang="en-US" sz="1400" b="1" dirty="0">
                          <a:effectLst/>
                        </a:rPr>
                        <a:t>2005</a:t>
                      </a:r>
                    </a:p>
                  </a:txBody>
                  <a:tcPr marL="22485" marR="2248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31717">
                <a:tc>
                  <a:txBody>
                    <a:bodyPr/>
                    <a:lstStyle/>
                    <a:p>
                      <a:pPr marL="0" algn="r" defTabSz="914400" rtl="0" eaLnBrk="1" fontAlgn="b" latinLnBrk="0" hangingPunct="1"/>
                      <a:r>
                        <a:rPr lang="en-US" sz="1400" b="1" kern="1200" dirty="0">
                          <a:solidFill>
                            <a:schemeClr val="tx1"/>
                          </a:solidFill>
                          <a:effectLst/>
                          <a:latin typeface="+mn-lt"/>
                          <a:ea typeface="+mn-ea"/>
                          <a:cs typeface="+mn-cs"/>
                        </a:rPr>
                        <a:t>Texas</a:t>
                      </a:r>
                    </a:p>
                  </a:txBody>
                  <a:tcPr marL="22485" marR="22485" marT="0" marB="0"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54,511.3</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algn="r" rtl="0" fontAlgn="b"/>
                      <a:r>
                        <a:rPr lang="en-US" sz="1400" dirty="0" smtClean="0">
                          <a:effectLst/>
                        </a:rPr>
                        <a:t>107,226.8</a:t>
                      </a:r>
                      <a:endParaRPr lang="en-US" sz="1400" dirty="0">
                        <a:effectLst/>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b="1" kern="1200" dirty="0" smtClean="0">
                          <a:solidFill>
                            <a:schemeClr val="tx1"/>
                          </a:solidFill>
                          <a:effectLst/>
                          <a:latin typeface="+mn-lt"/>
                          <a:ea typeface="+mn-ea"/>
                          <a:cs typeface="+mn-cs"/>
                        </a:rPr>
                        <a:t>50.8%</a:t>
                      </a:r>
                      <a:endParaRPr lang="en-US" sz="1400" b="1"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r>
              <a:tr h="431717">
                <a:tc>
                  <a:txBody>
                    <a:bodyPr/>
                    <a:lstStyle/>
                    <a:p>
                      <a:pPr algn="r" rtl="0" fontAlgn="b"/>
                      <a:r>
                        <a:rPr lang="en-US" sz="1400" b="1" dirty="0">
                          <a:effectLst/>
                        </a:rPr>
                        <a:t>Arizona</a:t>
                      </a:r>
                    </a:p>
                  </a:txBody>
                  <a:tcPr marL="22485" marR="22485" marT="0" marB="0"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81,811.9</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128,651.2</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b="1" kern="1200" dirty="0" smtClean="0">
                          <a:solidFill>
                            <a:schemeClr val="tx1"/>
                          </a:solidFill>
                          <a:effectLst/>
                          <a:latin typeface="+mn-lt"/>
                          <a:ea typeface="+mn-ea"/>
                          <a:cs typeface="+mn-cs"/>
                        </a:rPr>
                        <a:t>63.6%</a:t>
                      </a:r>
                      <a:endParaRPr lang="en-US" sz="1400" b="1"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r>
              <a:tr h="215858">
                <a:tc gridSpan="4">
                  <a:txBody>
                    <a:bodyPr/>
                    <a:lstStyle/>
                    <a:p>
                      <a:pPr algn="ctr" rtl="0" fontAlgn="b"/>
                      <a:r>
                        <a:rPr lang="en-US" sz="1400" b="1" dirty="0">
                          <a:effectLst/>
                        </a:rPr>
                        <a:t>1996</a:t>
                      </a:r>
                    </a:p>
                  </a:txBody>
                  <a:tcPr marL="22485" marR="2248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31717">
                <a:tc>
                  <a:txBody>
                    <a:bodyPr/>
                    <a:lstStyle/>
                    <a:p>
                      <a:pPr algn="r" rtl="0" fontAlgn="b"/>
                      <a:r>
                        <a:rPr lang="en-US" sz="1400" b="1" dirty="0">
                          <a:effectLst/>
                        </a:rPr>
                        <a:t>Texas</a:t>
                      </a:r>
                    </a:p>
                  </a:txBody>
                  <a:tcPr marL="22485" marR="22485" marT="0" marB="0"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47,745.7</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algn="r" rtl="0" fontAlgn="b"/>
                      <a:r>
                        <a:rPr lang="en-US" sz="1400" dirty="0" smtClean="0">
                          <a:effectLst/>
                        </a:rPr>
                        <a:t>107,226.8</a:t>
                      </a:r>
                      <a:endParaRPr lang="en-US" sz="1400" dirty="0">
                        <a:effectLst/>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b="1" kern="1200" dirty="0" smtClean="0">
                          <a:solidFill>
                            <a:schemeClr val="tx1"/>
                          </a:solidFill>
                          <a:effectLst/>
                          <a:latin typeface="+mn-lt"/>
                          <a:ea typeface="+mn-ea"/>
                          <a:cs typeface="+mn-cs"/>
                        </a:rPr>
                        <a:t>44.5%</a:t>
                      </a:r>
                      <a:endParaRPr lang="en-US" sz="1400" b="1"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r>
              <a:tr h="431717">
                <a:tc>
                  <a:txBody>
                    <a:bodyPr/>
                    <a:lstStyle/>
                    <a:p>
                      <a:pPr algn="r" rtl="0" fontAlgn="b"/>
                      <a:r>
                        <a:rPr lang="en-US" sz="1400" b="1" dirty="0">
                          <a:effectLst/>
                        </a:rPr>
                        <a:t>Arizona</a:t>
                      </a:r>
                    </a:p>
                  </a:txBody>
                  <a:tcPr marL="22485" marR="22485" marT="0" marB="0"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73,208.4</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128,651.2</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b="1" kern="1200" dirty="0" smtClean="0">
                          <a:solidFill>
                            <a:schemeClr val="tx1"/>
                          </a:solidFill>
                          <a:effectLst/>
                          <a:latin typeface="+mn-lt"/>
                          <a:ea typeface="+mn-ea"/>
                          <a:cs typeface="+mn-cs"/>
                        </a:rPr>
                        <a:t>56.9%</a:t>
                      </a:r>
                      <a:endParaRPr lang="en-US" sz="1400" b="1"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r>
            </a:tbl>
          </a:graphicData>
        </a:graphic>
      </p:graphicFrame>
      <p:sp>
        <p:nvSpPr>
          <p:cNvPr id="3" name="TextBox 2"/>
          <p:cNvSpPr txBox="1"/>
          <p:nvPr/>
        </p:nvSpPr>
        <p:spPr>
          <a:xfrm>
            <a:off x="1595437" y="1838325"/>
            <a:ext cx="6153150" cy="461665"/>
          </a:xfrm>
          <a:prstGeom prst="rect">
            <a:avLst/>
          </a:prstGeom>
          <a:noFill/>
        </p:spPr>
        <p:txBody>
          <a:bodyPr wrap="square" rtlCol="0">
            <a:spAutoFit/>
          </a:bodyPr>
          <a:lstStyle/>
          <a:p>
            <a:pPr algn="ctr"/>
            <a:r>
              <a:rPr lang="en-US" sz="2400" dirty="0"/>
              <a:t>Change in Habitat Coverage Over Time</a:t>
            </a:r>
          </a:p>
        </p:txBody>
      </p:sp>
    </p:spTree>
    <p:extLst>
      <p:ext uri="{BB962C8B-B14F-4D97-AF65-F5344CB8AC3E}">
        <p14:creationId xmlns:p14="http://schemas.microsoft.com/office/powerpoint/2010/main" val="389237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5064251" y="1825752"/>
            <a:ext cx="3822573" cy="3717798"/>
          </a:xfrm>
        </p:spPr>
        <p:txBody>
          <a:bodyPr>
            <a:normAutofit lnSpcReduction="10000"/>
          </a:bodyPr>
          <a:lstStyle/>
          <a:p>
            <a:r>
              <a:rPr lang="en-US" dirty="0" smtClean="0"/>
              <a:t> </a:t>
            </a:r>
          </a:p>
          <a:p>
            <a:pPr marL="342900" indent="-342900">
              <a:lnSpc>
                <a:spcPct val="100000"/>
              </a:lnSpc>
              <a:spcBef>
                <a:spcPts val="200"/>
              </a:spcBef>
              <a:buClr>
                <a:schemeClr val="accent1"/>
              </a:buClr>
              <a:buFont typeface="Webdings" panose="05030102010509060703" pitchFamily="18" charset="2"/>
              <a:buChar char="4"/>
            </a:pPr>
            <a:r>
              <a:rPr lang="en-US" sz="2400" dirty="0" smtClean="0"/>
              <a:t>Large historical range</a:t>
            </a:r>
            <a:endParaRPr lang="en-US" sz="2400" dirty="0"/>
          </a:p>
          <a:p>
            <a:pPr marL="342900" indent="-342900">
              <a:lnSpc>
                <a:spcPct val="100000"/>
              </a:lnSpc>
              <a:spcBef>
                <a:spcPts val="200"/>
              </a:spcBef>
              <a:buClr>
                <a:schemeClr val="accent1"/>
              </a:buClr>
              <a:buFont typeface="Webdings" panose="05030102010509060703" pitchFamily="18" charset="2"/>
              <a:buChar char="4"/>
            </a:pPr>
            <a:r>
              <a:rPr lang="en-US" sz="2400" dirty="0" smtClean="0"/>
              <a:t>Fewer than </a:t>
            </a:r>
            <a:r>
              <a:rPr lang="en-US" sz="2400" b="1" dirty="0" smtClean="0"/>
              <a:t>100</a:t>
            </a:r>
            <a:r>
              <a:rPr lang="en-US" sz="2400" dirty="0" smtClean="0"/>
              <a:t> ocelots in the United States</a:t>
            </a:r>
          </a:p>
          <a:p>
            <a:pPr marL="342900" indent="-342900">
              <a:lnSpc>
                <a:spcPct val="100000"/>
              </a:lnSpc>
              <a:spcBef>
                <a:spcPts val="200"/>
              </a:spcBef>
              <a:buClr>
                <a:schemeClr val="accent1"/>
              </a:buClr>
              <a:buFont typeface="Webdings" panose="05030102010509060703" pitchFamily="18" charset="2"/>
              <a:buChar char="4"/>
            </a:pPr>
            <a:r>
              <a:rPr lang="en-US" sz="2400" dirty="0" smtClean="0"/>
              <a:t>Largest remaining populations exist in refuges &amp; in private ranches in southern Texas</a:t>
            </a:r>
            <a:endParaRPr lang="en-US" sz="2400" dirty="0"/>
          </a:p>
          <a:p>
            <a:endParaRPr lang="en-US" dirty="0"/>
          </a:p>
        </p:txBody>
      </p:sp>
      <p:sp>
        <p:nvSpPr>
          <p:cNvPr id="6" name="Text Placeholder 5"/>
          <p:cNvSpPr>
            <a:spLocks noGrp="1"/>
          </p:cNvSpPr>
          <p:nvPr>
            <p:ph type="body" sz="quarter" idx="10"/>
          </p:nvPr>
        </p:nvSpPr>
        <p:spPr/>
        <p:txBody>
          <a:bodyPr/>
          <a:lstStyle/>
          <a:p>
            <a:r>
              <a:rPr lang="en-US" dirty="0" smtClean="0"/>
              <a:t>Background</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80" y="1320956"/>
            <a:ext cx="4723399" cy="4169876"/>
          </a:xfrm>
          <a:prstGeom prst="rect">
            <a:avLst/>
          </a:prstGeom>
          <a:ln w="12700">
            <a:solidFill>
              <a:srgbClr val="080808"/>
            </a:solidFill>
          </a:ln>
        </p:spPr>
      </p:pic>
      <p:sp>
        <p:nvSpPr>
          <p:cNvPr id="9" name="Text Placeholder 8"/>
          <p:cNvSpPr>
            <a:spLocks noGrp="1"/>
          </p:cNvSpPr>
          <p:nvPr>
            <p:ph type="body" sz="quarter" idx="13"/>
          </p:nvPr>
        </p:nvSpPr>
        <p:spPr>
          <a:xfrm>
            <a:off x="1500683" y="5513051"/>
            <a:ext cx="1993392" cy="415931"/>
          </a:xfrm>
        </p:spPr>
        <p:txBody>
          <a:bodyPr>
            <a:noAutofit/>
          </a:bodyPr>
          <a:lstStyle/>
          <a:p>
            <a:r>
              <a:rPr lang="en-US" sz="1100" dirty="0" smtClean="0"/>
              <a:t>Source</a:t>
            </a:r>
            <a:r>
              <a:rPr lang="en-US" sz="1100" dirty="0"/>
              <a:t>: </a:t>
            </a:r>
            <a:r>
              <a:rPr lang="en-US" sz="1100" dirty="0" err="1"/>
              <a:t>Brion</a:t>
            </a:r>
            <a:r>
              <a:rPr lang="en-US" sz="1100" dirty="0"/>
              <a:t> </a:t>
            </a:r>
            <a:r>
              <a:rPr lang="en-US" sz="1100" dirty="0" err="1" smtClean="0"/>
              <a:t>Vibber</a:t>
            </a:r>
            <a:r>
              <a:rPr lang="en-US" sz="1100" dirty="0" smtClean="0"/>
              <a:t>, Wikimedia Commons</a:t>
            </a:r>
            <a:endParaRPr lang="en-US" sz="1100" dirty="0"/>
          </a:p>
        </p:txBody>
      </p:sp>
    </p:spTree>
    <p:extLst>
      <p:ext uri="{BB962C8B-B14F-4D97-AF65-F5344CB8AC3E}">
        <p14:creationId xmlns:p14="http://schemas.microsoft.com/office/powerpoint/2010/main" val="40218996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56324892"/>
              </p:ext>
            </p:extLst>
          </p:nvPr>
        </p:nvGraphicFramePr>
        <p:xfrm>
          <a:off x="390526" y="2295796"/>
          <a:ext cx="3609974" cy="2266408"/>
        </p:xfrm>
        <a:graphic>
          <a:graphicData uri="http://schemas.openxmlformats.org/drawingml/2006/table">
            <a:tbl>
              <a:tblPr>
                <a:tableStyleId>{5C22544A-7EE6-4342-B048-85BDC9FD1C3A}</a:tableStyleId>
              </a:tblPr>
              <a:tblGrid>
                <a:gridCol w="1676399"/>
                <a:gridCol w="1933575"/>
              </a:tblGrid>
              <a:tr h="619667">
                <a:tc>
                  <a:txBody>
                    <a:bodyPr/>
                    <a:lstStyle/>
                    <a:p>
                      <a:pPr algn="l" fontAlgn="b"/>
                      <a:r>
                        <a:rPr lang="en-US" sz="1600" b="1" u="none" strike="noStrike" dirty="0">
                          <a:effectLst/>
                        </a:rPr>
                        <a:t>County</a:t>
                      </a:r>
                      <a:endParaRPr lang="en-US" sz="1600" b="1" i="0" u="none" strike="noStrike" dirty="0">
                        <a:solidFill>
                          <a:srgbClr val="000000"/>
                        </a:solidFill>
                        <a:effectLst/>
                        <a:latin typeface="Calibri"/>
                      </a:endParaRP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2">
                        <a:lumMod val="95000"/>
                      </a:schemeClr>
                    </a:solidFill>
                  </a:tcPr>
                </a:tc>
                <a:tc>
                  <a:txBody>
                    <a:bodyPr/>
                    <a:lstStyle/>
                    <a:p>
                      <a:pPr algn="r" fontAlgn="b"/>
                      <a:r>
                        <a:rPr lang="en-US" sz="1600" b="1" u="none" strike="noStrike" dirty="0">
                          <a:effectLst/>
                        </a:rPr>
                        <a:t>Road Risk (km)</a:t>
                      </a:r>
                      <a:endParaRPr lang="en-US" sz="1600" b="1" i="0" u="none" strike="noStrike" dirty="0">
                        <a:solidFill>
                          <a:srgbClr val="000000"/>
                        </a:solidFill>
                        <a:effectLst/>
                        <a:latin typeface="Calibri"/>
                      </a:endParaRP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2">
                        <a:lumMod val="95000"/>
                      </a:schemeClr>
                    </a:solidFill>
                  </a:tcPr>
                </a:tc>
              </a:tr>
              <a:tr h="619667">
                <a:tc>
                  <a:txBody>
                    <a:bodyPr/>
                    <a:lstStyle/>
                    <a:p>
                      <a:pPr algn="l" fontAlgn="b"/>
                      <a:r>
                        <a:rPr lang="en-US" sz="1600" u="none" strike="noStrike" dirty="0">
                          <a:effectLst/>
                        </a:rPr>
                        <a:t>Cameron</a:t>
                      </a:r>
                      <a:endParaRPr lang="en-US" sz="1600" b="0" i="0" u="none" strike="noStrike" dirty="0">
                        <a:solidFill>
                          <a:srgbClr val="000000"/>
                        </a:solidFill>
                        <a:effectLst/>
                        <a:latin typeface="Calibri"/>
                      </a:endParaRP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2">
                        <a:lumMod val="95000"/>
                      </a:schemeClr>
                    </a:solidFill>
                  </a:tcPr>
                </a:tc>
                <a:tc>
                  <a:txBody>
                    <a:bodyPr/>
                    <a:lstStyle/>
                    <a:p>
                      <a:pPr algn="r" fontAlgn="b"/>
                      <a:r>
                        <a:rPr lang="en-US" sz="1600" u="none" strike="noStrike" dirty="0" smtClean="0">
                          <a:effectLst/>
                        </a:rPr>
                        <a:t>335.6</a:t>
                      </a:r>
                      <a:endParaRPr lang="en-US" sz="1600" b="0" i="0" u="none" strike="noStrike" dirty="0">
                        <a:solidFill>
                          <a:srgbClr val="000000"/>
                        </a:solidFill>
                        <a:effectLst/>
                        <a:latin typeface="Calibri"/>
                      </a:endParaRP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2">
                        <a:lumMod val="95000"/>
                      </a:schemeClr>
                    </a:solidFill>
                  </a:tcPr>
                </a:tc>
              </a:tr>
              <a:tr h="342358">
                <a:tc>
                  <a:txBody>
                    <a:bodyPr/>
                    <a:lstStyle/>
                    <a:p>
                      <a:pPr algn="l" fontAlgn="b"/>
                      <a:r>
                        <a:rPr lang="en-US" sz="1600" u="none" strike="noStrike" dirty="0" err="1">
                          <a:effectLst/>
                        </a:rPr>
                        <a:t>Kenedy</a:t>
                      </a:r>
                      <a:endParaRPr lang="en-US" sz="1600" b="0" i="0" u="none" strike="noStrike" dirty="0">
                        <a:solidFill>
                          <a:srgbClr val="000000"/>
                        </a:solidFill>
                        <a:effectLst/>
                        <a:latin typeface="Calibri"/>
                      </a:endParaRP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2">
                        <a:lumMod val="95000"/>
                      </a:schemeClr>
                    </a:solidFill>
                  </a:tcPr>
                </a:tc>
                <a:tc>
                  <a:txBody>
                    <a:bodyPr/>
                    <a:lstStyle/>
                    <a:p>
                      <a:pPr algn="r" fontAlgn="b"/>
                      <a:r>
                        <a:rPr lang="en-US" sz="1600" u="none" strike="noStrike" dirty="0" smtClean="0">
                          <a:effectLst/>
                        </a:rPr>
                        <a:t>105.4</a:t>
                      </a:r>
                      <a:endParaRPr lang="en-US" sz="1600" b="0" i="0" u="none" strike="noStrike" dirty="0">
                        <a:solidFill>
                          <a:srgbClr val="000000"/>
                        </a:solidFill>
                        <a:effectLst/>
                        <a:latin typeface="Calibri"/>
                      </a:endParaRP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2">
                        <a:lumMod val="95000"/>
                      </a:schemeClr>
                    </a:solidFill>
                  </a:tcPr>
                </a:tc>
              </a:tr>
              <a:tr h="342358">
                <a:tc>
                  <a:txBody>
                    <a:bodyPr/>
                    <a:lstStyle/>
                    <a:p>
                      <a:pPr algn="l" fontAlgn="b"/>
                      <a:r>
                        <a:rPr lang="en-US" sz="1600" u="none" strike="noStrike" dirty="0">
                          <a:effectLst/>
                        </a:rPr>
                        <a:t>Willacy</a:t>
                      </a:r>
                      <a:endParaRPr lang="en-US" sz="1600" b="0" i="0" u="none" strike="noStrike" dirty="0">
                        <a:solidFill>
                          <a:srgbClr val="000000"/>
                        </a:solidFill>
                        <a:effectLst/>
                        <a:latin typeface="Calibri"/>
                      </a:endParaRP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2">
                        <a:lumMod val="95000"/>
                      </a:schemeClr>
                    </a:solidFill>
                  </a:tcPr>
                </a:tc>
                <a:tc>
                  <a:txBody>
                    <a:bodyPr/>
                    <a:lstStyle/>
                    <a:p>
                      <a:pPr algn="r" fontAlgn="b"/>
                      <a:r>
                        <a:rPr lang="en-US" sz="1600" u="none" strike="noStrike" dirty="0">
                          <a:effectLst/>
                        </a:rPr>
                        <a:t>50</a:t>
                      </a:r>
                      <a:r>
                        <a:rPr lang="en-US" sz="1600" u="none" strike="noStrike" dirty="0" smtClean="0">
                          <a:effectLst/>
                        </a:rPr>
                        <a:t>. 1</a:t>
                      </a:r>
                      <a:endParaRPr lang="en-US" sz="1600" b="0" i="0" u="none" strike="noStrike" dirty="0">
                        <a:solidFill>
                          <a:srgbClr val="000000"/>
                        </a:solidFill>
                        <a:effectLst/>
                        <a:latin typeface="Calibri"/>
                      </a:endParaRP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2">
                        <a:lumMod val="95000"/>
                      </a:schemeClr>
                    </a:solidFill>
                  </a:tcPr>
                </a:tc>
              </a:tr>
              <a:tr h="342358">
                <a:tc>
                  <a:txBody>
                    <a:bodyPr/>
                    <a:lstStyle/>
                    <a:p>
                      <a:pPr marL="0" algn="l" defTabSz="914400" rtl="0" eaLnBrk="1" fontAlgn="b" latinLnBrk="0" hangingPunct="1"/>
                      <a:r>
                        <a:rPr lang="en-US" sz="1600" b="1" u="none" strike="noStrike" kern="1200" dirty="0" smtClean="0">
                          <a:solidFill>
                            <a:schemeClr val="dk1"/>
                          </a:solidFill>
                          <a:effectLst/>
                          <a:latin typeface="+mn-lt"/>
                          <a:ea typeface="+mn-ea"/>
                          <a:cs typeface="+mn-cs"/>
                        </a:rPr>
                        <a:t>Total Study Area</a:t>
                      </a:r>
                      <a:endParaRPr lang="en-US" sz="1600" b="1" u="none" strike="noStrike" kern="1200" dirty="0">
                        <a:solidFill>
                          <a:schemeClr val="dk1"/>
                        </a:solidFill>
                        <a:effectLst/>
                        <a:latin typeface="+mn-lt"/>
                        <a:ea typeface="+mn-ea"/>
                        <a:cs typeface="+mn-cs"/>
                      </a:endParaRP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600" b="1" u="none" strike="noStrike" kern="1200" dirty="0" smtClean="0">
                          <a:solidFill>
                            <a:schemeClr val="dk1"/>
                          </a:solidFill>
                          <a:effectLst/>
                          <a:latin typeface="+mn-lt"/>
                          <a:ea typeface="+mn-ea"/>
                          <a:cs typeface="+mn-cs"/>
                        </a:rPr>
                        <a:t>2948.9</a:t>
                      </a:r>
                      <a:endParaRPr lang="en-US" sz="1600" b="1" u="none" strike="noStrike" kern="1200" dirty="0">
                        <a:solidFill>
                          <a:schemeClr val="dk1"/>
                        </a:solidFill>
                        <a:effectLst/>
                        <a:latin typeface="+mn-lt"/>
                        <a:ea typeface="+mn-ea"/>
                        <a:cs typeface="+mn-cs"/>
                      </a:endParaRP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2">
                        <a:lumMod val="95000"/>
                      </a:schemeClr>
                    </a:solidFill>
                  </a:tcPr>
                </a:tc>
              </a:tr>
            </a:tbl>
          </a:graphicData>
        </a:graphic>
      </p:graphicFrame>
      <p:sp>
        <p:nvSpPr>
          <p:cNvPr id="7" name="Text Placeholder 5"/>
          <p:cNvSpPr>
            <a:spLocks noGrp="1"/>
          </p:cNvSpPr>
          <p:nvPr>
            <p:ph type="body" sz="quarter" idx="10"/>
          </p:nvPr>
        </p:nvSpPr>
        <p:spPr>
          <a:xfrm>
            <a:off x="367664" y="-245745"/>
            <a:ext cx="3899535" cy="1325880"/>
          </a:xfrm>
        </p:spPr>
        <p:txBody>
          <a:bodyPr>
            <a:normAutofit/>
          </a:bodyPr>
          <a:lstStyle/>
          <a:p>
            <a:r>
              <a:rPr lang="en-US" sz="4800" dirty="0"/>
              <a:t>Conclusions</a:t>
            </a:r>
          </a:p>
        </p:txBody>
      </p:sp>
      <p:pic>
        <p:nvPicPr>
          <p:cNvPr id="12" name="Picture Placeholder 11"/>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0831" t="8994" r="11867" b="8472"/>
          <a:stretch/>
        </p:blipFill>
        <p:spPr>
          <a:xfrm>
            <a:off x="4572000" y="382307"/>
            <a:ext cx="4410076" cy="6093386"/>
          </a:xfrm>
        </p:spPr>
      </p:pic>
    </p:spTree>
    <p:extLst>
      <p:ext uri="{BB962C8B-B14F-4D97-AF65-F5344CB8AC3E}">
        <p14:creationId xmlns:p14="http://schemas.microsoft.com/office/powerpoint/2010/main" val="9793824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576072" y="4714875"/>
            <a:ext cx="7982712" cy="2162175"/>
          </a:xfrm>
        </p:spPr>
        <p:txBody>
          <a:bodyPr>
            <a:normAutofit fontScale="77500" lnSpcReduction="20000"/>
          </a:bodyPr>
          <a:lstStyle/>
          <a:p>
            <a:pPr marL="342900" indent="-342900">
              <a:lnSpc>
                <a:spcPct val="100000"/>
              </a:lnSpc>
              <a:spcBef>
                <a:spcPts val="200"/>
              </a:spcBef>
              <a:buClr>
                <a:schemeClr val="accent1"/>
              </a:buClr>
              <a:buFont typeface="Webdings" panose="05030102010509060703" pitchFamily="18" charset="2"/>
              <a:buChar char="4"/>
            </a:pPr>
            <a:r>
              <a:rPr lang="en-US" sz="2600" dirty="0" smtClean="0"/>
              <a:t>Limited point data</a:t>
            </a:r>
            <a:endParaRPr lang="en-US" sz="2600" dirty="0"/>
          </a:p>
          <a:p>
            <a:pPr marL="342900" indent="-342900">
              <a:lnSpc>
                <a:spcPct val="100000"/>
              </a:lnSpc>
              <a:spcBef>
                <a:spcPts val="200"/>
              </a:spcBef>
              <a:buClr>
                <a:schemeClr val="accent1"/>
              </a:buClr>
              <a:buFont typeface="Webdings" panose="05030102010509060703" pitchFamily="18" charset="2"/>
              <a:buChar char="4"/>
            </a:pPr>
            <a:r>
              <a:rPr lang="en-US" sz="2600" dirty="0" smtClean="0"/>
              <a:t>Ground verification</a:t>
            </a:r>
          </a:p>
          <a:p>
            <a:pPr marL="342900" indent="-342900">
              <a:lnSpc>
                <a:spcPct val="100000"/>
              </a:lnSpc>
              <a:spcBef>
                <a:spcPts val="200"/>
              </a:spcBef>
              <a:buClr>
                <a:schemeClr val="accent1"/>
              </a:buClr>
              <a:buFont typeface="Webdings" panose="05030102010509060703" pitchFamily="18" charset="2"/>
              <a:buChar char="4"/>
            </a:pPr>
            <a:r>
              <a:rPr lang="en-US" sz="2600" dirty="0" smtClean="0"/>
              <a:t>Land cover </a:t>
            </a:r>
            <a:r>
              <a:rPr lang="en-US" sz="2600" dirty="0"/>
              <a:t>c</a:t>
            </a:r>
            <a:r>
              <a:rPr lang="en-US" sz="2600" dirty="0" smtClean="0"/>
              <a:t>lassification</a:t>
            </a:r>
          </a:p>
          <a:p>
            <a:pPr marL="342900" indent="-342900">
              <a:lnSpc>
                <a:spcPct val="100000"/>
              </a:lnSpc>
              <a:spcBef>
                <a:spcPts val="200"/>
              </a:spcBef>
              <a:buClr>
                <a:schemeClr val="accent1"/>
              </a:buClr>
              <a:buFont typeface="Webdings" panose="05030102010509060703" pitchFamily="18" charset="2"/>
              <a:buChar char="4"/>
            </a:pPr>
            <a:r>
              <a:rPr lang="en-US" sz="2600" dirty="0" smtClean="0"/>
              <a:t>Cloud cover</a:t>
            </a:r>
          </a:p>
          <a:p>
            <a:pPr marL="342900" indent="-342900">
              <a:lnSpc>
                <a:spcPct val="100000"/>
              </a:lnSpc>
              <a:spcBef>
                <a:spcPts val="200"/>
              </a:spcBef>
              <a:buClr>
                <a:schemeClr val="accent1"/>
              </a:buClr>
              <a:buFont typeface="Webdings" panose="05030102010509060703" pitchFamily="18" charset="2"/>
              <a:buChar char="4"/>
            </a:pPr>
            <a:r>
              <a:rPr lang="en-US" sz="2600" dirty="0" smtClean="0"/>
              <a:t>Spatial resolution</a:t>
            </a:r>
          </a:p>
          <a:p>
            <a:pPr marL="342900" indent="-342900">
              <a:lnSpc>
                <a:spcPct val="100000"/>
              </a:lnSpc>
              <a:spcBef>
                <a:spcPts val="200"/>
              </a:spcBef>
              <a:buClr>
                <a:schemeClr val="accent1"/>
              </a:buClr>
              <a:buFont typeface="Webdings" panose="05030102010509060703" pitchFamily="18" charset="2"/>
              <a:buChar char="4"/>
            </a:pPr>
            <a:r>
              <a:rPr lang="en-US" sz="2600" dirty="0" smtClean="0"/>
              <a:t>Habitat increase from 1996-2005</a:t>
            </a:r>
            <a:endParaRPr lang="en-US" sz="2600" dirty="0"/>
          </a:p>
          <a:p>
            <a:r>
              <a:rPr lang="en-US" dirty="0" smtClean="0"/>
              <a:t/>
            </a:r>
            <a:br>
              <a:rPr lang="en-US" dirty="0" smtClean="0"/>
            </a:br>
            <a:endParaRPr lang="en-US" dirty="0"/>
          </a:p>
        </p:txBody>
      </p:sp>
      <p:sp>
        <p:nvSpPr>
          <p:cNvPr id="20" name="Text Placeholder 19"/>
          <p:cNvSpPr>
            <a:spLocks noGrp="1"/>
          </p:cNvSpPr>
          <p:nvPr>
            <p:ph type="body" sz="quarter" idx="14"/>
          </p:nvPr>
        </p:nvSpPr>
        <p:spPr/>
        <p:txBody>
          <a:bodyPr/>
          <a:lstStyle/>
          <a:p>
            <a:pPr algn="ctr"/>
            <a:r>
              <a:rPr lang="en-US" dirty="0" smtClean="0"/>
              <a:t>Errors &amp; Uncertainties</a:t>
            </a:r>
            <a:endParaRPr lang="en-US" dirty="0"/>
          </a:p>
        </p:txBody>
      </p:sp>
      <p:sp>
        <p:nvSpPr>
          <p:cNvPr id="16" name="Text Placeholder 15"/>
          <p:cNvSpPr>
            <a:spLocks noGrp="1"/>
          </p:cNvSpPr>
          <p:nvPr>
            <p:ph type="body" sz="quarter" idx="13"/>
          </p:nvPr>
        </p:nvSpPr>
        <p:spPr>
          <a:xfrm>
            <a:off x="3818964" y="3677309"/>
            <a:ext cx="3534894" cy="274320"/>
          </a:xfrm>
        </p:spPr>
        <p:txBody>
          <a:bodyPr>
            <a:noAutofit/>
          </a:bodyPr>
          <a:lstStyle/>
          <a:p>
            <a:r>
              <a:rPr lang="en-US" sz="1100" dirty="0">
                <a:solidFill>
                  <a:schemeClr val="tx1"/>
                </a:solidFill>
              </a:rPr>
              <a:t>Source: Mark Dumont, Wikimedia Commons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2149" y="142363"/>
            <a:ext cx="5324475" cy="3516970"/>
          </a:xfrm>
          <a:prstGeom prst="rect">
            <a:avLst/>
          </a:prstGeom>
          <a:ln>
            <a:solidFill>
              <a:schemeClr val="tx1">
                <a:lumMod val="50000"/>
              </a:schemeClr>
            </a:solidFill>
          </a:ln>
        </p:spPr>
      </p:pic>
    </p:spTree>
    <p:extLst>
      <p:ext uri="{BB962C8B-B14F-4D97-AF65-F5344CB8AC3E}">
        <p14:creationId xmlns:p14="http://schemas.microsoft.com/office/powerpoint/2010/main" val="38971030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576072" y="4842891"/>
            <a:ext cx="7982712" cy="1444752"/>
          </a:xfrm>
        </p:spPr>
        <p:txBody>
          <a:bodyPr>
            <a:normAutofit/>
          </a:bodyPr>
          <a:lstStyle/>
          <a:p>
            <a:pPr marL="342900" indent="-342900">
              <a:spcBef>
                <a:spcPts val="200"/>
              </a:spcBef>
              <a:buClr>
                <a:schemeClr val="accent1"/>
              </a:buClr>
              <a:buFont typeface="Webdings" panose="05030102010509060703" pitchFamily="18" charset="2"/>
              <a:buChar char="4"/>
            </a:pPr>
            <a:r>
              <a:rPr lang="en-US" sz="2200" dirty="0" smtClean="0"/>
              <a:t>Expanding study area</a:t>
            </a:r>
            <a:endParaRPr lang="en-US" sz="2200" dirty="0"/>
          </a:p>
          <a:p>
            <a:pPr marL="342900" indent="-342900">
              <a:spcBef>
                <a:spcPts val="200"/>
              </a:spcBef>
              <a:buClr>
                <a:schemeClr val="accent1"/>
              </a:buClr>
              <a:buFont typeface="Webdings" panose="05030102010509060703" pitchFamily="18" charset="2"/>
              <a:buChar char="4"/>
            </a:pPr>
            <a:r>
              <a:rPr lang="en-US" sz="2200" dirty="0" smtClean="0"/>
              <a:t>Other endangered species</a:t>
            </a:r>
          </a:p>
          <a:p>
            <a:pPr marL="342900" indent="-342900">
              <a:spcBef>
                <a:spcPts val="200"/>
              </a:spcBef>
              <a:buClr>
                <a:schemeClr val="accent1"/>
              </a:buClr>
              <a:buFont typeface="Webdings" panose="05030102010509060703" pitchFamily="18" charset="2"/>
              <a:buChar char="4"/>
            </a:pPr>
            <a:r>
              <a:rPr lang="en-US" sz="2200" dirty="0" smtClean="0"/>
              <a:t>Ocelot subspecies</a:t>
            </a:r>
          </a:p>
          <a:p>
            <a:pPr marL="342900" indent="-342900">
              <a:spcBef>
                <a:spcPts val="200"/>
              </a:spcBef>
              <a:buClr>
                <a:schemeClr val="accent1"/>
              </a:buClr>
              <a:buFont typeface="Webdings" panose="05030102010509060703" pitchFamily="18" charset="2"/>
              <a:buChar char="4"/>
            </a:pPr>
            <a:endParaRPr lang="en-US" dirty="0" smtClean="0"/>
          </a:p>
          <a:p>
            <a:pPr marL="342900" indent="-342900">
              <a:buFont typeface="Arial" panose="020B0604020202020204" pitchFamily="34" charset="0"/>
              <a:buChar char="•"/>
            </a:pPr>
            <a:endParaRPr lang="en-US" dirty="0"/>
          </a:p>
        </p:txBody>
      </p:sp>
      <p:sp>
        <p:nvSpPr>
          <p:cNvPr id="18" name="Text Placeholder 17"/>
          <p:cNvSpPr>
            <a:spLocks noGrp="1"/>
          </p:cNvSpPr>
          <p:nvPr>
            <p:ph type="body" sz="quarter" idx="14"/>
          </p:nvPr>
        </p:nvSpPr>
        <p:spPr>
          <a:xfrm>
            <a:off x="576072" y="4069080"/>
            <a:ext cx="7982712" cy="704088"/>
          </a:xfrm>
        </p:spPr>
        <p:txBody>
          <a:bodyPr/>
          <a:lstStyle/>
          <a:p>
            <a:pPr algn="ctr"/>
            <a:r>
              <a:rPr lang="en-US" dirty="0" smtClean="0"/>
              <a:t>Future Work</a:t>
            </a:r>
            <a:endParaRPr lang="en-US" dirty="0"/>
          </a:p>
        </p:txBody>
      </p:sp>
      <p:sp>
        <p:nvSpPr>
          <p:cNvPr id="17" name="Text Placeholder 16"/>
          <p:cNvSpPr>
            <a:spLocks noGrp="1"/>
          </p:cNvSpPr>
          <p:nvPr>
            <p:ph type="body" sz="quarter" idx="13"/>
          </p:nvPr>
        </p:nvSpPr>
        <p:spPr>
          <a:xfrm>
            <a:off x="4999863" y="3914775"/>
            <a:ext cx="2295144" cy="274320"/>
          </a:xfrm>
        </p:spPr>
        <p:txBody>
          <a:bodyPr>
            <a:normAutofit/>
          </a:bodyPr>
          <a:lstStyle/>
          <a:p>
            <a:r>
              <a:rPr lang="en-US" sz="1100" dirty="0">
                <a:solidFill>
                  <a:schemeClr val="tx1"/>
                </a:solidFill>
              </a:rPr>
              <a:t>Source: USDA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0712" y="142873"/>
            <a:ext cx="5307333" cy="3790952"/>
          </a:xfrm>
          <a:prstGeom prst="rect">
            <a:avLst/>
          </a:prstGeom>
          <a:ln>
            <a:solidFill>
              <a:srgbClr val="080808"/>
            </a:solidFill>
          </a:ln>
        </p:spPr>
      </p:pic>
    </p:spTree>
    <p:extLst>
      <p:ext uri="{BB962C8B-B14F-4D97-AF65-F5344CB8AC3E}">
        <p14:creationId xmlns:p14="http://schemas.microsoft.com/office/powerpoint/2010/main" val="4455216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1208" y="1354459"/>
            <a:ext cx="8051583" cy="704088"/>
          </a:xfrm>
        </p:spPr>
        <p:txBody>
          <a:bodyPr>
            <a:normAutofit fontScale="92500" lnSpcReduction="10000"/>
          </a:bodyPr>
          <a:lstStyle/>
          <a:p>
            <a:r>
              <a:rPr lang="en-US" b="1" dirty="0" smtClean="0"/>
              <a:t>Dr. Jeffrey </a:t>
            </a:r>
            <a:r>
              <a:rPr lang="en-US" b="1" dirty="0" err="1" smtClean="0"/>
              <a:t>Luvall</a:t>
            </a:r>
            <a:r>
              <a:rPr lang="en-US" dirty="0" smtClean="0"/>
              <a:t>, NASA at NSSTC</a:t>
            </a:r>
          </a:p>
          <a:p>
            <a:r>
              <a:rPr lang="en-US" b="1" dirty="0" smtClean="0"/>
              <a:t>Dr. Robert Griffin</a:t>
            </a:r>
            <a:r>
              <a:rPr lang="en-US" dirty="0" smtClean="0"/>
              <a:t>, University of Alabama in Huntsville</a:t>
            </a:r>
            <a:endParaRPr lang="en-US" dirty="0">
              <a:solidFill>
                <a:srgbClr val="FF0000"/>
              </a:solidFill>
            </a:endParaRPr>
          </a:p>
        </p:txBody>
      </p:sp>
      <p:sp>
        <p:nvSpPr>
          <p:cNvPr id="3" name="Text Placeholder 2"/>
          <p:cNvSpPr>
            <a:spLocks noGrp="1"/>
          </p:cNvSpPr>
          <p:nvPr>
            <p:ph type="body" sz="quarter" idx="11"/>
          </p:nvPr>
        </p:nvSpPr>
        <p:spPr>
          <a:xfrm>
            <a:off x="571207" y="2467237"/>
            <a:ext cx="8371457" cy="3602406"/>
          </a:xfrm>
        </p:spPr>
        <p:txBody>
          <a:bodyPr>
            <a:normAutofit/>
          </a:bodyPr>
          <a:lstStyle/>
          <a:p>
            <a:r>
              <a:rPr lang="en-US" b="1" dirty="0" smtClean="0"/>
              <a:t>Ken Kaemmerer </a:t>
            </a:r>
            <a:r>
              <a:rPr lang="en-US" dirty="0"/>
              <a:t>&amp;</a:t>
            </a:r>
            <a:r>
              <a:rPr lang="en-US" b="1" dirty="0"/>
              <a:t> Dr. Joseph Gaspard</a:t>
            </a:r>
            <a:r>
              <a:rPr lang="en-US" dirty="0" smtClean="0"/>
              <a:t>, Pittsburg Zoo &amp; PPG Aquarium</a:t>
            </a:r>
          </a:p>
          <a:p>
            <a:r>
              <a:rPr lang="en-US" b="1" dirty="0" smtClean="0"/>
              <a:t>Dr. Michael </a:t>
            </a:r>
            <a:r>
              <a:rPr lang="en-US" b="1" dirty="0" err="1" smtClean="0"/>
              <a:t>Tewes</a:t>
            </a:r>
            <a:r>
              <a:rPr lang="en-US" b="1" dirty="0"/>
              <a:t> </a:t>
            </a:r>
            <a:r>
              <a:rPr lang="en-US" dirty="0"/>
              <a:t>&amp;</a:t>
            </a:r>
            <a:r>
              <a:rPr lang="en-US" b="1" dirty="0"/>
              <a:t> </a:t>
            </a:r>
            <a:r>
              <a:rPr lang="en-US" b="1" dirty="0" smtClean="0"/>
              <a:t>Dr. Humberto </a:t>
            </a:r>
            <a:r>
              <a:rPr lang="en-US" b="1" dirty="0" err="1"/>
              <a:t>Perotto</a:t>
            </a:r>
            <a:r>
              <a:rPr lang="en-US" dirty="0" smtClean="0"/>
              <a:t>, </a:t>
            </a:r>
            <a:r>
              <a:rPr lang="en-US" dirty="0"/>
              <a:t>Caesar Kleberg Wildlife Research Institute at Texas A&amp;M </a:t>
            </a:r>
            <a:r>
              <a:rPr lang="en-US" dirty="0" smtClean="0"/>
              <a:t>University-Kingsville</a:t>
            </a:r>
          </a:p>
          <a:p>
            <a:r>
              <a:rPr lang="en-US" b="1" dirty="0" smtClean="0"/>
              <a:t>Nanette </a:t>
            </a:r>
            <a:r>
              <a:rPr lang="en-US" b="1" dirty="0" err="1" smtClean="0"/>
              <a:t>Bragin</a:t>
            </a:r>
            <a:r>
              <a:rPr lang="en-US" dirty="0" smtClean="0"/>
              <a:t>, The Denver Zoo</a:t>
            </a:r>
          </a:p>
          <a:p>
            <a:r>
              <a:rPr lang="en-US" b="1" dirty="0" smtClean="0"/>
              <a:t>Mitch Sternberg</a:t>
            </a:r>
            <a:r>
              <a:rPr lang="en-US" dirty="0" smtClean="0"/>
              <a:t>, South Texas Refuge Complex</a:t>
            </a:r>
          </a:p>
          <a:p>
            <a:r>
              <a:rPr lang="en-US" b="1" dirty="0" smtClean="0"/>
              <a:t>Dr. John Young Jr</a:t>
            </a:r>
            <a:r>
              <a:rPr lang="en-US" dirty="0" smtClean="0"/>
              <a:t>., Texas Department of Transportation</a:t>
            </a:r>
          </a:p>
          <a:p>
            <a:r>
              <a:rPr lang="en-US" b="1" dirty="0" smtClean="0"/>
              <a:t>Dr. Arturo </a:t>
            </a:r>
            <a:r>
              <a:rPr lang="en-US" b="1" dirty="0" err="1" smtClean="0"/>
              <a:t>Caso</a:t>
            </a:r>
            <a:r>
              <a:rPr lang="en-US" dirty="0" smtClean="0"/>
              <a:t>, SEMARNAT</a:t>
            </a:r>
          </a:p>
          <a:p>
            <a:r>
              <a:rPr lang="en-US" b="1" dirty="0" smtClean="0"/>
              <a:t>Dr. Tyler Campbell</a:t>
            </a:r>
            <a:r>
              <a:rPr lang="en-US" dirty="0" smtClean="0"/>
              <a:t>, East Wildlife Foundation</a:t>
            </a:r>
          </a:p>
          <a:p>
            <a:endParaRPr lang="en-US" dirty="0"/>
          </a:p>
        </p:txBody>
      </p:sp>
      <p:sp>
        <p:nvSpPr>
          <p:cNvPr id="4" name="Text Placeholder 3"/>
          <p:cNvSpPr>
            <a:spLocks noGrp="1"/>
          </p:cNvSpPr>
          <p:nvPr>
            <p:ph type="body" sz="quarter" idx="12"/>
          </p:nvPr>
        </p:nvSpPr>
        <p:spPr>
          <a:xfrm>
            <a:off x="571208" y="6225067"/>
            <a:ext cx="8051582" cy="408319"/>
          </a:xfrm>
        </p:spPr>
        <p:txBody>
          <a:bodyPr/>
          <a:lstStyle/>
          <a:p>
            <a:r>
              <a:rPr lang="en-US" b="1" dirty="0" smtClean="0"/>
              <a:t>Timothy Klug</a:t>
            </a:r>
            <a:r>
              <a:rPr lang="en-US" dirty="0" smtClean="0"/>
              <a:t>, NASA DEVELOP</a:t>
            </a:r>
            <a:endParaRPr lang="en-US" dirty="0"/>
          </a:p>
        </p:txBody>
      </p:sp>
      <p:sp>
        <p:nvSpPr>
          <p:cNvPr id="5" name="TextBox 4"/>
          <p:cNvSpPr txBox="1"/>
          <p:nvPr/>
        </p:nvSpPr>
        <p:spPr>
          <a:xfrm>
            <a:off x="594359" y="873538"/>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1985962"/>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5808033"/>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2190231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r>
              <a:rPr lang="en-US" sz="6000" dirty="0" smtClean="0"/>
              <a:t>Questions?</a:t>
            </a:r>
            <a:endParaRPr lang="en-US" sz="6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760" y="2052637"/>
            <a:ext cx="6294470" cy="3498273"/>
          </a:xfrm>
          <a:prstGeom prst="rect">
            <a:avLst/>
          </a:prstGeom>
          <a:ln w="12700">
            <a:solidFill>
              <a:srgbClr val="080808"/>
            </a:solidFill>
          </a:ln>
        </p:spPr>
      </p:pic>
      <p:sp>
        <p:nvSpPr>
          <p:cNvPr id="5" name="Text Placeholder 15"/>
          <p:cNvSpPr>
            <a:spLocks noGrp="1"/>
          </p:cNvSpPr>
          <p:nvPr>
            <p:ph type="body" sz="quarter" idx="4294967295"/>
          </p:nvPr>
        </p:nvSpPr>
        <p:spPr>
          <a:xfrm>
            <a:off x="5424086" y="5542683"/>
            <a:ext cx="2295144" cy="274320"/>
          </a:xfrm>
          <a:prstGeom prst="rect">
            <a:avLst/>
          </a:prstGeom>
        </p:spPr>
        <p:txBody>
          <a:bodyPr>
            <a:noAutofit/>
          </a:bodyPr>
          <a:lstStyle/>
          <a:p>
            <a:pPr marL="0" indent="0" algn="r">
              <a:lnSpc>
                <a:spcPct val="110000"/>
              </a:lnSpc>
              <a:buNone/>
            </a:pPr>
            <a:r>
              <a:rPr lang="en-US" sz="1100" dirty="0"/>
              <a:t>Source: USFWS</a:t>
            </a:r>
          </a:p>
        </p:txBody>
      </p:sp>
    </p:spTree>
    <p:extLst>
      <p:ext uri="{BB962C8B-B14F-4D97-AF65-F5344CB8AC3E}">
        <p14:creationId xmlns:p14="http://schemas.microsoft.com/office/powerpoint/2010/main" val="31249449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7575" r="27575"/>
          <a:stretch>
            <a:fillRect/>
          </a:stretch>
        </p:blipFill>
        <p:spPr>
          <a:xfrm>
            <a:off x="4710229" y="170116"/>
            <a:ext cx="4373525" cy="6560288"/>
          </a:xfrm>
          <a:ln w="12700">
            <a:solidFill>
              <a:srgbClr val="080808"/>
            </a:solidFill>
          </a:ln>
        </p:spPr>
      </p:pic>
      <p:sp>
        <p:nvSpPr>
          <p:cNvPr id="9" name="Text Placeholder 8"/>
          <p:cNvSpPr>
            <a:spLocks noGrp="1"/>
          </p:cNvSpPr>
          <p:nvPr>
            <p:ph type="body" sz="quarter" idx="11"/>
          </p:nvPr>
        </p:nvSpPr>
        <p:spPr>
          <a:xfrm>
            <a:off x="523875" y="1777099"/>
            <a:ext cx="3962400" cy="3346323"/>
          </a:xfrm>
        </p:spPr>
        <p:txBody>
          <a:bodyPr>
            <a:normAutofit fontScale="25000" lnSpcReduction="20000"/>
          </a:bodyPr>
          <a:lstStyle/>
          <a:p>
            <a:pPr marL="342900" indent="-342900">
              <a:lnSpc>
                <a:spcPct val="110000"/>
              </a:lnSpc>
              <a:spcBef>
                <a:spcPts val="200"/>
              </a:spcBef>
              <a:buClr>
                <a:schemeClr val="accent1"/>
              </a:buClr>
              <a:buFont typeface="Webdings" panose="05030102010509060703" pitchFamily="18" charset="2"/>
              <a:buChar char="4"/>
            </a:pPr>
            <a:r>
              <a:rPr lang="en-US" sz="8800" dirty="0" smtClean="0"/>
              <a:t>Prefer dense, closed canopy thornscrub communities</a:t>
            </a:r>
            <a:endParaRPr lang="en-US" sz="8800" dirty="0"/>
          </a:p>
          <a:p>
            <a:pPr marL="342900" indent="-342900">
              <a:lnSpc>
                <a:spcPct val="110000"/>
              </a:lnSpc>
              <a:spcBef>
                <a:spcPts val="200"/>
              </a:spcBef>
              <a:buClr>
                <a:schemeClr val="accent1"/>
              </a:buClr>
              <a:buFont typeface="Webdings" panose="05030102010509060703" pitchFamily="18" charset="2"/>
              <a:buChar char="4"/>
            </a:pPr>
            <a:r>
              <a:rPr lang="en-US" sz="8800" dirty="0" smtClean="0"/>
              <a:t>Solitary &amp; territorial</a:t>
            </a:r>
          </a:p>
          <a:p>
            <a:pPr marL="342900" indent="-342900">
              <a:lnSpc>
                <a:spcPct val="110000"/>
              </a:lnSpc>
              <a:spcBef>
                <a:spcPts val="200"/>
              </a:spcBef>
              <a:buClr>
                <a:schemeClr val="accent1"/>
              </a:buClr>
              <a:buFont typeface="Webdings" panose="05030102010509060703" pitchFamily="18" charset="2"/>
              <a:buChar char="4"/>
            </a:pPr>
            <a:r>
              <a:rPr lang="en-US" sz="8800" dirty="0" smtClean="0"/>
              <a:t>Small, yearly litters with long gestation period</a:t>
            </a:r>
          </a:p>
          <a:p>
            <a:pPr marL="342900" indent="-342900">
              <a:lnSpc>
                <a:spcPct val="110000"/>
              </a:lnSpc>
              <a:spcBef>
                <a:spcPts val="200"/>
              </a:spcBef>
              <a:buClr>
                <a:schemeClr val="accent1"/>
              </a:buClr>
              <a:buFont typeface="Webdings" panose="05030102010509060703" pitchFamily="18" charset="2"/>
              <a:buChar char="4"/>
            </a:pPr>
            <a:r>
              <a:rPr lang="en-US" sz="8800" dirty="0" smtClean="0"/>
              <a:t>Two subspecies: </a:t>
            </a:r>
            <a:r>
              <a:rPr lang="en-US" sz="8800" b="1" i="1" dirty="0" err="1" smtClean="0"/>
              <a:t>L.p.</a:t>
            </a:r>
            <a:r>
              <a:rPr lang="en-US" sz="8800" b="1" i="1" dirty="0" smtClean="0"/>
              <a:t> </a:t>
            </a:r>
            <a:r>
              <a:rPr lang="en-US" sz="8800" b="1" i="1" dirty="0" err="1" smtClean="0"/>
              <a:t>albescens</a:t>
            </a:r>
            <a:r>
              <a:rPr lang="en-US" sz="8800" dirty="0" smtClean="0"/>
              <a:t> in Texas &amp;</a:t>
            </a:r>
            <a:r>
              <a:rPr lang="en-US" sz="8800" b="1" dirty="0" smtClean="0"/>
              <a:t> </a:t>
            </a:r>
            <a:r>
              <a:rPr lang="en-US" sz="8800" b="1" i="1" dirty="0" err="1" smtClean="0"/>
              <a:t>L.p.</a:t>
            </a:r>
            <a:r>
              <a:rPr lang="en-US" sz="8800" b="1" i="1" dirty="0" smtClean="0"/>
              <a:t> </a:t>
            </a:r>
            <a:r>
              <a:rPr lang="en-US" sz="8800" b="1" i="1" dirty="0" err="1" smtClean="0"/>
              <a:t>sonoriensis</a:t>
            </a:r>
            <a:r>
              <a:rPr lang="en-US" sz="8800" dirty="0" smtClean="0"/>
              <a:t> in Arizona</a:t>
            </a:r>
            <a:endParaRPr lang="en-US" sz="8800" dirty="0"/>
          </a:p>
          <a:p>
            <a:endParaRPr lang="en-US" sz="7200" dirty="0"/>
          </a:p>
          <a:p>
            <a:endParaRPr lang="en-US" dirty="0"/>
          </a:p>
        </p:txBody>
      </p:sp>
      <p:sp>
        <p:nvSpPr>
          <p:cNvPr id="6" name="Text Placeholder 5"/>
          <p:cNvSpPr>
            <a:spLocks noGrp="1"/>
          </p:cNvSpPr>
          <p:nvPr>
            <p:ph type="body" sz="quarter" idx="10"/>
          </p:nvPr>
        </p:nvSpPr>
        <p:spPr>
          <a:xfrm>
            <a:off x="721995" y="485774"/>
            <a:ext cx="3566160" cy="718185"/>
          </a:xfrm>
        </p:spPr>
        <p:txBody>
          <a:bodyPr/>
          <a:lstStyle/>
          <a:p>
            <a:pPr algn="ctr"/>
            <a:r>
              <a:rPr lang="en-US" dirty="0" smtClean="0"/>
              <a:t>Background</a:t>
            </a:r>
            <a:endParaRPr lang="en-US" dirty="0"/>
          </a:p>
        </p:txBody>
      </p:sp>
      <p:sp>
        <p:nvSpPr>
          <p:cNvPr id="7" name="Text Placeholder 6"/>
          <p:cNvSpPr>
            <a:spLocks noGrp="1"/>
          </p:cNvSpPr>
          <p:nvPr>
            <p:ph type="body" sz="quarter" idx="13"/>
          </p:nvPr>
        </p:nvSpPr>
        <p:spPr>
          <a:xfrm>
            <a:off x="4710224" y="6487989"/>
            <a:ext cx="1993392" cy="274320"/>
          </a:xfrm>
        </p:spPr>
        <p:txBody>
          <a:bodyPr/>
          <a:lstStyle/>
          <a:p>
            <a:r>
              <a:rPr lang="en-US" dirty="0" smtClean="0">
                <a:solidFill>
                  <a:srgbClr val="FFFFFF"/>
                </a:solidFill>
              </a:rPr>
              <a:t>Source: USFWS</a:t>
            </a:r>
            <a:endParaRPr lang="en-US" dirty="0">
              <a:solidFill>
                <a:srgbClr val="FFFFFF"/>
              </a:solidFill>
            </a:endParaRPr>
          </a:p>
        </p:txBody>
      </p:sp>
    </p:spTree>
    <p:extLst>
      <p:ext uri="{BB962C8B-B14F-4D97-AF65-F5344CB8AC3E}">
        <p14:creationId xmlns:p14="http://schemas.microsoft.com/office/powerpoint/2010/main" val="42624184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81144" y="781050"/>
            <a:ext cx="3977640" cy="1710900"/>
          </a:xfrm>
        </p:spPr>
        <p:txBody>
          <a:bodyPr>
            <a:normAutofit fontScale="92500"/>
          </a:bodyPr>
          <a:lstStyle/>
          <a:p>
            <a:pPr marL="342900" indent="-342900">
              <a:spcBef>
                <a:spcPts val="200"/>
              </a:spcBef>
              <a:buClr>
                <a:schemeClr val="accent1"/>
              </a:buClr>
              <a:buFont typeface="Webdings" panose="05030102010509060703" pitchFamily="18" charset="2"/>
              <a:buChar char="4"/>
            </a:pPr>
            <a:r>
              <a:rPr lang="en-US" sz="2400" dirty="0" smtClean="0"/>
              <a:t>South Texas and Arizona</a:t>
            </a:r>
            <a:endParaRPr lang="en-US" sz="2400" dirty="0"/>
          </a:p>
          <a:p>
            <a:pPr marL="342900" indent="-342900">
              <a:spcBef>
                <a:spcPts val="200"/>
              </a:spcBef>
              <a:buClr>
                <a:schemeClr val="accent1"/>
              </a:buClr>
              <a:buFont typeface="Webdings" panose="05030102010509060703" pitchFamily="18" charset="2"/>
              <a:buChar char="4"/>
            </a:pPr>
            <a:r>
              <a:rPr lang="en-US" sz="2400" dirty="0" smtClean="0"/>
              <a:t>January-March encompasses the dry season for these regions</a:t>
            </a:r>
          </a:p>
          <a:p>
            <a:pPr marL="342900" indent="-342900">
              <a:spcBef>
                <a:spcPts val="200"/>
              </a:spcBef>
              <a:buClr>
                <a:schemeClr val="accent1"/>
              </a:buClr>
              <a:buFont typeface="Webdings" panose="05030102010509060703" pitchFamily="18" charset="2"/>
              <a:buChar char="4"/>
            </a:pPr>
            <a:r>
              <a:rPr lang="en-US" sz="2400" dirty="0" smtClean="0"/>
              <a:t>Years: 1996-2014</a:t>
            </a:r>
            <a:endParaRPr lang="en-US" sz="2400" dirty="0">
              <a:solidFill>
                <a:srgbClr val="FF0000"/>
              </a:solidFill>
            </a:endParaRPr>
          </a:p>
          <a:p>
            <a:endParaRPr lang="en-US" dirty="0"/>
          </a:p>
        </p:txBody>
      </p:sp>
      <p:sp>
        <p:nvSpPr>
          <p:cNvPr id="3" name="Text Placeholder 2"/>
          <p:cNvSpPr>
            <a:spLocks noGrp="1"/>
          </p:cNvSpPr>
          <p:nvPr>
            <p:ph type="body" sz="quarter" idx="14"/>
          </p:nvPr>
        </p:nvSpPr>
        <p:spPr>
          <a:xfrm>
            <a:off x="326068" y="285750"/>
            <a:ext cx="3989204" cy="2261388"/>
          </a:xfrm>
        </p:spPr>
        <p:txBody>
          <a:bodyPr/>
          <a:lstStyle/>
          <a:p>
            <a:pPr algn="ctr"/>
            <a:r>
              <a:rPr lang="en-US" dirty="0" smtClean="0"/>
              <a:t>Study Area &amp; Period</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068" y="3176378"/>
            <a:ext cx="3989204" cy="2991903"/>
          </a:xfrm>
          <a:prstGeom prst="rect">
            <a:avLst/>
          </a:prstGeom>
          <a:ln w="12700">
            <a:solidFill>
              <a:schemeClr val="tx1">
                <a:lumMod val="50000"/>
              </a:schemeClr>
            </a:solidFill>
          </a:ln>
        </p:spPr>
      </p:pic>
      <p:sp>
        <p:nvSpPr>
          <p:cNvPr id="8" name="Text Placeholder 4"/>
          <p:cNvSpPr>
            <a:spLocks noGrp="1"/>
          </p:cNvSpPr>
          <p:nvPr>
            <p:ph type="body" sz="quarter" idx="13"/>
          </p:nvPr>
        </p:nvSpPr>
        <p:spPr>
          <a:xfrm>
            <a:off x="1472205" y="6177806"/>
            <a:ext cx="1696930" cy="472951"/>
          </a:xfrm>
        </p:spPr>
        <p:txBody>
          <a:bodyPr>
            <a:normAutofit fontScale="92500" lnSpcReduction="20000"/>
          </a:bodyPr>
          <a:lstStyle/>
          <a:p>
            <a:pPr algn="ctr"/>
            <a:r>
              <a:rPr lang="en-US" dirty="0" smtClean="0">
                <a:solidFill>
                  <a:schemeClr val="tx1">
                    <a:lumMod val="50000"/>
                  </a:schemeClr>
                </a:solidFill>
              </a:rPr>
              <a:t>Thornscrub</a:t>
            </a:r>
          </a:p>
          <a:p>
            <a:pPr algn="ctr"/>
            <a:r>
              <a:rPr lang="en-US" dirty="0" smtClean="0">
                <a:solidFill>
                  <a:schemeClr val="tx1">
                    <a:lumMod val="50000"/>
                  </a:schemeClr>
                </a:solidFill>
              </a:rPr>
              <a:t>Source: USDA</a:t>
            </a:r>
            <a:endParaRPr lang="en-US" dirty="0">
              <a:solidFill>
                <a:schemeClr val="tx1">
                  <a:lumMod val="50000"/>
                </a:schemeClr>
              </a:solidFill>
            </a:endParaRPr>
          </a:p>
        </p:txBody>
      </p:sp>
      <p:sp>
        <p:nvSpPr>
          <p:cNvPr id="10" name="Text Placeholder 4"/>
          <p:cNvSpPr txBox="1">
            <a:spLocks/>
          </p:cNvSpPr>
          <p:nvPr/>
        </p:nvSpPr>
        <p:spPr>
          <a:xfrm>
            <a:off x="5921254" y="6185099"/>
            <a:ext cx="1603496" cy="472951"/>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100" dirty="0" smtClean="0">
                <a:solidFill>
                  <a:schemeClr val="tx1">
                    <a:lumMod val="50000"/>
                  </a:schemeClr>
                </a:solidFill>
              </a:rPr>
              <a:t>Source: ArcGIS Online </a:t>
            </a:r>
            <a:r>
              <a:rPr lang="en-US" sz="1100" dirty="0" err="1" smtClean="0">
                <a:solidFill>
                  <a:schemeClr val="tx1">
                    <a:lumMod val="50000"/>
                  </a:schemeClr>
                </a:solidFill>
              </a:rPr>
              <a:t>Baselayers</a:t>
            </a:r>
            <a:endParaRPr lang="en-US" sz="1100" dirty="0">
              <a:solidFill>
                <a:schemeClr val="tx1">
                  <a:lumMod val="50000"/>
                </a:schemeClr>
              </a:solidFill>
            </a:endParaRPr>
          </a:p>
        </p:txBody>
      </p:sp>
      <p:grpSp>
        <p:nvGrpSpPr>
          <p:cNvPr id="12" name="Group 11"/>
          <p:cNvGrpSpPr/>
          <p:nvPr/>
        </p:nvGrpSpPr>
        <p:grpSpPr>
          <a:xfrm>
            <a:off x="4714413" y="3176377"/>
            <a:ext cx="4110613" cy="2991903"/>
            <a:chOff x="4714413" y="3176377"/>
            <a:chExt cx="4110613" cy="2991903"/>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954" t="5271" r="4186" b="5581"/>
            <a:stretch/>
          </p:blipFill>
          <p:spPr>
            <a:xfrm>
              <a:off x="4714413" y="3176377"/>
              <a:ext cx="4110613" cy="2991903"/>
            </a:xfrm>
            <a:prstGeom prst="rect">
              <a:avLst/>
            </a:prstGeom>
            <a:ln>
              <a:solidFill>
                <a:srgbClr val="080808"/>
              </a:solid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566" t="8195" r="5000" b="31870"/>
            <a:stretch/>
          </p:blipFill>
          <p:spPr>
            <a:xfrm>
              <a:off x="7210425" y="3204953"/>
              <a:ext cx="1576501" cy="867282"/>
            </a:xfrm>
            <a:prstGeom prst="rect">
              <a:avLst/>
            </a:prstGeom>
          </p:spPr>
        </p:pic>
      </p:grpSp>
    </p:spTree>
    <p:extLst>
      <p:ext uri="{BB962C8B-B14F-4D97-AF65-F5344CB8AC3E}">
        <p14:creationId xmlns:p14="http://schemas.microsoft.com/office/powerpoint/2010/main" val="25995311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981575" y="1491350"/>
            <a:ext cx="3848100" cy="4241673"/>
          </a:xfrm>
        </p:spPr>
        <p:txBody>
          <a:bodyPr>
            <a:normAutofit fontScale="25000" lnSpcReduction="20000"/>
          </a:bodyPr>
          <a:lstStyle/>
          <a:p>
            <a:pPr marL="342900" indent="-342900">
              <a:lnSpc>
                <a:spcPct val="110000"/>
              </a:lnSpc>
              <a:spcBef>
                <a:spcPts val="200"/>
              </a:spcBef>
              <a:buClr>
                <a:schemeClr val="accent1"/>
              </a:buClr>
              <a:buFont typeface="Webdings" panose="05030102010509060703" pitchFamily="18" charset="2"/>
              <a:buChar char="4"/>
            </a:pPr>
            <a:r>
              <a:rPr lang="en-US" sz="8800" dirty="0" smtClean="0"/>
              <a:t>Fastest growing counties in Texas contain ocelot habitat</a:t>
            </a:r>
          </a:p>
          <a:p>
            <a:pPr marL="342900" indent="-342900">
              <a:lnSpc>
                <a:spcPct val="110000"/>
              </a:lnSpc>
              <a:spcBef>
                <a:spcPts val="200"/>
              </a:spcBef>
              <a:buClr>
                <a:schemeClr val="accent1"/>
              </a:buClr>
              <a:buFont typeface="Webdings" panose="05030102010509060703" pitchFamily="18" charset="2"/>
              <a:buChar char="4"/>
            </a:pPr>
            <a:r>
              <a:rPr lang="en-US" sz="8800" b="1" dirty="0" smtClean="0"/>
              <a:t>95%</a:t>
            </a:r>
            <a:r>
              <a:rPr lang="en-US" sz="8800" dirty="0" smtClean="0"/>
              <a:t> of ocelot habitat has been destroyed</a:t>
            </a:r>
            <a:endParaRPr lang="en-US" sz="8800" dirty="0"/>
          </a:p>
          <a:p>
            <a:pPr marL="342900" indent="-342900">
              <a:lnSpc>
                <a:spcPct val="110000"/>
              </a:lnSpc>
              <a:spcBef>
                <a:spcPts val="200"/>
              </a:spcBef>
              <a:buClr>
                <a:schemeClr val="accent1"/>
              </a:buClr>
              <a:buFont typeface="Webdings" panose="05030102010509060703" pitchFamily="18" charset="2"/>
              <a:buChar char="4"/>
            </a:pPr>
            <a:r>
              <a:rPr lang="en-US" sz="8800" dirty="0" smtClean="0"/>
              <a:t>Remaining populations remain small &amp; isolated</a:t>
            </a:r>
          </a:p>
          <a:p>
            <a:pPr marL="342900" indent="-342900">
              <a:lnSpc>
                <a:spcPct val="110000"/>
              </a:lnSpc>
              <a:spcBef>
                <a:spcPts val="200"/>
              </a:spcBef>
              <a:buClr>
                <a:schemeClr val="accent1"/>
              </a:buClr>
              <a:buFont typeface="Webdings" panose="05030102010509060703" pitchFamily="18" charset="2"/>
              <a:buChar char="4"/>
            </a:pPr>
            <a:r>
              <a:rPr lang="en-US" sz="8800" dirty="0" smtClean="0"/>
              <a:t>Road collisions significant threat</a:t>
            </a:r>
          </a:p>
          <a:p>
            <a:pPr marL="342900" indent="-342900">
              <a:lnSpc>
                <a:spcPct val="110000"/>
              </a:lnSpc>
              <a:spcBef>
                <a:spcPts val="200"/>
              </a:spcBef>
              <a:buClr>
                <a:schemeClr val="accent1"/>
              </a:buClr>
              <a:buFont typeface="Webdings" panose="05030102010509060703" pitchFamily="18" charset="2"/>
              <a:buChar char="4"/>
            </a:pPr>
            <a:r>
              <a:rPr lang="en-US" sz="8800" dirty="0" smtClean="0"/>
              <a:t>Privately-owned lands and partnerships with stakeholders vital to conservation</a:t>
            </a:r>
            <a:endParaRPr lang="en-US" sz="8800" dirty="0"/>
          </a:p>
          <a:p>
            <a:pPr marL="342900" lvl="0" indent="-342900">
              <a:buFont typeface="Arial" panose="020B0604020202020204" pitchFamily="34" charset="0"/>
              <a:buChar char="•"/>
            </a:pPr>
            <a:endParaRPr lang="en-US" sz="6400" dirty="0">
              <a:solidFill>
                <a:srgbClr val="FF0000"/>
              </a:solidFill>
            </a:endParaRPr>
          </a:p>
          <a:p>
            <a:endParaRPr lang="en-US" dirty="0"/>
          </a:p>
        </p:txBody>
      </p:sp>
      <p:sp>
        <p:nvSpPr>
          <p:cNvPr id="3" name="Text Placeholder 2"/>
          <p:cNvSpPr>
            <a:spLocks noGrp="1"/>
          </p:cNvSpPr>
          <p:nvPr>
            <p:ph type="body" sz="quarter" idx="10"/>
          </p:nvPr>
        </p:nvSpPr>
        <p:spPr>
          <a:xfrm>
            <a:off x="5102352" y="40005"/>
            <a:ext cx="3566160" cy="1325880"/>
          </a:xfrm>
        </p:spPr>
        <p:txBody>
          <a:bodyPr/>
          <a:lstStyle/>
          <a:p>
            <a:r>
              <a:rPr lang="en-US" dirty="0" smtClean="0"/>
              <a:t>Community Concerns</a:t>
            </a:r>
            <a:endParaRPr lang="en-US" dirty="0"/>
          </a:p>
        </p:txBody>
      </p:sp>
      <p:pic>
        <p:nvPicPr>
          <p:cNvPr id="6" name="Picture Placeholder 5"/>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7778" r="27778"/>
          <a:stretch>
            <a:fillRect/>
          </a:stretch>
        </p:blipFill>
        <p:spPr>
          <a:xfrm>
            <a:off x="47625" y="159487"/>
            <a:ext cx="4387699" cy="6581549"/>
          </a:xfrm>
          <a:ln w="12700">
            <a:solidFill>
              <a:srgbClr val="000000"/>
            </a:solidFill>
          </a:ln>
        </p:spPr>
      </p:pic>
      <p:sp>
        <p:nvSpPr>
          <p:cNvPr id="5" name="Text Placeholder 4"/>
          <p:cNvSpPr>
            <a:spLocks noGrp="1"/>
          </p:cNvSpPr>
          <p:nvPr>
            <p:ph type="body" sz="quarter" idx="13"/>
          </p:nvPr>
        </p:nvSpPr>
        <p:spPr>
          <a:xfrm>
            <a:off x="2451017" y="6487987"/>
            <a:ext cx="1993392" cy="274320"/>
          </a:xfrm>
        </p:spPr>
        <p:txBody>
          <a:bodyPr>
            <a:normAutofit/>
          </a:bodyPr>
          <a:lstStyle/>
          <a:p>
            <a:r>
              <a:rPr lang="en-US" dirty="0">
                <a:solidFill>
                  <a:srgbClr val="FFFFFF"/>
                </a:solidFill>
              </a:rPr>
              <a:t>Source: USFWS</a:t>
            </a:r>
          </a:p>
        </p:txBody>
      </p:sp>
    </p:spTree>
    <p:extLst>
      <p:ext uri="{BB962C8B-B14F-4D97-AF65-F5344CB8AC3E}">
        <p14:creationId xmlns:p14="http://schemas.microsoft.com/office/powerpoint/2010/main" val="3963485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85226" y="1459684"/>
            <a:ext cx="4648724" cy="4988741"/>
          </a:xfrm>
        </p:spPr>
        <p:txBody>
          <a:bodyPr anchor="t">
            <a:noAutofit/>
          </a:bodyPr>
          <a:lstStyle/>
          <a:p>
            <a:pPr marL="342900" indent="-342900">
              <a:lnSpc>
                <a:spcPct val="110000"/>
              </a:lnSpc>
              <a:spcBef>
                <a:spcPts val="200"/>
              </a:spcBef>
              <a:buClr>
                <a:schemeClr val="accent1"/>
              </a:buClr>
              <a:buFont typeface="Webdings" panose="05030102010509060703" pitchFamily="18" charset="2"/>
              <a:buChar char="4"/>
            </a:pPr>
            <a:r>
              <a:rPr lang="en-US" sz="2200" dirty="0" smtClean="0"/>
              <a:t>The </a:t>
            </a:r>
            <a:r>
              <a:rPr lang="en-US" sz="2200" dirty="0"/>
              <a:t>Denver </a:t>
            </a:r>
            <a:r>
              <a:rPr lang="en-US" sz="2200" dirty="0" smtClean="0"/>
              <a:t>Zoo</a:t>
            </a:r>
            <a:endParaRPr lang="en-US" sz="2200" dirty="0"/>
          </a:p>
          <a:p>
            <a:pPr marL="342900" indent="-342900">
              <a:lnSpc>
                <a:spcPct val="110000"/>
              </a:lnSpc>
              <a:spcBef>
                <a:spcPts val="200"/>
              </a:spcBef>
              <a:buClr>
                <a:schemeClr val="accent1"/>
              </a:buClr>
              <a:buFont typeface="Webdings" panose="05030102010509060703" pitchFamily="18" charset="2"/>
              <a:buChar char="4"/>
            </a:pPr>
            <a:r>
              <a:rPr lang="en-US" sz="2200" dirty="0"/>
              <a:t>South Texas Refuge </a:t>
            </a:r>
            <a:r>
              <a:rPr lang="en-US" sz="2200" dirty="0" smtClean="0"/>
              <a:t>Complex</a:t>
            </a:r>
            <a:endParaRPr lang="en-US" sz="2200" dirty="0"/>
          </a:p>
          <a:p>
            <a:pPr marL="342900" indent="-342900">
              <a:lnSpc>
                <a:spcPct val="110000"/>
              </a:lnSpc>
              <a:spcBef>
                <a:spcPts val="200"/>
              </a:spcBef>
              <a:buClr>
                <a:schemeClr val="accent1"/>
              </a:buClr>
              <a:buFont typeface="Webdings" panose="05030102010509060703" pitchFamily="18" charset="2"/>
              <a:buChar char="4"/>
            </a:pPr>
            <a:r>
              <a:rPr lang="en-US" sz="2200" dirty="0"/>
              <a:t>Texas Department of </a:t>
            </a:r>
            <a:r>
              <a:rPr lang="en-US" sz="2200" dirty="0" smtClean="0"/>
              <a:t>Transportation</a:t>
            </a:r>
            <a:endParaRPr lang="en-US" sz="2200" dirty="0"/>
          </a:p>
          <a:p>
            <a:pPr marL="342900" indent="-342900">
              <a:lnSpc>
                <a:spcPct val="110000"/>
              </a:lnSpc>
              <a:spcBef>
                <a:spcPts val="200"/>
              </a:spcBef>
              <a:buClr>
                <a:schemeClr val="accent1"/>
              </a:buClr>
              <a:buFont typeface="Webdings" panose="05030102010509060703" pitchFamily="18" charset="2"/>
              <a:buChar char="4"/>
            </a:pPr>
            <a:r>
              <a:rPr lang="en-US" sz="2200" dirty="0"/>
              <a:t>Pittsburg Zoo &amp; PPG </a:t>
            </a:r>
            <a:r>
              <a:rPr lang="en-US" sz="2200" dirty="0" smtClean="0"/>
              <a:t>Aquarium</a:t>
            </a:r>
            <a:endParaRPr lang="en-US" sz="2200" dirty="0"/>
          </a:p>
          <a:p>
            <a:pPr marL="342900" indent="-342900">
              <a:lnSpc>
                <a:spcPct val="110000"/>
              </a:lnSpc>
              <a:spcBef>
                <a:spcPts val="200"/>
              </a:spcBef>
              <a:buClr>
                <a:schemeClr val="accent1"/>
              </a:buClr>
              <a:buFont typeface="Webdings" panose="05030102010509060703" pitchFamily="18" charset="2"/>
              <a:buChar char="4"/>
            </a:pPr>
            <a:r>
              <a:rPr lang="en-US" sz="2200" dirty="0"/>
              <a:t>East Wildlife </a:t>
            </a:r>
            <a:r>
              <a:rPr lang="en-US" sz="2200" dirty="0" smtClean="0"/>
              <a:t>Foundation</a:t>
            </a:r>
          </a:p>
          <a:p>
            <a:pPr marL="342900" indent="-342900">
              <a:lnSpc>
                <a:spcPct val="110000"/>
              </a:lnSpc>
              <a:spcBef>
                <a:spcPts val="200"/>
              </a:spcBef>
              <a:buClr>
                <a:schemeClr val="accent1"/>
              </a:buClr>
              <a:buFont typeface="Webdings" panose="05030102010509060703" pitchFamily="18" charset="2"/>
              <a:buChar char="4"/>
            </a:pPr>
            <a:r>
              <a:rPr lang="en-US" sz="2200" dirty="0" err="1"/>
              <a:t>Secretaria</a:t>
            </a:r>
            <a:r>
              <a:rPr lang="en-US" sz="2200" dirty="0"/>
              <a:t> de Medio </a:t>
            </a:r>
            <a:r>
              <a:rPr lang="en-US" sz="2200" dirty="0" err="1"/>
              <a:t>Ambiente</a:t>
            </a:r>
            <a:r>
              <a:rPr lang="en-US" sz="2200" dirty="0"/>
              <a:t> y </a:t>
            </a:r>
            <a:r>
              <a:rPr lang="en-US" sz="2200" dirty="0" err="1"/>
              <a:t>Rescusos</a:t>
            </a:r>
            <a:r>
              <a:rPr lang="en-US" sz="2200" dirty="0"/>
              <a:t> </a:t>
            </a:r>
            <a:r>
              <a:rPr lang="en-US" sz="2200" dirty="0" err="1"/>
              <a:t>Naturales</a:t>
            </a:r>
            <a:r>
              <a:rPr lang="en-US" sz="2200" dirty="0"/>
              <a:t> (SEMARNAT)</a:t>
            </a:r>
          </a:p>
          <a:p>
            <a:pPr marL="342900" indent="-342900">
              <a:lnSpc>
                <a:spcPct val="110000"/>
              </a:lnSpc>
              <a:spcBef>
                <a:spcPts val="200"/>
              </a:spcBef>
              <a:buClr>
                <a:schemeClr val="accent1"/>
              </a:buClr>
              <a:buFont typeface="Webdings" panose="05030102010509060703" pitchFamily="18" charset="2"/>
              <a:buChar char="4"/>
            </a:pPr>
            <a:r>
              <a:rPr lang="en-US" sz="2200" dirty="0"/>
              <a:t>Caesar Kleberg Wildlife </a:t>
            </a:r>
            <a:r>
              <a:rPr lang="en-US" sz="2200" dirty="0" err="1"/>
              <a:t>Wildlife</a:t>
            </a:r>
            <a:r>
              <a:rPr lang="en-US" sz="2200" dirty="0"/>
              <a:t> Research Institute at Texas A&amp;M </a:t>
            </a:r>
            <a:r>
              <a:rPr lang="en-US" sz="2200" dirty="0" smtClean="0"/>
              <a:t>University-Kingsville</a:t>
            </a:r>
            <a:endParaRPr lang="en-US" sz="2200" dirty="0"/>
          </a:p>
          <a:p>
            <a:endParaRPr lang="en-US" sz="2200" dirty="0"/>
          </a:p>
        </p:txBody>
      </p:sp>
      <p:sp>
        <p:nvSpPr>
          <p:cNvPr id="3" name="Text Placeholder 2"/>
          <p:cNvSpPr>
            <a:spLocks noGrp="1"/>
          </p:cNvSpPr>
          <p:nvPr>
            <p:ph type="body" sz="quarter" idx="14"/>
          </p:nvPr>
        </p:nvSpPr>
        <p:spPr/>
        <p:txBody>
          <a:bodyPr/>
          <a:lstStyle/>
          <a:p>
            <a:r>
              <a:rPr lang="en-US" dirty="0" smtClean="0">
                <a:solidFill>
                  <a:srgbClr val="2E8652"/>
                </a:solidFill>
              </a:rPr>
              <a:t>Project Partners</a:t>
            </a:r>
            <a:endParaRPr lang="en-US" dirty="0">
              <a:solidFill>
                <a:srgbClr val="2E8652"/>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1251" y="2399989"/>
            <a:ext cx="3910549" cy="2926080"/>
          </a:xfrm>
          <a:prstGeom prst="rect">
            <a:avLst/>
          </a:prstGeom>
          <a:ln w="12700">
            <a:solidFill>
              <a:srgbClr val="333333"/>
            </a:solidFill>
          </a:ln>
        </p:spPr>
      </p:pic>
      <p:sp>
        <p:nvSpPr>
          <p:cNvPr id="6" name="Text Placeholder 8"/>
          <p:cNvSpPr>
            <a:spLocks noGrp="1"/>
          </p:cNvSpPr>
          <p:nvPr>
            <p:ph type="body" sz="quarter" idx="4294967295"/>
          </p:nvPr>
        </p:nvSpPr>
        <p:spPr>
          <a:xfrm>
            <a:off x="5650650" y="5326069"/>
            <a:ext cx="2571750" cy="449269"/>
          </a:xfrm>
          <a:prstGeom prst="rect">
            <a:avLst/>
          </a:prstGeom>
        </p:spPr>
        <p:txBody>
          <a:bodyPr>
            <a:normAutofit/>
          </a:bodyPr>
          <a:lstStyle/>
          <a:p>
            <a:pPr marL="0" indent="0" algn="ctr">
              <a:buNone/>
            </a:pPr>
            <a:r>
              <a:rPr lang="en-US" sz="1100" dirty="0">
                <a:solidFill>
                  <a:schemeClr val="tx1">
                    <a:lumMod val="50000"/>
                  </a:schemeClr>
                </a:solidFill>
              </a:rPr>
              <a:t>Source: Chordata-</a:t>
            </a:r>
            <a:r>
              <a:rPr lang="en-US" sz="1100" dirty="0" err="1">
                <a:solidFill>
                  <a:schemeClr val="tx1">
                    <a:lumMod val="50000"/>
                  </a:schemeClr>
                </a:solidFill>
              </a:rPr>
              <a:t>cmmonswiki</a:t>
            </a:r>
            <a:r>
              <a:rPr lang="en-US" sz="1100" dirty="0">
                <a:solidFill>
                  <a:schemeClr val="tx1">
                    <a:lumMod val="50000"/>
                  </a:schemeClr>
                </a:solidFill>
              </a:rPr>
              <a:t>, Wikimedia </a:t>
            </a:r>
            <a:r>
              <a:rPr lang="en-US" sz="1100" dirty="0" smtClean="0">
                <a:solidFill>
                  <a:schemeClr val="tx1">
                    <a:lumMod val="50000"/>
                  </a:schemeClr>
                </a:solidFill>
              </a:rPr>
              <a:t>Commons</a:t>
            </a:r>
            <a:endParaRPr lang="en-US" sz="1100" dirty="0">
              <a:solidFill>
                <a:schemeClr val="tx1">
                  <a:lumMod val="50000"/>
                </a:schemeClr>
              </a:solidFill>
            </a:endParaRPr>
          </a:p>
        </p:txBody>
      </p:sp>
    </p:spTree>
    <p:extLst>
      <p:ext uri="{BB962C8B-B14F-4D97-AF65-F5344CB8AC3E}">
        <p14:creationId xmlns:p14="http://schemas.microsoft.com/office/powerpoint/2010/main" val="2264518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5487" r="38997"/>
          <a:stretch/>
        </p:blipFill>
        <p:spPr>
          <a:xfrm>
            <a:off x="4640752" y="148957"/>
            <a:ext cx="4451191" cy="6583567"/>
          </a:xfrm>
          <a:ln w="12700">
            <a:solidFill>
              <a:srgbClr val="080808"/>
            </a:solidFill>
          </a:ln>
        </p:spPr>
      </p:pic>
      <p:sp>
        <p:nvSpPr>
          <p:cNvPr id="2" name="Text Placeholder 1"/>
          <p:cNvSpPr>
            <a:spLocks noGrp="1"/>
          </p:cNvSpPr>
          <p:nvPr>
            <p:ph type="body" sz="quarter" idx="11"/>
          </p:nvPr>
        </p:nvSpPr>
        <p:spPr>
          <a:xfrm>
            <a:off x="521207" y="1710429"/>
            <a:ext cx="3736467" cy="4108323"/>
          </a:xfrm>
        </p:spPr>
        <p:txBody>
          <a:bodyPr>
            <a:normAutofit/>
          </a:bodyPr>
          <a:lstStyle/>
          <a:p>
            <a:pPr marL="342900" indent="-342900">
              <a:spcBef>
                <a:spcPts val="200"/>
              </a:spcBef>
              <a:buClr>
                <a:schemeClr val="accent1"/>
              </a:buClr>
              <a:buFont typeface="Webdings" panose="05030102010509060703" pitchFamily="18" charset="2"/>
              <a:buChar char="4"/>
            </a:pPr>
            <a:r>
              <a:rPr lang="en-US" sz="2200" b="1" dirty="0" smtClean="0"/>
              <a:t>Identify</a:t>
            </a:r>
            <a:r>
              <a:rPr lang="en-US" sz="2200" dirty="0" smtClean="0"/>
              <a:t> areas of potential ocelot habitat for conservation purposes</a:t>
            </a:r>
            <a:endParaRPr lang="en-US" sz="2200" dirty="0"/>
          </a:p>
          <a:p>
            <a:pPr marL="342900" indent="-342900">
              <a:spcBef>
                <a:spcPts val="200"/>
              </a:spcBef>
              <a:buClr>
                <a:schemeClr val="accent1"/>
              </a:buClr>
              <a:buFont typeface="Webdings" panose="05030102010509060703" pitchFamily="18" charset="2"/>
              <a:buChar char="4"/>
            </a:pPr>
            <a:r>
              <a:rPr lang="en-US" sz="2200" b="1" dirty="0" smtClean="0"/>
              <a:t>Study</a:t>
            </a:r>
            <a:r>
              <a:rPr lang="en-US" sz="2200" dirty="0" smtClean="0"/>
              <a:t> impact of urban and agricultural growth on ocelot habitat</a:t>
            </a:r>
          </a:p>
          <a:p>
            <a:pPr marL="342900" indent="-342900">
              <a:spcBef>
                <a:spcPts val="200"/>
              </a:spcBef>
              <a:buClr>
                <a:schemeClr val="accent1"/>
              </a:buClr>
              <a:buFont typeface="Webdings" panose="05030102010509060703" pitchFamily="18" charset="2"/>
              <a:buChar char="4"/>
            </a:pPr>
            <a:r>
              <a:rPr lang="en-US" sz="2200" b="1" dirty="0" smtClean="0"/>
              <a:t>Analyze</a:t>
            </a:r>
            <a:r>
              <a:rPr lang="en-US" sz="2200" dirty="0" smtClean="0"/>
              <a:t> impact of road development on ocelot populations</a:t>
            </a:r>
            <a:endParaRPr lang="en-US" sz="2200" dirty="0"/>
          </a:p>
          <a:p>
            <a:endParaRPr lang="en-US" dirty="0" smtClean="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sz="1200" dirty="0">
              <a:solidFill>
                <a:srgbClr val="FFFFFF"/>
              </a:solidFill>
            </a:endParaRPr>
          </a:p>
        </p:txBody>
      </p:sp>
      <p:sp>
        <p:nvSpPr>
          <p:cNvPr id="3" name="Text Placeholder 2"/>
          <p:cNvSpPr>
            <a:spLocks noGrp="1"/>
          </p:cNvSpPr>
          <p:nvPr>
            <p:ph type="body" sz="quarter" idx="10"/>
          </p:nvPr>
        </p:nvSpPr>
        <p:spPr>
          <a:xfrm>
            <a:off x="548640" y="438149"/>
            <a:ext cx="3566160" cy="718185"/>
          </a:xfrm>
        </p:spPr>
        <p:txBody>
          <a:bodyPr/>
          <a:lstStyle/>
          <a:p>
            <a:r>
              <a:rPr lang="en-US" dirty="0" smtClean="0"/>
              <a:t>Objectives</a:t>
            </a:r>
            <a:endParaRPr lang="en-US" dirty="0"/>
          </a:p>
        </p:txBody>
      </p:sp>
      <p:sp>
        <p:nvSpPr>
          <p:cNvPr id="5" name="Text Placeholder 4"/>
          <p:cNvSpPr>
            <a:spLocks noGrp="1"/>
          </p:cNvSpPr>
          <p:nvPr>
            <p:ph type="body" sz="quarter" idx="13"/>
          </p:nvPr>
        </p:nvSpPr>
        <p:spPr>
          <a:xfrm>
            <a:off x="4667693" y="6487987"/>
            <a:ext cx="1993392" cy="274320"/>
          </a:xfrm>
        </p:spPr>
        <p:txBody>
          <a:bodyPr>
            <a:normAutofit/>
          </a:bodyPr>
          <a:lstStyle/>
          <a:p>
            <a:r>
              <a:rPr lang="en-US" dirty="0">
                <a:solidFill>
                  <a:srgbClr val="FFFFFF"/>
                </a:solidFill>
              </a:rPr>
              <a:t>Source: USFWS</a:t>
            </a:r>
          </a:p>
        </p:txBody>
      </p:sp>
    </p:spTree>
    <p:extLst>
      <p:ext uri="{BB962C8B-B14F-4D97-AF65-F5344CB8AC3E}">
        <p14:creationId xmlns:p14="http://schemas.microsoft.com/office/powerpoint/2010/main" val="30587256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72000" y="3419095"/>
            <a:ext cx="3950208" cy="704088"/>
          </a:xfrm>
        </p:spPr>
        <p:txBody>
          <a:bodyPr>
            <a:normAutofit fontScale="92500" lnSpcReduction="10000"/>
          </a:bodyPr>
          <a:lstStyle/>
          <a:p>
            <a:pPr algn="ctr"/>
            <a:r>
              <a:rPr lang="en-US" b="1" dirty="0" smtClean="0"/>
              <a:t>Thematic Mapper</a:t>
            </a:r>
          </a:p>
          <a:p>
            <a:pPr algn="ctr"/>
            <a:r>
              <a:rPr lang="en-US" sz="1900" dirty="0" smtClean="0"/>
              <a:t>Land Cover Classification</a:t>
            </a:r>
            <a:endParaRPr lang="en-US" sz="1900" dirty="0"/>
          </a:p>
        </p:txBody>
      </p:sp>
      <p:sp>
        <p:nvSpPr>
          <p:cNvPr id="3" name="Text Placeholder 2"/>
          <p:cNvSpPr>
            <a:spLocks noGrp="1"/>
          </p:cNvSpPr>
          <p:nvPr>
            <p:ph type="body" sz="quarter" idx="14"/>
          </p:nvPr>
        </p:nvSpPr>
        <p:spPr>
          <a:xfrm>
            <a:off x="320040" y="394892"/>
            <a:ext cx="8503920" cy="923544"/>
          </a:xfrm>
        </p:spPr>
        <p:txBody>
          <a:bodyPr/>
          <a:lstStyle/>
          <a:p>
            <a:r>
              <a:rPr lang="en-US" sz="4400" dirty="0">
                <a:solidFill>
                  <a:schemeClr val="accent1"/>
                </a:solidFill>
              </a:rPr>
              <a:t>NASA</a:t>
            </a:r>
            <a:r>
              <a:rPr lang="en-US" dirty="0" smtClean="0"/>
              <a:t> </a:t>
            </a:r>
            <a:r>
              <a:rPr lang="en-US" sz="4400" dirty="0">
                <a:solidFill>
                  <a:schemeClr val="accent1"/>
                </a:solidFill>
              </a:rPr>
              <a:t>Satellites &amp; Sensors</a:t>
            </a:r>
          </a:p>
        </p:txBody>
      </p:sp>
      <p:sp>
        <p:nvSpPr>
          <p:cNvPr id="4" name="Text Placeholder 3"/>
          <p:cNvSpPr>
            <a:spLocks noGrp="1"/>
          </p:cNvSpPr>
          <p:nvPr>
            <p:ph type="body" sz="quarter" idx="15"/>
          </p:nvPr>
        </p:nvSpPr>
        <p:spPr>
          <a:xfrm>
            <a:off x="2466975" y="1669795"/>
            <a:ext cx="1912620" cy="768096"/>
          </a:xfrm>
        </p:spPr>
        <p:txBody>
          <a:bodyPr>
            <a:normAutofit fontScale="92500"/>
          </a:bodyPr>
          <a:lstStyle/>
          <a:p>
            <a:r>
              <a:rPr lang="en-US" sz="3000" dirty="0" smtClean="0">
                <a:solidFill>
                  <a:srgbClr val="767171"/>
                </a:solidFill>
              </a:rPr>
              <a:t>Landsat 8</a:t>
            </a:r>
            <a:endParaRPr lang="en-US" sz="3000" dirty="0">
              <a:solidFill>
                <a:srgbClr val="767171"/>
              </a:solidFill>
            </a:endParaRPr>
          </a:p>
        </p:txBody>
      </p:sp>
      <p:sp>
        <p:nvSpPr>
          <p:cNvPr id="5" name="Text Placeholder 4"/>
          <p:cNvSpPr>
            <a:spLocks noGrp="1"/>
          </p:cNvSpPr>
          <p:nvPr>
            <p:ph type="body" sz="quarter" idx="16"/>
          </p:nvPr>
        </p:nvSpPr>
        <p:spPr>
          <a:xfrm>
            <a:off x="4572000" y="1701799"/>
            <a:ext cx="3950208" cy="704088"/>
          </a:xfrm>
        </p:spPr>
        <p:txBody>
          <a:bodyPr>
            <a:normAutofit fontScale="92500" lnSpcReduction="10000"/>
          </a:bodyPr>
          <a:lstStyle/>
          <a:p>
            <a:pPr algn="ctr"/>
            <a:r>
              <a:rPr lang="en-US" b="1" dirty="0" smtClean="0"/>
              <a:t>Operational Land Imager</a:t>
            </a:r>
          </a:p>
          <a:p>
            <a:pPr algn="ctr"/>
            <a:r>
              <a:rPr lang="en-US" sz="1900" dirty="0" smtClean="0"/>
              <a:t>Land Cover Classification</a:t>
            </a:r>
            <a:endParaRPr lang="en-US" sz="1900" dirty="0"/>
          </a:p>
        </p:txBody>
      </p:sp>
      <p:sp>
        <p:nvSpPr>
          <p:cNvPr id="6" name="Text Placeholder 5"/>
          <p:cNvSpPr>
            <a:spLocks noGrp="1"/>
          </p:cNvSpPr>
          <p:nvPr>
            <p:ph type="body" sz="quarter" idx="17"/>
          </p:nvPr>
        </p:nvSpPr>
        <p:spPr>
          <a:xfrm>
            <a:off x="2476500" y="3387091"/>
            <a:ext cx="1903095" cy="768096"/>
          </a:xfrm>
        </p:spPr>
        <p:txBody>
          <a:bodyPr>
            <a:normAutofit fontScale="92500"/>
          </a:bodyPr>
          <a:lstStyle/>
          <a:p>
            <a:r>
              <a:rPr lang="en-US" sz="3000" dirty="0">
                <a:solidFill>
                  <a:srgbClr val="767171"/>
                </a:solidFill>
              </a:rPr>
              <a:t>Landsat </a:t>
            </a:r>
            <a:r>
              <a:rPr lang="en-US" sz="3000" dirty="0" smtClean="0">
                <a:solidFill>
                  <a:srgbClr val="767171"/>
                </a:solidFill>
              </a:rPr>
              <a:t>5</a:t>
            </a:r>
            <a:endParaRPr lang="en-US" sz="3000" dirty="0">
              <a:solidFill>
                <a:srgbClr val="767171"/>
              </a:solidFill>
            </a:endParaRPr>
          </a:p>
        </p:txBody>
      </p:sp>
      <p:sp>
        <p:nvSpPr>
          <p:cNvPr id="9" name="Text Placeholder 8"/>
          <p:cNvSpPr>
            <a:spLocks noGrp="1"/>
          </p:cNvSpPr>
          <p:nvPr>
            <p:ph type="body" sz="quarter" idx="20"/>
          </p:nvPr>
        </p:nvSpPr>
        <p:spPr>
          <a:xfrm>
            <a:off x="3192224" y="5143799"/>
            <a:ext cx="1187371" cy="768096"/>
          </a:xfrm>
        </p:spPr>
        <p:txBody>
          <a:bodyPr>
            <a:normAutofit/>
          </a:bodyPr>
          <a:lstStyle/>
          <a:p>
            <a:r>
              <a:rPr lang="en-US" sz="2800" dirty="0" smtClean="0">
                <a:solidFill>
                  <a:srgbClr val="767171"/>
                </a:solidFill>
              </a:rPr>
              <a:t>Terra</a:t>
            </a:r>
            <a:endParaRPr lang="en-US" sz="2800" dirty="0">
              <a:solidFill>
                <a:srgbClr val="767171"/>
              </a:solidFill>
            </a:endParaRPr>
          </a:p>
        </p:txBody>
      </p:sp>
      <p:sp>
        <p:nvSpPr>
          <p:cNvPr id="10" name="Text Placeholder 9"/>
          <p:cNvSpPr>
            <a:spLocks noGrp="1"/>
          </p:cNvSpPr>
          <p:nvPr>
            <p:ph type="body" sz="quarter" idx="21"/>
          </p:nvPr>
        </p:nvSpPr>
        <p:spPr>
          <a:xfrm>
            <a:off x="4572000" y="5175803"/>
            <a:ext cx="3950208" cy="704088"/>
          </a:xfrm>
        </p:spPr>
        <p:txBody>
          <a:bodyPr>
            <a:normAutofit fontScale="92500" lnSpcReduction="10000"/>
          </a:bodyPr>
          <a:lstStyle/>
          <a:p>
            <a:pPr algn="ctr"/>
            <a:r>
              <a:rPr lang="en-US" b="1" dirty="0" smtClean="0"/>
              <a:t>MODIS &amp; ASTER</a:t>
            </a:r>
          </a:p>
          <a:p>
            <a:pPr algn="ctr"/>
            <a:r>
              <a:rPr lang="en-US" sz="1900" dirty="0" smtClean="0"/>
              <a:t>NDVI &amp; Stream Network</a:t>
            </a:r>
            <a:endParaRPr lang="en-US" sz="19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578" y="2993899"/>
            <a:ext cx="1608995" cy="155448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910" y="1413763"/>
            <a:ext cx="1566331" cy="128016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520" y="4933487"/>
            <a:ext cx="1579111" cy="1188720"/>
          </a:xfrm>
          <a:prstGeom prst="rect">
            <a:avLst/>
          </a:prstGeom>
        </p:spPr>
      </p:pic>
    </p:spTree>
    <p:extLst>
      <p:ext uri="{BB962C8B-B14F-4D97-AF65-F5344CB8AC3E}">
        <p14:creationId xmlns:p14="http://schemas.microsoft.com/office/powerpoint/2010/main" val="29100939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4"/>
          </p:nvPr>
        </p:nvSpPr>
        <p:spPr>
          <a:xfrm>
            <a:off x="749808" y="374803"/>
            <a:ext cx="7653528" cy="1289304"/>
          </a:xfrm>
        </p:spPr>
        <p:txBody>
          <a:bodyPr/>
          <a:lstStyle/>
          <a:p>
            <a:r>
              <a:rPr lang="en-US" sz="5400" dirty="0" smtClean="0"/>
              <a:t>Methodology</a:t>
            </a:r>
            <a:endParaRPr lang="en-US" sz="5400" dirty="0"/>
          </a:p>
        </p:txBody>
      </p:sp>
      <p:grpSp>
        <p:nvGrpSpPr>
          <p:cNvPr id="17" name="Group 16"/>
          <p:cNvGrpSpPr/>
          <p:nvPr/>
        </p:nvGrpSpPr>
        <p:grpSpPr>
          <a:xfrm>
            <a:off x="-284917" y="1414840"/>
            <a:ext cx="9299001" cy="4649029"/>
            <a:chOff x="-416904" y="88547"/>
            <a:chExt cx="9299001" cy="4649029"/>
          </a:xfrm>
        </p:grpSpPr>
        <p:pic>
          <p:nvPicPr>
            <p:cNvPr id="18" name="Picture 17"/>
            <p:cNvPicPr>
              <a:picLocks/>
            </p:cNvPicPr>
            <p:nvPr/>
          </p:nvPicPr>
          <p:blipFill rotWithShape="1">
            <a:blip r:embed="rId3" cstate="print">
              <a:extLst>
                <a:ext uri="{28A0092B-C50C-407E-A947-70E740481C1C}">
                  <a14:useLocalDpi xmlns:a14="http://schemas.microsoft.com/office/drawing/2010/main" val="0"/>
                </a:ext>
              </a:extLst>
            </a:blip>
            <a:srcRect/>
            <a:stretch/>
          </p:blipFill>
          <p:spPr>
            <a:xfrm>
              <a:off x="68893" y="88547"/>
              <a:ext cx="1984248" cy="1005840"/>
            </a:xfrm>
            <a:prstGeom prst="rect">
              <a:avLst/>
            </a:prstGeom>
            <a:ln w="19050">
              <a:solidFill>
                <a:schemeClr val="accent1">
                  <a:lumMod val="75000"/>
                </a:schemeClr>
              </a:solidFill>
            </a:ln>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3324" y="1905000"/>
              <a:ext cx="1986474" cy="1005840"/>
            </a:xfrm>
            <a:prstGeom prst="rect">
              <a:avLst/>
            </a:prstGeom>
            <a:ln w="19050">
              <a:solidFill>
                <a:schemeClr val="accent1">
                  <a:lumMod val="75000"/>
                </a:schemeClr>
              </a:solidFill>
            </a:ln>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9554" y="3731736"/>
              <a:ext cx="1985259" cy="1005840"/>
            </a:xfrm>
            <a:prstGeom prst="rect">
              <a:avLst/>
            </a:prstGeom>
            <a:ln w="19050">
              <a:solidFill>
                <a:schemeClr val="accent1">
                  <a:lumMod val="75000"/>
                </a:schemeClr>
              </a:solidFill>
            </a:ln>
          </p:spPr>
        </p:pic>
        <p:sp>
          <p:nvSpPr>
            <p:cNvPr id="21" name="TextBox 20"/>
            <p:cNvSpPr txBox="1"/>
            <p:nvPr/>
          </p:nvSpPr>
          <p:spPr>
            <a:xfrm>
              <a:off x="161334" y="224387"/>
              <a:ext cx="1907126" cy="707886"/>
            </a:xfrm>
            <a:prstGeom prst="rect">
              <a:avLst/>
            </a:prstGeom>
            <a:noFill/>
          </p:spPr>
          <p:txBody>
            <a:bodyPr wrap="square" rtlCol="0">
              <a:spAutoFit/>
            </a:bodyPr>
            <a:lstStyle/>
            <a:p>
              <a:pPr algn="ctr"/>
              <a:r>
                <a:rPr lang="en-US" sz="4000" dirty="0" smtClean="0">
                  <a:solidFill>
                    <a:srgbClr val="000000"/>
                  </a:solidFill>
                  <a:latin typeface="Garamond" panose="02020404030301010803" pitchFamily="18" charset="0"/>
                </a:rPr>
                <a:t>NDVI</a:t>
              </a:r>
              <a:endParaRPr lang="en-US" sz="4000" dirty="0">
                <a:solidFill>
                  <a:srgbClr val="000000"/>
                </a:solidFill>
                <a:latin typeface="Garamond" panose="02020404030301010803" pitchFamily="18" charset="0"/>
              </a:endParaRPr>
            </a:p>
          </p:txBody>
        </p:sp>
        <p:sp>
          <p:nvSpPr>
            <p:cNvPr id="22" name="TextBox 21"/>
            <p:cNvSpPr txBox="1"/>
            <p:nvPr/>
          </p:nvSpPr>
          <p:spPr>
            <a:xfrm>
              <a:off x="-416904" y="1905000"/>
              <a:ext cx="2981326" cy="954107"/>
            </a:xfrm>
            <a:prstGeom prst="rect">
              <a:avLst/>
            </a:prstGeom>
            <a:solidFill>
              <a:schemeClr val="bg1">
                <a:lumMod val="95000"/>
                <a:alpha val="28000"/>
              </a:schemeClr>
            </a:solidFill>
          </p:spPr>
          <p:txBody>
            <a:bodyPr wrap="square" rtlCol="0">
              <a:spAutoFit/>
            </a:bodyPr>
            <a:lstStyle/>
            <a:p>
              <a:pPr algn="ctr"/>
              <a:r>
                <a:rPr lang="en-US" sz="2800" b="1" dirty="0" smtClean="0">
                  <a:solidFill>
                    <a:srgbClr val="000000"/>
                  </a:solidFill>
                  <a:latin typeface="Garamond" panose="02020404030301010803" pitchFamily="18" charset="0"/>
                </a:rPr>
                <a:t>Landcover Classification</a:t>
              </a:r>
              <a:endParaRPr lang="en-US" sz="2800" b="1" dirty="0">
                <a:solidFill>
                  <a:srgbClr val="000000"/>
                </a:solidFill>
                <a:latin typeface="Garamond" panose="02020404030301010803" pitchFamily="18" charset="0"/>
              </a:endParaRPr>
            </a:p>
          </p:txBody>
        </p:sp>
        <p:sp>
          <p:nvSpPr>
            <p:cNvPr id="23" name="TextBox 22"/>
            <p:cNvSpPr txBox="1"/>
            <p:nvPr/>
          </p:nvSpPr>
          <p:spPr>
            <a:xfrm>
              <a:off x="68893" y="3720305"/>
              <a:ext cx="2064707" cy="954107"/>
            </a:xfrm>
            <a:prstGeom prst="rect">
              <a:avLst/>
            </a:prstGeom>
            <a:noFill/>
          </p:spPr>
          <p:txBody>
            <a:bodyPr wrap="square" rtlCol="0">
              <a:spAutoFit/>
            </a:bodyPr>
            <a:lstStyle/>
            <a:p>
              <a:pPr algn="ctr"/>
              <a:r>
                <a:rPr lang="en-US" sz="2800" dirty="0" smtClean="0">
                  <a:solidFill>
                    <a:schemeClr val="bg1"/>
                  </a:solidFill>
                  <a:latin typeface="Garamond" panose="02020404030301010803" pitchFamily="18" charset="0"/>
                </a:rPr>
                <a:t>Stream Network</a:t>
              </a:r>
              <a:endParaRPr lang="en-US" sz="2800" dirty="0">
                <a:solidFill>
                  <a:schemeClr val="bg1"/>
                </a:solidFill>
                <a:latin typeface="Garamond" panose="02020404030301010803" pitchFamily="18" charset="0"/>
              </a:endParaRPr>
            </a:p>
          </p:txBody>
        </p:sp>
        <p:grpSp>
          <p:nvGrpSpPr>
            <p:cNvPr id="26" name="Group 25"/>
            <p:cNvGrpSpPr/>
            <p:nvPr/>
          </p:nvGrpSpPr>
          <p:grpSpPr>
            <a:xfrm>
              <a:off x="2438400" y="1742087"/>
              <a:ext cx="2011680" cy="1295400"/>
              <a:chOff x="3042411" y="2514600"/>
              <a:chExt cx="2011680" cy="1295400"/>
            </a:xfrm>
          </p:grpSpPr>
          <p:sp>
            <p:nvSpPr>
              <p:cNvPr id="40" name="Rounded Rectangle 39"/>
              <p:cNvSpPr>
                <a:spLocks noChangeAspect="1"/>
              </p:cNvSpPr>
              <p:nvPr/>
            </p:nvSpPr>
            <p:spPr>
              <a:xfrm>
                <a:off x="3042411" y="2664206"/>
                <a:ext cx="2011680" cy="1005840"/>
              </a:xfrm>
              <a:prstGeom prst="roundRect">
                <a:avLst>
                  <a:gd name="adj" fmla="val 10000"/>
                </a:avLst>
              </a:prstGeom>
              <a:solidFill>
                <a:srgbClr val="2E8652">
                  <a:hueOff val="0"/>
                  <a:satOff val="0"/>
                  <a:lumOff val="0"/>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41" name="Rounded Rectangle 4"/>
              <p:cNvSpPr/>
              <p:nvPr/>
            </p:nvSpPr>
            <p:spPr>
              <a:xfrm>
                <a:off x="3042411" y="2514600"/>
                <a:ext cx="2011680" cy="1295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655" tIns="33655" rIns="33655" bIns="33655" numCol="1" spcCol="1270" anchor="ctr" anchorCtr="0">
                <a:noAutofit/>
              </a:bodyPr>
              <a:lstStyle/>
              <a:p>
                <a:pPr lvl="0" algn="ctr" defTabSz="2355850">
                  <a:lnSpc>
                    <a:spcPct val="90000"/>
                  </a:lnSpc>
                  <a:spcBef>
                    <a:spcPct val="0"/>
                  </a:spcBef>
                  <a:spcAft>
                    <a:spcPct val="35000"/>
                  </a:spcAft>
                </a:pPr>
                <a:r>
                  <a:rPr lang="en-US" sz="3000" kern="1200" dirty="0" smtClean="0">
                    <a:solidFill>
                      <a:srgbClr val="FFFFFF"/>
                    </a:solidFill>
                    <a:latin typeface="Garamond" panose="02020404030301010803" pitchFamily="18" charset="0"/>
                  </a:rPr>
                  <a:t>Suitable Habitat</a:t>
                </a:r>
                <a:endParaRPr lang="en-US" sz="3000" kern="1200" dirty="0">
                  <a:solidFill>
                    <a:srgbClr val="FFFFFF"/>
                  </a:solidFill>
                  <a:latin typeface="Garamond" panose="02020404030301010803" pitchFamily="18" charset="0"/>
                </a:endParaRPr>
              </a:p>
            </p:txBody>
          </p:sp>
        </p:grpSp>
        <p:grpSp>
          <p:nvGrpSpPr>
            <p:cNvPr id="27" name="Group 26"/>
            <p:cNvGrpSpPr/>
            <p:nvPr/>
          </p:nvGrpSpPr>
          <p:grpSpPr>
            <a:xfrm>
              <a:off x="4650773" y="446687"/>
              <a:ext cx="2011680" cy="1295400"/>
              <a:chOff x="3042411" y="2514600"/>
              <a:chExt cx="2011680" cy="1295400"/>
            </a:xfrm>
          </p:grpSpPr>
          <p:sp>
            <p:nvSpPr>
              <p:cNvPr id="38" name="Rounded Rectangle 37"/>
              <p:cNvSpPr>
                <a:spLocks noChangeAspect="1"/>
              </p:cNvSpPr>
              <p:nvPr/>
            </p:nvSpPr>
            <p:spPr>
              <a:xfrm>
                <a:off x="3042411" y="2664206"/>
                <a:ext cx="2011680" cy="1005840"/>
              </a:xfrm>
              <a:prstGeom prst="roundRect">
                <a:avLst>
                  <a:gd name="adj" fmla="val 10000"/>
                </a:avLst>
              </a:prstGeom>
              <a:solidFill>
                <a:srgbClr val="2E8652">
                  <a:hueOff val="0"/>
                  <a:satOff val="0"/>
                  <a:lumOff val="0"/>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9" name="Rounded Rectangle 4"/>
              <p:cNvSpPr/>
              <p:nvPr/>
            </p:nvSpPr>
            <p:spPr>
              <a:xfrm>
                <a:off x="3042411" y="2514600"/>
                <a:ext cx="2011680" cy="1295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655" tIns="33655" rIns="33655" bIns="33655" numCol="1" spcCol="1270" anchor="ctr" anchorCtr="0">
                <a:noAutofit/>
              </a:bodyPr>
              <a:lstStyle/>
              <a:p>
                <a:pPr lvl="0" algn="ctr" defTabSz="2355850">
                  <a:lnSpc>
                    <a:spcPct val="90000"/>
                  </a:lnSpc>
                  <a:spcBef>
                    <a:spcPct val="0"/>
                  </a:spcBef>
                  <a:spcAft>
                    <a:spcPct val="35000"/>
                  </a:spcAft>
                </a:pPr>
                <a:r>
                  <a:rPr lang="en-US" sz="3000" kern="1200" dirty="0" smtClean="0">
                    <a:solidFill>
                      <a:srgbClr val="FFFFFF"/>
                    </a:solidFill>
                    <a:latin typeface="Garamond" panose="02020404030301010803" pitchFamily="18" charset="0"/>
                  </a:rPr>
                  <a:t>Percent Cover</a:t>
                </a:r>
                <a:endParaRPr lang="en-US" sz="3000" kern="1200" dirty="0">
                  <a:solidFill>
                    <a:srgbClr val="FFFFFF"/>
                  </a:solidFill>
                  <a:latin typeface="Garamond" panose="02020404030301010803" pitchFamily="18" charset="0"/>
                </a:endParaRPr>
              </a:p>
            </p:txBody>
          </p:sp>
        </p:grpSp>
        <p:grpSp>
          <p:nvGrpSpPr>
            <p:cNvPr id="28" name="Group 27"/>
            <p:cNvGrpSpPr/>
            <p:nvPr/>
          </p:nvGrpSpPr>
          <p:grpSpPr>
            <a:xfrm>
              <a:off x="6870417" y="3114035"/>
              <a:ext cx="2011680" cy="1295400"/>
              <a:chOff x="3042411" y="2514600"/>
              <a:chExt cx="2011680" cy="1295400"/>
            </a:xfrm>
          </p:grpSpPr>
          <p:sp>
            <p:nvSpPr>
              <p:cNvPr id="36" name="Rounded Rectangle 35"/>
              <p:cNvSpPr>
                <a:spLocks noChangeAspect="1"/>
              </p:cNvSpPr>
              <p:nvPr/>
            </p:nvSpPr>
            <p:spPr>
              <a:xfrm>
                <a:off x="3042411" y="2664206"/>
                <a:ext cx="2011680" cy="1005840"/>
              </a:xfrm>
              <a:prstGeom prst="roundRect">
                <a:avLst>
                  <a:gd name="adj" fmla="val 10000"/>
                </a:avLst>
              </a:prstGeom>
              <a:solidFill>
                <a:srgbClr val="2E8652">
                  <a:hueOff val="0"/>
                  <a:satOff val="0"/>
                  <a:lumOff val="0"/>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7" name="Rounded Rectangle 4"/>
              <p:cNvSpPr/>
              <p:nvPr/>
            </p:nvSpPr>
            <p:spPr>
              <a:xfrm>
                <a:off x="3042411" y="2514600"/>
                <a:ext cx="2011680" cy="1295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655" tIns="33655" rIns="33655" bIns="33655" numCol="1" spcCol="1270" anchor="ctr" anchorCtr="0">
                <a:noAutofit/>
              </a:bodyPr>
              <a:lstStyle/>
              <a:p>
                <a:pPr lvl="0" algn="ctr" defTabSz="2355850">
                  <a:lnSpc>
                    <a:spcPct val="90000"/>
                  </a:lnSpc>
                  <a:spcBef>
                    <a:spcPct val="0"/>
                  </a:spcBef>
                  <a:spcAft>
                    <a:spcPct val="35000"/>
                  </a:spcAft>
                </a:pPr>
                <a:r>
                  <a:rPr lang="en-US" sz="3000" kern="1200" dirty="0" smtClean="0">
                    <a:solidFill>
                      <a:srgbClr val="FFFFFF"/>
                    </a:solidFill>
                    <a:latin typeface="Garamond" panose="02020404030301010803" pitchFamily="18" charset="0"/>
                  </a:rPr>
                  <a:t>Road Hazards</a:t>
                </a:r>
                <a:endParaRPr lang="en-US" sz="3000" kern="1200" dirty="0">
                  <a:solidFill>
                    <a:srgbClr val="FFFFFF"/>
                  </a:solidFill>
                  <a:latin typeface="Garamond" panose="02020404030301010803" pitchFamily="18" charset="0"/>
                </a:endParaRPr>
              </a:p>
            </p:txBody>
          </p:sp>
        </p:grpSp>
        <p:cxnSp>
          <p:nvCxnSpPr>
            <p:cNvPr id="29" name="Straight Connector 28"/>
            <p:cNvCxnSpPr/>
            <p:nvPr/>
          </p:nvCxnSpPr>
          <p:spPr>
            <a:xfrm>
              <a:off x="2068460" y="2394613"/>
              <a:ext cx="406642" cy="0"/>
            </a:xfrm>
            <a:prstGeom prst="line">
              <a:avLst/>
            </a:prstGeom>
            <a:ln w="63500">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281055" y="1493294"/>
              <a:ext cx="557361" cy="1097506"/>
            </a:xfrm>
            <a:prstGeom prst="line">
              <a:avLst/>
            </a:prstGeom>
            <a:ln w="63500">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4433455" y="2310354"/>
              <a:ext cx="533400" cy="1011739"/>
            </a:xfrm>
            <a:prstGeom prst="line">
              <a:avLst/>
            </a:prstGeom>
            <a:ln w="63500">
              <a:solidFill>
                <a:srgbClr val="2E8652"/>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4662055" y="3276600"/>
              <a:ext cx="1984248" cy="1005840"/>
              <a:chOff x="5190425" y="3624455"/>
              <a:chExt cx="1984248" cy="1005840"/>
            </a:xfrm>
          </p:grpSpPr>
          <p:pic>
            <p:nvPicPr>
              <p:cNvPr id="34" name="Picture 33"/>
              <p:cNvPicPr>
                <a:picLocks/>
              </p:cNvPicPr>
              <p:nvPr/>
            </p:nvPicPr>
            <p:blipFill rotWithShape="1">
              <a:blip r:embed="rId6" cstate="print">
                <a:extLst>
                  <a:ext uri="{28A0092B-C50C-407E-A947-70E740481C1C}">
                    <a14:useLocalDpi xmlns:a14="http://schemas.microsoft.com/office/drawing/2010/main" val="0"/>
                  </a:ext>
                </a:extLst>
              </a:blip>
              <a:srcRect/>
              <a:stretch/>
            </p:blipFill>
            <p:spPr>
              <a:xfrm>
                <a:off x="5190425" y="3624455"/>
                <a:ext cx="1984248" cy="1005840"/>
              </a:xfrm>
              <a:prstGeom prst="rect">
                <a:avLst/>
              </a:prstGeom>
              <a:ln>
                <a:solidFill>
                  <a:srgbClr val="2E8652"/>
                </a:solidFill>
              </a:ln>
            </p:spPr>
          </p:pic>
          <p:sp>
            <p:nvSpPr>
              <p:cNvPr id="35" name="TextBox 34"/>
              <p:cNvSpPr txBox="1"/>
              <p:nvPr/>
            </p:nvSpPr>
            <p:spPr>
              <a:xfrm>
                <a:off x="5257800" y="3632537"/>
                <a:ext cx="1856170" cy="954107"/>
              </a:xfrm>
              <a:prstGeom prst="rect">
                <a:avLst/>
              </a:prstGeom>
              <a:noFill/>
            </p:spPr>
            <p:txBody>
              <a:bodyPr wrap="square" rtlCol="0">
                <a:spAutoFit/>
              </a:bodyPr>
              <a:lstStyle/>
              <a:p>
                <a:pPr algn="ctr" defTabSz="3072384"/>
                <a:r>
                  <a:rPr lang="en-US" sz="2800" b="1" dirty="0">
                    <a:solidFill>
                      <a:srgbClr val="000000"/>
                    </a:solidFill>
                    <a:latin typeface="Garamond" panose="02020404030301010803" pitchFamily="18" charset="0"/>
                  </a:rPr>
                  <a:t>Road Network</a:t>
                </a:r>
              </a:p>
            </p:txBody>
          </p:sp>
        </p:grpSp>
        <p:cxnSp>
          <p:nvCxnSpPr>
            <p:cNvPr id="33" name="Straight Connector 32"/>
            <p:cNvCxnSpPr/>
            <p:nvPr/>
          </p:nvCxnSpPr>
          <p:spPr>
            <a:xfrm>
              <a:off x="6646303" y="3758186"/>
              <a:ext cx="301752" cy="0"/>
            </a:xfrm>
            <a:prstGeom prst="line">
              <a:avLst/>
            </a:prstGeom>
            <a:ln w="63500">
              <a:solidFill>
                <a:srgbClr val="2E8652"/>
              </a:solidFill>
            </a:ln>
          </p:spPr>
          <p:style>
            <a:lnRef idx="1">
              <a:schemeClr val="accent1"/>
            </a:lnRef>
            <a:fillRef idx="0">
              <a:schemeClr val="accent1"/>
            </a:fillRef>
            <a:effectRef idx="0">
              <a:schemeClr val="accent1"/>
            </a:effectRef>
            <a:fontRef idx="minor">
              <a:schemeClr val="tx1"/>
            </a:fontRef>
          </p:style>
        </p:cxnSp>
        <p:sp>
          <p:nvSpPr>
            <p:cNvPr id="24" name="Cross 23"/>
            <p:cNvSpPr/>
            <p:nvPr/>
          </p:nvSpPr>
          <p:spPr>
            <a:xfrm>
              <a:off x="898852" y="1350231"/>
              <a:ext cx="324330" cy="326167"/>
            </a:xfrm>
            <a:prstGeom prst="plus">
              <a:avLst/>
            </a:prstGeom>
            <a:solidFill>
              <a:srgbClr val="2E8652"/>
            </a:solidFill>
            <a:ln>
              <a:solidFill>
                <a:srgbClr val="2E8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Cross 41"/>
          <p:cNvSpPr/>
          <p:nvPr/>
        </p:nvSpPr>
        <p:spPr>
          <a:xfrm>
            <a:off x="1036022" y="4470061"/>
            <a:ext cx="324330" cy="326167"/>
          </a:xfrm>
          <a:prstGeom prst="plus">
            <a:avLst/>
          </a:prstGeom>
          <a:solidFill>
            <a:srgbClr val="2E8652"/>
          </a:solidFill>
          <a:ln>
            <a:solidFill>
              <a:srgbClr val="2E8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56775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4376</TotalTime>
  <Words>2337</Words>
  <Application>Microsoft Office PowerPoint</Application>
  <PresentationFormat>On-screen Show (4:3)</PresentationFormat>
  <Paragraphs>243</Paragraphs>
  <Slides>24</Slides>
  <Notes>24</Notes>
  <HiddenSlides>0</HiddenSlides>
  <MMClips>0</MMClip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Daryl-Ann Winstead</cp:lastModifiedBy>
  <cp:revision>300</cp:revision>
  <cp:lastPrinted>2015-08-04T19:03:47Z</cp:lastPrinted>
  <dcterms:created xsi:type="dcterms:W3CDTF">2015-05-18T13:26:09Z</dcterms:created>
  <dcterms:modified xsi:type="dcterms:W3CDTF">2015-08-05T18:54:51Z</dcterms:modified>
</cp:coreProperties>
</file>