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notesMasterIdLst>
    <p:notesMasterId r:id="rId17"/>
  </p:notesMasterIdLst>
  <p:handoutMasterIdLst>
    <p:handoutMasterId r:id="rId18"/>
  </p:handoutMasterIdLst>
  <p:sldIdLst>
    <p:sldId id="312" r:id="rId3"/>
    <p:sldId id="322" r:id="rId4"/>
    <p:sldId id="318" r:id="rId5"/>
    <p:sldId id="323" r:id="rId6"/>
    <p:sldId id="316" r:id="rId7"/>
    <p:sldId id="273" r:id="rId8"/>
    <p:sldId id="311" r:id="rId9"/>
    <p:sldId id="327" r:id="rId10"/>
    <p:sldId id="330" r:id="rId11"/>
    <p:sldId id="282" r:id="rId12"/>
    <p:sldId id="324" r:id="rId13"/>
    <p:sldId id="329" r:id="rId14"/>
    <p:sldId id="320" r:id="rId15"/>
    <p:sldId id="3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17E912-ADA4-43C1-8750-58EDA8DF4AA7}">
          <p14:sldIdLst>
            <p14:sldId id="312"/>
            <p14:sldId id="322"/>
            <p14:sldId id="318"/>
            <p14:sldId id="323"/>
            <p14:sldId id="316"/>
            <p14:sldId id="273"/>
            <p14:sldId id="311"/>
            <p14:sldId id="327"/>
            <p14:sldId id="330"/>
            <p14:sldId id="282"/>
            <p14:sldId id="324"/>
            <p14:sldId id="329"/>
            <p14:sldId id="320"/>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dison Murphy" initials="MM" lastIdx="26" clrIdx="6">
    <p:extLst>
      <p:ext uri="{19B8F6BF-5375-455C-9EA6-DF929625EA0E}">
        <p15:presenceInfo xmlns:p15="http://schemas.microsoft.com/office/powerpoint/2012/main" userId="S::Madison.Murphy@optimalgeo.com::c42f83ec-c78e-4be4-9aef-67e67dc70821" providerId="AD"/>
      </p:ext>
    </p:extLst>
  </p:cmAuthor>
  <p:cmAuthor id="1" name="Hunter, Shanise Y. (LARC-E3)[SSAI DEVELOP]" initials="HSY(D" lastIdx="1" clrIdx="0"/>
  <p:cmAuthor id="8" name="Christine Evans" initials="CE" lastIdx="13" clrIdx="7">
    <p:extLst>
      <p:ext uri="{19B8F6BF-5375-455C-9EA6-DF929625EA0E}">
        <p15:presenceInfo xmlns:p15="http://schemas.microsoft.com/office/powerpoint/2012/main" userId="Christine Evans" providerId="None"/>
      </p:ext>
    </p:extLst>
  </p:cmAuthor>
  <p:cmAuthor id="2" name="Microsoft Office User" initials="Office" lastIdx="1" clrIdx="1"/>
  <p:cmAuthor id="9" name="Baldwin, Helen B. (MSFC-ST11)[UAH]" initials="BHB(" lastIdx="13" clrIdx="8">
    <p:extLst>
      <p:ext uri="{19B8F6BF-5375-455C-9EA6-DF929625EA0E}">
        <p15:presenceInfo xmlns:p15="http://schemas.microsoft.com/office/powerpoint/2012/main" userId="S-1-5-21-330711430-3775241029-4075259233-824536" providerId="AD"/>
      </p:ext>
    </p:extLst>
  </p:cmAuthor>
  <p:cmAuthor id="3" name="Broddle, Madison P. (LARC-E3)[SSAI DEVELOP]" initials="BMP(D" lastIdx="10" clrIdx="2"/>
  <p:cmAuthor id="10" name="Neugebauer, Sydney E. (LARC-E3)[SSAI DEVELOP]" initials="NSE(D" lastIdx="10" clrIdx="9">
    <p:extLst>
      <p:ext uri="{19B8F6BF-5375-455C-9EA6-DF929625EA0E}">
        <p15:presenceInfo xmlns:p15="http://schemas.microsoft.com/office/powerpoint/2012/main" userId="S-1-5-21-330711430-3775241029-4075259233-896048" providerId="AD"/>
      </p:ext>
    </p:extLst>
  </p:cmAuthor>
  <p:cmAuthor id="4" name="Zach Bengtsson" initials="ZB" lastIdx="8" clrIdx="3"/>
  <p:cmAuthor id="11" name="Zachary Bengtsson" initials="ZB" lastIdx="6" clrIdx="10">
    <p:extLst>
      <p:ext uri="{19B8F6BF-5375-455C-9EA6-DF929625EA0E}">
        <p15:presenceInfo xmlns:p15="http://schemas.microsoft.com/office/powerpoint/2012/main" userId="aeeb08e5e1ff0e88" providerId="Windows Live"/>
      </p:ext>
    </p:extLst>
  </p:cmAuthor>
  <p:cmAuthor id="5" name="Rachel Earwood" initials="RE" lastIdx="1" clrIdx="4">
    <p:extLst>
      <p:ext uri="{19B8F6BF-5375-455C-9EA6-DF929625EA0E}">
        <p15:presenceInfo xmlns:p15="http://schemas.microsoft.com/office/powerpoint/2012/main" userId="Rachel Earwood" providerId="None"/>
      </p:ext>
    </p:extLst>
  </p:cmAuthor>
  <p:cmAuthor id="12" name="Rachel Earwood" initials="RE [2]" lastIdx="16" clrIdx="11">
    <p:extLst>
      <p:ext uri="{19B8F6BF-5375-455C-9EA6-DF929625EA0E}">
        <p15:presenceInfo xmlns:p15="http://schemas.microsoft.com/office/powerpoint/2012/main" userId="S-1-5-21-2089551977-3106843029-1475730197-4673" providerId="AD"/>
      </p:ext>
    </p:extLst>
  </p:cmAuthor>
  <p:cmAuthor id="6" name="Rochelle Williams" initials="ARW" lastIdx="19" clrIdx="5">
    <p:extLst>
      <p:ext uri="{19B8F6BF-5375-455C-9EA6-DF929625EA0E}">
        <p15:presenceInfo xmlns:p15="http://schemas.microsoft.com/office/powerpoint/2012/main" userId="Rochelle Willi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135"/>
    <a:srgbClr val="CC0000"/>
    <a:srgbClr val="FFFFFF"/>
    <a:srgbClr val="CAA09A"/>
    <a:srgbClr val="5B9BD5"/>
    <a:srgbClr val="964035"/>
    <a:srgbClr val="AD6B61"/>
    <a:srgbClr val="954134"/>
    <a:srgbClr val="974134"/>
    <a:srgbClr val="582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63636" autoAdjust="0"/>
  </p:normalViewPr>
  <p:slideViewPr>
    <p:cSldViewPr showGuides="1">
      <p:cViewPr varScale="1">
        <p:scale>
          <a:sx n="52" d="100"/>
          <a:sy n="52" d="100"/>
        </p:scale>
        <p:origin x="1642" y="77"/>
      </p:cViewPr>
      <p:guideLst/>
    </p:cSldViewPr>
  </p:slideViewPr>
  <p:notesTextViewPr>
    <p:cViewPr>
      <p:scale>
        <a:sx n="1" d="1"/>
        <a:sy n="1" d="1"/>
      </p:scale>
      <p:origin x="0" y="0"/>
    </p:cViewPr>
  </p:notesTextViewPr>
  <p:notesViewPr>
    <p:cSldViewPr showGuides="1">
      <p:cViewPr varScale="1">
        <p:scale>
          <a:sx n="56" d="100"/>
          <a:sy n="56" d="100"/>
        </p:scale>
        <p:origin x="213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9B2DE-33C0-4AFF-95CD-552AC01F8423}" type="datetimeFigureOut">
              <a:rPr lang="en-US" smtClean="0"/>
              <a:t>3/26/2020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3A28D9-E436-4213-B993-F57A5728D918}" type="slidenum">
              <a:rPr lang="en-US" smtClean="0"/>
              <a:t>‹#›</a:t>
            </a:fld>
            <a:endParaRPr lang="en-US"/>
          </a:p>
        </p:txBody>
      </p:sp>
    </p:spTree>
    <p:extLst>
      <p:ext uri="{BB962C8B-B14F-4D97-AF65-F5344CB8AC3E}">
        <p14:creationId xmlns:p14="http://schemas.microsoft.com/office/powerpoint/2010/main" val="3195001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9290D-ABBD-4E7C-9C58-71B3335E0302}"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E4239-191D-4388-B0F5-1C5222233620}" type="slidenum">
              <a:rPr lang="en-US" smtClean="0"/>
              <a:t>‹#›</a:t>
            </a:fld>
            <a:endParaRPr lang="en-US"/>
          </a:p>
        </p:txBody>
      </p:sp>
    </p:spTree>
    <p:extLst>
      <p:ext uri="{BB962C8B-B14F-4D97-AF65-F5344CB8AC3E}">
        <p14:creationId xmlns:p14="http://schemas.microsoft.com/office/powerpoint/2010/main" val="215986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sheila_sund/28314436166/in/photolist-K93TpU-75BCrB-21sLsM4-5dMMho-paBSX8-ovDTXE-C69csy-LR9f8T-56frkk-WvMPru-5ZMZTB-5ZMUF2-5ZMZDZ-k1rS-LGNUwW-5ZS7uE-2djCSb3-5ZS7rC-3yjLC-2p5qTr-qnn3D-2i1xLWj-eCRQP-YQ5s1J-8BqZEN-75BCNF-7eWfEv-5AsvcN-4Nw7Dk-avaTAV-29m83A-dTx74H-873zxZ-9qetQv-4JBhnf-R1hrJ-5EbVY1-8BBNCm-74x5Sf-BFF7Kb-gVdmLv-8Bozn1-LPBWC1-dhki73-smHguy-5EbWaL-5fZ17P-5aZC3g-9dGLZ5-af8qN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Speaking: Ray</a:t>
            </a:r>
          </a:p>
          <a:p>
            <a:r>
              <a:rPr lang="en-US" dirty="0"/>
              <a:t>Hello! We are the Washington Health and Air Quality team.</a:t>
            </a:r>
          </a:p>
          <a:p>
            <a:r>
              <a:rPr lang="en-US" dirty="0"/>
              <a:t>[individual introductions</a:t>
            </a:r>
            <a:r>
              <a:rPr lang="en-US" baseline="0" dirty="0"/>
              <a:t>]</a:t>
            </a:r>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1</a:t>
            </a:fld>
            <a:endParaRPr lang="en-US"/>
          </a:p>
        </p:txBody>
      </p:sp>
    </p:spTree>
    <p:extLst>
      <p:ext uri="{BB962C8B-B14F-4D97-AF65-F5344CB8AC3E}">
        <p14:creationId xmlns:p14="http://schemas.microsoft.com/office/powerpoint/2010/main" val="1221213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Speaking: Amiya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we had PM2.5 concentration estimates for our study region, we integrated them into </a:t>
            </a:r>
            <a:r>
              <a:rPr kumimoji="0" lang="en-US" sz="1200" b="0" i="0" u="none" strike="noStrike" kern="1200" cap="none" spc="0" normalizeH="0" baseline="0" noProof="0" dirty="0" err="1">
                <a:ln>
                  <a:noFill/>
                </a:ln>
                <a:solidFill>
                  <a:prstClr val="black"/>
                </a:solidFill>
                <a:effectLst/>
                <a:uLnTx/>
                <a:uFillTx/>
                <a:latin typeface="+mn-lt"/>
                <a:ea typeface="+mn-ea"/>
                <a:cs typeface="+mn-cs"/>
              </a:rPr>
              <a:t>AirPIT</a:t>
            </a:r>
            <a:r>
              <a:rPr kumimoji="0" lang="en-US" sz="1200" b="0" i="0" u="none" strike="noStrike" kern="1200" cap="none" spc="0" normalizeH="0" baseline="0" noProof="0" dirty="0">
                <a:ln>
                  <a:noFill/>
                </a:ln>
                <a:solidFill>
                  <a:prstClr val="black"/>
                </a:solidFill>
                <a:effectLst/>
                <a:uLnTx/>
                <a:uFillTx/>
                <a:latin typeface="+mn-lt"/>
                <a:ea typeface="+mn-ea"/>
                <a:cs typeface="+mn-cs"/>
              </a:rPr>
              <a:t>, our Google Earth Engine tool. We also included Sentinel-5P concentration data on nitrogen oxides, sulfur dioxide, ozone, formaldehyde, methane, and carbon monoxide. The tool allows users to select a time period, region, and pollutants to visualize, and colors the pollutants in the display according to their concentration and their rating according to the EPA's Air Quality Index.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One important part of our process for making this tool was checking that the satellite data were an accurate representation of the actual on-the-ground conditions. In order to do that, we picked several days with known atmospheric conditions and performed linear regressions to compare ground sensor measurements and satellite measurements for each pollutant. If the r-squared value from each regression was high enough, we considered the tool to be an accurate representation of air quality. As of this time, </a:t>
            </a:r>
            <a:r>
              <a:rPr kumimoji="0" lang="en-US" sz="1200" b="0" i="0" u="none" strike="noStrike" kern="1200" cap="none" spc="0" normalizeH="0" baseline="0" noProof="0" dirty="0" err="1">
                <a:ln>
                  <a:noFill/>
                </a:ln>
                <a:solidFill>
                  <a:prstClr val="black"/>
                </a:solidFill>
                <a:effectLst/>
                <a:uLnTx/>
                <a:uFillTx/>
                <a:latin typeface="+mn-lt"/>
                <a:ea typeface="+mn-ea"/>
                <a:cs typeface="+mn-cs"/>
              </a:rPr>
              <a:t>AirPIT</a:t>
            </a:r>
            <a:r>
              <a:rPr kumimoji="0" lang="en-US" sz="1200" b="0" i="0" u="none" strike="noStrike" kern="1200" cap="none" spc="0" normalizeH="0" baseline="0" noProof="0" dirty="0">
                <a:ln>
                  <a:noFill/>
                </a:ln>
                <a:solidFill>
                  <a:prstClr val="black"/>
                </a:solidFill>
                <a:effectLst/>
                <a:uLnTx/>
                <a:uFillTx/>
                <a:latin typeface="+mn-lt"/>
                <a:ea typeface="+mn-ea"/>
                <a:cs typeface="+mn-cs"/>
              </a:rPr>
              <a:t> is not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Information Below------------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Widget Screenshots: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Credit: NASA DEVELOP, Google Earth Engine; map data copyright 2020 by Google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Monitor Outline: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Credit: </a:t>
            </a:r>
            <a:r>
              <a:rPr kumimoji="0" lang="en-US" sz="1200" b="0" i="0" u="none" strike="noStrike" kern="1200" cap="none" spc="0" normalizeH="0" baseline="0" noProof="0" dirty="0" err="1">
                <a:ln>
                  <a:noFill/>
                </a:ln>
                <a:solidFill>
                  <a:prstClr val="black"/>
                </a:solidFill>
                <a:effectLst/>
                <a:uLnTx/>
                <a:uFillTx/>
                <a:latin typeface="+mn-lt"/>
                <a:ea typeface="+mn-ea"/>
                <a:cs typeface="+mn-cs"/>
              </a:rPr>
              <a:t>Pixabay</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Source: https://pixabay.com/vectors/screen-monitor-tv-internet-1065137/ (available under </a:t>
            </a:r>
            <a:r>
              <a:rPr kumimoji="0" lang="en-US" sz="1200" b="0" i="0" u="none" strike="noStrike" kern="1200" cap="none" spc="0" normalizeH="0" baseline="0" noProof="0" dirty="0" err="1">
                <a:ln>
                  <a:noFill/>
                </a:ln>
                <a:solidFill>
                  <a:prstClr val="black"/>
                </a:solidFill>
                <a:effectLst/>
                <a:uLnTx/>
                <a:uFillTx/>
                <a:latin typeface="+mn-lt"/>
                <a:ea typeface="+mn-ea"/>
                <a:cs typeface="+mn-cs"/>
              </a:rPr>
              <a:t>Pixabay</a:t>
            </a:r>
            <a:r>
              <a:rPr kumimoji="0" lang="en-US" sz="1200" b="0" i="0" u="none" strike="noStrike" kern="1200" cap="none" spc="0" normalizeH="0" baseline="0" noProof="0" dirty="0">
                <a:ln>
                  <a:noFill/>
                </a:ln>
                <a:solidFill>
                  <a:prstClr val="black"/>
                </a:solidFill>
                <a:effectLst/>
                <a:uLnTx/>
                <a:uFillTx/>
                <a:latin typeface="+mn-lt"/>
                <a:ea typeface="+mn-ea"/>
                <a:cs typeface="+mn-cs"/>
              </a:rPr>
              <a:t> license)</a:t>
            </a:r>
          </a:p>
        </p:txBody>
      </p:sp>
      <p:sp>
        <p:nvSpPr>
          <p:cNvPr id="4" name="Slide Number Placeholder 3"/>
          <p:cNvSpPr>
            <a:spLocks noGrp="1"/>
          </p:cNvSpPr>
          <p:nvPr>
            <p:ph type="sldNum" sz="quarter" idx="5"/>
          </p:nvPr>
        </p:nvSpPr>
        <p:spPr/>
        <p:txBody>
          <a:bodyPr/>
          <a:lstStyle/>
          <a:p>
            <a:fld id="{66EE4239-191D-4388-B0F5-1C5222233620}" type="slidenum">
              <a:rPr lang="en-US" smtClean="0"/>
              <a:t>10</a:t>
            </a:fld>
            <a:endParaRPr lang="en-US"/>
          </a:p>
        </p:txBody>
      </p:sp>
    </p:spTree>
    <p:extLst>
      <p:ext uri="{BB962C8B-B14F-4D97-AF65-F5344CB8AC3E}">
        <p14:creationId xmlns:p14="http://schemas.microsoft.com/office/powerpoint/2010/main" val="99691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Speaking: Rachel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Most of our project’s limitations stemmed from time constraints. In terms of our methodology, linear regression accuracy was compromised because of the relatively quick two-variable method that we went with. We also did not have enough time to validate outside of the Puget Sound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terms of data, although we worked toward it, we were ultimately not successful with uploading a dataset from CALIPSO CALIOP (</a:t>
            </a:r>
            <a:r>
              <a:rPr kumimoji="0" lang="en-US" sz="1200" b="0" i="1" u="none" strike="noStrike" kern="1200" cap="none" spc="0" normalizeH="0" baseline="0" noProof="0" dirty="0" err="1">
                <a:ln>
                  <a:noFill/>
                </a:ln>
                <a:solidFill>
                  <a:prstClr val="black"/>
                </a:solidFill>
                <a:effectLst/>
                <a:uLnTx/>
                <a:uFillTx/>
                <a:latin typeface="+mn-lt"/>
                <a:ea typeface="+mn-ea"/>
                <a:cs typeface="+mn-cs"/>
              </a:rPr>
              <a:t>Caliopi</a:t>
            </a:r>
            <a:r>
              <a:rPr kumimoji="0" lang="en-US" sz="1200" b="0" i="0" u="none" strike="noStrike" kern="1200" cap="none" spc="0" normalizeH="0" baseline="0" noProof="0" dirty="0">
                <a:ln>
                  <a:noFill/>
                </a:ln>
                <a:solidFill>
                  <a:prstClr val="black"/>
                </a:solidFill>
                <a:effectLst/>
                <a:uLnTx/>
                <a:uFillTx/>
                <a:latin typeface="+mn-lt"/>
                <a:ea typeface="+mn-ea"/>
                <a:cs typeface="+mn-cs"/>
              </a:rPr>
              <a:t>) onto Google Earth Engine, which would have displayed vertical stratification imagery. However, the team will instruct our partner how to do this so they can obtain this vertical depth data for a time period of their interest. </a:t>
            </a:r>
          </a:p>
          <a:p>
            <a:endParaRPr lang="en-US" dirty="0"/>
          </a:p>
          <a:p>
            <a:r>
              <a:rPr lang="en-US" dirty="0"/>
              <a:t>*Sentinel-5P SI units</a:t>
            </a:r>
          </a:p>
          <a:p>
            <a:endParaRPr lang="en-US" dirty="0"/>
          </a:p>
          <a:p>
            <a:r>
              <a:rPr lang="en-US" dirty="0"/>
              <a:t>-----------Image Information Below------------</a:t>
            </a:r>
          </a:p>
          <a:p>
            <a:r>
              <a:rPr lang="en-US" dirty="0"/>
              <a:t>Error message:</a:t>
            </a:r>
          </a:p>
          <a:p>
            <a:r>
              <a:rPr lang="en-US" dirty="0"/>
              <a:t>Image Credit: Google Earth Engine; copyright 2020 by Google</a:t>
            </a:r>
          </a:p>
        </p:txBody>
      </p:sp>
      <p:sp>
        <p:nvSpPr>
          <p:cNvPr id="4" name="Slide Number Placeholder 3"/>
          <p:cNvSpPr>
            <a:spLocks noGrp="1"/>
          </p:cNvSpPr>
          <p:nvPr>
            <p:ph type="sldNum" sz="quarter" idx="5"/>
          </p:nvPr>
        </p:nvSpPr>
        <p:spPr/>
        <p:txBody>
          <a:bodyPr/>
          <a:lstStyle/>
          <a:p>
            <a:fld id="{66EE4239-191D-4388-B0F5-1C5222233620}" type="slidenum">
              <a:rPr lang="en-US" smtClean="0"/>
              <a:t>11</a:t>
            </a:fld>
            <a:endParaRPr lang="en-US"/>
          </a:p>
        </p:txBody>
      </p:sp>
    </p:spTree>
    <p:extLst>
      <p:ext uri="{BB962C8B-B14F-4D97-AF65-F5344CB8AC3E}">
        <p14:creationId xmlns:p14="http://schemas.microsoft.com/office/powerpoint/2010/main" val="4010391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Speaking: Rachel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feel that there are two main conclusions to our study. First, MAIAC provides high-quality high-resolution aerosol data which is useful for remote sensing air quality studies. Second, the two-variable method is viable for estimating PM2.5 from AOD but not as accurate as the multi-variable or modelling methods, which affects the accuracy and usefulness of remote sensing air quality studies using that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Information Below------------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Puget Sound Landscape: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Credit: Sheila </a:t>
            </a:r>
            <a:r>
              <a:rPr kumimoji="0" lang="en-US" sz="1200" b="0" i="0" u="none" strike="noStrike" kern="1200" cap="none" spc="0" normalizeH="0" baseline="0" noProof="0" dirty="0" err="1">
                <a:ln>
                  <a:noFill/>
                </a:ln>
                <a:solidFill>
                  <a:prstClr val="black"/>
                </a:solidFill>
                <a:effectLst/>
                <a:uLnTx/>
                <a:uFillTx/>
                <a:latin typeface="+mn-lt"/>
                <a:ea typeface="+mn-ea"/>
                <a:cs typeface="+mn-cs"/>
              </a:rPr>
              <a:t>Sund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Source: </a:t>
            </a:r>
            <a:r>
              <a:rPr lang="en-US" dirty="0">
                <a:hlinkClick r:id="rId3"/>
              </a:rPr>
              <a:t>https://www.flickr.com/photos/sheila_sund/28314436166/in/photolist-K93TpU-75BCrB-21sLsM4-5dMMho-paBSX8-ovDTXE-C69csy-LR9f8T-56frkk-WvMPru-5ZMZTB-5ZMUF2-5ZMZDZ-k1rS-LGNUwW-5ZS7uE-2djCSb3-5ZS7rC-3yjLC-2p5qTr-qnn3D-2i1xLWj-eCRQP-YQ5s1J-8BqZEN-75BCNF-7eWfEv-5AsvcN-4Nw7Dk-avaTAV-29m83A-dTx74H-873zxZ-9qetQv-4JBhnf-R1hrJ-5EbVY1-8BBNCm-74x5Sf-BFF7Kb-gVdmLv-8Bozn1-LPBWC1-dhki73-smHguy-5EbWaL-5fZ17P-5aZC3g-9dGLZ5-af8qN7</a:t>
            </a:r>
            <a:r>
              <a:rPr lang="en-US" dirty="0"/>
              <a:t> (CC BY 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E4239-191D-4388-B0F5-1C522223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53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Speaking: Rachel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previously mentioned, using a multi-variable method would have yielded more accurate results in terms of the linear regressions for AOD-PM2.5. Updating the teams’ GEE tool to display the trajectories of air pollutants, rather than their most recently recorded locations and concentrations, would make it possible for the PSCAA to better track the movement of air pollutants during poor air quality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Also, on the horizon are the Multi-Angle Imager for Aerosols (MAIA) and Tropospheric Emissions: Monitoring Pollution (TEMPO), both set to launch in 2022. These sensors are expected to advance the ability to sense aerosols remotely. Looking at diesel emissions plumes coming from cargo ships will become more feasible with the high resolution and frequently-updated data the sensors will provide.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believe that related NASA projects could offer insight into this study. In 2017, the Ozone Water-Land Environmental Transition Study (OWLETS) used LIDAR to examine the Chesapeake Bay air-shed with respect to ozone (</a:t>
            </a:r>
            <a:r>
              <a:rPr kumimoji="0" lang="en-US" sz="1200" b="0" i="0" u="none" strike="noStrike" kern="1200" cap="none" spc="0" normalizeH="0" baseline="0" noProof="0" dirty="0" err="1">
                <a:ln>
                  <a:noFill/>
                </a:ln>
                <a:solidFill>
                  <a:prstClr val="black"/>
                </a:solidFill>
                <a:effectLst/>
                <a:uLnTx/>
                <a:uFillTx/>
                <a:latin typeface="+mn-lt"/>
                <a:ea typeface="+mn-ea"/>
                <a:cs typeface="+mn-cs"/>
              </a:rPr>
              <a:t>Aknan</a:t>
            </a:r>
            <a:r>
              <a:rPr kumimoji="0" lang="en-US" sz="1200" b="0" i="0" u="none" strike="noStrike" kern="1200" cap="none" spc="0" normalizeH="0" baseline="0" noProof="0" dirty="0">
                <a:ln>
                  <a:noFill/>
                </a:ln>
                <a:solidFill>
                  <a:prstClr val="black"/>
                </a:solidFill>
                <a:effectLst/>
                <a:uLnTx/>
                <a:uFillTx/>
                <a:latin typeface="+mn-lt"/>
                <a:ea typeface="+mn-ea"/>
                <a:cs typeface="+mn-cs"/>
              </a:rPr>
              <a:t>, 2019). In 2018, OWLETS-2 provided a follow-on study to better understand the behavior of ozone and related trace gases across the water land transition zone in the upper portion of the Chesapeake Bay. Because of the similar geography and patterns of cargo ship nitrogen oxide emissions shared by the Bay and the Sound, it would be useful to incorporate the OWLETS projects’ findings to the air quality of the Puget Sound. Finally, a NASA and NOAA joint venture called Fire Influence on Regional to Global Environments Experiment – Air Quality, or FIRE-AX, investigates natural and prescribed fires and could be helpful with assessing the accuracy of satellite detections in general (Murphy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Information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TEMPO Logo: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Credit: TEMPO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Source: http://tempo.si.edu/index.html (NASA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North America Swath: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Credit: NASA/USGS/SAO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Source: http://tempo.si.edu/gallery.html (NASA Image)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FF554-9721-473E-B7E3-8AF7A285E5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982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Speaking: Rachel</a:t>
            </a:r>
          </a:p>
          <a:p>
            <a:r>
              <a:rPr lang="en-US" dirty="0"/>
              <a:t>We’d like to thank the scientific advisors, mentors, and other individuals who made this project possible, including Dr. </a:t>
            </a:r>
            <a:r>
              <a:rPr lang="en-US" dirty="0" err="1"/>
              <a:t>Luvall</a:t>
            </a:r>
            <a:r>
              <a:rPr lang="en-US" dirty="0"/>
              <a:t>, Dr. Griffin, Dr. </a:t>
            </a:r>
            <a:r>
              <a:rPr lang="en-US" dirty="0" err="1"/>
              <a:t>Newchurch</a:t>
            </a:r>
            <a:r>
              <a:rPr lang="en-US" dirty="0"/>
              <a:t>, Dr. Al-Hamdan, Dr. </a:t>
            </a:r>
            <a:r>
              <a:rPr lang="en-US" dirty="0" err="1"/>
              <a:t>Maskey</a:t>
            </a:r>
            <a:r>
              <a:rPr lang="en-US" dirty="0"/>
              <a:t>, Dr. Christopher, our fellow Rochelle Williams, Helen Baldwin and Tim Mayer (</a:t>
            </a:r>
            <a:r>
              <a:rPr lang="en-US" i="1" dirty="0"/>
              <a:t>Mayor</a:t>
            </a:r>
            <a:r>
              <a:rPr lang="en-US" dirty="0"/>
              <a:t>) with NASA SERVIR, Christine Evans with UAH, and Madison Murphy with Optimal GEO. We are so appreciative of all of your time and help. Thank you!</a:t>
            </a:r>
          </a:p>
          <a:p>
            <a:endParaRPr lang="en-US" dirty="0"/>
          </a:p>
          <a:p>
            <a:r>
              <a:rPr lang="en-US" dirty="0"/>
              <a:t>Are there any questions or comments?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E4239-191D-4388-B0F5-1C522223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96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Speaking: Ray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Our study area is the Pacific Northwest, focusing on the Puget Sound, as shown in these maps.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Our partner is the Puget Sound Clean Air Agency, or PSCAA, which is a regional governmental agency covering four counties around Puget Sound (Strategic Plan 2014-2020 Clean Healthy Air for Everyone, Everywhere, All the Time, n.d.). They’ve been working since 1967 to monitor air pollution, enforce air quality standards, and educate people about the air quality in their neighborhoods.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Their primary goals for the last few years, is to improve air quality thereby decreasing health risks from exposure and economic disparities.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n-lt"/>
                <a:ea typeface="+mn-ea"/>
                <a:cs typeface="+mn-cs"/>
              </a:rPr>
              <a:t>------------Image Information Below------------</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Map of Washington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Credit: Produced In ArcGIS </a:t>
            </a:r>
            <a:r>
              <a:rPr kumimoji="0" lang="en-US" sz="1200" b="0" i="0" u="none" strike="noStrike" kern="1200" cap="none" spc="0" normalizeH="0" baseline="0" noProof="0" dirty="0" err="1">
                <a:ln>
                  <a:noFill/>
                </a:ln>
                <a:solidFill>
                  <a:prstClr val="black"/>
                </a:solidFill>
                <a:effectLst/>
                <a:uLnTx/>
                <a:uFillTx/>
                <a:latin typeface="+mn-lt"/>
                <a:ea typeface="+mn-ea"/>
                <a:cs typeface="+mn-cs"/>
              </a:rPr>
              <a:t>Esri</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Base Map: Light Gray Canvas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North Arrow: available through CC0 1.0 Universal (CC0 1.0 (https://publicdomainvectors.org/en/free-clipart/North-arrow/58771.html)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Calibri"/>
                <a:sym typeface="Calibri"/>
              </a:rPr>
              <a:t>Puget Sound Ground Sensor:</a:t>
            </a: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Calibri"/>
                <a:sym typeface="Calibri"/>
              </a:rPr>
              <a:t>Image Credit: PSCAA </a:t>
            </a:r>
            <a:r>
              <a:rPr kumimoji="0" lang="en-US" sz="1200" b="0" i="0" u="none" strike="noStrike" kern="1200" cap="none" spc="0" normalizeH="0" baseline="0" noProof="0" dirty="0" err="1">
                <a:ln>
                  <a:noFill/>
                </a:ln>
                <a:solidFill>
                  <a:prstClr val="black"/>
                </a:solidFill>
                <a:effectLst/>
                <a:uLnTx/>
                <a:uFillTx/>
                <a:latin typeface="+mn-lt"/>
                <a:ea typeface="+mn-ea"/>
                <a:cs typeface="Calibri"/>
                <a:sym typeface="Calibri"/>
              </a:rPr>
              <a:t>WildfiresmokePP</a:t>
            </a:r>
            <a:r>
              <a:rPr kumimoji="0" lang="en-US" sz="1200" b="0" i="0" u="none" strike="noStrike" kern="1200" cap="none" spc="0" normalizeH="0" baseline="0" noProof="0" dirty="0">
                <a:ln>
                  <a:noFill/>
                </a:ln>
                <a:solidFill>
                  <a:prstClr val="black"/>
                </a:solidFill>
                <a:effectLst/>
                <a:uLnTx/>
                <a:uFillTx/>
                <a:latin typeface="+mn-lt"/>
                <a:ea typeface="+mn-ea"/>
                <a:cs typeface="Calibri"/>
                <a:sym typeface="Calibri"/>
              </a:rPr>
              <a:t> Slide 30</a:t>
            </a: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Calibri"/>
                <a:sym typeface="Calibri"/>
              </a:rPr>
              <a:t>Image Source: https://linkprotect.cudasvc.com/url?a=http%3a%2f%2fdl.pscleanair.org%2fwildfiresmoke.pptx&amp;c=E,1,f-YiHv_8SG5hebv5xxOyGCbtx7MEhxGhlPRES-UHoWXC_shj_D3d5zmlcI_2ov16oWHNn9Tq6-xit0SvOBGetm0HjP-m3hUj1hOMjAi-QEh3J69i65gI&amp;typo=1</a:t>
            </a:r>
          </a:p>
        </p:txBody>
      </p:sp>
      <p:sp>
        <p:nvSpPr>
          <p:cNvPr id="4" name="Slide Number Placeholder 3"/>
          <p:cNvSpPr>
            <a:spLocks noGrp="1"/>
          </p:cNvSpPr>
          <p:nvPr>
            <p:ph type="sldNum" sz="quarter" idx="5"/>
          </p:nvPr>
        </p:nvSpPr>
        <p:spPr/>
        <p:txBody>
          <a:bodyPr/>
          <a:lstStyle/>
          <a:p>
            <a:fld id="{66EE4239-191D-4388-B0F5-1C5222233620}" type="slidenum">
              <a:rPr lang="en-US" smtClean="0"/>
              <a:t>2</a:t>
            </a:fld>
            <a:endParaRPr lang="en-US"/>
          </a:p>
        </p:txBody>
      </p:sp>
    </p:spTree>
    <p:extLst>
      <p:ext uri="{BB962C8B-B14F-4D97-AF65-F5344CB8AC3E}">
        <p14:creationId xmlns:p14="http://schemas.microsoft.com/office/powerpoint/2010/main" val="348711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F0000"/>
              </a:buClr>
              <a:buSzPts val="1000"/>
              <a:buFont typeface="Calibri"/>
              <a:buNone/>
              <a:tabLst/>
              <a:defRPr/>
            </a:pPr>
            <a:r>
              <a:rPr kumimoji="0" lang="en-US" sz="1000" b="0" i="1" u="none" strike="noStrike" kern="1200" cap="none" spc="0" normalizeH="0" baseline="0" noProof="0" dirty="0">
                <a:ln>
                  <a:noFill/>
                </a:ln>
                <a:solidFill>
                  <a:srgbClr val="FF0000"/>
                </a:solidFill>
                <a:effectLst/>
                <a:uLnTx/>
                <a:uFillTx/>
                <a:latin typeface="+mn-lt"/>
                <a:ea typeface="+mn-ea"/>
                <a:cs typeface="+mn-cs"/>
              </a:rPr>
              <a:t>Speaking: Ray</a:t>
            </a:r>
          </a:p>
          <a:p>
            <a:pPr marL="0" marR="0" lvl="0" indent="0" algn="l" defTabSz="914400" rtl="0" eaLnBrk="1" fontAlgn="auto" latinLnBrk="0" hangingPunct="1">
              <a:lnSpc>
                <a:spcPct val="100000"/>
              </a:lnSpc>
              <a:spcBef>
                <a:spcPts val="0"/>
              </a:spcBef>
              <a:spcAft>
                <a:spcPts val="0"/>
              </a:spcAft>
              <a:buClr>
                <a:srgbClr val="FF0000"/>
              </a:buClr>
              <a:buSzPts val="1000"/>
              <a:buFont typeface="Calibri"/>
              <a:buNone/>
              <a:tabLst/>
              <a:defRPr/>
            </a:pPr>
            <a:r>
              <a:rPr kumimoji="0" lang="en-US" sz="1000" b="0" i="0" u="none" strike="noStrike" kern="1200" cap="none" spc="0" normalizeH="0" baseline="0" noProof="0" dirty="0">
                <a:ln>
                  <a:noFill/>
                </a:ln>
                <a:solidFill>
                  <a:srgbClr val="FF0000"/>
                </a:solidFill>
                <a:effectLst/>
                <a:uLnTx/>
                <a:uFillTx/>
                <a:latin typeface="+mn-lt"/>
                <a:ea typeface="+mn-ea"/>
                <a:cs typeface="+mn-cs"/>
              </a:rPr>
              <a:t>Our partners have expressed concern over air quality in Puget Sound – they say that over 1,100 people die each year from air pollution-related illnesses in the Puget Sound region (Air Pollution &amp; Your Health: Puget Sound Clean Air Agency, n.d.). The pollutants they’re most concerned with are aerosols, nitrogen dioxide, and carbon monoxide, which mostly originate in wildfire smoke and diesel exhaust from cargo ships in the Sound. </a:t>
            </a:r>
          </a:p>
          <a:p>
            <a:pPr marL="0" marR="0" lvl="0" indent="0" algn="l" defTabSz="914400" rtl="0" eaLnBrk="1" fontAlgn="auto" latinLnBrk="0" hangingPunct="1">
              <a:lnSpc>
                <a:spcPct val="100000"/>
              </a:lnSpc>
              <a:spcBef>
                <a:spcPts val="0"/>
              </a:spcBef>
              <a:spcAft>
                <a:spcPts val="0"/>
              </a:spcAft>
              <a:buClr>
                <a:srgbClr val="FF0000"/>
              </a:buClr>
              <a:buSzPts val="1000"/>
              <a:buFont typeface="Calibri"/>
              <a:buNone/>
              <a:tabLst/>
              <a:defRPr/>
            </a:pPr>
            <a:endParaRPr kumimoji="0" lang="en-US"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FF0000"/>
              </a:buClr>
              <a:buSzPts val="1000"/>
              <a:buFont typeface="Calibri"/>
              <a:buNone/>
              <a:tabLst/>
              <a:defRPr/>
            </a:pPr>
            <a:r>
              <a:rPr kumimoji="0" lang="en-US" sz="1000" b="0" i="0" u="none" strike="noStrike" kern="1200" cap="none" spc="0" normalizeH="0" baseline="0" noProof="0" dirty="0">
                <a:ln>
                  <a:noFill/>
                </a:ln>
                <a:solidFill>
                  <a:srgbClr val="FF0000"/>
                </a:solidFill>
                <a:effectLst/>
                <a:uLnTx/>
                <a:uFillTx/>
                <a:latin typeface="+mn-lt"/>
                <a:ea typeface="+mn-ea"/>
                <a:cs typeface="+mn-cs"/>
              </a:rPr>
              <a:t>The PSCAA has raised concerns about the health effects of air pollution, which can include cardiovascular disease, severe respiratory inflammation, worsened asthma attacks, and increased mortality rates. Some populations are at a higher risk for various reasons – including children, elderly people, pregnant women, and people with pre-existing respiratory conditions. The PSCAA has also noted a pattern of disproportionate health effects on low-income communities (PSCAA, 2014).</a:t>
            </a:r>
          </a:p>
          <a:p>
            <a:pPr marL="0" marR="0" lvl="0" indent="0" algn="l" defTabSz="914400" rtl="0" eaLnBrk="1" fontAlgn="auto" latinLnBrk="0" hangingPunct="1">
              <a:lnSpc>
                <a:spcPct val="100000"/>
              </a:lnSpc>
              <a:spcBef>
                <a:spcPts val="0"/>
              </a:spcBef>
              <a:spcAft>
                <a:spcPts val="0"/>
              </a:spcAft>
              <a:buClr>
                <a:prstClr val="black"/>
              </a:buClr>
              <a:buSzPts val="1000"/>
              <a:buFont typeface="Calibri"/>
              <a:buNone/>
              <a:tabLst/>
              <a:defRPr/>
            </a:pPr>
            <a:endParaRPr kumimoji="0" lang="en-US"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FF0000"/>
              </a:buClr>
              <a:buSzPts val="1000"/>
              <a:buFont typeface="Calibri"/>
              <a:buNone/>
              <a:tabLst/>
              <a:defRPr/>
            </a:pPr>
            <a:r>
              <a:rPr kumimoji="0" lang="en-US" sz="1000" b="0" i="0" u="none" strike="noStrike" kern="1200" cap="none" spc="0" normalizeH="0" baseline="0" noProof="0" dirty="0">
                <a:ln>
                  <a:noFill/>
                </a:ln>
                <a:solidFill>
                  <a:srgbClr val="FF0000"/>
                </a:solidFill>
                <a:effectLst/>
                <a:uLnTx/>
                <a:uFillTx/>
                <a:latin typeface="+mn-lt"/>
                <a:ea typeface="+mn-ea"/>
                <a:cs typeface="+mn-cs"/>
              </a:rPr>
              <a:t>------------Image Information Below------------</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Infographic: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Image Credit: Washington State Department of Ecology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Image Source: https://fortress.wa.gov/ecy/publications/publications/91br023.pdf; Image Copyrighted by the Washington State Department of Ecology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Link to Copyright Information: https://ecology.wa.gov/About-us/Accountability-transparency/Our-website/Copyright-information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Fire image: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Calibri"/>
                <a:sym typeface="Calibri"/>
              </a:rPr>
              <a:t>Image Credit: Washington DNR, Flickr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Image Source: https://www.flickr.com/photos/wastatednr/6264472650 (available under </a:t>
            </a:r>
            <a:r>
              <a:rPr kumimoji="0" lang="en-US" sz="1000" b="0" i="0" u="none" strike="noStrike" kern="1200" cap="none" spc="0" normalizeH="0" baseline="0" noProof="0" dirty="0">
                <a:ln>
                  <a:noFill/>
                </a:ln>
                <a:solidFill>
                  <a:prstClr val="black"/>
                </a:solidFill>
                <a:effectLst/>
                <a:uLnTx/>
                <a:uFillTx/>
                <a:latin typeface="+mn-lt"/>
                <a:ea typeface="+mn-ea"/>
                <a:cs typeface="+mn-cs"/>
              </a:rPr>
              <a:t>CC BY-NC-ND 2.0</a:t>
            </a:r>
            <a:r>
              <a:rPr kumimoji="0" lang="en-US" sz="1200" b="0" i="0" u="none" strike="noStrike" kern="1200" cap="none" spc="0" normalizeH="0" baseline="0" noProof="0" dirty="0">
                <a:ln>
                  <a:noFill/>
                </a:ln>
                <a:solidFill>
                  <a:prstClr val="black"/>
                </a:solidFill>
                <a:effectLst/>
                <a:uLnTx/>
                <a:uFillTx/>
                <a:latin typeface="+mn-lt"/>
                <a:ea typeface="+mn-ea"/>
                <a:cs typeface="Calibri"/>
                <a:sym typeface="Calibri"/>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Boat image: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Credit: </a:t>
            </a:r>
            <a:r>
              <a:rPr kumimoji="0" lang="en-US" sz="1200" b="0" i="0" u="none" strike="noStrike" kern="1200" cap="none" spc="0" normalizeH="0" baseline="0" noProof="0" dirty="0" err="1">
                <a:ln>
                  <a:noFill/>
                </a:ln>
                <a:solidFill>
                  <a:prstClr val="black"/>
                </a:solidFill>
                <a:effectLst/>
                <a:uLnTx/>
                <a:uFillTx/>
                <a:latin typeface="+mn-lt"/>
                <a:ea typeface="+mn-ea"/>
                <a:cs typeface="+mn-cs"/>
              </a:rPr>
              <a:t>pxhere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Source: https://pxhere.com/en/photo/1229244 (available under CC0 public domain)</a:t>
            </a:r>
          </a:p>
        </p:txBody>
      </p:sp>
      <p:sp>
        <p:nvSpPr>
          <p:cNvPr id="4" name="Slide Number Placeholder 3"/>
          <p:cNvSpPr>
            <a:spLocks noGrp="1"/>
          </p:cNvSpPr>
          <p:nvPr>
            <p:ph type="sldNum" sz="quarter" idx="5"/>
          </p:nvPr>
        </p:nvSpPr>
        <p:spPr/>
        <p:txBody>
          <a:bodyPr/>
          <a:lstStyle/>
          <a:p>
            <a:fld id="{66EE4239-191D-4388-B0F5-1C5222233620}" type="slidenum">
              <a:rPr lang="en-US" smtClean="0"/>
              <a:t>3</a:t>
            </a:fld>
            <a:endParaRPr lang="en-US"/>
          </a:p>
        </p:txBody>
      </p:sp>
    </p:spTree>
    <p:extLst>
      <p:ext uri="{BB962C8B-B14F-4D97-AF65-F5344CB8AC3E}">
        <p14:creationId xmlns:p14="http://schemas.microsoft.com/office/powerpoint/2010/main" val="79759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F0000"/>
              </a:buClr>
              <a:buSzPts val="1000"/>
              <a:buFont typeface="Calibri"/>
              <a:buNone/>
              <a:tabLst/>
              <a:defRPr/>
            </a:pPr>
            <a:r>
              <a:rPr kumimoji="0" lang="en-US" sz="1000" b="0" i="1" u="none" strike="noStrike" kern="1200" cap="none" spc="0" normalizeH="0" baseline="0" noProof="0" dirty="0">
                <a:ln>
                  <a:noFill/>
                </a:ln>
                <a:solidFill>
                  <a:srgbClr val="FF0000"/>
                </a:solidFill>
                <a:effectLst/>
                <a:uLnTx/>
                <a:uFillTx/>
                <a:latin typeface="+mn-lt"/>
                <a:ea typeface="+mn-ea"/>
                <a:cs typeface="+mn-cs"/>
              </a:rPr>
              <a:t>Speaking: Ray</a:t>
            </a:r>
          </a:p>
          <a:p>
            <a:pPr marL="0" marR="0" lvl="0" indent="0" algn="l" defTabSz="914400" rtl="0" eaLnBrk="1" fontAlgn="auto" latinLnBrk="0" hangingPunct="1">
              <a:lnSpc>
                <a:spcPct val="100000"/>
              </a:lnSpc>
              <a:spcBef>
                <a:spcPts val="0"/>
              </a:spcBef>
              <a:spcAft>
                <a:spcPts val="0"/>
              </a:spcAft>
              <a:buClr>
                <a:srgbClr val="FF0000"/>
              </a:buClr>
              <a:buSzPts val="1000"/>
              <a:buFont typeface="Calibri"/>
              <a:buNone/>
              <a:tabLst/>
              <a:defRPr/>
            </a:pPr>
            <a:r>
              <a:rPr kumimoji="0" lang="en-US" sz="1000" b="0" i="0" u="none" strike="noStrike" kern="1200" cap="none" spc="0" normalizeH="0" baseline="0" noProof="0" dirty="0">
                <a:ln>
                  <a:noFill/>
                </a:ln>
                <a:solidFill>
                  <a:srgbClr val="FF0000"/>
                </a:solidFill>
                <a:effectLst/>
                <a:uLnTx/>
                <a:uFillTx/>
                <a:latin typeface="+mn-lt"/>
                <a:ea typeface="+mn-ea"/>
                <a:cs typeface="+mn-cs"/>
              </a:rPr>
              <a:t>Our project objectives are: </a:t>
            </a:r>
          </a:p>
          <a:p>
            <a:pPr marL="342900" marR="0" lvl="0" indent="-342900" algn="l" defTabSz="914400" rtl="0" eaLnBrk="1" fontAlgn="auto" latinLnBrk="0" hangingPunct="1">
              <a:lnSpc>
                <a:spcPct val="100000"/>
              </a:lnSpc>
              <a:spcBef>
                <a:spcPts val="0"/>
              </a:spcBef>
              <a:spcAft>
                <a:spcPts val="600"/>
              </a:spcAft>
              <a:buClr>
                <a:srgbClr val="964135"/>
              </a:buClr>
              <a:buSzTx/>
              <a:buFont typeface="Webdings" panose="05030102010509060703" pitchFamily="18" charset="2"/>
              <a:buChar char=""/>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mn-lt"/>
                <a:ea typeface="+mn-ea"/>
                <a:cs typeface="+mn-cs"/>
              </a:rPr>
              <a:t>Identify </a:t>
            </a:r>
            <a:r>
              <a:rPr kumimoji="0" lang="en-US" sz="1000" b="0" i="0" u="none" strike="noStrike" kern="1200" cap="none" spc="0" normalizeH="0" baseline="0" noProof="0" dirty="0">
                <a:ln>
                  <a:noFill/>
                </a:ln>
                <a:solidFill>
                  <a:srgbClr val="3F3F3F"/>
                </a:solidFill>
                <a:effectLst/>
                <a:uLnTx/>
                <a:uFillTx/>
                <a:latin typeface="Century Gothic"/>
                <a:ea typeface="Century Gothic"/>
                <a:cs typeface="Century Gothic"/>
                <a:sym typeface="Century Gothic"/>
              </a:rPr>
              <a:t>sources and dispersion patterns of air pollutants increasing health risks to vulnerable communities by creating a web-based tool identifying current trends in spatial distribution of air pollutants</a:t>
            </a:r>
          </a:p>
          <a:p>
            <a:pPr marL="342900" marR="0" lvl="0" indent="-342900" algn="l" defTabSz="914400" rtl="0" eaLnBrk="1" fontAlgn="auto" latinLnBrk="0" hangingPunct="1">
              <a:lnSpc>
                <a:spcPct val="100000"/>
              </a:lnSpc>
              <a:spcBef>
                <a:spcPts val="0"/>
              </a:spcBef>
              <a:spcAft>
                <a:spcPts val="600"/>
              </a:spcAft>
              <a:buClr>
                <a:srgbClr val="964135"/>
              </a:buClr>
              <a:buSzTx/>
              <a:buFont typeface="Webdings" panose="05030102010509060703" pitchFamily="18" charset="2"/>
              <a:buChar char=""/>
              <a:tabLst/>
              <a:defRPr/>
            </a:pPr>
            <a:r>
              <a:rPr kumimoji="0" lang="en-US" sz="1000" b="0" i="0" u="none" strike="noStrike" kern="1200" cap="none" spc="0" normalizeH="0" baseline="0" noProof="0" dirty="0">
                <a:ln>
                  <a:noFill/>
                </a:ln>
                <a:solidFill>
                  <a:srgbClr val="3F3F3F"/>
                </a:solidFill>
                <a:effectLst/>
                <a:uLnTx/>
                <a:uFillTx/>
                <a:latin typeface="Century Gothic"/>
                <a:ea typeface="Century Gothic"/>
                <a:cs typeface="Century Gothic"/>
                <a:sym typeface="Century Gothic"/>
              </a:rPr>
              <a:t>Estimate a relationship between AOD and PM2.5 using a two-variable, linear regression approach</a:t>
            </a:r>
          </a:p>
          <a:p>
            <a:pPr marL="342900" marR="0" lvl="0" indent="-342900" algn="l" defTabSz="914400" rtl="0" eaLnBrk="1" fontAlgn="auto" latinLnBrk="0" hangingPunct="1">
              <a:lnSpc>
                <a:spcPct val="100000"/>
              </a:lnSpc>
              <a:spcBef>
                <a:spcPts val="0"/>
              </a:spcBef>
              <a:spcAft>
                <a:spcPts val="600"/>
              </a:spcAft>
              <a:buClr>
                <a:srgbClr val="964135"/>
              </a:buClr>
              <a:buSzTx/>
              <a:buFont typeface="Webdings" panose="05030102010509060703" pitchFamily="18" charset="2"/>
              <a:buChar char=""/>
              <a:tabLst/>
              <a:defRPr/>
            </a:pPr>
            <a:r>
              <a:rPr kumimoji="0" lang="en-US" sz="1000" b="0" i="0" u="none" strike="noStrike" kern="1200" cap="none" spc="0" normalizeH="0" baseline="0" noProof="0" dirty="0">
                <a:ln>
                  <a:noFill/>
                </a:ln>
                <a:solidFill>
                  <a:srgbClr val="3F3F3F"/>
                </a:solidFill>
                <a:effectLst/>
                <a:uLnTx/>
                <a:uFillTx/>
                <a:latin typeface="Century Gothic"/>
                <a:ea typeface="Century Gothic"/>
                <a:cs typeface="Century Gothic"/>
                <a:sym typeface="Century Gothic"/>
              </a:rPr>
              <a:t>Validate the data produced by the web-based tool using in situ data provided by the PSCAA’s ground sensors</a:t>
            </a:r>
            <a:endParaRPr kumimoji="0" lang="en-US" sz="10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FF0000"/>
              </a:buClr>
              <a:buSzPts val="1000"/>
              <a:buFont typeface="Calibri"/>
              <a:buNone/>
              <a:tabLst/>
              <a:defRPr/>
            </a:pPr>
            <a:endParaRPr kumimoji="0" lang="en-US" sz="10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FF0000"/>
              </a:buClr>
              <a:buSzPts val="1000"/>
              <a:buFont typeface="Calibri"/>
              <a:buNone/>
              <a:tabLst/>
              <a:defRPr/>
            </a:pPr>
            <a:r>
              <a:rPr kumimoji="0" lang="en-US" sz="1000" b="0" i="0" u="none" strike="noStrike" kern="1200" cap="none" spc="0" normalizeH="0" baseline="0" noProof="0" dirty="0">
                <a:ln>
                  <a:noFill/>
                </a:ln>
                <a:solidFill>
                  <a:srgbClr val="FF0000"/>
                </a:solidFill>
                <a:effectLst/>
                <a:uLnTx/>
                <a:uFillTx/>
                <a:latin typeface="+mn-lt"/>
                <a:ea typeface="+mn-ea"/>
                <a:cs typeface="+mn-cs"/>
              </a:rPr>
              <a:t>------------Image Information Below------------</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Fog image: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Credit: Tom </a:t>
            </a:r>
            <a:r>
              <a:rPr kumimoji="0" lang="en-US" sz="1200" b="0" i="0" u="none" strike="noStrike" kern="1200" cap="none" spc="0" normalizeH="0" baseline="0" noProof="0" dirty="0" err="1">
                <a:ln>
                  <a:noFill/>
                </a:ln>
                <a:solidFill>
                  <a:prstClr val="black"/>
                </a:solidFill>
                <a:effectLst/>
                <a:uLnTx/>
                <a:uFillTx/>
                <a:latin typeface="+mn-lt"/>
                <a:ea typeface="+mn-ea"/>
                <a:cs typeface="+mn-cs"/>
              </a:rPr>
              <a:t>Harpel</a:t>
            </a:r>
            <a:r>
              <a:rPr kumimoji="0" lang="en-US" sz="1200" b="0" i="0" u="none" strike="noStrike" kern="1200" cap="none" spc="0" normalizeH="0" baseline="0" noProof="0" dirty="0">
                <a:ln>
                  <a:noFill/>
                </a:ln>
                <a:solidFill>
                  <a:prstClr val="black"/>
                </a:solidFill>
                <a:effectLst/>
                <a:uLnTx/>
                <a:uFillTx/>
                <a:latin typeface="+mn-lt"/>
                <a:ea typeface="+mn-ea"/>
                <a:cs typeface="+mn-cs"/>
              </a:rPr>
              <a:t>, Wikimedia Commons, originally Flickr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Image Source: https://commons.wikimedia.org/wiki/File:Dense_Seattle_Fog.jpg (available under CC BY 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E4239-191D-4388-B0F5-1C522223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23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Calibri"/>
                <a:cs typeface="Calibri"/>
                <a:sym typeface="Calibri"/>
              </a:rPr>
              <a:t>Speaking: Richard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We used data from three separate satellites for this project. We used the Moderate Resolution Imaging Spectroradiometer (MODIS) sensor on both Aqua and Terra. There’s an algorithm called the Multi-Angle Implementation of Atmospheric Correction (MAIAC) – there are datasets available on GEE that used MAIAC on MODIS data to show aerosols with finer spatial resolution than is otherwise available from MODIS (Google Earth Engine, </a:t>
            </a:r>
            <a:r>
              <a:rPr kumimoji="0" lang="en-US" sz="1200" b="0" i="0" u="none" strike="noStrike" kern="1200" cap="none" spc="0" normalizeH="0" baseline="0" noProof="0" dirty="0">
                <a:ln>
                  <a:noFill/>
                </a:ln>
                <a:solidFill>
                  <a:prstClr val="black">
                    <a:lumMod val="75000"/>
                    <a:lumOff val="25000"/>
                  </a:prstClr>
                </a:solidFill>
                <a:effectLst/>
                <a:uLnTx/>
                <a:uFillTx/>
                <a:latin typeface="+mn-lt"/>
                <a:ea typeface="+mn-ea"/>
                <a:cs typeface="+mn-cs"/>
              </a:rPr>
              <a:t>MCD19A2.006)</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 We relied primarily on MAIAC for our project, and we supplemented that with Sentinel-5P data, which is also available on GEE. Sentinel provided data on other pollutants, including nitrogen dioxide and carbon monoxide (Google Earth Engine, </a:t>
            </a:r>
            <a:r>
              <a:rPr kumimoji="0" lang="en-US" sz="1200" b="0" i="0" u="none" strike="noStrike" kern="1200" cap="none" spc="0" normalizeH="0" baseline="0" noProof="0" dirty="0">
                <a:ln>
                  <a:noFill/>
                </a:ln>
                <a:solidFill>
                  <a:prstClr val="black">
                    <a:lumMod val="75000"/>
                    <a:lumOff val="25000"/>
                  </a:prstClr>
                </a:solidFill>
                <a:effectLst/>
                <a:uLnTx/>
                <a:uFillTx/>
                <a:latin typeface="+mn-lt"/>
                <a:ea typeface="+mn-ea"/>
                <a:cs typeface="+mn-cs"/>
              </a:rPr>
              <a:t>Sentinel-5P OFFL NO2)</a:t>
            </a:r>
            <a:r>
              <a:rPr kumimoji="0" lang="en-US" sz="1200" b="0" i="0" u="none" strike="noStrike" kern="1200" cap="none" spc="0" normalizeH="0" baseline="0" noProof="0" dirty="0">
                <a:ln>
                  <a:noFill/>
                </a:ln>
                <a:solidFill>
                  <a:prstClr val="black"/>
                </a:solidFill>
                <a:effectLst/>
                <a:uLnTx/>
                <a:uFillTx/>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Information Below------------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Aqua and Terra: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Credit: NASA DEVELOP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Source: http://www.devpedia.developexchange.com/dp/index.php?title=List_of_Satellite_Pictures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Sentinel: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Credit: ESA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Source: http://www.esa.int/ESA_Multimedia/Search/(sortBy)/view_count?result_type=images&amp;SearchText=Sentinel+5p</a:t>
            </a:r>
          </a:p>
        </p:txBody>
      </p:sp>
      <p:sp>
        <p:nvSpPr>
          <p:cNvPr id="4" name="Slide Number Placeholder 3"/>
          <p:cNvSpPr>
            <a:spLocks noGrp="1"/>
          </p:cNvSpPr>
          <p:nvPr>
            <p:ph type="sldNum" sz="quarter" idx="5"/>
          </p:nvPr>
        </p:nvSpPr>
        <p:spPr/>
        <p:txBody>
          <a:bodyPr/>
          <a:lstStyle/>
          <a:p>
            <a:fld id="{66EE4239-191D-4388-B0F5-1C5222233620}" type="slidenum">
              <a:rPr lang="en-US" smtClean="0"/>
              <a:t>5</a:t>
            </a:fld>
            <a:endParaRPr lang="en-US"/>
          </a:p>
        </p:txBody>
      </p:sp>
    </p:spTree>
    <p:extLst>
      <p:ext uri="{BB962C8B-B14F-4D97-AF65-F5344CB8AC3E}">
        <p14:creationId xmlns:p14="http://schemas.microsoft.com/office/powerpoint/2010/main" val="366262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1" u="none" strike="noStrike" baseline="0" dirty="0">
                <a:solidFill>
                  <a:schemeClr val="dk1"/>
                </a:solidFill>
                <a:latin typeface="Calibri"/>
                <a:ea typeface="Calibri"/>
                <a:cs typeface="Calibri"/>
                <a:sym typeface="Calibri"/>
              </a:rPr>
              <a:t>Speaking: Richard</a:t>
            </a:r>
          </a:p>
          <a:p>
            <a:pPr marL="0" lvl="0" indent="0" algn="l" rtl="0">
              <a:spcBef>
                <a:spcPts val="0"/>
              </a:spcBef>
              <a:spcAft>
                <a:spcPts val="0"/>
              </a:spcAft>
              <a:buNone/>
            </a:pPr>
            <a:r>
              <a:rPr lang="en-US" sz="1200" b="0" i="0" u="none" strike="noStrike" baseline="0" dirty="0">
                <a:solidFill>
                  <a:schemeClr val="dk1"/>
                </a:solidFill>
                <a:latin typeface="Calibri"/>
                <a:ea typeface="Calibri"/>
                <a:cs typeface="Calibri"/>
                <a:sym typeface="Calibri"/>
              </a:rPr>
              <a:t>We used the MAIAC algorithm to access our data on aerosols. MAIAC data (processed from Terra and Aqua MODIS as a gridded Level 3 product) is available on Google Earth Engine. It provided us with daily AOD data at 1 km resolution, which we then used to estimate concentrations of particulate matter (PM2.5) using linear </a:t>
            </a:r>
            <a:r>
              <a:rPr lang="en-US" sz="1200" b="0" i="0" u="none" strike="noStrike" baseline="0" dirty="0">
                <a:solidFill>
                  <a:schemeClr val="dk1"/>
                </a:solidFill>
                <a:latin typeface="+mn-lt"/>
                <a:ea typeface="Calibri"/>
                <a:cs typeface="Calibri"/>
                <a:sym typeface="Calibri"/>
              </a:rPr>
              <a:t>regression (Google Earth Engine, </a:t>
            </a:r>
            <a:r>
              <a:rPr lang="pt-BR" sz="1200" dirty="0">
                <a:solidFill>
                  <a:schemeClr val="tx1">
                    <a:lumMod val="75000"/>
                    <a:lumOff val="25000"/>
                  </a:schemeClr>
                </a:solidFill>
              </a:rPr>
              <a:t>MCD19A2.006)</a:t>
            </a:r>
            <a:r>
              <a:rPr lang="en-US" sz="1200" b="0" i="0" u="none" strike="noStrike" baseline="0" dirty="0">
                <a:solidFill>
                  <a:schemeClr val="dk1"/>
                </a:solidFill>
                <a:latin typeface="Calibri"/>
                <a:ea typeface="Calibri"/>
                <a:cs typeface="Calibri"/>
                <a:sym typeface="Calibri"/>
              </a:rPr>
              <a:t>. </a:t>
            </a:r>
          </a:p>
          <a:p>
            <a:pPr marL="0" lvl="0" indent="0" algn="l" rtl="0">
              <a:spcBef>
                <a:spcPts val="0"/>
              </a:spcBef>
              <a:spcAft>
                <a:spcPts val="0"/>
              </a:spcAft>
              <a:buNone/>
            </a:pPr>
            <a:r>
              <a:rPr lang="en-US" sz="1200" b="0" i="0" u="none" strike="noStrike" baseline="0" dirty="0">
                <a:solidFill>
                  <a:schemeClr val="dk1"/>
                </a:solidFill>
                <a:latin typeface="Calibri"/>
                <a:ea typeface="Calibri"/>
                <a:cs typeface="Calibri"/>
                <a:sym typeface="Calibri"/>
              </a:rPr>
              <a:t>We accessed data on nitrogen oxides, sulfur dioxide, ozone, and carbon monoxide from Sentinel-5P through the Tropospheric Monitoring Instrument, or TROPOMI. Google Earth Engine provides concentration data in the form of atmospheric column density at a resolution of 0.01 arc degree for each of those </a:t>
            </a:r>
            <a:r>
              <a:rPr lang="en-US" sz="1200" b="0" i="0" u="none" strike="noStrike" baseline="0" dirty="0">
                <a:solidFill>
                  <a:schemeClr val="dk1"/>
                </a:solidFill>
                <a:latin typeface="+mn-lt"/>
                <a:ea typeface="Calibri"/>
                <a:cs typeface="Calibri"/>
                <a:sym typeface="Calibri"/>
              </a:rPr>
              <a:t>pollutants (Google Earth Engine, </a:t>
            </a:r>
            <a:r>
              <a:rPr lang="en-US" sz="1200" dirty="0">
                <a:solidFill>
                  <a:schemeClr val="tx1">
                    <a:lumMod val="75000"/>
                    <a:lumOff val="25000"/>
                  </a:schemeClr>
                </a:solidFill>
              </a:rPr>
              <a:t>Sentinel-5P OFFL NO2)</a:t>
            </a:r>
            <a:r>
              <a:rPr lang="en-US" sz="1200" b="0" i="0" u="none" strike="noStrike" baseline="0" dirty="0">
                <a:solidFill>
                  <a:schemeClr val="dk1"/>
                </a:solidFill>
                <a:latin typeface="+mn-lt"/>
                <a:ea typeface="Calibri"/>
                <a:cs typeface="Calibri"/>
                <a:sym typeface="Calibri"/>
              </a:rPr>
              <a:t>.</a:t>
            </a:r>
            <a:endParaRPr lang="en-US" sz="1200" b="0" i="0" u="none" strike="noStrike" baseline="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baseline="0" dirty="0">
                <a:solidFill>
                  <a:schemeClr val="tx1">
                    <a:lumMod val="75000"/>
                    <a:lumOff val="25000"/>
                  </a:schemeClr>
                </a:solidFill>
                <a:latin typeface="Calibri"/>
                <a:ea typeface="Calibri"/>
                <a:cs typeface="Calibri"/>
                <a:sym typeface="Calibri"/>
              </a:rPr>
              <a:t>Our primary goal for this project was to create a tool in Google Earth Engine showing recent/current concentrations of air pollutants</a:t>
            </a:r>
            <a:r>
              <a:rPr lang="en-US" sz="1200" b="0" i="0" u="none" strike="noStrike" baseline="0" dirty="0">
                <a:solidFill>
                  <a:schemeClr val="dk1"/>
                </a:solidFill>
                <a:latin typeface="Calibri"/>
                <a:ea typeface="Calibri"/>
                <a:cs typeface="Calibri"/>
                <a:sym typeface="Calibri"/>
              </a:rPr>
              <a:t> over the Pacific Northwest for the PSCAA to use when prescribing policy and educating the public. In GEE, we were able to calculate our PM2.5 estimates from MAIAC and incorporate the concentration data from Sentinel to create imagery showing those concentrations</a:t>
            </a:r>
            <a:r>
              <a:rPr lang="en-US" sz="1200" b="0" i="0" u="none" strike="noStrike" baseline="0" dirty="0" smtClean="0">
                <a:solidFill>
                  <a:schemeClr val="dk1"/>
                </a:solidFill>
                <a:latin typeface="Calibri"/>
                <a:ea typeface="Calibri"/>
                <a:cs typeface="Calibri"/>
                <a:sym typeface="Calibri"/>
              </a:rPr>
              <a:t>.</a:t>
            </a:r>
          </a:p>
          <a:p>
            <a:pPr marL="0" lvl="0" indent="0" algn="l" rtl="0">
              <a:spcBef>
                <a:spcPts val="0"/>
              </a:spcBef>
              <a:spcAft>
                <a:spcPts val="0"/>
              </a:spcAft>
              <a:buNone/>
            </a:pPr>
            <a:endParaRPr lang="en-US" sz="1200" b="0" i="0" u="none" strike="noStrike" baseline="0"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baseline="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baseline="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------------Image Information Below------------</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Infographic:</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Image Credit: Washington State Department of Ecology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Image Source: https://fortress.wa.gov/ecy/publications/publications/91br023.pdf (Image Copyrighted by the Washington State Department of Ecology)</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Link to Copyright Information: https://ecology.wa.gov/About-us/Accountability-transparency/Our-website/Copyright-information</a:t>
            </a:r>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83550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Speaking: Richard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AOD does not measure concentrations of PM2.5, but there are multiple statistical approaches to use it to estimate those calculations, as you can see here (</a:t>
            </a:r>
            <a:r>
              <a:rPr kumimoji="0" lang="en-US" sz="1200" b="0" i="0" u="none" strike="noStrike" kern="1200" cap="none" spc="0" normalizeH="0" baseline="0" noProof="0" dirty="0" err="1">
                <a:ln>
                  <a:noFill/>
                </a:ln>
                <a:solidFill>
                  <a:prstClr val="black"/>
                </a:solidFill>
                <a:effectLst/>
                <a:uLnTx/>
                <a:uFillTx/>
                <a:latin typeface="+mn-lt"/>
                <a:ea typeface="+mn-ea"/>
                <a:cs typeface="+mn-cs"/>
              </a:rPr>
              <a:t>N.a.</a:t>
            </a:r>
            <a:r>
              <a:rPr kumimoji="0" lang="en-US" sz="1200" b="0" i="0" u="none" strike="noStrike" kern="1200" cap="none" spc="0" normalizeH="0" baseline="0" noProof="0" dirty="0">
                <a:ln>
                  <a:noFill/>
                </a:ln>
                <a:solidFill>
                  <a:prstClr val="black"/>
                </a:solidFill>
                <a:effectLst/>
                <a:uLnTx/>
                <a:uFillTx/>
                <a:latin typeface="+mn-lt"/>
                <a:ea typeface="+mn-ea"/>
                <a:cs typeface="+mn-cs"/>
              </a:rPr>
              <a:t>, 2016). We chose to use the two-variable (*click*) statistical approach (</a:t>
            </a:r>
            <a:r>
              <a:rPr kumimoji="0" lang="en-US" sz="1200" b="0" i="0" u="none" strike="noStrike" kern="1200" cap="none" spc="0" normalizeH="0" baseline="0" noProof="0" dirty="0" err="1">
                <a:ln>
                  <a:noFill/>
                </a:ln>
                <a:solidFill>
                  <a:prstClr val="black"/>
                </a:solidFill>
                <a:effectLst/>
                <a:uLnTx/>
                <a:uFillTx/>
                <a:latin typeface="+mn-lt"/>
                <a:ea typeface="+mn-ea"/>
                <a:cs typeface="+mn-cs"/>
              </a:rPr>
              <a:t>Schaap</a:t>
            </a:r>
            <a:r>
              <a:rPr kumimoji="0" lang="en-US" sz="1200" b="0" i="0" u="none" strike="noStrike" kern="1200" cap="none" spc="0" normalizeH="0" baseline="0" noProof="0" dirty="0">
                <a:ln>
                  <a:noFill/>
                </a:ln>
                <a:solidFill>
                  <a:prstClr val="black"/>
                </a:solidFill>
                <a:effectLst/>
                <a:uLnTx/>
                <a:uFillTx/>
                <a:latin typeface="+mn-lt"/>
                <a:ea typeface="+mn-ea"/>
                <a:cs typeface="+mn-cs"/>
              </a:rPr>
              <a:t>, et al. 2009) (highlight relevant equation), using methodology shared by NASA ARSET (2016) and beginning with data from EPA on-the-ground air sensors. In this equation, Y is the AOD and X is the measured PM2.5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order to do that, we performed a linear regression between PM2.5 concentration data from a number of ground sensors and the AOD data from the same latitude and longitude point as those sensors. We then used the equation of the line from that regression to predict PM2.5 values for every MAIAC pixel.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relationship between AOD and PM2.5 varies depending on the time of year and the region, so to make our PM2.5 concentration estimates as accurate as possible, we performed separate regressions for each month between June and September and for different regions of Washington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Information Below------------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Artificial Intelligence: NASA ARSET Theoretical Basis for Converting Satellite Observations to Ground-Level PM2.5 Concentrations 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Source: https://arset.gsfc.nasa.gov/sites/default/files/airquality/workshops/BAQ16/P8.pdf</a:t>
            </a:r>
          </a:p>
        </p:txBody>
      </p:sp>
      <p:sp>
        <p:nvSpPr>
          <p:cNvPr id="4" name="Slide Number Placeholder 3"/>
          <p:cNvSpPr>
            <a:spLocks noGrp="1"/>
          </p:cNvSpPr>
          <p:nvPr>
            <p:ph type="sldNum" sz="quarter" idx="5"/>
          </p:nvPr>
        </p:nvSpPr>
        <p:spPr/>
        <p:txBody>
          <a:bodyPr/>
          <a:lstStyle/>
          <a:p>
            <a:fld id="{66EE4239-191D-4388-B0F5-1C5222233620}" type="slidenum">
              <a:rPr lang="en-US" smtClean="0"/>
              <a:t>7</a:t>
            </a:fld>
            <a:endParaRPr lang="en-US"/>
          </a:p>
        </p:txBody>
      </p:sp>
    </p:spTree>
    <p:extLst>
      <p:ext uri="{BB962C8B-B14F-4D97-AF65-F5344CB8AC3E}">
        <p14:creationId xmlns:p14="http://schemas.microsoft.com/office/powerpoint/2010/main" val="112408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Speaking: Amiya</a:t>
            </a:r>
          </a:p>
          <a:p>
            <a:r>
              <a:rPr lang="en-US" dirty="0"/>
              <a:t>This is an example of what our validations looked like. For this example, we looked at particulate matter on August 14, 2018, which was recorded as having especially bad air quality around the Puget Sound due to an atmospheric inversion, which trapped pollutants closer to the surface. The scatterplot shows more of a cloud of points than points focused around a line. The r-squared value is only 0.15, which is very low, and indicates that the predicted PM2.5 values don't come near the actual measured PM2.5 values.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E4239-191D-4388-B0F5-1C522223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126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Speaking: Amiya</a:t>
            </a:r>
          </a:p>
          <a:p>
            <a:r>
              <a:rPr lang="en-US" dirty="0"/>
              <a:t>The map here shows both sensor and satellite measurements of particulate matter concentrations. The points represent the ground sensors and are colored according to the concentrations they recorded, following the EPA Air Quality Index colors. Green points recorded lower particulate matter concentrations, while red points recorded higher concentrations. The color outside the sensor points shows the PM2.5 estimates from satellite aerosol optical depth data, and it does not match the sensor readings well. There are many places where the satellite data does not match the nearby sensor data. This kind of discrepancy is why we made sure to validate the data produced by our tool - after finding this error, we could try to find more accurate estimates of particulate matter from aerosol optical depth. These results also indicated that our tool and our methods for estimating particulate matter concentrations are not the best ways to examine particulate matter in this region.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E4239-191D-4388-B0F5-1C522223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994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iginal Title">
    <p:spTree>
      <p:nvGrpSpPr>
        <p:cNvPr id="1" name=""/>
        <p:cNvGrpSpPr/>
        <p:nvPr/>
      </p:nvGrpSpPr>
      <p:grpSpPr>
        <a:xfrm>
          <a:off x="0" y="0"/>
          <a:ext cx="0" cy="0"/>
          <a:chOff x="0" y="0"/>
          <a:chExt cx="0" cy="0"/>
        </a:xfrm>
      </p:grpSpPr>
      <p:grpSp>
        <p:nvGrpSpPr>
          <p:cNvPr id="10" name="Group 9"/>
          <p:cNvGrpSpPr/>
          <p:nvPr userDrawn="1"/>
        </p:nvGrpSpPr>
        <p:grpSpPr>
          <a:xfrm>
            <a:off x="-149020" y="44449"/>
            <a:ext cx="12448971" cy="6863516"/>
            <a:chOff x="-149020" y="44449"/>
            <a:chExt cx="12448971" cy="6863516"/>
          </a:xfrm>
        </p:grpSpPr>
        <p:grpSp>
          <p:nvGrpSpPr>
            <p:cNvPr id="7" name="Group 6"/>
            <p:cNvGrpSpPr/>
            <p:nvPr userDrawn="1"/>
          </p:nvGrpSpPr>
          <p:grpSpPr>
            <a:xfrm>
              <a:off x="-149020" y="44449"/>
              <a:ext cx="12448971" cy="6863516"/>
              <a:chOff x="-149020" y="44449"/>
              <a:chExt cx="12448971" cy="6863516"/>
            </a:xfrm>
          </p:grpSpPr>
          <p:sp>
            <p:nvSpPr>
              <p:cNvPr id="22" name="Rounded Rectangle 16"/>
              <p:cNvSpPr/>
              <p:nvPr/>
            </p:nvSpPr>
            <p:spPr>
              <a:xfrm>
                <a:off x="-149020" y="44449"/>
                <a:ext cx="5844685" cy="6824475"/>
              </a:xfrm>
              <a:custGeom>
                <a:avLst/>
                <a:gdLst>
                  <a:gd name="connsiteX0" fmla="*/ 0 w 6911008"/>
                  <a:gd name="connsiteY0" fmla="*/ 1151858 h 7740650"/>
                  <a:gd name="connsiteX1" fmla="*/ 1151858 w 6911008"/>
                  <a:gd name="connsiteY1" fmla="*/ 0 h 7740650"/>
                  <a:gd name="connsiteX2" fmla="*/ 5759150 w 6911008"/>
                  <a:gd name="connsiteY2" fmla="*/ 0 h 7740650"/>
                  <a:gd name="connsiteX3" fmla="*/ 6911008 w 6911008"/>
                  <a:gd name="connsiteY3" fmla="*/ 1151858 h 7740650"/>
                  <a:gd name="connsiteX4" fmla="*/ 6911008 w 6911008"/>
                  <a:gd name="connsiteY4" fmla="*/ 6588792 h 7740650"/>
                  <a:gd name="connsiteX5" fmla="*/ 5759150 w 6911008"/>
                  <a:gd name="connsiteY5" fmla="*/ 7740650 h 7740650"/>
                  <a:gd name="connsiteX6" fmla="*/ 1151858 w 6911008"/>
                  <a:gd name="connsiteY6" fmla="*/ 7740650 h 7740650"/>
                  <a:gd name="connsiteX7" fmla="*/ 0 w 6911008"/>
                  <a:gd name="connsiteY7" fmla="*/ 6588792 h 7740650"/>
                  <a:gd name="connsiteX8" fmla="*/ 0 w 6911008"/>
                  <a:gd name="connsiteY8" fmla="*/ 1151858 h 7740650"/>
                  <a:gd name="connsiteX0" fmla="*/ 0 w 6911008"/>
                  <a:gd name="connsiteY0" fmla="*/ 1151858 h 7740650"/>
                  <a:gd name="connsiteX1" fmla="*/ 1151858 w 6911008"/>
                  <a:gd name="connsiteY1" fmla="*/ 0 h 7740650"/>
                  <a:gd name="connsiteX2" fmla="*/ 5759150 w 6911008"/>
                  <a:gd name="connsiteY2" fmla="*/ 0 h 7740650"/>
                  <a:gd name="connsiteX3" fmla="*/ 6911008 w 6911008"/>
                  <a:gd name="connsiteY3" fmla="*/ 1151858 h 7740650"/>
                  <a:gd name="connsiteX4" fmla="*/ 6911008 w 6911008"/>
                  <a:gd name="connsiteY4" fmla="*/ 6588792 h 7740650"/>
                  <a:gd name="connsiteX5" fmla="*/ 5759150 w 6911008"/>
                  <a:gd name="connsiteY5" fmla="*/ 7740650 h 7740650"/>
                  <a:gd name="connsiteX6" fmla="*/ 1151858 w 6911008"/>
                  <a:gd name="connsiteY6" fmla="*/ 7740650 h 7740650"/>
                  <a:gd name="connsiteX7" fmla="*/ 0 w 6911008"/>
                  <a:gd name="connsiteY7" fmla="*/ 6588792 h 7740650"/>
                  <a:gd name="connsiteX8" fmla="*/ 1297229 w 6911008"/>
                  <a:gd name="connsiteY8" fmla="*/ 3303801 h 7740650"/>
                  <a:gd name="connsiteX9" fmla="*/ 0 w 6911008"/>
                  <a:gd name="connsiteY9" fmla="*/ 1151858 h 7740650"/>
                  <a:gd name="connsiteX0" fmla="*/ 1 w 6911009"/>
                  <a:gd name="connsiteY0" fmla="*/ 115185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 w 6911009"/>
                  <a:gd name="connsiteY9" fmla="*/ 1151858 h 7740650"/>
                  <a:gd name="connsiteX0" fmla="*/ 1 w 6911009"/>
                  <a:gd name="connsiteY0" fmla="*/ 115185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 w 6911009"/>
                  <a:gd name="connsiteY9" fmla="*/ 1151858 h 7740650"/>
                  <a:gd name="connsiteX0" fmla="*/ 1 w 6911009"/>
                  <a:gd name="connsiteY0" fmla="*/ 115185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 w 6911009"/>
                  <a:gd name="connsiteY9" fmla="*/ 1151858 h 7740650"/>
                  <a:gd name="connsiteX0" fmla="*/ 686938 w 6911009"/>
                  <a:gd name="connsiteY0" fmla="*/ 851607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686938 w 6911009"/>
                  <a:gd name="connsiteY9" fmla="*/ 851607 h 7740650"/>
                  <a:gd name="connsiteX0" fmla="*/ 896203 w 6911009"/>
                  <a:gd name="connsiteY0" fmla="*/ 778819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896203 w 6911009"/>
                  <a:gd name="connsiteY9" fmla="*/ 778819 h 7740650"/>
                  <a:gd name="connsiteX0" fmla="*/ 586854 w 6911009"/>
                  <a:gd name="connsiteY0" fmla="*/ 815213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586854 w 6911009"/>
                  <a:gd name="connsiteY9" fmla="*/ 815213 h 7740650"/>
                  <a:gd name="connsiteX0" fmla="*/ 586854 w 6911009"/>
                  <a:gd name="connsiteY0" fmla="*/ 815213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586854 w 6911009"/>
                  <a:gd name="connsiteY9" fmla="*/ 815213 h 7740650"/>
                  <a:gd name="connsiteX0" fmla="*/ 923499 w 6911009"/>
                  <a:gd name="connsiteY0" fmla="*/ 760622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923499 w 6911009"/>
                  <a:gd name="connsiteY9" fmla="*/ 760622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096371 w 6911009"/>
                  <a:gd name="connsiteY9"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096371 w 6911009"/>
                  <a:gd name="connsiteY9"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096371 w 6911009"/>
                  <a:gd name="connsiteY9"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3494520 w 6911009"/>
                  <a:gd name="connsiteY6" fmla="*/ 7202511 h 7740650"/>
                  <a:gd name="connsiteX7" fmla="*/ 1151859 w 6911009"/>
                  <a:gd name="connsiteY7" fmla="*/ 7740650 h 7740650"/>
                  <a:gd name="connsiteX8" fmla="*/ 1 w 6911009"/>
                  <a:gd name="connsiteY8" fmla="*/ 6588792 h 7740650"/>
                  <a:gd name="connsiteX9" fmla="*/ 1165301 w 6911009"/>
                  <a:gd name="connsiteY9" fmla="*/ 3312899 h 7740650"/>
                  <a:gd name="connsiteX10" fmla="*/ 1096371 w 6911009"/>
                  <a:gd name="connsiteY10"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627223 w 6911009"/>
                  <a:gd name="connsiteY5" fmla="*/ 7176543 h 7740650"/>
                  <a:gd name="connsiteX6" fmla="*/ 3494520 w 6911009"/>
                  <a:gd name="connsiteY6" fmla="*/ 7202511 h 7740650"/>
                  <a:gd name="connsiteX7" fmla="*/ 1151859 w 6911009"/>
                  <a:gd name="connsiteY7" fmla="*/ 7740650 h 7740650"/>
                  <a:gd name="connsiteX8" fmla="*/ 1 w 6911009"/>
                  <a:gd name="connsiteY8" fmla="*/ 6588792 h 7740650"/>
                  <a:gd name="connsiteX9" fmla="*/ 1165301 w 6911009"/>
                  <a:gd name="connsiteY9" fmla="*/ 3312899 h 7740650"/>
                  <a:gd name="connsiteX10" fmla="*/ 1096371 w 6911009"/>
                  <a:gd name="connsiteY10" fmla="*/ 724228 h 7740650"/>
                  <a:gd name="connsiteX0" fmla="*/ 1096371 w 6911009"/>
                  <a:gd name="connsiteY0" fmla="*/ 724228 h 7202511"/>
                  <a:gd name="connsiteX1" fmla="*/ 1151859 w 6911009"/>
                  <a:gd name="connsiteY1" fmla="*/ 0 h 7202511"/>
                  <a:gd name="connsiteX2" fmla="*/ 5759151 w 6911009"/>
                  <a:gd name="connsiteY2" fmla="*/ 0 h 7202511"/>
                  <a:gd name="connsiteX3" fmla="*/ 6911009 w 6911009"/>
                  <a:gd name="connsiteY3" fmla="*/ 1151858 h 7202511"/>
                  <a:gd name="connsiteX4" fmla="*/ 6911009 w 6911009"/>
                  <a:gd name="connsiteY4" fmla="*/ 6588792 h 7202511"/>
                  <a:gd name="connsiteX5" fmla="*/ 5627223 w 6911009"/>
                  <a:gd name="connsiteY5" fmla="*/ 7176543 h 7202511"/>
                  <a:gd name="connsiteX6" fmla="*/ 3494520 w 6911009"/>
                  <a:gd name="connsiteY6" fmla="*/ 7202511 h 7202511"/>
                  <a:gd name="connsiteX7" fmla="*/ 1188253 w 6911009"/>
                  <a:gd name="connsiteY7" fmla="*/ 7176543 h 7202511"/>
                  <a:gd name="connsiteX8" fmla="*/ 1 w 6911009"/>
                  <a:gd name="connsiteY8" fmla="*/ 6588792 h 7202511"/>
                  <a:gd name="connsiteX9" fmla="*/ 1165301 w 6911009"/>
                  <a:gd name="connsiteY9" fmla="*/ 3312899 h 7202511"/>
                  <a:gd name="connsiteX10" fmla="*/ 1096371 w 6911009"/>
                  <a:gd name="connsiteY10" fmla="*/ 724228 h 7202511"/>
                  <a:gd name="connsiteX0" fmla="*/ 1096371 w 6911009"/>
                  <a:gd name="connsiteY0" fmla="*/ 724228 h 7202511"/>
                  <a:gd name="connsiteX1" fmla="*/ 1151859 w 6911009"/>
                  <a:gd name="connsiteY1" fmla="*/ 0 h 7202511"/>
                  <a:gd name="connsiteX2" fmla="*/ 5759151 w 6911009"/>
                  <a:gd name="connsiteY2" fmla="*/ 0 h 7202511"/>
                  <a:gd name="connsiteX3" fmla="*/ 6911009 w 6911009"/>
                  <a:gd name="connsiteY3" fmla="*/ 1151858 h 7202511"/>
                  <a:gd name="connsiteX4" fmla="*/ 6911009 w 6911009"/>
                  <a:gd name="connsiteY4" fmla="*/ 6588792 h 7202511"/>
                  <a:gd name="connsiteX5" fmla="*/ 5627223 w 6911009"/>
                  <a:gd name="connsiteY5" fmla="*/ 7176543 h 7202511"/>
                  <a:gd name="connsiteX6" fmla="*/ 3494520 w 6911009"/>
                  <a:gd name="connsiteY6" fmla="*/ 7202511 h 7202511"/>
                  <a:gd name="connsiteX7" fmla="*/ 1188253 w 6911009"/>
                  <a:gd name="connsiteY7" fmla="*/ 7176543 h 7202511"/>
                  <a:gd name="connsiteX8" fmla="*/ 1 w 6911009"/>
                  <a:gd name="connsiteY8" fmla="*/ 6588792 h 7202511"/>
                  <a:gd name="connsiteX9" fmla="*/ 1165301 w 6911009"/>
                  <a:gd name="connsiteY9" fmla="*/ 3312899 h 7202511"/>
                  <a:gd name="connsiteX10" fmla="*/ 1096371 w 6911009"/>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7947 w 6912585"/>
                  <a:gd name="connsiteY0" fmla="*/ 724228 h 7202511"/>
                  <a:gd name="connsiteX1" fmla="*/ 1153435 w 6912585"/>
                  <a:gd name="connsiteY1" fmla="*/ 0 h 7202511"/>
                  <a:gd name="connsiteX2" fmla="*/ 5760727 w 6912585"/>
                  <a:gd name="connsiteY2" fmla="*/ 0 h 7202511"/>
                  <a:gd name="connsiteX3" fmla="*/ 6912585 w 6912585"/>
                  <a:gd name="connsiteY3" fmla="*/ 1151858 h 7202511"/>
                  <a:gd name="connsiteX4" fmla="*/ 6912585 w 6912585"/>
                  <a:gd name="connsiteY4" fmla="*/ 6588792 h 7202511"/>
                  <a:gd name="connsiteX5" fmla="*/ 5628799 w 6912585"/>
                  <a:gd name="connsiteY5" fmla="*/ 7176543 h 7202511"/>
                  <a:gd name="connsiteX6" fmla="*/ 3496096 w 6912585"/>
                  <a:gd name="connsiteY6" fmla="*/ 7202511 h 7202511"/>
                  <a:gd name="connsiteX7" fmla="*/ 1189829 w 6912585"/>
                  <a:gd name="connsiteY7" fmla="*/ 7176543 h 7202511"/>
                  <a:gd name="connsiteX8" fmla="*/ 1577 w 6912585"/>
                  <a:gd name="connsiteY8" fmla="*/ 6588792 h 7202511"/>
                  <a:gd name="connsiteX9" fmla="*/ 1166877 w 6912585"/>
                  <a:gd name="connsiteY9" fmla="*/ 3312899 h 7202511"/>
                  <a:gd name="connsiteX10" fmla="*/ 1097947 w 6912585"/>
                  <a:gd name="connsiteY10" fmla="*/ 724228 h 7202511"/>
                  <a:gd name="connsiteX0" fmla="*/ 1097947 w 6912585"/>
                  <a:gd name="connsiteY0" fmla="*/ 724228 h 7202511"/>
                  <a:gd name="connsiteX1" fmla="*/ 1153435 w 6912585"/>
                  <a:gd name="connsiteY1" fmla="*/ 0 h 7202511"/>
                  <a:gd name="connsiteX2" fmla="*/ 5760727 w 6912585"/>
                  <a:gd name="connsiteY2" fmla="*/ 0 h 7202511"/>
                  <a:gd name="connsiteX3" fmla="*/ 6912585 w 6912585"/>
                  <a:gd name="connsiteY3" fmla="*/ 1151858 h 7202511"/>
                  <a:gd name="connsiteX4" fmla="*/ 6912585 w 6912585"/>
                  <a:gd name="connsiteY4" fmla="*/ 6588792 h 7202511"/>
                  <a:gd name="connsiteX5" fmla="*/ 5628799 w 6912585"/>
                  <a:gd name="connsiteY5" fmla="*/ 7176543 h 7202511"/>
                  <a:gd name="connsiteX6" fmla="*/ 3496096 w 6912585"/>
                  <a:gd name="connsiteY6" fmla="*/ 7202511 h 7202511"/>
                  <a:gd name="connsiteX7" fmla="*/ 1189829 w 6912585"/>
                  <a:gd name="connsiteY7" fmla="*/ 7176543 h 7202511"/>
                  <a:gd name="connsiteX8" fmla="*/ 1577 w 6912585"/>
                  <a:gd name="connsiteY8" fmla="*/ 6588792 h 7202511"/>
                  <a:gd name="connsiteX9" fmla="*/ 1166877 w 6912585"/>
                  <a:gd name="connsiteY9" fmla="*/ 3312899 h 7202511"/>
                  <a:gd name="connsiteX10" fmla="*/ 1097947 w 6912585"/>
                  <a:gd name="connsiteY10" fmla="*/ 724228 h 7202511"/>
                  <a:gd name="connsiteX0" fmla="*/ 1097947 w 6912585"/>
                  <a:gd name="connsiteY0" fmla="*/ 724228 h 7202511"/>
                  <a:gd name="connsiteX1" fmla="*/ 1153435 w 6912585"/>
                  <a:gd name="connsiteY1" fmla="*/ 0 h 7202511"/>
                  <a:gd name="connsiteX2" fmla="*/ 5760727 w 6912585"/>
                  <a:gd name="connsiteY2" fmla="*/ 0 h 7202511"/>
                  <a:gd name="connsiteX3" fmla="*/ 6912585 w 6912585"/>
                  <a:gd name="connsiteY3" fmla="*/ 1151858 h 7202511"/>
                  <a:gd name="connsiteX4" fmla="*/ 6912585 w 6912585"/>
                  <a:gd name="connsiteY4" fmla="*/ 6588792 h 7202511"/>
                  <a:gd name="connsiteX5" fmla="*/ 5628799 w 6912585"/>
                  <a:gd name="connsiteY5" fmla="*/ 7176543 h 7202511"/>
                  <a:gd name="connsiteX6" fmla="*/ 3496096 w 6912585"/>
                  <a:gd name="connsiteY6" fmla="*/ 7202511 h 7202511"/>
                  <a:gd name="connsiteX7" fmla="*/ 1189829 w 6912585"/>
                  <a:gd name="connsiteY7" fmla="*/ 7176543 h 7202511"/>
                  <a:gd name="connsiteX8" fmla="*/ 1577 w 6912585"/>
                  <a:gd name="connsiteY8" fmla="*/ 6588792 h 7202511"/>
                  <a:gd name="connsiteX9" fmla="*/ 1166877 w 6912585"/>
                  <a:gd name="connsiteY9" fmla="*/ 3312899 h 7202511"/>
                  <a:gd name="connsiteX10" fmla="*/ 1097947 w 6912585"/>
                  <a:gd name="connsiteY10" fmla="*/ 724228 h 7202511"/>
                  <a:gd name="connsiteX0" fmla="*/ 1097943 w 6912581"/>
                  <a:gd name="connsiteY0" fmla="*/ 724228 h 7202511"/>
                  <a:gd name="connsiteX1" fmla="*/ 1153431 w 6912581"/>
                  <a:gd name="connsiteY1" fmla="*/ 0 h 7202511"/>
                  <a:gd name="connsiteX2" fmla="*/ 5760723 w 6912581"/>
                  <a:gd name="connsiteY2" fmla="*/ 0 h 7202511"/>
                  <a:gd name="connsiteX3" fmla="*/ 6912581 w 6912581"/>
                  <a:gd name="connsiteY3" fmla="*/ 1151858 h 7202511"/>
                  <a:gd name="connsiteX4" fmla="*/ 6912581 w 6912581"/>
                  <a:gd name="connsiteY4" fmla="*/ 6588792 h 7202511"/>
                  <a:gd name="connsiteX5" fmla="*/ 5628795 w 6912581"/>
                  <a:gd name="connsiteY5" fmla="*/ 7176543 h 7202511"/>
                  <a:gd name="connsiteX6" fmla="*/ 3496092 w 6912581"/>
                  <a:gd name="connsiteY6" fmla="*/ 7202511 h 7202511"/>
                  <a:gd name="connsiteX7" fmla="*/ 1189825 w 6912581"/>
                  <a:gd name="connsiteY7" fmla="*/ 7176543 h 7202511"/>
                  <a:gd name="connsiteX8" fmla="*/ 1573 w 6912581"/>
                  <a:gd name="connsiteY8" fmla="*/ 6588792 h 7202511"/>
                  <a:gd name="connsiteX9" fmla="*/ 1166873 w 6912581"/>
                  <a:gd name="connsiteY9" fmla="*/ 3312899 h 7202511"/>
                  <a:gd name="connsiteX10" fmla="*/ 1097943 w 6912581"/>
                  <a:gd name="connsiteY10" fmla="*/ 724228 h 7202511"/>
                  <a:gd name="connsiteX0" fmla="*/ 1097910 w 6912548"/>
                  <a:gd name="connsiteY0" fmla="*/ 724228 h 7202511"/>
                  <a:gd name="connsiteX1" fmla="*/ 1153398 w 6912548"/>
                  <a:gd name="connsiteY1" fmla="*/ 0 h 7202511"/>
                  <a:gd name="connsiteX2" fmla="*/ 5760690 w 6912548"/>
                  <a:gd name="connsiteY2" fmla="*/ 0 h 7202511"/>
                  <a:gd name="connsiteX3" fmla="*/ 6912548 w 6912548"/>
                  <a:gd name="connsiteY3" fmla="*/ 1151858 h 7202511"/>
                  <a:gd name="connsiteX4" fmla="*/ 6912548 w 6912548"/>
                  <a:gd name="connsiteY4" fmla="*/ 6588792 h 7202511"/>
                  <a:gd name="connsiteX5" fmla="*/ 5628762 w 6912548"/>
                  <a:gd name="connsiteY5" fmla="*/ 7176543 h 7202511"/>
                  <a:gd name="connsiteX6" fmla="*/ 3496059 w 6912548"/>
                  <a:gd name="connsiteY6" fmla="*/ 7202511 h 7202511"/>
                  <a:gd name="connsiteX7" fmla="*/ 1189792 w 6912548"/>
                  <a:gd name="connsiteY7" fmla="*/ 7176543 h 7202511"/>
                  <a:gd name="connsiteX8" fmla="*/ 1540 w 6912548"/>
                  <a:gd name="connsiteY8" fmla="*/ 6588792 h 7202511"/>
                  <a:gd name="connsiteX9" fmla="*/ 1166840 w 6912548"/>
                  <a:gd name="connsiteY9" fmla="*/ 3312899 h 7202511"/>
                  <a:gd name="connsiteX10" fmla="*/ 1097910 w 6912548"/>
                  <a:gd name="connsiteY10" fmla="*/ 724228 h 7202511"/>
                  <a:gd name="connsiteX0" fmla="*/ 1097910 w 6912548"/>
                  <a:gd name="connsiteY0" fmla="*/ 724228 h 7202511"/>
                  <a:gd name="connsiteX1" fmla="*/ 1153398 w 6912548"/>
                  <a:gd name="connsiteY1" fmla="*/ 0 h 7202511"/>
                  <a:gd name="connsiteX2" fmla="*/ 5760690 w 6912548"/>
                  <a:gd name="connsiteY2" fmla="*/ 0 h 7202511"/>
                  <a:gd name="connsiteX3" fmla="*/ 6912548 w 6912548"/>
                  <a:gd name="connsiteY3" fmla="*/ 1151858 h 7202511"/>
                  <a:gd name="connsiteX4" fmla="*/ 6912548 w 6912548"/>
                  <a:gd name="connsiteY4" fmla="*/ 6588792 h 7202511"/>
                  <a:gd name="connsiteX5" fmla="*/ 5628762 w 6912548"/>
                  <a:gd name="connsiteY5" fmla="*/ 7176543 h 7202511"/>
                  <a:gd name="connsiteX6" fmla="*/ 3496059 w 6912548"/>
                  <a:gd name="connsiteY6" fmla="*/ 7202511 h 7202511"/>
                  <a:gd name="connsiteX7" fmla="*/ 1189792 w 6912548"/>
                  <a:gd name="connsiteY7" fmla="*/ 7176543 h 7202511"/>
                  <a:gd name="connsiteX8" fmla="*/ 1540 w 6912548"/>
                  <a:gd name="connsiteY8" fmla="*/ 6588792 h 7202511"/>
                  <a:gd name="connsiteX9" fmla="*/ 1166840 w 6912548"/>
                  <a:gd name="connsiteY9" fmla="*/ 3312899 h 7202511"/>
                  <a:gd name="connsiteX10" fmla="*/ 1097910 w 691254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15258 w 6911008"/>
                  <a:gd name="connsiteY9" fmla="*/ 3308350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15258 w 6911008"/>
                  <a:gd name="connsiteY9" fmla="*/ 3308350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15258 w 6911008"/>
                  <a:gd name="connsiteY9" fmla="*/ 3308350 h 7202511"/>
                  <a:gd name="connsiteX10" fmla="*/ 1096370 w 6911008"/>
                  <a:gd name="connsiteY10" fmla="*/ 724228 h 7202511"/>
                  <a:gd name="connsiteX0" fmla="*/ 1096370 w 6911008"/>
                  <a:gd name="connsiteY0" fmla="*/ 724228 h 7177387"/>
                  <a:gd name="connsiteX1" fmla="*/ 1151858 w 6911008"/>
                  <a:gd name="connsiteY1" fmla="*/ 0 h 7177387"/>
                  <a:gd name="connsiteX2" fmla="*/ 5759150 w 6911008"/>
                  <a:gd name="connsiteY2" fmla="*/ 0 h 7177387"/>
                  <a:gd name="connsiteX3" fmla="*/ 6911008 w 6911008"/>
                  <a:gd name="connsiteY3" fmla="*/ 1151858 h 7177387"/>
                  <a:gd name="connsiteX4" fmla="*/ 6911008 w 6911008"/>
                  <a:gd name="connsiteY4" fmla="*/ 6588792 h 7177387"/>
                  <a:gd name="connsiteX5" fmla="*/ 5627222 w 6911008"/>
                  <a:gd name="connsiteY5" fmla="*/ 7176543 h 7177387"/>
                  <a:gd name="connsiteX6" fmla="*/ 3509189 w 6911008"/>
                  <a:gd name="connsiteY6" fmla="*/ 6781985 h 7177387"/>
                  <a:gd name="connsiteX7" fmla="*/ 1188252 w 6911008"/>
                  <a:gd name="connsiteY7" fmla="*/ 7176543 h 7177387"/>
                  <a:gd name="connsiteX8" fmla="*/ 0 w 6911008"/>
                  <a:gd name="connsiteY8" fmla="*/ 6588792 h 7177387"/>
                  <a:gd name="connsiteX9" fmla="*/ 1115258 w 6911008"/>
                  <a:gd name="connsiteY9" fmla="*/ 3308350 h 7177387"/>
                  <a:gd name="connsiteX10" fmla="*/ 1096370 w 6911008"/>
                  <a:gd name="connsiteY10" fmla="*/ 724228 h 7177387"/>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32112 w 6911008"/>
                  <a:gd name="connsiteY5" fmla="*/ 6853814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27222 w 6911008"/>
                  <a:gd name="connsiteY5" fmla="*/ 6824475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27222 w 6911008"/>
                  <a:gd name="connsiteY5" fmla="*/ 6824475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27222 w 6911008"/>
                  <a:gd name="connsiteY5" fmla="*/ 6824475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6824475"/>
                  <a:gd name="connsiteX1" fmla="*/ 1151858 w 6911008"/>
                  <a:gd name="connsiteY1" fmla="*/ 0 h 6824475"/>
                  <a:gd name="connsiteX2" fmla="*/ 5759150 w 6911008"/>
                  <a:gd name="connsiteY2" fmla="*/ 0 h 6824475"/>
                  <a:gd name="connsiteX3" fmla="*/ 6911008 w 6911008"/>
                  <a:gd name="connsiteY3" fmla="*/ 1151858 h 6824475"/>
                  <a:gd name="connsiteX4" fmla="*/ 6911008 w 6911008"/>
                  <a:gd name="connsiteY4" fmla="*/ 6588792 h 6824475"/>
                  <a:gd name="connsiteX5" fmla="*/ 5627222 w 6911008"/>
                  <a:gd name="connsiteY5" fmla="*/ 6824475 h 6824475"/>
                  <a:gd name="connsiteX6" fmla="*/ 3509189 w 6911008"/>
                  <a:gd name="connsiteY6" fmla="*/ 6781985 h 6824475"/>
                  <a:gd name="connsiteX7" fmla="*/ 1403405 w 6911008"/>
                  <a:gd name="connsiteY7" fmla="*/ 6760907 h 6824475"/>
                  <a:gd name="connsiteX8" fmla="*/ 0 w 6911008"/>
                  <a:gd name="connsiteY8" fmla="*/ 6588792 h 6824475"/>
                  <a:gd name="connsiteX9" fmla="*/ 1115258 w 6911008"/>
                  <a:gd name="connsiteY9" fmla="*/ 3308350 h 6824475"/>
                  <a:gd name="connsiteX10" fmla="*/ 1096370 w 6911008"/>
                  <a:gd name="connsiteY10" fmla="*/ 724228 h 6824475"/>
                  <a:gd name="connsiteX0" fmla="*/ 1096370 w 6911008"/>
                  <a:gd name="connsiteY0" fmla="*/ 724228 h 6824475"/>
                  <a:gd name="connsiteX1" fmla="*/ 1151858 w 6911008"/>
                  <a:gd name="connsiteY1" fmla="*/ 0 h 6824475"/>
                  <a:gd name="connsiteX2" fmla="*/ 5759150 w 6911008"/>
                  <a:gd name="connsiteY2" fmla="*/ 0 h 6824475"/>
                  <a:gd name="connsiteX3" fmla="*/ 6911008 w 6911008"/>
                  <a:gd name="connsiteY3" fmla="*/ 1151858 h 6824475"/>
                  <a:gd name="connsiteX4" fmla="*/ 6911008 w 6911008"/>
                  <a:gd name="connsiteY4" fmla="*/ 6588792 h 6824475"/>
                  <a:gd name="connsiteX5" fmla="*/ 5627222 w 6911008"/>
                  <a:gd name="connsiteY5" fmla="*/ 6824475 h 6824475"/>
                  <a:gd name="connsiteX6" fmla="*/ 3509189 w 6911008"/>
                  <a:gd name="connsiteY6" fmla="*/ 6781985 h 6824475"/>
                  <a:gd name="connsiteX7" fmla="*/ 1403405 w 6911008"/>
                  <a:gd name="connsiteY7" fmla="*/ 6760907 h 6824475"/>
                  <a:gd name="connsiteX8" fmla="*/ 0 w 6911008"/>
                  <a:gd name="connsiteY8" fmla="*/ 6588792 h 6824475"/>
                  <a:gd name="connsiteX9" fmla="*/ 1115258 w 6911008"/>
                  <a:gd name="connsiteY9" fmla="*/ 3308350 h 6824475"/>
                  <a:gd name="connsiteX10" fmla="*/ 1096370 w 6911008"/>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56 w 5814694"/>
                  <a:gd name="connsiteY0" fmla="*/ 724228 h 6824475"/>
                  <a:gd name="connsiteX1" fmla="*/ 55544 w 5814694"/>
                  <a:gd name="connsiteY1" fmla="*/ 0 h 6824475"/>
                  <a:gd name="connsiteX2" fmla="*/ 4662836 w 5814694"/>
                  <a:gd name="connsiteY2" fmla="*/ 0 h 6824475"/>
                  <a:gd name="connsiteX3" fmla="*/ 5814694 w 5814694"/>
                  <a:gd name="connsiteY3" fmla="*/ 1151858 h 6824475"/>
                  <a:gd name="connsiteX4" fmla="*/ 5814694 w 5814694"/>
                  <a:gd name="connsiteY4" fmla="*/ 6588792 h 6824475"/>
                  <a:gd name="connsiteX5" fmla="*/ 4530908 w 5814694"/>
                  <a:gd name="connsiteY5" fmla="*/ 6824475 h 6824475"/>
                  <a:gd name="connsiteX6" fmla="*/ 2412875 w 5814694"/>
                  <a:gd name="connsiteY6" fmla="*/ 6781985 h 6824475"/>
                  <a:gd name="connsiteX7" fmla="*/ 307091 w 5814694"/>
                  <a:gd name="connsiteY7" fmla="*/ 6760907 h 6824475"/>
                  <a:gd name="connsiteX8" fmla="*/ 52799 w 5814694"/>
                  <a:gd name="connsiteY8" fmla="*/ 5708621 h 6824475"/>
                  <a:gd name="connsiteX9" fmla="*/ 18944 w 5814694"/>
                  <a:gd name="connsiteY9" fmla="*/ 3308350 h 6824475"/>
                  <a:gd name="connsiteX10" fmla="*/ 56 w 5814694"/>
                  <a:gd name="connsiteY10" fmla="*/ 724228 h 6824475"/>
                  <a:gd name="connsiteX0" fmla="*/ 22750 w 5837388"/>
                  <a:gd name="connsiteY0" fmla="*/ 724228 h 6824475"/>
                  <a:gd name="connsiteX1" fmla="*/ 0 w 5837388"/>
                  <a:gd name="connsiteY1" fmla="*/ 9779 h 6824475"/>
                  <a:gd name="connsiteX2" fmla="*/ 4685530 w 5837388"/>
                  <a:gd name="connsiteY2" fmla="*/ 0 h 6824475"/>
                  <a:gd name="connsiteX3" fmla="*/ 5837388 w 5837388"/>
                  <a:gd name="connsiteY3" fmla="*/ 1151858 h 6824475"/>
                  <a:gd name="connsiteX4" fmla="*/ 5837388 w 5837388"/>
                  <a:gd name="connsiteY4" fmla="*/ 6588792 h 6824475"/>
                  <a:gd name="connsiteX5" fmla="*/ 4553602 w 5837388"/>
                  <a:gd name="connsiteY5" fmla="*/ 6824475 h 6824475"/>
                  <a:gd name="connsiteX6" fmla="*/ 2435569 w 5837388"/>
                  <a:gd name="connsiteY6" fmla="*/ 6781985 h 6824475"/>
                  <a:gd name="connsiteX7" fmla="*/ 329785 w 5837388"/>
                  <a:gd name="connsiteY7" fmla="*/ 6760907 h 6824475"/>
                  <a:gd name="connsiteX8" fmla="*/ 75493 w 5837388"/>
                  <a:gd name="connsiteY8" fmla="*/ 5708621 h 6824475"/>
                  <a:gd name="connsiteX9" fmla="*/ 41638 w 5837388"/>
                  <a:gd name="connsiteY9" fmla="*/ 3308350 h 6824475"/>
                  <a:gd name="connsiteX10" fmla="*/ 22750 w 5837388"/>
                  <a:gd name="connsiteY10" fmla="*/ 724228 h 6824475"/>
                  <a:gd name="connsiteX0" fmla="*/ 30047 w 5844685"/>
                  <a:gd name="connsiteY0" fmla="*/ 724228 h 6824475"/>
                  <a:gd name="connsiteX1" fmla="*/ 7297 w 5844685"/>
                  <a:gd name="connsiteY1" fmla="*/ 9779 h 6824475"/>
                  <a:gd name="connsiteX2" fmla="*/ 4692827 w 5844685"/>
                  <a:gd name="connsiteY2" fmla="*/ 0 h 6824475"/>
                  <a:gd name="connsiteX3" fmla="*/ 5844685 w 5844685"/>
                  <a:gd name="connsiteY3" fmla="*/ 1151858 h 6824475"/>
                  <a:gd name="connsiteX4" fmla="*/ 5844685 w 5844685"/>
                  <a:gd name="connsiteY4" fmla="*/ 6588792 h 6824475"/>
                  <a:gd name="connsiteX5" fmla="*/ 4560899 w 5844685"/>
                  <a:gd name="connsiteY5" fmla="*/ 6824475 h 6824475"/>
                  <a:gd name="connsiteX6" fmla="*/ 2442866 w 5844685"/>
                  <a:gd name="connsiteY6" fmla="*/ 6781985 h 6824475"/>
                  <a:gd name="connsiteX7" fmla="*/ 337082 w 5844685"/>
                  <a:gd name="connsiteY7" fmla="*/ 6760907 h 6824475"/>
                  <a:gd name="connsiteX8" fmla="*/ 82790 w 5844685"/>
                  <a:gd name="connsiteY8" fmla="*/ 5708621 h 6824475"/>
                  <a:gd name="connsiteX9" fmla="*/ 48935 w 5844685"/>
                  <a:gd name="connsiteY9" fmla="*/ 3308350 h 6824475"/>
                  <a:gd name="connsiteX10" fmla="*/ 30047 w 5844685"/>
                  <a:gd name="connsiteY10" fmla="*/ 724228 h 68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4685" h="6824475">
                    <a:moveTo>
                      <a:pt x="30047" y="724228"/>
                    </a:moveTo>
                    <a:cubicBezTo>
                      <a:pt x="30047" y="88074"/>
                      <a:pt x="-17845" y="512118"/>
                      <a:pt x="7297" y="9779"/>
                    </a:cubicBezTo>
                    <a:lnTo>
                      <a:pt x="4692827" y="0"/>
                    </a:lnTo>
                    <a:cubicBezTo>
                      <a:pt x="5328981" y="0"/>
                      <a:pt x="5844685" y="515704"/>
                      <a:pt x="5844685" y="1151858"/>
                    </a:cubicBezTo>
                    <a:lnTo>
                      <a:pt x="5844685" y="6588792"/>
                    </a:lnTo>
                    <a:cubicBezTo>
                      <a:pt x="5839795" y="6794639"/>
                      <a:pt x="5197053" y="6824475"/>
                      <a:pt x="4560899" y="6824475"/>
                    </a:cubicBezTo>
                    <a:lnTo>
                      <a:pt x="2442866" y="6781985"/>
                    </a:lnTo>
                    <a:lnTo>
                      <a:pt x="337082" y="6760907"/>
                    </a:lnTo>
                    <a:cubicBezTo>
                      <a:pt x="137729" y="6783604"/>
                      <a:pt x="-14446" y="6775884"/>
                      <a:pt x="82790" y="5708621"/>
                    </a:cubicBezTo>
                    <a:cubicBezTo>
                      <a:pt x="67413" y="4439385"/>
                      <a:pt x="82066" y="6996422"/>
                      <a:pt x="48935" y="3308350"/>
                    </a:cubicBezTo>
                    <a:cubicBezTo>
                      <a:pt x="50221" y="2581937"/>
                      <a:pt x="28761" y="1418796"/>
                      <a:pt x="30047" y="724228"/>
                    </a:cubicBezTo>
                    <a:close/>
                  </a:path>
                </a:pathLst>
              </a:custGeom>
              <a:blipFill dpi="0" rotWithShape="0">
                <a:blip r:embed="rId2"/>
                <a:srcRect/>
                <a:stretch>
                  <a:fillRect l="-75000" r="-50000"/>
                </a:stretch>
              </a:blipFill>
              <a:ln w="127000">
                <a:solidFill>
                  <a:srgbClr val="964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107950" y="6248400"/>
                <a:ext cx="12407901" cy="659565"/>
                <a:chOff x="-107950" y="6248400"/>
                <a:chExt cx="12407901" cy="659565"/>
              </a:xfrm>
              <a:solidFill>
                <a:srgbClr val="379CC4"/>
              </a:solidFill>
            </p:grpSpPr>
            <p:sp>
              <p:nvSpPr>
                <p:cNvPr id="24" name="Rounded Rectangle 23"/>
                <p:cNvSpPr/>
                <p:nvPr userDrawn="1"/>
              </p:nvSpPr>
              <p:spPr>
                <a:xfrm>
                  <a:off x="11620500" y="6248400"/>
                  <a:ext cx="679450" cy="659565"/>
                </a:xfrm>
                <a:prstGeom prst="roundRect">
                  <a:avLst/>
                </a:prstGeom>
                <a:solidFill>
                  <a:srgbClr val="96403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5" name="Group 24"/>
                <p:cNvGrpSpPr/>
                <p:nvPr userDrawn="1"/>
              </p:nvGrpSpPr>
              <p:grpSpPr>
                <a:xfrm>
                  <a:off x="-107950" y="6250887"/>
                  <a:ext cx="12407901" cy="657078"/>
                  <a:chOff x="-107950" y="6250887"/>
                  <a:chExt cx="12407901" cy="657078"/>
                </a:xfrm>
                <a:grpFill/>
              </p:grpSpPr>
              <p:sp>
                <p:nvSpPr>
                  <p:cNvPr id="26" name="Rounded Rectangle 25"/>
                  <p:cNvSpPr/>
                  <p:nvPr userDrawn="1"/>
                </p:nvSpPr>
                <p:spPr>
                  <a:xfrm>
                    <a:off x="0" y="6593877"/>
                    <a:ext cx="12192000" cy="314088"/>
                  </a:xfrm>
                  <a:prstGeom prst="round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userDrawn="1"/>
                </p:nvSpPr>
                <p:spPr>
                  <a:xfrm>
                    <a:off x="-107950" y="6250887"/>
                    <a:ext cx="1919388" cy="508417"/>
                  </a:xfrm>
                  <a:prstGeom prst="roundRect">
                    <a:avLst/>
                  </a:prstGeom>
                  <a:solidFill>
                    <a:srgbClr val="96403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Rounded Rectangle 27"/>
                  <p:cNvSpPr/>
                  <p:nvPr userDrawn="1"/>
                </p:nvSpPr>
                <p:spPr>
                  <a:xfrm>
                    <a:off x="332607" y="6589441"/>
                    <a:ext cx="11967344" cy="177109"/>
                  </a:xfrm>
                  <a:prstGeom prst="roundRect">
                    <a:avLst/>
                  </a:prstGeom>
                  <a:solidFill>
                    <a:srgbClr val="96403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015" y="6425457"/>
                    <a:ext cx="1367335" cy="222457"/>
                  </a:xfrm>
                  <a:prstGeom prst="rect">
                    <a:avLst/>
                  </a:prstGeom>
                </p:spPr>
              </p:pic>
            </p:grpSp>
          </p:grpSp>
          <p:sp>
            <p:nvSpPr>
              <p:cNvPr id="31" name="TextBox 30"/>
              <p:cNvSpPr txBox="1"/>
              <p:nvPr userDrawn="1"/>
            </p:nvSpPr>
            <p:spPr>
              <a:xfrm>
                <a:off x="4452137" y="6253427"/>
                <a:ext cx="7136613" cy="338554"/>
              </a:xfrm>
              <a:prstGeom prst="rect">
                <a:avLst/>
              </a:prstGeom>
              <a:noFill/>
            </p:spPr>
            <p:txBody>
              <a:bodyPr wrap="square" rtlCol="0" anchor="ctr">
                <a:spAutoFit/>
              </a:bodyPr>
              <a:lstStyle/>
              <a:p>
                <a:pPr algn="r"/>
                <a:r>
                  <a:rPr lang="en-US" sz="1600" dirty="0">
                    <a:solidFill>
                      <a:srgbClr val="964035"/>
                    </a:solidFill>
                    <a:latin typeface="Century Gothic" panose="020B0502020202020204" pitchFamily="34" charset="0"/>
                  </a:rPr>
                  <a:t>| </a:t>
                </a:r>
                <a:r>
                  <a:rPr lang="en-US" sz="1600" spc="100" baseline="0" dirty="0">
                    <a:solidFill>
                      <a:srgbClr val="964035"/>
                    </a:solidFill>
                    <a:latin typeface="Century Gothic" panose="020B0502020202020204" pitchFamily="34" charset="0"/>
                  </a:rPr>
                  <a:t>Spring 2020</a:t>
                </a:r>
              </a:p>
            </p:txBody>
          </p:sp>
        </p:gr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1988" y="6345025"/>
              <a:ext cx="393330" cy="393192"/>
            </a:xfrm>
            <a:prstGeom prst="rect">
              <a:avLst/>
            </a:prstGeom>
          </p:spPr>
        </p:pic>
      </p:grpSp>
      <p:grpSp>
        <p:nvGrpSpPr>
          <p:cNvPr id="5" name="Group 4"/>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7635521"/>
      </p:ext>
    </p:extLst>
  </p:cSld>
  <p:clrMapOvr>
    <a:masterClrMapping/>
  </p:clrMapOvr>
  <p:extLst>
    <p:ext uri="{DCECCB84-F9BA-43D5-87BE-67443E8EF086}">
      <p15:sldGuideLst xmlns:p15="http://schemas.microsoft.com/office/powerpoint/2012/main">
        <p15:guide id="1" orient="horz" pos="4152">
          <p15:clr>
            <a:srgbClr val="FBAE40"/>
          </p15:clr>
        </p15:guide>
        <p15:guide id="2" orient="horz" pos="3936">
          <p15:clr>
            <a:srgbClr val="FBAE40"/>
          </p15:clr>
        </p15:guide>
        <p15:guide id="3" pos="7224">
          <p15:clr>
            <a:srgbClr val="FBAE40"/>
          </p15:clr>
        </p15:guide>
        <p15:guide id="4" pos="36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grpSp>
        <p:nvGrpSpPr>
          <p:cNvPr id="2" name="Group 1"/>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5789151"/>
      </p:ext>
    </p:extLst>
  </p:cSld>
  <p:clrMapOvr>
    <a:masterClrMapping/>
  </p:clrMapOvr>
  <p:extLst>
    <p:ext uri="{DCECCB84-F9BA-43D5-87BE-67443E8EF086}">
      <p15:sldGuideLst xmlns:p15="http://schemas.microsoft.com/office/powerpoint/2012/main">
        <p15:guide id="1" orient="horz" pos="4152">
          <p15:clr>
            <a:srgbClr val="FBAE40"/>
          </p15:clr>
        </p15:guide>
        <p15:guide id="2" orient="horz" pos="3936">
          <p15:clr>
            <a:srgbClr val="FBAE40"/>
          </p15:clr>
        </p15:guide>
        <p15:guide id="3" pos="7224">
          <p15:clr>
            <a:srgbClr val="FBAE40"/>
          </p15:clr>
        </p15:guide>
        <p15:guide id="4" pos="36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ck Bar">
    <p:spTree>
      <p:nvGrpSpPr>
        <p:cNvPr id="1" name=""/>
        <p:cNvGrpSpPr/>
        <p:nvPr/>
      </p:nvGrpSpPr>
      <p:grpSpPr>
        <a:xfrm>
          <a:off x="0" y="0"/>
          <a:ext cx="0" cy="0"/>
          <a:chOff x="0" y="0"/>
          <a:chExt cx="0" cy="0"/>
        </a:xfrm>
      </p:grpSpPr>
      <p:grpSp>
        <p:nvGrpSpPr>
          <p:cNvPr id="2" name="Group 1"/>
          <p:cNvGrpSpPr/>
          <p:nvPr userDrawn="1"/>
        </p:nvGrpSpPr>
        <p:grpSpPr>
          <a:xfrm>
            <a:off x="-45493" y="-131929"/>
            <a:ext cx="12310281" cy="1210101"/>
            <a:chOff x="-45493" y="-131929"/>
            <a:chExt cx="12310281" cy="1210101"/>
          </a:xfrm>
        </p:grpSpPr>
        <p:sp>
          <p:nvSpPr>
            <p:cNvPr id="7" name="Rounded Rectangle 6"/>
            <p:cNvSpPr/>
            <p:nvPr userDrawn="1"/>
          </p:nvSpPr>
          <p:spPr>
            <a:xfrm>
              <a:off x="-45493" y="-131929"/>
              <a:ext cx="12310281" cy="1210101"/>
            </a:xfrm>
            <a:prstGeom prst="round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18075" y="303034"/>
              <a:ext cx="530538" cy="530352"/>
            </a:xfrm>
            <a:prstGeom prst="rect">
              <a:avLst/>
            </a:prstGeom>
          </p:spPr>
        </p:pic>
      </p:grpSp>
    </p:spTree>
    <p:extLst>
      <p:ext uri="{BB962C8B-B14F-4D97-AF65-F5344CB8AC3E}">
        <p14:creationId xmlns:p14="http://schemas.microsoft.com/office/powerpoint/2010/main" val="1515352404"/>
      </p:ext>
    </p:extLst>
  </p:cSld>
  <p:clrMapOvr>
    <a:masterClrMapping/>
  </p:clrMapOvr>
  <p:extLst>
    <p:ext uri="{DCECCB84-F9BA-43D5-87BE-67443E8EF086}">
      <p15:sldGuideLst xmlns:p15="http://schemas.microsoft.com/office/powerpoint/2012/main">
        <p15:guide id="1" orient="horz" pos="6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Thin Bars">
    <p:spTree>
      <p:nvGrpSpPr>
        <p:cNvPr id="1" name=""/>
        <p:cNvGrpSpPr/>
        <p:nvPr/>
      </p:nvGrpSpPr>
      <p:grpSpPr>
        <a:xfrm>
          <a:off x="0" y="0"/>
          <a:ext cx="0" cy="0"/>
          <a:chOff x="0" y="0"/>
          <a:chExt cx="0" cy="0"/>
        </a:xfrm>
      </p:grpSpPr>
      <p:grpSp>
        <p:nvGrpSpPr>
          <p:cNvPr id="2" name="Group 1"/>
          <p:cNvGrpSpPr/>
          <p:nvPr userDrawn="1"/>
        </p:nvGrpSpPr>
        <p:grpSpPr>
          <a:xfrm>
            <a:off x="0" y="-245046"/>
            <a:ext cx="12192000" cy="7316860"/>
            <a:chOff x="0" y="-245046"/>
            <a:chExt cx="12192000" cy="7316860"/>
          </a:xfrm>
        </p:grpSpPr>
        <p:sp>
          <p:nvSpPr>
            <p:cNvPr id="7" name="Rounded Rectangle 6"/>
            <p:cNvSpPr/>
            <p:nvPr userDrawn="1"/>
          </p:nvSpPr>
          <p:spPr>
            <a:xfrm>
              <a:off x="0" y="6708859"/>
              <a:ext cx="12192000" cy="362955"/>
            </a:xfrm>
            <a:prstGeom prst="round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userDrawn="1"/>
          </p:nvSpPr>
          <p:spPr>
            <a:xfrm>
              <a:off x="0" y="-245046"/>
              <a:ext cx="12192000" cy="362955"/>
            </a:xfrm>
            <a:prstGeom prst="round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249580"/>
      </p:ext>
    </p:extLst>
  </p:cSld>
  <p:clrMapOvr>
    <a:masterClrMapping/>
  </p:clrMapOvr>
  <p:extLst>
    <p:ext uri="{DCECCB84-F9BA-43D5-87BE-67443E8EF086}">
      <p15:sldGuideLst xmlns:p15="http://schemas.microsoft.com/office/powerpoint/2012/main">
        <p15:guide id="1" orient="horz" pos="72">
          <p15:clr>
            <a:srgbClr val="FBAE40"/>
          </p15:clr>
        </p15:guide>
        <p15:guide id="2" orient="horz" pos="4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Arc">
    <p:spTree>
      <p:nvGrpSpPr>
        <p:cNvPr id="1" name=""/>
        <p:cNvGrpSpPr/>
        <p:nvPr/>
      </p:nvGrpSpPr>
      <p:grpSpPr>
        <a:xfrm>
          <a:off x="0" y="0"/>
          <a:ext cx="0" cy="0"/>
          <a:chOff x="0" y="0"/>
          <a:chExt cx="0" cy="0"/>
        </a:xfrm>
      </p:grpSpPr>
      <p:grpSp>
        <p:nvGrpSpPr>
          <p:cNvPr id="4" name="Group 3"/>
          <p:cNvGrpSpPr/>
          <p:nvPr userDrawn="1"/>
        </p:nvGrpSpPr>
        <p:grpSpPr>
          <a:xfrm>
            <a:off x="-419990" y="0"/>
            <a:ext cx="12611990" cy="7171680"/>
            <a:chOff x="-419990" y="0"/>
            <a:chExt cx="12611990" cy="7171680"/>
          </a:xfrm>
        </p:grpSpPr>
        <p:sp>
          <p:nvSpPr>
            <p:cNvPr id="2" name="Rectangle 1"/>
            <p:cNvSpPr/>
            <p:nvPr userDrawn="1"/>
          </p:nvSpPr>
          <p:spPr>
            <a:xfrm>
              <a:off x="0" y="0"/>
              <a:ext cx="12192000" cy="6858000"/>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userDrawn="1"/>
          </p:nvSpPr>
          <p:spPr>
            <a:xfrm rot="10800000">
              <a:off x="-419990" y="207335"/>
              <a:ext cx="12440095" cy="6964345"/>
            </a:xfrm>
            <a:custGeom>
              <a:avLst/>
              <a:gdLst>
                <a:gd name="connsiteX0" fmla="*/ 0 w 13062098"/>
                <a:gd name="connsiteY0" fmla="*/ 1276819 h 7660758"/>
                <a:gd name="connsiteX1" fmla="*/ 1276819 w 13062098"/>
                <a:gd name="connsiteY1" fmla="*/ 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76819 w 13062098"/>
                <a:gd name="connsiteY1" fmla="*/ 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02391 w 13062098"/>
                <a:gd name="connsiteY1" fmla="*/ 105794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02391 w 13062098"/>
                <a:gd name="connsiteY1" fmla="*/ 105794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02391 w 13062098"/>
                <a:gd name="connsiteY1" fmla="*/ 105794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650534 h 7034473"/>
                <a:gd name="connsiteX1" fmla="*/ 1202391 w 13062098"/>
                <a:gd name="connsiteY1" fmla="*/ 431655 h 7034473"/>
                <a:gd name="connsiteX2" fmla="*/ 11705535 w 13062098"/>
                <a:gd name="connsiteY2" fmla="*/ 1036 h 7034473"/>
                <a:gd name="connsiteX3" fmla="*/ 13062098 w 13062098"/>
                <a:gd name="connsiteY3" fmla="*/ 650534 h 7034473"/>
                <a:gd name="connsiteX4" fmla="*/ 13062098 w 13062098"/>
                <a:gd name="connsiteY4" fmla="*/ 5757654 h 7034473"/>
                <a:gd name="connsiteX5" fmla="*/ 11785279 w 13062098"/>
                <a:gd name="connsiteY5" fmla="*/ 7034473 h 7034473"/>
                <a:gd name="connsiteX6" fmla="*/ 1276819 w 13062098"/>
                <a:gd name="connsiteY6" fmla="*/ 7034473 h 7034473"/>
                <a:gd name="connsiteX7" fmla="*/ 0 w 13062098"/>
                <a:gd name="connsiteY7" fmla="*/ 5757654 h 7034473"/>
                <a:gd name="connsiteX8" fmla="*/ 0 w 13062098"/>
                <a:gd name="connsiteY8" fmla="*/ 650534 h 7034473"/>
                <a:gd name="connsiteX0" fmla="*/ 0 w 13062098"/>
                <a:gd name="connsiteY0" fmla="*/ 429953 h 6813892"/>
                <a:gd name="connsiteX1" fmla="*/ 1202391 w 13062098"/>
                <a:gd name="connsiteY1" fmla="*/ 211074 h 6813892"/>
                <a:gd name="connsiteX2" fmla="*/ 11700219 w 13062098"/>
                <a:gd name="connsiteY2" fmla="*/ 99432 h 6813892"/>
                <a:gd name="connsiteX3" fmla="*/ 13062098 w 13062098"/>
                <a:gd name="connsiteY3" fmla="*/ 429953 h 6813892"/>
                <a:gd name="connsiteX4" fmla="*/ 13062098 w 13062098"/>
                <a:gd name="connsiteY4" fmla="*/ 5537073 h 6813892"/>
                <a:gd name="connsiteX5" fmla="*/ 11785279 w 13062098"/>
                <a:gd name="connsiteY5" fmla="*/ 6813892 h 6813892"/>
                <a:gd name="connsiteX6" fmla="*/ 1276819 w 13062098"/>
                <a:gd name="connsiteY6" fmla="*/ 6813892 h 6813892"/>
                <a:gd name="connsiteX7" fmla="*/ 0 w 13062098"/>
                <a:gd name="connsiteY7" fmla="*/ 5537073 h 6813892"/>
                <a:gd name="connsiteX8" fmla="*/ 0 w 13062098"/>
                <a:gd name="connsiteY8" fmla="*/ 429953 h 6813892"/>
                <a:gd name="connsiteX0" fmla="*/ 0 w 13062098"/>
                <a:gd name="connsiteY0" fmla="*/ 421744 h 6805683"/>
                <a:gd name="connsiteX1" fmla="*/ 1202391 w 13062098"/>
                <a:gd name="connsiteY1" fmla="*/ 202865 h 6805683"/>
                <a:gd name="connsiteX2" fmla="*/ 11700219 w 13062098"/>
                <a:gd name="connsiteY2" fmla="*/ 91223 h 6805683"/>
                <a:gd name="connsiteX3" fmla="*/ 11961628 w 13062098"/>
                <a:gd name="connsiteY3" fmla="*/ 437693 h 6805683"/>
                <a:gd name="connsiteX4" fmla="*/ 13062098 w 13062098"/>
                <a:gd name="connsiteY4" fmla="*/ 5528864 h 6805683"/>
                <a:gd name="connsiteX5" fmla="*/ 11785279 w 13062098"/>
                <a:gd name="connsiteY5" fmla="*/ 6805683 h 6805683"/>
                <a:gd name="connsiteX6" fmla="*/ 1276819 w 13062098"/>
                <a:gd name="connsiteY6" fmla="*/ 6805683 h 6805683"/>
                <a:gd name="connsiteX7" fmla="*/ 0 w 13062098"/>
                <a:gd name="connsiteY7" fmla="*/ 5528864 h 6805683"/>
                <a:gd name="connsiteX8" fmla="*/ 0 w 13062098"/>
                <a:gd name="connsiteY8" fmla="*/ 421744 h 6805683"/>
                <a:gd name="connsiteX0" fmla="*/ 0 w 13062098"/>
                <a:gd name="connsiteY0" fmla="*/ 376735 h 6760674"/>
                <a:gd name="connsiteX1" fmla="*/ 1202391 w 13062098"/>
                <a:gd name="connsiteY1" fmla="*/ 157856 h 6760674"/>
                <a:gd name="connsiteX2" fmla="*/ 11700219 w 13062098"/>
                <a:gd name="connsiteY2" fmla="*/ 46214 h 6760674"/>
                <a:gd name="connsiteX3" fmla="*/ 11961628 w 13062098"/>
                <a:gd name="connsiteY3" fmla="*/ 392684 h 6760674"/>
                <a:gd name="connsiteX4" fmla="*/ 13062098 w 13062098"/>
                <a:gd name="connsiteY4" fmla="*/ 5483855 h 6760674"/>
                <a:gd name="connsiteX5" fmla="*/ 11785279 w 13062098"/>
                <a:gd name="connsiteY5" fmla="*/ 6760674 h 6760674"/>
                <a:gd name="connsiteX6" fmla="*/ 1276819 w 13062098"/>
                <a:gd name="connsiteY6" fmla="*/ 6760674 h 6760674"/>
                <a:gd name="connsiteX7" fmla="*/ 0 w 13062098"/>
                <a:gd name="connsiteY7" fmla="*/ 5483855 h 6760674"/>
                <a:gd name="connsiteX8" fmla="*/ 0 w 13062098"/>
                <a:gd name="connsiteY8" fmla="*/ 376735 h 6760674"/>
                <a:gd name="connsiteX0" fmla="*/ 0 w 13062098"/>
                <a:gd name="connsiteY0" fmla="*/ 330521 h 6714460"/>
                <a:gd name="connsiteX1" fmla="*/ 1202391 w 13062098"/>
                <a:gd name="connsiteY1" fmla="*/ 111642 h 6714460"/>
                <a:gd name="connsiteX2" fmla="*/ 11700219 w 13062098"/>
                <a:gd name="connsiteY2" fmla="*/ 0 h 6714460"/>
                <a:gd name="connsiteX3" fmla="*/ 11961628 w 13062098"/>
                <a:gd name="connsiteY3" fmla="*/ 346470 h 6714460"/>
                <a:gd name="connsiteX4" fmla="*/ 13062098 w 13062098"/>
                <a:gd name="connsiteY4" fmla="*/ 5437641 h 6714460"/>
                <a:gd name="connsiteX5" fmla="*/ 11785279 w 13062098"/>
                <a:gd name="connsiteY5" fmla="*/ 6714460 h 6714460"/>
                <a:gd name="connsiteX6" fmla="*/ 1276819 w 13062098"/>
                <a:gd name="connsiteY6" fmla="*/ 6714460 h 6714460"/>
                <a:gd name="connsiteX7" fmla="*/ 0 w 13062098"/>
                <a:gd name="connsiteY7" fmla="*/ 5437641 h 6714460"/>
                <a:gd name="connsiteX8" fmla="*/ 0 w 13062098"/>
                <a:gd name="connsiteY8" fmla="*/ 330521 h 6714460"/>
                <a:gd name="connsiteX0" fmla="*/ 0 w 13062098"/>
                <a:gd name="connsiteY0" fmla="*/ 330521 h 6714460"/>
                <a:gd name="connsiteX1" fmla="*/ 1202391 w 13062098"/>
                <a:gd name="connsiteY1" fmla="*/ 111642 h 6714460"/>
                <a:gd name="connsiteX2" fmla="*/ 11700219 w 13062098"/>
                <a:gd name="connsiteY2" fmla="*/ 0 h 6714460"/>
                <a:gd name="connsiteX3" fmla="*/ 11961628 w 13062098"/>
                <a:gd name="connsiteY3" fmla="*/ 346470 h 6714460"/>
                <a:gd name="connsiteX4" fmla="*/ 13062098 w 13062098"/>
                <a:gd name="connsiteY4" fmla="*/ 5437641 h 6714460"/>
                <a:gd name="connsiteX5" fmla="*/ 11966033 w 13062098"/>
                <a:gd name="connsiteY5" fmla="*/ 6714460 h 6714460"/>
                <a:gd name="connsiteX6" fmla="*/ 1276819 w 13062098"/>
                <a:gd name="connsiteY6" fmla="*/ 6714460 h 6714460"/>
                <a:gd name="connsiteX7" fmla="*/ 0 w 13062098"/>
                <a:gd name="connsiteY7" fmla="*/ 5437641 h 6714460"/>
                <a:gd name="connsiteX8" fmla="*/ 0 w 13062098"/>
                <a:gd name="connsiteY8" fmla="*/ 330521 h 6714460"/>
                <a:gd name="connsiteX0" fmla="*/ 0 w 12265181"/>
                <a:gd name="connsiteY0" fmla="*/ 330521 h 6714476"/>
                <a:gd name="connsiteX1" fmla="*/ 1202391 w 12265181"/>
                <a:gd name="connsiteY1" fmla="*/ 111642 h 6714476"/>
                <a:gd name="connsiteX2" fmla="*/ 11700219 w 12265181"/>
                <a:gd name="connsiteY2" fmla="*/ 0 h 6714476"/>
                <a:gd name="connsiteX3" fmla="*/ 11961628 w 12265181"/>
                <a:gd name="connsiteY3" fmla="*/ 346470 h 6714476"/>
                <a:gd name="connsiteX4" fmla="*/ 11908465 w 12265181"/>
                <a:gd name="connsiteY4" fmla="*/ 6022432 h 6714476"/>
                <a:gd name="connsiteX5" fmla="*/ 11966033 w 12265181"/>
                <a:gd name="connsiteY5" fmla="*/ 6714460 h 6714476"/>
                <a:gd name="connsiteX6" fmla="*/ 1276819 w 12265181"/>
                <a:gd name="connsiteY6" fmla="*/ 6714460 h 6714476"/>
                <a:gd name="connsiteX7" fmla="*/ 0 w 12265181"/>
                <a:gd name="connsiteY7" fmla="*/ 5437641 h 6714476"/>
                <a:gd name="connsiteX8" fmla="*/ 0 w 12265181"/>
                <a:gd name="connsiteY8" fmla="*/ 330521 h 67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181" h="6714476">
                  <a:moveTo>
                    <a:pt x="0" y="330521"/>
                  </a:moveTo>
                  <a:cubicBezTo>
                    <a:pt x="21265" y="-124782"/>
                    <a:pt x="635446" y="101009"/>
                    <a:pt x="1202391" y="111642"/>
                  </a:cubicBezTo>
                  <a:lnTo>
                    <a:pt x="11700219" y="0"/>
                  </a:lnTo>
                  <a:cubicBezTo>
                    <a:pt x="12059829" y="127590"/>
                    <a:pt x="12057321" y="-124782"/>
                    <a:pt x="11961628" y="346470"/>
                  </a:cubicBezTo>
                  <a:lnTo>
                    <a:pt x="11908465" y="6022432"/>
                  </a:lnTo>
                  <a:cubicBezTo>
                    <a:pt x="11908465" y="6727600"/>
                    <a:pt x="12671201" y="6714460"/>
                    <a:pt x="11966033" y="6714460"/>
                  </a:cubicBezTo>
                  <a:lnTo>
                    <a:pt x="1276819" y="6714460"/>
                  </a:lnTo>
                  <a:cubicBezTo>
                    <a:pt x="571651" y="6714460"/>
                    <a:pt x="0" y="6142809"/>
                    <a:pt x="0" y="5437641"/>
                  </a:cubicBezTo>
                  <a:lnTo>
                    <a:pt x="0" y="3305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7052" y="134339"/>
              <a:ext cx="439066" cy="438912"/>
            </a:xfrm>
            <a:prstGeom prst="rect">
              <a:avLst/>
            </a:prstGeom>
          </p:spPr>
        </p:pic>
      </p:grpSp>
    </p:spTree>
    <p:extLst>
      <p:ext uri="{BB962C8B-B14F-4D97-AF65-F5344CB8AC3E}">
        <p14:creationId xmlns:p14="http://schemas.microsoft.com/office/powerpoint/2010/main" val="3399627739"/>
      </p:ext>
    </p:extLst>
  </p:cSld>
  <p:clrMapOvr>
    <a:masterClrMapping/>
  </p:clrMapOvr>
  <p:extLst>
    <p:ext uri="{DCECCB84-F9BA-43D5-87BE-67443E8EF086}">
      <p15:sldGuideLst xmlns:p15="http://schemas.microsoft.com/office/powerpoint/2012/main">
        <p15:guide id="1" orient="horz" pos="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ttom Arc">
    <p:spTree>
      <p:nvGrpSpPr>
        <p:cNvPr id="1" name=""/>
        <p:cNvGrpSpPr/>
        <p:nvPr/>
      </p:nvGrpSpPr>
      <p:grpSpPr>
        <a:xfrm>
          <a:off x="0" y="0"/>
          <a:ext cx="0" cy="0"/>
          <a:chOff x="0" y="0"/>
          <a:chExt cx="0" cy="0"/>
        </a:xfrm>
      </p:grpSpPr>
      <p:grpSp>
        <p:nvGrpSpPr>
          <p:cNvPr id="3" name="Group 2"/>
          <p:cNvGrpSpPr/>
          <p:nvPr userDrawn="1"/>
        </p:nvGrpSpPr>
        <p:grpSpPr>
          <a:xfrm>
            <a:off x="-330280" y="-263304"/>
            <a:ext cx="12522280" cy="7121304"/>
            <a:chOff x="-330280" y="-263304"/>
            <a:chExt cx="12522280" cy="7121304"/>
          </a:xfrm>
        </p:grpSpPr>
        <p:sp>
          <p:nvSpPr>
            <p:cNvPr id="2" name="Rectangle 1"/>
            <p:cNvSpPr/>
            <p:nvPr userDrawn="1"/>
          </p:nvSpPr>
          <p:spPr>
            <a:xfrm>
              <a:off x="0" y="0"/>
              <a:ext cx="12192000" cy="6858000"/>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userDrawn="1"/>
          </p:nvSpPr>
          <p:spPr>
            <a:xfrm>
              <a:off x="-330280" y="-263304"/>
              <a:ext cx="12339756" cy="6940552"/>
            </a:xfrm>
            <a:custGeom>
              <a:avLst/>
              <a:gdLst>
                <a:gd name="connsiteX0" fmla="*/ 0 w 13242850"/>
                <a:gd name="connsiteY0" fmla="*/ 1305173 h 7830880"/>
                <a:gd name="connsiteX1" fmla="*/ 1305173 w 13242850"/>
                <a:gd name="connsiteY1" fmla="*/ 0 h 7830880"/>
                <a:gd name="connsiteX2" fmla="*/ 11937677 w 13242850"/>
                <a:gd name="connsiteY2" fmla="*/ 0 h 7830880"/>
                <a:gd name="connsiteX3" fmla="*/ 13242850 w 13242850"/>
                <a:gd name="connsiteY3" fmla="*/ 1305173 h 7830880"/>
                <a:gd name="connsiteX4" fmla="*/ 13242850 w 13242850"/>
                <a:gd name="connsiteY4" fmla="*/ 6525707 h 7830880"/>
                <a:gd name="connsiteX5" fmla="*/ 11937677 w 13242850"/>
                <a:gd name="connsiteY5" fmla="*/ 7830880 h 7830880"/>
                <a:gd name="connsiteX6" fmla="*/ 1305173 w 13242850"/>
                <a:gd name="connsiteY6" fmla="*/ 7830880 h 7830880"/>
                <a:gd name="connsiteX7" fmla="*/ 0 w 13242850"/>
                <a:gd name="connsiteY7" fmla="*/ 6525707 h 7830880"/>
                <a:gd name="connsiteX8" fmla="*/ 0 w 13242850"/>
                <a:gd name="connsiteY8" fmla="*/ 1305173 h 7830880"/>
                <a:gd name="connsiteX0" fmla="*/ 0 w 13242850"/>
                <a:gd name="connsiteY0" fmla="*/ 1305173 h 7830880"/>
                <a:gd name="connsiteX1" fmla="*/ 1305173 w 13242850"/>
                <a:gd name="connsiteY1" fmla="*/ 0 h 7830880"/>
                <a:gd name="connsiteX2" fmla="*/ 12006789 w 13242850"/>
                <a:gd name="connsiteY2" fmla="*/ 1026042 h 7830880"/>
                <a:gd name="connsiteX3" fmla="*/ 13242850 w 13242850"/>
                <a:gd name="connsiteY3" fmla="*/ 1305173 h 7830880"/>
                <a:gd name="connsiteX4" fmla="*/ 13242850 w 13242850"/>
                <a:gd name="connsiteY4" fmla="*/ 6525707 h 7830880"/>
                <a:gd name="connsiteX5" fmla="*/ 11937677 w 13242850"/>
                <a:gd name="connsiteY5" fmla="*/ 7830880 h 7830880"/>
                <a:gd name="connsiteX6" fmla="*/ 1305173 w 13242850"/>
                <a:gd name="connsiteY6" fmla="*/ 7830880 h 7830880"/>
                <a:gd name="connsiteX7" fmla="*/ 0 w 13242850"/>
                <a:gd name="connsiteY7" fmla="*/ 6525707 h 7830880"/>
                <a:gd name="connsiteX8" fmla="*/ 0 w 13242850"/>
                <a:gd name="connsiteY8" fmla="*/ 1305173 h 7830880"/>
                <a:gd name="connsiteX0" fmla="*/ 0 w 13242850"/>
                <a:gd name="connsiteY0" fmla="*/ 452414 h 6978121"/>
                <a:gd name="connsiteX1" fmla="*/ 1395550 w 13242850"/>
                <a:gd name="connsiteY1" fmla="*/ 88223 h 6978121"/>
                <a:gd name="connsiteX2" fmla="*/ 12006789 w 13242850"/>
                <a:gd name="connsiteY2" fmla="*/ 173283 h 6978121"/>
                <a:gd name="connsiteX3" fmla="*/ 13242850 w 13242850"/>
                <a:gd name="connsiteY3" fmla="*/ 452414 h 6978121"/>
                <a:gd name="connsiteX4" fmla="*/ 13242850 w 13242850"/>
                <a:gd name="connsiteY4" fmla="*/ 5672948 h 6978121"/>
                <a:gd name="connsiteX5" fmla="*/ 11937677 w 13242850"/>
                <a:gd name="connsiteY5" fmla="*/ 6978121 h 6978121"/>
                <a:gd name="connsiteX6" fmla="*/ 1305173 w 13242850"/>
                <a:gd name="connsiteY6" fmla="*/ 6978121 h 6978121"/>
                <a:gd name="connsiteX7" fmla="*/ 0 w 13242850"/>
                <a:gd name="connsiteY7" fmla="*/ 5672948 h 6978121"/>
                <a:gd name="connsiteX8" fmla="*/ 0 w 13242850"/>
                <a:gd name="connsiteY8" fmla="*/ 452414 h 6978121"/>
                <a:gd name="connsiteX0" fmla="*/ 754912 w 13242850"/>
                <a:gd name="connsiteY0" fmla="*/ 460587 h 6970345"/>
                <a:gd name="connsiteX1" fmla="*/ 1395550 w 13242850"/>
                <a:gd name="connsiteY1" fmla="*/ 80447 h 6970345"/>
                <a:gd name="connsiteX2" fmla="*/ 12006789 w 13242850"/>
                <a:gd name="connsiteY2" fmla="*/ 165507 h 6970345"/>
                <a:gd name="connsiteX3" fmla="*/ 13242850 w 13242850"/>
                <a:gd name="connsiteY3" fmla="*/ 444638 h 6970345"/>
                <a:gd name="connsiteX4" fmla="*/ 13242850 w 13242850"/>
                <a:gd name="connsiteY4" fmla="*/ 5665172 h 6970345"/>
                <a:gd name="connsiteX5" fmla="*/ 11937677 w 13242850"/>
                <a:gd name="connsiteY5" fmla="*/ 6970345 h 6970345"/>
                <a:gd name="connsiteX6" fmla="*/ 1305173 w 13242850"/>
                <a:gd name="connsiteY6" fmla="*/ 6970345 h 6970345"/>
                <a:gd name="connsiteX7" fmla="*/ 0 w 13242850"/>
                <a:gd name="connsiteY7" fmla="*/ 5665172 h 6970345"/>
                <a:gd name="connsiteX8" fmla="*/ 754912 w 13242850"/>
                <a:gd name="connsiteY8" fmla="*/ 460587 h 6970345"/>
                <a:gd name="connsiteX0" fmla="*/ 2657 w 12490595"/>
                <a:gd name="connsiteY0" fmla="*/ 460587 h 6970345"/>
                <a:gd name="connsiteX1" fmla="*/ 643295 w 12490595"/>
                <a:gd name="connsiteY1" fmla="*/ 80447 h 6970345"/>
                <a:gd name="connsiteX2" fmla="*/ 11254534 w 12490595"/>
                <a:gd name="connsiteY2" fmla="*/ 165507 h 6970345"/>
                <a:gd name="connsiteX3" fmla="*/ 12490595 w 12490595"/>
                <a:gd name="connsiteY3" fmla="*/ 444638 h 6970345"/>
                <a:gd name="connsiteX4" fmla="*/ 12490595 w 12490595"/>
                <a:gd name="connsiteY4" fmla="*/ 5665172 h 6970345"/>
                <a:gd name="connsiteX5" fmla="*/ 11185422 w 12490595"/>
                <a:gd name="connsiteY5" fmla="*/ 6970345 h 6970345"/>
                <a:gd name="connsiteX6" fmla="*/ 552918 w 12490595"/>
                <a:gd name="connsiteY6" fmla="*/ 6970345 h 6970345"/>
                <a:gd name="connsiteX7" fmla="*/ 146196 w 12490595"/>
                <a:gd name="connsiteY7" fmla="*/ 5718335 h 6970345"/>
                <a:gd name="connsiteX8" fmla="*/ 2657 w 12490595"/>
                <a:gd name="connsiteY8" fmla="*/ 460587 h 6970345"/>
                <a:gd name="connsiteX0" fmla="*/ 41534 w 12412514"/>
                <a:gd name="connsiteY0" fmla="*/ 460587 h 6970345"/>
                <a:gd name="connsiteX1" fmla="*/ 565214 w 12412514"/>
                <a:gd name="connsiteY1" fmla="*/ 80447 h 6970345"/>
                <a:gd name="connsiteX2" fmla="*/ 11176453 w 12412514"/>
                <a:gd name="connsiteY2" fmla="*/ 165507 h 6970345"/>
                <a:gd name="connsiteX3" fmla="*/ 12412514 w 12412514"/>
                <a:gd name="connsiteY3" fmla="*/ 444638 h 6970345"/>
                <a:gd name="connsiteX4" fmla="*/ 12412514 w 12412514"/>
                <a:gd name="connsiteY4" fmla="*/ 5665172 h 6970345"/>
                <a:gd name="connsiteX5" fmla="*/ 11107341 w 12412514"/>
                <a:gd name="connsiteY5" fmla="*/ 6970345 h 6970345"/>
                <a:gd name="connsiteX6" fmla="*/ 474837 w 12412514"/>
                <a:gd name="connsiteY6" fmla="*/ 6970345 h 6970345"/>
                <a:gd name="connsiteX7" fmla="*/ 68115 w 12412514"/>
                <a:gd name="connsiteY7" fmla="*/ 5718335 h 6970345"/>
                <a:gd name="connsiteX8" fmla="*/ 41534 w 12412514"/>
                <a:gd name="connsiteY8" fmla="*/ 460587 h 6970345"/>
                <a:gd name="connsiteX0" fmla="*/ 24649 w 12395629"/>
                <a:gd name="connsiteY0" fmla="*/ 460587 h 6970345"/>
                <a:gd name="connsiteX1" fmla="*/ 548329 w 12395629"/>
                <a:gd name="connsiteY1" fmla="*/ 80447 h 6970345"/>
                <a:gd name="connsiteX2" fmla="*/ 11159568 w 12395629"/>
                <a:gd name="connsiteY2" fmla="*/ 165507 h 6970345"/>
                <a:gd name="connsiteX3" fmla="*/ 12395629 w 12395629"/>
                <a:gd name="connsiteY3" fmla="*/ 444638 h 6970345"/>
                <a:gd name="connsiteX4" fmla="*/ 12395629 w 12395629"/>
                <a:gd name="connsiteY4" fmla="*/ 5665172 h 6970345"/>
                <a:gd name="connsiteX5" fmla="*/ 11090456 w 12395629"/>
                <a:gd name="connsiteY5" fmla="*/ 6970345 h 6970345"/>
                <a:gd name="connsiteX6" fmla="*/ 457952 w 12395629"/>
                <a:gd name="connsiteY6" fmla="*/ 6970345 h 6970345"/>
                <a:gd name="connsiteX7" fmla="*/ 205402 w 12395629"/>
                <a:gd name="connsiteY7" fmla="*/ 5723651 h 6970345"/>
                <a:gd name="connsiteX8" fmla="*/ 24649 w 12395629"/>
                <a:gd name="connsiteY8" fmla="*/ 460587 h 6970345"/>
                <a:gd name="connsiteX0" fmla="*/ 133580 w 12339756"/>
                <a:gd name="connsiteY0" fmla="*/ 466190 h 6965315"/>
                <a:gd name="connsiteX1" fmla="*/ 492456 w 12339756"/>
                <a:gd name="connsiteY1" fmla="*/ 75417 h 6965315"/>
                <a:gd name="connsiteX2" fmla="*/ 11103695 w 12339756"/>
                <a:gd name="connsiteY2" fmla="*/ 160477 h 6965315"/>
                <a:gd name="connsiteX3" fmla="*/ 12339756 w 12339756"/>
                <a:gd name="connsiteY3" fmla="*/ 439608 h 6965315"/>
                <a:gd name="connsiteX4" fmla="*/ 12339756 w 12339756"/>
                <a:gd name="connsiteY4" fmla="*/ 5660142 h 6965315"/>
                <a:gd name="connsiteX5" fmla="*/ 11034583 w 12339756"/>
                <a:gd name="connsiteY5" fmla="*/ 6965315 h 6965315"/>
                <a:gd name="connsiteX6" fmla="*/ 402079 w 12339756"/>
                <a:gd name="connsiteY6" fmla="*/ 6965315 h 6965315"/>
                <a:gd name="connsiteX7" fmla="*/ 149529 w 12339756"/>
                <a:gd name="connsiteY7" fmla="*/ 5718621 h 6965315"/>
                <a:gd name="connsiteX8" fmla="*/ 133580 w 12339756"/>
                <a:gd name="connsiteY8" fmla="*/ 466190 h 6965315"/>
                <a:gd name="connsiteX0" fmla="*/ 133580 w 12339756"/>
                <a:gd name="connsiteY0" fmla="*/ 466190 h 6965315"/>
                <a:gd name="connsiteX1" fmla="*/ 492456 w 12339756"/>
                <a:gd name="connsiteY1" fmla="*/ 75417 h 6965315"/>
                <a:gd name="connsiteX2" fmla="*/ 11103695 w 12339756"/>
                <a:gd name="connsiteY2" fmla="*/ 160477 h 6965315"/>
                <a:gd name="connsiteX3" fmla="*/ 12339756 w 12339756"/>
                <a:gd name="connsiteY3" fmla="*/ 439608 h 6965315"/>
                <a:gd name="connsiteX4" fmla="*/ 12339756 w 12339756"/>
                <a:gd name="connsiteY4" fmla="*/ 5660142 h 6965315"/>
                <a:gd name="connsiteX5" fmla="*/ 11034583 w 12339756"/>
                <a:gd name="connsiteY5" fmla="*/ 6965315 h 6965315"/>
                <a:gd name="connsiteX6" fmla="*/ 402079 w 12339756"/>
                <a:gd name="connsiteY6" fmla="*/ 6965315 h 6965315"/>
                <a:gd name="connsiteX7" fmla="*/ 149529 w 12339756"/>
                <a:gd name="connsiteY7" fmla="*/ 5718621 h 6965315"/>
                <a:gd name="connsiteX8" fmla="*/ 133580 w 12339756"/>
                <a:gd name="connsiteY8" fmla="*/ 466190 h 6965315"/>
                <a:gd name="connsiteX0" fmla="*/ 133580 w 12339756"/>
                <a:gd name="connsiteY0" fmla="*/ 439651 h 6938776"/>
                <a:gd name="connsiteX1" fmla="*/ 492456 w 12339756"/>
                <a:gd name="connsiteY1" fmla="*/ 48878 h 6938776"/>
                <a:gd name="connsiteX2" fmla="*/ 11103695 w 12339756"/>
                <a:gd name="connsiteY2" fmla="*/ 133938 h 6938776"/>
                <a:gd name="connsiteX3" fmla="*/ 12339756 w 12339756"/>
                <a:gd name="connsiteY3" fmla="*/ 413069 h 6938776"/>
                <a:gd name="connsiteX4" fmla="*/ 12339756 w 12339756"/>
                <a:gd name="connsiteY4" fmla="*/ 5633603 h 6938776"/>
                <a:gd name="connsiteX5" fmla="*/ 11034583 w 12339756"/>
                <a:gd name="connsiteY5" fmla="*/ 6938776 h 6938776"/>
                <a:gd name="connsiteX6" fmla="*/ 402079 w 12339756"/>
                <a:gd name="connsiteY6" fmla="*/ 6938776 h 6938776"/>
                <a:gd name="connsiteX7" fmla="*/ 149529 w 12339756"/>
                <a:gd name="connsiteY7" fmla="*/ 5692082 h 6938776"/>
                <a:gd name="connsiteX8" fmla="*/ 133580 w 12339756"/>
                <a:gd name="connsiteY8" fmla="*/ 439651 h 6938776"/>
                <a:gd name="connsiteX0" fmla="*/ 133580 w 12339756"/>
                <a:gd name="connsiteY0" fmla="*/ 441427 h 6940552"/>
                <a:gd name="connsiteX1" fmla="*/ 492456 w 12339756"/>
                <a:gd name="connsiteY1" fmla="*/ 50654 h 6940552"/>
                <a:gd name="connsiteX2" fmla="*/ 11103695 w 12339756"/>
                <a:gd name="connsiteY2" fmla="*/ 135714 h 6940552"/>
                <a:gd name="connsiteX3" fmla="*/ 12339756 w 12339756"/>
                <a:gd name="connsiteY3" fmla="*/ 414845 h 6940552"/>
                <a:gd name="connsiteX4" fmla="*/ 12339756 w 12339756"/>
                <a:gd name="connsiteY4" fmla="*/ 5635379 h 6940552"/>
                <a:gd name="connsiteX5" fmla="*/ 11034583 w 12339756"/>
                <a:gd name="connsiteY5" fmla="*/ 6940552 h 6940552"/>
                <a:gd name="connsiteX6" fmla="*/ 402079 w 12339756"/>
                <a:gd name="connsiteY6" fmla="*/ 6940552 h 6940552"/>
                <a:gd name="connsiteX7" fmla="*/ 149529 w 12339756"/>
                <a:gd name="connsiteY7" fmla="*/ 5693858 h 6940552"/>
                <a:gd name="connsiteX8" fmla="*/ 133580 w 12339756"/>
                <a:gd name="connsiteY8" fmla="*/ 441427 h 69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756" h="6940552">
                  <a:moveTo>
                    <a:pt x="133580" y="441427"/>
                  </a:moveTo>
                  <a:cubicBezTo>
                    <a:pt x="149528" y="-40168"/>
                    <a:pt x="122504" y="50654"/>
                    <a:pt x="492456" y="50654"/>
                  </a:cubicBezTo>
                  <a:lnTo>
                    <a:pt x="11103695" y="135714"/>
                  </a:lnTo>
                  <a:cubicBezTo>
                    <a:pt x="12340201" y="130398"/>
                    <a:pt x="12339756" y="-305982"/>
                    <a:pt x="12339756" y="414845"/>
                  </a:cubicBezTo>
                  <a:lnTo>
                    <a:pt x="12339756" y="5635379"/>
                  </a:lnTo>
                  <a:cubicBezTo>
                    <a:pt x="12339756" y="6356206"/>
                    <a:pt x="11755410" y="6940552"/>
                    <a:pt x="11034583" y="6940552"/>
                  </a:cubicBezTo>
                  <a:lnTo>
                    <a:pt x="402079" y="6940552"/>
                  </a:lnTo>
                  <a:cubicBezTo>
                    <a:pt x="-318748" y="6940552"/>
                    <a:pt x="149529" y="6414685"/>
                    <a:pt x="149529" y="5693858"/>
                  </a:cubicBezTo>
                  <a:cubicBezTo>
                    <a:pt x="144213" y="3943048"/>
                    <a:pt x="138896" y="2192237"/>
                    <a:pt x="133580" y="4414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1294" y="6303158"/>
              <a:ext cx="439066" cy="438912"/>
            </a:xfrm>
            <a:prstGeom prst="rect">
              <a:avLst/>
            </a:prstGeom>
          </p:spPr>
        </p:pic>
      </p:grpSp>
    </p:spTree>
    <p:extLst>
      <p:ext uri="{BB962C8B-B14F-4D97-AF65-F5344CB8AC3E}">
        <p14:creationId xmlns:p14="http://schemas.microsoft.com/office/powerpoint/2010/main" val="1234188035"/>
      </p:ext>
    </p:extLst>
  </p:cSld>
  <p:clrMapOvr>
    <a:masterClrMapping/>
  </p:clrMapOvr>
  <p:extLst>
    <p:ext uri="{DCECCB84-F9BA-43D5-87BE-67443E8EF086}">
      <p15:sldGuideLst xmlns:p15="http://schemas.microsoft.com/office/powerpoint/2012/main">
        <p15:guide id="1" orient="horz" pos="42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Bar">
    <p:spTree>
      <p:nvGrpSpPr>
        <p:cNvPr id="1" name=""/>
        <p:cNvGrpSpPr/>
        <p:nvPr/>
      </p:nvGrpSpPr>
      <p:grpSpPr>
        <a:xfrm>
          <a:off x="0" y="0"/>
          <a:ext cx="0" cy="0"/>
          <a:chOff x="0" y="0"/>
          <a:chExt cx="0" cy="0"/>
        </a:xfrm>
      </p:grpSpPr>
      <p:grpSp>
        <p:nvGrpSpPr>
          <p:cNvPr id="4" name="Group 3"/>
          <p:cNvGrpSpPr/>
          <p:nvPr userDrawn="1"/>
        </p:nvGrpSpPr>
        <p:grpSpPr>
          <a:xfrm>
            <a:off x="-166047" y="-260498"/>
            <a:ext cx="12524095" cy="1451342"/>
            <a:chOff x="-166047" y="-260498"/>
            <a:chExt cx="12524095" cy="1451342"/>
          </a:xfrm>
        </p:grpSpPr>
        <p:grpSp>
          <p:nvGrpSpPr>
            <p:cNvPr id="3" name="Group 2"/>
            <p:cNvGrpSpPr/>
            <p:nvPr userDrawn="1"/>
          </p:nvGrpSpPr>
          <p:grpSpPr>
            <a:xfrm>
              <a:off x="-166047" y="-74427"/>
              <a:ext cx="12524095" cy="1265271"/>
              <a:chOff x="-166047" y="-74427"/>
              <a:chExt cx="12524095" cy="1265271"/>
            </a:xfrm>
            <a:solidFill>
              <a:srgbClr val="964035"/>
            </a:solidFill>
          </p:grpSpPr>
          <p:sp>
            <p:nvSpPr>
              <p:cNvPr id="6" name="Rounded Rectangle 5"/>
              <p:cNvSpPr/>
              <p:nvPr userDrawn="1"/>
            </p:nvSpPr>
            <p:spPr>
              <a:xfrm>
                <a:off x="9706282" y="-74427"/>
                <a:ext cx="2538483" cy="10260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166047" y="802756"/>
                <a:ext cx="12524095" cy="3880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p:cNvSpPr/>
            <p:nvPr userDrawn="1"/>
          </p:nvSpPr>
          <p:spPr>
            <a:xfrm>
              <a:off x="-166047" y="-260498"/>
              <a:ext cx="10001163" cy="12121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835468"/>
      </p:ext>
    </p:extLst>
  </p:cSld>
  <p:clrMapOvr>
    <a:masterClrMapping/>
  </p:clrMapOvr>
  <p:extLst>
    <p:ext uri="{DCECCB84-F9BA-43D5-87BE-67443E8EF086}">
      <p15:sldGuideLst xmlns:p15="http://schemas.microsoft.com/office/powerpoint/2012/main">
        <p15:guide id="1" orient="horz" pos="600">
          <p15:clr>
            <a:srgbClr val="FBAE40"/>
          </p15:clr>
        </p15:guide>
        <p15:guide id="2" orient="horz" pos="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8" name="Rectangle 7"/>
          <p:cNvSpPr/>
          <p:nvPr userDrawn="1"/>
        </p:nvSpPr>
        <p:spPr>
          <a:xfrm>
            <a:off x="495300" y="6400881"/>
            <a:ext cx="11201399" cy="461665"/>
          </a:xfrm>
          <a:prstGeom prst="rect">
            <a:avLst/>
          </a:prstGeom>
        </p:spPr>
        <p:txBody>
          <a:bodyPr wrap="square">
            <a:spAutoFit/>
          </a:bodyPr>
          <a:lstStyle/>
          <a:p>
            <a:pPr algn="ctr">
              <a:buClr>
                <a:prstClr val="black"/>
              </a:buClr>
              <a:buSzPct val="25000"/>
              <a:defRPr/>
            </a:pPr>
            <a:r>
              <a:rPr lang="en-US" sz="800" i="1" dirty="0">
                <a:solidFill>
                  <a:schemeClr val="tx1">
                    <a:lumMod val="75000"/>
                    <a:lumOff val="25000"/>
                  </a:schemeClr>
                </a:solidFill>
                <a:latin typeface="Century Gothic" panose="020F0302020204030204"/>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algn="ctr">
              <a:buClr>
                <a:prstClr val="black"/>
              </a:buClr>
              <a:buSzPct val="25000"/>
            </a:pPr>
            <a:endParaRPr lang="en-US" sz="800" i="1" dirty="0">
              <a:solidFill>
                <a:srgbClr val="E7E6E6">
                  <a:lumMod val="50000"/>
                </a:srgbClr>
              </a:solidFill>
              <a:latin typeface="Arial" panose="020B0604020202020204" pitchFamily="34" charset="0"/>
              <a:cs typeface="Arial" panose="020B0604020202020204" pitchFamily="34" charset="0"/>
            </a:endParaRPr>
          </a:p>
        </p:txBody>
      </p:sp>
      <p:grpSp>
        <p:nvGrpSpPr>
          <p:cNvPr id="4" name="Group 3"/>
          <p:cNvGrpSpPr/>
          <p:nvPr userDrawn="1"/>
        </p:nvGrpSpPr>
        <p:grpSpPr>
          <a:xfrm>
            <a:off x="-166047" y="-260498"/>
            <a:ext cx="12524095" cy="1451342"/>
            <a:chOff x="-166047" y="-260498"/>
            <a:chExt cx="12524095" cy="1451342"/>
          </a:xfrm>
        </p:grpSpPr>
        <p:grpSp>
          <p:nvGrpSpPr>
            <p:cNvPr id="3" name="Group 2"/>
            <p:cNvGrpSpPr/>
            <p:nvPr userDrawn="1"/>
          </p:nvGrpSpPr>
          <p:grpSpPr>
            <a:xfrm>
              <a:off x="-166047" y="-74427"/>
              <a:ext cx="12524095" cy="1265271"/>
              <a:chOff x="-166047" y="-74427"/>
              <a:chExt cx="12524095" cy="1265271"/>
            </a:xfrm>
            <a:solidFill>
              <a:srgbClr val="964035"/>
            </a:solidFill>
          </p:grpSpPr>
          <p:sp>
            <p:nvSpPr>
              <p:cNvPr id="6" name="Rounded Rectangle 5"/>
              <p:cNvSpPr/>
              <p:nvPr userDrawn="1"/>
            </p:nvSpPr>
            <p:spPr>
              <a:xfrm>
                <a:off x="9706282" y="-74427"/>
                <a:ext cx="2538483" cy="10260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166047" y="802756"/>
                <a:ext cx="12524095" cy="3880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p:cNvSpPr/>
            <p:nvPr userDrawn="1"/>
          </p:nvSpPr>
          <p:spPr>
            <a:xfrm>
              <a:off x="-166047" y="-260498"/>
              <a:ext cx="10001163" cy="12121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4437" y="455259"/>
              <a:ext cx="1468741" cy="228565"/>
            </a:xfrm>
            <a:prstGeom prst="rect">
              <a:avLst/>
            </a:prstGeom>
          </p:spPr>
        </p:pic>
        <p:sp>
          <p:nvSpPr>
            <p:cNvPr id="9" name="Title 3"/>
            <p:cNvSpPr txBox="1">
              <a:spLocks/>
            </p:cNvSpPr>
            <p:nvPr userDrawn="1"/>
          </p:nvSpPr>
          <p:spPr>
            <a:xfrm>
              <a:off x="495300" y="342900"/>
              <a:ext cx="5724747"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964035"/>
                  </a:solidFill>
                  <a:latin typeface="Century Gothic" panose="020B0502020202020204" pitchFamily="34" charset="0"/>
                </a:rPr>
                <a:t>ACKNOWLEDGEMENTS</a:t>
              </a:r>
            </a:p>
          </p:txBody>
        </p:sp>
      </p:grpSp>
    </p:spTree>
    <p:extLst>
      <p:ext uri="{BB962C8B-B14F-4D97-AF65-F5344CB8AC3E}">
        <p14:creationId xmlns:p14="http://schemas.microsoft.com/office/powerpoint/2010/main" val="3366506073"/>
      </p:ext>
    </p:extLst>
  </p:cSld>
  <p:clrMapOvr>
    <a:masterClrMapping/>
  </p:clrMapOvr>
  <p:extLst>
    <p:ext uri="{DCECCB84-F9BA-43D5-87BE-67443E8EF086}">
      <p15:sldGuideLst xmlns:p15="http://schemas.microsoft.com/office/powerpoint/2012/main">
        <p15:guide id="1" orient="horz" pos="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grpSp>
        <p:nvGrpSpPr>
          <p:cNvPr id="2" name="Group 1"/>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9993656"/>
      </p:ext>
    </p:extLst>
  </p:cSld>
  <p:clrMapOvr>
    <a:masterClrMapping/>
  </p:clrMapOvr>
  <p:extLst>
    <p:ext uri="{DCECCB84-F9BA-43D5-87BE-67443E8EF086}">
      <p15:sldGuideLst xmlns:p15="http://schemas.microsoft.com/office/powerpoint/2012/main">
        <p15:guide id="1" orient="horz" pos="4152">
          <p15:clr>
            <a:srgbClr val="FBAE40"/>
          </p15:clr>
        </p15:guide>
        <p15:guide id="2" orient="horz" pos="3936">
          <p15:clr>
            <a:srgbClr val="FBAE40"/>
          </p15:clr>
        </p15:guide>
        <p15:guide id="3" pos="7224">
          <p15:clr>
            <a:srgbClr val="FBAE40"/>
          </p15:clr>
        </p15:guide>
        <p15:guide id="4" pos="36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ick Bar">
    <p:spTree>
      <p:nvGrpSpPr>
        <p:cNvPr id="1" name=""/>
        <p:cNvGrpSpPr/>
        <p:nvPr/>
      </p:nvGrpSpPr>
      <p:grpSpPr>
        <a:xfrm>
          <a:off x="0" y="0"/>
          <a:ext cx="0" cy="0"/>
          <a:chOff x="0" y="0"/>
          <a:chExt cx="0" cy="0"/>
        </a:xfrm>
      </p:grpSpPr>
      <p:grpSp>
        <p:nvGrpSpPr>
          <p:cNvPr id="2" name="Group 1"/>
          <p:cNvGrpSpPr/>
          <p:nvPr userDrawn="1"/>
        </p:nvGrpSpPr>
        <p:grpSpPr>
          <a:xfrm>
            <a:off x="-45493" y="-131929"/>
            <a:ext cx="12310281" cy="1210101"/>
            <a:chOff x="-45493" y="-131929"/>
            <a:chExt cx="12310281" cy="1210101"/>
          </a:xfrm>
        </p:grpSpPr>
        <p:sp>
          <p:nvSpPr>
            <p:cNvPr id="7" name="Rounded Rectangle 6"/>
            <p:cNvSpPr/>
            <p:nvPr userDrawn="1"/>
          </p:nvSpPr>
          <p:spPr>
            <a:xfrm>
              <a:off x="-45493" y="-131929"/>
              <a:ext cx="12310281" cy="1210101"/>
            </a:xfrm>
            <a:prstGeom prst="round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18075" y="303034"/>
              <a:ext cx="530538" cy="530352"/>
            </a:xfrm>
            <a:prstGeom prst="rect">
              <a:avLst/>
            </a:prstGeom>
          </p:spPr>
        </p:pic>
      </p:grpSp>
    </p:spTree>
    <p:extLst>
      <p:ext uri="{BB962C8B-B14F-4D97-AF65-F5344CB8AC3E}">
        <p14:creationId xmlns:p14="http://schemas.microsoft.com/office/powerpoint/2010/main" val="1129877338"/>
      </p:ext>
    </p:extLst>
  </p:cSld>
  <p:clrMapOvr>
    <a:masterClrMapping/>
  </p:clrMapOvr>
  <p:extLst>
    <p:ext uri="{DCECCB84-F9BA-43D5-87BE-67443E8EF086}">
      <p15:sldGuideLst xmlns:p15="http://schemas.microsoft.com/office/powerpoint/2012/main">
        <p15:guide id="1" orient="horz" pos="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hin Bars">
    <p:spTree>
      <p:nvGrpSpPr>
        <p:cNvPr id="1" name=""/>
        <p:cNvGrpSpPr/>
        <p:nvPr/>
      </p:nvGrpSpPr>
      <p:grpSpPr>
        <a:xfrm>
          <a:off x="0" y="0"/>
          <a:ext cx="0" cy="0"/>
          <a:chOff x="0" y="0"/>
          <a:chExt cx="0" cy="0"/>
        </a:xfrm>
      </p:grpSpPr>
      <p:grpSp>
        <p:nvGrpSpPr>
          <p:cNvPr id="2" name="Group 1"/>
          <p:cNvGrpSpPr/>
          <p:nvPr userDrawn="1"/>
        </p:nvGrpSpPr>
        <p:grpSpPr>
          <a:xfrm>
            <a:off x="0" y="-245046"/>
            <a:ext cx="12192000" cy="7316860"/>
            <a:chOff x="0" y="-245046"/>
            <a:chExt cx="12192000" cy="7316860"/>
          </a:xfrm>
        </p:grpSpPr>
        <p:sp>
          <p:nvSpPr>
            <p:cNvPr id="7" name="Rounded Rectangle 6"/>
            <p:cNvSpPr/>
            <p:nvPr userDrawn="1"/>
          </p:nvSpPr>
          <p:spPr>
            <a:xfrm>
              <a:off x="0" y="6708859"/>
              <a:ext cx="12192000" cy="362955"/>
            </a:xfrm>
            <a:prstGeom prst="round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userDrawn="1"/>
          </p:nvSpPr>
          <p:spPr>
            <a:xfrm>
              <a:off x="0" y="-245046"/>
              <a:ext cx="12192000" cy="362955"/>
            </a:xfrm>
            <a:prstGeom prst="round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328607"/>
      </p:ext>
    </p:extLst>
  </p:cSld>
  <p:clrMapOvr>
    <a:masterClrMapping/>
  </p:clrMapOvr>
  <p:extLst>
    <p:ext uri="{DCECCB84-F9BA-43D5-87BE-67443E8EF086}">
      <p15:sldGuideLst xmlns:p15="http://schemas.microsoft.com/office/powerpoint/2012/main">
        <p15:guide id="1" orient="horz" pos="72">
          <p15:clr>
            <a:srgbClr val="FBAE40"/>
          </p15:clr>
        </p15:guide>
        <p15:guide id="2" orient="horz" pos="4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 Arc">
    <p:spTree>
      <p:nvGrpSpPr>
        <p:cNvPr id="1" name=""/>
        <p:cNvGrpSpPr/>
        <p:nvPr/>
      </p:nvGrpSpPr>
      <p:grpSpPr>
        <a:xfrm>
          <a:off x="0" y="0"/>
          <a:ext cx="0" cy="0"/>
          <a:chOff x="0" y="0"/>
          <a:chExt cx="0" cy="0"/>
        </a:xfrm>
      </p:grpSpPr>
      <p:grpSp>
        <p:nvGrpSpPr>
          <p:cNvPr id="4" name="Group 3"/>
          <p:cNvGrpSpPr/>
          <p:nvPr userDrawn="1"/>
        </p:nvGrpSpPr>
        <p:grpSpPr>
          <a:xfrm>
            <a:off x="-419990" y="0"/>
            <a:ext cx="12611990" cy="7171680"/>
            <a:chOff x="-419990" y="0"/>
            <a:chExt cx="12611990" cy="7171680"/>
          </a:xfrm>
        </p:grpSpPr>
        <p:sp>
          <p:nvSpPr>
            <p:cNvPr id="2" name="Rectangle 1"/>
            <p:cNvSpPr/>
            <p:nvPr userDrawn="1"/>
          </p:nvSpPr>
          <p:spPr>
            <a:xfrm>
              <a:off x="0" y="0"/>
              <a:ext cx="12192000" cy="6858000"/>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userDrawn="1"/>
          </p:nvSpPr>
          <p:spPr>
            <a:xfrm rot="10800000">
              <a:off x="-419990" y="207335"/>
              <a:ext cx="12440095" cy="6964345"/>
            </a:xfrm>
            <a:custGeom>
              <a:avLst/>
              <a:gdLst>
                <a:gd name="connsiteX0" fmla="*/ 0 w 13062098"/>
                <a:gd name="connsiteY0" fmla="*/ 1276819 h 7660758"/>
                <a:gd name="connsiteX1" fmla="*/ 1276819 w 13062098"/>
                <a:gd name="connsiteY1" fmla="*/ 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76819 w 13062098"/>
                <a:gd name="connsiteY1" fmla="*/ 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02391 w 13062098"/>
                <a:gd name="connsiteY1" fmla="*/ 105794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02391 w 13062098"/>
                <a:gd name="connsiteY1" fmla="*/ 105794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1276819 h 7660758"/>
                <a:gd name="connsiteX1" fmla="*/ 1202391 w 13062098"/>
                <a:gd name="connsiteY1" fmla="*/ 1057940 h 7660758"/>
                <a:gd name="connsiteX2" fmla="*/ 11785279 w 13062098"/>
                <a:gd name="connsiteY2" fmla="*/ 0 h 7660758"/>
                <a:gd name="connsiteX3" fmla="*/ 13062098 w 13062098"/>
                <a:gd name="connsiteY3" fmla="*/ 1276819 h 7660758"/>
                <a:gd name="connsiteX4" fmla="*/ 13062098 w 13062098"/>
                <a:gd name="connsiteY4" fmla="*/ 6383939 h 7660758"/>
                <a:gd name="connsiteX5" fmla="*/ 11785279 w 13062098"/>
                <a:gd name="connsiteY5" fmla="*/ 7660758 h 7660758"/>
                <a:gd name="connsiteX6" fmla="*/ 1276819 w 13062098"/>
                <a:gd name="connsiteY6" fmla="*/ 7660758 h 7660758"/>
                <a:gd name="connsiteX7" fmla="*/ 0 w 13062098"/>
                <a:gd name="connsiteY7" fmla="*/ 6383939 h 7660758"/>
                <a:gd name="connsiteX8" fmla="*/ 0 w 13062098"/>
                <a:gd name="connsiteY8" fmla="*/ 1276819 h 7660758"/>
                <a:gd name="connsiteX0" fmla="*/ 0 w 13062098"/>
                <a:gd name="connsiteY0" fmla="*/ 650534 h 7034473"/>
                <a:gd name="connsiteX1" fmla="*/ 1202391 w 13062098"/>
                <a:gd name="connsiteY1" fmla="*/ 431655 h 7034473"/>
                <a:gd name="connsiteX2" fmla="*/ 11705535 w 13062098"/>
                <a:gd name="connsiteY2" fmla="*/ 1036 h 7034473"/>
                <a:gd name="connsiteX3" fmla="*/ 13062098 w 13062098"/>
                <a:gd name="connsiteY3" fmla="*/ 650534 h 7034473"/>
                <a:gd name="connsiteX4" fmla="*/ 13062098 w 13062098"/>
                <a:gd name="connsiteY4" fmla="*/ 5757654 h 7034473"/>
                <a:gd name="connsiteX5" fmla="*/ 11785279 w 13062098"/>
                <a:gd name="connsiteY5" fmla="*/ 7034473 h 7034473"/>
                <a:gd name="connsiteX6" fmla="*/ 1276819 w 13062098"/>
                <a:gd name="connsiteY6" fmla="*/ 7034473 h 7034473"/>
                <a:gd name="connsiteX7" fmla="*/ 0 w 13062098"/>
                <a:gd name="connsiteY7" fmla="*/ 5757654 h 7034473"/>
                <a:gd name="connsiteX8" fmla="*/ 0 w 13062098"/>
                <a:gd name="connsiteY8" fmla="*/ 650534 h 7034473"/>
                <a:gd name="connsiteX0" fmla="*/ 0 w 13062098"/>
                <a:gd name="connsiteY0" fmla="*/ 429953 h 6813892"/>
                <a:gd name="connsiteX1" fmla="*/ 1202391 w 13062098"/>
                <a:gd name="connsiteY1" fmla="*/ 211074 h 6813892"/>
                <a:gd name="connsiteX2" fmla="*/ 11700219 w 13062098"/>
                <a:gd name="connsiteY2" fmla="*/ 99432 h 6813892"/>
                <a:gd name="connsiteX3" fmla="*/ 13062098 w 13062098"/>
                <a:gd name="connsiteY3" fmla="*/ 429953 h 6813892"/>
                <a:gd name="connsiteX4" fmla="*/ 13062098 w 13062098"/>
                <a:gd name="connsiteY4" fmla="*/ 5537073 h 6813892"/>
                <a:gd name="connsiteX5" fmla="*/ 11785279 w 13062098"/>
                <a:gd name="connsiteY5" fmla="*/ 6813892 h 6813892"/>
                <a:gd name="connsiteX6" fmla="*/ 1276819 w 13062098"/>
                <a:gd name="connsiteY6" fmla="*/ 6813892 h 6813892"/>
                <a:gd name="connsiteX7" fmla="*/ 0 w 13062098"/>
                <a:gd name="connsiteY7" fmla="*/ 5537073 h 6813892"/>
                <a:gd name="connsiteX8" fmla="*/ 0 w 13062098"/>
                <a:gd name="connsiteY8" fmla="*/ 429953 h 6813892"/>
                <a:gd name="connsiteX0" fmla="*/ 0 w 13062098"/>
                <a:gd name="connsiteY0" fmla="*/ 421744 h 6805683"/>
                <a:gd name="connsiteX1" fmla="*/ 1202391 w 13062098"/>
                <a:gd name="connsiteY1" fmla="*/ 202865 h 6805683"/>
                <a:gd name="connsiteX2" fmla="*/ 11700219 w 13062098"/>
                <a:gd name="connsiteY2" fmla="*/ 91223 h 6805683"/>
                <a:gd name="connsiteX3" fmla="*/ 11961628 w 13062098"/>
                <a:gd name="connsiteY3" fmla="*/ 437693 h 6805683"/>
                <a:gd name="connsiteX4" fmla="*/ 13062098 w 13062098"/>
                <a:gd name="connsiteY4" fmla="*/ 5528864 h 6805683"/>
                <a:gd name="connsiteX5" fmla="*/ 11785279 w 13062098"/>
                <a:gd name="connsiteY5" fmla="*/ 6805683 h 6805683"/>
                <a:gd name="connsiteX6" fmla="*/ 1276819 w 13062098"/>
                <a:gd name="connsiteY6" fmla="*/ 6805683 h 6805683"/>
                <a:gd name="connsiteX7" fmla="*/ 0 w 13062098"/>
                <a:gd name="connsiteY7" fmla="*/ 5528864 h 6805683"/>
                <a:gd name="connsiteX8" fmla="*/ 0 w 13062098"/>
                <a:gd name="connsiteY8" fmla="*/ 421744 h 6805683"/>
                <a:gd name="connsiteX0" fmla="*/ 0 w 13062098"/>
                <a:gd name="connsiteY0" fmla="*/ 376735 h 6760674"/>
                <a:gd name="connsiteX1" fmla="*/ 1202391 w 13062098"/>
                <a:gd name="connsiteY1" fmla="*/ 157856 h 6760674"/>
                <a:gd name="connsiteX2" fmla="*/ 11700219 w 13062098"/>
                <a:gd name="connsiteY2" fmla="*/ 46214 h 6760674"/>
                <a:gd name="connsiteX3" fmla="*/ 11961628 w 13062098"/>
                <a:gd name="connsiteY3" fmla="*/ 392684 h 6760674"/>
                <a:gd name="connsiteX4" fmla="*/ 13062098 w 13062098"/>
                <a:gd name="connsiteY4" fmla="*/ 5483855 h 6760674"/>
                <a:gd name="connsiteX5" fmla="*/ 11785279 w 13062098"/>
                <a:gd name="connsiteY5" fmla="*/ 6760674 h 6760674"/>
                <a:gd name="connsiteX6" fmla="*/ 1276819 w 13062098"/>
                <a:gd name="connsiteY6" fmla="*/ 6760674 h 6760674"/>
                <a:gd name="connsiteX7" fmla="*/ 0 w 13062098"/>
                <a:gd name="connsiteY7" fmla="*/ 5483855 h 6760674"/>
                <a:gd name="connsiteX8" fmla="*/ 0 w 13062098"/>
                <a:gd name="connsiteY8" fmla="*/ 376735 h 6760674"/>
                <a:gd name="connsiteX0" fmla="*/ 0 w 13062098"/>
                <a:gd name="connsiteY0" fmla="*/ 330521 h 6714460"/>
                <a:gd name="connsiteX1" fmla="*/ 1202391 w 13062098"/>
                <a:gd name="connsiteY1" fmla="*/ 111642 h 6714460"/>
                <a:gd name="connsiteX2" fmla="*/ 11700219 w 13062098"/>
                <a:gd name="connsiteY2" fmla="*/ 0 h 6714460"/>
                <a:gd name="connsiteX3" fmla="*/ 11961628 w 13062098"/>
                <a:gd name="connsiteY3" fmla="*/ 346470 h 6714460"/>
                <a:gd name="connsiteX4" fmla="*/ 13062098 w 13062098"/>
                <a:gd name="connsiteY4" fmla="*/ 5437641 h 6714460"/>
                <a:gd name="connsiteX5" fmla="*/ 11785279 w 13062098"/>
                <a:gd name="connsiteY5" fmla="*/ 6714460 h 6714460"/>
                <a:gd name="connsiteX6" fmla="*/ 1276819 w 13062098"/>
                <a:gd name="connsiteY6" fmla="*/ 6714460 h 6714460"/>
                <a:gd name="connsiteX7" fmla="*/ 0 w 13062098"/>
                <a:gd name="connsiteY7" fmla="*/ 5437641 h 6714460"/>
                <a:gd name="connsiteX8" fmla="*/ 0 w 13062098"/>
                <a:gd name="connsiteY8" fmla="*/ 330521 h 6714460"/>
                <a:gd name="connsiteX0" fmla="*/ 0 w 13062098"/>
                <a:gd name="connsiteY0" fmla="*/ 330521 h 6714460"/>
                <a:gd name="connsiteX1" fmla="*/ 1202391 w 13062098"/>
                <a:gd name="connsiteY1" fmla="*/ 111642 h 6714460"/>
                <a:gd name="connsiteX2" fmla="*/ 11700219 w 13062098"/>
                <a:gd name="connsiteY2" fmla="*/ 0 h 6714460"/>
                <a:gd name="connsiteX3" fmla="*/ 11961628 w 13062098"/>
                <a:gd name="connsiteY3" fmla="*/ 346470 h 6714460"/>
                <a:gd name="connsiteX4" fmla="*/ 13062098 w 13062098"/>
                <a:gd name="connsiteY4" fmla="*/ 5437641 h 6714460"/>
                <a:gd name="connsiteX5" fmla="*/ 11966033 w 13062098"/>
                <a:gd name="connsiteY5" fmla="*/ 6714460 h 6714460"/>
                <a:gd name="connsiteX6" fmla="*/ 1276819 w 13062098"/>
                <a:gd name="connsiteY6" fmla="*/ 6714460 h 6714460"/>
                <a:gd name="connsiteX7" fmla="*/ 0 w 13062098"/>
                <a:gd name="connsiteY7" fmla="*/ 5437641 h 6714460"/>
                <a:gd name="connsiteX8" fmla="*/ 0 w 13062098"/>
                <a:gd name="connsiteY8" fmla="*/ 330521 h 6714460"/>
                <a:gd name="connsiteX0" fmla="*/ 0 w 12265181"/>
                <a:gd name="connsiteY0" fmla="*/ 330521 h 6714476"/>
                <a:gd name="connsiteX1" fmla="*/ 1202391 w 12265181"/>
                <a:gd name="connsiteY1" fmla="*/ 111642 h 6714476"/>
                <a:gd name="connsiteX2" fmla="*/ 11700219 w 12265181"/>
                <a:gd name="connsiteY2" fmla="*/ 0 h 6714476"/>
                <a:gd name="connsiteX3" fmla="*/ 11961628 w 12265181"/>
                <a:gd name="connsiteY3" fmla="*/ 346470 h 6714476"/>
                <a:gd name="connsiteX4" fmla="*/ 11908465 w 12265181"/>
                <a:gd name="connsiteY4" fmla="*/ 6022432 h 6714476"/>
                <a:gd name="connsiteX5" fmla="*/ 11966033 w 12265181"/>
                <a:gd name="connsiteY5" fmla="*/ 6714460 h 6714476"/>
                <a:gd name="connsiteX6" fmla="*/ 1276819 w 12265181"/>
                <a:gd name="connsiteY6" fmla="*/ 6714460 h 6714476"/>
                <a:gd name="connsiteX7" fmla="*/ 0 w 12265181"/>
                <a:gd name="connsiteY7" fmla="*/ 5437641 h 6714476"/>
                <a:gd name="connsiteX8" fmla="*/ 0 w 12265181"/>
                <a:gd name="connsiteY8" fmla="*/ 330521 h 67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181" h="6714476">
                  <a:moveTo>
                    <a:pt x="0" y="330521"/>
                  </a:moveTo>
                  <a:cubicBezTo>
                    <a:pt x="21265" y="-124782"/>
                    <a:pt x="635446" y="101009"/>
                    <a:pt x="1202391" y="111642"/>
                  </a:cubicBezTo>
                  <a:lnTo>
                    <a:pt x="11700219" y="0"/>
                  </a:lnTo>
                  <a:cubicBezTo>
                    <a:pt x="12059829" y="127590"/>
                    <a:pt x="12057321" y="-124782"/>
                    <a:pt x="11961628" y="346470"/>
                  </a:cubicBezTo>
                  <a:lnTo>
                    <a:pt x="11908465" y="6022432"/>
                  </a:lnTo>
                  <a:cubicBezTo>
                    <a:pt x="11908465" y="6727600"/>
                    <a:pt x="12671201" y="6714460"/>
                    <a:pt x="11966033" y="6714460"/>
                  </a:cubicBezTo>
                  <a:lnTo>
                    <a:pt x="1276819" y="6714460"/>
                  </a:lnTo>
                  <a:cubicBezTo>
                    <a:pt x="571651" y="6714460"/>
                    <a:pt x="0" y="6142809"/>
                    <a:pt x="0" y="5437641"/>
                  </a:cubicBezTo>
                  <a:lnTo>
                    <a:pt x="0" y="3305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7052" y="134339"/>
              <a:ext cx="439066" cy="438912"/>
            </a:xfrm>
            <a:prstGeom prst="rect">
              <a:avLst/>
            </a:prstGeom>
          </p:spPr>
        </p:pic>
      </p:grpSp>
    </p:spTree>
    <p:extLst>
      <p:ext uri="{BB962C8B-B14F-4D97-AF65-F5344CB8AC3E}">
        <p14:creationId xmlns:p14="http://schemas.microsoft.com/office/powerpoint/2010/main" val="2109540249"/>
      </p:ext>
    </p:extLst>
  </p:cSld>
  <p:clrMapOvr>
    <a:masterClrMapping/>
  </p:clrMapOvr>
  <p:extLst>
    <p:ext uri="{DCECCB84-F9BA-43D5-87BE-67443E8EF086}">
      <p15:sldGuideLst xmlns:p15="http://schemas.microsoft.com/office/powerpoint/2012/main">
        <p15:guide id="1" orient="horz" pos="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Arc">
    <p:spTree>
      <p:nvGrpSpPr>
        <p:cNvPr id="1" name=""/>
        <p:cNvGrpSpPr/>
        <p:nvPr/>
      </p:nvGrpSpPr>
      <p:grpSpPr>
        <a:xfrm>
          <a:off x="0" y="0"/>
          <a:ext cx="0" cy="0"/>
          <a:chOff x="0" y="0"/>
          <a:chExt cx="0" cy="0"/>
        </a:xfrm>
      </p:grpSpPr>
      <p:grpSp>
        <p:nvGrpSpPr>
          <p:cNvPr id="3" name="Group 2"/>
          <p:cNvGrpSpPr/>
          <p:nvPr userDrawn="1"/>
        </p:nvGrpSpPr>
        <p:grpSpPr>
          <a:xfrm>
            <a:off x="-330280" y="-263304"/>
            <a:ext cx="12522280" cy="7121304"/>
            <a:chOff x="-330280" y="-263304"/>
            <a:chExt cx="12522280" cy="7121304"/>
          </a:xfrm>
        </p:grpSpPr>
        <p:sp>
          <p:nvSpPr>
            <p:cNvPr id="2" name="Rectangle 1"/>
            <p:cNvSpPr/>
            <p:nvPr userDrawn="1"/>
          </p:nvSpPr>
          <p:spPr>
            <a:xfrm>
              <a:off x="0" y="0"/>
              <a:ext cx="12192000" cy="6858000"/>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userDrawn="1"/>
          </p:nvSpPr>
          <p:spPr>
            <a:xfrm>
              <a:off x="-330280" y="-263304"/>
              <a:ext cx="12339756" cy="6940552"/>
            </a:xfrm>
            <a:custGeom>
              <a:avLst/>
              <a:gdLst>
                <a:gd name="connsiteX0" fmla="*/ 0 w 13242850"/>
                <a:gd name="connsiteY0" fmla="*/ 1305173 h 7830880"/>
                <a:gd name="connsiteX1" fmla="*/ 1305173 w 13242850"/>
                <a:gd name="connsiteY1" fmla="*/ 0 h 7830880"/>
                <a:gd name="connsiteX2" fmla="*/ 11937677 w 13242850"/>
                <a:gd name="connsiteY2" fmla="*/ 0 h 7830880"/>
                <a:gd name="connsiteX3" fmla="*/ 13242850 w 13242850"/>
                <a:gd name="connsiteY3" fmla="*/ 1305173 h 7830880"/>
                <a:gd name="connsiteX4" fmla="*/ 13242850 w 13242850"/>
                <a:gd name="connsiteY4" fmla="*/ 6525707 h 7830880"/>
                <a:gd name="connsiteX5" fmla="*/ 11937677 w 13242850"/>
                <a:gd name="connsiteY5" fmla="*/ 7830880 h 7830880"/>
                <a:gd name="connsiteX6" fmla="*/ 1305173 w 13242850"/>
                <a:gd name="connsiteY6" fmla="*/ 7830880 h 7830880"/>
                <a:gd name="connsiteX7" fmla="*/ 0 w 13242850"/>
                <a:gd name="connsiteY7" fmla="*/ 6525707 h 7830880"/>
                <a:gd name="connsiteX8" fmla="*/ 0 w 13242850"/>
                <a:gd name="connsiteY8" fmla="*/ 1305173 h 7830880"/>
                <a:gd name="connsiteX0" fmla="*/ 0 w 13242850"/>
                <a:gd name="connsiteY0" fmla="*/ 1305173 h 7830880"/>
                <a:gd name="connsiteX1" fmla="*/ 1305173 w 13242850"/>
                <a:gd name="connsiteY1" fmla="*/ 0 h 7830880"/>
                <a:gd name="connsiteX2" fmla="*/ 12006789 w 13242850"/>
                <a:gd name="connsiteY2" fmla="*/ 1026042 h 7830880"/>
                <a:gd name="connsiteX3" fmla="*/ 13242850 w 13242850"/>
                <a:gd name="connsiteY3" fmla="*/ 1305173 h 7830880"/>
                <a:gd name="connsiteX4" fmla="*/ 13242850 w 13242850"/>
                <a:gd name="connsiteY4" fmla="*/ 6525707 h 7830880"/>
                <a:gd name="connsiteX5" fmla="*/ 11937677 w 13242850"/>
                <a:gd name="connsiteY5" fmla="*/ 7830880 h 7830880"/>
                <a:gd name="connsiteX6" fmla="*/ 1305173 w 13242850"/>
                <a:gd name="connsiteY6" fmla="*/ 7830880 h 7830880"/>
                <a:gd name="connsiteX7" fmla="*/ 0 w 13242850"/>
                <a:gd name="connsiteY7" fmla="*/ 6525707 h 7830880"/>
                <a:gd name="connsiteX8" fmla="*/ 0 w 13242850"/>
                <a:gd name="connsiteY8" fmla="*/ 1305173 h 7830880"/>
                <a:gd name="connsiteX0" fmla="*/ 0 w 13242850"/>
                <a:gd name="connsiteY0" fmla="*/ 452414 h 6978121"/>
                <a:gd name="connsiteX1" fmla="*/ 1395550 w 13242850"/>
                <a:gd name="connsiteY1" fmla="*/ 88223 h 6978121"/>
                <a:gd name="connsiteX2" fmla="*/ 12006789 w 13242850"/>
                <a:gd name="connsiteY2" fmla="*/ 173283 h 6978121"/>
                <a:gd name="connsiteX3" fmla="*/ 13242850 w 13242850"/>
                <a:gd name="connsiteY3" fmla="*/ 452414 h 6978121"/>
                <a:gd name="connsiteX4" fmla="*/ 13242850 w 13242850"/>
                <a:gd name="connsiteY4" fmla="*/ 5672948 h 6978121"/>
                <a:gd name="connsiteX5" fmla="*/ 11937677 w 13242850"/>
                <a:gd name="connsiteY5" fmla="*/ 6978121 h 6978121"/>
                <a:gd name="connsiteX6" fmla="*/ 1305173 w 13242850"/>
                <a:gd name="connsiteY6" fmla="*/ 6978121 h 6978121"/>
                <a:gd name="connsiteX7" fmla="*/ 0 w 13242850"/>
                <a:gd name="connsiteY7" fmla="*/ 5672948 h 6978121"/>
                <a:gd name="connsiteX8" fmla="*/ 0 w 13242850"/>
                <a:gd name="connsiteY8" fmla="*/ 452414 h 6978121"/>
                <a:gd name="connsiteX0" fmla="*/ 754912 w 13242850"/>
                <a:gd name="connsiteY0" fmla="*/ 460587 h 6970345"/>
                <a:gd name="connsiteX1" fmla="*/ 1395550 w 13242850"/>
                <a:gd name="connsiteY1" fmla="*/ 80447 h 6970345"/>
                <a:gd name="connsiteX2" fmla="*/ 12006789 w 13242850"/>
                <a:gd name="connsiteY2" fmla="*/ 165507 h 6970345"/>
                <a:gd name="connsiteX3" fmla="*/ 13242850 w 13242850"/>
                <a:gd name="connsiteY3" fmla="*/ 444638 h 6970345"/>
                <a:gd name="connsiteX4" fmla="*/ 13242850 w 13242850"/>
                <a:gd name="connsiteY4" fmla="*/ 5665172 h 6970345"/>
                <a:gd name="connsiteX5" fmla="*/ 11937677 w 13242850"/>
                <a:gd name="connsiteY5" fmla="*/ 6970345 h 6970345"/>
                <a:gd name="connsiteX6" fmla="*/ 1305173 w 13242850"/>
                <a:gd name="connsiteY6" fmla="*/ 6970345 h 6970345"/>
                <a:gd name="connsiteX7" fmla="*/ 0 w 13242850"/>
                <a:gd name="connsiteY7" fmla="*/ 5665172 h 6970345"/>
                <a:gd name="connsiteX8" fmla="*/ 754912 w 13242850"/>
                <a:gd name="connsiteY8" fmla="*/ 460587 h 6970345"/>
                <a:gd name="connsiteX0" fmla="*/ 2657 w 12490595"/>
                <a:gd name="connsiteY0" fmla="*/ 460587 h 6970345"/>
                <a:gd name="connsiteX1" fmla="*/ 643295 w 12490595"/>
                <a:gd name="connsiteY1" fmla="*/ 80447 h 6970345"/>
                <a:gd name="connsiteX2" fmla="*/ 11254534 w 12490595"/>
                <a:gd name="connsiteY2" fmla="*/ 165507 h 6970345"/>
                <a:gd name="connsiteX3" fmla="*/ 12490595 w 12490595"/>
                <a:gd name="connsiteY3" fmla="*/ 444638 h 6970345"/>
                <a:gd name="connsiteX4" fmla="*/ 12490595 w 12490595"/>
                <a:gd name="connsiteY4" fmla="*/ 5665172 h 6970345"/>
                <a:gd name="connsiteX5" fmla="*/ 11185422 w 12490595"/>
                <a:gd name="connsiteY5" fmla="*/ 6970345 h 6970345"/>
                <a:gd name="connsiteX6" fmla="*/ 552918 w 12490595"/>
                <a:gd name="connsiteY6" fmla="*/ 6970345 h 6970345"/>
                <a:gd name="connsiteX7" fmla="*/ 146196 w 12490595"/>
                <a:gd name="connsiteY7" fmla="*/ 5718335 h 6970345"/>
                <a:gd name="connsiteX8" fmla="*/ 2657 w 12490595"/>
                <a:gd name="connsiteY8" fmla="*/ 460587 h 6970345"/>
                <a:gd name="connsiteX0" fmla="*/ 41534 w 12412514"/>
                <a:gd name="connsiteY0" fmla="*/ 460587 h 6970345"/>
                <a:gd name="connsiteX1" fmla="*/ 565214 w 12412514"/>
                <a:gd name="connsiteY1" fmla="*/ 80447 h 6970345"/>
                <a:gd name="connsiteX2" fmla="*/ 11176453 w 12412514"/>
                <a:gd name="connsiteY2" fmla="*/ 165507 h 6970345"/>
                <a:gd name="connsiteX3" fmla="*/ 12412514 w 12412514"/>
                <a:gd name="connsiteY3" fmla="*/ 444638 h 6970345"/>
                <a:gd name="connsiteX4" fmla="*/ 12412514 w 12412514"/>
                <a:gd name="connsiteY4" fmla="*/ 5665172 h 6970345"/>
                <a:gd name="connsiteX5" fmla="*/ 11107341 w 12412514"/>
                <a:gd name="connsiteY5" fmla="*/ 6970345 h 6970345"/>
                <a:gd name="connsiteX6" fmla="*/ 474837 w 12412514"/>
                <a:gd name="connsiteY6" fmla="*/ 6970345 h 6970345"/>
                <a:gd name="connsiteX7" fmla="*/ 68115 w 12412514"/>
                <a:gd name="connsiteY7" fmla="*/ 5718335 h 6970345"/>
                <a:gd name="connsiteX8" fmla="*/ 41534 w 12412514"/>
                <a:gd name="connsiteY8" fmla="*/ 460587 h 6970345"/>
                <a:gd name="connsiteX0" fmla="*/ 24649 w 12395629"/>
                <a:gd name="connsiteY0" fmla="*/ 460587 h 6970345"/>
                <a:gd name="connsiteX1" fmla="*/ 548329 w 12395629"/>
                <a:gd name="connsiteY1" fmla="*/ 80447 h 6970345"/>
                <a:gd name="connsiteX2" fmla="*/ 11159568 w 12395629"/>
                <a:gd name="connsiteY2" fmla="*/ 165507 h 6970345"/>
                <a:gd name="connsiteX3" fmla="*/ 12395629 w 12395629"/>
                <a:gd name="connsiteY3" fmla="*/ 444638 h 6970345"/>
                <a:gd name="connsiteX4" fmla="*/ 12395629 w 12395629"/>
                <a:gd name="connsiteY4" fmla="*/ 5665172 h 6970345"/>
                <a:gd name="connsiteX5" fmla="*/ 11090456 w 12395629"/>
                <a:gd name="connsiteY5" fmla="*/ 6970345 h 6970345"/>
                <a:gd name="connsiteX6" fmla="*/ 457952 w 12395629"/>
                <a:gd name="connsiteY6" fmla="*/ 6970345 h 6970345"/>
                <a:gd name="connsiteX7" fmla="*/ 205402 w 12395629"/>
                <a:gd name="connsiteY7" fmla="*/ 5723651 h 6970345"/>
                <a:gd name="connsiteX8" fmla="*/ 24649 w 12395629"/>
                <a:gd name="connsiteY8" fmla="*/ 460587 h 6970345"/>
                <a:gd name="connsiteX0" fmla="*/ 133580 w 12339756"/>
                <a:gd name="connsiteY0" fmla="*/ 466190 h 6965315"/>
                <a:gd name="connsiteX1" fmla="*/ 492456 w 12339756"/>
                <a:gd name="connsiteY1" fmla="*/ 75417 h 6965315"/>
                <a:gd name="connsiteX2" fmla="*/ 11103695 w 12339756"/>
                <a:gd name="connsiteY2" fmla="*/ 160477 h 6965315"/>
                <a:gd name="connsiteX3" fmla="*/ 12339756 w 12339756"/>
                <a:gd name="connsiteY3" fmla="*/ 439608 h 6965315"/>
                <a:gd name="connsiteX4" fmla="*/ 12339756 w 12339756"/>
                <a:gd name="connsiteY4" fmla="*/ 5660142 h 6965315"/>
                <a:gd name="connsiteX5" fmla="*/ 11034583 w 12339756"/>
                <a:gd name="connsiteY5" fmla="*/ 6965315 h 6965315"/>
                <a:gd name="connsiteX6" fmla="*/ 402079 w 12339756"/>
                <a:gd name="connsiteY6" fmla="*/ 6965315 h 6965315"/>
                <a:gd name="connsiteX7" fmla="*/ 149529 w 12339756"/>
                <a:gd name="connsiteY7" fmla="*/ 5718621 h 6965315"/>
                <a:gd name="connsiteX8" fmla="*/ 133580 w 12339756"/>
                <a:gd name="connsiteY8" fmla="*/ 466190 h 6965315"/>
                <a:gd name="connsiteX0" fmla="*/ 133580 w 12339756"/>
                <a:gd name="connsiteY0" fmla="*/ 466190 h 6965315"/>
                <a:gd name="connsiteX1" fmla="*/ 492456 w 12339756"/>
                <a:gd name="connsiteY1" fmla="*/ 75417 h 6965315"/>
                <a:gd name="connsiteX2" fmla="*/ 11103695 w 12339756"/>
                <a:gd name="connsiteY2" fmla="*/ 160477 h 6965315"/>
                <a:gd name="connsiteX3" fmla="*/ 12339756 w 12339756"/>
                <a:gd name="connsiteY3" fmla="*/ 439608 h 6965315"/>
                <a:gd name="connsiteX4" fmla="*/ 12339756 w 12339756"/>
                <a:gd name="connsiteY4" fmla="*/ 5660142 h 6965315"/>
                <a:gd name="connsiteX5" fmla="*/ 11034583 w 12339756"/>
                <a:gd name="connsiteY5" fmla="*/ 6965315 h 6965315"/>
                <a:gd name="connsiteX6" fmla="*/ 402079 w 12339756"/>
                <a:gd name="connsiteY6" fmla="*/ 6965315 h 6965315"/>
                <a:gd name="connsiteX7" fmla="*/ 149529 w 12339756"/>
                <a:gd name="connsiteY7" fmla="*/ 5718621 h 6965315"/>
                <a:gd name="connsiteX8" fmla="*/ 133580 w 12339756"/>
                <a:gd name="connsiteY8" fmla="*/ 466190 h 6965315"/>
                <a:gd name="connsiteX0" fmla="*/ 133580 w 12339756"/>
                <a:gd name="connsiteY0" fmla="*/ 439651 h 6938776"/>
                <a:gd name="connsiteX1" fmla="*/ 492456 w 12339756"/>
                <a:gd name="connsiteY1" fmla="*/ 48878 h 6938776"/>
                <a:gd name="connsiteX2" fmla="*/ 11103695 w 12339756"/>
                <a:gd name="connsiteY2" fmla="*/ 133938 h 6938776"/>
                <a:gd name="connsiteX3" fmla="*/ 12339756 w 12339756"/>
                <a:gd name="connsiteY3" fmla="*/ 413069 h 6938776"/>
                <a:gd name="connsiteX4" fmla="*/ 12339756 w 12339756"/>
                <a:gd name="connsiteY4" fmla="*/ 5633603 h 6938776"/>
                <a:gd name="connsiteX5" fmla="*/ 11034583 w 12339756"/>
                <a:gd name="connsiteY5" fmla="*/ 6938776 h 6938776"/>
                <a:gd name="connsiteX6" fmla="*/ 402079 w 12339756"/>
                <a:gd name="connsiteY6" fmla="*/ 6938776 h 6938776"/>
                <a:gd name="connsiteX7" fmla="*/ 149529 w 12339756"/>
                <a:gd name="connsiteY7" fmla="*/ 5692082 h 6938776"/>
                <a:gd name="connsiteX8" fmla="*/ 133580 w 12339756"/>
                <a:gd name="connsiteY8" fmla="*/ 439651 h 6938776"/>
                <a:gd name="connsiteX0" fmla="*/ 133580 w 12339756"/>
                <a:gd name="connsiteY0" fmla="*/ 441427 h 6940552"/>
                <a:gd name="connsiteX1" fmla="*/ 492456 w 12339756"/>
                <a:gd name="connsiteY1" fmla="*/ 50654 h 6940552"/>
                <a:gd name="connsiteX2" fmla="*/ 11103695 w 12339756"/>
                <a:gd name="connsiteY2" fmla="*/ 135714 h 6940552"/>
                <a:gd name="connsiteX3" fmla="*/ 12339756 w 12339756"/>
                <a:gd name="connsiteY3" fmla="*/ 414845 h 6940552"/>
                <a:gd name="connsiteX4" fmla="*/ 12339756 w 12339756"/>
                <a:gd name="connsiteY4" fmla="*/ 5635379 h 6940552"/>
                <a:gd name="connsiteX5" fmla="*/ 11034583 w 12339756"/>
                <a:gd name="connsiteY5" fmla="*/ 6940552 h 6940552"/>
                <a:gd name="connsiteX6" fmla="*/ 402079 w 12339756"/>
                <a:gd name="connsiteY6" fmla="*/ 6940552 h 6940552"/>
                <a:gd name="connsiteX7" fmla="*/ 149529 w 12339756"/>
                <a:gd name="connsiteY7" fmla="*/ 5693858 h 6940552"/>
                <a:gd name="connsiteX8" fmla="*/ 133580 w 12339756"/>
                <a:gd name="connsiteY8" fmla="*/ 441427 h 69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756" h="6940552">
                  <a:moveTo>
                    <a:pt x="133580" y="441427"/>
                  </a:moveTo>
                  <a:cubicBezTo>
                    <a:pt x="149528" y="-40168"/>
                    <a:pt x="122504" y="50654"/>
                    <a:pt x="492456" y="50654"/>
                  </a:cubicBezTo>
                  <a:lnTo>
                    <a:pt x="11103695" y="135714"/>
                  </a:lnTo>
                  <a:cubicBezTo>
                    <a:pt x="12340201" y="130398"/>
                    <a:pt x="12339756" y="-305982"/>
                    <a:pt x="12339756" y="414845"/>
                  </a:cubicBezTo>
                  <a:lnTo>
                    <a:pt x="12339756" y="5635379"/>
                  </a:lnTo>
                  <a:cubicBezTo>
                    <a:pt x="12339756" y="6356206"/>
                    <a:pt x="11755410" y="6940552"/>
                    <a:pt x="11034583" y="6940552"/>
                  </a:cubicBezTo>
                  <a:lnTo>
                    <a:pt x="402079" y="6940552"/>
                  </a:lnTo>
                  <a:cubicBezTo>
                    <a:pt x="-318748" y="6940552"/>
                    <a:pt x="149529" y="6414685"/>
                    <a:pt x="149529" y="5693858"/>
                  </a:cubicBezTo>
                  <a:cubicBezTo>
                    <a:pt x="144213" y="3943048"/>
                    <a:pt x="138896" y="2192237"/>
                    <a:pt x="133580" y="4414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1294" y="6303158"/>
              <a:ext cx="439066" cy="438912"/>
            </a:xfrm>
            <a:prstGeom prst="rect">
              <a:avLst/>
            </a:prstGeom>
          </p:spPr>
        </p:pic>
      </p:grpSp>
    </p:spTree>
    <p:extLst>
      <p:ext uri="{BB962C8B-B14F-4D97-AF65-F5344CB8AC3E}">
        <p14:creationId xmlns:p14="http://schemas.microsoft.com/office/powerpoint/2010/main" val="3771971035"/>
      </p:ext>
    </p:extLst>
  </p:cSld>
  <p:clrMapOvr>
    <a:masterClrMapping/>
  </p:clrMapOvr>
  <p:extLst>
    <p:ext uri="{DCECCB84-F9BA-43D5-87BE-67443E8EF086}">
      <p15:sldGuideLst xmlns:p15="http://schemas.microsoft.com/office/powerpoint/2012/main">
        <p15:guide id="1" orient="horz" pos="42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Bar">
    <p:spTree>
      <p:nvGrpSpPr>
        <p:cNvPr id="1" name=""/>
        <p:cNvGrpSpPr/>
        <p:nvPr/>
      </p:nvGrpSpPr>
      <p:grpSpPr>
        <a:xfrm>
          <a:off x="0" y="0"/>
          <a:ext cx="0" cy="0"/>
          <a:chOff x="0" y="0"/>
          <a:chExt cx="0" cy="0"/>
        </a:xfrm>
      </p:grpSpPr>
      <p:grpSp>
        <p:nvGrpSpPr>
          <p:cNvPr id="4" name="Group 3"/>
          <p:cNvGrpSpPr/>
          <p:nvPr userDrawn="1"/>
        </p:nvGrpSpPr>
        <p:grpSpPr>
          <a:xfrm>
            <a:off x="-166047" y="-260498"/>
            <a:ext cx="12524095" cy="1451342"/>
            <a:chOff x="-166047" y="-260498"/>
            <a:chExt cx="12524095" cy="1451342"/>
          </a:xfrm>
        </p:grpSpPr>
        <p:grpSp>
          <p:nvGrpSpPr>
            <p:cNvPr id="3" name="Group 2"/>
            <p:cNvGrpSpPr/>
            <p:nvPr userDrawn="1"/>
          </p:nvGrpSpPr>
          <p:grpSpPr>
            <a:xfrm>
              <a:off x="-166047" y="-74427"/>
              <a:ext cx="12524095" cy="1265271"/>
              <a:chOff x="-166047" y="-74427"/>
              <a:chExt cx="12524095" cy="1265271"/>
            </a:xfrm>
            <a:solidFill>
              <a:srgbClr val="964035"/>
            </a:solidFill>
          </p:grpSpPr>
          <p:sp>
            <p:nvSpPr>
              <p:cNvPr id="6" name="Rounded Rectangle 5"/>
              <p:cNvSpPr/>
              <p:nvPr userDrawn="1"/>
            </p:nvSpPr>
            <p:spPr>
              <a:xfrm>
                <a:off x="9706282" y="-74427"/>
                <a:ext cx="2538483" cy="10260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166047" y="802756"/>
                <a:ext cx="12524095" cy="3880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p:cNvSpPr/>
            <p:nvPr userDrawn="1"/>
          </p:nvSpPr>
          <p:spPr>
            <a:xfrm>
              <a:off x="-166047" y="-260498"/>
              <a:ext cx="10001163" cy="12121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8949691"/>
      </p:ext>
    </p:extLst>
  </p:cSld>
  <p:clrMapOvr>
    <a:masterClrMapping/>
  </p:clrMapOvr>
  <p:extLst>
    <p:ext uri="{DCECCB84-F9BA-43D5-87BE-67443E8EF086}">
      <p15:sldGuideLst xmlns:p15="http://schemas.microsoft.com/office/powerpoint/2012/main">
        <p15:guide id="1" orient="horz" pos="600">
          <p15:clr>
            <a:srgbClr val="FBAE40"/>
          </p15:clr>
        </p15:guide>
        <p15:guide id="2" orient="horz" pos="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8" name="Rectangle 7"/>
          <p:cNvSpPr/>
          <p:nvPr userDrawn="1"/>
        </p:nvSpPr>
        <p:spPr>
          <a:xfrm>
            <a:off x="495300" y="6400881"/>
            <a:ext cx="11201399" cy="461665"/>
          </a:xfrm>
          <a:prstGeom prst="rect">
            <a:avLst/>
          </a:prstGeom>
        </p:spPr>
        <p:txBody>
          <a:bodyPr wrap="square">
            <a:spAutoFit/>
          </a:bodyPr>
          <a:lstStyle/>
          <a:p>
            <a:pPr algn="ctr">
              <a:buClr>
                <a:prstClr val="black"/>
              </a:buClr>
              <a:buSzPct val="25000"/>
              <a:defRPr/>
            </a:pPr>
            <a:r>
              <a:rPr lang="en-US" sz="800" i="1" dirty="0">
                <a:solidFill>
                  <a:schemeClr val="tx1">
                    <a:lumMod val="75000"/>
                    <a:lumOff val="25000"/>
                  </a:schemeClr>
                </a:solidFill>
                <a:latin typeface="Century Gothic" panose="020F0302020204030204"/>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algn="ctr">
              <a:buClr>
                <a:prstClr val="black"/>
              </a:buClr>
              <a:buSzPct val="25000"/>
            </a:pPr>
            <a:endParaRPr lang="en-US" sz="800" i="1" dirty="0">
              <a:solidFill>
                <a:srgbClr val="E7E6E6">
                  <a:lumMod val="50000"/>
                </a:srgbClr>
              </a:solidFill>
              <a:latin typeface="Arial" panose="020B0604020202020204" pitchFamily="34" charset="0"/>
              <a:cs typeface="Arial" panose="020B0604020202020204" pitchFamily="34" charset="0"/>
            </a:endParaRPr>
          </a:p>
        </p:txBody>
      </p:sp>
      <p:grpSp>
        <p:nvGrpSpPr>
          <p:cNvPr id="4" name="Group 3"/>
          <p:cNvGrpSpPr/>
          <p:nvPr userDrawn="1"/>
        </p:nvGrpSpPr>
        <p:grpSpPr>
          <a:xfrm>
            <a:off x="-166047" y="-260498"/>
            <a:ext cx="12524095" cy="1451342"/>
            <a:chOff x="-166047" y="-260498"/>
            <a:chExt cx="12524095" cy="1451342"/>
          </a:xfrm>
        </p:grpSpPr>
        <p:grpSp>
          <p:nvGrpSpPr>
            <p:cNvPr id="3" name="Group 2"/>
            <p:cNvGrpSpPr/>
            <p:nvPr userDrawn="1"/>
          </p:nvGrpSpPr>
          <p:grpSpPr>
            <a:xfrm>
              <a:off x="-166047" y="-74427"/>
              <a:ext cx="12524095" cy="1265271"/>
              <a:chOff x="-166047" y="-74427"/>
              <a:chExt cx="12524095" cy="1265271"/>
            </a:xfrm>
            <a:solidFill>
              <a:srgbClr val="964035"/>
            </a:solidFill>
          </p:grpSpPr>
          <p:sp>
            <p:nvSpPr>
              <p:cNvPr id="6" name="Rounded Rectangle 5"/>
              <p:cNvSpPr/>
              <p:nvPr userDrawn="1"/>
            </p:nvSpPr>
            <p:spPr>
              <a:xfrm>
                <a:off x="9706282" y="-74427"/>
                <a:ext cx="2538483" cy="10260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166047" y="802756"/>
                <a:ext cx="12524095" cy="3880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p:cNvSpPr/>
            <p:nvPr userDrawn="1"/>
          </p:nvSpPr>
          <p:spPr>
            <a:xfrm>
              <a:off x="-166047" y="-260498"/>
              <a:ext cx="10001163" cy="12121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4437" y="455259"/>
              <a:ext cx="1468741" cy="228565"/>
            </a:xfrm>
            <a:prstGeom prst="rect">
              <a:avLst/>
            </a:prstGeom>
          </p:spPr>
        </p:pic>
        <p:sp>
          <p:nvSpPr>
            <p:cNvPr id="9" name="Title 3"/>
            <p:cNvSpPr txBox="1">
              <a:spLocks/>
            </p:cNvSpPr>
            <p:nvPr userDrawn="1"/>
          </p:nvSpPr>
          <p:spPr>
            <a:xfrm>
              <a:off x="495300" y="342900"/>
              <a:ext cx="5724747"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964035"/>
                  </a:solidFill>
                  <a:latin typeface="Century Gothic" panose="020B0502020202020204" pitchFamily="34" charset="0"/>
                </a:rPr>
                <a:t>ACKNOWLEDGEMENTS</a:t>
              </a:r>
            </a:p>
          </p:txBody>
        </p:sp>
      </p:grpSp>
    </p:spTree>
    <p:extLst>
      <p:ext uri="{BB962C8B-B14F-4D97-AF65-F5344CB8AC3E}">
        <p14:creationId xmlns:p14="http://schemas.microsoft.com/office/powerpoint/2010/main" val="84627065"/>
      </p:ext>
    </p:extLst>
  </p:cSld>
  <p:clrMapOvr>
    <a:masterClrMapping/>
  </p:clrMapOvr>
  <p:extLst>
    <p:ext uri="{DCECCB84-F9BA-43D5-87BE-67443E8EF086}">
      <p15:sldGuideLst xmlns:p15="http://schemas.microsoft.com/office/powerpoint/2012/main">
        <p15:guide id="1" orient="horz" pos="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iginal Title">
    <p:spTree>
      <p:nvGrpSpPr>
        <p:cNvPr id="1" name=""/>
        <p:cNvGrpSpPr/>
        <p:nvPr/>
      </p:nvGrpSpPr>
      <p:grpSpPr>
        <a:xfrm>
          <a:off x="0" y="0"/>
          <a:ext cx="0" cy="0"/>
          <a:chOff x="0" y="0"/>
          <a:chExt cx="0" cy="0"/>
        </a:xfrm>
      </p:grpSpPr>
      <p:grpSp>
        <p:nvGrpSpPr>
          <p:cNvPr id="10" name="Group 9"/>
          <p:cNvGrpSpPr/>
          <p:nvPr userDrawn="1"/>
        </p:nvGrpSpPr>
        <p:grpSpPr>
          <a:xfrm>
            <a:off x="-149020" y="44449"/>
            <a:ext cx="12448971" cy="6863516"/>
            <a:chOff x="-149020" y="44449"/>
            <a:chExt cx="12448971" cy="6863516"/>
          </a:xfrm>
        </p:grpSpPr>
        <p:grpSp>
          <p:nvGrpSpPr>
            <p:cNvPr id="7" name="Group 6"/>
            <p:cNvGrpSpPr/>
            <p:nvPr userDrawn="1"/>
          </p:nvGrpSpPr>
          <p:grpSpPr>
            <a:xfrm>
              <a:off x="-149020" y="44449"/>
              <a:ext cx="12448971" cy="6863516"/>
              <a:chOff x="-149020" y="44449"/>
              <a:chExt cx="12448971" cy="6863516"/>
            </a:xfrm>
          </p:grpSpPr>
          <p:sp>
            <p:nvSpPr>
              <p:cNvPr id="22" name="Rounded Rectangle 16"/>
              <p:cNvSpPr/>
              <p:nvPr/>
            </p:nvSpPr>
            <p:spPr>
              <a:xfrm>
                <a:off x="-149020" y="44449"/>
                <a:ext cx="5844685" cy="6824475"/>
              </a:xfrm>
              <a:custGeom>
                <a:avLst/>
                <a:gdLst>
                  <a:gd name="connsiteX0" fmla="*/ 0 w 6911008"/>
                  <a:gd name="connsiteY0" fmla="*/ 1151858 h 7740650"/>
                  <a:gd name="connsiteX1" fmla="*/ 1151858 w 6911008"/>
                  <a:gd name="connsiteY1" fmla="*/ 0 h 7740650"/>
                  <a:gd name="connsiteX2" fmla="*/ 5759150 w 6911008"/>
                  <a:gd name="connsiteY2" fmla="*/ 0 h 7740650"/>
                  <a:gd name="connsiteX3" fmla="*/ 6911008 w 6911008"/>
                  <a:gd name="connsiteY3" fmla="*/ 1151858 h 7740650"/>
                  <a:gd name="connsiteX4" fmla="*/ 6911008 w 6911008"/>
                  <a:gd name="connsiteY4" fmla="*/ 6588792 h 7740650"/>
                  <a:gd name="connsiteX5" fmla="*/ 5759150 w 6911008"/>
                  <a:gd name="connsiteY5" fmla="*/ 7740650 h 7740650"/>
                  <a:gd name="connsiteX6" fmla="*/ 1151858 w 6911008"/>
                  <a:gd name="connsiteY6" fmla="*/ 7740650 h 7740650"/>
                  <a:gd name="connsiteX7" fmla="*/ 0 w 6911008"/>
                  <a:gd name="connsiteY7" fmla="*/ 6588792 h 7740650"/>
                  <a:gd name="connsiteX8" fmla="*/ 0 w 6911008"/>
                  <a:gd name="connsiteY8" fmla="*/ 1151858 h 7740650"/>
                  <a:gd name="connsiteX0" fmla="*/ 0 w 6911008"/>
                  <a:gd name="connsiteY0" fmla="*/ 1151858 h 7740650"/>
                  <a:gd name="connsiteX1" fmla="*/ 1151858 w 6911008"/>
                  <a:gd name="connsiteY1" fmla="*/ 0 h 7740650"/>
                  <a:gd name="connsiteX2" fmla="*/ 5759150 w 6911008"/>
                  <a:gd name="connsiteY2" fmla="*/ 0 h 7740650"/>
                  <a:gd name="connsiteX3" fmla="*/ 6911008 w 6911008"/>
                  <a:gd name="connsiteY3" fmla="*/ 1151858 h 7740650"/>
                  <a:gd name="connsiteX4" fmla="*/ 6911008 w 6911008"/>
                  <a:gd name="connsiteY4" fmla="*/ 6588792 h 7740650"/>
                  <a:gd name="connsiteX5" fmla="*/ 5759150 w 6911008"/>
                  <a:gd name="connsiteY5" fmla="*/ 7740650 h 7740650"/>
                  <a:gd name="connsiteX6" fmla="*/ 1151858 w 6911008"/>
                  <a:gd name="connsiteY6" fmla="*/ 7740650 h 7740650"/>
                  <a:gd name="connsiteX7" fmla="*/ 0 w 6911008"/>
                  <a:gd name="connsiteY7" fmla="*/ 6588792 h 7740650"/>
                  <a:gd name="connsiteX8" fmla="*/ 1297229 w 6911008"/>
                  <a:gd name="connsiteY8" fmla="*/ 3303801 h 7740650"/>
                  <a:gd name="connsiteX9" fmla="*/ 0 w 6911008"/>
                  <a:gd name="connsiteY9" fmla="*/ 1151858 h 7740650"/>
                  <a:gd name="connsiteX0" fmla="*/ 1 w 6911009"/>
                  <a:gd name="connsiteY0" fmla="*/ 115185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 w 6911009"/>
                  <a:gd name="connsiteY9" fmla="*/ 1151858 h 7740650"/>
                  <a:gd name="connsiteX0" fmla="*/ 1 w 6911009"/>
                  <a:gd name="connsiteY0" fmla="*/ 115185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 w 6911009"/>
                  <a:gd name="connsiteY9" fmla="*/ 1151858 h 7740650"/>
                  <a:gd name="connsiteX0" fmla="*/ 1 w 6911009"/>
                  <a:gd name="connsiteY0" fmla="*/ 115185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 w 6911009"/>
                  <a:gd name="connsiteY9" fmla="*/ 1151858 h 7740650"/>
                  <a:gd name="connsiteX0" fmla="*/ 686938 w 6911009"/>
                  <a:gd name="connsiteY0" fmla="*/ 851607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686938 w 6911009"/>
                  <a:gd name="connsiteY9" fmla="*/ 851607 h 7740650"/>
                  <a:gd name="connsiteX0" fmla="*/ 896203 w 6911009"/>
                  <a:gd name="connsiteY0" fmla="*/ 778819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896203 w 6911009"/>
                  <a:gd name="connsiteY9" fmla="*/ 778819 h 7740650"/>
                  <a:gd name="connsiteX0" fmla="*/ 586854 w 6911009"/>
                  <a:gd name="connsiteY0" fmla="*/ 815213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586854 w 6911009"/>
                  <a:gd name="connsiteY9" fmla="*/ 815213 h 7740650"/>
                  <a:gd name="connsiteX0" fmla="*/ 586854 w 6911009"/>
                  <a:gd name="connsiteY0" fmla="*/ 815213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586854 w 6911009"/>
                  <a:gd name="connsiteY9" fmla="*/ 815213 h 7740650"/>
                  <a:gd name="connsiteX0" fmla="*/ 923499 w 6911009"/>
                  <a:gd name="connsiteY0" fmla="*/ 760622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923499 w 6911009"/>
                  <a:gd name="connsiteY9" fmla="*/ 760622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096371 w 6911009"/>
                  <a:gd name="connsiteY9"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096371 w 6911009"/>
                  <a:gd name="connsiteY9"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1151859 w 6911009"/>
                  <a:gd name="connsiteY6" fmla="*/ 7740650 h 7740650"/>
                  <a:gd name="connsiteX7" fmla="*/ 1 w 6911009"/>
                  <a:gd name="connsiteY7" fmla="*/ 6588792 h 7740650"/>
                  <a:gd name="connsiteX8" fmla="*/ 1165301 w 6911009"/>
                  <a:gd name="connsiteY8" fmla="*/ 3312899 h 7740650"/>
                  <a:gd name="connsiteX9" fmla="*/ 1096371 w 6911009"/>
                  <a:gd name="connsiteY9"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759151 w 6911009"/>
                  <a:gd name="connsiteY5" fmla="*/ 7740650 h 7740650"/>
                  <a:gd name="connsiteX6" fmla="*/ 3494520 w 6911009"/>
                  <a:gd name="connsiteY6" fmla="*/ 7202511 h 7740650"/>
                  <a:gd name="connsiteX7" fmla="*/ 1151859 w 6911009"/>
                  <a:gd name="connsiteY7" fmla="*/ 7740650 h 7740650"/>
                  <a:gd name="connsiteX8" fmla="*/ 1 w 6911009"/>
                  <a:gd name="connsiteY8" fmla="*/ 6588792 h 7740650"/>
                  <a:gd name="connsiteX9" fmla="*/ 1165301 w 6911009"/>
                  <a:gd name="connsiteY9" fmla="*/ 3312899 h 7740650"/>
                  <a:gd name="connsiteX10" fmla="*/ 1096371 w 6911009"/>
                  <a:gd name="connsiteY10" fmla="*/ 724228 h 7740650"/>
                  <a:gd name="connsiteX0" fmla="*/ 1096371 w 6911009"/>
                  <a:gd name="connsiteY0" fmla="*/ 724228 h 7740650"/>
                  <a:gd name="connsiteX1" fmla="*/ 1151859 w 6911009"/>
                  <a:gd name="connsiteY1" fmla="*/ 0 h 7740650"/>
                  <a:gd name="connsiteX2" fmla="*/ 5759151 w 6911009"/>
                  <a:gd name="connsiteY2" fmla="*/ 0 h 7740650"/>
                  <a:gd name="connsiteX3" fmla="*/ 6911009 w 6911009"/>
                  <a:gd name="connsiteY3" fmla="*/ 1151858 h 7740650"/>
                  <a:gd name="connsiteX4" fmla="*/ 6911009 w 6911009"/>
                  <a:gd name="connsiteY4" fmla="*/ 6588792 h 7740650"/>
                  <a:gd name="connsiteX5" fmla="*/ 5627223 w 6911009"/>
                  <a:gd name="connsiteY5" fmla="*/ 7176543 h 7740650"/>
                  <a:gd name="connsiteX6" fmla="*/ 3494520 w 6911009"/>
                  <a:gd name="connsiteY6" fmla="*/ 7202511 h 7740650"/>
                  <a:gd name="connsiteX7" fmla="*/ 1151859 w 6911009"/>
                  <a:gd name="connsiteY7" fmla="*/ 7740650 h 7740650"/>
                  <a:gd name="connsiteX8" fmla="*/ 1 w 6911009"/>
                  <a:gd name="connsiteY8" fmla="*/ 6588792 h 7740650"/>
                  <a:gd name="connsiteX9" fmla="*/ 1165301 w 6911009"/>
                  <a:gd name="connsiteY9" fmla="*/ 3312899 h 7740650"/>
                  <a:gd name="connsiteX10" fmla="*/ 1096371 w 6911009"/>
                  <a:gd name="connsiteY10" fmla="*/ 724228 h 7740650"/>
                  <a:gd name="connsiteX0" fmla="*/ 1096371 w 6911009"/>
                  <a:gd name="connsiteY0" fmla="*/ 724228 h 7202511"/>
                  <a:gd name="connsiteX1" fmla="*/ 1151859 w 6911009"/>
                  <a:gd name="connsiteY1" fmla="*/ 0 h 7202511"/>
                  <a:gd name="connsiteX2" fmla="*/ 5759151 w 6911009"/>
                  <a:gd name="connsiteY2" fmla="*/ 0 h 7202511"/>
                  <a:gd name="connsiteX3" fmla="*/ 6911009 w 6911009"/>
                  <a:gd name="connsiteY3" fmla="*/ 1151858 h 7202511"/>
                  <a:gd name="connsiteX4" fmla="*/ 6911009 w 6911009"/>
                  <a:gd name="connsiteY4" fmla="*/ 6588792 h 7202511"/>
                  <a:gd name="connsiteX5" fmla="*/ 5627223 w 6911009"/>
                  <a:gd name="connsiteY5" fmla="*/ 7176543 h 7202511"/>
                  <a:gd name="connsiteX6" fmla="*/ 3494520 w 6911009"/>
                  <a:gd name="connsiteY6" fmla="*/ 7202511 h 7202511"/>
                  <a:gd name="connsiteX7" fmla="*/ 1188253 w 6911009"/>
                  <a:gd name="connsiteY7" fmla="*/ 7176543 h 7202511"/>
                  <a:gd name="connsiteX8" fmla="*/ 1 w 6911009"/>
                  <a:gd name="connsiteY8" fmla="*/ 6588792 h 7202511"/>
                  <a:gd name="connsiteX9" fmla="*/ 1165301 w 6911009"/>
                  <a:gd name="connsiteY9" fmla="*/ 3312899 h 7202511"/>
                  <a:gd name="connsiteX10" fmla="*/ 1096371 w 6911009"/>
                  <a:gd name="connsiteY10" fmla="*/ 724228 h 7202511"/>
                  <a:gd name="connsiteX0" fmla="*/ 1096371 w 6911009"/>
                  <a:gd name="connsiteY0" fmla="*/ 724228 h 7202511"/>
                  <a:gd name="connsiteX1" fmla="*/ 1151859 w 6911009"/>
                  <a:gd name="connsiteY1" fmla="*/ 0 h 7202511"/>
                  <a:gd name="connsiteX2" fmla="*/ 5759151 w 6911009"/>
                  <a:gd name="connsiteY2" fmla="*/ 0 h 7202511"/>
                  <a:gd name="connsiteX3" fmla="*/ 6911009 w 6911009"/>
                  <a:gd name="connsiteY3" fmla="*/ 1151858 h 7202511"/>
                  <a:gd name="connsiteX4" fmla="*/ 6911009 w 6911009"/>
                  <a:gd name="connsiteY4" fmla="*/ 6588792 h 7202511"/>
                  <a:gd name="connsiteX5" fmla="*/ 5627223 w 6911009"/>
                  <a:gd name="connsiteY5" fmla="*/ 7176543 h 7202511"/>
                  <a:gd name="connsiteX6" fmla="*/ 3494520 w 6911009"/>
                  <a:gd name="connsiteY6" fmla="*/ 7202511 h 7202511"/>
                  <a:gd name="connsiteX7" fmla="*/ 1188253 w 6911009"/>
                  <a:gd name="connsiteY7" fmla="*/ 7176543 h 7202511"/>
                  <a:gd name="connsiteX8" fmla="*/ 1 w 6911009"/>
                  <a:gd name="connsiteY8" fmla="*/ 6588792 h 7202511"/>
                  <a:gd name="connsiteX9" fmla="*/ 1165301 w 6911009"/>
                  <a:gd name="connsiteY9" fmla="*/ 3312899 h 7202511"/>
                  <a:gd name="connsiteX10" fmla="*/ 1096371 w 6911009"/>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7947 w 6912585"/>
                  <a:gd name="connsiteY0" fmla="*/ 724228 h 7202511"/>
                  <a:gd name="connsiteX1" fmla="*/ 1153435 w 6912585"/>
                  <a:gd name="connsiteY1" fmla="*/ 0 h 7202511"/>
                  <a:gd name="connsiteX2" fmla="*/ 5760727 w 6912585"/>
                  <a:gd name="connsiteY2" fmla="*/ 0 h 7202511"/>
                  <a:gd name="connsiteX3" fmla="*/ 6912585 w 6912585"/>
                  <a:gd name="connsiteY3" fmla="*/ 1151858 h 7202511"/>
                  <a:gd name="connsiteX4" fmla="*/ 6912585 w 6912585"/>
                  <a:gd name="connsiteY4" fmla="*/ 6588792 h 7202511"/>
                  <a:gd name="connsiteX5" fmla="*/ 5628799 w 6912585"/>
                  <a:gd name="connsiteY5" fmla="*/ 7176543 h 7202511"/>
                  <a:gd name="connsiteX6" fmla="*/ 3496096 w 6912585"/>
                  <a:gd name="connsiteY6" fmla="*/ 7202511 h 7202511"/>
                  <a:gd name="connsiteX7" fmla="*/ 1189829 w 6912585"/>
                  <a:gd name="connsiteY7" fmla="*/ 7176543 h 7202511"/>
                  <a:gd name="connsiteX8" fmla="*/ 1577 w 6912585"/>
                  <a:gd name="connsiteY8" fmla="*/ 6588792 h 7202511"/>
                  <a:gd name="connsiteX9" fmla="*/ 1166877 w 6912585"/>
                  <a:gd name="connsiteY9" fmla="*/ 3312899 h 7202511"/>
                  <a:gd name="connsiteX10" fmla="*/ 1097947 w 6912585"/>
                  <a:gd name="connsiteY10" fmla="*/ 724228 h 7202511"/>
                  <a:gd name="connsiteX0" fmla="*/ 1097947 w 6912585"/>
                  <a:gd name="connsiteY0" fmla="*/ 724228 h 7202511"/>
                  <a:gd name="connsiteX1" fmla="*/ 1153435 w 6912585"/>
                  <a:gd name="connsiteY1" fmla="*/ 0 h 7202511"/>
                  <a:gd name="connsiteX2" fmla="*/ 5760727 w 6912585"/>
                  <a:gd name="connsiteY2" fmla="*/ 0 h 7202511"/>
                  <a:gd name="connsiteX3" fmla="*/ 6912585 w 6912585"/>
                  <a:gd name="connsiteY3" fmla="*/ 1151858 h 7202511"/>
                  <a:gd name="connsiteX4" fmla="*/ 6912585 w 6912585"/>
                  <a:gd name="connsiteY4" fmla="*/ 6588792 h 7202511"/>
                  <a:gd name="connsiteX5" fmla="*/ 5628799 w 6912585"/>
                  <a:gd name="connsiteY5" fmla="*/ 7176543 h 7202511"/>
                  <a:gd name="connsiteX6" fmla="*/ 3496096 w 6912585"/>
                  <a:gd name="connsiteY6" fmla="*/ 7202511 h 7202511"/>
                  <a:gd name="connsiteX7" fmla="*/ 1189829 w 6912585"/>
                  <a:gd name="connsiteY7" fmla="*/ 7176543 h 7202511"/>
                  <a:gd name="connsiteX8" fmla="*/ 1577 w 6912585"/>
                  <a:gd name="connsiteY8" fmla="*/ 6588792 h 7202511"/>
                  <a:gd name="connsiteX9" fmla="*/ 1166877 w 6912585"/>
                  <a:gd name="connsiteY9" fmla="*/ 3312899 h 7202511"/>
                  <a:gd name="connsiteX10" fmla="*/ 1097947 w 6912585"/>
                  <a:gd name="connsiteY10" fmla="*/ 724228 h 7202511"/>
                  <a:gd name="connsiteX0" fmla="*/ 1097947 w 6912585"/>
                  <a:gd name="connsiteY0" fmla="*/ 724228 h 7202511"/>
                  <a:gd name="connsiteX1" fmla="*/ 1153435 w 6912585"/>
                  <a:gd name="connsiteY1" fmla="*/ 0 h 7202511"/>
                  <a:gd name="connsiteX2" fmla="*/ 5760727 w 6912585"/>
                  <a:gd name="connsiteY2" fmla="*/ 0 h 7202511"/>
                  <a:gd name="connsiteX3" fmla="*/ 6912585 w 6912585"/>
                  <a:gd name="connsiteY3" fmla="*/ 1151858 h 7202511"/>
                  <a:gd name="connsiteX4" fmla="*/ 6912585 w 6912585"/>
                  <a:gd name="connsiteY4" fmla="*/ 6588792 h 7202511"/>
                  <a:gd name="connsiteX5" fmla="*/ 5628799 w 6912585"/>
                  <a:gd name="connsiteY5" fmla="*/ 7176543 h 7202511"/>
                  <a:gd name="connsiteX6" fmla="*/ 3496096 w 6912585"/>
                  <a:gd name="connsiteY6" fmla="*/ 7202511 h 7202511"/>
                  <a:gd name="connsiteX7" fmla="*/ 1189829 w 6912585"/>
                  <a:gd name="connsiteY7" fmla="*/ 7176543 h 7202511"/>
                  <a:gd name="connsiteX8" fmla="*/ 1577 w 6912585"/>
                  <a:gd name="connsiteY8" fmla="*/ 6588792 h 7202511"/>
                  <a:gd name="connsiteX9" fmla="*/ 1166877 w 6912585"/>
                  <a:gd name="connsiteY9" fmla="*/ 3312899 h 7202511"/>
                  <a:gd name="connsiteX10" fmla="*/ 1097947 w 6912585"/>
                  <a:gd name="connsiteY10" fmla="*/ 724228 h 7202511"/>
                  <a:gd name="connsiteX0" fmla="*/ 1097943 w 6912581"/>
                  <a:gd name="connsiteY0" fmla="*/ 724228 h 7202511"/>
                  <a:gd name="connsiteX1" fmla="*/ 1153431 w 6912581"/>
                  <a:gd name="connsiteY1" fmla="*/ 0 h 7202511"/>
                  <a:gd name="connsiteX2" fmla="*/ 5760723 w 6912581"/>
                  <a:gd name="connsiteY2" fmla="*/ 0 h 7202511"/>
                  <a:gd name="connsiteX3" fmla="*/ 6912581 w 6912581"/>
                  <a:gd name="connsiteY3" fmla="*/ 1151858 h 7202511"/>
                  <a:gd name="connsiteX4" fmla="*/ 6912581 w 6912581"/>
                  <a:gd name="connsiteY4" fmla="*/ 6588792 h 7202511"/>
                  <a:gd name="connsiteX5" fmla="*/ 5628795 w 6912581"/>
                  <a:gd name="connsiteY5" fmla="*/ 7176543 h 7202511"/>
                  <a:gd name="connsiteX6" fmla="*/ 3496092 w 6912581"/>
                  <a:gd name="connsiteY6" fmla="*/ 7202511 h 7202511"/>
                  <a:gd name="connsiteX7" fmla="*/ 1189825 w 6912581"/>
                  <a:gd name="connsiteY7" fmla="*/ 7176543 h 7202511"/>
                  <a:gd name="connsiteX8" fmla="*/ 1573 w 6912581"/>
                  <a:gd name="connsiteY8" fmla="*/ 6588792 h 7202511"/>
                  <a:gd name="connsiteX9" fmla="*/ 1166873 w 6912581"/>
                  <a:gd name="connsiteY9" fmla="*/ 3312899 h 7202511"/>
                  <a:gd name="connsiteX10" fmla="*/ 1097943 w 6912581"/>
                  <a:gd name="connsiteY10" fmla="*/ 724228 h 7202511"/>
                  <a:gd name="connsiteX0" fmla="*/ 1097910 w 6912548"/>
                  <a:gd name="connsiteY0" fmla="*/ 724228 h 7202511"/>
                  <a:gd name="connsiteX1" fmla="*/ 1153398 w 6912548"/>
                  <a:gd name="connsiteY1" fmla="*/ 0 h 7202511"/>
                  <a:gd name="connsiteX2" fmla="*/ 5760690 w 6912548"/>
                  <a:gd name="connsiteY2" fmla="*/ 0 h 7202511"/>
                  <a:gd name="connsiteX3" fmla="*/ 6912548 w 6912548"/>
                  <a:gd name="connsiteY3" fmla="*/ 1151858 h 7202511"/>
                  <a:gd name="connsiteX4" fmla="*/ 6912548 w 6912548"/>
                  <a:gd name="connsiteY4" fmla="*/ 6588792 h 7202511"/>
                  <a:gd name="connsiteX5" fmla="*/ 5628762 w 6912548"/>
                  <a:gd name="connsiteY5" fmla="*/ 7176543 h 7202511"/>
                  <a:gd name="connsiteX6" fmla="*/ 3496059 w 6912548"/>
                  <a:gd name="connsiteY6" fmla="*/ 7202511 h 7202511"/>
                  <a:gd name="connsiteX7" fmla="*/ 1189792 w 6912548"/>
                  <a:gd name="connsiteY7" fmla="*/ 7176543 h 7202511"/>
                  <a:gd name="connsiteX8" fmla="*/ 1540 w 6912548"/>
                  <a:gd name="connsiteY8" fmla="*/ 6588792 h 7202511"/>
                  <a:gd name="connsiteX9" fmla="*/ 1166840 w 6912548"/>
                  <a:gd name="connsiteY9" fmla="*/ 3312899 h 7202511"/>
                  <a:gd name="connsiteX10" fmla="*/ 1097910 w 6912548"/>
                  <a:gd name="connsiteY10" fmla="*/ 724228 h 7202511"/>
                  <a:gd name="connsiteX0" fmla="*/ 1097910 w 6912548"/>
                  <a:gd name="connsiteY0" fmla="*/ 724228 h 7202511"/>
                  <a:gd name="connsiteX1" fmla="*/ 1153398 w 6912548"/>
                  <a:gd name="connsiteY1" fmla="*/ 0 h 7202511"/>
                  <a:gd name="connsiteX2" fmla="*/ 5760690 w 6912548"/>
                  <a:gd name="connsiteY2" fmla="*/ 0 h 7202511"/>
                  <a:gd name="connsiteX3" fmla="*/ 6912548 w 6912548"/>
                  <a:gd name="connsiteY3" fmla="*/ 1151858 h 7202511"/>
                  <a:gd name="connsiteX4" fmla="*/ 6912548 w 6912548"/>
                  <a:gd name="connsiteY4" fmla="*/ 6588792 h 7202511"/>
                  <a:gd name="connsiteX5" fmla="*/ 5628762 w 6912548"/>
                  <a:gd name="connsiteY5" fmla="*/ 7176543 h 7202511"/>
                  <a:gd name="connsiteX6" fmla="*/ 3496059 w 6912548"/>
                  <a:gd name="connsiteY6" fmla="*/ 7202511 h 7202511"/>
                  <a:gd name="connsiteX7" fmla="*/ 1189792 w 6912548"/>
                  <a:gd name="connsiteY7" fmla="*/ 7176543 h 7202511"/>
                  <a:gd name="connsiteX8" fmla="*/ 1540 w 6912548"/>
                  <a:gd name="connsiteY8" fmla="*/ 6588792 h 7202511"/>
                  <a:gd name="connsiteX9" fmla="*/ 1166840 w 6912548"/>
                  <a:gd name="connsiteY9" fmla="*/ 3312899 h 7202511"/>
                  <a:gd name="connsiteX10" fmla="*/ 1097910 w 691254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65300 w 6911008"/>
                  <a:gd name="connsiteY9" fmla="*/ 3312899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15258 w 6911008"/>
                  <a:gd name="connsiteY9" fmla="*/ 3308350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15258 w 6911008"/>
                  <a:gd name="connsiteY9" fmla="*/ 3308350 h 7202511"/>
                  <a:gd name="connsiteX10" fmla="*/ 1096370 w 6911008"/>
                  <a:gd name="connsiteY10" fmla="*/ 724228 h 7202511"/>
                  <a:gd name="connsiteX0" fmla="*/ 1096370 w 6911008"/>
                  <a:gd name="connsiteY0" fmla="*/ 724228 h 7202511"/>
                  <a:gd name="connsiteX1" fmla="*/ 1151858 w 6911008"/>
                  <a:gd name="connsiteY1" fmla="*/ 0 h 7202511"/>
                  <a:gd name="connsiteX2" fmla="*/ 5759150 w 6911008"/>
                  <a:gd name="connsiteY2" fmla="*/ 0 h 7202511"/>
                  <a:gd name="connsiteX3" fmla="*/ 6911008 w 6911008"/>
                  <a:gd name="connsiteY3" fmla="*/ 1151858 h 7202511"/>
                  <a:gd name="connsiteX4" fmla="*/ 6911008 w 6911008"/>
                  <a:gd name="connsiteY4" fmla="*/ 6588792 h 7202511"/>
                  <a:gd name="connsiteX5" fmla="*/ 5627222 w 6911008"/>
                  <a:gd name="connsiteY5" fmla="*/ 7176543 h 7202511"/>
                  <a:gd name="connsiteX6" fmla="*/ 3494519 w 6911008"/>
                  <a:gd name="connsiteY6" fmla="*/ 7202511 h 7202511"/>
                  <a:gd name="connsiteX7" fmla="*/ 1188252 w 6911008"/>
                  <a:gd name="connsiteY7" fmla="*/ 7176543 h 7202511"/>
                  <a:gd name="connsiteX8" fmla="*/ 0 w 6911008"/>
                  <a:gd name="connsiteY8" fmla="*/ 6588792 h 7202511"/>
                  <a:gd name="connsiteX9" fmla="*/ 1115258 w 6911008"/>
                  <a:gd name="connsiteY9" fmla="*/ 3308350 h 7202511"/>
                  <a:gd name="connsiteX10" fmla="*/ 1096370 w 6911008"/>
                  <a:gd name="connsiteY10" fmla="*/ 724228 h 7202511"/>
                  <a:gd name="connsiteX0" fmla="*/ 1096370 w 6911008"/>
                  <a:gd name="connsiteY0" fmla="*/ 724228 h 7177387"/>
                  <a:gd name="connsiteX1" fmla="*/ 1151858 w 6911008"/>
                  <a:gd name="connsiteY1" fmla="*/ 0 h 7177387"/>
                  <a:gd name="connsiteX2" fmla="*/ 5759150 w 6911008"/>
                  <a:gd name="connsiteY2" fmla="*/ 0 h 7177387"/>
                  <a:gd name="connsiteX3" fmla="*/ 6911008 w 6911008"/>
                  <a:gd name="connsiteY3" fmla="*/ 1151858 h 7177387"/>
                  <a:gd name="connsiteX4" fmla="*/ 6911008 w 6911008"/>
                  <a:gd name="connsiteY4" fmla="*/ 6588792 h 7177387"/>
                  <a:gd name="connsiteX5" fmla="*/ 5627222 w 6911008"/>
                  <a:gd name="connsiteY5" fmla="*/ 7176543 h 7177387"/>
                  <a:gd name="connsiteX6" fmla="*/ 3509189 w 6911008"/>
                  <a:gd name="connsiteY6" fmla="*/ 6781985 h 7177387"/>
                  <a:gd name="connsiteX7" fmla="*/ 1188252 w 6911008"/>
                  <a:gd name="connsiteY7" fmla="*/ 7176543 h 7177387"/>
                  <a:gd name="connsiteX8" fmla="*/ 0 w 6911008"/>
                  <a:gd name="connsiteY8" fmla="*/ 6588792 h 7177387"/>
                  <a:gd name="connsiteX9" fmla="*/ 1115258 w 6911008"/>
                  <a:gd name="connsiteY9" fmla="*/ 3308350 h 7177387"/>
                  <a:gd name="connsiteX10" fmla="*/ 1096370 w 6911008"/>
                  <a:gd name="connsiteY10" fmla="*/ 724228 h 7177387"/>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32112 w 6911008"/>
                  <a:gd name="connsiteY5" fmla="*/ 6853814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27222 w 6911008"/>
                  <a:gd name="connsiteY5" fmla="*/ 6824475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27222 w 6911008"/>
                  <a:gd name="connsiteY5" fmla="*/ 6824475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7176543"/>
                  <a:gd name="connsiteX1" fmla="*/ 1151858 w 6911008"/>
                  <a:gd name="connsiteY1" fmla="*/ 0 h 7176543"/>
                  <a:gd name="connsiteX2" fmla="*/ 5759150 w 6911008"/>
                  <a:gd name="connsiteY2" fmla="*/ 0 h 7176543"/>
                  <a:gd name="connsiteX3" fmla="*/ 6911008 w 6911008"/>
                  <a:gd name="connsiteY3" fmla="*/ 1151858 h 7176543"/>
                  <a:gd name="connsiteX4" fmla="*/ 6911008 w 6911008"/>
                  <a:gd name="connsiteY4" fmla="*/ 6588792 h 7176543"/>
                  <a:gd name="connsiteX5" fmla="*/ 5627222 w 6911008"/>
                  <a:gd name="connsiteY5" fmla="*/ 6824475 h 7176543"/>
                  <a:gd name="connsiteX6" fmla="*/ 3509189 w 6911008"/>
                  <a:gd name="connsiteY6" fmla="*/ 6781985 h 7176543"/>
                  <a:gd name="connsiteX7" fmla="*/ 1188252 w 6911008"/>
                  <a:gd name="connsiteY7" fmla="*/ 7176543 h 7176543"/>
                  <a:gd name="connsiteX8" fmla="*/ 0 w 6911008"/>
                  <a:gd name="connsiteY8" fmla="*/ 6588792 h 7176543"/>
                  <a:gd name="connsiteX9" fmla="*/ 1115258 w 6911008"/>
                  <a:gd name="connsiteY9" fmla="*/ 3308350 h 7176543"/>
                  <a:gd name="connsiteX10" fmla="*/ 1096370 w 6911008"/>
                  <a:gd name="connsiteY10" fmla="*/ 724228 h 7176543"/>
                  <a:gd name="connsiteX0" fmla="*/ 1096370 w 6911008"/>
                  <a:gd name="connsiteY0" fmla="*/ 724228 h 6824475"/>
                  <a:gd name="connsiteX1" fmla="*/ 1151858 w 6911008"/>
                  <a:gd name="connsiteY1" fmla="*/ 0 h 6824475"/>
                  <a:gd name="connsiteX2" fmla="*/ 5759150 w 6911008"/>
                  <a:gd name="connsiteY2" fmla="*/ 0 h 6824475"/>
                  <a:gd name="connsiteX3" fmla="*/ 6911008 w 6911008"/>
                  <a:gd name="connsiteY3" fmla="*/ 1151858 h 6824475"/>
                  <a:gd name="connsiteX4" fmla="*/ 6911008 w 6911008"/>
                  <a:gd name="connsiteY4" fmla="*/ 6588792 h 6824475"/>
                  <a:gd name="connsiteX5" fmla="*/ 5627222 w 6911008"/>
                  <a:gd name="connsiteY5" fmla="*/ 6824475 h 6824475"/>
                  <a:gd name="connsiteX6" fmla="*/ 3509189 w 6911008"/>
                  <a:gd name="connsiteY6" fmla="*/ 6781985 h 6824475"/>
                  <a:gd name="connsiteX7" fmla="*/ 1403405 w 6911008"/>
                  <a:gd name="connsiteY7" fmla="*/ 6760907 h 6824475"/>
                  <a:gd name="connsiteX8" fmla="*/ 0 w 6911008"/>
                  <a:gd name="connsiteY8" fmla="*/ 6588792 h 6824475"/>
                  <a:gd name="connsiteX9" fmla="*/ 1115258 w 6911008"/>
                  <a:gd name="connsiteY9" fmla="*/ 3308350 h 6824475"/>
                  <a:gd name="connsiteX10" fmla="*/ 1096370 w 6911008"/>
                  <a:gd name="connsiteY10" fmla="*/ 724228 h 6824475"/>
                  <a:gd name="connsiteX0" fmla="*/ 1096370 w 6911008"/>
                  <a:gd name="connsiteY0" fmla="*/ 724228 h 6824475"/>
                  <a:gd name="connsiteX1" fmla="*/ 1151858 w 6911008"/>
                  <a:gd name="connsiteY1" fmla="*/ 0 h 6824475"/>
                  <a:gd name="connsiteX2" fmla="*/ 5759150 w 6911008"/>
                  <a:gd name="connsiteY2" fmla="*/ 0 h 6824475"/>
                  <a:gd name="connsiteX3" fmla="*/ 6911008 w 6911008"/>
                  <a:gd name="connsiteY3" fmla="*/ 1151858 h 6824475"/>
                  <a:gd name="connsiteX4" fmla="*/ 6911008 w 6911008"/>
                  <a:gd name="connsiteY4" fmla="*/ 6588792 h 6824475"/>
                  <a:gd name="connsiteX5" fmla="*/ 5627222 w 6911008"/>
                  <a:gd name="connsiteY5" fmla="*/ 6824475 h 6824475"/>
                  <a:gd name="connsiteX6" fmla="*/ 3509189 w 6911008"/>
                  <a:gd name="connsiteY6" fmla="*/ 6781985 h 6824475"/>
                  <a:gd name="connsiteX7" fmla="*/ 1403405 w 6911008"/>
                  <a:gd name="connsiteY7" fmla="*/ 6760907 h 6824475"/>
                  <a:gd name="connsiteX8" fmla="*/ 0 w 6911008"/>
                  <a:gd name="connsiteY8" fmla="*/ 6588792 h 6824475"/>
                  <a:gd name="connsiteX9" fmla="*/ 1115258 w 6911008"/>
                  <a:gd name="connsiteY9" fmla="*/ 3308350 h 6824475"/>
                  <a:gd name="connsiteX10" fmla="*/ 1096370 w 6911008"/>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212154 w 6026792"/>
                  <a:gd name="connsiteY0" fmla="*/ 724228 h 6824475"/>
                  <a:gd name="connsiteX1" fmla="*/ 267642 w 6026792"/>
                  <a:gd name="connsiteY1" fmla="*/ 0 h 6824475"/>
                  <a:gd name="connsiteX2" fmla="*/ 4874934 w 6026792"/>
                  <a:gd name="connsiteY2" fmla="*/ 0 h 6824475"/>
                  <a:gd name="connsiteX3" fmla="*/ 6026792 w 6026792"/>
                  <a:gd name="connsiteY3" fmla="*/ 1151858 h 6824475"/>
                  <a:gd name="connsiteX4" fmla="*/ 6026792 w 6026792"/>
                  <a:gd name="connsiteY4" fmla="*/ 6588792 h 6824475"/>
                  <a:gd name="connsiteX5" fmla="*/ 4743006 w 6026792"/>
                  <a:gd name="connsiteY5" fmla="*/ 6824475 h 6824475"/>
                  <a:gd name="connsiteX6" fmla="*/ 2624973 w 6026792"/>
                  <a:gd name="connsiteY6" fmla="*/ 6781985 h 6824475"/>
                  <a:gd name="connsiteX7" fmla="*/ 519189 w 6026792"/>
                  <a:gd name="connsiteY7" fmla="*/ 6760907 h 6824475"/>
                  <a:gd name="connsiteX8" fmla="*/ 264897 w 6026792"/>
                  <a:gd name="connsiteY8" fmla="*/ 5708621 h 6824475"/>
                  <a:gd name="connsiteX9" fmla="*/ 231042 w 6026792"/>
                  <a:gd name="connsiteY9" fmla="*/ 3308350 h 6824475"/>
                  <a:gd name="connsiteX10" fmla="*/ 212154 w 6026792"/>
                  <a:gd name="connsiteY10" fmla="*/ 724228 h 6824475"/>
                  <a:gd name="connsiteX0" fmla="*/ 56 w 5814694"/>
                  <a:gd name="connsiteY0" fmla="*/ 724228 h 6824475"/>
                  <a:gd name="connsiteX1" fmla="*/ 55544 w 5814694"/>
                  <a:gd name="connsiteY1" fmla="*/ 0 h 6824475"/>
                  <a:gd name="connsiteX2" fmla="*/ 4662836 w 5814694"/>
                  <a:gd name="connsiteY2" fmla="*/ 0 h 6824475"/>
                  <a:gd name="connsiteX3" fmla="*/ 5814694 w 5814694"/>
                  <a:gd name="connsiteY3" fmla="*/ 1151858 h 6824475"/>
                  <a:gd name="connsiteX4" fmla="*/ 5814694 w 5814694"/>
                  <a:gd name="connsiteY4" fmla="*/ 6588792 h 6824475"/>
                  <a:gd name="connsiteX5" fmla="*/ 4530908 w 5814694"/>
                  <a:gd name="connsiteY5" fmla="*/ 6824475 h 6824475"/>
                  <a:gd name="connsiteX6" fmla="*/ 2412875 w 5814694"/>
                  <a:gd name="connsiteY6" fmla="*/ 6781985 h 6824475"/>
                  <a:gd name="connsiteX7" fmla="*/ 307091 w 5814694"/>
                  <a:gd name="connsiteY7" fmla="*/ 6760907 h 6824475"/>
                  <a:gd name="connsiteX8" fmla="*/ 52799 w 5814694"/>
                  <a:gd name="connsiteY8" fmla="*/ 5708621 h 6824475"/>
                  <a:gd name="connsiteX9" fmla="*/ 18944 w 5814694"/>
                  <a:gd name="connsiteY9" fmla="*/ 3308350 h 6824475"/>
                  <a:gd name="connsiteX10" fmla="*/ 56 w 5814694"/>
                  <a:gd name="connsiteY10" fmla="*/ 724228 h 6824475"/>
                  <a:gd name="connsiteX0" fmla="*/ 22750 w 5837388"/>
                  <a:gd name="connsiteY0" fmla="*/ 724228 h 6824475"/>
                  <a:gd name="connsiteX1" fmla="*/ 0 w 5837388"/>
                  <a:gd name="connsiteY1" fmla="*/ 9779 h 6824475"/>
                  <a:gd name="connsiteX2" fmla="*/ 4685530 w 5837388"/>
                  <a:gd name="connsiteY2" fmla="*/ 0 h 6824475"/>
                  <a:gd name="connsiteX3" fmla="*/ 5837388 w 5837388"/>
                  <a:gd name="connsiteY3" fmla="*/ 1151858 h 6824475"/>
                  <a:gd name="connsiteX4" fmla="*/ 5837388 w 5837388"/>
                  <a:gd name="connsiteY4" fmla="*/ 6588792 h 6824475"/>
                  <a:gd name="connsiteX5" fmla="*/ 4553602 w 5837388"/>
                  <a:gd name="connsiteY5" fmla="*/ 6824475 h 6824475"/>
                  <a:gd name="connsiteX6" fmla="*/ 2435569 w 5837388"/>
                  <a:gd name="connsiteY6" fmla="*/ 6781985 h 6824475"/>
                  <a:gd name="connsiteX7" fmla="*/ 329785 w 5837388"/>
                  <a:gd name="connsiteY7" fmla="*/ 6760907 h 6824475"/>
                  <a:gd name="connsiteX8" fmla="*/ 75493 w 5837388"/>
                  <a:gd name="connsiteY8" fmla="*/ 5708621 h 6824475"/>
                  <a:gd name="connsiteX9" fmla="*/ 41638 w 5837388"/>
                  <a:gd name="connsiteY9" fmla="*/ 3308350 h 6824475"/>
                  <a:gd name="connsiteX10" fmla="*/ 22750 w 5837388"/>
                  <a:gd name="connsiteY10" fmla="*/ 724228 h 6824475"/>
                  <a:gd name="connsiteX0" fmla="*/ 30047 w 5844685"/>
                  <a:gd name="connsiteY0" fmla="*/ 724228 h 6824475"/>
                  <a:gd name="connsiteX1" fmla="*/ 7297 w 5844685"/>
                  <a:gd name="connsiteY1" fmla="*/ 9779 h 6824475"/>
                  <a:gd name="connsiteX2" fmla="*/ 4692827 w 5844685"/>
                  <a:gd name="connsiteY2" fmla="*/ 0 h 6824475"/>
                  <a:gd name="connsiteX3" fmla="*/ 5844685 w 5844685"/>
                  <a:gd name="connsiteY3" fmla="*/ 1151858 h 6824475"/>
                  <a:gd name="connsiteX4" fmla="*/ 5844685 w 5844685"/>
                  <a:gd name="connsiteY4" fmla="*/ 6588792 h 6824475"/>
                  <a:gd name="connsiteX5" fmla="*/ 4560899 w 5844685"/>
                  <a:gd name="connsiteY5" fmla="*/ 6824475 h 6824475"/>
                  <a:gd name="connsiteX6" fmla="*/ 2442866 w 5844685"/>
                  <a:gd name="connsiteY6" fmla="*/ 6781985 h 6824475"/>
                  <a:gd name="connsiteX7" fmla="*/ 337082 w 5844685"/>
                  <a:gd name="connsiteY7" fmla="*/ 6760907 h 6824475"/>
                  <a:gd name="connsiteX8" fmla="*/ 82790 w 5844685"/>
                  <a:gd name="connsiteY8" fmla="*/ 5708621 h 6824475"/>
                  <a:gd name="connsiteX9" fmla="*/ 48935 w 5844685"/>
                  <a:gd name="connsiteY9" fmla="*/ 3308350 h 6824475"/>
                  <a:gd name="connsiteX10" fmla="*/ 30047 w 5844685"/>
                  <a:gd name="connsiteY10" fmla="*/ 724228 h 682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4685" h="6824475">
                    <a:moveTo>
                      <a:pt x="30047" y="724228"/>
                    </a:moveTo>
                    <a:cubicBezTo>
                      <a:pt x="30047" y="88074"/>
                      <a:pt x="-17845" y="512118"/>
                      <a:pt x="7297" y="9779"/>
                    </a:cubicBezTo>
                    <a:lnTo>
                      <a:pt x="4692827" y="0"/>
                    </a:lnTo>
                    <a:cubicBezTo>
                      <a:pt x="5328981" y="0"/>
                      <a:pt x="5844685" y="515704"/>
                      <a:pt x="5844685" y="1151858"/>
                    </a:cubicBezTo>
                    <a:lnTo>
                      <a:pt x="5844685" y="6588792"/>
                    </a:lnTo>
                    <a:cubicBezTo>
                      <a:pt x="5839795" y="6794639"/>
                      <a:pt x="5197053" y="6824475"/>
                      <a:pt x="4560899" y="6824475"/>
                    </a:cubicBezTo>
                    <a:lnTo>
                      <a:pt x="2442866" y="6781985"/>
                    </a:lnTo>
                    <a:lnTo>
                      <a:pt x="337082" y="6760907"/>
                    </a:lnTo>
                    <a:cubicBezTo>
                      <a:pt x="137729" y="6783604"/>
                      <a:pt x="-14446" y="6775884"/>
                      <a:pt x="82790" y="5708621"/>
                    </a:cubicBezTo>
                    <a:cubicBezTo>
                      <a:pt x="67413" y="4439385"/>
                      <a:pt x="82066" y="6996422"/>
                      <a:pt x="48935" y="3308350"/>
                    </a:cubicBezTo>
                    <a:cubicBezTo>
                      <a:pt x="50221" y="2581937"/>
                      <a:pt x="28761" y="1418796"/>
                      <a:pt x="30047" y="724228"/>
                    </a:cubicBezTo>
                    <a:close/>
                  </a:path>
                </a:pathLst>
              </a:custGeom>
              <a:blipFill dpi="0" rotWithShape="0">
                <a:blip r:embed="rId2"/>
                <a:srcRect/>
                <a:stretch>
                  <a:fillRect l="-75000" r="-50000"/>
                </a:stretch>
              </a:blipFill>
              <a:ln w="127000">
                <a:solidFill>
                  <a:srgbClr val="964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07950" y="6248400"/>
                <a:ext cx="12407901" cy="659565"/>
                <a:chOff x="-107950" y="6248400"/>
                <a:chExt cx="12407901" cy="659565"/>
              </a:xfrm>
              <a:solidFill>
                <a:srgbClr val="379CC4"/>
              </a:solidFill>
            </p:grpSpPr>
            <p:sp>
              <p:nvSpPr>
                <p:cNvPr id="24" name="Rounded Rectangle 23"/>
                <p:cNvSpPr/>
                <p:nvPr userDrawn="1"/>
              </p:nvSpPr>
              <p:spPr>
                <a:xfrm>
                  <a:off x="11620500" y="6248400"/>
                  <a:ext cx="679450" cy="659565"/>
                </a:xfrm>
                <a:prstGeom prst="roundRect">
                  <a:avLst/>
                </a:prstGeom>
                <a:solidFill>
                  <a:srgbClr val="96403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5" name="Group 24"/>
                <p:cNvGrpSpPr/>
                <p:nvPr userDrawn="1"/>
              </p:nvGrpSpPr>
              <p:grpSpPr>
                <a:xfrm>
                  <a:off x="-107950" y="6250887"/>
                  <a:ext cx="12407901" cy="657078"/>
                  <a:chOff x="-107950" y="6250887"/>
                  <a:chExt cx="12407901" cy="657078"/>
                </a:xfrm>
                <a:grpFill/>
              </p:grpSpPr>
              <p:sp>
                <p:nvSpPr>
                  <p:cNvPr id="26" name="Rounded Rectangle 25"/>
                  <p:cNvSpPr/>
                  <p:nvPr userDrawn="1"/>
                </p:nvSpPr>
                <p:spPr>
                  <a:xfrm>
                    <a:off x="0" y="6593877"/>
                    <a:ext cx="12192000" cy="314088"/>
                  </a:xfrm>
                  <a:prstGeom prst="round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userDrawn="1"/>
                </p:nvSpPr>
                <p:spPr>
                  <a:xfrm>
                    <a:off x="-107950" y="6250887"/>
                    <a:ext cx="1919388" cy="508417"/>
                  </a:xfrm>
                  <a:prstGeom prst="roundRect">
                    <a:avLst/>
                  </a:prstGeom>
                  <a:solidFill>
                    <a:srgbClr val="96403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Rounded Rectangle 27"/>
                  <p:cNvSpPr/>
                  <p:nvPr userDrawn="1"/>
                </p:nvSpPr>
                <p:spPr>
                  <a:xfrm>
                    <a:off x="332607" y="6589441"/>
                    <a:ext cx="11967344" cy="177109"/>
                  </a:xfrm>
                  <a:prstGeom prst="roundRect">
                    <a:avLst/>
                  </a:prstGeom>
                  <a:solidFill>
                    <a:srgbClr val="96403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015" y="6425457"/>
                    <a:ext cx="1367335" cy="222457"/>
                  </a:xfrm>
                  <a:prstGeom prst="rect">
                    <a:avLst/>
                  </a:prstGeom>
                </p:spPr>
              </p:pic>
            </p:grpSp>
          </p:grpSp>
          <p:sp>
            <p:nvSpPr>
              <p:cNvPr id="31" name="TextBox 30"/>
              <p:cNvSpPr txBox="1"/>
              <p:nvPr userDrawn="1"/>
            </p:nvSpPr>
            <p:spPr>
              <a:xfrm>
                <a:off x="4452137" y="6253427"/>
                <a:ext cx="7136613" cy="338554"/>
              </a:xfrm>
              <a:prstGeom prst="rect">
                <a:avLst/>
              </a:prstGeom>
              <a:noFill/>
            </p:spPr>
            <p:txBody>
              <a:bodyPr wrap="square" rtlCol="0" anchor="ctr">
                <a:spAutoFit/>
              </a:bodyPr>
              <a:lstStyle/>
              <a:p>
                <a:pPr algn="r"/>
                <a:r>
                  <a:rPr lang="en-US" sz="1600" dirty="0">
                    <a:solidFill>
                      <a:srgbClr val="964035"/>
                    </a:solidFill>
                    <a:latin typeface="Century Gothic" panose="020B0502020202020204" pitchFamily="34" charset="0"/>
                  </a:rPr>
                  <a:t>| </a:t>
                </a:r>
                <a:r>
                  <a:rPr lang="en-US" sz="1600" spc="100" baseline="0" dirty="0">
                    <a:solidFill>
                      <a:srgbClr val="964035"/>
                    </a:solidFill>
                    <a:latin typeface="Century Gothic" panose="020B0502020202020204" pitchFamily="34" charset="0"/>
                  </a:rPr>
                  <a:t>Spring 2020</a:t>
                </a:r>
              </a:p>
            </p:txBody>
          </p:sp>
        </p:gr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1988" y="6345025"/>
              <a:ext cx="393330" cy="393192"/>
            </a:xfrm>
            <a:prstGeom prst="rect">
              <a:avLst/>
            </a:prstGeom>
          </p:spPr>
        </p:pic>
      </p:grpSp>
      <p:grpSp>
        <p:nvGrpSpPr>
          <p:cNvPr id="5" name="Group 4"/>
          <p:cNvGrpSpPr/>
          <p:nvPr userDrawn="1"/>
        </p:nvGrpSpPr>
        <p:grpSpPr>
          <a:xfrm>
            <a:off x="9147470" y="238125"/>
            <a:ext cx="2609014" cy="741586"/>
            <a:chOff x="9147470" y="238125"/>
            <a:chExt cx="2609014" cy="741586"/>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85876" y="238125"/>
              <a:ext cx="870608" cy="741586"/>
            </a:xfrm>
            <a:prstGeom prst="rect">
              <a:avLst/>
            </a:prstGeom>
          </p:spPr>
        </p:pic>
        <p:sp>
          <p:nvSpPr>
            <p:cNvPr id="4" name="TextBox 3"/>
            <p:cNvSpPr txBox="1"/>
            <p:nvPr userDrawn="1"/>
          </p:nvSpPr>
          <p:spPr>
            <a:xfrm>
              <a:off x="9147470" y="433495"/>
              <a:ext cx="1640135"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835976" y="292062"/>
              <a:ext cx="0" cy="622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userDrawn="1"/>
        </p:nvSpPr>
        <p:spPr>
          <a:xfrm>
            <a:off x="581874" y="838074"/>
            <a:ext cx="4745502" cy="1569660"/>
          </a:xfrm>
          <a:prstGeom prst="rect">
            <a:avLst/>
          </a:prstGeom>
          <a:solidFill>
            <a:srgbClr val="FFFFFF"/>
          </a:solidFill>
          <a:ln w="19050">
            <a:solidFill>
              <a:srgbClr val="FF0000"/>
            </a:solidFill>
          </a:ln>
        </p:spPr>
        <p:txBody>
          <a:bodyPr wrap="square" rtlCol="0">
            <a:spAutoFit/>
          </a:bodyPr>
          <a:lstStyle/>
          <a:p>
            <a:r>
              <a:rPr lang="en-US" sz="1200" dirty="0">
                <a:solidFill>
                  <a:srgbClr val="FF0000"/>
                </a:solidFill>
                <a:latin typeface="Century Gothic" panose="020B0502020202020204" pitchFamily="34" charset="0"/>
              </a:rPr>
              <a:t>The PC team will add</a:t>
            </a:r>
            <a:r>
              <a:rPr lang="en-US" sz="1200" baseline="0" dirty="0">
                <a:solidFill>
                  <a:srgbClr val="FF0000"/>
                </a:solidFill>
                <a:latin typeface="Century Gothic" panose="020B0502020202020204" pitchFamily="34" charset="0"/>
              </a:rPr>
              <a:t> your website image here </a:t>
            </a:r>
            <a:r>
              <a:rPr lang="en-US" sz="1200" baseline="0" dirty="0">
                <a:solidFill>
                  <a:srgbClr val="FF0000"/>
                </a:solidFill>
                <a:latin typeface="Century Gothic" panose="020B0502020202020204" pitchFamily="34" charset="0"/>
                <a:sym typeface="Wingdings" panose="05000000000000000000" pitchFamily="2" charset="2"/>
              </a:rPr>
              <a:t></a:t>
            </a:r>
            <a:endParaRPr lang="en-US" sz="1200" dirty="0">
              <a:solidFill>
                <a:srgbClr val="FF0000"/>
              </a:solidFill>
              <a:latin typeface="Century Gothic" panose="020B0502020202020204" pitchFamily="34" charset="0"/>
            </a:endParaRPr>
          </a:p>
          <a:p>
            <a:endParaRPr lang="en-US" sz="1200" dirty="0">
              <a:solidFill>
                <a:srgbClr val="FF0000"/>
              </a:solidFill>
              <a:latin typeface="Century Gothic" panose="020B0502020202020204" pitchFamily="34" charset="0"/>
            </a:endParaRPr>
          </a:p>
          <a:p>
            <a:r>
              <a:rPr lang="en-US" sz="1200" dirty="0">
                <a:solidFill>
                  <a:srgbClr val="FF0000"/>
                </a:solidFill>
                <a:latin typeface="Century Gothic" panose="020B0502020202020204" pitchFamily="34" charset="0"/>
              </a:rPr>
              <a:t>Do not delete or move the DEVELOP logo or other page components, including name boxes.</a:t>
            </a:r>
          </a:p>
          <a:p>
            <a:endParaRPr lang="en-US" sz="1200" dirty="0">
              <a:solidFill>
                <a:srgbClr val="FF0000"/>
              </a:solidFill>
              <a:latin typeface="Century Gothic" panose="020B0502020202020204" pitchFamily="34" charset="0"/>
            </a:endParaRPr>
          </a:p>
          <a:p>
            <a:pPr marL="171450" indent="-171450">
              <a:buFont typeface="Wingdings" panose="05000000000000000000" pitchFamily="2" charset="2"/>
              <a:buChar char="à"/>
            </a:pPr>
            <a:r>
              <a:rPr lang="en-US" sz="1200" dirty="0">
                <a:solidFill>
                  <a:srgbClr val="FF0000"/>
                </a:solidFill>
                <a:latin typeface="Century Gothic" panose="020B0502020202020204" pitchFamily="34" charset="0"/>
              </a:rPr>
              <a:t>Body text should default to </a:t>
            </a:r>
            <a:r>
              <a:rPr lang="en-US" sz="1200" b="1" dirty="0">
                <a:solidFill>
                  <a:srgbClr val="FF0000"/>
                </a:solidFill>
                <a:latin typeface="Century Gothic" panose="020B0502020202020204" pitchFamily="34" charset="0"/>
              </a:rPr>
              <a:t>“Black, Text 1, Lighter 25%”</a:t>
            </a:r>
          </a:p>
          <a:p>
            <a:pPr marL="171450" indent="-171450">
              <a:buFont typeface="Wingdings" panose="05000000000000000000" pitchFamily="2" charset="2"/>
              <a:buChar char="à"/>
            </a:pPr>
            <a:r>
              <a:rPr lang="en-US" sz="1200" dirty="0">
                <a:solidFill>
                  <a:srgbClr val="FF0000"/>
                </a:solidFill>
                <a:latin typeface="Century Gothic" panose="020B0502020202020204" pitchFamily="34" charset="0"/>
              </a:rPr>
              <a:t>The only font that should be in this presentation is Century Gothic</a:t>
            </a:r>
          </a:p>
        </p:txBody>
      </p:sp>
      <p:sp>
        <p:nvSpPr>
          <p:cNvPr id="21" name="TextBox 20"/>
          <p:cNvSpPr txBox="1"/>
          <p:nvPr userDrawn="1"/>
        </p:nvSpPr>
        <p:spPr>
          <a:xfrm rot="19854675">
            <a:off x="1672735" y="4000049"/>
            <a:ext cx="2001009" cy="253916"/>
          </a:xfrm>
          <a:prstGeom prst="rect">
            <a:avLst/>
          </a:prstGeom>
          <a:solidFill>
            <a:srgbClr val="FFFFFF"/>
          </a:solidFill>
          <a:ln w="19050">
            <a:solidFill>
              <a:srgbClr val="FF0000"/>
            </a:solidFill>
          </a:ln>
        </p:spPr>
        <p:txBody>
          <a:bodyPr wrap="square" rtlCol="0">
            <a:spAutoFit/>
          </a:bodyPr>
          <a:lstStyle/>
          <a:p>
            <a:pPr algn="ctr"/>
            <a:r>
              <a:rPr lang="en-US" sz="1050" dirty="0">
                <a:solidFill>
                  <a:srgbClr val="FF0000"/>
                </a:solidFill>
              </a:rPr>
              <a:t>PLACEHOLDER IMAGE</a:t>
            </a:r>
            <a:endParaRPr lang="en-US" sz="1050" b="1" dirty="0">
              <a:solidFill>
                <a:srgbClr val="FF0000"/>
              </a:solidFill>
            </a:endParaRPr>
          </a:p>
        </p:txBody>
      </p:sp>
    </p:spTree>
    <p:extLst>
      <p:ext uri="{BB962C8B-B14F-4D97-AF65-F5344CB8AC3E}">
        <p14:creationId xmlns:p14="http://schemas.microsoft.com/office/powerpoint/2010/main" val="1184782891"/>
      </p:ext>
    </p:extLst>
  </p:cSld>
  <p:clrMapOvr>
    <a:masterClrMapping/>
  </p:clrMapOvr>
  <p:extLst>
    <p:ext uri="{DCECCB84-F9BA-43D5-87BE-67443E8EF086}">
      <p15:sldGuideLst xmlns:p15="http://schemas.microsoft.com/office/powerpoint/2012/main">
        <p15:guide id="1" orient="horz" pos="4152">
          <p15:clr>
            <a:srgbClr val="FBAE40"/>
          </p15:clr>
        </p15:guide>
        <p15:guide id="2" orient="horz" pos="3936">
          <p15:clr>
            <a:srgbClr val="FBAE40"/>
          </p15:clr>
        </p15:guide>
        <p15:guide id="3" pos="7224">
          <p15:clr>
            <a:srgbClr val="FBAE40"/>
          </p15:clr>
        </p15:guide>
        <p15:guide id="4" pos="36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32801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orient="horz" pos="480">
          <p15:clr>
            <a:srgbClr val="F26B43"/>
          </p15:clr>
        </p15:guide>
        <p15:guide id="3" orient="horz" pos="216">
          <p15:clr>
            <a:srgbClr val="F26B43"/>
          </p15:clr>
        </p15:guide>
        <p15:guide id="4" pos="7320">
          <p15:clr>
            <a:srgbClr val="F26B43"/>
          </p15:clr>
        </p15:guide>
        <p15:guide id="5" pos="75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6953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orient="horz" pos="480">
          <p15:clr>
            <a:srgbClr val="F26B43"/>
          </p15:clr>
        </p15:guide>
        <p15:guide id="3" orient="horz" pos="216">
          <p15:clr>
            <a:srgbClr val="F26B43"/>
          </p15:clr>
        </p15:guide>
        <p15:guide id="4" pos="7320">
          <p15:clr>
            <a:srgbClr val="F26B43"/>
          </p15:clr>
        </p15:guide>
        <p15:guide id="5" pos="75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4800" y="6290846"/>
            <a:ext cx="221887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64035"/>
                </a:solidFill>
                <a:effectLst/>
                <a:uLnTx/>
                <a:uFillTx/>
                <a:latin typeface="Century Gothic" panose="020B0502020202020204" pitchFamily="34" charset="0"/>
                <a:ea typeface="+mn-ea"/>
                <a:cs typeface="+mn-cs"/>
              </a:rPr>
              <a:t>Alabama – Marshall </a:t>
            </a:r>
            <a:endParaRPr kumimoji="0" lang="en-US" sz="1800" b="0" i="0" u="none" strike="noStrike" kern="1200" cap="none" spc="0" normalizeH="0" baseline="0" noProof="0" dirty="0">
              <a:ln>
                <a:noFill/>
              </a:ln>
              <a:solidFill>
                <a:srgbClr val="964035"/>
              </a:solidFill>
              <a:effectLst/>
              <a:uLnTx/>
              <a:uFillTx/>
              <a:latin typeface="Calibri" panose="020F0502020204030204"/>
              <a:ea typeface="+mn-ea"/>
              <a:cs typeface="+mn-cs"/>
            </a:endParaRPr>
          </a:p>
        </p:txBody>
      </p:sp>
      <p:sp>
        <p:nvSpPr>
          <p:cNvPr id="3" name="Title 1"/>
          <p:cNvSpPr txBox="1">
            <a:spLocks/>
          </p:cNvSpPr>
          <p:nvPr/>
        </p:nvSpPr>
        <p:spPr>
          <a:xfrm>
            <a:off x="6066816" y="1837942"/>
            <a:ext cx="5394960" cy="1021339"/>
          </a:xfrm>
          <a:prstGeom prst="rect">
            <a:avLst/>
          </a:prstGeom>
        </p:spPr>
        <p:txBody>
          <a:bodyPr anchor="ctr">
            <a:no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700" spc="0" dirty="0">
                <a:solidFill>
                  <a:srgbClr val="964035"/>
                </a:solidFill>
              </a:rPr>
              <a:t>WASHINGTON </a:t>
            </a:r>
            <a:endParaRPr kumimoji="0" lang="en-US" sz="3700" b="1" i="0" u="none" strike="noStrike" kern="1200" cap="none" spc="0" normalizeH="0" baseline="0" noProof="0" dirty="0">
              <a:ln>
                <a:noFill/>
              </a:ln>
              <a:solidFill>
                <a:srgbClr val="964035"/>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964035"/>
                </a:solidFill>
                <a:effectLst/>
                <a:uLnTx/>
                <a:uFillTx/>
                <a:latin typeface="Century Gothic" panose="020B0502020202020204" pitchFamily="34" charset="0"/>
                <a:ea typeface="+mj-ea"/>
                <a:cs typeface="+mj-cs"/>
              </a:rPr>
              <a:t>Health &amp; Air Quality</a:t>
            </a:r>
          </a:p>
        </p:txBody>
      </p:sp>
      <p:sp>
        <p:nvSpPr>
          <p:cNvPr id="4" name="Subtitle 2"/>
          <p:cNvSpPr txBox="1">
            <a:spLocks/>
          </p:cNvSpPr>
          <p:nvPr/>
        </p:nvSpPr>
        <p:spPr>
          <a:xfrm>
            <a:off x="6066815" y="3092179"/>
            <a:ext cx="5394960" cy="109808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sz="2000" dirty="0">
                <a:solidFill>
                  <a:prstClr val="black">
                    <a:lumMod val="75000"/>
                    <a:lumOff val="25000"/>
                  </a:prstClr>
                </a:solidFill>
              </a:rPr>
              <a:t>Quantifying Air Quality Parameters and Air Pollution Sources Impacting the Health of Puget Sound Residents Through the Use of NASA and ESA Remote Sensing Data</a:t>
            </a:r>
          </a:p>
        </p:txBody>
      </p:sp>
      <p:sp>
        <p:nvSpPr>
          <p:cNvPr id="5" name="TextBox 4"/>
          <p:cNvSpPr txBox="1"/>
          <p:nvPr/>
        </p:nvSpPr>
        <p:spPr>
          <a:xfrm>
            <a:off x="6096000" y="4932778"/>
            <a:ext cx="5594374" cy="584775"/>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Amiya </a:t>
            </a:r>
            <a:r>
              <a:rPr lang="en-US" sz="1600" dirty="0" err="1">
                <a:solidFill>
                  <a:schemeClr val="tx1">
                    <a:lumMod val="75000"/>
                    <a:lumOff val="25000"/>
                  </a:schemeClr>
                </a:solidFill>
                <a:latin typeface="Century Gothic" panose="020B0502020202020204" pitchFamily="34" charset="0"/>
              </a:rPr>
              <a:t>Kalra</a:t>
            </a:r>
            <a:r>
              <a:rPr lang="en-US" sz="1600" dirty="0">
                <a:solidFill>
                  <a:schemeClr val="tx1">
                    <a:lumMod val="75000"/>
                    <a:lumOff val="25000"/>
                  </a:schemeClr>
                </a:solidFill>
                <a:latin typeface="Century Gothic" panose="020B0502020202020204" pitchFamily="34" charset="0"/>
              </a:rPr>
              <a:t>, Rachel </a:t>
            </a:r>
            <a:r>
              <a:rPr lang="en-US" sz="1600" dirty="0" err="1">
                <a:solidFill>
                  <a:schemeClr val="tx1">
                    <a:lumMod val="75000"/>
                    <a:lumOff val="25000"/>
                  </a:schemeClr>
                </a:solidFill>
                <a:latin typeface="Century Gothic" panose="020B0502020202020204" pitchFamily="34" charset="0"/>
              </a:rPr>
              <a:t>Earwood</a:t>
            </a:r>
            <a:r>
              <a:rPr lang="en-US" sz="1600" dirty="0">
                <a:solidFill>
                  <a:schemeClr val="tx1">
                    <a:lumMod val="75000"/>
                    <a:lumOff val="25000"/>
                  </a:schemeClr>
                </a:solidFill>
                <a:latin typeface="Century Gothic" panose="020B0502020202020204" pitchFamily="34" charset="0"/>
              </a:rPr>
              <a:t>, Ray </a:t>
            </a:r>
            <a:r>
              <a:rPr lang="en-US" sz="1600" dirty="0" err="1">
                <a:solidFill>
                  <a:schemeClr val="tx1">
                    <a:lumMod val="75000"/>
                    <a:lumOff val="25000"/>
                  </a:schemeClr>
                </a:solidFill>
                <a:latin typeface="Century Gothic" panose="020B0502020202020204" pitchFamily="34" charset="0"/>
              </a:rPr>
              <a:t>Deininger</a:t>
            </a:r>
            <a:r>
              <a:rPr lang="en-US" sz="1600" dirty="0">
                <a:solidFill>
                  <a:schemeClr val="tx1">
                    <a:lumMod val="75000"/>
                    <a:lumOff val="25000"/>
                  </a:schemeClr>
                </a:solidFill>
                <a:latin typeface="Century Gothic" panose="020B0502020202020204" pitchFamily="34" charset="0"/>
              </a:rPr>
              <a:t>, &amp; Richard Murray</a:t>
            </a:r>
          </a:p>
        </p:txBody>
      </p:sp>
    </p:spTree>
    <p:extLst>
      <p:ext uri="{BB962C8B-B14F-4D97-AF65-F5344CB8AC3E}">
        <p14:creationId xmlns:p14="http://schemas.microsoft.com/office/powerpoint/2010/main" val="329471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mputer screen as outline ">
            <a:extLst>
              <a:ext uri="{FF2B5EF4-FFF2-40B4-BE49-F238E27FC236}">
                <a16:creationId xmlns:a16="http://schemas.microsoft.com/office/drawing/2014/main" id="{2ECA5B6E-C2D2-4AB2-B175-268D628EC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216" y="664110"/>
            <a:ext cx="8733034"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522C37-9963-4D41-9BCC-F81938FFDA56}"/>
              </a:ext>
            </a:extLst>
          </p:cNvPr>
          <p:cNvSpPr txBox="1">
            <a:spLocks/>
          </p:cNvSpPr>
          <p:nvPr/>
        </p:nvSpPr>
        <p:spPr>
          <a:xfrm>
            <a:off x="495300" y="342900"/>
            <a:ext cx="9414305"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Air Pollutant Identification Tool (</a:t>
            </a:r>
            <a:r>
              <a:rPr kumimoji="0" lang="en-US" sz="4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AirPIT</a:t>
            </a:r>
            <a:r>
              <a:rPr kumimoji="0" lang="en-US" sz="4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p:txBody>
      </p:sp>
      <p:pic>
        <p:nvPicPr>
          <p:cNvPr id="4" name="Picture 3">
            <a:extLst>
              <a:ext uri="{FF2B5EF4-FFF2-40B4-BE49-F238E27FC236}">
                <a16:creationId xmlns:a16="http://schemas.microsoft.com/office/drawing/2014/main" id="{DFDE5CDD-E5A8-4580-9D52-33D9472EB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447800"/>
            <a:ext cx="2320334" cy="4075793"/>
          </a:xfrm>
          <a:prstGeom prst="rect">
            <a:avLst/>
          </a:prstGeom>
        </p:spPr>
      </p:pic>
      <p:pic>
        <p:nvPicPr>
          <p:cNvPr id="6" name="Picture 5">
            <a:extLst>
              <a:ext uri="{FF2B5EF4-FFF2-40B4-BE49-F238E27FC236}">
                <a16:creationId xmlns:a16="http://schemas.microsoft.com/office/drawing/2014/main" id="{40B3E305-CFE8-4AB6-B302-3D00314B4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534" y="1681632"/>
            <a:ext cx="3853819" cy="3576167"/>
          </a:xfrm>
          <a:prstGeom prst="rect">
            <a:avLst/>
          </a:prstGeom>
        </p:spPr>
      </p:pic>
    </p:spTree>
    <p:extLst>
      <p:ext uri="{BB962C8B-B14F-4D97-AF65-F5344CB8AC3E}">
        <p14:creationId xmlns:p14="http://schemas.microsoft.com/office/powerpoint/2010/main" val="364669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95300" y="356755"/>
            <a:ext cx="10150020" cy="40524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964035"/>
                </a:solidFill>
                <a:effectLst/>
                <a:uLnTx/>
                <a:uFillTx/>
                <a:latin typeface="Century Gothic" panose="020F0302020204030204"/>
                <a:ea typeface="+mj-ea"/>
                <a:cs typeface="+mj-cs"/>
              </a:rPr>
              <a:t>LIMITATIONS </a:t>
            </a:r>
          </a:p>
        </p:txBody>
      </p:sp>
      <p:sp>
        <p:nvSpPr>
          <p:cNvPr id="8" name="Text Placeholder 3">
            <a:extLst>
              <a:ext uri="{FF2B5EF4-FFF2-40B4-BE49-F238E27FC236}">
                <a16:creationId xmlns:a16="http://schemas.microsoft.com/office/drawing/2014/main" id="{F96AD396-8868-4EF5-8AA4-2C51554C7FDF}"/>
              </a:ext>
            </a:extLst>
          </p:cNvPr>
          <p:cNvSpPr txBox="1">
            <a:spLocks/>
          </p:cNvSpPr>
          <p:nvPr/>
        </p:nvSpPr>
        <p:spPr>
          <a:xfrm>
            <a:off x="495300" y="1290638"/>
            <a:ext cx="6781800" cy="372409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964035"/>
              </a:buClr>
              <a:buSzTx/>
              <a:buFont typeface="Webdings" panose="05030102010509060703" pitchFamily="18" charset="2"/>
              <a:buChar char="4"/>
              <a:tabLst/>
              <a:defRPr/>
            </a:pPr>
            <a:r>
              <a:rPr kumimoji="0" lang="en-US"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Methods</a:t>
            </a:r>
          </a:p>
          <a:p>
            <a:pPr marL="800100" lvl="1" indent="-342900">
              <a:lnSpc>
                <a:spcPct val="100000"/>
              </a:lnSpc>
              <a:spcBef>
                <a:spcPts val="0"/>
              </a:spcBef>
              <a:spcAft>
                <a:spcPts val="600"/>
              </a:spcAft>
              <a:buClr>
                <a:srgbClr val="964035"/>
              </a:buClr>
              <a:buFont typeface="Webdings" panose="05030102010509060703" pitchFamily="18" charset="2"/>
              <a:buChar char="4"/>
            </a:pPr>
            <a:r>
              <a:rPr lang="en-US" dirty="0">
                <a:solidFill>
                  <a:prstClr val="black">
                    <a:lumMod val="75000"/>
                    <a:lumOff val="25000"/>
                  </a:prstClr>
                </a:solidFill>
                <a:latin typeface="Century Gothic" panose="020F0302020204030204"/>
              </a:rPr>
              <a:t>Linear regression accuracy</a:t>
            </a:r>
          </a:p>
          <a:p>
            <a:pPr marL="800100" lvl="1" indent="-342900">
              <a:lnSpc>
                <a:spcPct val="100000"/>
              </a:lnSpc>
              <a:spcBef>
                <a:spcPts val="0"/>
              </a:spcBef>
              <a:spcAft>
                <a:spcPts val="600"/>
              </a:spcAft>
              <a:buClr>
                <a:srgbClr val="964035"/>
              </a:buClr>
              <a:buFont typeface="Webdings" panose="05030102010509060703" pitchFamily="18" charset="2"/>
              <a:buChar char="4"/>
            </a:pPr>
            <a:r>
              <a:rPr lang="en-US" dirty="0">
                <a:solidFill>
                  <a:prstClr val="black">
                    <a:lumMod val="75000"/>
                    <a:lumOff val="25000"/>
                  </a:prstClr>
                </a:solidFill>
                <a:latin typeface="Century Gothic" panose="020F0302020204030204"/>
              </a:rPr>
              <a:t>Location</a:t>
            </a:r>
          </a:p>
          <a:p>
            <a:pPr marL="800100" lvl="1" indent="-342900">
              <a:lnSpc>
                <a:spcPct val="100000"/>
              </a:lnSpc>
              <a:spcBef>
                <a:spcPts val="0"/>
              </a:spcBef>
              <a:spcAft>
                <a:spcPts val="600"/>
              </a:spcAft>
              <a:buClr>
                <a:srgbClr val="964035"/>
              </a:buClr>
              <a:buFont typeface="Webdings" panose="05030102010509060703" pitchFamily="18" charset="2"/>
              <a:buChar char="4"/>
            </a:pPr>
            <a:endParaRPr lang="en-US" sz="1600" dirty="0">
              <a:solidFill>
                <a:prstClr val="black">
                  <a:lumMod val="75000"/>
                  <a:lumOff val="25000"/>
                </a:prstClr>
              </a:solidFill>
              <a:latin typeface="Century Gothic" panose="020F0302020204030204"/>
            </a:endParaRPr>
          </a:p>
          <a:p>
            <a:pPr marL="342900" indent="-342900">
              <a:lnSpc>
                <a:spcPct val="100000"/>
              </a:lnSpc>
              <a:spcBef>
                <a:spcPts val="0"/>
              </a:spcBef>
              <a:spcAft>
                <a:spcPts val="600"/>
              </a:spcAft>
              <a:buClr>
                <a:srgbClr val="964035"/>
              </a:buClr>
              <a:buFont typeface="Webdings" panose="05030102010509060703" pitchFamily="18" charset="2"/>
              <a:buChar char="4"/>
            </a:pPr>
            <a:r>
              <a:rPr lang="en-US" dirty="0">
                <a:solidFill>
                  <a:prstClr val="black">
                    <a:lumMod val="75000"/>
                    <a:lumOff val="25000"/>
                  </a:prstClr>
                </a:solidFill>
                <a:latin typeface="Century Gothic" panose="020F0302020204030204"/>
              </a:rPr>
              <a:t>Data</a:t>
            </a:r>
          </a:p>
          <a:p>
            <a:pPr marL="800100" lvl="1" indent="-342900">
              <a:lnSpc>
                <a:spcPct val="100000"/>
              </a:lnSpc>
              <a:spcBef>
                <a:spcPts val="0"/>
              </a:spcBef>
              <a:spcAft>
                <a:spcPts val="600"/>
              </a:spcAft>
              <a:buClr>
                <a:srgbClr val="964035"/>
              </a:buClr>
              <a:buFont typeface="Webdings" panose="05030102010509060703" pitchFamily="18" charset="2"/>
              <a:buChar char="4"/>
            </a:pPr>
            <a:r>
              <a:rPr lang="en-US" dirty="0">
                <a:solidFill>
                  <a:prstClr val="black">
                    <a:lumMod val="75000"/>
                    <a:lumOff val="25000"/>
                  </a:prstClr>
                </a:solidFill>
                <a:latin typeface="Century Gothic" panose="020F0302020204030204"/>
              </a:rPr>
              <a:t>CALIPSO</a:t>
            </a:r>
            <a:endParaRPr lang="en-US" sz="2000" dirty="0">
              <a:solidFill>
                <a:prstClr val="black">
                  <a:lumMod val="75000"/>
                  <a:lumOff val="25000"/>
                </a:prstClr>
              </a:solidFill>
              <a:latin typeface="Century Gothic" panose="020F0302020204030204"/>
            </a:endParaRPr>
          </a:p>
          <a:p>
            <a:pPr marL="0" indent="0">
              <a:lnSpc>
                <a:spcPct val="100000"/>
              </a:lnSpc>
              <a:spcBef>
                <a:spcPts val="0"/>
              </a:spcBef>
              <a:spcAft>
                <a:spcPts val="600"/>
              </a:spcAft>
              <a:buClr>
                <a:srgbClr val="964035"/>
              </a:buClr>
              <a:buNone/>
            </a:pPr>
            <a:endParaRPr lang="en-US" sz="1600" dirty="0">
              <a:solidFill>
                <a:prstClr val="black">
                  <a:lumMod val="75000"/>
                  <a:lumOff val="25000"/>
                </a:prstClr>
              </a:solidFill>
              <a:latin typeface="Century Gothic" panose="020F0302020204030204"/>
            </a:endParaRPr>
          </a:p>
          <a:p>
            <a:pPr marL="800100" lvl="1" indent="-342900">
              <a:lnSpc>
                <a:spcPct val="100000"/>
              </a:lnSpc>
              <a:spcBef>
                <a:spcPts val="0"/>
              </a:spcBef>
              <a:spcAft>
                <a:spcPts val="600"/>
              </a:spcAft>
              <a:buClr>
                <a:srgbClr val="964035"/>
              </a:buClr>
              <a:buFont typeface="Webdings" panose="05030102010509060703" pitchFamily="18" charset="2"/>
              <a:buChar char="4"/>
            </a:pPr>
            <a:endParaRPr lang="en-US" sz="1600" dirty="0">
              <a:solidFill>
                <a:prstClr val="black">
                  <a:lumMod val="75000"/>
                  <a:lumOff val="25000"/>
                </a:prstClr>
              </a:solidFill>
              <a:latin typeface="Century Gothic" panose="020F0302020204030204"/>
            </a:endParaRPr>
          </a:p>
          <a:p>
            <a:pPr marL="0" indent="0">
              <a:lnSpc>
                <a:spcPct val="100000"/>
              </a:lnSpc>
              <a:spcBef>
                <a:spcPts val="0"/>
              </a:spcBef>
              <a:spcAft>
                <a:spcPts val="600"/>
              </a:spcAft>
              <a:buClr>
                <a:srgbClr val="964035"/>
              </a:buClr>
              <a:buNone/>
            </a:pPr>
            <a:endParaRPr lang="en-US" sz="2000" dirty="0">
              <a:solidFill>
                <a:prstClr val="black">
                  <a:lumMod val="75000"/>
                  <a:lumOff val="25000"/>
                </a:prstClr>
              </a:solidFill>
              <a:latin typeface="Century Gothic" panose="020F0302020204030204"/>
            </a:endParaRPr>
          </a:p>
        </p:txBody>
      </p:sp>
      <p:sp>
        <p:nvSpPr>
          <p:cNvPr id="3" name="&quot;Not Allowed&quot; Symbol 2">
            <a:extLst>
              <a:ext uri="{FF2B5EF4-FFF2-40B4-BE49-F238E27FC236}">
                <a16:creationId xmlns:a16="http://schemas.microsoft.com/office/drawing/2014/main" id="{37899097-34D6-425C-95F2-988D49D409B6}"/>
              </a:ext>
            </a:extLst>
          </p:cNvPr>
          <p:cNvSpPr/>
          <p:nvPr/>
        </p:nvSpPr>
        <p:spPr>
          <a:xfrm>
            <a:off x="5859928" y="1295401"/>
            <a:ext cx="4785392" cy="4772768"/>
          </a:xfrm>
          <a:prstGeom prst="noSmoking">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A435ACA-B864-422C-8262-B347EDB4A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07896">
            <a:off x="7204450" y="3358412"/>
            <a:ext cx="2096347" cy="646745"/>
          </a:xfrm>
          <a:prstGeom prst="rect">
            <a:avLst/>
          </a:prstGeom>
        </p:spPr>
      </p:pic>
      <p:sp>
        <p:nvSpPr>
          <p:cNvPr id="6" name="TextBox 5">
            <a:extLst>
              <a:ext uri="{FF2B5EF4-FFF2-40B4-BE49-F238E27FC236}">
                <a16:creationId xmlns:a16="http://schemas.microsoft.com/office/drawing/2014/main" id="{513F7BCA-AA2A-41D7-BADF-A87E9F00DD74}"/>
              </a:ext>
            </a:extLst>
          </p:cNvPr>
          <p:cNvSpPr txBox="1"/>
          <p:nvPr/>
        </p:nvSpPr>
        <p:spPr>
          <a:xfrm>
            <a:off x="7914772" y="6378050"/>
            <a:ext cx="322072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Image Credit: Google Earth Engine</a:t>
            </a:r>
          </a:p>
        </p:txBody>
      </p:sp>
    </p:spTree>
    <p:extLst>
      <p:ext uri="{BB962C8B-B14F-4D97-AF65-F5344CB8AC3E}">
        <p14:creationId xmlns:p14="http://schemas.microsoft.com/office/powerpoint/2010/main" val="77265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2C37-9963-4D41-9BCC-F81938FFDA56}"/>
              </a:ext>
            </a:extLst>
          </p:cNvPr>
          <p:cNvSpPr txBox="1">
            <a:spLocks/>
          </p:cNvSpPr>
          <p:nvPr/>
        </p:nvSpPr>
        <p:spPr>
          <a:xfrm>
            <a:off x="495300" y="342900"/>
            <a:ext cx="9414305"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srgbClr val="964135"/>
                </a:solidFill>
                <a:latin typeface="Century Gothic" panose="020B0502020202020204" pitchFamily="34" charset="0"/>
              </a:rPr>
              <a:t>CONCLUSIONS</a:t>
            </a:r>
            <a:endParaRPr kumimoji="0" lang="en-US" sz="4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7" name="Google Shape;150;p4">
            <a:extLst>
              <a:ext uri="{FF2B5EF4-FFF2-40B4-BE49-F238E27FC236}">
                <a16:creationId xmlns:a16="http://schemas.microsoft.com/office/drawing/2014/main" id="{6148F9AB-D09D-4DFC-8884-44E3F9F84D37}"/>
              </a:ext>
            </a:extLst>
          </p:cNvPr>
          <p:cNvSpPr txBox="1"/>
          <p:nvPr/>
        </p:nvSpPr>
        <p:spPr>
          <a:xfrm>
            <a:off x="495300" y="1663600"/>
            <a:ext cx="4953000" cy="234315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600"/>
              </a:spcAft>
              <a:buClr>
                <a:srgbClr val="964135"/>
              </a:buClr>
              <a:buSzTx/>
              <a:buFont typeface="Webdings" panose="05030102010509060703" pitchFamily="18" charset="2"/>
              <a:buChar char=""/>
              <a:tabLst/>
              <a:defRPr/>
            </a:pPr>
            <a:r>
              <a:rPr lang="en-US" sz="2400" dirty="0">
                <a:solidFill>
                  <a:schemeClr val="tx1">
                    <a:lumMod val="75000"/>
                    <a:lumOff val="25000"/>
                  </a:schemeClr>
                </a:solidFill>
                <a:latin typeface="Century Gothic" panose="020B0502020202020204" pitchFamily="34" charset="0"/>
                <a:ea typeface="Century Gothic"/>
                <a:cs typeface="Century Gothic"/>
                <a:sym typeface="Century Gothic"/>
              </a:rPr>
              <a:t>MAIAC provides high-quality, high-resolution aerosol optical depth data</a:t>
            </a:r>
          </a:p>
          <a:p>
            <a:pPr marR="0" lvl="0" algn="l" defTabSz="914400" rtl="0" eaLnBrk="1" fontAlgn="auto" latinLnBrk="0" hangingPunct="1">
              <a:lnSpc>
                <a:spcPct val="100000"/>
              </a:lnSpc>
              <a:spcBef>
                <a:spcPts val="0"/>
              </a:spcBef>
              <a:spcAft>
                <a:spcPts val="600"/>
              </a:spcAft>
              <a:buClr>
                <a:srgbClr val="964135"/>
              </a:buClr>
              <a:buSzTx/>
              <a:tabLst/>
              <a:defRPr/>
            </a:pPr>
            <a:endParaRPr lang="en-US" sz="2400" dirty="0">
              <a:solidFill>
                <a:schemeClr val="tx1">
                  <a:lumMod val="75000"/>
                  <a:lumOff val="25000"/>
                </a:schemeClr>
              </a:solidFill>
              <a:latin typeface="Century Gothic" panose="020B0502020202020204" pitchFamily="34" charset="0"/>
              <a:ea typeface="Century Gothic"/>
              <a:cs typeface="Century Gothic"/>
              <a:sym typeface="Century Gothic"/>
            </a:endParaRPr>
          </a:p>
          <a:p>
            <a:pPr marL="342900" lvl="0" indent="-342900">
              <a:spcAft>
                <a:spcPts val="600"/>
              </a:spcAft>
              <a:buClr>
                <a:srgbClr val="964135"/>
              </a:buClr>
              <a:buFont typeface="Webdings" panose="05030102010509060703" pitchFamily="18" charset="2"/>
              <a:buChar char=""/>
              <a:defRPr/>
            </a:pPr>
            <a:r>
              <a:rPr lang="en-US" sz="2400" dirty="0">
                <a:solidFill>
                  <a:schemeClr val="tx1">
                    <a:lumMod val="75000"/>
                    <a:lumOff val="25000"/>
                  </a:schemeClr>
                </a:solidFill>
                <a:latin typeface="Century Gothic" panose="020B0502020202020204" pitchFamily="34" charset="0"/>
                <a:ea typeface="Century Gothic"/>
                <a:cs typeface="Century Gothic"/>
                <a:sym typeface="Century Gothic"/>
              </a:rPr>
              <a:t>Two-variable Method is not the most accurate for the Puget Sound region</a:t>
            </a:r>
          </a:p>
          <a:p>
            <a:pPr marR="0" lvl="0" algn="l" defTabSz="914400" rtl="0" eaLnBrk="1" fontAlgn="auto" latinLnBrk="0" hangingPunct="1">
              <a:lnSpc>
                <a:spcPct val="100000"/>
              </a:lnSpc>
              <a:spcBef>
                <a:spcPts val="0"/>
              </a:spcBef>
              <a:spcAft>
                <a:spcPts val="600"/>
              </a:spcAft>
              <a:buClr>
                <a:srgbClr val="964135"/>
              </a:buClr>
              <a:buSzTx/>
              <a:tabLst/>
              <a:defRPr/>
            </a:pPr>
            <a:endParaRPr kumimoji="0" lang="en-US" sz="22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7CE62F0B-6494-4CAD-B391-E8502E369F47}"/>
              </a:ext>
            </a:extLst>
          </p:cNvPr>
          <p:cNvSpPr txBox="1"/>
          <p:nvPr/>
        </p:nvSpPr>
        <p:spPr>
          <a:xfrm>
            <a:off x="7467600" y="5504080"/>
            <a:ext cx="304800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Image Credit: Sheila </a:t>
            </a:r>
            <a:r>
              <a:rPr lang="en-US" sz="1400" dirty="0" err="1">
                <a:solidFill>
                  <a:schemeClr val="tx1">
                    <a:lumMod val="75000"/>
                    <a:lumOff val="25000"/>
                  </a:schemeClr>
                </a:solidFill>
                <a:latin typeface="Century Gothic" panose="020B0502020202020204" pitchFamily="34" charset="0"/>
              </a:rPr>
              <a:t>Sund</a:t>
            </a:r>
            <a:endParaRPr lang="en-US" sz="1400" dirty="0">
              <a:solidFill>
                <a:schemeClr val="tx1">
                  <a:lumMod val="75000"/>
                  <a:lumOff val="2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8767" y="1663600"/>
            <a:ext cx="5761245" cy="3840480"/>
          </a:xfrm>
          <a:prstGeom prst="rect">
            <a:avLst/>
          </a:prstGeom>
        </p:spPr>
      </p:pic>
    </p:spTree>
    <p:extLst>
      <p:ext uri="{BB962C8B-B14F-4D97-AF65-F5344CB8AC3E}">
        <p14:creationId xmlns:p14="http://schemas.microsoft.com/office/powerpoint/2010/main" val="235027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5300" y="342901"/>
            <a:ext cx="10108456" cy="41909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964035"/>
                </a:solidFill>
                <a:effectLst/>
                <a:uLnTx/>
                <a:uFillTx/>
                <a:latin typeface="Century Gothic" panose="020F0302020204030204"/>
                <a:ea typeface="+mj-ea"/>
                <a:cs typeface="+mj-cs"/>
              </a:rPr>
              <a:t>FUTURE WORK</a:t>
            </a:r>
          </a:p>
        </p:txBody>
      </p:sp>
      <p:sp>
        <p:nvSpPr>
          <p:cNvPr id="6" name="Rectangle 5">
            <a:extLst>
              <a:ext uri="{FF2B5EF4-FFF2-40B4-BE49-F238E27FC236}">
                <a16:creationId xmlns:a16="http://schemas.microsoft.com/office/drawing/2014/main" id="{D46462CE-89A1-45EE-B224-120F61F2045E}"/>
              </a:ext>
            </a:extLst>
          </p:cNvPr>
          <p:cNvSpPr/>
          <p:nvPr/>
        </p:nvSpPr>
        <p:spPr>
          <a:xfrm>
            <a:off x="495300" y="1208068"/>
            <a:ext cx="5486400" cy="5878532"/>
          </a:xfrm>
          <a:prstGeom prst="rect">
            <a:avLst/>
          </a:prstGeom>
        </p:spPr>
        <p:txBody>
          <a:bodyPr wrap="square">
            <a:spAutoFit/>
          </a:bodyPr>
          <a:lstStyle/>
          <a:p>
            <a:pPr marL="342900" indent="-342900">
              <a:spcAft>
                <a:spcPts val="600"/>
              </a:spcAft>
              <a:buClr>
                <a:srgbClr val="974134"/>
              </a:buClr>
              <a:buFont typeface="Webdings" panose="05030102010509060703" pitchFamily="18" charset="2"/>
              <a:buChar char="4"/>
            </a:pPr>
            <a:r>
              <a:rPr lang="en-US" sz="2600" dirty="0">
                <a:solidFill>
                  <a:srgbClr val="3F3F3F"/>
                </a:solidFill>
                <a:latin typeface="Century Gothic" panose="020B0502020202020204" pitchFamily="34" charset="0"/>
                <a:sym typeface="Wingdings" panose="05000000000000000000" pitchFamily="2" charset="2"/>
              </a:rPr>
              <a:t>Sensors Set to Launch in 2022</a:t>
            </a:r>
          </a:p>
          <a:p>
            <a:pPr marL="800100" lvl="1" indent="-342900">
              <a:spcAft>
                <a:spcPts val="600"/>
              </a:spcAft>
              <a:buClr>
                <a:srgbClr val="974134"/>
              </a:buClr>
              <a:buFont typeface="Webdings" panose="05030102010509060703" pitchFamily="18" charset="2"/>
              <a:buChar char="4"/>
            </a:pPr>
            <a:r>
              <a:rPr lang="en-US" sz="2400" b="1" dirty="0">
                <a:solidFill>
                  <a:srgbClr val="3F3F3F"/>
                </a:solidFill>
                <a:latin typeface="Century Gothic" panose="020B0502020202020204" pitchFamily="34" charset="0"/>
                <a:sym typeface="Wingdings" panose="05000000000000000000" pitchFamily="2" charset="2"/>
              </a:rPr>
              <a:t>M</a:t>
            </a:r>
            <a:r>
              <a:rPr lang="en-US" sz="2400" dirty="0">
                <a:solidFill>
                  <a:srgbClr val="3F3F3F"/>
                </a:solidFill>
                <a:latin typeface="Century Gothic" panose="020B0502020202020204" pitchFamily="34" charset="0"/>
                <a:sym typeface="Wingdings" panose="05000000000000000000" pitchFamily="2" charset="2"/>
              </a:rPr>
              <a:t>ulti-</a:t>
            </a:r>
            <a:r>
              <a:rPr lang="en-US" sz="2400" b="1" dirty="0">
                <a:solidFill>
                  <a:srgbClr val="3F3F3F"/>
                </a:solidFill>
                <a:latin typeface="Century Gothic" panose="020B0502020202020204" pitchFamily="34" charset="0"/>
                <a:sym typeface="Wingdings" panose="05000000000000000000" pitchFamily="2" charset="2"/>
              </a:rPr>
              <a:t>A</a:t>
            </a:r>
            <a:r>
              <a:rPr lang="en-US" sz="2400" dirty="0">
                <a:solidFill>
                  <a:srgbClr val="3F3F3F"/>
                </a:solidFill>
                <a:latin typeface="Century Gothic" panose="020B0502020202020204" pitchFamily="34" charset="0"/>
                <a:sym typeface="Wingdings" panose="05000000000000000000" pitchFamily="2" charset="2"/>
              </a:rPr>
              <a:t>ngle </a:t>
            </a:r>
            <a:r>
              <a:rPr lang="en-US" sz="2400" b="1" dirty="0">
                <a:solidFill>
                  <a:srgbClr val="3F3F3F"/>
                </a:solidFill>
                <a:latin typeface="Century Gothic" panose="020B0502020202020204" pitchFamily="34" charset="0"/>
                <a:sym typeface="Wingdings" panose="05000000000000000000" pitchFamily="2" charset="2"/>
              </a:rPr>
              <a:t>I</a:t>
            </a:r>
            <a:r>
              <a:rPr lang="en-US" sz="2400" dirty="0">
                <a:solidFill>
                  <a:srgbClr val="3F3F3F"/>
                </a:solidFill>
                <a:latin typeface="Century Gothic" panose="020B0502020202020204" pitchFamily="34" charset="0"/>
                <a:sym typeface="Wingdings" panose="05000000000000000000" pitchFamily="2" charset="2"/>
              </a:rPr>
              <a:t>mager for </a:t>
            </a:r>
            <a:r>
              <a:rPr lang="en-US" sz="2400" b="1" dirty="0">
                <a:solidFill>
                  <a:srgbClr val="3F3F3F"/>
                </a:solidFill>
                <a:latin typeface="Century Gothic" panose="020B0502020202020204" pitchFamily="34" charset="0"/>
                <a:sym typeface="Wingdings" panose="05000000000000000000" pitchFamily="2" charset="2"/>
              </a:rPr>
              <a:t>A</a:t>
            </a:r>
            <a:r>
              <a:rPr lang="en-US" sz="2400" dirty="0">
                <a:solidFill>
                  <a:srgbClr val="3F3F3F"/>
                </a:solidFill>
                <a:latin typeface="Century Gothic" panose="020B0502020202020204" pitchFamily="34" charset="0"/>
                <a:sym typeface="Wingdings" panose="05000000000000000000" pitchFamily="2" charset="2"/>
              </a:rPr>
              <a:t>erosols</a:t>
            </a:r>
          </a:p>
          <a:p>
            <a:pPr marL="1257300" lvl="2" indent="-342900">
              <a:spcAft>
                <a:spcPts val="600"/>
              </a:spcAft>
              <a:buClr>
                <a:srgbClr val="974134"/>
              </a:buClr>
              <a:buFont typeface="Webdings" panose="05030102010509060703" pitchFamily="18" charset="2"/>
              <a:buChar char="4"/>
            </a:pPr>
            <a:r>
              <a:rPr lang="en-US" sz="2400" dirty="0">
                <a:solidFill>
                  <a:srgbClr val="3F3F3F"/>
                </a:solidFill>
                <a:latin typeface="Century Gothic" panose="020B0502020202020204" pitchFamily="34" charset="0"/>
                <a:sym typeface="Wingdings" panose="05000000000000000000" pitchFamily="2" charset="2"/>
              </a:rPr>
              <a:t>will differentiate PM sizes, composition of PM</a:t>
            </a:r>
            <a:r>
              <a:rPr lang="en-US" sz="2400" baseline="-25000" dirty="0">
                <a:solidFill>
                  <a:srgbClr val="3F3F3F"/>
                </a:solidFill>
                <a:latin typeface="Century Gothic" panose="020B0502020202020204" pitchFamily="34" charset="0"/>
                <a:sym typeface="Wingdings" panose="05000000000000000000" pitchFamily="2" charset="2"/>
              </a:rPr>
              <a:t>2.5</a:t>
            </a:r>
          </a:p>
          <a:p>
            <a:pPr marL="800100" lvl="1" indent="-342900">
              <a:spcAft>
                <a:spcPts val="600"/>
              </a:spcAft>
              <a:buClr>
                <a:srgbClr val="974134"/>
              </a:buClr>
              <a:buFont typeface="Webdings" panose="05030102010509060703" pitchFamily="18" charset="2"/>
              <a:buChar char="4"/>
            </a:pPr>
            <a:r>
              <a:rPr lang="en-US" sz="2400" b="1" dirty="0">
                <a:solidFill>
                  <a:srgbClr val="3F3F3F"/>
                </a:solidFill>
                <a:latin typeface="Century Gothic" panose="020B0502020202020204" pitchFamily="34" charset="0"/>
                <a:sym typeface="Wingdings" panose="05000000000000000000" pitchFamily="2" charset="2"/>
              </a:rPr>
              <a:t>T</a:t>
            </a:r>
            <a:r>
              <a:rPr lang="en-US" sz="2400" dirty="0">
                <a:solidFill>
                  <a:srgbClr val="3F3F3F"/>
                </a:solidFill>
                <a:latin typeface="Century Gothic" panose="020B0502020202020204" pitchFamily="34" charset="0"/>
                <a:sym typeface="Wingdings" panose="05000000000000000000" pitchFamily="2" charset="2"/>
              </a:rPr>
              <a:t>ropospheric </a:t>
            </a:r>
            <a:r>
              <a:rPr lang="en-US" sz="2400" b="1" dirty="0">
                <a:solidFill>
                  <a:srgbClr val="3F3F3F"/>
                </a:solidFill>
                <a:latin typeface="Century Gothic" panose="020B0502020202020204" pitchFamily="34" charset="0"/>
                <a:sym typeface="Wingdings" panose="05000000000000000000" pitchFamily="2" charset="2"/>
              </a:rPr>
              <a:t>E</a:t>
            </a:r>
            <a:r>
              <a:rPr lang="en-US" sz="2400" dirty="0">
                <a:solidFill>
                  <a:srgbClr val="3F3F3F"/>
                </a:solidFill>
                <a:latin typeface="Century Gothic" panose="020B0502020202020204" pitchFamily="34" charset="0"/>
                <a:sym typeface="Wingdings" panose="05000000000000000000" pitchFamily="2" charset="2"/>
              </a:rPr>
              <a:t>missions: </a:t>
            </a:r>
            <a:r>
              <a:rPr lang="en-US" sz="2400" b="1" dirty="0">
                <a:solidFill>
                  <a:srgbClr val="3F3F3F"/>
                </a:solidFill>
                <a:latin typeface="Century Gothic" panose="020B0502020202020204" pitchFamily="34" charset="0"/>
                <a:sym typeface="Wingdings" panose="05000000000000000000" pitchFamily="2" charset="2"/>
              </a:rPr>
              <a:t>M</a:t>
            </a:r>
            <a:r>
              <a:rPr lang="en-US" sz="2400" dirty="0">
                <a:solidFill>
                  <a:srgbClr val="3F3F3F"/>
                </a:solidFill>
                <a:latin typeface="Century Gothic" panose="020B0502020202020204" pitchFamily="34" charset="0"/>
                <a:sym typeface="Wingdings" panose="05000000000000000000" pitchFamily="2" charset="2"/>
              </a:rPr>
              <a:t>onitoring </a:t>
            </a:r>
            <a:r>
              <a:rPr lang="en-US" sz="2400" b="1" dirty="0">
                <a:solidFill>
                  <a:srgbClr val="3F3F3F"/>
                </a:solidFill>
                <a:latin typeface="Century Gothic" panose="020B0502020202020204" pitchFamily="34" charset="0"/>
                <a:sym typeface="Wingdings" panose="05000000000000000000" pitchFamily="2" charset="2"/>
              </a:rPr>
              <a:t>Po</a:t>
            </a:r>
            <a:r>
              <a:rPr lang="en-US" sz="2400" dirty="0">
                <a:solidFill>
                  <a:srgbClr val="3F3F3F"/>
                </a:solidFill>
                <a:latin typeface="Century Gothic" panose="020B0502020202020204" pitchFamily="34" charset="0"/>
                <a:sym typeface="Wingdings" panose="05000000000000000000" pitchFamily="2" charset="2"/>
              </a:rPr>
              <a:t>llution</a:t>
            </a:r>
          </a:p>
          <a:p>
            <a:pPr marL="1257300" lvl="2" indent="-342900">
              <a:spcAft>
                <a:spcPts val="600"/>
              </a:spcAft>
              <a:buClr>
                <a:srgbClr val="974134"/>
              </a:buClr>
              <a:buFont typeface="Webdings" panose="05030102010509060703" pitchFamily="18" charset="2"/>
              <a:buChar char="4"/>
            </a:pPr>
            <a:r>
              <a:rPr lang="en-US" sz="2400" dirty="0">
                <a:solidFill>
                  <a:srgbClr val="3F3F3F"/>
                </a:solidFill>
                <a:latin typeface="Century Gothic" panose="020B0502020202020204" pitchFamily="34" charset="0"/>
                <a:sym typeface="Wingdings" panose="05000000000000000000" pitchFamily="2" charset="2"/>
              </a:rPr>
              <a:t>improved spatial &amp; temporal resolution over North American continent</a:t>
            </a:r>
          </a:p>
          <a:p>
            <a:pPr marL="342900" indent="-342900">
              <a:spcAft>
                <a:spcPts val="600"/>
              </a:spcAft>
              <a:buClr>
                <a:srgbClr val="974134"/>
              </a:buClr>
              <a:buFont typeface="Webdings" panose="05030102010509060703" pitchFamily="18" charset="2"/>
              <a:buChar char="4"/>
            </a:pPr>
            <a:r>
              <a:rPr lang="en-US" sz="2600" dirty="0">
                <a:solidFill>
                  <a:srgbClr val="3F3F3F"/>
                </a:solidFill>
                <a:latin typeface="Century Gothic" panose="020B0502020202020204" pitchFamily="34" charset="0"/>
                <a:sym typeface="Wingdings" panose="05000000000000000000" pitchFamily="2" charset="2"/>
              </a:rPr>
              <a:t>Projects</a:t>
            </a:r>
          </a:p>
          <a:p>
            <a:pPr marL="800100" lvl="1" indent="-342900">
              <a:spcAft>
                <a:spcPts val="600"/>
              </a:spcAft>
              <a:buClr>
                <a:srgbClr val="974134"/>
              </a:buClr>
              <a:buFont typeface="Webdings" panose="05030102010509060703" pitchFamily="18" charset="2"/>
              <a:buChar char="4"/>
            </a:pPr>
            <a:r>
              <a:rPr lang="en-US" sz="2400" dirty="0">
                <a:solidFill>
                  <a:srgbClr val="3F3F3F"/>
                </a:solidFill>
                <a:latin typeface="Century Gothic" panose="020B0502020202020204" pitchFamily="34" charset="0"/>
                <a:sym typeface="Wingdings" panose="05000000000000000000" pitchFamily="2" charset="2"/>
              </a:rPr>
              <a:t>OWLETS1</a:t>
            </a:r>
          </a:p>
          <a:p>
            <a:pPr marL="800100" lvl="1" indent="-342900">
              <a:spcAft>
                <a:spcPts val="600"/>
              </a:spcAft>
              <a:buClr>
                <a:srgbClr val="974134"/>
              </a:buClr>
              <a:buFont typeface="Webdings" panose="05030102010509060703" pitchFamily="18" charset="2"/>
              <a:buChar char="4"/>
            </a:pPr>
            <a:r>
              <a:rPr lang="en-US" sz="2400" dirty="0">
                <a:solidFill>
                  <a:srgbClr val="3F3F3F"/>
                </a:solidFill>
                <a:latin typeface="Century Gothic" panose="020B0502020202020204" pitchFamily="34" charset="0"/>
                <a:sym typeface="Wingdings" panose="05000000000000000000" pitchFamily="2" charset="2"/>
              </a:rPr>
              <a:t>FIREX-AQ</a:t>
            </a:r>
          </a:p>
          <a:p>
            <a:pPr marL="342900" lvl="0" indent="-342900">
              <a:spcAft>
                <a:spcPts val="600"/>
              </a:spcAft>
              <a:buClr>
                <a:srgbClr val="964035"/>
              </a:buClr>
              <a:buFont typeface="Webdings" panose="05030102010509060703" pitchFamily="18" charset="2"/>
              <a:buChar char="4"/>
            </a:pPr>
            <a:endParaRPr lang="en-US" dirty="0">
              <a:solidFill>
                <a:prstClr val="black">
                  <a:lumMod val="75000"/>
                  <a:lumOff val="25000"/>
                </a:prstClr>
              </a:solidFill>
              <a:latin typeface="Century Gothic" panose="020B0502020202020204" pitchFamily="34" charset="0"/>
            </a:endParaRPr>
          </a:p>
        </p:txBody>
      </p:sp>
      <p:pic>
        <p:nvPicPr>
          <p:cNvPr id="7" name="Picture 6">
            <a:extLst>
              <a:ext uri="{FF2B5EF4-FFF2-40B4-BE49-F238E27FC236}">
                <a16:creationId xmlns:a16="http://schemas.microsoft.com/office/drawing/2014/main" id="{147B17D6-761F-4450-9F3A-A0AF54D84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579" y="1089056"/>
            <a:ext cx="2352635" cy="2035613"/>
          </a:xfrm>
          <a:prstGeom prst="rect">
            <a:avLst/>
          </a:prstGeom>
        </p:spPr>
      </p:pic>
      <p:pic>
        <p:nvPicPr>
          <p:cNvPr id="8" name="Picture 7">
            <a:extLst>
              <a:ext uri="{FF2B5EF4-FFF2-40B4-BE49-F238E27FC236}">
                <a16:creationId xmlns:a16="http://schemas.microsoft.com/office/drawing/2014/main" id="{9EDE5EF0-B03E-4324-9B4C-ED9DE1822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473" y="4069976"/>
            <a:ext cx="4882580" cy="2788024"/>
          </a:xfrm>
          <a:prstGeom prst="rect">
            <a:avLst/>
          </a:prstGeom>
        </p:spPr>
      </p:pic>
      <p:sp>
        <p:nvSpPr>
          <p:cNvPr id="9" name="TextBox 8">
            <a:extLst>
              <a:ext uri="{FF2B5EF4-FFF2-40B4-BE49-F238E27FC236}">
                <a16:creationId xmlns:a16="http://schemas.microsoft.com/office/drawing/2014/main" id="{AB72249A-B04D-4BE7-85BF-665DB4D83343}"/>
              </a:ext>
            </a:extLst>
          </p:cNvPr>
          <p:cNvSpPr txBox="1"/>
          <p:nvPr/>
        </p:nvSpPr>
        <p:spPr>
          <a:xfrm>
            <a:off x="6673569" y="3146613"/>
            <a:ext cx="323043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Image Credit: TEMPO 2015</a:t>
            </a:r>
          </a:p>
        </p:txBody>
      </p:sp>
      <p:sp>
        <p:nvSpPr>
          <p:cNvPr id="10" name="TextBox 9">
            <a:extLst>
              <a:ext uri="{FF2B5EF4-FFF2-40B4-BE49-F238E27FC236}">
                <a16:creationId xmlns:a16="http://schemas.microsoft.com/office/drawing/2014/main" id="{42B2809F-6F1F-4A97-9AD6-236FD975FA84}"/>
              </a:ext>
            </a:extLst>
          </p:cNvPr>
          <p:cNvSpPr txBox="1"/>
          <p:nvPr/>
        </p:nvSpPr>
        <p:spPr>
          <a:xfrm>
            <a:off x="8763000" y="3775451"/>
            <a:ext cx="323043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Image Credit: NASA/USGS/SAO </a:t>
            </a:r>
          </a:p>
        </p:txBody>
      </p:sp>
    </p:spTree>
    <p:extLst>
      <p:ext uri="{BB962C8B-B14F-4D97-AF65-F5344CB8AC3E}">
        <p14:creationId xmlns:p14="http://schemas.microsoft.com/office/powerpoint/2010/main" val="429028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799917" y="1403969"/>
            <a:ext cx="10439399" cy="45396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Dr. Jeffrey </a:t>
            </a:r>
            <a:r>
              <a:rPr lang="en-US" dirty="0" err="1">
                <a:solidFill>
                  <a:prstClr val="black">
                    <a:lumMod val="75000"/>
                    <a:lumOff val="25000"/>
                  </a:prstClr>
                </a:solidFill>
              </a:rPr>
              <a:t>Luvall</a:t>
            </a:r>
            <a:r>
              <a:rPr lang="en-US" dirty="0">
                <a:solidFill>
                  <a:prstClr val="black">
                    <a:lumMod val="75000"/>
                    <a:lumOff val="25000"/>
                  </a:prstClr>
                </a:solidFill>
              </a:rPr>
              <a:t> (NASA Marshall Space Flight Center)</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Dr. Robert Griffin (University of Alabama in Huntsville)</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Dr. Mike </a:t>
            </a:r>
            <a:r>
              <a:rPr lang="en-US" dirty="0" err="1">
                <a:solidFill>
                  <a:prstClr val="black">
                    <a:lumMod val="75000"/>
                    <a:lumOff val="25000"/>
                  </a:prstClr>
                </a:solidFill>
              </a:rPr>
              <a:t>Newchurch</a:t>
            </a:r>
            <a:r>
              <a:rPr lang="en-US" dirty="0">
                <a:solidFill>
                  <a:prstClr val="black">
                    <a:lumMod val="75000"/>
                    <a:lumOff val="25000"/>
                  </a:prstClr>
                </a:solidFill>
              </a:rPr>
              <a:t> (University of Alabama in Huntsville)</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Dr. Mohammad Al-Hamdan (NASA Marshall Space Flight Center)</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Erik </a:t>
            </a:r>
            <a:r>
              <a:rPr lang="en-US" dirty="0" err="1">
                <a:solidFill>
                  <a:prstClr val="black">
                    <a:lumMod val="75000"/>
                    <a:lumOff val="25000"/>
                  </a:prstClr>
                </a:solidFill>
              </a:rPr>
              <a:t>Saganić</a:t>
            </a:r>
            <a:r>
              <a:rPr lang="en-US" dirty="0">
                <a:solidFill>
                  <a:prstClr val="black">
                    <a:lumMod val="75000"/>
                    <a:lumOff val="25000"/>
                  </a:prstClr>
                </a:solidFill>
              </a:rPr>
              <a:t> (Puget Sound Clean Air Agency)</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A. R. Williams (NASA DEVELOP)</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Helen Baldwin (NASA SERVIR)</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Christine Evans (University of Alabama in Huntsville)</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Madison Murphy (Optimal GEO)</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Tim Mayer (NASA SERVIR)</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Dr. </a:t>
            </a:r>
            <a:r>
              <a:rPr lang="en-US" dirty="0" err="1">
                <a:solidFill>
                  <a:prstClr val="black">
                    <a:lumMod val="75000"/>
                    <a:lumOff val="25000"/>
                  </a:prstClr>
                </a:solidFill>
              </a:rPr>
              <a:t>Manil</a:t>
            </a:r>
            <a:r>
              <a:rPr lang="en-US" dirty="0">
                <a:solidFill>
                  <a:prstClr val="black">
                    <a:lumMod val="75000"/>
                    <a:lumOff val="25000"/>
                  </a:prstClr>
                </a:solidFill>
              </a:rPr>
              <a:t> </a:t>
            </a:r>
            <a:r>
              <a:rPr lang="en-US" dirty="0" err="1">
                <a:solidFill>
                  <a:prstClr val="black">
                    <a:lumMod val="75000"/>
                    <a:lumOff val="25000"/>
                  </a:prstClr>
                </a:solidFill>
              </a:rPr>
              <a:t>Maskey</a:t>
            </a:r>
            <a:r>
              <a:rPr lang="en-US" dirty="0">
                <a:solidFill>
                  <a:prstClr val="black">
                    <a:lumMod val="75000"/>
                    <a:lumOff val="25000"/>
                  </a:prstClr>
                </a:solidFill>
              </a:rPr>
              <a:t> (NASA Marshall Space Flight Center)</a:t>
            </a:r>
          </a:p>
          <a:p>
            <a:pPr marL="342900" lvl="0" indent="-342900">
              <a:lnSpc>
                <a:spcPct val="100000"/>
              </a:lnSpc>
              <a:spcBef>
                <a:spcPts val="0"/>
              </a:spcBef>
              <a:spcAft>
                <a:spcPts val="600"/>
              </a:spcAft>
              <a:buClr>
                <a:srgbClr val="964035"/>
              </a:buClr>
              <a:buFont typeface="Webdings" panose="05030102010509060703" pitchFamily="18" charset="2"/>
              <a:buChar char="4"/>
              <a:defRPr/>
            </a:pPr>
            <a:r>
              <a:rPr lang="en-US" dirty="0">
                <a:solidFill>
                  <a:prstClr val="black">
                    <a:lumMod val="75000"/>
                    <a:lumOff val="25000"/>
                  </a:prstClr>
                </a:solidFill>
              </a:rPr>
              <a:t>Dr. Sundar Christopher (University of Alabama in Huntsville)</a:t>
            </a:r>
            <a:endParaRPr lang="en-US" sz="1800" dirty="0">
              <a:solidFill>
                <a:prstClr val="black">
                  <a:lumMod val="75000"/>
                  <a:lumOff val="25000"/>
                </a:prstClr>
              </a:solidFill>
            </a:endParaRPr>
          </a:p>
          <a:p>
            <a:pPr marL="114300" lvl="0">
              <a:lnSpc>
                <a:spcPct val="100000"/>
              </a:lnSpc>
              <a:spcBef>
                <a:spcPts val="0"/>
              </a:spcBef>
              <a:spcAft>
                <a:spcPts val="600"/>
              </a:spcAft>
              <a:defRPr/>
            </a:pPr>
            <a:r>
              <a:rPr lang="en-US" sz="1400" dirty="0">
                <a:solidFill>
                  <a:prstClr val="black">
                    <a:lumMod val="75000"/>
                    <a:lumOff val="25000"/>
                  </a:prstClr>
                </a:solidFill>
              </a:rPr>
              <a:t>This material contains modified Copernicus Sentinel data (insert year), processed by ESA. </a:t>
            </a:r>
          </a:p>
          <a:p>
            <a:pPr marL="11430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800" dirty="0">
              <a:solidFill>
                <a:prstClr val="black">
                  <a:lumMod val="75000"/>
                  <a:lumOff val="25000"/>
                </a:prstClr>
              </a:solidFill>
            </a:endParaRPr>
          </a:p>
          <a:p>
            <a:pPr marL="11430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196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95300" y="356755"/>
            <a:ext cx="10150020" cy="40524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srgbClr val="964035"/>
                </a:solidFill>
                <a:latin typeface="Century Gothic" panose="020F0302020204030204"/>
              </a:rPr>
              <a:t>STUDY AREA &amp; PARTNTER</a:t>
            </a:r>
            <a:endParaRPr kumimoji="0" lang="en-US" sz="4000" b="1" i="0" u="none" strike="noStrike" kern="1200" cap="none" spc="0" normalizeH="0" baseline="0" noProof="0" dirty="0">
              <a:ln>
                <a:noFill/>
              </a:ln>
              <a:solidFill>
                <a:srgbClr val="964035"/>
              </a:solidFill>
              <a:effectLst/>
              <a:uLnTx/>
              <a:uFillTx/>
              <a:latin typeface="Century Gothic" panose="020F0302020204030204"/>
              <a:ea typeface="+mj-ea"/>
              <a:cs typeface="+mj-cs"/>
            </a:endParaRPr>
          </a:p>
        </p:txBody>
      </p:sp>
      <p:grpSp>
        <p:nvGrpSpPr>
          <p:cNvPr id="14" name="Group 13">
            <a:extLst>
              <a:ext uri="{FF2B5EF4-FFF2-40B4-BE49-F238E27FC236}">
                <a16:creationId xmlns:a16="http://schemas.microsoft.com/office/drawing/2014/main" id="{07732F99-A180-442C-AC27-6ECF780AA44A}"/>
              </a:ext>
            </a:extLst>
          </p:cNvPr>
          <p:cNvGrpSpPr/>
          <p:nvPr/>
        </p:nvGrpSpPr>
        <p:grpSpPr>
          <a:xfrm>
            <a:off x="-87734" y="1186510"/>
            <a:ext cx="9384133" cy="5260971"/>
            <a:chOff x="91042" y="1239388"/>
            <a:chExt cx="8705583" cy="4890697"/>
          </a:xfrm>
        </p:grpSpPr>
        <p:pic>
          <p:nvPicPr>
            <p:cNvPr id="15" name="Picture 14">
              <a:extLst>
                <a:ext uri="{FF2B5EF4-FFF2-40B4-BE49-F238E27FC236}">
                  <a16:creationId xmlns:a16="http://schemas.microsoft.com/office/drawing/2014/main" id="{7D41D14C-A934-4AB3-B242-7BF12E402E1B}"/>
                </a:ext>
              </a:extLst>
            </p:cNvPr>
            <p:cNvPicPr>
              <a:picLocks noChangeAspect="1"/>
            </p:cNvPicPr>
            <p:nvPr/>
          </p:nvPicPr>
          <p:blipFill rotWithShape="1">
            <a:blip r:embed="rId3">
              <a:extLst>
                <a:ext uri="{28A0092B-C50C-407E-A947-70E740481C1C}">
                  <a14:useLocalDpi xmlns:a14="http://schemas.microsoft.com/office/drawing/2010/main" val="0"/>
                </a:ext>
              </a:extLst>
            </a:blip>
            <a:srcRect l="4361" t="4562" r="4050" b="1658"/>
            <a:stretch/>
          </p:blipFill>
          <p:spPr>
            <a:xfrm>
              <a:off x="533201" y="1239388"/>
              <a:ext cx="7467600" cy="4836159"/>
            </a:xfrm>
            <a:prstGeom prst="rect">
              <a:avLst/>
            </a:prstGeom>
          </p:spPr>
        </p:pic>
        <p:sp>
          <p:nvSpPr>
            <p:cNvPr id="16" name="TextBox 15">
              <a:extLst>
                <a:ext uri="{FF2B5EF4-FFF2-40B4-BE49-F238E27FC236}">
                  <a16:creationId xmlns:a16="http://schemas.microsoft.com/office/drawing/2014/main" id="{0748640B-B4F6-42D0-839B-D2FBED3B4F0A}"/>
                </a:ext>
              </a:extLst>
            </p:cNvPr>
            <p:cNvSpPr txBox="1"/>
            <p:nvPr/>
          </p:nvSpPr>
          <p:spPr>
            <a:xfrm>
              <a:off x="91042" y="3899037"/>
              <a:ext cx="146430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Pacific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Ocean</a:t>
              </a:r>
            </a:p>
          </p:txBody>
        </p:sp>
        <p:sp>
          <p:nvSpPr>
            <p:cNvPr id="17" name="TextBox 16">
              <a:extLst>
                <a:ext uri="{FF2B5EF4-FFF2-40B4-BE49-F238E27FC236}">
                  <a16:creationId xmlns:a16="http://schemas.microsoft.com/office/drawing/2014/main" id="{3E6F5862-7E15-4217-8D7D-4ECF68B81FA7}"/>
                </a:ext>
              </a:extLst>
            </p:cNvPr>
            <p:cNvSpPr txBox="1"/>
            <p:nvPr/>
          </p:nvSpPr>
          <p:spPr>
            <a:xfrm>
              <a:off x="1062609" y="2066072"/>
              <a:ext cx="129677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Puget Sound</a:t>
              </a:r>
            </a:p>
          </p:txBody>
        </p:sp>
        <p:grpSp>
          <p:nvGrpSpPr>
            <p:cNvPr id="18" name="Group 17">
              <a:extLst>
                <a:ext uri="{FF2B5EF4-FFF2-40B4-BE49-F238E27FC236}">
                  <a16:creationId xmlns:a16="http://schemas.microsoft.com/office/drawing/2014/main" id="{1F3A5D61-045E-44AB-A0B0-40A38C7F57A3}"/>
                </a:ext>
              </a:extLst>
            </p:cNvPr>
            <p:cNvGrpSpPr/>
            <p:nvPr/>
          </p:nvGrpSpPr>
          <p:grpSpPr>
            <a:xfrm>
              <a:off x="2269885" y="2278313"/>
              <a:ext cx="6526740" cy="3851772"/>
              <a:chOff x="1797406" y="2301476"/>
              <a:chExt cx="6526740" cy="3851772"/>
            </a:xfrm>
          </p:grpSpPr>
          <p:pic>
            <p:nvPicPr>
              <p:cNvPr id="19" name="Picture 18">
                <a:extLst>
                  <a:ext uri="{FF2B5EF4-FFF2-40B4-BE49-F238E27FC236}">
                    <a16:creationId xmlns:a16="http://schemas.microsoft.com/office/drawing/2014/main" id="{44E2A86F-6C80-4BC2-BD21-1983D031A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715" y="4548894"/>
                <a:ext cx="304800" cy="442452"/>
              </a:xfrm>
              <a:prstGeom prst="rect">
                <a:avLst/>
              </a:prstGeom>
            </p:spPr>
          </p:pic>
          <p:sp>
            <p:nvSpPr>
              <p:cNvPr id="20" name="TextBox 19">
                <a:extLst>
                  <a:ext uri="{FF2B5EF4-FFF2-40B4-BE49-F238E27FC236}">
                    <a16:creationId xmlns:a16="http://schemas.microsoft.com/office/drawing/2014/main" id="{4A6AD830-B8F9-4D3A-A0DA-BF0FE392BE4C}"/>
                  </a:ext>
                </a:extLst>
              </p:cNvPr>
              <p:cNvSpPr txBox="1"/>
              <p:nvPr/>
            </p:nvSpPr>
            <p:spPr>
              <a:xfrm>
                <a:off x="7493049" y="4779891"/>
                <a:ext cx="23013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N</a:t>
                </a:r>
              </a:p>
            </p:txBody>
          </p:sp>
          <p:sp>
            <p:nvSpPr>
              <p:cNvPr id="21" name="TextBox 20">
                <a:extLst>
                  <a:ext uri="{FF2B5EF4-FFF2-40B4-BE49-F238E27FC236}">
                    <a16:creationId xmlns:a16="http://schemas.microsoft.com/office/drawing/2014/main" id="{D74D9B73-8C56-44E0-A55C-B6D3B6715157}"/>
                  </a:ext>
                </a:extLst>
              </p:cNvPr>
              <p:cNvSpPr txBox="1"/>
              <p:nvPr/>
            </p:nvSpPr>
            <p:spPr>
              <a:xfrm>
                <a:off x="4465280" y="5867133"/>
                <a:ext cx="3858866" cy="2861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0            100          200                          400 Miles </a:t>
                </a:r>
              </a:p>
            </p:txBody>
          </p:sp>
          <p:sp>
            <p:nvSpPr>
              <p:cNvPr id="22" name="TextBox 21">
                <a:extLst>
                  <a:ext uri="{FF2B5EF4-FFF2-40B4-BE49-F238E27FC236}">
                    <a16:creationId xmlns:a16="http://schemas.microsoft.com/office/drawing/2014/main" id="{816CFCD5-EB6E-4BAD-9A13-003B519279F8}"/>
                  </a:ext>
                </a:extLst>
              </p:cNvPr>
              <p:cNvSpPr txBox="1"/>
              <p:nvPr/>
            </p:nvSpPr>
            <p:spPr>
              <a:xfrm>
                <a:off x="2546170" y="3303954"/>
                <a:ext cx="6096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King</a:t>
                </a:r>
              </a:p>
            </p:txBody>
          </p:sp>
          <p:sp>
            <p:nvSpPr>
              <p:cNvPr id="23" name="TextBox 22">
                <a:extLst>
                  <a:ext uri="{FF2B5EF4-FFF2-40B4-BE49-F238E27FC236}">
                    <a16:creationId xmlns:a16="http://schemas.microsoft.com/office/drawing/2014/main" id="{732A7882-834D-4939-BC90-D976F3A66786}"/>
                  </a:ext>
                </a:extLst>
              </p:cNvPr>
              <p:cNvSpPr txBox="1"/>
              <p:nvPr/>
            </p:nvSpPr>
            <p:spPr>
              <a:xfrm>
                <a:off x="2254606" y="3922200"/>
                <a:ext cx="7620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Pierce</a:t>
                </a:r>
              </a:p>
            </p:txBody>
          </p:sp>
          <p:sp>
            <p:nvSpPr>
              <p:cNvPr id="24" name="TextBox 23">
                <a:extLst>
                  <a:ext uri="{FF2B5EF4-FFF2-40B4-BE49-F238E27FC236}">
                    <a16:creationId xmlns:a16="http://schemas.microsoft.com/office/drawing/2014/main" id="{1C2A57A5-D8A6-4DAD-8962-82C726FD345F}"/>
                  </a:ext>
                </a:extLst>
              </p:cNvPr>
              <p:cNvSpPr txBox="1"/>
              <p:nvPr/>
            </p:nvSpPr>
            <p:spPr>
              <a:xfrm>
                <a:off x="2421314" y="2322000"/>
                <a:ext cx="112869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Snohomish</a:t>
                </a:r>
              </a:p>
            </p:txBody>
          </p:sp>
          <p:pic>
            <p:nvPicPr>
              <p:cNvPr id="25" name="Picture 24">
                <a:extLst>
                  <a:ext uri="{FF2B5EF4-FFF2-40B4-BE49-F238E27FC236}">
                    <a16:creationId xmlns:a16="http://schemas.microsoft.com/office/drawing/2014/main" id="{19960BC1-A085-4A27-B98F-61BC8DFF5B9A}"/>
                  </a:ext>
                </a:extLst>
              </p:cNvPr>
              <p:cNvPicPr>
                <a:picLocks noChangeAspect="1"/>
              </p:cNvPicPr>
              <p:nvPr/>
            </p:nvPicPr>
            <p:blipFill rotWithShape="1">
              <a:blip r:embed="rId5">
                <a:extLst>
                  <a:ext uri="{28A0092B-C50C-407E-A947-70E740481C1C}">
                    <a14:useLocalDpi xmlns:a14="http://schemas.microsoft.com/office/drawing/2010/main" val="0"/>
                  </a:ext>
                </a:extLst>
              </a:blip>
              <a:srcRect l="3075" t="11997" r="12132" b="58370"/>
              <a:stretch/>
            </p:blipFill>
            <p:spPr>
              <a:xfrm>
                <a:off x="4588805" y="5714733"/>
                <a:ext cx="2971800" cy="152400"/>
              </a:xfrm>
              <a:prstGeom prst="rect">
                <a:avLst/>
              </a:prstGeom>
            </p:spPr>
          </p:pic>
          <p:sp>
            <p:nvSpPr>
              <p:cNvPr id="26" name="TextBox 25">
                <a:extLst>
                  <a:ext uri="{FF2B5EF4-FFF2-40B4-BE49-F238E27FC236}">
                    <a16:creationId xmlns:a16="http://schemas.microsoft.com/office/drawing/2014/main" id="{476FCC32-7A73-4A96-A81E-AD88C3C28264}"/>
                  </a:ext>
                </a:extLst>
              </p:cNvPr>
              <p:cNvSpPr txBox="1"/>
              <p:nvPr/>
            </p:nvSpPr>
            <p:spPr>
              <a:xfrm>
                <a:off x="2290421" y="3059871"/>
                <a:ext cx="227779"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lumMod val="75000"/>
                        <a:lumOff val="25000"/>
                      </a:prstClr>
                    </a:solidFill>
                    <a:effectLst/>
                    <a:uLnTx/>
                    <a:uFillTx/>
                    <a:latin typeface="Century Gothic" panose="020F0302020204030204"/>
                  </a:rPr>
                  <a:t>●</a:t>
                </a:r>
              </a:p>
            </p:txBody>
          </p:sp>
          <p:sp>
            <p:nvSpPr>
              <p:cNvPr id="27" name="Oval 26">
                <a:extLst>
                  <a:ext uri="{FF2B5EF4-FFF2-40B4-BE49-F238E27FC236}">
                    <a16:creationId xmlns:a16="http://schemas.microsoft.com/office/drawing/2014/main" id="{1B6E26B4-85EA-4ADA-AF37-9784FBE55583}"/>
                  </a:ext>
                </a:extLst>
              </p:cNvPr>
              <p:cNvSpPr/>
              <p:nvPr/>
            </p:nvSpPr>
            <p:spPr>
              <a:xfrm>
                <a:off x="2138816" y="2712637"/>
                <a:ext cx="337170" cy="1077320"/>
              </a:xfrm>
              <a:prstGeom prst="ellipse">
                <a:avLst/>
              </a:prstGeom>
              <a:noFill/>
              <a:ln w="19050" cap="flat" cmpd="sng" algn="ctr">
                <a:solidFill>
                  <a:srgbClr val="3C94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9525">
                    <a:solidFill>
                      <a:prstClr val="black"/>
                    </a:solidFill>
                  </a:ln>
                  <a:solidFill>
                    <a:prstClr val="white"/>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712FBB0D-B6F3-4BB3-AAAA-7DC437FE52F8}"/>
                  </a:ext>
                </a:extLst>
              </p:cNvPr>
              <p:cNvSpPr txBox="1"/>
              <p:nvPr/>
            </p:nvSpPr>
            <p:spPr>
              <a:xfrm>
                <a:off x="2375523" y="3029092"/>
                <a:ext cx="80794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Seattle</a:t>
                </a:r>
              </a:p>
            </p:txBody>
          </p:sp>
          <p:sp>
            <p:nvSpPr>
              <p:cNvPr id="29" name="TextBox 28">
                <a:extLst>
                  <a:ext uri="{FF2B5EF4-FFF2-40B4-BE49-F238E27FC236}">
                    <a16:creationId xmlns:a16="http://schemas.microsoft.com/office/drawing/2014/main" id="{B518D703-E7C7-4489-9ECB-2526A236240E}"/>
                  </a:ext>
                </a:extLst>
              </p:cNvPr>
              <p:cNvSpPr txBox="1"/>
              <p:nvPr/>
            </p:nvSpPr>
            <p:spPr>
              <a:xfrm rot="17055152">
                <a:off x="1658741" y="3083409"/>
                <a:ext cx="76364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Kitsap</a:t>
                </a:r>
              </a:p>
            </p:txBody>
          </p:sp>
          <p:cxnSp>
            <p:nvCxnSpPr>
              <p:cNvPr id="30" name="Straight Arrow Connector 29">
                <a:extLst>
                  <a:ext uri="{FF2B5EF4-FFF2-40B4-BE49-F238E27FC236}">
                    <a16:creationId xmlns:a16="http://schemas.microsoft.com/office/drawing/2014/main" id="{C6E20E01-1A70-4221-B470-73D83E29A479}"/>
                  </a:ext>
                </a:extLst>
              </p:cNvPr>
              <p:cNvCxnSpPr/>
              <p:nvPr/>
            </p:nvCxnSpPr>
            <p:spPr>
              <a:xfrm>
                <a:off x="1797406" y="2301476"/>
                <a:ext cx="341410" cy="411161"/>
              </a:xfrm>
              <a:prstGeom prst="straightConnector1">
                <a:avLst/>
              </a:prstGeom>
              <a:noFill/>
              <a:ln w="28575" cap="flat" cmpd="sng" algn="ctr">
                <a:solidFill>
                  <a:srgbClr val="1050B7"/>
                </a:solidFill>
                <a:prstDash val="solid"/>
                <a:miter lim="800000"/>
                <a:tailEnd type="triangle"/>
              </a:ln>
              <a:effectLst/>
            </p:spPr>
          </p:cxnSp>
        </p:grpSp>
      </p:grpSp>
      <p:pic>
        <p:nvPicPr>
          <p:cNvPr id="31" name="Picture 30" descr="A close up of a logo&#10;&#10;Description automatically generated">
            <a:extLst>
              <a:ext uri="{FF2B5EF4-FFF2-40B4-BE49-F238E27FC236}">
                <a16:creationId xmlns:a16="http://schemas.microsoft.com/office/drawing/2014/main" id="{8057D678-5FB4-4B3E-9CA3-3E8A3FD2B3A0}"/>
              </a:ext>
            </a:extLst>
          </p:cNvPr>
          <p:cNvPicPr>
            <a:picLocks noChangeAspect="1"/>
          </p:cNvPicPr>
          <p:nvPr/>
        </p:nvPicPr>
        <p:blipFill rotWithShape="1">
          <a:blip r:embed="rId6">
            <a:extLst>
              <a:ext uri="{28A0092B-C50C-407E-A947-70E740481C1C}">
                <a14:useLocalDpi xmlns:a14="http://schemas.microsoft.com/office/drawing/2010/main" val="0"/>
              </a:ext>
            </a:extLst>
          </a:blip>
          <a:srcRect l="29736" r="29523" b="4260"/>
          <a:stretch/>
        </p:blipFill>
        <p:spPr>
          <a:xfrm>
            <a:off x="8392878" y="955125"/>
            <a:ext cx="3439772" cy="3783637"/>
          </a:xfrm>
          <a:prstGeom prst="roundRect">
            <a:avLst>
              <a:gd name="adj" fmla="val 8594"/>
            </a:avLst>
          </a:prstGeom>
          <a:solidFill>
            <a:srgbClr val="FFFFFF">
              <a:shade val="85000"/>
            </a:srgbClr>
          </a:solidFill>
          <a:ln>
            <a:noFill/>
          </a:ln>
          <a:effectLst/>
        </p:spPr>
      </p:pic>
      <p:sp>
        <p:nvSpPr>
          <p:cNvPr id="32" name="TextBox 31">
            <a:extLst>
              <a:ext uri="{FF2B5EF4-FFF2-40B4-BE49-F238E27FC236}">
                <a16:creationId xmlns:a16="http://schemas.microsoft.com/office/drawing/2014/main" id="{3BC53845-9110-4379-BFE1-6F2482C82FDA}"/>
              </a:ext>
            </a:extLst>
          </p:cNvPr>
          <p:cNvSpPr txBox="1"/>
          <p:nvPr/>
        </p:nvSpPr>
        <p:spPr>
          <a:xfrm>
            <a:off x="8640949" y="2249826"/>
            <a:ext cx="2739871" cy="1384995"/>
          </a:xfrm>
          <a:custGeom>
            <a:avLst/>
            <a:gdLst>
              <a:gd name="connsiteX0" fmla="*/ 0 w 2752690"/>
              <a:gd name="connsiteY0" fmla="*/ 0 h 1384995"/>
              <a:gd name="connsiteX1" fmla="*/ 2752690 w 2752690"/>
              <a:gd name="connsiteY1" fmla="*/ 0 h 1384995"/>
              <a:gd name="connsiteX2" fmla="*/ 2752690 w 2752690"/>
              <a:gd name="connsiteY2" fmla="*/ 1384995 h 1384995"/>
              <a:gd name="connsiteX3" fmla="*/ 0 w 2752690"/>
              <a:gd name="connsiteY3" fmla="*/ 1384995 h 1384995"/>
              <a:gd name="connsiteX4" fmla="*/ 0 w 2752690"/>
              <a:gd name="connsiteY4" fmla="*/ 0 h 1384995"/>
              <a:gd name="connsiteX0" fmla="*/ 0 w 2967002"/>
              <a:gd name="connsiteY0" fmla="*/ 457200 h 1842195"/>
              <a:gd name="connsiteX1" fmla="*/ 2967002 w 2967002"/>
              <a:gd name="connsiteY1" fmla="*/ 0 h 1842195"/>
              <a:gd name="connsiteX2" fmla="*/ 2752690 w 2967002"/>
              <a:gd name="connsiteY2" fmla="*/ 1842195 h 1842195"/>
              <a:gd name="connsiteX3" fmla="*/ 0 w 2967002"/>
              <a:gd name="connsiteY3" fmla="*/ 1842195 h 1842195"/>
              <a:gd name="connsiteX4" fmla="*/ 0 w 2967002"/>
              <a:gd name="connsiteY4" fmla="*/ 457200 h 1842195"/>
              <a:gd name="connsiteX0" fmla="*/ 0 w 2967002"/>
              <a:gd name="connsiteY0" fmla="*/ 457200 h 1927920"/>
              <a:gd name="connsiteX1" fmla="*/ 2967002 w 2967002"/>
              <a:gd name="connsiteY1" fmla="*/ 0 h 1927920"/>
              <a:gd name="connsiteX2" fmla="*/ 2924140 w 2967002"/>
              <a:gd name="connsiteY2" fmla="*/ 1927920 h 1927920"/>
              <a:gd name="connsiteX3" fmla="*/ 0 w 2967002"/>
              <a:gd name="connsiteY3" fmla="*/ 1842195 h 1927920"/>
              <a:gd name="connsiteX4" fmla="*/ 0 w 2967002"/>
              <a:gd name="connsiteY4" fmla="*/ 457200 h 1927920"/>
              <a:gd name="connsiteX0" fmla="*/ 0 w 2978499"/>
              <a:gd name="connsiteY0" fmla="*/ 457200 h 1927920"/>
              <a:gd name="connsiteX1" fmla="*/ 2967002 w 2978499"/>
              <a:gd name="connsiteY1" fmla="*/ 0 h 1927920"/>
              <a:gd name="connsiteX2" fmla="*/ 2924140 w 2978499"/>
              <a:gd name="connsiteY2" fmla="*/ 1927920 h 1927920"/>
              <a:gd name="connsiteX3" fmla="*/ 0 w 2978499"/>
              <a:gd name="connsiteY3" fmla="*/ 1842195 h 1927920"/>
              <a:gd name="connsiteX4" fmla="*/ 0 w 2978499"/>
              <a:gd name="connsiteY4" fmla="*/ 457200 h 1927920"/>
              <a:gd name="connsiteX0" fmla="*/ 0 w 2978499"/>
              <a:gd name="connsiteY0" fmla="*/ 457200 h 1927920"/>
              <a:gd name="connsiteX1" fmla="*/ 2967002 w 2978499"/>
              <a:gd name="connsiteY1" fmla="*/ 0 h 1927920"/>
              <a:gd name="connsiteX2" fmla="*/ 2924140 w 2978499"/>
              <a:gd name="connsiteY2" fmla="*/ 1927920 h 1927920"/>
              <a:gd name="connsiteX3" fmla="*/ 0 w 2978499"/>
              <a:gd name="connsiteY3" fmla="*/ 1842195 h 1927920"/>
              <a:gd name="connsiteX4" fmla="*/ 0 w 2978499"/>
              <a:gd name="connsiteY4" fmla="*/ 457200 h 1927920"/>
              <a:gd name="connsiteX0" fmla="*/ 0 w 2978499"/>
              <a:gd name="connsiteY0" fmla="*/ 457200 h 1927920"/>
              <a:gd name="connsiteX1" fmla="*/ 2967002 w 2978499"/>
              <a:gd name="connsiteY1" fmla="*/ 0 h 1927920"/>
              <a:gd name="connsiteX2" fmla="*/ 2924140 w 2978499"/>
              <a:gd name="connsiteY2" fmla="*/ 1927920 h 1927920"/>
              <a:gd name="connsiteX3" fmla="*/ 14287 w 2978499"/>
              <a:gd name="connsiteY3" fmla="*/ 1870770 h 1927920"/>
              <a:gd name="connsiteX4" fmla="*/ 0 w 2978499"/>
              <a:gd name="connsiteY4" fmla="*/ 457200 h 1927920"/>
              <a:gd name="connsiteX0" fmla="*/ 0 w 2978499"/>
              <a:gd name="connsiteY0" fmla="*/ 457200 h 1937330"/>
              <a:gd name="connsiteX1" fmla="*/ 2967002 w 2978499"/>
              <a:gd name="connsiteY1" fmla="*/ 0 h 1937330"/>
              <a:gd name="connsiteX2" fmla="*/ 2924140 w 2978499"/>
              <a:gd name="connsiteY2" fmla="*/ 1927920 h 1937330"/>
              <a:gd name="connsiteX3" fmla="*/ 14287 w 2978499"/>
              <a:gd name="connsiteY3" fmla="*/ 1870770 h 1937330"/>
              <a:gd name="connsiteX4" fmla="*/ 0 w 2978499"/>
              <a:gd name="connsiteY4" fmla="*/ 457200 h 1937330"/>
              <a:gd name="connsiteX0" fmla="*/ 0 w 2978499"/>
              <a:gd name="connsiteY0" fmla="*/ 457200 h 1927920"/>
              <a:gd name="connsiteX1" fmla="*/ 2967002 w 2978499"/>
              <a:gd name="connsiteY1" fmla="*/ 0 h 1927920"/>
              <a:gd name="connsiteX2" fmla="*/ 2924140 w 2978499"/>
              <a:gd name="connsiteY2" fmla="*/ 1927920 h 1927920"/>
              <a:gd name="connsiteX3" fmla="*/ 157162 w 2978499"/>
              <a:gd name="connsiteY3" fmla="*/ 1713608 h 1927920"/>
              <a:gd name="connsiteX4" fmla="*/ 0 w 2978499"/>
              <a:gd name="connsiteY4" fmla="*/ 457200 h 1927920"/>
              <a:gd name="connsiteX0" fmla="*/ 0 w 2978499"/>
              <a:gd name="connsiteY0" fmla="*/ 457200 h 1960160"/>
              <a:gd name="connsiteX1" fmla="*/ 2967002 w 2978499"/>
              <a:gd name="connsiteY1" fmla="*/ 0 h 1960160"/>
              <a:gd name="connsiteX2" fmla="*/ 2924140 w 2978499"/>
              <a:gd name="connsiteY2" fmla="*/ 1927920 h 1960160"/>
              <a:gd name="connsiteX3" fmla="*/ 157162 w 2978499"/>
              <a:gd name="connsiteY3" fmla="*/ 1713608 h 1960160"/>
              <a:gd name="connsiteX4" fmla="*/ 0 w 2978499"/>
              <a:gd name="connsiteY4" fmla="*/ 457200 h 1960160"/>
              <a:gd name="connsiteX0" fmla="*/ 0 w 2978499"/>
              <a:gd name="connsiteY0" fmla="*/ 457200 h 1960160"/>
              <a:gd name="connsiteX1" fmla="*/ 2967002 w 2978499"/>
              <a:gd name="connsiteY1" fmla="*/ 0 h 1960160"/>
              <a:gd name="connsiteX2" fmla="*/ 2924140 w 2978499"/>
              <a:gd name="connsiteY2" fmla="*/ 1927920 h 1960160"/>
              <a:gd name="connsiteX3" fmla="*/ 157162 w 2978499"/>
              <a:gd name="connsiteY3" fmla="*/ 1713608 h 1960160"/>
              <a:gd name="connsiteX4" fmla="*/ 0 w 2978499"/>
              <a:gd name="connsiteY4" fmla="*/ 457200 h 1960160"/>
              <a:gd name="connsiteX0" fmla="*/ 0 w 2978499"/>
              <a:gd name="connsiteY0" fmla="*/ 471487 h 1960160"/>
              <a:gd name="connsiteX1" fmla="*/ 2967002 w 2978499"/>
              <a:gd name="connsiteY1" fmla="*/ 0 h 1960160"/>
              <a:gd name="connsiteX2" fmla="*/ 2924140 w 2978499"/>
              <a:gd name="connsiteY2" fmla="*/ 1927920 h 1960160"/>
              <a:gd name="connsiteX3" fmla="*/ 157162 w 2978499"/>
              <a:gd name="connsiteY3" fmla="*/ 1713608 h 1960160"/>
              <a:gd name="connsiteX4" fmla="*/ 0 w 2978499"/>
              <a:gd name="connsiteY4" fmla="*/ 471487 h 1960160"/>
              <a:gd name="connsiteX0" fmla="*/ 0 w 2978499"/>
              <a:gd name="connsiteY0" fmla="*/ 471487 h 1960160"/>
              <a:gd name="connsiteX1" fmla="*/ 2967002 w 2978499"/>
              <a:gd name="connsiteY1" fmla="*/ 0 h 1960160"/>
              <a:gd name="connsiteX2" fmla="*/ 2924140 w 2978499"/>
              <a:gd name="connsiteY2" fmla="*/ 1927920 h 1960160"/>
              <a:gd name="connsiteX3" fmla="*/ 157162 w 2978499"/>
              <a:gd name="connsiteY3" fmla="*/ 1713608 h 1960160"/>
              <a:gd name="connsiteX4" fmla="*/ 0 w 2978499"/>
              <a:gd name="connsiteY4" fmla="*/ 471487 h 1960160"/>
              <a:gd name="connsiteX0" fmla="*/ 0 w 2978499"/>
              <a:gd name="connsiteY0" fmla="*/ 471487 h 1960160"/>
              <a:gd name="connsiteX1" fmla="*/ 2967002 w 2978499"/>
              <a:gd name="connsiteY1" fmla="*/ 0 h 1960160"/>
              <a:gd name="connsiteX2" fmla="*/ 2924140 w 2978499"/>
              <a:gd name="connsiteY2" fmla="*/ 1927920 h 1960160"/>
              <a:gd name="connsiteX3" fmla="*/ 157162 w 2978499"/>
              <a:gd name="connsiteY3" fmla="*/ 1713608 h 1960160"/>
              <a:gd name="connsiteX4" fmla="*/ 0 w 2978499"/>
              <a:gd name="connsiteY4" fmla="*/ 471487 h 1960160"/>
              <a:gd name="connsiteX0" fmla="*/ 0 w 3038440"/>
              <a:gd name="connsiteY0" fmla="*/ 585787 h 2074460"/>
              <a:gd name="connsiteX1" fmla="*/ 3038440 w 3038440"/>
              <a:gd name="connsiteY1" fmla="*/ 0 h 2074460"/>
              <a:gd name="connsiteX2" fmla="*/ 2924140 w 3038440"/>
              <a:gd name="connsiteY2" fmla="*/ 2042220 h 2074460"/>
              <a:gd name="connsiteX3" fmla="*/ 157162 w 3038440"/>
              <a:gd name="connsiteY3" fmla="*/ 1827908 h 2074460"/>
              <a:gd name="connsiteX4" fmla="*/ 0 w 3038440"/>
              <a:gd name="connsiteY4" fmla="*/ 585787 h 2074460"/>
              <a:gd name="connsiteX0" fmla="*/ 0 w 3038440"/>
              <a:gd name="connsiteY0" fmla="*/ 621444 h 2110117"/>
              <a:gd name="connsiteX1" fmla="*/ 3038440 w 3038440"/>
              <a:gd name="connsiteY1" fmla="*/ 35657 h 2110117"/>
              <a:gd name="connsiteX2" fmla="*/ 2924140 w 3038440"/>
              <a:gd name="connsiteY2" fmla="*/ 2077877 h 2110117"/>
              <a:gd name="connsiteX3" fmla="*/ 157162 w 3038440"/>
              <a:gd name="connsiteY3" fmla="*/ 1863565 h 2110117"/>
              <a:gd name="connsiteX4" fmla="*/ 0 w 3038440"/>
              <a:gd name="connsiteY4" fmla="*/ 621444 h 2110117"/>
              <a:gd name="connsiteX0" fmla="*/ 0 w 2959926"/>
              <a:gd name="connsiteY0" fmla="*/ 485092 h 1973765"/>
              <a:gd name="connsiteX1" fmla="*/ 2895565 w 2959926"/>
              <a:gd name="connsiteY1" fmla="*/ 115139 h 1973765"/>
              <a:gd name="connsiteX2" fmla="*/ 2924140 w 2959926"/>
              <a:gd name="connsiteY2" fmla="*/ 1941525 h 1973765"/>
              <a:gd name="connsiteX3" fmla="*/ 157162 w 2959926"/>
              <a:gd name="connsiteY3" fmla="*/ 1727213 h 1973765"/>
              <a:gd name="connsiteX4" fmla="*/ 0 w 2959926"/>
              <a:gd name="connsiteY4" fmla="*/ 485092 h 1973765"/>
              <a:gd name="connsiteX0" fmla="*/ 0 w 3024153"/>
              <a:gd name="connsiteY0" fmla="*/ 748254 h 2236927"/>
              <a:gd name="connsiteX1" fmla="*/ 3024153 w 3024153"/>
              <a:gd name="connsiteY1" fmla="*/ 13045 h 2236927"/>
              <a:gd name="connsiteX2" fmla="*/ 2924140 w 3024153"/>
              <a:gd name="connsiteY2" fmla="*/ 2204687 h 2236927"/>
              <a:gd name="connsiteX3" fmla="*/ 157162 w 3024153"/>
              <a:gd name="connsiteY3" fmla="*/ 1990375 h 2236927"/>
              <a:gd name="connsiteX4" fmla="*/ 0 w 3024153"/>
              <a:gd name="connsiteY4" fmla="*/ 748254 h 2236927"/>
              <a:gd name="connsiteX0" fmla="*/ 0 w 3024153"/>
              <a:gd name="connsiteY0" fmla="*/ 748254 h 2236927"/>
              <a:gd name="connsiteX1" fmla="*/ 3024153 w 3024153"/>
              <a:gd name="connsiteY1" fmla="*/ 13045 h 2236927"/>
              <a:gd name="connsiteX2" fmla="*/ 2924140 w 3024153"/>
              <a:gd name="connsiteY2" fmla="*/ 2204687 h 2236927"/>
              <a:gd name="connsiteX3" fmla="*/ 157162 w 3024153"/>
              <a:gd name="connsiteY3" fmla="*/ 1990375 h 2236927"/>
              <a:gd name="connsiteX4" fmla="*/ 0 w 3024153"/>
              <a:gd name="connsiteY4" fmla="*/ 748254 h 2236927"/>
              <a:gd name="connsiteX0" fmla="*/ 0 w 3024153"/>
              <a:gd name="connsiteY0" fmla="*/ 748254 h 2236927"/>
              <a:gd name="connsiteX1" fmla="*/ 3024153 w 3024153"/>
              <a:gd name="connsiteY1" fmla="*/ 13045 h 2236927"/>
              <a:gd name="connsiteX2" fmla="*/ 2924140 w 3024153"/>
              <a:gd name="connsiteY2" fmla="*/ 2204687 h 2236927"/>
              <a:gd name="connsiteX3" fmla="*/ 157162 w 3024153"/>
              <a:gd name="connsiteY3" fmla="*/ 1990375 h 2236927"/>
              <a:gd name="connsiteX4" fmla="*/ 0 w 3024153"/>
              <a:gd name="connsiteY4" fmla="*/ 748254 h 2236927"/>
              <a:gd name="connsiteX0" fmla="*/ 0 w 3024153"/>
              <a:gd name="connsiteY0" fmla="*/ 748254 h 2276903"/>
              <a:gd name="connsiteX1" fmla="*/ 3024153 w 3024153"/>
              <a:gd name="connsiteY1" fmla="*/ 13045 h 2276903"/>
              <a:gd name="connsiteX2" fmla="*/ 2938428 w 3024153"/>
              <a:gd name="connsiteY2" fmla="*/ 2271098 h 2276903"/>
              <a:gd name="connsiteX3" fmla="*/ 157162 w 3024153"/>
              <a:gd name="connsiteY3" fmla="*/ 1990375 h 2276903"/>
              <a:gd name="connsiteX4" fmla="*/ 0 w 3024153"/>
              <a:gd name="connsiteY4" fmla="*/ 748254 h 22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153" h="2276903">
                <a:moveTo>
                  <a:pt x="0" y="748254"/>
                </a:moveTo>
                <a:cubicBezTo>
                  <a:pt x="217477" y="-8983"/>
                  <a:pt x="1920852" y="-29818"/>
                  <a:pt x="3024153" y="13045"/>
                </a:cubicBezTo>
                <a:cubicBezTo>
                  <a:pt x="2981291" y="1269980"/>
                  <a:pt x="3038440" y="1957070"/>
                  <a:pt x="2938428" y="2271098"/>
                </a:cubicBezTo>
                <a:cubicBezTo>
                  <a:pt x="1968477" y="2252048"/>
                  <a:pt x="1041388" y="2380901"/>
                  <a:pt x="157162" y="1990375"/>
                </a:cubicBezTo>
                <a:lnTo>
                  <a:pt x="0" y="748254"/>
                </a:lnTo>
                <a:close/>
              </a:path>
            </a:pathLst>
          </a:custGeom>
          <a:noFill/>
          <a:ln w="19050">
            <a:noFill/>
          </a:ln>
          <a:effectLst>
            <a:outerShdw blurRad="50800" dist="38100" dir="8100000" algn="tr" rotWithShape="0">
              <a:prstClr val="black">
                <a:alpha val="40000"/>
              </a:prstClr>
            </a:outerShdw>
          </a:effectLst>
          <a:scene3d>
            <a:camera prst="orthographicFront"/>
            <a:lightRig rig="threePt" dir="t"/>
          </a:scene3d>
          <a:sp3d prstMaterial="matte"/>
        </p:spPr>
        <p:txBody>
          <a:bodyPr wrap="square" rtlCol="0">
            <a:spAutoFit/>
          </a:bodyPr>
          <a:lstStyle/>
          <a:p>
            <a:pPr algn="ctr"/>
            <a:r>
              <a:rPr lang="en-US" sz="2800" dirty="0">
                <a:solidFill>
                  <a:schemeClr val="tx1">
                    <a:lumMod val="75000"/>
                    <a:lumOff val="25000"/>
                  </a:schemeClr>
                </a:solidFill>
                <a:latin typeface="Century Gothic" panose="020B0502020202020204" pitchFamily="34" charset="0"/>
              </a:rPr>
              <a:t>Puget Sound Clean Air Agency</a:t>
            </a:r>
          </a:p>
        </p:txBody>
      </p:sp>
      <p:pic>
        <p:nvPicPr>
          <p:cNvPr id="33" name="Picture 32">
            <a:extLst>
              <a:ext uri="{FF2B5EF4-FFF2-40B4-BE49-F238E27FC236}">
                <a16:creationId xmlns:a16="http://schemas.microsoft.com/office/drawing/2014/main" id="{0BF85DC6-8C72-40B4-ACA2-A7140FEC5E47}"/>
              </a:ext>
            </a:extLst>
          </p:cNvPr>
          <p:cNvPicPr>
            <a:picLocks noChangeAspect="1"/>
          </p:cNvPicPr>
          <p:nvPr/>
        </p:nvPicPr>
        <p:blipFill>
          <a:blip r:embed="rId7"/>
          <a:stretch>
            <a:fillRect/>
          </a:stretch>
        </p:blipFill>
        <p:spPr>
          <a:xfrm>
            <a:off x="10338289" y="4416183"/>
            <a:ext cx="2085062" cy="2085062"/>
          </a:xfrm>
          <a:prstGeom prst="rect">
            <a:avLst/>
          </a:prstGeom>
        </p:spPr>
      </p:pic>
      <p:sp>
        <p:nvSpPr>
          <p:cNvPr id="34" name="TextBox 33">
            <a:extLst>
              <a:ext uri="{FF2B5EF4-FFF2-40B4-BE49-F238E27FC236}">
                <a16:creationId xmlns:a16="http://schemas.microsoft.com/office/drawing/2014/main" id="{47FD3F7A-86F7-41E1-8BC4-8989DFD799EA}"/>
              </a:ext>
            </a:extLst>
          </p:cNvPr>
          <p:cNvSpPr txBox="1"/>
          <p:nvPr/>
        </p:nvSpPr>
        <p:spPr>
          <a:xfrm>
            <a:off x="9686179" y="6501245"/>
            <a:ext cx="2057400" cy="584775"/>
          </a:xfrm>
          <a:prstGeom prst="rect">
            <a:avLst/>
          </a:prstGeom>
          <a:noFill/>
        </p:spPr>
        <p:txBody>
          <a:bodyPr wrap="square" rtlCol="0">
            <a:spAutoFit/>
          </a:bodyPr>
          <a:lstStyle/>
          <a:p>
            <a:r>
              <a:rPr lang="en-US" sz="1400" dirty="0">
                <a:solidFill>
                  <a:srgbClr val="3F3F3F"/>
                </a:solidFill>
                <a:latin typeface="Century Gothic" panose="020B0502020202020204" pitchFamily="34" charset="0"/>
                <a:ea typeface="Century Gothic"/>
                <a:cs typeface="Century Gothic"/>
                <a:sym typeface="Century Gothic"/>
              </a:rPr>
              <a:t>Image Credit: PSCAA</a:t>
            </a:r>
          </a:p>
          <a:p>
            <a:endParaRPr lang="en-US" dirty="0">
              <a:solidFill>
                <a:prstClr val="black"/>
              </a:solidFill>
              <a:latin typeface="Century Gothic" panose="020F0302020204030204"/>
            </a:endParaRPr>
          </a:p>
        </p:txBody>
      </p:sp>
    </p:spTree>
    <p:extLst>
      <p:ext uri="{BB962C8B-B14F-4D97-AF65-F5344CB8AC3E}">
        <p14:creationId xmlns:p14="http://schemas.microsoft.com/office/powerpoint/2010/main" val="150924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95300" y="356755"/>
            <a:ext cx="10150020" cy="40524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srgbClr val="964035"/>
                </a:solidFill>
                <a:latin typeface="Century Gothic" panose="020F0302020204030204"/>
              </a:rPr>
              <a:t>COMMUNITY CONCERNS</a:t>
            </a:r>
            <a:endParaRPr kumimoji="0" lang="en-US" sz="4000" b="1" i="0" u="none" strike="noStrike" kern="1200" cap="none" spc="0" normalizeH="0" baseline="0" noProof="0" dirty="0">
              <a:ln>
                <a:noFill/>
              </a:ln>
              <a:solidFill>
                <a:srgbClr val="964035"/>
              </a:solidFill>
              <a:effectLst/>
              <a:uLnTx/>
              <a:uFillTx/>
              <a:latin typeface="Century Gothic" panose="020F0302020204030204"/>
              <a:ea typeface="+mj-ea"/>
              <a:cs typeface="+mj-cs"/>
            </a:endParaRPr>
          </a:p>
        </p:txBody>
      </p:sp>
      <p:sp>
        <p:nvSpPr>
          <p:cNvPr id="23" name="Google Shape;141;p3">
            <a:extLst>
              <a:ext uri="{FF2B5EF4-FFF2-40B4-BE49-F238E27FC236}">
                <a16:creationId xmlns:a16="http://schemas.microsoft.com/office/drawing/2014/main" id="{1F368C63-3615-474F-9547-8D850C490599}"/>
              </a:ext>
            </a:extLst>
          </p:cNvPr>
          <p:cNvSpPr txBox="1"/>
          <p:nvPr/>
        </p:nvSpPr>
        <p:spPr>
          <a:xfrm>
            <a:off x="468406" y="1108886"/>
            <a:ext cx="5463642" cy="1929049"/>
          </a:xfrm>
          <a:prstGeom prst="rect">
            <a:avLst/>
          </a:prstGeom>
          <a:noFill/>
          <a:ln>
            <a:noFill/>
          </a:ln>
        </p:spPr>
        <p:txBody>
          <a:bodyPr spcFirstLastPara="1" wrap="square" lIns="91425" tIns="45700" rIns="91425" bIns="45700" anchor="t" anchorCtr="0">
            <a:noAutofit/>
          </a:bodyPr>
          <a:lstStyle/>
          <a:p>
            <a:pPr marL="342900" indent="-342900">
              <a:spcAft>
                <a:spcPts val="600"/>
              </a:spcAft>
              <a:buClr>
                <a:srgbClr val="964135"/>
              </a:buClr>
              <a:buFont typeface="Webdings" panose="05030102010509060703" pitchFamily="18" charset="2"/>
              <a:buChar char=""/>
            </a:pPr>
            <a:r>
              <a:rPr lang="en-US" sz="2200" dirty="0">
                <a:solidFill>
                  <a:prstClr val="black">
                    <a:lumMod val="75000"/>
                    <a:lumOff val="25000"/>
                  </a:prstClr>
                </a:solidFill>
                <a:latin typeface="Century Gothic" panose="020B0502020202020204" pitchFamily="34" charset="0"/>
              </a:rPr>
              <a:t>Air Pollution-related Health Risks</a:t>
            </a:r>
          </a:p>
          <a:p>
            <a:pPr marL="800100" lvl="1" indent="-342900">
              <a:spcAft>
                <a:spcPts val="600"/>
              </a:spcAft>
              <a:buClr>
                <a:srgbClr val="964135"/>
              </a:buClr>
              <a:buFont typeface="Webdings" panose="05030102010509060703" pitchFamily="18" charset="2"/>
              <a:buChar char=""/>
            </a:pPr>
            <a:r>
              <a:rPr lang="en-US" dirty="0">
                <a:solidFill>
                  <a:prstClr val="black">
                    <a:lumMod val="75000"/>
                    <a:lumOff val="25000"/>
                  </a:prstClr>
                </a:solidFill>
                <a:latin typeface="Century Gothic" panose="020B0502020202020204" pitchFamily="34" charset="0"/>
                <a:sym typeface="Century Gothic"/>
              </a:rPr>
              <a:t>Cardiovascular disease</a:t>
            </a:r>
          </a:p>
          <a:p>
            <a:pPr marL="800100" lvl="1" indent="-342900">
              <a:spcAft>
                <a:spcPts val="600"/>
              </a:spcAft>
              <a:buClr>
                <a:srgbClr val="964135"/>
              </a:buClr>
              <a:buFont typeface="Webdings" panose="05030102010509060703" pitchFamily="18" charset="2"/>
              <a:buChar char=""/>
            </a:pPr>
            <a:r>
              <a:rPr lang="en-US" dirty="0">
                <a:solidFill>
                  <a:prstClr val="black">
                    <a:lumMod val="75000"/>
                    <a:lumOff val="25000"/>
                  </a:prstClr>
                </a:solidFill>
                <a:latin typeface="Century Gothic" panose="020B0502020202020204" pitchFamily="34" charset="0"/>
                <a:sym typeface="Century Gothic"/>
              </a:rPr>
              <a:t>Severe respiratory inflammation</a:t>
            </a:r>
          </a:p>
          <a:p>
            <a:pPr marL="800100" lvl="1" indent="-342900">
              <a:spcAft>
                <a:spcPts val="600"/>
              </a:spcAft>
              <a:buClr>
                <a:srgbClr val="964135"/>
              </a:buClr>
              <a:buFont typeface="Webdings" panose="05030102010509060703" pitchFamily="18" charset="2"/>
              <a:buChar char=""/>
            </a:pPr>
            <a:r>
              <a:rPr lang="en-US" dirty="0">
                <a:solidFill>
                  <a:prstClr val="black">
                    <a:lumMod val="75000"/>
                    <a:lumOff val="25000"/>
                  </a:prstClr>
                </a:solidFill>
                <a:latin typeface="Century Gothic" panose="020B0502020202020204" pitchFamily="34" charset="0"/>
                <a:sym typeface="Century Gothic"/>
              </a:rPr>
              <a:t>Worsened asthma attacks</a:t>
            </a:r>
          </a:p>
          <a:p>
            <a:pPr marL="800100" lvl="1" indent="-342900">
              <a:spcAft>
                <a:spcPts val="600"/>
              </a:spcAft>
              <a:buClr>
                <a:srgbClr val="964135"/>
              </a:buClr>
              <a:buFont typeface="Webdings" panose="05030102010509060703" pitchFamily="18" charset="2"/>
              <a:buChar char=""/>
            </a:pPr>
            <a:r>
              <a:rPr lang="en-US" dirty="0">
                <a:solidFill>
                  <a:prstClr val="black">
                    <a:lumMod val="75000"/>
                    <a:lumOff val="25000"/>
                  </a:prstClr>
                </a:solidFill>
                <a:latin typeface="Century Gothic" panose="020B0502020202020204" pitchFamily="34" charset="0"/>
                <a:sym typeface="Century Gothic"/>
              </a:rPr>
              <a:t>Increased mortality rates</a:t>
            </a:r>
            <a:endParaRPr lang="en-US" sz="2400" dirty="0">
              <a:solidFill>
                <a:prstClr val="black"/>
              </a:solidFill>
              <a:latin typeface="Century Gothic" panose="020F0302020204030204"/>
            </a:endParaRPr>
          </a:p>
          <a:p>
            <a:pPr marL="342900" indent="-342900">
              <a:spcAft>
                <a:spcPts val="600"/>
              </a:spcAft>
              <a:buClr>
                <a:srgbClr val="964135"/>
              </a:buClr>
              <a:buFont typeface="Webdings" panose="05030102010509060703" pitchFamily="18" charset="2"/>
              <a:buChar char=""/>
            </a:pPr>
            <a:endParaRPr lang="en-US" sz="2200" dirty="0">
              <a:solidFill>
                <a:prstClr val="black">
                  <a:lumMod val="75000"/>
                  <a:lumOff val="25000"/>
                </a:prstClr>
              </a:solidFill>
              <a:latin typeface="Century Gothic" panose="020F0302020204030204"/>
            </a:endParaRPr>
          </a:p>
          <a:p>
            <a:pPr>
              <a:lnSpc>
                <a:spcPct val="115000"/>
              </a:lnSpc>
              <a:buClr>
                <a:srgbClr val="974134"/>
              </a:buClr>
              <a:buSzPts val="2200"/>
            </a:pPr>
            <a:endParaRPr lang="en-US" sz="2200" dirty="0">
              <a:solidFill>
                <a:srgbClr val="3F3F3F"/>
              </a:solidFill>
              <a:latin typeface="Century Gothic"/>
              <a:ea typeface="Century Gothic"/>
              <a:cs typeface="Century Gothic"/>
              <a:sym typeface="Century Gothic"/>
            </a:endParaRPr>
          </a:p>
        </p:txBody>
      </p:sp>
      <p:grpSp>
        <p:nvGrpSpPr>
          <p:cNvPr id="24" name="Group 23">
            <a:extLst>
              <a:ext uri="{FF2B5EF4-FFF2-40B4-BE49-F238E27FC236}">
                <a16:creationId xmlns:a16="http://schemas.microsoft.com/office/drawing/2014/main" id="{93E1FAA1-442C-40C5-B09B-7AF542E4C1AD}"/>
              </a:ext>
            </a:extLst>
          </p:cNvPr>
          <p:cNvGrpSpPr/>
          <p:nvPr/>
        </p:nvGrpSpPr>
        <p:grpSpPr>
          <a:xfrm>
            <a:off x="-336033" y="4146226"/>
            <a:ext cx="5584841" cy="2782443"/>
            <a:chOff x="-336033" y="4146226"/>
            <a:chExt cx="5584841" cy="2782443"/>
          </a:xfrm>
        </p:grpSpPr>
        <p:sp>
          <p:nvSpPr>
            <p:cNvPr id="25" name="Google Shape;139;p3">
              <a:extLst>
                <a:ext uri="{FF2B5EF4-FFF2-40B4-BE49-F238E27FC236}">
                  <a16:creationId xmlns:a16="http://schemas.microsoft.com/office/drawing/2014/main" id="{3FAD1958-45A3-483F-8143-D7D8A13F07D2}"/>
                </a:ext>
              </a:extLst>
            </p:cNvPr>
            <p:cNvSpPr txBox="1"/>
            <p:nvPr/>
          </p:nvSpPr>
          <p:spPr>
            <a:xfrm>
              <a:off x="1388929" y="6303824"/>
              <a:ext cx="3859879" cy="624845"/>
            </a:xfrm>
            <a:prstGeom prst="rect">
              <a:avLst/>
            </a:prstGeom>
            <a:noFill/>
            <a:ln>
              <a:noFill/>
            </a:ln>
          </p:spPr>
          <p:txBody>
            <a:bodyPr spcFirstLastPara="1" wrap="square" lIns="91425" tIns="45700" rIns="91425" bIns="45700" anchor="t" anchorCtr="0">
              <a:noAutofit/>
            </a:bodyPr>
            <a:lstStyle/>
            <a:p>
              <a:pPr algn="r">
                <a:lnSpc>
                  <a:spcPct val="90000"/>
                </a:lnSpc>
                <a:buClr>
                  <a:prstClr val="white"/>
                </a:buClr>
                <a:buSzPts val="1200"/>
                <a:buFont typeface="Arial"/>
                <a:buNone/>
              </a:pPr>
              <a:r>
                <a:rPr lang="en-US" sz="1000" dirty="0">
                  <a:solidFill>
                    <a:prstClr val="black">
                      <a:lumMod val="75000"/>
                      <a:lumOff val="25000"/>
                    </a:prstClr>
                  </a:solidFill>
                  <a:latin typeface="Century Gothic"/>
                  <a:ea typeface="Century Gothic"/>
                  <a:cs typeface="Century Gothic"/>
                  <a:sym typeface="Century Gothic"/>
                </a:rPr>
                <a:t>Image Credit: Washington DNR</a:t>
              </a:r>
              <a:endParaRPr sz="1000" dirty="0">
                <a:solidFill>
                  <a:prstClr val="black">
                    <a:lumMod val="75000"/>
                    <a:lumOff val="25000"/>
                  </a:prstClr>
                </a:solidFill>
                <a:latin typeface="Century Gothic"/>
                <a:ea typeface="Century Gothic"/>
                <a:cs typeface="Century Gothic"/>
                <a:sym typeface="Century Gothic"/>
              </a:endParaRPr>
            </a:p>
          </p:txBody>
        </p:sp>
        <p:pic>
          <p:nvPicPr>
            <p:cNvPr id="26" name="Google Shape;140;p3">
              <a:extLst>
                <a:ext uri="{FF2B5EF4-FFF2-40B4-BE49-F238E27FC236}">
                  <a16:creationId xmlns:a16="http://schemas.microsoft.com/office/drawing/2014/main" id="{F4F26463-079D-45AF-ABBE-ADC57DEDA0E2}"/>
                </a:ext>
              </a:extLst>
            </p:cNvPr>
            <p:cNvPicPr preferRelativeResize="0"/>
            <p:nvPr/>
          </p:nvPicPr>
          <p:blipFill rotWithShape="1">
            <a:blip r:embed="rId3">
              <a:alphaModFix/>
            </a:blip>
            <a:srcRect/>
            <a:stretch/>
          </p:blipFill>
          <p:spPr>
            <a:xfrm>
              <a:off x="228600" y="4146226"/>
              <a:ext cx="2984539" cy="2157600"/>
            </a:xfrm>
            <a:prstGeom prst="rect">
              <a:avLst/>
            </a:prstGeom>
            <a:noFill/>
            <a:ln>
              <a:noFill/>
            </a:ln>
            <a:effectLst>
              <a:outerShdw blurRad="50800" dist="38100" dir="2700000" algn="tl" rotWithShape="0">
                <a:prstClr val="black">
                  <a:alpha val="40000"/>
                </a:prstClr>
              </a:outerShdw>
            </a:effectLst>
          </p:spPr>
        </p:pic>
        <p:sp>
          <p:nvSpPr>
            <p:cNvPr id="27" name="Google Shape;142;p3">
              <a:extLst>
                <a:ext uri="{FF2B5EF4-FFF2-40B4-BE49-F238E27FC236}">
                  <a16:creationId xmlns:a16="http://schemas.microsoft.com/office/drawing/2014/main" id="{E336F905-BAE4-4897-9A11-8CABADB51B56}"/>
                </a:ext>
              </a:extLst>
            </p:cNvPr>
            <p:cNvSpPr txBox="1"/>
            <p:nvPr/>
          </p:nvSpPr>
          <p:spPr>
            <a:xfrm>
              <a:off x="-336033" y="6303825"/>
              <a:ext cx="2056902" cy="274320"/>
            </a:xfrm>
            <a:prstGeom prst="rect">
              <a:avLst/>
            </a:prstGeom>
            <a:noFill/>
            <a:ln>
              <a:noFill/>
            </a:ln>
          </p:spPr>
          <p:txBody>
            <a:bodyPr spcFirstLastPara="1" wrap="square" lIns="91425" tIns="45700" rIns="91425" bIns="45700" anchor="t" anchorCtr="0">
              <a:noAutofit/>
            </a:bodyPr>
            <a:lstStyle/>
            <a:p>
              <a:pPr algn="r">
                <a:lnSpc>
                  <a:spcPct val="90000"/>
                </a:lnSpc>
                <a:buClr>
                  <a:prstClr val="white"/>
                </a:buClr>
                <a:buSzPts val="1200"/>
                <a:buFont typeface="Arial"/>
                <a:buNone/>
              </a:pPr>
              <a:r>
                <a:rPr lang="en-US" sz="1000" dirty="0">
                  <a:solidFill>
                    <a:prstClr val="black">
                      <a:lumMod val="75000"/>
                      <a:lumOff val="25000"/>
                    </a:prstClr>
                  </a:solidFill>
                  <a:latin typeface="Century Gothic"/>
                  <a:ea typeface="Century Gothic"/>
                  <a:cs typeface="Century Gothic"/>
                  <a:sym typeface="Century Gothic"/>
                </a:rPr>
                <a:t>Image Credit: </a:t>
              </a:r>
              <a:r>
                <a:rPr lang="en-US" sz="1000" dirty="0" err="1">
                  <a:solidFill>
                    <a:prstClr val="black">
                      <a:lumMod val="75000"/>
                      <a:lumOff val="25000"/>
                    </a:prstClr>
                  </a:solidFill>
                  <a:latin typeface="Century Gothic"/>
                  <a:ea typeface="Century Gothic"/>
                  <a:cs typeface="Century Gothic"/>
                  <a:sym typeface="Century Gothic"/>
                </a:rPr>
                <a:t>pxhere</a:t>
              </a:r>
              <a:endParaRPr sz="1000" dirty="0">
                <a:solidFill>
                  <a:prstClr val="black">
                    <a:lumMod val="75000"/>
                    <a:lumOff val="25000"/>
                  </a:prstClr>
                </a:solidFill>
                <a:latin typeface="Century Gothic"/>
                <a:ea typeface="Century Gothic"/>
                <a:cs typeface="Century Gothic"/>
                <a:sym typeface="Century Gothic"/>
              </a:endParaRPr>
            </a:p>
          </p:txBody>
        </p:sp>
      </p:grpSp>
      <p:grpSp>
        <p:nvGrpSpPr>
          <p:cNvPr id="14" name="Group 13">
            <a:extLst>
              <a:ext uri="{FF2B5EF4-FFF2-40B4-BE49-F238E27FC236}">
                <a16:creationId xmlns:a16="http://schemas.microsoft.com/office/drawing/2014/main" id="{0F071077-476E-41E8-878F-5AB0347DF5D5}"/>
              </a:ext>
            </a:extLst>
          </p:cNvPr>
          <p:cNvGrpSpPr/>
          <p:nvPr/>
        </p:nvGrpSpPr>
        <p:grpSpPr>
          <a:xfrm>
            <a:off x="5496488" y="762000"/>
            <a:ext cx="6417652" cy="4637459"/>
            <a:chOff x="4396229" y="1515628"/>
            <a:chExt cx="6664586" cy="4675023"/>
          </a:xfrm>
        </p:grpSpPr>
        <p:grpSp>
          <p:nvGrpSpPr>
            <p:cNvPr id="15" name="Group 14">
              <a:extLst>
                <a:ext uri="{FF2B5EF4-FFF2-40B4-BE49-F238E27FC236}">
                  <a16:creationId xmlns:a16="http://schemas.microsoft.com/office/drawing/2014/main" id="{47DB691B-2207-4457-A7B2-E55D77AE4BB8}"/>
                </a:ext>
              </a:extLst>
            </p:cNvPr>
            <p:cNvGrpSpPr/>
            <p:nvPr/>
          </p:nvGrpSpPr>
          <p:grpSpPr>
            <a:xfrm>
              <a:off x="4396229" y="1515628"/>
              <a:ext cx="6664586" cy="4675023"/>
              <a:chOff x="4774756" y="2313682"/>
              <a:chExt cx="6830150" cy="4487459"/>
            </a:xfrm>
          </p:grpSpPr>
          <p:pic>
            <p:nvPicPr>
              <p:cNvPr id="17" name="Picture 16">
                <a:extLst>
                  <a:ext uri="{FF2B5EF4-FFF2-40B4-BE49-F238E27FC236}">
                    <a16:creationId xmlns:a16="http://schemas.microsoft.com/office/drawing/2014/main" id="{9D24E44D-20E7-47A1-A8DA-AA44296B7472}"/>
                  </a:ext>
                </a:extLst>
              </p:cNvPr>
              <p:cNvPicPr>
                <a:picLocks noChangeAspect="1"/>
              </p:cNvPicPr>
              <p:nvPr/>
            </p:nvPicPr>
            <p:blipFill rotWithShape="1">
              <a:blip r:embed="rId4">
                <a:extLst>
                  <a:ext uri="{28A0092B-C50C-407E-A947-70E740481C1C}">
                    <a14:useLocalDpi xmlns:a14="http://schemas.microsoft.com/office/drawing/2010/main" val="0"/>
                  </a:ext>
                </a:extLst>
              </a:blip>
              <a:srcRect l="25522" t="13092" r="27821" b="16488"/>
              <a:stretch/>
            </p:blipFill>
            <p:spPr>
              <a:xfrm>
                <a:off x="6110468" y="2313682"/>
                <a:ext cx="4800601" cy="3367911"/>
              </a:xfrm>
              <a:prstGeom prst="rect">
                <a:avLst/>
              </a:prstGeom>
            </p:spPr>
          </p:pic>
          <p:sp>
            <p:nvSpPr>
              <p:cNvPr id="18" name="TextBox 17">
                <a:extLst>
                  <a:ext uri="{FF2B5EF4-FFF2-40B4-BE49-F238E27FC236}">
                    <a16:creationId xmlns:a16="http://schemas.microsoft.com/office/drawing/2014/main" id="{08DAFB99-9A55-47EF-BA8F-927470C128FE}"/>
                  </a:ext>
                </a:extLst>
              </p:cNvPr>
              <p:cNvSpPr txBox="1"/>
              <p:nvPr/>
            </p:nvSpPr>
            <p:spPr>
              <a:xfrm>
                <a:off x="7394553" y="2697106"/>
                <a:ext cx="35052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i="1" kern="0" dirty="0">
                    <a:solidFill>
                      <a:prstClr val="black">
                        <a:lumMod val="75000"/>
                        <a:lumOff val="25000"/>
                      </a:prstClr>
                    </a:solidFill>
                    <a:latin typeface="Century Gothic" panose="020F0302020204030204"/>
                  </a:rPr>
                  <a:t>PM</a:t>
                </a:r>
                <a:r>
                  <a:rPr lang="en-US" sz="1600" i="1" kern="0" baseline="-25000" dirty="0">
                    <a:solidFill>
                      <a:prstClr val="black">
                        <a:lumMod val="75000"/>
                        <a:lumOff val="25000"/>
                      </a:prstClr>
                    </a:solidFill>
                    <a:latin typeface="Century Gothic" panose="020F0302020204030204"/>
                  </a:rPr>
                  <a:t>2.5</a:t>
                </a:r>
                <a:endParaRPr kumimoji="0" lang="en-US" sz="1600" b="0" i="1" u="none" strike="noStrike" kern="0" cap="none" spc="0" normalizeH="0" baseline="-25000" noProof="0" dirty="0">
                  <a:ln>
                    <a:noFill/>
                  </a:ln>
                  <a:solidFill>
                    <a:prstClr val="black">
                      <a:lumMod val="75000"/>
                      <a:lumOff val="25000"/>
                    </a:prstClr>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F0302020204030204"/>
                  </a:rPr>
                  <a:t> </a:t>
                </a: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&lt; 2.5</a:t>
                </a:r>
                <a:r>
                  <a:rPr kumimoji="0" lang="el-GR"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Cambria Math" panose="02040503050406030204" pitchFamily="18" charset="0"/>
                  </a:rPr>
                  <a:t>μ</a:t>
                </a: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Cambria Math" panose="02040503050406030204" pitchFamily="18" charset="0"/>
                  </a:rPr>
                  <a:t>m in diameter</a:t>
                </a:r>
                <a:endPar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ndParaRPr>
              </a:p>
            </p:txBody>
          </p:sp>
          <p:sp>
            <p:nvSpPr>
              <p:cNvPr id="19" name="TextBox 18">
                <a:extLst>
                  <a:ext uri="{FF2B5EF4-FFF2-40B4-BE49-F238E27FC236}">
                    <a16:creationId xmlns:a16="http://schemas.microsoft.com/office/drawing/2014/main" id="{14E2567C-6290-43D2-A624-EA021FB1A6F8}"/>
                  </a:ext>
                </a:extLst>
              </p:cNvPr>
              <p:cNvSpPr txBox="1"/>
              <p:nvPr/>
            </p:nvSpPr>
            <p:spPr>
              <a:xfrm>
                <a:off x="4774756" y="5063703"/>
                <a:ext cx="3176371" cy="5658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Fine Beach Sand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90</a:t>
                </a:r>
                <a:r>
                  <a:rPr kumimoji="0" lang="el-GR"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Cambria Math" panose="02040503050406030204" pitchFamily="18" charset="0"/>
                  </a:rPr>
                  <a:t>μ</a:t>
                </a: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Cambria Math" panose="02040503050406030204" pitchFamily="18" charset="0"/>
                  </a:rPr>
                  <a:t>m average diameter</a:t>
                </a:r>
                <a:endPar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ndParaRPr>
              </a:p>
            </p:txBody>
          </p:sp>
          <p:sp>
            <p:nvSpPr>
              <p:cNvPr id="20" name="TextBox 19">
                <a:extLst>
                  <a:ext uri="{FF2B5EF4-FFF2-40B4-BE49-F238E27FC236}">
                    <a16:creationId xmlns:a16="http://schemas.microsoft.com/office/drawing/2014/main" id="{897BBF12-1EF9-462E-9423-00321A940816}"/>
                  </a:ext>
                </a:extLst>
              </p:cNvPr>
              <p:cNvSpPr txBox="1"/>
              <p:nvPr/>
            </p:nvSpPr>
            <p:spPr>
              <a:xfrm>
                <a:off x="8083461" y="5508637"/>
                <a:ext cx="2041965" cy="8041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Human Hair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 70</a:t>
                </a:r>
                <a:r>
                  <a:rPr kumimoji="0" lang="el-GR"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Cambria Math" panose="02040503050406030204" pitchFamily="18" charset="0"/>
                  </a:rPr>
                  <a:t>μ</a:t>
                </a: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Cambria Math" panose="02040503050406030204" pitchFamily="18" charset="0"/>
                  </a:rPr>
                  <a:t>m average diameter</a:t>
                </a:r>
                <a:endParaRPr kumimoji="0" lang="en-US" sz="1600" b="0" i="1"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ndParaRPr>
              </a:p>
            </p:txBody>
          </p:sp>
          <p:sp>
            <p:nvSpPr>
              <p:cNvPr id="21" name="TextBox 20">
                <a:extLst>
                  <a:ext uri="{FF2B5EF4-FFF2-40B4-BE49-F238E27FC236}">
                    <a16:creationId xmlns:a16="http://schemas.microsoft.com/office/drawing/2014/main" id="{AD64A3AE-E48C-4096-8330-C72C391BE93E}"/>
                  </a:ext>
                </a:extLst>
              </p:cNvPr>
              <p:cNvSpPr txBox="1"/>
              <p:nvPr/>
            </p:nvSpPr>
            <p:spPr>
              <a:xfrm>
                <a:off x="5052105" y="3456579"/>
                <a:ext cx="2135352" cy="5658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F0302020204030204"/>
                  </a:rPr>
                  <a:t> </a:t>
                </a:r>
              </a:p>
            </p:txBody>
          </p:sp>
          <p:sp>
            <p:nvSpPr>
              <p:cNvPr id="22" name="TextBox 21">
                <a:extLst>
                  <a:ext uri="{FF2B5EF4-FFF2-40B4-BE49-F238E27FC236}">
                    <a16:creationId xmlns:a16="http://schemas.microsoft.com/office/drawing/2014/main" id="{16363335-2972-4426-91D0-9CF6AE6B94C7}"/>
                  </a:ext>
                </a:extLst>
              </p:cNvPr>
              <p:cNvSpPr txBox="1"/>
              <p:nvPr/>
            </p:nvSpPr>
            <p:spPr>
              <a:xfrm>
                <a:off x="7631114" y="6562884"/>
                <a:ext cx="3973792" cy="23825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rPr>
                  <a:t>Image Credit: Washington State Department of Ecology</a:t>
                </a:r>
              </a:p>
            </p:txBody>
          </p:sp>
        </p:grpSp>
        <p:sp>
          <p:nvSpPr>
            <p:cNvPr id="16" name="Rectangle 15">
              <a:extLst>
                <a:ext uri="{FF2B5EF4-FFF2-40B4-BE49-F238E27FC236}">
                  <a16:creationId xmlns:a16="http://schemas.microsoft.com/office/drawing/2014/main" id="{34906803-0A8B-415E-B705-D6FFE671FB28}"/>
                </a:ext>
              </a:extLst>
            </p:cNvPr>
            <p:cNvSpPr/>
            <p:nvPr/>
          </p:nvSpPr>
          <p:spPr>
            <a:xfrm>
              <a:off x="4667417" y="1676400"/>
              <a:ext cx="6157247" cy="4275572"/>
            </a:xfrm>
            <a:prstGeom prst="rect">
              <a:avLst/>
            </a:prstGeom>
            <a:noFill/>
            <a:ln w="12700" cap="flat" cmpd="sng" algn="ctr">
              <a:solidFill>
                <a:sysClr val="windowText" lastClr="000000">
                  <a:lumMod val="75000"/>
                  <a:lumOff val="25000"/>
                </a:sys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grpSp>
      <p:pic>
        <p:nvPicPr>
          <p:cNvPr id="28" name="Google Shape;138;p3">
            <a:extLst>
              <a:ext uri="{FF2B5EF4-FFF2-40B4-BE49-F238E27FC236}">
                <a16:creationId xmlns:a16="http://schemas.microsoft.com/office/drawing/2014/main" id="{EE65E058-0A35-4DEC-83E3-99586B522570}"/>
              </a:ext>
            </a:extLst>
          </p:cNvPr>
          <p:cNvPicPr preferRelativeResize="0">
            <a:picLocks/>
          </p:cNvPicPr>
          <p:nvPr/>
        </p:nvPicPr>
        <p:blipFill rotWithShape="1">
          <a:blip r:embed="rId5">
            <a:alphaModFix/>
          </a:blip>
          <a:srcRect/>
          <a:stretch/>
        </p:blipFill>
        <p:spPr>
          <a:xfrm>
            <a:off x="3318869" y="4146226"/>
            <a:ext cx="3310531" cy="2157599"/>
          </a:xfrm>
          <a:prstGeom prst="rect">
            <a:avLst/>
          </a:prstGeom>
          <a:noFill/>
          <a:ln>
            <a:noFill/>
          </a:ln>
          <a:effectLst>
            <a:outerShdw blurRad="50800" dist="38100" dir="2700000" algn="tl" rotWithShape="0">
              <a:prstClr val="black">
                <a:alpha val="40000"/>
              </a:prstClr>
            </a:outerShdw>
          </a:effectLst>
        </p:spPr>
      </p:pic>
      <p:sp>
        <p:nvSpPr>
          <p:cNvPr id="29" name="Rectangle 28">
            <a:extLst>
              <a:ext uri="{FF2B5EF4-FFF2-40B4-BE49-F238E27FC236}">
                <a16:creationId xmlns:a16="http://schemas.microsoft.com/office/drawing/2014/main" id="{F3A29203-9855-4B3D-9F79-0BA70EDD63FB}"/>
              </a:ext>
            </a:extLst>
          </p:cNvPr>
          <p:cNvSpPr/>
          <p:nvPr/>
        </p:nvSpPr>
        <p:spPr>
          <a:xfrm>
            <a:off x="10420002" y="1999324"/>
            <a:ext cx="1295400" cy="584775"/>
          </a:xfrm>
          <a:prstGeom prst="rect">
            <a:avLst/>
          </a:prstGeom>
        </p:spPr>
        <p:txBody>
          <a:bodyPr wrap="square">
            <a:spAutoFit/>
          </a:bodyPr>
          <a:lstStyle/>
          <a:p>
            <a:r>
              <a:rPr lang="el-GR" sz="1600" dirty="0">
                <a:solidFill>
                  <a:prstClr val="black">
                    <a:lumMod val="75000"/>
                    <a:lumOff val="25000"/>
                  </a:prstClr>
                </a:solidFill>
                <a:latin typeface="Century Gothic" panose="020B0502020202020204" pitchFamily="34" charset="0"/>
              </a:rPr>
              <a:t>&lt; 10μ</a:t>
            </a:r>
            <a:r>
              <a:rPr lang="en-US" sz="1600" dirty="0">
                <a:solidFill>
                  <a:prstClr val="black">
                    <a:lumMod val="75000"/>
                    <a:lumOff val="25000"/>
                  </a:prstClr>
                </a:solidFill>
                <a:latin typeface="Century Gothic" panose="020B0502020202020204" pitchFamily="34" charset="0"/>
              </a:rPr>
              <a:t>m in</a:t>
            </a:r>
          </a:p>
          <a:p>
            <a:r>
              <a:rPr lang="en-US" sz="1600" dirty="0">
                <a:solidFill>
                  <a:prstClr val="black">
                    <a:lumMod val="75000"/>
                    <a:lumOff val="25000"/>
                  </a:prstClr>
                </a:solidFill>
                <a:latin typeface="Century Gothic" panose="020B0502020202020204" pitchFamily="34" charset="0"/>
              </a:rPr>
              <a:t>diameter</a:t>
            </a:r>
          </a:p>
        </p:txBody>
      </p:sp>
      <p:sp>
        <p:nvSpPr>
          <p:cNvPr id="30" name="Rectangle 29">
            <a:extLst>
              <a:ext uri="{FF2B5EF4-FFF2-40B4-BE49-F238E27FC236}">
                <a16:creationId xmlns:a16="http://schemas.microsoft.com/office/drawing/2014/main" id="{4B8780A4-D1F9-4572-8D5B-A6040CFB0565}"/>
              </a:ext>
            </a:extLst>
          </p:cNvPr>
          <p:cNvSpPr/>
          <p:nvPr/>
        </p:nvSpPr>
        <p:spPr>
          <a:xfrm>
            <a:off x="10066475" y="1773823"/>
            <a:ext cx="646331" cy="338554"/>
          </a:xfrm>
          <a:prstGeom prst="rect">
            <a:avLst/>
          </a:prstGeom>
        </p:spPr>
        <p:txBody>
          <a:bodyPr wrap="none">
            <a:spAutoFit/>
          </a:bodyPr>
          <a:lstStyle/>
          <a:p>
            <a:r>
              <a:rPr lang="en-US" sz="1600" i="1" dirty="0">
                <a:solidFill>
                  <a:schemeClr val="tx1">
                    <a:lumMod val="75000"/>
                    <a:lumOff val="25000"/>
                  </a:schemeClr>
                </a:solidFill>
                <a:latin typeface="Century Gothic" panose="020B0502020202020204" pitchFamily="34" charset="0"/>
              </a:rPr>
              <a:t>PM</a:t>
            </a:r>
            <a:r>
              <a:rPr lang="en-US" sz="1600" i="1" baseline="-25000" dirty="0">
                <a:solidFill>
                  <a:schemeClr val="tx1">
                    <a:lumMod val="75000"/>
                    <a:lumOff val="25000"/>
                  </a:schemeClr>
                </a:solidFill>
                <a:latin typeface="Century Gothic" panose="020B0502020202020204" pitchFamily="34" charset="0"/>
              </a:rPr>
              <a:t>10</a:t>
            </a:r>
          </a:p>
        </p:txBody>
      </p:sp>
    </p:spTree>
    <p:extLst>
      <p:ext uri="{BB962C8B-B14F-4D97-AF65-F5344CB8AC3E}">
        <p14:creationId xmlns:p14="http://schemas.microsoft.com/office/powerpoint/2010/main" val="164755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2C37-9963-4D41-9BCC-F81938FFDA56}"/>
              </a:ext>
            </a:extLst>
          </p:cNvPr>
          <p:cNvSpPr txBox="1">
            <a:spLocks/>
          </p:cNvSpPr>
          <p:nvPr/>
        </p:nvSpPr>
        <p:spPr>
          <a:xfrm>
            <a:off x="495300" y="342900"/>
            <a:ext cx="9414305"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prstClr val="white"/>
                </a:solidFill>
                <a:latin typeface="Century Gothic" panose="020B0502020202020204" pitchFamily="34" charset="0"/>
              </a:rPr>
              <a:t>OBJECTIVES</a:t>
            </a:r>
            <a:r>
              <a:rPr kumimoji="0" lang="en-US" sz="4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p:txBody>
      </p:sp>
      <p:grpSp>
        <p:nvGrpSpPr>
          <p:cNvPr id="5" name="Group 4">
            <a:extLst>
              <a:ext uri="{FF2B5EF4-FFF2-40B4-BE49-F238E27FC236}">
                <a16:creationId xmlns:a16="http://schemas.microsoft.com/office/drawing/2014/main" id="{1A5BB5EE-E935-4DE4-83CA-F4F912619C6A}"/>
              </a:ext>
            </a:extLst>
          </p:cNvPr>
          <p:cNvGrpSpPr/>
          <p:nvPr/>
        </p:nvGrpSpPr>
        <p:grpSpPr>
          <a:xfrm>
            <a:off x="7080464" y="1371600"/>
            <a:ext cx="5111536" cy="5336936"/>
            <a:chOff x="7137459" y="1207104"/>
            <a:chExt cx="5111536" cy="5336936"/>
          </a:xfrm>
        </p:grpSpPr>
        <p:pic>
          <p:nvPicPr>
            <p:cNvPr id="9" name="Google Shape;148;p4">
              <a:extLst>
                <a:ext uri="{FF2B5EF4-FFF2-40B4-BE49-F238E27FC236}">
                  <a16:creationId xmlns:a16="http://schemas.microsoft.com/office/drawing/2014/main" id="{288EAAE3-B352-4382-9DDF-5B703A1B3A0A}"/>
                </a:ext>
              </a:extLst>
            </p:cNvPr>
            <p:cNvPicPr preferRelativeResize="0"/>
            <p:nvPr/>
          </p:nvPicPr>
          <p:blipFill rotWithShape="1">
            <a:blip r:embed="rId3">
              <a:alphaModFix/>
            </a:blip>
            <a:srcRect/>
            <a:stretch/>
          </p:blipFill>
          <p:spPr>
            <a:xfrm>
              <a:off x="7294276" y="3932438"/>
              <a:ext cx="4259095" cy="2607198"/>
            </a:xfrm>
            <a:prstGeom prst="rect">
              <a:avLst/>
            </a:prstGeom>
            <a:noFill/>
            <a:ln>
              <a:noFill/>
            </a:ln>
            <a:effectLst>
              <a:outerShdw blurRad="50800" dist="38100" dir="2700000" algn="tl" rotWithShape="0">
                <a:srgbClr val="000000">
                  <a:alpha val="40000"/>
                </a:srgbClr>
              </a:outerShdw>
            </a:effectLst>
          </p:spPr>
        </p:pic>
        <p:sp>
          <p:nvSpPr>
            <p:cNvPr id="11" name="Google Shape;150;p4">
              <a:extLst>
                <a:ext uri="{FF2B5EF4-FFF2-40B4-BE49-F238E27FC236}">
                  <a16:creationId xmlns:a16="http://schemas.microsoft.com/office/drawing/2014/main" id="{320E4048-9E38-42DC-8155-892AA3E289B6}"/>
                </a:ext>
              </a:extLst>
            </p:cNvPr>
            <p:cNvSpPr txBox="1"/>
            <p:nvPr/>
          </p:nvSpPr>
          <p:spPr>
            <a:xfrm>
              <a:off x="7137459" y="1207104"/>
              <a:ext cx="5111536" cy="3069703"/>
            </a:xfrm>
            <a:prstGeom prst="rect">
              <a:avLst/>
            </a:prstGeom>
            <a:noFill/>
            <a:ln>
              <a:noFill/>
            </a:ln>
          </p:spPr>
          <p:txBody>
            <a:bodyPr spcFirstLastPara="1" wrap="square" lIns="91425" tIns="45700" rIns="91425" bIns="45700" anchor="t" anchorCtr="0">
              <a:noAutofit/>
            </a:bodyPr>
            <a:lstStyle/>
            <a:p>
              <a:pPr marL="342900" indent="-342900">
                <a:spcAft>
                  <a:spcPts val="600"/>
                </a:spcAft>
                <a:buClr>
                  <a:srgbClr val="964135"/>
                </a:buClr>
                <a:buFont typeface="Webdings" panose="05030102010509060703" pitchFamily="18" charset="2"/>
                <a:buChar char=""/>
              </a:pPr>
              <a:r>
                <a:rPr lang="en-US" sz="2100" dirty="0">
                  <a:solidFill>
                    <a:prstClr val="black">
                      <a:lumMod val="75000"/>
                      <a:lumOff val="25000"/>
                    </a:prstClr>
                  </a:solidFill>
                  <a:latin typeface="Century Gothic" panose="020B0502020202020204" pitchFamily="34" charset="0"/>
                </a:rPr>
                <a:t>Identify </a:t>
              </a:r>
              <a:r>
                <a:rPr lang="en-US" sz="2100" dirty="0">
                  <a:solidFill>
                    <a:srgbClr val="3F3F3F"/>
                  </a:solidFill>
                  <a:latin typeface="Century Gothic" panose="020B0502020202020204" pitchFamily="34" charset="0"/>
                  <a:ea typeface="Century Gothic"/>
                  <a:cs typeface="Century Gothic"/>
                  <a:sym typeface="Century Gothic"/>
                </a:rPr>
                <a:t>sources and dispersion patterns </a:t>
              </a:r>
              <a:r>
                <a:rPr lang="en-US" sz="2100" dirty="0">
                  <a:solidFill>
                    <a:srgbClr val="3F3F3F"/>
                  </a:solidFill>
                  <a:latin typeface="Century Gothic"/>
                  <a:ea typeface="Century Gothic"/>
                  <a:cs typeface="Century Gothic"/>
                  <a:sym typeface="Century Gothic"/>
                </a:rPr>
                <a:t>of air pollutants</a:t>
              </a:r>
            </a:p>
            <a:p>
              <a:pPr marL="800100" lvl="1" indent="-342900">
                <a:spcAft>
                  <a:spcPts val="1800"/>
                </a:spcAft>
                <a:buClr>
                  <a:srgbClr val="964135"/>
                </a:buClr>
                <a:buFont typeface="Webdings" panose="05030102010509060703" pitchFamily="18" charset="2"/>
                <a:buChar char=""/>
              </a:pPr>
              <a:r>
                <a:rPr lang="en-US" sz="2100" dirty="0">
                  <a:solidFill>
                    <a:srgbClr val="3F3F3F"/>
                  </a:solidFill>
                  <a:latin typeface="Century Gothic"/>
                  <a:ea typeface="Century Gothic"/>
                  <a:cs typeface="Century Gothic"/>
                  <a:sym typeface="Century Gothic"/>
                </a:rPr>
                <a:t>PM</a:t>
              </a:r>
              <a:r>
                <a:rPr lang="en-US" sz="2100" baseline="-25000" dirty="0">
                  <a:solidFill>
                    <a:srgbClr val="3F3F3F"/>
                  </a:solidFill>
                  <a:latin typeface="Century Gothic"/>
                  <a:ea typeface="Century Gothic"/>
                  <a:cs typeface="Century Gothic"/>
                  <a:sym typeface="Century Gothic"/>
                </a:rPr>
                <a:t>2.5</a:t>
              </a:r>
              <a:r>
                <a:rPr lang="en-US" sz="2100" dirty="0">
                  <a:solidFill>
                    <a:srgbClr val="3F3F3F"/>
                  </a:solidFill>
                  <a:latin typeface="Century Gothic"/>
                  <a:ea typeface="Century Gothic"/>
                  <a:cs typeface="Century Gothic"/>
                  <a:sym typeface="Century Gothic"/>
                </a:rPr>
                <a:t>, NO</a:t>
              </a:r>
              <a:r>
                <a:rPr lang="en-US" sz="2100" baseline="-25000" dirty="0">
                  <a:solidFill>
                    <a:srgbClr val="3F3F3F"/>
                  </a:solidFill>
                  <a:latin typeface="Century Gothic"/>
                  <a:ea typeface="Century Gothic"/>
                  <a:cs typeface="Century Gothic"/>
                  <a:sym typeface="Century Gothic"/>
                </a:rPr>
                <a:t>x</a:t>
              </a:r>
              <a:r>
                <a:rPr lang="en-US" sz="2100" dirty="0">
                  <a:solidFill>
                    <a:srgbClr val="3F3F3F"/>
                  </a:solidFill>
                  <a:latin typeface="Century Gothic"/>
                  <a:ea typeface="Century Gothic"/>
                  <a:cs typeface="Century Gothic"/>
                  <a:sym typeface="Century Gothic"/>
                </a:rPr>
                <a:t>, CO, O</a:t>
              </a:r>
              <a:r>
                <a:rPr lang="en-US" sz="2100" baseline="-25000" dirty="0">
                  <a:solidFill>
                    <a:srgbClr val="3F3F3F"/>
                  </a:solidFill>
                  <a:latin typeface="Century Gothic"/>
                  <a:ea typeface="Century Gothic"/>
                  <a:cs typeface="Century Gothic"/>
                  <a:sym typeface="Century Gothic"/>
                </a:rPr>
                <a:t>3</a:t>
              </a:r>
              <a:r>
                <a:rPr lang="en-US" sz="2100" dirty="0">
                  <a:solidFill>
                    <a:srgbClr val="3F3F3F"/>
                  </a:solidFill>
                  <a:latin typeface="Century Gothic"/>
                  <a:ea typeface="Century Gothic"/>
                  <a:cs typeface="Century Gothic"/>
                  <a:sym typeface="Century Gothic"/>
                </a:rPr>
                <a:t>, </a:t>
              </a:r>
              <a:r>
                <a:rPr lang="en-US" sz="2100" dirty="0" err="1">
                  <a:solidFill>
                    <a:srgbClr val="3F3F3F"/>
                  </a:solidFill>
                  <a:latin typeface="Century Gothic"/>
                  <a:ea typeface="Century Gothic"/>
                  <a:cs typeface="Century Gothic"/>
                  <a:sym typeface="Century Gothic"/>
                </a:rPr>
                <a:t>SO</a:t>
              </a:r>
              <a:r>
                <a:rPr lang="en-US" sz="2100" baseline="-25000" dirty="0" err="1">
                  <a:solidFill>
                    <a:srgbClr val="3F3F3F"/>
                  </a:solidFill>
                  <a:latin typeface="Century Gothic"/>
                  <a:ea typeface="Century Gothic"/>
                  <a:cs typeface="Century Gothic"/>
                  <a:sym typeface="Century Gothic"/>
                </a:rPr>
                <a:t>x</a:t>
              </a:r>
              <a:endParaRPr lang="en-US" sz="2100" baseline="-25000" dirty="0">
                <a:solidFill>
                  <a:srgbClr val="3F3F3F"/>
                </a:solidFill>
                <a:latin typeface="Century Gothic"/>
                <a:ea typeface="Century Gothic"/>
                <a:cs typeface="Century Gothic"/>
                <a:sym typeface="Century Gothic"/>
              </a:endParaRPr>
            </a:p>
            <a:p>
              <a:pPr marL="342900" indent="-342900">
                <a:spcAft>
                  <a:spcPts val="1800"/>
                </a:spcAft>
                <a:buClr>
                  <a:srgbClr val="964135"/>
                </a:buClr>
                <a:buFont typeface="Webdings" panose="05030102010509060703" pitchFamily="18" charset="2"/>
                <a:buChar char=""/>
              </a:pPr>
              <a:r>
                <a:rPr lang="en-US" sz="2100" dirty="0">
                  <a:solidFill>
                    <a:srgbClr val="3F3F3F"/>
                  </a:solidFill>
                  <a:latin typeface="Century Gothic"/>
                  <a:ea typeface="Century Gothic"/>
                  <a:cs typeface="Century Gothic"/>
                  <a:sym typeface="Century Gothic"/>
                </a:rPr>
                <a:t>Estimate Aerosol Optical Depth (AOD) to PM</a:t>
              </a:r>
              <a:r>
                <a:rPr lang="en-US" sz="2100" baseline="-25000" dirty="0">
                  <a:solidFill>
                    <a:srgbClr val="3F3F3F"/>
                  </a:solidFill>
                  <a:latin typeface="Century Gothic"/>
                  <a:ea typeface="Century Gothic"/>
                  <a:cs typeface="Century Gothic"/>
                  <a:sym typeface="Century Gothic"/>
                </a:rPr>
                <a:t>2.5</a:t>
              </a:r>
              <a:r>
                <a:rPr lang="en-US" sz="2100" dirty="0">
                  <a:solidFill>
                    <a:srgbClr val="3F3F3F"/>
                  </a:solidFill>
                  <a:latin typeface="Century Gothic"/>
                  <a:ea typeface="Century Gothic"/>
                  <a:cs typeface="Century Gothic"/>
                  <a:sym typeface="Century Gothic"/>
                </a:rPr>
                <a:t> relationship </a:t>
              </a:r>
            </a:p>
            <a:p>
              <a:pPr marL="342900" indent="-342900">
                <a:spcAft>
                  <a:spcPts val="600"/>
                </a:spcAft>
                <a:buClr>
                  <a:srgbClr val="964135"/>
                </a:buClr>
                <a:buFont typeface="Webdings" panose="05030102010509060703" pitchFamily="18" charset="2"/>
                <a:buChar char=""/>
              </a:pPr>
              <a:r>
                <a:rPr lang="en-US" sz="2100" dirty="0">
                  <a:solidFill>
                    <a:srgbClr val="3F3F3F"/>
                  </a:solidFill>
                  <a:latin typeface="Century Gothic"/>
                  <a:ea typeface="Century Gothic"/>
                  <a:cs typeface="Century Gothic"/>
                  <a:sym typeface="Century Gothic"/>
                </a:rPr>
                <a:t>Validate with </a:t>
              </a:r>
              <a:r>
                <a:rPr lang="en-US" sz="2100" i="1" dirty="0">
                  <a:solidFill>
                    <a:srgbClr val="3F3F3F"/>
                  </a:solidFill>
                  <a:latin typeface="Century Gothic"/>
                  <a:ea typeface="Century Gothic"/>
                  <a:cs typeface="Century Gothic"/>
                  <a:sym typeface="Century Gothic"/>
                </a:rPr>
                <a:t>in situ</a:t>
              </a:r>
              <a:r>
                <a:rPr lang="en-US" sz="2100" dirty="0">
                  <a:solidFill>
                    <a:srgbClr val="3F3F3F"/>
                  </a:solidFill>
                  <a:latin typeface="Century Gothic"/>
                  <a:ea typeface="Century Gothic"/>
                  <a:cs typeface="Century Gothic"/>
                  <a:sym typeface="Century Gothic"/>
                </a:rPr>
                <a:t> data</a:t>
              </a:r>
            </a:p>
          </p:txBody>
        </p:sp>
        <p:sp>
          <p:nvSpPr>
            <p:cNvPr id="12" name="Google Shape;151;p4">
              <a:extLst>
                <a:ext uri="{FF2B5EF4-FFF2-40B4-BE49-F238E27FC236}">
                  <a16:creationId xmlns:a16="http://schemas.microsoft.com/office/drawing/2014/main" id="{8269DF00-745B-4C13-900C-6703A4B4AD8E}"/>
                </a:ext>
              </a:extLst>
            </p:cNvPr>
            <p:cNvSpPr/>
            <p:nvPr/>
          </p:nvSpPr>
          <p:spPr>
            <a:xfrm>
              <a:off x="9186965" y="6236304"/>
              <a:ext cx="2452430" cy="307736"/>
            </a:xfrm>
            <a:prstGeom prst="rect">
              <a:avLst/>
            </a:prstGeom>
            <a:noFill/>
            <a:ln>
              <a:noFill/>
            </a:ln>
          </p:spPr>
          <p:txBody>
            <a:bodyPr spcFirstLastPara="1" wrap="square" lIns="91425" tIns="45700" rIns="91425" bIns="45700" anchor="t" anchorCtr="0">
              <a:spAutoFit/>
            </a:bodyPr>
            <a:lstStyle/>
            <a:p>
              <a:r>
                <a:rPr lang="en-US" sz="1400" dirty="0">
                  <a:solidFill>
                    <a:schemeClr val="bg1"/>
                  </a:solidFill>
                  <a:latin typeface="Century Gothic"/>
                  <a:ea typeface="Century Gothic"/>
                  <a:cs typeface="Century Gothic"/>
                  <a:sym typeface="Century Gothic"/>
                </a:rPr>
                <a:t>Image Credit: Tom </a:t>
              </a:r>
              <a:r>
                <a:rPr lang="en-US" sz="1400" dirty="0" err="1">
                  <a:solidFill>
                    <a:schemeClr val="bg1"/>
                  </a:solidFill>
                  <a:latin typeface="Century Gothic"/>
                  <a:ea typeface="Century Gothic"/>
                  <a:cs typeface="Century Gothic"/>
                  <a:sym typeface="Century Gothic"/>
                </a:rPr>
                <a:t>Harpel</a:t>
              </a:r>
              <a:endParaRPr lang="en-US" sz="1400" dirty="0">
                <a:solidFill>
                  <a:schemeClr val="bg1"/>
                </a:solidFill>
                <a:latin typeface="Century Gothic"/>
                <a:ea typeface="Century Gothic"/>
                <a:cs typeface="Century Gothic"/>
                <a:sym typeface="Century Gothic"/>
              </a:endParaRPr>
            </a:p>
          </p:txBody>
        </p:sp>
      </p:grpSp>
      <p:sp>
        <p:nvSpPr>
          <p:cNvPr id="14" name="TextBox 13">
            <a:extLst>
              <a:ext uri="{FF2B5EF4-FFF2-40B4-BE49-F238E27FC236}">
                <a16:creationId xmlns:a16="http://schemas.microsoft.com/office/drawing/2014/main" id="{6F4EB378-6337-43F3-AB2C-24D5BC411BEC}"/>
              </a:ext>
            </a:extLst>
          </p:cNvPr>
          <p:cNvSpPr txBox="1"/>
          <p:nvPr/>
        </p:nvSpPr>
        <p:spPr>
          <a:xfrm>
            <a:off x="6121400" y="4884028"/>
            <a:ext cx="304861" cy="369332"/>
          </a:xfrm>
          <a:prstGeom prst="rect">
            <a:avLst/>
          </a:prstGeom>
          <a:noFill/>
        </p:spPr>
        <p:txBody>
          <a:bodyPr wrap="square" rtlCol="0">
            <a:spAutoFit/>
          </a:bodyPr>
          <a:lstStyle/>
          <a:p>
            <a:pPr>
              <a:defRPr/>
            </a:pPr>
            <a:r>
              <a:rPr lang="en-US" dirty="0">
                <a:solidFill>
                  <a:srgbClr val="FFFFFF"/>
                </a:solidFill>
                <a:latin typeface="Century Gothic" panose="020B0502020202020204" pitchFamily="34" charset="0"/>
              </a:rPr>
              <a:t>N</a:t>
            </a:r>
          </a:p>
        </p:txBody>
      </p:sp>
      <p:grpSp>
        <p:nvGrpSpPr>
          <p:cNvPr id="15" name="Group 14">
            <a:extLst>
              <a:ext uri="{FF2B5EF4-FFF2-40B4-BE49-F238E27FC236}">
                <a16:creationId xmlns:a16="http://schemas.microsoft.com/office/drawing/2014/main" id="{DF7A8147-B0A7-4A84-A7D7-748B6C80A183}"/>
              </a:ext>
            </a:extLst>
          </p:cNvPr>
          <p:cNvGrpSpPr/>
          <p:nvPr/>
        </p:nvGrpSpPr>
        <p:grpSpPr>
          <a:xfrm>
            <a:off x="495300" y="5413534"/>
            <a:ext cx="4259094" cy="539940"/>
            <a:chOff x="294640" y="5943600"/>
            <a:chExt cx="4259094" cy="539940"/>
          </a:xfrm>
        </p:grpSpPr>
        <p:sp>
          <p:nvSpPr>
            <p:cNvPr id="16" name="TextBox 15">
              <a:extLst>
                <a:ext uri="{FF2B5EF4-FFF2-40B4-BE49-F238E27FC236}">
                  <a16:creationId xmlns:a16="http://schemas.microsoft.com/office/drawing/2014/main" id="{2D5793A1-632F-4F0A-B2BE-9B810CC7AD5A}"/>
                </a:ext>
              </a:extLst>
            </p:cNvPr>
            <p:cNvSpPr txBox="1"/>
            <p:nvPr/>
          </p:nvSpPr>
          <p:spPr>
            <a:xfrm>
              <a:off x="294640" y="5943600"/>
              <a:ext cx="4259094" cy="307777"/>
            </a:xfrm>
            <a:prstGeom prst="rect">
              <a:avLst/>
            </a:prstGeom>
            <a:noFill/>
          </p:spPr>
          <p:txBody>
            <a:bodyPr wrap="square" rtlCol="0">
              <a:spAutoFit/>
            </a:bodyPr>
            <a:lstStyle/>
            <a:p>
              <a:pPr>
                <a:defRPr/>
              </a:pPr>
              <a:r>
                <a:rPr lang="en-US" sz="1400" dirty="0">
                  <a:solidFill>
                    <a:schemeClr val="tx1">
                      <a:lumMod val="75000"/>
                      <a:lumOff val="25000"/>
                    </a:schemeClr>
                  </a:solidFill>
                  <a:latin typeface="Century Gothic" panose="020B0502020202020204" pitchFamily="34" charset="0"/>
                </a:rPr>
                <a:t>0          75        150                    300 Kilometers</a:t>
              </a:r>
            </a:p>
          </p:txBody>
        </p:sp>
        <p:pic>
          <p:nvPicPr>
            <p:cNvPr id="17" name="Picture 16">
              <a:extLst>
                <a:ext uri="{FF2B5EF4-FFF2-40B4-BE49-F238E27FC236}">
                  <a16:creationId xmlns:a16="http://schemas.microsoft.com/office/drawing/2014/main" id="{4A0D6E03-1DD6-4973-9758-6E2E0166280F}"/>
                </a:ext>
              </a:extLst>
            </p:cNvPr>
            <p:cNvPicPr>
              <a:picLocks noChangeAspect="1"/>
            </p:cNvPicPr>
            <p:nvPr/>
          </p:nvPicPr>
          <p:blipFill rotWithShape="1">
            <a:blip r:embed="rId4"/>
            <a:srcRect l="8857" t="34909" r="30953" b="51795"/>
            <a:stretch/>
          </p:blipFill>
          <p:spPr>
            <a:xfrm>
              <a:off x="304800" y="6197210"/>
              <a:ext cx="2800528" cy="286330"/>
            </a:xfrm>
            <a:prstGeom prst="rect">
              <a:avLst/>
            </a:prstGeom>
          </p:spPr>
        </p:pic>
      </p:grpSp>
      <p:pic>
        <p:nvPicPr>
          <p:cNvPr id="18" name="Picture 17" descr="A picture containing map, light, red&#10;&#10;Description automatically generated">
            <a:extLst>
              <a:ext uri="{FF2B5EF4-FFF2-40B4-BE49-F238E27FC236}">
                <a16:creationId xmlns:a16="http://schemas.microsoft.com/office/drawing/2014/main" id="{E5998D38-067D-4E22-B6A4-19FFC51542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111"/>
          <a:stretch/>
        </p:blipFill>
        <p:spPr>
          <a:xfrm>
            <a:off x="522194" y="1588430"/>
            <a:ext cx="6263349" cy="3768255"/>
          </a:xfrm>
          <a:prstGeom prst="rect">
            <a:avLst/>
          </a:prstGeom>
        </p:spPr>
      </p:pic>
      <p:grpSp>
        <p:nvGrpSpPr>
          <p:cNvPr id="3" name="Group 2">
            <a:extLst>
              <a:ext uri="{FF2B5EF4-FFF2-40B4-BE49-F238E27FC236}">
                <a16:creationId xmlns:a16="http://schemas.microsoft.com/office/drawing/2014/main" id="{EADB105D-D322-431F-982C-1BBDE9D94663}"/>
              </a:ext>
            </a:extLst>
          </p:cNvPr>
          <p:cNvGrpSpPr/>
          <p:nvPr/>
        </p:nvGrpSpPr>
        <p:grpSpPr>
          <a:xfrm>
            <a:off x="6103532" y="4568308"/>
            <a:ext cx="517105" cy="631440"/>
            <a:chOff x="6193353" y="4774320"/>
            <a:chExt cx="517105" cy="631440"/>
          </a:xfrm>
        </p:grpSpPr>
        <p:pic>
          <p:nvPicPr>
            <p:cNvPr id="19" name="Graphic 18" descr="Direction">
              <a:extLst>
                <a:ext uri="{FF2B5EF4-FFF2-40B4-BE49-F238E27FC236}">
                  <a16:creationId xmlns:a16="http://schemas.microsoft.com/office/drawing/2014/main" id="{22F18C1C-5360-422C-985C-91B6787DEC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8982363">
              <a:off x="6193353" y="4774320"/>
              <a:ext cx="517105" cy="489166"/>
            </a:xfrm>
            <a:prstGeom prst="rect">
              <a:avLst/>
            </a:prstGeom>
          </p:spPr>
        </p:pic>
        <p:sp>
          <p:nvSpPr>
            <p:cNvPr id="20" name="TextBox 19">
              <a:extLst>
                <a:ext uri="{FF2B5EF4-FFF2-40B4-BE49-F238E27FC236}">
                  <a16:creationId xmlns:a16="http://schemas.microsoft.com/office/drawing/2014/main" id="{4801AD9B-18D6-4E23-A4A1-3D12BD9CCD9D}"/>
                </a:ext>
              </a:extLst>
            </p:cNvPr>
            <p:cNvSpPr txBox="1"/>
            <p:nvPr/>
          </p:nvSpPr>
          <p:spPr>
            <a:xfrm>
              <a:off x="6273800" y="5036428"/>
              <a:ext cx="304861" cy="369332"/>
            </a:xfrm>
            <a:prstGeom prst="rect">
              <a:avLst/>
            </a:prstGeom>
            <a:noFill/>
          </p:spPr>
          <p:txBody>
            <a:bodyPr wrap="square" rtlCol="0">
              <a:spAutoFit/>
            </a:bodyPr>
            <a:lstStyle/>
            <a:p>
              <a:pPr>
                <a:defRPr/>
              </a:pPr>
              <a:r>
                <a:rPr lang="en-US" dirty="0">
                  <a:solidFill>
                    <a:srgbClr val="FFFFFF"/>
                  </a:solidFill>
                  <a:latin typeface="Century Gothic" panose="020B0502020202020204" pitchFamily="34" charset="0"/>
                </a:rPr>
                <a:t>N</a:t>
              </a:r>
            </a:p>
          </p:txBody>
        </p:sp>
      </p:grpSp>
      <p:sp>
        <p:nvSpPr>
          <p:cNvPr id="21" name="TextBox 20">
            <a:extLst>
              <a:ext uri="{FF2B5EF4-FFF2-40B4-BE49-F238E27FC236}">
                <a16:creationId xmlns:a16="http://schemas.microsoft.com/office/drawing/2014/main" id="{885254B3-95AD-4F9A-AE1B-7D8FB953FBC4}"/>
              </a:ext>
            </a:extLst>
          </p:cNvPr>
          <p:cNvSpPr txBox="1"/>
          <p:nvPr/>
        </p:nvSpPr>
        <p:spPr>
          <a:xfrm>
            <a:off x="522194" y="4873546"/>
            <a:ext cx="1295400" cy="379814"/>
          </a:xfrm>
          <a:prstGeom prst="rect">
            <a:avLst/>
          </a:prstGeom>
          <a:noFill/>
          <a:ln>
            <a:solidFill>
              <a:sysClr val="window" lastClr="FFFFFF"/>
            </a:solidFill>
          </a:ln>
        </p:spPr>
        <p:txBody>
          <a:bodyPr wrap="square" rtlCol="0">
            <a:spAutoFit/>
          </a:bodyPr>
          <a:lstStyle/>
          <a:p>
            <a:pPr marL="285750" indent="-285750">
              <a:buClr>
                <a:srgbClr val="C00000"/>
              </a:buClr>
              <a:buFont typeface="Arial" panose="020B0604020202020204" pitchFamily="34" charset="0"/>
              <a:buChar char="•"/>
              <a:defRPr/>
            </a:pPr>
            <a:r>
              <a:rPr lang="en-US" kern="0" dirty="0">
                <a:solidFill>
                  <a:prstClr val="white"/>
                </a:solidFill>
                <a:latin typeface="Century Gothic" panose="020F0302020204030204"/>
              </a:rPr>
              <a:t>Sensors</a:t>
            </a:r>
          </a:p>
        </p:txBody>
      </p:sp>
    </p:spTree>
    <p:extLst>
      <p:ext uri="{BB962C8B-B14F-4D97-AF65-F5344CB8AC3E}">
        <p14:creationId xmlns:p14="http://schemas.microsoft.com/office/powerpoint/2010/main" val="95658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342900"/>
            <a:ext cx="7487809" cy="419100"/>
          </a:xfrm>
          <a:prstGeom prst="rect">
            <a:avLst/>
          </a:prstGeom>
        </p:spPr>
        <p:txBody>
          <a:bodyPr wrap="non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964035"/>
                </a:solidFill>
                <a:latin typeface="Century Gothic" panose="020F0302020204030204"/>
              </a:rPr>
              <a:t>SATELLITES &amp; SENSORS</a:t>
            </a:r>
            <a:endParaRPr kumimoji="0" lang="en-US" sz="4000" b="1" i="0" u="none" strike="noStrike" kern="1200" cap="none" spc="0" normalizeH="0" baseline="0" noProof="0" dirty="0">
              <a:ln>
                <a:noFill/>
              </a:ln>
              <a:solidFill>
                <a:srgbClr val="964035"/>
              </a:solidFill>
              <a:effectLst/>
              <a:uLnTx/>
              <a:uFillTx/>
              <a:latin typeface="Century Gothic" panose="020F0302020204030204"/>
              <a:ea typeface="+mn-ea"/>
              <a:cs typeface="+mn-cs"/>
            </a:endParaRPr>
          </a:p>
        </p:txBody>
      </p:sp>
      <p:pic>
        <p:nvPicPr>
          <p:cNvPr id="27" name="Google Shape;158;p5">
            <a:extLst>
              <a:ext uri="{FF2B5EF4-FFF2-40B4-BE49-F238E27FC236}">
                <a16:creationId xmlns:a16="http://schemas.microsoft.com/office/drawing/2014/main" id="{A2A479AE-78FD-4F74-B756-FAEEDF1D2B0B}"/>
              </a:ext>
            </a:extLst>
          </p:cNvPr>
          <p:cNvPicPr preferRelativeResize="0"/>
          <p:nvPr/>
        </p:nvPicPr>
        <p:blipFill rotWithShape="1">
          <a:blip r:embed="rId3">
            <a:alphaModFix/>
          </a:blip>
          <a:srcRect/>
          <a:stretch/>
        </p:blipFill>
        <p:spPr>
          <a:xfrm>
            <a:off x="1626087" y="1079264"/>
            <a:ext cx="4374345" cy="3080787"/>
          </a:xfrm>
          <a:prstGeom prst="rect">
            <a:avLst/>
          </a:prstGeom>
          <a:noFill/>
          <a:ln>
            <a:noFill/>
          </a:ln>
        </p:spPr>
      </p:pic>
      <p:sp>
        <p:nvSpPr>
          <p:cNvPr id="28" name="TextBox 27">
            <a:extLst>
              <a:ext uri="{FF2B5EF4-FFF2-40B4-BE49-F238E27FC236}">
                <a16:creationId xmlns:a16="http://schemas.microsoft.com/office/drawing/2014/main" id="{B4DE7480-CF9E-4A2B-8A86-5AF72D4092ED}"/>
              </a:ext>
            </a:extLst>
          </p:cNvPr>
          <p:cNvSpPr txBox="1"/>
          <p:nvPr/>
        </p:nvSpPr>
        <p:spPr>
          <a:xfrm>
            <a:off x="1390215" y="3409084"/>
            <a:ext cx="1133738" cy="50958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lumMod val="75000"/>
                    <a:lumOff val="25000"/>
                  </a:prstClr>
                </a:solidFill>
                <a:effectLst/>
                <a:uLnTx/>
                <a:uFillTx/>
                <a:latin typeface="Century Gothic" panose="020F0302020204030204"/>
              </a:rPr>
              <a:t>Aqua</a:t>
            </a:r>
          </a:p>
        </p:txBody>
      </p:sp>
      <p:grpSp>
        <p:nvGrpSpPr>
          <p:cNvPr id="29" name="Group 28">
            <a:extLst>
              <a:ext uri="{FF2B5EF4-FFF2-40B4-BE49-F238E27FC236}">
                <a16:creationId xmlns:a16="http://schemas.microsoft.com/office/drawing/2014/main" id="{71839BEF-8F0D-4706-B318-4092787B3B29}"/>
              </a:ext>
            </a:extLst>
          </p:cNvPr>
          <p:cNvGrpSpPr/>
          <p:nvPr/>
        </p:nvGrpSpPr>
        <p:grpSpPr>
          <a:xfrm>
            <a:off x="4145308" y="3318761"/>
            <a:ext cx="3472651" cy="3587979"/>
            <a:chOff x="4222369" y="3362613"/>
            <a:chExt cx="2861300" cy="2956325"/>
          </a:xfrm>
        </p:grpSpPr>
        <p:pic>
          <p:nvPicPr>
            <p:cNvPr id="39" name="Google Shape;160;p5">
              <a:extLst>
                <a:ext uri="{FF2B5EF4-FFF2-40B4-BE49-F238E27FC236}">
                  <a16:creationId xmlns:a16="http://schemas.microsoft.com/office/drawing/2014/main" id="{AFA4CBD6-6300-4BC8-A00D-F60FECFCC84E}"/>
                </a:ext>
              </a:extLst>
            </p:cNvPr>
            <p:cNvPicPr preferRelativeResize="0"/>
            <p:nvPr/>
          </p:nvPicPr>
          <p:blipFill rotWithShape="1">
            <a:blip r:embed="rId4">
              <a:alphaModFix/>
            </a:blip>
            <a:srcRect/>
            <a:stretch/>
          </p:blipFill>
          <p:spPr>
            <a:xfrm>
              <a:off x="4222369" y="3362613"/>
              <a:ext cx="2861300" cy="2956325"/>
            </a:xfrm>
            <a:prstGeom prst="rect">
              <a:avLst/>
            </a:prstGeom>
            <a:noFill/>
            <a:ln>
              <a:noFill/>
            </a:ln>
          </p:spPr>
        </p:pic>
        <p:sp>
          <p:nvSpPr>
            <p:cNvPr id="40" name="Rectangle 39">
              <a:extLst>
                <a:ext uri="{FF2B5EF4-FFF2-40B4-BE49-F238E27FC236}">
                  <a16:creationId xmlns:a16="http://schemas.microsoft.com/office/drawing/2014/main" id="{D2630197-14BF-457E-A763-5CB399689198}"/>
                </a:ext>
              </a:extLst>
            </p:cNvPr>
            <p:cNvSpPr/>
            <p:nvPr/>
          </p:nvSpPr>
          <p:spPr>
            <a:xfrm>
              <a:off x="4963199" y="5579798"/>
              <a:ext cx="1124002" cy="52086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41" name="TextBox 40">
              <a:extLst>
                <a:ext uri="{FF2B5EF4-FFF2-40B4-BE49-F238E27FC236}">
                  <a16:creationId xmlns:a16="http://schemas.microsoft.com/office/drawing/2014/main" id="{A6E413B2-E64E-4D93-89E8-3C9483D00631}"/>
                </a:ext>
              </a:extLst>
            </p:cNvPr>
            <p:cNvSpPr txBox="1"/>
            <p:nvPr/>
          </p:nvSpPr>
          <p:spPr>
            <a:xfrm>
              <a:off x="4674455" y="5211430"/>
              <a:ext cx="1780576" cy="633983"/>
            </a:xfrm>
            <a:prstGeom prst="rect">
              <a:avLst/>
            </a:prstGeom>
            <a:noFill/>
          </p:spPr>
          <p:txBody>
            <a:bodyPr wrap="square" rtlCol="0">
              <a:spAutoFit/>
            </a:bodyPr>
            <a:lstStyle/>
            <a:p>
              <a:pPr>
                <a:defRPr/>
              </a:pPr>
              <a:r>
                <a:rPr kumimoji="0" lang="en-US" sz="2200" b="0" i="0" u="none" strike="noStrike" kern="0" cap="none" spc="0" normalizeH="0" baseline="0" noProof="0" dirty="0">
                  <a:ln>
                    <a:noFill/>
                  </a:ln>
                  <a:solidFill>
                    <a:prstClr val="black">
                      <a:lumMod val="75000"/>
                      <a:lumOff val="25000"/>
                    </a:prstClr>
                  </a:solidFill>
                  <a:effectLst/>
                  <a:uLnTx/>
                  <a:uFillTx/>
                  <a:latin typeface="Century Gothic" panose="020F0302020204030204"/>
                </a:rPr>
                <a:t>Terra </a:t>
              </a:r>
              <a:r>
                <a:rPr lang="en-US" kern="0" dirty="0">
                  <a:solidFill>
                    <a:prstClr val="black">
                      <a:lumMod val="75000"/>
                      <a:lumOff val="25000"/>
                    </a:prstClr>
                  </a:solidFill>
                  <a:latin typeface="Century Gothic" panose="020F0302020204030204"/>
                </a:rPr>
                <a:t>(</a:t>
              </a:r>
              <a:r>
                <a:rPr lang="en-US" sz="2200" b="1" kern="0" dirty="0">
                  <a:solidFill>
                    <a:prstClr val="black">
                      <a:lumMod val="75000"/>
                      <a:lumOff val="25000"/>
                    </a:prstClr>
                  </a:solidFill>
                  <a:latin typeface="Century Gothic" panose="020F0302020204030204"/>
                </a:rPr>
                <a:t>MODIS</a:t>
              </a:r>
              <a:r>
                <a:rPr lang="en-US" kern="0" dirty="0">
                  <a:solidFill>
                    <a:prstClr val="black">
                      <a:lumMod val="75000"/>
                      <a:lumOff val="25000"/>
                    </a:prstClr>
                  </a:solidFill>
                  <a:latin typeface="Century Gothic" panose="020F0302020204030204"/>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prstClr val="black">
                    <a:lumMod val="75000"/>
                    <a:lumOff val="25000"/>
                  </a:prstClr>
                </a:solidFill>
                <a:effectLst/>
                <a:uLnTx/>
                <a:uFillTx/>
                <a:latin typeface="Century Gothic" panose="020F0302020204030204"/>
              </a:endParaRPr>
            </a:p>
          </p:txBody>
        </p:sp>
      </p:grpSp>
      <p:grpSp>
        <p:nvGrpSpPr>
          <p:cNvPr id="30" name="Group 29">
            <a:extLst>
              <a:ext uri="{FF2B5EF4-FFF2-40B4-BE49-F238E27FC236}">
                <a16:creationId xmlns:a16="http://schemas.microsoft.com/office/drawing/2014/main" id="{E04FD2D0-D042-4DC8-A2DD-8F6F2DBFB859}"/>
              </a:ext>
            </a:extLst>
          </p:cNvPr>
          <p:cNvGrpSpPr/>
          <p:nvPr/>
        </p:nvGrpSpPr>
        <p:grpSpPr>
          <a:xfrm>
            <a:off x="6558186" y="398636"/>
            <a:ext cx="4243598" cy="3805821"/>
            <a:chOff x="6253903" y="462722"/>
            <a:chExt cx="3631757" cy="3257099"/>
          </a:xfrm>
        </p:grpSpPr>
        <p:pic>
          <p:nvPicPr>
            <p:cNvPr id="36" name="Google Shape;159;p5">
              <a:extLst>
                <a:ext uri="{FF2B5EF4-FFF2-40B4-BE49-F238E27FC236}">
                  <a16:creationId xmlns:a16="http://schemas.microsoft.com/office/drawing/2014/main" id="{93386DAB-7DEF-4947-BEA0-42480425E782}"/>
                </a:ext>
              </a:extLst>
            </p:cNvPr>
            <p:cNvPicPr preferRelativeResize="0"/>
            <p:nvPr/>
          </p:nvPicPr>
          <p:blipFill rotWithShape="1">
            <a:blip r:embed="rId5">
              <a:alphaModFix/>
            </a:blip>
            <a:srcRect t="5264"/>
            <a:stretch/>
          </p:blipFill>
          <p:spPr>
            <a:xfrm>
              <a:off x="6253903" y="462722"/>
              <a:ext cx="3631757" cy="3217524"/>
            </a:xfrm>
            <a:prstGeom prst="rect">
              <a:avLst/>
            </a:prstGeom>
            <a:noFill/>
            <a:ln>
              <a:noFill/>
            </a:ln>
          </p:spPr>
        </p:pic>
        <p:sp>
          <p:nvSpPr>
            <p:cNvPr id="37" name="Rectangle 36">
              <a:extLst>
                <a:ext uri="{FF2B5EF4-FFF2-40B4-BE49-F238E27FC236}">
                  <a16:creationId xmlns:a16="http://schemas.microsoft.com/office/drawing/2014/main" id="{3A06D201-F975-4057-AC80-86FB3125B2B2}"/>
                </a:ext>
              </a:extLst>
            </p:cNvPr>
            <p:cNvSpPr/>
            <p:nvPr/>
          </p:nvSpPr>
          <p:spPr>
            <a:xfrm>
              <a:off x="7538952" y="3061318"/>
              <a:ext cx="2044885" cy="52086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38" name="TextBox 37">
              <a:extLst>
                <a:ext uri="{FF2B5EF4-FFF2-40B4-BE49-F238E27FC236}">
                  <a16:creationId xmlns:a16="http://schemas.microsoft.com/office/drawing/2014/main" id="{EF72123B-6F8A-4A7B-8846-BAD2AEC9CC44}"/>
                </a:ext>
              </a:extLst>
            </p:cNvPr>
            <p:cNvSpPr txBox="1"/>
            <p:nvPr/>
          </p:nvSpPr>
          <p:spPr>
            <a:xfrm>
              <a:off x="6860028" y="3061318"/>
              <a:ext cx="2723808" cy="658503"/>
            </a:xfrm>
            <a:prstGeom prst="rect">
              <a:avLst/>
            </a:prstGeom>
            <a:noFill/>
          </p:spPr>
          <p:txBody>
            <a:bodyPr wrap="square" rtlCol="0">
              <a:spAutoFit/>
            </a:bodyPr>
            <a:lstStyle/>
            <a:p>
              <a:pPr>
                <a:defRPr/>
              </a:pPr>
              <a:r>
                <a:rPr kumimoji="0" lang="en-US" sz="2200" b="0" i="0" u="none" strike="noStrike" kern="0" cap="none" spc="0" normalizeH="0" baseline="0" noProof="0" dirty="0">
                  <a:ln>
                    <a:noFill/>
                  </a:ln>
                  <a:solidFill>
                    <a:prstClr val="black">
                      <a:lumMod val="75000"/>
                      <a:lumOff val="25000"/>
                    </a:prstClr>
                  </a:solidFill>
                  <a:effectLst/>
                  <a:uLnTx/>
                  <a:uFillTx/>
                  <a:latin typeface="Century Gothic" panose="020F0302020204030204"/>
                </a:rPr>
                <a:t>Sentinel-5P </a:t>
              </a:r>
              <a:r>
                <a:rPr lang="en-US" kern="0" dirty="0">
                  <a:solidFill>
                    <a:prstClr val="black">
                      <a:lumMod val="75000"/>
                      <a:lumOff val="25000"/>
                    </a:prstClr>
                  </a:solidFill>
                  <a:latin typeface="Century Gothic" panose="020F0302020204030204"/>
                </a:rPr>
                <a:t>(</a:t>
              </a:r>
              <a:r>
                <a:rPr lang="en-US" sz="2200" b="1" kern="0" dirty="0">
                  <a:solidFill>
                    <a:prstClr val="black">
                      <a:lumMod val="75000"/>
                      <a:lumOff val="25000"/>
                    </a:prstClr>
                  </a:solidFill>
                  <a:latin typeface="Century Gothic" panose="020F0302020204030204"/>
                </a:rPr>
                <a:t>TROPOMI</a:t>
              </a:r>
              <a:r>
                <a:rPr lang="en-US" kern="0" dirty="0">
                  <a:solidFill>
                    <a:prstClr val="black">
                      <a:lumMod val="75000"/>
                      <a:lumOff val="25000"/>
                    </a:prstClr>
                  </a:solidFill>
                  <a:latin typeface="Century Gothic" panose="020F0302020204030204"/>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prstClr val="black">
                    <a:lumMod val="75000"/>
                    <a:lumOff val="25000"/>
                  </a:prstClr>
                </a:solidFill>
                <a:effectLst/>
                <a:uLnTx/>
                <a:uFillTx/>
                <a:latin typeface="Century Gothic" panose="020F0302020204030204"/>
              </a:endParaRPr>
            </a:p>
          </p:txBody>
        </p:sp>
      </p:grpSp>
      <p:sp>
        <p:nvSpPr>
          <p:cNvPr id="33" name="TextBox 32">
            <a:extLst>
              <a:ext uri="{FF2B5EF4-FFF2-40B4-BE49-F238E27FC236}">
                <a16:creationId xmlns:a16="http://schemas.microsoft.com/office/drawing/2014/main" id="{0363F712-CFD7-4444-A8BF-0A017311FC9D}"/>
              </a:ext>
            </a:extLst>
          </p:cNvPr>
          <p:cNvSpPr txBox="1"/>
          <p:nvPr/>
        </p:nvSpPr>
        <p:spPr>
          <a:xfrm>
            <a:off x="2216365" y="3404797"/>
            <a:ext cx="3466747"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75000"/>
                    <a:lumOff val="25000"/>
                  </a:prstClr>
                </a:solidFill>
                <a:effectLst/>
                <a:uLnTx/>
                <a:uFillTx/>
                <a:latin typeface="Century Gothic" panose="020F0302020204030204"/>
              </a:rPr>
              <a:t>(</a:t>
            </a:r>
            <a:r>
              <a:rPr kumimoji="0" lang="en-US" sz="2200" b="1" i="0" u="none" strike="noStrike" kern="0" cap="none" spc="0" normalizeH="0" baseline="0" noProof="0" dirty="0">
                <a:ln>
                  <a:noFill/>
                </a:ln>
                <a:solidFill>
                  <a:prstClr val="black">
                    <a:lumMod val="75000"/>
                    <a:lumOff val="25000"/>
                  </a:prstClr>
                </a:solidFill>
                <a:effectLst/>
                <a:uLnTx/>
                <a:uFillTx/>
                <a:latin typeface="Century Gothic" panose="020F0302020204030204"/>
              </a:rPr>
              <a:t>MODIS</a:t>
            </a:r>
            <a:r>
              <a:rPr kumimoji="0" lang="en-US" sz="1800" b="0" i="0" u="none" strike="noStrike" kern="0" cap="none" spc="0" normalizeH="0" baseline="0" noProof="0" dirty="0">
                <a:ln>
                  <a:noFill/>
                </a:ln>
                <a:solidFill>
                  <a:prstClr val="black">
                    <a:lumMod val="75000"/>
                    <a:lumOff val="25000"/>
                  </a:prstClr>
                </a:solidFill>
                <a:effectLst/>
                <a:uLnTx/>
                <a:uFillTx/>
                <a:latin typeface="Century Gothic" panose="020F0302020204030204"/>
              </a:rPr>
              <a:t>)</a:t>
            </a:r>
          </a:p>
        </p:txBody>
      </p:sp>
      <p:sp>
        <p:nvSpPr>
          <p:cNvPr id="34" name="Rectangle 33">
            <a:extLst>
              <a:ext uri="{FF2B5EF4-FFF2-40B4-BE49-F238E27FC236}">
                <a16:creationId xmlns:a16="http://schemas.microsoft.com/office/drawing/2014/main" id="{31C0D064-BB78-4B3D-9B9B-E3BAA481A8EF}"/>
              </a:ext>
            </a:extLst>
          </p:cNvPr>
          <p:cNvSpPr/>
          <p:nvPr/>
        </p:nvSpPr>
        <p:spPr>
          <a:xfrm>
            <a:off x="2523953" y="3768237"/>
            <a:ext cx="123816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75000"/>
                    <a:lumOff val="25000"/>
                  </a:prstClr>
                </a:solidFill>
                <a:effectLst/>
                <a:uLnTx/>
                <a:uFillTx/>
                <a:latin typeface="Century Gothic" panose="020F0302020204030204"/>
              </a:rPr>
              <a:t>(</a:t>
            </a:r>
            <a:r>
              <a:rPr kumimoji="0" lang="en-US" sz="1800" b="1" i="0" u="none" strike="noStrike" kern="0" cap="none" spc="0" normalizeH="0" baseline="0" noProof="0" dirty="0">
                <a:ln>
                  <a:noFill/>
                </a:ln>
                <a:solidFill>
                  <a:prstClr val="black">
                    <a:lumMod val="75000"/>
                    <a:lumOff val="25000"/>
                  </a:prstClr>
                </a:solidFill>
                <a:effectLst/>
                <a:uLnTx/>
                <a:uFillTx/>
                <a:latin typeface="Century Gothic" panose="020F0302020204030204"/>
              </a:rPr>
              <a:t>MAIAC</a:t>
            </a:r>
            <a:r>
              <a:rPr kumimoji="0" lang="en-US" sz="1800" b="0" i="0" u="none" strike="noStrike" kern="0" cap="none" spc="0" normalizeH="0" baseline="0" noProof="0" dirty="0">
                <a:ln>
                  <a:noFill/>
                </a:ln>
                <a:solidFill>
                  <a:prstClr val="black">
                    <a:lumMod val="75000"/>
                    <a:lumOff val="25000"/>
                  </a:prstClr>
                </a:solidFill>
                <a:effectLst/>
                <a:uLnTx/>
                <a:uFillTx/>
                <a:latin typeface="Century Gothic" panose="020F0302020204030204"/>
              </a:rPr>
              <a:t>)</a:t>
            </a:r>
          </a:p>
        </p:txBody>
      </p:sp>
      <p:sp>
        <p:nvSpPr>
          <p:cNvPr id="35" name="Rectangle 34">
            <a:extLst>
              <a:ext uri="{FF2B5EF4-FFF2-40B4-BE49-F238E27FC236}">
                <a16:creationId xmlns:a16="http://schemas.microsoft.com/office/drawing/2014/main" id="{C227ECA8-6DB9-4BC3-89F5-0A1EBD746B84}"/>
              </a:ext>
            </a:extLst>
          </p:cNvPr>
          <p:cNvSpPr/>
          <p:nvPr/>
        </p:nvSpPr>
        <p:spPr>
          <a:xfrm>
            <a:off x="5726504" y="5943600"/>
            <a:ext cx="123816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75000"/>
                    <a:lumOff val="25000"/>
                  </a:prstClr>
                </a:solidFill>
                <a:effectLst/>
                <a:uLnTx/>
                <a:uFillTx/>
                <a:latin typeface="Century Gothic" panose="020F0302020204030204"/>
              </a:rPr>
              <a:t>(</a:t>
            </a:r>
            <a:r>
              <a:rPr kumimoji="0" lang="en-US" sz="1800" b="1" i="0" u="none" strike="noStrike" kern="0" cap="none" spc="0" normalizeH="0" baseline="0" noProof="0" dirty="0">
                <a:ln>
                  <a:noFill/>
                </a:ln>
                <a:solidFill>
                  <a:prstClr val="black">
                    <a:lumMod val="75000"/>
                    <a:lumOff val="25000"/>
                  </a:prstClr>
                </a:solidFill>
                <a:effectLst/>
                <a:uLnTx/>
                <a:uFillTx/>
                <a:latin typeface="Century Gothic" panose="020F0302020204030204"/>
              </a:rPr>
              <a:t>MAIAC</a:t>
            </a:r>
            <a:r>
              <a:rPr kumimoji="0" lang="en-US" sz="1800" b="0" i="0" u="none" strike="noStrike" kern="0" cap="none" spc="0" normalizeH="0" baseline="0" noProof="0" dirty="0">
                <a:ln>
                  <a:noFill/>
                </a:ln>
                <a:solidFill>
                  <a:prstClr val="black">
                    <a:lumMod val="75000"/>
                    <a:lumOff val="25000"/>
                  </a:prstClr>
                </a:solidFill>
                <a:effectLst/>
                <a:uLnTx/>
                <a:uFillTx/>
                <a:latin typeface="Century Gothic" panose="020F0302020204030204"/>
              </a:rPr>
              <a:t>)</a:t>
            </a:r>
          </a:p>
        </p:txBody>
      </p:sp>
      <p:sp>
        <p:nvSpPr>
          <p:cNvPr id="42" name="Rectangle 41">
            <a:extLst>
              <a:ext uri="{FF2B5EF4-FFF2-40B4-BE49-F238E27FC236}">
                <a16:creationId xmlns:a16="http://schemas.microsoft.com/office/drawing/2014/main" id="{E9E55A69-2F69-47A5-B78D-F0A830726AC3}"/>
              </a:ext>
            </a:extLst>
          </p:cNvPr>
          <p:cNvSpPr/>
          <p:nvPr/>
        </p:nvSpPr>
        <p:spPr>
          <a:xfrm>
            <a:off x="3429000" y="3404796"/>
            <a:ext cx="1126420"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oogle Shape;161;p5">
            <a:extLst>
              <a:ext uri="{FF2B5EF4-FFF2-40B4-BE49-F238E27FC236}">
                <a16:creationId xmlns:a16="http://schemas.microsoft.com/office/drawing/2014/main" id="{9FF81860-EBBF-451F-8903-F4431C9DA52D}"/>
              </a:ext>
            </a:extLst>
          </p:cNvPr>
          <p:cNvSpPr txBox="1"/>
          <p:nvPr/>
        </p:nvSpPr>
        <p:spPr>
          <a:xfrm>
            <a:off x="534346" y="6090894"/>
            <a:ext cx="3801438" cy="861734"/>
          </a:xfrm>
          <a:prstGeom prst="rect">
            <a:avLst/>
          </a:prstGeom>
          <a:noFill/>
          <a:ln>
            <a:noFill/>
          </a:ln>
        </p:spPr>
        <p:txBody>
          <a:bodyPr spcFirstLastPara="1" wrap="square" lIns="91425" tIns="45700" rIns="91425" bIns="45700" anchor="t" anchorCtr="0">
            <a:spAutoFit/>
          </a:bodyPr>
          <a:lstStyle/>
          <a:p>
            <a:endParaRPr dirty="0">
              <a:solidFill>
                <a:prstClr val="black"/>
              </a:solidFill>
              <a:latin typeface="Century Gothic"/>
              <a:ea typeface="Century Gothic"/>
              <a:cs typeface="Century Gothic"/>
              <a:sym typeface="Century Gothic"/>
            </a:endParaRPr>
          </a:p>
          <a:p>
            <a:r>
              <a:rPr lang="en-US" sz="1400" dirty="0">
                <a:solidFill>
                  <a:prstClr val="black">
                    <a:lumMod val="75000"/>
                    <a:lumOff val="25000"/>
                  </a:prstClr>
                </a:solidFill>
                <a:latin typeface="Century Gothic"/>
                <a:ea typeface="Century Gothic"/>
                <a:cs typeface="Century Gothic"/>
                <a:sym typeface="Century Gothic"/>
              </a:rPr>
              <a:t>Sentinel Image Credit: ESA/ATG </a:t>
            </a:r>
            <a:r>
              <a:rPr lang="en-US" sz="1400" dirty="0" err="1">
                <a:solidFill>
                  <a:prstClr val="black">
                    <a:lumMod val="75000"/>
                    <a:lumOff val="25000"/>
                  </a:prstClr>
                </a:solidFill>
                <a:latin typeface="Century Gothic"/>
                <a:ea typeface="Century Gothic"/>
                <a:cs typeface="Century Gothic"/>
                <a:sym typeface="Century Gothic"/>
              </a:rPr>
              <a:t>medialab</a:t>
            </a:r>
            <a:endParaRPr sz="1400" dirty="0">
              <a:solidFill>
                <a:prstClr val="black">
                  <a:lumMod val="75000"/>
                  <a:lumOff val="25000"/>
                </a:prstClr>
              </a:solidFill>
              <a:latin typeface="Century Gothic"/>
              <a:ea typeface="Century Gothic"/>
              <a:cs typeface="Century Gothic"/>
              <a:sym typeface="Century Gothic"/>
            </a:endParaRPr>
          </a:p>
          <a:p>
            <a:endParaRPr dirty="0">
              <a:solidFill>
                <a:prstClr val="black"/>
              </a:solidFill>
              <a:latin typeface="Century Gothic"/>
              <a:ea typeface="Century Gothic"/>
              <a:cs typeface="Century Gothic"/>
              <a:sym typeface="Century Gothic"/>
            </a:endParaRPr>
          </a:p>
        </p:txBody>
      </p:sp>
      <p:sp>
        <p:nvSpPr>
          <p:cNvPr id="44" name="Google Shape;162;p5">
            <a:extLst>
              <a:ext uri="{FF2B5EF4-FFF2-40B4-BE49-F238E27FC236}">
                <a16:creationId xmlns:a16="http://schemas.microsoft.com/office/drawing/2014/main" id="{3A59EEA0-E4B1-451C-B268-093291E36C29}"/>
              </a:ext>
            </a:extLst>
          </p:cNvPr>
          <p:cNvSpPr txBox="1"/>
          <p:nvPr/>
        </p:nvSpPr>
        <p:spPr>
          <a:xfrm>
            <a:off x="9819189" y="6367893"/>
            <a:ext cx="1965190" cy="307736"/>
          </a:xfrm>
          <a:prstGeom prst="rect">
            <a:avLst/>
          </a:prstGeom>
          <a:noFill/>
          <a:ln>
            <a:noFill/>
          </a:ln>
        </p:spPr>
        <p:txBody>
          <a:bodyPr spcFirstLastPara="1" wrap="square" lIns="91425" tIns="45700" rIns="91425" bIns="45700" anchor="t" anchorCtr="0">
            <a:spAutoFit/>
          </a:bodyPr>
          <a:lstStyle/>
          <a:p>
            <a:r>
              <a:rPr lang="en-US" sz="1400" dirty="0">
                <a:solidFill>
                  <a:prstClr val="black">
                    <a:lumMod val="75000"/>
                    <a:lumOff val="25000"/>
                  </a:prstClr>
                </a:solidFill>
                <a:latin typeface="Century Gothic"/>
                <a:ea typeface="Century Gothic"/>
                <a:cs typeface="Century Gothic"/>
                <a:sym typeface="Century Gothic"/>
              </a:rPr>
              <a:t>Image Credit: NASA</a:t>
            </a:r>
            <a:endParaRPr dirty="0">
              <a:solidFill>
                <a:prstClr val="black">
                  <a:lumMod val="75000"/>
                  <a:lumOff val="25000"/>
                </a:prstClr>
              </a:solidFill>
              <a:latin typeface="Century Gothic" panose="020F0302020204030204"/>
            </a:endParaRPr>
          </a:p>
        </p:txBody>
      </p:sp>
    </p:spTree>
    <p:extLst>
      <p:ext uri="{BB962C8B-B14F-4D97-AF65-F5344CB8AC3E}">
        <p14:creationId xmlns:p14="http://schemas.microsoft.com/office/powerpoint/2010/main" val="192302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4" name="Google Shape;210;p8"/>
          <p:cNvSpPr/>
          <p:nvPr/>
        </p:nvSpPr>
        <p:spPr>
          <a:xfrm>
            <a:off x="228600" y="1288450"/>
            <a:ext cx="2354720" cy="1457285"/>
          </a:xfrm>
          <a:prstGeom prst="hexagon">
            <a:avLst/>
          </a:prstGeom>
          <a:solidFill>
            <a:srgbClr val="96413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3F3F3F"/>
              </a:buClr>
              <a:buSzPts val="1800"/>
              <a:buFont typeface="Century Gothic"/>
              <a:buNone/>
            </a:pPr>
            <a:r>
              <a:rPr lang="en-US" sz="2000" b="1" dirty="0">
                <a:solidFill>
                  <a:schemeClr val="bg1"/>
                </a:solidFill>
                <a:latin typeface="Century Gothic"/>
                <a:ea typeface="Century Gothic"/>
                <a:cs typeface="Century Gothic"/>
                <a:sym typeface="Century Gothic"/>
              </a:rPr>
              <a:t>Data Acquisition</a:t>
            </a:r>
          </a:p>
        </p:txBody>
      </p:sp>
      <p:sp>
        <p:nvSpPr>
          <p:cNvPr id="15" name="Google Shape;210;p8"/>
          <p:cNvSpPr/>
          <p:nvPr/>
        </p:nvSpPr>
        <p:spPr>
          <a:xfrm>
            <a:off x="4608476" y="1288450"/>
            <a:ext cx="2375183" cy="1457285"/>
          </a:xfrm>
          <a:prstGeom prst="hexagon">
            <a:avLst/>
          </a:prstGeom>
          <a:solidFill>
            <a:srgbClr val="96413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3F3F3F"/>
              </a:buClr>
              <a:buSzPts val="1800"/>
              <a:buFont typeface="Century Gothic"/>
              <a:buNone/>
            </a:pPr>
            <a:r>
              <a:rPr lang="en-US" sz="2000" b="1" dirty="0">
                <a:solidFill>
                  <a:schemeClr val="bg1"/>
                </a:solidFill>
                <a:latin typeface="Century Gothic"/>
                <a:ea typeface="Century Gothic"/>
                <a:cs typeface="Century Gothic"/>
                <a:sym typeface="Century Gothic"/>
              </a:rPr>
              <a:t>Data Processing</a:t>
            </a:r>
          </a:p>
        </p:txBody>
      </p:sp>
      <p:sp>
        <p:nvSpPr>
          <p:cNvPr id="16" name="Google Shape;210;p8"/>
          <p:cNvSpPr/>
          <p:nvPr/>
        </p:nvSpPr>
        <p:spPr>
          <a:xfrm>
            <a:off x="9223411" y="1288450"/>
            <a:ext cx="2362172" cy="1457285"/>
          </a:xfrm>
          <a:prstGeom prst="hexagon">
            <a:avLst/>
          </a:prstGeom>
          <a:solidFill>
            <a:srgbClr val="96413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3F3F3F"/>
              </a:buClr>
              <a:buSzPts val="1800"/>
              <a:buFont typeface="Century Gothic"/>
              <a:buNone/>
            </a:pPr>
            <a:r>
              <a:rPr lang="en-US" sz="2000" b="1" dirty="0">
                <a:solidFill>
                  <a:schemeClr val="bg1"/>
                </a:solidFill>
                <a:latin typeface="Century Gothic"/>
                <a:ea typeface="Century Gothic"/>
                <a:cs typeface="Century Gothic"/>
                <a:sym typeface="Century Gothic"/>
              </a:rPr>
              <a:t>End Products</a:t>
            </a:r>
            <a:endParaRPr lang="en-US" sz="1800" dirty="0">
              <a:solidFill>
                <a:srgbClr val="3F3F3F"/>
              </a:solidFill>
              <a:latin typeface="Century Gothic"/>
              <a:ea typeface="Century Gothic"/>
              <a:cs typeface="Century Gothic"/>
              <a:sym typeface="Century Gothic"/>
            </a:endParaRPr>
          </a:p>
        </p:txBody>
      </p:sp>
      <p:sp>
        <p:nvSpPr>
          <p:cNvPr id="17" name="Google Shape;274;p11"/>
          <p:cNvSpPr/>
          <p:nvPr/>
        </p:nvSpPr>
        <p:spPr>
          <a:xfrm>
            <a:off x="7521238" y="1890991"/>
            <a:ext cx="1164593" cy="252203"/>
          </a:xfrm>
          <a:prstGeom prst="rightArrow">
            <a:avLst>
              <a:gd name="adj1" fmla="val 50000"/>
              <a:gd name="adj2" fmla="val 50000"/>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1" dirty="0">
              <a:solidFill>
                <a:srgbClr val="3F3F3F"/>
              </a:solidFill>
              <a:latin typeface="Century Gothic"/>
              <a:ea typeface="Century Gothic"/>
              <a:cs typeface="Century Gothic"/>
              <a:sym typeface="Century Gothic"/>
            </a:endParaRPr>
          </a:p>
        </p:txBody>
      </p:sp>
      <p:sp>
        <p:nvSpPr>
          <p:cNvPr id="19" name="Google Shape;274;p11"/>
          <p:cNvSpPr/>
          <p:nvPr/>
        </p:nvSpPr>
        <p:spPr>
          <a:xfrm>
            <a:off x="2996653" y="1886985"/>
            <a:ext cx="1204539" cy="260215"/>
          </a:xfrm>
          <a:prstGeom prst="rightArrow">
            <a:avLst>
              <a:gd name="adj1" fmla="val 50000"/>
              <a:gd name="adj2" fmla="val 50000"/>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1" dirty="0">
              <a:solidFill>
                <a:srgbClr val="3F3F3F"/>
              </a:solidFill>
              <a:latin typeface="Century Gothic"/>
              <a:ea typeface="Century Gothic"/>
              <a:cs typeface="Century Gothic"/>
              <a:sym typeface="Century Gothic"/>
            </a:endParaRPr>
          </a:p>
        </p:txBody>
      </p:sp>
      <p:sp>
        <p:nvSpPr>
          <p:cNvPr id="26" name="Google Shape;210;p8"/>
          <p:cNvSpPr/>
          <p:nvPr/>
        </p:nvSpPr>
        <p:spPr>
          <a:xfrm>
            <a:off x="467825" y="4299812"/>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rgbClr val="954134"/>
              </a:buClr>
            </a:pPr>
            <a:r>
              <a:rPr lang="en-US" sz="1600" dirty="0">
                <a:solidFill>
                  <a:schemeClr val="bg1"/>
                </a:solidFill>
                <a:latin typeface="Century Gothic" panose="020B0502020202020204" pitchFamily="34" charset="0"/>
              </a:rPr>
              <a:t>Aqua/Terra MODIS</a:t>
            </a:r>
          </a:p>
        </p:txBody>
      </p:sp>
      <p:sp>
        <p:nvSpPr>
          <p:cNvPr id="37" name="Google Shape;210;p8"/>
          <p:cNvSpPr/>
          <p:nvPr/>
        </p:nvSpPr>
        <p:spPr>
          <a:xfrm>
            <a:off x="2616720" y="4350836"/>
            <a:ext cx="1359599" cy="953967"/>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rgbClr val="954134"/>
              </a:buClr>
            </a:pPr>
            <a:r>
              <a:rPr lang="en-US" sz="1600" dirty="0">
                <a:solidFill>
                  <a:schemeClr val="bg1"/>
                </a:solidFill>
                <a:latin typeface="Century Gothic" panose="020B0502020202020204" pitchFamily="34" charset="0"/>
              </a:rPr>
              <a:t>MAIAC</a:t>
            </a:r>
          </a:p>
          <a:p>
            <a:pPr algn="ctr">
              <a:buClr>
                <a:srgbClr val="954134"/>
              </a:buClr>
            </a:pPr>
            <a:r>
              <a:rPr lang="en-US" sz="1600" dirty="0">
                <a:solidFill>
                  <a:schemeClr val="bg1"/>
                </a:solidFill>
                <a:latin typeface="Century Gothic" panose="020B0502020202020204" pitchFamily="34" charset="0"/>
              </a:rPr>
              <a:t>ALGO</a:t>
            </a:r>
          </a:p>
        </p:txBody>
      </p:sp>
      <p:sp>
        <p:nvSpPr>
          <p:cNvPr id="38" name="Google Shape;210;p8"/>
          <p:cNvSpPr/>
          <p:nvPr/>
        </p:nvSpPr>
        <p:spPr>
          <a:xfrm>
            <a:off x="467826" y="3053523"/>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rgbClr val="954134"/>
              </a:buClr>
            </a:pPr>
            <a:r>
              <a:rPr lang="en-US" sz="1600" dirty="0">
                <a:solidFill>
                  <a:schemeClr val="bg1"/>
                </a:solidFill>
                <a:latin typeface="Century Gothic" panose="020B0502020202020204" pitchFamily="34" charset="0"/>
              </a:rPr>
              <a:t>Sentinel-5P</a:t>
            </a:r>
          </a:p>
          <a:p>
            <a:pPr algn="ctr">
              <a:buClr>
                <a:srgbClr val="954134"/>
              </a:buClr>
            </a:pPr>
            <a:r>
              <a:rPr lang="en-US" sz="1600" dirty="0">
                <a:solidFill>
                  <a:schemeClr val="bg1"/>
                </a:solidFill>
                <a:latin typeface="Century Gothic" panose="020B0502020202020204" pitchFamily="34" charset="0"/>
              </a:rPr>
              <a:t>TROPOMI</a:t>
            </a:r>
          </a:p>
        </p:txBody>
      </p:sp>
      <p:sp>
        <p:nvSpPr>
          <p:cNvPr id="39" name="Google Shape;210;p8"/>
          <p:cNvSpPr/>
          <p:nvPr/>
        </p:nvSpPr>
        <p:spPr>
          <a:xfrm>
            <a:off x="467825" y="5546101"/>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rgbClr val="954134"/>
              </a:buClr>
            </a:pPr>
            <a:r>
              <a:rPr lang="en-US" sz="1600" dirty="0" err="1">
                <a:solidFill>
                  <a:schemeClr val="bg1"/>
                </a:solidFill>
                <a:latin typeface="Century Gothic" panose="020B0502020202020204" pitchFamily="34" charset="0"/>
              </a:rPr>
              <a:t>AirData</a:t>
            </a:r>
            <a:endParaRPr lang="en-US" sz="1600" dirty="0">
              <a:solidFill>
                <a:schemeClr val="bg1"/>
              </a:solidFill>
              <a:latin typeface="Century Gothic" panose="020B0502020202020204" pitchFamily="34" charset="0"/>
            </a:endParaRPr>
          </a:p>
        </p:txBody>
      </p:sp>
      <p:sp>
        <p:nvSpPr>
          <p:cNvPr id="40" name="Google Shape;210;p8"/>
          <p:cNvSpPr/>
          <p:nvPr/>
        </p:nvSpPr>
        <p:spPr>
          <a:xfrm>
            <a:off x="4870341" y="2972507"/>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rgbClr val="954134"/>
              </a:buClr>
            </a:pPr>
            <a:r>
              <a:rPr lang="en-US" sz="1600" dirty="0">
                <a:solidFill>
                  <a:schemeClr val="bg1"/>
                </a:solidFill>
                <a:latin typeface="Century Gothic" panose="020B0502020202020204" pitchFamily="34" charset="0"/>
              </a:rPr>
              <a:t>Google Earth Engine</a:t>
            </a:r>
          </a:p>
        </p:txBody>
      </p:sp>
      <p:sp>
        <p:nvSpPr>
          <p:cNvPr id="41" name="Google Shape;210;p8"/>
          <p:cNvSpPr/>
          <p:nvPr/>
        </p:nvSpPr>
        <p:spPr>
          <a:xfrm>
            <a:off x="4872113" y="4178624"/>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rgbClr val="954134"/>
              </a:buClr>
            </a:pPr>
            <a:r>
              <a:rPr lang="en-US" sz="1600" dirty="0">
                <a:solidFill>
                  <a:schemeClr val="bg1"/>
                </a:solidFill>
                <a:latin typeface="Century Gothic" panose="020B0502020202020204" pitchFamily="34" charset="0"/>
              </a:rPr>
              <a:t>Statistical Approach </a:t>
            </a:r>
          </a:p>
        </p:txBody>
      </p:sp>
      <p:sp>
        <p:nvSpPr>
          <p:cNvPr id="42" name="Google Shape;210;p8"/>
          <p:cNvSpPr/>
          <p:nvPr/>
        </p:nvSpPr>
        <p:spPr>
          <a:xfrm>
            <a:off x="7098547" y="4229644"/>
            <a:ext cx="1420662" cy="953967"/>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rgbClr val="954134"/>
              </a:buClr>
            </a:pPr>
            <a:r>
              <a:rPr lang="en-US" sz="1600" dirty="0">
                <a:solidFill>
                  <a:schemeClr val="bg1"/>
                </a:solidFill>
                <a:latin typeface="Century Gothic" panose="020B0502020202020204" pitchFamily="34" charset="0"/>
              </a:rPr>
              <a:t>Two Variable</a:t>
            </a:r>
          </a:p>
        </p:txBody>
      </p:sp>
      <p:sp>
        <p:nvSpPr>
          <p:cNvPr id="43" name="Google Shape;210;p8"/>
          <p:cNvSpPr/>
          <p:nvPr/>
        </p:nvSpPr>
        <p:spPr>
          <a:xfrm>
            <a:off x="9466363" y="2933508"/>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rgbClr val="954134"/>
              </a:buClr>
            </a:pPr>
            <a:r>
              <a:rPr lang="en-US" sz="1600" dirty="0" err="1">
                <a:solidFill>
                  <a:schemeClr val="bg1"/>
                </a:solidFill>
                <a:latin typeface="Century Gothic" panose="020B0502020202020204" pitchFamily="34" charset="0"/>
              </a:rPr>
              <a:t>AirPIT</a:t>
            </a:r>
            <a:endParaRPr lang="en-US" sz="1600" dirty="0">
              <a:solidFill>
                <a:schemeClr val="bg1"/>
              </a:solidFill>
              <a:latin typeface="Century Gothic" panose="020B0502020202020204" pitchFamily="34" charset="0"/>
            </a:endParaRPr>
          </a:p>
        </p:txBody>
      </p:sp>
      <p:sp>
        <p:nvSpPr>
          <p:cNvPr id="44" name="Google Shape;210;p8"/>
          <p:cNvSpPr/>
          <p:nvPr/>
        </p:nvSpPr>
        <p:spPr>
          <a:xfrm>
            <a:off x="9466362" y="4178623"/>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rgbClr val="954134"/>
              </a:buClr>
            </a:pPr>
            <a:r>
              <a:rPr lang="en-US" sz="1600" dirty="0">
                <a:solidFill>
                  <a:schemeClr val="bg1"/>
                </a:solidFill>
                <a:latin typeface="Century Gothic" panose="020B0502020202020204" pitchFamily="34" charset="0"/>
              </a:rPr>
              <a:t>ArcGIS Story Map</a:t>
            </a:r>
          </a:p>
        </p:txBody>
      </p:sp>
      <p:sp>
        <p:nvSpPr>
          <p:cNvPr id="45" name="Google Shape;210;p8"/>
          <p:cNvSpPr/>
          <p:nvPr/>
        </p:nvSpPr>
        <p:spPr>
          <a:xfrm>
            <a:off x="9466361" y="5423738"/>
            <a:ext cx="1876268"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rgbClr val="954134"/>
              </a:buClr>
            </a:pPr>
            <a:r>
              <a:rPr lang="en-US" sz="1600" dirty="0">
                <a:solidFill>
                  <a:schemeClr val="bg1"/>
                </a:solidFill>
                <a:latin typeface="Century Gothic" panose="020B0502020202020204" pitchFamily="34" charset="0"/>
              </a:rPr>
              <a:t>Validation Map</a:t>
            </a:r>
          </a:p>
        </p:txBody>
      </p:sp>
      <p:cxnSp>
        <p:nvCxnSpPr>
          <p:cNvPr id="49" name="Straight Connector 48"/>
          <p:cNvCxnSpPr>
            <a:stCxn id="26" idx="0"/>
            <a:endCxn id="37" idx="3"/>
          </p:cNvCxnSpPr>
          <p:nvPr/>
        </p:nvCxnSpPr>
        <p:spPr>
          <a:xfrm>
            <a:off x="2344092" y="4827818"/>
            <a:ext cx="272628" cy="2"/>
          </a:xfrm>
          <a:prstGeom prst="line">
            <a:avLst/>
          </a:prstGeom>
          <a:ln w="38100">
            <a:solidFill>
              <a:srgbClr val="96403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1" idx="0"/>
            <a:endCxn id="42" idx="3"/>
          </p:cNvCxnSpPr>
          <p:nvPr/>
        </p:nvCxnSpPr>
        <p:spPr>
          <a:xfrm flipV="1">
            <a:off x="6748380" y="4706628"/>
            <a:ext cx="350167" cy="2"/>
          </a:xfrm>
          <a:prstGeom prst="line">
            <a:avLst/>
          </a:prstGeom>
          <a:ln w="38100">
            <a:solidFill>
              <a:srgbClr val="964035"/>
            </a:solidFill>
          </a:ln>
        </p:spPr>
        <p:style>
          <a:lnRef idx="1">
            <a:schemeClr val="accent1"/>
          </a:lnRef>
          <a:fillRef idx="0">
            <a:schemeClr val="accent1"/>
          </a:fillRef>
          <a:effectRef idx="0">
            <a:schemeClr val="accent1"/>
          </a:effectRef>
          <a:fontRef idx="minor">
            <a:schemeClr val="tx1"/>
          </a:fontRef>
        </p:style>
      </p:cxnSp>
      <p:sp>
        <p:nvSpPr>
          <p:cNvPr id="20" name="Google Shape;193;p9"/>
          <p:cNvSpPr txBox="1">
            <a:spLocks/>
          </p:cNvSpPr>
          <p:nvPr/>
        </p:nvSpPr>
        <p:spPr>
          <a:xfrm>
            <a:off x="457200" y="301062"/>
            <a:ext cx="11183356" cy="571499"/>
          </a:xfrm>
          <a:prstGeom prst="rect">
            <a:avLst/>
          </a:prstGeom>
          <a:noFill/>
          <a:ln>
            <a:noFill/>
          </a:ln>
        </p:spPr>
        <p:txBody>
          <a:bodyPr spcFirstLastPara="1" wrap="square" lIns="91425" tIns="45700" rIns="91425" bIns="45700" anchor="ctr"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964135"/>
              </a:buClr>
              <a:buSzPts val="3959"/>
              <a:buFont typeface="Century Gothic"/>
              <a:buNone/>
            </a:pPr>
            <a:r>
              <a:rPr lang="en-US" sz="3959" b="1" dirty="0">
                <a:solidFill>
                  <a:srgbClr val="964135"/>
                </a:solidFill>
                <a:latin typeface="Century Gothic" panose="020B0502020202020204" pitchFamily="34" charset="0"/>
              </a:rPr>
              <a:t>METHODOLOGY</a:t>
            </a:r>
            <a:endParaRPr lang="en-US" sz="3959" b="1" dirty="0">
              <a:solidFill>
                <a:srgbClr val="964135"/>
              </a:solidFill>
              <a:latin typeface="Centaur" panose="02030504050205020304" pitchFamily="18" charset="0"/>
            </a:endParaRPr>
          </a:p>
        </p:txBody>
      </p:sp>
      <p:cxnSp>
        <p:nvCxnSpPr>
          <p:cNvPr id="3" name="Straight Connector 2"/>
          <p:cNvCxnSpPr/>
          <p:nvPr/>
        </p:nvCxnSpPr>
        <p:spPr>
          <a:xfrm>
            <a:off x="1383547" y="2743326"/>
            <a:ext cx="0" cy="310197"/>
          </a:xfrm>
          <a:prstGeom prst="line">
            <a:avLst/>
          </a:prstGeom>
          <a:ln w="12700">
            <a:solidFill>
              <a:srgbClr val="96413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83547" y="4109534"/>
            <a:ext cx="0" cy="182742"/>
          </a:xfrm>
          <a:prstGeom prst="line">
            <a:avLst/>
          </a:prstGeom>
          <a:ln w="12700">
            <a:solidFill>
              <a:srgbClr val="96403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83547" y="5355823"/>
            <a:ext cx="0" cy="190278"/>
          </a:xfrm>
          <a:prstGeom prst="line">
            <a:avLst/>
          </a:prstGeom>
          <a:ln w="12700">
            <a:solidFill>
              <a:srgbClr val="96403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03147" y="4028518"/>
            <a:ext cx="0" cy="150105"/>
          </a:xfrm>
          <a:prstGeom prst="line">
            <a:avLst/>
          </a:prstGeom>
          <a:ln w="12700">
            <a:solidFill>
              <a:srgbClr val="96403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03147" y="2743326"/>
            <a:ext cx="0" cy="229181"/>
          </a:xfrm>
          <a:prstGeom prst="line">
            <a:avLst/>
          </a:prstGeom>
          <a:ln w="12700">
            <a:solidFill>
              <a:srgbClr val="96403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375147" y="2704327"/>
            <a:ext cx="0" cy="229181"/>
          </a:xfrm>
          <a:prstGeom prst="line">
            <a:avLst/>
          </a:prstGeom>
          <a:ln w="12700">
            <a:solidFill>
              <a:srgbClr val="96403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404495" y="3989519"/>
            <a:ext cx="0" cy="189104"/>
          </a:xfrm>
          <a:prstGeom prst="line">
            <a:avLst/>
          </a:prstGeom>
          <a:ln w="12700">
            <a:solidFill>
              <a:srgbClr val="96403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414793" y="5234634"/>
            <a:ext cx="0" cy="189104"/>
          </a:xfrm>
          <a:prstGeom prst="line">
            <a:avLst/>
          </a:prstGeom>
          <a:ln w="12700">
            <a:solidFill>
              <a:srgbClr val="9640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12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95300" y="342900"/>
            <a:ext cx="10127280" cy="4191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964035"/>
              </a:solidFill>
              <a:effectLst/>
              <a:uLnTx/>
              <a:uFillTx/>
              <a:latin typeface="Century Gothic" panose="020F0302020204030204"/>
              <a:ea typeface="+mj-ea"/>
              <a:cs typeface="+mj-cs"/>
            </a:endParaRPr>
          </a:p>
        </p:txBody>
      </p:sp>
      <p:sp>
        <p:nvSpPr>
          <p:cNvPr id="10" name="Text Placeholder 3"/>
          <p:cNvSpPr txBox="1">
            <a:spLocks/>
          </p:cNvSpPr>
          <p:nvPr/>
        </p:nvSpPr>
        <p:spPr>
          <a:xfrm>
            <a:off x="513028" y="1147769"/>
            <a:ext cx="6629400" cy="4929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600"/>
              </a:spcAft>
              <a:buClr>
                <a:srgbClr val="7EB761"/>
              </a:buClr>
              <a:buSzTx/>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grpSp>
        <p:nvGrpSpPr>
          <p:cNvPr id="16" name="Group 15">
            <a:extLst>
              <a:ext uri="{FF2B5EF4-FFF2-40B4-BE49-F238E27FC236}">
                <a16:creationId xmlns:a16="http://schemas.microsoft.com/office/drawing/2014/main" id="{36675B55-B838-4E9C-9BB8-F788D4D2616C}"/>
              </a:ext>
            </a:extLst>
          </p:cNvPr>
          <p:cNvGrpSpPr/>
          <p:nvPr/>
        </p:nvGrpSpPr>
        <p:grpSpPr>
          <a:xfrm>
            <a:off x="779727" y="307931"/>
            <a:ext cx="10632546" cy="6216134"/>
            <a:chOff x="920997" y="159266"/>
            <a:chExt cx="10632546" cy="6216134"/>
          </a:xfrm>
        </p:grpSpPr>
        <p:sp>
          <p:nvSpPr>
            <p:cNvPr id="17" name="Oval 16">
              <a:extLst>
                <a:ext uri="{FF2B5EF4-FFF2-40B4-BE49-F238E27FC236}">
                  <a16:creationId xmlns:a16="http://schemas.microsoft.com/office/drawing/2014/main" id="{F645B31D-7B11-4993-AEF1-467A88E83C7D}"/>
                </a:ext>
              </a:extLst>
            </p:cNvPr>
            <p:cNvSpPr/>
            <p:nvPr/>
          </p:nvSpPr>
          <p:spPr>
            <a:xfrm>
              <a:off x="4275423" y="159266"/>
              <a:ext cx="3733800" cy="3505200"/>
            </a:xfrm>
            <a:prstGeom prst="ellipse">
              <a:avLst/>
            </a:prstGeom>
            <a:solidFill>
              <a:srgbClr val="9641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F0302020204030204"/>
                  <a:ea typeface="+mn-ea"/>
                  <a:cs typeface="+mn-cs"/>
                </a:rPr>
                <a:t>Converting AOD into PM2.5 Estimation</a:t>
              </a:r>
            </a:p>
          </p:txBody>
        </p:sp>
        <p:sp>
          <p:nvSpPr>
            <p:cNvPr id="18" name="Oval 17">
              <a:extLst>
                <a:ext uri="{FF2B5EF4-FFF2-40B4-BE49-F238E27FC236}">
                  <a16:creationId xmlns:a16="http://schemas.microsoft.com/office/drawing/2014/main" id="{6041C449-FCB6-4D60-A8B3-388B0CC158F7}"/>
                </a:ext>
              </a:extLst>
            </p:cNvPr>
            <p:cNvSpPr/>
            <p:nvPr/>
          </p:nvSpPr>
          <p:spPr>
            <a:xfrm>
              <a:off x="8505542" y="1303292"/>
              <a:ext cx="3048000" cy="2286000"/>
            </a:xfrm>
            <a:prstGeom prst="ellipse">
              <a:avLst/>
            </a:prstGeom>
            <a:solidFill>
              <a:srgbClr val="CAA0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964135"/>
                </a:buClr>
                <a:buSzTx/>
                <a:buFontTx/>
                <a:buNone/>
                <a:tabLst/>
                <a:defRPr/>
              </a:pPr>
              <a:r>
                <a:rPr kumimoji="0" lang="en-US" sz="2000" b="0" i="0" u="none" strike="noStrike" kern="0" cap="none" spc="0" normalizeH="0" baseline="0" noProof="0" dirty="0">
                  <a:ln>
                    <a:noFill/>
                  </a:ln>
                  <a:solidFill>
                    <a:srgbClr val="FFFFFF"/>
                  </a:solidFill>
                  <a:effectLst/>
                  <a:uLnTx/>
                  <a:uFillTx/>
                  <a:latin typeface="Century Gothic" panose="020F0302020204030204"/>
                  <a:ea typeface="+mn-ea"/>
                  <a:cs typeface="+mn-cs"/>
                </a:rPr>
                <a:t>Model Surface Concentrations</a:t>
              </a:r>
            </a:p>
          </p:txBody>
        </p:sp>
        <p:sp>
          <p:nvSpPr>
            <p:cNvPr id="19" name="Oval 18">
              <a:extLst>
                <a:ext uri="{FF2B5EF4-FFF2-40B4-BE49-F238E27FC236}">
                  <a16:creationId xmlns:a16="http://schemas.microsoft.com/office/drawing/2014/main" id="{1870A4CC-5DAC-40E8-AA5E-EF4D051917EE}"/>
                </a:ext>
              </a:extLst>
            </p:cNvPr>
            <p:cNvSpPr/>
            <p:nvPr/>
          </p:nvSpPr>
          <p:spPr>
            <a:xfrm>
              <a:off x="920997" y="4089400"/>
              <a:ext cx="3048001" cy="2286000"/>
            </a:xfrm>
            <a:prstGeom prst="ellipse">
              <a:avLst/>
            </a:prstGeom>
            <a:solidFill>
              <a:srgbClr val="CAA0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25000" noProof="0" dirty="0">
                  <a:ln>
                    <a:noFill/>
                  </a:ln>
                  <a:solidFill>
                    <a:prstClr val="white"/>
                  </a:solidFill>
                  <a:effectLst/>
                  <a:uLnTx/>
                  <a:uFillTx/>
                  <a:latin typeface="Century Gothic" panose="020F0302020204030204"/>
                  <a:ea typeface="+mn-ea"/>
                  <a:cs typeface="+mn-cs"/>
                </a:rPr>
                <a:t>Multivariable Method</a:t>
              </a:r>
            </a:p>
          </p:txBody>
        </p:sp>
        <p:sp>
          <p:nvSpPr>
            <p:cNvPr id="20" name="Oval 19">
              <a:extLst>
                <a:ext uri="{FF2B5EF4-FFF2-40B4-BE49-F238E27FC236}">
                  <a16:creationId xmlns:a16="http://schemas.microsoft.com/office/drawing/2014/main" id="{3A7F78D7-8DF9-420E-9B93-6624D97A6024}"/>
                </a:ext>
              </a:extLst>
            </p:cNvPr>
            <p:cNvSpPr/>
            <p:nvPr/>
          </p:nvSpPr>
          <p:spPr>
            <a:xfrm>
              <a:off x="920998" y="1303292"/>
              <a:ext cx="3048000" cy="2286000"/>
            </a:xfrm>
            <a:prstGeom prst="ellipse">
              <a:avLst/>
            </a:prstGeom>
            <a:solidFill>
              <a:srgbClr val="CAA09A"/>
            </a:solidFill>
            <a:ln w="12700" cap="flat" cmpd="sng" algn="ctr">
              <a:solidFill>
                <a:srgbClr val="CAA09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964135"/>
                </a:buClr>
                <a:buSzTx/>
                <a:buFontTx/>
                <a:buNone/>
                <a:tabLst/>
                <a:defRPr/>
              </a:pPr>
              <a:r>
                <a:rPr kumimoji="0" lang="en-US" sz="2000" b="0" i="0" u="none" strike="noStrike" kern="0" cap="none" spc="0" normalizeH="0" baseline="0" noProof="0" dirty="0">
                  <a:ln>
                    <a:noFill/>
                  </a:ln>
                  <a:solidFill>
                    <a:srgbClr val="FFFFFF"/>
                  </a:solidFill>
                  <a:effectLst/>
                  <a:uLnTx/>
                  <a:uFillTx/>
                  <a:latin typeface="Century Gothic" panose="020F0302020204030204"/>
                  <a:ea typeface="+mn-ea"/>
                  <a:cs typeface="+mn-cs"/>
                </a:rPr>
                <a:t> Two Variable Method </a:t>
              </a:r>
            </a:p>
          </p:txBody>
        </p:sp>
        <p:sp>
          <p:nvSpPr>
            <p:cNvPr id="21" name="Oval 20">
              <a:extLst>
                <a:ext uri="{FF2B5EF4-FFF2-40B4-BE49-F238E27FC236}">
                  <a16:creationId xmlns:a16="http://schemas.microsoft.com/office/drawing/2014/main" id="{DA23F6C2-E586-42FA-9FA7-5D194420DB68}"/>
                </a:ext>
              </a:extLst>
            </p:cNvPr>
            <p:cNvSpPr/>
            <p:nvPr/>
          </p:nvSpPr>
          <p:spPr>
            <a:xfrm>
              <a:off x="8505543" y="4101068"/>
              <a:ext cx="3048000" cy="2274332"/>
            </a:xfrm>
            <a:prstGeom prst="ellipse">
              <a:avLst/>
            </a:prstGeom>
            <a:solidFill>
              <a:srgbClr val="CAA0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F0302020204030204"/>
                  <a:ea typeface="+mn-ea"/>
                  <a:cs typeface="+mn-cs"/>
                </a:rPr>
                <a:t>Artificial Intelligence</a:t>
              </a:r>
            </a:p>
          </p:txBody>
        </p:sp>
        <p:cxnSp>
          <p:nvCxnSpPr>
            <p:cNvPr id="22" name="Straight Connector 21">
              <a:extLst>
                <a:ext uri="{FF2B5EF4-FFF2-40B4-BE49-F238E27FC236}">
                  <a16:creationId xmlns:a16="http://schemas.microsoft.com/office/drawing/2014/main" id="{D27C80E7-4A4D-4AFE-BDDD-9DF2767E5EAA}"/>
                </a:ext>
              </a:extLst>
            </p:cNvPr>
            <p:cNvCxnSpPr>
              <a:stCxn id="17" idx="3"/>
              <a:endCxn id="19" idx="6"/>
            </p:cNvCxnSpPr>
            <p:nvPr/>
          </p:nvCxnSpPr>
          <p:spPr>
            <a:xfrm flipH="1">
              <a:off x="3968998" y="3151141"/>
              <a:ext cx="853227" cy="2081259"/>
            </a:xfrm>
            <a:prstGeom prst="line">
              <a:avLst/>
            </a:prstGeom>
            <a:noFill/>
            <a:ln w="28575" cap="flat" cmpd="sng" algn="ctr">
              <a:solidFill>
                <a:srgbClr val="964135"/>
              </a:solidFill>
              <a:prstDash val="solid"/>
              <a:miter lim="800000"/>
            </a:ln>
            <a:effectLst/>
          </p:spPr>
        </p:cxnSp>
        <p:cxnSp>
          <p:nvCxnSpPr>
            <p:cNvPr id="23" name="Straight Connector 22">
              <a:extLst>
                <a:ext uri="{FF2B5EF4-FFF2-40B4-BE49-F238E27FC236}">
                  <a16:creationId xmlns:a16="http://schemas.microsoft.com/office/drawing/2014/main" id="{51AAF201-7FAE-4A9C-93DE-F65159A2C67B}"/>
                </a:ext>
              </a:extLst>
            </p:cNvPr>
            <p:cNvCxnSpPr>
              <a:stCxn id="20" idx="6"/>
              <a:endCxn id="17" idx="2"/>
            </p:cNvCxnSpPr>
            <p:nvPr/>
          </p:nvCxnSpPr>
          <p:spPr>
            <a:xfrm flipV="1">
              <a:off x="3968998" y="1911866"/>
              <a:ext cx="306425" cy="534426"/>
            </a:xfrm>
            <a:prstGeom prst="line">
              <a:avLst/>
            </a:prstGeom>
            <a:noFill/>
            <a:ln w="28575" cap="flat" cmpd="sng" algn="ctr">
              <a:solidFill>
                <a:srgbClr val="964135"/>
              </a:solidFill>
              <a:prstDash val="solid"/>
              <a:miter lim="800000"/>
            </a:ln>
            <a:effectLst/>
          </p:spPr>
        </p:cxnSp>
        <p:cxnSp>
          <p:nvCxnSpPr>
            <p:cNvPr id="24" name="Straight Connector 23">
              <a:extLst>
                <a:ext uri="{FF2B5EF4-FFF2-40B4-BE49-F238E27FC236}">
                  <a16:creationId xmlns:a16="http://schemas.microsoft.com/office/drawing/2014/main" id="{4F408743-EEE0-462C-AFFD-5A22C6EE23EC}"/>
                </a:ext>
              </a:extLst>
            </p:cNvPr>
            <p:cNvCxnSpPr>
              <a:stCxn id="18" idx="2"/>
              <a:endCxn id="17" idx="6"/>
            </p:cNvCxnSpPr>
            <p:nvPr/>
          </p:nvCxnSpPr>
          <p:spPr>
            <a:xfrm flipH="1" flipV="1">
              <a:off x="8009223" y="1911866"/>
              <a:ext cx="496319" cy="534426"/>
            </a:xfrm>
            <a:prstGeom prst="line">
              <a:avLst/>
            </a:prstGeom>
            <a:noFill/>
            <a:ln w="28575" cap="flat" cmpd="sng" algn="ctr">
              <a:solidFill>
                <a:srgbClr val="964135"/>
              </a:solidFill>
              <a:prstDash val="solid"/>
              <a:miter lim="800000"/>
            </a:ln>
            <a:effectLst/>
          </p:spPr>
        </p:cxnSp>
        <p:cxnSp>
          <p:nvCxnSpPr>
            <p:cNvPr id="25" name="Straight Connector 24">
              <a:extLst>
                <a:ext uri="{FF2B5EF4-FFF2-40B4-BE49-F238E27FC236}">
                  <a16:creationId xmlns:a16="http://schemas.microsoft.com/office/drawing/2014/main" id="{A31363FA-B626-4F14-AD9D-0C1F9F868116}"/>
                </a:ext>
              </a:extLst>
            </p:cNvPr>
            <p:cNvCxnSpPr>
              <a:stCxn id="21" idx="2"/>
              <a:endCxn id="17" idx="5"/>
            </p:cNvCxnSpPr>
            <p:nvPr/>
          </p:nvCxnSpPr>
          <p:spPr>
            <a:xfrm flipH="1" flipV="1">
              <a:off x="7462421" y="3151141"/>
              <a:ext cx="1043122" cy="2087093"/>
            </a:xfrm>
            <a:prstGeom prst="line">
              <a:avLst/>
            </a:prstGeom>
            <a:noFill/>
            <a:ln w="28575" cap="flat" cmpd="sng" algn="ctr">
              <a:solidFill>
                <a:srgbClr val="964135"/>
              </a:solidFill>
              <a:prstDash val="solid"/>
              <a:miter lim="800000"/>
            </a:ln>
            <a:effectLst/>
          </p:spPr>
        </p:cxnSp>
      </p:gr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6FE9AFC4-2AA4-48BA-A265-1BBCF7396678}"/>
                  </a:ext>
                </a:extLst>
              </p:cNvPr>
              <p:cNvSpPr/>
              <p:nvPr/>
            </p:nvSpPr>
            <p:spPr>
              <a:xfrm>
                <a:off x="4744115" y="4760374"/>
                <a:ext cx="2665011" cy="461665"/>
              </a:xfrm>
              <a:prstGeom prst="rect">
                <a:avLst/>
              </a:prstGeom>
            </p:spPr>
            <p:txBody>
              <a:bodyPr wrap="square">
                <a:spAutoFit/>
              </a:bodyPr>
              <a:lstStyle/>
              <a:p>
                <a:pPr algn="ctr">
                  <a:buClr>
                    <a:srgbClr val="964135"/>
                  </a:buClr>
                </a:pPr>
                <a14:m>
                  <m:oMathPara xmlns:m="http://schemas.openxmlformats.org/officeDocument/2006/math">
                    <m:oMathParaPr>
                      <m:jc m:val="centerGroup"/>
                    </m:oMathParaPr>
                    <m:oMath xmlns:m="http://schemas.openxmlformats.org/officeDocument/2006/math">
                      <m:r>
                        <a:rPr lang="en-US" sz="2400" b="1" i="1" smtClean="0">
                          <a:solidFill>
                            <a:prstClr val="black">
                              <a:lumMod val="75000"/>
                              <a:lumOff val="25000"/>
                            </a:prstClr>
                          </a:solidFill>
                          <a:latin typeface="Cambria Math" panose="02040503050406030204" pitchFamily="18" charset="0"/>
                        </a:rPr>
                        <m:t>𝒀</m:t>
                      </m:r>
                      <m:r>
                        <a:rPr lang="en-US" sz="2400" b="1" i="1" smtClean="0">
                          <a:solidFill>
                            <a:prstClr val="black">
                              <a:lumMod val="75000"/>
                              <a:lumOff val="25000"/>
                            </a:prstClr>
                          </a:solidFill>
                          <a:latin typeface="Cambria Math" panose="02040503050406030204" pitchFamily="18" charset="0"/>
                        </a:rPr>
                        <m:t>=</m:t>
                      </m:r>
                      <m:r>
                        <a:rPr lang="en-US" sz="2400" b="1" i="1" smtClean="0">
                          <a:solidFill>
                            <a:prstClr val="black">
                              <a:lumMod val="75000"/>
                              <a:lumOff val="25000"/>
                            </a:prstClr>
                          </a:solidFill>
                          <a:latin typeface="Cambria Math" panose="02040503050406030204" pitchFamily="18" charset="0"/>
                        </a:rPr>
                        <m:t>𝒎𝑿</m:t>
                      </m:r>
                      <m:r>
                        <a:rPr lang="en-US" sz="2400" b="1" i="1" smtClean="0">
                          <a:solidFill>
                            <a:prstClr val="black">
                              <a:lumMod val="75000"/>
                              <a:lumOff val="25000"/>
                            </a:prstClr>
                          </a:solidFill>
                          <a:latin typeface="Cambria Math" panose="02040503050406030204" pitchFamily="18" charset="0"/>
                        </a:rPr>
                        <m:t>+</m:t>
                      </m:r>
                      <m:r>
                        <a:rPr lang="en-US" sz="2400" b="1" i="1" smtClean="0">
                          <a:solidFill>
                            <a:prstClr val="black">
                              <a:lumMod val="75000"/>
                              <a:lumOff val="25000"/>
                            </a:prstClr>
                          </a:solidFill>
                          <a:latin typeface="Cambria Math" panose="02040503050406030204" pitchFamily="18" charset="0"/>
                        </a:rPr>
                        <m:t>𝒃</m:t>
                      </m:r>
                    </m:oMath>
                  </m:oMathPara>
                </a14:m>
                <a:endParaRPr lang="en-US" b="1" dirty="0">
                  <a:solidFill>
                    <a:prstClr val="black">
                      <a:lumMod val="75000"/>
                      <a:lumOff val="25000"/>
                    </a:prstClr>
                  </a:solidFill>
                  <a:latin typeface="Century Gothic" panose="020B0502020202020204" pitchFamily="34" charset="0"/>
                </a:endParaRPr>
              </a:p>
            </p:txBody>
          </p:sp>
        </mc:Choice>
        <mc:Fallback xmlns="">
          <p:sp>
            <p:nvSpPr>
              <p:cNvPr id="38" name="Rectangle 37">
                <a:extLst>
                  <a:ext uri="{FF2B5EF4-FFF2-40B4-BE49-F238E27FC236}">
                    <a16:creationId xmlns:a16="http://schemas.microsoft.com/office/drawing/2014/main" id="{6FE9AFC4-2AA4-48BA-A265-1BBCF7396678}"/>
                  </a:ext>
                </a:extLst>
              </p:cNvPr>
              <p:cNvSpPr>
                <a:spLocks noRot="1" noChangeAspect="1" noMove="1" noResize="1" noEditPoints="1" noAdjustHandles="1" noChangeArrowheads="1" noChangeShapeType="1" noTextEdit="1"/>
              </p:cNvSpPr>
              <p:nvPr/>
            </p:nvSpPr>
            <p:spPr>
              <a:xfrm>
                <a:off x="4744115" y="4760374"/>
                <a:ext cx="2665011" cy="46166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769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2C37-9963-4D41-9BCC-F81938FFDA56}"/>
              </a:ext>
            </a:extLst>
          </p:cNvPr>
          <p:cNvSpPr txBox="1">
            <a:spLocks/>
          </p:cNvSpPr>
          <p:nvPr/>
        </p:nvSpPr>
        <p:spPr>
          <a:xfrm>
            <a:off x="495300" y="342900"/>
            <a:ext cx="9414305"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RESULTS: Particulate Matter 2.5</a:t>
            </a:r>
          </a:p>
        </p:txBody>
      </p:sp>
      <p:grpSp>
        <p:nvGrpSpPr>
          <p:cNvPr id="48" name="Group 47">
            <a:extLst>
              <a:ext uri="{FF2B5EF4-FFF2-40B4-BE49-F238E27FC236}">
                <a16:creationId xmlns:a16="http://schemas.microsoft.com/office/drawing/2014/main" id="{5561D0D9-011A-484F-9D02-27EB4C860656}"/>
              </a:ext>
            </a:extLst>
          </p:cNvPr>
          <p:cNvGrpSpPr/>
          <p:nvPr/>
        </p:nvGrpSpPr>
        <p:grpSpPr>
          <a:xfrm>
            <a:off x="1237922" y="1600199"/>
            <a:ext cx="9620578" cy="5047702"/>
            <a:chOff x="74731" y="2954962"/>
            <a:chExt cx="6463095" cy="3026152"/>
          </a:xfrm>
        </p:grpSpPr>
        <p:graphicFrame>
          <p:nvGraphicFramePr>
            <p:cNvPr id="6" name="Object 5">
              <a:extLst>
                <a:ext uri="{FF2B5EF4-FFF2-40B4-BE49-F238E27FC236}">
                  <a16:creationId xmlns:a16="http://schemas.microsoft.com/office/drawing/2014/main" id="{832C932A-832B-4CB4-9F4F-E102A5EDB8AF}"/>
                </a:ext>
              </a:extLst>
            </p:cNvPr>
            <p:cNvGraphicFramePr>
              <a:graphicFrameLocks noChangeAspect="1"/>
            </p:cNvGraphicFramePr>
            <p:nvPr>
              <p:extLst>
                <p:ext uri="{D42A27DB-BD31-4B8C-83A1-F6EECF244321}">
                  <p14:modId xmlns:p14="http://schemas.microsoft.com/office/powerpoint/2010/main" val="1693584530"/>
                </p:ext>
              </p:extLst>
            </p:nvPr>
          </p:nvGraphicFramePr>
          <p:xfrm>
            <a:off x="654966" y="3177560"/>
            <a:ext cx="5731386" cy="2380045"/>
          </p:xfrm>
          <a:graphic>
            <a:graphicData uri="http://schemas.openxmlformats.org/presentationml/2006/ole">
              <mc:AlternateContent xmlns:mc="http://schemas.openxmlformats.org/markup-compatibility/2006">
                <mc:Choice xmlns:v="urn:schemas-microsoft-com:vml" Requires="v">
                  <p:oleObj spid="_x0000_s2090" name="Worksheet" r:id="rId4" imgW="12740782" imgH="5547518" progId="Excel.Sheet.12">
                    <p:embed/>
                  </p:oleObj>
                </mc:Choice>
                <mc:Fallback>
                  <p:oleObj name="Worksheet" r:id="rId4" imgW="12740782" imgH="5547518" progId="Excel.Sheet.12">
                    <p:embed/>
                    <p:pic>
                      <p:nvPicPr>
                        <p:cNvPr id="6" name="Object 5">
                          <a:extLst>
                            <a:ext uri="{FF2B5EF4-FFF2-40B4-BE49-F238E27FC236}">
                              <a16:creationId xmlns:a16="http://schemas.microsoft.com/office/drawing/2014/main" id="{832C932A-832B-4CB4-9F4F-E102A5EDB8AF}"/>
                            </a:ext>
                          </a:extLst>
                        </p:cNvPr>
                        <p:cNvPicPr/>
                        <p:nvPr/>
                      </p:nvPicPr>
                      <p:blipFill>
                        <a:blip r:embed="rId5"/>
                        <a:stretch>
                          <a:fillRect/>
                        </a:stretch>
                      </p:blipFill>
                      <p:spPr>
                        <a:xfrm>
                          <a:off x="654966" y="3177560"/>
                          <a:ext cx="5731386" cy="2380045"/>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846EA223-EB2C-4D49-BA74-6597F76F8C99}"/>
                </a:ext>
              </a:extLst>
            </p:cNvPr>
            <p:cNvGrpSpPr/>
            <p:nvPr/>
          </p:nvGrpSpPr>
          <p:grpSpPr>
            <a:xfrm>
              <a:off x="618550" y="5504256"/>
              <a:ext cx="5919276" cy="207213"/>
              <a:chOff x="1502827" y="5168806"/>
              <a:chExt cx="6590248" cy="284932"/>
            </a:xfrm>
          </p:grpSpPr>
          <p:sp>
            <p:nvSpPr>
              <p:cNvPr id="23" name="TextBox 22">
                <a:extLst>
                  <a:ext uri="{FF2B5EF4-FFF2-40B4-BE49-F238E27FC236}">
                    <a16:creationId xmlns:a16="http://schemas.microsoft.com/office/drawing/2014/main" id="{DCE46361-B554-4F2F-B183-9C61B66F0BF4}"/>
                  </a:ext>
                </a:extLst>
              </p:cNvPr>
              <p:cNvSpPr txBox="1"/>
              <p:nvPr/>
            </p:nvSpPr>
            <p:spPr>
              <a:xfrm>
                <a:off x="1502827" y="5168806"/>
                <a:ext cx="228600" cy="279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0</a:t>
                </a:r>
              </a:p>
            </p:txBody>
          </p:sp>
          <p:sp>
            <p:nvSpPr>
              <p:cNvPr id="24" name="TextBox 23">
                <a:extLst>
                  <a:ext uri="{FF2B5EF4-FFF2-40B4-BE49-F238E27FC236}">
                    <a16:creationId xmlns:a16="http://schemas.microsoft.com/office/drawing/2014/main" id="{3D8883F8-D5D3-49F2-B207-00EF498E572F}"/>
                  </a:ext>
                </a:extLst>
              </p:cNvPr>
              <p:cNvSpPr txBox="1"/>
              <p:nvPr/>
            </p:nvSpPr>
            <p:spPr>
              <a:xfrm>
                <a:off x="2133600" y="5171437"/>
                <a:ext cx="381000" cy="279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20</a:t>
                </a:r>
              </a:p>
            </p:txBody>
          </p:sp>
          <p:sp>
            <p:nvSpPr>
              <p:cNvPr id="25" name="TextBox 24">
                <a:extLst>
                  <a:ext uri="{FF2B5EF4-FFF2-40B4-BE49-F238E27FC236}">
                    <a16:creationId xmlns:a16="http://schemas.microsoft.com/office/drawing/2014/main" id="{48889277-9D09-4183-86C3-B715D4BC852E}"/>
                  </a:ext>
                </a:extLst>
              </p:cNvPr>
              <p:cNvSpPr txBox="1"/>
              <p:nvPr/>
            </p:nvSpPr>
            <p:spPr>
              <a:xfrm>
                <a:off x="2807560" y="5168806"/>
                <a:ext cx="381000" cy="279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40</a:t>
                </a:r>
              </a:p>
            </p:txBody>
          </p:sp>
          <p:sp>
            <p:nvSpPr>
              <p:cNvPr id="26" name="TextBox 25">
                <a:extLst>
                  <a:ext uri="{FF2B5EF4-FFF2-40B4-BE49-F238E27FC236}">
                    <a16:creationId xmlns:a16="http://schemas.microsoft.com/office/drawing/2014/main" id="{BC56B143-BBEF-45B0-B92F-91E1554AD20D}"/>
                  </a:ext>
                </a:extLst>
              </p:cNvPr>
              <p:cNvSpPr txBox="1"/>
              <p:nvPr/>
            </p:nvSpPr>
            <p:spPr>
              <a:xfrm>
                <a:off x="3503682" y="5174645"/>
                <a:ext cx="381000" cy="279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60</a:t>
                </a:r>
              </a:p>
            </p:txBody>
          </p:sp>
          <p:sp>
            <p:nvSpPr>
              <p:cNvPr id="27" name="TextBox 26">
                <a:extLst>
                  <a:ext uri="{FF2B5EF4-FFF2-40B4-BE49-F238E27FC236}">
                    <a16:creationId xmlns:a16="http://schemas.microsoft.com/office/drawing/2014/main" id="{F1FC5C57-C72A-4964-87DF-A2188F2F2CF4}"/>
                  </a:ext>
                </a:extLst>
              </p:cNvPr>
              <p:cNvSpPr txBox="1"/>
              <p:nvPr/>
            </p:nvSpPr>
            <p:spPr>
              <a:xfrm>
                <a:off x="4209343" y="5168806"/>
                <a:ext cx="381000" cy="279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80</a:t>
                </a:r>
              </a:p>
            </p:txBody>
          </p:sp>
          <p:sp>
            <p:nvSpPr>
              <p:cNvPr id="28" name="TextBox 27">
                <a:extLst>
                  <a:ext uri="{FF2B5EF4-FFF2-40B4-BE49-F238E27FC236}">
                    <a16:creationId xmlns:a16="http://schemas.microsoft.com/office/drawing/2014/main" id="{F253DDB0-8C77-4683-ACBB-72F3CD6D4937}"/>
                  </a:ext>
                </a:extLst>
              </p:cNvPr>
              <p:cNvSpPr txBox="1"/>
              <p:nvPr/>
            </p:nvSpPr>
            <p:spPr>
              <a:xfrm>
                <a:off x="4853898" y="5168806"/>
                <a:ext cx="498464" cy="279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100</a:t>
                </a:r>
              </a:p>
            </p:txBody>
          </p:sp>
          <p:sp>
            <p:nvSpPr>
              <p:cNvPr id="29" name="TextBox 28">
                <a:extLst>
                  <a:ext uri="{FF2B5EF4-FFF2-40B4-BE49-F238E27FC236}">
                    <a16:creationId xmlns:a16="http://schemas.microsoft.com/office/drawing/2014/main" id="{23DCE6A9-EF75-4A30-A775-DB832613C695}"/>
                  </a:ext>
                </a:extLst>
              </p:cNvPr>
              <p:cNvSpPr txBox="1"/>
              <p:nvPr/>
            </p:nvSpPr>
            <p:spPr>
              <a:xfrm>
                <a:off x="5535988" y="5168806"/>
                <a:ext cx="478938" cy="279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120</a:t>
                </a:r>
              </a:p>
            </p:txBody>
          </p:sp>
          <p:sp>
            <p:nvSpPr>
              <p:cNvPr id="30" name="TextBox 29">
                <a:extLst>
                  <a:ext uri="{FF2B5EF4-FFF2-40B4-BE49-F238E27FC236}">
                    <a16:creationId xmlns:a16="http://schemas.microsoft.com/office/drawing/2014/main" id="{AADF36D2-F5CB-4AFC-9DAD-733698C08E5E}"/>
                  </a:ext>
                </a:extLst>
              </p:cNvPr>
              <p:cNvSpPr txBox="1"/>
              <p:nvPr/>
            </p:nvSpPr>
            <p:spPr>
              <a:xfrm>
                <a:off x="6243526" y="5168806"/>
                <a:ext cx="478938" cy="279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140</a:t>
                </a:r>
              </a:p>
            </p:txBody>
          </p:sp>
          <p:sp>
            <p:nvSpPr>
              <p:cNvPr id="31" name="TextBox 30">
                <a:extLst>
                  <a:ext uri="{FF2B5EF4-FFF2-40B4-BE49-F238E27FC236}">
                    <a16:creationId xmlns:a16="http://schemas.microsoft.com/office/drawing/2014/main" id="{4B2142AE-1B63-4E3D-9345-19F590DA4DD5}"/>
                  </a:ext>
                </a:extLst>
              </p:cNvPr>
              <p:cNvSpPr txBox="1"/>
              <p:nvPr/>
            </p:nvSpPr>
            <p:spPr>
              <a:xfrm>
                <a:off x="6951064" y="5168806"/>
                <a:ext cx="478938" cy="279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160</a:t>
                </a:r>
              </a:p>
            </p:txBody>
          </p:sp>
          <p:sp>
            <p:nvSpPr>
              <p:cNvPr id="32" name="TextBox 31">
                <a:extLst>
                  <a:ext uri="{FF2B5EF4-FFF2-40B4-BE49-F238E27FC236}">
                    <a16:creationId xmlns:a16="http://schemas.microsoft.com/office/drawing/2014/main" id="{D04E5291-6D0C-49B2-82F9-0052FA3D4BDE}"/>
                  </a:ext>
                </a:extLst>
              </p:cNvPr>
              <p:cNvSpPr txBox="1"/>
              <p:nvPr/>
            </p:nvSpPr>
            <p:spPr>
              <a:xfrm>
                <a:off x="7592320" y="5168806"/>
                <a:ext cx="500755" cy="279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180</a:t>
                </a:r>
              </a:p>
            </p:txBody>
          </p:sp>
        </p:grpSp>
        <p:grpSp>
          <p:nvGrpSpPr>
            <p:cNvPr id="10" name="Group 9">
              <a:extLst>
                <a:ext uri="{FF2B5EF4-FFF2-40B4-BE49-F238E27FC236}">
                  <a16:creationId xmlns:a16="http://schemas.microsoft.com/office/drawing/2014/main" id="{07B77288-0C0D-471C-9A9A-FED7F2766AB1}"/>
                </a:ext>
              </a:extLst>
            </p:cNvPr>
            <p:cNvGrpSpPr/>
            <p:nvPr/>
          </p:nvGrpSpPr>
          <p:grpSpPr>
            <a:xfrm>
              <a:off x="323088" y="3131128"/>
              <a:ext cx="537498" cy="2341595"/>
              <a:chOff x="1214564" y="2314159"/>
              <a:chExt cx="498464" cy="2753007"/>
            </a:xfrm>
          </p:grpSpPr>
          <p:sp>
            <p:nvSpPr>
              <p:cNvPr id="15" name="TextBox 14">
                <a:extLst>
                  <a:ext uri="{FF2B5EF4-FFF2-40B4-BE49-F238E27FC236}">
                    <a16:creationId xmlns:a16="http://schemas.microsoft.com/office/drawing/2014/main" id="{D12AABEE-07D6-4E68-8A8F-AD8A95D96C23}"/>
                  </a:ext>
                </a:extLst>
              </p:cNvPr>
              <p:cNvSpPr txBox="1"/>
              <p:nvPr/>
            </p:nvSpPr>
            <p:spPr>
              <a:xfrm>
                <a:off x="1374270" y="4828539"/>
                <a:ext cx="228600" cy="2386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0</a:t>
                </a:r>
              </a:p>
            </p:txBody>
          </p:sp>
          <p:sp>
            <p:nvSpPr>
              <p:cNvPr id="16" name="TextBox 15">
                <a:extLst>
                  <a:ext uri="{FF2B5EF4-FFF2-40B4-BE49-F238E27FC236}">
                    <a16:creationId xmlns:a16="http://schemas.microsoft.com/office/drawing/2014/main" id="{591BF742-F654-40C4-9948-1A895F591F24}"/>
                  </a:ext>
                </a:extLst>
              </p:cNvPr>
              <p:cNvSpPr txBox="1"/>
              <p:nvPr/>
            </p:nvSpPr>
            <p:spPr>
              <a:xfrm>
                <a:off x="1291798" y="4535830"/>
                <a:ext cx="381000" cy="2386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20</a:t>
                </a:r>
              </a:p>
            </p:txBody>
          </p:sp>
          <p:sp>
            <p:nvSpPr>
              <p:cNvPr id="17" name="TextBox 16">
                <a:extLst>
                  <a:ext uri="{FF2B5EF4-FFF2-40B4-BE49-F238E27FC236}">
                    <a16:creationId xmlns:a16="http://schemas.microsoft.com/office/drawing/2014/main" id="{D65B4702-E1E6-4226-AB44-1CC4AE01296E}"/>
                  </a:ext>
                </a:extLst>
              </p:cNvPr>
              <p:cNvSpPr txBox="1"/>
              <p:nvPr/>
            </p:nvSpPr>
            <p:spPr>
              <a:xfrm>
                <a:off x="1295802" y="4160230"/>
                <a:ext cx="381000" cy="2386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40</a:t>
                </a:r>
              </a:p>
            </p:txBody>
          </p:sp>
          <p:sp>
            <p:nvSpPr>
              <p:cNvPr id="18" name="TextBox 17">
                <a:extLst>
                  <a:ext uri="{FF2B5EF4-FFF2-40B4-BE49-F238E27FC236}">
                    <a16:creationId xmlns:a16="http://schemas.microsoft.com/office/drawing/2014/main" id="{BAB0E966-7B71-4A2D-98F1-AD7D28184AB4}"/>
                  </a:ext>
                </a:extLst>
              </p:cNvPr>
              <p:cNvSpPr txBox="1"/>
              <p:nvPr/>
            </p:nvSpPr>
            <p:spPr>
              <a:xfrm>
                <a:off x="1295802" y="3767854"/>
                <a:ext cx="381000" cy="2386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60</a:t>
                </a:r>
              </a:p>
            </p:txBody>
          </p:sp>
          <p:sp>
            <p:nvSpPr>
              <p:cNvPr id="19" name="TextBox 18">
                <a:extLst>
                  <a:ext uri="{FF2B5EF4-FFF2-40B4-BE49-F238E27FC236}">
                    <a16:creationId xmlns:a16="http://schemas.microsoft.com/office/drawing/2014/main" id="{6BF0AB59-6FA0-4FB1-BE8E-E69A9240295D}"/>
                  </a:ext>
                </a:extLst>
              </p:cNvPr>
              <p:cNvSpPr txBox="1"/>
              <p:nvPr/>
            </p:nvSpPr>
            <p:spPr>
              <a:xfrm>
                <a:off x="1295802" y="3381481"/>
                <a:ext cx="381000" cy="2386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80</a:t>
                </a:r>
              </a:p>
            </p:txBody>
          </p:sp>
          <p:sp>
            <p:nvSpPr>
              <p:cNvPr id="20" name="TextBox 19">
                <a:extLst>
                  <a:ext uri="{FF2B5EF4-FFF2-40B4-BE49-F238E27FC236}">
                    <a16:creationId xmlns:a16="http://schemas.microsoft.com/office/drawing/2014/main" id="{2B3004A0-F301-43A2-9F40-AA16476D1C86}"/>
                  </a:ext>
                </a:extLst>
              </p:cNvPr>
              <p:cNvSpPr txBox="1"/>
              <p:nvPr/>
            </p:nvSpPr>
            <p:spPr>
              <a:xfrm>
                <a:off x="1214564" y="3026275"/>
                <a:ext cx="498464" cy="2386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100</a:t>
                </a:r>
              </a:p>
            </p:txBody>
          </p:sp>
          <p:sp>
            <p:nvSpPr>
              <p:cNvPr id="21" name="TextBox 20">
                <a:extLst>
                  <a:ext uri="{FF2B5EF4-FFF2-40B4-BE49-F238E27FC236}">
                    <a16:creationId xmlns:a16="http://schemas.microsoft.com/office/drawing/2014/main" id="{77D9EAF5-2866-4685-80B6-5F73AA6BD5C4}"/>
                  </a:ext>
                </a:extLst>
              </p:cNvPr>
              <p:cNvSpPr txBox="1"/>
              <p:nvPr/>
            </p:nvSpPr>
            <p:spPr>
              <a:xfrm>
                <a:off x="1214564" y="2681929"/>
                <a:ext cx="478938" cy="2386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120</a:t>
                </a:r>
              </a:p>
            </p:txBody>
          </p:sp>
          <p:sp>
            <p:nvSpPr>
              <p:cNvPr id="22" name="TextBox 21">
                <a:extLst>
                  <a:ext uri="{FF2B5EF4-FFF2-40B4-BE49-F238E27FC236}">
                    <a16:creationId xmlns:a16="http://schemas.microsoft.com/office/drawing/2014/main" id="{73FC7B3A-8503-4207-AD3A-2FDB106973E5}"/>
                  </a:ext>
                </a:extLst>
              </p:cNvPr>
              <p:cNvSpPr txBox="1"/>
              <p:nvPr/>
            </p:nvSpPr>
            <p:spPr>
              <a:xfrm>
                <a:off x="1214564" y="2314159"/>
                <a:ext cx="478938" cy="2386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140</a:t>
                </a:r>
              </a:p>
            </p:txBody>
          </p:sp>
        </p:grpSp>
        <p:sp>
          <p:nvSpPr>
            <p:cNvPr id="11" name="TextBox 10">
              <a:extLst>
                <a:ext uri="{FF2B5EF4-FFF2-40B4-BE49-F238E27FC236}">
                  <a16:creationId xmlns:a16="http://schemas.microsoft.com/office/drawing/2014/main" id="{0C9D076E-67A6-402A-AD75-A5F1F88794F3}"/>
                </a:ext>
              </a:extLst>
            </p:cNvPr>
            <p:cNvSpPr txBox="1"/>
            <p:nvPr/>
          </p:nvSpPr>
          <p:spPr>
            <a:xfrm>
              <a:off x="1956224" y="5759695"/>
              <a:ext cx="3088746" cy="2214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PM</a:t>
              </a:r>
              <a:r>
                <a:rPr kumimoji="0" lang="en-US" b="0" i="0" u="none" strike="noStrike" kern="1200" cap="none" spc="0" normalizeH="0" baseline="-25000" noProof="0" dirty="0">
                  <a:ln>
                    <a:noFill/>
                  </a:ln>
                  <a:solidFill>
                    <a:schemeClr val="tx1">
                      <a:lumMod val="75000"/>
                      <a:lumOff val="25000"/>
                    </a:schemeClr>
                  </a:solidFill>
                  <a:effectLst/>
                  <a:uLnTx/>
                  <a:uFillTx/>
                  <a:latin typeface="Century Gothic" panose="020B0502020202020204" pitchFamily="34" charset="0"/>
                </a:rPr>
                <a:t>2.5</a:t>
              </a:r>
              <a:r>
                <a:rPr kumimoji="0" lang="en-US"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 Concentration from EPA Sensors</a:t>
              </a:r>
            </a:p>
          </p:txBody>
        </p:sp>
        <p:sp>
          <p:nvSpPr>
            <p:cNvPr id="12" name="TextBox 11">
              <a:extLst>
                <a:ext uri="{FF2B5EF4-FFF2-40B4-BE49-F238E27FC236}">
                  <a16:creationId xmlns:a16="http://schemas.microsoft.com/office/drawing/2014/main" id="{BD10472A-C0EA-4C4E-9A85-F54CC72E393E}"/>
                </a:ext>
              </a:extLst>
            </p:cNvPr>
            <p:cNvSpPr txBox="1"/>
            <p:nvPr/>
          </p:nvSpPr>
          <p:spPr>
            <a:xfrm rot="16200000">
              <a:off x="-1203576" y="4233270"/>
              <a:ext cx="2804732" cy="2481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Century Gothic" panose="020B0502020202020204" pitchFamily="34" charset="0"/>
                </a:rPr>
                <a:t>PM</a:t>
              </a:r>
              <a:r>
                <a:rPr lang="en-US" baseline="-25000" dirty="0">
                  <a:solidFill>
                    <a:schemeClr val="tx1">
                      <a:lumMod val="75000"/>
                      <a:lumOff val="25000"/>
                    </a:schemeClr>
                  </a:solidFill>
                  <a:latin typeface="Century Gothic" panose="020B0502020202020204" pitchFamily="34" charset="0"/>
                </a:rPr>
                <a:t>2.5</a:t>
              </a:r>
              <a:r>
                <a:rPr lang="en-US" dirty="0">
                  <a:solidFill>
                    <a:schemeClr val="tx1">
                      <a:lumMod val="75000"/>
                      <a:lumOff val="25000"/>
                    </a:schemeClr>
                  </a:solidFill>
                  <a:latin typeface="Century Gothic" panose="020B0502020202020204" pitchFamily="34" charset="0"/>
                </a:rPr>
                <a:t> Concentration Derived from AOD</a:t>
              </a:r>
              <a:endParaRPr kumimoji="0" lang="en-US"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ndParaRPr>
            </a:p>
          </p:txBody>
        </p:sp>
        <p:sp>
          <p:nvSpPr>
            <p:cNvPr id="13" name="TextBox 12">
              <a:extLst>
                <a:ext uri="{FF2B5EF4-FFF2-40B4-BE49-F238E27FC236}">
                  <a16:creationId xmlns:a16="http://schemas.microsoft.com/office/drawing/2014/main" id="{8A48AD45-BA76-487A-992E-9656A627E4D4}"/>
                </a:ext>
              </a:extLst>
            </p:cNvPr>
            <p:cNvSpPr txBox="1"/>
            <p:nvPr/>
          </p:nvSpPr>
          <p:spPr>
            <a:xfrm>
              <a:off x="5437218" y="2954962"/>
              <a:ext cx="893823" cy="18451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R</a:t>
              </a:r>
              <a:r>
                <a:rPr kumimoji="0" lang="en-US" sz="2000" b="0" i="0" u="none" strike="noStrike" kern="1200" cap="none" spc="0" normalizeH="0" baseline="30000" noProof="0" dirty="0">
                  <a:ln>
                    <a:noFill/>
                  </a:ln>
                  <a:solidFill>
                    <a:schemeClr val="tx1">
                      <a:lumMod val="75000"/>
                      <a:lumOff val="25000"/>
                    </a:schemeClr>
                  </a:solidFill>
                  <a:effectLst/>
                  <a:uLnTx/>
                  <a:uFillTx/>
                  <a:latin typeface="Century Gothic" panose="020B0502020202020204" pitchFamily="34" charset="0"/>
                  <a:ea typeface="+mn-ea"/>
                  <a:cs typeface="+mn-cs"/>
                </a:rPr>
                <a:t>2</a:t>
              </a:r>
              <a:r>
                <a:rPr kumimoji="0" lang="en-US" sz="20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 = 0.1512</a:t>
              </a:r>
            </a:p>
          </p:txBody>
        </p:sp>
      </p:grpSp>
    </p:spTree>
    <p:extLst>
      <p:ext uri="{BB962C8B-B14F-4D97-AF65-F5344CB8AC3E}">
        <p14:creationId xmlns:p14="http://schemas.microsoft.com/office/powerpoint/2010/main" val="300288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2C37-9963-4D41-9BCC-F81938FFDA56}"/>
              </a:ext>
            </a:extLst>
          </p:cNvPr>
          <p:cNvSpPr txBox="1">
            <a:spLocks/>
          </p:cNvSpPr>
          <p:nvPr/>
        </p:nvSpPr>
        <p:spPr>
          <a:xfrm>
            <a:off x="495300" y="342900"/>
            <a:ext cx="9414305" cy="4191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RESULTS: Particulate Matter 2.5</a:t>
            </a:r>
          </a:p>
        </p:txBody>
      </p:sp>
      <p:pic>
        <p:nvPicPr>
          <p:cNvPr id="60" name="Picture 59" descr="A picture containing electronics, star, meter, computer&#10;&#10;Description automatically generated">
            <a:extLst>
              <a:ext uri="{FF2B5EF4-FFF2-40B4-BE49-F238E27FC236}">
                <a16:creationId xmlns:a16="http://schemas.microsoft.com/office/drawing/2014/main" id="{2BC6EFBD-4D0A-4018-9925-EB9D312292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63" b="32190"/>
          <a:stretch/>
        </p:blipFill>
        <p:spPr>
          <a:xfrm>
            <a:off x="502636" y="1166112"/>
            <a:ext cx="7345964" cy="2098867"/>
          </a:xfrm>
          <a:prstGeom prst="rect">
            <a:avLst/>
          </a:prstGeom>
        </p:spPr>
      </p:pic>
      <p:grpSp>
        <p:nvGrpSpPr>
          <p:cNvPr id="61" name="Group 60">
            <a:extLst>
              <a:ext uri="{FF2B5EF4-FFF2-40B4-BE49-F238E27FC236}">
                <a16:creationId xmlns:a16="http://schemas.microsoft.com/office/drawing/2014/main" id="{A88C4F8E-7203-4DE0-9A9E-64D26DCA0E76}"/>
              </a:ext>
            </a:extLst>
          </p:cNvPr>
          <p:cNvGrpSpPr/>
          <p:nvPr/>
        </p:nvGrpSpPr>
        <p:grpSpPr>
          <a:xfrm>
            <a:off x="1905000" y="3394988"/>
            <a:ext cx="5700067" cy="415934"/>
            <a:chOff x="3545961" y="3161961"/>
            <a:chExt cx="6594833" cy="431880"/>
          </a:xfrm>
        </p:grpSpPr>
        <p:grpSp>
          <p:nvGrpSpPr>
            <p:cNvPr id="62" name="Group 61">
              <a:extLst>
                <a:ext uri="{FF2B5EF4-FFF2-40B4-BE49-F238E27FC236}">
                  <a16:creationId xmlns:a16="http://schemas.microsoft.com/office/drawing/2014/main" id="{085DB312-021C-4873-9E1F-97EAE312BF48}"/>
                </a:ext>
              </a:extLst>
            </p:cNvPr>
            <p:cNvGrpSpPr/>
            <p:nvPr/>
          </p:nvGrpSpPr>
          <p:grpSpPr>
            <a:xfrm>
              <a:off x="3545961" y="3161961"/>
              <a:ext cx="4329077" cy="431880"/>
              <a:chOff x="3545961" y="3161961"/>
              <a:chExt cx="4329077" cy="431880"/>
            </a:xfrm>
          </p:grpSpPr>
          <p:sp>
            <p:nvSpPr>
              <p:cNvPr id="66" name="TextBox 65">
                <a:extLst>
                  <a:ext uri="{FF2B5EF4-FFF2-40B4-BE49-F238E27FC236}">
                    <a16:creationId xmlns:a16="http://schemas.microsoft.com/office/drawing/2014/main" id="{5D7DF8B9-43E3-4C50-BF48-CA5CFFFBCF06}"/>
                  </a:ext>
                </a:extLst>
              </p:cNvPr>
              <p:cNvSpPr txBox="1"/>
              <p:nvPr/>
            </p:nvSpPr>
            <p:spPr>
              <a:xfrm>
                <a:off x="3545961" y="3306222"/>
                <a:ext cx="4329077" cy="2876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0             </a:t>
                </a:r>
                <a:r>
                  <a:rPr lang="en-US" sz="1200" kern="0" dirty="0">
                    <a:solidFill>
                      <a:prstClr val="black"/>
                    </a:solidFill>
                    <a:latin typeface="Century Gothic" panose="020B0502020202020204" pitchFamily="34" charset="0"/>
                  </a:rPr>
                  <a:t> </a:t>
                </a:r>
                <a:r>
                  <a:rPr kumimoji="0" lang="en-US"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75            150                             300 Miles</a:t>
                </a:r>
              </a:p>
            </p:txBody>
          </p:sp>
          <p:pic>
            <p:nvPicPr>
              <p:cNvPr id="67" name="Picture 66">
                <a:extLst>
                  <a:ext uri="{FF2B5EF4-FFF2-40B4-BE49-F238E27FC236}">
                    <a16:creationId xmlns:a16="http://schemas.microsoft.com/office/drawing/2014/main" id="{D2150BF6-5B6E-466F-B0FB-BD494DABC5AD}"/>
                  </a:ext>
                </a:extLst>
              </p:cNvPr>
              <p:cNvPicPr>
                <a:picLocks noChangeAspect="1"/>
              </p:cNvPicPr>
              <p:nvPr/>
            </p:nvPicPr>
            <p:blipFill>
              <a:blip r:embed="rId4"/>
              <a:stretch>
                <a:fillRect/>
              </a:stretch>
            </p:blipFill>
            <p:spPr>
              <a:xfrm>
                <a:off x="3545961" y="3161961"/>
                <a:ext cx="3560311" cy="204616"/>
              </a:xfrm>
              <a:prstGeom prst="rect">
                <a:avLst/>
              </a:prstGeom>
            </p:spPr>
          </p:pic>
        </p:grpSp>
        <p:grpSp>
          <p:nvGrpSpPr>
            <p:cNvPr id="63" name="Group 62">
              <a:extLst>
                <a:ext uri="{FF2B5EF4-FFF2-40B4-BE49-F238E27FC236}">
                  <a16:creationId xmlns:a16="http://schemas.microsoft.com/office/drawing/2014/main" id="{779206E8-86FF-4CBC-B57F-8B37DA8A297D}"/>
                </a:ext>
              </a:extLst>
            </p:cNvPr>
            <p:cNvGrpSpPr/>
            <p:nvPr/>
          </p:nvGrpSpPr>
          <p:grpSpPr>
            <a:xfrm>
              <a:off x="9059760" y="3270549"/>
              <a:ext cx="1081034" cy="276999"/>
              <a:chOff x="6901091" y="5331873"/>
              <a:chExt cx="1081034" cy="276999"/>
            </a:xfrm>
          </p:grpSpPr>
          <p:sp>
            <p:nvSpPr>
              <p:cNvPr id="64" name="TextBox 63">
                <a:extLst>
                  <a:ext uri="{FF2B5EF4-FFF2-40B4-BE49-F238E27FC236}">
                    <a16:creationId xmlns:a16="http://schemas.microsoft.com/office/drawing/2014/main" id="{71775EBD-ECC0-49FB-A38E-C978C3B1FFD1}"/>
                  </a:ext>
                </a:extLst>
              </p:cNvPr>
              <p:cNvSpPr txBox="1"/>
              <p:nvPr/>
            </p:nvSpPr>
            <p:spPr>
              <a:xfrm>
                <a:off x="6901091" y="5331873"/>
                <a:ext cx="1081034" cy="276999"/>
              </a:xfrm>
              <a:prstGeom prst="rect">
                <a:avLst/>
              </a:prstGeom>
              <a:noFill/>
              <a:ln>
                <a:solidFill>
                  <a:sysClr val="window" lastClr="FFFF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B9BD5">
                      <a:lumMod val="50000"/>
                    </a:srgbClr>
                  </a:buClr>
                  <a:buSzTx/>
                  <a:buFontTx/>
                  <a:buNone/>
                  <a:tabLst/>
                  <a:defRPr/>
                </a:pPr>
                <a:r>
                  <a:rPr kumimoji="0" lang="en-US" sz="1200" b="0" i="0" u="none" strike="noStrike" kern="0" cap="none" spc="0" normalizeH="0" baseline="0" noProof="0" dirty="0">
                    <a:ln>
                      <a:noFill/>
                    </a:ln>
                    <a:solidFill>
                      <a:prstClr val="black"/>
                    </a:solidFill>
                    <a:effectLst/>
                    <a:uLnTx/>
                    <a:uFillTx/>
                    <a:latin typeface="Century Gothic" panose="020F0302020204030204"/>
                    <a:ea typeface="+mn-ea"/>
                    <a:cs typeface="+mn-cs"/>
                  </a:rPr>
                  <a:t>Sensors:</a:t>
                </a:r>
              </a:p>
            </p:txBody>
          </p:sp>
          <p:sp>
            <p:nvSpPr>
              <p:cNvPr id="65" name="Oval 64">
                <a:extLst>
                  <a:ext uri="{FF2B5EF4-FFF2-40B4-BE49-F238E27FC236}">
                    <a16:creationId xmlns:a16="http://schemas.microsoft.com/office/drawing/2014/main" id="{89051A26-C6F1-4348-AF6D-F486B5B09B0F}"/>
                  </a:ext>
                </a:extLst>
              </p:cNvPr>
              <p:cNvSpPr/>
              <p:nvPr/>
            </p:nvSpPr>
            <p:spPr>
              <a:xfrm>
                <a:off x="7620000" y="5431676"/>
                <a:ext cx="105843" cy="101914"/>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 name="Group 4">
            <a:extLst>
              <a:ext uri="{FF2B5EF4-FFF2-40B4-BE49-F238E27FC236}">
                <a16:creationId xmlns:a16="http://schemas.microsoft.com/office/drawing/2014/main" id="{62E70C05-6CD4-4CF8-9225-1FAF3D40A060}"/>
              </a:ext>
            </a:extLst>
          </p:cNvPr>
          <p:cNvGrpSpPr/>
          <p:nvPr/>
        </p:nvGrpSpPr>
        <p:grpSpPr>
          <a:xfrm>
            <a:off x="5486400" y="2514600"/>
            <a:ext cx="6986217" cy="4300238"/>
            <a:chOff x="5416675" y="2821621"/>
            <a:chExt cx="6663832" cy="3766838"/>
          </a:xfrm>
        </p:grpSpPr>
        <p:pic>
          <p:nvPicPr>
            <p:cNvPr id="40" name="Picture 39" descr="A picture containing text&#10;&#10;Description automatically generated">
              <a:extLst>
                <a:ext uri="{FF2B5EF4-FFF2-40B4-BE49-F238E27FC236}">
                  <a16:creationId xmlns:a16="http://schemas.microsoft.com/office/drawing/2014/main" id="{466308AF-5118-465E-9A33-99A0C81CEC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94" b="35213"/>
            <a:stretch/>
          </p:blipFill>
          <p:spPr>
            <a:xfrm>
              <a:off x="5540184" y="2821621"/>
              <a:ext cx="6120734" cy="2623838"/>
            </a:xfrm>
            <a:prstGeom prst="rect">
              <a:avLst/>
            </a:prstGeom>
            <a:ln w="9525">
              <a:solidFill>
                <a:schemeClr val="tx1">
                  <a:lumMod val="75000"/>
                  <a:lumOff val="25000"/>
                </a:schemeClr>
              </a:solidFill>
            </a:ln>
          </p:spPr>
        </p:pic>
        <p:grpSp>
          <p:nvGrpSpPr>
            <p:cNvPr id="4" name="Group 3">
              <a:extLst>
                <a:ext uri="{FF2B5EF4-FFF2-40B4-BE49-F238E27FC236}">
                  <a16:creationId xmlns:a16="http://schemas.microsoft.com/office/drawing/2014/main" id="{B473C020-02AA-47A2-BEA3-0CED1A35ADAA}"/>
                </a:ext>
              </a:extLst>
            </p:cNvPr>
            <p:cNvGrpSpPr/>
            <p:nvPr/>
          </p:nvGrpSpPr>
          <p:grpSpPr>
            <a:xfrm>
              <a:off x="5416675" y="5444933"/>
              <a:ext cx="6663832" cy="1143526"/>
              <a:chOff x="5416675" y="5444933"/>
              <a:chExt cx="6663832" cy="1143526"/>
            </a:xfrm>
          </p:grpSpPr>
          <p:grpSp>
            <p:nvGrpSpPr>
              <p:cNvPr id="41" name="Group 40">
                <a:extLst>
                  <a:ext uri="{FF2B5EF4-FFF2-40B4-BE49-F238E27FC236}">
                    <a16:creationId xmlns:a16="http://schemas.microsoft.com/office/drawing/2014/main" id="{B2186267-D001-40D3-91A7-E02F4335EC94}"/>
                  </a:ext>
                </a:extLst>
              </p:cNvPr>
              <p:cNvGrpSpPr/>
              <p:nvPr/>
            </p:nvGrpSpPr>
            <p:grpSpPr>
              <a:xfrm>
                <a:off x="5416675" y="5444933"/>
                <a:ext cx="6663832" cy="730071"/>
                <a:chOff x="4779930" y="3825598"/>
                <a:chExt cx="5226561" cy="530058"/>
              </a:xfrm>
            </p:grpSpPr>
            <p:sp>
              <p:nvSpPr>
                <p:cNvPr id="45" name="TextBox 44">
                  <a:extLst>
                    <a:ext uri="{FF2B5EF4-FFF2-40B4-BE49-F238E27FC236}">
                      <a16:creationId xmlns:a16="http://schemas.microsoft.com/office/drawing/2014/main" id="{23282800-AC38-44C2-8DC5-0317A2D0D14E}"/>
                    </a:ext>
                  </a:extLst>
                </p:cNvPr>
                <p:cNvSpPr txBox="1"/>
                <p:nvPr/>
              </p:nvSpPr>
              <p:spPr>
                <a:xfrm>
                  <a:off x="4876800" y="4179490"/>
                  <a:ext cx="5129691" cy="1761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                            75                              150                                                              300 Miles</a:t>
                  </a:r>
                </a:p>
              </p:txBody>
            </p:sp>
            <p:pic>
              <p:nvPicPr>
                <p:cNvPr id="46" name="Picture 45">
                  <a:extLst>
                    <a:ext uri="{FF2B5EF4-FFF2-40B4-BE49-F238E27FC236}">
                      <a16:creationId xmlns:a16="http://schemas.microsoft.com/office/drawing/2014/main" id="{3AAD2497-5F92-4774-83A0-7EBE3F5C54C0}"/>
                    </a:ext>
                  </a:extLst>
                </p:cNvPr>
                <p:cNvPicPr>
                  <a:picLocks noChangeAspect="1"/>
                </p:cNvPicPr>
                <p:nvPr/>
              </p:nvPicPr>
              <p:blipFill>
                <a:blip r:embed="rId4"/>
                <a:stretch>
                  <a:fillRect/>
                </a:stretch>
              </p:blipFill>
              <p:spPr>
                <a:xfrm>
                  <a:off x="4779930" y="3825598"/>
                  <a:ext cx="4497232" cy="392589"/>
                </a:xfrm>
                <a:prstGeom prst="rect">
                  <a:avLst/>
                </a:prstGeom>
              </p:spPr>
            </p:pic>
          </p:grpSp>
          <p:grpSp>
            <p:nvGrpSpPr>
              <p:cNvPr id="3" name="Group 2">
                <a:extLst>
                  <a:ext uri="{FF2B5EF4-FFF2-40B4-BE49-F238E27FC236}">
                    <a16:creationId xmlns:a16="http://schemas.microsoft.com/office/drawing/2014/main" id="{90182D45-0E3F-4CE7-B279-E32479EEEC73}"/>
                  </a:ext>
                </a:extLst>
              </p:cNvPr>
              <p:cNvGrpSpPr/>
              <p:nvPr/>
            </p:nvGrpSpPr>
            <p:grpSpPr>
              <a:xfrm>
                <a:off x="5416675" y="6206937"/>
                <a:ext cx="1480101" cy="381522"/>
                <a:chOff x="5549647" y="6348247"/>
                <a:chExt cx="1480101" cy="381522"/>
              </a:xfrm>
            </p:grpSpPr>
            <p:sp>
              <p:nvSpPr>
                <p:cNvPr id="43" name="TextBox 42">
                  <a:extLst>
                    <a:ext uri="{FF2B5EF4-FFF2-40B4-BE49-F238E27FC236}">
                      <a16:creationId xmlns:a16="http://schemas.microsoft.com/office/drawing/2014/main" id="{FE4CDB05-B500-4632-A500-56FDC29F6E8F}"/>
                    </a:ext>
                  </a:extLst>
                </p:cNvPr>
                <p:cNvSpPr txBox="1"/>
                <p:nvPr/>
              </p:nvSpPr>
              <p:spPr>
                <a:xfrm>
                  <a:off x="5549647" y="6348247"/>
                  <a:ext cx="1480101" cy="381522"/>
                </a:xfrm>
                <a:prstGeom prst="rect">
                  <a:avLst/>
                </a:prstGeom>
                <a:noFill/>
                <a:ln>
                  <a:solidFill>
                    <a:sysClr val="window" lastClr="FFFFFF"/>
                  </a:solidFill>
                </a:ln>
              </p:spPr>
              <p:txBody>
                <a:bodyPr wrap="square" rtlCol="0">
                  <a:spAutoFit/>
                </a:bodyPr>
                <a:lstStyle/>
                <a:p>
                  <a:pPr marR="0" lvl="0" algn="l" defTabSz="914400" rtl="0" eaLnBrk="1" fontAlgn="auto" latinLnBrk="0" hangingPunct="1">
                    <a:lnSpc>
                      <a:spcPct val="100000"/>
                    </a:lnSpc>
                    <a:spcBef>
                      <a:spcPts val="0"/>
                    </a:spcBef>
                    <a:spcAft>
                      <a:spcPts val="0"/>
                    </a:spcAft>
                    <a:buClr>
                      <a:srgbClr val="5B9BD5">
                        <a:lumMod val="50000"/>
                      </a:srgbClr>
                    </a:buClr>
                    <a:buSzTx/>
                    <a:tabLst/>
                    <a:defRPr/>
                  </a:pPr>
                  <a:r>
                    <a:rPr kumimoji="0" lang="en-US" sz="1200" b="0" i="0" u="none" strike="noStrike" kern="0" cap="none" spc="0" normalizeH="0" baseline="0" noProof="0" dirty="0">
                      <a:ln>
                        <a:noFill/>
                      </a:ln>
                      <a:solidFill>
                        <a:prstClr val="black"/>
                      </a:solidFill>
                      <a:effectLst/>
                      <a:uLnTx/>
                      <a:uFillTx/>
                      <a:latin typeface="Century Gothic" panose="020F0302020204030204"/>
                      <a:ea typeface="+mn-ea"/>
                      <a:cs typeface="+mn-cs"/>
                    </a:rPr>
                    <a:t>Sensors:</a:t>
                  </a:r>
                </a:p>
              </p:txBody>
            </p:sp>
            <p:sp>
              <p:nvSpPr>
                <p:cNvPr id="44" name="Oval 43">
                  <a:extLst>
                    <a:ext uri="{FF2B5EF4-FFF2-40B4-BE49-F238E27FC236}">
                      <a16:creationId xmlns:a16="http://schemas.microsoft.com/office/drawing/2014/main" id="{28BB4A29-AC86-4FEA-B75C-43B5AFBD8B41}"/>
                    </a:ext>
                  </a:extLst>
                </p:cNvPr>
                <p:cNvSpPr/>
                <p:nvPr/>
              </p:nvSpPr>
              <p:spPr>
                <a:xfrm>
                  <a:off x="6289697" y="6413754"/>
                  <a:ext cx="144915" cy="14037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0" name="table">
            <a:extLst>
              <a:ext uri="{FF2B5EF4-FFF2-40B4-BE49-F238E27FC236}">
                <a16:creationId xmlns:a16="http://schemas.microsoft.com/office/drawing/2014/main" id="{4EA3384B-E943-4231-A130-6F3C8F6FAAD9}"/>
              </a:ext>
            </a:extLst>
          </p:cNvPr>
          <p:cNvPicPr>
            <a:picLocks noChangeAspect="1"/>
          </p:cNvPicPr>
          <p:nvPr/>
        </p:nvPicPr>
        <p:blipFill>
          <a:blip r:embed="rId6"/>
          <a:stretch>
            <a:fillRect/>
          </a:stretch>
        </p:blipFill>
        <p:spPr>
          <a:xfrm>
            <a:off x="694259" y="4521316"/>
            <a:ext cx="2490863" cy="2098867"/>
          </a:xfrm>
          <a:prstGeom prst="rect">
            <a:avLst/>
          </a:prstGeom>
        </p:spPr>
      </p:pic>
      <p:pic>
        <p:nvPicPr>
          <p:cNvPr id="51" name="Picture 50">
            <a:extLst>
              <a:ext uri="{FF2B5EF4-FFF2-40B4-BE49-F238E27FC236}">
                <a16:creationId xmlns:a16="http://schemas.microsoft.com/office/drawing/2014/main" id="{FEF55118-C9BD-4A81-AE04-44AD76DF0D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1683" y="1926764"/>
            <a:ext cx="328557" cy="475950"/>
          </a:xfrm>
          <a:prstGeom prst="rect">
            <a:avLst/>
          </a:prstGeom>
        </p:spPr>
      </p:pic>
      <p:pic>
        <p:nvPicPr>
          <p:cNvPr id="7" name="Picture 6">
            <a:extLst>
              <a:ext uri="{FF2B5EF4-FFF2-40B4-BE49-F238E27FC236}">
                <a16:creationId xmlns:a16="http://schemas.microsoft.com/office/drawing/2014/main" id="{A37DEE75-1635-4ED6-8644-D6C8CA7F7D19}"/>
              </a:ext>
            </a:extLst>
          </p:cNvPr>
          <p:cNvPicPr>
            <a:picLocks noChangeAspect="1"/>
          </p:cNvPicPr>
          <p:nvPr/>
        </p:nvPicPr>
        <p:blipFill>
          <a:blip r:embed="rId8"/>
          <a:stretch>
            <a:fillRect/>
          </a:stretch>
        </p:blipFill>
        <p:spPr>
          <a:xfrm>
            <a:off x="7842738" y="2164739"/>
            <a:ext cx="347502" cy="377985"/>
          </a:xfrm>
          <a:prstGeom prst="rect">
            <a:avLst/>
          </a:prstGeom>
        </p:spPr>
      </p:pic>
    </p:spTree>
    <p:extLst>
      <p:ext uri="{BB962C8B-B14F-4D97-AF65-F5344CB8AC3E}">
        <p14:creationId xmlns:p14="http://schemas.microsoft.com/office/powerpoint/2010/main" val="767880466"/>
      </p:ext>
    </p:extLst>
  </p:cSld>
  <p:clrMapOvr>
    <a:masterClrMapping/>
  </p:clrMapOvr>
</p:sld>
</file>

<file path=ppt/theme/theme1.xml><?xml version="1.0" encoding="utf-8"?>
<a:theme xmlns:a="http://schemas.openxmlformats.org/drawingml/2006/main" name="Favorit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vorit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10497</TotalTime>
  <Words>2875</Words>
  <Application>Microsoft Office PowerPoint</Application>
  <PresentationFormat>Widescreen</PresentationFormat>
  <Paragraphs>293</Paragraphs>
  <Slides>14</Slides>
  <Notes>14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Cambria Math</vt:lpstr>
      <vt:lpstr>Centaur</vt:lpstr>
      <vt:lpstr>Century Gothic</vt:lpstr>
      <vt:lpstr>Webdings</vt:lpstr>
      <vt:lpstr>Wingdings</vt:lpstr>
      <vt:lpstr>Favorites</vt:lpstr>
      <vt:lpstr>1_Favorites</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527</cp:revision>
  <dcterms:created xsi:type="dcterms:W3CDTF">2019-02-11T19:14:02Z</dcterms:created>
  <dcterms:modified xsi:type="dcterms:W3CDTF">2020-03-26T20:35:52Z</dcterms:modified>
</cp:coreProperties>
</file>