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Collin, Melissa N. (ARC-SGE)[SSAI DEVELOP]" initials="CMN(D" lastIdx="19" clrIdx="1">
    <p:extLst>
      <p:ext uri="{19B8F6BF-5375-455C-9EA6-DF929625EA0E}">
        <p15:presenceInfo xmlns:p15="http://schemas.microsoft.com/office/powerpoint/2012/main" userId="S-1-5-21-330711430-3775241029-4075259233-897517" providerId="AD"/>
      </p:ext>
    </p:extLst>
  </p:cmAuthor>
  <p:cmAuthor id="3" name="Bayat, Farnaz (ARC-E3)[SSAI DEVELOP]" initials="BF(D" lastIdx="4" clrIdx="2">
    <p:extLst>
      <p:ext uri="{19B8F6BF-5375-455C-9EA6-DF929625EA0E}">
        <p15:presenceInfo xmlns:p15="http://schemas.microsoft.com/office/powerpoint/2012/main" userId="S-1-5-21-330711430-3775241029-4075259233-801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a:srgbClr val="1A5DAD"/>
    <a:srgbClr val="FFFFFF"/>
    <a:srgbClr val="F0F0F0"/>
    <a:srgbClr val="DEEBF7"/>
    <a:srgbClr val="0000FF"/>
    <a:srgbClr val="E7FFFF"/>
    <a:srgbClr val="E1E1E1"/>
    <a:srgbClr val="7DB761"/>
    <a:srgbClr val="92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08" autoAdjust="0"/>
    <p:restoredTop sz="95035" autoAdjust="0"/>
  </p:normalViewPr>
  <p:slideViewPr>
    <p:cSldViewPr snapToGrid="0">
      <p:cViewPr>
        <p:scale>
          <a:sx n="59" d="100"/>
          <a:sy n="59" d="100"/>
        </p:scale>
        <p:origin x="42" y="-55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collin\Desktop\LULC_Classifying\3_Final\2013_2018Compari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collin\Desktop\Poster\OrthoClasses\2012-17Summary.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collin\Desktop\Poster\Water%20Quality%20Zonal%20Statistics%20(2013-2019)%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971867387528"/>
          <c:y val="0.11111370178690398"/>
          <c:w val="0.86041709239363606"/>
          <c:h val="0.72046977647784427"/>
        </c:manualLayout>
      </c:layout>
      <c:barChart>
        <c:barDir val="col"/>
        <c:grouping val="clustered"/>
        <c:varyColors val="0"/>
        <c:ser>
          <c:idx val="0"/>
          <c:order val="0"/>
          <c:tx>
            <c:strRef>
              <c:f>Sheet1!$M$2</c:f>
              <c:strCache>
                <c:ptCount val="1"/>
                <c:pt idx="0">
                  <c:v>2013</c:v>
                </c:pt>
              </c:strCache>
            </c:strRef>
          </c:tx>
          <c:spPr>
            <a:solidFill>
              <a:srgbClr val="379CC3"/>
            </a:solidFill>
            <a:ln>
              <a:noFill/>
            </a:ln>
            <a:effectLst/>
          </c:spPr>
          <c:invertIfNegative val="0"/>
          <c:cat>
            <c:strRef>
              <c:f>Sheet1!$L$3:$L$6</c:f>
              <c:strCache>
                <c:ptCount val="4"/>
                <c:pt idx="0">
                  <c:v>Forest</c:v>
                </c:pt>
                <c:pt idx="1">
                  <c:v>Impervious</c:v>
                </c:pt>
                <c:pt idx="2">
                  <c:v>Bare/Agriculture</c:v>
                </c:pt>
                <c:pt idx="3">
                  <c:v>Clouds</c:v>
                </c:pt>
              </c:strCache>
            </c:strRef>
          </c:cat>
          <c:val>
            <c:numRef>
              <c:f>Sheet1!$M$3:$M$6</c:f>
              <c:numCache>
                <c:formatCode>General</c:formatCode>
                <c:ptCount val="4"/>
                <c:pt idx="0">
                  <c:v>66.916168316328779</c:v>
                </c:pt>
                <c:pt idx="1">
                  <c:v>18.326826723340201</c:v>
                </c:pt>
                <c:pt idx="2">
                  <c:v>21.043038888881497</c:v>
                </c:pt>
                <c:pt idx="3">
                  <c:v>29.8948483909207</c:v>
                </c:pt>
              </c:numCache>
            </c:numRef>
          </c:val>
          <c:extLst xmlns:c16r2="http://schemas.microsoft.com/office/drawing/2015/06/chart">
            <c:ext xmlns:c16="http://schemas.microsoft.com/office/drawing/2014/chart" uri="{C3380CC4-5D6E-409C-BE32-E72D297353CC}">
              <c16:uniqueId val="{00000000-7081-43A9-9450-334C9F6E7F94}"/>
            </c:ext>
          </c:extLst>
        </c:ser>
        <c:ser>
          <c:idx val="1"/>
          <c:order val="1"/>
          <c:tx>
            <c:strRef>
              <c:f>Sheet1!$N$2</c:f>
              <c:strCache>
                <c:ptCount val="1"/>
                <c:pt idx="0">
                  <c:v>2018</c:v>
                </c:pt>
              </c:strCache>
            </c:strRef>
          </c:tx>
          <c:spPr>
            <a:solidFill>
              <a:srgbClr val="1A5DAD"/>
            </a:solidFill>
            <a:ln>
              <a:noFill/>
            </a:ln>
            <a:effectLst/>
          </c:spPr>
          <c:invertIfNegative val="0"/>
          <c:cat>
            <c:strRef>
              <c:f>Sheet1!$L$3:$L$6</c:f>
              <c:strCache>
                <c:ptCount val="4"/>
                <c:pt idx="0">
                  <c:v>Forest</c:v>
                </c:pt>
                <c:pt idx="1">
                  <c:v>Impervious</c:v>
                </c:pt>
                <c:pt idx="2">
                  <c:v>Bare/Agriculture</c:v>
                </c:pt>
                <c:pt idx="3">
                  <c:v>Clouds</c:v>
                </c:pt>
              </c:strCache>
            </c:strRef>
          </c:cat>
          <c:val>
            <c:numRef>
              <c:f>Sheet1!$N$3:$N$6</c:f>
              <c:numCache>
                <c:formatCode>General</c:formatCode>
                <c:ptCount val="4"/>
                <c:pt idx="0">
                  <c:v>64.312081388981028</c:v>
                </c:pt>
                <c:pt idx="1">
                  <c:v>20.969157917978769</c:v>
                </c:pt>
                <c:pt idx="2">
                  <c:v>21.004794621590673</c:v>
                </c:pt>
                <c:pt idx="3">
                  <c:v>29.8948483909207</c:v>
                </c:pt>
              </c:numCache>
            </c:numRef>
          </c:val>
          <c:extLst xmlns:c16r2="http://schemas.microsoft.com/office/drawing/2015/06/chart">
            <c:ext xmlns:c16="http://schemas.microsoft.com/office/drawing/2014/chart" uri="{C3380CC4-5D6E-409C-BE32-E72D297353CC}">
              <c16:uniqueId val="{00000001-7081-43A9-9450-334C9F6E7F94}"/>
            </c:ext>
          </c:extLst>
        </c:ser>
        <c:dLbls>
          <c:showLegendKey val="0"/>
          <c:showVal val="0"/>
          <c:showCatName val="0"/>
          <c:showSerName val="0"/>
          <c:showPercent val="0"/>
          <c:showBubbleSize val="0"/>
        </c:dLbls>
        <c:gapWidth val="102"/>
        <c:overlap val="-27"/>
        <c:axId val="309056768"/>
        <c:axId val="309059512"/>
      </c:barChart>
      <c:catAx>
        <c:axId val="309056768"/>
        <c:scaling>
          <c:orientation val="minMax"/>
        </c:scaling>
        <c:delete val="1"/>
        <c:axPos val="b"/>
        <c:numFmt formatCode="General" sourceLinked="1"/>
        <c:majorTickMark val="none"/>
        <c:minorTickMark val="none"/>
        <c:tickLblPos val="nextTo"/>
        <c:crossAx val="309059512"/>
        <c:crosses val="autoZero"/>
        <c:auto val="1"/>
        <c:lblAlgn val="ctr"/>
        <c:lblOffset val="100"/>
        <c:noMultiLvlLbl val="0"/>
      </c:catAx>
      <c:valAx>
        <c:axId val="309059512"/>
        <c:scaling>
          <c:orientation val="minMax"/>
        </c:scaling>
        <c:delete val="1"/>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solidFill>
                      <a:schemeClr val="tx1"/>
                    </a:solidFill>
                  </a:rPr>
                  <a:t>Area (km</a:t>
                </a:r>
                <a:r>
                  <a:rPr lang="en-US" sz="1600" baseline="30000" dirty="0">
                    <a:solidFill>
                      <a:schemeClr val="tx1"/>
                    </a:solidFill>
                  </a:rPr>
                  <a:t>2</a:t>
                </a:r>
                <a:r>
                  <a:rPr lang="en-US" sz="1600" dirty="0">
                    <a:solidFill>
                      <a:schemeClr val="tx1"/>
                    </a:solidFill>
                  </a:rPr>
                  <a:t>)</a:t>
                </a:r>
              </a:p>
            </c:rich>
          </c:tx>
          <c:layout>
            <c:manualLayout>
              <c:xMode val="edge"/>
              <c:yMode val="edge"/>
              <c:x val="2.1882222641105013E-3"/>
              <c:y val="0.4122761148613373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09056768"/>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356135664109"/>
          <c:y val="4.1842462153999338E-2"/>
          <c:w val="0.820745737917701"/>
          <c:h val="0.7698361922346042"/>
        </c:manualLayout>
      </c:layout>
      <c:barChart>
        <c:barDir val="col"/>
        <c:grouping val="clustered"/>
        <c:varyColors val="0"/>
        <c:ser>
          <c:idx val="0"/>
          <c:order val="0"/>
          <c:tx>
            <c:strRef>
              <c:f>Sheet1!$N$40</c:f>
              <c:strCache>
                <c:ptCount val="1"/>
                <c:pt idx="0">
                  <c:v>2012</c:v>
                </c:pt>
              </c:strCache>
            </c:strRef>
          </c:tx>
          <c:spPr>
            <a:solidFill>
              <a:srgbClr val="379CC3"/>
            </a:solidFill>
            <a:ln>
              <a:noFill/>
            </a:ln>
            <a:effectLst/>
          </c:spPr>
          <c:invertIfNegative val="0"/>
          <c:cat>
            <c:strRef>
              <c:f>Sheet1!$M$41:$M$44</c:f>
              <c:strCache>
                <c:ptCount val="4"/>
                <c:pt idx="0">
                  <c:v>forest</c:v>
                </c:pt>
                <c:pt idx="1">
                  <c:v>impervious</c:v>
                </c:pt>
                <c:pt idx="2">
                  <c:v>grass/ag</c:v>
                </c:pt>
                <c:pt idx="3">
                  <c:v>shade</c:v>
                </c:pt>
              </c:strCache>
            </c:strRef>
          </c:cat>
          <c:val>
            <c:numRef>
              <c:f>Sheet1!$N$41:$N$44</c:f>
              <c:numCache>
                <c:formatCode>General</c:formatCode>
                <c:ptCount val="4"/>
                <c:pt idx="0">
                  <c:v>3.4415271201868536</c:v>
                </c:pt>
                <c:pt idx="1">
                  <c:v>0.23670187718681104</c:v>
                </c:pt>
                <c:pt idx="2">
                  <c:v>0.39596929630592104</c:v>
                </c:pt>
                <c:pt idx="3">
                  <c:v>0.78753406033683915</c:v>
                </c:pt>
              </c:numCache>
            </c:numRef>
          </c:val>
          <c:extLst xmlns:c16r2="http://schemas.microsoft.com/office/drawing/2015/06/chart">
            <c:ext xmlns:c16="http://schemas.microsoft.com/office/drawing/2014/chart" uri="{C3380CC4-5D6E-409C-BE32-E72D297353CC}">
              <c16:uniqueId val="{00000000-2AF0-47D9-92D1-EFD5A165E5AA}"/>
            </c:ext>
          </c:extLst>
        </c:ser>
        <c:ser>
          <c:idx val="1"/>
          <c:order val="1"/>
          <c:tx>
            <c:strRef>
              <c:f>Sheet1!$O$40</c:f>
              <c:strCache>
                <c:ptCount val="1"/>
                <c:pt idx="0">
                  <c:v>2017</c:v>
                </c:pt>
              </c:strCache>
            </c:strRef>
          </c:tx>
          <c:spPr>
            <a:solidFill>
              <a:srgbClr val="1A5DAD"/>
            </a:solidFill>
            <a:ln>
              <a:noFill/>
            </a:ln>
            <a:effectLst/>
          </c:spPr>
          <c:invertIfNegative val="0"/>
          <c:cat>
            <c:strRef>
              <c:f>Sheet1!$M$41:$M$44</c:f>
              <c:strCache>
                <c:ptCount val="4"/>
                <c:pt idx="0">
                  <c:v>forest</c:v>
                </c:pt>
                <c:pt idx="1">
                  <c:v>impervious</c:v>
                </c:pt>
                <c:pt idx="2">
                  <c:v>grass/ag</c:v>
                </c:pt>
                <c:pt idx="3">
                  <c:v>shade</c:v>
                </c:pt>
              </c:strCache>
            </c:strRef>
          </c:cat>
          <c:val>
            <c:numRef>
              <c:f>Sheet1!$O$41:$O$44</c:f>
              <c:numCache>
                <c:formatCode>General</c:formatCode>
                <c:ptCount val="4"/>
                <c:pt idx="0">
                  <c:v>3.586034294279699</c:v>
                </c:pt>
                <c:pt idx="1">
                  <c:v>0.33992361412247735</c:v>
                </c:pt>
                <c:pt idx="2">
                  <c:v>0.14824038527740949</c:v>
                </c:pt>
                <c:pt idx="3">
                  <c:v>0.78753406033683915</c:v>
                </c:pt>
              </c:numCache>
            </c:numRef>
          </c:val>
          <c:extLst xmlns:c16r2="http://schemas.microsoft.com/office/drawing/2015/06/chart">
            <c:ext xmlns:c16="http://schemas.microsoft.com/office/drawing/2014/chart" uri="{C3380CC4-5D6E-409C-BE32-E72D297353CC}">
              <c16:uniqueId val="{00000001-2AF0-47D9-92D1-EFD5A165E5AA}"/>
            </c:ext>
          </c:extLst>
        </c:ser>
        <c:dLbls>
          <c:showLegendKey val="0"/>
          <c:showVal val="0"/>
          <c:showCatName val="0"/>
          <c:showSerName val="0"/>
          <c:showPercent val="0"/>
          <c:showBubbleSize val="0"/>
        </c:dLbls>
        <c:gapWidth val="102"/>
        <c:overlap val="-27"/>
        <c:axId val="412834368"/>
        <c:axId val="448199192"/>
      </c:barChart>
      <c:catAx>
        <c:axId val="412834368"/>
        <c:scaling>
          <c:orientation val="minMax"/>
        </c:scaling>
        <c:delete val="1"/>
        <c:axPos val="b"/>
        <c:numFmt formatCode="General" sourceLinked="1"/>
        <c:majorTickMark val="none"/>
        <c:minorTickMark val="none"/>
        <c:tickLblPos val="nextTo"/>
        <c:crossAx val="448199192"/>
        <c:crosses val="autoZero"/>
        <c:auto val="1"/>
        <c:lblAlgn val="ctr"/>
        <c:lblOffset val="100"/>
        <c:noMultiLvlLbl val="0"/>
      </c:catAx>
      <c:valAx>
        <c:axId val="448199192"/>
        <c:scaling>
          <c:orientation val="minMax"/>
        </c:scaling>
        <c:delete val="1"/>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r>
                  <a:rPr lang="en-US" dirty="0"/>
                  <a:t>Area (km</a:t>
                </a:r>
                <a:r>
                  <a:rPr lang="en-US" baseline="30000" dirty="0"/>
                  <a:t>2</a:t>
                </a:r>
                <a:r>
                  <a:rPr lang="en-US" dirty="0"/>
                  <a:t>)</a:t>
                </a:r>
              </a:p>
            </c:rich>
          </c:tx>
          <c:layout>
            <c:manualLayout>
              <c:xMode val="edge"/>
              <c:yMode val="edge"/>
              <c:x val="1.3512026814320028E-2"/>
              <c:y val="0.3027736730491858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crossAx val="412834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Century Gothic" panose="020B0502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737112748757"/>
          <c:y val="7.6761616195248655E-2"/>
          <c:w val="0.78701489387621004"/>
          <c:h val="0.805396196469498"/>
        </c:manualLayout>
      </c:layout>
      <c:scatterChart>
        <c:scatterStyle val="lineMarker"/>
        <c:varyColors val="0"/>
        <c:ser>
          <c:idx val="0"/>
          <c:order val="0"/>
          <c:tx>
            <c:strRef>
              <c:f>'Summary Tutuila'!$C$1</c:f>
              <c:strCache>
                <c:ptCount val="1"/>
                <c:pt idx="0">
                  <c:v>Weighted Chla </c:v>
                </c:pt>
              </c:strCache>
            </c:strRef>
          </c:tx>
          <c:spPr>
            <a:ln w="19050" cap="rnd">
              <a:noFill/>
              <a:round/>
            </a:ln>
            <a:effectLst/>
          </c:spPr>
          <c:marker>
            <c:symbol val="diamond"/>
            <c:size val="8"/>
            <c:spPr>
              <a:solidFill>
                <a:srgbClr val="379CC3"/>
              </a:solidFill>
              <a:ln w="9525">
                <a:solidFill>
                  <a:srgbClr val="379CC3"/>
                </a:solidFill>
              </a:ln>
              <a:effectLst/>
            </c:spPr>
          </c:marker>
          <c:trendline>
            <c:spPr>
              <a:ln w="31750" cap="rnd">
                <a:solidFill>
                  <a:srgbClr val="1A5DAD"/>
                </a:solidFill>
                <a:prstDash val="sysDot"/>
              </a:ln>
              <a:effectLst/>
            </c:spPr>
            <c:trendlineType val="linear"/>
            <c:dispRSqr val="0"/>
            <c:dispEq val="0"/>
          </c:trendline>
          <c:xVal>
            <c:numRef>
              <c:f>'Summary Tutuila'!$B$2:$B$8</c:f>
              <c:numCache>
                <c:formatCode>General</c:formatCode>
                <c:ptCount val="7"/>
                <c:pt idx="0">
                  <c:v>2013</c:v>
                </c:pt>
                <c:pt idx="1">
                  <c:v>2014</c:v>
                </c:pt>
                <c:pt idx="2">
                  <c:v>2015</c:v>
                </c:pt>
                <c:pt idx="3">
                  <c:v>2016</c:v>
                </c:pt>
                <c:pt idx="4">
                  <c:v>2017</c:v>
                </c:pt>
                <c:pt idx="5">
                  <c:v>2018</c:v>
                </c:pt>
                <c:pt idx="6">
                  <c:v>2019</c:v>
                </c:pt>
              </c:numCache>
            </c:numRef>
          </c:xVal>
          <c:yVal>
            <c:numRef>
              <c:f>'Summary Tutuila'!$C$2:$C$8</c:f>
              <c:numCache>
                <c:formatCode>General</c:formatCode>
                <c:ptCount val="7"/>
                <c:pt idx="0">
                  <c:v>0.6211209243019773</c:v>
                </c:pt>
                <c:pt idx="1">
                  <c:v>0.41418022347105543</c:v>
                </c:pt>
                <c:pt idx="2">
                  <c:v>0.5750107917218229</c:v>
                </c:pt>
                <c:pt idx="3">
                  <c:v>0.55713845593359468</c:v>
                </c:pt>
                <c:pt idx="4">
                  <c:v>0.40841960822291384</c:v>
                </c:pt>
                <c:pt idx="5">
                  <c:v>0.56572319516789749</c:v>
                </c:pt>
                <c:pt idx="6">
                  <c:v>0.84144314443705315</c:v>
                </c:pt>
              </c:numCache>
            </c:numRef>
          </c:yVal>
          <c:smooth val="0"/>
          <c:extLst xmlns:c16r2="http://schemas.microsoft.com/office/drawing/2015/06/chart">
            <c:ext xmlns:c16="http://schemas.microsoft.com/office/drawing/2014/chart" uri="{C3380CC4-5D6E-409C-BE32-E72D297353CC}">
              <c16:uniqueId val="{00000001-FA89-4FFF-8A08-60C8D9BE384F}"/>
            </c:ext>
          </c:extLst>
        </c:ser>
        <c:dLbls>
          <c:showLegendKey val="0"/>
          <c:showVal val="0"/>
          <c:showCatName val="0"/>
          <c:showSerName val="0"/>
          <c:showPercent val="0"/>
          <c:showBubbleSize val="0"/>
        </c:dLbls>
        <c:axId val="414449280"/>
        <c:axId val="413275144"/>
      </c:scatterChart>
      <c:valAx>
        <c:axId val="414449280"/>
        <c:scaling>
          <c:orientation val="minMax"/>
          <c:max val="2019"/>
          <c:min val="2013"/>
        </c:scaling>
        <c:delete val="1"/>
        <c:axPos val="b"/>
        <c:majorGridlines>
          <c:spPr>
            <a:ln w="9525" cap="flat" cmpd="sng" algn="ctr">
              <a:solidFill>
                <a:schemeClr val="accent3"/>
              </a:solidFill>
              <a:round/>
            </a:ln>
            <a:effectLst/>
          </c:spPr>
        </c:majorGridlines>
        <c:numFmt formatCode="General" sourceLinked="1"/>
        <c:majorTickMark val="none"/>
        <c:minorTickMark val="none"/>
        <c:tickLblPos val="nextTo"/>
        <c:crossAx val="413275144"/>
        <c:crosses val="autoZero"/>
        <c:crossBetween val="midCat"/>
      </c:valAx>
      <c:valAx>
        <c:axId val="413275144"/>
        <c:scaling>
          <c:orientation val="minMax"/>
          <c:min val="0.25"/>
        </c:scaling>
        <c:delete val="1"/>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 </a:t>
                </a:r>
                <a:r>
                  <a:rPr lang="en-US" baseline="0" dirty="0"/>
                  <a:t> </a:t>
                </a:r>
                <a:r>
                  <a:rPr lang="en-US" baseline="0" dirty="0" err="1"/>
                  <a:t>Chl</a:t>
                </a:r>
                <a:r>
                  <a:rPr lang="en-US" baseline="0" dirty="0"/>
                  <a:t>-a concentration </a:t>
                </a:r>
                <a:r>
                  <a:rPr lang="en-US" dirty="0"/>
                  <a:t>(mg</a:t>
                </a:r>
                <a:r>
                  <a:rPr lang="en-US" baseline="0" dirty="0"/>
                  <a:t> </a:t>
                </a:r>
                <a:r>
                  <a:rPr lang="en-US" dirty="0"/>
                  <a:t>m</a:t>
                </a:r>
                <a:r>
                  <a:rPr lang="en-US" baseline="30000" dirty="0"/>
                  <a:t>-3</a:t>
                </a:r>
                <a:r>
                  <a:rPr lang="en-US" dirty="0"/>
                  <a:t>) </a:t>
                </a:r>
              </a:p>
            </c:rich>
          </c:tx>
          <c:layout>
            <c:manualLayout>
              <c:xMode val="edge"/>
              <c:yMode val="edge"/>
              <c:x val="3.2533892444964775E-2"/>
              <c:y val="0.1520884766232735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41444928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F772B-776A-4113-9AE2-39D72439023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D8CBF5A-51F8-404B-B146-EA3D73CCF0F4}">
      <dgm:prSet phldrT="[Text]" custT="1"/>
      <dgm:spPr>
        <a:solidFill>
          <a:schemeClr val="accent1">
            <a:lumMod val="20000"/>
            <a:lumOff val="80000"/>
          </a:schemeClr>
        </a:solidFill>
        <a:ln w="28575">
          <a:solidFill>
            <a:srgbClr val="379CC3"/>
          </a:solidFill>
        </a:ln>
      </dgm:spPr>
      <dgm:t>
        <a:bodyPr/>
        <a:lstStyle/>
        <a:p>
          <a:r>
            <a:rPr lang="en-US" sz="2000" b="1" dirty="0">
              <a:solidFill>
                <a:schemeClr val="bg2">
                  <a:lumMod val="50000"/>
                </a:schemeClr>
              </a:solidFill>
              <a:latin typeface="+mn-lt"/>
            </a:rPr>
            <a:t>CLOUD MASK</a:t>
          </a:r>
        </a:p>
      </dgm:t>
    </dgm:pt>
    <dgm:pt modelId="{EE399D1F-2A2F-41D6-B1CF-AE20C6BEB806}" type="parTrans" cxnId="{418D46BF-B922-463C-BF26-144E898E3130}">
      <dgm:prSet/>
      <dgm:spPr/>
      <dgm:t>
        <a:bodyPr/>
        <a:lstStyle/>
        <a:p>
          <a:endParaRPr lang="en-US"/>
        </a:p>
      </dgm:t>
    </dgm:pt>
    <dgm:pt modelId="{666B0F81-AACE-4D14-96A7-38DD38000326}" type="sibTrans" cxnId="{418D46BF-B922-463C-BF26-144E898E3130}">
      <dgm:prSet/>
      <dgm:spPr/>
      <dgm:t>
        <a:bodyPr/>
        <a:lstStyle/>
        <a:p>
          <a:endParaRPr lang="en-US"/>
        </a:p>
      </dgm:t>
    </dgm:pt>
    <dgm:pt modelId="{159E0E97-2EDB-4589-BF1A-EB271A7C34CD}">
      <dgm:prSet phldrT="[Text]" custT="1"/>
      <dgm:spPr>
        <a:solidFill>
          <a:schemeClr val="accent1">
            <a:lumMod val="20000"/>
            <a:lumOff val="80000"/>
          </a:schemeClr>
        </a:solidFill>
        <a:ln w="28575">
          <a:solidFill>
            <a:srgbClr val="379CC3"/>
          </a:solidFill>
        </a:ln>
      </dgm:spPr>
      <dgm:t>
        <a:bodyPr/>
        <a:lstStyle/>
        <a:p>
          <a:r>
            <a:rPr lang="en-US" sz="2000" b="1" dirty="0">
              <a:solidFill>
                <a:schemeClr val="bg2">
                  <a:lumMod val="50000"/>
                </a:schemeClr>
              </a:solidFill>
              <a:latin typeface="+mn-lt"/>
            </a:rPr>
            <a:t>CLIP</a:t>
          </a:r>
        </a:p>
      </dgm:t>
    </dgm:pt>
    <dgm:pt modelId="{C6B1576A-FC68-40EF-9F57-0E3DB6A2B177}" type="parTrans" cxnId="{C2FD7EA6-D4E2-48F3-B161-B51F065A0C19}">
      <dgm:prSet/>
      <dgm:spPr/>
      <dgm:t>
        <a:bodyPr/>
        <a:lstStyle/>
        <a:p>
          <a:endParaRPr lang="en-US"/>
        </a:p>
      </dgm:t>
    </dgm:pt>
    <dgm:pt modelId="{85680B40-62DD-4574-879F-C0BBA90019D9}" type="sibTrans" cxnId="{C2FD7EA6-D4E2-48F3-B161-B51F065A0C19}">
      <dgm:prSet/>
      <dgm:spPr/>
      <dgm:t>
        <a:bodyPr/>
        <a:lstStyle/>
        <a:p>
          <a:endParaRPr lang="en-US"/>
        </a:p>
      </dgm:t>
    </dgm:pt>
    <dgm:pt modelId="{5D7C7D33-800A-47C1-A485-9603637C376B}">
      <dgm:prSet phldrT="[Text]" custT="1"/>
      <dgm:spPr>
        <a:solidFill>
          <a:schemeClr val="accent1">
            <a:lumMod val="20000"/>
            <a:lumOff val="80000"/>
          </a:schemeClr>
        </a:solidFill>
        <a:ln w="28575">
          <a:solidFill>
            <a:srgbClr val="379CC3"/>
          </a:solidFill>
        </a:ln>
      </dgm:spPr>
      <dgm:t>
        <a:bodyPr/>
        <a:lstStyle/>
        <a:p>
          <a:r>
            <a:rPr lang="en-US" sz="2000" b="1" dirty="0">
              <a:solidFill>
                <a:schemeClr val="bg2">
                  <a:lumMod val="50000"/>
                </a:schemeClr>
              </a:solidFill>
              <a:latin typeface="+mn-lt"/>
            </a:rPr>
            <a:t>SR CORRECTION</a:t>
          </a:r>
        </a:p>
      </dgm:t>
    </dgm:pt>
    <dgm:pt modelId="{845FDEBC-4532-493D-AD99-7FFE0097A3E8}" type="parTrans" cxnId="{48B6F43A-1DBC-4B2A-A852-0E283C2BBB48}">
      <dgm:prSet/>
      <dgm:spPr/>
      <dgm:t>
        <a:bodyPr/>
        <a:lstStyle/>
        <a:p>
          <a:endParaRPr lang="en-US"/>
        </a:p>
      </dgm:t>
    </dgm:pt>
    <dgm:pt modelId="{D70DE63D-3B6E-4AF2-8469-46C5CE8F1EAA}" type="sibTrans" cxnId="{48B6F43A-1DBC-4B2A-A852-0E283C2BBB48}">
      <dgm:prSet/>
      <dgm:spPr/>
      <dgm:t>
        <a:bodyPr/>
        <a:lstStyle/>
        <a:p>
          <a:endParaRPr lang="en-US"/>
        </a:p>
      </dgm:t>
    </dgm:pt>
    <dgm:pt modelId="{08F666B3-DC70-4E6A-9379-E1F6380DF3EA}" type="pres">
      <dgm:prSet presAssocID="{574F772B-776A-4113-9AE2-39D724390237}" presName="Name0" presStyleCnt="0">
        <dgm:presLayoutVars>
          <dgm:chMax val="7"/>
          <dgm:chPref val="7"/>
          <dgm:dir/>
        </dgm:presLayoutVars>
      </dgm:prSet>
      <dgm:spPr/>
      <dgm:t>
        <a:bodyPr/>
        <a:lstStyle/>
        <a:p>
          <a:endParaRPr lang="en-US"/>
        </a:p>
      </dgm:t>
    </dgm:pt>
    <dgm:pt modelId="{371835DA-8D14-424D-84D9-78190EBE3D38}" type="pres">
      <dgm:prSet presAssocID="{574F772B-776A-4113-9AE2-39D724390237}" presName="Name1" presStyleCnt="0"/>
      <dgm:spPr/>
    </dgm:pt>
    <dgm:pt modelId="{BEDF1C67-3F9D-4B43-A12F-737C97B17C48}" type="pres">
      <dgm:prSet presAssocID="{574F772B-776A-4113-9AE2-39D724390237}" presName="cycle" presStyleCnt="0"/>
      <dgm:spPr/>
    </dgm:pt>
    <dgm:pt modelId="{B2E9E303-8EE3-4D59-AAFD-55A4094DB913}" type="pres">
      <dgm:prSet presAssocID="{574F772B-776A-4113-9AE2-39D724390237}" presName="srcNode" presStyleLbl="node1" presStyleIdx="0" presStyleCnt="3"/>
      <dgm:spPr/>
    </dgm:pt>
    <dgm:pt modelId="{CD5396D6-3A87-4E81-AD44-4151E7B562E7}" type="pres">
      <dgm:prSet presAssocID="{574F772B-776A-4113-9AE2-39D724390237}" presName="conn" presStyleLbl="parChTrans1D2" presStyleIdx="0" presStyleCnt="1"/>
      <dgm:spPr/>
      <dgm:t>
        <a:bodyPr/>
        <a:lstStyle/>
        <a:p>
          <a:endParaRPr lang="en-US"/>
        </a:p>
      </dgm:t>
    </dgm:pt>
    <dgm:pt modelId="{976F17CD-81C4-4127-B79E-EFF10117371B}" type="pres">
      <dgm:prSet presAssocID="{574F772B-776A-4113-9AE2-39D724390237}" presName="extraNode" presStyleLbl="node1" presStyleIdx="0" presStyleCnt="3"/>
      <dgm:spPr/>
    </dgm:pt>
    <dgm:pt modelId="{8D42922C-4718-477D-A364-6FBB6EAFF1E7}" type="pres">
      <dgm:prSet presAssocID="{574F772B-776A-4113-9AE2-39D724390237}" presName="dstNode" presStyleLbl="node1" presStyleIdx="0" presStyleCnt="3"/>
      <dgm:spPr/>
    </dgm:pt>
    <dgm:pt modelId="{8439D6F3-F3CA-49A0-9EB0-31FF8E39DC02}" type="pres">
      <dgm:prSet presAssocID="{5D7C7D33-800A-47C1-A485-9603637C376B}" presName="text_1" presStyleLbl="node1" presStyleIdx="0" presStyleCnt="3">
        <dgm:presLayoutVars>
          <dgm:bulletEnabled val="1"/>
        </dgm:presLayoutVars>
      </dgm:prSet>
      <dgm:spPr/>
      <dgm:t>
        <a:bodyPr/>
        <a:lstStyle/>
        <a:p>
          <a:endParaRPr lang="en-US"/>
        </a:p>
      </dgm:t>
    </dgm:pt>
    <dgm:pt modelId="{11A90C3B-BCBA-46A5-A4F3-89F913356B9A}" type="pres">
      <dgm:prSet presAssocID="{5D7C7D33-800A-47C1-A485-9603637C376B}" presName="accent_1" presStyleCnt="0"/>
      <dgm:spPr/>
    </dgm:pt>
    <dgm:pt modelId="{11293541-3C95-492C-A1AB-4FA9710A80F0}" type="pres">
      <dgm:prSet presAssocID="{5D7C7D33-800A-47C1-A485-9603637C376B}" presName="accentRepeatNode" presStyleLbl="solidFgAcc1" presStyleIdx="0" presStyleCnt="3"/>
      <dgm:spPr>
        <a:prstGeom prst="hexagon">
          <a:avLst/>
        </a:prstGeom>
      </dgm:spPr>
    </dgm:pt>
    <dgm:pt modelId="{B5882A0D-F63B-4E7C-B129-3EFC3BDF336D}" type="pres">
      <dgm:prSet presAssocID="{1D8CBF5A-51F8-404B-B146-EA3D73CCF0F4}" presName="text_2" presStyleLbl="node1" presStyleIdx="1" presStyleCnt="3">
        <dgm:presLayoutVars>
          <dgm:bulletEnabled val="1"/>
        </dgm:presLayoutVars>
      </dgm:prSet>
      <dgm:spPr/>
      <dgm:t>
        <a:bodyPr/>
        <a:lstStyle/>
        <a:p>
          <a:endParaRPr lang="en-US"/>
        </a:p>
      </dgm:t>
    </dgm:pt>
    <dgm:pt modelId="{0D83BC1B-F4DA-4139-8979-2B749C0A5BBB}" type="pres">
      <dgm:prSet presAssocID="{1D8CBF5A-51F8-404B-B146-EA3D73CCF0F4}" presName="accent_2" presStyleCnt="0"/>
      <dgm:spPr/>
    </dgm:pt>
    <dgm:pt modelId="{FD55A8DE-07AC-4D0E-9613-DA6D27ED97F5}" type="pres">
      <dgm:prSet presAssocID="{1D8CBF5A-51F8-404B-B146-EA3D73CCF0F4}" presName="accentRepeatNode" presStyleLbl="solidFgAcc1" presStyleIdx="1" presStyleCnt="3" custAng="10800000"/>
      <dgm:spPr>
        <a:prstGeom prst="flowChartPreparation">
          <a:avLst/>
        </a:prstGeom>
      </dgm:spPr>
    </dgm:pt>
    <dgm:pt modelId="{7D94C22B-0A7B-4D00-8564-7110D840D235}" type="pres">
      <dgm:prSet presAssocID="{159E0E97-2EDB-4589-BF1A-EB271A7C34CD}" presName="text_3" presStyleLbl="node1" presStyleIdx="2" presStyleCnt="3">
        <dgm:presLayoutVars>
          <dgm:bulletEnabled val="1"/>
        </dgm:presLayoutVars>
      </dgm:prSet>
      <dgm:spPr/>
      <dgm:t>
        <a:bodyPr/>
        <a:lstStyle/>
        <a:p>
          <a:endParaRPr lang="en-US"/>
        </a:p>
      </dgm:t>
    </dgm:pt>
    <dgm:pt modelId="{8C2904AC-3B0D-4421-8E26-48B7FF2429FA}" type="pres">
      <dgm:prSet presAssocID="{159E0E97-2EDB-4589-BF1A-EB271A7C34CD}" presName="accent_3" presStyleCnt="0"/>
      <dgm:spPr/>
    </dgm:pt>
    <dgm:pt modelId="{FBC9A995-8E43-4029-B37B-41C8FE7616A7}" type="pres">
      <dgm:prSet presAssocID="{159E0E97-2EDB-4589-BF1A-EB271A7C34CD}" presName="accentRepeatNode" presStyleLbl="solidFgAcc1" presStyleIdx="2" presStyleCnt="3"/>
      <dgm:spPr>
        <a:prstGeom prst="flowChartPreparation">
          <a:avLst/>
        </a:prstGeom>
      </dgm:spPr>
    </dgm:pt>
  </dgm:ptLst>
  <dgm:cxnLst>
    <dgm:cxn modelId="{6F99F1C7-A05D-42F0-8E3D-2AC02E92558A}" type="presOf" srcId="{5D7C7D33-800A-47C1-A485-9603637C376B}" destId="{8439D6F3-F3CA-49A0-9EB0-31FF8E39DC02}" srcOrd="0" destOrd="0" presId="urn:microsoft.com/office/officeart/2008/layout/VerticalCurvedList"/>
    <dgm:cxn modelId="{FF06B768-7DD8-49E7-9730-419714A6E5E1}" type="presOf" srcId="{574F772B-776A-4113-9AE2-39D724390237}" destId="{08F666B3-DC70-4E6A-9379-E1F6380DF3EA}" srcOrd="0" destOrd="0" presId="urn:microsoft.com/office/officeart/2008/layout/VerticalCurvedList"/>
    <dgm:cxn modelId="{418D46BF-B922-463C-BF26-144E898E3130}" srcId="{574F772B-776A-4113-9AE2-39D724390237}" destId="{1D8CBF5A-51F8-404B-B146-EA3D73CCF0F4}" srcOrd="1" destOrd="0" parTransId="{EE399D1F-2A2F-41D6-B1CF-AE20C6BEB806}" sibTransId="{666B0F81-AACE-4D14-96A7-38DD38000326}"/>
    <dgm:cxn modelId="{C2FD7EA6-D4E2-48F3-B161-B51F065A0C19}" srcId="{574F772B-776A-4113-9AE2-39D724390237}" destId="{159E0E97-2EDB-4589-BF1A-EB271A7C34CD}" srcOrd="2" destOrd="0" parTransId="{C6B1576A-FC68-40EF-9F57-0E3DB6A2B177}" sibTransId="{85680B40-62DD-4574-879F-C0BBA90019D9}"/>
    <dgm:cxn modelId="{246FFC44-8698-4637-8ED4-8F032F24F0DF}" type="presOf" srcId="{D70DE63D-3B6E-4AF2-8469-46C5CE8F1EAA}" destId="{CD5396D6-3A87-4E81-AD44-4151E7B562E7}" srcOrd="0" destOrd="0" presId="urn:microsoft.com/office/officeart/2008/layout/VerticalCurvedList"/>
    <dgm:cxn modelId="{48B6F43A-1DBC-4B2A-A852-0E283C2BBB48}" srcId="{574F772B-776A-4113-9AE2-39D724390237}" destId="{5D7C7D33-800A-47C1-A485-9603637C376B}" srcOrd="0" destOrd="0" parTransId="{845FDEBC-4532-493D-AD99-7FFE0097A3E8}" sibTransId="{D70DE63D-3B6E-4AF2-8469-46C5CE8F1EAA}"/>
    <dgm:cxn modelId="{D3774BE1-6672-4FD0-84EE-35EC5F842990}" type="presOf" srcId="{159E0E97-2EDB-4589-BF1A-EB271A7C34CD}" destId="{7D94C22B-0A7B-4D00-8564-7110D840D235}" srcOrd="0" destOrd="0" presId="urn:microsoft.com/office/officeart/2008/layout/VerticalCurvedList"/>
    <dgm:cxn modelId="{54ACD22C-D15C-4532-9A95-6BB2EFE828F7}" type="presOf" srcId="{1D8CBF5A-51F8-404B-B146-EA3D73CCF0F4}" destId="{B5882A0D-F63B-4E7C-B129-3EFC3BDF336D}" srcOrd="0" destOrd="0" presId="urn:microsoft.com/office/officeart/2008/layout/VerticalCurvedList"/>
    <dgm:cxn modelId="{96278A49-52BC-4960-9186-68EA88D5F4C2}" type="presParOf" srcId="{08F666B3-DC70-4E6A-9379-E1F6380DF3EA}" destId="{371835DA-8D14-424D-84D9-78190EBE3D38}" srcOrd="0" destOrd="0" presId="urn:microsoft.com/office/officeart/2008/layout/VerticalCurvedList"/>
    <dgm:cxn modelId="{95F8CD37-A0C9-4132-973E-787F48EE9913}" type="presParOf" srcId="{371835DA-8D14-424D-84D9-78190EBE3D38}" destId="{BEDF1C67-3F9D-4B43-A12F-737C97B17C48}" srcOrd="0" destOrd="0" presId="urn:microsoft.com/office/officeart/2008/layout/VerticalCurvedList"/>
    <dgm:cxn modelId="{78F28EB4-6110-4686-B204-6194C794D9A5}" type="presParOf" srcId="{BEDF1C67-3F9D-4B43-A12F-737C97B17C48}" destId="{B2E9E303-8EE3-4D59-AAFD-55A4094DB913}" srcOrd="0" destOrd="0" presId="urn:microsoft.com/office/officeart/2008/layout/VerticalCurvedList"/>
    <dgm:cxn modelId="{C6B43103-B93C-460A-8039-C1283008F875}" type="presParOf" srcId="{BEDF1C67-3F9D-4B43-A12F-737C97B17C48}" destId="{CD5396D6-3A87-4E81-AD44-4151E7B562E7}" srcOrd="1" destOrd="0" presId="urn:microsoft.com/office/officeart/2008/layout/VerticalCurvedList"/>
    <dgm:cxn modelId="{85802605-8AB9-4E08-B366-747BC9EBFDBF}" type="presParOf" srcId="{BEDF1C67-3F9D-4B43-A12F-737C97B17C48}" destId="{976F17CD-81C4-4127-B79E-EFF10117371B}" srcOrd="2" destOrd="0" presId="urn:microsoft.com/office/officeart/2008/layout/VerticalCurvedList"/>
    <dgm:cxn modelId="{9AEC8095-D88D-4488-945F-4E07070234EA}" type="presParOf" srcId="{BEDF1C67-3F9D-4B43-A12F-737C97B17C48}" destId="{8D42922C-4718-477D-A364-6FBB6EAFF1E7}" srcOrd="3" destOrd="0" presId="urn:microsoft.com/office/officeart/2008/layout/VerticalCurvedList"/>
    <dgm:cxn modelId="{D5660FC3-02FD-4833-BDDE-F71F342F293E}" type="presParOf" srcId="{371835DA-8D14-424D-84D9-78190EBE3D38}" destId="{8439D6F3-F3CA-49A0-9EB0-31FF8E39DC02}" srcOrd="1" destOrd="0" presId="urn:microsoft.com/office/officeart/2008/layout/VerticalCurvedList"/>
    <dgm:cxn modelId="{EE8EB2F5-25B6-49BC-9B11-078F0EAA37AD}" type="presParOf" srcId="{371835DA-8D14-424D-84D9-78190EBE3D38}" destId="{11A90C3B-BCBA-46A5-A4F3-89F913356B9A}" srcOrd="2" destOrd="0" presId="urn:microsoft.com/office/officeart/2008/layout/VerticalCurvedList"/>
    <dgm:cxn modelId="{F3AA7D5A-92C8-477C-BF99-DFF133613CF9}" type="presParOf" srcId="{11A90C3B-BCBA-46A5-A4F3-89F913356B9A}" destId="{11293541-3C95-492C-A1AB-4FA9710A80F0}" srcOrd="0" destOrd="0" presId="urn:microsoft.com/office/officeart/2008/layout/VerticalCurvedList"/>
    <dgm:cxn modelId="{71FCD7C7-2781-4B61-9044-49F16149A150}" type="presParOf" srcId="{371835DA-8D14-424D-84D9-78190EBE3D38}" destId="{B5882A0D-F63B-4E7C-B129-3EFC3BDF336D}" srcOrd="3" destOrd="0" presId="urn:microsoft.com/office/officeart/2008/layout/VerticalCurvedList"/>
    <dgm:cxn modelId="{490D3047-3E46-4FEF-93E0-33736162F3B2}" type="presParOf" srcId="{371835DA-8D14-424D-84D9-78190EBE3D38}" destId="{0D83BC1B-F4DA-4139-8979-2B749C0A5BBB}" srcOrd="4" destOrd="0" presId="urn:microsoft.com/office/officeart/2008/layout/VerticalCurvedList"/>
    <dgm:cxn modelId="{BDC2C164-FDA6-490F-9648-4F3EAADF6164}" type="presParOf" srcId="{0D83BC1B-F4DA-4139-8979-2B749C0A5BBB}" destId="{FD55A8DE-07AC-4D0E-9613-DA6D27ED97F5}" srcOrd="0" destOrd="0" presId="urn:microsoft.com/office/officeart/2008/layout/VerticalCurvedList"/>
    <dgm:cxn modelId="{F9016282-CB9D-4910-97B9-044AC6854220}" type="presParOf" srcId="{371835DA-8D14-424D-84D9-78190EBE3D38}" destId="{7D94C22B-0A7B-4D00-8564-7110D840D235}" srcOrd="5" destOrd="0" presId="urn:microsoft.com/office/officeart/2008/layout/VerticalCurvedList"/>
    <dgm:cxn modelId="{41BF1B18-F57D-4953-8385-39E9E0BB9220}" type="presParOf" srcId="{371835DA-8D14-424D-84D9-78190EBE3D38}" destId="{8C2904AC-3B0D-4421-8E26-48B7FF2429FA}" srcOrd="6" destOrd="0" presId="urn:microsoft.com/office/officeart/2008/layout/VerticalCurvedList"/>
    <dgm:cxn modelId="{69CC470A-A9FB-4445-A912-24117AB00ED6}" type="presParOf" srcId="{8C2904AC-3B0D-4421-8E26-48B7FF2429FA}" destId="{FBC9A995-8E43-4029-B37B-41C8FE7616A7}"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396D6-3A87-4E81-AD44-4151E7B562E7}">
      <dsp:nvSpPr>
        <dsp:cNvPr id="0" name=""/>
        <dsp:cNvSpPr/>
      </dsp:nvSpPr>
      <dsp:spPr>
        <a:xfrm>
          <a:off x="-2238170" y="-346208"/>
          <a:ext cx="2673862" cy="2673862"/>
        </a:xfrm>
        <a:prstGeom prst="blockArc">
          <a:avLst>
            <a:gd name="adj1" fmla="val 18900000"/>
            <a:gd name="adj2" fmla="val 2700000"/>
            <a:gd name="adj3" fmla="val 80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39D6F3-F3CA-49A0-9EB0-31FF8E39DC02}">
      <dsp:nvSpPr>
        <dsp:cNvPr id="0" name=""/>
        <dsp:cNvSpPr/>
      </dsp:nvSpPr>
      <dsp:spPr>
        <a:xfrm>
          <a:off x="280073" y="198144"/>
          <a:ext cx="3096672" cy="396289"/>
        </a:xfrm>
        <a:prstGeom prst="rect">
          <a:avLst/>
        </a:prstGeom>
        <a:solidFill>
          <a:schemeClr val="accent1">
            <a:lumMod val="20000"/>
            <a:lumOff val="80000"/>
          </a:schemeClr>
        </a:solidFill>
        <a:ln w="28575" cap="flat" cmpd="sng" algn="ctr">
          <a:solidFill>
            <a:srgbClr val="379C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54"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chemeClr val="bg2">
                  <a:lumMod val="50000"/>
                </a:schemeClr>
              </a:solidFill>
              <a:latin typeface="+mn-lt"/>
            </a:rPr>
            <a:t>SR CORRECTION</a:t>
          </a:r>
        </a:p>
      </dsp:txBody>
      <dsp:txXfrm>
        <a:off x="280073" y="198144"/>
        <a:ext cx="3096672" cy="396289"/>
      </dsp:txXfrm>
    </dsp:sp>
    <dsp:sp modelId="{11293541-3C95-492C-A1AB-4FA9710A80F0}">
      <dsp:nvSpPr>
        <dsp:cNvPr id="0" name=""/>
        <dsp:cNvSpPr/>
      </dsp:nvSpPr>
      <dsp:spPr>
        <a:xfrm>
          <a:off x="32393" y="148608"/>
          <a:ext cx="495361" cy="495361"/>
        </a:xfrm>
        <a:prstGeom prst="hexagon">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882A0D-F63B-4E7C-B129-3EFC3BDF336D}">
      <dsp:nvSpPr>
        <dsp:cNvPr id="0" name=""/>
        <dsp:cNvSpPr/>
      </dsp:nvSpPr>
      <dsp:spPr>
        <a:xfrm>
          <a:off x="424124" y="792578"/>
          <a:ext cx="2952621" cy="396289"/>
        </a:xfrm>
        <a:prstGeom prst="rect">
          <a:avLst/>
        </a:prstGeom>
        <a:solidFill>
          <a:schemeClr val="accent1">
            <a:lumMod val="20000"/>
            <a:lumOff val="80000"/>
          </a:schemeClr>
        </a:solidFill>
        <a:ln w="28575" cap="flat" cmpd="sng" algn="ctr">
          <a:solidFill>
            <a:srgbClr val="379C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54"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chemeClr val="bg2">
                  <a:lumMod val="50000"/>
                </a:schemeClr>
              </a:solidFill>
              <a:latin typeface="+mn-lt"/>
            </a:rPr>
            <a:t>CLOUD MASK</a:t>
          </a:r>
        </a:p>
      </dsp:txBody>
      <dsp:txXfrm>
        <a:off x="424124" y="792578"/>
        <a:ext cx="2952621" cy="396289"/>
      </dsp:txXfrm>
    </dsp:sp>
    <dsp:sp modelId="{FD55A8DE-07AC-4D0E-9613-DA6D27ED97F5}">
      <dsp:nvSpPr>
        <dsp:cNvPr id="0" name=""/>
        <dsp:cNvSpPr/>
      </dsp:nvSpPr>
      <dsp:spPr>
        <a:xfrm rot="10800000">
          <a:off x="176444" y="743041"/>
          <a:ext cx="495361" cy="495361"/>
        </a:xfrm>
        <a:prstGeom prst="flowChartPreparation">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4C22B-0A7B-4D00-8564-7110D840D235}">
      <dsp:nvSpPr>
        <dsp:cNvPr id="0" name=""/>
        <dsp:cNvSpPr/>
      </dsp:nvSpPr>
      <dsp:spPr>
        <a:xfrm>
          <a:off x="280073" y="1387011"/>
          <a:ext cx="3096672" cy="396289"/>
        </a:xfrm>
        <a:prstGeom prst="rect">
          <a:avLst/>
        </a:prstGeom>
        <a:solidFill>
          <a:schemeClr val="accent1">
            <a:lumMod val="20000"/>
            <a:lumOff val="80000"/>
          </a:schemeClr>
        </a:solidFill>
        <a:ln w="28575" cap="flat" cmpd="sng" algn="ctr">
          <a:solidFill>
            <a:srgbClr val="379C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54" tIns="50800" rIns="50800" bIns="50800" numCol="1" spcCol="1270" anchor="ctr" anchorCtr="0">
          <a:noAutofit/>
        </a:bodyPr>
        <a:lstStyle/>
        <a:p>
          <a:pPr lvl="0" algn="l" defTabSz="889000">
            <a:lnSpc>
              <a:spcPct val="90000"/>
            </a:lnSpc>
            <a:spcBef>
              <a:spcPct val="0"/>
            </a:spcBef>
            <a:spcAft>
              <a:spcPct val="35000"/>
            </a:spcAft>
          </a:pPr>
          <a:r>
            <a:rPr lang="en-US" sz="2000" b="1" kern="1200" dirty="0">
              <a:solidFill>
                <a:schemeClr val="bg2">
                  <a:lumMod val="50000"/>
                </a:schemeClr>
              </a:solidFill>
              <a:latin typeface="+mn-lt"/>
            </a:rPr>
            <a:t>CLIP</a:t>
          </a:r>
        </a:p>
      </dsp:txBody>
      <dsp:txXfrm>
        <a:off x="280073" y="1387011"/>
        <a:ext cx="3096672" cy="396289"/>
      </dsp:txXfrm>
    </dsp:sp>
    <dsp:sp modelId="{FBC9A995-8E43-4029-B37B-41C8FE7616A7}">
      <dsp:nvSpPr>
        <dsp:cNvPr id="0" name=""/>
        <dsp:cNvSpPr/>
      </dsp:nvSpPr>
      <dsp:spPr>
        <a:xfrm>
          <a:off x="32393" y="1337475"/>
          <a:ext cx="495361" cy="495361"/>
        </a:xfrm>
        <a:prstGeom prst="flowChartPreparation">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0.09594</cdr:x>
      <cdr:y>0.77355</cdr:y>
    </cdr:from>
    <cdr:to>
      <cdr:x>0.16789</cdr:x>
      <cdr:y>0.8503</cdr:y>
    </cdr:to>
    <cdr:sp macro="" textlink="">
      <cdr:nvSpPr>
        <cdr:cNvPr id="2" name="TextBox 184">
          <a:extLst xmlns:a="http://schemas.openxmlformats.org/drawingml/2006/main">
            <a:ext uri="{FF2B5EF4-FFF2-40B4-BE49-F238E27FC236}">
              <a16:creationId xmlns:a16="http://schemas.microsoft.com/office/drawing/2014/main" xmlns="" id="{91965727-61CB-4965-9163-8B0D4615185E}"/>
            </a:ext>
          </a:extLst>
        </cdr:cNvPr>
        <cdr:cNvSpPr txBox="1"/>
      </cdr:nvSpPr>
      <cdr:spPr>
        <a:xfrm xmlns:a="http://schemas.openxmlformats.org/drawingml/2006/main">
          <a:off x="559003" y="3412040"/>
          <a:ext cx="419180" cy="338554"/>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t>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D94CC-9703-45D6-9895-0A06BFA76A9C}" type="datetimeFigureOut">
              <a:rPr lang="en-US" smtClean="0"/>
              <a:t>9/24/2019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64E2B-8126-450C-AAD7-C12CFB579D8E}" type="slidenum">
              <a:rPr lang="en-US" smtClean="0"/>
              <a:t>‹#›</a:t>
            </a:fld>
            <a:endParaRPr lang="en-US"/>
          </a:p>
        </p:txBody>
      </p:sp>
    </p:spTree>
    <p:extLst>
      <p:ext uri="{BB962C8B-B14F-4D97-AF65-F5344CB8AC3E}">
        <p14:creationId xmlns:p14="http://schemas.microsoft.com/office/powerpoint/2010/main" val="120307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64E2B-8126-450C-AAD7-C12CFB579D8E}" type="slidenum">
              <a:rPr lang="en-US" smtClean="0"/>
              <a:t>1</a:t>
            </a:fld>
            <a:endParaRPr lang="en-US"/>
          </a:p>
        </p:txBody>
      </p:sp>
    </p:spTree>
    <p:extLst>
      <p:ext uri="{BB962C8B-B14F-4D97-AF65-F5344CB8AC3E}">
        <p14:creationId xmlns:p14="http://schemas.microsoft.com/office/powerpoint/2010/main" val="2472950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79CC3"/>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917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34529480"/>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9/24/2019</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dirty="0"/>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Layout" Target="../diagrams/layout1.xml"/><Relationship Id="rId18" Type="http://schemas.openxmlformats.org/officeDocument/2006/relationships/image" Target="../media/image14.jpeg"/><Relationship Id="rId26"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17.jpeg"/><Relationship Id="rId34" Type="http://schemas.openxmlformats.org/officeDocument/2006/relationships/image" Target="../media/image27.png"/><Relationship Id="rId7" Type="http://schemas.openxmlformats.org/officeDocument/2006/relationships/image" Target="../media/image8.jpeg"/><Relationship Id="rId12" Type="http://schemas.openxmlformats.org/officeDocument/2006/relationships/diagramData" Target="../diagrams/data1.xml"/><Relationship Id="rId17" Type="http://schemas.openxmlformats.org/officeDocument/2006/relationships/image" Target="../media/image13.png"/><Relationship Id="rId25" Type="http://schemas.openxmlformats.org/officeDocument/2006/relationships/image" Target="../media/image18.png"/><Relationship Id="rId33" Type="http://schemas.openxmlformats.org/officeDocument/2006/relationships/image" Target="../media/image26.PNG"/><Relationship Id="rId2" Type="http://schemas.openxmlformats.org/officeDocument/2006/relationships/notesSlide" Target="../notesSlides/notesSlide1.xml"/><Relationship Id="rId16" Type="http://schemas.microsoft.com/office/2007/relationships/diagramDrawing" Target="../diagrams/drawing1.xml"/><Relationship Id="rId20" Type="http://schemas.openxmlformats.org/officeDocument/2006/relationships/image" Target="../media/image16.jpeg"/><Relationship Id="rId29"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chart" Target="../charts/chart3.xml"/><Relationship Id="rId32"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diagramColors" Target="../diagrams/colors1.xml"/><Relationship Id="rId23" Type="http://schemas.openxmlformats.org/officeDocument/2006/relationships/chart" Target="../charts/chart2.xml"/><Relationship Id="rId28" Type="http://schemas.openxmlformats.org/officeDocument/2006/relationships/image" Target="../media/image21.jpeg"/><Relationship Id="rId36" Type="http://schemas.openxmlformats.org/officeDocument/2006/relationships/image" Target="../media/image29.png"/><Relationship Id="rId10" Type="http://schemas.openxmlformats.org/officeDocument/2006/relationships/image" Target="../media/image11.jpeg"/><Relationship Id="rId19" Type="http://schemas.openxmlformats.org/officeDocument/2006/relationships/image" Target="../media/image15.jpeg"/><Relationship Id="rId31" Type="http://schemas.openxmlformats.org/officeDocument/2006/relationships/image" Target="../media/image24.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diagramQuickStyle" Target="../diagrams/quickStyle1.xml"/><Relationship Id="rId22" Type="http://schemas.openxmlformats.org/officeDocument/2006/relationships/chart" Target="../charts/chart1.xml"/><Relationship Id="rId27" Type="http://schemas.openxmlformats.org/officeDocument/2006/relationships/image" Target="../media/image20.jpeg"/><Relationship Id="rId30" Type="http://schemas.openxmlformats.org/officeDocument/2006/relationships/image" Target="../media/image23.jpeg"/><Relationship Id="rId3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BD14C3ED-0706-42BF-93CF-6E589AF867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1" t="27438" r="6108" b="34178"/>
          <a:stretch/>
        </p:blipFill>
        <p:spPr>
          <a:xfrm>
            <a:off x="12899700" y="16478872"/>
            <a:ext cx="5455098" cy="2963065"/>
          </a:xfrm>
          <a:prstGeom prst="rect">
            <a:avLst/>
          </a:prstGeom>
        </p:spPr>
      </p:pic>
      <p:pic>
        <p:nvPicPr>
          <p:cNvPr id="13" name="Picture 12">
            <a:extLst>
              <a:ext uri="{FF2B5EF4-FFF2-40B4-BE49-F238E27FC236}">
                <a16:creationId xmlns:a16="http://schemas.microsoft.com/office/drawing/2014/main" xmlns="" id="{67C42D82-1D90-4068-AE7B-0C32381DD5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4" t="2101" r="2724" b="44996"/>
          <a:stretch/>
        </p:blipFill>
        <p:spPr>
          <a:xfrm>
            <a:off x="12887805" y="11634755"/>
            <a:ext cx="5578865" cy="2871316"/>
          </a:xfrm>
          <a:prstGeom prst="rect">
            <a:avLst/>
          </a:prstGeom>
        </p:spPr>
      </p:pic>
      <p:grpSp>
        <p:nvGrpSpPr>
          <p:cNvPr id="14" name="Group 13">
            <a:extLst>
              <a:ext uri="{FF2B5EF4-FFF2-40B4-BE49-F238E27FC236}">
                <a16:creationId xmlns:a16="http://schemas.microsoft.com/office/drawing/2014/main" xmlns="" id="{DB9E4099-F555-4D55-95CF-BEE6EDEB9CDA}"/>
              </a:ext>
            </a:extLst>
          </p:cNvPr>
          <p:cNvGrpSpPr/>
          <p:nvPr/>
        </p:nvGrpSpPr>
        <p:grpSpPr>
          <a:xfrm>
            <a:off x="16004689" y="14267904"/>
            <a:ext cx="492948" cy="761384"/>
            <a:chOff x="11684196" y="14706211"/>
            <a:chExt cx="492948" cy="761384"/>
          </a:xfrm>
        </p:grpSpPr>
        <p:pic>
          <p:nvPicPr>
            <p:cNvPr id="10" name="Picture 9">
              <a:extLst>
                <a:ext uri="{FF2B5EF4-FFF2-40B4-BE49-F238E27FC236}">
                  <a16:creationId xmlns:a16="http://schemas.microsoft.com/office/drawing/2014/main" xmlns="" id="{DE2E24E6-3CBC-4B0A-A785-1501BDAB3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469" t="69232" r="35456" b="28298"/>
            <a:stretch/>
          </p:blipFill>
          <p:spPr>
            <a:xfrm>
              <a:off x="11684196" y="15196458"/>
              <a:ext cx="484574" cy="271137"/>
            </a:xfrm>
            <a:prstGeom prst="rect">
              <a:avLst/>
            </a:prstGeom>
          </p:spPr>
        </p:pic>
        <p:pic>
          <p:nvPicPr>
            <p:cNvPr id="134" name="Picture 133">
              <a:extLst>
                <a:ext uri="{FF2B5EF4-FFF2-40B4-BE49-F238E27FC236}">
                  <a16:creationId xmlns:a16="http://schemas.microsoft.com/office/drawing/2014/main" xmlns="" id="{0AEB5E00-D1B6-4B82-BC8C-C623B2C593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575" t="79107" r="35367" b="18585"/>
            <a:stretch/>
          </p:blipFill>
          <p:spPr>
            <a:xfrm>
              <a:off x="11694625" y="14963587"/>
              <a:ext cx="482519" cy="253355"/>
            </a:xfrm>
            <a:prstGeom prst="rect">
              <a:avLst/>
            </a:prstGeom>
          </p:spPr>
        </p:pic>
        <p:pic>
          <p:nvPicPr>
            <p:cNvPr id="136" name="Picture 135">
              <a:extLst>
                <a:ext uri="{FF2B5EF4-FFF2-40B4-BE49-F238E27FC236}">
                  <a16:creationId xmlns:a16="http://schemas.microsoft.com/office/drawing/2014/main" xmlns="" id="{AB06713D-0AA7-4398-81B4-209DB0BB98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578" t="88731" r="35377" b="8875"/>
            <a:stretch/>
          </p:blipFill>
          <p:spPr>
            <a:xfrm>
              <a:off x="11694605" y="14706211"/>
              <a:ext cx="481008" cy="262711"/>
            </a:xfrm>
            <a:prstGeom prst="rect">
              <a:avLst/>
            </a:prstGeom>
          </p:spPr>
        </p:pic>
      </p:grpSp>
      <p:pic>
        <p:nvPicPr>
          <p:cNvPr id="28" name="Picture 27">
            <a:extLst>
              <a:ext uri="{FF2B5EF4-FFF2-40B4-BE49-F238E27FC236}">
                <a16:creationId xmlns:a16="http://schemas.microsoft.com/office/drawing/2014/main" xmlns="" id="{ECB6B03F-2250-47EF-AE33-F5E23F9E6C2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84"/>
          <a:stretch/>
        </p:blipFill>
        <p:spPr>
          <a:xfrm>
            <a:off x="12809320" y="5286573"/>
            <a:ext cx="11414153" cy="4606443"/>
          </a:xfrm>
          <a:prstGeom prst="rect">
            <a:avLst/>
          </a:prstGeom>
          <a:ln w="12700">
            <a:solidFill>
              <a:schemeClr val="bg1">
                <a:lumMod val="75000"/>
              </a:schemeClr>
            </a:solidFill>
          </a:ln>
        </p:spPr>
      </p:pic>
      <p:pic>
        <p:nvPicPr>
          <p:cNvPr id="5" name="Picture 4">
            <a:extLst>
              <a:ext uri="{FF2B5EF4-FFF2-40B4-BE49-F238E27FC236}">
                <a16:creationId xmlns:a16="http://schemas.microsoft.com/office/drawing/2014/main" xmlns="" id="{470E17D7-F2D7-48F7-A6B7-7B195890AA1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649" t="2526" r="23351" b="18805"/>
          <a:stretch/>
        </p:blipFill>
        <p:spPr>
          <a:xfrm>
            <a:off x="14397750" y="5309091"/>
            <a:ext cx="7823341" cy="4244483"/>
          </a:xfrm>
          <a:prstGeom prst="rect">
            <a:avLst/>
          </a:prstGeom>
        </p:spPr>
      </p:pic>
      <p:pic>
        <p:nvPicPr>
          <p:cNvPr id="31" name="Picture 30">
            <a:extLst>
              <a:ext uri="{FF2B5EF4-FFF2-40B4-BE49-F238E27FC236}">
                <a16:creationId xmlns:a16="http://schemas.microsoft.com/office/drawing/2014/main" xmlns="" id="{5E36A664-A9C8-4890-8444-E3138638E75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837"/>
          <a:stretch/>
        </p:blipFill>
        <p:spPr>
          <a:xfrm>
            <a:off x="19959844" y="7390217"/>
            <a:ext cx="4267395" cy="2502800"/>
          </a:xfrm>
          <a:prstGeom prst="rect">
            <a:avLst/>
          </a:prstGeom>
          <a:ln w="12700">
            <a:solidFill>
              <a:schemeClr val="bg1">
                <a:lumMod val="75000"/>
              </a:schemeClr>
            </a:solidFill>
          </a:ln>
        </p:spPr>
      </p:pic>
      <p:sp>
        <p:nvSpPr>
          <p:cNvPr id="11" name="Rectangle 10">
            <a:extLst>
              <a:ext uri="{FF2B5EF4-FFF2-40B4-BE49-F238E27FC236}">
                <a16:creationId xmlns:a16="http://schemas.microsoft.com/office/drawing/2014/main" xmlns="" id="{AED873E9-CF6E-40C2-8005-56396054A853}"/>
              </a:ext>
            </a:extLst>
          </p:cNvPr>
          <p:cNvSpPr/>
          <p:nvPr/>
        </p:nvSpPr>
        <p:spPr>
          <a:xfrm>
            <a:off x="12809320" y="10650626"/>
            <a:ext cx="11414152" cy="4846320"/>
          </a:xfrm>
          <a:prstGeom prst="rect">
            <a:avLst/>
          </a:prstGeom>
          <a:no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xmlns="" id="{9A52B07E-EB51-408D-BE0D-75A5C3350B7D}"/>
              </a:ext>
            </a:extLst>
          </p:cNvPr>
          <p:cNvSpPr/>
          <p:nvPr/>
        </p:nvSpPr>
        <p:spPr>
          <a:xfrm>
            <a:off x="12809320" y="15605817"/>
            <a:ext cx="11414152" cy="4846320"/>
          </a:xfrm>
          <a:prstGeom prst="rect">
            <a:avLst/>
          </a:prstGeom>
          <a:no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Placeholder 16"/>
          <p:cNvSpPr txBox="1">
            <a:spLocks/>
          </p:cNvSpPr>
          <p:nvPr/>
        </p:nvSpPr>
        <p:spPr>
          <a:xfrm>
            <a:off x="914399" y="5195158"/>
            <a:ext cx="11430000" cy="80405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500" dirty="0">
                <a:solidFill>
                  <a:schemeClr val="tx1">
                    <a:lumMod val="75000"/>
                    <a:lumOff val="25000"/>
                  </a:schemeClr>
                </a:solidFill>
                <a:latin typeface="Garamond" panose="02020404030301010803" pitchFamily="18" charset="0"/>
              </a:rPr>
              <a:t>For at least the past two decades, the coral reefs and coastal ecosystems of the American Samoan island of Tutuila have experienced deteriorating water quality. Increased levels of sedimentation, nutrients, and other land-based sources of pollution (LBSP) have negatively impacted these systems and the local fishery-based economy. Traditional efforts to monitor these systems, such as in situ water quality sampling studies and field surveys of piggery operations, have proven insufficient, prompting the US Coral Reef Task Force (CRTF) Watershed Partnership Initiative (WPI) and the American Samoa Department of Marine and Wildlife Resources (DMWR) Coral Reef Advisory Group (CRAG) to seek new strategies. This project provided the partners with maps and geospatial data products to support management interventions designed to mitigate the impacts of land use and land cover change. A time series analysis deployed Earth observations from Landsat 8 Operational Land Imager (OLI) to analyze changes in land cover and chlorophyll-a (</a:t>
            </a:r>
            <a:r>
              <a:rPr lang="en-US" sz="2500" dirty="0" err="1">
                <a:solidFill>
                  <a:schemeClr val="tx1">
                    <a:lumMod val="75000"/>
                    <a:lumOff val="25000"/>
                  </a:schemeClr>
                </a:solidFill>
                <a:latin typeface="Garamond" panose="02020404030301010803" pitchFamily="18" charset="0"/>
              </a:rPr>
              <a:t>Chl</a:t>
            </a:r>
            <a:r>
              <a:rPr lang="en-US" sz="2500" dirty="0">
                <a:solidFill>
                  <a:schemeClr val="tx1">
                    <a:lumMod val="75000"/>
                    <a:lumOff val="25000"/>
                  </a:schemeClr>
                </a:solidFill>
                <a:latin typeface="Garamond" panose="02020404030301010803" pitchFamily="18" charset="0"/>
              </a:rPr>
              <a:t>-a) concentrations—a proxy for water quality—from 2013 to 2019 at an island-wide scale. Ancillary data products from the United States Department of Agriculture Natural Resources Conservation Service were used to depict change patterns in land cover at a more granular scale, using the </a:t>
            </a:r>
            <a:r>
              <a:rPr lang="en-US" sz="2500" dirty="0" err="1">
                <a:solidFill>
                  <a:schemeClr val="tx1">
                    <a:lumMod val="75000"/>
                    <a:lumOff val="25000"/>
                  </a:schemeClr>
                </a:solidFill>
                <a:latin typeface="Garamond" panose="02020404030301010803" pitchFamily="18" charset="0"/>
              </a:rPr>
              <a:t>Tafuna</a:t>
            </a:r>
            <a:r>
              <a:rPr lang="en-US" sz="2500" dirty="0">
                <a:solidFill>
                  <a:schemeClr val="tx1">
                    <a:lumMod val="75000"/>
                    <a:lumOff val="25000"/>
                  </a:schemeClr>
                </a:solidFill>
                <a:latin typeface="Garamond" panose="02020404030301010803" pitchFamily="18" charset="0"/>
              </a:rPr>
              <a:t> Plain, </a:t>
            </a:r>
            <a:r>
              <a:rPr lang="en-US" sz="2500" dirty="0" err="1">
                <a:solidFill>
                  <a:schemeClr val="tx1">
                    <a:lumMod val="75000"/>
                    <a:lumOff val="25000"/>
                  </a:schemeClr>
                </a:solidFill>
                <a:latin typeface="Garamond" panose="02020404030301010803" pitchFamily="18" charset="0"/>
              </a:rPr>
              <a:t>Nu’uuli</a:t>
            </a:r>
            <a:r>
              <a:rPr lang="en-US" sz="2500" dirty="0">
                <a:solidFill>
                  <a:schemeClr val="tx1">
                    <a:lumMod val="75000"/>
                    <a:lumOff val="25000"/>
                  </a:schemeClr>
                </a:solidFill>
                <a:latin typeface="Garamond" panose="02020404030301010803" pitchFamily="18" charset="0"/>
              </a:rPr>
              <a:t> watershed, and </a:t>
            </a:r>
            <a:r>
              <a:rPr lang="en-US" sz="2500" dirty="0" err="1">
                <a:solidFill>
                  <a:schemeClr val="tx1">
                    <a:lumMod val="75000"/>
                    <a:lumOff val="25000"/>
                  </a:schemeClr>
                </a:solidFill>
                <a:latin typeface="Garamond" panose="02020404030301010803" pitchFamily="18" charset="0"/>
              </a:rPr>
              <a:t>Faga’itua</a:t>
            </a:r>
            <a:r>
              <a:rPr lang="en-US" sz="2500" dirty="0">
                <a:solidFill>
                  <a:schemeClr val="tx1">
                    <a:lumMod val="75000"/>
                    <a:lumOff val="25000"/>
                  </a:schemeClr>
                </a:solidFill>
                <a:latin typeface="Garamond" panose="02020404030301010803" pitchFamily="18" charset="0"/>
              </a:rPr>
              <a:t> watershed  as sample sites because of the biodiversity and vulnerability of their marine ecosystems. The end products supplied project partners with knowledge and tangible decision-support tools to maintain the structure and function of vital coastal ecosystems.</a:t>
            </a:r>
          </a:p>
        </p:txBody>
      </p:sp>
      <p:sp>
        <p:nvSpPr>
          <p:cNvPr id="45" name="Title 3"/>
          <p:cNvSpPr txBox="1">
            <a:spLocks/>
          </p:cNvSpPr>
          <p:nvPr/>
        </p:nvSpPr>
        <p:spPr>
          <a:xfrm>
            <a:off x="24715112" y="4607222"/>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379CC3"/>
                </a:solidFill>
              </a:rPr>
              <a:t>American Samoa </a:t>
            </a:r>
            <a:r>
              <a:rPr lang="en-US" sz="10000" dirty="0">
                <a:solidFill>
                  <a:srgbClr val="379CC3"/>
                </a:solidFill>
              </a:rPr>
              <a:t>Water Resources</a:t>
            </a:r>
          </a:p>
        </p:txBody>
      </p:sp>
      <p:sp>
        <p:nvSpPr>
          <p:cNvPr id="17" name="TextBox 16"/>
          <p:cNvSpPr txBox="1"/>
          <p:nvPr/>
        </p:nvSpPr>
        <p:spPr>
          <a:xfrm>
            <a:off x="923132" y="17264298"/>
            <a:ext cx="3849131"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Methodology</a:t>
            </a:r>
          </a:p>
        </p:txBody>
      </p:sp>
      <p:sp>
        <p:nvSpPr>
          <p:cNvPr id="18" name="TextBox 17"/>
          <p:cNvSpPr txBox="1"/>
          <p:nvPr/>
        </p:nvSpPr>
        <p:spPr>
          <a:xfrm>
            <a:off x="12792001" y="4522358"/>
            <a:ext cx="3172663"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Study Area</a:t>
            </a:r>
          </a:p>
        </p:txBody>
      </p:sp>
      <p:sp>
        <p:nvSpPr>
          <p:cNvPr id="20" name="TextBox 19"/>
          <p:cNvSpPr txBox="1"/>
          <p:nvPr/>
        </p:nvSpPr>
        <p:spPr>
          <a:xfrm>
            <a:off x="12801600" y="9919026"/>
            <a:ext cx="201208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Results</a:t>
            </a:r>
          </a:p>
        </p:txBody>
      </p:sp>
      <p:sp>
        <p:nvSpPr>
          <p:cNvPr id="9" name="Text Placeholder 16"/>
          <p:cNvSpPr txBox="1">
            <a:spLocks/>
          </p:cNvSpPr>
          <p:nvPr/>
        </p:nvSpPr>
        <p:spPr>
          <a:xfrm>
            <a:off x="12837143" y="26127543"/>
            <a:ext cx="11430000" cy="39004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buClr>
                <a:srgbClr val="379CC3"/>
              </a:buClr>
            </a:pPr>
            <a:r>
              <a:rPr lang="en-US" sz="2500" dirty="0">
                <a:solidFill>
                  <a:schemeClr val="tx1">
                    <a:lumMod val="75000"/>
                    <a:lumOff val="25000"/>
                  </a:schemeClr>
                </a:solidFill>
                <a:latin typeface="Garamond" panose="02020404030301010803" pitchFamily="18" charset="0"/>
              </a:rPr>
              <a:t>Although Earth-observing satellites can monitor LULCC, current instruments are limited in their capacity to detect change at the island scale.</a:t>
            </a:r>
          </a:p>
          <a:p>
            <a:pPr algn="just">
              <a:lnSpc>
                <a:spcPct val="100000"/>
              </a:lnSpc>
              <a:spcBef>
                <a:spcPts val="0"/>
              </a:spcBef>
              <a:buClr>
                <a:srgbClr val="379CC3"/>
              </a:buClr>
            </a:pPr>
            <a:r>
              <a:rPr lang="en-US" sz="2500" dirty="0">
                <a:solidFill>
                  <a:schemeClr val="tx1">
                    <a:lumMod val="75000"/>
                    <a:lumOff val="25000"/>
                  </a:schemeClr>
                </a:solidFill>
                <a:latin typeface="Garamond" panose="02020404030301010803" pitchFamily="18" charset="0"/>
              </a:rPr>
              <a:t>By masking and compositing Landsat 8 images across a season, cloud coverage can be removed to facilitate analysis of surface reflectance data.</a:t>
            </a:r>
          </a:p>
          <a:p>
            <a:pPr algn="just">
              <a:lnSpc>
                <a:spcPct val="100000"/>
              </a:lnSpc>
              <a:spcBef>
                <a:spcPts val="0"/>
              </a:spcBef>
              <a:buClr>
                <a:srgbClr val="379CC3"/>
              </a:buClr>
            </a:pPr>
            <a:r>
              <a:rPr lang="en-US" sz="2500" dirty="0">
                <a:solidFill>
                  <a:schemeClr val="tx1">
                    <a:lumMod val="75000"/>
                    <a:lumOff val="25000"/>
                  </a:schemeClr>
                </a:solidFill>
                <a:latin typeface="Garamond" panose="02020404030301010803" pitchFamily="18" charset="0"/>
              </a:rPr>
              <a:t>Island-scale classifications indicate a net change in land cover from canopy to impervious surfaces scale.</a:t>
            </a:r>
          </a:p>
          <a:p>
            <a:pPr algn="just">
              <a:lnSpc>
                <a:spcPct val="100000"/>
              </a:lnSpc>
              <a:spcBef>
                <a:spcPts val="0"/>
              </a:spcBef>
              <a:buClr>
                <a:srgbClr val="379CC3"/>
              </a:buClr>
            </a:pPr>
            <a:r>
              <a:rPr lang="en-US" sz="2500" dirty="0">
                <a:solidFill>
                  <a:schemeClr val="tx1">
                    <a:lumMod val="75000"/>
                    <a:lumOff val="25000"/>
                  </a:schemeClr>
                </a:solidFill>
                <a:latin typeface="Garamond" panose="02020404030301010803" pitchFamily="18" charset="0"/>
              </a:rPr>
              <a:t>Chlorophyll-a concentrations showed an increasing trend, although the inference is limited by the low frequency of </a:t>
            </a:r>
            <a:r>
              <a:rPr lang="en-US" sz="2500" dirty="0" smtClean="0">
                <a:solidFill>
                  <a:schemeClr val="tx1">
                    <a:lumMod val="75000"/>
                    <a:lumOff val="25000"/>
                  </a:schemeClr>
                </a:solidFill>
                <a:latin typeface="Garamond" panose="02020404030301010803" pitchFamily="18" charset="0"/>
              </a:rPr>
              <a:t>observations.</a:t>
            </a:r>
            <a:endParaRPr lang="en-US" sz="2500" dirty="0">
              <a:solidFill>
                <a:schemeClr val="tx1">
                  <a:lumMod val="75000"/>
                  <a:lumOff val="25000"/>
                </a:schemeClr>
              </a:solidFill>
              <a:latin typeface="Garamond" panose="02020404030301010803" pitchFamily="18" charset="0"/>
            </a:endParaRPr>
          </a:p>
          <a:p>
            <a:pPr algn="just">
              <a:lnSpc>
                <a:spcPct val="100000"/>
              </a:lnSpc>
              <a:spcBef>
                <a:spcPts val="0"/>
              </a:spcBef>
              <a:buClr>
                <a:srgbClr val="379CC3"/>
              </a:buClr>
            </a:pPr>
            <a:r>
              <a:rPr lang="en-US" sz="2500" dirty="0">
                <a:solidFill>
                  <a:schemeClr val="tx1">
                    <a:lumMod val="75000"/>
                    <a:lumOff val="25000"/>
                  </a:schemeClr>
                </a:solidFill>
                <a:latin typeface="Garamond" panose="02020404030301010803" pitchFamily="18" charset="0"/>
              </a:rPr>
              <a:t>The analysis offers a reproducible method that can be used to monitor LULCC and water quality, given more </a:t>
            </a:r>
            <a:r>
              <a:rPr lang="en-US" sz="2500">
                <a:solidFill>
                  <a:schemeClr val="tx1">
                    <a:lumMod val="75000"/>
                    <a:lumOff val="25000"/>
                  </a:schemeClr>
                </a:solidFill>
                <a:latin typeface="Garamond" panose="02020404030301010803" pitchFamily="18" charset="0"/>
              </a:rPr>
              <a:t>frequent </a:t>
            </a:r>
            <a:r>
              <a:rPr lang="en-US" sz="2500" smtClean="0">
                <a:solidFill>
                  <a:schemeClr val="tx1">
                    <a:lumMod val="75000"/>
                    <a:lumOff val="25000"/>
                  </a:schemeClr>
                </a:solidFill>
                <a:latin typeface="Garamond" panose="02020404030301010803" pitchFamily="18" charset="0"/>
              </a:rPr>
              <a:t>observations.</a:t>
            </a:r>
            <a:endParaRPr lang="en-US" sz="2500"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12814823" y="25505729"/>
            <a:ext cx="3486852" cy="769441"/>
          </a:xfrm>
          <a:prstGeom prst="rect">
            <a:avLst/>
          </a:prstGeom>
          <a:noFill/>
        </p:spPr>
        <p:txBody>
          <a:bodyPr wrap="square" rtlCol="0">
            <a:spAutoFit/>
          </a:bodyPr>
          <a:lstStyle/>
          <a:p>
            <a:r>
              <a:rPr lang="en-US" sz="4400" b="1" dirty="0">
                <a:solidFill>
                  <a:srgbClr val="379CC3"/>
                </a:solidFill>
                <a:latin typeface="Century Gothic" panose="020B0502020202020204" pitchFamily="34" charset="0"/>
              </a:rPr>
              <a:t>Conclusions</a:t>
            </a:r>
          </a:p>
        </p:txBody>
      </p:sp>
      <p:sp>
        <p:nvSpPr>
          <p:cNvPr id="7" name="Text Placeholder 16"/>
          <p:cNvSpPr txBox="1">
            <a:spLocks/>
          </p:cNvSpPr>
          <p:nvPr/>
        </p:nvSpPr>
        <p:spPr>
          <a:xfrm>
            <a:off x="938549" y="29523345"/>
            <a:ext cx="11464318" cy="432882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pPr>
            <a:r>
              <a:rPr lang="en-US" sz="2500" b="1" dirty="0" err="1">
                <a:solidFill>
                  <a:schemeClr val="tx1">
                    <a:lumMod val="75000"/>
                    <a:lumOff val="25000"/>
                  </a:schemeClr>
                </a:solidFill>
                <a:latin typeface="Garamond" panose="02020404030301010803" pitchFamily="18" charset="0"/>
              </a:rPr>
              <a:t>Va’amua</a:t>
            </a:r>
            <a:r>
              <a:rPr lang="en-US" sz="2500" b="1" dirty="0">
                <a:solidFill>
                  <a:schemeClr val="tx1">
                    <a:lumMod val="75000"/>
                    <a:lumOff val="25000"/>
                  </a:schemeClr>
                </a:solidFill>
                <a:latin typeface="Garamond" panose="02020404030301010803" pitchFamily="18" charset="0"/>
              </a:rPr>
              <a:t> Henry </a:t>
            </a:r>
            <a:r>
              <a:rPr lang="en-US" sz="2500" b="1" dirty="0" err="1">
                <a:solidFill>
                  <a:schemeClr val="tx1">
                    <a:lumMod val="75000"/>
                    <a:lumOff val="25000"/>
                  </a:schemeClr>
                </a:solidFill>
                <a:latin typeface="Garamond" panose="02020404030301010803" pitchFamily="18" charset="0"/>
              </a:rPr>
              <a:t>Sesepasara</a:t>
            </a:r>
            <a:r>
              <a:rPr lang="en-US" sz="2500" b="1" dirty="0">
                <a:solidFill>
                  <a:schemeClr val="tx1">
                    <a:lumMod val="75000"/>
                    <a:lumOff val="25000"/>
                  </a:schemeClr>
                </a:solidFill>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(US Coral Reef Task Force, Watershed Partnership Initiative); </a:t>
            </a:r>
            <a:r>
              <a:rPr lang="en-US" sz="2500" b="1" dirty="0" err="1">
                <a:solidFill>
                  <a:schemeClr val="tx1">
                    <a:lumMod val="75000"/>
                    <a:lumOff val="25000"/>
                  </a:schemeClr>
                </a:solidFill>
                <a:latin typeface="Garamond" panose="02020404030301010803" pitchFamily="18" charset="0"/>
              </a:rPr>
              <a:t>Fa’asalafa</a:t>
            </a:r>
            <a:r>
              <a:rPr lang="en-US" sz="2500" b="1" dirty="0">
                <a:solidFill>
                  <a:schemeClr val="tx1">
                    <a:lumMod val="75000"/>
                    <a:lumOff val="25000"/>
                  </a:schemeClr>
                </a:solidFill>
                <a:latin typeface="Garamond" panose="02020404030301010803" pitchFamily="18" charset="0"/>
              </a:rPr>
              <a:t> Diana </a:t>
            </a:r>
            <a:r>
              <a:rPr lang="en-US" sz="2500" b="1" dirty="0" err="1">
                <a:solidFill>
                  <a:schemeClr val="tx1">
                    <a:lumMod val="75000"/>
                    <a:lumOff val="25000"/>
                  </a:schemeClr>
                </a:solidFill>
                <a:latin typeface="Garamond" panose="02020404030301010803" pitchFamily="18" charset="0"/>
              </a:rPr>
              <a:t>Kitiona</a:t>
            </a:r>
            <a:r>
              <a:rPr lang="en-US" sz="2500" dirty="0">
                <a:solidFill>
                  <a:schemeClr val="tx1">
                    <a:lumMod val="75000"/>
                    <a:lumOff val="25000"/>
                  </a:schemeClr>
                </a:solidFill>
                <a:latin typeface="Garamond" panose="02020404030301010803" pitchFamily="18" charset="0"/>
              </a:rPr>
              <a:t> &amp;</a:t>
            </a:r>
            <a:r>
              <a:rPr lang="en-US" sz="2500" b="1" dirty="0">
                <a:solidFill>
                  <a:schemeClr val="tx1">
                    <a:lumMod val="75000"/>
                    <a:lumOff val="25000"/>
                  </a:schemeClr>
                </a:solidFill>
                <a:latin typeface="Garamond" panose="02020404030301010803" pitchFamily="18" charset="0"/>
              </a:rPr>
              <a:t> Alice Lawrence </a:t>
            </a:r>
            <a:r>
              <a:rPr lang="en-US" sz="2500" dirty="0">
                <a:solidFill>
                  <a:schemeClr val="tx1">
                    <a:lumMod val="75000"/>
                    <a:lumOff val="25000"/>
                  </a:schemeClr>
                </a:solidFill>
                <a:latin typeface="Garamond" panose="02020404030301010803" pitchFamily="18" charset="0"/>
              </a:rPr>
              <a:t>(American Samoa Department of Marine and Wildlife Resources, Coral Reef Advisory Group);</a:t>
            </a:r>
            <a:r>
              <a:rPr lang="en-US" sz="2500" b="1" dirty="0">
                <a:solidFill>
                  <a:schemeClr val="tx1">
                    <a:lumMod val="75000"/>
                    <a:lumOff val="25000"/>
                  </a:schemeClr>
                </a:solidFill>
                <a:latin typeface="Garamond" panose="02020404030301010803" pitchFamily="18" charset="0"/>
              </a:rPr>
              <a:t> Dr. Juan Torres-Pérez </a:t>
            </a:r>
            <a:r>
              <a:rPr lang="en-US" sz="2500" dirty="0">
                <a:solidFill>
                  <a:schemeClr val="tx1">
                    <a:lumMod val="75000"/>
                    <a:lumOff val="25000"/>
                  </a:schemeClr>
                </a:solidFill>
                <a:latin typeface="Garamond" panose="02020404030301010803" pitchFamily="18" charset="0"/>
              </a:rPr>
              <a:t>(Bay Area Environmental Research Institute, NASA Ames Research Center); </a:t>
            </a:r>
            <a:r>
              <a:rPr lang="en-US" sz="2500" b="1" dirty="0">
                <a:solidFill>
                  <a:schemeClr val="tx1">
                    <a:lumMod val="75000"/>
                    <a:lumOff val="25000"/>
                  </a:schemeClr>
                </a:solidFill>
                <a:latin typeface="Garamond" panose="02020404030301010803" pitchFamily="18" charset="0"/>
              </a:rPr>
              <a:t>Tomoko </a:t>
            </a:r>
            <a:r>
              <a:rPr lang="en-US" sz="2500" b="1" dirty="0" err="1">
                <a:solidFill>
                  <a:schemeClr val="tx1">
                    <a:lumMod val="75000"/>
                    <a:lumOff val="25000"/>
                  </a:schemeClr>
                </a:solidFill>
                <a:latin typeface="Garamond" panose="02020404030301010803" pitchFamily="18" charset="0"/>
              </a:rPr>
              <a:t>Acoba</a:t>
            </a:r>
            <a:r>
              <a:rPr lang="en-US" sz="2500" b="1" dirty="0">
                <a:solidFill>
                  <a:schemeClr val="tx1">
                    <a:lumMod val="75000"/>
                    <a:lumOff val="25000"/>
                  </a:schemeClr>
                </a:solidFill>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(Joint Institute for Marine and Atmospheric Research, University of Hawai’i at Manoa); </a:t>
            </a:r>
            <a:r>
              <a:rPr lang="en-US" sz="2500" b="1" dirty="0">
                <a:solidFill>
                  <a:schemeClr val="tx1">
                    <a:lumMod val="75000"/>
                    <a:lumOff val="25000"/>
                  </a:schemeClr>
                </a:solidFill>
                <a:latin typeface="Garamond" panose="02020404030301010803" pitchFamily="18" charset="0"/>
              </a:rPr>
              <a:t>Dr. John Olson </a:t>
            </a:r>
            <a:r>
              <a:rPr lang="en-US" sz="2500" dirty="0">
                <a:solidFill>
                  <a:schemeClr val="tx1">
                    <a:lumMod val="75000"/>
                    <a:lumOff val="25000"/>
                  </a:schemeClr>
                </a:solidFill>
                <a:latin typeface="Garamond" panose="02020404030301010803" pitchFamily="18" charset="0"/>
              </a:rPr>
              <a:t>(California State University Monterey Bay);</a:t>
            </a:r>
            <a:r>
              <a:rPr lang="en-US" sz="2500" b="1" dirty="0">
                <a:solidFill>
                  <a:schemeClr val="tx1">
                    <a:lumMod val="75000"/>
                    <a:lumOff val="25000"/>
                  </a:schemeClr>
                </a:solidFill>
                <a:latin typeface="Garamond" panose="02020404030301010803" pitchFamily="18" charset="0"/>
              </a:rPr>
              <a:t> Dr. Kenton Ross </a:t>
            </a:r>
            <a:r>
              <a:rPr lang="en-US" sz="2500" dirty="0">
                <a:solidFill>
                  <a:schemeClr val="tx1">
                    <a:lumMod val="75000"/>
                    <a:lumOff val="25000"/>
                  </a:schemeClr>
                </a:solidFill>
                <a:latin typeface="Garamond" panose="02020404030301010803" pitchFamily="18" charset="0"/>
              </a:rPr>
              <a:t>(DEVELOP National Program, NASA Langley Research Center); </a:t>
            </a:r>
            <a:r>
              <a:rPr lang="en-US" sz="2500" b="1" dirty="0" err="1">
                <a:solidFill>
                  <a:schemeClr val="tx1">
                    <a:lumMod val="75000"/>
                    <a:lumOff val="25000"/>
                  </a:schemeClr>
                </a:solidFill>
                <a:latin typeface="Garamond" panose="02020404030301010803" pitchFamily="18" charset="0"/>
              </a:rPr>
              <a:t>Fa’amao</a:t>
            </a:r>
            <a:r>
              <a:rPr lang="en-US" sz="2500" b="1" dirty="0">
                <a:solidFill>
                  <a:schemeClr val="tx1">
                    <a:lumMod val="75000"/>
                    <a:lumOff val="25000"/>
                  </a:schemeClr>
                </a:solidFill>
                <a:latin typeface="Garamond" panose="02020404030301010803" pitchFamily="18" charset="0"/>
              </a:rPr>
              <a:t> </a:t>
            </a:r>
            <a:r>
              <a:rPr lang="en-US" sz="2500" b="1" dirty="0" err="1">
                <a:solidFill>
                  <a:schemeClr val="tx1">
                    <a:lumMod val="75000"/>
                    <a:lumOff val="25000"/>
                  </a:schemeClr>
                </a:solidFill>
                <a:latin typeface="Garamond" panose="02020404030301010803" pitchFamily="18" charset="0"/>
              </a:rPr>
              <a:t>Asalele</a:t>
            </a:r>
            <a:r>
              <a:rPr lang="en-US" sz="2500" b="1" dirty="0">
                <a:solidFill>
                  <a:schemeClr val="tx1">
                    <a:lumMod val="75000"/>
                    <a:lumOff val="25000"/>
                  </a:schemeClr>
                </a:solidFill>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(American Samoa Environmental Protection Agency);  </a:t>
            </a:r>
            <a:r>
              <a:rPr lang="en-US" sz="2500" b="1" dirty="0">
                <a:solidFill>
                  <a:schemeClr val="tx1">
                    <a:lumMod val="75000"/>
                    <a:lumOff val="25000"/>
                  </a:schemeClr>
                </a:solidFill>
                <a:latin typeface="Garamond" panose="02020404030301010803" pitchFamily="18" charset="0"/>
              </a:rPr>
              <a:t>Tony </a:t>
            </a:r>
            <a:r>
              <a:rPr lang="en-US" sz="2500" b="1" dirty="0" err="1">
                <a:solidFill>
                  <a:schemeClr val="tx1">
                    <a:lumMod val="75000"/>
                    <a:lumOff val="25000"/>
                  </a:schemeClr>
                </a:solidFill>
                <a:latin typeface="Garamond" panose="02020404030301010803" pitchFamily="18" charset="0"/>
              </a:rPr>
              <a:t>Kimmet</a:t>
            </a:r>
            <a:r>
              <a:rPr lang="en-US" sz="2500" b="1" dirty="0">
                <a:solidFill>
                  <a:schemeClr val="tx1">
                    <a:lumMod val="75000"/>
                    <a:lumOff val="25000"/>
                  </a:schemeClr>
                </a:solidFill>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(US Department of Agriculture, Natural Resources Conservation Service, National Geospatial Center of Excellence);</a:t>
            </a:r>
            <a:r>
              <a:rPr lang="en-US" sz="2500" b="1" dirty="0">
                <a:solidFill>
                  <a:schemeClr val="tx1">
                    <a:lumMod val="75000"/>
                    <a:lumOff val="25000"/>
                  </a:schemeClr>
                </a:solidFill>
                <a:latin typeface="Garamond" panose="02020404030301010803" pitchFamily="18" charset="0"/>
              </a:rPr>
              <a:t> Antonina Teo </a:t>
            </a:r>
            <a:r>
              <a:rPr lang="en-US" sz="2500" dirty="0">
                <a:solidFill>
                  <a:schemeClr val="tx1">
                    <a:lumMod val="75000"/>
                    <a:lumOff val="25000"/>
                  </a:schemeClr>
                </a:solidFill>
                <a:latin typeface="Garamond" panose="02020404030301010803" pitchFamily="18" charset="0"/>
              </a:rPr>
              <a:t>(American Samoa Environmental Protection Agency); </a:t>
            </a:r>
            <a:r>
              <a:rPr lang="en-US" sz="2500" b="1" dirty="0" err="1">
                <a:solidFill>
                  <a:schemeClr val="tx1">
                    <a:lumMod val="75000"/>
                    <a:lumOff val="25000"/>
                  </a:schemeClr>
                </a:solidFill>
                <a:latin typeface="Garamond" panose="02020404030301010803" pitchFamily="18" charset="0"/>
              </a:rPr>
              <a:t>Farnaz</a:t>
            </a:r>
            <a:r>
              <a:rPr lang="en-US" sz="2500" b="1" dirty="0">
                <a:solidFill>
                  <a:schemeClr val="tx1">
                    <a:lumMod val="75000"/>
                    <a:lumOff val="25000"/>
                  </a:schemeClr>
                </a:solidFill>
                <a:latin typeface="Garamond" panose="02020404030301010803" pitchFamily="18" charset="0"/>
              </a:rPr>
              <a:t> </a:t>
            </a:r>
            <a:r>
              <a:rPr lang="en-US" sz="2500" b="1" dirty="0" err="1">
                <a:solidFill>
                  <a:schemeClr val="tx1">
                    <a:lumMod val="75000"/>
                    <a:lumOff val="25000"/>
                  </a:schemeClr>
                </a:solidFill>
                <a:latin typeface="Garamond" panose="02020404030301010803" pitchFamily="18" charset="0"/>
              </a:rPr>
              <a:t>Bayat</a:t>
            </a:r>
            <a:r>
              <a:rPr lang="en-US" sz="2500" dirty="0">
                <a:solidFill>
                  <a:schemeClr val="tx1">
                    <a:lumMod val="75000"/>
                    <a:lumOff val="25000"/>
                  </a:schemeClr>
                </a:solidFill>
                <a:latin typeface="Garamond" panose="02020404030301010803" pitchFamily="18" charset="0"/>
              </a:rPr>
              <a:t> &amp; </a:t>
            </a:r>
            <a:r>
              <a:rPr lang="en-US" sz="2500" b="1" dirty="0">
                <a:solidFill>
                  <a:schemeClr val="tx1">
                    <a:lumMod val="75000"/>
                    <a:lumOff val="25000"/>
                  </a:schemeClr>
                </a:solidFill>
                <a:latin typeface="Garamond" panose="02020404030301010803" pitchFamily="18" charset="0"/>
              </a:rPr>
              <a:t>Jerrold </a:t>
            </a:r>
            <a:r>
              <a:rPr lang="en-US" sz="2500" b="1" dirty="0" err="1">
                <a:solidFill>
                  <a:schemeClr val="tx1">
                    <a:lumMod val="75000"/>
                    <a:lumOff val="25000"/>
                  </a:schemeClr>
                </a:solidFill>
                <a:latin typeface="Garamond" panose="02020404030301010803" pitchFamily="18" charset="0"/>
              </a:rPr>
              <a:t>Acdan</a:t>
            </a:r>
            <a:r>
              <a:rPr lang="en-US" sz="2500" b="1" dirty="0">
                <a:solidFill>
                  <a:schemeClr val="tx1">
                    <a:lumMod val="75000"/>
                    <a:lumOff val="25000"/>
                  </a:schemeClr>
                </a:solidFill>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(DEVELOP National Program, NASA Ames Research Center)</a:t>
            </a:r>
          </a:p>
          <a:p>
            <a:pPr algn="just">
              <a:lnSpc>
                <a:spcPct val="100000"/>
              </a:lnSpc>
              <a:spcBef>
                <a:spcPts val="0"/>
              </a:spcBef>
            </a:pPr>
            <a:endParaRPr lang="en-US" sz="2200"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924296" y="28740432"/>
            <a:ext cx="5687776"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Acknowledgements</a:t>
            </a:r>
          </a:p>
        </p:txBody>
      </p:sp>
      <p:sp>
        <p:nvSpPr>
          <p:cNvPr id="23" name="TextBox 22"/>
          <p:cNvSpPr txBox="1"/>
          <p:nvPr/>
        </p:nvSpPr>
        <p:spPr>
          <a:xfrm>
            <a:off x="923132" y="26676505"/>
            <a:ext cx="4403770"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Project Partners</a:t>
            </a:r>
          </a:p>
        </p:txBody>
      </p:sp>
      <p:sp>
        <p:nvSpPr>
          <p:cNvPr id="24" name="TextBox 23"/>
          <p:cNvSpPr txBox="1"/>
          <p:nvPr/>
        </p:nvSpPr>
        <p:spPr>
          <a:xfrm>
            <a:off x="12857948" y="30086790"/>
            <a:ext cx="4542503" cy="769441"/>
          </a:xfrm>
          <a:prstGeom prst="rect">
            <a:avLst/>
          </a:prstGeom>
          <a:noFill/>
        </p:spPr>
        <p:txBody>
          <a:bodyPr wrap="square" rtlCol="0">
            <a:spAutoFit/>
          </a:bodyPr>
          <a:lstStyle/>
          <a:p>
            <a:r>
              <a:rPr lang="en-US" sz="4400" b="1" dirty="0">
                <a:solidFill>
                  <a:srgbClr val="379CC3"/>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Autofit/>
          </a:bodyPr>
          <a:lstStyle/>
          <a:p>
            <a:r>
              <a:rPr lang="en-US" sz="5600" dirty="0"/>
              <a:t>Evaluating the Impacts of Land Cover and Water Quality Changes in American Samoa to Improve Watershed Management</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79CC3"/>
                </a:solidFill>
              </a:rPr>
              <a:t> California - Ames| </a:t>
            </a:r>
            <a:r>
              <a:rPr lang="en-US" sz="5200" spc="100" dirty="0">
                <a:solidFill>
                  <a:srgbClr val="379CC3"/>
                </a:solidFill>
              </a:rPr>
              <a:t>Summer</a:t>
            </a:r>
            <a:r>
              <a:rPr lang="en-US" sz="5200" dirty="0">
                <a:solidFill>
                  <a:srgbClr val="379CC3"/>
                </a:solidFill>
              </a:rPr>
              <a:t> 2019</a:t>
            </a:r>
          </a:p>
        </p:txBody>
      </p:sp>
      <p:sp>
        <p:nvSpPr>
          <p:cNvPr id="54" name="TextBox 53"/>
          <p:cNvSpPr txBox="1"/>
          <p:nvPr/>
        </p:nvSpPr>
        <p:spPr>
          <a:xfrm>
            <a:off x="914400" y="4522358"/>
            <a:ext cx="2475358"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Abstract</a:t>
            </a:r>
          </a:p>
        </p:txBody>
      </p:sp>
      <p:grpSp>
        <p:nvGrpSpPr>
          <p:cNvPr id="36" name="Group 35"/>
          <p:cNvGrpSpPr/>
          <p:nvPr/>
        </p:nvGrpSpPr>
        <p:grpSpPr>
          <a:xfrm>
            <a:off x="12760645" y="30882734"/>
            <a:ext cx="2834640" cy="3026802"/>
            <a:chOff x="844023" y="30803119"/>
            <a:chExt cx="2834640" cy="3026802"/>
          </a:xfrm>
        </p:grpSpPr>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9054" y="30803119"/>
              <a:ext cx="2104579" cy="2103120"/>
            </a:xfrm>
            <a:prstGeom prst="rect">
              <a:avLst/>
            </a:prstGeom>
          </p:spPr>
        </p:pic>
        <p:sp>
          <p:nvSpPr>
            <p:cNvPr id="38" name="Text Placeholder 16"/>
            <p:cNvSpPr txBox="1">
              <a:spLocks/>
            </p:cNvSpPr>
            <p:nvPr/>
          </p:nvSpPr>
          <p:spPr>
            <a:xfrm>
              <a:off x="844023" y="32968147"/>
              <a:ext cx="2834640" cy="86177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500" b="1" dirty="0">
                  <a:solidFill>
                    <a:schemeClr val="tx1">
                      <a:lumMod val="75000"/>
                      <a:lumOff val="25000"/>
                    </a:schemeClr>
                  </a:solidFill>
                  <a:latin typeface="Garamond" panose="02020404030301010803" pitchFamily="18" charset="0"/>
                </a:rPr>
                <a:t>Marshall Worsham</a:t>
              </a:r>
            </a:p>
            <a:p>
              <a:pPr algn="ctr">
                <a:lnSpc>
                  <a:spcPct val="100000"/>
                </a:lnSpc>
                <a:spcBef>
                  <a:spcPts val="0"/>
                </a:spcBef>
              </a:pPr>
              <a:r>
                <a:rPr lang="en-US" sz="2500" dirty="0">
                  <a:solidFill>
                    <a:schemeClr val="tx1">
                      <a:lumMod val="75000"/>
                      <a:lumOff val="25000"/>
                    </a:schemeClr>
                  </a:solidFill>
                  <a:latin typeface="Garamond" panose="02020404030301010803" pitchFamily="18" charset="0"/>
                </a:rPr>
                <a:t>Project Lead</a:t>
              </a:r>
            </a:p>
          </p:txBody>
        </p:sp>
      </p:grpSp>
      <p:grpSp>
        <p:nvGrpSpPr>
          <p:cNvPr id="39" name="Group 38"/>
          <p:cNvGrpSpPr/>
          <p:nvPr/>
        </p:nvGrpSpPr>
        <p:grpSpPr>
          <a:xfrm>
            <a:off x="18599861" y="30882734"/>
            <a:ext cx="2834640" cy="2642082"/>
            <a:chOff x="6683239" y="30803119"/>
            <a:chExt cx="2834640" cy="2642082"/>
          </a:xfrm>
        </p:grpSpPr>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8270" y="30803119"/>
              <a:ext cx="2104579" cy="2103120"/>
            </a:xfrm>
            <a:prstGeom prst="rect">
              <a:avLst/>
            </a:prstGeom>
          </p:spPr>
        </p:pic>
        <p:sp>
          <p:nvSpPr>
            <p:cNvPr id="41" name="Text Placeholder 16"/>
            <p:cNvSpPr txBox="1">
              <a:spLocks/>
            </p:cNvSpPr>
            <p:nvPr/>
          </p:nvSpPr>
          <p:spPr>
            <a:xfrm>
              <a:off x="6683239" y="32968147"/>
              <a:ext cx="2834640" cy="477054"/>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b="1" dirty="0">
                  <a:solidFill>
                    <a:schemeClr val="tx1">
                      <a:lumMod val="75000"/>
                      <a:lumOff val="25000"/>
                    </a:schemeClr>
                  </a:solidFill>
                  <a:latin typeface="Garamond" panose="02020404030301010803" pitchFamily="18" charset="0"/>
                </a:rPr>
                <a:t>Eric Davis</a:t>
              </a:r>
            </a:p>
          </p:txBody>
        </p:sp>
      </p:grpSp>
      <p:grpSp>
        <p:nvGrpSpPr>
          <p:cNvPr id="42" name="Group 41"/>
          <p:cNvGrpSpPr/>
          <p:nvPr/>
        </p:nvGrpSpPr>
        <p:grpSpPr>
          <a:xfrm>
            <a:off x="21519469" y="30882734"/>
            <a:ext cx="2834640" cy="2642082"/>
            <a:chOff x="9602847" y="30803119"/>
            <a:chExt cx="2834640" cy="2642082"/>
          </a:xfrm>
        </p:grpSpPr>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67878" y="30803119"/>
              <a:ext cx="2104579" cy="2103120"/>
            </a:xfrm>
            <a:prstGeom prst="rect">
              <a:avLst/>
            </a:prstGeom>
          </p:spPr>
        </p:pic>
        <p:sp>
          <p:nvSpPr>
            <p:cNvPr id="47" name="Text Placeholder 16"/>
            <p:cNvSpPr txBox="1">
              <a:spLocks/>
            </p:cNvSpPr>
            <p:nvPr/>
          </p:nvSpPr>
          <p:spPr>
            <a:xfrm>
              <a:off x="9602847" y="32968147"/>
              <a:ext cx="2834640" cy="477054"/>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b="1" dirty="0">
                  <a:solidFill>
                    <a:schemeClr val="tx1">
                      <a:lumMod val="75000"/>
                      <a:lumOff val="25000"/>
                    </a:schemeClr>
                  </a:solidFill>
                  <a:latin typeface="Garamond" panose="02020404030301010803" pitchFamily="18" charset="0"/>
                </a:rPr>
                <a:t>Arev Markarian</a:t>
              </a:r>
            </a:p>
          </p:txBody>
        </p:sp>
      </p:grpSp>
      <p:grpSp>
        <p:nvGrpSpPr>
          <p:cNvPr id="48" name="Group 47"/>
          <p:cNvGrpSpPr/>
          <p:nvPr/>
        </p:nvGrpSpPr>
        <p:grpSpPr>
          <a:xfrm>
            <a:off x="15680253" y="30882734"/>
            <a:ext cx="2834640" cy="2642082"/>
            <a:chOff x="3763631" y="30803119"/>
            <a:chExt cx="2834640" cy="2642082"/>
          </a:xfrm>
        </p:grpSpPr>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8662" y="30803119"/>
              <a:ext cx="2104579" cy="2103120"/>
            </a:xfrm>
            <a:prstGeom prst="rect">
              <a:avLst/>
            </a:prstGeom>
          </p:spPr>
        </p:pic>
        <p:sp>
          <p:nvSpPr>
            <p:cNvPr id="53" name="Text Placeholder 16"/>
            <p:cNvSpPr txBox="1">
              <a:spLocks/>
            </p:cNvSpPr>
            <p:nvPr/>
          </p:nvSpPr>
          <p:spPr>
            <a:xfrm>
              <a:off x="3763631" y="32968147"/>
              <a:ext cx="2834640" cy="477054"/>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b="1" dirty="0">
                  <a:solidFill>
                    <a:schemeClr val="tx1">
                      <a:lumMod val="75000"/>
                      <a:lumOff val="25000"/>
                    </a:schemeClr>
                  </a:solidFill>
                  <a:latin typeface="Garamond" panose="02020404030301010803" pitchFamily="18" charset="0"/>
                </a:rPr>
                <a:t>Melissa Collin</a:t>
              </a:r>
            </a:p>
          </p:txBody>
        </p:sp>
      </p:grpSp>
      <p:sp>
        <p:nvSpPr>
          <p:cNvPr id="50" name="Hexagon 49">
            <a:extLst>
              <a:ext uri="{FF2B5EF4-FFF2-40B4-BE49-F238E27FC236}">
                <a16:creationId xmlns:a16="http://schemas.microsoft.com/office/drawing/2014/main" xmlns="" id="{98C9E84D-C311-488D-88ED-686B0AE79852}"/>
              </a:ext>
            </a:extLst>
          </p:cNvPr>
          <p:cNvSpPr/>
          <p:nvPr/>
        </p:nvSpPr>
        <p:spPr>
          <a:xfrm>
            <a:off x="1493315" y="18415707"/>
            <a:ext cx="3394353" cy="914400"/>
          </a:xfrm>
          <a:prstGeom prst="hexagon">
            <a:avLst/>
          </a:prstGeom>
          <a:solidFill>
            <a:schemeClr val="accent1">
              <a:lumMod val="20000"/>
              <a:lumOff val="80000"/>
            </a:schemeClr>
          </a:solidFill>
          <a:ln w="28575">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LANDSAT 8 OLI</a:t>
            </a:r>
          </a:p>
        </p:txBody>
      </p:sp>
      <p:sp>
        <p:nvSpPr>
          <p:cNvPr id="51" name="Hexagon 50">
            <a:extLst>
              <a:ext uri="{FF2B5EF4-FFF2-40B4-BE49-F238E27FC236}">
                <a16:creationId xmlns:a16="http://schemas.microsoft.com/office/drawing/2014/main" xmlns="" id="{5D8A19FD-0BCF-44A1-802B-209ED7418A7C}"/>
              </a:ext>
            </a:extLst>
          </p:cNvPr>
          <p:cNvSpPr/>
          <p:nvPr/>
        </p:nvSpPr>
        <p:spPr>
          <a:xfrm>
            <a:off x="8109400" y="18420534"/>
            <a:ext cx="3393558" cy="914400"/>
          </a:xfrm>
          <a:prstGeom prst="hexagon">
            <a:avLst/>
          </a:prstGeom>
          <a:solidFill>
            <a:schemeClr val="accent1">
              <a:lumMod val="20000"/>
              <a:lumOff val="80000"/>
            </a:schemeClr>
          </a:solidFill>
          <a:ln w="28575">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NRCS ORTHOIMAGES</a:t>
            </a:r>
          </a:p>
        </p:txBody>
      </p:sp>
      <p:sp>
        <p:nvSpPr>
          <p:cNvPr id="52" name="TextBox 51">
            <a:extLst>
              <a:ext uri="{FF2B5EF4-FFF2-40B4-BE49-F238E27FC236}">
                <a16:creationId xmlns:a16="http://schemas.microsoft.com/office/drawing/2014/main" xmlns="" id="{A9E77B41-4A9D-462D-8B93-10BAF0C684FA}"/>
              </a:ext>
            </a:extLst>
          </p:cNvPr>
          <p:cNvSpPr txBox="1"/>
          <p:nvPr/>
        </p:nvSpPr>
        <p:spPr>
          <a:xfrm>
            <a:off x="5101920" y="19476192"/>
            <a:ext cx="2942662" cy="400110"/>
          </a:xfrm>
          <a:prstGeom prst="rect">
            <a:avLst/>
          </a:prstGeom>
          <a:noFill/>
        </p:spPr>
        <p:txBody>
          <a:bodyPr wrap="square" rtlCol="0">
            <a:spAutoFit/>
          </a:bodyPr>
          <a:lstStyle/>
          <a:p>
            <a:pPr algn="ctr"/>
            <a:r>
              <a:rPr lang="en-US" sz="2000" b="1" dirty="0">
                <a:solidFill>
                  <a:schemeClr val="bg1">
                    <a:lumMod val="50000"/>
                  </a:schemeClr>
                </a:solidFill>
              </a:rPr>
              <a:t>PREPROCESSING</a:t>
            </a:r>
          </a:p>
        </p:txBody>
      </p:sp>
      <p:sp>
        <p:nvSpPr>
          <p:cNvPr id="56" name="Hexagon 55">
            <a:extLst>
              <a:ext uri="{FF2B5EF4-FFF2-40B4-BE49-F238E27FC236}">
                <a16:creationId xmlns:a16="http://schemas.microsoft.com/office/drawing/2014/main" xmlns="" id="{474BAAAE-1E35-4D68-AAB3-2423D4FD9E5E}"/>
              </a:ext>
            </a:extLst>
          </p:cNvPr>
          <p:cNvSpPr/>
          <p:nvPr/>
        </p:nvSpPr>
        <p:spPr>
          <a:xfrm>
            <a:off x="8035921" y="21508793"/>
            <a:ext cx="3231896" cy="914400"/>
          </a:xfrm>
          <a:prstGeom prst="hexagon">
            <a:avLst/>
          </a:prstGeom>
          <a:solidFill>
            <a:schemeClr val="accent1">
              <a:lumMod val="20000"/>
              <a:lumOff val="80000"/>
            </a:schemeClr>
          </a:solidFill>
          <a:ln w="28575">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WATERSHED - SCALE LAND CLASSIFICATION</a:t>
            </a:r>
          </a:p>
        </p:txBody>
      </p:sp>
      <p:graphicFrame>
        <p:nvGraphicFramePr>
          <p:cNvPr id="57" name="Diagram 56">
            <a:extLst>
              <a:ext uri="{FF2B5EF4-FFF2-40B4-BE49-F238E27FC236}">
                <a16:creationId xmlns:a16="http://schemas.microsoft.com/office/drawing/2014/main" xmlns="" id="{4470EBD8-1236-4AFE-B35A-F5B2D9DEF5E3}"/>
              </a:ext>
            </a:extLst>
          </p:cNvPr>
          <p:cNvGraphicFramePr/>
          <p:nvPr>
            <p:extLst>
              <p:ext uri="{D42A27DB-BD31-4B8C-83A1-F6EECF244321}">
                <p14:modId xmlns:p14="http://schemas.microsoft.com/office/powerpoint/2010/main" val="2739526987"/>
              </p:ext>
            </p:extLst>
          </p:nvPr>
        </p:nvGraphicFramePr>
        <p:xfrm>
          <a:off x="4756616" y="19728039"/>
          <a:ext cx="3399041" cy="19814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8" name="TextBox 57">
            <a:extLst>
              <a:ext uri="{FF2B5EF4-FFF2-40B4-BE49-F238E27FC236}">
                <a16:creationId xmlns:a16="http://schemas.microsoft.com/office/drawing/2014/main" xmlns="" id="{CD8DC001-B13D-4B40-BEBA-5FA8989AED19}"/>
              </a:ext>
            </a:extLst>
          </p:cNvPr>
          <p:cNvSpPr txBox="1"/>
          <p:nvPr/>
        </p:nvSpPr>
        <p:spPr>
          <a:xfrm>
            <a:off x="5107923" y="18140322"/>
            <a:ext cx="2703914" cy="707886"/>
          </a:xfrm>
          <a:prstGeom prst="rect">
            <a:avLst/>
          </a:prstGeom>
          <a:noFill/>
        </p:spPr>
        <p:txBody>
          <a:bodyPr wrap="square" rtlCol="0">
            <a:spAutoFit/>
          </a:bodyPr>
          <a:lstStyle/>
          <a:p>
            <a:pPr algn="ctr"/>
            <a:r>
              <a:rPr lang="en-US" sz="2000" b="1" dirty="0">
                <a:solidFill>
                  <a:schemeClr val="bg1">
                    <a:lumMod val="50000"/>
                  </a:schemeClr>
                </a:solidFill>
              </a:rPr>
              <a:t>EARTH OBSERVATIONS</a:t>
            </a:r>
          </a:p>
        </p:txBody>
      </p:sp>
      <p:sp>
        <p:nvSpPr>
          <p:cNvPr id="59" name="Hexagon 58">
            <a:extLst>
              <a:ext uri="{FF2B5EF4-FFF2-40B4-BE49-F238E27FC236}">
                <a16:creationId xmlns:a16="http://schemas.microsoft.com/office/drawing/2014/main" xmlns="" id="{630DF9C9-E366-4E05-9C19-C9BC68E2A205}"/>
              </a:ext>
            </a:extLst>
          </p:cNvPr>
          <p:cNvSpPr/>
          <p:nvPr/>
        </p:nvSpPr>
        <p:spPr>
          <a:xfrm>
            <a:off x="4797185" y="22346548"/>
            <a:ext cx="3256806" cy="914400"/>
          </a:xfrm>
          <a:prstGeom prst="hexagon">
            <a:avLst/>
          </a:prstGeom>
          <a:solidFill>
            <a:schemeClr val="accent1">
              <a:lumMod val="20000"/>
              <a:lumOff val="80000"/>
            </a:schemeClr>
          </a:solidFill>
          <a:ln w="28575">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ISLAND - SCALE LAND CLASSIFICATION</a:t>
            </a:r>
          </a:p>
        </p:txBody>
      </p:sp>
      <p:sp>
        <p:nvSpPr>
          <p:cNvPr id="60" name="Hexagon 59">
            <a:extLst>
              <a:ext uri="{FF2B5EF4-FFF2-40B4-BE49-F238E27FC236}">
                <a16:creationId xmlns:a16="http://schemas.microsoft.com/office/drawing/2014/main" xmlns="" id="{D7ACDE93-4BA6-4AFD-8EBC-B216C00363E3}"/>
              </a:ext>
            </a:extLst>
          </p:cNvPr>
          <p:cNvSpPr/>
          <p:nvPr/>
        </p:nvSpPr>
        <p:spPr>
          <a:xfrm>
            <a:off x="4804000" y="23787592"/>
            <a:ext cx="3231895" cy="914400"/>
          </a:xfrm>
          <a:prstGeom prst="hexagon">
            <a:avLst/>
          </a:prstGeom>
          <a:solidFill>
            <a:schemeClr val="accent1">
              <a:lumMod val="20000"/>
              <a:lumOff val="80000"/>
            </a:schemeClr>
          </a:solidFill>
          <a:ln w="28575">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TIME - SERIES ANALYSIS</a:t>
            </a:r>
          </a:p>
        </p:txBody>
      </p:sp>
      <p:sp>
        <p:nvSpPr>
          <p:cNvPr id="61" name="Straight Connector 4">
            <a:extLst>
              <a:ext uri="{FF2B5EF4-FFF2-40B4-BE49-F238E27FC236}">
                <a16:creationId xmlns:a16="http://schemas.microsoft.com/office/drawing/2014/main" xmlns="" id="{EA74C8F9-D08A-4A9A-BB59-F057E2F20D23}"/>
              </a:ext>
            </a:extLst>
          </p:cNvPr>
          <p:cNvSpPr txBox="1"/>
          <p:nvPr/>
        </p:nvSpPr>
        <p:spPr>
          <a:xfrm>
            <a:off x="7811837" y="21615225"/>
            <a:ext cx="42429" cy="10330"/>
          </a:xfrm>
          <a:prstGeom prst="rect">
            <a:avLst/>
          </a:prstGeom>
          <a:ln w="762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379CC3"/>
              </a:solidFill>
            </a:endParaRPr>
          </a:p>
        </p:txBody>
      </p:sp>
      <p:sp>
        <p:nvSpPr>
          <p:cNvPr id="62" name="Arrow: Right 61">
            <a:extLst>
              <a:ext uri="{FF2B5EF4-FFF2-40B4-BE49-F238E27FC236}">
                <a16:creationId xmlns:a16="http://schemas.microsoft.com/office/drawing/2014/main" xmlns="" id="{08BE7DA7-BF8F-42F5-86E9-8AAACC973551}"/>
              </a:ext>
            </a:extLst>
          </p:cNvPr>
          <p:cNvSpPr/>
          <p:nvPr/>
        </p:nvSpPr>
        <p:spPr>
          <a:xfrm rot="5400000">
            <a:off x="6230722" y="21661924"/>
            <a:ext cx="365760" cy="182880"/>
          </a:xfrm>
          <a:prstGeom prst="rightArrow">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xmlns="" id="{174AC5FE-FC2C-40EE-9D3D-AF0C56BB2AE4}"/>
              </a:ext>
            </a:extLst>
          </p:cNvPr>
          <p:cNvSpPr/>
          <p:nvPr/>
        </p:nvSpPr>
        <p:spPr>
          <a:xfrm rot="5400000">
            <a:off x="6222746" y="19171272"/>
            <a:ext cx="365760" cy="182880"/>
          </a:xfrm>
          <a:prstGeom prst="rightArrow">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a:extLst>
              <a:ext uri="{FF2B5EF4-FFF2-40B4-BE49-F238E27FC236}">
                <a16:creationId xmlns:a16="http://schemas.microsoft.com/office/drawing/2014/main" xmlns="" id="{0A77E509-820C-40FB-9CE3-5F7C4860F5B7}"/>
              </a:ext>
            </a:extLst>
          </p:cNvPr>
          <p:cNvSpPr/>
          <p:nvPr/>
        </p:nvSpPr>
        <p:spPr>
          <a:xfrm>
            <a:off x="1493315" y="21443564"/>
            <a:ext cx="3231895" cy="914400"/>
          </a:xfrm>
          <a:prstGeom prst="hexagon">
            <a:avLst/>
          </a:prstGeom>
          <a:solidFill>
            <a:schemeClr val="accent1">
              <a:lumMod val="20000"/>
              <a:lumOff val="80000"/>
            </a:schemeClr>
          </a:solidFill>
          <a:ln w="28575">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WATER QUALITY EVALUATION</a:t>
            </a:r>
          </a:p>
        </p:txBody>
      </p:sp>
      <p:cxnSp>
        <p:nvCxnSpPr>
          <p:cNvPr id="66" name="Straight Connector 65">
            <a:extLst>
              <a:ext uri="{FF2B5EF4-FFF2-40B4-BE49-F238E27FC236}">
                <a16:creationId xmlns:a16="http://schemas.microsoft.com/office/drawing/2014/main" xmlns="" id="{292DFFBE-F167-479A-B067-40A69D66AFA3}"/>
              </a:ext>
            </a:extLst>
          </p:cNvPr>
          <p:cNvCxnSpPr>
            <a:cxnSpLocks/>
          </p:cNvCxnSpPr>
          <p:nvPr/>
        </p:nvCxnSpPr>
        <p:spPr>
          <a:xfrm flipH="1" flipV="1">
            <a:off x="5279874" y="19044872"/>
            <a:ext cx="2262848" cy="1"/>
          </a:xfrm>
          <a:prstGeom prst="line">
            <a:avLst/>
          </a:prstGeom>
          <a:ln w="76200">
            <a:solidFill>
              <a:srgbClr val="379CC3"/>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74E9965A-88EE-4B4C-9DDC-22E9D611FAC0}"/>
              </a:ext>
            </a:extLst>
          </p:cNvPr>
          <p:cNvSpPr txBox="1"/>
          <p:nvPr/>
        </p:nvSpPr>
        <p:spPr>
          <a:xfrm>
            <a:off x="1409629" y="24550194"/>
            <a:ext cx="3149923" cy="707886"/>
          </a:xfrm>
          <a:prstGeom prst="rect">
            <a:avLst/>
          </a:prstGeom>
          <a:noFill/>
        </p:spPr>
        <p:txBody>
          <a:bodyPr wrap="square" rtlCol="0">
            <a:spAutoFit/>
          </a:bodyPr>
          <a:lstStyle/>
          <a:p>
            <a:pPr algn="ctr"/>
            <a:r>
              <a:rPr lang="en-US" sz="2000" b="1" dirty="0">
                <a:solidFill>
                  <a:schemeClr val="bg1">
                    <a:lumMod val="50000"/>
                  </a:schemeClr>
                </a:solidFill>
              </a:rPr>
              <a:t>RANDOM FOREST MODELING</a:t>
            </a:r>
          </a:p>
        </p:txBody>
      </p:sp>
      <p:sp>
        <p:nvSpPr>
          <p:cNvPr id="68" name="TextBox 67">
            <a:extLst>
              <a:ext uri="{FF2B5EF4-FFF2-40B4-BE49-F238E27FC236}">
                <a16:creationId xmlns:a16="http://schemas.microsoft.com/office/drawing/2014/main" xmlns="" id="{A282522D-4440-4A28-B676-919BEB01EEBB}"/>
              </a:ext>
            </a:extLst>
          </p:cNvPr>
          <p:cNvSpPr txBox="1"/>
          <p:nvPr/>
        </p:nvSpPr>
        <p:spPr>
          <a:xfrm>
            <a:off x="3706658" y="21949266"/>
            <a:ext cx="5362641" cy="400110"/>
          </a:xfrm>
          <a:prstGeom prst="rect">
            <a:avLst/>
          </a:prstGeom>
          <a:noFill/>
        </p:spPr>
        <p:txBody>
          <a:bodyPr wrap="square" rtlCol="0">
            <a:spAutoFit/>
          </a:bodyPr>
          <a:lstStyle/>
          <a:p>
            <a:pPr algn="ctr"/>
            <a:r>
              <a:rPr lang="en-US" sz="2000" b="1" dirty="0">
                <a:solidFill>
                  <a:schemeClr val="bg1">
                    <a:lumMod val="50000"/>
                  </a:schemeClr>
                </a:solidFill>
              </a:rPr>
              <a:t>IMAGE COMPOSITES</a:t>
            </a:r>
          </a:p>
        </p:txBody>
      </p:sp>
      <p:sp>
        <p:nvSpPr>
          <p:cNvPr id="69" name="Hexagon 68">
            <a:extLst>
              <a:ext uri="{FF2B5EF4-FFF2-40B4-BE49-F238E27FC236}">
                <a16:creationId xmlns:a16="http://schemas.microsoft.com/office/drawing/2014/main" xmlns="" id="{006B6902-E4C6-4BEF-82E2-7938CC80553A}"/>
              </a:ext>
            </a:extLst>
          </p:cNvPr>
          <p:cNvSpPr/>
          <p:nvPr/>
        </p:nvSpPr>
        <p:spPr>
          <a:xfrm>
            <a:off x="4820883" y="25282985"/>
            <a:ext cx="3231895" cy="914400"/>
          </a:xfrm>
          <a:prstGeom prst="hexagon">
            <a:avLst/>
          </a:prstGeom>
          <a:solidFill>
            <a:schemeClr val="accent1">
              <a:lumMod val="20000"/>
              <a:lumOff val="80000"/>
            </a:schemeClr>
          </a:solidFill>
          <a:ln w="28575">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MODEL OUTPUTS</a:t>
            </a:r>
          </a:p>
        </p:txBody>
      </p:sp>
      <p:sp>
        <p:nvSpPr>
          <p:cNvPr id="70" name="Arrow: Bent-Up 69">
            <a:extLst>
              <a:ext uri="{FF2B5EF4-FFF2-40B4-BE49-F238E27FC236}">
                <a16:creationId xmlns:a16="http://schemas.microsoft.com/office/drawing/2014/main" xmlns="" id="{8F534452-9FA2-438D-9017-C2341CEA3B3B}"/>
              </a:ext>
            </a:extLst>
          </p:cNvPr>
          <p:cNvSpPr/>
          <p:nvPr/>
        </p:nvSpPr>
        <p:spPr>
          <a:xfrm rot="10800000">
            <a:off x="2835773" y="20345668"/>
            <a:ext cx="1567115" cy="927231"/>
          </a:xfrm>
          <a:prstGeom prst="bentUpArrow">
            <a:avLst>
              <a:gd name="adj1" fmla="val 8518"/>
              <a:gd name="adj2" fmla="val 10349"/>
              <a:gd name="adj3" fmla="val 13096"/>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xmlns="" id="{F2113487-E4D4-4D02-893D-4EE8B46326A6}"/>
              </a:ext>
            </a:extLst>
          </p:cNvPr>
          <p:cNvSpPr/>
          <p:nvPr/>
        </p:nvSpPr>
        <p:spPr>
          <a:xfrm rot="5400000">
            <a:off x="6238978" y="23424346"/>
            <a:ext cx="365760" cy="182880"/>
          </a:xfrm>
          <a:prstGeom prst="rightArrow">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xmlns="" id="{B68187C2-00C6-47AE-8B3B-2B18545EEAFF}"/>
              </a:ext>
            </a:extLst>
          </p:cNvPr>
          <p:cNvSpPr/>
          <p:nvPr/>
        </p:nvSpPr>
        <p:spPr>
          <a:xfrm rot="5400000">
            <a:off x="6225467" y="24897946"/>
            <a:ext cx="365760" cy="182880"/>
          </a:xfrm>
          <a:prstGeom prst="rightArrow">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Bent-Up 72">
            <a:extLst>
              <a:ext uri="{FF2B5EF4-FFF2-40B4-BE49-F238E27FC236}">
                <a16:creationId xmlns:a16="http://schemas.microsoft.com/office/drawing/2014/main" xmlns="" id="{6D09195E-413B-480B-BB51-896034194870}"/>
              </a:ext>
            </a:extLst>
          </p:cNvPr>
          <p:cNvSpPr/>
          <p:nvPr/>
        </p:nvSpPr>
        <p:spPr>
          <a:xfrm rot="5400000">
            <a:off x="2489844" y="22974404"/>
            <a:ext cx="1710799" cy="1018944"/>
          </a:xfrm>
          <a:prstGeom prst="bentUpArrow">
            <a:avLst>
              <a:gd name="adj1" fmla="val 8518"/>
              <a:gd name="adj2" fmla="val 10349"/>
              <a:gd name="adj3" fmla="val 13096"/>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Bent-Up 73">
            <a:extLst>
              <a:ext uri="{FF2B5EF4-FFF2-40B4-BE49-F238E27FC236}">
                <a16:creationId xmlns:a16="http://schemas.microsoft.com/office/drawing/2014/main" xmlns="" id="{AD73399D-D442-45CD-95AE-26D15DBB508D}"/>
              </a:ext>
            </a:extLst>
          </p:cNvPr>
          <p:cNvSpPr/>
          <p:nvPr/>
        </p:nvSpPr>
        <p:spPr>
          <a:xfrm rot="16200000" flipH="1">
            <a:off x="8834228" y="22989711"/>
            <a:ext cx="1680190" cy="1018944"/>
          </a:xfrm>
          <a:prstGeom prst="bentUpArrow">
            <a:avLst>
              <a:gd name="adj1" fmla="val 8518"/>
              <a:gd name="adj2" fmla="val 10349"/>
              <a:gd name="adj3" fmla="val 13096"/>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Bent-Up 74">
            <a:extLst>
              <a:ext uri="{FF2B5EF4-FFF2-40B4-BE49-F238E27FC236}">
                <a16:creationId xmlns:a16="http://schemas.microsoft.com/office/drawing/2014/main" xmlns="" id="{CE890435-02E5-4F5D-8BBD-5CB9D2EE56AB}"/>
              </a:ext>
            </a:extLst>
          </p:cNvPr>
          <p:cNvSpPr/>
          <p:nvPr/>
        </p:nvSpPr>
        <p:spPr>
          <a:xfrm rot="7868611">
            <a:off x="4401770" y="24612359"/>
            <a:ext cx="703441" cy="760366"/>
          </a:xfrm>
          <a:prstGeom prst="bentUpArrow">
            <a:avLst>
              <a:gd name="adj1" fmla="val 8518"/>
              <a:gd name="adj2" fmla="val 10349"/>
              <a:gd name="adj3" fmla="val 13096"/>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Bent-Up 75">
            <a:extLst>
              <a:ext uri="{FF2B5EF4-FFF2-40B4-BE49-F238E27FC236}">
                <a16:creationId xmlns:a16="http://schemas.microsoft.com/office/drawing/2014/main" xmlns="" id="{CB6B7EBD-1401-4B72-BD4E-2CC0AC2FAE9E}"/>
              </a:ext>
            </a:extLst>
          </p:cNvPr>
          <p:cNvSpPr/>
          <p:nvPr/>
        </p:nvSpPr>
        <p:spPr>
          <a:xfrm rot="13731389" flipH="1">
            <a:off x="7732745" y="24548390"/>
            <a:ext cx="703441" cy="760366"/>
          </a:xfrm>
          <a:prstGeom prst="bentUpArrow">
            <a:avLst>
              <a:gd name="adj1" fmla="val 8518"/>
              <a:gd name="adj2" fmla="val 10349"/>
              <a:gd name="adj3" fmla="val 13096"/>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xmlns="" id="{840A9E12-B24F-426E-8049-6D3EBD0B4416}"/>
              </a:ext>
            </a:extLst>
          </p:cNvPr>
          <p:cNvSpPr txBox="1"/>
          <p:nvPr/>
        </p:nvSpPr>
        <p:spPr>
          <a:xfrm>
            <a:off x="8385980" y="24673009"/>
            <a:ext cx="3149923" cy="400110"/>
          </a:xfrm>
          <a:prstGeom prst="rect">
            <a:avLst/>
          </a:prstGeom>
          <a:noFill/>
        </p:spPr>
        <p:txBody>
          <a:bodyPr wrap="square" rtlCol="0">
            <a:spAutoFit/>
          </a:bodyPr>
          <a:lstStyle/>
          <a:p>
            <a:pPr algn="ctr"/>
            <a:r>
              <a:rPr lang="en-US" sz="2000" b="1" dirty="0">
                <a:solidFill>
                  <a:schemeClr val="bg1">
                    <a:lumMod val="50000"/>
                  </a:schemeClr>
                </a:solidFill>
              </a:rPr>
              <a:t>ZONAL STATISTICS</a:t>
            </a:r>
          </a:p>
        </p:txBody>
      </p:sp>
      <p:sp>
        <p:nvSpPr>
          <p:cNvPr id="83" name="TextBox 82">
            <a:extLst>
              <a:ext uri="{FF2B5EF4-FFF2-40B4-BE49-F238E27FC236}">
                <a16:creationId xmlns:a16="http://schemas.microsoft.com/office/drawing/2014/main" xmlns="" id="{39A39A61-1F6B-4996-97A6-F229FB785A3F}"/>
              </a:ext>
            </a:extLst>
          </p:cNvPr>
          <p:cNvSpPr txBox="1"/>
          <p:nvPr/>
        </p:nvSpPr>
        <p:spPr>
          <a:xfrm>
            <a:off x="13350760" y="5372368"/>
            <a:ext cx="2555797" cy="1323439"/>
          </a:xfrm>
          <a:prstGeom prst="rect">
            <a:avLst/>
          </a:prstGeom>
          <a:noFill/>
        </p:spPr>
        <p:txBody>
          <a:bodyPr wrap="square" rtlCol="0">
            <a:spAutoFit/>
          </a:bodyPr>
          <a:lstStyle/>
          <a:p>
            <a:r>
              <a:rPr lang="en-US" sz="1600" dirty="0" err="1"/>
              <a:t>Faga’itua</a:t>
            </a:r>
            <a:r>
              <a:rPr lang="en-US" sz="1600" dirty="0"/>
              <a:t> Watershed</a:t>
            </a:r>
          </a:p>
          <a:p>
            <a:r>
              <a:rPr lang="en-US" sz="1600" dirty="0" err="1"/>
              <a:t>Tafuna</a:t>
            </a:r>
            <a:r>
              <a:rPr lang="en-US" sz="1600" dirty="0"/>
              <a:t> Watershed</a:t>
            </a:r>
          </a:p>
          <a:p>
            <a:r>
              <a:rPr lang="en-US" sz="1600" dirty="0" err="1"/>
              <a:t>Nu’uuli</a:t>
            </a:r>
            <a:r>
              <a:rPr lang="en-US" sz="1600" dirty="0"/>
              <a:t> Watershed</a:t>
            </a:r>
          </a:p>
          <a:p>
            <a:r>
              <a:rPr lang="en-US" sz="1600" dirty="0"/>
              <a:t>Tutuila Island</a:t>
            </a:r>
          </a:p>
          <a:p>
            <a:r>
              <a:rPr lang="en-US" sz="1600" dirty="0"/>
              <a:t>Pago Pago (capital)</a:t>
            </a:r>
          </a:p>
        </p:txBody>
      </p:sp>
      <p:sp>
        <p:nvSpPr>
          <p:cNvPr id="89" name="TextBox 88">
            <a:extLst>
              <a:ext uri="{FF2B5EF4-FFF2-40B4-BE49-F238E27FC236}">
                <a16:creationId xmlns:a16="http://schemas.microsoft.com/office/drawing/2014/main" xmlns="" id="{3BA74863-A604-4E3F-9076-EBDF2C634BC4}"/>
              </a:ext>
            </a:extLst>
          </p:cNvPr>
          <p:cNvSpPr txBox="1"/>
          <p:nvPr/>
        </p:nvSpPr>
        <p:spPr>
          <a:xfrm>
            <a:off x="21431768" y="9497069"/>
            <a:ext cx="1058163" cy="338554"/>
          </a:xfrm>
          <a:prstGeom prst="rect">
            <a:avLst/>
          </a:prstGeom>
          <a:noFill/>
        </p:spPr>
        <p:txBody>
          <a:bodyPr wrap="square" rtlCol="0">
            <a:spAutoFit/>
          </a:bodyPr>
          <a:lstStyle/>
          <a:p>
            <a:r>
              <a:rPr lang="en-US" sz="1600" dirty="0"/>
              <a:t>3000 km</a:t>
            </a:r>
          </a:p>
        </p:txBody>
      </p:sp>
      <p:sp>
        <p:nvSpPr>
          <p:cNvPr id="90" name="TextBox 89">
            <a:extLst>
              <a:ext uri="{FF2B5EF4-FFF2-40B4-BE49-F238E27FC236}">
                <a16:creationId xmlns:a16="http://schemas.microsoft.com/office/drawing/2014/main" xmlns="" id="{E5EEE3E9-F005-42E0-BBA8-9335BEBB73A0}"/>
              </a:ext>
            </a:extLst>
          </p:cNvPr>
          <p:cNvSpPr txBox="1"/>
          <p:nvPr/>
        </p:nvSpPr>
        <p:spPr>
          <a:xfrm>
            <a:off x="15164660" y="9437418"/>
            <a:ext cx="881795" cy="338554"/>
          </a:xfrm>
          <a:prstGeom prst="rect">
            <a:avLst/>
          </a:prstGeom>
          <a:noFill/>
        </p:spPr>
        <p:txBody>
          <a:bodyPr wrap="square" rtlCol="0">
            <a:spAutoFit/>
          </a:bodyPr>
          <a:lstStyle/>
          <a:p>
            <a:r>
              <a:rPr lang="en-US" sz="1600" i="1" dirty="0"/>
              <a:t>10 km</a:t>
            </a:r>
          </a:p>
        </p:txBody>
      </p:sp>
      <p:sp>
        <p:nvSpPr>
          <p:cNvPr id="91" name="TextBox 90">
            <a:extLst>
              <a:ext uri="{FF2B5EF4-FFF2-40B4-BE49-F238E27FC236}">
                <a16:creationId xmlns:a16="http://schemas.microsoft.com/office/drawing/2014/main" xmlns="" id="{F976F04F-7E84-4F16-B983-71E894C0BD4B}"/>
              </a:ext>
            </a:extLst>
          </p:cNvPr>
          <p:cNvSpPr txBox="1"/>
          <p:nvPr/>
        </p:nvSpPr>
        <p:spPr>
          <a:xfrm>
            <a:off x="20673380" y="8233064"/>
            <a:ext cx="1058163" cy="338554"/>
          </a:xfrm>
          <a:prstGeom prst="rect">
            <a:avLst/>
          </a:prstGeom>
          <a:noFill/>
        </p:spPr>
        <p:txBody>
          <a:bodyPr wrap="square" rtlCol="0">
            <a:spAutoFit/>
          </a:bodyPr>
          <a:lstStyle/>
          <a:p>
            <a:r>
              <a:rPr lang="en-US" sz="1600" i="1" dirty="0"/>
              <a:t>Australia</a:t>
            </a:r>
          </a:p>
        </p:txBody>
      </p:sp>
      <p:sp>
        <p:nvSpPr>
          <p:cNvPr id="98" name="TextBox 97">
            <a:extLst>
              <a:ext uri="{FF2B5EF4-FFF2-40B4-BE49-F238E27FC236}">
                <a16:creationId xmlns:a16="http://schemas.microsoft.com/office/drawing/2014/main" xmlns="" id="{3D09D784-87CD-46C5-A5CD-522BCCF0F1F1}"/>
              </a:ext>
            </a:extLst>
          </p:cNvPr>
          <p:cNvSpPr txBox="1"/>
          <p:nvPr/>
        </p:nvSpPr>
        <p:spPr>
          <a:xfrm>
            <a:off x="22531010" y="9092222"/>
            <a:ext cx="1058163" cy="584775"/>
          </a:xfrm>
          <a:prstGeom prst="rect">
            <a:avLst/>
          </a:prstGeom>
          <a:noFill/>
        </p:spPr>
        <p:txBody>
          <a:bodyPr wrap="square" rtlCol="0">
            <a:spAutoFit/>
          </a:bodyPr>
          <a:lstStyle/>
          <a:p>
            <a:pPr algn="ctr"/>
            <a:r>
              <a:rPr lang="en-US" sz="1600" i="1" dirty="0"/>
              <a:t>New</a:t>
            </a:r>
          </a:p>
          <a:p>
            <a:pPr algn="ctr"/>
            <a:r>
              <a:rPr lang="en-US" sz="1600" i="1" dirty="0"/>
              <a:t>Zealand</a:t>
            </a:r>
          </a:p>
        </p:txBody>
      </p:sp>
      <p:sp>
        <p:nvSpPr>
          <p:cNvPr id="99" name="TextBox 98">
            <a:extLst>
              <a:ext uri="{FF2B5EF4-FFF2-40B4-BE49-F238E27FC236}">
                <a16:creationId xmlns:a16="http://schemas.microsoft.com/office/drawing/2014/main" xmlns="" id="{3D24F52F-903A-4324-AB99-DB0BE85D82A0}"/>
              </a:ext>
            </a:extLst>
          </p:cNvPr>
          <p:cNvSpPr txBox="1"/>
          <p:nvPr/>
        </p:nvSpPr>
        <p:spPr>
          <a:xfrm>
            <a:off x="22782011" y="7390633"/>
            <a:ext cx="1168400" cy="584775"/>
          </a:xfrm>
          <a:prstGeom prst="rect">
            <a:avLst/>
          </a:prstGeom>
          <a:noFill/>
        </p:spPr>
        <p:txBody>
          <a:bodyPr wrap="square" rtlCol="0">
            <a:spAutoFit/>
          </a:bodyPr>
          <a:lstStyle/>
          <a:p>
            <a:pPr algn="ctr"/>
            <a:r>
              <a:rPr lang="en-US" sz="1600" i="1" dirty="0"/>
              <a:t>American</a:t>
            </a:r>
          </a:p>
          <a:p>
            <a:pPr algn="ctr"/>
            <a:r>
              <a:rPr lang="en-US" sz="1600" i="1" dirty="0"/>
              <a:t>Samoa</a:t>
            </a:r>
          </a:p>
        </p:txBody>
      </p:sp>
      <p:sp>
        <p:nvSpPr>
          <p:cNvPr id="81" name="Text Placeholder 16">
            <a:extLst>
              <a:ext uri="{FF2B5EF4-FFF2-40B4-BE49-F238E27FC236}">
                <a16:creationId xmlns:a16="http://schemas.microsoft.com/office/drawing/2014/main" xmlns="" id="{FCDC38A6-EFDA-4501-8EEA-C6BED94D8507}"/>
              </a:ext>
            </a:extLst>
          </p:cNvPr>
          <p:cNvSpPr txBox="1">
            <a:spLocks/>
          </p:cNvSpPr>
          <p:nvPr/>
        </p:nvSpPr>
        <p:spPr>
          <a:xfrm>
            <a:off x="933044" y="13349997"/>
            <a:ext cx="7912253" cy="39593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400"/>
              </a:spcAft>
              <a:buClr>
                <a:srgbClr val="379CC3"/>
              </a:buClr>
            </a:pPr>
            <a:r>
              <a:rPr lang="en-US" sz="2500" b="1" dirty="0">
                <a:solidFill>
                  <a:srgbClr val="379CC3"/>
                </a:solidFill>
                <a:latin typeface="Garamond" panose="02020404030301010803" pitchFamily="18" charset="0"/>
              </a:rPr>
              <a:t>Quantify</a:t>
            </a:r>
            <a:r>
              <a:rPr lang="en-US" sz="2500" dirty="0">
                <a:solidFill>
                  <a:schemeClr val="tx1">
                    <a:lumMod val="75000"/>
                    <a:lumOff val="25000"/>
                  </a:schemeClr>
                </a:solidFill>
                <a:latin typeface="Garamond" panose="02020404030301010803" pitchFamily="18" charset="0"/>
              </a:rPr>
              <a:t> the magnitude of LULCC on Tutuila and identify “hotspot” areas of most significant change</a:t>
            </a:r>
          </a:p>
          <a:p>
            <a:pPr>
              <a:lnSpc>
                <a:spcPct val="100000"/>
              </a:lnSpc>
              <a:spcBef>
                <a:spcPts val="0"/>
              </a:spcBef>
              <a:spcAft>
                <a:spcPts val="400"/>
              </a:spcAft>
              <a:buClr>
                <a:srgbClr val="379CC3"/>
              </a:buClr>
            </a:pPr>
            <a:r>
              <a:rPr lang="en-US" sz="2500" b="1" dirty="0">
                <a:solidFill>
                  <a:srgbClr val="379CC3"/>
                </a:solidFill>
                <a:latin typeface="Garamond" panose="02020404030301010803" pitchFamily="18" charset="0"/>
              </a:rPr>
              <a:t>Discern</a:t>
            </a:r>
            <a:r>
              <a:rPr lang="en-US" sz="2500" dirty="0">
                <a:solidFill>
                  <a:schemeClr val="tx1">
                    <a:lumMod val="75000"/>
                    <a:lumOff val="25000"/>
                  </a:schemeClr>
                </a:solidFill>
                <a:latin typeface="Garamond" panose="02020404030301010803" pitchFamily="18" charset="0"/>
              </a:rPr>
              <a:t> trends in water quality and analyze their relationships with LULCC in adjacent watersheds </a:t>
            </a:r>
          </a:p>
          <a:p>
            <a:pPr>
              <a:lnSpc>
                <a:spcPct val="100000"/>
              </a:lnSpc>
              <a:spcBef>
                <a:spcPts val="0"/>
              </a:spcBef>
              <a:spcAft>
                <a:spcPts val="400"/>
              </a:spcAft>
              <a:buClr>
                <a:srgbClr val="379CC3"/>
              </a:buClr>
            </a:pPr>
            <a:r>
              <a:rPr lang="en-US" sz="2500" b="1" dirty="0">
                <a:solidFill>
                  <a:srgbClr val="379CC3"/>
                </a:solidFill>
                <a:latin typeface="Garamond" panose="02020404030301010803" pitchFamily="18" charset="0"/>
              </a:rPr>
              <a:t>Produce</a:t>
            </a:r>
            <a:r>
              <a:rPr lang="en-US" sz="2500" dirty="0">
                <a:solidFill>
                  <a:schemeClr val="tx1">
                    <a:lumMod val="75000"/>
                    <a:lumOff val="25000"/>
                  </a:schemeClr>
                </a:solidFill>
                <a:latin typeface="Garamond" panose="02020404030301010803" pitchFamily="18" charset="0"/>
              </a:rPr>
              <a:t> maps and geospatial analyses to enable partners to optimize watershed management strategies and protect coastal ecosystems in the future</a:t>
            </a:r>
          </a:p>
          <a:p>
            <a:pPr>
              <a:lnSpc>
                <a:spcPct val="100000"/>
              </a:lnSpc>
              <a:spcBef>
                <a:spcPts val="0"/>
              </a:spcBef>
              <a:spcAft>
                <a:spcPts val="400"/>
              </a:spcAft>
              <a:buClr>
                <a:srgbClr val="379CC3"/>
              </a:buClr>
            </a:pPr>
            <a:r>
              <a:rPr lang="en-US" sz="2500" b="1" dirty="0">
                <a:solidFill>
                  <a:srgbClr val="379CC3"/>
                </a:solidFill>
                <a:latin typeface="Garamond" panose="02020404030301010803" pitchFamily="18" charset="0"/>
              </a:rPr>
              <a:t>Provide</a:t>
            </a:r>
            <a:r>
              <a:rPr lang="en-US" sz="2500" dirty="0">
                <a:solidFill>
                  <a:schemeClr val="tx1">
                    <a:lumMod val="75000"/>
                    <a:lumOff val="25000"/>
                  </a:schemeClr>
                </a:solidFill>
                <a:latin typeface="Garamond" panose="02020404030301010803" pitchFamily="18" charset="0"/>
              </a:rPr>
              <a:t> end users with effective outreach materials to better inform community-based conservation efforts</a:t>
            </a:r>
          </a:p>
        </p:txBody>
      </p:sp>
      <p:sp>
        <p:nvSpPr>
          <p:cNvPr id="82" name="TextBox 81">
            <a:extLst>
              <a:ext uri="{FF2B5EF4-FFF2-40B4-BE49-F238E27FC236}">
                <a16:creationId xmlns:a16="http://schemas.microsoft.com/office/drawing/2014/main" xmlns="" id="{3AC7F083-D8B4-462A-B4BE-C51F8E981249}"/>
              </a:ext>
            </a:extLst>
          </p:cNvPr>
          <p:cNvSpPr txBox="1"/>
          <p:nvPr/>
        </p:nvSpPr>
        <p:spPr>
          <a:xfrm>
            <a:off x="914399" y="12626775"/>
            <a:ext cx="9625096" cy="769441"/>
          </a:xfrm>
          <a:prstGeom prst="rect">
            <a:avLst/>
          </a:prstGeom>
          <a:noFill/>
        </p:spPr>
        <p:txBody>
          <a:bodyPr wrap="square" rtlCol="0">
            <a:spAutoFit/>
          </a:bodyPr>
          <a:lstStyle/>
          <a:p>
            <a:r>
              <a:rPr lang="en-US" sz="4400" b="1" dirty="0">
                <a:solidFill>
                  <a:srgbClr val="379CC3"/>
                </a:solidFill>
                <a:latin typeface="Century Gothic" panose="020B0502020202020204" pitchFamily="34" charset="0"/>
              </a:rPr>
              <a:t>Objectives &amp; Earth Observations</a:t>
            </a:r>
          </a:p>
        </p:txBody>
      </p:sp>
      <p:pic>
        <p:nvPicPr>
          <p:cNvPr id="93" name="Picture 92">
            <a:extLst>
              <a:ext uri="{FF2B5EF4-FFF2-40B4-BE49-F238E27FC236}">
                <a16:creationId xmlns:a16="http://schemas.microsoft.com/office/drawing/2014/main" xmlns="" id="{815D1C72-ED14-4D38-8A47-B7B85B50CD3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39664" y="13758236"/>
            <a:ext cx="2761192" cy="2256717"/>
          </a:xfrm>
          <a:prstGeom prst="rect">
            <a:avLst/>
          </a:prstGeom>
        </p:spPr>
      </p:pic>
      <p:sp>
        <p:nvSpPr>
          <p:cNvPr id="94" name="Text Placeholder 16">
            <a:extLst>
              <a:ext uri="{FF2B5EF4-FFF2-40B4-BE49-F238E27FC236}">
                <a16:creationId xmlns:a16="http://schemas.microsoft.com/office/drawing/2014/main" xmlns="" id="{FD51D564-0FCB-4717-80B0-0CB62CC462E9}"/>
              </a:ext>
            </a:extLst>
          </p:cNvPr>
          <p:cNvSpPr txBox="1">
            <a:spLocks/>
          </p:cNvSpPr>
          <p:nvPr/>
        </p:nvSpPr>
        <p:spPr>
          <a:xfrm>
            <a:off x="9811434" y="16010619"/>
            <a:ext cx="2286849" cy="7694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500" dirty="0">
                <a:solidFill>
                  <a:schemeClr val="tx1">
                    <a:lumMod val="75000"/>
                    <a:lumOff val="25000"/>
                  </a:schemeClr>
                </a:solidFill>
                <a:latin typeface="Garamond" panose="02020404030301010803" pitchFamily="18" charset="0"/>
              </a:rPr>
              <a:t>Landsat 8 OLI</a:t>
            </a:r>
          </a:p>
          <a:p>
            <a:pPr algn="ctr">
              <a:lnSpc>
                <a:spcPct val="100000"/>
              </a:lnSpc>
              <a:spcBef>
                <a:spcPts val="0"/>
              </a:spcBef>
            </a:pPr>
            <a:r>
              <a:rPr lang="en-US" sz="2500" dirty="0">
                <a:solidFill>
                  <a:schemeClr val="tx1">
                    <a:lumMod val="75000"/>
                    <a:lumOff val="25000"/>
                  </a:schemeClr>
                </a:solidFill>
                <a:latin typeface="Garamond" panose="02020404030301010803" pitchFamily="18" charset="0"/>
              </a:rPr>
              <a:t>2013 to 2019</a:t>
            </a:r>
          </a:p>
        </p:txBody>
      </p:sp>
      <p:sp>
        <p:nvSpPr>
          <p:cNvPr id="100" name="Text Placeholder 16">
            <a:extLst>
              <a:ext uri="{FF2B5EF4-FFF2-40B4-BE49-F238E27FC236}">
                <a16:creationId xmlns:a16="http://schemas.microsoft.com/office/drawing/2014/main" xmlns="" id="{6DFD5A6C-2278-4061-8B2D-091EC6731A27}"/>
              </a:ext>
            </a:extLst>
          </p:cNvPr>
          <p:cNvSpPr txBox="1">
            <a:spLocks/>
          </p:cNvSpPr>
          <p:nvPr/>
        </p:nvSpPr>
        <p:spPr>
          <a:xfrm>
            <a:off x="963555" y="27445946"/>
            <a:ext cx="11430000" cy="1387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400"/>
              </a:spcAft>
              <a:buClr>
                <a:srgbClr val="379CC3"/>
              </a:buClr>
            </a:pPr>
            <a:r>
              <a:rPr lang="en-US" sz="2500" dirty="0">
                <a:solidFill>
                  <a:schemeClr val="tx1">
                    <a:lumMod val="75000"/>
                    <a:lumOff val="25000"/>
                  </a:schemeClr>
                </a:solidFill>
                <a:latin typeface="Garamond" panose="02020404030301010803" pitchFamily="18" charset="0"/>
              </a:rPr>
              <a:t>United States Coral Reef Task Force, Watershed Partnership Initiative</a:t>
            </a:r>
          </a:p>
          <a:p>
            <a:pPr>
              <a:lnSpc>
                <a:spcPct val="100000"/>
              </a:lnSpc>
              <a:spcBef>
                <a:spcPts val="0"/>
              </a:spcBef>
              <a:spcAft>
                <a:spcPts val="400"/>
              </a:spcAft>
              <a:buClr>
                <a:srgbClr val="379CC3"/>
              </a:buClr>
            </a:pPr>
            <a:r>
              <a:rPr lang="en-US" sz="2500" dirty="0">
                <a:solidFill>
                  <a:schemeClr val="tx1">
                    <a:lumMod val="75000"/>
                    <a:lumOff val="25000"/>
                  </a:schemeClr>
                </a:solidFill>
                <a:latin typeface="Garamond" panose="02020404030301010803" pitchFamily="18" charset="0"/>
              </a:rPr>
              <a:t>American Samoa Department of Marine and Wildlife Resources, Coral Reef Advisory Group</a:t>
            </a:r>
          </a:p>
        </p:txBody>
      </p:sp>
      <p:pic>
        <p:nvPicPr>
          <p:cNvPr id="101" name="Picture 100">
            <a:extLst>
              <a:ext uri="{FF2B5EF4-FFF2-40B4-BE49-F238E27FC236}">
                <a16:creationId xmlns:a16="http://schemas.microsoft.com/office/drawing/2014/main" xmlns="" id="{D8865E14-52EF-4C27-87E7-8B6BBDE38230}"/>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2248" t="2428" r="18932" b="9342"/>
          <a:stretch/>
        </p:blipFill>
        <p:spPr>
          <a:xfrm>
            <a:off x="16280587" y="31111334"/>
            <a:ext cx="1645920" cy="1645920"/>
          </a:xfrm>
          <a:prstGeom prst="ellipse">
            <a:avLst/>
          </a:prstGeom>
        </p:spPr>
      </p:pic>
      <p:pic>
        <p:nvPicPr>
          <p:cNvPr id="102" name="Picture 101">
            <a:extLst>
              <a:ext uri="{FF2B5EF4-FFF2-40B4-BE49-F238E27FC236}">
                <a16:creationId xmlns:a16="http://schemas.microsoft.com/office/drawing/2014/main" xmlns="" id="{2033E195-5662-48B9-A6E6-A6CC2D639363}"/>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33178" t="24140" r="28114" b="17795"/>
          <a:stretch/>
        </p:blipFill>
        <p:spPr>
          <a:xfrm rot="16200000">
            <a:off x="22113327" y="31111334"/>
            <a:ext cx="1645920" cy="1645920"/>
          </a:xfrm>
          <a:prstGeom prst="ellipse">
            <a:avLst/>
          </a:prstGeom>
        </p:spPr>
      </p:pic>
      <p:pic>
        <p:nvPicPr>
          <p:cNvPr id="103" name="Picture 102">
            <a:extLst>
              <a:ext uri="{FF2B5EF4-FFF2-40B4-BE49-F238E27FC236}">
                <a16:creationId xmlns:a16="http://schemas.microsoft.com/office/drawing/2014/main" xmlns="" id="{0D56213F-B23C-47AB-8359-7AD820FE8324}"/>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9162" t="4903" r="19162" b="2583"/>
          <a:stretch/>
        </p:blipFill>
        <p:spPr>
          <a:xfrm rot="16200000">
            <a:off x="19194221" y="31111334"/>
            <a:ext cx="1645920" cy="1645920"/>
          </a:xfrm>
          <a:prstGeom prst="ellipse">
            <a:avLst/>
          </a:prstGeom>
        </p:spPr>
      </p:pic>
      <p:pic>
        <p:nvPicPr>
          <p:cNvPr id="105" name="Picture 104">
            <a:extLst>
              <a:ext uri="{FF2B5EF4-FFF2-40B4-BE49-F238E27FC236}">
                <a16:creationId xmlns:a16="http://schemas.microsoft.com/office/drawing/2014/main" xmlns="" id="{8D13C78F-EA44-47AC-98BE-DD462EE75BD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1318" t="15459" r="22224" b="-146"/>
          <a:stretch/>
        </p:blipFill>
        <p:spPr>
          <a:xfrm>
            <a:off x="13341809" y="31118712"/>
            <a:ext cx="1645920" cy="1645920"/>
          </a:xfrm>
          <a:prstGeom prst="ellipse">
            <a:avLst/>
          </a:prstGeom>
        </p:spPr>
      </p:pic>
      <p:sp>
        <p:nvSpPr>
          <p:cNvPr id="123" name="Rectangle 122">
            <a:extLst>
              <a:ext uri="{FF2B5EF4-FFF2-40B4-BE49-F238E27FC236}">
                <a16:creationId xmlns:a16="http://schemas.microsoft.com/office/drawing/2014/main" xmlns="" id="{2D74C6A0-70CF-4FE0-85E4-BD5513D057FA}"/>
              </a:ext>
            </a:extLst>
          </p:cNvPr>
          <p:cNvSpPr/>
          <p:nvPr/>
        </p:nvSpPr>
        <p:spPr>
          <a:xfrm>
            <a:off x="12809320" y="20545190"/>
            <a:ext cx="11422279" cy="4912254"/>
          </a:xfrm>
          <a:prstGeom prst="rect">
            <a:avLst/>
          </a:prstGeom>
          <a:no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3" name="Chart 132">
            <a:extLst>
              <a:ext uri="{FF2B5EF4-FFF2-40B4-BE49-F238E27FC236}">
                <a16:creationId xmlns:a16="http://schemas.microsoft.com/office/drawing/2014/main" xmlns="" id="{9EE57224-709C-4515-949F-B6C8F7B8ECB4}"/>
              </a:ext>
            </a:extLst>
          </p:cNvPr>
          <p:cNvGraphicFramePr>
            <a:graphicFrameLocks/>
          </p:cNvGraphicFramePr>
          <p:nvPr>
            <p:extLst>
              <p:ext uri="{D42A27DB-BD31-4B8C-83A1-F6EECF244321}">
                <p14:modId xmlns:p14="http://schemas.microsoft.com/office/powerpoint/2010/main" val="208740183"/>
              </p:ext>
            </p:extLst>
          </p:nvPr>
        </p:nvGraphicFramePr>
        <p:xfrm>
          <a:off x="18385176" y="10668664"/>
          <a:ext cx="5803798" cy="4855559"/>
        </p:xfrm>
        <a:graphic>
          <a:graphicData uri="http://schemas.openxmlformats.org/drawingml/2006/chart">
            <c:chart xmlns:c="http://schemas.openxmlformats.org/drawingml/2006/chart" xmlns:r="http://schemas.openxmlformats.org/officeDocument/2006/relationships" r:id="rId22"/>
          </a:graphicData>
        </a:graphic>
      </p:graphicFrame>
      <p:sp>
        <p:nvSpPr>
          <p:cNvPr id="19" name="TextBox 18">
            <a:extLst>
              <a:ext uri="{FF2B5EF4-FFF2-40B4-BE49-F238E27FC236}">
                <a16:creationId xmlns:a16="http://schemas.microsoft.com/office/drawing/2014/main" xmlns="" id="{4F93D48C-AF5A-4DAA-8DD6-83581AC394C9}"/>
              </a:ext>
            </a:extLst>
          </p:cNvPr>
          <p:cNvSpPr txBox="1"/>
          <p:nvPr/>
        </p:nvSpPr>
        <p:spPr>
          <a:xfrm>
            <a:off x="19248328" y="14777359"/>
            <a:ext cx="5116185" cy="338554"/>
          </a:xfrm>
          <a:prstGeom prst="rect">
            <a:avLst/>
          </a:prstGeom>
          <a:noFill/>
        </p:spPr>
        <p:txBody>
          <a:bodyPr wrap="square" rtlCol="0">
            <a:spAutoFit/>
          </a:bodyPr>
          <a:lstStyle/>
          <a:p>
            <a:r>
              <a:rPr lang="en-US" sz="1600" dirty="0"/>
              <a:t>Canopy     Impervious      Bare/Ag        Clouds</a:t>
            </a:r>
          </a:p>
        </p:txBody>
      </p:sp>
      <p:sp>
        <p:nvSpPr>
          <p:cNvPr id="149" name="TextBox 148">
            <a:extLst>
              <a:ext uri="{FF2B5EF4-FFF2-40B4-BE49-F238E27FC236}">
                <a16:creationId xmlns:a16="http://schemas.microsoft.com/office/drawing/2014/main" xmlns="" id="{4E8F6427-A2E3-473B-8829-AB3CD5388C51}"/>
              </a:ext>
            </a:extLst>
          </p:cNvPr>
          <p:cNvSpPr txBox="1"/>
          <p:nvPr/>
        </p:nvSpPr>
        <p:spPr>
          <a:xfrm>
            <a:off x="14736324" y="14889486"/>
            <a:ext cx="816113" cy="338554"/>
          </a:xfrm>
          <a:prstGeom prst="rect">
            <a:avLst/>
          </a:prstGeom>
          <a:noFill/>
        </p:spPr>
        <p:txBody>
          <a:bodyPr wrap="square" rtlCol="0">
            <a:spAutoFit/>
          </a:bodyPr>
          <a:lstStyle/>
          <a:p>
            <a:r>
              <a:rPr lang="en-US" sz="1600" i="1" dirty="0"/>
              <a:t>10 km</a:t>
            </a:r>
          </a:p>
        </p:txBody>
      </p:sp>
      <p:sp>
        <p:nvSpPr>
          <p:cNvPr id="141" name="TextBox 140">
            <a:extLst>
              <a:ext uri="{FF2B5EF4-FFF2-40B4-BE49-F238E27FC236}">
                <a16:creationId xmlns:a16="http://schemas.microsoft.com/office/drawing/2014/main" xmlns="" id="{A8359A00-F091-4573-8927-D467D84F4939}"/>
              </a:ext>
            </a:extLst>
          </p:cNvPr>
          <p:cNvSpPr txBox="1"/>
          <p:nvPr/>
        </p:nvSpPr>
        <p:spPr>
          <a:xfrm>
            <a:off x="14517750" y="10676589"/>
            <a:ext cx="7790757" cy="369332"/>
          </a:xfrm>
          <a:prstGeom prst="rect">
            <a:avLst/>
          </a:prstGeom>
          <a:noFill/>
        </p:spPr>
        <p:txBody>
          <a:bodyPr wrap="square" rtlCol="0">
            <a:spAutoFit/>
          </a:bodyPr>
          <a:lstStyle/>
          <a:p>
            <a:pPr algn="ctr"/>
            <a:r>
              <a:rPr lang="en-US" b="1" i="1" dirty="0"/>
              <a:t>TUTUILA ISLAND LULCC — 2013 to 2018</a:t>
            </a:r>
          </a:p>
        </p:txBody>
      </p:sp>
      <p:sp>
        <p:nvSpPr>
          <p:cNvPr id="152" name="TextBox 151">
            <a:extLst>
              <a:ext uri="{FF2B5EF4-FFF2-40B4-BE49-F238E27FC236}">
                <a16:creationId xmlns:a16="http://schemas.microsoft.com/office/drawing/2014/main" xmlns="" id="{986D0BB0-AD78-4370-B60C-3DDBE982FE29}"/>
              </a:ext>
            </a:extLst>
          </p:cNvPr>
          <p:cNvSpPr txBox="1"/>
          <p:nvPr/>
        </p:nvSpPr>
        <p:spPr>
          <a:xfrm>
            <a:off x="14755224" y="15610123"/>
            <a:ext cx="7790757" cy="369332"/>
          </a:xfrm>
          <a:prstGeom prst="rect">
            <a:avLst/>
          </a:prstGeom>
        </p:spPr>
        <p:txBody>
          <a:bodyPr wrap="square" rtlCol="0">
            <a:spAutoFit/>
          </a:bodyPr>
          <a:lstStyle/>
          <a:p>
            <a:pPr algn="ctr"/>
            <a:r>
              <a:rPr lang="en-US" b="1" i="1" dirty="0"/>
              <a:t>FAGA’ITUA WATERSHED LULCC — 2012 to 2017</a:t>
            </a:r>
          </a:p>
        </p:txBody>
      </p:sp>
      <p:graphicFrame>
        <p:nvGraphicFramePr>
          <p:cNvPr id="118" name="Chart 117">
            <a:extLst>
              <a:ext uri="{FF2B5EF4-FFF2-40B4-BE49-F238E27FC236}">
                <a16:creationId xmlns:a16="http://schemas.microsoft.com/office/drawing/2014/main" xmlns="" id="{F0561AFE-0B4E-48FA-A524-B9CA1D625F31}"/>
              </a:ext>
            </a:extLst>
          </p:cNvPr>
          <p:cNvGraphicFramePr>
            <a:graphicFrameLocks/>
          </p:cNvGraphicFramePr>
          <p:nvPr>
            <p:extLst>
              <p:ext uri="{D42A27DB-BD31-4B8C-83A1-F6EECF244321}">
                <p14:modId xmlns:p14="http://schemas.microsoft.com/office/powerpoint/2010/main" val="3526054786"/>
              </p:ext>
            </p:extLst>
          </p:nvPr>
        </p:nvGraphicFramePr>
        <p:xfrm>
          <a:off x="18397533" y="16041419"/>
          <a:ext cx="5826439" cy="4410902"/>
        </p:xfrm>
        <a:graphic>
          <a:graphicData uri="http://schemas.openxmlformats.org/drawingml/2006/chart">
            <c:chart xmlns:c="http://schemas.openxmlformats.org/drawingml/2006/chart" xmlns:r="http://schemas.openxmlformats.org/officeDocument/2006/relationships" r:id="rId23"/>
          </a:graphicData>
        </a:graphic>
      </p:graphicFrame>
      <p:sp>
        <p:nvSpPr>
          <p:cNvPr id="157" name="TextBox 156">
            <a:extLst>
              <a:ext uri="{FF2B5EF4-FFF2-40B4-BE49-F238E27FC236}">
                <a16:creationId xmlns:a16="http://schemas.microsoft.com/office/drawing/2014/main" xmlns="" id="{CFDDEC40-169D-4A60-8270-3090D5887000}"/>
              </a:ext>
            </a:extLst>
          </p:cNvPr>
          <p:cNvSpPr txBox="1"/>
          <p:nvPr/>
        </p:nvSpPr>
        <p:spPr>
          <a:xfrm>
            <a:off x="19211460" y="19674679"/>
            <a:ext cx="4891007" cy="338554"/>
          </a:xfrm>
          <a:prstGeom prst="rect">
            <a:avLst/>
          </a:prstGeom>
          <a:noFill/>
        </p:spPr>
        <p:txBody>
          <a:bodyPr wrap="square" rtlCol="0">
            <a:spAutoFit/>
          </a:bodyPr>
          <a:lstStyle/>
          <a:p>
            <a:r>
              <a:rPr lang="en-US" sz="1600" dirty="0"/>
              <a:t>    Canopy     Impervious    Grass/Ag       Shade </a:t>
            </a:r>
          </a:p>
        </p:txBody>
      </p:sp>
      <p:sp>
        <p:nvSpPr>
          <p:cNvPr id="126" name="TextBox 125">
            <a:extLst>
              <a:ext uri="{FF2B5EF4-FFF2-40B4-BE49-F238E27FC236}">
                <a16:creationId xmlns:a16="http://schemas.microsoft.com/office/drawing/2014/main" xmlns="" id="{146EE01B-FB02-4EF8-A3A0-59A394D2F3CB}"/>
              </a:ext>
            </a:extLst>
          </p:cNvPr>
          <p:cNvSpPr txBox="1"/>
          <p:nvPr/>
        </p:nvSpPr>
        <p:spPr>
          <a:xfrm>
            <a:off x="16375356" y="14216488"/>
            <a:ext cx="2182526" cy="830997"/>
          </a:xfrm>
          <a:prstGeom prst="rect">
            <a:avLst/>
          </a:prstGeom>
          <a:noFill/>
        </p:spPr>
        <p:txBody>
          <a:bodyPr wrap="square" rtlCol="0">
            <a:spAutoFit/>
          </a:bodyPr>
          <a:lstStyle/>
          <a:p>
            <a:r>
              <a:rPr lang="en-US" sz="1600" dirty="0"/>
              <a:t>Clouds </a:t>
            </a:r>
          </a:p>
          <a:p>
            <a:r>
              <a:rPr lang="en-US" sz="1600" dirty="0"/>
              <a:t>No Change (67.6%)</a:t>
            </a:r>
          </a:p>
          <a:p>
            <a:r>
              <a:rPr lang="en-US" sz="1600" dirty="0"/>
              <a:t>Change (32.4%)</a:t>
            </a:r>
          </a:p>
        </p:txBody>
      </p:sp>
      <p:sp>
        <p:nvSpPr>
          <p:cNvPr id="130" name="TextBox 129">
            <a:extLst>
              <a:ext uri="{FF2B5EF4-FFF2-40B4-BE49-F238E27FC236}">
                <a16:creationId xmlns:a16="http://schemas.microsoft.com/office/drawing/2014/main" xmlns="" id="{1FCAFF90-92DF-4EA7-8084-CB475AE43573}"/>
              </a:ext>
            </a:extLst>
          </p:cNvPr>
          <p:cNvSpPr txBox="1"/>
          <p:nvPr/>
        </p:nvSpPr>
        <p:spPr>
          <a:xfrm>
            <a:off x="16422576" y="19177180"/>
            <a:ext cx="2182526" cy="830997"/>
          </a:xfrm>
          <a:prstGeom prst="rect">
            <a:avLst/>
          </a:prstGeom>
          <a:noFill/>
        </p:spPr>
        <p:txBody>
          <a:bodyPr wrap="square" rtlCol="0">
            <a:spAutoFit/>
          </a:bodyPr>
          <a:lstStyle/>
          <a:p>
            <a:r>
              <a:rPr lang="en-US" sz="1600" dirty="0"/>
              <a:t>Shade</a:t>
            </a:r>
          </a:p>
          <a:p>
            <a:r>
              <a:rPr lang="en-US" sz="1600" dirty="0"/>
              <a:t>No Change (87.5%)</a:t>
            </a:r>
          </a:p>
          <a:p>
            <a:r>
              <a:rPr lang="en-US" sz="1600" dirty="0"/>
              <a:t>Change (12.5%)</a:t>
            </a:r>
          </a:p>
        </p:txBody>
      </p:sp>
      <p:graphicFrame>
        <p:nvGraphicFramePr>
          <p:cNvPr id="135" name="Chart 134">
            <a:extLst>
              <a:ext uri="{FF2B5EF4-FFF2-40B4-BE49-F238E27FC236}">
                <a16:creationId xmlns:a16="http://schemas.microsoft.com/office/drawing/2014/main" xmlns="" id="{6376512E-E47D-4A00-AF67-BB1055B984AC}"/>
              </a:ext>
            </a:extLst>
          </p:cNvPr>
          <p:cNvGraphicFramePr>
            <a:graphicFrameLocks/>
          </p:cNvGraphicFramePr>
          <p:nvPr>
            <p:extLst>
              <p:ext uri="{D42A27DB-BD31-4B8C-83A1-F6EECF244321}">
                <p14:modId xmlns:p14="http://schemas.microsoft.com/office/powerpoint/2010/main" val="2411813023"/>
              </p:ext>
            </p:extLst>
          </p:nvPr>
        </p:nvGraphicFramePr>
        <p:xfrm>
          <a:off x="17778009" y="20983374"/>
          <a:ext cx="6445463" cy="4486428"/>
        </p:xfrm>
        <a:graphic>
          <a:graphicData uri="http://schemas.openxmlformats.org/drawingml/2006/chart">
            <c:chart xmlns:c="http://schemas.openxmlformats.org/drawingml/2006/chart" xmlns:r="http://schemas.openxmlformats.org/officeDocument/2006/relationships" r:id="rId24"/>
          </a:graphicData>
        </a:graphic>
      </p:graphicFrame>
      <p:pic>
        <p:nvPicPr>
          <p:cNvPr id="33" name="Picture 32">
            <a:extLst>
              <a:ext uri="{FF2B5EF4-FFF2-40B4-BE49-F238E27FC236}">
                <a16:creationId xmlns:a16="http://schemas.microsoft.com/office/drawing/2014/main" xmlns="" id="{01B4304E-E84F-465B-BD34-B0107D0483A7}"/>
              </a:ext>
            </a:extLst>
          </p:cNvPr>
          <p:cNvPicPr>
            <a:picLocks noChangeAspect="1"/>
          </p:cNvPicPr>
          <p:nvPr/>
        </p:nvPicPr>
        <p:blipFill rotWithShape="1">
          <a:blip r:embed="rId25"/>
          <a:srcRect l="10930" t="8499"/>
          <a:stretch/>
        </p:blipFill>
        <p:spPr>
          <a:xfrm>
            <a:off x="13029411" y="6403897"/>
            <a:ext cx="304088" cy="288360"/>
          </a:xfrm>
          <a:prstGeom prst="rect">
            <a:avLst/>
          </a:prstGeom>
        </p:spPr>
      </p:pic>
      <p:pic>
        <p:nvPicPr>
          <p:cNvPr id="34" name="Picture 33">
            <a:extLst>
              <a:ext uri="{FF2B5EF4-FFF2-40B4-BE49-F238E27FC236}">
                <a16:creationId xmlns:a16="http://schemas.microsoft.com/office/drawing/2014/main" xmlns="" id="{A0826609-69A5-4757-B711-C46FE4CA1B9C}"/>
              </a:ext>
            </a:extLst>
          </p:cNvPr>
          <p:cNvPicPr>
            <a:picLocks noChangeAspect="1"/>
          </p:cNvPicPr>
          <p:nvPr/>
        </p:nvPicPr>
        <p:blipFill>
          <a:blip r:embed="rId26"/>
          <a:stretch>
            <a:fillRect/>
          </a:stretch>
        </p:blipFill>
        <p:spPr>
          <a:xfrm>
            <a:off x="12967086" y="6139659"/>
            <a:ext cx="428739" cy="275338"/>
          </a:xfrm>
          <a:prstGeom prst="rect">
            <a:avLst/>
          </a:prstGeom>
        </p:spPr>
      </p:pic>
      <p:sp>
        <p:nvSpPr>
          <p:cNvPr id="147" name="TextBox 146">
            <a:extLst>
              <a:ext uri="{FF2B5EF4-FFF2-40B4-BE49-F238E27FC236}">
                <a16:creationId xmlns:a16="http://schemas.microsoft.com/office/drawing/2014/main" xmlns="" id="{892BD759-89FE-428F-8194-63907695637E}"/>
              </a:ext>
            </a:extLst>
          </p:cNvPr>
          <p:cNvSpPr txBox="1"/>
          <p:nvPr/>
        </p:nvSpPr>
        <p:spPr>
          <a:xfrm>
            <a:off x="14619514" y="20557547"/>
            <a:ext cx="7790757" cy="369332"/>
          </a:xfrm>
          <a:prstGeom prst="rect">
            <a:avLst/>
          </a:prstGeom>
        </p:spPr>
        <p:txBody>
          <a:bodyPr wrap="square" rtlCol="0">
            <a:spAutoFit/>
          </a:bodyPr>
          <a:lstStyle/>
          <a:p>
            <a:pPr algn="ctr"/>
            <a:r>
              <a:rPr lang="en-US" b="1" i="1" dirty="0"/>
              <a:t>TUTUILA ISLAND NEAR-SHORE CHLOROPHYLL-A — 2013 to 2019</a:t>
            </a:r>
          </a:p>
        </p:txBody>
      </p:sp>
      <p:sp>
        <p:nvSpPr>
          <p:cNvPr id="161" name="TextBox 160">
            <a:extLst>
              <a:ext uri="{FF2B5EF4-FFF2-40B4-BE49-F238E27FC236}">
                <a16:creationId xmlns:a16="http://schemas.microsoft.com/office/drawing/2014/main" xmlns="" id="{E8A4D7A3-6196-4EFE-8056-2869C50485FB}"/>
              </a:ext>
            </a:extLst>
          </p:cNvPr>
          <p:cNvSpPr txBox="1"/>
          <p:nvPr/>
        </p:nvSpPr>
        <p:spPr>
          <a:xfrm>
            <a:off x="18750932" y="20985394"/>
            <a:ext cx="5224215" cy="338554"/>
          </a:xfrm>
          <a:prstGeom prst="rect">
            <a:avLst/>
          </a:prstGeom>
          <a:noFill/>
        </p:spPr>
        <p:txBody>
          <a:bodyPr wrap="square" rtlCol="0">
            <a:spAutoFit/>
          </a:bodyPr>
          <a:lstStyle/>
          <a:p>
            <a:pPr algn="ctr"/>
            <a:r>
              <a:rPr lang="en-US" sz="1600" dirty="0"/>
              <a:t>Mean Observed Chlorophyll-a Concentrations</a:t>
            </a:r>
          </a:p>
        </p:txBody>
      </p:sp>
      <p:sp>
        <p:nvSpPr>
          <p:cNvPr id="162" name="TextBox 161">
            <a:extLst>
              <a:ext uri="{FF2B5EF4-FFF2-40B4-BE49-F238E27FC236}">
                <a16:creationId xmlns:a16="http://schemas.microsoft.com/office/drawing/2014/main" xmlns="" id="{24F95474-C87F-4F8C-B209-3AAD22F7CF22}"/>
              </a:ext>
            </a:extLst>
          </p:cNvPr>
          <p:cNvSpPr txBox="1"/>
          <p:nvPr/>
        </p:nvSpPr>
        <p:spPr>
          <a:xfrm>
            <a:off x="15587827" y="23685061"/>
            <a:ext cx="1067231" cy="2062103"/>
          </a:xfrm>
          <a:prstGeom prst="rect">
            <a:avLst/>
          </a:prstGeom>
          <a:noFill/>
        </p:spPr>
        <p:txBody>
          <a:bodyPr wrap="square" rtlCol="0">
            <a:spAutoFit/>
          </a:bodyPr>
          <a:lstStyle/>
          <a:p>
            <a:r>
              <a:rPr lang="en-US" sz="1600" dirty="0"/>
              <a:t>0.00-0.10</a:t>
            </a:r>
          </a:p>
          <a:p>
            <a:r>
              <a:rPr lang="en-US" sz="1600" dirty="0"/>
              <a:t>0.10-0.20</a:t>
            </a:r>
          </a:p>
          <a:p>
            <a:r>
              <a:rPr lang="en-US" sz="1600" dirty="0"/>
              <a:t>0.20-0.30</a:t>
            </a:r>
          </a:p>
          <a:p>
            <a:r>
              <a:rPr lang="en-US" sz="1600" dirty="0"/>
              <a:t>0.30-0.40</a:t>
            </a:r>
          </a:p>
          <a:p>
            <a:r>
              <a:rPr lang="en-US" sz="1600" dirty="0"/>
              <a:t>0.40-0.50</a:t>
            </a:r>
          </a:p>
          <a:p>
            <a:r>
              <a:rPr lang="en-US" sz="1600" dirty="0"/>
              <a:t>0.50-0.60</a:t>
            </a:r>
          </a:p>
          <a:p>
            <a:r>
              <a:rPr lang="en-US" sz="1600" dirty="0"/>
              <a:t>0.60-0.70</a:t>
            </a:r>
          </a:p>
          <a:p>
            <a:endParaRPr lang="en-US" sz="1600" dirty="0"/>
          </a:p>
        </p:txBody>
      </p:sp>
      <p:sp>
        <p:nvSpPr>
          <p:cNvPr id="166" name="TextBox 165">
            <a:extLst>
              <a:ext uri="{FF2B5EF4-FFF2-40B4-BE49-F238E27FC236}">
                <a16:creationId xmlns:a16="http://schemas.microsoft.com/office/drawing/2014/main" xmlns="" id="{24BA5C0C-D9BF-45DF-8454-717E1C473064}"/>
              </a:ext>
            </a:extLst>
          </p:cNvPr>
          <p:cNvSpPr txBox="1"/>
          <p:nvPr/>
        </p:nvSpPr>
        <p:spPr>
          <a:xfrm>
            <a:off x="16985422" y="23685061"/>
            <a:ext cx="1200298" cy="1569660"/>
          </a:xfrm>
          <a:prstGeom prst="rect">
            <a:avLst/>
          </a:prstGeom>
          <a:noFill/>
        </p:spPr>
        <p:txBody>
          <a:bodyPr wrap="square" rtlCol="0">
            <a:spAutoFit/>
          </a:bodyPr>
          <a:lstStyle/>
          <a:p>
            <a:r>
              <a:rPr lang="en-US" sz="1600" dirty="0"/>
              <a:t>0.70-0.80</a:t>
            </a:r>
          </a:p>
          <a:p>
            <a:r>
              <a:rPr lang="en-US" sz="1600" dirty="0"/>
              <a:t>0.80-0.90</a:t>
            </a:r>
          </a:p>
          <a:p>
            <a:r>
              <a:rPr lang="en-US" sz="1600" dirty="0"/>
              <a:t>0.90-1.00</a:t>
            </a:r>
          </a:p>
          <a:p>
            <a:r>
              <a:rPr lang="en-US" sz="1600" dirty="0"/>
              <a:t>1.00-2.00</a:t>
            </a:r>
          </a:p>
          <a:p>
            <a:r>
              <a:rPr lang="en-US" sz="1600" dirty="0"/>
              <a:t>2.00-3.00</a:t>
            </a:r>
          </a:p>
          <a:p>
            <a:r>
              <a:rPr lang="en-US" sz="1600" dirty="0"/>
              <a:t>&gt;3.00</a:t>
            </a:r>
          </a:p>
        </p:txBody>
      </p:sp>
      <p:sp>
        <p:nvSpPr>
          <p:cNvPr id="169" name="TextBox 168">
            <a:extLst>
              <a:ext uri="{FF2B5EF4-FFF2-40B4-BE49-F238E27FC236}">
                <a16:creationId xmlns:a16="http://schemas.microsoft.com/office/drawing/2014/main" xmlns="" id="{8DADA6C9-91D9-46D1-AAA6-5338185DCE78}"/>
              </a:ext>
            </a:extLst>
          </p:cNvPr>
          <p:cNvSpPr txBox="1"/>
          <p:nvPr/>
        </p:nvSpPr>
        <p:spPr>
          <a:xfrm>
            <a:off x="14087958" y="19716645"/>
            <a:ext cx="723144" cy="338554"/>
          </a:xfrm>
          <a:prstGeom prst="rect">
            <a:avLst/>
          </a:prstGeom>
          <a:noFill/>
        </p:spPr>
        <p:txBody>
          <a:bodyPr wrap="square" rtlCol="0">
            <a:spAutoFit/>
          </a:bodyPr>
          <a:lstStyle/>
          <a:p>
            <a:r>
              <a:rPr lang="en-US" sz="1600" i="1" dirty="0"/>
              <a:t>1 km</a:t>
            </a:r>
          </a:p>
        </p:txBody>
      </p:sp>
      <p:sp>
        <p:nvSpPr>
          <p:cNvPr id="173" name="TextBox 172">
            <a:extLst>
              <a:ext uri="{FF2B5EF4-FFF2-40B4-BE49-F238E27FC236}">
                <a16:creationId xmlns:a16="http://schemas.microsoft.com/office/drawing/2014/main" xmlns="" id="{984198F6-EE74-4F02-946E-ABB95EF26238}"/>
              </a:ext>
            </a:extLst>
          </p:cNvPr>
          <p:cNvSpPr txBox="1"/>
          <p:nvPr/>
        </p:nvSpPr>
        <p:spPr>
          <a:xfrm>
            <a:off x="15743906" y="23378587"/>
            <a:ext cx="1740898" cy="338554"/>
          </a:xfrm>
          <a:prstGeom prst="rect">
            <a:avLst/>
          </a:prstGeom>
          <a:noFill/>
        </p:spPr>
        <p:txBody>
          <a:bodyPr wrap="square" rtlCol="0">
            <a:spAutoFit/>
          </a:bodyPr>
          <a:lstStyle/>
          <a:p>
            <a:r>
              <a:rPr lang="en-US" sz="1600" b="1" dirty="0" err="1"/>
              <a:t>Chl</a:t>
            </a:r>
            <a:r>
              <a:rPr lang="en-US" sz="1600" b="1" dirty="0"/>
              <a:t>-a (mg m</a:t>
            </a:r>
            <a:r>
              <a:rPr lang="en-US" sz="1600" b="1" baseline="30000" dirty="0"/>
              <a:t>-3</a:t>
            </a:r>
            <a:r>
              <a:rPr lang="en-US" sz="1600" b="1" dirty="0"/>
              <a:t>)</a:t>
            </a:r>
          </a:p>
        </p:txBody>
      </p:sp>
      <p:sp>
        <p:nvSpPr>
          <p:cNvPr id="178" name="TextBox 177">
            <a:extLst>
              <a:ext uri="{FF2B5EF4-FFF2-40B4-BE49-F238E27FC236}">
                <a16:creationId xmlns:a16="http://schemas.microsoft.com/office/drawing/2014/main" xmlns="" id="{B05183AE-32FB-4E39-ACC9-4491F0B3FA13}"/>
              </a:ext>
            </a:extLst>
          </p:cNvPr>
          <p:cNvSpPr txBox="1"/>
          <p:nvPr/>
        </p:nvSpPr>
        <p:spPr>
          <a:xfrm>
            <a:off x="18729910" y="11027685"/>
            <a:ext cx="419180" cy="338554"/>
          </a:xfrm>
          <a:prstGeom prst="rect">
            <a:avLst/>
          </a:prstGeom>
          <a:noFill/>
        </p:spPr>
        <p:txBody>
          <a:bodyPr wrap="square" rtlCol="0">
            <a:spAutoFit/>
          </a:bodyPr>
          <a:lstStyle/>
          <a:p>
            <a:r>
              <a:rPr lang="en-US" sz="1600" dirty="0"/>
              <a:t>80</a:t>
            </a:r>
          </a:p>
        </p:txBody>
      </p:sp>
      <p:sp>
        <p:nvSpPr>
          <p:cNvPr id="180" name="TextBox 179">
            <a:extLst>
              <a:ext uri="{FF2B5EF4-FFF2-40B4-BE49-F238E27FC236}">
                <a16:creationId xmlns:a16="http://schemas.microsoft.com/office/drawing/2014/main" xmlns="" id="{4FAB2048-2B28-4BA0-BA1D-9605C155227B}"/>
              </a:ext>
            </a:extLst>
          </p:cNvPr>
          <p:cNvSpPr txBox="1"/>
          <p:nvPr/>
        </p:nvSpPr>
        <p:spPr>
          <a:xfrm>
            <a:off x="18740084" y="11920376"/>
            <a:ext cx="419180" cy="338554"/>
          </a:xfrm>
          <a:prstGeom prst="rect">
            <a:avLst/>
          </a:prstGeom>
          <a:noFill/>
        </p:spPr>
        <p:txBody>
          <a:bodyPr wrap="square" rtlCol="0">
            <a:spAutoFit/>
          </a:bodyPr>
          <a:lstStyle/>
          <a:p>
            <a:r>
              <a:rPr lang="en-US" sz="1600" dirty="0"/>
              <a:t>60</a:t>
            </a:r>
          </a:p>
        </p:txBody>
      </p:sp>
      <p:sp>
        <p:nvSpPr>
          <p:cNvPr id="181" name="TextBox 180">
            <a:extLst>
              <a:ext uri="{FF2B5EF4-FFF2-40B4-BE49-F238E27FC236}">
                <a16:creationId xmlns:a16="http://schemas.microsoft.com/office/drawing/2014/main" xmlns="" id="{0C67EC92-E919-4230-9DC6-706BF04D5273}"/>
              </a:ext>
            </a:extLst>
          </p:cNvPr>
          <p:cNvSpPr txBox="1"/>
          <p:nvPr/>
        </p:nvSpPr>
        <p:spPr>
          <a:xfrm>
            <a:off x="18717197" y="12777050"/>
            <a:ext cx="419180" cy="338554"/>
          </a:xfrm>
          <a:prstGeom prst="rect">
            <a:avLst/>
          </a:prstGeom>
          <a:noFill/>
        </p:spPr>
        <p:txBody>
          <a:bodyPr wrap="square" rtlCol="0">
            <a:spAutoFit/>
          </a:bodyPr>
          <a:lstStyle/>
          <a:p>
            <a:r>
              <a:rPr lang="en-US" sz="1600" dirty="0"/>
              <a:t>40</a:t>
            </a:r>
          </a:p>
        </p:txBody>
      </p:sp>
      <p:sp>
        <p:nvSpPr>
          <p:cNvPr id="182" name="TextBox 181">
            <a:extLst>
              <a:ext uri="{FF2B5EF4-FFF2-40B4-BE49-F238E27FC236}">
                <a16:creationId xmlns:a16="http://schemas.microsoft.com/office/drawing/2014/main" xmlns="" id="{BD61CB17-BA40-431F-9FEF-36166828CC42}"/>
              </a:ext>
            </a:extLst>
          </p:cNvPr>
          <p:cNvSpPr txBox="1"/>
          <p:nvPr/>
        </p:nvSpPr>
        <p:spPr>
          <a:xfrm>
            <a:off x="18717197" y="13664771"/>
            <a:ext cx="419180" cy="338554"/>
          </a:xfrm>
          <a:prstGeom prst="rect">
            <a:avLst/>
          </a:prstGeom>
          <a:noFill/>
        </p:spPr>
        <p:txBody>
          <a:bodyPr wrap="square" rtlCol="0">
            <a:spAutoFit/>
          </a:bodyPr>
          <a:lstStyle/>
          <a:p>
            <a:r>
              <a:rPr lang="en-US" sz="1600" dirty="0"/>
              <a:t>20</a:t>
            </a:r>
          </a:p>
        </p:txBody>
      </p:sp>
      <p:sp>
        <p:nvSpPr>
          <p:cNvPr id="183" name="TextBox 182">
            <a:extLst>
              <a:ext uri="{FF2B5EF4-FFF2-40B4-BE49-F238E27FC236}">
                <a16:creationId xmlns:a16="http://schemas.microsoft.com/office/drawing/2014/main" xmlns="" id="{798BE9F3-BE60-4849-ADE5-06B6240EE69C}"/>
              </a:ext>
            </a:extLst>
          </p:cNvPr>
          <p:cNvSpPr txBox="1"/>
          <p:nvPr/>
        </p:nvSpPr>
        <p:spPr>
          <a:xfrm>
            <a:off x="18746939" y="14547407"/>
            <a:ext cx="419180" cy="338554"/>
          </a:xfrm>
          <a:prstGeom prst="rect">
            <a:avLst/>
          </a:prstGeom>
          <a:noFill/>
        </p:spPr>
        <p:txBody>
          <a:bodyPr wrap="square" rtlCol="0">
            <a:spAutoFit/>
          </a:bodyPr>
          <a:lstStyle/>
          <a:p>
            <a:r>
              <a:rPr lang="en-US" sz="1600" dirty="0"/>
              <a:t>0</a:t>
            </a:r>
          </a:p>
        </p:txBody>
      </p:sp>
      <p:sp>
        <p:nvSpPr>
          <p:cNvPr id="184" name="TextBox 183">
            <a:extLst>
              <a:ext uri="{FF2B5EF4-FFF2-40B4-BE49-F238E27FC236}">
                <a16:creationId xmlns:a16="http://schemas.microsoft.com/office/drawing/2014/main" xmlns="" id="{C3AE0A7B-D9A3-423B-8FE1-08B310A56352}"/>
              </a:ext>
            </a:extLst>
          </p:cNvPr>
          <p:cNvSpPr txBox="1"/>
          <p:nvPr/>
        </p:nvSpPr>
        <p:spPr>
          <a:xfrm>
            <a:off x="19002907" y="16044025"/>
            <a:ext cx="419180" cy="338554"/>
          </a:xfrm>
          <a:prstGeom prst="rect">
            <a:avLst/>
          </a:prstGeom>
          <a:noFill/>
        </p:spPr>
        <p:txBody>
          <a:bodyPr wrap="square" rtlCol="0">
            <a:spAutoFit/>
          </a:bodyPr>
          <a:lstStyle/>
          <a:p>
            <a:pPr algn="ctr"/>
            <a:r>
              <a:rPr lang="en-US" sz="1600" dirty="0"/>
              <a:t>4</a:t>
            </a:r>
          </a:p>
        </p:txBody>
      </p:sp>
      <p:sp>
        <p:nvSpPr>
          <p:cNvPr id="185" name="TextBox 184">
            <a:extLst>
              <a:ext uri="{FF2B5EF4-FFF2-40B4-BE49-F238E27FC236}">
                <a16:creationId xmlns:a16="http://schemas.microsoft.com/office/drawing/2014/main" xmlns="" id="{91965727-61CB-4965-9163-8B0D4615185E}"/>
              </a:ext>
            </a:extLst>
          </p:cNvPr>
          <p:cNvSpPr txBox="1"/>
          <p:nvPr/>
        </p:nvSpPr>
        <p:spPr>
          <a:xfrm>
            <a:off x="18956536" y="16902083"/>
            <a:ext cx="419180" cy="338554"/>
          </a:xfrm>
          <a:prstGeom prst="rect">
            <a:avLst/>
          </a:prstGeom>
        </p:spPr>
        <p:txBody>
          <a:bodyPr wrap="square" rtlCol="0">
            <a:spAutoFit/>
          </a:bodyPr>
          <a:lstStyle/>
          <a:p>
            <a:pPr algn="ctr"/>
            <a:r>
              <a:rPr lang="en-US" sz="1600" dirty="0"/>
              <a:t>3</a:t>
            </a:r>
          </a:p>
        </p:txBody>
      </p:sp>
      <p:sp>
        <p:nvSpPr>
          <p:cNvPr id="186" name="TextBox 185">
            <a:extLst>
              <a:ext uri="{FF2B5EF4-FFF2-40B4-BE49-F238E27FC236}">
                <a16:creationId xmlns:a16="http://schemas.microsoft.com/office/drawing/2014/main" xmlns="" id="{33D03818-E891-4244-91FB-1BFC4677A18B}"/>
              </a:ext>
            </a:extLst>
          </p:cNvPr>
          <p:cNvSpPr txBox="1"/>
          <p:nvPr/>
        </p:nvSpPr>
        <p:spPr>
          <a:xfrm>
            <a:off x="18955282" y="17748742"/>
            <a:ext cx="419180" cy="338554"/>
          </a:xfrm>
          <a:prstGeom prst="rect">
            <a:avLst/>
          </a:prstGeom>
        </p:spPr>
        <p:txBody>
          <a:bodyPr wrap="square" rtlCol="0">
            <a:spAutoFit/>
          </a:bodyPr>
          <a:lstStyle/>
          <a:p>
            <a:pPr algn="ctr"/>
            <a:r>
              <a:rPr lang="en-US" sz="1600" dirty="0"/>
              <a:t>2</a:t>
            </a:r>
          </a:p>
        </p:txBody>
      </p:sp>
      <p:sp>
        <p:nvSpPr>
          <p:cNvPr id="187" name="TextBox 186">
            <a:extLst>
              <a:ext uri="{FF2B5EF4-FFF2-40B4-BE49-F238E27FC236}">
                <a16:creationId xmlns:a16="http://schemas.microsoft.com/office/drawing/2014/main" xmlns="" id="{B30D1700-7D4F-4D0C-84B4-CCADABCEC776}"/>
              </a:ext>
            </a:extLst>
          </p:cNvPr>
          <p:cNvSpPr txBox="1"/>
          <p:nvPr/>
        </p:nvSpPr>
        <p:spPr>
          <a:xfrm>
            <a:off x="18955282" y="18571406"/>
            <a:ext cx="419180" cy="338554"/>
          </a:xfrm>
          <a:prstGeom prst="rect">
            <a:avLst/>
          </a:prstGeom>
        </p:spPr>
        <p:txBody>
          <a:bodyPr wrap="square" rtlCol="0">
            <a:spAutoFit/>
          </a:bodyPr>
          <a:lstStyle/>
          <a:p>
            <a:pPr algn="ctr"/>
            <a:r>
              <a:rPr lang="en-US" sz="1600" dirty="0"/>
              <a:t>1</a:t>
            </a:r>
          </a:p>
        </p:txBody>
      </p:sp>
      <p:sp>
        <p:nvSpPr>
          <p:cNvPr id="188" name="TextBox 187">
            <a:extLst>
              <a:ext uri="{FF2B5EF4-FFF2-40B4-BE49-F238E27FC236}">
                <a16:creationId xmlns:a16="http://schemas.microsoft.com/office/drawing/2014/main" xmlns="" id="{11A2AA44-313C-4DDF-BFA5-3C324179DE26}"/>
              </a:ext>
            </a:extLst>
          </p:cNvPr>
          <p:cNvSpPr txBox="1"/>
          <p:nvPr/>
        </p:nvSpPr>
        <p:spPr>
          <a:xfrm>
            <a:off x="18247859" y="21175825"/>
            <a:ext cx="701815" cy="4231928"/>
          </a:xfrm>
          <a:prstGeom prst="rect">
            <a:avLst/>
          </a:prstGeom>
          <a:noFill/>
        </p:spPr>
        <p:txBody>
          <a:bodyPr wrap="square" rtlCol="0">
            <a:spAutoFit/>
          </a:bodyPr>
          <a:lstStyle/>
          <a:p>
            <a:r>
              <a:rPr lang="en-US" sz="1600" dirty="0"/>
              <a:t>0.95</a:t>
            </a:r>
          </a:p>
          <a:p>
            <a:endParaRPr lang="en-US" sz="1700" dirty="0"/>
          </a:p>
          <a:p>
            <a:r>
              <a:rPr lang="en-US" sz="1600" dirty="0"/>
              <a:t>0.85</a:t>
            </a:r>
          </a:p>
          <a:p>
            <a:endParaRPr lang="en-US" sz="1700" dirty="0"/>
          </a:p>
          <a:p>
            <a:r>
              <a:rPr lang="en-US" sz="1600" dirty="0"/>
              <a:t>0.75</a:t>
            </a:r>
          </a:p>
          <a:p>
            <a:endParaRPr lang="en-US" sz="1700" dirty="0"/>
          </a:p>
          <a:p>
            <a:r>
              <a:rPr lang="en-US" sz="1600" dirty="0"/>
              <a:t>0.65</a:t>
            </a:r>
          </a:p>
          <a:p>
            <a:endParaRPr lang="en-US" dirty="0"/>
          </a:p>
          <a:p>
            <a:r>
              <a:rPr lang="en-US" sz="1600" dirty="0"/>
              <a:t>0.55</a:t>
            </a:r>
          </a:p>
          <a:p>
            <a:endParaRPr lang="en-US" sz="2000" dirty="0"/>
          </a:p>
          <a:p>
            <a:r>
              <a:rPr lang="en-US" sz="1600" dirty="0"/>
              <a:t>0.45</a:t>
            </a:r>
          </a:p>
          <a:p>
            <a:endParaRPr lang="en-US" sz="2000" dirty="0"/>
          </a:p>
          <a:p>
            <a:r>
              <a:rPr lang="en-US" sz="1600" dirty="0"/>
              <a:t>0.35</a:t>
            </a:r>
          </a:p>
          <a:p>
            <a:endParaRPr lang="en-US" sz="1400" dirty="0"/>
          </a:p>
          <a:p>
            <a:r>
              <a:rPr lang="en-US" sz="1600" dirty="0"/>
              <a:t>0.25</a:t>
            </a:r>
          </a:p>
          <a:p>
            <a:endParaRPr lang="en-US" sz="1600" dirty="0"/>
          </a:p>
        </p:txBody>
      </p:sp>
      <p:sp>
        <p:nvSpPr>
          <p:cNvPr id="189" name="TextBox 188">
            <a:extLst>
              <a:ext uri="{FF2B5EF4-FFF2-40B4-BE49-F238E27FC236}">
                <a16:creationId xmlns:a16="http://schemas.microsoft.com/office/drawing/2014/main" xmlns="" id="{33C46A3C-3FD5-4CC8-9321-99BF5681F04D}"/>
              </a:ext>
            </a:extLst>
          </p:cNvPr>
          <p:cNvSpPr txBox="1"/>
          <p:nvPr/>
        </p:nvSpPr>
        <p:spPr>
          <a:xfrm>
            <a:off x="18516332" y="25049177"/>
            <a:ext cx="5837777" cy="338554"/>
          </a:xfrm>
          <a:prstGeom prst="rect">
            <a:avLst/>
          </a:prstGeom>
          <a:noFill/>
        </p:spPr>
        <p:txBody>
          <a:bodyPr wrap="square" rtlCol="0">
            <a:spAutoFit/>
          </a:bodyPr>
          <a:lstStyle/>
          <a:p>
            <a:r>
              <a:rPr lang="en-US" sz="1600" dirty="0"/>
              <a:t>2013       2014        2015      2016       2017        2018       2019  </a:t>
            </a:r>
          </a:p>
        </p:txBody>
      </p:sp>
      <p:pic>
        <p:nvPicPr>
          <p:cNvPr id="131" name="Picture 130">
            <a:extLst>
              <a:ext uri="{FF2B5EF4-FFF2-40B4-BE49-F238E27FC236}">
                <a16:creationId xmlns:a16="http://schemas.microsoft.com/office/drawing/2014/main" xmlns="" id="{91CA61FE-5840-4C55-8AF8-A0DB20047448}"/>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92900" r="884" b="88838"/>
          <a:stretch/>
        </p:blipFill>
        <p:spPr>
          <a:xfrm>
            <a:off x="21978683" y="6723291"/>
            <a:ext cx="546567" cy="392608"/>
          </a:xfrm>
          <a:prstGeom prst="rect">
            <a:avLst/>
          </a:prstGeom>
          <a:ln w="12700">
            <a:noFill/>
          </a:ln>
        </p:spPr>
      </p:pic>
      <p:pic>
        <p:nvPicPr>
          <p:cNvPr id="132" name="Picture 131">
            <a:extLst>
              <a:ext uri="{FF2B5EF4-FFF2-40B4-BE49-F238E27FC236}">
                <a16:creationId xmlns:a16="http://schemas.microsoft.com/office/drawing/2014/main" xmlns="" id="{22BEA9FB-A882-4F04-8F16-E284E554A541}"/>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80499" t="40563" r="16272" b="45201"/>
          <a:stretch/>
        </p:blipFill>
        <p:spPr>
          <a:xfrm>
            <a:off x="12977813" y="5418470"/>
            <a:ext cx="408624" cy="720911"/>
          </a:xfrm>
          <a:prstGeom prst="rect">
            <a:avLst/>
          </a:prstGeom>
        </p:spPr>
      </p:pic>
      <p:pic>
        <p:nvPicPr>
          <p:cNvPr id="4" name="Picture 3">
            <a:extLst>
              <a:ext uri="{FF2B5EF4-FFF2-40B4-BE49-F238E27FC236}">
                <a16:creationId xmlns:a16="http://schemas.microsoft.com/office/drawing/2014/main" xmlns="" id="{9C39A264-F6ED-4F20-BEED-BD58106996C2}"/>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r="95683" b="90862"/>
          <a:stretch/>
        </p:blipFill>
        <p:spPr>
          <a:xfrm>
            <a:off x="12877507" y="10717964"/>
            <a:ext cx="293650" cy="573837"/>
          </a:xfrm>
          <a:prstGeom prst="rect">
            <a:avLst/>
          </a:prstGeom>
        </p:spPr>
      </p:pic>
      <p:pic>
        <p:nvPicPr>
          <p:cNvPr id="128" name="Picture 127">
            <a:extLst>
              <a:ext uri="{FF2B5EF4-FFF2-40B4-BE49-F238E27FC236}">
                <a16:creationId xmlns:a16="http://schemas.microsoft.com/office/drawing/2014/main" xmlns="" id="{87F3358E-B7C5-4180-A20B-2B96C8A6D550}"/>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r="95683" b="90862"/>
          <a:stretch/>
        </p:blipFill>
        <p:spPr>
          <a:xfrm>
            <a:off x="12877507" y="15655154"/>
            <a:ext cx="293650" cy="573837"/>
          </a:xfrm>
          <a:prstGeom prst="rect">
            <a:avLst/>
          </a:prstGeom>
        </p:spPr>
      </p:pic>
      <p:pic>
        <p:nvPicPr>
          <p:cNvPr id="129" name="Picture 128">
            <a:extLst>
              <a:ext uri="{FF2B5EF4-FFF2-40B4-BE49-F238E27FC236}">
                <a16:creationId xmlns:a16="http://schemas.microsoft.com/office/drawing/2014/main" xmlns="" id="{F118EDD9-8329-4A8F-8F61-8A8B9A441CBF}"/>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r="95683" b="90862"/>
          <a:stretch/>
        </p:blipFill>
        <p:spPr>
          <a:xfrm>
            <a:off x="12877507" y="20598830"/>
            <a:ext cx="293650" cy="573837"/>
          </a:xfrm>
          <a:prstGeom prst="rect">
            <a:avLst/>
          </a:prstGeom>
        </p:spPr>
      </p:pic>
      <p:sp>
        <p:nvSpPr>
          <p:cNvPr id="25" name="Rectangle 24">
            <a:extLst>
              <a:ext uri="{FF2B5EF4-FFF2-40B4-BE49-F238E27FC236}">
                <a16:creationId xmlns:a16="http://schemas.microsoft.com/office/drawing/2014/main" xmlns="" id="{EA4B1AB1-87A5-4195-B29D-F4F76D5A54D1}"/>
              </a:ext>
            </a:extLst>
          </p:cNvPr>
          <p:cNvSpPr/>
          <p:nvPr/>
        </p:nvSpPr>
        <p:spPr>
          <a:xfrm>
            <a:off x="12857948" y="11667735"/>
            <a:ext cx="267728" cy="491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8" name="Picture 137">
            <a:extLst>
              <a:ext uri="{FF2B5EF4-FFF2-40B4-BE49-F238E27FC236}">
                <a16:creationId xmlns:a16="http://schemas.microsoft.com/office/drawing/2014/main" xmlns="" id="{E5A08432-7428-4DB8-8698-889C5FE4D2C3}"/>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51033" t="54466" r="16614" b="42113"/>
          <a:stretch/>
        </p:blipFill>
        <p:spPr>
          <a:xfrm>
            <a:off x="13089657" y="15153921"/>
            <a:ext cx="1902268" cy="185643"/>
          </a:xfrm>
          <a:prstGeom prst="rect">
            <a:avLst/>
          </a:prstGeom>
        </p:spPr>
      </p:pic>
      <p:pic>
        <p:nvPicPr>
          <p:cNvPr id="27" name="Picture 26">
            <a:extLst>
              <a:ext uri="{FF2B5EF4-FFF2-40B4-BE49-F238E27FC236}">
                <a16:creationId xmlns:a16="http://schemas.microsoft.com/office/drawing/2014/main" xmlns="" id="{54EC0FC3-F7DA-40B6-80F9-E7641F7607A9}"/>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1475" t="84786" r="13053" b="7599"/>
          <a:stretch/>
        </p:blipFill>
        <p:spPr>
          <a:xfrm>
            <a:off x="16096174" y="19239826"/>
            <a:ext cx="396897" cy="714793"/>
          </a:xfrm>
          <a:prstGeom prst="rect">
            <a:avLst/>
          </a:prstGeom>
        </p:spPr>
      </p:pic>
      <p:pic>
        <p:nvPicPr>
          <p:cNvPr id="144" name="Picture 143">
            <a:extLst>
              <a:ext uri="{FF2B5EF4-FFF2-40B4-BE49-F238E27FC236}">
                <a16:creationId xmlns:a16="http://schemas.microsoft.com/office/drawing/2014/main" xmlns="" id="{997FCDF7-C4F1-4A2A-952F-AD64A2C0EDD5}"/>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19465" t="80971" r="60374" b="16606"/>
          <a:stretch/>
        </p:blipFill>
        <p:spPr>
          <a:xfrm>
            <a:off x="13092651" y="19972178"/>
            <a:ext cx="1202606" cy="186992"/>
          </a:xfrm>
          <a:prstGeom prst="rect">
            <a:avLst/>
          </a:prstGeom>
        </p:spPr>
      </p:pic>
      <p:pic>
        <p:nvPicPr>
          <p:cNvPr id="156" name="Picture 155">
            <a:extLst>
              <a:ext uri="{FF2B5EF4-FFF2-40B4-BE49-F238E27FC236}">
                <a16:creationId xmlns:a16="http://schemas.microsoft.com/office/drawing/2014/main" xmlns="" id="{715CD54F-3E4E-489A-A56B-D4F4B51F4E71}"/>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t="2055"/>
          <a:stretch/>
        </p:blipFill>
        <p:spPr>
          <a:xfrm>
            <a:off x="13270343" y="20918969"/>
            <a:ext cx="3559746" cy="2080073"/>
          </a:xfrm>
          <a:prstGeom prst="rect">
            <a:avLst/>
          </a:prstGeom>
        </p:spPr>
      </p:pic>
      <p:pic>
        <p:nvPicPr>
          <p:cNvPr id="158" name="Picture 157">
            <a:extLst>
              <a:ext uri="{FF2B5EF4-FFF2-40B4-BE49-F238E27FC236}">
                <a16:creationId xmlns:a16="http://schemas.microsoft.com/office/drawing/2014/main" xmlns="" id="{130C9D9D-88F6-479A-A6B9-4ED513D07B9F}"/>
              </a:ext>
            </a:extLst>
          </p:cNvPr>
          <p:cNvPicPr>
            <a:picLocks noChangeAspect="1"/>
          </p:cNvPicPr>
          <p:nvPr/>
        </p:nvPicPr>
        <p:blipFill>
          <a:blip r:embed="rId34" cstate="print">
            <a:extLst>
              <a:ext uri="{28A0092B-C50C-407E-A947-70E740481C1C}">
                <a14:useLocalDpi xmlns:a14="http://schemas.microsoft.com/office/drawing/2010/main" val="0"/>
              </a:ext>
            </a:extLst>
          </a:blip>
          <a:srcRect b="2131"/>
          <a:stretch>
            <a:fillRect/>
          </a:stretch>
        </p:blipFill>
        <p:spPr>
          <a:xfrm>
            <a:off x="13300409" y="22303364"/>
            <a:ext cx="3583156" cy="2099412"/>
          </a:xfrm>
          <a:custGeom>
            <a:avLst/>
            <a:gdLst>
              <a:gd name="connsiteX0" fmla="*/ 3754485 w 6155880"/>
              <a:gd name="connsiteY0" fmla="*/ 0 h 3606800"/>
              <a:gd name="connsiteX1" fmla="*/ 4148185 w 6155880"/>
              <a:gd name="connsiteY1" fmla="*/ 203200 h 3606800"/>
              <a:gd name="connsiteX2" fmla="*/ 4643485 w 6155880"/>
              <a:gd name="connsiteY2" fmla="*/ 342900 h 3606800"/>
              <a:gd name="connsiteX3" fmla="*/ 4757785 w 6155880"/>
              <a:gd name="connsiteY3" fmla="*/ 342900 h 3606800"/>
              <a:gd name="connsiteX4" fmla="*/ 5824585 w 6155880"/>
              <a:gd name="connsiteY4" fmla="*/ 342900 h 3606800"/>
              <a:gd name="connsiteX5" fmla="*/ 6078585 w 6155880"/>
              <a:gd name="connsiteY5" fmla="*/ 330200 h 3606800"/>
              <a:gd name="connsiteX6" fmla="*/ 6155880 w 6155880"/>
              <a:gd name="connsiteY6" fmla="*/ 471908 h 3606800"/>
              <a:gd name="connsiteX7" fmla="*/ 6155880 w 6155880"/>
              <a:gd name="connsiteY7" fmla="*/ 1340960 h 3606800"/>
              <a:gd name="connsiteX8" fmla="*/ 5811885 w 6155880"/>
              <a:gd name="connsiteY8" fmla="*/ 1562100 h 3606800"/>
              <a:gd name="connsiteX9" fmla="*/ 5710285 w 6155880"/>
              <a:gd name="connsiteY9" fmla="*/ 1612900 h 3606800"/>
              <a:gd name="connsiteX10" fmla="*/ 5608685 w 6155880"/>
              <a:gd name="connsiteY10" fmla="*/ 1638300 h 3606800"/>
              <a:gd name="connsiteX11" fmla="*/ 5329285 w 6155880"/>
              <a:gd name="connsiteY11" fmla="*/ 1689100 h 3606800"/>
              <a:gd name="connsiteX12" fmla="*/ 5202285 w 6155880"/>
              <a:gd name="connsiteY12" fmla="*/ 1701800 h 3606800"/>
              <a:gd name="connsiteX13" fmla="*/ 4859385 w 6155880"/>
              <a:gd name="connsiteY13" fmla="*/ 1727200 h 3606800"/>
              <a:gd name="connsiteX14" fmla="*/ 4668885 w 6155880"/>
              <a:gd name="connsiteY14" fmla="*/ 1727200 h 3606800"/>
              <a:gd name="connsiteX15" fmla="*/ 4084685 w 6155880"/>
              <a:gd name="connsiteY15" fmla="*/ 1917700 h 3606800"/>
              <a:gd name="connsiteX16" fmla="*/ 3995785 w 6155880"/>
              <a:gd name="connsiteY16" fmla="*/ 1993900 h 3606800"/>
              <a:gd name="connsiteX17" fmla="*/ 3932285 w 6155880"/>
              <a:gd name="connsiteY17" fmla="*/ 2019300 h 3606800"/>
              <a:gd name="connsiteX18" fmla="*/ 3335385 w 6155880"/>
              <a:gd name="connsiteY18" fmla="*/ 2565400 h 3606800"/>
              <a:gd name="connsiteX19" fmla="*/ 3246485 w 6155880"/>
              <a:gd name="connsiteY19" fmla="*/ 2667000 h 3606800"/>
              <a:gd name="connsiteX20" fmla="*/ 3208385 w 6155880"/>
              <a:gd name="connsiteY20" fmla="*/ 2679700 h 3606800"/>
              <a:gd name="connsiteX21" fmla="*/ 2636885 w 6155880"/>
              <a:gd name="connsiteY21" fmla="*/ 3314700 h 3606800"/>
              <a:gd name="connsiteX22" fmla="*/ 2001885 w 6155880"/>
              <a:gd name="connsiteY22" fmla="*/ 3606800 h 3606800"/>
              <a:gd name="connsiteX23" fmla="*/ 1404985 w 6155880"/>
              <a:gd name="connsiteY23" fmla="*/ 3429000 h 3606800"/>
              <a:gd name="connsiteX24" fmla="*/ 1316085 w 6155880"/>
              <a:gd name="connsiteY24" fmla="*/ 3352800 h 3606800"/>
              <a:gd name="connsiteX25" fmla="*/ 1277985 w 6155880"/>
              <a:gd name="connsiteY25" fmla="*/ 3327400 h 3606800"/>
              <a:gd name="connsiteX26" fmla="*/ 947785 w 6155880"/>
              <a:gd name="connsiteY26" fmla="*/ 2908300 h 3606800"/>
              <a:gd name="connsiteX27" fmla="*/ 808085 w 6155880"/>
              <a:gd name="connsiteY27" fmla="*/ 2819400 h 3606800"/>
              <a:gd name="connsiteX28" fmla="*/ 757285 w 6155880"/>
              <a:gd name="connsiteY28" fmla="*/ 2806700 h 3606800"/>
              <a:gd name="connsiteX29" fmla="*/ 693785 w 6155880"/>
              <a:gd name="connsiteY29" fmla="*/ 2781300 h 3606800"/>
              <a:gd name="connsiteX30" fmla="*/ 427085 w 6155880"/>
              <a:gd name="connsiteY30" fmla="*/ 2717800 h 3606800"/>
              <a:gd name="connsiteX31" fmla="*/ 46085 w 6155880"/>
              <a:gd name="connsiteY31" fmla="*/ 2514600 h 3606800"/>
              <a:gd name="connsiteX32" fmla="*/ 0 w 6155880"/>
              <a:gd name="connsiteY32" fmla="*/ 2330260 h 3606800"/>
              <a:gd name="connsiteX33" fmla="*/ 0 w 6155880"/>
              <a:gd name="connsiteY33" fmla="*/ 1879448 h 3606800"/>
              <a:gd name="connsiteX34" fmla="*/ 185785 w 6155880"/>
              <a:gd name="connsiteY34" fmla="*/ 1587500 h 3606800"/>
              <a:gd name="connsiteX35" fmla="*/ 1227185 w 6155880"/>
              <a:gd name="connsiteY35" fmla="*/ 1219200 h 3606800"/>
              <a:gd name="connsiteX36" fmla="*/ 1976485 w 6155880"/>
              <a:gd name="connsiteY36" fmla="*/ 1117600 h 3606800"/>
              <a:gd name="connsiteX37" fmla="*/ 2332085 w 6155880"/>
              <a:gd name="connsiteY37" fmla="*/ 1054100 h 3606800"/>
              <a:gd name="connsiteX38" fmla="*/ 2459085 w 6155880"/>
              <a:gd name="connsiteY38" fmla="*/ 939800 h 3606800"/>
              <a:gd name="connsiteX39" fmla="*/ 2890885 w 6155880"/>
              <a:gd name="connsiteY39" fmla="*/ 584200 h 3606800"/>
              <a:gd name="connsiteX40" fmla="*/ 3462385 w 6155880"/>
              <a:gd name="connsiteY40" fmla="*/ 165100 h 3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55880" h="3606800">
                <a:moveTo>
                  <a:pt x="3754485" y="0"/>
                </a:moveTo>
                <a:lnTo>
                  <a:pt x="4148185" y="203200"/>
                </a:lnTo>
                <a:lnTo>
                  <a:pt x="4643485" y="342900"/>
                </a:lnTo>
                <a:lnTo>
                  <a:pt x="4757785" y="342900"/>
                </a:lnTo>
                <a:lnTo>
                  <a:pt x="5824585" y="342900"/>
                </a:lnTo>
                <a:lnTo>
                  <a:pt x="6078585" y="330200"/>
                </a:lnTo>
                <a:lnTo>
                  <a:pt x="6155880" y="471908"/>
                </a:lnTo>
                <a:lnTo>
                  <a:pt x="6155880" y="1340960"/>
                </a:lnTo>
                <a:lnTo>
                  <a:pt x="5811885" y="1562100"/>
                </a:lnTo>
                <a:cubicBezTo>
                  <a:pt x="5778018" y="1579032"/>
                  <a:pt x="5744755" y="1597232"/>
                  <a:pt x="5710285" y="1612900"/>
                </a:cubicBezTo>
                <a:cubicBezTo>
                  <a:pt x="5676902" y="1628074"/>
                  <a:pt x="5644685" y="1629992"/>
                  <a:pt x="5608685" y="1638300"/>
                </a:cubicBezTo>
                <a:cubicBezTo>
                  <a:pt x="5466103" y="1671204"/>
                  <a:pt x="5512319" y="1670796"/>
                  <a:pt x="5329285" y="1689100"/>
                </a:cubicBezTo>
                <a:lnTo>
                  <a:pt x="5202285" y="1701800"/>
                </a:lnTo>
                <a:lnTo>
                  <a:pt x="4859385" y="1727200"/>
                </a:lnTo>
                <a:lnTo>
                  <a:pt x="4668885" y="1727200"/>
                </a:lnTo>
                <a:lnTo>
                  <a:pt x="4084685" y="1917700"/>
                </a:lnTo>
                <a:cubicBezTo>
                  <a:pt x="4055052" y="1943100"/>
                  <a:pt x="4028259" y="1972250"/>
                  <a:pt x="3995785" y="1993900"/>
                </a:cubicBezTo>
                <a:cubicBezTo>
                  <a:pt x="3976817" y="2006546"/>
                  <a:pt x="3932285" y="2019300"/>
                  <a:pt x="3932285" y="2019300"/>
                </a:cubicBezTo>
                <a:lnTo>
                  <a:pt x="3335385" y="2565400"/>
                </a:lnTo>
                <a:cubicBezTo>
                  <a:pt x="3305752" y="2599268"/>
                  <a:pt x="3279934" y="2636896"/>
                  <a:pt x="3246485" y="2667000"/>
                </a:cubicBezTo>
                <a:cubicBezTo>
                  <a:pt x="3236535" y="2675956"/>
                  <a:pt x="3208385" y="2679700"/>
                  <a:pt x="3208385" y="2679700"/>
                </a:cubicBezTo>
                <a:lnTo>
                  <a:pt x="2636885" y="3314700"/>
                </a:lnTo>
                <a:lnTo>
                  <a:pt x="2001885" y="3606800"/>
                </a:lnTo>
                <a:lnTo>
                  <a:pt x="1404985" y="3429000"/>
                </a:lnTo>
                <a:cubicBezTo>
                  <a:pt x="1375352" y="3403600"/>
                  <a:pt x="1346562" y="3377180"/>
                  <a:pt x="1316085" y="3352800"/>
                </a:cubicBezTo>
                <a:cubicBezTo>
                  <a:pt x="1304166" y="3343264"/>
                  <a:pt x="1277985" y="3327400"/>
                  <a:pt x="1277985" y="3327400"/>
                </a:cubicBezTo>
                <a:lnTo>
                  <a:pt x="947785" y="2908300"/>
                </a:lnTo>
                <a:cubicBezTo>
                  <a:pt x="901218" y="2878668"/>
                  <a:pt x="856787" y="2845376"/>
                  <a:pt x="808085" y="2819400"/>
                </a:cubicBezTo>
                <a:cubicBezTo>
                  <a:pt x="792684" y="2811186"/>
                  <a:pt x="773844" y="2812220"/>
                  <a:pt x="757285" y="2806700"/>
                </a:cubicBezTo>
                <a:cubicBezTo>
                  <a:pt x="735658" y="2799492"/>
                  <a:pt x="693785" y="2781300"/>
                  <a:pt x="693785" y="2781300"/>
                </a:cubicBezTo>
                <a:lnTo>
                  <a:pt x="427085" y="2717800"/>
                </a:lnTo>
                <a:lnTo>
                  <a:pt x="46085" y="2514600"/>
                </a:lnTo>
                <a:lnTo>
                  <a:pt x="0" y="2330260"/>
                </a:lnTo>
                <a:lnTo>
                  <a:pt x="0" y="1879448"/>
                </a:lnTo>
                <a:lnTo>
                  <a:pt x="185785" y="1587500"/>
                </a:lnTo>
                <a:lnTo>
                  <a:pt x="1227185" y="1219200"/>
                </a:lnTo>
                <a:lnTo>
                  <a:pt x="1976485" y="1117600"/>
                </a:lnTo>
                <a:lnTo>
                  <a:pt x="2332085" y="1054100"/>
                </a:lnTo>
                <a:lnTo>
                  <a:pt x="2459085" y="939800"/>
                </a:lnTo>
                <a:lnTo>
                  <a:pt x="2890885" y="584200"/>
                </a:lnTo>
                <a:lnTo>
                  <a:pt x="3462385" y="165100"/>
                </a:lnTo>
                <a:close/>
              </a:path>
            </a:pathLst>
          </a:custGeom>
        </p:spPr>
      </p:pic>
      <p:pic>
        <p:nvPicPr>
          <p:cNvPr id="174" name="Picture 173">
            <a:extLst>
              <a:ext uri="{FF2B5EF4-FFF2-40B4-BE49-F238E27FC236}">
                <a16:creationId xmlns:a16="http://schemas.microsoft.com/office/drawing/2014/main" xmlns="" id="{D719D43C-D954-4A9E-B28E-39F38026F7DE}"/>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54947" t="90303" r="12501" b="1179"/>
          <a:stretch/>
        </p:blipFill>
        <p:spPr>
          <a:xfrm>
            <a:off x="13130332" y="25102037"/>
            <a:ext cx="1161992" cy="182033"/>
          </a:xfrm>
          <a:prstGeom prst="rect">
            <a:avLst/>
          </a:prstGeom>
        </p:spPr>
      </p:pic>
      <p:pic>
        <p:nvPicPr>
          <p:cNvPr id="192" name="Picture 191">
            <a:extLst>
              <a:ext uri="{FF2B5EF4-FFF2-40B4-BE49-F238E27FC236}">
                <a16:creationId xmlns:a16="http://schemas.microsoft.com/office/drawing/2014/main" xmlns="" id="{9C6F4A27-57AD-4163-926A-BE929FC69513}"/>
              </a:ext>
            </a:extLst>
          </p:cNvPr>
          <p:cNvPicPr>
            <a:picLocks noChangeAspect="1"/>
          </p:cNvPicPr>
          <p:nvPr/>
        </p:nvPicPr>
        <p:blipFill rotWithShape="1">
          <a:blip r:embed="rId36">
            <a:extLst>
              <a:ext uri="{28A0092B-C50C-407E-A947-70E740481C1C}">
                <a14:useLocalDpi xmlns:a14="http://schemas.microsoft.com/office/drawing/2010/main" val="0"/>
              </a:ext>
            </a:extLst>
          </a:blip>
          <a:srcRect l="-2507" b="45939"/>
          <a:stretch/>
        </p:blipFill>
        <p:spPr>
          <a:xfrm>
            <a:off x="15250235" y="23719968"/>
            <a:ext cx="428318" cy="1716756"/>
          </a:xfrm>
          <a:prstGeom prst="rect">
            <a:avLst/>
          </a:prstGeom>
        </p:spPr>
      </p:pic>
      <p:pic>
        <p:nvPicPr>
          <p:cNvPr id="193" name="Picture 192">
            <a:extLst>
              <a:ext uri="{FF2B5EF4-FFF2-40B4-BE49-F238E27FC236}">
                <a16:creationId xmlns:a16="http://schemas.microsoft.com/office/drawing/2014/main" xmlns="" id="{E8BD42CC-F946-4AB4-931B-C9BC9F2F6D97}"/>
              </a:ext>
            </a:extLst>
          </p:cNvPr>
          <p:cNvPicPr>
            <a:picLocks noChangeAspect="1"/>
          </p:cNvPicPr>
          <p:nvPr/>
        </p:nvPicPr>
        <p:blipFill rotWithShape="1">
          <a:blip r:embed="rId36">
            <a:extLst>
              <a:ext uri="{28A0092B-C50C-407E-A947-70E740481C1C}">
                <a14:useLocalDpi xmlns:a14="http://schemas.microsoft.com/office/drawing/2010/main" val="0"/>
              </a:ext>
            </a:extLst>
          </a:blip>
          <a:srcRect l="4742" t="54583"/>
          <a:stretch/>
        </p:blipFill>
        <p:spPr>
          <a:xfrm>
            <a:off x="16662236" y="23719968"/>
            <a:ext cx="409680" cy="1484502"/>
          </a:xfrm>
          <a:prstGeom prst="rect">
            <a:avLst/>
          </a:prstGeom>
        </p:spPr>
      </p:pic>
      <p:sp>
        <p:nvSpPr>
          <p:cNvPr id="79" name="Rectangle 78">
            <a:extLst>
              <a:ext uri="{FF2B5EF4-FFF2-40B4-BE49-F238E27FC236}">
                <a16:creationId xmlns:a16="http://schemas.microsoft.com/office/drawing/2014/main" xmlns="" id="{AA61142D-3359-4EF2-BD79-D3A82920178D}"/>
              </a:ext>
            </a:extLst>
          </p:cNvPr>
          <p:cNvSpPr/>
          <p:nvPr/>
        </p:nvSpPr>
        <p:spPr>
          <a:xfrm>
            <a:off x="12837143" y="11590851"/>
            <a:ext cx="140670"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xmlns="" id="{9535CC8A-1B70-433B-9AB5-A4FB911DD04A}"/>
              </a:ext>
            </a:extLst>
          </p:cNvPr>
          <p:cNvSpPr txBox="1"/>
          <p:nvPr/>
        </p:nvSpPr>
        <p:spPr>
          <a:xfrm>
            <a:off x="14065173" y="24880939"/>
            <a:ext cx="786967" cy="338554"/>
          </a:xfrm>
          <a:prstGeom prst="rect">
            <a:avLst/>
          </a:prstGeom>
          <a:noFill/>
        </p:spPr>
        <p:txBody>
          <a:bodyPr wrap="square" rtlCol="0">
            <a:spAutoFit/>
          </a:bodyPr>
          <a:lstStyle/>
          <a:p>
            <a:r>
              <a:rPr lang="en-US" sz="1600" i="1" dirty="0"/>
              <a:t>10 km</a:t>
            </a:r>
          </a:p>
        </p:txBody>
      </p:sp>
      <p:sp>
        <p:nvSpPr>
          <p:cNvPr id="127" name="Arrow: Bent-Up 126">
            <a:extLst>
              <a:ext uri="{FF2B5EF4-FFF2-40B4-BE49-F238E27FC236}">
                <a16:creationId xmlns:a16="http://schemas.microsoft.com/office/drawing/2014/main" xmlns="" id="{1A0087BC-0A45-4004-85E6-F43ACBD3B876}"/>
              </a:ext>
            </a:extLst>
          </p:cNvPr>
          <p:cNvSpPr/>
          <p:nvPr/>
        </p:nvSpPr>
        <p:spPr>
          <a:xfrm rot="10800000" flipH="1">
            <a:off x="8616680" y="20345668"/>
            <a:ext cx="1567115" cy="927231"/>
          </a:xfrm>
          <a:prstGeom prst="bentUpArrow">
            <a:avLst>
              <a:gd name="adj1" fmla="val 8518"/>
              <a:gd name="adj2" fmla="val 10349"/>
              <a:gd name="adj3" fmla="val 13096"/>
            </a:avLst>
          </a:prstGeom>
          <a:solidFill>
            <a:srgbClr val="379CC3"/>
          </a:solidFill>
          <a:ln>
            <a:solidFill>
              <a:srgbClr val="37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xmlns="" id="{A2650675-AB3D-4F39-942A-5A1CC71F61A0}"/>
              </a:ext>
            </a:extLst>
          </p:cNvPr>
          <p:cNvSpPr txBox="1"/>
          <p:nvPr/>
        </p:nvSpPr>
        <p:spPr>
          <a:xfrm>
            <a:off x="13014035" y="21408364"/>
            <a:ext cx="729075" cy="338554"/>
          </a:xfrm>
          <a:prstGeom prst="rect">
            <a:avLst/>
          </a:prstGeom>
          <a:noFill/>
        </p:spPr>
        <p:txBody>
          <a:bodyPr wrap="square" rtlCol="0">
            <a:spAutoFit/>
          </a:bodyPr>
          <a:lstStyle/>
          <a:p>
            <a:r>
              <a:rPr lang="en-US" sz="1600" b="1" i="1" dirty="0"/>
              <a:t>2013</a:t>
            </a:r>
          </a:p>
        </p:txBody>
      </p:sp>
      <p:sp>
        <p:nvSpPr>
          <p:cNvPr id="172" name="TextBox 171">
            <a:extLst>
              <a:ext uri="{FF2B5EF4-FFF2-40B4-BE49-F238E27FC236}">
                <a16:creationId xmlns:a16="http://schemas.microsoft.com/office/drawing/2014/main" xmlns="" id="{D3E366EC-2A25-4E94-A0D4-1C0F8C72DF87}"/>
              </a:ext>
            </a:extLst>
          </p:cNvPr>
          <p:cNvSpPr txBox="1"/>
          <p:nvPr/>
        </p:nvSpPr>
        <p:spPr>
          <a:xfrm>
            <a:off x="12984674" y="22792759"/>
            <a:ext cx="729075" cy="338554"/>
          </a:xfrm>
          <a:prstGeom prst="rect">
            <a:avLst/>
          </a:prstGeom>
          <a:noFill/>
        </p:spPr>
        <p:txBody>
          <a:bodyPr wrap="square" rtlCol="0">
            <a:spAutoFit/>
          </a:bodyPr>
          <a:lstStyle/>
          <a:p>
            <a:r>
              <a:rPr lang="en-US" sz="1600" b="1" i="1" dirty="0"/>
              <a:t>2019</a:t>
            </a:r>
          </a:p>
        </p:txBody>
      </p:sp>
    </p:spTree>
    <p:extLst>
      <p:ext uri="{BB962C8B-B14F-4D97-AF65-F5344CB8AC3E}">
        <p14:creationId xmlns:p14="http://schemas.microsoft.com/office/powerpoint/2010/main" val="4255442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7423</TotalTime>
  <Words>844</Words>
  <Application>Microsoft Office PowerPoint</Application>
  <PresentationFormat>Custom</PresentationFormat>
  <Paragraphs>120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Bengtsson, Zachary A. (ARC-SGE)[SSAI DEVELOP]</cp:lastModifiedBy>
  <cp:revision>445</cp:revision>
  <dcterms:created xsi:type="dcterms:W3CDTF">2019-02-05T16:32:03Z</dcterms:created>
  <dcterms:modified xsi:type="dcterms:W3CDTF">2019-09-24T21:13:21Z</dcterms:modified>
</cp:coreProperties>
</file>