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1"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0" clrIdx="0">
    <p:extLst>
      <p:ext uri="{19B8F6BF-5375-455C-9EA6-DF929625EA0E}">
        <p15:presenceInfo xmlns:p15="http://schemas.microsoft.com/office/powerpoint/2012/main" userId="S-1-5-21-330711430-3775241029-4075259233-8557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9A8"/>
    <a:srgbClr val="964135"/>
    <a:srgbClr val="75AADB"/>
    <a:srgbClr val="EBA34C"/>
    <a:srgbClr val="E97844"/>
    <a:srgbClr val="7DB961"/>
    <a:srgbClr val="238754"/>
    <a:srgbClr val="7DB761"/>
    <a:srgbClr val="9299A8"/>
    <a:srgbClr val="3F4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672" autoAdjust="0"/>
    <p:restoredTop sz="94655" autoAdjust="0"/>
  </p:normalViewPr>
  <p:slideViewPr>
    <p:cSldViewPr>
      <p:cViewPr>
        <p:scale>
          <a:sx n="48" d="100"/>
          <a:sy n="48" d="100"/>
        </p:scale>
        <p:origin x="72"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gray\Downloads\meanLST_PercentTrees_present%20(2).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dgray\Downloads\bg_bar_graph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gray\Downloads\bg_bar_graphs.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E:\NASA%20DEVELOP\Fall%202019\Asheville_Urban_Dev\ForPoster\bg_bar_graph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6970649964243"/>
          <c:y val="9.6848519104345554E-2"/>
          <c:w val="0.81498930066241637"/>
          <c:h val="0.75576621833306323"/>
        </c:manualLayout>
      </c:layout>
      <c:scatterChart>
        <c:scatterStyle val="lineMarker"/>
        <c:varyColors val="0"/>
        <c:ser>
          <c:idx val="0"/>
          <c:order val="0"/>
          <c:tx>
            <c:strRef>
              <c:f>'[meanLST_PercentTrees_present (2).xls]meanLST_PercentTrees_present'!$D$1</c:f>
              <c:strCache>
                <c:ptCount val="1"/>
                <c:pt idx="0">
                  <c:v>LST_MEAN_PRESENT(17-19)</c:v>
                </c:pt>
              </c:strCache>
            </c:strRef>
          </c:tx>
          <c:spPr>
            <a:ln w="25400" cap="rnd">
              <a:noFill/>
              <a:round/>
            </a:ln>
            <a:effectLst/>
          </c:spPr>
          <c:marker>
            <c:symbol val="circle"/>
            <c:size val="5"/>
            <c:spPr>
              <a:solidFill>
                <a:schemeClr val="accent6"/>
              </a:solidFill>
              <a:ln w="9525">
                <a:noFill/>
              </a:ln>
              <a:effectLst/>
            </c:spPr>
          </c:marker>
          <c:trendline>
            <c:spPr>
              <a:ln w="6350" cap="rnd" cmpd="sng">
                <a:solidFill>
                  <a:schemeClr val="accent6"/>
                </a:solidFill>
                <a:prstDash val="solid"/>
              </a:ln>
              <a:effectLst/>
            </c:spPr>
            <c:trendlineType val="linear"/>
            <c:dispRSqr val="0"/>
            <c:dispEq val="0"/>
          </c:trendline>
          <c:xVal>
            <c:numRef>
              <c:f>'[meanLST_PercentTrees_present (2).xls]meanLST_PercentTrees_present'!$B$2:$B$84</c:f>
              <c:numCache>
                <c:formatCode>0.00</c:formatCode>
                <c:ptCount val="83"/>
                <c:pt idx="0">
                  <c:v>56.471799851299998</c:v>
                </c:pt>
                <c:pt idx="1">
                  <c:v>34.922490541199998</c:v>
                </c:pt>
                <c:pt idx="2">
                  <c:v>47.718544319599999</c:v>
                </c:pt>
                <c:pt idx="3">
                  <c:v>55.820119207799998</c:v>
                </c:pt>
                <c:pt idx="4">
                  <c:v>46.557196671699998</c:v>
                </c:pt>
                <c:pt idx="5">
                  <c:v>53.680010561499998</c:v>
                </c:pt>
                <c:pt idx="6">
                  <c:v>34.368876311999998</c:v>
                </c:pt>
                <c:pt idx="7">
                  <c:v>45.797200899899998</c:v>
                </c:pt>
                <c:pt idx="8">
                  <c:v>37.743269632400001</c:v>
                </c:pt>
                <c:pt idx="9">
                  <c:v>26.4854487755</c:v>
                </c:pt>
                <c:pt idx="10">
                  <c:v>44.320171225400003</c:v>
                </c:pt>
                <c:pt idx="11">
                  <c:v>37.581062999099998</c:v>
                </c:pt>
                <c:pt idx="12">
                  <c:v>28.492972597800001</c:v>
                </c:pt>
                <c:pt idx="13">
                  <c:v>29.150045887000001</c:v>
                </c:pt>
                <c:pt idx="14">
                  <c:v>44.063486724100002</c:v>
                </c:pt>
                <c:pt idx="15">
                  <c:v>45.2693209862</c:v>
                </c:pt>
                <c:pt idx="16">
                  <c:v>57.285092380400002</c:v>
                </c:pt>
                <c:pt idx="17">
                  <c:v>37.1383049708</c:v>
                </c:pt>
                <c:pt idx="18">
                  <c:v>30.731007241499999</c:v>
                </c:pt>
                <c:pt idx="19">
                  <c:v>33.526919658700002</c:v>
                </c:pt>
                <c:pt idx="20">
                  <c:v>22.894735841599999</c:v>
                </c:pt>
                <c:pt idx="21">
                  <c:v>29.147334803300001</c:v>
                </c:pt>
                <c:pt idx="22">
                  <c:v>45.569879978899998</c:v>
                </c:pt>
                <c:pt idx="23">
                  <c:v>12.6741699382</c:v>
                </c:pt>
                <c:pt idx="24">
                  <c:v>13.8528420785</c:v>
                </c:pt>
                <c:pt idx="25">
                  <c:v>54.148055796800001</c:v>
                </c:pt>
                <c:pt idx="26">
                  <c:v>51.870156463100002</c:v>
                </c:pt>
                <c:pt idx="27">
                  <c:v>30.1254784339</c:v>
                </c:pt>
                <c:pt idx="28">
                  <c:v>33.606105411000001</c:v>
                </c:pt>
                <c:pt idx="29">
                  <c:v>67.4958736114</c:v>
                </c:pt>
                <c:pt idx="30">
                  <c:v>38.643526354899997</c:v>
                </c:pt>
                <c:pt idx="31">
                  <c:v>43.931014704299997</c:v>
                </c:pt>
                <c:pt idx="32">
                  <c:v>36.427779018499997</c:v>
                </c:pt>
                <c:pt idx="33">
                  <c:v>45.368855525999997</c:v>
                </c:pt>
                <c:pt idx="34">
                  <c:v>45.456670668599997</c:v>
                </c:pt>
                <c:pt idx="35">
                  <c:v>62.339629481700001</c:v>
                </c:pt>
                <c:pt idx="36">
                  <c:v>43.5635446633</c:v>
                </c:pt>
                <c:pt idx="37">
                  <c:v>77.282190506600003</c:v>
                </c:pt>
                <c:pt idx="38">
                  <c:v>23.164933306799998</c:v>
                </c:pt>
                <c:pt idx="39">
                  <c:v>70.702167107299999</c:v>
                </c:pt>
                <c:pt idx="40">
                  <c:v>44.146178965200001</c:v>
                </c:pt>
                <c:pt idx="41">
                  <c:v>22.0540239344</c:v>
                </c:pt>
                <c:pt idx="42">
                  <c:v>46.439219571300001</c:v>
                </c:pt>
                <c:pt idx="43">
                  <c:v>40.983663739699999</c:v>
                </c:pt>
                <c:pt idx="44">
                  <c:v>44.620700457300003</c:v>
                </c:pt>
                <c:pt idx="45">
                  <c:v>39.278291474</c:v>
                </c:pt>
                <c:pt idx="46">
                  <c:v>36.258561476200001</c:v>
                </c:pt>
                <c:pt idx="47">
                  <c:v>10.434489923599999</c:v>
                </c:pt>
                <c:pt idx="48">
                  <c:v>34.482199181600002</c:v>
                </c:pt>
                <c:pt idx="49">
                  <c:v>46.337171043700003</c:v>
                </c:pt>
                <c:pt idx="50">
                  <c:v>42.320435868200001</c:v>
                </c:pt>
                <c:pt idx="51">
                  <c:v>75.138847847299999</c:v>
                </c:pt>
                <c:pt idx="52">
                  <c:v>50.1682844893</c:v>
                </c:pt>
                <c:pt idx="53">
                  <c:v>48.695312348000002</c:v>
                </c:pt>
                <c:pt idx="54">
                  <c:v>32.269589620399998</c:v>
                </c:pt>
                <c:pt idx="55">
                  <c:v>75.799865424800004</c:v>
                </c:pt>
                <c:pt idx="56">
                  <c:v>37.4372727955</c:v>
                </c:pt>
                <c:pt idx="57">
                  <c:v>38.1306658922</c:v>
                </c:pt>
                <c:pt idx="58">
                  <c:v>42.0537667384</c:v>
                </c:pt>
                <c:pt idx="59">
                  <c:v>14.4939815023</c:v>
                </c:pt>
                <c:pt idx="60">
                  <c:v>56.3197729149</c:v>
                </c:pt>
                <c:pt idx="61">
                  <c:v>28.435217930099999</c:v>
                </c:pt>
                <c:pt idx="62">
                  <c:v>32.586970446700001</c:v>
                </c:pt>
                <c:pt idx="63">
                  <c:v>38.058896573799998</c:v>
                </c:pt>
                <c:pt idx="64">
                  <c:v>40.410288147499998</c:v>
                </c:pt>
                <c:pt idx="65">
                  <c:v>63.732419847800003</c:v>
                </c:pt>
                <c:pt idx="66">
                  <c:v>23.363978983300001</c:v>
                </c:pt>
                <c:pt idx="67">
                  <c:v>55.428515622699997</c:v>
                </c:pt>
                <c:pt idx="68">
                  <c:v>19.617104471000001</c:v>
                </c:pt>
                <c:pt idx="69">
                  <c:v>59.333427114000003</c:v>
                </c:pt>
                <c:pt idx="70">
                  <c:v>40.472936427800001</c:v>
                </c:pt>
                <c:pt idx="71">
                  <c:v>56.248766006300002</c:v>
                </c:pt>
                <c:pt idx="72">
                  <c:v>13.7397426257</c:v>
                </c:pt>
                <c:pt idx="73">
                  <c:v>59.5142236497</c:v>
                </c:pt>
                <c:pt idx="74">
                  <c:v>25.857873767099999</c:v>
                </c:pt>
                <c:pt idx="75">
                  <c:v>47.878945323300002</c:v>
                </c:pt>
                <c:pt idx="76">
                  <c:v>41.012918946200003</c:v>
                </c:pt>
                <c:pt idx="77">
                  <c:v>62.5390850633</c:v>
                </c:pt>
                <c:pt idx="78">
                  <c:v>31.6913717308</c:v>
                </c:pt>
                <c:pt idx="79">
                  <c:v>57.610938805700002</c:v>
                </c:pt>
                <c:pt idx="80">
                  <c:v>33.231811419099998</c:v>
                </c:pt>
                <c:pt idx="81">
                  <c:v>47.539018573600003</c:v>
                </c:pt>
                <c:pt idx="82">
                  <c:v>55.877140604300003</c:v>
                </c:pt>
              </c:numCache>
            </c:numRef>
          </c:xVal>
          <c:yVal>
            <c:numRef>
              <c:f>'[meanLST_PercentTrees_present (2).xls]meanLST_PercentTrees_present'!$D$2:$D$84</c:f>
              <c:numCache>
                <c:formatCode>0.00</c:formatCode>
                <c:ptCount val="83"/>
                <c:pt idx="0">
                  <c:v>76.027836256300006</c:v>
                </c:pt>
                <c:pt idx="1">
                  <c:v>77.778702874999993</c:v>
                </c:pt>
                <c:pt idx="2">
                  <c:v>79.937640639700007</c:v>
                </c:pt>
                <c:pt idx="3">
                  <c:v>75.254135704299998</c:v>
                </c:pt>
                <c:pt idx="4">
                  <c:v>77.049607993400002</c:v>
                </c:pt>
                <c:pt idx="5">
                  <c:v>77.947113232500001</c:v>
                </c:pt>
                <c:pt idx="6">
                  <c:v>78.639671093499999</c:v>
                </c:pt>
                <c:pt idx="7">
                  <c:v>78.303730989499996</c:v>
                </c:pt>
                <c:pt idx="8">
                  <c:v>78.919449466399996</c:v>
                </c:pt>
                <c:pt idx="9">
                  <c:v>80.876842134399993</c:v>
                </c:pt>
                <c:pt idx="10">
                  <c:v>76.932340979200006</c:v>
                </c:pt>
                <c:pt idx="11">
                  <c:v>78.817402873299997</c:v>
                </c:pt>
                <c:pt idx="12">
                  <c:v>80.896122841999997</c:v>
                </c:pt>
                <c:pt idx="13">
                  <c:v>81.053554954399999</c:v>
                </c:pt>
                <c:pt idx="14">
                  <c:v>79.161728948800004</c:v>
                </c:pt>
                <c:pt idx="15">
                  <c:v>78.085588133200005</c:v>
                </c:pt>
                <c:pt idx="16">
                  <c:v>76.4585054705</c:v>
                </c:pt>
                <c:pt idx="17">
                  <c:v>78.367081490199993</c:v>
                </c:pt>
                <c:pt idx="18">
                  <c:v>80.800133173600003</c:v>
                </c:pt>
                <c:pt idx="19">
                  <c:v>77.899173027499998</c:v>
                </c:pt>
                <c:pt idx="20">
                  <c:v>83.480748135400006</c:v>
                </c:pt>
                <c:pt idx="21">
                  <c:v>81.356404256800005</c:v>
                </c:pt>
                <c:pt idx="22">
                  <c:v>77.273584280099996</c:v>
                </c:pt>
                <c:pt idx="23">
                  <c:v>76.565240775999996</c:v>
                </c:pt>
                <c:pt idx="24">
                  <c:v>79.379393559500002</c:v>
                </c:pt>
                <c:pt idx="25">
                  <c:v>75.637103763900001</c:v>
                </c:pt>
                <c:pt idx="26">
                  <c:v>77.988959343900007</c:v>
                </c:pt>
                <c:pt idx="27">
                  <c:v>80.033492776399996</c:v>
                </c:pt>
                <c:pt idx="28">
                  <c:v>76.283223113800005</c:v>
                </c:pt>
                <c:pt idx="29">
                  <c:v>76.089838524800001</c:v>
                </c:pt>
                <c:pt idx="30">
                  <c:v>74.763337265199993</c:v>
                </c:pt>
                <c:pt idx="31">
                  <c:v>78.529449292400002</c:v>
                </c:pt>
                <c:pt idx="32">
                  <c:v>76.7422647665</c:v>
                </c:pt>
                <c:pt idx="33">
                  <c:v>72.711235074100003</c:v>
                </c:pt>
                <c:pt idx="34">
                  <c:v>77.007535773800001</c:v>
                </c:pt>
                <c:pt idx="35">
                  <c:v>75.100569935500005</c:v>
                </c:pt>
                <c:pt idx="36">
                  <c:v>77.546866845099998</c:v>
                </c:pt>
                <c:pt idx="37">
                  <c:v>72.979085379699995</c:v>
                </c:pt>
                <c:pt idx="38">
                  <c:v>81.530724279400005</c:v>
                </c:pt>
                <c:pt idx="39">
                  <c:v>73.217634035800003</c:v>
                </c:pt>
                <c:pt idx="40">
                  <c:v>75.537408373900007</c:v>
                </c:pt>
                <c:pt idx="41">
                  <c:v>78.452175115900005</c:v>
                </c:pt>
                <c:pt idx="42">
                  <c:v>76.733205508899999</c:v>
                </c:pt>
                <c:pt idx="43">
                  <c:v>77.875743930300004</c:v>
                </c:pt>
                <c:pt idx="44">
                  <c:v>75.359214926000007</c:v>
                </c:pt>
                <c:pt idx="45">
                  <c:v>78.326447552199994</c:v>
                </c:pt>
                <c:pt idx="46">
                  <c:v>77.887781125399997</c:v>
                </c:pt>
                <c:pt idx="47">
                  <c:v>85.283466014799998</c:v>
                </c:pt>
                <c:pt idx="48">
                  <c:v>78.421232277900003</c:v>
                </c:pt>
                <c:pt idx="49">
                  <c:v>76.650353970699996</c:v>
                </c:pt>
                <c:pt idx="50">
                  <c:v>77.092201593200002</c:v>
                </c:pt>
                <c:pt idx="51">
                  <c:v>74.281748173899999</c:v>
                </c:pt>
                <c:pt idx="52">
                  <c:v>77.258680571799999</c:v>
                </c:pt>
                <c:pt idx="53">
                  <c:v>77.273845680400001</c:v>
                </c:pt>
                <c:pt idx="54">
                  <c:v>79.401844413099994</c:v>
                </c:pt>
                <c:pt idx="55">
                  <c:v>72.844294098800006</c:v>
                </c:pt>
                <c:pt idx="56">
                  <c:v>79.3020296073</c:v>
                </c:pt>
                <c:pt idx="57">
                  <c:v>79.028744759600002</c:v>
                </c:pt>
                <c:pt idx="58">
                  <c:v>77.9620490816</c:v>
                </c:pt>
                <c:pt idx="59">
                  <c:v>81.970498336600002</c:v>
                </c:pt>
                <c:pt idx="60">
                  <c:v>77.829360701699997</c:v>
                </c:pt>
                <c:pt idx="61">
                  <c:v>73.919301126299999</c:v>
                </c:pt>
                <c:pt idx="62">
                  <c:v>76.440735159799999</c:v>
                </c:pt>
                <c:pt idx="63">
                  <c:v>77.308049045100006</c:v>
                </c:pt>
                <c:pt idx="64">
                  <c:v>78.398873949899993</c:v>
                </c:pt>
                <c:pt idx="65">
                  <c:v>73.253010559000003</c:v>
                </c:pt>
                <c:pt idx="66">
                  <c:v>81.371707132899999</c:v>
                </c:pt>
                <c:pt idx="67">
                  <c:v>75.063870955300004</c:v>
                </c:pt>
                <c:pt idx="68">
                  <c:v>77.989018304499993</c:v>
                </c:pt>
                <c:pt idx="69">
                  <c:v>73.922844142200006</c:v>
                </c:pt>
                <c:pt idx="70">
                  <c:v>77.892195016499997</c:v>
                </c:pt>
                <c:pt idx="71">
                  <c:v>76.235708629900003</c:v>
                </c:pt>
                <c:pt idx="72">
                  <c:v>79.3071974219</c:v>
                </c:pt>
                <c:pt idx="73">
                  <c:v>75.9816766215</c:v>
                </c:pt>
                <c:pt idx="74">
                  <c:v>80.640618884600002</c:v>
                </c:pt>
                <c:pt idx="75">
                  <c:v>77.723247270000002</c:v>
                </c:pt>
                <c:pt idx="76">
                  <c:v>76.512931738299997</c:v>
                </c:pt>
                <c:pt idx="77">
                  <c:v>73.663778285899994</c:v>
                </c:pt>
                <c:pt idx="78">
                  <c:v>82.034693185999998</c:v>
                </c:pt>
                <c:pt idx="79">
                  <c:v>75.785116264099997</c:v>
                </c:pt>
                <c:pt idx="80">
                  <c:v>78.115378737</c:v>
                </c:pt>
                <c:pt idx="81">
                  <c:v>78.849796863400002</c:v>
                </c:pt>
                <c:pt idx="82">
                  <c:v>75.278088575699996</c:v>
                </c:pt>
              </c:numCache>
            </c:numRef>
          </c:yVal>
          <c:smooth val="0"/>
          <c:extLst>
            <c:ext xmlns:c16="http://schemas.microsoft.com/office/drawing/2014/chart" uri="{C3380CC4-5D6E-409C-BE32-E72D297353CC}">
              <c16:uniqueId val="{00000000-26F1-4F82-81D1-F9F7AE50906A}"/>
            </c:ext>
          </c:extLst>
        </c:ser>
        <c:dLbls>
          <c:showLegendKey val="0"/>
          <c:showVal val="0"/>
          <c:showCatName val="0"/>
          <c:showSerName val="0"/>
          <c:showPercent val="0"/>
          <c:showBubbleSize val="0"/>
        </c:dLbls>
        <c:axId val="502077952"/>
        <c:axId val="1"/>
      </c:scatterChart>
      <c:valAx>
        <c:axId val="502077952"/>
        <c:scaling>
          <c:orientation val="minMax"/>
          <c:max val="80"/>
        </c:scaling>
        <c:delete val="1"/>
        <c:axPos val="b"/>
        <c:majorGridlines>
          <c:spPr>
            <a:ln w="9525" cap="flat" cmpd="sng" algn="ctr">
              <a:solidFill>
                <a:schemeClr val="bg1"/>
              </a:solidFill>
              <a:prstDash val="solid"/>
              <a:round/>
            </a:ln>
            <a:effectLst/>
          </c:spPr>
        </c:majorGridlines>
        <c:numFmt formatCode="0.00" sourceLinked="1"/>
        <c:majorTickMark val="out"/>
        <c:minorTickMark val="none"/>
        <c:tickLblPos val="nextTo"/>
        <c:crossAx val="1"/>
        <c:crosses val="autoZero"/>
        <c:crossBetween val="midCat"/>
      </c:valAx>
      <c:valAx>
        <c:axId val="1"/>
        <c:scaling>
          <c:orientation val="minMax"/>
        </c:scaling>
        <c:delete val="1"/>
        <c:axPos val="l"/>
        <c:majorGridlines>
          <c:spPr>
            <a:ln w="9525" cap="flat" cmpd="sng" algn="ctr">
              <a:solidFill>
                <a:schemeClr val="bg1"/>
              </a:solidFill>
              <a:round/>
            </a:ln>
            <a:effectLst/>
          </c:spPr>
        </c:majorGridlines>
        <c:numFmt formatCode="0.00" sourceLinked="1"/>
        <c:majorTickMark val="out"/>
        <c:minorTickMark val="none"/>
        <c:tickLblPos val="nextTo"/>
        <c:crossAx val="502077952"/>
        <c:crosses val="autoZero"/>
        <c:crossBetween val="midCat"/>
      </c:valAx>
      <c:spPr>
        <a:solidFill>
          <a:srgbClr val="F2F2F2"/>
        </a:solidFill>
        <a:ln>
          <a:noFill/>
        </a:ln>
        <a:effectLst/>
      </c:spPr>
    </c:plotArea>
    <c:plotVisOnly val="1"/>
    <c:dispBlanksAs val="gap"/>
    <c:showDLblsOverMax val="0"/>
  </c:chart>
  <c:spPr>
    <a:solidFill>
      <a:srgbClr val="F2F2F2"/>
    </a:solidFill>
    <a:ln w="9525" cap="flat" cmpd="sng" algn="ctr">
      <a:solidFill>
        <a:schemeClr val="bg1">
          <a:lumMod val="6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99127043515295"/>
          <c:y val="8.5350713842333947E-2"/>
          <c:w val="0.80153347689496113"/>
          <c:h val="0.6185374353962878"/>
        </c:manualLayout>
      </c:layout>
      <c:barChart>
        <c:barDir val="col"/>
        <c:grouping val="clustered"/>
        <c:varyColors val="0"/>
        <c:ser>
          <c:idx val="0"/>
          <c:order val="0"/>
          <c:spPr>
            <a:solidFill>
              <a:schemeClr val="accent6"/>
            </a:solidFill>
            <a:ln>
              <a:noFill/>
            </a:ln>
            <a:effectLst/>
          </c:spPr>
          <c:invertIfNegative val="0"/>
          <c:dLbls>
            <c:delete val="1"/>
          </c:dLbls>
          <c:val>
            <c:numRef>
              <c:f>[bg_bar_graphs.xlsx]bg_bar_graphs!$H$80,[bg_bar_graphs.xlsx]bg_bar_graphs!$T$80,[bg_bar_graphs.xlsx]bg_bar_graphs!$AH$80</c:f>
              <c:numCache>
                <c:formatCode>0.000000</c:formatCode>
                <c:ptCount val="3"/>
                <c:pt idx="0" formatCode="0.00000000000">
                  <c:v>5.4006200000000001E-3</c:v>
                </c:pt>
                <c:pt idx="1">
                  <c:v>6.1304999999999998E-2</c:v>
                </c:pt>
                <c:pt idx="2" formatCode="0.00000000000">
                  <c:v>0.19077</c:v>
                </c:pt>
              </c:numCache>
            </c:numRef>
          </c:val>
          <c:extLst>
            <c:ext xmlns:c16="http://schemas.microsoft.com/office/drawing/2014/chart" uri="{C3380CC4-5D6E-409C-BE32-E72D297353CC}">
              <c16:uniqueId val="{00000000-1077-47AC-BCD9-6B4455225D49}"/>
            </c:ext>
          </c:extLst>
        </c:ser>
        <c:dLbls>
          <c:dLblPos val="outEnd"/>
          <c:showLegendKey val="0"/>
          <c:showVal val="1"/>
          <c:showCatName val="0"/>
          <c:showSerName val="0"/>
          <c:showPercent val="0"/>
          <c:showBubbleSize val="0"/>
        </c:dLbls>
        <c:gapWidth val="77"/>
        <c:overlap val="-2"/>
        <c:axId val="1141077327"/>
        <c:axId val="1141078159"/>
      </c:barChart>
      <c:catAx>
        <c:axId val="1141077327"/>
        <c:scaling>
          <c:orientation val="minMax"/>
        </c:scaling>
        <c:delete val="1"/>
        <c:axPos val="b"/>
        <c:majorGridlines>
          <c:spPr>
            <a:ln w="9525" cap="flat" cmpd="sng" algn="ctr">
              <a:solidFill>
                <a:schemeClr val="bg1"/>
              </a:solidFill>
              <a:round/>
            </a:ln>
            <a:effectLst/>
          </c:spPr>
        </c:majorGridlines>
        <c:numFmt formatCode="General" sourceLinked="1"/>
        <c:majorTickMark val="out"/>
        <c:minorTickMark val="none"/>
        <c:tickLblPos val="nextTo"/>
        <c:crossAx val="1141078159"/>
        <c:crosses val="autoZero"/>
        <c:auto val="1"/>
        <c:lblAlgn val="ctr"/>
        <c:lblOffset val="100"/>
        <c:noMultiLvlLbl val="0"/>
      </c:catAx>
      <c:valAx>
        <c:axId val="1141078159"/>
        <c:scaling>
          <c:orientation val="minMax"/>
          <c:max val="1"/>
        </c:scaling>
        <c:delete val="1"/>
        <c:axPos val="l"/>
        <c:majorGridlines>
          <c:spPr>
            <a:ln w="9525" cap="flat" cmpd="sng" algn="ctr">
              <a:solidFill>
                <a:schemeClr val="bg1"/>
              </a:solidFill>
              <a:round/>
            </a:ln>
            <a:effectLst/>
          </c:spPr>
        </c:majorGridlines>
        <c:numFmt formatCode="0.0" sourceLinked="0"/>
        <c:majorTickMark val="out"/>
        <c:minorTickMark val="none"/>
        <c:tickLblPos val="nextTo"/>
        <c:crossAx val="1141077327"/>
        <c:crosses val="autoZero"/>
        <c:crossBetween val="between"/>
      </c:valAx>
      <c:spPr>
        <a:solidFill>
          <a:schemeClr val="bg1">
            <a:lumMod val="95000"/>
          </a:schemeClr>
        </a:solidFill>
        <a:ln>
          <a:noFill/>
        </a:ln>
        <a:effectLst/>
      </c:spPr>
    </c:plotArea>
    <c:plotVisOnly val="1"/>
    <c:dispBlanksAs val="gap"/>
    <c:showDLblsOverMax val="0"/>
  </c:chart>
  <c:spPr>
    <a:solidFill>
      <a:schemeClr val="bg1">
        <a:lumMod val="95000"/>
      </a:schemeClr>
    </a:solidFill>
    <a:ln w="9525" cap="flat" cmpd="sng" algn="ctr">
      <a:solidFill>
        <a:schemeClr val="dk1">
          <a:lumMod val="15000"/>
          <a:lumOff val="85000"/>
        </a:schemeClr>
      </a:solidFill>
      <a:round/>
    </a:ln>
    <a:effectLst>
      <a:outerShdw blurRad="50800" dist="38100" dir="18900000" algn="bl"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5517011340893"/>
          <c:y val="6.7176814900130222E-2"/>
          <c:w val="0.78175021661096666"/>
          <c:h val="0.59520533279509868"/>
        </c:manualLayout>
      </c:layout>
      <c:barChart>
        <c:barDir val="col"/>
        <c:grouping val="clustered"/>
        <c:varyColors val="0"/>
        <c:ser>
          <c:idx val="0"/>
          <c:order val="0"/>
          <c:spPr>
            <a:solidFill>
              <a:schemeClr val="accent6"/>
            </a:solidFill>
            <a:ln>
              <a:solidFill>
                <a:schemeClr val="accent6"/>
              </a:solidFill>
            </a:ln>
            <a:effectLst/>
          </c:spPr>
          <c:invertIfNegative val="0"/>
          <c:dLbls>
            <c:delete val="1"/>
          </c:dLbls>
          <c:val>
            <c:numRef>
              <c:f>[bg_bar_graphs.xlsx]bg_bar_graphs!$H$49,[bg_bar_graphs.xlsx]bg_bar_graphs!$T$49,[bg_bar_graphs.xlsx]bg_bar_graphs!$AH$49</c:f>
              <c:numCache>
                <c:formatCode>0.000000</c:formatCode>
                <c:ptCount val="3"/>
                <c:pt idx="0" formatCode="0.00000000000">
                  <c:v>1</c:v>
                </c:pt>
                <c:pt idx="1">
                  <c:v>0.79403599999999996</c:v>
                </c:pt>
                <c:pt idx="2" formatCode="0.00000000000">
                  <c:v>0.86498200000000003</c:v>
                </c:pt>
              </c:numCache>
            </c:numRef>
          </c:val>
          <c:extLst>
            <c:ext xmlns:c16="http://schemas.microsoft.com/office/drawing/2014/chart" uri="{C3380CC4-5D6E-409C-BE32-E72D297353CC}">
              <c16:uniqueId val="{00000000-801C-404B-8C28-1DAE49E0C678}"/>
            </c:ext>
          </c:extLst>
        </c:ser>
        <c:dLbls>
          <c:dLblPos val="inEnd"/>
          <c:showLegendKey val="0"/>
          <c:showVal val="1"/>
          <c:showCatName val="0"/>
          <c:showSerName val="0"/>
          <c:showPercent val="0"/>
          <c:showBubbleSize val="0"/>
        </c:dLbls>
        <c:gapWidth val="77"/>
        <c:overlap val="-2"/>
        <c:axId val="1238288911"/>
        <c:axId val="1238289327"/>
      </c:barChart>
      <c:catAx>
        <c:axId val="1238288911"/>
        <c:scaling>
          <c:orientation val="minMax"/>
        </c:scaling>
        <c:delete val="1"/>
        <c:axPos val="b"/>
        <c:majorGridlines>
          <c:spPr>
            <a:ln w="9525" cap="flat" cmpd="sng" algn="ctr">
              <a:solidFill>
                <a:schemeClr val="bg1"/>
              </a:solidFill>
              <a:round/>
            </a:ln>
            <a:effectLst/>
          </c:spPr>
        </c:majorGridlines>
        <c:majorTickMark val="out"/>
        <c:minorTickMark val="none"/>
        <c:tickLblPos val="nextTo"/>
        <c:crossAx val="1238289327"/>
        <c:crosses val="autoZero"/>
        <c:auto val="1"/>
        <c:lblAlgn val="ctr"/>
        <c:lblOffset val="100"/>
        <c:noMultiLvlLbl val="0"/>
      </c:catAx>
      <c:valAx>
        <c:axId val="1238289327"/>
        <c:scaling>
          <c:orientation val="minMax"/>
          <c:max val="1"/>
        </c:scaling>
        <c:delete val="1"/>
        <c:axPos val="l"/>
        <c:majorGridlines>
          <c:spPr>
            <a:ln w="9525" cap="flat" cmpd="sng" algn="ctr">
              <a:solidFill>
                <a:schemeClr val="bg1"/>
              </a:solidFill>
              <a:round/>
            </a:ln>
            <a:effectLst/>
          </c:spPr>
        </c:majorGridlines>
        <c:numFmt formatCode="0.0" sourceLinked="0"/>
        <c:majorTickMark val="out"/>
        <c:minorTickMark val="none"/>
        <c:tickLblPos val="nextTo"/>
        <c:crossAx val="1238288911"/>
        <c:crosses val="autoZero"/>
        <c:crossBetween val="between"/>
      </c:valAx>
      <c:spPr>
        <a:solidFill>
          <a:schemeClr val="bg1">
            <a:lumMod val="95000"/>
          </a:schemeClr>
        </a:solidFill>
        <a:ln>
          <a:noFill/>
        </a:ln>
        <a:effectLst/>
      </c:spPr>
    </c:plotArea>
    <c:plotVisOnly val="1"/>
    <c:dispBlanksAs val="gap"/>
    <c:showDLblsOverMax val="0"/>
  </c:chart>
  <c:spPr>
    <a:solidFill>
      <a:schemeClr val="bg1">
        <a:lumMod val="95000"/>
      </a:schemeClr>
    </a:solidFill>
    <a:ln w="9525" cap="flat" cmpd="sng" algn="ctr">
      <a:solidFill>
        <a:schemeClr val="dk1">
          <a:lumMod val="15000"/>
          <a:lumOff val="85000"/>
        </a:schemeClr>
      </a:solidFill>
      <a:round/>
    </a:ln>
    <a:effectLst>
      <a:outerShdw blurRad="50800" dist="38100" dir="13500000" algn="br"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57455094589322"/>
          <c:y val="6.0302652367273023E-2"/>
          <c:w val="0.80029948734712775"/>
          <c:h val="0.63767334270755294"/>
        </c:manualLayout>
      </c:layout>
      <c:barChart>
        <c:barDir val="col"/>
        <c:grouping val="clustered"/>
        <c:varyColors val="0"/>
        <c:ser>
          <c:idx val="0"/>
          <c:order val="0"/>
          <c:spPr>
            <a:solidFill>
              <a:schemeClr val="accent6"/>
            </a:solidFill>
            <a:ln>
              <a:noFill/>
            </a:ln>
            <a:effectLst/>
          </c:spPr>
          <c:invertIfNegative val="0"/>
          <c:val>
            <c:numRef>
              <c:f>(bg_bar_graphs!$H$39,bg_bar_graphs!$T$39,bg_bar_graphs!$AH$39)</c:f>
              <c:numCache>
                <c:formatCode>0.000000</c:formatCode>
                <c:ptCount val="3"/>
                <c:pt idx="0" formatCode="0.00000000000">
                  <c:v>0</c:v>
                </c:pt>
                <c:pt idx="1">
                  <c:v>0.72</c:v>
                </c:pt>
                <c:pt idx="2" formatCode="0.00000000000">
                  <c:v>0</c:v>
                </c:pt>
              </c:numCache>
            </c:numRef>
          </c:val>
          <c:extLst>
            <c:ext xmlns:c16="http://schemas.microsoft.com/office/drawing/2014/chart" uri="{C3380CC4-5D6E-409C-BE32-E72D297353CC}">
              <c16:uniqueId val="{00000000-2F71-44FE-A4CF-09F517B79DCA}"/>
            </c:ext>
          </c:extLst>
        </c:ser>
        <c:dLbls>
          <c:showLegendKey val="0"/>
          <c:showVal val="0"/>
          <c:showCatName val="0"/>
          <c:showSerName val="0"/>
          <c:showPercent val="0"/>
          <c:showBubbleSize val="0"/>
        </c:dLbls>
        <c:gapWidth val="77"/>
        <c:overlap val="100"/>
        <c:axId val="1719138704"/>
        <c:axId val="1719139120"/>
      </c:barChart>
      <c:catAx>
        <c:axId val="1719138704"/>
        <c:scaling>
          <c:orientation val="minMax"/>
        </c:scaling>
        <c:delete val="1"/>
        <c:axPos val="b"/>
        <c:majorGridlines>
          <c:spPr>
            <a:ln w="9525" cap="flat" cmpd="sng" algn="ctr">
              <a:solidFill>
                <a:schemeClr val="bg1"/>
              </a:solidFill>
              <a:round/>
            </a:ln>
            <a:effectLst/>
          </c:spPr>
        </c:majorGridlines>
        <c:majorTickMark val="none"/>
        <c:minorTickMark val="none"/>
        <c:tickLblPos val="nextTo"/>
        <c:crossAx val="1719139120"/>
        <c:crosses val="autoZero"/>
        <c:auto val="1"/>
        <c:lblAlgn val="ctr"/>
        <c:lblOffset val="100"/>
        <c:noMultiLvlLbl val="0"/>
      </c:catAx>
      <c:valAx>
        <c:axId val="1719139120"/>
        <c:scaling>
          <c:orientation val="minMax"/>
          <c:max val="1"/>
        </c:scaling>
        <c:delete val="1"/>
        <c:axPos val="l"/>
        <c:majorGridlines>
          <c:spPr>
            <a:ln w="9525" cap="flat" cmpd="sng" algn="ctr">
              <a:solidFill>
                <a:schemeClr val="bg1"/>
              </a:solidFill>
              <a:round/>
            </a:ln>
            <a:effectLst/>
          </c:spPr>
        </c:majorGridlines>
        <c:numFmt formatCode="0.00000000000" sourceLinked="1"/>
        <c:majorTickMark val="none"/>
        <c:minorTickMark val="none"/>
        <c:tickLblPos val="nextTo"/>
        <c:crossAx val="1719138704"/>
        <c:crosses val="autoZero"/>
        <c:crossBetween val="between"/>
      </c:valAx>
      <c:spPr>
        <a:solidFill>
          <a:schemeClr val="bg1">
            <a:lumMod val="95000"/>
          </a:schemeClr>
        </a:solidFill>
        <a:ln>
          <a:noFill/>
        </a:ln>
        <a:effectLst/>
      </c:spPr>
    </c:plotArea>
    <c:plotVisOnly val="1"/>
    <c:dispBlanksAs val="gap"/>
    <c:showDLblsOverMax val="0"/>
  </c:chart>
  <c:spPr>
    <a:solidFill>
      <a:schemeClr val="bg1">
        <a:lumMod val="95000"/>
      </a:schemeClr>
    </a:solidFill>
    <a:ln w="9525" cap="flat" cmpd="sng" algn="ctr">
      <a:solidFill>
        <a:schemeClr val="dk1">
          <a:lumMod val="15000"/>
          <a:lumOff val="85000"/>
        </a:schemeClr>
      </a:solidFill>
      <a:round/>
    </a:ln>
    <a:effectLst>
      <a:outerShdw blurRad="50800" dist="38100" dir="8100000" algn="tr"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2A81E-383C-43C6-9EC7-34AF182C7158}" type="datetimeFigureOut">
              <a:rPr lang="en-US" smtClean="0"/>
              <a:t>11/20/2019</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B0DCE-8E63-4A8C-9827-AA2C578F8725}" type="slidenum">
              <a:rPr lang="en-US" smtClean="0"/>
              <a:t>‹#›</a:t>
            </a:fld>
            <a:endParaRPr lang="en-US"/>
          </a:p>
        </p:txBody>
      </p:sp>
    </p:spTree>
    <p:extLst>
      <p:ext uri="{BB962C8B-B14F-4D97-AF65-F5344CB8AC3E}">
        <p14:creationId xmlns:p14="http://schemas.microsoft.com/office/powerpoint/2010/main" val="365694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B0DCE-8E63-4A8C-9827-AA2C578F8725}" type="slidenum">
              <a:rPr lang="en-US" smtClean="0"/>
              <a:t>1</a:t>
            </a:fld>
            <a:endParaRPr lang="en-US"/>
          </a:p>
        </p:txBody>
      </p:sp>
    </p:spTree>
    <p:extLst>
      <p:ext uri="{BB962C8B-B14F-4D97-AF65-F5344CB8AC3E}">
        <p14:creationId xmlns:p14="http://schemas.microsoft.com/office/powerpoint/2010/main" val="772821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255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255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2559A8"/>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533" y="876300"/>
            <a:ext cx="2508115" cy="217627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399" y="34524112"/>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p15:clr>
            <a:srgbClr val="FBAE40"/>
          </p15:clr>
        </p15:guide>
        <p15:guide id="6" orient="horz" pos="22296">
          <p15:clr>
            <a:srgbClr val="FBAE40"/>
          </p15:clr>
        </p15:guide>
        <p15:guide id="7" orient="horz" pos="21792">
          <p15:clr>
            <a:srgbClr val="FBAE40"/>
          </p15:clr>
        </p15:guide>
        <p15:guide id="8" pos="15552">
          <p15:clr>
            <a:srgbClr val="FBAE40"/>
          </p15:clr>
        </p15:guide>
        <p15:guide id="9" orient="horz" pos="21312">
          <p15:clr>
            <a:srgbClr val="FBAE40"/>
          </p15:clr>
        </p15:guide>
        <p15:guide id="10" pos="15264">
          <p15:clr>
            <a:srgbClr val="FBAE40"/>
          </p15:clr>
        </p15:guide>
        <p15:guide id="11" orient="horz" pos="2928">
          <p15:clr>
            <a:srgbClr val="FBAE40"/>
          </p15:clr>
        </p15:guide>
        <p15:guide id="12" pos="7776">
          <p15:clr>
            <a:srgbClr val="FBAE40"/>
          </p15:clr>
        </p15:guide>
        <p15:guide id="14" orient="horz" pos="1920">
          <p15:clr>
            <a:srgbClr val="FBAE40"/>
          </p15:clr>
        </p15:guide>
        <p15:guide id="15" orient="horz" pos="1536">
          <p15:clr>
            <a:srgbClr val="FBAE40"/>
          </p15:clr>
        </p15:guide>
        <p15:guide id="16" orient="horz" pos="960">
          <p15:clr>
            <a:srgbClr val="FBAE40"/>
          </p15:clr>
        </p15:guide>
        <p15:guide id="17" pos="8064">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11/20/2019</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hart" Target="../charts/chart2.xml"/><Relationship Id="rId18" Type="http://schemas.openxmlformats.org/officeDocument/2006/relationships/image" Target="../media/image16.jpe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2.emf"/><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chart" Target="../charts/chart4.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chart" Target="../charts/chart1.xml"/><Relationship Id="rId5" Type="http://schemas.openxmlformats.org/officeDocument/2006/relationships/image" Target="../media/image6.jpg"/><Relationship Id="rId15" Type="http://schemas.openxmlformats.org/officeDocument/2006/relationships/image" Target="../media/image13.png"/><Relationship Id="rId10" Type="http://schemas.openxmlformats.org/officeDocument/2006/relationships/image" Target="../media/image11.emf"/><Relationship Id="rId19" Type="http://schemas.openxmlformats.org/officeDocument/2006/relationships/image" Target="../media/image17.png"/><Relationship Id="rId4" Type="http://schemas.openxmlformats.org/officeDocument/2006/relationships/image" Target="../media/image5.emf"/><Relationship Id="rId9" Type="http://schemas.openxmlformats.org/officeDocument/2006/relationships/image" Target="../media/image10.png"/><Relationship Id="rId1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a:grpSpLocks noChangeAspect="1"/>
          </p:cNvGrpSpPr>
          <p:nvPr/>
        </p:nvGrpSpPr>
        <p:grpSpPr>
          <a:xfrm>
            <a:off x="12690084" y="5252248"/>
            <a:ext cx="6745769" cy="6906886"/>
            <a:chOff x="13393967" y="5412838"/>
            <a:chExt cx="6427522" cy="6581039"/>
          </a:xfrm>
        </p:grpSpPr>
        <p:pic>
          <p:nvPicPr>
            <p:cNvPr id="329" name="Picture 328"/>
            <p:cNvPicPr>
              <a:picLocks noChangeAspect="1"/>
            </p:cNvPicPr>
            <p:nvPr/>
          </p:nvPicPr>
          <p:blipFill rotWithShape="1">
            <a:blip r:embed="rId3">
              <a:extLst>
                <a:ext uri="{28A0092B-C50C-407E-A947-70E740481C1C}">
                  <a14:useLocalDpi xmlns:a14="http://schemas.microsoft.com/office/drawing/2010/main" val="0"/>
                </a:ext>
              </a:extLst>
            </a:blip>
            <a:srcRect t="7611" r="33754" b="4611"/>
            <a:stretch/>
          </p:blipFill>
          <p:spPr>
            <a:xfrm>
              <a:off x="13393967" y="5412838"/>
              <a:ext cx="6427522" cy="6581039"/>
            </a:xfrm>
            <a:prstGeom prst="rect">
              <a:avLst/>
            </a:prstGeom>
          </p:spPr>
        </p:pic>
        <p:grpSp>
          <p:nvGrpSpPr>
            <p:cNvPr id="189" name="Group 188"/>
            <p:cNvGrpSpPr/>
            <p:nvPr/>
          </p:nvGrpSpPr>
          <p:grpSpPr>
            <a:xfrm>
              <a:off x="15091023" y="5650437"/>
              <a:ext cx="410451" cy="895940"/>
              <a:chOff x="11432752" y="18258082"/>
              <a:chExt cx="436290" cy="952341"/>
            </a:xfrm>
          </p:grpSpPr>
          <p:sp>
            <p:nvSpPr>
              <p:cNvPr id="190" name="TextBox 189"/>
              <p:cNvSpPr txBox="1"/>
              <p:nvPr/>
            </p:nvSpPr>
            <p:spPr>
              <a:xfrm>
                <a:off x="11470926" y="18258082"/>
                <a:ext cx="281354" cy="338554"/>
              </a:xfrm>
              <a:prstGeom prst="rect">
                <a:avLst/>
              </a:prstGeom>
              <a:noFill/>
            </p:spPr>
            <p:txBody>
              <a:bodyPr wrap="square" rtlCol="0">
                <a:spAutoFit/>
              </a:bodyPr>
              <a:lstStyle/>
              <a:p>
                <a:r>
                  <a:rPr lang="en-US" sz="1600" dirty="0" smtClean="0">
                    <a:latin typeface="Garamond" panose="02020404030301010803" pitchFamily="18" charset="0"/>
                  </a:rPr>
                  <a:t>N</a:t>
                </a:r>
              </a:p>
            </p:txBody>
          </p:sp>
          <p:pic>
            <p:nvPicPr>
              <p:cNvPr id="191" name="Picture 190"/>
              <p:cNvPicPr>
                <a:picLocks noChangeAspect="1"/>
              </p:cNvPicPr>
              <p:nvPr/>
            </p:nvPicPr>
            <p:blipFill rotWithShape="1">
              <a:blip r:embed="rId4"/>
              <a:srcRect t="21629"/>
              <a:stretch/>
            </p:blipFill>
            <p:spPr>
              <a:xfrm>
                <a:off x="11432752" y="18506048"/>
                <a:ext cx="436290" cy="704375"/>
              </a:xfrm>
              <a:prstGeom prst="rect">
                <a:avLst/>
              </a:prstGeom>
            </p:spPr>
          </p:pic>
        </p:grpSp>
      </p:grpSp>
      <p:grpSp>
        <p:nvGrpSpPr>
          <p:cNvPr id="13" name="Group 12"/>
          <p:cNvGrpSpPr/>
          <p:nvPr/>
        </p:nvGrpSpPr>
        <p:grpSpPr>
          <a:xfrm>
            <a:off x="13823921" y="18151027"/>
            <a:ext cx="10656726" cy="11683577"/>
            <a:chOff x="14489274" y="18135600"/>
            <a:chExt cx="10656726" cy="11683577"/>
          </a:xfrm>
        </p:grpSpPr>
        <p:pic>
          <p:nvPicPr>
            <p:cNvPr id="265" name="Picture 264"/>
            <p:cNvPicPr>
              <a:picLocks noChangeAspect="1"/>
            </p:cNvPicPr>
            <p:nvPr/>
          </p:nvPicPr>
          <p:blipFill rotWithShape="1">
            <a:blip r:embed="rId5">
              <a:extLst>
                <a:ext uri="{28A0092B-C50C-407E-A947-70E740481C1C}">
                  <a14:useLocalDpi xmlns:a14="http://schemas.microsoft.com/office/drawing/2010/main" val="0"/>
                </a:ext>
              </a:extLst>
            </a:blip>
            <a:srcRect l="23051" t="22719" r="22047" b="29706"/>
            <a:stretch/>
          </p:blipFill>
          <p:spPr>
            <a:xfrm>
              <a:off x="14489274" y="18135600"/>
              <a:ext cx="10656726" cy="11683577"/>
            </a:xfrm>
            <a:prstGeom prst="rect">
              <a:avLst/>
            </a:prstGeom>
          </p:spPr>
        </p:pic>
        <p:grpSp>
          <p:nvGrpSpPr>
            <p:cNvPr id="223" name="Group 222"/>
            <p:cNvGrpSpPr/>
            <p:nvPr/>
          </p:nvGrpSpPr>
          <p:grpSpPr>
            <a:xfrm>
              <a:off x="17311148" y="19688857"/>
              <a:ext cx="495136" cy="1080792"/>
              <a:chOff x="11432752" y="18258082"/>
              <a:chExt cx="436290" cy="952341"/>
            </a:xfrm>
          </p:grpSpPr>
          <p:sp>
            <p:nvSpPr>
              <p:cNvPr id="224" name="TextBox 223"/>
              <p:cNvSpPr txBox="1"/>
              <p:nvPr/>
            </p:nvSpPr>
            <p:spPr>
              <a:xfrm>
                <a:off x="11470926" y="18258082"/>
                <a:ext cx="281354" cy="338554"/>
              </a:xfrm>
              <a:prstGeom prst="rect">
                <a:avLst/>
              </a:prstGeom>
              <a:noFill/>
            </p:spPr>
            <p:txBody>
              <a:bodyPr wrap="square" rtlCol="0">
                <a:spAutoFit/>
              </a:bodyPr>
              <a:lstStyle/>
              <a:p>
                <a:r>
                  <a:rPr lang="en-US" sz="1600" dirty="0" smtClean="0">
                    <a:latin typeface="Garamond" panose="02020404030301010803" pitchFamily="18" charset="0"/>
                  </a:rPr>
                  <a:t>N</a:t>
                </a:r>
              </a:p>
            </p:txBody>
          </p:sp>
          <p:pic>
            <p:nvPicPr>
              <p:cNvPr id="225" name="Picture 224"/>
              <p:cNvPicPr>
                <a:picLocks noChangeAspect="1"/>
              </p:cNvPicPr>
              <p:nvPr/>
            </p:nvPicPr>
            <p:blipFill rotWithShape="1">
              <a:blip r:embed="rId4"/>
              <a:srcRect t="21629"/>
              <a:stretch/>
            </p:blipFill>
            <p:spPr>
              <a:xfrm>
                <a:off x="11432752" y="18506048"/>
                <a:ext cx="436290" cy="704375"/>
              </a:xfrm>
              <a:prstGeom prst="rect">
                <a:avLst/>
              </a:prstGeom>
            </p:spPr>
          </p:pic>
        </p:grpSp>
      </p:grpSp>
      <p:sp>
        <p:nvSpPr>
          <p:cNvPr id="45" name="Title 3"/>
          <p:cNvSpPr txBox="1">
            <a:spLocks/>
          </p:cNvSpPr>
          <p:nvPr/>
        </p:nvSpPr>
        <p:spPr>
          <a:xfrm>
            <a:off x="24721960" y="4648201"/>
            <a:ext cx="1780985" cy="29222699"/>
          </a:xfrm>
          <a:prstGeom prst="rect">
            <a:avLst/>
          </a:prstGeom>
          <a:noFill/>
          <a:ln>
            <a:noFill/>
          </a:ln>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smtClean="0">
                <a:solidFill>
                  <a:srgbClr val="2559A8"/>
                </a:solidFill>
              </a:rPr>
              <a:t>Asheville </a:t>
            </a:r>
            <a:r>
              <a:rPr lang="en-US" sz="10000" dirty="0" smtClean="0">
                <a:solidFill>
                  <a:srgbClr val="2559A8"/>
                </a:solidFill>
              </a:rPr>
              <a:t>Urban </a:t>
            </a:r>
            <a:r>
              <a:rPr lang="en-US" sz="10000" dirty="0">
                <a:solidFill>
                  <a:srgbClr val="2559A8"/>
                </a:solidFill>
              </a:rPr>
              <a:t>Development</a:t>
            </a:r>
          </a:p>
        </p:txBody>
      </p:sp>
      <p:sp>
        <p:nvSpPr>
          <p:cNvPr id="15" name="TextBox 14"/>
          <p:cNvSpPr txBox="1"/>
          <p:nvPr/>
        </p:nvSpPr>
        <p:spPr>
          <a:xfrm>
            <a:off x="818088" y="4484915"/>
            <a:ext cx="2475358"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Abstract</a:t>
            </a:r>
          </a:p>
        </p:txBody>
      </p:sp>
      <p:sp>
        <p:nvSpPr>
          <p:cNvPr id="14" name="Text Placeholder 16"/>
          <p:cNvSpPr txBox="1">
            <a:spLocks/>
          </p:cNvSpPr>
          <p:nvPr/>
        </p:nvSpPr>
        <p:spPr>
          <a:xfrm>
            <a:off x="13064663" y="13158252"/>
            <a:ext cx="10981012" cy="278770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2559A8"/>
              </a:buClr>
            </a:pPr>
            <a:r>
              <a:rPr lang="en-US" sz="2400" b="1" dirty="0" smtClean="0">
                <a:solidFill>
                  <a:srgbClr val="2559A8"/>
                </a:solidFill>
                <a:latin typeface="Garamond" panose="02020404030301010803" pitchFamily="18" charset="0"/>
              </a:rPr>
              <a:t>Analyze</a:t>
            </a:r>
            <a:r>
              <a:rPr lang="en-US" sz="2400" dirty="0" smtClean="0">
                <a:solidFill>
                  <a:schemeClr val="tx1">
                    <a:lumMod val="75000"/>
                    <a:lumOff val="25000"/>
                  </a:schemeClr>
                </a:solidFill>
                <a:latin typeface="Garamond" panose="02020404030301010803" pitchFamily="18" charset="0"/>
              </a:rPr>
              <a:t> how land surface temperature and tree cover in Asheville have changed long-term by comparing data from the 1980s to </a:t>
            </a:r>
            <a:r>
              <a:rPr lang="en-US" sz="2400" dirty="0" smtClean="0">
                <a:solidFill>
                  <a:schemeClr val="tx1">
                    <a:lumMod val="75000"/>
                    <a:lumOff val="25000"/>
                  </a:schemeClr>
                </a:solidFill>
                <a:latin typeface="Garamond" panose="02020404030301010803" pitchFamily="18" charset="0"/>
              </a:rPr>
              <a:t>present-day </a:t>
            </a:r>
            <a:r>
              <a:rPr lang="en-US" sz="2400" dirty="0" smtClean="0">
                <a:solidFill>
                  <a:schemeClr val="tx1">
                    <a:lumMod val="75000"/>
                    <a:lumOff val="25000"/>
                  </a:schemeClr>
                </a:solidFill>
                <a:latin typeface="Garamond" panose="02020404030301010803" pitchFamily="18" charset="0"/>
              </a:rPr>
              <a:t>to quantify changes and identify areas that have changed the most</a:t>
            </a:r>
            <a:endParaRPr lang="en-US" sz="24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2559A8"/>
              </a:buClr>
            </a:pPr>
            <a:r>
              <a:rPr lang="en-US" sz="2400" b="1" dirty="0" smtClean="0">
                <a:solidFill>
                  <a:srgbClr val="2559A8"/>
                </a:solidFill>
                <a:latin typeface="Garamond" panose="02020404030301010803" pitchFamily="18" charset="0"/>
              </a:rPr>
              <a:t>Explore</a:t>
            </a:r>
            <a:r>
              <a:rPr lang="en-US" sz="2400" dirty="0" smtClean="0">
                <a:solidFill>
                  <a:schemeClr val="tx1">
                    <a:lumMod val="75000"/>
                    <a:lumOff val="25000"/>
                  </a:schemeClr>
                </a:solidFill>
                <a:latin typeface="Garamond" panose="02020404030301010803" pitchFamily="18" charset="0"/>
              </a:rPr>
              <a:t> the statistical relationship between tree cover and land surface temperature in Asheville</a:t>
            </a:r>
            <a:endParaRPr lang="en-US" sz="2400" b="1"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2559A8"/>
              </a:buClr>
            </a:pPr>
            <a:r>
              <a:rPr lang="en-US" sz="2400" b="1" dirty="0" smtClean="0">
                <a:solidFill>
                  <a:srgbClr val="2559A8"/>
                </a:solidFill>
                <a:latin typeface="Garamond" panose="02020404030301010803" pitchFamily="18" charset="0"/>
              </a:rPr>
              <a:t>Identify</a:t>
            </a:r>
            <a:r>
              <a:rPr lang="en-US" sz="2400" dirty="0" smtClean="0">
                <a:solidFill>
                  <a:schemeClr val="tx1">
                    <a:lumMod val="75000"/>
                    <a:lumOff val="25000"/>
                  </a:schemeClr>
                </a:solidFill>
                <a:latin typeface="Garamond" panose="02020404030301010803" pitchFamily="18" charset="0"/>
              </a:rPr>
              <a:t> areas particularly vulnerable to heat in Asheville by generating a heat vulnerability index that incorporates temperature, tree cover, and socioeconomic data</a:t>
            </a:r>
            <a:endParaRPr lang="en-US" sz="24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2559A8"/>
              </a:buClr>
            </a:pPr>
            <a:endParaRPr lang="en-US" sz="2400" dirty="0" smtClean="0">
              <a:solidFill>
                <a:schemeClr val="tx1">
                  <a:lumMod val="75000"/>
                  <a:lumOff val="25000"/>
                </a:schemeClr>
              </a:solidFill>
              <a:latin typeface="Garamond" panose="02020404030301010803" pitchFamily="18" charset="0"/>
            </a:endParaRPr>
          </a:p>
          <a:p>
            <a:pPr marL="0" lvl="0" indent="0">
              <a:buNone/>
            </a:pPr>
            <a:r>
              <a:rPr lang="en-US" sz="2400" dirty="0" smtClean="0"/>
              <a:t> </a:t>
            </a:r>
            <a:endParaRPr lang="en-US" sz="2400" dirty="0"/>
          </a:p>
          <a:p>
            <a:pPr>
              <a:lnSpc>
                <a:spcPct val="100000"/>
              </a:lnSpc>
              <a:spcBef>
                <a:spcPts val="0"/>
              </a:spcBef>
              <a:spcAft>
                <a:spcPts val="600"/>
              </a:spcAft>
              <a:buClr>
                <a:srgbClr val="2559A8"/>
              </a:buClr>
            </a:pPr>
            <a:endParaRPr lang="en-US" sz="2400" dirty="0">
              <a:solidFill>
                <a:schemeClr val="tx1">
                  <a:lumMod val="75000"/>
                  <a:lumOff val="25000"/>
                </a:schemeClr>
              </a:solidFill>
              <a:latin typeface="Garamond" panose="02020404030301010803" pitchFamily="18" charset="0"/>
            </a:endParaRPr>
          </a:p>
        </p:txBody>
      </p:sp>
      <p:sp>
        <p:nvSpPr>
          <p:cNvPr id="16" name="TextBox 15"/>
          <p:cNvSpPr txBox="1"/>
          <p:nvPr/>
        </p:nvSpPr>
        <p:spPr>
          <a:xfrm>
            <a:off x="12868951" y="12350400"/>
            <a:ext cx="3127779"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Objectives</a:t>
            </a:r>
          </a:p>
        </p:txBody>
      </p:sp>
      <p:sp>
        <p:nvSpPr>
          <p:cNvPr id="18" name="TextBox 17"/>
          <p:cNvSpPr txBox="1"/>
          <p:nvPr/>
        </p:nvSpPr>
        <p:spPr>
          <a:xfrm>
            <a:off x="12868951" y="4453754"/>
            <a:ext cx="3172663"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Study Area</a:t>
            </a:r>
          </a:p>
        </p:txBody>
      </p:sp>
      <p:sp>
        <p:nvSpPr>
          <p:cNvPr id="19" name="TextBox 18"/>
          <p:cNvSpPr txBox="1"/>
          <p:nvPr/>
        </p:nvSpPr>
        <p:spPr>
          <a:xfrm>
            <a:off x="20431045" y="4463928"/>
            <a:ext cx="3760966" cy="1446550"/>
          </a:xfrm>
          <a:prstGeom prst="rect">
            <a:avLst/>
          </a:prstGeom>
          <a:noFill/>
        </p:spPr>
        <p:txBody>
          <a:bodyPr wrap="none" rtlCol="0">
            <a:spAutoFit/>
          </a:bodyPr>
          <a:lstStyle/>
          <a:p>
            <a:pPr algn="ctr"/>
            <a:r>
              <a:rPr lang="en-US" sz="4400" b="1" dirty="0">
                <a:solidFill>
                  <a:srgbClr val="2559A8"/>
                </a:solidFill>
                <a:latin typeface="Century Gothic" panose="020B0502020202020204" pitchFamily="34" charset="0"/>
              </a:rPr>
              <a:t>Earth </a:t>
            </a:r>
            <a:endParaRPr lang="en-US" sz="4400" b="1" dirty="0" smtClean="0">
              <a:solidFill>
                <a:srgbClr val="2559A8"/>
              </a:solidFill>
              <a:latin typeface="Century Gothic" panose="020B0502020202020204" pitchFamily="34" charset="0"/>
            </a:endParaRPr>
          </a:p>
          <a:p>
            <a:pPr algn="ctr"/>
            <a:r>
              <a:rPr lang="en-US" sz="4400" b="1" dirty="0" smtClean="0">
                <a:solidFill>
                  <a:srgbClr val="2559A8"/>
                </a:solidFill>
                <a:latin typeface="Century Gothic" panose="020B0502020202020204" pitchFamily="34" charset="0"/>
              </a:rPr>
              <a:t>Observations</a:t>
            </a:r>
            <a:endParaRPr lang="en-US" sz="4400" b="1" dirty="0">
              <a:solidFill>
                <a:srgbClr val="2559A8"/>
              </a:solidFill>
              <a:latin typeface="Century Gothic" panose="020B0502020202020204" pitchFamily="34" charset="0"/>
            </a:endParaRPr>
          </a:p>
        </p:txBody>
      </p:sp>
      <p:sp>
        <p:nvSpPr>
          <p:cNvPr id="20" name="TextBox 19"/>
          <p:cNvSpPr txBox="1"/>
          <p:nvPr/>
        </p:nvSpPr>
        <p:spPr>
          <a:xfrm>
            <a:off x="829649" y="15960358"/>
            <a:ext cx="2012089"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Results</a:t>
            </a:r>
          </a:p>
        </p:txBody>
      </p:sp>
      <p:sp>
        <p:nvSpPr>
          <p:cNvPr id="43" name="Text Placeholder 42"/>
          <p:cNvSpPr>
            <a:spLocks noGrp="1"/>
          </p:cNvSpPr>
          <p:nvPr>
            <p:ph type="body" sz="quarter" idx="11"/>
          </p:nvPr>
        </p:nvSpPr>
        <p:spPr>
          <a:xfrm>
            <a:off x="3474728" y="1096484"/>
            <a:ext cx="20594931" cy="2171700"/>
          </a:xfrm>
        </p:spPr>
        <p:txBody>
          <a:bodyPr>
            <a:noAutofit/>
          </a:bodyPr>
          <a:lstStyle/>
          <a:p>
            <a:r>
              <a:rPr lang="en-US" sz="5900" i="1" dirty="0"/>
              <a:t>Using NASA Earth Observations to Quantify the Impact of Urban Tree Canopy Cover on Urban Heat and Identify Community Vulnerability in Asheville, North </a:t>
            </a:r>
            <a:r>
              <a:rPr lang="en-US" sz="5900" i="1" dirty="0" smtClean="0"/>
              <a:t>Carolina</a:t>
            </a:r>
            <a:endParaRPr lang="en-US" sz="5900" i="1" dirty="0"/>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solidFill>
                  <a:srgbClr val="2559A8"/>
                </a:solidFill>
              </a:rPr>
              <a:t> </a:t>
            </a:r>
            <a:r>
              <a:rPr lang="en-US" sz="5200" dirty="0" smtClean="0">
                <a:solidFill>
                  <a:srgbClr val="2559A8"/>
                </a:solidFill>
              </a:rPr>
              <a:t>North Carolina – NCEI </a:t>
            </a:r>
            <a:r>
              <a:rPr lang="en-US" sz="5200" dirty="0">
                <a:solidFill>
                  <a:srgbClr val="2559A8"/>
                </a:solidFill>
              </a:rPr>
              <a:t>| </a:t>
            </a:r>
            <a:r>
              <a:rPr lang="en-US" sz="5200" spc="100" dirty="0" smtClean="0">
                <a:solidFill>
                  <a:srgbClr val="2559A8"/>
                </a:solidFill>
              </a:rPr>
              <a:t>Fall</a:t>
            </a:r>
            <a:r>
              <a:rPr lang="en-US" sz="5200" dirty="0" smtClean="0">
                <a:solidFill>
                  <a:srgbClr val="2559A8"/>
                </a:solidFill>
              </a:rPr>
              <a:t> </a:t>
            </a:r>
            <a:r>
              <a:rPr lang="en-US" sz="5200" dirty="0">
                <a:solidFill>
                  <a:srgbClr val="2559A8"/>
                </a:solidFill>
              </a:rPr>
              <a:t>2019</a:t>
            </a:r>
          </a:p>
        </p:txBody>
      </p:sp>
      <p:sp>
        <p:nvSpPr>
          <p:cNvPr id="68" name="Text Placeholder 16"/>
          <p:cNvSpPr txBox="1">
            <a:spLocks/>
          </p:cNvSpPr>
          <p:nvPr/>
        </p:nvSpPr>
        <p:spPr>
          <a:xfrm>
            <a:off x="818088" y="5275230"/>
            <a:ext cx="11476205" cy="558863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0"/>
              </a:spcBef>
            </a:pPr>
            <a:r>
              <a:rPr lang="en-US" sz="2400" dirty="0">
                <a:solidFill>
                  <a:schemeClr val="tx1">
                    <a:lumMod val="75000"/>
                    <a:lumOff val="25000"/>
                  </a:schemeClr>
                </a:solidFill>
                <a:latin typeface="Garamond" panose="02020404030301010803" pitchFamily="18" charset="0"/>
                <a:ea typeface="Century Gothic" panose="020B0502020202020204" pitchFamily="34" charset="0"/>
                <a:cs typeface="Century Gothic" panose="020B0502020202020204" pitchFamily="34" charset="0"/>
              </a:rPr>
              <a:t>Asheville, North Carolina has had a population growth of approximately 10 percent over the past decade, while the city’s tree canopy cover has simultaneously decreased by 6.4 percent. A well-known benefit of urban tree cover is the mitigation of the effects of urban heat islands through factors including shade and evapotranspiration. Thus, as Asheville’s population grows, the presence of trees and their cooling effects is crucial. The Asheville Urban Forestry Commission advises the City Council on issues pertaining to urban development with policies centered on tree cover preservation and growth. The Asheville Urban Development team partnered with the Urban Forestry Commission to complete a study using NASA Earth observations and ancillary datasets to explore relationships between changes in land surface temperature and tree cover over the last 10 years. The team used Landsat 5 Thematic Mapper (TM) and Landsat 8 Operational Land Imager (OLI) to calculate Land Surface Temperature (LST) changes from 1984 to 2018. The team also used socioeconomic data on the census block group level to create a heat vulnerability index in order to identify communities at risk. The team included tree cover and LST data in this index to represent exposure and adaptive capacity as factors in heat vulnerability. The end products illustrated a significant correlation between tree cover and LST in Asheville and identified vulnerable communities to support the Urban Forestry Commission’s decisions about tree planting and preservation.</a:t>
            </a:r>
            <a:endParaRPr lang="en-US" sz="2400" dirty="0">
              <a:solidFill>
                <a:schemeClr val="tx1">
                  <a:lumMod val="75000"/>
                  <a:lumOff val="25000"/>
                </a:schemeClr>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grpSp>
        <p:nvGrpSpPr>
          <p:cNvPr id="5" name="Group 4"/>
          <p:cNvGrpSpPr>
            <a:grpSpLocks noChangeAspect="1"/>
          </p:cNvGrpSpPr>
          <p:nvPr/>
        </p:nvGrpSpPr>
        <p:grpSpPr>
          <a:xfrm>
            <a:off x="20843333" y="8906971"/>
            <a:ext cx="3320457" cy="3670036"/>
            <a:chOff x="13301575" y="15280046"/>
            <a:chExt cx="2600790" cy="2874601"/>
          </a:xfrm>
        </p:grpSpPr>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47764" y="15280046"/>
              <a:ext cx="2451900" cy="2368828"/>
            </a:xfrm>
            <a:prstGeom prst="rect">
              <a:avLst/>
            </a:prstGeom>
          </p:spPr>
        </p:pic>
        <p:sp>
          <p:nvSpPr>
            <p:cNvPr id="53" name="Text Placeholder 16"/>
            <p:cNvSpPr txBox="1">
              <a:spLocks/>
            </p:cNvSpPr>
            <p:nvPr/>
          </p:nvSpPr>
          <p:spPr>
            <a:xfrm>
              <a:off x="13301575" y="17641355"/>
              <a:ext cx="2600790" cy="51329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b="1" dirty="0" smtClean="0">
                  <a:solidFill>
                    <a:schemeClr val="tx1">
                      <a:lumMod val="75000"/>
                      <a:lumOff val="25000"/>
                    </a:schemeClr>
                  </a:solidFill>
                  <a:latin typeface="Garamond" panose="02020404030301010803" pitchFamily="18" charset="0"/>
                </a:rPr>
                <a:t>Landsat 5 </a:t>
              </a:r>
              <a:r>
                <a:rPr lang="en-US" dirty="0" smtClean="0">
                  <a:solidFill>
                    <a:schemeClr val="tx1">
                      <a:lumMod val="75000"/>
                      <a:lumOff val="25000"/>
                    </a:schemeClr>
                  </a:solidFill>
                  <a:latin typeface="Garamond" panose="02020404030301010803" pitchFamily="18" charset="0"/>
                </a:rPr>
                <a:t>TM</a:t>
              </a:r>
              <a:endParaRPr lang="en-US" b="1" dirty="0">
                <a:solidFill>
                  <a:schemeClr val="tx1">
                    <a:lumMod val="75000"/>
                    <a:lumOff val="25000"/>
                  </a:schemeClr>
                </a:solidFill>
                <a:latin typeface="Garamond" panose="02020404030301010803" pitchFamily="18" charset="0"/>
              </a:endParaRPr>
            </a:p>
          </p:txBody>
        </p:sp>
      </p:grpSp>
      <p:grpSp>
        <p:nvGrpSpPr>
          <p:cNvPr id="4" name="Group 3"/>
          <p:cNvGrpSpPr>
            <a:grpSpLocks noChangeAspect="1"/>
          </p:cNvGrpSpPr>
          <p:nvPr/>
        </p:nvGrpSpPr>
        <p:grpSpPr>
          <a:xfrm>
            <a:off x="20968174" y="6038801"/>
            <a:ext cx="2834421" cy="2099816"/>
            <a:chOff x="15433135" y="13599782"/>
            <a:chExt cx="4730157" cy="3504230"/>
          </a:xfrm>
        </p:grpSpPr>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33135" y="13599782"/>
              <a:ext cx="3980792" cy="3253495"/>
            </a:xfrm>
            <a:prstGeom prst="rect">
              <a:avLst/>
            </a:prstGeom>
          </p:spPr>
        </p:pic>
        <p:sp>
          <p:nvSpPr>
            <p:cNvPr id="54" name="Text Placeholder 16"/>
            <p:cNvSpPr txBox="1">
              <a:spLocks/>
            </p:cNvSpPr>
            <p:nvPr/>
          </p:nvSpPr>
          <p:spPr>
            <a:xfrm>
              <a:off x="15703947" y="16872374"/>
              <a:ext cx="4459345" cy="23163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b="1" dirty="0" smtClean="0">
                  <a:solidFill>
                    <a:schemeClr val="tx1">
                      <a:lumMod val="75000"/>
                      <a:lumOff val="25000"/>
                    </a:schemeClr>
                  </a:solidFill>
                  <a:latin typeface="Garamond" panose="02020404030301010803" pitchFamily="18" charset="0"/>
                </a:rPr>
                <a:t>Landsat 8 </a:t>
              </a:r>
              <a:r>
                <a:rPr lang="en-US" dirty="0" smtClean="0">
                  <a:solidFill>
                    <a:schemeClr val="tx1">
                      <a:lumMod val="75000"/>
                      <a:lumOff val="25000"/>
                    </a:schemeClr>
                  </a:solidFill>
                  <a:latin typeface="Garamond" panose="02020404030301010803" pitchFamily="18" charset="0"/>
                </a:rPr>
                <a:t>OLI</a:t>
              </a:r>
              <a:endParaRPr lang="en-US" b="1" dirty="0">
                <a:solidFill>
                  <a:schemeClr val="tx1">
                    <a:lumMod val="75000"/>
                    <a:lumOff val="25000"/>
                  </a:schemeClr>
                </a:solidFill>
                <a:latin typeface="Garamond" panose="02020404030301010803" pitchFamily="18" charset="0"/>
              </a:endParaRPr>
            </a:p>
          </p:txBody>
        </p:sp>
      </p:grpSp>
      <p:sp>
        <p:nvSpPr>
          <p:cNvPr id="145" name="Text Placeholder 16"/>
          <p:cNvSpPr txBox="1">
            <a:spLocks/>
          </p:cNvSpPr>
          <p:nvPr/>
        </p:nvSpPr>
        <p:spPr>
          <a:xfrm>
            <a:off x="18636897" y="15111872"/>
            <a:ext cx="2562635" cy="149473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559A8"/>
              </a:buClr>
              <a:buNone/>
            </a:pPr>
            <a:endParaRPr lang="en-US" sz="2400" b="1" dirty="0">
              <a:solidFill>
                <a:schemeClr val="bg2">
                  <a:lumMod val="25000"/>
                </a:schemeClr>
              </a:solidFill>
              <a:latin typeface="Garamond" panose="02020404030301010803" pitchFamily="18" charset="0"/>
            </a:endParaRPr>
          </a:p>
        </p:txBody>
      </p:sp>
      <p:sp>
        <p:nvSpPr>
          <p:cNvPr id="146" name="Text Placeholder 16"/>
          <p:cNvSpPr txBox="1">
            <a:spLocks/>
          </p:cNvSpPr>
          <p:nvPr/>
        </p:nvSpPr>
        <p:spPr>
          <a:xfrm>
            <a:off x="18676720" y="14843335"/>
            <a:ext cx="3015739" cy="149473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559A8"/>
              </a:buClr>
              <a:buNone/>
            </a:pPr>
            <a:endParaRPr lang="en-US" sz="2400" dirty="0">
              <a:solidFill>
                <a:schemeClr val="bg2">
                  <a:lumMod val="25000"/>
                </a:schemeClr>
              </a:solidFill>
              <a:latin typeface="Garamond" panose="02020404030301010803" pitchFamily="18" charset="0"/>
            </a:endParaRPr>
          </a:p>
        </p:txBody>
      </p:sp>
      <p:sp>
        <p:nvSpPr>
          <p:cNvPr id="17" name="TextBox 16"/>
          <p:cNvSpPr txBox="1"/>
          <p:nvPr/>
        </p:nvSpPr>
        <p:spPr>
          <a:xfrm>
            <a:off x="818088" y="10972800"/>
            <a:ext cx="3849131"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Methodology</a:t>
            </a:r>
          </a:p>
        </p:txBody>
      </p:sp>
      <p:grpSp>
        <p:nvGrpSpPr>
          <p:cNvPr id="178" name="Group 177"/>
          <p:cNvGrpSpPr/>
          <p:nvPr/>
        </p:nvGrpSpPr>
        <p:grpSpPr>
          <a:xfrm>
            <a:off x="901459" y="11658600"/>
            <a:ext cx="12876419" cy="4400320"/>
            <a:chOff x="12176626" y="14054308"/>
            <a:chExt cx="12876419" cy="4400320"/>
          </a:xfrm>
        </p:grpSpPr>
        <p:grpSp>
          <p:nvGrpSpPr>
            <p:cNvPr id="177" name="Group 176"/>
            <p:cNvGrpSpPr/>
            <p:nvPr/>
          </p:nvGrpSpPr>
          <p:grpSpPr>
            <a:xfrm>
              <a:off x="12257512" y="14054308"/>
              <a:ext cx="11464881" cy="579825"/>
              <a:chOff x="12275004" y="13726657"/>
              <a:chExt cx="12150415" cy="579825"/>
            </a:xfrm>
          </p:grpSpPr>
          <p:sp>
            <p:nvSpPr>
              <p:cNvPr id="130" name="Text Placeholder 16"/>
              <p:cNvSpPr txBox="1">
                <a:spLocks/>
              </p:cNvSpPr>
              <p:nvPr/>
            </p:nvSpPr>
            <p:spPr>
              <a:xfrm>
                <a:off x="12275004" y="13727134"/>
                <a:ext cx="3113317" cy="5685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559A8"/>
                  </a:buClr>
                  <a:buNone/>
                </a:pPr>
                <a:r>
                  <a:rPr lang="en-US" b="1" dirty="0" smtClean="0">
                    <a:solidFill>
                      <a:srgbClr val="2559A8"/>
                    </a:solidFill>
                  </a:rPr>
                  <a:t>Data Acquisition</a:t>
                </a:r>
              </a:p>
              <a:p>
                <a:pPr marL="0" lvl="0" indent="0">
                  <a:buNone/>
                </a:pPr>
                <a:r>
                  <a:rPr lang="en-US" b="1" dirty="0" smtClean="0">
                    <a:solidFill>
                      <a:srgbClr val="2559A8"/>
                    </a:solidFill>
                  </a:rPr>
                  <a:t> </a:t>
                </a:r>
                <a:endParaRPr lang="en-US" b="1" dirty="0">
                  <a:solidFill>
                    <a:srgbClr val="2559A8"/>
                  </a:solidFill>
                </a:endParaRPr>
              </a:p>
              <a:p>
                <a:pPr>
                  <a:lnSpc>
                    <a:spcPct val="100000"/>
                  </a:lnSpc>
                  <a:spcBef>
                    <a:spcPts val="0"/>
                  </a:spcBef>
                  <a:spcAft>
                    <a:spcPts val="600"/>
                  </a:spcAft>
                  <a:buClr>
                    <a:srgbClr val="2559A8"/>
                  </a:buClr>
                </a:pPr>
                <a:endParaRPr lang="en-US" b="1" dirty="0">
                  <a:solidFill>
                    <a:srgbClr val="2559A8"/>
                  </a:solidFill>
                </a:endParaRPr>
              </a:p>
            </p:txBody>
          </p:sp>
          <p:sp>
            <p:nvSpPr>
              <p:cNvPr id="131" name="Text Placeholder 16"/>
              <p:cNvSpPr txBox="1">
                <a:spLocks/>
              </p:cNvSpPr>
              <p:nvPr/>
            </p:nvSpPr>
            <p:spPr>
              <a:xfrm>
                <a:off x="15883849" y="13726657"/>
                <a:ext cx="2804756" cy="5685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559A8"/>
                  </a:buClr>
                  <a:buNone/>
                </a:pPr>
                <a:r>
                  <a:rPr lang="en-US" b="1" dirty="0" smtClean="0">
                    <a:solidFill>
                      <a:srgbClr val="2559A8"/>
                    </a:solidFill>
                  </a:rPr>
                  <a:t>Processing</a:t>
                </a:r>
              </a:p>
              <a:p>
                <a:pPr marL="0" lvl="0" indent="0">
                  <a:buNone/>
                </a:pPr>
                <a:r>
                  <a:rPr lang="en-US" b="1" dirty="0" smtClean="0">
                    <a:solidFill>
                      <a:srgbClr val="2559A8"/>
                    </a:solidFill>
                  </a:rPr>
                  <a:t> </a:t>
                </a:r>
                <a:endParaRPr lang="en-US" b="1" dirty="0">
                  <a:solidFill>
                    <a:srgbClr val="2559A8"/>
                  </a:solidFill>
                </a:endParaRPr>
              </a:p>
              <a:p>
                <a:pPr>
                  <a:lnSpc>
                    <a:spcPct val="100000"/>
                  </a:lnSpc>
                  <a:spcBef>
                    <a:spcPts val="0"/>
                  </a:spcBef>
                  <a:spcAft>
                    <a:spcPts val="600"/>
                  </a:spcAft>
                  <a:buClr>
                    <a:srgbClr val="2559A8"/>
                  </a:buClr>
                </a:pPr>
                <a:endParaRPr lang="en-US" b="1" dirty="0">
                  <a:solidFill>
                    <a:srgbClr val="2559A8"/>
                  </a:solidFill>
                  <a:latin typeface="Garamond" panose="02020404030301010803" pitchFamily="18" charset="0"/>
                </a:endParaRPr>
              </a:p>
            </p:txBody>
          </p:sp>
          <p:sp>
            <p:nvSpPr>
              <p:cNvPr id="132" name="Text Placeholder 16"/>
              <p:cNvSpPr txBox="1">
                <a:spLocks/>
              </p:cNvSpPr>
              <p:nvPr/>
            </p:nvSpPr>
            <p:spPr>
              <a:xfrm>
                <a:off x="18882069" y="13737887"/>
                <a:ext cx="2804756" cy="5685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559A8"/>
                  </a:buClr>
                  <a:buNone/>
                </a:pPr>
                <a:r>
                  <a:rPr lang="en-US" b="1" dirty="0" smtClean="0">
                    <a:solidFill>
                      <a:srgbClr val="2559A8"/>
                    </a:solidFill>
                  </a:rPr>
                  <a:t>Analysis</a:t>
                </a:r>
              </a:p>
              <a:p>
                <a:pPr marL="0" lvl="0" indent="0">
                  <a:buNone/>
                </a:pPr>
                <a:r>
                  <a:rPr lang="en-US" b="1" dirty="0" smtClean="0">
                    <a:solidFill>
                      <a:srgbClr val="2559A8"/>
                    </a:solidFill>
                  </a:rPr>
                  <a:t> </a:t>
                </a:r>
                <a:endParaRPr lang="en-US" b="1" dirty="0">
                  <a:solidFill>
                    <a:srgbClr val="2559A8"/>
                  </a:solidFill>
                </a:endParaRPr>
              </a:p>
              <a:p>
                <a:pPr marL="0" indent="0">
                  <a:lnSpc>
                    <a:spcPct val="100000"/>
                  </a:lnSpc>
                  <a:spcBef>
                    <a:spcPts val="0"/>
                  </a:spcBef>
                  <a:spcAft>
                    <a:spcPts val="600"/>
                  </a:spcAft>
                  <a:buClr>
                    <a:srgbClr val="2559A8"/>
                  </a:buClr>
                  <a:buNone/>
                </a:pPr>
                <a:endParaRPr lang="en-US" b="1" dirty="0">
                  <a:solidFill>
                    <a:srgbClr val="2559A8"/>
                  </a:solidFill>
                </a:endParaRPr>
              </a:p>
            </p:txBody>
          </p:sp>
          <p:sp>
            <p:nvSpPr>
              <p:cNvPr id="133" name="Text Placeholder 16"/>
              <p:cNvSpPr txBox="1">
                <a:spLocks/>
              </p:cNvSpPr>
              <p:nvPr/>
            </p:nvSpPr>
            <p:spPr>
              <a:xfrm>
                <a:off x="21620663" y="13737887"/>
                <a:ext cx="2804756" cy="5685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559A8"/>
                  </a:buClr>
                  <a:buNone/>
                </a:pPr>
                <a:r>
                  <a:rPr lang="en-US" b="1" dirty="0" smtClean="0">
                    <a:solidFill>
                      <a:srgbClr val="2559A8"/>
                    </a:solidFill>
                  </a:rPr>
                  <a:t>End Products</a:t>
                </a:r>
              </a:p>
              <a:p>
                <a:pPr marL="0" lvl="0" indent="0">
                  <a:buNone/>
                </a:pPr>
                <a:r>
                  <a:rPr lang="en-US" b="1" dirty="0" smtClean="0">
                    <a:solidFill>
                      <a:srgbClr val="2559A8"/>
                    </a:solidFill>
                  </a:rPr>
                  <a:t> </a:t>
                </a:r>
                <a:endParaRPr lang="en-US" b="1" dirty="0">
                  <a:solidFill>
                    <a:srgbClr val="2559A8"/>
                  </a:solidFill>
                </a:endParaRPr>
              </a:p>
              <a:p>
                <a:pPr>
                  <a:lnSpc>
                    <a:spcPct val="100000"/>
                  </a:lnSpc>
                  <a:spcBef>
                    <a:spcPts val="0"/>
                  </a:spcBef>
                  <a:spcAft>
                    <a:spcPts val="600"/>
                  </a:spcAft>
                  <a:buClr>
                    <a:srgbClr val="2559A8"/>
                  </a:buClr>
                </a:pPr>
                <a:endParaRPr lang="en-US" b="1" dirty="0">
                  <a:solidFill>
                    <a:srgbClr val="2559A8"/>
                  </a:solidFill>
                </a:endParaRPr>
              </a:p>
            </p:txBody>
          </p:sp>
        </p:grpSp>
        <p:grpSp>
          <p:nvGrpSpPr>
            <p:cNvPr id="176" name="Group 175"/>
            <p:cNvGrpSpPr/>
            <p:nvPr/>
          </p:nvGrpSpPr>
          <p:grpSpPr>
            <a:xfrm>
              <a:off x="12176626" y="14700232"/>
              <a:ext cx="12876419" cy="3754396"/>
              <a:chOff x="12176626" y="14700232"/>
              <a:chExt cx="12876419" cy="3754396"/>
            </a:xfrm>
          </p:grpSpPr>
          <p:grpSp>
            <p:nvGrpSpPr>
              <p:cNvPr id="175" name="Group 174"/>
              <p:cNvGrpSpPr/>
              <p:nvPr/>
            </p:nvGrpSpPr>
            <p:grpSpPr>
              <a:xfrm>
                <a:off x="12176626" y="14700232"/>
                <a:ext cx="12876419" cy="3754396"/>
                <a:chOff x="12182367" y="14391835"/>
                <a:chExt cx="12876419" cy="3754396"/>
              </a:xfrm>
            </p:grpSpPr>
            <p:grpSp>
              <p:nvGrpSpPr>
                <p:cNvPr id="168" name="Group 167"/>
                <p:cNvGrpSpPr/>
                <p:nvPr/>
              </p:nvGrpSpPr>
              <p:grpSpPr>
                <a:xfrm>
                  <a:off x="12182367" y="14391835"/>
                  <a:ext cx="12173835" cy="3521119"/>
                  <a:chOff x="12182367" y="14391835"/>
                  <a:chExt cx="12173835" cy="3521119"/>
                </a:xfrm>
              </p:grpSpPr>
              <p:grpSp>
                <p:nvGrpSpPr>
                  <p:cNvPr id="118" name="Group 117"/>
                  <p:cNvGrpSpPr/>
                  <p:nvPr/>
                </p:nvGrpSpPr>
                <p:grpSpPr>
                  <a:xfrm>
                    <a:off x="12195308" y="14846466"/>
                    <a:ext cx="3513667" cy="3060641"/>
                    <a:chOff x="1698961" y="23563465"/>
                    <a:chExt cx="5260699" cy="2318360"/>
                  </a:xfrm>
                  <a:solidFill>
                    <a:schemeClr val="accent1">
                      <a:lumMod val="20000"/>
                      <a:lumOff val="80000"/>
                    </a:schemeClr>
                  </a:solidFill>
                </p:grpSpPr>
                <p:sp>
                  <p:nvSpPr>
                    <p:cNvPr id="128" name="Freeform 127"/>
                    <p:cNvSpPr/>
                    <p:nvPr/>
                  </p:nvSpPr>
                  <p:spPr>
                    <a:xfrm>
                      <a:off x="2033117" y="23563465"/>
                      <a:ext cx="4926543" cy="1970617"/>
                    </a:xfrm>
                    <a:custGeom>
                      <a:avLst/>
                      <a:gdLst>
                        <a:gd name="connsiteX0" fmla="*/ 0 w 4926543"/>
                        <a:gd name="connsiteY0" fmla="*/ 0 h 1970617"/>
                        <a:gd name="connsiteX1" fmla="*/ 3941235 w 4926543"/>
                        <a:gd name="connsiteY1" fmla="*/ 0 h 1970617"/>
                        <a:gd name="connsiteX2" fmla="*/ 4926543 w 4926543"/>
                        <a:gd name="connsiteY2" fmla="*/ 985309 h 1970617"/>
                        <a:gd name="connsiteX3" fmla="*/ 3941235 w 4926543"/>
                        <a:gd name="connsiteY3" fmla="*/ 1970617 h 1970617"/>
                        <a:gd name="connsiteX4" fmla="*/ 0 w 4926543"/>
                        <a:gd name="connsiteY4" fmla="*/ 1970617 h 1970617"/>
                        <a:gd name="connsiteX5" fmla="*/ 985309 w 4926543"/>
                        <a:gd name="connsiteY5" fmla="*/ 985309 h 1970617"/>
                        <a:gd name="connsiteX6" fmla="*/ 0 w 4926543"/>
                        <a:gd name="connsiteY6" fmla="*/ 0 h 197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6543" h="1970617">
                          <a:moveTo>
                            <a:pt x="0" y="0"/>
                          </a:moveTo>
                          <a:lnTo>
                            <a:pt x="3941235" y="0"/>
                          </a:lnTo>
                          <a:lnTo>
                            <a:pt x="4926543" y="985309"/>
                          </a:lnTo>
                          <a:lnTo>
                            <a:pt x="3941235" y="1970617"/>
                          </a:lnTo>
                          <a:lnTo>
                            <a:pt x="0" y="1970617"/>
                          </a:lnTo>
                          <a:lnTo>
                            <a:pt x="985309" y="985309"/>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329" tIns="53340" rIns="1038648" bIns="53340" numCol="1" spcCol="1270" anchor="ctr" anchorCtr="0">
                      <a:noAutofit/>
                    </a:bodyPr>
                    <a:lstStyle/>
                    <a:p>
                      <a:pPr lvl="0" algn="ctr" defTabSz="1778000">
                        <a:lnSpc>
                          <a:spcPct val="90000"/>
                        </a:lnSpc>
                        <a:spcBef>
                          <a:spcPct val="0"/>
                        </a:spcBef>
                        <a:spcAft>
                          <a:spcPct val="35000"/>
                        </a:spcAft>
                      </a:pPr>
                      <a:endParaRPr lang="en-US" sz="4000" kern="1200" dirty="0">
                        <a:solidFill>
                          <a:schemeClr val="tx1">
                            <a:lumMod val="75000"/>
                            <a:lumOff val="25000"/>
                          </a:schemeClr>
                        </a:solidFill>
                      </a:endParaRPr>
                    </a:p>
                  </p:txBody>
                </p:sp>
                <p:sp>
                  <p:nvSpPr>
                    <p:cNvPr id="129" name="Freeform 128"/>
                    <p:cNvSpPr/>
                    <p:nvPr/>
                  </p:nvSpPr>
                  <p:spPr>
                    <a:xfrm>
                      <a:off x="1698961" y="24885283"/>
                      <a:ext cx="4915391" cy="996542"/>
                    </a:xfrm>
                    <a:custGeom>
                      <a:avLst/>
                      <a:gdLst>
                        <a:gd name="connsiteX0" fmla="*/ 0 w 4926543"/>
                        <a:gd name="connsiteY0" fmla="*/ 0 h 1970617"/>
                        <a:gd name="connsiteX1" fmla="*/ 3941235 w 4926543"/>
                        <a:gd name="connsiteY1" fmla="*/ 0 h 1970617"/>
                        <a:gd name="connsiteX2" fmla="*/ 4926543 w 4926543"/>
                        <a:gd name="connsiteY2" fmla="*/ 985309 h 1970617"/>
                        <a:gd name="connsiteX3" fmla="*/ 3941235 w 4926543"/>
                        <a:gd name="connsiteY3" fmla="*/ 1970617 h 1970617"/>
                        <a:gd name="connsiteX4" fmla="*/ 0 w 4926543"/>
                        <a:gd name="connsiteY4" fmla="*/ 1970617 h 1970617"/>
                        <a:gd name="connsiteX5" fmla="*/ 985309 w 4926543"/>
                        <a:gd name="connsiteY5" fmla="*/ 985309 h 1970617"/>
                        <a:gd name="connsiteX6" fmla="*/ 0 w 4926543"/>
                        <a:gd name="connsiteY6" fmla="*/ 0 h 1970617"/>
                        <a:gd name="connsiteX0" fmla="*/ 0 w 4926543"/>
                        <a:gd name="connsiteY0" fmla="*/ 0 h 1970617"/>
                        <a:gd name="connsiteX1" fmla="*/ 3821966 w 4926543"/>
                        <a:gd name="connsiteY1" fmla="*/ 954156 h 1970617"/>
                        <a:gd name="connsiteX2" fmla="*/ 4926543 w 4926543"/>
                        <a:gd name="connsiteY2" fmla="*/ 985309 h 1970617"/>
                        <a:gd name="connsiteX3" fmla="*/ 3941235 w 4926543"/>
                        <a:gd name="connsiteY3" fmla="*/ 1970617 h 1970617"/>
                        <a:gd name="connsiteX4" fmla="*/ 0 w 4926543"/>
                        <a:gd name="connsiteY4" fmla="*/ 1970617 h 1970617"/>
                        <a:gd name="connsiteX5" fmla="*/ 985309 w 4926543"/>
                        <a:gd name="connsiteY5" fmla="*/ 985309 h 1970617"/>
                        <a:gd name="connsiteX6" fmla="*/ 0 w 4926543"/>
                        <a:gd name="connsiteY6" fmla="*/ 0 h 1970617"/>
                        <a:gd name="connsiteX0" fmla="*/ 2107095 w 4926543"/>
                        <a:gd name="connsiteY0" fmla="*/ 79514 h 1016461"/>
                        <a:gd name="connsiteX1" fmla="*/ 3821966 w 4926543"/>
                        <a:gd name="connsiteY1" fmla="*/ 0 h 1016461"/>
                        <a:gd name="connsiteX2" fmla="*/ 4926543 w 4926543"/>
                        <a:gd name="connsiteY2" fmla="*/ 31153 h 1016461"/>
                        <a:gd name="connsiteX3" fmla="*/ 3941235 w 4926543"/>
                        <a:gd name="connsiteY3" fmla="*/ 1016461 h 1016461"/>
                        <a:gd name="connsiteX4" fmla="*/ 0 w 4926543"/>
                        <a:gd name="connsiteY4" fmla="*/ 1016461 h 1016461"/>
                        <a:gd name="connsiteX5" fmla="*/ 985309 w 4926543"/>
                        <a:gd name="connsiteY5" fmla="*/ 31153 h 1016461"/>
                        <a:gd name="connsiteX6" fmla="*/ 2107095 w 4926543"/>
                        <a:gd name="connsiteY6" fmla="*/ 79514 h 1016461"/>
                        <a:gd name="connsiteX0" fmla="*/ 2107095 w 4926543"/>
                        <a:gd name="connsiteY0" fmla="*/ 23758 h 1016461"/>
                        <a:gd name="connsiteX1" fmla="*/ 3821966 w 4926543"/>
                        <a:gd name="connsiteY1" fmla="*/ 0 h 1016461"/>
                        <a:gd name="connsiteX2" fmla="*/ 4926543 w 4926543"/>
                        <a:gd name="connsiteY2" fmla="*/ 31153 h 1016461"/>
                        <a:gd name="connsiteX3" fmla="*/ 3941235 w 4926543"/>
                        <a:gd name="connsiteY3" fmla="*/ 1016461 h 1016461"/>
                        <a:gd name="connsiteX4" fmla="*/ 0 w 4926543"/>
                        <a:gd name="connsiteY4" fmla="*/ 1016461 h 1016461"/>
                        <a:gd name="connsiteX5" fmla="*/ 985309 w 4926543"/>
                        <a:gd name="connsiteY5" fmla="*/ 31153 h 1016461"/>
                        <a:gd name="connsiteX6" fmla="*/ 2107095 w 4926543"/>
                        <a:gd name="connsiteY6" fmla="*/ 23758 h 1016461"/>
                        <a:gd name="connsiteX0" fmla="*/ 2107095 w 4926543"/>
                        <a:gd name="connsiteY0" fmla="*/ 0 h 992703"/>
                        <a:gd name="connsiteX1" fmla="*/ 3821966 w 4926543"/>
                        <a:gd name="connsiteY1" fmla="*/ 9695 h 992703"/>
                        <a:gd name="connsiteX2" fmla="*/ 4926543 w 4926543"/>
                        <a:gd name="connsiteY2" fmla="*/ 7395 h 992703"/>
                        <a:gd name="connsiteX3" fmla="*/ 3941235 w 4926543"/>
                        <a:gd name="connsiteY3" fmla="*/ 992703 h 992703"/>
                        <a:gd name="connsiteX4" fmla="*/ 0 w 4926543"/>
                        <a:gd name="connsiteY4" fmla="*/ 992703 h 992703"/>
                        <a:gd name="connsiteX5" fmla="*/ 985309 w 4926543"/>
                        <a:gd name="connsiteY5" fmla="*/ 7395 h 992703"/>
                        <a:gd name="connsiteX6" fmla="*/ 2107095 w 4926543"/>
                        <a:gd name="connsiteY6" fmla="*/ 0 h 992703"/>
                        <a:gd name="connsiteX0" fmla="*/ 2107095 w 4926543"/>
                        <a:gd name="connsiteY0" fmla="*/ 0 h 992703"/>
                        <a:gd name="connsiteX1" fmla="*/ 3821966 w 4926543"/>
                        <a:gd name="connsiteY1" fmla="*/ 9695 h 992703"/>
                        <a:gd name="connsiteX2" fmla="*/ 4926543 w 4926543"/>
                        <a:gd name="connsiteY2" fmla="*/ 7395 h 992703"/>
                        <a:gd name="connsiteX3" fmla="*/ 3941235 w 4926543"/>
                        <a:gd name="connsiteY3" fmla="*/ 992703 h 992703"/>
                        <a:gd name="connsiteX4" fmla="*/ 0 w 4926543"/>
                        <a:gd name="connsiteY4" fmla="*/ 992703 h 992703"/>
                        <a:gd name="connsiteX5" fmla="*/ 985309 w 4926543"/>
                        <a:gd name="connsiteY5" fmla="*/ 7395 h 992703"/>
                        <a:gd name="connsiteX6" fmla="*/ 2107095 w 4926543"/>
                        <a:gd name="connsiteY6" fmla="*/ 0 h 992703"/>
                        <a:gd name="connsiteX0" fmla="*/ 2118246 w 4926543"/>
                        <a:gd name="connsiteY0" fmla="*/ 14908 h 985308"/>
                        <a:gd name="connsiteX1" fmla="*/ 3821966 w 4926543"/>
                        <a:gd name="connsiteY1" fmla="*/ 2300 h 985308"/>
                        <a:gd name="connsiteX2" fmla="*/ 4926543 w 4926543"/>
                        <a:gd name="connsiteY2" fmla="*/ 0 h 985308"/>
                        <a:gd name="connsiteX3" fmla="*/ 3941235 w 4926543"/>
                        <a:gd name="connsiteY3" fmla="*/ 985308 h 985308"/>
                        <a:gd name="connsiteX4" fmla="*/ 0 w 4926543"/>
                        <a:gd name="connsiteY4" fmla="*/ 985308 h 985308"/>
                        <a:gd name="connsiteX5" fmla="*/ 985309 w 4926543"/>
                        <a:gd name="connsiteY5" fmla="*/ 0 h 985308"/>
                        <a:gd name="connsiteX6" fmla="*/ 2118246 w 4926543"/>
                        <a:gd name="connsiteY6" fmla="*/ 14908 h 985308"/>
                        <a:gd name="connsiteX0" fmla="*/ 2118246 w 4926543"/>
                        <a:gd name="connsiteY0" fmla="*/ 14908 h 985308"/>
                        <a:gd name="connsiteX1" fmla="*/ 3821966 w 4926543"/>
                        <a:gd name="connsiteY1" fmla="*/ 2300 h 985308"/>
                        <a:gd name="connsiteX2" fmla="*/ 4926543 w 4926543"/>
                        <a:gd name="connsiteY2" fmla="*/ 0 h 985308"/>
                        <a:gd name="connsiteX3" fmla="*/ 3941235 w 4926543"/>
                        <a:gd name="connsiteY3" fmla="*/ 985308 h 985308"/>
                        <a:gd name="connsiteX4" fmla="*/ 0 w 4926543"/>
                        <a:gd name="connsiteY4" fmla="*/ 985308 h 985308"/>
                        <a:gd name="connsiteX5" fmla="*/ 996460 w 4926543"/>
                        <a:gd name="connsiteY5" fmla="*/ 11151 h 985308"/>
                        <a:gd name="connsiteX6" fmla="*/ 2118246 w 4926543"/>
                        <a:gd name="connsiteY6" fmla="*/ 14908 h 985308"/>
                        <a:gd name="connsiteX0" fmla="*/ 2118246 w 4926543"/>
                        <a:gd name="connsiteY0" fmla="*/ 14908 h 985308"/>
                        <a:gd name="connsiteX1" fmla="*/ 3821966 w 4926543"/>
                        <a:gd name="connsiteY1" fmla="*/ 13452 h 985308"/>
                        <a:gd name="connsiteX2" fmla="*/ 4926543 w 4926543"/>
                        <a:gd name="connsiteY2" fmla="*/ 0 h 985308"/>
                        <a:gd name="connsiteX3" fmla="*/ 3941235 w 4926543"/>
                        <a:gd name="connsiteY3" fmla="*/ 985308 h 985308"/>
                        <a:gd name="connsiteX4" fmla="*/ 0 w 4926543"/>
                        <a:gd name="connsiteY4" fmla="*/ 985308 h 985308"/>
                        <a:gd name="connsiteX5" fmla="*/ 996460 w 4926543"/>
                        <a:gd name="connsiteY5" fmla="*/ 11151 h 985308"/>
                        <a:gd name="connsiteX6" fmla="*/ 2118246 w 4926543"/>
                        <a:gd name="connsiteY6" fmla="*/ 14908 h 985308"/>
                        <a:gd name="connsiteX0" fmla="*/ 2118246 w 4915392"/>
                        <a:gd name="connsiteY0" fmla="*/ 3757 h 974157"/>
                        <a:gd name="connsiteX1" fmla="*/ 3821966 w 4915392"/>
                        <a:gd name="connsiteY1" fmla="*/ 2301 h 974157"/>
                        <a:gd name="connsiteX2" fmla="*/ 4915392 w 4915392"/>
                        <a:gd name="connsiteY2" fmla="*/ 0 h 974157"/>
                        <a:gd name="connsiteX3" fmla="*/ 3941235 w 4915392"/>
                        <a:gd name="connsiteY3" fmla="*/ 974157 h 974157"/>
                        <a:gd name="connsiteX4" fmla="*/ 0 w 4915392"/>
                        <a:gd name="connsiteY4" fmla="*/ 974157 h 974157"/>
                        <a:gd name="connsiteX5" fmla="*/ 996460 w 4915392"/>
                        <a:gd name="connsiteY5" fmla="*/ 0 h 974157"/>
                        <a:gd name="connsiteX6" fmla="*/ 2118246 w 4915392"/>
                        <a:gd name="connsiteY6" fmla="*/ 3757 h 97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5392" h="974157">
                          <a:moveTo>
                            <a:pt x="2118246" y="3757"/>
                          </a:moveTo>
                          <a:lnTo>
                            <a:pt x="3821966" y="2301"/>
                          </a:lnTo>
                          <a:lnTo>
                            <a:pt x="4915392" y="0"/>
                          </a:lnTo>
                          <a:lnTo>
                            <a:pt x="3941235" y="974157"/>
                          </a:lnTo>
                          <a:lnTo>
                            <a:pt x="0" y="974157"/>
                          </a:lnTo>
                          <a:lnTo>
                            <a:pt x="996460" y="0"/>
                          </a:lnTo>
                          <a:lnTo>
                            <a:pt x="2118246" y="3757"/>
                          </a:lnTo>
                          <a:close/>
                        </a:path>
                      </a:pathLst>
                    </a:cu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329" tIns="53340" rIns="1038648" bIns="53340" numCol="1" spcCol="1270" anchor="ctr" anchorCtr="0">
                      <a:noAutofit/>
                    </a:bodyPr>
                    <a:lstStyle/>
                    <a:p>
                      <a:pPr lvl="0" algn="ctr" defTabSz="1778000">
                        <a:lnSpc>
                          <a:spcPct val="90000"/>
                        </a:lnSpc>
                        <a:spcBef>
                          <a:spcPct val="0"/>
                        </a:spcBef>
                        <a:spcAft>
                          <a:spcPct val="35000"/>
                        </a:spcAft>
                      </a:pPr>
                      <a:endParaRPr lang="en-US" sz="4000" kern="1200">
                        <a:solidFill>
                          <a:schemeClr val="tx1">
                            <a:lumMod val="75000"/>
                            <a:lumOff val="25000"/>
                          </a:schemeClr>
                        </a:solidFill>
                      </a:endParaRPr>
                    </a:p>
                  </p:txBody>
                </p:sp>
              </p:grpSp>
              <p:grpSp>
                <p:nvGrpSpPr>
                  <p:cNvPr id="119" name="Group 118"/>
                  <p:cNvGrpSpPr/>
                  <p:nvPr/>
                </p:nvGrpSpPr>
                <p:grpSpPr>
                  <a:xfrm>
                    <a:off x="15090908" y="14846455"/>
                    <a:ext cx="3515602" cy="3066496"/>
                    <a:chOff x="6373491" y="23552313"/>
                    <a:chExt cx="5263597" cy="2322797"/>
                  </a:xfrm>
                  <a:solidFill>
                    <a:schemeClr val="accent1">
                      <a:lumMod val="20000"/>
                      <a:lumOff val="80000"/>
                    </a:schemeClr>
                  </a:solidFill>
                </p:grpSpPr>
                <p:sp>
                  <p:nvSpPr>
                    <p:cNvPr id="126" name="Freeform 125"/>
                    <p:cNvSpPr/>
                    <p:nvPr/>
                  </p:nvSpPr>
                  <p:spPr>
                    <a:xfrm>
                      <a:off x="6710545" y="23552313"/>
                      <a:ext cx="4926543" cy="1970617"/>
                    </a:xfrm>
                    <a:custGeom>
                      <a:avLst/>
                      <a:gdLst>
                        <a:gd name="connsiteX0" fmla="*/ 0 w 4926543"/>
                        <a:gd name="connsiteY0" fmla="*/ 0 h 1970617"/>
                        <a:gd name="connsiteX1" fmla="*/ 3941235 w 4926543"/>
                        <a:gd name="connsiteY1" fmla="*/ 0 h 1970617"/>
                        <a:gd name="connsiteX2" fmla="*/ 4926543 w 4926543"/>
                        <a:gd name="connsiteY2" fmla="*/ 985309 h 1970617"/>
                        <a:gd name="connsiteX3" fmla="*/ 3941235 w 4926543"/>
                        <a:gd name="connsiteY3" fmla="*/ 1970617 h 1970617"/>
                        <a:gd name="connsiteX4" fmla="*/ 0 w 4926543"/>
                        <a:gd name="connsiteY4" fmla="*/ 1970617 h 1970617"/>
                        <a:gd name="connsiteX5" fmla="*/ 985309 w 4926543"/>
                        <a:gd name="connsiteY5" fmla="*/ 985309 h 1970617"/>
                        <a:gd name="connsiteX6" fmla="*/ 0 w 4926543"/>
                        <a:gd name="connsiteY6" fmla="*/ 0 h 197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6543" h="1970617">
                          <a:moveTo>
                            <a:pt x="0" y="0"/>
                          </a:moveTo>
                          <a:lnTo>
                            <a:pt x="3941235" y="0"/>
                          </a:lnTo>
                          <a:lnTo>
                            <a:pt x="4926543" y="985309"/>
                          </a:lnTo>
                          <a:lnTo>
                            <a:pt x="3941235" y="1970617"/>
                          </a:lnTo>
                          <a:lnTo>
                            <a:pt x="0" y="1970617"/>
                          </a:lnTo>
                          <a:lnTo>
                            <a:pt x="985309" y="985309"/>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329" tIns="53340" rIns="1038648" bIns="53340" numCol="1" spcCol="1270" anchor="ctr" anchorCtr="0">
                      <a:noAutofit/>
                    </a:bodyPr>
                    <a:lstStyle/>
                    <a:p>
                      <a:pPr lvl="0" algn="ctr" defTabSz="1778000">
                        <a:lnSpc>
                          <a:spcPct val="90000"/>
                        </a:lnSpc>
                        <a:spcBef>
                          <a:spcPct val="0"/>
                        </a:spcBef>
                        <a:spcAft>
                          <a:spcPct val="35000"/>
                        </a:spcAft>
                      </a:pPr>
                      <a:endParaRPr lang="en-US" sz="4000" kern="1200" dirty="0">
                        <a:solidFill>
                          <a:schemeClr val="tx1">
                            <a:lumMod val="75000"/>
                            <a:lumOff val="25000"/>
                          </a:schemeClr>
                        </a:solidFill>
                      </a:endParaRPr>
                    </a:p>
                  </p:txBody>
                </p:sp>
                <p:sp>
                  <p:nvSpPr>
                    <p:cNvPr id="127" name="Freeform 126"/>
                    <p:cNvSpPr/>
                    <p:nvPr/>
                  </p:nvSpPr>
                  <p:spPr>
                    <a:xfrm>
                      <a:off x="6373491" y="24900954"/>
                      <a:ext cx="4915394" cy="974156"/>
                    </a:xfrm>
                    <a:custGeom>
                      <a:avLst/>
                      <a:gdLst>
                        <a:gd name="connsiteX0" fmla="*/ 0 w 4926543"/>
                        <a:gd name="connsiteY0" fmla="*/ 0 h 1970617"/>
                        <a:gd name="connsiteX1" fmla="*/ 3941235 w 4926543"/>
                        <a:gd name="connsiteY1" fmla="*/ 0 h 1970617"/>
                        <a:gd name="connsiteX2" fmla="*/ 4926543 w 4926543"/>
                        <a:gd name="connsiteY2" fmla="*/ 985309 h 1970617"/>
                        <a:gd name="connsiteX3" fmla="*/ 3941235 w 4926543"/>
                        <a:gd name="connsiteY3" fmla="*/ 1970617 h 1970617"/>
                        <a:gd name="connsiteX4" fmla="*/ 0 w 4926543"/>
                        <a:gd name="connsiteY4" fmla="*/ 1970617 h 1970617"/>
                        <a:gd name="connsiteX5" fmla="*/ 985309 w 4926543"/>
                        <a:gd name="connsiteY5" fmla="*/ 985309 h 1970617"/>
                        <a:gd name="connsiteX6" fmla="*/ 0 w 4926543"/>
                        <a:gd name="connsiteY6" fmla="*/ 0 h 1970617"/>
                        <a:gd name="connsiteX0" fmla="*/ 0 w 4926543"/>
                        <a:gd name="connsiteY0" fmla="*/ 0 h 1970617"/>
                        <a:gd name="connsiteX1" fmla="*/ 3821966 w 4926543"/>
                        <a:gd name="connsiteY1" fmla="*/ 954156 h 1970617"/>
                        <a:gd name="connsiteX2" fmla="*/ 4926543 w 4926543"/>
                        <a:gd name="connsiteY2" fmla="*/ 985309 h 1970617"/>
                        <a:gd name="connsiteX3" fmla="*/ 3941235 w 4926543"/>
                        <a:gd name="connsiteY3" fmla="*/ 1970617 h 1970617"/>
                        <a:gd name="connsiteX4" fmla="*/ 0 w 4926543"/>
                        <a:gd name="connsiteY4" fmla="*/ 1970617 h 1970617"/>
                        <a:gd name="connsiteX5" fmla="*/ 985309 w 4926543"/>
                        <a:gd name="connsiteY5" fmla="*/ 985309 h 1970617"/>
                        <a:gd name="connsiteX6" fmla="*/ 0 w 4926543"/>
                        <a:gd name="connsiteY6" fmla="*/ 0 h 1970617"/>
                        <a:gd name="connsiteX0" fmla="*/ 2107095 w 4926543"/>
                        <a:gd name="connsiteY0" fmla="*/ 79514 h 1016461"/>
                        <a:gd name="connsiteX1" fmla="*/ 3821966 w 4926543"/>
                        <a:gd name="connsiteY1" fmla="*/ 0 h 1016461"/>
                        <a:gd name="connsiteX2" fmla="*/ 4926543 w 4926543"/>
                        <a:gd name="connsiteY2" fmla="*/ 31153 h 1016461"/>
                        <a:gd name="connsiteX3" fmla="*/ 3941235 w 4926543"/>
                        <a:gd name="connsiteY3" fmla="*/ 1016461 h 1016461"/>
                        <a:gd name="connsiteX4" fmla="*/ 0 w 4926543"/>
                        <a:gd name="connsiteY4" fmla="*/ 1016461 h 1016461"/>
                        <a:gd name="connsiteX5" fmla="*/ 985309 w 4926543"/>
                        <a:gd name="connsiteY5" fmla="*/ 31153 h 1016461"/>
                        <a:gd name="connsiteX6" fmla="*/ 2107095 w 4926543"/>
                        <a:gd name="connsiteY6" fmla="*/ 79514 h 1016461"/>
                        <a:gd name="connsiteX0" fmla="*/ 2107095 w 4926543"/>
                        <a:gd name="connsiteY0" fmla="*/ 23758 h 1016461"/>
                        <a:gd name="connsiteX1" fmla="*/ 3821966 w 4926543"/>
                        <a:gd name="connsiteY1" fmla="*/ 0 h 1016461"/>
                        <a:gd name="connsiteX2" fmla="*/ 4926543 w 4926543"/>
                        <a:gd name="connsiteY2" fmla="*/ 31153 h 1016461"/>
                        <a:gd name="connsiteX3" fmla="*/ 3941235 w 4926543"/>
                        <a:gd name="connsiteY3" fmla="*/ 1016461 h 1016461"/>
                        <a:gd name="connsiteX4" fmla="*/ 0 w 4926543"/>
                        <a:gd name="connsiteY4" fmla="*/ 1016461 h 1016461"/>
                        <a:gd name="connsiteX5" fmla="*/ 985309 w 4926543"/>
                        <a:gd name="connsiteY5" fmla="*/ 31153 h 1016461"/>
                        <a:gd name="connsiteX6" fmla="*/ 2107095 w 4926543"/>
                        <a:gd name="connsiteY6" fmla="*/ 23758 h 1016461"/>
                        <a:gd name="connsiteX0" fmla="*/ 2107095 w 4926543"/>
                        <a:gd name="connsiteY0" fmla="*/ 0 h 992703"/>
                        <a:gd name="connsiteX1" fmla="*/ 3821966 w 4926543"/>
                        <a:gd name="connsiteY1" fmla="*/ 9695 h 992703"/>
                        <a:gd name="connsiteX2" fmla="*/ 4926543 w 4926543"/>
                        <a:gd name="connsiteY2" fmla="*/ 7395 h 992703"/>
                        <a:gd name="connsiteX3" fmla="*/ 3941235 w 4926543"/>
                        <a:gd name="connsiteY3" fmla="*/ 992703 h 992703"/>
                        <a:gd name="connsiteX4" fmla="*/ 0 w 4926543"/>
                        <a:gd name="connsiteY4" fmla="*/ 992703 h 992703"/>
                        <a:gd name="connsiteX5" fmla="*/ 985309 w 4926543"/>
                        <a:gd name="connsiteY5" fmla="*/ 7395 h 992703"/>
                        <a:gd name="connsiteX6" fmla="*/ 2107095 w 4926543"/>
                        <a:gd name="connsiteY6" fmla="*/ 0 h 992703"/>
                        <a:gd name="connsiteX0" fmla="*/ 2107095 w 4926543"/>
                        <a:gd name="connsiteY0" fmla="*/ 0 h 992703"/>
                        <a:gd name="connsiteX1" fmla="*/ 3821966 w 4926543"/>
                        <a:gd name="connsiteY1" fmla="*/ 9695 h 992703"/>
                        <a:gd name="connsiteX2" fmla="*/ 4926543 w 4926543"/>
                        <a:gd name="connsiteY2" fmla="*/ 7395 h 992703"/>
                        <a:gd name="connsiteX3" fmla="*/ 3941235 w 4926543"/>
                        <a:gd name="connsiteY3" fmla="*/ 992703 h 992703"/>
                        <a:gd name="connsiteX4" fmla="*/ 0 w 4926543"/>
                        <a:gd name="connsiteY4" fmla="*/ 992703 h 992703"/>
                        <a:gd name="connsiteX5" fmla="*/ 985309 w 4926543"/>
                        <a:gd name="connsiteY5" fmla="*/ 7395 h 992703"/>
                        <a:gd name="connsiteX6" fmla="*/ 2107095 w 4926543"/>
                        <a:gd name="connsiteY6" fmla="*/ 0 h 992703"/>
                        <a:gd name="connsiteX0" fmla="*/ 2118246 w 4926543"/>
                        <a:gd name="connsiteY0" fmla="*/ 14908 h 985308"/>
                        <a:gd name="connsiteX1" fmla="*/ 3821966 w 4926543"/>
                        <a:gd name="connsiteY1" fmla="*/ 2300 h 985308"/>
                        <a:gd name="connsiteX2" fmla="*/ 4926543 w 4926543"/>
                        <a:gd name="connsiteY2" fmla="*/ 0 h 985308"/>
                        <a:gd name="connsiteX3" fmla="*/ 3941235 w 4926543"/>
                        <a:gd name="connsiteY3" fmla="*/ 985308 h 985308"/>
                        <a:gd name="connsiteX4" fmla="*/ 0 w 4926543"/>
                        <a:gd name="connsiteY4" fmla="*/ 985308 h 985308"/>
                        <a:gd name="connsiteX5" fmla="*/ 985309 w 4926543"/>
                        <a:gd name="connsiteY5" fmla="*/ 0 h 985308"/>
                        <a:gd name="connsiteX6" fmla="*/ 2118246 w 4926543"/>
                        <a:gd name="connsiteY6" fmla="*/ 14908 h 985308"/>
                        <a:gd name="connsiteX0" fmla="*/ 2118246 w 4926543"/>
                        <a:gd name="connsiteY0" fmla="*/ 14908 h 985308"/>
                        <a:gd name="connsiteX1" fmla="*/ 3821966 w 4926543"/>
                        <a:gd name="connsiteY1" fmla="*/ 2300 h 985308"/>
                        <a:gd name="connsiteX2" fmla="*/ 4926543 w 4926543"/>
                        <a:gd name="connsiteY2" fmla="*/ 0 h 985308"/>
                        <a:gd name="connsiteX3" fmla="*/ 3941235 w 4926543"/>
                        <a:gd name="connsiteY3" fmla="*/ 985308 h 985308"/>
                        <a:gd name="connsiteX4" fmla="*/ 0 w 4926543"/>
                        <a:gd name="connsiteY4" fmla="*/ 985308 h 985308"/>
                        <a:gd name="connsiteX5" fmla="*/ 996460 w 4926543"/>
                        <a:gd name="connsiteY5" fmla="*/ 11151 h 985308"/>
                        <a:gd name="connsiteX6" fmla="*/ 2118246 w 4926543"/>
                        <a:gd name="connsiteY6" fmla="*/ 14908 h 985308"/>
                        <a:gd name="connsiteX0" fmla="*/ 2118246 w 4926543"/>
                        <a:gd name="connsiteY0" fmla="*/ 14908 h 985308"/>
                        <a:gd name="connsiteX1" fmla="*/ 3821966 w 4926543"/>
                        <a:gd name="connsiteY1" fmla="*/ 13452 h 985308"/>
                        <a:gd name="connsiteX2" fmla="*/ 4926543 w 4926543"/>
                        <a:gd name="connsiteY2" fmla="*/ 0 h 985308"/>
                        <a:gd name="connsiteX3" fmla="*/ 3941235 w 4926543"/>
                        <a:gd name="connsiteY3" fmla="*/ 985308 h 985308"/>
                        <a:gd name="connsiteX4" fmla="*/ 0 w 4926543"/>
                        <a:gd name="connsiteY4" fmla="*/ 985308 h 985308"/>
                        <a:gd name="connsiteX5" fmla="*/ 996460 w 4926543"/>
                        <a:gd name="connsiteY5" fmla="*/ 11151 h 985308"/>
                        <a:gd name="connsiteX6" fmla="*/ 2118246 w 4926543"/>
                        <a:gd name="connsiteY6" fmla="*/ 14908 h 985308"/>
                        <a:gd name="connsiteX0" fmla="*/ 2118246 w 4915392"/>
                        <a:gd name="connsiteY0" fmla="*/ 3757 h 974157"/>
                        <a:gd name="connsiteX1" fmla="*/ 3821966 w 4915392"/>
                        <a:gd name="connsiteY1" fmla="*/ 2301 h 974157"/>
                        <a:gd name="connsiteX2" fmla="*/ 4915392 w 4915392"/>
                        <a:gd name="connsiteY2" fmla="*/ 0 h 974157"/>
                        <a:gd name="connsiteX3" fmla="*/ 3941235 w 4915392"/>
                        <a:gd name="connsiteY3" fmla="*/ 974157 h 974157"/>
                        <a:gd name="connsiteX4" fmla="*/ 0 w 4915392"/>
                        <a:gd name="connsiteY4" fmla="*/ 974157 h 974157"/>
                        <a:gd name="connsiteX5" fmla="*/ 996460 w 4915392"/>
                        <a:gd name="connsiteY5" fmla="*/ 0 h 974157"/>
                        <a:gd name="connsiteX6" fmla="*/ 2118246 w 4915392"/>
                        <a:gd name="connsiteY6" fmla="*/ 3757 h 97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5392" h="974157">
                          <a:moveTo>
                            <a:pt x="2118246" y="3757"/>
                          </a:moveTo>
                          <a:lnTo>
                            <a:pt x="3821966" y="2301"/>
                          </a:lnTo>
                          <a:lnTo>
                            <a:pt x="4915392" y="0"/>
                          </a:lnTo>
                          <a:lnTo>
                            <a:pt x="3941235" y="974157"/>
                          </a:lnTo>
                          <a:lnTo>
                            <a:pt x="0" y="974157"/>
                          </a:lnTo>
                          <a:lnTo>
                            <a:pt x="996460" y="0"/>
                          </a:lnTo>
                          <a:lnTo>
                            <a:pt x="2118246" y="3757"/>
                          </a:lnTo>
                          <a:close/>
                        </a:path>
                      </a:pathLst>
                    </a:cu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329" tIns="53340" rIns="1038648" bIns="53340" numCol="1" spcCol="1270" anchor="ctr" anchorCtr="0">
                      <a:noAutofit/>
                    </a:bodyPr>
                    <a:lstStyle/>
                    <a:p>
                      <a:pPr lvl="0" algn="ctr" defTabSz="1778000">
                        <a:lnSpc>
                          <a:spcPct val="90000"/>
                        </a:lnSpc>
                        <a:spcBef>
                          <a:spcPct val="0"/>
                        </a:spcBef>
                        <a:spcAft>
                          <a:spcPct val="35000"/>
                        </a:spcAft>
                      </a:pPr>
                      <a:endParaRPr lang="en-US" sz="4000" kern="1200">
                        <a:solidFill>
                          <a:schemeClr val="tx1">
                            <a:lumMod val="75000"/>
                            <a:lumOff val="25000"/>
                          </a:schemeClr>
                        </a:solidFill>
                      </a:endParaRPr>
                    </a:p>
                  </p:txBody>
                </p:sp>
              </p:grpSp>
              <p:grpSp>
                <p:nvGrpSpPr>
                  <p:cNvPr id="120" name="Group 119"/>
                  <p:cNvGrpSpPr/>
                  <p:nvPr/>
                </p:nvGrpSpPr>
                <p:grpSpPr>
                  <a:xfrm>
                    <a:off x="17986509" y="14846482"/>
                    <a:ext cx="3515675" cy="3066468"/>
                    <a:chOff x="10563734" y="23563465"/>
                    <a:chExt cx="5263705" cy="2322774"/>
                  </a:xfrm>
                  <a:solidFill>
                    <a:schemeClr val="accent1">
                      <a:lumMod val="20000"/>
                      <a:lumOff val="80000"/>
                    </a:schemeClr>
                  </a:solidFill>
                </p:grpSpPr>
                <p:sp>
                  <p:nvSpPr>
                    <p:cNvPr id="124" name="Freeform 123"/>
                    <p:cNvSpPr/>
                    <p:nvPr/>
                  </p:nvSpPr>
                  <p:spPr>
                    <a:xfrm>
                      <a:off x="10900896" y="23563465"/>
                      <a:ext cx="4926543" cy="1970617"/>
                    </a:xfrm>
                    <a:custGeom>
                      <a:avLst/>
                      <a:gdLst>
                        <a:gd name="connsiteX0" fmla="*/ 0 w 4926543"/>
                        <a:gd name="connsiteY0" fmla="*/ 0 h 1970617"/>
                        <a:gd name="connsiteX1" fmla="*/ 3941235 w 4926543"/>
                        <a:gd name="connsiteY1" fmla="*/ 0 h 1970617"/>
                        <a:gd name="connsiteX2" fmla="*/ 4926543 w 4926543"/>
                        <a:gd name="connsiteY2" fmla="*/ 985309 h 1970617"/>
                        <a:gd name="connsiteX3" fmla="*/ 3941235 w 4926543"/>
                        <a:gd name="connsiteY3" fmla="*/ 1970617 h 1970617"/>
                        <a:gd name="connsiteX4" fmla="*/ 0 w 4926543"/>
                        <a:gd name="connsiteY4" fmla="*/ 1970617 h 1970617"/>
                        <a:gd name="connsiteX5" fmla="*/ 985309 w 4926543"/>
                        <a:gd name="connsiteY5" fmla="*/ 985309 h 1970617"/>
                        <a:gd name="connsiteX6" fmla="*/ 0 w 4926543"/>
                        <a:gd name="connsiteY6" fmla="*/ 0 h 197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6543" h="1970617">
                          <a:moveTo>
                            <a:pt x="0" y="0"/>
                          </a:moveTo>
                          <a:lnTo>
                            <a:pt x="3941235" y="0"/>
                          </a:lnTo>
                          <a:lnTo>
                            <a:pt x="4926543" y="985309"/>
                          </a:lnTo>
                          <a:lnTo>
                            <a:pt x="3941235" y="1970617"/>
                          </a:lnTo>
                          <a:lnTo>
                            <a:pt x="0" y="1970617"/>
                          </a:lnTo>
                          <a:lnTo>
                            <a:pt x="985309" y="985309"/>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329" tIns="53340" rIns="1038648" bIns="53340" numCol="1" spcCol="1270" anchor="ctr" anchorCtr="0">
                      <a:noAutofit/>
                    </a:bodyPr>
                    <a:lstStyle/>
                    <a:p>
                      <a:pPr lvl="0" algn="ctr" defTabSz="1778000">
                        <a:lnSpc>
                          <a:spcPct val="90000"/>
                        </a:lnSpc>
                        <a:spcBef>
                          <a:spcPct val="0"/>
                        </a:spcBef>
                        <a:spcAft>
                          <a:spcPct val="35000"/>
                        </a:spcAft>
                      </a:pPr>
                      <a:endParaRPr lang="en-US" sz="4000" kern="1200" dirty="0">
                        <a:solidFill>
                          <a:schemeClr val="tx1">
                            <a:lumMod val="75000"/>
                            <a:lumOff val="25000"/>
                          </a:schemeClr>
                        </a:solidFill>
                      </a:endParaRPr>
                    </a:p>
                  </p:txBody>
                </p:sp>
                <p:sp>
                  <p:nvSpPr>
                    <p:cNvPr id="125" name="Freeform 124"/>
                    <p:cNvSpPr/>
                    <p:nvPr/>
                  </p:nvSpPr>
                  <p:spPr>
                    <a:xfrm>
                      <a:off x="10563734" y="24912082"/>
                      <a:ext cx="4915391" cy="974157"/>
                    </a:xfrm>
                    <a:custGeom>
                      <a:avLst/>
                      <a:gdLst>
                        <a:gd name="connsiteX0" fmla="*/ 0 w 4926543"/>
                        <a:gd name="connsiteY0" fmla="*/ 0 h 1970617"/>
                        <a:gd name="connsiteX1" fmla="*/ 3941235 w 4926543"/>
                        <a:gd name="connsiteY1" fmla="*/ 0 h 1970617"/>
                        <a:gd name="connsiteX2" fmla="*/ 4926543 w 4926543"/>
                        <a:gd name="connsiteY2" fmla="*/ 985309 h 1970617"/>
                        <a:gd name="connsiteX3" fmla="*/ 3941235 w 4926543"/>
                        <a:gd name="connsiteY3" fmla="*/ 1970617 h 1970617"/>
                        <a:gd name="connsiteX4" fmla="*/ 0 w 4926543"/>
                        <a:gd name="connsiteY4" fmla="*/ 1970617 h 1970617"/>
                        <a:gd name="connsiteX5" fmla="*/ 985309 w 4926543"/>
                        <a:gd name="connsiteY5" fmla="*/ 985309 h 1970617"/>
                        <a:gd name="connsiteX6" fmla="*/ 0 w 4926543"/>
                        <a:gd name="connsiteY6" fmla="*/ 0 h 1970617"/>
                        <a:gd name="connsiteX0" fmla="*/ 0 w 4926543"/>
                        <a:gd name="connsiteY0" fmla="*/ 0 h 1970617"/>
                        <a:gd name="connsiteX1" fmla="*/ 3821966 w 4926543"/>
                        <a:gd name="connsiteY1" fmla="*/ 954156 h 1970617"/>
                        <a:gd name="connsiteX2" fmla="*/ 4926543 w 4926543"/>
                        <a:gd name="connsiteY2" fmla="*/ 985309 h 1970617"/>
                        <a:gd name="connsiteX3" fmla="*/ 3941235 w 4926543"/>
                        <a:gd name="connsiteY3" fmla="*/ 1970617 h 1970617"/>
                        <a:gd name="connsiteX4" fmla="*/ 0 w 4926543"/>
                        <a:gd name="connsiteY4" fmla="*/ 1970617 h 1970617"/>
                        <a:gd name="connsiteX5" fmla="*/ 985309 w 4926543"/>
                        <a:gd name="connsiteY5" fmla="*/ 985309 h 1970617"/>
                        <a:gd name="connsiteX6" fmla="*/ 0 w 4926543"/>
                        <a:gd name="connsiteY6" fmla="*/ 0 h 1970617"/>
                        <a:gd name="connsiteX0" fmla="*/ 2107095 w 4926543"/>
                        <a:gd name="connsiteY0" fmla="*/ 79514 h 1016461"/>
                        <a:gd name="connsiteX1" fmla="*/ 3821966 w 4926543"/>
                        <a:gd name="connsiteY1" fmla="*/ 0 h 1016461"/>
                        <a:gd name="connsiteX2" fmla="*/ 4926543 w 4926543"/>
                        <a:gd name="connsiteY2" fmla="*/ 31153 h 1016461"/>
                        <a:gd name="connsiteX3" fmla="*/ 3941235 w 4926543"/>
                        <a:gd name="connsiteY3" fmla="*/ 1016461 h 1016461"/>
                        <a:gd name="connsiteX4" fmla="*/ 0 w 4926543"/>
                        <a:gd name="connsiteY4" fmla="*/ 1016461 h 1016461"/>
                        <a:gd name="connsiteX5" fmla="*/ 985309 w 4926543"/>
                        <a:gd name="connsiteY5" fmla="*/ 31153 h 1016461"/>
                        <a:gd name="connsiteX6" fmla="*/ 2107095 w 4926543"/>
                        <a:gd name="connsiteY6" fmla="*/ 79514 h 1016461"/>
                        <a:gd name="connsiteX0" fmla="*/ 2107095 w 4926543"/>
                        <a:gd name="connsiteY0" fmla="*/ 23758 h 1016461"/>
                        <a:gd name="connsiteX1" fmla="*/ 3821966 w 4926543"/>
                        <a:gd name="connsiteY1" fmla="*/ 0 h 1016461"/>
                        <a:gd name="connsiteX2" fmla="*/ 4926543 w 4926543"/>
                        <a:gd name="connsiteY2" fmla="*/ 31153 h 1016461"/>
                        <a:gd name="connsiteX3" fmla="*/ 3941235 w 4926543"/>
                        <a:gd name="connsiteY3" fmla="*/ 1016461 h 1016461"/>
                        <a:gd name="connsiteX4" fmla="*/ 0 w 4926543"/>
                        <a:gd name="connsiteY4" fmla="*/ 1016461 h 1016461"/>
                        <a:gd name="connsiteX5" fmla="*/ 985309 w 4926543"/>
                        <a:gd name="connsiteY5" fmla="*/ 31153 h 1016461"/>
                        <a:gd name="connsiteX6" fmla="*/ 2107095 w 4926543"/>
                        <a:gd name="connsiteY6" fmla="*/ 23758 h 1016461"/>
                        <a:gd name="connsiteX0" fmla="*/ 2107095 w 4926543"/>
                        <a:gd name="connsiteY0" fmla="*/ 0 h 992703"/>
                        <a:gd name="connsiteX1" fmla="*/ 3821966 w 4926543"/>
                        <a:gd name="connsiteY1" fmla="*/ 9695 h 992703"/>
                        <a:gd name="connsiteX2" fmla="*/ 4926543 w 4926543"/>
                        <a:gd name="connsiteY2" fmla="*/ 7395 h 992703"/>
                        <a:gd name="connsiteX3" fmla="*/ 3941235 w 4926543"/>
                        <a:gd name="connsiteY3" fmla="*/ 992703 h 992703"/>
                        <a:gd name="connsiteX4" fmla="*/ 0 w 4926543"/>
                        <a:gd name="connsiteY4" fmla="*/ 992703 h 992703"/>
                        <a:gd name="connsiteX5" fmla="*/ 985309 w 4926543"/>
                        <a:gd name="connsiteY5" fmla="*/ 7395 h 992703"/>
                        <a:gd name="connsiteX6" fmla="*/ 2107095 w 4926543"/>
                        <a:gd name="connsiteY6" fmla="*/ 0 h 992703"/>
                        <a:gd name="connsiteX0" fmla="*/ 2107095 w 4926543"/>
                        <a:gd name="connsiteY0" fmla="*/ 0 h 992703"/>
                        <a:gd name="connsiteX1" fmla="*/ 3821966 w 4926543"/>
                        <a:gd name="connsiteY1" fmla="*/ 9695 h 992703"/>
                        <a:gd name="connsiteX2" fmla="*/ 4926543 w 4926543"/>
                        <a:gd name="connsiteY2" fmla="*/ 7395 h 992703"/>
                        <a:gd name="connsiteX3" fmla="*/ 3941235 w 4926543"/>
                        <a:gd name="connsiteY3" fmla="*/ 992703 h 992703"/>
                        <a:gd name="connsiteX4" fmla="*/ 0 w 4926543"/>
                        <a:gd name="connsiteY4" fmla="*/ 992703 h 992703"/>
                        <a:gd name="connsiteX5" fmla="*/ 985309 w 4926543"/>
                        <a:gd name="connsiteY5" fmla="*/ 7395 h 992703"/>
                        <a:gd name="connsiteX6" fmla="*/ 2107095 w 4926543"/>
                        <a:gd name="connsiteY6" fmla="*/ 0 h 992703"/>
                        <a:gd name="connsiteX0" fmla="*/ 2118246 w 4926543"/>
                        <a:gd name="connsiteY0" fmla="*/ 14908 h 985308"/>
                        <a:gd name="connsiteX1" fmla="*/ 3821966 w 4926543"/>
                        <a:gd name="connsiteY1" fmla="*/ 2300 h 985308"/>
                        <a:gd name="connsiteX2" fmla="*/ 4926543 w 4926543"/>
                        <a:gd name="connsiteY2" fmla="*/ 0 h 985308"/>
                        <a:gd name="connsiteX3" fmla="*/ 3941235 w 4926543"/>
                        <a:gd name="connsiteY3" fmla="*/ 985308 h 985308"/>
                        <a:gd name="connsiteX4" fmla="*/ 0 w 4926543"/>
                        <a:gd name="connsiteY4" fmla="*/ 985308 h 985308"/>
                        <a:gd name="connsiteX5" fmla="*/ 985309 w 4926543"/>
                        <a:gd name="connsiteY5" fmla="*/ 0 h 985308"/>
                        <a:gd name="connsiteX6" fmla="*/ 2118246 w 4926543"/>
                        <a:gd name="connsiteY6" fmla="*/ 14908 h 985308"/>
                        <a:gd name="connsiteX0" fmla="*/ 2118246 w 4926543"/>
                        <a:gd name="connsiteY0" fmla="*/ 14908 h 985308"/>
                        <a:gd name="connsiteX1" fmla="*/ 3821966 w 4926543"/>
                        <a:gd name="connsiteY1" fmla="*/ 2300 h 985308"/>
                        <a:gd name="connsiteX2" fmla="*/ 4926543 w 4926543"/>
                        <a:gd name="connsiteY2" fmla="*/ 0 h 985308"/>
                        <a:gd name="connsiteX3" fmla="*/ 3941235 w 4926543"/>
                        <a:gd name="connsiteY3" fmla="*/ 985308 h 985308"/>
                        <a:gd name="connsiteX4" fmla="*/ 0 w 4926543"/>
                        <a:gd name="connsiteY4" fmla="*/ 985308 h 985308"/>
                        <a:gd name="connsiteX5" fmla="*/ 996460 w 4926543"/>
                        <a:gd name="connsiteY5" fmla="*/ 11151 h 985308"/>
                        <a:gd name="connsiteX6" fmla="*/ 2118246 w 4926543"/>
                        <a:gd name="connsiteY6" fmla="*/ 14908 h 985308"/>
                        <a:gd name="connsiteX0" fmla="*/ 2118246 w 4926543"/>
                        <a:gd name="connsiteY0" fmla="*/ 14908 h 985308"/>
                        <a:gd name="connsiteX1" fmla="*/ 3821966 w 4926543"/>
                        <a:gd name="connsiteY1" fmla="*/ 13452 h 985308"/>
                        <a:gd name="connsiteX2" fmla="*/ 4926543 w 4926543"/>
                        <a:gd name="connsiteY2" fmla="*/ 0 h 985308"/>
                        <a:gd name="connsiteX3" fmla="*/ 3941235 w 4926543"/>
                        <a:gd name="connsiteY3" fmla="*/ 985308 h 985308"/>
                        <a:gd name="connsiteX4" fmla="*/ 0 w 4926543"/>
                        <a:gd name="connsiteY4" fmla="*/ 985308 h 985308"/>
                        <a:gd name="connsiteX5" fmla="*/ 996460 w 4926543"/>
                        <a:gd name="connsiteY5" fmla="*/ 11151 h 985308"/>
                        <a:gd name="connsiteX6" fmla="*/ 2118246 w 4926543"/>
                        <a:gd name="connsiteY6" fmla="*/ 14908 h 985308"/>
                        <a:gd name="connsiteX0" fmla="*/ 2118246 w 4915392"/>
                        <a:gd name="connsiteY0" fmla="*/ 3757 h 974157"/>
                        <a:gd name="connsiteX1" fmla="*/ 3821966 w 4915392"/>
                        <a:gd name="connsiteY1" fmla="*/ 2301 h 974157"/>
                        <a:gd name="connsiteX2" fmla="*/ 4915392 w 4915392"/>
                        <a:gd name="connsiteY2" fmla="*/ 0 h 974157"/>
                        <a:gd name="connsiteX3" fmla="*/ 3941235 w 4915392"/>
                        <a:gd name="connsiteY3" fmla="*/ 974157 h 974157"/>
                        <a:gd name="connsiteX4" fmla="*/ 0 w 4915392"/>
                        <a:gd name="connsiteY4" fmla="*/ 974157 h 974157"/>
                        <a:gd name="connsiteX5" fmla="*/ 996460 w 4915392"/>
                        <a:gd name="connsiteY5" fmla="*/ 0 h 974157"/>
                        <a:gd name="connsiteX6" fmla="*/ 2118246 w 4915392"/>
                        <a:gd name="connsiteY6" fmla="*/ 3757 h 97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5392" h="974157">
                          <a:moveTo>
                            <a:pt x="2118246" y="3757"/>
                          </a:moveTo>
                          <a:lnTo>
                            <a:pt x="3821966" y="2301"/>
                          </a:lnTo>
                          <a:lnTo>
                            <a:pt x="4915392" y="0"/>
                          </a:lnTo>
                          <a:lnTo>
                            <a:pt x="3941235" y="974157"/>
                          </a:lnTo>
                          <a:lnTo>
                            <a:pt x="0" y="974157"/>
                          </a:lnTo>
                          <a:lnTo>
                            <a:pt x="996460" y="0"/>
                          </a:lnTo>
                          <a:lnTo>
                            <a:pt x="2118246" y="3757"/>
                          </a:lnTo>
                          <a:close/>
                        </a:path>
                      </a:pathLst>
                    </a:cu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329" tIns="53340" rIns="1038648" bIns="53340" numCol="1" spcCol="1270" anchor="ctr" anchorCtr="0">
                      <a:noAutofit/>
                    </a:bodyPr>
                    <a:lstStyle/>
                    <a:p>
                      <a:pPr lvl="0" algn="ctr" defTabSz="1778000">
                        <a:lnSpc>
                          <a:spcPct val="90000"/>
                        </a:lnSpc>
                        <a:spcBef>
                          <a:spcPct val="0"/>
                        </a:spcBef>
                        <a:spcAft>
                          <a:spcPct val="35000"/>
                        </a:spcAft>
                      </a:pPr>
                      <a:endParaRPr lang="en-US" sz="4000" kern="1200">
                        <a:solidFill>
                          <a:schemeClr val="tx1">
                            <a:lumMod val="75000"/>
                            <a:lumOff val="25000"/>
                          </a:schemeClr>
                        </a:solidFill>
                      </a:endParaRPr>
                    </a:p>
                  </p:txBody>
                </p:sp>
              </p:grpSp>
              <p:grpSp>
                <p:nvGrpSpPr>
                  <p:cNvPr id="144" name="Group 143"/>
                  <p:cNvGrpSpPr/>
                  <p:nvPr/>
                </p:nvGrpSpPr>
                <p:grpSpPr>
                  <a:xfrm>
                    <a:off x="20882110" y="14846473"/>
                    <a:ext cx="3474092" cy="3066481"/>
                    <a:chOff x="20937935" y="14846466"/>
                    <a:chExt cx="3588081" cy="2884798"/>
                  </a:xfrm>
                </p:grpSpPr>
                <p:sp>
                  <p:nvSpPr>
                    <p:cNvPr id="139" name="Freeform 138"/>
                    <p:cNvSpPr/>
                    <p:nvPr/>
                  </p:nvSpPr>
                  <p:spPr>
                    <a:xfrm>
                      <a:off x="21170591" y="14846466"/>
                      <a:ext cx="3355425" cy="2475119"/>
                    </a:xfrm>
                    <a:custGeom>
                      <a:avLst/>
                      <a:gdLst>
                        <a:gd name="connsiteX0" fmla="*/ 0 w 4926543"/>
                        <a:gd name="connsiteY0" fmla="*/ 0 h 1970617"/>
                        <a:gd name="connsiteX1" fmla="*/ 3941235 w 4926543"/>
                        <a:gd name="connsiteY1" fmla="*/ 0 h 1970617"/>
                        <a:gd name="connsiteX2" fmla="*/ 4926543 w 4926543"/>
                        <a:gd name="connsiteY2" fmla="*/ 985309 h 1970617"/>
                        <a:gd name="connsiteX3" fmla="*/ 3941235 w 4926543"/>
                        <a:gd name="connsiteY3" fmla="*/ 1970617 h 1970617"/>
                        <a:gd name="connsiteX4" fmla="*/ 0 w 4926543"/>
                        <a:gd name="connsiteY4" fmla="*/ 1970617 h 1970617"/>
                        <a:gd name="connsiteX5" fmla="*/ 985309 w 4926543"/>
                        <a:gd name="connsiteY5" fmla="*/ 985309 h 1970617"/>
                        <a:gd name="connsiteX6" fmla="*/ 0 w 4926543"/>
                        <a:gd name="connsiteY6" fmla="*/ 0 h 197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6543" h="1970617">
                          <a:moveTo>
                            <a:pt x="0" y="0"/>
                          </a:moveTo>
                          <a:lnTo>
                            <a:pt x="3941235" y="0"/>
                          </a:lnTo>
                          <a:lnTo>
                            <a:pt x="4926543" y="985309"/>
                          </a:lnTo>
                          <a:lnTo>
                            <a:pt x="3941235" y="1970617"/>
                          </a:lnTo>
                          <a:lnTo>
                            <a:pt x="0" y="1970617"/>
                          </a:lnTo>
                          <a:lnTo>
                            <a:pt x="985309" y="985309"/>
                          </a:lnTo>
                          <a:lnTo>
                            <a:pt x="0"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329" tIns="53340" rIns="1038648" bIns="53340" numCol="1" spcCol="1270" anchor="ctr" anchorCtr="0">
                      <a:noAutofit/>
                    </a:bodyPr>
                    <a:lstStyle/>
                    <a:p>
                      <a:pPr lvl="0" algn="ctr" defTabSz="1778000">
                        <a:lnSpc>
                          <a:spcPct val="90000"/>
                        </a:lnSpc>
                        <a:spcBef>
                          <a:spcPct val="0"/>
                        </a:spcBef>
                        <a:spcAft>
                          <a:spcPct val="35000"/>
                        </a:spcAft>
                      </a:pPr>
                      <a:endParaRPr lang="en-US" sz="4000" kern="1200" dirty="0">
                        <a:solidFill>
                          <a:schemeClr val="tx1">
                            <a:lumMod val="75000"/>
                            <a:lumOff val="25000"/>
                          </a:schemeClr>
                        </a:solidFill>
                      </a:endParaRPr>
                    </a:p>
                  </p:txBody>
                </p:sp>
                <p:sp>
                  <p:nvSpPr>
                    <p:cNvPr id="140" name="Freeform 139"/>
                    <p:cNvSpPr/>
                    <p:nvPr/>
                  </p:nvSpPr>
                  <p:spPr>
                    <a:xfrm>
                      <a:off x="20937935" y="16507711"/>
                      <a:ext cx="3347830" cy="1223553"/>
                    </a:xfrm>
                    <a:custGeom>
                      <a:avLst/>
                      <a:gdLst>
                        <a:gd name="connsiteX0" fmla="*/ 0 w 4926543"/>
                        <a:gd name="connsiteY0" fmla="*/ 0 h 1970617"/>
                        <a:gd name="connsiteX1" fmla="*/ 3941235 w 4926543"/>
                        <a:gd name="connsiteY1" fmla="*/ 0 h 1970617"/>
                        <a:gd name="connsiteX2" fmla="*/ 4926543 w 4926543"/>
                        <a:gd name="connsiteY2" fmla="*/ 985309 h 1970617"/>
                        <a:gd name="connsiteX3" fmla="*/ 3941235 w 4926543"/>
                        <a:gd name="connsiteY3" fmla="*/ 1970617 h 1970617"/>
                        <a:gd name="connsiteX4" fmla="*/ 0 w 4926543"/>
                        <a:gd name="connsiteY4" fmla="*/ 1970617 h 1970617"/>
                        <a:gd name="connsiteX5" fmla="*/ 985309 w 4926543"/>
                        <a:gd name="connsiteY5" fmla="*/ 985309 h 1970617"/>
                        <a:gd name="connsiteX6" fmla="*/ 0 w 4926543"/>
                        <a:gd name="connsiteY6" fmla="*/ 0 h 1970617"/>
                        <a:gd name="connsiteX0" fmla="*/ 0 w 4926543"/>
                        <a:gd name="connsiteY0" fmla="*/ 0 h 1970617"/>
                        <a:gd name="connsiteX1" fmla="*/ 3821966 w 4926543"/>
                        <a:gd name="connsiteY1" fmla="*/ 954156 h 1970617"/>
                        <a:gd name="connsiteX2" fmla="*/ 4926543 w 4926543"/>
                        <a:gd name="connsiteY2" fmla="*/ 985309 h 1970617"/>
                        <a:gd name="connsiteX3" fmla="*/ 3941235 w 4926543"/>
                        <a:gd name="connsiteY3" fmla="*/ 1970617 h 1970617"/>
                        <a:gd name="connsiteX4" fmla="*/ 0 w 4926543"/>
                        <a:gd name="connsiteY4" fmla="*/ 1970617 h 1970617"/>
                        <a:gd name="connsiteX5" fmla="*/ 985309 w 4926543"/>
                        <a:gd name="connsiteY5" fmla="*/ 985309 h 1970617"/>
                        <a:gd name="connsiteX6" fmla="*/ 0 w 4926543"/>
                        <a:gd name="connsiteY6" fmla="*/ 0 h 1970617"/>
                        <a:gd name="connsiteX0" fmla="*/ 2107095 w 4926543"/>
                        <a:gd name="connsiteY0" fmla="*/ 79514 h 1016461"/>
                        <a:gd name="connsiteX1" fmla="*/ 3821966 w 4926543"/>
                        <a:gd name="connsiteY1" fmla="*/ 0 h 1016461"/>
                        <a:gd name="connsiteX2" fmla="*/ 4926543 w 4926543"/>
                        <a:gd name="connsiteY2" fmla="*/ 31153 h 1016461"/>
                        <a:gd name="connsiteX3" fmla="*/ 3941235 w 4926543"/>
                        <a:gd name="connsiteY3" fmla="*/ 1016461 h 1016461"/>
                        <a:gd name="connsiteX4" fmla="*/ 0 w 4926543"/>
                        <a:gd name="connsiteY4" fmla="*/ 1016461 h 1016461"/>
                        <a:gd name="connsiteX5" fmla="*/ 985309 w 4926543"/>
                        <a:gd name="connsiteY5" fmla="*/ 31153 h 1016461"/>
                        <a:gd name="connsiteX6" fmla="*/ 2107095 w 4926543"/>
                        <a:gd name="connsiteY6" fmla="*/ 79514 h 1016461"/>
                        <a:gd name="connsiteX0" fmla="*/ 2107095 w 4926543"/>
                        <a:gd name="connsiteY0" fmla="*/ 23758 h 1016461"/>
                        <a:gd name="connsiteX1" fmla="*/ 3821966 w 4926543"/>
                        <a:gd name="connsiteY1" fmla="*/ 0 h 1016461"/>
                        <a:gd name="connsiteX2" fmla="*/ 4926543 w 4926543"/>
                        <a:gd name="connsiteY2" fmla="*/ 31153 h 1016461"/>
                        <a:gd name="connsiteX3" fmla="*/ 3941235 w 4926543"/>
                        <a:gd name="connsiteY3" fmla="*/ 1016461 h 1016461"/>
                        <a:gd name="connsiteX4" fmla="*/ 0 w 4926543"/>
                        <a:gd name="connsiteY4" fmla="*/ 1016461 h 1016461"/>
                        <a:gd name="connsiteX5" fmla="*/ 985309 w 4926543"/>
                        <a:gd name="connsiteY5" fmla="*/ 31153 h 1016461"/>
                        <a:gd name="connsiteX6" fmla="*/ 2107095 w 4926543"/>
                        <a:gd name="connsiteY6" fmla="*/ 23758 h 1016461"/>
                        <a:gd name="connsiteX0" fmla="*/ 2107095 w 4926543"/>
                        <a:gd name="connsiteY0" fmla="*/ 0 h 992703"/>
                        <a:gd name="connsiteX1" fmla="*/ 3821966 w 4926543"/>
                        <a:gd name="connsiteY1" fmla="*/ 9695 h 992703"/>
                        <a:gd name="connsiteX2" fmla="*/ 4926543 w 4926543"/>
                        <a:gd name="connsiteY2" fmla="*/ 7395 h 992703"/>
                        <a:gd name="connsiteX3" fmla="*/ 3941235 w 4926543"/>
                        <a:gd name="connsiteY3" fmla="*/ 992703 h 992703"/>
                        <a:gd name="connsiteX4" fmla="*/ 0 w 4926543"/>
                        <a:gd name="connsiteY4" fmla="*/ 992703 h 992703"/>
                        <a:gd name="connsiteX5" fmla="*/ 985309 w 4926543"/>
                        <a:gd name="connsiteY5" fmla="*/ 7395 h 992703"/>
                        <a:gd name="connsiteX6" fmla="*/ 2107095 w 4926543"/>
                        <a:gd name="connsiteY6" fmla="*/ 0 h 992703"/>
                        <a:gd name="connsiteX0" fmla="*/ 2107095 w 4926543"/>
                        <a:gd name="connsiteY0" fmla="*/ 0 h 992703"/>
                        <a:gd name="connsiteX1" fmla="*/ 3821966 w 4926543"/>
                        <a:gd name="connsiteY1" fmla="*/ 9695 h 992703"/>
                        <a:gd name="connsiteX2" fmla="*/ 4926543 w 4926543"/>
                        <a:gd name="connsiteY2" fmla="*/ 7395 h 992703"/>
                        <a:gd name="connsiteX3" fmla="*/ 3941235 w 4926543"/>
                        <a:gd name="connsiteY3" fmla="*/ 992703 h 992703"/>
                        <a:gd name="connsiteX4" fmla="*/ 0 w 4926543"/>
                        <a:gd name="connsiteY4" fmla="*/ 992703 h 992703"/>
                        <a:gd name="connsiteX5" fmla="*/ 985309 w 4926543"/>
                        <a:gd name="connsiteY5" fmla="*/ 7395 h 992703"/>
                        <a:gd name="connsiteX6" fmla="*/ 2107095 w 4926543"/>
                        <a:gd name="connsiteY6" fmla="*/ 0 h 992703"/>
                        <a:gd name="connsiteX0" fmla="*/ 2118246 w 4926543"/>
                        <a:gd name="connsiteY0" fmla="*/ 14908 h 985308"/>
                        <a:gd name="connsiteX1" fmla="*/ 3821966 w 4926543"/>
                        <a:gd name="connsiteY1" fmla="*/ 2300 h 985308"/>
                        <a:gd name="connsiteX2" fmla="*/ 4926543 w 4926543"/>
                        <a:gd name="connsiteY2" fmla="*/ 0 h 985308"/>
                        <a:gd name="connsiteX3" fmla="*/ 3941235 w 4926543"/>
                        <a:gd name="connsiteY3" fmla="*/ 985308 h 985308"/>
                        <a:gd name="connsiteX4" fmla="*/ 0 w 4926543"/>
                        <a:gd name="connsiteY4" fmla="*/ 985308 h 985308"/>
                        <a:gd name="connsiteX5" fmla="*/ 985309 w 4926543"/>
                        <a:gd name="connsiteY5" fmla="*/ 0 h 985308"/>
                        <a:gd name="connsiteX6" fmla="*/ 2118246 w 4926543"/>
                        <a:gd name="connsiteY6" fmla="*/ 14908 h 985308"/>
                        <a:gd name="connsiteX0" fmla="*/ 2118246 w 4926543"/>
                        <a:gd name="connsiteY0" fmla="*/ 14908 h 985308"/>
                        <a:gd name="connsiteX1" fmla="*/ 3821966 w 4926543"/>
                        <a:gd name="connsiteY1" fmla="*/ 2300 h 985308"/>
                        <a:gd name="connsiteX2" fmla="*/ 4926543 w 4926543"/>
                        <a:gd name="connsiteY2" fmla="*/ 0 h 985308"/>
                        <a:gd name="connsiteX3" fmla="*/ 3941235 w 4926543"/>
                        <a:gd name="connsiteY3" fmla="*/ 985308 h 985308"/>
                        <a:gd name="connsiteX4" fmla="*/ 0 w 4926543"/>
                        <a:gd name="connsiteY4" fmla="*/ 985308 h 985308"/>
                        <a:gd name="connsiteX5" fmla="*/ 996460 w 4926543"/>
                        <a:gd name="connsiteY5" fmla="*/ 11151 h 985308"/>
                        <a:gd name="connsiteX6" fmla="*/ 2118246 w 4926543"/>
                        <a:gd name="connsiteY6" fmla="*/ 14908 h 985308"/>
                        <a:gd name="connsiteX0" fmla="*/ 2118246 w 4926543"/>
                        <a:gd name="connsiteY0" fmla="*/ 14908 h 985308"/>
                        <a:gd name="connsiteX1" fmla="*/ 3821966 w 4926543"/>
                        <a:gd name="connsiteY1" fmla="*/ 13452 h 985308"/>
                        <a:gd name="connsiteX2" fmla="*/ 4926543 w 4926543"/>
                        <a:gd name="connsiteY2" fmla="*/ 0 h 985308"/>
                        <a:gd name="connsiteX3" fmla="*/ 3941235 w 4926543"/>
                        <a:gd name="connsiteY3" fmla="*/ 985308 h 985308"/>
                        <a:gd name="connsiteX4" fmla="*/ 0 w 4926543"/>
                        <a:gd name="connsiteY4" fmla="*/ 985308 h 985308"/>
                        <a:gd name="connsiteX5" fmla="*/ 996460 w 4926543"/>
                        <a:gd name="connsiteY5" fmla="*/ 11151 h 985308"/>
                        <a:gd name="connsiteX6" fmla="*/ 2118246 w 4926543"/>
                        <a:gd name="connsiteY6" fmla="*/ 14908 h 985308"/>
                        <a:gd name="connsiteX0" fmla="*/ 2118246 w 4915392"/>
                        <a:gd name="connsiteY0" fmla="*/ 3757 h 974157"/>
                        <a:gd name="connsiteX1" fmla="*/ 3821966 w 4915392"/>
                        <a:gd name="connsiteY1" fmla="*/ 2301 h 974157"/>
                        <a:gd name="connsiteX2" fmla="*/ 4915392 w 4915392"/>
                        <a:gd name="connsiteY2" fmla="*/ 0 h 974157"/>
                        <a:gd name="connsiteX3" fmla="*/ 3941235 w 4915392"/>
                        <a:gd name="connsiteY3" fmla="*/ 974157 h 974157"/>
                        <a:gd name="connsiteX4" fmla="*/ 0 w 4915392"/>
                        <a:gd name="connsiteY4" fmla="*/ 974157 h 974157"/>
                        <a:gd name="connsiteX5" fmla="*/ 996460 w 4915392"/>
                        <a:gd name="connsiteY5" fmla="*/ 0 h 974157"/>
                        <a:gd name="connsiteX6" fmla="*/ 2118246 w 4915392"/>
                        <a:gd name="connsiteY6" fmla="*/ 3757 h 97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5392" h="974157">
                          <a:moveTo>
                            <a:pt x="2118246" y="3757"/>
                          </a:moveTo>
                          <a:lnTo>
                            <a:pt x="3821966" y="2301"/>
                          </a:lnTo>
                          <a:lnTo>
                            <a:pt x="4915392" y="0"/>
                          </a:lnTo>
                          <a:lnTo>
                            <a:pt x="3941235" y="974157"/>
                          </a:lnTo>
                          <a:lnTo>
                            <a:pt x="0" y="974157"/>
                          </a:lnTo>
                          <a:lnTo>
                            <a:pt x="996460" y="0"/>
                          </a:lnTo>
                          <a:lnTo>
                            <a:pt x="2118246" y="3757"/>
                          </a:lnTo>
                          <a:close/>
                        </a:path>
                      </a:pathLst>
                    </a:cu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329" tIns="53340" rIns="1038648" bIns="53340" numCol="1" spcCol="1270" anchor="ctr" anchorCtr="0">
                      <a:noAutofit/>
                    </a:bodyPr>
                    <a:lstStyle/>
                    <a:p>
                      <a:pPr lvl="0" algn="ctr" defTabSz="1778000">
                        <a:lnSpc>
                          <a:spcPct val="90000"/>
                        </a:lnSpc>
                        <a:spcBef>
                          <a:spcPct val="0"/>
                        </a:spcBef>
                        <a:spcAft>
                          <a:spcPct val="35000"/>
                        </a:spcAft>
                      </a:pPr>
                      <a:endParaRPr lang="en-US" sz="4000" kern="1200">
                        <a:solidFill>
                          <a:schemeClr val="tx1">
                            <a:lumMod val="75000"/>
                            <a:lumOff val="25000"/>
                          </a:schemeClr>
                        </a:solidFill>
                      </a:endParaRPr>
                    </a:p>
                  </p:txBody>
                </p:sp>
              </p:grpSp>
              <p:sp>
                <p:nvSpPr>
                  <p:cNvPr id="158" name="Parallelogram 157"/>
                  <p:cNvSpPr/>
                  <p:nvPr/>
                </p:nvSpPr>
                <p:spPr>
                  <a:xfrm>
                    <a:off x="12828248" y="16138332"/>
                    <a:ext cx="11527494" cy="571232"/>
                  </a:xfrm>
                  <a:prstGeom prst="parallelogram">
                    <a:avLst>
                      <a:gd name="adj" fmla="val 5013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59" name="Parallelogram 158"/>
                  <p:cNvSpPr/>
                  <p:nvPr/>
                </p:nvSpPr>
                <p:spPr>
                  <a:xfrm flipV="1">
                    <a:off x="12182367" y="14391835"/>
                    <a:ext cx="11539728" cy="497971"/>
                  </a:xfrm>
                  <a:prstGeom prst="parallelogram">
                    <a:avLst>
                      <a:gd name="adj" fmla="val 5383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sp>
              <p:nvSpPr>
                <p:cNvPr id="137" name="Text Placeholder 16"/>
                <p:cNvSpPr txBox="1">
                  <a:spLocks/>
                </p:cNvSpPr>
                <p:nvPr/>
              </p:nvSpPr>
              <p:spPr>
                <a:xfrm>
                  <a:off x="12906770" y="14896734"/>
                  <a:ext cx="3353817" cy="128519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559A8"/>
                    </a:buClr>
                    <a:buNone/>
                  </a:pPr>
                  <a:r>
                    <a:rPr lang="en-US" sz="2400" dirty="0">
                      <a:solidFill>
                        <a:schemeClr val="tx1">
                          <a:lumMod val="75000"/>
                          <a:lumOff val="25000"/>
                        </a:schemeClr>
                      </a:solidFill>
                      <a:latin typeface="Garamond" panose="02020404030301010803" pitchFamily="18" charset="0"/>
                    </a:rPr>
                    <a:t>Landsat 5 </a:t>
                  </a:r>
                  <a:r>
                    <a:rPr lang="en-US" sz="2400" dirty="0" smtClean="0">
                      <a:solidFill>
                        <a:schemeClr val="tx1">
                          <a:lumMod val="75000"/>
                          <a:lumOff val="25000"/>
                        </a:schemeClr>
                      </a:solidFill>
                      <a:latin typeface="Garamond" panose="02020404030301010803" pitchFamily="18" charset="0"/>
                    </a:rPr>
                    <a:t>and 8</a:t>
                  </a:r>
                </a:p>
                <a:p>
                  <a:pPr marL="0" indent="0">
                    <a:lnSpc>
                      <a:spcPct val="100000"/>
                    </a:lnSpc>
                    <a:spcBef>
                      <a:spcPts val="0"/>
                    </a:spcBef>
                    <a:spcAft>
                      <a:spcPts val="600"/>
                    </a:spcAft>
                    <a:buClr>
                      <a:srgbClr val="2559A8"/>
                    </a:buClr>
                    <a:buNone/>
                  </a:pPr>
                  <a:r>
                    <a:rPr lang="en-US" sz="2400" dirty="0" smtClean="0">
                      <a:solidFill>
                        <a:schemeClr val="tx1">
                          <a:lumMod val="75000"/>
                          <a:lumOff val="25000"/>
                        </a:schemeClr>
                      </a:solidFill>
                      <a:latin typeface="Garamond" panose="02020404030301010803" pitchFamily="18" charset="0"/>
                    </a:rPr>
                    <a:t>  Tree </a:t>
                  </a:r>
                  <a:r>
                    <a:rPr lang="en-US" sz="2400" dirty="0">
                      <a:solidFill>
                        <a:schemeClr val="tx1">
                          <a:lumMod val="75000"/>
                          <a:lumOff val="25000"/>
                        </a:schemeClr>
                      </a:solidFill>
                      <a:latin typeface="Garamond" panose="02020404030301010803" pitchFamily="18" charset="0"/>
                    </a:rPr>
                    <a:t>c</a:t>
                  </a:r>
                  <a:r>
                    <a:rPr lang="en-US" sz="2400" dirty="0" smtClean="0">
                      <a:solidFill>
                        <a:schemeClr val="tx1">
                          <a:lumMod val="75000"/>
                          <a:lumOff val="25000"/>
                        </a:schemeClr>
                      </a:solidFill>
                      <a:latin typeface="Garamond" panose="02020404030301010803" pitchFamily="18" charset="0"/>
                    </a:rPr>
                    <a:t>over data </a:t>
                  </a:r>
                </a:p>
                <a:p>
                  <a:pPr>
                    <a:lnSpc>
                      <a:spcPct val="100000"/>
                    </a:lnSpc>
                    <a:spcBef>
                      <a:spcPts val="0"/>
                    </a:spcBef>
                    <a:spcAft>
                      <a:spcPts val="600"/>
                    </a:spcAft>
                    <a:buClr>
                      <a:srgbClr val="2559A8"/>
                    </a:buClr>
                  </a:pPr>
                  <a:endParaRPr lang="en-US" sz="2400" dirty="0">
                    <a:solidFill>
                      <a:schemeClr val="tx1">
                        <a:lumMod val="75000"/>
                        <a:lumOff val="25000"/>
                      </a:schemeClr>
                    </a:solidFill>
                    <a:latin typeface="Garamond" panose="02020404030301010803" pitchFamily="18" charset="0"/>
                  </a:endParaRPr>
                </a:p>
              </p:txBody>
            </p:sp>
            <p:sp>
              <p:nvSpPr>
                <p:cNvPr id="143" name="Text Placeholder 16"/>
                <p:cNvSpPr txBox="1">
                  <a:spLocks/>
                </p:cNvSpPr>
                <p:nvPr/>
              </p:nvSpPr>
              <p:spPr>
                <a:xfrm>
                  <a:off x="21424795" y="14933297"/>
                  <a:ext cx="3353817" cy="110852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559A8"/>
                    </a:buClr>
                    <a:buNone/>
                  </a:pPr>
                  <a:r>
                    <a:rPr lang="en-US" sz="2400" dirty="0" smtClean="0">
                      <a:solidFill>
                        <a:schemeClr val="tx1">
                          <a:lumMod val="75000"/>
                          <a:lumOff val="25000"/>
                        </a:schemeClr>
                      </a:solidFill>
                      <a:latin typeface="Garamond" panose="02020404030301010803" pitchFamily="18" charset="0"/>
                    </a:rPr>
                    <a:t>Difference maps</a:t>
                  </a:r>
                  <a:endParaRPr lang="en-US" sz="24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2559A8"/>
                    </a:buClr>
                  </a:pPr>
                  <a:endParaRPr lang="en-US" sz="2400" dirty="0">
                    <a:solidFill>
                      <a:schemeClr val="tx1">
                        <a:lumMod val="75000"/>
                        <a:lumOff val="25000"/>
                      </a:schemeClr>
                    </a:solidFill>
                    <a:latin typeface="Garamond" panose="02020404030301010803" pitchFamily="18" charset="0"/>
                  </a:endParaRPr>
                </a:p>
              </p:txBody>
            </p:sp>
            <p:sp>
              <p:nvSpPr>
                <p:cNvPr id="147" name="Text Placeholder 16"/>
                <p:cNvSpPr txBox="1">
                  <a:spLocks/>
                </p:cNvSpPr>
                <p:nvPr/>
              </p:nvSpPr>
              <p:spPr>
                <a:xfrm>
                  <a:off x="18402106" y="16980765"/>
                  <a:ext cx="2724043" cy="116546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559A8"/>
                    </a:buClr>
                    <a:buNone/>
                  </a:pPr>
                  <a:r>
                    <a:rPr lang="en-US" sz="2400" dirty="0" smtClean="0">
                      <a:solidFill>
                        <a:schemeClr val="tx1">
                          <a:lumMod val="75000"/>
                          <a:lumOff val="25000"/>
                        </a:schemeClr>
                      </a:solidFill>
                      <a:latin typeface="Garamond" panose="02020404030301010803" pitchFamily="18" charset="0"/>
                    </a:rPr>
                    <a:t>Aggregate variables </a:t>
                  </a:r>
                  <a:endParaRPr lang="en-US" sz="2400" dirty="0">
                    <a:solidFill>
                      <a:schemeClr val="tx1">
                        <a:lumMod val="75000"/>
                        <a:lumOff val="25000"/>
                      </a:schemeClr>
                    </a:solidFill>
                    <a:latin typeface="Garamond" panose="02020404030301010803" pitchFamily="18" charset="0"/>
                  </a:endParaRPr>
                </a:p>
              </p:txBody>
            </p:sp>
            <p:sp>
              <p:nvSpPr>
                <p:cNvPr id="150" name="Text Placeholder 16"/>
                <p:cNvSpPr txBox="1">
                  <a:spLocks/>
                </p:cNvSpPr>
                <p:nvPr/>
              </p:nvSpPr>
              <p:spPr>
                <a:xfrm>
                  <a:off x="13073127" y="16563441"/>
                  <a:ext cx="3353817" cy="128519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559A8"/>
                    </a:buClr>
                    <a:buNone/>
                  </a:pPr>
                  <a:r>
                    <a:rPr lang="en-US" sz="2400" dirty="0" smtClean="0">
                      <a:solidFill>
                        <a:schemeClr val="tx1">
                          <a:lumMod val="75000"/>
                          <a:lumOff val="25000"/>
                        </a:schemeClr>
                      </a:solidFill>
                      <a:latin typeface="Garamond" panose="02020404030301010803" pitchFamily="18" charset="0"/>
                    </a:rPr>
                    <a:t>Census data</a:t>
                  </a:r>
                </a:p>
                <a:p>
                  <a:pPr>
                    <a:lnSpc>
                      <a:spcPct val="100000"/>
                    </a:lnSpc>
                    <a:spcBef>
                      <a:spcPts val="0"/>
                    </a:spcBef>
                    <a:spcAft>
                      <a:spcPts val="600"/>
                    </a:spcAft>
                    <a:buClr>
                      <a:srgbClr val="2559A8"/>
                    </a:buClr>
                  </a:pPr>
                  <a:endParaRPr lang="en-US" sz="2400" dirty="0">
                    <a:solidFill>
                      <a:schemeClr val="tx1">
                        <a:lumMod val="75000"/>
                        <a:lumOff val="25000"/>
                      </a:schemeClr>
                    </a:solidFill>
                    <a:latin typeface="Garamond" panose="02020404030301010803" pitchFamily="18" charset="0"/>
                  </a:endParaRPr>
                </a:p>
              </p:txBody>
            </p:sp>
            <p:grpSp>
              <p:nvGrpSpPr>
                <p:cNvPr id="170" name="Group 169"/>
                <p:cNvGrpSpPr/>
                <p:nvPr/>
              </p:nvGrpSpPr>
              <p:grpSpPr>
                <a:xfrm>
                  <a:off x="15525020" y="16682927"/>
                  <a:ext cx="3121313" cy="1347017"/>
                  <a:chOff x="15525020" y="16682927"/>
                  <a:chExt cx="3121313" cy="1347017"/>
                </a:xfrm>
              </p:grpSpPr>
              <p:sp>
                <p:nvSpPr>
                  <p:cNvPr id="149" name="Text Placeholder 16"/>
                  <p:cNvSpPr txBox="1">
                    <a:spLocks/>
                  </p:cNvSpPr>
                  <p:nvPr/>
                </p:nvSpPr>
                <p:spPr>
                  <a:xfrm>
                    <a:off x="15805942" y="16682927"/>
                    <a:ext cx="2840391" cy="100406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559A8"/>
                      </a:buClr>
                      <a:buNone/>
                    </a:pPr>
                    <a:r>
                      <a:rPr lang="en-US" sz="2400" dirty="0" smtClean="0">
                        <a:solidFill>
                          <a:schemeClr val="tx1">
                            <a:lumMod val="75000"/>
                            <a:lumOff val="25000"/>
                          </a:schemeClr>
                        </a:solidFill>
                        <a:latin typeface="Garamond" panose="02020404030301010803" pitchFamily="18" charset="0"/>
                      </a:rPr>
                      <a:t>Clip </a:t>
                    </a:r>
                    <a:r>
                      <a:rPr lang="en-US" sz="2400" dirty="0">
                        <a:solidFill>
                          <a:schemeClr val="tx1">
                            <a:lumMod val="75000"/>
                            <a:lumOff val="25000"/>
                          </a:schemeClr>
                        </a:solidFill>
                        <a:latin typeface="Garamond" panose="02020404030301010803" pitchFamily="18" charset="0"/>
                      </a:rPr>
                      <a:t>to </a:t>
                    </a:r>
                    <a:r>
                      <a:rPr lang="en-US" sz="2400" dirty="0" smtClean="0">
                        <a:solidFill>
                          <a:schemeClr val="tx1">
                            <a:lumMod val="75000"/>
                            <a:lumOff val="25000"/>
                          </a:schemeClr>
                        </a:solidFill>
                        <a:latin typeface="Garamond" panose="02020404030301010803" pitchFamily="18" charset="0"/>
                      </a:rPr>
                      <a:t>Asheville</a:t>
                    </a:r>
                  </a:p>
                </p:txBody>
              </p:sp>
              <p:sp>
                <p:nvSpPr>
                  <p:cNvPr id="160" name="Text Placeholder 16"/>
                  <p:cNvSpPr txBox="1">
                    <a:spLocks/>
                  </p:cNvSpPr>
                  <p:nvPr/>
                </p:nvSpPr>
                <p:spPr>
                  <a:xfrm>
                    <a:off x="15525020" y="17025878"/>
                    <a:ext cx="2570206" cy="100406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559A8"/>
                      </a:buClr>
                      <a:buNone/>
                    </a:pPr>
                    <a:r>
                      <a:rPr lang="en-US" sz="2400" dirty="0" smtClean="0">
                        <a:solidFill>
                          <a:schemeClr val="tx1">
                            <a:lumMod val="75000"/>
                            <a:lumOff val="25000"/>
                          </a:schemeClr>
                        </a:solidFill>
                        <a:latin typeface="Garamond" panose="02020404030301010803" pitchFamily="18" charset="0"/>
                      </a:rPr>
                      <a:t>Normalize all</a:t>
                    </a:r>
                    <a:endParaRPr lang="en-US" sz="2400" dirty="0">
                      <a:solidFill>
                        <a:schemeClr val="tx1">
                          <a:lumMod val="75000"/>
                          <a:lumOff val="25000"/>
                        </a:schemeClr>
                      </a:solidFill>
                      <a:latin typeface="Garamond" panose="02020404030301010803" pitchFamily="18" charset="0"/>
                    </a:endParaRPr>
                  </a:p>
                </p:txBody>
              </p:sp>
            </p:grpSp>
            <p:grpSp>
              <p:nvGrpSpPr>
                <p:cNvPr id="169" name="Group 168"/>
                <p:cNvGrpSpPr/>
                <p:nvPr/>
              </p:nvGrpSpPr>
              <p:grpSpPr>
                <a:xfrm>
                  <a:off x="18491561" y="15047542"/>
                  <a:ext cx="3113940" cy="1018186"/>
                  <a:chOff x="18491561" y="15047542"/>
                  <a:chExt cx="3113940" cy="1018186"/>
                </a:xfrm>
              </p:grpSpPr>
              <p:sp>
                <p:nvSpPr>
                  <p:cNvPr id="142" name="Text Placeholder 16"/>
                  <p:cNvSpPr txBox="1">
                    <a:spLocks/>
                  </p:cNvSpPr>
                  <p:nvPr/>
                </p:nvSpPr>
                <p:spPr>
                  <a:xfrm>
                    <a:off x="18491561" y="15047542"/>
                    <a:ext cx="2800972" cy="97295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559A8"/>
                      </a:buClr>
                      <a:buNone/>
                    </a:pPr>
                    <a:r>
                      <a:rPr lang="en-US" sz="2400" dirty="0" smtClean="0">
                        <a:solidFill>
                          <a:schemeClr val="tx1">
                            <a:lumMod val="75000"/>
                            <a:lumOff val="25000"/>
                          </a:schemeClr>
                        </a:solidFill>
                        <a:latin typeface="Garamond" panose="02020404030301010803" pitchFamily="18" charset="0"/>
                      </a:rPr>
                      <a:t>LST change analysis</a:t>
                    </a:r>
                  </a:p>
                  <a:p>
                    <a:pPr marL="0" indent="0">
                      <a:lnSpc>
                        <a:spcPct val="100000"/>
                      </a:lnSpc>
                      <a:spcBef>
                        <a:spcPts val="0"/>
                      </a:spcBef>
                      <a:spcAft>
                        <a:spcPts val="600"/>
                      </a:spcAft>
                      <a:buClr>
                        <a:srgbClr val="2559A8"/>
                      </a:buClr>
                      <a:buNone/>
                    </a:pPr>
                    <a:endParaRPr lang="en-US" sz="2400" dirty="0">
                      <a:solidFill>
                        <a:schemeClr val="tx1">
                          <a:lumMod val="75000"/>
                          <a:lumOff val="25000"/>
                        </a:schemeClr>
                      </a:solidFill>
                      <a:latin typeface="Garamond" panose="02020404030301010803" pitchFamily="18" charset="0"/>
                    </a:endParaRPr>
                  </a:p>
                </p:txBody>
              </p:sp>
              <p:sp>
                <p:nvSpPr>
                  <p:cNvPr id="161" name="Text Placeholder 16"/>
                  <p:cNvSpPr txBox="1">
                    <a:spLocks/>
                  </p:cNvSpPr>
                  <p:nvPr/>
                </p:nvSpPr>
                <p:spPr>
                  <a:xfrm>
                    <a:off x="18804529" y="15510138"/>
                    <a:ext cx="2800972" cy="55559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559A8"/>
                      </a:buClr>
                      <a:buNone/>
                    </a:pPr>
                    <a:r>
                      <a:rPr lang="en-US" sz="2400" dirty="0" smtClean="0">
                        <a:solidFill>
                          <a:schemeClr val="tx1">
                            <a:lumMod val="75000"/>
                            <a:lumOff val="25000"/>
                          </a:schemeClr>
                        </a:solidFill>
                        <a:latin typeface="Garamond" panose="02020404030301010803" pitchFamily="18" charset="0"/>
                      </a:rPr>
                      <a:t>Linear regression </a:t>
                    </a:r>
                  </a:p>
                </p:txBody>
              </p:sp>
            </p:grpSp>
            <p:sp>
              <p:nvSpPr>
                <p:cNvPr id="162" name="Text Placeholder 16"/>
                <p:cNvSpPr txBox="1">
                  <a:spLocks/>
                </p:cNvSpPr>
                <p:nvPr/>
              </p:nvSpPr>
              <p:spPr>
                <a:xfrm>
                  <a:off x="21704969" y="15402450"/>
                  <a:ext cx="3353817" cy="110852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559A8"/>
                    </a:buClr>
                    <a:buNone/>
                  </a:pPr>
                  <a:r>
                    <a:rPr lang="en-US" sz="2400" dirty="0" smtClean="0">
                      <a:solidFill>
                        <a:schemeClr val="tx1">
                          <a:lumMod val="75000"/>
                          <a:lumOff val="25000"/>
                        </a:schemeClr>
                      </a:solidFill>
                      <a:latin typeface="Garamond" panose="02020404030301010803" pitchFamily="18" charset="0"/>
                    </a:rPr>
                    <a:t>Scatter plots</a:t>
                  </a:r>
                </a:p>
                <a:p>
                  <a:pPr marL="0" indent="0">
                    <a:lnSpc>
                      <a:spcPct val="100000"/>
                    </a:lnSpc>
                    <a:spcBef>
                      <a:spcPts val="0"/>
                    </a:spcBef>
                    <a:spcAft>
                      <a:spcPts val="600"/>
                    </a:spcAft>
                    <a:buClr>
                      <a:srgbClr val="2559A8"/>
                    </a:buClr>
                    <a:buNone/>
                  </a:pPr>
                  <a:endParaRPr lang="en-US" sz="2400" dirty="0">
                    <a:solidFill>
                      <a:schemeClr val="tx1">
                        <a:lumMod val="75000"/>
                        <a:lumOff val="25000"/>
                      </a:schemeClr>
                    </a:solidFill>
                    <a:latin typeface="Garamond" panose="02020404030301010803" pitchFamily="18" charset="0"/>
                  </a:endParaRPr>
                </a:p>
              </p:txBody>
            </p:sp>
            <p:grpSp>
              <p:nvGrpSpPr>
                <p:cNvPr id="165" name="Group 164"/>
                <p:cNvGrpSpPr/>
                <p:nvPr/>
              </p:nvGrpSpPr>
              <p:grpSpPr>
                <a:xfrm>
                  <a:off x="21180042" y="16639298"/>
                  <a:ext cx="3340797" cy="1316201"/>
                  <a:chOff x="21063109" y="16535856"/>
                  <a:chExt cx="3270390" cy="993940"/>
                </a:xfrm>
              </p:grpSpPr>
              <p:sp>
                <p:nvSpPr>
                  <p:cNvPr id="148" name="Text Placeholder 16"/>
                  <p:cNvSpPr txBox="1">
                    <a:spLocks/>
                  </p:cNvSpPr>
                  <p:nvPr/>
                </p:nvSpPr>
                <p:spPr>
                  <a:xfrm>
                    <a:off x="21618182" y="16535856"/>
                    <a:ext cx="2715317" cy="42576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559A8"/>
                      </a:buClr>
                      <a:buNone/>
                    </a:pPr>
                    <a:r>
                      <a:rPr lang="en-US" sz="2400" dirty="0" smtClean="0">
                        <a:solidFill>
                          <a:schemeClr val="tx1">
                            <a:lumMod val="75000"/>
                            <a:lumOff val="25000"/>
                          </a:schemeClr>
                        </a:solidFill>
                        <a:latin typeface="Garamond" panose="02020404030301010803" pitchFamily="18" charset="0"/>
                      </a:rPr>
                      <a:t>Map of heat</a:t>
                    </a:r>
                    <a:endParaRPr lang="en-US" sz="2400" dirty="0">
                      <a:solidFill>
                        <a:schemeClr val="tx1">
                          <a:lumMod val="75000"/>
                          <a:lumOff val="25000"/>
                        </a:schemeClr>
                      </a:solidFill>
                      <a:latin typeface="Garamond" panose="02020404030301010803" pitchFamily="18" charset="0"/>
                    </a:endParaRPr>
                  </a:p>
                </p:txBody>
              </p:sp>
              <p:sp>
                <p:nvSpPr>
                  <p:cNvPr id="163" name="Text Placeholder 16"/>
                  <p:cNvSpPr txBox="1">
                    <a:spLocks/>
                  </p:cNvSpPr>
                  <p:nvPr/>
                </p:nvSpPr>
                <p:spPr>
                  <a:xfrm>
                    <a:off x="21353322" y="16830031"/>
                    <a:ext cx="2715317" cy="2400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559A8"/>
                      </a:buClr>
                      <a:buNone/>
                    </a:pPr>
                    <a:r>
                      <a:rPr lang="en-US" sz="2400" dirty="0" smtClean="0">
                        <a:solidFill>
                          <a:schemeClr val="tx1">
                            <a:lumMod val="75000"/>
                            <a:lumOff val="25000"/>
                          </a:schemeClr>
                        </a:solidFill>
                        <a:latin typeface="Garamond" panose="02020404030301010803" pitchFamily="18" charset="0"/>
                      </a:rPr>
                      <a:t>vulnerability by </a:t>
                    </a:r>
                  </a:p>
                  <a:p>
                    <a:pPr>
                      <a:lnSpc>
                        <a:spcPct val="100000"/>
                      </a:lnSpc>
                      <a:spcBef>
                        <a:spcPts val="0"/>
                      </a:spcBef>
                      <a:spcAft>
                        <a:spcPts val="600"/>
                      </a:spcAft>
                      <a:buClr>
                        <a:srgbClr val="2559A8"/>
                      </a:buClr>
                    </a:pPr>
                    <a:endParaRPr lang="en-US" sz="2400" dirty="0">
                      <a:solidFill>
                        <a:schemeClr val="tx1">
                          <a:lumMod val="75000"/>
                          <a:lumOff val="25000"/>
                        </a:schemeClr>
                      </a:solidFill>
                      <a:latin typeface="Garamond" panose="02020404030301010803" pitchFamily="18" charset="0"/>
                    </a:endParaRPr>
                  </a:p>
                </p:txBody>
              </p:sp>
              <p:sp>
                <p:nvSpPr>
                  <p:cNvPr id="164" name="Text Placeholder 16"/>
                  <p:cNvSpPr txBox="1">
                    <a:spLocks/>
                  </p:cNvSpPr>
                  <p:nvPr/>
                </p:nvSpPr>
                <p:spPr>
                  <a:xfrm>
                    <a:off x="21063109" y="17083835"/>
                    <a:ext cx="2743597" cy="44596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559A8"/>
                      </a:buClr>
                      <a:buNone/>
                    </a:pPr>
                    <a:r>
                      <a:rPr lang="en-US" sz="2400" dirty="0" smtClean="0">
                        <a:solidFill>
                          <a:schemeClr val="tx1">
                            <a:lumMod val="75000"/>
                            <a:lumOff val="25000"/>
                          </a:schemeClr>
                        </a:solidFill>
                        <a:latin typeface="Garamond" panose="02020404030301010803" pitchFamily="18" charset="0"/>
                      </a:rPr>
                      <a:t>census block group</a:t>
                    </a:r>
                  </a:p>
                  <a:p>
                    <a:pPr>
                      <a:lnSpc>
                        <a:spcPct val="100000"/>
                      </a:lnSpc>
                      <a:spcBef>
                        <a:spcPts val="0"/>
                      </a:spcBef>
                      <a:spcAft>
                        <a:spcPts val="600"/>
                      </a:spcAft>
                      <a:buClr>
                        <a:srgbClr val="2559A8"/>
                      </a:buClr>
                    </a:pPr>
                    <a:endParaRPr lang="en-US" sz="2400" dirty="0">
                      <a:solidFill>
                        <a:schemeClr val="tx1">
                          <a:lumMod val="75000"/>
                          <a:lumOff val="25000"/>
                        </a:schemeClr>
                      </a:solidFill>
                      <a:latin typeface="Garamond" panose="02020404030301010803" pitchFamily="18" charset="0"/>
                    </a:endParaRPr>
                  </a:p>
                </p:txBody>
              </p:sp>
            </p:grpSp>
            <p:grpSp>
              <p:nvGrpSpPr>
                <p:cNvPr id="173" name="Group 172"/>
                <p:cNvGrpSpPr/>
                <p:nvPr/>
              </p:nvGrpSpPr>
              <p:grpSpPr>
                <a:xfrm>
                  <a:off x="15612830" y="14896843"/>
                  <a:ext cx="2982196" cy="1800255"/>
                  <a:chOff x="15612830" y="14896843"/>
                  <a:chExt cx="2982196" cy="1800255"/>
                </a:xfrm>
              </p:grpSpPr>
              <p:grpSp>
                <p:nvGrpSpPr>
                  <p:cNvPr id="171" name="Group 170"/>
                  <p:cNvGrpSpPr/>
                  <p:nvPr/>
                </p:nvGrpSpPr>
                <p:grpSpPr>
                  <a:xfrm>
                    <a:off x="15612830" y="14896843"/>
                    <a:ext cx="2660355" cy="1800255"/>
                    <a:chOff x="15612830" y="14896843"/>
                    <a:chExt cx="2660355" cy="1800255"/>
                  </a:xfrm>
                </p:grpSpPr>
                <p:sp>
                  <p:nvSpPr>
                    <p:cNvPr id="141" name="Text Placeholder 16"/>
                    <p:cNvSpPr txBox="1">
                      <a:spLocks/>
                    </p:cNvSpPr>
                    <p:nvPr/>
                  </p:nvSpPr>
                  <p:spPr>
                    <a:xfrm>
                      <a:off x="15612830" y="14896843"/>
                      <a:ext cx="2588350" cy="40214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559A8"/>
                        </a:buClr>
                        <a:buNone/>
                      </a:pPr>
                      <a:r>
                        <a:rPr lang="en-US" sz="2400" dirty="0" smtClean="0">
                          <a:solidFill>
                            <a:schemeClr val="tx1">
                              <a:lumMod val="75000"/>
                              <a:lumOff val="25000"/>
                            </a:schemeClr>
                          </a:solidFill>
                          <a:latin typeface="Garamond" panose="02020404030301010803" pitchFamily="18" charset="0"/>
                        </a:rPr>
                        <a:t>Derive LST</a:t>
                      </a:r>
                    </a:p>
                  </p:txBody>
                </p:sp>
                <p:sp>
                  <p:nvSpPr>
                    <p:cNvPr id="166" name="Text Placeholder 16"/>
                    <p:cNvSpPr txBox="1">
                      <a:spLocks/>
                    </p:cNvSpPr>
                    <p:nvPr/>
                  </p:nvSpPr>
                  <p:spPr>
                    <a:xfrm>
                      <a:off x="15684835" y="15292034"/>
                      <a:ext cx="2588350" cy="140506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559A8"/>
                        </a:buClr>
                        <a:buNone/>
                      </a:pPr>
                      <a:r>
                        <a:rPr lang="en-US" sz="2400" dirty="0" smtClean="0">
                          <a:solidFill>
                            <a:schemeClr val="tx1">
                              <a:lumMod val="75000"/>
                              <a:lumOff val="25000"/>
                            </a:schemeClr>
                          </a:solidFill>
                          <a:latin typeface="Garamond" panose="02020404030301010803" pitchFamily="18" charset="0"/>
                        </a:rPr>
                        <a:t>Calculate means</a:t>
                      </a:r>
                    </a:p>
                  </p:txBody>
                </p:sp>
              </p:grpSp>
              <p:sp>
                <p:nvSpPr>
                  <p:cNvPr id="172" name="Text Placeholder 16"/>
                  <p:cNvSpPr txBox="1">
                    <a:spLocks/>
                  </p:cNvSpPr>
                  <p:nvPr/>
                </p:nvSpPr>
                <p:spPr>
                  <a:xfrm>
                    <a:off x="16006676" y="15603366"/>
                    <a:ext cx="2588350" cy="47314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559A8"/>
                      </a:buClr>
                      <a:buNone/>
                    </a:pPr>
                    <a:r>
                      <a:rPr lang="en-US" sz="2400" dirty="0" smtClean="0">
                        <a:solidFill>
                          <a:schemeClr val="tx1">
                            <a:lumMod val="75000"/>
                            <a:lumOff val="25000"/>
                          </a:schemeClr>
                        </a:solidFill>
                        <a:latin typeface="Garamond" panose="02020404030301010803" pitchFamily="18" charset="0"/>
                      </a:rPr>
                      <a:t>per block group</a:t>
                    </a:r>
                  </a:p>
                </p:txBody>
              </p:sp>
            </p:grpSp>
          </p:grpSp>
          <p:sp>
            <p:nvSpPr>
              <p:cNvPr id="153" name="TextBox 152"/>
              <p:cNvSpPr txBox="1"/>
              <p:nvPr/>
            </p:nvSpPr>
            <p:spPr>
              <a:xfrm>
                <a:off x="15771974" y="14708295"/>
                <a:ext cx="5032749" cy="461665"/>
              </a:xfrm>
              <a:prstGeom prst="rect">
                <a:avLst/>
              </a:prstGeom>
              <a:noFill/>
            </p:spPr>
            <p:txBody>
              <a:bodyPr wrap="square" rtlCol="0">
                <a:spAutoFit/>
              </a:bodyPr>
              <a:lstStyle/>
              <a:p>
                <a:r>
                  <a:rPr lang="en-US" sz="2400" b="1" dirty="0" smtClean="0">
                    <a:solidFill>
                      <a:schemeClr val="tx1">
                        <a:lumMod val="75000"/>
                        <a:lumOff val="25000"/>
                      </a:schemeClr>
                    </a:solidFill>
                    <a:latin typeface="Garamond" panose="02020404030301010803" pitchFamily="18" charset="0"/>
                  </a:rPr>
                  <a:t>Temperature &amp; Tree Cover Analyses</a:t>
                </a:r>
                <a:endParaRPr lang="en-US" sz="2400" b="1" dirty="0">
                  <a:solidFill>
                    <a:schemeClr val="tx1">
                      <a:lumMod val="75000"/>
                      <a:lumOff val="25000"/>
                    </a:schemeClr>
                  </a:solidFill>
                  <a:latin typeface="Garamond" panose="02020404030301010803" pitchFamily="18" charset="0"/>
                </a:endParaRPr>
              </a:p>
            </p:txBody>
          </p:sp>
          <p:sp>
            <p:nvSpPr>
              <p:cNvPr id="152" name="TextBox 151"/>
              <p:cNvSpPr txBox="1"/>
              <p:nvPr/>
            </p:nvSpPr>
            <p:spPr>
              <a:xfrm>
                <a:off x="16621038" y="16616684"/>
                <a:ext cx="3794042" cy="461665"/>
              </a:xfrm>
              <a:prstGeom prst="rect">
                <a:avLst/>
              </a:prstGeom>
              <a:noFill/>
            </p:spPr>
            <p:txBody>
              <a:bodyPr wrap="square" rtlCol="0">
                <a:spAutoFit/>
              </a:bodyPr>
              <a:lstStyle/>
              <a:p>
                <a:r>
                  <a:rPr lang="en-US" sz="2400" b="1" dirty="0" smtClean="0">
                    <a:solidFill>
                      <a:schemeClr val="tx1">
                        <a:lumMod val="75000"/>
                        <a:lumOff val="25000"/>
                      </a:schemeClr>
                    </a:solidFill>
                    <a:latin typeface="Garamond" panose="02020404030301010803" pitchFamily="18" charset="0"/>
                  </a:rPr>
                  <a:t>Heat Vulnerability Index</a:t>
                </a:r>
                <a:endParaRPr lang="en-US" sz="2400" b="1" dirty="0">
                  <a:solidFill>
                    <a:schemeClr val="tx1">
                      <a:lumMod val="75000"/>
                      <a:lumOff val="25000"/>
                    </a:schemeClr>
                  </a:solidFill>
                  <a:latin typeface="Garamond" panose="02020404030301010803" pitchFamily="18" charset="0"/>
                </a:endParaRPr>
              </a:p>
            </p:txBody>
          </p:sp>
        </p:grpSp>
      </p:grpSp>
      <p:sp>
        <p:nvSpPr>
          <p:cNvPr id="192" name="Text Placeholder 16"/>
          <p:cNvSpPr txBox="1">
            <a:spLocks/>
          </p:cNvSpPr>
          <p:nvPr/>
        </p:nvSpPr>
        <p:spPr>
          <a:xfrm>
            <a:off x="4132650" y="15337973"/>
            <a:ext cx="2570206" cy="100406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559A8"/>
              </a:buClr>
              <a:buNone/>
            </a:pPr>
            <a:r>
              <a:rPr lang="en-US" sz="2400" dirty="0" smtClean="0">
                <a:solidFill>
                  <a:schemeClr val="bg2">
                    <a:lumMod val="25000"/>
                  </a:schemeClr>
                </a:solidFill>
                <a:latin typeface="Garamond" panose="02020404030301010803" pitchFamily="18" charset="0"/>
              </a:rPr>
              <a:t>variables</a:t>
            </a:r>
            <a:endParaRPr lang="en-US" sz="2400" dirty="0">
              <a:solidFill>
                <a:schemeClr val="bg2">
                  <a:lumMod val="25000"/>
                </a:schemeClr>
              </a:solidFill>
              <a:latin typeface="Garamond" panose="02020404030301010803" pitchFamily="18" charset="0"/>
            </a:endParaRPr>
          </a:p>
        </p:txBody>
      </p:sp>
      <p:sp>
        <p:nvSpPr>
          <p:cNvPr id="23" name="TextBox 22"/>
          <p:cNvSpPr txBox="1"/>
          <p:nvPr/>
        </p:nvSpPr>
        <p:spPr>
          <a:xfrm>
            <a:off x="12868951" y="28842441"/>
            <a:ext cx="4155305"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Project </a:t>
            </a:r>
            <a:r>
              <a:rPr lang="en-US" sz="4400" b="1" dirty="0" smtClean="0">
                <a:solidFill>
                  <a:srgbClr val="2559A8"/>
                </a:solidFill>
                <a:latin typeface="Century Gothic" panose="020B0502020202020204" pitchFamily="34" charset="0"/>
              </a:rPr>
              <a:t>Partner</a:t>
            </a:r>
            <a:endParaRPr lang="en-US" sz="4400" b="1" dirty="0">
              <a:solidFill>
                <a:srgbClr val="2559A8"/>
              </a:solidFill>
              <a:latin typeface="Century Gothic" panose="020B0502020202020204" pitchFamily="34" charset="0"/>
            </a:endParaRPr>
          </a:p>
        </p:txBody>
      </p:sp>
      <p:sp>
        <p:nvSpPr>
          <p:cNvPr id="55" name="Text Placeholder 16"/>
          <p:cNvSpPr txBox="1">
            <a:spLocks/>
          </p:cNvSpPr>
          <p:nvPr/>
        </p:nvSpPr>
        <p:spPr>
          <a:xfrm>
            <a:off x="13064663" y="29626954"/>
            <a:ext cx="9180073" cy="52837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2559A8"/>
              </a:buClr>
            </a:pPr>
            <a:r>
              <a:rPr lang="en-US" sz="2400" dirty="0">
                <a:solidFill>
                  <a:schemeClr val="tx1">
                    <a:lumMod val="75000"/>
                    <a:lumOff val="25000"/>
                  </a:schemeClr>
                </a:solidFill>
                <a:latin typeface="Garamond" panose="02020404030301010803" pitchFamily="18" charset="0"/>
              </a:rPr>
              <a:t>Asheville Urban Forestry </a:t>
            </a:r>
            <a:r>
              <a:rPr lang="en-US" sz="2400" dirty="0" smtClean="0">
                <a:solidFill>
                  <a:schemeClr val="tx1">
                    <a:lumMod val="75000"/>
                    <a:lumOff val="25000"/>
                  </a:schemeClr>
                </a:solidFill>
                <a:latin typeface="Garamond" panose="02020404030301010803" pitchFamily="18" charset="0"/>
              </a:rPr>
              <a:t>Commission</a:t>
            </a:r>
            <a:endParaRPr lang="en-US" sz="2400" dirty="0">
              <a:solidFill>
                <a:schemeClr val="tx1">
                  <a:lumMod val="75000"/>
                  <a:lumOff val="25000"/>
                </a:schemeClr>
              </a:solidFill>
            </a:endParaRPr>
          </a:p>
          <a:p>
            <a:pPr>
              <a:lnSpc>
                <a:spcPct val="100000"/>
              </a:lnSpc>
              <a:spcBef>
                <a:spcPts val="0"/>
              </a:spcBef>
              <a:spcAft>
                <a:spcPts val="600"/>
              </a:spcAft>
              <a:buClr>
                <a:srgbClr val="2559A8"/>
              </a:buClr>
            </a:pPr>
            <a:endParaRPr lang="en-US" sz="24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2559A8"/>
              </a:buClr>
            </a:pPr>
            <a:endParaRPr lang="en-US" sz="2400" dirty="0">
              <a:solidFill>
                <a:schemeClr val="tx1">
                  <a:lumMod val="75000"/>
                  <a:lumOff val="25000"/>
                </a:schemeClr>
              </a:solidFill>
              <a:latin typeface="Garamond" panose="02020404030301010803" pitchFamily="18" charset="0"/>
            </a:endParaRPr>
          </a:p>
        </p:txBody>
      </p:sp>
      <p:sp>
        <p:nvSpPr>
          <p:cNvPr id="167" name="Text Placeholder 16"/>
          <p:cNvSpPr txBox="1">
            <a:spLocks/>
          </p:cNvSpPr>
          <p:nvPr/>
        </p:nvSpPr>
        <p:spPr>
          <a:xfrm>
            <a:off x="979913" y="26593800"/>
            <a:ext cx="11113908" cy="338903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2559A8"/>
              </a:buClr>
            </a:pPr>
            <a:r>
              <a:rPr lang="en-US" sz="2400" dirty="0" smtClean="0">
                <a:solidFill>
                  <a:schemeClr val="tx1">
                    <a:lumMod val="75000"/>
                    <a:lumOff val="25000"/>
                  </a:schemeClr>
                </a:solidFill>
                <a:latin typeface="Garamond" panose="02020404030301010803" pitchFamily="18" charset="0"/>
              </a:rPr>
              <a:t>Median LST for warm months has increased by up to 31°F in parts of Asheville over the last 30 years. </a:t>
            </a:r>
          </a:p>
          <a:p>
            <a:pPr>
              <a:lnSpc>
                <a:spcPct val="100000"/>
              </a:lnSpc>
              <a:spcBef>
                <a:spcPts val="0"/>
              </a:spcBef>
              <a:spcAft>
                <a:spcPts val="600"/>
              </a:spcAft>
              <a:buClr>
                <a:srgbClr val="2559A8"/>
              </a:buClr>
            </a:pPr>
            <a:r>
              <a:rPr lang="en-US" sz="2400" dirty="0" smtClean="0">
                <a:solidFill>
                  <a:schemeClr val="tx1">
                    <a:lumMod val="75000"/>
                    <a:lumOff val="25000"/>
                  </a:schemeClr>
                </a:solidFill>
                <a:latin typeface="Garamond" panose="02020404030301010803" pitchFamily="18" charset="0"/>
              </a:rPr>
              <a:t>The presence of tree cover in Asheville has a cooling effect which can mitigate the urban heat island effect. </a:t>
            </a:r>
          </a:p>
          <a:p>
            <a:pPr>
              <a:lnSpc>
                <a:spcPct val="100000"/>
              </a:lnSpc>
              <a:spcBef>
                <a:spcPts val="0"/>
              </a:spcBef>
              <a:spcAft>
                <a:spcPts val="600"/>
              </a:spcAft>
              <a:buClr>
                <a:srgbClr val="2559A8"/>
              </a:buClr>
            </a:pPr>
            <a:r>
              <a:rPr lang="en-US" sz="2400" dirty="0">
                <a:solidFill>
                  <a:schemeClr val="tx1">
                    <a:lumMod val="75000"/>
                    <a:lumOff val="25000"/>
                  </a:schemeClr>
                </a:solidFill>
                <a:latin typeface="Garamond" panose="02020404030301010803" pitchFamily="18" charset="0"/>
              </a:rPr>
              <a:t>Heat vulnerability varies drastically between neighborhoods based on LST, tree cover, age, and poverty.</a:t>
            </a:r>
          </a:p>
          <a:p>
            <a:pPr>
              <a:lnSpc>
                <a:spcPct val="100000"/>
              </a:lnSpc>
              <a:spcBef>
                <a:spcPts val="0"/>
              </a:spcBef>
              <a:spcAft>
                <a:spcPts val="600"/>
              </a:spcAft>
              <a:buClr>
                <a:srgbClr val="2559A8"/>
              </a:buClr>
            </a:pPr>
            <a:r>
              <a:rPr lang="en-US" sz="2400" dirty="0">
                <a:solidFill>
                  <a:schemeClr val="tx1">
                    <a:lumMod val="75000"/>
                    <a:lumOff val="25000"/>
                  </a:schemeClr>
                </a:solidFill>
                <a:latin typeface="Garamond" panose="02020404030301010803" pitchFamily="18" charset="0"/>
              </a:rPr>
              <a:t>NASA Earth observations can be used to supplement urban heat vulnerability indices based on US Census data and high </a:t>
            </a:r>
            <a:r>
              <a:rPr lang="en-US" sz="2400" dirty="0" smtClean="0">
                <a:solidFill>
                  <a:schemeClr val="tx1">
                    <a:lumMod val="75000"/>
                    <a:lumOff val="25000"/>
                  </a:schemeClr>
                </a:solidFill>
                <a:latin typeface="Garamond" panose="02020404030301010803" pitchFamily="18" charset="0"/>
              </a:rPr>
              <a:t>resolution </a:t>
            </a:r>
            <a:r>
              <a:rPr lang="en-US" sz="2400" dirty="0">
                <a:solidFill>
                  <a:schemeClr val="tx1">
                    <a:lumMod val="75000"/>
                    <a:lumOff val="25000"/>
                  </a:schemeClr>
                </a:solidFill>
                <a:latin typeface="Garamond" panose="02020404030301010803" pitchFamily="18" charset="0"/>
              </a:rPr>
              <a:t>tree cover data. </a:t>
            </a:r>
            <a:r>
              <a:rPr lang="en-US" sz="2400" dirty="0" smtClean="0">
                <a:solidFill>
                  <a:schemeClr val="tx1">
                    <a:lumMod val="75000"/>
                    <a:lumOff val="25000"/>
                  </a:schemeClr>
                </a:solidFill>
                <a:latin typeface="Garamond" panose="02020404030301010803" pitchFamily="18" charset="0"/>
              </a:rPr>
              <a:t> </a:t>
            </a:r>
            <a:endParaRPr lang="en-US" sz="2400" dirty="0">
              <a:solidFill>
                <a:schemeClr val="tx1">
                  <a:lumMod val="75000"/>
                  <a:lumOff val="25000"/>
                </a:schemeClr>
              </a:solidFill>
              <a:latin typeface="Garamond" panose="02020404030301010803" pitchFamily="18" charset="0"/>
            </a:endParaRPr>
          </a:p>
        </p:txBody>
      </p:sp>
      <p:sp>
        <p:nvSpPr>
          <p:cNvPr id="21" name="TextBox 20"/>
          <p:cNvSpPr txBox="1"/>
          <p:nvPr/>
        </p:nvSpPr>
        <p:spPr>
          <a:xfrm>
            <a:off x="818088" y="25679400"/>
            <a:ext cx="3486852"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Conclusions</a:t>
            </a:r>
          </a:p>
        </p:txBody>
      </p:sp>
      <p:grpSp>
        <p:nvGrpSpPr>
          <p:cNvPr id="26" name="Group 25"/>
          <p:cNvGrpSpPr>
            <a:grpSpLocks noChangeAspect="1"/>
          </p:cNvGrpSpPr>
          <p:nvPr/>
        </p:nvGrpSpPr>
        <p:grpSpPr>
          <a:xfrm>
            <a:off x="423803" y="17666250"/>
            <a:ext cx="6009273" cy="7435439"/>
            <a:chOff x="423803" y="17666251"/>
            <a:chExt cx="5741687" cy="7104348"/>
          </a:xfrm>
        </p:grpSpPr>
        <p:grpSp>
          <p:nvGrpSpPr>
            <p:cNvPr id="280" name="Group 279"/>
            <p:cNvGrpSpPr/>
            <p:nvPr/>
          </p:nvGrpSpPr>
          <p:grpSpPr>
            <a:xfrm>
              <a:off x="423803" y="17666251"/>
              <a:ext cx="5741687" cy="7104348"/>
              <a:chOff x="765420" y="18976323"/>
              <a:chExt cx="5741687" cy="7104348"/>
            </a:xfrm>
          </p:grpSpPr>
          <p:grpSp>
            <p:nvGrpSpPr>
              <p:cNvPr id="274" name="Group 273"/>
              <p:cNvGrpSpPr/>
              <p:nvPr/>
            </p:nvGrpSpPr>
            <p:grpSpPr>
              <a:xfrm>
                <a:off x="765420" y="18976323"/>
                <a:ext cx="5663089" cy="7104348"/>
                <a:chOff x="765420" y="18976323"/>
                <a:chExt cx="5663089" cy="7104348"/>
              </a:xfrm>
            </p:grpSpPr>
            <p:pic>
              <p:nvPicPr>
                <p:cNvPr id="261" name="Picture 260"/>
                <p:cNvPicPr>
                  <a:picLocks noChangeAspect="1"/>
                </p:cNvPicPr>
                <p:nvPr/>
              </p:nvPicPr>
              <p:blipFill rotWithShape="1">
                <a:blip r:embed="rId8" cstate="print">
                  <a:extLst>
                    <a:ext uri="{28A0092B-C50C-407E-A947-70E740481C1C}">
                      <a14:useLocalDpi xmlns:a14="http://schemas.microsoft.com/office/drawing/2010/main" val="0"/>
                    </a:ext>
                  </a:extLst>
                </a:blip>
                <a:srcRect r="10946" b="13673"/>
                <a:stretch/>
              </p:blipFill>
              <p:spPr>
                <a:xfrm>
                  <a:off x="765420" y="18976323"/>
                  <a:ext cx="5663089" cy="7104348"/>
                </a:xfrm>
                <a:prstGeom prst="rect">
                  <a:avLst/>
                </a:prstGeom>
              </p:spPr>
            </p:pic>
            <p:sp>
              <p:nvSpPr>
                <p:cNvPr id="269" name="TextBox 268"/>
                <p:cNvSpPr txBox="1"/>
                <p:nvPr/>
              </p:nvSpPr>
              <p:spPr>
                <a:xfrm>
                  <a:off x="1307377" y="25325816"/>
                  <a:ext cx="2443697" cy="323479"/>
                </a:xfrm>
                <a:prstGeom prst="rect">
                  <a:avLst/>
                </a:prstGeom>
                <a:noFill/>
              </p:spPr>
              <p:txBody>
                <a:bodyPr wrap="square" rtlCol="0">
                  <a:spAutoFit/>
                </a:bodyPr>
                <a:lstStyle/>
                <a:p>
                  <a:r>
                    <a:rPr lang="en-US" sz="1600" dirty="0" smtClean="0">
                      <a:solidFill>
                        <a:schemeClr val="tx1">
                          <a:lumMod val="75000"/>
                          <a:lumOff val="25000"/>
                        </a:schemeClr>
                      </a:solidFill>
                    </a:rPr>
                    <a:t>0	2.5	  5		  10</a:t>
                  </a:r>
                </a:p>
              </p:txBody>
            </p:sp>
          </p:grpSp>
          <p:sp>
            <p:nvSpPr>
              <p:cNvPr id="277" name="TextBox 276"/>
              <p:cNvSpPr txBox="1"/>
              <p:nvPr/>
            </p:nvSpPr>
            <p:spPr>
              <a:xfrm>
                <a:off x="1557116" y="19269497"/>
                <a:ext cx="4949991" cy="499922"/>
              </a:xfrm>
              <a:prstGeom prst="rect">
                <a:avLst/>
              </a:prstGeom>
              <a:noFill/>
            </p:spPr>
            <p:txBody>
              <a:bodyPr wrap="square" rtlCol="0">
                <a:spAutoFit/>
              </a:bodyPr>
              <a:lstStyle/>
              <a:p>
                <a:pPr algn="ctr"/>
                <a:r>
                  <a:rPr lang="en-US" sz="2800" dirty="0" smtClean="0">
                    <a:solidFill>
                      <a:schemeClr val="tx1">
                        <a:lumMod val="75000"/>
                        <a:lumOff val="25000"/>
                      </a:schemeClr>
                    </a:solidFill>
                  </a:rPr>
                  <a:t>Median LST </a:t>
                </a:r>
                <a:r>
                  <a:rPr lang="en-US" sz="2800" dirty="0" smtClean="0">
                    <a:solidFill>
                      <a:schemeClr val="tx1">
                        <a:lumMod val="75000"/>
                        <a:lumOff val="25000"/>
                      </a:schemeClr>
                    </a:solidFill>
                  </a:rPr>
                  <a:t>1984 to 1986</a:t>
                </a:r>
                <a:endParaRPr lang="en-US" sz="2800" dirty="0" smtClean="0">
                  <a:solidFill>
                    <a:schemeClr val="tx1">
                      <a:lumMod val="75000"/>
                      <a:lumOff val="25000"/>
                    </a:schemeClr>
                  </a:solidFill>
                </a:endParaRPr>
              </a:p>
            </p:txBody>
          </p:sp>
        </p:grpSp>
        <p:grpSp>
          <p:nvGrpSpPr>
            <p:cNvPr id="282" name="Group 281"/>
            <p:cNvGrpSpPr/>
            <p:nvPr/>
          </p:nvGrpSpPr>
          <p:grpSpPr>
            <a:xfrm>
              <a:off x="1664924" y="18686612"/>
              <a:ext cx="410451" cy="895940"/>
              <a:chOff x="11432752" y="18258082"/>
              <a:chExt cx="436290" cy="952341"/>
            </a:xfrm>
          </p:grpSpPr>
          <p:sp>
            <p:nvSpPr>
              <p:cNvPr id="283" name="TextBox 282"/>
              <p:cNvSpPr txBox="1"/>
              <p:nvPr/>
            </p:nvSpPr>
            <p:spPr>
              <a:xfrm>
                <a:off x="11470926" y="18258082"/>
                <a:ext cx="281354" cy="359867"/>
              </a:xfrm>
              <a:prstGeom prst="rect">
                <a:avLst/>
              </a:prstGeom>
              <a:noFill/>
            </p:spPr>
            <p:txBody>
              <a:bodyPr wrap="square" rtlCol="0">
                <a:spAutoFit/>
              </a:bodyPr>
              <a:lstStyle/>
              <a:p>
                <a:r>
                  <a:rPr lang="en-US" sz="1600" dirty="0" smtClean="0">
                    <a:solidFill>
                      <a:schemeClr val="tx1">
                        <a:lumMod val="75000"/>
                        <a:lumOff val="25000"/>
                      </a:schemeClr>
                    </a:solidFill>
                    <a:latin typeface="Garamond" panose="02020404030301010803" pitchFamily="18" charset="0"/>
                  </a:rPr>
                  <a:t>N</a:t>
                </a:r>
              </a:p>
            </p:txBody>
          </p:sp>
          <p:pic>
            <p:nvPicPr>
              <p:cNvPr id="284" name="Picture 283"/>
              <p:cNvPicPr>
                <a:picLocks noChangeAspect="1"/>
              </p:cNvPicPr>
              <p:nvPr/>
            </p:nvPicPr>
            <p:blipFill rotWithShape="1">
              <a:blip r:embed="rId4"/>
              <a:srcRect t="21629"/>
              <a:stretch/>
            </p:blipFill>
            <p:spPr>
              <a:xfrm>
                <a:off x="11432752" y="18506048"/>
                <a:ext cx="436290" cy="704375"/>
              </a:xfrm>
              <a:prstGeom prst="rect">
                <a:avLst/>
              </a:prstGeom>
            </p:spPr>
          </p:pic>
        </p:grpSp>
      </p:grpSp>
      <p:grpSp>
        <p:nvGrpSpPr>
          <p:cNvPr id="25" name="Group 24"/>
          <p:cNvGrpSpPr>
            <a:grpSpLocks noChangeAspect="1"/>
          </p:cNvGrpSpPr>
          <p:nvPr/>
        </p:nvGrpSpPr>
        <p:grpSpPr>
          <a:xfrm>
            <a:off x="6353656" y="17666250"/>
            <a:ext cx="6143144" cy="7435439"/>
            <a:chOff x="5786971" y="17666251"/>
            <a:chExt cx="5869597" cy="7104348"/>
          </a:xfrm>
        </p:grpSpPr>
        <p:grpSp>
          <p:nvGrpSpPr>
            <p:cNvPr id="281" name="Group 280"/>
            <p:cNvGrpSpPr/>
            <p:nvPr/>
          </p:nvGrpSpPr>
          <p:grpSpPr>
            <a:xfrm>
              <a:off x="5786971" y="17666251"/>
              <a:ext cx="5869597" cy="7104348"/>
              <a:chOff x="7006349" y="18976323"/>
              <a:chExt cx="5869597" cy="7104348"/>
            </a:xfrm>
          </p:grpSpPr>
          <p:grpSp>
            <p:nvGrpSpPr>
              <p:cNvPr id="273" name="Group 272"/>
              <p:cNvGrpSpPr/>
              <p:nvPr/>
            </p:nvGrpSpPr>
            <p:grpSpPr>
              <a:xfrm>
                <a:off x="7006349" y="18976323"/>
                <a:ext cx="5869597" cy="7104348"/>
                <a:chOff x="7006349" y="18976323"/>
                <a:chExt cx="5869597" cy="7104348"/>
              </a:xfrm>
            </p:grpSpPr>
            <p:pic>
              <p:nvPicPr>
                <p:cNvPr id="262" name="Picture 261"/>
                <p:cNvPicPr>
                  <a:picLocks noChangeAspect="1"/>
                </p:cNvPicPr>
                <p:nvPr/>
              </p:nvPicPr>
              <p:blipFill rotWithShape="1">
                <a:blip r:embed="rId9" cstate="print">
                  <a:extLst>
                    <a:ext uri="{28A0092B-C50C-407E-A947-70E740481C1C}">
                      <a14:useLocalDpi xmlns:a14="http://schemas.microsoft.com/office/drawing/2010/main" val="0"/>
                    </a:ext>
                  </a:extLst>
                </a:blip>
                <a:srcRect l="9553" b="13673"/>
                <a:stretch/>
              </p:blipFill>
              <p:spPr>
                <a:xfrm>
                  <a:off x="7124156" y="18976323"/>
                  <a:ext cx="5751790" cy="7104348"/>
                </a:xfrm>
                <a:prstGeom prst="rect">
                  <a:avLst/>
                </a:prstGeom>
              </p:spPr>
            </p:pic>
            <p:sp>
              <p:nvSpPr>
                <p:cNvPr id="272" name="TextBox 271"/>
                <p:cNvSpPr txBox="1"/>
                <p:nvPr/>
              </p:nvSpPr>
              <p:spPr>
                <a:xfrm>
                  <a:off x="7006349" y="25341643"/>
                  <a:ext cx="2443697" cy="323479"/>
                </a:xfrm>
                <a:prstGeom prst="rect">
                  <a:avLst/>
                </a:prstGeom>
                <a:noFill/>
              </p:spPr>
              <p:txBody>
                <a:bodyPr wrap="square" rtlCol="0">
                  <a:spAutoFit/>
                </a:bodyPr>
                <a:lstStyle/>
                <a:p>
                  <a:r>
                    <a:rPr lang="en-US" sz="1600" dirty="0" smtClean="0">
                      <a:solidFill>
                        <a:schemeClr val="tx1">
                          <a:lumMod val="75000"/>
                          <a:lumOff val="25000"/>
                        </a:schemeClr>
                      </a:solidFill>
                    </a:rPr>
                    <a:t>0	2.5	  5		    10</a:t>
                  </a:r>
                </a:p>
              </p:txBody>
            </p:sp>
          </p:grpSp>
          <p:sp>
            <p:nvSpPr>
              <p:cNvPr id="279" name="TextBox 278"/>
              <p:cNvSpPr txBox="1"/>
              <p:nvPr/>
            </p:nvSpPr>
            <p:spPr>
              <a:xfrm>
                <a:off x="7516450" y="19269497"/>
                <a:ext cx="4949991" cy="499922"/>
              </a:xfrm>
              <a:prstGeom prst="rect">
                <a:avLst/>
              </a:prstGeom>
              <a:noFill/>
            </p:spPr>
            <p:txBody>
              <a:bodyPr wrap="square" rtlCol="0">
                <a:spAutoFit/>
              </a:bodyPr>
              <a:lstStyle/>
              <a:p>
                <a:pPr algn="ctr"/>
                <a:r>
                  <a:rPr lang="en-US" sz="2800" dirty="0" smtClean="0">
                    <a:solidFill>
                      <a:schemeClr val="tx1">
                        <a:lumMod val="75000"/>
                        <a:lumOff val="25000"/>
                      </a:schemeClr>
                    </a:solidFill>
                  </a:rPr>
                  <a:t>Median LST </a:t>
                </a:r>
                <a:r>
                  <a:rPr lang="en-US" sz="2800" dirty="0" smtClean="0">
                    <a:solidFill>
                      <a:schemeClr val="tx1">
                        <a:lumMod val="75000"/>
                        <a:lumOff val="25000"/>
                      </a:schemeClr>
                    </a:solidFill>
                  </a:rPr>
                  <a:t>2017 to 2019</a:t>
                </a:r>
                <a:endParaRPr lang="en-US" sz="2800" dirty="0" smtClean="0">
                  <a:solidFill>
                    <a:schemeClr val="tx1">
                      <a:lumMod val="75000"/>
                      <a:lumOff val="25000"/>
                    </a:schemeClr>
                  </a:solidFill>
                </a:endParaRPr>
              </a:p>
            </p:txBody>
          </p:sp>
        </p:grpSp>
        <p:grpSp>
          <p:nvGrpSpPr>
            <p:cNvPr id="285" name="Group 284"/>
            <p:cNvGrpSpPr/>
            <p:nvPr/>
          </p:nvGrpSpPr>
          <p:grpSpPr>
            <a:xfrm>
              <a:off x="7029036" y="18686612"/>
              <a:ext cx="410451" cy="895940"/>
              <a:chOff x="11432752" y="18258082"/>
              <a:chExt cx="436290" cy="952341"/>
            </a:xfrm>
          </p:grpSpPr>
          <p:sp>
            <p:nvSpPr>
              <p:cNvPr id="286" name="TextBox 285"/>
              <p:cNvSpPr txBox="1"/>
              <p:nvPr/>
            </p:nvSpPr>
            <p:spPr>
              <a:xfrm>
                <a:off x="11470926" y="18258082"/>
                <a:ext cx="281354" cy="338554"/>
              </a:xfrm>
              <a:prstGeom prst="rect">
                <a:avLst/>
              </a:prstGeom>
              <a:noFill/>
            </p:spPr>
            <p:txBody>
              <a:bodyPr wrap="square" rtlCol="0">
                <a:spAutoFit/>
              </a:bodyPr>
              <a:lstStyle/>
              <a:p>
                <a:r>
                  <a:rPr lang="en-US" sz="1600" dirty="0" smtClean="0">
                    <a:latin typeface="Garamond" panose="02020404030301010803" pitchFamily="18" charset="0"/>
                  </a:rPr>
                  <a:t>N</a:t>
                </a:r>
              </a:p>
            </p:txBody>
          </p:sp>
          <p:pic>
            <p:nvPicPr>
              <p:cNvPr id="287" name="Picture 286"/>
              <p:cNvPicPr>
                <a:picLocks noChangeAspect="1"/>
              </p:cNvPicPr>
              <p:nvPr/>
            </p:nvPicPr>
            <p:blipFill rotWithShape="1">
              <a:blip r:embed="rId4"/>
              <a:srcRect t="21629"/>
              <a:stretch/>
            </p:blipFill>
            <p:spPr>
              <a:xfrm>
                <a:off x="11432752" y="18506048"/>
                <a:ext cx="436290" cy="704375"/>
              </a:xfrm>
              <a:prstGeom prst="rect">
                <a:avLst/>
              </a:prstGeom>
            </p:spPr>
          </p:pic>
        </p:grpSp>
      </p:grpSp>
      <p:grpSp>
        <p:nvGrpSpPr>
          <p:cNvPr id="264" name="Group 263"/>
          <p:cNvGrpSpPr/>
          <p:nvPr/>
        </p:nvGrpSpPr>
        <p:grpSpPr>
          <a:xfrm>
            <a:off x="4146462" y="22390699"/>
            <a:ext cx="3428586" cy="1705710"/>
            <a:chOff x="4619565" y="25346627"/>
            <a:chExt cx="3428586" cy="1705710"/>
          </a:xfrm>
        </p:grpSpPr>
        <p:grpSp>
          <p:nvGrpSpPr>
            <p:cNvPr id="34" name="Group 33"/>
            <p:cNvGrpSpPr/>
            <p:nvPr/>
          </p:nvGrpSpPr>
          <p:grpSpPr>
            <a:xfrm>
              <a:off x="6097080" y="25709177"/>
              <a:ext cx="1834024" cy="1343160"/>
              <a:chOff x="7245148" y="20332988"/>
              <a:chExt cx="1933552" cy="1631374"/>
            </a:xfrm>
          </p:grpSpPr>
          <p:pic>
            <p:nvPicPr>
              <p:cNvPr id="87" name="Picture 86"/>
              <p:cNvPicPr>
                <a:picLocks noChangeAspect="1"/>
              </p:cNvPicPr>
              <p:nvPr/>
            </p:nvPicPr>
            <p:blipFill rotWithShape="1">
              <a:blip r:embed="rId10"/>
              <a:srcRect t="54850" r="73313" b="18748"/>
              <a:stretch/>
            </p:blipFill>
            <p:spPr>
              <a:xfrm>
                <a:off x="7245148" y="20424226"/>
                <a:ext cx="284836" cy="1062056"/>
              </a:xfrm>
              <a:prstGeom prst="rect">
                <a:avLst/>
              </a:prstGeom>
            </p:spPr>
          </p:pic>
          <p:sp>
            <p:nvSpPr>
              <p:cNvPr id="33" name="TextBox 32"/>
              <p:cNvSpPr txBox="1"/>
              <p:nvPr/>
            </p:nvSpPr>
            <p:spPr>
              <a:xfrm>
                <a:off x="7458667" y="21104348"/>
                <a:ext cx="1720033" cy="860014"/>
              </a:xfrm>
              <a:prstGeom prst="rect">
                <a:avLst/>
              </a:prstGeom>
              <a:noFill/>
            </p:spPr>
            <p:txBody>
              <a:bodyPr wrap="square" rtlCol="0">
                <a:spAutoFit/>
              </a:bodyPr>
              <a:lstStyle/>
              <a:p>
                <a:r>
                  <a:rPr lang="en-US" sz="2000" dirty="0" smtClean="0"/>
                  <a:t>Low</a:t>
                </a:r>
                <a:r>
                  <a:rPr lang="en-US" sz="2000" dirty="0"/>
                  <a:t>: </a:t>
                </a:r>
                <a:r>
                  <a:rPr lang="en-US" sz="2000" dirty="0" smtClean="0"/>
                  <a:t>56° F</a:t>
                </a:r>
                <a:endParaRPr lang="en-US" sz="2000" dirty="0"/>
              </a:p>
              <a:p>
                <a:endParaRPr lang="en-US" sz="2000" dirty="0" smtClean="0">
                  <a:latin typeface="Garamond" panose="02020404030301010803" pitchFamily="18" charset="0"/>
                </a:endParaRPr>
              </a:p>
            </p:txBody>
          </p:sp>
          <p:sp>
            <p:nvSpPr>
              <p:cNvPr id="88" name="TextBox 87"/>
              <p:cNvSpPr txBox="1"/>
              <p:nvPr/>
            </p:nvSpPr>
            <p:spPr>
              <a:xfrm>
                <a:off x="7458667" y="20332988"/>
                <a:ext cx="1643474" cy="486096"/>
              </a:xfrm>
              <a:prstGeom prst="rect">
                <a:avLst/>
              </a:prstGeom>
              <a:noFill/>
            </p:spPr>
            <p:txBody>
              <a:bodyPr wrap="square" rtlCol="0">
                <a:spAutoFit/>
              </a:bodyPr>
              <a:lstStyle/>
              <a:p>
                <a:r>
                  <a:rPr lang="en-US" sz="2000" dirty="0" smtClean="0"/>
                  <a:t>High</a:t>
                </a:r>
                <a:r>
                  <a:rPr lang="en-US" sz="2000" dirty="0"/>
                  <a:t>: </a:t>
                </a:r>
                <a:r>
                  <a:rPr lang="en-US" sz="2000" dirty="0" smtClean="0"/>
                  <a:t>95° F</a:t>
                </a:r>
              </a:p>
            </p:txBody>
          </p:sp>
        </p:grpSp>
        <p:sp>
          <p:nvSpPr>
            <p:cNvPr id="179" name="TextBox 178"/>
            <p:cNvSpPr txBox="1"/>
            <p:nvPr/>
          </p:nvSpPr>
          <p:spPr>
            <a:xfrm>
              <a:off x="4619565" y="25346627"/>
              <a:ext cx="3428586" cy="400110"/>
            </a:xfrm>
            <a:prstGeom prst="rect">
              <a:avLst/>
            </a:prstGeom>
            <a:noFill/>
          </p:spPr>
          <p:txBody>
            <a:bodyPr wrap="square" rtlCol="0">
              <a:spAutoFit/>
            </a:bodyPr>
            <a:lstStyle/>
            <a:p>
              <a:pPr algn="ctr"/>
              <a:r>
                <a:rPr lang="en-US" sz="2000" b="1" dirty="0" smtClean="0"/>
                <a:t>LST</a:t>
              </a:r>
            </a:p>
          </p:txBody>
        </p:sp>
      </p:grpSp>
      <p:sp>
        <p:nvSpPr>
          <p:cNvPr id="352" name="TextBox 351"/>
          <p:cNvSpPr txBox="1"/>
          <p:nvPr/>
        </p:nvSpPr>
        <p:spPr>
          <a:xfrm>
            <a:off x="14520058" y="6927477"/>
            <a:ext cx="3519738" cy="461665"/>
          </a:xfrm>
          <a:prstGeom prst="rect">
            <a:avLst/>
          </a:prstGeom>
          <a:noFill/>
        </p:spPr>
        <p:txBody>
          <a:bodyPr wrap="square" rtlCol="0">
            <a:spAutoFit/>
          </a:bodyPr>
          <a:lstStyle/>
          <a:p>
            <a:pPr algn="ctr"/>
            <a:r>
              <a:rPr lang="en-US" sz="2400" dirty="0" smtClean="0">
                <a:solidFill>
                  <a:schemeClr val="tx1">
                    <a:lumMod val="75000"/>
                    <a:lumOff val="25000"/>
                  </a:schemeClr>
                </a:solidFill>
                <a:effectLst>
                  <a:glow rad="101600">
                    <a:schemeClr val="bg1">
                      <a:alpha val="40000"/>
                    </a:schemeClr>
                  </a:glow>
                </a:effectLst>
              </a:rPr>
              <a:t>Asheville</a:t>
            </a:r>
          </a:p>
        </p:txBody>
      </p:sp>
      <p:sp>
        <p:nvSpPr>
          <p:cNvPr id="357" name="TextBox 356"/>
          <p:cNvSpPr txBox="1"/>
          <p:nvPr/>
        </p:nvSpPr>
        <p:spPr>
          <a:xfrm>
            <a:off x="12842470" y="11621046"/>
            <a:ext cx="3063718" cy="338554"/>
          </a:xfrm>
          <a:prstGeom prst="rect">
            <a:avLst/>
          </a:prstGeom>
          <a:noFill/>
        </p:spPr>
        <p:txBody>
          <a:bodyPr wrap="square" rtlCol="0">
            <a:spAutoFit/>
          </a:bodyPr>
          <a:lstStyle/>
          <a:p>
            <a:r>
              <a:rPr lang="en-US" sz="1600" dirty="0" smtClean="0">
                <a:solidFill>
                  <a:schemeClr val="tx1">
                    <a:lumMod val="75000"/>
                    <a:lumOff val="25000"/>
                  </a:schemeClr>
                </a:solidFill>
              </a:rPr>
              <a:t>0         2.5</a:t>
            </a:r>
            <a:r>
              <a:rPr lang="en-US" sz="1600" dirty="0">
                <a:solidFill>
                  <a:schemeClr val="tx1">
                    <a:lumMod val="75000"/>
                    <a:lumOff val="25000"/>
                  </a:schemeClr>
                </a:solidFill>
              </a:rPr>
              <a:t> </a:t>
            </a:r>
            <a:r>
              <a:rPr lang="en-US" sz="1600" dirty="0" smtClean="0">
                <a:solidFill>
                  <a:schemeClr val="tx1">
                    <a:lumMod val="75000"/>
                    <a:lumOff val="25000"/>
                  </a:schemeClr>
                </a:solidFill>
              </a:rPr>
              <a:t>     5		      10</a:t>
            </a:r>
          </a:p>
        </p:txBody>
      </p:sp>
      <p:sp>
        <p:nvSpPr>
          <p:cNvPr id="93" name="TextBox 92"/>
          <p:cNvSpPr txBox="1"/>
          <p:nvPr/>
        </p:nvSpPr>
        <p:spPr>
          <a:xfrm>
            <a:off x="11959399" y="16601182"/>
            <a:ext cx="4061483" cy="1077218"/>
          </a:xfrm>
          <a:prstGeom prst="rect">
            <a:avLst/>
          </a:prstGeom>
          <a:noFill/>
        </p:spPr>
        <p:txBody>
          <a:bodyPr wrap="square" rtlCol="0">
            <a:spAutoFit/>
          </a:bodyPr>
          <a:lstStyle/>
          <a:p>
            <a:pPr algn="ctr"/>
            <a:r>
              <a:rPr lang="en-US" sz="3200" b="1" dirty="0" smtClean="0">
                <a:solidFill>
                  <a:srgbClr val="2559A8"/>
                </a:solidFill>
              </a:rPr>
              <a:t>Present Day </a:t>
            </a:r>
          </a:p>
          <a:p>
            <a:pPr algn="ctr"/>
            <a:r>
              <a:rPr lang="en-US" sz="3200" b="1" dirty="0" smtClean="0">
                <a:solidFill>
                  <a:srgbClr val="2559A8"/>
                </a:solidFill>
              </a:rPr>
              <a:t>Tree Cover vs. LST </a:t>
            </a:r>
          </a:p>
        </p:txBody>
      </p:sp>
      <p:sp>
        <p:nvSpPr>
          <p:cNvPr id="193" name="TextBox 192"/>
          <p:cNvSpPr txBox="1"/>
          <p:nvPr/>
        </p:nvSpPr>
        <p:spPr>
          <a:xfrm>
            <a:off x="12733402" y="21530660"/>
            <a:ext cx="3263328" cy="830997"/>
          </a:xfrm>
          <a:prstGeom prst="rect">
            <a:avLst/>
          </a:prstGeom>
          <a:noFill/>
        </p:spPr>
        <p:txBody>
          <a:bodyPr wrap="square" rtlCol="0">
            <a:spAutoFit/>
          </a:bodyPr>
          <a:lstStyle/>
          <a:p>
            <a:r>
              <a:rPr lang="en-US" sz="2400" dirty="0" smtClean="0">
                <a:solidFill>
                  <a:schemeClr val="tx1">
                    <a:lumMod val="75000"/>
                    <a:lumOff val="25000"/>
                  </a:schemeClr>
                </a:solidFill>
              </a:rPr>
              <a:t>R² = 0.5374</a:t>
            </a:r>
          </a:p>
          <a:p>
            <a:r>
              <a:rPr lang="en-US" sz="2400" dirty="0" smtClean="0">
                <a:solidFill>
                  <a:schemeClr val="tx1">
                    <a:lumMod val="75000"/>
                    <a:lumOff val="25000"/>
                  </a:schemeClr>
                </a:solidFill>
              </a:rPr>
              <a:t>Y = - 0.1225x + 82.785</a:t>
            </a:r>
          </a:p>
        </p:txBody>
      </p:sp>
      <p:grpSp>
        <p:nvGrpSpPr>
          <p:cNvPr id="242" name="Group 241"/>
          <p:cNvGrpSpPr/>
          <p:nvPr/>
        </p:nvGrpSpPr>
        <p:grpSpPr>
          <a:xfrm>
            <a:off x="11769382" y="17278178"/>
            <a:ext cx="4385019" cy="3978771"/>
            <a:chOff x="12715217" y="19639043"/>
            <a:chExt cx="4104449" cy="4412108"/>
          </a:xfrm>
        </p:grpSpPr>
        <p:sp>
          <p:nvSpPr>
            <p:cNvPr id="97" name="TextBox 96"/>
            <p:cNvSpPr txBox="1"/>
            <p:nvPr/>
          </p:nvSpPr>
          <p:spPr>
            <a:xfrm>
              <a:off x="13744433" y="23641594"/>
              <a:ext cx="2715889" cy="409557"/>
            </a:xfrm>
            <a:prstGeom prst="rect">
              <a:avLst/>
            </a:prstGeom>
            <a:noFill/>
          </p:spPr>
          <p:txBody>
            <a:bodyPr wrap="square" rtlCol="0">
              <a:spAutoFit/>
            </a:bodyPr>
            <a:lstStyle/>
            <a:p>
              <a:r>
                <a:rPr lang="en-US" dirty="0" smtClean="0">
                  <a:solidFill>
                    <a:schemeClr val="tx1">
                      <a:lumMod val="75000"/>
                      <a:lumOff val="25000"/>
                    </a:schemeClr>
                  </a:solidFill>
                  <a:latin typeface="+mj-lt"/>
                </a:rPr>
                <a:t>Tree Cover Percentage</a:t>
              </a:r>
            </a:p>
          </p:txBody>
        </p:sp>
        <p:sp>
          <p:nvSpPr>
            <p:cNvPr id="98" name="TextBox 97"/>
            <p:cNvSpPr txBox="1"/>
            <p:nvPr/>
          </p:nvSpPr>
          <p:spPr>
            <a:xfrm rot="16200000">
              <a:off x="10784403" y="21569857"/>
              <a:ext cx="4207330" cy="345701"/>
            </a:xfrm>
            <a:prstGeom prst="rect">
              <a:avLst/>
            </a:prstGeom>
            <a:noFill/>
          </p:spPr>
          <p:txBody>
            <a:bodyPr wrap="square" rtlCol="0">
              <a:spAutoFit/>
            </a:bodyPr>
            <a:lstStyle/>
            <a:p>
              <a:r>
                <a:rPr lang="en-US" dirty="0" smtClean="0">
                  <a:solidFill>
                    <a:schemeClr val="tx1">
                      <a:lumMod val="75000"/>
                      <a:lumOff val="25000"/>
                    </a:schemeClr>
                  </a:solidFill>
                </a:rPr>
                <a:t>Land Surface Temperature (ºF)</a:t>
              </a:r>
            </a:p>
          </p:txBody>
        </p:sp>
        <p:grpSp>
          <p:nvGrpSpPr>
            <p:cNvPr id="241" name="Group 240"/>
            <p:cNvGrpSpPr/>
            <p:nvPr/>
          </p:nvGrpSpPr>
          <p:grpSpPr>
            <a:xfrm>
              <a:off x="13111753" y="20228416"/>
              <a:ext cx="3707913" cy="3379205"/>
              <a:chOff x="13111753" y="20228416"/>
              <a:chExt cx="3826445" cy="3379205"/>
            </a:xfrm>
          </p:grpSpPr>
          <p:graphicFrame>
            <p:nvGraphicFramePr>
              <p:cNvPr id="91" name="Chart 90"/>
              <p:cNvGraphicFramePr>
                <a:graphicFrameLocks noChangeAspect="1"/>
              </p:cNvGraphicFramePr>
              <p:nvPr>
                <p:extLst>
                  <p:ext uri="{D42A27DB-BD31-4B8C-83A1-F6EECF244321}">
                    <p14:modId xmlns:p14="http://schemas.microsoft.com/office/powerpoint/2010/main" val="3981025370"/>
                  </p:ext>
                </p:extLst>
              </p:nvPr>
            </p:nvGraphicFramePr>
            <p:xfrm>
              <a:off x="13126424" y="20228416"/>
              <a:ext cx="3811774" cy="3379205"/>
            </p:xfrm>
            <a:graphic>
              <a:graphicData uri="http://schemas.openxmlformats.org/drawingml/2006/chart">
                <c:chart xmlns:c="http://schemas.openxmlformats.org/drawingml/2006/chart" xmlns:r="http://schemas.openxmlformats.org/officeDocument/2006/relationships" r:id="rId11"/>
              </a:graphicData>
            </a:graphic>
          </p:graphicFrame>
          <p:grpSp>
            <p:nvGrpSpPr>
              <p:cNvPr id="238" name="Group 237"/>
              <p:cNvGrpSpPr/>
              <p:nvPr/>
            </p:nvGrpSpPr>
            <p:grpSpPr>
              <a:xfrm>
                <a:off x="13111753" y="20368922"/>
                <a:ext cx="557736" cy="2897628"/>
                <a:chOff x="13111753" y="20368922"/>
                <a:chExt cx="557736" cy="2897628"/>
              </a:xfrm>
            </p:grpSpPr>
            <p:sp>
              <p:nvSpPr>
                <p:cNvPr id="226" name="TextBox 225"/>
                <p:cNvSpPr txBox="1"/>
                <p:nvPr/>
              </p:nvSpPr>
              <p:spPr>
                <a:xfrm>
                  <a:off x="13111753" y="22927996"/>
                  <a:ext cx="464686" cy="338554"/>
                </a:xfrm>
                <a:prstGeom prst="rect">
                  <a:avLst/>
                </a:prstGeom>
                <a:noFill/>
              </p:spPr>
              <p:txBody>
                <a:bodyPr wrap="square" rtlCol="0">
                  <a:spAutoFit/>
                </a:bodyPr>
                <a:lstStyle/>
                <a:p>
                  <a:r>
                    <a:rPr lang="en-US" sz="1600" dirty="0" smtClean="0">
                      <a:solidFill>
                        <a:schemeClr val="tx1">
                          <a:lumMod val="75000"/>
                          <a:lumOff val="25000"/>
                        </a:schemeClr>
                      </a:solidFill>
                      <a:latin typeface="Garamond" panose="02020404030301010803" pitchFamily="18" charset="0"/>
                    </a:rPr>
                    <a:t>72</a:t>
                  </a:r>
                </a:p>
              </p:txBody>
            </p:sp>
            <p:sp>
              <p:nvSpPr>
                <p:cNvPr id="227" name="TextBox 226"/>
                <p:cNvSpPr txBox="1"/>
                <p:nvPr/>
              </p:nvSpPr>
              <p:spPr>
                <a:xfrm>
                  <a:off x="13111753" y="22562414"/>
                  <a:ext cx="464686" cy="338554"/>
                </a:xfrm>
                <a:prstGeom prst="rect">
                  <a:avLst/>
                </a:prstGeom>
                <a:noFill/>
              </p:spPr>
              <p:txBody>
                <a:bodyPr wrap="square" rtlCol="0">
                  <a:spAutoFit/>
                </a:bodyPr>
                <a:lstStyle/>
                <a:p>
                  <a:r>
                    <a:rPr lang="en-US" sz="1600" dirty="0" smtClean="0">
                      <a:solidFill>
                        <a:schemeClr val="tx1">
                          <a:lumMod val="75000"/>
                          <a:lumOff val="25000"/>
                        </a:schemeClr>
                      </a:solidFill>
                      <a:latin typeface="Garamond" panose="02020404030301010803" pitchFamily="18" charset="0"/>
                    </a:rPr>
                    <a:t>74</a:t>
                  </a:r>
                </a:p>
              </p:txBody>
            </p:sp>
            <p:sp>
              <p:nvSpPr>
                <p:cNvPr id="228" name="TextBox 227"/>
                <p:cNvSpPr txBox="1"/>
                <p:nvPr/>
              </p:nvSpPr>
              <p:spPr>
                <a:xfrm>
                  <a:off x="13111753" y="22196832"/>
                  <a:ext cx="464686" cy="338554"/>
                </a:xfrm>
                <a:prstGeom prst="rect">
                  <a:avLst/>
                </a:prstGeom>
                <a:noFill/>
              </p:spPr>
              <p:txBody>
                <a:bodyPr wrap="square" rtlCol="0">
                  <a:spAutoFit/>
                </a:bodyPr>
                <a:lstStyle/>
                <a:p>
                  <a:r>
                    <a:rPr lang="en-US" sz="1600" dirty="0" smtClean="0">
                      <a:solidFill>
                        <a:schemeClr val="tx1">
                          <a:lumMod val="75000"/>
                          <a:lumOff val="25000"/>
                        </a:schemeClr>
                      </a:solidFill>
                      <a:latin typeface="Garamond" panose="02020404030301010803" pitchFamily="18" charset="0"/>
                    </a:rPr>
                    <a:t>76</a:t>
                  </a:r>
                </a:p>
              </p:txBody>
            </p:sp>
            <p:sp>
              <p:nvSpPr>
                <p:cNvPr id="229" name="TextBox 228"/>
                <p:cNvSpPr txBox="1"/>
                <p:nvPr/>
              </p:nvSpPr>
              <p:spPr>
                <a:xfrm>
                  <a:off x="13111753" y="21831250"/>
                  <a:ext cx="510544" cy="338554"/>
                </a:xfrm>
                <a:prstGeom prst="rect">
                  <a:avLst/>
                </a:prstGeom>
                <a:noFill/>
              </p:spPr>
              <p:txBody>
                <a:bodyPr wrap="square" rtlCol="0">
                  <a:spAutoFit/>
                </a:bodyPr>
                <a:lstStyle/>
                <a:p>
                  <a:r>
                    <a:rPr lang="en-US" sz="1600" dirty="0" smtClean="0">
                      <a:solidFill>
                        <a:schemeClr val="tx1">
                          <a:lumMod val="75000"/>
                          <a:lumOff val="25000"/>
                        </a:schemeClr>
                      </a:solidFill>
                      <a:latin typeface="Garamond" panose="02020404030301010803" pitchFamily="18" charset="0"/>
                    </a:rPr>
                    <a:t>78</a:t>
                  </a:r>
                </a:p>
              </p:txBody>
            </p:sp>
            <p:sp>
              <p:nvSpPr>
                <p:cNvPr id="230" name="TextBox 229"/>
                <p:cNvSpPr txBox="1"/>
                <p:nvPr/>
              </p:nvSpPr>
              <p:spPr>
                <a:xfrm>
                  <a:off x="13111753" y="21465668"/>
                  <a:ext cx="557736" cy="338554"/>
                </a:xfrm>
                <a:prstGeom prst="rect">
                  <a:avLst/>
                </a:prstGeom>
                <a:noFill/>
              </p:spPr>
              <p:txBody>
                <a:bodyPr wrap="square" rtlCol="0">
                  <a:spAutoFit/>
                </a:bodyPr>
                <a:lstStyle/>
                <a:p>
                  <a:r>
                    <a:rPr lang="en-US" sz="1600" dirty="0" smtClean="0">
                      <a:solidFill>
                        <a:schemeClr val="tx1">
                          <a:lumMod val="75000"/>
                          <a:lumOff val="25000"/>
                        </a:schemeClr>
                      </a:solidFill>
                      <a:latin typeface="Garamond" panose="02020404030301010803" pitchFamily="18" charset="0"/>
                    </a:rPr>
                    <a:t>80</a:t>
                  </a:r>
                </a:p>
              </p:txBody>
            </p:sp>
            <p:sp>
              <p:nvSpPr>
                <p:cNvPr id="231" name="TextBox 230"/>
                <p:cNvSpPr txBox="1"/>
                <p:nvPr/>
              </p:nvSpPr>
              <p:spPr>
                <a:xfrm>
                  <a:off x="13111753" y="21100086"/>
                  <a:ext cx="451227" cy="338554"/>
                </a:xfrm>
                <a:prstGeom prst="rect">
                  <a:avLst/>
                </a:prstGeom>
                <a:noFill/>
              </p:spPr>
              <p:txBody>
                <a:bodyPr wrap="square" rtlCol="0">
                  <a:spAutoFit/>
                </a:bodyPr>
                <a:lstStyle/>
                <a:p>
                  <a:r>
                    <a:rPr lang="en-US" sz="1600" dirty="0">
                      <a:solidFill>
                        <a:schemeClr val="tx1">
                          <a:lumMod val="75000"/>
                          <a:lumOff val="25000"/>
                        </a:schemeClr>
                      </a:solidFill>
                      <a:latin typeface="Garamond" panose="02020404030301010803" pitchFamily="18" charset="0"/>
                    </a:rPr>
                    <a:t>8</a:t>
                  </a:r>
                  <a:r>
                    <a:rPr lang="en-US" sz="1600" dirty="0" smtClean="0">
                      <a:solidFill>
                        <a:schemeClr val="tx1">
                          <a:lumMod val="75000"/>
                          <a:lumOff val="25000"/>
                        </a:schemeClr>
                      </a:solidFill>
                      <a:latin typeface="Garamond" panose="02020404030301010803" pitchFamily="18" charset="0"/>
                    </a:rPr>
                    <a:t>2</a:t>
                  </a:r>
                </a:p>
              </p:txBody>
            </p:sp>
            <p:sp>
              <p:nvSpPr>
                <p:cNvPr id="232" name="TextBox 231"/>
                <p:cNvSpPr txBox="1"/>
                <p:nvPr/>
              </p:nvSpPr>
              <p:spPr>
                <a:xfrm>
                  <a:off x="13111753" y="20734504"/>
                  <a:ext cx="464686" cy="338554"/>
                </a:xfrm>
                <a:prstGeom prst="rect">
                  <a:avLst/>
                </a:prstGeom>
                <a:noFill/>
              </p:spPr>
              <p:txBody>
                <a:bodyPr wrap="square" rtlCol="0">
                  <a:spAutoFit/>
                </a:bodyPr>
                <a:lstStyle/>
                <a:p>
                  <a:r>
                    <a:rPr lang="en-US" sz="1600" dirty="0" smtClean="0">
                      <a:solidFill>
                        <a:schemeClr val="tx1">
                          <a:lumMod val="75000"/>
                          <a:lumOff val="25000"/>
                        </a:schemeClr>
                      </a:solidFill>
                      <a:latin typeface="Garamond" panose="02020404030301010803" pitchFamily="18" charset="0"/>
                    </a:rPr>
                    <a:t>84</a:t>
                  </a:r>
                </a:p>
              </p:txBody>
            </p:sp>
            <p:sp>
              <p:nvSpPr>
                <p:cNvPr id="233" name="TextBox 232"/>
                <p:cNvSpPr txBox="1"/>
                <p:nvPr/>
              </p:nvSpPr>
              <p:spPr>
                <a:xfrm>
                  <a:off x="13111753" y="20368922"/>
                  <a:ext cx="464686" cy="338554"/>
                </a:xfrm>
                <a:prstGeom prst="rect">
                  <a:avLst/>
                </a:prstGeom>
                <a:noFill/>
              </p:spPr>
              <p:txBody>
                <a:bodyPr wrap="square" rtlCol="0">
                  <a:spAutoFit/>
                </a:bodyPr>
                <a:lstStyle/>
                <a:p>
                  <a:r>
                    <a:rPr lang="en-US" sz="1600" dirty="0" smtClean="0">
                      <a:solidFill>
                        <a:schemeClr val="tx1">
                          <a:lumMod val="75000"/>
                          <a:lumOff val="25000"/>
                        </a:schemeClr>
                      </a:solidFill>
                      <a:latin typeface="Garamond" panose="02020404030301010803" pitchFamily="18" charset="0"/>
                    </a:rPr>
                    <a:t>86</a:t>
                  </a:r>
                </a:p>
              </p:txBody>
            </p:sp>
          </p:grpSp>
          <p:grpSp>
            <p:nvGrpSpPr>
              <p:cNvPr id="240" name="Group 239"/>
              <p:cNvGrpSpPr/>
              <p:nvPr/>
            </p:nvGrpSpPr>
            <p:grpSpPr>
              <a:xfrm>
                <a:off x="14092599" y="23097273"/>
                <a:ext cx="2674875" cy="346801"/>
                <a:chOff x="14092599" y="23097273"/>
                <a:chExt cx="2674875" cy="346801"/>
              </a:xfrm>
            </p:grpSpPr>
            <p:sp>
              <p:nvSpPr>
                <p:cNvPr id="234" name="TextBox 233"/>
                <p:cNvSpPr txBox="1"/>
                <p:nvPr/>
              </p:nvSpPr>
              <p:spPr>
                <a:xfrm>
                  <a:off x="14092599" y="23105520"/>
                  <a:ext cx="449150" cy="338554"/>
                </a:xfrm>
                <a:prstGeom prst="rect">
                  <a:avLst/>
                </a:prstGeom>
                <a:noFill/>
              </p:spPr>
              <p:txBody>
                <a:bodyPr wrap="square" rtlCol="0">
                  <a:spAutoFit/>
                </a:bodyPr>
                <a:lstStyle/>
                <a:p>
                  <a:r>
                    <a:rPr lang="en-US" sz="1600" dirty="0" smtClean="0">
                      <a:solidFill>
                        <a:schemeClr val="tx1">
                          <a:lumMod val="75000"/>
                          <a:lumOff val="25000"/>
                        </a:schemeClr>
                      </a:solidFill>
                      <a:latin typeface="Garamond" panose="02020404030301010803" pitchFamily="18" charset="0"/>
                    </a:rPr>
                    <a:t>20</a:t>
                  </a:r>
                </a:p>
              </p:txBody>
            </p:sp>
            <p:sp>
              <p:nvSpPr>
                <p:cNvPr id="235" name="TextBox 234"/>
                <p:cNvSpPr txBox="1"/>
                <p:nvPr/>
              </p:nvSpPr>
              <p:spPr>
                <a:xfrm>
                  <a:off x="14878001" y="23105520"/>
                  <a:ext cx="449150" cy="338554"/>
                </a:xfrm>
                <a:prstGeom prst="rect">
                  <a:avLst/>
                </a:prstGeom>
                <a:noFill/>
              </p:spPr>
              <p:txBody>
                <a:bodyPr wrap="square" rtlCol="0">
                  <a:spAutoFit/>
                </a:bodyPr>
                <a:lstStyle/>
                <a:p>
                  <a:r>
                    <a:rPr lang="en-US" sz="1600" dirty="0">
                      <a:solidFill>
                        <a:schemeClr val="tx1">
                          <a:lumMod val="75000"/>
                          <a:lumOff val="25000"/>
                        </a:schemeClr>
                      </a:solidFill>
                      <a:latin typeface="Garamond" panose="02020404030301010803" pitchFamily="18" charset="0"/>
                    </a:rPr>
                    <a:t>4</a:t>
                  </a:r>
                  <a:r>
                    <a:rPr lang="en-US" sz="1600" dirty="0" smtClean="0">
                      <a:solidFill>
                        <a:schemeClr val="tx1">
                          <a:lumMod val="75000"/>
                          <a:lumOff val="25000"/>
                        </a:schemeClr>
                      </a:solidFill>
                      <a:latin typeface="Garamond" panose="02020404030301010803" pitchFamily="18" charset="0"/>
                    </a:rPr>
                    <a:t>0</a:t>
                  </a:r>
                </a:p>
              </p:txBody>
            </p:sp>
            <p:sp>
              <p:nvSpPr>
                <p:cNvPr id="236" name="TextBox 235"/>
                <p:cNvSpPr txBox="1"/>
                <p:nvPr/>
              </p:nvSpPr>
              <p:spPr>
                <a:xfrm>
                  <a:off x="15625054" y="23105520"/>
                  <a:ext cx="449150" cy="338554"/>
                </a:xfrm>
                <a:prstGeom prst="rect">
                  <a:avLst/>
                </a:prstGeom>
                <a:noFill/>
              </p:spPr>
              <p:txBody>
                <a:bodyPr wrap="square" rtlCol="0">
                  <a:spAutoFit/>
                </a:bodyPr>
                <a:lstStyle/>
                <a:p>
                  <a:r>
                    <a:rPr lang="en-US" sz="1600" dirty="0">
                      <a:solidFill>
                        <a:schemeClr val="tx1">
                          <a:lumMod val="75000"/>
                          <a:lumOff val="25000"/>
                        </a:schemeClr>
                      </a:solidFill>
                      <a:latin typeface="Garamond" panose="02020404030301010803" pitchFamily="18" charset="0"/>
                    </a:rPr>
                    <a:t>6</a:t>
                  </a:r>
                  <a:r>
                    <a:rPr lang="en-US" sz="1600" dirty="0" smtClean="0">
                      <a:solidFill>
                        <a:schemeClr val="tx1">
                          <a:lumMod val="75000"/>
                          <a:lumOff val="25000"/>
                        </a:schemeClr>
                      </a:solidFill>
                      <a:latin typeface="Garamond" panose="02020404030301010803" pitchFamily="18" charset="0"/>
                    </a:rPr>
                    <a:t>0</a:t>
                  </a:r>
                </a:p>
              </p:txBody>
            </p:sp>
            <p:sp>
              <p:nvSpPr>
                <p:cNvPr id="237" name="TextBox 236"/>
                <p:cNvSpPr txBox="1"/>
                <p:nvPr/>
              </p:nvSpPr>
              <p:spPr>
                <a:xfrm>
                  <a:off x="16369479" y="23097273"/>
                  <a:ext cx="397995" cy="338554"/>
                </a:xfrm>
                <a:prstGeom prst="rect">
                  <a:avLst/>
                </a:prstGeom>
                <a:noFill/>
              </p:spPr>
              <p:txBody>
                <a:bodyPr wrap="square" rtlCol="0">
                  <a:spAutoFit/>
                </a:bodyPr>
                <a:lstStyle/>
                <a:p>
                  <a:r>
                    <a:rPr lang="en-US" sz="1600" dirty="0">
                      <a:solidFill>
                        <a:schemeClr val="tx1">
                          <a:lumMod val="75000"/>
                          <a:lumOff val="25000"/>
                        </a:schemeClr>
                      </a:solidFill>
                      <a:latin typeface="Garamond" panose="02020404030301010803" pitchFamily="18" charset="0"/>
                    </a:rPr>
                    <a:t>8</a:t>
                  </a:r>
                  <a:r>
                    <a:rPr lang="en-US" sz="1600" dirty="0" smtClean="0">
                      <a:solidFill>
                        <a:schemeClr val="tx1">
                          <a:lumMod val="75000"/>
                          <a:lumOff val="25000"/>
                        </a:schemeClr>
                      </a:solidFill>
                      <a:latin typeface="Garamond" panose="02020404030301010803" pitchFamily="18" charset="0"/>
                    </a:rPr>
                    <a:t>0</a:t>
                  </a:r>
                </a:p>
              </p:txBody>
            </p:sp>
          </p:grpSp>
        </p:grpSp>
      </p:grpSp>
      <p:grpSp>
        <p:nvGrpSpPr>
          <p:cNvPr id="258" name="Group 257"/>
          <p:cNvGrpSpPr/>
          <p:nvPr/>
        </p:nvGrpSpPr>
        <p:grpSpPr>
          <a:xfrm>
            <a:off x="15237131" y="26224131"/>
            <a:ext cx="4657341" cy="1751349"/>
            <a:chOff x="21593536" y="24616966"/>
            <a:chExt cx="3284211" cy="1584917"/>
          </a:xfrm>
        </p:grpSpPr>
        <p:grpSp>
          <p:nvGrpSpPr>
            <p:cNvPr id="218" name="Group 217"/>
            <p:cNvGrpSpPr/>
            <p:nvPr/>
          </p:nvGrpSpPr>
          <p:grpSpPr>
            <a:xfrm>
              <a:off x="21593536" y="25014498"/>
              <a:ext cx="3284211" cy="1187385"/>
              <a:chOff x="17438168" y="25292843"/>
              <a:chExt cx="3284211" cy="1187385"/>
            </a:xfrm>
          </p:grpSpPr>
          <p:grpSp>
            <p:nvGrpSpPr>
              <p:cNvPr id="196" name="Group 195"/>
              <p:cNvGrpSpPr/>
              <p:nvPr/>
            </p:nvGrpSpPr>
            <p:grpSpPr>
              <a:xfrm rot="10800000">
                <a:off x="18133484" y="25344197"/>
                <a:ext cx="449797" cy="1095889"/>
                <a:chOff x="7169927" y="2360541"/>
                <a:chExt cx="3269303" cy="8067478"/>
              </a:xfrm>
            </p:grpSpPr>
            <p:pic>
              <p:nvPicPr>
                <p:cNvPr id="197" name="Picture 196"/>
                <p:cNvPicPr>
                  <a:picLocks noChangeAspect="1"/>
                </p:cNvPicPr>
                <p:nvPr/>
              </p:nvPicPr>
              <p:blipFill rotWithShape="1">
                <a:blip r:embed="rId12"/>
                <a:srcRect t="43387" r="76523" b="41708"/>
                <a:stretch/>
              </p:blipFill>
              <p:spPr>
                <a:xfrm>
                  <a:off x="7169927" y="2360541"/>
                  <a:ext cx="3269296" cy="2167655"/>
                </a:xfrm>
                <a:prstGeom prst="rect">
                  <a:avLst/>
                </a:prstGeom>
              </p:spPr>
            </p:pic>
            <p:pic>
              <p:nvPicPr>
                <p:cNvPr id="198" name="Picture 197"/>
                <p:cNvPicPr>
                  <a:picLocks noChangeAspect="1"/>
                </p:cNvPicPr>
                <p:nvPr/>
              </p:nvPicPr>
              <p:blipFill rotWithShape="1">
                <a:blip r:embed="rId12"/>
                <a:srcRect t="86748" r="76523"/>
                <a:stretch/>
              </p:blipFill>
              <p:spPr>
                <a:xfrm>
                  <a:off x="7221293" y="8531020"/>
                  <a:ext cx="3217937" cy="1896999"/>
                </a:xfrm>
                <a:prstGeom prst="rect">
                  <a:avLst/>
                </a:prstGeom>
              </p:spPr>
            </p:pic>
            <p:pic>
              <p:nvPicPr>
                <p:cNvPr id="199" name="Picture 198"/>
                <p:cNvPicPr>
                  <a:picLocks noChangeAspect="1"/>
                </p:cNvPicPr>
                <p:nvPr/>
              </p:nvPicPr>
              <p:blipFill rotWithShape="1">
                <a:blip r:embed="rId12"/>
                <a:srcRect t="58776" r="76523" b="26125"/>
                <a:stretch/>
              </p:blipFill>
              <p:spPr>
                <a:xfrm>
                  <a:off x="7221286" y="4577261"/>
                  <a:ext cx="3217937" cy="2161309"/>
                </a:xfrm>
                <a:prstGeom prst="rect">
                  <a:avLst/>
                </a:prstGeom>
              </p:spPr>
            </p:pic>
            <p:pic>
              <p:nvPicPr>
                <p:cNvPr id="200" name="Picture 199"/>
                <p:cNvPicPr>
                  <a:picLocks noChangeAspect="1"/>
                </p:cNvPicPr>
                <p:nvPr/>
              </p:nvPicPr>
              <p:blipFill rotWithShape="1">
                <a:blip r:embed="rId12"/>
                <a:srcRect t="74359" r="76523" b="14027"/>
                <a:stretch/>
              </p:blipFill>
              <p:spPr>
                <a:xfrm>
                  <a:off x="7221286" y="6821698"/>
                  <a:ext cx="3217937" cy="1662547"/>
                </a:xfrm>
                <a:prstGeom prst="rect">
                  <a:avLst/>
                </a:prstGeom>
              </p:spPr>
            </p:pic>
          </p:grpSp>
          <p:sp>
            <p:nvSpPr>
              <p:cNvPr id="206" name="TextBox 205"/>
              <p:cNvSpPr txBox="1"/>
              <p:nvPr/>
            </p:nvSpPr>
            <p:spPr>
              <a:xfrm>
                <a:off x="17459051" y="25292843"/>
                <a:ext cx="3263328" cy="362087"/>
              </a:xfrm>
              <a:prstGeom prst="rect">
                <a:avLst/>
              </a:prstGeom>
              <a:noFill/>
            </p:spPr>
            <p:txBody>
              <a:bodyPr wrap="square" rtlCol="0">
                <a:spAutoFit/>
              </a:bodyPr>
              <a:lstStyle/>
              <a:p>
                <a:pPr algn="ctr"/>
                <a:r>
                  <a:rPr lang="en-US" sz="2000" dirty="0" smtClean="0">
                    <a:solidFill>
                      <a:schemeClr val="tx1">
                        <a:lumMod val="75000"/>
                        <a:lumOff val="25000"/>
                      </a:schemeClr>
                    </a:solidFill>
                  </a:rPr>
                  <a:t>Highest</a:t>
                </a:r>
              </a:p>
            </p:txBody>
          </p:sp>
          <p:sp>
            <p:nvSpPr>
              <p:cNvPr id="207" name="TextBox 206"/>
              <p:cNvSpPr txBox="1"/>
              <p:nvPr/>
            </p:nvSpPr>
            <p:spPr>
              <a:xfrm>
                <a:off x="17438168" y="26118141"/>
                <a:ext cx="3263328" cy="362087"/>
              </a:xfrm>
              <a:prstGeom prst="rect">
                <a:avLst/>
              </a:prstGeom>
              <a:noFill/>
            </p:spPr>
            <p:txBody>
              <a:bodyPr wrap="square" rtlCol="0">
                <a:spAutoFit/>
              </a:bodyPr>
              <a:lstStyle/>
              <a:p>
                <a:pPr algn="ctr"/>
                <a:r>
                  <a:rPr lang="en-US" sz="2000" dirty="0" smtClean="0">
                    <a:solidFill>
                      <a:schemeClr val="tx1">
                        <a:lumMod val="75000"/>
                        <a:lumOff val="25000"/>
                      </a:schemeClr>
                    </a:solidFill>
                  </a:rPr>
                  <a:t>Lowest</a:t>
                </a:r>
              </a:p>
            </p:txBody>
          </p:sp>
          <p:cxnSp>
            <p:nvCxnSpPr>
              <p:cNvPr id="209" name="Straight Arrow Connector 208"/>
              <p:cNvCxnSpPr>
                <a:endCxn id="207" idx="0"/>
              </p:cNvCxnSpPr>
              <p:nvPr/>
            </p:nvCxnSpPr>
            <p:spPr>
              <a:xfrm>
                <a:off x="19069832" y="25608240"/>
                <a:ext cx="1" cy="509900"/>
              </a:xfrm>
              <a:prstGeom prst="straightConnector1">
                <a:avLst/>
              </a:prstGeom>
              <a:ln w="285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19" name="TextBox 218"/>
            <p:cNvSpPr txBox="1"/>
            <p:nvPr/>
          </p:nvSpPr>
          <p:spPr>
            <a:xfrm>
              <a:off x="21857756" y="24616966"/>
              <a:ext cx="2861149" cy="362087"/>
            </a:xfrm>
            <a:prstGeom prst="rect">
              <a:avLst/>
            </a:prstGeom>
            <a:noFill/>
          </p:spPr>
          <p:txBody>
            <a:bodyPr wrap="square" rtlCol="0">
              <a:spAutoFit/>
            </a:bodyPr>
            <a:lstStyle/>
            <a:p>
              <a:pPr algn="ctr"/>
              <a:r>
                <a:rPr lang="en-US" sz="2000" b="1" dirty="0" smtClean="0">
                  <a:solidFill>
                    <a:schemeClr val="tx1">
                      <a:lumMod val="75000"/>
                      <a:lumOff val="25000"/>
                    </a:schemeClr>
                  </a:solidFill>
                </a:rPr>
                <a:t>Heat Vulnerability</a:t>
              </a:r>
            </a:p>
          </p:txBody>
        </p:sp>
      </p:grpSp>
      <p:grpSp>
        <p:nvGrpSpPr>
          <p:cNvPr id="381" name="Group 380"/>
          <p:cNvGrpSpPr/>
          <p:nvPr/>
        </p:nvGrpSpPr>
        <p:grpSpPr>
          <a:xfrm>
            <a:off x="12306168" y="24298738"/>
            <a:ext cx="3598772" cy="2745063"/>
            <a:chOff x="16329414" y="19402140"/>
            <a:chExt cx="2646631" cy="1907356"/>
          </a:xfrm>
        </p:grpSpPr>
        <p:grpSp>
          <p:nvGrpSpPr>
            <p:cNvPr id="380" name="Group 379"/>
            <p:cNvGrpSpPr/>
            <p:nvPr/>
          </p:nvGrpSpPr>
          <p:grpSpPr>
            <a:xfrm>
              <a:off x="16529410" y="19736609"/>
              <a:ext cx="2242985" cy="1572887"/>
              <a:chOff x="16529410" y="19736609"/>
              <a:chExt cx="2242985" cy="1572887"/>
            </a:xfrm>
          </p:grpSpPr>
          <p:grpSp>
            <p:nvGrpSpPr>
              <p:cNvPr id="324" name="Group 323"/>
              <p:cNvGrpSpPr/>
              <p:nvPr/>
            </p:nvGrpSpPr>
            <p:grpSpPr>
              <a:xfrm>
                <a:off x="16557629" y="19736612"/>
                <a:ext cx="2214766" cy="1572884"/>
                <a:chOff x="16365954" y="19910578"/>
                <a:chExt cx="2065643" cy="1572884"/>
              </a:xfrm>
            </p:grpSpPr>
            <p:graphicFrame>
              <p:nvGraphicFramePr>
                <p:cNvPr id="292" name="Chart 291"/>
                <p:cNvGraphicFramePr>
                  <a:graphicFrameLocks/>
                </p:cNvGraphicFramePr>
                <p:nvPr>
                  <p:extLst>
                    <p:ext uri="{D42A27DB-BD31-4B8C-83A1-F6EECF244321}">
                      <p14:modId xmlns:p14="http://schemas.microsoft.com/office/powerpoint/2010/main" val="2985050907"/>
                    </p:ext>
                  </p:extLst>
                </p:nvPr>
              </p:nvGraphicFramePr>
              <p:xfrm>
                <a:off x="16365954" y="19910578"/>
                <a:ext cx="1978982" cy="1534308"/>
              </p:xfrm>
              <a:graphic>
                <a:graphicData uri="http://schemas.openxmlformats.org/drawingml/2006/chart">
                  <c:chart xmlns:c="http://schemas.openxmlformats.org/drawingml/2006/chart" xmlns:r="http://schemas.openxmlformats.org/officeDocument/2006/relationships" r:id="rId13"/>
                </a:graphicData>
              </a:graphic>
            </p:graphicFrame>
            <p:grpSp>
              <p:nvGrpSpPr>
                <p:cNvPr id="311" name="Group 310"/>
                <p:cNvGrpSpPr/>
                <p:nvPr/>
              </p:nvGrpSpPr>
              <p:grpSpPr>
                <a:xfrm>
                  <a:off x="16707195" y="20906059"/>
                  <a:ext cx="1724402" cy="577403"/>
                  <a:chOff x="17093802" y="21284374"/>
                  <a:chExt cx="1724402" cy="577403"/>
                </a:xfrm>
              </p:grpSpPr>
              <p:sp>
                <p:nvSpPr>
                  <p:cNvPr id="299" name="TextBox 298"/>
                  <p:cNvSpPr txBox="1"/>
                  <p:nvPr/>
                </p:nvSpPr>
                <p:spPr>
                  <a:xfrm>
                    <a:off x="17928354" y="21284374"/>
                    <a:ext cx="889850" cy="577403"/>
                  </a:xfrm>
                  <a:prstGeom prst="rect">
                    <a:avLst/>
                  </a:prstGeom>
                  <a:noFill/>
                </p:spPr>
                <p:txBody>
                  <a:bodyPr wrap="square" rtlCol="0">
                    <a:spAutoFit/>
                  </a:bodyPr>
                  <a:lstStyle/>
                  <a:p>
                    <a:pPr algn="ctr"/>
                    <a:r>
                      <a:rPr lang="en-US" sz="1600" dirty="0" smtClean="0">
                        <a:solidFill>
                          <a:schemeClr val="tx1">
                            <a:lumMod val="75000"/>
                            <a:lumOff val="25000"/>
                          </a:schemeClr>
                        </a:solidFill>
                      </a:rPr>
                      <a:t>Lack of</a:t>
                    </a:r>
                  </a:p>
                  <a:p>
                    <a:pPr algn="ctr"/>
                    <a:r>
                      <a:rPr lang="en-US" sz="1600" dirty="0" smtClean="0">
                        <a:solidFill>
                          <a:schemeClr val="tx1">
                            <a:lumMod val="75000"/>
                            <a:lumOff val="25000"/>
                          </a:schemeClr>
                        </a:solidFill>
                      </a:rPr>
                      <a:t> Tree Cover</a:t>
                    </a:r>
                  </a:p>
                </p:txBody>
              </p:sp>
              <p:sp>
                <p:nvSpPr>
                  <p:cNvPr id="300" name="TextBox 299"/>
                  <p:cNvSpPr txBox="1"/>
                  <p:nvPr/>
                </p:nvSpPr>
                <p:spPr>
                  <a:xfrm>
                    <a:off x="17093802" y="21320304"/>
                    <a:ext cx="536200" cy="250146"/>
                  </a:xfrm>
                  <a:prstGeom prst="rect">
                    <a:avLst/>
                  </a:prstGeom>
                  <a:noFill/>
                </p:spPr>
                <p:txBody>
                  <a:bodyPr wrap="square" rtlCol="0">
                    <a:spAutoFit/>
                  </a:bodyPr>
                  <a:lstStyle/>
                  <a:p>
                    <a:r>
                      <a:rPr lang="en-US" sz="1600" dirty="0" smtClean="0">
                        <a:solidFill>
                          <a:schemeClr val="tx1">
                            <a:lumMod val="75000"/>
                            <a:lumOff val="25000"/>
                          </a:schemeClr>
                        </a:solidFill>
                      </a:rPr>
                      <a:t>LST</a:t>
                    </a:r>
                  </a:p>
                </p:txBody>
              </p:sp>
              <p:sp>
                <p:nvSpPr>
                  <p:cNvPr id="301" name="TextBox 300"/>
                  <p:cNvSpPr txBox="1"/>
                  <p:nvPr/>
                </p:nvSpPr>
                <p:spPr>
                  <a:xfrm>
                    <a:off x="17555926" y="21293671"/>
                    <a:ext cx="682530" cy="250146"/>
                  </a:xfrm>
                  <a:prstGeom prst="rect">
                    <a:avLst/>
                  </a:prstGeom>
                  <a:noFill/>
                </p:spPr>
                <p:txBody>
                  <a:bodyPr wrap="square" rtlCol="0">
                    <a:spAutoFit/>
                  </a:bodyPr>
                  <a:lstStyle/>
                  <a:p>
                    <a:r>
                      <a:rPr lang="en-US" sz="1600" dirty="0" smtClean="0">
                        <a:solidFill>
                          <a:schemeClr val="tx1">
                            <a:lumMod val="75000"/>
                            <a:lumOff val="25000"/>
                          </a:schemeClr>
                        </a:solidFill>
                      </a:rPr>
                      <a:t>Social</a:t>
                    </a:r>
                  </a:p>
                </p:txBody>
              </p:sp>
            </p:grpSp>
          </p:grpSp>
          <p:grpSp>
            <p:nvGrpSpPr>
              <p:cNvPr id="369" name="Group 368"/>
              <p:cNvGrpSpPr/>
              <p:nvPr/>
            </p:nvGrpSpPr>
            <p:grpSpPr>
              <a:xfrm>
                <a:off x="16529410" y="19736609"/>
                <a:ext cx="478200" cy="1111431"/>
                <a:chOff x="22238529" y="23453184"/>
                <a:chExt cx="478200" cy="1111431"/>
              </a:xfrm>
            </p:grpSpPr>
            <p:sp>
              <p:nvSpPr>
                <p:cNvPr id="370" name="TextBox 369"/>
                <p:cNvSpPr txBox="1"/>
                <p:nvPr/>
              </p:nvSpPr>
              <p:spPr>
                <a:xfrm>
                  <a:off x="22245585" y="23888031"/>
                  <a:ext cx="463405" cy="250146"/>
                </a:xfrm>
                <a:prstGeom prst="rect">
                  <a:avLst/>
                </a:prstGeom>
                <a:noFill/>
              </p:spPr>
              <p:txBody>
                <a:bodyPr wrap="square" rtlCol="0">
                  <a:spAutoFit/>
                </a:bodyPr>
                <a:lstStyle/>
                <a:p>
                  <a:r>
                    <a:rPr lang="en-US" sz="1600" dirty="0" smtClean="0">
                      <a:solidFill>
                        <a:schemeClr val="tx1">
                          <a:lumMod val="75000"/>
                          <a:lumOff val="25000"/>
                        </a:schemeClr>
                      </a:solidFill>
                      <a:latin typeface="Garamond" panose="02020404030301010803" pitchFamily="18" charset="0"/>
                    </a:rPr>
                    <a:t>0.5</a:t>
                  </a:r>
                </a:p>
              </p:txBody>
            </p:sp>
            <p:sp>
              <p:nvSpPr>
                <p:cNvPr id="371" name="TextBox 370"/>
                <p:cNvSpPr txBox="1"/>
                <p:nvPr/>
              </p:nvSpPr>
              <p:spPr>
                <a:xfrm>
                  <a:off x="22238529" y="23453184"/>
                  <a:ext cx="425662" cy="250146"/>
                </a:xfrm>
                <a:prstGeom prst="rect">
                  <a:avLst/>
                </a:prstGeom>
                <a:noFill/>
              </p:spPr>
              <p:txBody>
                <a:bodyPr wrap="square" rtlCol="0">
                  <a:spAutoFit/>
                </a:bodyPr>
                <a:lstStyle/>
                <a:p>
                  <a:r>
                    <a:rPr lang="en-US" sz="1600" dirty="0" smtClean="0">
                      <a:solidFill>
                        <a:schemeClr val="tx1">
                          <a:lumMod val="75000"/>
                          <a:lumOff val="25000"/>
                        </a:schemeClr>
                      </a:solidFill>
                      <a:latin typeface="Garamond" panose="02020404030301010803" pitchFamily="18" charset="0"/>
                    </a:rPr>
                    <a:t>1.0</a:t>
                  </a:r>
                </a:p>
              </p:txBody>
            </p:sp>
            <p:sp>
              <p:nvSpPr>
                <p:cNvPr id="372" name="TextBox 371"/>
                <p:cNvSpPr txBox="1"/>
                <p:nvPr/>
              </p:nvSpPr>
              <p:spPr>
                <a:xfrm>
                  <a:off x="22253324" y="24314469"/>
                  <a:ext cx="463405" cy="250146"/>
                </a:xfrm>
                <a:prstGeom prst="rect">
                  <a:avLst/>
                </a:prstGeom>
                <a:noFill/>
              </p:spPr>
              <p:txBody>
                <a:bodyPr wrap="square" rtlCol="0">
                  <a:spAutoFit/>
                </a:bodyPr>
                <a:lstStyle/>
                <a:p>
                  <a:r>
                    <a:rPr lang="en-US" sz="1600" dirty="0" smtClean="0">
                      <a:solidFill>
                        <a:schemeClr val="tx1">
                          <a:lumMod val="75000"/>
                          <a:lumOff val="25000"/>
                        </a:schemeClr>
                      </a:solidFill>
                      <a:latin typeface="Garamond" panose="02020404030301010803" pitchFamily="18" charset="0"/>
                    </a:rPr>
                    <a:t>0.0</a:t>
                  </a:r>
                </a:p>
              </p:txBody>
            </p:sp>
          </p:grpSp>
        </p:grpSp>
        <p:sp>
          <p:nvSpPr>
            <p:cNvPr id="374" name="TextBox 373"/>
            <p:cNvSpPr txBox="1"/>
            <p:nvPr/>
          </p:nvSpPr>
          <p:spPr>
            <a:xfrm>
              <a:off x="16329414" y="19402140"/>
              <a:ext cx="2646631" cy="341109"/>
            </a:xfrm>
            <a:prstGeom prst="rect">
              <a:avLst/>
            </a:prstGeom>
            <a:noFill/>
          </p:spPr>
          <p:txBody>
            <a:bodyPr wrap="square" rtlCol="0">
              <a:spAutoFit/>
            </a:bodyPr>
            <a:lstStyle/>
            <a:p>
              <a:pPr algn="ctr"/>
              <a:r>
                <a:rPr lang="en-US" sz="2400" dirty="0" smtClean="0">
                  <a:solidFill>
                    <a:schemeClr val="tx1">
                      <a:lumMod val="75000"/>
                      <a:lumOff val="25000"/>
                    </a:schemeClr>
                  </a:solidFill>
                </a:rPr>
                <a:t>Asheville School</a:t>
              </a:r>
            </a:p>
          </p:txBody>
        </p:sp>
      </p:grpSp>
      <p:grpSp>
        <p:nvGrpSpPr>
          <p:cNvPr id="379" name="Group 378"/>
          <p:cNvGrpSpPr/>
          <p:nvPr/>
        </p:nvGrpSpPr>
        <p:grpSpPr>
          <a:xfrm>
            <a:off x="21399318" y="24850008"/>
            <a:ext cx="2908482" cy="2574790"/>
            <a:chOff x="22197010" y="23074770"/>
            <a:chExt cx="2183725" cy="1969733"/>
          </a:xfrm>
        </p:grpSpPr>
        <p:grpSp>
          <p:nvGrpSpPr>
            <p:cNvPr id="378" name="Group 377"/>
            <p:cNvGrpSpPr/>
            <p:nvPr/>
          </p:nvGrpSpPr>
          <p:grpSpPr>
            <a:xfrm>
              <a:off x="22197010" y="23453184"/>
              <a:ext cx="2121119" cy="1591319"/>
              <a:chOff x="22197010" y="23453184"/>
              <a:chExt cx="2121119" cy="1591319"/>
            </a:xfrm>
          </p:grpSpPr>
          <p:grpSp>
            <p:nvGrpSpPr>
              <p:cNvPr id="325" name="Group 324"/>
              <p:cNvGrpSpPr/>
              <p:nvPr/>
            </p:nvGrpSpPr>
            <p:grpSpPr>
              <a:xfrm>
                <a:off x="22244195" y="23453185"/>
                <a:ext cx="2073934" cy="1591318"/>
                <a:chOff x="22224592" y="23477037"/>
                <a:chExt cx="2073934" cy="1591318"/>
              </a:xfrm>
            </p:grpSpPr>
            <p:graphicFrame>
              <p:nvGraphicFramePr>
                <p:cNvPr id="291" name="Chart 290"/>
                <p:cNvGraphicFramePr>
                  <a:graphicFrameLocks/>
                </p:cNvGraphicFramePr>
                <p:nvPr>
                  <p:extLst>
                    <p:ext uri="{D42A27DB-BD31-4B8C-83A1-F6EECF244321}">
                      <p14:modId xmlns:p14="http://schemas.microsoft.com/office/powerpoint/2010/main" val="968767627"/>
                    </p:ext>
                  </p:extLst>
                </p:nvPr>
              </p:nvGraphicFramePr>
              <p:xfrm>
                <a:off x="22224592" y="23477037"/>
                <a:ext cx="2073934" cy="1552479"/>
              </p:xfrm>
              <a:graphic>
                <a:graphicData uri="http://schemas.openxmlformats.org/drawingml/2006/chart">
                  <c:chart xmlns:c="http://schemas.openxmlformats.org/drawingml/2006/chart" xmlns:r="http://schemas.openxmlformats.org/officeDocument/2006/relationships" r:id="rId14"/>
                </a:graphicData>
              </a:graphic>
            </p:graphicFrame>
            <p:sp>
              <p:nvSpPr>
                <p:cNvPr id="308" name="TextBox 307"/>
                <p:cNvSpPr txBox="1"/>
                <p:nvPr/>
              </p:nvSpPr>
              <p:spPr>
                <a:xfrm>
                  <a:off x="23469399" y="24432636"/>
                  <a:ext cx="816015" cy="635719"/>
                </a:xfrm>
                <a:prstGeom prst="rect">
                  <a:avLst/>
                </a:prstGeom>
                <a:noFill/>
              </p:spPr>
              <p:txBody>
                <a:bodyPr wrap="square" rtlCol="0">
                  <a:spAutoFit/>
                </a:bodyPr>
                <a:lstStyle/>
                <a:p>
                  <a:pPr algn="ctr"/>
                  <a:r>
                    <a:rPr lang="en-US" sz="1600" dirty="0" smtClean="0">
                      <a:solidFill>
                        <a:schemeClr val="tx1">
                          <a:lumMod val="75000"/>
                          <a:lumOff val="25000"/>
                        </a:schemeClr>
                      </a:solidFill>
                    </a:rPr>
                    <a:t>Lack of Tree Cover</a:t>
                  </a:r>
                </a:p>
              </p:txBody>
            </p:sp>
            <p:sp>
              <p:nvSpPr>
                <p:cNvPr id="309" name="TextBox 308"/>
                <p:cNvSpPr txBox="1"/>
                <p:nvPr/>
              </p:nvSpPr>
              <p:spPr>
                <a:xfrm>
                  <a:off x="22521832" y="24453772"/>
                  <a:ext cx="536200" cy="280650"/>
                </a:xfrm>
                <a:prstGeom prst="rect">
                  <a:avLst/>
                </a:prstGeom>
                <a:noFill/>
              </p:spPr>
              <p:txBody>
                <a:bodyPr wrap="square" rtlCol="0">
                  <a:spAutoFit/>
                </a:bodyPr>
                <a:lstStyle/>
                <a:p>
                  <a:r>
                    <a:rPr lang="en-US" sz="1600" dirty="0" smtClean="0">
                      <a:solidFill>
                        <a:schemeClr val="tx1">
                          <a:lumMod val="75000"/>
                          <a:lumOff val="25000"/>
                        </a:schemeClr>
                      </a:solidFill>
                    </a:rPr>
                    <a:t>LST</a:t>
                  </a:r>
                </a:p>
              </p:txBody>
            </p:sp>
            <p:sp>
              <p:nvSpPr>
                <p:cNvPr id="310" name="TextBox 309"/>
                <p:cNvSpPr txBox="1"/>
                <p:nvPr/>
              </p:nvSpPr>
              <p:spPr>
                <a:xfrm>
                  <a:off x="23018074" y="24453772"/>
                  <a:ext cx="589846" cy="484759"/>
                </a:xfrm>
                <a:prstGeom prst="rect">
                  <a:avLst/>
                </a:prstGeom>
                <a:noFill/>
              </p:spPr>
              <p:txBody>
                <a:bodyPr wrap="square" rtlCol="0">
                  <a:spAutoFit/>
                </a:bodyPr>
                <a:lstStyle/>
                <a:p>
                  <a:r>
                    <a:rPr lang="en-US" sz="1600" dirty="0" smtClean="0">
                      <a:solidFill>
                        <a:schemeClr val="tx1">
                          <a:lumMod val="75000"/>
                          <a:lumOff val="25000"/>
                        </a:schemeClr>
                      </a:solidFill>
                    </a:rPr>
                    <a:t>Social</a:t>
                  </a:r>
                </a:p>
              </p:txBody>
            </p:sp>
          </p:grpSp>
          <p:grpSp>
            <p:nvGrpSpPr>
              <p:cNvPr id="364" name="Group 363"/>
              <p:cNvGrpSpPr/>
              <p:nvPr/>
            </p:nvGrpSpPr>
            <p:grpSpPr>
              <a:xfrm>
                <a:off x="22197010" y="23453184"/>
                <a:ext cx="478200" cy="1141935"/>
                <a:chOff x="22206139" y="23453184"/>
                <a:chExt cx="478200" cy="1141935"/>
              </a:xfrm>
            </p:grpSpPr>
            <p:sp>
              <p:nvSpPr>
                <p:cNvPr id="360" name="TextBox 359"/>
                <p:cNvSpPr txBox="1"/>
                <p:nvPr/>
              </p:nvSpPr>
              <p:spPr>
                <a:xfrm>
                  <a:off x="22213195" y="23888031"/>
                  <a:ext cx="463405" cy="280650"/>
                </a:xfrm>
                <a:prstGeom prst="rect">
                  <a:avLst/>
                </a:prstGeom>
                <a:noFill/>
              </p:spPr>
              <p:txBody>
                <a:bodyPr wrap="square" rtlCol="0">
                  <a:spAutoFit/>
                </a:bodyPr>
                <a:lstStyle/>
                <a:p>
                  <a:r>
                    <a:rPr lang="en-US" sz="1600" dirty="0" smtClean="0">
                      <a:solidFill>
                        <a:schemeClr val="tx1">
                          <a:lumMod val="75000"/>
                          <a:lumOff val="25000"/>
                        </a:schemeClr>
                      </a:solidFill>
                      <a:latin typeface="Garamond" panose="02020404030301010803" pitchFamily="18" charset="0"/>
                    </a:rPr>
                    <a:t>0.5</a:t>
                  </a:r>
                </a:p>
              </p:txBody>
            </p:sp>
            <p:sp>
              <p:nvSpPr>
                <p:cNvPr id="361" name="TextBox 360"/>
                <p:cNvSpPr txBox="1"/>
                <p:nvPr/>
              </p:nvSpPr>
              <p:spPr>
                <a:xfrm>
                  <a:off x="22206139" y="23453184"/>
                  <a:ext cx="425662" cy="280650"/>
                </a:xfrm>
                <a:prstGeom prst="rect">
                  <a:avLst/>
                </a:prstGeom>
                <a:noFill/>
              </p:spPr>
              <p:txBody>
                <a:bodyPr wrap="square" rtlCol="0">
                  <a:spAutoFit/>
                </a:bodyPr>
                <a:lstStyle/>
                <a:p>
                  <a:r>
                    <a:rPr lang="en-US" sz="1600" dirty="0" smtClean="0">
                      <a:solidFill>
                        <a:schemeClr val="tx1">
                          <a:lumMod val="75000"/>
                          <a:lumOff val="25000"/>
                        </a:schemeClr>
                      </a:solidFill>
                      <a:latin typeface="Garamond" panose="02020404030301010803" pitchFamily="18" charset="0"/>
                    </a:rPr>
                    <a:t>1.0</a:t>
                  </a:r>
                </a:p>
              </p:txBody>
            </p:sp>
            <p:sp>
              <p:nvSpPr>
                <p:cNvPr id="362" name="TextBox 361"/>
                <p:cNvSpPr txBox="1"/>
                <p:nvPr/>
              </p:nvSpPr>
              <p:spPr>
                <a:xfrm>
                  <a:off x="22220934" y="24314469"/>
                  <a:ext cx="463405" cy="280650"/>
                </a:xfrm>
                <a:prstGeom prst="rect">
                  <a:avLst/>
                </a:prstGeom>
                <a:noFill/>
              </p:spPr>
              <p:txBody>
                <a:bodyPr wrap="square" rtlCol="0">
                  <a:spAutoFit/>
                </a:bodyPr>
                <a:lstStyle/>
                <a:p>
                  <a:r>
                    <a:rPr lang="en-US" sz="1600" dirty="0" smtClean="0">
                      <a:solidFill>
                        <a:schemeClr val="tx1">
                          <a:lumMod val="75000"/>
                          <a:lumOff val="25000"/>
                        </a:schemeClr>
                      </a:solidFill>
                      <a:latin typeface="Garamond" panose="02020404030301010803" pitchFamily="18" charset="0"/>
                    </a:rPr>
                    <a:t>0.0</a:t>
                  </a:r>
                </a:p>
              </p:txBody>
            </p:sp>
          </p:grpSp>
        </p:grpSp>
        <p:sp>
          <p:nvSpPr>
            <p:cNvPr id="375" name="TextBox 374"/>
            <p:cNvSpPr txBox="1"/>
            <p:nvPr/>
          </p:nvSpPr>
          <p:spPr>
            <a:xfrm>
              <a:off x="22251232" y="23074770"/>
              <a:ext cx="2129503" cy="382705"/>
            </a:xfrm>
            <a:prstGeom prst="rect">
              <a:avLst/>
            </a:prstGeom>
            <a:noFill/>
          </p:spPr>
          <p:txBody>
            <a:bodyPr wrap="square" rtlCol="0">
              <a:spAutoFit/>
            </a:bodyPr>
            <a:lstStyle/>
            <a:p>
              <a:pPr algn="ctr"/>
              <a:r>
                <a:rPr lang="en-US" sz="2400" dirty="0" smtClean="0">
                  <a:solidFill>
                    <a:schemeClr val="tx1">
                      <a:lumMod val="75000"/>
                      <a:lumOff val="25000"/>
                    </a:schemeClr>
                  </a:solidFill>
                </a:rPr>
                <a:t>Downtown</a:t>
              </a:r>
            </a:p>
          </p:txBody>
        </p:sp>
      </p:grpSp>
      <p:cxnSp>
        <p:nvCxnSpPr>
          <p:cNvPr id="247" name="Straight Arrow Connector 246"/>
          <p:cNvCxnSpPr/>
          <p:nvPr/>
        </p:nvCxnSpPr>
        <p:spPr>
          <a:xfrm flipH="1">
            <a:off x="15595819" y="23265579"/>
            <a:ext cx="1219883" cy="168837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a:off x="19513960" y="21943328"/>
            <a:ext cx="2870982" cy="3036703"/>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15266745" y="16587385"/>
            <a:ext cx="8396787" cy="1077218"/>
          </a:xfrm>
          <a:prstGeom prst="rect">
            <a:avLst/>
          </a:prstGeom>
          <a:noFill/>
        </p:spPr>
        <p:txBody>
          <a:bodyPr wrap="square" rtlCol="0">
            <a:spAutoFit/>
          </a:bodyPr>
          <a:lstStyle/>
          <a:p>
            <a:pPr algn="ctr"/>
            <a:r>
              <a:rPr lang="en-US" sz="3200" b="1" dirty="0" smtClean="0">
                <a:solidFill>
                  <a:srgbClr val="2559A8"/>
                </a:solidFill>
              </a:rPr>
              <a:t>Heat Vulnerability by</a:t>
            </a:r>
          </a:p>
          <a:p>
            <a:pPr algn="ctr"/>
            <a:r>
              <a:rPr lang="en-US" sz="3200" b="1" dirty="0" smtClean="0">
                <a:solidFill>
                  <a:srgbClr val="2559A8"/>
                </a:solidFill>
              </a:rPr>
              <a:t> Census Block Group</a:t>
            </a:r>
          </a:p>
        </p:txBody>
      </p:sp>
      <p:sp>
        <p:nvSpPr>
          <p:cNvPr id="22" name="TextBox 21"/>
          <p:cNvSpPr txBox="1"/>
          <p:nvPr/>
        </p:nvSpPr>
        <p:spPr>
          <a:xfrm>
            <a:off x="12868951" y="30355380"/>
            <a:ext cx="5687776"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Acknowledgements</a:t>
            </a:r>
          </a:p>
        </p:txBody>
      </p:sp>
      <p:sp>
        <p:nvSpPr>
          <p:cNvPr id="24" name="TextBox 23"/>
          <p:cNvSpPr txBox="1"/>
          <p:nvPr/>
        </p:nvSpPr>
        <p:spPr>
          <a:xfrm>
            <a:off x="867697" y="30167759"/>
            <a:ext cx="4542503"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Team Members</a:t>
            </a:r>
          </a:p>
        </p:txBody>
      </p:sp>
      <p:grpSp>
        <p:nvGrpSpPr>
          <p:cNvPr id="183" name="Group 182"/>
          <p:cNvGrpSpPr/>
          <p:nvPr/>
        </p:nvGrpSpPr>
        <p:grpSpPr>
          <a:xfrm>
            <a:off x="2631012" y="30969867"/>
            <a:ext cx="8471139" cy="3091533"/>
            <a:chOff x="16820531" y="30779367"/>
            <a:chExt cx="8471139" cy="3091533"/>
          </a:xfrm>
        </p:grpSpPr>
        <p:grpSp>
          <p:nvGrpSpPr>
            <p:cNvPr id="110" name="Group 109"/>
            <p:cNvGrpSpPr/>
            <p:nvPr/>
          </p:nvGrpSpPr>
          <p:grpSpPr>
            <a:xfrm>
              <a:off x="16820531" y="30779367"/>
              <a:ext cx="2834640" cy="3091533"/>
              <a:chOff x="13928986" y="30799944"/>
              <a:chExt cx="2834640" cy="3091533"/>
            </a:xfrm>
          </p:grpSpPr>
          <p:grpSp>
            <p:nvGrpSpPr>
              <p:cNvPr id="109" name="Group 108"/>
              <p:cNvGrpSpPr/>
              <p:nvPr/>
            </p:nvGrpSpPr>
            <p:grpSpPr>
              <a:xfrm>
                <a:off x="13928986" y="30799944"/>
                <a:ext cx="2834640" cy="3091533"/>
                <a:chOff x="13928986" y="30799944"/>
                <a:chExt cx="2834640" cy="3091533"/>
              </a:xfrm>
            </p:grpSpPr>
            <p:pic>
              <p:nvPicPr>
                <p:cNvPr id="39" name="Picture 38"/>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14294746" y="30799944"/>
                  <a:ext cx="2103120" cy="2103120"/>
                </a:xfrm>
                <a:prstGeom prst="rect">
                  <a:avLst/>
                </a:prstGeom>
              </p:spPr>
            </p:pic>
            <p:sp>
              <p:nvSpPr>
                <p:cNvPr id="40" name="Text Placeholder 16"/>
                <p:cNvSpPr txBox="1">
                  <a:spLocks/>
                </p:cNvSpPr>
                <p:nvPr/>
              </p:nvSpPr>
              <p:spPr>
                <a:xfrm>
                  <a:off x="13928986" y="32968147"/>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smtClean="0">
                      <a:solidFill>
                        <a:schemeClr val="tx1">
                          <a:lumMod val="75000"/>
                          <a:lumOff val="25000"/>
                        </a:schemeClr>
                      </a:solidFill>
                      <a:latin typeface="Garamond" panose="02020404030301010803" pitchFamily="18" charset="0"/>
                    </a:rPr>
                    <a:t>Darcy Gray</a:t>
                  </a:r>
                  <a:endParaRPr lang="en-US" b="1" dirty="0">
                    <a:solidFill>
                      <a:schemeClr val="tx1">
                        <a:lumMod val="75000"/>
                        <a:lumOff val="25000"/>
                      </a:schemeClr>
                    </a:solidFill>
                    <a:latin typeface="Garamond" panose="02020404030301010803" pitchFamily="18" charset="0"/>
                  </a:endParaRP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grpSp>
          <p:pic>
            <p:nvPicPr>
              <p:cNvPr id="56" name="Picture 55"/>
              <p:cNvPicPr>
                <a:picLocks noChangeAspect="1"/>
              </p:cNvPicPr>
              <p:nvPr/>
            </p:nvPicPr>
            <p:blipFill rotWithShape="1">
              <a:blip r:embed="rId16" cstate="print">
                <a:extLst>
                  <a:ext uri="{28A0092B-C50C-407E-A947-70E740481C1C}">
                    <a14:useLocalDpi xmlns:a14="http://schemas.microsoft.com/office/drawing/2010/main" val="0"/>
                  </a:ext>
                </a:extLst>
              </a:blip>
              <a:srcRect l="42165"/>
              <a:stretch/>
            </p:blipFill>
            <p:spPr>
              <a:xfrm>
                <a:off x="14513036" y="31041992"/>
                <a:ext cx="1638689" cy="1645920"/>
              </a:xfrm>
              <a:prstGeom prst="ellipse">
                <a:avLst/>
              </a:prstGeom>
            </p:spPr>
          </p:pic>
        </p:grpSp>
        <p:grpSp>
          <p:nvGrpSpPr>
            <p:cNvPr id="112" name="Group 111"/>
            <p:cNvGrpSpPr/>
            <p:nvPr/>
          </p:nvGrpSpPr>
          <p:grpSpPr>
            <a:xfrm>
              <a:off x="22457030" y="30779367"/>
              <a:ext cx="2834640" cy="2676034"/>
              <a:chOff x="19768202" y="30799944"/>
              <a:chExt cx="2834640" cy="2676034"/>
            </a:xfrm>
          </p:grpSpPr>
          <p:grpSp>
            <p:nvGrpSpPr>
              <p:cNvPr id="41" name="Group 40"/>
              <p:cNvGrpSpPr/>
              <p:nvPr/>
            </p:nvGrpSpPr>
            <p:grpSpPr>
              <a:xfrm>
                <a:off x="19768202" y="30799944"/>
                <a:ext cx="2834640" cy="2676034"/>
                <a:chOff x="7881015" y="30799944"/>
                <a:chExt cx="2834640" cy="2676034"/>
              </a:xfrm>
            </p:grpSpPr>
            <p:pic>
              <p:nvPicPr>
                <p:cNvPr id="42" name="Picture 41"/>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8246775" y="30799944"/>
                  <a:ext cx="2103120" cy="2103120"/>
                </a:xfrm>
                <a:prstGeom prst="rect">
                  <a:avLst/>
                </a:prstGeom>
              </p:spPr>
            </p:pic>
            <p:sp>
              <p:nvSpPr>
                <p:cNvPr id="46" name="Text Placeholder 16"/>
                <p:cNvSpPr txBox="1">
                  <a:spLocks/>
                </p:cNvSpPr>
                <p:nvPr/>
              </p:nvSpPr>
              <p:spPr>
                <a:xfrm>
                  <a:off x="7881015"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smtClean="0">
                      <a:solidFill>
                        <a:schemeClr val="tx1">
                          <a:lumMod val="75000"/>
                          <a:lumOff val="25000"/>
                        </a:schemeClr>
                      </a:solidFill>
                      <a:latin typeface="Garamond" panose="02020404030301010803" pitchFamily="18" charset="0"/>
                    </a:rPr>
                    <a:t>Amy Kennedy</a:t>
                  </a:r>
                  <a:endParaRPr lang="en-US" b="1" dirty="0">
                    <a:solidFill>
                      <a:schemeClr val="tx1">
                        <a:lumMod val="75000"/>
                        <a:lumOff val="25000"/>
                      </a:schemeClr>
                    </a:solidFill>
                    <a:latin typeface="Garamond" panose="02020404030301010803" pitchFamily="18" charset="0"/>
                  </a:endParaRPr>
                </a:p>
              </p:txBody>
            </p:sp>
          </p:grpSp>
          <p:pic>
            <p:nvPicPr>
              <p:cNvPr id="28" name="Picture 27"/>
              <p:cNvPicPr>
                <a:picLocks noChangeAspect="1"/>
              </p:cNvPicPr>
              <p:nvPr/>
            </p:nvPicPr>
            <p:blipFill rotWithShape="1">
              <a:blip r:embed="rId17" cstate="print">
                <a:extLst>
                  <a:ext uri="{28A0092B-C50C-407E-A947-70E740481C1C}">
                    <a14:useLocalDpi xmlns:a14="http://schemas.microsoft.com/office/drawing/2010/main" val="0"/>
                  </a:ext>
                </a:extLst>
              </a:blip>
              <a:srcRect l="5545" r="20862"/>
              <a:stretch/>
            </p:blipFill>
            <p:spPr>
              <a:xfrm>
                <a:off x="20362562" y="31021937"/>
                <a:ext cx="1645920" cy="1643953"/>
              </a:xfrm>
              <a:prstGeom prst="ellipse">
                <a:avLst/>
              </a:prstGeom>
            </p:spPr>
          </p:pic>
        </p:grpSp>
        <p:grpSp>
          <p:nvGrpSpPr>
            <p:cNvPr id="111" name="Group 110"/>
            <p:cNvGrpSpPr/>
            <p:nvPr/>
          </p:nvGrpSpPr>
          <p:grpSpPr>
            <a:xfrm>
              <a:off x="19638780" y="30779367"/>
              <a:ext cx="2834640" cy="2676034"/>
              <a:chOff x="16848594" y="30799944"/>
              <a:chExt cx="2834640" cy="2676034"/>
            </a:xfrm>
          </p:grpSpPr>
          <p:grpSp>
            <p:nvGrpSpPr>
              <p:cNvPr id="50" name="Group 49"/>
              <p:cNvGrpSpPr/>
              <p:nvPr/>
            </p:nvGrpSpPr>
            <p:grpSpPr>
              <a:xfrm>
                <a:off x="16848594" y="30799944"/>
                <a:ext cx="2834640" cy="2676034"/>
                <a:chOff x="4961407" y="30799944"/>
                <a:chExt cx="2834640" cy="2676034"/>
              </a:xfrm>
            </p:grpSpPr>
            <p:pic>
              <p:nvPicPr>
                <p:cNvPr id="51" name="Picture 50"/>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5327167" y="30799944"/>
                  <a:ext cx="2103120" cy="2103120"/>
                </a:xfrm>
                <a:prstGeom prst="rect">
                  <a:avLst/>
                </a:prstGeom>
              </p:spPr>
            </p:pic>
            <p:sp>
              <p:nvSpPr>
                <p:cNvPr id="52" name="Text Placeholder 16"/>
                <p:cNvSpPr txBox="1">
                  <a:spLocks/>
                </p:cNvSpPr>
                <p:nvPr/>
              </p:nvSpPr>
              <p:spPr>
                <a:xfrm>
                  <a:off x="4961407"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smtClean="0">
                      <a:solidFill>
                        <a:schemeClr val="tx1">
                          <a:lumMod val="75000"/>
                          <a:lumOff val="25000"/>
                        </a:schemeClr>
                      </a:solidFill>
                      <a:latin typeface="Garamond" panose="02020404030301010803" pitchFamily="18" charset="0"/>
                    </a:rPr>
                    <a:t>Amiya Kalra</a:t>
                  </a:r>
                  <a:endParaRPr lang="en-US" b="1" dirty="0">
                    <a:solidFill>
                      <a:schemeClr val="tx1">
                        <a:lumMod val="75000"/>
                        <a:lumOff val="25000"/>
                      </a:schemeClr>
                    </a:solidFill>
                    <a:latin typeface="Garamond" panose="02020404030301010803" pitchFamily="18" charset="0"/>
                  </a:endParaRPr>
                </a:p>
              </p:txBody>
            </p:sp>
          </p:grpSp>
          <p:pic>
            <p:nvPicPr>
              <p:cNvPr id="29" name="Picture 28"/>
              <p:cNvPicPr>
                <a:picLocks noChangeAspect="1"/>
              </p:cNvPicPr>
              <p:nvPr/>
            </p:nvPicPr>
            <p:blipFill rotWithShape="1">
              <a:blip r:embed="rId18" cstate="print">
                <a:extLst>
                  <a:ext uri="{28A0092B-C50C-407E-A947-70E740481C1C}">
                    <a14:useLocalDpi xmlns:a14="http://schemas.microsoft.com/office/drawing/2010/main" val="0"/>
                  </a:ext>
                </a:extLst>
              </a:blip>
              <a:srcRect r="16311"/>
              <a:stretch/>
            </p:blipFill>
            <p:spPr>
              <a:xfrm>
                <a:off x="17442954" y="31021937"/>
                <a:ext cx="1645920" cy="1654773"/>
              </a:xfrm>
              <a:prstGeom prst="ellipse">
                <a:avLst/>
              </a:prstGeom>
            </p:spPr>
          </p:pic>
        </p:grpSp>
      </p:grpSp>
      <p:pic>
        <p:nvPicPr>
          <p:cNvPr id="27" name="Picture 2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479000" y="31372356"/>
            <a:ext cx="1561057" cy="1561057"/>
          </a:xfrm>
          <a:prstGeom prst="rect">
            <a:avLst/>
          </a:prstGeom>
        </p:spPr>
      </p:pic>
      <p:sp>
        <p:nvSpPr>
          <p:cNvPr id="10" name="TextBox 9"/>
          <p:cNvSpPr txBox="1"/>
          <p:nvPr/>
        </p:nvSpPr>
        <p:spPr>
          <a:xfrm>
            <a:off x="12954000" y="31271125"/>
            <a:ext cx="9888850" cy="2585323"/>
          </a:xfrm>
          <a:prstGeom prst="rect">
            <a:avLst/>
          </a:prstGeom>
          <a:noFill/>
        </p:spPr>
        <p:txBody>
          <a:bodyPr wrap="square" rtlCol="0">
            <a:spAutoFit/>
          </a:bodyPr>
          <a:lstStyle/>
          <a:p>
            <a:r>
              <a:rPr lang="en-US" sz="2400" dirty="0">
                <a:solidFill>
                  <a:schemeClr val="tx1">
                    <a:lumMod val="75000"/>
                    <a:lumOff val="25000"/>
                  </a:schemeClr>
                </a:solidFill>
                <a:latin typeface="Garamond" panose="02020404030301010803" pitchFamily="18" charset="0"/>
              </a:rPr>
              <a:t>We would like to thank our science advisor Scott Stevens and our fellow Andrew Shannon for their knowledge and guidance throughout this project. We would also like to thank our partners from the Asheville Urban Forestry Commission, including Ed Macie, Dawn Chavez, Stephen Hendricks, Amy Smith, and others. </a:t>
            </a:r>
            <a:r>
              <a:rPr lang="en-US" sz="2400" dirty="0" smtClean="0">
                <a:solidFill>
                  <a:schemeClr val="tx1">
                    <a:lumMod val="75000"/>
                    <a:lumOff val="25000"/>
                  </a:schemeClr>
                </a:solidFill>
                <a:latin typeface="Garamond" panose="02020404030301010803" pitchFamily="18" charset="0"/>
              </a:rPr>
              <a:t>We </a:t>
            </a:r>
            <a:r>
              <a:rPr lang="en-US" sz="2400" dirty="0">
                <a:solidFill>
                  <a:schemeClr val="tx1">
                    <a:lumMod val="75000"/>
                    <a:lumOff val="25000"/>
                  </a:schemeClr>
                </a:solidFill>
                <a:latin typeface="Garamond" panose="02020404030301010803" pitchFamily="18" charset="0"/>
              </a:rPr>
              <a:t>further recognize </a:t>
            </a:r>
            <a:r>
              <a:rPr lang="en-US" sz="2400" dirty="0" smtClean="0">
                <a:solidFill>
                  <a:schemeClr val="tx1">
                    <a:lumMod val="75000"/>
                    <a:lumOff val="25000"/>
                  </a:schemeClr>
                </a:solidFill>
                <a:latin typeface="Garamond" panose="02020404030301010803" pitchFamily="18" charset="0"/>
              </a:rPr>
              <a:t>representatives from NEMAC, NCEI, the City of Asheville, and others for their assistance in the completion of this project. </a:t>
            </a:r>
            <a:endParaRPr lang="en-US" dirty="0">
              <a:solidFill>
                <a:schemeClr val="tx1">
                  <a:lumMod val="75000"/>
                  <a:lumOff val="25000"/>
                </a:schemeClr>
              </a:solidFill>
            </a:endParaRPr>
          </a:p>
          <a:p>
            <a:endParaRPr lang="en-US" dirty="0" smtClean="0">
              <a:solidFill>
                <a:schemeClr val="tx1">
                  <a:lumMod val="75000"/>
                  <a:lumOff val="25000"/>
                </a:schemeClr>
              </a:solidFill>
            </a:endParaRPr>
          </a:p>
        </p:txBody>
      </p:sp>
      <p:sp>
        <p:nvSpPr>
          <p:cNvPr id="86" name="TextBox 85"/>
          <p:cNvSpPr txBox="1"/>
          <p:nvPr/>
        </p:nvSpPr>
        <p:spPr>
          <a:xfrm>
            <a:off x="3710432" y="16601182"/>
            <a:ext cx="5027908" cy="1077218"/>
          </a:xfrm>
          <a:prstGeom prst="rect">
            <a:avLst/>
          </a:prstGeom>
          <a:noFill/>
        </p:spPr>
        <p:txBody>
          <a:bodyPr wrap="square" rtlCol="0">
            <a:spAutoFit/>
          </a:bodyPr>
          <a:lstStyle/>
          <a:p>
            <a:pPr algn="ctr"/>
            <a:r>
              <a:rPr lang="en-US" sz="3200" b="1" dirty="0" smtClean="0">
                <a:solidFill>
                  <a:srgbClr val="2559A8"/>
                </a:solidFill>
                <a:latin typeface="Century Gothic" panose="020B0502020202020204" pitchFamily="34" charset="0"/>
              </a:rPr>
              <a:t>35-Year Change in LST for Warm Months</a:t>
            </a:r>
            <a:endParaRPr lang="en-US" sz="3200" b="1" dirty="0">
              <a:solidFill>
                <a:srgbClr val="2559A8"/>
              </a:solidFill>
              <a:latin typeface="Century Gothic" panose="020B0502020202020204" pitchFamily="34" charset="0"/>
            </a:endParaRPr>
          </a:p>
        </p:txBody>
      </p:sp>
      <p:grpSp>
        <p:nvGrpSpPr>
          <p:cNvPr id="239" name="Group 238"/>
          <p:cNvGrpSpPr>
            <a:grpSpLocks noChangeAspect="1"/>
          </p:cNvGrpSpPr>
          <p:nvPr/>
        </p:nvGrpSpPr>
        <p:grpSpPr>
          <a:xfrm>
            <a:off x="14141599" y="28027387"/>
            <a:ext cx="4480169" cy="990234"/>
            <a:chOff x="17553219" y="26243148"/>
            <a:chExt cx="2589161" cy="585348"/>
          </a:xfrm>
        </p:grpSpPr>
        <p:pic>
          <p:nvPicPr>
            <p:cNvPr id="243" name="Picture 242"/>
            <p:cNvPicPr>
              <a:picLocks noChangeAspect="1"/>
            </p:cNvPicPr>
            <p:nvPr/>
          </p:nvPicPr>
          <p:blipFill rotWithShape="1">
            <a:blip r:embed="rId5">
              <a:extLst>
                <a:ext uri="{28A0092B-C50C-407E-A947-70E740481C1C}">
                  <a14:useLocalDpi xmlns:a14="http://schemas.microsoft.com/office/drawing/2010/main" val="0"/>
                </a:ext>
              </a:extLst>
            </a:blip>
            <a:srcRect l="23051" t="70293" r="53868" b="25767"/>
            <a:stretch/>
          </p:blipFill>
          <p:spPr>
            <a:xfrm>
              <a:off x="17553219" y="26256494"/>
              <a:ext cx="2589161" cy="572002"/>
            </a:xfrm>
            <a:prstGeom prst="rect">
              <a:avLst/>
            </a:prstGeom>
          </p:spPr>
        </p:pic>
        <p:sp>
          <p:nvSpPr>
            <p:cNvPr id="244" name="TextBox 243"/>
            <p:cNvSpPr txBox="1"/>
            <p:nvPr/>
          </p:nvSpPr>
          <p:spPr>
            <a:xfrm>
              <a:off x="17617905" y="26243148"/>
              <a:ext cx="2313321" cy="200126"/>
            </a:xfrm>
            <a:prstGeom prst="rect">
              <a:avLst/>
            </a:prstGeom>
            <a:noFill/>
          </p:spPr>
          <p:txBody>
            <a:bodyPr wrap="square" rtlCol="0">
              <a:spAutoFit/>
            </a:bodyPr>
            <a:lstStyle/>
            <a:p>
              <a:r>
                <a:rPr lang="en-US" sz="1600" dirty="0" smtClean="0"/>
                <a:t>0        </a:t>
              </a:r>
              <a:r>
                <a:rPr lang="en-US" sz="1600" dirty="0" smtClean="0"/>
                <a:t>2.5	          5		                  </a:t>
              </a:r>
              <a:r>
                <a:rPr lang="en-US" sz="1600" dirty="0" smtClean="0"/>
                <a:t>     </a:t>
              </a:r>
              <a:r>
                <a:rPr lang="en-US" sz="1600" dirty="0" smtClean="0"/>
                <a:t>10</a:t>
              </a:r>
            </a:p>
          </p:txBody>
        </p:sp>
      </p:grpSp>
      <p:sp>
        <p:nvSpPr>
          <p:cNvPr id="215" name="TextBox 214"/>
          <p:cNvSpPr txBox="1"/>
          <p:nvPr/>
        </p:nvSpPr>
        <p:spPr>
          <a:xfrm>
            <a:off x="8711906" y="24529575"/>
            <a:ext cx="1223093" cy="338554"/>
          </a:xfrm>
          <a:prstGeom prst="rect">
            <a:avLst/>
          </a:prstGeom>
          <a:noFill/>
        </p:spPr>
        <p:txBody>
          <a:bodyPr wrap="square" rtlCol="0">
            <a:spAutoFit/>
          </a:bodyPr>
          <a:lstStyle/>
          <a:p>
            <a:r>
              <a:rPr lang="en-US" sz="1600" dirty="0" smtClean="0">
                <a:solidFill>
                  <a:schemeClr val="tx1">
                    <a:lumMod val="75000"/>
                    <a:lumOff val="25000"/>
                  </a:schemeClr>
                </a:solidFill>
              </a:rPr>
              <a:t>Kilometers</a:t>
            </a:r>
          </a:p>
        </p:txBody>
      </p:sp>
      <p:sp>
        <p:nvSpPr>
          <p:cNvPr id="217" name="TextBox 216"/>
          <p:cNvSpPr txBox="1"/>
          <p:nvPr/>
        </p:nvSpPr>
        <p:spPr>
          <a:xfrm>
            <a:off x="3289999" y="24506120"/>
            <a:ext cx="1431374" cy="338554"/>
          </a:xfrm>
          <a:prstGeom prst="rect">
            <a:avLst/>
          </a:prstGeom>
          <a:noFill/>
        </p:spPr>
        <p:txBody>
          <a:bodyPr wrap="square" rtlCol="0">
            <a:spAutoFit/>
          </a:bodyPr>
          <a:lstStyle/>
          <a:p>
            <a:r>
              <a:rPr lang="en-US" sz="1600" dirty="0" smtClean="0">
                <a:solidFill>
                  <a:schemeClr val="tx1">
                    <a:lumMod val="75000"/>
                    <a:lumOff val="25000"/>
                  </a:schemeClr>
                </a:solidFill>
              </a:rPr>
              <a:t>Kilometers</a:t>
            </a:r>
          </a:p>
        </p:txBody>
      </p:sp>
      <p:sp>
        <p:nvSpPr>
          <p:cNvPr id="220" name="TextBox 219"/>
          <p:cNvSpPr txBox="1"/>
          <p:nvPr/>
        </p:nvSpPr>
        <p:spPr>
          <a:xfrm>
            <a:off x="18256401" y="28007846"/>
            <a:ext cx="1207432" cy="338554"/>
          </a:xfrm>
          <a:prstGeom prst="rect">
            <a:avLst/>
          </a:prstGeom>
          <a:noFill/>
        </p:spPr>
        <p:txBody>
          <a:bodyPr wrap="square" rtlCol="0">
            <a:spAutoFit/>
          </a:bodyPr>
          <a:lstStyle/>
          <a:p>
            <a:r>
              <a:rPr lang="en-US" sz="1600" dirty="0" smtClean="0"/>
              <a:t>Kilometers</a:t>
            </a:r>
          </a:p>
        </p:txBody>
      </p:sp>
      <p:sp>
        <p:nvSpPr>
          <p:cNvPr id="221" name="TextBox 220"/>
          <p:cNvSpPr txBox="1"/>
          <p:nvPr/>
        </p:nvSpPr>
        <p:spPr>
          <a:xfrm>
            <a:off x="15300821" y="11620002"/>
            <a:ext cx="1238867" cy="338554"/>
          </a:xfrm>
          <a:prstGeom prst="rect">
            <a:avLst/>
          </a:prstGeom>
          <a:noFill/>
        </p:spPr>
        <p:txBody>
          <a:bodyPr wrap="square" rtlCol="0">
            <a:spAutoFit/>
          </a:bodyPr>
          <a:lstStyle/>
          <a:p>
            <a:r>
              <a:rPr lang="en-US" sz="1600" dirty="0" smtClean="0">
                <a:solidFill>
                  <a:schemeClr val="tx1">
                    <a:lumMod val="75000"/>
                    <a:lumOff val="25000"/>
                  </a:schemeClr>
                </a:solidFill>
              </a:rPr>
              <a:t>Kilometers</a:t>
            </a:r>
          </a:p>
        </p:txBody>
      </p:sp>
      <p:cxnSp>
        <p:nvCxnSpPr>
          <p:cNvPr id="266" name="Straight Arrow Connector 265"/>
          <p:cNvCxnSpPr/>
          <p:nvPr/>
        </p:nvCxnSpPr>
        <p:spPr>
          <a:xfrm flipV="1">
            <a:off x="17927778" y="19269195"/>
            <a:ext cx="3101564" cy="1610818"/>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Flowchart: Process 5"/>
          <p:cNvSpPr/>
          <p:nvPr/>
        </p:nvSpPr>
        <p:spPr>
          <a:xfrm>
            <a:off x="1611682" y="14069356"/>
            <a:ext cx="11642054" cy="233396"/>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1064359" y="17722405"/>
            <a:ext cx="3243444" cy="2546792"/>
            <a:chOff x="22155886" y="17815914"/>
            <a:chExt cx="2548053" cy="2055617"/>
          </a:xfrm>
          <a:effectLst>
            <a:outerShdw blurRad="50800" dist="38100" dir="8100000" algn="tr" rotWithShape="0">
              <a:prstClr val="black">
                <a:alpha val="40000"/>
              </a:prstClr>
            </a:outerShdw>
          </a:effectLst>
        </p:grpSpPr>
        <p:graphicFrame>
          <p:nvGraphicFramePr>
            <p:cNvPr id="202" name="Chart 201"/>
            <p:cNvGraphicFramePr>
              <a:graphicFrameLocks/>
            </p:cNvGraphicFramePr>
            <p:nvPr>
              <p:extLst>
                <p:ext uri="{D42A27DB-BD31-4B8C-83A1-F6EECF244321}">
                  <p14:modId xmlns:p14="http://schemas.microsoft.com/office/powerpoint/2010/main" val="1658265605"/>
                </p:ext>
              </p:extLst>
            </p:nvPr>
          </p:nvGraphicFramePr>
          <p:xfrm>
            <a:off x="22216392" y="17815914"/>
            <a:ext cx="2442189" cy="1887446"/>
          </p:xfrm>
          <a:graphic>
            <a:graphicData uri="http://schemas.openxmlformats.org/drawingml/2006/chart">
              <c:chart xmlns:c="http://schemas.openxmlformats.org/drawingml/2006/chart" xmlns:r="http://schemas.openxmlformats.org/officeDocument/2006/relationships" r:id="rId20"/>
            </a:graphicData>
          </a:graphic>
        </p:graphicFrame>
        <p:grpSp>
          <p:nvGrpSpPr>
            <p:cNvPr id="9" name="Group 8"/>
            <p:cNvGrpSpPr/>
            <p:nvPr/>
          </p:nvGrpSpPr>
          <p:grpSpPr>
            <a:xfrm>
              <a:off x="22563687" y="19108716"/>
              <a:ext cx="2140252" cy="762815"/>
              <a:chOff x="21978988" y="19230445"/>
              <a:chExt cx="2140252" cy="762815"/>
            </a:xfrm>
          </p:grpSpPr>
          <p:sp>
            <p:nvSpPr>
              <p:cNvPr id="203" name="TextBox 202"/>
              <p:cNvSpPr txBox="1"/>
              <p:nvPr/>
            </p:nvSpPr>
            <p:spPr>
              <a:xfrm>
                <a:off x="23205323" y="19230445"/>
                <a:ext cx="913917" cy="762815"/>
              </a:xfrm>
              <a:prstGeom prst="rect">
                <a:avLst/>
              </a:prstGeom>
              <a:noFill/>
            </p:spPr>
            <p:txBody>
              <a:bodyPr wrap="square" rtlCol="0">
                <a:spAutoFit/>
              </a:bodyPr>
              <a:lstStyle/>
              <a:p>
                <a:pPr algn="ctr"/>
                <a:r>
                  <a:rPr lang="en-US" sz="1600" dirty="0" smtClean="0">
                    <a:solidFill>
                      <a:schemeClr val="tx1">
                        <a:lumMod val="75000"/>
                        <a:lumOff val="25000"/>
                      </a:schemeClr>
                    </a:solidFill>
                  </a:rPr>
                  <a:t>Lack of Tree Cover</a:t>
                </a:r>
              </a:p>
            </p:txBody>
          </p:sp>
          <p:sp>
            <p:nvSpPr>
              <p:cNvPr id="204" name="TextBox 203"/>
              <p:cNvSpPr txBox="1"/>
              <p:nvPr/>
            </p:nvSpPr>
            <p:spPr>
              <a:xfrm>
                <a:off x="21978988" y="19252298"/>
                <a:ext cx="646830" cy="338554"/>
              </a:xfrm>
              <a:prstGeom prst="rect">
                <a:avLst/>
              </a:prstGeom>
              <a:noFill/>
            </p:spPr>
            <p:txBody>
              <a:bodyPr wrap="square" rtlCol="0">
                <a:spAutoFit/>
              </a:bodyPr>
              <a:lstStyle/>
              <a:p>
                <a:r>
                  <a:rPr lang="en-US" sz="1600" dirty="0" smtClean="0">
                    <a:solidFill>
                      <a:schemeClr val="tx1">
                        <a:lumMod val="75000"/>
                        <a:lumOff val="25000"/>
                      </a:schemeClr>
                    </a:solidFill>
                  </a:rPr>
                  <a:t>LST</a:t>
                </a:r>
              </a:p>
            </p:txBody>
          </p:sp>
          <p:sp>
            <p:nvSpPr>
              <p:cNvPr id="205" name="TextBox 204"/>
              <p:cNvSpPr txBox="1"/>
              <p:nvPr/>
            </p:nvSpPr>
            <p:spPr>
              <a:xfrm>
                <a:off x="22592788" y="19235152"/>
                <a:ext cx="783300" cy="338554"/>
              </a:xfrm>
              <a:prstGeom prst="rect">
                <a:avLst/>
              </a:prstGeom>
              <a:noFill/>
            </p:spPr>
            <p:txBody>
              <a:bodyPr wrap="square" rtlCol="0">
                <a:spAutoFit/>
              </a:bodyPr>
              <a:lstStyle/>
              <a:p>
                <a:r>
                  <a:rPr lang="en-US" sz="1600" dirty="0" smtClean="0">
                    <a:solidFill>
                      <a:schemeClr val="tx1">
                        <a:lumMod val="75000"/>
                        <a:lumOff val="25000"/>
                      </a:schemeClr>
                    </a:solidFill>
                  </a:rPr>
                  <a:t>Social</a:t>
                </a:r>
                <a:endParaRPr lang="en-US" sz="1600" dirty="0" smtClean="0">
                  <a:solidFill>
                    <a:schemeClr val="tx1">
                      <a:lumMod val="75000"/>
                      <a:lumOff val="25000"/>
                    </a:schemeClr>
                  </a:solidFill>
                </a:endParaRPr>
              </a:p>
            </p:txBody>
          </p:sp>
        </p:grpSp>
        <p:grpSp>
          <p:nvGrpSpPr>
            <p:cNvPr id="11" name="Group 10"/>
            <p:cNvGrpSpPr/>
            <p:nvPr/>
          </p:nvGrpSpPr>
          <p:grpSpPr>
            <a:xfrm>
              <a:off x="22155886" y="17855893"/>
              <a:ext cx="576863" cy="1447392"/>
              <a:chOff x="21567964" y="17838342"/>
              <a:chExt cx="576863" cy="1447392"/>
            </a:xfrm>
          </p:grpSpPr>
          <p:sp>
            <p:nvSpPr>
              <p:cNvPr id="208" name="TextBox 207"/>
              <p:cNvSpPr txBox="1"/>
              <p:nvPr/>
            </p:nvSpPr>
            <p:spPr>
              <a:xfrm>
                <a:off x="21576476" y="18362907"/>
                <a:ext cx="559015" cy="408405"/>
              </a:xfrm>
              <a:prstGeom prst="rect">
                <a:avLst/>
              </a:prstGeom>
              <a:noFill/>
            </p:spPr>
            <p:txBody>
              <a:bodyPr wrap="square" rtlCol="0">
                <a:spAutoFit/>
              </a:bodyPr>
              <a:lstStyle/>
              <a:p>
                <a:r>
                  <a:rPr lang="en-US" sz="1600" dirty="0" smtClean="0">
                    <a:solidFill>
                      <a:schemeClr val="tx1">
                        <a:lumMod val="75000"/>
                        <a:lumOff val="25000"/>
                      </a:schemeClr>
                    </a:solidFill>
                    <a:latin typeface="Garamond" panose="02020404030301010803" pitchFamily="18" charset="0"/>
                  </a:rPr>
                  <a:t>0.5</a:t>
                </a:r>
              </a:p>
            </p:txBody>
          </p:sp>
          <p:sp>
            <p:nvSpPr>
              <p:cNvPr id="210" name="TextBox 209"/>
              <p:cNvSpPr txBox="1"/>
              <p:nvPr/>
            </p:nvSpPr>
            <p:spPr>
              <a:xfrm>
                <a:off x="21567964" y="17838342"/>
                <a:ext cx="513485" cy="408405"/>
              </a:xfrm>
              <a:prstGeom prst="rect">
                <a:avLst/>
              </a:prstGeom>
              <a:noFill/>
            </p:spPr>
            <p:txBody>
              <a:bodyPr wrap="square" rtlCol="0">
                <a:spAutoFit/>
              </a:bodyPr>
              <a:lstStyle/>
              <a:p>
                <a:r>
                  <a:rPr lang="en-US" sz="1600" dirty="0" smtClean="0">
                    <a:solidFill>
                      <a:schemeClr val="tx1">
                        <a:lumMod val="75000"/>
                        <a:lumOff val="25000"/>
                      </a:schemeClr>
                    </a:solidFill>
                    <a:latin typeface="Garamond" panose="02020404030301010803" pitchFamily="18" charset="0"/>
                  </a:rPr>
                  <a:t>1.0</a:t>
                </a:r>
              </a:p>
            </p:txBody>
          </p:sp>
          <p:sp>
            <p:nvSpPr>
              <p:cNvPr id="211" name="TextBox 210"/>
              <p:cNvSpPr txBox="1"/>
              <p:nvPr/>
            </p:nvSpPr>
            <p:spPr>
              <a:xfrm>
                <a:off x="21585812" y="18877329"/>
                <a:ext cx="559015" cy="408405"/>
              </a:xfrm>
              <a:prstGeom prst="rect">
                <a:avLst/>
              </a:prstGeom>
              <a:noFill/>
            </p:spPr>
            <p:txBody>
              <a:bodyPr wrap="square" rtlCol="0">
                <a:spAutoFit/>
              </a:bodyPr>
              <a:lstStyle/>
              <a:p>
                <a:r>
                  <a:rPr lang="en-US" sz="1600" dirty="0" smtClean="0">
                    <a:solidFill>
                      <a:schemeClr val="tx1">
                        <a:lumMod val="75000"/>
                        <a:lumOff val="25000"/>
                      </a:schemeClr>
                    </a:solidFill>
                    <a:latin typeface="Garamond" panose="02020404030301010803" pitchFamily="18" charset="0"/>
                  </a:rPr>
                  <a:t>0.0</a:t>
                </a:r>
              </a:p>
            </p:txBody>
          </p:sp>
        </p:grpSp>
      </p:grpSp>
      <p:sp>
        <p:nvSpPr>
          <p:cNvPr id="213" name="TextBox 212"/>
          <p:cNvSpPr txBox="1"/>
          <p:nvPr/>
        </p:nvSpPr>
        <p:spPr>
          <a:xfrm>
            <a:off x="21644767" y="17346637"/>
            <a:ext cx="2568865" cy="461665"/>
          </a:xfrm>
          <a:prstGeom prst="rect">
            <a:avLst/>
          </a:prstGeom>
          <a:noFill/>
        </p:spPr>
        <p:txBody>
          <a:bodyPr wrap="square" rtlCol="0">
            <a:spAutoFit/>
          </a:bodyPr>
          <a:lstStyle/>
          <a:p>
            <a:pPr algn="ctr"/>
            <a:r>
              <a:rPr lang="en-US" sz="2400" dirty="0" smtClean="0">
                <a:solidFill>
                  <a:schemeClr val="tx1">
                    <a:lumMod val="75000"/>
                    <a:lumOff val="25000"/>
                  </a:schemeClr>
                </a:solidFill>
              </a:rPr>
              <a:t>Gorman Bridge</a:t>
            </a:r>
          </a:p>
        </p:txBody>
      </p:sp>
      <p:grpSp>
        <p:nvGrpSpPr>
          <p:cNvPr id="7" name="Group 6"/>
          <p:cNvGrpSpPr>
            <a:grpSpLocks noChangeAspect="1"/>
          </p:cNvGrpSpPr>
          <p:nvPr/>
        </p:nvGrpSpPr>
        <p:grpSpPr>
          <a:xfrm>
            <a:off x="17350428" y="10033953"/>
            <a:ext cx="2977728" cy="2304631"/>
            <a:chOff x="16709832" y="8869651"/>
            <a:chExt cx="3596539" cy="2783564"/>
          </a:xfrm>
        </p:grpSpPr>
        <p:grpSp>
          <p:nvGrpSpPr>
            <p:cNvPr id="351" name="Group 350"/>
            <p:cNvGrpSpPr/>
            <p:nvPr/>
          </p:nvGrpSpPr>
          <p:grpSpPr>
            <a:xfrm>
              <a:off x="17240771" y="8869651"/>
              <a:ext cx="3065600" cy="2783564"/>
              <a:chOff x="18497880" y="9790305"/>
              <a:chExt cx="3065600" cy="2783564"/>
            </a:xfrm>
          </p:grpSpPr>
          <p:pic>
            <p:nvPicPr>
              <p:cNvPr id="331" name="Picture 330"/>
              <p:cNvPicPr>
                <a:picLocks noChangeAspect="1"/>
              </p:cNvPicPr>
              <p:nvPr/>
            </p:nvPicPr>
            <p:blipFill rotWithShape="1">
              <a:blip r:embed="rId3">
                <a:extLst>
                  <a:ext uri="{28A0092B-C50C-407E-A947-70E740481C1C}">
                    <a14:useLocalDpi xmlns:a14="http://schemas.microsoft.com/office/drawing/2010/main" val="0"/>
                  </a:ext>
                </a:extLst>
              </a:blip>
              <a:srcRect l="68780" t="36500" r="3704" b="31168"/>
              <a:stretch/>
            </p:blipFill>
            <p:spPr>
              <a:xfrm>
                <a:off x="18497880" y="9790305"/>
                <a:ext cx="3065600" cy="2783564"/>
              </a:xfrm>
              <a:prstGeom prst="rect">
                <a:avLst/>
              </a:prstGeom>
              <a:noFill/>
              <a:ln>
                <a:solidFill>
                  <a:schemeClr val="bg1">
                    <a:lumMod val="75000"/>
                  </a:schemeClr>
                </a:solidFill>
              </a:ln>
            </p:spPr>
          </p:pic>
          <p:sp>
            <p:nvSpPr>
              <p:cNvPr id="350" name="TextBox 349"/>
              <p:cNvSpPr txBox="1"/>
              <p:nvPr/>
            </p:nvSpPr>
            <p:spPr>
              <a:xfrm>
                <a:off x="19274147" y="10776440"/>
                <a:ext cx="2193739" cy="461665"/>
              </a:xfrm>
              <a:prstGeom prst="rect">
                <a:avLst/>
              </a:prstGeom>
              <a:noFill/>
            </p:spPr>
            <p:txBody>
              <a:bodyPr wrap="square" rtlCol="0">
                <a:spAutoFit/>
              </a:bodyPr>
              <a:lstStyle/>
              <a:p>
                <a:pPr algn="ctr"/>
                <a:r>
                  <a:rPr lang="en-US" sz="2400" dirty="0" smtClean="0">
                    <a:solidFill>
                      <a:schemeClr val="tx1">
                        <a:lumMod val="75000"/>
                        <a:lumOff val="25000"/>
                      </a:schemeClr>
                    </a:solidFill>
                  </a:rPr>
                  <a:t>NC</a:t>
                </a:r>
              </a:p>
            </p:txBody>
          </p:sp>
        </p:grpSp>
        <p:sp>
          <p:nvSpPr>
            <p:cNvPr id="353" name="TextBox 352"/>
            <p:cNvSpPr txBox="1"/>
            <p:nvPr/>
          </p:nvSpPr>
          <p:spPr>
            <a:xfrm>
              <a:off x="18636897" y="9169986"/>
              <a:ext cx="1420237" cy="461665"/>
            </a:xfrm>
            <a:prstGeom prst="rect">
              <a:avLst/>
            </a:prstGeom>
            <a:noFill/>
          </p:spPr>
          <p:txBody>
            <a:bodyPr wrap="square" rtlCol="0">
              <a:spAutoFit/>
            </a:bodyPr>
            <a:lstStyle/>
            <a:p>
              <a:pPr algn="ctr"/>
              <a:r>
                <a:rPr lang="en-US" sz="2400" dirty="0" smtClean="0">
                  <a:solidFill>
                    <a:schemeClr val="tx1">
                      <a:lumMod val="75000"/>
                      <a:lumOff val="25000"/>
                    </a:schemeClr>
                  </a:solidFill>
                  <a:latin typeface="+mj-lt"/>
                </a:rPr>
                <a:t>VA</a:t>
              </a:r>
            </a:p>
          </p:txBody>
        </p:sp>
        <p:sp>
          <p:nvSpPr>
            <p:cNvPr id="354" name="TextBox 353"/>
            <p:cNvSpPr txBox="1"/>
            <p:nvPr/>
          </p:nvSpPr>
          <p:spPr>
            <a:xfrm>
              <a:off x="17561632" y="10525281"/>
              <a:ext cx="2193739" cy="461665"/>
            </a:xfrm>
            <a:prstGeom prst="rect">
              <a:avLst/>
            </a:prstGeom>
            <a:noFill/>
          </p:spPr>
          <p:txBody>
            <a:bodyPr wrap="square" rtlCol="0">
              <a:spAutoFit/>
            </a:bodyPr>
            <a:lstStyle/>
            <a:p>
              <a:pPr algn="ctr"/>
              <a:r>
                <a:rPr lang="en-US" sz="2400" dirty="0" smtClean="0">
                  <a:solidFill>
                    <a:schemeClr val="tx1">
                      <a:lumMod val="75000"/>
                      <a:lumOff val="25000"/>
                    </a:schemeClr>
                  </a:solidFill>
                </a:rPr>
                <a:t>SC</a:t>
              </a:r>
            </a:p>
          </p:txBody>
        </p:sp>
        <p:sp>
          <p:nvSpPr>
            <p:cNvPr id="355" name="TextBox 354"/>
            <p:cNvSpPr txBox="1"/>
            <p:nvPr/>
          </p:nvSpPr>
          <p:spPr>
            <a:xfrm>
              <a:off x="16709832" y="10846386"/>
              <a:ext cx="2193739" cy="461665"/>
            </a:xfrm>
            <a:prstGeom prst="rect">
              <a:avLst/>
            </a:prstGeom>
            <a:noFill/>
          </p:spPr>
          <p:txBody>
            <a:bodyPr wrap="square" rtlCol="0">
              <a:spAutoFit/>
            </a:bodyPr>
            <a:lstStyle/>
            <a:p>
              <a:pPr algn="ctr"/>
              <a:r>
                <a:rPr lang="en-US" sz="2400" dirty="0" smtClean="0">
                  <a:solidFill>
                    <a:schemeClr val="tx1">
                      <a:lumMod val="75000"/>
                      <a:lumOff val="25000"/>
                    </a:schemeClr>
                  </a:solidFill>
                </a:rPr>
                <a:t>GA</a:t>
              </a:r>
            </a:p>
          </p:txBody>
        </p:sp>
      </p:grpSp>
    </p:spTree>
    <p:extLst>
      <p:ext uri="{BB962C8B-B14F-4D97-AF65-F5344CB8AC3E}">
        <p14:creationId xmlns:p14="http://schemas.microsoft.com/office/powerpoint/2010/main" val="3902488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19024</TotalTime>
  <Words>743</Words>
  <Application>Microsoft Office PowerPoint</Application>
  <PresentationFormat>Custom</PresentationFormat>
  <Paragraphs>128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Shelby I</cp:lastModifiedBy>
  <cp:revision>314</cp:revision>
  <dcterms:created xsi:type="dcterms:W3CDTF">2019-02-05T16:32:03Z</dcterms:created>
  <dcterms:modified xsi:type="dcterms:W3CDTF">2019-11-20T19:48:55Z</dcterms:modified>
</cp:coreProperties>
</file>