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Gotschalk" initials="EJG [4]" lastIdx="1" clrIdx="6">
    <p:extLst/>
  </p:cmAuthor>
  <p:cmAuthor id="1" name="Avery, Ryan B. (LARC-E3)[SSAI DEVELOP]" initials="ARB(D" lastIdx="29" clrIdx="0">
    <p:extLst/>
  </p:cmAuthor>
  <p:cmAuthor id="8" name="Emily Gotschalk" initials="EJG [5]" lastIdx="1" clrIdx="7">
    <p:extLst/>
  </p:cmAuthor>
  <p:cmAuthor id="2" name="Clayton, Amanda L. (LARC)[SSAI DEVELOP]" initials="CAL(D" lastIdx="25" clrIdx="1">
    <p:extLst/>
  </p:cmAuthor>
  <p:cmAuthor id="3" name="Aubrey Hilte" initials="AH" lastIdx="3" clrIdx="2">
    <p:extLst/>
  </p:cmAuthor>
  <p:cmAuthor id="4" name="Emily Gotschalk" initials="EJG" lastIdx="1" clrIdx="3">
    <p:extLst/>
  </p:cmAuthor>
  <p:cmAuthor id="5" name="Emily Gotschalk" initials="EJG [2]" lastIdx="1" clrIdx="4">
    <p:extLst/>
  </p:cmAuthor>
  <p:cmAuthor id="6" name="Emily Gotschalk" initials="EJG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4A"/>
    <a:srgbClr val="E9A149"/>
    <a:srgbClr val="7DB862"/>
    <a:srgbClr val="EA7845"/>
    <a:srgbClr val="586991"/>
    <a:srgbClr val="218754"/>
    <a:srgbClr val="52B37B"/>
    <a:srgbClr val="C15442"/>
    <a:srgbClr val="2F8AB4"/>
    <a:srgbClr val="73A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7" autoAdjust="0"/>
    <p:restoredTop sz="94660"/>
  </p:normalViewPr>
  <p:slideViewPr>
    <p:cSldViewPr snapToGrid="0">
      <p:cViewPr>
        <p:scale>
          <a:sx n="50" d="100"/>
          <a:sy n="50" d="100"/>
        </p:scale>
        <p:origin x="768" y="144"/>
      </p:cViewPr>
      <p:guideLst>
        <p:guide pos="5400"/>
        <p:guide orient="horz" pos="1152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797B4-4113-4C35-AAEB-48EFA237B9A3}"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3C05B263-DAD7-4F20-97ED-C87A3FA61719}">
      <dgm:prSet phldrT="[Text]" custT="1"/>
      <dgm:spPr>
        <a:solidFill>
          <a:srgbClr val="EAA24A"/>
        </a:solidFill>
        <a:ln>
          <a:solidFill>
            <a:schemeClr val="tx2">
              <a:lumMod val="50000"/>
            </a:schemeClr>
          </a:solidFill>
        </a:ln>
      </dgm:spPr>
      <dgm:t>
        <a:bodyPr/>
        <a:lstStyle/>
        <a:p>
          <a:r>
            <a:rPr lang="en-US" sz="1600" dirty="0" smtClean="0"/>
            <a:t>Establish ∆NDMI Thresholds </a:t>
          </a:r>
          <a:endParaRPr lang="en-US" sz="1600" dirty="0"/>
        </a:p>
      </dgm:t>
    </dgm:pt>
    <dgm:pt modelId="{55D3B9E5-FC38-46A2-90FF-E5D299F23FAA}" type="sibTrans" cxnId="{FBA59EE1-A47F-49EE-BDD7-67678462CB0A}">
      <dgm:prSet/>
      <dgm:spPr/>
      <dgm:t>
        <a:bodyPr/>
        <a:lstStyle/>
        <a:p>
          <a:endParaRPr lang="en-US"/>
        </a:p>
      </dgm:t>
    </dgm:pt>
    <dgm:pt modelId="{7198FED1-E467-418E-BB96-0D46A7E0DECF}" type="parTrans" cxnId="{FBA59EE1-A47F-49EE-BDD7-67678462CB0A}">
      <dgm:prSet/>
      <dgm:spPr/>
      <dgm:t>
        <a:bodyPr/>
        <a:lstStyle/>
        <a:p>
          <a:endParaRPr lang="en-US"/>
        </a:p>
      </dgm:t>
    </dgm:pt>
    <dgm:pt modelId="{749F855C-DF5C-4E6E-9CFF-C696D1FFA5CC}">
      <dgm:prSet phldrT="[Text]" custT="1"/>
      <dgm:spPr>
        <a:solidFill>
          <a:srgbClr val="EAA24A"/>
        </a:solidFill>
        <a:ln>
          <a:solidFill>
            <a:schemeClr val="tx2">
              <a:lumMod val="50000"/>
            </a:schemeClr>
          </a:solidFill>
        </a:ln>
      </dgm:spPr>
      <dgm:t>
        <a:bodyPr/>
        <a:lstStyle/>
        <a:p>
          <a:r>
            <a:rPr lang="en-US" sz="1600" dirty="0" smtClean="0"/>
            <a:t>Calculate ∆NDMI </a:t>
          </a:r>
          <a:endParaRPr lang="en-US" sz="1600" dirty="0"/>
        </a:p>
      </dgm:t>
    </dgm:pt>
    <dgm:pt modelId="{7BD34600-F774-45A1-9E1E-232A6F2378F3}" type="sibTrans" cxnId="{1631D738-061E-4839-8817-5B35EE758CF1}">
      <dgm:prSet/>
      <dgm:spPr>
        <a:solidFill>
          <a:schemeClr val="tx1">
            <a:lumMod val="50000"/>
            <a:lumOff val="50000"/>
          </a:schemeClr>
        </a:solidFill>
      </dgm:spPr>
      <dgm:t>
        <a:bodyPr/>
        <a:lstStyle/>
        <a:p>
          <a:endParaRPr lang="en-US"/>
        </a:p>
      </dgm:t>
    </dgm:pt>
    <dgm:pt modelId="{2C0BB19F-00A1-451E-916D-DF3FE1BDB594}" type="parTrans" cxnId="{1631D738-061E-4839-8817-5B35EE758CF1}">
      <dgm:prSet/>
      <dgm:spPr/>
      <dgm:t>
        <a:bodyPr/>
        <a:lstStyle/>
        <a:p>
          <a:endParaRPr lang="en-US"/>
        </a:p>
      </dgm:t>
    </dgm:pt>
    <dgm:pt modelId="{8E345FE9-EFB3-465E-997C-52AAB7EED561}">
      <dgm:prSet phldrT="[Text]" custT="1"/>
      <dgm:spPr>
        <a:solidFill>
          <a:srgbClr val="EAA24A"/>
        </a:solidFill>
        <a:ln>
          <a:solidFill>
            <a:schemeClr val="tx2">
              <a:lumMod val="50000"/>
            </a:schemeClr>
          </a:solidFill>
        </a:ln>
      </dgm:spPr>
      <dgm:t>
        <a:bodyPr/>
        <a:lstStyle/>
        <a:p>
          <a:r>
            <a:rPr lang="en-US" sz="1600" dirty="0" smtClean="0"/>
            <a:t>Cloud Mask/Target Date Mosaics</a:t>
          </a:r>
          <a:endParaRPr lang="en-US" sz="1600" dirty="0"/>
        </a:p>
      </dgm:t>
    </dgm:pt>
    <dgm:pt modelId="{E8366B81-E6C0-4528-8F0E-AA4F7E8CFD54}" type="sibTrans" cxnId="{72B2F2FF-0B7C-4264-B138-723553EAEC79}">
      <dgm:prSet/>
      <dgm:spPr>
        <a:solidFill>
          <a:schemeClr val="tx1">
            <a:lumMod val="50000"/>
            <a:lumOff val="50000"/>
          </a:schemeClr>
        </a:solidFill>
      </dgm:spPr>
      <dgm:t>
        <a:bodyPr/>
        <a:lstStyle/>
        <a:p>
          <a:endParaRPr lang="en-US"/>
        </a:p>
      </dgm:t>
    </dgm:pt>
    <dgm:pt modelId="{AD87E9A3-0A95-4485-A611-8BB1AA5A0738}" type="parTrans" cxnId="{72B2F2FF-0B7C-4264-B138-723553EAEC79}">
      <dgm:prSet/>
      <dgm:spPr/>
      <dgm:t>
        <a:bodyPr/>
        <a:lstStyle/>
        <a:p>
          <a:endParaRPr lang="en-US"/>
        </a:p>
      </dgm:t>
    </dgm:pt>
    <dgm:pt modelId="{E3C93F0C-952B-4D03-B94A-75E381E268D0}" type="pres">
      <dgm:prSet presAssocID="{064797B4-4113-4C35-AAEB-48EFA237B9A3}" presName="Name0" presStyleCnt="0">
        <dgm:presLayoutVars>
          <dgm:dir/>
          <dgm:resizeHandles val="exact"/>
        </dgm:presLayoutVars>
      </dgm:prSet>
      <dgm:spPr/>
      <dgm:t>
        <a:bodyPr/>
        <a:lstStyle/>
        <a:p>
          <a:endParaRPr lang="en-US"/>
        </a:p>
      </dgm:t>
    </dgm:pt>
    <dgm:pt modelId="{E8CF3FC5-4E10-457A-B622-DD44CC1EA07C}" type="pres">
      <dgm:prSet presAssocID="{8E345FE9-EFB3-465E-997C-52AAB7EED561}" presName="composite" presStyleCnt="0"/>
      <dgm:spPr/>
    </dgm:pt>
    <dgm:pt modelId="{E194BE5E-0775-49DE-A888-5BAC9C7AF97C}" type="pres">
      <dgm:prSet presAssocID="{8E345FE9-EFB3-465E-997C-52AAB7EED561}" presName="imagSh" presStyleLbl="bgImgPlace1" presStyleIdx="0" presStyleCnt="3" custScaleX="121669" custScaleY="127581" custLinFactNeighborX="5291" custLinFactNeighborY="-8803"/>
      <dgm:spPr>
        <a:blipFill rotWithShape="1">
          <a:blip xmlns:r="http://schemas.openxmlformats.org/officeDocument/2006/relationships" r:embed="rId1"/>
          <a:stretch>
            <a:fillRect/>
          </a:stretch>
        </a:blipFill>
      </dgm:spPr>
      <dgm:t>
        <a:bodyPr/>
        <a:lstStyle/>
        <a:p>
          <a:endParaRPr lang="en-US"/>
        </a:p>
      </dgm:t>
    </dgm:pt>
    <dgm:pt modelId="{80107DA9-A5E0-4614-A6AC-38A049A1AEC8}" type="pres">
      <dgm:prSet presAssocID="{8E345FE9-EFB3-465E-997C-52AAB7EED561}" presName="txNode" presStyleLbl="node1" presStyleIdx="0" presStyleCnt="3" custScaleX="120960" custScaleY="127846">
        <dgm:presLayoutVars>
          <dgm:bulletEnabled val="1"/>
        </dgm:presLayoutVars>
      </dgm:prSet>
      <dgm:spPr/>
      <dgm:t>
        <a:bodyPr/>
        <a:lstStyle/>
        <a:p>
          <a:endParaRPr lang="en-US"/>
        </a:p>
      </dgm:t>
    </dgm:pt>
    <dgm:pt modelId="{D30195EC-4069-4583-B6E2-DB3FEED0800A}" type="pres">
      <dgm:prSet presAssocID="{E8366B81-E6C0-4528-8F0E-AA4F7E8CFD54}" presName="sibTrans" presStyleLbl="sibTrans2D1" presStyleIdx="0" presStyleCnt="2"/>
      <dgm:spPr/>
      <dgm:t>
        <a:bodyPr/>
        <a:lstStyle/>
        <a:p>
          <a:endParaRPr lang="en-US"/>
        </a:p>
      </dgm:t>
    </dgm:pt>
    <dgm:pt modelId="{17CE76FA-5274-4832-809B-60AA3928F996}" type="pres">
      <dgm:prSet presAssocID="{E8366B81-E6C0-4528-8F0E-AA4F7E8CFD54}" presName="connTx" presStyleLbl="sibTrans2D1" presStyleIdx="0" presStyleCnt="2"/>
      <dgm:spPr/>
      <dgm:t>
        <a:bodyPr/>
        <a:lstStyle/>
        <a:p>
          <a:endParaRPr lang="en-US"/>
        </a:p>
      </dgm:t>
    </dgm:pt>
    <dgm:pt modelId="{6ED287B3-AA5C-40EE-8631-58C4A86A56A0}" type="pres">
      <dgm:prSet presAssocID="{749F855C-DF5C-4E6E-9CFF-C696D1FFA5CC}" presName="composite" presStyleCnt="0"/>
      <dgm:spPr/>
    </dgm:pt>
    <dgm:pt modelId="{390FBA3F-EA45-49D3-ADE6-A63CAE99CD50}" type="pres">
      <dgm:prSet presAssocID="{749F855C-DF5C-4E6E-9CFF-C696D1FFA5CC}" presName="imagSh" presStyleLbl="bgImgPlace1" presStyleIdx="1" presStyleCnt="3" custScaleX="121669" custScaleY="127581" custLinFactNeighborX="1435" custLinFactNeighborY="-9846"/>
      <dgm:spPr>
        <a:blipFill rotWithShape="1">
          <a:blip xmlns:r="http://schemas.openxmlformats.org/officeDocument/2006/relationships" r:embed="rId2"/>
          <a:stretch>
            <a:fillRect/>
          </a:stretch>
        </a:blipFill>
      </dgm:spPr>
      <dgm:t>
        <a:bodyPr/>
        <a:lstStyle/>
        <a:p>
          <a:endParaRPr lang="en-US"/>
        </a:p>
      </dgm:t>
    </dgm:pt>
    <dgm:pt modelId="{C53EF0E1-2216-475B-8D2B-3F5EEB806B13}" type="pres">
      <dgm:prSet presAssocID="{749F855C-DF5C-4E6E-9CFF-C696D1FFA5CC}" presName="txNode" presStyleLbl="node1" presStyleIdx="1" presStyleCnt="3" custScaleX="120960" custScaleY="127846" custLinFactNeighborX="-5296">
        <dgm:presLayoutVars>
          <dgm:bulletEnabled val="1"/>
        </dgm:presLayoutVars>
      </dgm:prSet>
      <dgm:spPr/>
      <dgm:t>
        <a:bodyPr/>
        <a:lstStyle/>
        <a:p>
          <a:endParaRPr lang="en-US"/>
        </a:p>
      </dgm:t>
    </dgm:pt>
    <dgm:pt modelId="{ABB66CA6-4193-457F-A755-6CC653BF89DD}" type="pres">
      <dgm:prSet presAssocID="{7BD34600-F774-45A1-9E1E-232A6F2378F3}" presName="sibTrans" presStyleLbl="sibTrans2D1" presStyleIdx="1" presStyleCnt="2"/>
      <dgm:spPr/>
      <dgm:t>
        <a:bodyPr/>
        <a:lstStyle/>
        <a:p>
          <a:endParaRPr lang="en-US"/>
        </a:p>
      </dgm:t>
    </dgm:pt>
    <dgm:pt modelId="{064F47A6-F9B6-45B3-A259-B34EFDE8B0BC}" type="pres">
      <dgm:prSet presAssocID="{7BD34600-F774-45A1-9E1E-232A6F2378F3}" presName="connTx" presStyleLbl="sibTrans2D1" presStyleIdx="1" presStyleCnt="2"/>
      <dgm:spPr/>
      <dgm:t>
        <a:bodyPr/>
        <a:lstStyle/>
        <a:p>
          <a:endParaRPr lang="en-US"/>
        </a:p>
      </dgm:t>
    </dgm:pt>
    <dgm:pt modelId="{DC40E948-47C6-49E0-90ED-DA541B6F5D4D}" type="pres">
      <dgm:prSet presAssocID="{3C05B263-DAD7-4F20-97ED-C87A3FA61719}" presName="composite" presStyleCnt="0"/>
      <dgm:spPr/>
    </dgm:pt>
    <dgm:pt modelId="{2C798C36-0AE2-4E38-B59B-659A91B29242}" type="pres">
      <dgm:prSet presAssocID="{3C05B263-DAD7-4F20-97ED-C87A3FA61719}" presName="imagSh" presStyleLbl="bgImgPlace1" presStyleIdx="2" presStyleCnt="3" custScaleX="121669" custScaleY="127581" custLinFactNeighborX="-4652" custLinFactNeighborY="-8803"/>
      <dgm:spPr>
        <a:blipFill rotWithShape="1">
          <a:blip xmlns:r="http://schemas.openxmlformats.org/officeDocument/2006/relationships" r:embed="rId3"/>
          <a:stretch>
            <a:fillRect/>
          </a:stretch>
        </a:blipFill>
      </dgm:spPr>
      <dgm:t>
        <a:bodyPr/>
        <a:lstStyle/>
        <a:p>
          <a:endParaRPr lang="en-US"/>
        </a:p>
      </dgm:t>
    </dgm:pt>
    <dgm:pt modelId="{6167165A-B7D6-4C4B-A7FB-9DC674F73991}" type="pres">
      <dgm:prSet presAssocID="{3C05B263-DAD7-4F20-97ED-C87A3FA61719}" presName="txNode" presStyleLbl="node1" presStyleIdx="2" presStyleCnt="3" custScaleX="120960" custScaleY="127846" custLinFactNeighborX="-6620">
        <dgm:presLayoutVars>
          <dgm:bulletEnabled val="1"/>
        </dgm:presLayoutVars>
      </dgm:prSet>
      <dgm:spPr/>
      <dgm:t>
        <a:bodyPr/>
        <a:lstStyle/>
        <a:p>
          <a:endParaRPr lang="en-US"/>
        </a:p>
      </dgm:t>
    </dgm:pt>
  </dgm:ptLst>
  <dgm:cxnLst>
    <dgm:cxn modelId="{72B2F2FF-0B7C-4264-B138-723553EAEC79}" srcId="{064797B4-4113-4C35-AAEB-48EFA237B9A3}" destId="{8E345FE9-EFB3-465E-997C-52AAB7EED561}" srcOrd="0" destOrd="0" parTransId="{AD87E9A3-0A95-4485-A611-8BB1AA5A0738}" sibTransId="{E8366B81-E6C0-4528-8F0E-AA4F7E8CFD54}"/>
    <dgm:cxn modelId="{AF1D7DCB-9BCE-4F97-AAED-08D561AD20D4}" type="presOf" srcId="{3C05B263-DAD7-4F20-97ED-C87A3FA61719}" destId="{6167165A-B7D6-4C4B-A7FB-9DC674F73991}" srcOrd="0" destOrd="0" presId="urn:microsoft.com/office/officeart/2005/8/layout/hProcess10"/>
    <dgm:cxn modelId="{A6DBC7FE-85FE-49C7-A79F-9711AA46C3A5}" type="presOf" srcId="{8E345FE9-EFB3-465E-997C-52AAB7EED561}" destId="{80107DA9-A5E0-4614-A6AC-38A049A1AEC8}" srcOrd="0" destOrd="0" presId="urn:microsoft.com/office/officeart/2005/8/layout/hProcess10"/>
    <dgm:cxn modelId="{C77305AB-FD93-479F-A2C1-C3AB3F160676}" type="presOf" srcId="{E8366B81-E6C0-4528-8F0E-AA4F7E8CFD54}" destId="{D30195EC-4069-4583-B6E2-DB3FEED0800A}" srcOrd="0" destOrd="0" presId="urn:microsoft.com/office/officeart/2005/8/layout/hProcess10"/>
    <dgm:cxn modelId="{FBA59EE1-A47F-49EE-BDD7-67678462CB0A}" srcId="{064797B4-4113-4C35-AAEB-48EFA237B9A3}" destId="{3C05B263-DAD7-4F20-97ED-C87A3FA61719}" srcOrd="2" destOrd="0" parTransId="{7198FED1-E467-418E-BB96-0D46A7E0DECF}" sibTransId="{55D3B9E5-FC38-46A2-90FF-E5D299F23FAA}"/>
    <dgm:cxn modelId="{836D3309-9910-4E9E-8F64-BF9514378562}" type="presOf" srcId="{E8366B81-E6C0-4528-8F0E-AA4F7E8CFD54}" destId="{17CE76FA-5274-4832-809B-60AA3928F996}" srcOrd="1" destOrd="0" presId="urn:microsoft.com/office/officeart/2005/8/layout/hProcess10"/>
    <dgm:cxn modelId="{7628C251-F830-4599-BBE1-BB7E3A0C6897}" type="presOf" srcId="{7BD34600-F774-45A1-9E1E-232A6F2378F3}" destId="{064F47A6-F9B6-45B3-A259-B34EFDE8B0BC}" srcOrd="1" destOrd="0" presId="urn:microsoft.com/office/officeart/2005/8/layout/hProcess10"/>
    <dgm:cxn modelId="{8071FFF9-6BB1-4B04-AD02-8D602E2BE43D}" type="presOf" srcId="{7BD34600-F774-45A1-9E1E-232A6F2378F3}" destId="{ABB66CA6-4193-457F-A755-6CC653BF89DD}" srcOrd="0" destOrd="0" presId="urn:microsoft.com/office/officeart/2005/8/layout/hProcess10"/>
    <dgm:cxn modelId="{D7A0256D-F146-4D07-820A-CBC06D81BF6A}" type="presOf" srcId="{749F855C-DF5C-4E6E-9CFF-C696D1FFA5CC}" destId="{C53EF0E1-2216-475B-8D2B-3F5EEB806B13}" srcOrd="0" destOrd="0" presId="urn:microsoft.com/office/officeart/2005/8/layout/hProcess10"/>
    <dgm:cxn modelId="{1631D738-061E-4839-8817-5B35EE758CF1}" srcId="{064797B4-4113-4C35-AAEB-48EFA237B9A3}" destId="{749F855C-DF5C-4E6E-9CFF-C696D1FFA5CC}" srcOrd="1" destOrd="0" parTransId="{2C0BB19F-00A1-451E-916D-DF3FE1BDB594}" sibTransId="{7BD34600-F774-45A1-9E1E-232A6F2378F3}"/>
    <dgm:cxn modelId="{A61295AA-D645-4EB3-AEC7-56569AD93A38}" type="presOf" srcId="{064797B4-4113-4C35-AAEB-48EFA237B9A3}" destId="{E3C93F0C-952B-4D03-B94A-75E381E268D0}" srcOrd="0" destOrd="0" presId="urn:microsoft.com/office/officeart/2005/8/layout/hProcess10"/>
    <dgm:cxn modelId="{CC860750-1319-4C4C-BCBD-5C0897341DCA}" type="presParOf" srcId="{E3C93F0C-952B-4D03-B94A-75E381E268D0}" destId="{E8CF3FC5-4E10-457A-B622-DD44CC1EA07C}" srcOrd="0" destOrd="0" presId="urn:microsoft.com/office/officeart/2005/8/layout/hProcess10"/>
    <dgm:cxn modelId="{9EFBD803-7F9B-4F7B-A7C0-5140BA458240}" type="presParOf" srcId="{E8CF3FC5-4E10-457A-B622-DD44CC1EA07C}" destId="{E194BE5E-0775-49DE-A888-5BAC9C7AF97C}" srcOrd="0" destOrd="0" presId="urn:microsoft.com/office/officeart/2005/8/layout/hProcess10"/>
    <dgm:cxn modelId="{99B26C16-2015-4FC6-A192-639CC754F293}" type="presParOf" srcId="{E8CF3FC5-4E10-457A-B622-DD44CC1EA07C}" destId="{80107DA9-A5E0-4614-A6AC-38A049A1AEC8}" srcOrd="1" destOrd="0" presId="urn:microsoft.com/office/officeart/2005/8/layout/hProcess10"/>
    <dgm:cxn modelId="{71E52585-5F5A-4F8A-95FD-A6A3F64D2B49}" type="presParOf" srcId="{E3C93F0C-952B-4D03-B94A-75E381E268D0}" destId="{D30195EC-4069-4583-B6E2-DB3FEED0800A}" srcOrd="1" destOrd="0" presId="urn:microsoft.com/office/officeart/2005/8/layout/hProcess10"/>
    <dgm:cxn modelId="{B34690AA-F245-4FCF-83DF-BF46A0019918}" type="presParOf" srcId="{D30195EC-4069-4583-B6E2-DB3FEED0800A}" destId="{17CE76FA-5274-4832-809B-60AA3928F996}" srcOrd="0" destOrd="0" presId="urn:microsoft.com/office/officeart/2005/8/layout/hProcess10"/>
    <dgm:cxn modelId="{2832202D-5CD6-4147-8494-B8C921A171AB}" type="presParOf" srcId="{E3C93F0C-952B-4D03-B94A-75E381E268D0}" destId="{6ED287B3-AA5C-40EE-8631-58C4A86A56A0}" srcOrd="2" destOrd="0" presId="urn:microsoft.com/office/officeart/2005/8/layout/hProcess10"/>
    <dgm:cxn modelId="{86C562BD-ABFA-4FEB-92CE-6497A22087FE}" type="presParOf" srcId="{6ED287B3-AA5C-40EE-8631-58C4A86A56A0}" destId="{390FBA3F-EA45-49D3-ADE6-A63CAE99CD50}" srcOrd="0" destOrd="0" presId="urn:microsoft.com/office/officeart/2005/8/layout/hProcess10"/>
    <dgm:cxn modelId="{D98A41F2-1DF4-4545-86F7-ED4A349E0F1D}" type="presParOf" srcId="{6ED287B3-AA5C-40EE-8631-58C4A86A56A0}" destId="{C53EF0E1-2216-475B-8D2B-3F5EEB806B13}" srcOrd="1" destOrd="0" presId="urn:microsoft.com/office/officeart/2005/8/layout/hProcess10"/>
    <dgm:cxn modelId="{9EBCD132-6DBB-4707-BEE1-49493C566A93}" type="presParOf" srcId="{E3C93F0C-952B-4D03-B94A-75E381E268D0}" destId="{ABB66CA6-4193-457F-A755-6CC653BF89DD}" srcOrd="3" destOrd="0" presId="urn:microsoft.com/office/officeart/2005/8/layout/hProcess10"/>
    <dgm:cxn modelId="{8863BCDF-0CC9-47D7-8639-1FED8F994B31}" type="presParOf" srcId="{ABB66CA6-4193-457F-A755-6CC653BF89DD}" destId="{064F47A6-F9B6-45B3-A259-B34EFDE8B0BC}" srcOrd="0" destOrd="0" presId="urn:microsoft.com/office/officeart/2005/8/layout/hProcess10"/>
    <dgm:cxn modelId="{10D947D3-EC07-4E07-980C-7C022EBF0448}" type="presParOf" srcId="{E3C93F0C-952B-4D03-B94A-75E381E268D0}" destId="{DC40E948-47C6-49E0-90ED-DA541B6F5D4D}" srcOrd="4" destOrd="0" presId="urn:microsoft.com/office/officeart/2005/8/layout/hProcess10"/>
    <dgm:cxn modelId="{747C7170-1C55-45E3-A41D-98D00DA68414}" type="presParOf" srcId="{DC40E948-47C6-49E0-90ED-DA541B6F5D4D}" destId="{2C798C36-0AE2-4E38-B59B-659A91B29242}" srcOrd="0" destOrd="0" presId="urn:microsoft.com/office/officeart/2005/8/layout/hProcess10"/>
    <dgm:cxn modelId="{FAF5D100-14BC-46C9-97D7-6774F58D0D3F}" type="presParOf" srcId="{DC40E948-47C6-49E0-90ED-DA541B6F5D4D}" destId="{6167165A-B7D6-4C4B-A7FB-9DC674F73991}" srcOrd="1" destOrd="0" presId="urn:microsoft.com/office/officeart/2005/8/layout/hProcess10"/>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4BE5E-0775-49DE-A888-5BAC9C7AF97C}">
      <dsp:nvSpPr>
        <dsp:cNvPr id="0" name=""/>
        <dsp:cNvSpPr/>
      </dsp:nvSpPr>
      <dsp:spPr>
        <a:xfrm>
          <a:off x="56905" y="643364"/>
          <a:ext cx="1282945" cy="134528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07DA9-A5E0-4614-A6AC-38A049A1AEC8}">
      <dsp:nvSpPr>
        <dsp:cNvPr id="0" name=""/>
        <dsp:cNvSpPr/>
      </dsp:nvSpPr>
      <dsp:spPr>
        <a:xfrm>
          <a:off x="176507" y="1367463"/>
          <a:ext cx="1275469" cy="1348079"/>
        </a:xfrm>
        <a:prstGeom prst="roundRect">
          <a:avLst>
            <a:gd name="adj" fmla="val 10000"/>
          </a:avLst>
        </a:prstGeom>
        <a:solidFill>
          <a:srgbClr val="EAA24A"/>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Cloud Mask/Target Date Mosaics</a:t>
          </a:r>
          <a:endParaRPr lang="en-US" sz="1600" kern="1200" dirty="0"/>
        </a:p>
      </dsp:txBody>
      <dsp:txXfrm>
        <a:off x="213864" y="1404820"/>
        <a:ext cx="1200755" cy="1273365"/>
      </dsp:txXfrm>
    </dsp:sp>
    <dsp:sp modelId="{D30195EC-4069-4583-B6E2-DB3FEED0800A}">
      <dsp:nvSpPr>
        <dsp:cNvPr id="0" name=""/>
        <dsp:cNvSpPr/>
      </dsp:nvSpPr>
      <dsp:spPr>
        <a:xfrm rot="21579214">
          <a:off x="1527421" y="1183741"/>
          <a:ext cx="187575" cy="253370"/>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27422" y="1234585"/>
        <a:ext cx="131303" cy="152022"/>
      </dsp:txXfrm>
    </dsp:sp>
    <dsp:sp modelId="{390FBA3F-EA45-49D3-ADE6-A63CAE99CD50}">
      <dsp:nvSpPr>
        <dsp:cNvPr id="0" name=""/>
        <dsp:cNvSpPr/>
      </dsp:nvSpPr>
      <dsp:spPr>
        <a:xfrm>
          <a:off x="1875771" y="632366"/>
          <a:ext cx="1282945" cy="134528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3EF0E1-2216-475B-8D2B-3F5EEB806B13}">
      <dsp:nvSpPr>
        <dsp:cNvPr id="0" name=""/>
        <dsp:cNvSpPr/>
      </dsp:nvSpPr>
      <dsp:spPr>
        <a:xfrm>
          <a:off x="1980189" y="1367463"/>
          <a:ext cx="1275469" cy="1348079"/>
        </a:xfrm>
        <a:prstGeom prst="roundRect">
          <a:avLst>
            <a:gd name="adj" fmla="val 10000"/>
          </a:avLst>
        </a:prstGeom>
        <a:solidFill>
          <a:srgbClr val="EAA24A"/>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Calculate ∆NDMI </a:t>
          </a:r>
          <a:endParaRPr lang="en-US" sz="1600" kern="1200" dirty="0"/>
        </a:p>
      </dsp:txBody>
      <dsp:txXfrm>
        <a:off x="2017546" y="1404820"/>
        <a:ext cx="1200755" cy="1273365"/>
      </dsp:txXfrm>
    </dsp:sp>
    <dsp:sp modelId="{ABB66CA6-4193-457F-A755-6CC653BF89DD}">
      <dsp:nvSpPr>
        <dsp:cNvPr id="0" name=""/>
        <dsp:cNvSpPr/>
      </dsp:nvSpPr>
      <dsp:spPr>
        <a:xfrm rot="21059">
          <a:off x="3338053" y="1183900"/>
          <a:ext cx="179341" cy="253370"/>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8054" y="1234409"/>
        <a:ext cx="125539" cy="152022"/>
      </dsp:txXfrm>
    </dsp:sp>
    <dsp:sp modelId="{2C798C36-0AE2-4E38-B59B-659A91B29242}">
      <dsp:nvSpPr>
        <dsp:cNvPr id="0" name=""/>
        <dsp:cNvSpPr/>
      </dsp:nvSpPr>
      <dsp:spPr>
        <a:xfrm>
          <a:off x="3671112" y="643364"/>
          <a:ext cx="1282945" cy="134528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7165A-B7D6-4C4B-A7FB-9DC674F73991}">
      <dsp:nvSpPr>
        <dsp:cNvPr id="0" name=""/>
        <dsp:cNvSpPr/>
      </dsp:nvSpPr>
      <dsp:spPr>
        <a:xfrm>
          <a:off x="3825754" y="1367463"/>
          <a:ext cx="1275469" cy="1348079"/>
        </a:xfrm>
        <a:prstGeom prst="roundRect">
          <a:avLst>
            <a:gd name="adj" fmla="val 10000"/>
          </a:avLst>
        </a:prstGeom>
        <a:solidFill>
          <a:srgbClr val="EAA24A"/>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Establish ∆NDMI Thresholds </a:t>
          </a:r>
          <a:endParaRPr lang="en-US" sz="1600" kern="1200" dirty="0"/>
        </a:p>
      </dsp:txBody>
      <dsp:txXfrm>
        <a:off x="3863111" y="1404820"/>
        <a:ext cx="1200755" cy="12733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30.jpeg"/><Relationship Id="rId20" Type="http://schemas.openxmlformats.org/officeDocument/2006/relationships/diagramData" Target="../diagrams/data1.xml"/><Relationship Id="rId21" Type="http://schemas.openxmlformats.org/officeDocument/2006/relationships/diagramLayout" Target="../diagrams/layout1.xml"/><Relationship Id="rId22" Type="http://schemas.openxmlformats.org/officeDocument/2006/relationships/diagramQuickStyle" Target="../diagrams/quickStyle1.xml"/><Relationship Id="rId23" Type="http://schemas.openxmlformats.org/officeDocument/2006/relationships/diagramColors" Target="../diagrams/colors1.xml"/><Relationship Id="rId24" Type="http://schemas.microsoft.com/office/2007/relationships/diagramDrawing" Target="../diagrams/drawing1.xml"/><Relationship Id="rId25" Type="http://schemas.openxmlformats.org/officeDocument/2006/relationships/image" Target="../media/image44.PNG"/><Relationship Id="rId26" Type="http://schemas.openxmlformats.org/officeDocument/2006/relationships/image" Target="../media/image45.PNG"/><Relationship Id="rId27" Type="http://schemas.openxmlformats.org/officeDocument/2006/relationships/image" Target="../media/image46.PNG"/><Relationship Id="rId28" Type="http://schemas.openxmlformats.org/officeDocument/2006/relationships/image" Target="../media/image47.PNG"/><Relationship Id="rId10" Type="http://schemas.openxmlformats.org/officeDocument/2006/relationships/image" Target="../media/image31.jpeg"/><Relationship Id="rId11" Type="http://schemas.openxmlformats.org/officeDocument/2006/relationships/image" Target="../media/image32.png"/><Relationship Id="rId12" Type="http://schemas.openxmlformats.org/officeDocument/2006/relationships/image" Target="../media/image33.jpeg"/><Relationship Id="rId13" Type="http://schemas.openxmlformats.org/officeDocument/2006/relationships/image" Target="../media/image34.jpeg"/><Relationship Id="rId14" Type="http://schemas.openxmlformats.org/officeDocument/2006/relationships/image" Target="../media/image35.jpeg"/><Relationship Id="rId15" Type="http://schemas.openxmlformats.org/officeDocument/2006/relationships/image" Target="../media/image36.jpeg"/><Relationship Id="rId16" Type="http://schemas.openxmlformats.org/officeDocument/2006/relationships/image" Target="../media/image37.jpeg"/><Relationship Id="rId17" Type="http://schemas.openxmlformats.org/officeDocument/2006/relationships/image" Target="../media/image38.jpeg"/><Relationship Id="rId18" Type="http://schemas.openxmlformats.org/officeDocument/2006/relationships/image" Target="../media/image39.jpeg"/><Relationship Id="rId1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6933" y="17583211"/>
            <a:ext cx="443459" cy="211226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0952" y="11229242"/>
            <a:ext cx="499915" cy="2108338"/>
          </a:xfrm>
          <a:prstGeom prst="rect">
            <a:avLst/>
          </a:prstGeom>
        </p:spPr>
      </p:pic>
      <p:sp>
        <p:nvSpPr>
          <p:cNvPr id="3" name="Text Placeholder 2"/>
          <p:cNvSpPr>
            <a:spLocks noGrp="1"/>
          </p:cNvSpPr>
          <p:nvPr>
            <p:ph type="body" sz="quarter" idx="11"/>
          </p:nvPr>
        </p:nvSpPr>
        <p:spPr>
          <a:xfrm>
            <a:off x="4009644" y="787399"/>
            <a:ext cx="19412712" cy="2699039"/>
          </a:xfrm>
        </p:spPr>
        <p:txBody>
          <a:bodyPr anchor="ctr"/>
          <a:lstStyle/>
          <a:p>
            <a:r>
              <a:rPr lang="en-US" dirty="0" smtClean="0">
                <a:solidFill>
                  <a:srgbClr val="EAA24A"/>
                </a:solidFill>
              </a:rPr>
              <a:t>A Threshold-Based Decision Tree Approach to Mapping Landscape Disturbance in Glacier National Park</a:t>
            </a:r>
            <a:endParaRPr lang="en-US" dirty="0">
              <a:solidFill>
                <a:srgbClr val="EAA24A"/>
              </a:solidFill>
            </a:endParaRPr>
          </a:p>
        </p:txBody>
      </p:sp>
      <p:sp>
        <p:nvSpPr>
          <p:cNvPr id="2" name="Text Placeholder 1"/>
          <p:cNvSpPr>
            <a:spLocks noGrp="1"/>
          </p:cNvSpPr>
          <p:nvPr>
            <p:ph type="body" sz="quarter" idx="10"/>
          </p:nvPr>
        </p:nvSpPr>
        <p:spPr>
          <a:xfrm rot="16200000">
            <a:off x="9735969" y="16973200"/>
            <a:ext cx="31693899" cy="2314074"/>
          </a:xfrm>
        </p:spPr>
        <p:txBody>
          <a:bodyPr/>
          <a:lstStyle/>
          <a:p>
            <a:r>
              <a:rPr lang="en-US" sz="15000" b="1" dirty="0" smtClean="0"/>
              <a:t>Glacier National Park</a:t>
            </a:r>
            <a:r>
              <a:rPr lang="en-US" sz="15000" dirty="0" smtClean="0"/>
              <a:t> Climate II</a:t>
            </a:r>
            <a:endParaRPr lang="en-US" sz="15000" b="1" dirty="0"/>
          </a:p>
        </p:txBody>
      </p:sp>
      <p:sp>
        <p:nvSpPr>
          <p:cNvPr id="9" name="Text Placeholder 16"/>
          <p:cNvSpPr txBox="1">
            <a:spLocks/>
          </p:cNvSpPr>
          <p:nvPr/>
        </p:nvSpPr>
        <p:spPr>
          <a:xfrm>
            <a:off x="765577" y="30563590"/>
            <a:ext cx="2872251" cy="896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Charlotte Mays</a:t>
            </a:r>
          </a:p>
          <a:p>
            <a:pPr algn="ctr">
              <a:lnSpc>
                <a:spcPct val="100000"/>
              </a:lnSpc>
              <a:spcBef>
                <a:spcPts val="0"/>
              </a:spcBef>
            </a:pPr>
            <a:r>
              <a:rPr lang="en-US" dirty="0" smtClean="0">
                <a:solidFill>
                  <a:schemeClr val="tx1">
                    <a:lumMod val="75000"/>
                  </a:schemeClr>
                </a:solidFill>
              </a:rPr>
              <a:t>Team Lead</a:t>
            </a:r>
          </a:p>
        </p:txBody>
      </p:sp>
      <p:sp>
        <p:nvSpPr>
          <p:cNvPr id="12" name="Text Placeholder 16"/>
          <p:cNvSpPr txBox="1">
            <a:spLocks/>
          </p:cNvSpPr>
          <p:nvPr/>
        </p:nvSpPr>
        <p:spPr>
          <a:xfrm>
            <a:off x="11631335" y="24100664"/>
            <a:ext cx="12147076" cy="32989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chemeClr val="tx1">
                    <a:lumMod val="75000"/>
                  </a:schemeClr>
                </a:solidFill>
              </a:rPr>
              <a:t>Persistence of inter-annual moderate disturbance coincides with higher activity of bark beetle disturbance 3-5 years after forest fire encounters.</a:t>
            </a:r>
            <a:endParaRPr lang="en-US" dirty="0">
              <a:solidFill>
                <a:schemeClr val="tx1">
                  <a:lumMod val="75000"/>
                </a:schemeClr>
              </a:solidFill>
            </a:endParaRPr>
          </a:p>
          <a:p>
            <a:pPr marL="347663" indent="-347663">
              <a:buClr>
                <a:srgbClr val="E9A149"/>
              </a:buClr>
            </a:pPr>
            <a:r>
              <a:rPr lang="en-US" dirty="0" smtClean="0">
                <a:solidFill>
                  <a:schemeClr val="tx1">
                    <a:lumMod val="75000"/>
                  </a:schemeClr>
                </a:solidFill>
              </a:rPr>
              <a:t>Multi-spectral indices from Landsat can be valuable in locating areas that are at risk or currently impacted by drought, insect, and other moderate disturbances in GNP. </a:t>
            </a:r>
          </a:p>
          <a:p>
            <a:pPr marL="347663" indent="-347663">
              <a:buClr>
                <a:srgbClr val="E9A149"/>
              </a:buClr>
            </a:pPr>
            <a:r>
              <a:rPr lang="en-US" dirty="0" smtClean="0">
                <a:solidFill>
                  <a:schemeClr val="tx1">
                    <a:lumMod val="75000"/>
                  </a:schemeClr>
                </a:solidFill>
              </a:rPr>
              <a:t>While it is not possible to exclusively detect bark beetle disturbance, the use of threshold-based classification schemes can provide an efficient and accurate approach for identifying and mapping canopies experiencing significant stress.</a:t>
            </a:r>
          </a:p>
        </p:txBody>
      </p:sp>
      <p:sp>
        <p:nvSpPr>
          <p:cNvPr id="6" name="Text Placeholder 16"/>
          <p:cNvSpPr txBox="1">
            <a:spLocks/>
          </p:cNvSpPr>
          <p:nvPr/>
        </p:nvSpPr>
        <p:spPr>
          <a:xfrm>
            <a:off x="962255" y="5113541"/>
            <a:ext cx="10424799" cy="87070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Insects and pathogens cause extensive damage to pine forests in the northwestern United States. Bark beetles in particular cause mortality in pine stands that can impact the timber industry and national parks. Previously, studies have used spectral indices derived from Landsat time series to identify insect disturbance. The team mapped landscape disturbance in Glacier National Park and Waterton Lakes National Park in Alberta, Canada from 1999-2016 using a time series of Normalized Difference Moisture Index (NDMI) and red-green index (RGI) computed from cloud-free Landsat composites. Aerial Detection Survey (ADS) polygons were used to fine tune thresholds, targeting the classification of moderate disturbance toward insect disturbance. Insects and pathogens were the primary focus of this classification scheme, however, due to the level of ambiguity in the ADS data and because NDMI is sensitive to various disturbance types, the study opted to map all moderate disturbance. To determine the thresholds for these categories, we analyzed spatial subsets of our spectral indices within ADS polygons, fire data from the National Park Service, and polygons representing healthy forest as digitized from high resolution NAIP imagery. RGI was then incorporated to further target the red stage of bark beetle attack in the moderate disturbance category. Maps of persistent disturbance over a time series of five inter-annual periods were created from the resulting maps of interannual disturbance. The study programmatically generated all maps and histograms with Python for efficiency and modularity, so that the methodology may be applied to map future outbreaks</a:t>
            </a:r>
            <a:r>
              <a:rPr lang="en-US" dirty="0" smtClean="0"/>
              <a:t>.</a:t>
            </a:r>
            <a:endParaRPr lang="en-US" dirty="0"/>
          </a:p>
        </p:txBody>
      </p:sp>
      <p:sp>
        <p:nvSpPr>
          <p:cNvPr id="15" name="Text Placeholder 16"/>
          <p:cNvSpPr txBox="1">
            <a:spLocks/>
          </p:cNvSpPr>
          <p:nvPr/>
        </p:nvSpPr>
        <p:spPr>
          <a:xfrm>
            <a:off x="935017" y="24282652"/>
            <a:ext cx="10037784" cy="28822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b="1" dirty="0" smtClean="0">
                <a:solidFill>
                  <a:srgbClr val="E9A149"/>
                </a:solidFill>
              </a:rPr>
              <a:t>Classify </a:t>
            </a:r>
            <a:r>
              <a:rPr lang="en-US" dirty="0" smtClean="0">
                <a:solidFill>
                  <a:schemeClr val="tx1">
                    <a:lumMod val="75000"/>
                  </a:schemeClr>
                </a:solidFill>
              </a:rPr>
              <a:t>landscape disturbance within Glacier National Park (GNP) utilizing a threshold-based decision tree approach</a:t>
            </a:r>
          </a:p>
          <a:p>
            <a:pPr marL="347663" indent="-347663">
              <a:buClr>
                <a:srgbClr val="E9A149"/>
              </a:buClr>
            </a:pPr>
            <a:r>
              <a:rPr lang="en-US" b="1" dirty="0" smtClean="0">
                <a:solidFill>
                  <a:srgbClr val="E9A149"/>
                </a:solidFill>
              </a:rPr>
              <a:t>Develop </a:t>
            </a:r>
            <a:r>
              <a:rPr lang="en-US" dirty="0" smtClean="0">
                <a:solidFill>
                  <a:schemeClr val="tx1">
                    <a:lumMod val="75000"/>
                  </a:schemeClr>
                </a:solidFill>
              </a:rPr>
              <a:t>an automated Python program utilizing NASA Earth observations that expedites disturbance mapping within GNP</a:t>
            </a:r>
            <a:endParaRPr lang="en-US" dirty="0">
              <a:solidFill>
                <a:schemeClr val="tx1">
                  <a:lumMod val="75000"/>
                </a:schemeClr>
              </a:solidFill>
            </a:endParaRPr>
          </a:p>
          <a:p>
            <a:pPr marL="347663" indent="-347663">
              <a:buClr>
                <a:srgbClr val="E9A149"/>
              </a:buClr>
            </a:pPr>
            <a:r>
              <a:rPr lang="en-US" b="1" dirty="0" smtClean="0">
                <a:solidFill>
                  <a:srgbClr val="E9A149"/>
                </a:solidFill>
              </a:rPr>
              <a:t>Educate </a:t>
            </a:r>
            <a:r>
              <a:rPr lang="en-US" dirty="0">
                <a:solidFill>
                  <a:schemeClr val="tx1">
                    <a:lumMod val="75000"/>
                  </a:schemeClr>
                </a:solidFill>
              </a:rPr>
              <a:t>students in Whitefish and Columbia Falls High </a:t>
            </a:r>
            <a:r>
              <a:rPr lang="en-US" dirty="0" smtClean="0">
                <a:solidFill>
                  <a:schemeClr val="tx1">
                    <a:lumMod val="75000"/>
                  </a:schemeClr>
                </a:solidFill>
              </a:rPr>
              <a:t>School through interaction with NASA Earth observation tools</a:t>
            </a:r>
            <a:endParaRPr lang="en-US" dirty="0">
              <a:solidFill>
                <a:schemeClr val="tx1">
                  <a:lumMod val="75000"/>
                </a:schemeClr>
              </a:solidFill>
            </a:endParaRPr>
          </a:p>
        </p:txBody>
      </p:sp>
      <p:sp>
        <p:nvSpPr>
          <p:cNvPr id="16" name="TextBox 15"/>
          <p:cNvSpPr txBox="1"/>
          <p:nvPr/>
        </p:nvSpPr>
        <p:spPr>
          <a:xfrm>
            <a:off x="917714" y="4361989"/>
            <a:ext cx="1151634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917714" y="23382526"/>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Objectives</a:t>
            </a:r>
          </a:p>
        </p:txBody>
      </p:sp>
      <p:sp>
        <p:nvSpPr>
          <p:cNvPr id="24" name="TextBox 23"/>
          <p:cNvSpPr txBox="1"/>
          <p:nvPr/>
        </p:nvSpPr>
        <p:spPr>
          <a:xfrm>
            <a:off x="11631336" y="4361989"/>
            <a:ext cx="4042329"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sp>
        <p:nvSpPr>
          <p:cNvPr id="25" name="TextBox 24"/>
          <p:cNvSpPr txBox="1"/>
          <p:nvPr/>
        </p:nvSpPr>
        <p:spPr>
          <a:xfrm>
            <a:off x="917714" y="1377551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917714" y="19638325"/>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7" name="TextBox 26"/>
          <p:cNvSpPr txBox="1"/>
          <p:nvPr/>
        </p:nvSpPr>
        <p:spPr>
          <a:xfrm>
            <a:off x="11631336" y="9327712"/>
            <a:ext cx="2431862"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sp>
        <p:nvSpPr>
          <p:cNvPr id="29" name="TextBox 28"/>
          <p:cNvSpPr txBox="1"/>
          <p:nvPr/>
        </p:nvSpPr>
        <p:spPr>
          <a:xfrm>
            <a:off x="15400029" y="27536338"/>
            <a:ext cx="628962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30" name="TextBox 29"/>
          <p:cNvSpPr txBox="1"/>
          <p:nvPr/>
        </p:nvSpPr>
        <p:spPr>
          <a:xfrm>
            <a:off x="9187643" y="27536338"/>
            <a:ext cx="4499811"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31" name="TextBox 30"/>
          <p:cNvSpPr txBox="1"/>
          <p:nvPr/>
        </p:nvSpPr>
        <p:spPr>
          <a:xfrm>
            <a:off x="917714" y="27536338"/>
            <a:ext cx="4542503"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4" name="Text Placeholder 16"/>
          <p:cNvSpPr txBox="1">
            <a:spLocks/>
          </p:cNvSpPr>
          <p:nvPr/>
        </p:nvSpPr>
        <p:spPr>
          <a:xfrm>
            <a:off x="6108118" y="30563590"/>
            <a:ext cx="2872251" cy="4556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Ryan Avery</a:t>
            </a:r>
          </a:p>
        </p:txBody>
      </p:sp>
      <p:sp>
        <p:nvSpPr>
          <p:cNvPr id="36" name="Text Placeholder 16"/>
          <p:cNvSpPr txBox="1">
            <a:spLocks/>
          </p:cNvSpPr>
          <p:nvPr/>
        </p:nvSpPr>
        <p:spPr>
          <a:xfrm>
            <a:off x="3371893" y="30563590"/>
            <a:ext cx="3002160" cy="6805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Antonio Alvarado</a:t>
            </a:r>
          </a:p>
        </p:txBody>
      </p:sp>
      <p:sp>
        <p:nvSpPr>
          <p:cNvPr id="35" name="TextBox 34"/>
          <p:cNvSpPr txBox="1"/>
          <p:nvPr/>
        </p:nvSpPr>
        <p:spPr>
          <a:xfrm>
            <a:off x="843099" y="34667357"/>
            <a:ext cx="18035451" cy="918044"/>
          </a:xfrm>
          <a:prstGeom prst="rect">
            <a:avLst/>
          </a:prstGeom>
          <a:noFill/>
        </p:spPr>
        <p:txBody>
          <a:bodyPr wrap="square" rtlCol="0">
            <a:noAutofit/>
          </a:bodyPr>
          <a:lstStyle/>
          <a:p>
            <a:r>
              <a:rPr lang="en-US" sz="4800" dirty="0" smtClean="0">
                <a:solidFill>
                  <a:schemeClr val="bg1"/>
                </a:solidFill>
                <a:latin typeface="+mj-lt"/>
              </a:rPr>
              <a:t>NASA Langley Research Center – Spring 2017</a:t>
            </a:r>
            <a:endParaRPr lang="en-US" sz="4800" dirty="0">
              <a:solidFill>
                <a:schemeClr val="bg1"/>
              </a:solidFill>
              <a:latin typeface="+mj-lt"/>
            </a:endParaRPr>
          </a:p>
        </p:txBody>
      </p:sp>
      <p:sp>
        <p:nvSpPr>
          <p:cNvPr id="41" name="Text Placeholder 16"/>
          <p:cNvSpPr txBox="1">
            <a:spLocks/>
          </p:cNvSpPr>
          <p:nvPr/>
        </p:nvSpPr>
        <p:spPr>
          <a:xfrm>
            <a:off x="4748137" y="33413800"/>
            <a:ext cx="2872251" cy="10416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Jemiris Gonzalez- deJesus</a:t>
            </a:r>
          </a:p>
        </p:txBody>
      </p:sp>
      <p:sp>
        <p:nvSpPr>
          <p:cNvPr id="42" name="Text Placeholder 16"/>
          <p:cNvSpPr txBox="1">
            <a:spLocks/>
          </p:cNvSpPr>
          <p:nvPr/>
        </p:nvSpPr>
        <p:spPr>
          <a:xfrm>
            <a:off x="2025885" y="33413800"/>
            <a:ext cx="2872251" cy="76094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smtClean="0">
                <a:solidFill>
                  <a:schemeClr val="tx1">
                    <a:lumMod val="75000"/>
                  </a:schemeClr>
                </a:solidFill>
              </a:rPr>
              <a:t>Suzannah</a:t>
            </a:r>
            <a:r>
              <a:rPr lang="en-US" dirty="0" smtClean="0">
                <a:solidFill>
                  <a:schemeClr val="tx1">
                    <a:lumMod val="75000"/>
                  </a:schemeClr>
                </a:solidFill>
              </a:rPr>
              <a:t> Richards</a:t>
            </a:r>
          </a:p>
        </p:txBody>
      </p:sp>
      <p:pic>
        <p:nvPicPr>
          <p:cNvPr id="43" name="Shape 240"/>
          <p:cNvPicPr preferRelativeResize="0">
            <a:picLocks noChangeAspect="1"/>
          </p:cNvPicPr>
          <p:nvPr/>
        </p:nvPicPr>
        <p:blipFill>
          <a:blip r:embed="rId4">
            <a:alphaModFix/>
          </a:blip>
          <a:stretch>
            <a:fillRect/>
          </a:stretch>
        </p:blipFill>
        <p:spPr>
          <a:xfrm>
            <a:off x="10411495" y="28473920"/>
            <a:ext cx="1761771" cy="2293793"/>
          </a:xfrm>
          <a:prstGeom prst="rect">
            <a:avLst/>
          </a:prstGeom>
          <a:noFill/>
          <a:ln>
            <a:noFill/>
          </a:ln>
        </p:spPr>
      </p:pic>
      <p:sp>
        <p:nvSpPr>
          <p:cNvPr id="44" name="TextBox 43"/>
          <p:cNvSpPr txBox="1"/>
          <p:nvPr/>
        </p:nvSpPr>
        <p:spPr>
          <a:xfrm>
            <a:off x="9187643" y="30898824"/>
            <a:ext cx="7089148" cy="3631763"/>
          </a:xfrm>
          <a:prstGeom prst="rect">
            <a:avLst/>
          </a:prstGeom>
          <a:noFill/>
        </p:spPr>
        <p:txBody>
          <a:bodyPr wrap="square" rtlCol="0">
            <a:spAutoFit/>
          </a:bodyPr>
          <a:lstStyle/>
          <a:p>
            <a:r>
              <a:rPr lang="en-US" sz="2800" b="1" dirty="0" smtClean="0">
                <a:solidFill>
                  <a:schemeClr val="tx1">
                    <a:lumMod val="75000"/>
                  </a:schemeClr>
                </a:solidFill>
              </a:rPr>
              <a:t>Richard Menicke:</a:t>
            </a:r>
            <a:endParaRPr lang="en-US" sz="2800" b="1" dirty="0">
              <a:solidFill>
                <a:schemeClr val="tx1">
                  <a:lumMod val="75000"/>
                </a:schemeClr>
              </a:solidFill>
            </a:endParaRPr>
          </a:p>
          <a:p>
            <a:r>
              <a:rPr lang="en-US" sz="2700" dirty="0" smtClean="0"/>
              <a:t>National Park Service, Glacier National Park</a:t>
            </a:r>
          </a:p>
          <a:p>
            <a:endParaRPr lang="en-US" sz="1800" dirty="0"/>
          </a:p>
          <a:p>
            <a:r>
              <a:rPr lang="en-US" sz="2800" b="1" dirty="0" smtClean="0">
                <a:solidFill>
                  <a:schemeClr val="tx1">
                    <a:lumMod val="75000"/>
                  </a:schemeClr>
                </a:solidFill>
              </a:rPr>
              <a:t>Dr</a:t>
            </a:r>
            <a:r>
              <a:rPr lang="en-US" sz="2800" b="1" dirty="0">
                <a:solidFill>
                  <a:schemeClr val="tx1">
                    <a:lumMod val="75000"/>
                  </a:schemeClr>
                </a:solidFill>
              </a:rPr>
              <a:t>. Christopher </a:t>
            </a:r>
            <a:r>
              <a:rPr lang="en-US" sz="2800" b="1" dirty="0" smtClean="0">
                <a:solidFill>
                  <a:schemeClr val="tx1">
                    <a:lumMod val="75000"/>
                  </a:schemeClr>
                </a:solidFill>
              </a:rPr>
              <a:t>Potter:</a:t>
            </a:r>
          </a:p>
          <a:p>
            <a:r>
              <a:rPr lang="en-US" sz="2800" dirty="0" smtClean="0">
                <a:solidFill>
                  <a:schemeClr val="tx1">
                    <a:lumMod val="75000"/>
                  </a:schemeClr>
                </a:solidFill>
              </a:rPr>
              <a:t>NASA </a:t>
            </a:r>
            <a:r>
              <a:rPr lang="en-US" sz="2800" dirty="0">
                <a:solidFill>
                  <a:schemeClr val="tx1">
                    <a:lumMod val="75000"/>
                  </a:schemeClr>
                </a:solidFill>
              </a:rPr>
              <a:t>Ames Research </a:t>
            </a:r>
            <a:r>
              <a:rPr lang="en-US" sz="2800" dirty="0" smtClean="0">
                <a:solidFill>
                  <a:schemeClr val="tx1">
                    <a:lumMod val="75000"/>
                  </a:schemeClr>
                </a:solidFill>
              </a:rPr>
              <a:t>Center</a:t>
            </a:r>
          </a:p>
          <a:p>
            <a:endParaRPr lang="en-US" sz="1800" dirty="0">
              <a:solidFill>
                <a:schemeClr val="tx1">
                  <a:lumMod val="75000"/>
                </a:schemeClr>
              </a:solidFill>
            </a:endParaRPr>
          </a:p>
          <a:p>
            <a:r>
              <a:rPr lang="en-US" sz="2800" b="1" dirty="0" smtClean="0">
                <a:solidFill>
                  <a:schemeClr val="tx1">
                    <a:lumMod val="75000"/>
                  </a:schemeClr>
                </a:solidFill>
              </a:rPr>
              <a:t>Dr. Jeffrey Hicke:</a:t>
            </a:r>
          </a:p>
          <a:p>
            <a:r>
              <a:rPr lang="en-US" sz="2800" dirty="0" smtClean="0">
                <a:solidFill>
                  <a:schemeClr val="tx1">
                    <a:lumMod val="75000"/>
                  </a:schemeClr>
                </a:solidFill>
              </a:rPr>
              <a:t>University of Idaho, Department of Geography</a:t>
            </a:r>
            <a:endParaRPr lang="en-US" sz="2800" dirty="0">
              <a:solidFill>
                <a:schemeClr val="tx1">
                  <a:lumMod val="75000"/>
                </a:schemeClr>
              </a:solidFill>
            </a:endParaRPr>
          </a:p>
          <a:p>
            <a:endParaRPr lang="en-US" sz="2700" dirty="0"/>
          </a:p>
        </p:txBody>
      </p:sp>
      <p:sp>
        <p:nvSpPr>
          <p:cNvPr id="45" name="Text Placeholder 16"/>
          <p:cNvSpPr txBox="1">
            <a:spLocks/>
          </p:cNvSpPr>
          <p:nvPr/>
        </p:nvSpPr>
        <p:spPr>
          <a:xfrm>
            <a:off x="1073524" y="20458144"/>
            <a:ext cx="2682214" cy="8263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5 TM</a:t>
            </a: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7550" y="21013883"/>
            <a:ext cx="2194162" cy="2119822"/>
          </a:xfrm>
          <a:prstGeom prst="rect">
            <a:avLst/>
          </a:prstGeom>
        </p:spPr>
      </p:pic>
      <p:sp>
        <p:nvSpPr>
          <p:cNvPr id="47" name="Text Placeholder 16"/>
          <p:cNvSpPr txBox="1">
            <a:spLocks/>
          </p:cNvSpPr>
          <p:nvPr/>
        </p:nvSpPr>
        <p:spPr>
          <a:xfrm>
            <a:off x="4037312" y="20461614"/>
            <a:ext cx="2986807" cy="7038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7 ETM+</a:t>
            </a:r>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3889572" y="21203073"/>
            <a:ext cx="3282286" cy="1334795"/>
          </a:xfrm>
          <a:prstGeom prst="rect">
            <a:avLst/>
          </a:prstGeom>
        </p:spPr>
      </p:pic>
      <p:sp>
        <p:nvSpPr>
          <p:cNvPr id="49" name="Text Placeholder 16"/>
          <p:cNvSpPr txBox="1">
            <a:spLocks/>
          </p:cNvSpPr>
          <p:nvPr/>
        </p:nvSpPr>
        <p:spPr>
          <a:xfrm>
            <a:off x="7579448" y="20460297"/>
            <a:ext cx="2464408" cy="5257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8 OLI</a:t>
            </a:r>
          </a:p>
        </p:txBody>
      </p:sp>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3365" y="21012532"/>
            <a:ext cx="2076575" cy="1697181"/>
          </a:xfrm>
          <a:prstGeom prst="rect">
            <a:avLst/>
          </a:prstGeom>
        </p:spPr>
      </p:pic>
      <p:grpSp>
        <p:nvGrpSpPr>
          <p:cNvPr id="52" name="Group 51"/>
          <p:cNvGrpSpPr/>
          <p:nvPr/>
        </p:nvGrpSpPr>
        <p:grpSpPr>
          <a:xfrm>
            <a:off x="935016" y="14664754"/>
            <a:ext cx="9485302" cy="4413288"/>
            <a:chOff x="1933092" y="2675759"/>
            <a:chExt cx="8821993" cy="3965402"/>
          </a:xfrm>
        </p:grpSpPr>
        <p:pic>
          <p:nvPicPr>
            <p:cNvPr id="53" name="Picture 2" descr="united states of america physical m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1674" y="3496575"/>
              <a:ext cx="4693411" cy="314458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rotWithShape="1">
            <a:blip r:embed="rId9" cstate="print">
              <a:extLst>
                <a:ext uri="{28A0092B-C50C-407E-A947-70E740481C1C}">
                  <a14:useLocalDpi xmlns:a14="http://schemas.microsoft.com/office/drawing/2010/main" val="0"/>
                </a:ext>
              </a:extLst>
            </a:blip>
            <a:srcRect l="25114" t="9931" r="46054" b="26875"/>
            <a:stretch/>
          </p:blipFill>
          <p:spPr>
            <a:xfrm rot="120000">
              <a:off x="2139251" y="2675759"/>
              <a:ext cx="2665055" cy="3342078"/>
            </a:xfrm>
            <a:prstGeom prst="rect">
              <a:avLst/>
            </a:prstGeom>
            <a:scene3d>
              <a:camera prst="orthographicFront">
                <a:rot lat="0" lon="0" rev="0"/>
              </a:camera>
              <a:lightRig rig="threePt" dir="t"/>
            </a:scene3d>
          </p:spPr>
        </p:pic>
        <p:cxnSp>
          <p:nvCxnSpPr>
            <p:cNvPr id="55" name="Straight Connector 54"/>
            <p:cNvCxnSpPr>
              <a:endCxn id="57" idx="0"/>
            </p:cNvCxnSpPr>
            <p:nvPr/>
          </p:nvCxnSpPr>
          <p:spPr>
            <a:xfrm>
              <a:off x="4743709" y="2761448"/>
              <a:ext cx="2454481" cy="96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1933092" y="3822079"/>
              <a:ext cx="5294909" cy="2453355"/>
              <a:chOff x="184349" y="3786139"/>
              <a:chExt cx="5294909" cy="2453355"/>
            </a:xfrm>
          </p:grpSpPr>
          <p:cxnSp>
            <p:nvCxnSpPr>
              <p:cNvPr id="58" name="Straight Connector 57"/>
              <p:cNvCxnSpPr/>
              <p:nvPr/>
            </p:nvCxnSpPr>
            <p:spPr>
              <a:xfrm flipV="1">
                <a:off x="2994966" y="3786139"/>
                <a:ext cx="2484292" cy="2056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rotWithShape="1">
              <a:blip r:embed="rId10" cstate="print">
                <a:extLst>
                  <a:ext uri="{28A0092B-C50C-407E-A947-70E740481C1C}">
                    <a14:useLocalDpi xmlns:a14="http://schemas.microsoft.com/office/drawing/2010/main" val="0"/>
                  </a:ext>
                </a:extLst>
              </a:blip>
              <a:srcRect l="16931" t="75646" r="25899" b="19063"/>
              <a:stretch/>
            </p:blipFill>
            <p:spPr>
              <a:xfrm>
                <a:off x="184349" y="5910355"/>
                <a:ext cx="2747943" cy="329139"/>
              </a:xfrm>
              <a:prstGeom prst="rect">
                <a:avLst/>
              </a:prstGeom>
            </p:spPr>
          </p:pic>
        </p:grpSp>
        <p:sp>
          <p:nvSpPr>
            <p:cNvPr id="57" name="Rectangle 56"/>
            <p:cNvSpPr/>
            <p:nvPr/>
          </p:nvSpPr>
          <p:spPr>
            <a:xfrm>
              <a:off x="7168378" y="3726181"/>
              <a:ext cx="59623" cy="95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1095268" y="18659007"/>
            <a:ext cx="3394772" cy="707886"/>
          </a:xfrm>
          <a:prstGeom prst="rect">
            <a:avLst/>
          </a:prstGeom>
          <a:noFill/>
        </p:spPr>
        <p:txBody>
          <a:bodyPr wrap="square" rtlCol="0">
            <a:spAutoFit/>
          </a:bodyPr>
          <a:lstStyle/>
          <a:p>
            <a:r>
              <a:rPr lang="en-US" sz="2000" dirty="0" smtClean="0"/>
              <a:t>Boundary outline of Waterton-Glacier International Peace Park</a:t>
            </a:r>
            <a:endParaRPr lang="en-US" sz="2000" dirty="0"/>
          </a:p>
        </p:txBody>
      </p:sp>
      <p:sp>
        <p:nvSpPr>
          <p:cNvPr id="61" name="TextBox 60"/>
          <p:cNvSpPr txBox="1"/>
          <p:nvPr/>
        </p:nvSpPr>
        <p:spPr>
          <a:xfrm>
            <a:off x="6354123" y="14444867"/>
            <a:ext cx="3264963" cy="1015663"/>
          </a:xfrm>
          <a:prstGeom prst="rect">
            <a:avLst/>
          </a:prstGeom>
          <a:noFill/>
        </p:spPr>
        <p:txBody>
          <a:bodyPr wrap="square" rtlCol="0">
            <a:spAutoFit/>
          </a:bodyPr>
          <a:lstStyle/>
          <a:p>
            <a:pPr algn="ctr"/>
            <a:r>
              <a:rPr lang="en-US" sz="2000" b="1" dirty="0" smtClean="0"/>
              <a:t>Study Period:</a:t>
            </a:r>
          </a:p>
          <a:p>
            <a:pPr algn="ctr"/>
            <a:r>
              <a:rPr lang="en-US" sz="2000" dirty="0" smtClean="0"/>
              <a:t>1999-2016</a:t>
            </a:r>
          </a:p>
          <a:p>
            <a:pPr algn="ctr"/>
            <a:r>
              <a:rPr lang="en-US" sz="2000" dirty="0" smtClean="0"/>
              <a:t>June - September</a:t>
            </a:r>
            <a:endParaRPr lang="en-US" sz="2000" dirty="0"/>
          </a:p>
        </p:txBody>
      </p:sp>
      <p:sp>
        <p:nvSpPr>
          <p:cNvPr id="51" name="Text Placeholder 16"/>
          <p:cNvSpPr txBox="1">
            <a:spLocks/>
          </p:cNvSpPr>
          <p:nvPr/>
        </p:nvSpPr>
        <p:spPr>
          <a:xfrm>
            <a:off x="15400029" y="28499250"/>
            <a:ext cx="8159970" cy="58401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E9A149"/>
              </a:buClr>
              <a:buNone/>
            </a:pPr>
            <a:r>
              <a:rPr lang="en-US" dirty="0" smtClean="0">
                <a:solidFill>
                  <a:schemeClr val="tx1">
                    <a:lumMod val="75000"/>
                  </a:schemeClr>
                </a:solidFill>
              </a:rPr>
              <a:t>We would like to thank the following individuals and groups for their contributions to this project:</a:t>
            </a:r>
          </a:p>
          <a:p>
            <a:pPr marL="347663" indent="-347663">
              <a:buClr>
                <a:srgbClr val="E9A149"/>
              </a:buClr>
            </a:pPr>
            <a:r>
              <a:rPr lang="en-US" b="1" dirty="0" smtClean="0">
                <a:solidFill>
                  <a:schemeClr val="tx1">
                    <a:lumMod val="75000"/>
                  </a:schemeClr>
                </a:solidFill>
              </a:rPr>
              <a:t>Dr. Kenton Ross: </a:t>
            </a:r>
            <a:r>
              <a:rPr lang="en-US" dirty="0" smtClean="0">
                <a:solidFill>
                  <a:schemeClr val="tx1">
                    <a:lumMod val="75000"/>
                  </a:schemeClr>
                </a:solidFill>
              </a:rPr>
              <a:t>NASA Langley Research Center</a:t>
            </a:r>
          </a:p>
          <a:p>
            <a:pPr marL="347663" indent="-347663">
              <a:buClr>
                <a:srgbClr val="E9A149"/>
              </a:buClr>
            </a:pPr>
            <a:r>
              <a:rPr lang="en-US" b="1" dirty="0" smtClean="0">
                <a:solidFill>
                  <a:schemeClr val="tx1">
                    <a:lumMod val="75000"/>
                  </a:schemeClr>
                </a:solidFill>
              </a:rPr>
              <a:t>Whitefish High School: </a:t>
            </a:r>
            <a:r>
              <a:rPr lang="en-US" dirty="0" smtClean="0">
                <a:solidFill>
                  <a:schemeClr val="tx1">
                    <a:lumMod val="75000"/>
                  </a:schemeClr>
                </a:solidFill>
              </a:rPr>
              <a:t>Whitefish, Montana</a:t>
            </a:r>
          </a:p>
          <a:p>
            <a:pPr marL="347663" indent="-347663">
              <a:buClr>
                <a:srgbClr val="E9A149"/>
              </a:buClr>
            </a:pPr>
            <a:r>
              <a:rPr lang="en-US" b="1" dirty="0" smtClean="0">
                <a:solidFill>
                  <a:schemeClr val="tx1">
                    <a:lumMod val="75000"/>
                  </a:schemeClr>
                </a:solidFill>
              </a:rPr>
              <a:t>Columbia Falls High School: </a:t>
            </a:r>
            <a:r>
              <a:rPr lang="en-US" dirty="0" smtClean="0">
                <a:solidFill>
                  <a:schemeClr val="tx1">
                    <a:lumMod val="75000"/>
                  </a:schemeClr>
                </a:solidFill>
              </a:rPr>
              <a:t>Columbia Falls, Montana</a:t>
            </a:r>
          </a:p>
          <a:p>
            <a:pPr marL="347663" indent="-347663">
              <a:buClr>
                <a:srgbClr val="E9A149"/>
              </a:buClr>
            </a:pPr>
            <a:r>
              <a:rPr lang="en-US" b="1" dirty="0" smtClean="0">
                <a:solidFill>
                  <a:schemeClr val="tx1">
                    <a:lumMod val="75000"/>
                  </a:schemeClr>
                </a:solidFill>
              </a:rPr>
              <a:t>Previous Term Participants: </a:t>
            </a:r>
          </a:p>
          <a:p>
            <a:pPr marL="1947863" lvl="1" indent="-347663">
              <a:buClr>
                <a:srgbClr val="E9A149"/>
              </a:buClr>
            </a:pPr>
            <a:r>
              <a:rPr lang="en-US" dirty="0" smtClean="0">
                <a:solidFill>
                  <a:schemeClr val="tx1">
                    <a:lumMod val="75000"/>
                  </a:schemeClr>
                </a:solidFill>
              </a:rPr>
              <a:t>Jordan Lubbers </a:t>
            </a:r>
          </a:p>
          <a:p>
            <a:pPr marL="1947863" lvl="1" indent="-347663">
              <a:buClr>
                <a:srgbClr val="E9A149"/>
              </a:buClr>
            </a:pPr>
            <a:r>
              <a:rPr lang="en-US" dirty="0" smtClean="0">
                <a:solidFill>
                  <a:schemeClr val="tx1">
                    <a:lumMod val="75000"/>
                  </a:schemeClr>
                </a:solidFill>
              </a:rPr>
              <a:t>Dr. </a:t>
            </a:r>
            <a:r>
              <a:rPr lang="en-US" dirty="0" err="1" smtClean="0">
                <a:solidFill>
                  <a:schemeClr val="tx1">
                    <a:lumMod val="75000"/>
                  </a:schemeClr>
                </a:solidFill>
              </a:rPr>
              <a:t>Sunita</a:t>
            </a:r>
            <a:r>
              <a:rPr lang="en-US" dirty="0" smtClean="0">
                <a:solidFill>
                  <a:schemeClr val="tx1">
                    <a:lumMod val="75000"/>
                  </a:schemeClr>
                </a:solidFill>
              </a:rPr>
              <a:t> Yadav-</a:t>
            </a:r>
            <a:r>
              <a:rPr lang="en-US" dirty="0" err="1" smtClean="0">
                <a:solidFill>
                  <a:schemeClr val="tx1">
                    <a:lumMod val="75000"/>
                  </a:schemeClr>
                </a:solidFill>
              </a:rPr>
              <a:t>Pauletti</a:t>
            </a:r>
            <a:endParaRPr lang="en-US" dirty="0" smtClean="0">
              <a:solidFill>
                <a:schemeClr val="tx1">
                  <a:lumMod val="75000"/>
                </a:schemeClr>
              </a:solidFill>
            </a:endParaRPr>
          </a:p>
          <a:p>
            <a:pPr marL="1947863" lvl="1" indent="-347663">
              <a:buClr>
                <a:srgbClr val="E9A149"/>
              </a:buClr>
            </a:pPr>
            <a:r>
              <a:rPr lang="en-US" dirty="0" smtClean="0">
                <a:solidFill>
                  <a:schemeClr val="tx1">
                    <a:lumMod val="75000"/>
                  </a:schemeClr>
                </a:solidFill>
              </a:rPr>
              <a:t>Joe Harris</a:t>
            </a:r>
          </a:p>
          <a:p>
            <a:pPr marL="1947863" lvl="1" indent="-347663">
              <a:buClr>
                <a:srgbClr val="E9A149"/>
              </a:buClr>
            </a:pPr>
            <a:r>
              <a:rPr lang="en-US" dirty="0" smtClean="0">
                <a:solidFill>
                  <a:schemeClr val="tx1">
                    <a:lumMod val="75000"/>
                  </a:schemeClr>
                </a:solidFill>
              </a:rPr>
              <a:t>Zachary Wardle</a:t>
            </a:r>
          </a:p>
          <a:p>
            <a:pPr marL="0" indent="0">
              <a:buNone/>
            </a:pPr>
            <a:endParaRPr lang="en-US" dirty="0"/>
          </a:p>
          <a:p>
            <a:pPr marL="347663" indent="-347663">
              <a:buClr>
                <a:srgbClr val="E9A149"/>
              </a:buClr>
            </a:pPr>
            <a:endParaRPr lang="en-US" dirty="0" smtClean="0">
              <a:solidFill>
                <a:schemeClr val="tx1">
                  <a:lumMod val="75000"/>
                </a:schemeClr>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3001" y="28411848"/>
            <a:ext cx="2057404" cy="2081788"/>
          </a:xfrm>
          <a:prstGeom prst="rect">
            <a:avLst/>
          </a:prstGeom>
        </p:spPr>
      </p:pic>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17545" t="12779" r="18820" b="43985"/>
          <a:stretch/>
        </p:blipFill>
        <p:spPr>
          <a:xfrm>
            <a:off x="1378743" y="28629782"/>
            <a:ext cx="1645920" cy="1645920"/>
          </a:xfrm>
          <a:prstGeom prst="ellipse">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5561" y="31331808"/>
            <a:ext cx="2057404" cy="2081788"/>
          </a:xfrm>
          <a:prstGeom prst="rect">
            <a:avLst/>
          </a:prstGeom>
        </p:spPr>
      </p:pic>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12249" t="10159" r="14614" b="40358"/>
          <a:stretch/>
        </p:blipFill>
        <p:spPr>
          <a:xfrm>
            <a:off x="5361303" y="31549742"/>
            <a:ext cx="1645920" cy="1645920"/>
          </a:xfrm>
          <a:prstGeom prst="ellipse">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40732" y="28411848"/>
            <a:ext cx="2057404" cy="2081788"/>
          </a:xfrm>
          <a:prstGeom prst="rect">
            <a:avLst/>
          </a:prstGeom>
        </p:spPr>
      </p:pic>
      <p:pic>
        <p:nvPicPr>
          <p:cNvPr id="13" name="Picture 12"/>
          <p:cNvPicPr>
            <a:picLocks noChangeAspect="1"/>
          </p:cNvPicPr>
          <p:nvPr/>
        </p:nvPicPr>
        <p:blipFill rotWithShape="1">
          <a:blip r:embed="rId14" cstate="print">
            <a:extLst>
              <a:ext uri="{28A0092B-C50C-407E-A947-70E740481C1C}">
                <a14:useLocalDpi xmlns:a14="http://schemas.microsoft.com/office/drawing/2010/main" val="0"/>
              </a:ext>
            </a:extLst>
          </a:blip>
          <a:srcRect l="15978" t="8440" r="15425" b="45945"/>
          <a:stretch/>
        </p:blipFill>
        <p:spPr>
          <a:xfrm>
            <a:off x="4046474" y="28629782"/>
            <a:ext cx="1645920" cy="1645920"/>
          </a:xfrm>
          <a:prstGeom prst="ellipse">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3309" y="31331808"/>
            <a:ext cx="2057404" cy="2081788"/>
          </a:xfrm>
          <a:prstGeom prst="rect">
            <a:avLst/>
          </a:prstGeom>
        </p:spPr>
      </p:pic>
      <p:pic>
        <p:nvPicPr>
          <p:cNvPr id="14" name="Picture 13"/>
          <p:cNvPicPr>
            <a:picLocks noChangeAspect="1"/>
          </p:cNvPicPr>
          <p:nvPr/>
        </p:nvPicPr>
        <p:blipFill rotWithShape="1">
          <a:blip r:embed="rId15" cstate="print">
            <a:extLst>
              <a:ext uri="{28A0092B-C50C-407E-A947-70E740481C1C}">
                <a14:useLocalDpi xmlns:a14="http://schemas.microsoft.com/office/drawing/2010/main" val="0"/>
              </a:ext>
            </a:extLst>
          </a:blip>
          <a:srcRect l="8863" t="10359" r="16927" b="39483"/>
          <a:stretch/>
        </p:blipFill>
        <p:spPr>
          <a:xfrm>
            <a:off x="2639051" y="31549742"/>
            <a:ext cx="1645920" cy="1645920"/>
          </a:xfrm>
          <a:prstGeom prst="ellipse">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5096" y="28411848"/>
            <a:ext cx="2057404" cy="2081788"/>
          </a:xfrm>
          <a:prstGeom prst="rect">
            <a:avLst/>
          </a:prstGeom>
        </p:spPr>
      </p:pic>
      <p:pic>
        <p:nvPicPr>
          <p:cNvPr id="17" name="Picture 16"/>
          <p:cNvPicPr>
            <a:picLocks noChangeAspect="1"/>
          </p:cNvPicPr>
          <p:nvPr/>
        </p:nvPicPr>
        <p:blipFill rotWithShape="1">
          <a:blip r:embed="rId16" cstate="print">
            <a:extLst>
              <a:ext uri="{28A0092B-C50C-407E-A947-70E740481C1C}">
                <a14:useLocalDpi xmlns:a14="http://schemas.microsoft.com/office/drawing/2010/main" val="0"/>
              </a:ext>
            </a:extLst>
          </a:blip>
          <a:srcRect l="14825" t="9658" r="12184" b="39210"/>
          <a:stretch/>
        </p:blipFill>
        <p:spPr>
          <a:xfrm>
            <a:off x="6720838" y="28629782"/>
            <a:ext cx="1645920" cy="1645920"/>
          </a:xfrm>
          <a:prstGeom prst="ellipse">
            <a:avLst/>
          </a:prstGeom>
        </p:spPr>
      </p:pic>
      <p:grpSp>
        <p:nvGrpSpPr>
          <p:cNvPr id="21" name="Group 20"/>
          <p:cNvGrpSpPr/>
          <p:nvPr/>
        </p:nvGrpSpPr>
        <p:grpSpPr>
          <a:xfrm>
            <a:off x="11943640" y="4781136"/>
            <a:ext cx="11803554" cy="4945825"/>
            <a:chOff x="11943640" y="4781136"/>
            <a:chExt cx="11803554" cy="4945825"/>
          </a:xfrm>
        </p:grpSpPr>
        <p:sp>
          <p:nvSpPr>
            <p:cNvPr id="122" name="Rounded Rectangle 121"/>
            <p:cNvSpPr/>
            <p:nvPr/>
          </p:nvSpPr>
          <p:spPr>
            <a:xfrm>
              <a:off x="22401610" y="6118611"/>
              <a:ext cx="1345584" cy="994949"/>
            </a:xfrm>
            <a:prstGeom prst="roundRect">
              <a:avLst/>
            </a:prstGeom>
            <a:solidFill>
              <a:srgbClr val="E9A14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Potential Red-Stage Disturbances</a:t>
              </a:r>
              <a:endParaRPr lang="en-US" sz="1600" dirty="0"/>
            </a:p>
          </p:txBody>
        </p:sp>
        <p:sp>
          <p:nvSpPr>
            <p:cNvPr id="123" name="Rounded Rectangle 122"/>
            <p:cNvSpPr/>
            <p:nvPr/>
          </p:nvSpPr>
          <p:spPr>
            <a:xfrm>
              <a:off x="22401610" y="7414542"/>
              <a:ext cx="1345584" cy="996040"/>
            </a:xfrm>
            <a:prstGeom prst="roundRect">
              <a:avLst/>
            </a:prstGeom>
            <a:solidFill>
              <a:srgbClr val="E9A14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Other Disturbances</a:t>
              </a:r>
              <a:endParaRPr lang="en-US" sz="1600" dirty="0"/>
            </a:p>
          </p:txBody>
        </p:sp>
        <p:pic>
          <p:nvPicPr>
            <p:cNvPr id="94" name="Picture 9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577901" y="4781136"/>
              <a:ext cx="2034324" cy="1361094"/>
            </a:xfrm>
            <a:prstGeom prst="rect">
              <a:avLst/>
            </a:prstGeom>
            <a:solidFill>
              <a:srgbClr val="E9A149"/>
            </a:solidFill>
            <a:ln>
              <a:solidFill>
                <a:schemeClr val="tx1"/>
              </a:solidFill>
            </a:ln>
          </p:spPr>
        </p:pic>
        <p:pic>
          <p:nvPicPr>
            <p:cNvPr id="95" name="Picture 9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52667" y="6228595"/>
              <a:ext cx="1700599" cy="2010698"/>
            </a:xfrm>
            <a:prstGeom prst="rect">
              <a:avLst/>
            </a:prstGeom>
            <a:solidFill>
              <a:srgbClr val="E9A149"/>
            </a:solidFill>
            <a:ln>
              <a:solidFill>
                <a:schemeClr val="tx1"/>
              </a:solidFill>
            </a:ln>
          </p:spPr>
        </p:pic>
        <p:pic>
          <p:nvPicPr>
            <p:cNvPr id="96" name="Picture 9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577901" y="8323979"/>
              <a:ext cx="2034323" cy="1402982"/>
            </a:xfrm>
            <a:prstGeom prst="rect">
              <a:avLst/>
            </a:prstGeom>
            <a:solidFill>
              <a:srgbClr val="E9A149"/>
            </a:solidFill>
            <a:ln>
              <a:solidFill>
                <a:schemeClr val="tx1"/>
              </a:solidFill>
            </a:ln>
          </p:spPr>
        </p:pic>
        <p:cxnSp>
          <p:nvCxnSpPr>
            <p:cNvPr id="103" name="Straight Connector 102"/>
            <p:cNvCxnSpPr/>
            <p:nvPr/>
          </p:nvCxnSpPr>
          <p:spPr>
            <a:xfrm flipH="1" flipV="1">
              <a:off x="17521718" y="5447446"/>
              <a:ext cx="10724" cy="3566160"/>
            </a:xfrm>
            <a:prstGeom prst="line">
              <a:avLst/>
            </a:prstGeom>
            <a:solidFill>
              <a:srgbClr val="E9A149"/>
            </a:solidFill>
            <a:ln w="762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rot="16200000">
              <a:off x="17716760" y="7040880"/>
              <a:ext cx="8743" cy="455667"/>
            </a:xfrm>
            <a:prstGeom prst="straightConnector1">
              <a:avLst/>
            </a:prstGeom>
            <a:solidFill>
              <a:srgbClr val="E9A149"/>
            </a:solid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a:off x="17712999" y="5215241"/>
              <a:ext cx="8743" cy="455667"/>
            </a:xfrm>
            <a:prstGeom prst="straightConnector1">
              <a:avLst/>
            </a:prstGeom>
            <a:solidFill>
              <a:srgbClr val="E9A149"/>
            </a:solid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6200000">
              <a:off x="17725993" y="8759427"/>
              <a:ext cx="8743" cy="455667"/>
            </a:xfrm>
            <a:prstGeom prst="straightConnector1">
              <a:avLst/>
            </a:prstGeom>
            <a:solidFill>
              <a:srgbClr val="E9A149"/>
            </a:solid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17999067" y="4995129"/>
              <a:ext cx="1390956" cy="895893"/>
            </a:xfrm>
            <a:prstGeom prst="roundRect">
              <a:avLst/>
            </a:prstGeom>
            <a:solidFill>
              <a:srgbClr val="E9A14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Abrupt Disturbance Threshold</a:t>
              </a:r>
              <a:endParaRPr lang="en-US" sz="1600" dirty="0"/>
            </a:p>
          </p:txBody>
        </p:sp>
        <p:sp>
          <p:nvSpPr>
            <p:cNvPr id="100" name="Rounded Rectangle 99"/>
            <p:cNvSpPr/>
            <p:nvPr/>
          </p:nvSpPr>
          <p:spPr>
            <a:xfrm>
              <a:off x="17999067" y="6601845"/>
              <a:ext cx="1390956" cy="1333736"/>
            </a:xfrm>
            <a:prstGeom prst="roundRect">
              <a:avLst/>
            </a:prstGeom>
            <a:solidFill>
              <a:srgbClr val="E9A14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Moderate Disturbance Threshold (Potentially Insect)</a:t>
              </a:r>
              <a:endParaRPr lang="en-US" sz="1600" dirty="0"/>
            </a:p>
          </p:txBody>
        </p:sp>
        <p:sp>
          <p:nvSpPr>
            <p:cNvPr id="101" name="Rounded Rectangle 100"/>
            <p:cNvSpPr/>
            <p:nvPr/>
          </p:nvSpPr>
          <p:spPr>
            <a:xfrm>
              <a:off x="17999067" y="8529788"/>
              <a:ext cx="1390956" cy="895894"/>
            </a:xfrm>
            <a:prstGeom prst="roundRect">
              <a:avLst/>
            </a:prstGeom>
            <a:solidFill>
              <a:srgbClr val="E9A14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Healthy </a:t>
              </a:r>
              <a:r>
                <a:rPr lang="en-US" sz="1600" dirty="0" smtClean="0"/>
                <a:t>Vegetation </a:t>
              </a:r>
              <a:endParaRPr lang="en-US" sz="1600" dirty="0"/>
            </a:p>
          </p:txBody>
        </p:sp>
        <p:graphicFrame>
          <p:nvGraphicFramePr>
            <p:cNvPr id="102" name="Diagram 101"/>
            <p:cNvGraphicFramePr/>
            <p:nvPr>
              <p:extLst>
                <p:ext uri="{D42A27DB-BD31-4B8C-83A1-F6EECF244321}">
                  <p14:modId xmlns:p14="http://schemas.microsoft.com/office/powerpoint/2010/main" val="260937442"/>
                </p:ext>
              </p:extLst>
            </p:nvPr>
          </p:nvGraphicFramePr>
          <p:xfrm>
            <a:off x="11943640" y="5966063"/>
            <a:ext cx="5172143" cy="345173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107" name="Group 106"/>
            <p:cNvGrpSpPr/>
            <p:nvPr/>
          </p:nvGrpSpPr>
          <p:grpSpPr>
            <a:xfrm>
              <a:off x="17075957" y="7155750"/>
              <a:ext cx="220468" cy="301072"/>
              <a:chOff x="3478320" y="1263413"/>
              <a:chExt cx="220468" cy="301072"/>
            </a:xfrm>
          </p:grpSpPr>
          <p:sp>
            <p:nvSpPr>
              <p:cNvPr id="108" name="Right Arrow 107"/>
              <p:cNvSpPr/>
              <p:nvPr/>
            </p:nvSpPr>
            <p:spPr>
              <a:xfrm rot="23860">
                <a:off x="3478320" y="1263413"/>
                <a:ext cx="220468" cy="301072"/>
              </a:xfrm>
              <a:prstGeom prst="rightArrow">
                <a:avLst>
                  <a:gd name="adj1" fmla="val 60000"/>
                  <a:gd name="adj2" fmla="val 50000"/>
                </a:avLst>
              </a:prstGeom>
              <a:solidFill>
                <a:schemeClr val="tx1">
                  <a:lumMod val="50000"/>
                  <a:lumOff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9" name="Right Arrow 4"/>
              <p:cNvSpPr/>
              <p:nvPr/>
            </p:nvSpPr>
            <p:spPr>
              <a:xfrm rot="23860">
                <a:off x="3478321" y="1323397"/>
                <a:ext cx="154328" cy="180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cxnSp>
          <p:nvCxnSpPr>
            <p:cNvPr id="110" name="Straight Connector 109"/>
            <p:cNvCxnSpPr/>
            <p:nvPr/>
          </p:nvCxnSpPr>
          <p:spPr>
            <a:xfrm flipH="1" flipV="1">
              <a:off x="21894236" y="6632127"/>
              <a:ext cx="10226" cy="1298448"/>
            </a:xfrm>
            <a:prstGeom prst="line">
              <a:avLst/>
            </a:prstGeom>
            <a:solidFill>
              <a:srgbClr val="E9A149"/>
            </a:solidFill>
            <a:ln w="762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rot="16200000">
              <a:off x="22082954" y="6398632"/>
              <a:ext cx="8743" cy="455667"/>
            </a:xfrm>
            <a:prstGeom prst="straightConnector1">
              <a:avLst/>
            </a:prstGeom>
            <a:solidFill>
              <a:srgbClr val="E9A149"/>
            </a:solid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6200000">
              <a:off x="22089123" y="7676018"/>
              <a:ext cx="8743" cy="455667"/>
            </a:xfrm>
            <a:prstGeom prst="straightConnector1">
              <a:avLst/>
            </a:prstGeom>
            <a:solidFill>
              <a:srgbClr val="E9A149"/>
            </a:solid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70" name="Picture 6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239880" y="15875716"/>
            <a:ext cx="567576" cy="683408"/>
          </a:xfrm>
          <a:prstGeom prst="rect">
            <a:avLst/>
          </a:prstGeom>
        </p:spPr>
      </p:pic>
      <p:pic>
        <p:nvPicPr>
          <p:cNvPr id="71" name="Picture 7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631336" y="10879441"/>
            <a:ext cx="4762691" cy="6100638"/>
          </a:xfrm>
          <a:prstGeom prst="rect">
            <a:avLst/>
          </a:prstGeom>
        </p:spPr>
      </p:pic>
      <p:pic>
        <p:nvPicPr>
          <p:cNvPr id="72" name="Picture 7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6393244" y="10879441"/>
            <a:ext cx="4814552" cy="6088402"/>
          </a:xfrm>
          <a:prstGeom prst="rect">
            <a:avLst/>
          </a:prstGeom>
        </p:spPr>
      </p:pic>
      <p:sp>
        <p:nvSpPr>
          <p:cNvPr id="28" name="TextBox 27"/>
          <p:cNvSpPr txBox="1"/>
          <p:nvPr/>
        </p:nvSpPr>
        <p:spPr>
          <a:xfrm>
            <a:off x="11631336" y="23317212"/>
            <a:ext cx="403674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Conclusions</a:t>
            </a:r>
          </a:p>
        </p:txBody>
      </p:sp>
      <p:pic>
        <p:nvPicPr>
          <p:cNvPr id="78" name="Picture 7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631336" y="17030456"/>
            <a:ext cx="9578687" cy="5958767"/>
          </a:xfrm>
          <a:prstGeom prst="rect">
            <a:avLst/>
          </a:prstGeom>
        </p:spPr>
      </p:pic>
      <p:pic>
        <p:nvPicPr>
          <p:cNvPr id="115" name="Picture 11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305054" y="22044073"/>
            <a:ext cx="567576" cy="683408"/>
          </a:xfrm>
          <a:prstGeom prst="rect">
            <a:avLst/>
          </a:prstGeom>
        </p:spPr>
      </p:pic>
      <p:sp>
        <p:nvSpPr>
          <p:cNvPr id="8" name="TextBox 7"/>
          <p:cNvSpPr txBox="1"/>
          <p:nvPr/>
        </p:nvSpPr>
        <p:spPr>
          <a:xfrm>
            <a:off x="21182991" y="10871908"/>
            <a:ext cx="2595420" cy="353943"/>
          </a:xfrm>
          <a:prstGeom prst="rect">
            <a:avLst/>
          </a:prstGeom>
          <a:noFill/>
        </p:spPr>
        <p:txBody>
          <a:bodyPr wrap="square" rtlCol="0">
            <a:spAutoFit/>
          </a:bodyPr>
          <a:lstStyle/>
          <a:p>
            <a:r>
              <a:rPr lang="en-US" sz="1700" b="1" dirty="0" err="1" smtClean="0">
                <a:solidFill>
                  <a:schemeClr val="tx1">
                    <a:lumMod val="50000"/>
                  </a:schemeClr>
                </a:solidFill>
              </a:rPr>
              <a:t>Landcover</a:t>
            </a:r>
            <a:r>
              <a:rPr lang="en-US" sz="1700" b="1" dirty="0" smtClean="0">
                <a:solidFill>
                  <a:schemeClr val="tx1">
                    <a:lumMod val="50000"/>
                  </a:schemeClr>
                </a:solidFill>
              </a:rPr>
              <a:t> Classification</a:t>
            </a:r>
            <a:endParaRPr lang="en-US" sz="1700" b="1" dirty="0">
              <a:solidFill>
                <a:schemeClr val="tx1">
                  <a:lumMod val="50000"/>
                </a:schemeClr>
              </a:solidFill>
            </a:endParaRPr>
          </a:p>
        </p:txBody>
      </p:sp>
      <p:sp>
        <p:nvSpPr>
          <p:cNvPr id="93" name="TextBox 92"/>
          <p:cNvSpPr txBox="1"/>
          <p:nvPr/>
        </p:nvSpPr>
        <p:spPr>
          <a:xfrm>
            <a:off x="21562559" y="11220146"/>
            <a:ext cx="1816315" cy="323165"/>
          </a:xfrm>
          <a:prstGeom prst="rect">
            <a:avLst/>
          </a:prstGeom>
          <a:noFill/>
        </p:spPr>
        <p:txBody>
          <a:bodyPr wrap="square" rtlCol="0">
            <a:spAutoFit/>
          </a:bodyPr>
          <a:lstStyle/>
          <a:p>
            <a:r>
              <a:rPr lang="en-US" sz="1500" dirty="0" smtClean="0">
                <a:solidFill>
                  <a:schemeClr val="tx1">
                    <a:lumMod val="50000"/>
                  </a:schemeClr>
                </a:solidFill>
              </a:rPr>
              <a:t>Abrupt Disturbance</a:t>
            </a:r>
            <a:endParaRPr lang="en-US" sz="1500" dirty="0">
              <a:solidFill>
                <a:schemeClr val="tx1">
                  <a:lumMod val="50000"/>
                </a:schemeClr>
              </a:solidFill>
            </a:endParaRPr>
          </a:p>
        </p:txBody>
      </p:sp>
      <p:sp>
        <p:nvSpPr>
          <p:cNvPr id="98" name="TextBox 97"/>
          <p:cNvSpPr txBox="1"/>
          <p:nvPr/>
        </p:nvSpPr>
        <p:spPr>
          <a:xfrm>
            <a:off x="21562559" y="11440152"/>
            <a:ext cx="1816315" cy="323165"/>
          </a:xfrm>
          <a:prstGeom prst="rect">
            <a:avLst/>
          </a:prstGeom>
          <a:noFill/>
        </p:spPr>
        <p:txBody>
          <a:bodyPr wrap="square" rtlCol="0">
            <a:spAutoFit/>
          </a:bodyPr>
          <a:lstStyle/>
          <a:p>
            <a:r>
              <a:rPr lang="en-US" sz="1500" dirty="0" smtClean="0">
                <a:solidFill>
                  <a:schemeClr val="tx1">
                    <a:lumMod val="50000"/>
                  </a:schemeClr>
                </a:solidFill>
              </a:rPr>
              <a:t>High Disturbance</a:t>
            </a:r>
            <a:endParaRPr lang="en-US" sz="1500" dirty="0">
              <a:solidFill>
                <a:schemeClr val="tx1">
                  <a:lumMod val="50000"/>
                </a:schemeClr>
              </a:solidFill>
            </a:endParaRPr>
          </a:p>
        </p:txBody>
      </p:sp>
      <p:sp>
        <p:nvSpPr>
          <p:cNvPr id="116" name="TextBox 115"/>
          <p:cNvSpPr txBox="1"/>
          <p:nvPr/>
        </p:nvSpPr>
        <p:spPr>
          <a:xfrm>
            <a:off x="21562559" y="11670697"/>
            <a:ext cx="2198488" cy="323165"/>
          </a:xfrm>
          <a:prstGeom prst="rect">
            <a:avLst/>
          </a:prstGeom>
          <a:noFill/>
        </p:spPr>
        <p:txBody>
          <a:bodyPr wrap="square" rtlCol="0">
            <a:spAutoFit/>
          </a:bodyPr>
          <a:lstStyle/>
          <a:p>
            <a:r>
              <a:rPr lang="en-US" sz="1500" dirty="0" smtClean="0">
                <a:solidFill>
                  <a:schemeClr val="tx1">
                    <a:lumMod val="50000"/>
                  </a:schemeClr>
                </a:solidFill>
              </a:rPr>
              <a:t>Moderate Disturbance</a:t>
            </a:r>
            <a:endParaRPr lang="en-US" sz="1500" dirty="0">
              <a:solidFill>
                <a:schemeClr val="tx1">
                  <a:lumMod val="50000"/>
                </a:schemeClr>
              </a:solidFill>
            </a:endParaRPr>
          </a:p>
        </p:txBody>
      </p:sp>
      <p:sp>
        <p:nvSpPr>
          <p:cNvPr id="117" name="TextBox 116"/>
          <p:cNvSpPr txBox="1"/>
          <p:nvPr/>
        </p:nvSpPr>
        <p:spPr>
          <a:xfrm>
            <a:off x="21562559" y="11893054"/>
            <a:ext cx="1816315" cy="323165"/>
          </a:xfrm>
          <a:prstGeom prst="rect">
            <a:avLst/>
          </a:prstGeom>
          <a:noFill/>
        </p:spPr>
        <p:txBody>
          <a:bodyPr wrap="square" rtlCol="0">
            <a:spAutoFit/>
          </a:bodyPr>
          <a:lstStyle/>
          <a:p>
            <a:r>
              <a:rPr lang="en-US" sz="1500" dirty="0" smtClean="0">
                <a:solidFill>
                  <a:schemeClr val="tx1">
                    <a:lumMod val="50000"/>
                  </a:schemeClr>
                </a:solidFill>
              </a:rPr>
              <a:t>Low Disturbance</a:t>
            </a:r>
            <a:endParaRPr lang="en-US" sz="1500" dirty="0">
              <a:solidFill>
                <a:schemeClr val="tx1">
                  <a:lumMod val="50000"/>
                </a:schemeClr>
              </a:solidFill>
            </a:endParaRPr>
          </a:p>
        </p:txBody>
      </p:sp>
      <p:sp>
        <p:nvSpPr>
          <p:cNvPr id="118" name="TextBox 117"/>
          <p:cNvSpPr txBox="1"/>
          <p:nvPr/>
        </p:nvSpPr>
        <p:spPr>
          <a:xfrm>
            <a:off x="21562558" y="12157005"/>
            <a:ext cx="2645183" cy="461665"/>
          </a:xfrm>
          <a:prstGeom prst="rect">
            <a:avLst/>
          </a:prstGeom>
          <a:noFill/>
        </p:spPr>
        <p:txBody>
          <a:bodyPr wrap="square" rtlCol="0">
            <a:spAutoFit/>
          </a:bodyPr>
          <a:lstStyle/>
          <a:p>
            <a:pPr>
              <a:lnSpc>
                <a:spcPct val="80000"/>
              </a:lnSpc>
            </a:pPr>
            <a:r>
              <a:rPr lang="en-US" sz="1500" dirty="0" smtClean="0">
                <a:solidFill>
                  <a:schemeClr val="tx1">
                    <a:lumMod val="50000"/>
                  </a:schemeClr>
                </a:solidFill>
              </a:rPr>
              <a:t>Healthy/Regenerating Vegetation</a:t>
            </a:r>
            <a:endParaRPr lang="en-US" sz="1500" dirty="0">
              <a:solidFill>
                <a:schemeClr val="tx1">
                  <a:lumMod val="50000"/>
                </a:schemeClr>
              </a:solidFill>
            </a:endParaRPr>
          </a:p>
        </p:txBody>
      </p:sp>
      <p:sp>
        <p:nvSpPr>
          <p:cNvPr id="119" name="TextBox 118"/>
          <p:cNvSpPr txBox="1"/>
          <p:nvPr/>
        </p:nvSpPr>
        <p:spPr>
          <a:xfrm>
            <a:off x="21562558" y="13026830"/>
            <a:ext cx="1418339" cy="323165"/>
          </a:xfrm>
          <a:prstGeom prst="rect">
            <a:avLst/>
          </a:prstGeom>
          <a:noFill/>
        </p:spPr>
        <p:txBody>
          <a:bodyPr wrap="square" rtlCol="0">
            <a:spAutoFit/>
          </a:bodyPr>
          <a:lstStyle/>
          <a:p>
            <a:r>
              <a:rPr lang="en-US" sz="1500" dirty="0" smtClean="0">
                <a:solidFill>
                  <a:schemeClr val="tx1">
                    <a:lumMod val="50000"/>
                  </a:schemeClr>
                </a:solidFill>
              </a:rPr>
              <a:t>Masked Areas</a:t>
            </a:r>
            <a:endParaRPr lang="en-US" sz="1500" dirty="0">
              <a:solidFill>
                <a:schemeClr val="tx1">
                  <a:lumMod val="50000"/>
                </a:schemeClr>
              </a:solidFill>
            </a:endParaRPr>
          </a:p>
        </p:txBody>
      </p:sp>
      <p:sp>
        <p:nvSpPr>
          <p:cNvPr id="120" name="TextBox 119"/>
          <p:cNvSpPr txBox="1"/>
          <p:nvPr/>
        </p:nvSpPr>
        <p:spPr>
          <a:xfrm>
            <a:off x="21562560" y="12765729"/>
            <a:ext cx="1548236" cy="323165"/>
          </a:xfrm>
          <a:prstGeom prst="rect">
            <a:avLst/>
          </a:prstGeom>
          <a:noFill/>
        </p:spPr>
        <p:txBody>
          <a:bodyPr wrap="square" rtlCol="0">
            <a:spAutoFit/>
          </a:bodyPr>
          <a:lstStyle/>
          <a:p>
            <a:r>
              <a:rPr lang="en-US" sz="1500" dirty="0" smtClean="0">
                <a:solidFill>
                  <a:schemeClr val="tx1">
                    <a:lumMod val="50000"/>
                  </a:schemeClr>
                </a:solidFill>
              </a:rPr>
              <a:t>Park Boundaries</a:t>
            </a:r>
            <a:endParaRPr lang="en-US" sz="1500" dirty="0">
              <a:solidFill>
                <a:schemeClr val="tx1">
                  <a:lumMod val="50000"/>
                </a:schemeClr>
              </a:solidFill>
            </a:endParaRPr>
          </a:p>
        </p:txBody>
      </p:sp>
      <p:sp>
        <p:nvSpPr>
          <p:cNvPr id="121" name="TextBox 120"/>
          <p:cNvSpPr txBox="1"/>
          <p:nvPr/>
        </p:nvSpPr>
        <p:spPr>
          <a:xfrm>
            <a:off x="21562559" y="12541770"/>
            <a:ext cx="1509206" cy="323165"/>
          </a:xfrm>
          <a:prstGeom prst="rect">
            <a:avLst/>
          </a:prstGeom>
          <a:noFill/>
        </p:spPr>
        <p:txBody>
          <a:bodyPr wrap="square" rtlCol="0">
            <a:spAutoFit/>
          </a:bodyPr>
          <a:lstStyle/>
          <a:p>
            <a:r>
              <a:rPr lang="en-US" sz="1500" dirty="0" smtClean="0">
                <a:solidFill>
                  <a:schemeClr val="tx1">
                    <a:lumMod val="50000"/>
                  </a:schemeClr>
                </a:solidFill>
              </a:rPr>
              <a:t>Water Bodies</a:t>
            </a:r>
            <a:endParaRPr lang="en-US" sz="1500" dirty="0">
              <a:solidFill>
                <a:schemeClr val="tx1">
                  <a:lumMod val="50000"/>
                </a:schemeClr>
              </a:solidFill>
            </a:endParaRPr>
          </a:p>
        </p:txBody>
      </p:sp>
      <p:sp>
        <p:nvSpPr>
          <p:cNvPr id="124" name="TextBox 123"/>
          <p:cNvSpPr txBox="1"/>
          <p:nvPr/>
        </p:nvSpPr>
        <p:spPr>
          <a:xfrm>
            <a:off x="21155122" y="17054208"/>
            <a:ext cx="2830429" cy="615553"/>
          </a:xfrm>
          <a:prstGeom prst="rect">
            <a:avLst/>
          </a:prstGeom>
          <a:noFill/>
        </p:spPr>
        <p:txBody>
          <a:bodyPr wrap="square" rtlCol="0">
            <a:spAutoFit/>
          </a:bodyPr>
          <a:lstStyle/>
          <a:p>
            <a:r>
              <a:rPr lang="en-US" sz="1650" b="1" dirty="0" smtClean="0">
                <a:solidFill>
                  <a:schemeClr val="tx1">
                    <a:lumMod val="50000"/>
                  </a:schemeClr>
                </a:solidFill>
              </a:rPr>
              <a:t>Number of Interannual Periods Showing Persistence</a:t>
            </a:r>
            <a:endParaRPr lang="en-US" sz="1650" b="1" dirty="0">
              <a:solidFill>
                <a:schemeClr val="tx1">
                  <a:lumMod val="50000"/>
                </a:schemeClr>
              </a:solidFill>
            </a:endParaRPr>
          </a:p>
        </p:txBody>
      </p:sp>
      <p:sp>
        <p:nvSpPr>
          <p:cNvPr id="127" name="TextBox 126"/>
          <p:cNvSpPr txBox="1"/>
          <p:nvPr/>
        </p:nvSpPr>
        <p:spPr>
          <a:xfrm>
            <a:off x="21578249" y="17586905"/>
            <a:ext cx="1660886" cy="323165"/>
          </a:xfrm>
          <a:prstGeom prst="rect">
            <a:avLst/>
          </a:prstGeom>
          <a:noFill/>
        </p:spPr>
        <p:txBody>
          <a:bodyPr wrap="square" rtlCol="0">
            <a:spAutoFit/>
          </a:bodyPr>
          <a:lstStyle/>
          <a:p>
            <a:r>
              <a:rPr lang="en-US" sz="1500" dirty="0" smtClean="0">
                <a:solidFill>
                  <a:schemeClr val="tx1">
                    <a:lumMod val="50000"/>
                  </a:schemeClr>
                </a:solidFill>
              </a:rPr>
              <a:t>1</a:t>
            </a:r>
            <a:endParaRPr lang="en-US" sz="1500" dirty="0">
              <a:solidFill>
                <a:schemeClr val="tx1">
                  <a:lumMod val="50000"/>
                </a:schemeClr>
              </a:solidFill>
            </a:endParaRPr>
          </a:p>
        </p:txBody>
      </p:sp>
      <p:sp>
        <p:nvSpPr>
          <p:cNvPr id="128" name="TextBox 127"/>
          <p:cNvSpPr txBox="1"/>
          <p:nvPr/>
        </p:nvSpPr>
        <p:spPr>
          <a:xfrm>
            <a:off x="21578249" y="17802355"/>
            <a:ext cx="1750682" cy="323165"/>
          </a:xfrm>
          <a:prstGeom prst="rect">
            <a:avLst/>
          </a:prstGeom>
          <a:noFill/>
        </p:spPr>
        <p:txBody>
          <a:bodyPr wrap="square" rtlCol="0">
            <a:spAutoFit/>
          </a:bodyPr>
          <a:lstStyle/>
          <a:p>
            <a:r>
              <a:rPr lang="en-US" sz="1500" dirty="0" smtClean="0">
                <a:solidFill>
                  <a:schemeClr val="tx1">
                    <a:lumMod val="50000"/>
                  </a:schemeClr>
                </a:solidFill>
              </a:rPr>
              <a:t>2</a:t>
            </a:r>
            <a:endParaRPr lang="en-US" sz="1500" dirty="0">
              <a:solidFill>
                <a:schemeClr val="tx1">
                  <a:lumMod val="50000"/>
                </a:schemeClr>
              </a:solidFill>
            </a:endParaRPr>
          </a:p>
        </p:txBody>
      </p:sp>
      <p:sp>
        <p:nvSpPr>
          <p:cNvPr id="129" name="TextBox 128"/>
          <p:cNvSpPr txBox="1"/>
          <p:nvPr/>
        </p:nvSpPr>
        <p:spPr>
          <a:xfrm>
            <a:off x="21578249" y="18016990"/>
            <a:ext cx="1759244" cy="323165"/>
          </a:xfrm>
          <a:prstGeom prst="rect">
            <a:avLst/>
          </a:prstGeom>
          <a:noFill/>
        </p:spPr>
        <p:txBody>
          <a:bodyPr wrap="square" rtlCol="0">
            <a:spAutoFit/>
          </a:bodyPr>
          <a:lstStyle/>
          <a:p>
            <a:r>
              <a:rPr lang="en-US" sz="1500" dirty="0" smtClean="0">
                <a:solidFill>
                  <a:schemeClr val="tx1">
                    <a:lumMod val="50000"/>
                  </a:schemeClr>
                </a:solidFill>
              </a:rPr>
              <a:t>3</a:t>
            </a:r>
            <a:endParaRPr lang="en-US" sz="1500" dirty="0">
              <a:solidFill>
                <a:schemeClr val="tx1">
                  <a:lumMod val="50000"/>
                </a:schemeClr>
              </a:solidFill>
            </a:endParaRPr>
          </a:p>
        </p:txBody>
      </p:sp>
      <p:sp>
        <p:nvSpPr>
          <p:cNvPr id="130" name="TextBox 129"/>
          <p:cNvSpPr txBox="1"/>
          <p:nvPr/>
        </p:nvSpPr>
        <p:spPr>
          <a:xfrm>
            <a:off x="21578249" y="18233712"/>
            <a:ext cx="1759244" cy="323165"/>
          </a:xfrm>
          <a:prstGeom prst="rect">
            <a:avLst/>
          </a:prstGeom>
          <a:noFill/>
        </p:spPr>
        <p:txBody>
          <a:bodyPr wrap="square" rtlCol="0">
            <a:spAutoFit/>
          </a:bodyPr>
          <a:lstStyle/>
          <a:p>
            <a:r>
              <a:rPr lang="en-US" sz="1500" dirty="0" smtClean="0">
                <a:solidFill>
                  <a:schemeClr val="tx1">
                    <a:lumMod val="50000"/>
                  </a:schemeClr>
                </a:solidFill>
              </a:rPr>
              <a:t>4</a:t>
            </a:r>
            <a:endParaRPr lang="en-US" sz="1500" dirty="0">
              <a:solidFill>
                <a:schemeClr val="tx1">
                  <a:lumMod val="50000"/>
                </a:schemeClr>
              </a:solidFill>
            </a:endParaRPr>
          </a:p>
        </p:txBody>
      </p:sp>
      <p:sp>
        <p:nvSpPr>
          <p:cNvPr id="131" name="TextBox 130"/>
          <p:cNvSpPr txBox="1"/>
          <p:nvPr/>
        </p:nvSpPr>
        <p:spPr>
          <a:xfrm>
            <a:off x="21578249" y="18447072"/>
            <a:ext cx="1742814" cy="323165"/>
          </a:xfrm>
          <a:prstGeom prst="rect">
            <a:avLst/>
          </a:prstGeom>
          <a:noFill/>
        </p:spPr>
        <p:txBody>
          <a:bodyPr wrap="square" rtlCol="0">
            <a:spAutoFit/>
          </a:bodyPr>
          <a:lstStyle/>
          <a:p>
            <a:r>
              <a:rPr lang="en-US" sz="1500" dirty="0" smtClean="0">
                <a:solidFill>
                  <a:schemeClr val="tx1">
                    <a:lumMod val="50000"/>
                  </a:schemeClr>
                </a:solidFill>
              </a:rPr>
              <a:t>5</a:t>
            </a:r>
            <a:endParaRPr lang="en-US" sz="1500" dirty="0">
              <a:solidFill>
                <a:schemeClr val="tx1">
                  <a:lumMod val="50000"/>
                </a:schemeClr>
              </a:solidFill>
            </a:endParaRPr>
          </a:p>
        </p:txBody>
      </p:sp>
      <p:sp>
        <p:nvSpPr>
          <p:cNvPr id="132" name="TextBox 131"/>
          <p:cNvSpPr txBox="1"/>
          <p:nvPr/>
        </p:nvSpPr>
        <p:spPr>
          <a:xfrm>
            <a:off x="21572515" y="18918600"/>
            <a:ext cx="2236883" cy="323165"/>
          </a:xfrm>
          <a:prstGeom prst="rect">
            <a:avLst/>
          </a:prstGeom>
          <a:noFill/>
        </p:spPr>
        <p:txBody>
          <a:bodyPr wrap="square" rtlCol="0">
            <a:spAutoFit/>
          </a:bodyPr>
          <a:lstStyle/>
          <a:p>
            <a:r>
              <a:rPr lang="en-US" sz="1500" dirty="0" smtClean="0">
                <a:solidFill>
                  <a:schemeClr val="tx1">
                    <a:lumMod val="50000"/>
                  </a:schemeClr>
                </a:solidFill>
              </a:rPr>
              <a:t>ADS Top 15% DTPA 2004</a:t>
            </a:r>
            <a:endParaRPr lang="en-US" sz="1500" dirty="0">
              <a:solidFill>
                <a:schemeClr val="tx1">
                  <a:lumMod val="50000"/>
                </a:schemeClr>
              </a:solidFill>
            </a:endParaRPr>
          </a:p>
        </p:txBody>
      </p:sp>
      <p:sp>
        <p:nvSpPr>
          <p:cNvPr id="135" name="TextBox 134"/>
          <p:cNvSpPr txBox="1"/>
          <p:nvPr/>
        </p:nvSpPr>
        <p:spPr>
          <a:xfrm>
            <a:off x="21572515" y="18718326"/>
            <a:ext cx="1742814" cy="323165"/>
          </a:xfrm>
          <a:prstGeom prst="rect">
            <a:avLst/>
          </a:prstGeom>
          <a:noFill/>
        </p:spPr>
        <p:txBody>
          <a:bodyPr wrap="square" rtlCol="0">
            <a:spAutoFit/>
          </a:bodyPr>
          <a:lstStyle/>
          <a:p>
            <a:r>
              <a:rPr lang="en-US" sz="1500" dirty="0" smtClean="0">
                <a:solidFill>
                  <a:schemeClr val="tx1">
                    <a:lumMod val="50000"/>
                  </a:schemeClr>
                </a:solidFill>
              </a:rPr>
              <a:t>2001 Fire Outline</a:t>
            </a:r>
            <a:endParaRPr lang="en-US" sz="1500" dirty="0">
              <a:solidFill>
                <a:schemeClr val="tx1">
                  <a:lumMod val="50000"/>
                </a:schemeClr>
              </a:solidFill>
            </a:endParaRPr>
          </a:p>
        </p:txBody>
      </p:sp>
      <p:sp>
        <p:nvSpPr>
          <p:cNvPr id="136" name="TextBox 135"/>
          <p:cNvSpPr txBox="1"/>
          <p:nvPr/>
        </p:nvSpPr>
        <p:spPr>
          <a:xfrm>
            <a:off x="21572515" y="19149622"/>
            <a:ext cx="2236883" cy="323165"/>
          </a:xfrm>
          <a:prstGeom prst="rect">
            <a:avLst/>
          </a:prstGeom>
          <a:noFill/>
        </p:spPr>
        <p:txBody>
          <a:bodyPr wrap="square" rtlCol="0">
            <a:spAutoFit/>
          </a:bodyPr>
          <a:lstStyle/>
          <a:p>
            <a:r>
              <a:rPr lang="en-US" sz="1500" dirty="0">
                <a:solidFill>
                  <a:schemeClr val="tx1">
                    <a:lumMod val="50000"/>
                  </a:schemeClr>
                </a:solidFill>
              </a:rPr>
              <a:t>ADS Top 15% DTPA 2005</a:t>
            </a:r>
          </a:p>
        </p:txBody>
      </p:sp>
      <p:sp>
        <p:nvSpPr>
          <p:cNvPr id="137" name="TextBox 136"/>
          <p:cNvSpPr txBox="1"/>
          <p:nvPr/>
        </p:nvSpPr>
        <p:spPr>
          <a:xfrm>
            <a:off x="21572515" y="19359015"/>
            <a:ext cx="2236883" cy="323165"/>
          </a:xfrm>
          <a:prstGeom prst="rect">
            <a:avLst/>
          </a:prstGeom>
          <a:noFill/>
        </p:spPr>
        <p:txBody>
          <a:bodyPr wrap="square" rtlCol="0">
            <a:spAutoFit/>
          </a:bodyPr>
          <a:lstStyle/>
          <a:p>
            <a:r>
              <a:rPr lang="en-US" sz="1500" dirty="0">
                <a:solidFill>
                  <a:schemeClr val="tx1">
                    <a:lumMod val="50000"/>
                  </a:schemeClr>
                </a:solidFill>
              </a:rPr>
              <a:t>ADS Top 15% DTPA 2006</a:t>
            </a:r>
          </a:p>
        </p:txBody>
      </p:sp>
      <p:sp>
        <p:nvSpPr>
          <p:cNvPr id="138" name="TextBox 137"/>
          <p:cNvSpPr txBox="1"/>
          <p:nvPr/>
        </p:nvSpPr>
        <p:spPr>
          <a:xfrm>
            <a:off x="11631335" y="22589010"/>
            <a:ext cx="7712714" cy="738664"/>
          </a:xfrm>
          <a:prstGeom prst="rect">
            <a:avLst/>
          </a:prstGeom>
          <a:noFill/>
        </p:spPr>
        <p:txBody>
          <a:bodyPr wrap="square" rtlCol="0">
            <a:spAutoFit/>
          </a:bodyPr>
          <a:lstStyle/>
          <a:p>
            <a:pPr algn="ctr"/>
            <a:r>
              <a:rPr lang="en-US" sz="2100" b="1" dirty="0" smtClean="0">
                <a:solidFill>
                  <a:schemeClr val="tx1">
                    <a:lumMod val="50000"/>
                  </a:schemeClr>
                </a:solidFill>
              </a:rPr>
              <a:t>Persistence of Moderate Disturbance from Interannual Periods</a:t>
            </a:r>
          </a:p>
          <a:p>
            <a:pPr algn="ctr"/>
            <a:r>
              <a:rPr lang="en-US" sz="2100" b="1" dirty="0" smtClean="0">
                <a:solidFill>
                  <a:schemeClr val="tx1">
                    <a:lumMod val="50000"/>
                  </a:schemeClr>
                </a:solidFill>
              </a:rPr>
              <a:t>2001- 2002 to 2005-2006</a:t>
            </a:r>
            <a:endParaRPr lang="en-US" sz="2100" b="1" dirty="0">
              <a:solidFill>
                <a:schemeClr val="tx1">
                  <a:lumMod val="50000"/>
                </a:schemeClr>
              </a:solidFill>
            </a:endParaRPr>
          </a:p>
        </p:txBody>
      </p:sp>
      <p:sp>
        <p:nvSpPr>
          <p:cNvPr id="139" name="TextBox 138"/>
          <p:cNvSpPr txBox="1"/>
          <p:nvPr/>
        </p:nvSpPr>
        <p:spPr>
          <a:xfrm>
            <a:off x="11312860" y="10212769"/>
            <a:ext cx="5274938" cy="677108"/>
          </a:xfrm>
          <a:prstGeom prst="rect">
            <a:avLst/>
          </a:prstGeom>
          <a:noFill/>
        </p:spPr>
        <p:txBody>
          <a:bodyPr wrap="square" rtlCol="0">
            <a:spAutoFit/>
          </a:bodyPr>
          <a:lstStyle/>
          <a:p>
            <a:pPr algn="ctr"/>
            <a:r>
              <a:rPr lang="en-US" sz="1900" b="1" dirty="0">
                <a:solidFill>
                  <a:schemeClr val="tx1">
                    <a:lumMod val="50000"/>
                  </a:schemeClr>
                </a:solidFill>
              </a:rPr>
              <a:t>Landscape Disturbance </a:t>
            </a:r>
          </a:p>
          <a:p>
            <a:pPr algn="ctr"/>
            <a:r>
              <a:rPr lang="en-US" sz="1900" b="1" dirty="0">
                <a:solidFill>
                  <a:schemeClr val="tx1">
                    <a:lumMod val="50000"/>
                  </a:schemeClr>
                </a:solidFill>
              </a:rPr>
              <a:t>Glacier National Park (</a:t>
            </a:r>
            <a:r>
              <a:rPr lang="en-US" sz="1900" b="1" dirty="0" smtClean="0">
                <a:solidFill>
                  <a:schemeClr val="tx1">
                    <a:lumMod val="50000"/>
                  </a:schemeClr>
                </a:solidFill>
              </a:rPr>
              <a:t>2005 </a:t>
            </a:r>
            <a:r>
              <a:rPr lang="en-US" sz="1900" b="1" dirty="0">
                <a:solidFill>
                  <a:schemeClr val="tx1">
                    <a:lumMod val="50000"/>
                  </a:schemeClr>
                </a:solidFill>
              </a:rPr>
              <a:t>– </a:t>
            </a:r>
            <a:r>
              <a:rPr lang="en-US" sz="1900" b="1" dirty="0" smtClean="0">
                <a:solidFill>
                  <a:schemeClr val="tx1">
                    <a:lumMod val="50000"/>
                  </a:schemeClr>
                </a:solidFill>
              </a:rPr>
              <a:t>2006</a:t>
            </a:r>
            <a:r>
              <a:rPr lang="en-US" sz="1900" b="1" dirty="0">
                <a:solidFill>
                  <a:schemeClr val="tx1">
                    <a:lumMod val="50000"/>
                  </a:schemeClr>
                </a:solidFill>
              </a:rPr>
              <a:t>)</a:t>
            </a:r>
          </a:p>
        </p:txBody>
      </p:sp>
      <p:sp>
        <p:nvSpPr>
          <p:cNvPr id="140" name="TextBox 139"/>
          <p:cNvSpPr txBox="1"/>
          <p:nvPr/>
        </p:nvSpPr>
        <p:spPr>
          <a:xfrm>
            <a:off x="16276917" y="10212769"/>
            <a:ext cx="5282602" cy="677108"/>
          </a:xfrm>
          <a:prstGeom prst="rect">
            <a:avLst/>
          </a:prstGeom>
          <a:noFill/>
        </p:spPr>
        <p:txBody>
          <a:bodyPr wrap="square" rtlCol="0">
            <a:spAutoFit/>
          </a:bodyPr>
          <a:lstStyle/>
          <a:p>
            <a:pPr algn="ctr"/>
            <a:r>
              <a:rPr lang="en-US" sz="1900" b="1" dirty="0" smtClean="0">
                <a:solidFill>
                  <a:schemeClr val="tx1">
                    <a:lumMod val="50000"/>
                  </a:schemeClr>
                </a:solidFill>
              </a:rPr>
              <a:t>Landscape Disturbance </a:t>
            </a:r>
          </a:p>
          <a:p>
            <a:pPr algn="ctr"/>
            <a:r>
              <a:rPr lang="en-US" sz="1900" b="1" dirty="0" smtClean="0">
                <a:solidFill>
                  <a:schemeClr val="tx1">
                    <a:lumMod val="50000"/>
                  </a:schemeClr>
                </a:solidFill>
              </a:rPr>
              <a:t>Glacier National Park (2015 – 2016)</a:t>
            </a:r>
            <a:endParaRPr lang="en-US" sz="1900" b="1" dirty="0">
              <a:solidFill>
                <a:schemeClr val="tx1">
                  <a:lumMod val="50000"/>
                </a:schemeClr>
              </a:solidFill>
            </a:endParaRPr>
          </a:p>
        </p:txBody>
      </p:sp>
      <p:sp>
        <p:nvSpPr>
          <p:cNvPr id="5" name="Rectangle 4"/>
          <p:cNvSpPr/>
          <p:nvPr/>
        </p:nvSpPr>
        <p:spPr>
          <a:xfrm>
            <a:off x="21207883" y="17087606"/>
            <a:ext cx="2595092" cy="2607869"/>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1233890" y="10926908"/>
            <a:ext cx="2566560" cy="240114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35169" y="19064461"/>
            <a:ext cx="1680454" cy="276999"/>
          </a:xfrm>
          <a:prstGeom prst="rect">
            <a:avLst/>
          </a:prstGeom>
          <a:noFill/>
        </p:spPr>
        <p:txBody>
          <a:bodyPr wrap="square" rtlCol="0">
            <a:spAutoFit/>
          </a:bodyPr>
          <a:lstStyle/>
          <a:p>
            <a:r>
              <a:rPr lang="en-US" sz="1200" dirty="0" smtClean="0"/>
              <a:t>Credit: geology.com</a:t>
            </a:r>
            <a:endParaRPr lang="en-US" sz="1200" dirty="0"/>
          </a:p>
        </p:txBody>
      </p:sp>
      <p:sp>
        <p:nvSpPr>
          <p:cNvPr id="18" name="TextBox 17"/>
          <p:cNvSpPr txBox="1"/>
          <p:nvPr/>
        </p:nvSpPr>
        <p:spPr>
          <a:xfrm>
            <a:off x="19936528" y="11498936"/>
            <a:ext cx="872701" cy="292388"/>
          </a:xfrm>
          <a:prstGeom prst="rect">
            <a:avLst/>
          </a:prstGeom>
          <a:noFill/>
        </p:spPr>
        <p:txBody>
          <a:bodyPr wrap="square" rtlCol="0">
            <a:spAutoFit/>
          </a:bodyPr>
          <a:lstStyle/>
          <a:p>
            <a:r>
              <a:rPr lang="en-US" sz="1300" dirty="0" smtClean="0">
                <a:solidFill>
                  <a:schemeClr val="tx1">
                    <a:lumMod val="50000"/>
                  </a:schemeClr>
                </a:solidFill>
              </a:rPr>
              <a:t>Cardston</a:t>
            </a:r>
            <a:endParaRPr lang="en-US" sz="1300" dirty="0">
              <a:solidFill>
                <a:schemeClr val="tx1">
                  <a:lumMod val="50000"/>
                </a:schemeClr>
              </a:solidFill>
            </a:endParaRPr>
          </a:p>
        </p:txBody>
      </p:sp>
      <p:sp>
        <p:nvSpPr>
          <p:cNvPr id="125" name="TextBox 124"/>
          <p:cNvSpPr txBox="1"/>
          <p:nvPr/>
        </p:nvSpPr>
        <p:spPr>
          <a:xfrm>
            <a:off x="15190139" y="11440152"/>
            <a:ext cx="872701" cy="292388"/>
          </a:xfrm>
          <a:prstGeom prst="rect">
            <a:avLst/>
          </a:prstGeom>
          <a:noFill/>
        </p:spPr>
        <p:txBody>
          <a:bodyPr wrap="square" rtlCol="0">
            <a:spAutoFit/>
          </a:bodyPr>
          <a:lstStyle/>
          <a:p>
            <a:r>
              <a:rPr lang="en-US" sz="1300" dirty="0" smtClean="0">
                <a:solidFill>
                  <a:schemeClr val="tx1">
                    <a:lumMod val="50000"/>
                  </a:schemeClr>
                </a:solidFill>
              </a:rPr>
              <a:t>Cardston</a:t>
            </a:r>
            <a:endParaRPr lang="en-US" sz="1300" dirty="0">
              <a:solidFill>
                <a:schemeClr val="tx1">
                  <a:lumMod val="50000"/>
                </a:schemeClr>
              </a:solidFill>
            </a:endParaRPr>
          </a:p>
        </p:txBody>
      </p:sp>
      <p:sp>
        <p:nvSpPr>
          <p:cNvPr id="22" name="TextBox 21"/>
          <p:cNvSpPr txBox="1"/>
          <p:nvPr/>
        </p:nvSpPr>
        <p:spPr>
          <a:xfrm>
            <a:off x="16858684" y="15412591"/>
            <a:ext cx="877568" cy="276999"/>
          </a:xfrm>
          <a:prstGeom prst="rect">
            <a:avLst/>
          </a:prstGeom>
          <a:noFill/>
        </p:spPr>
        <p:txBody>
          <a:bodyPr wrap="square" rtlCol="0">
            <a:spAutoFit/>
          </a:bodyPr>
          <a:lstStyle/>
          <a:p>
            <a:r>
              <a:rPr lang="en-US" sz="1200" dirty="0" smtClean="0">
                <a:solidFill>
                  <a:schemeClr val="tx1">
                    <a:lumMod val="50000"/>
                  </a:schemeClr>
                </a:solidFill>
              </a:rPr>
              <a:t>WhiteFish</a:t>
            </a:r>
            <a:endParaRPr lang="en-US" sz="1200" dirty="0">
              <a:solidFill>
                <a:schemeClr val="tx1">
                  <a:lumMod val="50000"/>
                </a:schemeClr>
              </a:solidFill>
            </a:endParaRPr>
          </a:p>
        </p:txBody>
      </p:sp>
      <p:sp>
        <p:nvSpPr>
          <p:cNvPr id="126" name="TextBox 125"/>
          <p:cNvSpPr txBox="1"/>
          <p:nvPr/>
        </p:nvSpPr>
        <p:spPr>
          <a:xfrm>
            <a:off x="16724431" y="15875716"/>
            <a:ext cx="1123102" cy="276999"/>
          </a:xfrm>
          <a:prstGeom prst="rect">
            <a:avLst/>
          </a:prstGeom>
          <a:noFill/>
        </p:spPr>
        <p:txBody>
          <a:bodyPr wrap="square" rtlCol="0">
            <a:spAutoFit/>
          </a:bodyPr>
          <a:lstStyle/>
          <a:p>
            <a:r>
              <a:rPr lang="en-US" sz="1200" dirty="0" smtClean="0">
                <a:solidFill>
                  <a:schemeClr val="tx1">
                    <a:lumMod val="50000"/>
                  </a:schemeClr>
                </a:solidFill>
              </a:rPr>
              <a:t>Columbia Falls</a:t>
            </a:r>
            <a:endParaRPr lang="en-US" sz="1200" dirty="0">
              <a:solidFill>
                <a:schemeClr val="tx1">
                  <a:lumMod val="50000"/>
                </a:schemeClr>
              </a:solidFill>
            </a:endParaRPr>
          </a:p>
        </p:txBody>
      </p:sp>
      <p:sp>
        <p:nvSpPr>
          <p:cNvPr id="133" name="TextBox 132"/>
          <p:cNvSpPr txBox="1"/>
          <p:nvPr/>
        </p:nvSpPr>
        <p:spPr>
          <a:xfrm>
            <a:off x="11866809" y="15874034"/>
            <a:ext cx="1123102" cy="276999"/>
          </a:xfrm>
          <a:prstGeom prst="rect">
            <a:avLst/>
          </a:prstGeom>
          <a:noFill/>
        </p:spPr>
        <p:txBody>
          <a:bodyPr wrap="square" rtlCol="0">
            <a:spAutoFit/>
          </a:bodyPr>
          <a:lstStyle/>
          <a:p>
            <a:r>
              <a:rPr lang="en-US" sz="1200" dirty="0" smtClean="0">
                <a:solidFill>
                  <a:schemeClr val="tx1">
                    <a:lumMod val="50000"/>
                  </a:schemeClr>
                </a:solidFill>
              </a:rPr>
              <a:t>Columbia Falls</a:t>
            </a:r>
            <a:endParaRPr lang="en-US" sz="1200" dirty="0">
              <a:solidFill>
                <a:schemeClr val="tx1">
                  <a:lumMod val="50000"/>
                </a:schemeClr>
              </a:solidFill>
            </a:endParaRPr>
          </a:p>
        </p:txBody>
      </p:sp>
      <p:sp>
        <p:nvSpPr>
          <p:cNvPr id="134" name="TextBox 133"/>
          <p:cNvSpPr txBox="1"/>
          <p:nvPr/>
        </p:nvSpPr>
        <p:spPr>
          <a:xfrm>
            <a:off x="12062075" y="15412591"/>
            <a:ext cx="877568" cy="276999"/>
          </a:xfrm>
          <a:prstGeom prst="rect">
            <a:avLst/>
          </a:prstGeom>
          <a:noFill/>
        </p:spPr>
        <p:txBody>
          <a:bodyPr wrap="square" rtlCol="0">
            <a:spAutoFit/>
          </a:bodyPr>
          <a:lstStyle/>
          <a:p>
            <a:r>
              <a:rPr lang="en-US" sz="1200" dirty="0" smtClean="0">
                <a:solidFill>
                  <a:schemeClr val="tx1">
                    <a:lumMod val="50000"/>
                  </a:schemeClr>
                </a:solidFill>
              </a:rPr>
              <a:t>WhiteFish</a:t>
            </a:r>
            <a:endParaRPr lang="en-US" sz="1200" dirty="0">
              <a:solidFill>
                <a:schemeClr val="tx1">
                  <a:lumMod val="50000"/>
                </a:schemeClr>
              </a:solidFill>
            </a:endParaRPr>
          </a:p>
        </p:txBody>
      </p:sp>
      <p:sp>
        <p:nvSpPr>
          <p:cNvPr id="111" name="Right Arrow 110"/>
          <p:cNvSpPr/>
          <p:nvPr/>
        </p:nvSpPr>
        <p:spPr>
          <a:xfrm rot="23860">
            <a:off x="21550814" y="7118177"/>
            <a:ext cx="220468" cy="301072"/>
          </a:xfrm>
          <a:prstGeom prst="rightArrow">
            <a:avLst>
              <a:gd name="adj1" fmla="val 60000"/>
              <a:gd name="adj2" fmla="val 50000"/>
            </a:avLst>
          </a:prstGeom>
          <a:solidFill>
            <a:schemeClr val="tx1">
              <a:lumMod val="50000"/>
              <a:lumOff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1" name="TextBox 140"/>
          <p:cNvSpPr txBox="1"/>
          <p:nvPr/>
        </p:nvSpPr>
        <p:spPr>
          <a:xfrm>
            <a:off x="20080732" y="9734494"/>
            <a:ext cx="1680454" cy="276999"/>
          </a:xfrm>
          <a:prstGeom prst="rect">
            <a:avLst/>
          </a:prstGeom>
          <a:noFill/>
        </p:spPr>
        <p:txBody>
          <a:bodyPr wrap="square" rtlCol="0">
            <a:spAutoFit/>
          </a:bodyPr>
          <a:lstStyle/>
          <a:p>
            <a:r>
              <a:rPr lang="en-US" sz="1200" dirty="0" smtClean="0"/>
              <a:t>Credit: Richard Menicke</a:t>
            </a:r>
            <a:endParaRPr lang="en-US" sz="1200" dirty="0"/>
          </a:p>
        </p:txBody>
      </p:sp>
    </p:spTree>
    <p:extLst>
      <p:ext uri="{BB962C8B-B14F-4D97-AF65-F5344CB8AC3E}">
        <p14:creationId xmlns:p14="http://schemas.microsoft.com/office/powerpoint/2010/main" val="224586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4285</TotalTime>
  <Words>689</Words>
  <Application>Microsoft Macintosh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Emily Gotschalk</cp:lastModifiedBy>
  <cp:revision>353</cp:revision>
  <dcterms:created xsi:type="dcterms:W3CDTF">2015-06-02T14:58:58Z</dcterms:created>
  <dcterms:modified xsi:type="dcterms:W3CDTF">2017-03-23T19:03:19Z</dcterms:modified>
</cp:coreProperties>
</file>