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72" r:id="rId3"/>
    <p:sldId id="275" r:id="rId4"/>
    <p:sldId id="259" r:id="rId5"/>
    <p:sldId id="285" r:id="rId6"/>
    <p:sldId id="262" r:id="rId7"/>
    <p:sldId id="276" r:id="rId8"/>
    <p:sldId id="278" r:id="rId9"/>
    <p:sldId id="268" r:id="rId10"/>
    <p:sldId id="284" r:id="rId11"/>
    <p:sldId id="281" r:id="rId12"/>
    <p:sldId id="282" r:id="rId13"/>
    <p:sldId id="269" r:id="rId14"/>
    <p:sldId id="283" r:id="rId15"/>
    <p:sldId id="271" r:id="rId16"/>
  </p:sldIdLst>
  <p:sldSz cx="12192000" cy="6858000"/>
  <p:notesSz cx="6858000" cy="9144000"/>
  <p:embeddedFontLst>
    <p:embeddedFont>
      <p:font typeface="Century Gothic" panose="020B0502020202020204" pitchFamily="34" charset="0"/>
      <p:regular r:id="rId18"/>
      <p:bold r:id="rId19"/>
      <p:italic r:id="rId20"/>
      <p:boldItalic r:id="rId21"/>
    </p:embeddedFont>
    <p:embeddedFont>
      <p:font typeface="Garamond" panose="02020404030301010803" pitchFamily="18" charset="0"/>
      <p:regular r:id="rId22"/>
      <p:bold r:id="rId23"/>
      <p:italic r:id="rId24"/>
    </p:embeddedFont>
    <p:embeddedFont>
      <p:font typeface="Questrial" panose="020B0604020202020204" charset="0"/>
      <p:regular r:id="rId25"/>
    </p:embeddedFont>
    <p:embeddedFont>
      <p:font typeface="Webdings" panose="05030102010509060703" pitchFamily="18" charset="2"/>
      <p:regular r:id="rId26"/>
    </p:embeddedFont>
    <p:embeddedFont>
      <p:font typeface="Calibri" panose="020F0502020204030204" pitchFamily="34" charset="0"/>
      <p:regular r:id="rId27"/>
      <p:bold r:id="rId28"/>
      <p:italic r:id="rId29"/>
      <p:boldItalic r:id="rId30"/>
    </p:embeddedFont>
    <p:embeddedFont>
      <p:font typeface="Arabic Typesetting" panose="03020402040406030203" pitchFamily="66" charset="-78"/>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mera Whaley" initials="" lastIdx="1" clrIdx="0"/>
  <p:cmAuthor id="7" name="Gotschalk, Emily J. (LARC-E3)[SSAI DEVELOP]" initials="GEJ(D" lastIdx="2" clrIdx="7">
    <p:extLst/>
  </p:cmAuthor>
  <p:cmAuthor id="1" name="Emily Gotschalk" initials="EG" lastIdx="7" clrIdx="1"/>
  <p:cmAuthor id="2" name="Moore, Kathleen D. (LARC-E3)[SSAI DEVELOP]" initials="MKD(D" lastIdx="3" clrIdx="2">
    <p:extLst/>
  </p:cmAuthor>
  <p:cmAuthor id="3" name="Rhodes, Tyler M. (LARC-E3)[SSAI DEVELOP]" initials="RTM(D" lastIdx="7" clrIdx="3">
    <p:extLst/>
  </p:cmAuthor>
  <p:cmAuthor id="4" name="Whaley, Timmera E. (LARC-E3)[SSAI DEVELOP]" initials="WTE(D" lastIdx="1" clrIdx="4">
    <p:extLst/>
  </p:cmAuthor>
  <p:cmAuthor id="5" name="Emma Baghel" initials="EB" lastIdx="3" clrIdx="5"/>
  <p:cmAuthor id="6" name="Arya, Vishal (LARC)[DEVELOP]" initials="AV(" lastIdx="26"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8F8F"/>
    <a:srgbClr val="EFEFEF"/>
    <a:srgbClr val="FFEDB1"/>
    <a:srgbClr val="2A6495"/>
    <a:srgbClr val="6A851C"/>
    <a:srgbClr val="F80005"/>
    <a:srgbClr val="895B44"/>
    <a:srgbClr val="C12E20"/>
    <a:srgbClr val="D0CFD4"/>
    <a:srgbClr val="218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0B71DA1-374A-4A5E-929D-E2B38F79E724}">
  <a:tblStyle styleId="{C0B71DA1-374A-4A5E-929D-E2B38F79E724}"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04" autoAdjust="0"/>
    <p:restoredTop sz="73764" autoAdjust="0"/>
  </p:normalViewPr>
  <p:slideViewPr>
    <p:cSldViewPr snapToGrid="0">
      <p:cViewPr>
        <p:scale>
          <a:sx n="90" d="100"/>
          <a:sy n="90" d="100"/>
        </p:scale>
        <p:origin x="-768" y="-258"/>
      </p:cViewPr>
      <p:guideLst>
        <p:guide orient="horz" pos="2160"/>
        <p:guide pos="3864"/>
      </p:guideLst>
    </p:cSldViewPr>
  </p:slideViewPr>
  <p:notesTextViewPr>
    <p:cViewPr>
      <p:scale>
        <a:sx n="3" d="2"/>
        <a:sy n="3" d="2"/>
      </p:scale>
      <p:origin x="0" y="0"/>
    </p:cViewPr>
  </p:notesTextViewPr>
  <p:gridSpacing cx="36576" cy="36576"/>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687868089520973E-2"/>
          <c:y val="2.8602044663331414E-2"/>
          <c:w val="0.77315481293774324"/>
          <c:h val="0.90567045670033297"/>
        </c:manualLayout>
      </c:layout>
      <c:barChart>
        <c:barDir val="col"/>
        <c:grouping val="clustered"/>
        <c:varyColors val="0"/>
        <c:ser>
          <c:idx val="0"/>
          <c:order val="0"/>
          <c:tx>
            <c:strRef>
              <c:f>'C:\Users\klandesm\Desktop\VallBandWORKING\2002\KMeans\Excel_Word\2002\[2002CB.xlsx]run11'!$E$1</c:f>
              <c:strCache>
                <c:ptCount val="1"/>
                <c:pt idx="0">
                  <c:v>0 to 10</c:v>
                </c:pt>
              </c:strCache>
            </c:strRef>
          </c:tx>
          <c:spPr>
            <a:solidFill>
              <a:schemeClr val="accent1"/>
            </a:solidFill>
            <a:ln>
              <a:noFill/>
            </a:ln>
            <a:effectLst/>
          </c:spPr>
          <c:invertIfNegative val="0"/>
          <c:cat>
            <c:numRef>
              <c:f>[2]run11!$I$3:$I$19</c:f>
              <c:numCache>
                <c:formatCode>General</c:formatCode>
                <c:ptCount val="17"/>
                <c:pt idx="0">
                  <c:v>3</c:v>
                </c:pt>
                <c:pt idx="1">
                  <c:v>4</c:v>
                </c:pt>
                <c:pt idx="2">
                  <c:v>5</c:v>
                </c:pt>
                <c:pt idx="3">
                  <c:v>6</c:v>
                </c:pt>
                <c:pt idx="4">
                  <c:v>7</c:v>
                </c:pt>
                <c:pt idx="5">
                  <c:v>8</c:v>
                </c:pt>
                <c:pt idx="6">
                  <c:v>9</c:v>
                </c:pt>
                <c:pt idx="7">
                  <c:v>11</c:v>
                </c:pt>
                <c:pt idx="8">
                  <c:v>13</c:v>
                </c:pt>
                <c:pt idx="9">
                  <c:v>14</c:v>
                </c:pt>
                <c:pt idx="10">
                  <c:v>15</c:v>
                </c:pt>
                <c:pt idx="11">
                  <c:v>16</c:v>
                </c:pt>
                <c:pt idx="12">
                  <c:v>17</c:v>
                </c:pt>
                <c:pt idx="13">
                  <c:v>18</c:v>
                </c:pt>
                <c:pt idx="14">
                  <c:v>21</c:v>
                </c:pt>
                <c:pt idx="15">
                  <c:v>30</c:v>
                </c:pt>
                <c:pt idx="16">
                  <c:v>33</c:v>
                </c:pt>
              </c:numCache>
            </c:numRef>
          </c:cat>
          <c:val>
            <c:numRef>
              <c:f>[2]run11!$E$3:$E$19</c:f>
              <c:numCache>
                <c:formatCode>General</c:formatCode>
                <c:ptCount val="17"/>
                <c:pt idx="0">
                  <c:v>2</c:v>
                </c:pt>
                <c:pt idx="1">
                  <c:v>1</c:v>
                </c:pt>
                <c:pt idx="2">
                  <c:v>2</c:v>
                </c:pt>
                <c:pt idx="3">
                  <c:v>2</c:v>
                </c:pt>
                <c:pt idx="4">
                  <c:v>3</c:v>
                </c:pt>
                <c:pt idx="5">
                  <c:v>1</c:v>
                </c:pt>
                <c:pt idx="6">
                  <c:v>2</c:v>
                </c:pt>
                <c:pt idx="7">
                  <c:v>11</c:v>
                </c:pt>
                <c:pt idx="8">
                  <c:v>1</c:v>
                </c:pt>
                <c:pt idx="9">
                  <c:v>1</c:v>
                </c:pt>
                <c:pt idx="10">
                  <c:v>1</c:v>
                </c:pt>
                <c:pt idx="11">
                  <c:v>3</c:v>
                </c:pt>
                <c:pt idx="12">
                  <c:v>1</c:v>
                </c:pt>
                <c:pt idx="13">
                  <c:v>0</c:v>
                </c:pt>
                <c:pt idx="14">
                  <c:v>0</c:v>
                </c:pt>
                <c:pt idx="15">
                  <c:v>0</c:v>
                </c:pt>
                <c:pt idx="16">
                  <c:v>0</c:v>
                </c:pt>
              </c:numCache>
            </c:numRef>
          </c:val>
        </c:ser>
        <c:ser>
          <c:idx val="1"/>
          <c:order val="1"/>
          <c:tx>
            <c:strRef>
              <c:f>'C:\Users\klandesm\Desktop\VallBandWORKING\2002\KMeans\Excel_Word\2002\[2002CB.xlsx]run11'!$F$1</c:f>
              <c:strCache>
                <c:ptCount val="1"/>
                <c:pt idx="0">
                  <c:v> 10 to 30</c:v>
                </c:pt>
              </c:strCache>
            </c:strRef>
          </c:tx>
          <c:spPr>
            <a:solidFill>
              <a:schemeClr val="accent2"/>
            </a:solidFill>
            <a:ln>
              <a:noFill/>
            </a:ln>
            <a:effectLst/>
          </c:spPr>
          <c:invertIfNegative val="0"/>
          <c:cat>
            <c:numRef>
              <c:f>[2]run11!$I$3:$I$19</c:f>
              <c:numCache>
                <c:formatCode>General</c:formatCode>
                <c:ptCount val="17"/>
                <c:pt idx="0">
                  <c:v>3</c:v>
                </c:pt>
                <c:pt idx="1">
                  <c:v>4</c:v>
                </c:pt>
                <c:pt idx="2">
                  <c:v>5</c:v>
                </c:pt>
                <c:pt idx="3">
                  <c:v>6</c:v>
                </c:pt>
                <c:pt idx="4">
                  <c:v>7</c:v>
                </c:pt>
                <c:pt idx="5">
                  <c:v>8</c:v>
                </c:pt>
                <c:pt idx="6">
                  <c:v>9</c:v>
                </c:pt>
                <c:pt idx="7">
                  <c:v>11</c:v>
                </c:pt>
                <c:pt idx="8">
                  <c:v>13</c:v>
                </c:pt>
                <c:pt idx="9">
                  <c:v>14</c:v>
                </c:pt>
                <c:pt idx="10">
                  <c:v>15</c:v>
                </c:pt>
                <c:pt idx="11">
                  <c:v>16</c:v>
                </c:pt>
                <c:pt idx="12">
                  <c:v>17</c:v>
                </c:pt>
                <c:pt idx="13">
                  <c:v>18</c:v>
                </c:pt>
                <c:pt idx="14">
                  <c:v>21</c:v>
                </c:pt>
                <c:pt idx="15">
                  <c:v>30</c:v>
                </c:pt>
                <c:pt idx="16">
                  <c:v>33</c:v>
                </c:pt>
              </c:numCache>
            </c:numRef>
          </c:cat>
          <c:val>
            <c:numRef>
              <c:f>[2]run11!$F$3:$F$19</c:f>
              <c:numCache>
                <c:formatCode>General</c:formatCode>
                <c:ptCount val="17"/>
                <c:pt idx="0">
                  <c:v>0</c:v>
                </c:pt>
                <c:pt idx="1">
                  <c:v>0</c:v>
                </c:pt>
                <c:pt idx="2">
                  <c:v>1</c:v>
                </c:pt>
                <c:pt idx="3">
                  <c:v>1</c:v>
                </c:pt>
                <c:pt idx="4">
                  <c:v>0</c:v>
                </c:pt>
                <c:pt idx="5">
                  <c:v>0</c:v>
                </c:pt>
                <c:pt idx="6">
                  <c:v>0</c:v>
                </c:pt>
                <c:pt idx="7">
                  <c:v>0</c:v>
                </c:pt>
                <c:pt idx="8">
                  <c:v>0</c:v>
                </c:pt>
                <c:pt idx="9">
                  <c:v>0</c:v>
                </c:pt>
                <c:pt idx="10">
                  <c:v>0</c:v>
                </c:pt>
                <c:pt idx="11">
                  <c:v>0</c:v>
                </c:pt>
                <c:pt idx="12">
                  <c:v>0</c:v>
                </c:pt>
                <c:pt idx="13">
                  <c:v>0</c:v>
                </c:pt>
                <c:pt idx="14">
                  <c:v>0</c:v>
                </c:pt>
                <c:pt idx="15">
                  <c:v>0</c:v>
                </c:pt>
                <c:pt idx="16">
                  <c:v>0</c:v>
                </c:pt>
              </c:numCache>
            </c:numRef>
          </c:val>
        </c:ser>
        <c:ser>
          <c:idx val="2"/>
          <c:order val="2"/>
          <c:tx>
            <c:strRef>
              <c:f>'C:\Users\klandesm\Desktop\VallBandWORKING\2002\KMeans\Excel_Word\2002\[2002CB.xlsx]run11'!$G$1</c:f>
              <c:strCache>
                <c:ptCount val="1"/>
                <c:pt idx="0">
                  <c:v>30 to 95</c:v>
                </c:pt>
              </c:strCache>
            </c:strRef>
          </c:tx>
          <c:spPr>
            <a:solidFill>
              <a:schemeClr val="accent3"/>
            </a:solidFill>
            <a:ln>
              <a:noFill/>
            </a:ln>
            <a:effectLst/>
          </c:spPr>
          <c:invertIfNegative val="0"/>
          <c:cat>
            <c:numRef>
              <c:f>[2]run11!$I$3:$I$19</c:f>
              <c:numCache>
                <c:formatCode>General</c:formatCode>
                <c:ptCount val="17"/>
                <c:pt idx="0">
                  <c:v>3</c:v>
                </c:pt>
                <c:pt idx="1">
                  <c:v>4</c:v>
                </c:pt>
                <c:pt idx="2">
                  <c:v>5</c:v>
                </c:pt>
                <c:pt idx="3">
                  <c:v>6</c:v>
                </c:pt>
                <c:pt idx="4">
                  <c:v>7</c:v>
                </c:pt>
                <c:pt idx="5">
                  <c:v>8</c:v>
                </c:pt>
                <c:pt idx="6">
                  <c:v>9</c:v>
                </c:pt>
                <c:pt idx="7">
                  <c:v>11</c:v>
                </c:pt>
                <c:pt idx="8">
                  <c:v>13</c:v>
                </c:pt>
                <c:pt idx="9">
                  <c:v>14</c:v>
                </c:pt>
                <c:pt idx="10">
                  <c:v>15</c:v>
                </c:pt>
                <c:pt idx="11">
                  <c:v>16</c:v>
                </c:pt>
                <c:pt idx="12">
                  <c:v>17</c:v>
                </c:pt>
                <c:pt idx="13">
                  <c:v>18</c:v>
                </c:pt>
                <c:pt idx="14">
                  <c:v>21</c:v>
                </c:pt>
                <c:pt idx="15">
                  <c:v>30</c:v>
                </c:pt>
                <c:pt idx="16">
                  <c:v>33</c:v>
                </c:pt>
              </c:numCache>
            </c:numRef>
          </c:cat>
          <c:val>
            <c:numRef>
              <c:f>[2]run11!$G$3:$G$19</c:f>
              <c:numCache>
                <c:formatCode>General</c:formatCode>
                <c:ptCount val="17"/>
                <c:pt idx="0">
                  <c:v>0</c:v>
                </c:pt>
                <c:pt idx="1">
                  <c:v>0</c:v>
                </c:pt>
                <c:pt idx="2">
                  <c:v>0</c:v>
                </c:pt>
                <c:pt idx="3">
                  <c:v>0</c:v>
                </c:pt>
                <c:pt idx="4">
                  <c:v>0</c:v>
                </c:pt>
                <c:pt idx="5">
                  <c:v>0</c:v>
                </c:pt>
                <c:pt idx="6">
                  <c:v>0</c:v>
                </c:pt>
                <c:pt idx="7">
                  <c:v>3</c:v>
                </c:pt>
                <c:pt idx="8">
                  <c:v>0</c:v>
                </c:pt>
                <c:pt idx="9">
                  <c:v>0</c:v>
                </c:pt>
                <c:pt idx="10">
                  <c:v>0</c:v>
                </c:pt>
                <c:pt idx="11">
                  <c:v>0</c:v>
                </c:pt>
                <c:pt idx="12">
                  <c:v>0</c:v>
                </c:pt>
                <c:pt idx="13">
                  <c:v>0</c:v>
                </c:pt>
                <c:pt idx="14">
                  <c:v>1</c:v>
                </c:pt>
                <c:pt idx="15">
                  <c:v>0</c:v>
                </c:pt>
                <c:pt idx="16">
                  <c:v>0</c:v>
                </c:pt>
              </c:numCache>
            </c:numRef>
          </c:val>
        </c:ser>
        <c:ser>
          <c:idx val="3"/>
          <c:order val="3"/>
          <c:tx>
            <c:strRef>
              <c:f>'C:\Users\klandesm\Desktop\VallBandWORKING\2002\KMeans\Excel_Word\2002\[2002CB.xlsx]run11'!$H$1</c:f>
              <c:strCache>
                <c:ptCount val="1"/>
                <c:pt idx="0">
                  <c:v>No Percentage Cover</c:v>
                </c:pt>
              </c:strCache>
            </c:strRef>
          </c:tx>
          <c:spPr>
            <a:solidFill>
              <a:schemeClr val="accent4"/>
            </a:solidFill>
            <a:ln>
              <a:noFill/>
            </a:ln>
            <a:effectLst/>
          </c:spPr>
          <c:invertIfNegative val="0"/>
          <c:cat>
            <c:numRef>
              <c:f>[2]run11!$I$3:$I$19</c:f>
              <c:numCache>
                <c:formatCode>General</c:formatCode>
                <c:ptCount val="17"/>
                <c:pt idx="0">
                  <c:v>3</c:v>
                </c:pt>
                <c:pt idx="1">
                  <c:v>4</c:v>
                </c:pt>
                <c:pt idx="2">
                  <c:v>5</c:v>
                </c:pt>
                <c:pt idx="3">
                  <c:v>6</c:v>
                </c:pt>
                <c:pt idx="4">
                  <c:v>7</c:v>
                </c:pt>
                <c:pt idx="5">
                  <c:v>8</c:v>
                </c:pt>
                <c:pt idx="6">
                  <c:v>9</c:v>
                </c:pt>
                <c:pt idx="7">
                  <c:v>11</c:v>
                </c:pt>
                <c:pt idx="8">
                  <c:v>13</c:v>
                </c:pt>
                <c:pt idx="9">
                  <c:v>14</c:v>
                </c:pt>
                <c:pt idx="10">
                  <c:v>15</c:v>
                </c:pt>
                <c:pt idx="11">
                  <c:v>16</c:v>
                </c:pt>
                <c:pt idx="12">
                  <c:v>17</c:v>
                </c:pt>
                <c:pt idx="13">
                  <c:v>18</c:v>
                </c:pt>
                <c:pt idx="14">
                  <c:v>21</c:v>
                </c:pt>
                <c:pt idx="15">
                  <c:v>30</c:v>
                </c:pt>
                <c:pt idx="16">
                  <c:v>33</c:v>
                </c:pt>
              </c:numCache>
            </c:numRef>
          </c:cat>
          <c:val>
            <c:numRef>
              <c:f>[2]run11!$H$3:$H$19</c:f>
              <c:numCache>
                <c:formatCode>General</c:formatCode>
                <c:ptCount val="17"/>
                <c:pt idx="0">
                  <c:v>0</c:v>
                </c:pt>
                <c:pt idx="1">
                  <c:v>0</c:v>
                </c:pt>
                <c:pt idx="2">
                  <c:v>1</c:v>
                </c:pt>
                <c:pt idx="3">
                  <c:v>0</c:v>
                </c:pt>
                <c:pt idx="4">
                  <c:v>1</c:v>
                </c:pt>
                <c:pt idx="5">
                  <c:v>0</c:v>
                </c:pt>
                <c:pt idx="6">
                  <c:v>3</c:v>
                </c:pt>
                <c:pt idx="7">
                  <c:v>0</c:v>
                </c:pt>
                <c:pt idx="8">
                  <c:v>0</c:v>
                </c:pt>
                <c:pt idx="9">
                  <c:v>0</c:v>
                </c:pt>
                <c:pt idx="10">
                  <c:v>0</c:v>
                </c:pt>
                <c:pt idx="11">
                  <c:v>0</c:v>
                </c:pt>
                <c:pt idx="12">
                  <c:v>0</c:v>
                </c:pt>
                <c:pt idx="13">
                  <c:v>1</c:v>
                </c:pt>
                <c:pt idx="14">
                  <c:v>0</c:v>
                </c:pt>
                <c:pt idx="15">
                  <c:v>1</c:v>
                </c:pt>
                <c:pt idx="16">
                  <c:v>1</c:v>
                </c:pt>
              </c:numCache>
            </c:numRef>
          </c:val>
        </c:ser>
        <c:dLbls>
          <c:showLegendKey val="0"/>
          <c:showVal val="0"/>
          <c:showCatName val="0"/>
          <c:showSerName val="0"/>
          <c:showPercent val="0"/>
          <c:showBubbleSize val="0"/>
        </c:dLbls>
        <c:gapWidth val="219"/>
        <c:overlap val="-27"/>
        <c:axId val="69298816"/>
        <c:axId val="69300608"/>
      </c:barChart>
      <c:catAx>
        <c:axId val="69298816"/>
        <c:scaling>
          <c:orientation val="minMax"/>
        </c:scaling>
        <c:delete val="0"/>
        <c:axPos val="b"/>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300608"/>
        <c:crosses val="autoZero"/>
        <c:auto val="1"/>
        <c:lblAlgn val="ctr"/>
        <c:lblOffset val="100"/>
        <c:noMultiLvlLbl val="0"/>
      </c:catAx>
      <c:valAx>
        <c:axId val="69300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298816"/>
        <c:crosses val="autoZero"/>
        <c:crossBetween val="between"/>
      </c:valAx>
      <c:spPr>
        <a:noFill/>
        <a:ln>
          <a:noFill/>
        </a:ln>
        <a:effectLst/>
      </c:spPr>
    </c:plotArea>
    <c:legend>
      <c:legendPos val="r"/>
      <c:layout>
        <c:manualLayout>
          <c:xMode val="edge"/>
          <c:yMode val="edge"/>
          <c:x val="0.8637612743225036"/>
          <c:y val="0.18575603271007993"/>
          <c:w val="0.13497239600741212"/>
          <c:h val="0.6735350564512281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smtClean="0">
                <a:latin typeface="Century Gothic" panose="020B0502020202020204" pitchFamily="34" charset="0"/>
              </a:rPr>
              <a:t>Histogram</a:t>
            </a:r>
            <a:r>
              <a:rPr lang="en-US" sz="2000" baseline="0" dirty="0" smtClean="0">
                <a:latin typeface="Century Gothic" panose="020B0502020202020204" pitchFamily="34" charset="0"/>
              </a:rPr>
              <a:t> </a:t>
            </a:r>
            <a:r>
              <a:rPr lang="en-US" sz="2000" baseline="0" dirty="0">
                <a:latin typeface="Century Gothic" panose="020B0502020202020204" pitchFamily="34" charset="0"/>
              </a:rPr>
              <a:t>of Probability Image, Landsat</a:t>
            </a:r>
            <a:endParaRPr lang="en-US" sz="2000" dirty="0">
              <a:latin typeface="Century Gothic" panose="020B0502020202020204" pitchFamily="34" charset="0"/>
            </a:endParaRPr>
          </a:p>
        </c:rich>
      </c:tx>
      <c:layout/>
      <c:overlay val="0"/>
      <c:spPr>
        <a:noFill/>
        <a:ln>
          <a:noFill/>
        </a:ln>
        <a:effectLst/>
      </c:spPr>
    </c:title>
    <c:autoTitleDeleted val="0"/>
    <c:plotArea>
      <c:layout/>
      <c:barChart>
        <c:barDir val="col"/>
        <c:grouping val="clustered"/>
        <c:varyColors val="0"/>
        <c:ser>
          <c:idx val="0"/>
          <c:order val="0"/>
          <c:tx>
            <c:strRef>
              <c:f>LandsatHistogram!$C$1</c:f>
              <c:strCache>
                <c:ptCount val="1"/>
                <c:pt idx="0">
                  <c:v>Count</c:v>
                </c:pt>
              </c:strCache>
            </c:strRef>
          </c:tx>
          <c:spPr>
            <a:solidFill>
              <a:schemeClr val="accent1"/>
            </a:solidFill>
            <a:ln>
              <a:noFill/>
            </a:ln>
            <a:effectLst/>
          </c:spPr>
          <c:invertIfNegative val="0"/>
          <c:cat>
            <c:numRef>
              <c:f>LandsatHistogram!$B$2:$B$81</c:f>
              <c:numCache>
                <c:formatCode>General</c:formatCode>
                <c:ptCount val="80"/>
                <c:pt idx="0">
                  <c:v>21</c:v>
                </c:pt>
                <c:pt idx="1">
                  <c:v>22</c:v>
                </c:pt>
                <c:pt idx="2">
                  <c:v>23</c:v>
                </c:pt>
                <c:pt idx="3">
                  <c:v>24</c:v>
                </c:pt>
                <c:pt idx="4">
                  <c:v>25</c:v>
                </c:pt>
                <c:pt idx="5">
                  <c:v>26</c:v>
                </c:pt>
                <c:pt idx="6">
                  <c:v>27</c:v>
                </c:pt>
                <c:pt idx="7">
                  <c:v>28</c:v>
                </c:pt>
                <c:pt idx="8">
                  <c:v>29</c:v>
                </c:pt>
                <c:pt idx="9">
                  <c:v>30</c:v>
                </c:pt>
                <c:pt idx="10">
                  <c:v>31</c:v>
                </c:pt>
                <c:pt idx="11">
                  <c:v>32</c:v>
                </c:pt>
                <c:pt idx="12">
                  <c:v>33</c:v>
                </c:pt>
                <c:pt idx="13">
                  <c:v>34</c:v>
                </c:pt>
                <c:pt idx="14">
                  <c:v>35</c:v>
                </c:pt>
                <c:pt idx="15">
                  <c:v>36</c:v>
                </c:pt>
                <c:pt idx="16">
                  <c:v>37</c:v>
                </c:pt>
                <c:pt idx="17">
                  <c:v>38</c:v>
                </c:pt>
                <c:pt idx="18">
                  <c:v>39</c:v>
                </c:pt>
                <c:pt idx="19">
                  <c:v>40</c:v>
                </c:pt>
                <c:pt idx="20">
                  <c:v>41</c:v>
                </c:pt>
                <c:pt idx="21">
                  <c:v>42</c:v>
                </c:pt>
                <c:pt idx="22">
                  <c:v>43</c:v>
                </c:pt>
                <c:pt idx="23">
                  <c:v>44</c:v>
                </c:pt>
                <c:pt idx="24">
                  <c:v>45</c:v>
                </c:pt>
                <c:pt idx="25">
                  <c:v>46</c:v>
                </c:pt>
                <c:pt idx="26">
                  <c:v>47</c:v>
                </c:pt>
                <c:pt idx="27">
                  <c:v>48</c:v>
                </c:pt>
                <c:pt idx="28">
                  <c:v>49</c:v>
                </c:pt>
                <c:pt idx="29">
                  <c:v>50</c:v>
                </c:pt>
                <c:pt idx="30">
                  <c:v>51</c:v>
                </c:pt>
                <c:pt idx="31">
                  <c:v>52</c:v>
                </c:pt>
                <c:pt idx="32">
                  <c:v>53</c:v>
                </c:pt>
                <c:pt idx="33">
                  <c:v>54</c:v>
                </c:pt>
                <c:pt idx="34">
                  <c:v>55</c:v>
                </c:pt>
                <c:pt idx="35">
                  <c:v>56</c:v>
                </c:pt>
                <c:pt idx="36">
                  <c:v>57</c:v>
                </c:pt>
                <c:pt idx="37">
                  <c:v>58</c:v>
                </c:pt>
                <c:pt idx="38">
                  <c:v>59</c:v>
                </c:pt>
                <c:pt idx="39">
                  <c:v>60</c:v>
                </c:pt>
                <c:pt idx="40">
                  <c:v>61</c:v>
                </c:pt>
                <c:pt idx="41">
                  <c:v>62</c:v>
                </c:pt>
                <c:pt idx="42">
                  <c:v>63</c:v>
                </c:pt>
                <c:pt idx="43">
                  <c:v>64</c:v>
                </c:pt>
                <c:pt idx="44">
                  <c:v>65</c:v>
                </c:pt>
                <c:pt idx="45">
                  <c:v>66</c:v>
                </c:pt>
                <c:pt idx="46">
                  <c:v>67</c:v>
                </c:pt>
                <c:pt idx="47">
                  <c:v>68</c:v>
                </c:pt>
                <c:pt idx="48">
                  <c:v>69</c:v>
                </c:pt>
                <c:pt idx="49">
                  <c:v>70</c:v>
                </c:pt>
                <c:pt idx="50">
                  <c:v>71</c:v>
                </c:pt>
                <c:pt idx="51">
                  <c:v>72</c:v>
                </c:pt>
                <c:pt idx="52">
                  <c:v>73</c:v>
                </c:pt>
                <c:pt idx="53">
                  <c:v>74</c:v>
                </c:pt>
                <c:pt idx="54">
                  <c:v>75</c:v>
                </c:pt>
                <c:pt idx="55">
                  <c:v>76</c:v>
                </c:pt>
                <c:pt idx="56">
                  <c:v>77</c:v>
                </c:pt>
                <c:pt idx="57">
                  <c:v>78</c:v>
                </c:pt>
                <c:pt idx="58">
                  <c:v>79</c:v>
                </c:pt>
                <c:pt idx="59">
                  <c:v>80</c:v>
                </c:pt>
                <c:pt idx="60">
                  <c:v>81</c:v>
                </c:pt>
                <c:pt idx="61">
                  <c:v>82</c:v>
                </c:pt>
                <c:pt idx="62">
                  <c:v>83</c:v>
                </c:pt>
                <c:pt idx="63">
                  <c:v>84</c:v>
                </c:pt>
                <c:pt idx="64">
                  <c:v>85</c:v>
                </c:pt>
                <c:pt idx="65">
                  <c:v>86</c:v>
                </c:pt>
                <c:pt idx="66">
                  <c:v>87</c:v>
                </c:pt>
                <c:pt idx="67">
                  <c:v>88</c:v>
                </c:pt>
                <c:pt idx="68">
                  <c:v>89</c:v>
                </c:pt>
                <c:pt idx="69">
                  <c:v>90</c:v>
                </c:pt>
                <c:pt idx="70">
                  <c:v>91</c:v>
                </c:pt>
                <c:pt idx="71">
                  <c:v>92</c:v>
                </c:pt>
                <c:pt idx="72">
                  <c:v>93</c:v>
                </c:pt>
                <c:pt idx="73">
                  <c:v>94</c:v>
                </c:pt>
                <c:pt idx="74">
                  <c:v>95</c:v>
                </c:pt>
                <c:pt idx="75">
                  <c:v>96</c:v>
                </c:pt>
                <c:pt idx="76">
                  <c:v>97</c:v>
                </c:pt>
                <c:pt idx="77">
                  <c:v>98</c:v>
                </c:pt>
                <c:pt idx="78">
                  <c:v>99</c:v>
                </c:pt>
                <c:pt idx="79">
                  <c:v>100</c:v>
                </c:pt>
              </c:numCache>
            </c:numRef>
          </c:cat>
          <c:val>
            <c:numRef>
              <c:f>LandsatHistogram!$C$2:$C$81</c:f>
              <c:numCache>
                <c:formatCode>General</c:formatCode>
                <c:ptCount val="80"/>
                <c:pt idx="0">
                  <c:v>2</c:v>
                </c:pt>
                <c:pt idx="1">
                  <c:v>3</c:v>
                </c:pt>
                <c:pt idx="2">
                  <c:v>10</c:v>
                </c:pt>
                <c:pt idx="3">
                  <c:v>17</c:v>
                </c:pt>
                <c:pt idx="4">
                  <c:v>25</c:v>
                </c:pt>
                <c:pt idx="5">
                  <c:v>45</c:v>
                </c:pt>
                <c:pt idx="6">
                  <c:v>59</c:v>
                </c:pt>
                <c:pt idx="7">
                  <c:v>76</c:v>
                </c:pt>
                <c:pt idx="8">
                  <c:v>130</c:v>
                </c:pt>
                <c:pt idx="9">
                  <c:v>173</c:v>
                </c:pt>
                <c:pt idx="10">
                  <c:v>190</c:v>
                </c:pt>
                <c:pt idx="11">
                  <c:v>226</c:v>
                </c:pt>
                <c:pt idx="12">
                  <c:v>304</c:v>
                </c:pt>
                <c:pt idx="13">
                  <c:v>348</c:v>
                </c:pt>
                <c:pt idx="14">
                  <c:v>391</c:v>
                </c:pt>
                <c:pt idx="15">
                  <c:v>527</c:v>
                </c:pt>
                <c:pt idx="16">
                  <c:v>570</c:v>
                </c:pt>
                <c:pt idx="17">
                  <c:v>637</c:v>
                </c:pt>
                <c:pt idx="18">
                  <c:v>737</c:v>
                </c:pt>
                <c:pt idx="19">
                  <c:v>846</c:v>
                </c:pt>
                <c:pt idx="20">
                  <c:v>918</c:v>
                </c:pt>
                <c:pt idx="21">
                  <c:v>1104</c:v>
                </c:pt>
                <c:pt idx="22">
                  <c:v>1210</c:v>
                </c:pt>
                <c:pt idx="23">
                  <c:v>1320</c:v>
                </c:pt>
                <c:pt idx="24">
                  <c:v>1563</c:v>
                </c:pt>
                <c:pt idx="25">
                  <c:v>1614</c:v>
                </c:pt>
                <c:pt idx="26">
                  <c:v>1843</c:v>
                </c:pt>
                <c:pt idx="27">
                  <c:v>1932</c:v>
                </c:pt>
                <c:pt idx="28">
                  <c:v>2098</c:v>
                </c:pt>
                <c:pt idx="29">
                  <c:v>2345</c:v>
                </c:pt>
                <c:pt idx="30">
                  <c:v>2311</c:v>
                </c:pt>
                <c:pt idx="31">
                  <c:v>2384</c:v>
                </c:pt>
                <c:pt idx="32">
                  <c:v>2509</c:v>
                </c:pt>
                <c:pt idx="33">
                  <c:v>2537</c:v>
                </c:pt>
                <c:pt idx="34">
                  <c:v>2663</c:v>
                </c:pt>
                <c:pt idx="35">
                  <c:v>2697</c:v>
                </c:pt>
                <c:pt idx="36">
                  <c:v>2830</c:v>
                </c:pt>
                <c:pt idx="37">
                  <c:v>2822</c:v>
                </c:pt>
                <c:pt idx="38">
                  <c:v>2803</c:v>
                </c:pt>
                <c:pt idx="39">
                  <c:v>2979</c:v>
                </c:pt>
                <c:pt idx="40">
                  <c:v>3083</c:v>
                </c:pt>
                <c:pt idx="41">
                  <c:v>3067</c:v>
                </c:pt>
                <c:pt idx="42">
                  <c:v>3055</c:v>
                </c:pt>
                <c:pt idx="43">
                  <c:v>3038</c:v>
                </c:pt>
                <c:pt idx="44">
                  <c:v>2967</c:v>
                </c:pt>
                <c:pt idx="45">
                  <c:v>2945</c:v>
                </c:pt>
                <c:pt idx="46">
                  <c:v>2902</c:v>
                </c:pt>
                <c:pt idx="47">
                  <c:v>2835</c:v>
                </c:pt>
                <c:pt idx="48">
                  <c:v>2767</c:v>
                </c:pt>
                <c:pt idx="49">
                  <c:v>2754</c:v>
                </c:pt>
                <c:pt idx="50">
                  <c:v>2702</c:v>
                </c:pt>
                <c:pt idx="51">
                  <c:v>2795</c:v>
                </c:pt>
                <c:pt idx="52">
                  <c:v>2552</c:v>
                </c:pt>
                <c:pt idx="53">
                  <c:v>2558</c:v>
                </c:pt>
                <c:pt idx="54">
                  <c:v>2590</c:v>
                </c:pt>
                <c:pt idx="55">
                  <c:v>2551</c:v>
                </c:pt>
                <c:pt idx="56">
                  <c:v>2620</c:v>
                </c:pt>
                <c:pt idx="57">
                  <c:v>2648</c:v>
                </c:pt>
                <c:pt idx="58">
                  <c:v>2602</c:v>
                </c:pt>
                <c:pt idx="59">
                  <c:v>2648</c:v>
                </c:pt>
                <c:pt idx="60">
                  <c:v>2572</c:v>
                </c:pt>
                <c:pt idx="61">
                  <c:v>2562</c:v>
                </c:pt>
                <c:pt idx="62">
                  <c:v>2390</c:v>
                </c:pt>
                <c:pt idx="63">
                  <c:v>2372</c:v>
                </c:pt>
                <c:pt idx="64">
                  <c:v>2465</c:v>
                </c:pt>
                <c:pt idx="65">
                  <c:v>2476</c:v>
                </c:pt>
                <c:pt idx="66">
                  <c:v>2595</c:v>
                </c:pt>
                <c:pt idx="67">
                  <c:v>2692</c:v>
                </c:pt>
                <c:pt idx="68">
                  <c:v>2784</c:v>
                </c:pt>
                <c:pt idx="69">
                  <c:v>2722</c:v>
                </c:pt>
                <c:pt idx="70">
                  <c:v>2872</c:v>
                </c:pt>
                <c:pt idx="71">
                  <c:v>2983</c:v>
                </c:pt>
                <c:pt idx="72">
                  <c:v>2960</c:v>
                </c:pt>
                <c:pt idx="73">
                  <c:v>3568</c:v>
                </c:pt>
                <c:pt idx="74">
                  <c:v>3453</c:v>
                </c:pt>
                <c:pt idx="75">
                  <c:v>3989</c:v>
                </c:pt>
                <c:pt idx="76">
                  <c:v>4429</c:v>
                </c:pt>
                <c:pt idx="77">
                  <c:v>5237</c:v>
                </c:pt>
                <c:pt idx="78">
                  <c:v>6585</c:v>
                </c:pt>
                <c:pt idx="79">
                  <c:v>12767</c:v>
                </c:pt>
              </c:numCache>
            </c:numRef>
          </c:val>
        </c:ser>
        <c:dLbls>
          <c:showLegendKey val="0"/>
          <c:showVal val="0"/>
          <c:showCatName val="0"/>
          <c:showSerName val="0"/>
          <c:showPercent val="0"/>
          <c:showBubbleSize val="0"/>
        </c:dLbls>
        <c:gapWidth val="219"/>
        <c:overlap val="-27"/>
        <c:axId val="5179648"/>
        <c:axId val="5198208"/>
      </c:barChart>
      <c:catAx>
        <c:axId val="51796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latin typeface="Century Gothic" panose="020B0502020202020204" pitchFamily="34" charset="0"/>
                  </a:rPr>
                  <a:t>Probability</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98208"/>
        <c:crosses val="autoZero"/>
        <c:auto val="1"/>
        <c:lblAlgn val="ctr"/>
        <c:lblOffset val="100"/>
        <c:noMultiLvlLbl val="0"/>
      </c:catAx>
      <c:valAx>
        <c:axId val="5198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latin typeface="Century Gothic" panose="020B0502020202020204" pitchFamily="34" charset="0"/>
                  </a:rPr>
                  <a:t>Number</a:t>
                </a:r>
                <a:r>
                  <a:rPr lang="en-US" sz="2000" baseline="0" dirty="0">
                    <a:latin typeface="Century Gothic" panose="020B0502020202020204" pitchFamily="34" charset="0"/>
                  </a:rPr>
                  <a:t> of Pixels</a:t>
                </a:r>
                <a:endParaRPr lang="en-US" sz="2000" dirty="0">
                  <a:latin typeface="Century Gothic" panose="020B0502020202020204" pitchFamily="34" charset="0"/>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79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latin typeface="Century Gothic" panose="020B0502020202020204" pitchFamily="34" charset="0"/>
              </a:rPr>
              <a:t>Histogram</a:t>
            </a:r>
            <a:r>
              <a:rPr lang="en-US" sz="2000" baseline="0" dirty="0">
                <a:latin typeface="Century Gothic" panose="020B0502020202020204" pitchFamily="34" charset="0"/>
              </a:rPr>
              <a:t> of Probability Image, </a:t>
            </a:r>
            <a:r>
              <a:rPr lang="en-US" sz="2000" baseline="0" dirty="0" smtClean="0">
                <a:latin typeface="Century Gothic" panose="020B0502020202020204" pitchFamily="34" charset="0"/>
              </a:rPr>
              <a:t>Sentinel - 2a</a:t>
            </a:r>
            <a:endParaRPr lang="en-US" sz="2000" dirty="0">
              <a:latin typeface="Century Gothic" panose="020B0502020202020204" pitchFamily="34" charset="0"/>
            </a:endParaRPr>
          </a:p>
        </c:rich>
      </c:tx>
      <c:layout/>
      <c:overlay val="0"/>
      <c:spPr>
        <a:noFill/>
        <a:ln>
          <a:noFill/>
        </a:ln>
        <a:effectLst/>
      </c:spPr>
    </c:title>
    <c:autoTitleDeleted val="0"/>
    <c:plotArea>
      <c:layout/>
      <c:barChart>
        <c:barDir val="col"/>
        <c:grouping val="clustered"/>
        <c:varyColors val="0"/>
        <c:ser>
          <c:idx val="0"/>
          <c:order val="0"/>
          <c:tx>
            <c:strRef>
              <c:f>SentinelHistogram!$C$1</c:f>
              <c:strCache>
                <c:ptCount val="1"/>
                <c:pt idx="0">
                  <c:v>Count</c:v>
                </c:pt>
              </c:strCache>
            </c:strRef>
          </c:tx>
          <c:spPr>
            <a:solidFill>
              <a:schemeClr val="accent1"/>
            </a:solidFill>
            <a:ln>
              <a:noFill/>
            </a:ln>
            <a:effectLst/>
          </c:spPr>
          <c:invertIfNegative val="0"/>
          <c:cat>
            <c:numRef>
              <c:f>SentinelHistogram!$B$2:$B$75</c:f>
              <c:numCache>
                <c:formatCode>General</c:formatCode>
                <c:ptCount val="74"/>
                <c:pt idx="0">
                  <c:v>27</c:v>
                </c:pt>
                <c:pt idx="1">
                  <c:v>28</c:v>
                </c:pt>
                <c:pt idx="2">
                  <c:v>29</c:v>
                </c:pt>
                <c:pt idx="3">
                  <c:v>30</c:v>
                </c:pt>
                <c:pt idx="4">
                  <c:v>31</c:v>
                </c:pt>
                <c:pt idx="5">
                  <c:v>32</c:v>
                </c:pt>
                <c:pt idx="6">
                  <c:v>33</c:v>
                </c:pt>
                <c:pt idx="7">
                  <c:v>34</c:v>
                </c:pt>
                <c:pt idx="8">
                  <c:v>35</c:v>
                </c:pt>
                <c:pt idx="9">
                  <c:v>36</c:v>
                </c:pt>
                <c:pt idx="10">
                  <c:v>37</c:v>
                </c:pt>
                <c:pt idx="11">
                  <c:v>38</c:v>
                </c:pt>
                <c:pt idx="12">
                  <c:v>39</c:v>
                </c:pt>
                <c:pt idx="13">
                  <c:v>40</c:v>
                </c:pt>
                <c:pt idx="14">
                  <c:v>41</c:v>
                </c:pt>
                <c:pt idx="15">
                  <c:v>42</c:v>
                </c:pt>
                <c:pt idx="16">
                  <c:v>43</c:v>
                </c:pt>
                <c:pt idx="17">
                  <c:v>44</c:v>
                </c:pt>
                <c:pt idx="18">
                  <c:v>45</c:v>
                </c:pt>
                <c:pt idx="19">
                  <c:v>46</c:v>
                </c:pt>
                <c:pt idx="20">
                  <c:v>47</c:v>
                </c:pt>
                <c:pt idx="21">
                  <c:v>48</c:v>
                </c:pt>
                <c:pt idx="22">
                  <c:v>49</c:v>
                </c:pt>
                <c:pt idx="23">
                  <c:v>50</c:v>
                </c:pt>
                <c:pt idx="24">
                  <c:v>51</c:v>
                </c:pt>
                <c:pt idx="25">
                  <c:v>52</c:v>
                </c:pt>
                <c:pt idx="26">
                  <c:v>53</c:v>
                </c:pt>
                <c:pt idx="27">
                  <c:v>54</c:v>
                </c:pt>
                <c:pt idx="28">
                  <c:v>55</c:v>
                </c:pt>
                <c:pt idx="29">
                  <c:v>56</c:v>
                </c:pt>
                <c:pt idx="30">
                  <c:v>57</c:v>
                </c:pt>
                <c:pt idx="31">
                  <c:v>58</c:v>
                </c:pt>
                <c:pt idx="32">
                  <c:v>59</c:v>
                </c:pt>
                <c:pt idx="33">
                  <c:v>60</c:v>
                </c:pt>
                <c:pt idx="34">
                  <c:v>61</c:v>
                </c:pt>
                <c:pt idx="35">
                  <c:v>62</c:v>
                </c:pt>
                <c:pt idx="36">
                  <c:v>63</c:v>
                </c:pt>
                <c:pt idx="37">
                  <c:v>64</c:v>
                </c:pt>
                <c:pt idx="38">
                  <c:v>65</c:v>
                </c:pt>
                <c:pt idx="39">
                  <c:v>66</c:v>
                </c:pt>
                <c:pt idx="40">
                  <c:v>67</c:v>
                </c:pt>
                <c:pt idx="41">
                  <c:v>68</c:v>
                </c:pt>
                <c:pt idx="42">
                  <c:v>69</c:v>
                </c:pt>
                <c:pt idx="43">
                  <c:v>70</c:v>
                </c:pt>
                <c:pt idx="44">
                  <c:v>71</c:v>
                </c:pt>
                <c:pt idx="45">
                  <c:v>72</c:v>
                </c:pt>
                <c:pt idx="46">
                  <c:v>73</c:v>
                </c:pt>
                <c:pt idx="47">
                  <c:v>74</c:v>
                </c:pt>
                <c:pt idx="48">
                  <c:v>75</c:v>
                </c:pt>
                <c:pt idx="49">
                  <c:v>76</c:v>
                </c:pt>
                <c:pt idx="50">
                  <c:v>77</c:v>
                </c:pt>
                <c:pt idx="51">
                  <c:v>78</c:v>
                </c:pt>
                <c:pt idx="52">
                  <c:v>79</c:v>
                </c:pt>
                <c:pt idx="53">
                  <c:v>80</c:v>
                </c:pt>
                <c:pt idx="54">
                  <c:v>81</c:v>
                </c:pt>
                <c:pt idx="55">
                  <c:v>82</c:v>
                </c:pt>
                <c:pt idx="56">
                  <c:v>83</c:v>
                </c:pt>
                <c:pt idx="57">
                  <c:v>84</c:v>
                </c:pt>
                <c:pt idx="58">
                  <c:v>85</c:v>
                </c:pt>
                <c:pt idx="59">
                  <c:v>86</c:v>
                </c:pt>
                <c:pt idx="60">
                  <c:v>87</c:v>
                </c:pt>
                <c:pt idx="61">
                  <c:v>88</c:v>
                </c:pt>
                <c:pt idx="62">
                  <c:v>89</c:v>
                </c:pt>
                <c:pt idx="63">
                  <c:v>90</c:v>
                </c:pt>
                <c:pt idx="64">
                  <c:v>91</c:v>
                </c:pt>
                <c:pt idx="65">
                  <c:v>92</c:v>
                </c:pt>
                <c:pt idx="66">
                  <c:v>93</c:v>
                </c:pt>
                <c:pt idx="67">
                  <c:v>94</c:v>
                </c:pt>
                <c:pt idx="68">
                  <c:v>95</c:v>
                </c:pt>
                <c:pt idx="69">
                  <c:v>96</c:v>
                </c:pt>
                <c:pt idx="70">
                  <c:v>97</c:v>
                </c:pt>
                <c:pt idx="71">
                  <c:v>98</c:v>
                </c:pt>
                <c:pt idx="72">
                  <c:v>99</c:v>
                </c:pt>
                <c:pt idx="73">
                  <c:v>100</c:v>
                </c:pt>
              </c:numCache>
            </c:numRef>
          </c:cat>
          <c:val>
            <c:numRef>
              <c:f>SentinelHistogram!$C$2:$C$75</c:f>
              <c:numCache>
                <c:formatCode>General</c:formatCode>
                <c:ptCount val="74"/>
                <c:pt idx="0">
                  <c:v>1</c:v>
                </c:pt>
                <c:pt idx="1">
                  <c:v>2</c:v>
                </c:pt>
                <c:pt idx="2">
                  <c:v>3</c:v>
                </c:pt>
                <c:pt idx="3">
                  <c:v>8</c:v>
                </c:pt>
                <c:pt idx="4">
                  <c:v>30</c:v>
                </c:pt>
                <c:pt idx="5">
                  <c:v>31</c:v>
                </c:pt>
                <c:pt idx="6">
                  <c:v>52</c:v>
                </c:pt>
                <c:pt idx="7">
                  <c:v>197</c:v>
                </c:pt>
                <c:pt idx="8">
                  <c:v>387</c:v>
                </c:pt>
                <c:pt idx="9">
                  <c:v>574</c:v>
                </c:pt>
                <c:pt idx="10">
                  <c:v>734</c:v>
                </c:pt>
                <c:pt idx="11">
                  <c:v>921</c:v>
                </c:pt>
                <c:pt idx="12">
                  <c:v>1029</c:v>
                </c:pt>
                <c:pt idx="13">
                  <c:v>1323</c:v>
                </c:pt>
                <c:pt idx="14">
                  <c:v>1532</c:v>
                </c:pt>
                <c:pt idx="15">
                  <c:v>1711</c:v>
                </c:pt>
                <c:pt idx="16">
                  <c:v>1959</c:v>
                </c:pt>
                <c:pt idx="17">
                  <c:v>2226</c:v>
                </c:pt>
                <c:pt idx="18">
                  <c:v>2593</c:v>
                </c:pt>
                <c:pt idx="19">
                  <c:v>2796</c:v>
                </c:pt>
                <c:pt idx="20">
                  <c:v>2948</c:v>
                </c:pt>
                <c:pt idx="21">
                  <c:v>3490</c:v>
                </c:pt>
                <c:pt idx="22">
                  <c:v>3942</c:v>
                </c:pt>
                <c:pt idx="23">
                  <c:v>4803</c:v>
                </c:pt>
                <c:pt idx="24">
                  <c:v>4775</c:v>
                </c:pt>
                <c:pt idx="25">
                  <c:v>4789</c:v>
                </c:pt>
                <c:pt idx="26">
                  <c:v>4741</c:v>
                </c:pt>
                <c:pt idx="27">
                  <c:v>4821</c:v>
                </c:pt>
                <c:pt idx="28">
                  <c:v>4848</c:v>
                </c:pt>
                <c:pt idx="29">
                  <c:v>4915</c:v>
                </c:pt>
                <c:pt idx="30">
                  <c:v>4820</c:v>
                </c:pt>
                <c:pt idx="31">
                  <c:v>4747</c:v>
                </c:pt>
                <c:pt idx="32">
                  <c:v>4857</c:v>
                </c:pt>
                <c:pt idx="33">
                  <c:v>4673</c:v>
                </c:pt>
                <c:pt idx="34">
                  <c:v>4749</c:v>
                </c:pt>
                <c:pt idx="35">
                  <c:v>4711</c:v>
                </c:pt>
                <c:pt idx="36">
                  <c:v>4689</c:v>
                </c:pt>
                <c:pt idx="37">
                  <c:v>4744</c:v>
                </c:pt>
                <c:pt idx="38">
                  <c:v>4628</c:v>
                </c:pt>
                <c:pt idx="39">
                  <c:v>4743</c:v>
                </c:pt>
                <c:pt idx="40">
                  <c:v>4830</c:v>
                </c:pt>
                <c:pt idx="41">
                  <c:v>4818</c:v>
                </c:pt>
                <c:pt idx="42">
                  <c:v>4685</c:v>
                </c:pt>
                <c:pt idx="43">
                  <c:v>4897</c:v>
                </c:pt>
                <c:pt idx="44">
                  <c:v>5052</c:v>
                </c:pt>
                <c:pt idx="45">
                  <c:v>5271</c:v>
                </c:pt>
                <c:pt idx="46">
                  <c:v>5470</c:v>
                </c:pt>
                <c:pt idx="47">
                  <c:v>5533</c:v>
                </c:pt>
                <c:pt idx="48">
                  <c:v>5695</c:v>
                </c:pt>
                <c:pt idx="49">
                  <c:v>5695</c:v>
                </c:pt>
                <c:pt idx="50">
                  <c:v>5802</c:v>
                </c:pt>
                <c:pt idx="51">
                  <c:v>5887</c:v>
                </c:pt>
                <c:pt idx="52">
                  <c:v>6171</c:v>
                </c:pt>
                <c:pt idx="53">
                  <c:v>6394</c:v>
                </c:pt>
                <c:pt idx="54">
                  <c:v>6619</c:v>
                </c:pt>
                <c:pt idx="55">
                  <c:v>6804</c:v>
                </c:pt>
                <c:pt idx="56">
                  <c:v>6760</c:v>
                </c:pt>
                <c:pt idx="57">
                  <c:v>6929</c:v>
                </c:pt>
                <c:pt idx="58">
                  <c:v>7052</c:v>
                </c:pt>
                <c:pt idx="59">
                  <c:v>7054</c:v>
                </c:pt>
                <c:pt idx="60">
                  <c:v>7542</c:v>
                </c:pt>
                <c:pt idx="61">
                  <c:v>7776</c:v>
                </c:pt>
                <c:pt idx="62">
                  <c:v>7967</c:v>
                </c:pt>
                <c:pt idx="63">
                  <c:v>8554</c:v>
                </c:pt>
                <c:pt idx="64">
                  <c:v>9060</c:v>
                </c:pt>
                <c:pt idx="65">
                  <c:v>9857</c:v>
                </c:pt>
                <c:pt idx="66">
                  <c:v>10472</c:v>
                </c:pt>
                <c:pt idx="67">
                  <c:v>11496</c:v>
                </c:pt>
                <c:pt idx="68">
                  <c:v>12857</c:v>
                </c:pt>
                <c:pt idx="69">
                  <c:v>15426</c:v>
                </c:pt>
                <c:pt idx="70">
                  <c:v>16819</c:v>
                </c:pt>
                <c:pt idx="71">
                  <c:v>17863</c:v>
                </c:pt>
                <c:pt idx="72">
                  <c:v>17837</c:v>
                </c:pt>
                <c:pt idx="73">
                  <c:v>20975</c:v>
                </c:pt>
              </c:numCache>
            </c:numRef>
          </c:val>
        </c:ser>
        <c:dLbls>
          <c:showLegendKey val="0"/>
          <c:showVal val="0"/>
          <c:showCatName val="0"/>
          <c:showSerName val="0"/>
          <c:showPercent val="0"/>
          <c:showBubbleSize val="0"/>
        </c:dLbls>
        <c:gapWidth val="219"/>
        <c:overlap val="-27"/>
        <c:axId val="36532608"/>
        <c:axId val="36534528"/>
      </c:barChart>
      <c:catAx>
        <c:axId val="365326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latin typeface="Century Gothic" panose="020B0502020202020204" pitchFamily="34" charset="0"/>
                  </a:rPr>
                  <a:t>Probability</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534528"/>
        <c:crosses val="autoZero"/>
        <c:auto val="1"/>
        <c:lblAlgn val="ctr"/>
        <c:lblOffset val="100"/>
        <c:noMultiLvlLbl val="0"/>
      </c:catAx>
      <c:valAx>
        <c:axId val="36534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latin typeface="Century Gothic" panose="020B0502020202020204" pitchFamily="34" charset="0"/>
                  </a:rPr>
                  <a:t>Number of Pixels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532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6-08-02T17:21:18.853" idx="5">
    <p:pos x="10" y="10"/>
    <p:text>Is there a way to use smart art on this slide?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226663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a:solidFill>
                  <a:srgbClr val="FF0000"/>
                </a:solidFill>
                <a:latin typeface="Calibri"/>
                <a:ea typeface="Calibri"/>
                <a:cs typeface="Calibri"/>
                <a:sym typeface="Calibri"/>
              </a:rPr>
              <a:t>Your project VPS Image should be placed behind the top aperture shape. An example shape has been placed in this position for your reference. Delete the example VPS image, insert your image, right click your image and select the “Send to Back” option. Position and adjust the size of your image so that it lines up with the provided margin rulers.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1" name="Shape 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855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This graph shows how classes were labeled for the 2002 image as well as the spatial distribution of the 2002-2003 in situ data that was used to validate our map. The graph shows that a majority of points fell within a single class. However, most of these points have percent coverage ranging from 0-10. Even then, the fact that our classification captured most of these points could be related to sampling bias or over-classification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6617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We compared the two Random Forest classifications and found Sentinel-2 performed better than Landsat.  Both results over classify Giant Reed but Sentinel does a better job in most of the other classes and has a smaller error rate overall.  Aside from the error matrix output, (Transition:) this can be validated several different ways.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304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cap="none" dirty="0" smtClean="0">
                <a:solidFill>
                  <a:schemeClr val="dk1"/>
                </a:solidFill>
                <a:effectLst/>
                <a:latin typeface="Calibri"/>
                <a:ea typeface="Calibri"/>
                <a:cs typeface="Calibri"/>
                <a:sym typeface="Calibri"/>
              </a:rPr>
              <a:t>Random Forest also creates an output image that shows the probability of each pixel having been classified correctly. These histograms show how many pixels in our classified image had a high probability of being correct. The Sentinel-2 image clearly has a higher probability of more pixels being classified correctly.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1996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a:r>
              <a:rPr lang="en-US" sz="1200" b="0" i="0" u="none" strike="noStrike" kern="1200" cap="none" dirty="0" smtClean="0">
                <a:solidFill>
                  <a:schemeClr val="dk1"/>
                </a:solidFill>
                <a:effectLst/>
                <a:latin typeface="Calibri"/>
                <a:ea typeface="Calibri"/>
                <a:cs typeface="Calibri"/>
                <a:sym typeface="Calibri"/>
              </a:rPr>
              <a:t>One of the reasons for this disparity is because of the different spatial resolutions of Landsat and Sentinel-2.  In the middle here we have examples of a MODIS band which is 250m, Landsat 8, which is 30m, and Sentinel 2, which is 10m.  We</a:t>
            </a:r>
            <a:r>
              <a:rPr lang="en-US" sz="1200" b="0" i="0" u="none" strike="noStrike" kern="1200" cap="none" baseline="0" dirty="0" smtClean="0">
                <a:solidFill>
                  <a:schemeClr val="dk1"/>
                </a:solidFill>
                <a:effectLst/>
                <a:latin typeface="Calibri"/>
                <a:ea typeface="Calibri"/>
                <a:cs typeface="Calibri"/>
                <a:sym typeface="Calibri"/>
              </a:rPr>
              <a:t> tested </a:t>
            </a:r>
            <a:r>
              <a:rPr lang="en-US" sz="1200" b="0" i="0" u="none" strike="noStrike" kern="1200" cap="none" dirty="0" smtClean="0">
                <a:solidFill>
                  <a:schemeClr val="dk1"/>
                </a:solidFill>
                <a:effectLst/>
                <a:latin typeface="Calibri"/>
                <a:ea typeface="Calibri"/>
                <a:cs typeface="Calibri"/>
                <a:sym typeface="Calibri"/>
              </a:rPr>
              <a:t>MODIS </a:t>
            </a:r>
            <a:r>
              <a:rPr lang="en-US" sz="1200" b="0" i="0" u="none" strike="noStrike" kern="1200" cap="none" dirty="0" err="1" smtClean="0">
                <a:solidFill>
                  <a:schemeClr val="dk1"/>
                </a:solidFill>
                <a:effectLst/>
                <a:latin typeface="Calibri"/>
                <a:ea typeface="Calibri"/>
                <a:cs typeface="Calibri"/>
                <a:sym typeface="Calibri"/>
              </a:rPr>
              <a:t>ForWarn</a:t>
            </a:r>
            <a:r>
              <a:rPr lang="en-US" sz="1200" b="0" i="0" u="none" strike="noStrike" kern="1200" cap="none" dirty="0" smtClean="0">
                <a:solidFill>
                  <a:schemeClr val="dk1"/>
                </a:solidFill>
                <a:effectLst/>
                <a:latin typeface="Calibri"/>
                <a:ea typeface="Calibri"/>
                <a:cs typeface="Calibri"/>
                <a:sym typeface="Calibri"/>
              </a:rPr>
              <a:t> data as a variable in our classifications for cheatgrass but</a:t>
            </a:r>
            <a:r>
              <a:rPr lang="en-US" sz="1200" b="0" i="0" u="none" strike="noStrike" kern="1200" cap="none" baseline="0" dirty="0" smtClean="0">
                <a:solidFill>
                  <a:schemeClr val="dk1"/>
                </a:solidFill>
                <a:effectLst/>
                <a:latin typeface="Calibri"/>
                <a:ea typeface="Calibri"/>
                <a:cs typeface="Calibri"/>
                <a:sym typeface="Calibri"/>
              </a:rPr>
              <a:t> it’s coarse resolution did not improve our results</a:t>
            </a:r>
            <a:r>
              <a:rPr lang="en-US" sz="1200" b="0" i="0" u="none" strike="noStrike" kern="1200" cap="none" dirty="0" smtClean="0">
                <a:solidFill>
                  <a:schemeClr val="dk1"/>
                </a:solidFill>
                <a:effectLst/>
                <a:latin typeface="Calibri"/>
                <a:ea typeface="Calibri"/>
                <a:cs typeface="Calibri"/>
                <a:sym typeface="Calibri"/>
              </a:rPr>
              <a:t>.</a:t>
            </a:r>
            <a:endParaRPr lang="en-US" b="0" dirty="0" smtClean="0">
              <a:effectLst/>
            </a:endParaRPr>
          </a:p>
          <a:p>
            <a:r>
              <a:rPr lang="en-US" b="0" dirty="0" smtClean="0">
                <a:effectLst/>
              </a:rPr>
              <a:t/>
            </a:r>
            <a:br>
              <a:rPr lang="en-US" b="0" dirty="0" smtClean="0">
                <a:effectLst/>
              </a:rPr>
            </a:br>
            <a:r>
              <a:rPr lang="en-US" b="0" dirty="0" smtClean="0">
                <a:effectLst/>
              </a:rPr>
              <a:t>Another</a:t>
            </a:r>
            <a:r>
              <a:rPr lang="en-US" b="0" baseline="0" dirty="0" smtClean="0">
                <a:effectLst/>
              </a:rPr>
              <a:t> challenge </a:t>
            </a:r>
            <a:r>
              <a:rPr lang="en-US" sz="1200" b="0" i="0" u="none" strike="noStrike" kern="1200" cap="none" baseline="0" dirty="0" smtClean="0">
                <a:solidFill>
                  <a:schemeClr val="dk1"/>
                </a:solidFill>
                <a:effectLst/>
                <a:latin typeface="Calibri"/>
                <a:sym typeface="Calibri"/>
              </a:rPr>
              <a:t>was that</a:t>
            </a:r>
            <a:r>
              <a:rPr lang="en-US" sz="1200" b="0" i="0" u="none" strike="noStrike" kern="1200" cap="none" dirty="0" smtClean="0">
                <a:solidFill>
                  <a:schemeClr val="dk1"/>
                </a:solidFill>
                <a:effectLst/>
                <a:latin typeface="Calibri"/>
                <a:ea typeface="Calibri"/>
                <a:cs typeface="Calibri"/>
                <a:sym typeface="Calibri"/>
              </a:rPr>
              <a:t> only a sixth of our in situ points had percentage cover information and none of these points fell within Valles Caldera.  Additionally, the in situ data we had for Giant Reed along the Rio Grande was sparse and making the training data for the other classes was difficult.  Thus Giant Reed was over classified, since most riparian vegetation was classified as giant reed, due to similar spectral signatures.</a:t>
            </a:r>
            <a:endParaRPr dirty="0"/>
          </a:p>
        </p:txBody>
      </p:sp>
      <p:sp>
        <p:nvSpPr>
          <p:cNvPr id="269" name="Shape 26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a:t>
            </a:fld>
            <a:endParaRPr lang="en-US"/>
          </a:p>
        </p:txBody>
      </p:sp>
    </p:spTree>
    <p:extLst>
      <p:ext uri="{BB962C8B-B14F-4D97-AF65-F5344CB8AC3E}">
        <p14:creationId xmlns:p14="http://schemas.microsoft.com/office/powerpoint/2010/main" val="4001168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a:r>
              <a:rPr lang="en-US" sz="1200" b="0" i="0" u="none" strike="noStrike" kern="1200" cap="none" dirty="0" smtClean="0">
                <a:solidFill>
                  <a:schemeClr val="dk1"/>
                </a:solidFill>
                <a:effectLst/>
                <a:latin typeface="Calibri"/>
                <a:ea typeface="Calibri"/>
                <a:cs typeface="Calibri"/>
                <a:sym typeface="Calibri"/>
              </a:rPr>
              <a:t>In conclusion, having more field observations significantly improved the ability to validate and label our unsupervised classifications in the Caldera, and we expect that a richer distribution of in situ observations across</a:t>
            </a:r>
            <a:r>
              <a:rPr lang="en-US" sz="1200" b="0" i="0" u="none" strike="noStrike" kern="1200" cap="none" baseline="0" dirty="0" smtClean="0">
                <a:solidFill>
                  <a:schemeClr val="dk1"/>
                </a:solidFill>
                <a:effectLst/>
                <a:latin typeface="Calibri"/>
                <a:ea typeface="Calibri"/>
                <a:cs typeface="Calibri"/>
                <a:sym typeface="Calibri"/>
              </a:rPr>
              <a:t> the p</a:t>
            </a:r>
            <a:r>
              <a:rPr lang="en-US" sz="1200" b="0" i="0" u="none" strike="noStrike" kern="1200" cap="none" dirty="0" smtClean="0">
                <a:solidFill>
                  <a:schemeClr val="dk1"/>
                </a:solidFill>
                <a:effectLst/>
                <a:latin typeface="Calibri"/>
                <a:ea typeface="Calibri"/>
                <a:cs typeface="Calibri"/>
                <a:sym typeface="Calibri"/>
              </a:rPr>
              <a:t>reserve could significantly improve future classifications. </a:t>
            </a:r>
            <a:endParaRPr lang="en-US" b="0" dirty="0" smtClean="0">
              <a:effectLst/>
            </a:endParaRPr>
          </a:p>
          <a:p>
            <a:pPr rtl="0"/>
            <a:r>
              <a:rPr lang="en-US" b="0" dirty="0" smtClean="0">
                <a:effectLst/>
              </a:rPr>
              <a:t/>
            </a:r>
            <a:br>
              <a:rPr lang="en-US" b="0" dirty="0" smtClean="0">
                <a:effectLst/>
              </a:rPr>
            </a:br>
            <a:r>
              <a:rPr lang="en-US" sz="1200" b="0" i="0" u="none" strike="noStrike" kern="1200" cap="none" dirty="0" smtClean="0">
                <a:solidFill>
                  <a:schemeClr val="dk1"/>
                </a:solidFill>
                <a:effectLst/>
                <a:latin typeface="Calibri"/>
                <a:ea typeface="Calibri"/>
                <a:cs typeface="Calibri"/>
                <a:sym typeface="Calibri"/>
              </a:rPr>
              <a:t>Likewise, in Glen Canyon, due to the lack of field observations, </a:t>
            </a:r>
            <a:r>
              <a:rPr lang="en-US" sz="1200" b="0" i="0" u="none" strike="noStrike" kern="1200" cap="none" dirty="0" err="1" smtClean="0">
                <a:solidFill>
                  <a:schemeClr val="dk1"/>
                </a:solidFill>
                <a:effectLst/>
                <a:latin typeface="Calibri"/>
                <a:ea typeface="Calibri"/>
                <a:cs typeface="Calibri"/>
                <a:sym typeface="Calibri"/>
              </a:rPr>
              <a:t>ravenna</a:t>
            </a:r>
            <a:r>
              <a:rPr lang="en-US" sz="1200" b="0" i="0" u="none" strike="noStrike" kern="1200" cap="none" dirty="0" smtClean="0">
                <a:solidFill>
                  <a:schemeClr val="dk1"/>
                </a:solidFill>
                <a:effectLst/>
                <a:latin typeface="Calibri"/>
                <a:ea typeface="Calibri"/>
                <a:cs typeface="Calibri"/>
                <a:sym typeface="Calibri"/>
              </a:rPr>
              <a:t> grass was unable to be accurately modeled or predicted.</a:t>
            </a:r>
            <a:endParaRPr lang="en-US" b="0" dirty="0" smtClean="0">
              <a:effectLst/>
            </a:endParaRPr>
          </a:p>
          <a:p>
            <a:pPr rtl="0"/>
            <a:r>
              <a:rPr lang="en-US" b="0" dirty="0" smtClean="0">
                <a:effectLst/>
              </a:rPr>
              <a:t/>
            </a:r>
            <a:br>
              <a:rPr lang="en-US" b="0" dirty="0" smtClean="0">
                <a:effectLst/>
              </a:rPr>
            </a:br>
            <a:r>
              <a:rPr lang="en-US" sz="1200" b="0" i="0" u="none" strike="noStrike" kern="1200" cap="none" dirty="0" smtClean="0">
                <a:solidFill>
                  <a:schemeClr val="dk1"/>
                </a:solidFill>
                <a:effectLst/>
                <a:latin typeface="Calibri"/>
                <a:ea typeface="Calibri"/>
                <a:cs typeface="Calibri"/>
                <a:sym typeface="Calibri"/>
              </a:rPr>
              <a:t>Our results for Big Bend determined that Landsat’s 30m pixels are too large to classify giant reed along the Rio Grande. With the public release of the Sentinel-2 archive, we expect that there will be further improvements to be made in classifying vegetation along the Rio Grande and elsewhere. </a:t>
            </a:r>
            <a:endParaRPr lang="en-US" b="0" dirty="0" smtClean="0">
              <a:effectLst/>
            </a:endParaRPr>
          </a:p>
          <a:p>
            <a:r>
              <a:rPr lang="en-US" dirty="0" smtClean="0"/>
              <a:t/>
            </a:r>
            <a:br>
              <a:rPr lang="en-US" dirty="0" smtClean="0"/>
            </a:br>
            <a:endParaRPr dirty="0"/>
          </a:p>
        </p:txBody>
      </p:sp>
      <p:sp>
        <p:nvSpPr>
          <p:cNvPr id="278" name="Shape 27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14</a:t>
            </a:fld>
            <a:endParaRPr lang="en-US"/>
          </a:p>
        </p:txBody>
      </p:sp>
    </p:spTree>
    <p:extLst>
      <p:ext uri="{BB962C8B-B14F-4D97-AF65-F5344CB8AC3E}">
        <p14:creationId xmlns:p14="http://schemas.microsoft.com/office/powerpoint/2010/main" val="2735425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lnSpc>
                <a:spcPct val="90000"/>
              </a:lnSpc>
              <a:spcBef>
                <a:spcPts val="0"/>
              </a:spcBef>
              <a:buClr>
                <a:srgbClr val="757070"/>
              </a:buClr>
              <a:buSzPct val="25000"/>
              <a:buFont typeface="Arial"/>
              <a:buNone/>
            </a:pPr>
            <a:r>
              <a:rPr lang="en-US" sz="2000" dirty="0" smtClean="0">
                <a:solidFill>
                  <a:srgbClr val="757070"/>
                </a:solidFill>
              </a:rPr>
              <a:t>We’d like to thank the Langley Leadership team and Dr. Ross for all of their help and hard work. We also thank our project partners for the opportunity to work and learn alongside the National Park Service.</a:t>
            </a:r>
            <a:br>
              <a:rPr lang="en-US" sz="2000" dirty="0" smtClean="0">
                <a:solidFill>
                  <a:srgbClr val="757070"/>
                </a:solidFill>
              </a:rPr>
            </a:br>
            <a:r>
              <a:rPr lang="en-US" sz="2000" dirty="0" smtClean="0">
                <a:solidFill>
                  <a:srgbClr val="757070"/>
                </a:solidFill>
              </a:rPr>
              <a:t>Our next presentation</a:t>
            </a:r>
            <a:r>
              <a:rPr lang="en-US" sz="2000" baseline="0" dirty="0" smtClean="0">
                <a:solidFill>
                  <a:srgbClr val="757070"/>
                </a:solidFill>
              </a:rPr>
              <a:t> is Western U.S. Water. </a:t>
            </a:r>
            <a:endParaRPr lang="en-US" sz="2000" dirty="0">
              <a:solidFill>
                <a:srgbClr val="757070"/>
              </a:solidFill>
            </a:endParaRPr>
          </a:p>
        </p:txBody>
      </p:sp>
      <p:sp>
        <p:nvSpPr>
          <p:cNvPr id="286" name="Shape 2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90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a:r>
              <a:rPr lang="en-US" sz="1200" b="1" i="0" u="none" strike="noStrike" kern="1200" cap="none" dirty="0" smtClean="0">
                <a:solidFill>
                  <a:schemeClr val="dk1"/>
                </a:solidFill>
                <a:effectLst/>
                <a:latin typeface="Calibri"/>
                <a:ea typeface="Calibri"/>
                <a:cs typeface="Calibri"/>
                <a:sym typeface="Calibri"/>
              </a:rPr>
              <a:t>1) Objectives:</a:t>
            </a:r>
            <a:endParaRPr lang="en-US" sz="1000"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       The National Park Service (NPS) requires accurate information about the location of invasive species. </a:t>
            </a:r>
            <a:endParaRPr lang="en-US" sz="1000" b="0" dirty="0" smtClean="0">
              <a:effectLst/>
            </a:endParaRPr>
          </a:p>
          <a:p>
            <a:pPr rtl="0"/>
            <a:r>
              <a:rPr lang="en-US" sz="1200" b="0" i="0" u="none" strike="noStrike" kern="1200" cap="none" dirty="0" smtClean="0">
                <a:solidFill>
                  <a:schemeClr val="dk1"/>
                </a:solidFill>
                <a:effectLst/>
                <a:latin typeface="Calibri"/>
                <a:ea typeface="Calibri"/>
                <a:cs typeface="Calibri"/>
                <a:sym typeface="Calibri"/>
              </a:rPr>
              <a:t>       The objective of the Southwest Ecological Forecasting project is to provide an alternative to time intensive, on-the-ground surveys through the use of Earth observation tools by creating distribution maps and predictive models of         invasive species.</a:t>
            </a:r>
            <a:endParaRPr lang="en-US" sz="1000" b="0" dirty="0" smtClean="0">
              <a:effectLst/>
            </a:endParaRPr>
          </a:p>
          <a:p>
            <a:r>
              <a:rPr lang="en-US" sz="1200" b="0" i="0" u="none" strike="noStrike" kern="1200" cap="none" dirty="0" smtClean="0">
                <a:solidFill>
                  <a:schemeClr val="dk1"/>
                </a:solidFill>
                <a:effectLst/>
                <a:latin typeface="Calibri"/>
                <a:ea typeface="Calibri"/>
                <a:cs typeface="Calibri"/>
                <a:sym typeface="Calibri"/>
              </a:rPr>
              <a:t>       Our study examined four national park locations in the Southwestern United States and three invasive species currently of interests to our project partners: </a:t>
            </a:r>
            <a:r>
              <a:rPr lang="en-US" sz="1200" b="0" i="0" u="none" strike="noStrike" kern="1200" cap="none" dirty="0" err="1" smtClean="0">
                <a:solidFill>
                  <a:schemeClr val="dk1"/>
                </a:solidFill>
                <a:effectLst/>
                <a:latin typeface="Calibri"/>
                <a:ea typeface="Calibri"/>
                <a:cs typeface="Calibri"/>
                <a:sym typeface="Calibri"/>
              </a:rPr>
              <a:t>cheatgrass</a:t>
            </a:r>
            <a:r>
              <a:rPr lang="en-US" sz="1200" b="0" i="0" u="none" strike="noStrike" kern="1200" cap="none" dirty="0" smtClean="0">
                <a:solidFill>
                  <a:schemeClr val="dk1"/>
                </a:solidFill>
                <a:effectLst/>
                <a:latin typeface="Calibri"/>
                <a:ea typeface="Calibri"/>
                <a:cs typeface="Calibri"/>
                <a:sym typeface="Calibri"/>
              </a:rPr>
              <a:t> *click*, giant reed *click*, and </a:t>
            </a:r>
            <a:r>
              <a:rPr lang="en-US" sz="1200" b="0" i="0" u="none" strike="noStrike" kern="1200" cap="none" dirty="0" err="1" smtClean="0">
                <a:solidFill>
                  <a:schemeClr val="dk1"/>
                </a:solidFill>
                <a:effectLst/>
                <a:latin typeface="Calibri"/>
                <a:ea typeface="Calibri"/>
                <a:cs typeface="Calibri"/>
                <a:sym typeface="Calibri"/>
              </a:rPr>
              <a:t>ravenna</a:t>
            </a:r>
            <a:r>
              <a:rPr lang="en-US" sz="1200" b="0" i="0" u="none" strike="noStrike" kern="1200" cap="none" dirty="0" smtClean="0">
                <a:solidFill>
                  <a:schemeClr val="dk1"/>
                </a:solidFill>
                <a:effectLst/>
                <a:latin typeface="Calibri"/>
                <a:ea typeface="Calibri"/>
                <a:cs typeface="Calibri"/>
                <a:sym typeface="Calibri"/>
              </a:rPr>
              <a:t> grass *click*.</a:t>
            </a:r>
            <a:endParaRPr sz="1000" b="1" dirty="0">
              <a:highlight>
                <a:srgbClr val="FFFF00"/>
              </a:highlight>
              <a:latin typeface="Questrial"/>
              <a:ea typeface="Questrial"/>
              <a:cs typeface="Questrial"/>
              <a:sym typeface="Questrial"/>
            </a:endParaRPr>
          </a:p>
          <a:p>
            <a:pPr lvl="0" rtl="0">
              <a:spcBef>
                <a:spcPts val="0"/>
              </a:spcBef>
              <a:buNone/>
            </a:pPr>
            <a:endParaRPr sz="1100" dirty="0">
              <a:latin typeface="Times New Roman"/>
              <a:ea typeface="Times New Roman"/>
              <a:cs typeface="Times New Roman"/>
              <a:sym typeface="Times New Roman"/>
            </a:endParaRPr>
          </a:p>
        </p:txBody>
      </p:sp>
      <p:sp>
        <p:nvSpPr>
          <p:cNvPr id="106" name="Shape 10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2</a:t>
            </a:fld>
            <a:endParaRPr lang="en-US"/>
          </a:p>
        </p:txBody>
      </p:sp>
    </p:spTree>
    <p:extLst>
      <p:ext uri="{BB962C8B-B14F-4D97-AF65-F5344CB8AC3E}">
        <p14:creationId xmlns:p14="http://schemas.microsoft.com/office/powerpoint/2010/main" val="314643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a:r>
              <a:rPr lang="en-US" sz="1200" b="0" i="0" u="none" strike="noStrike" kern="1200" cap="none" dirty="0" smtClean="0">
                <a:solidFill>
                  <a:schemeClr val="dk1"/>
                </a:solidFill>
                <a:effectLst/>
                <a:latin typeface="Calibri"/>
                <a:ea typeface="Calibri"/>
                <a:cs typeface="Calibri"/>
                <a:sym typeface="Calibri"/>
              </a:rPr>
              <a:t>In Big Bend National Park in TX, giant reed was originally introduced as an erosion-control agent in the 1820s *click* and has since colonized riparian corridors along the Rio Grande. </a:t>
            </a:r>
            <a:endParaRPr lang="en-US" sz="1100" b="0" dirty="0" smtClean="0">
              <a:effectLst/>
            </a:endParaRPr>
          </a:p>
        </p:txBody>
      </p:sp>
      <p:sp>
        <p:nvSpPr>
          <p:cNvPr id="119" name="Shape 11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a:t>
            </a:fld>
            <a:endParaRPr lang="en-US"/>
          </a:p>
        </p:txBody>
      </p:sp>
    </p:spTree>
    <p:extLst>
      <p:ext uri="{BB962C8B-B14F-4D97-AF65-F5344CB8AC3E}">
        <p14:creationId xmlns:p14="http://schemas.microsoft.com/office/powerpoint/2010/main" val="95948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a:r>
              <a:rPr lang="en-US" sz="1200" b="0" i="0" u="none" strike="noStrike" kern="1200" cap="none" dirty="0" smtClean="0">
                <a:solidFill>
                  <a:schemeClr val="dk1"/>
                </a:solidFill>
                <a:effectLst/>
                <a:latin typeface="Calibri"/>
                <a:ea typeface="Calibri"/>
                <a:cs typeface="Calibri"/>
                <a:sym typeface="Calibri"/>
              </a:rPr>
              <a:t>In Valles Caldera National Preserve and Bandelier National Monument in New Mexico, cheatgrass is problematic because of its early phenology, *click* which causes it to be a fire hazard and allows it to outcompete native species. </a:t>
            </a:r>
            <a:endParaRPr lang="en-US" b="0" dirty="0" smtClean="0">
              <a:effectLst/>
            </a:endParaRPr>
          </a:p>
          <a:p>
            <a:r>
              <a:rPr lang="en-US" sz="1200" b="0" i="0" u="none" strike="noStrike" kern="1200" cap="none" dirty="0" smtClean="0">
                <a:solidFill>
                  <a:schemeClr val="dk1"/>
                </a:solidFill>
                <a:effectLst/>
                <a:latin typeface="Calibri"/>
                <a:ea typeface="Calibri"/>
                <a:cs typeface="Calibri"/>
                <a:sym typeface="Calibri"/>
              </a:rPr>
              <a:t>       </a:t>
            </a:r>
            <a:endParaRPr lang="en-US" dirty="0"/>
          </a:p>
        </p:txBody>
      </p:sp>
      <p:sp>
        <p:nvSpPr>
          <p:cNvPr id="135" name="Shape 13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a:t>
            </a:fld>
            <a:endParaRPr lang="en-US"/>
          </a:p>
        </p:txBody>
      </p:sp>
    </p:spTree>
    <p:extLst>
      <p:ext uri="{BB962C8B-B14F-4D97-AF65-F5344CB8AC3E}">
        <p14:creationId xmlns:p14="http://schemas.microsoft.com/office/powerpoint/2010/main" val="2384557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a:r>
              <a:rPr lang="en-US" sz="1200" b="0" i="0" u="none" strike="noStrike" kern="1200" cap="none" dirty="0" smtClean="0">
                <a:solidFill>
                  <a:schemeClr val="dk1"/>
                </a:solidFill>
                <a:effectLst/>
                <a:latin typeface="Calibri"/>
                <a:ea typeface="Calibri"/>
                <a:cs typeface="Calibri"/>
                <a:sym typeface="Calibri"/>
              </a:rPr>
              <a:t>   In Glen Canyon National Recreation located in Utah, </a:t>
            </a:r>
            <a:r>
              <a:rPr lang="en-US" sz="1200" b="0" i="0" u="none" strike="noStrike" kern="1200" cap="none" dirty="0" err="1" smtClean="0">
                <a:solidFill>
                  <a:schemeClr val="dk1"/>
                </a:solidFill>
                <a:effectLst/>
                <a:latin typeface="Calibri"/>
                <a:ea typeface="Calibri"/>
                <a:cs typeface="Calibri"/>
                <a:sym typeface="Calibri"/>
              </a:rPr>
              <a:t>ravenna</a:t>
            </a:r>
            <a:r>
              <a:rPr lang="en-US" sz="1200" b="0" i="0" u="none" strike="noStrike" kern="1200" cap="none" dirty="0" smtClean="0">
                <a:solidFill>
                  <a:schemeClr val="dk1"/>
                </a:solidFill>
                <a:effectLst/>
                <a:latin typeface="Calibri"/>
                <a:ea typeface="Calibri"/>
                <a:cs typeface="Calibri"/>
                <a:sym typeface="Calibri"/>
              </a:rPr>
              <a:t> grass threatens a unique vegetation cover called hanging gardens which is found around Lake Powell. </a:t>
            </a:r>
            <a:endParaRPr lang="en-US" b="0" dirty="0" smtClean="0">
              <a:effectLst/>
            </a:endParaRPr>
          </a:p>
          <a:p>
            <a:r>
              <a:rPr lang="en-US" sz="1200" b="0" i="0" u="none" strike="noStrike" kern="1200" cap="none" dirty="0" smtClean="0">
                <a:solidFill>
                  <a:schemeClr val="dk1"/>
                </a:solidFill>
                <a:effectLst/>
                <a:latin typeface="Calibri"/>
                <a:ea typeface="Calibri"/>
                <a:cs typeface="Calibri"/>
                <a:sym typeface="Calibri"/>
              </a:rPr>
              <a:t>       </a:t>
            </a:r>
            <a:endParaRPr lang="en-US" dirty="0"/>
          </a:p>
        </p:txBody>
      </p:sp>
      <p:sp>
        <p:nvSpPr>
          <p:cNvPr id="149" name="Shape 14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pPr>
                <a:buClr>
                  <a:srgbClr val="000000"/>
                </a:buClr>
                <a:buSzPct val="25000"/>
                <a:buFont typeface="Arial"/>
                <a:buNone/>
              </a:pPr>
              <a:t>5</a:t>
            </a:fld>
            <a:endParaRPr lang="en-US"/>
          </a:p>
        </p:txBody>
      </p:sp>
    </p:spTree>
    <p:extLst>
      <p:ext uri="{BB962C8B-B14F-4D97-AF65-F5344CB8AC3E}">
        <p14:creationId xmlns:p14="http://schemas.microsoft.com/office/powerpoint/2010/main" val="3774074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sz="1200" b="0" i="0" u="none" strike="noStrike" kern="1200" cap="none" dirty="0" smtClean="0">
                <a:solidFill>
                  <a:schemeClr val="dk1"/>
                </a:solidFill>
                <a:effectLst/>
                <a:latin typeface="Calibri"/>
                <a:ea typeface="Calibri"/>
                <a:cs typeface="Calibri"/>
                <a:sym typeface="Calibri"/>
              </a:rPr>
              <a:t>Invasive species are an issue for the national park service because these non-native plants tend to out compete local vegetation, which can severely impact biodiversity and alter fire regimes. To combat their introduction and propagation, the park service monitors, inventories, and treats invasive species</a:t>
            </a:r>
            <a:endParaRPr lang="en-US" dirty="0"/>
          </a:p>
        </p:txBody>
      </p:sp>
      <p:sp>
        <p:nvSpPr>
          <p:cNvPr id="173" name="Shape 17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a:t>
            </a:fld>
            <a:endParaRPr lang="en-US"/>
          </a:p>
        </p:txBody>
      </p:sp>
    </p:spTree>
    <p:extLst>
      <p:ext uri="{BB962C8B-B14F-4D97-AF65-F5344CB8AC3E}">
        <p14:creationId xmlns:p14="http://schemas.microsoft.com/office/powerpoint/2010/main" val="263455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We utilized several earth observations in order to get the best "recipe" for mapping vegetation distribution across our study area. We applied different band combinations of multispectral data from Landsat's 5, 7 &amp; 8 as well as Sentinel II to classify our focal species. We also used phenology data from the US Forest Service's </a:t>
            </a:r>
            <a:r>
              <a:rPr lang="en-US" sz="1200" b="0" i="0" u="none" strike="noStrike" kern="1200" cap="none" dirty="0" err="1" smtClean="0">
                <a:solidFill>
                  <a:schemeClr val="dk1"/>
                </a:solidFill>
                <a:effectLst/>
                <a:latin typeface="Calibri"/>
                <a:ea typeface="Calibri"/>
                <a:cs typeface="Calibri"/>
                <a:sym typeface="Calibri"/>
              </a:rPr>
              <a:t>Forwarn</a:t>
            </a:r>
            <a:r>
              <a:rPr lang="en-US" sz="1200" b="0" i="0" u="none" strike="noStrike" kern="1200" cap="none" dirty="0" smtClean="0">
                <a:solidFill>
                  <a:schemeClr val="dk1"/>
                </a:solidFill>
                <a:effectLst/>
                <a:latin typeface="Calibri"/>
                <a:ea typeface="Calibri"/>
                <a:cs typeface="Calibri"/>
                <a:sym typeface="Calibri"/>
              </a:rPr>
              <a:t> dataset, which is derived from Terra MODIS imagery. Additionally, topographic indices were derived from the National Elevation dataset (NED).</a:t>
            </a:r>
            <a:endParaRPr lang="en-US" sz="1200" dirty="0" smtClean="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Century Gothic" panose="020B0502020202020204" pitchFamily="34" charset="0"/>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9032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fontAlgn="base"/>
            <a:r>
              <a:rPr lang="en-US" sz="1200" b="0" i="0" u="none" strike="noStrike" kern="1200" cap="none" dirty="0" smtClean="0">
                <a:solidFill>
                  <a:schemeClr val="dk1"/>
                </a:solidFill>
                <a:effectLst/>
                <a:latin typeface="Calibri"/>
                <a:ea typeface="Calibri"/>
                <a:cs typeface="Calibri"/>
                <a:sym typeface="Calibri"/>
              </a:rPr>
              <a:t>We assembled Landsat and Sentinel-2 imagery for each year where we obtained cloud free images. We classified these multispectral data using both unsupervised and supervised methods. In BAND and VALL, classification maps were validated using in situ data and the 2002-2003 GAP </a:t>
            </a:r>
            <a:r>
              <a:rPr lang="en-US" sz="1200" b="0" i="0" u="none" strike="noStrike" kern="1200" cap="none" dirty="0" err="1" smtClean="0">
                <a:solidFill>
                  <a:schemeClr val="dk1"/>
                </a:solidFill>
                <a:effectLst/>
                <a:latin typeface="Calibri"/>
                <a:ea typeface="Calibri"/>
                <a:cs typeface="Calibri"/>
                <a:sym typeface="Calibri"/>
              </a:rPr>
              <a:t>landcover</a:t>
            </a:r>
            <a:r>
              <a:rPr lang="en-US" sz="1200" b="0" i="0" u="none" strike="noStrike" kern="1200" cap="none" dirty="0" smtClean="0">
                <a:solidFill>
                  <a:schemeClr val="dk1"/>
                </a:solidFill>
                <a:effectLst/>
                <a:latin typeface="Calibri"/>
                <a:ea typeface="Calibri"/>
                <a:cs typeface="Calibri"/>
                <a:sym typeface="Calibri"/>
              </a:rPr>
              <a:t> study. In Big Bend, class labeling and error estimation is done within the Random Forest algorithm.</a:t>
            </a:r>
          </a:p>
          <a:p>
            <a:pPr rtl="0" fontAlgn="base"/>
            <a:r>
              <a:rPr lang="en-US" sz="1200" b="0" i="0" u="none" strike="noStrike" kern="1200" cap="none" dirty="0" smtClean="0">
                <a:solidFill>
                  <a:schemeClr val="dk1"/>
                </a:solidFill>
                <a:effectLst/>
                <a:latin typeface="Calibri"/>
                <a:ea typeface="Calibri"/>
                <a:cs typeface="Calibri"/>
                <a:sym typeface="Calibri"/>
              </a:rPr>
              <a:t>We repeated this process for various unique combinations of topographic and spectral variables, differing study area extents, and algorithm parameters. We qualitatively compared map outputs and quantitatively compared summary statistics to determine the most accurate map product.</a:t>
            </a:r>
          </a:p>
          <a:p>
            <a:pPr lvl="0">
              <a:spcBef>
                <a:spcPts val="0"/>
              </a:spcBef>
              <a:buNone/>
            </a:pPr>
            <a:r>
              <a:rPr lang="en-US" dirty="0" smtClean="0"/>
              <a:t/>
            </a:r>
            <a:br>
              <a:rPr lang="en-US" dirty="0" smtClean="0"/>
            </a:br>
            <a:endParaRPr lang="en-US" dirty="0" smtClean="0"/>
          </a:p>
          <a:p>
            <a:pPr lvl="0">
              <a:spcBef>
                <a:spcPts val="0"/>
              </a:spcBef>
              <a:buNone/>
            </a:pPr>
            <a:endParaRPr lang="en-US" dirty="0"/>
          </a:p>
        </p:txBody>
      </p:sp>
      <p:sp>
        <p:nvSpPr>
          <p:cNvPr id="191" name="Shape 19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8</a:t>
            </a:fld>
            <a:endParaRPr lang="en-US"/>
          </a:p>
        </p:txBody>
      </p:sp>
    </p:spTree>
    <p:extLst>
      <p:ext uri="{BB962C8B-B14F-4D97-AF65-F5344CB8AC3E}">
        <p14:creationId xmlns:p14="http://schemas.microsoft.com/office/powerpoint/2010/main" val="18603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fontAlgn="base"/>
            <a:r>
              <a:rPr lang="en-US" sz="1200" b="0" i="0" u="none" strike="noStrike" kern="1200" cap="none" dirty="0" smtClean="0">
                <a:solidFill>
                  <a:schemeClr val="dk1"/>
                </a:solidFill>
                <a:effectLst/>
                <a:latin typeface="Calibri"/>
                <a:ea typeface="Calibri"/>
                <a:cs typeface="Calibri"/>
                <a:sym typeface="Calibri"/>
              </a:rPr>
              <a:t>These are our most successful classifications of the BAND and Valles Caldera Area. The classes which captured  the highest percentage of </a:t>
            </a:r>
            <a:r>
              <a:rPr lang="en-US" sz="1200" b="0" i="0" u="none" strike="noStrike" kern="1200" cap="none" dirty="0" err="1" smtClean="0">
                <a:solidFill>
                  <a:schemeClr val="dk1"/>
                </a:solidFill>
                <a:effectLst/>
                <a:latin typeface="Calibri"/>
                <a:ea typeface="Calibri"/>
                <a:cs typeface="Calibri"/>
                <a:sym typeface="Calibri"/>
              </a:rPr>
              <a:t>cheatgrass</a:t>
            </a:r>
            <a:r>
              <a:rPr lang="en-US" sz="1200" b="0" i="0" u="none" strike="noStrike" kern="1200" cap="none" dirty="0" smtClean="0">
                <a:solidFill>
                  <a:schemeClr val="dk1"/>
                </a:solidFill>
                <a:effectLst/>
                <a:latin typeface="Calibri"/>
                <a:ea typeface="Calibri"/>
                <a:cs typeface="Calibri"/>
                <a:sym typeface="Calibri"/>
              </a:rPr>
              <a:t> in situ points are labeled as areas with potential susceptibility to </a:t>
            </a:r>
            <a:r>
              <a:rPr lang="en-US" sz="1200" b="0" i="0" u="none" strike="noStrike" kern="1200" cap="none" dirty="0" err="1" smtClean="0">
                <a:solidFill>
                  <a:schemeClr val="dk1"/>
                </a:solidFill>
                <a:effectLst/>
                <a:latin typeface="Calibri"/>
                <a:ea typeface="Calibri"/>
                <a:cs typeface="Calibri"/>
                <a:sym typeface="Calibri"/>
              </a:rPr>
              <a:t>cheatgrass</a:t>
            </a:r>
            <a:r>
              <a:rPr lang="en-US" sz="1200" b="0" i="0" u="none" strike="noStrike" kern="1200" cap="none" dirty="0" smtClean="0">
                <a:solidFill>
                  <a:schemeClr val="dk1"/>
                </a:solidFill>
                <a:effectLst/>
                <a:latin typeface="Calibri"/>
                <a:ea typeface="Calibri"/>
                <a:cs typeface="Calibri"/>
                <a:sym typeface="Calibri"/>
              </a:rPr>
              <a:t> invasion. Since we did not have enough situ data to determine if patches of </a:t>
            </a:r>
            <a:r>
              <a:rPr lang="en-US" sz="1200" b="0" i="0" u="none" strike="noStrike" kern="1200" cap="none" dirty="0" err="1" smtClean="0">
                <a:solidFill>
                  <a:schemeClr val="dk1"/>
                </a:solidFill>
                <a:effectLst/>
                <a:latin typeface="Calibri"/>
                <a:ea typeface="Calibri"/>
                <a:cs typeface="Calibri"/>
                <a:sym typeface="Calibri"/>
              </a:rPr>
              <a:t>cheatgrass</a:t>
            </a:r>
            <a:r>
              <a:rPr lang="en-US" sz="1200" b="0" i="0" u="none" strike="noStrike" kern="1200" cap="none" dirty="0" smtClean="0">
                <a:solidFill>
                  <a:schemeClr val="dk1"/>
                </a:solidFill>
                <a:effectLst/>
                <a:latin typeface="Calibri"/>
                <a:ea typeface="Calibri"/>
                <a:cs typeface="Calibri"/>
                <a:sym typeface="Calibri"/>
              </a:rPr>
              <a:t> could be directly sensed by Landsat, we instead sought to classify the more general case: grasslands susceptible to </a:t>
            </a:r>
            <a:r>
              <a:rPr lang="en-US" sz="1200" b="0" i="0" u="none" strike="noStrike" kern="1200" cap="none" dirty="0" err="1" smtClean="0">
                <a:solidFill>
                  <a:schemeClr val="dk1"/>
                </a:solidFill>
                <a:effectLst/>
                <a:latin typeface="Calibri"/>
                <a:ea typeface="Calibri"/>
                <a:cs typeface="Calibri"/>
                <a:sym typeface="Calibri"/>
              </a:rPr>
              <a:t>cheatgrass</a:t>
            </a:r>
            <a:r>
              <a:rPr lang="en-US" sz="1200" b="0" i="0" u="none" strike="noStrike" kern="1200" cap="none" dirty="0" smtClean="0">
                <a:solidFill>
                  <a:schemeClr val="dk1"/>
                </a:solidFill>
                <a:effectLst/>
                <a:latin typeface="Calibri"/>
                <a:ea typeface="Calibri"/>
                <a:cs typeface="Calibri"/>
                <a:sym typeface="Calibri"/>
              </a:rPr>
              <a:t> invasion. </a:t>
            </a:r>
          </a:p>
          <a:p>
            <a:pPr rtl="0" fontAlgn="base"/>
            <a:r>
              <a:rPr lang="en-US" sz="1200" b="0" i="0" u="none" strike="noStrike" kern="1200" cap="none" dirty="0" smtClean="0">
                <a:solidFill>
                  <a:schemeClr val="dk1"/>
                </a:solidFill>
                <a:effectLst/>
                <a:latin typeface="Calibri"/>
                <a:ea typeface="Calibri"/>
                <a:cs typeface="Calibri"/>
                <a:sym typeface="Calibri"/>
              </a:rPr>
              <a:t>We see from the map that our 2016 classification does not capture the majority of the grassland or thin open canopy areas around the caldera. This is because we clipped out forested areas using GAP </a:t>
            </a:r>
            <a:r>
              <a:rPr lang="en-US" sz="1200" b="0" i="0" u="none" strike="noStrike" kern="1200" cap="none" dirty="0" err="1" smtClean="0">
                <a:solidFill>
                  <a:schemeClr val="dk1"/>
                </a:solidFill>
                <a:effectLst/>
                <a:latin typeface="Calibri"/>
                <a:ea typeface="Calibri"/>
                <a:cs typeface="Calibri"/>
                <a:sym typeface="Calibri"/>
              </a:rPr>
              <a:t>landcover</a:t>
            </a:r>
            <a:r>
              <a:rPr lang="en-US" sz="1200" b="0" i="0" u="none" strike="noStrike" kern="1200" cap="none" dirty="0" smtClean="0">
                <a:solidFill>
                  <a:schemeClr val="dk1"/>
                </a:solidFill>
                <a:effectLst/>
                <a:latin typeface="Calibri"/>
                <a:ea typeface="Calibri"/>
                <a:cs typeface="Calibri"/>
                <a:sym typeface="Calibri"/>
              </a:rPr>
              <a:t> data into classifiable regions and because of the lack of in situ data. </a:t>
            </a:r>
          </a:p>
          <a:p>
            <a:pPr lvl="0">
              <a:spcBef>
                <a:spcPts val="0"/>
              </a:spcBef>
              <a:buNone/>
            </a:pPr>
            <a:endParaRPr dirty="0"/>
          </a:p>
        </p:txBody>
      </p:sp>
      <p:sp>
        <p:nvSpPr>
          <p:cNvPr id="260" name="Shape 26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9</a:t>
            </a:fld>
            <a:endParaRPr lang="en-US"/>
          </a:p>
        </p:txBody>
      </p:sp>
    </p:spTree>
    <p:extLst>
      <p:ext uri="{BB962C8B-B14F-4D97-AF65-F5344CB8AC3E}">
        <p14:creationId xmlns:p14="http://schemas.microsoft.com/office/powerpoint/2010/main" val="1219619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2" name="Shape 12"/>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13" name="Shape 13"/>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999744" y="2255519"/>
            <a:ext cx="10204703"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rgbClr val="7F7F7F"/>
              </a:buClr>
              <a:buFont typeface="Arial"/>
              <a:buNone/>
              <a:defRPr sz="48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Shape 83"/>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4" name="Shape 84"/>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a:solidFill>
                  <a:schemeClr val="lt1"/>
                </a:solidFill>
                <a:latin typeface="Questrial"/>
                <a:ea typeface="Questrial"/>
                <a:cs typeface="Questrial"/>
                <a:sym typeface="Questrial"/>
              </a:rPr>
              <a:t>Acronym</a:t>
            </a:r>
          </a:p>
        </p:txBody>
      </p:sp>
      <p:sp>
        <p:nvSpPr>
          <p:cNvPr id="85" name="Shape 85"/>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             </a:t>
            </a:r>
          </a:p>
        </p:txBody>
      </p:sp>
      <p:pic>
        <p:nvPicPr>
          <p:cNvPr id="86" name="Shape 86"/>
          <p:cNvPicPr preferRelativeResize="0"/>
          <p:nvPr/>
        </p:nvPicPr>
        <p:blipFill rotWithShape="1">
          <a:blip r:embed="rId2">
            <a:alphaModFix/>
          </a:blip>
          <a:srcRect/>
          <a:stretch/>
        </p:blipFill>
        <p:spPr>
          <a:xfrm>
            <a:off x="0" y="6750904"/>
            <a:ext cx="12192000" cy="107094"/>
          </a:xfrm>
          <a:prstGeom prst="rect">
            <a:avLst/>
          </a:prstGeom>
          <a:noFill/>
          <a:ln>
            <a:noFill/>
          </a:ln>
        </p:spPr>
      </p:pic>
      <p:pic>
        <p:nvPicPr>
          <p:cNvPr id="87" name="Shape 87"/>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4"/>
        <p:cNvGrpSpPr/>
        <p:nvPr/>
      </p:nvGrpSpPr>
      <p:grpSpPr>
        <a:xfrm>
          <a:off x="0" y="0"/>
          <a:ext cx="0" cy="0"/>
          <a:chOff x="0" y="0"/>
          <a:chExt cx="0" cy="0"/>
        </a:xfrm>
      </p:grpSpPr>
      <p:sp>
        <p:nvSpPr>
          <p:cNvPr id="15" name="Shape 15"/>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 name="Shape 16"/>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             </a:t>
            </a:r>
          </a:p>
        </p:txBody>
      </p:sp>
      <p:sp>
        <p:nvSpPr>
          <p:cNvPr id="17" name="Shape 17"/>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Shape 18"/>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0" name="Shape 20"/>
          <p:cNvPicPr preferRelativeResize="0"/>
          <p:nvPr/>
        </p:nvPicPr>
        <p:blipFill rotWithShape="1">
          <a:blip r:embed="rId2">
            <a:alphaModFix/>
          </a:blip>
          <a:srcRect/>
          <a:stretch/>
        </p:blipFill>
        <p:spPr>
          <a:xfrm>
            <a:off x="0" y="6750904"/>
            <a:ext cx="12192000" cy="107094"/>
          </a:xfrm>
          <a:prstGeom prst="rect">
            <a:avLst/>
          </a:prstGeom>
          <a:noFill/>
          <a:ln>
            <a:noFill/>
          </a:ln>
        </p:spPr>
      </p:pic>
      <p:pic>
        <p:nvPicPr>
          <p:cNvPr id="21" name="Shape 21"/>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694943" y="1676400"/>
            <a:ext cx="4791455" cy="478028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a:spLocks noGrp="1"/>
          </p:cNvSpPr>
          <p:nvPr>
            <p:ph type="pic" idx="2"/>
          </p:nvPr>
        </p:nvSpPr>
        <p:spPr>
          <a:xfrm>
            <a:off x="6096000" y="1228721"/>
            <a:ext cx="6096000" cy="5629277"/>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body" idx="3"/>
          </p:nvPr>
        </p:nvSpPr>
        <p:spPr>
          <a:xfrm>
            <a:off x="6096000" y="6456680"/>
            <a:ext cx="2657855" cy="274319"/>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Shape 26"/>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7" name="Shape 27"/>
          <p:cNvSpPr/>
          <p:nvPr/>
        </p:nvSpPr>
        <p:spPr>
          <a:xfrm>
            <a:off x="103234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             </a:t>
            </a:r>
          </a:p>
        </p:txBody>
      </p:sp>
      <p:pic>
        <p:nvPicPr>
          <p:cNvPr id="28" name="Shape 28"/>
          <p:cNvPicPr preferRelativeResize="0"/>
          <p:nvPr/>
        </p:nvPicPr>
        <p:blipFill rotWithShape="1">
          <a:blip r:embed="rId2">
            <a:alphaModFix/>
          </a:blip>
          <a:srcRect/>
          <a:stretch/>
        </p:blipFill>
        <p:spPr>
          <a:xfrm>
            <a:off x="0" y="6750904"/>
            <a:ext cx="12192000" cy="107094"/>
          </a:xfrm>
          <a:prstGeom prst="rect">
            <a:avLst/>
          </a:prstGeom>
          <a:noFill/>
          <a:ln>
            <a:noFill/>
          </a:ln>
        </p:spPr>
      </p:pic>
      <p:pic>
        <p:nvPicPr>
          <p:cNvPr id="29" name="Shape 29"/>
          <p:cNvPicPr preferRelativeResize="0"/>
          <p:nvPr/>
        </p:nvPicPr>
        <p:blipFill rotWithShape="1">
          <a:blip r:embed="rId3">
            <a:alphaModFix/>
          </a:blip>
          <a:srcRect/>
          <a:stretch/>
        </p:blipFill>
        <p:spPr>
          <a:xfrm>
            <a:off x="10323424" y="190426"/>
            <a:ext cx="1236519" cy="123651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768095" y="4814316"/>
            <a:ext cx="10643616"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768095" y="3954780"/>
            <a:ext cx="1064361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218754"/>
              </a:buClr>
              <a:buFont typeface="Arial"/>
              <a:buNone/>
              <a:defRPr sz="4000" b="1" i="0" u="none" strike="noStrike" cap="none">
                <a:solidFill>
                  <a:srgbClr val="218754"/>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a:spLocks noGrp="1"/>
          </p:cNvSpPr>
          <p:nvPr>
            <p:ph type="pic" idx="3"/>
          </p:nvPr>
        </p:nvSpPr>
        <p:spPr>
          <a:xfrm>
            <a:off x="0" y="117986"/>
            <a:ext cx="12192000" cy="3193024"/>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4"/>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5" name="Shape 35"/>
          <p:cNvPicPr preferRelativeResize="0"/>
          <p:nvPr/>
        </p:nvPicPr>
        <p:blipFill rotWithShape="1">
          <a:blip r:embed="rId2">
            <a:alphaModFix/>
          </a:blip>
          <a:srcRect/>
          <a:stretch/>
        </p:blipFill>
        <p:spPr>
          <a:xfrm>
            <a:off x="0" y="0"/>
            <a:ext cx="12192000" cy="10709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6"/>
        <p:cNvGrpSpPr/>
        <p:nvPr/>
      </p:nvGrpSpPr>
      <p:grpSpPr>
        <a:xfrm>
          <a:off x="0" y="0"/>
          <a:ext cx="0" cy="0"/>
          <a:chOff x="0" y="0"/>
          <a:chExt cx="0" cy="0"/>
        </a:xfrm>
      </p:grpSpPr>
      <p:sp>
        <p:nvSpPr>
          <p:cNvPr id="37" name="Shape 37"/>
          <p:cNvSpPr txBox="1">
            <a:spLocks noGrp="1"/>
          </p:cNvSpPr>
          <p:nvPr>
            <p:ph type="body" idx="1"/>
          </p:nvPr>
        </p:nvSpPr>
        <p:spPr>
          <a:xfrm>
            <a:off x="6096000" y="4709160"/>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body" idx="2"/>
          </p:nvPr>
        </p:nvSpPr>
        <p:spPr>
          <a:xfrm>
            <a:off x="792479" y="211531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218754"/>
              </a:buClr>
              <a:buFont typeface="Arial"/>
              <a:buNone/>
              <a:defRPr sz="4400" b="0" i="0" u="none" strike="noStrike" cap="none">
                <a:solidFill>
                  <a:srgbClr val="218754"/>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3"/>
          </p:nvPr>
        </p:nvSpPr>
        <p:spPr>
          <a:xfrm>
            <a:off x="6096000" y="210311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4"/>
          </p:nvPr>
        </p:nvSpPr>
        <p:spPr>
          <a:xfrm>
            <a:off x="792479" y="472135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218754"/>
              </a:buClr>
              <a:buFont typeface="Arial"/>
              <a:buNone/>
              <a:defRPr sz="3600" b="0" i="0" u="none" strike="noStrike" cap="none">
                <a:solidFill>
                  <a:srgbClr val="218754"/>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5"/>
          </p:nvPr>
        </p:nvSpPr>
        <p:spPr>
          <a:xfrm>
            <a:off x="792479" y="3418332"/>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218754"/>
              </a:buClr>
              <a:buFont typeface="Arial"/>
              <a:buNone/>
              <a:defRPr sz="4400" b="0" i="0" u="none" strike="noStrike" cap="none">
                <a:solidFill>
                  <a:srgbClr val="218754"/>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6"/>
          </p:nvPr>
        </p:nvSpPr>
        <p:spPr>
          <a:xfrm>
            <a:off x="6096000" y="340613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4" name="Shape 44"/>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             </a:t>
            </a:r>
          </a:p>
        </p:txBody>
      </p:sp>
      <p:pic>
        <p:nvPicPr>
          <p:cNvPr id="45" name="Shape 45"/>
          <p:cNvPicPr preferRelativeResize="0"/>
          <p:nvPr/>
        </p:nvPicPr>
        <p:blipFill rotWithShape="1">
          <a:blip r:embed="rId2">
            <a:alphaModFix/>
          </a:blip>
          <a:srcRect/>
          <a:stretch/>
        </p:blipFill>
        <p:spPr>
          <a:xfrm>
            <a:off x="0" y="6750904"/>
            <a:ext cx="12192000" cy="107094"/>
          </a:xfrm>
          <a:prstGeom prst="rect">
            <a:avLst/>
          </a:prstGeom>
          <a:noFill/>
          <a:ln>
            <a:noFill/>
          </a:ln>
        </p:spPr>
      </p:pic>
      <p:pic>
        <p:nvPicPr>
          <p:cNvPr id="46" name="Shape 46"/>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Slide - Logo">
    <p:spTree>
      <p:nvGrpSpPr>
        <p:cNvPr id="1" name="Shape 47"/>
        <p:cNvGrpSpPr/>
        <p:nvPr/>
      </p:nvGrpSpPr>
      <p:grpSpPr>
        <a:xfrm>
          <a:off x="0" y="0"/>
          <a:ext cx="0" cy="0"/>
          <a:chOff x="0" y="0"/>
          <a:chExt cx="0" cy="0"/>
        </a:xfrm>
      </p:grpSpPr>
      <p:sp>
        <p:nvSpPr>
          <p:cNvPr id="48" name="Shape 48"/>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9" name="Shape 49"/>
          <p:cNvSpPr/>
          <p:nvPr/>
        </p:nvSpPr>
        <p:spPr>
          <a:xfrm>
            <a:off x="10313900"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             </a:t>
            </a:r>
          </a:p>
        </p:txBody>
      </p:sp>
      <p:pic>
        <p:nvPicPr>
          <p:cNvPr id="50" name="Shape 50"/>
          <p:cNvPicPr preferRelativeResize="0"/>
          <p:nvPr/>
        </p:nvPicPr>
        <p:blipFill rotWithShape="1">
          <a:blip r:embed="rId2">
            <a:alphaModFix/>
          </a:blip>
          <a:srcRect/>
          <a:stretch/>
        </p:blipFill>
        <p:spPr>
          <a:xfrm>
            <a:off x="10369835" y="239654"/>
            <a:ext cx="1124648" cy="1138066"/>
          </a:xfrm>
          <a:prstGeom prst="rect">
            <a:avLst/>
          </a:prstGeom>
          <a:noFill/>
          <a:ln>
            <a:noFill/>
          </a:ln>
        </p:spPr>
      </p:pic>
      <p:sp>
        <p:nvSpPr>
          <p:cNvPr id="51" name="Shape 51"/>
          <p:cNvSpPr txBox="1"/>
          <p:nvPr/>
        </p:nvSpPr>
        <p:spPr>
          <a:xfrm>
            <a:off x="717899" y="366406"/>
            <a:ext cx="8878103"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b="0">
                <a:solidFill>
                  <a:schemeClr val="lt1"/>
                </a:solidFill>
                <a:latin typeface="Questrial"/>
                <a:ea typeface="Questrial"/>
                <a:cs typeface="Questrial"/>
                <a:sym typeface="Questrial"/>
              </a:rPr>
              <a:t>Acknowledgements</a:t>
            </a:r>
          </a:p>
        </p:txBody>
      </p:sp>
      <p:sp>
        <p:nvSpPr>
          <p:cNvPr id="52" name="Shape 52"/>
          <p:cNvSpPr txBox="1">
            <a:spLocks noGrp="1"/>
          </p:cNvSpPr>
          <p:nvPr>
            <p:ph type="body" idx="1"/>
          </p:nvPr>
        </p:nvSpPr>
        <p:spPr>
          <a:xfrm>
            <a:off x="761610" y="2056133"/>
            <a:ext cx="1073287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2"/>
          </p:nvPr>
        </p:nvSpPr>
        <p:spPr>
          <a:xfrm>
            <a:off x="761610" y="3646687"/>
            <a:ext cx="1073287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3"/>
          </p:nvPr>
        </p:nvSpPr>
        <p:spPr>
          <a:xfrm>
            <a:off x="761610" y="5263567"/>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6" name="Shape 56"/>
          <p:cNvPicPr preferRelativeResize="0"/>
          <p:nvPr/>
        </p:nvPicPr>
        <p:blipFill rotWithShape="1">
          <a:blip r:embed="rId3">
            <a:alphaModFix/>
          </a:blip>
          <a:srcRect/>
          <a:stretch/>
        </p:blipFill>
        <p:spPr>
          <a:xfrm>
            <a:off x="0" y="6750904"/>
            <a:ext cx="12192000" cy="107094"/>
          </a:xfrm>
          <a:prstGeom prst="rect">
            <a:avLst/>
          </a:prstGeom>
          <a:noFill/>
          <a:ln>
            <a:noFill/>
          </a:ln>
        </p:spPr>
      </p:pic>
      <p:sp>
        <p:nvSpPr>
          <p:cNvPr id="11" name="contract info"/>
          <p:cNvSpPr/>
          <p:nvPr userDrawn="1"/>
        </p:nvSpPr>
        <p:spPr>
          <a:xfrm>
            <a:off x="0" y="6579058"/>
            <a:ext cx="12192000" cy="369332"/>
          </a:xfrm>
          <a:prstGeom prst="rect">
            <a:avLst/>
          </a:prstGeom>
        </p:spPr>
        <p:txBody>
          <a:bodyPr wrap="square">
            <a:spAutoFit/>
          </a:bodyPr>
          <a:lstStyle/>
          <a:p>
            <a:pPr lvl="0" algn="ctr">
              <a:buClr>
                <a:schemeClr val="dk1"/>
              </a:buClr>
              <a:buSzPct val="25000"/>
            </a:pP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a:p>
            <a:pPr lvl="0" algn="ctr">
              <a:buClr>
                <a:schemeClr val="dk1"/>
              </a:buClr>
              <a:buSzPct val="25000"/>
            </a:pPr>
            <a:endPar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endParaRPr>
          </a:p>
          <a:p>
            <a:pPr lvl="0" algn="ctr">
              <a:buClr>
                <a:schemeClr val="dk1"/>
              </a:buClr>
              <a:buSzPct val="25000"/>
            </a:pPr>
            <a:endPar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9"/>
        <p:cNvGrpSpPr/>
        <p:nvPr/>
      </p:nvGrpSpPr>
      <p:grpSpPr>
        <a:xfrm>
          <a:off x="0" y="0"/>
          <a:ext cx="0" cy="0"/>
          <a:chOff x="0" y="0"/>
          <a:chExt cx="0" cy="0"/>
        </a:xfrm>
      </p:grpSpPr>
      <p:sp>
        <p:nvSpPr>
          <p:cNvPr id="60" name="Shape 60"/>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1" name="Shape 61"/>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             </a:t>
            </a:r>
          </a:p>
        </p:txBody>
      </p:sp>
      <p:sp>
        <p:nvSpPr>
          <p:cNvPr id="62" name="Shape 62"/>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Shape 63"/>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5" name="Shape 65"/>
          <p:cNvPicPr preferRelativeResize="0"/>
          <p:nvPr/>
        </p:nvPicPr>
        <p:blipFill rotWithShape="1">
          <a:blip r:embed="rId2">
            <a:alphaModFix/>
          </a:blip>
          <a:srcRect/>
          <a:stretch/>
        </p:blipFill>
        <p:spPr>
          <a:xfrm>
            <a:off x="0" y="6750904"/>
            <a:ext cx="12192000" cy="107094"/>
          </a:xfrm>
          <a:prstGeom prst="rect">
            <a:avLst/>
          </a:prstGeom>
          <a:noFill/>
          <a:ln>
            <a:noFill/>
          </a:ln>
        </p:spPr>
      </p:pic>
      <p:pic>
        <p:nvPicPr>
          <p:cNvPr id="66" name="Shape 66"/>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7"/>
        <p:cNvGrpSpPr/>
        <p:nvPr/>
      </p:nvGrpSpPr>
      <p:grpSpPr>
        <a:xfrm>
          <a:off x="0" y="0"/>
          <a:ext cx="0" cy="0"/>
          <a:chOff x="0" y="0"/>
          <a:chExt cx="0" cy="0"/>
        </a:xfrm>
      </p:grpSpPr>
      <p:sp>
        <p:nvSpPr>
          <p:cNvPr id="68" name="Shape 68"/>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218754"/>
              </a:buClr>
              <a:buFont typeface="Arial"/>
              <a:buNone/>
              <a:defRPr sz="4800" b="1" i="0" u="none" strike="noStrike" cap="none">
                <a:solidFill>
                  <a:srgbClr val="218754"/>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2" name="Shape 72"/>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73" name="Shape 73"/>
          <p:cNvPicPr preferRelativeResize="0"/>
          <p:nvPr/>
        </p:nvPicPr>
        <p:blipFill rotWithShape="1">
          <a:blip r:embed="rId2">
            <a:alphaModFix/>
          </a:blip>
          <a:srcRect/>
          <a:stretch/>
        </p:blipFill>
        <p:spPr>
          <a:xfrm>
            <a:off x="0" y="0"/>
            <a:ext cx="12192000" cy="10709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2"/>
          </p:nvPr>
        </p:nvSpPr>
        <p:spPr>
          <a:xfrm>
            <a:off x="987551"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218754"/>
              </a:buClr>
              <a:buFont typeface="Arial"/>
              <a:buNone/>
              <a:defRPr sz="4800" b="1" i="0" u="none" strike="noStrike" cap="none">
                <a:solidFill>
                  <a:srgbClr val="218754"/>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4"/>
          </p:nvPr>
        </p:nvSpPr>
        <p:spPr>
          <a:xfrm>
            <a:off x="8253984" y="315468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9" name="Shape 79"/>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80" name="Shape 80"/>
          <p:cNvPicPr preferRelativeResize="0"/>
          <p:nvPr/>
        </p:nvPicPr>
        <p:blipFill rotWithShape="1">
          <a:blip r:embed="rId2">
            <a:alphaModFix/>
          </a:blip>
          <a:srcRect/>
          <a:stretch/>
        </p:blipFill>
        <p:spPr>
          <a:xfrm>
            <a:off x="0" y="0"/>
            <a:ext cx="12192000" cy="10709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ommons.wikimedia.org/wiki/User:Dvillafruela"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emf"/><Relationship Id="rId4" Type="http://schemas.openxmlformats.org/officeDocument/2006/relationships/image" Target="../media/image25.png"/><Relationship Id="rId9" Type="http://schemas.openxmlformats.org/officeDocument/2006/relationships/image" Target="../media/image30.emf"/></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descr="social_media3 (2).JPG"/>
          <p:cNvPicPr preferRelativeResize="0"/>
          <p:nvPr/>
        </p:nvPicPr>
        <p:blipFill rotWithShape="1">
          <a:blip r:embed="rId3">
            <a:alphaModFix/>
          </a:blip>
          <a:srcRect l="3471" r="3462"/>
          <a:stretch/>
        </p:blipFill>
        <p:spPr>
          <a:xfrm>
            <a:off x="2085975" y="0"/>
            <a:ext cx="5762400" cy="4583400"/>
          </a:xfrm>
          <a:prstGeom prst="rect">
            <a:avLst/>
          </a:prstGeom>
          <a:noFill/>
          <a:ln>
            <a:noFill/>
          </a:ln>
        </p:spPr>
      </p:pic>
      <p:pic>
        <p:nvPicPr>
          <p:cNvPr id="95" name="Shape 95"/>
          <p:cNvPicPr preferRelativeResize="0"/>
          <p:nvPr/>
        </p:nvPicPr>
        <p:blipFill rotWithShape="1">
          <a:blip r:embed="rId4">
            <a:alphaModFix/>
          </a:blip>
          <a:srcRect t="5874" b="589"/>
          <a:stretch/>
        </p:blipFill>
        <p:spPr>
          <a:xfrm>
            <a:off x="-244829" y="-49"/>
            <a:ext cx="8093100" cy="6858000"/>
          </a:xfrm>
          <a:prstGeom prst="rect">
            <a:avLst/>
          </a:prstGeom>
          <a:noFill/>
          <a:ln>
            <a:noFill/>
          </a:ln>
        </p:spPr>
      </p:pic>
      <p:sp>
        <p:nvSpPr>
          <p:cNvPr id="96" name="Shape 96"/>
          <p:cNvSpPr txBox="1"/>
          <p:nvPr/>
        </p:nvSpPr>
        <p:spPr>
          <a:xfrm>
            <a:off x="977430" y="3964389"/>
            <a:ext cx="5726097" cy="981353"/>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Clr>
                <a:schemeClr val="lt1"/>
              </a:buClr>
              <a:buSzPct val="25000"/>
              <a:buFont typeface="Questrial"/>
              <a:buNone/>
            </a:pPr>
            <a:r>
              <a:rPr lang="en-US" sz="2160" dirty="0" smtClean="0">
                <a:solidFill>
                  <a:schemeClr val="lt1"/>
                </a:solidFill>
                <a:latin typeface="Century Gothic" panose="020B0502020202020204" pitchFamily="34" charset="0"/>
                <a:ea typeface="Questrial"/>
                <a:cs typeface="Questrial"/>
                <a:sym typeface="Questrial"/>
              </a:rPr>
              <a:t>Mapping Invasive Species to </a:t>
            </a:r>
          </a:p>
          <a:p>
            <a:pPr marL="0" marR="0" lvl="0" indent="0" algn="ctr" rtl="0">
              <a:lnSpc>
                <a:spcPct val="80000"/>
              </a:lnSpc>
              <a:spcBef>
                <a:spcPts val="0"/>
              </a:spcBef>
              <a:buClr>
                <a:schemeClr val="lt1"/>
              </a:buClr>
              <a:buSzPct val="25000"/>
              <a:buFont typeface="Questrial"/>
              <a:buNone/>
            </a:pPr>
            <a:r>
              <a:rPr lang="en-US" sz="2160" dirty="0" smtClean="0">
                <a:solidFill>
                  <a:schemeClr val="lt1"/>
                </a:solidFill>
                <a:latin typeface="Century Gothic" panose="020B0502020202020204" pitchFamily="34" charset="0"/>
                <a:ea typeface="Questrial"/>
                <a:cs typeface="Questrial"/>
                <a:sym typeface="Questrial"/>
              </a:rPr>
              <a:t>Efficiently Monitor Southwestern </a:t>
            </a:r>
          </a:p>
          <a:p>
            <a:pPr marL="0" marR="0" lvl="0" indent="0" algn="ctr" rtl="0">
              <a:lnSpc>
                <a:spcPct val="80000"/>
              </a:lnSpc>
              <a:spcBef>
                <a:spcPts val="0"/>
              </a:spcBef>
              <a:buClr>
                <a:schemeClr val="lt1"/>
              </a:buClr>
              <a:buSzPct val="25000"/>
              <a:buFont typeface="Questrial"/>
              <a:buNone/>
            </a:pPr>
            <a:r>
              <a:rPr lang="en-US" sz="2160" dirty="0" smtClean="0">
                <a:solidFill>
                  <a:schemeClr val="lt1"/>
                </a:solidFill>
                <a:latin typeface="Century Gothic" panose="020B0502020202020204" pitchFamily="34" charset="0"/>
                <a:ea typeface="Questrial"/>
                <a:cs typeface="Questrial"/>
                <a:sym typeface="Questrial"/>
              </a:rPr>
              <a:t>National Park Areas</a:t>
            </a:r>
            <a:endParaRPr lang="en-US" sz="2160" dirty="0">
              <a:solidFill>
                <a:schemeClr val="lt1"/>
              </a:solidFill>
              <a:latin typeface="Century Gothic" panose="020B0502020202020204" pitchFamily="34" charset="0"/>
              <a:ea typeface="Questrial"/>
              <a:cs typeface="Questrial"/>
              <a:sym typeface="Questrial"/>
            </a:endParaRPr>
          </a:p>
        </p:txBody>
      </p:sp>
      <p:sp>
        <p:nvSpPr>
          <p:cNvPr id="97" name="Shape 97"/>
          <p:cNvSpPr txBox="1"/>
          <p:nvPr/>
        </p:nvSpPr>
        <p:spPr>
          <a:xfrm>
            <a:off x="657250" y="3406125"/>
            <a:ext cx="64776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dirty="0">
                <a:solidFill>
                  <a:schemeClr val="lt1"/>
                </a:solidFill>
                <a:latin typeface="Century Gothic" panose="020B0502020202020204" pitchFamily="34" charset="0"/>
                <a:ea typeface="Questrial"/>
                <a:cs typeface="Questrial"/>
                <a:sym typeface="Questrial"/>
              </a:rPr>
              <a:t>Southwest US Ecological Forecasting</a:t>
            </a:r>
          </a:p>
        </p:txBody>
      </p:sp>
      <p:sp>
        <p:nvSpPr>
          <p:cNvPr id="98" name="Shape 98"/>
          <p:cNvSpPr txBox="1"/>
          <p:nvPr/>
        </p:nvSpPr>
        <p:spPr>
          <a:xfrm>
            <a:off x="8036929" y="3613328"/>
            <a:ext cx="4114673"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dirty="0">
                <a:solidFill>
                  <a:srgbClr val="757070"/>
                </a:solidFill>
                <a:latin typeface="Century Gothic" panose="020B0502020202020204" pitchFamily="34" charset="0"/>
                <a:ea typeface="Questrial"/>
                <a:cs typeface="Questrial"/>
                <a:sym typeface="Questrial"/>
              </a:rPr>
              <a:t>Ryan </a:t>
            </a:r>
            <a:r>
              <a:rPr lang="en-US" sz="2380" dirty="0" smtClean="0">
                <a:solidFill>
                  <a:srgbClr val="757070"/>
                </a:solidFill>
                <a:latin typeface="Century Gothic" panose="020B0502020202020204" pitchFamily="34" charset="0"/>
                <a:ea typeface="Questrial"/>
                <a:cs typeface="Questrial"/>
                <a:sym typeface="Questrial"/>
              </a:rPr>
              <a:t>Avery (Project Lead)</a:t>
            </a:r>
            <a:endParaRPr lang="en-US" sz="2380" dirty="0">
              <a:solidFill>
                <a:srgbClr val="757070"/>
              </a:solidFill>
              <a:latin typeface="Century Gothic" panose="020B0502020202020204" pitchFamily="34" charset="0"/>
              <a:ea typeface="Questrial"/>
              <a:cs typeface="Questrial"/>
              <a:sym typeface="Questrial"/>
            </a:endParaRPr>
          </a:p>
        </p:txBody>
      </p:sp>
      <p:sp>
        <p:nvSpPr>
          <p:cNvPr id="99" name="Shape 99"/>
          <p:cNvSpPr txBox="1"/>
          <p:nvPr/>
        </p:nvSpPr>
        <p:spPr>
          <a:xfrm>
            <a:off x="8036929" y="4011134"/>
            <a:ext cx="3435543"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dirty="0">
                <a:solidFill>
                  <a:srgbClr val="757070"/>
                </a:solidFill>
                <a:latin typeface="Century Gothic" panose="020B0502020202020204" pitchFamily="34" charset="0"/>
                <a:ea typeface="Questrial"/>
                <a:cs typeface="Questrial"/>
                <a:sym typeface="Questrial"/>
              </a:rPr>
              <a:t>Katherine </a:t>
            </a:r>
            <a:r>
              <a:rPr lang="en-US" sz="2380" dirty="0" err="1">
                <a:solidFill>
                  <a:srgbClr val="757070"/>
                </a:solidFill>
                <a:latin typeface="Century Gothic" panose="020B0502020202020204" pitchFamily="34" charset="0"/>
                <a:ea typeface="Questrial"/>
                <a:cs typeface="Questrial"/>
                <a:sym typeface="Questrial"/>
              </a:rPr>
              <a:t>Landesman</a:t>
            </a:r>
            <a:endParaRPr lang="en-US" sz="2380" dirty="0">
              <a:solidFill>
                <a:srgbClr val="757070"/>
              </a:solidFill>
              <a:latin typeface="Century Gothic" panose="020B0502020202020204" pitchFamily="34" charset="0"/>
              <a:ea typeface="Questrial"/>
              <a:cs typeface="Questrial"/>
              <a:sym typeface="Questrial"/>
            </a:endParaRPr>
          </a:p>
        </p:txBody>
      </p:sp>
      <p:sp>
        <p:nvSpPr>
          <p:cNvPr id="100" name="Shape 100"/>
          <p:cNvSpPr txBox="1"/>
          <p:nvPr/>
        </p:nvSpPr>
        <p:spPr>
          <a:xfrm>
            <a:off x="8036929" y="4408940"/>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dirty="0" err="1">
                <a:solidFill>
                  <a:srgbClr val="757070"/>
                </a:solidFill>
                <a:latin typeface="Century Gothic" panose="020B0502020202020204" pitchFamily="34" charset="0"/>
                <a:ea typeface="Questrial"/>
                <a:cs typeface="Questrial"/>
                <a:sym typeface="Questrial"/>
              </a:rPr>
              <a:t>Timmera</a:t>
            </a:r>
            <a:r>
              <a:rPr lang="en-US" sz="2380" dirty="0">
                <a:solidFill>
                  <a:srgbClr val="757070"/>
                </a:solidFill>
                <a:latin typeface="Century Gothic" panose="020B0502020202020204" pitchFamily="34" charset="0"/>
                <a:ea typeface="Questrial"/>
                <a:cs typeface="Questrial"/>
                <a:sym typeface="Questrial"/>
              </a:rPr>
              <a:t> Whaley</a:t>
            </a:r>
          </a:p>
        </p:txBody>
      </p:sp>
      <p:sp>
        <p:nvSpPr>
          <p:cNvPr id="101" name="Shape 101"/>
          <p:cNvSpPr txBox="1"/>
          <p:nvPr/>
        </p:nvSpPr>
        <p:spPr>
          <a:xfrm>
            <a:off x="8036928" y="4819257"/>
            <a:ext cx="3204839" cy="374664"/>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dirty="0">
                <a:solidFill>
                  <a:srgbClr val="757070"/>
                </a:solidFill>
                <a:latin typeface="Century Gothic" panose="020B0502020202020204" pitchFamily="34" charset="0"/>
                <a:ea typeface="Questrial"/>
                <a:cs typeface="Questrial"/>
                <a:sym typeface="Questrial"/>
              </a:rPr>
              <a:t>Jordan </a:t>
            </a:r>
            <a:r>
              <a:rPr lang="en-US" sz="2380" dirty="0" err="1">
                <a:solidFill>
                  <a:srgbClr val="757070"/>
                </a:solidFill>
                <a:latin typeface="Century Gothic" panose="020B0502020202020204" pitchFamily="34" charset="0"/>
                <a:ea typeface="Questrial"/>
                <a:cs typeface="Questrial"/>
                <a:sym typeface="Questrial"/>
              </a:rPr>
              <a:t>Vaa</a:t>
            </a:r>
            <a:endParaRPr lang="en-US" sz="2380" dirty="0">
              <a:solidFill>
                <a:srgbClr val="757070"/>
              </a:solidFill>
              <a:latin typeface="Century Gothic" panose="020B0502020202020204" pitchFamily="34" charset="0"/>
              <a:ea typeface="Questrial"/>
              <a:cs typeface="Questrial"/>
              <a:sym typeface="Questrial"/>
            </a:endParaRPr>
          </a:p>
        </p:txBody>
      </p:sp>
      <p:sp>
        <p:nvSpPr>
          <p:cNvPr id="102" name="Shape 102"/>
          <p:cNvSpPr txBox="1"/>
          <p:nvPr/>
        </p:nvSpPr>
        <p:spPr>
          <a:xfrm>
            <a:off x="8036928" y="5193921"/>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dirty="0" err="1">
                <a:solidFill>
                  <a:srgbClr val="757070"/>
                </a:solidFill>
                <a:latin typeface="Century Gothic" panose="020B0502020202020204" pitchFamily="34" charset="0"/>
                <a:ea typeface="Questrial"/>
                <a:cs typeface="Questrial"/>
                <a:sym typeface="Questrial"/>
              </a:rPr>
              <a:t>Dakoyta</a:t>
            </a:r>
            <a:r>
              <a:rPr lang="en-US" sz="2380" dirty="0">
                <a:solidFill>
                  <a:srgbClr val="757070"/>
                </a:solidFill>
                <a:latin typeface="Century Gothic" panose="020B0502020202020204" pitchFamily="34" charset="0"/>
                <a:ea typeface="Questrial"/>
                <a:cs typeface="Questrial"/>
                <a:sym typeface="Questrial"/>
              </a:rPr>
              <a:t> </a:t>
            </a:r>
            <a:r>
              <a:rPr lang="en-US" sz="2380" dirty="0" err="1">
                <a:solidFill>
                  <a:srgbClr val="757070"/>
                </a:solidFill>
                <a:latin typeface="Century Gothic" panose="020B0502020202020204" pitchFamily="34" charset="0"/>
                <a:ea typeface="Questrial"/>
                <a:cs typeface="Questrial"/>
                <a:sym typeface="Questrial"/>
              </a:rPr>
              <a:t>Greenman</a:t>
            </a:r>
            <a:endParaRPr lang="en-US" sz="2380" dirty="0">
              <a:solidFill>
                <a:srgbClr val="757070"/>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541983302"/>
              </p:ext>
            </p:extLst>
          </p:nvPr>
        </p:nvGraphicFramePr>
        <p:xfrm>
          <a:off x="870331" y="1635561"/>
          <a:ext cx="10642294" cy="498855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388199" y="1288003"/>
            <a:ext cx="7606570" cy="400110"/>
          </a:xfrm>
          <a:prstGeom prst="rect">
            <a:avLst/>
          </a:prstGeom>
          <a:noFill/>
        </p:spPr>
        <p:txBody>
          <a:bodyPr wrap="none" rtlCol="0">
            <a:spAutoFit/>
          </a:bodyPr>
          <a:lstStyle/>
          <a:p>
            <a:pPr algn="ctr"/>
            <a:r>
              <a:rPr lang="en-US" sz="2000" dirty="0" smtClean="0">
                <a:solidFill>
                  <a:schemeClr val="bg1">
                    <a:lumMod val="50000"/>
                  </a:schemeClr>
                </a:solidFill>
                <a:latin typeface="Century Gothic" panose="020B0502020202020204" pitchFamily="34" charset="0"/>
              </a:rPr>
              <a:t>Valles Caldera and Bandelier </a:t>
            </a:r>
            <a:r>
              <a:rPr lang="en-US" sz="2000" i="1" dirty="0">
                <a:solidFill>
                  <a:schemeClr val="bg1">
                    <a:lumMod val="50000"/>
                  </a:schemeClr>
                </a:solidFill>
                <a:latin typeface="Century Gothic" panose="020B0502020202020204" pitchFamily="34" charset="0"/>
              </a:rPr>
              <a:t>i</a:t>
            </a:r>
            <a:r>
              <a:rPr lang="en-US" sz="2000" i="1" dirty="0" smtClean="0">
                <a:solidFill>
                  <a:schemeClr val="bg1">
                    <a:lumMod val="50000"/>
                  </a:schemeClr>
                </a:solidFill>
                <a:latin typeface="Century Gothic" panose="020B0502020202020204" pitchFamily="34" charset="0"/>
              </a:rPr>
              <a:t>n situ </a:t>
            </a:r>
            <a:r>
              <a:rPr lang="en-US" sz="2000" dirty="0" smtClean="0">
                <a:solidFill>
                  <a:schemeClr val="bg1">
                    <a:lumMod val="50000"/>
                  </a:schemeClr>
                </a:solidFill>
                <a:latin typeface="Century Gothic" panose="020B0502020202020204" pitchFamily="34" charset="0"/>
              </a:rPr>
              <a:t>point distribution, 2002 </a:t>
            </a:r>
            <a:endParaRPr lang="en-US" sz="2000" dirty="0">
              <a:solidFill>
                <a:schemeClr val="bg1">
                  <a:lumMod val="50000"/>
                </a:schemeClr>
              </a:solidFill>
              <a:latin typeface="Century Gothic" panose="020B0502020202020204" pitchFamily="34" charset="0"/>
            </a:endParaRPr>
          </a:p>
        </p:txBody>
      </p:sp>
      <p:sp>
        <p:nvSpPr>
          <p:cNvPr id="2" name="TextBox 1"/>
          <p:cNvSpPr txBox="1"/>
          <p:nvPr/>
        </p:nvSpPr>
        <p:spPr>
          <a:xfrm>
            <a:off x="1386289" y="445383"/>
            <a:ext cx="8494005" cy="707886"/>
          </a:xfrm>
          <a:prstGeom prst="rect">
            <a:avLst/>
          </a:prstGeom>
          <a:noFill/>
        </p:spPr>
        <p:txBody>
          <a:bodyPr wrap="square" rtlCol="0">
            <a:spAutoFit/>
          </a:bodyPr>
          <a:lstStyle/>
          <a:p>
            <a:r>
              <a:rPr lang="en-US" sz="4000" dirty="0" smtClean="0">
                <a:solidFill>
                  <a:schemeClr val="bg1"/>
                </a:solidFill>
                <a:latin typeface="Century Gothic" panose="020B0502020202020204" pitchFamily="34" charset="0"/>
              </a:rPr>
              <a:t>Results: Unsupervised Validation</a:t>
            </a:r>
            <a:endParaRPr lang="en-US" sz="4000" dirty="0">
              <a:solidFill>
                <a:schemeClr val="bg1"/>
              </a:solidFill>
              <a:latin typeface="Century Gothic" panose="020B0502020202020204" pitchFamily="34" charset="0"/>
            </a:endParaRPr>
          </a:p>
        </p:txBody>
      </p:sp>
      <p:sp>
        <p:nvSpPr>
          <p:cNvPr id="3" name="TextBox 2"/>
          <p:cNvSpPr txBox="1"/>
          <p:nvPr/>
        </p:nvSpPr>
        <p:spPr>
          <a:xfrm>
            <a:off x="749147" y="1366092"/>
            <a:ext cx="925417" cy="307777"/>
          </a:xfrm>
          <a:prstGeom prst="rect">
            <a:avLst/>
          </a:prstGeom>
          <a:noFill/>
        </p:spPr>
        <p:txBody>
          <a:bodyPr wrap="square" rtlCol="0">
            <a:spAutoFit/>
          </a:bodyPr>
          <a:lstStyle/>
          <a:p>
            <a:r>
              <a:rPr lang="en-US" dirty="0" smtClean="0">
                <a:latin typeface="Century Gothic" panose="020B0502020202020204" pitchFamily="34" charset="0"/>
              </a:rPr>
              <a:t>Count</a:t>
            </a:r>
            <a:endParaRPr lang="en-US" dirty="0">
              <a:latin typeface="Century Gothic" panose="020B0502020202020204" pitchFamily="34" charset="0"/>
            </a:endParaRPr>
          </a:p>
        </p:txBody>
      </p:sp>
      <p:sp>
        <p:nvSpPr>
          <p:cNvPr id="7" name="TextBox 6"/>
          <p:cNvSpPr txBox="1"/>
          <p:nvPr/>
        </p:nvSpPr>
        <p:spPr>
          <a:xfrm>
            <a:off x="9880294" y="6316338"/>
            <a:ext cx="1202675" cy="307777"/>
          </a:xfrm>
          <a:prstGeom prst="rect">
            <a:avLst/>
          </a:prstGeom>
          <a:noFill/>
        </p:spPr>
        <p:txBody>
          <a:bodyPr wrap="square" rtlCol="0">
            <a:spAutoFit/>
          </a:bodyPr>
          <a:lstStyle/>
          <a:p>
            <a:r>
              <a:rPr lang="en-US" dirty="0" smtClean="0">
                <a:latin typeface="Century Gothic" panose="020B0502020202020204" pitchFamily="34" charset="0"/>
              </a:rPr>
              <a:t>Class Label</a:t>
            </a:r>
            <a:endParaRPr lang="en-US" dirty="0">
              <a:latin typeface="Century Gothic" panose="020B0502020202020204" pitchFamily="34" charset="0"/>
            </a:endParaRPr>
          </a:p>
        </p:txBody>
      </p:sp>
    </p:spTree>
    <p:extLst>
      <p:ext uri="{BB962C8B-B14F-4D97-AF65-F5344CB8AC3E}">
        <p14:creationId xmlns:p14="http://schemas.microsoft.com/office/powerpoint/2010/main" val="42044779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99" y="2121759"/>
            <a:ext cx="5465135" cy="349033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629" y="2125011"/>
            <a:ext cx="5527251" cy="3530009"/>
          </a:xfrm>
          <a:prstGeom prst="rect">
            <a:avLst/>
          </a:prstGeom>
        </p:spPr>
      </p:pic>
      <p:sp>
        <p:nvSpPr>
          <p:cNvPr id="7" name="Shape 265"/>
          <p:cNvSpPr txBox="1"/>
          <p:nvPr/>
        </p:nvSpPr>
        <p:spPr>
          <a:xfrm>
            <a:off x="1211324" y="447859"/>
            <a:ext cx="9186000" cy="716400"/>
          </a:xfrm>
          <a:prstGeom prst="rect">
            <a:avLst/>
          </a:prstGeom>
          <a:noFill/>
          <a:ln>
            <a:noFill/>
          </a:ln>
        </p:spPr>
        <p:txBody>
          <a:bodyPr lIns="91425" tIns="91425" rIns="91425" bIns="91425" anchor="t" anchorCtr="0">
            <a:noAutofit/>
          </a:bodyPr>
          <a:lstStyle/>
          <a:p>
            <a:pPr lvl="0" algn="ctr">
              <a:spcBef>
                <a:spcPts val="0"/>
              </a:spcBef>
              <a:buNone/>
            </a:pPr>
            <a:r>
              <a:rPr lang="en-US" sz="4000" dirty="0" smtClean="0">
                <a:solidFill>
                  <a:srgbClr val="F9F9F9"/>
                </a:solidFill>
                <a:latin typeface="Century Gothic" panose="020B0502020202020204" pitchFamily="34" charset="0"/>
              </a:rPr>
              <a:t>Results: Random Forest</a:t>
            </a:r>
            <a:endParaRPr lang="en-US" sz="4000" dirty="0">
              <a:solidFill>
                <a:srgbClr val="F9F9F9"/>
              </a:solidFill>
              <a:latin typeface="Century Gothic" panose="020B0502020202020204" pitchFamily="34" charset="0"/>
            </a:endParaRPr>
          </a:p>
        </p:txBody>
      </p:sp>
      <p:sp>
        <p:nvSpPr>
          <p:cNvPr id="8" name="TextBox 7"/>
          <p:cNvSpPr txBox="1"/>
          <p:nvPr/>
        </p:nvSpPr>
        <p:spPr>
          <a:xfrm>
            <a:off x="3917863" y="1348859"/>
            <a:ext cx="4406575" cy="523220"/>
          </a:xfrm>
          <a:prstGeom prst="rect">
            <a:avLst/>
          </a:prstGeom>
          <a:noFill/>
        </p:spPr>
        <p:txBody>
          <a:bodyPr wrap="square" rtlCol="0">
            <a:spAutoFit/>
          </a:bodyPr>
          <a:lstStyle/>
          <a:p>
            <a:pPr algn="ctr"/>
            <a:r>
              <a:rPr lang="en-US" sz="2800" dirty="0" smtClean="0">
                <a:solidFill>
                  <a:schemeClr val="bg1">
                    <a:lumMod val="50000"/>
                  </a:schemeClr>
                </a:solidFill>
                <a:latin typeface="Century Gothic" panose="020B0502020202020204" pitchFamily="34" charset="0"/>
              </a:rPr>
              <a:t>Landsat vs. Sentinel - 2a </a:t>
            </a:r>
            <a:endParaRPr lang="en-US" sz="2800" dirty="0">
              <a:solidFill>
                <a:schemeClr val="bg1">
                  <a:lumMod val="50000"/>
                </a:schemeClr>
              </a:solidFill>
              <a:latin typeface="Century Gothic" panose="020B0502020202020204" pitchFamily="34" charset="0"/>
            </a:endParaRPr>
          </a:p>
        </p:txBody>
      </p:sp>
      <p:sp>
        <p:nvSpPr>
          <p:cNvPr id="9" name="Rectangle 8"/>
          <p:cNvSpPr/>
          <p:nvPr/>
        </p:nvSpPr>
        <p:spPr>
          <a:xfrm>
            <a:off x="369322" y="5786538"/>
            <a:ext cx="537882" cy="333487"/>
          </a:xfrm>
          <a:prstGeom prst="rect">
            <a:avLst/>
          </a:prstGeom>
          <a:solidFill>
            <a:srgbClr val="F80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18802" y="5801348"/>
            <a:ext cx="537882" cy="333487"/>
          </a:xfrm>
          <a:prstGeom prst="rect">
            <a:avLst/>
          </a:prstGeom>
          <a:solidFill>
            <a:srgbClr val="FFE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45893" y="5786539"/>
            <a:ext cx="537882" cy="333487"/>
          </a:xfrm>
          <a:prstGeom prst="rect">
            <a:avLst/>
          </a:prstGeom>
          <a:solidFill>
            <a:srgbClr val="895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55497" y="5824142"/>
            <a:ext cx="537882" cy="333487"/>
          </a:xfrm>
          <a:prstGeom prst="rect">
            <a:avLst/>
          </a:prstGeom>
          <a:solidFill>
            <a:srgbClr val="2A6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44676" y="5796698"/>
            <a:ext cx="537882" cy="333487"/>
          </a:xfrm>
          <a:prstGeom prst="rect">
            <a:avLst/>
          </a:prstGeom>
          <a:solidFill>
            <a:srgbClr val="6A85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008197" y="5755294"/>
            <a:ext cx="1614545" cy="400110"/>
          </a:xfrm>
          <a:prstGeom prst="rect">
            <a:avLst/>
          </a:prstGeom>
          <a:noFill/>
        </p:spPr>
        <p:txBody>
          <a:bodyPr wrap="none" rtlCol="0">
            <a:spAutoFit/>
          </a:bodyPr>
          <a:lstStyle/>
          <a:p>
            <a:r>
              <a:rPr lang="en-US" sz="2000" dirty="0" smtClean="0">
                <a:solidFill>
                  <a:schemeClr val="bg1">
                    <a:lumMod val="50000"/>
                  </a:schemeClr>
                </a:solidFill>
                <a:latin typeface="Century Gothic" panose="020B0502020202020204" pitchFamily="34" charset="0"/>
              </a:rPr>
              <a:t>Giant Reed</a:t>
            </a:r>
            <a:endParaRPr lang="en-US" sz="2000" dirty="0">
              <a:solidFill>
                <a:schemeClr val="bg1">
                  <a:lumMod val="50000"/>
                </a:schemeClr>
              </a:solidFill>
              <a:latin typeface="Century Gothic" panose="020B0502020202020204" pitchFamily="34" charset="0"/>
            </a:endParaRPr>
          </a:p>
        </p:txBody>
      </p:sp>
      <p:sp>
        <p:nvSpPr>
          <p:cNvPr id="15" name="TextBox 14"/>
          <p:cNvSpPr txBox="1"/>
          <p:nvPr/>
        </p:nvSpPr>
        <p:spPr>
          <a:xfrm>
            <a:off x="3449611" y="5753022"/>
            <a:ext cx="1220206" cy="400110"/>
          </a:xfrm>
          <a:prstGeom prst="rect">
            <a:avLst/>
          </a:prstGeom>
          <a:noFill/>
        </p:spPr>
        <p:txBody>
          <a:bodyPr wrap="none" rtlCol="0">
            <a:spAutoFit/>
          </a:bodyPr>
          <a:lstStyle/>
          <a:p>
            <a:r>
              <a:rPr lang="en-US" sz="2000" dirty="0" smtClean="0">
                <a:solidFill>
                  <a:schemeClr val="bg1">
                    <a:lumMod val="50000"/>
                  </a:schemeClr>
                </a:solidFill>
                <a:latin typeface="Century Gothic" panose="020B0502020202020204" pitchFamily="34" charset="0"/>
              </a:rPr>
              <a:t>Bare Soil</a:t>
            </a:r>
            <a:endParaRPr lang="en-US" sz="2000" dirty="0">
              <a:solidFill>
                <a:schemeClr val="bg1">
                  <a:lumMod val="50000"/>
                </a:schemeClr>
              </a:solidFill>
              <a:latin typeface="Century Gothic" panose="020B0502020202020204" pitchFamily="34" charset="0"/>
            </a:endParaRPr>
          </a:p>
        </p:txBody>
      </p:sp>
      <p:sp>
        <p:nvSpPr>
          <p:cNvPr id="16" name="TextBox 15"/>
          <p:cNvSpPr txBox="1"/>
          <p:nvPr/>
        </p:nvSpPr>
        <p:spPr>
          <a:xfrm>
            <a:off x="5435523" y="5763182"/>
            <a:ext cx="2375971" cy="400110"/>
          </a:xfrm>
          <a:prstGeom prst="rect">
            <a:avLst/>
          </a:prstGeom>
          <a:noFill/>
        </p:spPr>
        <p:txBody>
          <a:bodyPr wrap="none" rtlCol="0">
            <a:spAutoFit/>
          </a:bodyPr>
          <a:lstStyle/>
          <a:p>
            <a:r>
              <a:rPr lang="en-US" sz="2000" dirty="0" smtClean="0">
                <a:solidFill>
                  <a:schemeClr val="bg1">
                    <a:lumMod val="50000"/>
                  </a:schemeClr>
                </a:solidFill>
                <a:latin typeface="Century Gothic" panose="020B0502020202020204" pitchFamily="34" charset="0"/>
              </a:rPr>
              <a:t>Other Vegetation</a:t>
            </a:r>
            <a:endParaRPr lang="en-US" sz="2000" dirty="0">
              <a:solidFill>
                <a:schemeClr val="bg1">
                  <a:lumMod val="50000"/>
                </a:schemeClr>
              </a:solidFill>
              <a:latin typeface="Century Gothic" panose="020B0502020202020204" pitchFamily="34" charset="0"/>
            </a:endParaRPr>
          </a:p>
        </p:txBody>
      </p:sp>
      <p:sp>
        <p:nvSpPr>
          <p:cNvPr id="17" name="TextBox 16"/>
          <p:cNvSpPr txBox="1"/>
          <p:nvPr/>
        </p:nvSpPr>
        <p:spPr>
          <a:xfrm>
            <a:off x="8584014" y="5763998"/>
            <a:ext cx="936475" cy="400110"/>
          </a:xfrm>
          <a:prstGeom prst="rect">
            <a:avLst/>
          </a:prstGeom>
          <a:noFill/>
        </p:spPr>
        <p:txBody>
          <a:bodyPr wrap="none" rtlCol="0">
            <a:spAutoFit/>
          </a:bodyPr>
          <a:lstStyle/>
          <a:p>
            <a:r>
              <a:rPr lang="en-US" sz="2000" dirty="0" smtClean="0">
                <a:solidFill>
                  <a:schemeClr val="bg1">
                    <a:lumMod val="50000"/>
                  </a:schemeClr>
                </a:solidFill>
                <a:latin typeface="Century Gothic" panose="020B0502020202020204" pitchFamily="34" charset="0"/>
              </a:rPr>
              <a:t>Water</a:t>
            </a:r>
            <a:endParaRPr lang="en-US" sz="2000" dirty="0">
              <a:solidFill>
                <a:schemeClr val="bg1">
                  <a:lumMod val="50000"/>
                </a:schemeClr>
              </a:solidFill>
              <a:latin typeface="Century Gothic" panose="020B0502020202020204" pitchFamily="34" charset="0"/>
            </a:endParaRPr>
          </a:p>
        </p:txBody>
      </p:sp>
      <p:sp>
        <p:nvSpPr>
          <p:cNvPr id="18" name="TextBox 17"/>
          <p:cNvSpPr txBox="1"/>
          <p:nvPr/>
        </p:nvSpPr>
        <p:spPr>
          <a:xfrm>
            <a:off x="10356684" y="5760350"/>
            <a:ext cx="1436612" cy="400110"/>
          </a:xfrm>
          <a:prstGeom prst="rect">
            <a:avLst/>
          </a:prstGeom>
          <a:noFill/>
        </p:spPr>
        <p:txBody>
          <a:bodyPr wrap="none" rtlCol="0">
            <a:spAutoFit/>
          </a:bodyPr>
          <a:lstStyle/>
          <a:p>
            <a:r>
              <a:rPr lang="en-US" sz="2000" dirty="0" err="1" smtClean="0">
                <a:solidFill>
                  <a:schemeClr val="bg1">
                    <a:lumMod val="50000"/>
                  </a:schemeClr>
                </a:solidFill>
                <a:latin typeface="Century Gothic" panose="020B0502020202020204" pitchFamily="34" charset="0"/>
              </a:rPr>
              <a:t>Shrubland</a:t>
            </a:r>
            <a:endParaRPr lang="en-US" sz="2000"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2352194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7484416"/>
              </p:ext>
            </p:extLst>
          </p:nvPr>
        </p:nvGraphicFramePr>
        <p:xfrm>
          <a:off x="0" y="1529625"/>
          <a:ext cx="6065211" cy="5156219"/>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265"/>
          <p:cNvSpPr txBox="1"/>
          <p:nvPr/>
        </p:nvSpPr>
        <p:spPr>
          <a:xfrm>
            <a:off x="1340494" y="441627"/>
            <a:ext cx="9186000" cy="716400"/>
          </a:xfrm>
          <a:prstGeom prst="rect">
            <a:avLst/>
          </a:prstGeom>
          <a:noFill/>
          <a:ln>
            <a:noFill/>
          </a:ln>
        </p:spPr>
        <p:txBody>
          <a:bodyPr lIns="91425" tIns="91425" rIns="91425" bIns="91425" anchor="t" anchorCtr="0">
            <a:noAutofit/>
          </a:bodyPr>
          <a:lstStyle/>
          <a:p>
            <a:pPr lvl="0" algn="ctr">
              <a:spcBef>
                <a:spcPts val="0"/>
              </a:spcBef>
              <a:buNone/>
            </a:pPr>
            <a:r>
              <a:rPr lang="en-US" sz="4000" dirty="0" smtClean="0">
                <a:solidFill>
                  <a:srgbClr val="F9F9F9"/>
                </a:solidFill>
                <a:latin typeface="Century Gothic" panose="020B0502020202020204" pitchFamily="34" charset="0"/>
              </a:rPr>
              <a:t>Results: Random Forest</a:t>
            </a:r>
            <a:endParaRPr lang="en-US" sz="4000" dirty="0">
              <a:solidFill>
                <a:srgbClr val="F9F9F9"/>
              </a:solidFill>
              <a:latin typeface="Century Gothic" panose="020B0502020202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2691471499"/>
              </p:ext>
            </p:extLst>
          </p:nvPr>
        </p:nvGraphicFramePr>
        <p:xfrm>
          <a:off x="5933494" y="1524094"/>
          <a:ext cx="6128889" cy="51562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04026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4" name="Shape 274"/>
          <p:cNvSpPr txBox="1"/>
          <p:nvPr/>
        </p:nvSpPr>
        <p:spPr>
          <a:xfrm>
            <a:off x="1040704" y="375384"/>
            <a:ext cx="9080700" cy="787200"/>
          </a:xfrm>
          <a:prstGeom prst="rect">
            <a:avLst/>
          </a:prstGeom>
          <a:noFill/>
          <a:ln>
            <a:noFill/>
          </a:ln>
        </p:spPr>
        <p:txBody>
          <a:bodyPr lIns="91425" tIns="91425" rIns="91425" bIns="91425" anchor="t" anchorCtr="0">
            <a:noAutofit/>
          </a:bodyPr>
          <a:lstStyle/>
          <a:p>
            <a:pPr lvl="0" algn="ctr">
              <a:spcBef>
                <a:spcPts val="0"/>
              </a:spcBef>
              <a:buNone/>
            </a:pPr>
            <a:r>
              <a:rPr lang="en-US" sz="4000" dirty="0">
                <a:solidFill>
                  <a:srgbClr val="F9F9F9"/>
                </a:solidFill>
                <a:latin typeface="Century Gothic" panose="020B0502020202020204" pitchFamily="34" charset="0"/>
              </a:rPr>
              <a:t>Error and Uncertainties</a:t>
            </a:r>
          </a:p>
        </p:txBody>
      </p:sp>
      <p:pic>
        <p:nvPicPr>
          <p:cNvPr id="14" name="Picture 13"/>
          <p:cNvPicPr>
            <a:picLocks noChangeAspect="1"/>
          </p:cNvPicPr>
          <p:nvPr/>
        </p:nvPicPr>
        <p:blipFill>
          <a:blip r:embed="rId3"/>
          <a:stretch>
            <a:fillRect/>
          </a:stretch>
        </p:blipFill>
        <p:spPr>
          <a:xfrm>
            <a:off x="8855905" y="5897913"/>
            <a:ext cx="483240" cy="345341"/>
          </a:xfrm>
          <a:prstGeom prst="rect">
            <a:avLst/>
          </a:prstGeom>
        </p:spPr>
      </p:pic>
      <p:pic>
        <p:nvPicPr>
          <p:cNvPr id="15" name="Picture 14"/>
          <p:cNvPicPr>
            <a:picLocks noChangeAspect="1"/>
          </p:cNvPicPr>
          <p:nvPr/>
        </p:nvPicPr>
        <p:blipFill>
          <a:blip r:embed="rId4"/>
          <a:stretch>
            <a:fillRect/>
          </a:stretch>
        </p:blipFill>
        <p:spPr>
          <a:xfrm>
            <a:off x="8914803" y="6281473"/>
            <a:ext cx="365445" cy="323278"/>
          </a:xfrm>
          <a:prstGeom prst="rect">
            <a:avLst/>
          </a:prstGeom>
        </p:spPr>
      </p:pic>
      <p:sp>
        <p:nvSpPr>
          <p:cNvPr id="16" name="TextBox 15"/>
          <p:cNvSpPr txBox="1"/>
          <p:nvPr/>
        </p:nvSpPr>
        <p:spPr>
          <a:xfrm>
            <a:off x="9188962" y="5791210"/>
            <a:ext cx="962123" cy="400110"/>
          </a:xfrm>
          <a:prstGeom prst="rect">
            <a:avLst/>
          </a:prstGeom>
          <a:noFill/>
        </p:spPr>
        <p:txBody>
          <a:bodyPr wrap="none" rtlCol="0">
            <a:spAutoFit/>
          </a:bodyPr>
          <a:lstStyle/>
          <a:p>
            <a:r>
              <a:rPr lang="en-US" sz="2000" dirty="0" smtClean="0">
                <a:latin typeface="Century Gothic" panose="020B0502020202020204" pitchFamily="34" charset="0"/>
              </a:rPr>
              <a:t>In Situ </a:t>
            </a:r>
            <a:endParaRPr lang="en-US" sz="2000" dirty="0">
              <a:latin typeface="Century Gothic" panose="020B0502020202020204" pitchFamily="34" charset="0"/>
            </a:endParaRPr>
          </a:p>
        </p:txBody>
      </p:sp>
      <p:sp>
        <p:nvSpPr>
          <p:cNvPr id="17" name="TextBox 16"/>
          <p:cNvSpPr txBox="1"/>
          <p:nvPr/>
        </p:nvSpPr>
        <p:spPr>
          <a:xfrm>
            <a:off x="9174511" y="6228899"/>
            <a:ext cx="2505814" cy="400110"/>
          </a:xfrm>
          <a:prstGeom prst="rect">
            <a:avLst/>
          </a:prstGeom>
          <a:noFill/>
        </p:spPr>
        <p:txBody>
          <a:bodyPr wrap="none" rtlCol="0">
            <a:spAutoFit/>
          </a:bodyPr>
          <a:lstStyle/>
          <a:p>
            <a:r>
              <a:rPr lang="en-US" sz="2000" dirty="0" smtClean="0">
                <a:latin typeface="Century Gothic" panose="020B0502020202020204" pitchFamily="34" charset="0"/>
              </a:rPr>
              <a:t>Percent Coverage</a:t>
            </a:r>
            <a:endParaRPr lang="en-US" sz="2000" dirty="0">
              <a:latin typeface="Century Gothic" panose="020B0502020202020204" pitchFamily="34" charset="0"/>
            </a:endParaRPr>
          </a:p>
        </p:txBody>
      </p:sp>
      <p:sp>
        <p:nvSpPr>
          <p:cNvPr id="18" name="TextBox 17"/>
          <p:cNvSpPr txBox="1"/>
          <p:nvPr/>
        </p:nvSpPr>
        <p:spPr>
          <a:xfrm>
            <a:off x="8741084" y="5308549"/>
            <a:ext cx="2820003" cy="400110"/>
          </a:xfrm>
          <a:prstGeom prst="rect">
            <a:avLst/>
          </a:prstGeom>
          <a:noFill/>
        </p:spPr>
        <p:txBody>
          <a:bodyPr wrap="none" rtlCol="0">
            <a:spAutoFit/>
          </a:bodyPr>
          <a:lstStyle/>
          <a:p>
            <a:r>
              <a:rPr lang="en-US" sz="2000" dirty="0" smtClean="0">
                <a:latin typeface="Century Gothic" panose="020B0502020202020204" pitchFamily="34" charset="0"/>
              </a:rPr>
              <a:t>All Cheatgrass Points </a:t>
            </a:r>
            <a:endParaRPr lang="en-US" sz="2000" dirty="0">
              <a:latin typeface="Century Gothic" panose="020B0502020202020204" pitchFamily="34" charset="0"/>
            </a:endParaRPr>
          </a:p>
        </p:txBody>
      </p:sp>
      <p:pic>
        <p:nvPicPr>
          <p:cNvPr id="11" name="Picture 10"/>
          <p:cNvPicPr>
            <a:picLocks noChangeAspect="1"/>
          </p:cNvPicPr>
          <p:nvPr/>
        </p:nvPicPr>
        <p:blipFill>
          <a:blip r:embed="rId5"/>
          <a:stretch>
            <a:fillRect/>
          </a:stretch>
        </p:blipFill>
        <p:spPr>
          <a:xfrm>
            <a:off x="2951658" y="1751800"/>
            <a:ext cx="2505456" cy="2351135"/>
          </a:xfrm>
          <a:prstGeom prst="rect">
            <a:avLst/>
          </a:prstGeom>
        </p:spPr>
      </p:pic>
      <p:pic>
        <p:nvPicPr>
          <p:cNvPr id="12" name="Picture 11"/>
          <p:cNvPicPr>
            <a:picLocks noChangeAspect="1"/>
          </p:cNvPicPr>
          <p:nvPr/>
        </p:nvPicPr>
        <p:blipFill>
          <a:blip r:embed="rId6"/>
          <a:stretch>
            <a:fillRect/>
          </a:stretch>
        </p:blipFill>
        <p:spPr>
          <a:xfrm>
            <a:off x="2935034" y="4261612"/>
            <a:ext cx="2505456" cy="2181500"/>
          </a:xfrm>
          <a:prstGeom prst="rect">
            <a:avLst/>
          </a:prstGeom>
        </p:spPr>
      </p:pic>
      <p:sp>
        <p:nvSpPr>
          <p:cNvPr id="19" name="TextBox 18"/>
          <p:cNvSpPr txBox="1"/>
          <p:nvPr/>
        </p:nvSpPr>
        <p:spPr>
          <a:xfrm>
            <a:off x="3336201" y="5152307"/>
            <a:ext cx="1736373" cy="707886"/>
          </a:xfrm>
          <a:prstGeom prst="rect">
            <a:avLst/>
          </a:prstGeom>
          <a:noFill/>
        </p:spPr>
        <p:txBody>
          <a:bodyPr wrap="none" rtlCol="0">
            <a:spAutoFit/>
          </a:bodyPr>
          <a:lstStyle/>
          <a:p>
            <a:pPr algn="ctr"/>
            <a:r>
              <a:rPr lang="en-US" sz="2000" dirty="0" smtClean="0">
                <a:solidFill>
                  <a:schemeClr val="bg1"/>
                </a:solidFill>
                <a:latin typeface="Century Gothic" panose="020B0502020202020204" pitchFamily="34" charset="0"/>
              </a:rPr>
              <a:t>Sentinel – 2a</a:t>
            </a:r>
          </a:p>
          <a:p>
            <a:pPr algn="ctr"/>
            <a:r>
              <a:rPr lang="en-US" sz="2000" dirty="0">
                <a:solidFill>
                  <a:schemeClr val="bg1"/>
                </a:solidFill>
                <a:latin typeface="Century Gothic" panose="020B0502020202020204" pitchFamily="34" charset="0"/>
              </a:rPr>
              <a:t>1</a:t>
            </a:r>
            <a:r>
              <a:rPr lang="en-US" sz="2000" dirty="0" smtClean="0">
                <a:solidFill>
                  <a:schemeClr val="bg1"/>
                </a:solidFill>
                <a:latin typeface="Century Gothic" panose="020B0502020202020204" pitchFamily="34" charset="0"/>
              </a:rPr>
              <a:t>0 m</a:t>
            </a:r>
            <a:endParaRPr lang="en-US" sz="2000" dirty="0">
              <a:solidFill>
                <a:schemeClr val="bg1"/>
              </a:solidFill>
              <a:latin typeface="Century Gothic" panose="020B0502020202020204" pitchFamily="34" charset="0"/>
            </a:endParaRPr>
          </a:p>
        </p:txBody>
      </p:sp>
      <p:sp>
        <p:nvSpPr>
          <p:cNvPr id="22" name="TextBox 21"/>
          <p:cNvSpPr txBox="1"/>
          <p:nvPr/>
        </p:nvSpPr>
        <p:spPr>
          <a:xfrm>
            <a:off x="3781503" y="2659508"/>
            <a:ext cx="1019831" cy="707886"/>
          </a:xfrm>
          <a:prstGeom prst="rect">
            <a:avLst/>
          </a:prstGeom>
          <a:noFill/>
        </p:spPr>
        <p:txBody>
          <a:bodyPr wrap="none" rtlCol="0">
            <a:spAutoFit/>
          </a:bodyPr>
          <a:lstStyle/>
          <a:p>
            <a:r>
              <a:rPr lang="en-US" sz="2000" dirty="0" smtClean="0">
                <a:solidFill>
                  <a:schemeClr val="bg1"/>
                </a:solidFill>
                <a:latin typeface="Century Gothic" panose="020B0502020202020204" pitchFamily="34" charset="0"/>
              </a:rPr>
              <a:t>MODIS</a:t>
            </a:r>
          </a:p>
          <a:p>
            <a:pPr algn="ctr"/>
            <a:r>
              <a:rPr lang="en-US" sz="2000" dirty="0" smtClean="0">
                <a:solidFill>
                  <a:schemeClr val="bg1"/>
                </a:solidFill>
                <a:latin typeface="Century Gothic" panose="020B0502020202020204" pitchFamily="34" charset="0"/>
              </a:rPr>
              <a:t>250 m</a:t>
            </a:r>
            <a:endParaRPr lang="en-US" sz="2000" dirty="0">
              <a:solidFill>
                <a:schemeClr val="bg1"/>
              </a:solidFill>
              <a:latin typeface="Century Gothic" panose="020B0502020202020204" pitchFamily="34" charset="0"/>
            </a:endParaRPr>
          </a:p>
        </p:txBody>
      </p:sp>
      <p:pic>
        <p:nvPicPr>
          <p:cNvPr id="27" name="Picture 26"/>
          <p:cNvPicPr>
            <a:picLocks noChangeAspect="1"/>
          </p:cNvPicPr>
          <p:nvPr/>
        </p:nvPicPr>
        <p:blipFill>
          <a:blip r:embed="rId7"/>
          <a:stretch>
            <a:fillRect/>
          </a:stretch>
        </p:blipFill>
        <p:spPr>
          <a:xfrm>
            <a:off x="5589899" y="2684351"/>
            <a:ext cx="2381955" cy="2357013"/>
          </a:xfrm>
          <a:prstGeom prst="rect">
            <a:avLst/>
          </a:prstGeom>
        </p:spPr>
      </p:pic>
      <p:sp>
        <p:nvSpPr>
          <p:cNvPr id="28" name="TextBox 27"/>
          <p:cNvSpPr txBox="1"/>
          <p:nvPr/>
        </p:nvSpPr>
        <p:spPr>
          <a:xfrm>
            <a:off x="6123484" y="3702825"/>
            <a:ext cx="1314784" cy="707886"/>
          </a:xfrm>
          <a:prstGeom prst="rect">
            <a:avLst/>
          </a:prstGeom>
          <a:noFill/>
        </p:spPr>
        <p:txBody>
          <a:bodyPr wrap="none" rtlCol="0">
            <a:spAutoFit/>
          </a:bodyPr>
          <a:lstStyle/>
          <a:p>
            <a:pPr algn="ctr"/>
            <a:r>
              <a:rPr lang="en-US" sz="2000" dirty="0" smtClean="0">
                <a:solidFill>
                  <a:schemeClr val="bg1"/>
                </a:solidFill>
                <a:latin typeface="Century Gothic" panose="020B0502020202020204" pitchFamily="34" charset="0"/>
              </a:rPr>
              <a:t>Landsat8</a:t>
            </a:r>
          </a:p>
          <a:p>
            <a:pPr algn="ctr"/>
            <a:r>
              <a:rPr lang="en-US" sz="2000" dirty="0" smtClean="0">
                <a:solidFill>
                  <a:schemeClr val="bg1"/>
                </a:solidFill>
                <a:latin typeface="Century Gothic" panose="020B0502020202020204" pitchFamily="34" charset="0"/>
              </a:rPr>
              <a:t>30 m</a:t>
            </a:r>
            <a:endParaRPr lang="en-US" sz="20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8"/>
          <a:stretch>
            <a:fillRect/>
          </a:stretch>
        </p:blipFill>
        <p:spPr>
          <a:xfrm>
            <a:off x="8449268" y="1597459"/>
            <a:ext cx="3279515" cy="3554848"/>
          </a:xfrm>
          <a:prstGeom prst="rect">
            <a:avLst/>
          </a:prstGeom>
        </p:spPr>
      </p:pic>
      <p:pic>
        <p:nvPicPr>
          <p:cNvPr id="3" name="Picture 2"/>
          <p:cNvPicPr>
            <a:picLocks noChangeAspect="1"/>
          </p:cNvPicPr>
          <p:nvPr/>
        </p:nvPicPr>
        <p:blipFill>
          <a:blip r:embed="rId9"/>
          <a:stretch>
            <a:fillRect/>
          </a:stretch>
        </p:blipFill>
        <p:spPr>
          <a:xfrm>
            <a:off x="125724" y="1904233"/>
            <a:ext cx="2676525" cy="38481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3" name="Shape 283"/>
          <p:cNvSpPr txBox="1"/>
          <p:nvPr/>
        </p:nvSpPr>
        <p:spPr>
          <a:xfrm>
            <a:off x="770142" y="439923"/>
            <a:ext cx="9291600" cy="684900"/>
          </a:xfrm>
          <a:prstGeom prst="rect">
            <a:avLst/>
          </a:prstGeom>
          <a:noFill/>
          <a:ln>
            <a:noFill/>
          </a:ln>
        </p:spPr>
        <p:txBody>
          <a:bodyPr lIns="91425" tIns="91425" rIns="91425" bIns="91425" anchor="t" anchorCtr="0">
            <a:noAutofit/>
          </a:bodyPr>
          <a:lstStyle/>
          <a:p>
            <a:pPr lvl="0" algn="ctr">
              <a:spcBef>
                <a:spcPts val="0"/>
              </a:spcBef>
              <a:buNone/>
            </a:pPr>
            <a:r>
              <a:rPr lang="en-US" sz="4000" dirty="0">
                <a:solidFill>
                  <a:schemeClr val="lt1"/>
                </a:solidFill>
                <a:latin typeface="Century Gothic" panose="020B0502020202020204" pitchFamily="34" charset="0"/>
              </a:rPr>
              <a:t>Conclusions</a:t>
            </a:r>
          </a:p>
        </p:txBody>
      </p:sp>
      <p:sp>
        <p:nvSpPr>
          <p:cNvPr id="5" name="Rectangle 4"/>
          <p:cNvSpPr/>
          <p:nvPr/>
        </p:nvSpPr>
        <p:spPr>
          <a:xfrm>
            <a:off x="4402663" y="1848437"/>
            <a:ext cx="7718216" cy="1292662"/>
          </a:xfrm>
          <a:prstGeom prst="rect">
            <a:avLst/>
          </a:prstGeom>
        </p:spPr>
        <p:txBody>
          <a:bodyPr wrap="square">
            <a:spAutoFit/>
          </a:bodyPr>
          <a:lstStyle/>
          <a:p>
            <a:pPr marL="347663" indent="-347663">
              <a:buClr>
                <a:srgbClr val="2E8652"/>
              </a:buClr>
              <a:buFont typeface="Webdings" panose="05030102010509060703" pitchFamily="18" charset="2"/>
              <a:buChar char="4"/>
            </a:pPr>
            <a:r>
              <a:rPr lang="en-US" sz="2600" b="1" dirty="0" smtClean="0">
                <a:solidFill>
                  <a:srgbClr val="8F8F8F"/>
                </a:solidFill>
                <a:latin typeface="Century Gothic" panose="020B0502020202020204" pitchFamily="34" charset="0"/>
              </a:rPr>
              <a:t>Valles Caldera’s </a:t>
            </a:r>
            <a:r>
              <a:rPr lang="en-US" sz="2600" dirty="0" smtClean="0">
                <a:solidFill>
                  <a:srgbClr val="8F8F8F"/>
                </a:solidFill>
                <a:latin typeface="Century Gothic" panose="020B0502020202020204" pitchFamily="34" charset="0"/>
              </a:rPr>
              <a:t>increase in field </a:t>
            </a:r>
            <a:r>
              <a:rPr lang="en-US" sz="2600" dirty="0">
                <a:solidFill>
                  <a:srgbClr val="8F8F8F"/>
                </a:solidFill>
                <a:latin typeface="Century Gothic" panose="020B0502020202020204" pitchFamily="34" charset="0"/>
              </a:rPr>
              <a:t>observations </a:t>
            </a:r>
            <a:r>
              <a:rPr lang="en-US" sz="2600" dirty="0" smtClean="0">
                <a:solidFill>
                  <a:srgbClr val="8F8F8F"/>
                </a:solidFill>
                <a:latin typeface="Century Gothic" panose="020B0502020202020204" pitchFamily="34" charset="0"/>
              </a:rPr>
              <a:t>for 2016 </a:t>
            </a:r>
            <a:r>
              <a:rPr lang="en-US" sz="2600" dirty="0">
                <a:solidFill>
                  <a:srgbClr val="8F8F8F"/>
                </a:solidFill>
                <a:latin typeface="Century Gothic" panose="020B0502020202020204" pitchFamily="34" charset="0"/>
              </a:rPr>
              <a:t>improved classification of potentially invaded </a:t>
            </a:r>
            <a:r>
              <a:rPr lang="en-US" sz="2600" dirty="0" smtClean="0">
                <a:solidFill>
                  <a:srgbClr val="8F8F8F"/>
                </a:solidFill>
                <a:latin typeface="Century Gothic" panose="020B0502020202020204" pitchFamily="34" charset="0"/>
              </a:rPr>
              <a:t>grasslands</a:t>
            </a:r>
          </a:p>
        </p:txBody>
      </p:sp>
      <p:sp>
        <p:nvSpPr>
          <p:cNvPr id="3" name="TextBox 2"/>
          <p:cNvSpPr txBox="1"/>
          <p:nvPr/>
        </p:nvSpPr>
        <p:spPr>
          <a:xfrm>
            <a:off x="4402663" y="4556239"/>
            <a:ext cx="7642578" cy="1200329"/>
          </a:xfrm>
          <a:prstGeom prst="rect">
            <a:avLst/>
          </a:prstGeom>
          <a:noFill/>
        </p:spPr>
        <p:txBody>
          <a:bodyPr wrap="square" rtlCol="0">
            <a:spAutoFit/>
          </a:bodyPr>
          <a:lstStyle/>
          <a:p>
            <a:pPr marL="347663" lvl="0" indent="-347663">
              <a:buClr>
                <a:srgbClr val="2E8652"/>
              </a:buClr>
              <a:buFont typeface="Webdings" panose="05030102010509060703" pitchFamily="18" charset="2"/>
              <a:buChar char="4"/>
            </a:pPr>
            <a:endParaRPr lang="en-US" sz="2000" dirty="0">
              <a:solidFill>
                <a:srgbClr val="8F8F8F"/>
              </a:solidFill>
              <a:latin typeface="Century Gothic" panose="020B0502020202020204" pitchFamily="34" charset="0"/>
            </a:endParaRPr>
          </a:p>
          <a:p>
            <a:pPr marL="347663" lvl="0" indent="-347663">
              <a:buClr>
                <a:srgbClr val="2E8652"/>
              </a:buClr>
              <a:buFont typeface="Webdings" panose="05030102010509060703" pitchFamily="18" charset="2"/>
              <a:buChar char="4"/>
            </a:pPr>
            <a:r>
              <a:rPr lang="en-US" sz="2600" b="1" dirty="0" smtClean="0">
                <a:solidFill>
                  <a:srgbClr val="8F8F8F"/>
                </a:solidFill>
                <a:latin typeface="Century Gothic" panose="020B0502020202020204" pitchFamily="34" charset="0"/>
              </a:rPr>
              <a:t>Sentinel – 2a </a:t>
            </a:r>
            <a:r>
              <a:rPr lang="en-US" sz="2600" dirty="0" smtClean="0">
                <a:solidFill>
                  <a:srgbClr val="8F8F8F"/>
                </a:solidFill>
                <a:latin typeface="Century Gothic" panose="020B0502020202020204" pitchFamily="34" charset="0"/>
              </a:rPr>
              <a:t>performed better than Landsat along the Rio Grande</a:t>
            </a:r>
            <a:endParaRPr lang="en-US" sz="2600" dirty="0">
              <a:solidFill>
                <a:srgbClr val="8F8F8F"/>
              </a:solidFill>
              <a:latin typeface="Century Gothic" panose="020B0502020202020204" pitchFamily="34" charset="0"/>
            </a:endParaRPr>
          </a:p>
        </p:txBody>
      </p:sp>
      <p:sp>
        <p:nvSpPr>
          <p:cNvPr id="4" name="TextBox 3"/>
          <p:cNvSpPr txBox="1"/>
          <p:nvPr/>
        </p:nvSpPr>
        <p:spPr>
          <a:xfrm>
            <a:off x="4384035" y="3409834"/>
            <a:ext cx="7428087" cy="1292662"/>
          </a:xfrm>
          <a:prstGeom prst="rect">
            <a:avLst/>
          </a:prstGeom>
          <a:noFill/>
        </p:spPr>
        <p:txBody>
          <a:bodyPr wrap="square" rtlCol="0">
            <a:spAutoFit/>
          </a:bodyPr>
          <a:lstStyle/>
          <a:p>
            <a:pPr marL="347663" lvl="0" indent="-347663">
              <a:buClr>
                <a:srgbClr val="2E8652"/>
              </a:buClr>
              <a:buFont typeface="Webdings" panose="05030102010509060703" pitchFamily="18" charset="2"/>
              <a:buChar char="4"/>
            </a:pPr>
            <a:r>
              <a:rPr lang="en-US" sz="2600" b="1" dirty="0">
                <a:solidFill>
                  <a:srgbClr val="8F8F8F"/>
                </a:solidFill>
                <a:latin typeface="Century Gothic" panose="020B0502020202020204" pitchFamily="34" charset="0"/>
              </a:rPr>
              <a:t>Ravenna grass </a:t>
            </a:r>
            <a:r>
              <a:rPr lang="en-US" sz="2600" dirty="0">
                <a:solidFill>
                  <a:srgbClr val="8F8F8F"/>
                </a:solidFill>
                <a:latin typeface="Century Gothic" panose="020B0502020202020204" pitchFamily="34" charset="0"/>
              </a:rPr>
              <a:t>could not be accurately </a:t>
            </a:r>
            <a:r>
              <a:rPr lang="en-US" sz="2600" dirty="0" smtClean="0">
                <a:solidFill>
                  <a:srgbClr val="8F8F8F"/>
                </a:solidFill>
                <a:latin typeface="Century Gothic" panose="020B0502020202020204" pitchFamily="34" charset="0"/>
              </a:rPr>
              <a:t>classified based on current field observations </a:t>
            </a:r>
            <a:endParaRPr lang="en-US" sz="2600" dirty="0">
              <a:solidFill>
                <a:srgbClr val="8F8F8F"/>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41" y="1783644"/>
            <a:ext cx="4209922" cy="3157442"/>
          </a:xfrm>
          <a:prstGeom prst="rect">
            <a:avLst/>
          </a:prstGeom>
        </p:spPr>
      </p:pic>
      <p:sp>
        <p:nvSpPr>
          <p:cNvPr id="7" name="TextBox 6"/>
          <p:cNvSpPr txBox="1"/>
          <p:nvPr/>
        </p:nvSpPr>
        <p:spPr>
          <a:xfrm>
            <a:off x="98608" y="4947101"/>
            <a:ext cx="1287532" cy="338554"/>
          </a:xfrm>
          <a:prstGeom prst="rect">
            <a:avLst/>
          </a:prstGeom>
          <a:noFill/>
        </p:spPr>
        <p:txBody>
          <a:bodyPr wrap="none" rtlCol="0">
            <a:spAutoFit/>
          </a:bodyPr>
          <a:lstStyle/>
          <a:p>
            <a:r>
              <a:rPr lang="en-US" sz="1600" dirty="0" smtClean="0">
                <a:solidFill>
                  <a:schemeClr val="tx1"/>
                </a:solidFill>
                <a:latin typeface="Century Gothic" panose="020B0502020202020204" pitchFamily="34" charset="0"/>
              </a:rPr>
              <a:t>Credit: NPS</a:t>
            </a: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42204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body" idx="2"/>
          </p:nvPr>
        </p:nvSpPr>
        <p:spPr>
          <a:xfrm>
            <a:off x="396608" y="1718893"/>
            <a:ext cx="11795392" cy="2685384"/>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757070"/>
              </a:buClr>
              <a:buSzPct val="25000"/>
              <a:buFont typeface="Arial"/>
              <a:buNone/>
            </a:pPr>
            <a:r>
              <a:rPr lang="en-US" b="1" dirty="0">
                <a:solidFill>
                  <a:srgbClr val="757070"/>
                </a:solidFill>
                <a:latin typeface="Century Gothic" panose="020B0502020202020204" pitchFamily="34" charset="0"/>
              </a:rPr>
              <a:t>Dr. Kenton </a:t>
            </a:r>
            <a:r>
              <a:rPr lang="en-US" b="1" dirty="0" smtClean="0">
                <a:solidFill>
                  <a:srgbClr val="757070"/>
                </a:solidFill>
                <a:latin typeface="Century Gothic" panose="020B0502020202020204" pitchFamily="34" charset="0"/>
              </a:rPr>
              <a:t>Ross</a:t>
            </a:r>
            <a:r>
              <a:rPr lang="en-US" dirty="0" smtClean="0">
                <a:solidFill>
                  <a:srgbClr val="757070"/>
                </a:solidFill>
                <a:latin typeface="Century Gothic" panose="020B0502020202020204" pitchFamily="34" charset="0"/>
              </a:rPr>
              <a:t>, NASA </a:t>
            </a:r>
            <a:r>
              <a:rPr lang="en-US" dirty="0">
                <a:solidFill>
                  <a:srgbClr val="757070"/>
                </a:solidFill>
                <a:latin typeface="Century Gothic" panose="020B0502020202020204" pitchFamily="34" charset="0"/>
              </a:rPr>
              <a:t>DEVELOP National Program Science Advisor</a:t>
            </a:r>
            <a:br>
              <a:rPr lang="en-US" dirty="0">
                <a:solidFill>
                  <a:srgbClr val="757070"/>
                </a:solidFill>
                <a:latin typeface="Century Gothic" panose="020B0502020202020204" pitchFamily="34" charset="0"/>
              </a:rPr>
            </a:br>
            <a:r>
              <a:rPr lang="en-US" b="1" dirty="0">
                <a:solidFill>
                  <a:srgbClr val="757070"/>
                </a:solidFill>
                <a:latin typeface="Century Gothic" panose="020B0502020202020204" pitchFamily="34" charset="0"/>
              </a:rPr>
              <a:t>Emily </a:t>
            </a:r>
            <a:r>
              <a:rPr lang="en-US" b="1" dirty="0" err="1" smtClean="0">
                <a:solidFill>
                  <a:srgbClr val="757070"/>
                </a:solidFill>
                <a:latin typeface="Century Gothic" panose="020B0502020202020204" pitchFamily="34" charset="0"/>
              </a:rPr>
              <a:t>Gotschalk</a:t>
            </a:r>
            <a:r>
              <a:rPr lang="en-US" dirty="0" smtClean="0">
                <a:solidFill>
                  <a:srgbClr val="757070"/>
                </a:solidFill>
                <a:latin typeface="Century Gothic" panose="020B0502020202020204" pitchFamily="34" charset="0"/>
              </a:rPr>
              <a:t>,</a:t>
            </a:r>
            <a:r>
              <a:rPr lang="en-US" b="1" dirty="0" smtClean="0">
                <a:solidFill>
                  <a:srgbClr val="757070"/>
                </a:solidFill>
                <a:latin typeface="Century Gothic" panose="020B0502020202020204" pitchFamily="34" charset="0"/>
              </a:rPr>
              <a:t> </a:t>
            </a:r>
            <a:r>
              <a:rPr lang="en-US" dirty="0" smtClean="0">
                <a:solidFill>
                  <a:srgbClr val="757070"/>
                </a:solidFill>
                <a:latin typeface="Century Gothic" panose="020B0502020202020204" pitchFamily="34" charset="0"/>
              </a:rPr>
              <a:t>NASA </a:t>
            </a:r>
            <a:r>
              <a:rPr lang="en-US" dirty="0">
                <a:solidFill>
                  <a:srgbClr val="757070"/>
                </a:solidFill>
                <a:latin typeface="Century Gothic" panose="020B0502020202020204" pitchFamily="34" charset="0"/>
              </a:rPr>
              <a:t>DEVELOP Langley Center </a:t>
            </a:r>
            <a:r>
              <a:rPr lang="en-US" dirty="0" smtClean="0">
                <a:solidFill>
                  <a:srgbClr val="757070"/>
                </a:solidFill>
                <a:latin typeface="Century Gothic" panose="020B0502020202020204" pitchFamily="34" charset="0"/>
              </a:rPr>
              <a:t>Lead</a:t>
            </a:r>
          </a:p>
          <a:p>
            <a:pPr marL="0" marR="0" lvl="0" indent="0" algn="l" rtl="0">
              <a:lnSpc>
                <a:spcPct val="150000"/>
              </a:lnSpc>
              <a:spcBef>
                <a:spcPts val="0"/>
              </a:spcBef>
              <a:spcAft>
                <a:spcPts val="0"/>
              </a:spcAft>
              <a:buClr>
                <a:srgbClr val="757070"/>
              </a:buClr>
              <a:buSzPct val="25000"/>
              <a:buFont typeface="Arial"/>
              <a:buNone/>
            </a:pPr>
            <a:r>
              <a:rPr lang="en-US" b="1" dirty="0" smtClean="0">
                <a:solidFill>
                  <a:srgbClr val="757070"/>
                </a:solidFill>
                <a:latin typeface="Century Gothic" panose="020B0502020202020204" pitchFamily="34" charset="0"/>
              </a:rPr>
              <a:t>Tyler Rhodes</a:t>
            </a:r>
            <a:r>
              <a:rPr lang="en-US" dirty="0" smtClean="0">
                <a:solidFill>
                  <a:srgbClr val="757070"/>
                </a:solidFill>
                <a:latin typeface="Century Gothic" panose="020B0502020202020204" pitchFamily="34" charset="0"/>
              </a:rPr>
              <a:t>, NASA DEVELOP Langley Center Lead</a:t>
            </a:r>
          </a:p>
          <a:p>
            <a:pPr marL="0" marR="0" lvl="0" indent="0" algn="l" rtl="0">
              <a:lnSpc>
                <a:spcPct val="150000"/>
              </a:lnSpc>
              <a:spcBef>
                <a:spcPts val="0"/>
              </a:spcBef>
              <a:spcAft>
                <a:spcPts val="0"/>
              </a:spcAft>
              <a:buClr>
                <a:srgbClr val="757070"/>
              </a:buClr>
              <a:buSzPct val="25000"/>
              <a:buFont typeface="Arial"/>
              <a:buNone/>
            </a:pPr>
            <a:r>
              <a:rPr lang="en-US" b="1" dirty="0" smtClean="0">
                <a:solidFill>
                  <a:srgbClr val="757070"/>
                </a:solidFill>
                <a:latin typeface="Century Gothic" panose="020B0502020202020204" pitchFamily="34" charset="0"/>
              </a:rPr>
              <a:t>Kathleen Moore</a:t>
            </a:r>
            <a:r>
              <a:rPr lang="en-US" dirty="0" smtClean="0">
                <a:solidFill>
                  <a:srgbClr val="757070"/>
                </a:solidFill>
                <a:latin typeface="Century Gothic" panose="020B0502020202020204" pitchFamily="34" charset="0"/>
              </a:rPr>
              <a:t>, NASA DEVELOP Langley Assistant Center Lead</a:t>
            </a:r>
          </a:p>
          <a:p>
            <a:pPr marL="0" marR="0" lvl="0" indent="0" algn="l" rtl="0">
              <a:lnSpc>
                <a:spcPct val="150000"/>
              </a:lnSpc>
              <a:spcBef>
                <a:spcPts val="0"/>
              </a:spcBef>
              <a:spcAft>
                <a:spcPts val="0"/>
              </a:spcAft>
              <a:buClr>
                <a:srgbClr val="757070"/>
              </a:buClr>
              <a:buSzPct val="25000"/>
              <a:buFont typeface="Arial"/>
              <a:buNone/>
            </a:pPr>
            <a:r>
              <a:rPr lang="en-US" b="1" dirty="0" smtClean="0">
                <a:solidFill>
                  <a:srgbClr val="757070"/>
                </a:solidFill>
                <a:latin typeface="Century Gothic" panose="020B0502020202020204" pitchFamily="34" charset="0"/>
              </a:rPr>
              <a:t>Carrie Kelly</a:t>
            </a:r>
            <a:r>
              <a:rPr lang="en-US" dirty="0" smtClean="0">
                <a:solidFill>
                  <a:srgbClr val="757070"/>
                </a:solidFill>
                <a:latin typeface="Century Gothic" panose="020B0502020202020204" pitchFamily="34" charset="0"/>
              </a:rPr>
              <a:t>, NASA DEVELOP Langley Assistant Center Lead</a:t>
            </a:r>
          </a:p>
          <a:p>
            <a:pPr marL="0" marR="0" lvl="0" indent="0" algn="l" rtl="0">
              <a:lnSpc>
                <a:spcPct val="150000"/>
              </a:lnSpc>
              <a:spcBef>
                <a:spcPts val="0"/>
              </a:spcBef>
              <a:spcAft>
                <a:spcPts val="0"/>
              </a:spcAft>
              <a:buClr>
                <a:srgbClr val="757070"/>
              </a:buClr>
              <a:buSzPct val="25000"/>
              <a:buFont typeface="Arial"/>
              <a:buNone/>
            </a:pPr>
            <a:endParaRPr lang="en-US" dirty="0">
              <a:solidFill>
                <a:srgbClr val="757070"/>
              </a:solidFill>
              <a:latin typeface="Century Gothic" panose="020B0502020202020204" pitchFamily="34" charset="0"/>
            </a:endParaRPr>
          </a:p>
          <a:p>
            <a:pPr lvl="0">
              <a:lnSpc>
                <a:spcPct val="150000"/>
              </a:lnSpc>
              <a:spcBef>
                <a:spcPts val="0"/>
              </a:spcBef>
              <a:buClr>
                <a:srgbClr val="757070"/>
              </a:buClr>
              <a:buSzPct val="25000"/>
            </a:pPr>
            <a:r>
              <a:rPr lang="en-US" b="1" dirty="0">
                <a:solidFill>
                  <a:srgbClr val="757070"/>
                </a:solidFill>
                <a:latin typeface="Century Gothic" panose="020B0502020202020204" pitchFamily="34" charset="0"/>
              </a:rPr>
              <a:t>Charles </a:t>
            </a:r>
            <a:r>
              <a:rPr lang="en-US" b="1" dirty="0" err="1" smtClean="0">
                <a:solidFill>
                  <a:srgbClr val="757070"/>
                </a:solidFill>
                <a:latin typeface="Century Gothic" panose="020B0502020202020204" pitchFamily="34" charset="0"/>
              </a:rPr>
              <a:t>Schelz</a:t>
            </a:r>
            <a:r>
              <a:rPr lang="en-US" dirty="0" smtClean="0">
                <a:solidFill>
                  <a:srgbClr val="757070"/>
                </a:solidFill>
                <a:latin typeface="Century Gothic" panose="020B0502020202020204" pitchFamily="34" charset="0"/>
              </a:rPr>
              <a:t>, Southwest Exotic Plant Management Team, Ecologist/Program Manager</a:t>
            </a:r>
            <a:endParaRPr lang="en-US" b="1" dirty="0" smtClean="0">
              <a:solidFill>
                <a:srgbClr val="757070"/>
              </a:solidFill>
              <a:latin typeface="Century Gothic" panose="020B0502020202020204" pitchFamily="34" charset="0"/>
            </a:endParaRPr>
          </a:p>
          <a:p>
            <a:pPr lvl="0">
              <a:lnSpc>
                <a:spcPct val="150000"/>
              </a:lnSpc>
              <a:spcBef>
                <a:spcPts val="0"/>
              </a:spcBef>
              <a:buClr>
                <a:srgbClr val="757070"/>
              </a:buClr>
              <a:buSzPct val="25000"/>
            </a:pPr>
            <a:r>
              <a:rPr lang="en-US" b="1" dirty="0" smtClean="0">
                <a:solidFill>
                  <a:srgbClr val="757070"/>
                </a:solidFill>
                <a:latin typeface="Century Gothic" panose="020B0502020202020204" pitchFamily="34" charset="0"/>
              </a:rPr>
              <a:t>Todd Chaudhry</a:t>
            </a:r>
            <a:r>
              <a:rPr lang="en-US" dirty="0" smtClean="0">
                <a:solidFill>
                  <a:srgbClr val="757070"/>
                </a:solidFill>
                <a:latin typeface="Century Gothic" panose="020B0502020202020204" pitchFamily="34" charset="0"/>
              </a:rPr>
              <a:t>, </a:t>
            </a:r>
            <a:r>
              <a:rPr lang="en-US" dirty="0">
                <a:solidFill>
                  <a:srgbClr val="757070"/>
                </a:solidFill>
                <a:latin typeface="Century Gothic" panose="020B0502020202020204" pitchFamily="34" charset="0"/>
              </a:rPr>
              <a:t>Colorado Plateau Cooperative Ecosystem Studies Unit, Research </a:t>
            </a:r>
            <a:r>
              <a:rPr lang="en-US" dirty="0" smtClean="0">
                <a:solidFill>
                  <a:srgbClr val="757070"/>
                </a:solidFill>
                <a:latin typeface="Century Gothic" panose="020B0502020202020204" pitchFamily="34" charset="0"/>
              </a:rPr>
              <a:t>Coordinator</a:t>
            </a:r>
            <a:r>
              <a:rPr lang="en-US" dirty="0">
                <a:solidFill>
                  <a:srgbClr val="757070"/>
                </a:solidFill>
                <a:latin typeface="Century Gothic" panose="020B0502020202020204" pitchFamily="34" charset="0"/>
              </a:rPr>
              <a:t/>
            </a:r>
            <a:br>
              <a:rPr lang="en-US" dirty="0">
                <a:solidFill>
                  <a:srgbClr val="757070"/>
                </a:solidFill>
                <a:latin typeface="Century Gothic" panose="020B0502020202020204" pitchFamily="34" charset="0"/>
              </a:rPr>
            </a:br>
            <a:r>
              <a:rPr lang="en-US" b="1" dirty="0">
                <a:solidFill>
                  <a:srgbClr val="757070"/>
                </a:solidFill>
                <a:latin typeface="Century Gothic" panose="020B0502020202020204" pitchFamily="34" charset="0"/>
              </a:rPr>
              <a:t>Steven </a:t>
            </a:r>
            <a:r>
              <a:rPr lang="en-US" b="1" dirty="0" smtClean="0">
                <a:solidFill>
                  <a:srgbClr val="757070"/>
                </a:solidFill>
                <a:latin typeface="Century Gothic" panose="020B0502020202020204" pitchFamily="34" charset="0"/>
              </a:rPr>
              <a:t>Buckley</a:t>
            </a:r>
            <a:r>
              <a:rPr lang="en-US" dirty="0" smtClean="0">
                <a:solidFill>
                  <a:srgbClr val="757070"/>
                </a:solidFill>
                <a:latin typeface="Century Gothic" panose="020B0502020202020204" pitchFamily="34" charset="0"/>
              </a:rPr>
              <a:t>, </a:t>
            </a:r>
            <a:r>
              <a:rPr lang="en-US" dirty="0">
                <a:solidFill>
                  <a:srgbClr val="757070"/>
                </a:solidFill>
                <a:latin typeface="Century Gothic" panose="020B0502020202020204" pitchFamily="34" charset="0"/>
              </a:rPr>
              <a:t>Southwest Exotic Plant Management Team, Ecologist</a:t>
            </a:r>
            <a:r>
              <a:rPr lang="en-US" dirty="0">
                <a:solidFill>
                  <a:srgbClr val="757070"/>
                </a:solidFill>
              </a:rPr>
              <a:t/>
            </a:r>
            <a:br>
              <a:rPr lang="en-US" dirty="0">
                <a:solidFill>
                  <a:srgbClr val="757070"/>
                </a:solidFill>
              </a:rPr>
            </a:br>
            <a:endParaRPr lang="en-US" dirty="0">
              <a:solidFill>
                <a:srgbClr val="757070"/>
              </a:solidFill>
            </a:endParaRPr>
          </a:p>
          <a:p>
            <a:pPr marL="0" marR="0" lvl="0" indent="0" algn="l" rtl="0">
              <a:lnSpc>
                <a:spcPct val="150000"/>
              </a:lnSpc>
              <a:spcBef>
                <a:spcPts val="1000"/>
              </a:spcBef>
              <a:buClr>
                <a:srgbClr val="757070"/>
              </a:buClr>
              <a:buSzPct val="25000"/>
              <a:buFont typeface="Arial"/>
              <a:buNone/>
            </a:pPr>
            <a:endParaRPr sz="2000" b="0" i="0" u="none" strike="noStrike" cap="none" dirty="0">
              <a:solidFill>
                <a:srgbClr val="75707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descr="Cheatgrass_(Bromus_tectorum).jpg"/>
          <p:cNvPicPr preferRelativeResize="0"/>
          <p:nvPr/>
        </p:nvPicPr>
        <p:blipFill rotWithShape="1">
          <a:blip r:embed="rId3">
            <a:alphaModFix/>
          </a:blip>
          <a:srcRect l="5938" r="5947" b="1903"/>
          <a:stretch/>
        </p:blipFill>
        <p:spPr>
          <a:xfrm>
            <a:off x="616638" y="1419225"/>
            <a:ext cx="2829273" cy="2362302"/>
          </a:xfrm>
          <a:prstGeom prst="rect">
            <a:avLst/>
          </a:prstGeom>
          <a:noFill/>
          <a:ln>
            <a:noFill/>
          </a:ln>
        </p:spPr>
      </p:pic>
      <p:sp>
        <p:nvSpPr>
          <p:cNvPr id="109" name="Shape 109"/>
          <p:cNvSpPr txBox="1">
            <a:spLocks noGrp="1"/>
          </p:cNvSpPr>
          <p:nvPr>
            <p:ph type="body" idx="1"/>
          </p:nvPr>
        </p:nvSpPr>
        <p:spPr>
          <a:xfrm>
            <a:off x="6311878" y="1667625"/>
            <a:ext cx="5636282" cy="2196300"/>
          </a:xfrm>
          <a:prstGeom prst="rect">
            <a:avLst/>
          </a:prstGeom>
        </p:spPr>
        <p:txBody>
          <a:bodyPr lIns="91425" tIns="91425" rIns="91425" bIns="91425" anchor="t" anchorCtr="0">
            <a:noAutofit/>
          </a:bodyPr>
          <a:lstStyle/>
          <a:p>
            <a:pPr marL="457200" lvl="0" indent="-355600" rtl="0">
              <a:spcBef>
                <a:spcPts val="0"/>
              </a:spcBef>
              <a:buClr>
                <a:srgbClr val="38761D"/>
              </a:buClr>
              <a:buSzPct val="100000"/>
              <a:buChar char="➢"/>
            </a:pPr>
            <a:endParaRPr lang="en-US" dirty="0" smtClean="0">
              <a:latin typeface="Century Gothic" panose="020B0502020202020204" pitchFamily="34" charset="0"/>
            </a:endParaRPr>
          </a:p>
          <a:p>
            <a:pPr marL="457200" lvl="0" indent="-355600">
              <a:spcBef>
                <a:spcPts val="0"/>
              </a:spcBef>
              <a:buClr>
                <a:srgbClr val="38761D"/>
              </a:buClr>
              <a:buSzPct val="100000"/>
              <a:buFont typeface="Webdings" panose="05030102010509060703" pitchFamily="18" charset="2"/>
              <a:buChar char="4"/>
            </a:pPr>
            <a:endParaRPr lang="en-US" b="1" dirty="0" smtClean="0">
              <a:latin typeface="Century Gothic" panose="020B0502020202020204" pitchFamily="34" charset="0"/>
            </a:endParaRPr>
          </a:p>
          <a:p>
            <a:pPr marL="457200" lvl="0" indent="-355600">
              <a:spcBef>
                <a:spcPts val="0"/>
              </a:spcBef>
              <a:buClr>
                <a:srgbClr val="38761D"/>
              </a:buClr>
              <a:buSzPct val="100000"/>
              <a:buFont typeface="Webdings" panose="05030102010509060703" pitchFamily="18" charset="2"/>
              <a:buChar char="4"/>
            </a:pPr>
            <a:r>
              <a:rPr lang="en-US" sz="2600" b="1" dirty="0" smtClean="0">
                <a:latin typeface="Century Gothic" panose="020B0502020202020204" pitchFamily="34" charset="0"/>
              </a:rPr>
              <a:t>Classify</a:t>
            </a:r>
            <a:r>
              <a:rPr lang="en-US" sz="2600" dirty="0">
                <a:latin typeface="Century Gothic" panose="020B0502020202020204" pitchFamily="34" charset="0"/>
              </a:rPr>
              <a:t> </a:t>
            </a:r>
            <a:r>
              <a:rPr lang="en-US" sz="2600" b="1" dirty="0" err="1" smtClean="0">
                <a:latin typeface="Century Gothic" panose="020B0502020202020204" pitchFamily="34" charset="0"/>
              </a:rPr>
              <a:t>cheatgrass</a:t>
            </a:r>
            <a:r>
              <a:rPr lang="en-US" sz="2600" dirty="0" smtClean="0">
                <a:latin typeface="Century Gothic" panose="020B0502020202020204" pitchFamily="34" charset="0"/>
              </a:rPr>
              <a:t>, </a:t>
            </a:r>
            <a:r>
              <a:rPr lang="en-US" sz="2600" b="1" dirty="0" smtClean="0">
                <a:latin typeface="Century Gothic" panose="020B0502020202020204" pitchFamily="34" charset="0"/>
              </a:rPr>
              <a:t>giant</a:t>
            </a:r>
            <a:r>
              <a:rPr lang="en-US" sz="2600" b="1" dirty="0">
                <a:latin typeface="Century Gothic" panose="020B0502020202020204" pitchFamily="34" charset="0"/>
              </a:rPr>
              <a:t> reed</a:t>
            </a:r>
            <a:r>
              <a:rPr lang="en-US" sz="2600" dirty="0">
                <a:latin typeface="Century Gothic" panose="020B0502020202020204" pitchFamily="34" charset="0"/>
              </a:rPr>
              <a:t>, and </a:t>
            </a:r>
            <a:r>
              <a:rPr lang="en-US" sz="2600" b="1" dirty="0">
                <a:latin typeface="Century Gothic" panose="020B0502020202020204" pitchFamily="34" charset="0"/>
              </a:rPr>
              <a:t>ravenna grass </a:t>
            </a:r>
            <a:r>
              <a:rPr lang="en-US" sz="2600" dirty="0">
                <a:latin typeface="Century Gothic" panose="020B0502020202020204" pitchFamily="34" charset="0"/>
              </a:rPr>
              <a:t>in </a:t>
            </a:r>
            <a:r>
              <a:rPr lang="en-US" sz="2600" dirty="0" smtClean="0">
                <a:latin typeface="Century Gothic" panose="020B0502020202020204" pitchFamily="34" charset="0"/>
              </a:rPr>
              <a:t>Southwest </a:t>
            </a:r>
            <a:r>
              <a:rPr lang="en-US" sz="2600" dirty="0">
                <a:latin typeface="Century Gothic" panose="020B0502020202020204" pitchFamily="34" charset="0"/>
              </a:rPr>
              <a:t>National </a:t>
            </a:r>
            <a:r>
              <a:rPr lang="en-US" sz="2600" dirty="0" smtClean="0">
                <a:latin typeface="Century Gothic" panose="020B0502020202020204" pitchFamily="34" charset="0"/>
              </a:rPr>
              <a:t>Parks</a:t>
            </a:r>
          </a:p>
          <a:p>
            <a:pPr marL="457200" lvl="0" indent="-355600">
              <a:spcBef>
                <a:spcPts val="0"/>
              </a:spcBef>
              <a:buClr>
                <a:srgbClr val="38761D"/>
              </a:buClr>
              <a:buSzPct val="100000"/>
              <a:buFont typeface="Webdings" panose="05030102010509060703" pitchFamily="18" charset="2"/>
              <a:buChar char="4"/>
            </a:pPr>
            <a:endParaRPr lang="en-US" sz="2600" dirty="0" smtClean="0">
              <a:latin typeface="Century Gothic" panose="020B0502020202020204" pitchFamily="34" charset="0"/>
            </a:endParaRPr>
          </a:p>
          <a:p>
            <a:pPr marL="457200" indent="-355600">
              <a:spcBef>
                <a:spcPts val="0"/>
              </a:spcBef>
              <a:buClr>
                <a:srgbClr val="38761D"/>
              </a:buClr>
              <a:buSzPct val="100000"/>
              <a:buFont typeface="Webdings" panose="05030102010509060703" pitchFamily="18" charset="2"/>
              <a:buChar char="4"/>
            </a:pPr>
            <a:r>
              <a:rPr lang="en-US" sz="2600" b="1" dirty="0" smtClean="0">
                <a:latin typeface="Century Gothic" panose="020B0502020202020204" pitchFamily="34" charset="0"/>
              </a:rPr>
              <a:t>Map</a:t>
            </a:r>
            <a:r>
              <a:rPr lang="en-US" sz="2600" dirty="0" smtClean="0">
                <a:latin typeface="Century Gothic" panose="020B0502020202020204" pitchFamily="34" charset="0"/>
              </a:rPr>
              <a:t> </a:t>
            </a:r>
            <a:r>
              <a:rPr lang="en-US" sz="2600" dirty="0">
                <a:latin typeface="Century Gothic" panose="020B0502020202020204" pitchFamily="34" charset="0"/>
              </a:rPr>
              <a:t>habitats </a:t>
            </a:r>
            <a:r>
              <a:rPr lang="en-US" sz="2600" dirty="0" smtClean="0">
                <a:latin typeface="Century Gothic" panose="020B0502020202020204" pitchFamily="34" charset="0"/>
              </a:rPr>
              <a:t>of </a:t>
            </a:r>
            <a:r>
              <a:rPr lang="en-US" sz="2600" dirty="0">
                <a:latin typeface="Century Gothic" panose="020B0502020202020204" pitchFamily="34" charset="0"/>
              </a:rPr>
              <a:t>invasive species </a:t>
            </a:r>
            <a:r>
              <a:rPr lang="en-US" sz="2600" dirty="0" smtClean="0">
                <a:latin typeface="Century Gothic" panose="020B0502020202020204" pitchFamily="34" charset="0"/>
              </a:rPr>
              <a:t>to predict distribution</a:t>
            </a:r>
            <a:br>
              <a:rPr lang="en-US" sz="2600" dirty="0" smtClean="0">
                <a:latin typeface="Century Gothic" panose="020B0502020202020204" pitchFamily="34" charset="0"/>
              </a:rPr>
            </a:br>
            <a:endParaRPr lang="en-US" sz="2600" dirty="0" smtClean="0">
              <a:latin typeface="Century Gothic" panose="020B0502020202020204" pitchFamily="34" charset="0"/>
            </a:endParaRPr>
          </a:p>
          <a:p>
            <a:pPr marL="457200" lvl="0" indent="-355600">
              <a:spcBef>
                <a:spcPts val="0"/>
              </a:spcBef>
              <a:buClr>
                <a:srgbClr val="38761D"/>
              </a:buClr>
              <a:buSzPct val="100000"/>
              <a:buFont typeface="Webdings" panose="05030102010509060703" pitchFamily="18" charset="2"/>
              <a:buChar char="4"/>
            </a:pPr>
            <a:r>
              <a:rPr lang="en-US" sz="2600" b="1" dirty="0" smtClean="0">
                <a:latin typeface="Century Gothic" panose="020B0502020202020204" pitchFamily="34" charset="0"/>
              </a:rPr>
              <a:t>Provide</a:t>
            </a:r>
            <a:r>
              <a:rPr lang="en-US" sz="2600" dirty="0">
                <a:latin typeface="Century Gothic" panose="020B0502020202020204" pitchFamily="34" charset="0"/>
              </a:rPr>
              <a:t> </a:t>
            </a:r>
            <a:r>
              <a:rPr lang="en-US" sz="2600" dirty="0" smtClean="0">
                <a:latin typeface="Century Gothic" panose="020B0502020202020204" pitchFamily="34" charset="0"/>
              </a:rPr>
              <a:t>National </a:t>
            </a:r>
            <a:r>
              <a:rPr lang="en-US" sz="2600" dirty="0">
                <a:latin typeface="Century Gothic" panose="020B0502020202020204" pitchFamily="34" charset="0"/>
              </a:rPr>
              <a:t>Park Service </a:t>
            </a:r>
            <a:r>
              <a:rPr lang="en-US" sz="2600" dirty="0" smtClean="0">
                <a:latin typeface="Century Gothic" panose="020B0502020202020204" pitchFamily="34" charset="0"/>
              </a:rPr>
              <a:t>with management </a:t>
            </a:r>
            <a:r>
              <a:rPr lang="en-US" sz="2600" dirty="0">
                <a:latin typeface="Century Gothic" panose="020B0502020202020204" pitchFamily="34" charset="0"/>
              </a:rPr>
              <a:t>alternative </a:t>
            </a:r>
            <a:r>
              <a:rPr lang="en-US" sz="2600" dirty="0" smtClean="0">
                <a:latin typeface="Century Gothic" panose="020B0502020202020204" pitchFamily="34" charset="0"/>
              </a:rPr>
              <a:t>using Earth observations</a:t>
            </a:r>
            <a:br>
              <a:rPr lang="en-US" sz="2600" dirty="0" smtClean="0">
                <a:latin typeface="Century Gothic" panose="020B0502020202020204" pitchFamily="34" charset="0"/>
              </a:rPr>
            </a:br>
            <a:endParaRPr lang="en-US" sz="2600" dirty="0" smtClean="0">
              <a:latin typeface="Century Gothic" panose="020B0502020202020204" pitchFamily="34" charset="0"/>
            </a:endParaRPr>
          </a:p>
          <a:p>
            <a:pPr marL="457200" lvl="0" indent="-355600" rtl="0">
              <a:spcBef>
                <a:spcPts val="0"/>
              </a:spcBef>
              <a:buClr>
                <a:srgbClr val="38761D"/>
              </a:buClr>
              <a:buSzPct val="100000"/>
              <a:buChar char="➢"/>
            </a:pPr>
            <a:endParaRPr lang="en-US" dirty="0">
              <a:latin typeface="Century Gothic" panose="020B0502020202020204" pitchFamily="34" charset="0"/>
            </a:endParaRPr>
          </a:p>
        </p:txBody>
      </p:sp>
      <p:sp>
        <p:nvSpPr>
          <p:cNvPr id="110" name="Shape 110"/>
          <p:cNvSpPr txBox="1"/>
          <p:nvPr/>
        </p:nvSpPr>
        <p:spPr>
          <a:xfrm>
            <a:off x="3681487" y="460513"/>
            <a:ext cx="4981200" cy="581100"/>
          </a:xfrm>
          <a:prstGeom prst="rect">
            <a:avLst/>
          </a:prstGeom>
          <a:noFill/>
          <a:ln>
            <a:noFill/>
          </a:ln>
        </p:spPr>
        <p:txBody>
          <a:bodyPr lIns="91425" tIns="91425" rIns="91425" bIns="91425" anchor="t" anchorCtr="0">
            <a:noAutofit/>
          </a:bodyPr>
          <a:lstStyle/>
          <a:p>
            <a:pPr lvl="0" algn="ctr" rtl="0">
              <a:spcBef>
                <a:spcPts val="0"/>
              </a:spcBef>
              <a:buNone/>
            </a:pPr>
            <a:r>
              <a:rPr lang="en-US" sz="4000" dirty="0">
                <a:solidFill>
                  <a:schemeClr val="lt1"/>
                </a:solidFill>
                <a:latin typeface="Century Gothic" panose="020B0502020202020204" pitchFamily="34" charset="0"/>
              </a:rPr>
              <a:t>Objectives</a:t>
            </a:r>
            <a:r>
              <a:rPr lang="en-US" sz="4000" dirty="0">
                <a:latin typeface="Century Gothic" panose="020B0502020202020204" pitchFamily="34" charset="0"/>
              </a:rPr>
              <a:t> </a:t>
            </a:r>
          </a:p>
        </p:txBody>
      </p:sp>
      <p:sp>
        <p:nvSpPr>
          <p:cNvPr id="111" name="Shape 111"/>
          <p:cNvSpPr txBox="1">
            <a:spLocks noGrp="1"/>
          </p:cNvSpPr>
          <p:nvPr>
            <p:ph type="body" idx="3"/>
          </p:nvPr>
        </p:nvSpPr>
        <p:spPr>
          <a:xfrm>
            <a:off x="395515" y="3524579"/>
            <a:ext cx="1635759" cy="274200"/>
          </a:xfrm>
          <a:prstGeom prst="rect">
            <a:avLst/>
          </a:prstGeom>
        </p:spPr>
        <p:txBody>
          <a:bodyPr lIns="91425" tIns="91425" rIns="91425" bIns="91425" anchor="t" anchorCtr="0">
            <a:noAutofit/>
          </a:bodyPr>
          <a:lstStyle/>
          <a:p>
            <a:pPr lvl="0" rtl="0">
              <a:spcBef>
                <a:spcPts val="0"/>
              </a:spcBef>
              <a:buNone/>
            </a:pPr>
            <a:r>
              <a:rPr lang="en-US" sz="1100" dirty="0">
                <a:solidFill>
                  <a:schemeClr val="lt1"/>
                </a:solidFill>
                <a:latin typeface="Century Gothic" panose="020B0502020202020204" pitchFamily="34" charset="0"/>
              </a:rPr>
              <a:t>Photo Credit: Robb </a:t>
            </a:r>
            <a:r>
              <a:rPr lang="en-US" dirty="0" err="1">
                <a:solidFill>
                  <a:schemeClr val="lt1"/>
                </a:solidFill>
                <a:latin typeface="Century Gothic" panose="020B0502020202020204" pitchFamily="34" charset="0"/>
              </a:rPr>
              <a:t>Hannawacker</a:t>
            </a:r>
            <a:endParaRPr lang="en-US" dirty="0">
              <a:solidFill>
                <a:schemeClr val="lt1"/>
              </a:solidFill>
              <a:latin typeface="Century Gothic" panose="020B0502020202020204" pitchFamily="34" charset="0"/>
            </a:endParaRPr>
          </a:p>
        </p:txBody>
      </p:sp>
      <p:pic>
        <p:nvPicPr>
          <p:cNvPr id="112" name="Shape 112" descr="Saccharum_ravennae-Inflorescence-20140817.jpg"/>
          <p:cNvPicPr preferRelativeResize="0"/>
          <p:nvPr/>
        </p:nvPicPr>
        <p:blipFill>
          <a:blip r:embed="rId4">
            <a:alphaModFix/>
          </a:blip>
          <a:stretch>
            <a:fillRect/>
          </a:stretch>
        </p:blipFill>
        <p:spPr>
          <a:xfrm>
            <a:off x="3736462" y="2112400"/>
            <a:ext cx="2289202" cy="3433775"/>
          </a:xfrm>
          <a:prstGeom prst="rect">
            <a:avLst/>
          </a:prstGeom>
          <a:noFill/>
          <a:ln>
            <a:noFill/>
          </a:ln>
        </p:spPr>
      </p:pic>
      <p:pic>
        <p:nvPicPr>
          <p:cNvPr id="113" name="Shape 113" descr="Giant_reed_3645.jpg"/>
          <p:cNvPicPr preferRelativeResize="0"/>
          <p:nvPr/>
        </p:nvPicPr>
        <p:blipFill rotWithShape="1">
          <a:blip r:embed="rId5">
            <a:alphaModFix/>
          </a:blip>
          <a:srcRect t="15881"/>
          <a:stretch/>
        </p:blipFill>
        <p:spPr>
          <a:xfrm>
            <a:off x="620962" y="3863925"/>
            <a:ext cx="2829275" cy="2838425"/>
          </a:xfrm>
          <a:prstGeom prst="rect">
            <a:avLst/>
          </a:prstGeom>
          <a:noFill/>
          <a:ln>
            <a:noFill/>
          </a:ln>
        </p:spPr>
      </p:pic>
      <p:sp>
        <p:nvSpPr>
          <p:cNvPr id="114" name="Shape 114"/>
          <p:cNvSpPr txBox="1"/>
          <p:nvPr/>
        </p:nvSpPr>
        <p:spPr>
          <a:xfrm>
            <a:off x="3681487" y="5271975"/>
            <a:ext cx="2485634" cy="274200"/>
          </a:xfrm>
          <a:prstGeom prst="rect">
            <a:avLst/>
          </a:prstGeom>
          <a:noFill/>
          <a:ln>
            <a:noFill/>
          </a:ln>
        </p:spPr>
        <p:txBody>
          <a:bodyPr lIns="91425" tIns="91425" rIns="91425" bIns="91425" anchor="t" anchorCtr="0">
            <a:noAutofit/>
          </a:bodyPr>
          <a:lstStyle/>
          <a:p>
            <a:pPr lvl="0">
              <a:spcBef>
                <a:spcPts val="0"/>
              </a:spcBef>
              <a:buNone/>
            </a:pPr>
            <a:r>
              <a:rPr lang="en-US" sz="1100" dirty="0">
                <a:solidFill>
                  <a:schemeClr val="lt1"/>
                </a:solidFill>
                <a:latin typeface="Century Gothic" panose="020B0502020202020204" pitchFamily="34" charset="0"/>
                <a:ea typeface="Questrial"/>
                <a:cs typeface="Questrial"/>
                <a:sym typeface="Questrial"/>
              </a:rPr>
              <a:t>Photo Credit</a:t>
            </a:r>
            <a:r>
              <a:rPr lang="en-US" sz="1100" dirty="0" smtClean="0">
                <a:solidFill>
                  <a:schemeClr val="lt1"/>
                </a:solidFill>
                <a:latin typeface="Century Gothic" panose="020B0502020202020204" pitchFamily="34" charset="0"/>
                <a:ea typeface="Questrial"/>
                <a:cs typeface="Questrial"/>
                <a:sym typeface="Questrial"/>
              </a:rPr>
              <a:t>: Daniel </a:t>
            </a:r>
            <a:r>
              <a:rPr lang="en-US" sz="1100" dirty="0" err="1" smtClean="0">
                <a:solidFill>
                  <a:schemeClr val="lt1"/>
                </a:solidFill>
                <a:latin typeface="Century Gothic" panose="020B0502020202020204" pitchFamily="34" charset="0"/>
                <a:ea typeface="Questrial"/>
                <a:cs typeface="Questrial"/>
                <a:sym typeface="Questrial"/>
              </a:rPr>
              <a:t>Villafruela</a:t>
            </a:r>
            <a:endParaRPr lang="en-US" sz="1100" dirty="0">
              <a:solidFill>
                <a:schemeClr val="bg1"/>
              </a:solidFill>
              <a:latin typeface="Century Gothic" panose="020B0502020202020204" pitchFamily="34" charset="0"/>
              <a:ea typeface="Questrial"/>
              <a:cs typeface="Questrial"/>
              <a:sym typeface="Questrial"/>
              <a:hlinkClick r:id="rId6"/>
            </a:endParaRPr>
          </a:p>
        </p:txBody>
      </p:sp>
      <p:sp>
        <p:nvSpPr>
          <p:cNvPr id="115" name="Shape 115"/>
          <p:cNvSpPr txBox="1"/>
          <p:nvPr/>
        </p:nvSpPr>
        <p:spPr>
          <a:xfrm>
            <a:off x="620974" y="6382350"/>
            <a:ext cx="1522785" cy="274200"/>
          </a:xfrm>
          <a:prstGeom prst="rect">
            <a:avLst/>
          </a:prstGeom>
          <a:noFill/>
          <a:ln>
            <a:noFill/>
          </a:ln>
        </p:spPr>
        <p:txBody>
          <a:bodyPr lIns="91425" tIns="91425" rIns="91425" bIns="91425" anchor="t" anchorCtr="0">
            <a:noAutofit/>
          </a:bodyPr>
          <a:lstStyle/>
          <a:p>
            <a:pPr lvl="0" rtl="0">
              <a:spcBef>
                <a:spcPts val="0"/>
              </a:spcBef>
              <a:buNone/>
            </a:pPr>
            <a:r>
              <a:rPr lang="en-US" sz="1100" dirty="0">
                <a:solidFill>
                  <a:schemeClr val="lt1"/>
                </a:solidFill>
                <a:latin typeface="Century Gothic" panose="020B0502020202020204" pitchFamily="34" charset="0"/>
                <a:ea typeface="Questrial"/>
                <a:cs typeface="Questrial"/>
                <a:sym typeface="Questrial"/>
              </a:rPr>
              <a:t>Photo Credit: </a:t>
            </a:r>
            <a:r>
              <a:rPr lang="en-US" sz="1100" dirty="0" err="1">
                <a:solidFill>
                  <a:schemeClr val="bg1"/>
                </a:solidFill>
                <a:latin typeface="Century Gothic" panose="020B0502020202020204" pitchFamily="34" charset="0"/>
                <a:ea typeface="Questrial"/>
                <a:cs typeface="Questrial"/>
                <a:sym typeface="Questrial"/>
              </a:rPr>
              <a:t>D</a:t>
            </a:r>
            <a:r>
              <a:rPr lang="en-US" sz="1100" dirty="0" err="1" smtClean="0">
                <a:solidFill>
                  <a:schemeClr val="lt1"/>
                </a:solidFill>
                <a:latin typeface="Century Gothic" panose="020B0502020202020204" pitchFamily="34" charset="0"/>
                <a:ea typeface="Questrial"/>
                <a:cs typeface="Questrial"/>
                <a:sym typeface="Questrial"/>
              </a:rPr>
              <a:t>ori</a:t>
            </a:r>
            <a:endParaRPr lang="en-US" sz="1100" dirty="0">
              <a:solidFill>
                <a:schemeClr val="lt1"/>
              </a:solidFill>
              <a:latin typeface="Century Gothic" panose="020B0502020202020204" pitchFamily="34" charset="0"/>
              <a:ea typeface="Questrial"/>
              <a:cs typeface="Questrial"/>
              <a:sym typeface="Questrial"/>
            </a:endParaRPr>
          </a:p>
        </p:txBody>
      </p:sp>
      <p:sp>
        <p:nvSpPr>
          <p:cNvPr id="2" name="TextBox 1"/>
          <p:cNvSpPr txBox="1"/>
          <p:nvPr/>
        </p:nvSpPr>
        <p:spPr>
          <a:xfrm>
            <a:off x="616638" y="1401973"/>
            <a:ext cx="1176925" cy="307777"/>
          </a:xfrm>
          <a:prstGeom prst="rect">
            <a:avLst/>
          </a:prstGeom>
          <a:noFill/>
        </p:spPr>
        <p:txBody>
          <a:bodyPr wrap="none" rtlCol="0">
            <a:spAutoFit/>
          </a:bodyPr>
          <a:lstStyle/>
          <a:p>
            <a:r>
              <a:rPr lang="en-US" b="1" dirty="0" smtClean="0">
                <a:solidFill>
                  <a:schemeClr val="bg1"/>
                </a:solidFill>
                <a:latin typeface="Century Gothic" panose="020B0502020202020204" pitchFamily="34" charset="0"/>
              </a:rPr>
              <a:t>Cheatgrass</a:t>
            </a:r>
            <a:endParaRPr lang="en-US" b="1" dirty="0">
              <a:solidFill>
                <a:schemeClr val="bg1"/>
              </a:solidFill>
              <a:latin typeface="Century Gothic" panose="020B0502020202020204" pitchFamily="34" charset="0"/>
            </a:endParaRPr>
          </a:p>
        </p:txBody>
      </p:sp>
      <p:sp>
        <p:nvSpPr>
          <p:cNvPr id="3" name="TextBox 2"/>
          <p:cNvSpPr txBox="1"/>
          <p:nvPr/>
        </p:nvSpPr>
        <p:spPr>
          <a:xfrm>
            <a:off x="586982" y="3863925"/>
            <a:ext cx="1236236" cy="307777"/>
          </a:xfrm>
          <a:prstGeom prst="rect">
            <a:avLst/>
          </a:prstGeom>
          <a:noFill/>
        </p:spPr>
        <p:txBody>
          <a:bodyPr wrap="none" rtlCol="0">
            <a:spAutoFit/>
          </a:bodyPr>
          <a:lstStyle/>
          <a:p>
            <a:r>
              <a:rPr lang="en-US" b="1" dirty="0" smtClean="0">
                <a:solidFill>
                  <a:schemeClr val="bg1"/>
                </a:solidFill>
                <a:latin typeface="Century Gothic" panose="020B0502020202020204" pitchFamily="34" charset="0"/>
              </a:rPr>
              <a:t>Giant Reed </a:t>
            </a:r>
            <a:endParaRPr lang="en-US" b="1" dirty="0">
              <a:solidFill>
                <a:schemeClr val="bg1"/>
              </a:solidFill>
              <a:latin typeface="Century Gothic" panose="020B0502020202020204" pitchFamily="34" charset="0"/>
            </a:endParaRPr>
          </a:p>
        </p:txBody>
      </p:sp>
      <p:sp>
        <p:nvSpPr>
          <p:cNvPr id="4" name="TextBox 3"/>
          <p:cNvSpPr txBox="1"/>
          <p:nvPr/>
        </p:nvSpPr>
        <p:spPr>
          <a:xfrm>
            <a:off x="3681487" y="2103728"/>
            <a:ext cx="1460656" cy="307777"/>
          </a:xfrm>
          <a:prstGeom prst="rect">
            <a:avLst/>
          </a:prstGeom>
          <a:noFill/>
        </p:spPr>
        <p:txBody>
          <a:bodyPr wrap="none" rtlCol="0">
            <a:spAutoFit/>
          </a:bodyPr>
          <a:lstStyle/>
          <a:p>
            <a:r>
              <a:rPr lang="en-US" b="1" dirty="0" smtClean="0">
                <a:solidFill>
                  <a:schemeClr val="bg1"/>
                </a:solidFill>
                <a:latin typeface="Century Gothic" panose="020B0502020202020204" pitchFamily="34" charset="0"/>
              </a:rPr>
              <a:t>Ravenna grass</a:t>
            </a:r>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3321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Shape 122"/>
          <p:cNvSpPr txBox="1"/>
          <p:nvPr/>
        </p:nvSpPr>
        <p:spPr>
          <a:xfrm>
            <a:off x="1321050" y="456701"/>
            <a:ext cx="9549900" cy="779700"/>
          </a:xfrm>
          <a:prstGeom prst="rect">
            <a:avLst/>
          </a:prstGeom>
          <a:noFill/>
          <a:ln>
            <a:noFill/>
          </a:ln>
        </p:spPr>
        <p:txBody>
          <a:bodyPr lIns="91425" tIns="91425" rIns="91425" bIns="91425" anchor="t" anchorCtr="0">
            <a:noAutofit/>
          </a:bodyPr>
          <a:lstStyle/>
          <a:p>
            <a:pPr lvl="0" algn="ctr" rtl="0">
              <a:spcBef>
                <a:spcPts val="0"/>
              </a:spcBef>
              <a:buNone/>
            </a:pPr>
            <a:r>
              <a:rPr lang="en-US" sz="4000" dirty="0">
                <a:solidFill>
                  <a:schemeClr val="lt1"/>
                </a:solidFill>
                <a:latin typeface="Century Gothic" panose="020B0502020202020204" pitchFamily="34" charset="0"/>
              </a:rPr>
              <a:t>Big Bend National Park  </a:t>
            </a:r>
          </a:p>
        </p:txBody>
      </p:sp>
      <p:pic>
        <p:nvPicPr>
          <p:cNvPr id="123" name="Shape 123" descr="basemap.png"/>
          <p:cNvPicPr preferRelativeResize="0"/>
          <p:nvPr/>
        </p:nvPicPr>
        <p:blipFill rotWithShape="1">
          <a:blip r:embed="rId3">
            <a:alphaModFix/>
          </a:blip>
          <a:srcRect l="1809" t="22026" r="11602" b="23666"/>
          <a:stretch/>
        </p:blipFill>
        <p:spPr>
          <a:xfrm>
            <a:off x="412049" y="1443125"/>
            <a:ext cx="6407350" cy="5200398"/>
          </a:xfrm>
          <a:prstGeom prst="rect">
            <a:avLst/>
          </a:prstGeom>
          <a:noFill/>
          <a:ln>
            <a:noFill/>
          </a:ln>
        </p:spPr>
      </p:pic>
      <p:sp>
        <p:nvSpPr>
          <p:cNvPr id="129" name="Shape 129"/>
          <p:cNvSpPr txBox="1"/>
          <p:nvPr/>
        </p:nvSpPr>
        <p:spPr>
          <a:xfrm>
            <a:off x="404892" y="6372473"/>
            <a:ext cx="3674140" cy="28379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solidFill>
                <a:latin typeface="Century Gothic" panose="020B0502020202020204" pitchFamily="34" charset="0"/>
                <a:ea typeface="Questrial"/>
                <a:cs typeface="Questrial"/>
                <a:sym typeface="Questrial"/>
              </a:rPr>
              <a:t>Photo Credit: ESRI Online</a:t>
            </a:r>
            <a:r>
              <a:rPr lang="en-US" sz="1000" dirty="0" smtClean="0">
                <a:solidFill>
                  <a:schemeClr val="tx1"/>
                </a:solidFill>
                <a:latin typeface="Century Gothic" panose="020B0502020202020204" pitchFamily="34" charset="0"/>
                <a:ea typeface="Questrial"/>
                <a:cs typeface="Questrial"/>
                <a:sym typeface="Questrial"/>
              </a:rPr>
              <a:t>, World </a:t>
            </a:r>
            <a:r>
              <a:rPr lang="en-US" sz="1000" dirty="0">
                <a:solidFill>
                  <a:schemeClr val="tx1"/>
                </a:solidFill>
                <a:latin typeface="Century Gothic" panose="020B0502020202020204" pitchFamily="34" charset="0"/>
                <a:ea typeface="Questrial"/>
                <a:cs typeface="Questrial"/>
                <a:sym typeface="Questrial"/>
              </a:rPr>
              <a:t>Light Grey Canvas Base </a:t>
            </a:r>
          </a:p>
        </p:txBody>
      </p:sp>
      <p:grpSp>
        <p:nvGrpSpPr>
          <p:cNvPr id="23" name="Group 22"/>
          <p:cNvGrpSpPr/>
          <p:nvPr/>
        </p:nvGrpSpPr>
        <p:grpSpPr>
          <a:xfrm>
            <a:off x="7634300" y="3490350"/>
            <a:ext cx="4038000" cy="3424223"/>
            <a:chOff x="7634300" y="3490350"/>
            <a:chExt cx="4038000" cy="3424223"/>
          </a:xfrm>
        </p:grpSpPr>
        <p:pic>
          <p:nvPicPr>
            <p:cNvPr id="128" name="Shape 128"/>
            <p:cNvPicPr preferRelativeResize="0"/>
            <p:nvPr/>
          </p:nvPicPr>
          <p:blipFill>
            <a:blip r:embed="rId4">
              <a:alphaModFix/>
            </a:blip>
            <a:stretch>
              <a:fillRect/>
            </a:stretch>
          </p:blipFill>
          <p:spPr>
            <a:xfrm>
              <a:off x="7687139" y="3490350"/>
              <a:ext cx="3527125" cy="3129525"/>
            </a:xfrm>
            <a:prstGeom prst="rect">
              <a:avLst/>
            </a:prstGeom>
            <a:noFill/>
            <a:ln>
              <a:noFill/>
            </a:ln>
          </p:spPr>
        </p:pic>
        <p:sp>
          <p:nvSpPr>
            <p:cNvPr id="131" name="Shape 131"/>
            <p:cNvSpPr txBox="1"/>
            <p:nvPr/>
          </p:nvSpPr>
          <p:spPr>
            <a:xfrm>
              <a:off x="7634300" y="6372473"/>
              <a:ext cx="4038000" cy="542100"/>
            </a:xfrm>
            <a:prstGeom prst="rect">
              <a:avLst/>
            </a:prstGeom>
            <a:noFill/>
            <a:ln>
              <a:noFill/>
            </a:ln>
          </p:spPr>
          <p:txBody>
            <a:bodyPr lIns="91425" tIns="91425" rIns="91425" bIns="91425" anchor="t" anchorCtr="0">
              <a:noAutofit/>
            </a:bodyPr>
            <a:lstStyle/>
            <a:p>
              <a:pPr lvl="0" rtl="0">
                <a:spcBef>
                  <a:spcPts val="0"/>
                </a:spcBef>
                <a:buNone/>
              </a:pPr>
              <a:r>
                <a:rPr lang="en-US" sz="1000" dirty="0">
                  <a:solidFill>
                    <a:schemeClr val="bg1"/>
                  </a:solidFill>
                  <a:latin typeface="Century Gothic" panose="020B0502020202020204" pitchFamily="34" charset="0"/>
                  <a:ea typeface="Questrial"/>
                  <a:cs typeface="Questrial"/>
                  <a:sym typeface="Questrial"/>
                </a:rPr>
                <a:t>Photo Credit: ESRI Online, Landsat 8 </a:t>
              </a:r>
              <a:r>
                <a:rPr lang="en-US" sz="1000" dirty="0" err="1">
                  <a:solidFill>
                    <a:schemeClr val="bg1"/>
                  </a:solidFill>
                  <a:latin typeface="Century Gothic" panose="020B0502020202020204" pitchFamily="34" charset="0"/>
                  <a:ea typeface="Questrial"/>
                  <a:cs typeface="Questrial"/>
                  <a:sym typeface="Questrial"/>
                </a:rPr>
                <a:t>PanSharpened</a:t>
              </a:r>
              <a:endParaRPr lang="en-US" sz="1000" dirty="0">
                <a:solidFill>
                  <a:schemeClr val="bg1"/>
                </a:solidFill>
                <a:latin typeface="Century Gothic" panose="020B0502020202020204" pitchFamily="34" charset="0"/>
                <a:ea typeface="Questrial"/>
                <a:cs typeface="Questrial"/>
                <a:sym typeface="Questrial"/>
              </a:endParaRPr>
            </a:p>
          </p:txBody>
        </p:sp>
      </p:grpSp>
      <p:sp>
        <p:nvSpPr>
          <p:cNvPr id="3" name="TextBox 2"/>
          <p:cNvSpPr txBox="1"/>
          <p:nvPr/>
        </p:nvSpPr>
        <p:spPr>
          <a:xfrm>
            <a:off x="2410692" y="1948768"/>
            <a:ext cx="964276" cy="276999"/>
          </a:xfrm>
          <a:prstGeom prst="rect">
            <a:avLst/>
          </a:prstGeom>
          <a:solidFill>
            <a:srgbClr val="9E9E9E"/>
          </a:solidFill>
          <a:ln>
            <a:noFill/>
          </a:ln>
        </p:spPr>
        <p:txBody>
          <a:bodyPr wrap="square" rtlCol="0">
            <a:spAutoFit/>
          </a:bodyPr>
          <a:lstStyle/>
          <a:p>
            <a:r>
              <a:rPr lang="en-US" sz="1200" dirty="0" smtClean="0">
                <a:latin typeface="Century Gothic" panose="020B0502020202020204" pitchFamily="34" charset="0"/>
              </a:rPr>
              <a:t>Amarillo</a:t>
            </a:r>
            <a:endParaRPr lang="en-US" sz="1200" dirty="0">
              <a:latin typeface="Century Gothic" panose="020B0502020202020204" pitchFamily="34" charset="0"/>
            </a:endParaRPr>
          </a:p>
        </p:txBody>
      </p:sp>
      <p:sp>
        <p:nvSpPr>
          <p:cNvPr id="4" name="TextBox 3"/>
          <p:cNvSpPr txBox="1"/>
          <p:nvPr/>
        </p:nvSpPr>
        <p:spPr>
          <a:xfrm>
            <a:off x="2410692" y="2717338"/>
            <a:ext cx="833883" cy="276999"/>
          </a:xfrm>
          <a:prstGeom prst="rect">
            <a:avLst/>
          </a:prstGeom>
          <a:solidFill>
            <a:srgbClr val="9E9E9E"/>
          </a:solidFill>
        </p:spPr>
        <p:txBody>
          <a:bodyPr wrap="none" rtlCol="0">
            <a:spAutoFit/>
          </a:bodyPr>
          <a:lstStyle/>
          <a:p>
            <a:r>
              <a:rPr lang="en-US" sz="1200" dirty="0" smtClean="0">
                <a:latin typeface="Century Gothic" panose="020B0502020202020204" pitchFamily="34" charset="0"/>
              </a:rPr>
              <a:t>Lubbock</a:t>
            </a:r>
            <a:endParaRPr lang="en-US" sz="1200" dirty="0">
              <a:latin typeface="Century Gothic" panose="020B0502020202020204" pitchFamily="34" charset="0"/>
            </a:endParaRPr>
          </a:p>
        </p:txBody>
      </p:sp>
      <p:sp>
        <p:nvSpPr>
          <p:cNvPr id="6" name="TextBox 5"/>
          <p:cNvSpPr txBox="1"/>
          <p:nvPr/>
        </p:nvSpPr>
        <p:spPr>
          <a:xfrm>
            <a:off x="2120235" y="3654985"/>
            <a:ext cx="747320" cy="276999"/>
          </a:xfrm>
          <a:prstGeom prst="rect">
            <a:avLst/>
          </a:prstGeom>
          <a:solidFill>
            <a:srgbClr val="9E9E9E"/>
          </a:solidFill>
          <a:ln>
            <a:noFill/>
          </a:ln>
        </p:spPr>
        <p:txBody>
          <a:bodyPr wrap="none" rtlCol="0">
            <a:spAutoFit/>
          </a:bodyPr>
          <a:lstStyle/>
          <a:p>
            <a:r>
              <a:rPr lang="en-US" sz="1200" dirty="0" smtClean="0">
                <a:latin typeface="Century Gothic" panose="020B0502020202020204" pitchFamily="34" charset="0"/>
              </a:rPr>
              <a:t>Odessa</a:t>
            </a:r>
            <a:endParaRPr lang="en-US" sz="1200" dirty="0">
              <a:latin typeface="Century Gothic" panose="020B0502020202020204" pitchFamily="34" charset="0"/>
            </a:endParaRPr>
          </a:p>
        </p:txBody>
      </p:sp>
      <p:sp>
        <p:nvSpPr>
          <p:cNvPr id="5" name="TextBox 4"/>
          <p:cNvSpPr txBox="1"/>
          <p:nvPr/>
        </p:nvSpPr>
        <p:spPr>
          <a:xfrm>
            <a:off x="2243275" y="3435187"/>
            <a:ext cx="798617" cy="276999"/>
          </a:xfrm>
          <a:prstGeom prst="rect">
            <a:avLst/>
          </a:prstGeom>
          <a:solidFill>
            <a:srgbClr val="9E9E9E"/>
          </a:solidFill>
          <a:ln>
            <a:noFill/>
          </a:ln>
        </p:spPr>
        <p:txBody>
          <a:bodyPr wrap="none" rtlCol="0">
            <a:spAutoFit/>
          </a:bodyPr>
          <a:lstStyle/>
          <a:p>
            <a:r>
              <a:rPr lang="en-US" sz="1200" dirty="0" smtClean="0">
                <a:latin typeface="Century Gothic" panose="020B0502020202020204" pitchFamily="34" charset="0"/>
              </a:rPr>
              <a:t>Midland</a:t>
            </a:r>
            <a:endParaRPr lang="en-US" sz="1200" dirty="0">
              <a:latin typeface="Century Gothic" panose="020B0502020202020204" pitchFamily="34" charset="0"/>
            </a:endParaRPr>
          </a:p>
        </p:txBody>
      </p:sp>
      <p:sp>
        <p:nvSpPr>
          <p:cNvPr id="7" name="TextBox 6"/>
          <p:cNvSpPr txBox="1"/>
          <p:nvPr/>
        </p:nvSpPr>
        <p:spPr>
          <a:xfrm>
            <a:off x="4460764" y="3138434"/>
            <a:ext cx="946093" cy="276999"/>
          </a:xfrm>
          <a:prstGeom prst="rect">
            <a:avLst/>
          </a:prstGeom>
          <a:solidFill>
            <a:srgbClr val="9E9E9E"/>
          </a:solidFill>
          <a:ln>
            <a:noFill/>
          </a:ln>
        </p:spPr>
        <p:txBody>
          <a:bodyPr wrap="none" rtlCol="0">
            <a:spAutoFit/>
          </a:bodyPr>
          <a:lstStyle/>
          <a:p>
            <a:r>
              <a:rPr lang="en-US" sz="1200" dirty="0" smtClean="0">
                <a:latin typeface="Century Gothic" panose="020B0502020202020204" pitchFamily="34" charset="0"/>
              </a:rPr>
              <a:t>Fort Worth</a:t>
            </a:r>
            <a:endParaRPr lang="en-US" sz="1200" dirty="0">
              <a:latin typeface="Century Gothic" panose="020B0502020202020204" pitchFamily="34" charset="0"/>
            </a:endParaRPr>
          </a:p>
        </p:txBody>
      </p:sp>
      <p:sp>
        <p:nvSpPr>
          <p:cNvPr id="8" name="TextBox 7"/>
          <p:cNvSpPr txBox="1"/>
          <p:nvPr/>
        </p:nvSpPr>
        <p:spPr>
          <a:xfrm>
            <a:off x="4355869" y="4272743"/>
            <a:ext cx="756457" cy="276999"/>
          </a:xfrm>
          <a:prstGeom prst="rect">
            <a:avLst/>
          </a:prstGeom>
          <a:solidFill>
            <a:srgbClr val="9E9E9E"/>
          </a:solidFill>
          <a:ln>
            <a:noFill/>
          </a:ln>
        </p:spPr>
        <p:txBody>
          <a:bodyPr wrap="square" rtlCol="0">
            <a:spAutoFit/>
          </a:bodyPr>
          <a:lstStyle/>
          <a:p>
            <a:r>
              <a:rPr lang="en-US" sz="1200" dirty="0" smtClean="0">
                <a:latin typeface="Century Gothic" panose="020B0502020202020204" pitchFamily="34" charset="0"/>
              </a:rPr>
              <a:t>Austin</a:t>
            </a:r>
            <a:endParaRPr lang="en-US" sz="1200" dirty="0">
              <a:latin typeface="Century Gothic" panose="020B0502020202020204" pitchFamily="34" charset="0"/>
            </a:endParaRPr>
          </a:p>
        </p:txBody>
      </p:sp>
      <p:sp>
        <p:nvSpPr>
          <p:cNvPr id="9" name="TextBox 8"/>
          <p:cNvSpPr txBox="1"/>
          <p:nvPr/>
        </p:nvSpPr>
        <p:spPr>
          <a:xfrm>
            <a:off x="3756885" y="4742196"/>
            <a:ext cx="1093569" cy="276999"/>
          </a:xfrm>
          <a:prstGeom prst="rect">
            <a:avLst/>
          </a:prstGeom>
          <a:solidFill>
            <a:srgbClr val="9E9E9E"/>
          </a:solidFill>
          <a:ln>
            <a:noFill/>
          </a:ln>
        </p:spPr>
        <p:txBody>
          <a:bodyPr wrap="none" rtlCol="0">
            <a:spAutoFit/>
          </a:bodyPr>
          <a:lstStyle/>
          <a:p>
            <a:r>
              <a:rPr lang="en-US" sz="1200" dirty="0" smtClean="0">
                <a:latin typeface="Century Gothic" panose="020B0502020202020204" pitchFamily="34" charset="0"/>
              </a:rPr>
              <a:t>San Antonio</a:t>
            </a:r>
            <a:endParaRPr lang="en-US" sz="1200" dirty="0">
              <a:latin typeface="Century Gothic" panose="020B0502020202020204" pitchFamily="34" charset="0"/>
            </a:endParaRPr>
          </a:p>
        </p:txBody>
      </p:sp>
      <p:sp>
        <p:nvSpPr>
          <p:cNvPr id="10" name="TextBox 9"/>
          <p:cNvSpPr txBox="1"/>
          <p:nvPr/>
        </p:nvSpPr>
        <p:spPr>
          <a:xfrm>
            <a:off x="5217542" y="4539192"/>
            <a:ext cx="897000" cy="276999"/>
          </a:xfrm>
          <a:prstGeom prst="rect">
            <a:avLst/>
          </a:prstGeom>
          <a:solidFill>
            <a:srgbClr val="9E9E9E"/>
          </a:solidFill>
          <a:ln>
            <a:noFill/>
          </a:ln>
        </p:spPr>
        <p:txBody>
          <a:bodyPr wrap="square" rtlCol="0">
            <a:spAutoFit/>
          </a:bodyPr>
          <a:lstStyle/>
          <a:p>
            <a:r>
              <a:rPr lang="en-US" sz="1200" dirty="0" smtClean="0">
                <a:latin typeface="Century Gothic" panose="020B0502020202020204" pitchFamily="34" charset="0"/>
              </a:rPr>
              <a:t>Houston</a:t>
            </a:r>
            <a:endParaRPr lang="en-US" sz="1200" dirty="0">
              <a:latin typeface="Century Gothic" panose="020B0502020202020204" pitchFamily="34" charset="0"/>
            </a:endParaRPr>
          </a:p>
        </p:txBody>
      </p:sp>
      <p:sp>
        <p:nvSpPr>
          <p:cNvPr id="12" name="Rectangle 11"/>
          <p:cNvSpPr/>
          <p:nvPr/>
        </p:nvSpPr>
        <p:spPr>
          <a:xfrm>
            <a:off x="412049" y="2103120"/>
            <a:ext cx="494038" cy="153425"/>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3842" y="1742507"/>
            <a:ext cx="838691" cy="276999"/>
          </a:xfrm>
          <a:prstGeom prst="rect">
            <a:avLst/>
          </a:prstGeom>
          <a:solidFill>
            <a:srgbClr val="EFEFEF"/>
          </a:solidFill>
          <a:ln>
            <a:noFill/>
          </a:ln>
        </p:spPr>
        <p:txBody>
          <a:bodyPr wrap="none" rtlCol="0">
            <a:spAutoFit/>
          </a:bodyPr>
          <a:lstStyle/>
          <a:p>
            <a:r>
              <a:rPr lang="en-US" sz="1200" dirty="0" smtClean="0">
                <a:latin typeface="Century Gothic" panose="020B0502020202020204" pitchFamily="34" charset="0"/>
              </a:rPr>
              <a:t>Santa Fe</a:t>
            </a:r>
            <a:endParaRPr lang="en-US" sz="1200" dirty="0">
              <a:latin typeface="Century Gothic" panose="020B0502020202020204" pitchFamily="34" charset="0"/>
            </a:endParaRPr>
          </a:p>
        </p:txBody>
      </p:sp>
      <p:sp>
        <p:nvSpPr>
          <p:cNvPr id="14" name="TextBox 13"/>
          <p:cNvSpPr txBox="1"/>
          <p:nvPr/>
        </p:nvSpPr>
        <p:spPr>
          <a:xfrm>
            <a:off x="4280175" y="1767560"/>
            <a:ext cx="1248510" cy="430887"/>
          </a:xfrm>
          <a:prstGeom prst="rect">
            <a:avLst/>
          </a:prstGeom>
          <a:solidFill>
            <a:srgbClr val="EFEFEF"/>
          </a:solidFill>
        </p:spPr>
        <p:txBody>
          <a:bodyPr wrap="square" rtlCol="0">
            <a:spAutoFit/>
          </a:bodyPr>
          <a:lstStyle/>
          <a:p>
            <a:r>
              <a:rPr lang="en-US" sz="1100" dirty="0" smtClean="0">
                <a:latin typeface="Century Gothic" panose="020B0502020202020204" pitchFamily="34" charset="0"/>
              </a:rPr>
              <a:t>Oklahoma </a:t>
            </a:r>
            <a:br>
              <a:rPr lang="en-US" sz="1100" dirty="0" smtClean="0">
                <a:latin typeface="Century Gothic" panose="020B0502020202020204" pitchFamily="34" charset="0"/>
              </a:rPr>
            </a:br>
            <a:r>
              <a:rPr lang="en-US" sz="1100" dirty="0" smtClean="0">
                <a:latin typeface="Century Gothic" panose="020B0502020202020204" pitchFamily="34" charset="0"/>
              </a:rPr>
              <a:t>     City</a:t>
            </a:r>
            <a:endParaRPr lang="en-US" sz="1100" dirty="0">
              <a:latin typeface="Century Gothic" panose="020B0502020202020204" pitchFamily="34" charset="0"/>
            </a:endParaRPr>
          </a:p>
        </p:txBody>
      </p:sp>
      <p:sp>
        <p:nvSpPr>
          <p:cNvPr id="15" name="TextBox 14"/>
          <p:cNvSpPr txBox="1"/>
          <p:nvPr/>
        </p:nvSpPr>
        <p:spPr>
          <a:xfrm>
            <a:off x="5217542" y="1510310"/>
            <a:ext cx="538930" cy="276999"/>
          </a:xfrm>
          <a:prstGeom prst="rect">
            <a:avLst/>
          </a:prstGeom>
          <a:solidFill>
            <a:srgbClr val="EFEFEF"/>
          </a:solidFill>
          <a:ln>
            <a:noFill/>
          </a:ln>
        </p:spPr>
        <p:txBody>
          <a:bodyPr wrap="none" rtlCol="0">
            <a:spAutoFit/>
          </a:bodyPr>
          <a:lstStyle/>
          <a:p>
            <a:r>
              <a:rPr lang="en-US" sz="1200" dirty="0" smtClean="0">
                <a:latin typeface="Century Gothic" panose="020B0502020202020204" pitchFamily="34" charset="0"/>
              </a:rPr>
              <a:t>Tulsa</a:t>
            </a:r>
            <a:endParaRPr lang="en-US" sz="1200" dirty="0">
              <a:latin typeface="Century Gothic" panose="020B0502020202020204" pitchFamily="34" charset="0"/>
            </a:endParaRPr>
          </a:p>
        </p:txBody>
      </p:sp>
      <p:sp>
        <p:nvSpPr>
          <p:cNvPr id="16" name="TextBox 15"/>
          <p:cNvSpPr txBox="1"/>
          <p:nvPr/>
        </p:nvSpPr>
        <p:spPr>
          <a:xfrm>
            <a:off x="311051" y="3670373"/>
            <a:ext cx="542136" cy="276999"/>
          </a:xfrm>
          <a:prstGeom prst="rect">
            <a:avLst/>
          </a:prstGeom>
          <a:noFill/>
        </p:spPr>
        <p:txBody>
          <a:bodyPr wrap="none" rtlCol="0">
            <a:spAutoFit/>
          </a:bodyPr>
          <a:lstStyle/>
          <a:p>
            <a:r>
              <a:rPr lang="en-US" sz="1200" dirty="0" smtClean="0">
                <a:latin typeface="Century Gothic" panose="020B0502020202020204" pitchFamily="34" charset="0"/>
              </a:rPr>
              <a:t>Paso</a:t>
            </a:r>
            <a:endParaRPr lang="en-US" sz="1200" dirty="0">
              <a:latin typeface="Century Gothic" panose="020B0502020202020204" pitchFamily="34" charset="0"/>
            </a:endParaRPr>
          </a:p>
        </p:txBody>
      </p:sp>
      <p:sp>
        <p:nvSpPr>
          <p:cNvPr id="17" name="TextBox 16"/>
          <p:cNvSpPr txBox="1"/>
          <p:nvPr/>
        </p:nvSpPr>
        <p:spPr>
          <a:xfrm>
            <a:off x="412049" y="5170877"/>
            <a:ext cx="1081231" cy="276999"/>
          </a:xfrm>
          <a:prstGeom prst="rect">
            <a:avLst/>
          </a:prstGeom>
          <a:solidFill>
            <a:srgbClr val="EFEFEF"/>
          </a:solidFill>
          <a:ln>
            <a:noFill/>
          </a:ln>
        </p:spPr>
        <p:txBody>
          <a:bodyPr wrap="square" rtlCol="0">
            <a:spAutoFit/>
          </a:bodyPr>
          <a:lstStyle/>
          <a:p>
            <a:r>
              <a:rPr lang="en-US" sz="1200" dirty="0" smtClean="0">
                <a:latin typeface="Century Gothic" panose="020B0502020202020204" pitchFamily="34" charset="0"/>
              </a:rPr>
              <a:t>Chihuahua</a:t>
            </a:r>
            <a:endParaRPr lang="en-US" sz="1200" dirty="0">
              <a:latin typeface="Century Gothic" panose="020B0502020202020204" pitchFamily="34" charset="0"/>
            </a:endParaRPr>
          </a:p>
        </p:txBody>
      </p:sp>
      <p:cxnSp>
        <p:nvCxnSpPr>
          <p:cNvPr id="126" name="Shape 126"/>
          <p:cNvCxnSpPr/>
          <p:nvPr/>
        </p:nvCxnSpPr>
        <p:spPr>
          <a:xfrm rot="10800000" flipH="1">
            <a:off x="2142550" y="3506800"/>
            <a:ext cx="5585400" cy="1300200"/>
          </a:xfrm>
          <a:prstGeom prst="straightConnector1">
            <a:avLst/>
          </a:prstGeom>
          <a:noFill/>
          <a:ln w="9525" cap="flat" cmpd="sng">
            <a:solidFill>
              <a:schemeClr val="dk2"/>
            </a:solidFill>
            <a:prstDash val="solid"/>
            <a:round/>
            <a:headEnd type="none" w="lg" len="lg"/>
            <a:tailEnd type="none" w="lg" len="lg"/>
          </a:ln>
        </p:spPr>
      </p:cxnSp>
      <p:cxnSp>
        <p:nvCxnSpPr>
          <p:cNvPr id="127" name="Shape 127"/>
          <p:cNvCxnSpPr/>
          <p:nvPr/>
        </p:nvCxnSpPr>
        <p:spPr>
          <a:xfrm>
            <a:off x="2142549" y="4932947"/>
            <a:ext cx="5603626" cy="1686928"/>
          </a:xfrm>
          <a:prstGeom prst="straightConnector1">
            <a:avLst/>
          </a:prstGeom>
          <a:noFill/>
          <a:ln w="9525" cap="flat" cmpd="sng">
            <a:solidFill>
              <a:schemeClr val="dk2"/>
            </a:solidFill>
            <a:prstDash val="solid"/>
            <a:round/>
            <a:headEnd type="none" w="lg" len="lg"/>
            <a:tailEnd type="none" w="lg" len="lg"/>
          </a:ln>
        </p:spPr>
      </p:cxnSp>
      <p:sp>
        <p:nvSpPr>
          <p:cNvPr id="21" name="TextBox 20"/>
          <p:cNvSpPr txBox="1"/>
          <p:nvPr/>
        </p:nvSpPr>
        <p:spPr>
          <a:xfrm>
            <a:off x="3407053" y="3639595"/>
            <a:ext cx="671979" cy="307777"/>
          </a:xfrm>
          <a:prstGeom prst="rect">
            <a:avLst/>
          </a:prstGeom>
          <a:noFill/>
        </p:spPr>
        <p:txBody>
          <a:bodyPr wrap="none" rtlCol="0">
            <a:spAutoFit/>
          </a:bodyPr>
          <a:lstStyle/>
          <a:p>
            <a:r>
              <a:rPr lang="en-US" dirty="0" smtClean="0">
                <a:solidFill>
                  <a:schemeClr val="accent6">
                    <a:lumMod val="50000"/>
                  </a:schemeClr>
                </a:solidFill>
                <a:latin typeface="Century Gothic" panose="020B0502020202020204" pitchFamily="34" charset="0"/>
              </a:rPr>
              <a:t>Texas</a:t>
            </a:r>
            <a:endParaRPr lang="en-US" dirty="0">
              <a:solidFill>
                <a:schemeClr val="accent6">
                  <a:lumMod val="50000"/>
                </a:schemeClr>
              </a:solidFill>
              <a:latin typeface="Century Gothic" panose="020B0502020202020204" pitchFamily="34" charset="0"/>
            </a:endParaRPr>
          </a:p>
        </p:txBody>
      </p:sp>
      <p:grpSp>
        <p:nvGrpSpPr>
          <p:cNvPr id="22" name="Group 21"/>
          <p:cNvGrpSpPr/>
          <p:nvPr/>
        </p:nvGrpSpPr>
        <p:grpSpPr>
          <a:xfrm>
            <a:off x="7634300" y="1436793"/>
            <a:ext cx="4038000" cy="2078498"/>
            <a:chOff x="7634300" y="1436793"/>
            <a:chExt cx="4038000" cy="2078498"/>
          </a:xfrm>
        </p:grpSpPr>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28566" t="20621" r="32945" b="53023"/>
            <a:stretch/>
          </p:blipFill>
          <p:spPr>
            <a:xfrm>
              <a:off x="7694887" y="1436793"/>
              <a:ext cx="3519377" cy="1807535"/>
            </a:xfrm>
            <a:prstGeom prst="rect">
              <a:avLst/>
            </a:prstGeom>
          </p:spPr>
        </p:pic>
        <p:sp>
          <p:nvSpPr>
            <p:cNvPr id="25" name="Shape 129"/>
            <p:cNvSpPr txBox="1"/>
            <p:nvPr/>
          </p:nvSpPr>
          <p:spPr>
            <a:xfrm>
              <a:off x="7634300" y="3171484"/>
              <a:ext cx="4038000" cy="343807"/>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solidFill>
                  <a:latin typeface="Century Gothic" panose="020B0502020202020204" pitchFamily="34" charset="0"/>
                  <a:ea typeface="Questrial"/>
                  <a:cs typeface="Questrial"/>
                  <a:sym typeface="Questrial"/>
                </a:rPr>
                <a:t>Photo Credit: ESRI Online</a:t>
              </a:r>
              <a:r>
                <a:rPr lang="en-US" sz="1000" dirty="0" smtClean="0">
                  <a:solidFill>
                    <a:schemeClr val="tx1"/>
                  </a:solidFill>
                  <a:latin typeface="Century Gothic" panose="020B0502020202020204" pitchFamily="34" charset="0"/>
                  <a:ea typeface="Questrial"/>
                  <a:cs typeface="Questrial"/>
                  <a:sym typeface="Questrial"/>
                </a:rPr>
                <a:t>, World </a:t>
              </a:r>
              <a:r>
                <a:rPr lang="en-US" sz="1000" dirty="0">
                  <a:solidFill>
                    <a:schemeClr val="tx1"/>
                  </a:solidFill>
                  <a:latin typeface="Century Gothic" panose="020B0502020202020204" pitchFamily="34" charset="0"/>
                  <a:ea typeface="Questrial"/>
                  <a:cs typeface="Questrial"/>
                  <a:sym typeface="Questrial"/>
                </a:rPr>
                <a:t>Light Grey Canvas Base </a:t>
              </a:r>
            </a:p>
          </p:txBody>
        </p:sp>
      </p:grpSp>
      <p:grpSp>
        <p:nvGrpSpPr>
          <p:cNvPr id="39" name="Group 38"/>
          <p:cNvGrpSpPr/>
          <p:nvPr/>
        </p:nvGrpSpPr>
        <p:grpSpPr>
          <a:xfrm>
            <a:off x="6976062" y="2398728"/>
            <a:ext cx="5166228" cy="3748029"/>
            <a:chOff x="7025772" y="2024187"/>
            <a:chExt cx="5166228" cy="3748029"/>
          </a:xfrm>
        </p:grpSpPr>
        <p:sp>
          <p:nvSpPr>
            <p:cNvPr id="40" name="Rectangle 39"/>
            <p:cNvSpPr/>
            <p:nvPr/>
          </p:nvSpPr>
          <p:spPr>
            <a:xfrm>
              <a:off x="7025772" y="2024187"/>
              <a:ext cx="5166228" cy="374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4025" y="2070834"/>
              <a:ext cx="4638542" cy="3645196"/>
            </a:xfrm>
            <a:prstGeom prst="rect">
              <a:avLst/>
            </a:prstGeom>
          </p:spPr>
        </p:pic>
        <p:sp>
          <p:nvSpPr>
            <p:cNvPr id="42" name="TextBox 41"/>
            <p:cNvSpPr txBox="1"/>
            <p:nvPr/>
          </p:nvSpPr>
          <p:spPr>
            <a:xfrm>
              <a:off x="7229103" y="5516456"/>
              <a:ext cx="1215397" cy="246221"/>
            </a:xfrm>
            <a:prstGeom prst="rect">
              <a:avLst/>
            </a:prstGeom>
            <a:noFill/>
          </p:spPr>
          <p:txBody>
            <a:bodyPr wrap="none" rtlCol="0">
              <a:spAutoFit/>
            </a:bodyPr>
            <a:lstStyle/>
            <a:p>
              <a:r>
                <a:rPr lang="en-US" sz="1000" dirty="0" smtClean="0">
                  <a:solidFill>
                    <a:schemeClr val="tx1"/>
                  </a:solidFill>
                  <a:latin typeface="Century Gothic" panose="020B0502020202020204" pitchFamily="34" charset="0"/>
                </a:rPr>
                <a:t>Credit: Ken Lund</a:t>
              </a:r>
              <a:endParaRPr lang="en-US" sz="1000" dirty="0">
                <a:solidFill>
                  <a:schemeClr val="tx1"/>
                </a:solidFill>
                <a:latin typeface="Century Gothic" panose="020B0502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par>
                                <p:cTn id="8" presetID="1" presetClass="exit" presetSubtype="0" fill="hold"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par>
                                <p:cTn id="10" presetID="1" presetClass="exit" presetSubtype="0" fill="hold" nodeType="withEffect">
                                  <p:stCondLst>
                                    <p:cond delay="0"/>
                                  </p:stCondLst>
                                  <p:childTnLst>
                                    <p:set>
                                      <p:cBhvr>
                                        <p:cTn id="11" dur="1" fill="hold">
                                          <p:stCondLst>
                                            <p:cond delay="0"/>
                                          </p:stCondLst>
                                        </p:cTn>
                                        <p:tgtEl>
                                          <p:spTgt spid="23"/>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26"/>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9" name="Shape 139" descr="basemap nm.png"/>
          <p:cNvPicPr preferRelativeResize="0"/>
          <p:nvPr/>
        </p:nvPicPr>
        <p:blipFill rotWithShape="1">
          <a:blip r:embed="rId3">
            <a:alphaModFix/>
          </a:blip>
          <a:srcRect l="1602" t="4405" r="3556" b="10211"/>
          <a:stretch/>
        </p:blipFill>
        <p:spPr>
          <a:xfrm>
            <a:off x="553025" y="1443125"/>
            <a:ext cx="4244893" cy="5200398"/>
          </a:xfrm>
          <a:prstGeom prst="rect">
            <a:avLst/>
          </a:prstGeom>
          <a:noFill/>
          <a:ln>
            <a:noFill/>
          </a:ln>
        </p:spPr>
      </p:pic>
      <p:sp>
        <p:nvSpPr>
          <p:cNvPr id="137" name="Shape 137"/>
          <p:cNvSpPr txBox="1"/>
          <p:nvPr/>
        </p:nvSpPr>
        <p:spPr>
          <a:xfrm>
            <a:off x="1806300" y="504075"/>
            <a:ext cx="9546336" cy="777240"/>
          </a:xfrm>
          <a:prstGeom prst="rect">
            <a:avLst/>
          </a:prstGeom>
          <a:noFill/>
          <a:ln>
            <a:noFill/>
          </a:ln>
        </p:spPr>
        <p:txBody>
          <a:bodyPr lIns="91425" tIns="91425" rIns="91425" bIns="91425" anchor="t" anchorCtr="0">
            <a:noAutofit/>
          </a:bodyPr>
          <a:lstStyle/>
          <a:p>
            <a:pPr lvl="0" algn="ctr" rtl="0">
              <a:spcBef>
                <a:spcPts val="0"/>
              </a:spcBef>
              <a:buNone/>
            </a:pPr>
            <a:r>
              <a:rPr lang="en-US" sz="4000" dirty="0">
                <a:solidFill>
                  <a:schemeClr val="lt1"/>
                </a:solidFill>
                <a:latin typeface="Century Gothic" panose="020B0502020202020204" pitchFamily="34" charset="0"/>
                <a:ea typeface="Times New Roman"/>
                <a:cs typeface="Times New Roman"/>
                <a:sym typeface="Times New Roman"/>
              </a:rPr>
              <a:t>Valles Caldera &amp; Bandelier</a:t>
            </a:r>
          </a:p>
        </p:txBody>
      </p:sp>
      <p:sp>
        <p:nvSpPr>
          <p:cNvPr id="143" name="Shape 143"/>
          <p:cNvSpPr txBox="1"/>
          <p:nvPr/>
        </p:nvSpPr>
        <p:spPr>
          <a:xfrm>
            <a:off x="491265" y="6347058"/>
            <a:ext cx="3703471" cy="266478"/>
          </a:xfrm>
          <a:prstGeom prst="rect">
            <a:avLst/>
          </a:prstGeom>
          <a:noFill/>
          <a:ln>
            <a:noFill/>
          </a:ln>
        </p:spPr>
        <p:txBody>
          <a:bodyPr lIns="91425" tIns="91425" rIns="91425" bIns="91425" anchor="t" anchorCtr="0">
            <a:noAutofit/>
          </a:bodyPr>
          <a:lstStyle/>
          <a:p>
            <a:pPr lvl="0" rtl="0">
              <a:spcBef>
                <a:spcPts val="0"/>
              </a:spcBef>
              <a:buNone/>
            </a:pPr>
            <a:r>
              <a:rPr lang="en-US" sz="1000" dirty="0">
                <a:solidFill>
                  <a:schemeClr val="tx1"/>
                </a:solidFill>
                <a:latin typeface="Century Gothic" panose="020B0502020202020204" pitchFamily="34" charset="0"/>
                <a:ea typeface="Questrial"/>
                <a:cs typeface="Questrial"/>
                <a:sym typeface="Questrial"/>
              </a:rPr>
              <a:t>Photo Credit: ESRI Online</a:t>
            </a:r>
            <a:r>
              <a:rPr lang="en-US" sz="1000" dirty="0" smtClean="0">
                <a:solidFill>
                  <a:schemeClr val="tx1"/>
                </a:solidFill>
                <a:latin typeface="Century Gothic" panose="020B0502020202020204" pitchFamily="34" charset="0"/>
                <a:ea typeface="Questrial"/>
                <a:cs typeface="Questrial"/>
                <a:sym typeface="Questrial"/>
              </a:rPr>
              <a:t>, World </a:t>
            </a:r>
            <a:r>
              <a:rPr lang="en-US" sz="1000" dirty="0">
                <a:solidFill>
                  <a:schemeClr val="tx1"/>
                </a:solidFill>
                <a:latin typeface="Century Gothic" panose="020B0502020202020204" pitchFamily="34" charset="0"/>
                <a:ea typeface="Questrial"/>
                <a:cs typeface="Questrial"/>
                <a:sym typeface="Questrial"/>
              </a:rPr>
              <a:t>Light Grey Canvas Base </a:t>
            </a:r>
          </a:p>
        </p:txBody>
      </p:sp>
      <p:grpSp>
        <p:nvGrpSpPr>
          <p:cNvPr id="17" name="Group 16"/>
          <p:cNvGrpSpPr/>
          <p:nvPr/>
        </p:nvGrpSpPr>
        <p:grpSpPr>
          <a:xfrm>
            <a:off x="6177423" y="3549300"/>
            <a:ext cx="4038000" cy="2930997"/>
            <a:chOff x="6177423" y="3549300"/>
            <a:chExt cx="4038000" cy="2930997"/>
          </a:xfrm>
        </p:grpSpPr>
        <p:pic>
          <p:nvPicPr>
            <p:cNvPr id="140" name="Shape 140"/>
            <p:cNvPicPr preferRelativeResize="0"/>
            <p:nvPr/>
          </p:nvPicPr>
          <p:blipFill>
            <a:blip r:embed="rId4">
              <a:alphaModFix/>
            </a:blip>
            <a:stretch>
              <a:fillRect/>
            </a:stretch>
          </p:blipFill>
          <p:spPr>
            <a:xfrm>
              <a:off x="6235948" y="3549300"/>
              <a:ext cx="3920950" cy="2878324"/>
            </a:xfrm>
            <a:prstGeom prst="rect">
              <a:avLst/>
            </a:prstGeom>
            <a:noFill/>
            <a:ln>
              <a:noFill/>
            </a:ln>
          </p:spPr>
        </p:pic>
        <p:sp>
          <p:nvSpPr>
            <p:cNvPr id="145" name="Shape 145"/>
            <p:cNvSpPr txBox="1"/>
            <p:nvPr/>
          </p:nvSpPr>
          <p:spPr>
            <a:xfrm>
              <a:off x="6177423" y="6209048"/>
              <a:ext cx="4038000" cy="271249"/>
            </a:xfrm>
            <a:prstGeom prst="rect">
              <a:avLst/>
            </a:prstGeom>
            <a:noFill/>
            <a:ln>
              <a:noFill/>
            </a:ln>
          </p:spPr>
          <p:txBody>
            <a:bodyPr lIns="91425" tIns="91425" rIns="91425" bIns="91425" anchor="t" anchorCtr="0">
              <a:noAutofit/>
            </a:bodyPr>
            <a:lstStyle/>
            <a:p>
              <a:pPr lvl="0" rtl="0">
                <a:spcBef>
                  <a:spcPts val="0"/>
                </a:spcBef>
                <a:buNone/>
              </a:pPr>
              <a:r>
                <a:rPr lang="en-US" sz="1000" dirty="0">
                  <a:solidFill>
                    <a:srgbClr val="EFEFEF"/>
                  </a:solidFill>
                  <a:latin typeface="Century Gothic" panose="020B0502020202020204" pitchFamily="34" charset="0"/>
                  <a:ea typeface="Questrial"/>
                  <a:cs typeface="Questrial"/>
                  <a:sym typeface="Questrial"/>
                </a:rPr>
                <a:t>Photo Credit: ESRI Online, Landsat 8 </a:t>
              </a:r>
              <a:r>
                <a:rPr lang="en-US" sz="1000" dirty="0" err="1">
                  <a:solidFill>
                    <a:srgbClr val="EFEFEF"/>
                  </a:solidFill>
                  <a:latin typeface="Century Gothic" panose="020B0502020202020204" pitchFamily="34" charset="0"/>
                  <a:ea typeface="Questrial"/>
                  <a:cs typeface="Questrial"/>
                  <a:sym typeface="Questrial"/>
                </a:rPr>
                <a:t>PanSharpened</a:t>
              </a:r>
              <a:endParaRPr lang="en-US" sz="1000" dirty="0">
                <a:solidFill>
                  <a:srgbClr val="EFEFEF"/>
                </a:solidFill>
                <a:latin typeface="Century Gothic" panose="020B0502020202020204" pitchFamily="34" charset="0"/>
                <a:ea typeface="Questrial"/>
                <a:cs typeface="Questrial"/>
                <a:sym typeface="Questrial"/>
              </a:endParaRPr>
            </a:p>
          </p:txBody>
        </p:sp>
      </p:grpSp>
      <p:sp>
        <p:nvSpPr>
          <p:cNvPr id="2" name="TextBox 1"/>
          <p:cNvSpPr txBox="1"/>
          <p:nvPr/>
        </p:nvSpPr>
        <p:spPr>
          <a:xfrm>
            <a:off x="1080926" y="1960688"/>
            <a:ext cx="1034257" cy="276999"/>
          </a:xfrm>
          <a:prstGeom prst="rect">
            <a:avLst/>
          </a:prstGeom>
          <a:solidFill>
            <a:srgbClr val="8F8F8F"/>
          </a:solidFill>
          <a:ln>
            <a:noFill/>
          </a:ln>
        </p:spPr>
        <p:txBody>
          <a:bodyPr wrap="none" rtlCol="0">
            <a:spAutoFit/>
          </a:bodyPr>
          <a:lstStyle/>
          <a:p>
            <a:r>
              <a:rPr lang="en-US" sz="1200" dirty="0" smtClean="0">
                <a:latin typeface="Century Gothic" panose="020B0502020202020204" pitchFamily="34" charset="0"/>
              </a:rPr>
              <a:t>Farmington</a:t>
            </a:r>
            <a:endParaRPr lang="en-US" sz="1200" dirty="0">
              <a:latin typeface="Century Gothic" panose="020B0502020202020204" pitchFamily="34" charset="0"/>
            </a:endParaRPr>
          </a:p>
        </p:txBody>
      </p:sp>
      <p:sp>
        <p:nvSpPr>
          <p:cNvPr id="3" name="TextBox 2"/>
          <p:cNvSpPr txBox="1"/>
          <p:nvPr/>
        </p:nvSpPr>
        <p:spPr>
          <a:xfrm>
            <a:off x="1019730" y="2701050"/>
            <a:ext cx="683200" cy="276999"/>
          </a:xfrm>
          <a:prstGeom prst="rect">
            <a:avLst/>
          </a:prstGeom>
          <a:solidFill>
            <a:srgbClr val="8F8F8F"/>
          </a:solidFill>
          <a:ln>
            <a:noFill/>
          </a:ln>
        </p:spPr>
        <p:txBody>
          <a:bodyPr wrap="none" rtlCol="0">
            <a:spAutoFit/>
          </a:bodyPr>
          <a:lstStyle/>
          <a:p>
            <a:r>
              <a:rPr lang="en-US" sz="1200" dirty="0" smtClean="0">
                <a:latin typeface="Century Gothic" panose="020B0502020202020204" pitchFamily="34" charset="0"/>
              </a:rPr>
              <a:t>Gallup</a:t>
            </a:r>
            <a:endParaRPr lang="en-US" sz="1200" dirty="0">
              <a:latin typeface="Century Gothic" panose="020B0502020202020204" pitchFamily="34" charset="0"/>
            </a:endParaRPr>
          </a:p>
        </p:txBody>
      </p:sp>
      <p:sp>
        <p:nvSpPr>
          <p:cNvPr id="4" name="TextBox 3"/>
          <p:cNvSpPr txBox="1"/>
          <p:nvPr/>
        </p:nvSpPr>
        <p:spPr>
          <a:xfrm>
            <a:off x="1962561" y="2947838"/>
            <a:ext cx="1165704" cy="276999"/>
          </a:xfrm>
          <a:prstGeom prst="rect">
            <a:avLst/>
          </a:prstGeom>
          <a:solidFill>
            <a:srgbClr val="8F8F8F"/>
          </a:solidFill>
          <a:ln>
            <a:noFill/>
          </a:ln>
        </p:spPr>
        <p:txBody>
          <a:bodyPr wrap="none" rtlCol="0">
            <a:spAutoFit/>
          </a:bodyPr>
          <a:lstStyle/>
          <a:p>
            <a:r>
              <a:rPr lang="en-US" sz="1200" dirty="0" smtClean="0">
                <a:latin typeface="Century Gothic" panose="020B0502020202020204" pitchFamily="34" charset="0"/>
              </a:rPr>
              <a:t>Albuquerque</a:t>
            </a:r>
            <a:endParaRPr lang="en-US" sz="1200" dirty="0">
              <a:latin typeface="Century Gothic" panose="020B0502020202020204" pitchFamily="34" charset="0"/>
            </a:endParaRPr>
          </a:p>
        </p:txBody>
      </p:sp>
      <p:sp>
        <p:nvSpPr>
          <p:cNvPr id="6" name="Rectangle 5"/>
          <p:cNvSpPr/>
          <p:nvPr/>
        </p:nvSpPr>
        <p:spPr>
          <a:xfrm>
            <a:off x="2682775" y="2668100"/>
            <a:ext cx="414160" cy="91339"/>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91200" y="2562550"/>
            <a:ext cx="877055" cy="276999"/>
          </a:xfrm>
          <a:prstGeom prst="rect">
            <a:avLst/>
          </a:prstGeom>
          <a:noFill/>
          <a:ln>
            <a:noFill/>
          </a:ln>
        </p:spPr>
        <p:txBody>
          <a:bodyPr wrap="square" rtlCol="0">
            <a:spAutoFit/>
          </a:bodyPr>
          <a:lstStyle/>
          <a:p>
            <a:r>
              <a:rPr lang="en-US" sz="1200" dirty="0" smtClean="0">
                <a:latin typeface="Century Gothic" panose="020B0502020202020204" pitchFamily="34" charset="0"/>
              </a:rPr>
              <a:t>Santa Fe</a:t>
            </a:r>
            <a:endParaRPr lang="en-US" sz="1200" dirty="0">
              <a:latin typeface="Century Gothic" panose="020B0502020202020204" pitchFamily="34" charset="0"/>
            </a:endParaRPr>
          </a:p>
        </p:txBody>
      </p:sp>
      <p:cxnSp>
        <p:nvCxnSpPr>
          <p:cNvPr id="141" name="Shape 141"/>
          <p:cNvCxnSpPr/>
          <p:nvPr/>
        </p:nvCxnSpPr>
        <p:spPr>
          <a:xfrm>
            <a:off x="2591200" y="2600375"/>
            <a:ext cx="3772500" cy="1034700"/>
          </a:xfrm>
          <a:prstGeom prst="straightConnector1">
            <a:avLst/>
          </a:prstGeom>
          <a:noFill/>
          <a:ln w="9525" cap="flat" cmpd="sng">
            <a:solidFill>
              <a:schemeClr val="dk1"/>
            </a:solidFill>
            <a:prstDash val="solid"/>
            <a:round/>
            <a:headEnd type="none" w="lg" len="lg"/>
            <a:tailEnd type="none" w="lg" len="lg"/>
          </a:ln>
        </p:spPr>
      </p:cxnSp>
      <p:cxnSp>
        <p:nvCxnSpPr>
          <p:cNvPr id="142" name="Shape 142"/>
          <p:cNvCxnSpPr/>
          <p:nvPr/>
        </p:nvCxnSpPr>
        <p:spPr>
          <a:xfrm>
            <a:off x="2682775" y="2701050"/>
            <a:ext cx="5484600" cy="2554500"/>
          </a:xfrm>
          <a:prstGeom prst="straightConnector1">
            <a:avLst/>
          </a:prstGeom>
          <a:noFill/>
          <a:ln w="9525" cap="flat" cmpd="sng">
            <a:solidFill>
              <a:schemeClr val="dk1"/>
            </a:solidFill>
            <a:prstDash val="solid"/>
            <a:round/>
            <a:headEnd type="none" w="lg" len="lg"/>
            <a:tailEnd type="none" w="lg" len="lg"/>
          </a:ln>
        </p:spPr>
      </p:cxnSp>
      <p:sp>
        <p:nvSpPr>
          <p:cNvPr id="7" name="TextBox 6"/>
          <p:cNvSpPr txBox="1"/>
          <p:nvPr/>
        </p:nvSpPr>
        <p:spPr>
          <a:xfrm>
            <a:off x="3468255" y="4043324"/>
            <a:ext cx="726481" cy="276999"/>
          </a:xfrm>
          <a:prstGeom prst="rect">
            <a:avLst/>
          </a:prstGeom>
          <a:solidFill>
            <a:srgbClr val="8F8F8F"/>
          </a:solidFill>
          <a:ln>
            <a:noFill/>
          </a:ln>
        </p:spPr>
        <p:txBody>
          <a:bodyPr wrap="none" rtlCol="0">
            <a:spAutoFit/>
          </a:bodyPr>
          <a:lstStyle/>
          <a:p>
            <a:r>
              <a:rPr lang="en-US" sz="1200" dirty="0" smtClean="0">
                <a:latin typeface="Century Gothic" panose="020B0502020202020204" pitchFamily="34" charset="0"/>
              </a:rPr>
              <a:t>Roswell</a:t>
            </a:r>
            <a:endParaRPr lang="en-US" sz="1200" dirty="0">
              <a:latin typeface="Century Gothic" panose="020B0502020202020204" pitchFamily="34" charset="0"/>
            </a:endParaRPr>
          </a:p>
        </p:txBody>
      </p:sp>
      <p:sp>
        <p:nvSpPr>
          <p:cNvPr id="8" name="TextBox 7"/>
          <p:cNvSpPr txBox="1"/>
          <p:nvPr/>
        </p:nvSpPr>
        <p:spPr>
          <a:xfrm>
            <a:off x="1903688" y="4728508"/>
            <a:ext cx="986167" cy="276999"/>
          </a:xfrm>
          <a:prstGeom prst="rect">
            <a:avLst/>
          </a:prstGeom>
          <a:solidFill>
            <a:srgbClr val="8F8F8F"/>
          </a:solidFill>
        </p:spPr>
        <p:txBody>
          <a:bodyPr wrap="none" rtlCol="0">
            <a:spAutoFit/>
          </a:bodyPr>
          <a:lstStyle/>
          <a:p>
            <a:r>
              <a:rPr lang="en-US" sz="1200" dirty="0" smtClean="0">
                <a:latin typeface="Century Gothic" panose="020B0502020202020204" pitchFamily="34" charset="0"/>
              </a:rPr>
              <a:t>Las Cruces</a:t>
            </a:r>
            <a:endParaRPr lang="en-US" sz="1200" dirty="0">
              <a:latin typeface="Century Gothic" panose="020B0502020202020204" pitchFamily="34" charset="0"/>
            </a:endParaRPr>
          </a:p>
        </p:txBody>
      </p:sp>
      <p:sp>
        <p:nvSpPr>
          <p:cNvPr id="9" name="TextBox 8"/>
          <p:cNvSpPr txBox="1"/>
          <p:nvPr/>
        </p:nvSpPr>
        <p:spPr>
          <a:xfrm>
            <a:off x="3511343" y="4660009"/>
            <a:ext cx="901999" cy="276999"/>
          </a:xfrm>
          <a:prstGeom prst="rect">
            <a:avLst/>
          </a:prstGeom>
          <a:solidFill>
            <a:srgbClr val="8F8F8F"/>
          </a:solidFill>
          <a:ln>
            <a:noFill/>
          </a:ln>
        </p:spPr>
        <p:txBody>
          <a:bodyPr wrap="square" rtlCol="0">
            <a:spAutoFit/>
          </a:bodyPr>
          <a:lstStyle/>
          <a:p>
            <a:r>
              <a:rPr lang="en-US" sz="1200" dirty="0" smtClean="0">
                <a:latin typeface="Century Gothic" panose="020B0502020202020204" pitchFamily="34" charset="0"/>
              </a:rPr>
              <a:t>Carlsbad</a:t>
            </a:r>
            <a:endParaRPr lang="en-US" sz="1200" dirty="0">
              <a:latin typeface="Century Gothic" panose="020B0502020202020204" pitchFamily="34" charset="0"/>
            </a:endParaRPr>
          </a:p>
        </p:txBody>
      </p:sp>
      <p:sp>
        <p:nvSpPr>
          <p:cNvPr id="10" name="TextBox 9"/>
          <p:cNvSpPr txBox="1"/>
          <p:nvPr/>
        </p:nvSpPr>
        <p:spPr>
          <a:xfrm>
            <a:off x="2266387" y="5086840"/>
            <a:ext cx="697627" cy="276999"/>
          </a:xfrm>
          <a:prstGeom prst="rect">
            <a:avLst/>
          </a:prstGeom>
          <a:noFill/>
        </p:spPr>
        <p:txBody>
          <a:bodyPr wrap="none" rtlCol="0">
            <a:spAutoFit/>
          </a:bodyPr>
          <a:lstStyle/>
          <a:p>
            <a:r>
              <a:rPr lang="en-US" sz="1200" dirty="0" smtClean="0">
                <a:latin typeface="Century Gothic" panose="020B0502020202020204" pitchFamily="34" charset="0"/>
              </a:rPr>
              <a:t>El Paso</a:t>
            </a:r>
            <a:endParaRPr lang="en-US" sz="1200" dirty="0">
              <a:latin typeface="Century Gothic" panose="020B0502020202020204" pitchFamily="34" charset="0"/>
            </a:endParaRPr>
          </a:p>
        </p:txBody>
      </p:sp>
      <p:sp>
        <p:nvSpPr>
          <p:cNvPr id="13" name="TextBox 12"/>
          <p:cNvSpPr txBox="1"/>
          <p:nvPr/>
        </p:nvSpPr>
        <p:spPr>
          <a:xfrm>
            <a:off x="2115183" y="3369013"/>
            <a:ext cx="1269899" cy="307777"/>
          </a:xfrm>
          <a:prstGeom prst="rect">
            <a:avLst/>
          </a:prstGeom>
          <a:solidFill>
            <a:srgbClr val="8F8F8F"/>
          </a:solidFill>
        </p:spPr>
        <p:txBody>
          <a:bodyPr wrap="none" rtlCol="0">
            <a:spAutoFit/>
          </a:bodyPr>
          <a:lstStyle/>
          <a:p>
            <a:r>
              <a:rPr lang="en-US" dirty="0" smtClean="0">
                <a:solidFill>
                  <a:schemeClr val="accent6">
                    <a:lumMod val="50000"/>
                  </a:schemeClr>
                </a:solidFill>
                <a:latin typeface="Century Gothic" panose="020B0502020202020204" pitchFamily="34" charset="0"/>
              </a:rPr>
              <a:t>New Mexico</a:t>
            </a:r>
            <a:endParaRPr lang="en-US" dirty="0">
              <a:solidFill>
                <a:schemeClr val="accent6">
                  <a:lumMod val="50000"/>
                </a:schemeClr>
              </a:solidFill>
              <a:latin typeface="Century Gothic" panose="020B0502020202020204" pitchFamily="34" charset="0"/>
            </a:endParaRPr>
          </a:p>
        </p:txBody>
      </p:sp>
      <p:sp>
        <p:nvSpPr>
          <p:cNvPr id="14" name="Rectangle 13"/>
          <p:cNvSpPr/>
          <p:nvPr/>
        </p:nvSpPr>
        <p:spPr>
          <a:xfrm>
            <a:off x="1431758" y="5999964"/>
            <a:ext cx="471930" cy="263005"/>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154637" y="1281315"/>
            <a:ext cx="5366836" cy="2303434"/>
            <a:chOff x="6114618" y="1245866"/>
            <a:chExt cx="5366836" cy="2303434"/>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25835" t="26599" r="28682" b="40829"/>
            <a:stretch/>
          </p:blipFill>
          <p:spPr>
            <a:xfrm>
              <a:off x="6114618" y="1245866"/>
              <a:ext cx="4182507" cy="2303434"/>
            </a:xfrm>
            <a:prstGeom prst="rect">
              <a:avLst/>
            </a:prstGeom>
          </p:spPr>
        </p:pic>
        <p:sp>
          <p:nvSpPr>
            <p:cNvPr id="22" name="Shape 129"/>
            <p:cNvSpPr txBox="1"/>
            <p:nvPr/>
          </p:nvSpPr>
          <p:spPr>
            <a:xfrm>
              <a:off x="6207454" y="3135457"/>
              <a:ext cx="5274000" cy="233556"/>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solidFill>
                  <a:latin typeface="Century Gothic" panose="020B0502020202020204" pitchFamily="34" charset="0"/>
                  <a:ea typeface="Questrial"/>
                  <a:cs typeface="Questrial"/>
                  <a:sym typeface="Questrial"/>
                </a:rPr>
                <a:t>Photo Credit: ESRI Online</a:t>
              </a:r>
              <a:r>
                <a:rPr lang="en-US" sz="1000" dirty="0" smtClean="0">
                  <a:solidFill>
                    <a:schemeClr val="tx1"/>
                  </a:solidFill>
                  <a:latin typeface="Century Gothic" panose="020B0502020202020204" pitchFamily="34" charset="0"/>
                  <a:ea typeface="Questrial"/>
                  <a:cs typeface="Questrial"/>
                  <a:sym typeface="Questrial"/>
                </a:rPr>
                <a:t>, World </a:t>
              </a:r>
              <a:r>
                <a:rPr lang="en-US" sz="1000" dirty="0">
                  <a:solidFill>
                    <a:schemeClr val="tx1"/>
                  </a:solidFill>
                  <a:latin typeface="Century Gothic" panose="020B0502020202020204" pitchFamily="34" charset="0"/>
                  <a:ea typeface="Questrial"/>
                  <a:cs typeface="Questrial"/>
                  <a:sym typeface="Questrial"/>
                </a:rPr>
                <a:t>Light Grey Canvas Base </a:t>
              </a:r>
            </a:p>
          </p:txBody>
        </p:sp>
      </p:grpSp>
      <p:grpSp>
        <p:nvGrpSpPr>
          <p:cNvPr id="19" name="Group 18"/>
          <p:cNvGrpSpPr/>
          <p:nvPr/>
        </p:nvGrpSpPr>
        <p:grpSpPr>
          <a:xfrm>
            <a:off x="5702037" y="2099187"/>
            <a:ext cx="5113826" cy="3479800"/>
            <a:chOff x="5589289" y="2397583"/>
            <a:chExt cx="5113826" cy="3479800"/>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115" y="2397583"/>
              <a:ext cx="5080000" cy="3479800"/>
            </a:xfrm>
            <a:prstGeom prst="rect">
              <a:avLst/>
            </a:prstGeom>
          </p:spPr>
        </p:pic>
        <p:sp>
          <p:nvSpPr>
            <p:cNvPr id="18" name="TextBox 17"/>
            <p:cNvSpPr txBox="1"/>
            <p:nvPr/>
          </p:nvSpPr>
          <p:spPr>
            <a:xfrm>
              <a:off x="5589289" y="5631162"/>
              <a:ext cx="1548822" cy="246221"/>
            </a:xfrm>
            <a:prstGeom prst="rect">
              <a:avLst/>
            </a:prstGeom>
            <a:noFill/>
          </p:spPr>
          <p:txBody>
            <a:bodyPr wrap="none" rtlCol="0">
              <a:spAutoFit/>
            </a:bodyPr>
            <a:lstStyle/>
            <a:p>
              <a:r>
                <a:rPr lang="en-US" sz="1000" dirty="0" smtClean="0">
                  <a:solidFill>
                    <a:schemeClr val="bg1"/>
                  </a:solidFill>
                  <a:latin typeface="Century Gothic" panose="020B0502020202020204" pitchFamily="34" charset="0"/>
                </a:rPr>
                <a:t>Credit: Sparks Tribune </a:t>
              </a:r>
              <a:endParaRPr lang="en-US" sz="1000" dirty="0">
                <a:solidFill>
                  <a:schemeClr val="bg1"/>
                </a:solidFill>
                <a:latin typeface="Century Gothic" panose="020B0502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 presetClass="exit" presetSubtype="0" fill="hold" nodeType="withEffect">
                                  <p:stCondLst>
                                    <p:cond delay="0"/>
                                  </p:stCondLst>
                                  <p:childTnLst>
                                    <p:set>
                                      <p:cBhvr>
                                        <p:cTn id="9" dur="1" fill="hold">
                                          <p:stCondLst>
                                            <p:cond delay="0"/>
                                          </p:stCondLst>
                                        </p:cTn>
                                        <p:tgtEl>
                                          <p:spTgt spid="142"/>
                                        </p:tgtEl>
                                        <p:attrNameLst>
                                          <p:attrName>style.visibility</p:attrName>
                                        </p:attrNameLst>
                                      </p:cBhvr>
                                      <p:to>
                                        <p:strVal val="hidden"/>
                                      </p:to>
                                    </p:set>
                                  </p:childTnLst>
                                </p:cTn>
                              </p:par>
                              <p:par>
                                <p:cTn id="10" presetID="1" presetClass="exit" presetSubtype="0" fill="hold" nodeType="withEffect">
                                  <p:stCondLst>
                                    <p:cond delay="0"/>
                                  </p:stCondLst>
                                  <p:childTnLst>
                                    <p:set>
                                      <p:cBhvr>
                                        <p:cTn id="11" dur="1" fill="hold">
                                          <p:stCondLst>
                                            <p:cond delay="0"/>
                                          </p:stCondLst>
                                        </p:cTn>
                                        <p:tgtEl>
                                          <p:spTgt spid="141"/>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2" name="Shape 152" descr="basemap ut.png"/>
          <p:cNvPicPr preferRelativeResize="0"/>
          <p:nvPr/>
        </p:nvPicPr>
        <p:blipFill rotWithShape="1">
          <a:blip r:embed="rId3">
            <a:alphaModFix/>
          </a:blip>
          <a:srcRect l="1871" t="9163" r="3107" b="3653"/>
          <a:stretch/>
        </p:blipFill>
        <p:spPr>
          <a:xfrm>
            <a:off x="1676109" y="1303875"/>
            <a:ext cx="4142099" cy="5200398"/>
          </a:xfrm>
          <a:prstGeom prst="rect">
            <a:avLst/>
          </a:prstGeom>
          <a:noFill/>
          <a:ln>
            <a:noFill/>
          </a:ln>
        </p:spPr>
      </p:pic>
      <p:cxnSp>
        <p:nvCxnSpPr>
          <p:cNvPr id="154" name="Shape 154"/>
          <p:cNvCxnSpPr/>
          <p:nvPr/>
        </p:nvCxnSpPr>
        <p:spPr>
          <a:xfrm rot="10800000" flipH="1">
            <a:off x="4101975" y="3598350"/>
            <a:ext cx="2572800" cy="613500"/>
          </a:xfrm>
          <a:prstGeom prst="straightConnector1">
            <a:avLst/>
          </a:prstGeom>
          <a:noFill/>
          <a:ln w="9525" cap="flat" cmpd="sng">
            <a:solidFill>
              <a:schemeClr val="dk2"/>
            </a:solidFill>
            <a:prstDash val="solid"/>
            <a:round/>
            <a:headEnd type="none" w="lg" len="lg"/>
            <a:tailEnd type="none" w="lg" len="lg"/>
          </a:ln>
        </p:spPr>
      </p:cxnSp>
      <p:sp>
        <p:nvSpPr>
          <p:cNvPr id="156" name="Shape 156"/>
          <p:cNvSpPr txBox="1"/>
          <p:nvPr/>
        </p:nvSpPr>
        <p:spPr>
          <a:xfrm>
            <a:off x="1802242" y="398500"/>
            <a:ext cx="10244445" cy="777240"/>
          </a:xfrm>
          <a:prstGeom prst="rect">
            <a:avLst/>
          </a:prstGeom>
          <a:noFill/>
          <a:ln>
            <a:noFill/>
          </a:ln>
        </p:spPr>
        <p:txBody>
          <a:bodyPr lIns="91425" tIns="91425" rIns="91425" bIns="91425" anchor="t" anchorCtr="0">
            <a:noAutofit/>
          </a:bodyPr>
          <a:lstStyle/>
          <a:p>
            <a:pPr algn="ctr"/>
            <a:r>
              <a:rPr lang="en-US" sz="4000" dirty="0">
                <a:solidFill>
                  <a:srgbClr val="FFFFFF"/>
                </a:solidFill>
                <a:latin typeface="Century Gothic" panose="020B0502020202020204" pitchFamily="34" charset="0"/>
              </a:rPr>
              <a:t>Glen Canyon National </a:t>
            </a:r>
            <a:r>
              <a:rPr lang="en-US" sz="4000" dirty="0" smtClean="0">
                <a:solidFill>
                  <a:srgbClr val="FFFFFF"/>
                </a:solidFill>
                <a:latin typeface="Century Gothic" panose="020B0502020202020204" pitchFamily="34" charset="0"/>
              </a:rPr>
              <a:t>Recreation Area</a:t>
            </a:r>
            <a:endParaRPr lang="en-US" sz="4000" dirty="0">
              <a:solidFill>
                <a:srgbClr val="FFFFFF"/>
              </a:solidFill>
              <a:latin typeface="Century Gothic" panose="020B0502020202020204" pitchFamily="34" charset="0"/>
            </a:endParaRPr>
          </a:p>
        </p:txBody>
      </p:sp>
      <p:sp>
        <p:nvSpPr>
          <p:cNvPr id="157" name="Shape 157"/>
          <p:cNvSpPr txBox="1"/>
          <p:nvPr/>
        </p:nvSpPr>
        <p:spPr>
          <a:xfrm>
            <a:off x="9137900" y="1452275"/>
            <a:ext cx="5274000" cy="615300"/>
          </a:xfrm>
          <a:prstGeom prst="rect">
            <a:avLst/>
          </a:prstGeom>
          <a:noFill/>
          <a:ln>
            <a:noFill/>
          </a:ln>
        </p:spPr>
        <p:txBody>
          <a:bodyPr lIns="91425" tIns="91425" rIns="91425" bIns="91425" anchor="t" anchorCtr="0">
            <a:noAutofit/>
          </a:bodyPr>
          <a:lstStyle/>
          <a:p>
            <a:endParaRPr/>
          </a:p>
        </p:txBody>
      </p:sp>
      <p:grpSp>
        <p:nvGrpSpPr>
          <p:cNvPr id="14" name="Group 13"/>
          <p:cNvGrpSpPr/>
          <p:nvPr/>
        </p:nvGrpSpPr>
        <p:grpSpPr>
          <a:xfrm>
            <a:off x="6557973" y="3571275"/>
            <a:ext cx="4038000" cy="3194132"/>
            <a:chOff x="6557973" y="3571275"/>
            <a:chExt cx="4038000" cy="3194132"/>
          </a:xfrm>
        </p:grpSpPr>
        <p:pic>
          <p:nvPicPr>
            <p:cNvPr id="153" name="Shape 153"/>
            <p:cNvPicPr preferRelativeResize="0"/>
            <p:nvPr/>
          </p:nvPicPr>
          <p:blipFill rotWithShape="1">
            <a:blip r:embed="rId4">
              <a:alphaModFix/>
            </a:blip>
            <a:srcRect l="12322" t="1199" r="4357" b="3598"/>
            <a:stretch/>
          </p:blipFill>
          <p:spPr>
            <a:xfrm>
              <a:off x="6616500" y="3571275"/>
              <a:ext cx="3920948" cy="2902326"/>
            </a:xfrm>
            <a:prstGeom prst="rect">
              <a:avLst/>
            </a:prstGeom>
            <a:noFill/>
            <a:ln>
              <a:noFill/>
            </a:ln>
          </p:spPr>
        </p:pic>
        <p:sp>
          <p:nvSpPr>
            <p:cNvPr id="158" name="Shape 158"/>
            <p:cNvSpPr txBox="1"/>
            <p:nvPr/>
          </p:nvSpPr>
          <p:spPr>
            <a:xfrm>
              <a:off x="6557973" y="6223307"/>
              <a:ext cx="4038000" cy="542100"/>
            </a:xfrm>
            <a:prstGeom prst="rect">
              <a:avLst/>
            </a:prstGeom>
            <a:noFill/>
            <a:ln>
              <a:noFill/>
            </a:ln>
          </p:spPr>
          <p:txBody>
            <a:bodyPr lIns="91425" tIns="91425" rIns="91425" bIns="91425" anchor="t" anchorCtr="0">
              <a:noAutofit/>
            </a:bodyPr>
            <a:lstStyle/>
            <a:p>
              <a:r>
                <a:rPr lang="en-US" sz="1000" dirty="0">
                  <a:solidFill>
                    <a:srgbClr val="FFFFFF"/>
                  </a:solidFill>
                  <a:latin typeface="Century Gothic" panose="020B0502020202020204" pitchFamily="34" charset="0"/>
                  <a:ea typeface="Questrial"/>
                  <a:cs typeface="Questrial"/>
                  <a:sym typeface="Questrial"/>
                </a:rPr>
                <a:t>Photo Credit: ESRI Online, Landsat 8 </a:t>
              </a:r>
              <a:r>
                <a:rPr lang="en-US" sz="1000" dirty="0" err="1">
                  <a:solidFill>
                    <a:srgbClr val="FFFFFF"/>
                  </a:solidFill>
                  <a:latin typeface="Century Gothic" panose="020B0502020202020204" pitchFamily="34" charset="0"/>
                  <a:ea typeface="Questrial"/>
                  <a:cs typeface="Questrial"/>
                  <a:sym typeface="Questrial"/>
                </a:rPr>
                <a:t>PanSharpened</a:t>
              </a:r>
              <a:endParaRPr lang="en-US" sz="1000" dirty="0">
                <a:solidFill>
                  <a:srgbClr val="FFFFFF"/>
                </a:solidFill>
                <a:latin typeface="Century Gothic" panose="020B0502020202020204" pitchFamily="34" charset="0"/>
                <a:ea typeface="Questrial"/>
                <a:cs typeface="Questrial"/>
                <a:sym typeface="Questrial"/>
              </a:endParaRPr>
            </a:p>
          </p:txBody>
        </p:sp>
      </p:grpSp>
      <p:sp>
        <p:nvSpPr>
          <p:cNvPr id="159" name="Shape 159"/>
          <p:cNvSpPr txBox="1"/>
          <p:nvPr/>
        </p:nvSpPr>
        <p:spPr>
          <a:xfrm>
            <a:off x="1615412" y="6199842"/>
            <a:ext cx="3974187" cy="271144"/>
          </a:xfrm>
          <a:prstGeom prst="rect">
            <a:avLst/>
          </a:prstGeom>
          <a:noFill/>
          <a:ln>
            <a:noFill/>
          </a:ln>
        </p:spPr>
        <p:txBody>
          <a:bodyPr lIns="91425" tIns="91425" rIns="91425" bIns="91425" anchor="t" anchorCtr="0">
            <a:noAutofit/>
          </a:bodyPr>
          <a:lstStyle/>
          <a:p>
            <a:r>
              <a:rPr lang="en-US" sz="1000" dirty="0">
                <a:latin typeface="Century Gothic" panose="020B0502020202020204" pitchFamily="34" charset="0"/>
                <a:ea typeface="Questrial"/>
                <a:cs typeface="Questrial"/>
                <a:sym typeface="Questrial"/>
              </a:rPr>
              <a:t>Photo Credit: ESRI Online</a:t>
            </a:r>
            <a:r>
              <a:rPr lang="en-US" sz="1000" dirty="0" smtClean="0">
                <a:latin typeface="Century Gothic" panose="020B0502020202020204" pitchFamily="34" charset="0"/>
                <a:ea typeface="Questrial"/>
                <a:cs typeface="Questrial"/>
                <a:sym typeface="Questrial"/>
              </a:rPr>
              <a:t>, World </a:t>
            </a:r>
            <a:r>
              <a:rPr lang="en-US" sz="1000" dirty="0">
                <a:latin typeface="Century Gothic" panose="020B0502020202020204" pitchFamily="34" charset="0"/>
                <a:ea typeface="Questrial"/>
                <a:cs typeface="Questrial"/>
                <a:sym typeface="Questrial"/>
              </a:rPr>
              <a:t>Light Grey Canvas Base </a:t>
            </a:r>
          </a:p>
        </p:txBody>
      </p:sp>
      <p:sp>
        <p:nvSpPr>
          <p:cNvPr id="2" name="TextBox 1"/>
          <p:cNvSpPr txBox="1"/>
          <p:nvPr/>
        </p:nvSpPr>
        <p:spPr>
          <a:xfrm>
            <a:off x="2139577" y="4303353"/>
            <a:ext cx="849913" cy="246221"/>
          </a:xfrm>
          <a:prstGeom prst="rect">
            <a:avLst/>
          </a:prstGeom>
          <a:solidFill>
            <a:srgbClr val="8F8F8F"/>
          </a:solidFill>
          <a:ln>
            <a:noFill/>
          </a:ln>
        </p:spPr>
        <p:txBody>
          <a:bodyPr wrap="none" rtlCol="0">
            <a:spAutoFit/>
          </a:bodyPr>
          <a:lstStyle/>
          <a:p>
            <a:r>
              <a:rPr lang="en-US" sz="1000" dirty="0" smtClean="0">
                <a:latin typeface="Century Gothic" panose="020B0502020202020204" pitchFamily="34" charset="0"/>
              </a:rPr>
              <a:t>St. George</a:t>
            </a:r>
            <a:endParaRPr lang="en-US" sz="1000" dirty="0">
              <a:latin typeface="Century Gothic" panose="020B0502020202020204" pitchFamily="34" charset="0"/>
            </a:endParaRPr>
          </a:p>
        </p:txBody>
      </p:sp>
      <p:sp>
        <p:nvSpPr>
          <p:cNvPr id="3" name="TextBox 2"/>
          <p:cNvSpPr txBox="1"/>
          <p:nvPr/>
        </p:nvSpPr>
        <p:spPr>
          <a:xfrm>
            <a:off x="3304989" y="3142489"/>
            <a:ext cx="595035" cy="307777"/>
          </a:xfrm>
          <a:prstGeom prst="rect">
            <a:avLst/>
          </a:prstGeom>
          <a:solidFill>
            <a:srgbClr val="8F8F8F"/>
          </a:solidFill>
          <a:ln>
            <a:noFill/>
          </a:ln>
        </p:spPr>
        <p:txBody>
          <a:bodyPr wrap="none" rtlCol="0">
            <a:spAutoFit/>
          </a:bodyPr>
          <a:lstStyle/>
          <a:p>
            <a:r>
              <a:rPr lang="en-US" dirty="0" smtClean="0">
                <a:solidFill>
                  <a:srgbClr val="70AD47">
                    <a:lumMod val="50000"/>
                  </a:srgbClr>
                </a:solidFill>
                <a:latin typeface="Century Gothic" panose="020B0502020202020204" pitchFamily="34" charset="0"/>
              </a:rPr>
              <a:t>Utah</a:t>
            </a:r>
            <a:endParaRPr lang="en-US" dirty="0">
              <a:solidFill>
                <a:srgbClr val="70AD47">
                  <a:lumMod val="50000"/>
                </a:srgbClr>
              </a:solidFill>
              <a:latin typeface="Century Gothic" panose="020B0502020202020204" pitchFamily="34" charset="0"/>
            </a:endParaRPr>
          </a:p>
        </p:txBody>
      </p:sp>
      <p:sp>
        <p:nvSpPr>
          <p:cNvPr id="4" name="TextBox 3"/>
          <p:cNvSpPr txBox="1"/>
          <p:nvPr/>
        </p:nvSpPr>
        <p:spPr>
          <a:xfrm>
            <a:off x="3235776" y="2520439"/>
            <a:ext cx="538930" cy="400110"/>
          </a:xfrm>
          <a:prstGeom prst="rect">
            <a:avLst/>
          </a:prstGeom>
          <a:solidFill>
            <a:srgbClr val="8F8F8F"/>
          </a:solidFill>
          <a:ln>
            <a:noFill/>
          </a:ln>
        </p:spPr>
        <p:txBody>
          <a:bodyPr wrap="none" rtlCol="0">
            <a:spAutoFit/>
          </a:bodyPr>
          <a:lstStyle/>
          <a:p>
            <a:r>
              <a:rPr lang="en-US" sz="1000" dirty="0" smtClean="0">
                <a:latin typeface="Century Gothic" panose="020B0502020202020204" pitchFamily="34" charset="0"/>
              </a:rPr>
              <a:t>Orem</a:t>
            </a:r>
            <a:br>
              <a:rPr lang="en-US" sz="1000" dirty="0" smtClean="0">
                <a:latin typeface="Century Gothic" panose="020B0502020202020204" pitchFamily="34" charset="0"/>
              </a:rPr>
            </a:br>
            <a:r>
              <a:rPr lang="en-US" sz="1000" dirty="0" smtClean="0">
                <a:latin typeface="Century Gothic" panose="020B0502020202020204" pitchFamily="34" charset="0"/>
              </a:rPr>
              <a:t>Provo</a:t>
            </a:r>
            <a:endParaRPr lang="en-US" sz="1000" dirty="0">
              <a:latin typeface="Century Gothic" panose="020B0502020202020204" pitchFamily="34" charset="0"/>
            </a:endParaRPr>
          </a:p>
        </p:txBody>
      </p:sp>
      <p:sp>
        <p:nvSpPr>
          <p:cNvPr id="5" name="Rectangle 4"/>
          <p:cNvSpPr/>
          <p:nvPr/>
        </p:nvSpPr>
        <p:spPr>
          <a:xfrm>
            <a:off x="3258925" y="1759925"/>
            <a:ext cx="232877" cy="114093"/>
          </a:xfrm>
          <a:prstGeom prst="rect">
            <a:avLst/>
          </a:prstGeom>
          <a:solidFill>
            <a:srgbClr val="8F8F8F"/>
          </a:solidFill>
          <a:ln>
            <a:solidFill>
              <a:srgbClr val="8F8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3220497" y="2312028"/>
            <a:ext cx="274433" cy="131138"/>
          </a:xfrm>
          <a:prstGeom prst="rect">
            <a:avLst/>
          </a:prstGeom>
          <a:solidFill>
            <a:srgbClr val="8F8F8F"/>
          </a:solidFill>
          <a:ln>
            <a:solidFill>
              <a:srgbClr val="8F8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p:nvSpPr>
        <p:spPr>
          <a:xfrm>
            <a:off x="3184072" y="2002167"/>
            <a:ext cx="274433" cy="131138"/>
          </a:xfrm>
          <a:prstGeom prst="rect">
            <a:avLst/>
          </a:prstGeom>
          <a:solidFill>
            <a:srgbClr val="8F8F8F"/>
          </a:solidFill>
          <a:ln>
            <a:solidFill>
              <a:srgbClr val="8F8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p:nvSpPr>
        <p:spPr>
          <a:xfrm>
            <a:off x="3047588" y="1962065"/>
            <a:ext cx="789679" cy="211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0000"/>
                </a:solidFill>
                <a:latin typeface="Century Gothic" panose="020B0502020202020204" pitchFamily="34" charset="0"/>
              </a:rPr>
              <a:t>Logan</a:t>
            </a:r>
            <a:endParaRPr lang="en-US" sz="1000" dirty="0">
              <a:solidFill>
                <a:srgbClr val="000000"/>
              </a:solidFill>
              <a:latin typeface="Century Gothic" panose="020B0502020202020204" pitchFamily="34" charset="0"/>
            </a:endParaRPr>
          </a:p>
        </p:txBody>
      </p:sp>
      <p:sp>
        <p:nvSpPr>
          <p:cNvPr id="6" name="TextBox 5"/>
          <p:cNvSpPr txBox="1"/>
          <p:nvPr/>
        </p:nvSpPr>
        <p:spPr>
          <a:xfrm>
            <a:off x="3047588" y="2188361"/>
            <a:ext cx="755900" cy="400110"/>
          </a:xfrm>
          <a:prstGeom prst="rect">
            <a:avLst/>
          </a:prstGeom>
          <a:noFill/>
        </p:spPr>
        <p:txBody>
          <a:bodyPr wrap="square" rtlCol="0">
            <a:spAutoFit/>
          </a:bodyPr>
          <a:lstStyle/>
          <a:p>
            <a:pPr algn="ctr"/>
            <a:r>
              <a:rPr lang="en-US" sz="1000" dirty="0" smtClean="0">
                <a:latin typeface="Century Gothic" panose="020B0502020202020204" pitchFamily="34" charset="0"/>
              </a:rPr>
              <a:t>Salt Lake</a:t>
            </a:r>
            <a:br>
              <a:rPr lang="en-US" sz="1000" dirty="0" smtClean="0">
                <a:latin typeface="Century Gothic" panose="020B0502020202020204" pitchFamily="34" charset="0"/>
              </a:rPr>
            </a:br>
            <a:r>
              <a:rPr lang="en-US" sz="1000" dirty="0" smtClean="0">
                <a:latin typeface="Century Gothic" panose="020B0502020202020204" pitchFamily="34" charset="0"/>
              </a:rPr>
              <a:t>City</a:t>
            </a:r>
            <a:endParaRPr lang="en-US" sz="1000" dirty="0">
              <a:latin typeface="Century Gothic" panose="020B0502020202020204" pitchFamily="34" charset="0"/>
            </a:endParaRPr>
          </a:p>
        </p:txBody>
      </p:sp>
      <p:sp>
        <p:nvSpPr>
          <p:cNvPr id="7" name="TextBox 6"/>
          <p:cNvSpPr txBox="1"/>
          <p:nvPr/>
        </p:nvSpPr>
        <p:spPr>
          <a:xfrm>
            <a:off x="3120391" y="5692633"/>
            <a:ext cx="833883" cy="307777"/>
          </a:xfrm>
          <a:prstGeom prst="rect">
            <a:avLst/>
          </a:prstGeom>
          <a:solidFill>
            <a:srgbClr val="EFEFEF"/>
          </a:solidFill>
          <a:ln>
            <a:noFill/>
          </a:ln>
        </p:spPr>
        <p:txBody>
          <a:bodyPr wrap="none" rtlCol="0">
            <a:spAutoFit/>
          </a:bodyPr>
          <a:lstStyle/>
          <a:p>
            <a:r>
              <a:rPr lang="en-US" dirty="0" smtClean="0">
                <a:solidFill>
                  <a:srgbClr val="70AD47">
                    <a:lumMod val="50000"/>
                  </a:srgbClr>
                </a:solidFill>
                <a:latin typeface="Century Gothic" panose="020B0502020202020204" pitchFamily="34" charset="0"/>
              </a:rPr>
              <a:t>Arizona</a:t>
            </a:r>
            <a:endParaRPr lang="en-US" dirty="0">
              <a:solidFill>
                <a:srgbClr val="70AD47">
                  <a:lumMod val="50000"/>
                </a:srgbClr>
              </a:solidFill>
              <a:latin typeface="Century Gothic" panose="020B0502020202020204" pitchFamily="34" charset="0"/>
            </a:endParaRPr>
          </a:p>
        </p:txBody>
      </p:sp>
      <p:sp>
        <p:nvSpPr>
          <p:cNvPr id="8" name="Rectangle 7"/>
          <p:cNvSpPr/>
          <p:nvPr/>
        </p:nvSpPr>
        <p:spPr>
          <a:xfrm>
            <a:off x="2731247" y="5920028"/>
            <a:ext cx="527678" cy="15804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4945529" y="5397650"/>
            <a:ext cx="527678" cy="15804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55" name="Shape 155"/>
          <p:cNvCxnSpPr/>
          <p:nvPr/>
        </p:nvCxnSpPr>
        <p:spPr>
          <a:xfrm>
            <a:off x="4101975" y="4321700"/>
            <a:ext cx="2554500" cy="2151900"/>
          </a:xfrm>
          <a:prstGeom prst="straightConnector1">
            <a:avLst/>
          </a:prstGeom>
          <a:noFill/>
          <a:ln w="9525" cap="flat" cmpd="sng">
            <a:solidFill>
              <a:schemeClr val="dk2"/>
            </a:solidFill>
            <a:prstDash val="solid"/>
            <a:round/>
            <a:headEnd type="none" w="lg" len="lg"/>
            <a:tailEnd type="none" w="lg" len="lg"/>
          </a:ln>
        </p:spPr>
      </p:cxnSp>
      <p:sp>
        <p:nvSpPr>
          <p:cNvPr id="23" name="Rectangle 22"/>
          <p:cNvSpPr/>
          <p:nvPr/>
        </p:nvSpPr>
        <p:spPr>
          <a:xfrm>
            <a:off x="5058134" y="4676713"/>
            <a:ext cx="527678" cy="15804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5001226" y="3282512"/>
            <a:ext cx="527678" cy="15804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4688175" y="1798697"/>
            <a:ext cx="527678" cy="15804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3303683" y="5531275"/>
            <a:ext cx="527678" cy="15804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p:nvPicPr>
        <p:blipFill>
          <a:blip r:embed="rId5"/>
          <a:stretch>
            <a:fillRect/>
          </a:stretch>
        </p:blipFill>
        <p:spPr>
          <a:xfrm>
            <a:off x="1743907" y="5920028"/>
            <a:ext cx="530398" cy="247606"/>
          </a:xfrm>
          <a:prstGeom prst="rect">
            <a:avLst/>
          </a:prstGeom>
        </p:spPr>
      </p:pic>
      <p:sp>
        <p:nvSpPr>
          <p:cNvPr id="28" name="Rectangle 27"/>
          <p:cNvSpPr/>
          <p:nvPr/>
        </p:nvSpPr>
        <p:spPr>
          <a:xfrm>
            <a:off x="1671387" y="5015581"/>
            <a:ext cx="181319" cy="15804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1802243" y="1303875"/>
            <a:ext cx="175969" cy="85675"/>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2" name="Group 11"/>
          <p:cNvGrpSpPr/>
          <p:nvPr/>
        </p:nvGrpSpPr>
        <p:grpSpPr>
          <a:xfrm>
            <a:off x="6557975" y="1314369"/>
            <a:ext cx="5274000" cy="2394815"/>
            <a:chOff x="6557975" y="1314369"/>
            <a:chExt cx="5274000" cy="2394815"/>
          </a:xfrm>
        </p:grpSpPr>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28637" t="30960" r="28826" b="39189"/>
            <a:stretch/>
          </p:blipFill>
          <p:spPr>
            <a:xfrm>
              <a:off x="6632167" y="1314369"/>
              <a:ext cx="3889613" cy="2047165"/>
            </a:xfrm>
            <a:prstGeom prst="rect">
              <a:avLst/>
            </a:prstGeom>
          </p:spPr>
        </p:pic>
        <p:sp>
          <p:nvSpPr>
            <p:cNvPr id="29" name="Shape 129"/>
            <p:cNvSpPr txBox="1"/>
            <p:nvPr/>
          </p:nvSpPr>
          <p:spPr>
            <a:xfrm>
              <a:off x="6557975" y="3093884"/>
              <a:ext cx="5274000" cy="615300"/>
            </a:xfrm>
            <a:prstGeom prst="rect">
              <a:avLst/>
            </a:prstGeom>
            <a:noFill/>
            <a:ln>
              <a:noFill/>
            </a:ln>
          </p:spPr>
          <p:txBody>
            <a:bodyPr lIns="91425" tIns="91425" rIns="91425" bIns="91425" anchor="t" anchorCtr="0">
              <a:noAutofit/>
            </a:bodyPr>
            <a:lstStyle/>
            <a:p>
              <a:r>
                <a:rPr lang="en-US" sz="1200" dirty="0">
                  <a:latin typeface="Questrial"/>
                  <a:ea typeface="Questrial"/>
                  <a:cs typeface="Questrial"/>
                  <a:sym typeface="Questrial"/>
                </a:rPr>
                <a:t>Photo Credit: ESRI </a:t>
              </a:r>
              <a:r>
                <a:rPr lang="en-US" sz="1200" dirty="0" smtClean="0">
                  <a:latin typeface="Questrial"/>
                  <a:ea typeface="Questrial"/>
                  <a:cs typeface="Questrial"/>
                  <a:sym typeface="Questrial"/>
                </a:rPr>
                <a:t>Online, World </a:t>
              </a:r>
              <a:r>
                <a:rPr lang="en-US" sz="1200" dirty="0">
                  <a:latin typeface="Questrial"/>
                  <a:ea typeface="Questrial"/>
                  <a:cs typeface="Questrial"/>
                  <a:sym typeface="Questrial"/>
                </a:rPr>
                <a:t>Light Grey Canvas Base </a:t>
              </a:r>
            </a:p>
          </p:txBody>
        </p:sp>
      </p:grpSp>
      <p:grpSp>
        <p:nvGrpSpPr>
          <p:cNvPr id="11" name="Group 10"/>
          <p:cNvGrpSpPr/>
          <p:nvPr/>
        </p:nvGrpSpPr>
        <p:grpSpPr>
          <a:xfrm>
            <a:off x="6268671" y="1933548"/>
            <a:ext cx="5498478" cy="4094975"/>
            <a:chOff x="6050311" y="1759925"/>
            <a:chExt cx="5498478" cy="4094975"/>
          </a:xfrm>
        </p:grpSpPr>
        <p:pic>
          <p:nvPicPr>
            <p:cNvPr id="1030" name="Picture 6" descr="https://upload.wikimedia.org/wikipedia/commons/b/b7/Lake_Powe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8823" y="1759925"/>
              <a:ext cx="5459966" cy="40949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050311" y="5607239"/>
              <a:ext cx="1463862" cy="246221"/>
            </a:xfrm>
            <a:prstGeom prst="rect">
              <a:avLst/>
            </a:prstGeom>
            <a:noFill/>
          </p:spPr>
          <p:txBody>
            <a:bodyPr wrap="none" rtlCol="0">
              <a:spAutoFit/>
            </a:bodyPr>
            <a:lstStyle/>
            <a:p>
              <a:r>
                <a:rPr lang="en-US" sz="1000" dirty="0" smtClean="0">
                  <a:solidFill>
                    <a:srgbClr val="FFFFFF"/>
                  </a:solidFill>
                  <a:latin typeface="Century Gothic" panose="020B0502020202020204" pitchFamily="34" charset="0"/>
                </a:rPr>
                <a:t>Credit: Justin </a:t>
              </a:r>
              <a:r>
                <a:rPr lang="en-US" sz="1000" dirty="0" err="1" smtClean="0">
                  <a:solidFill>
                    <a:srgbClr val="FFFFFF"/>
                  </a:solidFill>
                  <a:latin typeface="Century Gothic" panose="020B0502020202020204" pitchFamily="34" charset="0"/>
                </a:rPr>
                <a:t>Brockie</a:t>
              </a:r>
              <a:endParaRPr lang="en-US" sz="1000" dirty="0">
                <a:solidFill>
                  <a:srgbClr val="FFFFFF"/>
                </a:solidFill>
                <a:latin typeface="Century Gothic" panose="020B0502020202020204" pitchFamily="34" charset="0"/>
              </a:endParaRPr>
            </a:p>
          </p:txBody>
        </p:sp>
      </p:grpSp>
    </p:spTree>
    <p:extLst>
      <p:ext uri="{BB962C8B-B14F-4D97-AF65-F5344CB8AC3E}">
        <p14:creationId xmlns:p14="http://schemas.microsoft.com/office/powerpoint/2010/main" val="252309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xit" presetSubtype="0" fill="hold" nodeType="withEffect">
                                  <p:stCondLst>
                                    <p:cond delay="0"/>
                                  </p:stCondLst>
                                  <p:childTnLst>
                                    <p:set>
                                      <p:cBhvr>
                                        <p:cTn id="9" dur="1" fill="hold">
                                          <p:stCondLst>
                                            <p:cond delay="0"/>
                                          </p:stCondLst>
                                        </p:cTn>
                                        <p:tgtEl>
                                          <p:spTgt spid="155"/>
                                        </p:tgtEl>
                                        <p:attrNameLst>
                                          <p:attrName>style.visibility</p:attrName>
                                        </p:attrNameLst>
                                      </p:cBhvr>
                                      <p:to>
                                        <p:strVal val="hidden"/>
                                      </p:to>
                                    </p:set>
                                  </p:childTnLst>
                                </p:cTn>
                              </p:par>
                              <p:par>
                                <p:cTn id="10" presetID="1" presetClass="exit" presetSubtype="0" fill="hold" nodeType="withEffect">
                                  <p:stCondLst>
                                    <p:cond delay="0"/>
                                  </p:stCondLst>
                                  <p:childTnLst>
                                    <p:set>
                                      <p:cBhvr>
                                        <p:cTn id="11" dur="1" fill="hold">
                                          <p:stCondLst>
                                            <p:cond delay="0"/>
                                          </p:stCondLst>
                                        </p:cTn>
                                        <p:tgtEl>
                                          <p:spTgt spid="154"/>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4"/>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579474" y="2294667"/>
            <a:ext cx="4614673" cy="820659"/>
          </a:xfrm>
          <a:prstGeom prst="rect">
            <a:avLst/>
          </a:prstGeom>
        </p:spPr>
        <p:txBody>
          <a:bodyPr lIns="91425" tIns="91425" rIns="91425" bIns="91425" anchor="t" anchorCtr="0">
            <a:noAutofit/>
          </a:bodyPr>
          <a:lstStyle/>
          <a:p>
            <a:pPr marL="457200" lvl="0" indent="-355600" rtl="0">
              <a:spcBef>
                <a:spcPts val="0"/>
              </a:spcBef>
              <a:buClr>
                <a:schemeClr val="accent6">
                  <a:lumMod val="50000"/>
                </a:schemeClr>
              </a:buClr>
              <a:buSzPct val="100000"/>
              <a:buFont typeface="Webdings" panose="05030102010509060703" pitchFamily="18" charset="2"/>
              <a:buChar char="4"/>
            </a:pPr>
            <a:r>
              <a:rPr lang="en-US" b="1" dirty="0" smtClean="0">
                <a:solidFill>
                  <a:schemeClr val="bg1">
                    <a:lumMod val="50000"/>
                  </a:schemeClr>
                </a:solidFill>
                <a:latin typeface="Century Gothic" panose="020B0502020202020204" pitchFamily="34" charset="0"/>
              </a:rPr>
              <a:t>Invasive species </a:t>
            </a:r>
            <a:r>
              <a:rPr lang="en-US" dirty="0" smtClean="0">
                <a:solidFill>
                  <a:schemeClr val="bg1">
                    <a:lumMod val="50000"/>
                  </a:schemeClr>
                </a:solidFill>
                <a:latin typeface="Century Gothic" panose="020B0502020202020204" pitchFamily="34" charset="0"/>
              </a:rPr>
              <a:t>are a threat to ecosystems</a:t>
            </a:r>
            <a:endParaRPr lang="en-US" sz="2000" dirty="0">
              <a:solidFill>
                <a:schemeClr val="bg1">
                  <a:lumMod val="50000"/>
                </a:schemeClr>
              </a:solidFill>
              <a:latin typeface="Century Gothic" panose="020B0502020202020204" pitchFamily="34" charset="0"/>
            </a:endParaRPr>
          </a:p>
        </p:txBody>
      </p:sp>
      <p:sp>
        <p:nvSpPr>
          <p:cNvPr id="178" name="Shape 178"/>
          <p:cNvSpPr txBox="1"/>
          <p:nvPr/>
        </p:nvSpPr>
        <p:spPr>
          <a:xfrm>
            <a:off x="1300200" y="535425"/>
            <a:ext cx="9591600" cy="6381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panose="020B0502020202020204" pitchFamily="34" charset="0"/>
                <a:ea typeface="Questrial"/>
                <a:cs typeface="Questrial"/>
                <a:sym typeface="Questrial"/>
              </a:rPr>
              <a:t>Community Concerns</a:t>
            </a:r>
          </a:p>
        </p:txBody>
      </p:sp>
      <p:pic>
        <p:nvPicPr>
          <p:cNvPr id="179" name="Shape 179" descr="Ravenna Grass_GLCA Bowns Canyon_2016.JPG"/>
          <p:cNvPicPr preferRelativeResize="0"/>
          <p:nvPr/>
        </p:nvPicPr>
        <p:blipFill>
          <a:blip r:embed="rId3">
            <a:alphaModFix/>
          </a:blip>
          <a:stretch>
            <a:fillRect/>
          </a:stretch>
        </p:blipFill>
        <p:spPr>
          <a:xfrm>
            <a:off x="5693850" y="1954439"/>
            <a:ext cx="6096000" cy="3425963"/>
          </a:xfrm>
          <a:prstGeom prst="rect">
            <a:avLst/>
          </a:prstGeom>
          <a:noFill/>
          <a:ln>
            <a:noFill/>
          </a:ln>
        </p:spPr>
      </p:pic>
      <p:sp>
        <p:nvSpPr>
          <p:cNvPr id="180" name="Shape 180"/>
          <p:cNvSpPr txBox="1"/>
          <p:nvPr/>
        </p:nvSpPr>
        <p:spPr>
          <a:xfrm>
            <a:off x="5610723" y="5088300"/>
            <a:ext cx="5804400" cy="210600"/>
          </a:xfrm>
          <a:prstGeom prst="rect">
            <a:avLst/>
          </a:prstGeom>
          <a:noFill/>
          <a:ln>
            <a:noFill/>
          </a:ln>
        </p:spPr>
        <p:txBody>
          <a:bodyPr lIns="91425" tIns="91425" rIns="91425" bIns="91425" anchor="t" anchorCtr="0">
            <a:noAutofit/>
          </a:bodyPr>
          <a:lstStyle/>
          <a:p>
            <a:pPr lvl="0" rtl="0">
              <a:lnSpc>
                <a:spcPct val="90000"/>
              </a:lnSpc>
              <a:spcBef>
                <a:spcPts val="1000"/>
              </a:spcBef>
              <a:buClr>
                <a:schemeClr val="dk1"/>
              </a:buClr>
              <a:buSzPct val="91666"/>
              <a:buFont typeface="Arial"/>
              <a:buNone/>
            </a:pPr>
            <a:r>
              <a:rPr lang="en-US" sz="1100" dirty="0">
                <a:solidFill>
                  <a:schemeClr val="lt1"/>
                </a:solidFill>
                <a:latin typeface="Century Gothic" panose="020B0502020202020204" pitchFamily="34" charset="0"/>
                <a:ea typeface="Questrial"/>
                <a:cs typeface="Questrial"/>
                <a:sym typeface="Questrial"/>
              </a:rPr>
              <a:t>Photo Credit: Lonnie Pilkington, Natural Resource Program Manager of GLCA</a:t>
            </a:r>
          </a:p>
        </p:txBody>
      </p:sp>
      <p:sp>
        <p:nvSpPr>
          <p:cNvPr id="3" name="TextBox 2"/>
          <p:cNvSpPr txBox="1"/>
          <p:nvPr/>
        </p:nvSpPr>
        <p:spPr>
          <a:xfrm>
            <a:off x="579474" y="4503893"/>
            <a:ext cx="4051005" cy="923330"/>
          </a:xfrm>
          <a:prstGeom prst="rect">
            <a:avLst/>
          </a:prstGeom>
          <a:noFill/>
        </p:spPr>
        <p:txBody>
          <a:bodyPr wrap="square" rtlCol="0">
            <a:spAutoFit/>
          </a:bodyPr>
          <a:lstStyle/>
          <a:p>
            <a:pPr marL="457200" lvl="0" indent="-355600">
              <a:lnSpc>
                <a:spcPct val="90000"/>
              </a:lnSpc>
              <a:buClr>
                <a:srgbClr val="70AD47">
                  <a:lumMod val="50000"/>
                </a:srgbClr>
              </a:buClr>
              <a:buSzPct val="100000"/>
              <a:buFont typeface="Webdings" panose="05030102010509060703" pitchFamily="18" charset="2"/>
              <a:buChar char="4"/>
            </a:pPr>
            <a:r>
              <a:rPr lang="en-US" sz="2000" b="1" dirty="0" smtClean="0">
                <a:solidFill>
                  <a:srgbClr val="FFFFFF">
                    <a:lumMod val="50000"/>
                  </a:srgbClr>
                </a:solidFill>
                <a:latin typeface="Century Gothic" panose="020B0502020202020204" pitchFamily="34" charset="0"/>
                <a:sym typeface="Questrial"/>
              </a:rPr>
              <a:t>Treating</a:t>
            </a:r>
            <a:r>
              <a:rPr lang="en-US" sz="2000" dirty="0" smtClean="0">
                <a:solidFill>
                  <a:srgbClr val="FFFFFF">
                    <a:lumMod val="50000"/>
                  </a:srgbClr>
                </a:solidFill>
                <a:latin typeface="Century Gothic" panose="020B0502020202020204" pitchFamily="34" charset="0"/>
                <a:sym typeface="Questrial"/>
              </a:rPr>
              <a:t> </a:t>
            </a:r>
            <a:r>
              <a:rPr lang="en-US" sz="2000" dirty="0">
                <a:solidFill>
                  <a:srgbClr val="FFFFFF">
                    <a:lumMod val="50000"/>
                  </a:srgbClr>
                </a:solidFill>
                <a:latin typeface="Century Gothic" panose="020B0502020202020204" pitchFamily="34" charset="0"/>
                <a:sym typeface="Questrial"/>
              </a:rPr>
              <a:t>threats </a:t>
            </a:r>
            <a:r>
              <a:rPr lang="en-US" sz="2000" dirty="0" smtClean="0">
                <a:solidFill>
                  <a:srgbClr val="FFFFFF">
                    <a:lumMod val="50000"/>
                  </a:srgbClr>
                </a:solidFill>
                <a:latin typeface="Century Gothic" panose="020B0502020202020204" pitchFamily="34" charset="0"/>
                <a:sym typeface="Questrial"/>
              </a:rPr>
              <a:t>requires accurate </a:t>
            </a:r>
            <a:r>
              <a:rPr lang="en-US" sz="2000" dirty="0">
                <a:solidFill>
                  <a:srgbClr val="FFFFFF">
                    <a:lumMod val="50000"/>
                  </a:srgbClr>
                </a:solidFill>
                <a:latin typeface="Century Gothic" panose="020B0502020202020204" pitchFamily="34" charset="0"/>
                <a:sym typeface="Questrial"/>
              </a:rPr>
              <a:t>maps of invasive </a:t>
            </a:r>
            <a:r>
              <a:rPr lang="en-US" sz="2000" dirty="0" smtClean="0">
                <a:solidFill>
                  <a:srgbClr val="FFFFFF">
                    <a:lumMod val="50000"/>
                  </a:srgbClr>
                </a:solidFill>
                <a:latin typeface="Century Gothic" panose="020B0502020202020204" pitchFamily="34" charset="0"/>
                <a:sym typeface="Questrial"/>
              </a:rPr>
              <a:t>species</a:t>
            </a:r>
            <a:endParaRPr lang="en-US" sz="2000" dirty="0">
              <a:solidFill>
                <a:srgbClr val="FFFFFF">
                  <a:lumMod val="50000"/>
                </a:srgbClr>
              </a:solidFill>
              <a:latin typeface="Century Gothic" panose="020B0502020202020204" pitchFamily="34" charset="0"/>
              <a:sym typeface="Questrial"/>
            </a:endParaRPr>
          </a:p>
        </p:txBody>
      </p:sp>
      <p:sp>
        <p:nvSpPr>
          <p:cNvPr id="4" name="TextBox 3"/>
          <p:cNvSpPr txBox="1"/>
          <p:nvPr/>
        </p:nvSpPr>
        <p:spPr>
          <a:xfrm>
            <a:off x="669851" y="3265732"/>
            <a:ext cx="3870252" cy="1015663"/>
          </a:xfrm>
          <a:prstGeom prst="rect">
            <a:avLst/>
          </a:prstGeom>
          <a:noFill/>
        </p:spPr>
        <p:txBody>
          <a:bodyPr wrap="square" rtlCol="0">
            <a:spAutoFit/>
          </a:bodyPr>
          <a:lstStyle/>
          <a:p>
            <a:pPr marL="342900" indent="-342900">
              <a:buClr>
                <a:schemeClr val="accent6">
                  <a:lumMod val="50000"/>
                </a:schemeClr>
              </a:buClr>
              <a:buFont typeface="Webdings" panose="05030102010509060703" pitchFamily="18" charset="2"/>
              <a:buChar char="4"/>
            </a:pPr>
            <a:r>
              <a:rPr lang="en-US" sz="2000" b="1" dirty="0" smtClean="0">
                <a:solidFill>
                  <a:srgbClr val="FFFFFF">
                    <a:lumMod val="50000"/>
                  </a:srgbClr>
                </a:solidFill>
                <a:latin typeface="Century Gothic" panose="020B0502020202020204" pitchFamily="34" charset="0"/>
                <a:sym typeface="Questrial"/>
              </a:rPr>
              <a:t>Monitoring</a:t>
            </a:r>
            <a:r>
              <a:rPr lang="en-US" sz="2000" dirty="0" smtClean="0">
                <a:solidFill>
                  <a:srgbClr val="FFFFFF">
                    <a:lumMod val="50000"/>
                  </a:srgbClr>
                </a:solidFill>
                <a:latin typeface="Century Gothic" panose="020B0502020202020204" pitchFamily="34" charset="0"/>
                <a:sym typeface="Questrial"/>
              </a:rPr>
              <a:t> </a:t>
            </a:r>
            <a:r>
              <a:rPr lang="en-US" sz="2000" dirty="0">
                <a:solidFill>
                  <a:srgbClr val="FFFFFF">
                    <a:lumMod val="50000"/>
                  </a:srgbClr>
                </a:solidFill>
                <a:latin typeface="Century Gothic" panose="020B0502020202020204" pitchFamily="34" charset="0"/>
                <a:sym typeface="Questrial"/>
              </a:rPr>
              <a:t>invasive species in the field is </a:t>
            </a:r>
            <a:r>
              <a:rPr lang="en-US" sz="2000" b="1" dirty="0">
                <a:solidFill>
                  <a:srgbClr val="FFFFFF">
                    <a:lumMod val="50000"/>
                  </a:srgbClr>
                </a:solidFill>
                <a:latin typeface="Century Gothic" panose="020B0502020202020204" pitchFamily="34" charset="0"/>
                <a:sym typeface="Questrial"/>
              </a:rPr>
              <a:t>resource intensive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3804132" y="18014894"/>
            <a:ext cx="1834156" cy="1775929"/>
          </a:xfrm>
          <a:prstGeom prst="rect">
            <a:avLst/>
          </a:prstGeom>
        </p:spPr>
      </p:pic>
      <p:pic>
        <p:nvPicPr>
          <p:cNvPr id="14" name="Shape 131"/>
          <p:cNvPicPr preferRelativeResize="0"/>
          <p:nvPr/>
        </p:nvPicPr>
        <p:blipFill rotWithShape="1">
          <a:blip r:embed="rId4">
            <a:alphaModFix/>
          </a:blip>
          <a:srcRect/>
          <a:stretch/>
        </p:blipFill>
        <p:spPr>
          <a:xfrm>
            <a:off x="17407720" y="18330322"/>
            <a:ext cx="2008935" cy="1455235"/>
          </a:xfrm>
          <a:prstGeom prst="rect">
            <a:avLst/>
          </a:prstGeom>
          <a:noFill/>
          <a:ln>
            <a:noFill/>
          </a:ln>
        </p:spPr>
      </p:pic>
      <p:pic>
        <p:nvPicPr>
          <p:cNvPr id="15" name="Picture 14"/>
          <p:cNvPicPr>
            <a:picLocks noChangeAspect="1"/>
          </p:cNvPicPr>
          <p:nvPr/>
        </p:nvPicPr>
        <p:blipFill>
          <a:blip r:embed="rId5"/>
          <a:stretch>
            <a:fillRect/>
          </a:stretch>
        </p:blipFill>
        <p:spPr>
          <a:xfrm>
            <a:off x="21211720" y="18199020"/>
            <a:ext cx="1859441" cy="1396105"/>
          </a:xfrm>
          <a:prstGeom prst="rect">
            <a:avLst/>
          </a:prstGeom>
        </p:spPr>
      </p:pic>
      <p:sp>
        <p:nvSpPr>
          <p:cNvPr id="16" name="TextBox 15"/>
          <p:cNvSpPr txBox="1"/>
          <p:nvPr/>
        </p:nvSpPr>
        <p:spPr>
          <a:xfrm>
            <a:off x="13850682" y="20012854"/>
            <a:ext cx="2367824" cy="461665"/>
          </a:xfrm>
          <a:prstGeom prst="rect">
            <a:avLst/>
          </a:prstGeom>
          <a:noFill/>
        </p:spPr>
        <p:txBody>
          <a:bodyPr wrap="square" rtlCol="0">
            <a:spAutoFit/>
          </a:bodyPr>
          <a:lstStyle/>
          <a:p>
            <a:r>
              <a:rPr lang="en-US" sz="2400" dirty="0" smtClean="0">
                <a:solidFill>
                  <a:srgbClr val="858585"/>
                </a:solidFill>
                <a:latin typeface="Garamond" panose="02020404030301010803" pitchFamily="18" charset="0"/>
                <a:cs typeface="Arabic Typesetting" panose="03020402040406030203" pitchFamily="66" charset="-78"/>
              </a:rPr>
              <a:t>Landsat 5 TM</a:t>
            </a:r>
            <a:endParaRPr lang="en-US" sz="2400" dirty="0">
              <a:solidFill>
                <a:srgbClr val="858585"/>
              </a:solidFill>
              <a:latin typeface="Garamond" panose="02020404030301010803" pitchFamily="18" charset="0"/>
              <a:cs typeface="Arabic Typesetting" panose="03020402040406030203" pitchFamily="66" charset="-78"/>
            </a:endParaRPr>
          </a:p>
        </p:txBody>
      </p:sp>
      <p:sp>
        <p:nvSpPr>
          <p:cNvPr id="17" name="TextBox 16"/>
          <p:cNvSpPr txBox="1"/>
          <p:nvPr/>
        </p:nvSpPr>
        <p:spPr>
          <a:xfrm>
            <a:off x="17565741" y="20005456"/>
            <a:ext cx="2397418" cy="461665"/>
          </a:xfrm>
          <a:prstGeom prst="rect">
            <a:avLst/>
          </a:prstGeom>
          <a:noFill/>
        </p:spPr>
        <p:txBody>
          <a:bodyPr wrap="square" rtlCol="0">
            <a:spAutoFit/>
          </a:bodyPr>
          <a:lstStyle/>
          <a:p>
            <a:r>
              <a:rPr lang="en-US" sz="2400" dirty="0" smtClean="0">
                <a:solidFill>
                  <a:srgbClr val="858585"/>
                </a:solidFill>
                <a:latin typeface="Garamond" panose="02020404030301010803" pitchFamily="18" charset="0"/>
              </a:rPr>
              <a:t>Landsat 8 OLI</a:t>
            </a:r>
            <a:endParaRPr lang="en-US" sz="2400" dirty="0">
              <a:solidFill>
                <a:srgbClr val="858585"/>
              </a:solidFill>
              <a:latin typeface="Garamond" panose="02020404030301010803" pitchFamily="18" charset="0"/>
            </a:endParaRPr>
          </a:p>
        </p:txBody>
      </p:sp>
      <p:sp>
        <p:nvSpPr>
          <p:cNvPr id="18" name="TextBox 17"/>
          <p:cNvSpPr txBox="1"/>
          <p:nvPr/>
        </p:nvSpPr>
        <p:spPr>
          <a:xfrm>
            <a:off x="21109528" y="20008516"/>
            <a:ext cx="2464080" cy="461665"/>
          </a:xfrm>
          <a:prstGeom prst="rect">
            <a:avLst/>
          </a:prstGeom>
          <a:noFill/>
        </p:spPr>
        <p:txBody>
          <a:bodyPr wrap="square" rtlCol="0">
            <a:spAutoFit/>
          </a:bodyPr>
          <a:lstStyle/>
          <a:p>
            <a:r>
              <a:rPr lang="en-US" sz="2400" dirty="0" smtClean="0">
                <a:solidFill>
                  <a:srgbClr val="858585"/>
                </a:solidFill>
                <a:latin typeface="Garamond" panose="02020404030301010803" pitchFamily="18" charset="0"/>
              </a:rPr>
              <a:t>Terra MODIS</a:t>
            </a:r>
            <a:endParaRPr lang="en-US" sz="2400" dirty="0">
              <a:solidFill>
                <a:srgbClr val="858585"/>
              </a:solidFill>
              <a:latin typeface="Garamond" panose="02020404030301010803" pitchFamily="18" charset="0"/>
            </a:endParaRPr>
          </a:p>
        </p:txBody>
      </p:sp>
      <p:pic>
        <p:nvPicPr>
          <p:cNvPr id="21" name="Picture 20"/>
          <p:cNvPicPr>
            <a:picLocks noChangeAspect="1"/>
          </p:cNvPicPr>
          <p:nvPr/>
        </p:nvPicPr>
        <p:blipFill>
          <a:blip r:embed="rId6"/>
          <a:stretch>
            <a:fillRect/>
          </a:stretch>
        </p:blipFill>
        <p:spPr>
          <a:xfrm>
            <a:off x="624323" y="1650969"/>
            <a:ext cx="2005758" cy="1457070"/>
          </a:xfrm>
          <a:prstGeom prst="rect">
            <a:avLst/>
          </a:prstGeom>
        </p:spPr>
      </p:pic>
      <p:sp>
        <p:nvSpPr>
          <p:cNvPr id="22" name="TextBox 21"/>
          <p:cNvSpPr txBox="1"/>
          <p:nvPr/>
        </p:nvSpPr>
        <p:spPr>
          <a:xfrm>
            <a:off x="172267" y="3356396"/>
            <a:ext cx="1896673" cy="553998"/>
          </a:xfrm>
          <a:prstGeom prst="rect">
            <a:avLst/>
          </a:prstGeom>
          <a:noFill/>
        </p:spPr>
        <p:txBody>
          <a:bodyPr wrap="none" rtlCol="0">
            <a:spAutoFit/>
          </a:bodyPr>
          <a:lstStyle/>
          <a:p>
            <a:r>
              <a:rPr lang="en-US" sz="2000" dirty="0" smtClean="0">
                <a:solidFill>
                  <a:schemeClr val="bg1">
                    <a:lumMod val="50000"/>
                  </a:schemeClr>
                </a:solidFill>
                <a:latin typeface="Century Gothic" panose="020B0502020202020204" pitchFamily="34" charset="0"/>
              </a:rPr>
              <a:t>Landsat 8 OLI</a:t>
            </a:r>
            <a:br>
              <a:rPr lang="en-US" sz="2000" dirty="0" smtClean="0">
                <a:solidFill>
                  <a:schemeClr val="bg1">
                    <a:lumMod val="50000"/>
                  </a:schemeClr>
                </a:solidFill>
                <a:latin typeface="Century Gothic" panose="020B0502020202020204" pitchFamily="34" charset="0"/>
              </a:rPr>
            </a:br>
            <a:r>
              <a:rPr lang="en-US" sz="1000" dirty="0" smtClean="0">
                <a:solidFill>
                  <a:schemeClr val="bg1">
                    <a:lumMod val="50000"/>
                  </a:schemeClr>
                </a:solidFill>
                <a:latin typeface="Century Gothic" panose="020B0502020202020204" pitchFamily="34" charset="0"/>
              </a:rPr>
              <a:t>Credit: </a:t>
            </a:r>
            <a:r>
              <a:rPr lang="en-US" sz="1000" dirty="0">
                <a:solidFill>
                  <a:schemeClr val="bg1">
                    <a:lumMod val="50000"/>
                  </a:schemeClr>
                </a:solidFill>
                <a:latin typeface="Century Gothic" panose="020B0502020202020204" pitchFamily="34" charset="0"/>
              </a:rPr>
              <a:t>USGS/NASA Landsat</a:t>
            </a:r>
          </a:p>
        </p:txBody>
      </p:sp>
      <p:sp>
        <p:nvSpPr>
          <p:cNvPr id="26" name="Shape 186"/>
          <p:cNvSpPr txBox="1"/>
          <p:nvPr/>
        </p:nvSpPr>
        <p:spPr>
          <a:xfrm>
            <a:off x="511984" y="530100"/>
            <a:ext cx="10668625" cy="6381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Earth Observations</a:t>
            </a:r>
            <a:endParaRPr lang="en-US" sz="4000" dirty="0">
              <a:solidFill>
                <a:schemeClr val="lt1"/>
              </a:solidFill>
              <a:latin typeface="Century Gothic" panose="020B0502020202020204" pitchFamily="34" charset="0"/>
              <a:ea typeface="Questrial"/>
              <a:cs typeface="Questrial"/>
              <a:sym typeface="Questrial"/>
            </a:endParaRPr>
          </a:p>
        </p:txBody>
      </p:sp>
      <p:pic>
        <p:nvPicPr>
          <p:cNvPr id="23" name="Picture 22"/>
          <p:cNvPicPr>
            <a:picLocks noChangeAspect="1"/>
          </p:cNvPicPr>
          <p:nvPr/>
        </p:nvPicPr>
        <p:blipFill>
          <a:blip r:embed="rId7"/>
          <a:stretch>
            <a:fillRect/>
          </a:stretch>
        </p:blipFill>
        <p:spPr>
          <a:xfrm>
            <a:off x="5384730" y="1462517"/>
            <a:ext cx="1835055" cy="1780186"/>
          </a:xfrm>
          <a:prstGeom prst="rect">
            <a:avLst/>
          </a:prstGeom>
        </p:spPr>
      </p:pic>
      <p:sp>
        <p:nvSpPr>
          <p:cNvPr id="24" name="TextBox 23"/>
          <p:cNvSpPr txBox="1"/>
          <p:nvPr/>
        </p:nvSpPr>
        <p:spPr>
          <a:xfrm>
            <a:off x="4921778" y="3356396"/>
            <a:ext cx="1896673" cy="861774"/>
          </a:xfrm>
          <a:prstGeom prst="rect">
            <a:avLst/>
          </a:prstGeom>
          <a:noFill/>
        </p:spPr>
        <p:txBody>
          <a:bodyPr wrap="none" rtlCol="0">
            <a:spAutoFit/>
          </a:bodyPr>
          <a:lstStyle/>
          <a:p>
            <a:r>
              <a:rPr lang="en-US" sz="2000" dirty="0" smtClean="0">
                <a:solidFill>
                  <a:schemeClr val="bg1">
                    <a:lumMod val="50000"/>
                  </a:schemeClr>
                </a:solidFill>
                <a:latin typeface="Century Gothic" panose="020B0502020202020204" pitchFamily="34" charset="0"/>
              </a:rPr>
              <a:t>Landsat 5 </a:t>
            </a:r>
            <a:r>
              <a:rPr lang="en-US" sz="2000" dirty="0">
                <a:solidFill>
                  <a:schemeClr val="bg1">
                    <a:lumMod val="50000"/>
                  </a:schemeClr>
                </a:solidFill>
                <a:latin typeface="Century Gothic" panose="020B0502020202020204" pitchFamily="34" charset="0"/>
              </a:rPr>
              <a:t>TM</a:t>
            </a:r>
            <a:br>
              <a:rPr lang="en-US" sz="2000" dirty="0">
                <a:solidFill>
                  <a:schemeClr val="bg1">
                    <a:lumMod val="50000"/>
                  </a:schemeClr>
                </a:solidFill>
                <a:latin typeface="Century Gothic" panose="020B0502020202020204" pitchFamily="34" charset="0"/>
              </a:rPr>
            </a:br>
            <a:r>
              <a:rPr lang="en-US" sz="1000" dirty="0">
                <a:solidFill>
                  <a:schemeClr val="bg1">
                    <a:lumMod val="50000"/>
                  </a:schemeClr>
                </a:solidFill>
                <a:latin typeface="Century Gothic" panose="020B0502020202020204" pitchFamily="34" charset="0"/>
              </a:rPr>
              <a:t>Credit: USGS/NASA Landsat</a:t>
            </a:r>
          </a:p>
          <a:p>
            <a:endParaRPr lang="en-US" sz="2000" dirty="0">
              <a:solidFill>
                <a:schemeClr val="bg1">
                  <a:lumMod val="50000"/>
                </a:schemeClr>
              </a:solidFill>
              <a:latin typeface="Century Gothic" panose="020B0502020202020204" pitchFamily="34" charset="0"/>
            </a:endParaRPr>
          </a:p>
        </p:txBody>
      </p:sp>
      <p:pic>
        <p:nvPicPr>
          <p:cNvPr id="3" name="Picture 2"/>
          <p:cNvPicPr>
            <a:picLocks noChangeAspect="1"/>
          </p:cNvPicPr>
          <p:nvPr/>
        </p:nvPicPr>
        <p:blipFill>
          <a:blip r:embed="rId8"/>
          <a:stretch>
            <a:fillRect/>
          </a:stretch>
        </p:blipFill>
        <p:spPr>
          <a:xfrm>
            <a:off x="9457013" y="1765916"/>
            <a:ext cx="1859441" cy="1396105"/>
          </a:xfrm>
          <a:prstGeom prst="rect">
            <a:avLst/>
          </a:prstGeom>
        </p:spPr>
      </p:pic>
      <p:sp>
        <p:nvSpPr>
          <p:cNvPr id="34" name="TextBox 33"/>
          <p:cNvSpPr txBox="1"/>
          <p:nvPr/>
        </p:nvSpPr>
        <p:spPr>
          <a:xfrm>
            <a:off x="9435240" y="3328551"/>
            <a:ext cx="1694695" cy="861774"/>
          </a:xfrm>
          <a:prstGeom prst="rect">
            <a:avLst/>
          </a:prstGeom>
          <a:noFill/>
        </p:spPr>
        <p:txBody>
          <a:bodyPr wrap="none" rtlCol="0">
            <a:spAutoFit/>
          </a:bodyPr>
          <a:lstStyle/>
          <a:p>
            <a:r>
              <a:rPr lang="en-US" sz="2000" dirty="0" smtClean="0">
                <a:solidFill>
                  <a:schemeClr val="bg1">
                    <a:lumMod val="50000"/>
                  </a:schemeClr>
                </a:solidFill>
                <a:latin typeface="Century Gothic" panose="020B0502020202020204" pitchFamily="34" charset="0"/>
              </a:rPr>
              <a:t>Terra MODIS</a:t>
            </a:r>
            <a:r>
              <a:rPr lang="en-US" sz="2000" dirty="0">
                <a:solidFill>
                  <a:schemeClr val="bg1">
                    <a:lumMod val="50000"/>
                  </a:schemeClr>
                </a:solidFill>
                <a:latin typeface="Century Gothic" panose="020B0502020202020204" pitchFamily="34" charset="0"/>
              </a:rPr>
              <a:t/>
            </a:r>
            <a:br>
              <a:rPr lang="en-US" sz="2000" dirty="0">
                <a:solidFill>
                  <a:schemeClr val="bg1">
                    <a:lumMod val="50000"/>
                  </a:schemeClr>
                </a:solidFill>
                <a:latin typeface="Century Gothic" panose="020B0502020202020204" pitchFamily="34" charset="0"/>
              </a:rPr>
            </a:br>
            <a:r>
              <a:rPr lang="en-US" sz="1000" dirty="0">
                <a:solidFill>
                  <a:schemeClr val="bg1">
                    <a:lumMod val="50000"/>
                  </a:schemeClr>
                </a:solidFill>
                <a:latin typeface="Century Gothic" panose="020B0502020202020204" pitchFamily="34" charset="0"/>
              </a:rPr>
              <a:t>Credit: </a:t>
            </a:r>
            <a:r>
              <a:rPr lang="en-US" sz="1000" dirty="0" smtClean="0">
                <a:solidFill>
                  <a:schemeClr val="bg1">
                    <a:lumMod val="50000"/>
                  </a:schemeClr>
                </a:solidFill>
                <a:latin typeface="Century Gothic" panose="020B0502020202020204" pitchFamily="34" charset="0"/>
              </a:rPr>
              <a:t>NASA</a:t>
            </a:r>
            <a:endParaRPr lang="en-US" sz="1000" dirty="0">
              <a:solidFill>
                <a:schemeClr val="bg1">
                  <a:lumMod val="50000"/>
                </a:schemeClr>
              </a:solidFill>
              <a:latin typeface="Century Gothic" panose="020B0502020202020204" pitchFamily="34" charset="0"/>
            </a:endParaRPr>
          </a:p>
          <a:p>
            <a:endParaRPr lang="en-US" sz="2000" dirty="0">
              <a:solidFill>
                <a:schemeClr val="bg1">
                  <a:lumMod val="50000"/>
                </a:schemeClr>
              </a:solidFill>
              <a:latin typeface="Century Gothic" panose="020B0502020202020204" pitchFamily="34" charset="0"/>
            </a:endParaRPr>
          </a:p>
        </p:txBody>
      </p:sp>
      <p:pic>
        <p:nvPicPr>
          <p:cNvPr id="38" name="Picture 37"/>
          <p:cNvPicPr>
            <a:picLocks noChangeAspect="1"/>
          </p:cNvPicPr>
          <p:nvPr/>
        </p:nvPicPr>
        <p:blipFill>
          <a:blip r:embed="rId9"/>
          <a:stretch>
            <a:fillRect/>
          </a:stretch>
        </p:blipFill>
        <p:spPr>
          <a:xfrm>
            <a:off x="9247927" y="4188632"/>
            <a:ext cx="2085014" cy="2103424"/>
          </a:xfrm>
          <a:prstGeom prst="rect">
            <a:avLst/>
          </a:prstGeom>
        </p:spPr>
      </p:pic>
      <p:pic>
        <p:nvPicPr>
          <p:cNvPr id="39" name="Picture 38"/>
          <p:cNvPicPr>
            <a:picLocks noChangeAspect="1"/>
          </p:cNvPicPr>
          <p:nvPr/>
        </p:nvPicPr>
        <p:blipFill>
          <a:blip r:embed="rId10"/>
          <a:stretch>
            <a:fillRect/>
          </a:stretch>
        </p:blipFill>
        <p:spPr>
          <a:xfrm>
            <a:off x="8235320" y="4312858"/>
            <a:ext cx="1189792" cy="1316190"/>
          </a:xfrm>
          <a:prstGeom prst="rect">
            <a:avLst/>
          </a:prstGeom>
        </p:spPr>
      </p:pic>
      <p:sp>
        <p:nvSpPr>
          <p:cNvPr id="40" name="TextBox 39"/>
          <p:cNvSpPr txBox="1"/>
          <p:nvPr/>
        </p:nvSpPr>
        <p:spPr>
          <a:xfrm>
            <a:off x="8552246" y="6335600"/>
            <a:ext cx="3830752" cy="400110"/>
          </a:xfrm>
          <a:prstGeom prst="rect">
            <a:avLst/>
          </a:prstGeom>
          <a:noFill/>
        </p:spPr>
        <p:txBody>
          <a:bodyPr wrap="square" rtlCol="0">
            <a:spAutoFit/>
          </a:bodyPr>
          <a:lstStyle/>
          <a:p>
            <a:r>
              <a:rPr lang="en-US" sz="2000" dirty="0" smtClean="0">
                <a:solidFill>
                  <a:schemeClr val="bg1">
                    <a:lumMod val="50000"/>
                  </a:schemeClr>
                </a:solidFill>
                <a:latin typeface="Century Gothic" panose="020B0502020202020204" pitchFamily="34" charset="0"/>
              </a:rPr>
              <a:t>National Elevation Dataset </a:t>
            </a:r>
            <a:endParaRPr lang="en-US" sz="2000" dirty="0">
              <a:solidFill>
                <a:schemeClr val="bg1">
                  <a:lumMod val="50000"/>
                </a:schemeClr>
              </a:solidFill>
              <a:latin typeface="Century Gothic" panose="020B0502020202020204" pitchFamily="34" charset="0"/>
            </a:endParaRPr>
          </a:p>
        </p:txBody>
      </p:sp>
      <p:pic>
        <p:nvPicPr>
          <p:cNvPr id="41" name="Picture 40"/>
          <p:cNvPicPr>
            <a:picLocks noChangeAspect="1"/>
          </p:cNvPicPr>
          <p:nvPr/>
        </p:nvPicPr>
        <p:blipFill>
          <a:blip r:embed="rId11"/>
          <a:stretch>
            <a:fillRect/>
          </a:stretch>
        </p:blipFill>
        <p:spPr>
          <a:xfrm>
            <a:off x="4955618" y="4218554"/>
            <a:ext cx="2667229" cy="1904568"/>
          </a:xfrm>
          <a:prstGeom prst="rect">
            <a:avLst/>
          </a:prstGeom>
        </p:spPr>
      </p:pic>
      <p:sp>
        <p:nvSpPr>
          <p:cNvPr id="42" name="TextBox 41"/>
          <p:cNvSpPr txBox="1"/>
          <p:nvPr/>
        </p:nvSpPr>
        <p:spPr>
          <a:xfrm>
            <a:off x="5129208" y="5981657"/>
            <a:ext cx="1693092" cy="553998"/>
          </a:xfrm>
          <a:prstGeom prst="rect">
            <a:avLst/>
          </a:prstGeom>
          <a:noFill/>
        </p:spPr>
        <p:txBody>
          <a:bodyPr wrap="none" rtlCol="0">
            <a:spAutoFit/>
          </a:bodyPr>
          <a:lstStyle/>
          <a:p>
            <a:r>
              <a:rPr lang="en-US" sz="2000" dirty="0" smtClean="0">
                <a:solidFill>
                  <a:schemeClr val="bg1">
                    <a:lumMod val="50000"/>
                  </a:schemeClr>
                </a:solidFill>
                <a:latin typeface="Century Gothic" panose="020B0502020202020204" pitchFamily="34" charset="0"/>
              </a:rPr>
              <a:t>Sentinel - 2a</a:t>
            </a:r>
            <a:br>
              <a:rPr lang="en-US" sz="2000" dirty="0" smtClean="0">
                <a:solidFill>
                  <a:schemeClr val="bg1">
                    <a:lumMod val="50000"/>
                  </a:schemeClr>
                </a:solidFill>
                <a:latin typeface="Century Gothic" panose="020B0502020202020204" pitchFamily="34" charset="0"/>
              </a:rPr>
            </a:br>
            <a:r>
              <a:rPr lang="en-US" sz="1000" dirty="0" smtClean="0">
                <a:solidFill>
                  <a:schemeClr val="bg1">
                    <a:lumMod val="50000"/>
                  </a:schemeClr>
                </a:solidFill>
                <a:latin typeface="Century Gothic" panose="020B0502020202020204" pitchFamily="34" charset="0"/>
              </a:rPr>
              <a:t>Credit: Rama</a:t>
            </a:r>
            <a:endParaRPr lang="en-US" sz="1000" dirty="0">
              <a:solidFill>
                <a:schemeClr val="bg1">
                  <a:lumMod val="50000"/>
                </a:schemeClr>
              </a:solidFill>
              <a:latin typeface="Century Gothic" panose="020B0502020202020204" pitchFamily="34" charset="0"/>
            </a:endParaRPr>
          </a:p>
        </p:txBody>
      </p:sp>
      <p:pic>
        <p:nvPicPr>
          <p:cNvPr id="20" name="Picture 6" descr="http://www.devpedia.developexchange.com/dv/images/3/39/02_Landsat7.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65697">
            <a:off x="538767" y="4652290"/>
            <a:ext cx="2941405" cy="11961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68674" y="6027824"/>
            <a:ext cx="2093843" cy="553998"/>
          </a:xfrm>
          <a:prstGeom prst="rect">
            <a:avLst/>
          </a:prstGeom>
          <a:noFill/>
        </p:spPr>
        <p:txBody>
          <a:bodyPr wrap="none" rtlCol="0">
            <a:spAutoFit/>
          </a:bodyPr>
          <a:lstStyle/>
          <a:p>
            <a:r>
              <a:rPr lang="en-US" sz="2000" dirty="0" smtClean="0">
                <a:solidFill>
                  <a:schemeClr val="bg1">
                    <a:lumMod val="50000"/>
                  </a:schemeClr>
                </a:solidFill>
                <a:latin typeface="Century Gothic" panose="020B0502020202020204" pitchFamily="34" charset="0"/>
              </a:rPr>
              <a:t>Landsat 7 ETM+</a:t>
            </a:r>
            <a:br>
              <a:rPr lang="en-US" sz="2000" dirty="0" smtClean="0">
                <a:solidFill>
                  <a:schemeClr val="bg1">
                    <a:lumMod val="50000"/>
                  </a:schemeClr>
                </a:solidFill>
                <a:latin typeface="Century Gothic" panose="020B0502020202020204" pitchFamily="34" charset="0"/>
              </a:rPr>
            </a:br>
            <a:r>
              <a:rPr lang="en-US" sz="1000" dirty="0" smtClean="0">
                <a:solidFill>
                  <a:schemeClr val="bg1">
                    <a:lumMod val="50000"/>
                  </a:schemeClr>
                </a:solidFill>
                <a:latin typeface="Century Gothic" panose="020B0502020202020204" pitchFamily="34" charset="0"/>
              </a:rPr>
              <a:t>Credit: </a:t>
            </a:r>
            <a:r>
              <a:rPr lang="en-US" sz="1000" dirty="0">
                <a:solidFill>
                  <a:schemeClr val="bg1">
                    <a:lumMod val="50000"/>
                  </a:schemeClr>
                </a:solidFill>
                <a:latin typeface="Century Gothic" panose="020B0502020202020204" pitchFamily="34" charset="0"/>
              </a:rPr>
              <a:t>USGS/NASA Landsat</a:t>
            </a:r>
          </a:p>
        </p:txBody>
      </p:sp>
    </p:spTree>
    <p:extLst>
      <p:ext uri="{BB962C8B-B14F-4D97-AF65-F5344CB8AC3E}">
        <p14:creationId xmlns:p14="http://schemas.microsoft.com/office/powerpoint/2010/main" val="1716256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213" name="Shape 213"/>
          <p:cNvSpPr txBox="1"/>
          <p:nvPr/>
        </p:nvSpPr>
        <p:spPr>
          <a:xfrm>
            <a:off x="6997736" y="2095897"/>
            <a:ext cx="1917354" cy="744268"/>
          </a:xfrm>
          <a:prstGeom prst="rect">
            <a:avLst/>
          </a:prstGeom>
          <a:noFill/>
          <a:ln>
            <a:noFill/>
          </a:ln>
        </p:spPr>
        <p:txBody>
          <a:bodyPr lIns="91425" tIns="91425" rIns="91425" bIns="91425" anchor="t" anchorCtr="0">
            <a:noAutofit/>
          </a:bodyPr>
          <a:lstStyle/>
          <a:p>
            <a:pPr lvl="0" algn="ctr"/>
            <a:r>
              <a:rPr lang="en-US" sz="2000" i="1" dirty="0" smtClean="0">
                <a:latin typeface="Century Gothic" panose="020B0502020202020204" pitchFamily="34" charset="0"/>
              </a:rPr>
              <a:t>In </a:t>
            </a:r>
            <a:r>
              <a:rPr lang="en-US" sz="2000" i="1" dirty="0">
                <a:latin typeface="Century Gothic" panose="020B0502020202020204" pitchFamily="34" charset="0"/>
              </a:rPr>
              <a:t>Situ </a:t>
            </a:r>
            <a:r>
              <a:rPr lang="en-US" sz="2000" dirty="0" smtClean="0">
                <a:latin typeface="Century Gothic" panose="020B0502020202020204" pitchFamily="34" charset="0"/>
              </a:rPr>
              <a:t>Selection</a:t>
            </a:r>
            <a:endParaRPr lang="en-US" sz="2000" dirty="0">
              <a:latin typeface="Century Gothic" panose="020B0502020202020204" pitchFamily="34" charset="0"/>
            </a:endParaRPr>
          </a:p>
        </p:txBody>
      </p:sp>
      <p:sp>
        <p:nvSpPr>
          <p:cNvPr id="214" name="Shape 214"/>
          <p:cNvSpPr txBox="1"/>
          <p:nvPr/>
        </p:nvSpPr>
        <p:spPr>
          <a:xfrm>
            <a:off x="2717072" y="1800626"/>
            <a:ext cx="1887186" cy="1061051"/>
          </a:xfrm>
          <a:prstGeom prst="rect">
            <a:avLst/>
          </a:prstGeom>
          <a:noFill/>
          <a:ln>
            <a:noFill/>
          </a:ln>
        </p:spPr>
        <p:txBody>
          <a:bodyPr lIns="91425" tIns="91425" rIns="91425" bIns="91425" anchor="t" anchorCtr="0">
            <a:noAutofit/>
          </a:bodyPr>
          <a:lstStyle/>
          <a:p>
            <a:pPr lvl="0" algn="ctr">
              <a:spcBef>
                <a:spcPts val="0"/>
              </a:spcBef>
              <a:buNone/>
            </a:pPr>
            <a:r>
              <a:rPr lang="en-US" sz="2000" dirty="0" smtClean="0">
                <a:latin typeface="Century Gothic" panose="020B0502020202020204" pitchFamily="34" charset="0"/>
              </a:rPr>
              <a:t>Determine Vegetation Greenup Dates</a:t>
            </a:r>
            <a:endParaRPr lang="en-US" sz="2000" dirty="0">
              <a:latin typeface="Century Gothic" panose="020B0502020202020204" pitchFamily="34" charset="0"/>
            </a:endParaRPr>
          </a:p>
        </p:txBody>
      </p:sp>
      <p:sp>
        <p:nvSpPr>
          <p:cNvPr id="194" name="Shape 194"/>
          <p:cNvSpPr txBox="1"/>
          <p:nvPr/>
        </p:nvSpPr>
        <p:spPr>
          <a:xfrm>
            <a:off x="1300200" y="514350"/>
            <a:ext cx="9591600" cy="6381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panose="020B0502020202020204" pitchFamily="34" charset="0"/>
                <a:ea typeface="Questrial"/>
                <a:cs typeface="Questrial"/>
                <a:sym typeface="Questrial"/>
              </a:rPr>
              <a:t>Methods Overview</a:t>
            </a:r>
          </a:p>
        </p:txBody>
      </p:sp>
      <p:pic>
        <p:nvPicPr>
          <p:cNvPr id="198" name="Shape 198" descr="L8NDVI_picforPres.PNG"/>
          <p:cNvPicPr preferRelativeResize="0"/>
          <p:nvPr/>
        </p:nvPicPr>
        <p:blipFill>
          <a:blip r:embed="rId3">
            <a:alphaModFix/>
          </a:blip>
          <a:stretch>
            <a:fillRect/>
          </a:stretch>
        </p:blipFill>
        <p:spPr>
          <a:xfrm>
            <a:off x="1376753" y="1621215"/>
            <a:ext cx="923103" cy="950309"/>
          </a:xfrm>
          <a:prstGeom prst="rect">
            <a:avLst/>
          </a:prstGeom>
          <a:noFill/>
          <a:ln>
            <a:noFill/>
          </a:ln>
        </p:spPr>
      </p:pic>
      <p:cxnSp>
        <p:nvCxnSpPr>
          <p:cNvPr id="203" name="Shape 203"/>
          <p:cNvCxnSpPr/>
          <p:nvPr/>
        </p:nvCxnSpPr>
        <p:spPr>
          <a:xfrm>
            <a:off x="2445745" y="2506976"/>
            <a:ext cx="2269474" cy="0"/>
          </a:xfrm>
          <a:prstGeom prst="straightConnector1">
            <a:avLst/>
          </a:prstGeom>
          <a:noFill/>
          <a:ln w="9525" cap="flat" cmpd="sng">
            <a:solidFill>
              <a:schemeClr val="dk2"/>
            </a:solidFill>
            <a:prstDash val="solid"/>
            <a:round/>
            <a:headEnd type="none" w="lg" len="lg"/>
            <a:tailEnd type="triangle" w="lg" len="lg"/>
          </a:ln>
        </p:spPr>
      </p:cxnSp>
      <p:cxnSp>
        <p:nvCxnSpPr>
          <p:cNvPr id="205" name="Shape 205"/>
          <p:cNvCxnSpPr/>
          <p:nvPr/>
        </p:nvCxnSpPr>
        <p:spPr>
          <a:xfrm>
            <a:off x="4339359" y="5213475"/>
            <a:ext cx="3311740" cy="36451"/>
          </a:xfrm>
          <a:prstGeom prst="straightConnector1">
            <a:avLst/>
          </a:prstGeom>
          <a:noFill/>
          <a:ln w="9525" cap="flat" cmpd="sng">
            <a:solidFill>
              <a:schemeClr val="dk2"/>
            </a:solidFill>
            <a:prstDash val="solid"/>
            <a:round/>
            <a:headEnd type="none" w="lg" len="lg"/>
            <a:tailEnd type="triangle" w="lg" len="lg"/>
          </a:ln>
        </p:spPr>
      </p:cxnSp>
      <p:pic>
        <p:nvPicPr>
          <p:cNvPr id="210" name="Shape 210" descr="2002_left20.JPG"/>
          <p:cNvPicPr preferRelativeResize="0"/>
          <p:nvPr/>
        </p:nvPicPr>
        <p:blipFill>
          <a:blip r:embed="rId4">
            <a:alphaModFix/>
          </a:blip>
          <a:stretch>
            <a:fillRect/>
          </a:stretch>
        </p:blipFill>
        <p:spPr>
          <a:xfrm>
            <a:off x="471221" y="1626848"/>
            <a:ext cx="824877" cy="949149"/>
          </a:xfrm>
          <a:prstGeom prst="rect">
            <a:avLst/>
          </a:prstGeom>
          <a:noFill/>
          <a:ln>
            <a:noFill/>
          </a:ln>
        </p:spPr>
      </p:pic>
      <p:sp>
        <p:nvSpPr>
          <p:cNvPr id="211" name="Shape 211"/>
          <p:cNvSpPr/>
          <p:nvPr/>
        </p:nvSpPr>
        <p:spPr>
          <a:xfrm>
            <a:off x="4984010" y="1964078"/>
            <a:ext cx="1603500" cy="1105694"/>
          </a:xfrm>
          <a:prstGeom prst="rect">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r>
              <a:rPr lang="en-US" sz="2000" dirty="0">
                <a:latin typeface="Century Gothic" panose="020B0502020202020204" pitchFamily="34" charset="0"/>
              </a:rPr>
              <a:t>Variable Selection</a:t>
            </a:r>
          </a:p>
        </p:txBody>
      </p:sp>
      <p:sp>
        <p:nvSpPr>
          <p:cNvPr id="216" name="Shape 216"/>
          <p:cNvSpPr/>
          <p:nvPr/>
        </p:nvSpPr>
        <p:spPr>
          <a:xfrm>
            <a:off x="862422" y="4471299"/>
            <a:ext cx="3045595" cy="1484355"/>
          </a:xfrm>
          <a:prstGeom prst="rect">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2000" dirty="0" smtClean="0">
                <a:latin typeface="Century Gothic" panose="020B0502020202020204" pitchFamily="34" charset="0"/>
              </a:rPr>
              <a:t>Conduct K-means or Random Forest Classification Method</a:t>
            </a:r>
            <a:endParaRPr lang="en-US" sz="2000" dirty="0">
              <a:latin typeface="Century Gothic" panose="020B0502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457" y="2641325"/>
            <a:ext cx="816714" cy="81671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675" y="2617058"/>
            <a:ext cx="943543" cy="836508"/>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1686" y="1800626"/>
            <a:ext cx="3185491" cy="1856974"/>
          </a:xfrm>
          <a:prstGeom prst="rect">
            <a:avLst/>
          </a:prstGeom>
        </p:spPr>
      </p:pic>
      <p:cxnSp>
        <p:nvCxnSpPr>
          <p:cNvPr id="209" name="Shape 209"/>
          <p:cNvCxnSpPr/>
          <p:nvPr/>
        </p:nvCxnSpPr>
        <p:spPr>
          <a:xfrm>
            <a:off x="6731306" y="2506976"/>
            <a:ext cx="2342454" cy="0"/>
          </a:xfrm>
          <a:prstGeom prst="straightConnector1">
            <a:avLst/>
          </a:prstGeom>
          <a:noFill/>
          <a:ln w="9525" cap="flat" cmpd="sng">
            <a:solidFill>
              <a:schemeClr val="dk2"/>
            </a:solidFill>
            <a:prstDash val="solid"/>
            <a:round/>
            <a:headEnd type="none" w="lg" len="lg"/>
            <a:tailEnd type="triangle" w="lg" len="lg"/>
          </a:ln>
        </p:spPr>
      </p:cxnSp>
      <p:cxnSp>
        <p:nvCxnSpPr>
          <p:cNvPr id="26" name="Shape 205"/>
          <p:cNvCxnSpPr/>
          <p:nvPr/>
        </p:nvCxnSpPr>
        <p:spPr>
          <a:xfrm flipH="1">
            <a:off x="4236097" y="3332604"/>
            <a:ext cx="4572000" cy="1138695"/>
          </a:xfrm>
          <a:prstGeom prst="straightConnector1">
            <a:avLst/>
          </a:prstGeom>
          <a:noFill/>
          <a:ln w="9525" cap="flat" cmpd="sng">
            <a:solidFill>
              <a:schemeClr val="dk2"/>
            </a:solidFill>
            <a:prstDash val="solid"/>
            <a:round/>
            <a:headEnd type="none" w="lg" len="lg"/>
            <a:tailEnd type="triangle" w="lg" len="lg"/>
          </a:ln>
        </p:spPr>
      </p:cxnSp>
      <p:sp>
        <p:nvSpPr>
          <p:cNvPr id="34" name="Shape 216"/>
          <p:cNvSpPr/>
          <p:nvPr/>
        </p:nvSpPr>
        <p:spPr>
          <a:xfrm>
            <a:off x="7902533" y="4343391"/>
            <a:ext cx="2681650" cy="1740169"/>
          </a:xfrm>
          <a:prstGeom prst="rect">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r>
              <a:rPr lang="en-US" sz="2000" dirty="0">
                <a:latin typeface="Century Gothic" panose="020B0502020202020204" pitchFamily="34" charset="0"/>
              </a:rPr>
              <a:t>Validate Classification and assess accuracy with </a:t>
            </a:r>
            <a:r>
              <a:rPr lang="en-US" sz="2000" i="1" dirty="0">
                <a:latin typeface="Century Gothic" panose="020B0502020202020204" pitchFamily="34" charset="0"/>
              </a:rPr>
              <a:t>in situ </a:t>
            </a:r>
            <a:r>
              <a:rPr lang="en-US" sz="2000" dirty="0">
                <a:latin typeface="Century Gothic" panose="020B0502020202020204" pitchFamily="34" charset="0"/>
              </a:rPr>
              <a:t>data</a:t>
            </a:r>
          </a:p>
        </p:txBody>
      </p:sp>
    </p:spTree>
    <p:extLst>
      <p:ext uri="{BB962C8B-B14F-4D97-AF65-F5344CB8AC3E}">
        <p14:creationId xmlns:p14="http://schemas.microsoft.com/office/powerpoint/2010/main" val="1541277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5" name="Shape 265"/>
          <p:cNvSpPr txBox="1"/>
          <p:nvPr/>
        </p:nvSpPr>
        <p:spPr>
          <a:xfrm>
            <a:off x="1040390" y="455312"/>
            <a:ext cx="9186000" cy="716400"/>
          </a:xfrm>
          <a:prstGeom prst="rect">
            <a:avLst/>
          </a:prstGeom>
          <a:noFill/>
          <a:ln>
            <a:noFill/>
          </a:ln>
        </p:spPr>
        <p:txBody>
          <a:bodyPr lIns="91425" tIns="91425" rIns="91425" bIns="91425" anchor="t" anchorCtr="0">
            <a:noAutofit/>
          </a:bodyPr>
          <a:lstStyle/>
          <a:p>
            <a:pPr lvl="0" algn="ctr">
              <a:spcBef>
                <a:spcPts val="0"/>
              </a:spcBef>
              <a:buNone/>
            </a:pPr>
            <a:r>
              <a:rPr lang="en-US" sz="4000" dirty="0" smtClean="0">
                <a:solidFill>
                  <a:srgbClr val="F9F9F9"/>
                </a:solidFill>
                <a:latin typeface="Century Gothic" panose="020B0502020202020204" pitchFamily="34" charset="0"/>
              </a:rPr>
              <a:t>Results: Unsupervised Classification</a:t>
            </a:r>
            <a:endParaRPr lang="en-US" sz="4000" dirty="0">
              <a:solidFill>
                <a:srgbClr val="F9F9F9"/>
              </a:solidFill>
              <a:latin typeface="Century Gothic" panose="020B0502020202020204" pitchFamily="34" charset="0"/>
            </a:endParaRPr>
          </a:p>
        </p:txBody>
      </p:sp>
      <p:pic>
        <p:nvPicPr>
          <p:cNvPr id="2" name="Picture 1"/>
          <p:cNvPicPr>
            <a:picLocks noChangeAspect="1"/>
          </p:cNvPicPr>
          <p:nvPr/>
        </p:nvPicPr>
        <p:blipFill>
          <a:blip r:embed="rId3"/>
          <a:stretch>
            <a:fillRect/>
          </a:stretch>
        </p:blipFill>
        <p:spPr>
          <a:xfrm>
            <a:off x="918244" y="2014197"/>
            <a:ext cx="4623265" cy="3483138"/>
          </a:xfrm>
          <a:prstGeom prst="rect">
            <a:avLst/>
          </a:prstGeom>
        </p:spPr>
      </p:pic>
      <p:pic>
        <p:nvPicPr>
          <p:cNvPr id="11" name="Picture 10"/>
          <p:cNvPicPr>
            <a:picLocks noChangeAspect="1"/>
          </p:cNvPicPr>
          <p:nvPr/>
        </p:nvPicPr>
        <p:blipFill>
          <a:blip r:embed="rId4"/>
          <a:stretch>
            <a:fillRect/>
          </a:stretch>
        </p:blipFill>
        <p:spPr>
          <a:xfrm rot="832095">
            <a:off x="2526200" y="4482225"/>
            <a:ext cx="4360587" cy="334940"/>
          </a:xfrm>
          <a:prstGeom prst="rect">
            <a:avLst/>
          </a:prstGeom>
        </p:spPr>
      </p:pic>
      <p:pic>
        <p:nvPicPr>
          <p:cNvPr id="12" name="Picture 11"/>
          <p:cNvPicPr>
            <a:picLocks noChangeAspect="1"/>
          </p:cNvPicPr>
          <p:nvPr/>
        </p:nvPicPr>
        <p:blipFill>
          <a:blip r:embed="rId5"/>
          <a:stretch>
            <a:fillRect/>
          </a:stretch>
        </p:blipFill>
        <p:spPr>
          <a:xfrm rot="766457">
            <a:off x="2792187" y="1891748"/>
            <a:ext cx="3861900" cy="1830610"/>
          </a:xfrm>
          <a:prstGeom prst="rect">
            <a:avLst/>
          </a:prstGeom>
        </p:spPr>
      </p:pic>
      <p:pic>
        <p:nvPicPr>
          <p:cNvPr id="3" name="Picture Placeholder 2"/>
          <p:cNvPicPr>
            <a:picLocks noGrp="1" noChangeAspect="1"/>
          </p:cNvPicPr>
          <p:nvPr>
            <p:ph type="pic" idx="2"/>
          </p:nvPr>
        </p:nvPicPr>
        <p:blipFill>
          <a:blip r:embed="rId6"/>
          <a:srcRect l="9149" r="9149"/>
          <a:stretch>
            <a:fillRect/>
          </a:stretch>
        </p:blipFill>
        <p:spPr>
          <a:xfrm>
            <a:off x="6779569" y="2306871"/>
            <a:ext cx="3324676" cy="3070130"/>
          </a:xfrm>
          <a:prstGeom prst="rect">
            <a:avLst/>
          </a:prstGeom>
        </p:spPr>
      </p:pic>
      <p:pic>
        <p:nvPicPr>
          <p:cNvPr id="23" name="Picture 22"/>
          <p:cNvPicPr>
            <a:picLocks noChangeAspect="1"/>
          </p:cNvPicPr>
          <p:nvPr/>
        </p:nvPicPr>
        <p:blipFill>
          <a:blip r:embed="rId7"/>
          <a:stretch>
            <a:fillRect/>
          </a:stretch>
        </p:blipFill>
        <p:spPr>
          <a:xfrm>
            <a:off x="6086841" y="5560383"/>
            <a:ext cx="469433" cy="286537"/>
          </a:xfrm>
          <a:prstGeom prst="rect">
            <a:avLst/>
          </a:prstGeom>
        </p:spPr>
      </p:pic>
      <p:pic>
        <p:nvPicPr>
          <p:cNvPr id="25" name="Picture 24"/>
          <p:cNvPicPr>
            <a:picLocks noChangeAspect="1"/>
          </p:cNvPicPr>
          <p:nvPr/>
        </p:nvPicPr>
        <p:blipFill>
          <a:blip r:embed="rId8"/>
          <a:stretch>
            <a:fillRect/>
          </a:stretch>
        </p:blipFill>
        <p:spPr>
          <a:xfrm>
            <a:off x="6086841" y="6055332"/>
            <a:ext cx="469433" cy="286537"/>
          </a:xfrm>
          <a:prstGeom prst="rect">
            <a:avLst/>
          </a:prstGeom>
        </p:spPr>
      </p:pic>
      <p:sp>
        <p:nvSpPr>
          <p:cNvPr id="14" name="TextBox 13"/>
          <p:cNvSpPr txBox="1"/>
          <p:nvPr/>
        </p:nvSpPr>
        <p:spPr>
          <a:xfrm>
            <a:off x="4174298" y="1374412"/>
            <a:ext cx="3825086" cy="400110"/>
          </a:xfrm>
          <a:prstGeom prst="rect">
            <a:avLst/>
          </a:prstGeom>
          <a:noFill/>
        </p:spPr>
        <p:txBody>
          <a:bodyPr wrap="none" rtlCol="0">
            <a:spAutoFit/>
          </a:bodyPr>
          <a:lstStyle/>
          <a:p>
            <a:r>
              <a:rPr lang="en-US" sz="2000" dirty="0" smtClean="0">
                <a:solidFill>
                  <a:schemeClr val="bg1">
                    <a:lumMod val="50000"/>
                  </a:schemeClr>
                </a:solidFill>
                <a:latin typeface="Century Gothic" panose="020B0502020202020204" pitchFamily="34" charset="0"/>
              </a:rPr>
              <a:t>Valles Caldera and Bandelier</a:t>
            </a:r>
            <a:endParaRPr lang="en-US" sz="2000" dirty="0">
              <a:solidFill>
                <a:schemeClr val="bg1">
                  <a:lumMod val="50000"/>
                </a:schemeClr>
              </a:solidFill>
              <a:latin typeface="Century Gothic" panose="020B0502020202020204" pitchFamily="34" charset="0"/>
            </a:endParaRPr>
          </a:p>
        </p:txBody>
      </p:sp>
      <p:sp>
        <p:nvSpPr>
          <p:cNvPr id="4" name="TextBox 3"/>
          <p:cNvSpPr txBox="1"/>
          <p:nvPr/>
        </p:nvSpPr>
        <p:spPr>
          <a:xfrm>
            <a:off x="6635097" y="5524482"/>
            <a:ext cx="4237721" cy="400110"/>
          </a:xfrm>
          <a:prstGeom prst="rect">
            <a:avLst/>
          </a:prstGeom>
          <a:noFill/>
        </p:spPr>
        <p:txBody>
          <a:bodyPr wrap="square" rtlCol="0">
            <a:spAutoFit/>
          </a:bodyPr>
          <a:lstStyle/>
          <a:p>
            <a:r>
              <a:rPr lang="en-US" sz="2000" dirty="0" smtClean="0">
                <a:solidFill>
                  <a:schemeClr val="bg1">
                    <a:lumMod val="50000"/>
                  </a:schemeClr>
                </a:solidFill>
                <a:latin typeface="Century Gothic" panose="020B0502020202020204" pitchFamily="34" charset="0"/>
              </a:rPr>
              <a:t>2002 potential cheatgrass areas</a:t>
            </a:r>
            <a:endParaRPr lang="en-US" sz="2000" dirty="0">
              <a:solidFill>
                <a:schemeClr val="bg1">
                  <a:lumMod val="50000"/>
                </a:schemeClr>
              </a:solidFill>
              <a:latin typeface="Century Gothic" panose="020B0502020202020204" pitchFamily="34" charset="0"/>
            </a:endParaRPr>
          </a:p>
        </p:txBody>
      </p:sp>
      <p:sp>
        <p:nvSpPr>
          <p:cNvPr id="5" name="TextBox 4"/>
          <p:cNvSpPr txBox="1"/>
          <p:nvPr/>
        </p:nvSpPr>
        <p:spPr>
          <a:xfrm>
            <a:off x="6635097" y="6037629"/>
            <a:ext cx="4222631" cy="400110"/>
          </a:xfrm>
          <a:prstGeom prst="rect">
            <a:avLst/>
          </a:prstGeom>
          <a:noFill/>
        </p:spPr>
        <p:txBody>
          <a:bodyPr wrap="none" rtlCol="0">
            <a:spAutoFit/>
          </a:bodyPr>
          <a:lstStyle/>
          <a:p>
            <a:r>
              <a:rPr lang="en-US" sz="2000" dirty="0" smtClean="0">
                <a:solidFill>
                  <a:schemeClr val="bg1">
                    <a:lumMod val="50000"/>
                  </a:schemeClr>
                </a:solidFill>
                <a:latin typeface="Century Gothic" panose="020B0502020202020204" pitchFamily="34" charset="0"/>
              </a:rPr>
              <a:t>2016 potential cheatgrass areas </a:t>
            </a:r>
            <a:endParaRPr lang="en-US" sz="2000" dirty="0">
              <a:solidFill>
                <a:schemeClr val="bg1">
                  <a:lumMod val="50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2442</TotalTime>
  <Words>1115</Words>
  <Application>Microsoft Office PowerPoint</Application>
  <PresentationFormat>Custom</PresentationFormat>
  <Paragraphs>179</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Century Gothic</vt:lpstr>
      <vt:lpstr>Garamond</vt:lpstr>
      <vt:lpstr>Times New Roman</vt:lpstr>
      <vt:lpstr>Questrial</vt:lpstr>
      <vt:lpstr>Webdings</vt:lpstr>
      <vt:lpstr>Calibri</vt:lpstr>
      <vt:lpstr>Arabic Typesetting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Avery, Ryan B. (LARC-E3)[SSAI DEVELOP]</dc:creator>
  <cp:lastModifiedBy>Emma Baghel</cp:lastModifiedBy>
  <cp:revision>170</cp:revision>
  <dcterms:created xsi:type="dcterms:W3CDTF">2016-07-05T23:27:32Z</dcterms:created>
  <dcterms:modified xsi:type="dcterms:W3CDTF">2016-08-16T12:39:06Z</dcterms:modified>
</cp:coreProperties>
</file>