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3"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520">
          <p15:clr>
            <a:srgbClr val="A4A3A4"/>
          </p15:clr>
        </p15:guide>
        <p15:guide id="2" pos="86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L Admin" initials="CA" lastIdx="10" clrIdx="0">
    <p:extLst/>
  </p:cmAuthor>
  <p:cmAuthor id="2" name="Amberle Keith" initials="AK" lastIdx="6" clrIdx="1"/>
  <p:cmAuthor id="3" name="Brumbaugh, Beth (LARC-E3)[SSAI DEVELOP]" initials="BB(D" lastIdx="2"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69C3"/>
    <a:srgbClr val="000000"/>
    <a:srgbClr val="536B5A"/>
    <a:srgbClr val="82B697"/>
    <a:srgbClr val="4C6553"/>
    <a:srgbClr val="2E8652"/>
    <a:srgbClr val="FCE96D"/>
    <a:srgbClr val="FF9933"/>
    <a:srgbClr val="73292A"/>
    <a:srgbClr val="E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6165" autoAdjust="0"/>
    <p:restoredTop sz="94660"/>
  </p:normalViewPr>
  <p:slideViewPr>
    <p:cSldViewPr snapToGrid="0">
      <p:cViewPr>
        <p:scale>
          <a:sx n="42" d="100"/>
          <a:sy n="42" d="100"/>
        </p:scale>
        <p:origin x="1836" y="-4416"/>
      </p:cViewPr>
      <p:guideLst>
        <p:guide orient="horz" pos="11520"/>
        <p:guide pos="8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6414083334846711"/>
          <c:y val="0.18031976434048269"/>
          <c:w val="0.64531713806846047"/>
          <c:h val="0.80678888273395122"/>
        </c:manualLayout>
      </c:layout>
      <c:pieChart>
        <c:varyColors val="1"/>
        <c:ser>
          <c:idx val="0"/>
          <c:order val="0"/>
          <c:spPr>
            <a:ln>
              <a:noFill/>
            </a:ln>
          </c:spPr>
          <c:dPt>
            <c:idx val="0"/>
            <c:bubble3D val="0"/>
            <c:spPr>
              <a:solidFill>
                <a:srgbClr val="EEECE1">
                  <a:lumMod val="75000"/>
                </a:srgbClr>
              </a:solidFill>
              <a:ln w="19050">
                <a:noFill/>
              </a:ln>
              <a:effectLst/>
            </c:spPr>
          </c:dPt>
          <c:dPt>
            <c:idx val="1"/>
            <c:bubble3D val="0"/>
            <c:spPr>
              <a:solidFill>
                <a:srgbClr val="92D050"/>
              </a:solidFill>
              <a:ln w="19050">
                <a:noFill/>
              </a:ln>
              <a:effectLst/>
            </c:spPr>
          </c:dPt>
          <c:dPt>
            <c:idx val="2"/>
            <c:bubble3D val="0"/>
            <c:spPr>
              <a:solidFill>
                <a:schemeClr val="accent3"/>
              </a:solidFill>
              <a:ln w="19050">
                <a:noFill/>
              </a:ln>
              <a:effectLst/>
            </c:spPr>
          </c:dPt>
          <c:dPt>
            <c:idx val="3"/>
            <c:bubble3D val="0"/>
            <c:spPr>
              <a:solidFill>
                <a:srgbClr val="9BBB59">
                  <a:lumMod val="50000"/>
                </a:srgbClr>
              </a:solidFill>
              <a:ln w="19050">
                <a:noFill/>
              </a:ln>
              <a:effectLst/>
            </c:spPr>
          </c:dPt>
          <c:dPt>
            <c:idx val="4"/>
            <c:bubble3D val="0"/>
            <c:spPr>
              <a:solidFill>
                <a:schemeClr val="accent5"/>
              </a:solidFill>
              <a:ln w="19050">
                <a:noFill/>
              </a:ln>
              <a:effectLst/>
            </c:spPr>
          </c:dPt>
          <c:dPt>
            <c:idx val="5"/>
            <c:bubble3D val="0"/>
            <c:spPr>
              <a:solidFill>
                <a:srgbClr val="9BBB59">
                  <a:lumMod val="60000"/>
                  <a:lumOff val="40000"/>
                </a:srgbClr>
              </a:solidFill>
              <a:ln w="19050">
                <a:noFill/>
              </a:ln>
              <a:effectLst/>
            </c:spPr>
          </c:dPt>
          <c:dPt>
            <c:idx val="6"/>
            <c:bubble3D val="0"/>
            <c:spPr>
              <a:solidFill>
                <a:schemeClr val="accent1">
                  <a:lumMod val="60000"/>
                </a:schemeClr>
              </a:solidFill>
              <a:ln w="19050">
                <a:noFill/>
              </a:ln>
              <a:effectLst/>
            </c:spPr>
          </c:dPt>
          <c:dPt>
            <c:idx val="7"/>
            <c:bubble3D val="0"/>
            <c:spPr>
              <a:solidFill>
                <a:srgbClr val="FFC000"/>
              </a:solidFill>
              <a:ln w="19050">
                <a:noFill/>
              </a:ln>
              <a:effectLst/>
            </c:spPr>
          </c:dPt>
          <c:dPt>
            <c:idx val="8"/>
            <c:bubble3D val="0"/>
            <c:spPr>
              <a:solidFill>
                <a:srgbClr val="EEECE1">
                  <a:lumMod val="50000"/>
                </a:srgbClr>
              </a:solidFill>
              <a:ln w="19050">
                <a:noFill/>
              </a:ln>
              <a:effectLst/>
            </c:spPr>
          </c:dPt>
          <c:dPt>
            <c:idx val="9"/>
            <c:bubble3D val="0"/>
            <c:spPr>
              <a:solidFill>
                <a:schemeClr val="accent4">
                  <a:lumMod val="60000"/>
                </a:schemeClr>
              </a:solidFill>
              <a:ln w="19050">
                <a:noFill/>
              </a:ln>
              <a:effectLst/>
            </c:spPr>
          </c:dPt>
          <c:dPt>
            <c:idx val="10"/>
            <c:bubble3D val="0"/>
            <c:spPr>
              <a:solidFill>
                <a:schemeClr val="accent5">
                  <a:lumMod val="60000"/>
                </a:schemeClr>
              </a:solidFill>
              <a:ln w="19050">
                <a:noFill/>
              </a:ln>
              <a:effectLst/>
            </c:spPr>
          </c:dPt>
          <c:dPt>
            <c:idx val="11"/>
            <c:bubble3D val="0"/>
            <c:spPr>
              <a:solidFill>
                <a:schemeClr val="accent6">
                  <a:lumMod val="60000"/>
                </a:schemeClr>
              </a:solidFill>
              <a:ln w="19050">
                <a:noFill/>
              </a:ln>
              <a:effectLst/>
            </c:spPr>
          </c:dPt>
          <c:dLbls>
            <c:dLbl>
              <c:idx val="0"/>
              <c:layout>
                <c:manualLayout>
                  <c:x val="-1.3118897098603663E-2"/>
                  <c:y val="0"/>
                </c:manualLayout>
              </c:layout>
              <c:tx>
                <c:rich>
                  <a:bodyPr/>
                  <a:lstStyle/>
                  <a:p>
                    <a:fld id="{555CB71C-364E-46D6-83E0-4248FEDC54DD}" type="CELLRANGE">
                      <a:rPr lang="en-US"/>
                      <a:pPr/>
                      <a:t>[CELLRANGE]</a:t>
                    </a:fld>
                    <a:endParaRPr lang="en-US" baseline="0"/>
                  </a:p>
                  <a:p>
                    <a:fld id="{88EAD1A7-6CEA-4CBD-84C5-0DC2D416D362}" type="PERCENTAGE">
                      <a:rPr lang="en-US"/>
                      <a:pPr/>
                      <a:t>[PERCENTAGE]</a:t>
                    </a:fld>
                    <a:endParaRPr lang="en-US"/>
                  </a:p>
                </c:rich>
              </c:tx>
              <c:dLblPos val="bestFit"/>
              <c:showLegendKey val="0"/>
              <c:showVal val="0"/>
              <c:showCatName val="0"/>
              <c:showSerName val="0"/>
              <c:showPercent val="1"/>
              <c:showBubbleSize val="0"/>
              <c:separator>
</c:separator>
              <c:extLst>
                <c:ext xmlns:c15="http://schemas.microsoft.com/office/drawing/2012/chart" uri="{CE6537A1-D6FC-4f65-9D91-7224C49458BB}">
                  <c15:layout/>
                  <c15:dlblFieldTable/>
                  <c15:showDataLabelsRange val="1"/>
                </c:ext>
              </c:extLst>
            </c:dLbl>
            <c:dLbl>
              <c:idx val="1"/>
              <c:layout>
                <c:manualLayout>
                  <c:x val="-0.19432029244932292"/>
                  <c:y val="-0.2244951833193165"/>
                </c:manualLayout>
              </c:layout>
              <c:tx>
                <c:rich>
                  <a:bodyPr/>
                  <a:lstStyle/>
                  <a:p>
                    <a:fld id="{9FAFDFFF-2EE4-4842-9060-E5552C67161F}" type="CELLRANGE">
                      <a:rPr lang="en-US" baseline="0">
                        <a:solidFill>
                          <a:schemeClr val="tx1"/>
                        </a:solidFill>
                        <a:latin typeface="Garamond" panose="02020404030301010803" pitchFamily="18" charset="0"/>
                      </a:rPr>
                      <a:pPr/>
                      <a:t>[CELLRANGE]</a:t>
                    </a:fld>
                    <a:endParaRPr lang="en-US" baseline="0">
                      <a:solidFill>
                        <a:schemeClr val="tx1"/>
                      </a:solidFill>
                      <a:latin typeface="Garamond" panose="02020404030301010803" pitchFamily="18" charset="0"/>
                    </a:endParaRPr>
                  </a:p>
                  <a:p>
                    <a:fld id="{29185956-CBB6-48DB-BC42-52105D1153DE}" type="PERCENTAGE">
                      <a:rPr lang="en-US" baseline="0">
                        <a:solidFill>
                          <a:schemeClr val="tx1"/>
                        </a:solidFill>
                        <a:latin typeface="Garamond" panose="02020404030301010803" pitchFamily="18" charset="0"/>
                      </a:rPr>
                      <a:pPr/>
                      <a:t>[PERCENTAGE]</a:t>
                    </a:fld>
                    <a:endParaRPr lang="en-US"/>
                  </a:p>
                </c:rich>
              </c:tx>
              <c:dLblPos val="bestFit"/>
              <c:showLegendKey val="0"/>
              <c:showVal val="0"/>
              <c:showCatName val="0"/>
              <c:showSerName val="0"/>
              <c:showPercent val="1"/>
              <c:showBubbleSize val="0"/>
              <c:separator>
</c:separator>
              <c:extLst>
                <c:ext xmlns:c15="http://schemas.microsoft.com/office/drawing/2012/chart" uri="{CE6537A1-D6FC-4f65-9D91-7224C49458BB}">
                  <c15:layout/>
                  <c15:dlblFieldTable/>
                  <c15:showDataLabelsRange val="1"/>
                </c:ext>
              </c:extLst>
            </c:dLbl>
            <c:dLbl>
              <c:idx val="2"/>
              <c:delete val="1"/>
              <c:extLst>
                <c:ext xmlns:c15="http://schemas.microsoft.com/office/drawing/2012/chart" uri="{CE6537A1-D6FC-4f65-9D91-7224C49458BB}"/>
              </c:extLst>
            </c:dLbl>
            <c:dLbl>
              <c:idx val="3"/>
              <c:layout>
                <c:manualLayout>
                  <c:x val="-1.1438467226193101E-2"/>
                  <c:y val="2.2048083989501314E-2"/>
                </c:manualLayout>
              </c:layout>
              <c:tx>
                <c:rich>
                  <a:bodyPr/>
                  <a:lstStyle/>
                  <a:p>
                    <a:fld id="{7C36C5C3-3167-4DD6-A48B-FCBB50BA5A0B}" type="CELLRANGE">
                      <a:rPr lang="en-US"/>
                      <a:pPr/>
                      <a:t>[CELLRANGE]</a:t>
                    </a:fld>
                    <a:endParaRPr lang="en-US" baseline="0"/>
                  </a:p>
                  <a:p>
                    <a:fld id="{88210896-48A1-4546-9A6D-AC8C9530E8F4}" type="PERCENTAGE">
                      <a:rPr lang="en-US"/>
                      <a:pPr/>
                      <a:t>[PERCENTAGE]</a:t>
                    </a:fld>
                    <a:endParaRPr lang="en-US"/>
                  </a:p>
                </c:rich>
              </c:tx>
              <c:dLblPos val="bestFit"/>
              <c:showLegendKey val="0"/>
              <c:showVal val="0"/>
              <c:showCatName val="0"/>
              <c:showSerName val="0"/>
              <c:showPercent val="1"/>
              <c:showBubbleSize val="0"/>
              <c:separator>
</c:separator>
              <c:extLst>
                <c:ext xmlns:c15="http://schemas.microsoft.com/office/drawing/2012/chart" uri="{CE6537A1-D6FC-4f65-9D91-7224C49458BB}">
                  <c15:layout/>
                  <c15:dlblFieldTable/>
                  <c15:showDataLabelsRange val="1"/>
                </c:ext>
              </c:extLst>
            </c:dLbl>
            <c:dLbl>
              <c:idx val="4"/>
              <c:delete val="1"/>
              <c:extLst>
                <c:ext xmlns:c15="http://schemas.microsoft.com/office/drawing/2012/chart" uri="{CE6537A1-D6FC-4f65-9D91-7224C49458BB}"/>
              </c:extLst>
            </c:dLbl>
            <c:dLbl>
              <c:idx val="5"/>
              <c:layout>
                <c:manualLayout>
                  <c:x val="-1.5991040658632664E-2"/>
                  <c:y val="2.2136552930883638E-2"/>
                </c:manualLayout>
              </c:layout>
              <c:tx>
                <c:rich>
                  <a:bodyPr/>
                  <a:lstStyle/>
                  <a:p>
                    <a:fld id="{EACA8B7D-CDB9-427E-A261-F2A641E38C2E}" type="CELLRANGE">
                      <a:rPr lang="en-US"/>
                      <a:pPr/>
                      <a:t>[CELLRANGE]</a:t>
                    </a:fld>
                    <a:endParaRPr lang="en-US" baseline="0"/>
                  </a:p>
                  <a:p>
                    <a:fld id="{12CA7B3B-A308-4CF2-AC3F-0945D71C1984}" type="PERCENTAGE">
                      <a:rPr lang="en-US"/>
                      <a:pPr/>
                      <a:t>[PERCENTAGE]</a:t>
                    </a:fld>
                    <a:endParaRPr lang="en-US"/>
                  </a:p>
                </c:rich>
              </c:tx>
              <c:dLblPos val="bestFit"/>
              <c:showLegendKey val="0"/>
              <c:showVal val="0"/>
              <c:showCatName val="0"/>
              <c:showSerName val="0"/>
              <c:showPercent val="1"/>
              <c:showBubbleSize val="0"/>
              <c:separator>
</c:separator>
              <c:extLst>
                <c:ext xmlns:c15="http://schemas.microsoft.com/office/drawing/2012/chart" uri="{CE6537A1-D6FC-4f65-9D91-7224C49458BB}">
                  <c15:layout/>
                  <c15:dlblFieldTable/>
                  <c15:showDataLabelsRange val="1"/>
                </c:ext>
              </c:extLst>
            </c:dLbl>
            <c:dLbl>
              <c:idx val="6"/>
              <c:layout>
                <c:manualLayout>
                  <c:x val="-3.1123333636013786E-2"/>
                  <c:y val="1.3008293963254593E-2"/>
                </c:manualLayout>
              </c:layout>
              <c:tx>
                <c:rich>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Garamond" panose="02020404030301010803" pitchFamily="18" charset="0"/>
                        <a:ea typeface="+mn-ea"/>
                        <a:cs typeface="+mn-cs"/>
                      </a:defRPr>
                    </a:pPr>
                    <a:fld id="{5FEFACD2-0829-4280-B2B2-55AC214B3EBA}" type="CELLRANGE">
                      <a:rPr lang="en-US" sz="1600" baseline="0">
                        <a:solidFill>
                          <a:schemeClr val="tx1"/>
                        </a:solidFill>
                        <a:latin typeface="Garamond" panose="02020404030301010803" pitchFamily="18" charset="0"/>
                      </a:rPr>
                      <a:pPr>
                        <a:defRPr sz="1600">
                          <a:solidFill>
                            <a:schemeClr val="tx1"/>
                          </a:solidFill>
                          <a:latin typeface="Garamond" panose="02020404030301010803" pitchFamily="18" charset="0"/>
                        </a:defRPr>
                      </a:pPr>
                      <a:t>[CELLRANGE]</a:t>
                    </a:fld>
                    <a:endParaRPr lang="en-US" sz="1600" baseline="0">
                      <a:solidFill>
                        <a:schemeClr val="tx1"/>
                      </a:solidFill>
                      <a:latin typeface="Garamond" panose="02020404030301010803" pitchFamily="18" charset="0"/>
                    </a:endParaRPr>
                  </a:p>
                  <a:p>
                    <a:pPr>
                      <a:defRPr sz="1600">
                        <a:solidFill>
                          <a:schemeClr val="tx1"/>
                        </a:solidFill>
                        <a:latin typeface="Garamond" panose="02020404030301010803" pitchFamily="18" charset="0"/>
                      </a:defRPr>
                    </a:pPr>
                    <a:fld id="{84FDAF20-8E2E-4B55-8C40-70787A29B34D}" type="PERCENTAGE">
                      <a:rPr lang="en-US" sz="1600" baseline="0">
                        <a:solidFill>
                          <a:schemeClr val="tx1"/>
                        </a:solidFill>
                        <a:latin typeface="Garamond" panose="02020404030301010803" pitchFamily="18" charset="0"/>
                      </a:rPr>
                      <a:pPr>
                        <a:defRPr sz="1600">
                          <a:solidFill>
                            <a:schemeClr val="tx1"/>
                          </a:solidFill>
                          <a:latin typeface="Garamond" panose="02020404030301010803" pitchFamily="18" charset="0"/>
                        </a:defRPr>
                      </a:pPr>
                      <a:t>[PERCENTAGE]</a:t>
                    </a:fld>
                    <a:endParaRPr lang="en-US"/>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Garamond" panose="02020404030301010803" pitchFamily="18" charset="0"/>
                      <a:ea typeface="+mn-ea"/>
                      <a:cs typeface="+mn-cs"/>
                    </a:defRPr>
                  </a:pPr>
                  <a:endParaRPr lang="en-US"/>
                </a:p>
              </c:txPr>
              <c:dLblPos val="bestFit"/>
              <c:showLegendKey val="0"/>
              <c:showVal val="0"/>
              <c:showCatName val="0"/>
              <c:showSerName val="0"/>
              <c:showPercent val="1"/>
              <c:showBubbleSize val="0"/>
              <c:separator>
</c:separator>
              <c:extLst>
                <c:ext xmlns:c15="http://schemas.microsoft.com/office/drawing/2012/chart" uri="{CE6537A1-D6FC-4f65-9D91-7224C49458BB}">
                  <c15:layout/>
                  <c15:dlblFieldTable/>
                  <c15:showDataLabelsRange val="1"/>
                </c:ext>
              </c:extLst>
            </c:dLbl>
            <c:dLbl>
              <c:idx val="7"/>
              <c:layout>
                <c:manualLayout>
                  <c:x val="-8.5356752152274205E-3"/>
                  <c:y val="-4.4663097112860893E-2"/>
                </c:manualLayout>
              </c:layout>
              <c:tx>
                <c:rich>
                  <a:bodyPr/>
                  <a:lstStyle/>
                  <a:p>
                    <a:fld id="{FFB2C66D-A0E0-45CA-B930-BBF7559B03D5}" type="CELLRANGE">
                      <a:rPr lang="en-US"/>
                      <a:pPr/>
                      <a:t>[CELLRANGE]</a:t>
                    </a:fld>
                    <a:endParaRPr lang="en-US" baseline="0"/>
                  </a:p>
                  <a:p>
                    <a:fld id="{A4A89F47-3C6E-469C-9116-717F73D6D5D4}" type="PERCENTAGE">
                      <a:rPr lang="en-US"/>
                      <a:pPr/>
                      <a:t>[PERCENTAGE]</a:t>
                    </a:fld>
                    <a:endParaRPr lang="en-US"/>
                  </a:p>
                </c:rich>
              </c:tx>
              <c:dLblPos val="bestFit"/>
              <c:showLegendKey val="0"/>
              <c:showVal val="0"/>
              <c:showCatName val="0"/>
              <c:showSerName val="0"/>
              <c:showPercent val="1"/>
              <c:showBubbleSize val="0"/>
              <c:separator>
</c:separator>
              <c:extLst>
                <c:ext xmlns:c15="http://schemas.microsoft.com/office/drawing/2012/chart" uri="{CE6537A1-D6FC-4f65-9D91-7224C49458BB}">
                  <c15:layout/>
                  <c15:dlblFieldTable/>
                  <c15:showDataLabelsRange val="1"/>
                </c:ext>
              </c:extLst>
            </c:dLbl>
            <c:dLbl>
              <c:idx val="8"/>
              <c:layout>
                <c:manualLayout>
                  <c:x val="2.8195289427371827E-2"/>
                  <c:y val="-4.6191426071741032E-3"/>
                </c:manualLayout>
              </c:layout>
              <c:tx>
                <c:rich>
                  <a:bodyPr/>
                  <a:lstStyle/>
                  <a:p>
                    <a:fld id="{0D1BD886-6293-433D-A274-D193B0809EAC}" type="CELLRANGE">
                      <a:rPr lang="en-US"/>
                      <a:pPr/>
                      <a:t>[CELLRANGE]</a:t>
                    </a:fld>
                    <a:endParaRPr lang="en-US" baseline="0"/>
                  </a:p>
                  <a:p>
                    <a:fld id="{9EF35943-9876-4BB2-A1EA-61B37E625A0E}" type="PERCENTAGE">
                      <a:rPr lang="en-US"/>
                      <a:pPr/>
                      <a:t>[PERCENTAGE]</a:t>
                    </a:fld>
                    <a:endParaRPr lang="en-US"/>
                  </a:p>
                </c:rich>
              </c:tx>
              <c:dLblPos val="bestFit"/>
              <c:showLegendKey val="0"/>
              <c:showVal val="0"/>
              <c:showCatName val="0"/>
              <c:showSerName val="0"/>
              <c:showPercent val="1"/>
              <c:showBubbleSize val="0"/>
              <c:separator>
</c:separator>
              <c:extLst>
                <c:ext xmlns:c15="http://schemas.microsoft.com/office/drawing/2012/chart" uri="{CE6537A1-D6FC-4f65-9D91-7224C49458BB}">
                  <c15:layout/>
                  <c15:dlblFieldTable/>
                  <c15:showDataLabelsRange val="1"/>
                </c:ext>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Garamond" panose="02020404030301010803" pitchFamily="18" charset="0"/>
                    <a:ea typeface="+mn-ea"/>
                    <a:cs typeface="+mn-cs"/>
                  </a:defRPr>
                </a:pPr>
                <a:endParaRPr lang="en-US"/>
              </a:p>
            </c:txPr>
            <c:dLblPos val="bestFit"/>
            <c:showLegendKey val="0"/>
            <c:showVal val="0"/>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cat>
            <c:strRef>
              <c:f>Sheet1!$A$2:$A$13</c:f>
              <c:strCache>
                <c:ptCount val="12"/>
                <c:pt idx="0">
                  <c:v>Sparse veg.</c:v>
                </c:pt>
                <c:pt idx="1">
                  <c:v>Ericaceous Shrub</c:v>
                </c:pt>
                <c:pt idx="2">
                  <c:v>Coniferious</c:v>
                </c:pt>
                <c:pt idx="3">
                  <c:v>Deciduous</c:v>
                </c:pt>
                <c:pt idx="4">
                  <c:v>Woodland</c:v>
                </c:pt>
                <c:pt idx="5">
                  <c:v>Herbaceous</c:v>
                </c:pt>
                <c:pt idx="6">
                  <c:v>Bamboo</c:v>
                </c:pt>
                <c:pt idx="7">
                  <c:v>Grasslands</c:v>
                </c:pt>
                <c:pt idx="8">
                  <c:v>Alpine Shrub</c:v>
                </c:pt>
                <c:pt idx="9">
                  <c:v>Forest Shrub</c:v>
                </c:pt>
                <c:pt idx="10">
                  <c:v>Water</c:v>
                </c:pt>
                <c:pt idx="11">
                  <c:v>Agg.</c:v>
                </c:pt>
              </c:strCache>
            </c:strRef>
          </c:cat>
          <c:val>
            <c:numRef>
              <c:f>Sheet1!$G$2:$G$13</c:f>
              <c:numCache>
                <c:formatCode>0.00</c:formatCode>
                <c:ptCount val="12"/>
                <c:pt idx="0">
                  <c:v>3.2150881958375384</c:v>
                </c:pt>
                <c:pt idx="1">
                  <c:v>71.985828858126609</c:v>
                </c:pt>
                <c:pt idx="2">
                  <c:v>2.1597285387359777E-2</c:v>
                </c:pt>
                <c:pt idx="3">
                  <c:v>0.5644367469504219</c:v>
                </c:pt>
                <c:pt idx="4">
                  <c:v>1.412130198404293E-2</c:v>
                </c:pt>
                <c:pt idx="5">
                  <c:v>7.1387334853449964</c:v>
                </c:pt>
                <c:pt idx="6">
                  <c:v>0.2001902222443733</c:v>
                </c:pt>
                <c:pt idx="7">
                  <c:v>3.6536792221654601</c:v>
                </c:pt>
                <c:pt idx="8">
                  <c:v>13.181404737281484</c:v>
                </c:pt>
                <c:pt idx="9">
                  <c:v>8.3066482259076049E-3</c:v>
                </c:pt>
                <c:pt idx="10">
                  <c:v>1.412130198404293E-2</c:v>
                </c:pt>
                <c:pt idx="11">
                  <c:v>2.4919944677722818E-3</c:v>
                </c:pt>
              </c:numCache>
            </c:numRef>
          </c:val>
          <c:extLst>
            <c:ext xmlns:c15="http://schemas.microsoft.com/office/drawing/2012/chart" uri="{02D57815-91ED-43cb-92C2-25804820EDAC}">
              <c15:datalabelsRange>
                <c15:f>Sheet1!$A$2:$A$13</c15:f>
                <c15:dlblRangeCache>
                  <c:ptCount val="12"/>
                  <c:pt idx="0">
                    <c:v>Sparse veg.</c:v>
                  </c:pt>
                  <c:pt idx="1">
                    <c:v>Ericaceous Shrub</c:v>
                  </c:pt>
                  <c:pt idx="2">
                    <c:v>Coniferious</c:v>
                  </c:pt>
                  <c:pt idx="3">
                    <c:v>Deciduous</c:v>
                  </c:pt>
                  <c:pt idx="4">
                    <c:v>Woodland</c:v>
                  </c:pt>
                  <c:pt idx="5">
                    <c:v>Herbaceous</c:v>
                  </c:pt>
                  <c:pt idx="6">
                    <c:v>Bamboo</c:v>
                  </c:pt>
                  <c:pt idx="7">
                    <c:v>Grasslands</c:v>
                  </c:pt>
                  <c:pt idx="8">
                    <c:v>Alpine Shrub</c:v>
                  </c:pt>
                  <c:pt idx="9">
                    <c:v>Forest Shrub</c:v>
                  </c:pt>
                  <c:pt idx="10">
                    <c:v>Water</c:v>
                  </c:pt>
                  <c:pt idx="11">
                    <c:v>Agg.</c:v>
                  </c:pt>
                </c15:dlblRangeCache>
              </c15:datalabelsRange>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Node Location"/>
          <p:cNvSpPr>
            <a:spLocks noGrp="1"/>
          </p:cNvSpPr>
          <p:nvPr>
            <p:ph type="body" sz="quarter" idx="13" hasCustomPrompt="1"/>
          </p:nvPr>
        </p:nvSpPr>
        <p:spPr>
          <a:xfrm>
            <a:off x="685800" y="35350704"/>
            <a:ext cx="26060400" cy="594360"/>
          </a:xfrm>
          <a:prstGeom prst="rect">
            <a:avLst/>
          </a:prstGeom>
        </p:spPr>
        <p:txBody>
          <a:bodyPr/>
          <a:lstStyle>
            <a:lvl1pPr marL="0" indent="0">
              <a:buNone/>
              <a:defRPr sz="3600" b="1" baseline="0">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smtClean="0"/>
              <a:t>DEVELOP Node Location</a:t>
            </a:r>
            <a:endParaRPr lang="en-US" dirty="0"/>
          </a:p>
        </p:txBody>
      </p:sp>
      <p:sp>
        <p:nvSpPr>
          <p:cNvPr id="10" name="Subtitle"/>
          <p:cNvSpPr>
            <a:spLocks noGrp="1"/>
          </p:cNvSpPr>
          <p:nvPr>
            <p:ph type="body" sz="quarter" idx="11" hasCustomPrompt="1"/>
          </p:nvPr>
        </p:nvSpPr>
        <p:spPr>
          <a:xfrm>
            <a:off x="4014216" y="2176272"/>
            <a:ext cx="19412712" cy="1216152"/>
          </a:xfrm>
          <a:prstGeom prst="rect">
            <a:avLst/>
          </a:prstGeom>
        </p:spPr>
        <p:txBody>
          <a:bodyPr/>
          <a:lstStyle>
            <a:lvl1pPr marL="0" indent="0" algn="ctr">
              <a:buNone/>
              <a:defRPr sz="3600" baseline="0">
                <a:latin typeface="+mj-lt"/>
              </a:defRPr>
            </a:lvl1pPr>
            <a:lvl2pPr>
              <a:defRPr sz="4800"/>
            </a:lvl2pPr>
            <a:lvl3pPr>
              <a:defRPr sz="4000"/>
            </a:lvl3pPr>
            <a:lvl4pPr>
              <a:defRPr sz="3600"/>
            </a:lvl4pPr>
            <a:lvl5pPr>
              <a:defRPr sz="3600"/>
            </a:lvl5pPr>
          </a:lstStyle>
          <a:p>
            <a:pPr lvl="0"/>
            <a:r>
              <a:rPr lang="en-US" dirty="0" smtClean="0"/>
              <a:t>Project subtitle [use sentence case]</a:t>
            </a:r>
            <a:endParaRPr lang="en-US" dirty="0"/>
          </a:p>
        </p:txBody>
      </p:sp>
      <p:sp>
        <p:nvSpPr>
          <p:cNvPr id="8" name="Main Title"/>
          <p:cNvSpPr>
            <a:spLocks noGrp="1"/>
          </p:cNvSpPr>
          <p:nvPr>
            <p:ph type="body" sz="quarter" idx="10" hasCustomPrompt="1"/>
          </p:nvPr>
        </p:nvSpPr>
        <p:spPr>
          <a:xfrm>
            <a:off x="4572000" y="914400"/>
            <a:ext cx="18288000" cy="1152144"/>
          </a:xfrm>
          <a:prstGeom prst="rect">
            <a:avLst/>
          </a:prstGeom>
        </p:spPr>
        <p:txBody>
          <a:bodyPr/>
          <a:lstStyle>
            <a:lvl1pPr marL="0" indent="0" algn="ctr">
              <a:buNone/>
              <a:defRPr sz="8400" b="1" baseline="0">
                <a:solidFill>
                  <a:schemeClr val="accent1"/>
                </a:solidFill>
                <a:latin typeface="+mj-lt"/>
              </a:defRPr>
            </a:lvl1pPr>
          </a:lstStyle>
          <a:p>
            <a:pPr lvl="0"/>
            <a:r>
              <a:rPr lang="en-US" dirty="0" smtClean="0"/>
              <a:t>Project Title [Use Title Case]</a:t>
            </a:r>
            <a:endParaRPr lang="en-US" dirty="0"/>
          </a:p>
        </p:txBody>
      </p:sp>
    </p:spTree>
    <p:extLst>
      <p:ext uri="{BB962C8B-B14F-4D97-AF65-F5344CB8AC3E}">
        <p14:creationId xmlns:p14="http://schemas.microsoft.com/office/powerpoint/2010/main" val="341177245"/>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0" name="footer boundary line"/>
          <p:cNvCxnSpPr/>
          <p:nvPr userDrawn="1"/>
        </p:nvCxnSpPr>
        <p:spPr>
          <a:xfrm>
            <a:off x="685800" y="34978415"/>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 name="header boundary line"/>
          <p:cNvCxnSpPr/>
          <p:nvPr userDrawn="1"/>
        </p:nvCxnSpPr>
        <p:spPr>
          <a:xfrm>
            <a:off x="685800" y="3918857"/>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7" name="nasa logo" descr="BnW.psd"/>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4138370" y="948900"/>
            <a:ext cx="2329895" cy="193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develop logo"/>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44495" y="661797"/>
            <a:ext cx="2158130" cy="259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ract info"/>
          <p:cNvSpPr/>
          <p:nvPr userDrawn="1"/>
        </p:nvSpPr>
        <p:spPr>
          <a:xfrm>
            <a:off x="21089073" y="35379524"/>
            <a:ext cx="5657127" cy="523220"/>
          </a:xfrm>
          <a:prstGeom prst="rect">
            <a:avLst/>
          </a:prstGeom>
        </p:spPr>
        <p:txBody>
          <a:bodyPr wrap="square">
            <a:spAutoFit/>
          </a:bodyPr>
          <a:lstStyle/>
          <a:p>
            <a:pPr lvl="0" algn="r">
              <a:buClr>
                <a:schemeClr val="dk1"/>
              </a:buClr>
              <a:buSzPct val="25000"/>
            </a:pPr>
            <a:r>
              <a:rPr lang="en-US" sz="14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4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4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557721729"/>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8640" userDrawn="1">
          <p15:clr>
            <a:srgbClr val="F26B43"/>
          </p15:clr>
        </p15:guide>
        <p15:guide id="2" orient="horz" pos="11520" userDrawn="1">
          <p15:clr>
            <a:srgbClr val="F26B43"/>
          </p15:clr>
        </p15:guide>
        <p15:guide id="3" pos="576" userDrawn="1">
          <p15:clr>
            <a:srgbClr val="F26B43"/>
          </p15:clr>
        </p15:guide>
        <p15:guide id="4" pos="16704" userDrawn="1">
          <p15:clr>
            <a:srgbClr val="F26B43"/>
          </p15:clr>
        </p15:guide>
        <p15:guide id="5" orient="horz" pos="21888" userDrawn="1">
          <p15:clr>
            <a:srgbClr val="F26B43"/>
          </p15:clr>
        </p15:guide>
        <p15:guide id="6" orient="horz" pos="3456" userDrawn="1">
          <p15:clr>
            <a:srgbClr val="F26B43"/>
          </p15:clr>
        </p15:guide>
        <p15:guide id="7" pos="5760" userDrawn="1">
          <p15:clr>
            <a:srgbClr val="A4A3A4"/>
          </p15:clr>
        </p15:guide>
        <p15:guide id="8" pos="6048" userDrawn="1">
          <p15:clr>
            <a:srgbClr val="A4A3A4"/>
          </p15:clr>
        </p15:guide>
        <p15:guide id="9" pos="11520" userDrawn="1">
          <p15:clr>
            <a:srgbClr val="A4A3A4"/>
          </p15:clr>
        </p15:guide>
        <p15:guide id="10" pos="11232" userDrawn="1">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1.wdp"/><Relationship Id="rId18" Type="http://schemas.openxmlformats.org/officeDocument/2006/relationships/image" Target="../media/image16.tiff"/><Relationship Id="rId26" Type="http://schemas.openxmlformats.org/officeDocument/2006/relationships/image" Target="../media/image24.tiff"/><Relationship Id="rId3" Type="http://schemas.openxmlformats.org/officeDocument/2006/relationships/image" Target="../media/image4.png"/><Relationship Id="rId21" Type="http://schemas.openxmlformats.org/officeDocument/2006/relationships/image" Target="../media/image19.tiff"/><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chart" Target="../charts/chart1.xml"/><Relationship Id="rId25" Type="http://schemas.openxmlformats.org/officeDocument/2006/relationships/image" Target="../media/image23.png"/><Relationship Id="rId2" Type="http://schemas.openxmlformats.org/officeDocument/2006/relationships/image" Target="../media/image3.jpeg"/><Relationship Id="rId16" Type="http://schemas.microsoft.com/office/2007/relationships/hdphoto" Target="../media/hdphoto2.wdp"/><Relationship Id="rId20" Type="http://schemas.openxmlformats.org/officeDocument/2006/relationships/image" Target="../media/image18.tiff"/><Relationship Id="rId29"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tiff"/><Relationship Id="rId24" Type="http://schemas.openxmlformats.org/officeDocument/2006/relationships/image" Target="../media/image22.png"/><Relationship Id="rId5" Type="http://schemas.openxmlformats.org/officeDocument/2006/relationships/image" Target="../media/image6.png"/><Relationship Id="rId15" Type="http://schemas.openxmlformats.org/officeDocument/2006/relationships/image" Target="../media/image15.png"/><Relationship Id="rId23" Type="http://schemas.openxmlformats.org/officeDocument/2006/relationships/image" Target="../media/image21.png"/><Relationship Id="rId28" Type="http://schemas.openxmlformats.org/officeDocument/2006/relationships/image" Target="../media/image26.tiff"/><Relationship Id="rId10" Type="http://schemas.openxmlformats.org/officeDocument/2006/relationships/image" Target="../media/image11.gif"/><Relationship Id="rId19" Type="http://schemas.openxmlformats.org/officeDocument/2006/relationships/image" Target="../media/image17.tiff"/><Relationship Id="rId31" Type="http://schemas.openxmlformats.org/officeDocument/2006/relationships/image" Target="../media/image28.emf"/><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tiff"/><Relationship Id="rId22" Type="http://schemas.openxmlformats.org/officeDocument/2006/relationships/image" Target="../media/image20.png"/><Relationship Id="rId27" Type="http://schemas.openxmlformats.org/officeDocument/2006/relationships/image" Target="../media/image25.tiff"/><Relationship Id="rId30"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914400" y="35264821"/>
            <a:ext cx="25182479" cy="627412"/>
          </a:xfrm>
        </p:spPr>
        <p:txBody>
          <a:bodyPr/>
          <a:lstStyle/>
          <a:p>
            <a:r>
              <a:rPr lang="en-US" dirty="0" smtClean="0"/>
              <a:t>USGS at Colorado State University</a:t>
            </a:r>
            <a:endParaRPr lang="en-US" dirty="0"/>
          </a:p>
        </p:txBody>
      </p:sp>
      <p:sp>
        <p:nvSpPr>
          <p:cNvPr id="4" name="Text Placeholder 3"/>
          <p:cNvSpPr>
            <a:spLocks noGrp="1"/>
          </p:cNvSpPr>
          <p:nvPr>
            <p:ph type="body" sz="quarter" idx="11"/>
          </p:nvPr>
        </p:nvSpPr>
        <p:spPr/>
        <p:txBody>
          <a:bodyPr/>
          <a:lstStyle/>
          <a:p>
            <a:r>
              <a:rPr lang="en-US" dirty="0">
                <a:solidFill>
                  <a:srgbClr val="3B4045"/>
                </a:solidFill>
                <a:latin typeface="Century Gothic" charset="0"/>
              </a:rPr>
              <a:t>Mapping </a:t>
            </a:r>
            <a:r>
              <a:rPr lang="en-US" dirty="0" smtClean="0">
                <a:solidFill>
                  <a:srgbClr val="3B4045"/>
                </a:solidFill>
                <a:latin typeface="Century Gothic" charset="0"/>
              </a:rPr>
              <a:t>Four </a:t>
            </a:r>
            <a:r>
              <a:rPr lang="en-US" dirty="0">
                <a:solidFill>
                  <a:srgbClr val="3B4045"/>
                </a:solidFill>
                <a:latin typeface="Century Gothic" charset="0"/>
              </a:rPr>
              <a:t>D</a:t>
            </a:r>
            <a:r>
              <a:rPr lang="en-US" dirty="0" smtClean="0">
                <a:solidFill>
                  <a:srgbClr val="3B4045"/>
                </a:solidFill>
                <a:latin typeface="Century Gothic" charset="0"/>
              </a:rPr>
              <a:t>ecades </a:t>
            </a:r>
            <a:r>
              <a:rPr lang="en-US" dirty="0">
                <a:solidFill>
                  <a:srgbClr val="3B4045"/>
                </a:solidFill>
                <a:latin typeface="Century Gothic" charset="0"/>
              </a:rPr>
              <a:t>of F</a:t>
            </a:r>
            <a:r>
              <a:rPr lang="en-US" dirty="0" smtClean="0">
                <a:solidFill>
                  <a:srgbClr val="3B4045"/>
                </a:solidFill>
                <a:latin typeface="Century Gothic" charset="0"/>
              </a:rPr>
              <a:t>ire </a:t>
            </a:r>
            <a:r>
              <a:rPr lang="en-US" dirty="0">
                <a:solidFill>
                  <a:srgbClr val="3B4045"/>
                </a:solidFill>
                <a:latin typeface="Century Gothic" charset="0"/>
              </a:rPr>
              <a:t>H</a:t>
            </a:r>
            <a:r>
              <a:rPr lang="en-US" dirty="0" smtClean="0">
                <a:solidFill>
                  <a:srgbClr val="3B4045"/>
                </a:solidFill>
                <a:latin typeface="Century Gothic" charset="0"/>
              </a:rPr>
              <a:t>istory </a:t>
            </a:r>
            <a:r>
              <a:rPr lang="en-US" dirty="0">
                <a:solidFill>
                  <a:srgbClr val="3B4045"/>
                </a:solidFill>
                <a:latin typeface="Century Gothic" charset="0"/>
              </a:rPr>
              <a:t>for </a:t>
            </a:r>
            <a:r>
              <a:rPr lang="en-US" dirty="0" smtClean="0">
                <a:solidFill>
                  <a:srgbClr val="3B4045"/>
                </a:solidFill>
                <a:latin typeface="Century Gothic" charset="0"/>
              </a:rPr>
              <a:t>Targeted Conservation </a:t>
            </a:r>
            <a:r>
              <a:rPr lang="en-US" dirty="0">
                <a:solidFill>
                  <a:srgbClr val="3B4045"/>
                </a:solidFill>
                <a:latin typeface="Century Gothic" charset="0"/>
              </a:rPr>
              <a:t>in the </a:t>
            </a:r>
            <a:r>
              <a:rPr lang="en-US" dirty="0" smtClean="0">
                <a:solidFill>
                  <a:srgbClr val="3B4045"/>
                </a:solidFill>
                <a:latin typeface="Century Gothic" charset="0"/>
              </a:rPr>
              <a:t>South-Central </a:t>
            </a:r>
            <a:r>
              <a:rPr lang="en-US" dirty="0">
                <a:solidFill>
                  <a:srgbClr val="3B4045"/>
                </a:solidFill>
                <a:latin typeface="Century Gothic" charset="0"/>
              </a:rPr>
              <a:t>H</a:t>
            </a:r>
            <a:r>
              <a:rPr lang="en-US" dirty="0" smtClean="0">
                <a:solidFill>
                  <a:srgbClr val="3B4045"/>
                </a:solidFill>
                <a:latin typeface="Century Gothic" charset="0"/>
              </a:rPr>
              <a:t>ighlands </a:t>
            </a:r>
            <a:r>
              <a:rPr lang="en-US" dirty="0">
                <a:solidFill>
                  <a:srgbClr val="3B4045"/>
                </a:solidFill>
                <a:latin typeface="Century Gothic" charset="0"/>
              </a:rPr>
              <a:t>of Ethiopia</a:t>
            </a:r>
          </a:p>
        </p:txBody>
      </p:sp>
      <p:sp>
        <p:nvSpPr>
          <p:cNvPr id="5" name="Text Placeholder 4"/>
          <p:cNvSpPr>
            <a:spLocks noGrp="1"/>
          </p:cNvSpPr>
          <p:nvPr>
            <p:ph type="body" sz="quarter" idx="10"/>
          </p:nvPr>
        </p:nvSpPr>
        <p:spPr/>
        <p:txBody>
          <a:bodyPr/>
          <a:lstStyle/>
          <a:p>
            <a:r>
              <a:rPr lang="en-US" dirty="0">
                <a:latin typeface="Century Gothic" charset="0"/>
              </a:rPr>
              <a:t>Ethiopia Ecological Forecasting</a:t>
            </a:r>
          </a:p>
        </p:txBody>
      </p:sp>
      <p:sp>
        <p:nvSpPr>
          <p:cNvPr id="6" name="Text Placeholder 16"/>
          <p:cNvSpPr txBox="1">
            <a:spLocks/>
          </p:cNvSpPr>
          <p:nvPr/>
        </p:nvSpPr>
        <p:spPr>
          <a:xfrm>
            <a:off x="628560" y="5919077"/>
            <a:ext cx="26174880" cy="335180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defTabSz="522288">
              <a:lnSpc>
                <a:spcPct val="100000"/>
              </a:lnSpc>
            </a:pPr>
            <a:r>
              <a:rPr lang="en-US" sz="2400" dirty="0" smtClean="0"/>
              <a:t>The Bale Mountains of </a:t>
            </a:r>
            <a:r>
              <a:rPr lang="en-US" sz="2400" dirty="0"/>
              <a:t>south-central Ethiopia </a:t>
            </a:r>
            <a:r>
              <a:rPr lang="en-US" sz="2400" dirty="0" smtClean="0"/>
              <a:t>comprise </a:t>
            </a:r>
            <a:r>
              <a:rPr lang="en-US" sz="2400" dirty="0"/>
              <a:t>one of the largest and least studied mountain systems in Africa. An internationally recognized biodiversity hotspot, the region is home to Bale Mountains National Park and the </a:t>
            </a:r>
            <a:r>
              <a:rPr lang="en-US" sz="2400" dirty="0" err="1"/>
              <a:t>Sanetti</a:t>
            </a:r>
            <a:r>
              <a:rPr lang="en-US" sz="2400" dirty="0"/>
              <a:t> Plateau, which provide critical alpine habitat for numerous endemic and endangered </a:t>
            </a:r>
            <a:r>
              <a:rPr lang="en-US" sz="2400" dirty="0" smtClean="0"/>
              <a:t>species, </a:t>
            </a:r>
            <a:r>
              <a:rPr lang="en-US" sz="2400" dirty="0"/>
              <a:t>such as the </a:t>
            </a:r>
            <a:r>
              <a:rPr lang="en-US" sz="2400" dirty="0" smtClean="0"/>
              <a:t>mountain </a:t>
            </a:r>
            <a:r>
              <a:rPr lang="en-US" sz="2400" dirty="0" err="1"/>
              <a:t>n</a:t>
            </a:r>
            <a:r>
              <a:rPr lang="en-US" sz="2400" dirty="0" err="1" smtClean="0"/>
              <a:t>yala</a:t>
            </a:r>
            <a:r>
              <a:rPr lang="en-US" sz="2400" dirty="0"/>
              <a:t>. Ethiopian agro-pastoralists in the region practice intentional burning to clear land for grazing and planting; however, pressures related to climate change and increasing populations have made understanding the frequency and extent of burning a top priority for conservationists and land managers seeking to balance conservation goals with the needs of local communities. To address this need, we mapped historical fire </a:t>
            </a:r>
            <a:r>
              <a:rPr lang="en-US" sz="2400" dirty="0" smtClean="0"/>
              <a:t>extent and frequency in </a:t>
            </a:r>
            <a:r>
              <a:rPr lang="en-US" sz="2400" dirty="0"/>
              <a:t>the unique, high-altitude Ericaceous shrublands of Bale, using all available dry-season scenes from 42 years (1973-2015) of the Landsat record. We spatially and spectrally linked imagery within the </a:t>
            </a:r>
            <a:r>
              <a:rPr lang="en-US" sz="2400" dirty="0" err="1"/>
              <a:t>LandsatLinkr</a:t>
            </a:r>
            <a:r>
              <a:rPr lang="en-US" sz="2400" dirty="0"/>
              <a:t> R package to visualize landscape disturbances with a tasseled cap time series. </a:t>
            </a:r>
            <a:r>
              <a:rPr lang="en-US" sz="2400" dirty="0" smtClean="0"/>
              <a:t>A quantitative assessment of burned areas derived from the normalized </a:t>
            </a:r>
            <a:r>
              <a:rPr lang="en-US" sz="2400" dirty="0"/>
              <a:t>burn </a:t>
            </a:r>
            <a:r>
              <a:rPr lang="en-US" sz="2400" dirty="0" smtClean="0"/>
              <a:t>ratio found that nearly all Ericaceous vegetation in the study area has burned since 1995, but with few repeated fires in the same location. </a:t>
            </a:r>
            <a:r>
              <a:rPr lang="en-US" sz="2400" dirty="0"/>
              <a:t>Our </a:t>
            </a:r>
            <a:r>
              <a:rPr lang="en-US" sz="2400" dirty="0" smtClean="0"/>
              <a:t>results were not only </a:t>
            </a:r>
            <a:r>
              <a:rPr lang="en-US" sz="2400" dirty="0"/>
              <a:t>in agreement with </a:t>
            </a:r>
            <a:r>
              <a:rPr lang="en-US" sz="2400" dirty="0" smtClean="0"/>
              <a:t>two MODIS </a:t>
            </a:r>
            <a:r>
              <a:rPr lang="en-US" sz="2400" dirty="0"/>
              <a:t>Burned Area </a:t>
            </a:r>
            <a:r>
              <a:rPr lang="en-US" sz="2400" dirty="0" smtClean="0"/>
              <a:t>products </a:t>
            </a:r>
            <a:r>
              <a:rPr lang="en-US" sz="2400" dirty="0" smtClean="0"/>
              <a:t>and fire records compiled from the literature, but also improved upon their spatial resolution and augmented their temporal record. </a:t>
            </a:r>
            <a:r>
              <a:rPr lang="en-US" sz="2400" dirty="0"/>
              <a:t>Maps and spatial data of fire date, extent, and frequency were disseminated to partners working in </a:t>
            </a:r>
            <a:r>
              <a:rPr lang="en-US" sz="2400" dirty="0" smtClean="0"/>
              <a:t>Ethiopia. These will </a:t>
            </a:r>
            <a:r>
              <a:rPr lang="en-US" sz="2400" dirty="0"/>
              <a:t>support detailed studies of fire ecology in </a:t>
            </a:r>
            <a:r>
              <a:rPr lang="en-US" sz="2400" dirty="0" smtClean="0"/>
              <a:t>Bale </a:t>
            </a:r>
            <a:r>
              <a:rPr lang="en-US" sz="2400" dirty="0"/>
              <a:t>and inform management approaches that ensure the preservation of the region's natural resources and the social-ecological systems they </a:t>
            </a:r>
            <a:r>
              <a:rPr lang="en-US" sz="2400" dirty="0" smtClean="0"/>
              <a:t>support.</a:t>
            </a:r>
          </a:p>
        </p:txBody>
      </p:sp>
      <p:sp>
        <p:nvSpPr>
          <p:cNvPr id="16" name="TextBox 15"/>
          <p:cNvSpPr txBox="1"/>
          <p:nvPr/>
        </p:nvSpPr>
        <p:spPr>
          <a:xfrm>
            <a:off x="744349" y="5189968"/>
            <a:ext cx="25998791" cy="769441"/>
          </a:xfrm>
          <a:prstGeom prst="rect">
            <a:avLst/>
          </a:prstGeom>
          <a:noFill/>
        </p:spPr>
        <p:txBody>
          <a:bodyPr wrap="square" rtlCol="0">
            <a:spAutoFit/>
          </a:bodyPr>
          <a:lstStyle/>
          <a:p>
            <a:pPr algn="ctr"/>
            <a:r>
              <a:rPr lang="en-US" sz="4400" b="1" dirty="0" smtClean="0">
                <a:solidFill>
                  <a:schemeClr val="accent1"/>
                </a:solidFill>
                <a:latin typeface="Century Gothic" panose="020B0502020202020204" pitchFamily="34" charset="0"/>
              </a:rPr>
              <a:t>Abstract</a:t>
            </a:r>
            <a:endParaRPr lang="en-US" sz="2000" b="1" dirty="0" smtClean="0">
              <a:solidFill>
                <a:schemeClr val="accent1"/>
              </a:solidFill>
              <a:latin typeface="Century Gothic" panose="020B0502020202020204" pitchFamily="34" charset="0"/>
            </a:endParaRPr>
          </a:p>
        </p:txBody>
      </p:sp>
      <p:grpSp>
        <p:nvGrpSpPr>
          <p:cNvPr id="12" name="Group 11"/>
          <p:cNvGrpSpPr/>
          <p:nvPr/>
        </p:nvGrpSpPr>
        <p:grpSpPr>
          <a:xfrm>
            <a:off x="647310" y="9720861"/>
            <a:ext cx="9059805" cy="6933005"/>
            <a:chOff x="743562" y="10659318"/>
            <a:chExt cx="9059805" cy="6933005"/>
          </a:xfrm>
        </p:grpSpPr>
        <p:sp>
          <p:nvSpPr>
            <p:cNvPr id="15" name="Text Placeholder 16"/>
            <p:cNvSpPr txBox="1">
              <a:spLocks/>
            </p:cNvSpPr>
            <p:nvPr/>
          </p:nvSpPr>
          <p:spPr>
            <a:xfrm>
              <a:off x="743562" y="11326915"/>
              <a:ext cx="8456727" cy="6265408"/>
            </a:xfrm>
            <a:prstGeom prst="rect">
              <a:avLst/>
            </a:prstGeom>
          </p:spPr>
          <p:txBody>
            <a:bodyPr numCol="1" spcCol="640080" anchor="ctr"/>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3600" b="1" dirty="0">
                  <a:solidFill>
                    <a:schemeClr val="accent1"/>
                  </a:solidFill>
                  <a:latin typeface="Garamond" panose="02020404030301010803" pitchFamily="18" charset="0"/>
                </a:rPr>
                <a:t>Quantify</a:t>
              </a:r>
              <a:r>
                <a:rPr lang="en-US" sz="3600" dirty="0">
                  <a:solidFill>
                    <a:schemeClr val="bg2">
                      <a:lumMod val="50000"/>
                    </a:schemeClr>
                  </a:solidFill>
                  <a:latin typeface="Garamond" panose="02020404030301010803" pitchFamily="18" charset="0"/>
                </a:rPr>
                <a:t> fire extent and </a:t>
              </a:r>
              <a:r>
                <a:rPr lang="en-US" sz="3600" dirty="0" smtClean="0">
                  <a:solidFill>
                    <a:schemeClr val="bg2">
                      <a:lumMod val="50000"/>
                    </a:schemeClr>
                  </a:solidFill>
                  <a:latin typeface="Garamond" panose="02020404030301010803" pitchFamily="18" charset="0"/>
                </a:rPr>
                <a:t>distribution in </a:t>
              </a:r>
              <a:r>
                <a:rPr lang="en-US" sz="3600" dirty="0">
                  <a:solidFill>
                    <a:schemeClr val="bg2">
                      <a:lumMod val="50000"/>
                    </a:schemeClr>
                  </a:solidFill>
                  <a:latin typeface="Garamond" panose="02020404030301010803" pitchFamily="18" charset="0"/>
                </a:rPr>
                <a:t>the </a:t>
              </a:r>
              <a:r>
                <a:rPr lang="en-US" sz="3600" dirty="0" smtClean="0">
                  <a:solidFill>
                    <a:schemeClr val="bg2">
                      <a:lumMod val="50000"/>
                    </a:schemeClr>
                  </a:solidFill>
                  <a:latin typeface="Garamond" panose="02020404030301010803" pitchFamily="18" charset="0"/>
                </a:rPr>
                <a:t>Bale Mountains over </a:t>
              </a:r>
              <a:r>
                <a:rPr lang="en-US" sz="3600" dirty="0">
                  <a:solidFill>
                    <a:schemeClr val="bg2">
                      <a:lumMod val="50000"/>
                    </a:schemeClr>
                  </a:solidFill>
                  <a:latin typeface="Garamond" panose="02020404030301010803" pitchFamily="18" charset="0"/>
                </a:rPr>
                <a:t>a </a:t>
              </a:r>
              <a:r>
                <a:rPr lang="en-US" sz="3600" dirty="0" smtClean="0">
                  <a:solidFill>
                    <a:schemeClr val="bg2">
                      <a:lumMod val="50000"/>
                    </a:schemeClr>
                  </a:solidFill>
                  <a:latin typeface="Garamond" panose="02020404030301010803" pitchFamily="18" charset="0"/>
                </a:rPr>
                <a:t>42-year </a:t>
              </a:r>
              <a:r>
                <a:rPr lang="en-US" sz="3600" dirty="0">
                  <a:solidFill>
                    <a:schemeClr val="bg2">
                      <a:lumMod val="50000"/>
                    </a:schemeClr>
                  </a:solidFill>
                  <a:latin typeface="Garamond" panose="02020404030301010803" pitchFamily="18" charset="0"/>
                </a:rPr>
                <a:t>time period</a:t>
              </a:r>
            </a:p>
            <a:p>
              <a:r>
                <a:rPr lang="en-US" sz="3600" b="1" dirty="0" smtClean="0">
                  <a:solidFill>
                    <a:schemeClr val="accent1"/>
                  </a:solidFill>
                  <a:latin typeface="Garamond" panose="02020404030301010803" pitchFamily="18" charset="0"/>
                </a:rPr>
                <a:t>Identify </a:t>
              </a:r>
              <a:r>
                <a:rPr lang="en-US" sz="3600" dirty="0" smtClean="0">
                  <a:solidFill>
                    <a:schemeClr val="bg2">
                      <a:lumMod val="50000"/>
                    </a:schemeClr>
                  </a:solidFill>
                  <a:latin typeface="Garamond" panose="02020404030301010803" pitchFamily="18" charset="0"/>
                </a:rPr>
                <a:t>spatial, temporal, and ecological patterns of burning </a:t>
              </a:r>
            </a:p>
            <a:p>
              <a:r>
                <a:rPr lang="en-US" sz="3600" b="1" dirty="0" smtClean="0">
                  <a:solidFill>
                    <a:schemeClr val="accent1"/>
                  </a:solidFill>
                  <a:latin typeface="Garamond" panose="02020404030301010803" pitchFamily="18" charset="0"/>
                </a:rPr>
                <a:t>Provide</a:t>
              </a:r>
              <a:r>
                <a:rPr lang="en-US" sz="3600" dirty="0" smtClean="0">
                  <a:solidFill>
                    <a:schemeClr val="bg2">
                      <a:lumMod val="50000"/>
                    </a:schemeClr>
                  </a:solidFill>
                  <a:latin typeface="Garamond" panose="02020404030301010803" pitchFamily="18" charset="0"/>
                </a:rPr>
                <a:t> land managers in the region with the most detailed and complete record of fires to date</a:t>
              </a:r>
              <a:endParaRPr lang="en-US" sz="3600" b="1" dirty="0" smtClean="0">
                <a:solidFill>
                  <a:schemeClr val="bg2">
                    <a:lumMod val="50000"/>
                  </a:schemeClr>
                </a:solidFill>
                <a:latin typeface="Garamond" panose="02020404030301010803" pitchFamily="18" charset="0"/>
              </a:endParaRPr>
            </a:p>
            <a:p>
              <a:r>
                <a:rPr lang="en-US" sz="3600" b="1" dirty="0" smtClean="0">
                  <a:solidFill>
                    <a:schemeClr val="accent1"/>
                  </a:solidFill>
                  <a:latin typeface="Garamond" panose="02020404030301010803" pitchFamily="18" charset="0"/>
                </a:rPr>
                <a:t>Demonstrate </a:t>
              </a:r>
              <a:r>
                <a:rPr lang="en-US" sz="3600" dirty="0" smtClean="0">
                  <a:solidFill>
                    <a:schemeClr val="bg2">
                      <a:lumMod val="50000"/>
                    </a:schemeClr>
                  </a:solidFill>
                  <a:latin typeface="Garamond" panose="02020404030301010803" pitchFamily="18" charset="0"/>
                </a:rPr>
                <a:t>a reproducible methodology applicable in Ethiopia and around the globe</a:t>
              </a:r>
              <a:endParaRPr lang="en-US" sz="3600" dirty="0">
                <a:solidFill>
                  <a:schemeClr val="bg2">
                    <a:lumMod val="50000"/>
                  </a:schemeClr>
                </a:solidFill>
                <a:latin typeface="Garamond" panose="02020404030301010803" pitchFamily="18" charset="0"/>
              </a:endParaRPr>
            </a:p>
          </p:txBody>
        </p:sp>
        <p:sp>
          <p:nvSpPr>
            <p:cNvPr id="23" name="TextBox 22"/>
            <p:cNvSpPr txBox="1"/>
            <p:nvPr/>
          </p:nvSpPr>
          <p:spPr>
            <a:xfrm>
              <a:off x="767915" y="10659318"/>
              <a:ext cx="9035452" cy="773822"/>
            </a:xfrm>
            <a:prstGeom prst="rect">
              <a:avLst/>
            </a:prstGeom>
            <a:noFill/>
          </p:spPr>
          <p:txBody>
            <a:bodyPr wrap="square" rtlCol="0">
              <a:spAutoFit/>
            </a:bodyPr>
            <a:lstStyle/>
            <a:p>
              <a:pPr algn="ctr"/>
              <a:r>
                <a:rPr lang="en-US" sz="4400" b="1" dirty="0" smtClean="0">
                  <a:solidFill>
                    <a:schemeClr val="accent1"/>
                  </a:solidFill>
                  <a:latin typeface="Century Gothic" panose="020B0502020202020204" pitchFamily="34" charset="0"/>
                </a:rPr>
                <a:t>Objectives</a:t>
              </a:r>
            </a:p>
          </p:txBody>
        </p:sp>
      </p:grpSp>
      <p:grpSp>
        <p:nvGrpSpPr>
          <p:cNvPr id="81" name="Group 80"/>
          <p:cNvGrpSpPr/>
          <p:nvPr/>
        </p:nvGrpSpPr>
        <p:grpSpPr>
          <a:xfrm>
            <a:off x="18457491" y="26409646"/>
            <a:ext cx="8449056" cy="3088774"/>
            <a:chOff x="17276388" y="31696458"/>
            <a:chExt cx="9496658" cy="3088774"/>
          </a:xfrm>
        </p:grpSpPr>
        <p:sp>
          <p:nvSpPr>
            <p:cNvPr id="11" name="Text Placeholder 16"/>
            <p:cNvSpPr txBox="1">
              <a:spLocks/>
            </p:cNvSpPr>
            <p:nvPr/>
          </p:nvSpPr>
          <p:spPr>
            <a:xfrm>
              <a:off x="17276388" y="32409251"/>
              <a:ext cx="9496658" cy="237598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dirty="0"/>
                <a:t>We would like to </a:t>
              </a:r>
              <a:r>
                <a:rPr lang="en-US" dirty="0" smtClean="0"/>
                <a:t>thank </a:t>
              </a:r>
              <a:r>
                <a:rPr lang="en-US" b="1" dirty="0"/>
                <a:t>Dr</a:t>
              </a:r>
              <a:r>
                <a:rPr lang="en-US" b="1" dirty="0" smtClean="0"/>
                <a:t>. </a:t>
              </a:r>
              <a:r>
                <a:rPr lang="en-US" b="1" dirty="0"/>
                <a:t>Paul </a:t>
              </a:r>
              <a:r>
                <a:rPr lang="en-US" b="1" dirty="0" smtClean="0"/>
                <a:t>Evangelista </a:t>
              </a:r>
              <a:r>
                <a:rPr lang="en-US" dirty="0" smtClean="0"/>
                <a:t>and </a:t>
              </a:r>
              <a:r>
                <a:rPr lang="en-US" b="1" dirty="0" smtClean="0"/>
                <a:t>Nicholas Young </a:t>
              </a:r>
              <a:r>
                <a:rPr lang="en-US" dirty="0"/>
                <a:t>(Natural Resource Ecology Laboratory, Colorado State University</a:t>
              </a:r>
              <a:r>
                <a:rPr lang="en-US" dirty="0" smtClean="0"/>
                <a:t>), for their guidance and support throughout this project. Special thanks to </a:t>
              </a:r>
              <a:r>
                <a:rPr lang="en-US" b="1" dirty="0" smtClean="0"/>
                <a:t>Justin </a:t>
              </a:r>
              <a:r>
                <a:rPr lang="en-US" b="1" dirty="0" err="1" smtClean="0"/>
                <a:t>Braaten</a:t>
              </a:r>
              <a:r>
                <a:rPr lang="en-US" b="1" dirty="0" smtClean="0"/>
                <a:t> </a:t>
              </a:r>
              <a:r>
                <a:rPr lang="en-US" dirty="0" smtClean="0"/>
                <a:t>(Oregon State University) and </a:t>
              </a:r>
              <a:r>
                <a:rPr lang="en-US" b="1" dirty="0" smtClean="0"/>
                <a:t>Brian Woodward </a:t>
              </a:r>
              <a:r>
                <a:rPr lang="en-US" dirty="0" smtClean="0"/>
                <a:t>(NASA DEVELOP) for their considerable help with </a:t>
              </a:r>
              <a:r>
                <a:rPr lang="en-US" smtClean="0"/>
                <a:t>LandsatLinkr.</a:t>
              </a:r>
              <a:endParaRPr lang="en-US" dirty="0"/>
            </a:p>
          </p:txBody>
        </p:sp>
        <p:sp>
          <p:nvSpPr>
            <p:cNvPr id="29" name="TextBox 28"/>
            <p:cNvSpPr txBox="1"/>
            <p:nvPr/>
          </p:nvSpPr>
          <p:spPr>
            <a:xfrm>
              <a:off x="17276388" y="31696458"/>
              <a:ext cx="9496658"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Acknowledgements</a:t>
              </a:r>
            </a:p>
          </p:txBody>
        </p:sp>
      </p:grpSp>
      <p:sp>
        <p:nvSpPr>
          <p:cNvPr id="32" name="Team Members"/>
          <p:cNvSpPr txBox="1">
            <a:spLocks/>
          </p:cNvSpPr>
          <p:nvPr/>
        </p:nvSpPr>
        <p:spPr>
          <a:xfrm>
            <a:off x="914400" y="4148884"/>
            <a:ext cx="25603200" cy="950976"/>
          </a:xfrm>
          <a:prstGeom prst="rect">
            <a:avLst/>
          </a:prstGeom>
        </p:spPr>
        <p:txBody>
          <a:bodyPr anchor="t"/>
          <a:lstStyle>
            <a:lvl1pPr marL="0" indent="0" algn="ctr" defTabSz="2743200" rtl="0" eaLnBrk="1" latinLnBrk="0" hangingPunct="1">
              <a:lnSpc>
                <a:spcPct val="90000"/>
              </a:lnSpc>
              <a:spcBef>
                <a:spcPts val="0"/>
              </a:spcBef>
              <a:buFont typeface="Arial" panose="020B0604020202020204" pitchFamily="34" charset="0"/>
              <a:buNone/>
              <a:defRPr sz="32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Stephen </a:t>
            </a:r>
            <a:r>
              <a:rPr lang="en-US" dirty="0" err="1" smtClean="0"/>
              <a:t>Chignell</a:t>
            </a:r>
            <a:r>
              <a:rPr lang="en-US" dirty="0" smtClean="0"/>
              <a:t> (Project Lead), Chandra Fowler, Kelly Hopping, Darin Schulte</a:t>
            </a:r>
          </a:p>
          <a:p>
            <a:r>
              <a:rPr lang="en-US" sz="2400" dirty="0" smtClean="0"/>
              <a:t>DEVELOP </a:t>
            </a:r>
            <a:r>
              <a:rPr lang="en-US" sz="2400" dirty="0"/>
              <a:t>National </a:t>
            </a:r>
            <a:r>
              <a:rPr lang="en-US" sz="2400" dirty="0" smtClean="0"/>
              <a:t>Program at USGS Colorado State University</a:t>
            </a:r>
            <a:endParaRPr lang="en-US" sz="2400" dirty="0"/>
          </a:p>
        </p:txBody>
      </p:sp>
      <p:grpSp>
        <p:nvGrpSpPr>
          <p:cNvPr id="79" name="Group 78"/>
          <p:cNvGrpSpPr/>
          <p:nvPr/>
        </p:nvGrpSpPr>
        <p:grpSpPr>
          <a:xfrm>
            <a:off x="18445484" y="29731118"/>
            <a:ext cx="8509301" cy="5137535"/>
            <a:chOff x="9557137" y="30886763"/>
            <a:chExt cx="8007449" cy="5137535"/>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35" t="31529" r="135" b="20576"/>
            <a:stretch/>
          </p:blipFill>
          <p:spPr>
            <a:xfrm>
              <a:off x="9685536" y="31687071"/>
              <a:ext cx="7830291" cy="3434913"/>
            </a:xfrm>
            <a:prstGeom prst="rect">
              <a:avLst/>
            </a:prstGeom>
            <a:ln w="22225">
              <a:solidFill>
                <a:schemeClr val="tx1"/>
              </a:solidFill>
            </a:ln>
          </p:spPr>
        </p:pic>
        <p:sp>
          <p:nvSpPr>
            <p:cNvPr id="31" name="TextBox 30"/>
            <p:cNvSpPr txBox="1"/>
            <p:nvPr/>
          </p:nvSpPr>
          <p:spPr>
            <a:xfrm>
              <a:off x="9557138" y="30886763"/>
              <a:ext cx="8007448" cy="785078"/>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Team Members</a:t>
              </a:r>
            </a:p>
          </p:txBody>
        </p:sp>
        <p:sp>
          <p:nvSpPr>
            <p:cNvPr id="39" name="TextBox 38"/>
            <p:cNvSpPr txBox="1"/>
            <p:nvPr/>
          </p:nvSpPr>
          <p:spPr>
            <a:xfrm>
              <a:off x="9557137" y="35193301"/>
              <a:ext cx="8007449" cy="830997"/>
            </a:xfrm>
            <a:prstGeom prst="rect">
              <a:avLst/>
            </a:prstGeom>
            <a:noFill/>
          </p:spPr>
          <p:txBody>
            <a:bodyPr wrap="square" rtlCol="0">
              <a:spAutoFit/>
            </a:bodyPr>
            <a:lstStyle/>
            <a:p>
              <a:pPr algn="just"/>
              <a:r>
                <a:rPr lang="en-US" sz="2400" dirty="0" smtClean="0"/>
                <a:t>Team members (left to right): Kelly Hopping, Stephen </a:t>
              </a:r>
              <a:r>
                <a:rPr lang="en-US" sz="2400" dirty="0" err="1" smtClean="0"/>
                <a:t>Chignell</a:t>
              </a:r>
              <a:r>
                <a:rPr lang="en-US" sz="2400" dirty="0" smtClean="0"/>
                <a:t>, Chandra Fowler, Darin Schulte</a:t>
              </a:r>
              <a:endParaRPr lang="en-US" sz="2400" dirty="0"/>
            </a:p>
          </p:txBody>
        </p:sp>
      </p:grpSp>
      <p:grpSp>
        <p:nvGrpSpPr>
          <p:cNvPr id="85" name="Group 84"/>
          <p:cNvGrpSpPr/>
          <p:nvPr/>
        </p:nvGrpSpPr>
        <p:grpSpPr>
          <a:xfrm>
            <a:off x="18358085" y="17871480"/>
            <a:ext cx="8831333" cy="5189828"/>
            <a:chOff x="372851" y="26571443"/>
            <a:chExt cx="8831333" cy="5189828"/>
          </a:xfrm>
        </p:grpSpPr>
        <p:sp>
          <p:nvSpPr>
            <p:cNvPr id="26" name="TextBox 25"/>
            <p:cNvSpPr txBox="1"/>
            <p:nvPr/>
          </p:nvSpPr>
          <p:spPr>
            <a:xfrm>
              <a:off x="678300" y="26571443"/>
              <a:ext cx="6679983"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Earth Observations</a:t>
              </a:r>
            </a:p>
          </p:txBody>
        </p:sp>
        <p:grpSp>
          <p:nvGrpSpPr>
            <p:cNvPr id="202" name="Group 201"/>
            <p:cNvGrpSpPr/>
            <p:nvPr/>
          </p:nvGrpSpPr>
          <p:grpSpPr>
            <a:xfrm>
              <a:off x="626592" y="27567722"/>
              <a:ext cx="2560859" cy="1948305"/>
              <a:chOff x="21053182" y="11519353"/>
              <a:chExt cx="2677082" cy="2036728"/>
            </a:xfrm>
          </p:grpSpPr>
          <p:grpSp>
            <p:nvGrpSpPr>
              <p:cNvPr id="226" name="Group 225"/>
              <p:cNvGrpSpPr/>
              <p:nvPr/>
            </p:nvGrpSpPr>
            <p:grpSpPr>
              <a:xfrm>
                <a:off x="21307343" y="11519353"/>
                <a:ext cx="2238675" cy="1537713"/>
                <a:chOff x="21307343" y="11519353"/>
                <a:chExt cx="2238675" cy="1537713"/>
              </a:xfrm>
            </p:grpSpPr>
            <p:pic>
              <p:nvPicPr>
                <p:cNvPr id="228" name="Picture 2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07343" y="11519353"/>
                  <a:ext cx="1645920" cy="926383"/>
                </a:xfrm>
                <a:prstGeom prst="rect">
                  <a:avLst/>
                </a:prstGeom>
              </p:spPr>
            </p:pic>
            <p:pic>
              <p:nvPicPr>
                <p:cNvPr id="229" name="Picture 2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65858" y="12021746"/>
                  <a:ext cx="1280160" cy="1035320"/>
                </a:xfrm>
                <a:prstGeom prst="rect">
                  <a:avLst/>
                </a:prstGeom>
              </p:spPr>
            </p:pic>
          </p:grpSp>
          <p:sp>
            <p:nvSpPr>
              <p:cNvPr id="227" name="TextBox 226"/>
              <p:cNvSpPr txBox="1"/>
              <p:nvPr/>
            </p:nvSpPr>
            <p:spPr>
              <a:xfrm>
                <a:off x="21053182" y="13155971"/>
                <a:ext cx="2677082" cy="400110"/>
              </a:xfrm>
              <a:prstGeom prst="rect">
                <a:avLst/>
              </a:prstGeom>
              <a:noFill/>
            </p:spPr>
            <p:txBody>
              <a:bodyPr wrap="square" rtlCol="0">
                <a:spAutoFit/>
              </a:bodyPr>
              <a:lstStyle/>
              <a:p>
                <a:pPr algn="ctr"/>
                <a:r>
                  <a:rPr lang="en-US" sz="2000" dirty="0" smtClean="0"/>
                  <a:t>Terra/Aqua – MODIS</a:t>
                </a:r>
                <a:endParaRPr lang="en-US" sz="2000" dirty="0"/>
              </a:p>
            </p:txBody>
          </p:sp>
        </p:grpSp>
        <p:grpSp>
          <p:nvGrpSpPr>
            <p:cNvPr id="204" name="Group 203"/>
            <p:cNvGrpSpPr/>
            <p:nvPr/>
          </p:nvGrpSpPr>
          <p:grpSpPr>
            <a:xfrm>
              <a:off x="6309716" y="30137331"/>
              <a:ext cx="2603344" cy="1623940"/>
              <a:chOff x="24440899" y="16666699"/>
              <a:chExt cx="2721495" cy="1697642"/>
            </a:xfrm>
          </p:grpSpPr>
          <p:pic>
            <p:nvPicPr>
              <p:cNvPr id="224" name="Picture 2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44628" y="16666699"/>
                <a:ext cx="1097280" cy="963477"/>
              </a:xfrm>
              <a:prstGeom prst="rect">
                <a:avLst/>
              </a:prstGeom>
            </p:spPr>
          </p:pic>
          <p:sp>
            <p:nvSpPr>
              <p:cNvPr id="225" name="TextBox 224"/>
              <p:cNvSpPr txBox="1"/>
              <p:nvPr/>
            </p:nvSpPr>
            <p:spPr>
              <a:xfrm>
                <a:off x="24440899" y="17624328"/>
                <a:ext cx="2721495" cy="740013"/>
              </a:xfrm>
              <a:prstGeom prst="rect">
                <a:avLst/>
              </a:prstGeom>
              <a:noFill/>
            </p:spPr>
            <p:txBody>
              <a:bodyPr wrap="square" rtlCol="0">
                <a:spAutoFit/>
              </a:bodyPr>
              <a:lstStyle/>
              <a:p>
                <a:pPr algn="ctr"/>
                <a:r>
                  <a:rPr lang="en-US" sz="2000" dirty="0" smtClean="0"/>
                  <a:t>Landsat 8 – Operational Land Imager (OLI)</a:t>
                </a:r>
                <a:endParaRPr lang="en-US" sz="2000" dirty="0"/>
              </a:p>
            </p:txBody>
          </p:sp>
        </p:grpSp>
        <p:grpSp>
          <p:nvGrpSpPr>
            <p:cNvPr id="205" name="Group 204"/>
            <p:cNvGrpSpPr/>
            <p:nvPr/>
          </p:nvGrpSpPr>
          <p:grpSpPr>
            <a:xfrm>
              <a:off x="3318614" y="27743831"/>
              <a:ext cx="2850976" cy="2095596"/>
              <a:chOff x="18934627" y="13039765"/>
              <a:chExt cx="2980366" cy="2190703"/>
            </a:xfrm>
          </p:grpSpPr>
          <p:pic>
            <p:nvPicPr>
              <p:cNvPr id="222" name="Picture 2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26709" y="13039765"/>
                <a:ext cx="1147079" cy="1361726"/>
              </a:xfrm>
              <a:prstGeom prst="rect">
                <a:avLst/>
              </a:prstGeom>
            </p:spPr>
          </p:pic>
          <p:sp>
            <p:nvSpPr>
              <p:cNvPr id="223" name="TextBox 222"/>
              <p:cNvSpPr txBox="1"/>
              <p:nvPr/>
            </p:nvSpPr>
            <p:spPr>
              <a:xfrm>
                <a:off x="18934627" y="14490455"/>
                <a:ext cx="2980366" cy="740013"/>
              </a:xfrm>
              <a:prstGeom prst="rect">
                <a:avLst/>
              </a:prstGeom>
              <a:noFill/>
            </p:spPr>
            <p:txBody>
              <a:bodyPr wrap="square" rtlCol="0">
                <a:spAutoFit/>
              </a:bodyPr>
              <a:lstStyle/>
              <a:p>
                <a:pPr algn="ctr"/>
                <a:r>
                  <a:rPr lang="en-US" sz="2000" dirty="0"/>
                  <a:t>Shuttle Radar </a:t>
                </a:r>
                <a:r>
                  <a:rPr lang="en-US" sz="2000" dirty="0" smtClean="0"/>
                  <a:t>Topography </a:t>
                </a:r>
                <a:r>
                  <a:rPr lang="en-US" sz="2000" dirty="0"/>
                  <a:t>Mission (SRTM)</a:t>
                </a:r>
              </a:p>
            </p:txBody>
          </p:sp>
        </p:grpSp>
        <p:grpSp>
          <p:nvGrpSpPr>
            <p:cNvPr id="207" name="Group 206"/>
            <p:cNvGrpSpPr/>
            <p:nvPr/>
          </p:nvGrpSpPr>
          <p:grpSpPr>
            <a:xfrm>
              <a:off x="3308117" y="30190085"/>
              <a:ext cx="2871969" cy="1571139"/>
              <a:chOff x="21128651" y="16464033"/>
              <a:chExt cx="3002312" cy="1642447"/>
            </a:xfrm>
          </p:grpSpPr>
          <p:pic>
            <p:nvPicPr>
              <p:cNvPr id="220" name="Picture 2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28783" y="16464033"/>
                <a:ext cx="2103120" cy="918851"/>
              </a:xfrm>
              <a:prstGeom prst="rect">
                <a:avLst/>
              </a:prstGeom>
            </p:spPr>
          </p:pic>
          <p:sp>
            <p:nvSpPr>
              <p:cNvPr id="221" name="TextBox 220"/>
              <p:cNvSpPr txBox="1"/>
              <p:nvPr/>
            </p:nvSpPr>
            <p:spPr>
              <a:xfrm>
                <a:off x="21128651" y="17366468"/>
                <a:ext cx="3002312" cy="740012"/>
              </a:xfrm>
              <a:prstGeom prst="rect">
                <a:avLst/>
              </a:prstGeom>
              <a:noFill/>
            </p:spPr>
            <p:txBody>
              <a:bodyPr wrap="square" rtlCol="0">
                <a:spAutoFit/>
              </a:bodyPr>
              <a:lstStyle/>
              <a:p>
                <a:pPr algn="ctr"/>
                <a:r>
                  <a:rPr lang="en-US" sz="2000" dirty="0" smtClean="0"/>
                  <a:t>Landsat 7 – Enhanced Thematic Mapper (ETM+)</a:t>
                </a:r>
                <a:endParaRPr lang="en-US" sz="2000" dirty="0"/>
              </a:p>
            </p:txBody>
          </p:sp>
        </p:grpSp>
        <p:grpSp>
          <p:nvGrpSpPr>
            <p:cNvPr id="214" name="Group 213"/>
            <p:cNvGrpSpPr/>
            <p:nvPr/>
          </p:nvGrpSpPr>
          <p:grpSpPr>
            <a:xfrm>
              <a:off x="372851" y="29701151"/>
              <a:ext cx="3068340" cy="2027686"/>
              <a:chOff x="23653894" y="15166671"/>
              <a:chExt cx="3207594" cy="2119711"/>
            </a:xfrm>
          </p:grpSpPr>
          <p:pic>
            <p:nvPicPr>
              <p:cNvPr id="218" name="Picture 2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636799" y="15166671"/>
                <a:ext cx="1355573" cy="1407009"/>
              </a:xfrm>
              <a:prstGeom prst="rect">
                <a:avLst/>
              </a:prstGeom>
            </p:spPr>
          </p:pic>
          <p:sp>
            <p:nvSpPr>
              <p:cNvPr id="219" name="TextBox 218"/>
              <p:cNvSpPr txBox="1"/>
              <p:nvPr/>
            </p:nvSpPr>
            <p:spPr>
              <a:xfrm>
                <a:off x="23653894" y="16578495"/>
                <a:ext cx="3207594" cy="707887"/>
              </a:xfrm>
              <a:prstGeom prst="rect">
                <a:avLst/>
              </a:prstGeom>
              <a:noFill/>
            </p:spPr>
            <p:txBody>
              <a:bodyPr wrap="square" rtlCol="0">
                <a:spAutoFit/>
              </a:bodyPr>
              <a:lstStyle/>
              <a:p>
                <a:pPr algn="ctr"/>
                <a:r>
                  <a:rPr lang="en-US" sz="2000" dirty="0" smtClean="0"/>
                  <a:t>Landsat </a:t>
                </a:r>
                <a:r>
                  <a:rPr lang="en-US" sz="2000" dirty="0"/>
                  <a:t>5</a:t>
                </a:r>
                <a:r>
                  <a:rPr lang="en-US" sz="2000" dirty="0" smtClean="0"/>
                  <a:t> – </a:t>
                </a:r>
              </a:p>
              <a:p>
                <a:pPr algn="ctr"/>
                <a:r>
                  <a:rPr lang="en-US" sz="2000" dirty="0" smtClean="0"/>
                  <a:t>Thematic Mapper (TM)</a:t>
                </a:r>
                <a:endParaRPr lang="en-US" sz="2000" dirty="0"/>
              </a:p>
            </p:txBody>
          </p:sp>
        </p:grpSp>
        <p:grpSp>
          <p:nvGrpSpPr>
            <p:cNvPr id="215" name="Group 214"/>
            <p:cNvGrpSpPr/>
            <p:nvPr/>
          </p:nvGrpSpPr>
          <p:grpSpPr>
            <a:xfrm>
              <a:off x="6067827" y="27525114"/>
              <a:ext cx="3136357" cy="2341560"/>
              <a:chOff x="20627276" y="14109780"/>
              <a:chExt cx="3278698" cy="2447833"/>
            </a:xfrm>
          </p:grpSpPr>
          <p:pic>
            <p:nvPicPr>
              <p:cNvPr id="216" name="Picture 2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689506" y="14109780"/>
                <a:ext cx="1063292" cy="1590371"/>
              </a:xfrm>
              <a:prstGeom prst="rect">
                <a:avLst/>
              </a:prstGeom>
            </p:spPr>
          </p:pic>
          <p:sp>
            <p:nvSpPr>
              <p:cNvPr id="217" name="TextBox 216"/>
              <p:cNvSpPr txBox="1"/>
              <p:nvPr/>
            </p:nvSpPr>
            <p:spPr>
              <a:xfrm>
                <a:off x="20627276" y="15817600"/>
                <a:ext cx="3278698" cy="740013"/>
              </a:xfrm>
              <a:prstGeom prst="rect">
                <a:avLst/>
              </a:prstGeom>
              <a:noFill/>
            </p:spPr>
            <p:txBody>
              <a:bodyPr wrap="square" rtlCol="0">
                <a:spAutoFit/>
              </a:bodyPr>
              <a:lstStyle/>
              <a:p>
                <a:pPr algn="ctr"/>
                <a:r>
                  <a:rPr lang="en-US" sz="2000" dirty="0" smtClean="0"/>
                  <a:t>Landsat 1, 3 – </a:t>
                </a:r>
              </a:p>
              <a:p>
                <a:pPr algn="ctr"/>
                <a:r>
                  <a:rPr lang="en-US" sz="2000" dirty="0" smtClean="0"/>
                  <a:t>Multispectral Scanner (MSS)</a:t>
                </a:r>
                <a:endParaRPr lang="en-US" sz="2000" dirty="0"/>
              </a:p>
            </p:txBody>
          </p:sp>
        </p:grpSp>
      </p:grpSp>
      <p:grpSp>
        <p:nvGrpSpPr>
          <p:cNvPr id="241" name="Group 240"/>
          <p:cNvGrpSpPr/>
          <p:nvPr/>
        </p:nvGrpSpPr>
        <p:grpSpPr>
          <a:xfrm>
            <a:off x="577724" y="21223308"/>
            <a:ext cx="8412480" cy="76377"/>
            <a:chOff x="866274" y="17323446"/>
            <a:chExt cx="8182753" cy="76377"/>
          </a:xfrm>
        </p:grpSpPr>
        <p:cxnSp>
          <p:nvCxnSpPr>
            <p:cNvPr id="242" name="Straight Connector 241"/>
            <p:cNvCxnSpPr/>
            <p:nvPr/>
          </p:nvCxnSpPr>
          <p:spPr>
            <a:xfrm>
              <a:off x="869719" y="17323446"/>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866274" y="17399823"/>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p:nvGrpSpPr>
        <p:grpSpPr>
          <a:xfrm>
            <a:off x="628560" y="16321253"/>
            <a:ext cx="8412480" cy="76377"/>
            <a:chOff x="866274" y="17323446"/>
            <a:chExt cx="8182753" cy="76377"/>
          </a:xfrm>
        </p:grpSpPr>
        <p:cxnSp>
          <p:nvCxnSpPr>
            <p:cNvPr id="246" name="Straight Connector 245"/>
            <p:cNvCxnSpPr/>
            <p:nvPr/>
          </p:nvCxnSpPr>
          <p:spPr>
            <a:xfrm>
              <a:off x="869719" y="17323446"/>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a:off x="866274" y="17399823"/>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18542945" y="9697017"/>
            <a:ext cx="8809686" cy="7866644"/>
            <a:chOff x="18165825" y="15736460"/>
            <a:chExt cx="8809686" cy="7866644"/>
          </a:xfrm>
        </p:grpSpPr>
        <p:sp>
          <p:nvSpPr>
            <p:cNvPr id="235" name="TextBox 234"/>
            <p:cNvSpPr txBox="1"/>
            <p:nvPr/>
          </p:nvSpPr>
          <p:spPr>
            <a:xfrm>
              <a:off x="18586755" y="15736460"/>
              <a:ext cx="8388756" cy="769441"/>
            </a:xfrm>
            <a:prstGeom prst="rect">
              <a:avLst/>
            </a:prstGeom>
            <a:noFill/>
          </p:spPr>
          <p:txBody>
            <a:bodyPr wrap="square" rtlCol="0">
              <a:spAutoFit/>
            </a:bodyPr>
            <a:lstStyle/>
            <a:p>
              <a:pPr algn="ctr"/>
              <a:r>
                <a:rPr lang="en-US" sz="4400" b="1" dirty="0" smtClean="0">
                  <a:solidFill>
                    <a:schemeClr val="accent1"/>
                  </a:solidFill>
                  <a:latin typeface="Century Gothic" panose="020B0502020202020204" pitchFamily="34" charset="0"/>
                </a:rPr>
                <a:t>Conclusions</a:t>
              </a:r>
            </a:p>
          </p:txBody>
        </p:sp>
        <p:sp>
          <p:nvSpPr>
            <p:cNvPr id="175" name="Text Placeholder 16"/>
            <p:cNvSpPr txBox="1">
              <a:spLocks/>
            </p:cNvSpPr>
            <p:nvPr/>
          </p:nvSpPr>
          <p:spPr>
            <a:xfrm>
              <a:off x="18165825" y="16803911"/>
              <a:ext cx="8416044" cy="6799193"/>
            </a:xfrm>
            <a:prstGeom prst="rect">
              <a:avLst/>
            </a:prstGeom>
          </p:spPr>
          <p:txBody>
            <a:bodyPr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3600" dirty="0" smtClean="0"/>
                <a:t>Between 1995-2015, </a:t>
              </a:r>
              <a:r>
                <a:rPr lang="en-US" sz="3600" dirty="0"/>
                <a:t>35</a:t>
              </a:r>
              <a:r>
                <a:rPr lang="en-US" sz="3600" dirty="0" smtClean="0"/>
                <a:t>% of </a:t>
              </a:r>
              <a:r>
                <a:rPr lang="en-US" sz="3600" dirty="0" smtClean="0"/>
                <a:t>the ericaceous </a:t>
              </a:r>
              <a:r>
                <a:rPr lang="en-US" sz="3600" dirty="0" smtClean="0"/>
                <a:t>vegetation </a:t>
              </a:r>
              <a:r>
                <a:rPr lang="en-US" sz="3600" dirty="0" smtClean="0"/>
                <a:t>of the Bale escarpment </a:t>
              </a:r>
              <a:r>
                <a:rPr lang="en-US" sz="3600" dirty="0" smtClean="0"/>
                <a:t>burned, </a:t>
              </a:r>
              <a:r>
                <a:rPr lang="en-US" sz="3600" dirty="0" smtClean="0"/>
                <a:t>but few areas experienced repeated fires. </a:t>
              </a:r>
            </a:p>
            <a:p>
              <a:pPr algn="just"/>
              <a:r>
                <a:rPr lang="en-US" sz="3600" dirty="0" err="1" smtClean="0"/>
                <a:t>LandsatLinkr</a:t>
              </a:r>
              <a:r>
                <a:rPr lang="en-US" sz="3600" dirty="0" smtClean="0"/>
                <a:t> expedites pre-processing</a:t>
              </a:r>
              <a:r>
                <a:rPr lang="en-US" sz="3600" dirty="0"/>
                <a:t>, but data gaps and cloud cover remain serious challenges for time </a:t>
              </a:r>
              <a:r>
                <a:rPr lang="en-US" sz="3600" dirty="0" smtClean="0"/>
                <a:t>series analysis </a:t>
              </a:r>
              <a:r>
                <a:rPr lang="en-US" sz="3600" dirty="0"/>
                <a:t>in remote, tropical alpine </a:t>
              </a:r>
              <a:r>
                <a:rPr lang="en-US" sz="3600" dirty="0" smtClean="0"/>
                <a:t>regions.</a:t>
              </a:r>
              <a:endParaRPr lang="en-US" sz="3600" dirty="0"/>
            </a:p>
            <a:p>
              <a:pPr algn="just"/>
              <a:r>
                <a:rPr lang="en-US" sz="3600" dirty="0" smtClean="0"/>
                <a:t>Final </a:t>
              </a:r>
              <a:r>
                <a:rPr lang="en-US" sz="3600" dirty="0"/>
                <a:t>products for partners:</a:t>
              </a:r>
            </a:p>
            <a:p>
              <a:pPr marL="1035050" algn="just">
                <a:spcBef>
                  <a:spcPts val="1200"/>
                </a:spcBef>
              </a:pPr>
              <a:r>
                <a:rPr lang="en-US" sz="3600" dirty="0" smtClean="0"/>
                <a:t>Maps </a:t>
              </a:r>
              <a:r>
                <a:rPr lang="en-US" sz="3600" dirty="0"/>
                <a:t>and spatial </a:t>
              </a:r>
              <a:r>
                <a:rPr lang="en-US" sz="3600" dirty="0" smtClean="0"/>
                <a:t>data</a:t>
              </a:r>
              <a:r>
                <a:rPr lang="en-US" sz="3600" dirty="0"/>
                <a:t> of fire extent and frequency (1995-2015</a:t>
              </a:r>
              <a:r>
                <a:rPr lang="en-US" sz="3600" dirty="0" smtClean="0"/>
                <a:t>)</a:t>
              </a:r>
              <a:endParaRPr lang="en-US" sz="3600" dirty="0"/>
            </a:p>
            <a:p>
              <a:pPr marL="1035050" algn="just">
                <a:spcBef>
                  <a:spcPts val="1200"/>
                </a:spcBef>
              </a:pPr>
              <a:r>
                <a:rPr lang="en-US" sz="3600" dirty="0" smtClean="0"/>
                <a:t>Spectrally </a:t>
              </a:r>
              <a:r>
                <a:rPr lang="en-US" sz="3600" dirty="0"/>
                <a:t>comparable and composited tasseled cap time series (1973-2015</a:t>
              </a:r>
              <a:r>
                <a:rPr lang="en-US" sz="3600" dirty="0" smtClean="0"/>
                <a:t>)</a:t>
              </a:r>
              <a:endParaRPr lang="en-US" sz="3600" dirty="0"/>
            </a:p>
          </p:txBody>
        </p:sp>
      </p:grpSp>
      <p:grpSp>
        <p:nvGrpSpPr>
          <p:cNvPr id="251" name="Group 250"/>
          <p:cNvGrpSpPr/>
          <p:nvPr/>
        </p:nvGrpSpPr>
        <p:grpSpPr>
          <a:xfrm>
            <a:off x="18548142" y="17710596"/>
            <a:ext cx="8229600" cy="76377"/>
            <a:chOff x="866274" y="17323446"/>
            <a:chExt cx="8182753" cy="76377"/>
          </a:xfrm>
        </p:grpSpPr>
        <p:cxnSp>
          <p:nvCxnSpPr>
            <p:cNvPr id="252" name="Straight Connector 251"/>
            <p:cNvCxnSpPr/>
            <p:nvPr/>
          </p:nvCxnSpPr>
          <p:spPr>
            <a:xfrm>
              <a:off x="869719" y="17323446"/>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a:off x="866274" y="17399823"/>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57" name="Group 256"/>
          <p:cNvGrpSpPr/>
          <p:nvPr/>
        </p:nvGrpSpPr>
        <p:grpSpPr>
          <a:xfrm>
            <a:off x="18513540" y="29629652"/>
            <a:ext cx="8229600" cy="76377"/>
            <a:chOff x="866274" y="17323446"/>
            <a:chExt cx="8182753" cy="76377"/>
          </a:xfrm>
        </p:grpSpPr>
        <p:cxnSp>
          <p:nvCxnSpPr>
            <p:cNvPr id="258" name="Straight Connector 257"/>
            <p:cNvCxnSpPr/>
            <p:nvPr/>
          </p:nvCxnSpPr>
          <p:spPr>
            <a:xfrm>
              <a:off x="869719" y="17323446"/>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a:off x="866274" y="17399823"/>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60" name="Group 259"/>
          <p:cNvGrpSpPr/>
          <p:nvPr/>
        </p:nvGrpSpPr>
        <p:grpSpPr>
          <a:xfrm>
            <a:off x="731520" y="9422225"/>
            <a:ext cx="25968960" cy="76377"/>
            <a:chOff x="866274" y="17323446"/>
            <a:chExt cx="8182753" cy="76377"/>
          </a:xfrm>
        </p:grpSpPr>
        <p:cxnSp>
          <p:nvCxnSpPr>
            <p:cNvPr id="261" name="Straight Connector 260"/>
            <p:cNvCxnSpPr/>
            <p:nvPr/>
          </p:nvCxnSpPr>
          <p:spPr>
            <a:xfrm>
              <a:off x="869719" y="17323446"/>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866274" y="17399823"/>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63" name="Group 262"/>
          <p:cNvGrpSpPr/>
          <p:nvPr/>
        </p:nvGrpSpPr>
        <p:grpSpPr>
          <a:xfrm>
            <a:off x="18546410" y="26119666"/>
            <a:ext cx="8229600" cy="76377"/>
            <a:chOff x="866274" y="17323446"/>
            <a:chExt cx="8182753" cy="76377"/>
          </a:xfrm>
        </p:grpSpPr>
        <p:cxnSp>
          <p:nvCxnSpPr>
            <p:cNvPr id="264" name="Straight Connector 263"/>
            <p:cNvCxnSpPr/>
            <p:nvPr/>
          </p:nvCxnSpPr>
          <p:spPr>
            <a:xfrm>
              <a:off x="869719" y="17323446"/>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a:off x="866274" y="17399823"/>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18517681" y="23357021"/>
            <a:ext cx="8456727" cy="2933444"/>
            <a:chOff x="631337" y="17438793"/>
            <a:chExt cx="8456727" cy="2933444"/>
          </a:xfrm>
        </p:grpSpPr>
        <p:sp>
          <p:nvSpPr>
            <p:cNvPr id="30" name="TextBox 29"/>
            <p:cNvSpPr txBox="1"/>
            <p:nvPr/>
          </p:nvSpPr>
          <p:spPr>
            <a:xfrm>
              <a:off x="695586" y="17438793"/>
              <a:ext cx="6406534" cy="794540"/>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Project Partners</a:t>
              </a:r>
            </a:p>
          </p:txBody>
        </p:sp>
        <p:sp>
          <p:nvSpPr>
            <p:cNvPr id="199" name="Text Placeholder 16"/>
            <p:cNvSpPr txBox="1">
              <a:spLocks/>
            </p:cNvSpPr>
            <p:nvPr/>
          </p:nvSpPr>
          <p:spPr>
            <a:xfrm>
              <a:off x="631337" y="18072856"/>
              <a:ext cx="8456727" cy="2299381"/>
            </a:xfrm>
            <a:prstGeom prst="rect">
              <a:avLst/>
            </a:prstGeom>
          </p:spPr>
          <p:txBody>
            <a:bodyPr numCol="1" spcCol="640080" anchor="ctr"/>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3600" dirty="0" smtClean="0">
                  <a:solidFill>
                    <a:schemeClr val="bg2">
                      <a:lumMod val="50000"/>
                    </a:schemeClr>
                  </a:solidFill>
                  <a:latin typeface="Garamond" panose="02020404030301010803" pitchFamily="18" charset="0"/>
                </a:rPr>
                <a:t>The </a:t>
              </a:r>
              <a:r>
                <a:rPr lang="en-US" sz="3600" dirty="0" err="1" smtClean="0">
                  <a:solidFill>
                    <a:schemeClr val="bg2">
                      <a:lumMod val="50000"/>
                    </a:schemeClr>
                  </a:solidFill>
                  <a:latin typeface="Garamond" panose="02020404030301010803" pitchFamily="18" charset="0"/>
                </a:rPr>
                <a:t>Murulle</a:t>
              </a:r>
              <a:r>
                <a:rPr lang="en-US" sz="3600" dirty="0" smtClean="0">
                  <a:solidFill>
                    <a:schemeClr val="bg2">
                      <a:lumMod val="50000"/>
                    </a:schemeClr>
                  </a:solidFill>
                  <a:latin typeface="Garamond" panose="02020404030301010803" pitchFamily="18" charset="0"/>
                </a:rPr>
                <a:t> Foundation</a:t>
              </a:r>
              <a:endParaRPr lang="en-US" sz="3600" dirty="0">
                <a:solidFill>
                  <a:schemeClr val="bg2">
                    <a:lumMod val="50000"/>
                  </a:schemeClr>
                </a:solidFill>
                <a:latin typeface="Garamond" panose="02020404030301010803" pitchFamily="18" charset="0"/>
              </a:endParaRPr>
            </a:p>
            <a:p>
              <a:r>
                <a:rPr lang="en-US" sz="3600" dirty="0" smtClean="0">
                  <a:solidFill>
                    <a:schemeClr val="bg2">
                      <a:lumMod val="50000"/>
                    </a:schemeClr>
                  </a:solidFill>
                  <a:latin typeface="Garamond" panose="02020404030301010803" pitchFamily="18" charset="0"/>
                </a:rPr>
                <a:t>Natural Resource Ecology Laboratory at Colorado State University</a:t>
              </a:r>
              <a:endParaRPr lang="en-US" sz="3600" dirty="0">
                <a:solidFill>
                  <a:schemeClr val="bg2">
                    <a:lumMod val="50000"/>
                  </a:schemeClr>
                </a:solidFill>
                <a:latin typeface="Garamond" panose="02020404030301010803" pitchFamily="18" charset="0"/>
              </a:endParaRPr>
            </a:p>
          </p:txBody>
        </p:sp>
      </p:grpSp>
      <p:cxnSp>
        <p:nvCxnSpPr>
          <p:cNvPr id="325" name="Straight Connector 324"/>
          <p:cNvCxnSpPr/>
          <p:nvPr/>
        </p:nvCxnSpPr>
        <p:spPr>
          <a:xfrm flipV="1">
            <a:off x="21390069" y="12645222"/>
            <a:ext cx="1110438" cy="53661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679525" y="9789187"/>
            <a:ext cx="8275849" cy="769441"/>
          </a:xfrm>
          <a:prstGeom prst="rect">
            <a:avLst/>
          </a:prstGeom>
          <a:noFill/>
        </p:spPr>
        <p:txBody>
          <a:bodyPr wrap="square" rtlCol="0">
            <a:spAutoFit/>
          </a:bodyPr>
          <a:lstStyle/>
          <a:p>
            <a:pPr algn="ctr"/>
            <a:r>
              <a:rPr lang="en-US" sz="4400" b="1" dirty="0" smtClean="0">
                <a:solidFill>
                  <a:schemeClr val="accent1"/>
                </a:solidFill>
                <a:latin typeface="Century Gothic" panose="020B0502020202020204" pitchFamily="34" charset="0"/>
              </a:rPr>
              <a:t>Results</a:t>
            </a:r>
          </a:p>
        </p:txBody>
      </p:sp>
      <p:sp>
        <p:nvSpPr>
          <p:cNvPr id="373" name="Text Placeholder 16"/>
          <p:cNvSpPr txBox="1">
            <a:spLocks/>
          </p:cNvSpPr>
          <p:nvPr/>
        </p:nvSpPr>
        <p:spPr>
          <a:xfrm>
            <a:off x="13853011" y="23397920"/>
            <a:ext cx="3902179" cy="158844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b="1" dirty="0" smtClean="0"/>
              <a:t>Figure 3c. </a:t>
            </a:r>
            <a:r>
              <a:rPr lang="en-US" dirty="0" smtClean="0"/>
              <a:t>Cumulative burned areas detected by MODIS (260 km</a:t>
            </a:r>
            <a:r>
              <a:rPr lang="en-US" baseline="30000" dirty="0" smtClean="0"/>
              <a:t>2</a:t>
            </a:r>
            <a:r>
              <a:rPr lang="en-US" dirty="0" smtClean="0"/>
              <a:t>) and Landsat (271 km</a:t>
            </a:r>
            <a:r>
              <a:rPr lang="en-US" baseline="30000" dirty="0" smtClean="0"/>
              <a:t>2</a:t>
            </a:r>
            <a:r>
              <a:rPr lang="en-US" dirty="0" smtClean="0"/>
              <a:t>) sensors.</a:t>
            </a:r>
          </a:p>
        </p:txBody>
      </p:sp>
      <p:pic>
        <p:nvPicPr>
          <p:cNvPr id="1026" name="Picture 2" descr="https://ssl.gstatic.com/ui/v1/icons/mail/images/cleardot.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750" y="958850"/>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591334" y="21460010"/>
            <a:ext cx="7924978"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Methodology</a:t>
            </a:r>
          </a:p>
        </p:txBody>
      </p:sp>
      <p:sp>
        <p:nvSpPr>
          <p:cNvPr id="210" name="TextBox 209"/>
          <p:cNvSpPr txBox="1"/>
          <p:nvPr/>
        </p:nvSpPr>
        <p:spPr>
          <a:xfrm>
            <a:off x="4923804" y="27747113"/>
            <a:ext cx="1815069" cy="707886"/>
          </a:xfrm>
          <a:prstGeom prst="rect">
            <a:avLst/>
          </a:prstGeom>
          <a:noFill/>
        </p:spPr>
        <p:txBody>
          <a:bodyPr wrap="square" rtlCol="0">
            <a:spAutoFit/>
          </a:bodyPr>
          <a:lstStyle/>
          <a:p>
            <a:pPr algn="ctr"/>
            <a:r>
              <a:rPr lang="en-US" sz="2000" dirty="0" smtClean="0">
                <a:solidFill>
                  <a:schemeClr val="bg1"/>
                </a:solidFill>
              </a:rPr>
              <a:t>Landsat</a:t>
            </a:r>
          </a:p>
          <a:p>
            <a:pPr algn="ctr"/>
            <a:r>
              <a:rPr lang="en-US" sz="2000" dirty="0" smtClean="0">
                <a:solidFill>
                  <a:schemeClr val="bg1"/>
                </a:solidFill>
              </a:rPr>
              <a:t>Validation</a:t>
            </a:r>
            <a:endParaRPr lang="en-US" sz="2000" dirty="0">
              <a:solidFill>
                <a:schemeClr val="bg1"/>
              </a:solidFill>
            </a:endParaRPr>
          </a:p>
        </p:txBody>
      </p:sp>
      <p:sp>
        <p:nvSpPr>
          <p:cNvPr id="231" name="TextBox 230"/>
          <p:cNvSpPr txBox="1"/>
          <p:nvPr/>
        </p:nvSpPr>
        <p:spPr>
          <a:xfrm>
            <a:off x="7126268" y="25379338"/>
            <a:ext cx="1645932" cy="707886"/>
          </a:xfrm>
          <a:prstGeom prst="rect">
            <a:avLst/>
          </a:prstGeom>
          <a:noFill/>
        </p:spPr>
        <p:txBody>
          <a:bodyPr wrap="square" rtlCol="0">
            <a:spAutoFit/>
          </a:bodyPr>
          <a:lstStyle/>
          <a:p>
            <a:pPr lvl="0" algn="ctr"/>
            <a:r>
              <a:rPr lang="en-US" sz="2000" dirty="0" smtClean="0">
                <a:solidFill>
                  <a:srgbClr val="FFFFFF"/>
                </a:solidFill>
              </a:rPr>
              <a:t>Time Series Visualization</a:t>
            </a:r>
            <a:endParaRPr lang="en-US" sz="8800" dirty="0"/>
          </a:p>
        </p:txBody>
      </p:sp>
      <p:sp>
        <p:nvSpPr>
          <p:cNvPr id="269" name="Text Placeholder 16"/>
          <p:cNvSpPr txBox="1">
            <a:spLocks/>
          </p:cNvSpPr>
          <p:nvPr/>
        </p:nvSpPr>
        <p:spPr>
          <a:xfrm>
            <a:off x="821188" y="33672283"/>
            <a:ext cx="7925552" cy="125098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b="1" dirty="0" smtClean="0"/>
              <a:t>Figure 2.</a:t>
            </a:r>
            <a:r>
              <a:rPr lang="en-US" dirty="0" smtClean="0"/>
              <a:t>  For Landsat imagery, we interpolated scan line errors, masked clouds, and calculated and thresholded the normalized burn ratio (NBR) for each scene.</a:t>
            </a:r>
          </a:p>
        </p:txBody>
      </p:sp>
      <p:sp>
        <p:nvSpPr>
          <p:cNvPr id="273" name="TextBox 272"/>
          <p:cNvSpPr txBox="1"/>
          <p:nvPr/>
        </p:nvSpPr>
        <p:spPr>
          <a:xfrm>
            <a:off x="4962610" y="25403526"/>
            <a:ext cx="1828799" cy="707886"/>
          </a:xfrm>
          <a:prstGeom prst="rect">
            <a:avLst/>
          </a:prstGeom>
          <a:noFill/>
        </p:spPr>
        <p:txBody>
          <a:bodyPr wrap="square" rtlCol="0">
            <a:spAutoFit/>
          </a:bodyPr>
          <a:lstStyle/>
          <a:p>
            <a:pPr lvl="0" algn="ctr"/>
            <a:r>
              <a:rPr lang="en-US" sz="2000" dirty="0" smtClean="0">
                <a:solidFill>
                  <a:srgbClr val="FFFFFF"/>
                </a:solidFill>
              </a:rPr>
              <a:t>Tasseled Cap</a:t>
            </a:r>
          </a:p>
          <a:p>
            <a:pPr lvl="0" algn="ctr"/>
            <a:r>
              <a:rPr lang="en-US" sz="2000" dirty="0" smtClean="0">
                <a:solidFill>
                  <a:srgbClr val="FFFFFF"/>
                </a:solidFill>
              </a:rPr>
              <a:t>Compositing</a:t>
            </a:r>
            <a:endParaRPr lang="en-US" sz="8800" dirty="0"/>
          </a:p>
        </p:txBody>
      </p:sp>
      <p:grpSp>
        <p:nvGrpSpPr>
          <p:cNvPr id="163" name="Group 162"/>
          <p:cNvGrpSpPr/>
          <p:nvPr/>
        </p:nvGrpSpPr>
        <p:grpSpPr>
          <a:xfrm>
            <a:off x="481975" y="29794586"/>
            <a:ext cx="8563053" cy="3877949"/>
            <a:chOff x="9497366" y="18161452"/>
            <a:chExt cx="8563053" cy="3877949"/>
          </a:xfrm>
        </p:grpSpPr>
        <p:grpSp>
          <p:nvGrpSpPr>
            <p:cNvPr id="100" name="Group 99"/>
            <p:cNvGrpSpPr/>
            <p:nvPr/>
          </p:nvGrpSpPr>
          <p:grpSpPr>
            <a:xfrm>
              <a:off x="9497366" y="18161452"/>
              <a:ext cx="8563053" cy="3877949"/>
              <a:chOff x="9497366" y="18378019"/>
              <a:chExt cx="8563053" cy="3877949"/>
            </a:xfrm>
          </p:grpSpPr>
          <p:pic>
            <p:nvPicPr>
              <p:cNvPr id="58" name="Picture 57"/>
              <p:cNvPicPr>
                <a:picLocks noChangeAspect="1"/>
              </p:cNvPicPr>
              <p:nvPr/>
            </p:nvPicPr>
            <p:blipFill rotWithShape="1">
              <a:blip r:embed="rId11" cstate="print">
                <a:extLst>
                  <a:ext uri="{28A0092B-C50C-407E-A947-70E740481C1C}">
                    <a14:useLocalDpi xmlns:a14="http://schemas.microsoft.com/office/drawing/2010/main" val="0"/>
                  </a:ext>
                </a:extLst>
              </a:blip>
              <a:srcRect t="-1" b="9709"/>
              <a:stretch/>
            </p:blipFill>
            <p:spPr>
              <a:xfrm>
                <a:off x="12288812" y="18416873"/>
                <a:ext cx="2996596" cy="3501431"/>
              </a:xfrm>
              <a:prstGeom prst="rect">
                <a:avLst/>
              </a:prstGeom>
            </p:spPr>
          </p:pic>
          <p:pic>
            <p:nvPicPr>
              <p:cNvPr id="38" name="Picture 37"/>
              <p:cNvPicPr>
                <a:picLocks noChangeAspect="1"/>
              </p:cNvPicPr>
              <p:nvPr/>
            </p:nvPicPr>
            <p:blipFill>
              <a:blip r:embed="rId12" cstate="print">
                <a:extLst>
                  <a:ext uri="{BEBA8EAE-BF5A-486C-A8C5-ECC9F3942E4B}">
                    <a14:imgProps xmlns:a14="http://schemas.microsoft.com/office/drawing/2010/main">
                      <a14:imgLayer r:embed="rId13">
                        <a14:imgEffect>
                          <a14:backgroundRemoval t="7149" b="91942" l="0" r="97487"/>
                        </a14:imgEffect>
                      </a14:imgLayer>
                    </a14:imgProps>
                  </a:ext>
                  <a:ext uri="{28A0092B-C50C-407E-A947-70E740481C1C}">
                    <a14:useLocalDpi xmlns:a14="http://schemas.microsoft.com/office/drawing/2010/main" val="0"/>
                  </a:ext>
                </a:extLst>
              </a:blip>
              <a:stretch>
                <a:fillRect/>
              </a:stretch>
            </p:blipFill>
            <p:spPr>
              <a:xfrm>
                <a:off x="9497366" y="18378019"/>
                <a:ext cx="2996596" cy="3877949"/>
              </a:xfrm>
              <a:prstGeom prst="rect">
                <a:avLst/>
              </a:prstGeom>
            </p:spPr>
          </p:pic>
          <p:sp>
            <p:nvSpPr>
              <p:cNvPr id="59" name="Right Arrow 58"/>
              <p:cNvSpPr/>
              <p:nvPr/>
            </p:nvSpPr>
            <p:spPr>
              <a:xfrm>
                <a:off x="12228877" y="20284577"/>
                <a:ext cx="347472" cy="344875"/>
              </a:xfrm>
              <a:prstGeom prst="rightArrow">
                <a:avLst/>
              </a:prstGeom>
              <a:solidFill>
                <a:srgbClr val="4C655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50" name="Picture 49"/>
              <p:cNvPicPr>
                <a:picLocks noChangeAspect="1"/>
              </p:cNvPicPr>
              <p:nvPr/>
            </p:nvPicPr>
            <p:blipFill rotWithShape="1">
              <a:blip r:embed="rId14" cstate="print">
                <a:extLst>
                  <a:ext uri="{28A0092B-C50C-407E-A947-70E740481C1C}">
                    <a14:useLocalDpi xmlns:a14="http://schemas.microsoft.com/office/drawing/2010/main" val="0"/>
                  </a:ext>
                </a:extLst>
              </a:blip>
              <a:srcRect l="6942" b="10051"/>
              <a:stretch/>
            </p:blipFill>
            <p:spPr>
              <a:xfrm>
                <a:off x="15271844" y="18409917"/>
                <a:ext cx="2788575" cy="3488186"/>
              </a:xfrm>
              <a:prstGeom prst="rect">
                <a:avLst/>
              </a:prstGeom>
            </p:spPr>
          </p:pic>
          <p:sp>
            <p:nvSpPr>
              <p:cNvPr id="278" name="Right Arrow 277"/>
              <p:cNvSpPr/>
              <p:nvPr/>
            </p:nvSpPr>
            <p:spPr>
              <a:xfrm>
                <a:off x="15035743" y="20284577"/>
                <a:ext cx="347472" cy="344875"/>
              </a:xfrm>
              <a:prstGeom prst="rightArrow">
                <a:avLst/>
              </a:prstGeom>
              <a:solidFill>
                <a:srgbClr val="4C655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36" name="Rectangle 335"/>
              <p:cNvSpPr/>
              <p:nvPr/>
            </p:nvSpPr>
            <p:spPr>
              <a:xfrm>
                <a:off x="13528455" y="21893442"/>
                <a:ext cx="163869" cy="900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2" name="Group 161"/>
            <p:cNvGrpSpPr/>
            <p:nvPr/>
          </p:nvGrpSpPr>
          <p:grpSpPr>
            <a:xfrm>
              <a:off x="9606725" y="21362948"/>
              <a:ext cx="2028297" cy="504345"/>
              <a:chOff x="11914147" y="21681750"/>
              <a:chExt cx="2028297" cy="504345"/>
            </a:xfrm>
            <a:noFill/>
          </p:grpSpPr>
          <p:pic>
            <p:nvPicPr>
              <p:cNvPr id="387" name="Picture 386"/>
              <p:cNvPicPr>
                <a:picLocks noChangeAspect="1"/>
              </p:cNvPicPr>
              <p:nvPr/>
            </p:nvPicPr>
            <p:blipFill rotWithShape="1">
              <a:blip r:embed="rId11" cstate="print">
                <a:extLst>
                  <a:ext uri="{28A0092B-C50C-407E-A947-70E740481C1C}">
                    <a14:useLocalDpi xmlns:a14="http://schemas.microsoft.com/office/drawing/2010/main" val="0"/>
                  </a:ext>
                </a:extLst>
              </a:blip>
              <a:srcRect l="13393" t="91289" r="28766" b="3081"/>
              <a:stretch/>
            </p:blipFill>
            <p:spPr>
              <a:xfrm>
                <a:off x="11974875" y="21917960"/>
                <a:ext cx="1733266" cy="218364"/>
              </a:xfrm>
              <a:prstGeom prst="rect">
                <a:avLst/>
              </a:prstGeom>
              <a:grpFill/>
              <a:ln>
                <a:noFill/>
              </a:ln>
            </p:spPr>
          </p:pic>
          <p:sp>
            <p:nvSpPr>
              <p:cNvPr id="388" name="Rectangle 387"/>
              <p:cNvSpPr/>
              <p:nvPr/>
            </p:nvSpPr>
            <p:spPr>
              <a:xfrm>
                <a:off x="12289207" y="21954074"/>
                <a:ext cx="1169916" cy="72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Rectangle 388"/>
              <p:cNvSpPr/>
              <p:nvPr/>
            </p:nvSpPr>
            <p:spPr>
              <a:xfrm>
                <a:off x="13406423" y="22003292"/>
                <a:ext cx="163869" cy="90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TextBox 389"/>
              <p:cNvSpPr txBox="1"/>
              <p:nvPr/>
            </p:nvSpPr>
            <p:spPr>
              <a:xfrm>
                <a:off x="12188196" y="21782189"/>
                <a:ext cx="286955" cy="338554"/>
              </a:xfrm>
              <a:prstGeom prst="rect">
                <a:avLst/>
              </a:prstGeom>
              <a:grpFill/>
              <a:ln>
                <a:noFill/>
              </a:ln>
            </p:spPr>
            <p:txBody>
              <a:bodyPr wrap="square" rtlCol="0">
                <a:spAutoFit/>
              </a:bodyPr>
              <a:lstStyle/>
              <a:p>
                <a:r>
                  <a:rPr lang="en-US" sz="1600" dirty="0" smtClean="0">
                    <a:solidFill>
                      <a:srgbClr val="000000"/>
                    </a:solidFill>
                  </a:rPr>
                  <a:t>0</a:t>
                </a:r>
                <a:endParaRPr lang="en-US" sz="1600" dirty="0">
                  <a:solidFill>
                    <a:srgbClr val="000000"/>
                  </a:solidFill>
                </a:endParaRPr>
              </a:p>
            </p:txBody>
          </p:sp>
          <p:sp>
            <p:nvSpPr>
              <p:cNvPr id="391" name="TextBox 390"/>
              <p:cNvSpPr txBox="1"/>
              <p:nvPr/>
            </p:nvSpPr>
            <p:spPr>
              <a:xfrm>
                <a:off x="11914147" y="21681750"/>
                <a:ext cx="286955" cy="338554"/>
              </a:xfrm>
              <a:prstGeom prst="rect">
                <a:avLst/>
              </a:prstGeom>
              <a:grpFill/>
              <a:ln>
                <a:noFill/>
              </a:ln>
            </p:spPr>
            <p:txBody>
              <a:bodyPr wrap="square" rtlCol="0">
                <a:spAutoFit/>
              </a:bodyPr>
              <a:lstStyle/>
              <a:p>
                <a:r>
                  <a:rPr lang="en-US" sz="1600" dirty="0" smtClean="0">
                    <a:solidFill>
                      <a:srgbClr val="000000"/>
                    </a:solidFill>
                  </a:rPr>
                  <a:t>N</a:t>
                </a:r>
                <a:endParaRPr lang="en-US" sz="1600" dirty="0">
                  <a:solidFill>
                    <a:srgbClr val="000000"/>
                  </a:solidFill>
                </a:endParaRPr>
              </a:p>
            </p:txBody>
          </p:sp>
          <p:sp>
            <p:nvSpPr>
              <p:cNvPr id="392" name="TextBox 391"/>
              <p:cNvSpPr txBox="1"/>
              <p:nvPr/>
            </p:nvSpPr>
            <p:spPr>
              <a:xfrm>
                <a:off x="12451487" y="21784802"/>
                <a:ext cx="286955" cy="338554"/>
              </a:xfrm>
              <a:prstGeom prst="rect">
                <a:avLst/>
              </a:prstGeom>
              <a:grpFill/>
              <a:ln>
                <a:noFill/>
              </a:ln>
            </p:spPr>
            <p:txBody>
              <a:bodyPr wrap="square" rtlCol="0">
                <a:spAutoFit/>
              </a:bodyPr>
              <a:lstStyle/>
              <a:p>
                <a:r>
                  <a:rPr lang="en-US" sz="1600" dirty="0">
                    <a:solidFill>
                      <a:srgbClr val="000000"/>
                    </a:solidFill>
                  </a:rPr>
                  <a:t>5</a:t>
                </a:r>
              </a:p>
            </p:txBody>
          </p:sp>
          <p:sp>
            <p:nvSpPr>
              <p:cNvPr id="393" name="TextBox 392"/>
              <p:cNvSpPr txBox="1"/>
              <p:nvPr/>
            </p:nvSpPr>
            <p:spPr>
              <a:xfrm>
                <a:off x="12662631" y="21784997"/>
                <a:ext cx="391930" cy="338554"/>
              </a:xfrm>
              <a:prstGeom prst="rect">
                <a:avLst/>
              </a:prstGeom>
              <a:grpFill/>
              <a:ln>
                <a:noFill/>
              </a:ln>
            </p:spPr>
            <p:txBody>
              <a:bodyPr wrap="square" rtlCol="0">
                <a:spAutoFit/>
              </a:bodyPr>
              <a:lstStyle/>
              <a:p>
                <a:r>
                  <a:rPr lang="en-US" sz="1600" dirty="0" smtClean="0">
                    <a:solidFill>
                      <a:srgbClr val="000000"/>
                    </a:solidFill>
                  </a:rPr>
                  <a:t>10</a:t>
                </a:r>
                <a:endParaRPr lang="en-US" sz="1600" dirty="0">
                  <a:solidFill>
                    <a:srgbClr val="000000"/>
                  </a:solidFill>
                </a:endParaRPr>
              </a:p>
            </p:txBody>
          </p:sp>
          <p:sp>
            <p:nvSpPr>
              <p:cNvPr id="394" name="TextBox 393"/>
              <p:cNvSpPr txBox="1"/>
              <p:nvPr/>
            </p:nvSpPr>
            <p:spPr>
              <a:xfrm>
                <a:off x="13193969" y="21785603"/>
                <a:ext cx="391930" cy="338554"/>
              </a:xfrm>
              <a:prstGeom prst="rect">
                <a:avLst/>
              </a:prstGeom>
              <a:grpFill/>
              <a:ln>
                <a:noFill/>
              </a:ln>
            </p:spPr>
            <p:txBody>
              <a:bodyPr wrap="square" rtlCol="0">
                <a:spAutoFit/>
              </a:bodyPr>
              <a:lstStyle/>
              <a:p>
                <a:r>
                  <a:rPr lang="en-US" sz="1600" dirty="0" smtClean="0">
                    <a:solidFill>
                      <a:srgbClr val="000000"/>
                    </a:solidFill>
                  </a:rPr>
                  <a:t>20</a:t>
                </a:r>
              </a:p>
            </p:txBody>
          </p:sp>
          <p:sp>
            <p:nvSpPr>
              <p:cNvPr id="395" name="TextBox 394"/>
              <p:cNvSpPr txBox="1"/>
              <p:nvPr/>
            </p:nvSpPr>
            <p:spPr>
              <a:xfrm>
                <a:off x="13422692" y="21847541"/>
                <a:ext cx="519752" cy="338554"/>
              </a:xfrm>
              <a:prstGeom prst="rect">
                <a:avLst/>
              </a:prstGeom>
              <a:grpFill/>
              <a:ln>
                <a:noFill/>
              </a:ln>
            </p:spPr>
            <p:txBody>
              <a:bodyPr wrap="square" rtlCol="0">
                <a:spAutoFit/>
              </a:bodyPr>
              <a:lstStyle/>
              <a:p>
                <a:r>
                  <a:rPr lang="en-US" sz="1600" dirty="0" smtClean="0">
                    <a:solidFill>
                      <a:srgbClr val="000000"/>
                    </a:solidFill>
                  </a:rPr>
                  <a:t>km</a:t>
                </a:r>
              </a:p>
            </p:txBody>
          </p:sp>
        </p:grpSp>
        <p:sp>
          <p:nvSpPr>
            <p:cNvPr id="396" name="TextBox 395"/>
            <p:cNvSpPr txBox="1"/>
            <p:nvPr/>
          </p:nvSpPr>
          <p:spPr>
            <a:xfrm>
              <a:off x="12441165" y="21369016"/>
              <a:ext cx="1873180" cy="584775"/>
            </a:xfrm>
            <a:prstGeom prst="rect">
              <a:avLst/>
            </a:prstGeom>
            <a:noFill/>
            <a:ln>
              <a:noFill/>
            </a:ln>
          </p:spPr>
          <p:txBody>
            <a:bodyPr wrap="square" rtlCol="0">
              <a:spAutoFit/>
            </a:bodyPr>
            <a:lstStyle/>
            <a:p>
              <a:r>
                <a:rPr lang="en-US" sz="1600" dirty="0" smtClean="0">
                  <a:solidFill>
                    <a:srgbClr val="000000"/>
                  </a:solidFill>
                </a:rPr>
                <a:t>Scan line error interpolation</a:t>
              </a:r>
            </a:p>
          </p:txBody>
        </p:sp>
        <p:sp>
          <p:nvSpPr>
            <p:cNvPr id="397" name="TextBox 396"/>
            <p:cNvSpPr txBox="1"/>
            <p:nvPr/>
          </p:nvSpPr>
          <p:spPr>
            <a:xfrm>
              <a:off x="15217849" y="21369965"/>
              <a:ext cx="1289620" cy="584775"/>
            </a:xfrm>
            <a:prstGeom prst="rect">
              <a:avLst/>
            </a:prstGeom>
            <a:noFill/>
            <a:ln>
              <a:noFill/>
            </a:ln>
          </p:spPr>
          <p:txBody>
            <a:bodyPr wrap="square" rtlCol="0">
              <a:spAutoFit/>
            </a:bodyPr>
            <a:lstStyle/>
            <a:p>
              <a:r>
                <a:rPr lang="en-US" sz="1600" dirty="0" smtClean="0">
                  <a:solidFill>
                    <a:srgbClr val="000000"/>
                  </a:solidFill>
                </a:rPr>
                <a:t>Cloud masks and NBR</a:t>
              </a:r>
            </a:p>
          </p:txBody>
        </p:sp>
      </p:grpSp>
      <p:sp>
        <p:nvSpPr>
          <p:cNvPr id="406" name="TextBox 405"/>
          <p:cNvSpPr txBox="1"/>
          <p:nvPr/>
        </p:nvSpPr>
        <p:spPr>
          <a:xfrm>
            <a:off x="7111958" y="26674876"/>
            <a:ext cx="1567102" cy="707886"/>
          </a:xfrm>
          <a:prstGeom prst="rect">
            <a:avLst/>
          </a:prstGeom>
          <a:noFill/>
        </p:spPr>
        <p:txBody>
          <a:bodyPr wrap="square" rtlCol="0">
            <a:spAutoFit/>
          </a:bodyPr>
          <a:lstStyle/>
          <a:p>
            <a:pPr lvl="0" algn="ctr"/>
            <a:r>
              <a:rPr lang="en-US" sz="2000" dirty="0" smtClean="0">
                <a:solidFill>
                  <a:srgbClr val="FFFFFF"/>
                </a:solidFill>
              </a:rPr>
              <a:t>Burn Frequency</a:t>
            </a:r>
          </a:p>
        </p:txBody>
      </p:sp>
      <p:sp>
        <p:nvSpPr>
          <p:cNvPr id="407" name="TextBox 406"/>
          <p:cNvSpPr txBox="1"/>
          <p:nvPr/>
        </p:nvSpPr>
        <p:spPr>
          <a:xfrm>
            <a:off x="7131688" y="27483081"/>
            <a:ext cx="1567102" cy="707886"/>
          </a:xfrm>
          <a:prstGeom prst="rect">
            <a:avLst/>
          </a:prstGeom>
          <a:noFill/>
        </p:spPr>
        <p:txBody>
          <a:bodyPr wrap="square" rtlCol="0">
            <a:spAutoFit/>
          </a:bodyPr>
          <a:lstStyle/>
          <a:p>
            <a:pPr lvl="0" algn="ctr"/>
            <a:r>
              <a:rPr lang="en-US" sz="2000" dirty="0" smtClean="0">
                <a:solidFill>
                  <a:srgbClr val="FFFFFF"/>
                </a:solidFill>
              </a:rPr>
              <a:t>Land Cover</a:t>
            </a:r>
          </a:p>
          <a:p>
            <a:pPr lvl="0" algn="ctr"/>
            <a:r>
              <a:rPr lang="en-US" sz="2000" dirty="0" smtClean="0">
                <a:solidFill>
                  <a:srgbClr val="FFFFFF"/>
                </a:solidFill>
              </a:rPr>
              <a:t>Assessment</a:t>
            </a:r>
          </a:p>
        </p:txBody>
      </p:sp>
      <p:grpSp>
        <p:nvGrpSpPr>
          <p:cNvPr id="386" name="Group 385"/>
          <p:cNvGrpSpPr/>
          <p:nvPr/>
        </p:nvGrpSpPr>
        <p:grpSpPr>
          <a:xfrm>
            <a:off x="18513540" y="23196050"/>
            <a:ext cx="8229600" cy="76377"/>
            <a:chOff x="866274" y="17323446"/>
            <a:chExt cx="8182753" cy="76377"/>
          </a:xfrm>
        </p:grpSpPr>
        <p:cxnSp>
          <p:nvCxnSpPr>
            <p:cNvPr id="398" name="Straight Connector 397"/>
            <p:cNvCxnSpPr/>
            <p:nvPr/>
          </p:nvCxnSpPr>
          <p:spPr>
            <a:xfrm>
              <a:off x="869719" y="17323446"/>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p:nvPr/>
          </p:nvCxnSpPr>
          <p:spPr>
            <a:xfrm>
              <a:off x="866274" y="17399823"/>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00" name="Group 399"/>
          <p:cNvGrpSpPr/>
          <p:nvPr/>
        </p:nvGrpSpPr>
        <p:grpSpPr>
          <a:xfrm>
            <a:off x="537361" y="22385277"/>
            <a:ext cx="8018860" cy="7444097"/>
            <a:chOff x="9743271" y="10678098"/>
            <a:chExt cx="8018860" cy="7444097"/>
          </a:xfrm>
        </p:grpSpPr>
        <p:grpSp>
          <p:nvGrpSpPr>
            <p:cNvPr id="401" name="Group 400"/>
            <p:cNvGrpSpPr/>
            <p:nvPr/>
          </p:nvGrpSpPr>
          <p:grpSpPr>
            <a:xfrm>
              <a:off x="9743271" y="10678098"/>
              <a:ext cx="8018860" cy="7444097"/>
              <a:chOff x="9743271" y="11255610"/>
              <a:chExt cx="8018860" cy="7444097"/>
            </a:xfrm>
          </p:grpSpPr>
          <p:sp>
            <p:nvSpPr>
              <p:cNvPr id="409" name="Text Placeholder 16"/>
              <p:cNvSpPr txBox="1">
                <a:spLocks/>
              </p:cNvSpPr>
              <p:nvPr/>
            </p:nvSpPr>
            <p:spPr>
              <a:xfrm>
                <a:off x="9743271" y="17573630"/>
                <a:ext cx="8018860" cy="112607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b="1" dirty="0" smtClean="0"/>
                  <a:t>Figure 1. </a:t>
                </a:r>
                <a:r>
                  <a:rPr lang="en-US" dirty="0" smtClean="0"/>
                  <a:t>Generalized workflow for the study methods.  This can be broken into four main stages: data acquisition, processing, analysis, and generation of results.  </a:t>
                </a:r>
              </a:p>
            </p:txBody>
          </p:sp>
          <p:grpSp>
            <p:nvGrpSpPr>
              <p:cNvPr id="410" name="Group 409"/>
              <p:cNvGrpSpPr/>
              <p:nvPr/>
            </p:nvGrpSpPr>
            <p:grpSpPr>
              <a:xfrm>
                <a:off x="9818294" y="11255610"/>
                <a:ext cx="7831477" cy="6234475"/>
                <a:chOff x="9818294" y="11255610"/>
                <a:chExt cx="7831477" cy="6234475"/>
              </a:xfrm>
            </p:grpSpPr>
            <p:grpSp>
              <p:nvGrpSpPr>
                <p:cNvPr id="411" name="Group 410"/>
                <p:cNvGrpSpPr/>
                <p:nvPr/>
              </p:nvGrpSpPr>
              <p:grpSpPr>
                <a:xfrm>
                  <a:off x="15785229" y="11499317"/>
                  <a:ext cx="1864542" cy="5990768"/>
                  <a:chOff x="6294440" y="1585952"/>
                  <a:chExt cx="1419086" cy="4559514"/>
                </a:xfrm>
              </p:grpSpPr>
              <p:sp>
                <p:nvSpPr>
                  <p:cNvPr id="454" name="Rounded Rectangle 453"/>
                  <p:cNvSpPr/>
                  <p:nvPr/>
                </p:nvSpPr>
                <p:spPr>
                  <a:xfrm>
                    <a:off x="6321644" y="1585952"/>
                    <a:ext cx="1391882" cy="4559514"/>
                  </a:xfrm>
                  <a:prstGeom prst="roundRect">
                    <a:avLst>
                      <a:gd name="adj" fmla="val 8818"/>
                    </a:avLst>
                  </a:prstGeom>
                  <a:solidFill>
                    <a:srgbClr val="82B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p:cNvSpPr/>
                  <p:nvPr/>
                </p:nvSpPr>
                <p:spPr>
                  <a:xfrm>
                    <a:off x="6484656" y="1677402"/>
                    <a:ext cx="1006689" cy="10066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Parallelogram 455"/>
                  <p:cNvSpPr/>
                  <p:nvPr/>
                </p:nvSpPr>
                <p:spPr>
                  <a:xfrm>
                    <a:off x="6454509" y="1899054"/>
                    <a:ext cx="1093422" cy="839012"/>
                  </a:xfrm>
                  <a:prstGeom prst="parallelogram">
                    <a:avLst/>
                  </a:prstGeom>
                  <a:solidFill>
                    <a:srgbClr val="536B5A"/>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457" name="Teardrop 456"/>
                  <p:cNvSpPr/>
                  <p:nvPr/>
                </p:nvSpPr>
                <p:spPr>
                  <a:xfrm rot="8100000">
                    <a:off x="6853222" y="1785716"/>
                    <a:ext cx="343962" cy="336942"/>
                  </a:xfrm>
                  <a:prstGeom prst="teardrop">
                    <a:avLst>
                      <a:gd name="adj" fmla="val 121860"/>
                    </a:avLst>
                  </a:prstGeom>
                  <a:solidFill>
                    <a:srgbClr val="536B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p:cNvSpPr/>
                  <p:nvPr/>
                </p:nvSpPr>
                <p:spPr>
                  <a:xfrm>
                    <a:off x="6971379" y="1903824"/>
                    <a:ext cx="106545" cy="112893"/>
                  </a:xfrm>
                  <a:prstGeom prst="ellipse">
                    <a:avLst/>
                  </a:prstGeom>
                  <a:solidFill>
                    <a:schemeClr val="bg1"/>
                  </a:solidFill>
                  <a:ln>
                    <a:solidFill>
                      <a:srgbClr val="557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TextBox 458"/>
                  <p:cNvSpPr txBox="1"/>
                  <p:nvPr/>
                </p:nvSpPr>
                <p:spPr>
                  <a:xfrm>
                    <a:off x="6294440" y="2860986"/>
                    <a:ext cx="1387120" cy="398218"/>
                  </a:xfrm>
                  <a:prstGeom prst="rect">
                    <a:avLst/>
                  </a:prstGeom>
                  <a:noFill/>
                </p:spPr>
                <p:txBody>
                  <a:bodyPr wrap="square" rtlCol="0">
                    <a:spAutoFit/>
                  </a:bodyPr>
                  <a:lstStyle/>
                  <a:p>
                    <a:pPr algn="ctr"/>
                    <a:r>
                      <a:rPr lang="en-US" sz="2800" dirty="0" smtClean="0">
                        <a:solidFill>
                          <a:schemeClr val="bg1"/>
                        </a:solidFill>
                      </a:rPr>
                      <a:t>Results</a:t>
                    </a:r>
                    <a:endParaRPr lang="en-US" sz="2800" dirty="0">
                      <a:solidFill>
                        <a:schemeClr val="bg1"/>
                      </a:solidFill>
                    </a:endParaRPr>
                  </a:p>
                </p:txBody>
              </p:sp>
              <p:sp>
                <p:nvSpPr>
                  <p:cNvPr id="460" name="TextBox 459"/>
                  <p:cNvSpPr txBox="1"/>
                  <p:nvPr/>
                </p:nvSpPr>
                <p:spPr>
                  <a:xfrm>
                    <a:off x="6493793" y="4355998"/>
                    <a:ext cx="1192707" cy="304520"/>
                  </a:xfrm>
                  <a:prstGeom prst="rect">
                    <a:avLst/>
                  </a:prstGeom>
                  <a:noFill/>
                </p:spPr>
                <p:txBody>
                  <a:bodyPr wrap="square" rtlCol="0">
                    <a:spAutoFit/>
                  </a:bodyPr>
                  <a:lstStyle/>
                  <a:p>
                    <a:pPr lvl="0" algn="ctr"/>
                    <a:r>
                      <a:rPr lang="en-US" sz="2000" dirty="0" smtClean="0">
                        <a:solidFill>
                          <a:srgbClr val="FFFFFF"/>
                        </a:solidFill>
                      </a:rPr>
                      <a:t>Fire Extent</a:t>
                    </a:r>
                  </a:p>
                </p:txBody>
              </p:sp>
            </p:grpSp>
            <p:grpSp>
              <p:nvGrpSpPr>
                <p:cNvPr id="412" name="Group 411"/>
                <p:cNvGrpSpPr/>
                <p:nvPr/>
              </p:nvGrpSpPr>
              <p:grpSpPr>
                <a:xfrm>
                  <a:off x="13867078" y="11255610"/>
                  <a:ext cx="1849749" cy="6234472"/>
                  <a:chOff x="4614776" y="1400469"/>
                  <a:chExt cx="1407826" cy="4744997"/>
                </a:xfrm>
              </p:grpSpPr>
              <p:sp>
                <p:nvSpPr>
                  <p:cNvPr id="444" name="Rounded Rectangle 443"/>
                  <p:cNvSpPr/>
                  <p:nvPr/>
                </p:nvSpPr>
                <p:spPr>
                  <a:xfrm>
                    <a:off x="4614776" y="1585952"/>
                    <a:ext cx="1391882" cy="4559514"/>
                  </a:xfrm>
                  <a:prstGeom prst="roundRect">
                    <a:avLst>
                      <a:gd name="adj" fmla="val 8818"/>
                    </a:avLst>
                  </a:prstGeom>
                  <a:solidFill>
                    <a:srgbClr val="82B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p:cNvSpPr/>
                  <p:nvPr/>
                </p:nvSpPr>
                <p:spPr>
                  <a:xfrm>
                    <a:off x="4814417" y="1677402"/>
                    <a:ext cx="1006689" cy="10066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6" name="Straight Connector 445"/>
                  <p:cNvCxnSpPr/>
                  <p:nvPr/>
                </p:nvCxnSpPr>
                <p:spPr>
                  <a:xfrm flipV="1">
                    <a:off x="4653379" y="1898122"/>
                    <a:ext cx="147246" cy="192158"/>
                  </a:xfrm>
                  <a:prstGeom prst="line">
                    <a:avLst/>
                  </a:prstGeom>
                  <a:noFill/>
                  <a:ln w="114300" cap="sq" cmpd="sng" algn="ctr">
                    <a:solidFill>
                      <a:srgbClr val="536B5A"/>
                    </a:solidFill>
                    <a:prstDash val="solid"/>
                    <a:miter lim="800000"/>
                  </a:ln>
                  <a:effectLst/>
                </p:spPr>
              </p:cxnSp>
              <p:cxnSp>
                <p:nvCxnSpPr>
                  <p:cNvPr id="447" name="Straight Connector 446"/>
                  <p:cNvCxnSpPr/>
                  <p:nvPr/>
                </p:nvCxnSpPr>
                <p:spPr>
                  <a:xfrm>
                    <a:off x="4823597" y="1896619"/>
                    <a:ext cx="163369" cy="67465"/>
                  </a:xfrm>
                  <a:prstGeom prst="line">
                    <a:avLst/>
                  </a:prstGeom>
                  <a:noFill/>
                  <a:ln w="114300" cap="sq" cmpd="sng" algn="ctr">
                    <a:solidFill>
                      <a:srgbClr val="536B5A"/>
                    </a:solidFill>
                    <a:prstDash val="solid"/>
                    <a:miter lim="800000"/>
                  </a:ln>
                  <a:effectLst/>
                </p:spPr>
              </p:cxnSp>
              <p:cxnSp>
                <p:nvCxnSpPr>
                  <p:cNvPr id="448" name="Straight Connector 447"/>
                  <p:cNvCxnSpPr/>
                  <p:nvPr/>
                </p:nvCxnSpPr>
                <p:spPr>
                  <a:xfrm>
                    <a:off x="5027374" y="2003726"/>
                    <a:ext cx="212280" cy="520661"/>
                  </a:xfrm>
                  <a:prstGeom prst="line">
                    <a:avLst/>
                  </a:prstGeom>
                  <a:noFill/>
                  <a:ln w="114300" cap="sq" cmpd="sng" algn="ctr">
                    <a:solidFill>
                      <a:srgbClr val="536B5A"/>
                    </a:solidFill>
                    <a:prstDash val="solid"/>
                    <a:miter lim="800000"/>
                  </a:ln>
                  <a:effectLst/>
                </p:spPr>
              </p:cxnSp>
              <p:cxnSp>
                <p:nvCxnSpPr>
                  <p:cNvPr id="449" name="Straight Connector 448"/>
                  <p:cNvCxnSpPr/>
                  <p:nvPr/>
                </p:nvCxnSpPr>
                <p:spPr>
                  <a:xfrm flipV="1">
                    <a:off x="5244014" y="2404672"/>
                    <a:ext cx="275020" cy="119714"/>
                  </a:xfrm>
                  <a:prstGeom prst="line">
                    <a:avLst/>
                  </a:prstGeom>
                  <a:noFill/>
                  <a:ln w="114300" cap="sq" cmpd="sng" algn="ctr">
                    <a:solidFill>
                      <a:srgbClr val="536B5A"/>
                    </a:solidFill>
                    <a:prstDash val="solid"/>
                    <a:miter lim="800000"/>
                  </a:ln>
                  <a:effectLst/>
                </p:spPr>
              </p:cxnSp>
              <p:cxnSp>
                <p:nvCxnSpPr>
                  <p:cNvPr id="450" name="Straight Connector 449"/>
                  <p:cNvCxnSpPr/>
                  <p:nvPr/>
                </p:nvCxnSpPr>
                <p:spPr>
                  <a:xfrm flipV="1">
                    <a:off x="5552306" y="2023854"/>
                    <a:ext cx="251535" cy="355992"/>
                  </a:xfrm>
                  <a:prstGeom prst="line">
                    <a:avLst/>
                  </a:prstGeom>
                  <a:noFill/>
                  <a:ln w="114300" cap="sq" cmpd="sng" algn="ctr">
                    <a:solidFill>
                      <a:srgbClr val="536B5A"/>
                    </a:solidFill>
                    <a:prstDash val="solid"/>
                    <a:miter lim="800000"/>
                  </a:ln>
                  <a:effectLst/>
                </p:spPr>
              </p:cxnSp>
              <p:cxnSp>
                <p:nvCxnSpPr>
                  <p:cNvPr id="451" name="Straight Arrow Connector 450"/>
                  <p:cNvCxnSpPr/>
                  <p:nvPr/>
                </p:nvCxnSpPr>
                <p:spPr>
                  <a:xfrm rot="480000" flipV="1">
                    <a:off x="5866217" y="1400469"/>
                    <a:ext cx="117800" cy="613853"/>
                  </a:xfrm>
                  <a:prstGeom prst="straightConnector1">
                    <a:avLst/>
                  </a:prstGeom>
                  <a:ln w="114300">
                    <a:solidFill>
                      <a:srgbClr val="536B5A"/>
                    </a:solidFill>
                    <a:tailEnd type="triangle" w="sm" len="sm"/>
                  </a:ln>
                </p:spPr>
                <p:style>
                  <a:lnRef idx="1">
                    <a:schemeClr val="accent1"/>
                  </a:lnRef>
                  <a:fillRef idx="0">
                    <a:schemeClr val="accent1"/>
                  </a:fillRef>
                  <a:effectRef idx="0">
                    <a:schemeClr val="accent1"/>
                  </a:effectRef>
                  <a:fontRef idx="minor">
                    <a:schemeClr val="tx1"/>
                  </a:fontRef>
                </p:style>
              </p:cxnSp>
              <p:sp>
                <p:nvSpPr>
                  <p:cNvPr id="452" name="TextBox 451"/>
                  <p:cNvSpPr txBox="1"/>
                  <p:nvPr/>
                </p:nvSpPr>
                <p:spPr>
                  <a:xfrm>
                    <a:off x="4614776" y="2839980"/>
                    <a:ext cx="1391882" cy="398218"/>
                  </a:xfrm>
                  <a:prstGeom prst="rect">
                    <a:avLst/>
                  </a:prstGeom>
                  <a:noFill/>
                </p:spPr>
                <p:txBody>
                  <a:bodyPr wrap="square" rtlCol="0">
                    <a:spAutoFit/>
                  </a:bodyPr>
                  <a:lstStyle/>
                  <a:p>
                    <a:pPr algn="ctr"/>
                    <a:r>
                      <a:rPr lang="en-US" sz="2800" dirty="0" smtClean="0">
                        <a:solidFill>
                          <a:schemeClr val="bg1"/>
                        </a:solidFill>
                      </a:rPr>
                      <a:t>Analysis</a:t>
                    </a:r>
                    <a:endParaRPr lang="en-US" sz="2800" dirty="0">
                      <a:solidFill>
                        <a:schemeClr val="bg1"/>
                      </a:solidFill>
                    </a:endParaRPr>
                  </a:p>
                </p:txBody>
              </p:sp>
              <p:sp>
                <p:nvSpPr>
                  <p:cNvPr id="453" name="TextBox 452"/>
                  <p:cNvSpPr txBox="1"/>
                  <p:nvPr/>
                </p:nvSpPr>
                <p:spPr>
                  <a:xfrm>
                    <a:off x="4641170" y="4815438"/>
                    <a:ext cx="1381432" cy="304520"/>
                  </a:xfrm>
                  <a:prstGeom prst="rect">
                    <a:avLst/>
                  </a:prstGeom>
                  <a:noFill/>
                </p:spPr>
                <p:txBody>
                  <a:bodyPr wrap="square" rtlCol="0">
                    <a:spAutoFit/>
                  </a:bodyPr>
                  <a:lstStyle/>
                  <a:p>
                    <a:pPr algn="ctr"/>
                    <a:r>
                      <a:rPr lang="en-US" sz="2000" dirty="0" smtClean="0">
                        <a:solidFill>
                          <a:schemeClr val="bg1"/>
                        </a:solidFill>
                      </a:rPr>
                      <a:t>Thresholding</a:t>
                    </a:r>
                    <a:endParaRPr lang="en-US" sz="2000" dirty="0">
                      <a:solidFill>
                        <a:schemeClr val="bg1"/>
                      </a:solidFill>
                    </a:endParaRPr>
                  </a:p>
                </p:txBody>
              </p:sp>
            </p:grpSp>
            <p:grpSp>
              <p:nvGrpSpPr>
                <p:cNvPr id="413" name="Group 412"/>
                <p:cNvGrpSpPr/>
                <p:nvPr/>
              </p:nvGrpSpPr>
              <p:grpSpPr>
                <a:xfrm>
                  <a:off x="11792372" y="11499317"/>
                  <a:ext cx="2020366" cy="5990765"/>
                  <a:chOff x="2877014" y="1585952"/>
                  <a:chExt cx="1537681" cy="4559514"/>
                </a:xfrm>
              </p:grpSpPr>
              <p:sp>
                <p:nvSpPr>
                  <p:cNvPr id="435" name="Rounded Rectangle 434"/>
                  <p:cNvSpPr/>
                  <p:nvPr/>
                </p:nvSpPr>
                <p:spPr>
                  <a:xfrm>
                    <a:off x="2878955" y="1585952"/>
                    <a:ext cx="1461476" cy="4559514"/>
                  </a:xfrm>
                  <a:prstGeom prst="roundRect">
                    <a:avLst>
                      <a:gd name="adj" fmla="val 8818"/>
                    </a:avLst>
                  </a:prstGeom>
                  <a:solidFill>
                    <a:srgbClr val="82B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p:cNvSpPr/>
                  <p:nvPr/>
                </p:nvSpPr>
                <p:spPr>
                  <a:xfrm>
                    <a:off x="3090803" y="1677402"/>
                    <a:ext cx="1006689" cy="10066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Parallelogram 436"/>
                  <p:cNvSpPr/>
                  <p:nvPr/>
                </p:nvSpPr>
                <p:spPr>
                  <a:xfrm>
                    <a:off x="3066723" y="1976514"/>
                    <a:ext cx="1093422" cy="839012"/>
                  </a:xfrm>
                  <a:prstGeom prst="parallelogram">
                    <a:avLst/>
                  </a:prstGeom>
                  <a:solidFill>
                    <a:srgbClr val="536B5A"/>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438" name="Parallelogram 437"/>
                  <p:cNvSpPr/>
                  <p:nvPr/>
                </p:nvSpPr>
                <p:spPr>
                  <a:xfrm>
                    <a:off x="3066723" y="1801254"/>
                    <a:ext cx="1093422" cy="839012"/>
                  </a:xfrm>
                  <a:prstGeom prst="parallelogram">
                    <a:avLst/>
                  </a:prstGeom>
                  <a:solidFill>
                    <a:srgbClr val="536B5A"/>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439" name="Parallelogram 438"/>
                  <p:cNvSpPr/>
                  <p:nvPr/>
                </p:nvSpPr>
                <p:spPr>
                  <a:xfrm>
                    <a:off x="3066723" y="1625098"/>
                    <a:ext cx="1093422" cy="839012"/>
                  </a:xfrm>
                  <a:prstGeom prst="parallelogram">
                    <a:avLst/>
                  </a:prstGeom>
                  <a:solidFill>
                    <a:srgbClr val="536B5A"/>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440" name="TextBox 439"/>
                  <p:cNvSpPr txBox="1"/>
                  <p:nvPr/>
                </p:nvSpPr>
                <p:spPr>
                  <a:xfrm>
                    <a:off x="2878397" y="2680127"/>
                    <a:ext cx="1460979" cy="726162"/>
                  </a:xfrm>
                  <a:prstGeom prst="rect">
                    <a:avLst/>
                  </a:prstGeom>
                  <a:noFill/>
                </p:spPr>
                <p:txBody>
                  <a:bodyPr wrap="square" rtlCol="0">
                    <a:spAutoFit/>
                  </a:bodyPr>
                  <a:lstStyle/>
                  <a:p>
                    <a:pPr algn="ctr"/>
                    <a:r>
                      <a:rPr lang="en-US" sz="2800" dirty="0" smtClean="0">
                        <a:solidFill>
                          <a:schemeClr val="bg1"/>
                        </a:solidFill>
                      </a:rPr>
                      <a:t>Data Processing</a:t>
                    </a:r>
                    <a:endParaRPr lang="en-US" sz="2800" dirty="0">
                      <a:solidFill>
                        <a:schemeClr val="bg1"/>
                      </a:solidFill>
                    </a:endParaRPr>
                  </a:p>
                </p:txBody>
              </p:sp>
              <p:sp>
                <p:nvSpPr>
                  <p:cNvPr id="441" name="TextBox 440"/>
                  <p:cNvSpPr txBox="1"/>
                  <p:nvPr/>
                </p:nvSpPr>
                <p:spPr>
                  <a:xfrm>
                    <a:off x="2882036" y="3831100"/>
                    <a:ext cx="1441092" cy="304520"/>
                  </a:xfrm>
                  <a:prstGeom prst="rect">
                    <a:avLst/>
                  </a:prstGeom>
                  <a:noFill/>
                </p:spPr>
                <p:txBody>
                  <a:bodyPr wrap="square" rtlCol="0">
                    <a:spAutoFit/>
                  </a:bodyPr>
                  <a:lstStyle/>
                  <a:p>
                    <a:pPr algn="ctr"/>
                    <a:r>
                      <a:rPr lang="en-US" sz="2000" dirty="0" err="1" smtClean="0">
                        <a:solidFill>
                          <a:schemeClr val="bg1"/>
                        </a:solidFill>
                      </a:rPr>
                      <a:t>LandsatLinkr</a:t>
                    </a:r>
                    <a:endParaRPr lang="en-US" sz="2000" dirty="0" smtClean="0">
                      <a:solidFill>
                        <a:schemeClr val="bg1"/>
                      </a:solidFill>
                    </a:endParaRPr>
                  </a:p>
                </p:txBody>
              </p:sp>
              <p:sp>
                <p:nvSpPr>
                  <p:cNvPr id="442" name="TextBox 441"/>
                  <p:cNvSpPr txBox="1"/>
                  <p:nvPr/>
                </p:nvSpPr>
                <p:spPr>
                  <a:xfrm>
                    <a:off x="2877014" y="5565889"/>
                    <a:ext cx="1481547" cy="304520"/>
                  </a:xfrm>
                  <a:prstGeom prst="rect">
                    <a:avLst/>
                  </a:prstGeom>
                  <a:noFill/>
                </p:spPr>
                <p:txBody>
                  <a:bodyPr wrap="square" rtlCol="0">
                    <a:spAutoFit/>
                  </a:bodyPr>
                  <a:lstStyle/>
                  <a:p>
                    <a:pPr algn="ctr"/>
                    <a:r>
                      <a:rPr lang="en-US" sz="2000" dirty="0" smtClean="0">
                        <a:solidFill>
                          <a:schemeClr val="bg1"/>
                        </a:solidFill>
                      </a:rPr>
                      <a:t>Aggregation</a:t>
                    </a:r>
                    <a:endParaRPr lang="en-US" sz="2000" dirty="0">
                      <a:solidFill>
                        <a:schemeClr val="bg1"/>
                      </a:solidFill>
                    </a:endParaRPr>
                  </a:p>
                </p:txBody>
              </p:sp>
              <p:sp>
                <p:nvSpPr>
                  <p:cNvPr id="443" name="TextBox 442"/>
                  <p:cNvSpPr txBox="1"/>
                  <p:nvPr/>
                </p:nvSpPr>
                <p:spPr>
                  <a:xfrm>
                    <a:off x="2973603" y="4544879"/>
                    <a:ext cx="1441092" cy="773011"/>
                  </a:xfrm>
                  <a:prstGeom prst="rect">
                    <a:avLst/>
                  </a:prstGeom>
                  <a:noFill/>
                </p:spPr>
                <p:txBody>
                  <a:bodyPr wrap="square" rtlCol="0">
                    <a:spAutoFit/>
                  </a:bodyPr>
                  <a:lstStyle/>
                  <a:p>
                    <a:pPr algn="ctr"/>
                    <a:r>
                      <a:rPr lang="en-US" sz="2000" dirty="0" smtClean="0">
                        <a:solidFill>
                          <a:schemeClr val="bg1"/>
                        </a:solidFill>
                      </a:rPr>
                      <a:t>Gap-filling &amp;</a:t>
                    </a:r>
                  </a:p>
                  <a:p>
                    <a:pPr algn="ctr"/>
                    <a:r>
                      <a:rPr lang="en-US" sz="2000" dirty="0" smtClean="0">
                        <a:solidFill>
                          <a:schemeClr val="bg1"/>
                        </a:solidFill>
                      </a:rPr>
                      <a:t>Normalized Burn Ratio</a:t>
                    </a:r>
                    <a:endParaRPr lang="en-US" sz="2000" dirty="0">
                      <a:solidFill>
                        <a:schemeClr val="bg1"/>
                      </a:solidFill>
                    </a:endParaRPr>
                  </a:p>
                </p:txBody>
              </p:sp>
            </p:grpSp>
            <p:grpSp>
              <p:nvGrpSpPr>
                <p:cNvPr id="414" name="Group 413"/>
                <p:cNvGrpSpPr/>
                <p:nvPr/>
              </p:nvGrpSpPr>
              <p:grpSpPr>
                <a:xfrm>
                  <a:off x="9818294" y="11499317"/>
                  <a:ext cx="1836073" cy="5990765"/>
                  <a:chOff x="1154793" y="1585952"/>
                  <a:chExt cx="1397418" cy="4559514"/>
                </a:xfrm>
              </p:grpSpPr>
              <p:sp>
                <p:nvSpPr>
                  <p:cNvPr id="427" name="Rounded Rectangle 426"/>
                  <p:cNvSpPr/>
                  <p:nvPr/>
                </p:nvSpPr>
                <p:spPr>
                  <a:xfrm>
                    <a:off x="1155362" y="1585952"/>
                    <a:ext cx="1391882" cy="4559514"/>
                  </a:xfrm>
                  <a:prstGeom prst="roundRect">
                    <a:avLst>
                      <a:gd name="adj" fmla="val 8818"/>
                    </a:avLst>
                  </a:prstGeom>
                  <a:solidFill>
                    <a:srgbClr val="82B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a:p>
                </p:txBody>
              </p:sp>
              <p:sp>
                <p:nvSpPr>
                  <p:cNvPr id="428" name="Oval 427"/>
                  <p:cNvSpPr/>
                  <p:nvPr/>
                </p:nvSpPr>
                <p:spPr>
                  <a:xfrm>
                    <a:off x="1307538" y="1677402"/>
                    <a:ext cx="1006689" cy="10066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TextBox 429"/>
                  <p:cNvSpPr txBox="1"/>
                  <p:nvPr/>
                </p:nvSpPr>
                <p:spPr>
                  <a:xfrm>
                    <a:off x="1155362" y="2680124"/>
                    <a:ext cx="1391882" cy="726162"/>
                  </a:xfrm>
                  <a:prstGeom prst="rect">
                    <a:avLst/>
                  </a:prstGeom>
                  <a:noFill/>
                </p:spPr>
                <p:txBody>
                  <a:bodyPr wrap="square" rtlCol="0">
                    <a:spAutoFit/>
                  </a:bodyPr>
                  <a:lstStyle/>
                  <a:p>
                    <a:pPr algn="ctr"/>
                    <a:r>
                      <a:rPr lang="en-US" sz="2800" dirty="0" smtClean="0">
                        <a:solidFill>
                          <a:schemeClr val="bg1"/>
                        </a:solidFill>
                      </a:rPr>
                      <a:t>Data Acquisition</a:t>
                    </a:r>
                    <a:endParaRPr lang="en-US" sz="2800" dirty="0">
                      <a:solidFill>
                        <a:schemeClr val="bg1"/>
                      </a:solidFill>
                    </a:endParaRPr>
                  </a:p>
                </p:txBody>
              </p:sp>
              <p:sp>
                <p:nvSpPr>
                  <p:cNvPr id="431" name="TextBox 430"/>
                  <p:cNvSpPr txBox="1"/>
                  <p:nvPr/>
                </p:nvSpPr>
                <p:spPr>
                  <a:xfrm>
                    <a:off x="1154793" y="3947639"/>
                    <a:ext cx="1363002" cy="304520"/>
                  </a:xfrm>
                  <a:prstGeom prst="rect">
                    <a:avLst/>
                  </a:prstGeom>
                  <a:noFill/>
                </p:spPr>
                <p:txBody>
                  <a:bodyPr wrap="square" rtlCol="0">
                    <a:spAutoFit/>
                  </a:bodyPr>
                  <a:lstStyle/>
                  <a:p>
                    <a:pPr algn="ctr"/>
                    <a:r>
                      <a:rPr lang="en-US" sz="2000" dirty="0" smtClean="0">
                        <a:solidFill>
                          <a:schemeClr val="bg1"/>
                        </a:solidFill>
                      </a:rPr>
                      <a:t>TM, ETM+</a:t>
                    </a:r>
                    <a:endParaRPr lang="en-US" sz="2000" dirty="0">
                      <a:solidFill>
                        <a:schemeClr val="bg1"/>
                      </a:solidFill>
                    </a:endParaRPr>
                  </a:p>
                </p:txBody>
              </p:sp>
              <p:sp>
                <p:nvSpPr>
                  <p:cNvPr id="432" name="TextBox 431"/>
                  <p:cNvSpPr txBox="1"/>
                  <p:nvPr/>
                </p:nvSpPr>
                <p:spPr>
                  <a:xfrm>
                    <a:off x="1168710" y="3661796"/>
                    <a:ext cx="1374853" cy="304520"/>
                  </a:xfrm>
                  <a:prstGeom prst="rect">
                    <a:avLst/>
                  </a:prstGeom>
                  <a:noFill/>
                </p:spPr>
                <p:txBody>
                  <a:bodyPr wrap="square" rtlCol="0">
                    <a:spAutoFit/>
                  </a:bodyPr>
                  <a:lstStyle/>
                  <a:p>
                    <a:pPr algn="ctr"/>
                    <a:r>
                      <a:rPr lang="en-US" sz="2000" dirty="0">
                        <a:solidFill>
                          <a:schemeClr val="bg1"/>
                        </a:solidFill>
                      </a:rPr>
                      <a:t>MSS, </a:t>
                    </a:r>
                    <a:r>
                      <a:rPr lang="en-US" sz="2000" dirty="0" smtClean="0">
                        <a:solidFill>
                          <a:schemeClr val="bg1"/>
                        </a:solidFill>
                      </a:rPr>
                      <a:t>SRTM</a:t>
                    </a:r>
                    <a:endParaRPr lang="en-US" sz="2000" dirty="0">
                      <a:solidFill>
                        <a:schemeClr val="bg1"/>
                      </a:solidFill>
                    </a:endParaRPr>
                  </a:p>
                </p:txBody>
              </p:sp>
              <p:sp>
                <p:nvSpPr>
                  <p:cNvPr id="433" name="TextBox 432"/>
                  <p:cNvSpPr txBox="1"/>
                  <p:nvPr/>
                </p:nvSpPr>
                <p:spPr>
                  <a:xfrm>
                    <a:off x="1178316" y="5051468"/>
                    <a:ext cx="1373895" cy="304520"/>
                  </a:xfrm>
                  <a:prstGeom prst="rect">
                    <a:avLst/>
                  </a:prstGeom>
                  <a:noFill/>
                </p:spPr>
                <p:txBody>
                  <a:bodyPr wrap="square" rtlCol="0">
                    <a:spAutoFit/>
                  </a:bodyPr>
                  <a:lstStyle/>
                  <a:p>
                    <a:pPr algn="ctr"/>
                    <a:r>
                      <a:rPr lang="en-US" sz="2000" dirty="0" smtClean="0">
                        <a:solidFill>
                          <a:schemeClr val="bg1"/>
                        </a:solidFill>
                      </a:rPr>
                      <a:t>OLI</a:t>
                    </a:r>
                    <a:endParaRPr lang="en-US" sz="2000" dirty="0">
                      <a:solidFill>
                        <a:schemeClr val="bg1"/>
                      </a:solidFill>
                    </a:endParaRPr>
                  </a:p>
                </p:txBody>
              </p:sp>
              <p:sp>
                <p:nvSpPr>
                  <p:cNvPr id="434" name="TextBox 433"/>
                  <p:cNvSpPr txBox="1"/>
                  <p:nvPr/>
                </p:nvSpPr>
                <p:spPr>
                  <a:xfrm>
                    <a:off x="1160316" y="5482762"/>
                    <a:ext cx="1369288" cy="538765"/>
                  </a:xfrm>
                  <a:prstGeom prst="rect">
                    <a:avLst/>
                  </a:prstGeom>
                  <a:noFill/>
                </p:spPr>
                <p:txBody>
                  <a:bodyPr wrap="square" rtlCol="0">
                    <a:spAutoFit/>
                  </a:bodyPr>
                  <a:lstStyle/>
                  <a:p>
                    <a:pPr algn="ctr"/>
                    <a:r>
                      <a:rPr lang="en-US" sz="2000" dirty="0">
                        <a:solidFill>
                          <a:schemeClr val="bg1"/>
                        </a:solidFill>
                      </a:rPr>
                      <a:t>MODIS </a:t>
                    </a:r>
                  </a:p>
                  <a:p>
                    <a:pPr algn="ctr"/>
                    <a:r>
                      <a:rPr lang="en-US" sz="2000" dirty="0">
                        <a:solidFill>
                          <a:schemeClr val="bg1"/>
                        </a:solidFill>
                      </a:rPr>
                      <a:t>Burned Area</a:t>
                    </a:r>
                  </a:p>
                </p:txBody>
              </p:sp>
            </p:grpSp>
            <p:grpSp>
              <p:nvGrpSpPr>
                <p:cNvPr id="415" name="Group 414"/>
                <p:cNvGrpSpPr/>
                <p:nvPr/>
              </p:nvGrpSpPr>
              <p:grpSpPr>
                <a:xfrm>
                  <a:off x="13584486" y="14486926"/>
                  <a:ext cx="2628657" cy="1685072"/>
                  <a:chOff x="4524907" y="23294849"/>
                  <a:chExt cx="2000646" cy="1282496"/>
                </a:xfrm>
              </p:grpSpPr>
              <p:sp>
                <p:nvSpPr>
                  <p:cNvPr id="423" name="Right Arrow 422"/>
                  <p:cNvSpPr/>
                  <p:nvPr/>
                </p:nvSpPr>
                <p:spPr>
                  <a:xfrm>
                    <a:off x="4524907" y="23294851"/>
                    <a:ext cx="400697" cy="27837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Right Arrow 423"/>
                  <p:cNvSpPr/>
                  <p:nvPr/>
                </p:nvSpPr>
                <p:spPr>
                  <a:xfrm>
                    <a:off x="6028749" y="23294849"/>
                    <a:ext cx="393558" cy="27837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Right Arrow 424"/>
                  <p:cNvSpPr/>
                  <p:nvPr/>
                </p:nvSpPr>
                <p:spPr>
                  <a:xfrm>
                    <a:off x="6038394" y="24300233"/>
                    <a:ext cx="487159" cy="27711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Right Arrow 425"/>
                  <p:cNvSpPr/>
                  <p:nvPr/>
                </p:nvSpPr>
                <p:spPr>
                  <a:xfrm>
                    <a:off x="4532045" y="24266906"/>
                    <a:ext cx="393558" cy="27837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6" name="Right Arrow 415"/>
                <p:cNvSpPr/>
                <p:nvPr/>
              </p:nvSpPr>
              <p:spPr>
                <a:xfrm>
                  <a:off x="11518900" y="14450224"/>
                  <a:ext cx="504678" cy="36576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Right Arrow 416"/>
                <p:cNvSpPr/>
                <p:nvPr/>
              </p:nvSpPr>
              <p:spPr>
                <a:xfrm>
                  <a:off x="11513722" y="16789460"/>
                  <a:ext cx="504678" cy="36576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Right Arrow 417"/>
                <p:cNvSpPr/>
                <p:nvPr/>
              </p:nvSpPr>
              <p:spPr>
                <a:xfrm>
                  <a:off x="13603261" y="16813882"/>
                  <a:ext cx="504678" cy="36576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Right Arrow 418"/>
                <p:cNvSpPr/>
                <p:nvPr/>
              </p:nvSpPr>
              <p:spPr>
                <a:xfrm rot="19792739">
                  <a:off x="15509455" y="15372007"/>
                  <a:ext cx="689700" cy="39124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Right Arrow 419"/>
                <p:cNvSpPr/>
                <p:nvPr/>
              </p:nvSpPr>
              <p:spPr>
                <a:xfrm rot="1807261" flipV="1">
                  <a:off x="15487273" y="16213447"/>
                  <a:ext cx="689700" cy="39124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Right Arrow 420"/>
                <p:cNvSpPr/>
                <p:nvPr/>
              </p:nvSpPr>
              <p:spPr>
                <a:xfrm rot="1807261" flipV="1">
                  <a:off x="11309575" y="15141493"/>
                  <a:ext cx="838337" cy="39124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Right Arrow 421"/>
                <p:cNvSpPr/>
                <p:nvPr/>
              </p:nvSpPr>
              <p:spPr>
                <a:xfrm rot="19792739">
                  <a:off x="11334311" y="15855915"/>
                  <a:ext cx="838337" cy="39124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02" name="TextBox 401"/>
            <p:cNvSpPr txBox="1"/>
            <p:nvPr/>
          </p:nvSpPr>
          <p:spPr>
            <a:xfrm>
              <a:off x="13858985" y="16054345"/>
              <a:ext cx="1815069" cy="707886"/>
            </a:xfrm>
            <a:prstGeom prst="rect">
              <a:avLst/>
            </a:prstGeom>
            <a:noFill/>
          </p:spPr>
          <p:txBody>
            <a:bodyPr wrap="square" rtlCol="0">
              <a:spAutoFit/>
            </a:bodyPr>
            <a:lstStyle/>
            <a:p>
              <a:pPr algn="ctr"/>
              <a:r>
                <a:rPr lang="en-US" sz="2000" dirty="0" smtClean="0">
                  <a:solidFill>
                    <a:schemeClr val="bg1"/>
                  </a:solidFill>
                </a:rPr>
                <a:t>Landsat</a:t>
              </a:r>
            </a:p>
            <a:p>
              <a:pPr algn="ctr"/>
              <a:r>
                <a:rPr lang="en-US" sz="2000" dirty="0" smtClean="0">
                  <a:solidFill>
                    <a:schemeClr val="bg1"/>
                  </a:solidFill>
                </a:rPr>
                <a:t>Validation</a:t>
              </a:r>
              <a:endParaRPr lang="en-US" sz="2000" dirty="0">
                <a:solidFill>
                  <a:schemeClr val="bg1"/>
                </a:solidFill>
              </a:endParaRPr>
            </a:p>
          </p:txBody>
        </p:sp>
        <p:sp>
          <p:nvSpPr>
            <p:cNvPr id="403" name="TextBox 402"/>
            <p:cNvSpPr txBox="1"/>
            <p:nvPr/>
          </p:nvSpPr>
          <p:spPr>
            <a:xfrm>
              <a:off x="16061449" y="13686570"/>
              <a:ext cx="1645932" cy="707886"/>
            </a:xfrm>
            <a:prstGeom prst="rect">
              <a:avLst/>
            </a:prstGeom>
            <a:noFill/>
          </p:spPr>
          <p:txBody>
            <a:bodyPr wrap="square" rtlCol="0">
              <a:spAutoFit/>
            </a:bodyPr>
            <a:lstStyle/>
            <a:p>
              <a:pPr lvl="0" algn="ctr"/>
              <a:r>
                <a:rPr lang="en-US" sz="2000" dirty="0" smtClean="0">
                  <a:solidFill>
                    <a:srgbClr val="FFFFFF"/>
                  </a:solidFill>
                </a:rPr>
                <a:t>Time Series Visualization</a:t>
              </a:r>
              <a:endParaRPr lang="en-US" sz="8800" dirty="0"/>
            </a:p>
          </p:txBody>
        </p:sp>
        <p:sp>
          <p:nvSpPr>
            <p:cNvPr id="404" name="TextBox 403"/>
            <p:cNvSpPr txBox="1"/>
            <p:nvPr/>
          </p:nvSpPr>
          <p:spPr>
            <a:xfrm>
              <a:off x="13897791" y="13710758"/>
              <a:ext cx="1828799" cy="707886"/>
            </a:xfrm>
            <a:prstGeom prst="rect">
              <a:avLst/>
            </a:prstGeom>
            <a:noFill/>
          </p:spPr>
          <p:txBody>
            <a:bodyPr wrap="square" rtlCol="0">
              <a:spAutoFit/>
            </a:bodyPr>
            <a:lstStyle/>
            <a:p>
              <a:pPr lvl="0" algn="ctr"/>
              <a:r>
                <a:rPr lang="en-US" sz="2000" dirty="0" smtClean="0">
                  <a:solidFill>
                    <a:srgbClr val="FFFFFF"/>
                  </a:solidFill>
                </a:rPr>
                <a:t>Tasseled Cap</a:t>
              </a:r>
            </a:p>
            <a:p>
              <a:pPr lvl="0" algn="ctr"/>
              <a:r>
                <a:rPr lang="en-US" sz="2000" dirty="0" smtClean="0">
                  <a:solidFill>
                    <a:srgbClr val="FFFFFF"/>
                  </a:solidFill>
                </a:rPr>
                <a:t>Compositing</a:t>
              </a:r>
              <a:endParaRPr lang="en-US" sz="8800" dirty="0"/>
            </a:p>
          </p:txBody>
        </p:sp>
        <p:sp>
          <p:nvSpPr>
            <p:cNvPr id="405" name="TextBox 404"/>
            <p:cNvSpPr txBox="1"/>
            <p:nvPr/>
          </p:nvSpPr>
          <p:spPr>
            <a:xfrm>
              <a:off x="16047139" y="14982108"/>
              <a:ext cx="1567102" cy="707886"/>
            </a:xfrm>
            <a:prstGeom prst="rect">
              <a:avLst/>
            </a:prstGeom>
            <a:noFill/>
          </p:spPr>
          <p:txBody>
            <a:bodyPr wrap="square" rtlCol="0">
              <a:spAutoFit/>
            </a:bodyPr>
            <a:lstStyle/>
            <a:p>
              <a:pPr lvl="0" algn="ctr"/>
              <a:r>
                <a:rPr lang="en-US" sz="2000" dirty="0" smtClean="0">
                  <a:solidFill>
                    <a:srgbClr val="FFFFFF"/>
                  </a:solidFill>
                </a:rPr>
                <a:t>Burn Frequency</a:t>
              </a:r>
            </a:p>
          </p:txBody>
        </p:sp>
        <p:sp>
          <p:nvSpPr>
            <p:cNvPr id="408" name="TextBox 407"/>
            <p:cNvSpPr txBox="1"/>
            <p:nvPr/>
          </p:nvSpPr>
          <p:spPr>
            <a:xfrm>
              <a:off x="16066869" y="15790313"/>
              <a:ext cx="1567102" cy="707886"/>
            </a:xfrm>
            <a:prstGeom prst="rect">
              <a:avLst/>
            </a:prstGeom>
            <a:noFill/>
          </p:spPr>
          <p:txBody>
            <a:bodyPr wrap="square" rtlCol="0">
              <a:spAutoFit/>
            </a:bodyPr>
            <a:lstStyle/>
            <a:p>
              <a:pPr lvl="0" algn="ctr"/>
              <a:r>
                <a:rPr lang="en-US" sz="2000" dirty="0" smtClean="0">
                  <a:solidFill>
                    <a:srgbClr val="FFFFFF"/>
                  </a:solidFill>
                </a:rPr>
                <a:t>Land Cover</a:t>
              </a:r>
            </a:p>
            <a:p>
              <a:pPr lvl="0" algn="ctr"/>
              <a:r>
                <a:rPr lang="en-US" sz="2000" dirty="0" smtClean="0">
                  <a:solidFill>
                    <a:srgbClr val="FFFFFF"/>
                  </a:solidFill>
                </a:rPr>
                <a:t>Assessment</a:t>
              </a:r>
            </a:p>
          </p:txBody>
        </p:sp>
      </p:grpSp>
      <p:pic>
        <p:nvPicPr>
          <p:cNvPr id="461" name="Picture 460"/>
          <p:cNvPicPr>
            <a:picLocks noChangeAspect="1"/>
          </p:cNvPicPr>
          <p:nvPr/>
        </p:nvPicPr>
        <p:blipFill>
          <a:blip r:embed="rId15" cstate="print">
            <a:duotone>
              <a:prstClr val="black"/>
              <a:srgbClr val="2E8652">
                <a:tint val="45000"/>
                <a:satMod val="400000"/>
              </a:srgbClr>
            </a:duotone>
            <a:extLst>
              <a:ext uri="{BEBA8EAE-BF5A-486C-A8C5-ECC9F3942E4B}">
                <a14:imgProps xmlns:a14="http://schemas.microsoft.com/office/drawing/2010/main">
                  <a14:imgLayer r:embed="rId16">
                    <a14:imgEffect>
                      <a14:colorTemperature colorTemp="53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923137" y="22244050"/>
            <a:ext cx="1413692" cy="1725477"/>
          </a:xfrm>
          <a:prstGeom prst="rect">
            <a:avLst/>
          </a:prstGeom>
          <a:noFill/>
        </p:spPr>
      </p:pic>
      <p:graphicFrame>
        <p:nvGraphicFramePr>
          <p:cNvPr id="266" name="Chart 265"/>
          <p:cNvGraphicFramePr/>
          <p:nvPr>
            <p:extLst>
              <p:ext uri="{D42A27DB-BD31-4B8C-83A1-F6EECF244321}">
                <p14:modId xmlns:p14="http://schemas.microsoft.com/office/powerpoint/2010/main" val="1558233294"/>
              </p:ext>
            </p:extLst>
          </p:nvPr>
        </p:nvGraphicFramePr>
        <p:xfrm>
          <a:off x="12780147" y="30617088"/>
          <a:ext cx="5347388" cy="4238915"/>
        </p:xfrm>
        <a:graphic>
          <a:graphicData uri="http://schemas.openxmlformats.org/drawingml/2006/chart">
            <c:chart xmlns:c="http://schemas.openxmlformats.org/drawingml/2006/chart" xmlns:r="http://schemas.openxmlformats.org/officeDocument/2006/relationships" r:id="rId17"/>
          </a:graphicData>
        </a:graphic>
      </p:graphicFrame>
      <p:sp>
        <p:nvSpPr>
          <p:cNvPr id="268" name="Text Placeholder 16"/>
          <p:cNvSpPr txBox="1">
            <a:spLocks/>
          </p:cNvSpPr>
          <p:nvPr/>
        </p:nvSpPr>
        <p:spPr>
          <a:xfrm>
            <a:off x="9577389" y="33521253"/>
            <a:ext cx="3928250" cy="190118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spcBef>
                <a:spcPts val="0"/>
              </a:spcBef>
            </a:pPr>
            <a:r>
              <a:rPr lang="en-US" b="1" dirty="0" smtClean="0"/>
              <a:t>Figure 5.</a:t>
            </a:r>
          </a:p>
          <a:p>
            <a:pPr algn="just">
              <a:spcBef>
                <a:spcPts val="0"/>
              </a:spcBef>
            </a:pPr>
            <a:r>
              <a:rPr lang="en-US" dirty="0" smtClean="0"/>
              <a:t>Proportion of burned areas within land cover classes.</a:t>
            </a:r>
            <a:endParaRPr lang="en-US" dirty="0"/>
          </a:p>
        </p:txBody>
      </p:sp>
      <p:pic>
        <p:nvPicPr>
          <p:cNvPr id="285" name="Picture 284" descr="N:\WorkingGroups\DEVELOP-2015\Maps\maps_figures\Cloud_MODIS_Landsat_Calc.tif"/>
          <p:cNvPicPr/>
          <p:nvPr/>
        </p:nvPicPr>
        <p:blipFill rotWithShape="1">
          <a:blip r:embed="rId18" cstate="print">
            <a:extLst>
              <a:ext uri="{28A0092B-C50C-407E-A947-70E740481C1C}">
                <a14:useLocalDpi xmlns:a14="http://schemas.microsoft.com/office/drawing/2010/main" val="0"/>
              </a:ext>
            </a:extLst>
          </a:blip>
          <a:srcRect l="26852" t="10958" r="28829" b="7644"/>
          <a:stretch/>
        </p:blipFill>
        <p:spPr bwMode="auto">
          <a:xfrm>
            <a:off x="9136584" y="20857761"/>
            <a:ext cx="4730096" cy="4934918"/>
          </a:xfrm>
          <a:prstGeom prst="rect">
            <a:avLst/>
          </a:prstGeom>
          <a:noFill/>
          <a:ln>
            <a:noFill/>
          </a:ln>
          <a:extLst>
            <a:ext uri="{53640926-AAD7-44D8-BBD7-CCE9431645EC}">
              <a14:shadowObscured xmlns:a14="http://schemas.microsoft.com/office/drawing/2010/main"/>
            </a:ext>
          </a:extLst>
        </p:spPr>
      </p:pic>
      <p:sp>
        <p:nvSpPr>
          <p:cNvPr id="8" name="TextBox 7"/>
          <p:cNvSpPr txBox="1"/>
          <p:nvPr/>
        </p:nvSpPr>
        <p:spPr>
          <a:xfrm>
            <a:off x="9530658" y="29624451"/>
            <a:ext cx="8758719" cy="923330"/>
          </a:xfrm>
          <a:prstGeom prst="rect">
            <a:avLst/>
          </a:prstGeom>
          <a:noFill/>
        </p:spPr>
        <p:txBody>
          <a:bodyPr wrap="square" rtlCol="0">
            <a:spAutoFit/>
          </a:bodyPr>
          <a:lstStyle/>
          <a:p>
            <a:r>
              <a:rPr lang="en-US" sz="2700" b="1" dirty="0"/>
              <a:t>Figure 4</a:t>
            </a:r>
            <a:r>
              <a:rPr lang="en-US" sz="2700" b="1" dirty="0" smtClean="0"/>
              <a:t>. </a:t>
            </a:r>
            <a:r>
              <a:rPr lang="en-US" sz="2700" dirty="0" smtClean="0"/>
              <a:t>A </a:t>
            </a:r>
            <a:r>
              <a:rPr lang="en-US" sz="2700" dirty="0"/>
              <a:t>temporal comparison of burned area </a:t>
            </a:r>
            <a:r>
              <a:rPr lang="en-US" sz="2700" dirty="0" smtClean="0"/>
              <a:t>estimates between our results and MODIS products.</a:t>
            </a:r>
            <a:endParaRPr lang="en-US" sz="1200" dirty="0"/>
          </a:p>
        </p:txBody>
      </p:sp>
      <p:grpSp>
        <p:nvGrpSpPr>
          <p:cNvPr id="57" name="Group 56"/>
          <p:cNvGrpSpPr/>
          <p:nvPr/>
        </p:nvGrpSpPr>
        <p:grpSpPr>
          <a:xfrm>
            <a:off x="13925319" y="22281502"/>
            <a:ext cx="4102621" cy="1044927"/>
            <a:chOff x="13483279" y="28297436"/>
            <a:chExt cx="4102621" cy="1044927"/>
          </a:xfrm>
        </p:grpSpPr>
        <p:sp>
          <p:nvSpPr>
            <p:cNvPr id="371" name="Rectangle 370"/>
            <p:cNvSpPr/>
            <p:nvPr/>
          </p:nvSpPr>
          <p:spPr>
            <a:xfrm>
              <a:off x="16616136" y="28588347"/>
              <a:ext cx="147947" cy="1505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2" name="Group 361"/>
            <p:cNvGrpSpPr/>
            <p:nvPr/>
          </p:nvGrpSpPr>
          <p:grpSpPr>
            <a:xfrm>
              <a:off x="13483279" y="28297436"/>
              <a:ext cx="1795635" cy="679218"/>
              <a:chOff x="28347759" y="21968579"/>
              <a:chExt cx="1795635" cy="679218"/>
            </a:xfrm>
          </p:grpSpPr>
          <p:sp>
            <p:nvSpPr>
              <p:cNvPr id="21" name="Rectangle 20"/>
              <p:cNvSpPr/>
              <p:nvPr/>
            </p:nvSpPr>
            <p:spPr>
              <a:xfrm>
                <a:off x="28347759" y="21969732"/>
                <a:ext cx="320503" cy="229102"/>
              </a:xfrm>
              <a:prstGeom prst="rect">
                <a:avLst/>
              </a:prstGeom>
              <a:solidFill>
                <a:srgbClr val="FFA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2" name="TextBox 21"/>
              <p:cNvSpPr txBox="1"/>
              <p:nvPr/>
            </p:nvSpPr>
            <p:spPr>
              <a:xfrm>
                <a:off x="28682327" y="21968579"/>
                <a:ext cx="1461067" cy="338554"/>
              </a:xfrm>
              <a:prstGeom prst="rect">
                <a:avLst/>
              </a:prstGeom>
              <a:noFill/>
            </p:spPr>
            <p:txBody>
              <a:bodyPr wrap="square" rtlCol="0">
                <a:spAutoFit/>
              </a:bodyPr>
              <a:lstStyle/>
              <a:p>
                <a:r>
                  <a:rPr lang="en-US" sz="1600" dirty="0" smtClean="0"/>
                  <a:t>Landsat</a:t>
                </a:r>
                <a:endParaRPr lang="en-US" sz="1600" dirty="0"/>
              </a:p>
            </p:txBody>
          </p:sp>
          <p:sp>
            <p:nvSpPr>
              <p:cNvPr id="256" name="TextBox 255"/>
              <p:cNvSpPr txBox="1"/>
              <p:nvPr/>
            </p:nvSpPr>
            <p:spPr>
              <a:xfrm>
                <a:off x="28671878" y="22309243"/>
                <a:ext cx="1461067" cy="338554"/>
              </a:xfrm>
              <a:prstGeom prst="rect">
                <a:avLst/>
              </a:prstGeom>
              <a:noFill/>
            </p:spPr>
            <p:txBody>
              <a:bodyPr wrap="square" rtlCol="0">
                <a:spAutoFit/>
              </a:bodyPr>
              <a:lstStyle/>
              <a:p>
                <a:r>
                  <a:rPr lang="en-US" sz="1600" dirty="0" smtClean="0"/>
                  <a:t>MODIS</a:t>
                </a:r>
                <a:endParaRPr lang="en-US" sz="1600" dirty="0"/>
              </a:p>
            </p:txBody>
          </p:sp>
        </p:grpSp>
        <p:sp>
          <p:nvSpPr>
            <p:cNvPr id="288" name="TextBox 287"/>
            <p:cNvSpPr txBox="1"/>
            <p:nvPr/>
          </p:nvSpPr>
          <p:spPr>
            <a:xfrm>
              <a:off x="13807292" y="29003809"/>
              <a:ext cx="3778608" cy="338554"/>
            </a:xfrm>
            <a:prstGeom prst="rect">
              <a:avLst/>
            </a:prstGeom>
            <a:noFill/>
          </p:spPr>
          <p:txBody>
            <a:bodyPr wrap="square" rtlCol="0">
              <a:spAutoFit/>
            </a:bodyPr>
            <a:lstStyle/>
            <a:p>
              <a:r>
                <a:rPr lang="en-US" sz="1600" dirty="0" smtClean="0"/>
                <a:t>Estimated Landsat error due to cloud cover</a:t>
              </a:r>
              <a:endParaRPr lang="en-US" sz="1600" dirty="0"/>
            </a:p>
          </p:txBody>
        </p:sp>
      </p:grpSp>
      <p:pic>
        <p:nvPicPr>
          <p:cNvPr id="289" name="Picture 288"/>
          <p:cNvPicPr/>
          <p:nvPr/>
        </p:nvPicPr>
        <p:blipFill>
          <a:blip r:embed="rId19" cstate="print">
            <a:extLst>
              <a:ext uri="{28A0092B-C50C-407E-A947-70E740481C1C}">
                <a14:useLocalDpi xmlns:a14="http://schemas.microsoft.com/office/drawing/2010/main" val="0"/>
              </a:ext>
            </a:extLst>
          </a:blip>
          <a:stretch>
            <a:fillRect/>
          </a:stretch>
        </p:blipFill>
        <p:spPr>
          <a:xfrm>
            <a:off x="10551253" y="26077775"/>
            <a:ext cx="6581942" cy="3645447"/>
          </a:xfrm>
          <a:prstGeom prst="rect">
            <a:avLst/>
          </a:prstGeom>
        </p:spPr>
      </p:pic>
      <p:grpSp>
        <p:nvGrpSpPr>
          <p:cNvPr id="254" name="Group 253"/>
          <p:cNvGrpSpPr/>
          <p:nvPr/>
        </p:nvGrpSpPr>
        <p:grpSpPr>
          <a:xfrm>
            <a:off x="9388423" y="10752224"/>
            <a:ext cx="8755230" cy="5029042"/>
            <a:chOff x="382679" y="932117"/>
            <a:chExt cx="10075819" cy="5787594"/>
          </a:xfrm>
        </p:grpSpPr>
        <p:grpSp>
          <p:nvGrpSpPr>
            <p:cNvPr id="267" name="Group 266"/>
            <p:cNvGrpSpPr>
              <a:grpSpLocks noChangeAspect="1"/>
            </p:cNvGrpSpPr>
            <p:nvPr/>
          </p:nvGrpSpPr>
          <p:grpSpPr>
            <a:xfrm>
              <a:off x="8201326" y="945820"/>
              <a:ext cx="2257172" cy="2292333"/>
              <a:chOff x="354619" y="372444"/>
              <a:chExt cx="1937578" cy="1967759"/>
            </a:xfrm>
          </p:grpSpPr>
          <p:pic>
            <p:nvPicPr>
              <p:cNvPr id="294" name="Picture 293"/>
              <p:cNvPicPr>
                <a:picLocks noChangeAspect="1"/>
              </p:cNvPicPr>
              <p:nvPr/>
            </p:nvPicPr>
            <p:blipFill rotWithShape="1">
              <a:blip r:embed="rId20" cstate="print">
                <a:extLst>
                  <a:ext uri="{28A0092B-C50C-407E-A947-70E740481C1C}">
                    <a14:useLocalDpi xmlns:a14="http://schemas.microsoft.com/office/drawing/2010/main" val="0"/>
                  </a:ext>
                </a:extLst>
              </a:blip>
              <a:srcRect t="29664" r="85837" b="45304"/>
              <a:stretch/>
            </p:blipFill>
            <p:spPr>
              <a:xfrm>
                <a:off x="354619" y="372444"/>
                <a:ext cx="990011" cy="1967759"/>
              </a:xfrm>
              <a:prstGeom prst="rect">
                <a:avLst/>
              </a:prstGeom>
            </p:spPr>
          </p:pic>
          <p:pic>
            <p:nvPicPr>
              <p:cNvPr id="295" name="Picture 294"/>
              <p:cNvPicPr>
                <a:picLocks noChangeAspect="1"/>
              </p:cNvPicPr>
              <p:nvPr/>
            </p:nvPicPr>
            <p:blipFill rotWithShape="1">
              <a:blip r:embed="rId21" cstate="print">
                <a:extLst>
                  <a:ext uri="{28A0092B-C50C-407E-A947-70E740481C1C}">
                    <a14:useLocalDpi xmlns:a14="http://schemas.microsoft.com/office/drawing/2010/main" val="0"/>
                  </a:ext>
                </a:extLst>
              </a:blip>
              <a:srcRect t="54616" r="85837" b="26922"/>
              <a:stretch/>
            </p:blipFill>
            <p:spPr>
              <a:xfrm>
                <a:off x="1205455" y="637362"/>
                <a:ext cx="1086742" cy="1432271"/>
              </a:xfrm>
              <a:prstGeom prst="rect">
                <a:avLst/>
              </a:prstGeom>
            </p:spPr>
          </p:pic>
        </p:grpSp>
        <p:pic>
          <p:nvPicPr>
            <p:cNvPr id="286" name="Picture 28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82679" y="932117"/>
              <a:ext cx="4892040" cy="5787594"/>
            </a:xfrm>
            <a:prstGeom prst="rect">
              <a:avLst/>
            </a:prstGeom>
          </p:spPr>
        </p:pic>
        <p:pic>
          <p:nvPicPr>
            <p:cNvPr id="290" name="Picture 289"/>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595889" y="997201"/>
              <a:ext cx="2534785" cy="2538134"/>
            </a:xfrm>
            <a:prstGeom prst="rect">
              <a:avLst/>
            </a:prstGeom>
            <a:ln>
              <a:solidFill>
                <a:schemeClr val="bg1"/>
              </a:solidFill>
            </a:ln>
          </p:spPr>
        </p:pic>
        <p:sp>
          <p:nvSpPr>
            <p:cNvPr id="291" name="Rectangle 290"/>
            <p:cNvSpPr>
              <a:spLocks noChangeAspect="1"/>
            </p:cNvSpPr>
            <p:nvPr/>
          </p:nvSpPr>
          <p:spPr>
            <a:xfrm>
              <a:off x="2777290" y="2474526"/>
              <a:ext cx="784686" cy="78401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2" name="Straight Connector 291"/>
            <p:cNvCxnSpPr/>
            <p:nvPr/>
          </p:nvCxnSpPr>
          <p:spPr>
            <a:xfrm flipV="1">
              <a:off x="3561976" y="1005707"/>
              <a:ext cx="2040410" cy="1463455"/>
            </a:xfrm>
            <a:prstGeom prst="line">
              <a:avLst/>
            </a:prstGeom>
            <a:ln w="28575">
              <a:gradFill flip="none" rotWithShape="1">
                <a:gsLst>
                  <a:gs pos="82000">
                    <a:srgbClr val="605E5E"/>
                  </a:gs>
                  <a:gs pos="0">
                    <a:schemeClr val="accent1">
                      <a:lumMod val="5000"/>
                      <a:lumOff val="95000"/>
                    </a:schemeClr>
                  </a:gs>
                  <a:gs pos="100000">
                    <a:schemeClr val="tx1">
                      <a:lumMod val="5000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a:off x="3458295" y="3258537"/>
              <a:ext cx="2144091" cy="256331"/>
            </a:xfrm>
            <a:prstGeom prst="line">
              <a:avLst/>
            </a:prstGeom>
            <a:ln w="28575">
              <a:gradFill flip="none" rotWithShape="1">
                <a:gsLst>
                  <a:gs pos="82000">
                    <a:srgbClr val="605E5E"/>
                  </a:gs>
                  <a:gs pos="0">
                    <a:schemeClr val="accent1">
                      <a:lumMod val="5000"/>
                      <a:lumOff val="95000"/>
                    </a:schemeClr>
                  </a:gs>
                  <a:gs pos="100000">
                    <a:schemeClr val="tx1">
                      <a:lumMod val="5000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3817449" y="12961886"/>
            <a:ext cx="4058713" cy="4347024"/>
          </a:xfrm>
          <a:prstGeom prst="rect">
            <a:avLst/>
          </a:prstGeom>
          <a:noFill/>
        </p:spPr>
        <p:txBody>
          <a:bodyPr wrap="square" rtlCol="0">
            <a:spAutoFit/>
          </a:bodyPr>
          <a:lstStyle/>
          <a:p>
            <a:pPr algn="just"/>
            <a:r>
              <a:rPr lang="en-US" sz="2700" b="1" dirty="0"/>
              <a:t>Figure </a:t>
            </a:r>
            <a:r>
              <a:rPr lang="en-US" sz="2700" b="1" dirty="0" smtClean="0"/>
              <a:t>3a</a:t>
            </a:r>
            <a:r>
              <a:rPr lang="en-US" sz="2700" b="1" dirty="0"/>
              <a:t>. </a:t>
            </a:r>
            <a:r>
              <a:rPr lang="en-US" sz="2700" dirty="0"/>
              <a:t>Years in which burned areas were detected, using all available dry-season TM, ETM+, and OLI Landsat scenes (1995-2015).  Major burn events occurred at 7- to 8-year intervals (2000, 2008, 2015).</a:t>
            </a:r>
          </a:p>
          <a:p>
            <a:pPr algn="just"/>
            <a:endParaRPr lang="en-US" dirty="0"/>
          </a:p>
        </p:txBody>
      </p:sp>
      <p:sp>
        <p:nvSpPr>
          <p:cNvPr id="296" name="Text Placeholder 16"/>
          <p:cNvSpPr txBox="1">
            <a:spLocks/>
          </p:cNvSpPr>
          <p:nvPr/>
        </p:nvSpPr>
        <p:spPr>
          <a:xfrm>
            <a:off x="13748785" y="18764650"/>
            <a:ext cx="4065970" cy="283782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b="1" dirty="0" smtClean="0"/>
              <a:t>Figure 3b. </a:t>
            </a:r>
            <a:r>
              <a:rPr lang="en-US" dirty="0" smtClean="0"/>
              <a:t>Burn frequency (number of times each pixel burned).  The “jigsaw” pattern of fires across years (Fig. 3a) indicates that, within the study period, the same locations tended not to burn more than 1-3 times.</a:t>
            </a:r>
            <a:endParaRPr lang="en-US" dirty="0"/>
          </a:p>
        </p:txBody>
      </p:sp>
      <p:grpSp>
        <p:nvGrpSpPr>
          <p:cNvPr id="297" name="Group 296"/>
          <p:cNvGrpSpPr>
            <a:grpSpLocks noChangeAspect="1"/>
          </p:cNvGrpSpPr>
          <p:nvPr/>
        </p:nvGrpSpPr>
        <p:grpSpPr>
          <a:xfrm>
            <a:off x="9352933" y="15727295"/>
            <a:ext cx="7896325" cy="5058167"/>
            <a:chOff x="336959" y="918471"/>
            <a:chExt cx="9101716" cy="5830307"/>
          </a:xfrm>
        </p:grpSpPr>
        <p:pic>
          <p:nvPicPr>
            <p:cNvPr id="298" name="Picture 297"/>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36959" y="918471"/>
              <a:ext cx="4983480" cy="5830307"/>
            </a:xfrm>
            <a:prstGeom prst="rect">
              <a:avLst/>
            </a:prstGeom>
          </p:spPr>
        </p:pic>
        <p:sp>
          <p:nvSpPr>
            <p:cNvPr id="302" name="Rectangle 301"/>
            <p:cNvSpPr>
              <a:spLocks noChangeAspect="1"/>
            </p:cNvSpPr>
            <p:nvPr/>
          </p:nvSpPr>
          <p:spPr>
            <a:xfrm>
              <a:off x="2777290" y="2474524"/>
              <a:ext cx="784686" cy="784012"/>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7" name="Straight Connector 306"/>
            <p:cNvCxnSpPr/>
            <p:nvPr/>
          </p:nvCxnSpPr>
          <p:spPr>
            <a:xfrm flipV="1">
              <a:off x="3561976" y="1867392"/>
              <a:ext cx="2033655" cy="601771"/>
            </a:xfrm>
            <a:prstGeom prst="line">
              <a:avLst/>
            </a:prstGeom>
            <a:ln w="28575">
              <a:gradFill flip="none" rotWithShape="1">
                <a:gsLst>
                  <a:gs pos="82000">
                    <a:srgbClr val="605E5E"/>
                  </a:gs>
                  <a:gs pos="0">
                    <a:schemeClr val="accent1">
                      <a:lumMod val="5000"/>
                      <a:lumOff val="95000"/>
                    </a:schemeClr>
                  </a:gs>
                  <a:gs pos="100000">
                    <a:schemeClr val="tx1">
                      <a:lumMod val="5000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a:off x="3495811" y="3276586"/>
              <a:ext cx="2110007" cy="1106267"/>
            </a:xfrm>
            <a:prstGeom prst="line">
              <a:avLst/>
            </a:prstGeom>
            <a:ln w="28575">
              <a:gradFill flip="none" rotWithShape="1">
                <a:gsLst>
                  <a:gs pos="82000">
                    <a:srgbClr val="605E5E"/>
                  </a:gs>
                  <a:gs pos="0">
                    <a:schemeClr val="accent1">
                      <a:lumMod val="5000"/>
                      <a:lumOff val="95000"/>
                    </a:schemeClr>
                  </a:gs>
                  <a:gs pos="100000">
                    <a:schemeClr val="tx1">
                      <a:lumMod val="5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309" name="Picture 308"/>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595631" y="1850772"/>
              <a:ext cx="2528728" cy="2532082"/>
            </a:xfrm>
            <a:prstGeom prst="rect">
              <a:avLst/>
            </a:prstGeom>
            <a:ln>
              <a:solidFill>
                <a:schemeClr val="bg1"/>
              </a:solidFill>
            </a:ln>
          </p:spPr>
        </p:pic>
        <p:pic>
          <p:nvPicPr>
            <p:cNvPr id="310" name="Picture 309"/>
            <p:cNvPicPr>
              <a:picLocks noChangeAspect="1"/>
            </p:cNvPicPr>
            <p:nvPr/>
          </p:nvPicPr>
          <p:blipFill rotWithShape="1">
            <a:blip r:embed="rId26" cstate="print">
              <a:extLst>
                <a:ext uri="{28A0092B-C50C-407E-A947-70E740481C1C}">
                  <a14:useLocalDpi xmlns:a14="http://schemas.microsoft.com/office/drawing/2010/main" val="0"/>
                </a:ext>
              </a:extLst>
            </a:blip>
            <a:srcRect l="893" t="81223" r="80337" b="841"/>
            <a:stretch/>
          </p:blipFill>
          <p:spPr>
            <a:xfrm>
              <a:off x="8264924" y="1806402"/>
              <a:ext cx="1173751" cy="1542253"/>
            </a:xfrm>
            <a:prstGeom prst="rect">
              <a:avLst/>
            </a:prstGeom>
          </p:spPr>
        </p:pic>
      </p:grpSp>
      <p:grpSp>
        <p:nvGrpSpPr>
          <p:cNvPr id="470" name="Group 469"/>
          <p:cNvGrpSpPr/>
          <p:nvPr/>
        </p:nvGrpSpPr>
        <p:grpSpPr>
          <a:xfrm>
            <a:off x="16116088" y="10702363"/>
            <a:ext cx="2065499" cy="2156590"/>
            <a:chOff x="16116088" y="10702363"/>
            <a:chExt cx="2065499" cy="2156590"/>
          </a:xfrm>
        </p:grpSpPr>
        <p:sp>
          <p:nvSpPr>
            <p:cNvPr id="17" name="Rectangle 16"/>
            <p:cNvSpPr/>
            <p:nvPr/>
          </p:nvSpPr>
          <p:spPr>
            <a:xfrm>
              <a:off x="17755190" y="11216357"/>
              <a:ext cx="426397" cy="1354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4" name="TextBox 463"/>
            <p:cNvSpPr txBox="1"/>
            <p:nvPr/>
          </p:nvSpPr>
          <p:spPr>
            <a:xfrm>
              <a:off x="17393245" y="10988633"/>
              <a:ext cx="642736" cy="1569660"/>
            </a:xfrm>
            <a:prstGeom prst="rect">
              <a:avLst/>
            </a:prstGeom>
            <a:solidFill>
              <a:schemeClr val="bg1"/>
            </a:solidFill>
          </p:spPr>
          <p:txBody>
            <a:bodyPr wrap="square" rtlCol="0">
              <a:spAutoFit/>
            </a:bodyPr>
            <a:lstStyle/>
            <a:p>
              <a:r>
                <a:rPr lang="en-US" sz="1600" dirty="0" smtClean="0"/>
                <a:t>2008</a:t>
              </a:r>
            </a:p>
            <a:p>
              <a:r>
                <a:rPr lang="en-US" sz="1600" dirty="0" smtClean="0"/>
                <a:t>2009</a:t>
              </a:r>
            </a:p>
            <a:p>
              <a:r>
                <a:rPr lang="en-US" sz="1600" dirty="0" smtClean="0"/>
                <a:t>2010</a:t>
              </a:r>
            </a:p>
            <a:p>
              <a:r>
                <a:rPr lang="en-US" sz="1600" dirty="0" smtClean="0"/>
                <a:t>2012</a:t>
              </a:r>
            </a:p>
            <a:p>
              <a:r>
                <a:rPr lang="en-US" sz="1600" dirty="0" smtClean="0"/>
                <a:t>2013</a:t>
              </a:r>
            </a:p>
            <a:p>
              <a:r>
                <a:rPr lang="en-US" sz="1600" dirty="0" smtClean="0"/>
                <a:t>2015</a:t>
              </a:r>
              <a:endParaRPr lang="en-US" sz="1600" dirty="0"/>
            </a:p>
          </p:txBody>
        </p:sp>
        <p:sp>
          <p:nvSpPr>
            <p:cNvPr id="315" name="TextBox 314"/>
            <p:cNvSpPr txBox="1"/>
            <p:nvPr/>
          </p:nvSpPr>
          <p:spPr>
            <a:xfrm>
              <a:off x="16500475" y="11003865"/>
              <a:ext cx="584636" cy="1855088"/>
            </a:xfrm>
            <a:prstGeom prst="rect">
              <a:avLst/>
            </a:prstGeom>
            <a:solidFill>
              <a:schemeClr val="bg1"/>
            </a:solidFill>
          </p:spPr>
          <p:txBody>
            <a:bodyPr wrap="square" rtlCol="0">
              <a:spAutoFit/>
            </a:bodyPr>
            <a:lstStyle/>
            <a:p>
              <a:r>
                <a:rPr lang="en-US" sz="1600" dirty="0" smtClean="0"/>
                <a:t>1995</a:t>
              </a:r>
            </a:p>
            <a:p>
              <a:r>
                <a:rPr lang="en-US" sz="1600" dirty="0" smtClean="0"/>
                <a:t>1999</a:t>
              </a:r>
            </a:p>
            <a:p>
              <a:r>
                <a:rPr lang="en-US" sz="1600" dirty="0" smtClean="0"/>
                <a:t>2000</a:t>
              </a:r>
            </a:p>
            <a:p>
              <a:r>
                <a:rPr lang="en-US" sz="1600" dirty="0" smtClean="0"/>
                <a:t>2003</a:t>
              </a:r>
            </a:p>
            <a:p>
              <a:r>
                <a:rPr lang="en-US" sz="1600" dirty="0" smtClean="0"/>
                <a:t>2005</a:t>
              </a:r>
            </a:p>
            <a:p>
              <a:r>
                <a:rPr lang="en-US" sz="1600" dirty="0" smtClean="0"/>
                <a:t>2006</a:t>
              </a:r>
            </a:p>
            <a:p>
              <a:r>
                <a:rPr lang="en-US" sz="1600" dirty="0" smtClean="0"/>
                <a:t>2007</a:t>
              </a:r>
              <a:endParaRPr lang="en-US" sz="1600" dirty="0"/>
            </a:p>
          </p:txBody>
        </p:sp>
        <p:sp>
          <p:nvSpPr>
            <p:cNvPr id="465" name="TextBox 464"/>
            <p:cNvSpPr txBox="1"/>
            <p:nvPr/>
          </p:nvSpPr>
          <p:spPr>
            <a:xfrm>
              <a:off x="16116088" y="10702363"/>
              <a:ext cx="1385776" cy="338554"/>
            </a:xfrm>
            <a:prstGeom prst="rect">
              <a:avLst/>
            </a:prstGeom>
            <a:solidFill>
              <a:schemeClr val="bg1"/>
            </a:solidFill>
          </p:spPr>
          <p:txBody>
            <a:bodyPr wrap="square" rtlCol="0">
              <a:spAutoFit/>
            </a:bodyPr>
            <a:lstStyle/>
            <a:p>
              <a:r>
                <a:rPr lang="en-US" sz="1600" dirty="0" smtClean="0"/>
                <a:t>Year Burned</a:t>
              </a:r>
              <a:endParaRPr lang="en-US" sz="1600" dirty="0"/>
            </a:p>
          </p:txBody>
        </p:sp>
      </p:grpSp>
      <p:grpSp>
        <p:nvGrpSpPr>
          <p:cNvPr id="469" name="Group 468"/>
          <p:cNvGrpSpPr/>
          <p:nvPr/>
        </p:nvGrpSpPr>
        <p:grpSpPr>
          <a:xfrm>
            <a:off x="16134284" y="16453162"/>
            <a:ext cx="1319980" cy="1415772"/>
            <a:chOff x="16134284" y="16453162"/>
            <a:chExt cx="1319980" cy="1415772"/>
          </a:xfrm>
        </p:grpSpPr>
        <p:sp>
          <p:nvSpPr>
            <p:cNvPr id="467" name="TextBox 466"/>
            <p:cNvSpPr txBox="1"/>
            <p:nvPr/>
          </p:nvSpPr>
          <p:spPr>
            <a:xfrm>
              <a:off x="16134284" y="16453162"/>
              <a:ext cx="1319980" cy="338554"/>
            </a:xfrm>
            <a:prstGeom prst="rect">
              <a:avLst/>
            </a:prstGeom>
            <a:solidFill>
              <a:schemeClr val="bg1"/>
            </a:solidFill>
          </p:spPr>
          <p:txBody>
            <a:bodyPr wrap="square" rtlCol="0">
              <a:spAutoFit/>
            </a:bodyPr>
            <a:lstStyle/>
            <a:p>
              <a:r>
                <a:rPr lang="en-US" sz="1600" dirty="0" smtClean="0"/>
                <a:t>Frequency</a:t>
              </a:r>
              <a:endParaRPr lang="en-US" sz="1600" dirty="0"/>
            </a:p>
          </p:txBody>
        </p:sp>
        <p:sp>
          <p:nvSpPr>
            <p:cNvPr id="468" name="TextBox 467"/>
            <p:cNvSpPr txBox="1"/>
            <p:nvPr/>
          </p:nvSpPr>
          <p:spPr>
            <a:xfrm>
              <a:off x="16621527" y="16791716"/>
              <a:ext cx="562941" cy="1077218"/>
            </a:xfrm>
            <a:prstGeom prst="rect">
              <a:avLst/>
            </a:prstGeom>
            <a:solidFill>
              <a:schemeClr val="bg1"/>
            </a:solidFill>
          </p:spPr>
          <p:txBody>
            <a:bodyPr wrap="square" rtlCol="0">
              <a:spAutoFit/>
            </a:bodyPr>
            <a:lstStyle/>
            <a:p>
              <a:r>
                <a:rPr lang="en-US" sz="1600" dirty="0" smtClean="0"/>
                <a:t>   1</a:t>
              </a:r>
            </a:p>
            <a:p>
              <a:r>
                <a:rPr lang="en-US" sz="1600" dirty="0" smtClean="0"/>
                <a:t>   2</a:t>
              </a:r>
            </a:p>
            <a:p>
              <a:r>
                <a:rPr lang="en-US" sz="1600" dirty="0" smtClean="0"/>
                <a:t>   3</a:t>
              </a:r>
            </a:p>
            <a:p>
              <a:r>
                <a:rPr lang="en-US" sz="1600" dirty="0" smtClean="0"/>
                <a:t>&gt;3</a:t>
              </a:r>
              <a:endParaRPr lang="en-US" sz="1600" dirty="0"/>
            </a:p>
          </p:txBody>
        </p:sp>
      </p:grpSp>
      <p:sp>
        <p:nvSpPr>
          <p:cNvPr id="316" name="Rectangle 315"/>
          <p:cNvSpPr/>
          <p:nvPr/>
        </p:nvSpPr>
        <p:spPr>
          <a:xfrm>
            <a:off x="13925319" y="22643129"/>
            <a:ext cx="320503" cy="229102"/>
          </a:xfrm>
          <a:prstGeom prst="rect">
            <a:avLst/>
          </a:prstGeom>
          <a:solidFill>
            <a:srgbClr val="AE69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317" name="Rectangle 316"/>
          <p:cNvSpPr/>
          <p:nvPr/>
        </p:nvSpPr>
        <p:spPr>
          <a:xfrm>
            <a:off x="13924008" y="22986021"/>
            <a:ext cx="320503" cy="2291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374" name="TextBox 373"/>
          <p:cNvSpPr txBox="1"/>
          <p:nvPr/>
        </p:nvSpPr>
        <p:spPr>
          <a:xfrm>
            <a:off x="630977" y="16398977"/>
            <a:ext cx="8418075" cy="759445"/>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Study Area</a:t>
            </a:r>
          </a:p>
        </p:txBody>
      </p:sp>
      <p:grpSp>
        <p:nvGrpSpPr>
          <p:cNvPr id="375" name="Group 374"/>
          <p:cNvGrpSpPr/>
          <p:nvPr/>
        </p:nvGrpSpPr>
        <p:grpSpPr>
          <a:xfrm>
            <a:off x="572593" y="17297792"/>
            <a:ext cx="8194187" cy="3682945"/>
            <a:chOff x="1472185" y="1588630"/>
            <a:chExt cx="8194187" cy="3682945"/>
          </a:xfrm>
        </p:grpSpPr>
        <p:grpSp>
          <p:nvGrpSpPr>
            <p:cNvPr id="377" name="Group 376"/>
            <p:cNvGrpSpPr/>
            <p:nvPr/>
          </p:nvGrpSpPr>
          <p:grpSpPr>
            <a:xfrm>
              <a:off x="1472185" y="1588630"/>
              <a:ext cx="8194187" cy="3682945"/>
              <a:chOff x="-2437085" y="414172"/>
              <a:chExt cx="8194187" cy="3682945"/>
            </a:xfrm>
          </p:grpSpPr>
          <p:pic>
            <p:nvPicPr>
              <p:cNvPr id="379" name="Picture 378"/>
              <p:cNvPicPr>
                <a:picLocks noChangeAspect="1"/>
              </p:cNvPicPr>
              <p:nvPr/>
            </p:nvPicPr>
            <p:blipFill rotWithShape="1">
              <a:blip r:embed="rId27" cstate="print">
                <a:extLst>
                  <a:ext uri="{28A0092B-C50C-407E-A947-70E740481C1C}">
                    <a14:useLocalDpi xmlns:a14="http://schemas.microsoft.com/office/drawing/2010/main" val="0"/>
                  </a:ext>
                </a:extLst>
              </a:blip>
              <a:srcRect l="4936" t="10838" r="6564" b="11037"/>
              <a:stretch/>
            </p:blipFill>
            <p:spPr>
              <a:xfrm>
                <a:off x="-2359153" y="451231"/>
                <a:ext cx="5475562" cy="3584019"/>
              </a:xfrm>
              <a:prstGeom prst="rect">
                <a:avLst/>
              </a:prstGeom>
              <a:ln w="9525">
                <a:solidFill>
                  <a:schemeClr val="tx1"/>
                </a:solidFill>
              </a:ln>
            </p:spPr>
          </p:pic>
          <p:pic>
            <p:nvPicPr>
              <p:cNvPr id="380" name="Picture 379"/>
              <p:cNvPicPr>
                <a:picLocks noChangeAspect="1"/>
              </p:cNvPicPr>
              <p:nvPr/>
            </p:nvPicPr>
            <p:blipFill rotWithShape="1">
              <a:blip r:embed="rId28" cstate="print">
                <a:extLst>
                  <a:ext uri="{28A0092B-C50C-407E-A947-70E740481C1C}">
                    <a14:useLocalDpi xmlns:a14="http://schemas.microsoft.com/office/drawing/2010/main" val="0"/>
                  </a:ext>
                </a:extLst>
              </a:blip>
              <a:srcRect l="24124" t="16476" r="28139" b="22498"/>
              <a:stretch/>
            </p:blipFill>
            <p:spPr>
              <a:xfrm>
                <a:off x="4385502" y="465970"/>
                <a:ext cx="1371600" cy="1069210"/>
              </a:xfrm>
              <a:prstGeom prst="rect">
                <a:avLst/>
              </a:prstGeom>
              <a:ln>
                <a:solidFill>
                  <a:schemeClr val="tx1"/>
                </a:solidFill>
              </a:ln>
              <a:effectLst/>
            </p:spPr>
          </p:pic>
          <p:grpSp>
            <p:nvGrpSpPr>
              <p:cNvPr id="381" name="Group 380"/>
              <p:cNvGrpSpPr/>
              <p:nvPr/>
            </p:nvGrpSpPr>
            <p:grpSpPr>
              <a:xfrm>
                <a:off x="3185504" y="1648131"/>
                <a:ext cx="2545295" cy="1065963"/>
                <a:chOff x="3202282" y="1648131"/>
                <a:chExt cx="2545295" cy="1065963"/>
              </a:xfrm>
            </p:grpSpPr>
            <p:sp>
              <p:nvSpPr>
                <p:cNvPr id="496" name="Rectangle 495"/>
                <p:cNvSpPr/>
                <p:nvPr/>
              </p:nvSpPr>
              <p:spPr>
                <a:xfrm>
                  <a:off x="3202282" y="1648131"/>
                  <a:ext cx="2511739" cy="1065963"/>
                </a:xfrm>
                <a:prstGeom prst="rect">
                  <a:avLst/>
                </a:prstGeom>
                <a:solidFill>
                  <a:schemeClr val="bg2">
                    <a:lumMod val="75000"/>
                  </a:schemeClr>
                </a:solidFill>
                <a:ln w="9525">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nvGrpSpPr>
                <p:cNvPr id="497" name="Group 496"/>
                <p:cNvGrpSpPr/>
                <p:nvPr/>
              </p:nvGrpSpPr>
              <p:grpSpPr>
                <a:xfrm>
                  <a:off x="3274213" y="1651402"/>
                  <a:ext cx="2473364" cy="1036428"/>
                  <a:chOff x="937713" y="5761347"/>
                  <a:chExt cx="2473364" cy="1036428"/>
                </a:xfrm>
              </p:grpSpPr>
              <p:sp>
                <p:nvSpPr>
                  <p:cNvPr id="498" name="Rectangle 497"/>
                  <p:cNvSpPr/>
                  <p:nvPr/>
                </p:nvSpPr>
                <p:spPr>
                  <a:xfrm>
                    <a:off x="937713" y="6183254"/>
                    <a:ext cx="256994" cy="158150"/>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Rectangle 498"/>
                  <p:cNvSpPr/>
                  <p:nvPr/>
                </p:nvSpPr>
                <p:spPr>
                  <a:xfrm>
                    <a:off x="937713" y="6537660"/>
                    <a:ext cx="256994" cy="1581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Rectangle 499"/>
                  <p:cNvSpPr/>
                  <p:nvPr/>
                </p:nvSpPr>
                <p:spPr>
                  <a:xfrm>
                    <a:off x="937713" y="5853400"/>
                    <a:ext cx="256994" cy="158150"/>
                  </a:xfrm>
                  <a:prstGeom prst="rect">
                    <a:avLst/>
                  </a:prstGeom>
                  <a:solidFill>
                    <a:srgbClr val="D5D8CD"/>
                  </a:solidFill>
                  <a:ln w="28575">
                    <a:solidFill>
                      <a:srgbClr val="406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TextBox 500"/>
                  <p:cNvSpPr txBox="1"/>
                  <p:nvPr/>
                </p:nvSpPr>
                <p:spPr>
                  <a:xfrm>
                    <a:off x="1149486" y="5761347"/>
                    <a:ext cx="2261591" cy="338554"/>
                  </a:xfrm>
                  <a:prstGeom prst="rect">
                    <a:avLst/>
                  </a:prstGeom>
                  <a:noFill/>
                </p:spPr>
                <p:txBody>
                  <a:bodyPr wrap="square" rtlCol="0">
                    <a:spAutoFit/>
                  </a:bodyPr>
                  <a:lstStyle/>
                  <a:p>
                    <a:r>
                      <a:rPr lang="en-US" sz="1600" dirty="0">
                        <a:latin typeface="Garamond" panose="02020404030301010803" pitchFamily="18" charset="0"/>
                      </a:rPr>
                      <a:t>Bale Mountains </a:t>
                    </a:r>
                    <a:r>
                      <a:rPr lang="en-US" sz="1600" dirty="0" smtClean="0">
                        <a:latin typeface="Garamond" panose="02020404030301010803" pitchFamily="18" charset="0"/>
                      </a:rPr>
                      <a:t>Nat’l </a:t>
                    </a:r>
                    <a:r>
                      <a:rPr lang="en-US" sz="1600" dirty="0">
                        <a:latin typeface="Garamond" panose="02020404030301010803" pitchFamily="18" charset="0"/>
                      </a:rPr>
                      <a:t>Park</a:t>
                    </a:r>
                  </a:p>
                </p:txBody>
              </p:sp>
              <p:sp>
                <p:nvSpPr>
                  <p:cNvPr id="502" name="TextBox 501"/>
                  <p:cNvSpPr txBox="1"/>
                  <p:nvPr/>
                </p:nvSpPr>
                <p:spPr>
                  <a:xfrm>
                    <a:off x="1161931" y="6105821"/>
                    <a:ext cx="2122194" cy="338554"/>
                  </a:xfrm>
                  <a:prstGeom prst="rect">
                    <a:avLst/>
                  </a:prstGeom>
                  <a:noFill/>
                </p:spPr>
                <p:txBody>
                  <a:bodyPr wrap="square" rtlCol="0">
                    <a:spAutoFit/>
                  </a:bodyPr>
                  <a:lstStyle/>
                  <a:p>
                    <a:r>
                      <a:rPr lang="en-US" sz="1600" dirty="0">
                        <a:latin typeface="Garamond" panose="02020404030301010803" pitchFamily="18" charset="0"/>
                      </a:rPr>
                      <a:t>WRS2 Path 167 Row 55</a:t>
                    </a:r>
                  </a:p>
                </p:txBody>
              </p:sp>
              <p:sp>
                <p:nvSpPr>
                  <p:cNvPr id="503" name="TextBox 502"/>
                  <p:cNvSpPr txBox="1"/>
                  <p:nvPr/>
                </p:nvSpPr>
                <p:spPr>
                  <a:xfrm>
                    <a:off x="1161930" y="6459221"/>
                    <a:ext cx="1362327" cy="338554"/>
                  </a:xfrm>
                  <a:prstGeom prst="rect">
                    <a:avLst/>
                  </a:prstGeom>
                  <a:noFill/>
                </p:spPr>
                <p:txBody>
                  <a:bodyPr wrap="square" rtlCol="0">
                    <a:spAutoFit/>
                  </a:bodyPr>
                  <a:lstStyle/>
                  <a:p>
                    <a:r>
                      <a:rPr lang="en-US" sz="1600" dirty="0">
                        <a:latin typeface="Garamond" panose="02020404030301010803" pitchFamily="18" charset="0"/>
                      </a:rPr>
                      <a:t>Study area</a:t>
                    </a:r>
                  </a:p>
                </p:txBody>
              </p:sp>
            </p:grpSp>
          </p:grpSp>
          <p:grpSp>
            <p:nvGrpSpPr>
              <p:cNvPr id="382" name="Group 381"/>
              <p:cNvGrpSpPr/>
              <p:nvPr/>
            </p:nvGrpSpPr>
            <p:grpSpPr>
              <a:xfrm>
                <a:off x="3127247" y="414172"/>
                <a:ext cx="1358952" cy="1139385"/>
                <a:chOff x="3154154" y="5368723"/>
                <a:chExt cx="1358952" cy="1139385"/>
              </a:xfrm>
            </p:grpSpPr>
            <p:grpSp>
              <p:nvGrpSpPr>
                <p:cNvPr id="482" name="Group 481"/>
                <p:cNvGrpSpPr/>
                <p:nvPr/>
              </p:nvGrpSpPr>
              <p:grpSpPr>
                <a:xfrm>
                  <a:off x="3154154" y="5368723"/>
                  <a:ext cx="1358952" cy="1139385"/>
                  <a:chOff x="3589370" y="5651389"/>
                  <a:chExt cx="1358952" cy="1139385"/>
                </a:xfrm>
              </p:grpSpPr>
              <p:sp>
                <p:nvSpPr>
                  <p:cNvPr id="490" name="TextBox 489"/>
                  <p:cNvSpPr txBox="1"/>
                  <p:nvPr/>
                </p:nvSpPr>
                <p:spPr>
                  <a:xfrm>
                    <a:off x="4013210" y="6452220"/>
                    <a:ext cx="718681" cy="338554"/>
                  </a:xfrm>
                  <a:prstGeom prst="rect">
                    <a:avLst/>
                  </a:prstGeom>
                  <a:noFill/>
                </p:spPr>
                <p:txBody>
                  <a:bodyPr wrap="square" rtlCol="0">
                    <a:spAutoFit/>
                  </a:bodyPr>
                  <a:lstStyle/>
                  <a:p>
                    <a:r>
                      <a:rPr lang="en-US" sz="1600" dirty="0">
                        <a:latin typeface="Garamond" panose="02020404030301010803" pitchFamily="18" charset="0"/>
                      </a:rPr>
                      <a:t>500</a:t>
                    </a:r>
                  </a:p>
                </p:txBody>
              </p:sp>
              <p:sp>
                <p:nvSpPr>
                  <p:cNvPr id="491" name="TextBox 490"/>
                  <p:cNvSpPr txBox="1"/>
                  <p:nvPr/>
                </p:nvSpPr>
                <p:spPr>
                  <a:xfrm>
                    <a:off x="3589370" y="5651389"/>
                    <a:ext cx="1358952" cy="338554"/>
                  </a:xfrm>
                  <a:prstGeom prst="rect">
                    <a:avLst/>
                  </a:prstGeom>
                  <a:noFill/>
                </p:spPr>
                <p:txBody>
                  <a:bodyPr wrap="square" rtlCol="0">
                    <a:spAutoFit/>
                  </a:bodyPr>
                  <a:lstStyle/>
                  <a:p>
                    <a:r>
                      <a:rPr lang="en-US" sz="1600" dirty="0">
                        <a:latin typeface="Garamond" panose="02020404030301010803" pitchFamily="18" charset="0"/>
                      </a:rPr>
                      <a:t>Elevation (m)</a:t>
                    </a:r>
                  </a:p>
                </p:txBody>
              </p:sp>
              <p:sp>
                <p:nvSpPr>
                  <p:cNvPr id="492" name="TextBox 491"/>
                  <p:cNvSpPr txBox="1"/>
                  <p:nvPr/>
                </p:nvSpPr>
                <p:spPr>
                  <a:xfrm>
                    <a:off x="4013211" y="6296676"/>
                    <a:ext cx="614316" cy="338554"/>
                  </a:xfrm>
                  <a:prstGeom prst="rect">
                    <a:avLst/>
                  </a:prstGeom>
                  <a:noFill/>
                </p:spPr>
                <p:txBody>
                  <a:bodyPr wrap="square" rtlCol="0">
                    <a:spAutoFit/>
                  </a:bodyPr>
                  <a:lstStyle/>
                  <a:p>
                    <a:r>
                      <a:rPr lang="en-US" sz="1600" dirty="0">
                        <a:latin typeface="Garamond" panose="02020404030301010803" pitchFamily="18" charset="0"/>
                      </a:rPr>
                      <a:t>1000</a:t>
                    </a:r>
                  </a:p>
                </p:txBody>
              </p:sp>
              <p:sp>
                <p:nvSpPr>
                  <p:cNvPr id="493" name="TextBox 492"/>
                  <p:cNvSpPr txBox="1"/>
                  <p:nvPr/>
                </p:nvSpPr>
                <p:spPr>
                  <a:xfrm>
                    <a:off x="4013359" y="6135309"/>
                    <a:ext cx="814907" cy="338554"/>
                  </a:xfrm>
                  <a:prstGeom prst="rect">
                    <a:avLst/>
                  </a:prstGeom>
                  <a:noFill/>
                </p:spPr>
                <p:txBody>
                  <a:bodyPr wrap="square" rtlCol="0">
                    <a:spAutoFit/>
                  </a:bodyPr>
                  <a:lstStyle/>
                  <a:p>
                    <a:r>
                      <a:rPr lang="en-US" sz="1600" dirty="0">
                        <a:latin typeface="Garamond" panose="02020404030301010803" pitchFamily="18" charset="0"/>
                      </a:rPr>
                      <a:t>2000</a:t>
                    </a:r>
                  </a:p>
                </p:txBody>
              </p:sp>
              <p:sp>
                <p:nvSpPr>
                  <p:cNvPr id="494" name="TextBox 493"/>
                  <p:cNvSpPr txBox="1"/>
                  <p:nvPr/>
                </p:nvSpPr>
                <p:spPr>
                  <a:xfrm>
                    <a:off x="4013509" y="5979719"/>
                    <a:ext cx="737860" cy="338554"/>
                  </a:xfrm>
                  <a:prstGeom prst="rect">
                    <a:avLst/>
                  </a:prstGeom>
                  <a:noFill/>
                </p:spPr>
                <p:txBody>
                  <a:bodyPr wrap="square" rtlCol="0">
                    <a:spAutoFit/>
                  </a:bodyPr>
                  <a:lstStyle/>
                  <a:p>
                    <a:r>
                      <a:rPr lang="en-US" sz="1600" dirty="0">
                        <a:latin typeface="Garamond" panose="02020404030301010803" pitchFamily="18" charset="0"/>
                      </a:rPr>
                      <a:t>3000</a:t>
                    </a:r>
                  </a:p>
                </p:txBody>
              </p:sp>
              <p:sp>
                <p:nvSpPr>
                  <p:cNvPr id="495" name="TextBox 494"/>
                  <p:cNvSpPr txBox="1"/>
                  <p:nvPr/>
                </p:nvSpPr>
                <p:spPr>
                  <a:xfrm>
                    <a:off x="4013690" y="5832465"/>
                    <a:ext cx="787475" cy="338554"/>
                  </a:xfrm>
                  <a:prstGeom prst="rect">
                    <a:avLst/>
                  </a:prstGeom>
                  <a:noFill/>
                </p:spPr>
                <p:txBody>
                  <a:bodyPr wrap="square" rtlCol="0">
                    <a:spAutoFit/>
                  </a:bodyPr>
                  <a:lstStyle/>
                  <a:p>
                    <a:r>
                      <a:rPr lang="en-US" sz="1600" dirty="0">
                        <a:latin typeface="Garamond" panose="02020404030301010803" pitchFamily="18" charset="0"/>
                      </a:rPr>
                      <a:t>4517</a:t>
                    </a:r>
                  </a:p>
                </p:txBody>
              </p:sp>
            </p:grpSp>
            <p:grpSp>
              <p:nvGrpSpPr>
                <p:cNvPr id="483" name="Group 482"/>
                <p:cNvGrpSpPr/>
                <p:nvPr/>
              </p:nvGrpSpPr>
              <p:grpSpPr>
                <a:xfrm>
                  <a:off x="3271136" y="5652008"/>
                  <a:ext cx="314848" cy="765085"/>
                  <a:chOff x="3271136" y="5652008"/>
                  <a:chExt cx="314848" cy="765085"/>
                </a:xfrm>
              </p:grpSpPr>
              <p:sp>
                <p:nvSpPr>
                  <p:cNvPr id="484" name="Rectangle 483"/>
                  <p:cNvSpPr>
                    <a:spLocks noChangeAspect="1"/>
                  </p:cNvSpPr>
                  <p:nvPr/>
                </p:nvSpPr>
                <p:spPr>
                  <a:xfrm rot="16200000">
                    <a:off x="3356719" y="6188614"/>
                    <a:ext cx="143601" cy="294550"/>
                  </a:xfrm>
                  <a:prstGeom prst="rect">
                    <a:avLst/>
                  </a:prstGeom>
                  <a:solidFill>
                    <a:srgbClr val="8C6363"/>
                  </a:solidFill>
                  <a:ln>
                    <a:solidFill>
                      <a:srgbClr val="8C6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Rectangle 484"/>
                  <p:cNvSpPr>
                    <a:spLocks noChangeAspect="1"/>
                  </p:cNvSpPr>
                  <p:nvPr/>
                </p:nvSpPr>
                <p:spPr>
                  <a:xfrm rot="16200000">
                    <a:off x="3351932" y="5881040"/>
                    <a:ext cx="155624" cy="295505"/>
                  </a:xfrm>
                  <a:prstGeom prst="rect">
                    <a:avLst/>
                  </a:prstGeom>
                  <a:solidFill>
                    <a:srgbClr val="C6AC7C"/>
                  </a:solidFill>
                  <a:ln>
                    <a:solidFill>
                      <a:srgbClr val="C6AC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Rectangle 485"/>
                  <p:cNvSpPr>
                    <a:spLocks noChangeAspect="1"/>
                  </p:cNvSpPr>
                  <p:nvPr/>
                </p:nvSpPr>
                <p:spPr>
                  <a:xfrm rot="16200000">
                    <a:off x="3359814" y="5723139"/>
                    <a:ext cx="142285" cy="293075"/>
                  </a:xfrm>
                  <a:prstGeom prst="rect">
                    <a:avLst/>
                  </a:prstGeom>
                  <a:solidFill>
                    <a:srgbClr val="A7B18F"/>
                  </a:solidFill>
                  <a:ln>
                    <a:solidFill>
                      <a:srgbClr val="A7B1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Rectangle 486"/>
                  <p:cNvSpPr>
                    <a:spLocks noChangeAspect="1"/>
                  </p:cNvSpPr>
                  <p:nvPr/>
                </p:nvSpPr>
                <p:spPr>
                  <a:xfrm rot="16200000">
                    <a:off x="3359814" y="5583315"/>
                    <a:ext cx="142285" cy="293075"/>
                  </a:xfrm>
                  <a:prstGeom prst="rect">
                    <a:avLst/>
                  </a:prstGeom>
                  <a:solidFill>
                    <a:srgbClr val="D3C7AC"/>
                  </a:solidFill>
                  <a:ln>
                    <a:solidFill>
                      <a:srgbClr val="D3C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Rectangle 487"/>
                  <p:cNvSpPr>
                    <a:spLocks noChangeAspect="1"/>
                  </p:cNvSpPr>
                  <p:nvPr/>
                </p:nvSpPr>
                <p:spPr>
                  <a:xfrm rot="16200000">
                    <a:off x="3359814" y="6034387"/>
                    <a:ext cx="142285" cy="293075"/>
                  </a:xfrm>
                  <a:prstGeom prst="rect">
                    <a:avLst/>
                  </a:prstGeom>
                  <a:solidFill>
                    <a:srgbClr val="B58D78"/>
                  </a:solidFill>
                  <a:ln>
                    <a:solidFill>
                      <a:srgbClr val="B38B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Rectangle 488"/>
                  <p:cNvSpPr>
                    <a:spLocks noChangeAspect="1"/>
                  </p:cNvSpPr>
                  <p:nvPr/>
                </p:nvSpPr>
                <p:spPr>
                  <a:xfrm rot="16200000">
                    <a:off x="3046017" y="5877127"/>
                    <a:ext cx="765085" cy="31484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84" name="Group 383"/>
              <p:cNvGrpSpPr/>
              <p:nvPr/>
            </p:nvGrpSpPr>
            <p:grpSpPr>
              <a:xfrm>
                <a:off x="-2437085" y="3659826"/>
                <a:ext cx="2455730" cy="437291"/>
                <a:chOff x="-2437085" y="3671858"/>
                <a:chExt cx="2455730" cy="437291"/>
              </a:xfrm>
            </p:grpSpPr>
            <p:pic>
              <p:nvPicPr>
                <p:cNvPr id="474" name="Picture 473"/>
                <p:cNvPicPr>
                  <a:picLocks noChangeAspect="1"/>
                </p:cNvPicPr>
                <p:nvPr/>
              </p:nvPicPr>
              <p:blipFill rotWithShape="1">
                <a:blip r:embed="rId29" cstate="print">
                  <a:extLst>
                    <a:ext uri="{BEBA8EAE-BF5A-486C-A8C5-ECC9F3942E4B}">
                      <a14:imgProps xmlns:a14="http://schemas.microsoft.com/office/drawing/2010/main">
                        <a14:imgLayer r:embed="rId30">
                          <a14:imgEffect>
                            <a14:backgroundRemoval t="93797" b="99552" l="56874" r="91519"/>
                          </a14:imgEffect>
                        </a14:imgLayer>
                      </a14:imgProps>
                    </a:ext>
                    <a:ext uri="{28A0092B-C50C-407E-A947-70E740481C1C}">
                      <a14:useLocalDpi xmlns:a14="http://schemas.microsoft.com/office/drawing/2010/main" val="0"/>
                    </a:ext>
                  </a:extLst>
                </a:blip>
                <a:srcRect l="57377" t="94090" r="8018" b="461"/>
                <a:stretch/>
              </p:blipFill>
              <p:spPr>
                <a:xfrm>
                  <a:off x="-2328644" y="3786311"/>
                  <a:ext cx="2110523" cy="246401"/>
                </a:xfrm>
                <a:prstGeom prst="rect">
                  <a:avLst/>
                </a:prstGeom>
              </p:spPr>
            </p:pic>
            <p:grpSp>
              <p:nvGrpSpPr>
                <p:cNvPr id="475" name="Group 474"/>
                <p:cNvGrpSpPr/>
                <p:nvPr/>
              </p:nvGrpSpPr>
              <p:grpSpPr>
                <a:xfrm>
                  <a:off x="-2437085" y="3671858"/>
                  <a:ext cx="2455730" cy="437291"/>
                  <a:chOff x="4867918" y="5985710"/>
                  <a:chExt cx="2455730" cy="437291"/>
                </a:xfrm>
              </p:grpSpPr>
              <p:sp>
                <p:nvSpPr>
                  <p:cNvPr id="476" name="TextBox 475"/>
                  <p:cNvSpPr txBox="1"/>
                  <p:nvPr/>
                </p:nvSpPr>
                <p:spPr>
                  <a:xfrm>
                    <a:off x="4867918" y="5988966"/>
                    <a:ext cx="344833" cy="338554"/>
                  </a:xfrm>
                  <a:prstGeom prst="rect">
                    <a:avLst/>
                  </a:prstGeom>
                  <a:noFill/>
                </p:spPr>
                <p:txBody>
                  <a:bodyPr wrap="square" rtlCol="0">
                    <a:spAutoFit/>
                  </a:bodyPr>
                  <a:lstStyle/>
                  <a:p>
                    <a:pPr algn="ctr"/>
                    <a:r>
                      <a:rPr lang="en-US" sz="1600" dirty="0">
                        <a:latin typeface="Garamond" panose="02020404030301010803" pitchFamily="18" charset="0"/>
                      </a:rPr>
                      <a:t>0</a:t>
                    </a:r>
                  </a:p>
                </p:txBody>
              </p:sp>
              <p:sp>
                <p:nvSpPr>
                  <p:cNvPr id="477" name="TextBox 476"/>
                  <p:cNvSpPr txBox="1"/>
                  <p:nvPr/>
                </p:nvSpPr>
                <p:spPr>
                  <a:xfrm>
                    <a:off x="5286898" y="5987247"/>
                    <a:ext cx="378973" cy="338554"/>
                  </a:xfrm>
                  <a:prstGeom prst="rect">
                    <a:avLst/>
                  </a:prstGeom>
                  <a:noFill/>
                </p:spPr>
                <p:txBody>
                  <a:bodyPr wrap="square" rtlCol="0">
                    <a:spAutoFit/>
                  </a:bodyPr>
                  <a:lstStyle/>
                  <a:p>
                    <a:pPr algn="ctr"/>
                    <a:r>
                      <a:rPr lang="en-US" sz="1600" dirty="0">
                        <a:latin typeface="Garamond" panose="02020404030301010803" pitchFamily="18" charset="0"/>
                      </a:rPr>
                      <a:t>30</a:t>
                    </a:r>
                  </a:p>
                </p:txBody>
              </p:sp>
              <p:sp>
                <p:nvSpPr>
                  <p:cNvPr id="478" name="TextBox 477"/>
                  <p:cNvSpPr txBox="1"/>
                  <p:nvPr/>
                </p:nvSpPr>
                <p:spPr>
                  <a:xfrm>
                    <a:off x="5706762" y="5990368"/>
                    <a:ext cx="457491" cy="338554"/>
                  </a:xfrm>
                  <a:prstGeom prst="rect">
                    <a:avLst/>
                  </a:prstGeom>
                  <a:noFill/>
                </p:spPr>
                <p:txBody>
                  <a:bodyPr wrap="square" rtlCol="0">
                    <a:spAutoFit/>
                  </a:bodyPr>
                  <a:lstStyle/>
                  <a:p>
                    <a:pPr algn="ctr"/>
                    <a:r>
                      <a:rPr lang="en-US" sz="1600" dirty="0">
                        <a:latin typeface="Garamond" panose="02020404030301010803" pitchFamily="18" charset="0"/>
                      </a:rPr>
                      <a:t>60</a:t>
                    </a:r>
                  </a:p>
                </p:txBody>
              </p:sp>
              <p:sp>
                <p:nvSpPr>
                  <p:cNvPr id="479" name="TextBox 478"/>
                  <p:cNvSpPr txBox="1"/>
                  <p:nvPr/>
                </p:nvSpPr>
                <p:spPr>
                  <a:xfrm>
                    <a:off x="6190363" y="5985710"/>
                    <a:ext cx="418647" cy="338554"/>
                  </a:xfrm>
                  <a:prstGeom prst="rect">
                    <a:avLst/>
                  </a:prstGeom>
                  <a:noFill/>
                </p:spPr>
                <p:txBody>
                  <a:bodyPr wrap="square" rtlCol="0">
                    <a:spAutoFit/>
                  </a:bodyPr>
                  <a:lstStyle/>
                  <a:p>
                    <a:pPr algn="ctr"/>
                    <a:r>
                      <a:rPr lang="en-US" sz="1600" dirty="0">
                        <a:latin typeface="Garamond" panose="02020404030301010803" pitchFamily="18" charset="0"/>
                      </a:rPr>
                      <a:t>90</a:t>
                    </a:r>
                  </a:p>
                </p:txBody>
              </p:sp>
              <p:sp>
                <p:nvSpPr>
                  <p:cNvPr id="480" name="TextBox 479"/>
                  <p:cNvSpPr txBox="1"/>
                  <p:nvPr/>
                </p:nvSpPr>
                <p:spPr>
                  <a:xfrm>
                    <a:off x="6505249" y="5987836"/>
                    <a:ext cx="577696" cy="338554"/>
                  </a:xfrm>
                  <a:prstGeom prst="rect">
                    <a:avLst/>
                  </a:prstGeom>
                  <a:noFill/>
                </p:spPr>
                <p:txBody>
                  <a:bodyPr wrap="square" rtlCol="0">
                    <a:spAutoFit/>
                  </a:bodyPr>
                  <a:lstStyle/>
                  <a:p>
                    <a:pPr algn="ctr"/>
                    <a:r>
                      <a:rPr lang="en-US" sz="1600" dirty="0">
                        <a:latin typeface="Garamond" panose="02020404030301010803" pitchFamily="18" charset="0"/>
                      </a:rPr>
                      <a:t>120</a:t>
                    </a:r>
                  </a:p>
                </p:txBody>
              </p:sp>
              <p:sp>
                <p:nvSpPr>
                  <p:cNvPr id="481" name="TextBox 480"/>
                  <p:cNvSpPr txBox="1"/>
                  <p:nvPr/>
                </p:nvSpPr>
                <p:spPr>
                  <a:xfrm>
                    <a:off x="6877710" y="6084447"/>
                    <a:ext cx="445938" cy="338554"/>
                  </a:xfrm>
                  <a:prstGeom prst="rect">
                    <a:avLst/>
                  </a:prstGeom>
                  <a:noFill/>
                </p:spPr>
                <p:txBody>
                  <a:bodyPr wrap="square" rtlCol="0">
                    <a:spAutoFit/>
                  </a:bodyPr>
                  <a:lstStyle/>
                  <a:p>
                    <a:r>
                      <a:rPr lang="en-US" sz="1600" dirty="0">
                        <a:latin typeface="Garamond" panose="02020404030301010803" pitchFamily="18" charset="0"/>
                      </a:rPr>
                      <a:t>km</a:t>
                    </a:r>
                  </a:p>
                </p:txBody>
              </p:sp>
            </p:grpSp>
          </p:grpSp>
          <p:grpSp>
            <p:nvGrpSpPr>
              <p:cNvPr id="429" name="Group 428"/>
              <p:cNvGrpSpPr/>
              <p:nvPr/>
            </p:nvGrpSpPr>
            <p:grpSpPr>
              <a:xfrm>
                <a:off x="-2364375" y="455377"/>
                <a:ext cx="445938" cy="654470"/>
                <a:chOff x="-2364375" y="505711"/>
                <a:chExt cx="445938" cy="654470"/>
              </a:xfrm>
            </p:grpSpPr>
            <p:pic>
              <p:nvPicPr>
                <p:cNvPr id="472" name="Picture 471"/>
                <p:cNvPicPr>
                  <a:picLocks noChangeAspect="1"/>
                </p:cNvPicPr>
                <p:nvPr/>
              </p:nvPicPr>
              <p:blipFill rotWithShape="1">
                <a:blip r:embed="rId31"/>
                <a:srcRect l="-8903" t="20771" r="-17669" b="-7559"/>
                <a:stretch/>
              </p:blipFill>
              <p:spPr>
                <a:xfrm>
                  <a:off x="-2303963" y="746620"/>
                  <a:ext cx="315772" cy="413561"/>
                </a:xfrm>
                <a:prstGeom prst="rect">
                  <a:avLst/>
                </a:prstGeom>
                <a:noFill/>
              </p:spPr>
            </p:pic>
            <p:sp>
              <p:nvSpPr>
                <p:cNvPr id="473" name="TextBox 472"/>
                <p:cNvSpPr txBox="1"/>
                <p:nvPr/>
              </p:nvSpPr>
              <p:spPr>
                <a:xfrm>
                  <a:off x="-2364375" y="505711"/>
                  <a:ext cx="445938" cy="338554"/>
                </a:xfrm>
                <a:prstGeom prst="rect">
                  <a:avLst/>
                </a:prstGeom>
                <a:noFill/>
              </p:spPr>
              <p:txBody>
                <a:bodyPr wrap="square" rtlCol="0">
                  <a:spAutoFit/>
                </a:bodyPr>
                <a:lstStyle/>
                <a:p>
                  <a:pPr algn="ctr"/>
                  <a:r>
                    <a:rPr lang="en-US" sz="1600" dirty="0" smtClean="0">
                      <a:latin typeface="Garamond" panose="02020404030301010803" pitchFamily="18" charset="0"/>
                    </a:rPr>
                    <a:t>N</a:t>
                  </a:r>
                  <a:endParaRPr lang="en-US" sz="1600" dirty="0">
                    <a:latin typeface="Garamond" panose="02020404030301010803" pitchFamily="18" charset="0"/>
                  </a:endParaRPr>
                </a:p>
              </p:txBody>
            </p:sp>
          </p:grpSp>
          <p:sp>
            <p:nvSpPr>
              <p:cNvPr id="471" name="Rectangle 470"/>
              <p:cNvSpPr/>
              <p:nvPr/>
            </p:nvSpPr>
            <p:spPr>
              <a:xfrm>
                <a:off x="-2364375" y="447728"/>
                <a:ext cx="8120341" cy="35935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8" name="TextBox 377"/>
            <p:cNvSpPr txBox="1"/>
            <p:nvPr/>
          </p:nvSpPr>
          <p:spPr>
            <a:xfrm>
              <a:off x="7095786" y="3906859"/>
              <a:ext cx="2510727" cy="1323439"/>
            </a:xfrm>
            <a:prstGeom prst="rect">
              <a:avLst/>
            </a:prstGeom>
            <a:noFill/>
          </p:spPr>
          <p:txBody>
            <a:bodyPr wrap="square" rtlCol="0">
              <a:spAutoFit/>
            </a:bodyPr>
            <a:lstStyle/>
            <a:p>
              <a:r>
                <a:rPr lang="en-US" sz="1600" dirty="0" smtClean="0">
                  <a:latin typeface="Garamond" panose="02020404030301010803" pitchFamily="18" charset="0"/>
                </a:rPr>
                <a:t>Elevation data source:</a:t>
              </a:r>
            </a:p>
            <a:p>
              <a:pPr marL="228600"/>
              <a:r>
                <a:rPr lang="en-US" sz="1600" dirty="0" smtClean="0">
                  <a:latin typeface="Garamond" panose="02020404030301010803" pitchFamily="18" charset="0"/>
                </a:rPr>
                <a:t>SRTM 1-arc second global</a:t>
              </a:r>
            </a:p>
            <a:p>
              <a:r>
                <a:rPr lang="en-US" sz="1600" dirty="0" smtClean="0">
                  <a:latin typeface="Garamond" panose="02020404030301010803" pitchFamily="18" charset="0"/>
                </a:rPr>
                <a:t>Locator data source:</a:t>
              </a:r>
            </a:p>
            <a:p>
              <a:pPr marL="228600"/>
              <a:r>
                <a:rPr lang="en-US" sz="1600" dirty="0" smtClean="0">
                  <a:latin typeface="Garamond" panose="02020404030301010803" pitchFamily="18" charset="0"/>
                </a:rPr>
                <a:t>ESRI base maps</a:t>
              </a:r>
            </a:p>
            <a:p>
              <a:r>
                <a:rPr lang="en-US" sz="1600" dirty="0" smtClean="0">
                  <a:latin typeface="Garamond" panose="02020404030301010803" pitchFamily="18" charset="0"/>
                </a:rPr>
                <a:t>WGS-84 UTM Zone 37N</a:t>
              </a:r>
              <a:endParaRPr lang="en-US" sz="1600" dirty="0">
                <a:latin typeface="Garamond" panose="02020404030301010803" pitchFamily="18" charset="0"/>
              </a:endParaRPr>
            </a:p>
          </p:txBody>
        </p:sp>
      </p:grpSp>
    </p:spTree>
    <p:extLst>
      <p:ext uri="{BB962C8B-B14F-4D97-AF65-F5344CB8AC3E}">
        <p14:creationId xmlns:p14="http://schemas.microsoft.com/office/powerpoint/2010/main" val="5676509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_poster">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3456</TotalTime>
  <Words>943</Words>
  <Application>Microsoft Office PowerPoint</Application>
  <PresentationFormat>Custom</PresentationFormat>
  <Paragraphs>141</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Century Gothic</vt:lpstr>
      <vt:lpstr>Garamond</vt:lpstr>
      <vt:lpstr>Questrial</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CAL Admin</cp:lastModifiedBy>
  <cp:revision>256</cp:revision>
  <dcterms:created xsi:type="dcterms:W3CDTF">2015-06-02T14:58:58Z</dcterms:created>
  <dcterms:modified xsi:type="dcterms:W3CDTF">2015-08-06T22:57:56Z</dcterms:modified>
</cp:coreProperties>
</file>