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20_9245D3E6.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28_4328638B.xml" ContentType="application/vnd.ms-powerpoint.comments+xml"/>
  <Override PartName="/ppt/notesSlides/notesSlide17.xml" ContentType="application/vnd.openxmlformats-officedocument.presentationml.notesSlide+xml"/>
  <Override PartName="/ppt/comments/modernComment_136_96D07F39.xml" ContentType="application/vnd.ms-powerpoint.comments+xml"/>
  <Override PartName="/ppt/notesSlides/notesSlide18.xml" ContentType="application/vnd.openxmlformats-officedocument.presentationml.notesSlide+xml"/>
  <Override PartName="/ppt/comments/modernComment_138_A4C8F03C.xml" ContentType="application/vnd.ms-powerpoint.comments+xml"/>
  <Override PartName="/ppt/notesSlides/notesSlide19.xml" ContentType="application/vnd.openxmlformats-officedocument.presentationml.notesSlide+xml"/>
  <Override PartName="/ppt/comments/modernComment_137_1750909C.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39_D55AE5C2.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sldIdLst>
    <p:sldId id="256" r:id="rId5"/>
    <p:sldId id="278" r:id="rId6"/>
    <p:sldId id="277" r:id="rId7"/>
    <p:sldId id="275" r:id="rId8"/>
    <p:sldId id="274" r:id="rId9"/>
    <p:sldId id="279" r:id="rId10"/>
    <p:sldId id="288" r:id="rId11"/>
    <p:sldId id="287" r:id="rId12"/>
    <p:sldId id="282" r:id="rId13"/>
    <p:sldId id="292" r:id="rId14"/>
    <p:sldId id="291" r:id="rId15"/>
    <p:sldId id="303" r:id="rId16"/>
    <p:sldId id="304" r:id="rId17"/>
    <p:sldId id="294" r:id="rId18"/>
    <p:sldId id="314" r:id="rId19"/>
    <p:sldId id="296" r:id="rId20"/>
    <p:sldId id="310" r:id="rId21"/>
    <p:sldId id="312" r:id="rId22"/>
    <p:sldId id="311" r:id="rId23"/>
    <p:sldId id="308" r:id="rId24"/>
    <p:sldId id="313" r:id="rId25"/>
    <p:sldId id="290" r:id="rId26"/>
    <p:sldId id="300" r:id="rId27"/>
    <p:sldId id="301" r:id="rId28"/>
    <p:sldId id="2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B37F1B-149C-A146-BF90-C8884C92E674}" name="Rebecca Economides" initials="RE" userId="S::rebecca.economides@ama-inc.com::5cab5dc8-9638-4b65-a357-905931b8f7c2" providerId="AD"/>
  <p188:author id="{C0DB1428-6A03-39AE-C498-D3ED6D3D0CCD}" name="Spruce, Joseph P. (LARC-E3)[RSES]" initials="S(" userId="S::jspruce@ndc.nasa.gov::aca5f52a-8699-445c-bb63-8687fd99b804" providerId="AD"/>
  <p188:author id="{0E407A2F-C4D3-9BB9-8D32-D8161F2F8FA2}" name="Laramie Plott" initials="LP" userId="S::laramie.plott@ama-inc.com::c8314bf3-6347-4b88-809b-eb09fded220b" providerId="AD"/>
  <p188:author id="{0021693B-218B-EB5B-8E65-2B1103DE6297}" name="Lucas C. Barr" initials="LB" userId="S::lucas.c.barr@ama-inc.com::6f3c7e41-d051-4917-b969-715dea5e9006" providerId="AD"/>
  <p188:author id="{A4150059-0711-6828-1FA6-96142E89E0B9}" name="Aline G. Maybank" initials="AM" userId="S::aline.g.maybank@ama-inc.com::7ade76b5-bdd2-4c33-9fbf-ad89dffabe92" providerId="AD"/>
  <p188:author id="{8E8EBF7D-168B-AF5B-BBB1-E4F521C743EB}" name="Kaitlyn L. Lemon" initials="KL" userId="S::kaitlyn.l.lemon@ama-inc.com::8f69640c-1c2d-40ba-861c-ed9f31fadb24" providerId="AD"/>
  <p188:author id="{FE0C74BA-51EA-0BC2-2AC6-D25BBD4D4276}" name="Plott, Laramie D. (LARC-E3)[RSES]" initials="PLD(E" userId="S::ldplott@ndc.nasa.gov::12fa7add-6da5-4f07-a1f9-aac8f53d42a1" providerId="AD"/>
  <p188:author id="{E9C10FF5-CC54-2F01-FFC8-14A03BEA0E58}" name="Isabela Suaza Sierra" initials="IS" userId="S::isabela.suazasierra@ama-inc.com::9972b8c9-252d-4b38-9d88-3538f3a4f001" providerId="AD"/>
  <p188:author id="{8141B5F9-C986-C51C-C8B5-2C44ECB8FFB2}" name="Tallis L. Monteiro" initials="TM" userId="S::tallis.l.monteiro@ama-inc.com::6cce5fa0-303b-4482-a9ee-cb47c4db66c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allis L. Monteiro" initials="TM" lastIdx="2" clrIdx="0">
    <p:extLst>
      <p:ext uri="{19B8F6BF-5375-455C-9EA6-DF929625EA0E}">
        <p15:presenceInfo xmlns:p15="http://schemas.microsoft.com/office/powerpoint/2012/main" userId="S::tallis.l.monteiro@ama-inc.com::6cce5fa0-303b-4482-a9ee-cb47c4db66c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A9BDD"/>
    <a:srgbClr val="203864"/>
    <a:srgbClr val="679ADB"/>
    <a:srgbClr val="6DA1E0"/>
    <a:srgbClr val="9A7B65"/>
    <a:srgbClr val="DA722E"/>
    <a:srgbClr val="806E62"/>
    <a:srgbClr val="D6631A"/>
    <a:srgbClr val="6CA0DF"/>
    <a:srgbClr val="8045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A9A408-1EA0-4A6D-8A99-939C6A446B11}" v="101" dt="2024-07-29T19:10:01.657"/>
    <p1510:client id="{B8835DE1-CF7A-4052-AF1A-6C066790EF10}" vWet="2" dt="2024-07-29T19:09:02.976"/>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120_9245D3E6.xml><?xml version="1.0" encoding="utf-8"?>
<p188:cmLst xmlns:a="http://schemas.openxmlformats.org/drawingml/2006/main" xmlns:r="http://schemas.openxmlformats.org/officeDocument/2006/relationships" xmlns:p188="http://schemas.microsoft.com/office/powerpoint/2018/8/main">
  <p188:cm id="{7AD2DADA-7CB2-4B67-8E63-1E11A42C47B3}" authorId="{C0DB1428-6A03-39AE-C498-D3ED6D3D0CCD}" created="2024-07-26T16:16:55.564">
    <ac:deMkLst xmlns:ac="http://schemas.microsoft.com/office/drawing/2013/main/command">
      <pc:docMk xmlns:pc="http://schemas.microsoft.com/office/powerpoint/2013/main/command"/>
      <pc:sldMk xmlns:pc="http://schemas.microsoft.com/office/powerpoint/2013/main/command" cId="2454049766" sldId="288"/>
      <ac:picMk id="155" creationId="{70C9113C-D207-33D4-7BFA-E1C078326D69}"/>
    </ac:deMkLst>
    <p188:replyLst>
      <p188:reply id="{6551CB15-84CB-491E-9C67-315B78A9BEE8}" authorId="{FE0C74BA-51EA-0BC2-2AC6-D25BBD4D4276}" created="2024-07-26T16:27:47.443">
        <p188:txBody>
          <a:bodyPr/>
          <a:lstStyle/>
          <a:p>
            <a:r>
              <a:rPr lang="en-US"/>
              <a:t>I believe each one of these is a location demarcation, not a scale of fire danger. </a:t>
            </a:r>
          </a:p>
        </p188:txBody>
      </p188:reply>
    </p188:replyLst>
    <p188:txBody>
      <a:bodyPr/>
      <a:lstStyle/>
      <a:p>
        <a:r>
          <a:rPr lang="en-US"/>
          <a:t>Explain verbally during presentation what the FDRA ratings mean in terms of fire danger. As is, it is not clear if 1 is low or high. Clarify also verbally to indicate if these fire danger risk regions or  fire management zones?</a:t>
        </a:r>
      </a:p>
    </p188:txBody>
  </p188:cm>
</p188:cmLst>
</file>

<file path=ppt/comments/modernComment_128_4328638B.xml><?xml version="1.0" encoding="utf-8"?>
<p188:cmLst xmlns:a="http://schemas.openxmlformats.org/drawingml/2006/main" xmlns:r="http://schemas.openxmlformats.org/officeDocument/2006/relationships" xmlns:p188="http://schemas.microsoft.com/office/powerpoint/2018/8/main">
  <p188:cm id="{222386AA-BF55-4318-B7E2-32B67146FB8B}" authorId="{C0DB1428-6A03-39AE-C498-D3ED6D3D0CCD}" created="2024-07-26T16:29:59.002">
    <ac:deMkLst xmlns:ac="http://schemas.microsoft.com/office/drawing/2013/main/command">
      <pc:docMk xmlns:pc="http://schemas.microsoft.com/office/powerpoint/2013/main/command"/>
      <pc:sldMk xmlns:pc="http://schemas.microsoft.com/office/powerpoint/2013/main/command" cId="1126720395" sldId="296"/>
      <ac:spMk id="10" creationId="{8D1E3B1A-40BD-D653-37AC-0EE1446DD9E6}"/>
    </ac:deMkLst>
    <p188:txBody>
      <a:bodyPr/>
      <a:lstStyle/>
      <a:p>
        <a:r>
          <a:rPr lang="en-US"/>
          <a:t>There is sufficient room on this slide to explain what are the acronyms IQR and FDRA. Make sure to at least explain verbally what IQR is.</a:t>
        </a:r>
      </a:p>
    </p188:txBody>
  </p188:cm>
</p188:cmLst>
</file>

<file path=ppt/comments/modernComment_136_96D07F39.xml><?xml version="1.0" encoding="utf-8"?>
<p188:cmLst xmlns:a="http://schemas.openxmlformats.org/drawingml/2006/main" xmlns:r="http://schemas.openxmlformats.org/officeDocument/2006/relationships" xmlns:p188="http://schemas.microsoft.com/office/powerpoint/2018/8/main">
  <p188:cm id="{AE562F25-063D-48A4-9307-86224526A75E}" authorId="{C0DB1428-6A03-39AE-C498-D3ED6D3D0CCD}" created="2024-07-26T16:34:07.851">
    <ac:deMkLst xmlns:ac="http://schemas.microsoft.com/office/drawing/2013/main/command">
      <pc:docMk xmlns:pc="http://schemas.microsoft.com/office/powerpoint/2013/main/command"/>
      <pc:sldMk xmlns:pc="http://schemas.microsoft.com/office/powerpoint/2013/main/command" cId="2530246457" sldId="310"/>
      <ac:picMk id="3" creationId="{DF3B16B6-DB2F-60F0-E88C-9ECB38E6BB85}"/>
    </ac:deMkLst>
    <p188:txBody>
      <a:bodyPr/>
      <a:lstStyle/>
      <a:p>
        <a:r>
          <a:rPr lang="en-US"/>
          <a:t>There is enough open space on the slide to explain  acronyms P, RH, and W.  Attendees may find it difficult to grasp what the legend descriptions mean, given the abbreviated acronyms.</a:t>
        </a:r>
      </a:p>
    </p188:txBody>
  </p188:cm>
</p188:cmLst>
</file>

<file path=ppt/comments/modernComment_137_1750909C.xml><?xml version="1.0" encoding="utf-8"?>
<p188:cmLst xmlns:a="http://schemas.openxmlformats.org/drawingml/2006/main" xmlns:r="http://schemas.openxmlformats.org/officeDocument/2006/relationships" xmlns:p188="http://schemas.microsoft.com/office/powerpoint/2018/8/main">
  <p188:cm id="{01926016-FECC-4DB6-8B2C-06D8B5ECD092}" authorId="{C0DB1428-6A03-39AE-C498-D3ED6D3D0CCD}" created="2024-07-26T16:38:17.247">
    <pc:sldMkLst xmlns:pc="http://schemas.microsoft.com/office/powerpoint/2013/main/command">
      <pc:docMk/>
      <pc:sldMk cId="391155868" sldId="311"/>
    </pc:sldMkLst>
    <p188:txBody>
      <a:bodyPr/>
      <a:lstStyle/>
      <a:p>
        <a:r>
          <a:rPr lang="en-US"/>
          <a:t>The RH variable is something that is used to describe wildfire risk in the western US.</a:t>
        </a:r>
      </a:p>
    </p188:txBody>
  </p188:cm>
</p188:cmLst>
</file>

<file path=ppt/comments/modernComment_138_A4C8F03C.xml><?xml version="1.0" encoding="utf-8"?>
<p188:cmLst xmlns:a="http://schemas.openxmlformats.org/drawingml/2006/main" xmlns:r="http://schemas.openxmlformats.org/officeDocument/2006/relationships" xmlns:p188="http://schemas.microsoft.com/office/powerpoint/2018/8/main">
  <p188:cm id="{F2127532-AFC0-4444-BC2B-FC898CAA28D0}" authorId="{C0DB1428-6A03-39AE-C498-D3ED6D3D0CCD}" created="2024-07-26T16:35:45.244">
    <ac:deMkLst xmlns:ac="http://schemas.microsoft.com/office/drawing/2013/main/command">
      <pc:docMk xmlns:pc="http://schemas.microsoft.com/office/powerpoint/2013/main/command"/>
      <pc:sldMk xmlns:pc="http://schemas.microsoft.com/office/powerpoint/2013/main/command" cId="2764632124" sldId="312"/>
      <ac:spMk id="9" creationId="{E80B5240-F44C-D770-B50B-97073FCFA091}"/>
    </ac:deMkLst>
    <p188:txBody>
      <a:bodyPr/>
      <a:lstStyle/>
      <a:p>
        <a:r>
          <a:rPr lang="en-US"/>
          <a:t>This may be explained in part by fires mainly being caused by humans, based on data for the observation period (as discussed in the notes for a previous slide).</a:t>
        </a:r>
      </a:p>
    </p188:txBody>
  </p188:cm>
</p188:cmLst>
</file>

<file path=ppt/comments/modernComment_139_D55AE5C2.xml><?xml version="1.0" encoding="utf-8"?>
<p188:cmLst xmlns:a="http://schemas.openxmlformats.org/drawingml/2006/main" xmlns:r="http://schemas.openxmlformats.org/officeDocument/2006/relationships" xmlns:p188="http://schemas.microsoft.com/office/powerpoint/2018/8/main">
  <p188:cm id="{1C74F8D7-E9A8-46D8-89D1-68E0A135E645}" authorId="{C0DB1428-6A03-39AE-C498-D3ED6D3D0CCD}" created="2024-07-26T16:45:26.646">
    <pc:sldMkLst xmlns:pc="http://schemas.microsoft.com/office/powerpoint/2013/main/command">
      <pc:docMk/>
      <pc:sldMk cId="3579504066" sldId="313"/>
    </pc:sldMkLst>
    <p188:txBody>
      <a:bodyPr/>
      <a:lstStyle/>
      <a:p>
        <a:r>
          <a:rPr lang="en-US"/>
          <a:t>It would be add value to remind attendees of the source of these RH maps (discussed in slide 11).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AF9EEB-4739-4263-8681-1B95DE4AEC24}" type="datetimeFigureOut">
              <a:rPr lang="en-US" smtClean="0"/>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2646D0-D8F5-4C8B-9EC0-18EDCABCACF5}" type="slidenum">
              <a:rPr lang="en-US" smtClean="0"/>
              <a:t>‹#›</a:t>
            </a:fld>
            <a:endParaRPr lang="en-US"/>
          </a:p>
        </p:txBody>
      </p:sp>
    </p:spTree>
    <p:extLst>
      <p:ext uri="{BB962C8B-B14F-4D97-AF65-F5344CB8AC3E}">
        <p14:creationId xmlns:p14="http://schemas.microsoft.com/office/powerpoint/2010/main" val="1748929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fpr.vermont.gov/sites/fpr/files/Forest_and_Forestry/Vermont_Forests/Library/2017_VT_ForestActionPlan.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andsat.gsfc.nasa.gov/satellites/landsat-9/landsat-9-overview/"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science.nasa.gov/wp-content/uploads/2023/05/Terra.pn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Hello, thank you for coming to our presentation today! Our NASA DEVELOP project is focused on the Vermont wildland fires, where we worked to quantify the role of drought conditions in exacerbating fire potential and risk across forested lands in Vermont. </a:t>
            </a:r>
          </a:p>
          <a:p>
            <a:endParaRPr lang="en-US"/>
          </a:p>
        </p:txBody>
      </p:sp>
      <p:sp>
        <p:nvSpPr>
          <p:cNvPr id="4" name="Slide Number Placeholder 3"/>
          <p:cNvSpPr>
            <a:spLocks noGrp="1"/>
          </p:cNvSpPr>
          <p:nvPr>
            <p:ph type="sldNum" sz="quarter" idx="5"/>
          </p:nvPr>
        </p:nvSpPr>
        <p:spPr/>
        <p:txBody>
          <a:bodyPr/>
          <a:lstStyle/>
          <a:p>
            <a:fld id="{C32646D0-D8F5-4C8B-9EC0-18EDCABCACF5}" type="slidenum">
              <a:rPr lang="en-US" smtClean="0"/>
              <a:t>1</a:t>
            </a:fld>
            <a:endParaRPr lang="en-US"/>
          </a:p>
        </p:txBody>
      </p:sp>
    </p:spTree>
    <p:extLst>
      <p:ext uri="{BB962C8B-B14F-4D97-AF65-F5344CB8AC3E}">
        <p14:creationId xmlns:p14="http://schemas.microsoft.com/office/powerpoint/2010/main" val="2028660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For the long-term phenological analysis, we accessed the Normalized Difference Vegetation Index (NDVI) data and Snow Water Equivalent (SWE) between 2001 and 2023. All data was pulled from Climate Engine via Google </a:t>
            </a:r>
            <a:r>
              <a:rPr lang="en-US" err="1"/>
              <a:t>Colab</a:t>
            </a:r>
            <a:r>
              <a:rPr lang="en-US"/>
              <a:t>. For vegetation data, land surface phenology was retrieved from the Terra and Aqua combined Moderate Resolution Imaging Spectroradiometer (MODIS) Land Cover Dynamics (MCD12Q2) data product between January 1, 2001 and December 31, 2022. SWE data was pulled in from the National Operational Hydrologic Remote Sensing Center (NOHRSC) as part of their Snow Data Assimilation System (SNODAS) dataset between January 1, 2004 and December 31, 2023.</a:t>
            </a:r>
          </a:p>
          <a:p>
            <a:pPr>
              <a:defRPr/>
            </a:pPr>
            <a:endParaRPr lang="en-US">
              <a:cs typeface="Calibri"/>
            </a:endParaRPr>
          </a:p>
          <a:p>
            <a:pPr>
              <a:defRPr/>
            </a:pPr>
            <a:r>
              <a:rPr lang="en-US">
                <a:cs typeface="Calibri"/>
              </a:rPr>
              <a:t>For NDVI, we extracted from MODIS's Land Cover Dynamics 'Green-Up layer. This layer indicates an early green-up date per 500 m pixel. For processing, we averaged these early green-up dates at the FEDRA level per year, arriving at twenty dates of green-up per FDRA. For SWE, we created a calculation which determined the maximum value of SWE per winter season -- a date which indicates maximum snowpack – and found the date following this event at which the snowpack first decreased to half the maximum value. This value became the 'melt timing' date and was used for analysis. From here, we took at the distributions of these dates and calculated appropriate summary statistics for each set of dates. We relied heavily on the median value for this. Last, we analyzed trends within this 20-year time span for both green-up dates as well as melt dates.</a:t>
            </a:r>
          </a:p>
        </p:txBody>
      </p:sp>
      <p:sp>
        <p:nvSpPr>
          <p:cNvPr id="4" name="Slide Number Placeholder 3"/>
          <p:cNvSpPr>
            <a:spLocks noGrp="1"/>
          </p:cNvSpPr>
          <p:nvPr>
            <p:ph type="sldNum" sz="quarter" idx="5"/>
          </p:nvPr>
        </p:nvSpPr>
        <p:spPr/>
        <p:txBody>
          <a:bodyPr/>
          <a:lstStyle/>
          <a:p>
            <a:fld id="{C32646D0-D8F5-4C8B-9EC0-18EDCABCACF5}" type="slidenum">
              <a:rPr lang="en-US" smtClean="0"/>
              <a:t>10</a:t>
            </a:fld>
            <a:endParaRPr lang="en-US"/>
          </a:p>
        </p:txBody>
      </p:sp>
    </p:spTree>
    <p:extLst>
      <p:ext uri="{BB962C8B-B14F-4D97-AF65-F5344CB8AC3E}">
        <p14:creationId xmlns:p14="http://schemas.microsoft.com/office/powerpoint/2010/main" val="1581755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For the antecedent condition analysis, we accessed relative humidity, precipitation, soil moisture, evaporative stress index, and wind speed datasets. We used 4 km relative humidity data from the University of California’s </a:t>
            </a:r>
            <a:r>
              <a:rPr lang="en-US" err="1"/>
              <a:t>GridMET</a:t>
            </a:r>
            <a:r>
              <a:rPr lang="en-US"/>
              <a:t> database. Daily precipitation data at 4.6 km resolution was pulled from NOAA’s </a:t>
            </a:r>
            <a:r>
              <a:rPr lang="en-US" err="1"/>
              <a:t>NClimGrid</a:t>
            </a:r>
            <a:r>
              <a:rPr lang="en-US"/>
              <a:t>-Daily archival database. We accessed the NASA Global Land Data Assimilation System (GLDAS) version 2.1 root zone soil moisture at 24 km resolution for daily soil moisture. Four-week Evaporative Stress Index (ESI) data from the SERVIR program at NASA jointly with the Hydrology and Remote Sensing Laboratory at the United States Department of Agriculture - Agricultural Research Service (USDA-ARS) was accessed, which provides a new 30-day update every seven days at a 5 km resolution. Finally, wind speed was retrieved from </a:t>
            </a:r>
            <a:r>
              <a:rPr lang="en-US" err="1"/>
              <a:t>Gridmet</a:t>
            </a:r>
            <a:r>
              <a:rPr lang="en-US"/>
              <a:t>.</a:t>
            </a:r>
          </a:p>
          <a:p>
            <a:pPr>
              <a:defRPr/>
            </a:pPr>
            <a:endParaRPr lang="en-US">
              <a:cs typeface="Calibri"/>
            </a:endParaRPr>
          </a:p>
          <a:p>
            <a:pPr>
              <a:defRPr/>
            </a:pPr>
            <a:r>
              <a:rPr lang="en-US">
                <a:cs typeface="Calibri"/>
              </a:rPr>
              <a:t>To process the data we computed 7 and 30-day moving averages and divided the data into seasons based on phenological trends. Our outputs from the analysis include seasonal linear regressions, Pearson linear correlations, random forest models, and maps of environmental condition trends.</a:t>
            </a:r>
          </a:p>
          <a:p>
            <a:pPr>
              <a:defRPr/>
            </a:pPr>
            <a:endParaRPr lang="en-US">
              <a:cs typeface="Calibri"/>
            </a:endParaRPr>
          </a:p>
          <a:p>
            <a:pPr>
              <a:defRPr/>
            </a:pPr>
            <a:endParaRPr lang="en-US">
              <a:cs typeface="Calibri"/>
            </a:endParaRPr>
          </a:p>
        </p:txBody>
      </p:sp>
      <p:sp>
        <p:nvSpPr>
          <p:cNvPr id="4" name="Slide Number Placeholder 3"/>
          <p:cNvSpPr>
            <a:spLocks noGrp="1"/>
          </p:cNvSpPr>
          <p:nvPr>
            <p:ph type="sldNum" sz="quarter" idx="5"/>
          </p:nvPr>
        </p:nvSpPr>
        <p:spPr/>
        <p:txBody>
          <a:bodyPr/>
          <a:lstStyle/>
          <a:p>
            <a:fld id="{C32646D0-D8F5-4C8B-9EC0-18EDCABCACF5}" type="slidenum">
              <a:rPr lang="en-US" smtClean="0"/>
              <a:t>11</a:t>
            </a:fld>
            <a:endParaRPr lang="en-US"/>
          </a:p>
        </p:txBody>
      </p:sp>
    </p:spTree>
    <p:extLst>
      <p:ext uri="{BB962C8B-B14F-4D97-AF65-F5344CB8AC3E}">
        <p14:creationId xmlns:p14="http://schemas.microsoft.com/office/powerpoint/2010/main" val="2319398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Vermont's largest fire season is from April to May each year. These maps serve to visualize the distribution of fires within each year and across each FDRA. The map to the left, depicting monthly fire occurrence, show the number and placement of all the wildland fires that occurred between 2008 and 2023 in each month of the year. You can easily see visually that April has experience the largest number of fires. It should be noted that the proportional symbols in the area map do not reflect the actual area burned in individual fire events. The scale of actual area burned would not be visible on the scale of Vermont in this presentation.</a:t>
            </a:r>
          </a:p>
        </p:txBody>
      </p:sp>
      <p:sp>
        <p:nvSpPr>
          <p:cNvPr id="4" name="Slide Number Placeholder 3"/>
          <p:cNvSpPr>
            <a:spLocks noGrp="1"/>
          </p:cNvSpPr>
          <p:nvPr>
            <p:ph type="sldNum" sz="quarter" idx="5"/>
          </p:nvPr>
        </p:nvSpPr>
        <p:spPr/>
        <p:txBody>
          <a:bodyPr/>
          <a:lstStyle/>
          <a:p>
            <a:fld id="{C32646D0-D8F5-4C8B-9EC0-18EDCABCACF5}" type="slidenum">
              <a:rPr lang="en-US" smtClean="0"/>
              <a:t>12</a:t>
            </a:fld>
            <a:endParaRPr lang="en-US"/>
          </a:p>
        </p:txBody>
      </p:sp>
    </p:spTree>
    <p:extLst>
      <p:ext uri="{BB962C8B-B14F-4D97-AF65-F5344CB8AC3E}">
        <p14:creationId xmlns:p14="http://schemas.microsoft.com/office/powerpoint/2010/main" val="1145284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graph shows three variables by day of year: snow water equivalent in blue, NDVI values in green, and fire occurrence in red. All variables are from FDRA 1 in Vermont; SWE and NDVI data are combined from a period of about 10 years, while the bar graph represents summed fire occurrence over 15 years. Together, these trends depict key environmental processes surrounding fire season in Vermont. As you can see, SWE decreases quickly in the spring, followed by a sharp uptick in fire occurrence. We notice that NDVI starts to increase, indicating the onset of green-up, as fire occurrence decreases in late May. We can see here how </a:t>
            </a:r>
            <a:r>
              <a:rPr lang="en-US" err="1">
                <a:cs typeface="Calibri"/>
              </a:rPr>
              <a:t>greenup</a:t>
            </a:r>
            <a:r>
              <a:rPr lang="en-US">
                <a:cs typeface="Calibri"/>
              </a:rPr>
              <a:t> and snowmelt frame Vermont's fire season; between these two events is when dry fuels in the landscape are susceptible to fire-conducive conditions. Since most fires in Vermont are humans, this means that the environment during these two events is primed to allow a wildland fire to occur. We can see here that wildland fires do, in fact, occur in numbers during this time, and so the timing of these two events becomes very important. </a:t>
            </a:r>
            <a:endParaRPr lang="en-US"/>
          </a:p>
          <a:p>
            <a:endParaRPr lang="en-US">
              <a:cs typeface="Calibri"/>
            </a:endParaRPr>
          </a:p>
          <a:p>
            <a:r>
              <a:rPr lang="en-US">
                <a:cs typeface="Calibri"/>
              </a:rPr>
              <a:t>This image is for visualization only.</a:t>
            </a:r>
          </a:p>
        </p:txBody>
      </p:sp>
      <p:sp>
        <p:nvSpPr>
          <p:cNvPr id="4" name="Slide Number Placeholder 3"/>
          <p:cNvSpPr>
            <a:spLocks noGrp="1"/>
          </p:cNvSpPr>
          <p:nvPr>
            <p:ph type="sldNum" sz="quarter" idx="5"/>
          </p:nvPr>
        </p:nvSpPr>
        <p:spPr/>
        <p:txBody>
          <a:bodyPr/>
          <a:lstStyle/>
          <a:p>
            <a:fld id="{C32646D0-D8F5-4C8B-9EC0-18EDCABCACF5}" type="slidenum">
              <a:rPr lang="en-US" smtClean="0"/>
              <a:t>13</a:t>
            </a:fld>
            <a:endParaRPr lang="en-US"/>
          </a:p>
        </p:txBody>
      </p:sp>
    </p:spTree>
    <p:extLst>
      <p:ext uri="{BB962C8B-B14F-4D97-AF65-F5344CB8AC3E}">
        <p14:creationId xmlns:p14="http://schemas.microsoft.com/office/powerpoint/2010/main" val="70245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After retrieving all 100 green-up dates from MODIS Land Cover Phenology MCD12Q2 (20 per 5 FDRA's), we examined these distributions per FDRA. This helped us get an idea of the best way to analyze trends within this period, if there were any. Spring green-up dates represent the beginning of the green-up period. As shown in this boxplot, there is no (significant) difference between the five FDRA's green-up dates from 2001 and 2022. However, they are not the exact same either. FDRA5 has the latest and FDRA3 has the earliest median green-up day compared to the other FDRAs.</a:t>
            </a:r>
          </a:p>
        </p:txBody>
      </p:sp>
      <p:sp>
        <p:nvSpPr>
          <p:cNvPr id="4" name="Slide Number Placeholder 3"/>
          <p:cNvSpPr>
            <a:spLocks noGrp="1"/>
          </p:cNvSpPr>
          <p:nvPr>
            <p:ph type="sldNum" sz="quarter" idx="5"/>
          </p:nvPr>
        </p:nvSpPr>
        <p:spPr/>
        <p:txBody>
          <a:bodyPr/>
          <a:lstStyle/>
          <a:p>
            <a:fld id="{C32646D0-D8F5-4C8B-9EC0-18EDCABCACF5}" type="slidenum">
              <a:rPr lang="en-US" smtClean="0"/>
              <a:t>14</a:t>
            </a:fld>
            <a:endParaRPr lang="en-US"/>
          </a:p>
        </p:txBody>
      </p:sp>
    </p:spTree>
    <p:extLst>
      <p:ext uri="{BB962C8B-B14F-4D97-AF65-F5344CB8AC3E}">
        <p14:creationId xmlns:p14="http://schemas.microsoft.com/office/powerpoint/2010/main" val="4210156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dates are determined from two datasets: MODIS Land Cover Phenology and SNODAS Snow Water Equivalent data and represent the median dates of the study period per FDRA. SWE data is from an archival reanalysis dataset which contains daily SWE data, which allowed for precise and straightforward calculation of spring melt dates. The early green-up dates were extracted from the 'Green-Up' layer in MODIS land cover phenology data, which has a temporal resolution fine enough to pinpoint this vegetative phenomenon during the spring. The spring melt dates are defined as the first date in the spring at which the snowpack SWE arrives at half the maximum value achieved during the previous winter. While these dates are a subjective way to arrive at an idea of when the snowpack is melting, and represent an approach in timing of the upcoming fire season. The spring green-up dates shown here represent the beginning of green-up period, and as you can see, are more consistent than the spring melt dates. </a:t>
            </a:r>
          </a:p>
          <a:p>
            <a:endParaRPr lang="en-US">
              <a:cs typeface="Calibri"/>
            </a:endParaRPr>
          </a:p>
        </p:txBody>
      </p:sp>
      <p:sp>
        <p:nvSpPr>
          <p:cNvPr id="4" name="Slide Number Placeholder 3"/>
          <p:cNvSpPr>
            <a:spLocks noGrp="1"/>
          </p:cNvSpPr>
          <p:nvPr>
            <p:ph type="sldNum" sz="quarter" idx="5"/>
          </p:nvPr>
        </p:nvSpPr>
        <p:spPr/>
        <p:txBody>
          <a:bodyPr/>
          <a:lstStyle/>
          <a:p>
            <a:fld id="{C32646D0-D8F5-4C8B-9EC0-18EDCABCACF5}" type="slidenum">
              <a:rPr lang="en-US" smtClean="0"/>
              <a:t>15</a:t>
            </a:fld>
            <a:endParaRPr lang="en-US"/>
          </a:p>
        </p:txBody>
      </p:sp>
    </p:spTree>
    <p:extLst>
      <p:ext uri="{BB962C8B-B14F-4D97-AF65-F5344CB8AC3E}">
        <p14:creationId xmlns:p14="http://schemas.microsoft.com/office/powerpoint/2010/main" val="548763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analysis depicts how climate variations and changes in environmental conditions have potentially impacted snowmelt patterns over the past 20 years. The box plot represents snowmelt dates categorized by the five FDRAs. When comparing the two periods, we can observe that snowmelt dates have generally shifted later in the year in the 2014-2023 period for most FDRAs. Over the first ten years (2004-2013), the variability is quite pronounced, with some FDRAs showing wide interquartile ranges and several outliers. In the second decade, (2014-2023), while the variability persists, the trend towards later snowmelt dates becomes more evident. This increased consistency in later snowmelt dates could indicate a broader regional climatic trend affecting all FDRAs to some extent.</a:t>
            </a:r>
          </a:p>
        </p:txBody>
      </p:sp>
      <p:sp>
        <p:nvSpPr>
          <p:cNvPr id="4" name="Slide Number Placeholder 3"/>
          <p:cNvSpPr>
            <a:spLocks noGrp="1"/>
          </p:cNvSpPr>
          <p:nvPr>
            <p:ph type="sldNum" sz="quarter" idx="5"/>
          </p:nvPr>
        </p:nvSpPr>
        <p:spPr/>
        <p:txBody>
          <a:bodyPr/>
          <a:lstStyle/>
          <a:p>
            <a:fld id="{C32646D0-D8F5-4C8B-9EC0-18EDCABCACF5}" type="slidenum">
              <a:rPr lang="en-US" smtClean="0"/>
              <a:t>16</a:t>
            </a:fld>
            <a:endParaRPr lang="en-US"/>
          </a:p>
        </p:txBody>
      </p:sp>
    </p:spTree>
    <p:extLst>
      <p:ext uri="{BB962C8B-B14F-4D97-AF65-F5344CB8AC3E}">
        <p14:creationId xmlns:p14="http://schemas.microsoft.com/office/powerpoint/2010/main" val="4196964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conducted a feature importance analysis using Random Forest models for predicting fire occurrence by season across all FDRAs from 2008 to 2023. For the seasonal analyses, starting with the pre-green up period, precipitation for the 30-day cumulative period (P 30-day Cum) is the most critical feature, with an importance of 20.5%. For the summer and early fall time period, precipitation for the 7-day cumulative period (P 7-day Cum) and same-day precipitation (P Same Day) are the most influential, each with an importance of around 8.9% and 9.7%, respectively. Feature importance is more evenly distributed in the fall and Additional fall periods, with precipitation and relative humidity showing similar levels of importance. Winter shows a distinct pattern where relative humidity for the same day (RH Same Day) is highly significant, with an importance of 15.4%. Overall, precipitation and relative humidity are consistently significant features across all seasons, indicating their strong influence on fire occurrence. This analysis underscores the complexity of predicting fire occurrences and the necessity of considering multiple environmental factors.</a:t>
            </a:r>
          </a:p>
        </p:txBody>
      </p:sp>
      <p:sp>
        <p:nvSpPr>
          <p:cNvPr id="4" name="Slide Number Placeholder 3"/>
          <p:cNvSpPr>
            <a:spLocks noGrp="1"/>
          </p:cNvSpPr>
          <p:nvPr>
            <p:ph type="sldNum" sz="quarter" idx="5"/>
          </p:nvPr>
        </p:nvSpPr>
        <p:spPr/>
        <p:txBody>
          <a:bodyPr/>
          <a:lstStyle/>
          <a:p>
            <a:fld id="{C32646D0-D8F5-4C8B-9EC0-18EDCABCACF5}" type="slidenum">
              <a:rPr lang="en-US" smtClean="0"/>
              <a:t>17</a:t>
            </a:fld>
            <a:endParaRPr lang="en-US"/>
          </a:p>
        </p:txBody>
      </p:sp>
    </p:spTree>
    <p:extLst>
      <p:ext uri="{BB962C8B-B14F-4D97-AF65-F5344CB8AC3E}">
        <p14:creationId xmlns:p14="http://schemas.microsoft.com/office/powerpoint/2010/main" val="2748530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a:t>
            </a:r>
            <a:r>
              <a:rPr lang="en-US">
                <a:solidFill>
                  <a:srgbClr val="000000"/>
                </a:solidFill>
                <a:latin typeface="Calibri"/>
                <a:cs typeface="Calibri"/>
              </a:rPr>
              <a:t>addition, we calculated seasonal correlations using linear regression between antecedent variables (e.g., soil moisture by FDRA) and the response variable (aggregated fire occurrences by FDRA) for each unique season, such as Spring from 2008 to 2023. This analysis aimed to determine whether correlations exist between fire occurrences and antecedent variables during specific seasons. Since, this graph is a boxplot of R-squared values in each FDRA, a </a:t>
            </a:r>
            <a:r>
              <a:rPr lang="en-US">
                <a:solidFill>
                  <a:srgbClr val="000000"/>
                </a:solidFill>
              </a:rPr>
              <a:t>value of 1 indicates a perfect correlation between the variable and fire occurrences, while a value of 0 indicates no correlation.</a:t>
            </a:r>
            <a:endParaRPr lang="en-US">
              <a:solidFill>
                <a:srgbClr val="000000"/>
              </a:solidFill>
              <a:latin typeface="Calibri"/>
              <a:cs typeface="Calibri"/>
            </a:endParaRPr>
          </a:p>
          <a:p>
            <a:endParaRPr lang="en-US">
              <a:solidFill>
                <a:srgbClr val="000000"/>
              </a:solidFill>
              <a:latin typeface="Calibri"/>
              <a:cs typeface="Calibri"/>
            </a:endParaRPr>
          </a:p>
          <a:p>
            <a:r>
              <a:rPr lang="en-US">
                <a:solidFill>
                  <a:srgbClr val="000000"/>
                </a:solidFill>
              </a:rPr>
              <a:t>The analysis included same-day, antecedent 7-day moving average, and antecedent 30-day moving average WS and RH. And same-day P, 7-day cumulative P, and 30-day cumulative P</a:t>
            </a:r>
            <a:endParaRPr lang="en-US">
              <a:cs typeface="Calibri"/>
            </a:endParaRPr>
          </a:p>
          <a:p>
            <a:endParaRPr lang="en-US">
              <a:solidFill>
                <a:srgbClr val="000000"/>
              </a:solidFill>
              <a:latin typeface="Calibri"/>
              <a:cs typeface="Calibri"/>
            </a:endParaRPr>
          </a:p>
          <a:p>
            <a:r>
              <a:rPr lang="en-US">
                <a:solidFill>
                  <a:srgbClr val="000000"/>
                </a:solidFill>
                <a:latin typeface="Calibri"/>
                <a:cs typeface="Calibri"/>
              </a:rPr>
              <a:t>Across all FDRAs, the maximum R-squared value for any variable is less than 0.4, indicating no significant correlation. This suggests that none of the antecedent climatological variables (SM, P, W, RH) are strong predictors of fire occurrences in spring within the studied period. Specifically, for FDRAs 1-3, t</a:t>
            </a:r>
            <a:r>
              <a:rPr lang="en-US">
                <a:solidFill>
                  <a:srgbClr val="000000"/>
                </a:solidFill>
              </a:rPr>
              <a:t>he R-squared values for all variables are generally low, with no variable exceeding an R-squared value of 0.2; thus, there are very weak correlations between the antecedent variables and fire occurrences. For FDRA 4 and 5, there are slightly higher R-squared values are observed compared to FDRA1 to FDRA3, but still below 0.4, and relative humidity and precipitation show marginally higher importance in these regions, yet not significant enough for predictive power.</a:t>
            </a:r>
            <a:endParaRPr lang="en-US">
              <a:solidFill>
                <a:srgbClr val="000000"/>
              </a:solidFill>
              <a:cs typeface="Calibri"/>
            </a:endParaRPr>
          </a:p>
          <a:p>
            <a:br>
              <a:rPr lang="en-US">
                <a:cs typeface="+mn-lt"/>
              </a:rPr>
            </a:br>
            <a:r>
              <a:rPr lang="en-US">
                <a:solidFill>
                  <a:srgbClr val="000000"/>
                </a:solidFill>
                <a:latin typeface="Arial"/>
                <a:cs typeface="Arial"/>
              </a:rPr>
              <a:t>Overall, t</a:t>
            </a:r>
            <a:r>
              <a:rPr lang="en-US">
                <a:solidFill>
                  <a:srgbClr val="000000"/>
                </a:solidFill>
              </a:rPr>
              <a:t>his boxplot analysis highlights the complexity of fire occurrence prediction and suggests that other factors beyond the antecedent climatological variables considered here might play a more crucial role.</a:t>
            </a:r>
            <a:br>
              <a:rPr lang="en-US">
                <a:cs typeface="+mn-lt"/>
              </a:rPr>
            </a:br>
            <a:endParaRPr lang="en-US" b="0">
              <a:effectLst/>
              <a:cs typeface="Calibri" panose="020F0502020204030204"/>
            </a:endParaRPr>
          </a:p>
        </p:txBody>
      </p:sp>
      <p:sp>
        <p:nvSpPr>
          <p:cNvPr id="4" name="Slide Number Placeholder 3"/>
          <p:cNvSpPr>
            <a:spLocks noGrp="1"/>
          </p:cNvSpPr>
          <p:nvPr>
            <p:ph type="sldNum" sz="quarter" idx="5"/>
          </p:nvPr>
        </p:nvSpPr>
        <p:spPr/>
        <p:txBody>
          <a:bodyPr/>
          <a:lstStyle/>
          <a:p>
            <a:fld id="{C32646D0-D8F5-4C8B-9EC0-18EDCABCACF5}" type="slidenum">
              <a:rPr lang="en-US" smtClean="0"/>
              <a:t>18</a:t>
            </a:fld>
            <a:endParaRPr lang="en-US"/>
          </a:p>
        </p:txBody>
      </p:sp>
    </p:spTree>
    <p:extLst>
      <p:ext uri="{BB962C8B-B14F-4D97-AF65-F5344CB8AC3E}">
        <p14:creationId xmlns:p14="http://schemas.microsoft.com/office/powerpoint/2010/main" val="4110341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700"/>
              </a:spcBef>
              <a:spcAft>
                <a:spcPts val="1700"/>
              </a:spcAft>
            </a:pPr>
            <a:r>
              <a:rPr lang="en-US" sz="1800">
                <a:solidFill>
                  <a:srgbClr val="000000"/>
                </a:solidFill>
                <a:latin typeface="Arial"/>
                <a:cs typeface="Arial"/>
              </a:rPr>
              <a:t>In addition, we</a:t>
            </a:r>
            <a:r>
              <a:rPr lang="en-US" sz="1800" b="0" i="0" u="none" strike="noStrike">
                <a:solidFill>
                  <a:srgbClr val="000000"/>
                </a:solidFill>
                <a:effectLst/>
                <a:latin typeface="Arial"/>
                <a:cs typeface="Arial"/>
              </a:rPr>
              <a:t> calculated the Pearson (linear) correlation between fire occurrences and climatological variables using a 30-day moving average. This analysis covered all dates from 2008 to 2023, utilizing a weekly resolution (Tol include ESI data) by FDRA</a:t>
            </a:r>
            <a:br>
              <a:rPr lang="en-US">
                <a:cs typeface="+mn-lt"/>
              </a:rPr>
            </a:br>
            <a:r>
              <a:rPr lang="en-US" sz="1800" b="0" i="0" u="none" strike="noStrike">
                <a:solidFill>
                  <a:srgbClr val="000000"/>
                </a:solidFill>
                <a:effectLst/>
                <a:latin typeface="Arial"/>
                <a:cs typeface="Arial"/>
              </a:rPr>
              <a:t>A correlation coefficient of 1 indicates a perfect positive correlation, meaning that as one variable increases, the other also increases proportionally. Conversely, a coefficient of -1 signifies a perfect negative correlation, indicating that as one variable increases, the other decreases proportionally. A coefficient of 0 suggests no linear relationship.</a:t>
            </a:r>
            <a:endParaRPr lang="en-US" b="0">
              <a:effectLst/>
              <a:latin typeface="Arial"/>
              <a:cs typeface="Arial"/>
            </a:endParaRPr>
          </a:p>
          <a:p>
            <a:pPr>
              <a:spcBef>
                <a:spcPts val="1700"/>
              </a:spcBef>
              <a:spcAft>
                <a:spcPts val="1700"/>
              </a:spcAft>
            </a:pPr>
            <a:endParaRPr lang="en-US" sz="1800">
              <a:latin typeface="Arial"/>
              <a:cs typeface="Arial"/>
            </a:endParaRPr>
          </a:p>
          <a:p>
            <a:pPr>
              <a:spcBef>
                <a:spcPts val="1700"/>
              </a:spcBef>
              <a:spcAft>
                <a:spcPts val="1700"/>
              </a:spcAft>
            </a:pPr>
            <a:r>
              <a:rPr lang="en-US" sz="1800">
                <a:solidFill>
                  <a:srgbClr val="000000"/>
                </a:solidFill>
                <a:latin typeface="Arial"/>
                <a:cs typeface="Arial"/>
              </a:rPr>
              <a:t>ESI shows a weak negative correlation with fire occurrences across most FDRAs, implying that higher evaporative stress slightly increases fire risk. Across all FDRAs, RH shows the highest negative correlation with fire occurrences, which means that lower RH values are associated with an increase in fire occurrences, indicating drier conditions promote fire activity. Both soil moisture and precipitation show generally negative correlations with fire occurrences, although less pronounced than RH, suggesting that drier conditions are linked to higher fire occurrences. Wind Speed exhibits a mix of weak positive and negative correlations across FDRAs, indicating that wind speed has a less consistent impact on fire occurrences compared to other variables. Overall, this analysis demonstrates that relative humidity is a significant predictor of fire occurrences, with lower RH values leading to higher fire risk.</a:t>
            </a:r>
          </a:p>
          <a:p>
            <a:pPr>
              <a:spcBef>
                <a:spcPts val="1700"/>
              </a:spcBef>
              <a:spcAft>
                <a:spcPts val="1700"/>
              </a:spcAft>
            </a:pPr>
            <a:endParaRPr lang="en-US" sz="1800">
              <a:solidFill>
                <a:srgbClr val="000000"/>
              </a:solidFill>
              <a:latin typeface="Arial"/>
              <a:cs typeface="Arial"/>
            </a:endParaRPr>
          </a:p>
        </p:txBody>
      </p:sp>
      <p:sp>
        <p:nvSpPr>
          <p:cNvPr id="4" name="Slide Number Placeholder 3"/>
          <p:cNvSpPr>
            <a:spLocks noGrp="1"/>
          </p:cNvSpPr>
          <p:nvPr>
            <p:ph type="sldNum" sz="quarter" idx="5"/>
          </p:nvPr>
        </p:nvSpPr>
        <p:spPr/>
        <p:txBody>
          <a:bodyPr/>
          <a:lstStyle/>
          <a:p>
            <a:fld id="{C32646D0-D8F5-4C8B-9EC0-18EDCABCACF5}" type="slidenum">
              <a:rPr lang="en-US" smtClean="0"/>
              <a:t>19</a:t>
            </a:fld>
            <a:endParaRPr lang="en-US"/>
          </a:p>
        </p:txBody>
      </p:sp>
    </p:spTree>
    <p:extLst>
      <p:ext uri="{BB962C8B-B14F-4D97-AF65-F5344CB8AC3E}">
        <p14:creationId xmlns:p14="http://schemas.microsoft.com/office/powerpoint/2010/main" val="2882757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Wildfire risk is projected to rise in the Northeastern U.S. </a:t>
            </a:r>
            <a:r>
              <a:rPr lang="en-US"/>
              <a:t>Vermont is experiencing increases in annual precipitation and temperature, which are projected to continue under a changing climate. Despite the increase in precipitation, higher temperatures and the influence of other environmental parameters put the state at a greater risk for flash drought conditions, and potentially wildland fires. Also, the majority of literature</a:t>
            </a:r>
            <a:r>
              <a:rPr lang="en-US">
                <a:cs typeface="Calibri"/>
              </a:rPr>
              <a:t> on fire ecology is concentrated on Western United States, presenting a research gap on how changing environmental conditions impact wildfire risk in the Northeast. So, the patterns that contribute to greater fire risk in moist climates, such as Vermont, are not well understood.</a:t>
            </a:r>
          </a:p>
          <a:p>
            <a:endParaRPr lang="en-US">
              <a:cs typeface="Calibri"/>
            </a:endParaRPr>
          </a:p>
          <a:p>
            <a:endParaRPr lang="en-US">
              <a:cs typeface="Calibri"/>
            </a:endParaRPr>
          </a:p>
          <a:p>
            <a:r>
              <a:rPr lang="en-US"/>
              <a:t>----------Image Information Below----------</a:t>
            </a:r>
            <a:endParaRPr lang="en-US">
              <a:ea typeface="Calibri" panose="020F0502020204030204"/>
              <a:cs typeface="Calibri" panose="020F0502020204030204"/>
            </a:endParaRPr>
          </a:p>
          <a:p>
            <a:r>
              <a:rPr lang="en-US"/>
              <a:t>Image Credit: National Weather Service Burlington, VT Forecast Office</a:t>
            </a:r>
            <a:endParaRPr lang="en-US">
              <a:ea typeface="Calibri"/>
              <a:cs typeface="Calibri"/>
            </a:endParaRPr>
          </a:p>
          <a:p>
            <a:r>
              <a:rPr lang="en-US"/>
              <a:t>Image Source: (Obtained from partner, Peter </a:t>
            </a:r>
            <a:r>
              <a:rPr lang="en-US" err="1"/>
              <a:t>Banacos</a:t>
            </a:r>
            <a:r>
              <a:rPr lang="en-US"/>
              <a:t>)</a:t>
            </a: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C32646D0-D8F5-4C8B-9EC0-18EDCABCACF5}" type="slidenum">
              <a:rPr lang="en-US" smtClean="0"/>
              <a:t>2</a:t>
            </a:fld>
            <a:endParaRPr lang="en-US"/>
          </a:p>
        </p:txBody>
      </p:sp>
    </p:spTree>
    <p:extLst>
      <p:ext uri="{BB962C8B-B14F-4D97-AF65-F5344CB8AC3E}">
        <p14:creationId xmlns:p14="http://schemas.microsoft.com/office/powerpoint/2010/main" val="1459768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700"/>
              </a:spcBef>
              <a:spcAft>
                <a:spcPts val="1700"/>
              </a:spcAft>
            </a:pPr>
            <a:r>
              <a:rPr lang="en-US" sz="1800">
                <a:solidFill>
                  <a:srgbClr val="000000"/>
                </a:solidFill>
                <a:latin typeface="Arial"/>
                <a:cs typeface="Arial"/>
              </a:rPr>
              <a:t>Given that the results from our regression models and Pearson correlations were weak—mostly around 0—we sought to employ more advanced methods like Random forest to better understand the antecedent conditions influencing fire occurrences. Random Forest is a type of machine learning algorithm that builds multiple decision trees to make predictions, offering a more robust analysis compared to traditional regression models. Feature importance refers to the contribution of each variable (e.g., Soil Moisture, Precipitation) to the model's predictive power, and the importance is expressed as a percentage, showing the relative significance of each feature in predicting fire occurrences. Here, we present the feature importance analysis from Random Forest models for fire occurrence prediction by FDRA over the period from 2008 to 2023. </a:t>
            </a:r>
          </a:p>
          <a:p>
            <a:pPr>
              <a:spcBef>
                <a:spcPts val="1700"/>
              </a:spcBef>
              <a:spcAft>
                <a:spcPts val="1700"/>
              </a:spcAft>
            </a:pPr>
            <a:endParaRPr lang="en-US" sz="1800">
              <a:solidFill>
                <a:srgbClr val="000000"/>
              </a:solidFill>
              <a:latin typeface="Arial"/>
              <a:cs typeface="Arial"/>
            </a:endParaRPr>
          </a:p>
          <a:p>
            <a:pPr>
              <a:spcBef>
                <a:spcPts val="1700"/>
              </a:spcBef>
              <a:spcAft>
                <a:spcPts val="1700"/>
              </a:spcAft>
            </a:pPr>
            <a:r>
              <a:rPr lang="en-US" sz="1800">
                <a:solidFill>
                  <a:srgbClr val="000000"/>
                </a:solidFill>
                <a:latin typeface="Arial"/>
                <a:cs typeface="Arial"/>
              </a:rPr>
              <a:t>Across all FDRAs, minimum relative humidity for same day, 7-day average, and 30-day average consistently appears as the most influential factor. For example, in FDRA1, RH (same day) has the highest feature importance at 30%, indicating that RH is crucial in determining fire occurrences. Soil Moisture (SM) and Precipitation (P) also contribute to the models but with lower importance compared to RH; for instance, in FDRA5, Soil Moisture 7-day average (SM 7) shows a feature importance of 15%, which, while significant, is still less than that of RH.</a:t>
            </a:r>
          </a:p>
          <a:p>
            <a:pPr>
              <a:spcBef>
                <a:spcPts val="1700"/>
              </a:spcBef>
              <a:spcAft>
                <a:spcPts val="1700"/>
              </a:spcAft>
            </a:pPr>
            <a:endParaRPr lang="en-US" sz="1800">
              <a:solidFill>
                <a:srgbClr val="000000"/>
              </a:solidFill>
              <a:latin typeface="Arial"/>
              <a:cs typeface="Arial"/>
            </a:endParaRPr>
          </a:p>
          <a:p>
            <a:pPr>
              <a:spcBef>
                <a:spcPts val="1700"/>
              </a:spcBef>
              <a:spcAft>
                <a:spcPts val="1700"/>
              </a:spcAft>
            </a:pPr>
            <a:r>
              <a:rPr lang="en-US" sz="1800">
                <a:solidFill>
                  <a:srgbClr val="000000"/>
                </a:solidFill>
                <a:latin typeface="Arial"/>
                <a:cs typeface="Arial"/>
              </a:rPr>
              <a:t>This analysis highlights that minimum relative humidity is the most influential factor in predicting fire occurrences across all FDRAs and other variables like soil moisture and precipitation also play roles but to a lesser extent.</a:t>
            </a:r>
            <a:br>
              <a:rPr lang="en-US" sz="1800">
                <a:solidFill>
                  <a:srgbClr val="000000"/>
                </a:solidFill>
                <a:latin typeface="Arial"/>
                <a:cs typeface="Arial"/>
              </a:rPr>
            </a:br>
            <a:endParaRPr lang="en-US" sz="1800">
              <a:solidFill>
                <a:srgbClr val="000000"/>
              </a:solidFill>
              <a:latin typeface="Arial"/>
              <a:cs typeface="Arial"/>
            </a:endParaRPr>
          </a:p>
        </p:txBody>
      </p:sp>
      <p:sp>
        <p:nvSpPr>
          <p:cNvPr id="4" name="Slide Number Placeholder 3"/>
          <p:cNvSpPr>
            <a:spLocks noGrp="1"/>
          </p:cNvSpPr>
          <p:nvPr>
            <p:ph type="sldNum" sz="quarter" idx="5"/>
          </p:nvPr>
        </p:nvSpPr>
        <p:spPr/>
        <p:txBody>
          <a:bodyPr/>
          <a:lstStyle/>
          <a:p>
            <a:fld id="{C32646D0-D8F5-4C8B-9EC0-18EDCABCACF5}" type="slidenum">
              <a:rPr lang="en-US" smtClean="0"/>
              <a:t>20</a:t>
            </a:fld>
            <a:endParaRPr lang="en-US"/>
          </a:p>
        </p:txBody>
      </p:sp>
    </p:spTree>
    <p:extLst>
      <p:ext uri="{BB962C8B-B14F-4D97-AF65-F5344CB8AC3E}">
        <p14:creationId xmlns:p14="http://schemas.microsoft.com/office/powerpoint/2010/main" val="278836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series of maps depict the spatial pattern between minimum relative humidity, for spring, and fire occurrence for a given year between the period of 2008 to 2023. The </a:t>
            </a:r>
            <a:r>
              <a:rPr lang="en-US"/>
              <a:t>color scale indicates the RH anomaly: red areas represent lower-than-average RH, white areas are near normal, and blue areas represent higher-than-average RH</a:t>
            </a:r>
            <a:r>
              <a:rPr lang="en-US">
                <a:cs typeface="Calibri"/>
              </a:rPr>
              <a:t>. The </a:t>
            </a:r>
            <a:r>
              <a:rPr lang="en-US"/>
              <a:t>yellow points on the maps indicate the locations of fire occurrences during the respective spring season</a:t>
            </a:r>
            <a:r>
              <a:rPr lang="en-US">
                <a:cs typeface="Calibri"/>
              </a:rPr>
              <a:t>. </a:t>
            </a:r>
            <a:endParaRPr lang="en-US"/>
          </a:p>
          <a:p>
            <a:endParaRPr lang="en-US">
              <a:cs typeface="Calibri"/>
            </a:endParaRPr>
          </a:p>
          <a:p>
            <a:r>
              <a:rPr lang="en-US">
                <a:cs typeface="Calibri"/>
              </a:rPr>
              <a:t>The most significant take-aways from these maps are that 2008 to 2010, </a:t>
            </a:r>
            <a:r>
              <a:rPr lang="en-US"/>
              <a:t>show predominantly red areas, indicating lower-than-average RH, especially in 2008 and 2009. Fire occurrences, marked by yellow points, appear more frequent in these drier regions. Also, 2011 to 2015 have more balanced RH </a:t>
            </a:r>
            <a:r>
              <a:rPr lang="en-US" err="1"/>
              <a:t>anomolies</a:t>
            </a:r>
            <a:r>
              <a:rPr lang="en-US"/>
              <a:t>, with a  mix of red and blue areas, and 2013 and 2014 showing significant red regions that appear to have higher fire occurrences. Between 2016 and 2019, there are predominantly blue areas, indicating higher-than-average RH and there appears to be fewer fire occurrences, supporting the impact of elevated minimum  relative humidity on reducing fire risk. Between 2020 and 2023 there is a return to more red areas, especially in 2020 and 2022, where lower RH coincides with increased fire occurrences. </a:t>
            </a:r>
          </a:p>
          <a:p>
            <a:endParaRPr lang="en-US">
              <a:cs typeface="Calibri"/>
            </a:endParaRPr>
          </a:p>
          <a:p>
            <a:r>
              <a:rPr lang="en-US">
                <a:cs typeface="Calibri"/>
              </a:rPr>
              <a:t>The </a:t>
            </a:r>
            <a:r>
              <a:rPr lang="en-US"/>
              <a:t>apparent visual relationship between lower RH and increased fires across different years supports incorporating RH monitoring into future fire prediction models.</a:t>
            </a:r>
            <a:endParaRPr lang="en-US">
              <a:cs typeface="Calibri"/>
            </a:endParaRPr>
          </a:p>
        </p:txBody>
      </p:sp>
      <p:sp>
        <p:nvSpPr>
          <p:cNvPr id="4" name="Slide Number Placeholder 3"/>
          <p:cNvSpPr>
            <a:spLocks noGrp="1"/>
          </p:cNvSpPr>
          <p:nvPr>
            <p:ph type="sldNum" sz="quarter" idx="5"/>
          </p:nvPr>
        </p:nvSpPr>
        <p:spPr/>
        <p:txBody>
          <a:bodyPr/>
          <a:lstStyle/>
          <a:p>
            <a:fld id="{C32646D0-D8F5-4C8B-9EC0-18EDCABCACF5}" type="slidenum">
              <a:rPr lang="en-US" smtClean="0"/>
              <a:t>21</a:t>
            </a:fld>
            <a:endParaRPr lang="en-US"/>
          </a:p>
        </p:txBody>
      </p:sp>
    </p:spTree>
    <p:extLst>
      <p:ext uri="{BB962C8B-B14F-4D97-AF65-F5344CB8AC3E}">
        <p14:creationId xmlns:p14="http://schemas.microsoft.com/office/powerpoint/2010/main" val="3707179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Sources of error in this project are defined by consolidating variables across multiple datasets with key differences in spatial and temporal resolution. The data sets in this study vary spatially from a resolution of 500 meters to 24 kilometers on a time scale from daily data to 8 days. The </a:t>
            </a:r>
            <a:r>
              <a:rPr lang="en-US" err="1"/>
              <a:t>NClimGrid</a:t>
            </a:r>
            <a:r>
              <a:rPr lang="en-US"/>
              <a:t> and </a:t>
            </a:r>
            <a:r>
              <a:rPr lang="en-US" err="1"/>
              <a:t>GridMET</a:t>
            </a:r>
            <a:r>
              <a:rPr lang="en-US"/>
              <a:t> datasets were not included on this slide, but both have unique resolutions. </a:t>
            </a:r>
          </a:p>
          <a:p>
            <a:endParaRPr lang="en-US">
              <a:cs typeface="+mn-lt"/>
            </a:endParaRPr>
          </a:p>
          <a:p>
            <a:r>
              <a:rPr lang="en-US"/>
              <a:t>The record of fire events utilized in this project came in the form of point data. The inclusion of all possible fire events could not be validated due to a very low average size and the possibility of underreporting at certain fire stations. The largest fire event reflected in the data is a 200 acre fire in April 2005. The vast majority of fires are below 5 acres, resulting in an area where individual fires cannot be meaningfully analyzed in the context of the resolution available. This informed our decision to analyze the datasets by fire event frequency within each FDRA. Variables with coarse temporal resolution inhibits analysis of conditions proceeding fire events as there might not be data available in the crucial days before fire events. This led the team to implement analysis on seven and 30-day moving windows of variables. </a:t>
            </a:r>
            <a:endParaRPr lang="en-US">
              <a:cs typeface="Calibri"/>
            </a:endParaRPr>
          </a:p>
          <a:p>
            <a:endParaRPr lang="en-US">
              <a:cs typeface="+mn-lt"/>
            </a:endParaRPr>
          </a:p>
          <a:p>
            <a:r>
              <a:rPr lang="en-US"/>
              <a:t>Given the extent of variables and datasets posed in the work plan, the team was limited by the project timeline in developing a sufficiently comprehensive analysis. Coordinating across 13 partners and science advisors also contributed to the speed of analysis. </a:t>
            </a:r>
            <a:endParaRPr lang="en-US">
              <a:cs typeface="Calibri"/>
            </a:endParaRPr>
          </a:p>
          <a:p>
            <a:endParaRPr lang="en-US">
              <a:cs typeface="+mn-lt"/>
            </a:endParaRPr>
          </a:p>
          <a:p>
            <a:r>
              <a:rPr lang="en-US"/>
              <a:t>More recent datasets offering higher spatiotemporal resolution such as SMAP for soil moisture or MODIS for NDVI could not be utilized uniformly across the two timescales of analysis. This is because of the amount of data that the team had to process and that these datasets were not available by 1984 or 2008 for the antecedent and long term condition analyses respectively. </a:t>
            </a:r>
            <a:endParaRPr lang="en-US">
              <a:cs typeface="Calibri"/>
            </a:endParaRPr>
          </a:p>
          <a:p>
            <a:endParaRPr lang="en-US">
              <a:cs typeface="+mn-lt"/>
            </a:endParaRPr>
          </a:p>
          <a:p>
            <a:r>
              <a:rPr lang="en-US">
                <a:cs typeface="+mn-lt"/>
              </a:rPr>
              <a:t>Imagery in this slide does not represent actual data obtained from each data source, but rather serves to visualize the spatial resolution of each dataset. This helps the public to visualize the limitations of spatial resolution. Raster data from the team's website image was used, depicting the average day of the year in which an area reaches green up from the MODIS MCD12Q2 land cover phenology product. </a:t>
            </a:r>
          </a:p>
          <a:p>
            <a:endParaRPr lang="en-US">
              <a:cs typeface="+mn-lt"/>
            </a:endParaRPr>
          </a:p>
          <a:p>
            <a:r>
              <a:rPr lang="en-US"/>
              <a:t>----------Image and Icon Information Below----------</a:t>
            </a:r>
            <a:endParaRPr lang="en-US">
              <a:cs typeface="Calibri"/>
            </a:endParaRPr>
          </a:p>
          <a:p>
            <a:r>
              <a:rPr lang="en-US">
                <a:cs typeface="+mn-lt"/>
              </a:rPr>
              <a:t>Images: MODIS, SNODAS, ESI, and GLDAS datasets retrieved and edited by the DEVELOP team</a:t>
            </a:r>
            <a:br>
              <a:rPr lang="en-US">
                <a:cs typeface="+mn-lt"/>
              </a:rPr>
            </a:br>
            <a:r>
              <a:rPr lang="en-US"/>
              <a:t>Icon Credits: PowerPoint </a:t>
            </a:r>
            <a:endParaRPr lang="en-US">
              <a:cs typeface="Calibri"/>
            </a:endParaRPr>
          </a:p>
        </p:txBody>
      </p:sp>
      <p:sp>
        <p:nvSpPr>
          <p:cNvPr id="4" name="Slide Number Placeholder 3"/>
          <p:cNvSpPr>
            <a:spLocks noGrp="1"/>
          </p:cNvSpPr>
          <p:nvPr>
            <p:ph type="sldNum" sz="quarter" idx="5"/>
          </p:nvPr>
        </p:nvSpPr>
        <p:spPr/>
        <p:txBody>
          <a:bodyPr/>
          <a:lstStyle/>
          <a:p>
            <a:fld id="{C32646D0-D8F5-4C8B-9EC0-18EDCABCACF5}" type="slidenum">
              <a:rPr lang="en-US" smtClean="0"/>
              <a:t>22</a:t>
            </a:fld>
            <a:endParaRPr lang="en-US"/>
          </a:p>
        </p:txBody>
      </p:sp>
    </p:spTree>
    <p:extLst>
      <p:ext uri="{BB962C8B-B14F-4D97-AF65-F5344CB8AC3E}">
        <p14:creationId xmlns:p14="http://schemas.microsoft.com/office/powerpoint/2010/main" val="3614311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Landsat was not an effective dataset to use for the environmental condition (vegetation data) analysis portion of our project due to the restricted temporal scale of the dataset (every 16 days). The long-term phenological analysis was initially intended to span from 1984-2023. Landsat data was retrieved and processed for this time period to determine annual green up/down dates. Dates were to be extracted based on a method of analyzing the span of NDVI curves. Due to the low temporal resolution, combined with existing error of high cloud cover dates, it was determined that dates of phenological processes could not be meaningfully identified with confidence. This informed the use of MODIS land cover phenology product MCD12Q2, in which dates of phenological processes were derived from data with considerably higher temporal resolution.</a:t>
            </a:r>
          </a:p>
          <a:p>
            <a:endParaRPr lang="en-US">
              <a:cs typeface="Calibri"/>
            </a:endParaRPr>
          </a:p>
          <a:p>
            <a:r>
              <a:rPr lang="en-US">
                <a:cs typeface="Calibri"/>
              </a:rPr>
              <a:t>Partners expressed interest in understanding how environmental conditions related to fire risk are changing as Vermont's climate changes. The relationships of these variables in context with documented fire events were quantified through coefficients and random forest models at the FDRA level. The distribution of phenological dates over time was also quantified per FDRA. The code for this analysis can be adapted by partners to introduce new variables or to study different areas.</a:t>
            </a:r>
          </a:p>
          <a:p>
            <a:endParaRPr lang="en-US">
              <a:cs typeface="Calibri"/>
            </a:endParaRPr>
          </a:p>
          <a:p>
            <a:r>
              <a:rPr lang="en-US">
                <a:cs typeface="Calibri"/>
              </a:rPr>
              <a:t>Flash droughts were a notable element of the work plan that was not feasible to incorporate into analysis this term. Resources were focused on examining other environmental variables and phenology. Datasets initially prescribed were not feasible for examining flash drought conditions before and after fire events. This is because fire events were too small to analyze precisely with remote sensing data, and the spatiotemporal resolution of variables related to drought were not sufficient to study this element fully. Increased climate variability mean that conditions can shift rapidly from droughts to floods. The methodology and datasets for studying this phenomenon should be revisited.</a:t>
            </a:r>
          </a:p>
          <a:p>
            <a:endParaRPr lang="en-US">
              <a:cs typeface="Calibri"/>
            </a:endParaRPr>
          </a:p>
          <a:p>
            <a:r>
              <a:rPr lang="en-US"/>
              <a:t>----------Image Information Below----------</a:t>
            </a:r>
            <a:endParaRPr lang="en-US">
              <a:cs typeface="Calibri"/>
            </a:endParaRPr>
          </a:p>
          <a:p>
            <a:r>
              <a:rPr lang="en-US"/>
              <a:t>Image Credit: National Weather Service Burlington, VT Forecast Office</a:t>
            </a:r>
            <a:endParaRPr lang="en-US">
              <a:cs typeface="Calibri"/>
            </a:endParaRPr>
          </a:p>
          <a:p>
            <a:r>
              <a:rPr lang="en-US"/>
              <a:t>Image Source: (Obtained from partner, Peter </a:t>
            </a:r>
            <a:r>
              <a:rPr lang="en-US" err="1"/>
              <a:t>Banacos</a:t>
            </a:r>
            <a:r>
              <a:rPr lang="en-US"/>
              <a:t>)</a:t>
            </a:r>
            <a:endParaRPr lang="en-US">
              <a:cs typeface="Calibri"/>
            </a:endParaRPr>
          </a:p>
        </p:txBody>
      </p:sp>
      <p:sp>
        <p:nvSpPr>
          <p:cNvPr id="4" name="Slide Number Placeholder 3"/>
          <p:cNvSpPr>
            <a:spLocks noGrp="1"/>
          </p:cNvSpPr>
          <p:nvPr>
            <p:ph type="sldNum" sz="quarter" idx="5"/>
          </p:nvPr>
        </p:nvSpPr>
        <p:spPr/>
        <p:txBody>
          <a:bodyPr/>
          <a:lstStyle/>
          <a:p>
            <a:fld id="{C32646D0-D8F5-4C8B-9EC0-18EDCABCACF5}" type="slidenum">
              <a:rPr lang="en-US" smtClean="0"/>
              <a:t>23</a:t>
            </a:fld>
            <a:endParaRPr lang="en-US"/>
          </a:p>
        </p:txBody>
      </p:sp>
    </p:spTree>
    <p:extLst>
      <p:ext uri="{BB962C8B-B14F-4D97-AF65-F5344CB8AC3E}">
        <p14:creationId xmlns:p14="http://schemas.microsoft.com/office/powerpoint/2010/main" val="4137975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conclusion, our project successful analyzed long-term phenological trends and antecedent conditions to wildland fires in Vermont. </a:t>
            </a:r>
          </a:p>
          <a:p>
            <a:endParaRPr lang="en-US"/>
          </a:p>
          <a:p>
            <a:r>
              <a:rPr lang="en-US"/>
              <a:t>The three most important take-home messages from our DEVELOP project are that, one, m</a:t>
            </a:r>
            <a:r>
              <a:rPr lang="en-US" b="1"/>
              <a:t>inimum relative humidity</a:t>
            </a:r>
            <a:r>
              <a:rPr lang="en-US"/>
              <a:t> was the most significant environmental variable leading to wildfire risk in Vermont, at the </a:t>
            </a:r>
            <a:r>
              <a:rPr lang="en-US" b="1"/>
              <a:t>daily</a:t>
            </a:r>
            <a:r>
              <a:rPr lang="en-US"/>
              <a:t>, </a:t>
            </a:r>
            <a:r>
              <a:rPr lang="en-US" b="1"/>
              <a:t>seven-day</a:t>
            </a:r>
            <a:r>
              <a:rPr lang="en-US"/>
              <a:t>, and </a:t>
            </a:r>
            <a:r>
              <a:rPr lang="en-US" b="1"/>
              <a:t>30-day</a:t>
            </a:r>
            <a:r>
              <a:rPr lang="en-US"/>
              <a:t> timescale. Two, green-up dates over our study period remain relatively stable while snowmelt dates appear to be becoming increasingly variable. This may be indicative of the influence of a changing climate on the transition from the winter to spring seasons. Three, we learned throughout the project that fine spatial and temporal data are essential for analyzing short-term events, such as wildland fires and the conditions that preceded them. Statistical techniques such as </a:t>
            </a:r>
            <a:r>
              <a:rPr lang="en-US" b="1"/>
              <a:t>machine learning</a:t>
            </a:r>
            <a:r>
              <a:rPr lang="en-US"/>
              <a:t> and  were critical in our successful analysis of phenological trends and antecedent conditions of wildland fire risk in Vermont; however, those do not replace valid, accurate data. We hope that future DEVELOP and partner projects use our study as a foundational stepping stone to support their research methodology, data sourcing, and results of the impact of a changing climate on the world around us. Thank you!</a:t>
            </a:r>
            <a:endParaRPr lang="en-US">
              <a:cs typeface="Calibri" panose="020F0502020204030204"/>
            </a:endParaRPr>
          </a:p>
          <a:p>
            <a:endParaRPr lang="en-US">
              <a:cs typeface="Calibri" panose="020F0502020204030204"/>
            </a:endParaRPr>
          </a:p>
          <a:p>
            <a:r>
              <a:rPr lang="en-US"/>
              <a:t>----------Image Information Below----------</a:t>
            </a:r>
            <a:endParaRPr lang="en-US">
              <a:cs typeface="Calibri"/>
            </a:endParaRPr>
          </a:p>
          <a:p>
            <a:r>
              <a:rPr lang="en-US"/>
              <a:t>Image Credit: National Weather Service Burlington, VT Forecast Office</a:t>
            </a:r>
            <a:endParaRPr lang="en-US">
              <a:cs typeface="Calibri"/>
            </a:endParaRPr>
          </a:p>
          <a:p>
            <a:r>
              <a:rPr lang="en-US"/>
              <a:t>Image Source: (Obtained from partner, Peter </a:t>
            </a:r>
            <a:r>
              <a:rPr lang="en-US" err="1"/>
              <a:t>Banacos</a:t>
            </a:r>
            <a:r>
              <a:rPr lang="en-US"/>
              <a:t>)</a:t>
            </a:r>
            <a:endParaRPr lang="en-US">
              <a:cs typeface="Calibri"/>
            </a:endParaRPr>
          </a:p>
        </p:txBody>
      </p:sp>
      <p:sp>
        <p:nvSpPr>
          <p:cNvPr id="4" name="Slide Number Placeholder 3"/>
          <p:cNvSpPr>
            <a:spLocks noGrp="1"/>
          </p:cNvSpPr>
          <p:nvPr>
            <p:ph type="sldNum" sz="quarter" idx="5"/>
          </p:nvPr>
        </p:nvSpPr>
        <p:spPr/>
        <p:txBody>
          <a:bodyPr/>
          <a:lstStyle/>
          <a:p>
            <a:fld id="{C32646D0-D8F5-4C8B-9EC0-18EDCABCACF5}" type="slidenum">
              <a:rPr lang="en-US" smtClean="0"/>
              <a:t>24</a:t>
            </a:fld>
            <a:endParaRPr lang="en-US"/>
          </a:p>
        </p:txBody>
      </p:sp>
    </p:spTree>
    <p:extLst>
      <p:ext uri="{BB962C8B-B14F-4D97-AF65-F5344CB8AC3E}">
        <p14:creationId xmlns:p14="http://schemas.microsoft.com/office/powerpoint/2010/main" val="1037812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We would like to acknowledge the large team of individuals who have supported us throughout the Summer 2024 term. First, from the NASA DEVELOP Program, thank you Tallis, our Center Lead, for your endless support and compassion during stressful (and happy) times. Thank you to our special helpers, Kristen O'Shea, Dr. Kenton Ross, and Kathryn Caruso, who answered our many questions about data sourcing and coding. A big thank you to our various science advisors and partners who attended our weekly meetings and provided input on all elements of our study. We truly could not have done it without you all.</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C32646D0-D8F5-4C8B-9EC0-18EDCABCACF5}" type="slidenum">
              <a:rPr lang="en-US" smtClean="0"/>
              <a:t>25</a:t>
            </a:fld>
            <a:endParaRPr lang="en-US"/>
          </a:p>
        </p:txBody>
      </p:sp>
    </p:spTree>
    <p:extLst>
      <p:ext uri="{BB962C8B-B14F-4D97-AF65-F5344CB8AC3E}">
        <p14:creationId xmlns:p14="http://schemas.microsoft.com/office/powerpoint/2010/main" val="3067350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Under a changing climate, Vermont is becoming both wetter and warmer, and is projected to continue to do so (VT Forest Action Plan). Despite the increase in precipitation, higher temperatures and the influence of other parameters put the state at a higher risk for flash drought conditions, which increases fire risk (VT Forest Action Plan). </a:t>
            </a:r>
          </a:p>
          <a:p>
            <a:pPr>
              <a:lnSpc>
                <a:spcPct val="90000"/>
              </a:lnSpc>
              <a:spcBef>
                <a:spcPts val="1000"/>
              </a:spcBef>
            </a:pPr>
            <a:endParaRPr lang="en-US"/>
          </a:p>
          <a:p>
            <a:pPr>
              <a:lnSpc>
                <a:spcPct val="90000"/>
              </a:lnSpc>
              <a:spcBef>
                <a:spcPts val="1000"/>
              </a:spcBef>
            </a:pPr>
            <a:r>
              <a:rPr lang="en-US"/>
              <a:t>An overall increase in precipitation could spell a misleading narrative that fires should be less likely, but this is not true. Increased climate variability poses challenges to fire forecasting and communicating risk to the public. For example, winter will bring less snow and more rain, while less change in precipitation is expected for summers. However, even projections themselves are highly variable for summers (VT Forest Action Plan). Flash droughts can occur even after periods of above-average precipitation. Prediction is key to addressing potential damages.</a:t>
            </a:r>
            <a:endParaRPr lang="en-US">
              <a:cs typeface="Calibri" panose="020F0502020204030204"/>
            </a:endParaRPr>
          </a:p>
          <a:p>
            <a:endParaRPr lang="en-US"/>
          </a:p>
          <a:p>
            <a:r>
              <a:rPr lang="en-US"/>
              <a:t>----------Information Citation Below----------</a:t>
            </a:r>
            <a:endParaRPr lang="en-US">
              <a:cs typeface="Calibri"/>
            </a:endParaRPr>
          </a:p>
          <a:p>
            <a:r>
              <a:rPr lang="en-US"/>
              <a:t>Source: Vermont Dept. of Forests, Parks, and Recreations. (2017). 2017 Vermont Forest Action Plan. </a:t>
            </a:r>
            <a:r>
              <a:rPr lang="en-US">
                <a:hlinkClick r:id="rId3"/>
              </a:rPr>
              <a:t>https://fpr.vermont.gov/sites/fpr/files/Forest_and_Forestry/Vermont_Forests/Library/2017_VT_ForestActionPlan.pdf</a:t>
            </a:r>
            <a:endParaRPr lang="en-US">
              <a:cs typeface="Calibri"/>
            </a:endParaRPr>
          </a:p>
          <a:p>
            <a:endParaRPr lang="en-US">
              <a:ea typeface="Calibri" panose="020F0502020204030204"/>
              <a:cs typeface="Calibri"/>
            </a:endParaRPr>
          </a:p>
          <a:p>
            <a:endParaRPr lang="en-US">
              <a:ea typeface="Calibri" panose="020F0502020204030204"/>
              <a:cs typeface="Calibri"/>
            </a:endParaRP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C32646D0-D8F5-4C8B-9EC0-18EDCABCACF5}" type="slidenum">
              <a:rPr lang="en-US" smtClean="0"/>
              <a:t>3</a:t>
            </a:fld>
            <a:endParaRPr lang="en-US"/>
          </a:p>
        </p:txBody>
      </p:sp>
    </p:spTree>
    <p:extLst>
      <p:ext uri="{BB962C8B-B14F-4D97-AF65-F5344CB8AC3E}">
        <p14:creationId xmlns:p14="http://schemas.microsoft.com/office/powerpoint/2010/main" val="71669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Partners of our projects include the National Weather Service, Burlington Vermont Weather Forecast Office and the Vermont Agency of Natural Resources, Department of Forests, Parks, and Recreation, Division of Forests. Collaborators include the University of Vermont, the National Integrated Drought Information System from NOAA, and Goddard Space Flight Center from Goddard.</a:t>
            </a:r>
          </a:p>
          <a:p>
            <a:endParaRPr lang="en-US"/>
          </a:p>
          <a:p>
            <a:r>
              <a:rPr lang="en-US"/>
              <a:t>----------Image Information Below----------</a:t>
            </a:r>
            <a:endParaRPr lang="en-US">
              <a:cs typeface="Calibri"/>
            </a:endParaRPr>
          </a:p>
          <a:p>
            <a:r>
              <a:rPr lang="en-US"/>
              <a:t>NWS logo, bottom center</a:t>
            </a:r>
            <a:endParaRPr lang="en-US">
              <a:cs typeface="Calibri"/>
            </a:endParaRPr>
          </a:p>
          <a:p>
            <a:r>
              <a:rPr lang="en-US"/>
              <a:t>Image Credit: National Oceanic and Atmospheric Administration</a:t>
            </a:r>
            <a:endParaRPr lang="en-US">
              <a:cs typeface="Calibri"/>
            </a:endParaRPr>
          </a:p>
          <a:p>
            <a:r>
              <a:rPr lang="en-US"/>
              <a:t>Image Source: https://commons.wikimedia.org/wiki/File:US-NationalWeatherService-Logo.svg</a:t>
            </a:r>
            <a:endParaRPr lang="en-US">
              <a:cs typeface="Calibri"/>
            </a:endParaRPr>
          </a:p>
          <a:p>
            <a:endParaRPr lang="en-US"/>
          </a:p>
          <a:p>
            <a:r>
              <a:rPr lang="en-US"/>
              <a:t>NASA logo, bottom left</a:t>
            </a:r>
            <a:endParaRPr lang="en-US">
              <a:cs typeface="Calibri"/>
            </a:endParaRPr>
          </a:p>
          <a:p>
            <a:r>
              <a:rPr lang="en-US"/>
              <a:t>Image Credit: </a:t>
            </a:r>
            <a:r>
              <a:rPr lang="en-US">
                <a:effectLst/>
              </a:rPr>
              <a:t>National Aeronautics and Space Administration</a:t>
            </a:r>
            <a:endParaRPr lang="en-US">
              <a:effectLst/>
              <a:cs typeface="Calibri"/>
            </a:endParaRPr>
          </a:p>
          <a:p>
            <a:r>
              <a:rPr lang="en-US"/>
              <a:t>Image Source: https://gpm.nasa.gov/science-team/resources/nasa-logo </a:t>
            </a:r>
            <a:endParaRPr lang="en-US">
              <a:cs typeface="Calibri"/>
            </a:endParaRPr>
          </a:p>
          <a:p>
            <a:endParaRPr lang="en-US">
              <a:cs typeface="Calibri"/>
            </a:endParaRPr>
          </a:p>
          <a:p>
            <a:r>
              <a:rPr lang="en-US" b="0" i="0">
                <a:solidFill>
                  <a:srgbClr val="54595D"/>
                </a:solidFill>
                <a:effectLst/>
                <a:highlight>
                  <a:srgbClr val="F8F9FA"/>
                </a:highlight>
                <a:latin typeface="Arial"/>
                <a:cs typeface="Arial"/>
              </a:rPr>
              <a:t>National Integrated Drought Information System (NIDIS) logo</a:t>
            </a:r>
            <a:r>
              <a:rPr lang="en-US"/>
              <a:t>, bottom right</a:t>
            </a:r>
            <a:endParaRPr lang="en-US">
              <a:cs typeface="Calibri"/>
            </a:endParaRPr>
          </a:p>
          <a:p>
            <a:r>
              <a:rPr lang="en-US"/>
              <a:t>mage Credit: </a:t>
            </a:r>
            <a:r>
              <a:rPr lang="en-US">
                <a:effectLst/>
              </a:rPr>
              <a:t>NOAA/National Integrated Drought Information System (NIDIS)</a:t>
            </a:r>
            <a:br>
              <a:rPr lang="en-US">
                <a:cs typeface="+mn-lt"/>
              </a:rPr>
            </a:br>
            <a:r>
              <a:rPr lang="en-US"/>
              <a:t>Image Source: https://commons.wikimedia.org/wiki/File:NOAA-NIDIS-logo.png?uselang=en#Licensing </a:t>
            </a:r>
            <a:endParaRPr lang="en-US">
              <a:cs typeface="Calibri"/>
            </a:endParaRPr>
          </a:p>
          <a:p>
            <a:endParaRPr lang="en-US">
              <a:cs typeface="Calibri"/>
            </a:endParaRPr>
          </a:p>
          <a:p>
            <a:r>
              <a:rPr lang="en-US">
                <a:cs typeface="Calibri"/>
              </a:rPr>
              <a:t>About logo licensing: </a:t>
            </a:r>
            <a:r>
              <a:rPr lang="en-US"/>
              <a:t>"Creative Commons licenses are typically used for works that are copyrighted but licensed for certain permissions beyond traditional copyright law. Since government logos like those of NOAA and NWS are not copyrighted, they do not require a Creative Commons license for use. However, any use should still comply with the guidelines and policies set forth by NOAA and NWS to ensure proper usage."</a:t>
            </a:r>
            <a:endParaRPr lang="en-US">
              <a:cs typeface="Calibri"/>
            </a:endParaRPr>
          </a:p>
        </p:txBody>
      </p:sp>
      <p:sp>
        <p:nvSpPr>
          <p:cNvPr id="4" name="Slide Number Placeholder 3"/>
          <p:cNvSpPr>
            <a:spLocks noGrp="1"/>
          </p:cNvSpPr>
          <p:nvPr>
            <p:ph type="sldNum" sz="quarter" idx="5"/>
          </p:nvPr>
        </p:nvSpPr>
        <p:spPr/>
        <p:txBody>
          <a:bodyPr/>
          <a:lstStyle/>
          <a:p>
            <a:fld id="{C32646D0-D8F5-4C8B-9EC0-18EDCABCACF5}" type="slidenum">
              <a:rPr lang="en-US" smtClean="0"/>
              <a:t>4</a:t>
            </a:fld>
            <a:endParaRPr lang="en-US"/>
          </a:p>
        </p:txBody>
      </p:sp>
    </p:spTree>
    <p:extLst>
      <p:ext uri="{BB962C8B-B14F-4D97-AF65-F5344CB8AC3E}">
        <p14:creationId xmlns:p14="http://schemas.microsoft.com/office/powerpoint/2010/main" val="3482661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Community decision makers are interested in accurate </a:t>
            </a:r>
            <a:r>
              <a:rPr lang="en-US"/>
              <a:t>short-term indicators </a:t>
            </a:r>
            <a:r>
              <a:rPr lang="en-US">
                <a:cs typeface="Calibri"/>
              </a:rPr>
              <a:t>for wildland fire and flash droughts to better inform their forecasting and operations. In order to make effective hazard mitigation plans, municipalities need evidence-informed long-term environmental analyses. A better understanding of the changing springtime dynamics of snowmelt and </a:t>
            </a:r>
            <a:r>
              <a:rPr lang="en-US" err="1">
                <a:cs typeface="Calibri"/>
              </a:rPr>
              <a:t>greenup</a:t>
            </a:r>
            <a:r>
              <a:rPr lang="en-US">
                <a:cs typeface="Calibri"/>
              </a:rPr>
              <a:t> allows community members to incorporate these phenological trends into planning, budgeting, and operations. Also, this work will inform others who are studying the complex interplay between a changing climate and other known issues in Vermont such as invasive species impacts.</a:t>
            </a:r>
          </a:p>
          <a:p>
            <a:pPr>
              <a:defRPr/>
            </a:pPr>
            <a:endParaRPr lang="en-US"/>
          </a:p>
          <a:p>
            <a:pPr>
              <a:defRPr/>
            </a:pPr>
            <a:endParaRPr lang="en-US"/>
          </a:p>
          <a:p>
            <a:pPr>
              <a:defRPr/>
            </a:pPr>
            <a:r>
              <a:rPr lang="en-US"/>
              <a:t>----------Image Information Below----------</a:t>
            </a:r>
            <a:endParaRPr lang="en-US">
              <a:cs typeface="Calibri"/>
            </a:endParaRPr>
          </a:p>
          <a:p>
            <a:pPr>
              <a:defRPr/>
            </a:pPr>
            <a:r>
              <a:rPr lang="en-US"/>
              <a:t>Fire Weather Annual Operating Plan </a:t>
            </a:r>
            <a:endParaRPr lang="en-US">
              <a:cs typeface="Calibri"/>
            </a:endParaRPr>
          </a:p>
          <a:p>
            <a:pPr>
              <a:defRPr/>
            </a:pPr>
            <a:r>
              <a:rPr lang="en-US"/>
              <a:t>Image Credit: National Weather Service Burlington, VT Forecast Office</a:t>
            </a:r>
            <a:endParaRPr lang="en-US">
              <a:cs typeface="Calibri"/>
            </a:endParaRPr>
          </a:p>
          <a:p>
            <a:pPr>
              <a:defRPr/>
            </a:pPr>
            <a:r>
              <a:rPr lang="en-US"/>
              <a:t>Image Source: Fire Weather Annual Operating Plan, NWS Burlington, 2022 (Obtained from partner, Peter </a:t>
            </a:r>
            <a:r>
              <a:rPr lang="en-US" err="1"/>
              <a:t>Banacos</a:t>
            </a:r>
            <a:r>
              <a:rPr lang="en-US"/>
              <a:t>)</a:t>
            </a:r>
            <a:endParaRPr lang="en-US">
              <a:cs typeface="Calibri"/>
            </a:endParaRPr>
          </a:p>
          <a:p>
            <a:pPr>
              <a:defRPr/>
            </a:pPr>
            <a:endParaRPr lang="en-US"/>
          </a:p>
        </p:txBody>
      </p:sp>
      <p:sp>
        <p:nvSpPr>
          <p:cNvPr id="4" name="Slide Number Placeholder 3"/>
          <p:cNvSpPr>
            <a:spLocks noGrp="1"/>
          </p:cNvSpPr>
          <p:nvPr>
            <p:ph type="sldNum" sz="quarter" idx="5"/>
          </p:nvPr>
        </p:nvSpPr>
        <p:spPr/>
        <p:txBody>
          <a:bodyPr/>
          <a:lstStyle/>
          <a:p>
            <a:fld id="{C32646D0-D8F5-4C8B-9EC0-18EDCABCACF5}" type="slidenum">
              <a:rPr lang="en-US" smtClean="0"/>
              <a:t>5</a:t>
            </a:fld>
            <a:endParaRPr lang="en-US"/>
          </a:p>
        </p:txBody>
      </p:sp>
    </p:spTree>
    <p:extLst>
      <p:ext uri="{BB962C8B-B14F-4D97-AF65-F5344CB8AC3E}">
        <p14:creationId xmlns:p14="http://schemas.microsoft.com/office/powerpoint/2010/main" val="3003174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000"/>
              </a:spcBef>
              <a:defRPr/>
            </a:pPr>
            <a:r>
              <a:rPr lang="en-US"/>
              <a:t>The goal of our project is to investigate the r</a:t>
            </a:r>
            <a:r>
              <a:rPr lang="en-US" b="1"/>
              <a:t>ole of antecedent conditions and long-term environmental trends in exacerbating fire risk and potential in Vermont</a:t>
            </a:r>
            <a:endParaRPr lang="en-US">
              <a:cs typeface="Calibri" panose="020F0502020204030204"/>
            </a:endParaRPr>
          </a:p>
          <a:p>
            <a:pPr>
              <a:defRPr/>
            </a:pPr>
            <a:r>
              <a:rPr lang="en-US"/>
              <a:t>We investigated the influence of environmental parameters, such as relative humidity, precipitation, and wind conditions, prior to fire case studies. Results from this study can be used to inform the National Weather Service’s preparation of fire forecasts before prescribed burns and support outreach by the Vermont Division of Forests about fire risk to communities in Vermont. </a:t>
            </a:r>
          </a:p>
          <a:p>
            <a:pPr>
              <a:defRPr/>
            </a:pPr>
            <a:endParaRPr lang="en-US">
              <a:cs typeface="Calibri" panose="020F0502020204030204"/>
            </a:endParaRPr>
          </a:p>
          <a:p>
            <a:pPr>
              <a:defRPr/>
            </a:pPr>
            <a:r>
              <a:rPr lang="en-US">
                <a:cs typeface="Calibri" panose="020F0502020204030204"/>
              </a:rPr>
              <a:t>Our end-products from this project are an examination of Vermont wildland fire climatology, statistical analyses of antecedent conditions, phenological trend analyses, and an informational flyer.</a:t>
            </a:r>
          </a:p>
          <a:p>
            <a:pPr>
              <a:defRPr/>
            </a:pPr>
            <a:endParaRPr lang="en-US">
              <a:cs typeface="Calibri" panose="020F0502020204030204"/>
            </a:endParaRPr>
          </a:p>
          <a:p>
            <a:pPr>
              <a:defRPr/>
            </a:pPr>
            <a:r>
              <a:rPr lang="en-US"/>
              <a:t>----------Icon Citing Below----------</a:t>
            </a:r>
            <a:endParaRPr lang="en-US">
              <a:cs typeface="Calibri"/>
            </a:endParaRPr>
          </a:p>
          <a:p>
            <a:pPr>
              <a:defRPr/>
            </a:pPr>
            <a:r>
              <a:rPr lang="en-US">
                <a:ea typeface="Calibri" panose="020F0502020204030204"/>
                <a:cs typeface="Calibri"/>
              </a:rPr>
              <a:t>Icon Credits: PowerPoint </a:t>
            </a:r>
          </a:p>
          <a:p>
            <a:pPr marL="342900" indent="-342900">
              <a:spcBef>
                <a:spcPts val="1000"/>
              </a:spcBef>
              <a:defRPr/>
            </a:pPr>
            <a:endParaRPr lang="en-US">
              <a:ea typeface="Calibri" panose="020F0502020204030204"/>
              <a:cs typeface="Calibri"/>
            </a:endParaRPr>
          </a:p>
          <a:p>
            <a:pPr>
              <a:lnSpc>
                <a:spcPct val="90000"/>
              </a:lnSpc>
              <a:spcBef>
                <a:spcPts val="1000"/>
              </a:spcBef>
              <a:defRPr/>
            </a:pPr>
            <a:endParaRPr lang="en-US">
              <a:ea typeface="Calibri" panose="020F0502020204030204"/>
              <a:cs typeface="Calibri"/>
            </a:endParaRPr>
          </a:p>
          <a:p>
            <a:pPr>
              <a:defRPr/>
            </a:pPr>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C32646D0-D8F5-4C8B-9EC0-18EDCABCACF5}" type="slidenum">
              <a:rPr lang="en-US" smtClean="0"/>
              <a:t>6</a:t>
            </a:fld>
            <a:endParaRPr lang="en-US"/>
          </a:p>
        </p:txBody>
      </p:sp>
    </p:spTree>
    <p:extLst>
      <p:ext uri="{BB962C8B-B14F-4D97-AF65-F5344CB8AC3E}">
        <p14:creationId xmlns:p14="http://schemas.microsoft.com/office/powerpoint/2010/main" val="3494380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Under a changing climate, increases in dry conditions coupled with more extreme heat events are projected to heighten wildfire risk in the northeastern United States. However, recent trends in wildfire risk in Vermont—and the mechanisms through which environmental factors contribute to increased fire risk in humid environments—are not well understood. So, our study's location is the state of Vermont, which is delineated into its five Fire Danger Rating Areas (FDRA). Our analyses are conducted at the scale of Vermont’s FDRAs.</a:t>
            </a:r>
            <a:endParaRPr lang="en-US">
              <a:ea typeface="Calibri" panose="020F0502020204030204"/>
              <a:cs typeface="Calibri" panose="020F0502020204030204"/>
            </a:endParaRPr>
          </a:p>
          <a:p>
            <a:endParaRPr lang="en-US"/>
          </a:p>
          <a:p>
            <a:r>
              <a:rPr lang="en-US"/>
              <a:t>----------Image Information Below----------</a:t>
            </a:r>
            <a:endParaRPr lang="en-US">
              <a:ea typeface="Calibri"/>
              <a:cs typeface="Calibri"/>
            </a:endParaRPr>
          </a:p>
          <a:p>
            <a:r>
              <a:rPr lang="en-US"/>
              <a:t>Image Credit: DEVELOP TEAM</a:t>
            </a:r>
            <a:endParaRPr lang="en-US">
              <a:ea typeface="Calibri"/>
              <a:cs typeface="Calibri"/>
            </a:endParaRPr>
          </a:p>
          <a:p>
            <a:r>
              <a:rPr lang="en-US"/>
              <a:t>Service Layer Credits: VCGI, Esri, TomTom, Garmin, FAO, NOAA, USGS, EPA, USFWS</a:t>
            </a:r>
          </a:p>
        </p:txBody>
      </p:sp>
      <p:sp>
        <p:nvSpPr>
          <p:cNvPr id="4" name="Slide Number Placeholder 3"/>
          <p:cNvSpPr>
            <a:spLocks noGrp="1"/>
          </p:cNvSpPr>
          <p:nvPr>
            <p:ph type="sldNum" sz="quarter" idx="5"/>
          </p:nvPr>
        </p:nvSpPr>
        <p:spPr/>
        <p:txBody>
          <a:bodyPr/>
          <a:lstStyle/>
          <a:p>
            <a:fld id="{C32646D0-D8F5-4C8B-9EC0-18EDCABCACF5}" type="slidenum">
              <a:rPr lang="en-US" smtClean="0"/>
              <a:t>7</a:t>
            </a:fld>
            <a:endParaRPr lang="en-US"/>
          </a:p>
        </p:txBody>
      </p:sp>
    </p:spTree>
    <p:extLst>
      <p:ext uri="{BB962C8B-B14F-4D97-AF65-F5344CB8AC3E}">
        <p14:creationId xmlns:p14="http://schemas.microsoft.com/office/powerpoint/2010/main" val="4180551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study has two periods of interest. First, to analyze </a:t>
            </a:r>
            <a:r>
              <a:rPr lang="en-US"/>
              <a:t>trends in environmental parameters related to fire risk in each of Vermont’s five Fire Danger Rating Areas, we first reviewed phenology data from January 1st, 2001, to December 31st, 2023. </a:t>
            </a:r>
            <a:r>
              <a:rPr lang="en-US">
                <a:ea typeface="Calibri"/>
                <a:cs typeface="Calibri"/>
              </a:rPr>
              <a:t>Second, to </a:t>
            </a:r>
            <a:r>
              <a:rPr lang="en-US"/>
              <a:t>examine links between antecedent conditions preceding fire events in Vermont, we evaluated environmental variables from March 1st to November 30th, from 2008 and 2023.</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C32646D0-D8F5-4C8B-9EC0-18EDCABCACF5}" type="slidenum">
              <a:rPr lang="en-US" smtClean="0"/>
              <a:t>8</a:t>
            </a:fld>
            <a:endParaRPr lang="en-US"/>
          </a:p>
        </p:txBody>
      </p:sp>
    </p:spTree>
    <p:extLst>
      <p:ext uri="{BB962C8B-B14F-4D97-AF65-F5344CB8AC3E}">
        <p14:creationId xmlns:p14="http://schemas.microsoft.com/office/powerpoint/2010/main" val="3389673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To retrieve our environmental parameter data, we used a variety of satellites. While in the data selection phase of our project, we retrieved </a:t>
            </a:r>
            <a:r>
              <a:rPr lang="en-US"/>
              <a:t>normalized difference vegetation index (NDVI) data from Landsat 5 Thematic Mapper, Landsat 7 Enhanced Thematic Mapper Plus, and Landsat 8 and 9 Operational Land Images and Thermal Infrared Sensor. We also retrieved vegetation (MODIS dataset) and soil moisture data from the Terra and Aqua satellites. </a:t>
            </a:r>
          </a:p>
          <a:p>
            <a:pPr>
              <a:defRPr/>
            </a:pPr>
            <a:endParaRPr lang="en-US">
              <a:cs typeface="Calibri"/>
            </a:endParaRPr>
          </a:p>
          <a:p>
            <a:pPr>
              <a:defRPr/>
            </a:pPr>
            <a:endParaRPr lang="en-US">
              <a:cs typeface="Calibri"/>
            </a:endParaRPr>
          </a:p>
          <a:p>
            <a:pPr>
              <a:defRPr/>
            </a:pPr>
            <a:r>
              <a:rPr lang="en-US"/>
              <a:t>----------Image and Icon Information Below----------</a:t>
            </a:r>
            <a:endParaRPr lang="en-US">
              <a:cs typeface="Calibri"/>
            </a:endParaRPr>
          </a:p>
          <a:p>
            <a:pPr>
              <a:defRPr/>
            </a:pPr>
            <a:r>
              <a:rPr lang="en-US">
                <a:ea typeface="Calibri"/>
                <a:cs typeface="Calibri"/>
              </a:rPr>
              <a:t>Landsat 5 TM: </a:t>
            </a:r>
            <a:r>
              <a:rPr lang="en-US"/>
              <a:t>https://landsat.gsfc.nasa.gov/satellites/landsat-5/</a:t>
            </a:r>
            <a:endParaRPr lang="en-US">
              <a:ea typeface="Calibri"/>
              <a:cs typeface="Calibri"/>
            </a:endParaRPr>
          </a:p>
          <a:p>
            <a:pPr>
              <a:defRPr/>
            </a:pPr>
            <a:r>
              <a:rPr lang="en-US">
                <a:ea typeface="Calibri"/>
                <a:cs typeface="Calibri"/>
              </a:rPr>
              <a:t>Landsat 7 ETM+: </a:t>
            </a:r>
            <a:r>
              <a:rPr lang="en-US"/>
              <a:t>https://landsat.gsfc.nasa.gov/article/landsat-7/</a:t>
            </a:r>
            <a:endParaRPr lang="en-US">
              <a:cs typeface="Calibri"/>
            </a:endParaRPr>
          </a:p>
          <a:p>
            <a:pPr>
              <a:defRPr/>
            </a:pPr>
            <a:r>
              <a:rPr lang="en-US">
                <a:ea typeface="Calibri"/>
                <a:cs typeface="Calibri"/>
              </a:rPr>
              <a:t>Landsat 8 OLI &amp; TIRS: </a:t>
            </a:r>
            <a:r>
              <a:rPr lang="en-US"/>
              <a:t>https://landsat.gsfc.nasa.gov/article/landsat-data-continuity-mission/</a:t>
            </a:r>
            <a:endParaRPr lang="en-US">
              <a:ea typeface="Calibri"/>
              <a:cs typeface="Calibri"/>
            </a:endParaRPr>
          </a:p>
          <a:p>
            <a:pPr>
              <a:defRPr/>
            </a:pPr>
            <a:r>
              <a:rPr lang="en-US">
                <a:ea typeface="Calibri"/>
                <a:cs typeface="Calibri"/>
              </a:rPr>
              <a:t>Landsat 9 OLI &amp; TIRS: </a:t>
            </a:r>
            <a:r>
              <a:rPr lang="en-US">
                <a:hlinkClick r:id="rId3"/>
              </a:rPr>
              <a:t>https://landsat.gsfc.nasa.gov/satellites/landsat-9/landsat-9-overview/</a:t>
            </a:r>
            <a:endParaRPr lang="en-US">
              <a:cs typeface="Calibri"/>
            </a:endParaRPr>
          </a:p>
          <a:p>
            <a:pPr>
              <a:defRPr/>
            </a:pPr>
            <a:r>
              <a:rPr lang="en-US"/>
              <a:t>Terra: </a:t>
            </a:r>
            <a:r>
              <a:rPr lang="en-US">
                <a:hlinkClick r:id="rId4"/>
              </a:rPr>
              <a:t>https://science.nasa.gov/wp-content/uploads/2023/05/Terra.png</a:t>
            </a:r>
            <a:endParaRPr lang="en-US"/>
          </a:p>
          <a:p>
            <a:pPr>
              <a:defRPr/>
            </a:pPr>
            <a:r>
              <a:rPr lang="en-US"/>
              <a:t>Aqua: </a:t>
            </a:r>
            <a:r>
              <a:rPr lang="en-US">
                <a:hlinkClick r:id="rId4"/>
              </a:rPr>
              <a:t>https://science.nasa.gov/wp-content/uploads/2023/05/Terra.png</a:t>
            </a:r>
            <a:endParaRPr lang="en-US"/>
          </a:p>
          <a:p>
            <a:pPr>
              <a:defRPr/>
            </a:pPr>
            <a:r>
              <a:rPr lang="en-US"/>
              <a:t>Icon Credit: </a:t>
            </a:r>
            <a:r>
              <a:rPr lang="en-US" err="1"/>
              <a:t>Powerpoint</a:t>
            </a:r>
            <a:endParaRPr lang="en-US">
              <a:cs typeface="Calibri"/>
            </a:endParaRPr>
          </a:p>
        </p:txBody>
      </p:sp>
      <p:sp>
        <p:nvSpPr>
          <p:cNvPr id="4" name="Slide Number Placeholder 3"/>
          <p:cNvSpPr>
            <a:spLocks noGrp="1"/>
          </p:cNvSpPr>
          <p:nvPr>
            <p:ph type="sldNum" sz="quarter" idx="5"/>
          </p:nvPr>
        </p:nvSpPr>
        <p:spPr/>
        <p:txBody>
          <a:bodyPr/>
          <a:lstStyle/>
          <a:p>
            <a:fld id="{C32646D0-D8F5-4C8B-9EC0-18EDCABCACF5}" type="slidenum">
              <a:rPr lang="en-US" smtClean="0"/>
              <a:t>9</a:t>
            </a:fld>
            <a:endParaRPr lang="en-US"/>
          </a:p>
        </p:txBody>
      </p:sp>
    </p:spTree>
    <p:extLst>
      <p:ext uri="{BB962C8B-B14F-4D97-AF65-F5344CB8AC3E}">
        <p14:creationId xmlns:p14="http://schemas.microsoft.com/office/powerpoint/2010/main" val="17290622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8" name="Picture 7" descr="A picture containing plant, colorful&#10;&#10;Description automatically generated">
            <a:extLst>
              <a:ext uri="{FF2B5EF4-FFF2-40B4-BE49-F238E27FC236}">
                <a16:creationId xmlns:a16="http://schemas.microsoft.com/office/drawing/2014/main" id="{3514ED2E-508E-8F76-02C2-656D2FDE08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14" r="34943" b="-314"/>
          <a:stretch/>
        </p:blipFill>
        <p:spPr>
          <a:xfrm>
            <a:off x="0" y="-13147"/>
            <a:ext cx="5972175" cy="6884993"/>
          </a:xfrm>
          <a:prstGeom prst="rect">
            <a:avLst/>
          </a:prstGeom>
          <a:effectLst>
            <a:outerShdw blurRad="50800" dist="38100" dir="2700000" algn="tl" rotWithShape="0">
              <a:prstClr val="black">
                <a:alpha val="40000"/>
              </a:prstClr>
            </a:outerShdw>
          </a:effectLst>
        </p:spPr>
      </p:pic>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45530" cy="1991533"/>
          </a:xfrm>
        </p:spPr>
        <p:txBody>
          <a:bodyPr>
            <a:noAutofit/>
          </a:bodyPr>
          <a:lstStyle>
            <a:lvl1pPr>
              <a:defRPr sz="3600">
                <a:solidFill>
                  <a:srgbClr val="C13E2D"/>
                </a:solidFill>
              </a:defRPr>
            </a:lvl1pPr>
          </a:lstStyle>
          <a:p>
            <a:r>
              <a:rPr lang="en-US"/>
              <a:t>STUDY AREA</a:t>
            </a:r>
            <a:br>
              <a:rPr lang="en-US"/>
            </a:br>
            <a:r>
              <a:rPr lang="en-US"/>
              <a:t>WILDLAND FIRES</a:t>
            </a:r>
            <a:br>
              <a:rPr lang="en-US"/>
            </a:br>
            <a:r>
              <a:rPr lang="en-US"/>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C13E2D"/>
                </a:solidFill>
              </a:defRPr>
            </a:lvl1pPr>
          </a:lstStyle>
          <a:p>
            <a:pPr lvl="0"/>
            <a:r>
              <a:rPr lang="en-US"/>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rgbClr val="C13E2D"/>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4"/>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C13E2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240"/>
                <a:ext cx="721056" cy="720594"/>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a:t>Node Location | Term &amp; Year</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C13E2D"/>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C13E2D"/>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rgbClr val="C13E2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C13E2D"/>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C13E2D"/>
                </a:solidFill>
              </a:defRPr>
            </a:lvl1pPr>
          </a:lstStyle>
          <a:p>
            <a:r>
              <a:rPr lang="en-US"/>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C13E2D"/>
                </a:solidFill>
              </a:defRPr>
            </a:lvl1pPr>
          </a:lstStyle>
          <a:p>
            <a:r>
              <a:rPr lang="en-US"/>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C13E2D"/>
              </a:solidFill>
            </a:endParaRPr>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C13E2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a:extLst>
              <a:ext uri="{FF2B5EF4-FFF2-40B4-BE49-F238E27FC236}">
                <a16:creationId xmlns:a16="http://schemas.microsoft.com/office/drawing/2014/main" id="{C8C90640-7C33-80F4-69B5-960CA01E93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a:solidFill>
                  <a:srgbClr val="C13E2D"/>
                </a:solidFill>
              </a:rPr>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FF438087-690C-7B25-8035-D18D15579F17}"/>
              </a:ext>
            </a:extLst>
          </p:cNvPr>
          <p:cNvSpPr/>
          <p:nvPr userDrawn="1"/>
        </p:nvSpPr>
        <p:spPr>
          <a:xfrm>
            <a:off x="380998" y="6151819"/>
            <a:ext cx="10391777" cy="45397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prstClr val="black"/>
              </a:buClr>
              <a:buSzPct val="25000"/>
              <a:defRPr/>
            </a:pPr>
            <a:r>
              <a:rPr lang="en-US" sz="750" i="1">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gif"/><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28_4328638B.xm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36_96D07F39.xm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138_A4C8F03C.xm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137_1750909C.xm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3" Type="http://schemas.microsoft.com/office/2018/10/relationships/comments" Target="../comments/modernComment_139_D55AE5C2.xml"/><Relationship Id="rId21" Type="http://schemas.openxmlformats.org/officeDocument/2006/relationships/image" Target="../media/image25.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notesSlide" Target="../notesSlides/notesSlide21.xml"/><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4.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37.jpeg"/></Relationships>
</file>

<file path=ppt/slides/_rels/slide2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70.jpeg"/><Relationship Id="rId4" Type="http://schemas.openxmlformats.org/officeDocument/2006/relationships/image" Target="../media/image64.svg"/><Relationship Id="rId9" Type="http://schemas.openxmlformats.org/officeDocument/2006/relationships/image" Target="../media/image69.jpeg"/></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18/10/relationships/comments" Target="../comments/modernComment_120_9245D3E6.xml"/><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a:xfrm>
            <a:off x="6234577" y="1332642"/>
            <a:ext cx="5627324" cy="1991533"/>
          </a:xfrm>
        </p:spPr>
        <p:txBody>
          <a:bodyPr anchor="t"/>
          <a:lstStyle/>
          <a:p>
            <a:r>
              <a:rPr lang="en-US"/>
              <a:t>VERMONT WILDLAND FIRES</a:t>
            </a:r>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a:xfrm>
            <a:off x="6252417" y="2649972"/>
            <a:ext cx="5757104" cy="1314155"/>
          </a:xfrm>
        </p:spPr>
        <p:txBody>
          <a:bodyPr vert="horz" lIns="91440" tIns="45720" rIns="91440" bIns="45720" rtlCol="0" anchor="t">
            <a:noAutofit/>
          </a:bodyPr>
          <a:lstStyle/>
          <a:p>
            <a:pPr>
              <a:lnSpc>
                <a:spcPct val="100000"/>
              </a:lnSpc>
              <a:spcBef>
                <a:spcPts val="0"/>
              </a:spcBef>
            </a:pPr>
            <a:r>
              <a:rPr lang="en-US" sz="2000"/>
              <a:t>Quantifying the Role of Antecedent Conditions and Recent Environmental Trends in Exacerbating Fire Potential and Risk in Vermont</a:t>
            </a:r>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a:xfrm>
            <a:off x="6384491" y="4240201"/>
            <a:ext cx="2595384" cy="512064"/>
          </a:xfrm>
        </p:spPr>
        <p:txBody>
          <a:bodyPr vert="horz" lIns="91440" tIns="45720" rIns="91440" bIns="45720" rtlCol="0" anchor="t">
            <a:normAutofit/>
          </a:bodyPr>
          <a:lstStyle/>
          <a:p>
            <a:r>
              <a:rPr lang="en-US" sz="2000"/>
              <a:t>Aline Maybank</a:t>
            </a:r>
          </a:p>
        </p:txBody>
      </p:sp>
      <p:sp>
        <p:nvSpPr>
          <p:cNvPr id="37" name="Text Placeholder 36">
            <a:extLst>
              <a:ext uri="{FF2B5EF4-FFF2-40B4-BE49-F238E27FC236}">
                <a16:creationId xmlns:a16="http://schemas.microsoft.com/office/drawing/2014/main" id="{680B75BD-16B7-62EC-8D92-29CCBA755FCD}"/>
              </a:ext>
            </a:extLst>
          </p:cNvPr>
          <p:cNvSpPr>
            <a:spLocks noGrp="1"/>
          </p:cNvSpPr>
          <p:nvPr>
            <p:ph type="body" sz="quarter" idx="18"/>
          </p:nvPr>
        </p:nvSpPr>
        <p:spPr>
          <a:xfrm>
            <a:off x="6384491" y="4752265"/>
            <a:ext cx="2769966" cy="512064"/>
          </a:xfrm>
        </p:spPr>
        <p:txBody>
          <a:bodyPr vert="horz" lIns="91440" tIns="45720" rIns="91440" bIns="45720" rtlCol="0" anchor="t">
            <a:noAutofit/>
          </a:bodyPr>
          <a:lstStyle/>
          <a:p>
            <a:r>
              <a:rPr lang="en-US" sz="2000"/>
              <a:t>Isabela </a:t>
            </a:r>
            <a:r>
              <a:rPr lang="en-US" sz="2000" err="1"/>
              <a:t>Suaza</a:t>
            </a:r>
            <a:r>
              <a:rPr lang="en-US" sz="2000"/>
              <a:t> Sierra</a:t>
            </a:r>
          </a:p>
        </p:txBody>
      </p:sp>
      <p:sp>
        <p:nvSpPr>
          <p:cNvPr id="39" name="Text Placeholder 38">
            <a:extLst>
              <a:ext uri="{FF2B5EF4-FFF2-40B4-BE49-F238E27FC236}">
                <a16:creationId xmlns:a16="http://schemas.microsoft.com/office/drawing/2014/main" id="{60E33F46-8021-1230-FC65-3C865E265A32}"/>
              </a:ext>
            </a:extLst>
          </p:cNvPr>
          <p:cNvSpPr>
            <a:spLocks noGrp="1"/>
          </p:cNvSpPr>
          <p:nvPr>
            <p:ph type="body" sz="quarter" idx="20"/>
          </p:nvPr>
        </p:nvSpPr>
        <p:spPr>
          <a:xfrm>
            <a:off x="9154458" y="4240201"/>
            <a:ext cx="2707443" cy="433623"/>
          </a:xfrm>
        </p:spPr>
        <p:txBody>
          <a:bodyPr vert="horz" lIns="91440" tIns="45720" rIns="91440" bIns="45720" rtlCol="0" anchor="t">
            <a:normAutofit/>
          </a:bodyPr>
          <a:lstStyle/>
          <a:p>
            <a:r>
              <a:rPr lang="en-US" sz="2000"/>
              <a:t>Lucas Barr</a:t>
            </a:r>
          </a:p>
        </p:txBody>
      </p:sp>
      <p:sp>
        <p:nvSpPr>
          <p:cNvPr id="40" name="Text Placeholder 39">
            <a:extLst>
              <a:ext uri="{FF2B5EF4-FFF2-40B4-BE49-F238E27FC236}">
                <a16:creationId xmlns:a16="http://schemas.microsoft.com/office/drawing/2014/main" id="{2B459FAF-F53D-184D-3232-9B07CB63F2E7}"/>
              </a:ext>
            </a:extLst>
          </p:cNvPr>
          <p:cNvSpPr>
            <a:spLocks noGrp="1"/>
          </p:cNvSpPr>
          <p:nvPr>
            <p:ph type="body" sz="quarter" idx="21"/>
          </p:nvPr>
        </p:nvSpPr>
        <p:spPr>
          <a:xfrm>
            <a:off x="9154457" y="4721832"/>
            <a:ext cx="2988416" cy="520085"/>
          </a:xfrm>
        </p:spPr>
        <p:txBody>
          <a:bodyPr vert="horz" lIns="91440" tIns="45720" rIns="91440" bIns="45720" rtlCol="0" anchor="t">
            <a:normAutofit fontScale="92500"/>
          </a:bodyPr>
          <a:lstStyle/>
          <a:p>
            <a:r>
              <a:rPr lang="en-US"/>
              <a:t>Rebecca Economides</a:t>
            </a:r>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a:xfrm>
            <a:off x="1257185" y="6094782"/>
            <a:ext cx="7310067" cy="510818"/>
          </a:xfrm>
        </p:spPr>
        <p:txBody>
          <a:bodyPr/>
          <a:lstStyle/>
          <a:p>
            <a:r>
              <a:rPr lang="en-US"/>
              <a:t>North Carolina – NCEI  | Summer 2024</a:t>
            </a:r>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99FF-A9A7-E956-8F59-180D3E66C731}"/>
              </a:ext>
            </a:extLst>
          </p:cNvPr>
          <p:cNvSpPr>
            <a:spLocks noGrp="1"/>
          </p:cNvSpPr>
          <p:nvPr>
            <p:ph type="title"/>
          </p:nvPr>
        </p:nvSpPr>
        <p:spPr/>
        <p:txBody>
          <a:bodyPr>
            <a:noAutofit/>
          </a:bodyPr>
          <a:lstStyle/>
          <a:p>
            <a:r>
              <a:rPr lang="en-US" sz="3200"/>
              <a:t>METHODOLOGY: LONG-TERM PHENOLOGICAL ANALYSIS</a:t>
            </a:r>
          </a:p>
        </p:txBody>
      </p:sp>
      <p:sp>
        <p:nvSpPr>
          <p:cNvPr id="4" name="Text Placeholder 3">
            <a:extLst>
              <a:ext uri="{FF2B5EF4-FFF2-40B4-BE49-F238E27FC236}">
                <a16:creationId xmlns:a16="http://schemas.microsoft.com/office/drawing/2014/main" id="{53970073-184C-444A-ABA0-E9F651E155C9}"/>
              </a:ext>
            </a:extLst>
          </p:cNvPr>
          <p:cNvSpPr>
            <a:spLocks noGrp="1"/>
          </p:cNvSpPr>
          <p:nvPr>
            <p:ph type="body" sz="quarter" idx="4294967295"/>
          </p:nvPr>
        </p:nvSpPr>
        <p:spPr>
          <a:xfrm>
            <a:off x="282786" y="1315350"/>
            <a:ext cx="11807614" cy="2607922"/>
          </a:xfrm>
        </p:spPr>
        <p:txBody>
          <a:bodyPr vert="horz" lIns="91440" tIns="45720" rIns="91440" bIns="45720" rtlCol="0" anchor="t">
            <a:noAutofit/>
          </a:bodyPr>
          <a:lstStyle/>
          <a:p>
            <a:pPr marL="342900" indent="-342900">
              <a:lnSpc>
                <a:spcPct val="100000"/>
              </a:lnSpc>
            </a:pPr>
            <a:endParaRPr lang="en-US" sz="2400"/>
          </a:p>
          <a:p>
            <a:pPr marL="457200" indent="-457200">
              <a:buFont typeface="Arial" panose="020B0604020202020204" pitchFamily="34" charset="0"/>
              <a:buChar char="•"/>
            </a:pPr>
            <a:endParaRPr lang="en-US"/>
          </a:p>
        </p:txBody>
      </p:sp>
      <p:cxnSp>
        <p:nvCxnSpPr>
          <p:cNvPr id="5" name="Conector recto de flecha 3">
            <a:extLst>
              <a:ext uri="{FF2B5EF4-FFF2-40B4-BE49-F238E27FC236}">
                <a16:creationId xmlns:a16="http://schemas.microsoft.com/office/drawing/2014/main" id="{256795AA-11F0-AA50-1F68-6DC984B9F2AA}"/>
              </a:ext>
            </a:extLst>
          </p:cNvPr>
          <p:cNvCxnSpPr>
            <a:cxnSpLocks/>
          </p:cNvCxnSpPr>
          <p:nvPr/>
        </p:nvCxnSpPr>
        <p:spPr>
          <a:xfrm flipV="1">
            <a:off x="412102" y="1337273"/>
            <a:ext cx="11000287" cy="14379"/>
          </a:xfrm>
          <a:prstGeom prst="straightConnector1">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 Placeholder 7">
            <a:extLst>
              <a:ext uri="{FF2B5EF4-FFF2-40B4-BE49-F238E27FC236}">
                <a16:creationId xmlns:a16="http://schemas.microsoft.com/office/drawing/2014/main" id="{6562197F-4FE8-75CC-F441-EB54E1D5CC98}"/>
              </a:ext>
            </a:extLst>
          </p:cNvPr>
          <p:cNvSpPr txBox="1">
            <a:spLocks/>
          </p:cNvSpPr>
          <p:nvPr/>
        </p:nvSpPr>
        <p:spPr>
          <a:xfrm>
            <a:off x="101062" y="1513863"/>
            <a:ext cx="1035774" cy="39957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500"/>
              </a:spcAft>
            </a:pPr>
            <a:r>
              <a:rPr lang="en-US" sz="1800" b="1"/>
              <a:t>2001</a:t>
            </a:r>
            <a:endParaRPr lang="en-US" sz="1800"/>
          </a:p>
        </p:txBody>
      </p:sp>
      <p:grpSp>
        <p:nvGrpSpPr>
          <p:cNvPr id="11" name="Grupo 19">
            <a:extLst>
              <a:ext uri="{FF2B5EF4-FFF2-40B4-BE49-F238E27FC236}">
                <a16:creationId xmlns:a16="http://schemas.microsoft.com/office/drawing/2014/main" id="{BC1780EA-9368-6DBE-7805-CF47FB006008}"/>
              </a:ext>
            </a:extLst>
          </p:cNvPr>
          <p:cNvGrpSpPr/>
          <p:nvPr/>
        </p:nvGrpSpPr>
        <p:grpSpPr>
          <a:xfrm>
            <a:off x="11221542" y="1203932"/>
            <a:ext cx="1009240" cy="922614"/>
            <a:chOff x="10354045" y="548402"/>
            <a:chExt cx="1009240" cy="922614"/>
          </a:xfrm>
        </p:grpSpPr>
        <p:sp>
          <p:nvSpPr>
            <p:cNvPr id="9" name="Text Placeholder 7">
              <a:extLst>
                <a:ext uri="{FF2B5EF4-FFF2-40B4-BE49-F238E27FC236}">
                  <a16:creationId xmlns:a16="http://schemas.microsoft.com/office/drawing/2014/main" id="{3852BBC5-89AF-317D-DEDA-59CB39DC4C4A}"/>
                </a:ext>
              </a:extLst>
            </p:cNvPr>
            <p:cNvSpPr txBox="1">
              <a:spLocks/>
            </p:cNvSpPr>
            <p:nvPr/>
          </p:nvSpPr>
          <p:spPr>
            <a:xfrm>
              <a:off x="10354045" y="939598"/>
              <a:ext cx="1009240" cy="53141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500"/>
                </a:spcAft>
                <a:buClr>
                  <a:srgbClr val="C13E2D"/>
                </a:buClr>
              </a:pPr>
              <a:r>
                <a:rPr lang="en-US" sz="1800" b="1"/>
                <a:t>2023</a:t>
              </a:r>
            </a:p>
          </p:txBody>
        </p:sp>
        <p:sp>
          <p:nvSpPr>
            <p:cNvPr id="10" name="Elipse 21">
              <a:extLst>
                <a:ext uri="{FF2B5EF4-FFF2-40B4-BE49-F238E27FC236}">
                  <a16:creationId xmlns:a16="http://schemas.microsoft.com/office/drawing/2014/main" id="{305A2D25-6DA0-9593-DE02-9626A6D3306D}"/>
                </a:ext>
              </a:extLst>
            </p:cNvPr>
            <p:cNvSpPr/>
            <p:nvPr/>
          </p:nvSpPr>
          <p:spPr>
            <a:xfrm>
              <a:off x="10544892" y="548402"/>
              <a:ext cx="272143" cy="266682"/>
            </a:xfrm>
            <a:prstGeom prst="ellipse">
              <a:avLst/>
            </a:prstGeom>
            <a:solidFill>
              <a:schemeClr val="bg1">
                <a:lumMod val="95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sp>
        <p:nvSpPr>
          <p:cNvPr id="13" name="Elipse 21">
            <a:extLst>
              <a:ext uri="{FF2B5EF4-FFF2-40B4-BE49-F238E27FC236}">
                <a16:creationId xmlns:a16="http://schemas.microsoft.com/office/drawing/2014/main" id="{FAA37ADC-C196-7707-3EFC-78F4FD3327D0}"/>
              </a:ext>
            </a:extLst>
          </p:cNvPr>
          <p:cNvSpPr/>
          <p:nvPr/>
        </p:nvSpPr>
        <p:spPr>
          <a:xfrm>
            <a:off x="249807" y="1198181"/>
            <a:ext cx="272143" cy="266682"/>
          </a:xfrm>
          <a:prstGeom prst="ellipse">
            <a:avLst/>
          </a:prstGeom>
          <a:solidFill>
            <a:schemeClr val="bg1">
              <a:lumMod val="95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7">
            <a:extLst>
              <a:ext uri="{FF2B5EF4-FFF2-40B4-BE49-F238E27FC236}">
                <a16:creationId xmlns:a16="http://schemas.microsoft.com/office/drawing/2014/main" id="{9CA28CED-6FFA-5FAE-4E23-9963458DF254}"/>
              </a:ext>
            </a:extLst>
          </p:cNvPr>
          <p:cNvSpPr txBox="1">
            <a:spLocks/>
          </p:cNvSpPr>
          <p:nvPr/>
        </p:nvSpPr>
        <p:spPr>
          <a:xfrm>
            <a:off x="2675384" y="1507718"/>
            <a:ext cx="6803571" cy="409075"/>
          </a:xfrm>
          <a:prstGeom prst="rect">
            <a:avLst/>
          </a:prstGeom>
          <a:ln w="28575">
            <a:solidFill>
              <a:schemeClr val="tx2">
                <a:lumMod val="60000"/>
                <a:lumOff val="40000"/>
              </a:schemeClr>
            </a:solidFill>
          </a:ln>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500"/>
              </a:spcAft>
              <a:buClr>
                <a:srgbClr val="C13E2D"/>
              </a:buClr>
            </a:pPr>
            <a:r>
              <a:rPr lang="en-US" sz="2000" i="1">
                <a:latin typeface="Century Gothic"/>
              </a:rPr>
              <a:t>January 1st – December 31st, 2001–2023</a:t>
            </a:r>
            <a:endParaRPr lang="en-US"/>
          </a:p>
        </p:txBody>
      </p:sp>
      <p:sp>
        <p:nvSpPr>
          <p:cNvPr id="21" name="Rectangle: Rounded Corners 20">
            <a:extLst>
              <a:ext uri="{FF2B5EF4-FFF2-40B4-BE49-F238E27FC236}">
                <a16:creationId xmlns:a16="http://schemas.microsoft.com/office/drawing/2014/main" id="{839ADE5D-6E95-978A-BCDA-D1516479C634}"/>
              </a:ext>
            </a:extLst>
          </p:cNvPr>
          <p:cNvSpPr/>
          <p:nvPr/>
        </p:nvSpPr>
        <p:spPr>
          <a:xfrm>
            <a:off x="376429" y="3212952"/>
            <a:ext cx="3529732" cy="3324342"/>
          </a:xfrm>
          <a:prstGeom prst="roundRect">
            <a:avLst/>
          </a:prstGeom>
          <a:solidFill>
            <a:srgbClr val="BF0808">
              <a:alpha val="6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buFont typeface="Arial"/>
              <a:buChar char="•"/>
            </a:pPr>
            <a:endParaRPr lang="en-US" sz="2000">
              <a:latin typeface="Century Gothic"/>
            </a:endParaRPr>
          </a:p>
        </p:txBody>
      </p:sp>
      <p:sp>
        <p:nvSpPr>
          <p:cNvPr id="23" name="TextBox 12">
            <a:extLst>
              <a:ext uri="{FF2B5EF4-FFF2-40B4-BE49-F238E27FC236}">
                <a16:creationId xmlns:a16="http://schemas.microsoft.com/office/drawing/2014/main" id="{C8F4C9FC-3223-EEDE-2498-7290ACA142C3}"/>
              </a:ext>
            </a:extLst>
          </p:cNvPr>
          <p:cNvSpPr txBox="1"/>
          <p:nvPr/>
        </p:nvSpPr>
        <p:spPr>
          <a:xfrm>
            <a:off x="430879" y="2470472"/>
            <a:ext cx="3418935" cy="461665"/>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chemeClr val="tx1">
                    <a:lumMod val="75000"/>
                    <a:lumOff val="25000"/>
                  </a:schemeClr>
                </a:solidFill>
                <a:latin typeface="Century Gothic"/>
                <a:cs typeface="Calibri"/>
              </a:rPr>
              <a:t>Variables</a:t>
            </a:r>
            <a:endParaRPr lang="en-US" sz="2400">
              <a:solidFill>
                <a:schemeClr val="tx1">
                  <a:lumMod val="75000"/>
                  <a:lumOff val="25000"/>
                </a:schemeClr>
              </a:solidFill>
            </a:endParaRPr>
          </a:p>
        </p:txBody>
      </p:sp>
      <p:sp>
        <p:nvSpPr>
          <p:cNvPr id="25" name="Rectangle: Rounded Corners 24">
            <a:extLst>
              <a:ext uri="{FF2B5EF4-FFF2-40B4-BE49-F238E27FC236}">
                <a16:creationId xmlns:a16="http://schemas.microsoft.com/office/drawing/2014/main" id="{A039C4F2-307C-E8D0-F1A3-15A03B230D56}"/>
              </a:ext>
            </a:extLst>
          </p:cNvPr>
          <p:cNvSpPr/>
          <p:nvPr/>
        </p:nvSpPr>
        <p:spPr>
          <a:xfrm>
            <a:off x="8240845" y="3212952"/>
            <a:ext cx="3529732" cy="3324342"/>
          </a:xfrm>
          <a:prstGeom prst="roundRect">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solidFill>
                <a:schemeClr val="bg1"/>
              </a:solidFill>
              <a:latin typeface="Century Gothic"/>
              <a:cs typeface="Calibri"/>
            </a:endParaRPr>
          </a:p>
        </p:txBody>
      </p:sp>
      <p:sp>
        <p:nvSpPr>
          <p:cNvPr id="27" name="Rectangle: Rounded Corners 26">
            <a:extLst>
              <a:ext uri="{FF2B5EF4-FFF2-40B4-BE49-F238E27FC236}">
                <a16:creationId xmlns:a16="http://schemas.microsoft.com/office/drawing/2014/main" id="{0D9676A1-3F63-2A95-A564-A8B85A3135C7}"/>
              </a:ext>
            </a:extLst>
          </p:cNvPr>
          <p:cNvSpPr/>
          <p:nvPr/>
        </p:nvSpPr>
        <p:spPr>
          <a:xfrm>
            <a:off x="376427" y="2393443"/>
            <a:ext cx="3529732" cy="57826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a:cs typeface="Calibri"/>
            </a:endParaRPr>
          </a:p>
        </p:txBody>
      </p:sp>
      <p:sp>
        <p:nvSpPr>
          <p:cNvPr id="33" name="Rectangle: Rounded Corners 32">
            <a:extLst>
              <a:ext uri="{FF2B5EF4-FFF2-40B4-BE49-F238E27FC236}">
                <a16:creationId xmlns:a16="http://schemas.microsoft.com/office/drawing/2014/main" id="{511379C8-6D76-2B1A-7455-88F9CB43C60F}"/>
              </a:ext>
            </a:extLst>
          </p:cNvPr>
          <p:cNvSpPr/>
          <p:nvPr/>
        </p:nvSpPr>
        <p:spPr>
          <a:xfrm>
            <a:off x="4315825" y="3212951"/>
            <a:ext cx="3529732" cy="3324342"/>
          </a:xfrm>
          <a:prstGeom prst="roundRect">
            <a:avLst/>
          </a:prstGeom>
          <a:solidFill>
            <a:srgbClr val="BF0808">
              <a:alpha val="79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a:latin typeface="Century Gothic"/>
              <a:cs typeface="Calibri"/>
            </a:endParaRPr>
          </a:p>
        </p:txBody>
      </p:sp>
      <p:sp>
        <p:nvSpPr>
          <p:cNvPr id="35" name="TextBox 3">
            <a:extLst>
              <a:ext uri="{FF2B5EF4-FFF2-40B4-BE49-F238E27FC236}">
                <a16:creationId xmlns:a16="http://schemas.microsoft.com/office/drawing/2014/main" id="{F87623F7-A2BA-0518-E75D-2578BB71F309}"/>
              </a:ext>
            </a:extLst>
          </p:cNvPr>
          <p:cNvSpPr txBox="1"/>
          <p:nvPr/>
        </p:nvSpPr>
        <p:spPr>
          <a:xfrm>
            <a:off x="4390640" y="3527544"/>
            <a:ext cx="3410720" cy="267765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AutoNum type="arabicPeriod"/>
            </a:pPr>
            <a:r>
              <a:rPr lang="en-US" sz="2100">
                <a:solidFill>
                  <a:schemeClr val="bg1"/>
                </a:solidFill>
                <a:latin typeface="Century Gothic"/>
                <a:cs typeface="Arial"/>
              </a:rPr>
              <a:t>Classified data per FDRA</a:t>
            </a:r>
            <a:endParaRPr lang="en-US">
              <a:solidFill>
                <a:schemeClr val="bg1"/>
              </a:solidFill>
            </a:endParaRPr>
          </a:p>
          <a:p>
            <a:pPr marL="457200" indent="-457200">
              <a:buAutoNum type="arabicPeriod"/>
            </a:pPr>
            <a:endParaRPr lang="en-US" sz="2100">
              <a:solidFill>
                <a:srgbClr val="000000"/>
              </a:solidFill>
              <a:latin typeface="Century Gothic"/>
              <a:cs typeface="Arial"/>
            </a:endParaRPr>
          </a:p>
          <a:p>
            <a:pPr marL="457200" indent="-457200">
              <a:buAutoNum type="arabicPeriod"/>
            </a:pPr>
            <a:r>
              <a:rPr lang="en-US" sz="2100">
                <a:solidFill>
                  <a:schemeClr val="bg1"/>
                </a:solidFill>
                <a:latin typeface="Century Gothic"/>
                <a:cs typeface="Arial"/>
              </a:rPr>
              <a:t>Extracted dates of green-up</a:t>
            </a:r>
          </a:p>
          <a:p>
            <a:pPr marL="457200" indent="-457200">
              <a:buAutoNum type="arabicPeriod"/>
            </a:pPr>
            <a:endParaRPr lang="en-US" sz="2100">
              <a:solidFill>
                <a:schemeClr val="bg1"/>
              </a:solidFill>
              <a:latin typeface="Century Gothic"/>
              <a:cs typeface="Arial"/>
            </a:endParaRPr>
          </a:p>
          <a:p>
            <a:pPr marL="457200" indent="-457200">
              <a:buAutoNum type="arabicPeriod"/>
            </a:pPr>
            <a:r>
              <a:rPr lang="en-US" sz="2100">
                <a:solidFill>
                  <a:schemeClr val="bg1"/>
                </a:solidFill>
                <a:latin typeface="Century Gothic"/>
                <a:cs typeface="Arial"/>
              </a:rPr>
              <a:t>Calculated dates of snowmelt</a:t>
            </a:r>
          </a:p>
        </p:txBody>
      </p:sp>
      <p:sp>
        <p:nvSpPr>
          <p:cNvPr id="37" name="Arrow: Right 36">
            <a:extLst>
              <a:ext uri="{FF2B5EF4-FFF2-40B4-BE49-F238E27FC236}">
                <a16:creationId xmlns:a16="http://schemas.microsoft.com/office/drawing/2014/main" id="{B27A5B96-658E-E878-3565-E43B1097C589}"/>
              </a:ext>
            </a:extLst>
          </p:cNvPr>
          <p:cNvSpPr/>
          <p:nvPr/>
        </p:nvSpPr>
        <p:spPr>
          <a:xfrm>
            <a:off x="3924296" y="4679466"/>
            <a:ext cx="488830" cy="373812"/>
          </a:xfrm>
          <a:prstGeom prst="rightArrow">
            <a:avLst/>
          </a:prstGeom>
          <a:solidFill>
            <a:schemeClr val="tx1"/>
          </a:solidFill>
          <a:ln>
            <a:solidFill>
              <a:srgbClr val="BF0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Arrow: Right 38">
            <a:extLst>
              <a:ext uri="{FF2B5EF4-FFF2-40B4-BE49-F238E27FC236}">
                <a16:creationId xmlns:a16="http://schemas.microsoft.com/office/drawing/2014/main" id="{49AE6FD7-67BB-4174-1DE2-97DAE8C8BB04}"/>
              </a:ext>
            </a:extLst>
          </p:cNvPr>
          <p:cNvSpPr/>
          <p:nvPr/>
        </p:nvSpPr>
        <p:spPr>
          <a:xfrm>
            <a:off x="7834937" y="4679466"/>
            <a:ext cx="488830" cy="373812"/>
          </a:xfrm>
          <a:prstGeom prst="rightArrow">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12">
            <a:extLst>
              <a:ext uri="{FF2B5EF4-FFF2-40B4-BE49-F238E27FC236}">
                <a16:creationId xmlns:a16="http://schemas.microsoft.com/office/drawing/2014/main" id="{077986FE-5DA8-514B-BE73-15903B36B37A}"/>
              </a:ext>
            </a:extLst>
          </p:cNvPr>
          <p:cNvSpPr txBox="1"/>
          <p:nvPr/>
        </p:nvSpPr>
        <p:spPr>
          <a:xfrm>
            <a:off x="4287060" y="2478169"/>
            <a:ext cx="3418935" cy="461665"/>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chemeClr val="tx1">
                    <a:lumMod val="75000"/>
                    <a:lumOff val="25000"/>
                  </a:schemeClr>
                </a:solidFill>
                <a:latin typeface="Century Gothic"/>
                <a:cs typeface="Calibri"/>
              </a:rPr>
              <a:t>Processing</a:t>
            </a:r>
          </a:p>
        </p:txBody>
      </p:sp>
      <p:sp>
        <p:nvSpPr>
          <p:cNvPr id="6" name="Rectangle: Rounded Corners 5">
            <a:extLst>
              <a:ext uri="{FF2B5EF4-FFF2-40B4-BE49-F238E27FC236}">
                <a16:creationId xmlns:a16="http://schemas.microsoft.com/office/drawing/2014/main" id="{2BE1EC21-4309-DACB-98FC-DEAA2DF1FE78}"/>
              </a:ext>
            </a:extLst>
          </p:cNvPr>
          <p:cNvSpPr/>
          <p:nvPr/>
        </p:nvSpPr>
        <p:spPr>
          <a:xfrm>
            <a:off x="4232608" y="2401140"/>
            <a:ext cx="3529732" cy="57826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a:cs typeface="Calibri"/>
            </a:endParaRPr>
          </a:p>
        </p:txBody>
      </p:sp>
      <p:sp>
        <p:nvSpPr>
          <p:cNvPr id="8" name="TextBox 12">
            <a:extLst>
              <a:ext uri="{FF2B5EF4-FFF2-40B4-BE49-F238E27FC236}">
                <a16:creationId xmlns:a16="http://schemas.microsoft.com/office/drawing/2014/main" id="{57EB028D-5C3A-894C-9796-CE1B8A0BD26B}"/>
              </a:ext>
            </a:extLst>
          </p:cNvPr>
          <p:cNvSpPr txBox="1"/>
          <p:nvPr/>
        </p:nvSpPr>
        <p:spPr>
          <a:xfrm>
            <a:off x="8220211" y="2470471"/>
            <a:ext cx="3418935" cy="461665"/>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3F3F3F"/>
                </a:solidFill>
                <a:latin typeface="Century Gothic"/>
                <a:cs typeface="Calibri"/>
              </a:rPr>
              <a:t>Analysis</a:t>
            </a:r>
          </a:p>
        </p:txBody>
      </p:sp>
      <p:sp>
        <p:nvSpPr>
          <p:cNvPr id="12" name="Rectangle: Rounded Corners 11">
            <a:extLst>
              <a:ext uri="{FF2B5EF4-FFF2-40B4-BE49-F238E27FC236}">
                <a16:creationId xmlns:a16="http://schemas.microsoft.com/office/drawing/2014/main" id="{EBB1FE4A-D505-F0E2-72ED-A9ED5DDCD5BE}"/>
              </a:ext>
            </a:extLst>
          </p:cNvPr>
          <p:cNvSpPr/>
          <p:nvPr/>
        </p:nvSpPr>
        <p:spPr>
          <a:xfrm>
            <a:off x="8165759" y="2393442"/>
            <a:ext cx="3529732" cy="57826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solidFill>
                <a:schemeClr val="tx1">
                  <a:lumMod val="75000"/>
                  <a:lumOff val="25000"/>
                </a:schemeClr>
              </a:solidFill>
              <a:latin typeface="Century Gothic"/>
              <a:cs typeface="Calibri"/>
            </a:endParaRPr>
          </a:p>
        </p:txBody>
      </p:sp>
      <p:sp>
        <p:nvSpPr>
          <p:cNvPr id="14" name="TextBox 13">
            <a:extLst>
              <a:ext uri="{FF2B5EF4-FFF2-40B4-BE49-F238E27FC236}">
                <a16:creationId xmlns:a16="http://schemas.microsoft.com/office/drawing/2014/main" id="{6259297E-AA92-43A9-6606-FD82B6FEDBC2}"/>
              </a:ext>
            </a:extLst>
          </p:cNvPr>
          <p:cNvSpPr txBox="1"/>
          <p:nvPr/>
        </p:nvSpPr>
        <p:spPr>
          <a:xfrm>
            <a:off x="8356746" y="3749266"/>
            <a:ext cx="3413831" cy="23544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100">
                <a:solidFill>
                  <a:schemeClr val="bg1"/>
                </a:solidFill>
                <a:latin typeface="Century Gothic"/>
              </a:rPr>
              <a:t>Summary statistics and visualizations per FDRA</a:t>
            </a:r>
            <a:endParaRPr lang="en-US" sz="2100">
              <a:solidFill>
                <a:schemeClr val="bg1"/>
              </a:solidFill>
              <a:latin typeface="Garamond"/>
            </a:endParaRPr>
          </a:p>
          <a:p>
            <a:pPr marL="457200" indent="-457200">
              <a:buAutoNum type="arabicPeriod"/>
            </a:pPr>
            <a:endParaRPr lang="en-US" sz="2100">
              <a:solidFill>
                <a:schemeClr val="bg1"/>
              </a:solidFill>
              <a:latin typeface="Century Gothic"/>
            </a:endParaRPr>
          </a:p>
          <a:p>
            <a:pPr marL="457200" indent="-457200">
              <a:buAutoNum type="arabicPeriod"/>
            </a:pPr>
            <a:r>
              <a:rPr lang="en-US" sz="2100">
                <a:solidFill>
                  <a:schemeClr val="bg1"/>
                </a:solidFill>
                <a:latin typeface="Century Gothic"/>
              </a:rPr>
              <a:t>Trend analysis </a:t>
            </a:r>
            <a:endParaRPr lang="en-US" sz="2100">
              <a:solidFill>
                <a:schemeClr val="bg1"/>
              </a:solidFill>
              <a:latin typeface="Garamond"/>
            </a:endParaRPr>
          </a:p>
          <a:p>
            <a:r>
              <a:rPr lang="en-US" sz="2100">
                <a:solidFill>
                  <a:schemeClr val="bg1"/>
                </a:solidFill>
                <a:latin typeface="Century Gothic"/>
              </a:rPr>
              <a:t>    within study period</a:t>
            </a:r>
            <a:endParaRPr lang="en-US" sz="2100">
              <a:solidFill>
                <a:schemeClr val="bg1"/>
              </a:solidFill>
            </a:endParaRPr>
          </a:p>
        </p:txBody>
      </p:sp>
      <p:sp>
        <p:nvSpPr>
          <p:cNvPr id="16" name="TextBox 15">
            <a:extLst>
              <a:ext uri="{FF2B5EF4-FFF2-40B4-BE49-F238E27FC236}">
                <a16:creationId xmlns:a16="http://schemas.microsoft.com/office/drawing/2014/main" id="{4F0F2BCC-3285-8376-FCF5-B5DAFD228959}"/>
              </a:ext>
            </a:extLst>
          </p:cNvPr>
          <p:cNvSpPr txBox="1"/>
          <p:nvPr/>
        </p:nvSpPr>
        <p:spPr>
          <a:xfrm>
            <a:off x="385568" y="4182624"/>
            <a:ext cx="352059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100">
                <a:solidFill>
                  <a:srgbClr val="FFFFFF"/>
                </a:solidFill>
                <a:latin typeface="Century Gothic"/>
                <a:cs typeface="Arial"/>
              </a:rPr>
              <a:t>MCD12Q2 Land Cover Phenology</a:t>
            </a:r>
            <a:endParaRPr lang="en-US"/>
          </a:p>
          <a:p>
            <a:endParaRPr lang="en-US" sz="2100">
              <a:latin typeface="Century Gothic"/>
              <a:cs typeface="Arial"/>
            </a:endParaRPr>
          </a:p>
          <a:p>
            <a:pPr marL="342900" indent="-342900">
              <a:buFont typeface="Arial"/>
              <a:buChar char="•"/>
            </a:pPr>
            <a:r>
              <a:rPr lang="en-US" sz="2100">
                <a:solidFill>
                  <a:srgbClr val="FFFFFF"/>
                </a:solidFill>
                <a:latin typeface="Century Gothic"/>
                <a:cs typeface="Arial"/>
              </a:rPr>
              <a:t>Snow Water Equivalent</a:t>
            </a:r>
            <a:endParaRPr lang="en-US" sz="2100">
              <a:latin typeface="Century Gothic"/>
              <a:cs typeface="Arial"/>
            </a:endParaRPr>
          </a:p>
        </p:txBody>
      </p:sp>
    </p:spTree>
    <p:extLst>
      <p:ext uri="{BB962C8B-B14F-4D97-AF65-F5344CB8AC3E}">
        <p14:creationId xmlns:p14="http://schemas.microsoft.com/office/powerpoint/2010/main" val="143842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99FF-A9A7-E956-8F59-180D3E66C731}"/>
              </a:ext>
            </a:extLst>
          </p:cNvPr>
          <p:cNvSpPr>
            <a:spLocks noGrp="1"/>
          </p:cNvSpPr>
          <p:nvPr>
            <p:ph type="title"/>
          </p:nvPr>
        </p:nvSpPr>
        <p:spPr/>
        <p:txBody>
          <a:bodyPr>
            <a:noAutofit/>
          </a:bodyPr>
          <a:lstStyle/>
          <a:p>
            <a:r>
              <a:rPr lang="en-US" sz="3600"/>
              <a:t>METHODOLOGY: ANTECEDENT CONDITION ANALYSIS</a:t>
            </a:r>
          </a:p>
        </p:txBody>
      </p:sp>
      <p:cxnSp>
        <p:nvCxnSpPr>
          <p:cNvPr id="10" name="Conector recto de flecha 3">
            <a:extLst>
              <a:ext uri="{FF2B5EF4-FFF2-40B4-BE49-F238E27FC236}">
                <a16:creationId xmlns:a16="http://schemas.microsoft.com/office/drawing/2014/main" id="{733E4553-10FF-C61F-4066-56BF0041F11C}"/>
              </a:ext>
            </a:extLst>
          </p:cNvPr>
          <p:cNvCxnSpPr>
            <a:cxnSpLocks/>
          </p:cNvCxnSpPr>
          <p:nvPr/>
        </p:nvCxnSpPr>
        <p:spPr>
          <a:xfrm flipV="1">
            <a:off x="3025684" y="1347890"/>
            <a:ext cx="6152358" cy="14380"/>
          </a:xfrm>
          <a:prstGeom prst="straightConnector1">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7">
            <a:extLst>
              <a:ext uri="{FF2B5EF4-FFF2-40B4-BE49-F238E27FC236}">
                <a16:creationId xmlns:a16="http://schemas.microsoft.com/office/drawing/2014/main" id="{6E1FBAD3-B716-F5B1-6601-4383F85306B1}"/>
              </a:ext>
            </a:extLst>
          </p:cNvPr>
          <p:cNvSpPr txBox="1">
            <a:spLocks/>
          </p:cNvSpPr>
          <p:nvPr/>
        </p:nvSpPr>
        <p:spPr>
          <a:xfrm>
            <a:off x="2714645" y="1553235"/>
            <a:ext cx="1035774" cy="39957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500"/>
              </a:spcAft>
              <a:buClr>
                <a:srgbClr val="C13E2D"/>
              </a:buClr>
            </a:pPr>
            <a:r>
              <a:rPr lang="en-US" sz="1800" b="1"/>
              <a:t>2008</a:t>
            </a:r>
          </a:p>
        </p:txBody>
      </p:sp>
      <p:grpSp>
        <p:nvGrpSpPr>
          <p:cNvPr id="22" name="Grupo 19">
            <a:extLst>
              <a:ext uri="{FF2B5EF4-FFF2-40B4-BE49-F238E27FC236}">
                <a16:creationId xmlns:a16="http://schemas.microsoft.com/office/drawing/2014/main" id="{0FE93A80-2DE7-3BEF-E4FC-56EEC3A3CFC3}"/>
              </a:ext>
            </a:extLst>
          </p:cNvPr>
          <p:cNvGrpSpPr/>
          <p:nvPr/>
        </p:nvGrpSpPr>
        <p:grpSpPr>
          <a:xfrm>
            <a:off x="8972735" y="1198798"/>
            <a:ext cx="1009240" cy="922614"/>
            <a:chOff x="10354045" y="548402"/>
            <a:chExt cx="1009240" cy="922614"/>
          </a:xfrm>
        </p:grpSpPr>
        <p:sp>
          <p:nvSpPr>
            <p:cNvPr id="20" name="Text Placeholder 7">
              <a:extLst>
                <a:ext uri="{FF2B5EF4-FFF2-40B4-BE49-F238E27FC236}">
                  <a16:creationId xmlns:a16="http://schemas.microsoft.com/office/drawing/2014/main" id="{658CAC5F-B7A8-68A8-A728-7D3F192860CF}"/>
                </a:ext>
              </a:extLst>
            </p:cNvPr>
            <p:cNvSpPr txBox="1">
              <a:spLocks/>
            </p:cNvSpPr>
            <p:nvPr/>
          </p:nvSpPr>
          <p:spPr>
            <a:xfrm>
              <a:off x="10354045" y="939598"/>
              <a:ext cx="1009240" cy="53141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500"/>
                </a:spcAft>
                <a:buClr>
                  <a:srgbClr val="C13E2D"/>
                </a:buClr>
              </a:pPr>
              <a:r>
                <a:rPr lang="en-US" sz="1800" b="1"/>
                <a:t>2023</a:t>
              </a:r>
            </a:p>
          </p:txBody>
        </p:sp>
        <p:sp>
          <p:nvSpPr>
            <p:cNvPr id="21" name="Elipse 21">
              <a:extLst>
                <a:ext uri="{FF2B5EF4-FFF2-40B4-BE49-F238E27FC236}">
                  <a16:creationId xmlns:a16="http://schemas.microsoft.com/office/drawing/2014/main" id="{DFF04806-86D7-06C0-D781-050C8EA50912}"/>
                </a:ext>
              </a:extLst>
            </p:cNvPr>
            <p:cNvSpPr/>
            <p:nvPr/>
          </p:nvSpPr>
          <p:spPr>
            <a:xfrm>
              <a:off x="10544892" y="548402"/>
              <a:ext cx="272143" cy="266682"/>
            </a:xfrm>
            <a:prstGeom prst="ellipse">
              <a:avLst/>
            </a:prstGeom>
            <a:solidFill>
              <a:schemeClr val="bg1">
                <a:lumMod val="95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sp>
        <p:nvSpPr>
          <p:cNvPr id="32" name="Elipse 21">
            <a:extLst>
              <a:ext uri="{FF2B5EF4-FFF2-40B4-BE49-F238E27FC236}">
                <a16:creationId xmlns:a16="http://schemas.microsoft.com/office/drawing/2014/main" id="{9347F8AD-F06C-CD33-CF1E-A61895B045E5}"/>
              </a:ext>
            </a:extLst>
          </p:cNvPr>
          <p:cNvSpPr/>
          <p:nvPr/>
        </p:nvSpPr>
        <p:spPr>
          <a:xfrm>
            <a:off x="2863390" y="1237553"/>
            <a:ext cx="272143" cy="266682"/>
          </a:xfrm>
          <a:prstGeom prst="ellipse">
            <a:avLst/>
          </a:prstGeom>
          <a:solidFill>
            <a:schemeClr val="bg1">
              <a:lumMod val="95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7">
            <a:extLst>
              <a:ext uri="{FF2B5EF4-FFF2-40B4-BE49-F238E27FC236}">
                <a16:creationId xmlns:a16="http://schemas.microsoft.com/office/drawing/2014/main" id="{772835B2-F9D6-53C8-21D5-5A4D03C60DE1}"/>
              </a:ext>
            </a:extLst>
          </p:cNvPr>
          <p:cNvSpPr txBox="1">
            <a:spLocks/>
          </p:cNvSpPr>
          <p:nvPr/>
        </p:nvSpPr>
        <p:spPr>
          <a:xfrm>
            <a:off x="4137983" y="1504111"/>
            <a:ext cx="3965480" cy="710963"/>
          </a:xfrm>
          <a:prstGeom prst="rect">
            <a:avLst/>
          </a:prstGeom>
          <a:ln w="28575">
            <a:solidFill>
              <a:schemeClr val="tx2">
                <a:lumMod val="60000"/>
                <a:lumOff val="40000"/>
              </a:schemeClr>
            </a:solidFill>
          </a:ln>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500"/>
              </a:spcAft>
              <a:buClr>
                <a:srgbClr val="C13E2D"/>
              </a:buClr>
            </a:pPr>
            <a:r>
              <a:rPr lang="en-US" sz="2000" i="1">
                <a:latin typeface="Century Gothic"/>
              </a:rPr>
              <a:t>March 1st – November 30th, 2008 – 2023</a:t>
            </a:r>
            <a:endParaRPr lang="en-US" sz="2400" b="1">
              <a:latin typeface="Century Gothic"/>
            </a:endParaRPr>
          </a:p>
        </p:txBody>
      </p:sp>
      <p:sp>
        <p:nvSpPr>
          <p:cNvPr id="59" name="Rectangle: Rounded Corners 58">
            <a:extLst>
              <a:ext uri="{FF2B5EF4-FFF2-40B4-BE49-F238E27FC236}">
                <a16:creationId xmlns:a16="http://schemas.microsoft.com/office/drawing/2014/main" id="{455B6905-6AEE-4453-BB16-3A67C6B7043B}"/>
              </a:ext>
            </a:extLst>
          </p:cNvPr>
          <p:cNvSpPr/>
          <p:nvPr/>
        </p:nvSpPr>
        <p:spPr>
          <a:xfrm>
            <a:off x="376429" y="3212952"/>
            <a:ext cx="3529732" cy="3324342"/>
          </a:xfrm>
          <a:prstGeom prst="roundRect">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1700" b="1">
              <a:latin typeface="Century Gothic"/>
            </a:endParaRPr>
          </a:p>
        </p:txBody>
      </p:sp>
      <p:sp>
        <p:nvSpPr>
          <p:cNvPr id="61" name="Rectangle: Rounded Corners 60">
            <a:extLst>
              <a:ext uri="{FF2B5EF4-FFF2-40B4-BE49-F238E27FC236}">
                <a16:creationId xmlns:a16="http://schemas.microsoft.com/office/drawing/2014/main" id="{5C60FC07-2C83-4D9A-B3B7-34FB324D95AC}"/>
              </a:ext>
            </a:extLst>
          </p:cNvPr>
          <p:cNvSpPr/>
          <p:nvPr/>
        </p:nvSpPr>
        <p:spPr>
          <a:xfrm>
            <a:off x="8240845" y="3212952"/>
            <a:ext cx="3529732" cy="3324342"/>
          </a:xfrm>
          <a:prstGeom prst="roundRect">
            <a:avLst/>
          </a:prstGeom>
          <a:solidFill>
            <a:schemeClr val="accent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100">
              <a:solidFill>
                <a:schemeClr val="bg1"/>
              </a:solidFill>
              <a:latin typeface="Century Gothic"/>
              <a:cs typeface="Calibri"/>
            </a:endParaRPr>
          </a:p>
        </p:txBody>
      </p:sp>
      <p:sp>
        <p:nvSpPr>
          <p:cNvPr id="65" name="Rectangle: Rounded Corners 64">
            <a:extLst>
              <a:ext uri="{FF2B5EF4-FFF2-40B4-BE49-F238E27FC236}">
                <a16:creationId xmlns:a16="http://schemas.microsoft.com/office/drawing/2014/main" id="{E05B725D-255A-4649-A04A-E4E8503D02F9}"/>
              </a:ext>
            </a:extLst>
          </p:cNvPr>
          <p:cNvSpPr/>
          <p:nvPr/>
        </p:nvSpPr>
        <p:spPr>
          <a:xfrm>
            <a:off x="4315825" y="3212951"/>
            <a:ext cx="3529732" cy="3324342"/>
          </a:xfrm>
          <a:prstGeom prst="roundRect">
            <a:avLst/>
          </a:prstGeom>
          <a:solidFill>
            <a:schemeClr val="accent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sz="2100">
              <a:latin typeface="Century Gothic"/>
              <a:cs typeface="Calibri"/>
            </a:endParaRPr>
          </a:p>
        </p:txBody>
      </p:sp>
      <p:sp>
        <p:nvSpPr>
          <p:cNvPr id="68" name="Arrow: Right 67">
            <a:extLst>
              <a:ext uri="{FF2B5EF4-FFF2-40B4-BE49-F238E27FC236}">
                <a16:creationId xmlns:a16="http://schemas.microsoft.com/office/drawing/2014/main" id="{9C500429-C328-44AB-AF0C-6751B3F7FEB6}"/>
              </a:ext>
            </a:extLst>
          </p:cNvPr>
          <p:cNvSpPr/>
          <p:nvPr/>
        </p:nvSpPr>
        <p:spPr>
          <a:xfrm>
            <a:off x="3910582" y="4653366"/>
            <a:ext cx="488830" cy="373812"/>
          </a:xfrm>
          <a:prstGeom prst="rightArrow">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9" name="Arrow: Right 68">
            <a:extLst>
              <a:ext uri="{FF2B5EF4-FFF2-40B4-BE49-F238E27FC236}">
                <a16:creationId xmlns:a16="http://schemas.microsoft.com/office/drawing/2014/main" id="{1FB1DE9F-C5A4-4BD2-BEFB-8FFE5A3F36E5}"/>
              </a:ext>
            </a:extLst>
          </p:cNvPr>
          <p:cNvSpPr/>
          <p:nvPr/>
        </p:nvSpPr>
        <p:spPr>
          <a:xfrm>
            <a:off x="7821223" y="4653366"/>
            <a:ext cx="488830" cy="373812"/>
          </a:xfrm>
          <a:prstGeom prst="rightArrow">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12">
            <a:extLst>
              <a:ext uri="{FF2B5EF4-FFF2-40B4-BE49-F238E27FC236}">
                <a16:creationId xmlns:a16="http://schemas.microsoft.com/office/drawing/2014/main" id="{DF186E44-82C1-5FF5-5FDF-89A16CEBBEF2}"/>
              </a:ext>
            </a:extLst>
          </p:cNvPr>
          <p:cNvSpPr txBox="1"/>
          <p:nvPr/>
        </p:nvSpPr>
        <p:spPr>
          <a:xfrm>
            <a:off x="430879" y="2470472"/>
            <a:ext cx="341893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chemeClr val="tx1">
                    <a:lumMod val="75000"/>
                    <a:lumOff val="25000"/>
                  </a:schemeClr>
                </a:solidFill>
                <a:latin typeface="Century Gothic"/>
                <a:cs typeface="Calibri"/>
              </a:rPr>
              <a:t>Variables</a:t>
            </a:r>
            <a:endParaRPr lang="en-US" sz="2400">
              <a:solidFill>
                <a:schemeClr val="tx1">
                  <a:lumMod val="75000"/>
                  <a:lumOff val="25000"/>
                </a:schemeClr>
              </a:solidFill>
            </a:endParaRPr>
          </a:p>
        </p:txBody>
      </p:sp>
      <p:sp>
        <p:nvSpPr>
          <p:cNvPr id="8" name="Rectangle: Rounded Corners 7">
            <a:extLst>
              <a:ext uri="{FF2B5EF4-FFF2-40B4-BE49-F238E27FC236}">
                <a16:creationId xmlns:a16="http://schemas.microsoft.com/office/drawing/2014/main" id="{E2E6C81F-7383-D430-D0AE-017597AD3265}"/>
              </a:ext>
            </a:extLst>
          </p:cNvPr>
          <p:cNvSpPr/>
          <p:nvPr/>
        </p:nvSpPr>
        <p:spPr>
          <a:xfrm>
            <a:off x="376427" y="2393443"/>
            <a:ext cx="3529732" cy="578268"/>
          </a:xfrm>
          <a:prstGeom prst="round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a:cs typeface="Calibri"/>
            </a:endParaRPr>
          </a:p>
        </p:txBody>
      </p:sp>
      <p:sp>
        <p:nvSpPr>
          <p:cNvPr id="19" name="TextBox 18">
            <a:extLst>
              <a:ext uri="{FF2B5EF4-FFF2-40B4-BE49-F238E27FC236}">
                <a16:creationId xmlns:a16="http://schemas.microsoft.com/office/drawing/2014/main" id="{34EE0D80-73FE-C182-10F0-CEA11A4104BA}"/>
              </a:ext>
            </a:extLst>
          </p:cNvPr>
          <p:cNvSpPr txBox="1"/>
          <p:nvPr/>
        </p:nvSpPr>
        <p:spPr>
          <a:xfrm>
            <a:off x="582215" y="3206141"/>
            <a:ext cx="3267599"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100">
                <a:solidFill>
                  <a:srgbClr val="FFFFFF"/>
                </a:solidFill>
                <a:latin typeface="Century Gothic"/>
                <a:cs typeface="Arial"/>
              </a:rPr>
              <a:t>Relative Humidity</a:t>
            </a:r>
            <a:endParaRPr lang="en-US" sz="2100">
              <a:latin typeface="Century Gothic"/>
              <a:cs typeface="Arial"/>
            </a:endParaRPr>
          </a:p>
          <a:p>
            <a:pPr marL="342900" indent="-342900">
              <a:buFont typeface="Arial,Sans-Serif"/>
              <a:buChar char="•"/>
            </a:pPr>
            <a:endParaRPr lang="en-US" sz="2100">
              <a:latin typeface="Century Gothic"/>
              <a:cs typeface="Arial"/>
            </a:endParaRPr>
          </a:p>
          <a:p>
            <a:pPr marL="342900" indent="-342900">
              <a:buFont typeface="Arial,Sans-Serif"/>
              <a:buChar char="•"/>
            </a:pPr>
            <a:r>
              <a:rPr lang="en-US" sz="2100">
                <a:solidFill>
                  <a:srgbClr val="FFFFFF"/>
                </a:solidFill>
                <a:latin typeface="Century Gothic"/>
                <a:cs typeface="Arial"/>
              </a:rPr>
              <a:t>Precipitation</a:t>
            </a:r>
            <a:endParaRPr lang="en-US" sz="2100">
              <a:latin typeface="Century Gothic"/>
              <a:cs typeface="Arial"/>
            </a:endParaRPr>
          </a:p>
          <a:p>
            <a:endParaRPr lang="en-US" sz="2100">
              <a:latin typeface="Century Gothic"/>
              <a:cs typeface="Arial"/>
            </a:endParaRPr>
          </a:p>
          <a:p>
            <a:pPr marL="342900" indent="-342900">
              <a:buFont typeface="Arial,Sans-Serif"/>
              <a:buChar char="•"/>
            </a:pPr>
            <a:r>
              <a:rPr lang="en-US" sz="2100">
                <a:solidFill>
                  <a:srgbClr val="FFFFFF"/>
                </a:solidFill>
                <a:latin typeface="Century Gothic"/>
                <a:cs typeface="Arial"/>
              </a:rPr>
              <a:t>Soil Moisture</a:t>
            </a:r>
            <a:endParaRPr lang="en-US" sz="2100">
              <a:latin typeface="Century Gothic"/>
              <a:cs typeface="Arial"/>
            </a:endParaRPr>
          </a:p>
          <a:p>
            <a:pPr marL="342900" indent="-342900">
              <a:buFont typeface="Arial,Sans-Serif"/>
              <a:buChar char="•"/>
            </a:pPr>
            <a:endParaRPr lang="en-US" sz="2100">
              <a:latin typeface="Century Gothic"/>
              <a:cs typeface="Arial"/>
            </a:endParaRPr>
          </a:p>
          <a:p>
            <a:pPr marL="342900" indent="-342900">
              <a:buFont typeface="Arial,Sans-Serif"/>
              <a:buChar char="•"/>
            </a:pPr>
            <a:r>
              <a:rPr lang="en-US" sz="2100">
                <a:solidFill>
                  <a:srgbClr val="FFFFFF"/>
                </a:solidFill>
                <a:latin typeface="Century Gothic"/>
                <a:cs typeface="Arial"/>
              </a:rPr>
              <a:t>Evaporative Stress Index</a:t>
            </a:r>
          </a:p>
          <a:p>
            <a:pPr marL="342900" indent="-342900">
              <a:buFont typeface="Arial,Sans-Serif"/>
              <a:buChar char="•"/>
            </a:pPr>
            <a:endParaRPr lang="en-US" sz="2100">
              <a:solidFill>
                <a:srgbClr val="FFFFFF"/>
              </a:solidFill>
              <a:latin typeface="Century Gothic"/>
              <a:cs typeface="Arial"/>
            </a:endParaRPr>
          </a:p>
          <a:p>
            <a:pPr marL="342900" indent="-342900">
              <a:buFont typeface="Arial,Sans-Serif"/>
              <a:buChar char="•"/>
            </a:pPr>
            <a:r>
              <a:rPr lang="en-US" sz="2100">
                <a:solidFill>
                  <a:srgbClr val="FFFFFF"/>
                </a:solidFill>
                <a:latin typeface="Century Gothic"/>
                <a:cs typeface="Arial"/>
              </a:rPr>
              <a:t>Wind Speed</a:t>
            </a:r>
            <a:endParaRPr lang="en-US" sz="2100">
              <a:latin typeface="Century Gothic"/>
            </a:endParaRPr>
          </a:p>
        </p:txBody>
      </p:sp>
      <p:sp>
        <p:nvSpPr>
          <p:cNvPr id="23" name="TextBox 22">
            <a:extLst>
              <a:ext uri="{FF2B5EF4-FFF2-40B4-BE49-F238E27FC236}">
                <a16:creationId xmlns:a16="http://schemas.microsoft.com/office/drawing/2014/main" id="{05B83433-BA15-5BB2-FAEF-8746B6CB9595}"/>
              </a:ext>
            </a:extLst>
          </p:cNvPr>
          <p:cNvSpPr txBox="1"/>
          <p:nvPr/>
        </p:nvSpPr>
        <p:spPr>
          <a:xfrm>
            <a:off x="8310054" y="3227689"/>
            <a:ext cx="3768048"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sz="2100">
                <a:solidFill>
                  <a:schemeClr val="bg1"/>
                </a:solidFill>
                <a:latin typeface="Century Gothic"/>
                <a:ea typeface="+mn-lt"/>
                <a:cs typeface="+mn-lt"/>
              </a:rPr>
              <a:t>Seasonal linear regressions</a:t>
            </a:r>
          </a:p>
          <a:p>
            <a:pPr marL="342900" indent="-342900">
              <a:buAutoNum type="arabicPeriod"/>
            </a:pPr>
            <a:endParaRPr lang="en-US" sz="2100">
              <a:solidFill>
                <a:schemeClr val="bg1"/>
              </a:solidFill>
              <a:latin typeface="Century Gothic"/>
              <a:ea typeface="+mn-lt"/>
              <a:cs typeface="+mn-lt"/>
            </a:endParaRPr>
          </a:p>
          <a:p>
            <a:pPr marL="342900" indent="-342900">
              <a:buAutoNum type="arabicPeriod"/>
            </a:pPr>
            <a:r>
              <a:rPr lang="en-US" sz="2100">
                <a:solidFill>
                  <a:schemeClr val="bg1"/>
                </a:solidFill>
                <a:latin typeface="Century Gothic"/>
                <a:ea typeface="+mn-lt"/>
                <a:cs typeface="+mn-lt"/>
              </a:rPr>
              <a:t>Pearson linear correlations</a:t>
            </a:r>
          </a:p>
          <a:p>
            <a:pPr marL="342900" indent="-342900">
              <a:buAutoNum type="arabicPeriod"/>
            </a:pPr>
            <a:endParaRPr lang="en-US" sz="2100">
              <a:solidFill>
                <a:schemeClr val="bg1"/>
              </a:solidFill>
              <a:latin typeface="Century Gothic"/>
              <a:ea typeface="+mn-lt"/>
              <a:cs typeface="+mn-lt"/>
            </a:endParaRPr>
          </a:p>
          <a:p>
            <a:pPr marL="342900" indent="-342900">
              <a:buAutoNum type="arabicPeriod"/>
            </a:pPr>
            <a:r>
              <a:rPr lang="en-US" sz="2100">
                <a:solidFill>
                  <a:schemeClr val="bg1"/>
                </a:solidFill>
                <a:latin typeface="Century Gothic"/>
                <a:ea typeface="+mn-lt"/>
                <a:cs typeface="+mn-lt"/>
              </a:rPr>
              <a:t>Random Forest models</a:t>
            </a:r>
          </a:p>
          <a:p>
            <a:pPr marL="342900" indent="-342900">
              <a:buAutoNum type="arabicPeriod"/>
            </a:pPr>
            <a:endParaRPr lang="en-US" sz="2100">
              <a:solidFill>
                <a:schemeClr val="bg1"/>
              </a:solidFill>
              <a:latin typeface="Century Gothic"/>
              <a:ea typeface="+mn-lt"/>
              <a:cs typeface="+mn-lt"/>
            </a:endParaRPr>
          </a:p>
          <a:p>
            <a:pPr marL="342900" indent="-342900">
              <a:buAutoNum type="arabicPeriod"/>
            </a:pPr>
            <a:r>
              <a:rPr lang="en-US" sz="2100">
                <a:solidFill>
                  <a:schemeClr val="bg1"/>
                </a:solidFill>
                <a:latin typeface="Century Gothic"/>
                <a:ea typeface="+mn-lt"/>
                <a:cs typeface="+mn-lt"/>
              </a:rPr>
              <a:t>Maps of environmental condition trends</a:t>
            </a:r>
            <a:endParaRPr lang="en-US" sz="2100">
              <a:solidFill>
                <a:schemeClr val="bg1"/>
              </a:solidFill>
              <a:latin typeface="Garamond"/>
              <a:ea typeface="+mn-lt"/>
              <a:cs typeface="+mn-lt"/>
            </a:endParaRPr>
          </a:p>
        </p:txBody>
      </p:sp>
      <p:sp>
        <p:nvSpPr>
          <p:cNvPr id="24" name="TextBox 12">
            <a:extLst>
              <a:ext uri="{FF2B5EF4-FFF2-40B4-BE49-F238E27FC236}">
                <a16:creationId xmlns:a16="http://schemas.microsoft.com/office/drawing/2014/main" id="{09955381-417F-011B-A23B-251CE3B4933D}"/>
              </a:ext>
            </a:extLst>
          </p:cNvPr>
          <p:cNvSpPr txBox="1"/>
          <p:nvPr/>
        </p:nvSpPr>
        <p:spPr>
          <a:xfrm>
            <a:off x="4333242" y="2462775"/>
            <a:ext cx="341893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chemeClr val="tx1">
                    <a:lumMod val="75000"/>
                    <a:lumOff val="25000"/>
                  </a:schemeClr>
                </a:solidFill>
                <a:latin typeface="Century Gothic"/>
                <a:cs typeface="Calibri"/>
              </a:rPr>
              <a:t>Processing</a:t>
            </a:r>
          </a:p>
        </p:txBody>
      </p:sp>
      <p:sp>
        <p:nvSpPr>
          <p:cNvPr id="25" name="Rectangle: Rounded Corners 24">
            <a:extLst>
              <a:ext uri="{FF2B5EF4-FFF2-40B4-BE49-F238E27FC236}">
                <a16:creationId xmlns:a16="http://schemas.microsoft.com/office/drawing/2014/main" id="{B269AA1F-0DC3-1E1C-7E84-F32C5783862C}"/>
              </a:ext>
            </a:extLst>
          </p:cNvPr>
          <p:cNvSpPr/>
          <p:nvPr/>
        </p:nvSpPr>
        <p:spPr>
          <a:xfrm>
            <a:off x="4278790" y="2385746"/>
            <a:ext cx="3529732" cy="578268"/>
          </a:xfrm>
          <a:prstGeom prst="round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a:cs typeface="Calibri"/>
            </a:endParaRPr>
          </a:p>
        </p:txBody>
      </p:sp>
      <p:sp>
        <p:nvSpPr>
          <p:cNvPr id="26" name="TextBox 12">
            <a:extLst>
              <a:ext uri="{FF2B5EF4-FFF2-40B4-BE49-F238E27FC236}">
                <a16:creationId xmlns:a16="http://schemas.microsoft.com/office/drawing/2014/main" id="{50BEECE4-5CD7-5E15-6481-F8D4658DAD0F}"/>
              </a:ext>
            </a:extLst>
          </p:cNvPr>
          <p:cNvSpPr txBox="1"/>
          <p:nvPr/>
        </p:nvSpPr>
        <p:spPr>
          <a:xfrm>
            <a:off x="8266393" y="2455077"/>
            <a:ext cx="341893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chemeClr val="tx1">
                    <a:lumMod val="75000"/>
                    <a:lumOff val="25000"/>
                  </a:schemeClr>
                </a:solidFill>
                <a:latin typeface="Century Gothic"/>
                <a:cs typeface="Calibri"/>
              </a:rPr>
              <a:t>Analysis</a:t>
            </a:r>
          </a:p>
        </p:txBody>
      </p:sp>
      <p:sp>
        <p:nvSpPr>
          <p:cNvPr id="27" name="Rectangle: Rounded Corners 26">
            <a:extLst>
              <a:ext uri="{FF2B5EF4-FFF2-40B4-BE49-F238E27FC236}">
                <a16:creationId xmlns:a16="http://schemas.microsoft.com/office/drawing/2014/main" id="{4E94E91F-3964-93FF-FEDD-B6F4D920E816}"/>
              </a:ext>
            </a:extLst>
          </p:cNvPr>
          <p:cNvSpPr/>
          <p:nvPr/>
        </p:nvSpPr>
        <p:spPr>
          <a:xfrm>
            <a:off x="8211941" y="2378048"/>
            <a:ext cx="3529732" cy="578268"/>
          </a:xfrm>
          <a:prstGeom prst="round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a:cs typeface="Calibri"/>
            </a:endParaRPr>
          </a:p>
        </p:txBody>
      </p:sp>
      <p:sp>
        <p:nvSpPr>
          <p:cNvPr id="28" name="TextBox 27">
            <a:extLst>
              <a:ext uri="{FF2B5EF4-FFF2-40B4-BE49-F238E27FC236}">
                <a16:creationId xmlns:a16="http://schemas.microsoft.com/office/drawing/2014/main" id="{C5DE742C-39DD-AB73-B413-7D64DE2DC00C}"/>
              </a:ext>
            </a:extLst>
          </p:cNvPr>
          <p:cNvSpPr txBox="1"/>
          <p:nvPr/>
        </p:nvSpPr>
        <p:spPr>
          <a:xfrm>
            <a:off x="4093456" y="3374076"/>
            <a:ext cx="3649962" cy="3000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800100" lvl="1" indent="-342900">
              <a:buAutoNum type="arabicPeriod"/>
            </a:pPr>
            <a:r>
              <a:rPr lang="en-US" sz="2100">
                <a:solidFill>
                  <a:schemeClr val="bg1"/>
                </a:solidFill>
                <a:latin typeface="Century Gothic"/>
              </a:rPr>
              <a:t>Retrieved data per FDRA and compute 7 and 30-day moving averages</a:t>
            </a:r>
          </a:p>
          <a:p>
            <a:pPr marL="800100" lvl="1" indent="-342900">
              <a:buAutoNum type="arabicPeriod"/>
            </a:pPr>
            <a:endParaRPr lang="en-US" sz="2100">
              <a:solidFill>
                <a:schemeClr val="bg1"/>
              </a:solidFill>
              <a:latin typeface="Century Gothic"/>
            </a:endParaRPr>
          </a:p>
          <a:p>
            <a:pPr marL="800100" lvl="1" indent="-342900">
              <a:buAutoNum type="arabicPeriod"/>
            </a:pPr>
            <a:r>
              <a:rPr lang="en-US" sz="2100">
                <a:solidFill>
                  <a:schemeClr val="bg1"/>
                </a:solidFill>
                <a:latin typeface="Century Gothic"/>
              </a:rPr>
              <a:t>Divided data into seasons based on phenological processes</a:t>
            </a:r>
          </a:p>
        </p:txBody>
      </p:sp>
    </p:spTree>
    <p:extLst>
      <p:ext uri="{BB962C8B-B14F-4D97-AF65-F5344CB8AC3E}">
        <p14:creationId xmlns:p14="http://schemas.microsoft.com/office/powerpoint/2010/main" val="2208647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state of vermont&#10;&#10;Description automatically generated">
            <a:extLst>
              <a:ext uri="{FF2B5EF4-FFF2-40B4-BE49-F238E27FC236}">
                <a16:creationId xmlns:a16="http://schemas.microsoft.com/office/drawing/2014/main" id="{211AC948-02FF-88C3-2562-6CC3654AE342}"/>
              </a:ext>
            </a:extLst>
          </p:cNvPr>
          <p:cNvPicPr>
            <a:picLocks noChangeAspect="1"/>
          </p:cNvPicPr>
          <p:nvPr/>
        </p:nvPicPr>
        <p:blipFill rotWithShape="1">
          <a:blip r:embed="rId3">
            <a:extLst>
              <a:ext uri="{28A0092B-C50C-407E-A947-70E740481C1C}">
                <a14:useLocalDpi xmlns:a14="http://schemas.microsoft.com/office/drawing/2010/main" val="0"/>
              </a:ext>
            </a:extLst>
          </a:blip>
          <a:srcRect t="6495"/>
          <a:stretch/>
        </p:blipFill>
        <p:spPr>
          <a:xfrm>
            <a:off x="6837415" y="2180501"/>
            <a:ext cx="4195309" cy="4511243"/>
          </a:xfrm>
          <a:prstGeom prst="rect">
            <a:avLst/>
          </a:prstGeom>
        </p:spPr>
      </p:pic>
      <p:sp>
        <p:nvSpPr>
          <p:cNvPr id="2" name="Title 1">
            <a:extLst>
              <a:ext uri="{FF2B5EF4-FFF2-40B4-BE49-F238E27FC236}">
                <a16:creationId xmlns:a16="http://schemas.microsoft.com/office/drawing/2014/main" id="{A4C01AAD-2B79-3C4A-4E96-86BC08D6848D}"/>
              </a:ext>
            </a:extLst>
          </p:cNvPr>
          <p:cNvSpPr>
            <a:spLocks noGrp="1"/>
          </p:cNvSpPr>
          <p:nvPr>
            <p:ph type="title"/>
          </p:nvPr>
        </p:nvSpPr>
        <p:spPr/>
        <p:txBody>
          <a:bodyPr/>
          <a:lstStyle/>
          <a:p>
            <a:r>
              <a:rPr lang="en-US"/>
              <a:t>VERMONT FIRE OCCURRENCE (2008-2023)</a:t>
            </a:r>
          </a:p>
        </p:txBody>
      </p:sp>
      <p:sp>
        <p:nvSpPr>
          <p:cNvPr id="10" name="Rectangle: Rounded Corners 9">
            <a:extLst>
              <a:ext uri="{FF2B5EF4-FFF2-40B4-BE49-F238E27FC236}">
                <a16:creationId xmlns:a16="http://schemas.microsoft.com/office/drawing/2014/main" id="{5068DA07-4F65-4ECA-69CB-913AE9A04ED5}"/>
              </a:ext>
            </a:extLst>
          </p:cNvPr>
          <p:cNvSpPr/>
          <p:nvPr/>
        </p:nvSpPr>
        <p:spPr>
          <a:xfrm>
            <a:off x="1027466" y="1305638"/>
            <a:ext cx="4511523" cy="544285"/>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Century Gothic"/>
              </a:rPr>
              <a:t>Monthly Fire Occurrence</a:t>
            </a:r>
          </a:p>
        </p:txBody>
      </p:sp>
      <p:sp>
        <p:nvSpPr>
          <p:cNvPr id="11" name="Rectangle: Rounded Corners 10">
            <a:extLst>
              <a:ext uri="{FF2B5EF4-FFF2-40B4-BE49-F238E27FC236}">
                <a16:creationId xmlns:a16="http://schemas.microsoft.com/office/drawing/2014/main" id="{07D371DB-B624-2CF6-6436-175567F36684}"/>
              </a:ext>
            </a:extLst>
          </p:cNvPr>
          <p:cNvSpPr/>
          <p:nvPr/>
        </p:nvSpPr>
        <p:spPr>
          <a:xfrm>
            <a:off x="6663846" y="1305637"/>
            <a:ext cx="4511523" cy="544285"/>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Century Gothic"/>
              </a:rPr>
              <a:t>Fire by Area</a:t>
            </a:r>
          </a:p>
        </p:txBody>
      </p:sp>
      <p:sp>
        <p:nvSpPr>
          <p:cNvPr id="19" name="TextBox 18">
            <a:extLst>
              <a:ext uri="{FF2B5EF4-FFF2-40B4-BE49-F238E27FC236}">
                <a16:creationId xmlns:a16="http://schemas.microsoft.com/office/drawing/2014/main" id="{5DDA0499-1319-2EC9-024A-018036F611DB}"/>
              </a:ext>
            </a:extLst>
          </p:cNvPr>
          <p:cNvSpPr txBox="1"/>
          <p:nvPr/>
        </p:nvSpPr>
        <p:spPr>
          <a:xfrm>
            <a:off x="7289073" y="2341727"/>
            <a:ext cx="3404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3F3F3F"/>
                </a:solidFill>
                <a:latin typeface="Century Gothic"/>
              </a:rPr>
              <a:t>3</a:t>
            </a:r>
          </a:p>
        </p:txBody>
      </p:sp>
      <p:sp>
        <p:nvSpPr>
          <p:cNvPr id="20" name="TextBox 19">
            <a:extLst>
              <a:ext uri="{FF2B5EF4-FFF2-40B4-BE49-F238E27FC236}">
                <a16:creationId xmlns:a16="http://schemas.microsoft.com/office/drawing/2014/main" id="{7236B724-8F4C-B7F8-C075-E9E715B01160}"/>
              </a:ext>
            </a:extLst>
          </p:cNvPr>
          <p:cNvSpPr txBox="1"/>
          <p:nvPr/>
        </p:nvSpPr>
        <p:spPr>
          <a:xfrm flipH="1">
            <a:off x="9978665" y="2238402"/>
            <a:ext cx="39127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3F3F3F"/>
                </a:solidFill>
                <a:latin typeface="Century Gothic"/>
              </a:rPr>
              <a:t>5</a:t>
            </a:r>
          </a:p>
        </p:txBody>
      </p:sp>
      <p:sp>
        <p:nvSpPr>
          <p:cNvPr id="21" name="TextBox 20">
            <a:extLst>
              <a:ext uri="{FF2B5EF4-FFF2-40B4-BE49-F238E27FC236}">
                <a16:creationId xmlns:a16="http://schemas.microsoft.com/office/drawing/2014/main" id="{212EDF63-7405-504F-DD73-763550EF7AC9}"/>
              </a:ext>
            </a:extLst>
          </p:cNvPr>
          <p:cNvSpPr txBox="1"/>
          <p:nvPr/>
        </p:nvSpPr>
        <p:spPr>
          <a:xfrm>
            <a:off x="8420531" y="3259723"/>
            <a:ext cx="32234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3F3F3F"/>
                </a:solidFill>
                <a:latin typeface="Century Gothic"/>
              </a:rPr>
              <a:t>4</a:t>
            </a:r>
            <a:endParaRPr lang="en-US" sz="2000" b="1">
              <a:solidFill>
                <a:srgbClr val="3F3F3F"/>
              </a:solidFill>
            </a:endParaRPr>
          </a:p>
        </p:txBody>
      </p:sp>
      <p:sp>
        <p:nvSpPr>
          <p:cNvPr id="22" name="TextBox 21">
            <a:extLst>
              <a:ext uri="{FF2B5EF4-FFF2-40B4-BE49-F238E27FC236}">
                <a16:creationId xmlns:a16="http://schemas.microsoft.com/office/drawing/2014/main" id="{ADF5CCE9-BD78-B657-AA78-BCE1B2B6F856}"/>
              </a:ext>
            </a:extLst>
          </p:cNvPr>
          <p:cNvSpPr txBox="1"/>
          <p:nvPr/>
        </p:nvSpPr>
        <p:spPr>
          <a:xfrm>
            <a:off x="7936332" y="4009158"/>
            <a:ext cx="3404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3F3F3F"/>
                </a:solidFill>
                <a:latin typeface="Century Gothic"/>
              </a:rPr>
              <a:t>2</a:t>
            </a:r>
          </a:p>
        </p:txBody>
      </p:sp>
      <p:sp>
        <p:nvSpPr>
          <p:cNvPr id="23" name="TextBox 22">
            <a:extLst>
              <a:ext uri="{FF2B5EF4-FFF2-40B4-BE49-F238E27FC236}">
                <a16:creationId xmlns:a16="http://schemas.microsoft.com/office/drawing/2014/main" id="{C2582267-307C-7EE4-57D2-3286FC2361D6}"/>
              </a:ext>
            </a:extLst>
          </p:cNvPr>
          <p:cNvSpPr txBox="1"/>
          <p:nvPr/>
        </p:nvSpPr>
        <p:spPr>
          <a:xfrm>
            <a:off x="8503867" y="4728708"/>
            <a:ext cx="3404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3F3F3F"/>
                </a:solidFill>
                <a:latin typeface="Century Gothic"/>
              </a:rPr>
              <a:t>1</a:t>
            </a:r>
          </a:p>
        </p:txBody>
      </p:sp>
      <p:sp>
        <p:nvSpPr>
          <p:cNvPr id="26" name="TextBox 25">
            <a:extLst>
              <a:ext uri="{FF2B5EF4-FFF2-40B4-BE49-F238E27FC236}">
                <a16:creationId xmlns:a16="http://schemas.microsoft.com/office/drawing/2014/main" id="{0AF2E2FD-6793-FD6B-F012-44F77B74905A}"/>
              </a:ext>
            </a:extLst>
          </p:cNvPr>
          <p:cNvSpPr txBox="1"/>
          <p:nvPr/>
        </p:nvSpPr>
        <p:spPr>
          <a:xfrm>
            <a:off x="9805878" y="6575263"/>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highlight>
                  <a:srgbClr val="FFFFFF"/>
                </a:highlight>
                <a:latin typeface="Century Gothic"/>
              </a:rPr>
              <a:t>Credits: ESRI, CGIAR, USGS</a:t>
            </a:r>
          </a:p>
        </p:txBody>
      </p:sp>
      <p:sp>
        <p:nvSpPr>
          <p:cNvPr id="27" name="Rectangle 26">
            <a:extLst>
              <a:ext uri="{FF2B5EF4-FFF2-40B4-BE49-F238E27FC236}">
                <a16:creationId xmlns:a16="http://schemas.microsoft.com/office/drawing/2014/main" id="{8FDF5BAA-DCB2-1693-7CA9-557F419EAAEC}"/>
              </a:ext>
            </a:extLst>
          </p:cNvPr>
          <p:cNvSpPr/>
          <p:nvPr/>
        </p:nvSpPr>
        <p:spPr>
          <a:xfrm>
            <a:off x="9703271" y="4237733"/>
            <a:ext cx="595745" cy="3186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28" name="Rectangle 27">
            <a:extLst>
              <a:ext uri="{FF2B5EF4-FFF2-40B4-BE49-F238E27FC236}">
                <a16:creationId xmlns:a16="http://schemas.microsoft.com/office/drawing/2014/main" id="{5D619A7C-E84B-E671-7D92-4A9202DFDAAB}"/>
              </a:ext>
            </a:extLst>
          </p:cNvPr>
          <p:cNvSpPr/>
          <p:nvPr/>
        </p:nvSpPr>
        <p:spPr>
          <a:xfrm rot="5400000">
            <a:off x="9760976" y="4845024"/>
            <a:ext cx="826654" cy="3509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30" name="TextBox 29">
            <a:extLst>
              <a:ext uri="{FF2B5EF4-FFF2-40B4-BE49-F238E27FC236}">
                <a16:creationId xmlns:a16="http://schemas.microsoft.com/office/drawing/2014/main" id="{23340E2A-27ED-D692-7EA3-8845DC592FC8}"/>
              </a:ext>
            </a:extLst>
          </p:cNvPr>
          <p:cNvSpPr txBox="1"/>
          <p:nvPr/>
        </p:nvSpPr>
        <p:spPr>
          <a:xfrm>
            <a:off x="9947881" y="4523572"/>
            <a:ext cx="39312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rgbClr val="3F3F3F"/>
                </a:solidFill>
                <a:latin typeface="Century Gothic"/>
              </a:rPr>
              <a:t>1</a:t>
            </a:r>
          </a:p>
        </p:txBody>
      </p:sp>
      <p:sp>
        <p:nvSpPr>
          <p:cNvPr id="32" name="TextBox 31">
            <a:extLst>
              <a:ext uri="{FF2B5EF4-FFF2-40B4-BE49-F238E27FC236}">
                <a16:creationId xmlns:a16="http://schemas.microsoft.com/office/drawing/2014/main" id="{1C46567D-B7B6-D3C8-40B4-C06E5732CD83}"/>
              </a:ext>
            </a:extLst>
          </p:cNvPr>
          <p:cNvSpPr txBox="1"/>
          <p:nvPr/>
        </p:nvSpPr>
        <p:spPr>
          <a:xfrm>
            <a:off x="9947880" y="4681722"/>
            <a:ext cx="39312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rgbClr val="3F3F3F"/>
                </a:solidFill>
                <a:latin typeface="Century Gothic"/>
              </a:rPr>
              <a:t>5</a:t>
            </a:r>
          </a:p>
        </p:txBody>
      </p:sp>
      <p:sp>
        <p:nvSpPr>
          <p:cNvPr id="33" name="TextBox 32">
            <a:extLst>
              <a:ext uri="{FF2B5EF4-FFF2-40B4-BE49-F238E27FC236}">
                <a16:creationId xmlns:a16="http://schemas.microsoft.com/office/drawing/2014/main" id="{698B8FBE-7CA3-422A-51BA-117B9184239D}"/>
              </a:ext>
            </a:extLst>
          </p:cNvPr>
          <p:cNvSpPr txBox="1"/>
          <p:nvPr/>
        </p:nvSpPr>
        <p:spPr>
          <a:xfrm>
            <a:off x="9944286" y="4818307"/>
            <a:ext cx="4398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rgbClr val="3F3F3F"/>
                </a:solidFill>
                <a:latin typeface="Century Gothic"/>
              </a:rPr>
              <a:t>10</a:t>
            </a:r>
          </a:p>
        </p:txBody>
      </p:sp>
      <p:sp>
        <p:nvSpPr>
          <p:cNvPr id="34" name="TextBox 33">
            <a:extLst>
              <a:ext uri="{FF2B5EF4-FFF2-40B4-BE49-F238E27FC236}">
                <a16:creationId xmlns:a16="http://schemas.microsoft.com/office/drawing/2014/main" id="{E4B9AE82-0906-6F37-512E-F83A4330BB65}"/>
              </a:ext>
            </a:extLst>
          </p:cNvPr>
          <p:cNvSpPr txBox="1"/>
          <p:nvPr/>
        </p:nvSpPr>
        <p:spPr>
          <a:xfrm>
            <a:off x="9947879" y="4987240"/>
            <a:ext cx="4398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rgbClr val="3F3F3F"/>
                </a:solidFill>
                <a:latin typeface="Century Gothic"/>
              </a:rPr>
              <a:t>50</a:t>
            </a:r>
          </a:p>
        </p:txBody>
      </p:sp>
      <p:sp>
        <p:nvSpPr>
          <p:cNvPr id="35" name="TextBox 34">
            <a:extLst>
              <a:ext uri="{FF2B5EF4-FFF2-40B4-BE49-F238E27FC236}">
                <a16:creationId xmlns:a16="http://schemas.microsoft.com/office/drawing/2014/main" id="{996BA234-53B7-A324-9049-67677FE9C0EF}"/>
              </a:ext>
            </a:extLst>
          </p:cNvPr>
          <p:cNvSpPr txBox="1"/>
          <p:nvPr/>
        </p:nvSpPr>
        <p:spPr>
          <a:xfrm>
            <a:off x="9951474" y="5170552"/>
            <a:ext cx="5333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rgbClr val="3F3F3F"/>
                </a:solidFill>
                <a:latin typeface="Century Gothic"/>
              </a:rPr>
              <a:t>100</a:t>
            </a:r>
          </a:p>
        </p:txBody>
      </p:sp>
      <p:cxnSp>
        <p:nvCxnSpPr>
          <p:cNvPr id="3" name="Straight Arrow Connector 2">
            <a:extLst>
              <a:ext uri="{FF2B5EF4-FFF2-40B4-BE49-F238E27FC236}">
                <a16:creationId xmlns:a16="http://schemas.microsoft.com/office/drawing/2014/main" id="{CC589A79-3CB9-0655-B9BE-8F3F2A806716}"/>
              </a:ext>
            </a:extLst>
          </p:cNvPr>
          <p:cNvCxnSpPr/>
          <p:nvPr/>
        </p:nvCxnSpPr>
        <p:spPr>
          <a:xfrm>
            <a:off x="6115049" y="1326573"/>
            <a:ext cx="1386" cy="5365171"/>
          </a:xfrm>
          <a:prstGeom prst="straightConnector1">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67E67A7-DDF2-3708-91DC-C12C36152BE2}"/>
              </a:ext>
            </a:extLst>
          </p:cNvPr>
          <p:cNvSpPr txBox="1"/>
          <p:nvPr/>
        </p:nvSpPr>
        <p:spPr>
          <a:xfrm>
            <a:off x="7451074" y="4604156"/>
            <a:ext cx="3404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3F3F3F"/>
                </a:solidFill>
                <a:latin typeface="Century Gothic"/>
              </a:rPr>
              <a:t>1</a:t>
            </a:r>
          </a:p>
        </p:txBody>
      </p:sp>
      <p:pic>
        <p:nvPicPr>
          <p:cNvPr id="9" name="Picture 8">
            <a:extLst>
              <a:ext uri="{FF2B5EF4-FFF2-40B4-BE49-F238E27FC236}">
                <a16:creationId xmlns:a16="http://schemas.microsoft.com/office/drawing/2014/main" id="{B4D5A82E-BF53-2F86-BB28-90A37AA9EACD}"/>
              </a:ext>
            </a:extLst>
          </p:cNvPr>
          <p:cNvPicPr>
            <a:picLocks noChangeAspect="1"/>
          </p:cNvPicPr>
          <p:nvPr/>
        </p:nvPicPr>
        <p:blipFill>
          <a:blip r:embed="rId4"/>
          <a:stretch>
            <a:fillRect/>
          </a:stretch>
        </p:blipFill>
        <p:spPr>
          <a:xfrm>
            <a:off x="9687149" y="5966049"/>
            <a:ext cx="1511634" cy="451518"/>
          </a:xfrm>
          <a:prstGeom prst="rect">
            <a:avLst/>
          </a:prstGeom>
          <a:ln>
            <a:solidFill>
              <a:schemeClr val="bg1"/>
            </a:solidFill>
          </a:ln>
        </p:spPr>
      </p:pic>
      <p:pic>
        <p:nvPicPr>
          <p:cNvPr id="17" name="Picture 16" descr="A white rectangular frame with black border&#10;&#10;Description automatically generated">
            <a:extLst>
              <a:ext uri="{FF2B5EF4-FFF2-40B4-BE49-F238E27FC236}">
                <a16:creationId xmlns:a16="http://schemas.microsoft.com/office/drawing/2014/main" id="{6B6EEC3D-61D1-DECE-4B9D-FCF1CBA31853}"/>
              </a:ext>
            </a:extLst>
          </p:cNvPr>
          <p:cNvPicPr>
            <a:picLocks noChangeAspect="1"/>
          </p:cNvPicPr>
          <p:nvPr/>
        </p:nvPicPr>
        <p:blipFill>
          <a:blip r:embed="rId4"/>
          <a:stretch>
            <a:fillRect/>
          </a:stretch>
        </p:blipFill>
        <p:spPr>
          <a:xfrm>
            <a:off x="10783357" y="2040190"/>
            <a:ext cx="531285" cy="4025341"/>
          </a:xfrm>
          <a:prstGeom prst="rect">
            <a:avLst/>
          </a:prstGeom>
          <a:ln>
            <a:solidFill>
              <a:schemeClr val="bg1"/>
            </a:solidFill>
          </a:ln>
        </p:spPr>
      </p:pic>
      <p:sp>
        <p:nvSpPr>
          <p:cNvPr id="29" name="TextBox 28">
            <a:extLst>
              <a:ext uri="{FF2B5EF4-FFF2-40B4-BE49-F238E27FC236}">
                <a16:creationId xmlns:a16="http://schemas.microsoft.com/office/drawing/2014/main" id="{A8CF01B7-6355-2E7A-E2A0-9BF641123502}"/>
              </a:ext>
            </a:extLst>
          </p:cNvPr>
          <p:cNvSpPr txBox="1"/>
          <p:nvPr/>
        </p:nvSpPr>
        <p:spPr>
          <a:xfrm>
            <a:off x="9574716" y="4278451"/>
            <a:ext cx="20304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3F3F3F"/>
                </a:solidFill>
                <a:latin typeface="Century Gothic"/>
              </a:rPr>
              <a:t>Area Burned (Acres)</a:t>
            </a:r>
            <a:endParaRPr lang="en-US">
              <a:solidFill>
                <a:srgbClr val="3F3F3F"/>
              </a:solidFill>
            </a:endParaRPr>
          </a:p>
        </p:txBody>
      </p:sp>
      <p:pic>
        <p:nvPicPr>
          <p:cNvPr id="31" name="Picture 30" descr="A white rectangular frame with black border&#10;&#10;Description automatically generated">
            <a:extLst>
              <a:ext uri="{FF2B5EF4-FFF2-40B4-BE49-F238E27FC236}">
                <a16:creationId xmlns:a16="http://schemas.microsoft.com/office/drawing/2014/main" id="{47253A19-47C6-87A1-5B02-A07C841121E8}"/>
              </a:ext>
            </a:extLst>
          </p:cNvPr>
          <p:cNvPicPr>
            <a:picLocks noChangeAspect="1"/>
          </p:cNvPicPr>
          <p:nvPr/>
        </p:nvPicPr>
        <p:blipFill>
          <a:blip r:embed="rId4"/>
          <a:stretch>
            <a:fillRect/>
          </a:stretch>
        </p:blipFill>
        <p:spPr>
          <a:xfrm>
            <a:off x="9076656" y="6059627"/>
            <a:ext cx="620407" cy="68289"/>
          </a:xfrm>
          <a:prstGeom prst="rect">
            <a:avLst/>
          </a:prstGeom>
          <a:ln>
            <a:solidFill>
              <a:schemeClr val="bg1"/>
            </a:solidFill>
          </a:ln>
        </p:spPr>
      </p:pic>
      <p:pic>
        <p:nvPicPr>
          <p:cNvPr id="6" name="Picture 5" descr="A map of the state of vermont&#10;&#10;Description automatically generated">
            <a:extLst>
              <a:ext uri="{FF2B5EF4-FFF2-40B4-BE49-F238E27FC236}">
                <a16:creationId xmlns:a16="http://schemas.microsoft.com/office/drawing/2014/main" id="{D6207F8C-016F-2071-B783-8AE7722D57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3838" y="1901126"/>
            <a:ext cx="4135555" cy="4754650"/>
          </a:xfrm>
          <a:prstGeom prst="rect">
            <a:avLst/>
          </a:prstGeom>
        </p:spPr>
      </p:pic>
      <p:grpSp>
        <p:nvGrpSpPr>
          <p:cNvPr id="8" name="Grupo 82">
            <a:extLst>
              <a:ext uri="{FF2B5EF4-FFF2-40B4-BE49-F238E27FC236}">
                <a16:creationId xmlns:a16="http://schemas.microsoft.com/office/drawing/2014/main" id="{B504D814-8C49-2AC5-5585-A3F8035C11A9}"/>
              </a:ext>
            </a:extLst>
          </p:cNvPr>
          <p:cNvGrpSpPr/>
          <p:nvPr/>
        </p:nvGrpSpPr>
        <p:grpSpPr>
          <a:xfrm>
            <a:off x="5019991" y="2180501"/>
            <a:ext cx="677208" cy="930696"/>
            <a:chOff x="2913643" y="5400330"/>
            <a:chExt cx="677208" cy="930696"/>
          </a:xfrm>
        </p:grpSpPr>
        <p:pic>
          <p:nvPicPr>
            <p:cNvPr id="36" name="Picture 4" descr="North Arrow Images – Browse 89,876 Stock Photos, Vectors, and Video | Adobe  Stock">
              <a:extLst>
                <a:ext uri="{FF2B5EF4-FFF2-40B4-BE49-F238E27FC236}">
                  <a16:creationId xmlns:a16="http://schemas.microsoft.com/office/drawing/2014/main" id="{D1290EF3-58BA-30F0-7671-3EE085D954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3643" y="5699424"/>
              <a:ext cx="631602" cy="63160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4">
              <a:extLst>
                <a:ext uri="{FF2B5EF4-FFF2-40B4-BE49-F238E27FC236}">
                  <a16:creationId xmlns:a16="http://schemas.microsoft.com/office/drawing/2014/main" id="{63878AC8-2B09-E3F0-878D-EF4CAAC53CF2}"/>
                </a:ext>
              </a:extLst>
            </p:cNvPr>
            <p:cNvSpPr txBox="1"/>
            <p:nvPr/>
          </p:nvSpPr>
          <p:spPr>
            <a:xfrm>
              <a:off x="3042303" y="5400330"/>
              <a:ext cx="548548" cy="369332"/>
            </a:xfrm>
            <a:prstGeom prst="rect">
              <a:avLst/>
            </a:prstGeom>
            <a:noFill/>
          </p:spPr>
          <p:txBody>
            <a:bodyPr wrap="none" lIns="91440" tIns="45720" rIns="91440" bIns="45720" rtlCol="0" anchor="t">
              <a:spAutoFit/>
            </a:bodyPr>
            <a:lstStyle/>
            <a:p>
              <a:pPr algn="ctr"/>
              <a:r>
                <a:rPr lang="en-US" b="1">
                  <a:solidFill>
                    <a:schemeClr val="tx1">
                      <a:lumMod val="75000"/>
                      <a:lumOff val="25000"/>
                    </a:schemeClr>
                  </a:solidFill>
                  <a:latin typeface="+mj-lt"/>
                </a:rPr>
                <a:t>N   </a:t>
              </a:r>
              <a:endParaRPr lang="en-US" sz="1600" b="1">
                <a:solidFill>
                  <a:schemeClr val="tx1">
                    <a:lumMod val="75000"/>
                    <a:lumOff val="25000"/>
                  </a:schemeClr>
                </a:solidFill>
                <a:latin typeface="+mj-lt"/>
              </a:endParaRPr>
            </a:p>
          </p:txBody>
        </p:sp>
      </p:grpSp>
      <p:sp>
        <p:nvSpPr>
          <p:cNvPr id="38" name="TextBox 26">
            <a:extLst>
              <a:ext uri="{FF2B5EF4-FFF2-40B4-BE49-F238E27FC236}">
                <a16:creationId xmlns:a16="http://schemas.microsoft.com/office/drawing/2014/main" id="{D6B93A2A-B70C-D18D-50B9-A1CF0F86DD50}"/>
              </a:ext>
            </a:extLst>
          </p:cNvPr>
          <p:cNvSpPr txBox="1"/>
          <p:nvPr/>
        </p:nvSpPr>
        <p:spPr>
          <a:xfrm>
            <a:off x="1628593" y="6224529"/>
            <a:ext cx="269050" cy="285715"/>
          </a:xfrm>
          <a:prstGeom prst="rect">
            <a:avLst/>
          </a:prstGeom>
          <a:noFill/>
        </p:spPr>
        <p:txBody>
          <a:bodyPr wrap="square" rtlCol="0">
            <a:spAutoFit/>
          </a:bodyPr>
          <a:lstStyle/>
          <a:p>
            <a:r>
              <a:rPr lang="en-US" sz="1200" b="1">
                <a:solidFill>
                  <a:schemeClr val="tx1">
                    <a:lumMod val="75000"/>
                    <a:lumOff val="25000"/>
                  </a:schemeClr>
                </a:solidFill>
                <a:latin typeface="+mj-lt"/>
              </a:rPr>
              <a:t>0</a:t>
            </a:r>
          </a:p>
        </p:txBody>
      </p:sp>
      <p:sp>
        <p:nvSpPr>
          <p:cNvPr id="39" name="TextBox 26">
            <a:extLst>
              <a:ext uri="{FF2B5EF4-FFF2-40B4-BE49-F238E27FC236}">
                <a16:creationId xmlns:a16="http://schemas.microsoft.com/office/drawing/2014/main" id="{E79AEBCB-B104-96F0-3130-DB1866A18250}"/>
              </a:ext>
            </a:extLst>
          </p:cNvPr>
          <p:cNvSpPr txBox="1"/>
          <p:nvPr/>
        </p:nvSpPr>
        <p:spPr>
          <a:xfrm>
            <a:off x="2004578" y="6221130"/>
            <a:ext cx="385512" cy="276999"/>
          </a:xfrm>
          <a:prstGeom prst="rect">
            <a:avLst/>
          </a:prstGeom>
          <a:noFill/>
        </p:spPr>
        <p:txBody>
          <a:bodyPr wrap="square" rtlCol="0">
            <a:spAutoFit/>
          </a:bodyPr>
          <a:lstStyle/>
          <a:p>
            <a:r>
              <a:rPr lang="en-US" sz="1200" b="1">
                <a:solidFill>
                  <a:schemeClr val="tx1">
                    <a:lumMod val="75000"/>
                    <a:lumOff val="25000"/>
                  </a:schemeClr>
                </a:solidFill>
                <a:latin typeface="+mj-lt"/>
              </a:rPr>
              <a:t>25</a:t>
            </a:r>
          </a:p>
        </p:txBody>
      </p:sp>
      <p:sp>
        <p:nvSpPr>
          <p:cNvPr id="40" name="TextBox 39">
            <a:extLst>
              <a:ext uri="{FF2B5EF4-FFF2-40B4-BE49-F238E27FC236}">
                <a16:creationId xmlns:a16="http://schemas.microsoft.com/office/drawing/2014/main" id="{8ED1CDE5-5655-7DEF-D8D5-5C61CF8E8BCF}"/>
              </a:ext>
            </a:extLst>
          </p:cNvPr>
          <p:cNvSpPr txBox="1"/>
          <p:nvPr/>
        </p:nvSpPr>
        <p:spPr>
          <a:xfrm>
            <a:off x="2401099" y="6234972"/>
            <a:ext cx="385512" cy="276999"/>
          </a:xfrm>
          <a:prstGeom prst="rect">
            <a:avLst/>
          </a:prstGeom>
          <a:noFill/>
        </p:spPr>
        <p:txBody>
          <a:bodyPr wrap="square" rtlCol="0">
            <a:spAutoFit/>
          </a:bodyPr>
          <a:lstStyle/>
          <a:p>
            <a:r>
              <a:rPr lang="en-US" sz="1200" b="1">
                <a:solidFill>
                  <a:schemeClr val="tx1">
                    <a:lumMod val="75000"/>
                    <a:lumOff val="25000"/>
                  </a:schemeClr>
                </a:solidFill>
                <a:latin typeface="+mj-lt"/>
              </a:rPr>
              <a:t>50</a:t>
            </a:r>
          </a:p>
        </p:txBody>
      </p:sp>
      <p:sp>
        <p:nvSpPr>
          <p:cNvPr id="41" name="TextBox 40">
            <a:extLst>
              <a:ext uri="{FF2B5EF4-FFF2-40B4-BE49-F238E27FC236}">
                <a16:creationId xmlns:a16="http://schemas.microsoft.com/office/drawing/2014/main" id="{685D82F1-A060-A77B-386A-477FA26D6399}"/>
              </a:ext>
            </a:extLst>
          </p:cNvPr>
          <p:cNvSpPr txBox="1"/>
          <p:nvPr/>
        </p:nvSpPr>
        <p:spPr>
          <a:xfrm>
            <a:off x="3097729" y="6234972"/>
            <a:ext cx="452006" cy="276999"/>
          </a:xfrm>
          <a:prstGeom prst="rect">
            <a:avLst/>
          </a:prstGeom>
          <a:noFill/>
        </p:spPr>
        <p:txBody>
          <a:bodyPr wrap="square" rtlCol="0">
            <a:spAutoFit/>
          </a:bodyPr>
          <a:lstStyle/>
          <a:p>
            <a:r>
              <a:rPr lang="en-US" sz="1200" b="1">
                <a:solidFill>
                  <a:schemeClr val="tx1">
                    <a:lumMod val="75000"/>
                    <a:lumOff val="25000"/>
                  </a:schemeClr>
                </a:solidFill>
                <a:latin typeface="+mj-lt"/>
              </a:rPr>
              <a:t>100</a:t>
            </a:r>
          </a:p>
        </p:txBody>
      </p:sp>
      <p:sp>
        <p:nvSpPr>
          <p:cNvPr id="42" name="TextBox 41">
            <a:extLst>
              <a:ext uri="{FF2B5EF4-FFF2-40B4-BE49-F238E27FC236}">
                <a16:creationId xmlns:a16="http://schemas.microsoft.com/office/drawing/2014/main" id="{31C0BE7A-504F-2D08-78E2-2FACE1E382AA}"/>
              </a:ext>
            </a:extLst>
          </p:cNvPr>
          <p:cNvSpPr txBox="1"/>
          <p:nvPr/>
        </p:nvSpPr>
        <p:spPr>
          <a:xfrm>
            <a:off x="3268718" y="6436763"/>
            <a:ext cx="452006" cy="276999"/>
          </a:xfrm>
          <a:prstGeom prst="rect">
            <a:avLst/>
          </a:prstGeom>
          <a:noFill/>
        </p:spPr>
        <p:txBody>
          <a:bodyPr wrap="square" rtlCol="0">
            <a:spAutoFit/>
          </a:bodyPr>
          <a:lstStyle/>
          <a:p>
            <a:r>
              <a:rPr lang="en-US" sz="1200" b="1">
                <a:solidFill>
                  <a:schemeClr val="tx1">
                    <a:lumMod val="75000"/>
                    <a:lumOff val="25000"/>
                  </a:schemeClr>
                </a:solidFill>
                <a:latin typeface="+mj-lt"/>
              </a:rPr>
              <a:t>km</a:t>
            </a:r>
          </a:p>
        </p:txBody>
      </p:sp>
      <p:sp>
        <p:nvSpPr>
          <p:cNvPr id="13" name="TextBox 12">
            <a:extLst>
              <a:ext uri="{FF2B5EF4-FFF2-40B4-BE49-F238E27FC236}">
                <a16:creationId xmlns:a16="http://schemas.microsoft.com/office/drawing/2014/main" id="{3FF98339-CB69-0C4B-1CD9-3C437BFED861}"/>
              </a:ext>
            </a:extLst>
          </p:cNvPr>
          <p:cNvSpPr txBox="1"/>
          <p:nvPr/>
        </p:nvSpPr>
        <p:spPr>
          <a:xfrm>
            <a:off x="1848506" y="2530320"/>
            <a:ext cx="3404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3F3F3F"/>
                </a:solidFill>
                <a:latin typeface="Century Gothic"/>
              </a:rPr>
              <a:t>3</a:t>
            </a:r>
          </a:p>
        </p:txBody>
      </p:sp>
      <p:sp>
        <p:nvSpPr>
          <p:cNvPr id="43" name="TextBox 42">
            <a:extLst>
              <a:ext uri="{FF2B5EF4-FFF2-40B4-BE49-F238E27FC236}">
                <a16:creationId xmlns:a16="http://schemas.microsoft.com/office/drawing/2014/main" id="{A2889D3F-A7BF-A2B9-4241-E5EDE3BBF7B1}"/>
              </a:ext>
            </a:extLst>
          </p:cNvPr>
          <p:cNvSpPr txBox="1"/>
          <p:nvPr/>
        </p:nvSpPr>
        <p:spPr>
          <a:xfrm flipH="1">
            <a:off x="3649839" y="2697324"/>
            <a:ext cx="39127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3F3F3F"/>
                </a:solidFill>
                <a:latin typeface="Century Gothic"/>
              </a:rPr>
              <a:t>5</a:t>
            </a:r>
          </a:p>
        </p:txBody>
      </p:sp>
      <p:sp>
        <p:nvSpPr>
          <p:cNvPr id="44" name="TextBox 43">
            <a:extLst>
              <a:ext uri="{FF2B5EF4-FFF2-40B4-BE49-F238E27FC236}">
                <a16:creationId xmlns:a16="http://schemas.microsoft.com/office/drawing/2014/main" id="{62AF117E-7424-0A99-295C-03596D068F8C}"/>
              </a:ext>
            </a:extLst>
          </p:cNvPr>
          <p:cNvSpPr txBox="1"/>
          <p:nvPr/>
        </p:nvSpPr>
        <p:spPr>
          <a:xfrm>
            <a:off x="3023248" y="3211357"/>
            <a:ext cx="32234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3F3F3F"/>
                </a:solidFill>
                <a:latin typeface="Century Gothic"/>
              </a:rPr>
              <a:t>4</a:t>
            </a:r>
            <a:endParaRPr lang="en-US" sz="2000" b="1">
              <a:solidFill>
                <a:srgbClr val="3F3F3F"/>
              </a:solidFill>
            </a:endParaRPr>
          </a:p>
        </p:txBody>
      </p:sp>
      <p:sp>
        <p:nvSpPr>
          <p:cNvPr id="45" name="TextBox 44">
            <a:extLst>
              <a:ext uri="{FF2B5EF4-FFF2-40B4-BE49-F238E27FC236}">
                <a16:creationId xmlns:a16="http://schemas.microsoft.com/office/drawing/2014/main" id="{D847E8CE-4732-0EE4-6660-7809DB062518}"/>
              </a:ext>
            </a:extLst>
          </p:cNvPr>
          <p:cNvSpPr txBox="1"/>
          <p:nvPr/>
        </p:nvSpPr>
        <p:spPr>
          <a:xfrm>
            <a:off x="2504267" y="4816725"/>
            <a:ext cx="3404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3F3F3F"/>
                </a:solidFill>
                <a:latin typeface="Century Gothic"/>
              </a:rPr>
              <a:t>2</a:t>
            </a:r>
          </a:p>
        </p:txBody>
      </p:sp>
      <p:sp>
        <p:nvSpPr>
          <p:cNvPr id="46" name="TextBox 45">
            <a:extLst>
              <a:ext uri="{FF2B5EF4-FFF2-40B4-BE49-F238E27FC236}">
                <a16:creationId xmlns:a16="http://schemas.microsoft.com/office/drawing/2014/main" id="{53AA8CC7-44D4-D3EB-7663-858021E9E900}"/>
              </a:ext>
            </a:extLst>
          </p:cNvPr>
          <p:cNvSpPr txBox="1"/>
          <p:nvPr/>
        </p:nvSpPr>
        <p:spPr>
          <a:xfrm>
            <a:off x="3041131" y="4746834"/>
            <a:ext cx="3404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3F3F3F"/>
                </a:solidFill>
                <a:latin typeface="Century Gothic"/>
              </a:rPr>
              <a:t>1</a:t>
            </a:r>
          </a:p>
        </p:txBody>
      </p:sp>
      <p:sp>
        <p:nvSpPr>
          <p:cNvPr id="47" name="TextBox 46">
            <a:extLst>
              <a:ext uri="{FF2B5EF4-FFF2-40B4-BE49-F238E27FC236}">
                <a16:creationId xmlns:a16="http://schemas.microsoft.com/office/drawing/2014/main" id="{63A8DAE2-646B-BF6C-01EA-8CDD5264A472}"/>
              </a:ext>
            </a:extLst>
          </p:cNvPr>
          <p:cNvSpPr txBox="1"/>
          <p:nvPr/>
        </p:nvSpPr>
        <p:spPr>
          <a:xfrm>
            <a:off x="2017041" y="4523572"/>
            <a:ext cx="3404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3F3F3F"/>
                </a:solidFill>
                <a:latin typeface="Century Gothic"/>
              </a:rPr>
              <a:t>1</a:t>
            </a:r>
          </a:p>
        </p:txBody>
      </p:sp>
      <p:grpSp>
        <p:nvGrpSpPr>
          <p:cNvPr id="48" name="Grupo 82">
            <a:extLst>
              <a:ext uri="{FF2B5EF4-FFF2-40B4-BE49-F238E27FC236}">
                <a16:creationId xmlns:a16="http://schemas.microsoft.com/office/drawing/2014/main" id="{926D1700-5813-C19D-C730-996E12099220}"/>
              </a:ext>
            </a:extLst>
          </p:cNvPr>
          <p:cNvGrpSpPr/>
          <p:nvPr/>
        </p:nvGrpSpPr>
        <p:grpSpPr>
          <a:xfrm>
            <a:off x="10639652" y="2111130"/>
            <a:ext cx="674990" cy="936837"/>
            <a:chOff x="2913643" y="5394189"/>
            <a:chExt cx="674990" cy="936837"/>
          </a:xfrm>
        </p:grpSpPr>
        <p:pic>
          <p:nvPicPr>
            <p:cNvPr id="49" name="Picture 4" descr="North Arrow Images – Browse 89,876 Stock Photos, Vectors, and Video | Adobe  Stock">
              <a:extLst>
                <a:ext uri="{FF2B5EF4-FFF2-40B4-BE49-F238E27FC236}">
                  <a16:creationId xmlns:a16="http://schemas.microsoft.com/office/drawing/2014/main" id="{42F291C7-9EBD-B975-D3FA-78AEFC29DA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3643" y="5699424"/>
              <a:ext cx="631602" cy="631602"/>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34">
              <a:extLst>
                <a:ext uri="{FF2B5EF4-FFF2-40B4-BE49-F238E27FC236}">
                  <a16:creationId xmlns:a16="http://schemas.microsoft.com/office/drawing/2014/main" id="{BCD10EE6-2D74-E4B9-7D94-602E6E007F6E}"/>
                </a:ext>
              </a:extLst>
            </p:cNvPr>
            <p:cNvSpPr txBox="1"/>
            <p:nvPr/>
          </p:nvSpPr>
          <p:spPr>
            <a:xfrm>
              <a:off x="3040085" y="5394189"/>
              <a:ext cx="548548" cy="369332"/>
            </a:xfrm>
            <a:prstGeom prst="rect">
              <a:avLst/>
            </a:prstGeom>
            <a:noFill/>
          </p:spPr>
          <p:txBody>
            <a:bodyPr wrap="none" lIns="91440" tIns="45720" rIns="91440" bIns="45720" rtlCol="0" anchor="t">
              <a:spAutoFit/>
            </a:bodyPr>
            <a:lstStyle/>
            <a:p>
              <a:pPr algn="ctr"/>
              <a:r>
                <a:rPr lang="en-US" b="1">
                  <a:solidFill>
                    <a:schemeClr val="tx1">
                      <a:lumMod val="75000"/>
                      <a:lumOff val="25000"/>
                    </a:schemeClr>
                  </a:solidFill>
                  <a:latin typeface="+mj-lt"/>
                </a:rPr>
                <a:t>N   </a:t>
              </a:r>
              <a:endParaRPr lang="en-US" sz="1600" b="1">
                <a:solidFill>
                  <a:schemeClr val="tx1">
                    <a:lumMod val="75000"/>
                    <a:lumOff val="25000"/>
                  </a:schemeClr>
                </a:solidFill>
                <a:latin typeface="+mj-lt"/>
              </a:endParaRPr>
            </a:p>
          </p:txBody>
        </p:sp>
      </p:grpSp>
      <p:pic>
        <p:nvPicPr>
          <p:cNvPr id="51" name="Picture 50" descr="A map of the state of vermont&#10;&#10;Description automatically generated">
            <a:extLst>
              <a:ext uri="{FF2B5EF4-FFF2-40B4-BE49-F238E27FC236}">
                <a16:creationId xmlns:a16="http://schemas.microsoft.com/office/drawing/2014/main" id="{570F176A-87FA-3FB4-05BF-181CEAD10F13}"/>
              </a:ext>
            </a:extLst>
          </p:cNvPr>
          <p:cNvPicPr>
            <a:picLocks noChangeAspect="1"/>
          </p:cNvPicPr>
          <p:nvPr/>
        </p:nvPicPr>
        <p:blipFill rotWithShape="1">
          <a:blip r:embed="rId7"/>
          <a:srcRect l="65786" t="58453" r="27748" b="26944"/>
          <a:stretch/>
        </p:blipFill>
        <p:spPr>
          <a:xfrm>
            <a:off x="9645710" y="4562592"/>
            <a:ext cx="298493" cy="871250"/>
          </a:xfrm>
          <a:prstGeom prst="rect">
            <a:avLst/>
          </a:prstGeom>
        </p:spPr>
      </p:pic>
      <p:sp>
        <p:nvSpPr>
          <p:cNvPr id="52" name="TextBox 26">
            <a:extLst>
              <a:ext uri="{FF2B5EF4-FFF2-40B4-BE49-F238E27FC236}">
                <a16:creationId xmlns:a16="http://schemas.microsoft.com/office/drawing/2014/main" id="{B20503F0-A330-EE64-DAE6-086EBED6391F}"/>
              </a:ext>
            </a:extLst>
          </p:cNvPr>
          <p:cNvSpPr txBox="1"/>
          <p:nvPr/>
        </p:nvSpPr>
        <p:spPr>
          <a:xfrm>
            <a:off x="7149213" y="6197597"/>
            <a:ext cx="269050" cy="285715"/>
          </a:xfrm>
          <a:prstGeom prst="rect">
            <a:avLst/>
          </a:prstGeom>
          <a:noFill/>
        </p:spPr>
        <p:txBody>
          <a:bodyPr wrap="square" rtlCol="0">
            <a:spAutoFit/>
          </a:bodyPr>
          <a:lstStyle/>
          <a:p>
            <a:r>
              <a:rPr lang="en-US" sz="1200" b="1">
                <a:solidFill>
                  <a:schemeClr val="tx1">
                    <a:lumMod val="75000"/>
                    <a:lumOff val="25000"/>
                  </a:schemeClr>
                </a:solidFill>
                <a:latin typeface="+mj-lt"/>
              </a:rPr>
              <a:t>0</a:t>
            </a:r>
          </a:p>
        </p:txBody>
      </p:sp>
      <p:sp>
        <p:nvSpPr>
          <p:cNvPr id="53" name="TextBox 26">
            <a:extLst>
              <a:ext uri="{FF2B5EF4-FFF2-40B4-BE49-F238E27FC236}">
                <a16:creationId xmlns:a16="http://schemas.microsoft.com/office/drawing/2014/main" id="{922B4B2F-00FB-8D75-0904-C1F1225A0F94}"/>
              </a:ext>
            </a:extLst>
          </p:cNvPr>
          <p:cNvSpPr txBox="1"/>
          <p:nvPr/>
        </p:nvSpPr>
        <p:spPr>
          <a:xfrm>
            <a:off x="7333192" y="6201954"/>
            <a:ext cx="385512" cy="276999"/>
          </a:xfrm>
          <a:prstGeom prst="rect">
            <a:avLst/>
          </a:prstGeom>
          <a:noFill/>
        </p:spPr>
        <p:txBody>
          <a:bodyPr wrap="square" rtlCol="0">
            <a:spAutoFit/>
          </a:bodyPr>
          <a:lstStyle/>
          <a:p>
            <a:r>
              <a:rPr lang="en-US" sz="1200" b="1">
                <a:solidFill>
                  <a:schemeClr val="tx1">
                    <a:lumMod val="75000"/>
                    <a:lumOff val="25000"/>
                  </a:schemeClr>
                </a:solidFill>
                <a:latin typeface="+mj-lt"/>
              </a:rPr>
              <a:t>25</a:t>
            </a:r>
          </a:p>
        </p:txBody>
      </p:sp>
      <p:sp>
        <p:nvSpPr>
          <p:cNvPr id="54" name="TextBox 53">
            <a:extLst>
              <a:ext uri="{FF2B5EF4-FFF2-40B4-BE49-F238E27FC236}">
                <a16:creationId xmlns:a16="http://schemas.microsoft.com/office/drawing/2014/main" id="{7479C56D-D89C-33D2-5F17-66778C6A4548}"/>
              </a:ext>
            </a:extLst>
          </p:cNvPr>
          <p:cNvSpPr txBox="1"/>
          <p:nvPr/>
        </p:nvSpPr>
        <p:spPr>
          <a:xfrm>
            <a:off x="7896201" y="6201953"/>
            <a:ext cx="355098" cy="276999"/>
          </a:xfrm>
          <a:prstGeom prst="rect">
            <a:avLst/>
          </a:prstGeom>
          <a:noFill/>
        </p:spPr>
        <p:txBody>
          <a:bodyPr wrap="square" rtlCol="0">
            <a:spAutoFit/>
          </a:bodyPr>
          <a:lstStyle/>
          <a:p>
            <a:r>
              <a:rPr lang="en-US" sz="1200" b="1">
                <a:solidFill>
                  <a:schemeClr val="tx1">
                    <a:lumMod val="75000"/>
                    <a:lumOff val="25000"/>
                  </a:schemeClr>
                </a:solidFill>
                <a:latin typeface="+mj-lt"/>
              </a:rPr>
              <a:t>50</a:t>
            </a:r>
          </a:p>
        </p:txBody>
      </p:sp>
      <p:sp>
        <p:nvSpPr>
          <p:cNvPr id="55" name="TextBox 54">
            <a:extLst>
              <a:ext uri="{FF2B5EF4-FFF2-40B4-BE49-F238E27FC236}">
                <a16:creationId xmlns:a16="http://schemas.microsoft.com/office/drawing/2014/main" id="{17F0C758-BA57-41CD-A440-3A362756FE68}"/>
              </a:ext>
            </a:extLst>
          </p:cNvPr>
          <p:cNvSpPr txBox="1"/>
          <p:nvPr/>
        </p:nvSpPr>
        <p:spPr>
          <a:xfrm>
            <a:off x="8618349" y="6208040"/>
            <a:ext cx="452006" cy="276999"/>
          </a:xfrm>
          <a:prstGeom prst="rect">
            <a:avLst/>
          </a:prstGeom>
          <a:noFill/>
        </p:spPr>
        <p:txBody>
          <a:bodyPr wrap="square" rtlCol="0">
            <a:spAutoFit/>
          </a:bodyPr>
          <a:lstStyle/>
          <a:p>
            <a:r>
              <a:rPr lang="en-US" sz="1200" b="1">
                <a:solidFill>
                  <a:schemeClr val="tx1">
                    <a:lumMod val="75000"/>
                    <a:lumOff val="25000"/>
                  </a:schemeClr>
                </a:solidFill>
                <a:latin typeface="+mj-lt"/>
              </a:rPr>
              <a:t>100</a:t>
            </a:r>
          </a:p>
        </p:txBody>
      </p:sp>
      <p:sp>
        <p:nvSpPr>
          <p:cNvPr id="56" name="TextBox 55">
            <a:extLst>
              <a:ext uri="{FF2B5EF4-FFF2-40B4-BE49-F238E27FC236}">
                <a16:creationId xmlns:a16="http://schemas.microsoft.com/office/drawing/2014/main" id="{F6EA6529-635B-2D7E-ED0B-C6608C67E939}"/>
              </a:ext>
            </a:extLst>
          </p:cNvPr>
          <p:cNvSpPr txBox="1"/>
          <p:nvPr/>
        </p:nvSpPr>
        <p:spPr>
          <a:xfrm>
            <a:off x="8789338" y="6409831"/>
            <a:ext cx="452006" cy="276999"/>
          </a:xfrm>
          <a:prstGeom prst="rect">
            <a:avLst/>
          </a:prstGeom>
          <a:noFill/>
        </p:spPr>
        <p:txBody>
          <a:bodyPr wrap="square" rtlCol="0">
            <a:spAutoFit/>
          </a:bodyPr>
          <a:lstStyle/>
          <a:p>
            <a:r>
              <a:rPr lang="en-US" sz="1200" b="1">
                <a:solidFill>
                  <a:schemeClr val="tx1">
                    <a:lumMod val="75000"/>
                    <a:lumOff val="25000"/>
                  </a:schemeClr>
                </a:solidFill>
                <a:latin typeface="+mj-lt"/>
              </a:rPr>
              <a:t>km</a:t>
            </a:r>
          </a:p>
        </p:txBody>
      </p:sp>
      <p:sp>
        <p:nvSpPr>
          <p:cNvPr id="4" name="TextBox 3">
            <a:extLst>
              <a:ext uri="{FF2B5EF4-FFF2-40B4-BE49-F238E27FC236}">
                <a16:creationId xmlns:a16="http://schemas.microsoft.com/office/drawing/2014/main" id="{A9C49963-C0C6-1432-7B95-3437713AE7F6}"/>
              </a:ext>
            </a:extLst>
          </p:cNvPr>
          <p:cNvSpPr txBox="1"/>
          <p:nvPr/>
        </p:nvSpPr>
        <p:spPr>
          <a:xfrm>
            <a:off x="4142121" y="4865416"/>
            <a:ext cx="13791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3F3F3F"/>
                </a:solidFill>
                <a:latin typeface="Century Gothic"/>
              </a:rPr>
              <a:t>Location of fires</a:t>
            </a:r>
            <a:endParaRPr lang="en-US">
              <a:solidFill>
                <a:srgbClr val="3F3F3F"/>
              </a:solidFill>
            </a:endParaRPr>
          </a:p>
        </p:txBody>
      </p:sp>
      <p:sp>
        <p:nvSpPr>
          <p:cNvPr id="12" name="Oval 11">
            <a:extLst>
              <a:ext uri="{FF2B5EF4-FFF2-40B4-BE49-F238E27FC236}">
                <a16:creationId xmlns:a16="http://schemas.microsoft.com/office/drawing/2014/main" id="{2115BA61-6671-8901-CAEF-72469F067F7C}"/>
              </a:ext>
            </a:extLst>
          </p:cNvPr>
          <p:cNvSpPr/>
          <p:nvPr/>
        </p:nvSpPr>
        <p:spPr>
          <a:xfrm>
            <a:off x="4012145" y="4923682"/>
            <a:ext cx="170829" cy="171624"/>
          </a:xfrm>
          <a:prstGeom prst="ellipse">
            <a:avLst/>
          </a:prstGeom>
          <a:solidFill>
            <a:srgbClr val="005C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1165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E4773-897C-C7A2-32B3-5A6BA5D1E999}"/>
              </a:ext>
            </a:extLst>
          </p:cNvPr>
          <p:cNvSpPr>
            <a:spLocks noGrp="1"/>
          </p:cNvSpPr>
          <p:nvPr>
            <p:ph type="title"/>
          </p:nvPr>
        </p:nvSpPr>
        <p:spPr/>
        <p:txBody>
          <a:bodyPr/>
          <a:lstStyle/>
          <a:p>
            <a:r>
              <a:rPr lang="en-US"/>
              <a:t>LONG-TERM PHENOLOGICAL ANALYSIS</a:t>
            </a:r>
            <a:endParaRPr lang="en-US" b="0">
              <a:solidFill>
                <a:srgbClr val="000000"/>
              </a:solidFill>
            </a:endParaRPr>
          </a:p>
        </p:txBody>
      </p:sp>
      <p:pic>
        <p:nvPicPr>
          <p:cNvPr id="5" name="Picture 4">
            <a:extLst>
              <a:ext uri="{FF2B5EF4-FFF2-40B4-BE49-F238E27FC236}">
                <a16:creationId xmlns:a16="http://schemas.microsoft.com/office/drawing/2014/main" id="{524F7E0F-A221-AADE-30FD-D9D3CF228E94}"/>
              </a:ext>
            </a:extLst>
          </p:cNvPr>
          <p:cNvPicPr>
            <a:picLocks noChangeAspect="1"/>
          </p:cNvPicPr>
          <p:nvPr/>
        </p:nvPicPr>
        <p:blipFill rotWithShape="1">
          <a:blip r:embed="rId3"/>
          <a:srcRect t="-1285" r="196" b="4243"/>
          <a:stretch/>
        </p:blipFill>
        <p:spPr>
          <a:xfrm>
            <a:off x="1165247" y="1486966"/>
            <a:ext cx="9572799" cy="4726767"/>
          </a:xfrm>
          <a:prstGeom prst="rect">
            <a:avLst/>
          </a:prstGeom>
        </p:spPr>
      </p:pic>
      <p:sp>
        <p:nvSpPr>
          <p:cNvPr id="3" name="Content Placeholder 2">
            <a:extLst>
              <a:ext uri="{FF2B5EF4-FFF2-40B4-BE49-F238E27FC236}">
                <a16:creationId xmlns:a16="http://schemas.microsoft.com/office/drawing/2014/main" id="{AB66CCC1-36C9-023C-23BA-A8F1B06E083D}"/>
              </a:ext>
            </a:extLst>
          </p:cNvPr>
          <p:cNvSpPr>
            <a:spLocks noGrp="1"/>
          </p:cNvSpPr>
          <p:nvPr>
            <p:ph sz="quarter" idx="10"/>
          </p:nvPr>
        </p:nvSpPr>
        <p:spPr>
          <a:xfrm>
            <a:off x="1286069" y="1487129"/>
            <a:ext cx="9285378" cy="334031"/>
          </a:xfrm>
          <a:solidFill>
            <a:schemeClr val="bg1"/>
          </a:solidFill>
        </p:spPr>
        <p:txBody>
          <a:bodyPr vert="horz" lIns="91440" tIns="45720" rIns="91440" bIns="45720" rtlCol="0" anchor="t">
            <a:noAutofit/>
          </a:bodyPr>
          <a:lstStyle/>
          <a:p>
            <a:pPr algn="ctr"/>
            <a:r>
              <a:rPr lang="en-US" sz="1800" b="1"/>
              <a:t>Snow Water Equivalent, NDVI, and Fire Occurrence in FDRA 1, Vermont</a:t>
            </a:r>
          </a:p>
        </p:txBody>
      </p:sp>
      <p:sp>
        <p:nvSpPr>
          <p:cNvPr id="7" name="Content Placeholder 2">
            <a:extLst>
              <a:ext uri="{FF2B5EF4-FFF2-40B4-BE49-F238E27FC236}">
                <a16:creationId xmlns:a16="http://schemas.microsoft.com/office/drawing/2014/main" id="{65048984-67C3-F869-5576-6CA901F885F2}"/>
              </a:ext>
            </a:extLst>
          </p:cNvPr>
          <p:cNvSpPr txBox="1">
            <a:spLocks/>
          </p:cNvSpPr>
          <p:nvPr/>
        </p:nvSpPr>
        <p:spPr>
          <a:xfrm rot="16200000">
            <a:off x="-964393" y="3615003"/>
            <a:ext cx="4505398" cy="668264"/>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400">
              <a:solidFill>
                <a:srgbClr val="3FAB2C"/>
              </a:solidFill>
            </a:endParaRPr>
          </a:p>
          <a:p>
            <a:pPr algn="ctr"/>
            <a:r>
              <a:rPr lang="en-US" sz="1400">
                <a:solidFill>
                  <a:srgbClr val="C00000"/>
                </a:solidFill>
              </a:rPr>
              <a:t>Fire Occurrence by Day of Year, 2008 - 2023</a:t>
            </a:r>
            <a:endParaRPr lang="en-US">
              <a:solidFill>
                <a:srgbClr val="C00000"/>
              </a:solidFill>
            </a:endParaRPr>
          </a:p>
        </p:txBody>
      </p:sp>
      <p:sp>
        <p:nvSpPr>
          <p:cNvPr id="4" name="Content Placeholder 2">
            <a:extLst>
              <a:ext uri="{FF2B5EF4-FFF2-40B4-BE49-F238E27FC236}">
                <a16:creationId xmlns:a16="http://schemas.microsoft.com/office/drawing/2014/main" id="{C1AB2E3A-0B35-4FBE-D0A7-C3A55F6DE105}"/>
              </a:ext>
            </a:extLst>
          </p:cNvPr>
          <p:cNvSpPr txBox="1">
            <a:spLocks/>
          </p:cNvSpPr>
          <p:nvPr/>
        </p:nvSpPr>
        <p:spPr>
          <a:xfrm rot="5400000">
            <a:off x="8277770" y="3491985"/>
            <a:ext cx="4925024" cy="93532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400">
                <a:solidFill>
                  <a:schemeClr val="accent5"/>
                </a:solidFill>
              </a:rPr>
              <a:t>Snow Water Equivalent (mm) </a:t>
            </a:r>
            <a:endParaRPr lang="en-US">
              <a:solidFill>
                <a:schemeClr val="accent5"/>
              </a:solidFill>
            </a:endParaRPr>
          </a:p>
          <a:p>
            <a:pPr algn="ctr">
              <a:lnSpc>
                <a:spcPct val="100000"/>
              </a:lnSpc>
              <a:spcBef>
                <a:spcPts val="0"/>
              </a:spcBef>
            </a:pPr>
            <a:r>
              <a:rPr lang="en-US" sz="1400">
                <a:solidFill>
                  <a:schemeClr val="accent5"/>
                </a:solidFill>
              </a:rPr>
              <a:t>by Day of Year, 2003 - 2012</a:t>
            </a:r>
            <a:endParaRPr lang="en-US">
              <a:solidFill>
                <a:schemeClr val="accent5"/>
              </a:solidFill>
            </a:endParaRPr>
          </a:p>
          <a:p>
            <a:pPr algn="ctr"/>
            <a:r>
              <a:rPr lang="en-US" sz="1400">
                <a:solidFill>
                  <a:srgbClr val="3FAB2C"/>
                </a:solidFill>
              </a:rPr>
              <a:t>NDVI by Day of Year, 2003 - 2012</a:t>
            </a:r>
            <a:endParaRPr lang="en-US"/>
          </a:p>
        </p:txBody>
      </p:sp>
      <p:sp>
        <p:nvSpPr>
          <p:cNvPr id="9" name="Content Placeholder 2">
            <a:extLst>
              <a:ext uri="{FF2B5EF4-FFF2-40B4-BE49-F238E27FC236}">
                <a16:creationId xmlns:a16="http://schemas.microsoft.com/office/drawing/2014/main" id="{7B69A9C6-647A-CC39-4AE5-A8983C4EA846}"/>
              </a:ext>
            </a:extLst>
          </p:cNvPr>
          <p:cNvSpPr txBox="1">
            <a:spLocks/>
          </p:cNvSpPr>
          <p:nvPr/>
        </p:nvSpPr>
        <p:spPr>
          <a:xfrm>
            <a:off x="1165247" y="6228796"/>
            <a:ext cx="9285378" cy="396909"/>
          </a:xfrm>
          <a:prstGeom prst="rect">
            <a:avLst/>
          </a:prstGeom>
          <a:solidFill>
            <a:schemeClr val="bg1"/>
          </a:solidFill>
        </p:spPr>
        <p:txBody>
          <a:bodyPr vert="horz" lIns="91440" tIns="45720" rIns="91440" bIns="45720" rtlCol="0" anchor="b">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t>Day of Year</a:t>
            </a:r>
            <a:endParaRPr lang="en-US"/>
          </a:p>
        </p:txBody>
      </p:sp>
      <p:sp>
        <p:nvSpPr>
          <p:cNvPr id="10" name="Content Placeholder 2">
            <a:extLst>
              <a:ext uri="{FF2B5EF4-FFF2-40B4-BE49-F238E27FC236}">
                <a16:creationId xmlns:a16="http://schemas.microsoft.com/office/drawing/2014/main" id="{84DDBD0C-1EE0-49A5-2CC6-9423064787B1}"/>
              </a:ext>
            </a:extLst>
          </p:cNvPr>
          <p:cNvSpPr txBox="1">
            <a:spLocks/>
          </p:cNvSpPr>
          <p:nvPr/>
        </p:nvSpPr>
        <p:spPr>
          <a:xfrm>
            <a:off x="1819565" y="6014846"/>
            <a:ext cx="415698" cy="3340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a:t>0</a:t>
            </a:r>
          </a:p>
        </p:txBody>
      </p:sp>
      <p:sp>
        <p:nvSpPr>
          <p:cNvPr id="11" name="Content Placeholder 2">
            <a:extLst>
              <a:ext uri="{FF2B5EF4-FFF2-40B4-BE49-F238E27FC236}">
                <a16:creationId xmlns:a16="http://schemas.microsoft.com/office/drawing/2014/main" id="{9F835F50-FF0A-AA43-0E23-20189B05434C}"/>
              </a:ext>
            </a:extLst>
          </p:cNvPr>
          <p:cNvSpPr txBox="1">
            <a:spLocks/>
          </p:cNvSpPr>
          <p:nvPr/>
        </p:nvSpPr>
        <p:spPr>
          <a:xfrm>
            <a:off x="2845725" y="6025004"/>
            <a:ext cx="415698" cy="3340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a:t>50</a:t>
            </a:r>
          </a:p>
        </p:txBody>
      </p:sp>
      <p:sp>
        <p:nvSpPr>
          <p:cNvPr id="12" name="Content Placeholder 2">
            <a:extLst>
              <a:ext uri="{FF2B5EF4-FFF2-40B4-BE49-F238E27FC236}">
                <a16:creationId xmlns:a16="http://schemas.microsoft.com/office/drawing/2014/main" id="{48511709-7C92-E900-0482-1B538FC042F0}"/>
              </a:ext>
            </a:extLst>
          </p:cNvPr>
          <p:cNvSpPr txBox="1">
            <a:spLocks/>
          </p:cNvSpPr>
          <p:nvPr/>
        </p:nvSpPr>
        <p:spPr>
          <a:xfrm>
            <a:off x="3868435" y="6025004"/>
            <a:ext cx="547778" cy="3340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a:t>100</a:t>
            </a:r>
          </a:p>
        </p:txBody>
      </p:sp>
      <p:sp>
        <p:nvSpPr>
          <p:cNvPr id="13" name="Content Placeholder 2">
            <a:extLst>
              <a:ext uri="{FF2B5EF4-FFF2-40B4-BE49-F238E27FC236}">
                <a16:creationId xmlns:a16="http://schemas.microsoft.com/office/drawing/2014/main" id="{7A350B04-109C-D740-CB6B-78F003B532D6}"/>
              </a:ext>
            </a:extLst>
          </p:cNvPr>
          <p:cNvSpPr txBox="1">
            <a:spLocks/>
          </p:cNvSpPr>
          <p:nvPr/>
        </p:nvSpPr>
        <p:spPr>
          <a:xfrm>
            <a:off x="4933510" y="6025004"/>
            <a:ext cx="557938" cy="17147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a:t>150</a:t>
            </a:r>
          </a:p>
        </p:txBody>
      </p:sp>
      <p:sp>
        <p:nvSpPr>
          <p:cNvPr id="14" name="Content Placeholder 2">
            <a:extLst>
              <a:ext uri="{FF2B5EF4-FFF2-40B4-BE49-F238E27FC236}">
                <a16:creationId xmlns:a16="http://schemas.microsoft.com/office/drawing/2014/main" id="{1BDE6E92-1C4C-3125-132D-4568C63E57F5}"/>
              </a:ext>
            </a:extLst>
          </p:cNvPr>
          <p:cNvSpPr txBox="1">
            <a:spLocks/>
          </p:cNvSpPr>
          <p:nvPr/>
        </p:nvSpPr>
        <p:spPr>
          <a:xfrm>
            <a:off x="6039991" y="6025004"/>
            <a:ext cx="557938" cy="17147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a:t>200</a:t>
            </a:r>
          </a:p>
        </p:txBody>
      </p:sp>
      <p:sp>
        <p:nvSpPr>
          <p:cNvPr id="15" name="Content Placeholder 2">
            <a:extLst>
              <a:ext uri="{FF2B5EF4-FFF2-40B4-BE49-F238E27FC236}">
                <a16:creationId xmlns:a16="http://schemas.microsoft.com/office/drawing/2014/main" id="{FEBC942F-35A0-3DEA-5611-64F6872AE798}"/>
              </a:ext>
            </a:extLst>
          </p:cNvPr>
          <p:cNvSpPr txBox="1">
            <a:spLocks/>
          </p:cNvSpPr>
          <p:nvPr/>
        </p:nvSpPr>
        <p:spPr>
          <a:xfrm>
            <a:off x="7059442" y="6010627"/>
            <a:ext cx="557938" cy="17147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a:t>250</a:t>
            </a:r>
          </a:p>
        </p:txBody>
      </p:sp>
      <p:sp>
        <p:nvSpPr>
          <p:cNvPr id="16" name="Content Placeholder 2">
            <a:extLst>
              <a:ext uri="{FF2B5EF4-FFF2-40B4-BE49-F238E27FC236}">
                <a16:creationId xmlns:a16="http://schemas.microsoft.com/office/drawing/2014/main" id="{3560FF4B-34B7-27FA-D7FD-02E7EBC61709}"/>
              </a:ext>
            </a:extLst>
          </p:cNvPr>
          <p:cNvSpPr txBox="1">
            <a:spLocks/>
          </p:cNvSpPr>
          <p:nvPr/>
        </p:nvSpPr>
        <p:spPr>
          <a:xfrm>
            <a:off x="8128734" y="6010627"/>
            <a:ext cx="557938" cy="17147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a:t>300</a:t>
            </a:r>
          </a:p>
        </p:txBody>
      </p:sp>
      <p:sp>
        <p:nvSpPr>
          <p:cNvPr id="17" name="Content Placeholder 2">
            <a:extLst>
              <a:ext uri="{FF2B5EF4-FFF2-40B4-BE49-F238E27FC236}">
                <a16:creationId xmlns:a16="http://schemas.microsoft.com/office/drawing/2014/main" id="{EE461BC8-90C6-FC08-ADB7-923A831048F4}"/>
              </a:ext>
            </a:extLst>
          </p:cNvPr>
          <p:cNvSpPr txBox="1">
            <a:spLocks/>
          </p:cNvSpPr>
          <p:nvPr/>
        </p:nvSpPr>
        <p:spPr>
          <a:xfrm>
            <a:off x="9214128" y="6010627"/>
            <a:ext cx="557938" cy="17147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a:t>350</a:t>
            </a:r>
            <a:endParaRPr lang="en-US"/>
          </a:p>
        </p:txBody>
      </p:sp>
    </p:spTree>
    <p:extLst>
      <p:ext uri="{BB962C8B-B14F-4D97-AF65-F5344CB8AC3E}">
        <p14:creationId xmlns:p14="http://schemas.microsoft.com/office/powerpoint/2010/main" val="4277578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E4773-897C-C7A2-32B3-5A6BA5D1E999}"/>
              </a:ext>
            </a:extLst>
          </p:cNvPr>
          <p:cNvSpPr>
            <a:spLocks noGrp="1"/>
          </p:cNvSpPr>
          <p:nvPr>
            <p:ph type="title"/>
          </p:nvPr>
        </p:nvSpPr>
        <p:spPr/>
        <p:txBody>
          <a:bodyPr/>
          <a:lstStyle/>
          <a:p>
            <a:r>
              <a:rPr lang="en-US"/>
              <a:t>LONG-TERM PHENOLOGICAL ANALYSIS</a:t>
            </a:r>
            <a:endParaRPr lang="en-US" b="0">
              <a:solidFill>
                <a:srgbClr val="000000"/>
              </a:solidFill>
            </a:endParaRPr>
          </a:p>
        </p:txBody>
      </p:sp>
      <p:pic>
        <p:nvPicPr>
          <p:cNvPr id="3" name="Picture 2" descr="A graph of different colored boxes&#10;&#10;Description automatically generated">
            <a:extLst>
              <a:ext uri="{FF2B5EF4-FFF2-40B4-BE49-F238E27FC236}">
                <a16:creationId xmlns:a16="http://schemas.microsoft.com/office/drawing/2014/main" id="{4C1FC11B-14BF-DD41-31EE-C9574DB75BE9}"/>
              </a:ext>
            </a:extLst>
          </p:cNvPr>
          <p:cNvPicPr>
            <a:picLocks noChangeAspect="1"/>
          </p:cNvPicPr>
          <p:nvPr/>
        </p:nvPicPr>
        <p:blipFill rotWithShape="1">
          <a:blip r:embed="rId3"/>
          <a:srcRect l="4913" t="6857" r="-40" b="-140"/>
          <a:stretch/>
        </p:blipFill>
        <p:spPr>
          <a:xfrm>
            <a:off x="2801455" y="1815981"/>
            <a:ext cx="6979748" cy="5005967"/>
          </a:xfrm>
          <a:prstGeom prst="rect">
            <a:avLst/>
          </a:prstGeom>
          <a:ln>
            <a:noFill/>
          </a:ln>
        </p:spPr>
      </p:pic>
      <p:sp>
        <p:nvSpPr>
          <p:cNvPr id="6" name="Content Placeholder 2">
            <a:extLst>
              <a:ext uri="{FF2B5EF4-FFF2-40B4-BE49-F238E27FC236}">
                <a16:creationId xmlns:a16="http://schemas.microsoft.com/office/drawing/2014/main" id="{70A168CB-7FE1-23A5-A9BB-25BA759E90AB}"/>
              </a:ext>
            </a:extLst>
          </p:cNvPr>
          <p:cNvSpPr txBox="1">
            <a:spLocks/>
          </p:cNvSpPr>
          <p:nvPr/>
        </p:nvSpPr>
        <p:spPr>
          <a:xfrm>
            <a:off x="2744748" y="5973151"/>
            <a:ext cx="453798" cy="400104"/>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a:t>90</a:t>
            </a:r>
          </a:p>
        </p:txBody>
      </p:sp>
      <p:sp>
        <p:nvSpPr>
          <p:cNvPr id="7" name="Content Placeholder 2">
            <a:extLst>
              <a:ext uri="{FF2B5EF4-FFF2-40B4-BE49-F238E27FC236}">
                <a16:creationId xmlns:a16="http://schemas.microsoft.com/office/drawing/2014/main" id="{310BC4C7-4BDB-B15B-9312-48844D9AE600}"/>
              </a:ext>
            </a:extLst>
          </p:cNvPr>
          <p:cNvSpPr txBox="1">
            <a:spLocks/>
          </p:cNvSpPr>
          <p:nvPr/>
        </p:nvSpPr>
        <p:spPr>
          <a:xfrm>
            <a:off x="2744748" y="5401650"/>
            <a:ext cx="453798" cy="400104"/>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a:t>95</a:t>
            </a:r>
          </a:p>
        </p:txBody>
      </p:sp>
      <p:sp>
        <p:nvSpPr>
          <p:cNvPr id="8" name="Content Placeholder 2">
            <a:extLst>
              <a:ext uri="{FF2B5EF4-FFF2-40B4-BE49-F238E27FC236}">
                <a16:creationId xmlns:a16="http://schemas.microsoft.com/office/drawing/2014/main" id="{0286740E-CAA3-3F33-3FF8-EE6B9780DC03}"/>
              </a:ext>
            </a:extLst>
          </p:cNvPr>
          <p:cNvSpPr txBox="1">
            <a:spLocks/>
          </p:cNvSpPr>
          <p:nvPr/>
        </p:nvSpPr>
        <p:spPr>
          <a:xfrm>
            <a:off x="2605048" y="4855549"/>
            <a:ext cx="593498" cy="308149"/>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a:t>100</a:t>
            </a:r>
          </a:p>
        </p:txBody>
      </p:sp>
      <p:sp>
        <p:nvSpPr>
          <p:cNvPr id="9" name="Content Placeholder 2">
            <a:extLst>
              <a:ext uri="{FF2B5EF4-FFF2-40B4-BE49-F238E27FC236}">
                <a16:creationId xmlns:a16="http://schemas.microsoft.com/office/drawing/2014/main" id="{2C6AD269-21B2-241D-FD56-9A105F19ABD7}"/>
              </a:ext>
            </a:extLst>
          </p:cNvPr>
          <p:cNvSpPr txBox="1">
            <a:spLocks/>
          </p:cNvSpPr>
          <p:nvPr/>
        </p:nvSpPr>
        <p:spPr>
          <a:xfrm>
            <a:off x="2605048" y="4271348"/>
            <a:ext cx="593498" cy="308149"/>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a:t>105</a:t>
            </a:r>
          </a:p>
        </p:txBody>
      </p:sp>
      <p:sp>
        <p:nvSpPr>
          <p:cNvPr id="10" name="Content Placeholder 2">
            <a:extLst>
              <a:ext uri="{FF2B5EF4-FFF2-40B4-BE49-F238E27FC236}">
                <a16:creationId xmlns:a16="http://schemas.microsoft.com/office/drawing/2014/main" id="{FCB45512-EE4C-BB92-DA3B-5BA7BC6127D5}"/>
              </a:ext>
            </a:extLst>
          </p:cNvPr>
          <p:cNvSpPr txBox="1">
            <a:spLocks/>
          </p:cNvSpPr>
          <p:nvPr/>
        </p:nvSpPr>
        <p:spPr>
          <a:xfrm>
            <a:off x="2605048" y="3699848"/>
            <a:ext cx="593498" cy="308149"/>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a:t>110</a:t>
            </a:r>
          </a:p>
        </p:txBody>
      </p:sp>
      <p:sp>
        <p:nvSpPr>
          <p:cNvPr id="11" name="Content Placeholder 2">
            <a:extLst>
              <a:ext uri="{FF2B5EF4-FFF2-40B4-BE49-F238E27FC236}">
                <a16:creationId xmlns:a16="http://schemas.microsoft.com/office/drawing/2014/main" id="{A3D7E0F0-DCA2-4E4E-5E95-5AE813071E46}"/>
              </a:ext>
            </a:extLst>
          </p:cNvPr>
          <p:cNvSpPr txBox="1">
            <a:spLocks/>
          </p:cNvSpPr>
          <p:nvPr/>
        </p:nvSpPr>
        <p:spPr>
          <a:xfrm>
            <a:off x="2605048" y="3141048"/>
            <a:ext cx="593498" cy="308149"/>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a:t>115</a:t>
            </a:r>
          </a:p>
        </p:txBody>
      </p:sp>
      <p:sp>
        <p:nvSpPr>
          <p:cNvPr id="12" name="Content Placeholder 2">
            <a:extLst>
              <a:ext uri="{FF2B5EF4-FFF2-40B4-BE49-F238E27FC236}">
                <a16:creationId xmlns:a16="http://schemas.microsoft.com/office/drawing/2014/main" id="{E3F7B160-D484-85E3-297D-DE5FFFBD36D4}"/>
              </a:ext>
            </a:extLst>
          </p:cNvPr>
          <p:cNvSpPr txBox="1">
            <a:spLocks/>
          </p:cNvSpPr>
          <p:nvPr/>
        </p:nvSpPr>
        <p:spPr>
          <a:xfrm>
            <a:off x="2605048" y="2620348"/>
            <a:ext cx="593498" cy="308149"/>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a:t>120</a:t>
            </a:r>
          </a:p>
        </p:txBody>
      </p:sp>
      <p:sp>
        <p:nvSpPr>
          <p:cNvPr id="13" name="Content Placeholder 2">
            <a:extLst>
              <a:ext uri="{FF2B5EF4-FFF2-40B4-BE49-F238E27FC236}">
                <a16:creationId xmlns:a16="http://schemas.microsoft.com/office/drawing/2014/main" id="{BA871A6A-1591-1FB7-25AB-6FFCC109AFE7}"/>
              </a:ext>
            </a:extLst>
          </p:cNvPr>
          <p:cNvSpPr txBox="1">
            <a:spLocks/>
          </p:cNvSpPr>
          <p:nvPr/>
        </p:nvSpPr>
        <p:spPr>
          <a:xfrm>
            <a:off x="2605048" y="2036148"/>
            <a:ext cx="593498" cy="308149"/>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a:t>125</a:t>
            </a:r>
          </a:p>
        </p:txBody>
      </p:sp>
      <p:sp>
        <p:nvSpPr>
          <p:cNvPr id="15" name="Content Placeholder 2">
            <a:extLst>
              <a:ext uri="{FF2B5EF4-FFF2-40B4-BE49-F238E27FC236}">
                <a16:creationId xmlns:a16="http://schemas.microsoft.com/office/drawing/2014/main" id="{6AFC9ED2-0153-173B-682E-3E2884C58447}"/>
              </a:ext>
            </a:extLst>
          </p:cNvPr>
          <p:cNvSpPr txBox="1">
            <a:spLocks/>
          </p:cNvSpPr>
          <p:nvPr/>
        </p:nvSpPr>
        <p:spPr>
          <a:xfrm rot="16200000">
            <a:off x="564973" y="3446186"/>
            <a:ext cx="3365033" cy="544303"/>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400"/>
          </a:p>
          <a:p>
            <a:pPr algn="ctr"/>
            <a:r>
              <a:rPr lang="en-US" sz="2000"/>
              <a:t>Day of Year</a:t>
            </a:r>
          </a:p>
        </p:txBody>
      </p:sp>
      <p:sp>
        <p:nvSpPr>
          <p:cNvPr id="18" name="Content Placeholder 2">
            <a:extLst>
              <a:ext uri="{FF2B5EF4-FFF2-40B4-BE49-F238E27FC236}">
                <a16:creationId xmlns:a16="http://schemas.microsoft.com/office/drawing/2014/main" id="{CA5F905E-B1FB-0BCB-0C6F-8513222A9673}"/>
              </a:ext>
            </a:extLst>
          </p:cNvPr>
          <p:cNvSpPr txBox="1">
            <a:spLocks/>
          </p:cNvSpPr>
          <p:nvPr/>
        </p:nvSpPr>
        <p:spPr>
          <a:xfrm>
            <a:off x="3351293" y="6201747"/>
            <a:ext cx="1129953" cy="346249"/>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a:t>FDRA1</a:t>
            </a:r>
          </a:p>
        </p:txBody>
      </p:sp>
      <p:sp>
        <p:nvSpPr>
          <p:cNvPr id="20" name="Content Placeholder 2">
            <a:extLst>
              <a:ext uri="{FF2B5EF4-FFF2-40B4-BE49-F238E27FC236}">
                <a16:creationId xmlns:a16="http://schemas.microsoft.com/office/drawing/2014/main" id="{0AED4BF3-746B-2C03-9A0B-FAAC7651507B}"/>
              </a:ext>
            </a:extLst>
          </p:cNvPr>
          <p:cNvSpPr txBox="1">
            <a:spLocks/>
          </p:cNvSpPr>
          <p:nvPr/>
        </p:nvSpPr>
        <p:spPr>
          <a:xfrm>
            <a:off x="4570493" y="6201747"/>
            <a:ext cx="1129953" cy="346249"/>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a:t>FDRA2</a:t>
            </a:r>
          </a:p>
        </p:txBody>
      </p:sp>
      <p:sp>
        <p:nvSpPr>
          <p:cNvPr id="21" name="Content Placeholder 2">
            <a:extLst>
              <a:ext uri="{FF2B5EF4-FFF2-40B4-BE49-F238E27FC236}">
                <a16:creationId xmlns:a16="http://schemas.microsoft.com/office/drawing/2014/main" id="{D00924CF-0708-93B7-5BC6-E3C78EA26205}"/>
              </a:ext>
            </a:extLst>
          </p:cNvPr>
          <p:cNvSpPr txBox="1">
            <a:spLocks/>
          </p:cNvSpPr>
          <p:nvPr/>
        </p:nvSpPr>
        <p:spPr>
          <a:xfrm>
            <a:off x="5789693" y="6201747"/>
            <a:ext cx="1129953" cy="346249"/>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a:t>FDRA3</a:t>
            </a:r>
          </a:p>
        </p:txBody>
      </p:sp>
      <p:sp>
        <p:nvSpPr>
          <p:cNvPr id="22" name="Content Placeholder 2">
            <a:extLst>
              <a:ext uri="{FF2B5EF4-FFF2-40B4-BE49-F238E27FC236}">
                <a16:creationId xmlns:a16="http://schemas.microsoft.com/office/drawing/2014/main" id="{6FF037A8-BAD3-6D03-EA34-0D7585312E0D}"/>
              </a:ext>
            </a:extLst>
          </p:cNvPr>
          <p:cNvSpPr txBox="1">
            <a:spLocks/>
          </p:cNvSpPr>
          <p:nvPr/>
        </p:nvSpPr>
        <p:spPr>
          <a:xfrm>
            <a:off x="6970793" y="6201747"/>
            <a:ext cx="1129953" cy="346249"/>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a:t>FDRA4</a:t>
            </a:r>
          </a:p>
        </p:txBody>
      </p:sp>
      <p:sp>
        <p:nvSpPr>
          <p:cNvPr id="23" name="Content Placeholder 2">
            <a:extLst>
              <a:ext uri="{FF2B5EF4-FFF2-40B4-BE49-F238E27FC236}">
                <a16:creationId xmlns:a16="http://schemas.microsoft.com/office/drawing/2014/main" id="{C9690323-F3AE-1C6C-9873-076AD5C36F58}"/>
              </a:ext>
            </a:extLst>
          </p:cNvPr>
          <p:cNvSpPr txBox="1">
            <a:spLocks/>
          </p:cNvSpPr>
          <p:nvPr/>
        </p:nvSpPr>
        <p:spPr>
          <a:xfrm>
            <a:off x="8189993" y="6201747"/>
            <a:ext cx="1129953" cy="346249"/>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a:t>FDRA5</a:t>
            </a:r>
          </a:p>
        </p:txBody>
      </p:sp>
      <p:sp>
        <p:nvSpPr>
          <p:cNvPr id="24" name="TextBox 23">
            <a:extLst>
              <a:ext uri="{FF2B5EF4-FFF2-40B4-BE49-F238E27FC236}">
                <a16:creationId xmlns:a16="http://schemas.microsoft.com/office/drawing/2014/main" id="{4D3CE654-5272-013E-64F5-7D3F2F293D7F}"/>
              </a:ext>
            </a:extLst>
          </p:cNvPr>
          <p:cNvSpPr txBox="1"/>
          <p:nvPr/>
        </p:nvSpPr>
        <p:spPr>
          <a:xfrm>
            <a:off x="2744695" y="1318311"/>
            <a:ext cx="77678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404040"/>
                </a:solidFill>
                <a:latin typeface="Century Gothic"/>
              </a:rPr>
              <a:t>Temporal Distribution of Green Up Day (2001-2022) by FDRA</a:t>
            </a:r>
            <a:endParaRPr lang="en-US" sz="2000" b="1"/>
          </a:p>
        </p:txBody>
      </p:sp>
    </p:spTree>
    <p:extLst>
      <p:ext uri="{BB962C8B-B14F-4D97-AF65-F5344CB8AC3E}">
        <p14:creationId xmlns:p14="http://schemas.microsoft.com/office/powerpoint/2010/main" val="3186312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E4773-897C-C7A2-32B3-5A6BA5D1E999}"/>
              </a:ext>
            </a:extLst>
          </p:cNvPr>
          <p:cNvSpPr>
            <a:spLocks noGrp="1"/>
          </p:cNvSpPr>
          <p:nvPr>
            <p:ph type="title"/>
          </p:nvPr>
        </p:nvSpPr>
        <p:spPr/>
        <p:txBody>
          <a:bodyPr/>
          <a:lstStyle/>
          <a:p>
            <a:r>
              <a:rPr lang="en-US"/>
              <a:t>LONG-TERM PHENOLOGICAL ANALYSIS</a:t>
            </a:r>
          </a:p>
        </p:txBody>
      </p:sp>
      <p:graphicFrame>
        <p:nvGraphicFramePr>
          <p:cNvPr id="4" name="Table 3">
            <a:extLst>
              <a:ext uri="{FF2B5EF4-FFF2-40B4-BE49-F238E27FC236}">
                <a16:creationId xmlns:a16="http://schemas.microsoft.com/office/drawing/2014/main" id="{BBB78B69-604A-9D5A-19C5-DF145DA32FF7}"/>
              </a:ext>
            </a:extLst>
          </p:cNvPr>
          <p:cNvGraphicFramePr>
            <a:graphicFrameLocks noGrp="1"/>
          </p:cNvGraphicFramePr>
          <p:nvPr>
            <p:extLst>
              <p:ext uri="{D42A27DB-BD31-4B8C-83A1-F6EECF244321}">
                <p14:modId xmlns:p14="http://schemas.microsoft.com/office/powerpoint/2010/main" val="2805562536"/>
              </p:ext>
            </p:extLst>
          </p:nvPr>
        </p:nvGraphicFramePr>
        <p:xfrm>
          <a:off x="1066799" y="2092036"/>
          <a:ext cx="10053213" cy="4326406"/>
        </p:xfrm>
        <a:graphic>
          <a:graphicData uri="http://schemas.openxmlformats.org/drawingml/2006/table">
            <a:tbl>
              <a:tblPr firstRow="1" bandRow="1">
                <a:tableStyleId>{9D7B26C5-4107-4FEC-AEDC-1716B250A1EF}</a:tableStyleId>
              </a:tblPr>
              <a:tblGrid>
                <a:gridCol w="2414332">
                  <a:extLst>
                    <a:ext uri="{9D8B030D-6E8A-4147-A177-3AD203B41FA5}">
                      <a16:colId xmlns:a16="http://schemas.microsoft.com/office/drawing/2014/main" val="3095584640"/>
                    </a:ext>
                  </a:extLst>
                </a:gridCol>
                <a:gridCol w="4152653">
                  <a:extLst>
                    <a:ext uri="{9D8B030D-6E8A-4147-A177-3AD203B41FA5}">
                      <a16:colId xmlns:a16="http://schemas.microsoft.com/office/drawing/2014/main" val="2705223583"/>
                    </a:ext>
                  </a:extLst>
                </a:gridCol>
                <a:gridCol w="3486228">
                  <a:extLst>
                    <a:ext uri="{9D8B030D-6E8A-4147-A177-3AD203B41FA5}">
                      <a16:colId xmlns:a16="http://schemas.microsoft.com/office/drawing/2014/main" val="3145910240"/>
                    </a:ext>
                  </a:extLst>
                </a:gridCol>
              </a:tblGrid>
              <a:tr h="561871">
                <a:tc>
                  <a:txBody>
                    <a:bodyPr/>
                    <a:lstStyle/>
                    <a:p>
                      <a:pPr lvl="0" algn="ctr">
                        <a:buNone/>
                      </a:pPr>
                      <a:r>
                        <a:rPr lang="en-US">
                          <a:solidFill>
                            <a:schemeClr val="tx1">
                              <a:lumMod val="75000"/>
                              <a:lumOff val="25000"/>
                            </a:schemeClr>
                          </a:solidFill>
                          <a:latin typeface="+mj-lt"/>
                        </a:rPr>
                        <a:t>FDRA</a:t>
                      </a:r>
                    </a:p>
                  </a:txBody>
                  <a:tcPr anchor="ctr"/>
                </a:tc>
                <a:tc>
                  <a:txBody>
                    <a:bodyPr/>
                    <a:lstStyle/>
                    <a:p>
                      <a:pPr lvl="0" algn="ctr">
                        <a:buNone/>
                      </a:pPr>
                      <a:r>
                        <a:rPr lang="en-US">
                          <a:solidFill>
                            <a:schemeClr val="tx1">
                              <a:lumMod val="75000"/>
                              <a:lumOff val="25000"/>
                            </a:schemeClr>
                          </a:solidFill>
                          <a:latin typeface="+mj-lt"/>
                        </a:rPr>
                        <a:t>Spring Melt Date</a:t>
                      </a:r>
                    </a:p>
                  </a:txBody>
                  <a:tcPr anchor="ctr"/>
                </a:tc>
                <a:tc>
                  <a:txBody>
                    <a:bodyPr/>
                    <a:lstStyle/>
                    <a:p>
                      <a:pPr algn="ctr"/>
                      <a:r>
                        <a:rPr lang="en-US">
                          <a:solidFill>
                            <a:schemeClr val="tx1">
                              <a:lumMod val="75000"/>
                              <a:lumOff val="25000"/>
                            </a:schemeClr>
                          </a:solidFill>
                          <a:latin typeface="+mj-lt"/>
                        </a:rPr>
                        <a:t>Spring Early Green-Up Date</a:t>
                      </a:r>
                    </a:p>
                  </a:txBody>
                  <a:tcPr anchor="ctr"/>
                </a:tc>
                <a:extLst>
                  <a:ext uri="{0D108BD9-81ED-4DB2-BD59-A6C34878D82A}">
                    <a16:rowId xmlns:a16="http://schemas.microsoft.com/office/drawing/2014/main" val="1965201155"/>
                  </a:ext>
                </a:extLst>
              </a:tr>
              <a:tr h="561871">
                <a:tc>
                  <a:txBody>
                    <a:bodyPr/>
                    <a:lstStyle/>
                    <a:p>
                      <a:pPr lvl="0" algn="ctr">
                        <a:buNone/>
                      </a:pPr>
                      <a:r>
                        <a:rPr lang="en-US">
                          <a:solidFill>
                            <a:schemeClr val="tx1">
                              <a:lumMod val="75000"/>
                              <a:lumOff val="25000"/>
                            </a:schemeClr>
                          </a:solidFill>
                          <a:latin typeface="+mj-lt"/>
                        </a:rPr>
                        <a:t>FDRA 1</a:t>
                      </a:r>
                    </a:p>
                  </a:txBody>
                  <a:tcPr anchor="ctr">
                    <a:solidFill>
                      <a:srgbClr val="C13E2E">
                        <a:alpha val="55000"/>
                      </a:srgbClr>
                    </a:solidFill>
                  </a:tcPr>
                </a:tc>
                <a:tc>
                  <a:txBody>
                    <a:bodyPr/>
                    <a:lstStyle/>
                    <a:p>
                      <a:pPr algn="ctr"/>
                      <a:r>
                        <a:rPr lang="en-US">
                          <a:solidFill>
                            <a:schemeClr val="tx1">
                              <a:lumMod val="75000"/>
                              <a:lumOff val="25000"/>
                            </a:schemeClr>
                          </a:solidFill>
                          <a:latin typeface="+mj-lt"/>
                        </a:rPr>
                        <a:t>March 10</a:t>
                      </a:r>
                    </a:p>
                  </a:txBody>
                  <a:tcPr anchor="ctr">
                    <a:solidFill>
                      <a:srgbClr val="C13E2E">
                        <a:alpha val="55000"/>
                      </a:srgbClr>
                    </a:solidFill>
                  </a:tcPr>
                </a:tc>
                <a:tc>
                  <a:txBody>
                    <a:bodyPr/>
                    <a:lstStyle/>
                    <a:p>
                      <a:pPr algn="ctr"/>
                      <a:r>
                        <a:rPr lang="en-US">
                          <a:solidFill>
                            <a:schemeClr val="tx1">
                              <a:lumMod val="75000"/>
                              <a:lumOff val="25000"/>
                            </a:schemeClr>
                          </a:solidFill>
                          <a:latin typeface="+mj-lt"/>
                        </a:rPr>
                        <a:t>April 17</a:t>
                      </a:r>
                    </a:p>
                  </a:txBody>
                  <a:tcPr anchor="ctr">
                    <a:solidFill>
                      <a:srgbClr val="C13E2E">
                        <a:alpha val="55000"/>
                      </a:srgbClr>
                    </a:solidFill>
                  </a:tcPr>
                </a:tc>
                <a:extLst>
                  <a:ext uri="{0D108BD9-81ED-4DB2-BD59-A6C34878D82A}">
                    <a16:rowId xmlns:a16="http://schemas.microsoft.com/office/drawing/2014/main" val="2198457085"/>
                  </a:ext>
                </a:extLst>
              </a:tr>
              <a:tr h="561871">
                <a:tc>
                  <a:txBody>
                    <a:bodyPr/>
                    <a:lstStyle/>
                    <a:p>
                      <a:pPr lvl="0" algn="ctr">
                        <a:buNone/>
                      </a:pPr>
                      <a:r>
                        <a:rPr lang="en-US">
                          <a:solidFill>
                            <a:schemeClr val="tx1">
                              <a:lumMod val="75000"/>
                              <a:lumOff val="25000"/>
                            </a:schemeClr>
                          </a:solidFill>
                          <a:latin typeface="+mj-lt"/>
                        </a:rPr>
                        <a:t>FDRA 2</a:t>
                      </a:r>
                    </a:p>
                  </a:txBody>
                  <a:tcPr anchor="ctr"/>
                </a:tc>
                <a:tc>
                  <a:txBody>
                    <a:bodyPr/>
                    <a:lstStyle/>
                    <a:p>
                      <a:pPr algn="ctr"/>
                      <a:r>
                        <a:rPr lang="en-US">
                          <a:solidFill>
                            <a:schemeClr val="tx1">
                              <a:lumMod val="75000"/>
                              <a:lumOff val="25000"/>
                            </a:schemeClr>
                          </a:solidFill>
                          <a:latin typeface="+mj-lt"/>
                        </a:rPr>
                        <a:t>April 5</a:t>
                      </a:r>
                    </a:p>
                  </a:txBody>
                  <a:tcPr anchor="ctr"/>
                </a:tc>
                <a:tc>
                  <a:txBody>
                    <a:bodyPr/>
                    <a:lstStyle/>
                    <a:p>
                      <a:pPr algn="ctr"/>
                      <a:r>
                        <a:rPr lang="en-US">
                          <a:solidFill>
                            <a:schemeClr val="tx1">
                              <a:lumMod val="75000"/>
                              <a:lumOff val="25000"/>
                            </a:schemeClr>
                          </a:solidFill>
                          <a:latin typeface="+mj-lt"/>
                        </a:rPr>
                        <a:t>April 21</a:t>
                      </a:r>
                    </a:p>
                  </a:txBody>
                  <a:tcPr anchor="ctr"/>
                </a:tc>
                <a:extLst>
                  <a:ext uri="{0D108BD9-81ED-4DB2-BD59-A6C34878D82A}">
                    <a16:rowId xmlns:a16="http://schemas.microsoft.com/office/drawing/2014/main" val="1280207703"/>
                  </a:ext>
                </a:extLst>
              </a:tr>
              <a:tr h="561871">
                <a:tc>
                  <a:txBody>
                    <a:bodyPr/>
                    <a:lstStyle/>
                    <a:p>
                      <a:pPr marL="0" lvl="0" algn="ctr" defTabSz="914400" rtl="0" eaLnBrk="1" latinLnBrk="0" hangingPunct="1">
                        <a:buNone/>
                      </a:pPr>
                      <a:r>
                        <a:rPr lang="en-US" sz="1800" kern="1200">
                          <a:solidFill>
                            <a:schemeClr val="tx1">
                              <a:lumMod val="75000"/>
                              <a:lumOff val="25000"/>
                            </a:schemeClr>
                          </a:solidFill>
                          <a:latin typeface="+mj-lt"/>
                        </a:rPr>
                        <a:t>FDRA 3</a:t>
                      </a:r>
                    </a:p>
                  </a:txBody>
                  <a:tcPr anchor="ctr">
                    <a:solidFill>
                      <a:srgbClr val="C13E2E">
                        <a:alpha val="55000"/>
                      </a:srgbClr>
                    </a:solidFill>
                  </a:tcPr>
                </a:tc>
                <a:tc>
                  <a:txBody>
                    <a:bodyPr/>
                    <a:lstStyle/>
                    <a:p>
                      <a:pPr marL="0" lvl="0" algn="ctr" defTabSz="914400" rtl="0" eaLnBrk="1" latinLnBrk="0" hangingPunct="1">
                        <a:buNone/>
                      </a:pPr>
                      <a:r>
                        <a:rPr lang="en-US" sz="1800" kern="1200">
                          <a:solidFill>
                            <a:schemeClr val="tx1">
                              <a:lumMod val="75000"/>
                              <a:lumOff val="25000"/>
                            </a:schemeClr>
                          </a:solidFill>
                          <a:latin typeface="+mj-lt"/>
                        </a:rPr>
                        <a:t>March 7</a:t>
                      </a:r>
                    </a:p>
                  </a:txBody>
                  <a:tcPr anchor="ctr">
                    <a:solidFill>
                      <a:srgbClr val="C13E2E">
                        <a:alpha val="55000"/>
                      </a:srgbClr>
                    </a:solidFill>
                  </a:tcPr>
                </a:tc>
                <a:tc>
                  <a:txBody>
                    <a:bodyPr/>
                    <a:lstStyle/>
                    <a:p>
                      <a:pPr marL="0" lvl="0" algn="ctr" defTabSz="914400" rtl="0" eaLnBrk="1" latinLnBrk="0" hangingPunct="1">
                        <a:buNone/>
                      </a:pPr>
                      <a:r>
                        <a:rPr lang="en-US" sz="1800" kern="1200">
                          <a:solidFill>
                            <a:schemeClr val="tx1">
                              <a:lumMod val="75000"/>
                              <a:lumOff val="25000"/>
                            </a:schemeClr>
                          </a:solidFill>
                          <a:latin typeface="+mj-lt"/>
                        </a:rPr>
                        <a:t>April 16</a:t>
                      </a:r>
                    </a:p>
                  </a:txBody>
                  <a:tcPr anchor="ctr">
                    <a:solidFill>
                      <a:srgbClr val="C13E2E">
                        <a:alpha val="55000"/>
                      </a:srgbClr>
                    </a:solidFill>
                  </a:tcPr>
                </a:tc>
                <a:extLst>
                  <a:ext uri="{0D108BD9-81ED-4DB2-BD59-A6C34878D82A}">
                    <a16:rowId xmlns:a16="http://schemas.microsoft.com/office/drawing/2014/main" val="1018669654"/>
                  </a:ext>
                </a:extLst>
              </a:tr>
              <a:tr h="561871">
                <a:tc>
                  <a:txBody>
                    <a:bodyPr/>
                    <a:lstStyle/>
                    <a:p>
                      <a:pPr lvl="0" algn="ctr">
                        <a:buNone/>
                      </a:pPr>
                      <a:r>
                        <a:rPr lang="en-US">
                          <a:solidFill>
                            <a:schemeClr val="tx1">
                              <a:lumMod val="75000"/>
                              <a:lumOff val="25000"/>
                            </a:schemeClr>
                          </a:solidFill>
                          <a:latin typeface="+mj-lt"/>
                        </a:rPr>
                        <a:t>FDRA 4</a:t>
                      </a:r>
                    </a:p>
                  </a:txBody>
                  <a:tcPr anchor="ctr"/>
                </a:tc>
                <a:tc>
                  <a:txBody>
                    <a:bodyPr/>
                    <a:lstStyle/>
                    <a:p>
                      <a:pPr lvl="0" algn="ctr">
                        <a:buNone/>
                      </a:pPr>
                      <a:r>
                        <a:rPr lang="en-US">
                          <a:solidFill>
                            <a:schemeClr val="tx1">
                              <a:lumMod val="75000"/>
                              <a:lumOff val="25000"/>
                            </a:schemeClr>
                          </a:solidFill>
                          <a:latin typeface="+mj-lt"/>
                        </a:rPr>
                        <a:t>March 29</a:t>
                      </a:r>
                    </a:p>
                  </a:txBody>
                  <a:tcPr anchor="ctr"/>
                </a:tc>
                <a:tc>
                  <a:txBody>
                    <a:bodyPr/>
                    <a:lstStyle/>
                    <a:p>
                      <a:pPr lvl="0" algn="ctr">
                        <a:buNone/>
                      </a:pPr>
                      <a:r>
                        <a:rPr lang="en-US">
                          <a:solidFill>
                            <a:schemeClr val="tx1">
                              <a:lumMod val="75000"/>
                              <a:lumOff val="25000"/>
                            </a:schemeClr>
                          </a:solidFill>
                          <a:latin typeface="+mj-lt"/>
                        </a:rPr>
                        <a:t>April 21</a:t>
                      </a:r>
                    </a:p>
                  </a:txBody>
                  <a:tcPr anchor="ctr"/>
                </a:tc>
                <a:extLst>
                  <a:ext uri="{0D108BD9-81ED-4DB2-BD59-A6C34878D82A}">
                    <a16:rowId xmlns:a16="http://schemas.microsoft.com/office/drawing/2014/main" val="2553527492"/>
                  </a:ext>
                </a:extLst>
              </a:tr>
              <a:tr h="561871">
                <a:tc>
                  <a:txBody>
                    <a:bodyPr/>
                    <a:lstStyle/>
                    <a:p>
                      <a:pPr lvl="0" algn="ctr">
                        <a:buNone/>
                      </a:pPr>
                      <a:r>
                        <a:rPr lang="en-US">
                          <a:solidFill>
                            <a:schemeClr val="tx1">
                              <a:lumMod val="75000"/>
                              <a:lumOff val="25000"/>
                            </a:schemeClr>
                          </a:solidFill>
                          <a:latin typeface="+mj-lt"/>
                        </a:rPr>
                        <a:t>FDRA 5</a:t>
                      </a:r>
                    </a:p>
                  </a:txBody>
                  <a:tcPr anchor="ctr">
                    <a:solidFill>
                      <a:srgbClr val="C13E2E">
                        <a:alpha val="55000"/>
                      </a:srgbClr>
                    </a:solidFill>
                  </a:tcPr>
                </a:tc>
                <a:tc>
                  <a:txBody>
                    <a:bodyPr/>
                    <a:lstStyle/>
                    <a:p>
                      <a:pPr lvl="0" algn="ctr">
                        <a:buNone/>
                      </a:pPr>
                      <a:r>
                        <a:rPr lang="en-US">
                          <a:solidFill>
                            <a:schemeClr val="tx1">
                              <a:lumMod val="75000"/>
                              <a:lumOff val="25000"/>
                            </a:schemeClr>
                          </a:solidFill>
                          <a:latin typeface="+mj-lt"/>
                        </a:rPr>
                        <a:t>April 2</a:t>
                      </a:r>
                    </a:p>
                  </a:txBody>
                  <a:tcPr anchor="ctr">
                    <a:solidFill>
                      <a:srgbClr val="C13E2E">
                        <a:alpha val="55000"/>
                      </a:srgbClr>
                    </a:solidFill>
                  </a:tcPr>
                </a:tc>
                <a:tc>
                  <a:txBody>
                    <a:bodyPr/>
                    <a:lstStyle/>
                    <a:p>
                      <a:pPr lvl="0" algn="ctr">
                        <a:buNone/>
                      </a:pPr>
                      <a:r>
                        <a:rPr lang="en-US">
                          <a:solidFill>
                            <a:schemeClr val="tx1">
                              <a:lumMod val="75000"/>
                              <a:lumOff val="25000"/>
                            </a:schemeClr>
                          </a:solidFill>
                          <a:latin typeface="+mj-lt"/>
                        </a:rPr>
                        <a:t>April 24</a:t>
                      </a:r>
                    </a:p>
                  </a:txBody>
                  <a:tcPr anchor="ctr">
                    <a:solidFill>
                      <a:srgbClr val="C13E2E">
                        <a:alpha val="55000"/>
                      </a:srgbClr>
                    </a:solidFill>
                  </a:tcPr>
                </a:tc>
                <a:extLst>
                  <a:ext uri="{0D108BD9-81ED-4DB2-BD59-A6C34878D82A}">
                    <a16:rowId xmlns:a16="http://schemas.microsoft.com/office/drawing/2014/main" val="1096537756"/>
                  </a:ext>
                </a:extLst>
              </a:tr>
              <a:tr h="955180">
                <a:tc>
                  <a:txBody>
                    <a:bodyPr/>
                    <a:lstStyle/>
                    <a:p>
                      <a:pPr lvl="0" algn="ctr">
                        <a:buNone/>
                      </a:pPr>
                      <a:r>
                        <a:rPr lang="en-US">
                          <a:solidFill>
                            <a:schemeClr val="tx1">
                              <a:lumMod val="75000"/>
                              <a:lumOff val="25000"/>
                            </a:schemeClr>
                          </a:solidFill>
                          <a:latin typeface="+mj-lt"/>
                        </a:rPr>
                        <a:t>Method</a:t>
                      </a:r>
                    </a:p>
                  </a:txBody>
                  <a:tcPr anchor="ctr"/>
                </a:tc>
                <a:tc>
                  <a:txBody>
                    <a:bodyPr/>
                    <a:lstStyle/>
                    <a:p>
                      <a:pPr lvl="0" algn="ctr">
                        <a:buNone/>
                      </a:pPr>
                      <a:r>
                        <a:rPr lang="en-US">
                          <a:solidFill>
                            <a:schemeClr val="tx1">
                              <a:lumMod val="75000"/>
                              <a:lumOff val="25000"/>
                            </a:schemeClr>
                          </a:solidFill>
                          <a:latin typeface="+mj-lt"/>
                        </a:rPr>
                        <a:t>Implemented peer-reviewed method for melt timing</a:t>
                      </a:r>
                    </a:p>
                  </a:txBody>
                  <a:tcPr anchor="ctr"/>
                </a:tc>
                <a:tc>
                  <a:txBody>
                    <a:bodyPr/>
                    <a:lstStyle/>
                    <a:p>
                      <a:pPr lvl="0" algn="ctr">
                        <a:buNone/>
                      </a:pPr>
                      <a:r>
                        <a:rPr lang="en-US">
                          <a:solidFill>
                            <a:schemeClr val="tx1">
                              <a:lumMod val="75000"/>
                              <a:lumOff val="25000"/>
                            </a:schemeClr>
                          </a:solidFill>
                          <a:latin typeface="+mj-lt"/>
                        </a:rPr>
                        <a:t>Extracted dates from pre-processed MODIS imagery</a:t>
                      </a:r>
                    </a:p>
                  </a:txBody>
                  <a:tcPr anchor="ctr"/>
                </a:tc>
                <a:extLst>
                  <a:ext uri="{0D108BD9-81ED-4DB2-BD59-A6C34878D82A}">
                    <a16:rowId xmlns:a16="http://schemas.microsoft.com/office/drawing/2014/main" val="1928671408"/>
                  </a:ext>
                </a:extLst>
              </a:tr>
            </a:tbl>
          </a:graphicData>
        </a:graphic>
      </p:graphicFrame>
      <p:sp>
        <p:nvSpPr>
          <p:cNvPr id="5" name="TextBox 4">
            <a:extLst>
              <a:ext uri="{FF2B5EF4-FFF2-40B4-BE49-F238E27FC236}">
                <a16:creationId xmlns:a16="http://schemas.microsoft.com/office/drawing/2014/main" id="{862B8F27-9178-ACD6-7318-1F1C56845409}"/>
              </a:ext>
            </a:extLst>
          </p:cNvPr>
          <p:cNvSpPr txBox="1"/>
          <p:nvPr/>
        </p:nvSpPr>
        <p:spPr>
          <a:xfrm>
            <a:off x="1069442" y="1287072"/>
            <a:ext cx="1005656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1">
                    <a:lumMod val="75000"/>
                    <a:lumOff val="25000"/>
                  </a:schemeClr>
                </a:solidFill>
                <a:latin typeface="Century Gothic"/>
              </a:rPr>
              <a:t>Representative Start and End Dates of Fire Season </a:t>
            </a:r>
          </a:p>
          <a:p>
            <a:pPr algn="ctr"/>
            <a:r>
              <a:rPr lang="en-US">
                <a:solidFill>
                  <a:schemeClr val="tx1">
                    <a:lumMod val="75000"/>
                    <a:lumOff val="25000"/>
                  </a:schemeClr>
                </a:solidFill>
                <a:latin typeface="Century Gothic"/>
              </a:rPr>
              <a:t>as determined by annual environmental events</a:t>
            </a:r>
          </a:p>
        </p:txBody>
      </p:sp>
    </p:spTree>
    <p:extLst>
      <p:ext uri="{BB962C8B-B14F-4D97-AF65-F5344CB8AC3E}">
        <p14:creationId xmlns:p14="http://schemas.microsoft.com/office/powerpoint/2010/main" val="3824158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B051A-98D7-E550-DE7D-B06E5EF00B0F}"/>
              </a:ext>
            </a:extLst>
          </p:cNvPr>
          <p:cNvSpPr>
            <a:spLocks noGrp="1"/>
          </p:cNvSpPr>
          <p:nvPr>
            <p:ph type="title"/>
          </p:nvPr>
        </p:nvSpPr>
        <p:spPr/>
        <p:txBody>
          <a:bodyPr/>
          <a:lstStyle/>
          <a:p>
            <a:r>
              <a:rPr lang="en-US"/>
              <a:t>LONG-TERM PHENOLOGICAL ANALYSIS</a:t>
            </a:r>
            <a:endParaRPr lang="en-US" b="0">
              <a:solidFill>
                <a:srgbClr val="000000"/>
              </a:solidFill>
            </a:endParaRPr>
          </a:p>
        </p:txBody>
      </p:sp>
      <p:sp>
        <p:nvSpPr>
          <p:cNvPr id="3" name="Content Placeholder 2">
            <a:extLst>
              <a:ext uri="{FF2B5EF4-FFF2-40B4-BE49-F238E27FC236}">
                <a16:creationId xmlns:a16="http://schemas.microsoft.com/office/drawing/2014/main" id="{4BE8F6C9-16EC-AF92-1499-EAE8286C4A0C}"/>
              </a:ext>
            </a:extLst>
          </p:cNvPr>
          <p:cNvSpPr>
            <a:spLocks noGrp="1"/>
          </p:cNvSpPr>
          <p:nvPr>
            <p:ph sz="quarter" idx="10"/>
          </p:nvPr>
        </p:nvSpPr>
        <p:spPr/>
        <p:txBody>
          <a:bodyPr vert="horz" lIns="91440" tIns="45720" rIns="91440" bIns="45720" rtlCol="0" anchor="t">
            <a:normAutofit/>
          </a:bodyPr>
          <a:lstStyle/>
          <a:p>
            <a:endParaRPr lang="en-US">
              <a:solidFill>
                <a:srgbClr val="000000"/>
              </a:solidFill>
              <a:latin typeface="Century Gothic"/>
            </a:endParaRPr>
          </a:p>
          <a:p>
            <a:endParaRPr lang="en-US">
              <a:solidFill>
                <a:srgbClr val="000000"/>
              </a:solidFill>
              <a:latin typeface="Century Gothic"/>
            </a:endParaRPr>
          </a:p>
        </p:txBody>
      </p:sp>
      <p:pic>
        <p:nvPicPr>
          <p:cNvPr id="5" name="Picture 4">
            <a:extLst>
              <a:ext uri="{FF2B5EF4-FFF2-40B4-BE49-F238E27FC236}">
                <a16:creationId xmlns:a16="http://schemas.microsoft.com/office/drawing/2014/main" id="{ED81456C-1270-741A-1515-187221960817}"/>
              </a:ext>
            </a:extLst>
          </p:cNvPr>
          <p:cNvPicPr>
            <a:picLocks noChangeAspect="1"/>
          </p:cNvPicPr>
          <p:nvPr/>
        </p:nvPicPr>
        <p:blipFill>
          <a:blip r:embed="rId4"/>
          <a:stretch>
            <a:fillRect/>
          </a:stretch>
        </p:blipFill>
        <p:spPr>
          <a:xfrm>
            <a:off x="2704487" y="1422400"/>
            <a:ext cx="6132786" cy="4744720"/>
          </a:xfrm>
          <a:prstGeom prst="rect">
            <a:avLst/>
          </a:prstGeom>
          <a:ln>
            <a:noFill/>
          </a:ln>
        </p:spPr>
      </p:pic>
      <p:sp>
        <p:nvSpPr>
          <p:cNvPr id="10" name="Content Placeholder 2">
            <a:extLst>
              <a:ext uri="{FF2B5EF4-FFF2-40B4-BE49-F238E27FC236}">
                <a16:creationId xmlns:a16="http://schemas.microsoft.com/office/drawing/2014/main" id="{8D1E3B1A-40BD-D653-37AC-0EE1446DD9E6}"/>
              </a:ext>
            </a:extLst>
          </p:cNvPr>
          <p:cNvSpPr txBox="1">
            <a:spLocks/>
          </p:cNvSpPr>
          <p:nvPr/>
        </p:nvSpPr>
        <p:spPr>
          <a:xfrm>
            <a:off x="2663411" y="1342569"/>
            <a:ext cx="6837213" cy="374614"/>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2000" b="1">
                <a:solidFill>
                  <a:schemeClr val="tx1">
                    <a:lumMod val="76000"/>
                    <a:lumOff val="24000"/>
                  </a:schemeClr>
                </a:solidFill>
              </a:rPr>
              <a:t>Snowmelt Dates 2004 - 2013 and 2014 – 2023 by FDRA</a:t>
            </a:r>
          </a:p>
        </p:txBody>
      </p:sp>
      <p:sp>
        <p:nvSpPr>
          <p:cNvPr id="11" name="Content Placeholder 2">
            <a:extLst>
              <a:ext uri="{FF2B5EF4-FFF2-40B4-BE49-F238E27FC236}">
                <a16:creationId xmlns:a16="http://schemas.microsoft.com/office/drawing/2014/main" id="{F617CEC0-990D-4E1E-CD1F-8924F92DA2C0}"/>
              </a:ext>
            </a:extLst>
          </p:cNvPr>
          <p:cNvSpPr txBox="1">
            <a:spLocks/>
          </p:cNvSpPr>
          <p:nvPr/>
        </p:nvSpPr>
        <p:spPr>
          <a:xfrm rot="16200000">
            <a:off x="734382" y="3519409"/>
            <a:ext cx="4279810" cy="8450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2000">
                <a:solidFill>
                  <a:schemeClr val="tx1">
                    <a:lumMod val="76000"/>
                    <a:lumOff val="24000"/>
                  </a:schemeClr>
                </a:solidFill>
              </a:rPr>
              <a:t>Day of Year</a:t>
            </a:r>
            <a:endParaRPr lang="en-US">
              <a:solidFill>
                <a:schemeClr val="tx1">
                  <a:lumMod val="76000"/>
                  <a:lumOff val="24000"/>
                </a:schemeClr>
              </a:solidFill>
            </a:endParaRPr>
          </a:p>
        </p:txBody>
      </p:sp>
      <p:sp>
        <p:nvSpPr>
          <p:cNvPr id="12" name="Content Placeholder 2">
            <a:extLst>
              <a:ext uri="{FF2B5EF4-FFF2-40B4-BE49-F238E27FC236}">
                <a16:creationId xmlns:a16="http://schemas.microsoft.com/office/drawing/2014/main" id="{E0290647-59E6-B095-DDB8-5F26383C8426}"/>
              </a:ext>
            </a:extLst>
          </p:cNvPr>
          <p:cNvSpPr txBox="1">
            <a:spLocks/>
          </p:cNvSpPr>
          <p:nvPr/>
        </p:nvSpPr>
        <p:spPr>
          <a:xfrm>
            <a:off x="2881654" y="5135725"/>
            <a:ext cx="424912" cy="302729"/>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400">
                <a:solidFill>
                  <a:schemeClr val="tx1">
                    <a:lumMod val="76000"/>
                    <a:lumOff val="24000"/>
                  </a:schemeClr>
                </a:solidFill>
              </a:rPr>
              <a:t>20</a:t>
            </a:r>
          </a:p>
        </p:txBody>
      </p:sp>
      <p:sp>
        <p:nvSpPr>
          <p:cNvPr id="13" name="Content Placeholder 2">
            <a:extLst>
              <a:ext uri="{FF2B5EF4-FFF2-40B4-BE49-F238E27FC236}">
                <a16:creationId xmlns:a16="http://schemas.microsoft.com/office/drawing/2014/main" id="{A88215AD-A60F-3C30-10C3-20BA3C5D123A}"/>
              </a:ext>
            </a:extLst>
          </p:cNvPr>
          <p:cNvSpPr txBox="1">
            <a:spLocks/>
          </p:cNvSpPr>
          <p:nvPr/>
        </p:nvSpPr>
        <p:spPr>
          <a:xfrm>
            <a:off x="2515033" y="6077443"/>
            <a:ext cx="6607174" cy="777180"/>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endParaRPr lang="en-US" sz="2000">
              <a:solidFill>
                <a:schemeClr val="tx1">
                  <a:lumMod val="76000"/>
                  <a:lumOff val="24000"/>
                </a:schemeClr>
              </a:solidFill>
            </a:endParaRPr>
          </a:p>
        </p:txBody>
      </p:sp>
      <p:sp>
        <p:nvSpPr>
          <p:cNvPr id="14" name="Content Placeholder 2">
            <a:extLst>
              <a:ext uri="{FF2B5EF4-FFF2-40B4-BE49-F238E27FC236}">
                <a16:creationId xmlns:a16="http://schemas.microsoft.com/office/drawing/2014/main" id="{462ED1D2-9F4C-6919-6858-EC524DD9EBE7}"/>
              </a:ext>
            </a:extLst>
          </p:cNvPr>
          <p:cNvSpPr txBox="1">
            <a:spLocks/>
          </p:cNvSpPr>
          <p:nvPr/>
        </p:nvSpPr>
        <p:spPr>
          <a:xfrm>
            <a:off x="2881653" y="4431234"/>
            <a:ext cx="424912" cy="302729"/>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400">
                <a:solidFill>
                  <a:schemeClr val="tx1">
                    <a:lumMod val="76000"/>
                    <a:lumOff val="24000"/>
                  </a:schemeClr>
                </a:solidFill>
              </a:rPr>
              <a:t>40</a:t>
            </a:r>
          </a:p>
        </p:txBody>
      </p:sp>
      <p:sp>
        <p:nvSpPr>
          <p:cNvPr id="15" name="Content Placeholder 2">
            <a:extLst>
              <a:ext uri="{FF2B5EF4-FFF2-40B4-BE49-F238E27FC236}">
                <a16:creationId xmlns:a16="http://schemas.microsoft.com/office/drawing/2014/main" id="{DCB4CA05-9755-03F6-3856-92B0CA06817A}"/>
              </a:ext>
            </a:extLst>
          </p:cNvPr>
          <p:cNvSpPr txBox="1">
            <a:spLocks/>
          </p:cNvSpPr>
          <p:nvPr/>
        </p:nvSpPr>
        <p:spPr>
          <a:xfrm>
            <a:off x="2881652" y="3683611"/>
            <a:ext cx="424912" cy="302729"/>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400">
                <a:solidFill>
                  <a:schemeClr val="tx1">
                    <a:lumMod val="76000"/>
                    <a:lumOff val="24000"/>
                  </a:schemeClr>
                </a:solidFill>
              </a:rPr>
              <a:t>60</a:t>
            </a:r>
          </a:p>
        </p:txBody>
      </p:sp>
      <p:sp>
        <p:nvSpPr>
          <p:cNvPr id="16" name="Content Placeholder 2">
            <a:extLst>
              <a:ext uri="{FF2B5EF4-FFF2-40B4-BE49-F238E27FC236}">
                <a16:creationId xmlns:a16="http://schemas.microsoft.com/office/drawing/2014/main" id="{A989E1DA-8AFB-5A77-A4BA-3BBF233E0845}"/>
              </a:ext>
            </a:extLst>
          </p:cNvPr>
          <p:cNvSpPr txBox="1">
            <a:spLocks/>
          </p:cNvSpPr>
          <p:nvPr/>
        </p:nvSpPr>
        <p:spPr>
          <a:xfrm>
            <a:off x="2881653" y="2979121"/>
            <a:ext cx="424912" cy="302729"/>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400">
                <a:solidFill>
                  <a:schemeClr val="tx1">
                    <a:lumMod val="76000"/>
                    <a:lumOff val="24000"/>
                  </a:schemeClr>
                </a:solidFill>
              </a:rPr>
              <a:t>80</a:t>
            </a:r>
          </a:p>
        </p:txBody>
      </p:sp>
      <p:sp>
        <p:nvSpPr>
          <p:cNvPr id="17" name="Content Placeholder 2">
            <a:extLst>
              <a:ext uri="{FF2B5EF4-FFF2-40B4-BE49-F238E27FC236}">
                <a16:creationId xmlns:a16="http://schemas.microsoft.com/office/drawing/2014/main" id="{A42B8E9C-AF67-3726-AB2C-60ACCBDBCFD8}"/>
              </a:ext>
            </a:extLst>
          </p:cNvPr>
          <p:cNvSpPr txBox="1">
            <a:spLocks/>
          </p:cNvSpPr>
          <p:nvPr/>
        </p:nvSpPr>
        <p:spPr>
          <a:xfrm>
            <a:off x="2752256" y="2188366"/>
            <a:ext cx="597440" cy="302729"/>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400">
                <a:solidFill>
                  <a:schemeClr val="tx1">
                    <a:lumMod val="76000"/>
                    <a:lumOff val="24000"/>
                  </a:schemeClr>
                </a:solidFill>
              </a:rPr>
              <a:t>100</a:t>
            </a:r>
          </a:p>
        </p:txBody>
      </p:sp>
      <p:sp>
        <p:nvSpPr>
          <p:cNvPr id="18" name="Content Placeholder 2">
            <a:extLst>
              <a:ext uri="{FF2B5EF4-FFF2-40B4-BE49-F238E27FC236}">
                <a16:creationId xmlns:a16="http://schemas.microsoft.com/office/drawing/2014/main" id="{C08B5EE8-3008-643E-E3F7-E8CE4467892B}"/>
              </a:ext>
            </a:extLst>
          </p:cNvPr>
          <p:cNvSpPr txBox="1">
            <a:spLocks/>
          </p:cNvSpPr>
          <p:nvPr/>
        </p:nvSpPr>
        <p:spPr>
          <a:xfrm>
            <a:off x="3959955" y="5897724"/>
            <a:ext cx="1172534" cy="273975"/>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400">
                <a:solidFill>
                  <a:schemeClr val="tx1">
                    <a:lumMod val="76000"/>
                    <a:lumOff val="24000"/>
                  </a:schemeClr>
                </a:solidFill>
              </a:rPr>
              <a:t>2004 - 2013</a:t>
            </a:r>
          </a:p>
        </p:txBody>
      </p:sp>
      <p:sp>
        <p:nvSpPr>
          <p:cNvPr id="19" name="Content Placeholder 2">
            <a:extLst>
              <a:ext uri="{FF2B5EF4-FFF2-40B4-BE49-F238E27FC236}">
                <a16:creationId xmlns:a16="http://schemas.microsoft.com/office/drawing/2014/main" id="{A43ED8D7-FC41-94F0-24E2-EFC22B3D1AD6}"/>
              </a:ext>
            </a:extLst>
          </p:cNvPr>
          <p:cNvSpPr txBox="1">
            <a:spLocks/>
          </p:cNvSpPr>
          <p:nvPr/>
        </p:nvSpPr>
        <p:spPr>
          <a:xfrm>
            <a:off x="7007954" y="5897723"/>
            <a:ext cx="1172534" cy="273975"/>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400">
                <a:solidFill>
                  <a:schemeClr val="tx1">
                    <a:lumMod val="76000"/>
                    <a:lumOff val="24000"/>
                  </a:schemeClr>
                </a:solidFill>
              </a:rPr>
              <a:t>2014 - 2023</a:t>
            </a:r>
          </a:p>
        </p:txBody>
      </p:sp>
      <p:sp>
        <p:nvSpPr>
          <p:cNvPr id="20" name="Content Placeholder 2">
            <a:extLst>
              <a:ext uri="{FF2B5EF4-FFF2-40B4-BE49-F238E27FC236}">
                <a16:creationId xmlns:a16="http://schemas.microsoft.com/office/drawing/2014/main" id="{9FD7269B-7977-3644-C75A-78CB4E8A0BB7}"/>
              </a:ext>
            </a:extLst>
          </p:cNvPr>
          <p:cNvSpPr txBox="1">
            <a:spLocks/>
          </p:cNvSpPr>
          <p:nvPr/>
        </p:nvSpPr>
        <p:spPr>
          <a:xfrm>
            <a:off x="5958406" y="5437648"/>
            <a:ext cx="626195" cy="20208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000">
                <a:solidFill>
                  <a:schemeClr val="tx1">
                    <a:lumMod val="76000"/>
                    <a:lumOff val="24000"/>
                  </a:schemeClr>
                </a:solidFill>
              </a:rPr>
              <a:t>FDRA 5</a:t>
            </a:r>
          </a:p>
        </p:txBody>
      </p:sp>
      <p:sp>
        <p:nvSpPr>
          <p:cNvPr id="21" name="Content Placeholder 2">
            <a:extLst>
              <a:ext uri="{FF2B5EF4-FFF2-40B4-BE49-F238E27FC236}">
                <a16:creationId xmlns:a16="http://schemas.microsoft.com/office/drawing/2014/main" id="{07D94134-3320-35EE-A9A6-73A86CB928D7}"/>
              </a:ext>
            </a:extLst>
          </p:cNvPr>
          <p:cNvSpPr txBox="1">
            <a:spLocks/>
          </p:cNvSpPr>
          <p:nvPr/>
        </p:nvSpPr>
        <p:spPr>
          <a:xfrm>
            <a:off x="5958405" y="5248605"/>
            <a:ext cx="626195" cy="15895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000">
                <a:solidFill>
                  <a:schemeClr val="tx1">
                    <a:lumMod val="76000"/>
                    <a:lumOff val="24000"/>
                  </a:schemeClr>
                </a:solidFill>
              </a:rPr>
              <a:t>FDRA 4</a:t>
            </a:r>
          </a:p>
        </p:txBody>
      </p:sp>
      <p:sp>
        <p:nvSpPr>
          <p:cNvPr id="22" name="Content Placeholder 2">
            <a:extLst>
              <a:ext uri="{FF2B5EF4-FFF2-40B4-BE49-F238E27FC236}">
                <a16:creationId xmlns:a16="http://schemas.microsoft.com/office/drawing/2014/main" id="{4B52E2FA-BC15-34A2-93AA-495839B0C368}"/>
              </a:ext>
            </a:extLst>
          </p:cNvPr>
          <p:cNvSpPr txBox="1">
            <a:spLocks/>
          </p:cNvSpPr>
          <p:nvPr/>
        </p:nvSpPr>
        <p:spPr>
          <a:xfrm>
            <a:off x="5958406" y="5035082"/>
            <a:ext cx="626195" cy="20208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000">
                <a:solidFill>
                  <a:schemeClr val="tx1">
                    <a:lumMod val="76000"/>
                    <a:lumOff val="24000"/>
                  </a:schemeClr>
                </a:solidFill>
              </a:rPr>
              <a:t>FDRA 3</a:t>
            </a:r>
          </a:p>
        </p:txBody>
      </p:sp>
      <p:sp>
        <p:nvSpPr>
          <p:cNvPr id="23" name="Content Placeholder 2">
            <a:extLst>
              <a:ext uri="{FF2B5EF4-FFF2-40B4-BE49-F238E27FC236}">
                <a16:creationId xmlns:a16="http://schemas.microsoft.com/office/drawing/2014/main" id="{64B08D82-D909-D6D0-122C-C6AE253E1609}"/>
              </a:ext>
            </a:extLst>
          </p:cNvPr>
          <p:cNvSpPr txBox="1">
            <a:spLocks/>
          </p:cNvSpPr>
          <p:nvPr/>
        </p:nvSpPr>
        <p:spPr>
          <a:xfrm>
            <a:off x="5958405" y="4790666"/>
            <a:ext cx="626195" cy="20208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000">
                <a:solidFill>
                  <a:schemeClr val="tx1">
                    <a:lumMod val="76000"/>
                    <a:lumOff val="24000"/>
                  </a:schemeClr>
                </a:solidFill>
              </a:rPr>
              <a:t>FDRA 2</a:t>
            </a:r>
          </a:p>
        </p:txBody>
      </p:sp>
      <p:sp>
        <p:nvSpPr>
          <p:cNvPr id="24" name="Content Placeholder 2">
            <a:extLst>
              <a:ext uri="{FF2B5EF4-FFF2-40B4-BE49-F238E27FC236}">
                <a16:creationId xmlns:a16="http://schemas.microsoft.com/office/drawing/2014/main" id="{84C4FCB8-68C7-9BA9-4B2C-4F8853FEE48D}"/>
              </a:ext>
            </a:extLst>
          </p:cNvPr>
          <p:cNvSpPr txBox="1">
            <a:spLocks/>
          </p:cNvSpPr>
          <p:nvPr/>
        </p:nvSpPr>
        <p:spPr>
          <a:xfrm>
            <a:off x="5958404" y="4589382"/>
            <a:ext cx="626195" cy="20208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000">
                <a:solidFill>
                  <a:schemeClr val="tx1">
                    <a:lumMod val="76000"/>
                    <a:lumOff val="24000"/>
                  </a:schemeClr>
                </a:solidFill>
              </a:rPr>
              <a:t>FDRA 1</a:t>
            </a:r>
          </a:p>
        </p:txBody>
      </p:sp>
      <p:sp>
        <p:nvSpPr>
          <p:cNvPr id="25" name="Content Placeholder 2">
            <a:extLst>
              <a:ext uri="{FF2B5EF4-FFF2-40B4-BE49-F238E27FC236}">
                <a16:creationId xmlns:a16="http://schemas.microsoft.com/office/drawing/2014/main" id="{8A455EAB-B102-DB77-8D4A-6AF480F5DAE9}"/>
              </a:ext>
            </a:extLst>
          </p:cNvPr>
          <p:cNvSpPr txBox="1">
            <a:spLocks/>
          </p:cNvSpPr>
          <p:nvPr/>
        </p:nvSpPr>
        <p:spPr>
          <a:xfrm>
            <a:off x="5771498" y="4330589"/>
            <a:ext cx="626195" cy="20208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000" b="1">
                <a:solidFill>
                  <a:schemeClr val="tx1">
                    <a:lumMod val="76000"/>
                    <a:lumOff val="24000"/>
                  </a:schemeClr>
                </a:solidFill>
              </a:rPr>
              <a:t>FDRA</a:t>
            </a:r>
          </a:p>
        </p:txBody>
      </p:sp>
      <p:sp>
        <p:nvSpPr>
          <p:cNvPr id="6" name="Text Placeholder 2">
            <a:extLst>
              <a:ext uri="{FF2B5EF4-FFF2-40B4-BE49-F238E27FC236}">
                <a16:creationId xmlns:a16="http://schemas.microsoft.com/office/drawing/2014/main" id="{DFB6BCD5-3606-A58A-845A-EA4347CC5D98}"/>
              </a:ext>
            </a:extLst>
          </p:cNvPr>
          <p:cNvSpPr txBox="1">
            <a:spLocks/>
          </p:cNvSpPr>
          <p:nvPr/>
        </p:nvSpPr>
        <p:spPr>
          <a:xfrm>
            <a:off x="9279165" y="2890292"/>
            <a:ext cx="1935641" cy="180503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3289B4"/>
              </a:buClr>
              <a:buNone/>
            </a:pPr>
            <a:r>
              <a:rPr lang="en-US" sz="1600" b="1">
                <a:solidFill>
                  <a:srgbClr val="C00000"/>
                </a:solidFill>
                <a:latin typeface="Century Gothic"/>
              </a:rPr>
              <a:t>IQR of second half of calculated snowmelt dates is increased from IQR of the first half of dates</a:t>
            </a:r>
          </a:p>
        </p:txBody>
      </p:sp>
      <p:sp>
        <p:nvSpPr>
          <p:cNvPr id="9" name="Rectangle: Rounded Corners 8">
            <a:extLst>
              <a:ext uri="{FF2B5EF4-FFF2-40B4-BE49-F238E27FC236}">
                <a16:creationId xmlns:a16="http://schemas.microsoft.com/office/drawing/2014/main" id="{9DB5DCE0-0FE6-2743-FDBA-646C6EDF85B0}"/>
              </a:ext>
            </a:extLst>
          </p:cNvPr>
          <p:cNvSpPr/>
          <p:nvPr/>
        </p:nvSpPr>
        <p:spPr>
          <a:xfrm>
            <a:off x="6588814" y="2187291"/>
            <a:ext cx="2014162" cy="2006783"/>
          </a:xfrm>
          <a:prstGeom prst="roundRect">
            <a:avLst/>
          </a:prstGeom>
          <a:noFill/>
          <a:ln w="38100" cap="flat" cmpd="sng" algn="ctr">
            <a:solidFill>
              <a:srgbClr val="BF0808"/>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4A6B80FA-793E-7D19-46F8-E6A7A7D795A6}"/>
              </a:ext>
            </a:extLst>
          </p:cNvPr>
          <p:cNvCxnSpPr>
            <a:cxnSpLocks/>
          </p:cNvCxnSpPr>
          <p:nvPr/>
        </p:nvCxnSpPr>
        <p:spPr>
          <a:xfrm flipH="1" flipV="1">
            <a:off x="8612195" y="3728742"/>
            <a:ext cx="1020398" cy="13368"/>
          </a:xfrm>
          <a:prstGeom prst="straightConnector1">
            <a:avLst/>
          </a:prstGeom>
          <a:ln w="28575">
            <a:solidFill>
              <a:srgbClr val="BF0808"/>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B2FBE01-CA1D-0FA3-14FE-C51AEB4BCE5E}"/>
              </a:ext>
            </a:extLst>
          </p:cNvPr>
          <p:cNvCxnSpPr>
            <a:cxnSpLocks/>
          </p:cNvCxnSpPr>
          <p:nvPr/>
        </p:nvCxnSpPr>
        <p:spPr>
          <a:xfrm>
            <a:off x="2106173" y="2819689"/>
            <a:ext cx="1439390" cy="0"/>
          </a:xfrm>
          <a:prstGeom prst="straightConnector1">
            <a:avLst/>
          </a:prstGeom>
          <a:ln w="28575">
            <a:solidFill>
              <a:srgbClr val="BF0808"/>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48C174D3-CEFF-7A4E-20C0-61DC6880397F}"/>
              </a:ext>
            </a:extLst>
          </p:cNvPr>
          <p:cNvSpPr/>
          <p:nvPr/>
        </p:nvSpPr>
        <p:spPr>
          <a:xfrm>
            <a:off x="3540813" y="2187290"/>
            <a:ext cx="2014162" cy="1792888"/>
          </a:xfrm>
          <a:prstGeom prst="roundRect">
            <a:avLst/>
          </a:prstGeom>
          <a:noFill/>
          <a:ln w="38100" cap="flat" cmpd="sng" algn="ctr">
            <a:solidFill>
              <a:srgbClr val="BF0808"/>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4" name="Text Placeholder 2">
            <a:extLst>
              <a:ext uri="{FF2B5EF4-FFF2-40B4-BE49-F238E27FC236}">
                <a16:creationId xmlns:a16="http://schemas.microsoft.com/office/drawing/2014/main" id="{281D2229-2CB5-DBA7-8211-E11ACD8D750E}"/>
              </a:ext>
            </a:extLst>
          </p:cNvPr>
          <p:cNvSpPr txBox="1">
            <a:spLocks/>
          </p:cNvSpPr>
          <p:nvPr/>
        </p:nvSpPr>
        <p:spPr>
          <a:xfrm>
            <a:off x="282217" y="2328818"/>
            <a:ext cx="2162904" cy="179166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600" b="1">
                <a:solidFill>
                  <a:srgbClr val="C00000"/>
                </a:solidFill>
                <a:latin typeface="Century Gothic"/>
              </a:rPr>
              <a:t>IQR of first ten years of calculated snowmelt dates is smaller </a:t>
            </a:r>
            <a:endParaRPr lang="en-US"/>
          </a:p>
        </p:txBody>
      </p:sp>
    </p:spTree>
    <p:extLst>
      <p:ext uri="{BB962C8B-B14F-4D97-AF65-F5344CB8AC3E}">
        <p14:creationId xmlns:p14="http://schemas.microsoft.com/office/powerpoint/2010/main" val="1126720395"/>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787F7-3316-094E-B234-33F4CEFA9120}"/>
              </a:ext>
            </a:extLst>
          </p:cNvPr>
          <p:cNvSpPr>
            <a:spLocks noGrp="1"/>
          </p:cNvSpPr>
          <p:nvPr>
            <p:ph type="title"/>
          </p:nvPr>
        </p:nvSpPr>
        <p:spPr/>
        <p:txBody>
          <a:bodyPr/>
          <a:lstStyle/>
          <a:p>
            <a:r>
              <a:rPr lang="en-US"/>
              <a:t>ANTECEDENT CONDITION ANALYSIS</a:t>
            </a:r>
          </a:p>
        </p:txBody>
      </p:sp>
      <p:pic>
        <p:nvPicPr>
          <p:cNvPr id="3" name="Picture 4">
            <a:extLst>
              <a:ext uri="{FF2B5EF4-FFF2-40B4-BE49-F238E27FC236}">
                <a16:creationId xmlns:a16="http://schemas.microsoft.com/office/drawing/2014/main" id="{DF3B16B6-DB2F-60F0-E88C-9ECB38E6BB85}"/>
              </a:ext>
            </a:extLst>
          </p:cNvPr>
          <p:cNvPicPr>
            <a:picLocks noChangeAspect="1"/>
          </p:cNvPicPr>
          <p:nvPr/>
        </p:nvPicPr>
        <p:blipFill rotWithShape="1">
          <a:blip r:embed="rId4">
            <a:extLst>
              <a:ext uri="{28A0092B-C50C-407E-A947-70E740481C1C}">
                <a14:useLocalDpi xmlns:a14="http://schemas.microsoft.com/office/drawing/2010/main" val="0"/>
              </a:ext>
            </a:extLst>
          </a:blip>
          <a:srcRect l="4165" t="356" r="22" b="8918"/>
          <a:stretch/>
        </p:blipFill>
        <p:spPr bwMode="auto">
          <a:xfrm>
            <a:off x="1097561" y="2051986"/>
            <a:ext cx="10844755" cy="407814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a:extLst>
              <a:ext uri="{FF2B5EF4-FFF2-40B4-BE49-F238E27FC236}">
                <a16:creationId xmlns:a16="http://schemas.microsoft.com/office/drawing/2014/main" id="{CC8D9F1C-BA4C-5F9F-CF68-7D53F32C1C76}"/>
              </a:ext>
            </a:extLst>
          </p:cNvPr>
          <p:cNvSpPr txBox="1">
            <a:spLocks/>
          </p:cNvSpPr>
          <p:nvPr/>
        </p:nvSpPr>
        <p:spPr>
          <a:xfrm>
            <a:off x="237948" y="1232523"/>
            <a:ext cx="11704368" cy="97386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3289B4"/>
              </a:buClr>
              <a:buNone/>
            </a:pPr>
            <a:r>
              <a:rPr lang="en-US" sz="2000" b="1">
                <a:solidFill>
                  <a:schemeClr val="tx1">
                    <a:lumMod val="75000"/>
                    <a:lumOff val="25000"/>
                  </a:schemeClr>
                </a:solidFill>
                <a:latin typeface="Century Gothic" panose="020F0302020204030204"/>
              </a:rPr>
              <a:t>Feature Importance Analysis of Random Forest Models for Fire Occurrence Prediction by Season (2008-2023) for All FDRA</a:t>
            </a:r>
          </a:p>
        </p:txBody>
      </p:sp>
      <p:sp>
        <p:nvSpPr>
          <p:cNvPr id="5" name="Content Placeholder 2">
            <a:extLst>
              <a:ext uri="{FF2B5EF4-FFF2-40B4-BE49-F238E27FC236}">
                <a16:creationId xmlns:a16="http://schemas.microsoft.com/office/drawing/2014/main" id="{989078B4-CB0C-A02B-7640-715799AE5E14}"/>
              </a:ext>
            </a:extLst>
          </p:cNvPr>
          <p:cNvSpPr txBox="1">
            <a:spLocks/>
          </p:cNvSpPr>
          <p:nvPr/>
        </p:nvSpPr>
        <p:spPr>
          <a:xfrm>
            <a:off x="1373389" y="6216901"/>
            <a:ext cx="2030146" cy="508000"/>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a:t>Pre-green up  period</a:t>
            </a:r>
          </a:p>
        </p:txBody>
      </p:sp>
      <p:sp>
        <p:nvSpPr>
          <p:cNvPr id="6" name="Content Placeholder 2">
            <a:extLst>
              <a:ext uri="{FF2B5EF4-FFF2-40B4-BE49-F238E27FC236}">
                <a16:creationId xmlns:a16="http://schemas.microsoft.com/office/drawing/2014/main" id="{388689EE-8668-A4D3-E81C-6DC48F0FC369}"/>
              </a:ext>
            </a:extLst>
          </p:cNvPr>
          <p:cNvSpPr txBox="1">
            <a:spLocks/>
          </p:cNvSpPr>
          <p:nvPr/>
        </p:nvSpPr>
        <p:spPr>
          <a:xfrm>
            <a:off x="3697183" y="6216901"/>
            <a:ext cx="1598652" cy="416832"/>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a:t>Summer and early fall</a:t>
            </a:r>
          </a:p>
        </p:txBody>
      </p:sp>
      <p:sp>
        <p:nvSpPr>
          <p:cNvPr id="7" name="Content Placeholder 2">
            <a:extLst>
              <a:ext uri="{FF2B5EF4-FFF2-40B4-BE49-F238E27FC236}">
                <a16:creationId xmlns:a16="http://schemas.microsoft.com/office/drawing/2014/main" id="{D3B273BB-4295-130B-A440-0CC6CDF4813A}"/>
              </a:ext>
            </a:extLst>
          </p:cNvPr>
          <p:cNvSpPr txBox="1">
            <a:spLocks/>
          </p:cNvSpPr>
          <p:nvPr/>
        </p:nvSpPr>
        <p:spPr>
          <a:xfrm>
            <a:off x="6061237" y="6216901"/>
            <a:ext cx="1139598" cy="3848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a:t>Fall</a:t>
            </a:r>
          </a:p>
        </p:txBody>
      </p:sp>
      <p:sp>
        <p:nvSpPr>
          <p:cNvPr id="8" name="Content Placeholder 2">
            <a:extLst>
              <a:ext uri="{FF2B5EF4-FFF2-40B4-BE49-F238E27FC236}">
                <a16:creationId xmlns:a16="http://schemas.microsoft.com/office/drawing/2014/main" id="{8F85B283-9243-A232-A7C3-7BAD3C2FF357}"/>
              </a:ext>
            </a:extLst>
          </p:cNvPr>
          <p:cNvSpPr txBox="1">
            <a:spLocks/>
          </p:cNvSpPr>
          <p:nvPr/>
        </p:nvSpPr>
        <p:spPr>
          <a:xfrm>
            <a:off x="7953537" y="6173769"/>
            <a:ext cx="1398390" cy="514227"/>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a:t>Additional fall</a:t>
            </a:r>
          </a:p>
        </p:txBody>
      </p:sp>
      <p:sp>
        <p:nvSpPr>
          <p:cNvPr id="9" name="Content Placeholder 2">
            <a:extLst>
              <a:ext uri="{FF2B5EF4-FFF2-40B4-BE49-F238E27FC236}">
                <a16:creationId xmlns:a16="http://schemas.microsoft.com/office/drawing/2014/main" id="{822C9752-3C12-20DB-5EF8-AC72A194BD81}"/>
              </a:ext>
            </a:extLst>
          </p:cNvPr>
          <p:cNvSpPr txBox="1">
            <a:spLocks/>
          </p:cNvSpPr>
          <p:nvPr/>
        </p:nvSpPr>
        <p:spPr>
          <a:xfrm>
            <a:off x="9871237" y="6216901"/>
            <a:ext cx="1139598" cy="3848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a:t>Winter</a:t>
            </a:r>
          </a:p>
        </p:txBody>
      </p:sp>
      <p:sp>
        <p:nvSpPr>
          <p:cNvPr id="10" name="Content Placeholder 2">
            <a:extLst>
              <a:ext uri="{FF2B5EF4-FFF2-40B4-BE49-F238E27FC236}">
                <a16:creationId xmlns:a16="http://schemas.microsoft.com/office/drawing/2014/main" id="{7CCC04A8-FADB-DE8D-9A7C-76A6FD72150A}"/>
              </a:ext>
            </a:extLst>
          </p:cNvPr>
          <p:cNvSpPr txBox="1">
            <a:spLocks/>
          </p:cNvSpPr>
          <p:nvPr/>
        </p:nvSpPr>
        <p:spPr>
          <a:xfrm rot="16200000">
            <a:off x="-774359" y="3787190"/>
            <a:ext cx="2525446" cy="508000"/>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a:t>Importance (%)</a:t>
            </a:r>
          </a:p>
        </p:txBody>
      </p:sp>
      <p:sp>
        <p:nvSpPr>
          <p:cNvPr id="11" name="Content Placeholder 2">
            <a:extLst>
              <a:ext uri="{FF2B5EF4-FFF2-40B4-BE49-F238E27FC236}">
                <a16:creationId xmlns:a16="http://schemas.microsoft.com/office/drawing/2014/main" id="{D88CBF5A-A3F1-11DB-53E8-8687D73E13FC}"/>
              </a:ext>
            </a:extLst>
          </p:cNvPr>
          <p:cNvSpPr txBox="1">
            <a:spLocks/>
          </p:cNvSpPr>
          <p:nvPr/>
        </p:nvSpPr>
        <p:spPr>
          <a:xfrm>
            <a:off x="675121" y="5914172"/>
            <a:ext cx="424912" cy="302729"/>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600">
                <a:solidFill>
                  <a:schemeClr val="tx1">
                    <a:lumMod val="76000"/>
                    <a:lumOff val="24000"/>
                  </a:schemeClr>
                </a:solidFill>
              </a:rPr>
              <a:t>0</a:t>
            </a:r>
          </a:p>
        </p:txBody>
      </p:sp>
      <p:sp>
        <p:nvSpPr>
          <p:cNvPr id="12" name="Content Placeholder 2">
            <a:extLst>
              <a:ext uri="{FF2B5EF4-FFF2-40B4-BE49-F238E27FC236}">
                <a16:creationId xmlns:a16="http://schemas.microsoft.com/office/drawing/2014/main" id="{1B226F6F-1267-F13F-7722-18E3C3B954D0}"/>
              </a:ext>
            </a:extLst>
          </p:cNvPr>
          <p:cNvSpPr txBox="1">
            <a:spLocks/>
          </p:cNvSpPr>
          <p:nvPr/>
        </p:nvSpPr>
        <p:spPr>
          <a:xfrm>
            <a:off x="675121" y="5046738"/>
            <a:ext cx="424912" cy="302729"/>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600">
                <a:solidFill>
                  <a:schemeClr val="tx1">
                    <a:lumMod val="76000"/>
                    <a:lumOff val="24000"/>
                  </a:schemeClr>
                </a:solidFill>
              </a:rPr>
              <a:t>5</a:t>
            </a:r>
          </a:p>
        </p:txBody>
      </p:sp>
      <p:sp>
        <p:nvSpPr>
          <p:cNvPr id="13" name="Content Placeholder 2">
            <a:extLst>
              <a:ext uri="{FF2B5EF4-FFF2-40B4-BE49-F238E27FC236}">
                <a16:creationId xmlns:a16="http://schemas.microsoft.com/office/drawing/2014/main" id="{6A329CE6-7B16-C1FA-EE96-1EB92DEF4FB1}"/>
              </a:ext>
            </a:extLst>
          </p:cNvPr>
          <p:cNvSpPr txBox="1">
            <a:spLocks/>
          </p:cNvSpPr>
          <p:nvPr/>
        </p:nvSpPr>
        <p:spPr>
          <a:xfrm>
            <a:off x="675120" y="4299115"/>
            <a:ext cx="424912" cy="302729"/>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600">
                <a:solidFill>
                  <a:schemeClr val="tx1">
                    <a:lumMod val="76000"/>
                    <a:lumOff val="24000"/>
                  </a:schemeClr>
                </a:solidFill>
              </a:rPr>
              <a:t>10</a:t>
            </a:r>
          </a:p>
        </p:txBody>
      </p:sp>
      <p:sp>
        <p:nvSpPr>
          <p:cNvPr id="14" name="Content Placeholder 2">
            <a:extLst>
              <a:ext uri="{FF2B5EF4-FFF2-40B4-BE49-F238E27FC236}">
                <a16:creationId xmlns:a16="http://schemas.microsoft.com/office/drawing/2014/main" id="{CF8B540B-213C-D4B0-82EC-710F966BD5FA}"/>
              </a:ext>
            </a:extLst>
          </p:cNvPr>
          <p:cNvSpPr txBox="1">
            <a:spLocks/>
          </p:cNvSpPr>
          <p:nvPr/>
        </p:nvSpPr>
        <p:spPr>
          <a:xfrm>
            <a:off x="675121" y="3594625"/>
            <a:ext cx="424912" cy="302729"/>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600">
                <a:solidFill>
                  <a:schemeClr val="tx1">
                    <a:lumMod val="76000"/>
                    <a:lumOff val="24000"/>
                  </a:schemeClr>
                </a:solidFill>
              </a:rPr>
              <a:t>15</a:t>
            </a:r>
          </a:p>
        </p:txBody>
      </p:sp>
      <p:sp>
        <p:nvSpPr>
          <p:cNvPr id="15" name="Content Placeholder 2">
            <a:extLst>
              <a:ext uri="{FF2B5EF4-FFF2-40B4-BE49-F238E27FC236}">
                <a16:creationId xmlns:a16="http://schemas.microsoft.com/office/drawing/2014/main" id="{D1FFAC3F-F3CF-5369-13A4-90D057BF5274}"/>
              </a:ext>
            </a:extLst>
          </p:cNvPr>
          <p:cNvSpPr txBox="1">
            <a:spLocks/>
          </p:cNvSpPr>
          <p:nvPr/>
        </p:nvSpPr>
        <p:spPr>
          <a:xfrm>
            <a:off x="675120" y="2939744"/>
            <a:ext cx="424912" cy="321034"/>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600">
                <a:solidFill>
                  <a:schemeClr val="tx1">
                    <a:lumMod val="76000"/>
                    <a:lumOff val="24000"/>
                  </a:schemeClr>
                </a:solidFill>
              </a:rPr>
              <a:t>20</a:t>
            </a:r>
          </a:p>
        </p:txBody>
      </p:sp>
      <p:sp>
        <p:nvSpPr>
          <p:cNvPr id="16" name="Content Placeholder 2">
            <a:extLst>
              <a:ext uri="{FF2B5EF4-FFF2-40B4-BE49-F238E27FC236}">
                <a16:creationId xmlns:a16="http://schemas.microsoft.com/office/drawing/2014/main" id="{5115E9FB-0AB4-D391-7853-873C6D9F4B64}"/>
              </a:ext>
            </a:extLst>
          </p:cNvPr>
          <p:cNvSpPr txBox="1">
            <a:spLocks/>
          </p:cNvSpPr>
          <p:nvPr/>
        </p:nvSpPr>
        <p:spPr>
          <a:xfrm>
            <a:off x="680065" y="2051986"/>
            <a:ext cx="424912" cy="26890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600">
                <a:solidFill>
                  <a:schemeClr val="tx1">
                    <a:lumMod val="76000"/>
                    <a:lumOff val="24000"/>
                  </a:schemeClr>
                </a:solidFill>
              </a:rPr>
              <a:t>25</a:t>
            </a:r>
          </a:p>
        </p:txBody>
      </p:sp>
      <p:sp>
        <p:nvSpPr>
          <p:cNvPr id="18" name="Content Placeholder 2">
            <a:extLst>
              <a:ext uri="{FF2B5EF4-FFF2-40B4-BE49-F238E27FC236}">
                <a16:creationId xmlns:a16="http://schemas.microsoft.com/office/drawing/2014/main" id="{8DBB0A94-E9EE-3918-664D-8AFCA68C2A80}"/>
              </a:ext>
            </a:extLst>
          </p:cNvPr>
          <p:cNvSpPr txBox="1">
            <a:spLocks/>
          </p:cNvSpPr>
          <p:nvPr/>
        </p:nvSpPr>
        <p:spPr>
          <a:xfrm>
            <a:off x="9050553" y="2199654"/>
            <a:ext cx="1122394" cy="263872"/>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t>P 30-day Avg</a:t>
            </a:r>
            <a:endParaRPr lang="en-US"/>
          </a:p>
          <a:p>
            <a:pPr algn="ctr"/>
            <a:endParaRPr lang="en-US" sz="1400" b="1"/>
          </a:p>
        </p:txBody>
      </p:sp>
      <p:sp>
        <p:nvSpPr>
          <p:cNvPr id="19" name="Content Placeholder 2">
            <a:extLst>
              <a:ext uri="{FF2B5EF4-FFF2-40B4-BE49-F238E27FC236}">
                <a16:creationId xmlns:a16="http://schemas.microsoft.com/office/drawing/2014/main" id="{27A55BD6-0C44-B7C3-FED6-A55696F3D861}"/>
              </a:ext>
            </a:extLst>
          </p:cNvPr>
          <p:cNvSpPr txBox="1">
            <a:spLocks/>
          </p:cNvSpPr>
          <p:nvPr/>
        </p:nvSpPr>
        <p:spPr>
          <a:xfrm>
            <a:off x="9050552" y="2411857"/>
            <a:ext cx="1122394" cy="263872"/>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t>P 7-day Cum</a:t>
            </a:r>
            <a:endParaRPr lang="en-US"/>
          </a:p>
          <a:p>
            <a:pPr algn="ctr"/>
            <a:endParaRPr lang="en-US" sz="1400" b="1"/>
          </a:p>
        </p:txBody>
      </p:sp>
      <p:sp>
        <p:nvSpPr>
          <p:cNvPr id="20" name="Content Placeholder 2">
            <a:extLst>
              <a:ext uri="{FF2B5EF4-FFF2-40B4-BE49-F238E27FC236}">
                <a16:creationId xmlns:a16="http://schemas.microsoft.com/office/drawing/2014/main" id="{B6A95360-B65D-8E5A-9CA9-C2D9BBD1217C}"/>
              </a:ext>
            </a:extLst>
          </p:cNvPr>
          <p:cNvSpPr txBox="1">
            <a:spLocks/>
          </p:cNvSpPr>
          <p:nvPr/>
        </p:nvSpPr>
        <p:spPr>
          <a:xfrm>
            <a:off x="9050551" y="2614413"/>
            <a:ext cx="1122394" cy="263872"/>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t>P Same Day</a:t>
            </a:r>
            <a:endParaRPr lang="en-US"/>
          </a:p>
          <a:p>
            <a:pPr algn="ctr"/>
            <a:endParaRPr lang="en-US" sz="1400" b="1"/>
          </a:p>
        </p:txBody>
      </p:sp>
      <p:sp>
        <p:nvSpPr>
          <p:cNvPr id="21" name="Content Placeholder 2">
            <a:extLst>
              <a:ext uri="{FF2B5EF4-FFF2-40B4-BE49-F238E27FC236}">
                <a16:creationId xmlns:a16="http://schemas.microsoft.com/office/drawing/2014/main" id="{5E0A47E1-D82A-4467-CF16-D8A5430FCE59}"/>
              </a:ext>
            </a:extLst>
          </p:cNvPr>
          <p:cNvSpPr txBox="1">
            <a:spLocks/>
          </p:cNvSpPr>
          <p:nvPr/>
        </p:nvSpPr>
        <p:spPr>
          <a:xfrm>
            <a:off x="9050552" y="2816971"/>
            <a:ext cx="1218849" cy="244580"/>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t>RH 30-day Avg</a:t>
            </a:r>
            <a:endParaRPr lang="en-US"/>
          </a:p>
          <a:p>
            <a:pPr algn="ctr"/>
            <a:endParaRPr lang="en-US" sz="1400" b="1"/>
          </a:p>
        </p:txBody>
      </p:sp>
      <p:sp>
        <p:nvSpPr>
          <p:cNvPr id="22" name="Content Placeholder 2">
            <a:extLst>
              <a:ext uri="{FF2B5EF4-FFF2-40B4-BE49-F238E27FC236}">
                <a16:creationId xmlns:a16="http://schemas.microsoft.com/office/drawing/2014/main" id="{08F1ABC4-EFD5-4D2E-9777-D3585CFEFB45}"/>
              </a:ext>
            </a:extLst>
          </p:cNvPr>
          <p:cNvSpPr txBox="1">
            <a:spLocks/>
          </p:cNvSpPr>
          <p:nvPr/>
        </p:nvSpPr>
        <p:spPr>
          <a:xfrm>
            <a:off x="9050551" y="3019528"/>
            <a:ext cx="1209204" cy="24458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t>RH 7-day Avg</a:t>
            </a:r>
            <a:endParaRPr lang="en-US"/>
          </a:p>
          <a:p>
            <a:pPr algn="ctr"/>
            <a:endParaRPr lang="en-US" sz="1400" b="1"/>
          </a:p>
        </p:txBody>
      </p:sp>
      <p:sp>
        <p:nvSpPr>
          <p:cNvPr id="23" name="Content Placeholder 2">
            <a:extLst>
              <a:ext uri="{FF2B5EF4-FFF2-40B4-BE49-F238E27FC236}">
                <a16:creationId xmlns:a16="http://schemas.microsoft.com/office/drawing/2014/main" id="{ADDEDD2A-4946-CF38-2EC8-568A42228217}"/>
              </a:ext>
            </a:extLst>
          </p:cNvPr>
          <p:cNvSpPr txBox="1">
            <a:spLocks/>
          </p:cNvSpPr>
          <p:nvPr/>
        </p:nvSpPr>
        <p:spPr>
          <a:xfrm>
            <a:off x="10709591" y="2209299"/>
            <a:ext cx="1122394" cy="263872"/>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t>RH Same Day</a:t>
            </a:r>
          </a:p>
          <a:p>
            <a:pPr algn="ctr"/>
            <a:endParaRPr lang="en-US" sz="1400" b="1"/>
          </a:p>
        </p:txBody>
      </p:sp>
      <p:sp>
        <p:nvSpPr>
          <p:cNvPr id="24" name="Content Placeholder 2">
            <a:extLst>
              <a:ext uri="{FF2B5EF4-FFF2-40B4-BE49-F238E27FC236}">
                <a16:creationId xmlns:a16="http://schemas.microsoft.com/office/drawing/2014/main" id="{C9B811A7-388D-55A2-86C8-04BB23CDC1C3}"/>
              </a:ext>
            </a:extLst>
          </p:cNvPr>
          <p:cNvSpPr txBox="1">
            <a:spLocks/>
          </p:cNvSpPr>
          <p:nvPr/>
        </p:nvSpPr>
        <p:spPr>
          <a:xfrm>
            <a:off x="10709590" y="2411857"/>
            <a:ext cx="1132039" cy="254225"/>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t>SM 7-Day Avg</a:t>
            </a:r>
          </a:p>
          <a:p>
            <a:pPr algn="ctr"/>
            <a:endParaRPr lang="en-US" sz="1400" b="1"/>
          </a:p>
        </p:txBody>
      </p:sp>
      <p:sp>
        <p:nvSpPr>
          <p:cNvPr id="25" name="Content Placeholder 2">
            <a:extLst>
              <a:ext uri="{FF2B5EF4-FFF2-40B4-BE49-F238E27FC236}">
                <a16:creationId xmlns:a16="http://schemas.microsoft.com/office/drawing/2014/main" id="{FCC54180-C15E-41A7-1360-48DB050BAC9B}"/>
              </a:ext>
            </a:extLst>
          </p:cNvPr>
          <p:cNvSpPr txBox="1">
            <a:spLocks/>
          </p:cNvSpPr>
          <p:nvPr/>
        </p:nvSpPr>
        <p:spPr>
          <a:xfrm>
            <a:off x="10709591" y="2614413"/>
            <a:ext cx="1122394" cy="263872"/>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t>SM Same Day</a:t>
            </a:r>
          </a:p>
          <a:p>
            <a:pPr algn="ctr"/>
            <a:endParaRPr lang="en-US" sz="1400" b="1"/>
          </a:p>
        </p:txBody>
      </p:sp>
      <p:sp>
        <p:nvSpPr>
          <p:cNvPr id="26" name="Content Placeholder 2">
            <a:extLst>
              <a:ext uri="{FF2B5EF4-FFF2-40B4-BE49-F238E27FC236}">
                <a16:creationId xmlns:a16="http://schemas.microsoft.com/office/drawing/2014/main" id="{95D88EBC-7663-B185-760A-2FFF7F515660}"/>
              </a:ext>
            </a:extLst>
          </p:cNvPr>
          <p:cNvSpPr txBox="1">
            <a:spLocks/>
          </p:cNvSpPr>
          <p:nvPr/>
        </p:nvSpPr>
        <p:spPr>
          <a:xfrm>
            <a:off x="10709590" y="2826616"/>
            <a:ext cx="1141686" cy="23493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t>W 30-Day Avg</a:t>
            </a:r>
          </a:p>
          <a:p>
            <a:pPr algn="ctr"/>
            <a:endParaRPr lang="en-US" sz="1400" b="1"/>
          </a:p>
        </p:txBody>
      </p:sp>
      <p:sp>
        <p:nvSpPr>
          <p:cNvPr id="27" name="Content Placeholder 2">
            <a:extLst>
              <a:ext uri="{FF2B5EF4-FFF2-40B4-BE49-F238E27FC236}">
                <a16:creationId xmlns:a16="http://schemas.microsoft.com/office/drawing/2014/main" id="{A1808938-427B-24C7-94E0-00BC92F587A2}"/>
              </a:ext>
            </a:extLst>
          </p:cNvPr>
          <p:cNvSpPr txBox="1">
            <a:spLocks/>
          </p:cNvSpPr>
          <p:nvPr/>
        </p:nvSpPr>
        <p:spPr>
          <a:xfrm>
            <a:off x="10709589" y="3029172"/>
            <a:ext cx="1141686" cy="23493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t>W 7-Day Avg</a:t>
            </a:r>
          </a:p>
          <a:p>
            <a:pPr algn="ctr"/>
            <a:endParaRPr lang="en-US" sz="1400" b="1"/>
          </a:p>
        </p:txBody>
      </p:sp>
      <p:sp>
        <p:nvSpPr>
          <p:cNvPr id="17" name="Content Placeholder 2">
            <a:extLst>
              <a:ext uri="{FF2B5EF4-FFF2-40B4-BE49-F238E27FC236}">
                <a16:creationId xmlns:a16="http://schemas.microsoft.com/office/drawing/2014/main" id="{863E1D26-11F7-62A1-9117-85E662871470}"/>
              </a:ext>
            </a:extLst>
          </p:cNvPr>
          <p:cNvSpPr txBox="1">
            <a:spLocks/>
          </p:cNvSpPr>
          <p:nvPr/>
        </p:nvSpPr>
        <p:spPr>
          <a:xfrm>
            <a:off x="1551754" y="2566692"/>
            <a:ext cx="545765" cy="212387"/>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800" b="1">
                <a:solidFill>
                  <a:schemeClr val="tx1">
                    <a:lumMod val="76000"/>
                    <a:lumOff val="24000"/>
                  </a:schemeClr>
                </a:solidFill>
              </a:rPr>
              <a:t>20.9%</a:t>
            </a:r>
          </a:p>
        </p:txBody>
      </p:sp>
      <p:sp>
        <p:nvSpPr>
          <p:cNvPr id="28" name="Content Placeholder 2">
            <a:extLst>
              <a:ext uri="{FF2B5EF4-FFF2-40B4-BE49-F238E27FC236}">
                <a16:creationId xmlns:a16="http://schemas.microsoft.com/office/drawing/2014/main" id="{786FF0D2-2792-E7E8-18C6-C7AF1E2A5D5C}"/>
              </a:ext>
            </a:extLst>
          </p:cNvPr>
          <p:cNvSpPr txBox="1">
            <a:spLocks/>
          </p:cNvSpPr>
          <p:nvPr/>
        </p:nvSpPr>
        <p:spPr>
          <a:xfrm>
            <a:off x="1949377" y="4043007"/>
            <a:ext cx="576656" cy="191792"/>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800" b="1">
                <a:solidFill>
                  <a:schemeClr val="tx1">
                    <a:lumMod val="76000"/>
                    <a:lumOff val="24000"/>
                  </a:schemeClr>
                </a:solidFill>
              </a:rPr>
              <a:t>11.8%</a:t>
            </a:r>
          </a:p>
        </p:txBody>
      </p:sp>
      <p:sp>
        <p:nvSpPr>
          <p:cNvPr id="29" name="Content Placeholder 2">
            <a:extLst>
              <a:ext uri="{FF2B5EF4-FFF2-40B4-BE49-F238E27FC236}">
                <a16:creationId xmlns:a16="http://schemas.microsoft.com/office/drawing/2014/main" id="{A3562AB4-F4F3-F0F6-220D-02C1BF61B45E}"/>
              </a:ext>
            </a:extLst>
          </p:cNvPr>
          <p:cNvSpPr txBox="1">
            <a:spLocks/>
          </p:cNvSpPr>
          <p:nvPr/>
        </p:nvSpPr>
        <p:spPr>
          <a:xfrm>
            <a:off x="2264952" y="4511097"/>
            <a:ext cx="504576" cy="21238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800" b="1">
                <a:solidFill>
                  <a:schemeClr val="tx1">
                    <a:lumMod val="76000"/>
                    <a:lumOff val="24000"/>
                  </a:schemeClr>
                </a:solidFill>
              </a:rPr>
              <a:t>8.5%</a:t>
            </a:r>
          </a:p>
        </p:txBody>
      </p:sp>
      <p:sp>
        <p:nvSpPr>
          <p:cNvPr id="30" name="Content Placeholder 2">
            <a:extLst>
              <a:ext uri="{FF2B5EF4-FFF2-40B4-BE49-F238E27FC236}">
                <a16:creationId xmlns:a16="http://schemas.microsoft.com/office/drawing/2014/main" id="{AE46BE2A-780F-FDB8-18EF-AA08CA184926}"/>
              </a:ext>
            </a:extLst>
          </p:cNvPr>
          <p:cNvSpPr txBox="1">
            <a:spLocks/>
          </p:cNvSpPr>
          <p:nvPr/>
        </p:nvSpPr>
        <p:spPr>
          <a:xfrm>
            <a:off x="2960274" y="4744077"/>
            <a:ext cx="329522" cy="253575"/>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800" b="1">
                <a:solidFill>
                  <a:schemeClr val="tx1">
                    <a:lumMod val="76000"/>
                    <a:lumOff val="24000"/>
                  </a:schemeClr>
                </a:solidFill>
              </a:rPr>
              <a:t>7%</a:t>
            </a:r>
          </a:p>
        </p:txBody>
      </p:sp>
      <p:sp>
        <p:nvSpPr>
          <p:cNvPr id="31" name="Content Placeholder 2">
            <a:extLst>
              <a:ext uri="{FF2B5EF4-FFF2-40B4-BE49-F238E27FC236}">
                <a16:creationId xmlns:a16="http://schemas.microsoft.com/office/drawing/2014/main" id="{75BD4C01-D140-D04F-2A8A-5F1B16757147}"/>
              </a:ext>
            </a:extLst>
          </p:cNvPr>
          <p:cNvSpPr txBox="1">
            <a:spLocks/>
          </p:cNvSpPr>
          <p:nvPr/>
        </p:nvSpPr>
        <p:spPr>
          <a:xfrm>
            <a:off x="2619307" y="4670893"/>
            <a:ext cx="429609" cy="222683"/>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800" b="1">
                <a:solidFill>
                  <a:schemeClr val="tx1">
                    <a:lumMod val="76000"/>
                    <a:lumOff val="24000"/>
                  </a:schemeClr>
                </a:solidFill>
              </a:rPr>
              <a:t>7.6%</a:t>
            </a:r>
          </a:p>
        </p:txBody>
      </p:sp>
      <p:sp>
        <p:nvSpPr>
          <p:cNvPr id="34" name="Content Placeholder 2">
            <a:extLst>
              <a:ext uri="{FF2B5EF4-FFF2-40B4-BE49-F238E27FC236}">
                <a16:creationId xmlns:a16="http://schemas.microsoft.com/office/drawing/2014/main" id="{07548809-E0EA-E69E-6C6C-E8A805B438F0}"/>
              </a:ext>
            </a:extLst>
          </p:cNvPr>
          <p:cNvSpPr txBox="1">
            <a:spLocks/>
          </p:cNvSpPr>
          <p:nvPr/>
        </p:nvSpPr>
        <p:spPr>
          <a:xfrm>
            <a:off x="3518119" y="4361009"/>
            <a:ext cx="429773" cy="14366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800" b="1">
                <a:solidFill>
                  <a:schemeClr val="tx1">
                    <a:lumMod val="76000"/>
                    <a:lumOff val="24000"/>
                  </a:schemeClr>
                </a:solidFill>
              </a:rPr>
              <a:t>9.7%</a:t>
            </a:r>
          </a:p>
        </p:txBody>
      </p:sp>
      <p:sp>
        <p:nvSpPr>
          <p:cNvPr id="35" name="Content Placeholder 2">
            <a:extLst>
              <a:ext uri="{FF2B5EF4-FFF2-40B4-BE49-F238E27FC236}">
                <a16:creationId xmlns:a16="http://schemas.microsoft.com/office/drawing/2014/main" id="{EFD1C673-11FA-4AE2-1089-D8E8EB3437DA}"/>
              </a:ext>
            </a:extLst>
          </p:cNvPr>
          <p:cNvSpPr txBox="1">
            <a:spLocks/>
          </p:cNvSpPr>
          <p:nvPr/>
        </p:nvSpPr>
        <p:spPr>
          <a:xfrm>
            <a:off x="3928479" y="4561270"/>
            <a:ext cx="707667" cy="167832"/>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800" b="1">
                <a:solidFill>
                  <a:schemeClr val="tx1">
                    <a:lumMod val="76000"/>
                    <a:lumOff val="24000"/>
                  </a:schemeClr>
                </a:solidFill>
              </a:rPr>
              <a:t>8.6%  8.4%</a:t>
            </a:r>
          </a:p>
        </p:txBody>
      </p:sp>
      <p:sp>
        <p:nvSpPr>
          <p:cNvPr id="36" name="Content Placeholder 2">
            <a:extLst>
              <a:ext uri="{FF2B5EF4-FFF2-40B4-BE49-F238E27FC236}">
                <a16:creationId xmlns:a16="http://schemas.microsoft.com/office/drawing/2014/main" id="{7B94C8CE-B986-9FDF-C920-12FB85233F41}"/>
              </a:ext>
            </a:extLst>
          </p:cNvPr>
          <p:cNvSpPr txBox="1">
            <a:spLocks/>
          </p:cNvSpPr>
          <p:nvPr/>
        </p:nvSpPr>
        <p:spPr>
          <a:xfrm>
            <a:off x="4565946" y="4590960"/>
            <a:ext cx="428061" cy="167832"/>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800" b="1">
                <a:solidFill>
                  <a:schemeClr val="tx1">
                    <a:lumMod val="76000"/>
                    <a:lumOff val="24000"/>
                  </a:schemeClr>
                </a:solidFill>
              </a:rPr>
              <a:t>8.3%</a:t>
            </a:r>
          </a:p>
        </p:txBody>
      </p:sp>
      <p:sp>
        <p:nvSpPr>
          <p:cNvPr id="37" name="Content Placeholder 2">
            <a:extLst>
              <a:ext uri="{FF2B5EF4-FFF2-40B4-BE49-F238E27FC236}">
                <a16:creationId xmlns:a16="http://schemas.microsoft.com/office/drawing/2014/main" id="{896A99A3-797D-47C0-2821-BAB07FC08F60}"/>
              </a:ext>
            </a:extLst>
          </p:cNvPr>
          <p:cNvSpPr txBox="1">
            <a:spLocks/>
          </p:cNvSpPr>
          <p:nvPr/>
        </p:nvSpPr>
        <p:spPr>
          <a:xfrm>
            <a:off x="4917795" y="4603053"/>
            <a:ext cx="428061" cy="17918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800" b="1">
                <a:solidFill>
                  <a:schemeClr val="tx1">
                    <a:lumMod val="76000"/>
                    <a:lumOff val="24000"/>
                  </a:schemeClr>
                </a:solidFill>
              </a:rPr>
              <a:t>8.1%</a:t>
            </a:r>
          </a:p>
        </p:txBody>
      </p:sp>
      <p:sp>
        <p:nvSpPr>
          <p:cNvPr id="38" name="Content Placeholder 2">
            <a:extLst>
              <a:ext uri="{FF2B5EF4-FFF2-40B4-BE49-F238E27FC236}">
                <a16:creationId xmlns:a16="http://schemas.microsoft.com/office/drawing/2014/main" id="{0BB7A5E3-2D3C-3CF0-FF0E-D4BAE766362E}"/>
              </a:ext>
            </a:extLst>
          </p:cNvPr>
          <p:cNvSpPr txBox="1">
            <a:spLocks/>
          </p:cNvSpPr>
          <p:nvPr/>
        </p:nvSpPr>
        <p:spPr>
          <a:xfrm>
            <a:off x="5593012" y="4411779"/>
            <a:ext cx="736659" cy="17918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800" b="1">
                <a:solidFill>
                  <a:schemeClr val="tx1">
                    <a:lumMod val="76000"/>
                    <a:lumOff val="24000"/>
                  </a:schemeClr>
                </a:solidFill>
              </a:rPr>
              <a:t>9.3%   9.2%</a:t>
            </a:r>
          </a:p>
        </p:txBody>
      </p:sp>
      <p:sp>
        <p:nvSpPr>
          <p:cNvPr id="39" name="Content Placeholder 2">
            <a:extLst>
              <a:ext uri="{FF2B5EF4-FFF2-40B4-BE49-F238E27FC236}">
                <a16:creationId xmlns:a16="http://schemas.microsoft.com/office/drawing/2014/main" id="{29CD9CA1-4801-E1D9-4D84-63AFFA8FEA6F}"/>
              </a:ext>
            </a:extLst>
          </p:cNvPr>
          <p:cNvSpPr txBox="1">
            <a:spLocks/>
          </p:cNvSpPr>
          <p:nvPr/>
        </p:nvSpPr>
        <p:spPr>
          <a:xfrm>
            <a:off x="6356924" y="4471679"/>
            <a:ext cx="770188" cy="17918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800" b="1">
                <a:solidFill>
                  <a:schemeClr val="tx1">
                    <a:lumMod val="76000"/>
                    <a:lumOff val="24000"/>
                  </a:schemeClr>
                </a:solidFill>
              </a:rPr>
              <a:t>8.9%   8.8%</a:t>
            </a:r>
          </a:p>
        </p:txBody>
      </p:sp>
      <p:sp>
        <p:nvSpPr>
          <p:cNvPr id="40" name="Content Placeholder 2">
            <a:extLst>
              <a:ext uri="{FF2B5EF4-FFF2-40B4-BE49-F238E27FC236}">
                <a16:creationId xmlns:a16="http://schemas.microsoft.com/office/drawing/2014/main" id="{B7B77F9D-E4B4-9F13-8227-6DA6CA601F02}"/>
              </a:ext>
            </a:extLst>
          </p:cNvPr>
          <p:cNvSpPr txBox="1">
            <a:spLocks/>
          </p:cNvSpPr>
          <p:nvPr/>
        </p:nvSpPr>
        <p:spPr>
          <a:xfrm>
            <a:off x="7009061" y="4625217"/>
            <a:ext cx="428061" cy="17918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800" b="1">
                <a:solidFill>
                  <a:schemeClr val="tx1">
                    <a:lumMod val="76000"/>
                    <a:lumOff val="24000"/>
                  </a:schemeClr>
                </a:solidFill>
              </a:rPr>
              <a:t>8.0%</a:t>
            </a:r>
          </a:p>
        </p:txBody>
      </p:sp>
      <p:sp>
        <p:nvSpPr>
          <p:cNvPr id="41" name="Content Placeholder 2">
            <a:extLst>
              <a:ext uri="{FF2B5EF4-FFF2-40B4-BE49-F238E27FC236}">
                <a16:creationId xmlns:a16="http://schemas.microsoft.com/office/drawing/2014/main" id="{F6A0711F-11AB-9C19-0151-302FF57C5144}"/>
              </a:ext>
            </a:extLst>
          </p:cNvPr>
          <p:cNvSpPr txBox="1">
            <a:spLocks/>
          </p:cNvSpPr>
          <p:nvPr/>
        </p:nvSpPr>
        <p:spPr>
          <a:xfrm>
            <a:off x="7753370" y="4432298"/>
            <a:ext cx="736659" cy="17918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800" b="1">
                <a:solidFill>
                  <a:schemeClr val="tx1">
                    <a:lumMod val="76000"/>
                    <a:lumOff val="24000"/>
                  </a:schemeClr>
                </a:solidFill>
              </a:rPr>
              <a:t>9.3%   9.0%</a:t>
            </a:r>
          </a:p>
        </p:txBody>
      </p:sp>
      <p:sp>
        <p:nvSpPr>
          <p:cNvPr id="42" name="Content Placeholder 2">
            <a:extLst>
              <a:ext uri="{FF2B5EF4-FFF2-40B4-BE49-F238E27FC236}">
                <a16:creationId xmlns:a16="http://schemas.microsoft.com/office/drawing/2014/main" id="{D30F5963-2E80-256D-38CB-42BA72202E4F}"/>
              </a:ext>
            </a:extLst>
          </p:cNvPr>
          <p:cNvSpPr txBox="1">
            <a:spLocks/>
          </p:cNvSpPr>
          <p:nvPr/>
        </p:nvSpPr>
        <p:spPr>
          <a:xfrm>
            <a:off x="8420937" y="4500067"/>
            <a:ext cx="770188" cy="17918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800" b="1">
                <a:solidFill>
                  <a:schemeClr val="tx1">
                    <a:lumMod val="76000"/>
                    <a:lumOff val="24000"/>
                  </a:schemeClr>
                </a:solidFill>
              </a:rPr>
              <a:t>8.9%   8.6%</a:t>
            </a:r>
          </a:p>
        </p:txBody>
      </p:sp>
      <p:sp>
        <p:nvSpPr>
          <p:cNvPr id="43" name="Content Placeholder 2">
            <a:extLst>
              <a:ext uri="{FF2B5EF4-FFF2-40B4-BE49-F238E27FC236}">
                <a16:creationId xmlns:a16="http://schemas.microsoft.com/office/drawing/2014/main" id="{6664A5F7-93FD-1A5B-8342-B55E8BC8BF26}"/>
              </a:ext>
            </a:extLst>
          </p:cNvPr>
          <p:cNvSpPr txBox="1">
            <a:spLocks/>
          </p:cNvSpPr>
          <p:nvPr/>
        </p:nvSpPr>
        <p:spPr>
          <a:xfrm>
            <a:off x="9100327" y="4577002"/>
            <a:ext cx="428061" cy="17918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800" b="1">
                <a:solidFill>
                  <a:schemeClr val="tx1">
                    <a:lumMod val="76000"/>
                    <a:lumOff val="24000"/>
                  </a:schemeClr>
                </a:solidFill>
              </a:rPr>
              <a:t>8.4%</a:t>
            </a:r>
          </a:p>
        </p:txBody>
      </p:sp>
      <p:sp>
        <p:nvSpPr>
          <p:cNvPr id="44" name="Content Placeholder 2">
            <a:extLst>
              <a:ext uri="{FF2B5EF4-FFF2-40B4-BE49-F238E27FC236}">
                <a16:creationId xmlns:a16="http://schemas.microsoft.com/office/drawing/2014/main" id="{715DD56E-1E12-CFA4-F85D-A1E304A97163}"/>
              </a:ext>
            </a:extLst>
          </p:cNvPr>
          <p:cNvSpPr txBox="1">
            <a:spLocks/>
          </p:cNvSpPr>
          <p:nvPr/>
        </p:nvSpPr>
        <p:spPr>
          <a:xfrm>
            <a:off x="9612334" y="3419995"/>
            <a:ext cx="570908" cy="17918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800" b="1">
                <a:solidFill>
                  <a:schemeClr val="tx1">
                    <a:lumMod val="76000"/>
                    <a:lumOff val="24000"/>
                  </a:schemeClr>
                </a:solidFill>
              </a:rPr>
              <a:t>15.6%</a:t>
            </a:r>
          </a:p>
        </p:txBody>
      </p:sp>
      <p:sp>
        <p:nvSpPr>
          <p:cNvPr id="45" name="Content Placeholder 2">
            <a:extLst>
              <a:ext uri="{FF2B5EF4-FFF2-40B4-BE49-F238E27FC236}">
                <a16:creationId xmlns:a16="http://schemas.microsoft.com/office/drawing/2014/main" id="{62CE287A-43AE-18D6-8544-1A8CA7A83B7C}"/>
              </a:ext>
            </a:extLst>
          </p:cNvPr>
          <p:cNvSpPr txBox="1">
            <a:spLocks/>
          </p:cNvSpPr>
          <p:nvPr/>
        </p:nvSpPr>
        <p:spPr>
          <a:xfrm>
            <a:off x="10084923" y="3602475"/>
            <a:ext cx="932548" cy="21045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800" b="1">
                <a:solidFill>
                  <a:schemeClr val="tx1">
                    <a:lumMod val="76000"/>
                    <a:lumOff val="24000"/>
                  </a:schemeClr>
                </a:solidFill>
              </a:rPr>
              <a:t>14.3%  14.1%</a:t>
            </a:r>
          </a:p>
        </p:txBody>
      </p:sp>
      <p:sp>
        <p:nvSpPr>
          <p:cNvPr id="46" name="Content Placeholder 2">
            <a:extLst>
              <a:ext uri="{FF2B5EF4-FFF2-40B4-BE49-F238E27FC236}">
                <a16:creationId xmlns:a16="http://schemas.microsoft.com/office/drawing/2014/main" id="{E8A25F03-72BB-236B-F50C-3383ABB0C006}"/>
              </a:ext>
            </a:extLst>
          </p:cNvPr>
          <p:cNvSpPr txBox="1">
            <a:spLocks/>
          </p:cNvSpPr>
          <p:nvPr/>
        </p:nvSpPr>
        <p:spPr>
          <a:xfrm>
            <a:off x="10753790" y="4111822"/>
            <a:ext cx="519422" cy="17918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900" b="1">
                <a:solidFill>
                  <a:schemeClr val="tx1">
                    <a:lumMod val="76000"/>
                    <a:lumOff val="24000"/>
                  </a:schemeClr>
                </a:solidFill>
              </a:rPr>
              <a:t>11.3%</a:t>
            </a:r>
          </a:p>
        </p:txBody>
      </p:sp>
      <p:sp>
        <p:nvSpPr>
          <p:cNvPr id="47" name="Content Placeholder 2">
            <a:extLst>
              <a:ext uri="{FF2B5EF4-FFF2-40B4-BE49-F238E27FC236}">
                <a16:creationId xmlns:a16="http://schemas.microsoft.com/office/drawing/2014/main" id="{25E4B3DE-3BAF-9B18-5999-B0ADE08540D6}"/>
              </a:ext>
            </a:extLst>
          </p:cNvPr>
          <p:cNvSpPr txBox="1">
            <a:spLocks/>
          </p:cNvSpPr>
          <p:nvPr/>
        </p:nvSpPr>
        <p:spPr>
          <a:xfrm>
            <a:off x="11092241" y="4824993"/>
            <a:ext cx="478232" cy="18947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800" b="1">
                <a:solidFill>
                  <a:schemeClr val="tx1">
                    <a:lumMod val="76000"/>
                    <a:lumOff val="24000"/>
                  </a:schemeClr>
                </a:solidFill>
              </a:rPr>
              <a:t>6.8%</a:t>
            </a:r>
          </a:p>
        </p:txBody>
      </p:sp>
    </p:spTree>
    <p:extLst>
      <p:ext uri="{BB962C8B-B14F-4D97-AF65-F5344CB8AC3E}">
        <p14:creationId xmlns:p14="http://schemas.microsoft.com/office/powerpoint/2010/main" val="2530246457"/>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a:extLst>
              <a:ext uri="{FF2B5EF4-FFF2-40B4-BE49-F238E27FC236}">
                <a16:creationId xmlns:a16="http://schemas.microsoft.com/office/drawing/2014/main" id="{AD88153C-11C9-A298-50D5-74BE293C94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50" t="279" r="-862" b="9689"/>
          <a:stretch/>
        </p:blipFill>
        <p:spPr bwMode="auto">
          <a:xfrm>
            <a:off x="1386790" y="2236212"/>
            <a:ext cx="9725061" cy="410095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78787F7-3316-094E-B234-33F4CEFA9120}"/>
              </a:ext>
            </a:extLst>
          </p:cNvPr>
          <p:cNvSpPr>
            <a:spLocks noGrp="1"/>
          </p:cNvSpPr>
          <p:nvPr>
            <p:ph type="title"/>
          </p:nvPr>
        </p:nvSpPr>
        <p:spPr/>
        <p:txBody>
          <a:bodyPr/>
          <a:lstStyle/>
          <a:p>
            <a:r>
              <a:rPr lang="en-US"/>
              <a:t>ANTECEDENT CONDITION ANALYSIS</a:t>
            </a:r>
          </a:p>
        </p:txBody>
      </p:sp>
      <p:sp>
        <p:nvSpPr>
          <p:cNvPr id="3" name="Text Placeholder 2">
            <a:extLst>
              <a:ext uri="{FF2B5EF4-FFF2-40B4-BE49-F238E27FC236}">
                <a16:creationId xmlns:a16="http://schemas.microsoft.com/office/drawing/2014/main" id="{5E9691FF-CFA1-10C0-1A86-4097D1F33B8C}"/>
              </a:ext>
            </a:extLst>
          </p:cNvPr>
          <p:cNvSpPr txBox="1">
            <a:spLocks/>
          </p:cNvSpPr>
          <p:nvPr/>
        </p:nvSpPr>
        <p:spPr>
          <a:xfrm>
            <a:off x="1486827" y="2672636"/>
            <a:ext cx="7103403" cy="487906"/>
          </a:xfrm>
          <a:prstGeom prst="rect">
            <a:avLst/>
          </a:prstGeom>
          <a:ln>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1400" b="1">
                <a:solidFill>
                  <a:srgbClr val="C00000"/>
                </a:solidFill>
                <a:latin typeface="Century Gothic"/>
              </a:rPr>
              <a:t>The maximum R-squared value across all variables analyzed by FDRA is less than 0.4, indicating no significant correlation.</a:t>
            </a:r>
          </a:p>
        </p:txBody>
      </p:sp>
      <p:cxnSp>
        <p:nvCxnSpPr>
          <p:cNvPr id="4" name="Straight Arrow Connector 3">
            <a:extLst>
              <a:ext uri="{FF2B5EF4-FFF2-40B4-BE49-F238E27FC236}">
                <a16:creationId xmlns:a16="http://schemas.microsoft.com/office/drawing/2014/main" id="{C32F2CB6-1DD2-537E-0167-09240451BC54}"/>
              </a:ext>
            </a:extLst>
          </p:cNvPr>
          <p:cNvCxnSpPr>
            <a:cxnSpLocks/>
          </p:cNvCxnSpPr>
          <p:nvPr/>
        </p:nvCxnSpPr>
        <p:spPr>
          <a:xfrm flipH="1">
            <a:off x="1486827" y="2672637"/>
            <a:ext cx="1461555" cy="0"/>
          </a:xfrm>
          <a:prstGeom prst="straightConnector1">
            <a:avLst/>
          </a:prstGeom>
          <a:ln w="28575">
            <a:solidFill>
              <a:srgbClr val="BF0808"/>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E80B5240-F44C-D770-B50B-97073FCFA091}"/>
              </a:ext>
            </a:extLst>
          </p:cNvPr>
          <p:cNvSpPr txBox="1">
            <a:spLocks/>
          </p:cNvSpPr>
          <p:nvPr/>
        </p:nvSpPr>
        <p:spPr>
          <a:xfrm>
            <a:off x="721976" y="1430110"/>
            <a:ext cx="10484714" cy="97386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3289B4"/>
              </a:buClr>
              <a:buNone/>
            </a:pPr>
            <a:r>
              <a:rPr lang="en-US" sz="2000" b="1">
                <a:solidFill>
                  <a:schemeClr val="tx1">
                    <a:lumMod val="75000"/>
                    <a:lumOff val="25000"/>
                  </a:schemeClr>
                </a:solidFill>
                <a:latin typeface="Century Gothic" panose="020F0302020204030204"/>
              </a:rPr>
              <a:t>R-squared Values for Climatological Variables (7-day Avg) and Fire Occurrence by FDRA in Spring (2008-2023)</a:t>
            </a:r>
          </a:p>
          <a:p>
            <a:pPr marL="0" indent="0" algn="ctr">
              <a:lnSpc>
                <a:spcPct val="100000"/>
              </a:lnSpc>
              <a:spcBef>
                <a:spcPts val="0"/>
              </a:spcBef>
              <a:spcAft>
                <a:spcPts val="600"/>
              </a:spcAft>
              <a:buClr>
                <a:srgbClr val="3289B4"/>
              </a:buClr>
              <a:buNone/>
            </a:pPr>
            <a:endParaRPr lang="en-US" sz="2500" b="1">
              <a:solidFill>
                <a:schemeClr val="tx1">
                  <a:lumMod val="75000"/>
                  <a:lumOff val="25000"/>
                </a:schemeClr>
              </a:solidFill>
              <a:latin typeface="Century Gothic" panose="020F0302020204030204"/>
            </a:endParaRPr>
          </a:p>
        </p:txBody>
      </p:sp>
      <p:sp>
        <p:nvSpPr>
          <p:cNvPr id="6" name="Content Placeholder 2">
            <a:extLst>
              <a:ext uri="{FF2B5EF4-FFF2-40B4-BE49-F238E27FC236}">
                <a16:creationId xmlns:a16="http://schemas.microsoft.com/office/drawing/2014/main" id="{931DD820-7D53-A68D-FC8B-FFD91CAE73FB}"/>
              </a:ext>
            </a:extLst>
          </p:cNvPr>
          <p:cNvSpPr txBox="1">
            <a:spLocks/>
          </p:cNvSpPr>
          <p:nvPr/>
        </p:nvSpPr>
        <p:spPr>
          <a:xfrm>
            <a:off x="1855748" y="6328747"/>
            <a:ext cx="1139598" cy="3848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a:t>FDRA1</a:t>
            </a:r>
          </a:p>
        </p:txBody>
      </p:sp>
      <p:sp>
        <p:nvSpPr>
          <p:cNvPr id="8" name="Content Placeholder 2">
            <a:extLst>
              <a:ext uri="{FF2B5EF4-FFF2-40B4-BE49-F238E27FC236}">
                <a16:creationId xmlns:a16="http://schemas.microsoft.com/office/drawing/2014/main" id="{CAA5A1A2-0790-76D0-0A1E-C8D67674FC43}"/>
              </a:ext>
            </a:extLst>
          </p:cNvPr>
          <p:cNvSpPr txBox="1">
            <a:spLocks/>
          </p:cNvSpPr>
          <p:nvPr/>
        </p:nvSpPr>
        <p:spPr>
          <a:xfrm>
            <a:off x="3773448" y="6328747"/>
            <a:ext cx="1139598" cy="3848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a:t>FDRA2</a:t>
            </a:r>
          </a:p>
        </p:txBody>
      </p:sp>
      <p:sp>
        <p:nvSpPr>
          <p:cNvPr id="11" name="Content Placeholder 2">
            <a:extLst>
              <a:ext uri="{FF2B5EF4-FFF2-40B4-BE49-F238E27FC236}">
                <a16:creationId xmlns:a16="http://schemas.microsoft.com/office/drawing/2014/main" id="{FE345E84-C840-B7DE-F154-C1AB8E19A6B6}"/>
              </a:ext>
            </a:extLst>
          </p:cNvPr>
          <p:cNvSpPr txBox="1">
            <a:spLocks/>
          </p:cNvSpPr>
          <p:nvPr/>
        </p:nvSpPr>
        <p:spPr>
          <a:xfrm>
            <a:off x="5678448" y="6328747"/>
            <a:ext cx="1139598" cy="3848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a:t>FDRA3</a:t>
            </a:r>
          </a:p>
        </p:txBody>
      </p:sp>
      <p:sp>
        <p:nvSpPr>
          <p:cNvPr id="13" name="Content Placeholder 2">
            <a:extLst>
              <a:ext uri="{FF2B5EF4-FFF2-40B4-BE49-F238E27FC236}">
                <a16:creationId xmlns:a16="http://schemas.microsoft.com/office/drawing/2014/main" id="{A1C7315E-4A7E-37F4-C1F4-DF97A8BAE01B}"/>
              </a:ext>
            </a:extLst>
          </p:cNvPr>
          <p:cNvSpPr txBox="1">
            <a:spLocks/>
          </p:cNvSpPr>
          <p:nvPr/>
        </p:nvSpPr>
        <p:spPr>
          <a:xfrm>
            <a:off x="7570748" y="6328747"/>
            <a:ext cx="1139598" cy="3848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a:t>FDRA4</a:t>
            </a:r>
          </a:p>
        </p:txBody>
      </p:sp>
      <p:sp>
        <p:nvSpPr>
          <p:cNvPr id="15" name="Content Placeholder 2">
            <a:extLst>
              <a:ext uri="{FF2B5EF4-FFF2-40B4-BE49-F238E27FC236}">
                <a16:creationId xmlns:a16="http://schemas.microsoft.com/office/drawing/2014/main" id="{BA6C65B0-F0B4-AFE1-4D79-F3536391D716}"/>
              </a:ext>
            </a:extLst>
          </p:cNvPr>
          <p:cNvSpPr txBox="1">
            <a:spLocks/>
          </p:cNvSpPr>
          <p:nvPr/>
        </p:nvSpPr>
        <p:spPr>
          <a:xfrm>
            <a:off x="9488448" y="6328747"/>
            <a:ext cx="1139598" cy="3848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a:t>FDRA5</a:t>
            </a:r>
          </a:p>
        </p:txBody>
      </p:sp>
      <p:sp>
        <p:nvSpPr>
          <p:cNvPr id="19" name="Content Placeholder 2">
            <a:extLst>
              <a:ext uri="{FF2B5EF4-FFF2-40B4-BE49-F238E27FC236}">
                <a16:creationId xmlns:a16="http://schemas.microsoft.com/office/drawing/2014/main" id="{5E131392-5447-2B44-FB2C-737889A44139}"/>
              </a:ext>
            </a:extLst>
          </p:cNvPr>
          <p:cNvSpPr txBox="1">
            <a:spLocks/>
          </p:cNvSpPr>
          <p:nvPr/>
        </p:nvSpPr>
        <p:spPr>
          <a:xfrm>
            <a:off x="1030248" y="6062051"/>
            <a:ext cx="314098" cy="4483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a:t>0</a:t>
            </a:r>
          </a:p>
        </p:txBody>
      </p:sp>
      <p:sp>
        <p:nvSpPr>
          <p:cNvPr id="21" name="Content Placeholder 2">
            <a:extLst>
              <a:ext uri="{FF2B5EF4-FFF2-40B4-BE49-F238E27FC236}">
                <a16:creationId xmlns:a16="http://schemas.microsoft.com/office/drawing/2014/main" id="{E02E1651-8DB9-F97B-298E-E5272DAFD4B0}"/>
              </a:ext>
            </a:extLst>
          </p:cNvPr>
          <p:cNvSpPr txBox="1">
            <a:spLocks/>
          </p:cNvSpPr>
          <p:nvPr/>
        </p:nvSpPr>
        <p:spPr>
          <a:xfrm>
            <a:off x="725448" y="5604851"/>
            <a:ext cx="656998" cy="3340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a:t>0.05</a:t>
            </a:r>
          </a:p>
        </p:txBody>
      </p:sp>
      <p:sp>
        <p:nvSpPr>
          <p:cNvPr id="24" name="Content Placeholder 2">
            <a:extLst>
              <a:ext uri="{FF2B5EF4-FFF2-40B4-BE49-F238E27FC236}">
                <a16:creationId xmlns:a16="http://schemas.microsoft.com/office/drawing/2014/main" id="{34B7F451-8284-AD56-1260-EF897A4A5967}"/>
              </a:ext>
            </a:extLst>
          </p:cNvPr>
          <p:cNvSpPr txBox="1">
            <a:spLocks/>
          </p:cNvSpPr>
          <p:nvPr/>
        </p:nvSpPr>
        <p:spPr>
          <a:xfrm>
            <a:off x="725448" y="5084150"/>
            <a:ext cx="656998" cy="3340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a:t>0.10</a:t>
            </a:r>
          </a:p>
        </p:txBody>
      </p:sp>
      <p:sp>
        <p:nvSpPr>
          <p:cNvPr id="25" name="Content Placeholder 2">
            <a:extLst>
              <a:ext uri="{FF2B5EF4-FFF2-40B4-BE49-F238E27FC236}">
                <a16:creationId xmlns:a16="http://schemas.microsoft.com/office/drawing/2014/main" id="{8139BEE3-E80C-1A87-1546-1C6D22E9BCA8}"/>
              </a:ext>
            </a:extLst>
          </p:cNvPr>
          <p:cNvSpPr txBox="1">
            <a:spLocks/>
          </p:cNvSpPr>
          <p:nvPr/>
        </p:nvSpPr>
        <p:spPr>
          <a:xfrm>
            <a:off x="725448" y="4614250"/>
            <a:ext cx="656998" cy="3340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a:t>0.15</a:t>
            </a:r>
            <a:endParaRPr lang="en-US"/>
          </a:p>
        </p:txBody>
      </p:sp>
      <p:sp>
        <p:nvSpPr>
          <p:cNvPr id="26" name="Content Placeholder 2">
            <a:extLst>
              <a:ext uri="{FF2B5EF4-FFF2-40B4-BE49-F238E27FC236}">
                <a16:creationId xmlns:a16="http://schemas.microsoft.com/office/drawing/2014/main" id="{250C2291-0286-71C8-EB72-C077EAD90ECC}"/>
              </a:ext>
            </a:extLst>
          </p:cNvPr>
          <p:cNvSpPr txBox="1">
            <a:spLocks/>
          </p:cNvSpPr>
          <p:nvPr/>
        </p:nvSpPr>
        <p:spPr>
          <a:xfrm>
            <a:off x="725448" y="4118950"/>
            <a:ext cx="656998" cy="3340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a:t>0.20</a:t>
            </a:r>
          </a:p>
        </p:txBody>
      </p:sp>
      <p:sp>
        <p:nvSpPr>
          <p:cNvPr id="27" name="Content Placeholder 2">
            <a:extLst>
              <a:ext uri="{FF2B5EF4-FFF2-40B4-BE49-F238E27FC236}">
                <a16:creationId xmlns:a16="http://schemas.microsoft.com/office/drawing/2014/main" id="{C17F3EFA-4E85-9167-F53F-BA032BC63273}"/>
              </a:ext>
            </a:extLst>
          </p:cNvPr>
          <p:cNvSpPr txBox="1">
            <a:spLocks/>
          </p:cNvSpPr>
          <p:nvPr/>
        </p:nvSpPr>
        <p:spPr>
          <a:xfrm>
            <a:off x="725448" y="3623649"/>
            <a:ext cx="656998" cy="3340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a:t>0.25</a:t>
            </a:r>
          </a:p>
        </p:txBody>
      </p:sp>
      <p:sp>
        <p:nvSpPr>
          <p:cNvPr id="28" name="Content Placeholder 2">
            <a:extLst>
              <a:ext uri="{FF2B5EF4-FFF2-40B4-BE49-F238E27FC236}">
                <a16:creationId xmlns:a16="http://schemas.microsoft.com/office/drawing/2014/main" id="{8CE73AA0-0395-4F0B-643A-DD170C4B615D}"/>
              </a:ext>
            </a:extLst>
          </p:cNvPr>
          <p:cNvSpPr txBox="1">
            <a:spLocks/>
          </p:cNvSpPr>
          <p:nvPr/>
        </p:nvSpPr>
        <p:spPr>
          <a:xfrm>
            <a:off x="725448" y="3166449"/>
            <a:ext cx="656998" cy="3340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a:t>0.30</a:t>
            </a:r>
          </a:p>
        </p:txBody>
      </p:sp>
      <p:sp>
        <p:nvSpPr>
          <p:cNvPr id="29" name="Content Placeholder 2">
            <a:extLst>
              <a:ext uri="{FF2B5EF4-FFF2-40B4-BE49-F238E27FC236}">
                <a16:creationId xmlns:a16="http://schemas.microsoft.com/office/drawing/2014/main" id="{3DFBD268-4216-A383-CD67-9149525D00FD}"/>
              </a:ext>
            </a:extLst>
          </p:cNvPr>
          <p:cNvSpPr txBox="1">
            <a:spLocks/>
          </p:cNvSpPr>
          <p:nvPr/>
        </p:nvSpPr>
        <p:spPr>
          <a:xfrm>
            <a:off x="725448" y="2671149"/>
            <a:ext cx="656998" cy="3340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a:t>0.35</a:t>
            </a:r>
          </a:p>
        </p:txBody>
      </p:sp>
      <p:sp>
        <p:nvSpPr>
          <p:cNvPr id="30" name="Content Placeholder 2">
            <a:extLst>
              <a:ext uri="{FF2B5EF4-FFF2-40B4-BE49-F238E27FC236}">
                <a16:creationId xmlns:a16="http://schemas.microsoft.com/office/drawing/2014/main" id="{2806F215-EB2A-AF82-4324-139452AC8D76}"/>
              </a:ext>
            </a:extLst>
          </p:cNvPr>
          <p:cNvSpPr txBox="1">
            <a:spLocks/>
          </p:cNvSpPr>
          <p:nvPr/>
        </p:nvSpPr>
        <p:spPr>
          <a:xfrm>
            <a:off x="725448" y="2239349"/>
            <a:ext cx="656998" cy="3340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a:t>0.40</a:t>
            </a:r>
          </a:p>
        </p:txBody>
      </p:sp>
      <p:sp>
        <p:nvSpPr>
          <p:cNvPr id="32" name="Content Placeholder 2">
            <a:extLst>
              <a:ext uri="{FF2B5EF4-FFF2-40B4-BE49-F238E27FC236}">
                <a16:creationId xmlns:a16="http://schemas.microsoft.com/office/drawing/2014/main" id="{099A8549-67E4-45BD-B0F2-17EE7E810684}"/>
              </a:ext>
            </a:extLst>
          </p:cNvPr>
          <p:cNvSpPr txBox="1">
            <a:spLocks/>
          </p:cNvSpPr>
          <p:nvPr/>
        </p:nvSpPr>
        <p:spPr>
          <a:xfrm rot="16200000">
            <a:off x="-1604798" y="3811900"/>
            <a:ext cx="3770146" cy="544303"/>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400"/>
          </a:p>
          <a:p>
            <a:pPr algn="ctr"/>
            <a:r>
              <a:rPr lang="en-US" sz="1800"/>
              <a:t>R-squared (fire, regressor)</a:t>
            </a:r>
          </a:p>
        </p:txBody>
      </p:sp>
      <p:sp>
        <p:nvSpPr>
          <p:cNvPr id="5" name="Content Placeholder 2">
            <a:extLst>
              <a:ext uri="{FF2B5EF4-FFF2-40B4-BE49-F238E27FC236}">
                <a16:creationId xmlns:a16="http://schemas.microsoft.com/office/drawing/2014/main" id="{8E8B2D02-F239-F87E-BA0A-5F91FBB5A3CA}"/>
              </a:ext>
            </a:extLst>
          </p:cNvPr>
          <p:cNvSpPr txBox="1">
            <a:spLocks/>
          </p:cNvSpPr>
          <p:nvPr/>
        </p:nvSpPr>
        <p:spPr>
          <a:xfrm>
            <a:off x="9516937" y="2693800"/>
            <a:ext cx="1324950" cy="302454"/>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300"/>
              <a:t>SM 7-day Avg</a:t>
            </a:r>
          </a:p>
          <a:p>
            <a:pPr algn="ctr"/>
            <a:endParaRPr lang="en-US" sz="1400" b="1"/>
          </a:p>
        </p:txBody>
      </p:sp>
      <p:sp>
        <p:nvSpPr>
          <p:cNvPr id="7" name="Content Placeholder 2">
            <a:extLst>
              <a:ext uri="{FF2B5EF4-FFF2-40B4-BE49-F238E27FC236}">
                <a16:creationId xmlns:a16="http://schemas.microsoft.com/office/drawing/2014/main" id="{5A26F14A-D6EB-4B1B-0EF4-9A911CC32DAE}"/>
              </a:ext>
            </a:extLst>
          </p:cNvPr>
          <p:cNvSpPr txBox="1">
            <a:spLocks/>
          </p:cNvSpPr>
          <p:nvPr/>
        </p:nvSpPr>
        <p:spPr>
          <a:xfrm>
            <a:off x="9516937" y="2940935"/>
            <a:ext cx="1324950" cy="302454"/>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300"/>
              <a:t>P 7-day Cum</a:t>
            </a:r>
          </a:p>
          <a:p>
            <a:pPr algn="ctr"/>
            <a:endParaRPr lang="en-US" sz="1400" b="1"/>
          </a:p>
        </p:txBody>
      </p:sp>
      <p:sp>
        <p:nvSpPr>
          <p:cNvPr id="10" name="Content Placeholder 2">
            <a:extLst>
              <a:ext uri="{FF2B5EF4-FFF2-40B4-BE49-F238E27FC236}">
                <a16:creationId xmlns:a16="http://schemas.microsoft.com/office/drawing/2014/main" id="{52506370-23F4-FD90-C498-0AA47E25DB40}"/>
              </a:ext>
            </a:extLst>
          </p:cNvPr>
          <p:cNvSpPr txBox="1">
            <a:spLocks/>
          </p:cNvSpPr>
          <p:nvPr/>
        </p:nvSpPr>
        <p:spPr>
          <a:xfrm>
            <a:off x="9516937" y="3198367"/>
            <a:ext cx="1324950" cy="302454"/>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300"/>
              <a:t>W 7-day Avg</a:t>
            </a:r>
          </a:p>
          <a:p>
            <a:pPr algn="ctr"/>
            <a:endParaRPr lang="en-US" sz="1400" b="1"/>
          </a:p>
        </p:txBody>
      </p:sp>
      <p:sp>
        <p:nvSpPr>
          <p:cNvPr id="12" name="Content Placeholder 2">
            <a:extLst>
              <a:ext uri="{FF2B5EF4-FFF2-40B4-BE49-F238E27FC236}">
                <a16:creationId xmlns:a16="http://schemas.microsoft.com/office/drawing/2014/main" id="{44348CC2-9F7D-CFCC-7221-7EABB2EEC19D}"/>
              </a:ext>
            </a:extLst>
          </p:cNvPr>
          <p:cNvSpPr txBox="1">
            <a:spLocks/>
          </p:cNvSpPr>
          <p:nvPr/>
        </p:nvSpPr>
        <p:spPr>
          <a:xfrm>
            <a:off x="9496342" y="3455800"/>
            <a:ext cx="1324950" cy="302454"/>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300"/>
              <a:t>RH 7-day Avg</a:t>
            </a:r>
          </a:p>
        </p:txBody>
      </p:sp>
      <p:sp>
        <p:nvSpPr>
          <p:cNvPr id="14" name="Content Placeholder 2">
            <a:extLst>
              <a:ext uri="{FF2B5EF4-FFF2-40B4-BE49-F238E27FC236}">
                <a16:creationId xmlns:a16="http://schemas.microsoft.com/office/drawing/2014/main" id="{9C583023-6636-6BBB-058F-0F08832E688F}"/>
              </a:ext>
            </a:extLst>
          </p:cNvPr>
          <p:cNvSpPr txBox="1">
            <a:spLocks/>
          </p:cNvSpPr>
          <p:nvPr/>
        </p:nvSpPr>
        <p:spPr>
          <a:xfrm>
            <a:off x="9383072" y="2446664"/>
            <a:ext cx="1448516" cy="199480"/>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300"/>
              <a:t>Variable</a:t>
            </a:r>
          </a:p>
        </p:txBody>
      </p:sp>
    </p:spTree>
    <p:extLst>
      <p:ext uri="{BB962C8B-B14F-4D97-AF65-F5344CB8AC3E}">
        <p14:creationId xmlns:p14="http://schemas.microsoft.com/office/powerpoint/2010/main" val="2764632124"/>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DCD58CF3-D412-2E48-E5A6-D3481F7FC0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568" t="11920" b="11209"/>
          <a:stretch/>
        </p:blipFill>
        <p:spPr bwMode="auto">
          <a:xfrm>
            <a:off x="1518307" y="2165423"/>
            <a:ext cx="9388047" cy="39492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78787F7-3316-094E-B234-33F4CEFA9120}"/>
              </a:ext>
            </a:extLst>
          </p:cNvPr>
          <p:cNvSpPr>
            <a:spLocks noGrp="1"/>
          </p:cNvSpPr>
          <p:nvPr>
            <p:ph type="title"/>
          </p:nvPr>
        </p:nvSpPr>
        <p:spPr/>
        <p:txBody>
          <a:bodyPr/>
          <a:lstStyle/>
          <a:p>
            <a:r>
              <a:rPr lang="en-US"/>
              <a:t>ANTECEDENT CONDITION ANALYSIS</a:t>
            </a:r>
          </a:p>
        </p:txBody>
      </p:sp>
      <p:sp>
        <p:nvSpPr>
          <p:cNvPr id="3" name="Rectangle: Rounded Corners 2">
            <a:extLst>
              <a:ext uri="{FF2B5EF4-FFF2-40B4-BE49-F238E27FC236}">
                <a16:creationId xmlns:a16="http://schemas.microsoft.com/office/drawing/2014/main" id="{126273FA-940B-2DDA-2209-423CDF6FD57E}"/>
              </a:ext>
            </a:extLst>
          </p:cNvPr>
          <p:cNvSpPr/>
          <p:nvPr/>
        </p:nvSpPr>
        <p:spPr>
          <a:xfrm>
            <a:off x="3621024" y="4887713"/>
            <a:ext cx="1706689" cy="736782"/>
          </a:xfrm>
          <a:prstGeom prst="roundRect">
            <a:avLst/>
          </a:prstGeom>
          <a:noFill/>
          <a:ln w="38100" cap="flat" cmpd="sng" algn="ctr">
            <a:solidFill>
              <a:srgbClr val="BF0808"/>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EA706B33-C21C-6AE6-452E-5E73D657FE32}"/>
              </a:ext>
            </a:extLst>
          </p:cNvPr>
          <p:cNvCxnSpPr>
            <a:cxnSpLocks/>
          </p:cNvCxnSpPr>
          <p:nvPr/>
        </p:nvCxnSpPr>
        <p:spPr>
          <a:xfrm flipH="1">
            <a:off x="1579474" y="5492900"/>
            <a:ext cx="2041550" cy="0"/>
          </a:xfrm>
          <a:prstGeom prst="straightConnector1">
            <a:avLst/>
          </a:prstGeom>
          <a:ln w="28575">
            <a:solidFill>
              <a:srgbClr val="BF0808"/>
            </a:solidFill>
            <a:tailEnd type="triangle"/>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7732DA4F-F3D0-E1CB-3B05-2E5FE1332F5A}"/>
              </a:ext>
            </a:extLst>
          </p:cNvPr>
          <p:cNvSpPr txBox="1">
            <a:spLocks/>
          </p:cNvSpPr>
          <p:nvPr/>
        </p:nvSpPr>
        <p:spPr>
          <a:xfrm>
            <a:off x="1672533" y="4614819"/>
            <a:ext cx="1855431" cy="81576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3289B4"/>
              </a:buClr>
              <a:buNone/>
            </a:pPr>
            <a:r>
              <a:rPr lang="en-US" sz="1600" b="1">
                <a:solidFill>
                  <a:srgbClr val="C00000"/>
                </a:solidFill>
                <a:latin typeface="Century Gothic"/>
              </a:rPr>
              <a:t>Moderate/Weak negative correlation</a:t>
            </a:r>
          </a:p>
        </p:txBody>
      </p:sp>
      <p:cxnSp>
        <p:nvCxnSpPr>
          <p:cNvPr id="7" name="Straight Arrow Connector 6">
            <a:extLst>
              <a:ext uri="{FF2B5EF4-FFF2-40B4-BE49-F238E27FC236}">
                <a16:creationId xmlns:a16="http://schemas.microsoft.com/office/drawing/2014/main" id="{DCB5D241-F741-4C6D-FE98-B74E5AC7B95C}"/>
              </a:ext>
            </a:extLst>
          </p:cNvPr>
          <p:cNvCxnSpPr>
            <a:cxnSpLocks/>
            <a:stCxn id="3" idx="2"/>
          </p:cNvCxnSpPr>
          <p:nvPr/>
        </p:nvCxnSpPr>
        <p:spPr>
          <a:xfrm>
            <a:off x="4474369" y="5624495"/>
            <a:ext cx="3753" cy="490197"/>
          </a:xfrm>
          <a:prstGeom prst="straightConnector1">
            <a:avLst/>
          </a:prstGeom>
          <a:ln w="28575">
            <a:solidFill>
              <a:srgbClr val="BF0808"/>
            </a:solidFill>
            <a:tailEnd type="triangle"/>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4956BDD6-4C44-4A8A-2234-F69802070E61}"/>
              </a:ext>
            </a:extLst>
          </p:cNvPr>
          <p:cNvSpPr txBox="1">
            <a:spLocks/>
          </p:cNvSpPr>
          <p:nvPr/>
        </p:nvSpPr>
        <p:spPr>
          <a:xfrm>
            <a:off x="945986" y="1206739"/>
            <a:ext cx="10347655" cy="8340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3289B4"/>
              </a:buClr>
              <a:buNone/>
            </a:pPr>
            <a:r>
              <a:rPr lang="en-US" sz="2000" b="1">
                <a:solidFill>
                  <a:schemeClr val="tx1">
                    <a:lumMod val="75000"/>
                    <a:lumOff val="25000"/>
                  </a:schemeClr>
                </a:solidFill>
                <a:latin typeface="Century Gothic" panose="020F0302020204030204"/>
              </a:rPr>
              <a:t>Linear Correlation Between Fire Occurrence and Climatological Variables (30-Day Moving Average) by FDRA (2008-2023)</a:t>
            </a:r>
            <a:endParaRPr lang="en-US" sz="2000">
              <a:solidFill>
                <a:schemeClr val="tx1">
                  <a:lumMod val="75000"/>
                  <a:lumOff val="25000"/>
                </a:schemeClr>
              </a:solidFill>
              <a:latin typeface="Century Gothic" panose="020F0302020204030204"/>
            </a:endParaRPr>
          </a:p>
        </p:txBody>
      </p:sp>
      <p:sp>
        <p:nvSpPr>
          <p:cNvPr id="15" name="Content Placeholder 2">
            <a:extLst>
              <a:ext uri="{FF2B5EF4-FFF2-40B4-BE49-F238E27FC236}">
                <a16:creationId xmlns:a16="http://schemas.microsoft.com/office/drawing/2014/main" id="{9DAFA310-BE0E-980A-5CC4-7104D3E643C0}"/>
              </a:ext>
            </a:extLst>
          </p:cNvPr>
          <p:cNvSpPr txBox="1">
            <a:spLocks/>
          </p:cNvSpPr>
          <p:nvPr/>
        </p:nvSpPr>
        <p:spPr>
          <a:xfrm>
            <a:off x="1931948" y="6167072"/>
            <a:ext cx="1139598" cy="3848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a:t>ESI</a:t>
            </a:r>
          </a:p>
        </p:txBody>
      </p:sp>
      <p:sp>
        <p:nvSpPr>
          <p:cNvPr id="16" name="Content Placeholder 2">
            <a:extLst>
              <a:ext uri="{FF2B5EF4-FFF2-40B4-BE49-F238E27FC236}">
                <a16:creationId xmlns:a16="http://schemas.microsoft.com/office/drawing/2014/main" id="{79DBBA2F-1ADF-C4FE-EBDB-50F2CBBE1269}"/>
              </a:ext>
            </a:extLst>
          </p:cNvPr>
          <p:cNvSpPr txBox="1">
            <a:spLocks/>
          </p:cNvSpPr>
          <p:nvPr/>
        </p:nvSpPr>
        <p:spPr>
          <a:xfrm>
            <a:off x="3849648" y="6167072"/>
            <a:ext cx="1139598" cy="3848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a:t>RH</a:t>
            </a:r>
          </a:p>
        </p:txBody>
      </p:sp>
      <p:sp>
        <p:nvSpPr>
          <p:cNvPr id="17" name="Content Placeholder 2">
            <a:extLst>
              <a:ext uri="{FF2B5EF4-FFF2-40B4-BE49-F238E27FC236}">
                <a16:creationId xmlns:a16="http://schemas.microsoft.com/office/drawing/2014/main" id="{3CEC8E75-9446-31DC-2B4D-AF1FFE6F7034}"/>
              </a:ext>
            </a:extLst>
          </p:cNvPr>
          <p:cNvSpPr txBox="1">
            <a:spLocks/>
          </p:cNvSpPr>
          <p:nvPr/>
        </p:nvSpPr>
        <p:spPr>
          <a:xfrm>
            <a:off x="5754648" y="6167072"/>
            <a:ext cx="1139598" cy="3848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a:t>SM</a:t>
            </a:r>
          </a:p>
        </p:txBody>
      </p:sp>
      <p:sp>
        <p:nvSpPr>
          <p:cNvPr id="18" name="Content Placeholder 2">
            <a:extLst>
              <a:ext uri="{FF2B5EF4-FFF2-40B4-BE49-F238E27FC236}">
                <a16:creationId xmlns:a16="http://schemas.microsoft.com/office/drawing/2014/main" id="{930E0978-9647-134E-F52F-2DBEBC7D6886}"/>
              </a:ext>
            </a:extLst>
          </p:cNvPr>
          <p:cNvSpPr txBox="1">
            <a:spLocks/>
          </p:cNvSpPr>
          <p:nvPr/>
        </p:nvSpPr>
        <p:spPr>
          <a:xfrm>
            <a:off x="7646948" y="6167072"/>
            <a:ext cx="1139598" cy="3848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a:t>P</a:t>
            </a:r>
          </a:p>
        </p:txBody>
      </p:sp>
      <p:sp>
        <p:nvSpPr>
          <p:cNvPr id="19" name="Content Placeholder 2">
            <a:extLst>
              <a:ext uri="{FF2B5EF4-FFF2-40B4-BE49-F238E27FC236}">
                <a16:creationId xmlns:a16="http://schemas.microsoft.com/office/drawing/2014/main" id="{AF5B3270-2645-865E-75AF-EB193B12BD5D}"/>
              </a:ext>
            </a:extLst>
          </p:cNvPr>
          <p:cNvSpPr txBox="1">
            <a:spLocks/>
          </p:cNvSpPr>
          <p:nvPr/>
        </p:nvSpPr>
        <p:spPr>
          <a:xfrm>
            <a:off x="9314751" y="6167072"/>
            <a:ext cx="1139598" cy="3848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a:t>W</a:t>
            </a:r>
          </a:p>
        </p:txBody>
      </p:sp>
      <p:sp>
        <p:nvSpPr>
          <p:cNvPr id="21" name="Content Placeholder 2">
            <a:extLst>
              <a:ext uri="{FF2B5EF4-FFF2-40B4-BE49-F238E27FC236}">
                <a16:creationId xmlns:a16="http://schemas.microsoft.com/office/drawing/2014/main" id="{8F929F45-D15B-6395-3983-E0FB081A5957}"/>
              </a:ext>
            </a:extLst>
          </p:cNvPr>
          <p:cNvSpPr txBox="1">
            <a:spLocks/>
          </p:cNvSpPr>
          <p:nvPr/>
        </p:nvSpPr>
        <p:spPr>
          <a:xfrm rot="16200000">
            <a:off x="-1396051" y="3907092"/>
            <a:ext cx="4225254" cy="508000"/>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a:t>Correlation coefficient </a:t>
            </a:r>
          </a:p>
        </p:txBody>
      </p:sp>
      <p:sp>
        <p:nvSpPr>
          <p:cNvPr id="29" name="Content Placeholder 2">
            <a:extLst>
              <a:ext uri="{FF2B5EF4-FFF2-40B4-BE49-F238E27FC236}">
                <a16:creationId xmlns:a16="http://schemas.microsoft.com/office/drawing/2014/main" id="{4770D44D-E511-FC24-C678-49AEB7EC3B83}"/>
              </a:ext>
            </a:extLst>
          </p:cNvPr>
          <p:cNvSpPr txBox="1">
            <a:spLocks/>
          </p:cNvSpPr>
          <p:nvPr/>
        </p:nvSpPr>
        <p:spPr>
          <a:xfrm>
            <a:off x="945986" y="2428008"/>
            <a:ext cx="552116" cy="26890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600">
                <a:solidFill>
                  <a:schemeClr val="tx1">
                    <a:lumMod val="76000"/>
                    <a:lumOff val="24000"/>
                  </a:schemeClr>
                </a:solidFill>
              </a:rPr>
              <a:t>0.2</a:t>
            </a:r>
          </a:p>
        </p:txBody>
      </p:sp>
      <p:sp>
        <p:nvSpPr>
          <p:cNvPr id="30" name="Content Placeholder 2">
            <a:extLst>
              <a:ext uri="{FF2B5EF4-FFF2-40B4-BE49-F238E27FC236}">
                <a16:creationId xmlns:a16="http://schemas.microsoft.com/office/drawing/2014/main" id="{5D16B40B-F602-B4DB-F1A4-9D1CB639AFED}"/>
              </a:ext>
            </a:extLst>
          </p:cNvPr>
          <p:cNvSpPr txBox="1">
            <a:spLocks/>
          </p:cNvSpPr>
          <p:nvPr/>
        </p:nvSpPr>
        <p:spPr>
          <a:xfrm>
            <a:off x="945986" y="3115025"/>
            <a:ext cx="552116" cy="26890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600">
                <a:solidFill>
                  <a:schemeClr val="tx1">
                    <a:lumMod val="76000"/>
                    <a:lumOff val="24000"/>
                  </a:schemeClr>
                </a:solidFill>
              </a:rPr>
              <a:t>0.0</a:t>
            </a:r>
          </a:p>
        </p:txBody>
      </p:sp>
      <p:sp>
        <p:nvSpPr>
          <p:cNvPr id="31" name="Content Placeholder 2">
            <a:extLst>
              <a:ext uri="{FF2B5EF4-FFF2-40B4-BE49-F238E27FC236}">
                <a16:creationId xmlns:a16="http://schemas.microsoft.com/office/drawing/2014/main" id="{A711806A-C1CC-B5A7-D8A1-233867CAC7AD}"/>
              </a:ext>
            </a:extLst>
          </p:cNvPr>
          <p:cNvSpPr txBox="1">
            <a:spLocks/>
          </p:cNvSpPr>
          <p:nvPr/>
        </p:nvSpPr>
        <p:spPr>
          <a:xfrm>
            <a:off x="945986" y="3793391"/>
            <a:ext cx="552116" cy="26890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600">
                <a:solidFill>
                  <a:schemeClr val="tx1">
                    <a:lumMod val="76000"/>
                    <a:lumOff val="24000"/>
                  </a:schemeClr>
                </a:solidFill>
              </a:rPr>
              <a:t>-0.2</a:t>
            </a:r>
          </a:p>
        </p:txBody>
      </p:sp>
      <p:sp>
        <p:nvSpPr>
          <p:cNvPr id="32" name="Content Placeholder 2">
            <a:extLst>
              <a:ext uri="{FF2B5EF4-FFF2-40B4-BE49-F238E27FC236}">
                <a16:creationId xmlns:a16="http://schemas.microsoft.com/office/drawing/2014/main" id="{98B4B327-CEA9-6E05-AFE9-5B404EE8A531}"/>
              </a:ext>
            </a:extLst>
          </p:cNvPr>
          <p:cNvSpPr txBox="1">
            <a:spLocks/>
          </p:cNvSpPr>
          <p:nvPr/>
        </p:nvSpPr>
        <p:spPr>
          <a:xfrm>
            <a:off x="945986" y="4512874"/>
            <a:ext cx="552116" cy="26890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600">
                <a:solidFill>
                  <a:schemeClr val="tx1">
                    <a:lumMod val="76000"/>
                    <a:lumOff val="24000"/>
                  </a:schemeClr>
                </a:solidFill>
              </a:rPr>
              <a:t>-0.4</a:t>
            </a:r>
          </a:p>
        </p:txBody>
      </p:sp>
      <p:sp>
        <p:nvSpPr>
          <p:cNvPr id="33" name="Content Placeholder 2">
            <a:extLst>
              <a:ext uri="{FF2B5EF4-FFF2-40B4-BE49-F238E27FC236}">
                <a16:creationId xmlns:a16="http://schemas.microsoft.com/office/drawing/2014/main" id="{A8674E6F-6438-7B31-9CF0-18FC4FBBE23A}"/>
              </a:ext>
            </a:extLst>
          </p:cNvPr>
          <p:cNvSpPr txBox="1">
            <a:spLocks/>
          </p:cNvSpPr>
          <p:nvPr/>
        </p:nvSpPr>
        <p:spPr>
          <a:xfrm>
            <a:off x="945986" y="5216780"/>
            <a:ext cx="552116" cy="26890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600">
                <a:solidFill>
                  <a:schemeClr val="tx1">
                    <a:lumMod val="76000"/>
                    <a:lumOff val="24000"/>
                  </a:schemeClr>
                </a:solidFill>
              </a:rPr>
              <a:t>-0.6</a:t>
            </a:r>
          </a:p>
        </p:txBody>
      </p:sp>
      <p:sp>
        <p:nvSpPr>
          <p:cNvPr id="34" name="Content Placeholder 2">
            <a:extLst>
              <a:ext uri="{FF2B5EF4-FFF2-40B4-BE49-F238E27FC236}">
                <a16:creationId xmlns:a16="http://schemas.microsoft.com/office/drawing/2014/main" id="{5663E45A-965C-26B0-379B-419D89166F3F}"/>
              </a:ext>
            </a:extLst>
          </p:cNvPr>
          <p:cNvSpPr txBox="1">
            <a:spLocks/>
          </p:cNvSpPr>
          <p:nvPr/>
        </p:nvSpPr>
        <p:spPr>
          <a:xfrm>
            <a:off x="990781" y="5914813"/>
            <a:ext cx="552116" cy="26890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600">
                <a:solidFill>
                  <a:schemeClr val="tx1">
                    <a:lumMod val="76000"/>
                    <a:lumOff val="24000"/>
                  </a:schemeClr>
                </a:solidFill>
              </a:rPr>
              <a:t>-0.8</a:t>
            </a:r>
          </a:p>
        </p:txBody>
      </p:sp>
      <p:sp>
        <p:nvSpPr>
          <p:cNvPr id="35" name="Content Placeholder 2">
            <a:extLst>
              <a:ext uri="{FF2B5EF4-FFF2-40B4-BE49-F238E27FC236}">
                <a16:creationId xmlns:a16="http://schemas.microsoft.com/office/drawing/2014/main" id="{172B3144-0A77-0DBB-8F0B-983C751E962B}"/>
              </a:ext>
            </a:extLst>
          </p:cNvPr>
          <p:cNvSpPr txBox="1">
            <a:spLocks/>
          </p:cNvSpPr>
          <p:nvPr/>
        </p:nvSpPr>
        <p:spPr>
          <a:xfrm>
            <a:off x="9758248" y="4378423"/>
            <a:ext cx="924548" cy="1536390"/>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700">
                <a:solidFill>
                  <a:schemeClr val="tx1">
                    <a:lumMod val="76000"/>
                    <a:lumOff val="24000"/>
                  </a:schemeClr>
                </a:solidFill>
              </a:rPr>
              <a:t>FDRA1</a:t>
            </a:r>
          </a:p>
          <a:p>
            <a:pPr>
              <a:lnSpc>
                <a:spcPct val="100000"/>
              </a:lnSpc>
              <a:spcBef>
                <a:spcPts val="0"/>
              </a:spcBef>
            </a:pPr>
            <a:endParaRPr lang="en-US" sz="300">
              <a:solidFill>
                <a:schemeClr val="tx1">
                  <a:lumMod val="76000"/>
                  <a:lumOff val="24000"/>
                </a:schemeClr>
              </a:solidFill>
            </a:endParaRPr>
          </a:p>
          <a:p>
            <a:pPr>
              <a:lnSpc>
                <a:spcPct val="100000"/>
              </a:lnSpc>
              <a:spcBef>
                <a:spcPts val="0"/>
              </a:spcBef>
            </a:pPr>
            <a:r>
              <a:rPr lang="en-US" sz="1700">
                <a:solidFill>
                  <a:schemeClr val="tx1">
                    <a:lumMod val="76000"/>
                    <a:lumOff val="24000"/>
                  </a:schemeClr>
                </a:solidFill>
              </a:rPr>
              <a:t>FDRA2</a:t>
            </a:r>
          </a:p>
          <a:p>
            <a:pPr>
              <a:lnSpc>
                <a:spcPct val="100000"/>
              </a:lnSpc>
              <a:spcBef>
                <a:spcPts val="0"/>
              </a:spcBef>
            </a:pPr>
            <a:endParaRPr lang="en-US" sz="300">
              <a:solidFill>
                <a:schemeClr val="tx1">
                  <a:lumMod val="76000"/>
                  <a:lumOff val="24000"/>
                </a:schemeClr>
              </a:solidFill>
            </a:endParaRPr>
          </a:p>
          <a:p>
            <a:pPr>
              <a:lnSpc>
                <a:spcPct val="100000"/>
              </a:lnSpc>
              <a:spcBef>
                <a:spcPts val="0"/>
              </a:spcBef>
            </a:pPr>
            <a:r>
              <a:rPr lang="en-US" sz="1700">
                <a:solidFill>
                  <a:schemeClr val="tx1">
                    <a:lumMod val="76000"/>
                    <a:lumOff val="24000"/>
                  </a:schemeClr>
                </a:solidFill>
              </a:rPr>
              <a:t>FDRA3</a:t>
            </a:r>
          </a:p>
          <a:p>
            <a:pPr>
              <a:lnSpc>
                <a:spcPct val="100000"/>
              </a:lnSpc>
              <a:spcBef>
                <a:spcPts val="0"/>
              </a:spcBef>
            </a:pPr>
            <a:endParaRPr lang="en-US" sz="300">
              <a:solidFill>
                <a:schemeClr val="tx1">
                  <a:lumMod val="76000"/>
                  <a:lumOff val="24000"/>
                </a:schemeClr>
              </a:solidFill>
            </a:endParaRPr>
          </a:p>
          <a:p>
            <a:pPr>
              <a:lnSpc>
                <a:spcPct val="100000"/>
              </a:lnSpc>
              <a:spcBef>
                <a:spcPts val="0"/>
              </a:spcBef>
            </a:pPr>
            <a:r>
              <a:rPr lang="en-US" sz="1700">
                <a:solidFill>
                  <a:schemeClr val="tx1">
                    <a:lumMod val="76000"/>
                    <a:lumOff val="24000"/>
                  </a:schemeClr>
                </a:solidFill>
              </a:rPr>
              <a:t>FDRA4</a:t>
            </a:r>
          </a:p>
          <a:p>
            <a:pPr>
              <a:lnSpc>
                <a:spcPct val="100000"/>
              </a:lnSpc>
              <a:spcBef>
                <a:spcPts val="0"/>
              </a:spcBef>
            </a:pPr>
            <a:endParaRPr lang="en-US" sz="300">
              <a:solidFill>
                <a:schemeClr val="tx1">
                  <a:lumMod val="76000"/>
                  <a:lumOff val="24000"/>
                </a:schemeClr>
              </a:solidFill>
            </a:endParaRPr>
          </a:p>
          <a:p>
            <a:pPr>
              <a:lnSpc>
                <a:spcPct val="100000"/>
              </a:lnSpc>
              <a:spcBef>
                <a:spcPts val="0"/>
              </a:spcBef>
            </a:pPr>
            <a:r>
              <a:rPr lang="en-US" sz="1700">
                <a:solidFill>
                  <a:schemeClr val="tx1">
                    <a:lumMod val="76000"/>
                    <a:lumOff val="24000"/>
                  </a:schemeClr>
                </a:solidFill>
              </a:rPr>
              <a:t>FDRA5</a:t>
            </a:r>
          </a:p>
        </p:txBody>
      </p:sp>
    </p:spTree>
    <p:extLst>
      <p:ext uri="{BB962C8B-B14F-4D97-AF65-F5344CB8AC3E}">
        <p14:creationId xmlns:p14="http://schemas.microsoft.com/office/powerpoint/2010/main" val="391155868"/>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083D8EBD-E8F5-D3F9-557F-927C160F2FF8}"/>
              </a:ext>
            </a:extLst>
          </p:cNvPr>
          <p:cNvSpPr txBox="1">
            <a:spLocks/>
          </p:cNvSpPr>
          <p:nvPr/>
        </p:nvSpPr>
        <p:spPr>
          <a:xfrm>
            <a:off x="9042073" y="5984858"/>
            <a:ext cx="2729424" cy="221402"/>
          </a:xfrm>
          <a:prstGeom prst="rect">
            <a:avLst/>
          </a:prstGeom>
          <a:solidFill>
            <a:schemeClr val="bg1"/>
          </a:solidFill>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a:solidFill>
                  <a:schemeClr val="tx1">
                    <a:lumMod val="75000"/>
                    <a:lumOff val="25000"/>
                  </a:schemeClr>
                </a:solidFill>
                <a:latin typeface="Century Gothic"/>
              </a:rPr>
              <a:t>Image Credit: NWS Burlington</a:t>
            </a:r>
            <a:endParaRPr lang="en-US">
              <a:solidFill>
                <a:schemeClr val="tx1">
                  <a:lumMod val="75000"/>
                  <a:lumOff val="25000"/>
                </a:schemeClr>
              </a:solidFill>
            </a:endParaRPr>
          </a:p>
        </p:txBody>
      </p:sp>
      <p:sp>
        <p:nvSpPr>
          <p:cNvPr id="2" name="Title 1">
            <a:extLst>
              <a:ext uri="{FF2B5EF4-FFF2-40B4-BE49-F238E27FC236}">
                <a16:creationId xmlns:a16="http://schemas.microsoft.com/office/drawing/2014/main" id="{322A2EDB-8E06-4ABB-2D34-066A0F3651E2}"/>
              </a:ext>
            </a:extLst>
          </p:cNvPr>
          <p:cNvSpPr>
            <a:spLocks noGrp="1"/>
          </p:cNvSpPr>
          <p:nvPr>
            <p:ph type="title"/>
          </p:nvPr>
        </p:nvSpPr>
        <p:spPr/>
        <p:txBody>
          <a:bodyPr/>
          <a:lstStyle/>
          <a:p>
            <a:r>
              <a:rPr lang="en-US"/>
              <a:t>BACKGROUND</a:t>
            </a:r>
          </a:p>
        </p:txBody>
      </p:sp>
      <p:sp>
        <p:nvSpPr>
          <p:cNvPr id="5" name="TextBox 4">
            <a:extLst>
              <a:ext uri="{FF2B5EF4-FFF2-40B4-BE49-F238E27FC236}">
                <a16:creationId xmlns:a16="http://schemas.microsoft.com/office/drawing/2014/main" id="{20D15273-FD49-0B6B-2D4C-EB2B25B28719}"/>
              </a:ext>
            </a:extLst>
          </p:cNvPr>
          <p:cNvSpPr txBox="1"/>
          <p:nvPr/>
        </p:nvSpPr>
        <p:spPr>
          <a:xfrm>
            <a:off x="323769" y="2097772"/>
            <a:ext cx="5576587" cy="3416320"/>
          </a:xfrm>
          <a:prstGeom prst="rect">
            <a:avLst/>
          </a:prstGeom>
          <a:noFill/>
        </p:spPr>
        <p:txBody>
          <a:bodyPr wrap="square" lIns="91440" tIns="45720" rIns="91440" bIns="45720" rtlCol="0" anchor="ctr">
            <a:spAutoFit/>
          </a:bodyPr>
          <a:lstStyle/>
          <a:p>
            <a:pPr marL="285750" indent="-285750">
              <a:buClr>
                <a:srgbClr val="C13E2D"/>
              </a:buClr>
              <a:buFont typeface="Arial" panose="020B0604020202020204" pitchFamily="34" charset="0"/>
              <a:buChar char="•"/>
            </a:pPr>
            <a:r>
              <a:rPr lang="en-US" sz="2400" b="1">
                <a:solidFill>
                  <a:schemeClr val="tx1">
                    <a:lumMod val="75000"/>
                    <a:lumOff val="25000"/>
                  </a:schemeClr>
                </a:solidFill>
                <a:latin typeface="Century Gothic" panose="020F0302020204030204"/>
              </a:rPr>
              <a:t>Wildfire risk is projected to rise</a:t>
            </a:r>
            <a:r>
              <a:rPr lang="en-US" sz="2400">
                <a:solidFill>
                  <a:schemeClr val="tx1">
                    <a:lumMod val="75000"/>
                    <a:lumOff val="25000"/>
                  </a:schemeClr>
                </a:solidFill>
                <a:latin typeface="Century Gothic" panose="020F0302020204030204"/>
              </a:rPr>
              <a:t> in the northeastern U.S. </a:t>
            </a:r>
          </a:p>
          <a:p>
            <a:pPr marL="285750" indent="-285750">
              <a:buClr>
                <a:srgbClr val="C13E2D"/>
              </a:buClr>
              <a:buFont typeface="Arial" panose="020B0604020202020204" pitchFamily="34" charset="0"/>
              <a:buChar char="•"/>
            </a:pPr>
            <a:endParaRPr lang="en-US" sz="2400">
              <a:solidFill>
                <a:schemeClr val="tx1">
                  <a:lumMod val="75000"/>
                  <a:lumOff val="25000"/>
                </a:schemeClr>
              </a:solidFill>
              <a:latin typeface="Century Gothic" panose="020F0302020204030204"/>
            </a:endParaRPr>
          </a:p>
          <a:p>
            <a:pPr marL="285750" indent="-285750">
              <a:buClr>
                <a:srgbClr val="C13E2D"/>
              </a:buClr>
              <a:buFont typeface="Arial" panose="020B0604020202020204" pitchFamily="34" charset="0"/>
              <a:buChar char="•"/>
            </a:pPr>
            <a:r>
              <a:rPr lang="en-US" sz="2400">
                <a:solidFill>
                  <a:schemeClr val="tx1">
                    <a:lumMod val="75000"/>
                    <a:lumOff val="25000"/>
                  </a:schemeClr>
                </a:solidFill>
                <a:latin typeface="Century Gothic" panose="020F0302020204030204"/>
              </a:rPr>
              <a:t>Wildfire climatology in Vermont is under-studied.</a:t>
            </a:r>
          </a:p>
          <a:p>
            <a:pPr marL="285750" indent="-285750">
              <a:buClr>
                <a:srgbClr val="C13E2D"/>
              </a:buClr>
              <a:buFont typeface="Arial" panose="020B0604020202020204" pitchFamily="34" charset="0"/>
              <a:buChar char="•"/>
            </a:pPr>
            <a:endParaRPr lang="en-US" sz="2400">
              <a:solidFill>
                <a:schemeClr val="tx1">
                  <a:lumMod val="75000"/>
                  <a:lumOff val="25000"/>
                </a:schemeClr>
              </a:solidFill>
              <a:latin typeface="Century Gothic" panose="020F0302020204030204"/>
            </a:endParaRPr>
          </a:p>
          <a:p>
            <a:pPr marL="285750" indent="-285750">
              <a:buClr>
                <a:srgbClr val="C13E2D"/>
              </a:buClr>
              <a:buFont typeface="Arial" panose="020B0604020202020204" pitchFamily="34" charset="0"/>
              <a:buChar char="•"/>
            </a:pPr>
            <a:r>
              <a:rPr lang="en-US" sz="2400">
                <a:solidFill>
                  <a:schemeClr val="tx1">
                    <a:lumMod val="75000"/>
                    <a:lumOff val="25000"/>
                  </a:schemeClr>
                </a:solidFill>
                <a:latin typeface="Century Gothic" panose="020F0302020204030204"/>
              </a:rPr>
              <a:t>Patterns that contribute to greater </a:t>
            </a:r>
            <a:r>
              <a:rPr lang="en-US" sz="2400" b="1">
                <a:solidFill>
                  <a:schemeClr val="tx1">
                    <a:lumMod val="75000"/>
                    <a:lumOff val="25000"/>
                  </a:schemeClr>
                </a:solidFill>
                <a:latin typeface="Century Gothic" panose="020F0302020204030204"/>
              </a:rPr>
              <a:t>fire risk in moist climates are not well understood.</a:t>
            </a:r>
          </a:p>
        </p:txBody>
      </p:sp>
      <p:pic>
        <p:nvPicPr>
          <p:cNvPr id="6" name="Picture 5" descr="A fire in a field&#10;&#10;Description automatically generated">
            <a:extLst>
              <a:ext uri="{FF2B5EF4-FFF2-40B4-BE49-F238E27FC236}">
                <a16:creationId xmlns:a16="http://schemas.microsoft.com/office/drawing/2014/main" id="{8A32CD5E-1A55-2CF4-C9E7-709AF4578EB9}"/>
              </a:ext>
            </a:extLst>
          </p:cNvPr>
          <p:cNvPicPr>
            <a:picLocks noChangeAspect="1"/>
          </p:cNvPicPr>
          <p:nvPr/>
        </p:nvPicPr>
        <p:blipFill>
          <a:blip r:embed="rId3"/>
          <a:stretch>
            <a:fillRect/>
          </a:stretch>
        </p:blipFill>
        <p:spPr>
          <a:xfrm>
            <a:off x="6058250" y="1710654"/>
            <a:ext cx="5633204" cy="4191699"/>
          </a:xfrm>
          <a:prstGeom prst="rect">
            <a:avLst/>
          </a:prstGeom>
          <a:ln w="28575">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78953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787F7-3316-094E-B234-33F4CEFA9120}"/>
              </a:ext>
            </a:extLst>
          </p:cNvPr>
          <p:cNvSpPr>
            <a:spLocks noGrp="1"/>
          </p:cNvSpPr>
          <p:nvPr>
            <p:ph type="title"/>
          </p:nvPr>
        </p:nvSpPr>
        <p:spPr/>
        <p:txBody>
          <a:bodyPr/>
          <a:lstStyle/>
          <a:p>
            <a:r>
              <a:rPr lang="en-US"/>
              <a:t>ANTECEDENT CONDITION ANALYSIS</a:t>
            </a:r>
          </a:p>
        </p:txBody>
      </p:sp>
      <p:grpSp>
        <p:nvGrpSpPr>
          <p:cNvPr id="37" name="Group 36">
            <a:extLst>
              <a:ext uri="{FF2B5EF4-FFF2-40B4-BE49-F238E27FC236}">
                <a16:creationId xmlns:a16="http://schemas.microsoft.com/office/drawing/2014/main" id="{143AF35D-B78D-3FBC-C4D5-875E7BD556DA}"/>
              </a:ext>
            </a:extLst>
          </p:cNvPr>
          <p:cNvGrpSpPr>
            <a:grpSpLocks noChangeAspect="1"/>
          </p:cNvGrpSpPr>
          <p:nvPr/>
        </p:nvGrpSpPr>
        <p:grpSpPr>
          <a:xfrm>
            <a:off x="4134957" y="1585683"/>
            <a:ext cx="7664680" cy="4336860"/>
            <a:chOff x="1984118" y="1506155"/>
            <a:chExt cx="8765230" cy="4959578"/>
          </a:xfrm>
        </p:grpSpPr>
        <p:pic>
          <p:nvPicPr>
            <p:cNvPr id="3080" name="Picture 8">
              <a:extLst>
                <a:ext uri="{FF2B5EF4-FFF2-40B4-BE49-F238E27FC236}">
                  <a16:creationId xmlns:a16="http://schemas.microsoft.com/office/drawing/2014/main" id="{5E7930AA-51C1-399A-0C88-25B8C2F5E0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18" b="4644"/>
            <a:stretch/>
          </p:blipFill>
          <p:spPr bwMode="auto">
            <a:xfrm>
              <a:off x="1984118" y="1506155"/>
              <a:ext cx="8765230" cy="4959578"/>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65431AF6-7E06-68E4-A867-BB205959BD5D}"/>
                </a:ext>
              </a:extLst>
            </p:cNvPr>
            <p:cNvSpPr txBox="1">
              <a:spLocks/>
            </p:cNvSpPr>
            <p:nvPr/>
          </p:nvSpPr>
          <p:spPr>
            <a:xfrm>
              <a:off x="3484009" y="1668203"/>
              <a:ext cx="3422744" cy="125360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3289B4"/>
                </a:buClr>
                <a:buNone/>
              </a:pPr>
              <a:r>
                <a:rPr lang="en-US" sz="1300" b="1">
                  <a:solidFill>
                    <a:srgbClr val="C00000"/>
                  </a:solidFill>
                  <a:latin typeface="Century Gothic"/>
                </a:rPr>
                <a:t>Minimum relative humidity (same day, 7-day avg, and 30-day avg) is the most influential factor in determining fire occurrences during each FDRA</a:t>
              </a:r>
            </a:p>
          </p:txBody>
        </p:sp>
        <p:cxnSp>
          <p:nvCxnSpPr>
            <p:cNvPr id="9" name="Straight Arrow Connector 8">
              <a:extLst>
                <a:ext uri="{FF2B5EF4-FFF2-40B4-BE49-F238E27FC236}">
                  <a16:creationId xmlns:a16="http://schemas.microsoft.com/office/drawing/2014/main" id="{BE41291E-79F6-CD34-B68E-7A6D2A8EBA48}"/>
                </a:ext>
              </a:extLst>
            </p:cNvPr>
            <p:cNvCxnSpPr>
              <a:cxnSpLocks/>
            </p:cNvCxnSpPr>
            <p:nvPr/>
          </p:nvCxnSpPr>
          <p:spPr>
            <a:xfrm>
              <a:off x="2929853" y="2324811"/>
              <a:ext cx="535723" cy="0"/>
            </a:xfrm>
            <a:prstGeom prst="straightConnector1">
              <a:avLst/>
            </a:prstGeom>
            <a:ln w="28575">
              <a:solidFill>
                <a:srgbClr val="BF0808"/>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B0EA989-62EB-4C20-FCA7-28BD26CBF84F}"/>
                </a:ext>
              </a:extLst>
            </p:cNvPr>
            <p:cNvCxnSpPr>
              <a:cxnSpLocks/>
            </p:cNvCxnSpPr>
            <p:nvPr/>
          </p:nvCxnSpPr>
          <p:spPr>
            <a:xfrm flipV="1">
              <a:off x="4201002" y="2750426"/>
              <a:ext cx="0" cy="333427"/>
            </a:xfrm>
            <a:prstGeom prst="straightConnector1">
              <a:avLst/>
            </a:prstGeom>
            <a:ln w="28575">
              <a:solidFill>
                <a:srgbClr val="BF0808"/>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FB301BE-335F-13EB-3D21-E45DA3312DA2}"/>
                </a:ext>
              </a:extLst>
            </p:cNvPr>
            <p:cNvCxnSpPr>
              <a:cxnSpLocks/>
            </p:cNvCxnSpPr>
            <p:nvPr/>
          </p:nvCxnSpPr>
          <p:spPr>
            <a:xfrm flipV="1">
              <a:off x="6014214" y="2894793"/>
              <a:ext cx="0" cy="1395290"/>
            </a:xfrm>
            <a:prstGeom prst="straightConnector1">
              <a:avLst/>
            </a:prstGeom>
            <a:ln w="28575">
              <a:solidFill>
                <a:srgbClr val="BF0808"/>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3DDFA2B-B87A-E089-0CEF-B689D07B71DF}"/>
                </a:ext>
              </a:extLst>
            </p:cNvPr>
            <p:cNvCxnSpPr>
              <a:cxnSpLocks/>
            </p:cNvCxnSpPr>
            <p:nvPr/>
          </p:nvCxnSpPr>
          <p:spPr>
            <a:xfrm flipH="1" flipV="1">
              <a:off x="6651523" y="2750426"/>
              <a:ext cx="729736" cy="590379"/>
            </a:xfrm>
            <a:prstGeom prst="straightConnector1">
              <a:avLst/>
            </a:prstGeom>
            <a:ln w="28575">
              <a:solidFill>
                <a:srgbClr val="BF0808"/>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A0948B89-158B-6B18-8003-19F7137A82D8}"/>
                </a:ext>
              </a:extLst>
            </p:cNvPr>
            <p:cNvCxnSpPr>
              <a:cxnSpLocks/>
            </p:cNvCxnSpPr>
            <p:nvPr/>
          </p:nvCxnSpPr>
          <p:spPr>
            <a:xfrm rot="16200000" flipV="1">
              <a:off x="7327112" y="1876751"/>
              <a:ext cx="1368100" cy="2719268"/>
            </a:xfrm>
            <a:prstGeom prst="bentConnector2">
              <a:avLst/>
            </a:prstGeom>
            <a:ln w="28575">
              <a:solidFill>
                <a:srgbClr val="BF0808"/>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Text Placeholder 2">
            <a:extLst>
              <a:ext uri="{FF2B5EF4-FFF2-40B4-BE49-F238E27FC236}">
                <a16:creationId xmlns:a16="http://schemas.microsoft.com/office/drawing/2014/main" id="{B78475CC-A5EB-8A55-320E-4B7F6C778CA9}"/>
              </a:ext>
            </a:extLst>
          </p:cNvPr>
          <p:cNvSpPr txBox="1">
            <a:spLocks/>
          </p:cNvSpPr>
          <p:nvPr/>
        </p:nvSpPr>
        <p:spPr>
          <a:xfrm>
            <a:off x="-1484" y="2776538"/>
            <a:ext cx="3045550" cy="415563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3289B4"/>
              </a:buClr>
              <a:buNone/>
            </a:pPr>
            <a:r>
              <a:rPr lang="en-US" sz="2000" b="1">
                <a:solidFill>
                  <a:schemeClr val="tx1">
                    <a:lumMod val="75000"/>
                    <a:lumOff val="25000"/>
                  </a:schemeClr>
                </a:solidFill>
                <a:latin typeface="Century Gothic" panose="020F0302020204030204"/>
              </a:rPr>
              <a:t>Feature Importance Analysis of Random Forest Models for Fire Occurrence Prediction by FDRA (2008-2023)</a:t>
            </a:r>
            <a:endParaRPr lang="en-US" sz="2000">
              <a:solidFill>
                <a:schemeClr val="tx1">
                  <a:lumMod val="75000"/>
                  <a:lumOff val="25000"/>
                </a:schemeClr>
              </a:solidFill>
            </a:endParaRPr>
          </a:p>
          <a:p>
            <a:pPr marL="0" indent="0">
              <a:lnSpc>
                <a:spcPct val="100000"/>
              </a:lnSpc>
              <a:spcBef>
                <a:spcPts val="0"/>
              </a:spcBef>
              <a:spcAft>
                <a:spcPts val="600"/>
              </a:spcAft>
              <a:buClr>
                <a:srgbClr val="3289B4"/>
              </a:buClr>
              <a:buNone/>
            </a:pPr>
            <a:endParaRPr lang="en-US" sz="2500">
              <a:solidFill>
                <a:schemeClr val="tx1">
                  <a:lumMod val="75000"/>
                  <a:lumOff val="25000"/>
                </a:schemeClr>
              </a:solidFill>
              <a:latin typeface="Century Gothic" panose="020F0302020204030204"/>
            </a:endParaRPr>
          </a:p>
        </p:txBody>
      </p:sp>
      <p:sp>
        <p:nvSpPr>
          <p:cNvPr id="44" name="Content Placeholder 2">
            <a:extLst>
              <a:ext uri="{FF2B5EF4-FFF2-40B4-BE49-F238E27FC236}">
                <a16:creationId xmlns:a16="http://schemas.microsoft.com/office/drawing/2014/main" id="{8AE584E9-CD8B-6282-9504-0A5B92C92D4D}"/>
              </a:ext>
            </a:extLst>
          </p:cNvPr>
          <p:cNvSpPr txBox="1">
            <a:spLocks/>
          </p:cNvSpPr>
          <p:nvPr/>
        </p:nvSpPr>
        <p:spPr>
          <a:xfrm>
            <a:off x="4284405" y="5922543"/>
            <a:ext cx="1139598" cy="3848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a:t>FDRA1</a:t>
            </a:r>
          </a:p>
        </p:txBody>
      </p:sp>
      <p:sp>
        <p:nvSpPr>
          <p:cNvPr id="45" name="Content Placeholder 2">
            <a:extLst>
              <a:ext uri="{FF2B5EF4-FFF2-40B4-BE49-F238E27FC236}">
                <a16:creationId xmlns:a16="http://schemas.microsoft.com/office/drawing/2014/main" id="{ABC91D3E-89DC-E4D7-C044-B902389A7054}"/>
              </a:ext>
            </a:extLst>
          </p:cNvPr>
          <p:cNvSpPr txBox="1">
            <a:spLocks/>
          </p:cNvSpPr>
          <p:nvPr/>
        </p:nvSpPr>
        <p:spPr>
          <a:xfrm>
            <a:off x="5778450" y="5938099"/>
            <a:ext cx="1139598" cy="3848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a:t>FDRA2</a:t>
            </a:r>
          </a:p>
        </p:txBody>
      </p:sp>
      <p:sp>
        <p:nvSpPr>
          <p:cNvPr id="46" name="Content Placeholder 2">
            <a:extLst>
              <a:ext uri="{FF2B5EF4-FFF2-40B4-BE49-F238E27FC236}">
                <a16:creationId xmlns:a16="http://schemas.microsoft.com/office/drawing/2014/main" id="{CDD6C2BF-9DA4-7D41-D96D-89F995E1BF34}"/>
              </a:ext>
            </a:extLst>
          </p:cNvPr>
          <p:cNvSpPr txBox="1">
            <a:spLocks/>
          </p:cNvSpPr>
          <p:nvPr/>
        </p:nvSpPr>
        <p:spPr>
          <a:xfrm>
            <a:off x="7141905" y="5897220"/>
            <a:ext cx="1139598" cy="3848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a:t>FDRA3</a:t>
            </a:r>
          </a:p>
        </p:txBody>
      </p:sp>
      <p:sp>
        <p:nvSpPr>
          <p:cNvPr id="47" name="Content Placeholder 2">
            <a:extLst>
              <a:ext uri="{FF2B5EF4-FFF2-40B4-BE49-F238E27FC236}">
                <a16:creationId xmlns:a16="http://schemas.microsoft.com/office/drawing/2014/main" id="{591892E0-B00A-E6D3-CE98-809021DEDFFC}"/>
              </a:ext>
            </a:extLst>
          </p:cNvPr>
          <p:cNvSpPr txBox="1">
            <a:spLocks/>
          </p:cNvSpPr>
          <p:nvPr/>
        </p:nvSpPr>
        <p:spPr>
          <a:xfrm>
            <a:off x="8505360" y="5897219"/>
            <a:ext cx="1139598" cy="3848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a:t>FDRA4</a:t>
            </a:r>
          </a:p>
        </p:txBody>
      </p:sp>
      <p:sp>
        <p:nvSpPr>
          <p:cNvPr id="48" name="Content Placeholder 2">
            <a:extLst>
              <a:ext uri="{FF2B5EF4-FFF2-40B4-BE49-F238E27FC236}">
                <a16:creationId xmlns:a16="http://schemas.microsoft.com/office/drawing/2014/main" id="{57033298-D714-3AE9-55C9-9AE820274C4F}"/>
              </a:ext>
            </a:extLst>
          </p:cNvPr>
          <p:cNvSpPr txBox="1">
            <a:spLocks/>
          </p:cNvSpPr>
          <p:nvPr/>
        </p:nvSpPr>
        <p:spPr>
          <a:xfrm>
            <a:off x="9999403" y="5938098"/>
            <a:ext cx="1139598" cy="38483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a:t>FDRA5</a:t>
            </a:r>
          </a:p>
        </p:txBody>
      </p:sp>
      <p:sp>
        <p:nvSpPr>
          <p:cNvPr id="49" name="Content Placeholder 2">
            <a:extLst>
              <a:ext uri="{FF2B5EF4-FFF2-40B4-BE49-F238E27FC236}">
                <a16:creationId xmlns:a16="http://schemas.microsoft.com/office/drawing/2014/main" id="{B05FE88C-8549-9A97-DDF1-D51D227FDDD8}"/>
              </a:ext>
            </a:extLst>
          </p:cNvPr>
          <p:cNvSpPr txBox="1">
            <a:spLocks/>
          </p:cNvSpPr>
          <p:nvPr/>
        </p:nvSpPr>
        <p:spPr>
          <a:xfrm rot="16200000">
            <a:off x="2275948" y="3464016"/>
            <a:ext cx="2496871" cy="581660"/>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a:t>Importance (%)</a:t>
            </a:r>
          </a:p>
        </p:txBody>
      </p:sp>
      <p:sp>
        <p:nvSpPr>
          <p:cNvPr id="50" name="Content Placeholder 2">
            <a:extLst>
              <a:ext uri="{FF2B5EF4-FFF2-40B4-BE49-F238E27FC236}">
                <a16:creationId xmlns:a16="http://schemas.microsoft.com/office/drawing/2014/main" id="{73FF0E3F-A0D4-AF01-CC80-683B15CA4CE7}"/>
              </a:ext>
            </a:extLst>
          </p:cNvPr>
          <p:cNvSpPr txBox="1">
            <a:spLocks/>
          </p:cNvSpPr>
          <p:nvPr/>
        </p:nvSpPr>
        <p:spPr>
          <a:xfrm>
            <a:off x="3743822" y="5587857"/>
            <a:ext cx="362169" cy="30575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600">
                <a:solidFill>
                  <a:schemeClr val="tx1">
                    <a:lumMod val="76000"/>
                    <a:lumOff val="24000"/>
                  </a:schemeClr>
                </a:solidFill>
              </a:rPr>
              <a:t>0</a:t>
            </a:r>
          </a:p>
        </p:txBody>
      </p:sp>
      <p:sp>
        <p:nvSpPr>
          <p:cNvPr id="51" name="Content Placeholder 2">
            <a:extLst>
              <a:ext uri="{FF2B5EF4-FFF2-40B4-BE49-F238E27FC236}">
                <a16:creationId xmlns:a16="http://schemas.microsoft.com/office/drawing/2014/main" id="{56CE7207-E580-AF3C-F274-F82B444CF9A6}"/>
              </a:ext>
            </a:extLst>
          </p:cNvPr>
          <p:cNvSpPr txBox="1">
            <a:spLocks/>
          </p:cNvSpPr>
          <p:nvPr/>
        </p:nvSpPr>
        <p:spPr>
          <a:xfrm>
            <a:off x="3743781" y="5017769"/>
            <a:ext cx="362169" cy="30575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600">
                <a:solidFill>
                  <a:schemeClr val="tx1">
                    <a:lumMod val="76000"/>
                    <a:lumOff val="24000"/>
                  </a:schemeClr>
                </a:solidFill>
              </a:rPr>
              <a:t>5</a:t>
            </a:r>
          </a:p>
        </p:txBody>
      </p:sp>
      <p:sp>
        <p:nvSpPr>
          <p:cNvPr id="52" name="Content Placeholder 2">
            <a:extLst>
              <a:ext uri="{FF2B5EF4-FFF2-40B4-BE49-F238E27FC236}">
                <a16:creationId xmlns:a16="http://schemas.microsoft.com/office/drawing/2014/main" id="{F5220AAD-D694-342E-8AB0-B425796C4B01}"/>
              </a:ext>
            </a:extLst>
          </p:cNvPr>
          <p:cNvSpPr txBox="1">
            <a:spLocks/>
          </p:cNvSpPr>
          <p:nvPr/>
        </p:nvSpPr>
        <p:spPr>
          <a:xfrm>
            <a:off x="3695793" y="4479045"/>
            <a:ext cx="422547" cy="30575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600">
                <a:solidFill>
                  <a:schemeClr val="tx1">
                    <a:lumMod val="76000"/>
                    <a:lumOff val="24000"/>
                  </a:schemeClr>
                </a:solidFill>
              </a:rPr>
              <a:t>10</a:t>
            </a:r>
          </a:p>
        </p:txBody>
      </p:sp>
      <p:sp>
        <p:nvSpPr>
          <p:cNvPr id="53" name="Content Placeholder 2">
            <a:extLst>
              <a:ext uri="{FF2B5EF4-FFF2-40B4-BE49-F238E27FC236}">
                <a16:creationId xmlns:a16="http://schemas.microsoft.com/office/drawing/2014/main" id="{D41E45F0-7230-F2E9-7570-842E24FF810F}"/>
              </a:ext>
            </a:extLst>
          </p:cNvPr>
          <p:cNvSpPr txBox="1">
            <a:spLocks/>
          </p:cNvSpPr>
          <p:nvPr/>
        </p:nvSpPr>
        <p:spPr>
          <a:xfrm>
            <a:off x="3712409" y="3891272"/>
            <a:ext cx="422547" cy="30575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600">
                <a:solidFill>
                  <a:schemeClr val="tx1">
                    <a:lumMod val="76000"/>
                    <a:lumOff val="24000"/>
                  </a:schemeClr>
                </a:solidFill>
              </a:rPr>
              <a:t>15</a:t>
            </a:r>
          </a:p>
        </p:txBody>
      </p:sp>
      <p:sp>
        <p:nvSpPr>
          <p:cNvPr id="54" name="Content Placeholder 2">
            <a:extLst>
              <a:ext uri="{FF2B5EF4-FFF2-40B4-BE49-F238E27FC236}">
                <a16:creationId xmlns:a16="http://schemas.microsoft.com/office/drawing/2014/main" id="{69EC8903-828E-DCC7-6DF2-99DAC417C6EB}"/>
              </a:ext>
            </a:extLst>
          </p:cNvPr>
          <p:cNvSpPr txBox="1">
            <a:spLocks/>
          </p:cNvSpPr>
          <p:nvPr/>
        </p:nvSpPr>
        <p:spPr>
          <a:xfrm>
            <a:off x="3694610" y="3302880"/>
            <a:ext cx="424912" cy="324244"/>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600">
                <a:solidFill>
                  <a:schemeClr val="tx1">
                    <a:lumMod val="76000"/>
                    <a:lumOff val="24000"/>
                  </a:schemeClr>
                </a:solidFill>
              </a:rPr>
              <a:t>20</a:t>
            </a:r>
          </a:p>
        </p:txBody>
      </p:sp>
      <p:sp>
        <p:nvSpPr>
          <p:cNvPr id="55" name="Content Placeholder 2">
            <a:extLst>
              <a:ext uri="{FF2B5EF4-FFF2-40B4-BE49-F238E27FC236}">
                <a16:creationId xmlns:a16="http://schemas.microsoft.com/office/drawing/2014/main" id="{F80A9515-A18F-687A-B43E-EBC6CD085790}"/>
              </a:ext>
            </a:extLst>
          </p:cNvPr>
          <p:cNvSpPr txBox="1">
            <a:spLocks/>
          </p:cNvSpPr>
          <p:nvPr/>
        </p:nvSpPr>
        <p:spPr>
          <a:xfrm>
            <a:off x="3705958" y="2696908"/>
            <a:ext cx="424912" cy="271590"/>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600">
                <a:solidFill>
                  <a:schemeClr val="tx1">
                    <a:lumMod val="76000"/>
                    <a:lumOff val="24000"/>
                  </a:schemeClr>
                </a:solidFill>
              </a:rPr>
              <a:t>25</a:t>
            </a:r>
          </a:p>
        </p:txBody>
      </p:sp>
      <p:sp>
        <p:nvSpPr>
          <p:cNvPr id="56" name="Content Placeholder 2">
            <a:extLst>
              <a:ext uri="{FF2B5EF4-FFF2-40B4-BE49-F238E27FC236}">
                <a16:creationId xmlns:a16="http://schemas.microsoft.com/office/drawing/2014/main" id="{9A8CC09C-84B2-CA69-7FF5-5EAB63126EB1}"/>
              </a:ext>
            </a:extLst>
          </p:cNvPr>
          <p:cNvSpPr txBox="1">
            <a:spLocks/>
          </p:cNvSpPr>
          <p:nvPr/>
        </p:nvSpPr>
        <p:spPr>
          <a:xfrm>
            <a:off x="3687096" y="2032647"/>
            <a:ext cx="424912" cy="271590"/>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600">
                <a:solidFill>
                  <a:schemeClr val="tx1">
                    <a:lumMod val="76000"/>
                    <a:lumOff val="24000"/>
                  </a:schemeClr>
                </a:solidFill>
              </a:rPr>
              <a:t>30</a:t>
            </a:r>
          </a:p>
        </p:txBody>
      </p:sp>
      <p:sp>
        <p:nvSpPr>
          <p:cNvPr id="11" name="Content Placeholder 2">
            <a:extLst>
              <a:ext uri="{FF2B5EF4-FFF2-40B4-BE49-F238E27FC236}">
                <a16:creationId xmlns:a16="http://schemas.microsoft.com/office/drawing/2014/main" id="{6FAE257B-9CBB-B403-CA9A-5FEAECD5242A}"/>
              </a:ext>
            </a:extLst>
          </p:cNvPr>
          <p:cNvSpPr txBox="1">
            <a:spLocks/>
          </p:cNvSpPr>
          <p:nvPr/>
        </p:nvSpPr>
        <p:spPr>
          <a:xfrm>
            <a:off x="9053947" y="1700305"/>
            <a:ext cx="1228495" cy="19977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t>RH 30-day Avg</a:t>
            </a:r>
            <a:endParaRPr lang="en-US"/>
          </a:p>
          <a:p>
            <a:pPr algn="ctr"/>
            <a:endParaRPr lang="en-US" sz="1400" b="1"/>
          </a:p>
        </p:txBody>
      </p:sp>
      <p:sp>
        <p:nvSpPr>
          <p:cNvPr id="12" name="Content Placeholder 2">
            <a:extLst>
              <a:ext uri="{FF2B5EF4-FFF2-40B4-BE49-F238E27FC236}">
                <a16:creationId xmlns:a16="http://schemas.microsoft.com/office/drawing/2014/main" id="{60FBD2A4-911A-4318-B649-9870866925A5}"/>
              </a:ext>
            </a:extLst>
          </p:cNvPr>
          <p:cNvSpPr txBox="1">
            <a:spLocks/>
          </p:cNvSpPr>
          <p:nvPr/>
        </p:nvSpPr>
        <p:spPr>
          <a:xfrm>
            <a:off x="9053946" y="1873925"/>
            <a:ext cx="1228495" cy="19977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t>RH 7-day Avg</a:t>
            </a:r>
            <a:endParaRPr lang="en-US"/>
          </a:p>
          <a:p>
            <a:pPr algn="ctr"/>
            <a:endParaRPr lang="en-US" sz="1400" b="1"/>
          </a:p>
        </p:txBody>
      </p:sp>
      <p:sp>
        <p:nvSpPr>
          <p:cNvPr id="13" name="Content Placeholder 2">
            <a:extLst>
              <a:ext uri="{FF2B5EF4-FFF2-40B4-BE49-F238E27FC236}">
                <a16:creationId xmlns:a16="http://schemas.microsoft.com/office/drawing/2014/main" id="{C078B17E-33EC-B63B-EE90-ABDFE1BD16BA}"/>
              </a:ext>
            </a:extLst>
          </p:cNvPr>
          <p:cNvSpPr txBox="1">
            <a:spLocks/>
          </p:cNvSpPr>
          <p:nvPr/>
        </p:nvSpPr>
        <p:spPr>
          <a:xfrm>
            <a:off x="9053945" y="2057189"/>
            <a:ext cx="1228495" cy="19977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t>RH Same Day</a:t>
            </a:r>
            <a:endParaRPr lang="en-US"/>
          </a:p>
          <a:p>
            <a:pPr algn="ctr"/>
            <a:endParaRPr lang="en-US" sz="1400" b="1"/>
          </a:p>
        </p:txBody>
      </p:sp>
      <p:sp>
        <p:nvSpPr>
          <p:cNvPr id="19" name="Content Placeholder 2">
            <a:extLst>
              <a:ext uri="{FF2B5EF4-FFF2-40B4-BE49-F238E27FC236}">
                <a16:creationId xmlns:a16="http://schemas.microsoft.com/office/drawing/2014/main" id="{EBD929FD-C24D-78EF-1DBB-FE2AE61F3E21}"/>
              </a:ext>
            </a:extLst>
          </p:cNvPr>
          <p:cNvSpPr txBox="1">
            <a:spLocks/>
          </p:cNvSpPr>
          <p:nvPr/>
        </p:nvSpPr>
        <p:spPr>
          <a:xfrm>
            <a:off x="10626173" y="1873924"/>
            <a:ext cx="1122395" cy="19977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t>SM Same Day</a:t>
            </a:r>
            <a:endParaRPr lang="en-US"/>
          </a:p>
          <a:p>
            <a:pPr algn="ctr"/>
            <a:endParaRPr lang="en-US" sz="1400" b="1"/>
          </a:p>
        </p:txBody>
      </p:sp>
      <p:sp>
        <p:nvSpPr>
          <p:cNvPr id="14" name="Content Placeholder 2">
            <a:extLst>
              <a:ext uri="{FF2B5EF4-FFF2-40B4-BE49-F238E27FC236}">
                <a16:creationId xmlns:a16="http://schemas.microsoft.com/office/drawing/2014/main" id="{EF09AB19-BE4D-0F6E-A47F-DEEF5DD6B97B}"/>
              </a:ext>
            </a:extLst>
          </p:cNvPr>
          <p:cNvSpPr txBox="1">
            <a:spLocks/>
          </p:cNvSpPr>
          <p:nvPr/>
        </p:nvSpPr>
        <p:spPr>
          <a:xfrm>
            <a:off x="10626174" y="1690658"/>
            <a:ext cx="1122395" cy="19977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t>SM 7-day Avg</a:t>
            </a:r>
            <a:endParaRPr lang="en-US"/>
          </a:p>
          <a:p>
            <a:pPr algn="ctr"/>
            <a:endParaRPr lang="en-US" sz="1400" b="1"/>
          </a:p>
        </p:txBody>
      </p:sp>
      <p:sp>
        <p:nvSpPr>
          <p:cNvPr id="21" name="Content Placeholder 2">
            <a:extLst>
              <a:ext uri="{FF2B5EF4-FFF2-40B4-BE49-F238E27FC236}">
                <a16:creationId xmlns:a16="http://schemas.microsoft.com/office/drawing/2014/main" id="{452197B2-C784-336A-9D2D-9A227B41A1F0}"/>
              </a:ext>
            </a:extLst>
          </p:cNvPr>
          <p:cNvSpPr txBox="1">
            <a:spLocks/>
          </p:cNvSpPr>
          <p:nvPr/>
        </p:nvSpPr>
        <p:spPr>
          <a:xfrm>
            <a:off x="10626175" y="2057190"/>
            <a:ext cx="1035600" cy="25137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t>Day of Year</a:t>
            </a:r>
          </a:p>
          <a:p>
            <a:pPr algn="ctr"/>
            <a:endParaRPr lang="en-US" sz="1400" b="1"/>
          </a:p>
        </p:txBody>
      </p:sp>
      <p:sp>
        <p:nvSpPr>
          <p:cNvPr id="58" name="Content Placeholder 2">
            <a:extLst>
              <a:ext uri="{FF2B5EF4-FFF2-40B4-BE49-F238E27FC236}">
                <a16:creationId xmlns:a16="http://schemas.microsoft.com/office/drawing/2014/main" id="{BB54A346-3EF8-18E0-160D-BF119C53340A}"/>
              </a:ext>
            </a:extLst>
          </p:cNvPr>
          <p:cNvSpPr txBox="1">
            <a:spLocks/>
          </p:cNvSpPr>
          <p:nvPr/>
        </p:nvSpPr>
        <p:spPr>
          <a:xfrm>
            <a:off x="9780418" y="4928178"/>
            <a:ext cx="435798" cy="191724"/>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800" b="1">
                <a:solidFill>
                  <a:schemeClr val="tx1">
                    <a:lumMod val="76000"/>
                    <a:lumOff val="24000"/>
                  </a:schemeClr>
                </a:solidFill>
              </a:rPr>
              <a:t>6.1%</a:t>
            </a:r>
          </a:p>
        </p:txBody>
      </p:sp>
      <p:sp>
        <p:nvSpPr>
          <p:cNvPr id="59" name="Content Placeholder 2">
            <a:extLst>
              <a:ext uri="{FF2B5EF4-FFF2-40B4-BE49-F238E27FC236}">
                <a16:creationId xmlns:a16="http://schemas.microsoft.com/office/drawing/2014/main" id="{F6BB48F0-F591-C739-3432-37A42C18F76B}"/>
              </a:ext>
            </a:extLst>
          </p:cNvPr>
          <p:cNvSpPr txBox="1">
            <a:spLocks/>
          </p:cNvSpPr>
          <p:nvPr/>
        </p:nvSpPr>
        <p:spPr>
          <a:xfrm>
            <a:off x="9556966" y="4557591"/>
            <a:ext cx="417898" cy="191724"/>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800" b="1">
                <a:solidFill>
                  <a:schemeClr val="tx1">
                    <a:lumMod val="76000"/>
                    <a:lumOff val="24000"/>
                  </a:schemeClr>
                </a:solidFill>
              </a:rPr>
              <a:t>9.6%</a:t>
            </a:r>
          </a:p>
        </p:txBody>
      </p:sp>
      <p:sp>
        <p:nvSpPr>
          <p:cNvPr id="23" name="Content Placeholder 2">
            <a:extLst>
              <a:ext uri="{FF2B5EF4-FFF2-40B4-BE49-F238E27FC236}">
                <a16:creationId xmlns:a16="http://schemas.microsoft.com/office/drawing/2014/main" id="{18E689F8-0114-E753-8E65-804A83B8D05D}"/>
              </a:ext>
            </a:extLst>
          </p:cNvPr>
          <p:cNvSpPr txBox="1">
            <a:spLocks/>
          </p:cNvSpPr>
          <p:nvPr/>
        </p:nvSpPr>
        <p:spPr>
          <a:xfrm>
            <a:off x="4487404" y="1977279"/>
            <a:ext cx="497537" cy="22041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900" b="1">
                <a:solidFill>
                  <a:schemeClr val="tx1">
                    <a:lumMod val="76000"/>
                    <a:lumOff val="24000"/>
                  </a:schemeClr>
                </a:solidFill>
              </a:rPr>
              <a:t>30%</a:t>
            </a:r>
          </a:p>
        </p:txBody>
      </p:sp>
      <p:sp>
        <p:nvSpPr>
          <p:cNvPr id="60" name="Content Placeholder 2">
            <a:extLst>
              <a:ext uri="{FF2B5EF4-FFF2-40B4-BE49-F238E27FC236}">
                <a16:creationId xmlns:a16="http://schemas.microsoft.com/office/drawing/2014/main" id="{C59FD1C5-0A4E-E9D4-0D7A-ED6D7093C4F8}"/>
              </a:ext>
            </a:extLst>
          </p:cNvPr>
          <p:cNvSpPr txBox="1">
            <a:spLocks/>
          </p:cNvSpPr>
          <p:nvPr/>
        </p:nvSpPr>
        <p:spPr>
          <a:xfrm>
            <a:off x="8317522" y="4808922"/>
            <a:ext cx="417898" cy="191724"/>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800" b="1">
                <a:solidFill>
                  <a:schemeClr val="tx1">
                    <a:lumMod val="76000"/>
                    <a:lumOff val="24000"/>
                  </a:schemeClr>
                </a:solidFill>
              </a:rPr>
              <a:t>7.4%</a:t>
            </a:r>
          </a:p>
        </p:txBody>
      </p:sp>
      <p:sp>
        <p:nvSpPr>
          <p:cNvPr id="61" name="Content Placeholder 2">
            <a:extLst>
              <a:ext uri="{FF2B5EF4-FFF2-40B4-BE49-F238E27FC236}">
                <a16:creationId xmlns:a16="http://schemas.microsoft.com/office/drawing/2014/main" id="{522BFC66-007B-67E2-CCEF-6D0EB239E8BA}"/>
              </a:ext>
            </a:extLst>
          </p:cNvPr>
          <p:cNvSpPr txBox="1">
            <a:spLocks/>
          </p:cNvSpPr>
          <p:nvPr/>
        </p:nvSpPr>
        <p:spPr>
          <a:xfrm>
            <a:off x="8080465" y="4665998"/>
            <a:ext cx="417898" cy="191724"/>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800" b="1">
                <a:solidFill>
                  <a:schemeClr val="tx1">
                    <a:lumMod val="76000"/>
                    <a:lumOff val="24000"/>
                  </a:schemeClr>
                </a:solidFill>
              </a:rPr>
              <a:t>8.1%</a:t>
            </a:r>
          </a:p>
        </p:txBody>
      </p:sp>
      <p:sp>
        <p:nvSpPr>
          <p:cNvPr id="1037" name="Content Placeholder 2">
            <a:extLst>
              <a:ext uri="{FF2B5EF4-FFF2-40B4-BE49-F238E27FC236}">
                <a16:creationId xmlns:a16="http://schemas.microsoft.com/office/drawing/2014/main" id="{F04B31F5-1316-258D-6956-228AAA80C405}"/>
              </a:ext>
            </a:extLst>
          </p:cNvPr>
          <p:cNvSpPr txBox="1">
            <a:spLocks/>
          </p:cNvSpPr>
          <p:nvPr/>
        </p:nvSpPr>
        <p:spPr>
          <a:xfrm>
            <a:off x="11194439" y="4801504"/>
            <a:ext cx="435798" cy="191724"/>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800" b="1">
                <a:solidFill>
                  <a:schemeClr val="tx1">
                    <a:lumMod val="76000"/>
                    <a:lumOff val="24000"/>
                  </a:schemeClr>
                </a:solidFill>
              </a:rPr>
              <a:t>7%</a:t>
            </a:r>
          </a:p>
        </p:txBody>
      </p:sp>
      <p:sp>
        <p:nvSpPr>
          <p:cNvPr id="1038" name="Content Placeholder 2">
            <a:extLst>
              <a:ext uri="{FF2B5EF4-FFF2-40B4-BE49-F238E27FC236}">
                <a16:creationId xmlns:a16="http://schemas.microsoft.com/office/drawing/2014/main" id="{ACF816D0-793A-E435-63CF-2537FB3D5D63}"/>
              </a:ext>
            </a:extLst>
          </p:cNvPr>
          <p:cNvSpPr txBox="1">
            <a:spLocks/>
          </p:cNvSpPr>
          <p:nvPr/>
        </p:nvSpPr>
        <p:spPr>
          <a:xfrm>
            <a:off x="10972129" y="4665998"/>
            <a:ext cx="435798" cy="191724"/>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800" b="1">
                <a:solidFill>
                  <a:schemeClr val="tx1">
                    <a:lumMod val="76000"/>
                    <a:lumOff val="24000"/>
                  </a:schemeClr>
                </a:solidFill>
              </a:rPr>
              <a:t>8.6%</a:t>
            </a:r>
          </a:p>
        </p:txBody>
      </p:sp>
      <p:sp>
        <p:nvSpPr>
          <p:cNvPr id="1042" name="Content Placeholder 2">
            <a:extLst>
              <a:ext uri="{FF2B5EF4-FFF2-40B4-BE49-F238E27FC236}">
                <a16:creationId xmlns:a16="http://schemas.microsoft.com/office/drawing/2014/main" id="{203B3D07-E108-BE8B-CB68-37CDAAEE9A36}"/>
              </a:ext>
            </a:extLst>
          </p:cNvPr>
          <p:cNvSpPr txBox="1">
            <a:spLocks/>
          </p:cNvSpPr>
          <p:nvPr/>
        </p:nvSpPr>
        <p:spPr>
          <a:xfrm>
            <a:off x="4729585" y="3189598"/>
            <a:ext cx="481130" cy="22041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900" b="1">
                <a:solidFill>
                  <a:schemeClr val="tx1">
                    <a:lumMod val="76000"/>
                    <a:lumOff val="24000"/>
                  </a:schemeClr>
                </a:solidFill>
              </a:rPr>
              <a:t>20%</a:t>
            </a:r>
          </a:p>
        </p:txBody>
      </p:sp>
      <p:sp>
        <p:nvSpPr>
          <p:cNvPr id="1043" name="Content Placeholder 2">
            <a:extLst>
              <a:ext uri="{FF2B5EF4-FFF2-40B4-BE49-F238E27FC236}">
                <a16:creationId xmlns:a16="http://schemas.microsoft.com/office/drawing/2014/main" id="{C7C5861C-B75A-023D-E1F8-37625BA84AEB}"/>
              </a:ext>
            </a:extLst>
          </p:cNvPr>
          <p:cNvSpPr txBox="1">
            <a:spLocks/>
          </p:cNvSpPr>
          <p:nvPr/>
        </p:nvSpPr>
        <p:spPr>
          <a:xfrm>
            <a:off x="4961947" y="4139986"/>
            <a:ext cx="613238" cy="22041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900" b="1">
                <a:solidFill>
                  <a:schemeClr val="tx1">
                    <a:lumMod val="76000"/>
                    <a:lumOff val="24000"/>
                  </a:schemeClr>
                </a:solidFill>
              </a:rPr>
              <a:t>12.4%</a:t>
            </a:r>
          </a:p>
        </p:txBody>
      </p:sp>
      <p:sp>
        <p:nvSpPr>
          <p:cNvPr id="1044" name="Content Placeholder 2">
            <a:extLst>
              <a:ext uri="{FF2B5EF4-FFF2-40B4-BE49-F238E27FC236}">
                <a16:creationId xmlns:a16="http://schemas.microsoft.com/office/drawing/2014/main" id="{3C8B55B6-E64E-A583-F5DC-42472F4CDDFF}"/>
              </a:ext>
            </a:extLst>
          </p:cNvPr>
          <p:cNvSpPr txBox="1">
            <a:spLocks/>
          </p:cNvSpPr>
          <p:nvPr/>
        </p:nvSpPr>
        <p:spPr>
          <a:xfrm>
            <a:off x="5203537" y="4794576"/>
            <a:ext cx="497537" cy="22041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900" b="1">
                <a:solidFill>
                  <a:schemeClr val="tx1">
                    <a:lumMod val="76000"/>
                    <a:lumOff val="24000"/>
                  </a:schemeClr>
                </a:solidFill>
              </a:rPr>
              <a:t>7.1%</a:t>
            </a:r>
          </a:p>
        </p:txBody>
      </p:sp>
      <p:sp>
        <p:nvSpPr>
          <p:cNvPr id="1045" name="Content Placeholder 2">
            <a:extLst>
              <a:ext uri="{FF2B5EF4-FFF2-40B4-BE49-F238E27FC236}">
                <a16:creationId xmlns:a16="http://schemas.microsoft.com/office/drawing/2014/main" id="{C786A00E-9D52-8A5A-BE9B-E49C85FB9A82}"/>
              </a:ext>
            </a:extLst>
          </p:cNvPr>
          <p:cNvSpPr txBox="1">
            <a:spLocks/>
          </p:cNvSpPr>
          <p:nvPr/>
        </p:nvSpPr>
        <p:spPr>
          <a:xfrm>
            <a:off x="5413642" y="4986991"/>
            <a:ext cx="449971" cy="22041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900" b="1">
                <a:solidFill>
                  <a:schemeClr val="tx1">
                    <a:lumMod val="76000"/>
                    <a:lumOff val="24000"/>
                  </a:schemeClr>
                </a:solidFill>
              </a:rPr>
              <a:t>6%</a:t>
            </a:r>
          </a:p>
        </p:txBody>
      </p:sp>
      <p:sp>
        <p:nvSpPr>
          <p:cNvPr id="1046" name="Content Placeholder 2">
            <a:extLst>
              <a:ext uri="{FF2B5EF4-FFF2-40B4-BE49-F238E27FC236}">
                <a16:creationId xmlns:a16="http://schemas.microsoft.com/office/drawing/2014/main" id="{C007E9F7-467B-5CB6-4287-730A51F1763A}"/>
              </a:ext>
            </a:extLst>
          </p:cNvPr>
          <p:cNvSpPr txBox="1">
            <a:spLocks/>
          </p:cNvSpPr>
          <p:nvPr/>
        </p:nvSpPr>
        <p:spPr>
          <a:xfrm>
            <a:off x="5873125" y="3079390"/>
            <a:ext cx="497537" cy="22041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900" b="1">
                <a:solidFill>
                  <a:schemeClr val="tx1">
                    <a:lumMod val="76000"/>
                    <a:lumOff val="24000"/>
                  </a:schemeClr>
                </a:solidFill>
              </a:rPr>
              <a:t>21%</a:t>
            </a:r>
          </a:p>
        </p:txBody>
      </p:sp>
      <p:sp>
        <p:nvSpPr>
          <p:cNvPr id="1047" name="Content Placeholder 2">
            <a:extLst>
              <a:ext uri="{FF2B5EF4-FFF2-40B4-BE49-F238E27FC236}">
                <a16:creationId xmlns:a16="http://schemas.microsoft.com/office/drawing/2014/main" id="{9D3D7B2C-B075-867B-3B19-FA85706BDE95}"/>
              </a:ext>
            </a:extLst>
          </p:cNvPr>
          <p:cNvSpPr txBox="1">
            <a:spLocks/>
          </p:cNvSpPr>
          <p:nvPr/>
        </p:nvSpPr>
        <p:spPr>
          <a:xfrm>
            <a:off x="6118211" y="3634583"/>
            <a:ext cx="596269" cy="22041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900" b="1">
                <a:solidFill>
                  <a:schemeClr val="tx1">
                    <a:lumMod val="76000"/>
                    <a:lumOff val="24000"/>
                  </a:schemeClr>
                </a:solidFill>
              </a:rPr>
              <a:t>17.1%</a:t>
            </a:r>
          </a:p>
        </p:txBody>
      </p:sp>
      <p:sp>
        <p:nvSpPr>
          <p:cNvPr id="1048" name="Rectangle: Rounded Corners 1047">
            <a:extLst>
              <a:ext uri="{FF2B5EF4-FFF2-40B4-BE49-F238E27FC236}">
                <a16:creationId xmlns:a16="http://schemas.microsoft.com/office/drawing/2014/main" id="{BC3A1EF3-7CD4-A2F2-B324-3D4A8E990DAC}"/>
              </a:ext>
            </a:extLst>
          </p:cNvPr>
          <p:cNvSpPr/>
          <p:nvPr/>
        </p:nvSpPr>
        <p:spPr>
          <a:xfrm>
            <a:off x="4474186" y="1796867"/>
            <a:ext cx="481056" cy="4083722"/>
          </a:xfrm>
          <a:prstGeom prst="roundRect">
            <a:avLst/>
          </a:prstGeom>
          <a:noFill/>
          <a:ln w="19050" cap="flat" cmpd="sng" algn="ctr">
            <a:solidFill>
              <a:srgbClr val="BF0808"/>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050" name="Content Placeholder 2">
            <a:extLst>
              <a:ext uri="{FF2B5EF4-FFF2-40B4-BE49-F238E27FC236}">
                <a16:creationId xmlns:a16="http://schemas.microsoft.com/office/drawing/2014/main" id="{AC0EEA3D-425B-238C-5685-B79F6E769572}"/>
              </a:ext>
            </a:extLst>
          </p:cNvPr>
          <p:cNvSpPr txBox="1">
            <a:spLocks/>
          </p:cNvSpPr>
          <p:nvPr/>
        </p:nvSpPr>
        <p:spPr>
          <a:xfrm>
            <a:off x="6367735" y="4246046"/>
            <a:ext cx="439291" cy="25764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700" b="1">
                <a:solidFill>
                  <a:schemeClr val="tx1">
                    <a:lumMod val="76000"/>
                    <a:lumOff val="24000"/>
                  </a:schemeClr>
                </a:solidFill>
              </a:rPr>
              <a:t>11.8%</a:t>
            </a:r>
          </a:p>
        </p:txBody>
      </p:sp>
      <p:sp>
        <p:nvSpPr>
          <p:cNvPr id="1051" name="Content Placeholder 2">
            <a:extLst>
              <a:ext uri="{FF2B5EF4-FFF2-40B4-BE49-F238E27FC236}">
                <a16:creationId xmlns:a16="http://schemas.microsoft.com/office/drawing/2014/main" id="{E6A5459C-BCE5-56AF-F555-830F97AF64BC}"/>
              </a:ext>
            </a:extLst>
          </p:cNvPr>
          <p:cNvSpPr txBox="1">
            <a:spLocks/>
          </p:cNvSpPr>
          <p:nvPr/>
        </p:nvSpPr>
        <p:spPr>
          <a:xfrm>
            <a:off x="6591655" y="4386439"/>
            <a:ext cx="487518" cy="291267"/>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700" b="1">
                <a:solidFill>
                  <a:schemeClr val="tx1">
                    <a:lumMod val="76000"/>
                    <a:lumOff val="24000"/>
                  </a:schemeClr>
                </a:solidFill>
              </a:rPr>
              <a:t>10.6%</a:t>
            </a:r>
          </a:p>
        </p:txBody>
      </p:sp>
      <p:sp>
        <p:nvSpPr>
          <p:cNvPr id="1052" name="Content Placeholder 2">
            <a:extLst>
              <a:ext uri="{FF2B5EF4-FFF2-40B4-BE49-F238E27FC236}">
                <a16:creationId xmlns:a16="http://schemas.microsoft.com/office/drawing/2014/main" id="{5B14AC26-F4B4-40D3-D020-1CF88F73756A}"/>
              </a:ext>
            </a:extLst>
          </p:cNvPr>
          <p:cNvSpPr txBox="1">
            <a:spLocks/>
          </p:cNvSpPr>
          <p:nvPr/>
        </p:nvSpPr>
        <p:spPr>
          <a:xfrm>
            <a:off x="6826136" y="4528899"/>
            <a:ext cx="487518" cy="22041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700" b="1">
                <a:solidFill>
                  <a:schemeClr val="tx1">
                    <a:lumMod val="76000"/>
                    <a:lumOff val="24000"/>
                  </a:schemeClr>
                </a:solidFill>
              </a:rPr>
              <a:t>9.5%</a:t>
            </a:r>
          </a:p>
        </p:txBody>
      </p:sp>
      <p:sp>
        <p:nvSpPr>
          <p:cNvPr id="1053" name="Rectangle: Rounded Corners 1052">
            <a:extLst>
              <a:ext uri="{FF2B5EF4-FFF2-40B4-BE49-F238E27FC236}">
                <a16:creationId xmlns:a16="http://schemas.microsoft.com/office/drawing/2014/main" id="{5A5DCB5F-431C-F29B-230F-BD418FD6C757}"/>
              </a:ext>
            </a:extLst>
          </p:cNvPr>
          <p:cNvSpPr/>
          <p:nvPr/>
        </p:nvSpPr>
        <p:spPr>
          <a:xfrm>
            <a:off x="5880217" y="2965287"/>
            <a:ext cx="487518" cy="2915306"/>
          </a:xfrm>
          <a:prstGeom prst="roundRect">
            <a:avLst/>
          </a:prstGeom>
          <a:noFill/>
          <a:ln w="19050" cap="flat" cmpd="sng" algn="ctr">
            <a:solidFill>
              <a:srgbClr val="BF0808"/>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055" name="Content Placeholder 2">
            <a:extLst>
              <a:ext uri="{FF2B5EF4-FFF2-40B4-BE49-F238E27FC236}">
                <a16:creationId xmlns:a16="http://schemas.microsoft.com/office/drawing/2014/main" id="{0ACA219F-48C2-2BCD-FCC6-BEA954F2F074}"/>
              </a:ext>
            </a:extLst>
          </p:cNvPr>
          <p:cNvSpPr txBox="1">
            <a:spLocks/>
          </p:cNvSpPr>
          <p:nvPr/>
        </p:nvSpPr>
        <p:spPr>
          <a:xfrm>
            <a:off x="7110283" y="4189398"/>
            <a:ext cx="1171220" cy="22041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900" b="1">
                <a:solidFill>
                  <a:schemeClr val="tx1">
                    <a:lumMod val="76000"/>
                    <a:lumOff val="24000"/>
                  </a:schemeClr>
                </a:solidFill>
              </a:rPr>
              <a:t>12.5%  12.3%</a:t>
            </a:r>
          </a:p>
        </p:txBody>
      </p:sp>
      <p:sp>
        <p:nvSpPr>
          <p:cNvPr id="1056" name="Content Placeholder 2">
            <a:extLst>
              <a:ext uri="{FF2B5EF4-FFF2-40B4-BE49-F238E27FC236}">
                <a16:creationId xmlns:a16="http://schemas.microsoft.com/office/drawing/2014/main" id="{6DAB1335-F378-6D3D-26FE-3E071D3D1722}"/>
              </a:ext>
            </a:extLst>
          </p:cNvPr>
          <p:cNvSpPr txBox="1">
            <a:spLocks/>
          </p:cNvSpPr>
          <p:nvPr/>
        </p:nvSpPr>
        <p:spPr>
          <a:xfrm>
            <a:off x="9081970" y="3354794"/>
            <a:ext cx="606693" cy="22041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900" b="1">
                <a:solidFill>
                  <a:schemeClr val="tx1">
                    <a:lumMod val="76000"/>
                    <a:lumOff val="24000"/>
                  </a:schemeClr>
                </a:solidFill>
              </a:rPr>
              <a:t>19.7%</a:t>
            </a:r>
          </a:p>
        </p:txBody>
      </p:sp>
      <p:sp>
        <p:nvSpPr>
          <p:cNvPr id="1059" name="Content Placeholder 2">
            <a:extLst>
              <a:ext uri="{FF2B5EF4-FFF2-40B4-BE49-F238E27FC236}">
                <a16:creationId xmlns:a16="http://schemas.microsoft.com/office/drawing/2014/main" id="{33CD6DAD-169D-35CF-5019-C4B04D101DFF}"/>
              </a:ext>
            </a:extLst>
          </p:cNvPr>
          <p:cNvSpPr txBox="1">
            <a:spLocks/>
          </p:cNvSpPr>
          <p:nvPr/>
        </p:nvSpPr>
        <p:spPr>
          <a:xfrm>
            <a:off x="8771812" y="3184453"/>
            <a:ext cx="606693" cy="22041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900" b="1">
                <a:solidFill>
                  <a:schemeClr val="tx1">
                    <a:lumMod val="76000"/>
                    <a:lumOff val="24000"/>
                  </a:schemeClr>
                </a:solidFill>
              </a:rPr>
              <a:t>21.6%</a:t>
            </a:r>
          </a:p>
        </p:txBody>
      </p:sp>
      <p:sp>
        <p:nvSpPr>
          <p:cNvPr id="1060" name="Content Placeholder 2">
            <a:extLst>
              <a:ext uri="{FF2B5EF4-FFF2-40B4-BE49-F238E27FC236}">
                <a16:creationId xmlns:a16="http://schemas.microsoft.com/office/drawing/2014/main" id="{314F7940-56EB-229F-9E8D-FB4106D0F276}"/>
              </a:ext>
            </a:extLst>
          </p:cNvPr>
          <p:cNvSpPr txBox="1">
            <a:spLocks/>
          </p:cNvSpPr>
          <p:nvPr/>
        </p:nvSpPr>
        <p:spPr>
          <a:xfrm>
            <a:off x="7842506" y="4397268"/>
            <a:ext cx="606693" cy="22041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900" b="1">
                <a:solidFill>
                  <a:schemeClr val="tx1">
                    <a:lumMod val="76000"/>
                    <a:lumOff val="24000"/>
                  </a:schemeClr>
                </a:solidFill>
              </a:rPr>
              <a:t>10.7%</a:t>
            </a:r>
          </a:p>
        </p:txBody>
      </p:sp>
      <p:sp>
        <p:nvSpPr>
          <p:cNvPr id="1061" name="Content Placeholder 2">
            <a:extLst>
              <a:ext uri="{FF2B5EF4-FFF2-40B4-BE49-F238E27FC236}">
                <a16:creationId xmlns:a16="http://schemas.microsoft.com/office/drawing/2014/main" id="{BBA2E336-9AF4-AEC7-AF5C-26F22AE31F66}"/>
              </a:ext>
            </a:extLst>
          </p:cNvPr>
          <p:cNvSpPr txBox="1">
            <a:spLocks/>
          </p:cNvSpPr>
          <p:nvPr/>
        </p:nvSpPr>
        <p:spPr>
          <a:xfrm>
            <a:off x="9312962" y="3585773"/>
            <a:ext cx="606693" cy="22041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900" b="1">
                <a:solidFill>
                  <a:schemeClr val="tx1">
                    <a:lumMod val="76000"/>
                    <a:lumOff val="24000"/>
                  </a:schemeClr>
                </a:solidFill>
              </a:rPr>
              <a:t>17.2%</a:t>
            </a:r>
          </a:p>
        </p:txBody>
      </p:sp>
      <p:sp>
        <p:nvSpPr>
          <p:cNvPr id="1062" name="Rectangle: Rounded Corners 1061">
            <a:extLst>
              <a:ext uri="{FF2B5EF4-FFF2-40B4-BE49-F238E27FC236}">
                <a16:creationId xmlns:a16="http://schemas.microsoft.com/office/drawing/2014/main" id="{85D3F7DE-10DA-9F0B-46A7-502FB213DAD1}"/>
              </a:ext>
            </a:extLst>
          </p:cNvPr>
          <p:cNvSpPr/>
          <p:nvPr/>
        </p:nvSpPr>
        <p:spPr>
          <a:xfrm>
            <a:off x="8826396" y="3148173"/>
            <a:ext cx="692631" cy="2732417"/>
          </a:xfrm>
          <a:prstGeom prst="roundRect">
            <a:avLst/>
          </a:prstGeom>
          <a:noFill/>
          <a:ln w="19050" cap="flat" cmpd="sng" algn="ctr">
            <a:solidFill>
              <a:srgbClr val="BF0808"/>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063" name="Content Placeholder 2">
            <a:extLst>
              <a:ext uri="{FF2B5EF4-FFF2-40B4-BE49-F238E27FC236}">
                <a16:creationId xmlns:a16="http://schemas.microsoft.com/office/drawing/2014/main" id="{3B9C156F-2180-4242-17C1-54A027BFBF05}"/>
              </a:ext>
            </a:extLst>
          </p:cNvPr>
          <p:cNvSpPr txBox="1">
            <a:spLocks/>
          </p:cNvSpPr>
          <p:nvPr/>
        </p:nvSpPr>
        <p:spPr>
          <a:xfrm>
            <a:off x="9974864" y="3821488"/>
            <a:ext cx="1321302" cy="22041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900" b="1">
                <a:solidFill>
                  <a:schemeClr val="tx1">
                    <a:lumMod val="76000"/>
                    <a:lumOff val="24000"/>
                  </a:schemeClr>
                </a:solidFill>
              </a:rPr>
              <a:t>15.7% 15.4% 15.2%</a:t>
            </a:r>
          </a:p>
        </p:txBody>
      </p:sp>
      <p:sp>
        <p:nvSpPr>
          <p:cNvPr id="1064" name="Rectangle: Rounded Corners 1063">
            <a:extLst>
              <a:ext uri="{FF2B5EF4-FFF2-40B4-BE49-F238E27FC236}">
                <a16:creationId xmlns:a16="http://schemas.microsoft.com/office/drawing/2014/main" id="{8C7CDF33-E424-3FEB-74A6-0791E43E4E55}"/>
              </a:ext>
            </a:extLst>
          </p:cNvPr>
          <p:cNvSpPr/>
          <p:nvPr/>
        </p:nvSpPr>
        <p:spPr>
          <a:xfrm>
            <a:off x="10230719" y="3696828"/>
            <a:ext cx="726907" cy="2225714"/>
          </a:xfrm>
          <a:prstGeom prst="roundRect">
            <a:avLst/>
          </a:prstGeom>
          <a:noFill/>
          <a:ln w="19050" cap="flat" cmpd="sng" algn="ctr">
            <a:solidFill>
              <a:srgbClr val="BF0808"/>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065" name="Rectangle: Rounded Corners 1064">
            <a:extLst>
              <a:ext uri="{FF2B5EF4-FFF2-40B4-BE49-F238E27FC236}">
                <a16:creationId xmlns:a16="http://schemas.microsoft.com/office/drawing/2014/main" id="{B3B2DE3A-CD72-6DB8-9323-06E43881B5CE}"/>
              </a:ext>
            </a:extLst>
          </p:cNvPr>
          <p:cNvSpPr/>
          <p:nvPr/>
        </p:nvSpPr>
        <p:spPr>
          <a:xfrm>
            <a:off x="7359142" y="4020065"/>
            <a:ext cx="692631" cy="1860525"/>
          </a:xfrm>
          <a:prstGeom prst="roundRect">
            <a:avLst/>
          </a:prstGeom>
          <a:noFill/>
          <a:ln w="19050" cap="flat" cmpd="sng" algn="ctr">
            <a:solidFill>
              <a:srgbClr val="BF0808"/>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57042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map of the state of vermont&#10;&#10;Description automatically generated">
            <a:extLst>
              <a:ext uri="{FF2B5EF4-FFF2-40B4-BE49-F238E27FC236}">
                <a16:creationId xmlns:a16="http://schemas.microsoft.com/office/drawing/2014/main" id="{B9E2B89C-0797-9D68-05D8-FEF91BB66E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2247" y="4339362"/>
            <a:ext cx="1371600" cy="1613647"/>
          </a:xfrm>
          <a:prstGeom prst="rect">
            <a:avLst/>
          </a:prstGeom>
        </p:spPr>
      </p:pic>
      <p:pic>
        <p:nvPicPr>
          <p:cNvPr id="5" name="Picture 4" descr="A map of the state of vermont&#10;&#10;Description automatically generated">
            <a:extLst>
              <a:ext uri="{FF2B5EF4-FFF2-40B4-BE49-F238E27FC236}">
                <a16:creationId xmlns:a16="http://schemas.microsoft.com/office/drawing/2014/main" id="{A6D570CA-39B8-8822-2A90-369F216FD1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1608" y="4339723"/>
            <a:ext cx="1371600" cy="1613647"/>
          </a:xfrm>
          <a:prstGeom prst="rect">
            <a:avLst/>
          </a:prstGeom>
        </p:spPr>
      </p:pic>
      <p:sp>
        <p:nvSpPr>
          <p:cNvPr id="2" name="Title 1">
            <a:extLst>
              <a:ext uri="{FF2B5EF4-FFF2-40B4-BE49-F238E27FC236}">
                <a16:creationId xmlns:a16="http://schemas.microsoft.com/office/drawing/2014/main" id="{478787F7-3316-094E-B234-33F4CEFA9120}"/>
              </a:ext>
            </a:extLst>
          </p:cNvPr>
          <p:cNvSpPr>
            <a:spLocks noGrp="1"/>
          </p:cNvSpPr>
          <p:nvPr>
            <p:ph type="title"/>
          </p:nvPr>
        </p:nvSpPr>
        <p:spPr/>
        <p:txBody>
          <a:bodyPr/>
          <a:lstStyle/>
          <a:p>
            <a:r>
              <a:rPr lang="en-US"/>
              <a:t>ANTECEDENT CONDITION ANALYSIS</a:t>
            </a:r>
          </a:p>
        </p:txBody>
      </p:sp>
      <p:sp>
        <p:nvSpPr>
          <p:cNvPr id="10" name="Text Placeholder 2">
            <a:extLst>
              <a:ext uri="{FF2B5EF4-FFF2-40B4-BE49-F238E27FC236}">
                <a16:creationId xmlns:a16="http://schemas.microsoft.com/office/drawing/2014/main" id="{DC91FBD5-15C8-4444-D831-941FA46852D1}"/>
              </a:ext>
            </a:extLst>
          </p:cNvPr>
          <p:cNvSpPr txBox="1">
            <a:spLocks/>
          </p:cNvSpPr>
          <p:nvPr/>
        </p:nvSpPr>
        <p:spPr>
          <a:xfrm>
            <a:off x="15577" y="1177361"/>
            <a:ext cx="12134768" cy="8340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3289B4"/>
              </a:buClr>
              <a:buNone/>
            </a:pPr>
            <a:r>
              <a:rPr lang="en-US" sz="2000" b="1">
                <a:solidFill>
                  <a:schemeClr val="tx1">
                    <a:lumMod val="75000"/>
                    <a:lumOff val="25000"/>
                  </a:schemeClr>
                </a:solidFill>
                <a:latin typeface="Century Gothic" panose="020F0302020204030204"/>
              </a:rPr>
              <a:t>Minimum relative humidity departure from average and fire occurrence (April 1- May 30) </a:t>
            </a:r>
          </a:p>
          <a:p>
            <a:pPr marL="0" indent="0" algn="ctr">
              <a:lnSpc>
                <a:spcPct val="100000"/>
              </a:lnSpc>
              <a:spcBef>
                <a:spcPts val="0"/>
              </a:spcBef>
              <a:spcAft>
                <a:spcPts val="600"/>
              </a:spcAft>
              <a:buClr>
                <a:srgbClr val="3289B4"/>
              </a:buClr>
              <a:buFont typeface="Arial" panose="020B0604020202020204" pitchFamily="34" charset="0"/>
              <a:buNone/>
            </a:pPr>
            <a:r>
              <a:rPr lang="en-US" sz="2000">
                <a:solidFill>
                  <a:schemeClr val="tx1">
                    <a:lumMod val="75000"/>
                    <a:lumOff val="25000"/>
                  </a:schemeClr>
                </a:solidFill>
                <a:latin typeface="Century Gothic" panose="020F0302020204030204"/>
              </a:rPr>
              <a:t>(with respect to a 2001-2023 base period)</a:t>
            </a:r>
          </a:p>
        </p:txBody>
      </p:sp>
      <p:pic>
        <p:nvPicPr>
          <p:cNvPr id="8" name="Picture 7" descr="A map of maine with yellow dots&#10;&#10;Description automatically generated">
            <a:extLst>
              <a:ext uri="{FF2B5EF4-FFF2-40B4-BE49-F238E27FC236}">
                <a16:creationId xmlns:a16="http://schemas.microsoft.com/office/drawing/2014/main" id="{4F643A27-855E-B1A3-3616-10B0B2D7C7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5607" y="4326369"/>
            <a:ext cx="1371600" cy="1613647"/>
          </a:xfrm>
          <a:prstGeom prst="rect">
            <a:avLst/>
          </a:prstGeom>
        </p:spPr>
      </p:pic>
      <p:pic>
        <p:nvPicPr>
          <p:cNvPr id="13" name="Picture 12" descr="A map of the state of vermont&#10;&#10;Description automatically generated">
            <a:extLst>
              <a:ext uri="{FF2B5EF4-FFF2-40B4-BE49-F238E27FC236}">
                <a16:creationId xmlns:a16="http://schemas.microsoft.com/office/drawing/2014/main" id="{8315AB8F-4194-9F82-4742-93E5A994F1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9606" y="4339722"/>
            <a:ext cx="1371600" cy="1613647"/>
          </a:xfrm>
          <a:prstGeom prst="rect">
            <a:avLst/>
          </a:prstGeom>
        </p:spPr>
      </p:pic>
      <p:pic>
        <p:nvPicPr>
          <p:cNvPr id="15" name="Picture 14" descr="A map of the state of vermont&#10;&#10;Description automatically generated">
            <a:extLst>
              <a:ext uri="{FF2B5EF4-FFF2-40B4-BE49-F238E27FC236}">
                <a16:creationId xmlns:a16="http://schemas.microsoft.com/office/drawing/2014/main" id="{E11425C5-6107-D4A2-76C3-1EE2D53553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2075" y="4368954"/>
            <a:ext cx="1371600" cy="1613647"/>
          </a:xfrm>
          <a:prstGeom prst="rect">
            <a:avLst/>
          </a:prstGeom>
        </p:spPr>
      </p:pic>
      <p:pic>
        <p:nvPicPr>
          <p:cNvPr id="17" name="Picture 16" descr="A map of the state of vermont&#10;&#10;Description automatically generated">
            <a:extLst>
              <a:ext uri="{FF2B5EF4-FFF2-40B4-BE49-F238E27FC236}">
                <a16:creationId xmlns:a16="http://schemas.microsoft.com/office/drawing/2014/main" id="{1ED93CFD-3A50-7038-27AB-CBA56B72E0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27135" y="4368953"/>
            <a:ext cx="1371600" cy="1613647"/>
          </a:xfrm>
          <a:prstGeom prst="rect">
            <a:avLst/>
          </a:prstGeom>
        </p:spPr>
      </p:pic>
      <p:pic>
        <p:nvPicPr>
          <p:cNvPr id="20" name="Picture 19" descr="A map of the state of vermont&#10;&#10;Description automatically generated">
            <a:extLst>
              <a:ext uri="{FF2B5EF4-FFF2-40B4-BE49-F238E27FC236}">
                <a16:creationId xmlns:a16="http://schemas.microsoft.com/office/drawing/2014/main" id="{51E17220-9A77-B85E-AB25-8CB53654E3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32570" y="4347572"/>
            <a:ext cx="1371600" cy="1613647"/>
          </a:xfrm>
          <a:prstGeom prst="rect">
            <a:avLst/>
          </a:prstGeom>
        </p:spPr>
      </p:pic>
      <p:pic>
        <p:nvPicPr>
          <p:cNvPr id="43" name="Picture 42" descr="A map of the state of vermont&#10;&#10;Description automatically generated">
            <a:extLst>
              <a:ext uri="{FF2B5EF4-FFF2-40B4-BE49-F238E27FC236}">
                <a16:creationId xmlns:a16="http://schemas.microsoft.com/office/drawing/2014/main" id="{F9310ADD-3B3E-6DDE-26CE-2E69431F03D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838" y="4347572"/>
            <a:ext cx="1371600" cy="1613647"/>
          </a:xfrm>
          <a:prstGeom prst="rect">
            <a:avLst/>
          </a:prstGeom>
        </p:spPr>
      </p:pic>
      <p:pic>
        <p:nvPicPr>
          <p:cNvPr id="48" name="Picture 47">
            <a:extLst>
              <a:ext uri="{FF2B5EF4-FFF2-40B4-BE49-F238E27FC236}">
                <a16:creationId xmlns:a16="http://schemas.microsoft.com/office/drawing/2014/main" id="{434F1001-FE9B-CCCC-8F18-BCEF87699BD2}"/>
              </a:ext>
            </a:extLst>
          </p:cNvPr>
          <p:cNvPicPr>
            <a:picLocks noChangeAspect="1"/>
          </p:cNvPicPr>
          <p:nvPr/>
        </p:nvPicPr>
        <p:blipFill rotWithShape="1">
          <a:blip r:embed="rId12"/>
          <a:srcRect l="61806" r="-1"/>
          <a:stretch/>
        </p:blipFill>
        <p:spPr>
          <a:xfrm rot="5400000">
            <a:off x="5881250" y="3086566"/>
            <a:ext cx="214674" cy="6411220"/>
          </a:xfrm>
          <a:prstGeom prst="rect">
            <a:avLst/>
          </a:prstGeom>
        </p:spPr>
      </p:pic>
      <p:sp>
        <p:nvSpPr>
          <p:cNvPr id="23" name="Text Placeholder 2">
            <a:extLst>
              <a:ext uri="{FF2B5EF4-FFF2-40B4-BE49-F238E27FC236}">
                <a16:creationId xmlns:a16="http://schemas.microsoft.com/office/drawing/2014/main" id="{93B5818B-6C40-F7FC-4340-B7A1224E9D50}"/>
              </a:ext>
            </a:extLst>
          </p:cNvPr>
          <p:cNvSpPr txBox="1">
            <a:spLocks/>
          </p:cNvSpPr>
          <p:nvPr/>
        </p:nvSpPr>
        <p:spPr>
          <a:xfrm>
            <a:off x="329943" y="4099840"/>
            <a:ext cx="791391" cy="46716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panose="020F0302020204030204"/>
              </a:rPr>
              <a:t>2016</a:t>
            </a:r>
          </a:p>
        </p:txBody>
      </p:sp>
      <p:sp>
        <p:nvSpPr>
          <p:cNvPr id="25" name="Text Placeholder 2">
            <a:extLst>
              <a:ext uri="{FF2B5EF4-FFF2-40B4-BE49-F238E27FC236}">
                <a16:creationId xmlns:a16="http://schemas.microsoft.com/office/drawing/2014/main" id="{1ACE26ED-9C03-1192-44FB-BC67CDA52FFA}"/>
              </a:ext>
            </a:extLst>
          </p:cNvPr>
          <p:cNvSpPr txBox="1">
            <a:spLocks/>
          </p:cNvSpPr>
          <p:nvPr/>
        </p:nvSpPr>
        <p:spPr>
          <a:xfrm>
            <a:off x="1755166" y="4113951"/>
            <a:ext cx="826695" cy="4530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panose="020F0302020204030204"/>
              </a:rPr>
              <a:t>2017</a:t>
            </a:r>
          </a:p>
        </p:txBody>
      </p:sp>
      <p:sp>
        <p:nvSpPr>
          <p:cNvPr id="27" name="Text Placeholder 2">
            <a:extLst>
              <a:ext uri="{FF2B5EF4-FFF2-40B4-BE49-F238E27FC236}">
                <a16:creationId xmlns:a16="http://schemas.microsoft.com/office/drawing/2014/main" id="{8CFBD2EE-9890-79D5-C490-3E6A88CCB1C9}"/>
              </a:ext>
            </a:extLst>
          </p:cNvPr>
          <p:cNvSpPr txBox="1">
            <a:spLocks/>
          </p:cNvSpPr>
          <p:nvPr/>
        </p:nvSpPr>
        <p:spPr>
          <a:xfrm>
            <a:off x="4690275" y="4113951"/>
            <a:ext cx="826695" cy="4530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panose="020F0302020204030204"/>
              </a:rPr>
              <a:t>2019</a:t>
            </a:r>
          </a:p>
        </p:txBody>
      </p:sp>
      <p:sp>
        <p:nvSpPr>
          <p:cNvPr id="29" name="Text Placeholder 2">
            <a:extLst>
              <a:ext uri="{FF2B5EF4-FFF2-40B4-BE49-F238E27FC236}">
                <a16:creationId xmlns:a16="http://schemas.microsoft.com/office/drawing/2014/main" id="{7409D9B0-F137-A8C7-B0C0-8BCF4443885C}"/>
              </a:ext>
            </a:extLst>
          </p:cNvPr>
          <p:cNvSpPr txBox="1">
            <a:spLocks/>
          </p:cNvSpPr>
          <p:nvPr/>
        </p:nvSpPr>
        <p:spPr>
          <a:xfrm>
            <a:off x="3123943" y="4113951"/>
            <a:ext cx="826695" cy="4530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panose="020F0302020204030204"/>
              </a:rPr>
              <a:t>2018</a:t>
            </a:r>
            <a:endParaRPr lang="en-US" sz="1800" b="1">
              <a:solidFill>
                <a:schemeClr val="tx1">
                  <a:lumMod val="75000"/>
                  <a:lumOff val="25000"/>
                </a:schemeClr>
              </a:solidFill>
            </a:endParaRPr>
          </a:p>
        </p:txBody>
      </p:sp>
      <p:sp>
        <p:nvSpPr>
          <p:cNvPr id="31" name="Text Placeholder 2">
            <a:extLst>
              <a:ext uri="{FF2B5EF4-FFF2-40B4-BE49-F238E27FC236}">
                <a16:creationId xmlns:a16="http://schemas.microsoft.com/office/drawing/2014/main" id="{0E20B282-E614-E701-B406-396B09CDA938}"/>
              </a:ext>
            </a:extLst>
          </p:cNvPr>
          <p:cNvSpPr txBox="1">
            <a:spLocks/>
          </p:cNvSpPr>
          <p:nvPr/>
        </p:nvSpPr>
        <p:spPr>
          <a:xfrm>
            <a:off x="6284831" y="4113951"/>
            <a:ext cx="826695" cy="4530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panose="020F0302020204030204"/>
              </a:rPr>
              <a:t>2020</a:t>
            </a:r>
          </a:p>
        </p:txBody>
      </p:sp>
      <p:sp>
        <p:nvSpPr>
          <p:cNvPr id="33" name="Text Placeholder 2">
            <a:extLst>
              <a:ext uri="{FF2B5EF4-FFF2-40B4-BE49-F238E27FC236}">
                <a16:creationId xmlns:a16="http://schemas.microsoft.com/office/drawing/2014/main" id="{982DDB19-3E3A-65DC-29DC-DDF67A3E391B}"/>
              </a:ext>
            </a:extLst>
          </p:cNvPr>
          <p:cNvSpPr txBox="1">
            <a:spLocks/>
          </p:cNvSpPr>
          <p:nvPr/>
        </p:nvSpPr>
        <p:spPr>
          <a:xfrm>
            <a:off x="7837053" y="4099840"/>
            <a:ext cx="826695" cy="4530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panose="020F0302020204030204"/>
              </a:rPr>
              <a:t>2021</a:t>
            </a:r>
          </a:p>
        </p:txBody>
      </p:sp>
      <p:sp>
        <p:nvSpPr>
          <p:cNvPr id="35" name="Text Placeholder 2">
            <a:extLst>
              <a:ext uri="{FF2B5EF4-FFF2-40B4-BE49-F238E27FC236}">
                <a16:creationId xmlns:a16="http://schemas.microsoft.com/office/drawing/2014/main" id="{37AB73B5-62BB-5697-A4B2-B8C06F342D31}"/>
              </a:ext>
            </a:extLst>
          </p:cNvPr>
          <p:cNvSpPr txBox="1">
            <a:spLocks/>
          </p:cNvSpPr>
          <p:nvPr/>
        </p:nvSpPr>
        <p:spPr>
          <a:xfrm>
            <a:off x="9408059" y="4099840"/>
            <a:ext cx="826695" cy="4530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panose="020F0302020204030204"/>
              </a:rPr>
              <a:t>2022</a:t>
            </a:r>
            <a:endParaRPr lang="en-US" sz="1800" b="1">
              <a:solidFill>
                <a:schemeClr val="tx1">
                  <a:lumMod val="75000"/>
                  <a:lumOff val="25000"/>
                </a:schemeClr>
              </a:solidFill>
            </a:endParaRPr>
          </a:p>
        </p:txBody>
      </p:sp>
      <p:sp>
        <p:nvSpPr>
          <p:cNvPr id="37" name="Text Placeholder 2">
            <a:extLst>
              <a:ext uri="{FF2B5EF4-FFF2-40B4-BE49-F238E27FC236}">
                <a16:creationId xmlns:a16="http://schemas.microsoft.com/office/drawing/2014/main" id="{2A4155CE-A88C-7D44-EC8C-8BA59D596551}"/>
              </a:ext>
            </a:extLst>
          </p:cNvPr>
          <p:cNvSpPr txBox="1">
            <a:spLocks/>
          </p:cNvSpPr>
          <p:nvPr/>
        </p:nvSpPr>
        <p:spPr>
          <a:xfrm>
            <a:off x="10916459" y="4099741"/>
            <a:ext cx="826695" cy="4530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panose="020F0302020204030204"/>
              </a:rPr>
              <a:t>2023</a:t>
            </a:r>
          </a:p>
        </p:txBody>
      </p:sp>
      <p:sp>
        <p:nvSpPr>
          <p:cNvPr id="3" name="TextBox 2">
            <a:extLst>
              <a:ext uri="{FF2B5EF4-FFF2-40B4-BE49-F238E27FC236}">
                <a16:creationId xmlns:a16="http://schemas.microsoft.com/office/drawing/2014/main" id="{074D9EE4-1506-5B27-7F4D-90232072B628}"/>
              </a:ext>
            </a:extLst>
          </p:cNvPr>
          <p:cNvSpPr txBox="1"/>
          <p:nvPr/>
        </p:nvSpPr>
        <p:spPr>
          <a:xfrm>
            <a:off x="2289992" y="6091042"/>
            <a:ext cx="617021" cy="369332"/>
          </a:xfrm>
          <a:prstGeom prst="rect">
            <a:avLst/>
          </a:prstGeom>
          <a:noFill/>
        </p:spPr>
        <p:txBody>
          <a:bodyPr wrap="square" rtlCol="0">
            <a:spAutoFit/>
          </a:bodyPr>
          <a:lstStyle/>
          <a:p>
            <a:r>
              <a:rPr lang="en-US" b="1">
                <a:solidFill>
                  <a:schemeClr val="tx1">
                    <a:lumMod val="75000"/>
                    <a:lumOff val="25000"/>
                  </a:schemeClr>
                </a:solidFill>
                <a:latin typeface="+mj-lt"/>
              </a:rPr>
              <a:t>-20</a:t>
            </a:r>
          </a:p>
        </p:txBody>
      </p:sp>
      <p:sp>
        <p:nvSpPr>
          <p:cNvPr id="7" name="TextBox 6">
            <a:extLst>
              <a:ext uri="{FF2B5EF4-FFF2-40B4-BE49-F238E27FC236}">
                <a16:creationId xmlns:a16="http://schemas.microsoft.com/office/drawing/2014/main" id="{AECE4300-536B-B3C0-118D-A7C2D6863D24}"/>
              </a:ext>
            </a:extLst>
          </p:cNvPr>
          <p:cNvSpPr txBox="1"/>
          <p:nvPr/>
        </p:nvSpPr>
        <p:spPr>
          <a:xfrm>
            <a:off x="9194197" y="6107510"/>
            <a:ext cx="452006" cy="369332"/>
          </a:xfrm>
          <a:prstGeom prst="rect">
            <a:avLst/>
          </a:prstGeom>
          <a:noFill/>
        </p:spPr>
        <p:txBody>
          <a:bodyPr wrap="square" rtlCol="0">
            <a:spAutoFit/>
          </a:bodyPr>
          <a:lstStyle/>
          <a:p>
            <a:r>
              <a:rPr lang="en-US" b="1">
                <a:solidFill>
                  <a:schemeClr val="tx1">
                    <a:lumMod val="75000"/>
                    <a:lumOff val="25000"/>
                  </a:schemeClr>
                </a:solidFill>
                <a:latin typeface="+mj-lt"/>
              </a:rPr>
              <a:t>5</a:t>
            </a:r>
          </a:p>
        </p:txBody>
      </p:sp>
      <p:sp>
        <p:nvSpPr>
          <p:cNvPr id="9" name="TextBox 8">
            <a:extLst>
              <a:ext uri="{FF2B5EF4-FFF2-40B4-BE49-F238E27FC236}">
                <a16:creationId xmlns:a16="http://schemas.microsoft.com/office/drawing/2014/main" id="{23CE10E9-E96C-9CA3-A502-9C739EEB750B}"/>
              </a:ext>
            </a:extLst>
          </p:cNvPr>
          <p:cNvSpPr txBox="1"/>
          <p:nvPr/>
        </p:nvSpPr>
        <p:spPr>
          <a:xfrm>
            <a:off x="3050427" y="6391807"/>
            <a:ext cx="5691764" cy="400110"/>
          </a:xfrm>
          <a:prstGeom prst="rect">
            <a:avLst/>
          </a:prstGeom>
          <a:noFill/>
        </p:spPr>
        <p:txBody>
          <a:bodyPr wrap="square" lIns="91440" tIns="45720" rIns="91440" bIns="45720" rtlCol="0" anchor="t">
            <a:spAutoFit/>
          </a:bodyPr>
          <a:lstStyle/>
          <a:p>
            <a:r>
              <a:rPr lang="en-US" sz="2000">
                <a:solidFill>
                  <a:schemeClr val="tx1">
                    <a:lumMod val="75000"/>
                    <a:lumOff val="25000"/>
                  </a:schemeClr>
                </a:solidFill>
                <a:latin typeface="+mj-lt"/>
              </a:rPr>
              <a:t>Minimum Relative Humidity Anomaly (%)</a:t>
            </a:r>
          </a:p>
        </p:txBody>
      </p:sp>
      <p:pic>
        <p:nvPicPr>
          <p:cNvPr id="12" name="Picture 11" descr="A map of the state of vermont&#10;&#10;Description automatically generated">
            <a:extLst>
              <a:ext uri="{FF2B5EF4-FFF2-40B4-BE49-F238E27FC236}">
                <a16:creationId xmlns:a16="http://schemas.microsoft.com/office/drawing/2014/main" id="{C2EB94A4-A3F9-D444-D242-71A644F975D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0503" y="2374171"/>
            <a:ext cx="1371600" cy="1613647"/>
          </a:xfrm>
          <a:prstGeom prst="rect">
            <a:avLst/>
          </a:prstGeom>
        </p:spPr>
      </p:pic>
      <p:pic>
        <p:nvPicPr>
          <p:cNvPr id="16" name="Picture 15" descr="A map of the state of vermont&#10;&#10;Description automatically generated">
            <a:extLst>
              <a:ext uri="{FF2B5EF4-FFF2-40B4-BE49-F238E27FC236}">
                <a16:creationId xmlns:a16="http://schemas.microsoft.com/office/drawing/2014/main" id="{BBEA8FD9-6062-8C3C-A356-AA0BA1BC75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05326" y="2374170"/>
            <a:ext cx="1371600" cy="1613647"/>
          </a:xfrm>
          <a:prstGeom prst="rect">
            <a:avLst/>
          </a:prstGeom>
        </p:spPr>
      </p:pic>
      <p:pic>
        <p:nvPicPr>
          <p:cNvPr id="19" name="Picture 18" descr="A map of maine with yellow dots&#10;&#10;Description automatically generated">
            <a:extLst>
              <a:ext uri="{FF2B5EF4-FFF2-40B4-BE49-F238E27FC236}">
                <a16:creationId xmlns:a16="http://schemas.microsoft.com/office/drawing/2014/main" id="{19EB0446-5A65-D83E-7645-E8BEEAD19A7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04103" y="2366405"/>
            <a:ext cx="1371600" cy="1613647"/>
          </a:xfrm>
          <a:prstGeom prst="rect">
            <a:avLst/>
          </a:prstGeom>
        </p:spPr>
      </p:pic>
      <p:pic>
        <p:nvPicPr>
          <p:cNvPr id="26" name="Picture 25" descr="A map of vermont with yellow dots&#10;&#10;Description automatically generated">
            <a:extLst>
              <a:ext uri="{FF2B5EF4-FFF2-40B4-BE49-F238E27FC236}">
                <a16:creationId xmlns:a16="http://schemas.microsoft.com/office/drawing/2014/main" id="{699B1FD1-55EB-C316-7E4D-FBE9AD4FE11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93532" y="2374169"/>
            <a:ext cx="1371600" cy="1613647"/>
          </a:xfrm>
          <a:prstGeom prst="rect">
            <a:avLst/>
          </a:prstGeom>
        </p:spPr>
      </p:pic>
      <p:pic>
        <p:nvPicPr>
          <p:cNvPr id="30" name="Picture 29" descr="A map of vermont with yellow dots&#10;&#10;Description automatically generated">
            <a:extLst>
              <a:ext uri="{FF2B5EF4-FFF2-40B4-BE49-F238E27FC236}">
                <a16:creationId xmlns:a16="http://schemas.microsoft.com/office/drawing/2014/main" id="{191BF7F0-C996-9034-E604-8B587803883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82961" y="2365150"/>
            <a:ext cx="1371600" cy="1613647"/>
          </a:xfrm>
          <a:prstGeom prst="rect">
            <a:avLst/>
          </a:prstGeom>
        </p:spPr>
      </p:pic>
      <p:pic>
        <p:nvPicPr>
          <p:cNvPr id="34" name="Picture 33" descr="A map of the state of vermont&#10;&#10;Description automatically generated">
            <a:extLst>
              <a:ext uri="{FF2B5EF4-FFF2-40B4-BE49-F238E27FC236}">
                <a16:creationId xmlns:a16="http://schemas.microsoft.com/office/drawing/2014/main" id="{5E84444E-B9D8-2B08-B78C-AA1DC717B95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609284" y="2352294"/>
            <a:ext cx="1371600" cy="1613647"/>
          </a:xfrm>
          <a:prstGeom prst="rect">
            <a:avLst/>
          </a:prstGeom>
        </p:spPr>
      </p:pic>
      <p:pic>
        <p:nvPicPr>
          <p:cNvPr id="38" name="Picture 37" descr="A map of vermont with yellow dots&#10;&#10;Description automatically generated">
            <a:extLst>
              <a:ext uri="{FF2B5EF4-FFF2-40B4-BE49-F238E27FC236}">
                <a16:creationId xmlns:a16="http://schemas.microsoft.com/office/drawing/2014/main" id="{B4A2FB8C-44E9-604A-1258-7130274F8A1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35607" y="2353182"/>
            <a:ext cx="1371600" cy="1613647"/>
          </a:xfrm>
          <a:prstGeom prst="rect">
            <a:avLst/>
          </a:prstGeom>
        </p:spPr>
      </p:pic>
      <p:pic>
        <p:nvPicPr>
          <p:cNvPr id="40" name="Picture 39" descr="A map of the state of vermont&#10;&#10;Description automatically generated">
            <a:extLst>
              <a:ext uri="{FF2B5EF4-FFF2-40B4-BE49-F238E27FC236}">
                <a16:creationId xmlns:a16="http://schemas.microsoft.com/office/drawing/2014/main" id="{14172210-1FC0-9F99-87DD-5C8E20E38AE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603379" y="2365149"/>
            <a:ext cx="1371600" cy="1613647"/>
          </a:xfrm>
          <a:prstGeom prst="rect">
            <a:avLst/>
          </a:prstGeom>
        </p:spPr>
      </p:pic>
      <p:sp>
        <p:nvSpPr>
          <p:cNvPr id="55" name="Text Placeholder 2">
            <a:extLst>
              <a:ext uri="{FF2B5EF4-FFF2-40B4-BE49-F238E27FC236}">
                <a16:creationId xmlns:a16="http://schemas.microsoft.com/office/drawing/2014/main" id="{C2AB1F95-4D97-D23E-F166-4B3185E1352B}"/>
              </a:ext>
            </a:extLst>
          </p:cNvPr>
          <p:cNvSpPr txBox="1">
            <a:spLocks/>
          </p:cNvSpPr>
          <p:nvPr/>
        </p:nvSpPr>
        <p:spPr>
          <a:xfrm>
            <a:off x="343091" y="2122587"/>
            <a:ext cx="826695" cy="4530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panose="020F0302020204030204"/>
              </a:rPr>
              <a:t>2008</a:t>
            </a:r>
            <a:endParaRPr lang="en-US" sz="1800" b="1" i="1">
              <a:solidFill>
                <a:schemeClr val="tx1">
                  <a:lumMod val="75000"/>
                  <a:lumOff val="25000"/>
                </a:schemeClr>
              </a:solidFill>
            </a:endParaRPr>
          </a:p>
        </p:txBody>
      </p:sp>
      <p:sp>
        <p:nvSpPr>
          <p:cNvPr id="56" name="Text Placeholder 2">
            <a:extLst>
              <a:ext uri="{FF2B5EF4-FFF2-40B4-BE49-F238E27FC236}">
                <a16:creationId xmlns:a16="http://schemas.microsoft.com/office/drawing/2014/main" id="{899A765B-2BDE-35C8-8B14-CF43D2D1B9E0}"/>
              </a:ext>
            </a:extLst>
          </p:cNvPr>
          <p:cNvSpPr txBox="1">
            <a:spLocks/>
          </p:cNvSpPr>
          <p:nvPr/>
        </p:nvSpPr>
        <p:spPr>
          <a:xfrm>
            <a:off x="1768314" y="2122587"/>
            <a:ext cx="826695" cy="4530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panose="020F0302020204030204"/>
              </a:rPr>
              <a:t>2009</a:t>
            </a:r>
            <a:endParaRPr lang="en-US" sz="1800" b="1" i="1">
              <a:solidFill>
                <a:schemeClr val="tx1">
                  <a:lumMod val="75000"/>
                  <a:lumOff val="25000"/>
                </a:schemeClr>
              </a:solidFill>
            </a:endParaRPr>
          </a:p>
        </p:txBody>
      </p:sp>
      <p:sp>
        <p:nvSpPr>
          <p:cNvPr id="57" name="Text Placeholder 2">
            <a:extLst>
              <a:ext uri="{FF2B5EF4-FFF2-40B4-BE49-F238E27FC236}">
                <a16:creationId xmlns:a16="http://schemas.microsoft.com/office/drawing/2014/main" id="{7A2795EC-FF9A-B436-565D-8CD2FD09CA90}"/>
              </a:ext>
            </a:extLst>
          </p:cNvPr>
          <p:cNvSpPr txBox="1">
            <a:spLocks/>
          </p:cNvSpPr>
          <p:nvPr/>
        </p:nvSpPr>
        <p:spPr>
          <a:xfrm>
            <a:off x="3214332" y="2127036"/>
            <a:ext cx="826695" cy="4530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panose="020F0302020204030204"/>
              </a:rPr>
              <a:t>2010</a:t>
            </a:r>
            <a:endParaRPr lang="en-US" sz="1800" b="1" i="1">
              <a:solidFill>
                <a:schemeClr val="tx1">
                  <a:lumMod val="75000"/>
                  <a:lumOff val="25000"/>
                </a:schemeClr>
              </a:solidFill>
            </a:endParaRPr>
          </a:p>
        </p:txBody>
      </p:sp>
      <p:sp>
        <p:nvSpPr>
          <p:cNvPr id="58" name="Text Placeholder 2">
            <a:extLst>
              <a:ext uri="{FF2B5EF4-FFF2-40B4-BE49-F238E27FC236}">
                <a16:creationId xmlns:a16="http://schemas.microsoft.com/office/drawing/2014/main" id="{8431A932-43CC-112D-B52B-CB220C415206}"/>
              </a:ext>
            </a:extLst>
          </p:cNvPr>
          <p:cNvSpPr txBox="1">
            <a:spLocks/>
          </p:cNvSpPr>
          <p:nvPr/>
        </p:nvSpPr>
        <p:spPr>
          <a:xfrm>
            <a:off x="4808887" y="2127036"/>
            <a:ext cx="826695" cy="4530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panose="020F0302020204030204"/>
              </a:rPr>
              <a:t>2011</a:t>
            </a:r>
            <a:endParaRPr lang="en-US" sz="1800" b="1" i="1">
              <a:solidFill>
                <a:schemeClr val="tx1">
                  <a:lumMod val="75000"/>
                  <a:lumOff val="25000"/>
                </a:schemeClr>
              </a:solidFill>
            </a:endParaRPr>
          </a:p>
        </p:txBody>
      </p:sp>
      <p:sp>
        <p:nvSpPr>
          <p:cNvPr id="59" name="Text Placeholder 2">
            <a:extLst>
              <a:ext uri="{FF2B5EF4-FFF2-40B4-BE49-F238E27FC236}">
                <a16:creationId xmlns:a16="http://schemas.microsoft.com/office/drawing/2014/main" id="{7D321AE9-6233-E22E-AA38-FC805B8CC080}"/>
              </a:ext>
            </a:extLst>
          </p:cNvPr>
          <p:cNvSpPr txBox="1">
            <a:spLocks/>
          </p:cNvSpPr>
          <p:nvPr/>
        </p:nvSpPr>
        <p:spPr>
          <a:xfrm>
            <a:off x="6382646" y="2122587"/>
            <a:ext cx="826695" cy="4530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panose="020F0302020204030204"/>
              </a:rPr>
              <a:t>2012</a:t>
            </a:r>
            <a:endParaRPr lang="en-US" sz="1800" b="1" i="1">
              <a:solidFill>
                <a:schemeClr val="tx1">
                  <a:lumMod val="75000"/>
                  <a:lumOff val="25000"/>
                </a:schemeClr>
              </a:solidFill>
            </a:endParaRPr>
          </a:p>
        </p:txBody>
      </p:sp>
      <p:sp>
        <p:nvSpPr>
          <p:cNvPr id="60" name="Text Placeholder 2">
            <a:extLst>
              <a:ext uri="{FF2B5EF4-FFF2-40B4-BE49-F238E27FC236}">
                <a16:creationId xmlns:a16="http://schemas.microsoft.com/office/drawing/2014/main" id="{87B214E7-058F-5B35-42F6-069495C575AB}"/>
              </a:ext>
            </a:extLst>
          </p:cNvPr>
          <p:cNvSpPr txBox="1">
            <a:spLocks/>
          </p:cNvSpPr>
          <p:nvPr/>
        </p:nvSpPr>
        <p:spPr>
          <a:xfrm>
            <a:off x="7836091" y="2122587"/>
            <a:ext cx="826695" cy="4530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panose="020F0302020204030204"/>
              </a:rPr>
              <a:t>2013</a:t>
            </a:r>
            <a:endParaRPr lang="en-US" sz="1800" b="1" i="1">
              <a:solidFill>
                <a:schemeClr val="tx1">
                  <a:lumMod val="75000"/>
                  <a:lumOff val="25000"/>
                </a:schemeClr>
              </a:solidFill>
            </a:endParaRPr>
          </a:p>
        </p:txBody>
      </p:sp>
      <p:sp>
        <p:nvSpPr>
          <p:cNvPr id="61" name="Text Placeholder 2">
            <a:extLst>
              <a:ext uri="{FF2B5EF4-FFF2-40B4-BE49-F238E27FC236}">
                <a16:creationId xmlns:a16="http://schemas.microsoft.com/office/drawing/2014/main" id="{1A4BA5FA-1AAD-352B-F462-363A72E877D0}"/>
              </a:ext>
            </a:extLst>
          </p:cNvPr>
          <p:cNvSpPr txBox="1">
            <a:spLocks/>
          </p:cNvSpPr>
          <p:nvPr/>
        </p:nvSpPr>
        <p:spPr>
          <a:xfrm>
            <a:off x="9444758" y="2122587"/>
            <a:ext cx="826695" cy="4530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panose="020F0302020204030204"/>
              </a:rPr>
              <a:t>2014</a:t>
            </a:r>
            <a:endParaRPr lang="en-US" sz="1800" b="1" i="1">
              <a:solidFill>
                <a:schemeClr val="tx1">
                  <a:lumMod val="75000"/>
                  <a:lumOff val="25000"/>
                </a:schemeClr>
              </a:solidFill>
            </a:endParaRPr>
          </a:p>
        </p:txBody>
      </p:sp>
      <p:sp>
        <p:nvSpPr>
          <p:cNvPr id="62" name="Text Placeholder 2">
            <a:extLst>
              <a:ext uri="{FF2B5EF4-FFF2-40B4-BE49-F238E27FC236}">
                <a16:creationId xmlns:a16="http://schemas.microsoft.com/office/drawing/2014/main" id="{C15503D3-69AD-EF78-05ED-70606187A0F6}"/>
              </a:ext>
            </a:extLst>
          </p:cNvPr>
          <p:cNvSpPr txBox="1">
            <a:spLocks/>
          </p:cNvSpPr>
          <p:nvPr/>
        </p:nvSpPr>
        <p:spPr>
          <a:xfrm>
            <a:off x="11053425" y="2122587"/>
            <a:ext cx="826695" cy="4530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panose="020F0302020204030204"/>
              </a:rPr>
              <a:t>2015</a:t>
            </a:r>
            <a:endParaRPr lang="en-US" sz="1800" b="1" i="1">
              <a:solidFill>
                <a:schemeClr val="tx1">
                  <a:lumMod val="75000"/>
                  <a:lumOff val="25000"/>
                </a:schemeClr>
              </a:solidFill>
            </a:endParaRPr>
          </a:p>
        </p:txBody>
      </p:sp>
      <p:sp>
        <p:nvSpPr>
          <p:cNvPr id="44" name="TextBox 43">
            <a:extLst>
              <a:ext uri="{FF2B5EF4-FFF2-40B4-BE49-F238E27FC236}">
                <a16:creationId xmlns:a16="http://schemas.microsoft.com/office/drawing/2014/main" id="{1D96BAA6-3E2F-2108-B3F2-AF487B412D2F}"/>
              </a:ext>
            </a:extLst>
          </p:cNvPr>
          <p:cNvSpPr txBox="1"/>
          <p:nvPr/>
        </p:nvSpPr>
        <p:spPr>
          <a:xfrm>
            <a:off x="460148" y="6088520"/>
            <a:ext cx="160384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Location of fires (April and May, respective year)</a:t>
            </a:r>
            <a:endParaRPr lang="en-US" sz="1400">
              <a:solidFill>
                <a:srgbClr val="3F3F3F"/>
              </a:solidFill>
            </a:endParaRPr>
          </a:p>
        </p:txBody>
      </p:sp>
      <p:sp>
        <p:nvSpPr>
          <p:cNvPr id="45" name="Oval 44">
            <a:extLst>
              <a:ext uri="{FF2B5EF4-FFF2-40B4-BE49-F238E27FC236}">
                <a16:creationId xmlns:a16="http://schemas.microsoft.com/office/drawing/2014/main" id="{EE38B76F-8BEC-C43A-7604-CC836E4540E5}"/>
              </a:ext>
            </a:extLst>
          </p:cNvPr>
          <p:cNvSpPr/>
          <p:nvPr/>
        </p:nvSpPr>
        <p:spPr>
          <a:xfrm>
            <a:off x="261732" y="6235161"/>
            <a:ext cx="170829" cy="171624"/>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descr="A map of the state of vermont&#10;&#10;Description automatically generated">
            <a:extLst>
              <a:ext uri="{FF2B5EF4-FFF2-40B4-BE49-F238E27FC236}">
                <a16:creationId xmlns:a16="http://schemas.microsoft.com/office/drawing/2014/main" id="{51BE65A8-0ED8-1310-EFC7-766C7CF1870D}"/>
              </a:ext>
            </a:extLst>
          </p:cNvPr>
          <p:cNvPicPr>
            <a:picLocks noChangeAspect="1"/>
          </p:cNvPicPr>
          <p:nvPr/>
        </p:nvPicPr>
        <p:blipFill rotWithShape="1">
          <a:blip r:embed="rId21">
            <a:extLst>
              <a:ext uri="{28A0092B-C50C-407E-A947-70E740481C1C}">
                <a14:useLocalDpi xmlns:a14="http://schemas.microsoft.com/office/drawing/2010/main" val="0"/>
              </a:ext>
            </a:extLst>
          </a:blip>
          <a:srcRect l="10173" t="94181" r="52091" b="4211"/>
          <a:stretch/>
        </p:blipFill>
        <p:spPr>
          <a:xfrm>
            <a:off x="10780592" y="6043023"/>
            <a:ext cx="598573" cy="169344"/>
          </a:xfrm>
          <a:prstGeom prst="rect">
            <a:avLst/>
          </a:prstGeom>
          <a:ln>
            <a:solidFill>
              <a:schemeClr val="tx1"/>
            </a:solidFill>
          </a:ln>
        </p:spPr>
      </p:pic>
      <p:sp>
        <p:nvSpPr>
          <p:cNvPr id="47" name="TextBox 26">
            <a:extLst>
              <a:ext uri="{FF2B5EF4-FFF2-40B4-BE49-F238E27FC236}">
                <a16:creationId xmlns:a16="http://schemas.microsoft.com/office/drawing/2014/main" id="{A0AFFA91-1045-FDAE-C6D7-B460139FDC80}"/>
              </a:ext>
            </a:extLst>
          </p:cNvPr>
          <p:cNvSpPr txBox="1"/>
          <p:nvPr/>
        </p:nvSpPr>
        <p:spPr>
          <a:xfrm>
            <a:off x="10588644" y="5856605"/>
            <a:ext cx="269050" cy="307777"/>
          </a:xfrm>
          <a:prstGeom prst="rect">
            <a:avLst/>
          </a:prstGeom>
          <a:noFill/>
        </p:spPr>
        <p:txBody>
          <a:bodyPr wrap="square" rtlCol="0">
            <a:spAutoFit/>
          </a:bodyPr>
          <a:lstStyle/>
          <a:p>
            <a:r>
              <a:rPr lang="en-US" sz="1400" b="1">
                <a:solidFill>
                  <a:schemeClr val="tx1">
                    <a:lumMod val="75000"/>
                    <a:lumOff val="25000"/>
                  </a:schemeClr>
                </a:solidFill>
                <a:latin typeface="Garamond" panose="02020404030301010803" pitchFamily="18" charset="0"/>
              </a:rPr>
              <a:t>0</a:t>
            </a:r>
          </a:p>
        </p:txBody>
      </p:sp>
      <p:sp>
        <p:nvSpPr>
          <p:cNvPr id="49" name="TextBox 48">
            <a:extLst>
              <a:ext uri="{FF2B5EF4-FFF2-40B4-BE49-F238E27FC236}">
                <a16:creationId xmlns:a16="http://schemas.microsoft.com/office/drawing/2014/main" id="{39B2EBE4-9A00-AA25-BE8C-EDF2359A863A}"/>
              </a:ext>
            </a:extLst>
          </p:cNvPr>
          <p:cNvSpPr txBox="1"/>
          <p:nvPr/>
        </p:nvSpPr>
        <p:spPr>
          <a:xfrm>
            <a:off x="11321697" y="5869929"/>
            <a:ext cx="640808" cy="307777"/>
          </a:xfrm>
          <a:prstGeom prst="rect">
            <a:avLst/>
          </a:prstGeom>
          <a:noFill/>
        </p:spPr>
        <p:txBody>
          <a:bodyPr wrap="square" rtlCol="0">
            <a:spAutoFit/>
          </a:bodyPr>
          <a:lstStyle/>
          <a:p>
            <a:r>
              <a:rPr lang="en-US" sz="1400" b="1">
                <a:solidFill>
                  <a:schemeClr val="tx1">
                    <a:lumMod val="75000"/>
                    <a:lumOff val="25000"/>
                  </a:schemeClr>
                </a:solidFill>
                <a:latin typeface="Garamond" panose="02020404030301010803" pitchFamily="18" charset="0"/>
              </a:rPr>
              <a:t>100</a:t>
            </a:r>
          </a:p>
        </p:txBody>
      </p:sp>
      <p:sp>
        <p:nvSpPr>
          <p:cNvPr id="50" name="TextBox 49">
            <a:extLst>
              <a:ext uri="{FF2B5EF4-FFF2-40B4-BE49-F238E27FC236}">
                <a16:creationId xmlns:a16="http://schemas.microsoft.com/office/drawing/2014/main" id="{19E1FFA4-96B2-3A39-EA51-E8138FE0BB28}"/>
              </a:ext>
            </a:extLst>
          </p:cNvPr>
          <p:cNvSpPr txBox="1"/>
          <p:nvPr/>
        </p:nvSpPr>
        <p:spPr>
          <a:xfrm>
            <a:off x="11310940" y="6111804"/>
            <a:ext cx="603829" cy="307777"/>
          </a:xfrm>
          <a:prstGeom prst="rect">
            <a:avLst/>
          </a:prstGeom>
          <a:noFill/>
        </p:spPr>
        <p:txBody>
          <a:bodyPr wrap="square" rtlCol="0">
            <a:spAutoFit/>
          </a:bodyPr>
          <a:lstStyle/>
          <a:p>
            <a:r>
              <a:rPr lang="en-US" sz="1400" b="1">
                <a:solidFill>
                  <a:schemeClr val="tx1">
                    <a:lumMod val="75000"/>
                    <a:lumOff val="25000"/>
                  </a:schemeClr>
                </a:solidFill>
                <a:latin typeface="Garamond" panose="02020404030301010803" pitchFamily="18" charset="0"/>
              </a:rPr>
              <a:t>km</a:t>
            </a:r>
          </a:p>
        </p:txBody>
      </p:sp>
      <p:pic>
        <p:nvPicPr>
          <p:cNvPr id="51" name="Picture 4" descr="North Arrow Images – Browse 89,876 Stock Photos, Vectors, and Video | Adobe  Stock">
            <a:extLst>
              <a:ext uri="{FF2B5EF4-FFF2-40B4-BE49-F238E27FC236}">
                <a16:creationId xmlns:a16="http://schemas.microsoft.com/office/drawing/2014/main" id="{5BF4798B-ECCA-86CE-6F35-99F4278D5EA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952680" y="5713535"/>
            <a:ext cx="521626" cy="52162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2" name="TextBox 34">
            <a:extLst>
              <a:ext uri="{FF2B5EF4-FFF2-40B4-BE49-F238E27FC236}">
                <a16:creationId xmlns:a16="http://schemas.microsoft.com/office/drawing/2014/main" id="{9EDD642C-D29F-F11C-9230-E1198D919D2E}"/>
              </a:ext>
            </a:extLst>
          </p:cNvPr>
          <p:cNvSpPr txBox="1"/>
          <p:nvPr/>
        </p:nvSpPr>
        <p:spPr>
          <a:xfrm>
            <a:off x="10014489" y="6087483"/>
            <a:ext cx="477875" cy="369332"/>
          </a:xfrm>
          <a:prstGeom prst="rect">
            <a:avLst/>
          </a:prstGeom>
          <a:noFill/>
        </p:spPr>
        <p:txBody>
          <a:bodyPr wrap="square" lIns="91440" tIns="45720" rIns="91440" bIns="45720" rtlCol="0" anchor="t">
            <a:spAutoFit/>
          </a:bodyPr>
          <a:lstStyle/>
          <a:p>
            <a:pPr algn="ctr"/>
            <a:r>
              <a:rPr lang="en-US" b="1">
                <a:solidFill>
                  <a:schemeClr val="tx1">
                    <a:lumMod val="75000"/>
                    <a:lumOff val="25000"/>
                  </a:schemeClr>
                </a:solidFill>
                <a:latin typeface="+mj-lt"/>
              </a:rPr>
              <a:t>N   </a:t>
            </a:r>
            <a:endParaRPr lang="en-US" sz="1600" b="1">
              <a:solidFill>
                <a:schemeClr val="tx1">
                  <a:lumMod val="75000"/>
                  <a:lumOff val="25000"/>
                </a:schemeClr>
              </a:solidFill>
              <a:latin typeface="+mj-lt"/>
            </a:endParaRPr>
          </a:p>
        </p:txBody>
      </p:sp>
    </p:spTree>
    <p:extLst>
      <p:ext uri="{BB962C8B-B14F-4D97-AF65-F5344CB8AC3E}">
        <p14:creationId xmlns:p14="http://schemas.microsoft.com/office/powerpoint/2010/main" val="3579504066"/>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AA9AC-3A2A-EBF3-69DA-E5E4E0606D9E}"/>
              </a:ext>
            </a:extLst>
          </p:cNvPr>
          <p:cNvSpPr>
            <a:spLocks noGrp="1"/>
          </p:cNvSpPr>
          <p:nvPr>
            <p:ph type="title"/>
          </p:nvPr>
        </p:nvSpPr>
        <p:spPr/>
        <p:txBody>
          <a:bodyPr/>
          <a:lstStyle/>
          <a:p>
            <a:r>
              <a:rPr lang="en-US"/>
              <a:t>ERRORS AND UNCERTAINTY</a:t>
            </a:r>
          </a:p>
        </p:txBody>
      </p:sp>
      <p:sp>
        <p:nvSpPr>
          <p:cNvPr id="20" name="Rectangle: Diagonal Corners Snipped 19">
            <a:extLst>
              <a:ext uri="{FF2B5EF4-FFF2-40B4-BE49-F238E27FC236}">
                <a16:creationId xmlns:a16="http://schemas.microsoft.com/office/drawing/2014/main" id="{506568C9-3C40-4E87-90AF-9069DCBE09D2}"/>
              </a:ext>
            </a:extLst>
          </p:cNvPr>
          <p:cNvSpPr/>
          <p:nvPr/>
        </p:nvSpPr>
        <p:spPr>
          <a:xfrm>
            <a:off x="3356605" y="1388155"/>
            <a:ext cx="5525869" cy="697285"/>
          </a:xfrm>
          <a:prstGeom prst="snip2Diag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500" b="1">
                <a:latin typeface="Century Gothic"/>
              </a:rPr>
              <a:t>Spatiotemporal Resolution</a:t>
            </a:r>
          </a:p>
        </p:txBody>
      </p:sp>
      <p:sp>
        <p:nvSpPr>
          <p:cNvPr id="7" name="Rectangle: Diagonal Corners Snipped 6">
            <a:extLst>
              <a:ext uri="{FF2B5EF4-FFF2-40B4-BE49-F238E27FC236}">
                <a16:creationId xmlns:a16="http://schemas.microsoft.com/office/drawing/2014/main" id="{62BCE1F3-32D0-9CF9-68DB-3581A06ECDAB}"/>
              </a:ext>
            </a:extLst>
          </p:cNvPr>
          <p:cNvSpPr/>
          <p:nvPr/>
        </p:nvSpPr>
        <p:spPr>
          <a:xfrm>
            <a:off x="394891" y="2414328"/>
            <a:ext cx="2526632" cy="852235"/>
          </a:xfrm>
          <a:prstGeom prst="snip2DiagRect">
            <a:avLst/>
          </a:prstGeom>
          <a:solidFill>
            <a:srgbClr val="00540A">
              <a:alpha val="86000"/>
            </a:srgb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a:latin typeface="Century Gothic"/>
              </a:rPr>
              <a:t>MODIS</a:t>
            </a:r>
          </a:p>
          <a:p>
            <a:pPr algn="ctr"/>
            <a:r>
              <a:rPr lang="en-US" b="1">
                <a:latin typeface="Century Gothic"/>
              </a:rPr>
              <a:t>500 m, 8 days</a:t>
            </a:r>
          </a:p>
        </p:txBody>
      </p:sp>
      <p:sp>
        <p:nvSpPr>
          <p:cNvPr id="9" name="Rectangle: Diagonal Corners Snipped 8">
            <a:extLst>
              <a:ext uri="{FF2B5EF4-FFF2-40B4-BE49-F238E27FC236}">
                <a16:creationId xmlns:a16="http://schemas.microsoft.com/office/drawing/2014/main" id="{A472F386-7E9A-7565-114F-9D878524291F}"/>
              </a:ext>
            </a:extLst>
          </p:cNvPr>
          <p:cNvSpPr/>
          <p:nvPr/>
        </p:nvSpPr>
        <p:spPr>
          <a:xfrm>
            <a:off x="3372706" y="2414327"/>
            <a:ext cx="2526632" cy="852235"/>
          </a:xfrm>
          <a:prstGeom prst="snip2Diag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a:latin typeface="Century Gothic"/>
              </a:rPr>
              <a:t>SNODAS</a:t>
            </a:r>
          </a:p>
          <a:p>
            <a:pPr algn="ctr"/>
            <a:r>
              <a:rPr lang="en-US" b="1">
                <a:latin typeface="Century Gothic"/>
              </a:rPr>
              <a:t>1 km, Daily</a:t>
            </a:r>
          </a:p>
        </p:txBody>
      </p:sp>
      <p:sp>
        <p:nvSpPr>
          <p:cNvPr id="10" name="Rectangle: Diagonal Corners Snipped 9">
            <a:extLst>
              <a:ext uri="{FF2B5EF4-FFF2-40B4-BE49-F238E27FC236}">
                <a16:creationId xmlns:a16="http://schemas.microsoft.com/office/drawing/2014/main" id="{E91E0E34-66FF-FA7E-B244-3FD8C5CBA1AF}"/>
              </a:ext>
            </a:extLst>
          </p:cNvPr>
          <p:cNvSpPr/>
          <p:nvPr/>
        </p:nvSpPr>
        <p:spPr>
          <a:xfrm flipH="1">
            <a:off x="6280338" y="2414328"/>
            <a:ext cx="2526632" cy="852235"/>
          </a:xfrm>
          <a:prstGeom prst="snip2DiagRect">
            <a:avLst/>
          </a:prstGeom>
          <a:solidFill>
            <a:srgbClr val="005E70">
              <a:alpha val="86000"/>
            </a:srgb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a:solidFill>
                  <a:srgbClr val="FFFFFF"/>
                </a:solidFill>
                <a:latin typeface="Century Gothic"/>
              </a:rPr>
              <a:t>ESI</a:t>
            </a:r>
            <a:endParaRPr lang="en-US" sz="2200">
              <a:solidFill>
                <a:srgbClr val="000000"/>
              </a:solidFill>
              <a:latin typeface="Century Gothic"/>
            </a:endParaRPr>
          </a:p>
          <a:p>
            <a:pPr algn="ctr"/>
            <a:r>
              <a:rPr lang="en-US" b="1">
                <a:solidFill>
                  <a:srgbClr val="FFFFFF"/>
                </a:solidFill>
                <a:latin typeface="Century Gothic"/>
              </a:rPr>
              <a:t>5 km, 4-week daily</a:t>
            </a:r>
            <a:endParaRPr lang="en-US">
              <a:solidFill>
                <a:srgbClr val="FFFFFF"/>
              </a:solidFill>
              <a:latin typeface="Garamond"/>
            </a:endParaRPr>
          </a:p>
        </p:txBody>
      </p:sp>
      <p:sp>
        <p:nvSpPr>
          <p:cNvPr id="11" name="Rectangle: Diagonal Corners Snipped 10">
            <a:extLst>
              <a:ext uri="{FF2B5EF4-FFF2-40B4-BE49-F238E27FC236}">
                <a16:creationId xmlns:a16="http://schemas.microsoft.com/office/drawing/2014/main" id="{61016EE1-41CD-D382-0D71-D1FF99A32AE1}"/>
              </a:ext>
            </a:extLst>
          </p:cNvPr>
          <p:cNvSpPr/>
          <p:nvPr/>
        </p:nvSpPr>
        <p:spPr>
          <a:xfrm flipH="1">
            <a:off x="9248126" y="2414327"/>
            <a:ext cx="2526632" cy="852235"/>
          </a:xfrm>
          <a:prstGeom prst="snip2DiagRect">
            <a:avLst/>
          </a:prstGeom>
          <a:solidFill>
            <a:srgbClr val="0887A1">
              <a:alpha val="86000"/>
            </a:srgb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a:latin typeface="Century Gothic"/>
              </a:rPr>
              <a:t>GLDAS</a:t>
            </a:r>
          </a:p>
          <a:p>
            <a:pPr algn="ctr"/>
            <a:r>
              <a:rPr lang="en-US" b="1">
                <a:latin typeface="Century Gothic"/>
              </a:rPr>
              <a:t>24 km, daily</a:t>
            </a:r>
          </a:p>
        </p:txBody>
      </p:sp>
      <p:pic>
        <p:nvPicPr>
          <p:cNvPr id="13" name="Graphic 12" descr="Fire outline">
            <a:extLst>
              <a:ext uri="{FF2B5EF4-FFF2-40B4-BE49-F238E27FC236}">
                <a16:creationId xmlns:a16="http://schemas.microsoft.com/office/drawing/2014/main" id="{E8B94800-32A8-2B90-FCBA-17957675C9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8232" y="1430481"/>
            <a:ext cx="628650" cy="619991"/>
          </a:xfrm>
          <a:prstGeom prst="rect">
            <a:avLst/>
          </a:prstGeom>
        </p:spPr>
      </p:pic>
      <p:pic>
        <p:nvPicPr>
          <p:cNvPr id="15" name="Graphic 14" descr="Stopwatch 66% outline">
            <a:extLst>
              <a:ext uri="{FF2B5EF4-FFF2-40B4-BE49-F238E27FC236}">
                <a16:creationId xmlns:a16="http://schemas.microsoft.com/office/drawing/2014/main" id="{867614AE-E394-768B-9A63-DF7957D4EA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76456" y="1387186"/>
            <a:ext cx="706583" cy="697924"/>
          </a:xfrm>
          <a:prstGeom prst="rect">
            <a:avLst/>
          </a:prstGeom>
        </p:spPr>
      </p:pic>
      <p:sp>
        <p:nvSpPr>
          <p:cNvPr id="17" name="Rectangle: Diagonal Corners Snipped 16">
            <a:extLst>
              <a:ext uri="{FF2B5EF4-FFF2-40B4-BE49-F238E27FC236}">
                <a16:creationId xmlns:a16="http://schemas.microsoft.com/office/drawing/2014/main" id="{37DAE1A1-8830-FF5A-0FAC-BB92C412FA29}"/>
              </a:ext>
            </a:extLst>
          </p:cNvPr>
          <p:cNvSpPr/>
          <p:nvPr/>
        </p:nvSpPr>
        <p:spPr>
          <a:xfrm>
            <a:off x="398317" y="1441738"/>
            <a:ext cx="1818409" cy="545522"/>
          </a:xfrm>
          <a:prstGeom prst="snip2DiagRect">
            <a:avLst/>
          </a:prstGeom>
          <a:solidFill>
            <a:srgbClr val="2B4E7A"/>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Century Gothic"/>
              </a:rPr>
              <a:t>Validation</a:t>
            </a:r>
          </a:p>
        </p:txBody>
      </p:sp>
      <p:sp>
        <p:nvSpPr>
          <p:cNvPr id="18" name="Rectangle: Diagonal Corners Snipped 17">
            <a:extLst>
              <a:ext uri="{FF2B5EF4-FFF2-40B4-BE49-F238E27FC236}">
                <a16:creationId xmlns:a16="http://schemas.microsoft.com/office/drawing/2014/main" id="{50066F18-EC70-D724-F9D2-C6B48DF0B420}"/>
              </a:ext>
            </a:extLst>
          </p:cNvPr>
          <p:cNvSpPr/>
          <p:nvPr/>
        </p:nvSpPr>
        <p:spPr>
          <a:xfrm flipH="1">
            <a:off x="9957953" y="1441737"/>
            <a:ext cx="1818409" cy="545522"/>
          </a:xfrm>
          <a:prstGeom prst="snip2DiagRect">
            <a:avLst/>
          </a:prstGeom>
          <a:solidFill>
            <a:srgbClr val="2B4E7A"/>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FFFFFF"/>
                </a:solidFill>
                <a:latin typeface="Century Gothic"/>
              </a:rPr>
              <a:t>Timeline</a:t>
            </a:r>
          </a:p>
        </p:txBody>
      </p:sp>
      <p:pic>
        <p:nvPicPr>
          <p:cNvPr id="4" name="Picture 3" descr="A green and blue background&#10;&#10;Description automatically generated">
            <a:extLst>
              <a:ext uri="{FF2B5EF4-FFF2-40B4-BE49-F238E27FC236}">
                <a16:creationId xmlns:a16="http://schemas.microsoft.com/office/drawing/2014/main" id="{D614C5A8-F5BB-E2EF-F385-72475A1DF77B}"/>
              </a:ext>
            </a:extLst>
          </p:cNvPr>
          <p:cNvPicPr>
            <a:picLocks noChangeAspect="1"/>
          </p:cNvPicPr>
          <p:nvPr/>
        </p:nvPicPr>
        <p:blipFill>
          <a:blip r:embed="rId7"/>
          <a:stretch>
            <a:fillRect/>
          </a:stretch>
        </p:blipFill>
        <p:spPr>
          <a:xfrm>
            <a:off x="395720" y="3518709"/>
            <a:ext cx="2533650" cy="2943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green and yellow pixelated image&#10;&#10;Description automatically generated">
            <a:extLst>
              <a:ext uri="{FF2B5EF4-FFF2-40B4-BE49-F238E27FC236}">
                <a16:creationId xmlns:a16="http://schemas.microsoft.com/office/drawing/2014/main" id="{0E1AEA7D-04CC-EEAF-63E4-2E746730826D}"/>
              </a:ext>
            </a:extLst>
          </p:cNvPr>
          <p:cNvPicPr>
            <a:picLocks noChangeAspect="1"/>
          </p:cNvPicPr>
          <p:nvPr/>
        </p:nvPicPr>
        <p:blipFill>
          <a:blip r:embed="rId8"/>
          <a:stretch>
            <a:fillRect/>
          </a:stretch>
        </p:blipFill>
        <p:spPr>
          <a:xfrm>
            <a:off x="3370720" y="3531982"/>
            <a:ext cx="2549181" cy="2933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A green and yellow pixelated background&#10;&#10;Description automatically generated">
            <a:extLst>
              <a:ext uri="{FF2B5EF4-FFF2-40B4-BE49-F238E27FC236}">
                <a16:creationId xmlns:a16="http://schemas.microsoft.com/office/drawing/2014/main" id="{C8E1953B-2DA3-9617-5CB5-A41EA7D476F8}"/>
              </a:ext>
            </a:extLst>
          </p:cNvPr>
          <p:cNvPicPr>
            <a:picLocks noChangeAspect="1"/>
          </p:cNvPicPr>
          <p:nvPr/>
        </p:nvPicPr>
        <p:blipFill>
          <a:blip r:embed="rId9"/>
          <a:stretch>
            <a:fillRect/>
          </a:stretch>
        </p:blipFill>
        <p:spPr>
          <a:xfrm>
            <a:off x="6277400" y="3532410"/>
            <a:ext cx="2543026" cy="29335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colorful squares with different colors&#10;&#10;Description automatically generated">
            <a:extLst>
              <a:ext uri="{FF2B5EF4-FFF2-40B4-BE49-F238E27FC236}">
                <a16:creationId xmlns:a16="http://schemas.microsoft.com/office/drawing/2014/main" id="{172EE862-ED01-863F-1BE7-A47626C1E0D7}"/>
              </a:ext>
            </a:extLst>
          </p:cNvPr>
          <p:cNvPicPr>
            <a:picLocks noChangeAspect="1"/>
          </p:cNvPicPr>
          <p:nvPr/>
        </p:nvPicPr>
        <p:blipFill>
          <a:blip r:embed="rId10"/>
          <a:stretch>
            <a:fillRect/>
          </a:stretch>
        </p:blipFill>
        <p:spPr>
          <a:xfrm>
            <a:off x="9251678" y="3522694"/>
            <a:ext cx="2542316" cy="29338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43073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E512C-D9D8-28A1-B843-E51AC3711D47}"/>
              </a:ext>
            </a:extLst>
          </p:cNvPr>
          <p:cNvSpPr>
            <a:spLocks noGrp="1"/>
          </p:cNvSpPr>
          <p:nvPr>
            <p:ph type="title"/>
          </p:nvPr>
        </p:nvSpPr>
        <p:spPr/>
        <p:txBody>
          <a:bodyPr/>
          <a:lstStyle/>
          <a:p>
            <a:r>
              <a:rPr lang="en-US">
                <a:ea typeface="+mj-lt"/>
                <a:cs typeface="+mj-lt"/>
              </a:rPr>
              <a:t>Feasibility &amp; Partner Implementation</a:t>
            </a:r>
            <a:endParaRPr lang="en-US" b="0">
              <a:solidFill>
                <a:srgbClr val="000000"/>
              </a:solidFill>
              <a:ea typeface="+mj-lt"/>
              <a:cs typeface="+mj-lt"/>
            </a:endParaRPr>
          </a:p>
        </p:txBody>
      </p:sp>
      <p:pic>
        <p:nvPicPr>
          <p:cNvPr id="5" name="Picture 4" descr="A forest fire with smoke and trees&#10;&#10;Description automatically generated">
            <a:extLst>
              <a:ext uri="{FF2B5EF4-FFF2-40B4-BE49-F238E27FC236}">
                <a16:creationId xmlns:a16="http://schemas.microsoft.com/office/drawing/2014/main" id="{C0AC8BFE-315A-DC31-051C-1CEF27143048}"/>
              </a:ext>
            </a:extLst>
          </p:cNvPr>
          <p:cNvPicPr>
            <a:picLocks noChangeAspect="1"/>
          </p:cNvPicPr>
          <p:nvPr/>
        </p:nvPicPr>
        <p:blipFill>
          <a:blip r:embed="rId3"/>
          <a:stretch>
            <a:fillRect/>
          </a:stretch>
        </p:blipFill>
        <p:spPr>
          <a:xfrm>
            <a:off x="7918302" y="1386461"/>
            <a:ext cx="3766038" cy="5017476"/>
          </a:xfrm>
          <a:prstGeom prst="rect">
            <a:avLst/>
          </a:prstGeom>
          <a:effectLst>
            <a:outerShdw blurRad="50800" dist="38100" dir="2700000" algn="tl" rotWithShape="0">
              <a:prstClr val="black">
                <a:alpha val="40000"/>
              </a:prstClr>
            </a:outerShdw>
          </a:effectLst>
        </p:spPr>
      </p:pic>
      <p:sp>
        <p:nvSpPr>
          <p:cNvPr id="7" name="Text Placeholder 4">
            <a:extLst>
              <a:ext uri="{FF2B5EF4-FFF2-40B4-BE49-F238E27FC236}">
                <a16:creationId xmlns:a16="http://schemas.microsoft.com/office/drawing/2014/main" id="{97360D03-642D-70AD-617F-4C50411582EB}"/>
              </a:ext>
            </a:extLst>
          </p:cNvPr>
          <p:cNvSpPr txBox="1">
            <a:spLocks/>
          </p:cNvSpPr>
          <p:nvPr/>
        </p:nvSpPr>
        <p:spPr>
          <a:xfrm>
            <a:off x="8951938" y="6491031"/>
            <a:ext cx="2729424" cy="221402"/>
          </a:xfrm>
          <a:prstGeom prst="rect">
            <a:avLst/>
          </a:prstGeom>
          <a:solidFill>
            <a:schemeClr val="bg1"/>
          </a:solidFill>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a:solidFill>
                  <a:schemeClr val="tx1">
                    <a:lumMod val="75000"/>
                    <a:lumOff val="25000"/>
                  </a:schemeClr>
                </a:solidFill>
                <a:latin typeface="Century Gothic"/>
              </a:rPr>
              <a:t>Image Credit: NWS Burlington</a:t>
            </a:r>
            <a:endParaRPr lang="en-US">
              <a:solidFill>
                <a:schemeClr val="tx1">
                  <a:lumMod val="75000"/>
                  <a:lumOff val="25000"/>
                </a:schemeClr>
              </a:solidFill>
            </a:endParaRPr>
          </a:p>
        </p:txBody>
      </p:sp>
      <p:sp>
        <p:nvSpPr>
          <p:cNvPr id="45" name="Rectangle: Diagonal Corners Snipped 44">
            <a:extLst>
              <a:ext uri="{FF2B5EF4-FFF2-40B4-BE49-F238E27FC236}">
                <a16:creationId xmlns:a16="http://schemas.microsoft.com/office/drawing/2014/main" id="{D4CA5560-FDF0-8012-C02A-E52F7B47835B}"/>
              </a:ext>
            </a:extLst>
          </p:cNvPr>
          <p:cNvSpPr/>
          <p:nvPr/>
        </p:nvSpPr>
        <p:spPr>
          <a:xfrm>
            <a:off x="510639" y="3126792"/>
            <a:ext cx="6951784" cy="1547445"/>
          </a:xfrm>
          <a:prstGeom prst="snip2DiagRect">
            <a:avLst/>
          </a:prstGeom>
          <a:solidFill>
            <a:srgbClr val="FCC9A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tx1">
                    <a:lumMod val="75000"/>
                    <a:lumOff val="25000"/>
                  </a:schemeClr>
                </a:solidFill>
                <a:latin typeface="+mj-lt"/>
              </a:rPr>
              <a:t>Finalized data layers </a:t>
            </a:r>
            <a:r>
              <a:rPr lang="en-US" sz="2400">
                <a:solidFill>
                  <a:schemeClr val="tx1">
                    <a:lumMod val="75000"/>
                    <a:lumOff val="25000"/>
                  </a:schemeClr>
                </a:solidFill>
                <a:latin typeface="+mj-lt"/>
              </a:rPr>
              <a:t>and </a:t>
            </a:r>
            <a:r>
              <a:rPr lang="en-US" sz="2400" b="1">
                <a:solidFill>
                  <a:schemeClr val="tx1">
                    <a:lumMod val="75000"/>
                    <a:lumOff val="25000"/>
                  </a:schemeClr>
                </a:solidFill>
                <a:latin typeface="+mj-lt"/>
              </a:rPr>
              <a:t>methodology </a:t>
            </a:r>
            <a:r>
              <a:rPr lang="en-US" sz="2400">
                <a:solidFill>
                  <a:schemeClr val="tx1">
                    <a:lumMod val="75000"/>
                    <a:lumOff val="25000"/>
                  </a:schemeClr>
                </a:solidFill>
                <a:latin typeface="+mj-lt"/>
              </a:rPr>
              <a:t>framework were shared with partners to investigate future Vermont fires and changing environmental conditions</a:t>
            </a:r>
            <a:endParaRPr lang="en-US">
              <a:solidFill>
                <a:schemeClr val="tx1">
                  <a:lumMod val="75000"/>
                  <a:lumOff val="25000"/>
                </a:schemeClr>
              </a:solidFill>
              <a:latin typeface="+mj-lt"/>
            </a:endParaRPr>
          </a:p>
        </p:txBody>
      </p:sp>
      <p:sp>
        <p:nvSpPr>
          <p:cNvPr id="48" name="Rectangle: Diagonal Corners Snipped 47">
            <a:extLst>
              <a:ext uri="{FF2B5EF4-FFF2-40B4-BE49-F238E27FC236}">
                <a16:creationId xmlns:a16="http://schemas.microsoft.com/office/drawing/2014/main" id="{1A79D4DC-53A0-9C8F-54D0-56713A7C096F}"/>
              </a:ext>
            </a:extLst>
          </p:cNvPr>
          <p:cNvSpPr/>
          <p:nvPr/>
        </p:nvSpPr>
        <p:spPr>
          <a:xfrm>
            <a:off x="510638" y="1380053"/>
            <a:ext cx="6951784" cy="1512275"/>
          </a:xfrm>
          <a:prstGeom prst="snip2Diag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lumMod val="75000"/>
                    <a:lumOff val="25000"/>
                  </a:schemeClr>
                </a:solidFill>
                <a:latin typeface="+mj-lt"/>
              </a:rPr>
              <a:t>Use of </a:t>
            </a:r>
            <a:r>
              <a:rPr lang="en-US" sz="2400" b="1">
                <a:solidFill>
                  <a:schemeClr val="tx1">
                    <a:lumMod val="75000"/>
                    <a:lumOff val="25000"/>
                  </a:schemeClr>
                </a:solidFill>
                <a:latin typeface="+mj-lt"/>
              </a:rPr>
              <a:t>Landsat data is not feasible</a:t>
            </a:r>
          </a:p>
          <a:p>
            <a:pPr algn="ctr"/>
            <a:r>
              <a:rPr lang="en-US" sz="2400">
                <a:solidFill>
                  <a:schemeClr val="tx1">
                    <a:lumMod val="75000"/>
                    <a:lumOff val="25000"/>
                  </a:schemeClr>
                </a:solidFill>
                <a:latin typeface="+mj-lt"/>
              </a:rPr>
              <a:t>(higher spatiotemporal </a:t>
            </a:r>
          </a:p>
          <a:p>
            <a:pPr algn="ctr"/>
            <a:r>
              <a:rPr lang="en-US" sz="2400">
                <a:solidFill>
                  <a:schemeClr val="tx1">
                    <a:lumMod val="75000"/>
                    <a:lumOff val="25000"/>
                  </a:schemeClr>
                </a:solidFill>
                <a:latin typeface="+mj-lt"/>
              </a:rPr>
              <a:t>resolution datasets is needed)</a:t>
            </a:r>
          </a:p>
        </p:txBody>
      </p:sp>
      <p:sp>
        <p:nvSpPr>
          <p:cNvPr id="49" name="Rectangle: Diagonal Corners Snipped 48">
            <a:extLst>
              <a:ext uri="{FF2B5EF4-FFF2-40B4-BE49-F238E27FC236}">
                <a16:creationId xmlns:a16="http://schemas.microsoft.com/office/drawing/2014/main" id="{F018160D-928D-8DF7-8176-9461308E4CBE}"/>
              </a:ext>
            </a:extLst>
          </p:cNvPr>
          <p:cNvSpPr/>
          <p:nvPr/>
        </p:nvSpPr>
        <p:spPr>
          <a:xfrm>
            <a:off x="510638" y="4929934"/>
            <a:ext cx="6951784" cy="1535722"/>
          </a:xfrm>
          <a:prstGeom prst="snip2DiagRect">
            <a:avLst/>
          </a:prstGeom>
          <a:solidFill>
            <a:srgbClr val="FF9C5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lumMod val="75000"/>
                    <a:lumOff val="25000"/>
                  </a:schemeClr>
                </a:solidFill>
                <a:latin typeface="+mj-lt"/>
              </a:rPr>
              <a:t>Analysis of </a:t>
            </a:r>
            <a:r>
              <a:rPr lang="en-US" sz="2400" b="1">
                <a:solidFill>
                  <a:schemeClr val="tx1">
                    <a:lumMod val="75000"/>
                    <a:lumOff val="25000"/>
                  </a:schemeClr>
                </a:solidFill>
                <a:latin typeface="+mj-lt"/>
              </a:rPr>
              <a:t>flash drought</a:t>
            </a:r>
            <a:r>
              <a:rPr lang="en-US" sz="2400">
                <a:solidFill>
                  <a:schemeClr val="tx1">
                    <a:lumMod val="75000"/>
                    <a:lumOff val="25000"/>
                  </a:schemeClr>
                </a:solidFill>
                <a:latin typeface="+mj-lt"/>
              </a:rPr>
              <a:t> conditions before fire events should be examined at a </a:t>
            </a:r>
            <a:endParaRPr lang="en-US">
              <a:solidFill>
                <a:schemeClr val="tx1">
                  <a:lumMod val="75000"/>
                  <a:lumOff val="25000"/>
                </a:schemeClr>
              </a:solidFill>
              <a:latin typeface="+mj-lt"/>
            </a:endParaRPr>
          </a:p>
          <a:p>
            <a:pPr algn="ctr"/>
            <a:r>
              <a:rPr lang="en-US" sz="2400">
                <a:solidFill>
                  <a:schemeClr val="tx1">
                    <a:lumMod val="75000"/>
                    <a:lumOff val="25000"/>
                  </a:schemeClr>
                </a:solidFill>
                <a:latin typeface="+mj-lt"/>
              </a:rPr>
              <a:t>finer scale than FDRAs</a:t>
            </a:r>
            <a:endParaRPr lang="en-US">
              <a:solidFill>
                <a:schemeClr val="tx1">
                  <a:lumMod val="75000"/>
                  <a:lumOff val="25000"/>
                </a:schemeClr>
              </a:solidFill>
              <a:latin typeface="+mj-lt"/>
            </a:endParaRPr>
          </a:p>
        </p:txBody>
      </p:sp>
    </p:spTree>
    <p:extLst>
      <p:ext uri="{BB962C8B-B14F-4D97-AF65-F5344CB8AC3E}">
        <p14:creationId xmlns:p14="http://schemas.microsoft.com/office/powerpoint/2010/main" val="2954937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2E0B3-1209-43FF-FE33-5A3E8CF230DB}"/>
              </a:ext>
            </a:extLst>
          </p:cNvPr>
          <p:cNvSpPr>
            <a:spLocks noGrp="1"/>
          </p:cNvSpPr>
          <p:nvPr>
            <p:ph type="title"/>
          </p:nvPr>
        </p:nvSpPr>
        <p:spPr/>
        <p:txBody>
          <a:bodyPr/>
          <a:lstStyle/>
          <a:p>
            <a:r>
              <a:rPr lang="en-US"/>
              <a:t>CONCLUSIONS</a:t>
            </a:r>
          </a:p>
        </p:txBody>
      </p:sp>
      <p:sp>
        <p:nvSpPr>
          <p:cNvPr id="5" name="Rectangle: Diagonal Corners Snipped 4">
            <a:extLst>
              <a:ext uri="{FF2B5EF4-FFF2-40B4-BE49-F238E27FC236}">
                <a16:creationId xmlns:a16="http://schemas.microsoft.com/office/drawing/2014/main" id="{832521F0-3F5F-84E1-536F-B2C5B855B821}"/>
              </a:ext>
            </a:extLst>
          </p:cNvPr>
          <p:cNvSpPr/>
          <p:nvPr/>
        </p:nvSpPr>
        <p:spPr>
          <a:xfrm>
            <a:off x="4340326" y="1322204"/>
            <a:ext cx="7346517" cy="1575954"/>
          </a:xfrm>
          <a:prstGeom prst="snip2DiagRect">
            <a:avLst/>
          </a:prstGeom>
          <a:solidFill>
            <a:srgbClr val="20386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bg1"/>
                </a:solidFill>
                <a:latin typeface="Century Gothic"/>
              </a:rPr>
              <a:t>Minimum relative humidity</a:t>
            </a:r>
            <a:r>
              <a:rPr lang="en-US" sz="2400">
                <a:solidFill>
                  <a:schemeClr val="bg1"/>
                </a:solidFill>
                <a:latin typeface="Century Gothic"/>
              </a:rPr>
              <a:t> was the most significant environmental variable associated with wildfire occurrence in Vermont.</a:t>
            </a:r>
          </a:p>
        </p:txBody>
      </p:sp>
      <p:sp>
        <p:nvSpPr>
          <p:cNvPr id="6" name="Rectangle: Diagonal Corners Snipped 5">
            <a:extLst>
              <a:ext uri="{FF2B5EF4-FFF2-40B4-BE49-F238E27FC236}">
                <a16:creationId xmlns:a16="http://schemas.microsoft.com/office/drawing/2014/main" id="{04815D38-2CD2-3BE0-40B2-8CA449123349}"/>
              </a:ext>
            </a:extLst>
          </p:cNvPr>
          <p:cNvSpPr/>
          <p:nvPr/>
        </p:nvSpPr>
        <p:spPr>
          <a:xfrm>
            <a:off x="4339841" y="3172055"/>
            <a:ext cx="7347003" cy="1565232"/>
          </a:xfrm>
          <a:prstGeom prst="snip2DiagRect">
            <a:avLst/>
          </a:prstGeom>
          <a:solidFill>
            <a:srgbClr val="203864">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bg1"/>
                </a:solidFill>
                <a:latin typeface="Century Gothic"/>
              </a:rPr>
              <a:t>Green-up</a:t>
            </a:r>
            <a:r>
              <a:rPr lang="en-US" sz="2400">
                <a:solidFill>
                  <a:schemeClr val="bg1"/>
                </a:solidFill>
                <a:latin typeface="Century Gothic"/>
              </a:rPr>
              <a:t> dates over the study period remain </a:t>
            </a:r>
            <a:r>
              <a:rPr lang="en-US" sz="2400" b="1">
                <a:solidFill>
                  <a:schemeClr val="bg1"/>
                </a:solidFill>
                <a:latin typeface="Century Gothic"/>
              </a:rPr>
              <a:t>stable, </a:t>
            </a:r>
            <a:r>
              <a:rPr lang="en-US" sz="2400">
                <a:solidFill>
                  <a:schemeClr val="bg1"/>
                </a:solidFill>
                <a:latin typeface="Century Gothic"/>
              </a:rPr>
              <a:t>while </a:t>
            </a:r>
            <a:r>
              <a:rPr lang="en-US" sz="2400" b="1">
                <a:solidFill>
                  <a:schemeClr val="bg1"/>
                </a:solidFill>
                <a:latin typeface="Century Gothic"/>
              </a:rPr>
              <a:t>snowmelt </a:t>
            </a:r>
            <a:r>
              <a:rPr lang="en-US" sz="2400">
                <a:solidFill>
                  <a:schemeClr val="bg1"/>
                </a:solidFill>
                <a:latin typeface="Century Gothic"/>
              </a:rPr>
              <a:t>dates appear to be </a:t>
            </a:r>
            <a:r>
              <a:rPr lang="en-US" sz="2400" b="1">
                <a:solidFill>
                  <a:schemeClr val="bg1"/>
                </a:solidFill>
                <a:latin typeface="Century Gothic"/>
              </a:rPr>
              <a:t>increasing in variability</a:t>
            </a:r>
            <a:r>
              <a:rPr lang="en-US" sz="2400">
                <a:solidFill>
                  <a:schemeClr val="bg1"/>
                </a:solidFill>
                <a:latin typeface="Century Gothic"/>
              </a:rPr>
              <a:t>.</a:t>
            </a:r>
            <a:endParaRPr lang="en-US">
              <a:solidFill>
                <a:schemeClr val="bg1"/>
              </a:solidFill>
            </a:endParaRPr>
          </a:p>
        </p:txBody>
      </p:sp>
      <p:pic>
        <p:nvPicPr>
          <p:cNvPr id="8" name="Picture 7" descr="A fire in a dry field&#10;&#10;Description automatically generated">
            <a:extLst>
              <a:ext uri="{FF2B5EF4-FFF2-40B4-BE49-F238E27FC236}">
                <a16:creationId xmlns:a16="http://schemas.microsoft.com/office/drawing/2014/main" id="{5A7F2762-346A-5A02-CE33-9C41AEB7851A}"/>
              </a:ext>
            </a:extLst>
          </p:cNvPr>
          <p:cNvPicPr>
            <a:picLocks noChangeAspect="1"/>
          </p:cNvPicPr>
          <p:nvPr/>
        </p:nvPicPr>
        <p:blipFill>
          <a:blip r:embed="rId3"/>
          <a:stretch>
            <a:fillRect/>
          </a:stretch>
        </p:blipFill>
        <p:spPr>
          <a:xfrm>
            <a:off x="314511" y="1320456"/>
            <a:ext cx="3416779" cy="5020573"/>
          </a:xfrm>
          <a:prstGeom prst="rect">
            <a:avLst/>
          </a:prstGeom>
          <a:effectLst>
            <a:outerShdw blurRad="50800" dist="38100" dir="2700000" algn="tl" rotWithShape="0">
              <a:prstClr val="black">
                <a:alpha val="40000"/>
              </a:prstClr>
            </a:outerShdw>
          </a:effectLst>
        </p:spPr>
      </p:pic>
      <p:sp>
        <p:nvSpPr>
          <p:cNvPr id="10" name="Text Placeholder 4">
            <a:extLst>
              <a:ext uri="{FF2B5EF4-FFF2-40B4-BE49-F238E27FC236}">
                <a16:creationId xmlns:a16="http://schemas.microsoft.com/office/drawing/2014/main" id="{1D652D9B-AE2C-703A-5B2D-87A3562EEEAB}"/>
              </a:ext>
            </a:extLst>
          </p:cNvPr>
          <p:cNvSpPr txBox="1">
            <a:spLocks/>
          </p:cNvSpPr>
          <p:nvPr/>
        </p:nvSpPr>
        <p:spPr>
          <a:xfrm>
            <a:off x="314511" y="6468672"/>
            <a:ext cx="2729424" cy="221402"/>
          </a:xfrm>
          <a:prstGeom prst="rect">
            <a:avLst/>
          </a:prstGeom>
          <a:solidFill>
            <a:schemeClr val="bg1"/>
          </a:solidFill>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a:solidFill>
                  <a:prstClr val="black">
                    <a:lumMod val="75000"/>
                    <a:lumOff val="25000"/>
                  </a:prstClr>
                </a:solidFill>
                <a:latin typeface="Century Gothic"/>
              </a:rPr>
              <a:t>Image Credit: NWS Burlington</a:t>
            </a:r>
            <a:endParaRPr lang="en-US">
              <a:solidFill>
                <a:prstClr val="black">
                  <a:lumMod val="75000"/>
                  <a:lumOff val="25000"/>
                </a:prstClr>
              </a:solidFill>
            </a:endParaRPr>
          </a:p>
        </p:txBody>
      </p:sp>
      <p:sp>
        <p:nvSpPr>
          <p:cNvPr id="11" name="Rectangle: Diagonal Corners Snipped 10">
            <a:extLst>
              <a:ext uri="{FF2B5EF4-FFF2-40B4-BE49-F238E27FC236}">
                <a16:creationId xmlns:a16="http://schemas.microsoft.com/office/drawing/2014/main" id="{0EA2ADA9-15FF-61A5-4B17-2FD47A934874}"/>
              </a:ext>
            </a:extLst>
          </p:cNvPr>
          <p:cNvSpPr/>
          <p:nvPr/>
        </p:nvSpPr>
        <p:spPr>
          <a:xfrm>
            <a:off x="4340557" y="5004450"/>
            <a:ext cx="7498685" cy="1573834"/>
          </a:xfrm>
          <a:prstGeom prst="snip2DiagRect">
            <a:avLst/>
          </a:prstGeom>
          <a:solidFill>
            <a:srgbClr val="6A9BD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latin typeface="Century Gothic"/>
              </a:rPr>
              <a:t>Datasets with </a:t>
            </a:r>
            <a:r>
              <a:rPr lang="en-US" sz="2400" b="1">
                <a:solidFill>
                  <a:schemeClr val="bg1"/>
                </a:solidFill>
                <a:latin typeface="Century Gothic"/>
              </a:rPr>
              <a:t>fine spatial</a:t>
            </a:r>
            <a:r>
              <a:rPr lang="en-US" sz="2400">
                <a:solidFill>
                  <a:schemeClr val="bg1"/>
                </a:solidFill>
                <a:latin typeface="Century Gothic"/>
              </a:rPr>
              <a:t> and </a:t>
            </a:r>
            <a:r>
              <a:rPr lang="en-US" sz="2400" b="1">
                <a:solidFill>
                  <a:schemeClr val="bg1"/>
                </a:solidFill>
                <a:latin typeface="Century Gothic"/>
              </a:rPr>
              <a:t>temporal </a:t>
            </a:r>
            <a:r>
              <a:rPr lang="en-US" sz="2400">
                <a:solidFill>
                  <a:schemeClr val="bg1"/>
                </a:solidFill>
                <a:latin typeface="Century Gothic"/>
              </a:rPr>
              <a:t>characteristics are </a:t>
            </a:r>
            <a:r>
              <a:rPr lang="en-US" sz="2400" b="1">
                <a:solidFill>
                  <a:schemeClr val="bg1"/>
                </a:solidFill>
                <a:latin typeface="Century Gothic"/>
              </a:rPr>
              <a:t>critical </a:t>
            </a:r>
            <a:r>
              <a:rPr lang="en-US" sz="2400">
                <a:solidFill>
                  <a:schemeClr val="bg1"/>
                </a:solidFill>
                <a:latin typeface="Century Gothic"/>
              </a:rPr>
              <a:t>for analyzing regional trends in environmental conditions indicative of </a:t>
            </a:r>
            <a:r>
              <a:rPr lang="en-US" sz="2400" b="1">
                <a:solidFill>
                  <a:schemeClr val="bg1"/>
                </a:solidFill>
                <a:latin typeface="Century Gothic"/>
              </a:rPr>
              <a:t>flash droughts</a:t>
            </a:r>
            <a:r>
              <a:rPr lang="en-US" sz="2400">
                <a:solidFill>
                  <a:schemeClr val="bg1"/>
                </a:solidFill>
                <a:latin typeface="Century Gothic"/>
              </a:rPr>
              <a:t> and </a:t>
            </a:r>
            <a:r>
              <a:rPr lang="en-US" sz="2400" b="1">
                <a:solidFill>
                  <a:schemeClr val="bg1"/>
                </a:solidFill>
                <a:latin typeface="Century Gothic"/>
              </a:rPr>
              <a:t>wildland fires</a:t>
            </a:r>
            <a:r>
              <a:rPr lang="en-US" sz="2400">
                <a:solidFill>
                  <a:schemeClr val="bg1"/>
                </a:solidFill>
                <a:latin typeface="Century Gothic"/>
              </a:rPr>
              <a:t>.</a:t>
            </a:r>
          </a:p>
        </p:txBody>
      </p:sp>
    </p:spTree>
    <p:extLst>
      <p:ext uri="{BB962C8B-B14F-4D97-AF65-F5344CB8AC3E}">
        <p14:creationId xmlns:p14="http://schemas.microsoft.com/office/powerpoint/2010/main" val="168119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1EF1F4C5-C862-1945-D8C8-1B2674A71E1C}"/>
              </a:ext>
            </a:extLst>
          </p:cNvPr>
          <p:cNvSpPr txBox="1">
            <a:spLocks/>
          </p:cNvSpPr>
          <p:nvPr/>
        </p:nvSpPr>
        <p:spPr>
          <a:xfrm>
            <a:off x="330797" y="1115746"/>
            <a:ext cx="10429164" cy="4786515"/>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C00000"/>
                </a:solidFill>
                <a:latin typeface="Century Gothic"/>
                <a:cs typeface="Arial"/>
              </a:rPr>
              <a:t>NASA DEVELOP Program</a:t>
            </a:r>
          </a:p>
          <a:p>
            <a:pPr marL="457200" indent="-457200">
              <a:spcAft>
                <a:spcPts val="100"/>
              </a:spcAft>
              <a:buClr>
                <a:srgbClr val="C13E2D"/>
              </a:buClr>
              <a:buFont typeface="Arial" panose="020B0604020202020204" pitchFamily="34" charset="0"/>
              <a:buChar char="•"/>
            </a:pPr>
            <a:r>
              <a:rPr lang="en-US" sz="1400">
                <a:latin typeface="Century Gothic"/>
                <a:cs typeface="Arial"/>
              </a:rPr>
              <a:t>Tallis Monteiro </a:t>
            </a:r>
            <a:r>
              <a:rPr lang="en-US" sz="1400">
                <a:latin typeface="Century Gothic"/>
                <a:ea typeface="+mj-lt"/>
                <a:cs typeface="Arial"/>
              </a:rPr>
              <a:t>(Center Lead, North Carolina – NCEI)</a:t>
            </a:r>
            <a:endParaRPr lang="en-US" sz="1400">
              <a:latin typeface="Century Gothic"/>
              <a:cs typeface="Arial"/>
            </a:endParaRPr>
          </a:p>
          <a:p>
            <a:r>
              <a:rPr lang="en-US" sz="1600">
                <a:solidFill>
                  <a:srgbClr val="C00000"/>
                </a:solidFill>
                <a:ea typeface="+mj-lt"/>
                <a:cs typeface="+mj-lt"/>
              </a:rPr>
              <a:t>Special Thanks</a:t>
            </a:r>
          </a:p>
          <a:p>
            <a:pPr marL="457200" indent="-457200">
              <a:buClr>
                <a:srgbClr val="C13E2D"/>
              </a:buClr>
              <a:buChar char="•"/>
            </a:pPr>
            <a:r>
              <a:rPr lang="en-US" sz="1400">
                <a:cs typeface="Arial"/>
              </a:rPr>
              <a:t>Kristen O'Shea (Desert Research Institute, Climate Engine)</a:t>
            </a:r>
          </a:p>
          <a:p>
            <a:pPr marL="457200" indent="-457200">
              <a:buClr>
                <a:srgbClr val="C13E2D"/>
              </a:buClr>
              <a:buChar char="•"/>
            </a:pPr>
            <a:r>
              <a:rPr lang="en-US" sz="1400">
                <a:cs typeface="Arial"/>
              </a:rPr>
              <a:t>Dr. Kenton Ross (NASA DEVELOP National Program)</a:t>
            </a:r>
          </a:p>
          <a:p>
            <a:pPr marL="457200" indent="-457200">
              <a:buClr>
                <a:srgbClr val="C13E2D"/>
              </a:buClr>
              <a:buChar char="•"/>
            </a:pPr>
            <a:r>
              <a:rPr lang="en-US" sz="1400">
                <a:cs typeface="Arial"/>
              </a:rPr>
              <a:t>Kathryn Caruso (Former Center Lead, North Carolina – NCEI)</a:t>
            </a:r>
          </a:p>
          <a:p>
            <a:r>
              <a:rPr lang="en-US" sz="1600">
                <a:solidFill>
                  <a:srgbClr val="C00000"/>
                </a:solidFill>
                <a:ea typeface="+mj-lt"/>
                <a:cs typeface="+mj-lt"/>
              </a:rPr>
              <a:t>Science Advisors</a:t>
            </a:r>
          </a:p>
          <a:p>
            <a:pPr marL="457200" indent="-457200">
              <a:buClr>
                <a:srgbClr val="C13E2D"/>
              </a:buClr>
              <a:buFont typeface="Arial" panose="020B0604020202020204" pitchFamily="34" charset="0"/>
              <a:buChar char="•"/>
            </a:pPr>
            <a:r>
              <a:rPr lang="en-US" sz="1400">
                <a:cs typeface="Arial"/>
              </a:rPr>
              <a:t>Dr. Lesley-Ann L. </a:t>
            </a:r>
            <a:r>
              <a:rPr lang="en-US" sz="1400" err="1">
                <a:cs typeface="Arial"/>
              </a:rPr>
              <a:t>Dupigny</a:t>
            </a:r>
            <a:r>
              <a:rPr lang="en-US" sz="1400">
                <a:cs typeface="Arial"/>
              </a:rPr>
              <a:t>-Giroux </a:t>
            </a:r>
            <a:r>
              <a:rPr lang="en-US" sz="1400">
                <a:ea typeface="+mj-lt"/>
                <a:cs typeface="Arial"/>
              </a:rPr>
              <a:t>(</a:t>
            </a:r>
            <a:r>
              <a:rPr lang="en-US" sz="1400">
                <a:cs typeface="Arial"/>
              </a:rPr>
              <a:t>University of Vermont)</a:t>
            </a:r>
          </a:p>
          <a:p>
            <a:pPr marL="457200" indent="-457200">
              <a:buClr>
                <a:srgbClr val="C13E2D"/>
              </a:buClr>
              <a:buFont typeface="Arial" panose="020B0604020202020204" pitchFamily="34" charset="0"/>
              <a:buChar char="•"/>
            </a:pPr>
            <a:r>
              <a:rPr lang="en-US" sz="1400">
                <a:cs typeface="Arial"/>
              </a:rPr>
              <a:t>Dr. Vanessa Escobar </a:t>
            </a:r>
            <a:r>
              <a:rPr lang="en-US" sz="1400">
                <a:ea typeface="+mj-lt"/>
                <a:cs typeface="Arial"/>
              </a:rPr>
              <a:t>(</a:t>
            </a:r>
            <a:r>
              <a:rPr lang="en-US" sz="1400">
                <a:ea typeface="+mj-lt"/>
                <a:cs typeface="+mj-lt"/>
              </a:rPr>
              <a:t>NESDIS)</a:t>
            </a:r>
            <a:endParaRPr lang="en-US" sz="1400">
              <a:ea typeface="+mj-lt"/>
              <a:cs typeface="Arial"/>
            </a:endParaRPr>
          </a:p>
          <a:p>
            <a:pPr marL="457200" indent="-457200">
              <a:buClr>
                <a:srgbClr val="C13E2D"/>
              </a:buClr>
              <a:buFont typeface="Arial" panose="020B0604020202020204" pitchFamily="34" charset="0"/>
              <a:buChar char="•"/>
            </a:pPr>
            <a:r>
              <a:rPr lang="en-US" sz="1400">
                <a:ea typeface="+mj-lt"/>
                <a:cs typeface="Arial"/>
              </a:rPr>
              <a:t>Ryan Goodale (</a:t>
            </a:r>
            <a:r>
              <a:rPr lang="en-US" sz="1400">
                <a:ea typeface="+mj-lt"/>
                <a:cs typeface="+mj-lt"/>
              </a:rPr>
              <a:t>Colorado University in Denver)</a:t>
            </a:r>
            <a:endParaRPr lang="en-US" sz="1400">
              <a:ea typeface="+mj-lt"/>
              <a:cs typeface="Arial"/>
            </a:endParaRPr>
          </a:p>
          <a:p>
            <a:pPr marL="457200" indent="-457200">
              <a:buClr>
                <a:srgbClr val="C13E2D"/>
              </a:buClr>
              <a:buFont typeface="Arial" panose="020B0604020202020204" pitchFamily="34" charset="0"/>
              <a:buChar char="•"/>
            </a:pPr>
            <a:r>
              <a:rPr lang="en-US" sz="1400">
                <a:cs typeface="Arial"/>
              </a:rPr>
              <a:t>Tamara Houston </a:t>
            </a:r>
            <a:r>
              <a:rPr lang="en-US" sz="1400">
                <a:ea typeface="+mj-lt"/>
                <a:cs typeface="Arial"/>
              </a:rPr>
              <a:t>(</a:t>
            </a:r>
            <a:r>
              <a:rPr lang="en-US" sz="1400">
                <a:ea typeface="+mj-lt"/>
                <a:cs typeface="+mj-lt"/>
              </a:rPr>
              <a:t>NCEI)</a:t>
            </a:r>
          </a:p>
          <a:p>
            <a:pPr marL="457200" indent="-457200">
              <a:buClr>
                <a:srgbClr val="C13E2D"/>
              </a:buClr>
              <a:buFont typeface="Arial" panose="020B0604020202020204" pitchFamily="34" charset="0"/>
              <a:buChar char="•"/>
            </a:pPr>
            <a:r>
              <a:rPr lang="en-US" sz="1400">
                <a:ea typeface="+mj-lt"/>
                <a:cs typeface="+mj-lt"/>
              </a:rPr>
              <a:t>Dr. David J. Meyer (NASA, Goddard Space Flight Center)</a:t>
            </a:r>
          </a:p>
          <a:p>
            <a:pPr marL="457200" indent="-457200">
              <a:buClr>
                <a:srgbClr val="C13E2D"/>
              </a:buClr>
              <a:buChar char="•"/>
            </a:pPr>
            <a:r>
              <a:rPr lang="en-US" sz="1400">
                <a:ea typeface="+mj-lt"/>
                <a:cs typeface="+mj-lt"/>
              </a:rPr>
              <a:t>Molly </a:t>
            </a:r>
            <a:r>
              <a:rPr lang="en-US" sz="1400" err="1">
                <a:ea typeface="+mj-lt"/>
                <a:cs typeface="+mj-lt"/>
              </a:rPr>
              <a:t>Woloszyn</a:t>
            </a:r>
            <a:r>
              <a:rPr lang="en-US" sz="1400">
                <a:ea typeface="+mj-lt"/>
                <a:cs typeface="+mj-lt"/>
              </a:rPr>
              <a:t> (NIDIS, Midwest DEWS)</a:t>
            </a:r>
          </a:p>
          <a:p>
            <a:pPr>
              <a:buClr>
                <a:srgbClr val="C13E2D"/>
              </a:buClr>
            </a:pPr>
            <a:r>
              <a:rPr lang="en-US" sz="1600">
                <a:solidFill>
                  <a:srgbClr val="C00000"/>
                </a:solidFill>
                <a:ea typeface="+mj-lt"/>
                <a:cs typeface="+mj-lt"/>
              </a:rPr>
              <a:t>Partners</a:t>
            </a:r>
          </a:p>
          <a:p>
            <a:pPr marL="457200" indent="-457200">
              <a:buClr>
                <a:srgbClr val="C13E2D"/>
              </a:buClr>
              <a:buFont typeface="Arial" panose="020B0604020202020204" pitchFamily="34" charset="0"/>
              <a:buChar char="•"/>
            </a:pPr>
            <a:r>
              <a:rPr lang="en-US" sz="1400">
                <a:cs typeface="Arial"/>
              </a:rPr>
              <a:t>Kim A. Locke </a:t>
            </a:r>
            <a:r>
              <a:rPr lang="en-US" sz="1400">
                <a:ea typeface="+mj-lt"/>
                <a:cs typeface="Arial"/>
              </a:rPr>
              <a:t>(</a:t>
            </a:r>
            <a:r>
              <a:rPr lang="en-US" sz="1400">
                <a:ea typeface="+mj-lt"/>
                <a:cs typeface="+mj-lt"/>
              </a:rPr>
              <a:t>NASA, Goddard Space Flight Center)</a:t>
            </a:r>
            <a:endParaRPr lang="en-US" sz="1400">
              <a:cs typeface="Arial"/>
            </a:endParaRPr>
          </a:p>
          <a:p>
            <a:pPr marL="457200" indent="-457200">
              <a:buClr>
                <a:srgbClr val="C13E2D"/>
              </a:buClr>
              <a:buChar char="•"/>
            </a:pPr>
            <a:r>
              <a:rPr lang="en-US" sz="1400">
                <a:cs typeface="Arial"/>
              </a:rPr>
              <a:t>Pete </a:t>
            </a:r>
            <a:r>
              <a:rPr lang="en-US" sz="1400" err="1">
                <a:cs typeface="Arial"/>
              </a:rPr>
              <a:t>Banacos</a:t>
            </a:r>
            <a:r>
              <a:rPr lang="en-US" sz="1400">
                <a:cs typeface="Arial"/>
              </a:rPr>
              <a:t>, Gabriel </a:t>
            </a:r>
            <a:r>
              <a:rPr lang="en-US" sz="1400" err="1">
                <a:cs typeface="Arial"/>
              </a:rPr>
              <a:t>Langbauer</a:t>
            </a:r>
            <a:r>
              <a:rPr lang="en-US" sz="1400">
                <a:cs typeface="Arial"/>
              </a:rPr>
              <a:t>, &amp; Brooke Tabor </a:t>
            </a:r>
            <a:r>
              <a:rPr lang="en-US" sz="1400">
                <a:ea typeface="+mj-lt"/>
                <a:cs typeface="Arial"/>
              </a:rPr>
              <a:t>(</a:t>
            </a:r>
            <a:r>
              <a:rPr lang="en-US" sz="1400">
                <a:ea typeface="+mj-lt"/>
                <a:cs typeface="+mj-lt"/>
              </a:rPr>
              <a:t>National Weather Service)</a:t>
            </a:r>
            <a:endParaRPr lang="en-US" sz="1400">
              <a:cs typeface="Arial"/>
            </a:endParaRPr>
          </a:p>
          <a:p>
            <a:pPr marL="457200" indent="-457200">
              <a:buClr>
                <a:srgbClr val="C13E2D"/>
              </a:buClr>
              <a:buChar char="•"/>
            </a:pPr>
            <a:r>
              <a:rPr lang="en-US" sz="1400">
                <a:cs typeface="Arial"/>
              </a:rPr>
              <a:t>Sylvia Reeves </a:t>
            </a:r>
            <a:r>
              <a:rPr lang="en-US" sz="1400">
                <a:ea typeface="+mj-lt"/>
                <a:cs typeface="Arial"/>
              </a:rPr>
              <a:t>(</a:t>
            </a:r>
            <a:r>
              <a:rPr lang="en-US" sz="1400">
                <a:ea typeface="+mj-lt"/>
                <a:cs typeface="+mj-lt"/>
              </a:rPr>
              <a:t>NIDIS, Northwest DEWS)</a:t>
            </a:r>
            <a:endParaRPr lang="en-US" sz="1400">
              <a:cs typeface="Arial"/>
            </a:endParaRPr>
          </a:p>
          <a:p>
            <a:pPr marL="457200" indent="-457200">
              <a:buClr>
                <a:srgbClr val="C13E2D"/>
              </a:buClr>
              <a:buFont typeface="Arial" panose="020B0604020202020204" pitchFamily="34" charset="0"/>
              <a:buChar char="•"/>
            </a:pPr>
            <a:r>
              <a:rPr lang="en-US" sz="1400">
                <a:cs typeface="Arial"/>
              </a:rPr>
              <a:t>Dan </a:t>
            </a:r>
            <a:r>
              <a:rPr lang="en-US" sz="1400" err="1">
                <a:cs typeface="Arial"/>
              </a:rPr>
              <a:t>Dillner</a:t>
            </a:r>
            <a:r>
              <a:rPr lang="en-US" sz="1400">
                <a:cs typeface="Arial"/>
              </a:rPr>
              <a:t> </a:t>
            </a:r>
            <a:r>
              <a:rPr lang="en-US" sz="1400">
                <a:ea typeface="+mj-lt"/>
                <a:cs typeface="Arial"/>
              </a:rPr>
              <a:t>(</a:t>
            </a:r>
            <a:r>
              <a:rPr lang="en-US" sz="1400">
                <a:ea typeface="+mj-lt"/>
                <a:cs typeface="+mj-lt"/>
              </a:rPr>
              <a:t>Vermont Agency of Natural Resources)</a:t>
            </a:r>
          </a:p>
        </p:txBody>
      </p:sp>
    </p:spTree>
    <p:extLst>
      <p:ext uri="{BB962C8B-B14F-4D97-AF65-F5344CB8AC3E}">
        <p14:creationId xmlns:p14="http://schemas.microsoft.com/office/powerpoint/2010/main" val="3159649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99FF-A9A7-E956-8F59-180D3E66C731}"/>
              </a:ext>
            </a:extLst>
          </p:cNvPr>
          <p:cNvSpPr>
            <a:spLocks noGrp="1"/>
          </p:cNvSpPr>
          <p:nvPr>
            <p:ph type="title"/>
          </p:nvPr>
        </p:nvSpPr>
        <p:spPr/>
        <p:txBody>
          <a:bodyPr/>
          <a:lstStyle/>
          <a:p>
            <a:r>
              <a:rPr lang="en-US"/>
              <a:t>BACKGROUND</a:t>
            </a:r>
          </a:p>
        </p:txBody>
      </p:sp>
      <p:graphicFrame>
        <p:nvGraphicFramePr>
          <p:cNvPr id="3" name="Table 2">
            <a:extLst>
              <a:ext uri="{FF2B5EF4-FFF2-40B4-BE49-F238E27FC236}">
                <a16:creationId xmlns:a16="http://schemas.microsoft.com/office/drawing/2014/main" id="{11FD936B-C883-71BE-3A9A-6A0314479003}"/>
              </a:ext>
            </a:extLst>
          </p:cNvPr>
          <p:cNvGraphicFramePr>
            <a:graphicFrameLocks noGrp="1"/>
          </p:cNvGraphicFramePr>
          <p:nvPr>
            <p:extLst>
              <p:ext uri="{D42A27DB-BD31-4B8C-83A1-F6EECF244321}">
                <p14:modId xmlns:p14="http://schemas.microsoft.com/office/powerpoint/2010/main" val="3076128132"/>
              </p:ext>
            </p:extLst>
          </p:nvPr>
        </p:nvGraphicFramePr>
        <p:xfrm>
          <a:off x="1152760" y="1988155"/>
          <a:ext cx="9876085" cy="4119040"/>
        </p:xfrm>
        <a:graphic>
          <a:graphicData uri="http://schemas.openxmlformats.org/drawingml/2006/table">
            <a:tbl>
              <a:tblPr firstRow="1" bandRow="1">
                <a:tableStyleId>{C083E6E3-FA7D-4D7B-A595-EF9225AFEA82}</a:tableStyleId>
              </a:tblPr>
              <a:tblGrid>
                <a:gridCol w="3111499">
                  <a:extLst>
                    <a:ext uri="{9D8B030D-6E8A-4147-A177-3AD203B41FA5}">
                      <a16:colId xmlns:a16="http://schemas.microsoft.com/office/drawing/2014/main" val="1566822439"/>
                    </a:ext>
                  </a:extLst>
                </a:gridCol>
                <a:gridCol w="2381250">
                  <a:extLst>
                    <a:ext uri="{9D8B030D-6E8A-4147-A177-3AD203B41FA5}">
                      <a16:colId xmlns:a16="http://schemas.microsoft.com/office/drawing/2014/main" val="4073572072"/>
                    </a:ext>
                  </a:extLst>
                </a:gridCol>
                <a:gridCol w="4383336">
                  <a:extLst>
                    <a:ext uri="{9D8B030D-6E8A-4147-A177-3AD203B41FA5}">
                      <a16:colId xmlns:a16="http://schemas.microsoft.com/office/drawing/2014/main" val="799952709"/>
                    </a:ext>
                  </a:extLst>
                </a:gridCol>
              </a:tblGrid>
              <a:tr h="514880">
                <a:tc>
                  <a:txBody>
                    <a:bodyPr/>
                    <a:lstStyle/>
                    <a:p>
                      <a:pPr algn="ctr"/>
                      <a:r>
                        <a:rPr lang="en-US" sz="1600">
                          <a:solidFill>
                            <a:schemeClr val="tx1">
                              <a:lumMod val="75000"/>
                              <a:lumOff val="25000"/>
                            </a:schemeClr>
                          </a:solidFill>
                          <a:latin typeface="Century Gothic"/>
                        </a:rPr>
                        <a:t>Parameter</a:t>
                      </a:r>
                    </a:p>
                  </a:txBody>
                  <a:tcPr anchor="ctr">
                    <a:lnL w="28575">
                      <a:solidFill>
                        <a:schemeClr val="tx1">
                          <a:lumMod val="50000"/>
                          <a:lumOff val="50000"/>
                        </a:schemeClr>
                      </a:solidFill>
                    </a:lnL>
                    <a:lnR w="12700">
                      <a:solidFill>
                        <a:schemeClr val="tx1"/>
                      </a:solidFill>
                    </a:lnR>
                    <a:lnT w="28575">
                      <a:solidFill>
                        <a:schemeClr val="tx1">
                          <a:lumMod val="50000"/>
                          <a:lumOff val="50000"/>
                        </a:schemeClr>
                      </a:solidFill>
                    </a:lnT>
                  </a:tcPr>
                </a:tc>
                <a:tc>
                  <a:txBody>
                    <a:bodyPr/>
                    <a:lstStyle/>
                    <a:p>
                      <a:pPr algn="ctr"/>
                      <a:r>
                        <a:rPr lang="en-US" sz="1600">
                          <a:solidFill>
                            <a:schemeClr val="tx1">
                              <a:lumMod val="75000"/>
                              <a:lumOff val="25000"/>
                            </a:schemeClr>
                          </a:solidFill>
                          <a:latin typeface="Century Gothic"/>
                        </a:rPr>
                        <a:t>Trend</a:t>
                      </a:r>
                    </a:p>
                  </a:txBody>
                  <a:tcPr anchor="ctr">
                    <a:lnL w="12700">
                      <a:solidFill>
                        <a:schemeClr val="tx1"/>
                      </a:solidFill>
                    </a:lnL>
                    <a:lnR w="12700">
                      <a:solidFill>
                        <a:schemeClr val="tx1"/>
                      </a:solidFill>
                    </a:lnR>
                    <a:lnT w="28575">
                      <a:solidFill>
                        <a:schemeClr val="tx1">
                          <a:lumMod val="50000"/>
                          <a:lumOff val="50000"/>
                        </a:schemeClr>
                      </a:solidFill>
                    </a:lnT>
                  </a:tcPr>
                </a:tc>
                <a:tc>
                  <a:txBody>
                    <a:bodyPr/>
                    <a:lstStyle/>
                    <a:p>
                      <a:pPr lvl="0" algn="ctr">
                        <a:buNone/>
                      </a:pPr>
                      <a:r>
                        <a:rPr lang="en-US" sz="1600">
                          <a:solidFill>
                            <a:schemeClr val="tx1">
                              <a:lumMod val="75000"/>
                              <a:lumOff val="25000"/>
                            </a:schemeClr>
                          </a:solidFill>
                          <a:latin typeface="Century Gothic"/>
                        </a:rPr>
                        <a:t>Projection</a:t>
                      </a:r>
                    </a:p>
                  </a:txBody>
                  <a:tcPr anchor="ctr">
                    <a:lnL w="12700">
                      <a:solidFill>
                        <a:schemeClr val="tx1"/>
                      </a:solidFill>
                    </a:lnL>
                    <a:lnR w="28575">
                      <a:solidFill>
                        <a:schemeClr val="tx1">
                          <a:lumMod val="50000"/>
                          <a:lumOff val="50000"/>
                        </a:schemeClr>
                      </a:solidFill>
                    </a:lnR>
                    <a:lnT w="28575">
                      <a:solidFill>
                        <a:schemeClr val="tx1">
                          <a:lumMod val="50000"/>
                          <a:lumOff val="50000"/>
                        </a:schemeClr>
                      </a:solidFill>
                    </a:lnT>
                  </a:tcPr>
                </a:tc>
                <a:extLst>
                  <a:ext uri="{0D108BD9-81ED-4DB2-BD59-A6C34878D82A}">
                    <a16:rowId xmlns:a16="http://schemas.microsoft.com/office/drawing/2014/main" val="2799430511"/>
                  </a:ext>
                </a:extLst>
              </a:tr>
              <a:tr h="514880">
                <a:tc>
                  <a:txBody>
                    <a:bodyPr/>
                    <a:lstStyle/>
                    <a:p>
                      <a:pPr algn="ctr"/>
                      <a:r>
                        <a:rPr lang="en-US" sz="1400">
                          <a:solidFill>
                            <a:schemeClr val="tx1">
                              <a:lumMod val="75000"/>
                              <a:lumOff val="25000"/>
                            </a:schemeClr>
                          </a:solidFill>
                          <a:latin typeface="Century Gothic"/>
                        </a:rPr>
                        <a:t>Annual Temperature</a:t>
                      </a:r>
                    </a:p>
                  </a:txBody>
                  <a:tcPr anchor="ctr">
                    <a:lnL w="28575">
                      <a:solidFill>
                        <a:schemeClr val="tx1">
                          <a:lumMod val="50000"/>
                          <a:lumOff val="50000"/>
                        </a:schemeClr>
                      </a:solidFill>
                    </a:lnL>
                    <a:lnR w="12700">
                      <a:solidFill>
                        <a:schemeClr val="tx1"/>
                      </a:solidFill>
                    </a:lnR>
                  </a:tcPr>
                </a:tc>
                <a:tc>
                  <a:txBody>
                    <a:bodyPr/>
                    <a:lstStyle/>
                    <a:p>
                      <a:pPr algn="ctr"/>
                      <a:r>
                        <a:rPr lang="en-US" sz="1400">
                          <a:solidFill>
                            <a:schemeClr val="tx1">
                              <a:lumMod val="75000"/>
                              <a:lumOff val="25000"/>
                            </a:schemeClr>
                          </a:solidFill>
                          <a:latin typeface="Century Gothic"/>
                        </a:rPr>
                        <a:t>Increase</a:t>
                      </a:r>
                    </a:p>
                  </a:txBody>
                  <a:tcPr anchor="ctr">
                    <a:lnL w="12700">
                      <a:solidFill>
                        <a:schemeClr val="tx1"/>
                      </a:solidFill>
                    </a:lnL>
                    <a:lnR w="12700">
                      <a:solidFill>
                        <a:schemeClr val="tx1"/>
                      </a:solidFill>
                    </a:lnR>
                  </a:tcPr>
                </a:tc>
                <a:tc>
                  <a:txBody>
                    <a:bodyPr/>
                    <a:lstStyle/>
                    <a:p>
                      <a:pPr lvl="0" algn="ctr">
                        <a:buNone/>
                      </a:pPr>
                      <a:r>
                        <a:rPr lang="en-US" sz="1400" b="0" i="0" u="none" strike="noStrike" noProof="0">
                          <a:solidFill>
                            <a:schemeClr val="tx1">
                              <a:lumMod val="75000"/>
                              <a:lumOff val="25000"/>
                            </a:schemeClr>
                          </a:solidFill>
                          <a:latin typeface="Century Gothic"/>
                        </a:rPr>
                        <a:t>3.7-5.8°F higher by 2050</a:t>
                      </a:r>
                      <a:endParaRPr lang="en-US">
                        <a:solidFill>
                          <a:schemeClr val="tx1">
                            <a:lumMod val="75000"/>
                            <a:lumOff val="25000"/>
                          </a:schemeClr>
                        </a:solidFill>
                      </a:endParaRPr>
                    </a:p>
                  </a:txBody>
                  <a:tcPr anchor="ctr">
                    <a:lnL w="12700">
                      <a:solidFill>
                        <a:schemeClr val="tx1"/>
                      </a:solidFill>
                    </a:lnL>
                    <a:lnR w="28575">
                      <a:solidFill>
                        <a:schemeClr val="tx1">
                          <a:lumMod val="50000"/>
                          <a:lumOff val="50000"/>
                        </a:schemeClr>
                      </a:solidFill>
                    </a:lnR>
                  </a:tcPr>
                </a:tc>
                <a:extLst>
                  <a:ext uri="{0D108BD9-81ED-4DB2-BD59-A6C34878D82A}">
                    <a16:rowId xmlns:a16="http://schemas.microsoft.com/office/drawing/2014/main" val="862800230"/>
                  </a:ext>
                </a:extLst>
              </a:tr>
              <a:tr h="514880">
                <a:tc>
                  <a:txBody>
                    <a:bodyPr/>
                    <a:lstStyle/>
                    <a:p>
                      <a:pPr algn="ctr"/>
                      <a:r>
                        <a:rPr lang="en-US" sz="1400">
                          <a:solidFill>
                            <a:schemeClr val="tx1">
                              <a:lumMod val="75000"/>
                              <a:lumOff val="25000"/>
                            </a:schemeClr>
                          </a:solidFill>
                          <a:latin typeface="Century Gothic"/>
                        </a:rPr>
                        <a:t>Temperature Variability</a:t>
                      </a:r>
                    </a:p>
                  </a:txBody>
                  <a:tcPr anchor="ctr">
                    <a:lnL w="28575">
                      <a:solidFill>
                        <a:schemeClr val="tx1">
                          <a:lumMod val="50000"/>
                          <a:lumOff val="50000"/>
                        </a:schemeClr>
                      </a:solidFill>
                    </a:lnL>
                    <a:lnR w="12700">
                      <a:solidFill>
                        <a:schemeClr val="tx1"/>
                      </a:solidFill>
                    </a:lnR>
                  </a:tcPr>
                </a:tc>
                <a:tc>
                  <a:txBody>
                    <a:bodyPr/>
                    <a:lstStyle/>
                    <a:p>
                      <a:pPr algn="ctr"/>
                      <a:r>
                        <a:rPr lang="en-US" sz="1400">
                          <a:solidFill>
                            <a:schemeClr val="tx1">
                              <a:lumMod val="75000"/>
                              <a:lumOff val="25000"/>
                            </a:schemeClr>
                          </a:solidFill>
                          <a:latin typeface="Century Gothic"/>
                        </a:rPr>
                        <a:t>Increase</a:t>
                      </a:r>
                    </a:p>
                  </a:txBody>
                  <a:tcPr anchor="ctr">
                    <a:lnL w="12700">
                      <a:solidFill>
                        <a:schemeClr val="tx1"/>
                      </a:solidFill>
                    </a:lnL>
                    <a:lnR w="12700">
                      <a:solidFill>
                        <a:schemeClr val="tx1"/>
                      </a:solidFill>
                    </a:lnR>
                  </a:tcPr>
                </a:tc>
                <a:tc>
                  <a:txBody>
                    <a:bodyPr/>
                    <a:lstStyle/>
                    <a:p>
                      <a:pPr lvl="0" algn="ctr">
                        <a:buNone/>
                      </a:pPr>
                      <a:r>
                        <a:rPr lang="en-US" sz="1400">
                          <a:solidFill>
                            <a:schemeClr val="tx1">
                              <a:lumMod val="75000"/>
                              <a:lumOff val="25000"/>
                            </a:schemeClr>
                          </a:solidFill>
                          <a:latin typeface="Century Gothic"/>
                        </a:rPr>
                        <a:t>Less stable; seasonal variability</a:t>
                      </a:r>
                    </a:p>
                  </a:txBody>
                  <a:tcPr anchor="ctr">
                    <a:lnL w="12700">
                      <a:solidFill>
                        <a:schemeClr val="tx1"/>
                      </a:solidFill>
                    </a:lnL>
                    <a:lnR w="28575">
                      <a:solidFill>
                        <a:schemeClr val="tx1">
                          <a:lumMod val="50000"/>
                          <a:lumOff val="50000"/>
                        </a:schemeClr>
                      </a:solidFill>
                    </a:lnR>
                  </a:tcPr>
                </a:tc>
                <a:extLst>
                  <a:ext uri="{0D108BD9-81ED-4DB2-BD59-A6C34878D82A}">
                    <a16:rowId xmlns:a16="http://schemas.microsoft.com/office/drawing/2014/main" val="3357798836"/>
                  </a:ext>
                </a:extLst>
              </a:tr>
              <a:tr h="514880">
                <a:tc>
                  <a:txBody>
                    <a:bodyPr/>
                    <a:lstStyle/>
                    <a:p>
                      <a:pPr algn="ctr"/>
                      <a:r>
                        <a:rPr lang="en-US" sz="1400" b="1">
                          <a:solidFill>
                            <a:schemeClr val="tx1">
                              <a:lumMod val="75000"/>
                              <a:lumOff val="25000"/>
                            </a:schemeClr>
                          </a:solidFill>
                          <a:latin typeface="Century Gothic"/>
                        </a:rPr>
                        <a:t>Annual Precipitation</a:t>
                      </a:r>
                    </a:p>
                  </a:txBody>
                  <a:tcPr anchor="ctr">
                    <a:lnL w="28575">
                      <a:solidFill>
                        <a:schemeClr val="tx1">
                          <a:lumMod val="50000"/>
                          <a:lumOff val="50000"/>
                        </a:schemeClr>
                      </a:solidFill>
                    </a:lnL>
                    <a:lnR w="12700">
                      <a:solidFill>
                        <a:schemeClr val="tx1"/>
                      </a:solidFill>
                    </a:lnR>
                  </a:tcPr>
                </a:tc>
                <a:tc>
                  <a:txBody>
                    <a:bodyPr/>
                    <a:lstStyle/>
                    <a:p>
                      <a:pPr algn="ctr"/>
                      <a:r>
                        <a:rPr lang="en-US" sz="1400" b="1">
                          <a:solidFill>
                            <a:schemeClr val="tx1">
                              <a:lumMod val="75000"/>
                              <a:lumOff val="25000"/>
                            </a:schemeClr>
                          </a:solidFill>
                          <a:latin typeface="Century Gothic"/>
                        </a:rPr>
                        <a:t>Increase</a:t>
                      </a:r>
                    </a:p>
                  </a:txBody>
                  <a:tcPr anchor="ctr">
                    <a:lnL w="12700">
                      <a:solidFill>
                        <a:schemeClr val="tx1"/>
                      </a:solidFill>
                    </a:lnL>
                    <a:lnR w="12700">
                      <a:solidFill>
                        <a:schemeClr val="tx1"/>
                      </a:solidFill>
                    </a:lnR>
                  </a:tcPr>
                </a:tc>
                <a:tc>
                  <a:txBody>
                    <a:bodyPr/>
                    <a:lstStyle/>
                    <a:p>
                      <a:pPr lvl="0" algn="ctr">
                        <a:buNone/>
                      </a:pPr>
                      <a:r>
                        <a:rPr lang="en-US" sz="1400" b="1">
                          <a:solidFill>
                            <a:schemeClr val="tx1">
                              <a:lumMod val="75000"/>
                              <a:lumOff val="25000"/>
                            </a:schemeClr>
                          </a:solidFill>
                          <a:latin typeface="Century Gothic"/>
                        </a:rPr>
                        <a:t>10% increase by 2100</a:t>
                      </a:r>
                    </a:p>
                  </a:txBody>
                  <a:tcPr anchor="ctr">
                    <a:lnL w="12700">
                      <a:solidFill>
                        <a:schemeClr val="tx1"/>
                      </a:solidFill>
                    </a:lnL>
                    <a:lnR w="28575">
                      <a:solidFill>
                        <a:schemeClr val="tx1">
                          <a:lumMod val="50000"/>
                          <a:lumOff val="50000"/>
                        </a:schemeClr>
                      </a:solidFill>
                    </a:lnR>
                  </a:tcPr>
                </a:tc>
                <a:extLst>
                  <a:ext uri="{0D108BD9-81ED-4DB2-BD59-A6C34878D82A}">
                    <a16:rowId xmlns:a16="http://schemas.microsoft.com/office/drawing/2014/main" val="4138938523"/>
                  </a:ext>
                </a:extLst>
              </a:tr>
              <a:tr h="514880">
                <a:tc>
                  <a:txBody>
                    <a:bodyPr/>
                    <a:lstStyle/>
                    <a:p>
                      <a:pPr lvl="0" algn="ctr">
                        <a:buNone/>
                      </a:pPr>
                      <a:r>
                        <a:rPr lang="en-US" sz="1400" b="0">
                          <a:solidFill>
                            <a:schemeClr val="tx1">
                              <a:lumMod val="75000"/>
                              <a:lumOff val="25000"/>
                            </a:schemeClr>
                          </a:solidFill>
                          <a:latin typeface="Century Gothic"/>
                        </a:rPr>
                        <a:t>Snow</a:t>
                      </a:r>
                    </a:p>
                  </a:txBody>
                  <a:tcPr anchor="ctr">
                    <a:lnL w="28575">
                      <a:solidFill>
                        <a:schemeClr val="tx1">
                          <a:lumMod val="50000"/>
                          <a:lumOff val="50000"/>
                        </a:schemeClr>
                      </a:solidFill>
                    </a:lnL>
                    <a:lnR w="12700">
                      <a:solidFill>
                        <a:schemeClr val="tx1"/>
                      </a:solidFill>
                    </a:lnR>
                  </a:tcPr>
                </a:tc>
                <a:tc>
                  <a:txBody>
                    <a:bodyPr/>
                    <a:lstStyle/>
                    <a:p>
                      <a:pPr lvl="0" algn="ctr">
                        <a:buNone/>
                      </a:pPr>
                      <a:r>
                        <a:rPr lang="en-US" sz="1400" b="0">
                          <a:solidFill>
                            <a:schemeClr val="tx1">
                              <a:lumMod val="75000"/>
                              <a:lumOff val="25000"/>
                            </a:schemeClr>
                          </a:solidFill>
                          <a:latin typeface="Century Gothic"/>
                        </a:rPr>
                        <a:t>Decrease</a:t>
                      </a:r>
                    </a:p>
                  </a:txBody>
                  <a:tcPr anchor="ctr">
                    <a:lnL w="12700">
                      <a:solidFill>
                        <a:schemeClr val="tx1"/>
                      </a:solidFill>
                    </a:lnL>
                    <a:lnR w="12700">
                      <a:solidFill>
                        <a:schemeClr val="tx1"/>
                      </a:solidFill>
                    </a:lnR>
                  </a:tcPr>
                </a:tc>
                <a:tc>
                  <a:txBody>
                    <a:bodyPr/>
                    <a:lstStyle/>
                    <a:p>
                      <a:pPr lvl="0" algn="ctr">
                        <a:buNone/>
                      </a:pPr>
                      <a:r>
                        <a:rPr lang="en-US" sz="1400" b="0">
                          <a:solidFill>
                            <a:schemeClr val="tx1">
                              <a:lumMod val="75000"/>
                              <a:lumOff val="25000"/>
                            </a:schemeClr>
                          </a:solidFill>
                          <a:latin typeface="Century Gothic"/>
                        </a:rPr>
                        <a:t>Fewer days with snowpack; earlier snowmelt</a:t>
                      </a:r>
                    </a:p>
                  </a:txBody>
                  <a:tcPr anchor="ctr">
                    <a:lnL w="12700">
                      <a:solidFill>
                        <a:schemeClr val="tx1"/>
                      </a:solidFill>
                    </a:lnL>
                    <a:lnR w="28575">
                      <a:solidFill>
                        <a:schemeClr val="tx1">
                          <a:lumMod val="50000"/>
                          <a:lumOff val="50000"/>
                        </a:schemeClr>
                      </a:solidFill>
                    </a:lnR>
                  </a:tcPr>
                </a:tc>
                <a:extLst>
                  <a:ext uri="{0D108BD9-81ED-4DB2-BD59-A6C34878D82A}">
                    <a16:rowId xmlns:a16="http://schemas.microsoft.com/office/drawing/2014/main" val="2451486131"/>
                  </a:ext>
                </a:extLst>
              </a:tr>
              <a:tr h="514880">
                <a:tc>
                  <a:txBody>
                    <a:bodyPr/>
                    <a:lstStyle/>
                    <a:p>
                      <a:pPr algn="ctr"/>
                      <a:r>
                        <a:rPr lang="en-US" sz="1400">
                          <a:solidFill>
                            <a:schemeClr val="tx1">
                              <a:lumMod val="75000"/>
                              <a:lumOff val="25000"/>
                            </a:schemeClr>
                          </a:solidFill>
                          <a:latin typeface="Century Gothic"/>
                        </a:rPr>
                        <a:t>Soil Moisture</a:t>
                      </a:r>
                    </a:p>
                  </a:txBody>
                  <a:tcPr anchor="ctr">
                    <a:lnL w="28575">
                      <a:solidFill>
                        <a:schemeClr val="tx1">
                          <a:lumMod val="50000"/>
                          <a:lumOff val="50000"/>
                        </a:schemeClr>
                      </a:solidFill>
                    </a:lnL>
                    <a:lnR w="12700">
                      <a:solidFill>
                        <a:schemeClr val="tx1"/>
                      </a:solidFill>
                    </a:lnR>
                  </a:tcPr>
                </a:tc>
                <a:tc>
                  <a:txBody>
                    <a:bodyPr/>
                    <a:lstStyle/>
                    <a:p>
                      <a:pPr algn="ctr"/>
                      <a:r>
                        <a:rPr lang="en-US" sz="1400">
                          <a:solidFill>
                            <a:schemeClr val="tx1">
                              <a:lumMod val="75000"/>
                              <a:lumOff val="25000"/>
                            </a:schemeClr>
                          </a:solidFill>
                          <a:latin typeface="Century Gothic"/>
                        </a:rPr>
                        <a:t>Decrease</a:t>
                      </a:r>
                    </a:p>
                  </a:txBody>
                  <a:tcPr anchor="ctr">
                    <a:lnL w="12700">
                      <a:solidFill>
                        <a:schemeClr val="tx1"/>
                      </a:solidFill>
                    </a:lnL>
                    <a:lnR w="12700">
                      <a:solidFill>
                        <a:schemeClr val="tx1"/>
                      </a:solidFill>
                    </a:lnR>
                  </a:tcPr>
                </a:tc>
                <a:tc>
                  <a:txBody>
                    <a:bodyPr/>
                    <a:lstStyle/>
                    <a:p>
                      <a:pPr lvl="0" algn="ctr">
                        <a:buNone/>
                      </a:pPr>
                      <a:r>
                        <a:rPr lang="en-US" sz="1400">
                          <a:solidFill>
                            <a:schemeClr val="tx1">
                              <a:lumMod val="75000"/>
                              <a:lumOff val="25000"/>
                            </a:schemeClr>
                          </a:solidFill>
                          <a:latin typeface="Century Gothic"/>
                        </a:rPr>
                        <a:t>Higher summer evapotranspiration</a:t>
                      </a:r>
                    </a:p>
                  </a:txBody>
                  <a:tcPr anchor="ctr">
                    <a:lnL w="12700">
                      <a:solidFill>
                        <a:schemeClr val="tx1"/>
                      </a:solidFill>
                    </a:lnL>
                    <a:lnR w="28575">
                      <a:solidFill>
                        <a:schemeClr val="tx1">
                          <a:lumMod val="50000"/>
                          <a:lumOff val="50000"/>
                        </a:schemeClr>
                      </a:solidFill>
                    </a:lnR>
                  </a:tcPr>
                </a:tc>
                <a:extLst>
                  <a:ext uri="{0D108BD9-81ED-4DB2-BD59-A6C34878D82A}">
                    <a16:rowId xmlns:a16="http://schemas.microsoft.com/office/drawing/2014/main" val="2588962737"/>
                  </a:ext>
                </a:extLst>
              </a:tr>
              <a:tr h="514880">
                <a:tc>
                  <a:txBody>
                    <a:bodyPr/>
                    <a:lstStyle/>
                    <a:p>
                      <a:pPr algn="ctr"/>
                      <a:r>
                        <a:rPr lang="en-US" sz="1400" b="1">
                          <a:solidFill>
                            <a:schemeClr val="tx1">
                              <a:lumMod val="75000"/>
                              <a:lumOff val="25000"/>
                            </a:schemeClr>
                          </a:solidFill>
                          <a:latin typeface="Century Gothic"/>
                        </a:rPr>
                        <a:t>Short-Term Droughts</a:t>
                      </a:r>
                    </a:p>
                  </a:txBody>
                  <a:tcPr anchor="ctr">
                    <a:lnL w="28575">
                      <a:solidFill>
                        <a:schemeClr val="tx1">
                          <a:lumMod val="50000"/>
                          <a:lumOff val="50000"/>
                        </a:schemeClr>
                      </a:solidFill>
                    </a:lnL>
                    <a:lnR w="12700">
                      <a:solidFill>
                        <a:schemeClr val="tx1"/>
                      </a:solidFill>
                    </a:lnR>
                  </a:tcPr>
                </a:tc>
                <a:tc>
                  <a:txBody>
                    <a:bodyPr/>
                    <a:lstStyle/>
                    <a:p>
                      <a:pPr algn="ctr"/>
                      <a:r>
                        <a:rPr lang="en-US" sz="1400" b="1">
                          <a:solidFill>
                            <a:schemeClr val="tx1">
                              <a:lumMod val="75000"/>
                              <a:lumOff val="25000"/>
                            </a:schemeClr>
                          </a:solidFill>
                          <a:latin typeface="Century Gothic"/>
                        </a:rPr>
                        <a:t>Increase</a:t>
                      </a:r>
                    </a:p>
                  </a:txBody>
                  <a:tcPr anchor="ctr">
                    <a:lnL w="12700">
                      <a:solidFill>
                        <a:schemeClr val="tx1"/>
                      </a:solidFill>
                    </a:lnL>
                    <a:lnR w="12700">
                      <a:solidFill>
                        <a:schemeClr val="tx1"/>
                      </a:solidFill>
                    </a:lnR>
                  </a:tcPr>
                </a:tc>
                <a:tc>
                  <a:txBody>
                    <a:bodyPr/>
                    <a:lstStyle/>
                    <a:p>
                      <a:pPr lvl="0" algn="ctr">
                        <a:buNone/>
                      </a:pPr>
                      <a:r>
                        <a:rPr lang="en-US" sz="1400" b="1">
                          <a:solidFill>
                            <a:schemeClr val="tx1">
                              <a:lumMod val="75000"/>
                              <a:lumOff val="25000"/>
                            </a:schemeClr>
                          </a:solidFill>
                          <a:latin typeface="Century Gothic"/>
                        </a:rPr>
                        <a:t>Potential for annual recurrence in areas</a:t>
                      </a:r>
                    </a:p>
                  </a:txBody>
                  <a:tcPr anchor="ctr">
                    <a:lnL w="12700">
                      <a:solidFill>
                        <a:schemeClr val="tx1"/>
                      </a:solidFill>
                    </a:lnL>
                    <a:lnR w="28575">
                      <a:solidFill>
                        <a:schemeClr val="tx1">
                          <a:lumMod val="50000"/>
                          <a:lumOff val="50000"/>
                        </a:schemeClr>
                      </a:solidFill>
                    </a:lnR>
                  </a:tcPr>
                </a:tc>
                <a:extLst>
                  <a:ext uri="{0D108BD9-81ED-4DB2-BD59-A6C34878D82A}">
                    <a16:rowId xmlns:a16="http://schemas.microsoft.com/office/drawing/2014/main" val="1497905605"/>
                  </a:ext>
                </a:extLst>
              </a:tr>
              <a:tr h="514880">
                <a:tc>
                  <a:txBody>
                    <a:bodyPr/>
                    <a:lstStyle/>
                    <a:p>
                      <a:pPr lvl="0" algn="ctr">
                        <a:buNone/>
                      </a:pPr>
                      <a:r>
                        <a:rPr lang="en-US" sz="1400" b="1">
                          <a:solidFill>
                            <a:schemeClr val="tx1">
                              <a:lumMod val="75000"/>
                              <a:lumOff val="25000"/>
                            </a:schemeClr>
                          </a:solidFill>
                          <a:latin typeface="Century Gothic"/>
                        </a:rPr>
                        <a:t>Fire</a:t>
                      </a:r>
                    </a:p>
                  </a:txBody>
                  <a:tcPr anchor="ctr">
                    <a:lnL w="28575">
                      <a:solidFill>
                        <a:schemeClr val="tx1">
                          <a:lumMod val="50000"/>
                          <a:lumOff val="50000"/>
                        </a:schemeClr>
                      </a:solidFill>
                    </a:lnL>
                    <a:lnR w="12700">
                      <a:solidFill>
                        <a:schemeClr val="tx1"/>
                      </a:solidFill>
                    </a:lnR>
                    <a:lnB w="28575">
                      <a:solidFill>
                        <a:schemeClr val="tx1">
                          <a:lumMod val="50000"/>
                          <a:lumOff val="50000"/>
                        </a:schemeClr>
                      </a:solidFill>
                    </a:lnB>
                  </a:tcPr>
                </a:tc>
                <a:tc>
                  <a:txBody>
                    <a:bodyPr/>
                    <a:lstStyle/>
                    <a:p>
                      <a:pPr lvl="0" algn="ctr">
                        <a:buNone/>
                      </a:pPr>
                      <a:r>
                        <a:rPr lang="en-US" sz="1400" b="1">
                          <a:solidFill>
                            <a:schemeClr val="tx1">
                              <a:lumMod val="75000"/>
                              <a:lumOff val="25000"/>
                            </a:schemeClr>
                          </a:solidFill>
                          <a:latin typeface="Century Gothic"/>
                        </a:rPr>
                        <a:t>Increase</a:t>
                      </a:r>
                    </a:p>
                  </a:txBody>
                  <a:tcPr anchor="ctr">
                    <a:lnL w="12700">
                      <a:solidFill>
                        <a:schemeClr val="tx1"/>
                      </a:solidFill>
                    </a:lnL>
                    <a:lnR w="12700">
                      <a:solidFill>
                        <a:schemeClr val="tx1"/>
                      </a:solidFill>
                    </a:lnR>
                    <a:lnB w="28575">
                      <a:solidFill>
                        <a:schemeClr val="tx1">
                          <a:lumMod val="50000"/>
                          <a:lumOff val="50000"/>
                        </a:schemeClr>
                      </a:solidFill>
                    </a:lnB>
                  </a:tcPr>
                </a:tc>
                <a:tc>
                  <a:txBody>
                    <a:bodyPr/>
                    <a:lstStyle/>
                    <a:p>
                      <a:pPr lvl="0" algn="ctr">
                        <a:buNone/>
                      </a:pPr>
                      <a:r>
                        <a:rPr lang="en-US" sz="1400" b="1">
                          <a:solidFill>
                            <a:schemeClr val="tx1">
                              <a:lumMod val="75000"/>
                              <a:lumOff val="25000"/>
                            </a:schemeClr>
                          </a:solidFill>
                          <a:latin typeface="Century Gothic"/>
                        </a:rPr>
                        <a:t>Fire events more likely</a:t>
                      </a:r>
                    </a:p>
                  </a:txBody>
                  <a:tcPr anchor="ctr">
                    <a:lnL w="12700">
                      <a:solidFill>
                        <a:schemeClr val="tx1"/>
                      </a:solidFill>
                    </a:lnL>
                    <a:lnR w="28575">
                      <a:solidFill>
                        <a:schemeClr val="tx1">
                          <a:lumMod val="50000"/>
                          <a:lumOff val="50000"/>
                        </a:schemeClr>
                      </a:solidFill>
                    </a:lnR>
                    <a:lnB w="28575">
                      <a:solidFill>
                        <a:schemeClr val="tx1">
                          <a:lumMod val="50000"/>
                          <a:lumOff val="50000"/>
                        </a:schemeClr>
                      </a:solidFill>
                    </a:lnB>
                  </a:tcPr>
                </a:tc>
                <a:extLst>
                  <a:ext uri="{0D108BD9-81ED-4DB2-BD59-A6C34878D82A}">
                    <a16:rowId xmlns:a16="http://schemas.microsoft.com/office/drawing/2014/main" val="94506498"/>
                  </a:ext>
                </a:extLst>
              </a:tr>
            </a:tbl>
          </a:graphicData>
        </a:graphic>
      </p:graphicFrame>
      <p:sp>
        <p:nvSpPr>
          <p:cNvPr id="8" name="TextBox 7">
            <a:extLst>
              <a:ext uri="{FF2B5EF4-FFF2-40B4-BE49-F238E27FC236}">
                <a16:creationId xmlns:a16="http://schemas.microsoft.com/office/drawing/2014/main" id="{56F99E7A-AD17-4243-9710-CC22EE26039A}"/>
              </a:ext>
            </a:extLst>
          </p:cNvPr>
          <p:cNvSpPr txBox="1"/>
          <p:nvPr/>
        </p:nvSpPr>
        <p:spPr>
          <a:xfrm>
            <a:off x="3313878" y="1481036"/>
            <a:ext cx="555384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1">
                    <a:lumMod val="75000"/>
                    <a:lumOff val="25000"/>
                  </a:schemeClr>
                </a:solidFill>
                <a:latin typeface="Century Gothic"/>
              </a:rPr>
              <a:t>Observed Vermont Climate Trends*</a:t>
            </a:r>
            <a:endParaRPr lang="en-US">
              <a:solidFill>
                <a:schemeClr val="tx1">
                  <a:lumMod val="75000"/>
                  <a:lumOff val="25000"/>
                </a:schemeClr>
              </a:solidFill>
            </a:endParaRPr>
          </a:p>
        </p:txBody>
      </p:sp>
      <p:sp>
        <p:nvSpPr>
          <p:cNvPr id="10" name="TextBox 9">
            <a:extLst>
              <a:ext uri="{FF2B5EF4-FFF2-40B4-BE49-F238E27FC236}">
                <a16:creationId xmlns:a16="http://schemas.microsoft.com/office/drawing/2014/main" id="{069FAC9F-97A2-7869-CAF9-DA2D05DF7389}"/>
              </a:ext>
            </a:extLst>
          </p:cNvPr>
          <p:cNvSpPr txBox="1"/>
          <p:nvPr/>
        </p:nvSpPr>
        <p:spPr>
          <a:xfrm>
            <a:off x="4740888" y="6099814"/>
            <a:ext cx="63222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solidFill>
                  <a:schemeClr val="tx1">
                    <a:lumMod val="75000"/>
                    <a:lumOff val="25000"/>
                  </a:schemeClr>
                </a:solidFill>
                <a:latin typeface="Century Gothic"/>
              </a:rPr>
              <a:t>*Adapted from Vermont Dept. of Forests, Parks, and Recreations (2017)</a:t>
            </a:r>
            <a:endParaRPr lang="en-US" sz="1200">
              <a:solidFill>
                <a:schemeClr val="tx1">
                  <a:lumMod val="75000"/>
                  <a:lumOff val="25000"/>
                </a:schemeClr>
              </a:solidFill>
            </a:endParaRPr>
          </a:p>
        </p:txBody>
      </p:sp>
    </p:spTree>
    <p:extLst>
      <p:ext uri="{BB962C8B-B14F-4D97-AF65-F5344CB8AC3E}">
        <p14:creationId xmlns:p14="http://schemas.microsoft.com/office/powerpoint/2010/main" val="2922418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ue and yellow sign with white text&#10;&#10;Description automatically generated">
            <a:extLst>
              <a:ext uri="{FF2B5EF4-FFF2-40B4-BE49-F238E27FC236}">
                <a16:creationId xmlns:a16="http://schemas.microsoft.com/office/drawing/2014/main" id="{460A6E85-E78C-D7D7-759E-709C4A1C1ED9}"/>
              </a:ext>
            </a:extLst>
          </p:cNvPr>
          <p:cNvPicPr>
            <a:picLocks noChangeAspect="1"/>
          </p:cNvPicPr>
          <p:nvPr/>
        </p:nvPicPr>
        <p:blipFill>
          <a:blip r:embed="rId3"/>
          <a:stretch>
            <a:fillRect/>
          </a:stretch>
        </p:blipFill>
        <p:spPr>
          <a:xfrm>
            <a:off x="9303650" y="4194972"/>
            <a:ext cx="2191664" cy="2015775"/>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6FFAB04-8AEA-7934-3B22-39F49C27C056}"/>
              </a:ext>
            </a:extLst>
          </p:cNvPr>
          <p:cNvPicPr>
            <a:picLocks noChangeAspect="1"/>
          </p:cNvPicPr>
          <p:nvPr/>
        </p:nvPicPr>
        <p:blipFill>
          <a:blip r:embed="rId4"/>
          <a:stretch>
            <a:fillRect/>
          </a:stretch>
        </p:blipFill>
        <p:spPr>
          <a:xfrm>
            <a:off x="5014656" y="4169911"/>
            <a:ext cx="1999288" cy="2015784"/>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31D899FF-A9A7-E956-8F59-180D3E66C731}"/>
              </a:ext>
            </a:extLst>
          </p:cNvPr>
          <p:cNvSpPr>
            <a:spLocks noGrp="1"/>
          </p:cNvSpPr>
          <p:nvPr>
            <p:ph type="title"/>
          </p:nvPr>
        </p:nvSpPr>
        <p:spPr/>
        <p:txBody>
          <a:bodyPr/>
          <a:lstStyle/>
          <a:p>
            <a:r>
              <a:rPr lang="en-US"/>
              <a:t>PARTNERS</a:t>
            </a:r>
          </a:p>
        </p:txBody>
      </p:sp>
      <p:sp>
        <p:nvSpPr>
          <p:cNvPr id="4" name="Text Placeholder 3">
            <a:extLst>
              <a:ext uri="{FF2B5EF4-FFF2-40B4-BE49-F238E27FC236}">
                <a16:creationId xmlns:a16="http://schemas.microsoft.com/office/drawing/2014/main" id="{53970073-184C-444A-ABA0-E9F651E155C9}"/>
              </a:ext>
            </a:extLst>
          </p:cNvPr>
          <p:cNvSpPr>
            <a:spLocks noGrp="1"/>
          </p:cNvSpPr>
          <p:nvPr>
            <p:ph type="body" sz="quarter" idx="4294967295"/>
          </p:nvPr>
        </p:nvSpPr>
        <p:spPr>
          <a:xfrm>
            <a:off x="304558" y="1305158"/>
            <a:ext cx="11807614" cy="2607922"/>
          </a:xfrm>
        </p:spPr>
        <p:txBody>
          <a:bodyPr vert="horz" lIns="91440" tIns="45720" rIns="91440" bIns="45720" rtlCol="0" anchor="t">
            <a:noAutofit/>
          </a:bodyPr>
          <a:lstStyle/>
          <a:p>
            <a:pPr>
              <a:buClr>
                <a:srgbClr val="C13E2D"/>
              </a:buClr>
            </a:pPr>
            <a:r>
              <a:rPr lang="en-US" sz="2400">
                <a:solidFill>
                  <a:srgbClr val="C13E2D"/>
                </a:solidFill>
                <a:latin typeface="Arial"/>
                <a:cs typeface="Arial"/>
              </a:rPr>
              <a:t>• </a:t>
            </a:r>
            <a:r>
              <a:rPr lang="en-US" sz="2400" b="1"/>
              <a:t>National Weather Service </a:t>
            </a:r>
            <a:r>
              <a:rPr lang="en-US" sz="2400"/>
              <a:t>(NWS)</a:t>
            </a:r>
            <a:r>
              <a:rPr lang="en-US" sz="2400" b="1"/>
              <a:t>, </a:t>
            </a:r>
            <a:r>
              <a:rPr lang="en-US" sz="2400"/>
              <a:t>Burlington, VT Weather Forecast Office</a:t>
            </a:r>
            <a:endParaRPr lang="en-US"/>
          </a:p>
          <a:p>
            <a:r>
              <a:rPr lang="en-US" sz="2400">
                <a:solidFill>
                  <a:srgbClr val="C13E2D"/>
                </a:solidFill>
                <a:latin typeface="Arial"/>
                <a:cs typeface="Arial"/>
              </a:rPr>
              <a:t>• </a:t>
            </a:r>
            <a:r>
              <a:rPr lang="en-US" sz="2400" b="1"/>
              <a:t>Vermont Agency of Natural Resources, </a:t>
            </a:r>
            <a:r>
              <a:rPr lang="en-US" sz="2400"/>
              <a:t>Department of Forests, Parks and Recreation – Division of Forests</a:t>
            </a:r>
            <a:endParaRPr lang="en-US"/>
          </a:p>
          <a:p>
            <a:pPr>
              <a:buClr>
                <a:srgbClr val="C13E2D"/>
              </a:buClr>
              <a:buFont typeface="Arial" panose="020B0604020202020204" pitchFamily="34" charset="0"/>
              <a:buChar char="•"/>
            </a:pPr>
            <a:r>
              <a:rPr lang="en-US" sz="2400" b="1"/>
              <a:t> University of Vermont</a:t>
            </a:r>
            <a:endParaRPr lang="en-US"/>
          </a:p>
          <a:p>
            <a:pPr>
              <a:buClr>
                <a:srgbClr val="C13E2D"/>
              </a:buClr>
              <a:buFont typeface="Arial" panose="020B0604020202020204" pitchFamily="34" charset="0"/>
              <a:buChar char="•"/>
            </a:pPr>
            <a:r>
              <a:rPr lang="en-US" sz="2400"/>
              <a:t> NOAA </a:t>
            </a:r>
            <a:r>
              <a:rPr lang="en-US" sz="2400" b="1"/>
              <a:t>National Integrated Drought Information System </a:t>
            </a:r>
            <a:r>
              <a:rPr lang="en-US" sz="2400"/>
              <a:t>(NIDIS)</a:t>
            </a:r>
            <a:endParaRPr lang="en-US"/>
          </a:p>
          <a:p>
            <a:pPr>
              <a:buClr>
                <a:srgbClr val="C13E2D"/>
              </a:buClr>
              <a:buFont typeface="Arial" panose="020B0604020202020204" pitchFamily="34" charset="0"/>
              <a:buChar char="•"/>
            </a:pPr>
            <a:r>
              <a:rPr lang="en-US" sz="2400"/>
              <a:t> NASA </a:t>
            </a:r>
            <a:r>
              <a:rPr lang="en-US" sz="2400" b="1"/>
              <a:t>Goddard Space Flight Center</a:t>
            </a:r>
            <a:endParaRPr lang="en-US"/>
          </a:p>
          <a:p>
            <a:pPr marL="342900" indent="-342900">
              <a:lnSpc>
                <a:spcPct val="100000"/>
              </a:lnSpc>
            </a:pPr>
            <a:endParaRPr lang="en-US" sz="2400"/>
          </a:p>
          <a:p>
            <a:pPr marL="457200" indent="-457200">
              <a:buFont typeface="Arial" panose="020B0604020202020204" pitchFamily="34" charset="0"/>
              <a:buChar char="•"/>
            </a:pPr>
            <a:endParaRPr lang="en-US"/>
          </a:p>
        </p:txBody>
      </p:sp>
      <p:pic>
        <p:nvPicPr>
          <p:cNvPr id="5" name="Picture 4" descr="A logo with a red and white circle&#10;&#10;Description automatically generated">
            <a:extLst>
              <a:ext uri="{FF2B5EF4-FFF2-40B4-BE49-F238E27FC236}">
                <a16:creationId xmlns:a16="http://schemas.microsoft.com/office/drawing/2014/main" id="{DB7F2D45-DDA1-6CF6-EFA6-0FD13171D7B7}"/>
              </a:ext>
            </a:extLst>
          </p:cNvPr>
          <p:cNvPicPr>
            <a:picLocks noChangeAspect="1"/>
          </p:cNvPicPr>
          <p:nvPr/>
        </p:nvPicPr>
        <p:blipFill>
          <a:blip r:embed="rId5"/>
          <a:stretch>
            <a:fillRect/>
          </a:stretch>
        </p:blipFill>
        <p:spPr>
          <a:xfrm>
            <a:off x="731483" y="4194972"/>
            <a:ext cx="2285028" cy="1965669"/>
          </a:xfrm>
          <a:prstGeom prst="rect">
            <a:avLst/>
          </a:prstGeom>
          <a:effectLst>
            <a:outerShdw blurRad="50800" dist="38100" dir="2700000" algn="tl" rotWithShape="0">
              <a:prstClr val="black">
                <a:alpha val="40000"/>
              </a:prstClr>
            </a:outerShdw>
          </a:effectLst>
        </p:spPr>
      </p:pic>
      <p:sp>
        <p:nvSpPr>
          <p:cNvPr id="10" name="CuadroTexto 9">
            <a:extLst>
              <a:ext uri="{FF2B5EF4-FFF2-40B4-BE49-F238E27FC236}">
                <a16:creationId xmlns:a16="http://schemas.microsoft.com/office/drawing/2014/main" id="{D0230FF7-E975-C6F3-A764-1824014B8FC3}"/>
              </a:ext>
            </a:extLst>
          </p:cNvPr>
          <p:cNvSpPr txBox="1"/>
          <p:nvPr/>
        </p:nvSpPr>
        <p:spPr>
          <a:xfrm>
            <a:off x="805331" y="6272326"/>
            <a:ext cx="2137332" cy="261610"/>
          </a:xfrm>
          <a:prstGeom prst="rect">
            <a:avLst/>
          </a:prstGeom>
          <a:noFill/>
        </p:spPr>
        <p:txBody>
          <a:bodyPr wrap="square" lIns="91440" tIns="45720" rIns="91440" bIns="45720" anchor="t">
            <a:spAutoFit/>
          </a:bodyPr>
          <a:lstStyle/>
          <a:p>
            <a:pPr algn="ctr"/>
            <a:r>
              <a:rPr lang="en-US" sz="1100">
                <a:latin typeface="+mj-lt"/>
              </a:rPr>
              <a:t>Image Credit: NASA</a:t>
            </a:r>
          </a:p>
        </p:txBody>
      </p:sp>
      <p:sp>
        <p:nvSpPr>
          <p:cNvPr id="11" name="CuadroTexto 10">
            <a:extLst>
              <a:ext uri="{FF2B5EF4-FFF2-40B4-BE49-F238E27FC236}">
                <a16:creationId xmlns:a16="http://schemas.microsoft.com/office/drawing/2014/main" id="{BAF7FCA9-744D-7F94-38D9-4960C614DF26}"/>
              </a:ext>
            </a:extLst>
          </p:cNvPr>
          <p:cNvSpPr txBox="1"/>
          <p:nvPr/>
        </p:nvSpPr>
        <p:spPr>
          <a:xfrm>
            <a:off x="4952799" y="6272326"/>
            <a:ext cx="2061145" cy="261610"/>
          </a:xfrm>
          <a:prstGeom prst="rect">
            <a:avLst/>
          </a:prstGeom>
          <a:noFill/>
        </p:spPr>
        <p:txBody>
          <a:bodyPr wrap="square" lIns="91440" tIns="45720" rIns="91440" bIns="45720" anchor="t">
            <a:spAutoFit/>
          </a:bodyPr>
          <a:lstStyle/>
          <a:p>
            <a:pPr algn="ctr"/>
            <a:r>
              <a:rPr lang="en-US" sz="1100">
                <a:latin typeface="+mj-lt"/>
              </a:rPr>
              <a:t>Image Credit: NOAA</a:t>
            </a:r>
          </a:p>
        </p:txBody>
      </p:sp>
      <p:sp>
        <p:nvSpPr>
          <p:cNvPr id="14" name="CuadroTexto 13">
            <a:extLst>
              <a:ext uri="{FF2B5EF4-FFF2-40B4-BE49-F238E27FC236}">
                <a16:creationId xmlns:a16="http://schemas.microsoft.com/office/drawing/2014/main" id="{8645B42E-AA19-EE8B-F597-462D36D29730}"/>
              </a:ext>
            </a:extLst>
          </p:cNvPr>
          <p:cNvSpPr txBox="1"/>
          <p:nvPr/>
        </p:nvSpPr>
        <p:spPr>
          <a:xfrm>
            <a:off x="9104154" y="6272327"/>
            <a:ext cx="2590656" cy="261610"/>
          </a:xfrm>
          <a:prstGeom prst="rect">
            <a:avLst/>
          </a:prstGeom>
          <a:noFill/>
        </p:spPr>
        <p:txBody>
          <a:bodyPr wrap="square" lIns="91440" tIns="45720" rIns="91440" bIns="45720" anchor="t">
            <a:spAutoFit/>
          </a:bodyPr>
          <a:lstStyle/>
          <a:p>
            <a:pPr algn="ctr"/>
            <a:r>
              <a:rPr lang="en-US" sz="1100">
                <a:latin typeface="+mj-lt"/>
              </a:rPr>
              <a:t>Image Credit: NOAA/NIDIS</a:t>
            </a:r>
          </a:p>
        </p:txBody>
      </p:sp>
    </p:spTree>
    <p:extLst>
      <p:ext uri="{BB962C8B-B14F-4D97-AF65-F5344CB8AC3E}">
        <p14:creationId xmlns:p14="http://schemas.microsoft.com/office/powerpoint/2010/main" val="927969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D1C374F6-D0BB-482B-8095-7D8DAC8BE31E}"/>
              </a:ext>
            </a:extLst>
          </p:cNvPr>
          <p:cNvSpPr txBox="1">
            <a:spLocks/>
          </p:cNvSpPr>
          <p:nvPr/>
        </p:nvSpPr>
        <p:spPr>
          <a:xfrm>
            <a:off x="159785" y="5946304"/>
            <a:ext cx="2729424" cy="221402"/>
          </a:xfrm>
          <a:prstGeom prst="rect">
            <a:avLst/>
          </a:prstGeom>
          <a:solidFill>
            <a:schemeClr val="bg1"/>
          </a:solidFill>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050">
                <a:solidFill>
                  <a:schemeClr val="tx1">
                    <a:lumMod val="75000"/>
                    <a:lumOff val="25000"/>
                  </a:schemeClr>
                </a:solidFill>
                <a:latin typeface="Century Gothic"/>
              </a:rPr>
              <a:t>Image Credit: NWS Burlington</a:t>
            </a:r>
            <a:endParaRPr lang="en-US" sz="1200">
              <a:solidFill>
                <a:schemeClr val="tx1">
                  <a:lumMod val="75000"/>
                  <a:lumOff val="25000"/>
                </a:schemeClr>
              </a:solidFill>
            </a:endParaRPr>
          </a:p>
        </p:txBody>
      </p:sp>
      <p:sp>
        <p:nvSpPr>
          <p:cNvPr id="2" name="Title 1">
            <a:extLst>
              <a:ext uri="{FF2B5EF4-FFF2-40B4-BE49-F238E27FC236}">
                <a16:creationId xmlns:a16="http://schemas.microsoft.com/office/drawing/2014/main" id="{12B1FDC2-A62D-3027-7D15-CE4F48462AFB}"/>
              </a:ext>
            </a:extLst>
          </p:cNvPr>
          <p:cNvSpPr>
            <a:spLocks noGrp="1"/>
          </p:cNvSpPr>
          <p:nvPr>
            <p:ph type="title"/>
          </p:nvPr>
        </p:nvSpPr>
        <p:spPr/>
        <p:txBody>
          <a:bodyPr/>
          <a:lstStyle/>
          <a:p>
            <a:r>
              <a:rPr lang="en-US"/>
              <a:t>COMMUNITY CONCERNS</a:t>
            </a:r>
          </a:p>
        </p:txBody>
      </p:sp>
      <p:sp>
        <p:nvSpPr>
          <p:cNvPr id="3" name="Paralelogramo 2">
            <a:extLst>
              <a:ext uri="{FF2B5EF4-FFF2-40B4-BE49-F238E27FC236}">
                <a16:creationId xmlns:a16="http://schemas.microsoft.com/office/drawing/2014/main" id="{D9E6F4D3-E82E-A8F8-E114-F023781C14A6}"/>
              </a:ext>
            </a:extLst>
          </p:cNvPr>
          <p:cNvSpPr/>
          <p:nvPr/>
        </p:nvSpPr>
        <p:spPr>
          <a:xfrm>
            <a:off x="4678968" y="2073435"/>
            <a:ext cx="7364595" cy="843749"/>
          </a:xfrm>
          <a:prstGeom prst="roundRect">
            <a:avLst/>
          </a:prstGeom>
          <a:solidFill>
            <a:schemeClr val="accent2">
              <a:lumMod val="20000"/>
              <a:lumOff val="80000"/>
            </a:schemeClr>
          </a:solidFill>
          <a:ln w="28575"/>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000" b="1">
                <a:solidFill>
                  <a:schemeClr val="tx1">
                    <a:lumMod val="75000"/>
                    <a:lumOff val="25000"/>
                  </a:schemeClr>
                </a:solidFill>
                <a:latin typeface="Century Gothic" panose="020F0302020204030204"/>
              </a:rPr>
              <a:t>Future Fire and Flash Drought Forecasting</a:t>
            </a:r>
          </a:p>
        </p:txBody>
      </p:sp>
      <p:pic>
        <p:nvPicPr>
          <p:cNvPr id="12" name="Picture 11" descr="A close-up of a company logo&#10;&#10;Description automatically generated">
            <a:extLst>
              <a:ext uri="{FF2B5EF4-FFF2-40B4-BE49-F238E27FC236}">
                <a16:creationId xmlns:a16="http://schemas.microsoft.com/office/drawing/2014/main" id="{A140FBF5-018E-C84C-5AF2-3AA78103016B}"/>
              </a:ext>
            </a:extLst>
          </p:cNvPr>
          <p:cNvPicPr>
            <a:picLocks noChangeAspect="1"/>
          </p:cNvPicPr>
          <p:nvPr/>
        </p:nvPicPr>
        <p:blipFill>
          <a:blip r:embed="rId3"/>
          <a:stretch>
            <a:fillRect/>
          </a:stretch>
        </p:blipFill>
        <p:spPr>
          <a:xfrm>
            <a:off x="264028" y="2213477"/>
            <a:ext cx="4203032" cy="3667627"/>
          </a:xfrm>
          <a:prstGeom prst="rect">
            <a:avLst/>
          </a:prstGeom>
          <a:ln w="28575">
            <a:solidFill>
              <a:schemeClr val="tx1">
                <a:lumMod val="65000"/>
                <a:lumOff val="35000"/>
              </a:schemeClr>
            </a:solidFill>
          </a:ln>
          <a:effectLst>
            <a:outerShdw blurRad="50800" dist="38100" dir="2700000" algn="tl" rotWithShape="0">
              <a:prstClr val="black">
                <a:alpha val="40000"/>
              </a:prstClr>
            </a:outerShdw>
          </a:effectLst>
        </p:spPr>
      </p:pic>
      <p:sp>
        <p:nvSpPr>
          <p:cNvPr id="6" name="Paralelogramo 2">
            <a:extLst>
              <a:ext uri="{FF2B5EF4-FFF2-40B4-BE49-F238E27FC236}">
                <a16:creationId xmlns:a16="http://schemas.microsoft.com/office/drawing/2014/main" id="{F905609E-A8FF-A44E-C196-6791C595709E}"/>
              </a:ext>
            </a:extLst>
          </p:cNvPr>
          <p:cNvSpPr/>
          <p:nvPr/>
        </p:nvSpPr>
        <p:spPr>
          <a:xfrm>
            <a:off x="4678967" y="3118108"/>
            <a:ext cx="7364595" cy="843749"/>
          </a:xfrm>
          <a:prstGeom prst="roundRect">
            <a:avLst/>
          </a:prstGeom>
          <a:solidFill>
            <a:schemeClr val="accent2">
              <a:lumMod val="20000"/>
              <a:lumOff val="80000"/>
            </a:schemeClr>
          </a:solidFill>
          <a:ln w="28575"/>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000" b="1">
                <a:solidFill>
                  <a:schemeClr val="tx1">
                    <a:lumMod val="75000"/>
                    <a:lumOff val="25000"/>
                  </a:schemeClr>
                </a:solidFill>
                <a:latin typeface="Century Gothic" panose="020F0302020204030204"/>
              </a:rPr>
              <a:t>Fire and Environmental Hazard Mitigation Plans</a:t>
            </a:r>
            <a:endParaRPr lang="en-US"/>
          </a:p>
        </p:txBody>
      </p:sp>
      <p:sp>
        <p:nvSpPr>
          <p:cNvPr id="8" name="Paralelogramo 2">
            <a:extLst>
              <a:ext uri="{FF2B5EF4-FFF2-40B4-BE49-F238E27FC236}">
                <a16:creationId xmlns:a16="http://schemas.microsoft.com/office/drawing/2014/main" id="{DCD2EB50-F93A-D6BC-3F59-C17E234FFF3C}"/>
              </a:ext>
            </a:extLst>
          </p:cNvPr>
          <p:cNvSpPr/>
          <p:nvPr/>
        </p:nvSpPr>
        <p:spPr>
          <a:xfrm>
            <a:off x="4678967" y="4165706"/>
            <a:ext cx="7364595" cy="843749"/>
          </a:xfrm>
          <a:prstGeom prst="roundRect">
            <a:avLst/>
          </a:prstGeom>
          <a:solidFill>
            <a:schemeClr val="accent2">
              <a:lumMod val="20000"/>
              <a:lumOff val="80000"/>
            </a:schemeClr>
          </a:solidFill>
          <a:ln w="28575"/>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000" b="1">
                <a:solidFill>
                  <a:schemeClr val="tx1">
                    <a:lumMod val="75000"/>
                    <a:lumOff val="25000"/>
                  </a:schemeClr>
                </a:solidFill>
                <a:latin typeface="Century Gothic" panose="020F0302020204030204"/>
              </a:rPr>
              <a:t>Changing Long-Term Phenological Tends</a:t>
            </a:r>
            <a:endParaRPr lang="en-US" sz="2000">
              <a:solidFill>
                <a:srgbClr val="000000"/>
              </a:solidFill>
              <a:latin typeface="Century Gothic" panose="020F0302020204030204"/>
            </a:endParaRPr>
          </a:p>
        </p:txBody>
      </p:sp>
      <p:sp>
        <p:nvSpPr>
          <p:cNvPr id="9" name="Paralelogramo 2">
            <a:extLst>
              <a:ext uri="{FF2B5EF4-FFF2-40B4-BE49-F238E27FC236}">
                <a16:creationId xmlns:a16="http://schemas.microsoft.com/office/drawing/2014/main" id="{2E7272BE-F4D8-60B3-36DC-D395F1F2CA6F}"/>
              </a:ext>
            </a:extLst>
          </p:cNvPr>
          <p:cNvSpPr/>
          <p:nvPr/>
        </p:nvSpPr>
        <p:spPr>
          <a:xfrm>
            <a:off x="4678968" y="5211841"/>
            <a:ext cx="7364595" cy="843749"/>
          </a:xfrm>
          <a:prstGeom prst="roundRect">
            <a:avLst/>
          </a:prstGeom>
          <a:solidFill>
            <a:schemeClr val="accent2">
              <a:lumMod val="20000"/>
              <a:lumOff val="80000"/>
            </a:schemeClr>
          </a:solidFill>
          <a:ln w="28575"/>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000" b="1">
                <a:solidFill>
                  <a:schemeClr val="tx1">
                    <a:lumMod val="75000"/>
                    <a:lumOff val="25000"/>
                  </a:schemeClr>
                </a:solidFill>
                <a:latin typeface="Century Gothic" panose="020F0302020204030204"/>
              </a:rPr>
              <a:t>Complex Environmental Interactions</a:t>
            </a:r>
            <a:endParaRPr lang="en-US" sz="2000">
              <a:solidFill>
                <a:srgbClr val="000000"/>
              </a:solidFill>
              <a:latin typeface="Century Gothic" panose="020F0302020204030204"/>
            </a:endParaRPr>
          </a:p>
        </p:txBody>
      </p:sp>
    </p:spTree>
    <p:extLst>
      <p:ext uri="{BB962C8B-B14F-4D97-AF65-F5344CB8AC3E}">
        <p14:creationId xmlns:p14="http://schemas.microsoft.com/office/powerpoint/2010/main" val="3536554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32E3028-BF0C-2D32-D2E7-D770F5B29B37}"/>
              </a:ext>
            </a:extLst>
          </p:cNvPr>
          <p:cNvSpPr/>
          <p:nvPr/>
        </p:nvSpPr>
        <p:spPr>
          <a:xfrm>
            <a:off x="4548748" y="2630231"/>
            <a:ext cx="79157" cy="66908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Rounded Corners 11">
            <a:extLst>
              <a:ext uri="{FF2B5EF4-FFF2-40B4-BE49-F238E27FC236}">
                <a16:creationId xmlns:a16="http://schemas.microsoft.com/office/drawing/2014/main" id="{F0EE1CB8-2D86-926E-011E-33C48E78EA7C}"/>
              </a:ext>
            </a:extLst>
          </p:cNvPr>
          <p:cNvSpPr/>
          <p:nvPr/>
        </p:nvSpPr>
        <p:spPr>
          <a:xfrm>
            <a:off x="10567520" y="2569229"/>
            <a:ext cx="79157" cy="66908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Rounded Corners 10">
            <a:extLst>
              <a:ext uri="{FF2B5EF4-FFF2-40B4-BE49-F238E27FC236}">
                <a16:creationId xmlns:a16="http://schemas.microsoft.com/office/drawing/2014/main" id="{28915E43-A716-29F4-D839-AAA75426AE27}"/>
              </a:ext>
            </a:extLst>
          </p:cNvPr>
          <p:cNvSpPr/>
          <p:nvPr/>
        </p:nvSpPr>
        <p:spPr>
          <a:xfrm>
            <a:off x="7634334" y="2558344"/>
            <a:ext cx="79157" cy="66908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Rounded Corners 9">
            <a:extLst>
              <a:ext uri="{FF2B5EF4-FFF2-40B4-BE49-F238E27FC236}">
                <a16:creationId xmlns:a16="http://schemas.microsoft.com/office/drawing/2014/main" id="{542BA44B-4403-646C-FD14-77C1240155F2}"/>
              </a:ext>
            </a:extLst>
          </p:cNvPr>
          <p:cNvSpPr/>
          <p:nvPr/>
        </p:nvSpPr>
        <p:spPr>
          <a:xfrm>
            <a:off x="1464618" y="2616786"/>
            <a:ext cx="79157" cy="66908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31D899FF-A9A7-E956-8F59-180D3E66C731}"/>
              </a:ext>
            </a:extLst>
          </p:cNvPr>
          <p:cNvSpPr>
            <a:spLocks noGrp="1"/>
          </p:cNvSpPr>
          <p:nvPr>
            <p:ph type="title"/>
          </p:nvPr>
        </p:nvSpPr>
        <p:spPr/>
        <p:txBody>
          <a:bodyPr/>
          <a:lstStyle/>
          <a:p>
            <a:r>
              <a:rPr lang="en-US"/>
              <a:t>OBJECTIVES </a:t>
            </a:r>
          </a:p>
        </p:txBody>
      </p:sp>
      <p:sp>
        <p:nvSpPr>
          <p:cNvPr id="3" name="Rectangle: Rounded Corners 2">
            <a:extLst>
              <a:ext uri="{FF2B5EF4-FFF2-40B4-BE49-F238E27FC236}">
                <a16:creationId xmlns:a16="http://schemas.microsoft.com/office/drawing/2014/main" id="{2D271606-8DB1-39F8-F958-B2525C6E13A5}"/>
              </a:ext>
            </a:extLst>
          </p:cNvPr>
          <p:cNvSpPr/>
          <p:nvPr/>
        </p:nvSpPr>
        <p:spPr>
          <a:xfrm>
            <a:off x="565069" y="1462176"/>
            <a:ext cx="11056188" cy="1265207"/>
          </a:xfrm>
          <a:prstGeom prst="roundRect">
            <a:avLst/>
          </a:prstGeom>
          <a:solidFill>
            <a:srgbClr val="F4C2C2"/>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6" name="Oval 5">
            <a:extLst>
              <a:ext uri="{FF2B5EF4-FFF2-40B4-BE49-F238E27FC236}">
                <a16:creationId xmlns:a16="http://schemas.microsoft.com/office/drawing/2014/main" id="{FE60C4F5-9D87-62BC-ACD5-4E99E127A10E}"/>
              </a:ext>
            </a:extLst>
          </p:cNvPr>
          <p:cNvSpPr/>
          <p:nvPr/>
        </p:nvSpPr>
        <p:spPr>
          <a:xfrm>
            <a:off x="4447038" y="3063849"/>
            <a:ext cx="309113" cy="30192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Oval 6">
            <a:extLst>
              <a:ext uri="{FF2B5EF4-FFF2-40B4-BE49-F238E27FC236}">
                <a16:creationId xmlns:a16="http://schemas.microsoft.com/office/drawing/2014/main" id="{8C20327E-81FD-0D70-5272-E2BE3BA5CD59}"/>
              </a:ext>
            </a:extLst>
          </p:cNvPr>
          <p:cNvSpPr/>
          <p:nvPr/>
        </p:nvSpPr>
        <p:spPr>
          <a:xfrm>
            <a:off x="1362908" y="3093536"/>
            <a:ext cx="309113" cy="30192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 Placeholder 3">
            <a:extLst>
              <a:ext uri="{FF2B5EF4-FFF2-40B4-BE49-F238E27FC236}">
                <a16:creationId xmlns:a16="http://schemas.microsoft.com/office/drawing/2014/main" id="{53970073-184C-444A-ABA0-E9F651E155C9}"/>
              </a:ext>
            </a:extLst>
          </p:cNvPr>
          <p:cNvSpPr>
            <a:spLocks noGrp="1"/>
          </p:cNvSpPr>
          <p:nvPr>
            <p:ph type="body" sz="quarter" idx="4294967295"/>
          </p:nvPr>
        </p:nvSpPr>
        <p:spPr>
          <a:xfrm>
            <a:off x="492410" y="1700010"/>
            <a:ext cx="11201506" cy="986322"/>
          </a:xfrm>
        </p:spPr>
        <p:txBody>
          <a:bodyPr vert="horz" lIns="91440" tIns="45720" rIns="91440" bIns="45720" rtlCol="0" anchor="t">
            <a:noAutofit/>
          </a:bodyPr>
          <a:lstStyle/>
          <a:p>
            <a:pPr algn="ctr">
              <a:lnSpc>
                <a:spcPct val="100000"/>
              </a:lnSpc>
            </a:pPr>
            <a:r>
              <a:rPr lang="en-US" sz="2400" b="1"/>
              <a:t>Investigate </a:t>
            </a:r>
            <a:r>
              <a:rPr lang="en-US" sz="2400"/>
              <a:t>the Role of Antecedent Conditions and Long-Term Phenology in Exacerbating Fire Risk and Potential in Vermont</a:t>
            </a:r>
            <a:endParaRPr lang="en-US"/>
          </a:p>
        </p:txBody>
      </p:sp>
      <p:sp>
        <p:nvSpPr>
          <p:cNvPr id="8" name="Oval 7">
            <a:extLst>
              <a:ext uri="{FF2B5EF4-FFF2-40B4-BE49-F238E27FC236}">
                <a16:creationId xmlns:a16="http://schemas.microsoft.com/office/drawing/2014/main" id="{9E6243AF-96CD-5084-EEF0-37B74698CE23}"/>
              </a:ext>
            </a:extLst>
          </p:cNvPr>
          <p:cNvSpPr/>
          <p:nvPr/>
        </p:nvSpPr>
        <p:spPr>
          <a:xfrm>
            <a:off x="7532625" y="3063849"/>
            <a:ext cx="309113" cy="30192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a:extLst>
              <a:ext uri="{FF2B5EF4-FFF2-40B4-BE49-F238E27FC236}">
                <a16:creationId xmlns:a16="http://schemas.microsoft.com/office/drawing/2014/main" id="{82A0B093-1F58-5FEC-263E-489AAF62434C}"/>
              </a:ext>
            </a:extLst>
          </p:cNvPr>
          <p:cNvSpPr/>
          <p:nvPr/>
        </p:nvSpPr>
        <p:spPr>
          <a:xfrm>
            <a:off x="10465811" y="3074734"/>
            <a:ext cx="309113" cy="30192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Graphic 12" descr="Treasure Map outline">
            <a:extLst>
              <a:ext uri="{FF2B5EF4-FFF2-40B4-BE49-F238E27FC236}">
                <a16:creationId xmlns:a16="http://schemas.microsoft.com/office/drawing/2014/main" id="{A27413FC-962B-3A08-7938-232ECAEBC4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5109" y="3547708"/>
            <a:ext cx="1290809" cy="1309171"/>
          </a:xfrm>
          <a:prstGeom prst="rect">
            <a:avLst/>
          </a:prstGeom>
        </p:spPr>
      </p:pic>
      <p:pic>
        <p:nvPicPr>
          <p:cNvPr id="15" name="Graphic 14" descr="Bar graph with upward trend outline">
            <a:extLst>
              <a:ext uri="{FF2B5EF4-FFF2-40B4-BE49-F238E27FC236}">
                <a16:creationId xmlns:a16="http://schemas.microsoft.com/office/drawing/2014/main" id="{A82090CD-B179-2625-E44C-C34B2FEA95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25008" y="3504576"/>
            <a:ext cx="1391797" cy="1391798"/>
          </a:xfrm>
          <a:prstGeom prst="rect">
            <a:avLst/>
          </a:prstGeom>
        </p:spPr>
      </p:pic>
      <p:pic>
        <p:nvPicPr>
          <p:cNvPr id="16" name="Graphic 15" descr="Normal Distribution outline">
            <a:extLst>
              <a:ext uri="{FF2B5EF4-FFF2-40B4-BE49-F238E27FC236}">
                <a16:creationId xmlns:a16="http://schemas.microsoft.com/office/drawing/2014/main" id="{62E72309-8EAD-8C37-7FDD-6B845D6227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07012" y="3540520"/>
            <a:ext cx="1391797" cy="1318352"/>
          </a:xfrm>
          <a:prstGeom prst="rect">
            <a:avLst/>
          </a:prstGeom>
        </p:spPr>
      </p:pic>
      <p:pic>
        <p:nvPicPr>
          <p:cNvPr id="17" name="Graphic 16" descr="Newspaper outline">
            <a:extLst>
              <a:ext uri="{FF2B5EF4-FFF2-40B4-BE49-F238E27FC236}">
                <a16:creationId xmlns:a16="http://schemas.microsoft.com/office/drawing/2014/main" id="{0B8EBE03-3315-EDBC-7E00-DA22BC2E90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66170" y="3439878"/>
            <a:ext cx="1511147" cy="1529508"/>
          </a:xfrm>
          <a:prstGeom prst="rect">
            <a:avLst/>
          </a:prstGeom>
        </p:spPr>
      </p:pic>
      <p:sp>
        <p:nvSpPr>
          <p:cNvPr id="19" name="Text Placeholder 2">
            <a:extLst>
              <a:ext uri="{FF2B5EF4-FFF2-40B4-BE49-F238E27FC236}">
                <a16:creationId xmlns:a16="http://schemas.microsoft.com/office/drawing/2014/main" id="{344CA8C3-D0F8-CCFC-9C28-3A79039C6798}"/>
              </a:ext>
            </a:extLst>
          </p:cNvPr>
          <p:cNvSpPr txBox="1">
            <a:spLocks/>
          </p:cNvSpPr>
          <p:nvPr/>
        </p:nvSpPr>
        <p:spPr>
          <a:xfrm>
            <a:off x="4016" y="4970040"/>
            <a:ext cx="3185933" cy="126719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3289B4"/>
              </a:buClr>
              <a:buNone/>
            </a:pPr>
            <a:r>
              <a:rPr lang="en-US" sz="2400" b="1">
                <a:solidFill>
                  <a:schemeClr val="accent6">
                    <a:lumMod val="75000"/>
                  </a:schemeClr>
                </a:solidFill>
                <a:latin typeface="Century Gothic"/>
              </a:rPr>
              <a:t>Examine  Vermont Wildland Fire Climatology</a:t>
            </a:r>
            <a:endParaRPr lang="en-US">
              <a:solidFill>
                <a:schemeClr val="accent6">
                  <a:lumMod val="75000"/>
                </a:schemeClr>
              </a:solidFill>
            </a:endParaRPr>
          </a:p>
        </p:txBody>
      </p:sp>
      <p:sp>
        <p:nvSpPr>
          <p:cNvPr id="20" name="Text Placeholder 2">
            <a:extLst>
              <a:ext uri="{FF2B5EF4-FFF2-40B4-BE49-F238E27FC236}">
                <a16:creationId xmlns:a16="http://schemas.microsoft.com/office/drawing/2014/main" id="{EBD232AF-F5A1-B8E0-B891-F311CB74088B}"/>
              </a:ext>
            </a:extLst>
          </p:cNvPr>
          <p:cNvSpPr txBox="1">
            <a:spLocks/>
          </p:cNvSpPr>
          <p:nvPr/>
        </p:nvSpPr>
        <p:spPr>
          <a:xfrm>
            <a:off x="3348370" y="4949501"/>
            <a:ext cx="2557913" cy="152853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b="1">
                <a:solidFill>
                  <a:srgbClr val="0070C0"/>
                </a:solidFill>
                <a:latin typeface="Century Gothic"/>
              </a:rPr>
              <a:t>Statistical Analyses of Antecedent Conditions</a:t>
            </a:r>
            <a:endParaRPr lang="en-US"/>
          </a:p>
        </p:txBody>
      </p:sp>
      <p:sp>
        <p:nvSpPr>
          <p:cNvPr id="21" name="Text Placeholder 2">
            <a:extLst>
              <a:ext uri="{FF2B5EF4-FFF2-40B4-BE49-F238E27FC236}">
                <a16:creationId xmlns:a16="http://schemas.microsoft.com/office/drawing/2014/main" id="{D00758C5-0DFF-8B29-E934-AADC73F6F3EF}"/>
              </a:ext>
            </a:extLst>
          </p:cNvPr>
          <p:cNvSpPr txBox="1">
            <a:spLocks/>
          </p:cNvSpPr>
          <p:nvPr/>
        </p:nvSpPr>
        <p:spPr>
          <a:xfrm>
            <a:off x="6269687" y="4970040"/>
            <a:ext cx="2895898" cy="127386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b="1">
                <a:solidFill>
                  <a:srgbClr val="7030A0"/>
                </a:solidFill>
                <a:latin typeface="Century Gothic"/>
              </a:rPr>
              <a:t>Phenological</a:t>
            </a:r>
            <a:endParaRPr lang="en-US">
              <a:solidFill>
                <a:srgbClr val="000000"/>
              </a:solidFill>
              <a:latin typeface="Garamond"/>
            </a:endParaRPr>
          </a:p>
          <a:p>
            <a:pPr marL="0" indent="0" algn="ctr">
              <a:lnSpc>
                <a:spcPct val="100000"/>
              </a:lnSpc>
              <a:spcBef>
                <a:spcPts val="0"/>
              </a:spcBef>
              <a:spcAft>
                <a:spcPts val="600"/>
              </a:spcAft>
              <a:buNone/>
            </a:pPr>
            <a:r>
              <a:rPr lang="en-US" sz="2400" b="1">
                <a:solidFill>
                  <a:srgbClr val="7030A0"/>
                </a:solidFill>
                <a:latin typeface="Century Gothic"/>
              </a:rPr>
              <a:t>Trend Analyses</a:t>
            </a:r>
            <a:endParaRPr lang="en-US"/>
          </a:p>
        </p:txBody>
      </p:sp>
      <p:sp>
        <p:nvSpPr>
          <p:cNvPr id="22" name="Text Placeholder 2">
            <a:extLst>
              <a:ext uri="{FF2B5EF4-FFF2-40B4-BE49-F238E27FC236}">
                <a16:creationId xmlns:a16="http://schemas.microsoft.com/office/drawing/2014/main" id="{1403BABF-288C-11C9-4972-4B542AE77D1C}"/>
              </a:ext>
            </a:extLst>
          </p:cNvPr>
          <p:cNvSpPr txBox="1">
            <a:spLocks/>
          </p:cNvSpPr>
          <p:nvPr/>
        </p:nvSpPr>
        <p:spPr>
          <a:xfrm>
            <a:off x="9475061" y="4972300"/>
            <a:ext cx="2335181" cy="98632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b="1">
                <a:solidFill>
                  <a:schemeClr val="accent4">
                    <a:lumMod val="75000"/>
                  </a:schemeClr>
                </a:solidFill>
                <a:latin typeface="Century Gothic"/>
              </a:rPr>
              <a:t>Informational </a:t>
            </a:r>
            <a:endParaRPr lang="en-US">
              <a:solidFill>
                <a:schemeClr val="accent4">
                  <a:lumMod val="75000"/>
                </a:schemeClr>
              </a:solidFill>
              <a:latin typeface="Garamond"/>
            </a:endParaRPr>
          </a:p>
          <a:p>
            <a:pPr marL="0" indent="0" algn="ctr">
              <a:lnSpc>
                <a:spcPct val="100000"/>
              </a:lnSpc>
              <a:spcBef>
                <a:spcPts val="0"/>
              </a:spcBef>
              <a:spcAft>
                <a:spcPts val="600"/>
              </a:spcAft>
              <a:buNone/>
            </a:pPr>
            <a:r>
              <a:rPr lang="en-US" sz="2400" b="1">
                <a:solidFill>
                  <a:schemeClr val="accent4">
                    <a:lumMod val="75000"/>
                  </a:schemeClr>
                </a:solidFill>
                <a:latin typeface="Century Gothic"/>
              </a:rPr>
              <a:t>Flyer</a:t>
            </a:r>
            <a:endParaRPr lang="en-US">
              <a:solidFill>
                <a:schemeClr val="accent4">
                  <a:lumMod val="75000"/>
                </a:schemeClr>
              </a:solidFill>
            </a:endParaRPr>
          </a:p>
        </p:txBody>
      </p:sp>
    </p:spTree>
    <p:extLst>
      <p:ext uri="{BB962C8B-B14F-4D97-AF65-F5344CB8AC3E}">
        <p14:creationId xmlns:p14="http://schemas.microsoft.com/office/powerpoint/2010/main" val="3230997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ext Placeholder 2">
            <a:extLst>
              <a:ext uri="{FF2B5EF4-FFF2-40B4-BE49-F238E27FC236}">
                <a16:creationId xmlns:a16="http://schemas.microsoft.com/office/drawing/2014/main" id="{02FC1CA4-D757-9233-E90D-BD2DB73E2067}"/>
              </a:ext>
            </a:extLst>
          </p:cNvPr>
          <p:cNvSpPr txBox="1">
            <a:spLocks/>
          </p:cNvSpPr>
          <p:nvPr/>
        </p:nvSpPr>
        <p:spPr>
          <a:xfrm>
            <a:off x="-27466" y="2694899"/>
            <a:ext cx="2532755" cy="249221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a:solidFill>
                  <a:schemeClr val="tx1">
                    <a:lumMod val="75000"/>
                    <a:lumOff val="25000"/>
                  </a:schemeClr>
                </a:solidFill>
                <a:latin typeface="+mj-lt"/>
              </a:rPr>
              <a:t>Study Location:</a:t>
            </a:r>
            <a:endParaRPr lang="en-US" sz="2000">
              <a:solidFill>
                <a:schemeClr val="tx1">
                  <a:lumMod val="75000"/>
                  <a:lumOff val="25000"/>
                </a:schemeClr>
              </a:solidFill>
              <a:latin typeface="+mj-lt"/>
            </a:endParaRPr>
          </a:p>
          <a:p>
            <a:pPr>
              <a:lnSpc>
                <a:spcPct val="100000"/>
              </a:lnSpc>
              <a:spcBef>
                <a:spcPts val="0"/>
              </a:spcBef>
              <a:spcAft>
                <a:spcPts val="600"/>
              </a:spcAft>
              <a:buClr>
                <a:srgbClr val="C13E2D"/>
              </a:buClr>
            </a:pPr>
            <a:r>
              <a:rPr lang="en-US" sz="2000">
                <a:solidFill>
                  <a:schemeClr val="tx1">
                    <a:lumMod val="75000"/>
                    <a:lumOff val="25000"/>
                  </a:schemeClr>
                </a:solidFill>
                <a:latin typeface="+mj-lt"/>
              </a:rPr>
              <a:t>Vermont, US (VT)</a:t>
            </a:r>
          </a:p>
          <a:p>
            <a:pPr>
              <a:lnSpc>
                <a:spcPct val="100000"/>
              </a:lnSpc>
              <a:spcBef>
                <a:spcPts val="0"/>
              </a:spcBef>
              <a:spcAft>
                <a:spcPts val="600"/>
              </a:spcAft>
              <a:buClr>
                <a:srgbClr val="C13E2D"/>
              </a:buClr>
            </a:pPr>
            <a:r>
              <a:rPr lang="en-US" sz="2000">
                <a:solidFill>
                  <a:schemeClr val="tx1">
                    <a:lumMod val="75000"/>
                    <a:lumOff val="25000"/>
                  </a:schemeClr>
                </a:solidFill>
                <a:latin typeface="+mj-lt"/>
              </a:rPr>
              <a:t>Delineated into Fire Danger Rating Areas 1-5</a:t>
            </a:r>
          </a:p>
        </p:txBody>
      </p:sp>
      <p:pic>
        <p:nvPicPr>
          <p:cNvPr id="155" name="Picture 154" descr="A map of the united states&#10;&#10;Description automatically generated">
            <a:extLst>
              <a:ext uri="{FF2B5EF4-FFF2-40B4-BE49-F238E27FC236}">
                <a16:creationId xmlns:a16="http://schemas.microsoft.com/office/drawing/2014/main" id="{70C9113C-D207-33D4-7BFA-E1C078326D69}"/>
              </a:ext>
            </a:extLst>
          </p:cNvPr>
          <p:cNvPicPr>
            <a:picLocks noChangeAspect="1"/>
          </p:cNvPicPr>
          <p:nvPr/>
        </p:nvPicPr>
        <p:blipFill rotWithShape="1">
          <a:blip r:embed="rId4">
            <a:extLst>
              <a:ext uri="{28A0092B-C50C-407E-A947-70E740481C1C}">
                <a14:useLocalDpi xmlns:a14="http://schemas.microsoft.com/office/drawing/2010/main" val="0"/>
              </a:ext>
            </a:extLst>
          </a:blip>
          <a:srcRect t="5111" r="1552"/>
          <a:stretch/>
        </p:blipFill>
        <p:spPr>
          <a:xfrm>
            <a:off x="2414045" y="443193"/>
            <a:ext cx="9546351" cy="6038953"/>
          </a:xfrm>
          <a:prstGeom prst="rect">
            <a:avLst/>
          </a:prstGeom>
          <a:ln>
            <a:solidFill>
              <a:schemeClr val="bg2">
                <a:lumMod val="75000"/>
              </a:schemeClr>
            </a:solidFill>
          </a:ln>
        </p:spPr>
      </p:pic>
      <p:pic>
        <p:nvPicPr>
          <p:cNvPr id="157" name="Picture 156" descr="A map of the state of vermont&#10;&#10;Description automatically generated">
            <a:extLst>
              <a:ext uri="{FF2B5EF4-FFF2-40B4-BE49-F238E27FC236}">
                <a16:creationId xmlns:a16="http://schemas.microsoft.com/office/drawing/2014/main" id="{398C6623-32BA-E8A6-096F-E00B8A6794E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114" b="88359" l="8875" r="84201">
                        <a14:foregroundMark x1="84433" y1="13622" x2="77556" y2="7154"/>
                        <a14:foregroundMark x1="77556" y1="7154" x2="64312" y2="9863"/>
                        <a14:foregroundMark x1="48885" y1="10267" x2="26162" y2="11196"/>
                        <a14:foregroundMark x1="32017" y1="8650" x2="20864" y2="8731"/>
                        <a14:foregroundMark x1="20864" y1="8731" x2="15056" y2="12571"/>
                        <a14:foregroundMark x1="9619" y1="11479" x2="9340" y2="12692"/>
                        <a14:foregroundMark x1="8875" y1="21140" x2="8875" y2="21140"/>
                      </a14:backgroundRemoval>
                    </a14:imgEffect>
                  </a14:imgLayer>
                </a14:imgProps>
              </a:ext>
              <a:ext uri="{28A0092B-C50C-407E-A947-70E740481C1C}">
                <a14:useLocalDpi xmlns:a14="http://schemas.microsoft.com/office/drawing/2010/main" val="0"/>
              </a:ext>
            </a:extLst>
          </a:blip>
          <a:srcRect l="4343" t="4455" r="6834" b="2257"/>
          <a:stretch/>
        </p:blipFill>
        <p:spPr>
          <a:xfrm>
            <a:off x="6993857" y="404864"/>
            <a:ext cx="5036544" cy="6091461"/>
          </a:xfrm>
          <a:prstGeom prst="rect">
            <a:avLst/>
          </a:prstGeom>
          <a:ln>
            <a:noFill/>
          </a:ln>
        </p:spPr>
      </p:pic>
      <p:sp>
        <p:nvSpPr>
          <p:cNvPr id="158" name="TextBox 9">
            <a:extLst>
              <a:ext uri="{FF2B5EF4-FFF2-40B4-BE49-F238E27FC236}">
                <a16:creationId xmlns:a16="http://schemas.microsoft.com/office/drawing/2014/main" id="{2BD59ED7-ACC9-A48B-0118-048D88080669}"/>
              </a:ext>
            </a:extLst>
          </p:cNvPr>
          <p:cNvSpPr txBox="1"/>
          <p:nvPr/>
        </p:nvSpPr>
        <p:spPr>
          <a:xfrm>
            <a:off x="7803210" y="5267310"/>
            <a:ext cx="1110072" cy="400110"/>
          </a:xfrm>
          <a:prstGeom prst="rect">
            <a:avLst/>
          </a:prstGeom>
          <a:noFill/>
        </p:spPr>
        <p:txBody>
          <a:bodyPr wrap="square" rtlCol="0">
            <a:spAutoFit/>
          </a:bodyPr>
          <a:lstStyle/>
          <a:p>
            <a:r>
              <a:rPr lang="en-US" sz="2000" b="1">
                <a:ln w="3175">
                  <a:noFill/>
                </a:ln>
                <a:latin typeface="Century Gothic" panose="020B0502020202020204" pitchFamily="34" charset="0"/>
              </a:rPr>
              <a:t>FDRA 2</a:t>
            </a:r>
          </a:p>
        </p:txBody>
      </p:sp>
      <p:sp>
        <p:nvSpPr>
          <p:cNvPr id="159" name="TextBox 9">
            <a:extLst>
              <a:ext uri="{FF2B5EF4-FFF2-40B4-BE49-F238E27FC236}">
                <a16:creationId xmlns:a16="http://schemas.microsoft.com/office/drawing/2014/main" id="{14FA575A-897F-F38F-1CE4-886B3D99684C}"/>
              </a:ext>
            </a:extLst>
          </p:cNvPr>
          <p:cNvSpPr txBox="1"/>
          <p:nvPr/>
        </p:nvSpPr>
        <p:spPr>
          <a:xfrm>
            <a:off x="8827102" y="2182213"/>
            <a:ext cx="1088687" cy="400110"/>
          </a:xfrm>
          <a:prstGeom prst="rect">
            <a:avLst/>
          </a:prstGeom>
          <a:noFill/>
        </p:spPr>
        <p:txBody>
          <a:bodyPr wrap="square" rtlCol="0">
            <a:spAutoFit/>
          </a:bodyPr>
          <a:lstStyle/>
          <a:p>
            <a:r>
              <a:rPr lang="en-US" sz="2000" b="1">
                <a:ln w="3175">
                  <a:noFill/>
                </a:ln>
                <a:latin typeface="Century Gothic" panose="020B0502020202020204" pitchFamily="34" charset="0"/>
              </a:rPr>
              <a:t>FDRA 4</a:t>
            </a:r>
          </a:p>
        </p:txBody>
      </p:sp>
      <p:sp>
        <p:nvSpPr>
          <p:cNvPr id="160" name="TextBox 9">
            <a:extLst>
              <a:ext uri="{FF2B5EF4-FFF2-40B4-BE49-F238E27FC236}">
                <a16:creationId xmlns:a16="http://schemas.microsoft.com/office/drawing/2014/main" id="{8EE5A4C2-AEE9-2850-8B7E-1FB3F01A18AD}"/>
              </a:ext>
            </a:extLst>
          </p:cNvPr>
          <p:cNvSpPr txBox="1"/>
          <p:nvPr/>
        </p:nvSpPr>
        <p:spPr>
          <a:xfrm>
            <a:off x="9925365" y="971067"/>
            <a:ext cx="1116009" cy="400110"/>
          </a:xfrm>
          <a:prstGeom prst="rect">
            <a:avLst/>
          </a:prstGeom>
          <a:noFill/>
        </p:spPr>
        <p:txBody>
          <a:bodyPr wrap="square" rtlCol="0">
            <a:spAutoFit/>
          </a:bodyPr>
          <a:lstStyle/>
          <a:p>
            <a:r>
              <a:rPr lang="en-US" sz="2000" b="1">
                <a:ln w="3175">
                  <a:noFill/>
                </a:ln>
                <a:solidFill>
                  <a:schemeClr val="tx1">
                    <a:lumMod val="95000"/>
                    <a:lumOff val="5000"/>
                  </a:schemeClr>
                </a:solidFill>
                <a:latin typeface="Century Gothic" panose="020B0502020202020204" pitchFamily="34" charset="0"/>
              </a:rPr>
              <a:t>FDRA 5</a:t>
            </a:r>
          </a:p>
        </p:txBody>
      </p:sp>
      <p:sp>
        <p:nvSpPr>
          <p:cNvPr id="161" name="TextBox 9">
            <a:extLst>
              <a:ext uri="{FF2B5EF4-FFF2-40B4-BE49-F238E27FC236}">
                <a16:creationId xmlns:a16="http://schemas.microsoft.com/office/drawing/2014/main" id="{F4A5EC57-6767-6344-B1EA-BE88FC78D557}"/>
              </a:ext>
            </a:extLst>
          </p:cNvPr>
          <p:cNvSpPr txBox="1"/>
          <p:nvPr/>
        </p:nvSpPr>
        <p:spPr>
          <a:xfrm>
            <a:off x="7439300" y="708097"/>
            <a:ext cx="1222590" cy="400110"/>
          </a:xfrm>
          <a:prstGeom prst="rect">
            <a:avLst/>
          </a:prstGeom>
          <a:noFill/>
        </p:spPr>
        <p:txBody>
          <a:bodyPr wrap="square" rtlCol="0">
            <a:spAutoFit/>
          </a:bodyPr>
          <a:lstStyle/>
          <a:p>
            <a:r>
              <a:rPr lang="en-US" sz="2000" b="1">
                <a:ln w="3175">
                  <a:noFill/>
                </a:ln>
                <a:latin typeface="Century Gothic" panose="020B0502020202020204" pitchFamily="34" charset="0"/>
              </a:rPr>
              <a:t>FDRA 3</a:t>
            </a:r>
          </a:p>
        </p:txBody>
      </p:sp>
      <p:sp>
        <p:nvSpPr>
          <p:cNvPr id="162" name="TextBox 9">
            <a:extLst>
              <a:ext uri="{FF2B5EF4-FFF2-40B4-BE49-F238E27FC236}">
                <a16:creationId xmlns:a16="http://schemas.microsoft.com/office/drawing/2014/main" id="{10CF487E-1A5D-DF50-E6A8-18924D5AE0B6}"/>
              </a:ext>
            </a:extLst>
          </p:cNvPr>
          <p:cNvSpPr txBox="1"/>
          <p:nvPr/>
        </p:nvSpPr>
        <p:spPr>
          <a:xfrm>
            <a:off x="7267189" y="3710545"/>
            <a:ext cx="1329118" cy="707886"/>
          </a:xfrm>
          <a:prstGeom prst="rect">
            <a:avLst/>
          </a:prstGeom>
          <a:noFill/>
        </p:spPr>
        <p:txBody>
          <a:bodyPr wrap="square" lIns="91440" tIns="45720" rIns="91440" bIns="45720" rtlCol="0" anchor="t">
            <a:spAutoFit/>
          </a:bodyPr>
          <a:lstStyle/>
          <a:p>
            <a:pPr algn="ctr"/>
            <a:r>
              <a:rPr lang="en-US" sz="2000" b="1">
                <a:ln w="3175">
                  <a:noFill/>
                </a:ln>
                <a:latin typeface="Century Gothic" panose="020B0502020202020204" pitchFamily="34" charset="0"/>
              </a:rPr>
              <a:t>FDRA </a:t>
            </a:r>
          </a:p>
          <a:p>
            <a:pPr algn="ctr"/>
            <a:r>
              <a:rPr lang="en-US" sz="2000" b="1">
                <a:ln w="3175">
                  <a:noFill/>
                </a:ln>
                <a:latin typeface="Century Gothic" panose="020B0502020202020204" pitchFamily="34" charset="0"/>
              </a:rPr>
              <a:t>1</a:t>
            </a:r>
            <a:endParaRPr lang="en-US" sz="2800">
              <a:latin typeface="Century Gothic" panose="020B0502020202020204" pitchFamily="34" charset="0"/>
            </a:endParaRPr>
          </a:p>
        </p:txBody>
      </p:sp>
      <p:sp>
        <p:nvSpPr>
          <p:cNvPr id="163" name="TextBox 9">
            <a:extLst>
              <a:ext uri="{FF2B5EF4-FFF2-40B4-BE49-F238E27FC236}">
                <a16:creationId xmlns:a16="http://schemas.microsoft.com/office/drawing/2014/main" id="{C383C001-AF40-EE08-1FEB-9895618A1EE2}"/>
              </a:ext>
            </a:extLst>
          </p:cNvPr>
          <p:cNvSpPr txBox="1"/>
          <p:nvPr/>
        </p:nvSpPr>
        <p:spPr>
          <a:xfrm>
            <a:off x="8539598" y="4318175"/>
            <a:ext cx="1326982" cy="584775"/>
          </a:xfrm>
          <a:prstGeom prst="rect">
            <a:avLst/>
          </a:prstGeom>
          <a:noFill/>
        </p:spPr>
        <p:txBody>
          <a:bodyPr wrap="square" lIns="91440" tIns="45720" rIns="91440" bIns="45720" rtlCol="0" anchor="t">
            <a:spAutoFit/>
          </a:bodyPr>
          <a:lstStyle/>
          <a:p>
            <a:pPr algn="ctr"/>
            <a:r>
              <a:rPr lang="en-US" sz="1600" b="1">
                <a:ln w="3175">
                  <a:noFill/>
                </a:ln>
                <a:latin typeface="Century Gothic" panose="020B0502020202020204" pitchFamily="34" charset="0"/>
              </a:rPr>
              <a:t>FDRA </a:t>
            </a:r>
          </a:p>
          <a:p>
            <a:pPr algn="ctr"/>
            <a:r>
              <a:rPr lang="en-US" sz="1600" b="1">
                <a:ln w="3175">
                  <a:noFill/>
                </a:ln>
                <a:latin typeface="Century Gothic" panose="020B0502020202020204" pitchFamily="34" charset="0"/>
              </a:rPr>
              <a:t>1</a:t>
            </a:r>
            <a:endParaRPr lang="en-US" sz="2000">
              <a:latin typeface="Century Gothic" panose="020B0502020202020204" pitchFamily="34" charset="0"/>
            </a:endParaRPr>
          </a:p>
        </p:txBody>
      </p:sp>
      <p:sp>
        <p:nvSpPr>
          <p:cNvPr id="165" name="Rectangle 24">
            <a:extLst>
              <a:ext uri="{FF2B5EF4-FFF2-40B4-BE49-F238E27FC236}">
                <a16:creationId xmlns:a16="http://schemas.microsoft.com/office/drawing/2014/main" id="{6223B117-3F4C-42C9-9543-0780D0A0962C}"/>
              </a:ext>
            </a:extLst>
          </p:cNvPr>
          <p:cNvSpPr/>
          <p:nvPr/>
        </p:nvSpPr>
        <p:spPr>
          <a:xfrm>
            <a:off x="9687499" y="3716097"/>
            <a:ext cx="2009037" cy="243210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400">
              <a:solidFill>
                <a:schemeClr val="tx1">
                  <a:lumMod val="75000"/>
                  <a:lumOff val="25000"/>
                </a:schemeClr>
              </a:solidFill>
              <a:latin typeface="Century Gothic" panose="020B0502020202020204" pitchFamily="34" charset="0"/>
            </a:endParaRPr>
          </a:p>
        </p:txBody>
      </p:sp>
      <p:sp>
        <p:nvSpPr>
          <p:cNvPr id="166" name="Rectangle 25">
            <a:extLst>
              <a:ext uri="{FF2B5EF4-FFF2-40B4-BE49-F238E27FC236}">
                <a16:creationId xmlns:a16="http://schemas.microsoft.com/office/drawing/2014/main" id="{E0CC7042-F10F-53AB-48DD-49D0B0A871E0}"/>
              </a:ext>
            </a:extLst>
          </p:cNvPr>
          <p:cNvSpPr/>
          <p:nvPr/>
        </p:nvSpPr>
        <p:spPr>
          <a:xfrm>
            <a:off x="9810905" y="4237624"/>
            <a:ext cx="305363" cy="216831"/>
          </a:xfrm>
          <a:prstGeom prst="rect">
            <a:avLst/>
          </a:prstGeom>
          <a:no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latin typeface="Century Gothic" panose="020B0502020202020204" pitchFamily="34" charset="0"/>
            </a:endParaRPr>
          </a:p>
        </p:txBody>
      </p:sp>
      <p:sp>
        <p:nvSpPr>
          <p:cNvPr id="167" name="TextBox 26">
            <a:extLst>
              <a:ext uri="{FF2B5EF4-FFF2-40B4-BE49-F238E27FC236}">
                <a16:creationId xmlns:a16="http://schemas.microsoft.com/office/drawing/2014/main" id="{3AC28F33-7F61-509C-1CFB-9D30B36A07CF}"/>
              </a:ext>
            </a:extLst>
          </p:cNvPr>
          <p:cNvSpPr txBox="1"/>
          <p:nvPr/>
        </p:nvSpPr>
        <p:spPr>
          <a:xfrm>
            <a:off x="10123997" y="4087203"/>
            <a:ext cx="1925111" cy="523220"/>
          </a:xfrm>
          <a:prstGeom prst="rect">
            <a:avLst/>
          </a:prstGeom>
          <a:noFill/>
        </p:spPr>
        <p:txBody>
          <a:bodyPr wrap="square" rtlCol="0">
            <a:spAutoFit/>
          </a:bodyPr>
          <a:lstStyle/>
          <a:p>
            <a:r>
              <a:rPr lang="en-US" sz="1400" b="1">
                <a:solidFill>
                  <a:schemeClr val="tx1">
                    <a:lumMod val="75000"/>
                    <a:lumOff val="25000"/>
                  </a:schemeClr>
                </a:solidFill>
                <a:latin typeface="Century Gothic" panose="020B0502020202020204" pitchFamily="34" charset="0"/>
              </a:rPr>
              <a:t>VT Fire Danger Rating Areas</a:t>
            </a:r>
          </a:p>
        </p:txBody>
      </p:sp>
      <p:sp>
        <p:nvSpPr>
          <p:cNvPr id="168" name="Rectangle 25">
            <a:extLst>
              <a:ext uri="{FF2B5EF4-FFF2-40B4-BE49-F238E27FC236}">
                <a16:creationId xmlns:a16="http://schemas.microsoft.com/office/drawing/2014/main" id="{9BC3BF86-FBBC-377B-2507-4C98E648A2E6}"/>
              </a:ext>
            </a:extLst>
          </p:cNvPr>
          <p:cNvSpPr/>
          <p:nvPr/>
        </p:nvSpPr>
        <p:spPr>
          <a:xfrm>
            <a:off x="9810223" y="4610011"/>
            <a:ext cx="305363" cy="216831"/>
          </a:xfrm>
          <a:prstGeom prst="rect">
            <a:avLst/>
          </a:prstGeom>
          <a:solidFill>
            <a:srgbClr val="00FAB4"/>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latin typeface="Century Gothic" panose="020B0502020202020204" pitchFamily="34" charset="0"/>
            </a:endParaRPr>
          </a:p>
        </p:txBody>
      </p:sp>
      <p:sp>
        <p:nvSpPr>
          <p:cNvPr id="169" name="TextBox 26">
            <a:extLst>
              <a:ext uri="{FF2B5EF4-FFF2-40B4-BE49-F238E27FC236}">
                <a16:creationId xmlns:a16="http://schemas.microsoft.com/office/drawing/2014/main" id="{16FBDC44-C097-443F-13FB-0B4ECAAEF51C}"/>
              </a:ext>
            </a:extLst>
          </p:cNvPr>
          <p:cNvSpPr txBox="1"/>
          <p:nvPr/>
        </p:nvSpPr>
        <p:spPr>
          <a:xfrm>
            <a:off x="10136200" y="4590900"/>
            <a:ext cx="947767" cy="307777"/>
          </a:xfrm>
          <a:prstGeom prst="rect">
            <a:avLst/>
          </a:prstGeom>
          <a:noFill/>
        </p:spPr>
        <p:txBody>
          <a:bodyPr wrap="square" rtlCol="0">
            <a:spAutoFit/>
          </a:bodyPr>
          <a:lstStyle/>
          <a:p>
            <a:r>
              <a:rPr lang="en-US" sz="1400" b="1">
                <a:solidFill>
                  <a:schemeClr val="tx1">
                    <a:lumMod val="75000"/>
                    <a:lumOff val="25000"/>
                  </a:schemeClr>
                </a:solidFill>
                <a:latin typeface="Century Gothic" panose="020B0502020202020204" pitchFamily="34" charset="0"/>
              </a:rPr>
              <a:t>FDRA 1</a:t>
            </a:r>
          </a:p>
        </p:txBody>
      </p:sp>
      <p:sp>
        <p:nvSpPr>
          <p:cNvPr id="170" name="Rectangle 25">
            <a:extLst>
              <a:ext uri="{FF2B5EF4-FFF2-40B4-BE49-F238E27FC236}">
                <a16:creationId xmlns:a16="http://schemas.microsoft.com/office/drawing/2014/main" id="{926F45A4-F41A-E68B-AE8B-4484D9AE2858}"/>
              </a:ext>
            </a:extLst>
          </p:cNvPr>
          <p:cNvSpPr/>
          <p:nvPr/>
        </p:nvSpPr>
        <p:spPr>
          <a:xfrm>
            <a:off x="9810223" y="4930228"/>
            <a:ext cx="305363" cy="216831"/>
          </a:xfrm>
          <a:prstGeom prst="rect">
            <a:avLst/>
          </a:prstGeom>
          <a:solidFill>
            <a:srgbClr val="E2DC3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latin typeface="Century Gothic" panose="020B0502020202020204" pitchFamily="34" charset="0"/>
            </a:endParaRPr>
          </a:p>
        </p:txBody>
      </p:sp>
      <p:sp>
        <p:nvSpPr>
          <p:cNvPr id="171" name="TextBox 26">
            <a:extLst>
              <a:ext uri="{FF2B5EF4-FFF2-40B4-BE49-F238E27FC236}">
                <a16:creationId xmlns:a16="http://schemas.microsoft.com/office/drawing/2014/main" id="{37D24EC6-5B66-67C4-EABD-EDFF14B4CB32}"/>
              </a:ext>
            </a:extLst>
          </p:cNvPr>
          <p:cNvSpPr txBox="1"/>
          <p:nvPr/>
        </p:nvSpPr>
        <p:spPr>
          <a:xfrm>
            <a:off x="10123918" y="4902379"/>
            <a:ext cx="995104" cy="307777"/>
          </a:xfrm>
          <a:prstGeom prst="rect">
            <a:avLst/>
          </a:prstGeom>
          <a:noFill/>
        </p:spPr>
        <p:txBody>
          <a:bodyPr wrap="square" rtlCol="0">
            <a:spAutoFit/>
          </a:bodyPr>
          <a:lstStyle/>
          <a:p>
            <a:r>
              <a:rPr lang="en-US" sz="1400" b="1">
                <a:solidFill>
                  <a:schemeClr val="tx1">
                    <a:lumMod val="75000"/>
                    <a:lumOff val="25000"/>
                  </a:schemeClr>
                </a:solidFill>
                <a:latin typeface="Century Gothic" panose="020B0502020202020204" pitchFamily="34" charset="0"/>
              </a:rPr>
              <a:t>FDRA 2</a:t>
            </a:r>
          </a:p>
        </p:txBody>
      </p:sp>
      <p:sp>
        <p:nvSpPr>
          <p:cNvPr id="172" name="Rectangle 25">
            <a:extLst>
              <a:ext uri="{FF2B5EF4-FFF2-40B4-BE49-F238E27FC236}">
                <a16:creationId xmlns:a16="http://schemas.microsoft.com/office/drawing/2014/main" id="{6BCED176-AB59-3628-BDC2-780317D33D7F}"/>
              </a:ext>
            </a:extLst>
          </p:cNvPr>
          <p:cNvSpPr/>
          <p:nvPr/>
        </p:nvSpPr>
        <p:spPr>
          <a:xfrm>
            <a:off x="9810223" y="5250446"/>
            <a:ext cx="305363" cy="216831"/>
          </a:xfrm>
          <a:prstGeom prst="rect">
            <a:avLst/>
          </a:prstGeom>
          <a:solidFill>
            <a:srgbClr val="C6B1E8"/>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latin typeface="Century Gothic" panose="020B0502020202020204" pitchFamily="34" charset="0"/>
            </a:endParaRPr>
          </a:p>
        </p:txBody>
      </p:sp>
      <p:sp>
        <p:nvSpPr>
          <p:cNvPr id="173" name="TextBox 26">
            <a:extLst>
              <a:ext uri="{FF2B5EF4-FFF2-40B4-BE49-F238E27FC236}">
                <a16:creationId xmlns:a16="http://schemas.microsoft.com/office/drawing/2014/main" id="{C6EAEFAD-4E73-7B6A-A704-911C65628822}"/>
              </a:ext>
            </a:extLst>
          </p:cNvPr>
          <p:cNvSpPr txBox="1"/>
          <p:nvPr/>
        </p:nvSpPr>
        <p:spPr>
          <a:xfrm>
            <a:off x="10123918" y="5216623"/>
            <a:ext cx="1076784" cy="307777"/>
          </a:xfrm>
          <a:prstGeom prst="rect">
            <a:avLst/>
          </a:prstGeom>
          <a:noFill/>
        </p:spPr>
        <p:txBody>
          <a:bodyPr wrap="square" rtlCol="0">
            <a:spAutoFit/>
          </a:bodyPr>
          <a:lstStyle/>
          <a:p>
            <a:r>
              <a:rPr lang="en-US" sz="1400" b="1">
                <a:solidFill>
                  <a:schemeClr val="tx1">
                    <a:lumMod val="75000"/>
                    <a:lumOff val="25000"/>
                  </a:schemeClr>
                </a:solidFill>
                <a:latin typeface="Century Gothic" panose="020B0502020202020204" pitchFamily="34" charset="0"/>
              </a:rPr>
              <a:t>FDRA 3</a:t>
            </a:r>
          </a:p>
        </p:txBody>
      </p:sp>
      <p:sp>
        <p:nvSpPr>
          <p:cNvPr id="174" name="Rectangle 25">
            <a:extLst>
              <a:ext uri="{FF2B5EF4-FFF2-40B4-BE49-F238E27FC236}">
                <a16:creationId xmlns:a16="http://schemas.microsoft.com/office/drawing/2014/main" id="{D276E698-727B-2E9E-7E7C-4074420FB94A}"/>
              </a:ext>
            </a:extLst>
          </p:cNvPr>
          <p:cNvSpPr/>
          <p:nvPr/>
        </p:nvSpPr>
        <p:spPr>
          <a:xfrm>
            <a:off x="9810223" y="5570664"/>
            <a:ext cx="305363" cy="216831"/>
          </a:xfrm>
          <a:prstGeom prst="rect">
            <a:avLst/>
          </a:prstGeom>
          <a:solidFill>
            <a:srgbClr val="00FBF3"/>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latin typeface="Century Gothic" panose="020B0502020202020204" pitchFamily="34" charset="0"/>
            </a:endParaRPr>
          </a:p>
        </p:txBody>
      </p:sp>
      <p:sp>
        <p:nvSpPr>
          <p:cNvPr id="175" name="TextBox 26">
            <a:extLst>
              <a:ext uri="{FF2B5EF4-FFF2-40B4-BE49-F238E27FC236}">
                <a16:creationId xmlns:a16="http://schemas.microsoft.com/office/drawing/2014/main" id="{52FE72AC-2244-2D74-981E-F9DA11091FBC}"/>
              </a:ext>
            </a:extLst>
          </p:cNvPr>
          <p:cNvSpPr txBox="1"/>
          <p:nvPr/>
        </p:nvSpPr>
        <p:spPr>
          <a:xfrm>
            <a:off x="10121623" y="5541717"/>
            <a:ext cx="1178286" cy="307777"/>
          </a:xfrm>
          <a:prstGeom prst="rect">
            <a:avLst/>
          </a:prstGeom>
          <a:noFill/>
        </p:spPr>
        <p:txBody>
          <a:bodyPr wrap="square" rtlCol="0">
            <a:spAutoFit/>
          </a:bodyPr>
          <a:lstStyle/>
          <a:p>
            <a:r>
              <a:rPr lang="en-US" sz="1400" b="1">
                <a:solidFill>
                  <a:schemeClr val="tx1">
                    <a:lumMod val="75000"/>
                    <a:lumOff val="25000"/>
                  </a:schemeClr>
                </a:solidFill>
                <a:latin typeface="Century Gothic" panose="020B0502020202020204" pitchFamily="34" charset="0"/>
              </a:rPr>
              <a:t>FDRA 4</a:t>
            </a:r>
          </a:p>
        </p:txBody>
      </p:sp>
      <p:sp>
        <p:nvSpPr>
          <p:cNvPr id="176" name="Rectangle 25">
            <a:extLst>
              <a:ext uri="{FF2B5EF4-FFF2-40B4-BE49-F238E27FC236}">
                <a16:creationId xmlns:a16="http://schemas.microsoft.com/office/drawing/2014/main" id="{2A15771A-AD92-D470-5AE5-EFAB593DB232}"/>
              </a:ext>
            </a:extLst>
          </p:cNvPr>
          <p:cNvSpPr/>
          <p:nvPr/>
        </p:nvSpPr>
        <p:spPr>
          <a:xfrm>
            <a:off x="9821737" y="3868445"/>
            <a:ext cx="305363" cy="216831"/>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schemeClr val="tx1">
                  <a:lumMod val="75000"/>
                  <a:lumOff val="25000"/>
                </a:schemeClr>
              </a:solidFill>
              <a:latin typeface="Century Gothic" panose="020B0502020202020204" pitchFamily="34" charset="0"/>
            </a:endParaRPr>
          </a:p>
        </p:txBody>
      </p:sp>
      <p:sp>
        <p:nvSpPr>
          <p:cNvPr id="177" name="TextBox 26">
            <a:extLst>
              <a:ext uri="{FF2B5EF4-FFF2-40B4-BE49-F238E27FC236}">
                <a16:creationId xmlns:a16="http://schemas.microsoft.com/office/drawing/2014/main" id="{8543138D-313C-E204-3F5E-5ED9A4CE7983}"/>
              </a:ext>
            </a:extLst>
          </p:cNvPr>
          <p:cNvSpPr txBox="1"/>
          <p:nvPr/>
        </p:nvSpPr>
        <p:spPr>
          <a:xfrm>
            <a:off x="10127531" y="3814615"/>
            <a:ext cx="1867975" cy="307777"/>
          </a:xfrm>
          <a:prstGeom prst="rect">
            <a:avLst/>
          </a:prstGeom>
          <a:noFill/>
        </p:spPr>
        <p:txBody>
          <a:bodyPr wrap="square" rtlCol="0">
            <a:spAutoFit/>
          </a:bodyPr>
          <a:lstStyle/>
          <a:p>
            <a:r>
              <a:rPr lang="en-US" sz="1400" b="1">
                <a:solidFill>
                  <a:schemeClr val="tx1">
                    <a:lumMod val="75000"/>
                    <a:lumOff val="25000"/>
                  </a:schemeClr>
                </a:solidFill>
                <a:latin typeface="Century Gothic" panose="020B0502020202020204" pitchFamily="34" charset="0"/>
              </a:rPr>
              <a:t>Vermont Boundary</a:t>
            </a:r>
          </a:p>
        </p:txBody>
      </p:sp>
      <p:sp>
        <p:nvSpPr>
          <p:cNvPr id="178" name="Rectangle 25">
            <a:extLst>
              <a:ext uri="{FF2B5EF4-FFF2-40B4-BE49-F238E27FC236}">
                <a16:creationId xmlns:a16="http://schemas.microsoft.com/office/drawing/2014/main" id="{82DC0845-109C-8E57-2A48-F7A10E15F8AC}"/>
              </a:ext>
            </a:extLst>
          </p:cNvPr>
          <p:cNvSpPr/>
          <p:nvPr/>
        </p:nvSpPr>
        <p:spPr>
          <a:xfrm>
            <a:off x="9810223" y="5878647"/>
            <a:ext cx="305363" cy="216831"/>
          </a:xfrm>
          <a:prstGeom prst="rect">
            <a:avLst/>
          </a:prstGeom>
          <a:solidFill>
            <a:srgbClr val="FD4925"/>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latin typeface="Century Gothic" panose="020B0502020202020204" pitchFamily="34" charset="0"/>
            </a:endParaRPr>
          </a:p>
        </p:txBody>
      </p:sp>
      <p:sp>
        <p:nvSpPr>
          <p:cNvPr id="179" name="TextBox 26">
            <a:extLst>
              <a:ext uri="{FF2B5EF4-FFF2-40B4-BE49-F238E27FC236}">
                <a16:creationId xmlns:a16="http://schemas.microsoft.com/office/drawing/2014/main" id="{F7B9EE75-377E-1349-B2F0-1D21248C91F5}"/>
              </a:ext>
            </a:extLst>
          </p:cNvPr>
          <p:cNvSpPr txBox="1"/>
          <p:nvPr/>
        </p:nvSpPr>
        <p:spPr>
          <a:xfrm>
            <a:off x="10115586" y="5855227"/>
            <a:ext cx="1226238" cy="307777"/>
          </a:xfrm>
          <a:prstGeom prst="rect">
            <a:avLst/>
          </a:prstGeom>
          <a:noFill/>
        </p:spPr>
        <p:txBody>
          <a:bodyPr wrap="square" rtlCol="0">
            <a:spAutoFit/>
          </a:bodyPr>
          <a:lstStyle/>
          <a:p>
            <a:r>
              <a:rPr lang="en-US" sz="1400" b="1">
                <a:solidFill>
                  <a:schemeClr val="tx1">
                    <a:lumMod val="75000"/>
                    <a:lumOff val="25000"/>
                  </a:schemeClr>
                </a:solidFill>
                <a:latin typeface="Century Gothic" panose="020B0502020202020204" pitchFamily="34" charset="0"/>
              </a:rPr>
              <a:t>FDRA 5</a:t>
            </a:r>
          </a:p>
        </p:txBody>
      </p:sp>
      <p:pic>
        <p:nvPicPr>
          <p:cNvPr id="180" name="Picture 6" descr="Compass Rose Icon - Free PNG &amp; SVG 4728410 - Noun Project">
            <a:extLst>
              <a:ext uri="{FF2B5EF4-FFF2-40B4-BE49-F238E27FC236}">
                <a16:creationId xmlns:a16="http://schemas.microsoft.com/office/drawing/2014/main" id="{70A132F2-B1C5-1DF5-9C89-1B64960C5D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32826" y="2447639"/>
            <a:ext cx="893002" cy="893002"/>
          </a:xfrm>
          <a:prstGeom prst="rect">
            <a:avLst/>
          </a:prstGeom>
          <a:noFill/>
          <a:extLst>
            <a:ext uri="{909E8E84-426E-40DD-AFC4-6F175D3DCCD1}">
              <a14:hiddenFill xmlns:a14="http://schemas.microsoft.com/office/drawing/2010/main">
                <a:solidFill>
                  <a:srgbClr val="FFFFFF"/>
                </a:solidFill>
              </a14:hiddenFill>
            </a:ext>
          </a:extLst>
        </p:spPr>
      </p:pic>
      <p:sp>
        <p:nvSpPr>
          <p:cNvPr id="181" name="TextBox 180">
            <a:extLst>
              <a:ext uri="{FF2B5EF4-FFF2-40B4-BE49-F238E27FC236}">
                <a16:creationId xmlns:a16="http://schemas.microsoft.com/office/drawing/2014/main" id="{70C230FB-AA82-0C73-A4BC-A4B2CC8931C7}"/>
              </a:ext>
            </a:extLst>
          </p:cNvPr>
          <p:cNvSpPr txBox="1"/>
          <p:nvPr/>
        </p:nvSpPr>
        <p:spPr>
          <a:xfrm>
            <a:off x="11062321" y="2123175"/>
            <a:ext cx="434011" cy="461665"/>
          </a:xfrm>
          <a:prstGeom prst="rect">
            <a:avLst/>
          </a:prstGeom>
          <a:noFill/>
        </p:spPr>
        <p:txBody>
          <a:bodyPr wrap="square" rtlCol="0">
            <a:spAutoFit/>
          </a:bodyPr>
          <a:lstStyle/>
          <a:p>
            <a:r>
              <a:rPr lang="en-US" sz="2400" b="1">
                <a:solidFill>
                  <a:schemeClr val="tx1">
                    <a:lumMod val="75000"/>
                    <a:lumOff val="25000"/>
                  </a:schemeClr>
                </a:solidFill>
                <a:latin typeface="Century Gothic" panose="020B0502020202020204" pitchFamily="34" charset="0"/>
              </a:rPr>
              <a:t>N</a:t>
            </a:r>
          </a:p>
        </p:txBody>
      </p:sp>
      <p:cxnSp>
        <p:nvCxnSpPr>
          <p:cNvPr id="182" name="Straight Connector 181">
            <a:extLst>
              <a:ext uri="{FF2B5EF4-FFF2-40B4-BE49-F238E27FC236}">
                <a16:creationId xmlns:a16="http://schemas.microsoft.com/office/drawing/2014/main" id="{E81661E1-AC9C-4695-7802-7FA385DC3D1D}"/>
              </a:ext>
            </a:extLst>
          </p:cNvPr>
          <p:cNvCxnSpPr>
            <a:cxnSpLocks/>
          </p:cNvCxnSpPr>
          <p:nvPr/>
        </p:nvCxnSpPr>
        <p:spPr>
          <a:xfrm>
            <a:off x="5809534" y="1572511"/>
            <a:ext cx="1612410" cy="42131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9D7D78CD-19E3-359F-7669-99421899CD73}"/>
              </a:ext>
            </a:extLst>
          </p:cNvPr>
          <p:cNvCxnSpPr>
            <a:cxnSpLocks/>
          </p:cNvCxnSpPr>
          <p:nvPr/>
        </p:nvCxnSpPr>
        <p:spPr>
          <a:xfrm flipV="1">
            <a:off x="6120359" y="631155"/>
            <a:ext cx="1187488" cy="310344"/>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sp>
        <p:nvSpPr>
          <p:cNvPr id="184" name="TextBox 23">
            <a:extLst>
              <a:ext uri="{FF2B5EF4-FFF2-40B4-BE49-F238E27FC236}">
                <a16:creationId xmlns:a16="http://schemas.microsoft.com/office/drawing/2014/main" id="{ABCD97BA-CE19-2771-A932-75F4E783B145}"/>
              </a:ext>
            </a:extLst>
          </p:cNvPr>
          <p:cNvSpPr txBox="1"/>
          <p:nvPr/>
        </p:nvSpPr>
        <p:spPr>
          <a:xfrm>
            <a:off x="5148518" y="4633248"/>
            <a:ext cx="1249864" cy="1015663"/>
          </a:xfrm>
          <a:prstGeom prst="rect">
            <a:avLst/>
          </a:prstGeom>
          <a:noFill/>
        </p:spPr>
        <p:txBody>
          <a:bodyPr wrap="square" rtlCol="0">
            <a:spAutoFit/>
          </a:bodyPr>
          <a:lstStyle/>
          <a:p>
            <a:pPr algn="ctr"/>
            <a:r>
              <a:rPr lang="en-US" sz="2000" i="1">
                <a:solidFill>
                  <a:schemeClr val="accent1">
                    <a:lumMod val="75000"/>
                  </a:schemeClr>
                </a:solidFill>
                <a:latin typeface="Century Gothic" panose="020B0502020202020204" pitchFamily="34" charset="0"/>
                <a:ea typeface="Tahoma" panose="020B0604030504040204" pitchFamily="34" charset="0"/>
                <a:cs typeface="Tahoma" panose="020B0604030504040204" pitchFamily="34" charset="0"/>
              </a:rPr>
              <a:t>North Atlantic Ocean</a:t>
            </a:r>
          </a:p>
        </p:txBody>
      </p:sp>
      <p:sp>
        <p:nvSpPr>
          <p:cNvPr id="185" name="TextBox 22">
            <a:extLst>
              <a:ext uri="{FF2B5EF4-FFF2-40B4-BE49-F238E27FC236}">
                <a16:creationId xmlns:a16="http://schemas.microsoft.com/office/drawing/2014/main" id="{220D5813-417B-FBFC-E651-97DE8763D757}"/>
              </a:ext>
            </a:extLst>
          </p:cNvPr>
          <p:cNvSpPr txBox="1"/>
          <p:nvPr/>
        </p:nvSpPr>
        <p:spPr>
          <a:xfrm>
            <a:off x="6273111" y="967576"/>
            <a:ext cx="630172" cy="230832"/>
          </a:xfrm>
          <a:prstGeom prst="rect">
            <a:avLst/>
          </a:prstGeom>
          <a:noFill/>
        </p:spPr>
        <p:txBody>
          <a:bodyPr wrap="square" rtlCol="0">
            <a:spAutoFit/>
          </a:bodyPr>
          <a:lstStyle/>
          <a:p>
            <a:r>
              <a:rPr lang="en-US" sz="900" b="1">
                <a:solidFill>
                  <a:schemeClr val="tx1">
                    <a:lumMod val="75000"/>
                    <a:lumOff val="25000"/>
                  </a:schemeClr>
                </a:solidFill>
                <a:latin typeface="Century Gothic" panose="020B0502020202020204" pitchFamily="34" charset="0"/>
              </a:rPr>
              <a:t>Maine</a:t>
            </a:r>
          </a:p>
        </p:txBody>
      </p:sp>
      <p:sp>
        <p:nvSpPr>
          <p:cNvPr id="186" name="TextBox 22">
            <a:extLst>
              <a:ext uri="{FF2B5EF4-FFF2-40B4-BE49-F238E27FC236}">
                <a16:creationId xmlns:a16="http://schemas.microsoft.com/office/drawing/2014/main" id="{12A69F76-0CE9-74BB-8214-E32E5AF27BDD}"/>
              </a:ext>
            </a:extLst>
          </p:cNvPr>
          <p:cNvSpPr txBox="1"/>
          <p:nvPr/>
        </p:nvSpPr>
        <p:spPr>
          <a:xfrm>
            <a:off x="4557084" y="1412134"/>
            <a:ext cx="732366" cy="400110"/>
          </a:xfrm>
          <a:prstGeom prst="rect">
            <a:avLst/>
          </a:prstGeom>
          <a:noFill/>
        </p:spPr>
        <p:txBody>
          <a:bodyPr wrap="square" rtlCol="0">
            <a:spAutoFit/>
          </a:bodyPr>
          <a:lstStyle/>
          <a:p>
            <a:r>
              <a:rPr lang="en-US" sz="1000" b="1">
                <a:solidFill>
                  <a:schemeClr val="tx1">
                    <a:lumMod val="75000"/>
                    <a:lumOff val="25000"/>
                  </a:schemeClr>
                </a:solidFill>
                <a:latin typeface="Century Gothic" panose="020B0502020202020204" pitchFamily="34" charset="0"/>
              </a:rPr>
              <a:t>New York</a:t>
            </a:r>
          </a:p>
        </p:txBody>
      </p:sp>
      <p:sp>
        <p:nvSpPr>
          <p:cNvPr id="187" name="TextBox 22">
            <a:extLst>
              <a:ext uri="{FF2B5EF4-FFF2-40B4-BE49-F238E27FC236}">
                <a16:creationId xmlns:a16="http://schemas.microsoft.com/office/drawing/2014/main" id="{0A5FDB12-0001-5E86-7ABF-05C190818F7A}"/>
              </a:ext>
            </a:extLst>
          </p:cNvPr>
          <p:cNvSpPr txBox="1"/>
          <p:nvPr/>
        </p:nvSpPr>
        <p:spPr>
          <a:xfrm>
            <a:off x="5874885" y="1226773"/>
            <a:ext cx="961618" cy="384721"/>
          </a:xfrm>
          <a:prstGeom prst="rect">
            <a:avLst/>
          </a:prstGeom>
          <a:noFill/>
        </p:spPr>
        <p:txBody>
          <a:bodyPr wrap="square" rtlCol="0">
            <a:spAutoFit/>
          </a:bodyPr>
          <a:lstStyle/>
          <a:p>
            <a:r>
              <a:rPr lang="en-US" sz="950" b="1">
                <a:solidFill>
                  <a:schemeClr val="tx1">
                    <a:lumMod val="75000"/>
                    <a:lumOff val="25000"/>
                  </a:schemeClr>
                </a:solidFill>
                <a:latin typeface="Century Gothic" panose="020B0502020202020204" pitchFamily="34" charset="0"/>
              </a:rPr>
              <a:t> New Hampshire </a:t>
            </a:r>
          </a:p>
        </p:txBody>
      </p:sp>
      <p:sp>
        <p:nvSpPr>
          <p:cNvPr id="188" name="TextBox 22">
            <a:extLst>
              <a:ext uri="{FF2B5EF4-FFF2-40B4-BE49-F238E27FC236}">
                <a16:creationId xmlns:a16="http://schemas.microsoft.com/office/drawing/2014/main" id="{FA533D8D-FAFD-BB0E-34D0-9597E88975D0}"/>
              </a:ext>
            </a:extLst>
          </p:cNvPr>
          <p:cNvSpPr txBox="1"/>
          <p:nvPr/>
        </p:nvSpPr>
        <p:spPr>
          <a:xfrm>
            <a:off x="5840026" y="1594294"/>
            <a:ext cx="1280209" cy="246221"/>
          </a:xfrm>
          <a:prstGeom prst="rect">
            <a:avLst/>
          </a:prstGeom>
          <a:noFill/>
        </p:spPr>
        <p:txBody>
          <a:bodyPr wrap="square" rtlCol="0">
            <a:spAutoFit/>
          </a:bodyPr>
          <a:lstStyle/>
          <a:p>
            <a:r>
              <a:rPr lang="en-US" sz="1000" b="1">
                <a:solidFill>
                  <a:schemeClr val="tx1">
                    <a:lumMod val="75000"/>
                    <a:lumOff val="25000"/>
                  </a:schemeClr>
                </a:solidFill>
                <a:latin typeface="Century Gothic" panose="020B0502020202020204" pitchFamily="34" charset="0"/>
              </a:rPr>
              <a:t>Massachusetts</a:t>
            </a:r>
          </a:p>
        </p:txBody>
      </p:sp>
      <p:sp>
        <p:nvSpPr>
          <p:cNvPr id="189" name="TextBox 22">
            <a:extLst>
              <a:ext uri="{FF2B5EF4-FFF2-40B4-BE49-F238E27FC236}">
                <a16:creationId xmlns:a16="http://schemas.microsoft.com/office/drawing/2014/main" id="{C282E2B6-3CE7-9A59-AC6A-C0FE99468C83}"/>
              </a:ext>
            </a:extLst>
          </p:cNvPr>
          <p:cNvSpPr txBox="1"/>
          <p:nvPr/>
        </p:nvSpPr>
        <p:spPr>
          <a:xfrm>
            <a:off x="3812678" y="1927213"/>
            <a:ext cx="1123071" cy="246221"/>
          </a:xfrm>
          <a:prstGeom prst="rect">
            <a:avLst/>
          </a:prstGeom>
          <a:noFill/>
        </p:spPr>
        <p:txBody>
          <a:bodyPr wrap="square" rtlCol="0">
            <a:spAutoFit/>
          </a:bodyPr>
          <a:lstStyle/>
          <a:p>
            <a:r>
              <a:rPr lang="en-US" sz="1000" b="1">
                <a:solidFill>
                  <a:schemeClr val="tx1">
                    <a:lumMod val="75000"/>
                    <a:lumOff val="25000"/>
                  </a:schemeClr>
                </a:solidFill>
                <a:latin typeface="Century Gothic" panose="020B0502020202020204" pitchFamily="34" charset="0"/>
              </a:rPr>
              <a:t>Pennsylvania</a:t>
            </a:r>
          </a:p>
        </p:txBody>
      </p:sp>
      <p:sp>
        <p:nvSpPr>
          <p:cNvPr id="190" name="TextBox 22">
            <a:extLst>
              <a:ext uri="{FF2B5EF4-FFF2-40B4-BE49-F238E27FC236}">
                <a16:creationId xmlns:a16="http://schemas.microsoft.com/office/drawing/2014/main" id="{B2F6C914-8C6C-CC7C-B1C0-2D02EC8E85F0}"/>
              </a:ext>
            </a:extLst>
          </p:cNvPr>
          <p:cNvSpPr txBox="1"/>
          <p:nvPr/>
        </p:nvSpPr>
        <p:spPr>
          <a:xfrm>
            <a:off x="2407749" y="2211189"/>
            <a:ext cx="778198" cy="246221"/>
          </a:xfrm>
          <a:prstGeom prst="rect">
            <a:avLst/>
          </a:prstGeom>
          <a:noFill/>
        </p:spPr>
        <p:txBody>
          <a:bodyPr wrap="square" rtlCol="0">
            <a:spAutoFit/>
          </a:bodyPr>
          <a:lstStyle/>
          <a:p>
            <a:r>
              <a:rPr lang="en-US" sz="1000" b="1">
                <a:solidFill>
                  <a:schemeClr val="tx1">
                    <a:lumMod val="75000"/>
                    <a:lumOff val="25000"/>
                  </a:schemeClr>
                </a:solidFill>
                <a:latin typeface="Century Gothic" panose="020B0502020202020204" pitchFamily="34" charset="0"/>
              </a:rPr>
              <a:t>Ohio</a:t>
            </a:r>
          </a:p>
        </p:txBody>
      </p:sp>
      <p:sp>
        <p:nvSpPr>
          <p:cNvPr id="191" name="TextBox 22">
            <a:extLst>
              <a:ext uri="{FF2B5EF4-FFF2-40B4-BE49-F238E27FC236}">
                <a16:creationId xmlns:a16="http://schemas.microsoft.com/office/drawing/2014/main" id="{9F1FC381-3E25-B789-6A23-8025DC358E66}"/>
              </a:ext>
            </a:extLst>
          </p:cNvPr>
          <p:cNvSpPr txBox="1"/>
          <p:nvPr/>
        </p:nvSpPr>
        <p:spPr>
          <a:xfrm>
            <a:off x="2858602" y="2672685"/>
            <a:ext cx="1123071" cy="246221"/>
          </a:xfrm>
          <a:prstGeom prst="rect">
            <a:avLst/>
          </a:prstGeom>
          <a:noFill/>
        </p:spPr>
        <p:txBody>
          <a:bodyPr wrap="square" rtlCol="0">
            <a:spAutoFit/>
          </a:bodyPr>
          <a:lstStyle/>
          <a:p>
            <a:r>
              <a:rPr lang="en-US" sz="1000" b="1">
                <a:solidFill>
                  <a:schemeClr val="tx1">
                    <a:lumMod val="75000"/>
                    <a:lumOff val="25000"/>
                  </a:schemeClr>
                </a:solidFill>
                <a:latin typeface="Century Gothic" panose="020B0502020202020204" pitchFamily="34" charset="0"/>
              </a:rPr>
              <a:t>West Virginia</a:t>
            </a:r>
          </a:p>
        </p:txBody>
      </p:sp>
      <p:sp>
        <p:nvSpPr>
          <p:cNvPr id="192" name="TextBox 22">
            <a:extLst>
              <a:ext uri="{FF2B5EF4-FFF2-40B4-BE49-F238E27FC236}">
                <a16:creationId xmlns:a16="http://schemas.microsoft.com/office/drawing/2014/main" id="{4E50692C-E51A-2F7A-3580-E1D8CA6F4B1B}"/>
              </a:ext>
            </a:extLst>
          </p:cNvPr>
          <p:cNvSpPr txBox="1"/>
          <p:nvPr/>
        </p:nvSpPr>
        <p:spPr>
          <a:xfrm>
            <a:off x="3658089" y="3052745"/>
            <a:ext cx="1123071" cy="246221"/>
          </a:xfrm>
          <a:prstGeom prst="rect">
            <a:avLst/>
          </a:prstGeom>
          <a:noFill/>
        </p:spPr>
        <p:txBody>
          <a:bodyPr wrap="square" rtlCol="0">
            <a:spAutoFit/>
          </a:bodyPr>
          <a:lstStyle/>
          <a:p>
            <a:r>
              <a:rPr lang="en-US" sz="1000" b="1">
                <a:solidFill>
                  <a:schemeClr val="tx1">
                    <a:lumMod val="75000"/>
                    <a:lumOff val="25000"/>
                  </a:schemeClr>
                </a:solidFill>
                <a:latin typeface="Century Gothic" panose="020B0502020202020204" pitchFamily="34" charset="0"/>
              </a:rPr>
              <a:t>Virginia</a:t>
            </a:r>
          </a:p>
        </p:txBody>
      </p:sp>
      <p:sp>
        <p:nvSpPr>
          <p:cNvPr id="193" name="TextBox 22">
            <a:extLst>
              <a:ext uri="{FF2B5EF4-FFF2-40B4-BE49-F238E27FC236}">
                <a16:creationId xmlns:a16="http://schemas.microsoft.com/office/drawing/2014/main" id="{F12B1801-09C1-3E05-B3AA-14D464279A70}"/>
              </a:ext>
            </a:extLst>
          </p:cNvPr>
          <p:cNvSpPr txBox="1"/>
          <p:nvPr/>
        </p:nvSpPr>
        <p:spPr>
          <a:xfrm>
            <a:off x="2425322" y="2956661"/>
            <a:ext cx="1123071" cy="246221"/>
          </a:xfrm>
          <a:prstGeom prst="rect">
            <a:avLst/>
          </a:prstGeom>
          <a:noFill/>
        </p:spPr>
        <p:txBody>
          <a:bodyPr wrap="square" rtlCol="0">
            <a:spAutoFit/>
          </a:bodyPr>
          <a:lstStyle/>
          <a:p>
            <a:r>
              <a:rPr lang="en-US" sz="1000" b="1">
                <a:solidFill>
                  <a:schemeClr val="tx1">
                    <a:lumMod val="75000"/>
                    <a:lumOff val="25000"/>
                  </a:schemeClr>
                </a:solidFill>
                <a:latin typeface="Century Gothic" panose="020B0502020202020204" pitchFamily="34" charset="0"/>
              </a:rPr>
              <a:t>Kentucky</a:t>
            </a:r>
          </a:p>
        </p:txBody>
      </p:sp>
      <p:sp>
        <p:nvSpPr>
          <p:cNvPr id="194" name="TextBox 22">
            <a:extLst>
              <a:ext uri="{FF2B5EF4-FFF2-40B4-BE49-F238E27FC236}">
                <a16:creationId xmlns:a16="http://schemas.microsoft.com/office/drawing/2014/main" id="{512E7775-964D-F0BE-5406-D8C7319CD7AD}"/>
              </a:ext>
            </a:extLst>
          </p:cNvPr>
          <p:cNvSpPr txBox="1"/>
          <p:nvPr/>
        </p:nvSpPr>
        <p:spPr>
          <a:xfrm>
            <a:off x="3296928" y="3501402"/>
            <a:ext cx="1123071" cy="246221"/>
          </a:xfrm>
          <a:prstGeom prst="rect">
            <a:avLst/>
          </a:prstGeom>
          <a:noFill/>
        </p:spPr>
        <p:txBody>
          <a:bodyPr wrap="square" rtlCol="0">
            <a:spAutoFit/>
          </a:bodyPr>
          <a:lstStyle/>
          <a:p>
            <a:r>
              <a:rPr lang="en-US" sz="1000" b="1">
                <a:solidFill>
                  <a:schemeClr val="tx1">
                    <a:lumMod val="75000"/>
                    <a:lumOff val="25000"/>
                  </a:schemeClr>
                </a:solidFill>
                <a:latin typeface="Century Gothic" panose="020B0502020202020204" pitchFamily="34" charset="0"/>
              </a:rPr>
              <a:t>North Carolina</a:t>
            </a:r>
          </a:p>
        </p:txBody>
      </p:sp>
      <p:sp>
        <p:nvSpPr>
          <p:cNvPr id="195" name="TextBox 22">
            <a:extLst>
              <a:ext uri="{FF2B5EF4-FFF2-40B4-BE49-F238E27FC236}">
                <a16:creationId xmlns:a16="http://schemas.microsoft.com/office/drawing/2014/main" id="{14C0BCE9-D2F5-9999-E83D-0084AAD50C94}"/>
              </a:ext>
            </a:extLst>
          </p:cNvPr>
          <p:cNvSpPr txBox="1"/>
          <p:nvPr/>
        </p:nvSpPr>
        <p:spPr>
          <a:xfrm>
            <a:off x="2958772" y="4062692"/>
            <a:ext cx="1123071" cy="246221"/>
          </a:xfrm>
          <a:prstGeom prst="rect">
            <a:avLst/>
          </a:prstGeom>
          <a:noFill/>
        </p:spPr>
        <p:txBody>
          <a:bodyPr wrap="square" rtlCol="0">
            <a:spAutoFit/>
          </a:bodyPr>
          <a:lstStyle/>
          <a:p>
            <a:r>
              <a:rPr lang="en-US" sz="1000" b="1">
                <a:solidFill>
                  <a:schemeClr val="tx1">
                    <a:lumMod val="75000"/>
                    <a:lumOff val="25000"/>
                  </a:schemeClr>
                </a:solidFill>
                <a:latin typeface="Century Gothic" panose="020B0502020202020204" pitchFamily="34" charset="0"/>
              </a:rPr>
              <a:t>South Carolina</a:t>
            </a:r>
          </a:p>
        </p:txBody>
      </p:sp>
      <p:sp>
        <p:nvSpPr>
          <p:cNvPr id="196" name="TextBox 22">
            <a:extLst>
              <a:ext uri="{FF2B5EF4-FFF2-40B4-BE49-F238E27FC236}">
                <a16:creationId xmlns:a16="http://schemas.microsoft.com/office/drawing/2014/main" id="{B8574766-96DF-F112-A615-E61EEDCB51BD}"/>
              </a:ext>
            </a:extLst>
          </p:cNvPr>
          <p:cNvSpPr txBox="1"/>
          <p:nvPr/>
        </p:nvSpPr>
        <p:spPr>
          <a:xfrm>
            <a:off x="2458143" y="4594483"/>
            <a:ext cx="1123071" cy="246221"/>
          </a:xfrm>
          <a:prstGeom prst="rect">
            <a:avLst/>
          </a:prstGeom>
          <a:noFill/>
        </p:spPr>
        <p:txBody>
          <a:bodyPr wrap="square" rtlCol="0">
            <a:spAutoFit/>
          </a:bodyPr>
          <a:lstStyle/>
          <a:p>
            <a:r>
              <a:rPr lang="en-US" sz="1000" b="1">
                <a:solidFill>
                  <a:schemeClr val="tx1">
                    <a:lumMod val="75000"/>
                    <a:lumOff val="25000"/>
                  </a:schemeClr>
                </a:solidFill>
                <a:latin typeface="Century Gothic" panose="020B0502020202020204" pitchFamily="34" charset="0"/>
              </a:rPr>
              <a:t>Georgia</a:t>
            </a:r>
          </a:p>
        </p:txBody>
      </p:sp>
      <p:sp>
        <p:nvSpPr>
          <p:cNvPr id="197" name="TextBox 22">
            <a:extLst>
              <a:ext uri="{FF2B5EF4-FFF2-40B4-BE49-F238E27FC236}">
                <a16:creationId xmlns:a16="http://schemas.microsoft.com/office/drawing/2014/main" id="{1243D2C5-9E89-0B0B-623A-DF2AC61F0C5D}"/>
              </a:ext>
            </a:extLst>
          </p:cNvPr>
          <p:cNvSpPr txBox="1"/>
          <p:nvPr/>
        </p:nvSpPr>
        <p:spPr>
          <a:xfrm>
            <a:off x="2824777" y="5622181"/>
            <a:ext cx="1123071" cy="246221"/>
          </a:xfrm>
          <a:prstGeom prst="rect">
            <a:avLst/>
          </a:prstGeom>
          <a:noFill/>
        </p:spPr>
        <p:txBody>
          <a:bodyPr wrap="square" rtlCol="0">
            <a:spAutoFit/>
          </a:bodyPr>
          <a:lstStyle/>
          <a:p>
            <a:r>
              <a:rPr lang="en-US" sz="1000" b="1">
                <a:solidFill>
                  <a:schemeClr val="tx1">
                    <a:lumMod val="75000"/>
                    <a:lumOff val="25000"/>
                  </a:schemeClr>
                </a:solidFill>
                <a:latin typeface="Century Gothic" panose="020B0502020202020204" pitchFamily="34" charset="0"/>
              </a:rPr>
              <a:t>Florida</a:t>
            </a:r>
          </a:p>
        </p:txBody>
      </p:sp>
      <p:sp>
        <p:nvSpPr>
          <p:cNvPr id="198" name="TextBox 51">
            <a:extLst>
              <a:ext uri="{FF2B5EF4-FFF2-40B4-BE49-F238E27FC236}">
                <a16:creationId xmlns:a16="http://schemas.microsoft.com/office/drawing/2014/main" id="{97D3E472-317B-29C6-677D-35C59BA35971}"/>
              </a:ext>
            </a:extLst>
          </p:cNvPr>
          <p:cNvSpPr txBox="1"/>
          <p:nvPr/>
        </p:nvSpPr>
        <p:spPr>
          <a:xfrm>
            <a:off x="2275658" y="6253046"/>
            <a:ext cx="4057005" cy="215444"/>
          </a:xfrm>
          <a:prstGeom prst="rect">
            <a:avLst/>
          </a:prstGeom>
          <a:noFill/>
        </p:spPr>
        <p:txBody>
          <a:bodyPr wrap="square" rtlCol="0">
            <a:spAutoFit/>
          </a:bodyPr>
          <a:lstStyle/>
          <a:p>
            <a:pPr algn="r"/>
            <a:r>
              <a:rPr lang="en-US" sz="800" err="1">
                <a:solidFill>
                  <a:schemeClr val="tx1">
                    <a:lumMod val="75000"/>
                    <a:lumOff val="25000"/>
                  </a:schemeClr>
                </a:solidFill>
                <a:latin typeface="Century Gothic" panose="020B0502020202020204" pitchFamily="34" charset="0"/>
              </a:rPr>
              <a:t>Basemap</a:t>
            </a:r>
            <a:r>
              <a:rPr lang="en-US" sz="800">
                <a:solidFill>
                  <a:schemeClr val="tx1">
                    <a:lumMod val="75000"/>
                    <a:lumOff val="25000"/>
                  </a:schemeClr>
                </a:solidFill>
                <a:latin typeface="Century Gothic" panose="020B0502020202020204" pitchFamily="34" charset="0"/>
              </a:rPr>
              <a:t> credits: VCGI, Esri, TomTom, Garmin, FAO, NOAA, USGS, EPA, USFWS</a:t>
            </a:r>
          </a:p>
        </p:txBody>
      </p:sp>
      <p:sp>
        <p:nvSpPr>
          <p:cNvPr id="199" name="TextBox 22">
            <a:extLst>
              <a:ext uri="{FF2B5EF4-FFF2-40B4-BE49-F238E27FC236}">
                <a16:creationId xmlns:a16="http://schemas.microsoft.com/office/drawing/2014/main" id="{D1D0DE10-324E-B48B-EBED-320A4DD79C1C}"/>
              </a:ext>
            </a:extLst>
          </p:cNvPr>
          <p:cNvSpPr txBox="1"/>
          <p:nvPr/>
        </p:nvSpPr>
        <p:spPr>
          <a:xfrm>
            <a:off x="2358141" y="3404892"/>
            <a:ext cx="1123071" cy="246221"/>
          </a:xfrm>
          <a:prstGeom prst="rect">
            <a:avLst/>
          </a:prstGeom>
          <a:noFill/>
        </p:spPr>
        <p:txBody>
          <a:bodyPr wrap="square" rtlCol="0">
            <a:spAutoFit/>
          </a:bodyPr>
          <a:lstStyle/>
          <a:p>
            <a:r>
              <a:rPr lang="en-US" sz="1000" b="1">
                <a:solidFill>
                  <a:schemeClr val="tx1">
                    <a:lumMod val="75000"/>
                    <a:lumOff val="25000"/>
                  </a:schemeClr>
                </a:solidFill>
                <a:latin typeface="Century Gothic" panose="020B0502020202020204" pitchFamily="34" charset="0"/>
              </a:rPr>
              <a:t>Tennessee</a:t>
            </a:r>
          </a:p>
        </p:txBody>
      </p:sp>
      <p:sp>
        <p:nvSpPr>
          <p:cNvPr id="200" name="TextBox 22">
            <a:extLst>
              <a:ext uri="{FF2B5EF4-FFF2-40B4-BE49-F238E27FC236}">
                <a16:creationId xmlns:a16="http://schemas.microsoft.com/office/drawing/2014/main" id="{507A27C1-CC20-2FF2-E127-0A3BEAC17CA2}"/>
              </a:ext>
            </a:extLst>
          </p:cNvPr>
          <p:cNvSpPr txBox="1"/>
          <p:nvPr/>
        </p:nvSpPr>
        <p:spPr>
          <a:xfrm>
            <a:off x="2392034" y="1581870"/>
            <a:ext cx="1123071" cy="246221"/>
          </a:xfrm>
          <a:prstGeom prst="rect">
            <a:avLst/>
          </a:prstGeom>
          <a:noFill/>
        </p:spPr>
        <p:txBody>
          <a:bodyPr wrap="square" rtlCol="0">
            <a:spAutoFit/>
          </a:bodyPr>
          <a:lstStyle/>
          <a:p>
            <a:r>
              <a:rPr lang="en-US" sz="1000" b="1">
                <a:solidFill>
                  <a:schemeClr val="tx1">
                    <a:lumMod val="75000"/>
                    <a:lumOff val="25000"/>
                  </a:schemeClr>
                </a:solidFill>
                <a:latin typeface="Century Gothic" panose="020B0502020202020204" pitchFamily="34" charset="0"/>
              </a:rPr>
              <a:t>Michigan</a:t>
            </a:r>
          </a:p>
        </p:txBody>
      </p:sp>
      <p:sp>
        <p:nvSpPr>
          <p:cNvPr id="201" name="TextBox 22">
            <a:extLst>
              <a:ext uri="{FF2B5EF4-FFF2-40B4-BE49-F238E27FC236}">
                <a16:creationId xmlns:a16="http://schemas.microsoft.com/office/drawing/2014/main" id="{56A1D128-6A57-02B9-F7D3-78A7BF3CF643}"/>
              </a:ext>
            </a:extLst>
          </p:cNvPr>
          <p:cNvSpPr txBox="1"/>
          <p:nvPr/>
        </p:nvSpPr>
        <p:spPr>
          <a:xfrm>
            <a:off x="4333648" y="2424174"/>
            <a:ext cx="1123071" cy="246221"/>
          </a:xfrm>
          <a:prstGeom prst="rect">
            <a:avLst/>
          </a:prstGeom>
          <a:noFill/>
        </p:spPr>
        <p:txBody>
          <a:bodyPr wrap="square" rtlCol="0">
            <a:spAutoFit/>
          </a:bodyPr>
          <a:lstStyle/>
          <a:p>
            <a:r>
              <a:rPr lang="en-US" sz="1000" b="1">
                <a:solidFill>
                  <a:schemeClr val="tx1">
                    <a:lumMod val="75000"/>
                    <a:lumOff val="25000"/>
                  </a:schemeClr>
                </a:solidFill>
                <a:latin typeface="Century Gothic" panose="020B0502020202020204" pitchFamily="34" charset="0"/>
              </a:rPr>
              <a:t>Maryland</a:t>
            </a:r>
          </a:p>
        </p:txBody>
      </p:sp>
      <p:sp>
        <p:nvSpPr>
          <p:cNvPr id="202" name="TextBox 22">
            <a:extLst>
              <a:ext uri="{FF2B5EF4-FFF2-40B4-BE49-F238E27FC236}">
                <a16:creationId xmlns:a16="http://schemas.microsoft.com/office/drawing/2014/main" id="{8862513C-50BF-3802-CDB2-46950D065AB6}"/>
              </a:ext>
            </a:extLst>
          </p:cNvPr>
          <p:cNvSpPr txBox="1"/>
          <p:nvPr/>
        </p:nvSpPr>
        <p:spPr>
          <a:xfrm>
            <a:off x="4746763" y="2708344"/>
            <a:ext cx="1123071" cy="246221"/>
          </a:xfrm>
          <a:prstGeom prst="rect">
            <a:avLst/>
          </a:prstGeom>
          <a:noFill/>
        </p:spPr>
        <p:txBody>
          <a:bodyPr wrap="square" rtlCol="0">
            <a:spAutoFit/>
          </a:bodyPr>
          <a:lstStyle/>
          <a:p>
            <a:r>
              <a:rPr lang="en-US" sz="1000" b="1">
                <a:solidFill>
                  <a:schemeClr val="tx1">
                    <a:lumMod val="75000"/>
                    <a:lumOff val="25000"/>
                  </a:schemeClr>
                </a:solidFill>
                <a:latin typeface="Century Gothic" panose="020B0502020202020204" pitchFamily="34" charset="0"/>
              </a:rPr>
              <a:t>Delaware </a:t>
            </a:r>
          </a:p>
        </p:txBody>
      </p:sp>
      <p:sp>
        <p:nvSpPr>
          <p:cNvPr id="203" name="TextBox 22">
            <a:extLst>
              <a:ext uri="{FF2B5EF4-FFF2-40B4-BE49-F238E27FC236}">
                <a16:creationId xmlns:a16="http://schemas.microsoft.com/office/drawing/2014/main" id="{3E2AAC1F-CBAF-C3D8-6AFE-954BA93CCD6B}"/>
              </a:ext>
            </a:extLst>
          </p:cNvPr>
          <p:cNvSpPr txBox="1"/>
          <p:nvPr/>
        </p:nvSpPr>
        <p:spPr>
          <a:xfrm>
            <a:off x="5033237" y="2326944"/>
            <a:ext cx="1123071" cy="246221"/>
          </a:xfrm>
          <a:prstGeom prst="rect">
            <a:avLst/>
          </a:prstGeom>
          <a:noFill/>
        </p:spPr>
        <p:txBody>
          <a:bodyPr wrap="square" rtlCol="0">
            <a:spAutoFit/>
          </a:bodyPr>
          <a:lstStyle/>
          <a:p>
            <a:r>
              <a:rPr lang="en-US" sz="1000" b="1">
                <a:solidFill>
                  <a:schemeClr val="tx1">
                    <a:lumMod val="75000"/>
                    <a:lumOff val="25000"/>
                  </a:schemeClr>
                </a:solidFill>
                <a:latin typeface="Century Gothic" panose="020B0502020202020204" pitchFamily="34" charset="0"/>
              </a:rPr>
              <a:t>New Jersey</a:t>
            </a:r>
          </a:p>
        </p:txBody>
      </p:sp>
      <p:sp>
        <p:nvSpPr>
          <p:cNvPr id="204" name="TextBox 22">
            <a:extLst>
              <a:ext uri="{FF2B5EF4-FFF2-40B4-BE49-F238E27FC236}">
                <a16:creationId xmlns:a16="http://schemas.microsoft.com/office/drawing/2014/main" id="{F7995EE2-271C-C9E3-6D22-6257C96A7DA4}"/>
              </a:ext>
            </a:extLst>
          </p:cNvPr>
          <p:cNvSpPr txBox="1"/>
          <p:nvPr/>
        </p:nvSpPr>
        <p:spPr>
          <a:xfrm>
            <a:off x="5129096" y="1830865"/>
            <a:ext cx="1123071" cy="246221"/>
          </a:xfrm>
          <a:prstGeom prst="rect">
            <a:avLst/>
          </a:prstGeom>
          <a:noFill/>
        </p:spPr>
        <p:txBody>
          <a:bodyPr wrap="square" rtlCol="0">
            <a:spAutoFit/>
          </a:bodyPr>
          <a:lstStyle/>
          <a:p>
            <a:r>
              <a:rPr lang="en-US" sz="1000" b="1">
                <a:solidFill>
                  <a:schemeClr val="tx1">
                    <a:lumMod val="75000"/>
                    <a:lumOff val="25000"/>
                  </a:schemeClr>
                </a:solidFill>
                <a:latin typeface="Century Gothic" panose="020B0502020202020204" pitchFamily="34" charset="0"/>
              </a:rPr>
              <a:t>Connecticut </a:t>
            </a:r>
          </a:p>
        </p:txBody>
      </p:sp>
      <p:sp>
        <p:nvSpPr>
          <p:cNvPr id="205" name="TextBox 22">
            <a:extLst>
              <a:ext uri="{FF2B5EF4-FFF2-40B4-BE49-F238E27FC236}">
                <a16:creationId xmlns:a16="http://schemas.microsoft.com/office/drawing/2014/main" id="{5EB3A8CE-73AB-9D6D-B5BD-7729946DFC3F}"/>
              </a:ext>
            </a:extLst>
          </p:cNvPr>
          <p:cNvSpPr txBox="1"/>
          <p:nvPr/>
        </p:nvSpPr>
        <p:spPr>
          <a:xfrm>
            <a:off x="5990420" y="1846773"/>
            <a:ext cx="1123071" cy="246221"/>
          </a:xfrm>
          <a:prstGeom prst="rect">
            <a:avLst/>
          </a:prstGeom>
          <a:noFill/>
        </p:spPr>
        <p:txBody>
          <a:bodyPr wrap="square" rtlCol="0">
            <a:spAutoFit/>
          </a:bodyPr>
          <a:lstStyle/>
          <a:p>
            <a:r>
              <a:rPr lang="en-US" sz="1000" b="1">
                <a:solidFill>
                  <a:schemeClr val="tx1">
                    <a:lumMod val="75000"/>
                    <a:lumOff val="25000"/>
                  </a:schemeClr>
                </a:solidFill>
                <a:latin typeface="Century Gothic" panose="020B0502020202020204" pitchFamily="34" charset="0"/>
              </a:rPr>
              <a:t>Rhode Island </a:t>
            </a:r>
          </a:p>
        </p:txBody>
      </p:sp>
      <p:pic>
        <p:nvPicPr>
          <p:cNvPr id="206" name="Picture 205" descr="A map of the state of vermont&#10;&#10;Description automatically generated">
            <a:extLst>
              <a:ext uri="{FF2B5EF4-FFF2-40B4-BE49-F238E27FC236}">
                <a16:creationId xmlns:a16="http://schemas.microsoft.com/office/drawing/2014/main" id="{8BCB6555-9579-1F39-0F4A-19425A57C09F}"/>
              </a:ext>
            </a:extLst>
          </p:cNvPr>
          <p:cNvPicPr>
            <a:picLocks noChangeAspect="1"/>
          </p:cNvPicPr>
          <p:nvPr/>
        </p:nvPicPr>
        <p:blipFill rotWithShape="1">
          <a:blip r:embed="rId8">
            <a:extLst>
              <a:ext uri="{28A0092B-C50C-407E-A947-70E740481C1C}">
                <a14:useLocalDpi xmlns:a14="http://schemas.microsoft.com/office/drawing/2010/main" val="0"/>
              </a:ext>
            </a:extLst>
          </a:blip>
          <a:srcRect l="10173" t="94181" r="52091" b="4211"/>
          <a:stretch/>
        </p:blipFill>
        <p:spPr>
          <a:xfrm>
            <a:off x="7399508" y="6291926"/>
            <a:ext cx="2024011" cy="99174"/>
          </a:xfrm>
          <a:prstGeom prst="rect">
            <a:avLst/>
          </a:prstGeom>
        </p:spPr>
      </p:pic>
      <p:sp>
        <p:nvSpPr>
          <p:cNvPr id="207" name="TextBox 26">
            <a:extLst>
              <a:ext uri="{FF2B5EF4-FFF2-40B4-BE49-F238E27FC236}">
                <a16:creationId xmlns:a16="http://schemas.microsoft.com/office/drawing/2014/main" id="{DF199BFE-6234-4F18-C5CA-574AD6531F7D}"/>
              </a:ext>
            </a:extLst>
          </p:cNvPr>
          <p:cNvSpPr txBox="1"/>
          <p:nvPr/>
        </p:nvSpPr>
        <p:spPr>
          <a:xfrm>
            <a:off x="7340806" y="5973351"/>
            <a:ext cx="227050" cy="307777"/>
          </a:xfrm>
          <a:prstGeom prst="rect">
            <a:avLst/>
          </a:prstGeom>
          <a:noFill/>
        </p:spPr>
        <p:txBody>
          <a:bodyPr wrap="square" rtlCol="0">
            <a:spAutoFit/>
          </a:bodyPr>
          <a:lstStyle/>
          <a:p>
            <a:r>
              <a:rPr lang="en-US" sz="1400" b="1">
                <a:solidFill>
                  <a:schemeClr val="tx1">
                    <a:lumMod val="75000"/>
                    <a:lumOff val="25000"/>
                  </a:schemeClr>
                </a:solidFill>
                <a:latin typeface="Century Gothic" panose="020B0502020202020204" pitchFamily="34" charset="0"/>
              </a:rPr>
              <a:t>0</a:t>
            </a:r>
          </a:p>
        </p:txBody>
      </p:sp>
      <p:sp>
        <p:nvSpPr>
          <p:cNvPr id="208" name="TextBox 26">
            <a:extLst>
              <a:ext uri="{FF2B5EF4-FFF2-40B4-BE49-F238E27FC236}">
                <a16:creationId xmlns:a16="http://schemas.microsoft.com/office/drawing/2014/main" id="{474C09B3-3C7B-7159-47BD-8FA498243FA0}"/>
              </a:ext>
            </a:extLst>
          </p:cNvPr>
          <p:cNvSpPr txBox="1"/>
          <p:nvPr/>
        </p:nvSpPr>
        <p:spPr>
          <a:xfrm>
            <a:off x="7819755" y="5974531"/>
            <a:ext cx="481908" cy="307777"/>
          </a:xfrm>
          <a:prstGeom prst="rect">
            <a:avLst/>
          </a:prstGeom>
          <a:noFill/>
        </p:spPr>
        <p:txBody>
          <a:bodyPr wrap="square" rtlCol="0">
            <a:spAutoFit/>
          </a:bodyPr>
          <a:lstStyle/>
          <a:p>
            <a:r>
              <a:rPr lang="en-US" sz="1400" b="1">
                <a:solidFill>
                  <a:schemeClr val="tx1">
                    <a:lumMod val="75000"/>
                    <a:lumOff val="25000"/>
                  </a:schemeClr>
                </a:solidFill>
                <a:latin typeface="Century Gothic" panose="020B0502020202020204" pitchFamily="34" charset="0"/>
              </a:rPr>
              <a:t>25</a:t>
            </a:r>
          </a:p>
        </p:txBody>
      </p:sp>
      <p:sp>
        <p:nvSpPr>
          <p:cNvPr id="209" name="TextBox 208">
            <a:extLst>
              <a:ext uri="{FF2B5EF4-FFF2-40B4-BE49-F238E27FC236}">
                <a16:creationId xmlns:a16="http://schemas.microsoft.com/office/drawing/2014/main" id="{533ED5E5-5E01-C9DC-6B7C-7554BED309F6}"/>
              </a:ext>
            </a:extLst>
          </p:cNvPr>
          <p:cNvSpPr txBox="1"/>
          <p:nvPr/>
        </p:nvSpPr>
        <p:spPr>
          <a:xfrm>
            <a:off x="8255812" y="5980933"/>
            <a:ext cx="540235" cy="307777"/>
          </a:xfrm>
          <a:prstGeom prst="rect">
            <a:avLst/>
          </a:prstGeom>
          <a:noFill/>
        </p:spPr>
        <p:txBody>
          <a:bodyPr wrap="square" rtlCol="0">
            <a:spAutoFit/>
          </a:bodyPr>
          <a:lstStyle/>
          <a:p>
            <a:r>
              <a:rPr lang="en-US" sz="1400" b="1">
                <a:solidFill>
                  <a:schemeClr val="tx1">
                    <a:lumMod val="75000"/>
                    <a:lumOff val="25000"/>
                  </a:schemeClr>
                </a:solidFill>
                <a:latin typeface="Century Gothic" panose="020B0502020202020204" pitchFamily="34" charset="0"/>
              </a:rPr>
              <a:t>50</a:t>
            </a:r>
          </a:p>
        </p:txBody>
      </p:sp>
      <p:sp>
        <p:nvSpPr>
          <p:cNvPr id="210" name="TextBox 209">
            <a:extLst>
              <a:ext uri="{FF2B5EF4-FFF2-40B4-BE49-F238E27FC236}">
                <a16:creationId xmlns:a16="http://schemas.microsoft.com/office/drawing/2014/main" id="{F2A948E8-9CBE-132B-E55B-FB1DB694A87E}"/>
              </a:ext>
            </a:extLst>
          </p:cNvPr>
          <p:cNvSpPr txBox="1"/>
          <p:nvPr/>
        </p:nvSpPr>
        <p:spPr>
          <a:xfrm>
            <a:off x="9157727" y="5974531"/>
            <a:ext cx="540778" cy="307777"/>
          </a:xfrm>
          <a:prstGeom prst="rect">
            <a:avLst/>
          </a:prstGeom>
          <a:noFill/>
        </p:spPr>
        <p:txBody>
          <a:bodyPr wrap="square" rtlCol="0">
            <a:spAutoFit/>
          </a:bodyPr>
          <a:lstStyle/>
          <a:p>
            <a:r>
              <a:rPr lang="en-US" sz="1400" b="1">
                <a:solidFill>
                  <a:schemeClr val="tx1">
                    <a:lumMod val="75000"/>
                    <a:lumOff val="25000"/>
                  </a:schemeClr>
                </a:solidFill>
                <a:latin typeface="Century Gothic" panose="020B0502020202020204" pitchFamily="34" charset="0"/>
              </a:rPr>
              <a:t>100</a:t>
            </a:r>
          </a:p>
        </p:txBody>
      </p:sp>
      <p:sp>
        <p:nvSpPr>
          <p:cNvPr id="211" name="TextBox 210">
            <a:extLst>
              <a:ext uri="{FF2B5EF4-FFF2-40B4-BE49-F238E27FC236}">
                <a16:creationId xmlns:a16="http://schemas.microsoft.com/office/drawing/2014/main" id="{09644752-8F26-2214-6B07-C4DDCA9E4BC4}"/>
              </a:ext>
            </a:extLst>
          </p:cNvPr>
          <p:cNvSpPr txBox="1"/>
          <p:nvPr/>
        </p:nvSpPr>
        <p:spPr>
          <a:xfrm>
            <a:off x="9415793" y="6183330"/>
            <a:ext cx="509572" cy="307777"/>
          </a:xfrm>
          <a:prstGeom prst="rect">
            <a:avLst/>
          </a:prstGeom>
          <a:noFill/>
        </p:spPr>
        <p:txBody>
          <a:bodyPr wrap="square" rtlCol="0">
            <a:spAutoFit/>
          </a:bodyPr>
          <a:lstStyle/>
          <a:p>
            <a:r>
              <a:rPr lang="en-US" sz="1400" b="1">
                <a:solidFill>
                  <a:schemeClr val="tx1">
                    <a:lumMod val="75000"/>
                    <a:lumOff val="25000"/>
                  </a:schemeClr>
                </a:solidFill>
                <a:latin typeface="Century Gothic" panose="020B0502020202020204" pitchFamily="34" charset="0"/>
              </a:rPr>
              <a:t>km</a:t>
            </a:r>
          </a:p>
        </p:txBody>
      </p:sp>
      <p:sp>
        <p:nvSpPr>
          <p:cNvPr id="75" name="Título 74">
            <a:extLst>
              <a:ext uri="{FF2B5EF4-FFF2-40B4-BE49-F238E27FC236}">
                <a16:creationId xmlns:a16="http://schemas.microsoft.com/office/drawing/2014/main" id="{A15DBED8-744E-02BE-4C11-27CE124B7935}"/>
              </a:ext>
            </a:extLst>
          </p:cNvPr>
          <p:cNvSpPr>
            <a:spLocks noGrp="1"/>
          </p:cNvSpPr>
          <p:nvPr>
            <p:ph type="title"/>
          </p:nvPr>
        </p:nvSpPr>
        <p:spPr>
          <a:xfrm>
            <a:off x="583259" y="251033"/>
            <a:ext cx="2071042" cy="1148838"/>
          </a:xfrm>
        </p:spPr>
        <p:txBody>
          <a:bodyPr>
            <a:normAutofit fontScale="90000"/>
          </a:bodyPr>
          <a:lstStyle/>
          <a:p>
            <a:r>
              <a:rPr lang="en-US"/>
              <a:t>STUDY AREA</a:t>
            </a:r>
          </a:p>
        </p:txBody>
      </p:sp>
    </p:spTree>
    <p:extLst>
      <p:ext uri="{BB962C8B-B14F-4D97-AF65-F5344CB8AC3E}">
        <p14:creationId xmlns:p14="http://schemas.microsoft.com/office/powerpoint/2010/main" val="2454049766"/>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Conector: angular 23">
            <a:extLst>
              <a:ext uri="{FF2B5EF4-FFF2-40B4-BE49-F238E27FC236}">
                <a16:creationId xmlns:a16="http://schemas.microsoft.com/office/drawing/2014/main" id="{21C385FA-49FA-1BDF-FF16-950CB0000286}"/>
              </a:ext>
            </a:extLst>
          </p:cNvPr>
          <p:cNvCxnSpPr>
            <a:cxnSpLocks/>
          </p:cNvCxnSpPr>
          <p:nvPr/>
        </p:nvCxnSpPr>
        <p:spPr>
          <a:xfrm flipH="1" flipV="1">
            <a:off x="4332376" y="3572113"/>
            <a:ext cx="2311955" cy="1940226"/>
          </a:xfrm>
          <a:prstGeom prst="bentConnector2">
            <a:avLst/>
          </a:prstGeom>
          <a:ln w="28575">
            <a:solidFill>
              <a:schemeClr val="tx2">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5" name="Título 74">
            <a:extLst>
              <a:ext uri="{FF2B5EF4-FFF2-40B4-BE49-F238E27FC236}">
                <a16:creationId xmlns:a16="http://schemas.microsoft.com/office/drawing/2014/main" id="{A15DBED8-744E-02BE-4C11-27CE124B7935}"/>
              </a:ext>
            </a:extLst>
          </p:cNvPr>
          <p:cNvSpPr>
            <a:spLocks noGrp="1"/>
          </p:cNvSpPr>
          <p:nvPr>
            <p:ph type="title"/>
          </p:nvPr>
        </p:nvSpPr>
        <p:spPr/>
        <p:txBody>
          <a:bodyPr>
            <a:normAutofit fontScale="90000"/>
          </a:bodyPr>
          <a:lstStyle/>
          <a:p>
            <a:r>
              <a:rPr lang="en-US"/>
              <a:t>STUDY PERIOD</a:t>
            </a:r>
          </a:p>
        </p:txBody>
      </p:sp>
      <p:sp>
        <p:nvSpPr>
          <p:cNvPr id="2" name="Text Placeholder 7">
            <a:extLst>
              <a:ext uri="{FF2B5EF4-FFF2-40B4-BE49-F238E27FC236}">
                <a16:creationId xmlns:a16="http://schemas.microsoft.com/office/drawing/2014/main" id="{C71454B1-3C5A-C86B-76F0-8998506DC766}"/>
              </a:ext>
            </a:extLst>
          </p:cNvPr>
          <p:cNvSpPr txBox="1">
            <a:spLocks/>
          </p:cNvSpPr>
          <p:nvPr/>
        </p:nvSpPr>
        <p:spPr>
          <a:xfrm>
            <a:off x="6664926" y="4548929"/>
            <a:ext cx="3951103" cy="1947416"/>
          </a:xfrm>
          <a:prstGeom prst="rect">
            <a:avLst/>
          </a:prstGeom>
          <a:ln w="28575">
            <a:solidFill>
              <a:schemeClr val="tx2">
                <a:lumMod val="60000"/>
                <a:lumOff val="40000"/>
              </a:schemeClr>
            </a:solidFill>
          </a:ln>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500"/>
              </a:spcAft>
              <a:buClr>
                <a:srgbClr val="C13E2D"/>
              </a:buClr>
            </a:pPr>
            <a:r>
              <a:rPr lang="en-US" sz="2400" b="1">
                <a:solidFill>
                  <a:srgbClr val="C00000"/>
                </a:solidFill>
                <a:latin typeface="Century Gothic"/>
              </a:rPr>
              <a:t>For antecedent condition analyses for fire case studies</a:t>
            </a:r>
          </a:p>
          <a:p>
            <a:pPr algn="ctr">
              <a:spcAft>
                <a:spcPts val="500"/>
              </a:spcAft>
              <a:buClr>
                <a:srgbClr val="C13E2D"/>
              </a:buClr>
            </a:pPr>
            <a:r>
              <a:rPr lang="en-US" sz="2000" i="1">
                <a:latin typeface="Century Gothic"/>
              </a:rPr>
              <a:t>March 1st – November 30th, 2008 – 2023</a:t>
            </a:r>
          </a:p>
        </p:txBody>
      </p:sp>
      <p:sp>
        <p:nvSpPr>
          <p:cNvPr id="3" name="Text Placeholder 7">
            <a:extLst>
              <a:ext uri="{FF2B5EF4-FFF2-40B4-BE49-F238E27FC236}">
                <a16:creationId xmlns:a16="http://schemas.microsoft.com/office/drawing/2014/main" id="{B7293550-489C-B441-D84D-B4373FDD5D39}"/>
              </a:ext>
            </a:extLst>
          </p:cNvPr>
          <p:cNvSpPr txBox="1">
            <a:spLocks/>
          </p:cNvSpPr>
          <p:nvPr/>
        </p:nvSpPr>
        <p:spPr>
          <a:xfrm>
            <a:off x="2517233" y="1604149"/>
            <a:ext cx="6803571" cy="937405"/>
          </a:xfrm>
          <a:prstGeom prst="rect">
            <a:avLst/>
          </a:prstGeom>
          <a:ln w="28575">
            <a:solidFill>
              <a:schemeClr val="tx2">
                <a:lumMod val="60000"/>
                <a:lumOff val="40000"/>
              </a:schemeClr>
            </a:solidFill>
          </a:ln>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500"/>
              </a:spcAft>
              <a:buClr>
                <a:srgbClr val="C13E2D"/>
              </a:buClr>
            </a:pPr>
            <a:r>
              <a:rPr lang="en-US" sz="2400" b="1">
                <a:solidFill>
                  <a:srgbClr val="C00000"/>
                </a:solidFill>
                <a:latin typeface="Century Gothic"/>
              </a:rPr>
              <a:t>Long-term environmental trend analyses</a:t>
            </a:r>
          </a:p>
          <a:p>
            <a:pPr algn="ctr">
              <a:spcAft>
                <a:spcPts val="500"/>
              </a:spcAft>
              <a:buClr>
                <a:srgbClr val="C13E2D"/>
              </a:buClr>
            </a:pPr>
            <a:r>
              <a:rPr lang="en-US" sz="2000" i="1">
                <a:latin typeface="Century Gothic"/>
              </a:rPr>
              <a:t>January 1st – December 31st, 2001–2023</a:t>
            </a:r>
          </a:p>
        </p:txBody>
      </p:sp>
      <p:cxnSp>
        <p:nvCxnSpPr>
          <p:cNvPr id="4" name="Conector recto de flecha 3">
            <a:extLst>
              <a:ext uri="{FF2B5EF4-FFF2-40B4-BE49-F238E27FC236}">
                <a16:creationId xmlns:a16="http://schemas.microsoft.com/office/drawing/2014/main" id="{49D60650-AE22-A80D-39DD-72EEE74975AD}"/>
              </a:ext>
            </a:extLst>
          </p:cNvPr>
          <p:cNvCxnSpPr>
            <a:cxnSpLocks/>
          </p:cNvCxnSpPr>
          <p:nvPr/>
        </p:nvCxnSpPr>
        <p:spPr>
          <a:xfrm>
            <a:off x="124554" y="3551387"/>
            <a:ext cx="11917680" cy="0"/>
          </a:xfrm>
          <a:prstGeom prst="straightConnector1">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upo 4">
            <a:extLst>
              <a:ext uri="{FF2B5EF4-FFF2-40B4-BE49-F238E27FC236}">
                <a16:creationId xmlns:a16="http://schemas.microsoft.com/office/drawing/2014/main" id="{5B00810E-D88A-25F0-250C-6E5CD9F2295E}"/>
              </a:ext>
            </a:extLst>
          </p:cNvPr>
          <p:cNvGrpSpPr/>
          <p:nvPr/>
        </p:nvGrpSpPr>
        <p:grpSpPr>
          <a:xfrm>
            <a:off x="0" y="3428999"/>
            <a:ext cx="1021080" cy="662933"/>
            <a:chOff x="620688" y="2649020"/>
            <a:chExt cx="1021080" cy="662933"/>
          </a:xfrm>
        </p:grpSpPr>
        <p:sp>
          <p:nvSpPr>
            <p:cNvPr id="8" name="Text Placeholder 7">
              <a:extLst>
                <a:ext uri="{FF2B5EF4-FFF2-40B4-BE49-F238E27FC236}">
                  <a16:creationId xmlns:a16="http://schemas.microsoft.com/office/drawing/2014/main" id="{8895E34E-1540-5606-310E-F319B69EA97E}"/>
                </a:ext>
              </a:extLst>
            </p:cNvPr>
            <p:cNvSpPr txBox="1">
              <a:spLocks/>
            </p:cNvSpPr>
            <p:nvPr/>
          </p:nvSpPr>
          <p:spPr>
            <a:xfrm>
              <a:off x="620688" y="2961635"/>
              <a:ext cx="1021080" cy="35031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500"/>
                </a:spcAft>
                <a:buClr>
                  <a:srgbClr val="C13E2D"/>
                </a:buClr>
              </a:pPr>
              <a:r>
                <a:rPr lang="en-US" b="1"/>
                <a:t>2001</a:t>
              </a:r>
            </a:p>
          </p:txBody>
        </p:sp>
        <p:sp>
          <p:nvSpPr>
            <p:cNvPr id="10" name="Elipse 9">
              <a:extLst>
                <a:ext uri="{FF2B5EF4-FFF2-40B4-BE49-F238E27FC236}">
                  <a16:creationId xmlns:a16="http://schemas.microsoft.com/office/drawing/2014/main" id="{55E3E71A-029B-B56C-14D6-65D7A74405F1}"/>
                </a:ext>
              </a:extLst>
            </p:cNvPr>
            <p:cNvSpPr/>
            <p:nvPr/>
          </p:nvSpPr>
          <p:spPr>
            <a:xfrm>
              <a:off x="690790" y="2649020"/>
              <a:ext cx="272143" cy="266682"/>
            </a:xfrm>
            <a:prstGeom prst="ellipse">
              <a:avLst/>
            </a:prstGeom>
            <a:solidFill>
              <a:schemeClr val="bg1">
                <a:lumMod val="95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nvGrpSpPr>
          <p:cNvPr id="11" name="Grupo 10">
            <a:extLst>
              <a:ext uri="{FF2B5EF4-FFF2-40B4-BE49-F238E27FC236}">
                <a16:creationId xmlns:a16="http://schemas.microsoft.com/office/drawing/2014/main" id="{BCB5E1F9-C226-AA9A-3FAE-F6DC42A655E1}"/>
              </a:ext>
            </a:extLst>
          </p:cNvPr>
          <p:cNvGrpSpPr/>
          <p:nvPr/>
        </p:nvGrpSpPr>
        <p:grpSpPr>
          <a:xfrm>
            <a:off x="4196304" y="3449594"/>
            <a:ext cx="1217991" cy="641039"/>
            <a:chOff x="6531429" y="2657379"/>
            <a:chExt cx="1217991" cy="641039"/>
          </a:xfrm>
        </p:grpSpPr>
        <p:sp>
          <p:nvSpPr>
            <p:cNvPr id="18" name="Text Placeholder 7">
              <a:extLst>
                <a:ext uri="{FF2B5EF4-FFF2-40B4-BE49-F238E27FC236}">
                  <a16:creationId xmlns:a16="http://schemas.microsoft.com/office/drawing/2014/main" id="{736BD480-366C-8331-C6F9-37B24D1594BD}"/>
                </a:ext>
              </a:extLst>
            </p:cNvPr>
            <p:cNvSpPr txBox="1">
              <a:spLocks/>
            </p:cNvSpPr>
            <p:nvPr/>
          </p:nvSpPr>
          <p:spPr>
            <a:xfrm>
              <a:off x="6713646" y="2898847"/>
              <a:ext cx="1035774" cy="39957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500"/>
                </a:spcAft>
                <a:buClr>
                  <a:srgbClr val="C13E2D"/>
                </a:buClr>
              </a:pPr>
              <a:r>
                <a:rPr lang="en-US" b="1"/>
                <a:t>2008</a:t>
              </a:r>
            </a:p>
          </p:txBody>
        </p:sp>
        <p:sp>
          <p:nvSpPr>
            <p:cNvPr id="19" name="Elipse 18">
              <a:extLst>
                <a:ext uri="{FF2B5EF4-FFF2-40B4-BE49-F238E27FC236}">
                  <a16:creationId xmlns:a16="http://schemas.microsoft.com/office/drawing/2014/main" id="{332CE47F-253C-3D46-EC5F-7B01A7A48B6A}"/>
                </a:ext>
              </a:extLst>
            </p:cNvPr>
            <p:cNvSpPr/>
            <p:nvPr/>
          </p:nvSpPr>
          <p:spPr>
            <a:xfrm>
              <a:off x="6531429" y="2657379"/>
              <a:ext cx="272143" cy="266682"/>
            </a:xfrm>
            <a:prstGeom prst="ellipse">
              <a:avLst/>
            </a:prstGeom>
            <a:solidFill>
              <a:schemeClr val="bg1">
                <a:lumMod val="95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nvGrpSpPr>
          <p:cNvPr id="20" name="Grupo 19">
            <a:extLst>
              <a:ext uri="{FF2B5EF4-FFF2-40B4-BE49-F238E27FC236}">
                <a16:creationId xmlns:a16="http://schemas.microsoft.com/office/drawing/2014/main" id="{F8017F06-E05F-9EDE-A1B3-E19EDDC78E62}"/>
              </a:ext>
            </a:extLst>
          </p:cNvPr>
          <p:cNvGrpSpPr/>
          <p:nvPr/>
        </p:nvGrpSpPr>
        <p:grpSpPr>
          <a:xfrm>
            <a:off x="11009822" y="3475555"/>
            <a:ext cx="1192206" cy="821972"/>
            <a:chOff x="10171080" y="2647497"/>
            <a:chExt cx="1192206" cy="821972"/>
          </a:xfrm>
        </p:grpSpPr>
        <p:sp>
          <p:nvSpPr>
            <p:cNvPr id="21" name="Text Placeholder 7">
              <a:extLst>
                <a:ext uri="{FF2B5EF4-FFF2-40B4-BE49-F238E27FC236}">
                  <a16:creationId xmlns:a16="http://schemas.microsoft.com/office/drawing/2014/main" id="{8F70B7B8-1118-C0B7-1445-965B5B6F449F}"/>
                </a:ext>
              </a:extLst>
            </p:cNvPr>
            <p:cNvSpPr txBox="1">
              <a:spLocks/>
            </p:cNvSpPr>
            <p:nvPr/>
          </p:nvSpPr>
          <p:spPr>
            <a:xfrm>
              <a:off x="10354046" y="2938051"/>
              <a:ext cx="1009240" cy="53141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500"/>
                </a:spcAft>
                <a:buClr>
                  <a:srgbClr val="C13E2D"/>
                </a:buClr>
              </a:pPr>
              <a:r>
                <a:rPr lang="en-US" b="1"/>
                <a:t>2023</a:t>
              </a:r>
            </a:p>
          </p:txBody>
        </p:sp>
        <p:sp>
          <p:nvSpPr>
            <p:cNvPr id="22" name="Elipse 21">
              <a:extLst>
                <a:ext uri="{FF2B5EF4-FFF2-40B4-BE49-F238E27FC236}">
                  <a16:creationId xmlns:a16="http://schemas.microsoft.com/office/drawing/2014/main" id="{E157DF84-0389-A41F-249A-0AD4BC4CBF5B}"/>
                </a:ext>
              </a:extLst>
            </p:cNvPr>
            <p:cNvSpPr/>
            <p:nvPr/>
          </p:nvSpPr>
          <p:spPr>
            <a:xfrm>
              <a:off x="10171080" y="2647497"/>
              <a:ext cx="272143" cy="266682"/>
            </a:xfrm>
            <a:prstGeom prst="ellipse">
              <a:avLst/>
            </a:prstGeom>
            <a:solidFill>
              <a:schemeClr val="bg1">
                <a:lumMod val="95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cxnSp>
        <p:nvCxnSpPr>
          <p:cNvPr id="25" name="Conector: angular 24">
            <a:extLst>
              <a:ext uri="{FF2B5EF4-FFF2-40B4-BE49-F238E27FC236}">
                <a16:creationId xmlns:a16="http://schemas.microsoft.com/office/drawing/2014/main" id="{1D1C37BD-EEE1-84DE-477F-E13C84F50BDD}"/>
              </a:ext>
            </a:extLst>
          </p:cNvPr>
          <p:cNvCxnSpPr>
            <a:cxnSpLocks/>
            <a:endCxn id="2" idx="3"/>
          </p:cNvCxnSpPr>
          <p:nvPr/>
        </p:nvCxnSpPr>
        <p:spPr>
          <a:xfrm rot="5400000">
            <a:off x="9969196" y="4331561"/>
            <a:ext cx="1837909" cy="544242"/>
          </a:xfrm>
          <a:prstGeom prst="bentConnector2">
            <a:avLst/>
          </a:prstGeom>
          <a:ln w="28575">
            <a:solidFill>
              <a:schemeClr val="tx2">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Conector: angular 25">
            <a:extLst>
              <a:ext uri="{FF2B5EF4-FFF2-40B4-BE49-F238E27FC236}">
                <a16:creationId xmlns:a16="http://schemas.microsoft.com/office/drawing/2014/main" id="{880FE9DC-1486-D261-55F3-2645B1F7A381}"/>
              </a:ext>
            </a:extLst>
          </p:cNvPr>
          <p:cNvCxnSpPr>
            <a:cxnSpLocks/>
            <a:endCxn id="3" idx="1"/>
          </p:cNvCxnSpPr>
          <p:nvPr/>
        </p:nvCxnSpPr>
        <p:spPr>
          <a:xfrm rot="5400000" flipH="1" flipV="1">
            <a:off x="683630" y="1595397"/>
            <a:ext cx="1356147" cy="2311059"/>
          </a:xfrm>
          <a:prstGeom prst="bentConnector2">
            <a:avLst/>
          </a:prstGeom>
          <a:ln w="28575">
            <a:solidFill>
              <a:schemeClr val="tx2">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Conector: angular 27">
            <a:extLst>
              <a:ext uri="{FF2B5EF4-FFF2-40B4-BE49-F238E27FC236}">
                <a16:creationId xmlns:a16="http://schemas.microsoft.com/office/drawing/2014/main" id="{1899C00F-0B75-BB15-C54B-76F90A2A1E9D}"/>
              </a:ext>
            </a:extLst>
          </p:cNvPr>
          <p:cNvCxnSpPr>
            <a:cxnSpLocks/>
            <a:endCxn id="3" idx="3"/>
          </p:cNvCxnSpPr>
          <p:nvPr/>
        </p:nvCxnSpPr>
        <p:spPr>
          <a:xfrm rot="16200000" flipV="1">
            <a:off x="9567941" y="1825715"/>
            <a:ext cx="1345194" cy="1839467"/>
          </a:xfrm>
          <a:prstGeom prst="bentConnector2">
            <a:avLst/>
          </a:prstGeom>
          <a:ln w="28575">
            <a:solidFill>
              <a:schemeClr val="tx2">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18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atellite, transport&#10;&#10;Description automatically generated">
            <a:extLst>
              <a:ext uri="{FF2B5EF4-FFF2-40B4-BE49-F238E27FC236}">
                <a16:creationId xmlns:a16="http://schemas.microsoft.com/office/drawing/2014/main" id="{58530440-FF78-0477-9D7B-9B2CC0E34F64}"/>
              </a:ext>
            </a:extLst>
          </p:cNvPr>
          <p:cNvPicPr>
            <a:picLocks noChangeAspect="1"/>
          </p:cNvPicPr>
          <p:nvPr/>
        </p:nvPicPr>
        <p:blipFill>
          <a:blip r:embed="rId3"/>
          <a:stretch>
            <a:fillRect/>
          </a:stretch>
        </p:blipFill>
        <p:spPr>
          <a:xfrm>
            <a:off x="39015" y="3679874"/>
            <a:ext cx="4006489" cy="3062403"/>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31D899FF-A9A7-E956-8F59-180D3E66C731}"/>
              </a:ext>
            </a:extLst>
          </p:cNvPr>
          <p:cNvSpPr>
            <a:spLocks noGrp="1"/>
          </p:cNvSpPr>
          <p:nvPr>
            <p:ph type="title"/>
          </p:nvPr>
        </p:nvSpPr>
        <p:spPr/>
        <p:txBody>
          <a:bodyPr>
            <a:normAutofit fontScale="90000"/>
          </a:bodyPr>
          <a:lstStyle/>
          <a:p>
            <a:r>
              <a:rPr lang="en-US"/>
              <a:t>EARTH OBSERVATIONS: SATELLITES &amp; SENSORS</a:t>
            </a:r>
          </a:p>
        </p:txBody>
      </p:sp>
      <p:pic>
        <p:nvPicPr>
          <p:cNvPr id="6" name="Picture 5" descr="A satellite in space&#10;&#10;Description automatically generated">
            <a:extLst>
              <a:ext uri="{FF2B5EF4-FFF2-40B4-BE49-F238E27FC236}">
                <a16:creationId xmlns:a16="http://schemas.microsoft.com/office/drawing/2014/main" id="{223CC52E-276E-CFFC-F8E9-BFF0B9DDBBD5}"/>
              </a:ext>
            </a:extLst>
          </p:cNvPr>
          <p:cNvPicPr>
            <a:picLocks noChangeAspect="1"/>
          </p:cNvPicPr>
          <p:nvPr/>
        </p:nvPicPr>
        <p:blipFill>
          <a:blip r:embed="rId4"/>
          <a:stretch>
            <a:fillRect/>
          </a:stretch>
        </p:blipFill>
        <p:spPr>
          <a:xfrm>
            <a:off x="2025485" y="1153762"/>
            <a:ext cx="3741880" cy="2147261"/>
          </a:xfrm>
          <a:prstGeom prst="rect">
            <a:avLst/>
          </a:prstGeom>
          <a:effectLst>
            <a:outerShdw blurRad="50800" dist="38100" dir="2700000" algn="tl" rotWithShape="0">
              <a:prstClr val="black">
                <a:alpha val="40000"/>
              </a:prstClr>
            </a:outerShdw>
          </a:effectLst>
        </p:spPr>
      </p:pic>
      <p:sp>
        <p:nvSpPr>
          <p:cNvPr id="7" name="TextBox 9">
            <a:extLst>
              <a:ext uri="{FF2B5EF4-FFF2-40B4-BE49-F238E27FC236}">
                <a16:creationId xmlns:a16="http://schemas.microsoft.com/office/drawing/2014/main" id="{D5BDB902-DFE3-5B3C-B4A4-987E70F8C0D9}"/>
              </a:ext>
            </a:extLst>
          </p:cNvPr>
          <p:cNvSpPr txBox="1"/>
          <p:nvPr/>
        </p:nvSpPr>
        <p:spPr>
          <a:xfrm>
            <a:off x="-739906" y="5676677"/>
            <a:ext cx="3759253" cy="3796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a:solidFill>
                  <a:schemeClr val="tx1">
                    <a:lumMod val="75000"/>
                    <a:lumOff val="25000"/>
                  </a:schemeClr>
                </a:solidFill>
                <a:latin typeface="+mj-lt"/>
                <a:cs typeface="Calibri"/>
              </a:rPr>
              <a:t>Landsat 7 ETM+</a:t>
            </a:r>
          </a:p>
        </p:txBody>
      </p:sp>
      <p:sp>
        <p:nvSpPr>
          <p:cNvPr id="9" name="TextBox 8">
            <a:extLst>
              <a:ext uri="{FF2B5EF4-FFF2-40B4-BE49-F238E27FC236}">
                <a16:creationId xmlns:a16="http://schemas.microsoft.com/office/drawing/2014/main" id="{598A3762-D8E0-485C-E81F-104273477147}"/>
              </a:ext>
            </a:extLst>
          </p:cNvPr>
          <p:cNvSpPr txBox="1"/>
          <p:nvPr/>
        </p:nvSpPr>
        <p:spPr>
          <a:xfrm>
            <a:off x="3672957" y="2335122"/>
            <a:ext cx="32723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chemeClr val="tx1">
                    <a:lumMod val="75000"/>
                    <a:lumOff val="25000"/>
                  </a:schemeClr>
                </a:solidFill>
                <a:latin typeface="+mj-lt"/>
              </a:rPr>
              <a:t>Landsat 8 OLI &amp; TIRS</a:t>
            </a:r>
            <a:r>
              <a:rPr lang="en-US">
                <a:solidFill>
                  <a:schemeClr val="tx1">
                    <a:lumMod val="75000"/>
                    <a:lumOff val="25000"/>
                  </a:schemeClr>
                </a:solidFill>
                <a:latin typeface="+mj-lt"/>
              </a:rPr>
              <a:t>​</a:t>
            </a:r>
          </a:p>
        </p:txBody>
      </p:sp>
      <p:pic>
        <p:nvPicPr>
          <p:cNvPr id="10" name="Graphic 9" descr="Earth globe: Americas with solid fill">
            <a:extLst>
              <a:ext uri="{FF2B5EF4-FFF2-40B4-BE49-F238E27FC236}">
                <a16:creationId xmlns:a16="http://schemas.microsoft.com/office/drawing/2014/main" id="{5AD11A83-0F8E-49B5-BEAD-2D0097A18E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30077" y="2641575"/>
            <a:ext cx="2351314" cy="2427514"/>
          </a:xfrm>
          <a:prstGeom prst="rect">
            <a:avLst/>
          </a:prstGeom>
        </p:spPr>
      </p:pic>
      <p:pic>
        <p:nvPicPr>
          <p:cNvPr id="13" name="Picture 12" descr="A satellite with solar panels&#10;&#10;Description automatically generated">
            <a:extLst>
              <a:ext uri="{FF2B5EF4-FFF2-40B4-BE49-F238E27FC236}">
                <a16:creationId xmlns:a16="http://schemas.microsoft.com/office/drawing/2014/main" id="{05B7314E-B688-7750-0A8D-24C73424C6D0}"/>
              </a:ext>
            </a:extLst>
          </p:cNvPr>
          <p:cNvPicPr>
            <a:picLocks noChangeAspect="1"/>
          </p:cNvPicPr>
          <p:nvPr/>
        </p:nvPicPr>
        <p:blipFill>
          <a:blip r:embed="rId7"/>
          <a:stretch>
            <a:fillRect/>
          </a:stretch>
        </p:blipFill>
        <p:spPr>
          <a:xfrm>
            <a:off x="104483" y="1181323"/>
            <a:ext cx="2347450" cy="2317764"/>
          </a:xfrm>
          <a:prstGeom prst="rect">
            <a:avLst/>
          </a:prstGeom>
          <a:ln>
            <a:noFill/>
          </a:ln>
          <a:effectLst/>
        </p:spPr>
      </p:pic>
      <p:sp>
        <p:nvSpPr>
          <p:cNvPr id="15" name="TextBox 14">
            <a:extLst>
              <a:ext uri="{FF2B5EF4-FFF2-40B4-BE49-F238E27FC236}">
                <a16:creationId xmlns:a16="http://schemas.microsoft.com/office/drawing/2014/main" id="{CD5ED193-899D-B7BA-B128-FFD0FFD40FD7}"/>
              </a:ext>
            </a:extLst>
          </p:cNvPr>
          <p:cNvSpPr txBox="1"/>
          <p:nvPr/>
        </p:nvSpPr>
        <p:spPr>
          <a:xfrm>
            <a:off x="105174" y="3481810"/>
            <a:ext cx="32723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chemeClr val="tx1">
                    <a:lumMod val="75000"/>
                    <a:lumOff val="25000"/>
                  </a:schemeClr>
                </a:solidFill>
                <a:latin typeface="+mj-lt"/>
              </a:rPr>
              <a:t>Landsat 5 TM</a:t>
            </a:r>
            <a:r>
              <a:rPr lang="en-US">
                <a:solidFill>
                  <a:schemeClr val="tx1">
                    <a:lumMod val="75000"/>
                    <a:lumOff val="25000"/>
                  </a:schemeClr>
                </a:solidFill>
                <a:latin typeface="+mj-lt"/>
              </a:rPr>
              <a:t>​</a:t>
            </a:r>
          </a:p>
        </p:txBody>
      </p:sp>
      <p:pic>
        <p:nvPicPr>
          <p:cNvPr id="16" name="Picture 15" descr="A close-up of a satellite&#10;&#10;Description automatically generated">
            <a:extLst>
              <a:ext uri="{FF2B5EF4-FFF2-40B4-BE49-F238E27FC236}">
                <a16:creationId xmlns:a16="http://schemas.microsoft.com/office/drawing/2014/main" id="{4F76B8CD-7410-189F-3547-9C630833CE3A}"/>
              </a:ext>
            </a:extLst>
          </p:cNvPr>
          <p:cNvPicPr>
            <a:picLocks noChangeAspect="1"/>
          </p:cNvPicPr>
          <p:nvPr/>
        </p:nvPicPr>
        <p:blipFill>
          <a:blip r:embed="rId8"/>
          <a:stretch>
            <a:fillRect/>
          </a:stretch>
        </p:blipFill>
        <p:spPr>
          <a:xfrm>
            <a:off x="3615759" y="4953042"/>
            <a:ext cx="4601488" cy="1171792"/>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1228FB2B-E560-6172-20C2-08858290A328}"/>
              </a:ext>
            </a:extLst>
          </p:cNvPr>
          <p:cNvSpPr txBox="1"/>
          <p:nvPr/>
        </p:nvSpPr>
        <p:spPr>
          <a:xfrm>
            <a:off x="3617817" y="6253955"/>
            <a:ext cx="32723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chemeClr val="tx1">
                    <a:lumMod val="75000"/>
                    <a:lumOff val="25000"/>
                  </a:schemeClr>
                </a:solidFill>
                <a:latin typeface="+mj-lt"/>
              </a:rPr>
              <a:t>Landsat 9 OLI &amp; TIRS</a:t>
            </a:r>
            <a:endParaRPr lang="en-US">
              <a:solidFill>
                <a:schemeClr val="tx1">
                  <a:lumMod val="75000"/>
                  <a:lumOff val="25000"/>
                </a:schemeClr>
              </a:solidFill>
              <a:latin typeface="+mj-lt"/>
            </a:endParaRPr>
          </a:p>
        </p:txBody>
      </p:sp>
      <p:sp>
        <p:nvSpPr>
          <p:cNvPr id="12" name="CuadroTexto 10">
            <a:extLst>
              <a:ext uri="{FF2B5EF4-FFF2-40B4-BE49-F238E27FC236}">
                <a16:creationId xmlns:a16="http://schemas.microsoft.com/office/drawing/2014/main" id="{A49956EA-9C40-7D09-0B72-9978EDBD298E}"/>
              </a:ext>
            </a:extLst>
          </p:cNvPr>
          <p:cNvSpPr txBox="1"/>
          <p:nvPr/>
        </p:nvSpPr>
        <p:spPr>
          <a:xfrm>
            <a:off x="6320578" y="6595272"/>
            <a:ext cx="5883354" cy="253916"/>
          </a:xfrm>
          <a:prstGeom prst="rect">
            <a:avLst/>
          </a:prstGeom>
          <a:noFill/>
        </p:spPr>
        <p:txBody>
          <a:bodyPr wrap="square" lIns="91440" tIns="45720" rIns="91440" bIns="45720" anchor="t">
            <a:spAutoFit/>
          </a:bodyPr>
          <a:lstStyle/>
          <a:p>
            <a:pPr algn="r"/>
            <a:r>
              <a:rPr lang="en-US" sz="1050">
                <a:solidFill>
                  <a:schemeClr val="tx1">
                    <a:lumMod val="75000"/>
                    <a:lumOff val="25000"/>
                  </a:schemeClr>
                </a:solidFill>
                <a:latin typeface="+mj-lt"/>
              </a:rPr>
              <a:t>Image Credits: NASA Landsat Science &amp; Jet Propulsion Laboratory</a:t>
            </a:r>
          </a:p>
        </p:txBody>
      </p:sp>
      <p:sp>
        <p:nvSpPr>
          <p:cNvPr id="5" name="TextBox 4">
            <a:extLst>
              <a:ext uri="{FF2B5EF4-FFF2-40B4-BE49-F238E27FC236}">
                <a16:creationId xmlns:a16="http://schemas.microsoft.com/office/drawing/2014/main" id="{31E9E924-56F6-2D5D-6128-9F7D7BFD3216}"/>
              </a:ext>
            </a:extLst>
          </p:cNvPr>
          <p:cNvSpPr txBox="1"/>
          <p:nvPr/>
        </p:nvSpPr>
        <p:spPr>
          <a:xfrm>
            <a:off x="9579215" y="5570123"/>
            <a:ext cx="17749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chemeClr val="tx1">
                    <a:lumMod val="75000"/>
                    <a:lumOff val="25000"/>
                  </a:schemeClr>
                </a:solidFill>
                <a:latin typeface="+mj-lt"/>
              </a:rPr>
              <a:t>Aqua MODIS</a:t>
            </a:r>
          </a:p>
        </p:txBody>
      </p:sp>
      <p:sp>
        <p:nvSpPr>
          <p:cNvPr id="14" name="TextBox 13">
            <a:extLst>
              <a:ext uri="{FF2B5EF4-FFF2-40B4-BE49-F238E27FC236}">
                <a16:creationId xmlns:a16="http://schemas.microsoft.com/office/drawing/2014/main" id="{DBBB28F0-2119-ABB4-6F64-E305B412CFBD}"/>
              </a:ext>
            </a:extLst>
          </p:cNvPr>
          <p:cNvSpPr txBox="1"/>
          <p:nvPr/>
        </p:nvSpPr>
        <p:spPr>
          <a:xfrm>
            <a:off x="9006331" y="1533590"/>
            <a:ext cx="16569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chemeClr val="tx1">
                    <a:lumMod val="75000"/>
                    <a:lumOff val="25000"/>
                  </a:schemeClr>
                </a:solidFill>
                <a:latin typeface="+mj-lt"/>
              </a:rPr>
              <a:t>Terra MODIS</a:t>
            </a:r>
          </a:p>
        </p:txBody>
      </p:sp>
      <p:pic>
        <p:nvPicPr>
          <p:cNvPr id="18" name="Picture 17" descr="A satellite in space with a solar panel">
            <a:extLst>
              <a:ext uri="{FF2B5EF4-FFF2-40B4-BE49-F238E27FC236}">
                <a16:creationId xmlns:a16="http://schemas.microsoft.com/office/drawing/2014/main" id="{20969D01-A85E-9487-64FB-236B789F1BBA}"/>
              </a:ext>
            </a:extLst>
          </p:cNvPr>
          <p:cNvPicPr>
            <a:picLocks noChangeAspect="1"/>
          </p:cNvPicPr>
          <p:nvPr/>
        </p:nvPicPr>
        <p:blipFill>
          <a:blip r:embed="rId9"/>
          <a:stretch>
            <a:fillRect/>
          </a:stretch>
        </p:blipFill>
        <p:spPr>
          <a:xfrm>
            <a:off x="8386392" y="3779822"/>
            <a:ext cx="3736362" cy="1911516"/>
          </a:xfrm>
          <a:prstGeom prst="rect">
            <a:avLst/>
          </a:prstGeom>
          <a:effectLst>
            <a:outerShdw blurRad="50800" dist="38100" dir="2700000" algn="tl" rotWithShape="0">
              <a:prstClr val="black">
                <a:alpha val="40000"/>
              </a:prstClr>
            </a:outerShdw>
          </a:effectLst>
        </p:spPr>
      </p:pic>
      <p:pic>
        <p:nvPicPr>
          <p:cNvPr id="20" name="Picture 19" descr="A satellite in space&#10;&#10;Description automatically generated">
            <a:extLst>
              <a:ext uri="{FF2B5EF4-FFF2-40B4-BE49-F238E27FC236}">
                <a16:creationId xmlns:a16="http://schemas.microsoft.com/office/drawing/2014/main" id="{2E663433-012A-6D5E-F147-6981C3359A08}"/>
              </a:ext>
            </a:extLst>
          </p:cNvPr>
          <p:cNvPicPr>
            <a:picLocks noChangeAspect="1"/>
          </p:cNvPicPr>
          <p:nvPr/>
        </p:nvPicPr>
        <p:blipFill>
          <a:blip r:embed="rId10"/>
          <a:stretch>
            <a:fillRect/>
          </a:stretch>
        </p:blipFill>
        <p:spPr>
          <a:xfrm>
            <a:off x="7233928" y="1168566"/>
            <a:ext cx="2312261" cy="276013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3011952"/>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79F8CB76D0E34B89531DCE233395D6" ma:contentTypeVersion="16" ma:contentTypeDescription="Create a new document." ma:contentTypeScope="" ma:versionID="3e256df240b441a23ddca177308c514a">
  <xsd:schema xmlns:xsd="http://www.w3.org/2001/XMLSchema" xmlns:xs="http://www.w3.org/2001/XMLSchema" xmlns:p="http://schemas.microsoft.com/office/2006/metadata/properties" xmlns:ns2="4eda033e-a47d-4c30-b1aa-2ec495e3f466" xmlns:ns3="5ab83896-aab5-4bd0-8483-2509975cde97" targetNamespace="http://schemas.microsoft.com/office/2006/metadata/properties" ma:root="true" ma:fieldsID="fc8e83c738ae6bce37e37d9c9e139201" ns2:_="" ns3:_="">
    <xsd:import namespace="4eda033e-a47d-4c30-b1aa-2ec495e3f466"/>
    <xsd:import namespace="5ab83896-aab5-4bd0-8483-2509975cde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a033e-a47d-4c30-b1aa-2ec495e3f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b3ad41c-e6ec-499d-904a-2db7fbc6f09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_Flow_SignoffStatus" ma:index="23"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b83896-aab5-4bd0-8483-2509975cde9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ded2f76-3d7f-42dd-9c06-17f0be1886d6}" ma:internalName="TaxCatchAll" ma:showField="CatchAllData" ma:web="5ab83896-aab5-4bd0-8483-2509975cde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ab83896-aab5-4bd0-8483-2509975cde97">
      <UserInfo>
        <DisplayName/>
        <AccountId xsi:nil="true"/>
        <AccountType/>
      </UserInfo>
    </SharedWithUsers>
    <lcf76f155ced4ddcb4097134ff3c332f xmlns="4eda033e-a47d-4c30-b1aa-2ec495e3f466">
      <Terms xmlns="http://schemas.microsoft.com/office/infopath/2007/PartnerControls"/>
    </lcf76f155ced4ddcb4097134ff3c332f>
    <TaxCatchAll xmlns="5ab83896-aab5-4bd0-8483-2509975cde97" xsi:nil="true"/>
    <_Flow_SignoffStatus xmlns="4eda033e-a47d-4c30-b1aa-2ec495e3f46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D017A5-0DC1-4D22-8CCC-47562244885A}">
  <ds:schemaRefs>
    <ds:schemaRef ds:uri="4eda033e-a47d-4c30-b1aa-2ec495e3f466"/>
    <ds:schemaRef ds:uri="5ab83896-aab5-4bd0-8483-2509975cde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D694223-1EAA-426C-BAE0-EF336B73B933}">
  <ds:schemaRefs>
    <ds:schemaRef ds:uri="4eda033e-a47d-4c30-b1aa-2ec495e3f466"/>
    <ds:schemaRef ds:uri="5ab83896-aab5-4bd0-8483-2509975cde9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0F4D6CF-5B53-4BFF-BB53-58AEEA51EF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25</Slides>
  <Notes>25</Notes>
  <HiddenSlides>0</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Title</vt:lpstr>
      <vt:lpstr>VERMONT WILDLAND FIRES</vt:lpstr>
      <vt:lpstr>BACKGROUND</vt:lpstr>
      <vt:lpstr>BACKGROUND</vt:lpstr>
      <vt:lpstr>PARTNERS</vt:lpstr>
      <vt:lpstr>COMMUNITY CONCERNS</vt:lpstr>
      <vt:lpstr>OBJECTIVES </vt:lpstr>
      <vt:lpstr>STUDY AREA</vt:lpstr>
      <vt:lpstr>STUDY PERIOD</vt:lpstr>
      <vt:lpstr>EARTH OBSERVATIONS: SATELLITES &amp; SENSORS</vt:lpstr>
      <vt:lpstr>METHODOLOGY: LONG-TERM PHENOLOGICAL ANALYSIS</vt:lpstr>
      <vt:lpstr>METHODOLOGY: ANTECEDENT CONDITION ANALYSIS</vt:lpstr>
      <vt:lpstr>VERMONT FIRE OCCURRENCE (2008-2023)</vt:lpstr>
      <vt:lpstr>LONG-TERM PHENOLOGICAL ANALYSIS</vt:lpstr>
      <vt:lpstr>LONG-TERM PHENOLOGICAL ANALYSIS</vt:lpstr>
      <vt:lpstr>LONG-TERM PHENOLOGICAL ANALYSIS</vt:lpstr>
      <vt:lpstr>LONG-TERM PHENOLOGICAL ANALYSIS</vt:lpstr>
      <vt:lpstr>ANTECEDENT CONDITION ANALYSIS</vt:lpstr>
      <vt:lpstr>ANTECEDENT CONDITION ANALYSIS</vt:lpstr>
      <vt:lpstr>ANTECEDENT CONDITION ANALYSIS</vt:lpstr>
      <vt:lpstr>ANTECEDENT CONDITION ANALYSIS</vt:lpstr>
      <vt:lpstr>ANTECEDENT CONDITION ANALYSIS</vt:lpstr>
      <vt:lpstr>ERRORS AND UNCERTAINTY</vt:lpstr>
      <vt:lpstr>Feasibility &amp; Partner Implementation</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revision>2</cp:revision>
  <dcterms:created xsi:type="dcterms:W3CDTF">2023-10-31T16:04:03Z</dcterms:created>
  <dcterms:modified xsi:type="dcterms:W3CDTF">2024-07-30T15:06:15Z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xd_ProgID">
    <vt:lpwstr/>
  </property>
  <property fmtid="{D5CDD505-2E9C-101B-9397-08002B2CF9AE}" pid="3" name="MediaServiceImageTags">
    <vt:lpwstr/>
  </property>
  <property fmtid="{D5CDD505-2E9C-101B-9397-08002B2CF9AE}" pid="4" name="ContentTypeId">
    <vt:lpwstr>0x0101002079F8CB76D0E34B89531DCE233395D6</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