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52" userDrawn="1">
          <p15:clr>
            <a:srgbClr val="A4A3A4"/>
          </p15:clr>
        </p15:guide>
        <p15:guide id="3" orient="horz" pos="21864" userDrawn="1">
          <p15:clr>
            <a:srgbClr val="A4A3A4"/>
          </p15:clr>
        </p15:guide>
        <p15:guide id="4" pos="16704" userDrawn="1">
          <p15:clr>
            <a:srgbClr val="A4A3A4"/>
          </p15:clr>
        </p15:guide>
        <p15:guide id="5" pos="15336" userDrawn="1">
          <p15:clr>
            <a:srgbClr val="A4A3A4"/>
          </p15:clr>
        </p15:guide>
        <p15:guide id="6" orient="horz" pos="21312" userDrawn="1">
          <p15:clr>
            <a:srgbClr val="A4A3A4"/>
          </p15:clr>
        </p15:guide>
        <p15:guide id="7" pos="7776" userDrawn="1">
          <p15:clr>
            <a:srgbClr val="A4A3A4"/>
          </p15:clr>
        </p15:guide>
        <p15:guide id="8" pos="8016"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guide id="12" pos="577">
          <p15:clr>
            <a:srgbClr val="A4A3A4"/>
          </p15:clr>
        </p15:guide>
        <p15:guide id="13" pos="16530">
          <p15:clr>
            <a:srgbClr val="A4A3A4"/>
          </p15:clr>
        </p15:guide>
        <p15:guide id="14" pos="152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3EE"/>
    <a:srgbClr val="B5DEE5"/>
    <a:srgbClr val="128FB6"/>
    <a:srgbClr val="149FC7"/>
    <a:srgbClr val="17E8E6"/>
    <a:srgbClr val="10FEFD"/>
    <a:srgbClr val="42ACCE"/>
    <a:srgbClr val="404040"/>
    <a:srgbClr val="85CADF"/>
    <a:srgbClr val="964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436" autoAdjust="0"/>
    <p:restoredTop sz="94687" autoAdjust="0"/>
  </p:normalViewPr>
  <p:slideViewPr>
    <p:cSldViewPr snapToGrid="0" showGuides="1">
      <p:cViewPr>
        <p:scale>
          <a:sx n="34" d="100"/>
          <a:sy n="34" d="100"/>
        </p:scale>
        <p:origin x="547" y="-4219"/>
      </p:cViewPr>
      <p:guideLst>
        <p:guide orient="horz" pos="2736"/>
        <p:guide pos="552"/>
        <p:guide orient="horz" pos="21864"/>
        <p:guide pos="16704"/>
        <p:guide pos="15336"/>
        <p:guide orient="horz" pos="21312"/>
        <p:guide pos="7776"/>
        <p:guide pos="8016"/>
        <p:guide pos="15624"/>
        <p:guide orient="horz" pos="2400"/>
        <p:guide orient="horz" pos="504"/>
        <p:guide pos="577"/>
        <p:guide pos="16530"/>
        <p:guide pos="15287"/>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t>4/9/2020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3BBA6-68B4-3749-88C7-4DF9C2CA250F}" type="slidenum">
              <a:rPr lang="en-US" smtClean="0"/>
              <a:t>1</a:t>
            </a:fld>
            <a:endParaRPr lang="en-US"/>
          </a:p>
        </p:txBody>
      </p:sp>
    </p:spTree>
    <p:extLst>
      <p:ext uri="{BB962C8B-B14F-4D97-AF65-F5344CB8AC3E}">
        <p14:creationId xmlns:p14="http://schemas.microsoft.com/office/powerpoint/2010/main" val="418710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2174200" y="33899900"/>
            <a:ext cx="4138676" cy="830997"/>
          </a:xfrm>
          <a:prstGeom prst="rect">
            <a:avLst/>
          </a:prstGeom>
          <a:noFill/>
        </p:spPr>
        <p:txBody>
          <a:bodyPr wrap="square" rtlCol="0">
            <a:spAutoFit/>
          </a:bodyPr>
          <a:lstStyle/>
          <a:p>
            <a:pPr algn="r"/>
            <a:r>
              <a:rPr lang="en-US" sz="4800" spc="200" baseline="0" dirty="0">
                <a:solidFill>
                  <a:schemeClr val="bg1"/>
                </a:solidFill>
                <a:latin typeface="Century Gothic" panose="020B0502020202020204" pitchFamily="34" charset="0"/>
              </a:rPr>
              <a:t>Spring 2020</a:t>
            </a:r>
          </a:p>
        </p:txBody>
      </p: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29" name="Picture 28">
            <a:extLst>
              <a:ext uri="{FF2B5EF4-FFF2-40B4-BE49-F238E27FC236}">
                <a16:creationId xmlns:a16="http://schemas.microsoft.com/office/drawing/2014/main" id="{A952E025-715C-1249-B5A4-29FDA63172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322324" y="1274438"/>
            <a:ext cx="2587752" cy="2587752"/>
          </a:xfrm>
          <a:prstGeom prst="rect">
            <a:avLst/>
          </a:prstGeom>
        </p:spPr>
      </p:pic>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emf"/><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emf"/><Relationship Id="rId9" Type="http://schemas.openxmlformats.org/officeDocument/2006/relationships/image" Target="../media/image10.jpe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61A49C40-0F4A-0642-BB4B-61239537C1BF}"/>
              </a:ext>
            </a:extLst>
          </p:cNvPr>
          <p:cNvGrpSpPr>
            <a:grpSpLocks noChangeAspect="1"/>
          </p:cNvGrpSpPr>
          <p:nvPr/>
        </p:nvGrpSpPr>
        <p:grpSpPr bwMode="auto">
          <a:xfrm>
            <a:off x="9042604" y="17618100"/>
            <a:ext cx="2332807" cy="715290"/>
            <a:chOff x="6228" y="3501"/>
            <a:chExt cx="1223" cy="375"/>
          </a:xfrm>
        </p:grpSpPr>
        <p:sp>
          <p:nvSpPr>
            <p:cNvPr id="56" name="AutoShape 22">
              <a:extLst>
                <a:ext uri="{FF2B5EF4-FFF2-40B4-BE49-F238E27FC236}">
                  <a16:creationId xmlns:a16="http://schemas.microsoft.com/office/drawing/2014/main" id="{54FDA2B9-F7EF-7E48-8233-A49BE66A2E6D}"/>
                </a:ext>
              </a:extLst>
            </p:cNvPr>
            <p:cNvSpPr>
              <a:spLocks noChangeAspect="1" noChangeArrowheads="1" noTextEdit="1"/>
            </p:cNvSpPr>
            <p:nvPr/>
          </p:nvSpPr>
          <p:spPr bwMode="auto">
            <a:xfrm>
              <a:off x="6243" y="3539"/>
              <a:ext cx="1206"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57" name="Rectangle 56">
              <a:extLst>
                <a:ext uri="{FF2B5EF4-FFF2-40B4-BE49-F238E27FC236}">
                  <a16:creationId xmlns:a16="http://schemas.microsoft.com/office/drawing/2014/main" id="{C6E6EEF0-3E1D-424A-8A2F-76631519ADEA}"/>
                </a:ext>
              </a:extLst>
            </p:cNvPr>
            <p:cNvSpPr>
              <a:spLocks noChangeArrowheads="1"/>
            </p:cNvSpPr>
            <p:nvPr/>
          </p:nvSpPr>
          <p:spPr bwMode="auto">
            <a:xfrm>
              <a:off x="6243" y="3539"/>
              <a:ext cx="1208" cy="17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58" name="Line 25">
              <a:extLst>
                <a:ext uri="{FF2B5EF4-FFF2-40B4-BE49-F238E27FC236}">
                  <a16:creationId xmlns:a16="http://schemas.microsoft.com/office/drawing/2014/main" id="{35C1A63D-7147-B342-BBCC-2D100989316C}"/>
                </a:ext>
              </a:extLst>
            </p:cNvPr>
            <p:cNvSpPr>
              <a:spLocks noChangeShapeType="1"/>
            </p:cNvSpPr>
            <p:nvPr/>
          </p:nvSpPr>
          <p:spPr bwMode="auto">
            <a:xfrm>
              <a:off x="6265" y="3711"/>
              <a:ext cx="928" cy="0"/>
            </a:xfrm>
            <a:prstGeom prst="line">
              <a:avLst/>
            </a:prstGeom>
            <a:noFill/>
            <a:ln w="1270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59" name="Line 26">
              <a:extLst>
                <a:ext uri="{FF2B5EF4-FFF2-40B4-BE49-F238E27FC236}">
                  <a16:creationId xmlns:a16="http://schemas.microsoft.com/office/drawing/2014/main" id="{A487CECF-160F-AB46-A977-1995CAA5DAE3}"/>
                </a:ext>
              </a:extLst>
            </p:cNvPr>
            <p:cNvSpPr>
              <a:spLocks noChangeShapeType="1"/>
            </p:cNvSpPr>
            <p:nvPr/>
          </p:nvSpPr>
          <p:spPr bwMode="auto">
            <a:xfrm flipV="1">
              <a:off x="6265" y="3654"/>
              <a:ext cx="0" cy="57"/>
            </a:xfrm>
            <a:prstGeom prst="line">
              <a:avLst/>
            </a:prstGeom>
            <a:noFill/>
            <a:ln w="1270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60" name="Line 27">
              <a:extLst>
                <a:ext uri="{FF2B5EF4-FFF2-40B4-BE49-F238E27FC236}">
                  <a16:creationId xmlns:a16="http://schemas.microsoft.com/office/drawing/2014/main" id="{683A1547-85EB-DA4D-9939-6A2321D8C77B}"/>
                </a:ext>
              </a:extLst>
            </p:cNvPr>
            <p:cNvSpPr>
              <a:spLocks noChangeShapeType="1"/>
            </p:cNvSpPr>
            <p:nvPr/>
          </p:nvSpPr>
          <p:spPr bwMode="auto">
            <a:xfrm flipV="1">
              <a:off x="6729" y="3654"/>
              <a:ext cx="0" cy="57"/>
            </a:xfrm>
            <a:prstGeom prst="line">
              <a:avLst/>
            </a:prstGeom>
            <a:noFill/>
            <a:ln w="1270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61" name="Line 28">
              <a:extLst>
                <a:ext uri="{FF2B5EF4-FFF2-40B4-BE49-F238E27FC236}">
                  <a16:creationId xmlns:a16="http://schemas.microsoft.com/office/drawing/2014/main" id="{655DE952-998B-7848-96A8-A97EC6457A64}"/>
                </a:ext>
              </a:extLst>
            </p:cNvPr>
            <p:cNvSpPr>
              <a:spLocks noChangeShapeType="1"/>
            </p:cNvSpPr>
            <p:nvPr/>
          </p:nvSpPr>
          <p:spPr bwMode="auto">
            <a:xfrm flipV="1">
              <a:off x="7193" y="3654"/>
              <a:ext cx="0" cy="57"/>
            </a:xfrm>
            <a:prstGeom prst="line">
              <a:avLst/>
            </a:prstGeom>
            <a:noFill/>
            <a:ln w="1270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62" name="Line 29">
              <a:extLst>
                <a:ext uri="{FF2B5EF4-FFF2-40B4-BE49-F238E27FC236}">
                  <a16:creationId xmlns:a16="http://schemas.microsoft.com/office/drawing/2014/main" id="{A1F754BC-F4B9-F94E-B08E-4ED439F72357}"/>
                </a:ext>
              </a:extLst>
            </p:cNvPr>
            <p:cNvSpPr>
              <a:spLocks noChangeShapeType="1"/>
            </p:cNvSpPr>
            <p:nvPr/>
          </p:nvSpPr>
          <p:spPr bwMode="auto">
            <a:xfrm flipV="1">
              <a:off x="6381" y="3670"/>
              <a:ext cx="0" cy="41"/>
            </a:xfrm>
            <a:prstGeom prst="line">
              <a:avLst/>
            </a:prstGeom>
            <a:noFill/>
            <a:ln w="1270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63" name="Line 30">
              <a:extLst>
                <a:ext uri="{FF2B5EF4-FFF2-40B4-BE49-F238E27FC236}">
                  <a16:creationId xmlns:a16="http://schemas.microsoft.com/office/drawing/2014/main" id="{473FE685-EC17-D348-BB6B-A6516139D267}"/>
                </a:ext>
              </a:extLst>
            </p:cNvPr>
            <p:cNvSpPr>
              <a:spLocks noChangeShapeType="1"/>
            </p:cNvSpPr>
            <p:nvPr/>
          </p:nvSpPr>
          <p:spPr bwMode="auto">
            <a:xfrm flipV="1">
              <a:off x="6497" y="3670"/>
              <a:ext cx="0" cy="41"/>
            </a:xfrm>
            <a:prstGeom prst="line">
              <a:avLst/>
            </a:prstGeom>
            <a:noFill/>
            <a:ln w="1270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64" name="Line 31">
              <a:extLst>
                <a:ext uri="{FF2B5EF4-FFF2-40B4-BE49-F238E27FC236}">
                  <a16:creationId xmlns:a16="http://schemas.microsoft.com/office/drawing/2014/main" id="{6D48C45B-A98E-5E40-87C4-83CFFAFC54E1}"/>
                </a:ext>
              </a:extLst>
            </p:cNvPr>
            <p:cNvSpPr>
              <a:spLocks noChangeShapeType="1"/>
            </p:cNvSpPr>
            <p:nvPr/>
          </p:nvSpPr>
          <p:spPr bwMode="auto">
            <a:xfrm flipV="1">
              <a:off x="6613" y="3670"/>
              <a:ext cx="0" cy="41"/>
            </a:xfrm>
            <a:prstGeom prst="line">
              <a:avLst/>
            </a:prstGeom>
            <a:noFill/>
            <a:ln w="1270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65" name="Line 32">
              <a:extLst>
                <a:ext uri="{FF2B5EF4-FFF2-40B4-BE49-F238E27FC236}">
                  <a16:creationId xmlns:a16="http://schemas.microsoft.com/office/drawing/2014/main" id="{39C555DD-C26B-AA4B-B1F0-38E1A434F5BB}"/>
                </a:ext>
              </a:extLst>
            </p:cNvPr>
            <p:cNvSpPr>
              <a:spLocks noChangeShapeType="1"/>
            </p:cNvSpPr>
            <p:nvPr/>
          </p:nvSpPr>
          <p:spPr bwMode="auto">
            <a:xfrm flipV="1">
              <a:off x="6845" y="3670"/>
              <a:ext cx="0" cy="41"/>
            </a:xfrm>
            <a:prstGeom prst="line">
              <a:avLst/>
            </a:prstGeom>
            <a:noFill/>
            <a:ln w="1270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66" name="Line 33">
              <a:extLst>
                <a:ext uri="{FF2B5EF4-FFF2-40B4-BE49-F238E27FC236}">
                  <a16:creationId xmlns:a16="http://schemas.microsoft.com/office/drawing/2014/main" id="{28005659-0127-7F4B-B207-8A51EADDE00D}"/>
                </a:ext>
              </a:extLst>
            </p:cNvPr>
            <p:cNvSpPr>
              <a:spLocks noChangeShapeType="1"/>
            </p:cNvSpPr>
            <p:nvPr/>
          </p:nvSpPr>
          <p:spPr bwMode="auto">
            <a:xfrm flipV="1">
              <a:off x="6961" y="3670"/>
              <a:ext cx="0" cy="41"/>
            </a:xfrm>
            <a:prstGeom prst="line">
              <a:avLst/>
            </a:prstGeom>
            <a:noFill/>
            <a:ln w="1270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67" name="Line 34">
              <a:extLst>
                <a:ext uri="{FF2B5EF4-FFF2-40B4-BE49-F238E27FC236}">
                  <a16:creationId xmlns:a16="http://schemas.microsoft.com/office/drawing/2014/main" id="{667B25CE-3C2D-574E-BE98-8766BA5E7D29}"/>
                </a:ext>
              </a:extLst>
            </p:cNvPr>
            <p:cNvSpPr>
              <a:spLocks noChangeShapeType="1"/>
            </p:cNvSpPr>
            <p:nvPr/>
          </p:nvSpPr>
          <p:spPr bwMode="auto">
            <a:xfrm flipV="1">
              <a:off x="7077" y="3670"/>
              <a:ext cx="0" cy="41"/>
            </a:xfrm>
            <a:prstGeom prst="line">
              <a:avLst/>
            </a:prstGeom>
            <a:noFill/>
            <a:ln w="12700"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tx1">
                    <a:lumMod val="75000"/>
                    <a:lumOff val="25000"/>
                  </a:schemeClr>
                </a:solidFill>
                <a:latin typeface="Century Gothic" panose="020B0502020202020204" pitchFamily="34" charset="0"/>
              </a:endParaRPr>
            </a:p>
          </p:txBody>
        </p:sp>
        <p:sp>
          <p:nvSpPr>
            <p:cNvPr id="68" name="Rectangle 67">
              <a:extLst>
                <a:ext uri="{FF2B5EF4-FFF2-40B4-BE49-F238E27FC236}">
                  <a16:creationId xmlns:a16="http://schemas.microsoft.com/office/drawing/2014/main" id="{4B01060A-18FA-C041-9993-BEB1AEC04552}"/>
                </a:ext>
              </a:extLst>
            </p:cNvPr>
            <p:cNvSpPr>
              <a:spLocks noChangeArrowheads="1"/>
            </p:cNvSpPr>
            <p:nvPr/>
          </p:nvSpPr>
          <p:spPr bwMode="auto">
            <a:xfrm>
              <a:off x="6229" y="3501"/>
              <a:ext cx="67"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a:cs typeface="Century Gothic"/>
                </a:rPr>
                <a:t>0</a:t>
              </a:r>
            </a:p>
          </p:txBody>
        </p:sp>
        <p:sp>
          <p:nvSpPr>
            <p:cNvPr id="69" name="Rectangle 68">
              <a:extLst>
                <a:ext uri="{FF2B5EF4-FFF2-40B4-BE49-F238E27FC236}">
                  <a16:creationId xmlns:a16="http://schemas.microsoft.com/office/drawing/2014/main" id="{C22D6AA9-5410-1D4A-91AD-1BB0F80920C5}"/>
                </a:ext>
              </a:extLst>
            </p:cNvPr>
            <p:cNvSpPr>
              <a:spLocks noChangeArrowheads="1"/>
            </p:cNvSpPr>
            <p:nvPr/>
          </p:nvSpPr>
          <p:spPr bwMode="auto">
            <a:xfrm>
              <a:off x="6661" y="3501"/>
              <a:ext cx="11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chemeClr val="tx1">
                      <a:lumMod val="75000"/>
                      <a:lumOff val="25000"/>
                    </a:schemeClr>
                  </a:solidFill>
                  <a:latin typeface="Century Gothic"/>
                  <a:cs typeface="Century Gothic"/>
                </a:rPr>
                <a:t>20</a:t>
              </a:r>
            </a:p>
          </p:txBody>
        </p:sp>
        <p:sp>
          <p:nvSpPr>
            <p:cNvPr id="70" name="Rectangle 69">
              <a:extLst>
                <a:ext uri="{FF2B5EF4-FFF2-40B4-BE49-F238E27FC236}">
                  <a16:creationId xmlns:a16="http://schemas.microsoft.com/office/drawing/2014/main" id="{FE34CAE9-A4CC-CF4F-8E29-67DF6FA251B7}"/>
                </a:ext>
              </a:extLst>
            </p:cNvPr>
            <p:cNvSpPr>
              <a:spLocks noChangeArrowheads="1"/>
            </p:cNvSpPr>
            <p:nvPr/>
          </p:nvSpPr>
          <p:spPr bwMode="auto">
            <a:xfrm>
              <a:off x="7124" y="3501"/>
              <a:ext cx="11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a:cs typeface="Century Gothic"/>
                </a:rPr>
                <a:t>40</a:t>
              </a:r>
            </a:p>
          </p:txBody>
        </p:sp>
        <p:sp>
          <p:nvSpPr>
            <p:cNvPr id="71" name="Rectangle 70">
              <a:extLst>
                <a:ext uri="{FF2B5EF4-FFF2-40B4-BE49-F238E27FC236}">
                  <a16:creationId xmlns:a16="http://schemas.microsoft.com/office/drawing/2014/main" id="{4B7A3BDA-06E1-154D-A963-A7BD1653747A}"/>
                </a:ext>
              </a:extLst>
            </p:cNvPr>
            <p:cNvSpPr>
              <a:spLocks noChangeArrowheads="1"/>
            </p:cNvSpPr>
            <p:nvPr/>
          </p:nvSpPr>
          <p:spPr bwMode="auto">
            <a:xfrm>
              <a:off x="6434" y="3501"/>
              <a:ext cx="11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a:cs typeface="Century Gothic"/>
                </a:rPr>
                <a:t>10</a:t>
              </a:r>
            </a:p>
          </p:txBody>
        </p:sp>
        <p:sp>
          <p:nvSpPr>
            <p:cNvPr id="72" name="Rectangle 71">
              <a:extLst>
                <a:ext uri="{FF2B5EF4-FFF2-40B4-BE49-F238E27FC236}">
                  <a16:creationId xmlns:a16="http://schemas.microsoft.com/office/drawing/2014/main" id="{EF1D4486-306D-6D4B-B115-2F87704B5232}"/>
                </a:ext>
              </a:extLst>
            </p:cNvPr>
            <p:cNvSpPr>
              <a:spLocks noChangeArrowheads="1"/>
            </p:cNvSpPr>
            <p:nvPr/>
          </p:nvSpPr>
          <p:spPr bwMode="auto">
            <a:xfrm>
              <a:off x="6228" y="3747"/>
              <a:ext cx="283"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a:cs typeface="Century Gothic"/>
                </a:rPr>
                <a:t> Miles</a:t>
              </a:r>
            </a:p>
          </p:txBody>
        </p:sp>
      </p:grpSp>
      <p:sp>
        <p:nvSpPr>
          <p:cNvPr id="5" name="Title 3"/>
          <p:cNvSpPr txBox="1">
            <a:spLocks/>
          </p:cNvSpPr>
          <p:nvPr/>
        </p:nvSpPr>
        <p:spPr>
          <a:xfrm>
            <a:off x="24925421" y="4735287"/>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42ACCE"/>
                </a:solidFill>
                <a:latin typeface="Century Gothic" panose="020B0502020202020204" pitchFamily="34" charset="0"/>
              </a:rPr>
              <a:t>Massachusetts </a:t>
            </a:r>
            <a:r>
              <a:rPr lang="en-US" sz="10000" dirty="0">
                <a:solidFill>
                  <a:srgbClr val="42ACCE"/>
                </a:solidFill>
                <a:latin typeface="Century Gothic" panose="020B0502020202020204" pitchFamily="34" charset="0"/>
              </a:rPr>
              <a:t>Water Resources</a:t>
            </a:r>
          </a:p>
        </p:txBody>
      </p:sp>
      <p:sp>
        <p:nvSpPr>
          <p:cNvPr id="7" name="TextBox 6">
            <a:extLst>
              <a:ext uri="{FF2B5EF4-FFF2-40B4-BE49-F238E27FC236}">
                <a16:creationId xmlns:a16="http://schemas.microsoft.com/office/drawing/2014/main" id="{CCC7B32D-56A6-A142-9D9D-634BA508AE2E}"/>
              </a:ext>
            </a:extLst>
          </p:cNvPr>
          <p:cNvSpPr txBox="1"/>
          <p:nvPr/>
        </p:nvSpPr>
        <p:spPr>
          <a:xfrm>
            <a:off x="12340815" y="33930797"/>
            <a:ext cx="9752076" cy="830997"/>
          </a:xfrm>
          <a:prstGeom prst="rect">
            <a:avLst/>
          </a:prstGeom>
          <a:noFill/>
        </p:spPr>
        <p:txBody>
          <a:bodyPr wrap="square" rtlCol="0">
            <a:spAutoFit/>
          </a:bodyPr>
          <a:lstStyle/>
          <a:p>
            <a:pPr algn="r"/>
            <a:r>
              <a:rPr lang="en-US" sz="4800" dirty="0">
                <a:solidFill>
                  <a:srgbClr val="42ACCE"/>
                </a:solidFill>
                <a:latin typeface="Century Gothic" panose="020B0502020202020204" pitchFamily="34" charset="0"/>
              </a:rPr>
              <a:t>Massachusetts </a:t>
            </a:r>
            <a:r>
              <a:rPr lang="en-US" sz="4800" dirty="0" smtClean="0">
                <a:solidFill>
                  <a:srgbClr val="42ACCE"/>
                </a:solidFill>
                <a:latin typeface="Century Gothic" panose="020B0502020202020204" pitchFamily="34" charset="0"/>
              </a:rPr>
              <a:t>– Boston</a:t>
            </a:r>
            <a:endParaRPr lang="en-US" sz="4800" dirty="0">
              <a:solidFill>
                <a:srgbClr val="42ACCE"/>
              </a:solidFill>
              <a:latin typeface="Century Gothic" panose="020B0502020202020204" pitchFamily="34" charset="0"/>
            </a:endParaRPr>
          </a:p>
        </p:txBody>
      </p:sp>
      <p:sp>
        <p:nvSpPr>
          <p:cNvPr id="8" name="Text Placeholder 42">
            <a:extLst>
              <a:ext uri="{FF2B5EF4-FFF2-40B4-BE49-F238E27FC236}">
                <a16:creationId xmlns:a16="http://schemas.microsoft.com/office/drawing/2014/main" id="{DB94A2AB-67B7-7042-8EA0-DE68E3BB3DB9}"/>
              </a:ext>
            </a:extLst>
          </p:cNvPr>
          <p:cNvSpPr txBox="1">
            <a:spLocks/>
          </p:cNvSpPr>
          <p:nvPr/>
        </p:nvSpPr>
        <p:spPr>
          <a:xfrm>
            <a:off x="4991768" y="1013916"/>
            <a:ext cx="18362865" cy="2507653"/>
          </a:xfrm>
          <a:prstGeom prst="rect">
            <a:avLst/>
          </a:prstGeom>
        </p:spPr>
        <p:txBody>
          <a:bodyPr anchor="ctr">
            <a:norm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rgbClr val="42ACCE"/>
                </a:solidFill>
              </a:rPr>
              <a:t>Assessing Flood Events Resulting from North American Beaver Reintroduction with NASA Earth Observations to Inform Biodiversity and Infrastructure Management </a:t>
            </a:r>
          </a:p>
        </p:txBody>
      </p:sp>
      <p:sp>
        <p:nvSpPr>
          <p:cNvPr id="9" name="Text Placeholder 16">
            <a:extLst>
              <a:ext uri="{FF2B5EF4-FFF2-40B4-BE49-F238E27FC236}">
                <a16:creationId xmlns:a16="http://schemas.microsoft.com/office/drawing/2014/main" id="{022322CC-70F0-3A4A-9AF8-E9511B8085C4}"/>
              </a:ext>
            </a:extLst>
          </p:cNvPr>
          <p:cNvSpPr txBox="1">
            <a:spLocks/>
          </p:cNvSpPr>
          <p:nvPr/>
        </p:nvSpPr>
        <p:spPr>
          <a:xfrm>
            <a:off x="12750270" y="5262433"/>
            <a:ext cx="11517844" cy="26044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400" b="1" dirty="0">
                <a:solidFill>
                  <a:srgbClr val="42ACCE"/>
                </a:solidFill>
                <a:latin typeface="Garamond" panose="02020404030301010803" pitchFamily="18" charset="0"/>
              </a:rPr>
              <a:t>Create</a:t>
            </a:r>
            <a:r>
              <a:rPr lang="en-US" sz="2400" dirty="0">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a user-friendly Google Earth Engine flood detection tool to detect flooding events likely caused by the North American beaver</a:t>
            </a:r>
          </a:p>
          <a:p>
            <a:pPr>
              <a:lnSpc>
                <a:spcPct val="100000"/>
              </a:lnSpc>
              <a:spcBef>
                <a:spcPts val="0"/>
              </a:spcBef>
              <a:spcAft>
                <a:spcPts val="600"/>
              </a:spcAft>
              <a:buClr>
                <a:srgbClr val="42ACCE"/>
              </a:buClr>
            </a:pPr>
            <a:r>
              <a:rPr lang="en-US" sz="2400" b="1" dirty="0">
                <a:solidFill>
                  <a:srgbClr val="42ACCE"/>
                </a:solidFill>
                <a:latin typeface="Garamond" panose="02020404030301010803" pitchFamily="18" charset="0"/>
              </a:rPr>
              <a:t>Correlate</a:t>
            </a:r>
            <a:r>
              <a:rPr lang="en-US" sz="2400" dirty="0">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direct beaver observations from a citizen science platform to remotely sensed flood events</a:t>
            </a:r>
            <a:endParaRPr lang="en-US" sz="2400"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2ACCE"/>
              </a:buClr>
            </a:pPr>
            <a:r>
              <a:rPr lang="en-US" sz="2400" b="1" dirty="0">
                <a:solidFill>
                  <a:srgbClr val="42ACCE"/>
                </a:solidFill>
                <a:latin typeface="Garamond" panose="02020404030301010803" pitchFamily="18" charset="0"/>
              </a:rPr>
              <a:t>Produce </a:t>
            </a:r>
            <a:r>
              <a:rPr lang="en-US" sz="2400" dirty="0">
                <a:solidFill>
                  <a:schemeClr val="tx1">
                    <a:lumMod val="75000"/>
                    <a:lumOff val="25000"/>
                  </a:schemeClr>
                </a:solidFill>
                <a:latin typeface="Garamond" panose="02020404030301010803" pitchFamily="18" charset="0"/>
              </a:rPr>
              <a:t>flood extent time series, maps, and animations to show how beavers have impacted the Massachusetts landscape through time </a:t>
            </a:r>
          </a:p>
        </p:txBody>
      </p:sp>
      <p:sp>
        <p:nvSpPr>
          <p:cNvPr id="10" name="TextBox 9">
            <a:extLst>
              <a:ext uri="{FF2B5EF4-FFF2-40B4-BE49-F238E27FC236}">
                <a16:creationId xmlns:a16="http://schemas.microsoft.com/office/drawing/2014/main" id="{F39FCAA1-BF5E-9E4A-8FAF-F52102165EDD}"/>
              </a:ext>
            </a:extLst>
          </p:cNvPr>
          <p:cNvSpPr txBox="1"/>
          <p:nvPr/>
        </p:nvSpPr>
        <p:spPr>
          <a:xfrm>
            <a:off x="12725400" y="4486724"/>
            <a:ext cx="312777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Objectives</a:t>
            </a:r>
          </a:p>
        </p:txBody>
      </p:sp>
      <p:sp>
        <p:nvSpPr>
          <p:cNvPr id="12" name="TextBox 11">
            <a:extLst>
              <a:ext uri="{FF2B5EF4-FFF2-40B4-BE49-F238E27FC236}">
                <a16:creationId xmlns:a16="http://schemas.microsoft.com/office/drawing/2014/main" id="{415D5172-C4B1-584A-B138-B91FA0653E06}"/>
              </a:ext>
            </a:extLst>
          </p:cNvPr>
          <p:cNvSpPr txBox="1"/>
          <p:nvPr/>
        </p:nvSpPr>
        <p:spPr>
          <a:xfrm>
            <a:off x="844023" y="22855921"/>
            <a:ext cx="3849131" cy="769441"/>
          </a:xfrm>
          <a:prstGeom prst="rect">
            <a:avLst/>
          </a:prstGeom>
          <a:noFill/>
        </p:spPr>
        <p:txBody>
          <a:bodyPr wrap="none" rtlCol="0" anchor="ctr">
            <a:spAutoFit/>
          </a:bodyPr>
          <a:lstStyle/>
          <a:p>
            <a:r>
              <a:rPr lang="en-US" sz="4400" b="1" dirty="0">
                <a:solidFill>
                  <a:srgbClr val="42ACCE"/>
                </a:solidFill>
                <a:latin typeface="Century Gothic" panose="020B0502020202020204" pitchFamily="34" charset="0"/>
              </a:rPr>
              <a:t>Methodology</a:t>
            </a:r>
          </a:p>
        </p:txBody>
      </p:sp>
      <p:sp>
        <p:nvSpPr>
          <p:cNvPr id="14" name="TextBox 13">
            <a:extLst>
              <a:ext uri="{FF2B5EF4-FFF2-40B4-BE49-F238E27FC236}">
                <a16:creationId xmlns:a16="http://schemas.microsoft.com/office/drawing/2014/main" id="{AFFEBA6E-4F7E-F948-A164-3B21EC1F8751}"/>
              </a:ext>
            </a:extLst>
          </p:cNvPr>
          <p:cNvSpPr txBox="1"/>
          <p:nvPr/>
        </p:nvSpPr>
        <p:spPr>
          <a:xfrm>
            <a:off x="844023" y="12291944"/>
            <a:ext cx="3172663" cy="769441"/>
          </a:xfrm>
          <a:prstGeom prst="rect">
            <a:avLst/>
          </a:prstGeom>
          <a:noFill/>
        </p:spPr>
        <p:txBody>
          <a:bodyPr wrap="none" rtlCol="0" anchor="ctr">
            <a:spAutoFit/>
          </a:bodyPr>
          <a:lstStyle/>
          <a:p>
            <a:r>
              <a:rPr lang="en-US" sz="4400" b="1" dirty="0">
                <a:solidFill>
                  <a:srgbClr val="42ACCE"/>
                </a:solidFill>
                <a:latin typeface="Century Gothic" panose="020B0502020202020204" pitchFamily="34" charset="0"/>
              </a:rPr>
              <a:t>Study Area</a:t>
            </a:r>
          </a:p>
        </p:txBody>
      </p:sp>
      <p:sp>
        <p:nvSpPr>
          <p:cNvPr id="16" name="TextBox 15">
            <a:extLst>
              <a:ext uri="{FF2B5EF4-FFF2-40B4-BE49-F238E27FC236}">
                <a16:creationId xmlns:a16="http://schemas.microsoft.com/office/drawing/2014/main" id="{98B028C0-78EC-7644-B072-D1D53DAED941}"/>
              </a:ext>
            </a:extLst>
          </p:cNvPr>
          <p:cNvSpPr txBox="1"/>
          <p:nvPr/>
        </p:nvSpPr>
        <p:spPr>
          <a:xfrm>
            <a:off x="844023" y="19163682"/>
            <a:ext cx="5272597"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Earth Observations</a:t>
            </a:r>
          </a:p>
        </p:txBody>
      </p:sp>
      <p:sp>
        <p:nvSpPr>
          <p:cNvPr id="18" name="TextBox 17">
            <a:extLst>
              <a:ext uri="{FF2B5EF4-FFF2-40B4-BE49-F238E27FC236}">
                <a16:creationId xmlns:a16="http://schemas.microsoft.com/office/drawing/2014/main" id="{4B870F34-8525-6748-A569-C61FE1D56F02}"/>
              </a:ext>
            </a:extLst>
          </p:cNvPr>
          <p:cNvSpPr txBox="1"/>
          <p:nvPr/>
        </p:nvSpPr>
        <p:spPr>
          <a:xfrm>
            <a:off x="12725400" y="9116254"/>
            <a:ext cx="201208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Results</a:t>
            </a:r>
          </a:p>
        </p:txBody>
      </p:sp>
      <p:sp>
        <p:nvSpPr>
          <p:cNvPr id="19" name="Text Placeholder 16">
            <a:extLst>
              <a:ext uri="{FF2B5EF4-FFF2-40B4-BE49-F238E27FC236}">
                <a16:creationId xmlns:a16="http://schemas.microsoft.com/office/drawing/2014/main" id="{93AF55B4-75F2-4E46-995B-E36887786413}"/>
              </a:ext>
            </a:extLst>
          </p:cNvPr>
          <p:cNvSpPr txBox="1">
            <a:spLocks/>
          </p:cNvSpPr>
          <p:nvPr/>
        </p:nvSpPr>
        <p:spPr>
          <a:xfrm>
            <a:off x="12750269" y="27131777"/>
            <a:ext cx="11600249" cy="300139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Tasseled Cap components and citizen science data were successfully combined to identify beaver induced flooding for all of Massachusetts.</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The flood detection tool confirmed beaver identified flooding with historical data at all three case study locations.</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B-FED can visualize wetland patch creation and conversion across Massachusetts.</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This tool can inform land management by connecting beaver population distribution and subsequent landscape change.</a:t>
            </a:r>
          </a:p>
        </p:txBody>
      </p:sp>
      <p:sp>
        <p:nvSpPr>
          <p:cNvPr id="20" name="TextBox 19">
            <a:extLst>
              <a:ext uri="{FF2B5EF4-FFF2-40B4-BE49-F238E27FC236}">
                <a16:creationId xmlns:a16="http://schemas.microsoft.com/office/drawing/2014/main" id="{4DCE6A74-6ADC-B642-A5A0-6916B3BCA987}"/>
              </a:ext>
            </a:extLst>
          </p:cNvPr>
          <p:cNvSpPr txBox="1"/>
          <p:nvPr/>
        </p:nvSpPr>
        <p:spPr>
          <a:xfrm>
            <a:off x="12725400" y="26359140"/>
            <a:ext cx="3486852"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Conclusions</a:t>
            </a:r>
          </a:p>
        </p:txBody>
      </p:sp>
      <p:sp>
        <p:nvSpPr>
          <p:cNvPr id="22" name="TextBox 21">
            <a:extLst>
              <a:ext uri="{FF2B5EF4-FFF2-40B4-BE49-F238E27FC236}">
                <a16:creationId xmlns:a16="http://schemas.microsoft.com/office/drawing/2014/main" id="{62609C20-1E2B-6A47-92A2-F3B2B7AB5A94}"/>
              </a:ext>
            </a:extLst>
          </p:cNvPr>
          <p:cNvSpPr txBox="1"/>
          <p:nvPr/>
        </p:nvSpPr>
        <p:spPr>
          <a:xfrm>
            <a:off x="12725400" y="30034673"/>
            <a:ext cx="5687776"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Acknowledgements</a:t>
            </a:r>
          </a:p>
        </p:txBody>
      </p:sp>
      <p:sp>
        <p:nvSpPr>
          <p:cNvPr id="24" name="TextBox 23">
            <a:extLst>
              <a:ext uri="{FF2B5EF4-FFF2-40B4-BE49-F238E27FC236}">
                <a16:creationId xmlns:a16="http://schemas.microsoft.com/office/drawing/2014/main" id="{54C1EB46-C54F-8B42-84B8-7EBD78A05F23}"/>
              </a:ext>
            </a:extLst>
          </p:cNvPr>
          <p:cNvSpPr txBox="1"/>
          <p:nvPr/>
        </p:nvSpPr>
        <p:spPr>
          <a:xfrm>
            <a:off x="12725400" y="7819589"/>
            <a:ext cx="4403770"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Project Partners</a:t>
            </a:r>
          </a:p>
        </p:txBody>
      </p:sp>
      <p:sp>
        <p:nvSpPr>
          <p:cNvPr id="25" name="TextBox 24">
            <a:extLst>
              <a:ext uri="{FF2B5EF4-FFF2-40B4-BE49-F238E27FC236}">
                <a16:creationId xmlns:a16="http://schemas.microsoft.com/office/drawing/2014/main" id="{DADBC8F7-A85D-3E4A-834E-92FE4F1AB007}"/>
              </a:ext>
            </a:extLst>
          </p:cNvPr>
          <p:cNvSpPr txBox="1"/>
          <p:nvPr/>
        </p:nvSpPr>
        <p:spPr>
          <a:xfrm>
            <a:off x="844023" y="29977971"/>
            <a:ext cx="4542503" cy="769441"/>
          </a:xfrm>
          <a:prstGeom prst="rect">
            <a:avLst/>
          </a:prstGeom>
          <a:noFill/>
        </p:spPr>
        <p:txBody>
          <a:bodyPr wrap="none" rtlCol="0" anchor="ctr">
            <a:spAutoFit/>
          </a:bodyPr>
          <a:lstStyle/>
          <a:p>
            <a:r>
              <a:rPr lang="en-US" sz="4400" b="1" dirty="0">
                <a:solidFill>
                  <a:srgbClr val="42ACCE"/>
                </a:solidFill>
                <a:latin typeface="Century Gothic" panose="020B0502020202020204" pitchFamily="34" charset="0"/>
              </a:rPr>
              <a:t>Team Members</a:t>
            </a:r>
          </a:p>
        </p:txBody>
      </p:sp>
      <p:sp>
        <p:nvSpPr>
          <p:cNvPr id="31" name="Text Placeholder 16">
            <a:extLst>
              <a:ext uri="{FF2B5EF4-FFF2-40B4-BE49-F238E27FC236}">
                <a16:creationId xmlns:a16="http://schemas.microsoft.com/office/drawing/2014/main" id="{B28218B1-CC26-1748-A80F-C67D9F623F59}"/>
              </a:ext>
            </a:extLst>
          </p:cNvPr>
          <p:cNvSpPr txBox="1">
            <a:spLocks/>
          </p:cNvSpPr>
          <p:nvPr/>
        </p:nvSpPr>
        <p:spPr>
          <a:xfrm>
            <a:off x="844023" y="33007990"/>
            <a:ext cx="2834640" cy="830997"/>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b="1" dirty="0">
                <a:solidFill>
                  <a:schemeClr val="tx1">
                    <a:lumMod val="75000"/>
                    <a:lumOff val="25000"/>
                  </a:schemeClr>
                </a:solidFill>
                <a:latin typeface="Garamond" panose="02020404030301010803" pitchFamily="18" charset="0"/>
              </a:rPr>
              <a:t>Ahmed </a:t>
            </a:r>
            <a:r>
              <a:rPr lang="en-US" sz="2400" b="1" dirty="0" err="1">
                <a:solidFill>
                  <a:schemeClr val="tx1">
                    <a:lumMod val="75000"/>
                    <a:lumOff val="25000"/>
                  </a:schemeClr>
                </a:solidFill>
                <a:latin typeface="Garamond" panose="02020404030301010803" pitchFamily="18" charset="0"/>
              </a:rPr>
              <a:t>Baqai</a:t>
            </a:r>
            <a:endParaRPr lang="en-US" sz="2400"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sz="2400" dirty="0">
                <a:solidFill>
                  <a:schemeClr val="tx1">
                    <a:lumMod val="75000"/>
                    <a:lumOff val="25000"/>
                  </a:schemeClr>
                </a:solidFill>
                <a:latin typeface="Garamond" panose="02020404030301010803" pitchFamily="18" charset="0"/>
              </a:rPr>
              <a:t>Project Lead</a:t>
            </a:r>
          </a:p>
        </p:txBody>
      </p:sp>
      <p:sp>
        <p:nvSpPr>
          <p:cNvPr id="34" name="Text Placeholder 16">
            <a:extLst>
              <a:ext uri="{FF2B5EF4-FFF2-40B4-BE49-F238E27FC236}">
                <a16:creationId xmlns:a16="http://schemas.microsoft.com/office/drawing/2014/main" id="{DE579121-499F-A942-88A7-A0E367204A8F}"/>
              </a:ext>
            </a:extLst>
          </p:cNvPr>
          <p:cNvSpPr txBox="1">
            <a:spLocks/>
          </p:cNvSpPr>
          <p:nvPr/>
        </p:nvSpPr>
        <p:spPr>
          <a:xfrm>
            <a:off x="6683239" y="33007990"/>
            <a:ext cx="2834640" cy="461665"/>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panose="02020404030301010803" pitchFamily="18" charset="0"/>
              </a:rPr>
              <a:t>Adelaide Gonzalez</a:t>
            </a:r>
          </a:p>
        </p:txBody>
      </p:sp>
      <p:sp>
        <p:nvSpPr>
          <p:cNvPr id="40" name="Text Placeholder 16">
            <a:extLst>
              <a:ext uri="{FF2B5EF4-FFF2-40B4-BE49-F238E27FC236}">
                <a16:creationId xmlns:a16="http://schemas.microsoft.com/office/drawing/2014/main" id="{C9A2BDDB-7307-134C-862D-2E2389AD75C6}"/>
              </a:ext>
            </a:extLst>
          </p:cNvPr>
          <p:cNvSpPr txBox="1">
            <a:spLocks/>
          </p:cNvSpPr>
          <p:nvPr/>
        </p:nvSpPr>
        <p:spPr>
          <a:xfrm>
            <a:off x="3763631" y="33007990"/>
            <a:ext cx="2834640" cy="461665"/>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panose="02020404030301010803" pitchFamily="18" charset="0"/>
              </a:rPr>
              <a:t>Rebecca Composto</a:t>
            </a:r>
          </a:p>
        </p:txBody>
      </p:sp>
      <p:sp>
        <p:nvSpPr>
          <p:cNvPr id="41" name="Text Placeholder 16">
            <a:extLst>
              <a:ext uri="{FF2B5EF4-FFF2-40B4-BE49-F238E27FC236}">
                <a16:creationId xmlns:a16="http://schemas.microsoft.com/office/drawing/2014/main" id="{631B4A2A-CE5C-474A-AA98-CC9A62589A0E}"/>
              </a:ext>
            </a:extLst>
          </p:cNvPr>
          <p:cNvSpPr txBox="1">
            <a:spLocks/>
          </p:cNvSpPr>
          <p:nvPr/>
        </p:nvSpPr>
        <p:spPr>
          <a:xfrm>
            <a:off x="902877" y="5253625"/>
            <a:ext cx="11430000" cy="722480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400" dirty="0">
                <a:solidFill>
                  <a:schemeClr val="tx1">
                    <a:lumMod val="75000"/>
                    <a:lumOff val="25000"/>
                  </a:schemeClr>
                </a:solidFill>
                <a:latin typeface="Garamond"/>
                <a:cs typeface="Garamond"/>
              </a:rPr>
              <a:t>North American beavers (</a:t>
            </a:r>
            <a:r>
              <a:rPr lang="en-US" sz="2400" i="1" dirty="0">
                <a:solidFill>
                  <a:schemeClr val="tx1">
                    <a:lumMod val="75000"/>
                    <a:lumOff val="25000"/>
                  </a:schemeClr>
                </a:solidFill>
                <a:latin typeface="Garamond"/>
                <a:cs typeface="Garamond"/>
              </a:rPr>
              <a:t>Castor </a:t>
            </a:r>
            <a:r>
              <a:rPr lang="en-US" sz="2400" i="1" dirty="0" err="1">
                <a:solidFill>
                  <a:schemeClr val="tx1">
                    <a:lumMod val="75000"/>
                    <a:lumOff val="25000"/>
                  </a:schemeClr>
                </a:solidFill>
                <a:latin typeface="Garamond"/>
                <a:cs typeface="Garamond"/>
              </a:rPr>
              <a:t>canadensis</a:t>
            </a:r>
            <a:r>
              <a:rPr lang="en-US" sz="2400" dirty="0">
                <a:solidFill>
                  <a:schemeClr val="tx1">
                    <a:lumMod val="75000"/>
                    <a:lumOff val="25000"/>
                  </a:schemeClr>
                </a:solidFill>
                <a:latin typeface="Garamond"/>
                <a:cs typeface="Garamond"/>
              </a:rPr>
              <a:t>) are returning to Massachusetts after overhunting decimated their populations in the 1700s. Current regulations have allowed this species to recolonize, resulting in increasingly prevalent human-beaver conflicts. These ecosystem engineers can quickly change their environment through the creation of dams, leading to floods that can adversely affect human infrastructures, such as basements, roads, or septic systems. Conversely, beaver dams can positively influence their environment, modifying the physical and chemical properties of streams and providing crucial habitats to a variety of wildlife. The 2020 Spring Boston NASA DEVELOP team collaborated with the Massachusetts Audubon Society to support their efforts in monitoring beaver impacts and managing human-beaver conflicts. The project-utilized data from Landsat 5 Thematic Mapper, Landsat 7 Enhanced Thematic Mapper Plus, and Landsat 8 Operational Land Imager to map the spectral signature created from beaver-induced flooding. The team created a tool called Beaver-Flood Event Detector (B-FED) in Google Earth Engine using imagery from 1985 to 2019. Ancillary datasets were incorporated into B-FED that allow the tool to highlight flood events in wetland areas and </a:t>
            </a:r>
            <a:r>
              <a:rPr lang="en-US" sz="2400" i="1" dirty="0">
                <a:solidFill>
                  <a:schemeClr val="tx1">
                    <a:lumMod val="75000"/>
                    <a:lumOff val="25000"/>
                  </a:schemeClr>
                </a:solidFill>
                <a:latin typeface="Garamond"/>
                <a:cs typeface="Garamond"/>
              </a:rPr>
              <a:t>in situ</a:t>
            </a:r>
            <a:r>
              <a:rPr lang="en-US" sz="2400" dirty="0">
                <a:solidFill>
                  <a:schemeClr val="tx1">
                    <a:lumMod val="75000"/>
                    <a:lumOff val="25000"/>
                  </a:schemeClr>
                </a:solidFill>
                <a:latin typeface="Garamond"/>
                <a:cs typeface="Garamond"/>
              </a:rPr>
              <a:t> observations of beaver presence. Beaver observations in or near flooded areas indicated likelihood that the flood was beaver induced. Time series and animations were also produced to display key regions of landscape change across Massachusetts. B-FED will allow the partner to identify and assess potential ecosystem changes and infrastructural impacts from beavers across Massachusetts and inform future management practices.</a:t>
            </a:r>
          </a:p>
          <a:p>
            <a:pPr algn="just">
              <a:lnSpc>
                <a:spcPct val="100000"/>
              </a:lnSpc>
              <a:spcBef>
                <a:spcPts val="0"/>
              </a:spcBef>
              <a:spcAft>
                <a:spcPts val="600"/>
              </a:spcAft>
            </a:pPr>
            <a:endParaRPr lang="en-US" sz="2400" dirty="0">
              <a:solidFill>
                <a:schemeClr val="tx1">
                  <a:lumMod val="75000"/>
                  <a:lumOff val="25000"/>
                </a:schemeClr>
              </a:solidFill>
              <a:latin typeface="Garamond"/>
              <a:cs typeface="Garamond"/>
            </a:endParaRPr>
          </a:p>
        </p:txBody>
      </p:sp>
      <p:sp>
        <p:nvSpPr>
          <p:cNvPr id="42" name="TextBox 41">
            <a:extLst>
              <a:ext uri="{FF2B5EF4-FFF2-40B4-BE49-F238E27FC236}">
                <a16:creationId xmlns:a16="http://schemas.microsoft.com/office/drawing/2014/main" id="{1EC47E79-0327-A941-B47B-0BC48AE55838}"/>
              </a:ext>
            </a:extLst>
          </p:cNvPr>
          <p:cNvSpPr txBox="1"/>
          <p:nvPr/>
        </p:nvSpPr>
        <p:spPr>
          <a:xfrm>
            <a:off x="844023" y="4486724"/>
            <a:ext cx="2475358"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Abstract</a:t>
            </a:r>
          </a:p>
        </p:txBody>
      </p:sp>
      <p:pic>
        <p:nvPicPr>
          <p:cNvPr id="47" name="Picture 46">
            <a:extLst>
              <a:ext uri="{FF2B5EF4-FFF2-40B4-BE49-F238E27FC236}">
                <a16:creationId xmlns:a16="http://schemas.microsoft.com/office/drawing/2014/main" id="{1AE73DBE-1479-4440-9E92-C0158FC8FD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11" t="15012" r="3970" b="19140"/>
          <a:stretch/>
        </p:blipFill>
        <p:spPr>
          <a:xfrm>
            <a:off x="2466893" y="12948412"/>
            <a:ext cx="9339226" cy="4483757"/>
          </a:xfrm>
          <a:prstGeom prst="rect">
            <a:avLst/>
          </a:prstGeom>
        </p:spPr>
      </p:pic>
      <p:pic>
        <p:nvPicPr>
          <p:cNvPr id="46" name="Picture 45">
            <a:extLst>
              <a:ext uri="{FF2B5EF4-FFF2-40B4-BE49-F238E27FC236}">
                <a16:creationId xmlns:a16="http://schemas.microsoft.com/office/drawing/2014/main" id="{1348711D-1C7B-C642-8227-E5355994CE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063" y="15476700"/>
            <a:ext cx="4696115" cy="2970593"/>
          </a:xfrm>
          <a:prstGeom prst="rect">
            <a:avLst/>
          </a:prstGeom>
          <a:ln>
            <a:solidFill>
              <a:schemeClr val="tx1">
                <a:lumMod val="75000"/>
                <a:lumOff val="25000"/>
              </a:schemeClr>
            </a:solidFill>
          </a:ln>
        </p:spPr>
      </p:pic>
      <p:grpSp>
        <p:nvGrpSpPr>
          <p:cNvPr id="88" name="Group 87"/>
          <p:cNvGrpSpPr/>
          <p:nvPr/>
        </p:nvGrpSpPr>
        <p:grpSpPr>
          <a:xfrm>
            <a:off x="6457871" y="15985236"/>
            <a:ext cx="1250643" cy="2150183"/>
            <a:chOff x="6457871" y="16421961"/>
            <a:chExt cx="1250643" cy="2150183"/>
          </a:xfrm>
        </p:grpSpPr>
        <p:sp>
          <p:nvSpPr>
            <p:cNvPr id="76" name="Rectangle 75">
              <a:extLst>
                <a:ext uri="{FF2B5EF4-FFF2-40B4-BE49-F238E27FC236}">
                  <a16:creationId xmlns:a16="http://schemas.microsoft.com/office/drawing/2014/main" id="{1CB1AA87-846E-9341-8326-5ED88907BEAB}"/>
                </a:ext>
              </a:extLst>
            </p:cNvPr>
            <p:cNvSpPr>
              <a:spLocks noChangeArrowheads="1"/>
            </p:cNvSpPr>
            <p:nvPr/>
          </p:nvSpPr>
          <p:spPr bwMode="auto">
            <a:xfrm>
              <a:off x="7058862" y="18002296"/>
              <a:ext cx="29555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a:cs typeface="Century Gothic"/>
                </a:rPr>
                <a:t>-52</a:t>
              </a:r>
            </a:p>
          </p:txBody>
        </p:sp>
        <p:pic>
          <p:nvPicPr>
            <p:cNvPr id="77" name="Picture 76">
              <a:extLst>
                <a:ext uri="{FF2B5EF4-FFF2-40B4-BE49-F238E27FC236}">
                  <a16:creationId xmlns:a16="http://schemas.microsoft.com/office/drawing/2014/main" id="{2BA622D0-6A88-E748-BA83-74404615A9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751207" y="17128626"/>
              <a:ext cx="1826010" cy="4126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F872440C-9DAB-8B41-B9AA-0011CD8154E7}"/>
                </a:ext>
              </a:extLst>
            </p:cNvPr>
            <p:cNvSpPr>
              <a:spLocks noChangeArrowheads="1"/>
            </p:cNvSpPr>
            <p:nvPr/>
          </p:nvSpPr>
          <p:spPr bwMode="auto">
            <a:xfrm>
              <a:off x="7058862" y="16421961"/>
              <a:ext cx="45485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a:cs typeface="Century Gothic"/>
                </a:rPr>
                <a:t>1064</a:t>
              </a:r>
            </a:p>
          </p:txBody>
        </p:sp>
        <p:sp>
          <p:nvSpPr>
            <p:cNvPr id="79" name="Rectangle 78">
              <a:extLst>
                <a:ext uri="{FF2B5EF4-FFF2-40B4-BE49-F238E27FC236}">
                  <a16:creationId xmlns:a16="http://schemas.microsoft.com/office/drawing/2014/main" id="{68E5041F-3C1D-744E-8853-2CAD6C0D4BFA}"/>
                </a:ext>
              </a:extLst>
            </p:cNvPr>
            <p:cNvSpPr>
              <a:spLocks noChangeArrowheads="1"/>
            </p:cNvSpPr>
            <p:nvPr/>
          </p:nvSpPr>
          <p:spPr bwMode="auto">
            <a:xfrm>
              <a:off x="6457871" y="18325923"/>
              <a:ext cx="125064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a:cs typeface="Century Gothic"/>
                </a:rPr>
                <a:t>Elevation (</a:t>
              </a:r>
              <a:r>
                <a:rPr kumimoji="0" lang="en-US" altLang="en-US" sz="1600" b="0" i="0" u="none" strike="noStrike" cap="none" normalizeH="0" baseline="0" dirty="0" err="1">
                  <a:ln>
                    <a:noFill/>
                  </a:ln>
                  <a:solidFill>
                    <a:schemeClr val="tx1">
                      <a:lumMod val="75000"/>
                      <a:lumOff val="25000"/>
                    </a:schemeClr>
                  </a:solidFill>
                  <a:effectLst/>
                  <a:latin typeface="Century Gothic"/>
                  <a:cs typeface="Century Gothic"/>
                </a:rPr>
                <a:t>ft</a:t>
              </a:r>
              <a:r>
                <a:rPr kumimoji="0" lang="en-US" altLang="en-US" sz="1600" b="0" i="0" u="none" strike="noStrike" cap="none" normalizeH="0" baseline="0" dirty="0">
                  <a:ln>
                    <a:noFill/>
                  </a:ln>
                  <a:solidFill>
                    <a:schemeClr val="tx1">
                      <a:lumMod val="75000"/>
                      <a:lumOff val="25000"/>
                    </a:schemeClr>
                  </a:solidFill>
                  <a:effectLst/>
                  <a:latin typeface="Century Gothic"/>
                  <a:cs typeface="Century Gothic"/>
                </a:rPr>
                <a:t>)</a:t>
              </a:r>
            </a:p>
          </p:txBody>
        </p:sp>
      </p:grpSp>
      <p:sp>
        <p:nvSpPr>
          <p:cNvPr id="80" name="Freeform 79">
            <a:extLst>
              <a:ext uri="{FF2B5EF4-FFF2-40B4-BE49-F238E27FC236}">
                <a16:creationId xmlns:a16="http://schemas.microsoft.com/office/drawing/2014/main" id="{F3EC3E63-A214-DD4B-98E4-2522FC1326A9}"/>
              </a:ext>
            </a:extLst>
          </p:cNvPr>
          <p:cNvSpPr>
            <a:spLocks/>
          </p:cNvSpPr>
          <p:nvPr/>
        </p:nvSpPr>
        <p:spPr bwMode="auto">
          <a:xfrm flipV="1">
            <a:off x="5414002" y="15720891"/>
            <a:ext cx="174517" cy="358654"/>
          </a:xfrm>
          <a:custGeom>
            <a:avLst/>
            <a:gdLst>
              <a:gd name="T0" fmla="*/ 1731 w 1731"/>
              <a:gd name="T1" fmla="*/ 4962 h 7963"/>
              <a:gd name="T2" fmla="*/ 1150 w 1731"/>
              <a:gd name="T3" fmla="*/ 5112 h 7963"/>
              <a:gd name="T4" fmla="*/ 1500 w 1731"/>
              <a:gd name="T5" fmla="*/ 0 h 7963"/>
              <a:gd name="T6" fmla="*/ 830 w 1731"/>
              <a:gd name="T7" fmla="*/ 210 h 7963"/>
              <a:gd name="T8" fmla="*/ 200 w 1731"/>
              <a:gd name="T9" fmla="*/ 0 h 7963"/>
              <a:gd name="T10" fmla="*/ 570 w 1731"/>
              <a:gd name="T11" fmla="*/ 5112 h 7963"/>
              <a:gd name="T12" fmla="*/ 0 w 1731"/>
              <a:gd name="T13" fmla="*/ 4942 h 7963"/>
              <a:gd name="T14" fmla="*/ 860 w 1731"/>
              <a:gd name="T15" fmla="*/ 7963 h 7963"/>
              <a:gd name="T16" fmla="*/ 1731 w 1731"/>
              <a:gd name="T17" fmla="*/ 4962 h 7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1" h="7963">
                <a:moveTo>
                  <a:pt x="1731" y="4962"/>
                </a:moveTo>
                <a:lnTo>
                  <a:pt x="1150" y="5112"/>
                </a:lnTo>
                <a:lnTo>
                  <a:pt x="1500" y="0"/>
                </a:lnTo>
                <a:lnTo>
                  <a:pt x="830" y="210"/>
                </a:lnTo>
                <a:lnTo>
                  <a:pt x="200" y="0"/>
                </a:lnTo>
                <a:lnTo>
                  <a:pt x="570" y="5112"/>
                </a:lnTo>
                <a:lnTo>
                  <a:pt x="0" y="4942"/>
                </a:lnTo>
                <a:lnTo>
                  <a:pt x="860" y="7963"/>
                </a:lnTo>
                <a:lnTo>
                  <a:pt x="1731" y="49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Rounded Rectangle 80">
            <a:extLst>
              <a:ext uri="{FF2B5EF4-FFF2-40B4-BE49-F238E27FC236}">
                <a16:creationId xmlns:a16="http://schemas.microsoft.com/office/drawing/2014/main" id="{5923C978-E71B-2D42-BCC9-ACF2F7A06FBF}"/>
              </a:ext>
            </a:extLst>
          </p:cNvPr>
          <p:cNvSpPr/>
          <p:nvPr/>
        </p:nvSpPr>
        <p:spPr>
          <a:xfrm>
            <a:off x="3847581" y="23802596"/>
            <a:ext cx="2669746" cy="1491085"/>
          </a:xfrm>
          <a:prstGeom prst="roundRect">
            <a:avLst/>
          </a:prstGeom>
          <a:gradFill flip="none" rotWithShape="1">
            <a:gsLst>
              <a:gs pos="0">
                <a:srgbClr val="369CC4">
                  <a:tint val="66000"/>
                  <a:satMod val="160000"/>
                </a:srgbClr>
              </a:gs>
              <a:gs pos="50000">
                <a:srgbClr val="369CC4">
                  <a:tint val="44500"/>
                  <a:satMod val="160000"/>
                </a:srgbClr>
              </a:gs>
              <a:gs pos="100000">
                <a:srgbClr val="B9E3E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a:solidFill>
                    <a:srgbClr val="399BC4"/>
                  </a:solidFill>
                </a:ln>
                <a:solidFill>
                  <a:srgbClr val="128FB6"/>
                </a:solidFill>
                <a:latin typeface="Century Gothic"/>
                <a:cs typeface="Century Gothic"/>
              </a:rPr>
              <a:t>FLOOD ALGORITHM</a:t>
            </a:r>
          </a:p>
        </p:txBody>
      </p:sp>
      <p:sp>
        <p:nvSpPr>
          <p:cNvPr id="82" name="Rounded Rectangle 81">
            <a:extLst>
              <a:ext uri="{FF2B5EF4-FFF2-40B4-BE49-F238E27FC236}">
                <a16:creationId xmlns:a16="http://schemas.microsoft.com/office/drawing/2014/main" id="{DE0B891A-8390-2C46-B2F8-1F0255B759FB}"/>
              </a:ext>
            </a:extLst>
          </p:cNvPr>
          <p:cNvSpPr/>
          <p:nvPr/>
        </p:nvSpPr>
        <p:spPr>
          <a:xfrm>
            <a:off x="6689983" y="23802596"/>
            <a:ext cx="2669746" cy="1491085"/>
          </a:xfrm>
          <a:prstGeom prst="roundRect">
            <a:avLst/>
          </a:prstGeom>
          <a:gradFill flip="none" rotWithShape="1">
            <a:gsLst>
              <a:gs pos="0">
                <a:srgbClr val="369CC4">
                  <a:tint val="66000"/>
                  <a:satMod val="160000"/>
                </a:srgbClr>
              </a:gs>
              <a:gs pos="50000">
                <a:srgbClr val="369CC4">
                  <a:tint val="44500"/>
                  <a:satMod val="160000"/>
                </a:srgbClr>
              </a:gs>
              <a:gs pos="100000">
                <a:srgbClr val="B9E3E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a:solidFill>
                    <a:srgbClr val="399BC4"/>
                  </a:solidFill>
                </a:ln>
                <a:solidFill>
                  <a:srgbClr val="128FB6"/>
                </a:solidFill>
                <a:latin typeface="Century Gothic"/>
                <a:cs typeface="Century Gothic"/>
              </a:rPr>
              <a:t>CITIZEN SCIENCE</a:t>
            </a:r>
          </a:p>
          <a:p>
            <a:pPr algn="ctr"/>
            <a:r>
              <a:rPr lang="en-US" sz="2400" b="1" dirty="0">
                <a:ln>
                  <a:solidFill>
                    <a:srgbClr val="399BC4"/>
                  </a:solidFill>
                </a:ln>
                <a:solidFill>
                  <a:srgbClr val="128FB6"/>
                </a:solidFill>
                <a:latin typeface="Century Gothic"/>
                <a:cs typeface="Century Gothic"/>
              </a:rPr>
              <a:t>VALIDATION </a:t>
            </a:r>
          </a:p>
        </p:txBody>
      </p:sp>
      <p:sp>
        <p:nvSpPr>
          <p:cNvPr id="83" name="Rounded Rectangle 82">
            <a:extLst>
              <a:ext uri="{FF2B5EF4-FFF2-40B4-BE49-F238E27FC236}">
                <a16:creationId xmlns:a16="http://schemas.microsoft.com/office/drawing/2014/main" id="{42643CAB-9858-CE4A-901F-2895EC0D0BAA}"/>
              </a:ext>
            </a:extLst>
          </p:cNvPr>
          <p:cNvSpPr/>
          <p:nvPr/>
        </p:nvSpPr>
        <p:spPr>
          <a:xfrm>
            <a:off x="9532386" y="23802596"/>
            <a:ext cx="2669746" cy="1491085"/>
          </a:xfrm>
          <a:prstGeom prst="roundRect">
            <a:avLst/>
          </a:prstGeom>
          <a:gradFill flip="none" rotWithShape="1">
            <a:gsLst>
              <a:gs pos="0">
                <a:srgbClr val="369CC4">
                  <a:tint val="66000"/>
                  <a:satMod val="160000"/>
                </a:srgbClr>
              </a:gs>
              <a:gs pos="50000">
                <a:srgbClr val="369CC4">
                  <a:tint val="44500"/>
                  <a:satMod val="160000"/>
                </a:srgbClr>
              </a:gs>
              <a:gs pos="100000">
                <a:srgbClr val="B9E3E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a:solidFill>
                    <a:srgbClr val="399BC4"/>
                  </a:solidFill>
                </a:ln>
                <a:solidFill>
                  <a:srgbClr val="128FB6"/>
                </a:solidFill>
                <a:latin typeface="Century Gothic"/>
                <a:cs typeface="Century Gothic"/>
              </a:rPr>
              <a:t>FINAL PRODUCTS</a:t>
            </a:r>
          </a:p>
        </p:txBody>
      </p:sp>
      <p:sp>
        <p:nvSpPr>
          <p:cNvPr id="84" name="Rounded Rectangle 83">
            <a:extLst>
              <a:ext uri="{FF2B5EF4-FFF2-40B4-BE49-F238E27FC236}">
                <a16:creationId xmlns:a16="http://schemas.microsoft.com/office/drawing/2014/main" id="{73725C23-E1DA-D04A-9CF8-DF4F6FC64C09}"/>
              </a:ext>
            </a:extLst>
          </p:cNvPr>
          <p:cNvSpPr/>
          <p:nvPr/>
        </p:nvSpPr>
        <p:spPr>
          <a:xfrm>
            <a:off x="1021211" y="23802596"/>
            <a:ext cx="2669746" cy="1491085"/>
          </a:xfrm>
          <a:prstGeom prst="roundRect">
            <a:avLst/>
          </a:prstGeom>
          <a:gradFill flip="none" rotWithShape="1">
            <a:gsLst>
              <a:gs pos="0">
                <a:srgbClr val="369CC4">
                  <a:tint val="66000"/>
                  <a:satMod val="160000"/>
                </a:srgbClr>
              </a:gs>
              <a:gs pos="50000">
                <a:srgbClr val="369CC4">
                  <a:tint val="44500"/>
                  <a:satMod val="160000"/>
                </a:srgbClr>
              </a:gs>
              <a:gs pos="100000">
                <a:srgbClr val="B9E3E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a:solidFill>
                    <a:srgbClr val="399BC4"/>
                  </a:solidFill>
                </a:ln>
                <a:solidFill>
                  <a:srgbClr val="128FB6"/>
                </a:solidFill>
                <a:latin typeface="Century Gothic"/>
                <a:cs typeface="Century Gothic"/>
              </a:rPr>
              <a:t>DATA PROCESSING</a:t>
            </a:r>
          </a:p>
        </p:txBody>
      </p:sp>
      <p:sp>
        <p:nvSpPr>
          <p:cNvPr id="85" name="Rounded Rectangle 84">
            <a:extLst>
              <a:ext uri="{FF2B5EF4-FFF2-40B4-BE49-F238E27FC236}">
                <a16:creationId xmlns:a16="http://schemas.microsoft.com/office/drawing/2014/main" id="{0E2F595E-DA3E-6E46-8559-F29A9010A6B7}"/>
              </a:ext>
            </a:extLst>
          </p:cNvPr>
          <p:cNvSpPr>
            <a:spLocks/>
          </p:cNvSpPr>
          <p:nvPr/>
        </p:nvSpPr>
        <p:spPr>
          <a:xfrm>
            <a:off x="9577955" y="25152999"/>
            <a:ext cx="2578608" cy="3840479"/>
          </a:xfrm>
          <a:prstGeom prst="roundRect">
            <a:avLst/>
          </a:prstGeom>
          <a:gradFill flip="none" rotWithShape="1">
            <a:gsLst>
              <a:gs pos="0">
                <a:schemeClr val="bg1">
                  <a:lumMod val="65000"/>
                  <a:tint val="66000"/>
                  <a:satMod val="160000"/>
                  <a:alpha val="36000"/>
                </a:schemeClr>
              </a:gs>
              <a:gs pos="50000">
                <a:schemeClr val="bg1">
                  <a:lumMod val="65000"/>
                  <a:tint val="44500"/>
                  <a:satMod val="160000"/>
                </a:schemeClr>
              </a:gs>
              <a:gs pos="100000">
                <a:schemeClr val="bg1">
                  <a:lumMod val="65000"/>
                  <a:tint val="23500"/>
                  <a:satMod val="160000"/>
                </a:schemeClr>
              </a:gs>
            </a:gsLst>
            <a:lin ang="2700000" scaled="1"/>
            <a:tileRect/>
          </a:gradFill>
          <a:ln>
            <a:solidFill>
              <a:schemeClr val="tx1">
                <a:lumMod val="75000"/>
                <a:lumOff val="25000"/>
                <a:alpha val="49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dirty="0">
                <a:solidFill>
                  <a:schemeClr val="tx1">
                    <a:lumMod val="75000"/>
                    <a:lumOff val="25000"/>
                  </a:schemeClr>
                </a:solidFill>
                <a:latin typeface="Century Gothic"/>
                <a:cs typeface="Century Gothic"/>
              </a:rPr>
              <a:t>Create maps,</a:t>
            </a:r>
          </a:p>
          <a:p>
            <a:r>
              <a:rPr lang="en-US" sz="2400" dirty="0">
                <a:solidFill>
                  <a:schemeClr val="tx1">
                    <a:lumMod val="75000"/>
                    <a:lumOff val="25000"/>
                  </a:schemeClr>
                </a:solidFill>
                <a:latin typeface="Century Gothic"/>
                <a:cs typeface="Century Gothic"/>
              </a:rPr>
              <a:t>time series, and animations of historical flooding</a:t>
            </a:r>
          </a:p>
          <a:p>
            <a:r>
              <a:rPr lang="en-US" sz="2400" dirty="0">
                <a:solidFill>
                  <a:schemeClr val="tx1">
                    <a:lumMod val="75000"/>
                    <a:lumOff val="25000"/>
                  </a:schemeClr>
                </a:solidFill>
                <a:latin typeface="Century Gothic"/>
                <a:cs typeface="Century Gothic"/>
              </a:rPr>
              <a:t> </a:t>
            </a:r>
          </a:p>
        </p:txBody>
      </p:sp>
      <p:sp>
        <p:nvSpPr>
          <p:cNvPr id="86" name="Rounded Rectangle 85">
            <a:extLst>
              <a:ext uri="{FF2B5EF4-FFF2-40B4-BE49-F238E27FC236}">
                <a16:creationId xmlns:a16="http://schemas.microsoft.com/office/drawing/2014/main" id="{CDA8DB39-F5A4-AC4D-8AC2-CDE19768A9CB}"/>
              </a:ext>
            </a:extLst>
          </p:cNvPr>
          <p:cNvSpPr>
            <a:spLocks/>
          </p:cNvSpPr>
          <p:nvPr/>
        </p:nvSpPr>
        <p:spPr>
          <a:xfrm>
            <a:off x="3893149" y="25153000"/>
            <a:ext cx="2578608" cy="3840479"/>
          </a:xfrm>
          <a:prstGeom prst="roundRect">
            <a:avLst/>
          </a:prstGeom>
          <a:gradFill flip="none" rotWithShape="1">
            <a:gsLst>
              <a:gs pos="0">
                <a:schemeClr val="bg1">
                  <a:lumMod val="65000"/>
                  <a:tint val="66000"/>
                  <a:satMod val="160000"/>
                  <a:alpha val="36000"/>
                </a:schemeClr>
              </a:gs>
              <a:gs pos="50000">
                <a:schemeClr val="bg1">
                  <a:lumMod val="65000"/>
                  <a:tint val="44500"/>
                  <a:satMod val="160000"/>
                </a:schemeClr>
              </a:gs>
              <a:gs pos="100000">
                <a:schemeClr val="bg1">
                  <a:lumMod val="65000"/>
                  <a:tint val="23500"/>
                  <a:satMod val="160000"/>
                </a:schemeClr>
              </a:gs>
            </a:gsLst>
            <a:lin ang="2700000" scaled="1"/>
            <a:tileRect/>
          </a:gradFill>
          <a:ln>
            <a:solidFill>
              <a:schemeClr val="tx1">
                <a:lumMod val="75000"/>
                <a:lumOff val="25000"/>
                <a:alpha val="49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dirty="0">
                <a:solidFill>
                  <a:schemeClr val="tx1">
                    <a:lumMod val="75000"/>
                    <a:lumOff val="25000"/>
                  </a:schemeClr>
                </a:solidFill>
                <a:latin typeface="Century Gothic"/>
                <a:cs typeface="Century Gothic"/>
              </a:rPr>
              <a:t>B</a:t>
            </a:r>
            <a:r>
              <a:rPr lang="en-US" sz="2400" dirty="0">
                <a:solidFill>
                  <a:schemeClr val="tx1">
                    <a:lumMod val="75000"/>
                    <a:lumOff val="25000"/>
                  </a:schemeClr>
                </a:solidFill>
                <a:latin typeface="Century Gothic"/>
                <a:cs typeface="Century Gothic"/>
              </a:rPr>
              <a:t>eaver</a:t>
            </a:r>
            <a:r>
              <a:rPr lang="en-US" sz="2400" b="1" dirty="0">
                <a:solidFill>
                  <a:schemeClr val="tx1">
                    <a:lumMod val="75000"/>
                    <a:lumOff val="25000"/>
                  </a:schemeClr>
                </a:solidFill>
                <a:latin typeface="Century Gothic"/>
                <a:cs typeface="Century Gothic"/>
              </a:rPr>
              <a:t>-F</a:t>
            </a:r>
            <a:r>
              <a:rPr lang="en-US" sz="2400" dirty="0">
                <a:solidFill>
                  <a:schemeClr val="tx1">
                    <a:lumMod val="75000"/>
                    <a:lumOff val="25000"/>
                  </a:schemeClr>
                </a:solidFill>
                <a:latin typeface="Century Gothic"/>
                <a:cs typeface="Century Gothic"/>
              </a:rPr>
              <a:t>lood </a:t>
            </a:r>
            <a:r>
              <a:rPr lang="en-US" sz="2400" b="1" dirty="0">
                <a:solidFill>
                  <a:schemeClr val="tx1">
                    <a:lumMod val="75000"/>
                    <a:lumOff val="25000"/>
                  </a:schemeClr>
                </a:solidFill>
                <a:latin typeface="Century Gothic"/>
                <a:cs typeface="Century Gothic"/>
              </a:rPr>
              <a:t>E</a:t>
            </a:r>
            <a:r>
              <a:rPr lang="en-US" sz="2400" dirty="0">
                <a:solidFill>
                  <a:schemeClr val="tx1">
                    <a:lumMod val="75000"/>
                    <a:lumOff val="25000"/>
                  </a:schemeClr>
                </a:solidFill>
                <a:latin typeface="Century Gothic"/>
                <a:cs typeface="Century Gothic"/>
              </a:rPr>
              <a:t>vent </a:t>
            </a:r>
            <a:r>
              <a:rPr lang="en-US" sz="2400" b="1" dirty="0">
                <a:solidFill>
                  <a:schemeClr val="tx1">
                    <a:lumMod val="75000"/>
                    <a:lumOff val="25000"/>
                  </a:schemeClr>
                </a:solidFill>
                <a:latin typeface="Century Gothic"/>
                <a:cs typeface="Century Gothic"/>
              </a:rPr>
              <a:t>D</a:t>
            </a:r>
            <a:r>
              <a:rPr lang="en-US" sz="2400" dirty="0">
                <a:solidFill>
                  <a:schemeClr val="tx1">
                    <a:lumMod val="75000"/>
                    <a:lumOff val="25000"/>
                  </a:schemeClr>
                </a:solidFill>
                <a:latin typeface="Century Gothic"/>
                <a:cs typeface="Century Gothic"/>
              </a:rPr>
              <a:t>etector </a:t>
            </a:r>
          </a:p>
          <a:p>
            <a:r>
              <a:rPr lang="en-US" sz="2400" dirty="0">
                <a:solidFill>
                  <a:schemeClr val="tx1">
                    <a:lumMod val="75000"/>
                    <a:lumOff val="25000"/>
                  </a:schemeClr>
                </a:solidFill>
                <a:latin typeface="Century Gothic"/>
                <a:cs typeface="Century Gothic"/>
              </a:rPr>
              <a:t>(B-FED)</a:t>
            </a:r>
          </a:p>
          <a:p>
            <a:endParaRPr lang="en-US" sz="2400" dirty="0">
              <a:solidFill>
                <a:schemeClr val="tx1">
                  <a:lumMod val="75000"/>
                  <a:lumOff val="25000"/>
                </a:schemeClr>
              </a:solidFill>
              <a:latin typeface="Century Gothic"/>
              <a:cs typeface="Century Gothic"/>
            </a:endParaRPr>
          </a:p>
          <a:p>
            <a:r>
              <a:rPr lang="en-US" sz="2400" dirty="0">
                <a:solidFill>
                  <a:schemeClr val="tx1">
                    <a:lumMod val="75000"/>
                    <a:lumOff val="25000"/>
                  </a:schemeClr>
                </a:solidFill>
                <a:latin typeface="Century Gothic"/>
                <a:cs typeface="Century Gothic"/>
              </a:rPr>
              <a:t>Filter by parameters</a:t>
            </a:r>
          </a:p>
        </p:txBody>
      </p:sp>
      <p:sp>
        <p:nvSpPr>
          <p:cNvPr id="87" name="Rounded Rectangle 86">
            <a:extLst>
              <a:ext uri="{FF2B5EF4-FFF2-40B4-BE49-F238E27FC236}">
                <a16:creationId xmlns:a16="http://schemas.microsoft.com/office/drawing/2014/main" id="{503635F6-0398-BE4C-BF9E-254EEF948B6D}"/>
              </a:ext>
            </a:extLst>
          </p:cNvPr>
          <p:cNvSpPr>
            <a:spLocks/>
          </p:cNvSpPr>
          <p:nvPr/>
        </p:nvSpPr>
        <p:spPr>
          <a:xfrm>
            <a:off x="6735552" y="25153000"/>
            <a:ext cx="2578608" cy="3840479"/>
          </a:xfrm>
          <a:prstGeom prst="roundRect">
            <a:avLst/>
          </a:prstGeom>
          <a:gradFill flip="none" rotWithShape="1">
            <a:gsLst>
              <a:gs pos="0">
                <a:schemeClr val="bg1">
                  <a:lumMod val="65000"/>
                  <a:tint val="66000"/>
                  <a:satMod val="160000"/>
                  <a:alpha val="36000"/>
                </a:schemeClr>
              </a:gs>
              <a:gs pos="50000">
                <a:schemeClr val="bg1">
                  <a:lumMod val="65000"/>
                  <a:tint val="44500"/>
                  <a:satMod val="160000"/>
                </a:schemeClr>
              </a:gs>
              <a:gs pos="100000">
                <a:schemeClr val="bg1">
                  <a:lumMod val="65000"/>
                  <a:tint val="23500"/>
                  <a:satMod val="160000"/>
                </a:schemeClr>
              </a:gs>
            </a:gsLst>
            <a:lin ang="2700000" scaled="1"/>
            <a:tileRect/>
          </a:gradFill>
          <a:ln>
            <a:solidFill>
              <a:schemeClr val="tx1">
                <a:lumMod val="75000"/>
                <a:lumOff val="25000"/>
                <a:alpha val="49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r>
              <a:rPr lang="en-US" sz="2400" dirty="0">
                <a:solidFill>
                  <a:schemeClr val="tx1">
                    <a:lumMod val="75000"/>
                    <a:lumOff val="25000"/>
                  </a:schemeClr>
                </a:solidFill>
                <a:latin typeface="Century Gothic"/>
                <a:cs typeface="Century Gothic"/>
              </a:rPr>
              <a:t>Utilize Global Biodiversity Information Facility (GBIF) in-situ observations</a:t>
            </a:r>
          </a:p>
        </p:txBody>
      </p:sp>
      <p:sp>
        <p:nvSpPr>
          <p:cNvPr id="91" name="Rounded Rectangle 90">
            <a:extLst>
              <a:ext uri="{FF2B5EF4-FFF2-40B4-BE49-F238E27FC236}">
                <a16:creationId xmlns:a16="http://schemas.microsoft.com/office/drawing/2014/main" id="{DA63FAFF-869F-E941-B7AD-206660F8A2D0}"/>
              </a:ext>
            </a:extLst>
          </p:cNvPr>
          <p:cNvSpPr>
            <a:spLocks/>
          </p:cNvSpPr>
          <p:nvPr/>
        </p:nvSpPr>
        <p:spPr>
          <a:xfrm>
            <a:off x="1066780" y="25153000"/>
            <a:ext cx="2578608" cy="3840479"/>
          </a:xfrm>
          <a:prstGeom prst="roundRect">
            <a:avLst/>
          </a:prstGeom>
          <a:gradFill flip="none" rotWithShape="1">
            <a:gsLst>
              <a:gs pos="0">
                <a:schemeClr val="bg1">
                  <a:lumMod val="65000"/>
                  <a:tint val="66000"/>
                  <a:satMod val="160000"/>
                  <a:alpha val="36000"/>
                </a:schemeClr>
              </a:gs>
              <a:gs pos="50000">
                <a:schemeClr val="bg1">
                  <a:lumMod val="65000"/>
                  <a:tint val="44500"/>
                  <a:satMod val="160000"/>
                </a:schemeClr>
              </a:gs>
              <a:gs pos="100000">
                <a:schemeClr val="bg1">
                  <a:lumMod val="65000"/>
                  <a:tint val="23500"/>
                  <a:satMod val="160000"/>
                </a:schemeClr>
              </a:gs>
            </a:gsLst>
            <a:lin ang="2700000" scaled="1"/>
            <a:tileRect/>
          </a:gradFill>
          <a:ln>
            <a:solidFill>
              <a:schemeClr val="tx1">
                <a:lumMod val="75000"/>
                <a:lumOff val="25000"/>
                <a:alpha val="49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dirty="0">
                <a:solidFill>
                  <a:schemeClr val="tx1">
                    <a:lumMod val="75000"/>
                    <a:lumOff val="25000"/>
                  </a:schemeClr>
                </a:solidFill>
                <a:latin typeface="Century Gothic"/>
                <a:cs typeface="Century Gothic"/>
              </a:rPr>
              <a:t>Filter to region of interest</a:t>
            </a:r>
          </a:p>
          <a:p>
            <a:endParaRPr lang="en-US" sz="2400" dirty="0">
              <a:solidFill>
                <a:schemeClr val="tx1">
                  <a:lumMod val="75000"/>
                  <a:lumOff val="25000"/>
                </a:schemeClr>
              </a:solidFill>
              <a:latin typeface="Century Gothic"/>
              <a:cs typeface="Century Gothic"/>
            </a:endParaRPr>
          </a:p>
          <a:p>
            <a:r>
              <a:rPr lang="en-US" sz="2400" dirty="0">
                <a:solidFill>
                  <a:schemeClr val="tx1">
                    <a:lumMod val="75000"/>
                    <a:lumOff val="25000"/>
                  </a:schemeClr>
                </a:solidFill>
                <a:latin typeface="Century Gothic"/>
                <a:cs typeface="Century Gothic"/>
              </a:rPr>
              <a:t>Mask clouds and snow/ice pixels</a:t>
            </a:r>
          </a:p>
          <a:p>
            <a:endParaRPr lang="en-US" sz="2400" dirty="0">
              <a:solidFill>
                <a:schemeClr val="tx1">
                  <a:lumMod val="75000"/>
                  <a:lumOff val="25000"/>
                </a:schemeClr>
              </a:solidFill>
              <a:latin typeface="Century Gothic"/>
              <a:cs typeface="Century Gothic"/>
            </a:endParaRPr>
          </a:p>
          <a:p>
            <a:r>
              <a:rPr lang="en-US" sz="2400" dirty="0">
                <a:solidFill>
                  <a:schemeClr val="tx1">
                    <a:lumMod val="75000"/>
                    <a:lumOff val="25000"/>
                  </a:schemeClr>
                </a:solidFill>
                <a:latin typeface="Century Gothic"/>
                <a:cs typeface="Century Gothic"/>
              </a:rPr>
              <a:t>Calculate Tasseled Cap (TC) values</a:t>
            </a:r>
          </a:p>
        </p:txBody>
      </p:sp>
      <p:grpSp>
        <p:nvGrpSpPr>
          <p:cNvPr id="45" name="Group 44"/>
          <p:cNvGrpSpPr/>
          <p:nvPr/>
        </p:nvGrpSpPr>
        <p:grpSpPr>
          <a:xfrm>
            <a:off x="1627535" y="19962605"/>
            <a:ext cx="2609947" cy="2755059"/>
            <a:chOff x="1614707" y="20039293"/>
            <a:chExt cx="2609947" cy="2755059"/>
          </a:xfrm>
        </p:grpSpPr>
        <p:pic>
          <p:nvPicPr>
            <p:cNvPr id="93" name="Picture 92">
              <a:extLst>
                <a:ext uri="{FF2B5EF4-FFF2-40B4-BE49-F238E27FC236}">
                  <a16:creationId xmlns:a16="http://schemas.microsoft.com/office/drawing/2014/main" id="{32E69EBE-3092-964C-B76E-F8419182FD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90636">
              <a:off x="1779550" y="20039293"/>
              <a:ext cx="2045589" cy="1977855"/>
            </a:xfrm>
            <a:prstGeom prst="rect">
              <a:avLst/>
            </a:prstGeom>
            <a:effectLst>
              <a:outerShdw blurRad="50800" dist="38100" dir="2700000" algn="tl" rotWithShape="0">
                <a:prstClr val="black">
                  <a:alpha val="40000"/>
                </a:prstClr>
              </a:outerShdw>
            </a:effectLst>
          </p:spPr>
        </p:pic>
        <p:sp>
          <p:nvSpPr>
            <p:cNvPr id="96" name="TextBox 30">
              <a:extLst>
                <a:ext uri="{FF2B5EF4-FFF2-40B4-BE49-F238E27FC236}">
                  <a16:creationId xmlns:a16="http://schemas.microsoft.com/office/drawing/2014/main" id="{7AD94A0A-B930-D242-8D5A-E4BD7577CB34}"/>
                </a:ext>
              </a:extLst>
            </p:cNvPr>
            <p:cNvSpPr txBox="1"/>
            <p:nvPr/>
          </p:nvSpPr>
          <p:spPr>
            <a:xfrm>
              <a:off x="1614707" y="22332687"/>
              <a:ext cx="260994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
                  <a:srgbClr val="000000"/>
                </a:buClr>
                <a:buSzPts val="1800"/>
              </a:pPr>
              <a:r>
                <a:rPr lang="en-US" sz="2400" dirty="0">
                  <a:solidFill>
                    <a:schemeClr val="tx1">
                      <a:lumMod val="75000"/>
                      <a:lumOff val="25000"/>
                    </a:schemeClr>
                  </a:solidFill>
                  <a:latin typeface="Garamond"/>
                  <a:ea typeface="Century Gothic"/>
                  <a:cs typeface="Garamond"/>
                  <a:sym typeface="Century Gothic"/>
                </a:rPr>
                <a:t>Landsat 5 TM </a:t>
              </a:r>
            </a:p>
          </p:txBody>
        </p:sp>
      </p:grpSp>
      <p:grpSp>
        <p:nvGrpSpPr>
          <p:cNvPr id="15" name="Group 14"/>
          <p:cNvGrpSpPr/>
          <p:nvPr/>
        </p:nvGrpSpPr>
        <p:grpSpPr>
          <a:xfrm>
            <a:off x="4128662" y="30857159"/>
            <a:ext cx="2104579" cy="2103120"/>
            <a:chOff x="4128662" y="30803119"/>
            <a:chExt cx="2104579" cy="2103120"/>
          </a:xfrm>
        </p:grpSpPr>
        <p:pic>
          <p:nvPicPr>
            <p:cNvPr id="39" name="Picture 38">
              <a:extLst>
                <a:ext uri="{FF2B5EF4-FFF2-40B4-BE49-F238E27FC236}">
                  <a16:creationId xmlns:a16="http://schemas.microsoft.com/office/drawing/2014/main" id="{67AB84A0-DE18-EF4F-A975-6AC6215102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8662" y="30803119"/>
              <a:ext cx="2104579" cy="2103120"/>
            </a:xfrm>
            <a:prstGeom prst="rect">
              <a:avLst/>
            </a:prstGeom>
          </p:spPr>
        </p:pic>
        <p:pic>
          <p:nvPicPr>
            <p:cNvPr id="1026" name="Picture 2" descr="https://lh6.googleusercontent.com/8vMrlVOHgV8v9NFcUkAsstXoGjxTfgOeiGDk5sSqvBTjkH5FoZ9O-hAjLtADX9ov7OzIRHbjAfCfEK5Kn1TmDzilsGvdXnWkDs083Y4Y_8UAvqLlrvQArIf5-w2KNgFZB3dDHppsjW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392" t="7914" r="8145" b="11623"/>
            <a:stretch/>
          </p:blipFill>
          <p:spPr bwMode="auto">
            <a:xfrm>
              <a:off x="4357991" y="31031719"/>
              <a:ext cx="1645920" cy="1645920"/>
            </a:xfrm>
            <a:prstGeom prst="flowChartConnector">
              <a:avLst/>
            </a:prstGeom>
            <a:noFill/>
            <a:extLst>
              <a:ext uri="{909E8E84-426E-40dd-AFC4-6F175D3DCCD1}">
                <a14:hiddenFill xmlns="" xmlns:a14="http://schemas.microsoft.com/office/drawing/2010/main">
                  <a:solidFill>
                    <a:srgbClr val="FFFFFF"/>
                  </a:solidFill>
                </a14:hiddenFill>
              </a:ext>
            </a:extLst>
          </p:spPr>
        </p:pic>
      </p:grpSp>
      <p:grpSp>
        <p:nvGrpSpPr>
          <p:cNvPr id="28" name="Group 27"/>
          <p:cNvGrpSpPr/>
          <p:nvPr/>
        </p:nvGrpSpPr>
        <p:grpSpPr>
          <a:xfrm>
            <a:off x="7048270" y="30857159"/>
            <a:ext cx="2104579" cy="2103120"/>
            <a:chOff x="7048270" y="30803119"/>
            <a:chExt cx="2104579" cy="2103120"/>
          </a:xfrm>
        </p:grpSpPr>
        <p:pic>
          <p:nvPicPr>
            <p:cNvPr id="33" name="Picture 32">
              <a:extLst>
                <a:ext uri="{FF2B5EF4-FFF2-40B4-BE49-F238E27FC236}">
                  <a16:creationId xmlns:a16="http://schemas.microsoft.com/office/drawing/2014/main" id="{3BD048A3-05C6-0742-96C3-1226CFDEA3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8270" y="30803119"/>
              <a:ext cx="2104579" cy="2103120"/>
            </a:xfrm>
            <a:prstGeom prst="rect">
              <a:avLst/>
            </a:prstGeom>
          </p:spPr>
        </p:pic>
        <p:pic>
          <p:nvPicPr>
            <p:cNvPr id="1028" name="Picture 4" descr="https://lh4.googleusercontent.com/oyfA8r47bthBoVrNrwhHkDWJXmn4m6SPuktdCsuR_821a4K0gXhnHnwgQ3XBc-GhEmcrR8cKmv6oMc7NuA4XtswOMwKL4Oagx-ZwpHKI2tn_xth9qBKHkZYJMjV_kxUSU2M8wt1Upa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013" t="12012" r="4365" b="26591"/>
            <a:stretch/>
          </p:blipFill>
          <p:spPr bwMode="auto">
            <a:xfrm>
              <a:off x="7276523" y="31031719"/>
              <a:ext cx="1648072" cy="1645920"/>
            </a:xfrm>
            <a:prstGeom prst="flowChartConnector">
              <a:avLst/>
            </a:prstGeom>
            <a:noFill/>
            <a:extLst>
              <a:ext uri="{909E8E84-426E-40dd-AFC4-6F175D3DCCD1}">
                <a14:hiddenFill xmlns="" xmlns:a14="http://schemas.microsoft.com/office/drawing/2010/main">
                  <a:solidFill>
                    <a:srgbClr val="FFFFFF"/>
                  </a:solidFill>
                </a14:hiddenFill>
              </a:ext>
            </a:extLst>
          </p:spPr>
        </p:pic>
      </p:grpSp>
      <p:grpSp>
        <p:nvGrpSpPr>
          <p:cNvPr id="11" name="Group 10"/>
          <p:cNvGrpSpPr/>
          <p:nvPr/>
        </p:nvGrpSpPr>
        <p:grpSpPr>
          <a:xfrm>
            <a:off x="1209054" y="30857159"/>
            <a:ext cx="2104579" cy="2103120"/>
            <a:chOff x="1209054" y="30803119"/>
            <a:chExt cx="2104579" cy="2103120"/>
          </a:xfrm>
        </p:grpSpPr>
        <p:pic>
          <p:nvPicPr>
            <p:cNvPr id="30" name="Picture 29">
              <a:extLst>
                <a:ext uri="{FF2B5EF4-FFF2-40B4-BE49-F238E27FC236}">
                  <a16:creationId xmlns:a16="http://schemas.microsoft.com/office/drawing/2014/main" id="{4F1F6FE7-28D2-2D41-BA13-97CD0F2AA3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9054" y="30803119"/>
              <a:ext cx="2104579" cy="2103120"/>
            </a:xfrm>
            <a:prstGeom prst="rect">
              <a:avLst/>
            </a:prstGeom>
          </p:spPr>
        </p:pic>
        <p:pic>
          <p:nvPicPr>
            <p:cNvPr id="1030" name="Picture 6" descr="https://lh3.googleusercontent.com/MW4KF45Hw7k6sOibFYeq7jjay9p9NpIfFDr9tuO5z73AiWUXJSk5O36vpxLXCooSUQfryETftvprW-ZAfJmjJmFFXu_nnl7qhZ_F9Q-klyMSPtNZAzKJEKIVPP2QhnnKsLCCe_OtGlE"/>
            <p:cNvPicPr>
              <a:picLocks noChangeAspect="1" noChangeArrowheads="1"/>
            </p:cNvPicPr>
            <p:nvPr/>
          </p:nvPicPr>
          <p:blipFill rotWithShape="1">
            <a:blip r:embed="rId10">
              <a:extLst>
                <a:ext uri="{28A0092B-C50C-407E-A947-70E740481C1C}">
                  <a14:useLocalDpi xmlns:a14="http://schemas.microsoft.com/office/drawing/2010/main" val="0"/>
                </a:ext>
              </a:extLst>
            </a:blip>
            <a:srcRect l="15813" t="25514" r="11959" b="38041"/>
            <a:stretch/>
          </p:blipFill>
          <p:spPr bwMode="auto">
            <a:xfrm>
              <a:off x="1438383" y="31031719"/>
              <a:ext cx="1645920" cy="1645920"/>
            </a:xfrm>
            <a:prstGeom prst="flowChartConnector">
              <a:avLst/>
            </a:prstGeom>
            <a:noFill/>
            <a:extLst>
              <a:ext uri="{909E8E84-426E-40dd-AFC4-6F175D3DCCD1}">
                <a14:hiddenFill xmlns="" xmlns:a14="http://schemas.microsoft.com/office/drawing/2010/main">
                  <a:solidFill>
                    <a:srgbClr val="FFFFFF"/>
                  </a:solidFill>
                </a14:hiddenFill>
              </a:ext>
            </a:extLst>
          </p:spPr>
        </p:pic>
      </p:grpSp>
      <p:sp>
        <p:nvSpPr>
          <p:cNvPr id="37" name="Text Placeholder 16">
            <a:extLst>
              <a:ext uri="{FF2B5EF4-FFF2-40B4-BE49-F238E27FC236}">
                <a16:creationId xmlns:a16="http://schemas.microsoft.com/office/drawing/2014/main" id="{ECBB7FA8-F9CB-4343-9E9B-F0FDC7AE37C7}"/>
              </a:ext>
            </a:extLst>
          </p:cNvPr>
          <p:cNvSpPr txBox="1">
            <a:spLocks/>
          </p:cNvSpPr>
          <p:nvPr/>
        </p:nvSpPr>
        <p:spPr>
          <a:xfrm>
            <a:off x="9602847" y="33007990"/>
            <a:ext cx="2834640" cy="830997"/>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panose="02020404030301010803" pitchFamily="18" charset="0"/>
              </a:rPr>
              <a:t>Liana </a:t>
            </a:r>
            <a:br>
              <a:rPr lang="en-US" sz="2400" b="1" dirty="0">
                <a:solidFill>
                  <a:schemeClr val="tx1">
                    <a:lumMod val="75000"/>
                    <a:lumOff val="25000"/>
                  </a:schemeClr>
                </a:solidFill>
                <a:latin typeface="Garamond" panose="02020404030301010803" pitchFamily="18" charset="0"/>
              </a:rPr>
            </a:br>
            <a:r>
              <a:rPr lang="en-US" sz="2400" b="1" dirty="0">
                <a:solidFill>
                  <a:schemeClr val="tx1">
                    <a:lumMod val="75000"/>
                    <a:lumOff val="25000"/>
                  </a:schemeClr>
                </a:solidFill>
                <a:latin typeface="Garamond" panose="02020404030301010803" pitchFamily="18" charset="0"/>
              </a:rPr>
              <a:t>Stachowicz</a:t>
            </a:r>
          </a:p>
        </p:txBody>
      </p:sp>
      <p:grpSp>
        <p:nvGrpSpPr>
          <p:cNvPr id="43" name="Group 42"/>
          <p:cNvGrpSpPr/>
          <p:nvPr/>
        </p:nvGrpSpPr>
        <p:grpSpPr>
          <a:xfrm>
            <a:off x="9967878" y="30857159"/>
            <a:ext cx="2104579" cy="2103120"/>
            <a:chOff x="9967878" y="30803119"/>
            <a:chExt cx="2104579" cy="2103120"/>
          </a:xfrm>
        </p:grpSpPr>
        <p:pic>
          <p:nvPicPr>
            <p:cNvPr id="36" name="Picture 35">
              <a:extLst>
                <a:ext uri="{FF2B5EF4-FFF2-40B4-BE49-F238E27FC236}">
                  <a16:creationId xmlns:a16="http://schemas.microsoft.com/office/drawing/2014/main" id="{C6CB98C4-7418-3F4C-800A-1A96C50604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7878" y="30803119"/>
              <a:ext cx="2104579" cy="2103120"/>
            </a:xfrm>
            <a:prstGeom prst="rect">
              <a:avLst/>
            </a:prstGeom>
          </p:spPr>
        </p:pic>
        <p:pic>
          <p:nvPicPr>
            <p:cNvPr id="29" name="Picture 28"/>
            <p:cNvPicPr>
              <a:picLocks noChangeAspect="1"/>
            </p:cNvPicPr>
            <p:nvPr/>
          </p:nvPicPr>
          <p:blipFill rotWithShape="1">
            <a:blip r:embed="rId11" cstate="print">
              <a:extLst>
                <a:ext uri="{28A0092B-C50C-407E-A947-70E740481C1C}">
                  <a14:useLocalDpi xmlns:a14="http://schemas.microsoft.com/office/drawing/2010/main" val="0"/>
                </a:ext>
              </a:extLst>
            </a:blip>
            <a:srcRect l="3464" t="11718" r="3393" b="17343"/>
            <a:stretch/>
          </p:blipFill>
          <p:spPr>
            <a:xfrm>
              <a:off x="10195123" y="31031719"/>
              <a:ext cx="1650088" cy="1645920"/>
            </a:xfrm>
            <a:prstGeom prst="flowChartConnector">
              <a:avLst/>
            </a:prstGeom>
          </p:spPr>
        </p:pic>
      </p:grpSp>
      <p:pic>
        <p:nvPicPr>
          <p:cNvPr id="130" name="Picture 129">
            <a:extLst>
              <a:ext uri="{FF2B5EF4-FFF2-40B4-BE49-F238E27FC236}">
                <a16:creationId xmlns:a16="http://schemas.microsoft.com/office/drawing/2014/main" id="{032EC160-2CD6-7741-A1B6-24C3EE529FA6}"/>
              </a:ext>
            </a:extLst>
          </p:cNvPr>
          <p:cNvPicPr>
            <a:picLocks noChangeAspect="1"/>
          </p:cNvPicPr>
          <p:nvPr/>
        </p:nvPicPr>
        <p:blipFill rotWithShape="1">
          <a:blip r:embed="rId12">
            <a:extLst>
              <a:ext uri="{28A0092B-C50C-407E-A947-70E740481C1C}">
                <a14:useLocalDpi xmlns:a14="http://schemas.microsoft.com/office/drawing/2010/main" val="0"/>
              </a:ext>
            </a:extLst>
          </a:blip>
          <a:srcRect l="14399" t="16260" r="14579" b="18270"/>
          <a:stretch/>
        </p:blipFill>
        <p:spPr>
          <a:xfrm>
            <a:off x="19211684" y="20850715"/>
            <a:ext cx="5067790" cy="2270368"/>
          </a:xfrm>
          <a:prstGeom prst="rect">
            <a:avLst/>
          </a:prstGeom>
        </p:spPr>
      </p:pic>
      <p:grpSp>
        <p:nvGrpSpPr>
          <p:cNvPr id="132" name="Group 131">
            <a:extLst>
              <a:ext uri="{FF2B5EF4-FFF2-40B4-BE49-F238E27FC236}">
                <a16:creationId xmlns:a16="http://schemas.microsoft.com/office/drawing/2014/main" id="{0926A088-416F-8243-B9E6-F9301DCD585D}"/>
              </a:ext>
            </a:extLst>
          </p:cNvPr>
          <p:cNvGrpSpPr/>
          <p:nvPr/>
        </p:nvGrpSpPr>
        <p:grpSpPr>
          <a:xfrm>
            <a:off x="18525622" y="20778869"/>
            <a:ext cx="607595" cy="2457358"/>
            <a:chOff x="5440055" y="1159205"/>
            <a:chExt cx="539475" cy="2178718"/>
          </a:xfrm>
        </p:grpSpPr>
        <p:sp>
          <p:nvSpPr>
            <p:cNvPr id="137" name="TextBox 23">
              <a:extLst>
                <a:ext uri="{FF2B5EF4-FFF2-40B4-BE49-F238E27FC236}">
                  <a16:creationId xmlns:a16="http://schemas.microsoft.com/office/drawing/2014/main" id="{32489FC6-27F8-814E-93E6-075336723D2D}"/>
                </a:ext>
              </a:extLst>
            </p:cNvPr>
            <p:cNvSpPr txBox="1"/>
            <p:nvPr/>
          </p:nvSpPr>
          <p:spPr>
            <a:xfrm>
              <a:off x="5440055" y="1159205"/>
              <a:ext cx="539475" cy="300165"/>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0.30</a:t>
              </a:r>
            </a:p>
          </p:txBody>
        </p:sp>
        <p:sp>
          <p:nvSpPr>
            <p:cNvPr id="138" name="TextBox 24">
              <a:extLst>
                <a:ext uri="{FF2B5EF4-FFF2-40B4-BE49-F238E27FC236}">
                  <a16:creationId xmlns:a16="http://schemas.microsoft.com/office/drawing/2014/main" id="{5EA4D055-E88F-664E-81D6-758E07CB3700}"/>
                </a:ext>
              </a:extLst>
            </p:cNvPr>
            <p:cNvSpPr txBox="1"/>
            <p:nvPr/>
          </p:nvSpPr>
          <p:spPr>
            <a:xfrm>
              <a:off x="5440055" y="1621308"/>
              <a:ext cx="539475" cy="300165"/>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0.26</a:t>
              </a:r>
            </a:p>
          </p:txBody>
        </p:sp>
        <p:sp>
          <p:nvSpPr>
            <p:cNvPr id="139" name="TextBox 25">
              <a:extLst>
                <a:ext uri="{FF2B5EF4-FFF2-40B4-BE49-F238E27FC236}">
                  <a16:creationId xmlns:a16="http://schemas.microsoft.com/office/drawing/2014/main" id="{7BB96DD4-6F9D-A145-8D9A-E5C25FA52720}"/>
                </a:ext>
              </a:extLst>
            </p:cNvPr>
            <p:cNvSpPr txBox="1"/>
            <p:nvPr/>
          </p:nvSpPr>
          <p:spPr>
            <a:xfrm>
              <a:off x="5440055" y="2586462"/>
              <a:ext cx="539475" cy="300165"/>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0.18</a:t>
              </a:r>
            </a:p>
          </p:txBody>
        </p:sp>
        <p:sp>
          <p:nvSpPr>
            <p:cNvPr id="140" name="TextBox 27">
              <a:extLst>
                <a:ext uri="{FF2B5EF4-FFF2-40B4-BE49-F238E27FC236}">
                  <a16:creationId xmlns:a16="http://schemas.microsoft.com/office/drawing/2014/main" id="{7B12EBE1-C57B-7843-B3C5-F8A3B1523161}"/>
                </a:ext>
              </a:extLst>
            </p:cNvPr>
            <p:cNvSpPr txBox="1"/>
            <p:nvPr/>
          </p:nvSpPr>
          <p:spPr>
            <a:xfrm>
              <a:off x="5440055" y="3037758"/>
              <a:ext cx="539475" cy="300165"/>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0.14</a:t>
              </a:r>
            </a:p>
          </p:txBody>
        </p:sp>
      </p:grpSp>
      <p:cxnSp>
        <p:nvCxnSpPr>
          <p:cNvPr id="135" name="Straight Connector 134">
            <a:extLst>
              <a:ext uri="{FF2B5EF4-FFF2-40B4-BE49-F238E27FC236}">
                <a16:creationId xmlns:a16="http://schemas.microsoft.com/office/drawing/2014/main" id="{93B60D3C-B0D0-1A42-BF46-A1EF39E3487D}"/>
              </a:ext>
            </a:extLst>
          </p:cNvPr>
          <p:cNvCxnSpPr>
            <a:cxnSpLocks/>
          </p:cNvCxnSpPr>
          <p:nvPr/>
        </p:nvCxnSpPr>
        <p:spPr>
          <a:xfrm>
            <a:off x="20030445" y="20935580"/>
            <a:ext cx="0" cy="2176272"/>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2330450" y="23512336"/>
            <a:ext cx="1826866" cy="338554"/>
            <a:chOff x="21226653" y="24432175"/>
            <a:chExt cx="3041459" cy="338554"/>
          </a:xfrm>
        </p:grpSpPr>
        <p:sp>
          <p:nvSpPr>
            <p:cNvPr id="133" name="TextBox 17">
              <a:extLst>
                <a:ext uri="{FF2B5EF4-FFF2-40B4-BE49-F238E27FC236}">
                  <a16:creationId xmlns:a16="http://schemas.microsoft.com/office/drawing/2014/main" id="{4F534E5A-FB50-2945-B069-503854EC7DE5}"/>
                </a:ext>
              </a:extLst>
            </p:cNvPr>
            <p:cNvSpPr txBox="1"/>
            <p:nvPr/>
          </p:nvSpPr>
          <p:spPr>
            <a:xfrm>
              <a:off x="22040231" y="24432175"/>
              <a:ext cx="2227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a:cs typeface="Century Gothic"/>
                </a:rPr>
                <a:t>Mean TCB</a:t>
              </a:r>
              <a:endParaRPr lang="en-US" sz="1400" dirty="0">
                <a:solidFill>
                  <a:schemeClr val="tx1">
                    <a:lumMod val="75000"/>
                    <a:lumOff val="25000"/>
                  </a:schemeClr>
                </a:solidFill>
                <a:latin typeface="Century Gothic"/>
                <a:cs typeface="Century Gothic"/>
              </a:endParaRPr>
            </a:p>
          </p:txBody>
        </p:sp>
        <p:cxnSp>
          <p:nvCxnSpPr>
            <p:cNvPr id="136" name="Straight Connector 135">
              <a:extLst>
                <a:ext uri="{FF2B5EF4-FFF2-40B4-BE49-F238E27FC236}">
                  <a16:creationId xmlns:a16="http://schemas.microsoft.com/office/drawing/2014/main" id="{F646409D-992E-044D-B71E-115EA2F6A319}"/>
                </a:ext>
              </a:extLst>
            </p:cNvPr>
            <p:cNvCxnSpPr>
              <a:cxnSpLocks/>
            </p:cNvCxnSpPr>
            <p:nvPr/>
          </p:nvCxnSpPr>
          <p:spPr>
            <a:xfrm>
              <a:off x="21226653" y="24601339"/>
              <a:ext cx="73072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141" name="Picture 140">
            <a:extLst>
              <a:ext uri="{FF2B5EF4-FFF2-40B4-BE49-F238E27FC236}">
                <a16:creationId xmlns:a16="http://schemas.microsoft.com/office/drawing/2014/main" id="{2F3338F0-B9EE-3C46-AE44-C4F2D6E2BBC4}"/>
              </a:ext>
            </a:extLst>
          </p:cNvPr>
          <p:cNvPicPr>
            <a:picLocks/>
          </p:cNvPicPr>
          <p:nvPr/>
        </p:nvPicPr>
        <p:blipFill rotWithShape="1">
          <a:blip r:embed="rId13">
            <a:extLst>
              <a:ext uri="{28A0092B-C50C-407E-A947-70E740481C1C}">
                <a14:useLocalDpi xmlns:a14="http://schemas.microsoft.com/office/drawing/2010/main" val="0"/>
              </a:ext>
            </a:extLst>
          </a:blip>
          <a:srcRect l="15838" t="18110" r="14973" b="19054"/>
          <a:stretch/>
        </p:blipFill>
        <p:spPr>
          <a:xfrm>
            <a:off x="13450381" y="20847471"/>
            <a:ext cx="5072176" cy="2276856"/>
          </a:xfrm>
          <a:prstGeom prst="rect">
            <a:avLst/>
          </a:prstGeom>
        </p:spPr>
      </p:pic>
      <p:grpSp>
        <p:nvGrpSpPr>
          <p:cNvPr id="2" name="Group 1">
            <a:extLst>
              <a:ext uri="{FF2B5EF4-FFF2-40B4-BE49-F238E27FC236}">
                <a16:creationId xmlns:a16="http://schemas.microsoft.com/office/drawing/2014/main" id="{1D0608CC-0C8E-4E90-8464-45718517AC5D}"/>
              </a:ext>
            </a:extLst>
          </p:cNvPr>
          <p:cNvGrpSpPr/>
          <p:nvPr/>
        </p:nvGrpSpPr>
        <p:grpSpPr>
          <a:xfrm>
            <a:off x="12707602" y="20771623"/>
            <a:ext cx="713224" cy="2522972"/>
            <a:chOff x="12838983" y="22851340"/>
            <a:chExt cx="539475" cy="2522972"/>
          </a:xfrm>
        </p:grpSpPr>
        <p:sp>
          <p:nvSpPr>
            <p:cNvPr id="144" name="TextBox 10">
              <a:extLst>
                <a:ext uri="{FF2B5EF4-FFF2-40B4-BE49-F238E27FC236}">
                  <a16:creationId xmlns:a16="http://schemas.microsoft.com/office/drawing/2014/main" id="{11280648-296B-C848-B65F-80F9F43A3A72}"/>
                </a:ext>
              </a:extLst>
            </p:cNvPr>
            <p:cNvSpPr txBox="1"/>
            <p:nvPr/>
          </p:nvSpPr>
          <p:spPr>
            <a:xfrm>
              <a:off x="12838983" y="22851340"/>
              <a:ext cx="53947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0.30</a:t>
              </a:r>
            </a:p>
          </p:txBody>
        </p:sp>
        <p:sp>
          <p:nvSpPr>
            <p:cNvPr id="145" name="TextBox 11">
              <a:extLst>
                <a:ext uri="{FF2B5EF4-FFF2-40B4-BE49-F238E27FC236}">
                  <a16:creationId xmlns:a16="http://schemas.microsoft.com/office/drawing/2014/main" id="{0B21F4C7-102F-984B-9434-BA627C00CEB1}"/>
                </a:ext>
              </a:extLst>
            </p:cNvPr>
            <p:cNvSpPr txBox="1"/>
            <p:nvPr/>
          </p:nvSpPr>
          <p:spPr>
            <a:xfrm>
              <a:off x="12838983" y="23582529"/>
              <a:ext cx="53947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0.20</a:t>
              </a:r>
            </a:p>
          </p:txBody>
        </p:sp>
        <p:sp>
          <p:nvSpPr>
            <p:cNvPr id="146" name="TextBox 12">
              <a:extLst>
                <a:ext uri="{FF2B5EF4-FFF2-40B4-BE49-F238E27FC236}">
                  <a16:creationId xmlns:a16="http://schemas.microsoft.com/office/drawing/2014/main" id="{CA60BC13-BFE2-6F4A-BBD5-A5BD62A815A2}"/>
                </a:ext>
              </a:extLst>
            </p:cNvPr>
            <p:cNvSpPr txBox="1"/>
            <p:nvPr/>
          </p:nvSpPr>
          <p:spPr>
            <a:xfrm>
              <a:off x="12838983" y="24280713"/>
              <a:ext cx="53947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0.10</a:t>
              </a:r>
            </a:p>
          </p:txBody>
        </p:sp>
        <p:sp>
          <p:nvSpPr>
            <p:cNvPr id="147" name="TextBox 13">
              <a:extLst>
                <a:ext uri="{FF2B5EF4-FFF2-40B4-BE49-F238E27FC236}">
                  <a16:creationId xmlns:a16="http://schemas.microsoft.com/office/drawing/2014/main" id="{6B32E505-3C06-154B-9535-CDD985B80623}"/>
                </a:ext>
              </a:extLst>
            </p:cNvPr>
            <p:cNvSpPr txBox="1"/>
            <p:nvPr/>
          </p:nvSpPr>
          <p:spPr>
            <a:xfrm>
              <a:off x="12838983" y="25035758"/>
              <a:ext cx="53947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0.00</a:t>
              </a:r>
            </a:p>
          </p:txBody>
        </p:sp>
      </p:grpSp>
      <p:grpSp>
        <p:nvGrpSpPr>
          <p:cNvPr id="52" name="Group 51"/>
          <p:cNvGrpSpPr/>
          <p:nvPr/>
        </p:nvGrpSpPr>
        <p:grpSpPr>
          <a:xfrm>
            <a:off x="15971537" y="23512336"/>
            <a:ext cx="2176487" cy="584776"/>
            <a:chOff x="16209128" y="24963807"/>
            <a:chExt cx="1268326" cy="584776"/>
          </a:xfrm>
        </p:grpSpPr>
        <p:sp>
          <p:nvSpPr>
            <p:cNvPr id="148" name="TextBox 5">
              <a:extLst>
                <a:ext uri="{FF2B5EF4-FFF2-40B4-BE49-F238E27FC236}">
                  <a16:creationId xmlns:a16="http://schemas.microsoft.com/office/drawing/2014/main" id="{D4703D8A-AF21-A047-AD47-A3F01BAE0338}"/>
                </a:ext>
              </a:extLst>
            </p:cNvPr>
            <p:cNvSpPr txBox="1"/>
            <p:nvPr/>
          </p:nvSpPr>
          <p:spPr>
            <a:xfrm>
              <a:off x="16536503" y="24963807"/>
              <a:ext cx="940951"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a:cs typeface="Century Gothic"/>
                </a:rPr>
                <a:t>Minimum TCG</a:t>
              </a:r>
            </a:p>
          </p:txBody>
        </p:sp>
        <p:cxnSp>
          <p:nvCxnSpPr>
            <p:cNvPr id="150" name="Straight Connector 149">
              <a:extLst>
                <a:ext uri="{FF2B5EF4-FFF2-40B4-BE49-F238E27FC236}">
                  <a16:creationId xmlns:a16="http://schemas.microsoft.com/office/drawing/2014/main" id="{9B9794E2-60EA-CF48-911E-9B5736854C01}"/>
                </a:ext>
              </a:extLst>
            </p:cNvPr>
            <p:cNvCxnSpPr>
              <a:cxnSpLocks/>
            </p:cNvCxnSpPr>
            <p:nvPr/>
          </p:nvCxnSpPr>
          <p:spPr>
            <a:xfrm>
              <a:off x="16209128" y="25133084"/>
              <a:ext cx="25577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1" name="Straight Connector 150">
            <a:extLst>
              <a:ext uri="{FF2B5EF4-FFF2-40B4-BE49-F238E27FC236}">
                <a16:creationId xmlns:a16="http://schemas.microsoft.com/office/drawing/2014/main" id="{45D0BB5F-4DB2-9E47-927C-13FB1948E8CC}"/>
              </a:ext>
            </a:extLst>
          </p:cNvPr>
          <p:cNvCxnSpPr>
            <a:cxnSpLocks/>
          </p:cNvCxnSpPr>
          <p:nvPr/>
        </p:nvCxnSpPr>
        <p:spPr>
          <a:xfrm>
            <a:off x="14209578" y="20921197"/>
            <a:ext cx="0" cy="2176272"/>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52" name="TextBox 20">
            <a:extLst>
              <a:ext uri="{FF2B5EF4-FFF2-40B4-BE49-F238E27FC236}">
                <a16:creationId xmlns:a16="http://schemas.microsoft.com/office/drawing/2014/main" id="{B3340261-7C37-0E47-9C47-AF66B7417A3B}"/>
              </a:ext>
            </a:extLst>
          </p:cNvPr>
          <p:cNvSpPr txBox="1"/>
          <p:nvPr/>
        </p:nvSpPr>
        <p:spPr>
          <a:xfrm>
            <a:off x="16393079" y="20388927"/>
            <a:ext cx="423222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lumMod val="75000"/>
                    <a:lumOff val="25000"/>
                  </a:schemeClr>
                </a:solidFill>
                <a:latin typeface="Garamond" panose="02020404030301010803" pitchFamily="18" charset="0"/>
              </a:rPr>
              <a:t>c) Broadmoor Wildlife Sanctuary</a:t>
            </a:r>
          </a:p>
        </p:txBody>
      </p:sp>
      <p:pic>
        <p:nvPicPr>
          <p:cNvPr id="32" name="Picture 31"/>
          <p:cNvPicPr>
            <a:picLocks/>
          </p:cNvPicPr>
          <p:nvPr/>
        </p:nvPicPr>
        <p:blipFill rotWithShape="1">
          <a:blip r:embed="rId14">
            <a:extLst>
              <a:ext uri="{28A0092B-C50C-407E-A947-70E740481C1C}">
                <a14:useLocalDpi xmlns:a14="http://schemas.microsoft.com/office/drawing/2010/main" val="0"/>
              </a:ext>
            </a:extLst>
          </a:blip>
          <a:srcRect l="15158" t="18784" r="14684" b="18344"/>
          <a:stretch/>
        </p:blipFill>
        <p:spPr>
          <a:xfrm>
            <a:off x="19176784" y="17637783"/>
            <a:ext cx="5074920" cy="2276856"/>
          </a:xfrm>
          <a:prstGeom prst="rect">
            <a:avLst/>
          </a:prstGeom>
        </p:spPr>
      </p:pic>
      <p:grpSp>
        <p:nvGrpSpPr>
          <p:cNvPr id="4" name="Group 3">
            <a:extLst>
              <a:ext uri="{FF2B5EF4-FFF2-40B4-BE49-F238E27FC236}">
                <a16:creationId xmlns:a16="http://schemas.microsoft.com/office/drawing/2014/main" id="{0E2259E0-1045-4BE1-B1BA-1C8064FC7AB9}"/>
              </a:ext>
            </a:extLst>
          </p:cNvPr>
          <p:cNvGrpSpPr/>
          <p:nvPr/>
        </p:nvGrpSpPr>
        <p:grpSpPr>
          <a:xfrm>
            <a:off x="18525624" y="17593570"/>
            <a:ext cx="607594" cy="2634178"/>
            <a:chOff x="18668228" y="19651668"/>
            <a:chExt cx="607594" cy="2634178"/>
          </a:xfrm>
        </p:grpSpPr>
        <p:sp>
          <p:nvSpPr>
            <p:cNvPr id="155" name="TextBox 23">
              <a:extLst>
                <a:ext uri="{FF2B5EF4-FFF2-40B4-BE49-F238E27FC236}">
                  <a16:creationId xmlns:a16="http://schemas.microsoft.com/office/drawing/2014/main" id="{32489FC6-27F8-814E-93E6-075336723D2D}"/>
                </a:ext>
              </a:extLst>
            </p:cNvPr>
            <p:cNvSpPr txBox="1"/>
            <p:nvPr/>
          </p:nvSpPr>
          <p:spPr>
            <a:xfrm>
              <a:off x="18668228" y="19651668"/>
              <a:ext cx="60759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0.34</a:t>
              </a:r>
            </a:p>
          </p:txBody>
        </p:sp>
        <p:sp>
          <p:nvSpPr>
            <p:cNvPr id="156" name="TextBox 24">
              <a:extLst>
                <a:ext uri="{FF2B5EF4-FFF2-40B4-BE49-F238E27FC236}">
                  <a16:creationId xmlns:a16="http://schemas.microsoft.com/office/drawing/2014/main" id="{5EA4D055-E88F-664E-81D6-758E07CB3700}"/>
                </a:ext>
              </a:extLst>
            </p:cNvPr>
            <p:cNvSpPr txBox="1"/>
            <p:nvPr/>
          </p:nvSpPr>
          <p:spPr>
            <a:xfrm>
              <a:off x="18668228" y="20481379"/>
              <a:ext cx="60759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0.28</a:t>
              </a:r>
            </a:p>
          </p:txBody>
        </p:sp>
        <p:sp>
          <p:nvSpPr>
            <p:cNvPr id="157" name="TextBox 25">
              <a:extLst>
                <a:ext uri="{FF2B5EF4-FFF2-40B4-BE49-F238E27FC236}">
                  <a16:creationId xmlns:a16="http://schemas.microsoft.com/office/drawing/2014/main" id="{7BB96DD4-6F9D-A145-8D9A-E5C25FA52720}"/>
                </a:ext>
              </a:extLst>
            </p:cNvPr>
            <p:cNvSpPr txBox="1"/>
            <p:nvPr/>
          </p:nvSpPr>
          <p:spPr>
            <a:xfrm>
              <a:off x="18668228" y="21089894"/>
              <a:ext cx="60759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0.24</a:t>
              </a:r>
            </a:p>
          </p:txBody>
        </p:sp>
        <p:sp>
          <p:nvSpPr>
            <p:cNvPr id="158" name="TextBox 27">
              <a:extLst>
                <a:ext uri="{FF2B5EF4-FFF2-40B4-BE49-F238E27FC236}">
                  <a16:creationId xmlns:a16="http://schemas.microsoft.com/office/drawing/2014/main" id="{7B12EBE1-C57B-7843-B3C5-F8A3B1523161}"/>
                </a:ext>
              </a:extLst>
            </p:cNvPr>
            <p:cNvSpPr txBox="1"/>
            <p:nvPr/>
          </p:nvSpPr>
          <p:spPr>
            <a:xfrm>
              <a:off x="18668228" y="21701070"/>
              <a:ext cx="607594"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0.20</a:t>
              </a:r>
            </a:p>
            <a:p>
              <a:endParaRPr lang="en-US" sz="1600" dirty="0">
                <a:latin typeface="Garamond" panose="02020404030301010803" pitchFamily="18" charset="0"/>
              </a:endParaRPr>
            </a:p>
          </p:txBody>
        </p:sp>
      </p:grpSp>
      <p:sp>
        <p:nvSpPr>
          <p:cNvPr id="161" name="TextBox 20">
            <a:extLst>
              <a:ext uri="{FF2B5EF4-FFF2-40B4-BE49-F238E27FC236}">
                <a16:creationId xmlns:a16="http://schemas.microsoft.com/office/drawing/2014/main" id="{B3340261-7C37-0E47-9C47-AF66B7417A3B}"/>
              </a:ext>
            </a:extLst>
          </p:cNvPr>
          <p:cNvSpPr txBox="1"/>
          <p:nvPr/>
        </p:nvSpPr>
        <p:spPr>
          <a:xfrm>
            <a:off x="16220972" y="17179035"/>
            <a:ext cx="457644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lumMod val="75000"/>
                    <a:lumOff val="25000"/>
                  </a:schemeClr>
                </a:solidFill>
                <a:latin typeface="Garamond" panose="02020404030301010803" pitchFamily="18" charset="0"/>
              </a:rPr>
              <a:t>b) Ipswich River Wildlife Sanctuary</a:t>
            </a:r>
          </a:p>
        </p:txBody>
      </p:sp>
      <p:pic>
        <p:nvPicPr>
          <p:cNvPr id="1024" name="Picture 1023"/>
          <p:cNvPicPr>
            <a:picLocks/>
          </p:cNvPicPr>
          <p:nvPr/>
        </p:nvPicPr>
        <p:blipFill rotWithShape="1">
          <a:blip r:embed="rId15">
            <a:extLst>
              <a:ext uri="{28A0092B-C50C-407E-A947-70E740481C1C}">
                <a14:useLocalDpi xmlns:a14="http://schemas.microsoft.com/office/drawing/2010/main" val="0"/>
              </a:ext>
            </a:extLst>
          </a:blip>
          <a:srcRect l="15841" t="18654" r="15825" b="18748"/>
          <a:stretch/>
        </p:blipFill>
        <p:spPr>
          <a:xfrm>
            <a:off x="13398841" y="17646635"/>
            <a:ext cx="5074920" cy="2276856"/>
          </a:xfrm>
          <a:prstGeom prst="rect">
            <a:avLst/>
          </a:prstGeom>
        </p:spPr>
      </p:pic>
      <p:grpSp>
        <p:nvGrpSpPr>
          <p:cNvPr id="3" name="Group 2">
            <a:extLst>
              <a:ext uri="{FF2B5EF4-FFF2-40B4-BE49-F238E27FC236}">
                <a16:creationId xmlns:a16="http://schemas.microsoft.com/office/drawing/2014/main" id="{0F008B82-3DE9-4D78-A4F1-55450EE6E943}"/>
              </a:ext>
            </a:extLst>
          </p:cNvPr>
          <p:cNvGrpSpPr/>
          <p:nvPr/>
        </p:nvGrpSpPr>
        <p:grpSpPr>
          <a:xfrm>
            <a:off x="12707591" y="17545718"/>
            <a:ext cx="669696" cy="2461991"/>
            <a:chOff x="12751139" y="19870154"/>
            <a:chExt cx="669696" cy="2137998"/>
          </a:xfrm>
        </p:grpSpPr>
        <p:sp>
          <p:nvSpPr>
            <p:cNvPr id="167" name="TextBox 24">
              <a:extLst>
                <a:ext uri="{FF2B5EF4-FFF2-40B4-BE49-F238E27FC236}">
                  <a16:creationId xmlns:a16="http://schemas.microsoft.com/office/drawing/2014/main" id="{5EA4D055-E88F-664E-81D6-758E07CB3700}"/>
                </a:ext>
              </a:extLst>
            </p:cNvPr>
            <p:cNvSpPr txBox="1"/>
            <p:nvPr/>
          </p:nvSpPr>
          <p:spPr>
            <a:xfrm>
              <a:off x="12751139" y="19870154"/>
              <a:ext cx="669696"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0.30</a:t>
              </a:r>
            </a:p>
          </p:txBody>
        </p:sp>
        <p:sp>
          <p:nvSpPr>
            <p:cNvPr id="168" name="TextBox 25">
              <a:extLst>
                <a:ext uri="{FF2B5EF4-FFF2-40B4-BE49-F238E27FC236}">
                  <a16:creationId xmlns:a16="http://schemas.microsoft.com/office/drawing/2014/main" id="{7BB96DD4-6F9D-A145-8D9A-E5C25FA52720}"/>
                </a:ext>
              </a:extLst>
            </p:cNvPr>
            <p:cNvSpPr txBox="1"/>
            <p:nvPr/>
          </p:nvSpPr>
          <p:spPr>
            <a:xfrm>
              <a:off x="12751139" y="21083589"/>
              <a:ext cx="607595"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0.10</a:t>
              </a:r>
            </a:p>
          </p:txBody>
        </p:sp>
        <p:sp>
          <p:nvSpPr>
            <p:cNvPr id="169" name="TextBox 27">
              <a:extLst>
                <a:ext uri="{FF2B5EF4-FFF2-40B4-BE49-F238E27FC236}">
                  <a16:creationId xmlns:a16="http://schemas.microsoft.com/office/drawing/2014/main" id="{7B12EBE1-C57B-7843-B3C5-F8A3B1523161}"/>
                </a:ext>
              </a:extLst>
            </p:cNvPr>
            <p:cNvSpPr txBox="1"/>
            <p:nvPr/>
          </p:nvSpPr>
          <p:spPr>
            <a:xfrm>
              <a:off x="12751139" y="21669598"/>
              <a:ext cx="607595"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0.00</a:t>
              </a:r>
            </a:p>
          </p:txBody>
        </p:sp>
        <p:sp>
          <p:nvSpPr>
            <p:cNvPr id="1027" name="Rectangle 1026"/>
            <p:cNvSpPr/>
            <p:nvPr/>
          </p:nvSpPr>
          <p:spPr>
            <a:xfrm>
              <a:off x="12751139" y="20482853"/>
              <a:ext cx="582211" cy="338554"/>
            </a:xfrm>
            <a:prstGeom prst="rect">
              <a:avLst/>
            </a:prstGeom>
          </p:spPr>
          <p:txBody>
            <a:bodyPr wrap="none">
              <a:spAutoFit/>
            </a:bodyPr>
            <a:lstStyle/>
            <a:p>
              <a:r>
                <a:rPr lang="en-US" sz="1600" dirty="0">
                  <a:latin typeface="Century Gothic" panose="020B0502020202020204" pitchFamily="34" charset="0"/>
                </a:rPr>
                <a:t>0.20</a:t>
              </a:r>
            </a:p>
          </p:txBody>
        </p:sp>
      </p:grpSp>
      <p:pic>
        <p:nvPicPr>
          <p:cNvPr id="1033" name="Picture 1032"/>
          <p:cNvPicPr>
            <a:picLocks/>
          </p:cNvPicPr>
          <p:nvPr/>
        </p:nvPicPr>
        <p:blipFill rotWithShape="1">
          <a:blip r:embed="rId16">
            <a:extLst>
              <a:ext uri="{28A0092B-C50C-407E-A947-70E740481C1C}">
                <a14:useLocalDpi xmlns:a14="http://schemas.microsoft.com/office/drawing/2010/main" val="0"/>
              </a:ext>
            </a:extLst>
          </a:blip>
          <a:srcRect l="14649" t="17520" r="14897" b="18668"/>
          <a:stretch/>
        </p:blipFill>
        <p:spPr>
          <a:xfrm>
            <a:off x="13373531" y="14451706"/>
            <a:ext cx="5074920" cy="2276856"/>
          </a:xfrm>
          <a:prstGeom prst="rect">
            <a:avLst/>
          </a:prstGeom>
        </p:spPr>
      </p:pic>
      <p:grpSp>
        <p:nvGrpSpPr>
          <p:cNvPr id="13" name="Group 12">
            <a:extLst>
              <a:ext uri="{FF2B5EF4-FFF2-40B4-BE49-F238E27FC236}">
                <a16:creationId xmlns:a16="http://schemas.microsoft.com/office/drawing/2014/main" id="{4D77DC75-B7D1-4D6D-B092-ADA16CC12A7A}"/>
              </a:ext>
            </a:extLst>
          </p:cNvPr>
          <p:cNvGrpSpPr/>
          <p:nvPr/>
        </p:nvGrpSpPr>
        <p:grpSpPr>
          <a:xfrm>
            <a:off x="12707591" y="14413735"/>
            <a:ext cx="637784" cy="2423607"/>
            <a:chOff x="12915245" y="16349903"/>
            <a:chExt cx="637784" cy="2137998"/>
          </a:xfrm>
        </p:grpSpPr>
        <p:sp>
          <p:nvSpPr>
            <p:cNvPr id="181" name="TextBox 24">
              <a:extLst>
                <a:ext uri="{FF2B5EF4-FFF2-40B4-BE49-F238E27FC236}">
                  <a16:creationId xmlns:a16="http://schemas.microsoft.com/office/drawing/2014/main" id="{5EA4D055-E88F-664E-81D6-758E07CB3700}"/>
                </a:ext>
              </a:extLst>
            </p:cNvPr>
            <p:cNvSpPr txBox="1"/>
            <p:nvPr/>
          </p:nvSpPr>
          <p:spPr>
            <a:xfrm>
              <a:off x="12915245" y="16349903"/>
              <a:ext cx="637784"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0.30</a:t>
              </a:r>
            </a:p>
          </p:txBody>
        </p:sp>
        <p:sp>
          <p:nvSpPr>
            <p:cNvPr id="182" name="TextBox 25">
              <a:extLst>
                <a:ext uri="{FF2B5EF4-FFF2-40B4-BE49-F238E27FC236}">
                  <a16:creationId xmlns:a16="http://schemas.microsoft.com/office/drawing/2014/main" id="{7BB96DD4-6F9D-A145-8D9A-E5C25FA52720}"/>
                </a:ext>
              </a:extLst>
            </p:cNvPr>
            <p:cNvSpPr txBox="1"/>
            <p:nvPr/>
          </p:nvSpPr>
          <p:spPr>
            <a:xfrm>
              <a:off x="12915245" y="17606372"/>
              <a:ext cx="607595"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1600" dirty="0">
                  <a:latin typeface="Century Gothic" panose="020B0502020202020204" pitchFamily="34" charset="0"/>
                </a:rPr>
                <a:t>0.10</a:t>
              </a:r>
            </a:p>
          </p:txBody>
        </p:sp>
        <p:sp>
          <p:nvSpPr>
            <p:cNvPr id="183" name="TextBox 27">
              <a:extLst>
                <a:ext uri="{FF2B5EF4-FFF2-40B4-BE49-F238E27FC236}">
                  <a16:creationId xmlns:a16="http://schemas.microsoft.com/office/drawing/2014/main" id="{7B12EBE1-C57B-7843-B3C5-F8A3B1523161}"/>
                </a:ext>
              </a:extLst>
            </p:cNvPr>
            <p:cNvSpPr txBox="1"/>
            <p:nvPr/>
          </p:nvSpPr>
          <p:spPr>
            <a:xfrm>
              <a:off x="12915245" y="18149347"/>
              <a:ext cx="607595"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0.00</a:t>
              </a:r>
            </a:p>
          </p:txBody>
        </p:sp>
        <p:sp>
          <p:nvSpPr>
            <p:cNvPr id="1035" name="Rectangle 1034"/>
            <p:cNvSpPr/>
            <p:nvPr/>
          </p:nvSpPr>
          <p:spPr>
            <a:xfrm>
              <a:off x="12915245" y="16949718"/>
              <a:ext cx="582211" cy="338554"/>
            </a:xfrm>
            <a:prstGeom prst="rect">
              <a:avLst/>
            </a:prstGeom>
          </p:spPr>
          <p:txBody>
            <a:bodyPr wrap="none">
              <a:spAutoFit/>
            </a:bodyPr>
            <a:lstStyle/>
            <a:p>
              <a:r>
                <a:rPr lang="en-US" sz="1600" dirty="0">
                  <a:latin typeface="Century Gothic" panose="020B0502020202020204" pitchFamily="34" charset="0"/>
                </a:rPr>
                <a:t>0.20</a:t>
              </a:r>
            </a:p>
          </p:txBody>
        </p:sp>
      </p:grpSp>
      <p:sp>
        <p:nvSpPr>
          <p:cNvPr id="1036" name="Rectangle 1035"/>
          <p:cNvSpPr/>
          <p:nvPr/>
        </p:nvSpPr>
        <p:spPr>
          <a:xfrm>
            <a:off x="13151539" y="16697109"/>
            <a:ext cx="5526473" cy="338554"/>
          </a:xfrm>
          <a:prstGeom prst="rect">
            <a:avLst/>
          </a:prstGeom>
        </p:spPr>
        <p:txBody>
          <a:bodyPr wrap="none">
            <a:spAutoFit/>
          </a:bodyPr>
          <a:lstStyle/>
          <a:p>
            <a:r>
              <a:rPr lang="en-US" sz="1600" dirty="0">
                <a:latin typeface="Century Gothic"/>
                <a:cs typeface="Century Gothic"/>
              </a:rPr>
              <a:t>1985    1990                  2000             2010                  2019 </a:t>
            </a:r>
          </a:p>
        </p:txBody>
      </p:sp>
      <p:pic>
        <p:nvPicPr>
          <p:cNvPr id="1037" name="Picture 1036"/>
          <p:cNvPicPr>
            <a:picLocks/>
          </p:cNvPicPr>
          <p:nvPr/>
        </p:nvPicPr>
        <p:blipFill rotWithShape="1">
          <a:blip r:embed="rId17">
            <a:extLst>
              <a:ext uri="{28A0092B-C50C-407E-A947-70E740481C1C}">
                <a14:useLocalDpi xmlns:a14="http://schemas.microsoft.com/office/drawing/2010/main" val="0"/>
              </a:ext>
            </a:extLst>
          </a:blip>
          <a:srcRect l="14811" t="17162" r="15037" b="18676"/>
          <a:stretch/>
        </p:blipFill>
        <p:spPr>
          <a:xfrm>
            <a:off x="19167174" y="14451706"/>
            <a:ext cx="5074920" cy="2276856"/>
          </a:xfrm>
          <a:prstGeom prst="rect">
            <a:avLst/>
          </a:prstGeom>
        </p:spPr>
      </p:pic>
      <p:grpSp>
        <p:nvGrpSpPr>
          <p:cNvPr id="6" name="Group 5">
            <a:extLst>
              <a:ext uri="{FF2B5EF4-FFF2-40B4-BE49-F238E27FC236}">
                <a16:creationId xmlns:a16="http://schemas.microsoft.com/office/drawing/2014/main" id="{87D9A343-50BE-4749-A1A8-E5D84FA4C0E3}"/>
              </a:ext>
            </a:extLst>
          </p:cNvPr>
          <p:cNvGrpSpPr/>
          <p:nvPr/>
        </p:nvGrpSpPr>
        <p:grpSpPr>
          <a:xfrm>
            <a:off x="18525624" y="14455345"/>
            <a:ext cx="678359" cy="2388327"/>
            <a:chOff x="18587770" y="16365415"/>
            <a:chExt cx="678359" cy="2412316"/>
          </a:xfrm>
        </p:grpSpPr>
        <p:sp>
          <p:nvSpPr>
            <p:cNvPr id="190" name="TextBox 24">
              <a:extLst>
                <a:ext uri="{FF2B5EF4-FFF2-40B4-BE49-F238E27FC236}">
                  <a16:creationId xmlns:a16="http://schemas.microsoft.com/office/drawing/2014/main" id="{5EA4D055-E88F-664E-81D6-758E07CB3700}"/>
                </a:ext>
              </a:extLst>
            </p:cNvPr>
            <p:cNvSpPr txBox="1"/>
            <p:nvPr/>
          </p:nvSpPr>
          <p:spPr>
            <a:xfrm>
              <a:off x="18587770" y="16365415"/>
              <a:ext cx="678359"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0.30</a:t>
              </a:r>
            </a:p>
          </p:txBody>
        </p:sp>
        <p:sp>
          <p:nvSpPr>
            <p:cNvPr id="191" name="TextBox 25">
              <a:extLst>
                <a:ext uri="{FF2B5EF4-FFF2-40B4-BE49-F238E27FC236}">
                  <a16:creationId xmlns:a16="http://schemas.microsoft.com/office/drawing/2014/main" id="{7BB96DD4-6F9D-A145-8D9A-E5C25FA52720}"/>
                </a:ext>
              </a:extLst>
            </p:cNvPr>
            <p:cNvSpPr txBox="1"/>
            <p:nvPr/>
          </p:nvSpPr>
          <p:spPr>
            <a:xfrm>
              <a:off x="18587770" y="17745681"/>
              <a:ext cx="607595"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0.10</a:t>
              </a:r>
            </a:p>
          </p:txBody>
        </p:sp>
        <p:sp>
          <p:nvSpPr>
            <p:cNvPr id="192" name="TextBox 27">
              <a:extLst>
                <a:ext uri="{FF2B5EF4-FFF2-40B4-BE49-F238E27FC236}">
                  <a16:creationId xmlns:a16="http://schemas.microsoft.com/office/drawing/2014/main" id="{7B12EBE1-C57B-7843-B3C5-F8A3B1523161}"/>
                </a:ext>
              </a:extLst>
            </p:cNvPr>
            <p:cNvSpPr txBox="1"/>
            <p:nvPr/>
          </p:nvSpPr>
          <p:spPr>
            <a:xfrm>
              <a:off x="18587770" y="18439177"/>
              <a:ext cx="607595" cy="338554"/>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entury Gothic" panose="020B0502020202020204" pitchFamily="34" charset="0"/>
                </a:rPr>
                <a:t>0.00</a:t>
              </a:r>
            </a:p>
          </p:txBody>
        </p:sp>
        <p:sp>
          <p:nvSpPr>
            <p:cNvPr id="1040" name="Rectangle 1039"/>
            <p:cNvSpPr/>
            <p:nvPr/>
          </p:nvSpPr>
          <p:spPr>
            <a:xfrm>
              <a:off x="18587770" y="17036737"/>
              <a:ext cx="582211" cy="338554"/>
            </a:xfrm>
            <a:prstGeom prst="rect">
              <a:avLst/>
            </a:prstGeom>
          </p:spPr>
          <p:txBody>
            <a:bodyPr wrap="none">
              <a:spAutoFit/>
            </a:bodyPr>
            <a:lstStyle/>
            <a:p>
              <a:r>
                <a:rPr lang="en-US" sz="1600" dirty="0">
                  <a:latin typeface="Century Gothic" panose="020B0502020202020204" pitchFamily="34" charset="0"/>
                </a:rPr>
                <a:t>0.20</a:t>
              </a:r>
            </a:p>
          </p:txBody>
        </p:sp>
      </p:grpSp>
      <p:sp>
        <p:nvSpPr>
          <p:cNvPr id="1041" name="Rectangle 1040"/>
          <p:cNvSpPr/>
          <p:nvPr/>
        </p:nvSpPr>
        <p:spPr>
          <a:xfrm>
            <a:off x="15900220" y="14025730"/>
            <a:ext cx="5217944" cy="461665"/>
          </a:xfrm>
          <a:prstGeom prst="rect">
            <a:avLst/>
          </a:prstGeom>
        </p:spPr>
        <p:txBody>
          <a:bodyPr wrap="square">
            <a:spAutoFit/>
          </a:bodyPr>
          <a:lstStyle/>
          <a:p>
            <a:r>
              <a:rPr lang="en-US" sz="2400" dirty="0">
                <a:solidFill>
                  <a:schemeClr val="tx1">
                    <a:lumMod val="75000"/>
                    <a:lumOff val="25000"/>
                  </a:schemeClr>
                </a:solidFill>
                <a:latin typeface="Garamond" panose="02020404030301010803" pitchFamily="18" charset="0"/>
              </a:rPr>
              <a:t>a) Wachusetts Meadow Wildlife Sanctuary</a:t>
            </a:r>
          </a:p>
        </p:txBody>
      </p:sp>
      <p:grpSp>
        <p:nvGrpSpPr>
          <p:cNvPr id="51" name="Group 50"/>
          <p:cNvGrpSpPr/>
          <p:nvPr/>
        </p:nvGrpSpPr>
        <p:grpSpPr>
          <a:xfrm>
            <a:off x="12850053" y="23512336"/>
            <a:ext cx="2159883" cy="584776"/>
            <a:chOff x="12888537" y="24943433"/>
            <a:chExt cx="2249016" cy="584776"/>
          </a:xfrm>
        </p:grpSpPr>
        <p:cxnSp>
          <p:nvCxnSpPr>
            <p:cNvPr id="149" name="Straight Connector 148">
              <a:extLst>
                <a:ext uri="{FF2B5EF4-FFF2-40B4-BE49-F238E27FC236}">
                  <a16:creationId xmlns:a16="http://schemas.microsoft.com/office/drawing/2014/main" id="{0A49B126-FAD7-D248-9AC1-665B52894E41}"/>
                </a:ext>
              </a:extLst>
            </p:cNvPr>
            <p:cNvCxnSpPr>
              <a:cxnSpLocks/>
            </p:cNvCxnSpPr>
            <p:nvPr/>
          </p:nvCxnSpPr>
          <p:spPr>
            <a:xfrm>
              <a:off x="12888537" y="25112710"/>
              <a:ext cx="4572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42" name="Rectangle 1041"/>
            <p:cNvSpPr/>
            <p:nvPr/>
          </p:nvSpPr>
          <p:spPr>
            <a:xfrm>
              <a:off x="13413480" y="24943433"/>
              <a:ext cx="1724073" cy="584776"/>
            </a:xfrm>
            <a:prstGeom prst="rect">
              <a:avLst/>
            </a:prstGeom>
          </p:spPr>
          <p:txBody>
            <a:bodyPr wrap="square">
              <a:spAutoFit/>
            </a:bodyPr>
            <a:lstStyle/>
            <a:p>
              <a:r>
                <a:rPr lang="en-US" sz="1600" dirty="0">
                  <a:solidFill>
                    <a:schemeClr val="tx1">
                      <a:lumMod val="75000"/>
                      <a:lumOff val="25000"/>
                    </a:schemeClr>
                  </a:solidFill>
                  <a:latin typeface="Century Gothic"/>
                  <a:cs typeface="Century Gothic"/>
                </a:rPr>
                <a:t>Maximum TCG</a:t>
              </a:r>
            </a:p>
          </p:txBody>
        </p:sp>
      </p:grpSp>
      <p:pic>
        <p:nvPicPr>
          <p:cNvPr id="1044" name="Picture 1043"/>
          <p:cNvPicPr>
            <a:picLocks/>
          </p:cNvPicPr>
          <p:nvPr/>
        </p:nvPicPr>
        <p:blipFill rotWithShape="1">
          <a:blip r:embed="rId18" cstate="print">
            <a:extLst>
              <a:ext uri="{28A0092B-C50C-407E-A947-70E740481C1C}">
                <a14:useLocalDpi xmlns:a14="http://schemas.microsoft.com/office/drawing/2010/main" val="0"/>
              </a:ext>
            </a:extLst>
          </a:blip>
          <a:srcRect l="2250" r="4610" b="4875"/>
          <a:stretch/>
        </p:blipFill>
        <p:spPr>
          <a:xfrm>
            <a:off x="12856606" y="9911258"/>
            <a:ext cx="7613476" cy="3966749"/>
          </a:xfrm>
          <a:prstGeom prst="rect">
            <a:avLst/>
          </a:prstGeom>
        </p:spPr>
      </p:pic>
      <p:grpSp>
        <p:nvGrpSpPr>
          <p:cNvPr id="17" name="Group 16">
            <a:extLst>
              <a:ext uri="{FF2B5EF4-FFF2-40B4-BE49-F238E27FC236}">
                <a16:creationId xmlns:a16="http://schemas.microsoft.com/office/drawing/2014/main" id="{91B7FBA8-6724-405C-905F-A1C561D656A0}"/>
              </a:ext>
            </a:extLst>
          </p:cNvPr>
          <p:cNvGrpSpPr/>
          <p:nvPr/>
        </p:nvGrpSpPr>
        <p:grpSpPr>
          <a:xfrm>
            <a:off x="20637186" y="11802472"/>
            <a:ext cx="2936791" cy="1465195"/>
            <a:chOff x="13150637" y="12522226"/>
            <a:chExt cx="1924624" cy="1465195"/>
          </a:xfrm>
        </p:grpSpPr>
        <p:sp>
          <p:nvSpPr>
            <p:cNvPr id="198" name="Rectangle 197">
              <a:extLst>
                <a:ext uri="{FF2B5EF4-FFF2-40B4-BE49-F238E27FC236}">
                  <a16:creationId xmlns:a16="http://schemas.microsoft.com/office/drawing/2014/main" id="{15CA251A-3661-D641-B0AD-F0DC009FE30A}"/>
                </a:ext>
              </a:extLst>
            </p:cNvPr>
            <p:cNvSpPr/>
            <p:nvPr/>
          </p:nvSpPr>
          <p:spPr>
            <a:xfrm>
              <a:off x="13159072" y="12623096"/>
              <a:ext cx="252966" cy="1879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199" name="Oval 198">
              <a:extLst>
                <a:ext uri="{FF2B5EF4-FFF2-40B4-BE49-F238E27FC236}">
                  <a16:creationId xmlns:a16="http://schemas.microsoft.com/office/drawing/2014/main" id="{160C919F-C0C2-924E-B3CD-81B2E030FC05}"/>
                </a:ext>
              </a:extLst>
            </p:cNvPr>
            <p:cNvSpPr/>
            <p:nvPr/>
          </p:nvSpPr>
          <p:spPr>
            <a:xfrm>
              <a:off x="13150637" y="13287806"/>
              <a:ext cx="269836" cy="22423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200" name="Rectangle 199">
              <a:extLst>
                <a:ext uri="{FF2B5EF4-FFF2-40B4-BE49-F238E27FC236}">
                  <a16:creationId xmlns:a16="http://schemas.microsoft.com/office/drawing/2014/main" id="{6A08F0BA-5CD2-2C45-9C01-9BFF6FAD36AC}"/>
                </a:ext>
              </a:extLst>
            </p:cNvPr>
            <p:cNvSpPr/>
            <p:nvPr/>
          </p:nvSpPr>
          <p:spPr>
            <a:xfrm>
              <a:off x="13159072" y="13724185"/>
              <a:ext cx="252966" cy="187918"/>
            </a:xfrm>
            <a:prstGeom prst="rect">
              <a:avLst/>
            </a:prstGeom>
            <a:solidFill>
              <a:srgbClr val="17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solidFill>
                  <a:srgbClr val="10FEFD"/>
                </a:solidFill>
                <a:latin typeface="Century Gothic" panose="020B0502020202020204" pitchFamily="34" charset="0"/>
              </a:endParaRPr>
            </a:p>
          </p:txBody>
        </p:sp>
        <p:sp>
          <p:nvSpPr>
            <p:cNvPr id="1045" name="Rectangle 1044"/>
            <p:cNvSpPr/>
            <p:nvPr/>
          </p:nvSpPr>
          <p:spPr>
            <a:xfrm>
              <a:off x="13445586" y="13648867"/>
              <a:ext cx="1539576" cy="338554"/>
            </a:xfrm>
            <a:prstGeom prst="rect">
              <a:avLst/>
            </a:prstGeom>
          </p:spPr>
          <p:txBody>
            <a:bodyPr wrap="square">
              <a:spAutoFit/>
            </a:bodyPr>
            <a:lstStyle/>
            <a:p>
              <a:r>
                <a:rPr lang="en-US" sz="1600" dirty="0">
                  <a:solidFill>
                    <a:schemeClr val="tx1">
                      <a:lumMod val="75000"/>
                      <a:lumOff val="25000"/>
                    </a:schemeClr>
                  </a:solidFill>
                  <a:latin typeface="Garamond" panose="02020404030301010803" pitchFamily="18" charset="0"/>
                  <a:cs typeface="Centure gothic"/>
                </a:rPr>
                <a:t>Detected Flooding</a:t>
              </a:r>
            </a:p>
          </p:txBody>
        </p:sp>
        <p:sp>
          <p:nvSpPr>
            <p:cNvPr id="1046" name="Rectangle 1045"/>
            <p:cNvSpPr/>
            <p:nvPr/>
          </p:nvSpPr>
          <p:spPr>
            <a:xfrm>
              <a:off x="13445586" y="13230644"/>
              <a:ext cx="1550836" cy="338554"/>
            </a:xfrm>
            <a:prstGeom prst="rect">
              <a:avLst/>
            </a:prstGeom>
          </p:spPr>
          <p:txBody>
            <a:bodyPr wrap="square">
              <a:spAutoFit/>
            </a:bodyPr>
            <a:lstStyle/>
            <a:p>
              <a:r>
                <a:rPr lang="en-US" sz="1600" dirty="0">
                  <a:solidFill>
                    <a:schemeClr val="tx1">
                      <a:lumMod val="75000"/>
                      <a:lumOff val="25000"/>
                    </a:schemeClr>
                  </a:solidFill>
                  <a:latin typeface="Garamond" panose="02020404030301010803" pitchFamily="18" charset="0"/>
                  <a:cs typeface="Centure gothic"/>
                </a:rPr>
                <a:t>Beaver Observations</a:t>
              </a:r>
            </a:p>
          </p:txBody>
        </p:sp>
        <p:sp>
          <p:nvSpPr>
            <p:cNvPr id="1047" name="Rectangle 1046"/>
            <p:cNvSpPr/>
            <p:nvPr/>
          </p:nvSpPr>
          <p:spPr>
            <a:xfrm>
              <a:off x="13445586" y="12522226"/>
              <a:ext cx="1629675" cy="584775"/>
            </a:xfrm>
            <a:prstGeom prst="rect">
              <a:avLst/>
            </a:prstGeom>
          </p:spPr>
          <p:txBody>
            <a:bodyPr wrap="square">
              <a:spAutoFit/>
            </a:bodyPr>
            <a:lstStyle/>
            <a:p>
              <a:r>
                <a:rPr lang="en-US" sz="1600" dirty="0">
                  <a:solidFill>
                    <a:schemeClr val="tx1">
                      <a:lumMod val="75000"/>
                      <a:lumOff val="25000"/>
                    </a:schemeClr>
                  </a:solidFill>
                  <a:latin typeface="Garamond" panose="02020404030301010803" pitchFamily="18" charset="0"/>
                  <a:cs typeface="Centure gothic"/>
                </a:rPr>
                <a:t>Massachusetts Border</a:t>
              </a:r>
            </a:p>
            <a:p>
              <a:r>
                <a:rPr lang="en-US" sz="1600" dirty="0">
                  <a:solidFill>
                    <a:schemeClr val="tx1">
                      <a:lumMod val="75000"/>
                      <a:lumOff val="25000"/>
                    </a:schemeClr>
                  </a:solidFill>
                  <a:latin typeface="Garamond" panose="02020404030301010803" pitchFamily="18" charset="0"/>
                  <a:cs typeface="Centure gothic"/>
                </a:rPr>
                <a:t>(5km buffer)</a:t>
              </a:r>
            </a:p>
          </p:txBody>
        </p:sp>
      </p:grpSp>
      <p:sp>
        <p:nvSpPr>
          <p:cNvPr id="26" name="TextBox 25">
            <a:extLst>
              <a:ext uri="{FF2B5EF4-FFF2-40B4-BE49-F238E27FC236}">
                <a16:creationId xmlns:a16="http://schemas.microsoft.com/office/drawing/2014/main" id="{5503F513-C9C7-492D-8A37-369424C80871}"/>
              </a:ext>
            </a:extLst>
          </p:cNvPr>
          <p:cNvSpPr txBox="1"/>
          <p:nvPr/>
        </p:nvSpPr>
        <p:spPr>
          <a:xfrm>
            <a:off x="20637186" y="9911258"/>
            <a:ext cx="3489813" cy="1569660"/>
          </a:xfrm>
          <a:prstGeom prst="rect">
            <a:avLst/>
          </a:prstGeom>
          <a:noFill/>
        </p:spPr>
        <p:txBody>
          <a:bodyPr wrap="square" rtlCol="0">
            <a:spAutoFit/>
          </a:bodyPr>
          <a:lstStyle/>
          <a:p>
            <a:r>
              <a:rPr lang="en-US" sz="1600" i="1" dirty="0">
                <a:solidFill>
                  <a:schemeClr val="tx1">
                    <a:lumMod val="75000"/>
                    <a:lumOff val="25000"/>
                  </a:schemeClr>
                </a:solidFill>
                <a:latin typeface="Garamond"/>
                <a:cs typeface="Garamond"/>
              </a:rPr>
              <a:t>Figure 3. </a:t>
            </a:r>
            <a:r>
              <a:rPr lang="en-US" sz="1600" dirty="0">
                <a:solidFill>
                  <a:schemeClr val="tx1">
                    <a:lumMod val="75000"/>
                    <a:lumOff val="25000"/>
                  </a:schemeClr>
                </a:solidFill>
                <a:latin typeface="Garamond"/>
                <a:cs typeface="Garamond"/>
              </a:rPr>
              <a:t>Displays B-FED detected flooding and reported beaver observations from 1985 to 2019. A 5km buffer was added to the border of Massachusetts to include any flooding that crossed state lines. </a:t>
            </a:r>
          </a:p>
        </p:txBody>
      </p:sp>
      <p:sp>
        <p:nvSpPr>
          <p:cNvPr id="27" name="TextBox 26">
            <a:extLst>
              <a:ext uri="{FF2B5EF4-FFF2-40B4-BE49-F238E27FC236}">
                <a16:creationId xmlns:a16="http://schemas.microsoft.com/office/drawing/2014/main" id="{43E854DB-85FD-496E-9F75-9727EB881815}"/>
              </a:ext>
            </a:extLst>
          </p:cNvPr>
          <p:cNvSpPr txBox="1"/>
          <p:nvPr/>
        </p:nvSpPr>
        <p:spPr>
          <a:xfrm>
            <a:off x="973063" y="18488689"/>
            <a:ext cx="11099394" cy="584776"/>
          </a:xfrm>
          <a:prstGeom prst="rect">
            <a:avLst/>
          </a:prstGeom>
          <a:noFill/>
        </p:spPr>
        <p:txBody>
          <a:bodyPr wrap="square" rtlCol="0">
            <a:spAutoFit/>
          </a:bodyPr>
          <a:lstStyle/>
          <a:p>
            <a:r>
              <a:rPr lang="en-US" sz="1600" i="1" dirty="0">
                <a:solidFill>
                  <a:schemeClr val="tx1">
                    <a:lumMod val="75000"/>
                    <a:lumOff val="25000"/>
                  </a:schemeClr>
                </a:solidFill>
                <a:latin typeface="Garamond"/>
                <a:cs typeface="Garamond"/>
              </a:rPr>
              <a:t>Figure 1. </a:t>
            </a:r>
            <a:r>
              <a:rPr lang="en-US" sz="1600" dirty="0">
                <a:solidFill>
                  <a:schemeClr val="tx1">
                    <a:lumMod val="75000"/>
                    <a:lumOff val="25000"/>
                  </a:schemeClr>
                </a:solidFill>
                <a:latin typeface="Garamond"/>
                <a:cs typeface="Garamond"/>
              </a:rPr>
              <a:t>Bottom Left: A map of the United States, with the study area of highlighted in red. Top Right: The study area, Massachusetts, with elevation.</a:t>
            </a:r>
          </a:p>
        </p:txBody>
      </p:sp>
      <p:sp>
        <p:nvSpPr>
          <p:cNvPr id="38" name="TextBox 37">
            <a:extLst>
              <a:ext uri="{FF2B5EF4-FFF2-40B4-BE49-F238E27FC236}">
                <a16:creationId xmlns:a16="http://schemas.microsoft.com/office/drawing/2014/main" id="{F141E50A-38B9-4744-9BE2-6E63EEC86753}"/>
              </a:ext>
            </a:extLst>
          </p:cNvPr>
          <p:cNvSpPr txBox="1"/>
          <p:nvPr/>
        </p:nvSpPr>
        <p:spPr>
          <a:xfrm>
            <a:off x="12725401" y="23872521"/>
            <a:ext cx="11542712" cy="2554545"/>
          </a:xfrm>
          <a:prstGeom prst="rect">
            <a:avLst/>
          </a:prstGeom>
          <a:noFill/>
        </p:spPr>
        <p:txBody>
          <a:bodyPr wrap="square" rtlCol="0">
            <a:spAutoFit/>
          </a:bodyPr>
          <a:lstStyle/>
          <a:p>
            <a:r>
              <a:rPr lang="en-US" sz="1600" i="1" dirty="0">
                <a:solidFill>
                  <a:schemeClr val="tx1">
                    <a:lumMod val="75000"/>
                    <a:lumOff val="25000"/>
                  </a:schemeClr>
                </a:solidFill>
                <a:latin typeface="Garamond"/>
                <a:cs typeface="Garamond"/>
              </a:rPr>
              <a:t>Figure 4. </a:t>
            </a:r>
            <a:r>
              <a:rPr lang="en-US" sz="1600" dirty="0">
                <a:solidFill>
                  <a:schemeClr val="tx1">
                    <a:lumMod val="75000"/>
                    <a:lumOff val="25000"/>
                  </a:schemeClr>
                </a:solidFill>
                <a:latin typeface="Garamond"/>
                <a:cs typeface="Garamond"/>
              </a:rPr>
              <a:t>TCG minimum and maximum (left) and TCB mean (right) for three case study locations: a) </a:t>
            </a:r>
            <a:r>
              <a:rPr lang="en-US" sz="1600" dirty="0" err="1">
                <a:solidFill>
                  <a:schemeClr val="tx1">
                    <a:lumMod val="75000"/>
                    <a:lumOff val="25000"/>
                  </a:schemeClr>
                </a:solidFill>
                <a:latin typeface="Garamond"/>
                <a:cs typeface="Garamond"/>
              </a:rPr>
              <a:t>Wachusett</a:t>
            </a:r>
            <a:r>
              <a:rPr lang="en-US" sz="1600" dirty="0">
                <a:solidFill>
                  <a:schemeClr val="tx1">
                    <a:lumMod val="75000"/>
                    <a:lumOff val="25000"/>
                  </a:schemeClr>
                </a:solidFill>
                <a:latin typeface="Garamond"/>
                <a:cs typeface="Garamond"/>
              </a:rPr>
              <a:t> Meadow, b) Ipswich River, and c) Broadmoor Wildlife Sanctuaries. Maximum and minimum greenness values represent the highest and lowest amount of TCG detected in an aggregate of pixels each year and collectively give the range of TCG. Mean TCB is the average reflectance of infrared light for an aggregate of pixels for a given year. A steep drop in TCG range and a steep or steady drop in mean TCB together indicate flooding for a given year. The dotted line in each graph highlights the year that beavers were introduced to each sanctuary according to management records. a) There is a major drop in TCB Mean and TCG range around 1995. Management records indicate that beavers were introduced to the sanctuary in 1993. The lagged response may indicate flood-resistant vegetation’s delayed die off in response to inundated conditions. b) There is a major drop in TCB Mean and TCG range around 1992, with management records indicating that beavers make their first dams in 1991, indicating B-FED successfully tagging the first beaver-induced flood. c) There is a major drop in TCB Mean and TCG range in 1990, validating beaver reintroduction in 1990, indicated in management records.</a:t>
            </a:r>
          </a:p>
        </p:txBody>
      </p:sp>
      <p:sp>
        <p:nvSpPr>
          <p:cNvPr id="153" name="Text Placeholder 16">
            <a:extLst>
              <a:ext uri="{FF2B5EF4-FFF2-40B4-BE49-F238E27FC236}">
                <a16:creationId xmlns:a16="http://schemas.microsoft.com/office/drawing/2014/main" id="{93AF55B4-75F2-4E46-995B-E36887786413}"/>
              </a:ext>
            </a:extLst>
          </p:cNvPr>
          <p:cNvSpPr txBox="1">
            <a:spLocks/>
          </p:cNvSpPr>
          <p:nvPr/>
        </p:nvSpPr>
        <p:spPr>
          <a:xfrm>
            <a:off x="12757677" y="8603611"/>
            <a:ext cx="5293344" cy="63731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400" dirty="0" smtClean="0">
                <a:solidFill>
                  <a:schemeClr val="tx1">
                    <a:lumMod val="75000"/>
                    <a:lumOff val="25000"/>
                  </a:schemeClr>
                </a:solidFill>
                <a:latin typeface="Garamond" panose="02020404030301010803" pitchFamily="18" charset="0"/>
              </a:rPr>
              <a:t>Massachusetts </a:t>
            </a:r>
            <a:r>
              <a:rPr lang="en-US" sz="2400" dirty="0">
                <a:solidFill>
                  <a:schemeClr val="tx1">
                    <a:lumMod val="75000"/>
                    <a:lumOff val="25000"/>
                  </a:schemeClr>
                </a:solidFill>
                <a:latin typeface="Garamond" panose="02020404030301010803" pitchFamily="18" charset="0"/>
              </a:rPr>
              <a:t>Audubon Society </a:t>
            </a:r>
          </a:p>
        </p:txBody>
      </p:sp>
      <p:sp>
        <p:nvSpPr>
          <p:cNvPr id="154" name="Text Placeholder 16">
            <a:extLst>
              <a:ext uri="{FF2B5EF4-FFF2-40B4-BE49-F238E27FC236}">
                <a16:creationId xmlns:a16="http://schemas.microsoft.com/office/drawing/2014/main" id="{93AF55B4-75F2-4E46-995B-E36887786413}"/>
              </a:ext>
            </a:extLst>
          </p:cNvPr>
          <p:cNvSpPr txBox="1">
            <a:spLocks/>
          </p:cNvSpPr>
          <p:nvPr/>
        </p:nvSpPr>
        <p:spPr>
          <a:xfrm>
            <a:off x="12750269" y="30772936"/>
            <a:ext cx="11062776" cy="304222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Joshua Rapp, The Massachusetts Audubon Society </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Cameron Piper, The Massachusetts Audubon Society </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Elissa Landre, The Massachusetts Audubon Society </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Jeff Collins, The Massachusetts Audubon Society </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Dr. Cedric Fichot, Boston University</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Dr. Valerie Pasquarella, Boston University </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Celeste Gambino, Massachusetts </a:t>
            </a:r>
            <a:r>
              <a:rPr lang="mr-IN" sz="2400" dirty="0">
                <a:solidFill>
                  <a:schemeClr val="tx1">
                    <a:lumMod val="75000"/>
                    <a:lumOff val="25000"/>
                  </a:schemeClr>
                </a:solidFill>
                <a:latin typeface="Garamond" panose="02020404030301010803" pitchFamily="18" charset="0"/>
              </a:rPr>
              <a:t>–</a:t>
            </a:r>
            <a:r>
              <a:rPr lang="en-US" sz="2400" dirty="0">
                <a:solidFill>
                  <a:schemeClr val="tx1">
                    <a:lumMod val="75000"/>
                    <a:lumOff val="25000"/>
                  </a:schemeClr>
                </a:solidFill>
                <a:latin typeface="Garamond" panose="02020404030301010803" pitchFamily="18" charset="0"/>
              </a:rPr>
              <a:t> Boston DEVELOP Fellow</a:t>
            </a:r>
          </a:p>
        </p:txBody>
      </p:sp>
      <p:grpSp>
        <p:nvGrpSpPr>
          <p:cNvPr id="48" name="Group 47"/>
          <p:cNvGrpSpPr/>
          <p:nvPr/>
        </p:nvGrpSpPr>
        <p:grpSpPr>
          <a:xfrm>
            <a:off x="5311400" y="20538259"/>
            <a:ext cx="2609947" cy="2179405"/>
            <a:chOff x="5214809" y="20614947"/>
            <a:chExt cx="2609947" cy="2179405"/>
          </a:xfrm>
        </p:grpSpPr>
        <p:pic>
          <p:nvPicPr>
            <p:cNvPr id="94" name="Picture 93">
              <a:extLst>
                <a:ext uri="{FF2B5EF4-FFF2-40B4-BE49-F238E27FC236}">
                  <a16:creationId xmlns:a16="http://schemas.microsoft.com/office/drawing/2014/main" id="{1F956054-A14A-A143-BC8C-71EB3396831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0719850">
              <a:off x="5267572" y="20614947"/>
              <a:ext cx="2312601" cy="1047279"/>
            </a:xfrm>
            <a:prstGeom prst="rect">
              <a:avLst/>
            </a:prstGeom>
            <a:effectLst>
              <a:outerShdw blurRad="50800" dist="38100" dir="2700000" algn="tl" rotWithShape="0">
                <a:prstClr val="black">
                  <a:alpha val="40000"/>
                </a:prstClr>
              </a:outerShdw>
            </a:effectLst>
          </p:spPr>
        </p:pic>
        <p:sp>
          <p:nvSpPr>
            <p:cNvPr id="159" name="TextBox 30">
              <a:extLst>
                <a:ext uri="{FF2B5EF4-FFF2-40B4-BE49-F238E27FC236}">
                  <a16:creationId xmlns:a16="http://schemas.microsoft.com/office/drawing/2014/main" id="{7AD94A0A-B930-D242-8D5A-E4BD7577CB34}"/>
                </a:ext>
              </a:extLst>
            </p:cNvPr>
            <p:cNvSpPr txBox="1"/>
            <p:nvPr/>
          </p:nvSpPr>
          <p:spPr>
            <a:xfrm>
              <a:off x="5214809" y="22332687"/>
              <a:ext cx="260994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
                  <a:srgbClr val="000000"/>
                </a:buClr>
                <a:buSzPts val="1800"/>
              </a:pPr>
              <a:r>
                <a:rPr lang="en-US" sz="2400" dirty="0">
                  <a:solidFill>
                    <a:schemeClr val="tx1">
                      <a:lumMod val="75000"/>
                      <a:lumOff val="25000"/>
                    </a:schemeClr>
                  </a:solidFill>
                  <a:latin typeface="Garamond"/>
                  <a:ea typeface="Century Gothic"/>
                  <a:cs typeface="Garamond"/>
                  <a:sym typeface="Century Gothic"/>
                </a:rPr>
                <a:t>Landsat 7 ETM+</a:t>
              </a:r>
            </a:p>
          </p:txBody>
        </p:sp>
      </p:grpSp>
      <p:grpSp>
        <p:nvGrpSpPr>
          <p:cNvPr id="49" name="Group 48"/>
          <p:cNvGrpSpPr/>
          <p:nvPr/>
        </p:nvGrpSpPr>
        <p:grpSpPr>
          <a:xfrm>
            <a:off x="8995265" y="20300999"/>
            <a:ext cx="2609947" cy="2416665"/>
            <a:chOff x="8982437" y="20377687"/>
            <a:chExt cx="2609947" cy="2416665"/>
          </a:xfrm>
        </p:grpSpPr>
        <p:pic>
          <p:nvPicPr>
            <p:cNvPr id="95" name="Picture 94">
              <a:extLst>
                <a:ext uri="{FF2B5EF4-FFF2-40B4-BE49-F238E27FC236}">
                  <a16:creationId xmlns:a16="http://schemas.microsoft.com/office/drawing/2014/main" id="{D7F2889D-BBDD-DA46-A443-7BFAB324543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0699212">
              <a:off x="9262363" y="20377687"/>
              <a:ext cx="2087072" cy="1705760"/>
            </a:xfrm>
            <a:prstGeom prst="rect">
              <a:avLst/>
            </a:prstGeom>
            <a:effectLst>
              <a:outerShdw blurRad="50800" dist="38100" dir="2700000" algn="tl" rotWithShape="0">
                <a:prstClr val="black">
                  <a:alpha val="40000"/>
                </a:prstClr>
              </a:outerShdw>
            </a:effectLst>
          </p:spPr>
        </p:pic>
        <p:sp>
          <p:nvSpPr>
            <p:cNvPr id="160" name="TextBox 30">
              <a:extLst>
                <a:ext uri="{FF2B5EF4-FFF2-40B4-BE49-F238E27FC236}">
                  <a16:creationId xmlns:a16="http://schemas.microsoft.com/office/drawing/2014/main" id="{7AD94A0A-B930-D242-8D5A-E4BD7577CB34}"/>
                </a:ext>
              </a:extLst>
            </p:cNvPr>
            <p:cNvSpPr txBox="1"/>
            <p:nvPr/>
          </p:nvSpPr>
          <p:spPr>
            <a:xfrm>
              <a:off x="8982437" y="22332687"/>
              <a:ext cx="260994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
                  <a:srgbClr val="000000"/>
                </a:buClr>
                <a:buSzPts val="1800"/>
              </a:pPr>
              <a:r>
                <a:rPr lang="en-US" sz="2400" dirty="0">
                  <a:solidFill>
                    <a:schemeClr val="tx1">
                      <a:lumMod val="75000"/>
                      <a:lumOff val="25000"/>
                    </a:schemeClr>
                  </a:solidFill>
                  <a:latin typeface="Garamond"/>
                  <a:ea typeface="Century Gothic"/>
                  <a:cs typeface="Garamond"/>
                  <a:sym typeface="Century Gothic"/>
                </a:rPr>
                <a:t>Landsat 8 OLI</a:t>
              </a:r>
            </a:p>
          </p:txBody>
        </p:sp>
      </p:grpSp>
      <p:cxnSp>
        <p:nvCxnSpPr>
          <p:cNvPr id="162" name="Straight Connector 161">
            <a:extLst>
              <a:ext uri="{FF2B5EF4-FFF2-40B4-BE49-F238E27FC236}">
                <a16:creationId xmlns:a16="http://schemas.microsoft.com/office/drawing/2014/main" id="{93B60D3C-B0D0-1A42-BF46-A1EF39E3487D}"/>
              </a:ext>
            </a:extLst>
          </p:cNvPr>
          <p:cNvCxnSpPr>
            <a:cxnSpLocks/>
          </p:cNvCxnSpPr>
          <p:nvPr/>
        </p:nvCxnSpPr>
        <p:spPr>
          <a:xfrm>
            <a:off x="20082583" y="17690458"/>
            <a:ext cx="0" cy="2176272"/>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3B60D3C-B0D0-1A42-BF46-A1EF39E3487D}"/>
              </a:ext>
            </a:extLst>
          </p:cNvPr>
          <p:cNvCxnSpPr>
            <a:cxnSpLocks/>
          </p:cNvCxnSpPr>
          <p:nvPr/>
        </p:nvCxnSpPr>
        <p:spPr>
          <a:xfrm>
            <a:off x="14280444" y="17698668"/>
            <a:ext cx="5682" cy="2168498"/>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3B60D3C-B0D0-1A42-BF46-A1EF39E3487D}"/>
              </a:ext>
            </a:extLst>
          </p:cNvPr>
          <p:cNvCxnSpPr>
            <a:cxnSpLocks/>
          </p:cNvCxnSpPr>
          <p:nvPr/>
        </p:nvCxnSpPr>
        <p:spPr>
          <a:xfrm>
            <a:off x="14588066" y="14545642"/>
            <a:ext cx="5682" cy="2168498"/>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3B60D3C-B0D0-1A42-BF46-A1EF39E3487D}"/>
              </a:ext>
            </a:extLst>
          </p:cNvPr>
          <p:cNvCxnSpPr>
            <a:cxnSpLocks/>
          </p:cNvCxnSpPr>
          <p:nvPr/>
        </p:nvCxnSpPr>
        <p:spPr>
          <a:xfrm>
            <a:off x="20384911" y="14526108"/>
            <a:ext cx="5682" cy="2168498"/>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19109625" y="23512336"/>
            <a:ext cx="2259223" cy="338554"/>
            <a:chOff x="18896471" y="24917777"/>
            <a:chExt cx="2259223" cy="338554"/>
          </a:xfrm>
        </p:grpSpPr>
        <p:cxnSp>
          <p:nvCxnSpPr>
            <p:cNvPr id="166" name="Straight Connector 165">
              <a:extLst>
                <a:ext uri="{FF2B5EF4-FFF2-40B4-BE49-F238E27FC236}">
                  <a16:creationId xmlns:a16="http://schemas.microsoft.com/office/drawing/2014/main" id="{93B60D3C-B0D0-1A42-BF46-A1EF39E3487D}"/>
                </a:ext>
              </a:extLst>
            </p:cNvPr>
            <p:cNvCxnSpPr>
              <a:cxnSpLocks/>
            </p:cNvCxnSpPr>
            <p:nvPr/>
          </p:nvCxnSpPr>
          <p:spPr>
            <a:xfrm>
              <a:off x="18896471" y="24930206"/>
              <a:ext cx="5682" cy="311018"/>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70" name="TextBox 17">
              <a:extLst>
                <a:ext uri="{FF2B5EF4-FFF2-40B4-BE49-F238E27FC236}">
                  <a16:creationId xmlns:a16="http://schemas.microsoft.com/office/drawing/2014/main" id="{4F534E5A-FB50-2945-B069-503854EC7DE5}"/>
                </a:ext>
              </a:extLst>
            </p:cNvPr>
            <p:cNvSpPr txBox="1"/>
            <p:nvPr/>
          </p:nvSpPr>
          <p:spPr>
            <a:xfrm>
              <a:off x="19016820" y="24917777"/>
              <a:ext cx="213887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a:cs typeface="Century Gothic"/>
                </a:rPr>
                <a:t>Beaver Introduction </a:t>
              </a:r>
            </a:p>
          </p:txBody>
        </p:sp>
      </p:grpSp>
      <p:sp>
        <p:nvSpPr>
          <p:cNvPr id="171" name="Freeform 170">
            <a:extLst>
              <a:ext uri="{FF2B5EF4-FFF2-40B4-BE49-F238E27FC236}">
                <a16:creationId xmlns:a16="http://schemas.microsoft.com/office/drawing/2014/main" id="{F3EC3E63-A214-DD4B-98E4-2522FC1326A9}"/>
              </a:ext>
            </a:extLst>
          </p:cNvPr>
          <p:cNvSpPr>
            <a:spLocks/>
          </p:cNvSpPr>
          <p:nvPr/>
        </p:nvSpPr>
        <p:spPr bwMode="auto">
          <a:xfrm flipV="1">
            <a:off x="20075192" y="10094902"/>
            <a:ext cx="174517" cy="358654"/>
          </a:xfrm>
          <a:custGeom>
            <a:avLst/>
            <a:gdLst>
              <a:gd name="T0" fmla="*/ 1731 w 1731"/>
              <a:gd name="T1" fmla="*/ 4962 h 7963"/>
              <a:gd name="T2" fmla="*/ 1150 w 1731"/>
              <a:gd name="T3" fmla="*/ 5112 h 7963"/>
              <a:gd name="T4" fmla="*/ 1500 w 1731"/>
              <a:gd name="T5" fmla="*/ 0 h 7963"/>
              <a:gd name="T6" fmla="*/ 830 w 1731"/>
              <a:gd name="T7" fmla="*/ 210 h 7963"/>
              <a:gd name="T8" fmla="*/ 200 w 1731"/>
              <a:gd name="T9" fmla="*/ 0 h 7963"/>
              <a:gd name="T10" fmla="*/ 570 w 1731"/>
              <a:gd name="T11" fmla="*/ 5112 h 7963"/>
              <a:gd name="T12" fmla="*/ 0 w 1731"/>
              <a:gd name="T13" fmla="*/ 4942 h 7963"/>
              <a:gd name="T14" fmla="*/ 860 w 1731"/>
              <a:gd name="T15" fmla="*/ 7963 h 7963"/>
              <a:gd name="T16" fmla="*/ 1731 w 1731"/>
              <a:gd name="T17" fmla="*/ 4962 h 7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1" h="7963">
                <a:moveTo>
                  <a:pt x="1731" y="4962"/>
                </a:moveTo>
                <a:lnTo>
                  <a:pt x="1150" y="5112"/>
                </a:lnTo>
                <a:lnTo>
                  <a:pt x="1500" y="0"/>
                </a:lnTo>
                <a:lnTo>
                  <a:pt x="830" y="210"/>
                </a:lnTo>
                <a:lnTo>
                  <a:pt x="200" y="0"/>
                </a:lnTo>
                <a:lnTo>
                  <a:pt x="570" y="5112"/>
                </a:lnTo>
                <a:lnTo>
                  <a:pt x="0" y="4942"/>
                </a:lnTo>
                <a:lnTo>
                  <a:pt x="860" y="7963"/>
                </a:lnTo>
                <a:lnTo>
                  <a:pt x="1731" y="49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2" name="Rectangle 171"/>
          <p:cNvSpPr/>
          <p:nvPr/>
        </p:nvSpPr>
        <p:spPr>
          <a:xfrm>
            <a:off x="13111175" y="19888413"/>
            <a:ext cx="5526473" cy="338554"/>
          </a:xfrm>
          <a:prstGeom prst="rect">
            <a:avLst/>
          </a:prstGeom>
        </p:spPr>
        <p:txBody>
          <a:bodyPr wrap="none">
            <a:spAutoFit/>
          </a:bodyPr>
          <a:lstStyle/>
          <a:p>
            <a:r>
              <a:rPr lang="en-US" sz="1600" dirty="0">
                <a:latin typeface="Century Gothic"/>
                <a:cs typeface="Century Gothic"/>
              </a:rPr>
              <a:t>1985    1990                   2000             2010                  2019 </a:t>
            </a:r>
          </a:p>
        </p:txBody>
      </p:sp>
      <p:sp>
        <p:nvSpPr>
          <p:cNvPr id="173" name="Rectangle 172"/>
          <p:cNvSpPr/>
          <p:nvPr/>
        </p:nvSpPr>
        <p:spPr>
          <a:xfrm>
            <a:off x="13213226" y="23097407"/>
            <a:ext cx="5469667" cy="338554"/>
          </a:xfrm>
          <a:prstGeom prst="rect">
            <a:avLst/>
          </a:prstGeom>
        </p:spPr>
        <p:txBody>
          <a:bodyPr wrap="none">
            <a:spAutoFit/>
          </a:bodyPr>
          <a:lstStyle/>
          <a:p>
            <a:r>
              <a:rPr lang="en-US" sz="1600" dirty="0">
                <a:latin typeface="Century Gothic"/>
                <a:cs typeface="Century Gothic"/>
              </a:rPr>
              <a:t>1985    1990                  2000             2010                  2019 </a:t>
            </a:r>
          </a:p>
        </p:txBody>
      </p:sp>
      <p:sp>
        <p:nvSpPr>
          <p:cNvPr id="176" name="Rectangle 175"/>
          <p:cNvSpPr/>
          <p:nvPr/>
        </p:nvSpPr>
        <p:spPr>
          <a:xfrm>
            <a:off x="18889158" y="16684411"/>
            <a:ext cx="5469667" cy="338554"/>
          </a:xfrm>
          <a:prstGeom prst="rect">
            <a:avLst/>
          </a:prstGeom>
        </p:spPr>
        <p:txBody>
          <a:bodyPr wrap="none">
            <a:spAutoFit/>
          </a:bodyPr>
          <a:lstStyle/>
          <a:p>
            <a:r>
              <a:rPr lang="en-US" sz="1600" dirty="0">
                <a:latin typeface="Century Gothic"/>
                <a:cs typeface="Century Gothic"/>
              </a:rPr>
              <a:t>1985     1990                  2000                   2010           2019 </a:t>
            </a:r>
          </a:p>
        </p:txBody>
      </p:sp>
      <p:sp>
        <p:nvSpPr>
          <p:cNvPr id="177" name="Rectangle 176"/>
          <p:cNvSpPr/>
          <p:nvPr/>
        </p:nvSpPr>
        <p:spPr>
          <a:xfrm>
            <a:off x="18889158" y="19853038"/>
            <a:ext cx="5469667" cy="338554"/>
          </a:xfrm>
          <a:prstGeom prst="rect">
            <a:avLst/>
          </a:prstGeom>
        </p:spPr>
        <p:txBody>
          <a:bodyPr wrap="none">
            <a:spAutoFit/>
          </a:bodyPr>
          <a:lstStyle/>
          <a:p>
            <a:r>
              <a:rPr lang="en-US" sz="1600" dirty="0">
                <a:latin typeface="Century Gothic"/>
                <a:cs typeface="Century Gothic"/>
              </a:rPr>
              <a:t>1985     1990                  2000                   2010           2019 </a:t>
            </a:r>
          </a:p>
        </p:txBody>
      </p:sp>
      <p:sp>
        <p:nvSpPr>
          <p:cNvPr id="178" name="Rectangle 177"/>
          <p:cNvSpPr/>
          <p:nvPr/>
        </p:nvSpPr>
        <p:spPr>
          <a:xfrm>
            <a:off x="18889158" y="23096048"/>
            <a:ext cx="5469667" cy="338554"/>
          </a:xfrm>
          <a:prstGeom prst="rect">
            <a:avLst/>
          </a:prstGeom>
        </p:spPr>
        <p:txBody>
          <a:bodyPr wrap="none">
            <a:spAutoFit/>
          </a:bodyPr>
          <a:lstStyle/>
          <a:p>
            <a:r>
              <a:rPr lang="en-US" sz="1600" dirty="0">
                <a:latin typeface="Century Gothic"/>
                <a:cs typeface="Century Gothic"/>
              </a:rPr>
              <a:t>1985     1990                  2000                   2010           2019 </a:t>
            </a:r>
          </a:p>
        </p:txBody>
      </p:sp>
      <p:grpSp>
        <p:nvGrpSpPr>
          <p:cNvPr id="174" name="Group 173">
            <a:extLst>
              <a:ext uri="{FF2B5EF4-FFF2-40B4-BE49-F238E27FC236}">
                <a16:creationId xmlns:a16="http://schemas.microsoft.com/office/drawing/2014/main" id="{CCA2428A-D95F-5547-8E71-1237950ADE46}"/>
              </a:ext>
            </a:extLst>
          </p:cNvPr>
          <p:cNvGrpSpPr>
            <a:grpSpLocks noChangeAspect="1"/>
          </p:cNvGrpSpPr>
          <p:nvPr/>
        </p:nvGrpSpPr>
        <p:grpSpPr bwMode="auto">
          <a:xfrm>
            <a:off x="13062499" y="13035967"/>
            <a:ext cx="2202432" cy="351432"/>
            <a:chOff x="6243" y="3507"/>
            <a:chExt cx="1305" cy="207"/>
          </a:xfrm>
        </p:grpSpPr>
        <p:sp>
          <p:nvSpPr>
            <p:cNvPr id="175" name="AutoShape 22">
              <a:extLst>
                <a:ext uri="{FF2B5EF4-FFF2-40B4-BE49-F238E27FC236}">
                  <a16:creationId xmlns:a16="http://schemas.microsoft.com/office/drawing/2014/main" id="{0A5E58D3-B830-6448-8C65-3026ACBA97E3}"/>
                </a:ext>
              </a:extLst>
            </p:cNvPr>
            <p:cNvSpPr>
              <a:spLocks noChangeAspect="1" noChangeArrowheads="1" noTextEdit="1"/>
            </p:cNvSpPr>
            <p:nvPr/>
          </p:nvSpPr>
          <p:spPr bwMode="auto">
            <a:xfrm>
              <a:off x="6243" y="3539"/>
              <a:ext cx="1206"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79" name="Line 25">
              <a:extLst>
                <a:ext uri="{FF2B5EF4-FFF2-40B4-BE49-F238E27FC236}">
                  <a16:creationId xmlns:a16="http://schemas.microsoft.com/office/drawing/2014/main" id="{5BD72794-0E4A-BD40-8C44-E98C882931F2}"/>
                </a:ext>
              </a:extLst>
            </p:cNvPr>
            <p:cNvSpPr>
              <a:spLocks noChangeShapeType="1"/>
            </p:cNvSpPr>
            <p:nvPr/>
          </p:nvSpPr>
          <p:spPr bwMode="auto">
            <a:xfrm>
              <a:off x="6265" y="3711"/>
              <a:ext cx="928" cy="0"/>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80" name="Line 26">
              <a:extLst>
                <a:ext uri="{FF2B5EF4-FFF2-40B4-BE49-F238E27FC236}">
                  <a16:creationId xmlns:a16="http://schemas.microsoft.com/office/drawing/2014/main" id="{82C93F11-EB79-CA4F-B634-6B2A2DB0E10C}"/>
                </a:ext>
              </a:extLst>
            </p:cNvPr>
            <p:cNvSpPr>
              <a:spLocks noChangeShapeType="1"/>
            </p:cNvSpPr>
            <p:nvPr/>
          </p:nvSpPr>
          <p:spPr bwMode="auto">
            <a:xfrm flipV="1">
              <a:off x="6265" y="3654"/>
              <a:ext cx="0" cy="57"/>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84" name="Line 27">
              <a:extLst>
                <a:ext uri="{FF2B5EF4-FFF2-40B4-BE49-F238E27FC236}">
                  <a16:creationId xmlns:a16="http://schemas.microsoft.com/office/drawing/2014/main" id="{FEB04691-3FE4-8C49-88AE-60F091CCA2E1}"/>
                </a:ext>
              </a:extLst>
            </p:cNvPr>
            <p:cNvSpPr>
              <a:spLocks noChangeShapeType="1"/>
            </p:cNvSpPr>
            <p:nvPr/>
          </p:nvSpPr>
          <p:spPr bwMode="auto">
            <a:xfrm flipV="1">
              <a:off x="6729" y="3654"/>
              <a:ext cx="0" cy="57"/>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85" name="Line 28">
              <a:extLst>
                <a:ext uri="{FF2B5EF4-FFF2-40B4-BE49-F238E27FC236}">
                  <a16:creationId xmlns:a16="http://schemas.microsoft.com/office/drawing/2014/main" id="{74F1BC83-E3E2-964D-91AD-0314FFC93F70}"/>
                </a:ext>
              </a:extLst>
            </p:cNvPr>
            <p:cNvSpPr>
              <a:spLocks noChangeShapeType="1"/>
            </p:cNvSpPr>
            <p:nvPr/>
          </p:nvSpPr>
          <p:spPr bwMode="auto">
            <a:xfrm flipV="1">
              <a:off x="7193" y="3654"/>
              <a:ext cx="0" cy="57"/>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86" name="Line 29">
              <a:extLst>
                <a:ext uri="{FF2B5EF4-FFF2-40B4-BE49-F238E27FC236}">
                  <a16:creationId xmlns:a16="http://schemas.microsoft.com/office/drawing/2014/main" id="{51749368-7CE7-C144-BBFC-A1B6E04CA33F}"/>
                </a:ext>
              </a:extLst>
            </p:cNvPr>
            <p:cNvSpPr>
              <a:spLocks noChangeShapeType="1"/>
            </p:cNvSpPr>
            <p:nvPr/>
          </p:nvSpPr>
          <p:spPr bwMode="auto">
            <a:xfrm flipV="1">
              <a:off x="6381" y="3670"/>
              <a:ext cx="0" cy="41"/>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87" name="Line 30">
              <a:extLst>
                <a:ext uri="{FF2B5EF4-FFF2-40B4-BE49-F238E27FC236}">
                  <a16:creationId xmlns:a16="http://schemas.microsoft.com/office/drawing/2014/main" id="{8994B19A-17F0-EB43-9B5B-05530D559078}"/>
                </a:ext>
              </a:extLst>
            </p:cNvPr>
            <p:cNvSpPr>
              <a:spLocks noChangeShapeType="1"/>
            </p:cNvSpPr>
            <p:nvPr/>
          </p:nvSpPr>
          <p:spPr bwMode="auto">
            <a:xfrm flipV="1">
              <a:off x="6497" y="3670"/>
              <a:ext cx="0" cy="41"/>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88" name="Line 31">
              <a:extLst>
                <a:ext uri="{FF2B5EF4-FFF2-40B4-BE49-F238E27FC236}">
                  <a16:creationId xmlns:a16="http://schemas.microsoft.com/office/drawing/2014/main" id="{A7022662-677B-6A4B-BC63-4273A4959F0D}"/>
                </a:ext>
              </a:extLst>
            </p:cNvPr>
            <p:cNvSpPr>
              <a:spLocks noChangeShapeType="1"/>
            </p:cNvSpPr>
            <p:nvPr/>
          </p:nvSpPr>
          <p:spPr bwMode="auto">
            <a:xfrm flipV="1">
              <a:off x="6613" y="3670"/>
              <a:ext cx="0" cy="41"/>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89" name="Line 32">
              <a:extLst>
                <a:ext uri="{FF2B5EF4-FFF2-40B4-BE49-F238E27FC236}">
                  <a16:creationId xmlns:a16="http://schemas.microsoft.com/office/drawing/2014/main" id="{F6E62B4E-4BDF-014E-8012-37D96422B61E}"/>
                </a:ext>
              </a:extLst>
            </p:cNvPr>
            <p:cNvSpPr>
              <a:spLocks noChangeShapeType="1"/>
            </p:cNvSpPr>
            <p:nvPr/>
          </p:nvSpPr>
          <p:spPr bwMode="auto">
            <a:xfrm flipV="1">
              <a:off x="6845" y="3670"/>
              <a:ext cx="0" cy="41"/>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93" name="Line 33">
              <a:extLst>
                <a:ext uri="{FF2B5EF4-FFF2-40B4-BE49-F238E27FC236}">
                  <a16:creationId xmlns:a16="http://schemas.microsoft.com/office/drawing/2014/main" id="{504B7047-AA09-EA44-83C4-400A11F7580B}"/>
                </a:ext>
              </a:extLst>
            </p:cNvPr>
            <p:cNvSpPr>
              <a:spLocks noChangeShapeType="1"/>
            </p:cNvSpPr>
            <p:nvPr/>
          </p:nvSpPr>
          <p:spPr bwMode="auto">
            <a:xfrm flipV="1">
              <a:off x="6961" y="3670"/>
              <a:ext cx="0" cy="41"/>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94" name="Line 34">
              <a:extLst>
                <a:ext uri="{FF2B5EF4-FFF2-40B4-BE49-F238E27FC236}">
                  <a16:creationId xmlns:a16="http://schemas.microsoft.com/office/drawing/2014/main" id="{75CEF87E-8D85-E942-B0FF-5229B751D9B3}"/>
                </a:ext>
              </a:extLst>
            </p:cNvPr>
            <p:cNvSpPr>
              <a:spLocks noChangeShapeType="1"/>
            </p:cNvSpPr>
            <p:nvPr/>
          </p:nvSpPr>
          <p:spPr bwMode="auto">
            <a:xfrm flipV="1">
              <a:off x="7077" y="3670"/>
              <a:ext cx="0" cy="41"/>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solidFill>
                <a:latin typeface="Century Gothic" panose="020B0502020202020204" pitchFamily="34" charset="0"/>
              </a:endParaRPr>
            </a:p>
          </p:txBody>
        </p:sp>
        <p:sp>
          <p:nvSpPr>
            <p:cNvPr id="195" name="Rectangle 35">
              <a:extLst>
                <a:ext uri="{FF2B5EF4-FFF2-40B4-BE49-F238E27FC236}">
                  <a16:creationId xmlns:a16="http://schemas.microsoft.com/office/drawing/2014/main" id="{D9129479-DD8F-1145-A9AF-80AAC33CCF19}"/>
                </a:ext>
              </a:extLst>
            </p:cNvPr>
            <p:cNvSpPr>
              <a:spLocks noChangeArrowheads="1"/>
            </p:cNvSpPr>
            <p:nvPr/>
          </p:nvSpPr>
          <p:spPr bwMode="auto">
            <a:xfrm>
              <a:off x="6243" y="3507"/>
              <a:ext cx="57"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Garamond" panose="02020404030301010803" pitchFamily="18" charset="0"/>
                </a:rPr>
                <a:t>0</a:t>
              </a:r>
            </a:p>
          </p:txBody>
        </p:sp>
        <p:sp>
          <p:nvSpPr>
            <p:cNvPr id="196" name="Rectangle 36">
              <a:extLst>
                <a:ext uri="{FF2B5EF4-FFF2-40B4-BE49-F238E27FC236}">
                  <a16:creationId xmlns:a16="http://schemas.microsoft.com/office/drawing/2014/main" id="{2C48FB40-B227-0949-8473-0BB3D262F9B0}"/>
                </a:ext>
              </a:extLst>
            </p:cNvPr>
            <p:cNvSpPr>
              <a:spLocks noChangeArrowheads="1"/>
            </p:cNvSpPr>
            <p:nvPr/>
          </p:nvSpPr>
          <p:spPr bwMode="auto">
            <a:xfrm>
              <a:off x="6685" y="3507"/>
              <a:ext cx="114"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Garamond" panose="02020404030301010803" pitchFamily="18" charset="0"/>
                </a:rPr>
                <a:t>20</a:t>
              </a:r>
            </a:p>
          </p:txBody>
        </p:sp>
        <p:sp>
          <p:nvSpPr>
            <p:cNvPr id="197" name="Rectangle 37">
              <a:extLst>
                <a:ext uri="{FF2B5EF4-FFF2-40B4-BE49-F238E27FC236}">
                  <a16:creationId xmlns:a16="http://schemas.microsoft.com/office/drawing/2014/main" id="{708362FB-B3DC-3E40-AD0B-27931F9B2621}"/>
                </a:ext>
              </a:extLst>
            </p:cNvPr>
            <p:cNvSpPr>
              <a:spLocks noChangeArrowheads="1"/>
            </p:cNvSpPr>
            <p:nvPr/>
          </p:nvSpPr>
          <p:spPr bwMode="auto">
            <a:xfrm>
              <a:off x="7148" y="3507"/>
              <a:ext cx="114"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Garamond" panose="02020404030301010803" pitchFamily="18" charset="0"/>
                </a:rPr>
                <a:t>40</a:t>
              </a:r>
            </a:p>
          </p:txBody>
        </p:sp>
        <p:sp>
          <p:nvSpPr>
            <p:cNvPr id="201" name="Rectangle 38">
              <a:extLst>
                <a:ext uri="{FF2B5EF4-FFF2-40B4-BE49-F238E27FC236}">
                  <a16:creationId xmlns:a16="http://schemas.microsoft.com/office/drawing/2014/main" id="{1DBCC3AC-56E7-A843-B85F-F55D528DEB5A}"/>
                </a:ext>
              </a:extLst>
            </p:cNvPr>
            <p:cNvSpPr>
              <a:spLocks noChangeArrowheads="1"/>
            </p:cNvSpPr>
            <p:nvPr/>
          </p:nvSpPr>
          <p:spPr bwMode="auto">
            <a:xfrm>
              <a:off x="6453" y="3507"/>
              <a:ext cx="114"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Garamond" panose="02020404030301010803" pitchFamily="18" charset="0"/>
                </a:rPr>
                <a:t>10</a:t>
              </a:r>
            </a:p>
          </p:txBody>
        </p:sp>
        <p:sp>
          <p:nvSpPr>
            <p:cNvPr id="202" name="Rectangle 39">
              <a:extLst>
                <a:ext uri="{FF2B5EF4-FFF2-40B4-BE49-F238E27FC236}">
                  <a16:creationId xmlns:a16="http://schemas.microsoft.com/office/drawing/2014/main" id="{F029CD55-C6EF-CD4C-9104-831B0875CCF7}"/>
                </a:ext>
              </a:extLst>
            </p:cNvPr>
            <p:cNvSpPr>
              <a:spLocks noChangeArrowheads="1"/>
            </p:cNvSpPr>
            <p:nvPr/>
          </p:nvSpPr>
          <p:spPr bwMode="auto">
            <a:xfrm>
              <a:off x="7262" y="3507"/>
              <a:ext cx="286"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entury Gothic" panose="020B0502020202020204" pitchFamily="34" charset="0"/>
                </a:rPr>
                <a:t> </a:t>
              </a:r>
              <a:r>
                <a:rPr kumimoji="0" lang="en-US" altLang="en-US" sz="1600" b="0" i="0" u="none" strike="noStrike" cap="none" normalizeH="0" baseline="0" dirty="0">
                  <a:ln>
                    <a:noFill/>
                  </a:ln>
                  <a:solidFill>
                    <a:schemeClr val="bg1"/>
                  </a:solidFill>
                  <a:effectLst/>
                  <a:latin typeface="Garamond" panose="02020404030301010803" pitchFamily="18" charset="0"/>
                </a:rPr>
                <a:t>Miles</a:t>
              </a:r>
            </a:p>
          </p:txBody>
        </p:sp>
      </p:grpSp>
      <p:sp>
        <p:nvSpPr>
          <p:cNvPr id="53" name="TextBox 52"/>
          <p:cNvSpPr txBox="1"/>
          <p:nvPr/>
        </p:nvSpPr>
        <p:spPr>
          <a:xfrm>
            <a:off x="915989" y="29052525"/>
            <a:ext cx="11219568" cy="830997"/>
          </a:xfrm>
          <a:prstGeom prst="rect">
            <a:avLst/>
          </a:prstGeom>
          <a:noFill/>
        </p:spPr>
        <p:txBody>
          <a:bodyPr wrap="square" rtlCol="0">
            <a:spAutoFit/>
          </a:bodyPr>
          <a:lstStyle/>
          <a:p>
            <a:r>
              <a:rPr lang="en-US" sz="1600" i="1" dirty="0">
                <a:latin typeface="Garamond"/>
                <a:cs typeface="Garamond"/>
              </a:rPr>
              <a:t>Figure 2. </a:t>
            </a:r>
            <a:r>
              <a:rPr lang="en-US" sz="1600" dirty="0">
                <a:latin typeface="Garamond"/>
                <a:cs typeface="Garamond"/>
              </a:rPr>
              <a:t>The essential components of B-FED’s algorithm are derived from TC transformations. TC transformations involve the application of pre-defined coefficients to radiance data, allowing the team to maximize the difference in spectral variance for analysis. The two TC components used here are: TC Brightness (TCB) and TC Greenness (TCG). </a:t>
            </a:r>
          </a:p>
        </p:txBody>
      </p:sp>
      <p:sp>
        <p:nvSpPr>
          <p:cNvPr id="21" name="TextBox 20">
            <a:extLst>
              <a:ext uri="{FF2B5EF4-FFF2-40B4-BE49-F238E27FC236}">
                <a16:creationId xmlns:a16="http://schemas.microsoft.com/office/drawing/2014/main" id="{E4C400DF-7113-D24B-BF78-8B3A881A78F9}"/>
              </a:ext>
            </a:extLst>
          </p:cNvPr>
          <p:cNvSpPr txBox="1"/>
          <p:nvPr/>
        </p:nvSpPr>
        <p:spPr>
          <a:xfrm rot="16200000">
            <a:off x="11986527" y="15436245"/>
            <a:ext cx="1139613" cy="307777"/>
          </a:xfrm>
          <a:prstGeom prst="rect">
            <a:avLst/>
          </a:prstGeom>
          <a:noFill/>
        </p:spPr>
        <p:txBody>
          <a:bodyPr wrap="square" rtlCol="0">
            <a:spAutoFit/>
          </a:bodyPr>
          <a:lstStyle/>
          <a:p>
            <a:r>
              <a:rPr lang="en-US" sz="1400" dirty="0">
                <a:latin typeface="Century Gothic" panose="020B0502020202020204" pitchFamily="34" charset="0"/>
              </a:rPr>
              <a:t>TCG Value</a:t>
            </a:r>
          </a:p>
        </p:txBody>
      </p:sp>
      <p:sp>
        <p:nvSpPr>
          <p:cNvPr id="203" name="TextBox 202">
            <a:extLst>
              <a:ext uri="{FF2B5EF4-FFF2-40B4-BE49-F238E27FC236}">
                <a16:creationId xmlns:a16="http://schemas.microsoft.com/office/drawing/2014/main" id="{CF35F450-D4C1-C045-A525-DB7EA4BB6A81}"/>
              </a:ext>
            </a:extLst>
          </p:cNvPr>
          <p:cNvSpPr txBox="1"/>
          <p:nvPr/>
        </p:nvSpPr>
        <p:spPr>
          <a:xfrm rot="16200000">
            <a:off x="11990611" y="18629028"/>
            <a:ext cx="1139613" cy="307777"/>
          </a:xfrm>
          <a:prstGeom prst="rect">
            <a:avLst/>
          </a:prstGeom>
          <a:noFill/>
        </p:spPr>
        <p:txBody>
          <a:bodyPr wrap="square" rtlCol="0">
            <a:spAutoFit/>
          </a:bodyPr>
          <a:lstStyle/>
          <a:p>
            <a:r>
              <a:rPr lang="en-US" sz="1400" dirty="0">
                <a:latin typeface="Century Gothic" panose="020B0502020202020204" pitchFamily="34" charset="0"/>
              </a:rPr>
              <a:t>TCG Value</a:t>
            </a:r>
          </a:p>
        </p:txBody>
      </p:sp>
      <p:sp>
        <p:nvSpPr>
          <p:cNvPr id="204" name="TextBox 203">
            <a:extLst>
              <a:ext uri="{FF2B5EF4-FFF2-40B4-BE49-F238E27FC236}">
                <a16:creationId xmlns:a16="http://schemas.microsoft.com/office/drawing/2014/main" id="{75994104-2466-9D4E-8E7E-CE6601394107}"/>
              </a:ext>
            </a:extLst>
          </p:cNvPr>
          <p:cNvSpPr txBox="1"/>
          <p:nvPr/>
        </p:nvSpPr>
        <p:spPr>
          <a:xfrm rot="16200000">
            <a:off x="11990494" y="21869827"/>
            <a:ext cx="1139613" cy="307777"/>
          </a:xfrm>
          <a:prstGeom prst="rect">
            <a:avLst/>
          </a:prstGeom>
          <a:noFill/>
        </p:spPr>
        <p:txBody>
          <a:bodyPr wrap="square" rtlCol="0">
            <a:spAutoFit/>
          </a:bodyPr>
          <a:lstStyle/>
          <a:p>
            <a:r>
              <a:rPr lang="en-US" sz="1400" dirty="0">
                <a:latin typeface="Century Gothic" panose="020B0502020202020204" pitchFamily="34" charset="0"/>
              </a:rPr>
              <a:t>TCG Value</a:t>
            </a:r>
          </a:p>
        </p:txBody>
      </p:sp>
      <p:sp>
        <p:nvSpPr>
          <p:cNvPr id="205" name="TextBox 204">
            <a:extLst>
              <a:ext uri="{FF2B5EF4-FFF2-40B4-BE49-F238E27FC236}">
                <a16:creationId xmlns:a16="http://schemas.microsoft.com/office/drawing/2014/main" id="{F5D79DF7-D8B8-C442-AD45-DAE6FADD0017}"/>
              </a:ext>
            </a:extLst>
          </p:cNvPr>
          <p:cNvSpPr txBox="1"/>
          <p:nvPr/>
        </p:nvSpPr>
        <p:spPr>
          <a:xfrm>
            <a:off x="15027006" y="17005834"/>
            <a:ext cx="1139613" cy="307777"/>
          </a:xfrm>
          <a:prstGeom prst="rect">
            <a:avLst/>
          </a:prstGeom>
          <a:noFill/>
        </p:spPr>
        <p:txBody>
          <a:bodyPr wrap="square" rtlCol="0">
            <a:spAutoFit/>
          </a:bodyPr>
          <a:lstStyle/>
          <a:p>
            <a:pPr algn="ctr"/>
            <a:r>
              <a:rPr lang="en-US" sz="1400" dirty="0">
                <a:latin typeface="Century Gothic" panose="020B0502020202020204" pitchFamily="34" charset="0"/>
              </a:rPr>
              <a:t>Year</a:t>
            </a:r>
          </a:p>
        </p:txBody>
      </p:sp>
      <p:sp>
        <p:nvSpPr>
          <p:cNvPr id="206" name="TextBox 205">
            <a:extLst>
              <a:ext uri="{FF2B5EF4-FFF2-40B4-BE49-F238E27FC236}">
                <a16:creationId xmlns:a16="http://schemas.microsoft.com/office/drawing/2014/main" id="{933BF5BD-251A-524F-BE0D-D8653CB82B56}"/>
              </a:ext>
            </a:extLst>
          </p:cNvPr>
          <p:cNvSpPr txBox="1"/>
          <p:nvPr/>
        </p:nvSpPr>
        <p:spPr>
          <a:xfrm>
            <a:off x="20815139" y="16965745"/>
            <a:ext cx="1139613" cy="307777"/>
          </a:xfrm>
          <a:prstGeom prst="rect">
            <a:avLst/>
          </a:prstGeom>
          <a:noFill/>
        </p:spPr>
        <p:txBody>
          <a:bodyPr wrap="square" rtlCol="0">
            <a:spAutoFit/>
          </a:bodyPr>
          <a:lstStyle/>
          <a:p>
            <a:pPr algn="ctr"/>
            <a:r>
              <a:rPr lang="en-US" sz="1400" dirty="0">
                <a:latin typeface="Century Gothic" panose="020B0502020202020204" pitchFamily="34" charset="0"/>
              </a:rPr>
              <a:t>Year</a:t>
            </a:r>
          </a:p>
        </p:txBody>
      </p:sp>
      <p:sp>
        <p:nvSpPr>
          <p:cNvPr id="207" name="TextBox 206">
            <a:extLst>
              <a:ext uri="{FF2B5EF4-FFF2-40B4-BE49-F238E27FC236}">
                <a16:creationId xmlns:a16="http://schemas.microsoft.com/office/drawing/2014/main" id="{98A96D1E-5598-BC4C-8DCD-C4B2CA327B2D}"/>
              </a:ext>
            </a:extLst>
          </p:cNvPr>
          <p:cNvSpPr txBox="1"/>
          <p:nvPr/>
        </p:nvSpPr>
        <p:spPr>
          <a:xfrm>
            <a:off x="15027006" y="20150941"/>
            <a:ext cx="1139613" cy="307777"/>
          </a:xfrm>
          <a:prstGeom prst="rect">
            <a:avLst/>
          </a:prstGeom>
          <a:noFill/>
        </p:spPr>
        <p:txBody>
          <a:bodyPr wrap="square" rtlCol="0">
            <a:spAutoFit/>
          </a:bodyPr>
          <a:lstStyle/>
          <a:p>
            <a:pPr algn="ctr"/>
            <a:r>
              <a:rPr lang="en-US" sz="1400" dirty="0">
                <a:latin typeface="Century Gothic" panose="020B0502020202020204" pitchFamily="34" charset="0"/>
              </a:rPr>
              <a:t>Year</a:t>
            </a:r>
          </a:p>
        </p:txBody>
      </p:sp>
      <p:sp>
        <p:nvSpPr>
          <p:cNvPr id="208" name="TextBox 207">
            <a:extLst>
              <a:ext uri="{FF2B5EF4-FFF2-40B4-BE49-F238E27FC236}">
                <a16:creationId xmlns:a16="http://schemas.microsoft.com/office/drawing/2014/main" id="{D841BC43-B4F8-9949-95BB-DB246991391A}"/>
              </a:ext>
            </a:extLst>
          </p:cNvPr>
          <p:cNvSpPr txBox="1"/>
          <p:nvPr/>
        </p:nvSpPr>
        <p:spPr>
          <a:xfrm>
            <a:off x="20815139" y="20110852"/>
            <a:ext cx="1139613" cy="307777"/>
          </a:xfrm>
          <a:prstGeom prst="rect">
            <a:avLst/>
          </a:prstGeom>
          <a:noFill/>
        </p:spPr>
        <p:txBody>
          <a:bodyPr wrap="square" rtlCol="0">
            <a:spAutoFit/>
          </a:bodyPr>
          <a:lstStyle/>
          <a:p>
            <a:pPr algn="ctr"/>
            <a:r>
              <a:rPr lang="en-US" sz="1400" dirty="0">
                <a:latin typeface="Century Gothic" panose="020B0502020202020204" pitchFamily="34" charset="0"/>
              </a:rPr>
              <a:t>Year</a:t>
            </a:r>
          </a:p>
        </p:txBody>
      </p:sp>
      <p:sp>
        <p:nvSpPr>
          <p:cNvPr id="209" name="TextBox 208">
            <a:extLst>
              <a:ext uri="{FF2B5EF4-FFF2-40B4-BE49-F238E27FC236}">
                <a16:creationId xmlns:a16="http://schemas.microsoft.com/office/drawing/2014/main" id="{2CF84E83-CA01-5D49-A29B-13B3C72EB989}"/>
              </a:ext>
            </a:extLst>
          </p:cNvPr>
          <p:cNvSpPr txBox="1"/>
          <p:nvPr/>
        </p:nvSpPr>
        <p:spPr>
          <a:xfrm>
            <a:off x="15085998" y="23339751"/>
            <a:ext cx="1139613" cy="307777"/>
          </a:xfrm>
          <a:prstGeom prst="rect">
            <a:avLst/>
          </a:prstGeom>
          <a:noFill/>
        </p:spPr>
        <p:txBody>
          <a:bodyPr wrap="square" rtlCol="0">
            <a:spAutoFit/>
          </a:bodyPr>
          <a:lstStyle/>
          <a:p>
            <a:pPr algn="ctr"/>
            <a:r>
              <a:rPr lang="en-US" sz="1400" dirty="0">
                <a:latin typeface="Century Gothic" panose="020B0502020202020204" pitchFamily="34" charset="0"/>
              </a:rPr>
              <a:t>Year</a:t>
            </a:r>
          </a:p>
        </p:txBody>
      </p:sp>
      <p:sp>
        <p:nvSpPr>
          <p:cNvPr id="210" name="TextBox 209">
            <a:extLst>
              <a:ext uri="{FF2B5EF4-FFF2-40B4-BE49-F238E27FC236}">
                <a16:creationId xmlns:a16="http://schemas.microsoft.com/office/drawing/2014/main" id="{32AFC730-3110-BB4C-8E34-448AF4D9076D}"/>
              </a:ext>
            </a:extLst>
          </p:cNvPr>
          <p:cNvSpPr txBox="1"/>
          <p:nvPr/>
        </p:nvSpPr>
        <p:spPr>
          <a:xfrm>
            <a:off x="20815139" y="23329158"/>
            <a:ext cx="1139613" cy="307777"/>
          </a:xfrm>
          <a:prstGeom prst="rect">
            <a:avLst/>
          </a:prstGeom>
          <a:noFill/>
        </p:spPr>
        <p:txBody>
          <a:bodyPr wrap="square" rtlCol="0">
            <a:spAutoFit/>
          </a:bodyPr>
          <a:lstStyle/>
          <a:p>
            <a:pPr algn="ctr"/>
            <a:r>
              <a:rPr lang="en-US" sz="1400" dirty="0">
                <a:latin typeface="Century Gothic" panose="020B0502020202020204" pitchFamily="34" charset="0"/>
              </a:rPr>
              <a:t>Year</a:t>
            </a:r>
          </a:p>
        </p:txBody>
      </p:sp>
    </p:spTree>
    <p:extLst>
      <p:ext uri="{BB962C8B-B14F-4D97-AF65-F5344CB8AC3E}">
        <p14:creationId xmlns:p14="http://schemas.microsoft.com/office/powerpoint/2010/main" val="39695102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2490</TotalTime>
  <Words>1042</Words>
  <Application>Microsoft Office PowerPoint</Application>
  <PresentationFormat>Custom</PresentationFormat>
  <Paragraphs>123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Centure gothic</vt:lpstr>
      <vt:lpstr>Century Gothic</vt:lpstr>
      <vt:lpstr>Garamond</vt:lpstr>
      <vt:lpstr>Mangal</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184</cp:revision>
  <dcterms:created xsi:type="dcterms:W3CDTF">2019-11-06T20:00:51Z</dcterms:created>
  <dcterms:modified xsi:type="dcterms:W3CDTF">2020-04-09T23:10:34Z</dcterms:modified>
</cp:coreProperties>
</file>