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handoutMasterIdLst>
    <p:handoutMasterId r:id="rId29"/>
  </p:handoutMasterIdLst>
  <p:sldIdLst>
    <p:sldId id="299" r:id="rId2"/>
    <p:sldId id="319" r:id="rId3"/>
    <p:sldId id="351" r:id="rId4"/>
    <p:sldId id="312" r:id="rId5"/>
    <p:sldId id="302" r:id="rId6"/>
    <p:sldId id="343" r:id="rId7"/>
    <p:sldId id="315" r:id="rId8"/>
    <p:sldId id="329" r:id="rId9"/>
    <p:sldId id="332" r:id="rId10"/>
    <p:sldId id="352" r:id="rId11"/>
    <p:sldId id="342" r:id="rId12"/>
    <p:sldId id="320" r:id="rId13"/>
    <p:sldId id="330" r:id="rId14"/>
    <p:sldId id="344" r:id="rId15"/>
    <p:sldId id="347" r:id="rId16"/>
    <p:sldId id="345" r:id="rId17"/>
    <p:sldId id="314" r:id="rId18"/>
    <p:sldId id="325" r:id="rId19"/>
    <p:sldId id="326" r:id="rId20"/>
    <p:sldId id="327" r:id="rId21"/>
    <p:sldId id="346" r:id="rId22"/>
    <p:sldId id="328" r:id="rId23"/>
    <p:sldId id="322" r:id="rId24"/>
    <p:sldId id="307" r:id="rId25"/>
    <p:sldId id="349" r:id="rId26"/>
    <p:sldId id="31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299"/>
            <p14:sldId id="319"/>
            <p14:sldId id="351"/>
            <p14:sldId id="312"/>
            <p14:sldId id="302"/>
            <p14:sldId id="343"/>
            <p14:sldId id="315"/>
            <p14:sldId id="329"/>
            <p14:sldId id="332"/>
            <p14:sldId id="352"/>
            <p14:sldId id="342"/>
            <p14:sldId id="320"/>
            <p14:sldId id="330"/>
            <p14:sldId id="344"/>
            <p14:sldId id="347"/>
            <p14:sldId id="345"/>
            <p14:sldId id="314"/>
            <p14:sldId id="325"/>
            <p14:sldId id="326"/>
            <p14:sldId id="327"/>
            <p14:sldId id="346"/>
            <p14:sldId id="328"/>
            <p14:sldId id="322"/>
            <p14:sldId id="307"/>
            <p14:sldId id="349"/>
            <p14:sldId id="31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extLst>
      <p:ext uri="{19B8F6BF-5375-455C-9EA6-DF929625EA0E}">
        <p15:presenceInfo xmlns:p15="http://schemas.microsoft.com/office/powerpoint/2012/main" userId="S-1-5-21-330711430-3775241029-4075259233-879551" providerId="AD"/>
      </p:ext>
    </p:extLst>
  </p:cmAuthor>
  <p:cmAuthor id="2" name="Microsoft Office User" initials="MOU" lastIdx="13" clrIdx="1">
    <p:extLst>
      <p:ext uri="{19B8F6BF-5375-455C-9EA6-DF929625EA0E}">
        <p15:presenceInfo xmlns:p15="http://schemas.microsoft.com/office/powerpoint/2012/main" userId="Microsoft Office User" providerId="None"/>
      </p:ext>
    </p:extLst>
  </p:cmAuthor>
  <p:cmAuthor id="3" name="Bengtsson, Zachary A. (ARC-SGE)[SSAI DEVELOP]" initials="BZA(D" lastIdx="10" clrIdx="2">
    <p:extLst>
      <p:ext uri="{19B8F6BF-5375-455C-9EA6-DF929625EA0E}">
        <p15:presenceInfo xmlns:p15="http://schemas.microsoft.com/office/powerpoint/2012/main" userId="S-1-5-21-330711430-3775241029-4075259233-833289" providerId="AD"/>
      </p:ext>
    </p:extLst>
  </p:cmAuthor>
  <p:cmAuthor id="4" name="Shelby I" initials="SI" lastIdx="8" clrIdx="3">
    <p:extLst>
      <p:ext uri="{19B8F6BF-5375-455C-9EA6-DF929625EA0E}">
        <p15:presenceInfo xmlns:p15="http://schemas.microsoft.com/office/powerpoint/2012/main" userId="0e14de7fa584a2c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57AF"/>
    <a:srgbClr val="2259A8"/>
    <a:srgbClr val="379CC3"/>
    <a:srgbClr val="2559A8"/>
    <a:srgbClr val="7EB761"/>
    <a:srgbClr val="3289B4"/>
    <a:srgbClr val="ADD0E1"/>
    <a:srgbClr val="74AADB"/>
    <a:srgbClr val="5B9BD5"/>
    <a:srgbClr val="1C48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39" autoAdjust="0"/>
    <p:restoredTop sz="74790" autoAdjust="0"/>
  </p:normalViewPr>
  <p:slideViewPr>
    <p:cSldViewPr snapToGrid="0" showGuides="1">
      <p:cViewPr varScale="1">
        <p:scale>
          <a:sx n="80" d="100"/>
          <a:sy n="80" d="100"/>
        </p:scale>
        <p:origin x="756" y="78"/>
      </p:cViewPr>
      <p:guideLst/>
    </p:cSldViewPr>
  </p:slideViewPr>
  <p:notesTextViewPr>
    <p:cViewPr>
      <p:scale>
        <a:sx n="1" d="1"/>
        <a:sy n="1" d="1"/>
      </p:scale>
      <p:origin x="0" y="0"/>
    </p:cViewPr>
  </p:notesTextViewPr>
  <p:notesViewPr>
    <p:cSldViewPr snapToGrid="0" showGuides="1">
      <p:cViewPr varScale="1">
        <p:scale>
          <a:sx n="56" d="100"/>
          <a:sy n="56" d="100"/>
        </p:scale>
        <p:origin x="2136"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08273B-C2CB-41EF-851A-5F29A370A258}" type="doc">
      <dgm:prSet loTypeId="urn:microsoft.com/office/officeart/2008/layout/VerticalCurvedList" loCatId="list" qsTypeId="urn:microsoft.com/office/officeart/2005/8/quickstyle/simple1" qsCatId="simple" csTypeId="urn:microsoft.com/office/officeart/2005/8/colors/accent1_3" csCatId="accent1" phldr="1"/>
      <dgm:spPr/>
      <dgm:t>
        <a:bodyPr/>
        <a:lstStyle/>
        <a:p>
          <a:endParaRPr lang="en-US"/>
        </a:p>
      </dgm:t>
    </dgm:pt>
    <dgm:pt modelId="{2EEAE86C-A14D-4BD0-AA51-4D1D4387F1A6}">
      <dgm:prSet phldrT="[Text]" custT="1"/>
      <dgm:spPr/>
      <dgm:t>
        <a:bodyPr/>
        <a:lstStyle/>
        <a:p>
          <a:r>
            <a:rPr lang="en-US" sz="2400" b="1" dirty="0"/>
            <a:t>Assess</a:t>
          </a:r>
          <a:r>
            <a:rPr lang="en-US" sz="2400" dirty="0"/>
            <a:t> how </a:t>
          </a:r>
          <a:r>
            <a:rPr lang="en-US" sz="2400" dirty="0" smtClean="0"/>
            <a:t>LST has </a:t>
          </a:r>
          <a:r>
            <a:rPr lang="en-US" sz="2400" dirty="0"/>
            <a:t>changed in Asheville over 35 years and over the last 10 years</a:t>
          </a:r>
        </a:p>
      </dgm:t>
    </dgm:pt>
    <dgm:pt modelId="{21639099-8F29-4565-AF9A-B1A902EF891A}" type="parTrans" cxnId="{C10D5B0E-2992-4B6F-ACFD-885BA329C6E0}">
      <dgm:prSet/>
      <dgm:spPr/>
      <dgm:t>
        <a:bodyPr/>
        <a:lstStyle/>
        <a:p>
          <a:endParaRPr lang="en-US" sz="2400">
            <a:solidFill>
              <a:schemeClr val="bg1"/>
            </a:solidFill>
          </a:endParaRPr>
        </a:p>
      </dgm:t>
    </dgm:pt>
    <dgm:pt modelId="{D7C189B0-92ED-4F46-AB6C-9FF47B1A462A}" type="sibTrans" cxnId="{C10D5B0E-2992-4B6F-ACFD-885BA329C6E0}">
      <dgm:prSet/>
      <dgm:spPr/>
      <dgm:t>
        <a:bodyPr/>
        <a:lstStyle/>
        <a:p>
          <a:endParaRPr lang="en-US" sz="2400">
            <a:solidFill>
              <a:schemeClr val="bg1"/>
            </a:solidFill>
          </a:endParaRPr>
        </a:p>
      </dgm:t>
    </dgm:pt>
    <dgm:pt modelId="{AA837082-827E-47DB-A882-AB6BA20CF446}">
      <dgm:prSet phldrT="[Text]" custT="1"/>
      <dgm:spPr/>
      <dgm:t>
        <a:bodyPr/>
        <a:lstStyle/>
        <a:p>
          <a:r>
            <a:rPr lang="en-US" sz="2400" b="1" dirty="0">
              <a:solidFill>
                <a:schemeClr val="bg1"/>
              </a:solidFill>
              <a:latin typeface="+mn-lt"/>
            </a:rPr>
            <a:t>Explore</a:t>
          </a:r>
          <a:r>
            <a:rPr lang="en-US" sz="2400" b="0" dirty="0">
              <a:solidFill>
                <a:schemeClr val="bg1"/>
              </a:solidFill>
              <a:latin typeface="+mn-lt"/>
            </a:rPr>
            <a:t> the statistical relationship between tree cover and </a:t>
          </a:r>
          <a:r>
            <a:rPr lang="en-US" sz="2400" b="0" dirty="0" smtClean="0">
              <a:solidFill>
                <a:schemeClr val="bg1"/>
              </a:solidFill>
              <a:latin typeface="+mn-lt"/>
            </a:rPr>
            <a:t>LST in </a:t>
          </a:r>
          <a:r>
            <a:rPr lang="en-US" sz="2400" b="0" dirty="0">
              <a:solidFill>
                <a:schemeClr val="bg1"/>
              </a:solidFill>
              <a:latin typeface="+mn-lt"/>
            </a:rPr>
            <a:t>Asheville.</a:t>
          </a:r>
        </a:p>
      </dgm:t>
    </dgm:pt>
    <dgm:pt modelId="{C760B0F5-6A9C-4A16-B0E6-44EC9F55CD5A}" type="parTrans" cxnId="{6275D9DA-ADFA-450E-BF74-DAD8F9D7FCB8}">
      <dgm:prSet/>
      <dgm:spPr/>
      <dgm:t>
        <a:bodyPr/>
        <a:lstStyle/>
        <a:p>
          <a:endParaRPr lang="en-US" sz="2400">
            <a:solidFill>
              <a:schemeClr val="bg1"/>
            </a:solidFill>
          </a:endParaRPr>
        </a:p>
      </dgm:t>
    </dgm:pt>
    <dgm:pt modelId="{089575EB-06D6-4EFE-BFFD-A45679E4D15B}" type="sibTrans" cxnId="{6275D9DA-ADFA-450E-BF74-DAD8F9D7FCB8}">
      <dgm:prSet/>
      <dgm:spPr/>
      <dgm:t>
        <a:bodyPr/>
        <a:lstStyle/>
        <a:p>
          <a:endParaRPr lang="en-US" sz="2400">
            <a:solidFill>
              <a:schemeClr val="bg1"/>
            </a:solidFill>
          </a:endParaRPr>
        </a:p>
      </dgm:t>
    </dgm:pt>
    <dgm:pt modelId="{71A01DE4-D458-4212-A759-D4968CE223DB}">
      <dgm:prSet phldrT="[Text]" custT="1"/>
      <dgm:spPr/>
      <dgm:t>
        <a:bodyPr/>
        <a:lstStyle/>
        <a:p>
          <a:r>
            <a:rPr lang="en-US" sz="2400" b="1" dirty="0"/>
            <a:t>Construct</a:t>
          </a:r>
          <a:r>
            <a:rPr lang="en-US" sz="2400" dirty="0"/>
            <a:t> an index based on socioeconomic factors, LST, and tree cover to identify heat vulnerable communities in Asheville</a:t>
          </a:r>
        </a:p>
      </dgm:t>
    </dgm:pt>
    <dgm:pt modelId="{52F64864-B52D-4DAF-A3A3-B50F680A9042}" type="parTrans" cxnId="{7C598A3D-EDA3-4F06-8C10-E8A33380B9E1}">
      <dgm:prSet/>
      <dgm:spPr/>
      <dgm:t>
        <a:bodyPr/>
        <a:lstStyle/>
        <a:p>
          <a:endParaRPr lang="en-US" sz="2400">
            <a:solidFill>
              <a:schemeClr val="bg1"/>
            </a:solidFill>
          </a:endParaRPr>
        </a:p>
      </dgm:t>
    </dgm:pt>
    <dgm:pt modelId="{2604ABB3-7C49-4E31-99F0-46E6280417FC}" type="sibTrans" cxnId="{7C598A3D-EDA3-4F06-8C10-E8A33380B9E1}">
      <dgm:prSet/>
      <dgm:spPr/>
      <dgm:t>
        <a:bodyPr/>
        <a:lstStyle/>
        <a:p>
          <a:endParaRPr lang="en-US" sz="2400">
            <a:solidFill>
              <a:schemeClr val="bg1"/>
            </a:solidFill>
          </a:endParaRPr>
        </a:p>
      </dgm:t>
    </dgm:pt>
    <dgm:pt modelId="{F26E6B45-8814-4C41-8FD4-34A8EC11A321}" type="pres">
      <dgm:prSet presAssocID="{4708273B-C2CB-41EF-851A-5F29A370A258}" presName="Name0" presStyleCnt="0">
        <dgm:presLayoutVars>
          <dgm:chMax val="7"/>
          <dgm:chPref val="7"/>
          <dgm:dir/>
        </dgm:presLayoutVars>
      </dgm:prSet>
      <dgm:spPr/>
      <dgm:t>
        <a:bodyPr/>
        <a:lstStyle/>
        <a:p>
          <a:endParaRPr lang="en-US"/>
        </a:p>
      </dgm:t>
    </dgm:pt>
    <dgm:pt modelId="{6E36B29C-2769-4EF9-AAF8-9C56E2C1BCD7}" type="pres">
      <dgm:prSet presAssocID="{4708273B-C2CB-41EF-851A-5F29A370A258}" presName="Name1" presStyleCnt="0"/>
      <dgm:spPr/>
    </dgm:pt>
    <dgm:pt modelId="{6CA8C615-4ED0-420D-8250-688E6EF441B9}" type="pres">
      <dgm:prSet presAssocID="{4708273B-C2CB-41EF-851A-5F29A370A258}" presName="cycle" presStyleCnt="0"/>
      <dgm:spPr/>
    </dgm:pt>
    <dgm:pt modelId="{D7D358AC-52F4-471B-8FB2-8B706FE62114}" type="pres">
      <dgm:prSet presAssocID="{4708273B-C2CB-41EF-851A-5F29A370A258}" presName="srcNode" presStyleLbl="node1" presStyleIdx="0" presStyleCnt="3"/>
      <dgm:spPr/>
    </dgm:pt>
    <dgm:pt modelId="{01DF3103-364D-4655-BC7F-08FAA05B64FE}" type="pres">
      <dgm:prSet presAssocID="{4708273B-C2CB-41EF-851A-5F29A370A258}" presName="conn" presStyleLbl="parChTrans1D2" presStyleIdx="0" presStyleCnt="1"/>
      <dgm:spPr/>
      <dgm:t>
        <a:bodyPr/>
        <a:lstStyle/>
        <a:p>
          <a:endParaRPr lang="en-US"/>
        </a:p>
      </dgm:t>
    </dgm:pt>
    <dgm:pt modelId="{D45E70DB-7148-4934-B5C6-05F728190A90}" type="pres">
      <dgm:prSet presAssocID="{4708273B-C2CB-41EF-851A-5F29A370A258}" presName="extraNode" presStyleLbl="node1" presStyleIdx="0" presStyleCnt="3"/>
      <dgm:spPr/>
    </dgm:pt>
    <dgm:pt modelId="{BD954113-0A6C-422A-AA58-11D403DF22FC}" type="pres">
      <dgm:prSet presAssocID="{4708273B-C2CB-41EF-851A-5F29A370A258}" presName="dstNode" presStyleLbl="node1" presStyleIdx="0" presStyleCnt="3"/>
      <dgm:spPr/>
    </dgm:pt>
    <dgm:pt modelId="{E4CE4DA6-5163-4502-A3A5-4BFC2F8843CE}" type="pres">
      <dgm:prSet presAssocID="{2EEAE86C-A14D-4BD0-AA51-4D1D4387F1A6}" presName="text_1" presStyleLbl="node1" presStyleIdx="0" presStyleCnt="3">
        <dgm:presLayoutVars>
          <dgm:bulletEnabled val="1"/>
        </dgm:presLayoutVars>
      </dgm:prSet>
      <dgm:spPr/>
      <dgm:t>
        <a:bodyPr/>
        <a:lstStyle/>
        <a:p>
          <a:endParaRPr lang="en-US"/>
        </a:p>
      </dgm:t>
    </dgm:pt>
    <dgm:pt modelId="{452A4CD6-76C1-4646-AD7F-E14A7323D4BC}" type="pres">
      <dgm:prSet presAssocID="{2EEAE86C-A14D-4BD0-AA51-4D1D4387F1A6}" presName="accent_1" presStyleCnt="0"/>
      <dgm:spPr/>
    </dgm:pt>
    <dgm:pt modelId="{2148199F-645C-4031-A1E0-E713527E6009}" type="pres">
      <dgm:prSet presAssocID="{2EEAE86C-A14D-4BD0-AA51-4D1D4387F1A6}" presName="accentRepeatNode" presStyleLbl="solidFgAcc1" presStyleIdx="0" presStyleCnt="3"/>
      <dgm:spPr>
        <a:blipFill rotWithShape="0">
          <a:blip xmlns:r="http://schemas.openxmlformats.org/officeDocument/2006/relationships" r:embed="rId1"/>
          <a:stretch>
            <a:fillRect/>
          </a:stretch>
        </a:blipFill>
      </dgm:spPr>
    </dgm:pt>
    <dgm:pt modelId="{D7FF432E-4727-40A2-B2A9-D74367E32E1C}" type="pres">
      <dgm:prSet presAssocID="{AA837082-827E-47DB-A882-AB6BA20CF446}" presName="text_2" presStyleLbl="node1" presStyleIdx="1" presStyleCnt="3">
        <dgm:presLayoutVars>
          <dgm:bulletEnabled val="1"/>
        </dgm:presLayoutVars>
      </dgm:prSet>
      <dgm:spPr/>
      <dgm:t>
        <a:bodyPr/>
        <a:lstStyle/>
        <a:p>
          <a:endParaRPr lang="en-US"/>
        </a:p>
      </dgm:t>
    </dgm:pt>
    <dgm:pt modelId="{A91E2138-5055-4F80-ACAC-ACCAD7BA8052}" type="pres">
      <dgm:prSet presAssocID="{AA837082-827E-47DB-A882-AB6BA20CF446}" presName="accent_2" presStyleCnt="0"/>
      <dgm:spPr/>
    </dgm:pt>
    <dgm:pt modelId="{D3C6DA20-22D1-44C7-BA07-F3AF44AE66D4}" type="pres">
      <dgm:prSet presAssocID="{AA837082-827E-47DB-A882-AB6BA20CF446}" presName="accentRepeatNode" presStyleLbl="solidFgAcc1" presStyleIdx="1" presStyleCnt="3" custScaleX="98897"/>
      <dgm:spPr>
        <a:blipFill rotWithShape="0">
          <a:blip xmlns:r="http://schemas.openxmlformats.org/officeDocument/2006/relationships" r:embed="rId2"/>
          <a:stretch>
            <a:fillRect/>
          </a:stretch>
        </a:blipFill>
      </dgm:spPr>
    </dgm:pt>
    <dgm:pt modelId="{CE257D0C-1F42-4C26-8969-BA7E6BD866BC}" type="pres">
      <dgm:prSet presAssocID="{71A01DE4-D458-4212-A759-D4968CE223DB}" presName="text_3" presStyleLbl="node1" presStyleIdx="2" presStyleCnt="3" custScaleY="118493">
        <dgm:presLayoutVars>
          <dgm:bulletEnabled val="1"/>
        </dgm:presLayoutVars>
      </dgm:prSet>
      <dgm:spPr/>
      <dgm:t>
        <a:bodyPr/>
        <a:lstStyle/>
        <a:p>
          <a:endParaRPr lang="en-US"/>
        </a:p>
      </dgm:t>
    </dgm:pt>
    <dgm:pt modelId="{BC29C568-C30E-40A7-A4CD-03DBCFD308FC}" type="pres">
      <dgm:prSet presAssocID="{71A01DE4-D458-4212-A759-D4968CE223DB}" presName="accent_3" presStyleCnt="0"/>
      <dgm:spPr/>
    </dgm:pt>
    <dgm:pt modelId="{02A1201D-D6D2-4056-848C-66519C7FAA4B}" type="pres">
      <dgm:prSet presAssocID="{71A01DE4-D458-4212-A759-D4968CE223DB}" presName="accentRepeatNode" presStyleLbl="solidFgAcc1" presStyleIdx="2" presStyleCnt="3"/>
      <dgm:spPr>
        <a:blipFill rotWithShape="0">
          <a:blip xmlns:r="http://schemas.openxmlformats.org/officeDocument/2006/relationships" r:embed="rId3"/>
          <a:stretch>
            <a:fillRect/>
          </a:stretch>
        </a:blipFill>
      </dgm:spPr>
    </dgm:pt>
  </dgm:ptLst>
  <dgm:cxnLst>
    <dgm:cxn modelId="{7C598A3D-EDA3-4F06-8C10-E8A33380B9E1}" srcId="{4708273B-C2CB-41EF-851A-5F29A370A258}" destId="{71A01DE4-D458-4212-A759-D4968CE223DB}" srcOrd="2" destOrd="0" parTransId="{52F64864-B52D-4DAF-A3A3-B50F680A9042}" sibTransId="{2604ABB3-7C49-4E31-99F0-46E6280417FC}"/>
    <dgm:cxn modelId="{F20E0EA1-E05A-4409-9B6D-A3780FE9A992}" type="presOf" srcId="{4708273B-C2CB-41EF-851A-5F29A370A258}" destId="{F26E6B45-8814-4C41-8FD4-34A8EC11A321}" srcOrd="0" destOrd="0" presId="urn:microsoft.com/office/officeart/2008/layout/VerticalCurvedList"/>
    <dgm:cxn modelId="{C10D5B0E-2992-4B6F-ACFD-885BA329C6E0}" srcId="{4708273B-C2CB-41EF-851A-5F29A370A258}" destId="{2EEAE86C-A14D-4BD0-AA51-4D1D4387F1A6}" srcOrd="0" destOrd="0" parTransId="{21639099-8F29-4565-AF9A-B1A902EF891A}" sibTransId="{D7C189B0-92ED-4F46-AB6C-9FF47B1A462A}"/>
    <dgm:cxn modelId="{C523B63A-18A5-4931-9D62-3DB17F591EC7}" type="presOf" srcId="{AA837082-827E-47DB-A882-AB6BA20CF446}" destId="{D7FF432E-4727-40A2-B2A9-D74367E32E1C}" srcOrd="0" destOrd="0" presId="urn:microsoft.com/office/officeart/2008/layout/VerticalCurvedList"/>
    <dgm:cxn modelId="{643AE160-E9C9-4F07-93E1-0C27177590C9}" type="presOf" srcId="{71A01DE4-D458-4212-A759-D4968CE223DB}" destId="{CE257D0C-1F42-4C26-8969-BA7E6BD866BC}" srcOrd="0" destOrd="0" presId="urn:microsoft.com/office/officeart/2008/layout/VerticalCurvedList"/>
    <dgm:cxn modelId="{6BD89691-BA00-446F-AC25-CBA500A18320}" type="presOf" srcId="{2EEAE86C-A14D-4BD0-AA51-4D1D4387F1A6}" destId="{E4CE4DA6-5163-4502-A3A5-4BFC2F8843CE}" srcOrd="0" destOrd="0" presId="urn:microsoft.com/office/officeart/2008/layout/VerticalCurvedList"/>
    <dgm:cxn modelId="{6275D9DA-ADFA-450E-BF74-DAD8F9D7FCB8}" srcId="{4708273B-C2CB-41EF-851A-5F29A370A258}" destId="{AA837082-827E-47DB-A882-AB6BA20CF446}" srcOrd="1" destOrd="0" parTransId="{C760B0F5-6A9C-4A16-B0E6-44EC9F55CD5A}" sibTransId="{089575EB-06D6-4EFE-BFFD-A45679E4D15B}"/>
    <dgm:cxn modelId="{F10EA1AC-F61E-40EA-B546-23316877F3AE}" type="presOf" srcId="{D7C189B0-92ED-4F46-AB6C-9FF47B1A462A}" destId="{01DF3103-364D-4655-BC7F-08FAA05B64FE}" srcOrd="0" destOrd="0" presId="urn:microsoft.com/office/officeart/2008/layout/VerticalCurvedList"/>
    <dgm:cxn modelId="{E9CDE87C-33F7-49E2-B32E-17789859A960}" type="presParOf" srcId="{F26E6B45-8814-4C41-8FD4-34A8EC11A321}" destId="{6E36B29C-2769-4EF9-AAF8-9C56E2C1BCD7}" srcOrd="0" destOrd="0" presId="urn:microsoft.com/office/officeart/2008/layout/VerticalCurvedList"/>
    <dgm:cxn modelId="{67D92E52-BC8B-4901-857E-72159162097E}" type="presParOf" srcId="{6E36B29C-2769-4EF9-AAF8-9C56E2C1BCD7}" destId="{6CA8C615-4ED0-420D-8250-688E6EF441B9}" srcOrd="0" destOrd="0" presId="urn:microsoft.com/office/officeart/2008/layout/VerticalCurvedList"/>
    <dgm:cxn modelId="{2C183C84-DC53-4095-B9D6-E57084196535}" type="presParOf" srcId="{6CA8C615-4ED0-420D-8250-688E6EF441B9}" destId="{D7D358AC-52F4-471B-8FB2-8B706FE62114}" srcOrd="0" destOrd="0" presId="urn:microsoft.com/office/officeart/2008/layout/VerticalCurvedList"/>
    <dgm:cxn modelId="{723D19D6-5D0F-430D-8BCF-7BFCDBD9823A}" type="presParOf" srcId="{6CA8C615-4ED0-420D-8250-688E6EF441B9}" destId="{01DF3103-364D-4655-BC7F-08FAA05B64FE}" srcOrd="1" destOrd="0" presId="urn:microsoft.com/office/officeart/2008/layout/VerticalCurvedList"/>
    <dgm:cxn modelId="{2410DFF5-26FC-4C98-8707-59600D8BBBB3}" type="presParOf" srcId="{6CA8C615-4ED0-420D-8250-688E6EF441B9}" destId="{D45E70DB-7148-4934-B5C6-05F728190A90}" srcOrd="2" destOrd="0" presId="urn:microsoft.com/office/officeart/2008/layout/VerticalCurvedList"/>
    <dgm:cxn modelId="{83D2DAEC-5F26-4E6F-B9D2-C0B28C7F7A24}" type="presParOf" srcId="{6CA8C615-4ED0-420D-8250-688E6EF441B9}" destId="{BD954113-0A6C-422A-AA58-11D403DF22FC}" srcOrd="3" destOrd="0" presId="urn:microsoft.com/office/officeart/2008/layout/VerticalCurvedList"/>
    <dgm:cxn modelId="{43449B3C-2564-4401-9D98-96AEAE775535}" type="presParOf" srcId="{6E36B29C-2769-4EF9-AAF8-9C56E2C1BCD7}" destId="{E4CE4DA6-5163-4502-A3A5-4BFC2F8843CE}" srcOrd="1" destOrd="0" presId="urn:microsoft.com/office/officeart/2008/layout/VerticalCurvedList"/>
    <dgm:cxn modelId="{C2610817-AF55-449A-8C26-68BCF9CAF6DE}" type="presParOf" srcId="{6E36B29C-2769-4EF9-AAF8-9C56E2C1BCD7}" destId="{452A4CD6-76C1-4646-AD7F-E14A7323D4BC}" srcOrd="2" destOrd="0" presId="urn:microsoft.com/office/officeart/2008/layout/VerticalCurvedList"/>
    <dgm:cxn modelId="{1661250E-001A-429B-847D-DFE951FA7825}" type="presParOf" srcId="{452A4CD6-76C1-4646-AD7F-E14A7323D4BC}" destId="{2148199F-645C-4031-A1E0-E713527E6009}" srcOrd="0" destOrd="0" presId="urn:microsoft.com/office/officeart/2008/layout/VerticalCurvedList"/>
    <dgm:cxn modelId="{404F0706-4A39-4892-A325-2FAA35C97042}" type="presParOf" srcId="{6E36B29C-2769-4EF9-AAF8-9C56E2C1BCD7}" destId="{D7FF432E-4727-40A2-B2A9-D74367E32E1C}" srcOrd="3" destOrd="0" presId="urn:microsoft.com/office/officeart/2008/layout/VerticalCurvedList"/>
    <dgm:cxn modelId="{C879207A-8EEE-4A44-8875-A842ED526CA2}" type="presParOf" srcId="{6E36B29C-2769-4EF9-AAF8-9C56E2C1BCD7}" destId="{A91E2138-5055-4F80-ACAC-ACCAD7BA8052}" srcOrd="4" destOrd="0" presId="urn:microsoft.com/office/officeart/2008/layout/VerticalCurvedList"/>
    <dgm:cxn modelId="{4722719B-8A18-4877-8A1D-2134213ABA1D}" type="presParOf" srcId="{A91E2138-5055-4F80-ACAC-ACCAD7BA8052}" destId="{D3C6DA20-22D1-44C7-BA07-F3AF44AE66D4}" srcOrd="0" destOrd="0" presId="urn:microsoft.com/office/officeart/2008/layout/VerticalCurvedList"/>
    <dgm:cxn modelId="{8A334DF4-68CF-4C31-BC75-3A38F7BABDD9}" type="presParOf" srcId="{6E36B29C-2769-4EF9-AAF8-9C56E2C1BCD7}" destId="{CE257D0C-1F42-4C26-8969-BA7E6BD866BC}" srcOrd="5" destOrd="0" presId="urn:microsoft.com/office/officeart/2008/layout/VerticalCurvedList"/>
    <dgm:cxn modelId="{FC39C4BE-BD18-496F-BC6D-E8286BA4EABA}" type="presParOf" srcId="{6E36B29C-2769-4EF9-AAF8-9C56E2C1BCD7}" destId="{BC29C568-C30E-40A7-A4CD-03DBCFD308FC}" srcOrd="6" destOrd="0" presId="urn:microsoft.com/office/officeart/2008/layout/VerticalCurvedList"/>
    <dgm:cxn modelId="{00B528E9-B9F0-493E-BF70-A8316A4FF316}" type="presParOf" srcId="{BC29C568-C30E-40A7-A4CD-03DBCFD308FC}" destId="{02A1201D-D6D2-4056-848C-66519C7FAA4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83A7C0A-FC02-45B0-B218-C1AA578AEE36}" type="doc">
      <dgm:prSet loTypeId="urn:microsoft.com/office/officeart/2005/8/layout/process1" loCatId="process" qsTypeId="urn:microsoft.com/office/officeart/2005/8/quickstyle/simple1" qsCatId="simple" csTypeId="urn:microsoft.com/office/officeart/2005/8/colors/accent1_2" csCatId="accent1" phldr="1"/>
      <dgm:spPr/>
    </dgm:pt>
    <dgm:pt modelId="{84DE5E14-00A9-4869-8B23-D5194190C9E2}">
      <dgm:prSet phldrT="[Text]"/>
      <dgm:spPr/>
      <dgm:t>
        <a:bodyPr/>
        <a:lstStyle/>
        <a:p>
          <a:r>
            <a:rPr lang="en-US" dirty="0"/>
            <a:t>Data Acquisition</a:t>
          </a:r>
        </a:p>
      </dgm:t>
    </dgm:pt>
    <dgm:pt modelId="{ADEA916E-5D26-410B-940E-1E4DD5EFE250}" type="parTrans" cxnId="{43B85039-DB74-486A-84D4-20B8E1138E46}">
      <dgm:prSet/>
      <dgm:spPr/>
      <dgm:t>
        <a:bodyPr/>
        <a:lstStyle/>
        <a:p>
          <a:endParaRPr lang="en-US"/>
        </a:p>
      </dgm:t>
    </dgm:pt>
    <dgm:pt modelId="{8DC977A9-31C4-4D75-B63B-1158AC7F178A}" type="sibTrans" cxnId="{43B85039-DB74-486A-84D4-20B8E1138E46}">
      <dgm:prSet/>
      <dgm:spPr/>
      <dgm:t>
        <a:bodyPr/>
        <a:lstStyle/>
        <a:p>
          <a:endParaRPr lang="en-US"/>
        </a:p>
      </dgm:t>
    </dgm:pt>
    <dgm:pt modelId="{F5E3C372-FF69-45B0-B922-2894708E7F58}">
      <dgm:prSet phldrT="[Text]"/>
      <dgm:spPr/>
      <dgm:t>
        <a:bodyPr/>
        <a:lstStyle/>
        <a:p>
          <a:r>
            <a:rPr lang="en-US" dirty="0"/>
            <a:t>Data Processing</a:t>
          </a:r>
        </a:p>
      </dgm:t>
    </dgm:pt>
    <dgm:pt modelId="{C4210EF7-91C4-4DD8-8E7A-4EEA50580CB3}" type="parTrans" cxnId="{A0376662-178F-4883-8F44-75F927586B3F}">
      <dgm:prSet/>
      <dgm:spPr/>
      <dgm:t>
        <a:bodyPr/>
        <a:lstStyle/>
        <a:p>
          <a:endParaRPr lang="en-US"/>
        </a:p>
      </dgm:t>
    </dgm:pt>
    <dgm:pt modelId="{D503C3B9-2EC9-41F2-A095-55ED4620B51E}" type="sibTrans" cxnId="{A0376662-178F-4883-8F44-75F927586B3F}">
      <dgm:prSet/>
      <dgm:spPr/>
      <dgm:t>
        <a:bodyPr/>
        <a:lstStyle/>
        <a:p>
          <a:endParaRPr lang="en-US"/>
        </a:p>
      </dgm:t>
    </dgm:pt>
    <dgm:pt modelId="{3A8C80A9-F78E-4C74-A2A6-F598E45FF3E0}">
      <dgm:prSet phldrT="[Text]"/>
      <dgm:spPr/>
      <dgm:t>
        <a:bodyPr/>
        <a:lstStyle/>
        <a:p>
          <a:r>
            <a:rPr lang="en-US" dirty="0"/>
            <a:t>Data Analysis</a:t>
          </a:r>
        </a:p>
      </dgm:t>
    </dgm:pt>
    <dgm:pt modelId="{D29F6F1D-B654-41DE-B3D6-71315066FE8F}" type="parTrans" cxnId="{EC15C02F-8CED-4F16-936E-BDF5977EB08D}">
      <dgm:prSet/>
      <dgm:spPr/>
      <dgm:t>
        <a:bodyPr/>
        <a:lstStyle/>
        <a:p>
          <a:endParaRPr lang="en-US"/>
        </a:p>
      </dgm:t>
    </dgm:pt>
    <dgm:pt modelId="{35181210-31E5-462C-9144-E98EB8ED52B7}" type="sibTrans" cxnId="{EC15C02F-8CED-4F16-936E-BDF5977EB08D}">
      <dgm:prSet/>
      <dgm:spPr/>
      <dgm:t>
        <a:bodyPr/>
        <a:lstStyle/>
        <a:p>
          <a:endParaRPr lang="en-US"/>
        </a:p>
      </dgm:t>
    </dgm:pt>
    <dgm:pt modelId="{4A873D60-3611-4B50-8AF2-45CFD7DACC03}" type="pres">
      <dgm:prSet presAssocID="{283A7C0A-FC02-45B0-B218-C1AA578AEE36}" presName="Name0" presStyleCnt="0">
        <dgm:presLayoutVars>
          <dgm:dir/>
          <dgm:resizeHandles val="exact"/>
        </dgm:presLayoutVars>
      </dgm:prSet>
      <dgm:spPr/>
    </dgm:pt>
    <dgm:pt modelId="{D4A35DE8-1570-4A6A-AC93-005FCBDA06BF}" type="pres">
      <dgm:prSet presAssocID="{84DE5E14-00A9-4869-8B23-D5194190C9E2}" presName="node" presStyleLbl="node1" presStyleIdx="0" presStyleCnt="3">
        <dgm:presLayoutVars>
          <dgm:bulletEnabled val="1"/>
        </dgm:presLayoutVars>
      </dgm:prSet>
      <dgm:spPr/>
      <dgm:t>
        <a:bodyPr/>
        <a:lstStyle/>
        <a:p>
          <a:endParaRPr lang="en-US"/>
        </a:p>
      </dgm:t>
    </dgm:pt>
    <dgm:pt modelId="{1DD501EE-CAC7-4604-8F50-282999368A8E}" type="pres">
      <dgm:prSet presAssocID="{8DC977A9-31C4-4D75-B63B-1158AC7F178A}" presName="sibTrans" presStyleLbl="sibTrans2D1" presStyleIdx="0" presStyleCnt="2"/>
      <dgm:spPr/>
      <dgm:t>
        <a:bodyPr/>
        <a:lstStyle/>
        <a:p>
          <a:endParaRPr lang="en-US"/>
        </a:p>
      </dgm:t>
    </dgm:pt>
    <dgm:pt modelId="{77E9CE0E-F64F-44A0-B667-53062AC35585}" type="pres">
      <dgm:prSet presAssocID="{8DC977A9-31C4-4D75-B63B-1158AC7F178A}" presName="connectorText" presStyleLbl="sibTrans2D1" presStyleIdx="0" presStyleCnt="2"/>
      <dgm:spPr/>
      <dgm:t>
        <a:bodyPr/>
        <a:lstStyle/>
        <a:p>
          <a:endParaRPr lang="en-US"/>
        </a:p>
      </dgm:t>
    </dgm:pt>
    <dgm:pt modelId="{D93504C4-A7FA-4F34-9A8F-6DF3C1D6A273}" type="pres">
      <dgm:prSet presAssocID="{F5E3C372-FF69-45B0-B922-2894708E7F58}" presName="node" presStyleLbl="node1" presStyleIdx="1" presStyleCnt="3">
        <dgm:presLayoutVars>
          <dgm:bulletEnabled val="1"/>
        </dgm:presLayoutVars>
      </dgm:prSet>
      <dgm:spPr/>
      <dgm:t>
        <a:bodyPr/>
        <a:lstStyle/>
        <a:p>
          <a:endParaRPr lang="en-US"/>
        </a:p>
      </dgm:t>
    </dgm:pt>
    <dgm:pt modelId="{80D1FB4F-CB92-415F-8E1E-4B94AAEA2BA6}" type="pres">
      <dgm:prSet presAssocID="{D503C3B9-2EC9-41F2-A095-55ED4620B51E}" presName="sibTrans" presStyleLbl="sibTrans2D1" presStyleIdx="1" presStyleCnt="2"/>
      <dgm:spPr/>
      <dgm:t>
        <a:bodyPr/>
        <a:lstStyle/>
        <a:p>
          <a:endParaRPr lang="en-US"/>
        </a:p>
      </dgm:t>
    </dgm:pt>
    <dgm:pt modelId="{6BE0D09A-B4A0-4B02-8616-532D2554A1A9}" type="pres">
      <dgm:prSet presAssocID="{D503C3B9-2EC9-41F2-A095-55ED4620B51E}" presName="connectorText" presStyleLbl="sibTrans2D1" presStyleIdx="1" presStyleCnt="2"/>
      <dgm:spPr/>
      <dgm:t>
        <a:bodyPr/>
        <a:lstStyle/>
        <a:p>
          <a:endParaRPr lang="en-US"/>
        </a:p>
      </dgm:t>
    </dgm:pt>
    <dgm:pt modelId="{D90D3AF1-6788-4B8C-AB68-4C47CDAFCD79}" type="pres">
      <dgm:prSet presAssocID="{3A8C80A9-F78E-4C74-A2A6-F598E45FF3E0}" presName="node" presStyleLbl="node1" presStyleIdx="2" presStyleCnt="3">
        <dgm:presLayoutVars>
          <dgm:bulletEnabled val="1"/>
        </dgm:presLayoutVars>
      </dgm:prSet>
      <dgm:spPr/>
      <dgm:t>
        <a:bodyPr/>
        <a:lstStyle/>
        <a:p>
          <a:endParaRPr lang="en-US"/>
        </a:p>
      </dgm:t>
    </dgm:pt>
  </dgm:ptLst>
  <dgm:cxnLst>
    <dgm:cxn modelId="{63463C75-12F0-47E2-A912-D517BA3F9610}" type="presOf" srcId="{84DE5E14-00A9-4869-8B23-D5194190C9E2}" destId="{D4A35DE8-1570-4A6A-AC93-005FCBDA06BF}" srcOrd="0" destOrd="0" presId="urn:microsoft.com/office/officeart/2005/8/layout/process1"/>
    <dgm:cxn modelId="{EC15C02F-8CED-4F16-936E-BDF5977EB08D}" srcId="{283A7C0A-FC02-45B0-B218-C1AA578AEE36}" destId="{3A8C80A9-F78E-4C74-A2A6-F598E45FF3E0}" srcOrd="2" destOrd="0" parTransId="{D29F6F1D-B654-41DE-B3D6-71315066FE8F}" sibTransId="{35181210-31E5-462C-9144-E98EB8ED52B7}"/>
    <dgm:cxn modelId="{588D1A73-F47B-4131-B369-5ED0033637E3}" type="presOf" srcId="{8DC977A9-31C4-4D75-B63B-1158AC7F178A}" destId="{1DD501EE-CAC7-4604-8F50-282999368A8E}" srcOrd="0" destOrd="0" presId="urn:microsoft.com/office/officeart/2005/8/layout/process1"/>
    <dgm:cxn modelId="{43B85039-DB74-486A-84D4-20B8E1138E46}" srcId="{283A7C0A-FC02-45B0-B218-C1AA578AEE36}" destId="{84DE5E14-00A9-4869-8B23-D5194190C9E2}" srcOrd="0" destOrd="0" parTransId="{ADEA916E-5D26-410B-940E-1E4DD5EFE250}" sibTransId="{8DC977A9-31C4-4D75-B63B-1158AC7F178A}"/>
    <dgm:cxn modelId="{3EF3FFAF-E18E-4AB1-9F5E-02F10B973821}" type="presOf" srcId="{D503C3B9-2EC9-41F2-A095-55ED4620B51E}" destId="{6BE0D09A-B4A0-4B02-8616-532D2554A1A9}" srcOrd="1" destOrd="0" presId="urn:microsoft.com/office/officeart/2005/8/layout/process1"/>
    <dgm:cxn modelId="{C4354DEA-9373-43CD-9CBA-C6FA6D521C03}" type="presOf" srcId="{F5E3C372-FF69-45B0-B922-2894708E7F58}" destId="{D93504C4-A7FA-4F34-9A8F-6DF3C1D6A273}" srcOrd="0" destOrd="0" presId="urn:microsoft.com/office/officeart/2005/8/layout/process1"/>
    <dgm:cxn modelId="{04A6FFC3-16CA-45BF-86AB-898A9EBC4A8E}" type="presOf" srcId="{8DC977A9-31C4-4D75-B63B-1158AC7F178A}" destId="{77E9CE0E-F64F-44A0-B667-53062AC35585}" srcOrd="1" destOrd="0" presId="urn:microsoft.com/office/officeart/2005/8/layout/process1"/>
    <dgm:cxn modelId="{5A66D39E-561D-4A16-814D-A369010709E1}" type="presOf" srcId="{283A7C0A-FC02-45B0-B218-C1AA578AEE36}" destId="{4A873D60-3611-4B50-8AF2-45CFD7DACC03}" srcOrd="0" destOrd="0" presId="urn:microsoft.com/office/officeart/2005/8/layout/process1"/>
    <dgm:cxn modelId="{933BC345-3CC5-4EE9-99E9-75DFDD664006}" type="presOf" srcId="{D503C3B9-2EC9-41F2-A095-55ED4620B51E}" destId="{80D1FB4F-CB92-415F-8E1E-4B94AAEA2BA6}" srcOrd="0" destOrd="0" presId="urn:microsoft.com/office/officeart/2005/8/layout/process1"/>
    <dgm:cxn modelId="{507B0899-C225-4940-8E2E-F0CDD0007290}" type="presOf" srcId="{3A8C80A9-F78E-4C74-A2A6-F598E45FF3E0}" destId="{D90D3AF1-6788-4B8C-AB68-4C47CDAFCD79}" srcOrd="0" destOrd="0" presId="urn:microsoft.com/office/officeart/2005/8/layout/process1"/>
    <dgm:cxn modelId="{A0376662-178F-4883-8F44-75F927586B3F}" srcId="{283A7C0A-FC02-45B0-B218-C1AA578AEE36}" destId="{F5E3C372-FF69-45B0-B922-2894708E7F58}" srcOrd="1" destOrd="0" parTransId="{C4210EF7-91C4-4DD8-8E7A-4EEA50580CB3}" sibTransId="{D503C3B9-2EC9-41F2-A095-55ED4620B51E}"/>
    <dgm:cxn modelId="{E07A9F88-D17B-44A2-BBCE-CD9EF4B5705F}" type="presParOf" srcId="{4A873D60-3611-4B50-8AF2-45CFD7DACC03}" destId="{D4A35DE8-1570-4A6A-AC93-005FCBDA06BF}" srcOrd="0" destOrd="0" presId="urn:microsoft.com/office/officeart/2005/8/layout/process1"/>
    <dgm:cxn modelId="{C793F0DA-4EB9-4A91-B34C-16C1A34A8D88}" type="presParOf" srcId="{4A873D60-3611-4B50-8AF2-45CFD7DACC03}" destId="{1DD501EE-CAC7-4604-8F50-282999368A8E}" srcOrd="1" destOrd="0" presId="urn:microsoft.com/office/officeart/2005/8/layout/process1"/>
    <dgm:cxn modelId="{759506AE-2012-49B9-93EA-B9E8C150C75F}" type="presParOf" srcId="{1DD501EE-CAC7-4604-8F50-282999368A8E}" destId="{77E9CE0E-F64F-44A0-B667-53062AC35585}" srcOrd="0" destOrd="0" presId="urn:microsoft.com/office/officeart/2005/8/layout/process1"/>
    <dgm:cxn modelId="{5AF34767-7EC3-4336-9613-3826493CDF4A}" type="presParOf" srcId="{4A873D60-3611-4B50-8AF2-45CFD7DACC03}" destId="{D93504C4-A7FA-4F34-9A8F-6DF3C1D6A273}" srcOrd="2" destOrd="0" presId="urn:microsoft.com/office/officeart/2005/8/layout/process1"/>
    <dgm:cxn modelId="{768D8E98-4825-46DC-BEA0-DF18DAD80283}" type="presParOf" srcId="{4A873D60-3611-4B50-8AF2-45CFD7DACC03}" destId="{80D1FB4F-CB92-415F-8E1E-4B94AAEA2BA6}" srcOrd="3" destOrd="0" presId="urn:microsoft.com/office/officeart/2005/8/layout/process1"/>
    <dgm:cxn modelId="{11F17A2E-ECA7-4F71-81DF-ADC78ED5B272}" type="presParOf" srcId="{80D1FB4F-CB92-415F-8E1E-4B94AAEA2BA6}" destId="{6BE0D09A-B4A0-4B02-8616-532D2554A1A9}" srcOrd="0" destOrd="0" presId="urn:microsoft.com/office/officeart/2005/8/layout/process1"/>
    <dgm:cxn modelId="{21578162-850A-4A90-9AFF-A2F53C567FDB}" type="presParOf" srcId="{4A873D60-3611-4B50-8AF2-45CFD7DACC03}" destId="{D90D3AF1-6788-4B8C-AB68-4C47CDAFCD79}"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3A7C0A-FC02-45B0-B218-C1AA578AEE36}" type="doc">
      <dgm:prSet loTypeId="urn:microsoft.com/office/officeart/2005/8/layout/process1" loCatId="process" qsTypeId="urn:microsoft.com/office/officeart/2005/8/quickstyle/simple1" qsCatId="simple" csTypeId="urn:microsoft.com/office/officeart/2005/8/colors/accent1_2" csCatId="accent1" phldr="1"/>
      <dgm:spPr/>
    </dgm:pt>
    <dgm:pt modelId="{84DE5E14-00A9-4869-8B23-D5194190C9E2}">
      <dgm:prSet phldrT="[Text]"/>
      <dgm:spPr/>
      <dgm:t>
        <a:bodyPr/>
        <a:lstStyle/>
        <a:p>
          <a:r>
            <a:rPr lang="en-US" dirty="0"/>
            <a:t>Data Acquisition</a:t>
          </a:r>
        </a:p>
      </dgm:t>
    </dgm:pt>
    <dgm:pt modelId="{ADEA916E-5D26-410B-940E-1E4DD5EFE250}" type="parTrans" cxnId="{43B85039-DB74-486A-84D4-20B8E1138E46}">
      <dgm:prSet/>
      <dgm:spPr/>
      <dgm:t>
        <a:bodyPr/>
        <a:lstStyle/>
        <a:p>
          <a:endParaRPr lang="en-US"/>
        </a:p>
      </dgm:t>
    </dgm:pt>
    <dgm:pt modelId="{8DC977A9-31C4-4D75-B63B-1158AC7F178A}" type="sibTrans" cxnId="{43B85039-DB74-486A-84D4-20B8E1138E46}">
      <dgm:prSet/>
      <dgm:spPr/>
      <dgm:t>
        <a:bodyPr/>
        <a:lstStyle/>
        <a:p>
          <a:endParaRPr lang="en-US"/>
        </a:p>
      </dgm:t>
    </dgm:pt>
    <dgm:pt modelId="{F5E3C372-FF69-45B0-B922-2894708E7F58}">
      <dgm:prSet phldrT="[Text]"/>
      <dgm:spPr/>
      <dgm:t>
        <a:bodyPr/>
        <a:lstStyle/>
        <a:p>
          <a:r>
            <a:rPr lang="en-US" dirty="0"/>
            <a:t>Data Processing</a:t>
          </a:r>
        </a:p>
      </dgm:t>
    </dgm:pt>
    <dgm:pt modelId="{C4210EF7-91C4-4DD8-8E7A-4EEA50580CB3}" type="parTrans" cxnId="{A0376662-178F-4883-8F44-75F927586B3F}">
      <dgm:prSet/>
      <dgm:spPr/>
      <dgm:t>
        <a:bodyPr/>
        <a:lstStyle/>
        <a:p>
          <a:endParaRPr lang="en-US"/>
        </a:p>
      </dgm:t>
    </dgm:pt>
    <dgm:pt modelId="{D503C3B9-2EC9-41F2-A095-55ED4620B51E}" type="sibTrans" cxnId="{A0376662-178F-4883-8F44-75F927586B3F}">
      <dgm:prSet/>
      <dgm:spPr/>
      <dgm:t>
        <a:bodyPr/>
        <a:lstStyle/>
        <a:p>
          <a:endParaRPr lang="en-US"/>
        </a:p>
      </dgm:t>
    </dgm:pt>
    <dgm:pt modelId="{3A8C80A9-F78E-4C74-A2A6-F598E45FF3E0}">
      <dgm:prSet phldrT="[Text]"/>
      <dgm:spPr/>
      <dgm:t>
        <a:bodyPr/>
        <a:lstStyle/>
        <a:p>
          <a:r>
            <a:rPr lang="en-US" dirty="0"/>
            <a:t>Data Analysis</a:t>
          </a:r>
        </a:p>
      </dgm:t>
    </dgm:pt>
    <dgm:pt modelId="{D29F6F1D-B654-41DE-B3D6-71315066FE8F}" type="parTrans" cxnId="{EC15C02F-8CED-4F16-936E-BDF5977EB08D}">
      <dgm:prSet/>
      <dgm:spPr/>
      <dgm:t>
        <a:bodyPr/>
        <a:lstStyle/>
        <a:p>
          <a:endParaRPr lang="en-US"/>
        </a:p>
      </dgm:t>
    </dgm:pt>
    <dgm:pt modelId="{35181210-31E5-462C-9144-E98EB8ED52B7}" type="sibTrans" cxnId="{EC15C02F-8CED-4F16-936E-BDF5977EB08D}">
      <dgm:prSet/>
      <dgm:spPr/>
      <dgm:t>
        <a:bodyPr/>
        <a:lstStyle/>
        <a:p>
          <a:endParaRPr lang="en-US"/>
        </a:p>
      </dgm:t>
    </dgm:pt>
    <dgm:pt modelId="{4A873D60-3611-4B50-8AF2-45CFD7DACC03}" type="pres">
      <dgm:prSet presAssocID="{283A7C0A-FC02-45B0-B218-C1AA578AEE36}" presName="Name0" presStyleCnt="0">
        <dgm:presLayoutVars>
          <dgm:dir/>
          <dgm:resizeHandles val="exact"/>
        </dgm:presLayoutVars>
      </dgm:prSet>
      <dgm:spPr/>
    </dgm:pt>
    <dgm:pt modelId="{D4A35DE8-1570-4A6A-AC93-005FCBDA06BF}" type="pres">
      <dgm:prSet presAssocID="{84DE5E14-00A9-4869-8B23-D5194190C9E2}" presName="node" presStyleLbl="node1" presStyleIdx="0" presStyleCnt="3">
        <dgm:presLayoutVars>
          <dgm:bulletEnabled val="1"/>
        </dgm:presLayoutVars>
      </dgm:prSet>
      <dgm:spPr/>
      <dgm:t>
        <a:bodyPr/>
        <a:lstStyle/>
        <a:p>
          <a:endParaRPr lang="en-US"/>
        </a:p>
      </dgm:t>
    </dgm:pt>
    <dgm:pt modelId="{1DD501EE-CAC7-4604-8F50-282999368A8E}" type="pres">
      <dgm:prSet presAssocID="{8DC977A9-31C4-4D75-B63B-1158AC7F178A}" presName="sibTrans" presStyleLbl="sibTrans2D1" presStyleIdx="0" presStyleCnt="2"/>
      <dgm:spPr/>
      <dgm:t>
        <a:bodyPr/>
        <a:lstStyle/>
        <a:p>
          <a:endParaRPr lang="en-US"/>
        </a:p>
      </dgm:t>
    </dgm:pt>
    <dgm:pt modelId="{77E9CE0E-F64F-44A0-B667-53062AC35585}" type="pres">
      <dgm:prSet presAssocID="{8DC977A9-31C4-4D75-B63B-1158AC7F178A}" presName="connectorText" presStyleLbl="sibTrans2D1" presStyleIdx="0" presStyleCnt="2"/>
      <dgm:spPr/>
      <dgm:t>
        <a:bodyPr/>
        <a:lstStyle/>
        <a:p>
          <a:endParaRPr lang="en-US"/>
        </a:p>
      </dgm:t>
    </dgm:pt>
    <dgm:pt modelId="{D93504C4-A7FA-4F34-9A8F-6DF3C1D6A273}" type="pres">
      <dgm:prSet presAssocID="{F5E3C372-FF69-45B0-B922-2894708E7F58}" presName="node" presStyleLbl="node1" presStyleIdx="1" presStyleCnt="3">
        <dgm:presLayoutVars>
          <dgm:bulletEnabled val="1"/>
        </dgm:presLayoutVars>
      </dgm:prSet>
      <dgm:spPr/>
      <dgm:t>
        <a:bodyPr/>
        <a:lstStyle/>
        <a:p>
          <a:endParaRPr lang="en-US"/>
        </a:p>
      </dgm:t>
    </dgm:pt>
    <dgm:pt modelId="{80D1FB4F-CB92-415F-8E1E-4B94AAEA2BA6}" type="pres">
      <dgm:prSet presAssocID="{D503C3B9-2EC9-41F2-A095-55ED4620B51E}" presName="sibTrans" presStyleLbl="sibTrans2D1" presStyleIdx="1" presStyleCnt="2"/>
      <dgm:spPr/>
      <dgm:t>
        <a:bodyPr/>
        <a:lstStyle/>
        <a:p>
          <a:endParaRPr lang="en-US"/>
        </a:p>
      </dgm:t>
    </dgm:pt>
    <dgm:pt modelId="{6BE0D09A-B4A0-4B02-8616-532D2554A1A9}" type="pres">
      <dgm:prSet presAssocID="{D503C3B9-2EC9-41F2-A095-55ED4620B51E}" presName="connectorText" presStyleLbl="sibTrans2D1" presStyleIdx="1" presStyleCnt="2"/>
      <dgm:spPr/>
      <dgm:t>
        <a:bodyPr/>
        <a:lstStyle/>
        <a:p>
          <a:endParaRPr lang="en-US"/>
        </a:p>
      </dgm:t>
    </dgm:pt>
    <dgm:pt modelId="{D90D3AF1-6788-4B8C-AB68-4C47CDAFCD79}" type="pres">
      <dgm:prSet presAssocID="{3A8C80A9-F78E-4C74-A2A6-F598E45FF3E0}" presName="node" presStyleLbl="node1" presStyleIdx="2" presStyleCnt="3">
        <dgm:presLayoutVars>
          <dgm:bulletEnabled val="1"/>
        </dgm:presLayoutVars>
      </dgm:prSet>
      <dgm:spPr/>
      <dgm:t>
        <a:bodyPr/>
        <a:lstStyle/>
        <a:p>
          <a:endParaRPr lang="en-US"/>
        </a:p>
      </dgm:t>
    </dgm:pt>
  </dgm:ptLst>
  <dgm:cxnLst>
    <dgm:cxn modelId="{63463C75-12F0-47E2-A912-D517BA3F9610}" type="presOf" srcId="{84DE5E14-00A9-4869-8B23-D5194190C9E2}" destId="{D4A35DE8-1570-4A6A-AC93-005FCBDA06BF}" srcOrd="0" destOrd="0" presId="urn:microsoft.com/office/officeart/2005/8/layout/process1"/>
    <dgm:cxn modelId="{EC15C02F-8CED-4F16-936E-BDF5977EB08D}" srcId="{283A7C0A-FC02-45B0-B218-C1AA578AEE36}" destId="{3A8C80A9-F78E-4C74-A2A6-F598E45FF3E0}" srcOrd="2" destOrd="0" parTransId="{D29F6F1D-B654-41DE-B3D6-71315066FE8F}" sibTransId="{35181210-31E5-462C-9144-E98EB8ED52B7}"/>
    <dgm:cxn modelId="{588D1A73-F47B-4131-B369-5ED0033637E3}" type="presOf" srcId="{8DC977A9-31C4-4D75-B63B-1158AC7F178A}" destId="{1DD501EE-CAC7-4604-8F50-282999368A8E}" srcOrd="0" destOrd="0" presId="urn:microsoft.com/office/officeart/2005/8/layout/process1"/>
    <dgm:cxn modelId="{43B85039-DB74-486A-84D4-20B8E1138E46}" srcId="{283A7C0A-FC02-45B0-B218-C1AA578AEE36}" destId="{84DE5E14-00A9-4869-8B23-D5194190C9E2}" srcOrd="0" destOrd="0" parTransId="{ADEA916E-5D26-410B-940E-1E4DD5EFE250}" sibTransId="{8DC977A9-31C4-4D75-B63B-1158AC7F178A}"/>
    <dgm:cxn modelId="{3EF3FFAF-E18E-4AB1-9F5E-02F10B973821}" type="presOf" srcId="{D503C3B9-2EC9-41F2-A095-55ED4620B51E}" destId="{6BE0D09A-B4A0-4B02-8616-532D2554A1A9}" srcOrd="1" destOrd="0" presId="urn:microsoft.com/office/officeart/2005/8/layout/process1"/>
    <dgm:cxn modelId="{C4354DEA-9373-43CD-9CBA-C6FA6D521C03}" type="presOf" srcId="{F5E3C372-FF69-45B0-B922-2894708E7F58}" destId="{D93504C4-A7FA-4F34-9A8F-6DF3C1D6A273}" srcOrd="0" destOrd="0" presId="urn:microsoft.com/office/officeart/2005/8/layout/process1"/>
    <dgm:cxn modelId="{04A6FFC3-16CA-45BF-86AB-898A9EBC4A8E}" type="presOf" srcId="{8DC977A9-31C4-4D75-B63B-1158AC7F178A}" destId="{77E9CE0E-F64F-44A0-B667-53062AC35585}" srcOrd="1" destOrd="0" presId="urn:microsoft.com/office/officeart/2005/8/layout/process1"/>
    <dgm:cxn modelId="{5A66D39E-561D-4A16-814D-A369010709E1}" type="presOf" srcId="{283A7C0A-FC02-45B0-B218-C1AA578AEE36}" destId="{4A873D60-3611-4B50-8AF2-45CFD7DACC03}" srcOrd="0" destOrd="0" presId="urn:microsoft.com/office/officeart/2005/8/layout/process1"/>
    <dgm:cxn modelId="{933BC345-3CC5-4EE9-99E9-75DFDD664006}" type="presOf" srcId="{D503C3B9-2EC9-41F2-A095-55ED4620B51E}" destId="{80D1FB4F-CB92-415F-8E1E-4B94AAEA2BA6}" srcOrd="0" destOrd="0" presId="urn:microsoft.com/office/officeart/2005/8/layout/process1"/>
    <dgm:cxn modelId="{507B0899-C225-4940-8E2E-F0CDD0007290}" type="presOf" srcId="{3A8C80A9-F78E-4C74-A2A6-F598E45FF3E0}" destId="{D90D3AF1-6788-4B8C-AB68-4C47CDAFCD79}" srcOrd="0" destOrd="0" presId="urn:microsoft.com/office/officeart/2005/8/layout/process1"/>
    <dgm:cxn modelId="{A0376662-178F-4883-8F44-75F927586B3F}" srcId="{283A7C0A-FC02-45B0-B218-C1AA578AEE36}" destId="{F5E3C372-FF69-45B0-B922-2894708E7F58}" srcOrd="1" destOrd="0" parTransId="{C4210EF7-91C4-4DD8-8E7A-4EEA50580CB3}" sibTransId="{D503C3B9-2EC9-41F2-A095-55ED4620B51E}"/>
    <dgm:cxn modelId="{E07A9F88-D17B-44A2-BBCE-CD9EF4B5705F}" type="presParOf" srcId="{4A873D60-3611-4B50-8AF2-45CFD7DACC03}" destId="{D4A35DE8-1570-4A6A-AC93-005FCBDA06BF}" srcOrd="0" destOrd="0" presId="urn:microsoft.com/office/officeart/2005/8/layout/process1"/>
    <dgm:cxn modelId="{C793F0DA-4EB9-4A91-B34C-16C1A34A8D88}" type="presParOf" srcId="{4A873D60-3611-4B50-8AF2-45CFD7DACC03}" destId="{1DD501EE-CAC7-4604-8F50-282999368A8E}" srcOrd="1" destOrd="0" presId="urn:microsoft.com/office/officeart/2005/8/layout/process1"/>
    <dgm:cxn modelId="{759506AE-2012-49B9-93EA-B9E8C150C75F}" type="presParOf" srcId="{1DD501EE-CAC7-4604-8F50-282999368A8E}" destId="{77E9CE0E-F64F-44A0-B667-53062AC35585}" srcOrd="0" destOrd="0" presId="urn:microsoft.com/office/officeart/2005/8/layout/process1"/>
    <dgm:cxn modelId="{5AF34767-7EC3-4336-9613-3826493CDF4A}" type="presParOf" srcId="{4A873D60-3611-4B50-8AF2-45CFD7DACC03}" destId="{D93504C4-A7FA-4F34-9A8F-6DF3C1D6A273}" srcOrd="2" destOrd="0" presId="urn:microsoft.com/office/officeart/2005/8/layout/process1"/>
    <dgm:cxn modelId="{768D8E98-4825-46DC-BEA0-DF18DAD80283}" type="presParOf" srcId="{4A873D60-3611-4B50-8AF2-45CFD7DACC03}" destId="{80D1FB4F-CB92-415F-8E1E-4B94AAEA2BA6}" srcOrd="3" destOrd="0" presId="urn:microsoft.com/office/officeart/2005/8/layout/process1"/>
    <dgm:cxn modelId="{11F17A2E-ECA7-4F71-81DF-ADC78ED5B272}" type="presParOf" srcId="{80D1FB4F-CB92-415F-8E1E-4B94AAEA2BA6}" destId="{6BE0D09A-B4A0-4B02-8616-532D2554A1A9}" srcOrd="0" destOrd="0" presId="urn:microsoft.com/office/officeart/2005/8/layout/process1"/>
    <dgm:cxn modelId="{21578162-850A-4A90-9AFF-A2F53C567FDB}" type="presParOf" srcId="{4A873D60-3611-4B50-8AF2-45CFD7DACC03}" destId="{D90D3AF1-6788-4B8C-AB68-4C47CDAFCD79}"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3564BF-F44F-4A1E-903D-341D07204A6C}"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D18A7195-DB49-496A-A695-A4AB1E13DCB5}">
      <dgm:prSet phldrT="[Text]"/>
      <dgm:spPr/>
      <dgm:t>
        <a:bodyPr/>
        <a:lstStyle/>
        <a:p>
          <a:r>
            <a:rPr lang="en-US" dirty="0"/>
            <a:t>DERIVE LST FROM LANDSAT</a:t>
          </a:r>
        </a:p>
      </dgm:t>
    </dgm:pt>
    <dgm:pt modelId="{13367F79-1259-49A4-9D06-08660EFCFA45}" type="parTrans" cxnId="{D69A0F79-D980-458E-95B4-A77F6D50AB57}">
      <dgm:prSet/>
      <dgm:spPr/>
      <dgm:t>
        <a:bodyPr/>
        <a:lstStyle/>
        <a:p>
          <a:endParaRPr lang="en-US"/>
        </a:p>
      </dgm:t>
    </dgm:pt>
    <dgm:pt modelId="{AE51B92C-51A8-4843-8BDE-4A2AAC3F52C9}" type="sibTrans" cxnId="{D69A0F79-D980-458E-95B4-A77F6D50AB57}">
      <dgm:prSet/>
      <dgm:spPr/>
      <dgm:t>
        <a:bodyPr/>
        <a:lstStyle/>
        <a:p>
          <a:endParaRPr lang="en-US"/>
        </a:p>
      </dgm:t>
    </dgm:pt>
    <dgm:pt modelId="{D37E4A0D-1B13-4A3F-8A5D-12BB43338709}">
      <dgm:prSet phldrT="[Text]"/>
      <dgm:spPr/>
      <dgm:t>
        <a:bodyPr/>
        <a:lstStyle/>
        <a:p>
          <a:r>
            <a:rPr lang="en-US" dirty="0"/>
            <a:t>MASK CLOUDS</a:t>
          </a:r>
        </a:p>
      </dgm:t>
    </dgm:pt>
    <dgm:pt modelId="{0042DB93-953F-4ABC-98FF-6A2F37D90FD1}" type="parTrans" cxnId="{2384538E-02B8-48A6-928F-3E1F1C044B8E}">
      <dgm:prSet/>
      <dgm:spPr/>
      <dgm:t>
        <a:bodyPr/>
        <a:lstStyle/>
        <a:p>
          <a:endParaRPr lang="en-US"/>
        </a:p>
      </dgm:t>
    </dgm:pt>
    <dgm:pt modelId="{19679977-2475-467D-94C1-3C8109B3113E}" type="sibTrans" cxnId="{2384538E-02B8-48A6-928F-3E1F1C044B8E}">
      <dgm:prSet/>
      <dgm:spPr/>
      <dgm:t>
        <a:bodyPr/>
        <a:lstStyle/>
        <a:p>
          <a:endParaRPr lang="en-US"/>
        </a:p>
      </dgm:t>
    </dgm:pt>
    <dgm:pt modelId="{7887DB9E-B12B-4541-91BC-5CAE11197B93}">
      <dgm:prSet phldrT="[Text]"/>
      <dgm:spPr/>
      <dgm:t>
        <a:bodyPr/>
        <a:lstStyle/>
        <a:p>
          <a:r>
            <a:rPr lang="en-US" dirty="0"/>
            <a:t>CALCULATE MEDIAN LST</a:t>
          </a:r>
        </a:p>
      </dgm:t>
    </dgm:pt>
    <dgm:pt modelId="{D8FA1E21-5828-4B5F-846F-06EC580572E5}" type="parTrans" cxnId="{2CAEF612-CDEF-40BD-9428-3517B6FD2F49}">
      <dgm:prSet/>
      <dgm:spPr/>
      <dgm:t>
        <a:bodyPr/>
        <a:lstStyle/>
        <a:p>
          <a:endParaRPr lang="en-US"/>
        </a:p>
      </dgm:t>
    </dgm:pt>
    <dgm:pt modelId="{AA309EEB-6A98-4E7D-9113-2B2B96003A6B}" type="sibTrans" cxnId="{2CAEF612-CDEF-40BD-9428-3517B6FD2F49}">
      <dgm:prSet/>
      <dgm:spPr/>
      <dgm:t>
        <a:bodyPr/>
        <a:lstStyle/>
        <a:p>
          <a:endParaRPr lang="en-US"/>
        </a:p>
      </dgm:t>
    </dgm:pt>
    <dgm:pt modelId="{2982B065-CBC3-4BE8-88C6-63524427F83C}">
      <dgm:prSet phldrT="[Text]"/>
      <dgm:spPr/>
      <dgm:t>
        <a:bodyPr/>
        <a:lstStyle/>
        <a:p>
          <a:r>
            <a:rPr lang="en-US" dirty="0"/>
            <a:t>CLIP TO ASHEVILLE</a:t>
          </a:r>
        </a:p>
      </dgm:t>
    </dgm:pt>
    <dgm:pt modelId="{71B4DE11-54C4-49A9-A739-32C1EA243E09}" type="parTrans" cxnId="{D1485E70-99BB-4A69-B835-B15550CDC6AC}">
      <dgm:prSet/>
      <dgm:spPr/>
      <dgm:t>
        <a:bodyPr/>
        <a:lstStyle/>
        <a:p>
          <a:endParaRPr lang="en-US"/>
        </a:p>
      </dgm:t>
    </dgm:pt>
    <dgm:pt modelId="{2277A727-3C02-4FA6-8233-8E470DFBC318}" type="sibTrans" cxnId="{D1485E70-99BB-4A69-B835-B15550CDC6AC}">
      <dgm:prSet/>
      <dgm:spPr/>
      <dgm:t>
        <a:bodyPr/>
        <a:lstStyle/>
        <a:p>
          <a:endParaRPr lang="en-US"/>
        </a:p>
      </dgm:t>
    </dgm:pt>
    <dgm:pt modelId="{39E8F011-39C9-49A5-A50A-72CF9CB0EFB9}">
      <dgm:prSet phldrT="[Text]"/>
      <dgm:spPr/>
      <dgm:t>
        <a:bodyPr/>
        <a:lstStyle/>
        <a:p>
          <a:r>
            <a:rPr lang="en-US" dirty="0"/>
            <a:t>ZONAL STATISTICS </a:t>
          </a:r>
        </a:p>
      </dgm:t>
    </dgm:pt>
    <dgm:pt modelId="{AC78FA80-86BB-4287-B58E-249AA2922A05}" type="parTrans" cxnId="{D443FD27-EDB3-4499-896A-F7069C9F677E}">
      <dgm:prSet/>
      <dgm:spPr/>
      <dgm:t>
        <a:bodyPr/>
        <a:lstStyle/>
        <a:p>
          <a:endParaRPr lang="en-US"/>
        </a:p>
      </dgm:t>
    </dgm:pt>
    <dgm:pt modelId="{99433129-CC7A-4266-9DE4-9B3D5624E299}" type="sibTrans" cxnId="{D443FD27-EDB3-4499-896A-F7069C9F677E}">
      <dgm:prSet/>
      <dgm:spPr/>
      <dgm:t>
        <a:bodyPr/>
        <a:lstStyle/>
        <a:p>
          <a:endParaRPr lang="en-US"/>
        </a:p>
      </dgm:t>
    </dgm:pt>
    <dgm:pt modelId="{E56A4EE8-FEBF-4C46-949D-417E2145112D}" type="pres">
      <dgm:prSet presAssocID="{973564BF-F44F-4A1E-903D-341D07204A6C}" presName="outerComposite" presStyleCnt="0">
        <dgm:presLayoutVars>
          <dgm:chMax val="5"/>
          <dgm:dir/>
          <dgm:resizeHandles val="exact"/>
        </dgm:presLayoutVars>
      </dgm:prSet>
      <dgm:spPr/>
      <dgm:t>
        <a:bodyPr/>
        <a:lstStyle/>
        <a:p>
          <a:endParaRPr lang="en-US"/>
        </a:p>
      </dgm:t>
    </dgm:pt>
    <dgm:pt modelId="{CBFF2CB1-44B0-4A38-8FDD-960643A0C582}" type="pres">
      <dgm:prSet presAssocID="{973564BF-F44F-4A1E-903D-341D07204A6C}" presName="dummyMaxCanvas" presStyleCnt="0">
        <dgm:presLayoutVars/>
      </dgm:prSet>
      <dgm:spPr/>
    </dgm:pt>
    <dgm:pt modelId="{8458AA30-AB7E-4448-AFBF-9ECFF2EC739D}" type="pres">
      <dgm:prSet presAssocID="{973564BF-F44F-4A1E-903D-341D07204A6C}" presName="FiveNodes_1" presStyleLbl="node1" presStyleIdx="0" presStyleCnt="5">
        <dgm:presLayoutVars>
          <dgm:bulletEnabled val="1"/>
        </dgm:presLayoutVars>
      </dgm:prSet>
      <dgm:spPr/>
      <dgm:t>
        <a:bodyPr/>
        <a:lstStyle/>
        <a:p>
          <a:endParaRPr lang="en-US"/>
        </a:p>
      </dgm:t>
    </dgm:pt>
    <dgm:pt modelId="{BDA6393F-67FC-4002-B922-348C07EFF465}" type="pres">
      <dgm:prSet presAssocID="{973564BF-F44F-4A1E-903D-341D07204A6C}" presName="FiveNodes_2" presStyleLbl="node1" presStyleIdx="1" presStyleCnt="5">
        <dgm:presLayoutVars>
          <dgm:bulletEnabled val="1"/>
        </dgm:presLayoutVars>
      </dgm:prSet>
      <dgm:spPr/>
      <dgm:t>
        <a:bodyPr/>
        <a:lstStyle/>
        <a:p>
          <a:endParaRPr lang="en-US"/>
        </a:p>
      </dgm:t>
    </dgm:pt>
    <dgm:pt modelId="{F3FC993A-5380-4ECE-93F7-9B976EC96080}" type="pres">
      <dgm:prSet presAssocID="{973564BF-F44F-4A1E-903D-341D07204A6C}" presName="FiveNodes_3" presStyleLbl="node1" presStyleIdx="2" presStyleCnt="5">
        <dgm:presLayoutVars>
          <dgm:bulletEnabled val="1"/>
        </dgm:presLayoutVars>
      </dgm:prSet>
      <dgm:spPr/>
      <dgm:t>
        <a:bodyPr/>
        <a:lstStyle/>
        <a:p>
          <a:endParaRPr lang="en-US"/>
        </a:p>
      </dgm:t>
    </dgm:pt>
    <dgm:pt modelId="{937FCC91-77C6-45EF-834D-A907C249CBD2}" type="pres">
      <dgm:prSet presAssocID="{973564BF-F44F-4A1E-903D-341D07204A6C}" presName="FiveNodes_4" presStyleLbl="node1" presStyleIdx="3" presStyleCnt="5">
        <dgm:presLayoutVars>
          <dgm:bulletEnabled val="1"/>
        </dgm:presLayoutVars>
      </dgm:prSet>
      <dgm:spPr/>
      <dgm:t>
        <a:bodyPr/>
        <a:lstStyle/>
        <a:p>
          <a:endParaRPr lang="en-US"/>
        </a:p>
      </dgm:t>
    </dgm:pt>
    <dgm:pt modelId="{701AAAE2-6738-4F97-AE7C-C5C676530D10}" type="pres">
      <dgm:prSet presAssocID="{973564BF-F44F-4A1E-903D-341D07204A6C}" presName="FiveNodes_5" presStyleLbl="node1" presStyleIdx="4" presStyleCnt="5">
        <dgm:presLayoutVars>
          <dgm:bulletEnabled val="1"/>
        </dgm:presLayoutVars>
      </dgm:prSet>
      <dgm:spPr/>
      <dgm:t>
        <a:bodyPr/>
        <a:lstStyle/>
        <a:p>
          <a:endParaRPr lang="en-US"/>
        </a:p>
      </dgm:t>
    </dgm:pt>
    <dgm:pt modelId="{8D21D1C9-B7EC-4D41-8FF9-2770B3608FEE}" type="pres">
      <dgm:prSet presAssocID="{973564BF-F44F-4A1E-903D-341D07204A6C}" presName="FiveConn_1-2" presStyleLbl="fgAccFollowNode1" presStyleIdx="0" presStyleCnt="4">
        <dgm:presLayoutVars>
          <dgm:bulletEnabled val="1"/>
        </dgm:presLayoutVars>
      </dgm:prSet>
      <dgm:spPr/>
      <dgm:t>
        <a:bodyPr/>
        <a:lstStyle/>
        <a:p>
          <a:endParaRPr lang="en-US"/>
        </a:p>
      </dgm:t>
    </dgm:pt>
    <dgm:pt modelId="{8259794E-65B8-4B3F-9383-A9E0B1A58833}" type="pres">
      <dgm:prSet presAssocID="{973564BF-F44F-4A1E-903D-341D07204A6C}" presName="FiveConn_2-3" presStyleLbl="fgAccFollowNode1" presStyleIdx="1" presStyleCnt="4">
        <dgm:presLayoutVars>
          <dgm:bulletEnabled val="1"/>
        </dgm:presLayoutVars>
      </dgm:prSet>
      <dgm:spPr/>
      <dgm:t>
        <a:bodyPr/>
        <a:lstStyle/>
        <a:p>
          <a:endParaRPr lang="en-US"/>
        </a:p>
      </dgm:t>
    </dgm:pt>
    <dgm:pt modelId="{84825D22-E98B-4207-93F5-ACF9731C2A1A}" type="pres">
      <dgm:prSet presAssocID="{973564BF-F44F-4A1E-903D-341D07204A6C}" presName="FiveConn_3-4" presStyleLbl="fgAccFollowNode1" presStyleIdx="2" presStyleCnt="4">
        <dgm:presLayoutVars>
          <dgm:bulletEnabled val="1"/>
        </dgm:presLayoutVars>
      </dgm:prSet>
      <dgm:spPr/>
      <dgm:t>
        <a:bodyPr/>
        <a:lstStyle/>
        <a:p>
          <a:endParaRPr lang="en-US"/>
        </a:p>
      </dgm:t>
    </dgm:pt>
    <dgm:pt modelId="{8990CF10-9B61-407D-845E-1522F37CC429}" type="pres">
      <dgm:prSet presAssocID="{973564BF-F44F-4A1E-903D-341D07204A6C}" presName="FiveConn_4-5" presStyleLbl="fgAccFollowNode1" presStyleIdx="3" presStyleCnt="4">
        <dgm:presLayoutVars>
          <dgm:bulletEnabled val="1"/>
        </dgm:presLayoutVars>
      </dgm:prSet>
      <dgm:spPr/>
      <dgm:t>
        <a:bodyPr/>
        <a:lstStyle/>
        <a:p>
          <a:endParaRPr lang="en-US"/>
        </a:p>
      </dgm:t>
    </dgm:pt>
    <dgm:pt modelId="{D5C7C8BF-8687-41DC-BD51-F9636A05CA83}" type="pres">
      <dgm:prSet presAssocID="{973564BF-F44F-4A1E-903D-341D07204A6C}" presName="FiveNodes_1_text" presStyleLbl="node1" presStyleIdx="4" presStyleCnt="5">
        <dgm:presLayoutVars>
          <dgm:bulletEnabled val="1"/>
        </dgm:presLayoutVars>
      </dgm:prSet>
      <dgm:spPr/>
      <dgm:t>
        <a:bodyPr/>
        <a:lstStyle/>
        <a:p>
          <a:endParaRPr lang="en-US"/>
        </a:p>
      </dgm:t>
    </dgm:pt>
    <dgm:pt modelId="{F298B3D1-4FE2-493A-B67F-24E62816824D}" type="pres">
      <dgm:prSet presAssocID="{973564BF-F44F-4A1E-903D-341D07204A6C}" presName="FiveNodes_2_text" presStyleLbl="node1" presStyleIdx="4" presStyleCnt="5">
        <dgm:presLayoutVars>
          <dgm:bulletEnabled val="1"/>
        </dgm:presLayoutVars>
      </dgm:prSet>
      <dgm:spPr/>
      <dgm:t>
        <a:bodyPr/>
        <a:lstStyle/>
        <a:p>
          <a:endParaRPr lang="en-US"/>
        </a:p>
      </dgm:t>
    </dgm:pt>
    <dgm:pt modelId="{D245CD17-0E5D-416D-B2DC-525790556229}" type="pres">
      <dgm:prSet presAssocID="{973564BF-F44F-4A1E-903D-341D07204A6C}" presName="FiveNodes_3_text" presStyleLbl="node1" presStyleIdx="4" presStyleCnt="5">
        <dgm:presLayoutVars>
          <dgm:bulletEnabled val="1"/>
        </dgm:presLayoutVars>
      </dgm:prSet>
      <dgm:spPr/>
      <dgm:t>
        <a:bodyPr/>
        <a:lstStyle/>
        <a:p>
          <a:endParaRPr lang="en-US"/>
        </a:p>
      </dgm:t>
    </dgm:pt>
    <dgm:pt modelId="{4AEA77B5-886F-4D82-B6A0-1061FF44B845}" type="pres">
      <dgm:prSet presAssocID="{973564BF-F44F-4A1E-903D-341D07204A6C}" presName="FiveNodes_4_text" presStyleLbl="node1" presStyleIdx="4" presStyleCnt="5">
        <dgm:presLayoutVars>
          <dgm:bulletEnabled val="1"/>
        </dgm:presLayoutVars>
      </dgm:prSet>
      <dgm:spPr/>
      <dgm:t>
        <a:bodyPr/>
        <a:lstStyle/>
        <a:p>
          <a:endParaRPr lang="en-US"/>
        </a:p>
      </dgm:t>
    </dgm:pt>
    <dgm:pt modelId="{44587DE5-A0A4-4D9C-91D2-10E1DE5DA13F}" type="pres">
      <dgm:prSet presAssocID="{973564BF-F44F-4A1E-903D-341D07204A6C}" presName="FiveNodes_5_text" presStyleLbl="node1" presStyleIdx="4" presStyleCnt="5">
        <dgm:presLayoutVars>
          <dgm:bulletEnabled val="1"/>
        </dgm:presLayoutVars>
      </dgm:prSet>
      <dgm:spPr/>
      <dgm:t>
        <a:bodyPr/>
        <a:lstStyle/>
        <a:p>
          <a:endParaRPr lang="en-US"/>
        </a:p>
      </dgm:t>
    </dgm:pt>
  </dgm:ptLst>
  <dgm:cxnLst>
    <dgm:cxn modelId="{A2BF336B-F90B-4C9F-8C05-5841C940CB39}" type="presOf" srcId="{AA309EEB-6A98-4E7D-9113-2B2B96003A6B}" destId="{84825D22-E98B-4207-93F5-ACF9731C2A1A}" srcOrd="0" destOrd="0" presId="urn:microsoft.com/office/officeart/2005/8/layout/vProcess5"/>
    <dgm:cxn modelId="{8B08D774-2BA4-40CE-8E83-82F50542D158}" type="presOf" srcId="{D18A7195-DB49-496A-A695-A4AB1E13DCB5}" destId="{D5C7C8BF-8687-41DC-BD51-F9636A05CA83}" srcOrd="1" destOrd="0" presId="urn:microsoft.com/office/officeart/2005/8/layout/vProcess5"/>
    <dgm:cxn modelId="{0AE6AD86-22FD-4CB1-A561-A68633C478FA}" type="presOf" srcId="{AE51B92C-51A8-4843-8BDE-4A2AAC3F52C9}" destId="{8D21D1C9-B7EC-4D41-8FF9-2770B3608FEE}" srcOrd="0" destOrd="0" presId="urn:microsoft.com/office/officeart/2005/8/layout/vProcess5"/>
    <dgm:cxn modelId="{1E8CDB6A-3A83-4CF2-87DC-F3AAF1E5BBB6}" type="presOf" srcId="{973564BF-F44F-4A1E-903D-341D07204A6C}" destId="{E56A4EE8-FEBF-4C46-949D-417E2145112D}" srcOrd="0" destOrd="0" presId="urn:microsoft.com/office/officeart/2005/8/layout/vProcess5"/>
    <dgm:cxn modelId="{105AE4E8-2B34-4286-8956-882C3916EF6E}" type="presOf" srcId="{19679977-2475-467D-94C1-3C8109B3113E}" destId="{8259794E-65B8-4B3F-9383-A9E0B1A58833}" srcOrd="0" destOrd="0" presId="urn:microsoft.com/office/officeart/2005/8/layout/vProcess5"/>
    <dgm:cxn modelId="{D443FD27-EDB3-4499-896A-F7069C9F677E}" srcId="{973564BF-F44F-4A1E-903D-341D07204A6C}" destId="{39E8F011-39C9-49A5-A50A-72CF9CB0EFB9}" srcOrd="4" destOrd="0" parTransId="{AC78FA80-86BB-4287-B58E-249AA2922A05}" sibTransId="{99433129-CC7A-4266-9DE4-9B3D5624E299}"/>
    <dgm:cxn modelId="{2CAEF612-CDEF-40BD-9428-3517B6FD2F49}" srcId="{973564BF-F44F-4A1E-903D-341D07204A6C}" destId="{7887DB9E-B12B-4541-91BC-5CAE11197B93}" srcOrd="2" destOrd="0" parTransId="{D8FA1E21-5828-4B5F-846F-06EC580572E5}" sibTransId="{AA309EEB-6A98-4E7D-9113-2B2B96003A6B}"/>
    <dgm:cxn modelId="{5999090A-53BF-4E1A-9F75-2A8F65607395}" type="presOf" srcId="{2982B065-CBC3-4BE8-88C6-63524427F83C}" destId="{4AEA77B5-886F-4D82-B6A0-1061FF44B845}" srcOrd="1" destOrd="0" presId="urn:microsoft.com/office/officeart/2005/8/layout/vProcess5"/>
    <dgm:cxn modelId="{D1485E70-99BB-4A69-B835-B15550CDC6AC}" srcId="{973564BF-F44F-4A1E-903D-341D07204A6C}" destId="{2982B065-CBC3-4BE8-88C6-63524427F83C}" srcOrd="3" destOrd="0" parTransId="{71B4DE11-54C4-49A9-A739-32C1EA243E09}" sibTransId="{2277A727-3C02-4FA6-8233-8E470DFBC318}"/>
    <dgm:cxn modelId="{6D24684A-FE0C-429E-91C4-D031F5DDE567}" type="presOf" srcId="{2982B065-CBC3-4BE8-88C6-63524427F83C}" destId="{937FCC91-77C6-45EF-834D-A907C249CBD2}" srcOrd="0" destOrd="0" presId="urn:microsoft.com/office/officeart/2005/8/layout/vProcess5"/>
    <dgm:cxn modelId="{E6E5BDDF-AD1D-40C3-AC64-D31998F98B8B}" type="presOf" srcId="{D18A7195-DB49-496A-A695-A4AB1E13DCB5}" destId="{8458AA30-AB7E-4448-AFBF-9ECFF2EC739D}" srcOrd="0" destOrd="0" presId="urn:microsoft.com/office/officeart/2005/8/layout/vProcess5"/>
    <dgm:cxn modelId="{D69A0F79-D980-458E-95B4-A77F6D50AB57}" srcId="{973564BF-F44F-4A1E-903D-341D07204A6C}" destId="{D18A7195-DB49-496A-A695-A4AB1E13DCB5}" srcOrd="0" destOrd="0" parTransId="{13367F79-1259-49A4-9D06-08660EFCFA45}" sibTransId="{AE51B92C-51A8-4843-8BDE-4A2AAC3F52C9}"/>
    <dgm:cxn modelId="{6EBE22A4-0D4F-413D-B98A-786615D58212}" type="presOf" srcId="{D37E4A0D-1B13-4A3F-8A5D-12BB43338709}" destId="{BDA6393F-67FC-4002-B922-348C07EFF465}" srcOrd="0" destOrd="0" presId="urn:microsoft.com/office/officeart/2005/8/layout/vProcess5"/>
    <dgm:cxn modelId="{1B0908F7-E523-4B77-B486-83B420E944A0}" type="presOf" srcId="{D37E4A0D-1B13-4A3F-8A5D-12BB43338709}" destId="{F298B3D1-4FE2-493A-B67F-24E62816824D}" srcOrd="1" destOrd="0" presId="urn:microsoft.com/office/officeart/2005/8/layout/vProcess5"/>
    <dgm:cxn modelId="{A353168C-3177-487B-9B78-4FD7315E334A}" type="presOf" srcId="{39E8F011-39C9-49A5-A50A-72CF9CB0EFB9}" destId="{44587DE5-A0A4-4D9C-91D2-10E1DE5DA13F}" srcOrd="1" destOrd="0" presId="urn:microsoft.com/office/officeart/2005/8/layout/vProcess5"/>
    <dgm:cxn modelId="{FE33E337-585B-4E03-ACD9-A4B7167BD583}" type="presOf" srcId="{2277A727-3C02-4FA6-8233-8E470DFBC318}" destId="{8990CF10-9B61-407D-845E-1522F37CC429}" srcOrd="0" destOrd="0" presId="urn:microsoft.com/office/officeart/2005/8/layout/vProcess5"/>
    <dgm:cxn modelId="{F8A4D972-FAD3-4881-8BC4-AC0C59A41E75}" type="presOf" srcId="{7887DB9E-B12B-4541-91BC-5CAE11197B93}" destId="{F3FC993A-5380-4ECE-93F7-9B976EC96080}" srcOrd="0" destOrd="0" presId="urn:microsoft.com/office/officeart/2005/8/layout/vProcess5"/>
    <dgm:cxn modelId="{6EA7E8D8-6034-406D-A4B9-A7A668FFB4D0}" type="presOf" srcId="{39E8F011-39C9-49A5-A50A-72CF9CB0EFB9}" destId="{701AAAE2-6738-4F97-AE7C-C5C676530D10}" srcOrd="0" destOrd="0" presId="urn:microsoft.com/office/officeart/2005/8/layout/vProcess5"/>
    <dgm:cxn modelId="{2384538E-02B8-48A6-928F-3E1F1C044B8E}" srcId="{973564BF-F44F-4A1E-903D-341D07204A6C}" destId="{D37E4A0D-1B13-4A3F-8A5D-12BB43338709}" srcOrd="1" destOrd="0" parTransId="{0042DB93-953F-4ABC-98FF-6A2F37D90FD1}" sibTransId="{19679977-2475-467D-94C1-3C8109B3113E}"/>
    <dgm:cxn modelId="{6C9B9212-2E64-4587-921A-D978CF87A8B2}" type="presOf" srcId="{7887DB9E-B12B-4541-91BC-5CAE11197B93}" destId="{D245CD17-0E5D-416D-B2DC-525790556229}" srcOrd="1" destOrd="0" presId="urn:microsoft.com/office/officeart/2005/8/layout/vProcess5"/>
    <dgm:cxn modelId="{40903385-B4C0-496D-AB9D-6AE7318797C5}" type="presParOf" srcId="{E56A4EE8-FEBF-4C46-949D-417E2145112D}" destId="{CBFF2CB1-44B0-4A38-8FDD-960643A0C582}" srcOrd="0" destOrd="0" presId="urn:microsoft.com/office/officeart/2005/8/layout/vProcess5"/>
    <dgm:cxn modelId="{653D43F6-78D9-431A-A6CE-8FF72230C6CD}" type="presParOf" srcId="{E56A4EE8-FEBF-4C46-949D-417E2145112D}" destId="{8458AA30-AB7E-4448-AFBF-9ECFF2EC739D}" srcOrd="1" destOrd="0" presId="urn:microsoft.com/office/officeart/2005/8/layout/vProcess5"/>
    <dgm:cxn modelId="{9111BC3F-8381-4CFE-8BCA-5F4C29729CF6}" type="presParOf" srcId="{E56A4EE8-FEBF-4C46-949D-417E2145112D}" destId="{BDA6393F-67FC-4002-B922-348C07EFF465}" srcOrd="2" destOrd="0" presId="urn:microsoft.com/office/officeart/2005/8/layout/vProcess5"/>
    <dgm:cxn modelId="{877DBA90-A993-46E0-A722-36971471A308}" type="presParOf" srcId="{E56A4EE8-FEBF-4C46-949D-417E2145112D}" destId="{F3FC993A-5380-4ECE-93F7-9B976EC96080}" srcOrd="3" destOrd="0" presId="urn:microsoft.com/office/officeart/2005/8/layout/vProcess5"/>
    <dgm:cxn modelId="{43B52D53-5351-4E47-84CF-C2F31F0644C6}" type="presParOf" srcId="{E56A4EE8-FEBF-4C46-949D-417E2145112D}" destId="{937FCC91-77C6-45EF-834D-A907C249CBD2}" srcOrd="4" destOrd="0" presId="urn:microsoft.com/office/officeart/2005/8/layout/vProcess5"/>
    <dgm:cxn modelId="{D6439B2F-4E92-457F-8178-6307BAFE7786}" type="presParOf" srcId="{E56A4EE8-FEBF-4C46-949D-417E2145112D}" destId="{701AAAE2-6738-4F97-AE7C-C5C676530D10}" srcOrd="5" destOrd="0" presId="urn:microsoft.com/office/officeart/2005/8/layout/vProcess5"/>
    <dgm:cxn modelId="{0ADECD95-2B9D-47D8-85DA-B4EFBE204C1E}" type="presParOf" srcId="{E56A4EE8-FEBF-4C46-949D-417E2145112D}" destId="{8D21D1C9-B7EC-4D41-8FF9-2770B3608FEE}" srcOrd="6" destOrd="0" presId="urn:microsoft.com/office/officeart/2005/8/layout/vProcess5"/>
    <dgm:cxn modelId="{1BBFFAEA-7403-4ABD-B32D-E61A7A45FD22}" type="presParOf" srcId="{E56A4EE8-FEBF-4C46-949D-417E2145112D}" destId="{8259794E-65B8-4B3F-9383-A9E0B1A58833}" srcOrd="7" destOrd="0" presId="urn:microsoft.com/office/officeart/2005/8/layout/vProcess5"/>
    <dgm:cxn modelId="{A09F6DB7-B8F6-4A7C-B518-4F3223B16746}" type="presParOf" srcId="{E56A4EE8-FEBF-4C46-949D-417E2145112D}" destId="{84825D22-E98B-4207-93F5-ACF9731C2A1A}" srcOrd="8" destOrd="0" presId="urn:microsoft.com/office/officeart/2005/8/layout/vProcess5"/>
    <dgm:cxn modelId="{EE813A24-1B23-438B-913F-7B08C37A7CAD}" type="presParOf" srcId="{E56A4EE8-FEBF-4C46-949D-417E2145112D}" destId="{8990CF10-9B61-407D-845E-1522F37CC429}" srcOrd="9" destOrd="0" presId="urn:microsoft.com/office/officeart/2005/8/layout/vProcess5"/>
    <dgm:cxn modelId="{0EBC11C8-ABE5-495B-826D-89C6D988368A}" type="presParOf" srcId="{E56A4EE8-FEBF-4C46-949D-417E2145112D}" destId="{D5C7C8BF-8687-41DC-BD51-F9636A05CA83}" srcOrd="10" destOrd="0" presId="urn:microsoft.com/office/officeart/2005/8/layout/vProcess5"/>
    <dgm:cxn modelId="{C1287224-1A18-41BC-9275-7267A4146B4A}" type="presParOf" srcId="{E56A4EE8-FEBF-4C46-949D-417E2145112D}" destId="{F298B3D1-4FE2-493A-B67F-24E62816824D}" srcOrd="11" destOrd="0" presId="urn:microsoft.com/office/officeart/2005/8/layout/vProcess5"/>
    <dgm:cxn modelId="{648603FB-5FFB-4F4E-A5C4-5B424A19518B}" type="presParOf" srcId="{E56A4EE8-FEBF-4C46-949D-417E2145112D}" destId="{D245CD17-0E5D-416D-B2DC-525790556229}" srcOrd="12" destOrd="0" presId="urn:microsoft.com/office/officeart/2005/8/layout/vProcess5"/>
    <dgm:cxn modelId="{53C154FB-DBE5-4407-8F87-A1BA2F7F935D}" type="presParOf" srcId="{E56A4EE8-FEBF-4C46-949D-417E2145112D}" destId="{4AEA77B5-886F-4D82-B6A0-1061FF44B845}" srcOrd="13" destOrd="0" presId="urn:microsoft.com/office/officeart/2005/8/layout/vProcess5"/>
    <dgm:cxn modelId="{5CB72F71-7ACC-4CD7-A98F-91F28BD78756}" type="presParOf" srcId="{E56A4EE8-FEBF-4C46-949D-417E2145112D}" destId="{44587DE5-A0A4-4D9C-91D2-10E1DE5DA13F}"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83A7C0A-FC02-45B0-B218-C1AA578AEE36}" type="doc">
      <dgm:prSet loTypeId="urn:microsoft.com/office/officeart/2005/8/layout/process1" loCatId="process" qsTypeId="urn:microsoft.com/office/officeart/2005/8/quickstyle/simple1" qsCatId="simple" csTypeId="urn:microsoft.com/office/officeart/2005/8/colors/accent1_2" csCatId="accent1" phldr="1"/>
      <dgm:spPr/>
    </dgm:pt>
    <dgm:pt modelId="{84DE5E14-00A9-4869-8B23-D5194190C9E2}">
      <dgm:prSet phldrT="[Text]"/>
      <dgm:spPr/>
      <dgm:t>
        <a:bodyPr/>
        <a:lstStyle/>
        <a:p>
          <a:r>
            <a:rPr lang="en-US" dirty="0"/>
            <a:t>Data Acquisition</a:t>
          </a:r>
        </a:p>
      </dgm:t>
    </dgm:pt>
    <dgm:pt modelId="{ADEA916E-5D26-410B-940E-1E4DD5EFE250}" type="parTrans" cxnId="{43B85039-DB74-486A-84D4-20B8E1138E46}">
      <dgm:prSet/>
      <dgm:spPr/>
      <dgm:t>
        <a:bodyPr/>
        <a:lstStyle/>
        <a:p>
          <a:endParaRPr lang="en-US"/>
        </a:p>
      </dgm:t>
    </dgm:pt>
    <dgm:pt modelId="{8DC977A9-31C4-4D75-B63B-1158AC7F178A}" type="sibTrans" cxnId="{43B85039-DB74-486A-84D4-20B8E1138E46}">
      <dgm:prSet/>
      <dgm:spPr/>
      <dgm:t>
        <a:bodyPr/>
        <a:lstStyle/>
        <a:p>
          <a:endParaRPr lang="en-US"/>
        </a:p>
      </dgm:t>
    </dgm:pt>
    <dgm:pt modelId="{F5E3C372-FF69-45B0-B922-2894708E7F58}">
      <dgm:prSet phldrT="[Text]"/>
      <dgm:spPr/>
      <dgm:t>
        <a:bodyPr/>
        <a:lstStyle/>
        <a:p>
          <a:r>
            <a:rPr lang="en-US" dirty="0"/>
            <a:t>Data Processing</a:t>
          </a:r>
        </a:p>
      </dgm:t>
    </dgm:pt>
    <dgm:pt modelId="{C4210EF7-91C4-4DD8-8E7A-4EEA50580CB3}" type="parTrans" cxnId="{A0376662-178F-4883-8F44-75F927586B3F}">
      <dgm:prSet/>
      <dgm:spPr/>
      <dgm:t>
        <a:bodyPr/>
        <a:lstStyle/>
        <a:p>
          <a:endParaRPr lang="en-US"/>
        </a:p>
      </dgm:t>
    </dgm:pt>
    <dgm:pt modelId="{D503C3B9-2EC9-41F2-A095-55ED4620B51E}" type="sibTrans" cxnId="{A0376662-178F-4883-8F44-75F927586B3F}">
      <dgm:prSet/>
      <dgm:spPr/>
      <dgm:t>
        <a:bodyPr/>
        <a:lstStyle/>
        <a:p>
          <a:endParaRPr lang="en-US"/>
        </a:p>
      </dgm:t>
    </dgm:pt>
    <dgm:pt modelId="{3A8C80A9-F78E-4C74-A2A6-F598E45FF3E0}">
      <dgm:prSet phldrT="[Text]"/>
      <dgm:spPr/>
      <dgm:t>
        <a:bodyPr/>
        <a:lstStyle/>
        <a:p>
          <a:r>
            <a:rPr lang="en-US" dirty="0"/>
            <a:t>Data Analysis</a:t>
          </a:r>
        </a:p>
      </dgm:t>
    </dgm:pt>
    <dgm:pt modelId="{D29F6F1D-B654-41DE-B3D6-71315066FE8F}" type="parTrans" cxnId="{EC15C02F-8CED-4F16-936E-BDF5977EB08D}">
      <dgm:prSet/>
      <dgm:spPr/>
      <dgm:t>
        <a:bodyPr/>
        <a:lstStyle/>
        <a:p>
          <a:endParaRPr lang="en-US"/>
        </a:p>
      </dgm:t>
    </dgm:pt>
    <dgm:pt modelId="{35181210-31E5-462C-9144-E98EB8ED52B7}" type="sibTrans" cxnId="{EC15C02F-8CED-4F16-936E-BDF5977EB08D}">
      <dgm:prSet/>
      <dgm:spPr/>
      <dgm:t>
        <a:bodyPr/>
        <a:lstStyle/>
        <a:p>
          <a:endParaRPr lang="en-US"/>
        </a:p>
      </dgm:t>
    </dgm:pt>
    <dgm:pt modelId="{4A873D60-3611-4B50-8AF2-45CFD7DACC03}" type="pres">
      <dgm:prSet presAssocID="{283A7C0A-FC02-45B0-B218-C1AA578AEE36}" presName="Name0" presStyleCnt="0">
        <dgm:presLayoutVars>
          <dgm:dir/>
          <dgm:resizeHandles val="exact"/>
        </dgm:presLayoutVars>
      </dgm:prSet>
      <dgm:spPr/>
    </dgm:pt>
    <dgm:pt modelId="{D4A35DE8-1570-4A6A-AC93-005FCBDA06BF}" type="pres">
      <dgm:prSet presAssocID="{84DE5E14-00A9-4869-8B23-D5194190C9E2}" presName="node" presStyleLbl="node1" presStyleIdx="0" presStyleCnt="3">
        <dgm:presLayoutVars>
          <dgm:bulletEnabled val="1"/>
        </dgm:presLayoutVars>
      </dgm:prSet>
      <dgm:spPr/>
      <dgm:t>
        <a:bodyPr/>
        <a:lstStyle/>
        <a:p>
          <a:endParaRPr lang="en-US"/>
        </a:p>
      </dgm:t>
    </dgm:pt>
    <dgm:pt modelId="{1DD501EE-CAC7-4604-8F50-282999368A8E}" type="pres">
      <dgm:prSet presAssocID="{8DC977A9-31C4-4D75-B63B-1158AC7F178A}" presName="sibTrans" presStyleLbl="sibTrans2D1" presStyleIdx="0" presStyleCnt="2"/>
      <dgm:spPr/>
      <dgm:t>
        <a:bodyPr/>
        <a:lstStyle/>
        <a:p>
          <a:endParaRPr lang="en-US"/>
        </a:p>
      </dgm:t>
    </dgm:pt>
    <dgm:pt modelId="{77E9CE0E-F64F-44A0-B667-53062AC35585}" type="pres">
      <dgm:prSet presAssocID="{8DC977A9-31C4-4D75-B63B-1158AC7F178A}" presName="connectorText" presStyleLbl="sibTrans2D1" presStyleIdx="0" presStyleCnt="2"/>
      <dgm:spPr/>
      <dgm:t>
        <a:bodyPr/>
        <a:lstStyle/>
        <a:p>
          <a:endParaRPr lang="en-US"/>
        </a:p>
      </dgm:t>
    </dgm:pt>
    <dgm:pt modelId="{D93504C4-A7FA-4F34-9A8F-6DF3C1D6A273}" type="pres">
      <dgm:prSet presAssocID="{F5E3C372-FF69-45B0-B922-2894708E7F58}" presName="node" presStyleLbl="node1" presStyleIdx="1" presStyleCnt="3">
        <dgm:presLayoutVars>
          <dgm:bulletEnabled val="1"/>
        </dgm:presLayoutVars>
      </dgm:prSet>
      <dgm:spPr/>
      <dgm:t>
        <a:bodyPr/>
        <a:lstStyle/>
        <a:p>
          <a:endParaRPr lang="en-US"/>
        </a:p>
      </dgm:t>
    </dgm:pt>
    <dgm:pt modelId="{80D1FB4F-CB92-415F-8E1E-4B94AAEA2BA6}" type="pres">
      <dgm:prSet presAssocID="{D503C3B9-2EC9-41F2-A095-55ED4620B51E}" presName="sibTrans" presStyleLbl="sibTrans2D1" presStyleIdx="1" presStyleCnt="2"/>
      <dgm:spPr/>
      <dgm:t>
        <a:bodyPr/>
        <a:lstStyle/>
        <a:p>
          <a:endParaRPr lang="en-US"/>
        </a:p>
      </dgm:t>
    </dgm:pt>
    <dgm:pt modelId="{6BE0D09A-B4A0-4B02-8616-532D2554A1A9}" type="pres">
      <dgm:prSet presAssocID="{D503C3B9-2EC9-41F2-A095-55ED4620B51E}" presName="connectorText" presStyleLbl="sibTrans2D1" presStyleIdx="1" presStyleCnt="2"/>
      <dgm:spPr/>
      <dgm:t>
        <a:bodyPr/>
        <a:lstStyle/>
        <a:p>
          <a:endParaRPr lang="en-US"/>
        </a:p>
      </dgm:t>
    </dgm:pt>
    <dgm:pt modelId="{D90D3AF1-6788-4B8C-AB68-4C47CDAFCD79}" type="pres">
      <dgm:prSet presAssocID="{3A8C80A9-F78E-4C74-A2A6-F598E45FF3E0}" presName="node" presStyleLbl="node1" presStyleIdx="2" presStyleCnt="3">
        <dgm:presLayoutVars>
          <dgm:bulletEnabled val="1"/>
        </dgm:presLayoutVars>
      </dgm:prSet>
      <dgm:spPr/>
      <dgm:t>
        <a:bodyPr/>
        <a:lstStyle/>
        <a:p>
          <a:endParaRPr lang="en-US"/>
        </a:p>
      </dgm:t>
    </dgm:pt>
  </dgm:ptLst>
  <dgm:cxnLst>
    <dgm:cxn modelId="{63463C75-12F0-47E2-A912-D517BA3F9610}" type="presOf" srcId="{84DE5E14-00A9-4869-8B23-D5194190C9E2}" destId="{D4A35DE8-1570-4A6A-AC93-005FCBDA06BF}" srcOrd="0" destOrd="0" presId="urn:microsoft.com/office/officeart/2005/8/layout/process1"/>
    <dgm:cxn modelId="{EC15C02F-8CED-4F16-936E-BDF5977EB08D}" srcId="{283A7C0A-FC02-45B0-B218-C1AA578AEE36}" destId="{3A8C80A9-F78E-4C74-A2A6-F598E45FF3E0}" srcOrd="2" destOrd="0" parTransId="{D29F6F1D-B654-41DE-B3D6-71315066FE8F}" sibTransId="{35181210-31E5-462C-9144-E98EB8ED52B7}"/>
    <dgm:cxn modelId="{588D1A73-F47B-4131-B369-5ED0033637E3}" type="presOf" srcId="{8DC977A9-31C4-4D75-B63B-1158AC7F178A}" destId="{1DD501EE-CAC7-4604-8F50-282999368A8E}" srcOrd="0" destOrd="0" presId="urn:microsoft.com/office/officeart/2005/8/layout/process1"/>
    <dgm:cxn modelId="{43B85039-DB74-486A-84D4-20B8E1138E46}" srcId="{283A7C0A-FC02-45B0-B218-C1AA578AEE36}" destId="{84DE5E14-00A9-4869-8B23-D5194190C9E2}" srcOrd="0" destOrd="0" parTransId="{ADEA916E-5D26-410B-940E-1E4DD5EFE250}" sibTransId="{8DC977A9-31C4-4D75-B63B-1158AC7F178A}"/>
    <dgm:cxn modelId="{3EF3FFAF-E18E-4AB1-9F5E-02F10B973821}" type="presOf" srcId="{D503C3B9-2EC9-41F2-A095-55ED4620B51E}" destId="{6BE0D09A-B4A0-4B02-8616-532D2554A1A9}" srcOrd="1" destOrd="0" presId="urn:microsoft.com/office/officeart/2005/8/layout/process1"/>
    <dgm:cxn modelId="{C4354DEA-9373-43CD-9CBA-C6FA6D521C03}" type="presOf" srcId="{F5E3C372-FF69-45B0-B922-2894708E7F58}" destId="{D93504C4-A7FA-4F34-9A8F-6DF3C1D6A273}" srcOrd="0" destOrd="0" presId="urn:microsoft.com/office/officeart/2005/8/layout/process1"/>
    <dgm:cxn modelId="{04A6FFC3-16CA-45BF-86AB-898A9EBC4A8E}" type="presOf" srcId="{8DC977A9-31C4-4D75-B63B-1158AC7F178A}" destId="{77E9CE0E-F64F-44A0-B667-53062AC35585}" srcOrd="1" destOrd="0" presId="urn:microsoft.com/office/officeart/2005/8/layout/process1"/>
    <dgm:cxn modelId="{5A66D39E-561D-4A16-814D-A369010709E1}" type="presOf" srcId="{283A7C0A-FC02-45B0-B218-C1AA578AEE36}" destId="{4A873D60-3611-4B50-8AF2-45CFD7DACC03}" srcOrd="0" destOrd="0" presId="urn:microsoft.com/office/officeart/2005/8/layout/process1"/>
    <dgm:cxn modelId="{933BC345-3CC5-4EE9-99E9-75DFDD664006}" type="presOf" srcId="{D503C3B9-2EC9-41F2-A095-55ED4620B51E}" destId="{80D1FB4F-CB92-415F-8E1E-4B94AAEA2BA6}" srcOrd="0" destOrd="0" presId="urn:microsoft.com/office/officeart/2005/8/layout/process1"/>
    <dgm:cxn modelId="{507B0899-C225-4940-8E2E-F0CDD0007290}" type="presOf" srcId="{3A8C80A9-F78E-4C74-A2A6-F598E45FF3E0}" destId="{D90D3AF1-6788-4B8C-AB68-4C47CDAFCD79}" srcOrd="0" destOrd="0" presId="urn:microsoft.com/office/officeart/2005/8/layout/process1"/>
    <dgm:cxn modelId="{A0376662-178F-4883-8F44-75F927586B3F}" srcId="{283A7C0A-FC02-45B0-B218-C1AA578AEE36}" destId="{F5E3C372-FF69-45B0-B922-2894708E7F58}" srcOrd="1" destOrd="0" parTransId="{C4210EF7-91C4-4DD8-8E7A-4EEA50580CB3}" sibTransId="{D503C3B9-2EC9-41F2-A095-55ED4620B51E}"/>
    <dgm:cxn modelId="{E07A9F88-D17B-44A2-BBCE-CD9EF4B5705F}" type="presParOf" srcId="{4A873D60-3611-4B50-8AF2-45CFD7DACC03}" destId="{D4A35DE8-1570-4A6A-AC93-005FCBDA06BF}" srcOrd="0" destOrd="0" presId="urn:microsoft.com/office/officeart/2005/8/layout/process1"/>
    <dgm:cxn modelId="{C793F0DA-4EB9-4A91-B34C-16C1A34A8D88}" type="presParOf" srcId="{4A873D60-3611-4B50-8AF2-45CFD7DACC03}" destId="{1DD501EE-CAC7-4604-8F50-282999368A8E}" srcOrd="1" destOrd="0" presId="urn:microsoft.com/office/officeart/2005/8/layout/process1"/>
    <dgm:cxn modelId="{759506AE-2012-49B9-93EA-B9E8C150C75F}" type="presParOf" srcId="{1DD501EE-CAC7-4604-8F50-282999368A8E}" destId="{77E9CE0E-F64F-44A0-B667-53062AC35585}" srcOrd="0" destOrd="0" presId="urn:microsoft.com/office/officeart/2005/8/layout/process1"/>
    <dgm:cxn modelId="{5AF34767-7EC3-4336-9613-3826493CDF4A}" type="presParOf" srcId="{4A873D60-3611-4B50-8AF2-45CFD7DACC03}" destId="{D93504C4-A7FA-4F34-9A8F-6DF3C1D6A273}" srcOrd="2" destOrd="0" presId="urn:microsoft.com/office/officeart/2005/8/layout/process1"/>
    <dgm:cxn modelId="{768D8E98-4825-46DC-BEA0-DF18DAD80283}" type="presParOf" srcId="{4A873D60-3611-4B50-8AF2-45CFD7DACC03}" destId="{80D1FB4F-CB92-415F-8E1E-4B94AAEA2BA6}" srcOrd="3" destOrd="0" presId="urn:microsoft.com/office/officeart/2005/8/layout/process1"/>
    <dgm:cxn modelId="{11F17A2E-ECA7-4F71-81DF-ADC78ED5B272}" type="presParOf" srcId="{80D1FB4F-CB92-415F-8E1E-4B94AAEA2BA6}" destId="{6BE0D09A-B4A0-4B02-8616-532D2554A1A9}" srcOrd="0" destOrd="0" presId="urn:microsoft.com/office/officeart/2005/8/layout/process1"/>
    <dgm:cxn modelId="{21578162-850A-4A90-9AFF-A2F53C567FDB}" type="presParOf" srcId="{4A873D60-3611-4B50-8AF2-45CFD7DACC03}" destId="{D90D3AF1-6788-4B8C-AB68-4C47CDAFCD79}"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83A7C0A-FC02-45B0-B218-C1AA578AEE36}" type="doc">
      <dgm:prSet loTypeId="urn:microsoft.com/office/officeart/2005/8/layout/process1" loCatId="process" qsTypeId="urn:microsoft.com/office/officeart/2005/8/quickstyle/simple1" qsCatId="simple" csTypeId="urn:microsoft.com/office/officeart/2005/8/colors/accent1_2" csCatId="accent1" phldr="1"/>
      <dgm:spPr/>
    </dgm:pt>
    <dgm:pt modelId="{84DE5E14-00A9-4869-8B23-D5194190C9E2}">
      <dgm:prSet phldrT="[Text]"/>
      <dgm:spPr/>
      <dgm:t>
        <a:bodyPr/>
        <a:lstStyle/>
        <a:p>
          <a:r>
            <a:rPr lang="en-US" dirty="0"/>
            <a:t>Data Acquisition</a:t>
          </a:r>
        </a:p>
      </dgm:t>
    </dgm:pt>
    <dgm:pt modelId="{ADEA916E-5D26-410B-940E-1E4DD5EFE250}" type="parTrans" cxnId="{43B85039-DB74-486A-84D4-20B8E1138E46}">
      <dgm:prSet/>
      <dgm:spPr/>
      <dgm:t>
        <a:bodyPr/>
        <a:lstStyle/>
        <a:p>
          <a:endParaRPr lang="en-US"/>
        </a:p>
      </dgm:t>
    </dgm:pt>
    <dgm:pt modelId="{8DC977A9-31C4-4D75-B63B-1158AC7F178A}" type="sibTrans" cxnId="{43B85039-DB74-486A-84D4-20B8E1138E46}">
      <dgm:prSet/>
      <dgm:spPr/>
      <dgm:t>
        <a:bodyPr/>
        <a:lstStyle/>
        <a:p>
          <a:endParaRPr lang="en-US"/>
        </a:p>
      </dgm:t>
    </dgm:pt>
    <dgm:pt modelId="{F5E3C372-FF69-45B0-B922-2894708E7F58}">
      <dgm:prSet phldrT="[Text]"/>
      <dgm:spPr/>
      <dgm:t>
        <a:bodyPr/>
        <a:lstStyle/>
        <a:p>
          <a:r>
            <a:rPr lang="en-US" dirty="0"/>
            <a:t>Data Processing</a:t>
          </a:r>
        </a:p>
      </dgm:t>
    </dgm:pt>
    <dgm:pt modelId="{C4210EF7-91C4-4DD8-8E7A-4EEA50580CB3}" type="parTrans" cxnId="{A0376662-178F-4883-8F44-75F927586B3F}">
      <dgm:prSet/>
      <dgm:spPr/>
      <dgm:t>
        <a:bodyPr/>
        <a:lstStyle/>
        <a:p>
          <a:endParaRPr lang="en-US"/>
        </a:p>
      </dgm:t>
    </dgm:pt>
    <dgm:pt modelId="{D503C3B9-2EC9-41F2-A095-55ED4620B51E}" type="sibTrans" cxnId="{A0376662-178F-4883-8F44-75F927586B3F}">
      <dgm:prSet/>
      <dgm:spPr/>
      <dgm:t>
        <a:bodyPr/>
        <a:lstStyle/>
        <a:p>
          <a:endParaRPr lang="en-US"/>
        </a:p>
      </dgm:t>
    </dgm:pt>
    <dgm:pt modelId="{3A8C80A9-F78E-4C74-A2A6-F598E45FF3E0}">
      <dgm:prSet phldrT="[Text]"/>
      <dgm:spPr/>
      <dgm:t>
        <a:bodyPr/>
        <a:lstStyle/>
        <a:p>
          <a:r>
            <a:rPr lang="en-US" dirty="0"/>
            <a:t>Data Analysis</a:t>
          </a:r>
        </a:p>
      </dgm:t>
    </dgm:pt>
    <dgm:pt modelId="{D29F6F1D-B654-41DE-B3D6-71315066FE8F}" type="parTrans" cxnId="{EC15C02F-8CED-4F16-936E-BDF5977EB08D}">
      <dgm:prSet/>
      <dgm:spPr/>
      <dgm:t>
        <a:bodyPr/>
        <a:lstStyle/>
        <a:p>
          <a:endParaRPr lang="en-US"/>
        </a:p>
      </dgm:t>
    </dgm:pt>
    <dgm:pt modelId="{35181210-31E5-462C-9144-E98EB8ED52B7}" type="sibTrans" cxnId="{EC15C02F-8CED-4F16-936E-BDF5977EB08D}">
      <dgm:prSet/>
      <dgm:spPr/>
      <dgm:t>
        <a:bodyPr/>
        <a:lstStyle/>
        <a:p>
          <a:endParaRPr lang="en-US"/>
        </a:p>
      </dgm:t>
    </dgm:pt>
    <dgm:pt modelId="{4A873D60-3611-4B50-8AF2-45CFD7DACC03}" type="pres">
      <dgm:prSet presAssocID="{283A7C0A-FC02-45B0-B218-C1AA578AEE36}" presName="Name0" presStyleCnt="0">
        <dgm:presLayoutVars>
          <dgm:dir/>
          <dgm:resizeHandles val="exact"/>
        </dgm:presLayoutVars>
      </dgm:prSet>
      <dgm:spPr/>
    </dgm:pt>
    <dgm:pt modelId="{D4A35DE8-1570-4A6A-AC93-005FCBDA06BF}" type="pres">
      <dgm:prSet presAssocID="{84DE5E14-00A9-4869-8B23-D5194190C9E2}" presName="node" presStyleLbl="node1" presStyleIdx="0" presStyleCnt="3">
        <dgm:presLayoutVars>
          <dgm:bulletEnabled val="1"/>
        </dgm:presLayoutVars>
      </dgm:prSet>
      <dgm:spPr/>
      <dgm:t>
        <a:bodyPr/>
        <a:lstStyle/>
        <a:p>
          <a:endParaRPr lang="en-US"/>
        </a:p>
      </dgm:t>
    </dgm:pt>
    <dgm:pt modelId="{1DD501EE-CAC7-4604-8F50-282999368A8E}" type="pres">
      <dgm:prSet presAssocID="{8DC977A9-31C4-4D75-B63B-1158AC7F178A}" presName="sibTrans" presStyleLbl="sibTrans2D1" presStyleIdx="0" presStyleCnt="2"/>
      <dgm:spPr/>
      <dgm:t>
        <a:bodyPr/>
        <a:lstStyle/>
        <a:p>
          <a:endParaRPr lang="en-US"/>
        </a:p>
      </dgm:t>
    </dgm:pt>
    <dgm:pt modelId="{77E9CE0E-F64F-44A0-B667-53062AC35585}" type="pres">
      <dgm:prSet presAssocID="{8DC977A9-31C4-4D75-B63B-1158AC7F178A}" presName="connectorText" presStyleLbl="sibTrans2D1" presStyleIdx="0" presStyleCnt="2"/>
      <dgm:spPr/>
      <dgm:t>
        <a:bodyPr/>
        <a:lstStyle/>
        <a:p>
          <a:endParaRPr lang="en-US"/>
        </a:p>
      </dgm:t>
    </dgm:pt>
    <dgm:pt modelId="{D93504C4-A7FA-4F34-9A8F-6DF3C1D6A273}" type="pres">
      <dgm:prSet presAssocID="{F5E3C372-FF69-45B0-B922-2894708E7F58}" presName="node" presStyleLbl="node1" presStyleIdx="1" presStyleCnt="3">
        <dgm:presLayoutVars>
          <dgm:bulletEnabled val="1"/>
        </dgm:presLayoutVars>
      </dgm:prSet>
      <dgm:spPr/>
      <dgm:t>
        <a:bodyPr/>
        <a:lstStyle/>
        <a:p>
          <a:endParaRPr lang="en-US"/>
        </a:p>
      </dgm:t>
    </dgm:pt>
    <dgm:pt modelId="{80D1FB4F-CB92-415F-8E1E-4B94AAEA2BA6}" type="pres">
      <dgm:prSet presAssocID="{D503C3B9-2EC9-41F2-A095-55ED4620B51E}" presName="sibTrans" presStyleLbl="sibTrans2D1" presStyleIdx="1" presStyleCnt="2"/>
      <dgm:spPr/>
      <dgm:t>
        <a:bodyPr/>
        <a:lstStyle/>
        <a:p>
          <a:endParaRPr lang="en-US"/>
        </a:p>
      </dgm:t>
    </dgm:pt>
    <dgm:pt modelId="{6BE0D09A-B4A0-4B02-8616-532D2554A1A9}" type="pres">
      <dgm:prSet presAssocID="{D503C3B9-2EC9-41F2-A095-55ED4620B51E}" presName="connectorText" presStyleLbl="sibTrans2D1" presStyleIdx="1" presStyleCnt="2"/>
      <dgm:spPr/>
      <dgm:t>
        <a:bodyPr/>
        <a:lstStyle/>
        <a:p>
          <a:endParaRPr lang="en-US"/>
        </a:p>
      </dgm:t>
    </dgm:pt>
    <dgm:pt modelId="{D90D3AF1-6788-4B8C-AB68-4C47CDAFCD79}" type="pres">
      <dgm:prSet presAssocID="{3A8C80A9-F78E-4C74-A2A6-F598E45FF3E0}" presName="node" presStyleLbl="node1" presStyleIdx="2" presStyleCnt="3">
        <dgm:presLayoutVars>
          <dgm:bulletEnabled val="1"/>
        </dgm:presLayoutVars>
      </dgm:prSet>
      <dgm:spPr/>
      <dgm:t>
        <a:bodyPr/>
        <a:lstStyle/>
        <a:p>
          <a:endParaRPr lang="en-US"/>
        </a:p>
      </dgm:t>
    </dgm:pt>
  </dgm:ptLst>
  <dgm:cxnLst>
    <dgm:cxn modelId="{63463C75-12F0-47E2-A912-D517BA3F9610}" type="presOf" srcId="{84DE5E14-00A9-4869-8B23-D5194190C9E2}" destId="{D4A35DE8-1570-4A6A-AC93-005FCBDA06BF}" srcOrd="0" destOrd="0" presId="urn:microsoft.com/office/officeart/2005/8/layout/process1"/>
    <dgm:cxn modelId="{EC15C02F-8CED-4F16-936E-BDF5977EB08D}" srcId="{283A7C0A-FC02-45B0-B218-C1AA578AEE36}" destId="{3A8C80A9-F78E-4C74-A2A6-F598E45FF3E0}" srcOrd="2" destOrd="0" parTransId="{D29F6F1D-B654-41DE-B3D6-71315066FE8F}" sibTransId="{35181210-31E5-462C-9144-E98EB8ED52B7}"/>
    <dgm:cxn modelId="{588D1A73-F47B-4131-B369-5ED0033637E3}" type="presOf" srcId="{8DC977A9-31C4-4D75-B63B-1158AC7F178A}" destId="{1DD501EE-CAC7-4604-8F50-282999368A8E}" srcOrd="0" destOrd="0" presId="urn:microsoft.com/office/officeart/2005/8/layout/process1"/>
    <dgm:cxn modelId="{43B85039-DB74-486A-84D4-20B8E1138E46}" srcId="{283A7C0A-FC02-45B0-B218-C1AA578AEE36}" destId="{84DE5E14-00A9-4869-8B23-D5194190C9E2}" srcOrd="0" destOrd="0" parTransId="{ADEA916E-5D26-410B-940E-1E4DD5EFE250}" sibTransId="{8DC977A9-31C4-4D75-B63B-1158AC7F178A}"/>
    <dgm:cxn modelId="{3EF3FFAF-E18E-4AB1-9F5E-02F10B973821}" type="presOf" srcId="{D503C3B9-2EC9-41F2-A095-55ED4620B51E}" destId="{6BE0D09A-B4A0-4B02-8616-532D2554A1A9}" srcOrd="1" destOrd="0" presId="urn:microsoft.com/office/officeart/2005/8/layout/process1"/>
    <dgm:cxn modelId="{C4354DEA-9373-43CD-9CBA-C6FA6D521C03}" type="presOf" srcId="{F5E3C372-FF69-45B0-B922-2894708E7F58}" destId="{D93504C4-A7FA-4F34-9A8F-6DF3C1D6A273}" srcOrd="0" destOrd="0" presId="urn:microsoft.com/office/officeart/2005/8/layout/process1"/>
    <dgm:cxn modelId="{04A6FFC3-16CA-45BF-86AB-898A9EBC4A8E}" type="presOf" srcId="{8DC977A9-31C4-4D75-B63B-1158AC7F178A}" destId="{77E9CE0E-F64F-44A0-B667-53062AC35585}" srcOrd="1" destOrd="0" presId="urn:microsoft.com/office/officeart/2005/8/layout/process1"/>
    <dgm:cxn modelId="{5A66D39E-561D-4A16-814D-A369010709E1}" type="presOf" srcId="{283A7C0A-FC02-45B0-B218-C1AA578AEE36}" destId="{4A873D60-3611-4B50-8AF2-45CFD7DACC03}" srcOrd="0" destOrd="0" presId="urn:microsoft.com/office/officeart/2005/8/layout/process1"/>
    <dgm:cxn modelId="{933BC345-3CC5-4EE9-99E9-75DFDD664006}" type="presOf" srcId="{D503C3B9-2EC9-41F2-A095-55ED4620B51E}" destId="{80D1FB4F-CB92-415F-8E1E-4B94AAEA2BA6}" srcOrd="0" destOrd="0" presId="urn:microsoft.com/office/officeart/2005/8/layout/process1"/>
    <dgm:cxn modelId="{507B0899-C225-4940-8E2E-F0CDD0007290}" type="presOf" srcId="{3A8C80A9-F78E-4C74-A2A6-F598E45FF3E0}" destId="{D90D3AF1-6788-4B8C-AB68-4C47CDAFCD79}" srcOrd="0" destOrd="0" presId="urn:microsoft.com/office/officeart/2005/8/layout/process1"/>
    <dgm:cxn modelId="{A0376662-178F-4883-8F44-75F927586B3F}" srcId="{283A7C0A-FC02-45B0-B218-C1AA578AEE36}" destId="{F5E3C372-FF69-45B0-B922-2894708E7F58}" srcOrd="1" destOrd="0" parTransId="{C4210EF7-91C4-4DD8-8E7A-4EEA50580CB3}" sibTransId="{D503C3B9-2EC9-41F2-A095-55ED4620B51E}"/>
    <dgm:cxn modelId="{E07A9F88-D17B-44A2-BBCE-CD9EF4B5705F}" type="presParOf" srcId="{4A873D60-3611-4B50-8AF2-45CFD7DACC03}" destId="{D4A35DE8-1570-4A6A-AC93-005FCBDA06BF}" srcOrd="0" destOrd="0" presId="urn:microsoft.com/office/officeart/2005/8/layout/process1"/>
    <dgm:cxn modelId="{C793F0DA-4EB9-4A91-B34C-16C1A34A8D88}" type="presParOf" srcId="{4A873D60-3611-4B50-8AF2-45CFD7DACC03}" destId="{1DD501EE-CAC7-4604-8F50-282999368A8E}" srcOrd="1" destOrd="0" presId="urn:microsoft.com/office/officeart/2005/8/layout/process1"/>
    <dgm:cxn modelId="{759506AE-2012-49B9-93EA-B9E8C150C75F}" type="presParOf" srcId="{1DD501EE-CAC7-4604-8F50-282999368A8E}" destId="{77E9CE0E-F64F-44A0-B667-53062AC35585}" srcOrd="0" destOrd="0" presId="urn:microsoft.com/office/officeart/2005/8/layout/process1"/>
    <dgm:cxn modelId="{5AF34767-7EC3-4336-9613-3826493CDF4A}" type="presParOf" srcId="{4A873D60-3611-4B50-8AF2-45CFD7DACC03}" destId="{D93504C4-A7FA-4F34-9A8F-6DF3C1D6A273}" srcOrd="2" destOrd="0" presId="urn:microsoft.com/office/officeart/2005/8/layout/process1"/>
    <dgm:cxn modelId="{768D8E98-4825-46DC-BEA0-DF18DAD80283}" type="presParOf" srcId="{4A873D60-3611-4B50-8AF2-45CFD7DACC03}" destId="{80D1FB4F-CB92-415F-8E1E-4B94AAEA2BA6}" srcOrd="3" destOrd="0" presId="urn:microsoft.com/office/officeart/2005/8/layout/process1"/>
    <dgm:cxn modelId="{11F17A2E-ECA7-4F71-81DF-ADC78ED5B272}" type="presParOf" srcId="{80D1FB4F-CB92-415F-8E1E-4B94AAEA2BA6}" destId="{6BE0D09A-B4A0-4B02-8616-532D2554A1A9}" srcOrd="0" destOrd="0" presId="urn:microsoft.com/office/officeart/2005/8/layout/process1"/>
    <dgm:cxn modelId="{21578162-850A-4A90-9AFF-A2F53C567FDB}" type="presParOf" srcId="{4A873D60-3611-4B50-8AF2-45CFD7DACC03}" destId="{D90D3AF1-6788-4B8C-AB68-4C47CDAFCD79}"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83A7C0A-FC02-45B0-B218-C1AA578AEE36}" type="doc">
      <dgm:prSet loTypeId="urn:microsoft.com/office/officeart/2005/8/layout/process1" loCatId="process" qsTypeId="urn:microsoft.com/office/officeart/2005/8/quickstyle/simple1" qsCatId="simple" csTypeId="urn:microsoft.com/office/officeart/2005/8/colors/accent1_2" csCatId="accent1" phldr="1"/>
      <dgm:spPr/>
    </dgm:pt>
    <dgm:pt modelId="{84DE5E14-00A9-4869-8B23-D5194190C9E2}">
      <dgm:prSet phldrT="[Text]"/>
      <dgm:spPr/>
      <dgm:t>
        <a:bodyPr/>
        <a:lstStyle/>
        <a:p>
          <a:r>
            <a:rPr lang="en-US" dirty="0"/>
            <a:t>Data Acquisition</a:t>
          </a:r>
        </a:p>
      </dgm:t>
    </dgm:pt>
    <dgm:pt modelId="{ADEA916E-5D26-410B-940E-1E4DD5EFE250}" type="parTrans" cxnId="{43B85039-DB74-486A-84D4-20B8E1138E46}">
      <dgm:prSet/>
      <dgm:spPr/>
      <dgm:t>
        <a:bodyPr/>
        <a:lstStyle/>
        <a:p>
          <a:endParaRPr lang="en-US"/>
        </a:p>
      </dgm:t>
    </dgm:pt>
    <dgm:pt modelId="{8DC977A9-31C4-4D75-B63B-1158AC7F178A}" type="sibTrans" cxnId="{43B85039-DB74-486A-84D4-20B8E1138E46}">
      <dgm:prSet/>
      <dgm:spPr/>
      <dgm:t>
        <a:bodyPr/>
        <a:lstStyle/>
        <a:p>
          <a:endParaRPr lang="en-US"/>
        </a:p>
      </dgm:t>
    </dgm:pt>
    <dgm:pt modelId="{F5E3C372-FF69-45B0-B922-2894708E7F58}">
      <dgm:prSet phldrT="[Text]"/>
      <dgm:spPr/>
      <dgm:t>
        <a:bodyPr/>
        <a:lstStyle/>
        <a:p>
          <a:r>
            <a:rPr lang="en-US" dirty="0"/>
            <a:t>Data Processing</a:t>
          </a:r>
        </a:p>
      </dgm:t>
    </dgm:pt>
    <dgm:pt modelId="{C4210EF7-91C4-4DD8-8E7A-4EEA50580CB3}" type="parTrans" cxnId="{A0376662-178F-4883-8F44-75F927586B3F}">
      <dgm:prSet/>
      <dgm:spPr/>
      <dgm:t>
        <a:bodyPr/>
        <a:lstStyle/>
        <a:p>
          <a:endParaRPr lang="en-US"/>
        </a:p>
      </dgm:t>
    </dgm:pt>
    <dgm:pt modelId="{D503C3B9-2EC9-41F2-A095-55ED4620B51E}" type="sibTrans" cxnId="{A0376662-178F-4883-8F44-75F927586B3F}">
      <dgm:prSet/>
      <dgm:spPr/>
      <dgm:t>
        <a:bodyPr/>
        <a:lstStyle/>
        <a:p>
          <a:endParaRPr lang="en-US"/>
        </a:p>
      </dgm:t>
    </dgm:pt>
    <dgm:pt modelId="{3A8C80A9-F78E-4C74-A2A6-F598E45FF3E0}">
      <dgm:prSet phldrT="[Text]"/>
      <dgm:spPr/>
      <dgm:t>
        <a:bodyPr/>
        <a:lstStyle/>
        <a:p>
          <a:r>
            <a:rPr lang="en-US" dirty="0"/>
            <a:t>Data Analysis</a:t>
          </a:r>
        </a:p>
      </dgm:t>
    </dgm:pt>
    <dgm:pt modelId="{D29F6F1D-B654-41DE-B3D6-71315066FE8F}" type="parTrans" cxnId="{EC15C02F-8CED-4F16-936E-BDF5977EB08D}">
      <dgm:prSet/>
      <dgm:spPr/>
      <dgm:t>
        <a:bodyPr/>
        <a:lstStyle/>
        <a:p>
          <a:endParaRPr lang="en-US"/>
        </a:p>
      </dgm:t>
    </dgm:pt>
    <dgm:pt modelId="{35181210-31E5-462C-9144-E98EB8ED52B7}" type="sibTrans" cxnId="{EC15C02F-8CED-4F16-936E-BDF5977EB08D}">
      <dgm:prSet/>
      <dgm:spPr/>
      <dgm:t>
        <a:bodyPr/>
        <a:lstStyle/>
        <a:p>
          <a:endParaRPr lang="en-US"/>
        </a:p>
      </dgm:t>
    </dgm:pt>
    <dgm:pt modelId="{4A873D60-3611-4B50-8AF2-45CFD7DACC03}" type="pres">
      <dgm:prSet presAssocID="{283A7C0A-FC02-45B0-B218-C1AA578AEE36}" presName="Name0" presStyleCnt="0">
        <dgm:presLayoutVars>
          <dgm:dir/>
          <dgm:resizeHandles val="exact"/>
        </dgm:presLayoutVars>
      </dgm:prSet>
      <dgm:spPr/>
    </dgm:pt>
    <dgm:pt modelId="{D4A35DE8-1570-4A6A-AC93-005FCBDA06BF}" type="pres">
      <dgm:prSet presAssocID="{84DE5E14-00A9-4869-8B23-D5194190C9E2}" presName="node" presStyleLbl="node1" presStyleIdx="0" presStyleCnt="3">
        <dgm:presLayoutVars>
          <dgm:bulletEnabled val="1"/>
        </dgm:presLayoutVars>
      </dgm:prSet>
      <dgm:spPr/>
      <dgm:t>
        <a:bodyPr/>
        <a:lstStyle/>
        <a:p>
          <a:endParaRPr lang="en-US"/>
        </a:p>
      </dgm:t>
    </dgm:pt>
    <dgm:pt modelId="{1DD501EE-CAC7-4604-8F50-282999368A8E}" type="pres">
      <dgm:prSet presAssocID="{8DC977A9-31C4-4D75-B63B-1158AC7F178A}" presName="sibTrans" presStyleLbl="sibTrans2D1" presStyleIdx="0" presStyleCnt="2"/>
      <dgm:spPr/>
      <dgm:t>
        <a:bodyPr/>
        <a:lstStyle/>
        <a:p>
          <a:endParaRPr lang="en-US"/>
        </a:p>
      </dgm:t>
    </dgm:pt>
    <dgm:pt modelId="{77E9CE0E-F64F-44A0-B667-53062AC35585}" type="pres">
      <dgm:prSet presAssocID="{8DC977A9-31C4-4D75-B63B-1158AC7F178A}" presName="connectorText" presStyleLbl="sibTrans2D1" presStyleIdx="0" presStyleCnt="2"/>
      <dgm:spPr/>
      <dgm:t>
        <a:bodyPr/>
        <a:lstStyle/>
        <a:p>
          <a:endParaRPr lang="en-US"/>
        </a:p>
      </dgm:t>
    </dgm:pt>
    <dgm:pt modelId="{D93504C4-A7FA-4F34-9A8F-6DF3C1D6A273}" type="pres">
      <dgm:prSet presAssocID="{F5E3C372-FF69-45B0-B922-2894708E7F58}" presName="node" presStyleLbl="node1" presStyleIdx="1" presStyleCnt="3">
        <dgm:presLayoutVars>
          <dgm:bulletEnabled val="1"/>
        </dgm:presLayoutVars>
      </dgm:prSet>
      <dgm:spPr/>
      <dgm:t>
        <a:bodyPr/>
        <a:lstStyle/>
        <a:p>
          <a:endParaRPr lang="en-US"/>
        </a:p>
      </dgm:t>
    </dgm:pt>
    <dgm:pt modelId="{80D1FB4F-CB92-415F-8E1E-4B94AAEA2BA6}" type="pres">
      <dgm:prSet presAssocID="{D503C3B9-2EC9-41F2-A095-55ED4620B51E}" presName="sibTrans" presStyleLbl="sibTrans2D1" presStyleIdx="1" presStyleCnt="2"/>
      <dgm:spPr/>
      <dgm:t>
        <a:bodyPr/>
        <a:lstStyle/>
        <a:p>
          <a:endParaRPr lang="en-US"/>
        </a:p>
      </dgm:t>
    </dgm:pt>
    <dgm:pt modelId="{6BE0D09A-B4A0-4B02-8616-532D2554A1A9}" type="pres">
      <dgm:prSet presAssocID="{D503C3B9-2EC9-41F2-A095-55ED4620B51E}" presName="connectorText" presStyleLbl="sibTrans2D1" presStyleIdx="1" presStyleCnt="2"/>
      <dgm:spPr/>
      <dgm:t>
        <a:bodyPr/>
        <a:lstStyle/>
        <a:p>
          <a:endParaRPr lang="en-US"/>
        </a:p>
      </dgm:t>
    </dgm:pt>
    <dgm:pt modelId="{D90D3AF1-6788-4B8C-AB68-4C47CDAFCD79}" type="pres">
      <dgm:prSet presAssocID="{3A8C80A9-F78E-4C74-A2A6-F598E45FF3E0}" presName="node" presStyleLbl="node1" presStyleIdx="2" presStyleCnt="3">
        <dgm:presLayoutVars>
          <dgm:bulletEnabled val="1"/>
        </dgm:presLayoutVars>
      </dgm:prSet>
      <dgm:spPr/>
      <dgm:t>
        <a:bodyPr/>
        <a:lstStyle/>
        <a:p>
          <a:endParaRPr lang="en-US"/>
        </a:p>
      </dgm:t>
    </dgm:pt>
  </dgm:ptLst>
  <dgm:cxnLst>
    <dgm:cxn modelId="{63463C75-12F0-47E2-A912-D517BA3F9610}" type="presOf" srcId="{84DE5E14-00A9-4869-8B23-D5194190C9E2}" destId="{D4A35DE8-1570-4A6A-AC93-005FCBDA06BF}" srcOrd="0" destOrd="0" presId="urn:microsoft.com/office/officeart/2005/8/layout/process1"/>
    <dgm:cxn modelId="{EC15C02F-8CED-4F16-936E-BDF5977EB08D}" srcId="{283A7C0A-FC02-45B0-B218-C1AA578AEE36}" destId="{3A8C80A9-F78E-4C74-A2A6-F598E45FF3E0}" srcOrd="2" destOrd="0" parTransId="{D29F6F1D-B654-41DE-B3D6-71315066FE8F}" sibTransId="{35181210-31E5-462C-9144-E98EB8ED52B7}"/>
    <dgm:cxn modelId="{588D1A73-F47B-4131-B369-5ED0033637E3}" type="presOf" srcId="{8DC977A9-31C4-4D75-B63B-1158AC7F178A}" destId="{1DD501EE-CAC7-4604-8F50-282999368A8E}" srcOrd="0" destOrd="0" presId="urn:microsoft.com/office/officeart/2005/8/layout/process1"/>
    <dgm:cxn modelId="{43B85039-DB74-486A-84D4-20B8E1138E46}" srcId="{283A7C0A-FC02-45B0-B218-C1AA578AEE36}" destId="{84DE5E14-00A9-4869-8B23-D5194190C9E2}" srcOrd="0" destOrd="0" parTransId="{ADEA916E-5D26-410B-940E-1E4DD5EFE250}" sibTransId="{8DC977A9-31C4-4D75-B63B-1158AC7F178A}"/>
    <dgm:cxn modelId="{3EF3FFAF-E18E-4AB1-9F5E-02F10B973821}" type="presOf" srcId="{D503C3B9-2EC9-41F2-A095-55ED4620B51E}" destId="{6BE0D09A-B4A0-4B02-8616-532D2554A1A9}" srcOrd="1" destOrd="0" presId="urn:microsoft.com/office/officeart/2005/8/layout/process1"/>
    <dgm:cxn modelId="{C4354DEA-9373-43CD-9CBA-C6FA6D521C03}" type="presOf" srcId="{F5E3C372-FF69-45B0-B922-2894708E7F58}" destId="{D93504C4-A7FA-4F34-9A8F-6DF3C1D6A273}" srcOrd="0" destOrd="0" presId="urn:microsoft.com/office/officeart/2005/8/layout/process1"/>
    <dgm:cxn modelId="{04A6FFC3-16CA-45BF-86AB-898A9EBC4A8E}" type="presOf" srcId="{8DC977A9-31C4-4D75-B63B-1158AC7F178A}" destId="{77E9CE0E-F64F-44A0-B667-53062AC35585}" srcOrd="1" destOrd="0" presId="urn:microsoft.com/office/officeart/2005/8/layout/process1"/>
    <dgm:cxn modelId="{5A66D39E-561D-4A16-814D-A369010709E1}" type="presOf" srcId="{283A7C0A-FC02-45B0-B218-C1AA578AEE36}" destId="{4A873D60-3611-4B50-8AF2-45CFD7DACC03}" srcOrd="0" destOrd="0" presId="urn:microsoft.com/office/officeart/2005/8/layout/process1"/>
    <dgm:cxn modelId="{933BC345-3CC5-4EE9-99E9-75DFDD664006}" type="presOf" srcId="{D503C3B9-2EC9-41F2-A095-55ED4620B51E}" destId="{80D1FB4F-CB92-415F-8E1E-4B94AAEA2BA6}" srcOrd="0" destOrd="0" presId="urn:microsoft.com/office/officeart/2005/8/layout/process1"/>
    <dgm:cxn modelId="{507B0899-C225-4940-8E2E-F0CDD0007290}" type="presOf" srcId="{3A8C80A9-F78E-4C74-A2A6-F598E45FF3E0}" destId="{D90D3AF1-6788-4B8C-AB68-4C47CDAFCD79}" srcOrd="0" destOrd="0" presId="urn:microsoft.com/office/officeart/2005/8/layout/process1"/>
    <dgm:cxn modelId="{A0376662-178F-4883-8F44-75F927586B3F}" srcId="{283A7C0A-FC02-45B0-B218-C1AA578AEE36}" destId="{F5E3C372-FF69-45B0-B922-2894708E7F58}" srcOrd="1" destOrd="0" parTransId="{C4210EF7-91C4-4DD8-8E7A-4EEA50580CB3}" sibTransId="{D503C3B9-2EC9-41F2-A095-55ED4620B51E}"/>
    <dgm:cxn modelId="{E07A9F88-D17B-44A2-BBCE-CD9EF4B5705F}" type="presParOf" srcId="{4A873D60-3611-4B50-8AF2-45CFD7DACC03}" destId="{D4A35DE8-1570-4A6A-AC93-005FCBDA06BF}" srcOrd="0" destOrd="0" presId="urn:microsoft.com/office/officeart/2005/8/layout/process1"/>
    <dgm:cxn modelId="{C793F0DA-4EB9-4A91-B34C-16C1A34A8D88}" type="presParOf" srcId="{4A873D60-3611-4B50-8AF2-45CFD7DACC03}" destId="{1DD501EE-CAC7-4604-8F50-282999368A8E}" srcOrd="1" destOrd="0" presId="urn:microsoft.com/office/officeart/2005/8/layout/process1"/>
    <dgm:cxn modelId="{759506AE-2012-49B9-93EA-B9E8C150C75F}" type="presParOf" srcId="{1DD501EE-CAC7-4604-8F50-282999368A8E}" destId="{77E9CE0E-F64F-44A0-B667-53062AC35585}" srcOrd="0" destOrd="0" presId="urn:microsoft.com/office/officeart/2005/8/layout/process1"/>
    <dgm:cxn modelId="{5AF34767-7EC3-4336-9613-3826493CDF4A}" type="presParOf" srcId="{4A873D60-3611-4B50-8AF2-45CFD7DACC03}" destId="{D93504C4-A7FA-4F34-9A8F-6DF3C1D6A273}" srcOrd="2" destOrd="0" presId="urn:microsoft.com/office/officeart/2005/8/layout/process1"/>
    <dgm:cxn modelId="{768D8E98-4825-46DC-BEA0-DF18DAD80283}" type="presParOf" srcId="{4A873D60-3611-4B50-8AF2-45CFD7DACC03}" destId="{80D1FB4F-CB92-415F-8E1E-4B94AAEA2BA6}" srcOrd="3" destOrd="0" presId="urn:microsoft.com/office/officeart/2005/8/layout/process1"/>
    <dgm:cxn modelId="{11F17A2E-ECA7-4F71-81DF-ADC78ED5B272}" type="presParOf" srcId="{80D1FB4F-CB92-415F-8E1E-4B94AAEA2BA6}" destId="{6BE0D09A-B4A0-4B02-8616-532D2554A1A9}" srcOrd="0" destOrd="0" presId="urn:microsoft.com/office/officeart/2005/8/layout/process1"/>
    <dgm:cxn modelId="{21578162-850A-4A90-9AFF-A2F53C567FDB}" type="presParOf" srcId="{4A873D60-3611-4B50-8AF2-45CFD7DACC03}" destId="{D90D3AF1-6788-4B8C-AB68-4C47CDAFCD79}"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83A7C0A-FC02-45B0-B218-C1AA578AEE36}" type="doc">
      <dgm:prSet loTypeId="urn:microsoft.com/office/officeart/2005/8/layout/process1" loCatId="process" qsTypeId="urn:microsoft.com/office/officeart/2005/8/quickstyle/simple1" qsCatId="simple" csTypeId="urn:microsoft.com/office/officeart/2005/8/colors/accent1_2" csCatId="accent1" phldr="1"/>
      <dgm:spPr/>
    </dgm:pt>
    <dgm:pt modelId="{84DE5E14-00A9-4869-8B23-D5194190C9E2}">
      <dgm:prSet phldrT="[Text]"/>
      <dgm:spPr/>
      <dgm:t>
        <a:bodyPr/>
        <a:lstStyle/>
        <a:p>
          <a:r>
            <a:rPr lang="en-US" dirty="0"/>
            <a:t>Data Acquisition</a:t>
          </a:r>
        </a:p>
      </dgm:t>
    </dgm:pt>
    <dgm:pt modelId="{ADEA916E-5D26-410B-940E-1E4DD5EFE250}" type="parTrans" cxnId="{43B85039-DB74-486A-84D4-20B8E1138E46}">
      <dgm:prSet/>
      <dgm:spPr/>
      <dgm:t>
        <a:bodyPr/>
        <a:lstStyle/>
        <a:p>
          <a:endParaRPr lang="en-US"/>
        </a:p>
      </dgm:t>
    </dgm:pt>
    <dgm:pt modelId="{8DC977A9-31C4-4D75-B63B-1158AC7F178A}" type="sibTrans" cxnId="{43B85039-DB74-486A-84D4-20B8E1138E46}">
      <dgm:prSet/>
      <dgm:spPr/>
      <dgm:t>
        <a:bodyPr/>
        <a:lstStyle/>
        <a:p>
          <a:endParaRPr lang="en-US"/>
        </a:p>
      </dgm:t>
    </dgm:pt>
    <dgm:pt modelId="{F5E3C372-FF69-45B0-B922-2894708E7F58}">
      <dgm:prSet phldrT="[Text]"/>
      <dgm:spPr/>
      <dgm:t>
        <a:bodyPr/>
        <a:lstStyle/>
        <a:p>
          <a:r>
            <a:rPr lang="en-US" dirty="0"/>
            <a:t>Data Processing</a:t>
          </a:r>
        </a:p>
      </dgm:t>
    </dgm:pt>
    <dgm:pt modelId="{C4210EF7-91C4-4DD8-8E7A-4EEA50580CB3}" type="parTrans" cxnId="{A0376662-178F-4883-8F44-75F927586B3F}">
      <dgm:prSet/>
      <dgm:spPr/>
      <dgm:t>
        <a:bodyPr/>
        <a:lstStyle/>
        <a:p>
          <a:endParaRPr lang="en-US"/>
        </a:p>
      </dgm:t>
    </dgm:pt>
    <dgm:pt modelId="{D503C3B9-2EC9-41F2-A095-55ED4620B51E}" type="sibTrans" cxnId="{A0376662-178F-4883-8F44-75F927586B3F}">
      <dgm:prSet/>
      <dgm:spPr/>
      <dgm:t>
        <a:bodyPr/>
        <a:lstStyle/>
        <a:p>
          <a:endParaRPr lang="en-US"/>
        </a:p>
      </dgm:t>
    </dgm:pt>
    <dgm:pt modelId="{3A8C80A9-F78E-4C74-A2A6-F598E45FF3E0}">
      <dgm:prSet phldrT="[Text]"/>
      <dgm:spPr/>
      <dgm:t>
        <a:bodyPr/>
        <a:lstStyle/>
        <a:p>
          <a:r>
            <a:rPr lang="en-US" dirty="0"/>
            <a:t>Data Analysis</a:t>
          </a:r>
        </a:p>
      </dgm:t>
    </dgm:pt>
    <dgm:pt modelId="{D29F6F1D-B654-41DE-B3D6-71315066FE8F}" type="parTrans" cxnId="{EC15C02F-8CED-4F16-936E-BDF5977EB08D}">
      <dgm:prSet/>
      <dgm:spPr/>
      <dgm:t>
        <a:bodyPr/>
        <a:lstStyle/>
        <a:p>
          <a:endParaRPr lang="en-US"/>
        </a:p>
      </dgm:t>
    </dgm:pt>
    <dgm:pt modelId="{35181210-31E5-462C-9144-E98EB8ED52B7}" type="sibTrans" cxnId="{EC15C02F-8CED-4F16-936E-BDF5977EB08D}">
      <dgm:prSet/>
      <dgm:spPr/>
      <dgm:t>
        <a:bodyPr/>
        <a:lstStyle/>
        <a:p>
          <a:endParaRPr lang="en-US"/>
        </a:p>
      </dgm:t>
    </dgm:pt>
    <dgm:pt modelId="{4A873D60-3611-4B50-8AF2-45CFD7DACC03}" type="pres">
      <dgm:prSet presAssocID="{283A7C0A-FC02-45B0-B218-C1AA578AEE36}" presName="Name0" presStyleCnt="0">
        <dgm:presLayoutVars>
          <dgm:dir/>
          <dgm:resizeHandles val="exact"/>
        </dgm:presLayoutVars>
      </dgm:prSet>
      <dgm:spPr/>
    </dgm:pt>
    <dgm:pt modelId="{D4A35DE8-1570-4A6A-AC93-005FCBDA06BF}" type="pres">
      <dgm:prSet presAssocID="{84DE5E14-00A9-4869-8B23-D5194190C9E2}" presName="node" presStyleLbl="node1" presStyleIdx="0" presStyleCnt="3">
        <dgm:presLayoutVars>
          <dgm:bulletEnabled val="1"/>
        </dgm:presLayoutVars>
      </dgm:prSet>
      <dgm:spPr/>
      <dgm:t>
        <a:bodyPr/>
        <a:lstStyle/>
        <a:p>
          <a:endParaRPr lang="en-US"/>
        </a:p>
      </dgm:t>
    </dgm:pt>
    <dgm:pt modelId="{1DD501EE-CAC7-4604-8F50-282999368A8E}" type="pres">
      <dgm:prSet presAssocID="{8DC977A9-31C4-4D75-B63B-1158AC7F178A}" presName="sibTrans" presStyleLbl="sibTrans2D1" presStyleIdx="0" presStyleCnt="2"/>
      <dgm:spPr/>
      <dgm:t>
        <a:bodyPr/>
        <a:lstStyle/>
        <a:p>
          <a:endParaRPr lang="en-US"/>
        </a:p>
      </dgm:t>
    </dgm:pt>
    <dgm:pt modelId="{77E9CE0E-F64F-44A0-B667-53062AC35585}" type="pres">
      <dgm:prSet presAssocID="{8DC977A9-31C4-4D75-B63B-1158AC7F178A}" presName="connectorText" presStyleLbl="sibTrans2D1" presStyleIdx="0" presStyleCnt="2"/>
      <dgm:spPr/>
      <dgm:t>
        <a:bodyPr/>
        <a:lstStyle/>
        <a:p>
          <a:endParaRPr lang="en-US"/>
        </a:p>
      </dgm:t>
    </dgm:pt>
    <dgm:pt modelId="{D93504C4-A7FA-4F34-9A8F-6DF3C1D6A273}" type="pres">
      <dgm:prSet presAssocID="{F5E3C372-FF69-45B0-B922-2894708E7F58}" presName="node" presStyleLbl="node1" presStyleIdx="1" presStyleCnt="3">
        <dgm:presLayoutVars>
          <dgm:bulletEnabled val="1"/>
        </dgm:presLayoutVars>
      </dgm:prSet>
      <dgm:spPr/>
      <dgm:t>
        <a:bodyPr/>
        <a:lstStyle/>
        <a:p>
          <a:endParaRPr lang="en-US"/>
        </a:p>
      </dgm:t>
    </dgm:pt>
    <dgm:pt modelId="{80D1FB4F-CB92-415F-8E1E-4B94AAEA2BA6}" type="pres">
      <dgm:prSet presAssocID="{D503C3B9-2EC9-41F2-A095-55ED4620B51E}" presName="sibTrans" presStyleLbl="sibTrans2D1" presStyleIdx="1" presStyleCnt="2"/>
      <dgm:spPr/>
      <dgm:t>
        <a:bodyPr/>
        <a:lstStyle/>
        <a:p>
          <a:endParaRPr lang="en-US"/>
        </a:p>
      </dgm:t>
    </dgm:pt>
    <dgm:pt modelId="{6BE0D09A-B4A0-4B02-8616-532D2554A1A9}" type="pres">
      <dgm:prSet presAssocID="{D503C3B9-2EC9-41F2-A095-55ED4620B51E}" presName="connectorText" presStyleLbl="sibTrans2D1" presStyleIdx="1" presStyleCnt="2"/>
      <dgm:spPr/>
      <dgm:t>
        <a:bodyPr/>
        <a:lstStyle/>
        <a:p>
          <a:endParaRPr lang="en-US"/>
        </a:p>
      </dgm:t>
    </dgm:pt>
    <dgm:pt modelId="{D90D3AF1-6788-4B8C-AB68-4C47CDAFCD79}" type="pres">
      <dgm:prSet presAssocID="{3A8C80A9-F78E-4C74-A2A6-F598E45FF3E0}" presName="node" presStyleLbl="node1" presStyleIdx="2" presStyleCnt="3">
        <dgm:presLayoutVars>
          <dgm:bulletEnabled val="1"/>
        </dgm:presLayoutVars>
      </dgm:prSet>
      <dgm:spPr/>
      <dgm:t>
        <a:bodyPr/>
        <a:lstStyle/>
        <a:p>
          <a:endParaRPr lang="en-US"/>
        </a:p>
      </dgm:t>
    </dgm:pt>
  </dgm:ptLst>
  <dgm:cxnLst>
    <dgm:cxn modelId="{63463C75-12F0-47E2-A912-D517BA3F9610}" type="presOf" srcId="{84DE5E14-00A9-4869-8B23-D5194190C9E2}" destId="{D4A35DE8-1570-4A6A-AC93-005FCBDA06BF}" srcOrd="0" destOrd="0" presId="urn:microsoft.com/office/officeart/2005/8/layout/process1"/>
    <dgm:cxn modelId="{EC15C02F-8CED-4F16-936E-BDF5977EB08D}" srcId="{283A7C0A-FC02-45B0-B218-C1AA578AEE36}" destId="{3A8C80A9-F78E-4C74-A2A6-F598E45FF3E0}" srcOrd="2" destOrd="0" parTransId="{D29F6F1D-B654-41DE-B3D6-71315066FE8F}" sibTransId="{35181210-31E5-462C-9144-E98EB8ED52B7}"/>
    <dgm:cxn modelId="{588D1A73-F47B-4131-B369-5ED0033637E3}" type="presOf" srcId="{8DC977A9-31C4-4D75-B63B-1158AC7F178A}" destId="{1DD501EE-CAC7-4604-8F50-282999368A8E}" srcOrd="0" destOrd="0" presId="urn:microsoft.com/office/officeart/2005/8/layout/process1"/>
    <dgm:cxn modelId="{43B85039-DB74-486A-84D4-20B8E1138E46}" srcId="{283A7C0A-FC02-45B0-B218-C1AA578AEE36}" destId="{84DE5E14-00A9-4869-8B23-D5194190C9E2}" srcOrd="0" destOrd="0" parTransId="{ADEA916E-5D26-410B-940E-1E4DD5EFE250}" sibTransId="{8DC977A9-31C4-4D75-B63B-1158AC7F178A}"/>
    <dgm:cxn modelId="{3EF3FFAF-E18E-4AB1-9F5E-02F10B973821}" type="presOf" srcId="{D503C3B9-2EC9-41F2-A095-55ED4620B51E}" destId="{6BE0D09A-B4A0-4B02-8616-532D2554A1A9}" srcOrd="1" destOrd="0" presId="urn:microsoft.com/office/officeart/2005/8/layout/process1"/>
    <dgm:cxn modelId="{C4354DEA-9373-43CD-9CBA-C6FA6D521C03}" type="presOf" srcId="{F5E3C372-FF69-45B0-B922-2894708E7F58}" destId="{D93504C4-A7FA-4F34-9A8F-6DF3C1D6A273}" srcOrd="0" destOrd="0" presId="urn:microsoft.com/office/officeart/2005/8/layout/process1"/>
    <dgm:cxn modelId="{04A6FFC3-16CA-45BF-86AB-898A9EBC4A8E}" type="presOf" srcId="{8DC977A9-31C4-4D75-B63B-1158AC7F178A}" destId="{77E9CE0E-F64F-44A0-B667-53062AC35585}" srcOrd="1" destOrd="0" presId="urn:microsoft.com/office/officeart/2005/8/layout/process1"/>
    <dgm:cxn modelId="{5A66D39E-561D-4A16-814D-A369010709E1}" type="presOf" srcId="{283A7C0A-FC02-45B0-B218-C1AA578AEE36}" destId="{4A873D60-3611-4B50-8AF2-45CFD7DACC03}" srcOrd="0" destOrd="0" presId="urn:microsoft.com/office/officeart/2005/8/layout/process1"/>
    <dgm:cxn modelId="{933BC345-3CC5-4EE9-99E9-75DFDD664006}" type="presOf" srcId="{D503C3B9-2EC9-41F2-A095-55ED4620B51E}" destId="{80D1FB4F-CB92-415F-8E1E-4B94AAEA2BA6}" srcOrd="0" destOrd="0" presId="urn:microsoft.com/office/officeart/2005/8/layout/process1"/>
    <dgm:cxn modelId="{507B0899-C225-4940-8E2E-F0CDD0007290}" type="presOf" srcId="{3A8C80A9-F78E-4C74-A2A6-F598E45FF3E0}" destId="{D90D3AF1-6788-4B8C-AB68-4C47CDAFCD79}" srcOrd="0" destOrd="0" presId="urn:microsoft.com/office/officeart/2005/8/layout/process1"/>
    <dgm:cxn modelId="{A0376662-178F-4883-8F44-75F927586B3F}" srcId="{283A7C0A-FC02-45B0-B218-C1AA578AEE36}" destId="{F5E3C372-FF69-45B0-B922-2894708E7F58}" srcOrd="1" destOrd="0" parTransId="{C4210EF7-91C4-4DD8-8E7A-4EEA50580CB3}" sibTransId="{D503C3B9-2EC9-41F2-A095-55ED4620B51E}"/>
    <dgm:cxn modelId="{E07A9F88-D17B-44A2-BBCE-CD9EF4B5705F}" type="presParOf" srcId="{4A873D60-3611-4B50-8AF2-45CFD7DACC03}" destId="{D4A35DE8-1570-4A6A-AC93-005FCBDA06BF}" srcOrd="0" destOrd="0" presId="urn:microsoft.com/office/officeart/2005/8/layout/process1"/>
    <dgm:cxn modelId="{C793F0DA-4EB9-4A91-B34C-16C1A34A8D88}" type="presParOf" srcId="{4A873D60-3611-4B50-8AF2-45CFD7DACC03}" destId="{1DD501EE-CAC7-4604-8F50-282999368A8E}" srcOrd="1" destOrd="0" presId="urn:microsoft.com/office/officeart/2005/8/layout/process1"/>
    <dgm:cxn modelId="{759506AE-2012-49B9-93EA-B9E8C150C75F}" type="presParOf" srcId="{1DD501EE-CAC7-4604-8F50-282999368A8E}" destId="{77E9CE0E-F64F-44A0-B667-53062AC35585}" srcOrd="0" destOrd="0" presId="urn:microsoft.com/office/officeart/2005/8/layout/process1"/>
    <dgm:cxn modelId="{5AF34767-7EC3-4336-9613-3826493CDF4A}" type="presParOf" srcId="{4A873D60-3611-4B50-8AF2-45CFD7DACC03}" destId="{D93504C4-A7FA-4F34-9A8F-6DF3C1D6A273}" srcOrd="2" destOrd="0" presId="urn:microsoft.com/office/officeart/2005/8/layout/process1"/>
    <dgm:cxn modelId="{768D8E98-4825-46DC-BEA0-DF18DAD80283}" type="presParOf" srcId="{4A873D60-3611-4B50-8AF2-45CFD7DACC03}" destId="{80D1FB4F-CB92-415F-8E1E-4B94AAEA2BA6}" srcOrd="3" destOrd="0" presId="urn:microsoft.com/office/officeart/2005/8/layout/process1"/>
    <dgm:cxn modelId="{11F17A2E-ECA7-4F71-81DF-ADC78ED5B272}" type="presParOf" srcId="{80D1FB4F-CB92-415F-8E1E-4B94AAEA2BA6}" destId="{6BE0D09A-B4A0-4B02-8616-532D2554A1A9}" srcOrd="0" destOrd="0" presId="urn:microsoft.com/office/officeart/2005/8/layout/process1"/>
    <dgm:cxn modelId="{21578162-850A-4A90-9AFF-A2F53C567FDB}" type="presParOf" srcId="{4A873D60-3611-4B50-8AF2-45CFD7DACC03}" destId="{D90D3AF1-6788-4B8C-AB68-4C47CDAFCD79}"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DF3103-364D-4655-BC7F-08FAA05B64FE}">
      <dsp:nvSpPr>
        <dsp:cNvPr id="0" name=""/>
        <dsp:cNvSpPr/>
      </dsp:nvSpPr>
      <dsp:spPr>
        <a:xfrm>
          <a:off x="-5589696" y="-855859"/>
          <a:ext cx="6656253" cy="6656253"/>
        </a:xfrm>
        <a:prstGeom prst="blockArc">
          <a:avLst>
            <a:gd name="adj1" fmla="val 18900000"/>
            <a:gd name="adj2" fmla="val 2700000"/>
            <a:gd name="adj3" fmla="val 325"/>
          </a:avLst>
        </a:prstGeom>
        <a:noFill/>
        <a:ln w="1270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CE4DA6-5163-4502-A3A5-4BFC2F8843CE}">
      <dsp:nvSpPr>
        <dsp:cNvPr id="0" name=""/>
        <dsp:cNvSpPr/>
      </dsp:nvSpPr>
      <dsp:spPr>
        <a:xfrm>
          <a:off x="686301" y="494453"/>
          <a:ext cx="9386080" cy="988906"/>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4945" tIns="60960" rIns="60960" bIns="60960" numCol="1" spcCol="1270" anchor="ctr" anchorCtr="0">
          <a:noAutofit/>
        </a:bodyPr>
        <a:lstStyle/>
        <a:p>
          <a:pPr lvl="0" algn="l" defTabSz="1066800">
            <a:lnSpc>
              <a:spcPct val="90000"/>
            </a:lnSpc>
            <a:spcBef>
              <a:spcPct val="0"/>
            </a:spcBef>
            <a:spcAft>
              <a:spcPct val="35000"/>
            </a:spcAft>
          </a:pPr>
          <a:r>
            <a:rPr lang="en-US" sz="2400" b="1" kern="1200" dirty="0"/>
            <a:t>Assess</a:t>
          </a:r>
          <a:r>
            <a:rPr lang="en-US" sz="2400" kern="1200" dirty="0"/>
            <a:t> how </a:t>
          </a:r>
          <a:r>
            <a:rPr lang="en-US" sz="2400" kern="1200" dirty="0" smtClean="0"/>
            <a:t>LST has </a:t>
          </a:r>
          <a:r>
            <a:rPr lang="en-US" sz="2400" kern="1200" dirty="0"/>
            <a:t>changed in Asheville over 35 years and over the last 10 years</a:t>
          </a:r>
        </a:p>
      </dsp:txBody>
      <dsp:txXfrm>
        <a:off x="686301" y="494453"/>
        <a:ext cx="9386080" cy="988906"/>
      </dsp:txXfrm>
    </dsp:sp>
    <dsp:sp modelId="{2148199F-645C-4031-A1E0-E713527E6009}">
      <dsp:nvSpPr>
        <dsp:cNvPr id="0" name=""/>
        <dsp:cNvSpPr/>
      </dsp:nvSpPr>
      <dsp:spPr>
        <a:xfrm>
          <a:off x="68234" y="370840"/>
          <a:ext cx="1236133" cy="1236133"/>
        </a:xfrm>
        <a:prstGeom prst="ellipse">
          <a:avLst/>
        </a:prstGeom>
        <a:blipFill rotWithShape="0">
          <a:blip xmlns:r="http://schemas.openxmlformats.org/officeDocument/2006/relationships" r:embed="rId1"/>
          <a:stretch>
            <a:fillRect/>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FF432E-4727-40A2-B2A9-D74367E32E1C}">
      <dsp:nvSpPr>
        <dsp:cNvPr id="0" name=""/>
        <dsp:cNvSpPr/>
      </dsp:nvSpPr>
      <dsp:spPr>
        <a:xfrm>
          <a:off x="1045768" y="1977813"/>
          <a:ext cx="9026612" cy="988906"/>
        </a:xfrm>
        <a:prstGeom prst="rect">
          <a:avLst/>
        </a:prstGeom>
        <a:solidFill>
          <a:schemeClr val="accent1">
            <a:shade val="80000"/>
            <a:hueOff val="135632"/>
            <a:satOff val="2588"/>
            <a:lumOff val="114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4945" tIns="60960" rIns="60960" bIns="60960" numCol="1" spcCol="1270" anchor="ctr" anchorCtr="0">
          <a:noAutofit/>
        </a:bodyPr>
        <a:lstStyle/>
        <a:p>
          <a:pPr lvl="0" algn="l" defTabSz="1066800">
            <a:lnSpc>
              <a:spcPct val="90000"/>
            </a:lnSpc>
            <a:spcBef>
              <a:spcPct val="0"/>
            </a:spcBef>
            <a:spcAft>
              <a:spcPct val="35000"/>
            </a:spcAft>
          </a:pPr>
          <a:r>
            <a:rPr lang="en-US" sz="2400" b="1" kern="1200" dirty="0">
              <a:solidFill>
                <a:schemeClr val="bg1"/>
              </a:solidFill>
              <a:latin typeface="+mn-lt"/>
            </a:rPr>
            <a:t>Explore</a:t>
          </a:r>
          <a:r>
            <a:rPr lang="en-US" sz="2400" b="0" kern="1200" dirty="0">
              <a:solidFill>
                <a:schemeClr val="bg1"/>
              </a:solidFill>
              <a:latin typeface="+mn-lt"/>
            </a:rPr>
            <a:t> the statistical relationship between tree cover and </a:t>
          </a:r>
          <a:r>
            <a:rPr lang="en-US" sz="2400" b="0" kern="1200" dirty="0" smtClean="0">
              <a:solidFill>
                <a:schemeClr val="bg1"/>
              </a:solidFill>
              <a:latin typeface="+mn-lt"/>
            </a:rPr>
            <a:t>LST in </a:t>
          </a:r>
          <a:r>
            <a:rPr lang="en-US" sz="2400" b="0" kern="1200" dirty="0">
              <a:solidFill>
                <a:schemeClr val="bg1"/>
              </a:solidFill>
              <a:latin typeface="+mn-lt"/>
            </a:rPr>
            <a:t>Asheville.</a:t>
          </a:r>
        </a:p>
      </dsp:txBody>
      <dsp:txXfrm>
        <a:off x="1045768" y="1977813"/>
        <a:ext cx="9026612" cy="988906"/>
      </dsp:txXfrm>
    </dsp:sp>
    <dsp:sp modelId="{D3C6DA20-22D1-44C7-BA07-F3AF44AE66D4}">
      <dsp:nvSpPr>
        <dsp:cNvPr id="0" name=""/>
        <dsp:cNvSpPr/>
      </dsp:nvSpPr>
      <dsp:spPr>
        <a:xfrm>
          <a:off x="434519" y="1854200"/>
          <a:ext cx="1222498" cy="1236133"/>
        </a:xfrm>
        <a:prstGeom prst="ellipse">
          <a:avLst/>
        </a:prstGeom>
        <a:blipFill rotWithShape="0">
          <a:blip xmlns:r="http://schemas.openxmlformats.org/officeDocument/2006/relationships" r:embed="rId2"/>
          <a:stretch>
            <a:fillRect/>
          </a:stretch>
        </a:blipFill>
        <a:ln w="12700" cap="flat" cmpd="sng" algn="ctr">
          <a:solidFill>
            <a:schemeClr val="accent1">
              <a:shade val="80000"/>
              <a:hueOff val="135632"/>
              <a:satOff val="2588"/>
              <a:lumOff val="114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257D0C-1F42-4C26-8969-BA7E6BD866BC}">
      <dsp:nvSpPr>
        <dsp:cNvPr id="0" name=""/>
        <dsp:cNvSpPr/>
      </dsp:nvSpPr>
      <dsp:spPr>
        <a:xfrm>
          <a:off x="686301" y="3369734"/>
          <a:ext cx="9386080" cy="1171785"/>
        </a:xfrm>
        <a:prstGeom prst="rect">
          <a:avLst/>
        </a:prstGeom>
        <a:solidFill>
          <a:schemeClr val="accent1">
            <a:shade val="80000"/>
            <a:hueOff val="271263"/>
            <a:satOff val="5175"/>
            <a:lumOff val="228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4945" tIns="60960" rIns="60960" bIns="60960" numCol="1" spcCol="1270" anchor="ctr" anchorCtr="0">
          <a:noAutofit/>
        </a:bodyPr>
        <a:lstStyle/>
        <a:p>
          <a:pPr lvl="0" algn="l" defTabSz="1066800">
            <a:lnSpc>
              <a:spcPct val="90000"/>
            </a:lnSpc>
            <a:spcBef>
              <a:spcPct val="0"/>
            </a:spcBef>
            <a:spcAft>
              <a:spcPct val="35000"/>
            </a:spcAft>
          </a:pPr>
          <a:r>
            <a:rPr lang="en-US" sz="2400" b="1" kern="1200" dirty="0"/>
            <a:t>Construct</a:t>
          </a:r>
          <a:r>
            <a:rPr lang="en-US" sz="2400" kern="1200" dirty="0"/>
            <a:t> an index based on socioeconomic factors, LST, and tree cover to identify heat vulnerable communities in Asheville</a:t>
          </a:r>
        </a:p>
      </dsp:txBody>
      <dsp:txXfrm>
        <a:off x="686301" y="3369734"/>
        <a:ext cx="9386080" cy="1171785"/>
      </dsp:txXfrm>
    </dsp:sp>
    <dsp:sp modelId="{02A1201D-D6D2-4056-848C-66519C7FAA4B}">
      <dsp:nvSpPr>
        <dsp:cNvPr id="0" name=""/>
        <dsp:cNvSpPr/>
      </dsp:nvSpPr>
      <dsp:spPr>
        <a:xfrm>
          <a:off x="68234" y="3337560"/>
          <a:ext cx="1236133" cy="1236133"/>
        </a:xfrm>
        <a:prstGeom prst="ellipse">
          <a:avLst/>
        </a:prstGeom>
        <a:blipFill rotWithShape="0">
          <a:blip xmlns:r="http://schemas.openxmlformats.org/officeDocument/2006/relationships" r:embed="rId3"/>
          <a:stretch>
            <a:fillRect/>
          </a:stretch>
        </a:blipFill>
        <a:ln w="12700" cap="flat" cmpd="sng" algn="ctr">
          <a:solidFill>
            <a:schemeClr val="accent1">
              <a:shade val="80000"/>
              <a:hueOff val="271263"/>
              <a:satOff val="5175"/>
              <a:lumOff val="2285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35DE8-1570-4A6A-AC93-005FCBDA06BF}">
      <dsp:nvSpPr>
        <dsp:cNvPr id="0" name=""/>
        <dsp:cNvSpPr/>
      </dsp:nvSpPr>
      <dsp:spPr>
        <a:xfrm>
          <a:off x="7143" y="2068777"/>
          <a:ext cx="2135187" cy="12811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Data Acquisition</a:t>
          </a:r>
        </a:p>
      </dsp:txBody>
      <dsp:txXfrm>
        <a:off x="44665" y="2106299"/>
        <a:ext cx="2060143" cy="1206068"/>
      </dsp:txXfrm>
    </dsp:sp>
    <dsp:sp modelId="{1DD501EE-CAC7-4604-8F50-282999368A8E}">
      <dsp:nvSpPr>
        <dsp:cNvPr id="0" name=""/>
        <dsp:cNvSpPr/>
      </dsp:nvSpPr>
      <dsp:spPr>
        <a:xfrm>
          <a:off x="2355850" y="2444570"/>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2355850" y="2550475"/>
        <a:ext cx="316861" cy="317716"/>
      </dsp:txXfrm>
    </dsp:sp>
    <dsp:sp modelId="{D93504C4-A7FA-4F34-9A8F-6DF3C1D6A273}">
      <dsp:nvSpPr>
        <dsp:cNvPr id="0" name=""/>
        <dsp:cNvSpPr/>
      </dsp:nvSpPr>
      <dsp:spPr>
        <a:xfrm>
          <a:off x="2996406" y="2068777"/>
          <a:ext cx="2135187" cy="12811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Data Processing</a:t>
          </a:r>
        </a:p>
      </dsp:txBody>
      <dsp:txXfrm>
        <a:off x="3033928" y="2106299"/>
        <a:ext cx="2060143" cy="1206068"/>
      </dsp:txXfrm>
    </dsp:sp>
    <dsp:sp modelId="{80D1FB4F-CB92-415F-8E1E-4B94AAEA2BA6}">
      <dsp:nvSpPr>
        <dsp:cNvPr id="0" name=""/>
        <dsp:cNvSpPr/>
      </dsp:nvSpPr>
      <dsp:spPr>
        <a:xfrm>
          <a:off x="5345112" y="2444570"/>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5345112" y="2550475"/>
        <a:ext cx="316861" cy="317716"/>
      </dsp:txXfrm>
    </dsp:sp>
    <dsp:sp modelId="{D90D3AF1-6788-4B8C-AB68-4C47CDAFCD79}">
      <dsp:nvSpPr>
        <dsp:cNvPr id="0" name=""/>
        <dsp:cNvSpPr/>
      </dsp:nvSpPr>
      <dsp:spPr>
        <a:xfrm>
          <a:off x="5985668" y="2068777"/>
          <a:ext cx="2135187" cy="12811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Data Analysis</a:t>
          </a:r>
        </a:p>
      </dsp:txBody>
      <dsp:txXfrm>
        <a:off x="6023190" y="2106299"/>
        <a:ext cx="2060143" cy="12060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35DE8-1570-4A6A-AC93-005FCBDA06BF}">
      <dsp:nvSpPr>
        <dsp:cNvPr id="0" name=""/>
        <dsp:cNvSpPr/>
      </dsp:nvSpPr>
      <dsp:spPr>
        <a:xfrm>
          <a:off x="7143" y="2068777"/>
          <a:ext cx="2135187" cy="12811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Data Acquisition</a:t>
          </a:r>
        </a:p>
      </dsp:txBody>
      <dsp:txXfrm>
        <a:off x="44665" y="2106299"/>
        <a:ext cx="2060143" cy="1206068"/>
      </dsp:txXfrm>
    </dsp:sp>
    <dsp:sp modelId="{1DD501EE-CAC7-4604-8F50-282999368A8E}">
      <dsp:nvSpPr>
        <dsp:cNvPr id="0" name=""/>
        <dsp:cNvSpPr/>
      </dsp:nvSpPr>
      <dsp:spPr>
        <a:xfrm>
          <a:off x="2355850" y="2444570"/>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2355850" y="2550475"/>
        <a:ext cx="316861" cy="317716"/>
      </dsp:txXfrm>
    </dsp:sp>
    <dsp:sp modelId="{D93504C4-A7FA-4F34-9A8F-6DF3C1D6A273}">
      <dsp:nvSpPr>
        <dsp:cNvPr id="0" name=""/>
        <dsp:cNvSpPr/>
      </dsp:nvSpPr>
      <dsp:spPr>
        <a:xfrm>
          <a:off x="2996406" y="2068777"/>
          <a:ext cx="2135187" cy="12811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Data Processing</a:t>
          </a:r>
        </a:p>
      </dsp:txBody>
      <dsp:txXfrm>
        <a:off x="3033928" y="2106299"/>
        <a:ext cx="2060143" cy="1206068"/>
      </dsp:txXfrm>
    </dsp:sp>
    <dsp:sp modelId="{80D1FB4F-CB92-415F-8E1E-4B94AAEA2BA6}">
      <dsp:nvSpPr>
        <dsp:cNvPr id="0" name=""/>
        <dsp:cNvSpPr/>
      </dsp:nvSpPr>
      <dsp:spPr>
        <a:xfrm>
          <a:off x="5345112" y="2444570"/>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5345112" y="2550475"/>
        <a:ext cx="316861" cy="317716"/>
      </dsp:txXfrm>
    </dsp:sp>
    <dsp:sp modelId="{D90D3AF1-6788-4B8C-AB68-4C47CDAFCD79}">
      <dsp:nvSpPr>
        <dsp:cNvPr id="0" name=""/>
        <dsp:cNvSpPr/>
      </dsp:nvSpPr>
      <dsp:spPr>
        <a:xfrm>
          <a:off x="5985668" y="2068777"/>
          <a:ext cx="2135187" cy="12811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Data Analysis</a:t>
          </a:r>
        </a:p>
      </dsp:txBody>
      <dsp:txXfrm>
        <a:off x="6023190" y="2106299"/>
        <a:ext cx="2060143" cy="12060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58AA30-AB7E-4448-AFBF-9ECFF2EC739D}">
      <dsp:nvSpPr>
        <dsp:cNvPr id="0" name=""/>
        <dsp:cNvSpPr/>
      </dsp:nvSpPr>
      <dsp:spPr>
        <a:xfrm>
          <a:off x="0" y="0"/>
          <a:ext cx="3942991" cy="7285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a:t>DERIVE LST FROM LANDSAT</a:t>
          </a:r>
        </a:p>
      </dsp:txBody>
      <dsp:txXfrm>
        <a:off x="21339" y="21339"/>
        <a:ext cx="3071574" cy="685883"/>
      </dsp:txXfrm>
    </dsp:sp>
    <dsp:sp modelId="{BDA6393F-67FC-4002-B922-348C07EFF465}">
      <dsp:nvSpPr>
        <dsp:cNvPr id="0" name=""/>
        <dsp:cNvSpPr/>
      </dsp:nvSpPr>
      <dsp:spPr>
        <a:xfrm>
          <a:off x="294444" y="829750"/>
          <a:ext cx="3942991" cy="7285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a:t>MASK CLOUDS</a:t>
          </a:r>
        </a:p>
      </dsp:txBody>
      <dsp:txXfrm>
        <a:off x="315783" y="851089"/>
        <a:ext cx="3132304" cy="685883"/>
      </dsp:txXfrm>
    </dsp:sp>
    <dsp:sp modelId="{F3FC993A-5380-4ECE-93F7-9B976EC96080}">
      <dsp:nvSpPr>
        <dsp:cNvPr id="0" name=""/>
        <dsp:cNvSpPr/>
      </dsp:nvSpPr>
      <dsp:spPr>
        <a:xfrm>
          <a:off x="588888" y="1659501"/>
          <a:ext cx="3942991" cy="7285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a:t>CALCULATE MEDIAN LST</a:t>
          </a:r>
        </a:p>
      </dsp:txBody>
      <dsp:txXfrm>
        <a:off x="610227" y="1680840"/>
        <a:ext cx="3132304" cy="685883"/>
      </dsp:txXfrm>
    </dsp:sp>
    <dsp:sp modelId="{937FCC91-77C6-45EF-834D-A907C249CBD2}">
      <dsp:nvSpPr>
        <dsp:cNvPr id="0" name=""/>
        <dsp:cNvSpPr/>
      </dsp:nvSpPr>
      <dsp:spPr>
        <a:xfrm>
          <a:off x="883332" y="2489252"/>
          <a:ext cx="3942991" cy="7285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a:t>CLIP TO ASHEVILLE</a:t>
          </a:r>
        </a:p>
      </dsp:txBody>
      <dsp:txXfrm>
        <a:off x="904671" y="2510591"/>
        <a:ext cx="3132304" cy="685883"/>
      </dsp:txXfrm>
    </dsp:sp>
    <dsp:sp modelId="{701AAAE2-6738-4F97-AE7C-C5C676530D10}">
      <dsp:nvSpPr>
        <dsp:cNvPr id="0" name=""/>
        <dsp:cNvSpPr/>
      </dsp:nvSpPr>
      <dsp:spPr>
        <a:xfrm>
          <a:off x="1177776" y="3319003"/>
          <a:ext cx="3942991" cy="72856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l" defTabSz="844550">
            <a:lnSpc>
              <a:spcPct val="90000"/>
            </a:lnSpc>
            <a:spcBef>
              <a:spcPct val="0"/>
            </a:spcBef>
            <a:spcAft>
              <a:spcPct val="35000"/>
            </a:spcAft>
          </a:pPr>
          <a:r>
            <a:rPr lang="en-US" sz="1900" kern="1200" dirty="0"/>
            <a:t>ZONAL STATISTICS </a:t>
          </a:r>
        </a:p>
      </dsp:txBody>
      <dsp:txXfrm>
        <a:off x="1199115" y="3340342"/>
        <a:ext cx="3132304" cy="685883"/>
      </dsp:txXfrm>
    </dsp:sp>
    <dsp:sp modelId="{8D21D1C9-B7EC-4D41-8FF9-2770B3608FEE}">
      <dsp:nvSpPr>
        <dsp:cNvPr id="0" name=""/>
        <dsp:cNvSpPr/>
      </dsp:nvSpPr>
      <dsp:spPr>
        <a:xfrm>
          <a:off x="3469426" y="532254"/>
          <a:ext cx="473565" cy="47356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a:p>
      </dsp:txBody>
      <dsp:txXfrm>
        <a:off x="3575978" y="532254"/>
        <a:ext cx="260461" cy="356358"/>
      </dsp:txXfrm>
    </dsp:sp>
    <dsp:sp modelId="{8259794E-65B8-4B3F-9383-A9E0B1A58833}">
      <dsp:nvSpPr>
        <dsp:cNvPr id="0" name=""/>
        <dsp:cNvSpPr/>
      </dsp:nvSpPr>
      <dsp:spPr>
        <a:xfrm>
          <a:off x="3763870" y="1362005"/>
          <a:ext cx="473565" cy="47356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a:p>
      </dsp:txBody>
      <dsp:txXfrm>
        <a:off x="3870422" y="1362005"/>
        <a:ext cx="260461" cy="356358"/>
      </dsp:txXfrm>
    </dsp:sp>
    <dsp:sp modelId="{84825D22-E98B-4207-93F5-ACF9731C2A1A}">
      <dsp:nvSpPr>
        <dsp:cNvPr id="0" name=""/>
        <dsp:cNvSpPr/>
      </dsp:nvSpPr>
      <dsp:spPr>
        <a:xfrm>
          <a:off x="4058314" y="2179613"/>
          <a:ext cx="473565" cy="47356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a:p>
      </dsp:txBody>
      <dsp:txXfrm>
        <a:off x="4164866" y="2179613"/>
        <a:ext cx="260461" cy="356358"/>
      </dsp:txXfrm>
    </dsp:sp>
    <dsp:sp modelId="{8990CF10-9B61-407D-845E-1522F37CC429}">
      <dsp:nvSpPr>
        <dsp:cNvPr id="0" name=""/>
        <dsp:cNvSpPr/>
      </dsp:nvSpPr>
      <dsp:spPr>
        <a:xfrm>
          <a:off x="4352758" y="3017459"/>
          <a:ext cx="473565" cy="47356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endParaRPr lang="en-US" sz="2100" kern="1200"/>
        </a:p>
      </dsp:txBody>
      <dsp:txXfrm>
        <a:off x="4459310" y="3017459"/>
        <a:ext cx="260461" cy="3563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35DE8-1570-4A6A-AC93-005FCBDA06BF}">
      <dsp:nvSpPr>
        <dsp:cNvPr id="0" name=""/>
        <dsp:cNvSpPr/>
      </dsp:nvSpPr>
      <dsp:spPr>
        <a:xfrm>
          <a:off x="7143" y="2068777"/>
          <a:ext cx="2135187" cy="12811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Data Acquisition</a:t>
          </a:r>
        </a:p>
      </dsp:txBody>
      <dsp:txXfrm>
        <a:off x="44665" y="2106299"/>
        <a:ext cx="2060143" cy="1206068"/>
      </dsp:txXfrm>
    </dsp:sp>
    <dsp:sp modelId="{1DD501EE-CAC7-4604-8F50-282999368A8E}">
      <dsp:nvSpPr>
        <dsp:cNvPr id="0" name=""/>
        <dsp:cNvSpPr/>
      </dsp:nvSpPr>
      <dsp:spPr>
        <a:xfrm>
          <a:off x="2355850" y="2444570"/>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2355850" y="2550475"/>
        <a:ext cx="316861" cy="317716"/>
      </dsp:txXfrm>
    </dsp:sp>
    <dsp:sp modelId="{D93504C4-A7FA-4F34-9A8F-6DF3C1D6A273}">
      <dsp:nvSpPr>
        <dsp:cNvPr id="0" name=""/>
        <dsp:cNvSpPr/>
      </dsp:nvSpPr>
      <dsp:spPr>
        <a:xfrm>
          <a:off x="2996406" y="2068777"/>
          <a:ext cx="2135187" cy="12811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Data Processing</a:t>
          </a:r>
        </a:p>
      </dsp:txBody>
      <dsp:txXfrm>
        <a:off x="3033928" y="2106299"/>
        <a:ext cx="2060143" cy="1206068"/>
      </dsp:txXfrm>
    </dsp:sp>
    <dsp:sp modelId="{80D1FB4F-CB92-415F-8E1E-4B94AAEA2BA6}">
      <dsp:nvSpPr>
        <dsp:cNvPr id="0" name=""/>
        <dsp:cNvSpPr/>
      </dsp:nvSpPr>
      <dsp:spPr>
        <a:xfrm>
          <a:off x="5345112" y="2444570"/>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5345112" y="2550475"/>
        <a:ext cx="316861" cy="317716"/>
      </dsp:txXfrm>
    </dsp:sp>
    <dsp:sp modelId="{D90D3AF1-6788-4B8C-AB68-4C47CDAFCD79}">
      <dsp:nvSpPr>
        <dsp:cNvPr id="0" name=""/>
        <dsp:cNvSpPr/>
      </dsp:nvSpPr>
      <dsp:spPr>
        <a:xfrm>
          <a:off x="5985668" y="2068777"/>
          <a:ext cx="2135187" cy="12811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Data Analysis</a:t>
          </a:r>
        </a:p>
      </dsp:txBody>
      <dsp:txXfrm>
        <a:off x="6023190" y="2106299"/>
        <a:ext cx="2060143" cy="120606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35DE8-1570-4A6A-AC93-005FCBDA06BF}">
      <dsp:nvSpPr>
        <dsp:cNvPr id="0" name=""/>
        <dsp:cNvSpPr/>
      </dsp:nvSpPr>
      <dsp:spPr>
        <a:xfrm>
          <a:off x="7143" y="2068777"/>
          <a:ext cx="2135187" cy="12811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Data Acquisition</a:t>
          </a:r>
        </a:p>
      </dsp:txBody>
      <dsp:txXfrm>
        <a:off x="44665" y="2106299"/>
        <a:ext cx="2060143" cy="1206068"/>
      </dsp:txXfrm>
    </dsp:sp>
    <dsp:sp modelId="{1DD501EE-CAC7-4604-8F50-282999368A8E}">
      <dsp:nvSpPr>
        <dsp:cNvPr id="0" name=""/>
        <dsp:cNvSpPr/>
      </dsp:nvSpPr>
      <dsp:spPr>
        <a:xfrm>
          <a:off x="2355850" y="2444570"/>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2355850" y="2550475"/>
        <a:ext cx="316861" cy="317716"/>
      </dsp:txXfrm>
    </dsp:sp>
    <dsp:sp modelId="{D93504C4-A7FA-4F34-9A8F-6DF3C1D6A273}">
      <dsp:nvSpPr>
        <dsp:cNvPr id="0" name=""/>
        <dsp:cNvSpPr/>
      </dsp:nvSpPr>
      <dsp:spPr>
        <a:xfrm>
          <a:off x="2996406" y="2068777"/>
          <a:ext cx="2135187" cy="12811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Data Processing</a:t>
          </a:r>
        </a:p>
      </dsp:txBody>
      <dsp:txXfrm>
        <a:off x="3033928" y="2106299"/>
        <a:ext cx="2060143" cy="1206068"/>
      </dsp:txXfrm>
    </dsp:sp>
    <dsp:sp modelId="{80D1FB4F-CB92-415F-8E1E-4B94AAEA2BA6}">
      <dsp:nvSpPr>
        <dsp:cNvPr id="0" name=""/>
        <dsp:cNvSpPr/>
      </dsp:nvSpPr>
      <dsp:spPr>
        <a:xfrm>
          <a:off x="5345112" y="2444570"/>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5345112" y="2550475"/>
        <a:ext cx="316861" cy="317716"/>
      </dsp:txXfrm>
    </dsp:sp>
    <dsp:sp modelId="{D90D3AF1-6788-4B8C-AB68-4C47CDAFCD79}">
      <dsp:nvSpPr>
        <dsp:cNvPr id="0" name=""/>
        <dsp:cNvSpPr/>
      </dsp:nvSpPr>
      <dsp:spPr>
        <a:xfrm>
          <a:off x="5985668" y="2068777"/>
          <a:ext cx="2135187" cy="12811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Data Analysis</a:t>
          </a:r>
        </a:p>
      </dsp:txBody>
      <dsp:txXfrm>
        <a:off x="6023190" y="2106299"/>
        <a:ext cx="2060143" cy="12060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35DE8-1570-4A6A-AC93-005FCBDA06BF}">
      <dsp:nvSpPr>
        <dsp:cNvPr id="0" name=""/>
        <dsp:cNvSpPr/>
      </dsp:nvSpPr>
      <dsp:spPr>
        <a:xfrm>
          <a:off x="7143" y="2068777"/>
          <a:ext cx="2135187" cy="12811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Data Acquisition</a:t>
          </a:r>
        </a:p>
      </dsp:txBody>
      <dsp:txXfrm>
        <a:off x="44665" y="2106299"/>
        <a:ext cx="2060143" cy="1206068"/>
      </dsp:txXfrm>
    </dsp:sp>
    <dsp:sp modelId="{1DD501EE-CAC7-4604-8F50-282999368A8E}">
      <dsp:nvSpPr>
        <dsp:cNvPr id="0" name=""/>
        <dsp:cNvSpPr/>
      </dsp:nvSpPr>
      <dsp:spPr>
        <a:xfrm>
          <a:off x="2355850" y="2444570"/>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2355850" y="2550475"/>
        <a:ext cx="316861" cy="317716"/>
      </dsp:txXfrm>
    </dsp:sp>
    <dsp:sp modelId="{D93504C4-A7FA-4F34-9A8F-6DF3C1D6A273}">
      <dsp:nvSpPr>
        <dsp:cNvPr id="0" name=""/>
        <dsp:cNvSpPr/>
      </dsp:nvSpPr>
      <dsp:spPr>
        <a:xfrm>
          <a:off x="2996406" y="2068777"/>
          <a:ext cx="2135187" cy="12811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Data Processing</a:t>
          </a:r>
        </a:p>
      </dsp:txBody>
      <dsp:txXfrm>
        <a:off x="3033928" y="2106299"/>
        <a:ext cx="2060143" cy="1206068"/>
      </dsp:txXfrm>
    </dsp:sp>
    <dsp:sp modelId="{80D1FB4F-CB92-415F-8E1E-4B94AAEA2BA6}">
      <dsp:nvSpPr>
        <dsp:cNvPr id="0" name=""/>
        <dsp:cNvSpPr/>
      </dsp:nvSpPr>
      <dsp:spPr>
        <a:xfrm>
          <a:off x="5345112" y="2444570"/>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5345112" y="2550475"/>
        <a:ext cx="316861" cy="317716"/>
      </dsp:txXfrm>
    </dsp:sp>
    <dsp:sp modelId="{D90D3AF1-6788-4B8C-AB68-4C47CDAFCD79}">
      <dsp:nvSpPr>
        <dsp:cNvPr id="0" name=""/>
        <dsp:cNvSpPr/>
      </dsp:nvSpPr>
      <dsp:spPr>
        <a:xfrm>
          <a:off x="5985668" y="2068777"/>
          <a:ext cx="2135187" cy="12811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Data Analysis</a:t>
          </a:r>
        </a:p>
      </dsp:txBody>
      <dsp:txXfrm>
        <a:off x="6023190" y="2106299"/>
        <a:ext cx="2060143" cy="120606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A35DE8-1570-4A6A-AC93-005FCBDA06BF}">
      <dsp:nvSpPr>
        <dsp:cNvPr id="0" name=""/>
        <dsp:cNvSpPr/>
      </dsp:nvSpPr>
      <dsp:spPr>
        <a:xfrm>
          <a:off x="7143" y="2068777"/>
          <a:ext cx="2135187" cy="12811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Data Acquisition</a:t>
          </a:r>
        </a:p>
      </dsp:txBody>
      <dsp:txXfrm>
        <a:off x="44665" y="2106299"/>
        <a:ext cx="2060143" cy="1206068"/>
      </dsp:txXfrm>
    </dsp:sp>
    <dsp:sp modelId="{1DD501EE-CAC7-4604-8F50-282999368A8E}">
      <dsp:nvSpPr>
        <dsp:cNvPr id="0" name=""/>
        <dsp:cNvSpPr/>
      </dsp:nvSpPr>
      <dsp:spPr>
        <a:xfrm>
          <a:off x="2355850" y="2444570"/>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2355850" y="2550475"/>
        <a:ext cx="316861" cy="317716"/>
      </dsp:txXfrm>
    </dsp:sp>
    <dsp:sp modelId="{D93504C4-A7FA-4F34-9A8F-6DF3C1D6A273}">
      <dsp:nvSpPr>
        <dsp:cNvPr id="0" name=""/>
        <dsp:cNvSpPr/>
      </dsp:nvSpPr>
      <dsp:spPr>
        <a:xfrm>
          <a:off x="2996406" y="2068777"/>
          <a:ext cx="2135187" cy="12811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Data Processing</a:t>
          </a:r>
        </a:p>
      </dsp:txBody>
      <dsp:txXfrm>
        <a:off x="3033928" y="2106299"/>
        <a:ext cx="2060143" cy="1206068"/>
      </dsp:txXfrm>
    </dsp:sp>
    <dsp:sp modelId="{80D1FB4F-CB92-415F-8E1E-4B94AAEA2BA6}">
      <dsp:nvSpPr>
        <dsp:cNvPr id="0" name=""/>
        <dsp:cNvSpPr/>
      </dsp:nvSpPr>
      <dsp:spPr>
        <a:xfrm>
          <a:off x="5345112" y="2444570"/>
          <a:ext cx="452659" cy="52952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5345112" y="2550475"/>
        <a:ext cx="316861" cy="317716"/>
      </dsp:txXfrm>
    </dsp:sp>
    <dsp:sp modelId="{D90D3AF1-6788-4B8C-AB68-4C47CDAFCD79}">
      <dsp:nvSpPr>
        <dsp:cNvPr id="0" name=""/>
        <dsp:cNvSpPr/>
      </dsp:nvSpPr>
      <dsp:spPr>
        <a:xfrm>
          <a:off x="5985668" y="2068777"/>
          <a:ext cx="2135187" cy="12811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a:t>Data Analysis</a:t>
          </a:r>
        </a:p>
      </dsp:txBody>
      <dsp:txXfrm>
        <a:off x="6023190" y="2106299"/>
        <a:ext cx="2060143" cy="120606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11/20/2019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11/20/2019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us-city.census.okfn.org/dataset/parcel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arth.google.com/web/@35.59317146,-82.54845159,643.32599604a,5286.66059396d,35y,-0h,0t,0r"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75000"/>
                    <a:lumOff val="25000"/>
                  </a:schemeClr>
                </a:solidFill>
                <a:latin typeface="Century Gothic" panose="020B0502020202020204" pitchFamily="34" charset="0"/>
                <a:ea typeface="+mn-ea"/>
                <a:cs typeface="+mn-cs"/>
                <a:sym typeface="Century Gothic"/>
              </a:rPr>
              <a:t>Hi everyone, we’ve been working  with the Asheville</a:t>
            </a:r>
            <a:r>
              <a:rPr lang="en-US" sz="1200" kern="1200" baseline="0" dirty="0">
                <a:solidFill>
                  <a:schemeClr val="tx1">
                    <a:lumMod val="75000"/>
                    <a:lumOff val="25000"/>
                  </a:schemeClr>
                </a:solidFill>
                <a:latin typeface="Century Gothic" panose="020B0502020202020204" pitchFamily="34" charset="0"/>
                <a:ea typeface="+mn-ea"/>
                <a:cs typeface="+mn-cs"/>
                <a:sym typeface="Century Gothic"/>
              </a:rPr>
              <a:t> Urban Forestry Commission on this project about urban heat island and tree cover in Asheville. Today, we’ll be talking through our project and describing some of our methodology and results. </a:t>
            </a:r>
            <a:endParaRPr lang="en-US" sz="1200" kern="1200" dirty="0">
              <a:solidFill>
                <a:schemeClr val="tx1">
                  <a:lumMod val="75000"/>
                  <a:lumOff val="25000"/>
                </a:schemeClr>
              </a:solidFill>
              <a:latin typeface="Century Gothic" panose="020B0502020202020204" pitchFamily="34" charset="0"/>
              <a:ea typeface="+mn-ea"/>
              <a:cs typeface="+mn-cs"/>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lumMod val="75000"/>
                  <a:lumOff val="25000"/>
                </a:schemeClr>
              </a:solidFill>
              <a:latin typeface="Century Gothic" panose="020B0502020202020204" pitchFamily="34" charset="0"/>
              <a:ea typeface="+mn-ea"/>
              <a:cs typeface="+mn-cs"/>
              <a:sym typeface="Century Gothic"/>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endParaRPr lang="en-US" sz="1200" kern="1200" dirty="0">
              <a:solidFill>
                <a:schemeClr val="tx1">
                  <a:lumMod val="75000"/>
                  <a:lumOff val="25000"/>
                </a:schemeClr>
              </a:solidFill>
              <a:latin typeface="Century Gothic" panose="020B0502020202020204" pitchFamily="34" charset="0"/>
              <a:ea typeface="+mn-ea"/>
              <a:cs typeface="+mn-cs"/>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lumMod val="75000"/>
                  <a:lumOff val="25000"/>
                </a:schemeClr>
              </a:solidFill>
              <a:latin typeface="Century Gothic" panose="020B0502020202020204" pitchFamily="34" charset="0"/>
              <a:ea typeface="+mn-ea"/>
              <a:cs typeface="+mn-cs"/>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lumMod val="75000"/>
                    <a:lumOff val="25000"/>
                  </a:schemeClr>
                </a:solidFill>
                <a:latin typeface="Century Gothic" panose="020B0502020202020204" pitchFamily="34" charset="0"/>
                <a:ea typeface="+mn-ea"/>
                <a:cs typeface="+mn-cs"/>
                <a:sym typeface="Century Gothic"/>
              </a:rPr>
              <a:t>Landsat</a:t>
            </a:r>
            <a:r>
              <a:rPr lang="en-US" sz="1200" kern="1200" baseline="0" dirty="0">
                <a:solidFill>
                  <a:schemeClr val="tx1">
                    <a:lumMod val="75000"/>
                    <a:lumOff val="25000"/>
                  </a:schemeClr>
                </a:solidFill>
                <a:latin typeface="Century Gothic" panose="020B0502020202020204" pitchFamily="34" charset="0"/>
                <a:ea typeface="+mn-ea"/>
                <a:cs typeface="+mn-cs"/>
                <a:sym typeface="Century Gothic"/>
              </a:rPr>
              <a:t> </a:t>
            </a:r>
            <a:r>
              <a:rPr lang="en-US" sz="1200" kern="1200" dirty="0">
                <a:solidFill>
                  <a:schemeClr val="tx1">
                    <a:lumMod val="75000"/>
                    <a:lumOff val="25000"/>
                  </a:schemeClr>
                </a:solidFill>
                <a:latin typeface="Century Gothic" panose="020B0502020202020204" pitchFamily="34" charset="0"/>
                <a:ea typeface="+mn-ea"/>
                <a:cs typeface="+mn-cs"/>
                <a:sym typeface="Century Gothic"/>
              </a:rPr>
              <a:t>Land</a:t>
            </a:r>
            <a:r>
              <a:rPr lang="en-US" sz="1200" kern="1200" baseline="0" dirty="0">
                <a:solidFill>
                  <a:schemeClr val="tx1">
                    <a:lumMod val="75000"/>
                    <a:lumOff val="25000"/>
                  </a:schemeClr>
                </a:solidFill>
                <a:latin typeface="Century Gothic" panose="020B0502020202020204" pitchFamily="34" charset="0"/>
                <a:ea typeface="+mn-ea"/>
                <a:cs typeface="+mn-cs"/>
                <a:sym typeface="Century Gothic"/>
              </a:rPr>
              <a:t> Surface Temperature (LST) for 2018 summer months derived using a Google Earth Engine Code. A section of Asheville is displayed. Red indicates areas with higher LST, blue represents lower LST and the pale yellow is in the middle of the color scale. Displayed over the LST are US census parcels outlines, available from </a:t>
            </a:r>
            <a:r>
              <a:rPr lang="en-US" dirty="0">
                <a:hlinkClick r:id="rId3"/>
              </a:rPr>
              <a:t>http://us-city.census.okfn.org/dataset/parcels</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E4239-191D-4388-B0F5-1C52222336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604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data</a:t>
            </a:r>
            <a:r>
              <a:rPr lang="en-US" baseline="0" dirty="0"/>
              <a:t> processing we did happened within Google Earth Engine.  First, we calculated land surface temperature from the Landsat imagery using the code, then we masked the clouds. </a:t>
            </a:r>
            <a:r>
              <a:rPr lang="en-US" baseline="0" dirty="0" smtClean="0"/>
              <a:t>Next, </a:t>
            </a:r>
            <a:r>
              <a:rPr lang="en-US" baseline="0" dirty="0"/>
              <a:t>we had a stack of images for the time period, with each one showing the LST. So we calculated median temperature, clipped it to </a:t>
            </a:r>
            <a:r>
              <a:rPr lang="en-US" baseline="0" dirty="0" smtClean="0"/>
              <a:t>our Asheville </a:t>
            </a:r>
            <a:r>
              <a:rPr lang="en-US" baseline="0" dirty="0" err="1" smtClean="0"/>
              <a:t>shapefile</a:t>
            </a:r>
            <a:r>
              <a:rPr lang="en-US" baseline="0" dirty="0" smtClean="0"/>
              <a:t> </a:t>
            </a:r>
            <a:r>
              <a:rPr lang="en-US" baseline="0" dirty="0"/>
              <a:t>and exported it.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the final step in data processing, </a:t>
            </a:r>
            <a:r>
              <a:rPr lang="en-US" dirty="0" smtClean="0"/>
              <a:t>was to</a:t>
            </a:r>
            <a:r>
              <a:rPr lang="en-US" baseline="0" dirty="0" smtClean="0"/>
              <a:t> bring</a:t>
            </a:r>
            <a:r>
              <a:rPr lang="en-US" dirty="0" smtClean="0"/>
              <a:t> </a:t>
            </a:r>
            <a:r>
              <a:rPr lang="en-US" dirty="0"/>
              <a:t>this temperature data into </a:t>
            </a:r>
            <a:r>
              <a:rPr lang="en-US" dirty="0" smtClean="0"/>
              <a:t>ArcMap. There we </a:t>
            </a:r>
            <a:r>
              <a:rPr lang="en-US" baseline="0" dirty="0" smtClean="0"/>
              <a:t>applied </a:t>
            </a:r>
            <a:r>
              <a:rPr lang="en-US" baseline="0" dirty="0"/>
              <a:t>a tool called zonal statistics by table. This tool </a:t>
            </a:r>
            <a:r>
              <a:rPr lang="en-US" baseline="0" dirty="0" smtClean="0"/>
              <a:t>allowed </a:t>
            </a:r>
            <a:r>
              <a:rPr lang="en-US" baseline="0" dirty="0"/>
              <a:t>us to calculate different statistics for a file based on the boundaries of another. For our purposes, we found average LST for each block group in the city. The tool took all the pixels within each block group boundary and calculated the mean, so one LST number was assigned to each block group. We then put these numbers with the high-resolution tree canopy data from Davey Resource Group in a table to be used for analysis later.</a:t>
            </a:r>
            <a:endParaRPr lang="en-US" dirty="0"/>
          </a:p>
          <a:p>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Image Credit: Darcy Gray,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DEVELOPer</a:t>
            </a:r>
            <a:endParaRPr lang="en-US" dirty="0"/>
          </a:p>
          <a:p>
            <a:r>
              <a:rPr lang="en-US" dirty="0"/>
              <a:t>This image is a screen capture from</a:t>
            </a:r>
            <a:r>
              <a:rPr lang="en-US" baseline="0" dirty="0"/>
              <a:t> Google Earth Engine. It shows our calculated Land surface temperature, set to a red to yellow scale, and overtop of it is the shapefile for Asheville which we used to clip the imagery. </a:t>
            </a:r>
          </a:p>
        </p:txBody>
      </p:sp>
      <p:sp>
        <p:nvSpPr>
          <p:cNvPr id="4" name="Slide Number Placeholder 3"/>
          <p:cNvSpPr>
            <a:spLocks noGrp="1"/>
          </p:cNvSpPr>
          <p:nvPr>
            <p:ph type="sldNum" sz="quarter" idx="10"/>
          </p:nvPr>
        </p:nvSpPr>
        <p:spPr/>
        <p:txBody>
          <a:bodyPr/>
          <a:lstStyle/>
          <a:p>
            <a:fld id="{66EE4239-191D-4388-B0F5-1C5222233620}" type="slidenum">
              <a:rPr lang="en-US" smtClean="0"/>
              <a:t>10</a:t>
            </a:fld>
            <a:endParaRPr lang="en-US"/>
          </a:p>
        </p:txBody>
      </p:sp>
    </p:spTree>
    <p:extLst>
      <p:ext uri="{BB962C8B-B14F-4D97-AF65-F5344CB8AC3E}">
        <p14:creationId xmlns:p14="http://schemas.microsoft.com/office/powerpoint/2010/main" val="18671269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Next</a:t>
            </a:r>
            <a:r>
              <a:rPr lang="en-US" b="0" baseline="0" dirty="0"/>
              <a:t>, we conducted data analysis for temperature and tree cover. This includes maps for the current temperature and the past, as well as a linear regression analysis between temperature and tree cover. Now we can show you some of our results: </a:t>
            </a:r>
            <a:endParaRPr lang="en-US" b="0" dirty="0"/>
          </a:p>
        </p:txBody>
      </p:sp>
      <p:sp>
        <p:nvSpPr>
          <p:cNvPr id="4" name="Slide Number Placeholder 3"/>
          <p:cNvSpPr>
            <a:spLocks noGrp="1"/>
          </p:cNvSpPr>
          <p:nvPr>
            <p:ph type="sldNum" sz="quarter" idx="5"/>
          </p:nvPr>
        </p:nvSpPr>
        <p:spPr/>
        <p:txBody>
          <a:bodyPr/>
          <a:lstStyle/>
          <a:p>
            <a:fld id="{66EE4239-191D-4388-B0F5-1C5222233620}" type="slidenum">
              <a:rPr lang="en-US" smtClean="0"/>
              <a:t>11</a:t>
            </a:fld>
            <a:endParaRPr lang="en-US"/>
          </a:p>
        </p:txBody>
      </p:sp>
    </p:spTree>
    <p:extLst>
      <p:ext uri="{BB962C8B-B14F-4D97-AF65-F5344CB8AC3E}">
        <p14:creationId xmlns:p14="http://schemas.microsoft.com/office/powerpoint/2010/main" val="940831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first map</a:t>
            </a:r>
            <a:r>
              <a:rPr lang="en-US" baseline="0" dirty="0"/>
              <a:t> shows median day time land surface temperatures for Asheville from the warm months, so May through September of 1984-1986. You can see that there’s tremendous variation across the city, with the lowest surface temperatures being in the 50s and 60s, and some spots in the 90s. The second map shows the same thing for 2017-2019. We used these 3 year ranges to have a larger sample size. This map is set to the same color scale and you can start to see where things are heating up, with some spots experiencing as much as </a:t>
            </a:r>
            <a:r>
              <a:rPr lang="en-US" baseline="0" dirty="0" smtClean="0"/>
              <a:t>an increase of 31 </a:t>
            </a:r>
            <a:r>
              <a:rPr lang="en-US" baseline="0" dirty="0"/>
              <a:t>degrees F. </a:t>
            </a:r>
          </a:p>
          <a:p>
            <a:r>
              <a:rPr lang="en-US" baseline="0" dirty="0"/>
              <a:t>From this map, you can see that areas like the outlet mall and some areas south of town in the airport area really experiencing a lot more heat when it comes to LST. These extreme shifts in heat are likely related to land use, and are especially visible in places where there has been a lot of development.</a:t>
            </a:r>
          </a:p>
          <a:p>
            <a:r>
              <a:rPr lang="en-US" baseline="0" dirty="0"/>
              <a:t>Now that we had seen how much temperature was increasing within Asheville, we wanted to see specifically, what role are trees playing in this?</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659455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 squared value = 0.5374</a:t>
            </a:r>
          </a:p>
          <a:p>
            <a:r>
              <a:rPr lang="en-US" sz="1200" kern="1200" dirty="0">
                <a:solidFill>
                  <a:schemeClr val="tx1"/>
                </a:solidFill>
                <a:effectLst/>
                <a:latin typeface="+mn-lt"/>
                <a:ea typeface="+mn-ea"/>
                <a:cs typeface="+mn-cs"/>
              </a:rPr>
              <a:t>Y = -0.1225x + 82.785</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we said before, trees provide cooling effects that mitigate</a:t>
            </a:r>
            <a:r>
              <a:rPr lang="en-US" sz="1200" kern="1200" baseline="0" dirty="0">
                <a:solidFill>
                  <a:schemeClr val="tx1"/>
                </a:solidFill>
                <a:effectLst/>
                <a:latin typeface="+mn-lt"/>
                <a:ea typeface="+mn-ea"/>
                <a:cs typeface="+mn-cs"/>
              </a:rPr>
              <a:t> heat</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We wanted to see how trees and LST in Asheville correlated. Later on, we’ll be looking at population data, so we decided to do the bulk of our analyses based on census block groups</a:t>
            </a:r>
            <a:r>
              <a:rPr lang="en-US" sz="1200" kern="1200" dirty="0">
                <a:solidFill>
                  <a:schemeClr val="tx1"/>
                </a:solidFill>
                <a:effectLst/>
                <a:latin typeface="+mn-lt"/>
                <a:ea typeface="+mn-ea"/>
                <a:cs typeface="+mn-cs"/>
              </a:rPr>
              <a:t>. We used high-resolution tree data given to us by Davey Resource Group and the NASA satellite-derived LST that Darcy showed before. You can see that in the block group with the least tree cover – around 10% - the LST is highest in the city, and for those block groups with extremely high canopy cover, there are</a:t>
            </a:r>
            <a:r>
              <a:rPr lang="en-US" sz="1200" kern="1200" baseline="0" dirty="0">
                <a:solidFill>
                  <a:schemeClr val="tx1"/>
                </a:solidFill>
                <a:effectLst/>
                <a:latin typeface="+mn-lt"/>
                <a:ea typeface="+mn-ea"/>
                <a:cs typeface="+mn-cs"/>
              </a:rPr>
              <a:t> lower land surface temperature values. Between these values, you can see the points fall on a pretty tight line, representing a strong correlation between these two variables.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Having found a significant correlation between temperature and tree cover, we wanted to see how that information might specifically affect people living in Asheville.</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lumMod val="75000"/>
                    <a:lumOff val="25000"/>
                  </a:schemeClr>
                </a:solidFill>
              </a:rPr>
              <a:t>-----------Sources-----------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U.S. Environmental Protection Agency. (2017). Healthy Benefits of Green Infrastructure in Communities. </a:t>
            </a:r>
            <a:r>
              <a:rPr lang="en-US" sz="1200" b="0" i="1" u="none" strike="noStrike" kern="1200" dirty="0">
                <a:solidFill>
                  <a:schemeClr val="tx1"/>
                </a:solidFill>
                <a:effectLst/>
                <a:latin typeface="+mn-lt"/>
                <a:ea typeface="+mn-ea"/>
                <a:cs typeface="+mn-cs"/>
              </a:rPr>
              <a:t>Healthy Benefits of Green Infrastructure in Communities</a:t>
            </a:r>
            <a:r>
              <a:rPr lang="en-US" sz="1200" b="0" i="0" u="none" strike="noStrike" kern="1200" dirty="0">
                <a:solidFill>
                  <a:schemeClr val="tx1"/>
                </a:solidFill>
                <a:effectLst/>
                <a:latin typeface="+mn-lt"/>
                <a:ea typeface="+mn-ea"/>
                <a:cs typeface="+mn-cs"/>
              </a:rPr>
              <a:t>. Retrieved November 15, 2019 from </a:t>
            </a: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www.epa.gov</a:t>
            </a:r>
            <a:r>
              <a:rPr lang="en-US" sz="1200" kern="1200" dirty="0">
                <a:solidFill>
                  <a:schemeClr val="tx1"/>
                </a:solidFill>
                <a:effectLst/>
                <a:latin typeface="+mn-lt"/>
                <a:ea typeface="+mn-ea"/>
                <a:cs typeface="+mn-cs"/>
              </a:rPr>
              <a:t>/sites/production/files/2017-11/documents/</a:t>
            </a:r>
            <a:r>
              <a:rPr lang="en-US" sz="1200" kern="1200" dirty="0" err="1">
                <a:solidFill>
                  <a:schemeClr val="tx1"/>
                </a:solidFill>
                <a:effectLst/>
                <a:latin typeface="+mn-lt"/>
                <a:ea typeface="+mn-ea"/>
                <a:cs typeface="+mn-cs"/>
              </a:rPr>
              <a:t>greeninfrastructure_healthy_communities_factsheet.pdf</a:t>
            </a:r>
            <a:r>
              <a:rPr lang="en-US" sz="1200" b="0" i="0" u="none" strike="noStrike" kern="1200" dirty="0">
                <a:solidFill>
                  <a:schemeClr val="tx1"/>
                </a:solidFill>
                <a:effectLst/>
                <a:latin typeface="+mn-lt"/>
                <a:ea typeface="+mn-ea"/>
                <a:cs typeface="+mn-cs"/>
              </a:rPr>
              <a:t> </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Huang, Y. J., Akbari, H., Taha, H., &amp; Rosenfeld, A. H. (1987). The Potential of Vegetation in Reducing Summer Cooling Loads in Residential Buildings. </a:t>
            </a:r>
            <a:r>
              <a:rPr lang="en-US" sz="1200" b="0" i="1" u="none" strike="noStrike" kern="1200" dirty="0">
                <a:solidFill>
                  <a:schemeClr val="tx1"/>
                </a:solidFill>
                <a:effectLst/>
                <a:latin typeface="+mn-lt"/>
                <a:ea typeface="+mn-ea"/>
                <a:cs typeface="+mn-cs"/>
              </a:rPr>
              <a:t>Journal of Climate and Applied Meteorology</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26</a:t>
            </a:r>
            <a:r>
              <a:rPr lang="en-US" sz="1200" b="0" i="0" u="none" strike="noStrike" kern="1200" dirty="0">
                <a:solidFill>
                  <a:schemeClr val="tx1"/>
                </a:solidFill>
                <a:effectLst/>
                <a:latin typeface="+mn-lt"/>
                <a:ea typeface="+mn-ea"/>
                <a:cs typeface="+mn-cs"/>
              </a:rPr>
              <a:t>(9), 1103–1116.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10.1175/1520-0450(1987)026&lt;1103:tpovir&gt;2.0.co;2. Retrieved November 15, 2019 from https://</a:t>
            </a:r>
            <a:r>
              <a:rPr lang="en-US" sz="1200" b="0" i="0" u="none" strike="noStrike" kern="1200" dirty="0" err="1">
                <a:solidFill>
                  <a:schemeClr val="tx1"/>
                </a:solidFill>
                <a:effectLst/>
                <a:latin typeface="+mn-lt"/>
                <a:ea typeface="+mn-ea"/>
                <a:cs typeface="+mn-cs"/>
              </a:rPr>
              <a:t>journals.ametsoc.org</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/pdf/10.1175/1520-0450%281987%29026%3C1103%3ATPOVIR%3E2.0.CO%3B2</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err="1">
                <a:solidFill>
                  <a:schemeClr val="tx1"/>
                </a:solidFill>
                <a:effectLst/>
                <a:latin typeface="+mn-lt"/>
                <a:ea typeface="+mn-ea"/>
                <a:cs typeface="+mn-cs"/>
              </a:rPr>
              <a:t>Qiu</a:t>
            </a:r>
            <a:r>
              <a:rPr lang="en-US" sz="1200" b="0" i="0" u="none" strike="noStrike" kern="1200" dirty="0">
                <a:solidFill>
                  <a:schemeClr val="tx1"/>
                </a:solidFill>
                <a:effectLst/>
                <a:latin typeface="+mn-lt"/>
                <a:ea typeface="+mn-ea"/>
                <a:cs typeface="+mn-cs"/>
              </a:rPr>
              <a:t>, G.-Y., Li, H.-Y., Zhang, Q.-T., Chen, W., Liang, X.-J., &amp; Li, X.-Z. (2013). Effects of Evapotranspiration on Mitigation of Urban Temperature by Vegetation and Urban Agriculture. </a:t>
            </a:r>
            <a:r>
              <a:rPr lang="en-US" sz="1200" b="0" i="1" u="none" strike="noStrike" kern="1200" dirty="0">
                <a:solidFill>
                  <a:schemeClr val="tx1"/>
                </a:solidFill>
                <a:effectLst/>
                <a:latin typeface="+mn-lt"/>
                <a:ea typeface="+mn-ea"/>
                <a:cs typeface="+mn-cs"/>
              </a:rPr>
              <a:t>Journal of Integrative Agriculture</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12</a:t>
            </a:r>
            <a:r>
              <a:rPr lang="en-US" sz="1200" b="0" i="0" u="none" strike="noStrike" kern="1200" dirty="0">
                <a:solidFill>
                  <a:schemeClr val="tx1"/>
                </a:solidFill>
                <a:effectLst/>
                <a:latin typeface="+mn-lt"/>
                <a:ea typeface="+mn-ea"/>
                <a:cs typeface="+mn-cs"/>
              </a:rPr>
              <a:t>(8), 1307–1315.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10.1016/s2095-3119(13)60543-2. Retrieved on November 15, 2019 from https://</a:t>
            </a:r>
            <a:r>
              <a:rPr lang="en-US" sz="1200" b="0" i="0" u="none" strike="noStrike" kern="1200" dirty="0" err="1">
                <a:solidFill>
                  <a:schemeClr val="tx1"/>
                </a:solidFill>
                <a:effectLst/>
                <a:latin typeface="+mn-lt"/>
                <a:ea typeface="+mn-ea"/>
                <a:cs typeface="+mn-cs"/>
              </a:rPr>
              <a:t>www.sciencedirect.com</a:t>
            </a:r>
            <a:r>
              <a:rPr lang="en-US" sz="1200" b="0" i="0" u="none" strike="noStrike" kern="1200" dirty="0">
                <a:solidFill>
                  <a:schemeClr val="tx1"/>
                </a:solidFill>
                <a:effectLst/>
                <a:latin typeface="+mn-lt"/>
                <a:ea typeface="+mn-ea"/>
                <a:cs typeface="+mn-cs"/>
              </a:rPr>
              <a:t>/science/article/</a:t>
            </a:r>
            <a:r>
              <a:rPr lang="en-US" sz="1200" b="0" i="0" u="none" strike="noStrike" kern="1200" dirty="0" err="1">
                <a:solidFill>
                  <a:schemeClr val="tx1"/>
                </a:solidFill>
                <a:effectLst/>
                <a:latin typeface="+mn-lt"/>
                <a:ea typeface="+mn-ea"/>
                <a:cs typeface="+mn-cs"/>
              </a:rPr>
              <a:t>pii</a:t>
            </a:r>
            <a:r>
              <a:rPr lang="en-US" sz="1200" b="0" i="0" u="none" strike="noStrike" kern="1200" dirty="0">
                <a:solidFill>
                  <a:schemeClr val="tx1"/>
                </a:solidFill>
                <a:effectLst/>
                <a:latin typeface="+mn-lt"/>
                <a:ea typeface="+mn-ea"/>
                <a:cs typeface="+mn-cs"/>
              </a:rPr>
              <a:t>/S2095311913605432</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13</a:t>
            </a:fld>
            <a:endParaRPr lang="en-US"/>
          </a:p>
        </p:txBody>
      </p:sp>
    </p:spTree>
    <p:extLst>
      <p:ext uri="{BB962C8B-B14F-4D97-AF65-F5344CB8AC3E}">
        <p14:creationId xmlns:p14="http://schemas.microsoft.com/office/powerpoint/2010/main" val="2080106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second part of our project workflow dealt with creating a heat vulnerability index to answer the question of how land surface temperature and tree cover affect people living in Asheville. To start with, we needed to collect the relevant data.</a:t>
            </a:r>
            <a:endParaRPr lang="en-US" b="1" dirty="0"/>
          </a:p>
        </p:txBody>
      </p:sp>
      <p:sp>
        <p:nvSpPr>
          <p:cNvPr id="4" name="Slide Number Placeholder 3"/>
          <p:cNvSpPr>
            <a:spLocks noGrp="1"/>
          </p:cNvSpPr>
          <p:nvPr>
            <p:ph type="sldNum" sz="quarter" idx="5"/>
          </p:nvPr>
        </p:nvSpPr>
        <p:spPr/>
        <p:txBody>
          <a:bodyPr/>
          <a:lstStyle/>
          <a:p>
            <a:fld id="{66EE4239-191D-4388-B0F5-1C5222233620}" type="slidenum">
              <a:rPr lang="en-US" smtClean="0"/>
              <a:t>14</a:t>
            </a:fld>
            <a:endParaRPr lang="en-US"/>
          </a:p>
        </p:txBody>
      </p:sp>
    </p:spTree>
    <p:extLst>
      <p:ext uri="{BB962C8B-B14F-4D97-AF65-F5344CB8AC3E}">
        <p14:creationId xmlns:p14="http://schemas.microsoft.com/office/powerpoint/2010/main" val="31414014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a:t>
            </a:r>
            <a:r>
              <a:rPr lang="en-US" baseline="0" dirty="0"/>
              <a:t> to Satellite data, we used some other data sets in our analysis. Recently, the city of Asheville commissioned an urban tree canopy assessment to look at how tree cover has changed in the city of Asheville. The data was collected by the USDA’s national agricultural imagery program which is sub-meter resolution imagery, and Davey then backed this with ground data to generate a data set indicating where </a:t>
            </a:r>
            <a:r>
              <a:rPr lang="en-US" baseline="0" dirty="0" smtClean="0"/>
              <a:t>there are and are not trees in Asheville. </a:t>
            </a:r>
            <a:r>
              <a:rPr lang="en-US" baseline="0" dirty="0"/>
              <a:t>This data was given to us by the forestry commission and is available at the census block group scale in addition to other scales. </a:t>
            </a:r>
          </a:p>
          <a:p>
            <a:r>
              <a:rPr lang="en-US" baseline="0" dirty="0"/>
              <a:t>The American community survey is run by the US census bureau to supplement the data they collect each decade. We used the 5-year estimates, which include information about a plethora of socioeconomic variables. </a:t>
            </a:r>
          </a:p>
          <a:p>
            <a:endParaRPr lang="en-US" baseline="0" dirty="0"/>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City of Asheville Tree Commission. (2019). </a:t>
            </a:r>
            <a:r>
              <a:rPr lang="en-US" sz="1200" i="1" kern="1200" dirty="0">
                <a:solidFill>
                  <a:schemeClr val="tx1"/>
                </a:solidFill>
                <a:effectLst/>
                <a:latin typeface="+mn-lt"/>
                <a:ea typeface="+mn-ea"/>
                <a:cs typeface="+mn-cs"/>
              </a:rPr>
              <a:t>Asheville Tree Commission Annual Report </a:t>
            </a:r>
            <a:r>
              <a:rPr lang="en-US" sz="1200" kern="1200" dirty="0">
                <a:solidFill>
                  <a:schemeClr val="tx1"/>
                </a:solidFill>
                <a:effectLst/>
                <a:latin typeface="+mn-lt"/>
                <a:ea typeface="+mn-ea"/>
                <a:cs typeface="+mn-cs"/>
              </a:rPr>
              <a:t>[PDF file]. Asheville, NC. Retrieved on September 26, 2019 from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https://drive.google.com/file/d/1A9v72lCHXgKbzzlm27gIeFC1BvWYP4W1/view</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15</a:t>
            </a:fld>
            <a:endParaRPr lang="en-US"/>
          </a:p>
        </p:txBody>
      </p:sp>
    </p:spTree>
    <p:extLst>
      <p:ext uri="{BB962C8B-B14F-4D97-AF65-F5344CB8AC3E}">
        <p14:creationId xmlns:p14="http://schemas.microsoft.com/office/powerpoint/2010/main" val="3737716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Once we had that data, we moved on to data processing.</a:t>
            </a:r>
          </a:p>
        </p:txBody>
      </p:sp>
      <p:sp>
        <p:nvSpPr>
          <p:cNvPr id="4" name="Slide Number Placeholder 3"/>
          <p:cNvSpPr>
            <a:spLocks noGrp="1"/>
          </p:cNvSpPr>
          <p:nvPr>
            <p:ph type="sldNum" sz="quarter" idx="5"/>
          </p:nvPr>
        </p:nvSpPr>
        <p:spPr/>
        <p:txBody>
          <a:bodyPr/>
          <a:lstStyle/>
          <a:p>
            <a:fld id="{66EE4239-191D-4388-B0F5-1C5222233620}" type="slidenum">
              <a:rPr lang="en-US" smtClean="0"/>
              <a:t>16</a:t>
            </a:fld>
            <a:endParaRPr lang="en-US"/>
          </a:p>
        </p:txBody>
      </p:sp>
    </p:spTree>
    <p:extLst>
      <p:ext uri="{BB962C8B-B14F-4D97-AF65-F5344CB8AC3E}">
        <p14:creationId xmlns:p14="http://schemas.microsoft.com/office/powerpoint/2010/main" val="3730703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Other studies that involved vulnerability indices like this one have defined vulnerability as the combination of exposure, sensitivity, and ability to adapt to a situation. We did the same thing with ours – each factor we included in the index represented one of those three things. We used land surface temperature for exposure, tree cover for ability to adapt, and age and poverty as sensitivity. In the next few slides we’ll go through and explain each one more thoroughly.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lumMod val="75000"/>
                    <a:lumOff val="25000"/>
                  </a:schemeClr>
                </a:solidFill>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Bao et al. (2015) The construction and validation of the heat vulnerability index, a review. </a:t>
            </a:r>
            <a:r>
              <a:rPr lang="en-US" sz="1200" i="1" kern="1200" dirty="0">
                <a:solidFill>
                  <a:schemeClr val="tx1"/>
                </a:solidFill>
                <a:effectLst/>
                <a:latin typeface="+mn-lt"/>
                <a:ea typeface="+mn-ea"/>
                <a:cs typeface="+mn-cs"/>
              </a:rPr>
              <a:t>International Journal of Environmental Research and Public Health</a:t>
            </a:r>
            <a:r>
              <a:rPr lang="en-US" sz="1200" i="0" kern="1200" dirty="0">
                <a:solidFill>
                  <a:schemeClr val="tx1"/>
                </a:solidFill>
                <a:effectLst/>
                <a:latin typeface="+mn-lt"/>
                <a:ea typeface="+mn-ea"/>
                <a:cs typeface="+mn-cs"/>
              </a:rPr>
              <a:t>, 12, 7220-7234. doi:10.3390/ijerph120707220</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6EE4239-191D-4388-B0F5-1C5222233620}" type="slidenum">
              <a:rPr lang="en-US" smtClean="0"/>
              <a:t>17</a:t>
            </a:fld>
            <a:endParaRPr lang="en-US"/>
          </a:p>
        </p:txBody>
      </p:sp>
    </p:spTree>
    <p:extLst>
      <p:ext uri="{BB962C8B-B14F-4D97-AF65-F5344CB8AC3E}">
        <p14:creationId xmlns:p14="http://schemas.microsoft.com/office/powerpoint/2010/main" val="2884493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for the first component of our index, we took</a:t>
            </a:r>
            <a:r>
              <a:rPr lang="en-US" baseline="0" dirty="0"/>
              <a:t> that satellite-derived land surface temperature, found a value per block group, and input that into our index. This map shows the 85 census block groups in Asheville color coded by land surface temperature. So the dark red are the hottest block groups and the lightest are the coolest. This is based off of the same data we looked at before, so again you’re seeing patterns </a:t>
            </a:r>
            <a:r>
              <a:rPr lang="en-US" baseline="0" dirty="0" smtClean="0"/>
              <a:t>around </a:t>
            </a:r>
            <a:r>
              <a:rPr lang="en-US" baseline="0" dirty="0"/>
              <a:t>downtown and parts of south and west Asheville it’s particularly hot . </a:t>
            </a:r>
          </a:p>
          <a:p>
            <a:endParaRPr lang="en-US" baseline="0" dirty="0"/>
          </a:p>
          <a:p>
            <a:r>
              <a:rPr lang="en-US" baseline="0" dirty="0"/>
              <a:t>Since the index is concerned about heat risk, instead of median temperatures, we used percent of pixels in each block group whose max temperatures fall above a specific threshold. We set the threshold at the 90</a:t>
            </a:r>
            <a:r>
              <a:rPr lang="en-US" baseline="30000" dirty="0"/>
              <a:t>th</a:t>
            </a:r>
            <a:r>
              <a:rPr lang="en-US" baseline="0" dirty="0"/>
              <a:t> percentile of the data. </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18</a:t>
            </a:fld>
            <a:endParaRPr lang="en-US"/>
          </a:p>
        </p:txBody>
      </p:sp>
    </p:spTree>
    <p:extLst>
      <p:ext uri="{BB962C8B-B14F-4D97-AF65-F5344CB8AC3E}">
        <p14:creationId xmlns:p14="http://schemas.microsoft.com/office/powerpoint/2010/main" val="1278164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a:t>
            </a:r>
            <a:r>
              <a:rPr lang="en-US" baseline="0" dirty="0"/>
              <a:t> then took percent tree cover by block group, provided to us by Davey Resource Group, and used this as one of the variables in the index. We included tree cover as an adaptive capacity variable because of the ways trees provide cooling effects</a:t>
            </a:r>
            <a:r>
              <a:rPr lang="en-US" sz="1200" kern="1200" baseline="0" dirty="0">
                <a:solidFill>
                  <a:schemeClr val="tx1"/>
                </a:solidFill>
                <a:effectLst/>
                <a:latin typeface="+mn-lt"/>
                <a:ea typeface="+mn-ea"/>
                <a:cs typeface="+mn-cs"/>
              </a:rPr>
              <a:t> through shade and evapotranspiration, which is a combined process of evaporation from water surfaces and soil and transpiration through plant leaves. On</a:t>
            </a:r>
            <a:r>
              <a:rPr lang="en-US" baseline="0" dirty="0"/>
              <a:t> this map, the lighter colors represent the least amount of tree cover in the city, and the darker colors correlate with highest percent of tree cover. You can see that the northeast parts of the city are more wooded, and areas close to the airport at the bottom of the map and downtown in the center of the map have the least tree cover, which makes sense because there is a lot of development in those areas.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Image Credit: Amiya </a:t>
            </a:r>
            <a:r>
              <a:rPr lang="en-US" baseline="0" dirty="0" err="1"/>
              <a:t>Kalra</a:t>
            </a:r>
            <a:r>
              <a:rPr lang="en-US" baseline="0" dirty="0"/>
              <a:t>, </a:t>
            </a:r>
            <a:r>
              <a:rPr lang="en-US" baseline="0" dirty="0" err="1"/>
              <a:t>DEVELOPer</a:t>
            </a:r>
            <a:endParaRPr lang="en-US" baseline="0" dirty="0"/>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19</a:t>
            </a:fld>
            <a:endParaRPr lang="en-US"/>
          </a:p>
        </p:txBody>
      </p:sp>
    </p:spTree>
    <p:extLst>
      <p:ext uri="{BB962C8B-B14F-4D97-AF65-F5344CB8AC3E}">
        <p14:creationId xmlns:p14="http://schemas.microsoft.com/office/powerpoint/2010/main" val="3416336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s</a:t>
            </a:r>
            <a:r>
              <a:rPr lang="en-US" dirty="0"/>
              <a:t>ome of you may already know</a:t>
            </a:r>
            <a:r>
              <a:rPr lang="en-US" baseline="0" dirty="0"/>
              <a:t>, the Urban Heat Island effect is when an urban area experiences higher temperatures than its surroundings, typically due to things like increased amounts of impervious surfaces in cities and often, decreased tree cover. Something we want to clarify is that the urban heat island effect is a phenomenon which exists separately from climate change, and is not caused by climate change or greenhouse gas emissions but by changes in land cover and land use. However, the UHI can be exacerbated by climate change, and as temperatures increase globally, the high temperatures experienced in a city will only be higher. You can think of it as a bit of a “one-two punch.”</a:t>
            </a:r>
          </a:p>
          <a:p>
            <a:endParaRPr lang="en-US" baseline="0"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Image Credit: </a:t>
            </a:r>
            <a:r>
              <a:rPr lang="en-US" dirty="0"/>
              <a:t>: Google Earth screenshot (approximately over downtown Asheville and Wind Oaks Town Homes)</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Image Source: </a:t>
            </a:r>
            <a:r>
              <a:rPr lang="en-US" dirty="0">
                <a:hlinkClick r:id="rId3"/>
              </a:rPr>
              <a:t>https://earth.google.com/web/@35.59317146,-82.54845159,643.32599604a,5286.66059396d,35y,-0h,0t,0r</a:t>
            </a:r>
            <a:endParaRPr lang="en-US" baseline="0" dirty="0"/>
          </a:p>
        </p:txBody>
      </p:sp>
      <p:sp>
        <p:nvSpPr>
          <p:cNvPr id="4" name="Slide Number Placeholder 3"/>
          <p:cNvSpPr>
            <a:spLocks noGrp="1"/>
          </p:cNvSpPr>
          <p:nvPr>
            <p:ph type="sldNum" sz="quarter" idx="10"/>
          </p:nvPr>
        </p:nvSpPr>
        <p:spPr/>
        <p:txBody>
          <a:bodyPr/>
          <a:lstStyle/>
          <a:p>
            <a:fld id="{66EE4239-191D-4388-B0F5-1C5222233620}" type="slidenum">
              <a:rPr lang="en-US" smtClean="0"/>
              <a:t>2</a:t>
            </a:fld>
            <a:endParaRPr lang="en-US"/>
          </a:p>
        </p:txBody>
      </p:sp>
    </p:spTree>
    <p:extLst>
      <p:ext uri="{BB962C8B-B14F-4D97-AF65-F5344CB8AC3E}">
        <p14:creationId xmlns:p14="http://schemas.microsoft.com/office/powerpoint/2010/main" val="9660279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socioeconomic variables we included in this index are age and poverty. As people get older, they’re more likely to have health issues that can be caused or exacerbated by extreme heat, so areas with a lot of older people are more sensitive to heat. And people with lower incomes don’t necessarily have the resources that other people have to help them escape heat or make it more bearable, which can also lead to health problems because of the heat.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 on this map of Asheville block groups, the block groups that are marked with a darker blue are the areas with higher percentages of people who are above the age of 65 or living below the poverty line, which represents our</a:t>
            </a:r>
            <a:r>
              <a:rPr lang="en-US" sz="1200" kern="1200" baseline="0" dirty="0">
                <a:solidFill>
                  <a:schemeClr val="tx1"/>
                </a:solidFill>
                <a:effectLst/>
                <a:latin typeface="+mn-lt"/>
                <a:ea typeface="+mn-ea"/>
                <a:cs typeface="+mn-cs"/>
              </a:rPr>
              <a:t> definition of</a:t>
            </a:r>
            <a:r>
              <a:rPr lang="en-US" sz="1200" kern="1200" dirty="0">
                <a:solidFill>
                  <a:schemeClr val="tx1"/>
                </a:solidFill>
                <a:effectLst/>
                <a:latin typeface="+mn-lt"/>
                <a:ea typeface="+mn-ea"/>
                <a:cs typeface="+mn-cs"/>
              </a:rPr>
              <a:t> social vulnerability. This variable is different from the temperature and tree cover variables – there isn’t any clear pattern showing which areas are more or less vulnerable.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20</a:t>
            </a:fld>
            <a:endParaRPr lang="en-US"/>
          </a:p>
        </p:txBody>
      </p:sp>
    </p:spTree>
    <p:extLst>
      <p:ext uri="{BB962C8B-B14F-4D97-AF65-F5344CB8AC3E}">
        <p14:creationId xmlns:p14="http://schemas.microsoft.com/office/powerpoint/2010/main" val="3002930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Once we had all three components of the index, it was time to put them together to create the index itself.</a:t>
            </a:r>
          </a:p>
        </p:txBody>
      </p:sp>
      <p:sp>
        <p:nvSpPr>
          <p:cNvPr id="4" name="Slide Number Placeholder 3"/>
          <p:cNvSpPr>
            <a:spLocks noGrp="1"/>
          </p:cNvSpPr>
          <p:nvPr>
            <p:ph type="sldNum" sz="quarter" idx="5"/>
          </p:nvPr>
        </p:nvSpPr>
        <p:spPr/>
        <p:txBody>
          <a:bodyPr/>
          <a:lstStyle/>
          <a:p>
            <a:fld id="{66EE4239-191D-4388-B0F5-1C5222233620}" type="slidenum">
              <a:rPr lang="en-US" smtClean="0"/>
              <a:t>21</a:t>
            </a:fld>
            <a:endParaRPr lang="en-US"/>
          </a:p>
        </p:txBody>
      </p:sp>
    </p:spTree>
    <p:extLst>
      <p:ext uri="{BB962C8B-B14F-4D97-AF65-F5344CB8AC3E}">
        <p14:creationId xmlns:p14="http://schemas.microsoft.com/office/powerpoint/2010/main" val="7361191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 make the overall heat vulnerability index, we combined all three factors – we took temperature, tree cover, and social vulnerability and combined them to get this final map. To do that, we normalized the values for each census block group in Asheville, so that we ended up with values between 0 and 1 for each block group for each factor. The closer a value is to 1, the more vulnerable it is; the closer it is to 0, the less vulnerable it is. To create the overall heat vulnerability index, we aggregated the three factors – we added their normalized values together. That led us to a value between 0 and 3 for every census block group, where 3 is the most vulnerable and 0 is the least vulnerable. So our overall heat vulnerability index takes into account all three of those individual factors to show which parts of Asheville are most vulnerable to extreme heat from urban heat islands.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final map shows the city of Asheville, divided into census block groups, and each block group is assigned one of four colors – the darker the color, the more vulnerable the people living there are to extreme heat from urban heat islands. For context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downtown area.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outlet mall.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Asheville airport.</a:t>
            </a:r>
          </a:p>
          <a:p>
            <a:endParaRPr lang="en-US" dirty="0"/>
          </a:p>
          <a:p>
            <a:r>
              <a:rPr lang="en-US" dirty="0"/>
              <a:t>This is UNCA.</a:t>
            </a:r>
          </a:p>
        </p:txBody>
      </p:sp>
      <p:sp>
        <p:nvSpPr>
          <p:cNvPr id="4" name="Slide Number Placeholder 3"/>
          <p:cNvSpPr>
            <a:spLocks noGrp="1"/>
          </p:cNvSpPr>
          <p:nvPr>
            <p:ph type="sldNum" sz="quarter" idx="10"/>
          </p:nvPr>
        </p:nvSpPr>
        <p:spPr/>
        <p:txBody>
          <a:bodyPr/>
          <a:lstStyle/>
          <a:p>
            <a:fld id="{66EE4239-191D-4388-B0F5-1C5222233620}" type="slidenum">
              <a:rPr lang="en-US" smtClean="0"/>
              <a:t>22</a:t>
            </a:fld>
            <a:endParaRPr lang="en-US"/>
          </a:p>
        </p:txBody>
      </p:sp>
    </p:spTree>
    <p:extLst>
      <p:ext uri="{BB962C8B-B14F-4D97-AF65-F5344CB8AC3E}">
        <p14:creationId xmlns:p14="http://schemas.microsoft.com/office/powerpoint/2010/main" val="7944497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 we said before, Asheville is a growing city. Because a growing population demands more buildings and other impervious surfaces, which absorb heat and contribute to UHIs, trees can help offset that heat, which we’ve seen from our results is true in Asheville.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It’s important</a:t>
            </a:r>
            <a:r>
              <a:rPr lang="en-US" sz="1200" kern="1200" baseline="0" dirty="0">
                <a:solidFill>
                  <a:schemeClr val="tx1"/>
                </a:solidFill>
                <a:effectLst/>
                <a:latin typeface="+mn-lt"/>
                <a:ea typeface="+mn-ea"/>
                <a:cs typeface="+mn-cs"/>
              </a:rPr>
              <a:t> to keep in mind that climate change is its own global phenomenon, and that the results</a:t>
            </a:r>
            <a:r>
              <a:rPr lang="en-US" sz="1200" kern="1200" dirty="0">
                <a:solidFill>
                  <a:schemeClr val="tx1"/>
                </a:solidFill>
                <a:effectLst/>
                <a:latin typeface="+mn-lt"/>
                <a:ea typeface="+mn-ea"/>
                <a:cs typeface="+mn-cs"/>
              </a:rPr>
              <a:t> from our research are hyper-localized and focus on the microclimate of Asheville directly related to UHI. However, while we would see these changes in land surface temperature even in a stable climate, climate change will make the effects of UHIs even more drastic.</a:t>
            </a: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Walton, D. (2019, March 9). Urban forestry proposals aim to save Asheville’s trees. </a:t>
            </a:r>
            <a:r>
              <a:rPr lang="en-US" sz="1200" i="1" kern="1200" dirty="0">
                <a:solidFill>
                  <a:schemeClr val="tx1"/>
                </a:solidFill>
                <a:effectLst/>
                <a:latin typeface="+mn-lt"/>
                <a:ea typeface="+mn-ea"/>
                <a:cs typeface="+mn-cs"/>
              </a:rPr>
              <a:t>Mountain </a:t>
            </a:r>
            <a:r>
              <a:rPr lang="en-US" sz="1200" i="1" kern="1200" dirty="0" err="1">
                <a:solidFill>
                  <a:schemeClr val="tx1"/>
                </a:solidFill>
                <a:effectLst/>
                <a:latin typeface="+mn-lt"/>
                <a:ea typeface="+mn-ea"/>
                <a:cs typeface="+mn-cs"/>
              </a:rPr>
              <a:t>XPress</a:t>
            </a:r>
            <a:r>
              <a:rPr lang="en-US" sz="1200" kern="1200" dirty="0">
                <a:solidFill>
                  <a:schemeClr val="tx1"/>
                </a:solidFill>
                <a:effectLst/>
                <a:latin typeface="+mn-lt"/>
                <a:ea typeface="+mn-ea"/>
                <a:cs typeface="+mn-cs"/>
              </a:rPr>
              <a:t>. Retrieved on October 28, 2019 from https://</a:t>
            </a:r>
            <a:r>
              <a:rPr lang="en-US" sz="1200" kern="1200" dirty="0" err="1">
                <a:solidFill>
                  <a:schemeClr val="tx1"/>
                </a:solidFill>
                <a:effectLst/>
                <a:latin typeface="+mn-lt"/>
                <a:ea typeface="+mn-ea"/>
                <a:cs typeface="+mn-cs"/>
              </a:rPr>
              <a:t>mountainx.com</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Davey Resource Group. (2019, Oct 23). Urban Tree Canopy Study, Asheville, North Carolina [PDF file]. Retrieved on October 28, 2019 from 	https://</a:t>
            </a:r>
            <a:r>
              <a:rPr lang="en-US" sz="1200" kern="1200" dirty="0" err="1">
                <a:solidFill>
                  <a:schemeClr val="tx1"/>
                </a:solidFill>
                <a:effectLst/>
                <a:latin typeface="+mn-lt"/>
                <a:ea typeface="+mn-ea"/>
                <a:cs typeface="+mn-cs"/>
              </a:rPr>
              <a:t>drive.google.com</a:t>
            </a:r>
            <a:r>
              <a:rPr lang="en-US" sz="1200" kern="1200" dirty="0">
                <a:solidFill>
                  <a:schemeClr val="tx1"/>
                </a:solidFill>
                <a:effectLst/>
                <a:latin typeface="+mn-lt"/>
                <a:ea typeface="+mn-ea"/>
                <a:cs typeface="+mn-cs"/>
              </a:rPr>
              <a:t>/drive/folders/183EXsfkstrpvvgmW9L3xbIPzjPLQunzH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23</a:t>
            </a:fld>
            <a:endParaRPr lang="en-US"/>
          </a:p>
        </p:txBody>
      </p:sp>
    </p:spTree>
    <p:extLst>
      <p:ext uri="{BB962C8B-B14F-4D97-AF65-F5344CB8AC3E}">
        <p14:creationId xmlns:p14="http://schemas.microsoft.com/office/powerpoint/2010/main" val="26867771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research opens the door to a</a:t>
            </a:r>
            <a:r>
              <a:rPr lang="en-US" sz="1200" kern="1200" baseline="0" dirty="0">
                <a:solidFill>
                  <a:schemeClr val="tx1"/>
                </a:solidFill>
                <a:effectLst/>
                <a:latin typeface="+mn-lt"/>
                <a:ea typeface="+mn-ea"/>
                <a:cs typeface="+mn-cs"/>
              </a:rPr>
              <a:t> lot of great</a:t>
            </a:r>
            <a:r>
              <a:rPr lang="en-US" sz="1200" kern="1200" dirty="0">
                <a:solidFill>
                  <a:schemeClr val="tx1"/>
                </a:solidFill>
                <a:effectLst/>
                <a:latin typeface="+mn-lt"/>
                <a:ea typeface="+mn-ea"/>
                <a:cs typeface="+mn-cs"/>
              </a:rPr>
              <a:t> questions and potential project ideas. </a:t>
            </a:r>
            <a:r>
              <a:rPr lang="en-US" dirty="0"/>
              <a:t>A few ideas that have been generated through our meetings with the Urban Forestry Commission and others include:</a:t>
            </a:r>
          </a:p>
          <a:p>
            <a:endParaRPr lang="en-US" dirty="0"/>
          </a:p>
          <a:p>
            <a:pPr marL="171450" indent="-171450">
              <a:buFont typeface="Arial" panose="020B0604020202020204" pitchFamily="34" charset="0"/>
              <a:buChar char="•"/>
            </a:pPr>
            <a:r>
              <a:rPr lang="en-US" dirty="0"/>
              <a:t>How has the implementation of various cooling centers and other resources in Asheville affected people’s exposure to heat in vulnerable areas over time?</a:t>
            </a:r>
          </a:p>
          <a:p>
            <a:pPr marL="171450" indent="-171450">
              <a:buFont typeface="Arial" panose="020B0604020202020204" pitchFamily="34" charset="0"/>
              <a:buChar char="•"/>
            </a:pPr>
            <a:r>
              <a:rPr lang="en-US" dirty="0"/>
              <a:t>Can we further investigate how tree cover relates to stormwater runoff in the city? Where can we plant trees to maximize savings in this area?</a:t>
            </a:r>
          </a:p>
          <a:p>
            <a:pPr marL="171450" indent="-171450">
              <a:buFont typeface="Arial" panose="020B0604020202020204" pitchFamily="34" charset="0"/>
              <a:buChar char="•"/>
            </a:pPr>
            <a:r>
              <a:rPr lang="en-US" dirty="0"/>
              <a:t>Look at changes in tree cover on public vs. private land over time</a:t>
            </a:r>
          </a:p>
          <a:p>
            <a:pPr marL="171450" indent="-171450">
              <a:buFont typeface="Arial" panose="020B0604020202020204" pitchFamily="34" charset="0"/>
              <a:buChar char="•"/>
            </a:pPr>
            <a:r>
              <a:rPr lang="en-US" dirty="0"/>
              <a:t>Does an increase in tree canopy lead to an increase in crime in that area?</a:t>
            </a:r>
          </a:p>
          <a:p>
            <a:pPr marL="171450" indent="-171450">
              <a:buFont typeface="Arial" panose="020B0604020202020204" pitchFamily="34" charset="0"/>
              <a:buChar char="•"/>
            </a:pPr>
            <a:r>
              <a:rPr lang="en-US" dirty="0"/>
              <a:t>Deeper look into the effects trees have on temperature in Asheville. What effect do new trees have on temperature? What proportion of new trees cause what change in temperature?</a:t>
            </a:r>
          </a:p>
          <a:p>
            <a:pPr marL="171450" indent="-171450">
              <a:buFont typeface="Arial" panose="020B0604020202020204" pitchFamily="34" charset="0"/>
              <a:buChar char="•"/>
            </a:pPr>
            <a:r>
              <a:rPr lang="en-US" dirty="0"/>
              <a:t>Can we do a similar analyses using ambient temperature (air temperature)?</a:t>
            </a: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These don’t necessarily fall within our scope since we are nearing the end of our 10</a:t>
            </a:r>
            <a:r>
              <a:rPr lang="en-US" sz="1200" kern="1200" baseline="0" dirty="0">
                <a:solidFill>
                  <a:schemeClr val="tx1"/>
                </a:solidFill>
                <a:effectLst/>
                <a:latin typeface="+mn-lt"/>
                <a:ea typeface="+mn-ea"/>
                <a:cs typeface="+mn-cs"/>
              </a:rPr>
              <a:t> weeks with this project, but these ideas are something that can be investigated by others in the future.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Water runoff image: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Image Credit: </a:t>
            </a:r>
            <a:r>
              <a:rPr lang="en-US" sz="1200" kern="1200" dirty="0" err="1">
                <a:solidFill>
                  <a:schemeClr val="tx1"/>
                </a:solidFill>
                <a:effectLst/>
                <a:latin typeface="+mn-lt"/>
                <a:ea typeface="+mn-ea"/>
                <a:cs typeface="+mn-cs"/>
              </a:rPr>
              <a:t>WildEarth</a:t>
            </a:r>
            <a:r>
              <a:rPr lang="en-US" sz="1200" kern="1200" dirty="0">
                <a:solidFill>
                  <a:schemeClr val="tx1"/>
                </a:solidFill>
                <a:effectLst/>
                <a:latin typeface="+mn-lt"/>
                <a:ea typeface="+mn-ea"/>
                <a:cs typeface="+mn-cs"/>
              </a:rPr>
              <a:t> Guardians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Image Source: https://</a:t>
            </a:r>
            <a:r>
              <a:rPr lang="en-US" sz="1200" kern="1200" dirty="0" err="1">
                <a:solidFill>
                  <a:schemeClr val="tx1"/>
                </a:solidFill>
                <a:effectLst/>
                <a:latin typeface="+mn-lt"/>
                <a:ea typeface="+mn-ea"/>
                <a:cs typeface="+mn-cs"/>
              </a:rPr>
              <a:t>www.flickr.com</a:t>
            </a:r>
            <a:r>
              <a:rPr lang="en-US" sz="1200" kern="1200" dirty="0">
                <a:solidFill>
                  <a:schemeClr val="tx1"/>
                </a:solidFill>
                <a:effectLst/>
                <a:latin typeface="+mn-lt"/>
                <a:ea typeface="+mn-ea"/>
                <a:cs typeface="+mn-cs"/>
              </a:rPr>
              <a:t>/photos/</a:t>
            </a:r>
            <a:r>
              <a:rPr lang="en-US" sz="1200" kern="1200" dirty="0" err="1">
                <a:solidFill>
                  <a:schemeClr val="tx1"/>
                </a:solidFill>
                <a:effectLst/>
                <a:latin typeface="+mn-lt"/>
                <a:ea typeface="+mn-ea"/>
                <a:cs typeface="+mn-cs"/>
              </a:rPr>
              <a:t>wildearth_guardians</a:t>
            </a:r>
            <a:r>
              <a:rPr lang="en-US" sz="1200" kern="1200" dirty="0">
                <a:solidFill>
                  <a:schemeClr val="tx1"/>
                </a:solidFill>
                <a:effectLst/>
                <a:latin typeface="+mn-lt"/>
                <a:ea typeface="+mn-ea"/>
                <a:cs typeface="+mn-cs"/>
              </a:rPr>
              <a:t>/31715326874 (available under CC BY-NC-ND 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Crime watch image: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Image Credit: Mordecharm, Wikimedia Commons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Image Source: https://</a:t>
            </a:r>
            <a:r>
              <a:rPr lang="en-US" b="0" dirty="0" err="1"/>
              <a:t>en.wikipedia.org</a:t>
            </a:r>
            <a:r>
              <a:rPr lang="en-US" b="0" dirty="0"/>
              <a:t>/wiki/</a:t>
            </a:r>
            <a:r>
              <a:rPr lang="en-US" b="0" dirty="0" err="1"/>
              <a:t>File:EvilEyeCrimeWatch.jpg</a:t>
            </a:r>
            <a:r>
              <a:rPr lang="en-US" b="0" dirty="0"/>
              <a:t> (available under CC BY-SA 4.0)</a:t>
            </a:r>
          </a:p>
          <a:p>
            <a:endParaRPr lang="en-US" dirty="0"/>
          </a:p>
          <a:p>
            <a:pPr marL="0" indent="0">
              <a:buFont typeface="Arial" panose="020B0604020202020204" pitchFamily="34" charset="0"/>
              <a:buNone/>
            </a:pPr>
            <a:r>
              <a:rPr lang="en-US" dirty="0"/>
              <a:t>Pool image:</a:t>
            </a:r>
          </a:p>
          <a:p>
            <a:pPr marL="171450" indent="-171450">
              <a:buFont typeface="Arial" panose="020B0604020202020204" pitchFamily="34" charset="0"/>
              <a:buChar char="•"/>
            </a:pPr>
            <a:r>
              <a:rPr lang="en-US" dirty="0"/>
              <a:t>Image Credit: </a:t>
            </a:r>
            <a:r>
              <a:rPr lang="en-US" dirty="0" err="1"/>
              <a:t>Tdferro</a:t>
            </a:r>
            <a:r>
              <a:rPr lang="en-US" dirty="0"/>
              <a:t>, Wikimedia Commons</a:t>
            </a:r>
          </a:p>
          <a:p>
            <a:pPr marL="171450" indent="-171450">
              <a:buFont typeface="Arial" panose="020B0604020202020204" pitchFamily="34" charset="0"/>
              <a:buChar char="•"/>
            </a:pPr>
            <a:r>
              <a:rPr lang="en-US" dirty="0"/>
              <a:t>Image Source: https://</a:t>
            </a:r>
            <a:r>
              <a:rPr lang="en-US" dirty="0" err="1"/>
              <a:t>commons.wikimedia.org</a:t>
            </a:r>
            <a:r>
              <a:rPr lang="en-US" dirty="0"/>
              <a:t>/wiki/</a:t>
            </a:r>
            <a:r>
              <a:rPr lang="en-US" dirty="0" err="1"/>
              <a:t>File:Caldwell</a:t>
            </a:r>
            <a:r>
              <a:rPr lang="en-US" dirty="0"/>
              <a:t>,_</a:t>
            </a:r>
            <a:r>
              <a:rPr lang="en-US" dirty="0" err="1"/>
              <a:t>Idaho_public_pool.jpg</a:t>
            </a:r>
            <a:r>
              <a:rPr lang="en-US" dirty="0"/>
              <a:t> (available under CC BY 3.0)</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Tree image:</a:t>
            </a:r>
          </a:p>
          <a:p>
            <a:pPr marL="171450" indent="-171450">
              <a:buFont typeface="Arial" panose="020B0604020202020204" pitchFamily="34" charset="0"/>
              <a:buChar char="•"/>
            </a:pPr>
            <a:r>
              <a:rPr lang="en-US" dirty="0"/>
              <a:t>Image Credit: Michael Benz, Wikimedia Commons</a:t>
            </a:r>
          </a:p>
          <a:p>
            <a:pPr marL="171450" indent="-171450">
              <a:buFont typeface="Arial" panose="020B0604020202020204" pitchFamily="34" charset="0"/>
              <a:buChar char="•"/>
            </a:pPr>
            <a:r>
              <a:rPr lang="en-US" dirty="0"/>
              <a:t>Image Source: https://</a:t>
            </a:r>
            <a:r>
              <a:rPr lang="en-US" dirty="0" err="1"/>
              <a:t>commons.wikimedia.org</a:t>
            </a:r>
            <a:r>
              <a:rPr lang="en-US" dirty="0"/>
              <a:t>/wiki/</a:t>
            </a:r>
            <a:r>
              <a:rPr lang="en-US" dirty="0" err="1"/>
              <a:t>File:Canadian_Treeline</a:t>
            </a:r>
            <a:r>
              <a:rPr lang="en-US" dirty="0"/>
              <a:t>_(</a:t>
            </a:r>
            <a:r>
              <a:rPr lang="en-US" dirty="0" err="1"/>
              <a:t>Unsplash</a:t>
            </a:r>
            <a:r>
              <a:rPr lang="en-US" dirty="0"/>
              <a:t>).jpg (available under CC0 1.0)</a:t>
            </a:r>
          </a:p>
          <a:p>
            <a:pPr marL="171450" indent="-171450">
              <a:buFont typeface="Arial" panose="020B0604020202020204" pitchFamily="34" charset="0"/>
              <a:buChar char="•"/>
            </a:pPr>
            <a:r>
              <a:rPr lang="en-US" dirty="0"/>
              <a:t>Image has been cropped to fit slide.</a:t>
            </a:r>
          </a:p>
        </p:txBody>
      </p:sp>
      <p:sp>
        <p:nvSpPr>
          <p:cNvPr id="4" name="Slide Number Placeholder 3"/>
          <p:cNvSpPr>
            <a:spLocks noGrp="1"/>
          </p:cNvSpPr>
          <p:nvPr>
            <p:ph type="sldNum" sz="quarter" idx="5"/>
          </p:nvPr>
        </p:nvSpPr>
        <p:spPr/>
        <p:txBody>
          <a:bodyPr/>
          <a:lstStyle/>
          <a:p>
            <a:fld id="{66EE4239-191D-4388-B0F5-1C5222233620}" type="slidenum">
              <a:rPr lang="en-US" smtClean="0"/>
              <a:t>24</a:t>
            </a:fld>
            <a:endParaRPr lang="en-US"/>
          </a:p>
        </p:txBody>
      </p:sp>
    </p:spTree>
    <p:extLst>
      <p:ext uri="{BB962C8B-B14F-4D97-AF65-F5344CB8AC3E}">
        <p14:creationId xmlns:p14="http://schemas.microsoft.com/office/powerpoint/2010/main" val="1637825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Some census block groups only partially lie within city limits; sociodemographic data is assigned to entire census block groups, regardless of whether they are inside or outside the city. Because the team only examined data within the city limits for the heat vulnerability index but needed to use socioeconomic data based on census tract, they assumed that the data for entire tracts was representative of the data for the portion of the tract within city limits. It is possible that that was an inaccurate assumption and made the results of the heat vulnerability index less accurate.</a:t>
            </a:r>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Much of the data available from Landsat 5 and 8 for Asheville during the times in question was obscured by clouds. </a:t>
            </a:r>
            <a:r>
              <a:rPr lang="en-US" dirty="0" err="1"/>
              <a:t>Cout</a:t>
            </a:r>
            <a:r>
              <a:rPr lang="en-US" dirty="0"/>
              <a:t> data containing clouds severely limited the size of the dataset used in this project. That limitation may have affected the accuracy of the results of the project.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As the third image shows, and as was mentioned earlier, air temperature – the temperature people can feel when standing in a certain spot – differs from land surface temperature, which is the temperature of the skin of the earth. The land surface temperature data the team used included temperatures above 100 degrees Fahrenheit quite frequently because it measured the temperature of blacktop in the sun, rather than the temperature of the air above the blacktop. Land surface temperature is the best proxy for air temperature available from satellites, but because it is not the same as air temperature, there is a possibility that the team’s use of land surface temperature made some areas of Asheville seem hotter than they actually are.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r>
              <a:rPr lang="en-US" sz="1200" kern="1200" dirty="0">
                <a:solidFill>
                  <a:schemeClr val="tx1"/>
                </a:solidFill>
                <a:effectLst/>
                <a:latin typeface="+mn-lt"/>
                <a:ea typeface="+mn-ea"/>
                <a:cs typeface="+mn-cs"/>
              </a:rPr>
              <a:t>------------------------------Image Information Below ------------------------------</a:t>
            </a:r>
          </a:p>
          <a:p>
            <a:pPr marL="0" indent="0">
              <a:buFont typeface="Arial" panose="020B0604020202020204" pitchFamily="34" charset="0"/>
              <a:buNone/>
            </a:pPr>
            <a:r>
              <a:rPr lang="en-US" sz="1200" kern="1200" dirty="0">
                <a:solidFill>
                  <a:schemeClr val="tx1"/>
                </a:solidFill>
                <a:effectLst/>
                <a:latin typeface="+mn-lt"/>
                <a:ea typeface="+mn-ea"/>
                <a:cs typeface="+mn-cs"/>
              </a:rPr>
              <a:t>Land Surface Temperature Image: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Image Credit: Robert </a:t>
            </a:r>
            <a:r>
              <a:rPr lang="en-US" sz="1200" kern="1200" dirty="0" err="1">
                <a:solidFill>
                  <a:schemeClr val="tx1"/>
                </a:solidFill>
                <a:effectLst/>
                <a:latin typeface="+mn-lt"/>
                <a:ea typeface="+mn-ea"/>
                <a:cs typeface="+mn-cs"/>
              </a:rPr>
              <a:t>Simmon</a:t>
            </a:r>
            <a:r>
              <a:rPr lang="en-US" sz="1200" kern="1200" dirty="0">
                <a:solidFill>
                  <a:schemeClr val="tx1"/>
                </a:solidFill>
                <a:effectLst/>
                <a:latin typeface="+mn-lt"/>
                <a:ea typeface="+mn-ea"/>
                <a:cs typeface="+mn-cs"/>
              </a:rPr>
              <a:t>, NASA (text enlarged by NASA DEVELOP)</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Image Source: https://</a:t>
            </a:r>
            <a:r>
              <a:rPr lang="en-US" sz="1200" kern="1200" dirty="0" err="1">
                <a:solidFill>
                  <a:schemeClr val="tx1"/>
                </a:solidFill>
                <a:effectLst/>
                <a:latin typeface="+mn-lt"/>
                <a:ea typeface="+mn-ea"/>
                <a:cs typeface="+mn-cs"/>
              </a:rPr>
              <a:t>earthobservatory.nasa.gov</a:t>
            </a:r>
            <a:r>
              <a:rPr lang="en-US" sz="1200" kern="1200" dirty="0">
                <a:solidFill>
                  <a:schemeClr val="tx1"/>
                </a:solidFill>
                <a:effectLst/>
                <a:latin typeface="+mn-lt"/>
                <a:ea typeface="+mn-ea"/>
                <a:cs typeface="+mn-cs"/>
              </a:rPr>
              <a:t>/features/</a:t>
            </a:r>
            <a:r>
              <a:rPr lang="en-US" sz="1200" kern="1200" dirty="0" err="1">
                <a:solidFill>
                  <a:schemeClr val="tx1"/>
                </a:solidFill>
                <a:effectLst/>
                <a:latin typeface="+mn-lt"/>
                <a:ea typeface="+mn-ea"/>
                <a:cs typeface="+mn-cs"/>
              </a:rPr>
              <a:t>HottestSpot</a:t>
            </a:r>
            <a:r>
              <a:rPr lang="en-US" sz="1200" kern="1200" dirty="0">
                <a:solidFill>
                  <a:schemeClr val="tx1"/>
                </a:solidFill>
                <a:effectLst/>
                <a:latin typeface="+mn-lt"/>
                <a:ea typeface="+mn-ea"/>
                <a:cs typeface="+mn-cs"/>
              </a:rPr>
              <a:t>/page2.php</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indent="0">
              <a:buFont typeface="Arial" panose="020B0604020202020204" pitchFamily="34" charset="0"/>
              <a:buNone/>
            </a:pPr>
            <a:r>
              <a:rPr lang="en-US" sz="1200" kern="1200" dirty="0">
                <a:solidFill>
                  <a:schemeClr val="tx1"/>
                </a:solidFill>
                <a:effectLst/>
                <a:latin typeface="+mn-lt"/>
                <a:ea typeface="+mn-ea"/>
                <a:cs typeface="+mn-cs"/>
              </a:rPr>
              <a:t>Cloud Image: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Image Credit: Jim </a:t>
            </a:r>
            <a:r>
              <a:rPr lang="en-US" sz="1200" kern="1200" dirty="0" err="1">
                <a:solidFill>
                  <a:schemeClr val="tx1"/>
                </a:solidFill>
                <a:effectLst/>
                <a:latin typeface="+mn-lt"/>
                <a:ea typeface="+mn-ea"/>
                <a:cs typeface="+mn-cs"/>
              </a:rPr>
              <a:t>Liestman</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Image Source: https://</a:t>
            </a:r>
            <a:r>
              <a:rPr lang="en-US" sz="1200" kern="1200" dirty="0" err="1">
                <a:solidFill>
                  <a:schemeClr val="tx1"/>
                </a:solidFill>
                <a:effectLst/>
                <a:latin typeface="+mn-lt"/>
                <a:ea typeface="+mn-ea"/>
                <a:cs typeface="+mn-cs"/>
              </a:rPr>
              <a:t>www.flickr.com</a:t>
            </a:r>
            <a:r>
              <a:rPr lang="en-US" sz="1200" kern="1200" dirty="0">
                <a:solidFill>
                  <a:schemeClr val="tx1"/>
                </a:solidFill>
                <a:effectLst/>
                <a:latin typeface="+mn-lt"/>
                <a:ea typeface="+mn-ea"/>
                <a:cs typeface="+mn-cs"/>
              </a:rPr>
              <a:t>/photos/gods-art/3027680851/ (available under CC BY-NC-ND 2.0)</a:t>
            </a:r>
          </a:p>
        </p:txBody>
      </p:sp>
      <p:sp>
        <p:nvSpPr>
          <p:cNvPr id="4" name="Slide Number Placeholder 3"/>
          <p:cNvSpPr>
            <a:spLocks noGrp="1"/>
          </p:cNvSpPr>
          <p:nvPr>
            <p:ph type="sldNum" sz="quarter" idx="5"/>
          </p:nvPr>
        </p:nvSpPr>
        <p:spPr/>
        <p:txBody>
          <a:bodyPr/>
          <a:lstStyle/>
          <a:p>
            <a:fld id="{66EE4239-191D-4388-B0F5-1C5222233620}" type="slidenum">
              <a:rPr lang="en-US" smtClean="0"/>
              <a:t>25</a:t>
            </a:fld>
            <a:endParaRPr lang="en-US"/>
          </a:p>
        </p:txBody>
      </p:sp>
    </p:spTree>
    <p:extLst>
      <p:ext uri="{BB962C8B-B14F-4D97-AF65-F5344CB8AC3E}">
        <p14:creationId xmlns:p14="http://schemas.microsoft.com/office/powerpoint/2010/main" val="688937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and for being here today! We want to say a special thank you to our fellow, Andrew Shannon, our science advisor Scott Stevens, and our partners at the Urban Forestry Commission. We also want to thank everyone in the NCEI building for all of their help along the way. You have made this such a supportive workspace, and we’ve really enjoyed our time here. Thank you again!</a:t>
            </a:r>
          </a:p>
          <a:p>
            <a:endParaRPr lang="en-US" dirty="0"/>
          </a:p>
          <a:p>
            <a:r>
              <a:rPr lang="en-US" dirty="0"/>
              <a:t>We can open the floor to questions now.</a:t>
            </a:r>
          </a:p>
        </p:txBody>
      </p:sp>
      <p:sp>
        <p:nvSpPr>
          <p:cNvPr id="4" name="Slide Number Placeholder 3"/>
          <p:cNvSpPr>
            <a:spLocks noGrp="1"/>
          </p:cNvSpPr>
          <p:nvPr>
            <p:ph type="sldNum" sz="quarter" idx="10"/>
          </p:nvPr>
        </p:nvSpPr>
        <p:spPr/>
        <p:txBody>
          <a:bodyPr/>
          <a:lstStyle/>
          <a:p>
            <a:fld id="{66EE4239-191D-4388-B0F5-1C5222233620}" type="slidenum">
              <a:rPr lang="en-US" smtClean="0"/>
              <a:t>26</a:t>
            </a:fld>
            <a:endParaRPr lang="en-US"/>
          </a:p>
        </p:txBody>
      </p:sp>
    </p:spTree>
    <p:extLst>
      <p:ext uri="{BB962C8B-B14F-4D97-AF65-F5344CB8AC3E}">
        <p14:creationId xmlns:p14="http://schemas.microsoft.com/office/powerpoint/2010/main" val="2838930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look at the UHI in Asheville, we didn’t have thermometers to take the temperature on every street, so we used the next best thing – satellite imagery. The data that we’ll present is based off of NASA satellite-derived land surface temperature, and </a:t>
            </a:r>
            <a:r>
              <a:rPr lang="en-US" baseline="0" dirty="0" err="1" smtClean="0"/>
              <a:t>thats</a:t>
            </a:r>
            <a:r>
              <a:rPr lang="en-US" baseline="0" dirty="0" smtClean="0"/>
              <a:t> </a:t>
            </a:r>
            <a:r>
              <a:rPr lang="en-US" baseline="0" dirty="0"/>
              <a:t>not </a:t>
            </a:r>
            <a:r>
              <a:rPr lang="en-US" baseline="0" dirty="0" smtClean="0"/>
              <a:t>the air </a:t>
            </a:r>
            <a:r>
              <a:rPr lang="en-US" baseline="0" dirty="0"/>
              <a:t>temperature you're used to hearing about it, so it reflects the actual skin temperature of the earth and not the air, which means that the median temperature our data reflects for a black paved parking lot will be really high, maybe higher than you’d expect. As shown in this imagery, because land surface temperature is more extreme, it can also vary greatly even within a small space. Here we can see that the shady spot in the grass is 40 degrees, that sunny asphalt is 66 degrees, but the air temperature across the space is 54 degrees. This is something we want to keep in mind as we look at our temperature data.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Image Credit: Robert </a:t>
            </a:r>
            <a:r>
              <a:rPr lang="en-US" sz="1200" kern="1200" dirty="0" err="1">
                <a:solidFill>
                  <a:schemeClr val="tx1"/>
                </a:solidFill>
                <a:effectLst/>
                <a:latin typeface="+mn-lt"/>
                <a:ea typeface="+mn-ea"/>
                <a:cs typeface="+mn-cs"/>
              </a:rPr>
              <a:t>Simmon</a:t>
            </a:r>
            <a:r>
              <a:rPr lang="en-US" sz="1200" kern="1200" dirty="0">
                <a:solidFill>
                  <a:schemeClr val="tx1"/>
                </a:solidFill>
                <a:effectLst/>
                <a:latin typeface="+mn-lt"/>
                <a:ea typeface="+mn-ea"/>
                <a:cs typeface="+mn-cs"/>
              </a:rPr>
              <a:t>, NASA (text enlarged by NASA DEVELOP)</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Image Source: https://earthobservatory.nasa.gov/features/HottestSpot/page2.php</a:t>
            </a:r>
          </a:p>
          <a:p>
            <a:endParaRPr lang="en-US" baseline="0" dirty="0"/>
          </a:p>
        </p:txBody>
      </p:sp>
      <p:sp>
        <p:nvSpPr>
          <p:cNvPr id="4" name="Slide Number Placeholder 3"/>
          <p:cNvSpPr>
            <a:spLocks noGrp="1"/>
          </p:cNvSpPr>
          <p:nvPr>
            <p:ph type="sldNum" sz="quarter" idx="5"/>
          </p:nvPr>
        </p:nvSpPr>
        <p:spPr/>
        <p:txBody>
          <a:bodyPr/>
          <a:lstStyle/>
          <a:p>
            <a:fld id="{66EE4239-191D-4388-B0F5-1C5222233620}" type="slidenum">
              <a:rPr lang="en-US" smtClean="0"/>
              <a:t>3</a:t>
            </a:fld>
            <a:endParaRPr lang="en-US"/>
          </a:p>
        </p:txBody>
      </p:sp>
    </p:spTree>
    <p:extLst>
      <p:ext uri="{BB962C8B-B14F-4D97-AF65-F5344CB8AC3E}">
        <p14:creationId xmlns:p14="http://schemas.microsoft.com/office/powerpoint/2010/main" val="506427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lumOff val="25000"/>
                  </a:schemeClr>
                </a:solidFill>
              </a:rPr>
              <a:t>As many of you may know, urbanization is increasing around the world. Following this pattern, Asheville is experiencing rapid population growth, which is expected to</a:t>
            </a:r>
            <a:r>
              <a:rPr lang="en-US" sz="1200" baseline="0" dirty="0">
                <a:solidFill>
                  <a:schemeClr val="tx1">
                    <a:lumMod val="75000"/>
                    <a:lumOff val="25000"/>
                  </a:schemeClr>
                </a:solidFill>
              </a:rPr>
              <a:t> continue. </a:t>
            </a:r>
            <a:r>
              <a:rPr lang="en-US" sz="1200" kern="1200" dirty="0">
                <a:solidFill>
                  <a:schemeClr val="tx1"/>
                </a:solidFill>
                <a:effectLst/>
                <a:latin typeface="+mn-lt"/>
                <a:ea typeface="+mn-ea"/>
                <a:cs typeface="+mn-cs"/>
              </a:rPr>
              <a:t>Eighty-two percent of people in the US live in an urban area; following these patterns, Asheville is experiencing a rapid population growth which is expected to continue. Population here has increased 50% in the last 30 years. Since just 2008, there has been a population growth of 10%, but at the same time, there has been a tree cover loss of roughly 6.4% in the city. A well-known benefit of urban tree canopy cover is that it offsets the effects of urban heat islands (UHIs) through shade, reflectance rates, and evapotranspiration, which is a combined process of evaporation from water sources and soil and transpiration through plant leaves. With a growing population demanding more buildings and other impervious surfaces like parking lots, which absorb heat and contribute to UHIs, the presence of trees and their cooling effects is crucial to offset this heat.</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solidFill>
                <a:schemeClr val="tx1">
                  <a:lumMod val="75000"/>
                  <a:lumOff val="25000"/>
                </a:schemeClr>
              </a:solidFill>
            </a:endParaRPr>
          </a:p>
          <a:p>
            <a:pPr marL="0" indent="0">
              <a:buFont typeface="Arial" panose="020B0604020202020204" pitchFamily="34" charset="0"/>
              <a:buNone/>
            </a:pPr>
            <a:r>
              <a:rPr lang="en-US" sz="1200" baseline="0" dirty="0">
                <a:solidFill>
                  <a:schemeClr val="tx1">
                    <a:lumMod val="75000"/>
                    <a:lumOff val="25000"/>
                  </a:schemeClr>
                </a:solidFill>
              </a:rPr>
              <a:t>For this project, we partnered with the City of Asheville Urban Forestry Commission. </a:t>
            </a:r>
            <a:r>
              <a:rPr lang="en-US" dirty="0"/>
              <a:t>The Commission is a volunteer group that works with the city and other nonprofit environmental groups to protect Asheville’s urban forest following the city’s Comprehensive Plan (City of Asheville Tree Commission, 2019). </a:t>
            </a:r>
            <a:r>
              <a:rPr lang="en-US" sz="1200" kern="1200" dirty="0">
                <a:solidFill>
                  <a:schemeClr val="tx1"/>
                </a:solidFill>
                <a:effectLst/>
                <a:latin typeface="+mn-lt"/>
                <a:ea typeface="+mn-ea"/>
                <a:cs typeface="+mn-cs"/>
              </a:rPr>
              <a:t>They advise the City Council on issues pertaining to urban development with policies centered on tree cover preservation and growth (City of Asheville, 2019). </a:t>
            </a:r>
            <a:r>
              <a:rPr lang="en-US" dirty="0"/>
              <a:t>They recently worked with an outside contractor, the Davey Resource Group, to acquire sub-meter resolution data on the urban tree canopy in Asheville, which we were able to include in this project.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Service Layer Credits: </a:t>
            </a:r>
            <a:r>
              <a:rPr lang="en-US" sz="1200" kern="1200" dirty="0" err="1">
                <a:solidFill>
                  <a:schemeClr val="tx1"/>
                </a:solidFill>
                <a:effectLst/>
                <a:latin typeface="+mn-lt"/>
                <a:ea typeface="+mn-ea"/>
                <a:cs typeface="+mn-cs"/>
              </a:rPr>
              <a:t>Esri</a:t>
            </a:r>
            <a:r>
              <a:rPr lang="en-US" sz="1200" kern="1200" dirty="0">
                <a:solidFill>
                  <a:schemeClr val="tx1"/>
                </a:solidFill>
                <a:effectLst/>
                <a:latin typeface="+mn-lt"/>
                <a:ea typeface="+mn-ea"/>
                <a:cs typeface="+mn-cs"/>
              </a:rPr>
              <a:t>, HERE, Garmin, (c) OpenStreetMap contributors, and the GIS user community</a:t>
            </a:r>
          </a:p>
          <a:p>
            <a:r>
              <a:rPr lang="en-US" sz="1200" kern="1200" dirty="0">
                <a:solidFill>
                  <a:schemeClr val="tx1"/>
                </a:solidFill>
                <a:effectLst/>
                <a:latin typeface="+mn-lt"/>
                <a:ea typeface="+mn-ea"/>
                <a:cs typeface="+mn-cs"/>
              </a:rPr>
              <a:t>Sources: </a:t>
            </a:r>
            <a:r>
              <a:rPr lang="en-US" sz="1200" kern="1200" dirty="0" err="1">
                <a:solidFill>
                  <a:schemeClr val="tx1"/>
                </a:solidFill>
                <a:effectLst/>
                <a:latin typeface="+mn-lt"/>
                <a:ea typeface="+mn-ea"/>
                <a:cs typeface="+mn-cs"/>
              </a:rPr>
              <a:t>Esri</a:t>
            </a:r>
            <a:r>
              <a:rPr lang="en-US" sz="1200" kern="1200" dirty="0">
                <a:solidFill>
                  <a:schemeClr val="tx1"/>
                </a:solidFill>
                <a:effectLst/>
                <a:latin typeface="+mn-lt"/>
                <a:ea typeface="+mn-ea"/>
                <a:cs typeface="+mn-cs"/>
              </a:rPr>
              <a:t>, USGS, NOAA</a:t>
            </a:r>
          </a:p>
          <a:p>
            <a:pPr marL="0" indent="0">
              <a:buFont typeface="Arial" panose="020B0604020202020204" pitchFamily="34" charset="0"/>
              <a:buNone/>
            </a:pPr>
            <a:endParaRPr lang="en-US" sz="1200" baseline="0" dirty="0">
              <a:solidFill>
                <a:schemeClr val="tx1">
                  <a:lumMod val="75000"/>
                  <a:lumOff val="25000"/>
                </a:schemeClr>
              </a:solidFill>
            </a:endParaRPr>
          </a:p>
          <a:p>
            <a:pPr marL="0" indent="0">
              <a:buFont typeface="Arial" panose="020B0604020202020204" pitchFamily="34" charset="0"/>
              <a:buNone/>
            </a:pPr>
            <a:r>
              <a:rPr lang="en-US" sz="1200" baseline="0" dirty="0">
                <a:solidFill>
                  <a:schemeClr val="tx1">
                    <a:lumMod val="75000"/>
                    <a:lumOff val="25000"/>
                  </a:schemeClr>
                </a:solidFill>
              </a:rPr>
              <a:t>-----------References-----------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City of Asheville Tree Commission. (2019). </a:t>
            </a:r>
            <a:r>
              <a:rPr lang="en-US" sz="1200" i="1" kern="1200" dirty="0">
                <a:solidFill>
                  <a:schemeClr val="tx1"/>
                </a:solidFill>
                <a:effectLst/>
                <a:latin typeface="+mn-lt"/>
                <a:ea typeface="+mn-ea"/>
                <a:cs typeface="+mn-cs"/>
              </a:rPr>
              <a:t>Asheville Tree Commission Annual Report </a:t>
            </a:r>
            <a:r>
              <a:rPr lang="en-US" sz="1200" kern="1200" dirty="0">
                <a:solidFill>
                  <a:schemeClr val="tx1"/>
                </a:solidFill>
                <a:effectLst/>
                <a:latin typeface="+mn-lt"/>
                <a:ea typeface="+mn-ea"/>
                <a:cs typeface="+mn-cs"/>
              </a:rPr>
              <a:t>[PDF file]. Asheville, NC. Retrieved on 	September 26, 2019 from https://</a:t>
            </a:r>
            <a:r>
              <a:rPr lang="en-US" sz="1200" kern="1200" dirty="0" err="1">
                <a:solidFill>
                  <a:schemeClr val="tx1"/>
                </a:solidFill>
                <a:effectLst/>
                <a:latin typeface="+mn-lt"/>
                <a:ea typeface="+mn-ea"/>
                <a:cs typeface="+mn-cs"/>
              </a:rPr>
              <a:t>drive.google.com</a:t>
            </a:r>
            <a:r>
              <a:rPr lang="en-US" sz="1200" kern="1200" dirty="0">
                <a:solidFill>
                  <a:schemeClr val="tx1"/>
                </a:solidFill>
                <a:effectLst/>
                <a:latin typeface="+mn-lt"/>
                <a:ea typeface="+mn-ea"/>
                <a:cs typeface="+mn-cs"/>
              </a:rPr>
              <a:t>/file/d/1A9v72lCHXgKbzzlm27gIeFC1BvWYP4W1/view</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Davey Resource Group. (2019, Oct 23). Urban Tree Canopy Study, Asheville, North Carolina [PDF file]. Retrieved on October 28, 2019 from https://</a:t>
            </a:r>
            <a:r>
              <a:rPr lang="en-US" sz="1200" kern="1200" dirty="0" err="1">
                <a:solidFill>
                  <a:schemeClr val="tx1"/>
                </a:solidFill>
                <a:effectLst/>
                <a:latin typeface="+mn-lt"/>
                <a:ea typeface="+mn-ea"/>
                <a:cs typeface="+mn-cs"/>
              </a:rPr>
              <a:t>drive.google.com</a:t>
            </a:r>
            <a:r>
              <a:rPr lang="en-US" sz="1200" kern="1200" dirty="0">
                <a:solidFill>
                  <a:schemeClr val="tx1"/>
                </a:solidFill>
                <a:effectLst/>
                <a:latin typeface="+mn-lt"/>
                <a:ea typeface="+mn-ea"/>
                <a:cs typeface="+mn-cs"/>
              </a:rPr>
              <a:t>/drive/folders/183EXsfkstrpvvgmW9L3xbIPzjPLQunzH</a:t>
            </a:r>
          </a:p>
          <a:p>
            <a:endParaRPr lang="en-US" sz="120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U.S. Environmental Protection Agency. (2017). Healthy Benefits of Green Infrastructure in Communities. </a:t>
            </a:r>
            <a:r>
              <a:rPr lang="en-US" sz="1200" b="0" i="1" u="none" strike="noStrike" kern="1200" dirty="0">
                <a:solidFill>
                  <a:schemeClr val="tx1"/>
                </a:solidFill>
                <a:effectLst/>
                <a:latin typeface="+mn-lt"/>
                <a:ea typeface="+mn-ea"/>
                <a:cs typeface="+mn-cs"/>
              </a:rPr>
              <a:t>Healthy Benefits of Green Infrastructure in Communities</a:t>
            </a:r>
            <a:r>
              <a:rPr lang="en-US" sz="1200" b="0" i="0" u="none" strike="noStrike" kern="1200" dirty="0">
                <a:solidFill>
                  <a:schemeClr val="tx1"/>
                </a:solidFill>
                <a:effectLst/>
                <a:latin typeface="+mn-lt"/>
                <a:ea typeface="+mn-ea"/>
                <a:cs typeface="+mn-cs"/>
              </a:rPr>
              <a:t>. Retrieved on November 14, 2019 from </a:t>
            </a:r>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www.epa.gov</a:t>
            </a:r>
            <a:r>
              <a:rPr lang="en-US" sz="1200" kern="1200" dirty="0">
                <a:solidFill>
                  <a:schemeClr val="tx1"/>
                </a:solidFill>
                <a:effectLst/>
                <a:latin typeface="+mn-lt"/>
                <a:ea typeface="+mn-ea"/>
                <a:cs typeface="+mn-cs"/>
              </a:rPr>
              <a:t>/sites/production/files/2017-11/documents/</a:t>
            </a:r>
            <a:r>
              <a:rPr lang="en-US" sz="1200" kern="1200" dirty="0" err="1">
                <a:solidFill>
                  <a:schemeClr val="tx1"/>
                </a:solidFill>
                <a:effectLst/>
                <a:latin typeface="+mn-lt"/>
                <a:ea typeface="+mn-ea"/>
                <a:cs typeface="+mn-cs"/>
              </a:rPr>
              <a:t>greeninfrastructure_healthy_communities_factsheet.pdf</a:t>
            </a:r>
            <a:endParaRPr lang="en-US" sz="1200"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Huang, Y. J., Akbari, H., Taha, H., &amp; Rosenfeld, A. H. (1987). The Potential of Vegetation in Reducing Summer Cooling Loads in Residential Buildings. </a:t>
            </a:r>
            <a:r>
              <a:rPr lang="en-US" sz="1200" b="0" i="1" u="none" strike="noStrike" kern="1200" dirty="0">
                <a:solidFill>
                  <a:schemeClr val="tx1"/>
                </a:solidFill>
                <a:effectLst/>
                <a:latin typeface="+mn-lt"/>
                <a:ea typeface="+mn-ea"/>
                <a:cs typeface="+mn-cs"/>
              </a:rPr>
              <a:t>Journal of Climate and Applied Meteorology</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26</a:t>
            </a:r>
            <a:r>
              <a:rPr lang="en-US" sz="1200" b="0" i="0" u="none" strike="noStrike" kern="1200" dirty="0">
                <a:solidFill>
                  <a:schemeClr val="tx1"/>
                </a:solidFill>
                <a:effectLst/>
                <a:latin typeface="+mn-lt"/>
                <a:ea typeface="+mn-ea"/>
                <a:cs typeface="+mn-cs"/>
              </a:rPr>
              <a:t>(9), 1103–1116.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10.1175/1520-0450(1987)026&lt;1103:tpovir&gt;2.0.co;2. Retrieved on November 14, 2019 from https://</a:t>
            </a:r>
            <a:r>
              <a:rPr lang="en-US" sz="1200" b="0" i="0" u="none" strike="noStrike" kern="1200" dirty="0" err="1">
                <a:solidFill>
                  <a:schemeClr val="tx1"/>
                </a:solidFill>
                <a:effectLst/>
                <a:latin typeface="+mn-lt"/>
                <a:ea typeface="+mn-ea"/>
                <a:cs typeface="+mn-cs"/>
              </a:rPr>
              <a:t>journals.ametsoc.org</a:t>
            </a:r>
            <a:r>
              <a:rPr lang="en-US" sz="1200" b="0" i="0" u="none" strike="noStrike" kern="1200" dirty="0">
                <a:solidFill>
                  <a:schemeClr val="tx1"/>
                </a:solidFill>
                <a:effectLst/>
                <a:latin typeface="+mn-lt"/>
                <a:ea typeface="+mn-ea"/>
                <a:cs typeface="+mn-cs"/>
              </a:rPr>
              <a:t>/</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/pdf/10.1175/1520-0450%281987%29026%3C1103%3ATPOVIR%3E2.0.CO%3B2</a:t>
            </a:r>
          </a:p>
          <a:p>
            <a:endParaRPr lang="en-US" sz="1200" b="0" i="0" u="none" strike="noStrike" kern="1200" dirty="0">
              <a:solidFill>
                <a:schemeClr val="tx1"/>
              </a:solidFill>
              <a:effectLst/>
              <a:latin typeface="+mn-lt"/>
              <a:ea typeface="+mn-ea"/>
              <a:cs typeface="+mn-cs"/>
            </a:endParaRPr>
          </a:p>
          <a:p>
            <a:r>
              <a:rPr lang="en-US" sz="1200" b="0" i="0" u="none" strike="noStrike" kern="1200" dirty="0" err="1">
                <a:solidFill>
                  <a:schemeClr val="tx1"/>
                </a:solidFill>
                <a:effectLst/>
                <a:latin typeface="+mn-lt"/>
                <a:ea typeface="+mn-ea"/>
                <a:cs typeface="+mn-cs"/>
              </a:rPr>
              <a:t>Qiu</a:t>
            </a:r>
            <a:r>
              <a:rPr lang="en-US" sz="1200" b="0" i="0" u="none" strike="noStrike" kern="1200" dirty="0">
                <a:solidFill>
                  <a:schemeClr val="tx1"/>
                </a:solidFill>
                <a:effectLst/>
                <a:latin typeface="+mn-lt"/>
                <a:ea typeface="+mn-ea"/>
                <a:cs typeface="+mn-cs"/>
              </a:rPr>
              <a:t>, G.-Y., Li, H.-Y., Zhang, Q.-T., Chen, W., Liang, X.-J., &amp; Li, X.-Z. (2013). Effects of Evapotranspiration on Mitigation of Urban Temperature by Vegetation and Urban Agriculture. </a:t>
            </a:r>
            <a:r>
              <a:rPr lang="en-US" sz="1200" b="0" i="1" u="none" strike="noStrike" kern="1200" dirty="0">
                <a:solidFill>
                  <a:schemeClr val="tx1"/>
                </a:solidFill>
                <a:effectLst/>
                <a:latin typeface="+mn-lt"/>
                <a:ea typeface="+mn-ea"/>
                <a:cs typeface="+mn-cs"/>
              </a:rPr>
              <a:t>Journal of Integrative Agriculture</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12</a:t>
            </a:r>
            <a:r>
              <a:rPr lang="en-US" sz="1200" b="0" i="0" u="none" strike="noStrike" kern="1200" dirty="0">
                <a:solidFill>
                  <a:schemeClr val="tx1"/>
                </a:solidFill>
                <a:effectLst/>
                <a:latin typeface="+mn-lt"/>
                <a:ea typeface="+mn-ea"/>
                <a:cs typeface="+mn-cs"/>
              </a:rPr>
              <a:t>(8), 1307–1315. </a:t>
            </a:r>
            <a:r>
              <a:rPr lang="en-US" sz="1200" b="0" i="0" u="none" strike="noStrike" kern="1200" dirty="0" err="1">
                <a:solidFill>
                  <a:schemeClr val="tx1"/>
                </a:solidFill>
                <a:effectLst/>
                <a:latin typeface="+mn-lt"/>
                <a:ea typeface="+mn-ea"/>
                <a:cs typeface="+mn-cs"/>
              </a:rPr>
              <a:t>doi</a:t>
            </a:r>
            <a:r>
              <a:rPr lang="en-US" sz="1200" b="0" i="0" u="none" strike="noStrike" kern="1200" dirty="0">
                <a:solidFill>
                  <a:schemeClr val="tx1"/>
                </a:solidFill>
                <a:effectLst/>
                <a:latin typeface="+mn-lt"/>
                <a:ea typeface="+mn-ea"/>
                <a:cs typeface="+mn-cs"/>
              </a:rPr>
              <a:t>: 10.1016/s2095-3119(13)60543-2. Retrieved on November 14, 2019 from https://</a:t>
            </a:r>
            <a:r>
              <a:rPr lang="en-US" sz="1200" b="0" i="0" u="none" strike="noStrike" kern="1200" dirty="0" err="1">
                <a:solidFill>
                  <a:schemeClr val="tx1"/>
                </a:solidFill>
                <a:effectLst/>
                <a:latin typeface="+mn-lt"/>
                <a:ea typeface="+mn-ea"/>
                <a:cs typeface="+mn-cs"/>
              </a:rPr>
              <a:t>www.sciencedirect.com</a:t>
            </a:r>
            <a:r>
              <a:rPr lang="en-US" sz="1200" b="0" i="0" u="none" strike="noStrike" kern="1200" dirty="0">
                <a:solidFill>
                  <a:schemeClr val="tx1"/>
                </a:solidFill>
                <a:effectLst/>
                <a:latin typeface="+mn-lt"/>
                <a:ea typeface="+mn-ea"/>
                <a:cs typeface="+mn-cs"/>
              </a:rPr>
              <a:t>/science/article/</a:t>
            </a:r>
            <a:r>
              <a:rPr lang="en-US" sz="1200" b="0" i="0" u="none" strike="noStrike" kern="1200" dirty="0" err="1">
                <a:solidFill>
                  <a:schemeClr val="tx1"/>
                </a:solidFill>
                <a:effectLst/>
                <a:latin typeface="+mn-lt"/>
                <a:ea typeface="+mn-ea"/>
                <a:cs typeface="+mn-cs"/>
              </a:rPr>
              <a:t>pii</a:t>
            </a:r>
            <a:r>
              <a:rPr lang="en-US" sz="1200" b="0" i="0" u="none" strike="noStrike" kern="1200" dirty="0">
                <a:solidFill>
                  <a:schemeClr val="tx1"/>
                </a:solidFill>
                <a:effectLst/>
                <a:latin typeface="+mn-lt"/>
                <a:ea typeface="+mn-ea"/>
                <a:cs typeface="+mn-cs"/>
              </a:rPr>
              <a:t>/S2095311913605432</a:t>
            </a:r>
          </a:p>
          <a:p>
            <a:pPr marL="0" indent="0">
              <a:buFont typeface="Arial" panose="020B0604020202020204" pitchFamily="34" charset="0"/>
              <a:buNone/>
            </a:pPr>
            <a:endParaRPr lang="en-US" sz="1200" baseline="0" dirty="0">
              <a:solidFill>
                <a:schemeClr val="tx1">
                  <a:lumMod val="75000"/>
                  <a:lumOff val="25000"/>
                </a:schemeClr>
              </a:solidFill>
            </a:endParaRPr>
          </a:p>
          <a:p>
            <a:pPr marL="0" indent="0">
              <a:buFont typeface="Arial" panose="020B0604020202020204" pitchFamily="34" charset="0"/>
              <a:buNone/>
            </a:pPr>
            <a:r>
              <a:rPr lang="en-US" sz="1200" b="0" i="0" u="none" strike="noStrike" kern="1200" dirty="0">
                <a:solidFill>
                  <a:schemeClr val="tx1"/>
                </a:solidFill>
                <a:effectLst/>
                <a:latin typeface="+mn-lt"/>
                <a:ea typeface="+mn-ea"/>
                <a:cs typeface="+mn-cs"/>
              </a:rPr>
              <a:t>United Nations, Department of Economic and Social Affairs. (2018). </a:t>
            </a:r>
            <a:r>
              <a:rPr lang="en-US" sz="1200" b="0" i="1" u="none" strike="noStrike" kern="1200" dirty="0">
                <a:solidFill>
                  <a:schemeClr val="tx1"/>
                </a:solidFill>
                <a:effectLst/>
                <a:latin typeface="+mn-lt"/>
                <a:ea typeface="+mn-ea"/>
                <a:cs typeface="+mn-cs"/>
              </a:rPr>
              <a:t>2018 Revision of World Urbanization Prospects</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2018 Revision of World Urbanization Prospects</a:t>
            </a:r>
            <a:r>
              <a:rPr lang="en-US" sz="1200" b="0" i="0" u="none" strike="noStrike" kern="1200" dirty="0">
                <a:solidFill>
                  <a:schemeClr val="tx1"/>
                </a:solidFill>
                <a:effectLst/>
                <a:latin typeface="+mn-lt"/>
                <a:ea typeface="+mn-ea"/>
                <a:cs typeface="+mn-cs"/>
              </a:rPr>
              <a:t>. Retrieved on November 8, 2019 from https://</a:t>
            </a:r>
            <a:r>
              <a:rPr lang="en-US" sz="1200" b="0" i="0" u="none" strike="noStrike" kern="1200" dirty="0" err="1">
                <a:solidFill>
                  <a:schemeClr val="tx1"/>
                </a:solidFill>
                <a:effectLst/>
                <a:latin typeface="+mn-lt"/>
                <a:ea typeface="+mn-ea"/>
                <a:cs typeface="+mn-cs"/>
              </a:rPr>
              <a:t>www.un.org</a:t>
            </a:r>
            <a:r>
              <a:rPr lang="en-US" sz="1200" b="0" i="0" u="none" strike="noStrike" kern="1200" dirty="0">
                <a:solidFill>
                  <a:schemeClr val="tx1"/>
                </a:solidFill>
                <a:effectLst/>
                <a:latin typeface="+mn-lt"/>
                <a:ea typeface="+mn-ea"/>
                <a:cs typeface="+mn-cs"/>
              </a:rPr>
              <a:t>/development/</a:t>
            </a:r>
            <a:r>
              <a:rPr lang="en-US" sz="1200" b="0" i="0" u="none" strike="noStrike" kern="1200" dirty="0" err="1">
                <a:solidFill>
                  <a:schemeClr val="tx1"/>
                </a:solidFill>
                <a:effectLst/>
                <a:latin typeface="+mn-lt"/>
                <a:ea typeface="+mn-ea"/>
                <a:cs typeface="+mn-cs"/>
              </a:rPr>
              <a:t>desa</a:t>
            </a:r>
            <a:r>
              <a:rPr lang="en-US" sz="1200" b="0" i="0" u="none" strike="noStrike" kern="1200" dirty="0">
                <a:solidFill>
                  <a:schemeClr val="tx1"/>
                </a:solidFill>
                <a:effectLst/>
                <a:latin typeface="+mn-lt"/>
                <a:ea typeface="+mn-ea"/>
                <a:cs typeface="+mn-cs"/>
              </a:rPr>
              <a:t>/publications/2018-revision-of-world-urbanization-prospects.html</a:t>
            </a:r>
          </a:p>
          <a:p>
            <a:pPr marL="0" indent="0">
              <a:buFont typeface="Arial" panose="020B0604020202020204" pitchFamily="34" charset="0"/>
              <a:buNone/>
            </a:pPr>
            <a:endParaRPr lang="en-US"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3081286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partner’s concerns led us to three goals with our project:</a:t>
            </a:r>
          </a:p>
          <a:p>
            <a:endParaRPr lang="en-US" dirty="0"/>
          </a:p>
          <a:p>
            <a:pPr marL="228600" indent="-228600">
              <a:buAutoNum type="arabicParenR"/>
            </a:pPr>
            <a:r>
              <a:rPr lang="en-US" dirty="0"/>
              <a:t>To assess how Land Surface Temperature has changed in Asheville over the last 35 years, as well as over the last 10 years.</a:t>
            </a:r>
          </a:p>
          <a:p>
            <a:pPr marL="228600" indent="-228600">
              <a:buAutoNum type="arabicParenR"/>
            </a:pPr>
            <a:r>
              <a:rPr lang="en-US" dirty="0"/>
              <a:t>To explore the potential statistical relationship between tree cover and land surface temperature in Asheville.</a:t>
            </a:r>
          </a:p>
          <a:p>
            <a:pPr marL="228600" indent="-228600">
              <a:buAutoNum type="arabicParenR"/>
            </a:pPr>
            <a:r>
              <a:rPr lang="en-US" dirty="0"/>
              <a:t>To use the data on LST, tree cover, and other socioeconomic factors to construct a heat vulnerability index to identify heat vulnerable communities in Asheville.</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Information Below ------------------------------</a:t>
            </a:r>
          </a:p>
          <a:p>
            <a:r>
              <a:rPr lang="en-US" baseline="0" dirty="0"/>
              <a:t>The images are from maps generated in ArcMap by the Asheville Urban Development Team using Landsat 8, Davey Resource Group UTC analysis, and US Census Tracts, respectively. </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5</a:t>
            </a:fld>
            <a:endParaRPr lang="en-US"/>
          </a:p>
        </p:txBody>
      </p:sp>
    </p:spTree>
    <p:extLst>
      <p:ext uri="{BB962C8B-B14F-4D97-AF65-F5344CB8AC3E}">
        <p14:creationId xmlns:p14="http://schemas.microsoft.com/office/powerpoint/2010/main" val="841275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answer</a:t>
            </a:r>
            <a:r>
              <a:rPr lang="en-US" baseline="0" dirty="0"/>
              <a:t> these three objectives, our workflow ended up split in two: the temperature change analysis with the tree cover analysis, and the heat vulnerability index. For each of these, we had to source the data, process it, analyze it and display the end products. So we’ll walk you through that now.</a:t>
            </a:r>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3885761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First,</a:t>
            </a:r>
            <a:r>
              <a:rPr lang="en-US" b="0" baseline="0" dirty="0"/>
              <a:t> we’ll go through our process for the temperature analysis. The first step in this process was data acquisition. </a:t>
            </a:r>
            <a:endParaRPr lang="en-US" b="0" dirty="0"/>
          </a:p>
        </p:txBody>
      </p:sp>
      <p:sp>
        <p:nvSpPr>
          <p:cNvPr id="4" name="Slide Number Placeholder 3"/>
          <p:cNvSpPr>
            <a:spLocks noGrp="1"/>
          </p:cNvSpPr>
          <p:nvPr>
            <p:ph type="sldNum" sz="quarter" idx="5"/>
          </p:nvPr>
        </p:nvSpPr>
        <p:spPr/>
        <p:txBody>
          <a:bodyPr/>
          <a:lstStyle/>
          <a:p>
            <a:fld id="{66EE4239-191D-4388-B0F5-1C5222233620}" type="slidenum">
              <a:rPr lang="en-US" smtClean="0"/>
              <a:t>7</a:t>
            </a:fld>
            <a:endParaRPr lang="en-US"/>
          </a:p>
        </p:txBody>
      </p:sp>
    </p:spTree>
    <p:extLst>
      <p:ext uri="{BB962C8B-B14F-4D97-AF65-F5344CB8AC3E}">
        <p14:creationId xmlns:p14="http://schemas.microsoft.com/office/powerpoint/2010/main" val="328826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Th</a:t>
            </a:r>
            <a:r>
              <a:rPr lang="en-US" sz="1600" baseline="0" dirty="0"/>
              <a:t>e temperature data we used was Satellite- derived Land Surface Temperature from Landsat 5 for the </a:t>
            </a:r>
            <a:r>
              <a:rPr lang="en-US" sz="1600" dirty="0"/>
              <a:t>years 1984 to 2011 and Landsat</a:t>
            </a:r>
            <a:r>
              <a:rPr lang="en-US" sz="1600" baseline="0" dirty="0"/>
              <a:t> 8 for </a:t>
            </a:r>
            <a:r>
              <a:rPr lang="en-US" sz="1600" dirty="0"/>
              <a:t>years 2013 to 2018. We</a:t>
            </a:r>
            <a:r>
              <a:rPr lang="en-US" sz="1600" baseline="0" dirty="0"/>
              <a:t> used </a:t>
            </a:r>
            <a:r>
              <a:rPr lang="en-US" sz="1600" baseline="0" dirty="0" smtClean="0"/>
              <a:t>Google </a:t>
            </a:r>
            <a:r>
              <a:rPr lang="en-US" sz="1600" baseline="0" dirty="0"/>
              <a:t>Earth Engine, which is both a catalog of extensive data </a:t>
            </a:r>
            <a:r>
              <a:rPr lang="en-US" sz="1600" baseline="0" dirty="0" smtClean="0"/>
              <a:t>and an API using </a:t>
            </a:r>
            <a:r>
              <a:rPr lang="en-US" sz="1600" baseline="0" dirty="0" err="1" smtClean="0"/>
              <a:t>javascript</a:t>
            </a:r>
            <a:r>
              <a:rPr lang="en-US" sz="1600" baseline="0" dirty="0" smtClean="0"/>
              <a:t> where </a:t>
            </a:r>
            <a:r>
              <a:rPr lang="en-US" sz="1600" baseline="0" dirty="0"/>
              <a:t>we could do some filtering and analysis. Many projects use MODIS for Land Surface Temperature, since this is a readily available product, but MODIS is only available at a 250 meter resolution, and since we wanted to investigate fine scale differences within the city, we chose to use Landsat to calculate </a:t>
            </a:r>
            <a:r>
              <a:rPr lang="en-US" sz="1600" baseline="0" dirty="0" smtClean="0"/>
              <a:t>temperature </a:t>
            </a:r>
            <a:r>
              <a:rPr lang="en-US" sz="1600" baseline="0" dirty="0"/>
              <a:t>since this is at a 30 meter resolution.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aseline="0" dirty="0"/>
          </a:p>
          <a:p>
            <a:endParaRPr lang="en-US"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------------------------------Image Information Below ------------------------------</a:t>
            </a:r>
            <a:endParaRPr lang="en-US" sz="1600" kern="1200" dirty="0">
              <a:solidFill>
                <a:schemeClr val="tx1">
                  <a:lumMod val="75000"/>
                  <a:lumOff val="25000"/>
                </a:schemeClr>
              </a:solidFill>
              <a:latin typeface="Century Gothic" panose="020B0502020202020204" pitchFamily="34" charset="0"/>
              <a:ea typeface="+mn-ea"/>
              <a:cs typeface="+mn-cs"/>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aseline="0" dirty="0"/>
              <a:t>Landsat 5 Image</a:t>
            </a:r>
          </a:p>
          <a:p>
            <a:pPr marL="171450" indent="-171450">
              <a:buFont typeface="Arial" panose="020B0604020202020204" pitchFamily="34" charset="0"/>
              <a:buChar char="•"/>
            </a:pPr>
            <a:r>
              <a:rPr lang="en-US" sz="1600" kern="1200" dirty="0">
                <a:solidFill>
                  <a:schemeClr val="tx1"/>
                </a:solidFill>
                <a:effectLst/>
                <a:latin typeface="+mn-lt"/>
                <a:ea typeface="+mn-ea"/>
                <a:cs typeface="+mn-cs"/>
              </a:rPr>
              <a:t>Image Source: </a:t>
            </a:r>
            <a:r>
              <a:rPr lang="en-US" sz="1600" dirty="0"/>
              <a:t>http://www.devpedia.developexchange.com/dp/images/thumb/6/69/01_Landsat5.png/200px-01_Landsat5.png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a:t>Landsat</a:t>
            </a:r>
            <a:r>
              <a:rPr lang="en-US" sz="1600" b="0" baseline="0" dirty="0"/>
              <a:t> 8 Image</a:t>
            </a:r>
            <a:endParaRPr lang="en-US" sz="1600" baseline="0" dirty="0"/>
          </a:p>
          <a:p>
            <a:pPr marL="171450" indent="-171450">
              <a:buFont typeface="Arial" panose="020B0604020202020204" pitchFamily="34" charset="0"/>
              <a:buChar char="•"/>
            </a:pPr>
            <a:r>
              <a:rPr lang="en-US" sz="1600" kern="1200" dirty="0">
                <a:solidFill>
                  <a:schemeClr val="tx1"/>
                </a:solidFill>
                <a:effectLst/>
                <a:latin typeface="+mn-lt"/>
                <a:ea typeface="+mn-ea"/>
                <a:cs typeface="+mn-cs"/>
              </a:rPr>
              <a:t>Image Source: </a:t>
            </a:r>
            <a:r>
              <a:rPr lang="en-US" sz="1600" b="0" dirty="0"/>
              <a:t>http://www.devpedia.developexchange.com/dp/images/thumb/c/c2/03_Landsat8.png/200px-03_Landsat8.png</a:t>
            </a:r>
            <a:endParaRPr lang="en-US" b="1" dirty="0"/>
          </a:p>
        </p:txBody>
      </p:sp>
      <p:sp>
        <p:nvSpPr>
          <p:cNvPr id="4" name="Slide Number Placeholder 3"/>
          <p:cNvSpPr>
            <a:spLocks noGrp="1"/>
          </p:cNvSpPr>
          <p:nvPr>
            <p:ph type="sldNum" sz="quarter" idx="5"/>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1325645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Next,</a:t>
            </a:r>
            <a:r>
              <a:rPr lang="en-US" b="0" baseline="0" dirty="0"/>
              <a:t> we had to process this temperature data so it could be used in our analysis.</a:t>
            </a:r>
            <a:endParaRPr lang="en-US" b="0" dirty="0"/>
          </a:p>
        </p:txBody>
      </p:sp>
      <p:sp>
        <p:nvSpPr>
          <p:cNvPr id="4" name="Slide Number Placeholder 3"/>
          <p:cNvSpPr>
            <a:spLocks noGrp="1"/>
          </p:cNvSpPr>
          <p:nvPr>
            <p:ph type="sldNum" sz="quarter" idx="5"/>
          </p:nvPr>
        </p:nvSpPr>
        <p:spPr/>
        <p:txBody>
          <a:bodyPr/>
          <a:lstStyle/>
          <a:p>
            <a:fld id="{66EE4239-191D-4388-B0F5-1C5222233620}" type="slidenum">
              <a:rPr lang="en-US" smtClean="0"/>
              <a:t>9</a:t>
            </a:fld>
            <a:endParaRPr lang="en-US"/>
          </a:p>
        </p:txBody>
      </p:sp>
    </p:spTree>
    <p:extLst>
      <p:ext uri="{BB962C8B-B14F-4D97-AF65-F5344CB8AC3E}">
        <p14:creationId xmlns:p14="http://schemas.microsoft.com/office/powerpoint/2010/main" val="19627411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a:latin typeface="Arial" panose="020B0604020202020204" pitchFamily="34" charset="0"/>
                <a:cs typeface="Arial" panose="020B0604020202020204" pitchFamily="34" charset="0"/>
              </a:rPr>
              <a:t>National</a:t>
            </a:r>
            <a:r>
              <a:rPr lang="en-US" sz="800" baseline="0" dirty="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1B57AF"/>
                </a:solidFill>
              </a:defRPr>
            </a:lvl1pPr>
          </a:lstStyle>
          <a:p>
            <a:r>
              <a:rPr lang="en-US" dirty="0"/>
              <a:t>CLICK TO EDIT MASTER TITLE STYLE</a:t>
            </a:r>
          </a:p>
        </p:txBody>
      </p:sp>
      <p:sp>
        <p:nvSpPr>
          <p:cNvPr id="5" name="Content Placeholder 4"/>
          <p:cNvSpPr>
            <a:spLocks noGrp="1"/>
          </p:cNvSpPr>
          <p:nvPr>
            <p:ph sz="quarter" idx="10"/>
          </p:nvPr>
        </p:nvSpPr>
        <p:spPr>
          <a:xfrm>
            <a:off x="495300" y="1250950"/>
            <a:ext cx="11201400" cy="2900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p:cNvSpPr>
            <a:spLocks noGrp="1"/>
          </p:cNvSpPr>
          <p:nvPr>
            <p:ph sz="quarter" idx="13"/>
          </p:nvPr>
        </p:nvSpPr>
        <p:spPr>
          <a:xfrm>
            <a:off x="507332"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4"/>
          </p:nvPr>
        </p:nvSpPr>
        <p:spPr>
          <a:xfrm>
            <a:off x="5659558"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91382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1B57AF"/>
                </a:solidFill>
              </a:defRPr>
            </a:lvl1pPr>
          </a:lstStyle>
          <a:p>
            <a:r>
              <a:rPr lang="en-US" dirty="0"/>
              <a:t>CLICK TO EDIT MASTER TITLE STYLE</a:t>
            </a:r>
          </a:p>
        </p:txBody>
      </p:sp>
      <p:sp>
        <p:nvSpPr>
          <p:cNvPr id="16" name="Hexagon 15"/>
          <p:cNvSpPr/>
          <p:nvPr userDrawn="1"/>
        </p:nvSpPr>
        <p:spPr>
          <a:xfrm>
            <a:off x="9465270" y="5257798"/>
            <a:ext cx="1839440" cy="1600202"/>
          </a:xfrm>
          <a:prstGeom prst="hexagon">
            <a:avLst>
              <a:gd name="adj" fmla="val 28832"/>
              <a:gd name="vf" fmla="val 115470"/>
            </a:avLst>
          </a:prstGeom>
          <a:solidFill>
            <a:srgbClr val="1B57A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1B57AF">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3"/>
          </p:nvPr>
        </p:nvSpPr>
        <p:spPr>
          <a:xfrm>
            <a:off x="8381999"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quarter" idx="14"/>
          </p:nvPr>
        </p:nvSpPr>
        <p:spPr>
          <a:xfrm>
            <a:off x="443865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quarter" idx="15"/>
          </p:nvPr>
        </p:nvSpPr>
        <p:spPr>
          <a:xfrm>
            <a:off x="49530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5558086"/>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1">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1B57AF"/>
                </a:solidFill>
              </a:defRPr>
            </a:lvl1pPr>
          </a:lstStyle>
          <a:p>
            <a:r>
              <a:rPr lang="en-US" dirty="0"/>
              <a:t>CLICK TO EDIT MASTER TITLE STYLE</a:t>
            </a:r>
          </a:p>
        </p:txBody>
      </p:sp>
      <p:sp>
        <p:nvSpPr>
          <p:cNvPr id="7" name="Content Placeholder 4"/>
          <p:cNvSpPr>
            <a:spLocks noGrp="1"/>
          </p:cNvSpPr>
          <p:nvPr>
            <p:ph sz="quarter" idx="11"/>
          </p:nvPr>
        </p:nvSpPr>
        <p:spPr>
          <a:xfrm>
            <a:off x="6701588"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p:nvPr>
        </p:nvSpPr>
        <p:spPr>
          <a:xfrm>
            <a:off x="507332"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508000" y="4330700"/>
            <a:ext cx="11188700" cy="21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07740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8382000" y="1660524"/>
            <a:ext cx="3314700" cy="4668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1627997" y="266701"/>
            <a:ext cx="10515600" cy="685799"/>
          </a:xfrm>
        </p:spPr>
        <p:txBody>
          <a:bodyPr/>
          <a:lstStyle>
            <a:lvl1pPr>
              <a:defRPr b="1">
                <a:solidFill>
                  <a:srgbClr val="1B57AF"/>
                </a:solidFill>
              </a:defRPr>
            </a:lvl1pPr>
          </a:lstStyle>
          <a:p>
            <a:r>
              <a:rPr lang="en-US" dirty="0"/>
              <a:t>CLICK TO EDIT MASTER TITLE STYLE</a:t>
            </a:r>
          </a:p>
        </p:txBody>
      </p:sp>
    </p:spTree>
    <p:extLst>
      <p:ext uri="{BB962C8B-B14F-4D97-AF65-F5344CB8AC3E}">
        <p14:creationId xmlns:p14="http://schemas.microsoft.com/office/powerpoint/2010/main" val="673917571"/>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rgbClr val="1B57AF"/>
                </a:solidFill>
              </a:rPr>
              <a:t>ACKNOWLEDGEMENTS</a:t>
            </a: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a:solidFill>
                <a:schemeClr val="bg2">
                  <a:lumMod val="50000"/>
                </a:schemeClr>
              </a:solidFill>
              <a:latin typeface="Arial" panose="020B0604020202020204" pitchFamily="34" charset="0"/>
              <a:cs typeface="Arial" panose="020B0604020202020204" pitchFamily="34" charset="0"/>
            </a:endParaRPr>
          </a:p>
        </p:txBody>
      </p:sp>
      <p:pic>
        <p:nvPicPr>
          <p:cNvPr id="7" name="Picture 6"/>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84435" y="386363"/>
            <a:ext cx="2112264" cy="425769"/>
          </a:xfrm>
          <a:prstGeom prst="rect">
            <a:avLst/>
          </a:prstGeom>
        </p:spPr>
      </p:pic>
    </p:spTree>
    <p:extLst>
      <p:ext uri="{BB962C8B-B14F-4D97-AF65-F5344CB8AC3E}">
        <p14:creationId xmlns:p14="http://schemas.microsoft.com/office/powerpoint/2010/main" val="3308358493"/>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1B57AF"/>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Tree>
    <p:extLst>
      <p:ext uri="{BB962C8B-B14F-4D97-AF65-F5344CB8AC3E}">
        <p14:creationId xmlns:p14="http://schemas.microsoft.com/office/powerpoint/2010/main" val="2255266607"/>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1B57A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1B57A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1B57AF">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1B57A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1B57AF"/>
                </a:solidFill>
              </a:defRPr>
            </a:lvl1pPr>
          </a:lstStyle>
          <a:p>
            <a:r>
              <a:rPr lang="en-US" dirty="0"/>
              <a:t>CLICK TO EDIT MASTER TITLE STYLE</a:t>
            </a:r>
          </a:p>
        </p:txBody>
      </p:sp>
      <p:sp>
        <p:nvSpPr>
          <p:cNvPr id="6" name="Content Placeholder 5"/>
          <p:cNvSpPr>
            <a:spLocks noGrp="1"/>
          </p:cNvSpPr>
          <p:nvPr>
            <p:ph sz="quarter" idx="10"/>
          </p:nvPr>
        </p:nvSpPr>
        <p:spPr>
          <a:xfrm>
            <a:off x="1257300"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1"/>
          </p:nvPr>
        </p:nvSpPr>
        <p:spPr>
          <a:xfrm>
            <a:off x="6892809"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1257300" y="4535488"/>
            <a:ext cx="8032750" cy="190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4860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1B57AF"/>
                </a:solidFill>
              </a:defRPr>
            </a:lvl1pPr>
          </a:lstStyle>
          <a:p>
            <a:r>
              <a:rPr lang="en-US" dirty="0"/>
              <a:t>CLICK TO EDIT MASTER TITLE STYLE</a:t>
            </a:r>
          </a:p>
        </p:txBody>
      </p:sp>
      <p:sp>
        <p:nvSpPr>
          <p:cNvPr id="4" name="Content Placeholder 3"/>
          <p:cNvSpPr>
            <a:spLocks noGrp="1"/>
          </p:cNvSpPr>
          <p:nvPr>
            <p:ph sz="quarter" idx="10"/>
          </p:nvPr>
        </p:nvSpPr>
        <p:spPr>
          <a:xfrm>
            <a:off x="495300" y="1104900"/>
            <a:ext cx="11201400" cy="2706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513344" y="4010044"/>
            <a:ext cx="11201400" cy="22759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4339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1B57AF">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1B57A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1B57AF"/>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1B57AF"/>
                </a:solidFill>
              </a:defRPr>
            </a:lvl1pPr>
          </a:lstStyle>
          <a:p>
            <a:r>
              <a:rPr lang="en-US" dirty="0"/>
              <a:t>CLICK TO EDIT MASTER TITLE STYLE</a:t>
            </a:r>
          </a:p>
        </p:txBody>
      </p:sp>
      <p:sp>
        <p:nvSpPr>
          <p:cNvPr id="8" name="Content Placeholder 7"/>
          <p:cNvSpPr>
            <a:spLocks noGrp="1"/>
          </p:cNvSpPr>
          <p:nvPr>
            <p:ph sz="quarter" idx="11"/>
          </p:nvPr>
        </p:nvSpPr>
        <p:spPr>
          <a:xfrm>
            <a:off x="6196013" y="952500"/>
            <a:ext cx="5500687" cy="4870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2"/>
          </p:nvPr>
        </p:nvSpPr>
        <p:spPr>
          <a:xfrm>
            <a:off x="1289050" y="2784968"/>
            <a:ext cx="4040188" cy="1241676"/>
          </a:xfrm>
        </p:spPr>
        <p:txBody>
          <a:bodyPr/>
          <a:lstStyle/>
          <a:p>
            <a:pPr lvl="0"/>
            <a:r>
              <a:rPr lang="en-US" dirty="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a:t>Edit Master text styles</a:t>
            </a:r>
          </a:p>
        </p:txBody>
      </p:sp>
    </p:spTree>
    <p:extLst>
      <p:ext uri="{BB962C8B-B14F-4D97-AF65-F5344CB8AC3E}">
        <p14:creationId xmlns:p14="http://schemas.microsoft.com/office/powerpoint/2010/main" val="3019106945"/>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21558"/>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1B57AF"/>
                </a:solidFill>
              </a:defRPr>
            </a:lvl1pPr>
          </a:lstStyle>
          <a:p>
            <a:r>
              <a:rPr lang="en-US" dirty="0"/>
              <a:t>CLICK TO EDIT MASTER TITLE STYLE</a:t>
            </a:r>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a:t>Edit Master text styles</a:t>
            </a:r>
          </a:p>
        </p:txBody>
      </p:sp>
    </p:spTree>
    <p:extLst>
      <p:ext uri="{BB962C8B-B14F-4D97-AF65-F5344CB8AC3E}">
        <p14:creationId xmlns:p14="http://schemas.microsoft.com/office/powerpoint/2010/main" val="90406387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1B57AF"/>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a:t>CLICK TO EDIT MASTER TITLE STYLE</a:t>
            </a:r>
          </a:p>
        </p:txBody>
      </p:sp>
      <p:sp>
        <p:nvSpPr>
          <p:cNvPr id="5" name="Content Placeholder 4"/>
          <p:cNvSpPr>
            <a:spLocks noGrp="1"/>
          </p:cNvSpPr>
          <p:nvPr>
            <p:ph sz="quarter" idx="10"/>
          </p:nvPr>
        </p:nvSpPr>
        <p:spPr>
          <a:xfrm>
            <a:off x="495301"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1"/>
          </p:nvPr>
        </p:nvSpPr>
        <p:spPr>
          <a:xfrm>
            <a:off x="4406566"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p:cNvSpPr>
            <a:spLocks noGrp="1"/>
          </p:cNvSpPr>
          <p:nvPr>
            <p:ph sz="quarter" idx="12"/>
          </p:nvPr>
        </p:nvSpPr>
        <p:spPr>
          <a:xfrm>
            <a:off x="8317832"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26282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11/20/2019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emf"/></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image" Target="../media/image21.emf"/><Relationship Id="rId7" Type="http://schemas.openxmlformats.org/officeDocument/2006/relationships/image" Target="../media/image24.emf"/><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0.emf"/><Relationship Id="rId5" Type="http://schemas.openxmlformats.org/officeDocument/2006/relationships/image" Target="../media/image22.jpg"/><Relationship Id="rId4" Type="http://schemas.openxmlformats.org/officeDocument/2006/relationships/image" Target="../media/image29.emf"/></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22.jpg"/><Relationship Id="rId5" Type="http://schemas.openxmlformats.org/officeDocument/2006/relationships/image" Target="../media/image30.emf"/><Relationship Id="rId4" Type="http://schemas.openxmlformats.org/officeDocument/2006/relationships/image" Target="../media/image8.emf"/></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34.jpg"/><Relationship Id="rId5" Type="http://schemas.openxmlformats.org/officeDocument/2006/relationships/image" Target="../media/image33.jpeg"/><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37.emf"/><Relationship Id="rId5" Type="http://schemas.openxmlformats.org/officeDocument/2006/relationships/image" Target="../media/image36.jpg"/><Relationship Id="rId4" Type="http://schemas.openxmlformats.org/officeDocument/2006/relationships/image" Target="../media/image7.jp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110848" y="4107448"/>
            <a:ext cx="1820749" cy="1193391"/>
            <a:chOff x="8025208" y="3531159"/>
            <a:chExt cx="1820749" cy="1193391"/>
          </a:xfrm>
        </p:grpSpPr>
        <p:sp>
          <p:nvSpPr>
            <p:cNvPr id="15" name="TextBox 14"/>
            <p:cNvSpPr txBox="1"/>
            <p:nvPr userDrawn="1"/>
          </p:nvSpPr>
          <p:spPr>
            <a:xfrm>
              <a:off x="8025208" y="3531159"/>
              <a:ext cx="1820749"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Darcy Gray</a:t>
              </a:r>
            </a:p>
          </p:txBody>
        </p:sp>
        <p:sp>
          <p:nvSpPr>
            <p:cNvPr id="16" name="Rectangle 15"/>
            <p:cNvSpPr/>
            <p:nvPr userDrawn="1"/>
          </p:nvSpPr>
          <p:spPr>
            <a:xfrm>
              <a:off x="8025208" y="3966272"/>
              <a:ext cx="1306768"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Amiya Kalra</a:t>
              </a:r>
            </a:p>
          </p:txBody>
        </p:sp>
        <p:sp>
          <p:nvSpPr>
            <p:cNvPr id="18" name="Rectangle 17"/>
            <p:cNvSpPr/>
            <p:nvPr userDrawn="1"/>
          </p:nvSpPr>
          <p:spPr>
            <a:xfrm>
              <a:off x="8025208" y="4401385"/>
              <a:ext cx="1495922" cy="3231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Amy Kennedy</a:t>
              </a:r>
            </a:p>
          </p:txBody>
        </p:sp>
      </p:grpSp>
      <p:sp>
        <p:nvSpPr>
          <p:cNvPr id="37" name="Title 1"/>
          <p:cNvSpPr txBox="1">
            <a:spLocks/>
          </p:cNvSpPr>
          <p:nvPr/>
        </p:nvSpPr>
        <p:spPr>
          <a:xfrm>
            <a:off x="7110848" y="1110054"/>
            <a:ext cx="4290485" cy="1503946"/>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1B57AF"/>
                </a:solidFill>
                <a:effectLst/>
                <a:uLnTx/>
                <a:uFillTx/>
                <a:latin typeface="Century Gothic" panose="020B0502020202020204" pitchFamily="34" charset="0"/>
                <a:ea typeface="+mj-ea"/>
                <a:cs typeface="+mj-cs"/>
              </a:rPr>
              <a:t>ASHEVILLE URBAN DEVELOPMENT</a:t>
            </a:r>
          </a:p>
        </p:txBody>
      </p:sp>
      <p:sp>
        <p:nvSpPr>
          <p:cNvPr id="38" name="Subtitle 2"/>
          <p:cNvSpPr txBox="1">
            <a:spLocks/>
          </p:cNvSpPr>
          <p:nvPr/>
        </p:nvSpPr>
        <p:spPr>
          <a:xfrm>
            <a:off x="7110848" y="2725437"/>
            <a:ext cx="4792133"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Using NASA Earth Observations to Quantify the Impact of Urban </a:t>
            </a:r>
            <a:r>
              <a:rPr kumimoji="0" lang="en-US" sz="1600" b="0"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rPr>
              <a:t>Tree Canopy </a:t>
            </a:r>
            <a:r>
              <a:rPr kumimoji="0" lang="en-US" sz="1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Cover on Urban Heat and Identify Community Vulnerability in </a:t>
            </a:r>
            <a:r>
              <a:rPr kumimoji="0" lang="en-US" sz="1600" b="0"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n-ea"/>
                <a:cs typeface="+mn-cs"/>
              </a:rPr>
              <a:t>Asheville, North Carolina</a:t>
            </a:r>
            <a:endParaRPr kumimoji="0" lang="en-US" sz="16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4969" r="35118"/>
          <a:stretch/>
        </p:blipFill>
        <p:spPr>
          <a:xfrm>
            <a:off x="-1" y="0"/>
            <a:ext cx="6942667" cy="68580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067088"/>
            <a:ext cx="12192000" cy="715571"/>
          </a:xfrm>
          <a:prstGeom prst="rect">
            <a:avLst/>
          </a:prstGeom>
        </p:spPr>
      </p:pic>
      <p:sp>
        <p:nvSpPr>
          <p:cNvPr id="3" name="TextBox 2"/>
          <p:cNvSpPr txBox="1"/>
          <p:nvPr/>
        </p:nvSpPr>
        <p:spPr>
          <a:xfrm>
            <a:off x="3155090" y="6213396"/>
            <a:ext cx="7136613" cy="369332"/>
          </a:xfrm>
          <a:prstGeom prst="rect">
            <a:avLst/>
          </a:prstGeom>
          <a:noFill/>
        </p:spPr>
        <p:txBody>
          <a:bodyPr wrap="square" rtlCol="0" anchor="ctr">
            <a:spAutoFit/>
          </a:bodyPr>
          <a:lstStyle/>
          <a:p>
            <a:pPr lvl="0" algn="r"/>
            <a:r>
              <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rPr>
              <a:t>North </a:t>
            </a:r>
            <a:r>
              <a:rPr lang="en-US" dirty="0">
                <a:solidFill>
                  <a:prstClr val="white"/>
                </a:solidFill>
              </a:rPr>
              <a:t>Carolina </a:t>
            </a:r>
            <a:r>
              <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rPr>
              <a:t>– NCEI | Fall 2019</a:t>
            </a:r>
          </a:p>
        </p:txBody>
      </p:sp>
    </p:spTree>
    <p:extLst>
      <p:ext uri="{BB962C8B-B14F-4D97-AF65-F5344CB8AC3E}">
        <p14:creationId xmlns:p14="http://schemas.microsoft.com/office/powerpoint/2010/main" val="18545360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032" y="419100"/>
            <a:ext cx="10515600" cy="457201"/>
          </a:xfrm>
        </p:spPr>
        <p:txBody>
          <a:bodyPr>
            <a:normAutofit fontScale="90000"/>
          </a:bodyPr>
          <a:lstStyle/>
          <a:p>
            <a:r>
              <a:rPr lang="en-US" dirty="0"/>
              <a:t>DATA PROCESSING</a:t>
            </a:r>
          </a:p>
        </p:txBody>
      </p:sp>
      <p:graphicFrame>
        <p:nvGraphicFramePr>
          <p:cNvPr id="10" name="Diagram 9"/>
          <p:cNvGraphicFramePr/>
          <p:nvPr>
            <p:extLst/>
          </p:nvPr>
        </p:nvGraphicFramePr>
        <p:xfrm>
          <a:off x="6156832" y="1591235"/>
          <a:ext cx="5120768" cy="40475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5253" y="1908514"/>
            <a:ext cx="4117277" cy="3413006"/>
          </a:xfrm>
          <a:prstGeom prst="rect">
            <a:avLst/>
          </a:prstGeom>
        </p:spPr>
      </p:pic>
    </p:spTree>
    <p:extLst>
      <p:ext uri="{BB962C8B-B14F-4D97-AF65-F5344CB8AC3E}">
        <p14:creationId xmlns:p14="http://schemas.microsoft.com/office/powerpoint/2010/main" val="19129518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6EE0E-927C-A649-B240-74EF8DAA5935}"/>
              </a:ext>
            </a:extLst>
          </p:cNvPr>
          <p:cNvSpPr>
            <a:spLocks noGrp="1"/>
          </p:cNvSpPr>
          <p:nvPr>
            <p:ph type="title"/>
          </p:nvPr>
        </p:nvSpPr>
        <p:spPr>
          <a:xfrm>
            <a:off x="988358" y="419100"/>
            <a:ext cx="10515600" cy="457201"/>
          </a:xfrm>
        </p:spPr>
        <p:txBody>
          <a:bodyPr>
            <a:normAutofit fontScale="90000"/>
          </a:bodyPr>
          <a:lstStyle/>
          <a:p>
            <a:r>
              <a:rPr lang="en-US" dirty="0"/>
              <a:t>METHODOLOGY </a:t>
            </a:r>
            <a:r>
              <a:rPr lang="en-US" dirty="0" smtClean="0">
                <a:latin typeface="Century Gothic" panose="020B0502020202020204" pitchFamily="34" charset="0"/>
              </a:rPr>
              <a:t>– </a:t>
            </a:r>
            <a:r>
              <a:rPr lang="en-US" dirty="0" smtClean="0"/>
              <a:t>LST </a:t>
            </a:r>
            <a:r>
              <a:rPr lang="en-US" dirty="0"/>
              <a:t>Analysis</a:t>
            </a:r>
            <a:endParaRPr lang="en-US" dirty="0"/>
          </a:p>
        </p:txBody>
      </p:sp>
      <p:graphicFrame>
        <p:nvGraphicFramePr>
          <p:cNvPr id="3" name="Diagram 2"/>
          <p:cNvGraphicFramePr/>
          <p:nvPr/>
        </p:nvGraphicFramePr>
        <p:xfrm>
          <a:off x="1689100" y="87630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ounded Rectangle 3"/>
          <p:cNvSpPr/>
          <p:nvPr/>
        </p:nvSpPr>
        <p:spPr>
          <a:xfrm>
            <a:off x="7619022" y="2899833"/>
            <a:ext cx="2285023" cy="1371600"/>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662494" y="3124908"/>
            <a:ext cx="2198077" cy="923330"/>
          </a:xfrm>
          <a:prstGeom prst="rect">
            <a:avLst/>
          </a:prstGeom>
          <a:noFill/>
        </p:spPr>
        <p:txBody>
          <a:bodyPr wrap="square" rtlCol="0">
            <a:spAutoFit/>
          </a:bodyPr>
          <a:lstStyle/>
          <a:p>
            <a:pPr algn="ctr"/>
            <a:r>
              <a:rPr lang="en-US" sz="2700" b="1" dirty="0">
                <a:solidFill>
                  <a:schemeClr val="tx1">
                    <a:lumMod val="75000"/>
                    <a:lumOff val="25000"/>
                  </a:schemeClr>
                </a:solidFill>
              </a:rPr>
              <a:t>Data Analysis</a:t>
            </a:r>
          </a:p>
        </p:txBody>
      </p:sp>
    </p:spTree>
    <p:extLst>
      <p:ext uri="{BB962C8B-B14F-4D97-AF65-F5344CB8AC3E}">
        <p14:creationId xmlns:p14="http://schemas.microsoft.com/office/powerpoint/2010/main" val="3690061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a:grpSpLocks noChangeAspect="1"/>
          </p:cNvGrpSpPr>
          <p:nvPr/>
        </p:nvGrpSpPr>
        <p:grpSpPr>
          <a:xfrm>
            <a:off x="964487" y="1566646"/>
            <a:ext cx="5570857" cy="4797710"/>
            <a:chOff x="909069" y="1066147"/>
            <a:chExt cx="6300809" cy="5426356"/>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t="4182" r="10946" b="14488"/>
            <a:stretch/>
          </p:blipFill>
          <p:spPr>
            <a:xfrm>
              <a:off x="1086309" y="1066147"/>
              <a:ext cx="4591235" cy="5426356"/>
            </a:xfrm>
            <a:prstGeom prst="rect">
              <a:avLst/>
            </a:prstGeom>
          </p:spPr>
        </p:pic>
        <p:sp>
          <p:nvSpPr>
            <p:cNvPr id="11" name="TextBox 10"/>
            <p:cNvSpPr txBox="1"/>
            <p:nvPr/>
          </p:nvSpPr>
          <p:spPr>
            <a:xfrm>
              <a:off x="909069" y="1156514"/>
              <a:ext cx="5741233" cy="522157"/>
            </a:xfrm>
            <a:prstGeom prst="rect">
              <a:avLst/>
            </a:prstGeom>
            <a:noFill/>
          </p:spPr>
          <p:txBody>
            <a:bodyPr wrap="square" rtlCol="0">
              <a:spAutoFit/>
            </a:bodyPr>
            <a:lstStyle/>
            <a:p>
              <a:pPr algn="ctr"/>
              <a:r>
                <a:rPr lang="en-US" sz="2400" dirty="0">
                  <a:solidFill>
                    <a:schemeClr val="tx1">
                      <a:lumMod val="75000"/>
                      <a:lumOff val="25000"/>
                    </a:schemeClr>
                  </a:solidFill>
                </a:rPr>
                <a:t>Median LST </a:t>
              </a:r>
              <a:r>
                <a:rPr lang="en-US" sz="2400" dirty="0" smtClean="0">
                  <a:solidFill>
                    <a:schemeClr val="tx1">
                      <a:lumMod val="75000"/>
                      <a:lumOff val="25000"/>
                    </a:schemeClr>
                  </a:solidFill>
                </a:rPr>
                <a:t>1984 to 1986</a:t>
              </a:r>
              <a:endParaRPr lang="en-US" sz="2400" dirty="0">
                <a:solidFill>
                  <a:schemeClr val="tx1">
                    <a:lumMod val="75000"/>
                    <a:lumOff val="25000"/>
                  </a:schemeClr>
                </a:solidFill>
              </a:endParaRPr>
            </a:p>
          </p:txBody>
        </p:sp>
        <p:sp>
          <p:nvSpPr>
            <p:cNvPr id="31" name="TextBox 30"/>
            <p:cNvSpPr txBox="1"/>
            <p:nvPr/>
          </p:nvSpPr>
          <p:spPr>
            <a:xfrm>
              <a:off x="1206197" y="5882156"/>
              <a:ext cx="2644943" cy="348105"/>
            </a:xfrm>
            <a:prstGeom prst="rect">
              <a:avLst/>
            </a:prstGeom>
            <a:noFill/>
          </p:spPr>
          <p:txBody>
            <a:bodyPr wrap="square" rtlCol="0">
              <a:spAutoFit/>
            </a:bodyPr>
            <a:lstStyle/>
            <a:p>
              <a:r>
                <a:rPr lang="en-US" sz="1400" dirty="0"/>
                <a:t>     </a:t>
              </a:r>
              <a:r>
                <a:rPr lang="en-US" sz="1400" dirty="0">
                  <a:solidFill>
                    <a:schemeClr val="tx1">
                      <a:lumMod val="75000"/>
                      <a:lumOff val="25000"/>
                    </a:schemeClr>
                  </a:solidFill>
                </a:rPr>
                <a:t>0    2.5     5         10</a:t>
              </a:r>
            </a:p>
          </p:txBody>
        </p:sp>
        <p:grpSp>
          <p:nvGrpSpPr>
            <p:cNvPr id="23" name="Group 22"/>
            <p:cNvGrpSpPr/>
            <p:nvPr/>
          </p:nvGrpSpPr>
          <p:grpSpPr>
            <a:xfrm>
              <a:off x="3638630" y="4091850"/>
              <a:ext cx="3571248" cy="1837838"/>
              <a:chOff x="8886179" y="25268232"/>
              <a:chExt cx="3571248" cy="1837838"/>
            </a:xfrm>
          </p:grpSpPr>
          <p:grpSp>
            <p:nvGrpSpPr>
              <p:cNvPr id="24" name="Group 23"/>
              <p:cNvGrpSpPr/>
              <p:nvPr/>
            </p:nvGrpSpPr>
            <p:grpSpPr>
              <a:xfrm>
                <a:off x="10418996" y="25700325"/>
                <a:ext cx="2038431" cy="1405745"/>
                <a:chOff x="11801595" y="20322231"/>
                <a:chExt cx="2149050" cy="1707388"/>
              </a:xfrm>
            </p:grpSpPr>
            <p:pic>
              <p:nvPicPr>
                <p:cNvPr id="26" name="Picture 25"/>
                <p:cNvPicPr>
                  <a:picLocks noChangeAspect="1"/>
                </p:cNvPicPr>
                <p:nvPr/>
              </p:nvPicPr>
              <p:blipFill rotWithShape="1">
                <a:blip r:embed="rId4"/>
                <a:srcRect t="54850" r="73313" b="18748"/>
                <a:stretch/>
              </p:blipFill>
              <p:spPr>
                <a:xfrm>
                  <a:off x="11801595" y="20432910"/>
                  <a:ext cx="431248" cy="1101031"/>
                </a:xfrm>
                <a:prstGeom prst="rect">
                  <a:avLst/>
                </a:prstGeom>
              </p:spPr>
            </p:pic>
            <p:sp>
              <p:nvSpPr>
                <p:cNvPr id="27" name="TextBox 26"/>
                <p:cNvSpPr txBox="1"/>
                <p:nvPr/>
              </p:nvSpPr>
              <p:spPr>
                <a:xfrm>
                  <a:off x="12167974" y="21057178"/>
                  <a:ext cx="1720032" cy="972441"/>
                </a:xfrm>
                <a:prstGeom prst="rect">
                  <a:avLst/>
                </a:prstGeom>
                <a:noFill/>
              </p:spPr>
              <p:txBody>
                <a:bodyPr wrap="square" rtlCol="0">
                  <a:spAutoFit/>
                </a:bodyPr>
                <a:lstStyle/>
                <a:p>
                  <a:r>
                    <a:rPr lang="en-US" sz="2000" dirty="0">
                      <a:solidFill>
                        <a:schemeClr val="tx1">
                          <a:lumMod val="75000"/>
                          <a:lumOff val="25000"/>
                        </a:schemeClr>
                      </a:solidFill>
                    </a:rPr>
                    <a:t>Low: 56° F</a:t>
                  </a:r>
                </a:p>
                <a:p>
                  <a:endParaRPr lang="en-US" sz="2000" dirty="0"/>
                </a:p>
              </p:txBody>
            </p:sp>
            <p:sp>
              <p:nvSpPr>
                <p:cNvPr id="28" name="TextBox 27"/>
                <p:cNvSpPr txBox="1"/>
                <p:nvPr/>
              </p:nvSpPr>
              <p:spPr>
                <a:xfrm>
                  <a:off x="12167973" y="20322231"/>
                  <a:ext cx="1782672" cy="549641"/>
                </a:xfrm>
                <a:prstGeom prst="rect">
                  <a:avLst/>
                </a:prstGeom>
                <a:noFill/>
              </p:spPr>
              <p:txBody>
                <a:bodyPr wrap="square" rtlCol="0">
                  <a:spAutoFit/>
                </a:bodyPr>
                <a:lstStyle/>
                <a:p>
                  <a:r>
                    <a:rPr lang="en-US" sz="2000" dirty="0">
                      <a:solidFill>
                        <a:schemeClr val="tx1">
                          <a:lumMod val="75000"/>
                          <a:lumOff val="25000"/>
                        </a:schemeClr>
                      </a:solidFill>
                    </a:rPr>
                    <a:t>High: 95° F</a:t>
                  </a:r>
                </a:p>
              </p:txBody>
            </p:sp>
          </p:grpSp>
          <p:sp>
            <p:nvSpPr>
              <p:cNvPr id="25" name="TextBox 24"/>
              <p:cNvSpPr txBox="1"/>
              <p:nvPr/>
            </p:nvSpPr>
            <p:spPr>
              <a:xfrm>
                <a:off x="8886179" y="25268232"/>
                <a:ext cx="3428585" cy="591778"/>
              </a:xfrm>
              <a:prstGeom prst="rect">
                <a:avLst/>
              </a:prstGeom>
              <a:noFill/>
            </p:spPr>
            <p:txBody>
              <a:bodyPr wrap="square" rtlCol="0">
                <a:spAutoFit/>
              </a:bodyPr>
              <a:lstStyle/>
              <a:p>
                <a:pPr algn="ctr"/>
                <a:r>
                  <a:rPr lang="en-US" sz="2800" b="1" dirty="0">
                    <a:solidFill>
                      <a:schemeClr val="tx1">
                        <a:lumMod val="75000"/>
                        <a:lumOff val="25000"/>
                      </a:schemeClr>
                    </a:solidFill>
                  </a:rPr>
                  <a:t>LST</a:t>
                </a:r>
                <a:endParaRPr lang="en-US" sz="2000" b="1" dirty="0">
                  <a:solidFill>
                    <a:schemeClr val="tx1">
                      <a:lumMod val="75000"/>
                      <a:lumOff val="25000"/>
                    </a:schemeClr>
                  </a:solidFill>
                </a:endParaRPr>
              </a:p>
            </p:txBody>
          </p:sp>
        </p:grpSp>
        <p:sp>
          <p:nvSpPr>
            <p:cNvPr id="40" name="TextBox 39"/>
            <p:cNvSpPr txBox="1"/>
            <p:nvPr/>
          </p:nvSpPr>
          <p:spPr>
            <a:xfrm>
              <a:off x="3286897" y="5864751"/>
              <a:ext cx="1867296" cy="348105"/>
            </a:xfrm>
            <a:prstGeom prst="rect">
              <a:avLst/>
            </a:prstGeom>
            <a:noFill/>
          </p:spPr>
          <p:txBody>
            <a:bodyPr wrap="square" rtlCol="0">
              <a:spAutoFit/>
            </a:bodyPr>
            <a:lstStyle/>
            <a:p>
              <a:r>
                <a:rPr lang="en-US" sz="1400" dirty="0">
                  <a:solidFill>
                    <a:schemeClr val="tx1">
                      <a:lumMod val="75000"/>
                      <a:lumOff val="25000"/>
                    </a:schemeClr>
                  </a:solidFill>
                </a:rPr>
                <a:t>km</a:t>
              </a:r>
            </a:p>
          </p:txBody>
        </p:sp>
      </p:grpSp>
      <p:grpSp>
        <p:nvGrpSpPr>
          <p:cNvPr id="43" name="Group 42"/>
          <p:cNvGrpSpPr>
            <a:grpSpLocks noChangeAspect="1"/>
          </p:cNvGrpSpPr>
          <p:nvPr/>
        </p:nvGrpSpPr>
        <p:grpSpPr>
          <a:xfrm>
            <a:off x="6227019" y="1277138"/>
            <a:ext cx="4828133" cy="5030223"/>
            <a:chOff x="6171601" y="816395"/>
            <a:chExt cx="5460765" cy="5689335"/>
          </a:xfrm>
        </p:grpSpPr>
        <p:pic>
          <p:nvPicPr>
            <p:cNvPr id="21" name="Picture 20"/>
            <p:cNvPicPr>
              <a:picLocks noChangeAspect="1"/>
            </p:cNvPicPr>
            <p:nvPr/>
          </p:nvPicPr>
          <p:blipFill rotWithShape="1">
            <a:blip r:embed="rId5" cstate="print">
              <a:extLst>
                <a:ext uri="{28A0092B-C50C-407E-A947-70E740481C1C}">
                  <a14:useLocalDpi xmlns:a14="http://schemas.microsoft.com/office/drawing/2010/main" val="0"/>
                </a:ext>
              </a:extLst>
            </a:blip>
            <a:srcRect l="9553" b="13568"/>
            <a:stretch/>
          </p:blipFill>
          <p:spPr>
            <a:xfrm>
              <a:off x="6972978" y="816395"/>
              <a:ext cx="4659388" cy="5689335"/>
            </a:xfrm>
            <a:prstGeom prst="rect">
              <a:avLst/>
            </a:prstGeom>
          </p:spPr>
        </p:pic>
        <p:sp>
          <p:nvSpPr>
            <p:cNvPr id="20" name="TextBox 19"/>
            <p:cNvSpPr txBox="1"/>
            <p:nvPr/>
          </p:nvSpPr>
          <p:spPr>
            <a:xfrm>
              <a:off x="6171601" y="1129617"/>
              <a:ext cx="5454350" cy="522157"/>
            </a:xfrm>
            <a:prstGeom prst="rect">
              <a:avLst/>
            </a:prstGeom>
            <a:noFill/>
          </p:spPr>
          <p:txBody>
            <a:bodyPr wrap="square" rtlCol="0">
              <a:spAutoFit/>
            </a:bodyPr>
            <a:lstStyle/>
            <a:p>
              <a:pPr algn="ctr"/>
              <a:r>
                <a:rPr lang="en-US" sz="2400" dirty="0">
                  <a:solidFill>
                    <a:schemeClr val="tx1">
                      <a:lumMod val="75000"/>
                      <a:lumOff val="25000"/>
                    </a:schemeClr>
                  </a:solidFill>
                </a:rPr>
                <a:t>Median LST </a:t>
              </a:r>
              <a:r>
                <a:rPr lang="en-US" sz="2400" dirty="0" smtClean="0">
                  <a:solidFill>
                    <a:schemeClr val="tx1">
                      <a:lumMod val="75000"/>
                      <a:lumOff val="25000"/>
                    </a:schemeClr>
                  </a:solidFill>
                </a:rPr>
                <a:t>2017 to 2019</a:t>
              </a:r>
              <a:endParaRPr lang="en-US" sz="2400" dirty="0">
                <a:solidFill>
                  <a:schemeClr val="tx1">
                    <a:lumMod val="75000"/>
                    <a:lumOff val="25000"/>
                  </a:schemeClr>
                </a:solidFill>
              </a:endParaRPr>
            </a:p>
          </p:txBody>
        </p:sp>
        <p:sp>
          <p:nvSpPr>
            <p:cNvPr id="41" name="TextBox 40"/>
            <p:cNvSpPr txBox="1"/>
            <p:nvPr/>
          </p:nvSpPr>
          <p:spPr>
            <a:xfrm>
              <a:off x="8707877" y="5838846"/>
              <a:ext cx="1867296" cy="348105"/>
            </a:xfrm>
            <a:prstGeom prst="rect">
              <a:avLst/>
            </a:prstGeom>
            <a:noFill/>
          </p:spPr>
          <p:txBody>
            <a:bodyPr wrap="square" rtlCol="0">
              <a:spAutoFit/>
            </a:bodyPr>
            <a:lstStyle/>
            <a:p>
              <a:r>
                <a:rPr lang="en-US" sz="1400" dirty="0">
                  <a:solidFill>
                    <a:schemeClr val="tx1">
                      <a:lumMod val="75000"/>
                      <a:lumOff val="25000"/>
                    </a:schemeClr>
                  </a:solidFill>
                </a:rPr>
                <a:t>km</a:t>
              </a:r>
            </a:p>
          </p:txBody>
        </p:sp>
      </p:grpSp>
      <p:sp>
        <p:nvSpPr>
          <p:cNvPr id="4" name="Title 3"/>
          <p:cNvSpPr>
            <a:spLocks noGrp="1" noChangeAspect="1"/>
          </p:cNvSpPr>
          <p:nvPr>
            <p:ph type="title"/>
          </p:nvPr>
        </p:nvSpPr>
        <p:spPr>
          <a:xfrm>
            <a:off x="1818321" y="308693"/>
            <a:ext cx="9982201" cy="1191933"/>
          </a:xfrm>
        </p:spPr>
        <p:txBody>
          <a:bodyPr>
            <a:noAutofit/>
          </a:bodyPr>
          <a:lstStyle/>
          <a:p>
            <a:pPr algn="ctr"/>
            <a:r>
              <a:rPr lang="en-US" sz="4000" dirty="0"/>
              <a:t>35-YEAR LAND SURFACE TEMPERATURE </a:t>
            </a:r>
            <a:br>
              <a:rPr lang="en-US" sz="4000" dirty="0"/>
            </a:br>
            <a:r>
              <a:rPr lang="en-US" sz="4000" dirty="0"/>
              <a:t>CHANGE IN ASHEVILLE</a:t>
            </a:r>
          </a:p>
        </p:txBody>
      </p:sp>
      <p:grpSp>
        <p:nvGrpSpPr>
          <p:cNvPr id="32" name="Group 31">
            <a:extLst>
              <a:ext uri="{FF2B5EF4-FFF2-40B4-BE49-F238E27FC236}">
                <a16:creationId xmlns:a16="http://schemas.microsoft.com/office/drawing/2014/main" id="{A22250B6-3F37-2043-9565-79CC26893DA3}"/>
              </a:ext>
            </a:extLst>
          </p:cNvPr>
          <p:cNvGrpSpPr/>
          <p:nvPr/>
        </p:nvGrpSpPr>
        <p:grpSpPr>
          <a:xfrm>
            <a:off x="1911409" y="1977672"/>
            <a:ext cx="316839" cy="797094"/>
            <a:chOff x="4014938" y="1124696"/>
            <a:chExt cx="316839" cy="797094"/>
          </a:xfrm>
        </p:grpSpPr>
        <p:sp>
          <p:nvSpPr>
            <p:cNvPr id="33" name="TextBox 32">
              <a:extLst>
                <a:ext uri="{FF2B5EF4-FFF2-40B4-BE49-F238E27FC236}">
                  <a16:creationId xmlns:a16="http://schemas.microsoft.com/office/drawing/2014/main" id="{6EBADF12-3076-6745-9931-DD6DF61ABA12}"/>
                </a:ext>
              </a:extLst>
            </p:cNvPr>
            <p:cNvSpPr txBox="1"/>
            <p:nvPr/>
          </p:nvSpPr>
          <p:spPr>
            <a:xfrm>
              <a:off x="4014938" y="1124696"/>
              <a:ext cx="184424" cy="338554"/>
            </a:xfrm>
            <a:prstGeom prst="rect">
              <a:avLst/>
            </a:prstGeom>
            <a:noFill/>
          </p:spPr>
          <p:txBody>
            <a:bodyPr wrap="square" rtlCol="0">
              <a:spAutoFit/>
            </a:bodyPr>
            <a:lstStyle/>
            <a:p>
              <a:endParaRPr lang="en-US" sz="1600" dirty="0">
                <a:latin typeface="Garamond" panose="02020404030301010803" pitchFamily="18" charset="0"/>
              </a:endParaRPr>
            </a:p>
          </p:txBody>
        </p:sp>
        <p:sp>
          <p:nvSpPr>
            <p:cNvPr id="34" name="Triangle 33">
              <a:extLst>
                <a:ext uri="{FF2B5EF4-FFF2-40B4-BE49-F238E27FC236}">
                  <a16:creationId xmlns:a16="http://schemas.microsoft.com/office/drawing/2014/main" id="{338EBCEE-7D45-EC42-A072-D77ACEB480B1}"/>
                </a:ext>
              </a:extLst>
            </p:cNvPr>
            <p:cNvSpPr/>
            <p:nvPr/>
          </p:nvSpPr>
          <p:spPr>
            <a:xfrm>
              <a:off x="4029560" y="1487838"/>
              <a:ext cx="302217" cy="42620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iangle 34">
              <a:extLst>
                <a:ext uri="{FF2B5EF4-FFF2-40B4-BE49-F238E27FC236}">
                  <a16:creationId xmlns:a16="http://schemas.microsoft.com/office/drawing/2014/main" id="{32F96E6B-6B10-AF47-8B0E-9CCFD9DF2FE6}"/>
                </a:ext>
              </a:extLst>
            </p:cNvPr>
            <p:cNvSpPr/>
            <p:nvPr/>
          </p:nvSpPr>
          <p:spPr>
            <a:xfrm>
              <a:off x="4021810" y="1774554"/>
              <a:ext cx="309966" cy="14723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17CC90D9-8470-4644-9250-2FB864F0EA13}"/>
              </a:ext>
            </a:extLst>
          </p:cNvPr>
          <p:cNvGrpSpPr/>
          <p:nvPr/>
        </p:nvGrpSpPr>
        <p:grpSpPr>
          <a:xfrm>
            <a:off x="7322486" y="1944247"/>
            <a:ext cx="316839" cy="797094"/>
            <a:chOff x="4014938" y="1124696"/>
            <a:chExt cx="316839" cy="797094"/>
          </a:xfrm>
        </p:grpSpPr>
        <p:sp>
          <p:nvSpPr>
            <p:cNvPr id="37" name="TextBox 36">
              <a:extLst>
                <a:ext uri="{FF2B5EF4-FFF2-40B4-BE49-F238E27FC236}">
                  <a16:creationId xmlns:a16="http://schemas.microsoft.com/office/drawing/2014/main" id="{3DB3E69A-ACE0-7E47-826E-B25D16AB7B34}"/>
                </a:ext>
              </a:extLst>
            </p:cNvPr>
            <p:cNvSpPr txBox="1"/>
            <p:nvPr/>
          </p:nvSpPr>
          <p:spPr>
            <a:xfrm>
              <a:off x="4014938" y="1124696"/>
              <a:ext cx="184424" cy="338554"/>
            </a:xfrm>
            <a:prstGeom prst="rect">
              <a:avLst/>
            </a:prstGeom>
            <a:noFill/>
          </p:spPr>
          <p:txBody>
            <a:bodyPr wrap="square" rtlCol="0">
              <a:spAutoFit/>
            </a:bodyPr>
            <a:lstStyle/>
            <a:p>
              <a:endParaRPr lang="en-US" sz="1600" dirty="0">
                <a:latin typeface="Garamond" panose="02020404030301010803" pitchFamily="18" charset="0"/>
              </a:endParaRPr>
            </a:p>
          </p:txBody>
        </p:sp>
        <p:sp>
          <p:nvSpPr>
            <p:cNvPr id="38" name="Triangle 37">
              <a:extLst>
                <a:ext uri="{FF2B5EF4-FFF2-40B4-BE49-F238E27FC236}">
                  <a16:creationId xmlns:a16="http://schemas.microsoft.com/office/drawing/2014/main" id="{E70BC994-D122-EA43-8A41-87FDDE3BF9B3}"/>
                </a:ext>
              </a:extLst>
            </p:cNvPr>
            <p:cNvSpPr/>
            <p:nvPr/>
          </p:nvSpPr>
          <p:spPr>
            <a:xfrm>
              <a:off x="4029560" y="1487838"/>
              <a:ext cx="302217" cy="42620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riangle 38">
              <a:extLst>
                <a:ext uri="{FF2B5EF4-FFF2-40B4-BE49-F238E27FC236}">
                  <a16:creationId xmlns:a16="http://schemas.microsoft.com/office/drawing/2014/main" id="{966AE7B9-837A-1C4E-86E1-592FBA4AB6AE}"/>
                </a:ext>
              </a:extLst>
            </p:cNvPr>
            <p:cNvSpPr/>
            <p:nvPr/>
          </p:nvSpPr>
          <p:spPr>
            <a:xfrm>
              <a:off x="4021810" y="1774554"/>
              <a:ext cx="309966" cy="14723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B239B3EA-0703-DC4F-8437-1570AB4B9AF6}"/>
              </a:ext>
            </a:extLst>
          </p:cNvPr>
          <p:cNvSpPr txBox="1"/>
          <p:nvPr/>
        </p:nvSpPr>
        <p:spPr>
          <a:xfrm>
            <a:off x="6618014" y="5717736"/>
            <a:ext cx="2064939" cy="307777"/>
          </a:xfrm>
          <a:prstGeom prst="rect">
            <a:avLst/>
          </a:prstGeom>
          <a:noFill/>
        </p:spPr>
        <p:txBody>
          <a:bodyPr wrap="square" rtlCol="0">
            <a:spAutoFit/>
          </a:bodyPr>
          <a:lstStyle/>
          <a:p>
            <a:r>
              <a:rPr lang="en-US" sz="1400" dirty="0"/>
              <a:t>     </a:t>
            </a:r>
            <a:r>
              <a:rPr lang="en-US" sz="1400" dirty="0">
                <a:solidFill>
                  <a:schemeClr val="tx1">
                    <a:lumMod val="75000"/>
                    <a:lumOff val="25000"/>
                  </a:schemeClr>
                </a:solidFill>
              </a:rPr>
              <a:t>0    2.5     5         10</a:t>
            </a:r>
          </a:p>
        </p:txBody>
      </p:sp>
    </p:spTree>
    <p:extLst>
      <p:ext uri="{BB962C8B-B14F-4D97-AF65-F5344CB8AC3E}">
        <p14:creationId xmlns:p14="http://schemas.microsoft.com/office/powerpoint/2010/main" val="13540186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1257300" y="276741"/>
            <a:ext cx="10233148"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1B57AF"/>
                </a:solidFill>
              </a:rPr>
              <a:t>CORRELATION BETWEEN TREES AND LST</a:t>
            </a:r>
          </a:p>
        </p:txBody>
      </p:sp>
      <p:pic>
        <p:nvPicPr>
          <p:cNvPr id="21" name="Picture 20">
            <a:extLst>
              <a:ext uri="{FF2B5EF4-FFF2-40B4-BE49-F238E27FC236}">
                <a16:creationId xmlns:a16="http://schemas.microsoft.com/office/drawing/2014/main" id="{ABE78A81-F173-8541-802D-A99B0B4DE400}"/>
              </a:ext>
            </a:extLst>
          </p:cNvPr>
          <p:cNvPicPr>
            <a:picLocks noChangeAspect="1"/>
          </p:cNvPicPr>
          <p:nvPr/>
        </p:nvPicPr>
        <p:blipFill rotWithShape="1">
          <a:blip r:embed="rId3">
            <a:extLst>
              <a:ext uri="{28A0092B-C50C-407E-A947-70E740481C1C}">
                <a14:useLocalDpi xmlns:a14="http://schemas.microsoft.com/office/drawing/2010/main" val="0"/>
              </a:ext>
            </a:extLst>
          </a:blip>
          <a:srcRect l="5651" t="18728" r="5802" b="18592"/>
          <a:stretch/>
        </p:blipFill>
        <p:spPr>
          <a:xfrm>
            <a:off x="2039240" y="1181573"/>
            <a:ext cx="8521158" cy="4661051"/>
          </a:xfrm>
          <a:prstGeom prst="rect">
            <a:avLst/>
          </a:prstGeom>
        </p:spPr>
      </p:pic>
      <p:sp>
        <p:nvSpPr>
          <p:cNvPr id="23" name="TextBox 22">
            <a:extLst>
              <a:ext uri="{FF2B5EF4-FFF2-40B4-BE49-F238E27FC236}">
                <a16:creationId xmlns:a16="http://schemas.microsoft.com/office/drawing/2014/main" id="{4BA4A19B-B5C7-8840-831C-072B9E6E413D}"/>
              </a:ext>
            </a:extLst>
          </p:cNvPr>
          <p:cNvSpPr txBox="1"/>
          <p:nvPr/>
        </p:nvSpPr>
        <p:spPr>
          <a:xfrm rot="16200000">
            <a:off x="-738118" y="3158156"/>
            <a:ext cx="4698722" cy="707886"/>
          </a:xfrm>
          <a:prstGeom prst="rect">
            <a:avLst/>
          </a:prstGeom>
          <a:noFill/>
        </p:spPr>
        <p:txBody>
          <a:bodyPr wrap="none" rtlCol="0">
            <a:spAutoFit/>
          </a:bodyPr>
          <a:lstStyle/>
          <a:p>
            <a:pPr algn="ctr"/>
            <a:r>
              <a:rPr lang="en-US" sz="2000" dirty="0">
                <a:solidFill>
                  <a:schemeClr val="tx1">
                    <a:lumMod val="75000"/>
                    <a:lumOff val="25000"/>
                  </a:schemeClr>
                </a:solidFill>
              </a:rPr>
              <a:t>Mean LST by Block Group, 2017-2019</a:t>
            </a:r>
          </a:p>
          <a:p>
            <a:pPr algn="ctr"/>
            <a:r>
              <a:rPr lang="en-US" sz="2000" dirty="0">
                <a:solidFill>
                  <a:schemeClr val="tx1">
                    <a:lumMod val="75000"/>
                    <a:lumOff val="25000"/>
                  </a:schemeClr>
                </a:solidFill>
              </a:rPr>
              <a:t>( ℉ )</a:t>
            </a:r>
          </a:p>
        </p:txBody>
      </p:sp>
      <p:sp>
        <p:nvSpPr>
          <p:cNvPr id="24" name="TextBox 23">
            <a:extLst>
              <a:ext uri="{FF2B5EF4-FFF2-40B4-BE49-F238E27FC236}">
                <a16:creationId xmlns:a16="http://schemas.microsoft.com/office/drawing/2014/main" id="{D62F3091-F1EC-3C4A-8E9E-E462E3790B74}"/>
              </a:ext>
            </a:extLst>
          </p:cNvPr>
          <p:cNvSpPr txBox="1"/>
          <p:nvPr/>
        </p:nvSpPr>
        <p:spPr>
          <a:xfrm>
            <a:off x="3660314" y="5842624"/>
            <a:ext cx="5279009" cy="400110"/>
          </a:xfrm>
          <a:prstGeom prst="rect">
            <a:avLst/>
          </a:prstGeom>
          <a:noFill/>
        </p:spPr>
        <p:txBody>
          <a:bodyPr wrap="none" rtlCol="0">
            <a:spAutoFit/>
          </a:bodyPr>
          <a:lstStyle/>
          <a:p>
            <a:r>
              <a:rPr lang="en-US" sz="2000" dirty="0">
                <a:solidFill>
                  <a:schemeClr val="tx1">
                    <a:lumMod val="75000"/>
                    <a:lumOff val="25000"/>
                  </a:schemeClr>
                </a:solidFill>
              </a:rPr>
              <a:t>Percent Tree Cover by Block Group, 2018</a:t>
            </a:r>
          </a:p>
        </p:txBody>
      </p:sp>
      <p:sp>
        <p:nvSpPr>
          <p:cNvPr id="3" name="TextBox 2"/>
          <p:cNvSpPr txBox="1"/>
          <p:nvPr/>
        </p:nvSpPr>
        <p:spPr>
          <a:xfrm>
            <a:off x="10560398" y="1058779"/>
            <a:ext cx="1278676" cy="338554"/>
          </a:xfrm>
          <a:prstGeom prst="rect">
            <a:avLst/>
          </a:prstGeom>
          <a:noFill/>
        </p:spPr>
        <p:txBody>
          <a:bodyPr wrap="square" rtlCol="0">
            <a:spAutoFit/>
          </a:bodyPr>
          <a:lstStyle/>
          <a:p>
            <a:r>
              <a:rPr lang="en-US" sz="1600" dirty="0" smtClean="0">
                <a:solidFill>
                  <a:schemeClr val="tx1">
                    <a:lumMod val="75000"/>
                    <a:lumOff val="25000"/>
                  </a:schemeClr>
                </a:solidFill>
              </a:rPr>
              <a:t>R</a:t>
            </a:r>
            <a:r>
              <a:rPr lang="en-US" sz="1600" baseline="30000" dirty="0" smtClean="0">
                <a:solidFill>
                  <a:schemeClr val="tx1">
                    <a:lumMod val="75000"/>
                    <a:lumOff val="25000"/>
                  </a:schemeClr>
                </a:solidFill>
              </a:rPr>
              <a:t>2</a:t>
            </a:r>
            <a:r>
              <a:rPr lang="en-US" sz="1600" dirty="0" smtClean="0">
                <a:solidFill>
                  <a:schemeClr val="tx1">
                    <a:lumMod val="75000"/>
                    <a:lumOff val="25000"/>
                  </a:schemeClr>
                </a:solidFill>
              </a:rPr>
              <a:t>= 0.5374</a:t>
            </a:r>
            <a:endParaRPr lang="en-US" sz="1600" dirty="0">
              <a:solidFill>
                <a:schemeClr val="tx1">
                  <a:lumMod val="75000"/>
                  <a:lumOff val="25000"/>
                </a:schemeClr>
              </a:solidFill>
            </a:endParaRPr>
          </a:p>
        </p:txBody>
      </p:sp>
    </p:spTree>
    <p:extLst>
      <p:ext uri="{BB962C8B-B14F-4D97-AF65-F5344CB8AC3E}">
        <p14:creationId xmlns:p14="http://schemas.microsoft.com/office/powerpoint/2010/main" val="35981796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6EE0E-927C-A649-B240-74EF8DAA5935}"/>
              </a:ext>
            </a:extLst>
          </p:cNvPr>
          <p:cNvSpPr>
            <a:spLocks noGrp="1"/>
          </p:cNvSpPr>
          <p:nvPr>
            <p:ph type="title"/>
          </p:nvPr>
        </p:nvSpPr>
        <p:spPr>
          <a:xfrm>
            <a:off x="952500" y="434788"/>
            <a:ext cx="10515600" cy="457201"/>
          </a:xfrm>
        </p:spPr>
        <p:txBody>
          <a:bodyPr>
            <a:normAutofit fontScale="90000"/>
          </a:bodyPr>
          <a:lstStyle/>
          <a:p>
            <a:r>
              <a:rPr lang="en-US" dirty="0" smtClean="0"/>
              <a:t>METHODOLOGY </a:t>
            </a:r>
            <a:r>
              <a:rPr lang="en-US" dirty="0" smtClean="0">
                <a:latin typeface="Century Gothic" panose="020B0502020202020204" pitchFamily="34" charset="0"/>
              </a:rPr>
              <a:t>– Heat Vulnerability Index</a:t>
            </a:r>
            <a:endParaRPr lang="en-US" dirty="0"/>
          </a:p>
        </p:txBody>
      </p:sp>
      <p:graphicFrame>
        <p:nvGraphicFramePr>
          <p:cNvPr id="3" name="Diagram 2"/>
          <p:cNvGraphicFramePr/>
          <p:nvPr/>
        </p:nvGraphicFramePr>
        <p:xfrm>
          <a:off x="1689100" y="87630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ounded Rectangle 3"/>
          <p:cNvSpPr/>
          <p:nvPr/>
        </p:nvSpPr>
        <p:spPr>
          <a:xfrm>
            <a:off x="1602154" y="2880295"/>
            <a:ext cx="2285023" cy="1371600"/>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89100" y="3123968"/>
            <a:ext cx="2198077" cy="923330"/>
          </a:xfrm>
          <a:prstGeom prst="rect">
            <a:avLst/>
          </a:prstGeom>
          <a:noFill/>
        </p:spPr>
        <p:txBody>
          <a:bodyPr wrap="square" rtlCol="0">
            <a:spAutoFit/>
          </a:bodyPr>
          <a:lstStyle/>
          <a:p>
            <a:pPr algn="ctr"/>
            <a:r>
              <a:rPr lang="en-US" sz="2700" b="1" dirty="0">
                <a:solidFill>
                  <a:schemeClr val="tx1">
                    <a:lumMod val="75000"/>
                    <a:lumOff val="25000"/>
                  </a:schemeClr>
                </a:solidFill>
              </a:rPr>
              <a:t>Data Acquisition</a:t>
            </a:r>
          </a:p>
        </p:txBody>
      </p:sp>
    </p:spTree>
    <p:extLst>
      <p:ext uri="{BB962C8B-B14F-4D97-AF65-F5344CB8AC3E}">
        <p14:creationId xmlns:p14="http://schemas.microsoft.com/office/powerpoint/2010/main" val="190130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9394" y="405453"/>
            <a:ext cx="10515600" cy="457201"/>
          </a:xfrm>
        </p:spPr>
        <p:txBody>
          <a:bodyPr>
            <a:normAutofit fontScale="90000"/>
          </a:bodyPr>
          <a:lstStyle/>
          <a:p>
            <a:r>
              <a:rPr lang="en-US" dirty="0"/>
              <a:t>ANCILLARY DATASETS</a:t>
            </a:r>
          </a:p>
        </p:txBody>
      </p:sp>
      <p:pic>
        <p:nvPicPr>
          <p:cNvPr id="8" name="Content Placeholder 7"/>
          <p:cNvPicPr>
            <a:picLocks noGrp="1" noChangeAspect="1"/>
          </p:cNvPicPr>
          <p:nvPr>
            <p:ph sz="quarter" idx="11"/>
          </p:nvPr>
        </p:nvPicPr>
        <p:blipFill rotWithShape="1">
          <a:blip r:embed="rId3" cstate="print">
            <a:extLst>
              <a:ext uri="{28A0092B-C50C-407E-A947-70E740481C1C}">
                <a14:useLocalDpi xmlns:a14="http://schemas.microsoft.com/office/drawing/2010/main" val="0"/>
              </a:ext>
            </a:extLst>
          </a:blip>
          <a:srcRect l="11296" t="11193" r="13593" b="9164"/>
          <a:stretch/>
        </p:blipFill>
        <p:spPr>
          <a:xfrm>
            <a:off x="6786361" y="844098"/>
            <a:ext cx="4224539" cy="5796832"/>
          </a:xfrm>
        </p:spPr>
      </p:pic>
      <p:sp>
        <p:nvSpPr>
          <p:cNvPr id="11" name="TextBox 10"/>
          <p:cNvSpPr txBox="1"/>
          <p:nvPr/>
        </p:nvSpPr>
        <p:spPr>
          <a:xfrm>
            <a:off x="6907385" y="5875371"/>
            <a:ext cx="1991391" cy="307777"/>
          </a:xfrm>
          <a:prstGeom prst="rect">
            <a:avLst/>
          </a:prstGeom>
          <a:noFill/>
        </p:spPr>
        <p:txBody>
          <a:bodyPr wrap="square" rtlCol="0">
            <a:spAutoFit/>
          </a:bodyPr>
          <a:lstStyle/>
          <a:p>
            <a:r>
              <a:rPr lang="en-US" sz="1400" dirty="0">
                <a:solidFill>
                  <a:schemeClr val="tx1">
                    <a:lumMod val="75000"/>
                    <a:lumOff val="25000"/>
                  </a:schemeClr>
                </a:solidFill>
              </a:rPr>
              <a:t>0    2.5    5              10</a:t>
            </a:r>
          </a:p>
        </p:txBody>
      </p:sp>
      <p:sp>
        <p:nvSpPr>
          <p:cNvPr id="12" name="TextBox 11"/>
          <p:cNvSpPr txBox="1"/>
          <p:nvPr/>
        </p:nvSpPr>
        <p:spPr>
          <a:xfrm>
            <a:off x="8702969" y="5875370"/>
            <a:ext cx="1867296" cy="307777"/>
          </a:xfrm>
          <a:prstGeom prst="rect">
            <a:avLst/>
          </a:prstGeom>
          <a:noFill/>
        </p:spPr>
        <p:txBody>
          <a:bodyPr wrap="square" rtlCol="0">
            <a:spAutoFit/>
          </a:bodyPr>
          <a:lstStyle/>
          <a:p>
            <a:r>
              <a:rPr lang="en-US" sz="1400" dirty="0">
                <a:solidFill>
                  <a:schemeClr val="tx1">
                    <a:lumMod val="75000"/>
                    <a:lumOff val="25000"/>
                  </a:schemeClr>
                </a:solidFill>
              </a:rPr>
              <a:t>km</a:t>
            </a:r>
          </a:p>
        </p:txBody>
      </p:sp>
      <p:sp>
        <p:nvSpPr>
          <p:cNvPr id="13" name="Text Placeholder 5">
            <a:extLst>
              <a:ext uri="{FF2B5EF4-FFF2-40B4-BE49-F238E27FC236}">
                <a16:creationId xmlns:a16="http://schemas.microsoft.com/office/drawing/2014/main" id="{F116EDA7-91CB-6E4D-891B-9C84CDE35534}"/>
              </a:ext>
            </a:extLst>
          </p:cNvPr>
          <p:cNvSpPr txBox="1">
            <a:spLocks/>
          </p:cNvSpPr>
          <p:nvPr/>
        </p:nvSpPr>
        <p:spPr>
          <a:xfrm>
            <a:off x="1257301" y="1955081"/>
            <a:ext cx="4063573" cy="103278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1B57AF"/>
              </a:buClr>
              <a:buFont typeface="Webdings" panose="05030102010509060703" pitchFamily="18" charset="2"/>
              <a:buChar char="4"/>
            </a:pPr>
            <a:r>
              <a:rPr lang="en-US" sz="2400" dirty="0">
                <a:solidFill>
                  <a:schemeClr val="tx1">
                    <a:lumMod val="75000"/>
                    <a:lumOff val="25000"/>
                  </a:schemeClr>
                </a:solidFill>
              </a:rPr>
              <a:t>Davey Resource Group Urban Tree Canopy Analysis</a:t>
            </a:r>
          </a:p>
          <a:p>
            <a:pPr marL="0" indent="0">
              <a:lnSpc>
                <a:spcPct val="100000"/>
              </a:lnSpc>
              <a:spcBef>
                <a:spcPts val="0"/>
              </a:spcBef>
              <a:spcAft>
                <a:spcPts val="600"/>
              </a:spcAft>
              <a:buClr>
                <a:srgbClr val="1B57AF"/>
              </a:buClr>
              <a:buNone/>
            </a:pPr>
            <a:endParaRPr lang="en-US" sz="2400" dirty="0">
              <a:solidFill>
                <a:schemeClr val="tx1">
                  <a:lumMod val="75000"/>
                  <a:lumOff val="25000"/>
                </a:schemeClr>
              </a:solidFill>
            </a:endParaRPr>
          </a:p>
        </p:txBody>
      </p:sp>
      <p:sp>
        <p:nvSpPr>
          <p:cNvPr id="14" name="Text Placeholder 5">
            <a:extLst>
              <a:ext uri="{FF2B5EF4-FFF2-40B4-BE49-F238E27FC236}">
                <a16:creationId xmlns:a16="http://schemas.microsoft.com/office/drawing/2014/main" id="{F116EDA7-91CB-6E4D-891B-9C84CDE35534}"/>
              </a:ext>
            </a:extLst>
          </p:cNvPr>
          <p:cNvSpPr txBox="1">
            <a:spLocks/>
          </p:cNvSpPr>
          <p:nvPr/>
        </p:nvSpPr>
        <p:spPr>
          <a:xfrm>
            <a:off x="1257300" y="3835133"/>
            <a:ext cx="4412877" cy="103278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1B57AF"/>
              </a:buClr>
              <a:buFont typeface="Webdings" panose="05030102010509060703" pitchFamily="18" charset="2"/>
              <a:buChar char="4"/>
            </a:pPr>
            <a:r>
              <a:rPr lang="en-US" sz="2400" dirty="0">
                <a:solidFill>
                  <a:schemeClr val="tx1">
                    <a:lumMod val="75000"/>
                    <a:lumOff val="25000"/>
                  </a:schemeClr>
                </a:solidFill>
              </a:rPr>
              <a:t>American Community Survey</a:t>
            </a:r>
          </a:p>
        </p:txBody>
      </p:sp>
      <p:grpSp>
        <p:nvGrpSpPr>
          <p:cNvPr id="16" name="Group 15">
            <a:extLst>
              <a:ext uri="{FF2B5EF4-FFF2-40B4-BE49-F238E27FC236}">
                <a16:creationId xmlns:a16="http://schemas.microsoft.com/office/drawing/2014/main" id="{3F34D15F-4418-604D-8815-FD5C7425D621}"/>
              </a:ext>
            </a:extLst>
          </p:cNvPr>
          <p:cNvGrpSpPr/>
          <p:nvPr/>
        </p:nvGrpSpPr>
        <p:grpSpPr>
          <a:xfrm>
            <a:off x="7279269" y="1305223"/>
            <a:ext cx="316839" cy="797094"/>
            <a:chOff x="4014938" y="1124696"/>
            <a:chExt cx="316839" cy="797094"/>
          </a:xfrm>
        </p:grpSpPr>
        <p:sp>
          <p:nvSpPr>
            <p:cNvPr id="17" name="TextBox 16">
              <a:extLst>
                <a:ext uri="{FF2B5EF4-FFF2-40B4-BE49-F238E27FC236}">
                  <a16:creationId xmlns:a16="http://schemas.microsoft.com/office/drawing/2014/main" id="{48FB0EC4-E3FA-0D49-A451-9FE8102FC578}"/>
                </a:ext>
              </a:extLst>
            </p:cNvPr>
            <p:cNvSpPr txBox="1"/>
            <p:nvPr/>
          </p:nvSpPr>
          <p:spPr>
            <a:xfrm>
              <a:off x="4014938" y="1124696"/>
              <a:ext cx="184424" cy="338554"/>
            </a:xfrm>
            <a:prstGeom prst="rect">
              <a:avLst/>
            </a:prstGeom>
            <a:noFill/>
          </p:spPr>
          <p:txBody>
            <a:bodyPr wrap="square" rtlCol="0">
              <a:spAutoFit/>
            </a:bodyPr>
            <a:lstStyle/>
            <a:p>
              <a:endParaRPr lang="en-US" sz="1600" dirty="0">
                <a:latin typeface="Garamond" panose="02020404030301010803" pitchFamily="18" charset="0"/>
              </a:endParaRPr>
            </a:p>
          </p:txBody>
        </p:sp>
        <p:sp>
          <p:nvSpPr>
            <p:cNvPr id="18" name="Triangle 17">
              <a:extLst>
                <a:ext uri="{FF2B5EF4-FFF2-40B4-BE49-F238E27FC236}">
                  <a16:creationId xmlns:a16="http://schemas.microsoft.com/office/drawing/2014/main" id="{8052BF55-B32C-4D47-96C6-9ED960EF2AF8}"/>
                </a:ext>
              </a:extLst>
            </p:cNvPr>
            <p:cNvSpPr/>
            <p:nvPr/>
          </p:nvSpPr>
          <p:spPr>
            <a:xfrm>
              <a:off x="4029560" y="1487838"/>
              <a:ext cx="302217" cy="42620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74772AEE-784A-1744-8598-FFE9D804BE0C}"/>
                </a:ext>
              </a:extLst>
            </p:cNvPr>
            <p:cNvSpPr/>
            <p:nvPr/>
          </p:nvSpPr>
          <p:spPr>
            <a:xfrm>
              <a:off x="4021810" y="1774554"/>
              <a:ext cx="309966" cy="14723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52991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6EE0E-927C-A649-B240-74EF8DAA5935}"/>
              </a:ext>
            </a:extLst>
          </p:cNvPr>
          <p:cNvSpPr>
            <a:spLocks noGrp="1"/>
          </p:cNvSpPr>
          <p:nvPr>
            <p:ph type="title"/>
          </p:nvPr>
        </p:nvSpPr>
        <p:spPr>
          <a:xfrm>
            <a:off x="979394" y="449114"/>
            <a:ext cx="10515600" cy="457201"/>
          </a:xfrm>
        </p:spPr>
        <p:txBody>
          <a:bodyPr>
            <a:normAutofit fontScale="90000"/>
          </a:bodyPr>
          <a:lstStyle/>
          <a:p>
            <a:r>
              <a:rPr lang="en-US" dirty="0" smtClean="0"/>
              <a:t>METHODOLOGY </a:t>
            </a:r>
            <a:r>
              <a:rPr lang="en-US" dirty="0">
                <a:latin typeface="Century Gothic" panose="020B0502020202020204" pitchFamily="34" charset="0"/>
              </a:rPr>
              <a:t>– Heat Vulnerability Index</a:t>
            </a:r>
            <a:endParaRPr lang="en-US" dirty="0"/>
          </a:p>
        </p:txBody>
      </p:sp>
      <p:graphicFrame>
        <p:nvGraphicFramePr>
          <p:cNvPr id="3" name="Diagram 2"/>
          <p:cNvGraphicFramePr/>
          <p:nvPr/>
        </p:nvGraphicFramePr>
        <p:xfrm>
          <a:off x="1689100" y="87630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ounded Rectangle 3"/>
          <p:cNvSpPr/>
          <p:nvPr/>
        </p:nvSpPr>
        <p:spPr>
          <a:xfrm>
            <a:off x="4610588" y="2914841"/>
            <a:ext cx="2285023" cy="1371600"/>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697534" y="3138976"/>
            <a:ext cx="2198077" cy="923330"/>
          </a:xfrm>
          <a:prstGeom prst="rect">
            <a:avLst/>
          </a:prstGeom>
          <a:noFill/>
        </p:spPr>
        <p:txBody>
          <a:bodyPr wrap="square" rtlCol="0">
            <a:spAutoFit/>
          </a:bodyPr>
          <a:lstStyle/>
          <a:p>
            <a:pPr algn="ctr"/>
            <a:r>
              <a:rPr lang="en-US" sz="2700" b="1" dirty="0">
                <a:solidFill>
                  <a:schemeClr val="tx1">
                    <a:lumMod val="75000"/>
                    <a:lumOff val="25000"/>
                  </a:schemeClr>
                </a:solidFill>
              </a:rPr>
              <a:t>Data Processing</a:t>
            </a:r>
          </a:p>
        </p:txBody>
      </p:sp>
    </p:spTree>
    <p:extLst>
      <p:ext uri="{BB962C8B-B14F-4D97-AF65-F5344CB8AC3E}">
        <p14:creationId xmlns:p14="http://schemas.microsoft.com/office/powerpoint/2010/main" val="147050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EBA6D42F-FBCE-664C-B9A9-FD48B847B507}"/>
              </a:ext>
            </a:extLst>
          </p:cNvPr>
          <p:cNvGrpSpPr/>
          <p:nvPr/>
        </p:nvGrpSpPr>
        <p:grpSpPr>
          <a:xfrm>
            <a:off x="1149178" y="1441130"/>
            <a:ext cx="9530042" cy="3987355"/>
            <a:chOff x="1149178" y="1441130"/>
            <a:chExt cx="9530042" cy="3987355"/>
          </a:xfrm>
        </p:grpSpPr>
        <p:sp>
          <p:nvSpPr>
            <p:cNvPr id="10" name="TextBox 9">
              <a:extLst>
                <a:ext uri="{FF2B5EF4-FFF2-40B4-BE49-F238E27FC236}">
                  <a16:creationId xmlns:a16="http://schemas.microsoft.com/office/drawing/2014/main" id="{E0A6C724-5FD7-434A-8A4D-999B0B1C93CA}"/>
                </a:ext>
              </a:extLst>
            </p:cNvPr>
            <p:cNvSpPr txBox="1"/>
            <p:nvPr/>
          </p:nvSpPr>
          <p:spPr>
            <a:xfrm>
              <a:off x="4428565" y="1441130"/>
              <a:ext cx="2971800" cy="548640"/>
            </a:xfrm>
            <a:prstGeom prst="rect">
              <a:avLst/>
            </a:prstGeom>
            <a:solidFill>
              <a:schemeClr val="accent1">
                <a:lumMod val="75000"/>
              </a:schemeClr>
            </a:solidFill>
            <a:ln w="25400">
              <a:solidFill>
                <a:schemeClr val="accent5">
                  <a:lumMod val="50000"/>
                </a:schemeClr>
              </a:solidFill>
            </a:ln>
          </p:spPr>
          <p:txBody>
            <a:bodyPr wrap="square" lIns="36576" tIns="36576" rIns="36576" rtlCol="0" anchor="ctr">
              <a:noAutofit/>
            </a:bodyPr>
            <a:lstStyle/>
            <a:p>
              <a:pPr algn="ctr"/>
              <a:r>
                <a:rPr lang="en-US" sz="2800" dirty="0">
                  <a:solidFill>
                    <a:schemeClr val="accent5">
                      <a:lumMod val="50000"/>
                    </a:schemeClr>
                  </a:solidFill>
                </a:rPr>
                <a:t>Vulnerability</a:t>
              </a:r>
            </a:p>
          </p:txBody>
        </p:sp>
        <p:cxnSp>
          <p:nvCxnSpPr>
            <p:cNvPr id="12" name="Straight Connector 11">
              <a:extLst>
                <a:ext uri="{FF2B5EF4-FFF2-40B4-BE49-F238E27FC236}">
                  <a16:creationId xmlns:a16="http://schemas.microsoft.com/office/drawing/2014/main" id="{048E1390-CDF9-E24A-B5A8-6CD9B58F46A6}"/>
                </a:ext>
              </a:extLst>
            </p:cNvPr>
            <p:cNvCxnSpPr>
              <a:cxnSpLocks/>
            </p:cNvCxnSpPr>
            <p:nvPr/>
          </p:nvCxnSpPr>
          <p:spPr>
            <a:xfrm>
              <a:off x="2671483" y="1739149"/>
              <a:ext cx="1764792" cy="0"/>
            </a:xfrm>
            <a:prstGeom prst="line">
              <a:avLst/>
            </a:prstGeom>
            <a:ln w="762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B6FAE7D-E621-5C4C-8957-92E93AFDD563}"/>
                </a:ext>
              </a:extLst>
            </p:cNvPr>
            <p:cNvCxnSpPr>
              <a:cxnSpLocks/>
            </p:cNvCxnSpPr>
            <p:nvPr/>
          </p:nvCxnSpPr>
          <p:spPr>
            <a:xfrm>
              <a:off x="7387237" y="1742257"/>
              <a:ext cx="1764792" cy="0"/>
            </a:xfrm>
            <a:prstGeom prst="line">
              <a:avLst/>
            </a:prstGeom>
            <a:ln w="762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8D72E0A-9509-5149-AA77-7ED42FF1AFAE}"/>
                </a:ext>
              </a:extLst>
            </p:cNvPr>
            <p:cNvCxnSpPr>
              <a:cxnSpLocks/>
            </p:cNvCxnSpPr>
            <p:nvPr/>
          </p:nvCxnSpPr>
          <p:spPr>
            <a:xfrm>
              <a:off x="2636637" y="1703784"/>
              <a:ext cx="0" cy="1149147"/>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6B95EF9-499A-4E42-AF22-5BAE3330A7C9}"/>
                </a:ext>
              </a:extLst>
            </p:cNvPr>
            <p:cNvCxnSpPr/>
            <p:nvPr/>
          </p:nvCxnSpPr>
          <p:spPr>
            <a:xfrm>
              <a:off x="9181046" y="1701701"/>
              <a:ext cx="0" cy="1152144"/>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A13F367-4C48-6848-B1C4-A4C9075DB7EE}"/>
                </a:ext>
              </a:extLst>
            </p:cNvPr>
            <p:cNvSpPr txBox="1"/>
            <p:nvPr/>
          </p:nvSpPr>
          <p:spPr>
            <a:xfrm>
              <a:off x="1149882" y="2866048"/>
              <a:ext cx="2971800" cy="548640"/>
            </a:xfrm>
            <a:prstGeom prst="rect">
              <a:avLst/>
            </a:prstGeom>
            <a:solidFill>
              <a:schemeClr val="accent1"/>
            </a:solidFill>
            <a:ln w="25400">
              <a:solidFill>
                <a:schemeClr val="accent5">
                  <a:lumMod val="50000"/>
                </a:schemeClr>
              </a:solidFill>
            </a:ln>
          </p:spPr>
          <p:txBody>
            <a:bodyPr wrap="square" lIns="36576" tIns="36576" rIns="36576" rtlCol="0" anchor="ctr">
              <a:noAutofit/>
            </a:bodyPr>
            <a:lstStyle/>
            <a:p>
              <a:pPr algn="ctr"/>
              <a:r>
                <a:rPr lang="en-US" sz="2800" dirty="0">
                  <a:solidFill>
                    <a:schemeClr val="accent5">
                      <a:lumMod val="50000"/>
                    </a:schemeClr>
                  </a:solidFill>
                </a:rPr>
                <a:t>Exposure</a:t>
              </a:r>
            </a:p>
          </p:txBody>
        </p:sp>
        <p:cxnSp>
          <p:nvCxnSpPr>
            <p:cNvPr id="18" name="Straight Arrow Connector 17">
              <a:extLst>
                <a:ext uri="{FF2B5EF4-FFF2-40B4-BE49-F238E27FC236}">
                  <a16:creationId xmlns:a16="http://schemas.microsoft.com/office/drawing/2014/main" id="{5783B6F1-A811-EE46-A5A8-474A81B45513}"/>
                </a:ext>
              </a:extLst>
            </p:cNvPr>
            <p:cNvCxnSpPr>
              <a:cxnSpLocks/>
            </p:cNvCxnSpPr>
            <p:nvPr/>
          </p:nvCxnSpPr>
          <p:spPr>
            <a:xfrm>
              <a:off x="5909270" y="2001928"/>
              <a:ext cx="0" cy="855572"/>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234B557-EA9F-7C4C-8DA8-7A4BA51D1869}"/>
                </a:ext>
              </a:extLst>
            </p:cNvPr>
            <p:cNvSpPr txBox="1"/>
            <p:nvPr/>
          </p:nvSpPr>
          <p:spPr>
            <a:xfrm>
              <a:off x="4423590" y="2867950"/>
              <a:ext cx="2971800" cy="548640"/>
            </a:xfrm>
            <a:prstGeom prst="rect">
              <a:avLst/>
            </a:prstGeom>
            <a:solidFill>
              <a:schemeClr val="accent1"/>
            </a:solidFill>
            <a:ln w="25400">
              <a:solidFill>
                <a:schemeClr val="accent5">
                  <a:lumMod val="50000"/>
                </a:schemeClr>
              </a:solidFill>
            </a:ln>
          </p:spPr>
          <p:txBody>
            <a:bodyPr wrap="square" lIns="36576" tIns="36576" rIns="36576" rtlCol="0" anchor="ctr">
              <a:noAutofit/>
            </a:bodyPr>
            <a:lstStyle/>
            <a:p>
              <a:pPr algn="ctr"/>
              <a:r>
                <a:rPr lang="en-US" sz="2800" dirty="0">
                  <a:solidFill>
                    <a:schemeClr val="accent5">
                      <a:lumMod val="50000"/>
                    </a:schemeClr>
                  </a:solidFill>
                </a:rPr>
                <a:t>Ability to Adapt</a:t>
              </a:r>
            </a:p>
          </p:txBody>
        </p:sp>
        <p:sp>
          <p:nvSpPr>
            <p:cNvPr id="23" name="TextBox 22">
              <a:extLst>
                <a:ext uri="{FF2B5EF4-FFF2-40B4-BE49-F238E27FC236}">
                  <a16:creationId xmlns:a16="http://schemas.microsoft.com/office/drawing/2014/main" id="{1EB65735-899C-E74C-91E7-B3788E194915}"/>
                </a:ext>
              </a:extLst>
            </p:cNvPr>
            <p:cNvSpPr txBox="1"/>
            <p:nvPr/>
          </p:nvSpPr>
          <p:spPr>
            <a:xfrm>
              <a:off x="7703432" y="2870877"/>
              <a:ext cx="2971800" cy="548640"/>
            </a:xfrm>
            <a:prstGeom prst="rect">
              <a:avLst/>
            </a:prstGeom>
            <a:solidFill>
              <a:schemeClr val="accent1"/>
            </a:solidFill>
            <a:ln w="25400">
              <a:solidFill>
                <a:schemeClr val="accent5">
                  <a:lumMod val="50000"/>
                </a:schemeClr>
              </a:solidFill>
            </a:ln>
          </p:spPr>
          <p:txBody>
            <a:bodyPr wrap="square" lIns="36576" tIns="36576" rIns="36576" rtlCol="0" anchor="ctr">
              <a:noAutofit/>
            </a:bodyPr>
            <a:lstStyle/>
            <a:p>
              <a:pPr algn="ctr"/>
              <a:r>
                <a:rPr lang="en-US" sz="2800" dirty="0">
                  <a:solidFill>
                    <a:schemeClr val="accent5">
                      <a:lumMod val="50000"/>
                    </a:schemeClr>
                  </a:solidFill>
                </a:rPr>
                <a:t>Sensitivity</a:t>
              </a:r>
            </a:p>
          </p:txBody>
        </p:sp>
        <p:sp>
          <p:nvSpPr>
            <p:cNvPr id="24" name="TextBox 23">
              <a:extLst>
                <a:ext uri="{FF2B5EF4-FFF2-40B4-BE49-F238E27FC236}">
                  <a16:creationId xmlns:a16="http://schemas.microsoft.com/office/drawing/2014/main" id="{1FFED890-1609-284C-8A76-82D95FD8A97C}"/>
                </a:ext>
              </a:extLst>
            </p:cNvPr>
            <p:cNvSpPr txBox="1"/>
            <p:nvPr/>
          </p:nvSpPr>
          <p:spPr>
            <a:xfrm>
              <a:off x="1149178" y="4376925"/>
              <a:ext cx="2971800" cy="1051560"/>
            </a:xfrm>
            <a:prstGeom prst="rect">
              <a:avLst/>
            </a:prstGeom>
            <a:solidFill>
              <a:schemeClr val="accent1">
                <a:lumMod val="60000"/>
                <a:lumOff val="40000"/>
              </a:schemeClr>
            </a:solidFill>
            <a:ln w="25400">
              <a:solidFill>
                <a:schemeClr val="accent5">
                  <a:lumMod val="50000"/>
                </a:schemeClr>
              </a:solidFill>
            </a:ln>
          </p:spPr>
          <p:txBody>
            <a:bodyPr wrap="square" lIns="36576" tIns="36576" rIns="36576" rtlCol="0" anchor="ctr">
              <a:noAutofit/>
            </a:bodyPr>
            <a:lstStyle/>
            <a:p>
              <a:pPr algn="ctr"/>
              <a:r>
                <a:rPr lang="en-US" sz="2800" dirty="0">
                  <a:solidFill>
                    <a:schemeClr val="accent5">
                      <a:lumMod val="50000"/>
                    </a:schemeClr>
                  </a:solidFill>
                </a:rPr>
                <a:t>Land Surface Temperature</a:t>
              </a:r>
            </a:p>
          </p:txBody>
        </p:sp>
        <p:cxnSp>
          <p:nvCxnSpPr>
            <p:cNvPr id="25" name="Straight Arrow Connector 24">
              <a:extLst>
                <a:ext uri="{FF2B5EF4-FFF2-40B4-BE49-F238E27FC236}">
                  <a16:creationId xmlns:a16="http://schemas.microsoft.com/office/drawing/2014/main" id="{5AFBE7E7-F117-7045-87A7-F9FCFEC59EDE}"/>
                </a:ext>
              </a:extLst>
            </p:cNvPr>
            <p:cNvCxnSpPr>
              <a:cxnSpLocks/>
            </p:cNvCxnSpPr>
            <p:nvPr/>
          </p:nvCxnSpPr>
          <p:spPr>
            <a:xfrm>
              <a:off x="2637560" y="3430775"/>
              <a:ext cx="0" cy="932688"/>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8E274F3-9BB3-5747-9345-B389F9B96487}"/>
                </a:ext>
              </a:extLst>
            </p:cNvPr>
            <p:cNvSpPr txBox="1"/>
            <p:nvPr/>
          </p:nvSpPr>
          <p:spPr>
            <a:xfrm>
              <a:off x="4419600" y="4370606"/>
              <a:ext cx="2971800" cy="1051560"/>
            </a:xfrm>
            <a:prstGeom prst="rect">
              <a:avLst/>
            </a:prstGeom>
            <a:solidFill>
              <a:schemeClr val="accent1">
                <a:lumMod val="60000"/>
                <a:lumOff val="40000"/>
              </a:schemeClr>
            </a:solidFill>
            <a:ln w="25400">
              <a:solidFill>
                <a:schemeClr val="accent5">
                  <a:lumMod val="50000"/>
                </a:schemeClr>
              </a:solidFill>
            </a:ln>
          </p:spPr>
          <p:txBody>
            <a:bodyPr wrap="square" lIns="36576" tIns="36576" rIns="36576" rtlCol="0" anchor="ctr">
              <a:noAutofit/>
            </a:bodyPr>
            <a:lstStyle/>
            <a:p>
              <a:pPr algn="ctr"/>
              <a:r>
                <a:rPr lang="en-US" sz="2800" dirty="0">
                  <a:solidFill>
                    <a:schemeClr val="accent5">
                      <a:lumMod val="50000"/>
                    </a:schemeClr>
                  </a:solidFill>
                </a:rPr>
                <a:t>Tree Cover</a:t>
              </a:r>
            </a:p>
          </p:txBody>
        </p:sp>
        <p:cxnSp>
          <p:nvCxnSpPr>
            <p:cNvPr id="27" name="Straight Arrow Connector 26">
              <a:extLst>
                <a:ext uri="{FF2B5EF4-FFF2-40B4-BE49-F238E27FC236}">
                  <a16:creationId xmlns:a16="http://schemas.microsoft.com/office/drawing/2014/main" id="{37AE208A-8FF8-0D47-83A8-8692FC249B54}"/>
                </a:ext>
              </a:extLst>
            </p:cNvPr>
            <p:cNvCxnSpPr>
              <a:cxnSpLocks/>
            </p:cNvCxnSpPr>
            <p:nvPr/>
          </p:nvCxnSpPr>
          <p:spPr>
            <a:xfrm>
              <a:off x="5909018" y="3426101"/>
              <a:ext cx="0" cy="932688"/>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A318C5C-16C7-6A4C-AAD4-3EDA3879825B}"/>
                </a:ext>
              </a:extLst>
            </p:cNvPr>
            <p:cNvSpPr txBox="1"/>
            <p:nvPr/>
          </p:nvSpPr>
          <p:spPr>
            <a:xfrm>
              <a:off x="7707420" y="4371541"/>
              <a:ext cx="2971800" cy="1051560"/>
            </a:xfrm>
            <a:prstGeom prst="rect">
              <a:avLst/>
            </a:prstGeom>
            <a:solidFill>
              <a:schemeClr val="accent1">
                <a:lumMod val="60000"/>
                <a:lumOff val="40000"/>
              </a:schemeClr>
            </a:solidFill>
            <a:ln w="25400">
              <a:solidFill>
                <a:schemeClr val="accent5">
                  <a:lumMod val="50000"/>
                </a:schemeClr>
              </a:solidFill>
            </a:ln>
          </p:spPr>
          <p:txBody>
            <a:bodyPr wrap="square" lIns="36576" tIns="36576" rIns="36576" rtlCol="0" anchor="ctr">
              <a:noAutofit/>
            </a:bodyPr>
            <a:lstStyle/>
            <a:p>
              <a:pPr algn="ctr"/>
              <a:r>
                <a:rPr lang="en-US" sz="2800" dirty="0">
                  <a:solidFill>
                    <a:schemeClr val="accent5">
                      <a:lumMod val="50000"/>
                    </a:schemeClr>
                  </a:solidFill>
                </a:rPr>
                <a:t>Age</a:t>
              </a:r>
            </a:p>
            <a:p>
              <a:pPr algn="ctr"/>
              <a:r>
                <a:rPr lang="en-US" sz="2800" dirty="0">
                  <a:solidFill>
                    <a:schemeClr val="accent5">
                      <a:lumMod val="50000"/>
                    </a:schemeClr>
                  </a:solidFill>
                </a:rPr>
                <a:t>Poverty</a:t>
              </a:r>
            </a:p>
          </p:txBody>
        </p:sp>
        <p:cxnSp>
          <p:nvCxnSpPr>
            <p:cNvPr id="30" name="Straight Arrow Connector 29">
              <a:extLst>
                <a:ext uri="{FF2B5EF4-FFF2-40B4-BE49-F238E27FC236}">
                  <a16:creationId xmlns:a16="http://schemas.microsoft.com/office/drawing/2014/main" id="{3F82099F-6C06-1E46-8687-321594CDAAD2}"/>
                </a:ext>
              </a:extLst>
            </p:cNvPr>
            <p:cNvCxnSpPr>
              <a:cxnSpLocks/>
            </p:cNvCxnSpPr>
            <p:nvPr/>
          </p:nvCxnSpPr>
          <p:spPr>
            <a:xfrm>
              <a:off x="9191695" y="3427036"/>
              <a:ext cx="0" cy="932688"/>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Title 3">
            <a:extLst>
              <a:ext uri="{FF2B5EF4-FFF2-40B4-BE49-F238E27FC236}">
                <a16:creationId xmlns:a16="http://schemas.microsoft.com/office/drawing/2014/main" id="{7A83D0B3-F5C0-CE4C-B9A8-B84BF763C605}"/>
              </a:ext>
            </a:extLst>
          </p:cNvPr>
          <p:cNvSpPr>
            <a:spLocks noGrp="1"/>
          </p:cNvSpPr>
          <p:nvPr>
            <p:ph type="title"/>
          </p:nvPr>
        </p:nvSpPr>
        <p:spPr>
          <a:xfrm>
            <a:off x="1002632" y="470699"/>
            <a:ext cx="11189368" cy="510381"/>
          </a:xfrm>
        </p:spPr>
        <p:txBody>
          <a:bodyPr>
            <a:normAutofit fontScale="90000"/>
          </a:bodyPr>
          <a:lstStyle/>
          <a:p>
            <a:r>
              <a:rPr lang="en-US" dirty="0"/>
              <a:t>METHODOLOGY: HEAT VULNERABILITY INDEX</a:t>
            </a:r>
          </a:p>
        </p:txBody>
      </p:sp>
    </p:spTree>
    <p:extLst>
      <p:ext uri="{BB962C8B-B14F-4D97-AF65-F5344CB8AC3E}">
        <p14:creationId xmlns:p14="http://schemas.microsoft.com/office/powerpoint/2010/main" val="1742316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251E67A-EA48-FA43-B0D7-35087801CD69}"/>
              </a:ext>
            </a:extLst>
          </p:cNvPr>
          <p:cNvPicPr>
            <a:picLocks noChangeAspect="1"/>
          </p:cNvPicPr>
          <p:nvPr/>
        </p:nvPicPr>
        <p:blipFill rotWithShape="1">
          <a:blip r:embed="rId3"/>
          <a:srcRect l="3367" t="3603" r="2670" b="12096"/>
          <a:stretch/>
        </p:blipFill>
        <p:spPr>
          <a:xfrm>
            <a:off x="3061252" y="266700"/>
            <a:ext cx="5539410" cy="6240103"/>
          </a:xfrm>
          <a:prstGeom prst="rect">
            <a:avLst/>
          </a:prstGeom>
        </p:spPr>
      </p:pic>
      <p:pic>
        <p:nvPicPr>
          <p:cNvPr id="8" name="Picture 7">
            <a:extLst>
              <a:ext uri="{FF2B5EF4-FFF2-40B4-BE49-F238E27FC236}">
                <a16:creationId xmlns:a16="http://schemas.microsoft.com/office/drawing/2014/main" id="{E88F0667-D640-474F-A0A2-DAC09E9ED0FC}"/>
              </a:ext>
            </a:extLst>
          </p:cNvPr>
          <p:cNvPicPr>
            <a:picLocks noChangeAspect="1"/>
          </p:cNvPicPr>
          <p:nvPr/>
        </p:nvPicPr>
        <p:blipFill rotWithShape="1">
          <a:blip r:embed="rId4">
            <a:extLst>
              <a:ext uri="{28A0092B-C50C-407E-A947-70E740481C1C}">
                <a14:useLocalDpi xmlns:a14="http://schemas.microsoft.com/office/drawing/2010/main" val="0"/>
              </a:ext>
            </a:extLst>
          </a:blip>
          <a:srcRect l="22299" t="71815" r="55801" b="24439"/>
          <a:stretch/>
        </p:blipFill>
        <p:spPr>
          <a:xfrm>
            <a:off x="3494210" y="6006353"/>
            <a:ext cx="2261131" cy="500451"/>
          </a:xfrm>
          <a:prstGeom prst="rect">
            <a:avLst/>
          </a:prstGeom>
          <a:ln>
            <a:noFill/>
          </a:ln>
        </p:spPr>
      </p:pic>
      <p:sp>
        <p:nvSpPr>
          <p:cNvPr id="5" name="TextBox 4"/>
          <p:cNvSpPr txBox="1"/>
          <p:nvPr/>
        </p:nvSpPr>
        <p:spPr>
          <a:xfrm>
            <a:off x="3480790" y="5866178"/>
            <a:ext cx="2489704" cy="307777"/>
          </a:xfrm>
          <a:prstGeom prst="rect">
            <a:avLst/>
          </a:prstGeom>
          <a:noFill/>
        </p:spPr>
        <p:txBody>
          <a:bodyPr wrap="square" rtlCol="0">
            <a:spAutoFit/>
          </a:bodyPr>
          <a:lstStyle/>
          <a:p>
            <a:r>
              <a:rPr lang="en-US" sz="1400" dirty="0">
                <a:solidFill>
                  <a:schemeClr val="tx1">
                    <a:lumMod val="75000"/>
                    <a:lumOff val="25000"/>
                  </a:schemeClr>
                </a:solidFill>
              </a:rPr>
              <a:t>0       2.5       5                 10</a:t>
            </a:r>
          </a:p>
        </p:txBody>
      </p:sp>
      <p:sp>
        <p:nvSpPr>
          <p:cNvPr id="4" name="Title 3">
            <a:extLst>
              <a:ext uri="{FF2B5EF4-FFF2-40B4-BE49-F238E27FC236}">
                <a16:creationId xmlns:a16="http://schemas.microsoft.com/office/drawing/2014/main" id="{ACEB38DF-D305-3746-8BF8-10CB3D4EE29E}"/>
              </a:ext>
            </a:extLst>
          </p:cNvPr>
          <p:cNvSpPr>
            <a:spLocks noGrp="1"/>
          </p:cNvSpPr>
          <p:nvPr>
            <p:ph type="title"/>
          </p:nvPr>
        </p:nvSpPr>
        <p:spPr>
          <a:xfrm>
            <a:off x="1714500" y="298075"/>
            <a:ext cx="10515600" cy="685799"/>
          </a:xfrm>
        </p:spPr>
        <p:txBody>
          <a:bodyPr>
            <a:normAutofit fontScale="90000"/>
          </a:bodyPr>
          <a:lstStyle/>
          <a:p>
            <a:r>
              <a:rPr lang="en-US" dirty="0"/>
              <a:t>EXPOSURE: LAND SURFACE TEMPERATURE</a:t>
            </a:r>
          </a:p>
        </p:txBody>
      </p:sp>
      <p:grpSp>
        <p:nvGrpSpPr>
          <p:cNvPr id="38" name="Group 37"/>
          <p:cNvGrpSpPr/>
          <p:nvPr/>
        </p:nvGrpSpPr>
        <p:grpSpPr>
          <a:xfrm>
            <a:off x="-447830" y="4735157"/>
            <a:ext cx="4231627" cy="1601815"/>
            <a:chOff x="-286465" y="4337022"/>
            <a:chExt cx="4231627" cy="1601815"/>
          </a:xfrm>
        </p:grpSpPr>
        <p:sp>
          <p:nvSpPr>
            <p:cNvPr id="28" name="TextBox 27"/>
            <p:cNvSpPr txBox="1"/>
            <p:nvPr/>
          </p:nvSpPr>
          <p:spPr>
            <a:xfrm>
              <a:off x="-286465" y="4748684"/>
              <a:ext cx="4231627" cy="369332"/>
            </a:xfrm>
            <a:prstGeom prst="rect">
              <a:avLst/>
            </a:prstGeom>
            <a:noFill/>
          </p:spPr>
          <p:txBody>
            <a:bodyPr wrap="square" rtlCol="0">
              <a:spAutoFit/>
            </a:bodyPr>
            <a:lstStyle/>
            <a:p>
              <a:pPr algn="ctr"/>
              <a:r>
                <a:rPr lang="en-US" dirty="0">
                  <a:solidFill>
                    <a:schemeClr val="tx1">
                      <a:lumMod val="75000"/>
                      <a:lumOff val="25000"/>
                    </a:schemeClr>
                  </a:solidFill>
                </a:rPr>
                <a:t>Highest</a:t>
              </a:r>
            </a:p>
          </p:txBody>
        </p:sp>
        <p:sp>
          <p:nvSpPr>
            <p:cNvPr id="29" name="TextBox 28"/>
            <p:cNvSpPr txBox="1"/>
            <p:nvPr/>
          </p:nvSpPr>
          <p:spPr>
            <a:xfrm>
              <a:off x="-286465" y="5569505"/>
              <a:ext cx="4231627" cy="369332"/>
            </a:xfrm>
            <a:prstGeom prst="rect">
              <a:avLst/>
            </a:prstGeom>
            <a:noFill/>
          </p:spPr>
          <p:txBody>
            <a:bodyPr wrap="square" rtlCol="0">
              <a:spAutoFit/>
            </a:bodyPr>
            <a:lstStyle/>
            <a:p>
              <a:pPr algn="ctr"/>
              <a:r>
                <a:rPr lang="en-US" dirty="0">
                  <a:solidFill>
                    <a:schemeClr val="tx1">
                      <a:lumMod val="75000"/>
                      <a:lumOff val="25000"/>
                    </a:schemeClr>
                  </a:solidFill>
                </a:rPr>
                <a:t>Lowest</a:t>
              </a:r>
            </a:p>
          </p:txBody>
        </p:sp>
        <p:cxnSp>
          <p:nvCxnSpPr>
            <p:cNvPr id="30" name="Straight Arrow Connector 29"/>
            <p:cNvCxnSpPr>
              <a:endCxn id="29" idx="0"/>
            </p:cNvCxnSpPr>
            <p:nvPr/>
          </p:nvCxnSpPr>
          <p:spPr>
            <a:xfrm>
              <a:off x="1829347" y="5189675"/>
              <a:ext cx="2" cy="379830"/>
            </a:xfrm>
            <a:prstGeom prst="straightConnector1">
              <a:avLst/>
            </a:prstGeom>
            <a:ln w="28575">
              <a:solidFill>
                <a:schemeClr val="tx1">
                  <a:lumMod val="75000"/>
                  <a:lumOff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39304" y="4337022"/>
              <a:ext cx="3710113" cy="369332"/>
            </a:xfrm>
            <a:prstGeom prst="rect">
              <a:avLst/>
            </a:prstGeom>
            <a:noFill/>
          </p:spPr>
          <p:txBody>
            <a:bodyPr wrap="square" rtlCol="0">
              <a:spAutoFit/>
            </a:bodyPr>
            <a:lstStyle/>
            <a:p>
              <a:pPr algn="ctr"/>
              <a:r>
                <a:rPr lang="en-US" b="1" dirty="0">
                  <a:solidFill>
                    <a:schemeClr val="tx1">
                      <a:lumMod val="75000"/>
                      <a:lumOff val="25000"/>
                    </a:schemeClr>
                  </a:solidFill>
                </a:rPr>
                <a:t>Heat Exposure</a:t>
              </a:r>
            </a:p>
          </p:txBody>
        </p:sp>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923373" y="4851232"/>
              <a:ext cx="457264" cy="1057423"/>
            </a:xfrm>
            <a:prstGeom prst="rect">
              <a:avLst/>
            </a:prstGeom>
          </p:spPr>
        </p:pic>
      </p:grpSp>
      <p:sp>
        <p:nvSpPr>
          <p:cNvPr id="42" name="TextBox 41"/>
          <p:cNvSpPr txBox="1"/>
          <p:nvPr/>
        </p:nvSpPr>
        <p:spPr>
          <a:xfrm>
            <a:off x="5721140" y="5848753"/>
            <a:ext cx="599415" cy="307777"/>
          </a:xfrm>
          <a:prstGeom prst="rect">
            <a:avLst/>
          </a:prstGeom>
          <a:noFill/>
        </p:spPr>
        <p:txBody>
          <a:bodyPr wrap="square" rtlCol="0">
            <a:spAutoFit/>
          </a:bodyPr>
          <a:lstStyle/>
          <a:p>
            <a:r>
              <a:rPr lang="en-US" sz="1400" dirty="0">
                <a:solidFill>
                  <a:schemeClr val="tx1">
                    <a:lumMod val="75000"/>
                    <a:lumOff val="25000"/>
                  </a:schemeClr>
                </a:solidFill>
              </a:rPr>
              <a:t>km</a:t>
            </a:r>
          </a:p>
        </p:txBody>
      </p:sp>
      <p:grpSp>
        <p:nvGrpSpPr>
          <p:cNvPr id="17" name="Group 16">
            <a:extLst>
              <a:ext uri="{FF2B5EF4-FFF2-40B4-BE49-F238E27FC236}">
                <a16:creationId xmlns:a16="http://schemas.microsoft.com/office/drawing/2014/main" id="{B8DE969F-6808-8345-A699-133BBB5C9A73}"/>
              </a:ext>
            </a:extLst>
          </p:cNvPr>
          <p:cNvGrpSpPr/>
          <p:nvPr/>
        </p:nvGrpSpPr>
        <p:grpSpPr>
          <a:xfrm>
            <a:off x="3812373" y="1053962"/>
            <a:ext cx="316839" cy="797094"/>
            <a:chOff x="4014938" y="1124696"/>
            <a:chExt cx="316839" cy="797094"/>
          </a:xfrm>
        </p:grpSpPr>
        <p:sp>
          <p:nvSpPr>
            <p:cNvPr id="18" name="TextBox 17">
              <a:extLst>
                <a:ext uri="{FF2B5EF4-FFF2-40B4-BE49-F238E27FC236}">
                  <a16:creationId xmlns:a16="http://schemas.microsoft.com/office/drawing/2014/main" id="{B59CB645-4072-534D-A002-5A5F264C7C10}"/>
                </a:ext>
              </a:extLst>
            </p:cNvPr>
            <p:cNvSpPr txBox="1"/>
            <p:nvPr/>
          </p:nvSpPr>
          <p:spPr>
            <a:xfrm>
              <a:off x="4014938" y="1124696"/>
              <a:ext cx="184424" cy="338554"/>
            </a:xfrm>
            <a:prstGeom prst="rect">
              <a:avLst/>
            </a:prstGeom>
            <a:noFill/>
          </p:spPr>
          <p:txBody>
            <a:bodyPr wrap="square" rtlCol="0">
              <a:spAutoFit/>
            </a:bodyPr>
            <a:lstStyle/>
            <a:p>
              <a:endParaRPr lang="en-US" sz="1600" dirty="0">
                <a:latin typeface="Garamond" panose="02020404030301010803" pitchFamily="18" charset="0"/>
              </a:endParaRPr>
            </a:p>
          </p:txBody>
        </p:sp>
        <p:sp>
          <p:nvSpPr>
            <p:cNvPr id="19" name="Triangle 18">
              <a:extLst>
                <a:ext uri="{FF2B5EF4-FFF2-40B4-BE49-F238E27FC236}">
                  <a16:creationId xmlns:a16="http://schemas.microsoft.com/office/drawing/2014/main" id="{2D1B2D58-FC98-8444-BD69-3367E175983F}"/>
                </a:ext>
              </a:extLst>
            </p:cNvPr>
            <p:cNvSpPr/>
            <p:nvPr/>
          </p:nvSpPr>
          <p:spPr>
            <a:xfrm>
              <a:off x="4029560" y="1487838"/>
              <a:ext cx="302217" cy="42620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iangle 19">
              <a:extLst>
                <a:ext uri="{FF2B5EF4-FFF2-40B4-BE49-F238E27FC236}">
                  <a16:creationId xmlns:a16="http://schemas.microsoft.com/office/drawing/2014/main" id="{6B4D3620-7E9D-0649-971E-8D46200BDF26}"/>
                </a:ext>
              </a:extLst>
            </p:cNvPr>
            <p:cNvSpPr/>
            <p:nvPr/>
          </p:nvSpPr>
          <p:spPr>
            <a:xfrm>
              <a:off x="4021810" y="1774554"/>
              <a:ext cx="309966" cy="14723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245650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0A6E3D7-8709-AB4C-AE80-2ADA41AF3252}"/>
              </a:ext>
            </a:extLst>
          </p:cNvPr>
          <p:cNvPicPr>
            <a:picLocks noChangeAspect="1"/>
          </p:cNvPicPr>
          <p:nvPr/>
        </p:nvPicPr>
        <p:blipFill rotWithShape="1">
          <a:blip r:embed="rId3"/>
          <a:srcRect l="3802" t="3753" r="2614" b="7851"/>
          <a:stretch/>
        </p:blipFill>
        <p:spPr>
          <a:xfrm>
            <a:off x="3036908" y="219636"/>
            <a:ext cx="5591078" cy="6631057"/>
          </a:xfrm>
          <a:prstGeom prst="rect">
            <a:avLst/>
          </a:prstGeom>
        </p:spPr>
      </p:pic>
      <p:grpSp>
        <p:nvGrpSpPr>
          <p:cNvPr id="6" name="Group 5">
            <a:extLst>
              <a:ext uri="{FF2B5EF4-FFF2-40B4-BE49-F238E27FC236}">
                <a16:creationId xmlns:a16="http://schemas.microsoft.com/office/drawing/2014/main" id="{1D910A7F-8D4E-E14E-A00C-1A0EEA3F56AD}"/>
              </a:ext>
            </a:extLst>
          </p:cNvPr>
          <p:cNvGrpSpPr/>
          <p:nvPr/>
        </p:nvGrpSpPr>
        <p:grpSpPr>
          <a:xfrm>
            <a:off x="3385563" y="5735220"/>
            <a:ext cx="2446884" cy="715352"/>
            <a:chOff x="511469" y="2192746"/>
            <a:chExt cx="2446884" cy="715352"/>
          </a:xfrm>
        </p:grpSpPr>
        <p:pic>
          <p:nvPicPr>
            <p:cNvPr id="31" name="Picture 30">
              <a:extLst>
                <a:ext uri="{FF2B5EF4-FFF2-40B4-BE49-F238E27FC236}">
                  <a16:creationId xmlns:a16="http://schemas.microsoft.com/office/drawing/2014/main" id="{E88F0667-D640-474F-A0A2-DAC09E9ED0FC}"/>
                </a:ext>
              </a:extLst>
            </p:cNvPr>
            <p:cNvPicPr>
              <a:picLocks noChangeAspect="1"/>
            </p:cNvPicPr>
            <p:nvPr/>
          </p:nvPicPr>
          <p:blipFill rotWithShape="1">
            <a:blip r:embed="rId4">
              <a:extLst>
                <a:ext uri="{28A0092B-C50C-407E-A947-70E740481C1C}">
                  <a14:useLocalDpi xmlns:a14="http://schemas.microsoft.com/office/drawing/2010/main" val="0"/>
                </a:ext>
              </a:extLst>
            </a:blip>
            <a:srcRect l="22299" t="72595" r="55139" b="24439"/>
            <a:stretch/>
          </p:blipFill>
          <p:spPr>
            <a:xfrm>
              <a:off x="511469" y="2510117"/>
              <a:ext cx="2339307" cy="397981"/>
            </a:xfrm>
            <a:prstGeom prst="rect">
              <a:avLst/>
            </a:prstGeom>
            <a:ln>
              <a:noFill/>
            </a:ln>
          </p:spPr>
        </p:pic>
        <p:sp>
          <p:nvSpPr>
            <p:cNvPr id="32" name="TextBox 31"/>
            <p:cNvSpPr txBox="1"/>
            <p:nvPr/>
          </p:nvSpPr>
          <p:spPr>
            <a:xfrm>
              <a:off x="570013" y="2192746"/>
              <a:ext cx="2388340" cy="307777"/>
            </a:xfrm>
            <a:prstGeom prst="rect">
              <a:avLst/>
            </a:prstGeom>
            <a:noFill/>
          </p:spPr>
          <p:txBody>
            <a:bodyPr wrap="square" rtlCol="0">
              <a:spAutoFit/>
            </a:bodyPr>
            <a:lstStyle/>
            <a:p>
              <a:r>
                <a:rPr lang="en-US" sz="1400" dirty="0">
                  <a:solidFill>
                    <a:schemeClr val="tx1">
                      <a:lumMod val="75000"/>
                      <a:lumOff val="25000"/>
                    </a:schemeClr>
                  </a:solidFill>
                </a:rPr>
                <a:t>0      2.5       5                 10</a:t>
              </a:r>
            </a:p>
          </p:txBody>
        </p:sp>
      </p:grpSp>
      <p:sp>
        <p:nvSpPr>
          <p:cNvPr id="4" name="Title 3">
            <a:extLst>
              <a:ext uri="{FF2B5EF4-FFF2-40B4-BE49-F238E27FC236}">
                <a16:creationId xmlns:a16="http://schemas.microsoft.com/office/drawing/2014/main" id="{1388DE29-9057-1341-89FB-E1E43C14C3B4}"/>
              </a:ext>
            </a:extLst>
          </p:cNvPr>
          <p:cNvSpPr>
            <a:spLocks noGrp="1"/>
          </p:cNvSpPr>
          <p:nvPr>
            <p:ph type="title"/>
          </p:nvPr>
        </p:nvSpPr>
        <p:spPr>
          <a:xfrm>
            <a:off x="1714500" y="274833"/>
            <a:ext cx="8900426" cy="685799"/>
          </a:xfrm>
        </p:spPr>
        <p:txBody>
          <a:bodyPr>
            <a:normAutofit fontScale="90000"/>
          </a:bodyPr>
          <a:lstStyle/>
          <a:p>
            <a:r>
              <a:rPr lang="en-US" dirty="0"/>
              <a:t>ADAPTIVE CAPACITY</a:t>
            </a:r>
            <a:r>
              <a:rPr lang="en-US" dirty="0" smtClean="0"/>
              <a:t>: TREE </a:t>
            </a:r>
            <a:r>
              <a:rPr lang="en-US" dirty="0"/>
              <a:t>COVER</a:t>
            </a:r>
          </a:p>
        </p:txBody>
      </p:sp>
      <p:grpSp>
        <p:nvGrpSpPr>
          <p:cNvPr id="2" name="Group 1"/>
          <p:cNvGrpSpPr/>
          <p:nvPr/>
        </p:nvGrpSpPr>
        <p:grpSpPr>
          <a:xfrm>
            <a:off x="-568782" y="4709293"/>
            <a:ext cx="4231627" cy="1603876"/>
            <a:chOff x="-286465" y="4337022"/>
            <a:chExt cx="4231627" cy="1603876"/>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322" y="4835844"/>
              <a:ext cx="495369" cy="1105054"/>
            </a:xfrm>
            <a:prstGeom prst="rect">
              <a:avLst/>
            </a:prstGeom>
          </p:spPr>
        </p:pic>
        <p:sp>
          <p:nvSpPr>
            <p:cNvPr id="25" name="TextBox 24"/>
            <p:cNvSpPr txBox="1"/>
            <p:nvPr/>
          </p:nvSpPr>
          <p:spPr>
            <a:xfrm>
              <a:off x="-286465" y="4748684"/>
              <a:ext cx="4231627" cy="369332"/>
            </a:xfrm>
            <a:prstGeom prst="rect">
              <a:avLst/>
            </a:prstGeom>
            <a:noFill/>
          </p:spPr>
          <p:txBody>
            <a:bodyPr wrap="square" rtlCol="0">
              <a:spAutoFit/>
            </a:bodyPr>
            <a:lstStyle/>
            <a:p>
              <a:pPr algn="ctr"/>
              <a:r>
                <a:rPr lang="en-US" dirty="0">
                  <a:solidFill>
                    <a:schemeClr val="tx1">
                      <a:lumMod val="75000"/>
                      <a:lumOff val="25000"/>
                    </a:schemeClr>
                  </a:solidFill>
                </a:rPr>
                <a:t>Highest</a:t>
              </a:r>
            </a:p>
          </p:txBody>
        </p:sp>
        <p:cxnSp>
          <p:nvCxnSpPr>
            <p:cNvPr id="27" name="Straight Arrow Connector 26"/>
            <p:cNvCxnSpPr>
              <a:endCxn id="26" idx="0"/>
            </p:cNvCxnSpPr>
            <p:nvPr/>
          </p:nvCxnSpPr>
          <p:spPr>
            <a:xfrm>
              <a:off x="1829347" y="5189675"/>
              <a:ext cx="2" cy="379830"/>
            </a:xfrm>
            <a:prstGeom prst="straightConnector1">
              <a:avLst/>
            </a:prstGeom>
            <a:ln w="28575">
              <a:solidFill>
                <a:schemeClr val="tx1">
                  <a:lumMod val="75000"/>
                  <a:lumOff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39304" y="4337022"/>
              <a:ext cx="3710113" cy="369332"/>
            </a:xfrm>
            <a:prstGeom prst="rect">
              <a:avLst/>
            </a:prstGeom>
            <a:noFill/>
          </p:spPr>
          <p:txBody>
            <a:bodyPr wrap="square" rtlCol="0">
              <a:spAutoFit/>
            </a:bodyPr>
            <a:lstStyle/>
            <a:p>
              <a:pPr algn="ctr"/>
              <a:r>
                <a:rPr lang="en-US" b="1" dirty="0">
                  <a:solidFill>
                    <a:schemeClr val="tx1">
                      <a:lumMod val="75000"/>
                      <a:lumOff val="25000"/>
                    </a:schemeClr>
                  </a:solidFill>
                </a:rPr>
                <a:t>Tree Cover</a:t>
              </a:r>
            </a:p>
          </p:txBody>
        </p:sp>
        <p:sp>
          <p:nvSpPr>
            <p:cNvPr id="26" name="TextBox 25"/>
            <p:cNvSpPr txBox="1"/>
            <p:nvPr/>
          </p:nvSpPr>
          <p:spPr>
            <a:xfrm>
              <a:off x="-286465" y="5569505"/>
              <a:ext cx="4231627" cy="369332"/>
            </a:xfrm>
            <a:prstGeom prst="rect">
              <a:avLst/>
            </a:prstGeom>
            <a:noFill/>
          </p:spPr>
          <p:txBody>
            <a:bodyPr wrap="square" rtlCol="0">
              <a:spAutoFit/>
            </a:bodyPr>
            <a:lstStyle/>
            <a:p>
              <a:pPr algn="ctr"/>
              <a:r>
                <a:rPr lang="en-US" dirty="0">
                  <a:solidFill>
                    <a:schemeClr val="tx1">
                      <a:lumMod val="75000"/>
                      <a:lumOff val="25000"/>
                    </a:schemeClr>
                  </a:solidFill>
                </a:rPr>
                <a:t>Lowest</a:t>
              </a:r>
            </a:p>
          </p:txBody>
        </p:sp>
      </p:grpSp>
      <p:sp>
        <p:nvSpPr>
          <p:cNvPr id="35" name="TextBox 34"/>
          <p:cNvSpPr txBox="1"/>
          <p:nvPr/>
        </p:nvSpPr>
        <p:spPr>
          <a:xfrm>
            <a:off x="5625055" y="5736354"/>
            <a:ext cx="599415" cy="307777"/>
          </a:xfrm>
          <a:prstGeom prst="rect">
            <a:avLst/>
          </a:prstGeom>
          <a:noFill/>
        </p:spPr>
        <p:txBody>
          <a:bodyPr wrap="square" rtlCol="0">
            <a:spAutoFit/>
          </a:bodyPr>
          <a:lstStyle/>
          <a:p>
            <a:r>
              <a:rPr lang="en-US" sz="1400" dirty="0">
                <a:solidFill>
                  <a:schemeClr val="tx1">
                    <a:lumMod val="75000"/>
                    <a:lumOff val="25000"/>
                  </a:schemeClr>
                </a:solidFill>
              </a:rPr>
              <a:t>km</a:t>
            </a:r>
          </a:p>
        </p:txBody>
      </p:sp>
      <p:grpSp>
        <p:nvGrpSpPr>
          <p:cNvPr id="18" name="Group 17">
            <a:extLst>
              <a:ext uri="{FF2B5EF4-FFF2-40B4-BE49-F238E27FC236}">
                <a16:creationId xmlns:a16="http://schemas.microsoft.com/office/drawing/2014/main" id="{35479067-0944-B144-A762-8DBF1628E074}"/>
              </a:ext>
            </a:extLst>
          </p:cNvPr>
          <p:cNvGrpSpPr/>
          <p:nvPr/>
        </p:nvGrpSpPr>
        <p:grpSpPr>
          <a:xfrm>
            <a:off x="3872617" y="1002962"/>
            <a:ext cx="316839" cy="797094"/>
            <a:chOff x="4014938" y="1124696"/>
            <a:chExt cx="316839" cy="797094"/>
          </a:xfrm>
        </p:grpSpPr>
        <p:sp>
          <p:nvSpPr>
            <p:cNvPr id="19" name="TextBox 18">
              <a:extLst>
                <a:ext uri="{FF2B5EF4-FFF2-40B4-BE49-F238E27FC236}">
                  <a16:creationId xmlns:a16="http://schemas.microsoft.com/office/drawing/2014/main" id="{EFAA2DBC-6444-3947-BE0D-178B5F220CE7}"/>
                </a:ext>
              </a:extLst>
            </p:cNvPr>
            <p:cNvSpPr txBox="1"/>
            <p:nvPr/>
          </p:nvSpPr>
          <p:spPr>
            <a:xfrm>
              <a:off x="4014938" y="1124696"/>
              <a:ext cx="184424" cy="338554"/>
            </a:xfrm>
            <a:prstGeom prst="rect">
              <a:avLst/>
            </a:prstGeom>
            <a:noFill/>
          </p:spPr>
          <p:txBody>
            <a:bodyPr wrap="square" rtlCol="0">
              <a:spAutoFit/>
            </a:bodyPr>
            <a:lstStyle/>
            <a:p>
              <a:endParaRPr lang="en-US" sz="1600" dirty="0">
                <a:latin typeface="Garamond" panose="02020404030301010803" pitchFamily="18" charset="0"/>
              </a:endParaRPr>
            </a:p>
          </p:txBody>
        </p:sp>
        <p:sp>
          <p:nvSpPr>
            <p:cNvPr id="20" name="Triangle 19">
              <a:extLst>
                <a:ext uri="{FF2B5EF4-FFF2-40B4-BE49-F238E27FC236}">
                  <a16:creationId xmlns:a16="http://schemas.microsoft.com/office/drawing/2014/main" id="{2662714F-D708-384B-9A26-82A067F51008}"/>
                </a:ext>
              </a:extLst>
            </p:cNvPr>
            <p:cNvSpPr/>
            <p:nvPr/>
          </p:nvSpPr>
          <p:spPr>
            <a:xfrm>
              <a:off x="4029560" y="1487838"/>
              <a:ext cx="302217" cy="42620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iangle 20">
              <a:extLst>
                <a:ext uri="{FF2B5EF4-FFF2-40B4-BE49-F238E27FC236}">
                  <a16:creationId xmlns:a16="http://schemas.microsoft.com/office/drawing/2014/main" id="{4703D7BD-195E-F945-B644-CCC99FBA8958}"/>
                </a:ext>
              </a:extLst>
            </p:cNvPr>
            <p:cNvSpPr/>
            <p:nvPr/>
          </p:nvSpPr>
          <p:spPr>
            <a:xfrm>
              <a:off x="4021810" y="1774554"/>
              <a:ext cx="309966" cy="14723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81608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8275195" y="3043388"/>
            <a:ext cx="3601175" cy="1860455"/>
          </a:xfrm>
        </p:spPr>
        <p:txBody>
          <a:bodyPr>
            <a:normAutofit lnSpcReduction="10000"/>
          </a:bodyPr>
          <a:lstStyle/>
          <a:p>
            <a:pPr>
              <a:buClr>
                <a:srgbClr val="1B57AF"/>
              </a:buClr>
              <a:buFont typeface="Webdings" panose="05030102010509060703" pitchFamily="18" charset="2"/>
              <a:buChar char="4"/>
            </a:pPr>
            <a:r>
              <a:rPr lang="en-US" dirty="0">
                <a:solidFill>
                  <a:schemeClr val="tx1">
                    <a:lumMod val="75000"/>
                    <a:lumOff val="25000"/>
                  </a:schemeClr>
                </a:solidFill>
              </a:rPr>
              <a:t>Using satellite imagery to see fine-scale temperature differences</a:t>
            </a:r>
          </a:p>
        </p:txBody>
      </p:sp>
      <p:sp>
        <p:nvSpPr>
          <p:cNvPr id="4" name="Content Placeholder 3"/>
          <p:cNvSpPr>
            <a:spLocks noGrp="1"/>
          </p:cNvSpPr>
          <p:nvPr>
            <p:ph sz="quarter" idx="11"/>
          </p:nvPr>
        </p:nvSpPr>
        <p:spPr>
          <a:xfrm>
            <a:off x="8275195" y="1505439"/>
            <a:ext cx="3916805" cy="1537949"/>
          </a:xfrm>
        </p:spPr>
        <p:txBody>
          <a:bodyPr/>
          <a:lstStyle/>
          <a:p>
            <a:pPr>
              <a:buClr>
                <a:srgbClr val="1B57AF"/>
              </a:buClr>
              <a:buFont typeface="Webdings" panose="05030102010509060703" pitchFamily="18" charset="2"/>
              <a:buChar char="4"/>
            </a:pPr>
            <a:r>
              <a:rPr lang="en-US" dirty="0">
                <a:solidFill>
                  <a:schemeClr val="tx1">
                    <a:lumMod val="75000"/>
                    <a:lumOff val="25000"/>
                  </a:schemeClr>
                </a:solidFill>
              </a:rPr>
              <a:t>Separate from climate change</a:t>
            </a:r>
          </a:p>
          <a:p>
            <a:endParaRPr lang="en-US" dirty="0"/>
          </a:p>
        </p:txBody>
      </p:sp>
      <p:pic>
        <p:nvPicPr>
          <p:cNvPr id="6" name="Content Placeholder 6"/>
          <p:cNvPicPr>
            <a:picLocks noGrp="1" noChangeAspect="1"/>
          </p:cNvPicPr>
          <p:nvPr>
            <p:ph sz="quarter" idx="11"/>
          </p:nvPr>
        </p:nvPicPr>
        <p:blipFill rotWithShape="1">
          <a:blip r:embed="rId3">
            <a:extLst>
              <a:ext uri="{28A0092B-C50C-407E-A947-70E740481C1C}">
                <a14:useLocalDpi xmlns:a14="http://schemas.microsoft.com/office/drawing/2010/main" val="0"/>
              </a:ext>
            </a:extLst>
          </a:blip>
          <a:srcRect l="7616" r="5553"/>
          <a:stretch/>
        </p:blipFill>
        <p:spPr>
          <a:xfrm>
            <a:off x="495300" y="1059961"/>
            <a:ext cx="7598649" cy="5221837"/>
          </a:xfrm>
          <a:prstGeom prst="rect">
            <a:avLst/>
          </a:prstGeom>
        </p:spPr>
      </p:pic>
      <p:sp>
        <p:nvSpPr>
          <p:cNvPr id="7" name="Title 1"/>
          <p:cNvSpPr>
            <a:spLocks noGrp="1"/>
          </p:cNvSpPr>
          <p:nvPr>
            <p:ph type="title"/>
          </p:nvPr>
        </p:nvSpPr>
        <p:spPr>
          <a:xfrm>
            <a:off x="1061358" y="285567"/>
            <a:ext cx="10439400" cy="450898"/>
          </a:xfrm>
        </p:spPr>
        <p:txBody>
          <a:bodyPr>
            <a:noAutofit/>
          </a:bodyPr>
          <a:lstStyle/>
          <a:p>
            <a:r>
              <a:rPr lang="en-US" sz="4000" dirty="0"/>
              <a:t>URBAN HEAT </a:t>
            </a:r>
            <a:r>
              <a:rPr lang="en-US" sz="4000" dirty="0" smtClean="0"/>
              <a:t>ISLANDS (UHI)</a:t>
            </a:r>
            <a:endParaRPr lang="en-US" sz="4000" dirty="0"/>
          </a:p>
        </p:txBody>
      </p:sp>
      <p:sp>
        <p:nvSpPr>
          <p:cNvPr id="8" name="TextBox 7">
            <a:extLst>
              <a:ext uri="{FF2B5EF4-FFF2-40B4-BE49-F238E27FC236}">
                <a16:creationId xmlns:a16="http://schemas.microsoft.com/office/drawing/2014/main" id="{D6B1DD9B-B3BE-E245-816C-A38448E5C3C6}"/>
              </a:ext>
            </a:extLst>
          </p:cNvPr>
          <p:cNvSpPr txBox="1"/>
          <p:nvPr/>
        </p:nvSpPr>
        <p:spPr>
          <a:xfrm>
            <a:off x="5641512" y="6020188"/>
            <a:ext cx="2452437" cy="261610"/>
          </a:xfrm>
          <a:prstGeom prst="rect">
            <a:avLst/>
          </a:prstGeom>
          <a:noFill/>
        </p:spPr>
        <p:txBody>
          <a:bodyPr wrap="square" rtlCol="0">
            <a:spAutoFit/>
          </a:bodyPr>
          <a:lstStyle/>
          <a:p>
            <a:pPr algn="r"/>
            <a:r>
              <a:rPr lang="en-US" sz="1100" dirty="0">
                <a:solidFill>
                  <a:schemeClr val="bg1"/>
                </a:solidFill>
              </a:rPr>
              <a:t>Image Credit: Google Earth</a:t>
            </a:r>
          </a:p>
        </p:txBody>
      </p:sp>
    </p:spTree>
    <p:extLst>
      <p:ext uri="{BB962C8B-B14F-4D97-AF65-F5344CB8AC3E}">
        <p14:creationId xmlns:p14="http://schemas.microsoft.com/office/powerpoint/2010/main" val="13101423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094002A0-350E-C54E-86DE-A4C2999E64E7}"/>
              </a:ext>
            </a:extLst>
          </p:cNvPr>
          <p:cNvPicPr>
            <a:picLocks noChangeAspect="1"/>
          </p:cNvPicPr>
          <p:nvPr/>
        </p:nvPicPr>
        <p:blipFill rotWithShape="1">
          <a:blip r:embed="rId3"/>
          <a:srcRect l="6144" t="5320" r="2434" b="8014"/>
          <a:stretch/>
        </p:blipFill>
        <p:spPr>
          <a:xfrm>
            <a:off x="3276183" y="370207"/>
            <a:ext cx="5417243" cy="6448037"/>
          </a:xfrm>
          <a:prstGeom prst="rect">
            <a:avLst/>
          </a:prstGeom>
        </p:spPr>
      </p:pic>
      <p:pic>
        <p:nvPicPr>
          <p:cNvPr id="36" name="Picture 35">
            <a:extLst>
              <a:ext uri="{FF2B5EF4-FFF2-40B4-BE49-F238E27FC236}">
                <a16:creationId xmlns:a16="http://schemas.microsoft.com/office/drawing/2014/main" id="{3D3131DF-71A7-BE4B-98DB-EDABCB7493D4}"/>
              </a:ext>
            </a:extLst>
          </p:cNvPr>
          <p:cNvPicPr>
            <a:picLocks noChangeAspect="1"/>
          </p:cNvPicPr>
          <p:nvPr/>
        </p:nvPicPr>
        <p:blipFill rotWithShape="1">
          <a:blip r:embed="rId4">
            <a:extLst>
              <a:ext uri="{28A0092B-C50C-407E-A947-70E740481C1C}">
                <a14:useLocalDpi xmlns:a14="http://schemas.microsoft.com/office/drawing/2010/main" val="0"/>
              </a:ext>
            </a:extLst>
          </a:blip>
          <a:srcRect l="22595" t="71896" r="55414" b="24706"/>
          <a:stretch/>
        </p:blipFill>
        <p:spPr>
          <a:xfrm>
            <a:off x="3567953" y="5966929"/>
            <a:ext cx="2276796" cy="455363"/>
          </a:xfrm>
          <a:prstGeom prst="rect">
            <a:avLst/>
          </a:prstGeom>
        </p:spPr>
      </p:pic>
      <p:sp>
        <p:nvSpPr>
          <p:cNvPr id="4" name="Title 3"/>
          <p:cNvSpPr>
            <a:spLocks noGrp="1"/>
          </p:cNvSpPr>
          <p:nvPr>
            <p:ph type="title"/>
          </p:nvPr>
        </p:nvSpPr>
        <p:spPr>
          <a:xfrm>
            <a:off x="1714500" y="261881"/>
            <a:ext cx="10515600" cy="685799"/>
          </a:xfrm>
        </p:spPr>
        <p:txBody>
          <a:bodyPr>
            <a:normAutofit fontScale="90000"/>
          </a:bodyPr>
          <a:lstStyle/>
          <a:p>
            <a:r>
              <a:rPr lang="en-US" dirty="0"/>
              <a:t>SENSITIVITY: SOCIOECONOMIC FACTORS</a:t>
            </a:r>
          </a:p>
        </p:txBody>
      </p:sp>
      <p:grpSp>
        <p:nvGrpSpPr>
          <p:cNvPr id="43" name="Group 42">
            <a:extLst>
              <a:ext uri="{FF2B5EF4-FFF2-40B4-BE49-F238E27FC236}">
                <a16:creationId xmlns:a16="http://schemas.microsoft.com/office/drawing/2014/main" id="{D0D0CB1D-5DB0-0D43-A776-EEED845C14B9}"/>
              </a:ext>
            </a:extLst>
          </p:cNvPr>
          <p:cNvGrpSpPr/>
          <p:nvPr/>
        </p:nvGrpSpPr>
        <p:grpSpPr>
          <a:xfrm>
            <a:off x="-519547" y="4761138"/>
            <a:ext cx="4231627" cy="1585638"/>
            <a:chOff x="-286465" y="4366691"/>
            <a:chExt cx="4231627" cy="1585638"/>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900581" y="4819195"/>
              <a:ext cx="480860" cy="1114581"/>
            </a:xfrm>
            <a:prstGeom prst="rect">
              <a:avLst/>
            </a:prstGeom>
          </p:spPr>
        </p:pic>
        <p:grpSp>
          <p:nvGrpSpPr>
            <p:cNvPr id="15" name="Group 14"/>
            <p:cNvGrpSpPr/>
            <p:nvPr/>
          </p:nvGrpSpPr>
          <p:grpSpPr>
            <a:xfrm>
              <a:off x="-286465" y="4366691"/>
              <a:ext cx="4231627" cy="1585638"/>
              <a:chOff x="-286465" y="4366691"/>
              <a:chExt cx="4231627" cy="1585638"/>
            </a:xfrm>
          </p:grpSpPr>
          <p:sp>
            <p:nvSpPr>
              <p:cNvPr id="17" name="TextBox 16"/>
              <p:cNvSpPr txBox="1"/>
              <p:nvPr/>
            </p:nvSpPr>
            <p:spPr>
              <a:xfrm>
                <a:off x="-286465" y="4748684"/>
                <a:ext cx="4231627" cy="382824"/>
              </a:xfrm>
              <a:prstGeom prst="rect">
                <a:avLst/>
              </a:prstGeom>
              <a:noFill/>
            </p:spPr>
            <p:txBody>
              <a:bodyPr wrap="square" rtlCol="0">
                <a:spAutoFit/>
              </a:bodyPr>
              <a:lstStyle/>
              <a:p>
                <a:pPr algn="ctr"/>
                <a:r>
                  <a:rPr lang="en-US" dirty="0">
                    <a:solidFill>
                      <a:schemeClr val="tx1">
                        <a:lumMod val="75000"/>
                        <a:lumOff val="25000"/>
                      </a:schemeClr>
                    </a:solidFill>
                  </a:rPr>
                  <a:t>Highest</a:t>
                </a:r>
              </a:p>
            </p:txBody>
          </p:sp>
          <p:cxnSp>
            <p:nvCxnSpPr>
              <p:cNvPr id="18" name="Straight Arrow Connector 17"/>
              <p:cNvCxnSpPr>
                <a:endCxn id="20" idx="0"/>
              </p:cNvCxnSpPr>
              <p:nvPr/>
            </p:nvCxnSpPr>
            <p:spPr>
              <a:xfrm>
                <a:off x="1829347" y="5189675"/>
                <a:ext cx="3" cy="379830"/>
              </a:xfrm>
              <a:prstGeom prst="straightConnector1">
                <a:avLst/>
              </a:prstGeom>
              <a:ln w="28575">
                <a:solidFill>
                  <a:schemeClr val="tx1">
                    <a:lumMod val="75000"/>
                    <a:lumOff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5710" y="4366691"/>
                <a:ext cx="3710113" cy="369332"/>
              </a:xfrm>
              <a:prstGeom prst="rect">
                <a:avLst/>
              </a:prstGeom>
              <a:noFill/>
            </p:spPr>
            <p:txBody>
              <a:bodyPr wrap="square" rtlCol="0">
                <a:spAutoFit/>
              </a:bodyPr>
              <a:lstStyle/>
              <a:p>
                <a:pPr algn="ctr"/>
                <a:r>
                  <a:rPr lang="en-US" b="1" dirty="0">
                    <a:solidFill>
                      <a:schemeClr val="tx1">
                        <a:lumMod val="75000"/>
                        <a:lumOff val="25000"/>
                      </a:schemeClr>
                    </a:solidFill>
                  </a:rPr>
                  <a:t>Social Vulnerability</a:t>
                </a:r>
              </a:p>
            </p:txBody>
          </p:sp>
          <p:sp>
            <p:nvSpPr>
              <p:cNvPr id="20" name="TextBox 19"/>
              <p:cNvSpPr txBox="1"/>
              <p:nvPr/>
            </p:nvSpPr>
            <p:spPr>
              <a:xfrm>
                <a:off x="-286465" y="5569505"/>
                <a:ext cx="4231627" cy="382824"/>
              </a:xfrm>
              <a:prstGeom prst="rect">
                <a:avLst/>
              </a:prstGeom>
              <a:noFill/>
            </p:spPr>
            <p:txBody>
              <a:bodyPr wrap="square" rtlCol="0">
                <a:spAutoFit/>
              </a:bodyPr>
              <a:lstStyle/>
              <a:p>
                <a:pPr algn="ctr"/>
                <a:r>
                  <a:rPr lang="en-US" dirty="0">
                    <a:solidFill>
                      <a:schemeClr val="tx1">
                        <a:lumMod val="75000"/>
                        <a:lumOff val="25000"/>
                      </a:schemeClr>
                    </a:solidFill>
                  </a:rPr>
                  <a:t>Lowest</a:t>
                </a:r>
              </a:p>
            </p:txBody>
          </p:sp>
        </p:grpSp>
      </p:grpSp>
      <p:sp>
        <p:nvSpPr>
          <p:cNvPr id="33" name="TextBox 32"/>
          <p:cNvSpPr txBox="1"/>
          <p:nvPr/>
        </p:nvSpPr>
        <p:spPr>
          <a:xfrm>
            <a:off x="5750999" y="5820789"/>
            <a:ext cx="466064" cy="310483"/>
          </a:xfrm>
          <a:prstGeom prst="rect">
            <a:avLst/>
          </a:prstGeom>
          <a:noFill/>
        </p:spPr>
        <p:txBody>
          <a:bodyPr wrap="square" rtlCol="0">
            <a:spAutoFit/>
          </a:bodyPr>
          <a:lstStyle/>
          <a:p>
            <a:r>
              <a:rPr lang="en-US" sz="1400" dirty="0">
                <a:solidFill>
                  <a:schemeClr val="tx1">
                    <a:lumMod val="75000"/>
                    <a:lumOff val="25000"/>
                  </a:schemeClr>
                </a:solidFill>
              </a:rPr>
              <a:t>km</a:t>
            </a:r>
          </a:p>
        </p:txBody>
      </p:sp>
      <p:sp>
        <p:nvSpPr>
          <p:cNvPr id="42" name="TextBox 41">
            <a:extLst>
              <a:ext uri="{FF2B5EF4-FFF2-40B4-BE49-F238E27FC236}">
                <a16:creationId xmlns:a16="http://schemas.microsoft.com/office/drawing/2014/main" id="{BD6CD36D-38A4-A145-9C13-382D08D79196}"/>
              </a:ext>
            </a:extLst>
          </p:cNvPr>
          <p:cNvSpPr txBox="1"/>
          <p:nvPr/>
        </p:nvSpPr>
        <p:spPr>
          <a:xfrm>
            <a:off x="3581822" y="5820789"/>
            <a:ext cx="2388340" cy="307777"/>
          </a:xfrm>
          <a:prstGeom prst="rect">
            <a:avLst/>
          </a:prstGeom>
          <a:noFill/>
        </p:spPr>
        <p:txBody>
          <a:bodyPr wrap="square" rtlCol="0">
            <a:spAutoFit/>
          </a:bodyPr>
          <a:lstStyle/>
          <a:p>
            <a:r>
              <a:rPr lang="en-US" sz="1400" dirty="0">
                <a:solidFill>
                  <a:schemeClr val="tx1">
                    <a:lumMod val="75000"/>
                    <a:lumOff val="25000"/>
                  </a:schemeClr>
                </a:solidFill>
              </a:rPr>
              <a:t>0      2.5       5                 10</a:t>
            </a:r>
          </a:p>
        </p:txBody>
      </p:sp>
      <p:grpSp>
        <p:nvGrpSpPr>
          <p:cNvPr id="44" name="Group 43">
            <a:extLst>
              <a:ext uri="{FF2B5EF4-FFF2-40B4-BE49-F238E27FC236}">
                <a16:creationId xmlns:a16="http://schemas.microsoft.com/office/drawing/2014/main" id="{B4E2FEEC-B9A9-0E4B-864A-AA04999895D2}"/>
              </a:ext>
            </a:extLst>
          </p:cNvPr>
          <p:cNvGrpSpPr/>
          <p:nvPr/>
        </p:nvGrpSpPr>
        <p:grpSpPr>
          <a:xfrm>
            <a:off x="3808744" y="1056006"/>
            <a:ext cx="316839" cy="797094"/>
            <a:chOff x="4014938" y="1124696"/>
            <a:chExt cx="316839" cy="797094"/>
          </a:xfrm>
        </p:grpSpPr>
        <p:sp>
          <p:nvSpPr>
            <p:cNvPr id="45" name="TextBox 44">
              <a:extLst>
                <a:ext uri="{FF2B5EF4-FFF2-40B4-BE49-F238E27FC236}">
                  <a16:creationId xmlns:a16="http://schemas.microsoft.com/office/drawing/2014/main" id="{5705A602-6F58-D144-9258-38F6F368473F}"/>
                </a:ext>
              </a:extLst>
            </p:cNvPr>
            <p:cNvSpPr txBox="1"/>
            <p:nvPr/>
          </p:nvSpPr>
          <p:spPr>
            <a:xfrm>
              <a:off x="4014938" y="1124696"/>
              <a:ext cx="184424" cy="338554"/>
            </a:xfrm>
            <a:prstGeom prst="rect">
              <a:avLst/>
            </a:prstGeom>
            <a:noFill/>
          </p:spPr>
          <p:txBody>
            <a:bodyPr wrap="square" rtlCol="0">
              <a:spAutoFit/>
            </a:bodyPr>
            <a:lstStyle/>
            <a:p>
              <a:endParaRPr lang="en-US" sz="1600" dirty="0">
                <a:latin typeface="Garamond" panose="02020404030301010803" pitchFamily="18" charset="0"/>
              </a:endParaRPr>
            </a:p>
          </p:txBody>
        </p:sp>
        <p:sp>
          <p:nvSpPr>
            <p:cNvPr id="46" name="Triangle 45">
              <a:extLst>
                <a:ext uri="{FF2B5EF4-FFF2-40B4-BE49-F238E27FC236}">
                  <a16:creationId xmlns:a16="http://schemas.microsoft.com/office/drawing/2014/main" id="{DD38CA1F-77D0-F146-A6CE-73CC5B4F656F}"/>
                </a:ext>
              </a:extLst>
            </p:cNvPr>
            <p:cNvSpPr/>
            <p:nvPr/>
          </p:nvSpPr>
          <p:spPr>
            <a:xfrm>
              <a:off x="4029560" y="1487838"/>
              <a:ext cx="302217" cy="42620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iangle 46">
              <a:extLst>
                <a:ext uri="{FF2B5EF4-FFF2-40B4-BE49-F238E27FC236}">
                  <a16:creationId xmlns:a16="http://schemas.microsoft.com/office/drawing/2014/main" id="{4C7A27E2-BEF1-FA42-881C-42783863F671}"/>
                </a:ext>
              </a:extLst>
            </p:cNvPr>
            <p:cNvSpPr/>
            <p:nvPr/>
          </p:nvSpPr>
          <p:spPr>
            <a:xfrm>
              <a:off x="4021810" y="1774554"/>
              <a:ext cx="309966" cy="14723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07318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6EE0E-927C-A649-B240-74EF8DAA5935}"/>
              </a:ext>
            </a:extLst>
          </p:cNvPr>
          <p:cNvSpPr>
            <a:spLocks noGrp="1"/>
          </p:cNvSpPr>
          <p:nvPr>
            <p:ph type="title"/>
          </p:nvPr>
        </p:nvSpPr>
        <p:spPr>
          <a:xfrm>
            <a:off x="979394" y="434788"/>
            <a:ext cx="10515600" cy="457201"/>
          </a:xfrm>
        </p:spPr>
        <p:txBody>
          <a:bodyPr>
            <a:normAutofit fontScale="90000"/>
          </a:bodyPr>
          <a:lstStyle/>
          <a:p>
            <a:r>
              <a:rPr lang="en-US" dirty="0" smtClean="0"/>
              <a:t>METHODOLOGY </a:t>
            </a:r>
            <a:r>
              <a:rPr lang="en-US" dirty="0">
                <a:latin typeface="Century Gothic" panose="020B0502020202020204" pitchFamily="34" charset="0"/>
              </a:rPr>
              <a:t>– Heat Vulnerability Index</a:t>
            </a:r>
            <a:endParaRPr lang="en-US" dirty="0"/>
          </a:p>
        </p:txBody>
      </p:sp>
      <p:graphicFrame>
        <p:nvGraphicFramePr>
          <p:cNvPr id="3" name="Diagram 2"/>
          <p:cNvGraphicFramePr/>
          <p:nvPr/>
        </p:nvGraphicFramePr>
        <p:xfrm>
          <a:off x="1689100" y="87630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ounded Rectangle 3"/>
          <p:cNvSpPr/>
          <p:nvPr/>
        </p:nvSpPr>
        <p:spPr>
          <a:xfrm>
            <a:off x="7619022" y="2899833"/>
            <a:ext cx="2285023" cy="1371600"/>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662494" y="3124908"/>
            <a:ext cx="2198077" cy="923330"/>
          </a:xfrm>
          <a:prstGeom prst="rect">
            <a:avLst/>
          </a:prstGeom>
          <a:noFill/>
        </p:spPr>
        <p:txBody>
          <a:bodyPr wrap="square" rtlCol="0">
            <a:spAutoFit/>
          </a:bodyPr>
          <a:lstStyle/>
          <a:p>
            <a:pPr algn="ctr"/>
            <a:r>
              <a:rPr lang="en-US" sz="2700" b="1" dirty="0">
                <a:solidFill>
                  <a:schemeClr val="tx1">
                    <a:lumMod val="75000"/>
                    <a:lumOff val="25000"/>
                  </a:schemeClr>
                </a:solidFill>
              </a:rPr>
              <a:t>Data Analysis</a:t>
            </a:r>
          </a:p>
        </p:txBody>
      </p:sp>
    </p:spTree>
    <p:extLst>
      <p:ext uri="{BB962C8B-B14F-4D97-AF65-F5344CB8AC3E}">
        <p14:creationId xmlns:p14="http://schemas.microsoft.com/office/powerpoint/2010/main" val="157368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7991B110-2498-254A-96AE-C2D089D38291}"/>
              </a:ext>
            </a:extLst>
          </p:cNvPr>
          <p:cNvPicPr>
            <a:picLocks noChangeAspect="1"/>
          </p:cNvPicPr>
          <p:nvPr/>
        </p:nvPicPr>
        <p:blipFill rotWithShape="1">
          <a:blip r:embed="rId3"/>
          <a:srcRect l="4281" t="762" r="9868" b="7223"/>
          <a:stretch/>
        </p:blipFill>
        <p:spPr>
          <a:xfrm>
            <a:off x="-67341" y="-14363"/>
            <a:ext cx="3449888" cy="4642698"/>
          </a:xfrm>
          <a:prstGeom prst="rect">
            <a:avLst/>
          </a:prstGeom>
        </p:spPr>
      </p:pic>
      <p:pic>
        <p:nvPicPr>
          <p:cNvPr id="8" name="Picture 7">
            <a:extLst>
              <a:ext uri="{FF2B5EF4-FFF2-40B4-BE49-F238E27FC236}">
                <a16:creationId xmlns:a16="http://schemas.microsoft.com/office/drawing/2014/main" id="{27089D2C-3802-2646-935D-B683C2A907C6}"/>
              </a:ext>
            </a:extLst>
          </p:cNvPr>
          <p:cNvPicPr>
            <a:picLocks noChangeAspect="1"/>
          </p:cNvPicPr>
          <p:nvPr/>
        </p:nvPicPr>
        <p:blipFill rotWithShape="1">
          <a:blip r:embed="rId4"/>
          <a:srcRect l="1092" t="1552" r="4315" b="152"/>
          <a:stretch/>
        </p:blipFill>
        <p:spPr>
          <a:xfrm>
            <a:off x="7286536" y="39945"/>
            <a:ext cx="4905464" cy="6400404"/>
          </a:xfrm>
          <a:prstGeom prst="rect">
            <a:avLst/>
          </a:prstGeom>
        </p:spPr>
      </p:pic>
      <p:grpSp>
        <p:nvGrpSpPr>
          <p:cNvPr id="19" name="Group 18"/>
          <p:cNvGrpSpPr/>
          <p:nvPr/>
        </p:nvGrpSpPr>
        <p:grpSpPr>
          <a:xfrm>
            <a:off x="532579" y="5913971"/>
            <a:ext cx="4890150" cy="504274"/>
            <a:chOff x="355099" y="5601689"/>
            <a:chExt cx="4890150" cy="504274"/>
          </a:xfrm>
        </p:grpSpPr>
        <p:grpSp>
          <p:nvGrpSpPr>
            <p:cNvPr id="9" name="Group 8"/>
            <p:cNvGrpSpPr/>
            <p:nvPr/>
          </p:nvGrpSpPr>
          <p:grpSpPr>
            <a:xfrm>
              <a:off x="355099" y="5601689"/>
              <a:ext cx="4890150" cy="504274"/>
              <a:chOff x="1627997" y="5759331"/>
              <a:chExt cx="4795188" cy="577150"/>
            </a:xfrm>
          </p:grpSpPr>
          <p:pic>
            <p:nvPicPr>
              <p:cNvPr id="10" name="Picture 9">
                <a:extLst>
                  <a:ext uri="{FF2B5EF4-FFF2-40B4-BE49-F238E27FC236}">
                    <a16:creationId xmlns:a16="http://schemas.microsoft.com/office/drawing/2014/main" id="{E88F0667-D640-474F-A0A2-DAC09E9ED0FC}"/>
                  </a:ext>
                </a:extLst>
              </p:cNvPr>
              <p:cNvPicPr>
                <a:picLocks noChangeAspect="1"/>
              </p:cNvPicPr>
              <p:nvPr/>
            </p:nvPicPr>
            <p:blipFill rotWithShape="1">
              <a:blip r:embed="rId5">
                <a:extLst>
                  <a:ext uri="{28A0092B-C50C-407E-A947-70E740481C1C}">
                    <a14:useLocalDpi xmlns:a14="http://schemas.microsoft.com/office/drawing/2010/main" val="0"/>
                  </a:ext>
                </a:extLst>
              </a:blip>
              <a:srcRect l="22299" t="69261" r="21764" b="25536"/>
              <a:stretch/>
            </p:blipFill>
            <p:spPr>
              <a:xfrm>
                <a:off x="1627997" y="5759331"/>
                <a:ext cx="4795188" cy="577150"/>
              </a:xfrm>
              <a:prstGeom prst="rect">
                <a:avLst/>
              </a:prstGeom>
              <a:ln>
                <a:noFill/>
              </a:ln>
            </p:spPr>
          </p:pic>
          <p:sp>
            <p:nvSpPr>
              <p:cNvPr id="11" name="TextBox 10"/>
              <p:cNvSpPr txBox="1"/>
              <p:nvPr/>
            </p:nvSpPr>
            <p:spPr>
              <a:xfrm>
                <a:off x="1692513" y="5821833"/>
                <a:ext cx="2838542" cy="352256"/>
              </a:xfrm>
              <a:prstGeom prst="rect">
                <a:avLst/>
              </a:prstGeom>
              <a:noFill/>
            </p:spPr>
            <p:txBody>
              <a:bodyPr wrap="square" rtlCol="0">
                <a:spAutoFit/>
              </a:bodyPr>
              <a:lstStyle/>
              <a:p>
                <a:r>
                  <a:rPr lang="en-US" sz="1400" dirty="0">
                    <a:solidFill>
                      <a:schemeClr val="tx1">
                        <a:lumMod val="75000"/>
                        <a:lumOff val="25000"/>
                      </a:schemeClr>
                    </a:solidFill>
                  </a:rPr>
                  <a:t>0   2.5     5              10</a:t>
                </a:r>
              </a:p>
            </p:txBody>
          </p:sp>
        </p:grpSp>
        <p:sp>
          <p:nvSpPr>
            <p:cNvPr id="12" name="TextBox 11"/>
            <p:cNvSpPr txBox="1"/>
            <p:nvPr/>
          </p:nvSpPr>
          <p:spPr>
            <a:xfrm>
              <a:off x="2183656" y="5661236"/>
              <a:ext cx="599415" cy="307777"/>
            </a:xfrm>
            <a:prstGeom prst="rect">
              <a:avLst/>
            </a:prstGeom>
            <a:noFill/>
          </p:spPr>
          <p:txBody>
            <a:bodyPr wrap="square" rtlCol="0">
              <a:spAutoFit/>
            </a:bodyPr>
            <a:lstStyle/>
            <a:p>
              <a:r>
                <a:rPr lang="en-US" sz="1400" dirty="0">
                  <a:solidFill>
                    <a:schemeClr val="tx1">
                      <a:lumMod val="75000"/>
                      <a:lumOff val="25000"/>
                    </a:schemeClr>
                  </a:solidFill>
                </a:rPr>
                <a:t>km</a:t>
              </a:r>
            </a:p>
          </p:txBody>
        </p:sp>
      </p:grpSp>
      <p:sp>
        <p:nvSpPr>
          <p:cNvPr id="22" name="TextBox 21"/>
          <p:cNvSpPr txBox="1"/>
          <p:nvPr/>
        </p:nvSpPr>
        <p:spPr>
          <a:xfrm>
            <a:off x="2943648" y="5979017"/>
            <a:ext cx="3114287" cy="369332"/>
          </a:xfrm>
          <a:prstGeom prst="rect">
            <a:avLst/>
          </a:prstGeom>
          <a:noFill/>
        </p:spPr>
        <p:txBody>
          <a:bodyPr wrap="square" rtlCol="0">
            <a:spAutoFit/>
          </a:bodyPr>
          <a:lstStyle/>
          <a:p>
            <a:pPr algn="ctr"/>
            <a:r>
              <a:rPr lang="en-US" dirty="0">
                <a:solidFill>
                  <a:schemeClr val="tx1">
                    <a:lumMod val="75000"/>
                    <a:lumOff val="25000"/>
                  </a:schemeClr>
                </a:solidFill>
              </a:rPr>
              <a:t>Socioeconomic Factors</a:t>
            </a:r>
          </a:p>
        </p:txBody>
      </p:sp>
      <p:grpSp>
        <p:nvGrpSpPr>
          <p:cNvPr id="15" name="Group 14"/>
          <p:cNvGrpSpPr/>
          <p:nvPr/>
        </p:nvGrpSpPr>
        <p:grpSpPr>
          <a:xfrm>
            <a:off x="8094112" y="5697155"/>
            <a:ext cx="4038017" cy="574690"/>
            <a:chOff x="1627997" y="5801194"/>
            <a:chExt cx="4038017" cy="574690"/>
          </a:xfrm>
        </p:grpSpPr>
        <p:pic>
          <p:nvPicPr>
            <p:cNvPr id="16" name="Picture 15">
              <a:extLst>
                <a:ext uri="{FF2B5EF4-FFF2-40B4-BE49-F238E27FC236}">
                  <a16:creationId xmlns:a16="http://schemas.microsoft.com/office/drawing/2014/main" id="{E88F0667-D640-474F-A0A2-DAC09E9ED0FC}"/>
                </a:ext>
              </a:extLst>
            </p:cNvPr>
            <p:cNvPicPr>
              <a:picLocks noChangeAspect="1"/>
            </p:cNvPicPr>
            <p:nvPr/>
          </p:nvPicPr>
          <p:blipFill rotWithShape="1">
            <a:blip r:embed="rId5">
              <a:extLst>
                <a:ext uri="{28A0092B-C50C-407E-A947-70E740481C1C}">
                  <a14:useLocalDpi xmlns:a14="http://schemas.microsoft.com/office/drawing/2010/main" val="0"/>
                </a:ext>
              </a:extLst>
            </a:blip>
            <a:srcRect l="22299" t="69261" r="30596" b="25558"/>
            <a:stretch/>
          </p:blipFill>
          <p:spPr>
            <a:xfrm>
              <a:off x="1627997" y="5801194"/>
              <a:ext cx="4038017" cy="574690"/>
            </a:xfrm>
            <a:prstGeom prst="rect">
              <a:avLst/>
            </a:prstGeom>
            <a:ln>
              <a:noFill/>
            </a:ln>
          </p:spPr>
        </p:pic>
        <p:sp>
          <p:nvSpPr>
            <p:cNvPr id="17" name="TextBox 16"/>
            <p:cNvSpPr txBox="1"/>
            <p:nvPr/>
          </p:nvSpPr>
          <p:spPr>
            <a:xfrm>
              <a:off x="1676401" y="5908655"/>
              <a:ext cx="1886263" cy="307777"/>
            </a:xfrm>
            <a:prstGeom prst="rect">
              <a:avLst/>
            </a:prstGeom>
            <a:noFill/>
          </p:spPr>
          <p:txBody>
            <a:bodyPr wrap="square" rtlCol="0">
              <a:spAutoFit/>
            </a:bodyPr>
            <a:lstStyle/>
            <a:p>
              <a:r>
                <a:rPr lang="en-US" sz="1400" dirty="0">
                  <a:solidFill>
                    <a:schemeClr val="tx1">
                      <a:lumMod val="75000"/>
                      <a:lumOff val="25000"/>
                    </a:schemeClr>
                  </a:solidFill>
                </a:rPr>
                <a:t>0    2.5    5             10</a:t>
              </a:r>
            </a:p>
          </p:txBody>
        </p:sp>
      </p:grpSp>
      <p:sp>
        <p:nvSpPr>
          <p:cNvPr id="18" name="TextBox 17"/>
          <p:cNvSpPr txBox="1"/>
          <p:nvPr/>
        </p:nvSpPr>
        <p:spPr>
          <a:xfrm>
            <a:off x="9873262" y="5794922"/>
            <a:ext cx="599415" cy="307777"/>
          </a:xfrm>
          <a:prstGeom prst="rect">
            <a:avLst/>
          </a:prstGeom>
          <a:noFill/>
        </p:spPr>
        <p:txBody>
          <a:bodyPr wrap="square" rtlCol="0">
            <a:spAutoFit/>
          </a:bodyPr>
          <a:lstStyle/>
          <a:p>
            <a:r>
              <a:rPr lang="en-US" sz="1400" dirty="0">
                <a:solidFill>
                  <a:schemeClr val="tx1">
                    <a:lumMod val="75000"/>
                    <a:lumOff val="25000"/>
                  </a:schemeClr>
                </a:solidFill>
              </a:rPr>
              <a:t>km</a:t>
            </a:r>
          </a:p>
        </p:txBody>
      </p:sp>
      <p:sp>
        <p:nvSpPr>
          <p:cNvPr id="27" name="TextBox 26"/>
          <p:cNvSpPr txBox="1"/>
          <p:nvPr/>
        </p:nvSpPr>
        <p:spPr>
          <a:xfrm>
            <a:off x="8473426" y="264188"/>
            <a:ext cx="3020360" cy="369332"/>
          </a:xfrm>
          <a:prstGeom prst="rect">
            <a:avLst/>
          </a:prstGeom>
          <a:noFill/>
        </p:spPr>
        <p:txBody>
          <a:bodyPr wrap="square" rtlCol="0">
            <a:spAutoFit/>
          </a:bodyPr>
          <a:lstStyle/>
          <a:p>
            <a:pPr algn="ctr"/>
            <a:r>
              <a:rPr lang="en-US" dirty="0">
                <a:solidFill>
                  <a:schemeClr val="tx1">
                    <a:lumMod val="75000"/>
                    <a:lumOff val="25000"/>
                  </a:schemeClr>
                </a:solidFill>
              </a:rPr>
              <a:t>Overall Heat Vulnerability</a:t>
            </a:r>
          </a:p>
        </p:txBody>
      </p:sp>
      <p:grpSp>
        <p:nvGrpSpPr>
          <p:cNvPr id="30" name="Group 29">
            <a:extLst>
              <a:ext uri="{FF2B5EF4-FFF2-40B4-BE49-F238E27FC236}">
                <a16:creationId xmlns:a16="http://schemas.microsoft.com/office/drawing/2014/main" id="{9B3236A1-D728-884D-B6AF-998841EC847C}"/>
              </a:ext>
            </a:extLst>
          </p:cNvPr>
          <p:cNvGrpSpPr/>
          <p:nvPr/>
        </p:nvGrpSpPr>
        <p:grpSpPr>
          <a:xfrm>
            <a:off x="7014230" y="4559100"/>
            <a:ext cx="2946201" cy="1050416"/>
            <a:chOff x="17461333" y="25216999"/>
            <a:chExt cx="3263332" cy="1295610"/>
          </a:xfrm>
        </p:grpSpPr>
        <p:grpSp>
          <p:nvGrpSpPr>
            <p:cNvPr id="32" name="Group 31">
              <a:extLst>
                <a:ext uri="{FF2B5EF4-FFF2-40B4-BE49-F238E27FC236}">
                  <a16:creationId xmlns:a16="http://schemas.microsoft.com/office/drawing/2014/main" id="{76611746-1B1A-704E-94E8-B38639F9C8C3}"/>
                </a:ext>
              </a:extLst>
            </p:cNvPr>
            <p:cNvGrpSpPr/>
            <p:nvPr/>
          </p:nvGrpSpPr>
          <p:grpSpPr>
            <a:xfrm rot="10800000">
              <a:off x="18133484" y="25344197"/>
              <a:ext cx="449797" cy="1095889"/>
              <a:chOff x="7169927" y="2360541"/>
              <a:chExt cx="3269303" cy="8067478"/>
            </a:xfrm>
          </p:grpSpPr>
          <p:pic>
            <p:nvPicPr>
              <p:cNvPr id="36" name="Picture 35">
                <a:extLst>
                  <a:ext uri="{FF2B5EF4-FFF2-40B4-BE49-F238E27FC236}">
                    <a16:creationId xmlns:a16="http://schemas.microsoft.com/office/drawing/2014/main" id="{45CF8515-0625-BA45-9373-D58EEF5A0732}"/>
                  </a:ext>
                </a:extLst>
              </p:cNvPr>
              <p:cNvPicPr>
                <a:picLocks noChangeAspect="1"/>
              </p:cNvPicPr>
              <p:nvPr/>
            </p:nvPicPr>
            <p:blipFill rotWithShape="1">
              <a:blip r:embed="rId6"/>
              <a:srcRect t="43387" r="76523" b="41708"/>
              <a:stretch/>
            </p:blipFill>
            <p:spPr>
              <a:xfrm>
                <a:off x="7169927" y="2360541"/>
                <a:ext cx="3269296" cy="2167655"/>
              </a:xfrm>
              <a:prstGeom prst="rect">
                <a:avLst/>
              </a:prstGeom>
            </p:spPr>
          </p:pic>
          <p:pic>
            <p:nvPicPr>
              <p:cNvPr id="37" name="Picture 36">
                <a:extLst>
                  <a:ext uri="{FF2B5EF4-FFF2-40B4-BE49-F238E27FC236}">
                    <a16:creationId xmlns:a16="http://schemas.microsoft.com/office/drawing/2014/main" id="{CD29A4A4-EEE4-EA4C-BF24-B346C05364F7}"/>
                  </a:ext>
                </a:extLst>
              </p:cNvPr>
              <p:cNvPicPr>
                <a:picLocks noChangeAspect="1"/>
              </p:cNvPicPr>
              <p:nvPr/>
            </p:nvPicPr>
            <p:blipFill rotWithShape="1">
              <a:blip r:embed="rId6"/>
              <a:srcRect t="86748" r="76523"/>
              <a:stretch/>
            </p:blipFill>
            <p:spPr>
              <a:xfrm>
                <a:off x="7221293" y="8531020"/>
                <a:ext cx="3217937" cy="1896999"/>
              </a:xfrm>
              <a:prstGeom prst="rect">
                <a:avLst/>
              </a:prstGeom>
            </p:spPr>
          </p:pic>
          <p:pic>
            <p:nvPicPr>
              <p:cNvPr id="38" name="Picture 37">
                <a:extLst>
                  <a:ext uri="{FF2B5EF4-FFF2-40B4-BE49-F238E27FC236}">
                    <a16:creationId xmlns:a16="http://schemas.microsoft.com/office/drawing/2014/main" id="{7C395E25-C1EB-2141-8ABB-2F7500936BEC}"/>
                  </a:ext>
                </a:extLst>
              </p:cNvPr>
              <p:cNvPicPr>
                <a:picLocks noChangeAspect="1"/>
              </p:cNvPicPr>
              <p:nvPr/>
            </p:nvPicPr>
            <p:blipFill rotWithShape="1">
              <a:blip r:embed="rId6"/>
              <a:srcRect t="58776" r="76523" b="26125"/>
              <a:stretch/>
            </p:blipFill>
            <p:spPr>
              <a:xfrm>
                <a:off x="7221286" y="4577261"/>
                <a:ext cx="3217937" cy="2161309"/>
              </a:xfrm>
              <a:prstGeom prst="rect">
                <a:avLst/>
              </a:prstGeom>
            </p:spPr>
          </p:pic>
          <p:pic>
            <p:nvPicPr>
              <p:cNvPr id="39" name="Picture 38">
                <a:extLst>
                  <a:ext uri="{FF2B5EF4-FFF2-40B4-BE49-F238E27FC236}">
                    <a16:creationId xmlns:a16="http://schemas.microsoft.com/office/drawing/2014/main" id="{BE54518C-2B70-8047-9E0E-D9A87195EF50}"/>
                  </a:ext>
                </a:extLst>
              </p:cNvPr>
              <p:cNvPicPr>
                <a:picLocks noChangeAspect="1"/>
              </p:cNvPicPr>
              <p:nvPr/>
            </p:nvPicPr>
            <p:blipFill rotWithShape="1">
              <a:blip r:embed="rId6"/>
              <a:srcRect t="74359" r="76523" b="14027"/>
              <a:stretch/>
            </p:blipFill>
            <p:spPr>
              <a:xfrm>
                <a:off x="7221286" y="6821698"/>
                <a:ext cx="3217937" cy="1662547"/>
              </a:xfrm>
              <a:prstGeom prst="rect">
                <a:avLst/>
              </a:prstGeom>
            </p:spPr>
          </p:pic>
        </p:grpSp>
        <p:sp>
          <p:nvSpPr>
            <p:cNvPr id="33" name="TextBox 32">
              <a:extLst>
                <a:ext uri="{FF2B5EF4-FFF2-40B4-BE49-F238E27FC236}">
                  <a16:creationId xmlns:a16="http://schemas.microsoft.com/office/drawing/2014/main" id="{3DC8A9C4-9CF4-7744-B12F-8D03B7423283}"/>
                </a:ext>
              </a:extLst>
            </p:cNvPr>
            <p:cNvSpPr txBox="1"/>
            <p:nvPr/>
          </p:nvSpPr>
          <p:spPr>
            <a:xfrm>
              <a:off x="17461337" y="25216999"/>
              <a:ext cx="3263328" cy="455543"/>
            </a:xfrm>
            <a:prstGeom prst="rect">
              <a:avLst/>
            </a:prstGeom>
            <a:noFill/>
          </p:spPr>
          <p:txBody>
            <a:bodyPr wrap="square" rtlCol="0">
              <a:spAutoFit/>
            </a:bodyPr>
            <a:lstStyle/>
            <a:p>
              <a:pPr algn="ctr"/>
              <a:r>
                <a:rPr lang="en-US" dirty="0">
                  <a:solidFill>
                    <a:schemeClr val="tx1">
                      <a:lumMod val="75000"/>
                      <a:lumOff val="25000"/>
                    </a:schemeClr>
                  </a:solidFill>
                </a:rPr>
                <a:t>Highest</a:t>
              </a:r>
            </a:p>
          </p:txBody>
        </p:sp>
        <p:sp>
          <p:nvSpPr>
            <p:cNvPr id="34" name="TextBox 33">
              <a:extLst>
                <a:ext uri="{FF2B5EF4-FFF2-40B4-BE49-F238E27FC236}">
                  <a16:creationId xmlns:a16="http://schemas.microsoft.com/office/drawing/2014/main" id="{DA3603BA-9D60-5F4D-8665-DFB2B68809B2}"/>
                </a:ext>
              </a:extLst>
            </p:cNvPr>
            <p:cNvSpPr txBox="1"/>
            <p:nvPr/>
          </p:nvSpPr>
          <p:spPr>
            <a:xfrm>
              <a:off x="17461333" y="26057066"/>
              <a:ext cx="3263328" cy="455543"/>
            </a:xfrm>
            <a:prstGeom prst="rect">
              <a:avLst/>
            </a:prstGeom>
            <a:noFill/>
          </p:spPr>
          <p:txBody>
            <a:bodyPr wrap="square" rtlCol="0">
              <a:spAutoFit/>
            </a:bodyPr>
            <a:lstStyle/>
            <a:p>
              <a:pPr algn="ctr"/>
              <a:r>
                <a:rPr lang="en-US" dirty="0">
                  <a:solidFill>
                    <a:schemeClr val="tx1">
                      <a:lumMod val="75000"/>
                      <a:lumOff val="25000"/>
                    </a:schemeClr>
                  </a:solidFill>
                </a:rPr>
                <a:t>Lowest</a:t>
              </a:r>
              <a:endParaRPr lang="en-US" sz="2000" dirty="0">
                <a:solidFill>
                  <a:schemeClr val="tx1">
                    <a:lumMod val="75000"/>
                    <a:lumOff val="25000"/>
                  </a:schemeClr>
                </a:solidFill>
              </a:endParaRPr>
            </a:p>
          </p:txBody>
        </p:sp>
        <p:cxnSp>
          <p:nvCxnSpPr>
            <p:cNvPr id="35" name="Straight Arrow Connector 34">
              <a:extLst>
                <a:ext uri="{FF2B5EF4-FFF2-40B4-BE49-F238E27FC236}">
                  <a16:creationId xmlns:a16="http://schemas.microsoft.com/office/drawing/2014/main" id="{47B2095F-F465-7641-B3A6-3167F409536D}"/>
                </a:ext>
              </a:extLst>
            </p:cNvPr>
            <p:cNvCxnSpPr>
              <a:endCxn id="34" idx="0"/>
            </p:cNvCxnSpPr>
            <p:nvPr/>
          </p:nvCxnSpPr>
          <p:spPr>
            <a:xfrm>
              <a:off x="19092997" y="25658521"/>
              <a:ext cx="0" cy="398544"/>
            </a:xfrm>
            <a:prstGeom prst="straightConnector1">
              <a:avLst/>
            </a:prstGeom>
            <a:ln w="28575">
              <a:solidFill>
                <a:schemeClr val="tx1">
                  <a:lumMod val="75000"/>
                  <a:lumOff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93124471-279B-4246-99E5-7F8550593F85}"/>
              </a:ext>
            </a:extLst>
          </p:cNvPr>
          <p:cNvSpPr txBox="1"/>
          <p:nvPr/>
        </p:nvSpPr>
        <p:spPr>
          <a:xfrm>
            <a:off x="6689979" y="3944467"/>
            <a:ext cx="3252517" cy="646331"/>
          </a:xfrm>
          <a:prstGeom prst="rect">
            <a:avLst/>
          </a:prstGeom>
          <a:noFill/>
        </p:spPr>
        <p:txBody>
          <a:bodyPr wrap="square" rtlCol="0">
            <a:spAutoFit/>
          </a:bodyPr>
          <a:lstStyle/>
          <a:p>
            <a:pPr algn="ctr"/>
            <a:r>
              <a:rPr lang="en-US" b="1" dirty="0">
                <a:solidFill>
                  <a:schemeClr val="tx1">
                    <a:lumMod val="75000"/>
                    <a:lumOff val="25000"/>
                  </a:schemeClr>
                </a:solidFill>
              </a:rPr>
              <a:t>Overall Heat</a:t>
            </a:r>
          </a:p>
          <a:p>
            <a:pPr algn="ctr"/>
            <a:r>
              <a:rPr lang="en-US" b="1" dirty="0">
                <a:solidFill>
                  <a:schemeClr val="tx1">
                    <a:lumMod val="75000"/>
                    <a:lumOff val="25000"/>
                  </a:schemeClr>
                </a:solidFill>
              </a:rPr>
              <a:t> Vulnerability</a:t>
            </a:r>
          </a:p>
        </p:txBody>
      </p:sp>
      <p:sp>
        <p:nvSpPr>
          <p:cNvPr id="41" name="Oval 40">
            <a:extLst>
              <a:ext uri="{FF2B5EF4-FFF2-40B4-BE49-F238E27FC236}">
                <a16:creationId xmlns:a16="http://schemas.microsoft.com/office/drawing/2014/main" id="{975ABD3A-3DA7-454E-999A-B7D2BF87E468}"/>
              </a:ext>
            </a:extLst>
          </p:cNvPr>
          <p:cNvSpPr/>
          <p:nvPr/>
        </p:nvSpPr>
        <p:spPr>
          <a:xfrm>
            <a:off x="9807248" y="1871002"/>
            <a:ext cx="393483" cy="39348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541C5F04-A2B4-6D4E-8CC2-314CF77E68AF}"/>
              </a:ext>
            </a:extLst>
          </p:cNvPr>
          <p:cNvSpPr/>
          <p:nvPr/>
        </p:nvSpPr>
        <p:spPr>
          <a:xfrm>
            <a:off x="8766240" y="3169231"/>
            <a:ext cx="516092" cy="51609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8D967DFB-E854-F54D-8ABF-27D259A5F010}"/>
              </a:ext>
            </a:extLst>
          </p:cNvPr>
          <p:cNvSpPr/>
          <p:nvPr/>
        </p:nvSpPr>
        <p:spPr>
          <a:xfrm>
            <a:off x="9849453" y="4815152"/>
            <a:ext cx="882264" cy="8822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B0175BBC-50D7-274F-8C5B-131F97385C32}"/>
              </a:ext>
            </a:extLst>
          </p:cNvPr>
          <p:cNvSpPr/>
          <p:nvPr/>
        </p:nvSpPr>
        <p:spPr>
          <a:xfrm>
            <a:off x="9596235" y="1463040"/>
            <a:ext cx="363692" cy="3653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47">
            <a:extLst>
              <a:ext uri="{FF2B5EF4-FFF2-40B4-BE49-F238E27FC236}">
                <a16:creationId xmlns:a16="http://schemas.microsoft.com/office/drawing/2014/main" id="{AED19B04-A175-0E45-91B2-F495A532E587}"/>
              </a:ext>
            </a:extLst>
          </p:cNvPr>
          <p:cNvGrpSpPr/>
          <p:nvPr/>
        </p:nvGrpSpPr>
        <p:grpSpPr>
          <a:xfrm>
            <a:off x="363744" y="633520"/>
            <a:ext cx="337670" cy="402255"/>
            <a:chOff x="337931" y="331746"/>
            <a:chExt cx="523946" cy="597091"/>
          </a:xfrm>
        </p:grpSpPr>
        <p:sp>
          <p:nvSpPr>
            <p:cNvPr id="49" name="Triangle 48">
              <a:extLst>
                <a:ext uri="{FF2B5EF4-FFF2-40B4-BE49-F238E27FC236}">
                  <a16:creationId xmlns:a16="http://schemas.microsoft.com/office/drawing/2014/main" id="{5B42E3CB-3CC2-6B4E-BB51-6B9E737392CE}"/>
                </a:ext>
              </a:extLst>
            </p:cNvPr>
            <p:cNvSpPr/>
            <p:nvPr/>
          </p:nvSpPr>
          <p:spPr>
            <a:xfrm>
              <a:off x="361987" y="331746"/>
              <a:ext cx="499890" cy="59709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riangle 49">
              <a:extLst>
                <a:ext uri="{FF2B5EF4-FFF2-40B4-BE49-F238E27FC236}">
                  <a16:creationId xmlns:a16="http://schemas.microsoft.com/office/drawing/2014/main" id="{961B3FE7-0719-1847-8DC2-7A33484A6AD9}"/>
                </a:ext>
              </a:extLst>
            </p:cNvPr>
            <p:cNvSpPr/>
            <p:nvPr/>
          </p:nvSpPr>
          <p:spPr>
            <a:xfrm>
              <a:off x="337931" y="794367"/>
              <a:ext cx="523946" cy="13447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2" name="Picture 51">
            <a:extLst>
              <a:ext uri="{FF2B5EF4-FFF2-40B4-BE49-F238E27FC236}">
                <a16:creationId xmlns:a16="http://schemas.microsoft.com/office/drawing/2014/main" id="{E56B8252-9C4A-7F47-B997-1184B0AEA904}"/>
              </a:ext>
            </a:extLst>
          </p:cNvPr>
          <p:cNvPicPr>
            <a:picLocks noChangeAspect="1"/>
          </p:cNvPicPr>
          <p:nvPr/>
        </p:nvPicPr>
        <p:blipFill rotWithShape="1">
          <a:blip r:embed="rId7"/>
          <a:srcRect l="7153" t="6516" r="7759" b="7315"/>
          <a:stretch/>
        </p:blipFill>
        <p:spPr>
          <a:xfrm>
            <a:off x="4942490" y="-80878"/>
            <a:ext cx="3544839" cy="4507409"/>
          </a:xfrm>
          <a:prstGeom prst="rect">
            <a:avLst/>
          </a:prstGeom>
        </p:spPr>
      </p:pic>
      <p:sp>
        <p:nvSpPr>
          <p:cNvPr id="53" name="TextBox 52">
            <a:extLst>
              <a:ext uri="{FF2B5EF4-FFF2-40B4-BE49-F238E27FC236}">
                <a16:creationId xmlns:a16="http://schemas.microsoft.com/office/drawing/2014/main" id="{A7C4A938-0C43-E945-9352-543717459E00}"/>
              </a:ext>
            </a:extLst>
          </p:cNvPr>
          <p:cNvSpPr txBox="1"/>
          <p:nvPr/>
        </p:nvSpPr>
        <p:spPr>
          <a:xfrm>
            <a:off x="852337" y="4446941"/>
            <a:ext cx="2077598" cy="646331"/>
          </a:xfrm>
          <a:prstGeom prst="rect">
            <a:avLst/>
          </a:prstGeom>
          <a:noFill/>
        </p:spPr>
        <p:txBody>
          <a:bodyPr wrap="square" rtlCol="0">
            <a:spAutoFit/>
          </a:bodyPr>
          <a:lstStyle/>
          <a:p>
            <a:pPr algn="ctr"/>
            <a:r>
              <a:rPr lang="en-US" dirty="0">
                <a:solidFill>
                  <a:schemeClr val="tx1">
                    <a:lumMod val="75000"/>
                    <a:lumOff val="25000"/>
                  </a:schemeClr>
                </a:solidFill>
              </a:rPr>
              <a:t>Land Surface Temperature</a:t>
            </a:r>
          </a:p>
        </p:txBody>
      </p:sp>
      <p:sp>
        <p:nvSpPr>
          <p:cNvPr id="54" name="TextBox 53">
            <a:extLst>
              <a:ext uri="{FF2B5EF4-FFF2-40B4-BE49-F238E27FC236}">
                <a16:creationId xmlns:a16="http://schemas.microsoft.com/office/drawing/2014/main" id="{3B26C9F4-FE69-8944-B1C6-D5EE5F6055A0}"/>
              </a:ext>
            </a:extLst>
          </p:cNvPr>
          <p:cNvSpPr txBox="1"/>
          <p:nvPr/>
        </p:nvSpPr>
        <p:spPr>
          <a:xfrm>
            <a:off x="5664355" y="4148143"/>
            <a:ext cx="2077598" cy="369332"/>
          </a:xfrm>
          <a:prstGeom prst="rect">
            <a:avLst/>
          </a:prstGeom>
          <a:noFill/>
        </p:spPr>
        <p:txBody>
          <a:bodyPr wrap="square" rtlCol="0">
            <a:spAutoFit/>
          </a:bodyPr>
          <a:lstStyle/>
          <a:p>
            <a:pPr algn="ctr"/>
            <a:r>
              <a:rPr lang="en-US" dirty="0">
                <a:solidFill>
                  <a:schemeClr val="tx1">
                    <a:lumMod val="75000"/>
                    <a:lumOff val="25000"/>
                  </a:schemeClr>
                </a:solidFill>
              </a:rPr>
              <a:t>Tree Cover</a:t>
            </a:r>
          </a:p>
        </p:txBody>
      </p:sp>
      <p:pic>
        <p:nvPicPr>
          <p:cNvPr id="51" name="Picture 50">
            <a:extLst>
              <a:ext uri="{FF2B5EF4-FFF2-40B4-BE49-F238E27FC236}">
                <a16:creationId xmlns:a16="http://schemas.microsoft.com/office/drawing/2014/main" id="{08F20F6B-4DF7-1C46-BAD5-C5439C3483F1}"/>
              </a:ext>
            </a:extLst>
          </p:cNvPr>
          <p:cNvPicPr>
            <a:picLocks noChangeAspect="1"/>
          </p:cNvPicPr>
          <p:nvPr/>
        </p:nvPicPr>
        <p:blipFill rotWithShape="1">
          <a:blip r:embed="rId8"/>
          <a:srcRect l="5480" t="4037" r="7361" b="11404"/>
          <a:stretch/>
        </p:blipFill>
        <p:spPr>
          <a:xfrm>
            <a:off x="2544468" y="1880523"/>
            <a:ext cx="3511577" cy="4277597"/>
          </a:xfrm>
          <a:prstGeom prst="rect">
            <a:avLst/>
          </a:prstGeom>
        </p:spPr>
      </p:pic>
    </p:spTree>
    <p:extLst>
      <p:ext uri="{BB962C8B-B14F-4D97-AF65-F5344CB8AC3E}">
        <p14:creationId xmlns:p14="http://schemas.microsoft.com/office/powerpoint/2010/main" val="247348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8" grpId="0"/>
      <p:bldP spid="27" grpId="0"/>
      <p:bldP spid="31" grpId="0"/>
      <p:bldP spid="41" grpId="0" animBg="1"/>
      <p:bldP spid="42" grpId="0" animBg="1"/>
      <p:bldP spid="43" grpId="0" animBg="1"/>
      <p:bldP spid="44" grpId="0" animBg="1"/>
      <p:bldP spid="53" grpId="0"/>
      <p:bldP spid="5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542CA3-B9FA-B349-B334-D29917E5526A}"/>
              </a:ext>
            </a:extLst>
          </p:cNvPr>
          <p:cNvPicPr>
            <a:picLocks noChangeAspect="1"/>
          </p:cNvPicPr>
          <p:nvPr/>
        </p:nvPicPr>
        <p:blipFill rotWithShape="1">
          <a:blip r:embed="rId3"/>
          <a:srcRect l="1092" t="1196" r="3978" b="4338"/>
          <a:stretch/>
        </p:blipFill>
        <p:spPr>
          <a:xfrm>
            <a:off x="3035033" y="-105254"/>
            <a:ext cx="5779634" cy="7221415"/>
          </a:xfrm>
          <a:prstGeom prst="rect">
            <a:avLst/>
          </a:prstGeom>
          <a:ln>
            <a:noFill/>
          </a:ln>
        </p:spPr>
      </p:pic>
      <p:sp>
        <p:nvSpPr>
          <p:cNvPr id="2" name="Title 1"/>
          <p:cNvSpPr>
            <a:spLocks noGrp="1"/>
          </p:cNvSpPr>
          <p:nvPr>
            <p:ph type="title"/>
          </p:nvPr>
        </p:nvSpPr>
        <p:spPr>
          <a:xfrm>
            <a:off x="1257300" y="212428"/>
            <a:ext cx="4538752" cy="547567"/>
          </a:xfrm>
        </p:spPr>
        <p:txBody>
          <a:bodyPr>
            <a:normAutofit fontScale="90000"/>
          </a:bodyPr>
          <a:lstStyle/>
          <a:p>
            <a:pPr algn="ctr"/>
            <a:r>
              <a:rPr lang="en-US" dirty="0"/>
              <a:t>IMPLICATIONS</a:t>
            </a:r>
          </a:p>
        </p:txBody>
      </p:sp>
      <p:pic>
        <p:nvPicPr>
          <p:cNvPr id="7" name="Picture 6"/>
          <p:cNvPicPr>
            <a:picLocks noChangeAspect="1"/>
          </p:cNvPicPr>
          <p:nvPr/>
        </p:nvPicPr>
        <p:blipFill rotWithShape="1">
          <a:blip r:embed="rId4"/>
          <a:srcRect t="21629"/>
          <a:stretch/>
        </p:blipFill>
        <p:spPr>
          <a:xfrm>
            <a:off x="3366624" y="1200381"/>
            <a:ext cx="355174" cy="573415"/>
          </a:xfrm>
          <a:prstGeom prst="rect">
            <a:avLst/>
          </a:prstGeom>
        </p:spPr>
      </p:pic>
      <p:grpSp>
        <p:nvGrpSpPr>
          <p:cNvPr id="8" name="Group 7"/>
          <p:cNvGrpSpPr/>
          <p:nvPr/>
        </p:nvGrpSpPr>
        <p:grpSpPr>
          <a:xfrm>
            <a:off x="450543" y="3675631"/>
            <a:ext cx="3930221" cy="1854277"/>
            <a:chOff x="21277407" y="24269001"/>
            <a:chExt cx="3602626" cy="1892740"/>
          </a:xfrm>
        </p:grpSpPr>
        <p:grpSp>
          <p:nvGrpSpPr>
            <p:cNvPr id="9" name="Group 8"/>
            <p:cNvGrpSpPr/>
            <p:nvPr/>
          </p:nvGrpSpPr>
          <p:grpSpPr>
            <a:xfrm>
              <a:off x="21616701" y="24938654"/>
              <a:ext cx="3263332" cy="1223087"/>
              <a:chOff x="17461333" y="25216999"/>
              <a:chExt cx="3263332" cy="1223087"/>
            </a:xfrm>
          </p:grpSpPr>
          <p:grpSp>
            <p:nvGrpSpPr>
              <p:cNvPr id="11" name="Group 10"/>
              <p:cNvGrpSpPr/>
              <p:nvPr/>
            </p:nvGrpSpPr>
            <p:grpSpPr>
              <a:xfrm rot="10800000">
                <a:off x="18133484" y="25344197"/>
                <a:ext cx="449797" cy="1095889"/>
                <a:chOff x="7169927" y="2360541"/>
                <a:chExt cx="3269303" cy="8067478"/>
              </a:xfrm>
            </p:grpSpPr>
            <p:pic>
              <p:nvPicPr>
                <p:cNvPr id="15" name="Picture 14"/>
                <p:cNvPicPr>
                  <a:picLocks noChangeAspect="1"/>
                </p:cNvPicPr>
                <p:nvPr/>
              </p:nvPicPr>
              <p:blipFill rotWithShape="1">
                <a:blip r:embed="rId5"/>
                <a:srcRect t="43387" r="76523" b="41708"/>
                <a:stretch/>
              </p:blipFill>
              <p:spPr>
                <a:xfrm>
                  <a:off x="7169927" y="2360541"/>
                  <a:ext cx="3269296" cy="2167655"/>
                </a:xfrm>
                <a:prstGeom prst="rect">
                  <a:avLst/>
                </a:prstGeom>
              </p:spPr>
            </p:pic>
            <p:pic>
              <p:nvPicPr>
                <p:cNvPr id="16" name="Picture 15"/>
                <p:cNvPicPr>
                  <a:picLocks noChangeAspect="1"/>
                </p:cNvPicPr>
                <p:nvPr/>
              </p:nvPicPr>
              <p:blipFill rotWithShape="1">
                <a:blip r:embed="rId5"/>
                <a:srcRect t="86748" r="76523"/>
                <a:stretch/>
              </p:blipFill>
              <p:spPr>
                <a:xfrm>
                  <a:off x="7221293" y="8531020"/>
                  <a:ext cx="3217937" cy="1896999"/>
                </a:xfrm>
                <a:prstGeom prst="rect">
                  <a:avLst/>
                </a:prstGeom>
              </p:spPr>
            </p:pic>
            <p:pic>
              <p:nvPicPr>
                <p:cNvPr id="17" name="Picture 16"/>
                <p:cNvPicPr>
                  <a:picLocks noChangeAspect="1"/>
                </p:cNvPicPr>
                <p:nvPr/>
              </p:nvPicPr>
              <p:blipFill rotWithShape="1">
                <a:blip r:embed="rId5"/>
                <a:srcRect t="58776" r="76523" b="26125"/>
                <a:stretch/>
              </p:blipFill>
              <p:spPr>
                <a:xfrm>
                  <a:off x="7221286" y="4577261"/>
                  <a:ext cx="3217937" cy="2161309"/>
                </a:xfrm>
                <a:prstGeom prst="rect">
                  <a:avLst/>
                </a:prstGeom>
              </p:spPr>
            </p:pic>
            <p:pic>
              <p:nvPicPr>
                <p:cNvPr id="18" name="Picture 17"/>
                <p:cNvPicPr>
                  <a:picLocks noChangeAspect="1"/>
                </p:cNvPicPr>
                <p:nvPr/>
              </p:nvPicPr>
              <p:blipFill rotWithShape="1">
                <a:blip r:embed="rId5"/>
                <a:srcRect t="74359" r="76523" b="14027"/>
                <a:stretch/>
              </p:blipFill>
              <p:spPr>
                <a:xfrm>
                  <a:off x="7221286" y="6821698"/>
                  <a:ext cx="3217937" cy="1662547"/>
                </a:xfrm>
                <a:prstGeom prst="rect">
                  <a:avLst/>
                </a:prstGeom>
              </p:spPr>
            </p:pic>
          </p:grpSp>
          <p:sp>
            <p:nvSpPr>
              <p:cNvPr id="12" name="TextBox 11"/>
              <p:cNvSpPr txBox="1"/>
              <p:nvPr/>
            </p:nvSpPr>
            <p:spPr>
              <a:xfrm>
                <a:off x="17461337" y="25216999"/>
                <a:ext cx="3263328" cy="376993"/>
              </a:xfrm>
              <a:prstGeom prst="rect">
                <a:avLst/>
              </a:prstGeom>
              <a:noFill/>
            </p:spPr>
            <p:txBody>
              <a:bodyPr wrap="square" rtlCol="0">
                <a:spAutoFit/>
              </a:bodyPr>
              <a:lstStyle/>
              <a:p>
                <a:pPr algn="ctr"/>
                <a:r>
                  <a:rPr lang="en-US" dirty="0">
                    <a:solidFill>
                      <a:schemeClr val="tx1">
                        <a:lumMod val="75000"/>
                        <a:lumOff val="25000"/>
                      </a:schemeClr>
                    </a:solidFill>
                  </a:rPr>
                  <a:t>Highest</a:t>
                </a:r>
              </a:p>
            </p:txBody>
          </p:sp>
          <p:sp>
            <p:nvSpPr>
              <p:cNvPr id="13" name="TextBox 12"/>
              <p:cNvSpPr txBox="1"/>
              <p:nvPr/>
            </p:nvSpPr>
            <p:spPr>
              <a:xfrm>
                <a:off x="17461333" y="26057066"/>
                <a:ext cx="3263328" cy="376993"/>
              </a:xfrm>
              <a:prstGeom prst="rect">
                <a:avLst/>
              </a:prstGeom>
              <a:noFill/>
            </p:spPr>
            <p:txBody>
              <a:bodyPr wrap="square" rtlCol="0">
                <a:spAutoFit/>
              </a:bodyPr>
              <a:lstStyle/>
              <a:p>
                <a:pPr algn="ctr"/>
                <a:r>
                  <a:rPr lang="en-US" dirty="0">
                    <a:solidFill>
                      <a:schemeClr val="tx1">
                        <a:lumMod val="75000"/>
                        <a:lumOff val="25000"/>
                      </a:schemeClr>
                    </a:solidFill>
                  </a:rPr>
                  <a:t>Lowest</a:t>
                </a:r>
              </a:p>
            </p:txBody>
          </p:sp>
          <p:cxnSp>
            <p:nvCxnSpPr>
              <p:cNvPr id="14" name="Straight Arrow Connector 13"/>
              <p:cNvCxnSpPr>
                <a:endCxn id="13" idx="0"/>
              </p:cNvCxnSpPr>
              <p:nvPr/>
            </p:nvCxnSpPr>
            <p:spPr>
              <a:xfrm>
                <a:off x="19092997" y="25658521"/>
                <a:ext cx="0" cy="398545"/>
              </a:xfrm>
              <a:prstGeom prst="straightConnector1">
                <a:avLst/>
              </a:prstGeom>
              <a:ln w="28575">
                <a:solidFill>
                  <a:schemeClr val="tx1">
                    <a:lumMod val="75000"/>
                    <a:lumOff val="2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21277407" y="24269001"/>
              <a:ext cx="3602621" cy="659738"/>
            </a:xfrm>
            <a:prstGeom prst="rect">
              <a:avLst/>
            </a:prstGeom>
            <a:noFill/>
          </p:spPr>
          <p:txBody>
            <a:bodyPr wrap="square" rtlCol="0">
              <a:spAutoFit/>
            </a:bodyPr>
            <a:lstStyle/>
            <a:p>
              <a:pPr algn="ctr"/>
              <a:r>
                <a:rPr lang="en-US" b="1" dirty="0">
                  <a:solidFill>
                    <a:schemeClr val="tx1">
                      <a:lumMod val="75000"/>
                      <a:lumOff val="25000"/>
                    </a:schemeClr>
                  </a:solidFill>
                </a:rPr>
                <a:t>Overall Heat</a:t>
              </a:r>
            </a:p>
            <a:p>
              <a:pPr algn="ctr"/>
              <a:r>
                <a:rPr lang="en-US" b="1" dirty="0">
                  <a:solidFill>
                    <a:schemeClr val="tx1">
                      <a:lumMod val="75000"/>
                      <a:lumOff val="25000"/>
                    </a:schemeClr>
                  </a:solidFill>
                </a:rPr>
                <a:t> Vulnerability</a:t>
              </a:r>
            </a:p>
          </p:txBody>
        </p:sp>
      </p:grpSp>
      <p:grpSp>
        <p:nvGrpSpPr>
          <p:cNvPr id="19" name="Group 18"/>
          <p:cNvGrpSpPr/>
          <p:nvPr/>
        </p:nvGrpSpPr>
        <p:grpSpPr>
          <a:xfrm>
            <a:off x="1428376" y="5720168"/>
            <a:ext cx="2728976" cy="630197"/>
            <a:chOff x="7862808" y="3590109"/>
            <a:chExt cx="2728976" cy="630197"/>
          </a:xfrm>
        </p:grpSpPr>
        <p:grpSp>
          <p:nvGrpSpPr>
            <p:cNvPr id="20" name="Group 19"/>
            <p:cNvGrpSpPr/>
            <p:nvPr/>
          </p:nvGrpSpPr>
          <p:grpSpPr>
            <a:xfrm>
              <a:off x="7862808" y="3590109"/>
              <a:ext cx="2660012" cy="630197"/>
              <a:chOff x="1627997" y="5801193"/>
              <a:chExt cx="2271395" cy="615477"/>
            </a:xfrm>
          </p:grpSpPr>
          <p:pic>
            <p:nvPicPr>
              <p:cNvPr id="22" name="Picture 21">
                <a:extLst>
                  <a:ext uri="{FF2B5EF4-FFF2-40B4-BE49-F238E27FC236}">
                    <a16:creationId xmlns:a16="http://schemas.microsoft.com/office/drawing/2014/main" id="{E88F0667-D640-474F-A0A2-DAC09E9ED0FC}"/>
                  </a:ext>
                </a:extLst>
              </p:cNvPr>
              <p:cNvPicPr>
                <a:picLocks noChangeAspect="1"/>
              </p:cNvPicPr>
              <p:nvPr/>
            </p:nvPicPr>
            <p:blipFill rotWithShape="1">
              <a:blip r:embed="rId6">
                <a:extLst>
                  <a:ext uri="{28A0092B-C50C-407E-A947-70E740481C1C}">
                    <a14:useLocalDpi xmlns:a14="http://schemas.microsoft.com/office/drawing/2010/main" val="0"/>
                  </a:ext>
                </a:extLst>
              </a:blip>
              <a:srcRect l="22299" t="69261" r="51205" b="25191"/>
              <a:stretch/>
            </p:blipFill>
            <p:spPr>
              <a:xfrm>
                <a:off x="1627997" y="5801193"/>
                <a:ext cx="2271395" cy="615477"/>
              </a:xfrm>
              <a:prstGeom prst="rect">
                <a:avLst/>
              </a:prstGeom>
              <a:ln>
                <a:noFill/>
              </a:ln>
            </p:spPr>
          </p:pic>
          <p:sp>
            <p:nvSpPr>
              <p:cNvPr id="23" name="TextBox 22"/>
              <p:cNvSpPr txBox="1"/>
              <p:nvPr/>
            </p:nvSpPr>
            <p:spPr>
              <a:xfrm>
                <a:off x="1676401" y="5908655"/>
                <a:ext cx="1886263" cy="300588"/>
              </a:xfrm>
              <a:prstGeom prst="rect">
                <a:avLst/>
              </a:prstGeom>
              <a:noFill/>
            </p:spPr>
            <p:txBody>
              <a:bodyPr wrap="square" rtlCol="0">
                <a:spAutoFit/>
              </a:bodyPr>
              <a:lstStyle/>
              <a:p>
                <a:r>
                  <a:rPr lang="en-US" sz="1400" dirty="0">
                    <a:solidFill>
                      <a:schemeClr val="tx1">
                        <a:lumMod val="75000"/>
                        <a:lumOff val="25000"/>
                      </a:schemeClr>
                    </a:solidFill>
                  </a:rPr>
                  <a:t>0    2.5        5              10</a:t>
                </a:r>
              </a:p>
            </p:txBody>
          </p:sp>
        </p:grpSp>
        <p:sp>
          <p:nvSpPr>
            <p:cNvPr id="21" name="TextBox 20"/>
            <p:cNvSpPr txBox="1"/>
            <p:nvPr/>
          </p:nvSpPr>
          <p:spPr>
            <a:xfrm>
              <a:off x="9889814" y="3700141"/>
              <a:ext cx="701970" cy="307777"/>
            </a:xfrm>
            <a:prstGeom prst="rect">
              <a:avLst/>
            </a:prstGeom>
            <a:noFill/>
          </p:spPr>
          <p:txBody>
            <a:bodyPr wrap="square" rtlCol="0">
              <a:spAutoFit/>
            </a:bodyPr>
            <a:lstStyle/>
            <a:p>
              <a:r>
                <a:rPr lang="en-US" sz="1400" dirty="0">
                  <a:solidFill>
                    <a:schemeClr val="tx1">
                      <a:lumMod val="75000"/>
                      <a:lumOff val="25000"/>
                    </a:schemeClr>
                  </a:solidFill>
                </a:rPr>
                <a:t>km</a:t>
              </a:r>
            </a:p>
          </p:txBody>
        </p:sp>
      </p:grpSp>
    </p:spTree>
    <p:extLst>
      <p:ext uri="{BB962C8B-B14F-4D97-AF65-F5344CB8AC3E}">
        <p14:creationId xmlns:p14="http://schemas.microsoft.com/office/powerpoint/2010/main" val="584297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C2981-4AF9-7548-B060-999EDDE99361}"/>
              </a:ext>
            </a:extLst>
          </p:cNvPr>
          <p:cNvSpPr>
            <a:spLocks noGrp="1"/>
          </p:cNvSpPr>
          <p:nvPr>
            <p:ph type="title"/>
          </p:nvPr>
        </p:nvSpPr>
        <p:spPr>
          <a:xfrm>
            <a:off x="495300" y="390651"/>
            <a:ext cx="3715753" cy="635668"/>
          </a:xfrm>
        </p:spPr>
        <p:txBody>
          <a:bodyPr>
            <a:normAutofit fontScale="90000"/>
          </a:bodyPr>
          <a:lstStyle/>
          <a:p>
            <a:r>
              <a:rPr lang="en-US" dirty="0"/>
              <a:t>FUTURE WORK</a:t>
            </a:r>
          </a:p>
        </p:txBody>
      </p:sp>
      <p:pic>
        <p:nvPicPr>
          <p:cNvPr id="9" name="Content Placeholder 8">
            <a:extLst>
              <a:ext uri="{FF2B5EF4-FFF2-40B4-BE49-F238E27FC236}">
                <a16:creationId xmlns:a16="http://schemas.microsoft.com/office/drawing/2014/main" id="{F4A849E8-6F75-4A47-AB6B-10451234AC76}"/>
              </a:ext>
            </a:extLst>
          </p:cNvPr>
          <p:cNvPicPr>
            <a:picLocks noGrp="1" noChangeAspect="1"/>
          </p:cNvPicPr>
          <p:nvPr>
            <p:ph sz="quarter" idx="11"/>
          </p:nvPr>
        </p:nvPicPr>
        <p:blipFill>
          <a:blip r:embed="rId3" cstate="print">
            <a:extLst>
              <a:ext uri="{28A0092B-C50C-407E-A947-70E740481C1C}">
                <a14:useLocalDpi xmlns:a14="http://schemas.microsoft.com/office/drawing/2010/main" val="0"/>
              </a:ext>
            </a:extLst>
          </a:blip>
          <a:stretch>
            <a:fillRect/>
          </a:stretch>
        </p:blipFill>
        <p:spPr>
          <a:xfrm>
            <a:off x="6813563" y="419100"/>
            <a:ext cx="4883138" cy="3647282"/>
          </a:xfrm>
          <a:effectLst>
            <a:outerShdw blurRad="50800" dist="38100" dir="2700000" algn="tl" rotWithShape="0">
              <a:prstClr val="black">
                <a:alpha val="40000"/>
              </a:prstClr>
            </a:outerShdw>
          </a:effectLst>
        </p:spPr>
      </p:pic>
      <p:pic>
        <p:nvPicPr>
          <p:cNvPr id="16" name="Content Placeholder 15">
            <a:extLst>
              <a:ext uri="{FF2B5EF4-FFF2-40B4-BE49-F238E27FC236}">
                <a16:creationId xmlns:a16="http://schemas.microsoft.com/office/drawing/2014/main" id="{035F70A8-0533-F147-8ABA-0881A3FDC5C8}"/>
              </a:ext>
            </a:extLst>
          </p:cNvPr>
          <p:cNvPicPr>
            <a:picLocks noGrp="1" noChangeAspect="1"/>
          </p:cNvPicPr>
          <p:nvPr>
            <p:ph sz="quarter" idx="12"/>
          </p:nvPr>
        </p:nvPicPr>
        <p:blipFill>
          <a:blip r:embed="rId4" cstate="print">
            <a:extLst>
              <a:ext uri="{28A0092B-C50C-407E-A947-70E740481C1C}">
                <a14:useLocalDpi xmlns:a14="http://schemas.microsoft.com/office/drawing/2010/main" val="0"/>
              </a:ext>
            </a:extLst>
          </a:blip>
          <a:stretch>
            <a:fillRect/>
          </a:stretch>
        </p:blipFill>
        <p:spPr>
          <a:xfrm>
            <a:off x="495300" y="1140619"/>
            <a:ext cx="3901017" cy="2925763"/>
          </a:xfrm>
          <a:effectLst>
            <a:outerShdw blurRad="50800" dist="38100" dir="2700000" algn="tl" rotWithShape="0">
              <a:prstClr val="black">
                <a:alpha val="40000"/>
              </a:prstClr>
            </a:outerShdw>
          </a:effectLst>
        </p:spPr>
      </p:pic>
      <p:pic>
        <p:nvPicPr>
          <p:cNvPr id="14" name="Content Placeholder 13">
            <a:extLst>
              <a:ext uri="{FF2B5EF4-FFF2-40B4-BE49-F238E27FC236}">
                <a16:creationId xmlns:a16="http://schemas.microsoft.com/office/drawing/2014/main" id="{3F1AA40A-4EEB-B74D-843A-10A89D198D4A}"/>
              </a:ext>
            </a:extLst>
          </p:cNvPr>
          <p:cNvPicPr>
            <a:picLocks noGrp="1" noChangeAspect="1"/>
          </p:cNvPicPr>
          <p:nvPr>
            <p:ph sz="quarter" idx="13"/>
          </p:nvPr>
        </p:nvPicPr>
        <p:blipFill rotWithShape="1">
          <a:blip r:embed="rId5" cstate="print">
            <a:extLst>
              <a:ext uri="{28A0092B-C50C-407E-A947-70E740481C1C}">
                <a14:useLocalDpi xmlns:a14="http://schemas.microsoft.com/office/drawing/2010/main" val="0"/>
              </a:ext>
            </a:extLst>
          </a:blip>
          <a:srcRect t="44953" b="23514"/>
          <a:stretch/>
        </p:blipFill>
        <p:spPr>
          <a:xfrm>
            <a:off x="0" y="4294982"/>
            <a:ext cx="12192000" cy="2563018"/>
          </a:xfrm>
          <a:effectLst>
            <a:outerShdw blurRad="50800" dist="38100" dir="2700000" algn="tl" rotWithShape="0">
              <a:prstClr val="black">
                <a:alpha val="40000"/>
              </a:prstClr>
            </a:outerShdw>
            <a:softEdge rad="12700"/>
          </a:effectLst>
        </p:spPr>
      </p:pic>
      <p:pic>
        <p:nvPicPr>
          <p:cNvPr id="18" name="Picture 17">
            <a:extLst>
              <a:ext uri="{FF2B5EF4-FFF2-40B4-BE49-F238E27FC236}">
                <a16:creationId xmlns:a16="http://schemas.microsoft.com/office/drawing/2014/main" id="{157BE176-3474-9C48-8CEA-70DF1DCA99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1495" y="1140619"/>
            <a:ext cx="1905000" cy="1905000"/>
          </a:xfrm>
          <a:prstGeom prst="rect">
            <a:avLst/>
          </a:prstGeom>
        </p:spPr>
      </p:pic>
      <p:sp>
        <p:nvSpPr>
          <p:cNvPr id="19" name="TextBox 18">
            <a:extLst>
              <a:ext uri="{FF2B5EF4-FFF2-40B4-BE49-F238E27FC236}">
                <a16:creationId xmlns:a16="http://schemas.microsoft.com/office/drawing/2014/main" id="{51B28791-7F10-2248-911B-3E1AC7F7DA22}"/>
              </a:ext>
            </a:extLst>
          </p:cNvPr>
          <p:cNvSpPr txBox="1"/>
          <p:nvPr/>
        </p:nvSpPr>
        <p:spPr>
          <a:xfrm>
            <a:off x="458458" y="1140619"/>
            <a:ext cx="3195974" cy="307777"/>
          </a:xfrm>
          <a:prstGeom prst="rect">
            <a:avLst/>
          </a:prstGeom>
          <a:noFill/>
        </p:spPr>
        <p:txBody>
          <a:bodyPr wrap="square" rtlCol="0">
            <a:spAutoFit/>
          </a:bodyPr>
          <a:lstStyle/>
          <a:p>
            <a:r>
              <a:rPr lang="en-US" sz="1400" dirty="0">
                <a:solidFill>
                  <a:schemeClr val="bg1"/>
                </a:solidFill>
              </a:rPr>
              <a:t>Image credit: </a:t>
            </a:r>
            <a:r>
              <a:rPr lang="en-US" sz="1400" dirty="0" err="1">
                <a:solidFill>
                  <a:schemeClr val="bg1"/>
                </a:solidFill>
              </a:rPr>
              <a:t>WildEarth</a:t>
            </a:r>
            <a:r>
              <a:rPr lang="en-US" sz="1400" dirty="0">
                <a:solidFill>
                  <a:schemeClr val="bg1"/>
                </a:solidFill>
              </a:rPr>
              <a:t> Guardians</a:t>
            </a:r>
          </a:p>
        </p:txBody>
      </p:sp>
      <p:sp>
        <p:nvSpPr>
          <p:cNvPr id="20" name="TextBox 19">
            <a:extLst>
              <a:ext uri="{FF2B5EF4-FFF2-40B4-BE49-F238E27FC236}">
                <a16:creationId xmlns:a16="http://schemas.microsoft.com/office/drawing/2014/main" id="{8A52AEDE-22AD-6940-9CFB-BE829133947D}"/>
              </a:ext>
            </a:extLst>
          </p:cNvPr>
          <p:cNvSpPr txBox="1"/>
          <p:nvPr/>
        </p:nvSpPr>
        <p:spPr>
          <a:xfrm>
            <a:off x="4681495" y="3045619"/>
            <a:ext cx="2133414" cy="738664"/>
          </a:xfrm>
          <a:prstGeom prst="rect">
            <a:avLst/>
          </a:prstGeom>
          <a:noFill/>
        </p:spPr>
        <p:txBody>
          <a:bodyPr wrap="square" rtlCol="0">
            <a:spAutoFit/>
          </a:bodyPr>
          <a:lstStyle/>
          <a:p>
            <a:r>
              <a:rPr lang="en-US" sz="1400" dirty="0">
                <a:solidFill>
                  <a:schemeClr val="tx1">
                    <a:lumMod val="75000"/>
                    <a:lumOff val="25000"/>
                  </a:schemeClr>
                </a:solidFill>
              </a:rPr>
              <a:t>Image credit: Mordecharm, Wikimedia Commons</a:t>
            </a:r>
          </a:p>
        </p:txBody>
      </p:sp>
      <p:sp>
        <p:nvSpPr>
          <p:cNvPr id="21" name="TextBox 20">
            <a:extLst>
              <a:ext uri="{FF2B5EF4-FFF2-40B4-BE49-F238E27FC236}">
                <a16:creationId xmlns:a16="http://schemas.microsoft.com/office/drawing/2014/main" id="{E36A37CE-B506-F540-9E34-26930CF48D62}"/>
              </a:ext>
            </a:extLst>
          </p:cNvPr>
          <p:cNvSpPr txBox="1"/>
          <p:nvPr/>
        </p:nvSpPr>
        <p:spPr>
          <a:xfrm>
            <a:off x="6756120" y="3776776"/>
            <a:ext cx="3924886" cy="307777"/>
          </a:xfrm>
          <a:prstGeom prst="rect">
            <a:avLst/>
          </a:prstGeom>
          <a:noFill/>
        </p:spPr>
        <p:txBody>
          <a:bodyPr wrap="square" rtlCol="0">
            <a:spAutoFit/>
          </a:bodyPr>
          <a:lstStyle/>
          <a:p>
            <a:r>
              <a:rPr lang="en-US" sz="1400" dirty="0">
                <a:solidFill>
                  <a:schemeClr val="bg1"/>
                </a:solidFill>
              </a:rPr>
              <a:t>Image credit: </a:t>
            </a:r>
            <a:r>
              <a:rPr lang="en-US" sz="1400" dirty="0" err="1">
                <a:solidFill>
                  <a:schemeClr val="bg1"/>
                </a:solidFill>
              </a:rPr>
              <a:t>Tdferro</a:t>
            </a:r>
            <a:r>
              <a:rPr lang="en-US" sz="1400" dirty="0">
                <a:solidFill>
                  <a:schemeClr val="bg1"/>
                </a:solidFill>
              </a:rPr>
              <a:t>, Wikimedia Commons</a:t>
            </a:r>
          </a:p>
        </p:txBody>
      </p:sp>
      <p:sp>
        <p:nvSpPr>
          <p:cNvPr id="22" name="TextBox 21">
            <a:extLst>
              <a:ext uri="{FF2B5EF4-FFF2-40B4-BE49-F238E27FC236}">
                <a16:creationId xmlns:a16="http://schemas.microsoft.com/office/drawing/2014/main" id="{7ABFB15B-D1BF-314E-9F6A-8C91A1515853}"/>
              </a:ext>
            </a:extLst>
          </p:cNvPr>
          <p:cNvSpPr txBox="1"/>
          <p:nvPr/>
        </p:nvSpPr>
        <p:spPr>
          <a:xfrm>
            <a:off x="0" y="6550223"/>
            <a:ext cx="2658793" cy="307777"/>
          </a:xfrm>
          <a:prstGeom prst="rect">
            <a:avLst/>
          </a:prstGeom>
          <a:noFill/>
        </p:spPr>
        <p:txBody>
          <a:bodyPr wrap="square" rtlCol="0">
            <a:spAutoFit/>
          </a:bodyPr>
          <a:lstStyle/>
          <a:p>
            <a:r>
              <a:rPr lang="en-US" sz="1400" dirty="0">
                <a:solidFill>
                  <a:schemeClr val="bg1"/>
                </a:solidFill>
              </a:rPr>
              <a:t>Image credit: Michael Benz</a:t>
            </a:r>
          </a:p>
        </p:txBody>
      </p:sp>
    </p:spTree>
    <p:extLst>
      <p:ext uri="{BB962C8B-B14F-4D97-AF65-F5344CB8AC3E}">
        <p14:creationId xmlns:p14="http://schemas.microsoft.com/office/powerpoint/2010/main" val="14648827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55B1B-01BD-7A4E-9BE3-2FB4BE65942C}"/>
              </a:ext>
            </a:extLst>
          </p:cNvPr>
          <p:cNvSpPr>
            <a:spLocks noGrp="1"/>
          </p:cNvSpPr>
          <p:nvPr>
            <p:ph type="title"/>
          </p:nvPr>
        </p:nvSpPr>
        <p:spPr>
          <a:xfrm>
            <a:off x="990153" y="403549"/>
            <a:ext cx="10439400" cy="676275"/>
          </a:xfrm>
        </p:spPr>
        <p:txBody>
          <a:bodyPr>
            <a:normAutofit fontScale="90000"/>
          </a:bodyPr>
          <a:lstStyle/>
          <a:p>
            <a:r>
              <a:rPr lang="en-US" dirty="0"/>
              <a:t>UNCERTAINTIES</a:t>
            </a:r>
          </a:p>
        </p:txBody>
      </p:sp>
      <p:grpSp>
        <p:nvGrpSpPr>
          <p:cNvPr id="26" name="Group 25">
            <a:extLst>
              <a:ext uri="{FF2B5EF4-FFF2-40B4-BE49-F238E27FC236}">
                <a16:creationId xmlns:a16="http://schemas.microsoft.com/office/drawing/2014/main" id="{E5E2275F-3DD8-D849-ACEE-BAD209919255}"/>
              </a:ext>
            </a:extLst>
          </p:cNvPr>
          <p:cNvGrpSpPr/>
          <p:nvPr/>
        </p:nvGrpSpPr>
        <p:grpSpPr>
          <a:xfrm>
            <a:off x="314618" y="4125950"/>
            <a:ext cx="2562397" cy="1119667"/>
            <a:chOff x="8923359" y="3590692"/>
            <a:chExt cx="2562397" cy="1119667"/>
          </a:xfrm>
        </p:grpSpPr>
        <p:sp>
          <p:nvSpPr>
            <p:cNvPr id="21" name="TextBox 20">
              <a:extLst>
                <a:ext uri="{FF2B5EF4-FFF2-40B4-BE49-F238E27FC236}">
                  <a16:creationId xmlns:a16="http://schemas.microsoft.com/office/drawing/2014/main" id="{3069F42A-BDAC-1B48-9B73-E00A2D98BA58}"/>
                </a:ext>
              </a:extLst>
            </p:cNvPr>
            <p:cNvSpPr txBox="1"/>
            <p:nvPr/>
          </p:nvSpPr>
          <p:spPr>
            <a:xfrm>
              <a:off x="8923359" y="3590692"/>
              <a:ext cx="1647997" cy="535259"/>
            </a:xfrm>
            <a:prstGeom prst="rect">
              <a:avLst/>
            </a:prstGeom>
            <a:noFill/>
          </p:spPr>
          <p:txBody>
            <a:bodyPr wrap="square" rtlCol="0">
              <a:spAutoFit/>
            </a:bodyPr>
            <a:lstStyle/>
            <a:p>
              <a:pPr algn="ctr"/>
              <a:r>
                <a:rPr lang="en-US" sz="1400" b="1" dirty="0">
                  <a:solidFill>
                    <a:schemeClr val="tx1">
                      <a:lumMod val="75000"/>
                      <a:lumOff val="25000"/>
                    </a:schemeClr>
                  </a:solidFill>
                </a:rPr>
                <a:t>Asheville Census Block Groups</a:t>
              </a:r>
            </a:p>
          </p:txBody>
        </p:sp>
        <p:pic>
          <p:nvPicPr>
            <p:cNvPr id="23" name="Picture 22">
              <a:extLst>
                <a:ext uri="{FF2B5EF4-FFF2-40B4-BE49-F238E27FC236}">
                  <a16:creationId xmlns:a16="http://schemas.microsoft.com/office/drawing/2014/main" id="{370B530B-B8C9-1D42-B6EF-64FF292ED5F1}"/>
                </a:ext>
              </a:extLst>
            </p:cNvPr>
            <p:cNvPicPr>
              <a:picLocks noChangeAspect="1"/>
            </p:cNvPicPr>
            <p:nvPr/>
          </p:nvPicPr>
          <p:blipFill>
            <a:blip r:embed="rId3"/>
            <a:stretch>
              <a:fillRect/>
            </a:stretch>
          </p:blipFill>
          <p:spPr>
            <a:xfrm>
              <a:off x="8980492" y="4103649"/>
              <a:ext cx="508401" cy="606710"/>
            </a:xfrm>
            <a:prstGeom prst="rect">
              <a:avLst/>
            </a:prstGeom>
          </p:spPr>
        </p:pic>
        <p:sp>
          <p:nvSpPr>
            <p:cNvPr id="24" name="TextBox 23">
              <a:extLst>
                <a:ext uri="{FF2B5EF4-FFF2-40B4-BE49-F238E27FC236}">
                  <a16:creationId xmlns:a16="http://schemas.microsoft.com/office/drawing/2014/main" id="{8D14FEA0-501D-0940-8E6B-EC58D877C647}"/>
                </a:ext>
              </a:extLst>
            </p:cNvPr>
            <p:cNvSpPr txBox="1"/>
            <p:nvPr/>
          </p:nvSpPr>
          <p:spPr>
            <a:xfrm>
              <a:off x="9456234" y="4081346"/>
              <a:ext cx="1895708" cy="307777"/>
            </a:xfrm>
            <a:prstGeom prst="rect">
              <a:avLst/>
            </a:prstGeom>
            <a:noFill/>
          </p:spPr>
          <p:txBody>
            <a:bodyPr wrap="square" rtlCol="0">
              <a:spAutoFit/>
            </a:bodyPr>
            <a:lstStyle/>
            <a:p>
              <a:r>
                <a:rPr lang="en-US" sz="1400" dirty="0">
                  <a:solidFill>
                    <a:schemeClr val="tx1">
                      <a:lumMod val="75000"/>
                      <a:lumOff val="25000"/>
                    </a:schemeClr>
                  </a:solidFill>
                </a:rPr>
                <a:t>Asheville City Limits</a:t>
              </a:r>
            </a:p>
          </p:txBody>
        </p:sp>
        <p:sp>
          <p:nvSpPr>
            <p:cNvPr id="25" name="TextBox 24">
              <a:extLst>
                <a:ext uri="{FF2B5EF4-FFF2-40B4-BE49-F238E27FC236}">
                  <a16:creationId xmlns:a16="http://schemas.microsoft.com/office/drawing/2014/main" id="{ED8F14B5-F308-A648-A169-A50970069223}"/>
                </a:ext>
              </a:extLst>
            </p:cNvPr>
            <p:cNvSpPr txBox="1"/>
            <p:nvPr/>
          </p:nvSpPr>
          <p:spPr>
            <a:xfrm>
              <a:off x="9474820" y="4389863"/>
              <a:ext cx="2010936" cy="307777"/>
            </a:xfrm>
            <a:prstGeom prst="rect">
              <a:avLst/>
            </a:prstGeom>
            <a:noFill/>
          </p:spPr>
          <p:txBody>
            <a:bodyPr wrap="square" rtlCol="0">
              <a:spAutoFit/>
            </a:bodyPr>
            <a:lstStyle/>
            <a:p>
              <a:r>
                <a:rPr lang="en-US" sz="1400" dirty="0">
                  <a:solidFill>
                    <a:schemeClr val="tx1">
                      <a:lumMod val="75000"/>
                      <a:lumOff val="25000"/>
                    </a:schemeClr>
                  </a:solidFill>
                </a:rPr>
                <a:t>Census Block Groups</a:t>
              </a:r>
            </a:p>
          </p:txBody>
        </p:sp>
      </p:grpSp>
      <p:pic>
        <p:nvPicPr>
          <p:cNvPr id="28" name="Picture 27">
            <a:extLst>
              <a:ext uri="{FF2B5EF4-FFF2-40B4-BE49-F238E27FC236}">
                <a16:creationId xmlns:a16="http://schemas.microsoft.com/office/drawing/2014/main" id="{914F8472-CA61-2F4A-98B9-1186FAA722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4410" y="3620429"/>
            <a:ext cx="4572001" cy="3048001"/>
          </a:xfrm>
          <a:prstGeom prst="rect">
            <a:avLst/>
          </a:prstGeom>
        </p:spPr>
      </p:pic>
      <p:pic>
        <p:nvPicPr>
          <p:cNvPr id="30" name="Picture 29">
            <a:extLst>
              <a:ext uri="{FF2B5EF4-FFF2-40B4-BE49-F238E27FC236}">
                <a16:creationId xmlns:a16="http://schemas.microsoft.com/office/drawing/2014/main" id="{3B41529C-2D63-5B48-9624-6A0D6BE7CED6}"/>
              </a:ext>
            </a:extLst>
          </p:cNvPr>
          <p:cNvPicPr>
            <a:picLocks noChangeAspect="1"/>
          </p:cNvPicPr>
          <p:nvPr/>
        </p:nvPicPr>
        <p:blipFill rotWithShape="1">
          <a:blip r:embed="rId5">
            <a:extLst>
              <a:ext uri="{28A0092B-C50C-407E-A947-70E740481C1C}">
                <a14:useLocalDpi xmlns:a14="http://schemas.microsoft.com/office/drawing/2010/main" val="0"/>
              </a:ext>
            </a:extLst>
          </a:blip>
          <a:srcRect t="14852" r="19346"/>
          <a:stretch/>
        </p:blipFill>
        <p:spPr>
          <a:xfrm>
            <a:off x="7805057" y="1621650"/>
            <a:ext cx="4163786" cy="1725707"/>
          </a:xfrm>
          <a:prstGeom prst="rect">
            <a:avLst/>
          </a:prstGeom>
        </p:spPr>
      </p:pic>
      <p:pic>
        <p:nvPicPr>
          <p:cNvPr id="34" name="Picture 33">
            <a:extLst>
              <a:ext uri="{FF2B5EF4-FFF2-40B4-BE49-F238E27FC236}">
                <a16:creationId xmlns:a16="http://schemas.microsoft.com/office/drawing/2014/main" id="{20C81E22-4263-DE49-AF6D-1C0AEA5A7E05}"/>
              </a:ext>
            </a:extLst>
          </p:cNvPr>
          <p:cNvPicPr>
            <a:picLocks noChangeAspect="1"/>
          </p:cNvPicPr>
          <p:nvPr/>
        </p:nvPicPr>
        <p:blipFill rotWithShape="1">
          <a:blip r:embed="rId6"/>
          <a:srcRect l="2000" t="3060" r="10719" b="13937"/>
          <a:stretch/>
        </p:blipFill>
        <p:spPr>
          <a:xfrm>
            <a:off x="1583871" y="947057"/>
            <a:ext cx="5988821" cy="5478730"/>
          </a:xfrm>
          <a:prstGeom prst="rect">
            <a:avLst/>
          </a:prstGeom>
        </p:spPr>
      </p:pic>
      <p:pic>
        <p:nvPicPr>
          <p:cNvPr id="35" name="Picture 34">
            <a:extLst>
              <a:ext uri="{FF2B5EF4-FFF2-40B4-BE49-F238E27FC236}">
                <a16:creationId xmlns:a16="http://schemas.microsoft.com/office/drawing/2014/main" id="{6DB1E989-1988-A641-A30E-192C430C4D93}"/>
              </a:ext>
            </a:extLst>
          </p:cNvPr>
          <p:cNvPicPr>
            <a:picLocks noChangeAspect="1"/>
          </p:cNvPicPr>
          <p:nvPr/>
        </p:nvPicPr>
        <p:blipFill rotWithShape="1">
          <a:blip r:embed="rId6"/>
          <a:srcRect t="97225" r="69885" b="-77"/>
          <a:stretch/>
        </p:blipFill>
        <p:spPr>
          <a:xfrm>
            <a:off x="1580931" y="6555469"/>
            <a:ext cx="2066272" cy="188230"/>
          </a:xfrm>
          <a:prstGeom prst="rect">
            <a:avLst/>
          </a:prstGeom>
        </p:spPr>
      </p:pic>
      <p:sp>
        <p:nvSpPr>
          <p:cNvPr id="37" name="TextBox 36">
            <a:extLst>
              <a:ext uri="{FF2B5EF4-FFF2-40B4-BE49-F238E27FC236}">
                <a16:creationId xmlns:a16="http://schemas.microsoft.com/office/drawing/2014/main" id="{FF7C1CB2-DF5D-3844-8B1D-CBCF7ED0849B}"/>
              </a:ext>
            </a:extLst>
          </p:cNvPr>
          <p:cNvSpPr txBox="1"/>
          <p:nvPr/>
        </p:nvSpPr>
        <p:spPr>
          <a:xfrm>
            <a:off x="1518556" y="6302828"/>
            <a:ext cx="4392385" cy="307777"/>
          </a:xfrm>
          <a:prstGeom prst="rect">
            <a:avLst/>
          </a:prstGeom>
          <a:noFill/>
        </p:spPr>
        <p:txBody>
          <a:bodyPr wrap="square" rtlCol="0">
            <a:spAutoFit/>
          </a:bodyPr>
          <a:lstStyle/>
          <a:p>
            <a:r>
              <a:rPr lang="en-US" sz="1400" dirty="0">
                <a:solidFill>
                  <a:schemeClr val="tx1">
                    <a:lumMod val="75000"/>
                    <a:lumOff val="25000"/>
                  </a:schemeClr>
                </a:solidFill>
              </a:rPr>
              <a:t>0       3        6        9       12 Kilometers</a:t>
            </a:r>
          </a:p>
        </p:txBody>
      </p:sp>
      <p:grpSp>
        <p:nvGrpSpPr>
          <p:cNvPr id="13" name="Group 12">
            <a:extLst>
              <a:ext uri="{FF2B5EF4-FFF2-40B4-BE49-F238E27FC236}">
                <a16:creationId xmlns:a16="http://schemas.microsoft.com/office/drawing/2014/main" id="{406791D7-C595-AC47-9CA5-8084DA0E199A}"/>
              </a:ext>
            </a:extLst>
          </p:cNvPr>
          <p:cNvGrpSpPr/>
          <p:nvPr/>
        </p:nvGrpSpPr>
        <p:grpSpPr>
          <a:xfrm>
            <a:off x="1057263" y="1418746"/>
            <a:ext cx="316839" cy="797094"/>
            <a:chOff x="4014938" y="1124696"/>
            <a:chExt cx="316839" cy="797094"/>
          </a:xfrm>
        </p:grpSpPr>
        <p:sp>
          <p:nvSpPr>
            <p:cNvPr id="14" name="TextBox 13">
              <a:extLst>
                <a:ext uri="{FF2B5EF4-FFF2-40B4-BE49-F238E27FC236}">
                  <a16:creationId xmlns:a16="http://schemas.microsoft.com/office/drawing/2014/main" id="{D02423C8-9FDD-8145-AABF-984F12C871F0}"/>
                </a:ext>
              </a:extLst>
            </p:cNvPr>
            <p:cNvSpPr txBox="1"/>
            <p:nvPr/>
          </p:nvSpPr>
          <p:spPr>
            <a:xfrm>
              <a:off x="4014938" y="1124696"/>
              <a:ext cx="184424" cy="338554"/>
            </a:xfrm>
            <a:prstGeom prst="rect">
              <a:avLst/>
            </a:prstGeom>
            <a:noFill/>
          </p:spPr>
          <p:txBody>
            <a:bodyPr wrap="square" rtlCol="0">
              <a:spAutoFit/>
            </a:bodyPr>
            <a:lstStyle/>
            <a:p>
              <a:endParaRPr lang="en-US" sz="1600" dirty="0">
                <a:latin typeface="Garamond" panose="02020404030301010803" pitchFamily="18" charset="0"/>
              </a:endParaRPr>
            </a:p>
          </p:txBody>
        </p:sp>
        <p:sp>
          <p:nvSpPr>
            <p:cNvPr id="15" name="Triangle 14">
              <a:extLst>
                <a:ext uri="{FF2B5EF4-FFF2-40B4-BE49-F238E27FC236}">
                  <a16:creationId xmlns:a16="http://schemas.microsoft.com/office/drawing/2014/main" id="{51D30160-E844-AE4A-8F95-1BFD89F29D8F}"/>
                </a:ext>
              </a:extLst>
            </p:cNvPr>
            <p:cNvSpPr/>
            <p:nvPr/>
          </p:nvSpPr>
          <p:spPr>
            <a:xfrm>
              <a:off x="4029560" y="1487838"/>
              <a:ext cx="302217" cy="42620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9215204A-66B9-6B48-8D0F-84026F937AD6}"/>
                </a:ext>
              </a:extLst>
            </p:cNvPr>
            <p:cNvSpPr/>
            <p:nvPr/>
          </p:nvSpPr>
          <p:spPr>
            <a:xfrm>
              <a:off x="4021810" y="1774554"/>
              <a:ext cx="309966" cy="14723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07615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p:cNvSpPr txBox="1">
            <a:spLocks/>
          </p:cNvSpPr>
          <p:nvPr/>
        </p:nvSpPr>
        <p:spPr>
          <a:xfrm>
            <a:off x="609600" y="1247948"/>
            <a:ext cx="5904173" cy="484805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1B57AF"/>
              </a:buClr>
              <a:buFont typeface="Webdings" panose="05030102010509060703" pitchFamily="18" charset="2"/>
              <a:buChar char="4"/>
            </a:pPr>
            <a:r>
              <a:rPr lang="en-US" sz="2400" dirty="0">
                <a:solidFill>
                  <a:schemeClr val="tx1">
                    <a:lumMod val="75000"/>
                    <a:lumOff val="25000"/>
                  </a:schemeClr>
                </a:solidFill>
              </a:rPr>
              <a:t>NASA DEVELOP</a:t>
            </a:r>
          </a:p>
          <a:p>
            <a:pPr marL="800100" lvl="1" indent="-342900">
              <a:lnSpc>
                <a:spcPct val="100000"/>
              </a:lnSpc>
              <a:spcBef>
                <a:spcPts val="0"/>
              </a:spcBef>
              <a:spcAft>
                <a:spcPts val="600"/>
              </a:spcAft>
              <a:buClr>
                <a:srgbClr val="1B57AF"/>
              </a:buClr>
              <a:buFont typeface="Webdings" panose="05030102010509060703" pitchFamily="18" charset="2"/>
              <a:buChar char="4"/>
            </a:pPr>
            <a:r>
              <a:rPr lang="en-US" dirty="0">
                <a:solidFill>
                  <a:schemeClr val="tx1">
                    <a:lumMod val="75000"/>
                    <a:lumOff val="25000"/>
                  </a:schemeClr>
                </a:solidFill>
              </a:rPr>
              <a:t>Andrew Shannon</a:t>
            </a:r>
          </a:p>
          <a:p>
            <a:pPr marL="800100" lvl="1" indent="-342900">
              <a:lnSpc>
                <a:spcPct val="100000"/>
              </a:lnSpc>
              <a:spcBef>
                <a:spcPts val="0"/>
              </a:spcBef>
              <a:spcAft>
                <a:spcPts val="600"/>
              </a:spcAft>
              <a:buClr>
                <a:srgbClr val="1B57AF"/>
              </a:buClr>
              <a:buFont typeface="Webdings" panose="05030102010509060703" pitchFamily="18" charset="2"/>
              <a:buChar char="4"/>
            </a:pPr>
            <a:r>
              <a:rPr lang="en-US" dirty="0">
                <a:solidFill>
                  <a:schemeClr val="tx1">
                    <a:lumMod val="75000"/>
                    <a:lumOff val="25000"/>
                  </a:schemeClr>
                </a:solidFill>
              </a:rPr>
              <a:t>Summer 2018 Washoe County Urban Development DEVELOP team</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400" dirty="0">
                <a:solidFill>
                  <a:schemeClr val="tx1">
                    <a:lumMod val="75000"/>
                    <a:lumOff val="25000"/>
                  </a:schemeClr>
                </a:solidFill>
              </a:rPr>
              <a:t>NOAA NCEI NCICS</a:t>
            </a:r>
          </a:p>
          <a:p>
            <a:pPr marL="800100" lvl="1" indent="-342900">
              <a:lnSpc>
                <a:spcPct val="100000"/>
              </a:lnSpc>
              <a:spcBef>
                <a:spcPts val="0"/>
              </a:spcBef>
              <a:spcAft>
                <a:spcPts val="600"/>
              </a:spcAft>
              <a:buClr>
                <a:srgbClr val="1B57AF"/>
              </a:buClr>
              <a:buFont typeface="Webdings" panose="05030102010509060703" pitchFamily="18" charset="2"/>
              <a:buChar char="4"/>
            </a:pPr>
            <a:r>
              <a:rPr lang="en-US" dirty="0">
                <a:solidFill>
                  <a:schemeClr val="tx1">
                    <a:lumMod val="75000"/>
                    <a:lumOff val="25000"/>
                  </a:schemeClr>
                </a:solidFill>
              </a:rPr>
              <a:t>Scott Stevens</a:t>
            </a:r>
          </a:p>
          <a:p>
            <a:pPr marL="800100" lvl="1" indent="-342900">
              <a:lnSpc>
                <a:spcPct val="100000"/>
              </a:lnSpc>
              <a:spcBef>
                <a:spcPts val="0"/>
              </a:spcBef>
              <a:spcAft>
                <a:spcPts val="600"/>
              </a:spcAft>
              <a:buClr>
                <a:srgbClr val="1B57AF"/>
              </a:buClr>
              <a:buFont typeface="Webdings" panose="05030102010509060703" pitchFamily="18" charset="2"/>
              <a:buChar char="4"/>
            </a:pPr>
            <a:r>
              <a:rPr lang="en-US" dirty="0">
                <a:solidFill>
                  <a:schemeClr val="tx1">
                    <a:lumMod val="75000"/>
                    <a:lumOff val="25000"/>
                  </a:schemeClr>
                </a:solidFill>
              </a:rPr>
              <a:t>Kate Johnson</a:t>
            </a:r>
          </a:p>
          <a:p>
            <a:pPr marL="800100" lvl="1" indent="-342900">
              <a:lnSpc>
                <a:spcPct val="100000"/>
              </a:lnSpc>
              <a:spcBef>
                <a:spcPts val="0"/>
              </a:spcBef>
              <a:spcAft>
                <a:spcPts val="600"/>
              </a:spcAft>
              <a:buClr>
                <a:srgbClr val="1B57AF"/>
              </a:buClr>
              <a:buFont typeface="Webdings" panose="05030102010509060703" pitchFamily="18" charset="2"/>
              <a:buChar char="4"/>
            </a:pPr>
            <a:r>
              <a:rPr lang="en-US" dirty="0">
                <a:solidFill>
                  <a:schemeClr val="tx1">
                    <a:lumMod val="75000"/>
                    <a:lumOff val="25000"/>
                  </a:schemeClr>
                </a:solidFill>
              </a:rPr>
              <a:t>Jonathan </a:t>
            </a:r>
            <a:r>
              <a:rPr lang="en-US" dirty="0" err="1">
                <a:solidFill>
                  <a:schemeClr val="tx1">
                    <a:lumMod val="75000"/>
                    <a:lumOff val="25000"/>
                  </a:schemeClr>
                </a:solidFill>
              </a:rPr>
              <a:t>Brannock</a:t>
            </a:r>
            <a:endParaRPr lang="en-US" dirty="0">
              <a:solidFill>
                <a:schemeClr val="tx1">
                  <a:lumMod val="75000"/>
                  <a:lumOff val="25000"/>
                </a:schemeClr>
              </a:solidFill>
            </a:endParaRPr>
          </a:p>
          <a:p>
            <a:pPr marL="342900" indent="-342900">
              <a:lnSpc>
                <a:spcPct val="100000"/>
              </a:lnSpc>
              <a:spcBef>
                <a:spcPts val="0"/>
              </a:spcBef>
              <a:spcAft>
                <a:spcPts val="600"/>
              </a:spcAft>
              <a:buClr>
                <a:srgbClr val="1B57AF"/>
              </a:buClr>
              <a:buFont typeface="Webdings" panose="05030102010509060703" pitchFamily="18" charset="2"/>
              <a:buChar char="4"/>
            </a:pPr>
            <a:r>
              <a:rPr lang="en-US" sz="2400" dirty="0">
                <a:solidFill>
                  <a:schemeClr val="tx1">
                    <a:lumMod val="75000"/>
                    <a:lumOff val="25000"/>
                  </a:schemeClr>
                </a:solidFill>
              </a:rPr>
              <a:t>NEMAC</a:t>
            </a:r>
          </a:p>
          <a:p>
            <a:pPr marL="800100" lvl="1" indent="-342900">
              <a:lnSpc>
                <a:spcPct val="100000"/>
              </a:lnSpc>
              <a:spcBef>
                <a:spcPts val="0"/>
              </a:spcBef>
              <a:spcAft>
                <a:spcPts val="600"/>
              </a:spcAft>
              <a:buClr>
                <a:srgbClr val="1B57AF"/>
              </a:buClr>
              <a:buFont typeface="Webdings" panose="05030102010509060703" pitchFamily="18" charset="2"/>
              <a:buChar char="4"/>
            </a:pPr>
            <a:r>
              <a:rPr lang="en-US" dirty="0">
                <a:solidFill>
                  <a:schemeClr val="tx1">
                    <a:lumMod val="75000"/>
                    <a:lumOff val="25000"/>
                  </a:schemeClr>
                </a:solidFill>
              </a:rPr>
              <a:t>Josh Wilson</a:t>
            </a:r>
          </a:p>
        </p:txBody>
      </p:sp>
      <p:sp>
        <p:nvSpPr>
          <p:cNvPr id="5" name="Text Placeholder 5"/>
          <p:cNvSpPr txBox="1">
            <a:spLocks/>
          </p:cNvSpPr>
          <p:nvPr/>
        </p:nvSpPr>
        <p:spPr>
          <a:xfrm>
            <a:off x="6287827" y="1247948"/>
            <a:ext cx="5904173" cy="411188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1B57AF"/>
              </a:buClr>
              <a:buFont typeface="Webdings" panose="05030102010509060703" pitchFamily="18" charset="2"/>
              <a:buChar char="4"/>
            </a:pPr>
            <a:r>
              <a:rPr lang="en-US" sz="2400" dirty="0">
                <a:solidFill>
                  <a:schemeClr val="tx1">
                    <a:lumMod val="75000"/>
                    <a:lumOff val="25000"/>
                  </a:schemeClr>
                </a:solidFill>
              </a:rPr>
              <a:t>Asheville Urban Forestry Commission and Tree Protection Task Force</a:t>
            </a:r>
          </a:p>
          <a:p>
            <a:pPr marL="800100" lvl="1" indent="-342900">
              <a:lnSpc>
                <a:spcPct val="100000"/>
              </a:lnSpc>
              <a:spcBef>
                <a:spcPts val="0"/>
              </a:spcBef>
              <a:spcAft>
                <a:spcPts val="600"/>
              </a:spcAft>
              <a:buClr>
                <a:srgbClr val="1B57AF"/>
              </a:buClr>
              <a:buFont typeface="Webdings" panose="05030102010509060703" pitchFamily="18" charset="2"/>
              <a:buChar char="4"/>
            </a:pPr>
            <a:r>
              <a:rPr lang="en-US" dirty="0">
                <a:solidFill>
                  <a:schemeClr val="tx1">
                    <a:lumMod val="75000"/>
                    <a:lumOff val="25000"/>
                  </a:schemeClr>
                </a:solidFill>
              </a:rPr>
              <a:t>Ed Macie</a:t>
            </a:r>
          </a:p>
          <a:p>
            <a:pPr marL="800100" lvl="1" indent="-342900">
              <a:lnSpc>
                <a:spcPct val="100000"/>
              </a:lnSpc>
              <a:spcBef>
                <a:spcPts val="0"/>
              </a:spcBef>
              <a:spcAft>
                <a:spcPts val="600"/>
              </a:spcAft>
              <a:buClr>
                <a:srgbClr val="1B57AF"/>
              </a:buClr>
              <a:buFont typeface="Webdings" panose="05030102010509060703" pitchFamily="18" charset="2"/>
              <a:buChar char="4"/>
            </a:pPr>
            <a:r>
              <a:rPr lang="en-US" dirty="0">
                <a:solidFill>
                  <a:schemeClr val="tx1">
                    <a:lumMod val="75000"/>
                    <a:lumOff val="25000"/>
                  </a:schemeClr>
                </a:solidFill>
              </a:rPr>
              <a:t>Steve Hendricks</a:t>
            </a:r>
          </a:p>
          <a:p>
            <a:pPr marL="800100" lvl="1" indent="-342900">
              <a:lnSpc>
                <a:spcPct val="100000"/>
              </a:lnSpc>
              <a:spcBef>
                <a:spcPts val="0"/>
              </a:spcBef>
              <a:spcAft>
                <a:spcPts val="600"/>
              </a:spcAft>
              <a:buClr>
                <a:srgbClr val="1B57AF"/>
              </a:buClr>
              <a:buFont typeface="Webdings" panose="05030102010509060703" pitchFamily="18" charset="2"/>
              <a:buChar char="4"/>
            </a:pPr>
            <a:r>
              <a:rPr lang="en-US" dirty="0">
                <a:solidFill>
                  <a:schemeClr val="tx1">
                    <a:lumMod val="75000"/>
                    <a:lumOff val="25000"/>
                  </a:schemeClr>
                </a:solidFill>
              </a:rPr>
              <a:t>Amy Smith</a:t>
            </a:r>
          </a:p>
          <a:p>
            <a:pPr marL="800100" lvl="1" indent="-342900">
              <a:lnSpc>
                <a:spcPct val="100000"/>
              </a:lnSpc>
              <a:spcBef>
                <a:spcPts val="0"/>
              </a:spcBef>
              <a:spcAft>
                <a:spcPts val="600"/>
              </a:spcAft>
              <a:buClr>
                <a:srgbClr val="1B57AF"/>
              </a:buClr>
              <a:buFont typeface="Webdings" panose="05030102010509060703" pitchFamily="18" charset="2"/>
              <a:buChar char="4"/>
            </a:pPr>
            <a:r>
              <a:rPr lang="en-US" dirty="0">
                <a:solidFill>
                  <a:schemeClr val="tx1">
                    <a:lumMod val="75000"/>
                    <a:lumOff val="25000"/>
                  </a:schemeClr>
                </a:solidFill>
              </a:rPr>
              <a:t>Dawn Chávez</a:t>
            </a:r>
          </a:p>
          <a:p>
            <a:pPr marL="800100" lvl="1" indent="-342900">
              <a:lnSpc>
                <a:spcPct val="100000"/>
              </a:lnSpc>
              <a:spcBef>
                <a:spcPts val="0"/>
              </a:spcBef>
              <a:spcAft>
                <a:spcPts val="600"/>
              </a:spcAft>
              <a:buClr>
                <a:srgbClr val="1B57AF"/>
              </a:buClr>
              <a:buFont typeface="Webdings" panose="05030102010509060703" pitchFamily="18" charset="2"/>
              <a:buChar char="4"/>
            </a:pPr>
            <a:r>
              <a:rPr lang="en-US" dirty="0">
                <a:solidFill>
                  <a:schemeClr val="tx1">
                    <a:lumMod val="75000"/>
                    <a:lumOff val="25000"/>
                  </a:schemeClr>
                </a:solidFill>
              </a:rPr>
              <a:t>Allison </a:t>
            </a:r>
            <a:r>
              <a:rPr lang="en-US" dirty="0" err="1">
                <a:solidFill>
                  <a:schemeClr val="tx1">
                    <a:lumMod val="75000"/>
                    <a:lumOff val="25000"/>
                  </a:schemeClr>
                </a:solidFill>
              </a:rPr>
              <a:t>Ormsby</a:t>
            </a:r>
            <a:endParaRPr lang="en-US" dirty="0">
              <a:solidFill>
                <a:schemeClr val="tx1">
                  <a:lumMod val="75000"/>
                  <a:lumOff val="25000"/>
                </a:schemeClr>
              </a:solidFill>
            </a:endParaRPr>
          </a:p>
          <a:p>
            <a:pPr marL="800100" lvl="1" indent="-342900">
              <a:lnSpc>
                <a:spcPct val="100000"/>
              </a:lnSpc>
              <a:spcBef>
                <a:spcPts val="0"/>
              </a:spcBef>
              <a:spcAft>
                <a:spcPts val="600"/>
              </a:spcAft>
              <a:buClr>
                <a:srgbClr val="1B57AF"/>
              </a:buClr>
              <a:buFont typeface="Webdings" panose="05030102010509060703" pitchFamily="18" charset="2"/>
              <a:buChar char="4"/>
            </a:pPr>
            <a:r>
              <a:rPr lang="en-US" dirty="0">
                <a:solidFill>
                  <a:schemeClr val="tx1">
                    <a:lumMod val="75000"/>
                    <a:lumOff val="25000"/>
                  </a:schemeClr>
                </a:solidFill>
              </a:rPr>
              <a:t>Dave Martin</a:t>
            </a:r>
          </a:p>
          <a:p>
            <a:pPr marL="800100" lvl="1" indent="-342900">
              <a:lnSpc>
                <a:spcPct val="100000"/>
              </a:lnSpc>
              <a:spcBef>
                <a:spcPts val="0"/>
              </a:spcBef>
              <a:spcAft>
                <a:spcPts val="600"/>
              </a:spcAft>
              <a:buClr>
                <a:srgbClr val="1B57AF"/>
              </a:buClr>
              <a:buFont typeface="Webdings" panose="05030102010509060703" pitchFamily="18" charset="2"/>
              <a:buChar char="4"/>
            </a:pPr>
            <a:r>
              <a:rPr lang="en-US" dirty="0">
                <a:solidFill>
                  <a:schemeClr val="tx1">
                    <a:lumMod val="75000"/>
                    <a:lumOff val="25000"/>
                  </a:schemeClr>
                </a:solidFill>
              </a:rPr>
              <a:t>Steve Rasmussen</a:t>
            </a:r>
          </a:p>
        </p:txBody>
      </p:sp>
    </p:spTree>
    <p:extLst>
      <p:ext uri="{BB962C8B-B14F-4D97-AF65-F5344CB8AC3E}">
        <p14:creationId xmlns:p14="http://schemas.microsoft.com/office/powerpoint/2010/main" val="4086019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B119084-7124-7C4A-8AC7-3698DF7D04E8}"/>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257300" y="952500"/>
            <a:ext cx="8003721" cy="5335814"/>
          </a:xfrm>
        </p:spPr>
      </p:pic>
      <p:sp>
        <p:nvSpPr>
          <p:cNvPr id="9" name="Title 1">
            <a:extLst>
              <a:ext uri="{FF2B5EF4-FFF2-40B4-BE49-F238E27FC236}">
                <a16:creationId xmlns:a16="http://schemas.microsoft.com/office/drawing/2014/main" id="{1697FA21-40E5-734C-B399-9DC36387BABB}"/>
              </a:ext>
            </a:extLst>
          </p:cNvPr>
          <p:cNvSpPr>
            <a:spLocks noGrp="1"/>
          </p:cNvSpPr>
          <p:nvPr>
            <p:ph type="title"/>
          </p:nvPr>
        </p:nvSpPr>
        <p:spPr>
          <a:xfrm>
            <a:off x="1023257" y="283029"/>
            <a:ext cx="10439400" cy="450898"/>
          </a:xfrm>
        </p:spPr>
        <p:txBody>
          <a:bodyPr>
            <a:noAutofit/>
          </a:bodyPr>
          <a:lstStyle/>
          <a:p>
            <a:r>
              <a:rPr lang="en-US" sz="4000" dirty="0"/>
              <a:t>LAND SURFACE </a:t>
            </a:r>
            <a:r>
              <a:rPr lang="en-US" sz="4000" dirty="0" smtClean="0"/>
              <a:t>TEMPERATURE (LST)</a:t>
            </a:r>
            <a:endParaRPr lang="en-US" sz="4000" dirty="0"/>
          </a:p>
        </p:txBody>
      </p:sp>
      <p:sp>
        <p:nvSpPr>
          <p:cNvPr id="2" name="TextBox 1">
            <a:extLst>
              <a:ext uri="{FF2B5EF4-FFF2-40B4-BE49-F238E27FC236}">
                <a16:creationId xmlns:a16="http://schemas.microsoft.com/office/drawing/2014/main" id="{4BC4784F-D9DD-3847-8013-C2ACE14B5BA4}"/>
              </a:ext>
            </a:extLst>
          </p:cNvPr>
          <p:cNvSpPr txBox="1"/>
          <p:nvPr/>
        </p:nvSpPr>
        <p:spPr>
          <a:xfrm>
            <a:off x="5947496" y="5980537"/>
            <a:ext cx="4592782" cy="307777"/>
          </a:xfrm>
          <a:prstGeom prst="rect">
            <a:avLst/>
          </a:prstGeom>
          <a:noFill/>
        </p:spPr>
        <p:txBody>
          <a:bodyPr wrap="square" rtlCol="0">
            <a:spAutoFit/>
          </a:bodyPr>
          <a:lstStyle/>
          <a:p>
            <a:r>
              <a:rPr lang="en-US" sz="1400" dirty="0">
                <a:solidFill>
                  <a:schemeClr val="bg1"/>
                </a:solidFill>
              </a:rPr>
              <a:t>Image Credit: Robert </a:t>
            </a:r>
            <a:r>
              <a:rPr lang="en-US" sz="1400" dirty="0" err="1">
                <a:solidFill>
                  <a:schemeClr val="bg1"/>
                </a:solidFill>
              </a:rPr>
              <a:t>Simmon</a:t>
            </a:r>
            <a:r>
              <a:rPr lang="en-US" sz="1400" dirty="0">
                <a:solidFill>
                  <a:schemeClr val="bg1"/>
                </a:solidFill>
              </a:rPr>
              <a:t>, NASA</a:t>
            </a:r>
          </a:p>
        </p:txBody>
      </p:sp>
    </p:spTree>
    <p:extLst>
      <p:ext uri="{BB962C8B-B14F-4D97-AF65-F5344CB8AC3E}">
        <p14:creationId xmlns:p14="http://schemas.microsoft.com/office/powerpoint/2010/main" val="13897879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543" y="306971"/>
            <a:ext cx="10439400" cy="450898"/>
          </a:xfrm>
        </p:spPr>
        <p:txBody>
          <a:bodyPr>
            <a:normAutofit fontScale="90000"/>
          </a:bodyPr>
          <a:lstStyle/>
          <a:p>
            <a:r>
              <a:rPr lang="en-US" dirty="0"/>
              <a:t>ASHEVILLE, NORTH CAROLINA</a:t>
            </a:r>
          </a:p>
        </p:txBody>
      </p:sp>
      <p:sp>
        <p:nvSpPr>
          <p:cNvPr id="16" name="Text Placeholder 5"/>
          <p:cNvSpPr txBox="1">
            <a:spLocks/>
          </p:cNvSpPr>
          <p:nvPr/>
        </p:nvSpPr>
        <p:spPr>
          <a:xfrm>
            <a:off x="7049193" y="3709375"/>
            <a:ext cx="4754002" cy="99679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1B57AF"/>
              </a:buClr>
              <a:buFont typeface="Webdings" panose="05030102010509060703" pitchFamily="18" charset="2"/>
              <a:buChar char="4"/>
            </a:pPr>
            <a:r>
              <a:rPr lang="en-US" sz="2400" dirty="0">
                <a:solidFill>
                  <a:schemeClr val="tx1">
                    <a:lumMod val="75000"/>
                    <a:lumOff val="25000"/>
                  </a:schemeClr>
                </a:solidFill>
              </a:rPr>
              <a:t>Area: 117.2 km²</a:t>
            </a:r>
          </a:p>
          <a:p>
            <a:pPr marL="342900" indent="-342900">
              <a:lnSpc>
                <a:spcPct val="100000"/>
              </a:lnSpc>
              <a:spcBef>
                <a:spcPts val="0"/>
              </a:spcBef>
              <a:spcAft>
                <a:spcPts val="600"/>
              </a:spcAft>
              <a:buClr>
                <a:srgbClr val="1B57AF"/>
              </a:buClr>
              <a:buFont typeface="Webdings" panose="05030102010509060703" pitchFamily="18" charset="2"/>
              <a:buChar char="4"/>
            </a:pPr>
            <a:r>
              <a:rPr lang="en-US" sz="2400" dirty="0">
                <a:solidFill>
                  <a:schemeClr val="tx1">
                    <a:lumMod val="75000"/>
                    <a:lumOff val="25000"/>
                  </a:schemeClr>
                </a:solidFill>
              </a:rPr>
              <a:t>Study period: 1984 to 2019</a:t>
            </a:r>
          </a:p>
        </p:txBody>
      </p:sp>
      <p:grpSp>
        <p:nvGrpSpPr>
          <p:cNvPr id="35" name="Group 34"/>
          <p:cNvGrpSpPr/>
          <p:nvPr/>
        </p:nvGrpSpPr>
        <p:grpSpPr>
          <a:xfrm>
            <a:off x="2091026" y="1041184"/>
            <a:ext cx="368101" cy="776384"/>
            <a:chOff x="11417516" y="18258082"/>
            <a:chExt cx="451526" cy="952341"/>
          </a:xfrm>
        </p:grpSpPr>
        <p:sp>
          <p:nvSpPr>
            <p:cNvPr id="44" name="TextBox 43"/>
            <p:cNvSpPr txBox="1"/>
            <p:nvPr/>
          </p:nvSpPr>
          <p:spPr>
            <a:xfrm>
              <a:off x="11417516" y="18258082"/>
              <a:ext cx="281354" cy="338554"/>
            </a:xfrm>
            <a:prstGeom prst="rect">
              <a:avLst/>
            </a:prstGeom>
            <a:noFill/>
          </p:spPr>
          <p:txBody>
            <a:bodyPr wrap="square" rtlCol="0">
              <a:spAutoFit/>
            </a:bodyPr>
            <a:lstStyle/>
            <a:p>
              <a:r>
                <a:rPr lang="en-US" sz="1600" dirty="0">
                  <a:latin typeface="Garamond" panose="02020404030301010803" pitchFamily="18" charset="0"/>
                </a:rPr>
                <a:t>N</a:t>
              </a:r>
            </a:p>
          </p:txBody>
        </p:sp>
        <p:pic>
          <p:nvPicPr>
            <p:cNvPr id="45" name="Picture 44"/>
            <p:cNvPicPr>
              <a:picLocks noChangeAspect="1"/>
            </p:cNvPicPr>
            <p:nvPr/>
          </p:nvPicPr>
          <p:blipFill rotWithShape="1">
            <a:blip r:embed="rId3"/>
            <a:srcRect t="21629"/>
            <a:stretch/>
          </p:blipFill>
          <p:spPr>
            <a:xfrm>
              <a:off x="11432752" y="18506048"/>
              <a:ext cx="436290" cy="704375"/>
            </a:xfrm>
            <a:prstGeom prst="rect">
              <a:avLst/>
            </a:prstGeom>
          </p:spPr>
        </p:pic>
      </p:grpSp>
      <p:sp>
        <p:nvSpPr>
          <p:cNvPr id="36" name="TextBox 35"/>
          <p:cNvSpPr txBox="1"/>
          <p:nvPr/>
        </p:nvSpPr>
        <p:spPr>
          <a:xfrm>
            <a:off x="2182459" y="2238668"/>
            <a:ext cx="2827863" cy="400059"/>
          </a:xfrm>
          <a:prstGeom prst="rect">
            <a:avLst/>
          </a:prstGeom>
          <a:noFill/>
        </p:spPr>
        <p:txBody>
          <a:bodyPr wrap="square" rtlCol="0">
            <a:spAutoFit/>
          </a:bodyPr>
          <a:lstStyle/>
          <a:p>
            <a:pPr algn="ctr"/>
            <a:r>
              <a:rPr lang="en-US" sz="2400" dirty="0">
                <a:solidFill>
                  <a:schemeClr val="tx1">
                    <a:lumMod val="75000"/>
                    <a:lumOff val="25000"/>
                  </a:schemeClr>
                </a:solidFill>
                <a:effectLst>
                  <a:glow rad="101600">
                    <a:schemeClr val="bg1">
                      <a:alpha val="40000"/>
                    </a:schemeClr>
                  </a:glow>
                </a:effectLst>
              </a:rPr>
              <a:t>Asheville</a:t>
            </a:r>
          </a:p>
        </p:txBody>
      </p:sp>
      <p:grpSp>
        <p:nvGrpSpPr>
          <p:cNvPr id="37" name="Group 36"/>
          <p:cNvGrpSpPr/>
          <p:nvPr/>
        </p:nvGrpSpPr>
        <p:grpSpPr>
          <a:xfrm>
            <a:off x="6587495" y="1019000"/>
            <a:ext cx="3116611" cy="2412119"/>
            <a:chOff x="16709832" y="8869651"/>
            <a:chExt cx="3596541" cy="2783564"/>
          </a:xfrm>
        </p:grpSpPr>
        <p:grpSp>
          <p:nvGrpSpPr>
            <p:cNvPr id="38" name="Group 37"/>
            <p:cNvGrpSpPr/>
            <p:nvPr/>
          </p:nvGrpSpPr>
          <p:grpSpPr>
            <a:xfrm>
              <a:off x="17240773" y="8869651"/>
              <a:ext cx="3065600" cy="2783564"/>
              <a:chOff x="18497882" y="9790305"/>
              <a:chExt cx="3065600" cy="2783564"/>
            </a:xfrm>
          </p:grpSpPr>
          <p:pic>
            <p:nvPicPr>
              <p:cNvPr id="42" name="Picture 41"/>
              <p:cNvPicPr>
                <a:picLocks noChangeAspect="1"/>
              </p:cNvPicPr>
              <p:nvPr/>
            </p:nvPicPr>
            <p:blipFill rotWithShape="1">
              <a:blip r:embed="rId4">
                <a:extLst>
                  <a:ext uri="{28A0092B-C50C-407E-A947-70E740481C1C}">
                    <a14:useLocalDpi xmlns:a14="http://schemas.microsoft.com/office/drawing/2010/main" val="0"/>
                  </a:ext>
                </a:extLst>
              </a:blip>
              <a:srcRect l="68780" t="36500" r="3704" b="31168"/>
              <a:stretch/>
            </p:blipFill>
            <p:spPr>
              <a:xfrm>
                <a:off x="18497882" y="9790305"/>
                <a:ext cx="3065600" cy="2783564"/>
              </a:xfrm>
              <a:prstGeom prst="rect">
                <a:avLst/>
              </a:prstGeom>
              <a:noFill/>
              <a:ln>
                <a:solidFill>
                  <a:schemeClr val="bg1">
                    <a:lumMod val="75000"/>
                  </a:schemeClr>
                </a:solidFill>
              </a:ln>
            </p:spPr>
          </p:pic>
          <p:sp>
            <p:nvSpPr>
              <p:cNvPr id="43" name="TextBox 42"/>
              <p:cNvSpPr txBox="1"/>
              <p:nvPr/>
            </p:nvSpPr>
            <p:spPr>
              <a:xfrm>
                <a:off x="19274147" y="10776440"/>
                <a:ext cx="2193739" cy="461665"/>
              </a:xfrm>
              <a:prstGeom prst="rect">
                <a:avLst/>
              </a:prstGeom>
              <a:noFill/>
            </p:spPr>
            <p:txBody>
              <a:bodyPr wrap="square" rtlCol="0">
                <a:spAutoFit/>
              </a:bodyPr>
              <a:lstStyle/>
              <a:p>
                <a:pPr algn="ctr"/>
                <a:r>
                  <a:rPr lang="en-US" sz="2400" dirty="0">
                    <a:solidFill>
                      <a:schemeClr val="tx1">
                        <a:lumMod val="75000"/>
                        <a:lumOff val="25000"/>
                      </a:schemeClr>
                    </a:solidFill>
                  </a:rPr>
                  <a:t>NC</a:t>
                </a:r>
              </a:p>
            </p:txBody>
          </p:sp>
        </p:grpSp>
        <p:sp>
          <p:nvSpPr>
            <p:cNvPr id="39" name="TextBox 38"/>
            <p:cNvSpPr txBox="1"/>
            <p:nvPr/>
          </p:nvSpPr>
          <p:spPr>
            <a:xfrm>
              <a:off x="18636897" y="9169986"/>
              <a:ext cx="1420237" cy="461665"/>
            </a:xfrm>
            <a:prstGeom prst="rect">
              <a:avLst/>
            </a:prstGeom>
            <a:noFill/>
          </p:spPr>
          <p:txBody>
            <a:bodyPr wrap="square" rtlCol="0">
              <a:spAutoFit/>
            </a:bodyPr>
            <a:lstStyle/>
            <a:p>
              <a:pPr algn="ctr"/>
              <a:r>
                <a:rPr lang="en-US" sz="2400" dirty="0">
                  <a:solidFill>
                    <a:schemeClr val="tx1">
                      <a:lumMod val="75000"/>
                      <a:lumOff val="25000"/>
                    </a:schemeClr>
                  </a:solidFill>
                  <a:latin typeface="+mj-lt"/>
                </a:rPr>
                <a:t>VA</a:t>
              </a:r>
            </a:p>
          </p:txBody>
        </p:sp>
        <p:sp>
          <p:nvSpPr>
            <p:cNvPr id="40" name="TextBox 39"/>
            <p:cNvSpPr txBox="1"/>
            <p:nvPr/>
          </p:nvSpPr>
          <p:spPr>
            <a:xfrm>
              <a:off x="17561632" y="10525281"/>
              <a:ext cx="2193739" cy="461665"/>
            </a:xfrm>
            <a:prstGeom prst="rect">
              <a:avLst/>
            </a:prstGeom>
            <a:noFill/>
          </p:spPr>
          <p:txBody>
            <a:bodyPr wrap="square" rtlCol="0">
              <a:spAutoFit/>
            </a:bodyPr>
            <a:lstStyle/>
            <a:p>
              <a:pPr algn="ctr"/>
              <a:r>
                <a:rPr lang="en-US" sz="2400" dirty="0">
                  <a:solidFill>
                    <a:schemeClr val="tx1">
                      <a:lumMod val="75000"/>
                      <a:lumOff val="25000"/>
                    </a:schemeClr>
                  </a:solidFill>
                </a:rPr>
                <a:t>SC</a:t>
              </a:r>
            </a:p>
          </p:txBody>
        </p:sp>
        <p:sp>
          <p:nvSpPr>
            <p:cNvPr id="41" name="TextBox 40"/>
            <p:cNvSpPr txBox="1"/>
            <p:nvPr/>
          </p:nvSpPr>
          <p:spPr>
            <a:xfrm>
              <a:off x="16709832" y="10846386"/>
              <a:ext cx="2193739" cy="461665"/>
            </a:xfrm>
            <a:prstGeom prst="rect">
              <a:avLst/>
            </a:prstGeom>
            <a:noFill/>
          </p:spPr>
          <p:txBody>
            <a:bodyPr wrap="square" rtlCol="0">
              <a:spAutoFit/>
            </a:bodyPr>
            <a:lstStyle/>
            <a:p>
              <a:pPr algn="ctr"/>
              <a:r>
                <a:rPr lang="en-US" sz="2400" dirty="0">
                  <a:solidFill>
                    <a:schemeClr val="tx1">
                      <a:lumMod val="75000"/>
                      <a:lumOff val="25000"/>
                    </a:schemeClr>
                  </a:solidFill>
                </a:rPr>
                <a:t>GA</a:t>
              </a:r>
            </a:p>
          </p:txBody>
        </p:sp>
      </p:grpSp>
      <p:grpSp>
        <p:nvGrpSpPr>
          <p:cNvPr id="5" name="Group 4">
            <a:extLst>
              <a:ext uri="{FF2B5EF4-FFF2-40B4-BE49-F238E27FC236}">
                <a16:creationId xmlns:a16="http://schemas.microsoft.com/office/drawing/2014/main" id="{B6F8CBD6-8B43-1546-A0B3-6DEEBD41DF0E}"/>
              </a:ext>
            </a:extLst>
          </p:cNvPr>
          <p:cNvGrpSpPr/>
          <p:nvPr/>
        </p:nvGrpSpPr>
        <p:grpSpPr>
          <a:xfrm>
            <a:off x="1028543" y="952500"/>
            <a:ext cx="6755308" cy="5702851"/>
            <a:chOff x="322343" y="836542"/>
            <a:chExt cx="6755308" cy="5702851"/>
          </a:xfrm>
        </p:grpSpPr>
        <p:pic>
          <p:nvPicPr>
            <p:cNvPr id="34" name="Picture 33"/>
            <p:cNvPicPr>
              <a:picLocks noChangeAspect="1"/>
            </p:cNvPicPr>
            <p:nvPr/>
          </p:nvPicPr>
          <p:blipFill rotWithShape="1">
            <a:blip r:embed="rId4">
              <a:extLst>
                <a:ext uri="{28A0092B-C50C-407E-A947-70E740481C1C}">
                  <a14:useLocalDpi xmlns:a14="http://schemas.microsoft.com/office/drawing/2010/main" val="0"/>
                </a:ext>
              </a:extLst>
            </a:blip>
            <a:srcRect t="7611" r="33754" b="4611"/>
            <a:stretch/>
          </p:blipFill>
          <p:spPr>
            <a:xfrm>
              <a:off x="322343" y="836542"/>
              <a:ext cx="5569820" cy="5702851"/>
            </a:xfrm>
            <a:prstGeom prst="rect">
              <a:avLst/>
            </a:prstGeom>
          </p:spPr>
        </p:pic>
        <p:cxnSp>
          <p:nvCxnSpPr>
            <p:cNvPr id="4" name="Straight Connector 3"/>
            <p:cNvCxnSpPr/>
            <p:nvPr/>
          </p:nvCxnSpPr>
          <p:spPr>
            <a:xfrm flipH="1" flipV="1">
              <a:off x="5742564" y="903042"/>
              <a:ext cx="1321971" cy="1024256"/>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5742564" y="2024116"/>
              <a:ext cx="1335087" cy="4017327"/>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a:off x="1257300" y="6157401"/>
            <a:ext cx="2342488" cy="307777"/>
          </a:xfrm>
          <a:prstGeom prst="rect">
            <a:avLst/>
          </a:prstGeom>
          <a:noFill/>
        </p:spPr>
        <p:txBody>
          <a:bodyPr wrap="square" rtlCol="0">
            <a:spAutoFit/>
          </a:bodyPr>
          <a:lstStyle/>
          <a:p>
            <a:r>
              <a:rPr lang="en-US" sz="1400" dirty="0">
                <a:solidFill>
                  <a:schemeClr val="tx1">
                    <a:lumMod val="75000"/>
                    <a:lumOff val="25000"/>
                  </a:schemeClr>
                </a:solidFill>
              </a:rPr>
              <a:t>0     2.5       5              10</a:t>
            </a:r>
          </a:p>
        </p:txBody>
      </p:sp>
      <p:sp>
        <p:nvSpPr>
          <p:cNvPr id="57" name="TextBox 56"/>
          <p:cNvSpPr txBox="1"/>
          <p:nvPr/>
        </p:nvSpPr>
        <p:spPr>
          <a:xfrm>
            <a:off x="3238902" y="6157401"/>
            <a:ext cx="1876121" cy="307777"/>
          </a:xfrm>
          <a:prstGeom prst="rect">
            <a:avLst/>
          </a:prstGeom>
          <a:noFill/>
        </p:spPr>
        <p:txBody>
          <a:bodyPr wrap="square" rtlCol="0">
            <a:spAutoFit/>
          </a:bodyPr>
          <a:lstStyle/>
          <a:p>
            <a:r>
              <a:rPr lang="en-US" sz="1400" dirty="0">
                <a:solidFill>
                  <a:schemeClr val="tx1">
                    <a:lumMod val="75000"/>
                    <a:lumOff val="25000"/>
                  </a:schemeClr>
                </a:solidFill>
              </a:rPr>
              <a:t>Kilometers</a:t>
            </a:r>
          </a:p>
        </p:txBody>
      </p:sp>
      <p:sp>
        <p:nvSpPr>
          <p:cNvPr id="20" name="Text Placeholder 5">
            <a:extLst>
              <a:ext uri="{FF2B5EF4-FFF2-40B4-BE49-F238E27FC236}">
                <a16:creationId xmlns:a16="http://schemas.microsoft.com/office/drawing/2014/main" id="{E9DD8E73-2218-3341-8540-C4FF6E6AEFD2}"/>
              </a:ext>
            </a:extLst>
          </p:cNvPr>
          <p:cNvSpPr txBox="1">
            <a:spLocks/>
          </p:cNvSpPr>
          <p:nvPr/>
        </p:nvSpPr>
        <p:spPr>
          <a:xfrm>
            <a:off x="7049193" y="4617792"/>
            <a:ext cx="3330364" cy="14224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1B57AF"/>
              </a:buClr>
              <a:buFont typeface="Webdings" panose="05030102010509060703" pitchFamily="18" charset="2"/>
              <a:buChar char="4"/>
            </a:pPr>
            <a:r>
              <a:rPr lang="en-US" sz="2400" dirty="0">
                <a:solidFill>
                  <a:schemeClr val="tx1">
                    <a:lumMod val="75000"/>
                    <a:lumOff val="25000"/>
                  </a:schemeClr>
                </a:solidFill>
              </a:rPr>
              <a:t>Project Partner: </a:t>
            </a:r>
            <a:r>
              <a:rPr lang="en-US" sz="2400" dirty="0">
                <a:solidFill>
                  <a:schemeClr val="tx1">
                    <a:lumMod val="75000"/>
                    <a:lumOff val="25000"/>
                  </a:schemeClr>
                </a:solidFill>
                <a:sym typeface="Wingdings" panose="05000000000000000000" pitchFamily="2" charset="2"/>
              </a:rPr>
              <a:t>City of Asheville Urban Forestry Commission </a:t>
            </a:r>
            <a:endParaRPr lang="en-US" sz="2400" dirty="0">
              <a:solidFill>
                <a:schemeClr val="tx1">
                  <a:lumMod val="75000"/>
                  <a:lumOff val="25000"/>
                </a:schemeClr>
              </a:solidFill>
            </a:endParaRPr>
          </a:p>
        </p:txBody>
      </p:sp>
      <p:grpSp>
        <p:nvGrpSpPr>
          <p:cNvPr id="25" name="Group 24">
            <a:extLst>
              <a:ext uri="{FF2B5EF4-FFF2-40B4-BE49-F238E27FC236}">
                <a16:creationId xmlns:a16="http://schemas.microsoft.com/office/drawing/2014/main" id="{44249D2F-EFDC-E148-90DC-0C5EE8219030}"/>
              </a:ext>
            </a:extLst>
          </p:cNvPr>
          <p:cNvGrpSpPr/>
          <p:nvPr/>
        </p:nvGrpSpPr>
        <p:grpSpPr>
          <a:xfrm>
            <a:off x="1892518" y="1226123"/>
            <a:ext cx="316839" cy="797094"/>
            <a:chOff x="4014938" y="1124696"/>
            <a:chExt cx="316839" cy="797094"/>
          </a:xfrm>
        </p:grpSpPr>
        <p:sp>
          <p:nvSpPr>
            <p:cNvPr id="26" name="TextBox 25">
              <a:extLst>
                <a:ext uri="{FF2B5EF4-FFF2-40B4-BE49-F238E27FC236}">
                  <a16:creationId xmlns:a16="http://schemas.microsoft.com/office/drawing/2014/main" id="{54E4984D-26A0-004A-897E-5E9C63DAA682}"/>
                </a:ext>
              </a:extLst>
            </p:cNvPr>
            <p:cNvSpPr txBox="1"/>
            <p:nvPr/>
          </p:nvSpPr>
          <p:spPr>
            <a:xfrm>
              <a:off x="4014938" y="1124696"/>
              <a:ext cx="184424" cy="338554"/>
            </a:xfrm>
            <a:prstGeom prst="rect">
              <a:avLst/>
            </a:prstGeom>
            <a:noFill/>
          </p:spPr>
          <p:txBody>
            <a:bodyPr wrap="square" rtlCol="0">
              <a:spAutoFit/>
            </a:bodyPr>
            <a:lstStyle/>
            <a:p>
              <a:endParaRPr lang="en-US" sz="1600" dirty="0">
                <a:latin typeface="Garamond" panose="02020404030301010803" pitchFamily="18" charset="0"/>
              </a:endParaRPr>
            </a:p>
          </p:txBody>
        </p:sp>
        <p:sp>
          <p:nvSpPr>
            <p:cNvPr id="27" name="Triangle 26">
              <a:extLst>
                <a:ext uri="{FF2B5EF4-FFF2-40B4-BE49-F238E27FC236}">
                  <a16:creationId xmlns:a16="http://schemas.microsoft.com/office/drawing/2014/main" id="{F7248EFF-9174-5E43-BFC7-C99CDEC4E956}"/>
                </a:ext>
              </a:extLst>
            </p:cNvPr>
            <p:cNvSpPr/>
            <p:nvPr/>
          </p:nvSpPr>
          <p:spPr>
            <a:xfrm>
              <a:off x="4029560" y="1487838"/>
              <a:ext cx="302217" cy="42620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27">
              <a:extLst>
                <a:ext uri="{FF2B5EF4-FFF2-40B4-BE49-F238E27FC236}">
                  <a16:creationId xmlns:a16="http://schemas.microsoft.com/office/drawing/2014/main" id="{7A0EA114-1E68-EC4C-9F27-65719ACDF3AA}"/>
                </a:ext>
              </a:extLst>
            </p:cNvPr>
            <p:cNvSpPr/>
            <p:nvPr/>
          </p:nvSpPr>
          <p:spPr>
            <a:xfrm>
              <a:off x="4021810" y="1774554"/>
              <a:ext cx="309966" cy="147236"/>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80814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6184" y="366102"/>
            <a:ext cx="10515600" cy="395898"/>
          </a:xfrm>
        </p:spPr>
        <p:txBody>
          <a:bodyPr>
            <a:normAutofit fontScale="90000"/>
          </a:bodyPr>
          <a:lstStyle/>
          <a:p>
            <a:r>
              <a:rPr lang="en-US" dirty="0"/>
              <a:t>PROJECT OBJECTIVES</a:t>
            </a:r>
          </a:p>
        </p:txBody>
      </p:sp>
      <p:graphicFrame>
        <p:nvGraphicFramePr>
          <p:cNvPr id="7" name="Content Placeholder 6"/>
          <p:cNvGraphicFramePr>
            <a:graphicFrameLocks noGrp="1"/>
          </p:cNvGraphicFramePr>
          <p:nvPr>
            <p:ph sz="quarter" idx="11"/>
            <p:extLst>
              <p:ext uri="{D42A27DB-BD31-4B8C-83A1-F6EECF244321}">
                <p14:modId xmlns:p14="http://schemas.microsoft.com/office/powerpoint/2010/main" val="2635816564"/>
              </p:ext>
            </p:extLst>
          </p:nvPr>
        </p:nvGraphicFramePr>
        <p:xfrm>
          <a:off x="1086184" y="914399"/>
          <a:ext cx="10140616" cy="4944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5915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7924" y="416859"/>
            <a:ext cx="10515600" cy="395898"/>
          </a:xfrm>
        </p:spPr>
        <p:txBody>
          <a:bodyPr>
            <a:normAutofit fontScale="90000"/>
          </a:bodyPr>
          <a:lstStyle/>
          <a:p>
            <a:r>
              <a:rPr lang="en-US" dirty="0"/>
              <a:t>METHODOLOGY</a:t>
            </a:r>
          </a:p>
        </p:txBody>
      </p:sp>
      <p:grpSp>
        <p:nvGrpSpPr>
          <p:cNvPr id="11" name="Group 10"/>
          <p:cNvGrpSpPr/>
          <p:nvPr/>
        </p:nvGrpSpPr>
        <p:grpSpPr>
          <a:xfrm>
            <a:off x="1037924" y="1814872"/>
            <a:ext cx="10911273" cy="2277373"/>
            <a:chOff x="12176626" y="14631317"/>
            <a:chExt cx="12153011" cy="3734909"/>
          </a:xfrm>
        </p:grpSpPr>
        <p:grpSp>
          <p:nvGrpSpPr>
            <p:cNvPr id="15" name="Group 14"/>
            <p:cNvGrpSpPr/>
            <p:nvPr/>
          </p:nvGrpSpPr>
          <p:grpSpPr>
            <a:xfrm>
              <a:off x="12176626" y="14700230"/>
              <a:ext cx="12153011" cy="3594677"/>
              <a:chOff x="12182367" y="14391833"/>
              <a:chExt cx="12153010" cy="3594677"/>
            </a:xfrm>
          </p:grpSpPr>
          <p:grpSp>
            <p:nvGrpSpPr>
              <p:cNvPr id="36" name="Group 35"/>
              <p:cNvGrpSpPr/>
              <p:nvPr/>
            </p:nvGrpSpPr>
            <p:grpSpPr>
              <a:xfrm>
                <a:off x="12418499" y="14846449"/>
                <a:ext cx="3298268" cy="2631011"/>
                <a:chOff x="2033117" y="23563465"/>
                <a:chExt cx="4938194" cy="1992927"/>
              </a:xfrm>
              <a:solidFill>
                <a:schemeClr val="accent1">
                  <a:lumMod val="20000"/>
                  <a:lumOff val="80000"/>
                </a:schemeClr>
              </a:solidFill>
            </p:grpSpPr>
            <p:sp>
              <p:nvSpPr>
                <p:cNvPr id="48" name="Freeform 47"/>
                <p:cNvSpPr/>
                <p:nvPr/>
              </p:nvSpPr>
              <p:spPr>
                <a:xfrm>
                  <a:off x="2033117" y="23563465"/>
                  <a:ext cx="4926543" cy="1970617"/>
                </a:xfrm>
                <a:custGeom>
                  <a:avLst/>
                  <a:gdLst>
                    <a:gd name="connsiteX0" fmla="*/ 0 w 4926543"/>
                    <a:gd name="connsiteY0" fmla="*/ 0 h 1970617"/>
                    <a:gd name="connsiteX1" fmla="*/ 3941235 w 4926543"/>
                    <a:gd name="connsiteY1" fmla="*/ 0 h 1970617"/>
                    <a:gd name="connsiteX2" fmla="*/ 4926543 w 4926543"/>
                    <a:gd name="connsiteY2" fmla="*/ 985309 h 1970617"/>
                    <a:gd name="connsiteX3" fmla="*/ 3941235 w 4926543"/>
                    <a:gd name="connsiteY3" fmla="*/ 1970617 h 1970617"/>
                    <a:gd name="connsiteX4" fmla="*/ 0 w 4926543"/>
                    <a:gd name="connsiteY4" fmla="*/ 1970617 h 1970617"/>
                    <a:gd name="connsiteX5" fmla="*/ 985309 w 4926543"/>
                    <a:gd name="connsiteY5" fmla="*/ 985309 h 1970617"/>
                    <a:gd name="connsiteX6" fmla="*/ 0 w 4926543"/>
                    <a:gd name="connsiteY6" fmla="*/ 0 h 197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6543" h="1970617">
                      <a:moveTo>
                        <a:pt x="0" y="0"/>
                      </a:moveTo>
                      <a:lnTo>
                        <a:pt x="3941235" y="0"/>
                      </a:lnTo>
                      <a:lnTo>
                        <a:pt x="4926543" y="985309"/>
                      </a:lnTo>
                      <a:lnTo>
                        <a:pt x="3941235" y="1970617"/>
                      </a:lnTo>
                      <a:lnTo>
                        <a:pt x="0" y="1970617"/>
                      </a:lnTo>
                      <a:lnTo>
                        <a:pt x="985309" y="985309"/>
                      </a:lnTo>
                      <a:lnTo>
                        <a:pt x="0" y="0"/>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5329" tIns="53340" rIns="1038648" bIns="53340" numCol="1" spcCol="1270" anchor="ctr" anchorCtr="0">
                  <a:noAutofit/>
                </a:bodyPr>
                <a:lstStyle/>
                <a:p>
                  <a:pPr lvl="0" algn="ctr" defTabSz="1778000">
                    <a:lnSpc>
                      <a:spcPct val="90000"/>
                    </a:lnSpc>
                    <a:spcBef>
                      <a:spcPct val="0"/>
                    </a:spcBef>
                    <a:spcAft>
                      <a:spcPct val="35000"/>
                    </a:spcAft>
                  </a:pPr>
                  <a:endParaRPr lang="en-US" sz="4000" kern="1200" dirty="0">
                    <a:solidFill>
                      <a:schemeClr val="tx1">
                        <a:lumMod val="75000"/>
                        <a:lumOff val="25000"/>
                      </a:schemeClr>
                    </a:solidFill>
                  </a:endParaRPr>
                </a:p>
              </p:txBody>
            </p:sp>
            <p:sp>
              <p:nvSpPr>
                <p:cNvPr id="49" name="Freeform 48"/>
                <p:cNvSpPr/>
                <p:nvPr/>
              </p:nvSpPr>
              <p:spPr>
                <a:xfrm>
                  <a:off x="2055914" y="24567033"/>
                  <a:ext cx="4915397" cy="989359"/>
                </a:xfrm>
                <a:custGeom>
                  <a:avLst/>
                  <a:gdLst>
                    <a:gd name="connsiteX0" fmla="*/ 0 w 4926543"/>
                    <a:gd name="connsiteY0" fmla="*/ 0 h 1970617"/>
                    <a:gd name="connsiteX1" fmla="*/ 3941235 w 4926543"/>
                    <a:gd name="connsiteY1" fmla="*/ 0 h 1970617"/>
                    <a:gd name="connsiteX2" fmla="*/ 4926543 w 4926543"/>
                    <a:gd name="connsiteY2" fmla="*/ 985309 h 1970617"/>
                    <a:gd name="connsiteX3" fmla="*/ 3941235 w 4926543"/>
                    <a:gd name="connsiteY3" fmla="*/ 1970617 h 1970617"/>
                    <a:gd name="connsiteX4" fmla="*/ 0 w 4926543"/>
                    <a:gd name="connsiteY4" fmla="*/ 1970617 h 1970617"/>
                    <a:gd name="connsiteX5" fmla="*/ 985309 w 4926543"/>
                    <a:gd name="connsiteY5" fmla="*/ 985309 h 1970617"/>
                    <a:gd name="connsiteX6" fmla="*/ 0 w 4926543"/>
                    <a:gd name="connsiteY6" fmla="*/ 0 h 1970617"/>
                    <a:gd name="connsiteX0" fmla="*/ 0 w 4926543"/>
                    <a:gd name="connsiteY0" fmla="*/ 0 h 1970617"/>
                    <a:gd name="connsiteX1" fmla="*/ 3821966 w 4926543"/>
                    <a:gd name="connsiteY1" fmla="*/ 954156 h 1970617"/>
                    <a:gd name="connsiteX2" fmla="*/ 4926543 w 4926543"/>
                    <a:gd name="connsiteY2" fmla="*/ 985309 h 1970617"/>
                    <a:gd name="connsiteX3" fmla="*/ 3941235 w 4926543"/>
                    <a:gd name="connsiteY3" fmla="*/ 1970617 h 1970617"/>
                    <a:gd name="connsiteX4" fmla="*/ 0 w 4926543"/>
                    <a:gd name="connsiteY4" fmla="*/ 1970617 h 1970617"/>
                    <a:gd name="connsiteX5" fmla="*/ 985309 w 4926543"/>
                    <a:gd name="connsiteY5" fmla="*/ 985309 h 1970617"/>
                    <a:gd name="connsiteX6" fmla="*/ 0 w 4926543"/>
                    <a:gd name="connsiteY6" fmla="*/ 0 h 1970617"/>
                    <a:gd name="connsiteX0" fmla="*/ 2107095 w 4926543"/>
                    <a:gd name="connsiteY0" fmla="*/ 79514 h 1016461"/>
                    <a:gd name="connsiteX1" fmla="*/ 3821966 w 4926543"/>
                    <a:gd name="connsiteY1" fmla="*/ 0 h 1016461"/>
                    <a:gd name="connsiteX2" fmla="*/ 4926543 w 4926543"/>
                    <a:gd name="connsiteY2" fmla="*/ 31153 h 1016461"/>
                    <a:gd name="connsiteX3" fmla="*/ 3941235 w 4926543"/>
                    <a:gd name="connsiteY3" fmla="*/ 1016461 h 1016461"/>
                    <a:gd name="connsiteX4" fmla="*/ 0 w 4926543"/>
                    <a:gd name="connsiteY4" fmla="*/ 1016461 h 1016461"/>
                    <a:gd name="connsiteX5" fmla="*/ 985309 w 4926543"/>
                    <a:gd name="connsiteY5" fmla="*/ 31153 h 1016461"/>
                    <a:gd name="connsiteX6" fmla="*/ 2107095 w 4926543"/>
                    <a:gd name="connsiteY6" fmla="*/ 79514 h 1016461"/>
                    <a:gd name="connsiteX0" fmla="*/ 2107095 w 4926543"/>
                    <a:gd name="connsiteY0" fmla="*/ 23758 h 1016461"/>
                    <a:gd name="connsiteX1" fmla="*/ 3821966 w 4926543"/>
                    <a:gd name="connsiteY1" fmla="*/ 0 h 1016461"/>
                    <a:gd name="connsiteX2" fmla="*/ 4926543 w 4926543"/>
                    <a:gd name="connsiteY2" fmla="*/ 31153 h 1016461"/>
                    <a:gd name="connsiteX3" fmla="*/ 3941235 w 4926543"/>
                    <a:gd name="connsiteY3" fmla="*/ 1016461 h 1016461"/>
                    <a:gd name="connsiteX4" fmla="*/ 0 w 4926543"/>
                    <a:gd name="connsiteY4" fmla="*/ 1016461 h 1016461"/>
                    <a:gd name="connsiteX5" fmla="*/ 985309 w 4926543"/>
                    <a:gd name="connsiteY5" fmla="*/ 31153 h 1016461"/>
                    <a:gd name="connsiteX6" fmla="*/ 2107095 w 4926543"/>
                    <a:gd name="connsiteY6" fmla="*/ 23758 h 1016461"/>
                    <a:gd name="connsiteX0" fmla="*/ 2107095 w 4926543"/>
                    <a:gd name="connsiteY0" fmla="*/ 0 h 992703"/>
                    <a:gd name="connsiteX1" fmla="*/ 3821966 w 4926543"/>
                    <a:gd name="connsiteY1" fmla="*/ 9695 h 992703"/>
                    <a:gd name="connsiteX2" fmla="*/ 4926543 w 4926543"/>
                    <a:gd name="connsiteY2" fmla="*/ 7395 h 992703"/>
                    <a:gd name="connsiteX3" fmla="*/ 3941235 w 4926543"/>
                    <a:gd name="connsiteY3" fmla="*/ 992703 h 992703"/>
                    <a:gd name="connsiteX4" fmla="*/ 0 w 4926543"/>
                    <a:gd name="connsiteY4" fmla="*/ 992703 h 992703"/>
                    <a:gd name="connsiteX5" fmla="*/ 985309 w 4926543"/>
                    <a:gd name="connsiteY5" fmla="*/ 7395 h 992703"/>
                    <a:gd name="connsiteX6" fmla="*/ 2107095 w 4926543"/>
                    <a:gd name="connsiteY6" fmla="*/ 0 h 992703"/>
                    <a:gd name="connsiteX0" fmla="*/ 2107095 w 4926543"/>
                    <a:gd name="connsiteY0" fmla="*/ 0 h 992703"/>
                    <a:gd name="connsiteX1" fmla="*/ 3821966 w 4926543"/>
                    <a:gd name="connsiteY1" fmla="*/ 9695 h 992703"/>
                    <a:gd name="connsiteX2" fmla="*/ 4926543 w 4926543"/>
                    <a:gd name="connsiteY2" fmla="*/ 7395 h 992703"/>
                    <a:gd name="connsiteX3" fmla="*/ 3941235 w 4926543"/>
                    <a:gd name="connsiteY3" fmla="*/ 992703 h 992703"/>
                    <a:gd name="connsiteX4" fmla="*/ 0 w 4926543"/>
                    <a:gd name="connsiteY4" fmla="*/ 992703 h 992703"/>
                    <a:gd name="connsiteX5" fmla="*/ 985309 w 4926543"/>
                    <a:gd name="connsiteY5" fmla="*/ 7395 h 992703"/>
                    <a:gd name="connsiteX6" fmla="*/ 2107095 w 4926543"/>
                    <a:gd name="connsiteY6" fmla="*/ 0 h 992703"/>
                    <a:gd name="connsiteX0" fmla="*/ 2118246 w 4926543"/>
                    <a:gd name="connsiteY0" fmla="*/ 14908 h 985308"/>
                    <a:gd name="connsiteX1" fmla="*/ 3821966 w 4926543"/>
                    <a:gd name="connsiteY1" fmla="*/ 2300 h 985308"/>
                    <a:gd name="connsiteX2" fmla="*/ 4926543 w 4926543"/>
                    <a:gd name="connsiteY2" fmla="*/ 0 h 985308"/>
                    <a:gd name="connsiteX3" fmla="*/ 3941235 w 4926543"/>
                    <a:gd name="connsiteY3" fmla="*/ 985308 h 985308"/>
                    <a:gd name="connsiteX4" fmla="*/ 0 w 4926543"/>
                    <a:gd name="connsiteY4" fmla="*/ 985308 h 985308"/>
                    <a:gd name="connsiteX5" fmla="*/ 985309 w 4926543"/>
                    <a:gd name="connsiteY5" fmla="*/ 0 h 985308"/>
                    <a:gd name="connsiteX6" fmla="*/ 2118246 w 4926543"/>
                    <a:gd name="connsiteY6" fmla="*/ 14908 h 985308"/>
                    <a:gd name="connsiteX0" fmla="*/ 2118246 w 4926543"/>
                    <a:gd name="connsiteY0" fmla="*/ 14908 h 985308"/>
                    <a:gd name="connsiteX1" fmla="*/ 3821966 w 4926543"/>
                    <a:gd name="connsiteY1" fmla="*/ 2300 h 985308"/>
                    <a:gd name="connsiteX2" fmla="*/ 4926543 w 4926543"/>
                    <a:gd name="connsiteY2" fmla="*/ 0 h 985308"/>
                    <a:gd name="connsiteX3" fmla="*/ 3941235 w 4926543"/>
                    <a:gd name="connsiteY3" fmla="*/ 985308 h 985308"/>
                    <a:gd name="connsiteX4" fmla="*/ 0 w 4926543"/>
                    <a:gd name="connsiteY4" fmla="*/ 985308 h 985308"/>
                    <a:gd name="connsiteX5" fmla="*/ 996460 w 4926543"/>
                    <a:gd name="connsiteY5" fmla="*/ 11151 h 985308"/>
                    <a:gd name="connsiteX6" fmla="*/ 2118246 w 4926543"/>
                    <a:gd name="connsiteY6" fmla="*/ 14908 h 985308"/>
                    <a:gd name="connsiteX0" fmla="*/ 2118246 w 4926543"/>
                    <a:gd name="connsiteY0" fmla="*/ 14908 h 985308"/>
                    <a:gd name="connsiteX1" fmla="*/ 3821966 w 4926543"/>
                    <a:gd name="connsiteY1" fmla="*/ 13452 h 985308"/>
                    <a:gd name="connsiteX2" fmla="*/ 4926543 w 4926543"/>
                    <a:gd name="connsiteY2" fmla="*/ 0 h 985308"/>
                    <a:gd name="connsiteX3" fmla="*/ 3941235 w 4926543"/>
                    <a:gd name="connsiteY3" fmla="*/ 985308 h 985308"/>
                    <a:gd name="connsiteX4" fmla="*/ 0 w 4926543"/>
                    <a:gd name="connsiteY4" fmla="*/ 985308 h 985308"/>
                    <a:gd name="connsiteX5" fmla="*/ 996460 w 4926543"/>
                    <a:gd name="connsiteY5" fmla="*/ 11151 h 985308"/>
                    <a:gd name="connsiteX6" fmla="*/ 2118246 w 4926543"/>
                    <a:gd name="connsiteY6" fmla="*/ 14908 h 985308"/>
                    <a:gd name="connsiteX0" fmla="*/ 2118246 w 4915392"/>
                    <a:gd name="connsiteY0" fmla="*/ 3757 h 974157"/>
                    <a:gd name="connsiteX1" fmla="*/ 3821966 w 4915392"/>
                    <a:gd name="connsiteY1" fmla="*/ 2301 h 974157"/>
                    <a:gd name="connsiteX2" fmla="*/ 4915392 w 4915392"/>
                    <a:gd name="connsiteY2" fmla="*/ 0 h 974157"/>
                    <a:gd name="connsiteX3" fmla="*/ 3941235 w 4915392"/>
                    <a:gd name="connsiteY3" fmla="*/ 974157 h 974157"/>
                    <a:gd name="connsiteX4" fmla="*/ 0 w 4915392"/>
                    <a:gd name="connsiteY4" fmla="*/ 974157 h 974157"/>
                    <a:gd name="connsiteX5" fmla="*/ 996460 w 4915392"/>
                    <a:gd name="connsiteY5" fmla="*/ 0 h 974157"/>
                    <a:gd name="connsiteX6" fmla="*/ 2118246 w 4915392"/>
                    <a:gd name="connsiteY6" fmla="*/ 3757 h 97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5392" h="974157">
                      <a:moveTo>
                        <a:pt x="2118246" y="3757"/>
                      </a:moveTo>
                      <a:lnTo>
                        <a:pt x="3821966" y="2301"/>
                      </a:lnTo>
                      <a:lnTo>
                        <a:pt x="4915392" y="0"/>
                      </a:lnTo>
                      <a:lnTo>
                        <a:pt x="3941235" y="974157"/>
                      </a:lnTo>
                      <a:lnTo>
                        <a:pt x="0" y="974157"/>
                      </a:lnTo>
                      <a:lnTo>
                        <a:pt x="996460" y="0"/>
                      </a:lnTo>
                      <a:lnTo>
                        <a:pt x="2118246" y="3757"/>
                      </a:lnTo>
                      <a:close/>
                    </a:path>
                  </a:pathLst>
                </a:custGeom>
                <a:solidFill>
                  <a:schemeClr val="accent1">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5329" tIns="53340" rIns="1038648" bIns="53340" numCol="1" spcCol="1270" anchor="ctr" anchorCtr="0">
                  <a:noAutofit/>
                </a:bodyPr>
                <a:lstStyle/>
                <a:p>
                  <a:pPr lvl="0" algn="ctr" defTabSz="1778000">
                    <a:lnSpc>
                      <a:spcPct val="90000"/>
                    </a:lnSpc>
                    <a:spcBef>
                      <a:spcPct val="0"/>
                    </a:spcBef>
                    <a:spcAft>
                      <a:spcPct val="35000"/>
                    </a:spcAft>
                  </a:pPr>
                  <a:endParaRPr lang="en-US" sz="4000" kern="1200">
                    <a:solidFill>
                      <a:schemeClr val="tx1">
                        <a:lumMod val="75000"/>
                        <a:lumOff val="25000"/>
                      </a:schemeClr>
                    </a:solidFill>
                  </a:endParaRPr>
                </a:p>
              </p:txBody>
            </p:sp>
          </p:grpSp>
          <p:grpSp>
            <p:nvGrpSpPr>
              <p:cNvPr id="37" name="Group 36"/>
              <p:cNvGrpSpPr/>
              <p:nvPr/>
            </p:nvGrpSpPr>
            <p:grpSpPr>
              <a:xfrm>
                <a:off x="15302723" y="14846447"/>
                <a:ext cx="3303796" cy="2633906"/>
                <a:chOff x="6690615" y="23552313"/>
                <a:chExt cx="4946473" cy="1995121"/>
              </a:xfrm>
              <a:solidFill>
                <a:schemeClr val="accent1">
                  <a:lumMod val="20000"/>
                  <a:lumOff val="80000"/>
                </a:schemeClr>
              </a:solidFill>
            </p:grpSpPr>
            <p:sp>
              <p:nvSpPr>
                <p:cNvPr id="46" name="Freeform 45"/>
                <p:cNvSpPr/>
                <p:nvPr/>
              </p:nvSpPr>
              <p:spPr>
                <a:xfrm>
                  <a:off x="6710545" y="23552313"/>
                  <a:ext cx="4926543" cy="1970617"/>
                </a:xfrm>
                <a:custGeom>
                  <a:avLst/>
                  <a:gdLst>
                    <a:gd name="connsiteX0" fmla="*/ 0 w 4926543"/>
                    <a:gd name="connsiteY0" fmla="*/ 0 h 1970617"/>
                    <a:gd name="connsiteX1" fmla="*/ 3941235 w 4926543"/>
                    <a:gd name="connsiteY1" fmla="*/ 0 h 1970617"/>
                    <a:gd name="connsiteX2" fmla="*/ 4926543 w 4926543"/>
                    <a:gd name="connsiteY2" fmla="*/ 985309 h 1970617"/>
                    <a:gd name="connsiteX3" fmla="*/ 3941235 w 4926543"/>
                    <a:gd name="connsiteY3" fmla="*/ 1970617 h 1970617"/>
                    <a:gd name="connsiteX4" fmla="*/ 0 w 4926543"/>
                    <a:gd name="connsiteY4" fmla="*/ 1970617 h 1970617"/>
                    <a:gd name="connsiteX5" fmla="*/ 985309 w 4926543"/>
                    <a:gd name="connsiteY5" fmla="*/ 985309 h 1970617"/>
                    <a:gd name="connsiteX6" fmla="*/ 0 w 4926543"/>
                    <a:gd name="connsiteY6" fmla="*/ 0 h 197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6543" h="1970617">
                      <a:moveTo>
                        <a:pt x="0" y="0"/>
                      </a:moveTo>
                      <a:lnTo>
                        <a:pt x="3941235" y="0"/>
                      </a:lnTo>
                      <a:lnTo>
                        <a:pt x="4926543" y="985309"/>
                      </a:lnTo>
                      <a:lnTo>
                        <a:pt x="3941235" y="1970617"/>
                      </a:lnTo>
                      <a:lnTo>
                        <a:pt x="0" y="1970617"/>
                      </a:lnTo>
                      <a:lnTo>
                        <a:pt x="985309" y="985309"/>
                      </a:lnTo>
                      <a:lnTo>
                        <a:pt x="0" y="0"/>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5329" tIns="53340" rIns="1038648" bIns="53340" numCol="1" spcCol="1270" anchor="ctr" anchorCtr="0">
                  <a:noAutofit/>
                </a:bodyPr>
                <a:lstStyle/>
                <a:p>
                  <a:pPr lvl="0" algn="ctr" defTabSz="1778000">
                    <a:lnSpc>
                      <a:spcPct val="90000"/>
                    </a:lnSpc>
                    <a:spcBef>
                      <a:spcPct val="0"/>
                    </a:spcBef>
                    <a:spcAft>
                      <a:spcPct val="35000"/>
                    </a:spcAft>
                  </a:pPr>
                  <a:endParaRPr lang="en-US" sz="4000" kern="1200" dirty="0">
                    <a:solidFill>
                      <a:schemeClr val="tx1">
                        <a:lumMod val="75000"/>
                        <a:lumOff val="25000"/>
                      </a:schemeClr>
                    </a:solidFill>
                  </a:endParaRPr>
                </a:p>
              </p:txBody>
            </p:sp>
            <p:sp>
              <p:nvSpPr>
                <p:cNvPr id="47" name="Freeform 46"/>
                <p:cNvSpPr/>
                <p:nvPr/>
              </p:nvSpPr>
              <p:spPr>
                <a:xfrm>
                  <a:off x="6690615" y="24573282"/>
                  <a:ext cx="4915398" cy="974152"/>
                </a:xfrm>
                <a:custGeom>
                  <a:avLst/>
                  <a:gdLst>
                    <a:gd name="connsiteX0" fmla="*/ 0 w 4926543"/>
                    <a:gd name="connsiteY0" fmla="*/ 0 h 1970617"/>
                    <a:gd name="connsiteX1" fmla="*/ 3941235 w 4926543"/>
                    <a:gd name="connsiteY1" fmla="*/ 0 h 1970617"/>
                    <a:gd name="connsiteX2" fmla="*/ 4926543 w 4926543"/>
                    <a:gd name="connsiteY2" fmla="*/ 985309 h 1970617"/>
                    <a:gd name="connsiteX3" fmla="*/ 3941235 w 4926543"/>
                    <a:gd name="connsiteY3" fmla="*/ 1970617 h 1970617"/>
                    <a:gd name="connsiteX4" fmla="*/ 0 w 4926543"/>
                    <a:gd name="connsiteY4" fmla="*/ 1970617 h 1970617"/>
                    <a:gd name="connsiteX5" fmla="*/ 985309 w 4926543"/>
                    <a:gd name="connsiteY5" fmla="*/ 985309 h 1970617"/>
                    <a:gd name="connsiteX6" fmla="*/ 0 w 4926543"/>
                    <a:gd name="connsiteY6" fmla="*/ 0 h 1970617"/>
                    <a:gd name="connsiteX0" fmla="*/ 0 w 4926543"/>
                    <a:gd name="connsiteY0" fmla="*/ 0 h 1970617"/>
                    <a:gd name="connsiteX1" fmla="*/ 3821966 w 4926543"/>
                    <a:gd name="connsiteY1" fmla="*/ 954156 h 1970617"/>
                    <a:gd name="connsiteX2" fmla="*/ 4926543 w 4926543"/>
                    <a:gd name="connsiteY2" fmla="*/ 985309 h 1970617"/>
                    <a:gd name="connsiteX3" fmla="*/ 3941235 w 4926543"/>
                    <a:gd name="connsiteY3" fmla="*/ 1970617 h 1970617"/>
                    <a:gd name="connsiteX4" fmla="*/ 0 w 4926543"/>
                    <a:gd name="connsiteY4" fmla="*/ 1970617 h 1970617"/>
                    <a:gd name="connsiteX5" fmla="*/ 985309 w 4926543"/>
                    <a:gd name="connsiteY5" fmla="*/ 985309 h 1970617"/>
                    <a:gd name="connsiteX6" fmla="*/ 0 w 4926543"/>
                    <a:gd name="connsiteY6" fmla="*/ 0 h 1970617"/>
                    <a:gd name="connsiteX0" fmla="*/ 2107095 w 4926543"/>
                    <a:gd name="connsiteY0" fmla="*/ 79514 h 1016461"/>
                    <a:gd name="connsiteX1" fmla="*/ 3821966 w 4926543"/>
                    <a:gd name="connsiteY1" fmla="*/ 0 h 1016461"/>
                    <a:gd name="connsiteX2" fmla="*/ 4926543 w 4926543"/>
                    <a:gd name="connsiteY2" fmla="*/ 31153 h 1016461"/>
                    <a:gd name="connsiteX3" fmla="*/ 3941235 w 4926543"/>
                    <a:gd name="connsiteY3" fmla="*/ 1016461 h 1016461"/>
                    <a:gd name="connsiteX4" fmla="*/ 0 w 4926543"/>
                    <a:gd name="connsiteY4" fmla="*/ 1016461 h 1016461"/>
                    <a:gd name="connsiteX5" fmla="*/ 985309 w 4926543"/>
                    <a:gd name="connsiteY5" fmla="*/ 31153 h 1016461"/>
                    <a:gd name="connsiteX6" fmla="*/ 2107095 w 4926543"/>
                    <a:gd name="connsiteY6" fmla="*/ 79514 h 1016461"/>
                    <a:gd name="connsiteX0" fmla="*/ 2107095 w 4926543"/>
                    <a:gd name="connsiteY0" fmla="*/ 23758 h 1016461"/>
                    <a:gd name="connsiteX1" fmla="*/ 3821966 w 4926543"/>
                    <a:gd name="connsiteY1" fmla="*/ 0 h 1016461"/>
                    <a:gd name="connsiteX2" fmla="*/ 4926543 w 4926543"/>
                    <a:gd name="connsiteY2" fmla="*/ 31153 h 1016461"/>
                    <a:gd name="connsiteX3" fmla="*/ 3941235 w 4926543"/>
                    <a:gd name="connsiteY3" fmla="*/ 1016461 h 1016461"/>
                    <a:gd name="connsiteX4" fmla="*/ 0 w 4926543"/>
                    <a:gd name="connsiteY4" fmla="*/ 1016461 h 1016461"/>
                    <a:gd name="connsiteX5" fmla="*/ 985309 w 4926543"/>
                    <a:gd name="connsiteY5" fmla="*/ 31153 h 1016461"/>
                    <a:gd name="connsiteX6" fmla="*/ 2107095 w 4926543"/>
                    <a:gd name="connsiteY6" fmla="*/ 23758 h 1016461"/>
                    <a:gd name="connsiteX0" fmla="*/ 2107095 w 4926543"/>
                    <a:gd name="connsiteY0" fmla="*/ 0 h 992703"/>
                    <a:gd name="connsiteX1" fmla="*/ 3821966 w 4926543"/>
                    <a:gd name="connsiteY1" fmla="*/ 9695 h 992703"/>
                    <a:gd name="connsiteX2" fmla="*/ 4926543 w 4926543"/>
                    <a:gd name="connsiteY2" fmla="*/ 7395 h 992703"/>
                    <a:gd name="connsiteX3" fmla="*/ 3941235 w 4926543"/>
                    <a:gd name="connsiteY3" fmla="*/ 992703 h 992703"/>
                    <a:gd name="connsiteX4" fmla="*/ 0 w 4926543"/>
                    <a:gd name="connsiteY4" fmla="*/ 992703 h 992703"/>
                    <a:gd name="connsiteX5" fmla="*/ 985309 w 4926543"/>
                    <a:gd name="connsiteY5" fmla="*/ 7395 h 992703"/>
                    <a:gd name="connsiteX6" fmla="*/ 2107095 w 4926543"/>
                    <a:gd name="connsiteY6" fmla="*/ 0 h 992703"/>
                    <a:gd name="connsiteX0" fmla="*/ 2107095 w 4926543"/>
                    <a:gd name="connsiteY0" fmla="*/ 0 h 992703"/>
                    <a:gd name="connsiteX1" fmla="*/ 3821966 w 4926543"/>
                    <a:gd name="connsiteY1" fmla="*/ 9695 h 992703"/>
                    <a:gd name="connsiteX2" fmla="*/ 4926543 w 4926543"/>
                    <a:gd name="connsiteY2" fmla="*/ 7395 h 992703"/>
                    <a:gd name="connsiteX3" fmla="*/ 3941235 w 4926543"/>
                    <a:gd name="connsiteY3" fmla="*/ 992703 h 992703"/>
                    <a:gd name="connsiteX4" fmla="*/ 0 w 4926543"/>
                    <a:gd name="connsiteY4" fmla="*/ 992703 h 992703"/>
                    <a:gd name="connsiteX5" fmla="*/ 985309 w 4926543"/>
                    <a:gd name="connsiteY5" fmla="*/ 7395 h 992703"/>
                    <a:gd name="connsiteX6" fmla="*/ 2107095 w 4926543"/>
                    <a:gd name="connsiteY6" fmla="*/ 0 h 992703"/>
                    <a:gd name="connsiteX0" fmla="*/ 2118246 w 4926543"/>
                    <a:gd name="connsiteY0" fmla="*/ 14908 h 985308"/>
                    <a:gd name="connsiteX1" fmla="*/ 3821966 w 4926543"/>
                    <a:gd name="connsiteY1" fmla="*/ 2300 h 985308"/>
                    <a:gd name="connsiteX2" fmla="*/ 4926543 w 4926543"/>
                    <a:gd name="connsiteY2" fmla="*/ 0 h 985308"/>
                    <a:gd name="connsiteX3" fmla="*/ 3941235 w 4926543"/>
                    <a:gd name="connsiteY3" fmla="*/ 985308 h 985308"/>
                    <a:gd name="connsiteX4" fmla="*/ 0 w 4926543"/>
                    <a:gd name="connsiteY4" fmla="*/ 985308 h 985308"/>
                    <a:gd name="connsiteX5" fmla="*/ 985309 w 4926543"/>
                    <a:gd name="connsiteY5" fmla="*/ 0 h 985308"/>
                    <a:gd name="connsiteX6" fmla="*/ 2118246 w 4926543"/>
                    <a:gd name="connsiteY6" fmla="*/ 14908 h 985308"/>
                    <a:gd name="connsiteX0" fmla="*/ 2118246 w 4926543"/>
                    <a:gd name="connsiteY0" fmla="*/ 14908 h 985308"/>
                    <a:gd name="connsiteX1" fmla="*/ 3821966 w 4926543"/>
                    <a:gd name="connsiteY1" fmla="*/ 2300 h 985308"/>
                    <a:gd name="connsiteX2" fmla="*/ 4926543 w 4926543"/>
                    <a:gd name="connsiteY2" fmla="*/ 0 h 985308"/>
                    <a:gd name="connsiteX3" fmla="*/ 3941235 w 4926543"/>
                    <a:gd name="connsiteY3" fmla="*/ 985308 h 985308"/>
                    <a:gd name="connsiteX4" fmla="*/ 0 w 4926543"/>
                    <a:gd name="connsiteY4" fmla="*/ 985308 h 985308"/>
                    <a:gd name="connsiteX5" fmla="*/ 996460 w 4926543"/>
                    <a:gd name="connsiteY5" fmla="*/ 11151 h 985308"/>
                    <a:gd name="connsiteX6" fmla="*/ 2118246 w 4926543"/>
                    <a:gd name="connsiteY6" fmla="*/ 14908 h 985308"/>
                    <a:gd name="connsiteX0" fmla="*/ 2118246 w 4926543"/>
                    <a:gd name="connsiteY0" fmla="*/ 14908 h 985308"/>
                    <a:gd name="connsiteX1" fmla="*/ 3821966 w 4926543"/>
                    <a:gd name="connsiteY1" fmla="*/ 13452 h 985308"/>
                    <a:gd name="connsiteX2" fmla="*/ 4926543 w 4926543"/>
                    <a:gd name="connsiteY2" fmla="*/ 0 h 985308"/>
                    <a:gd name="connsiteX3" fmla="*/ 3941235 w 4926543"/>
                    <a:gd name="connsiteY3" fmla="*/ 985308 h 985308"/>
                    <a:gd name="connsiteX4" fmla="*/ 0 w 4926543"/>
                    <a:gd name="connsiteY4" fmla="*/ 985308 h 985308"/>
                    <a:gd name="connsiteX5" fmla="*/ 996460 w 4926543"/>
                    <a:gd name="connsiteY5" fmla="*/ 11151 h 985308"/>
                    <a:gd name="connsiteX6" fmla="*/ 2118246 w 4926543"/>
                    <a:gd name="connsiteY6" fmla="*/ 14908 h 985308"/>
                    <a:gd name="connsiteX0" fmla="*/ 2118246 w 4915392"/>
                    <a:gd name="connsiteY0" fmla="*/ 3757 h 974157"/>
                    <a:gd name="connsiteX1" fmla="*/ 3821966 w 4915392"/>
                    <a:gd name="connsiteY1" fmla="*/ 2301 h 974157"/>
                    <a:gd name="connsiteX2" fmla="*/ 4915392 w 4915392"/>
                    <a:gd name="connsiteY2" fmla="*/ 0 h 974157"/>
                    <a:gd name="connsiteX3" fmla="*/ 3941235 w 4915392"/>
                    <a:gd name="connsiteY3" fmla="*/ 974157 h 974157"/>
                    <a:gd name="connsiteX4" fmla="*/ 0 w 4915392"/>
                    <a:gd name="connsiteY4" fmla="*/ 974157 h 974157"/>
                    <a:gd name="connsiteX5" fmla="*/ 996460 w 4915392"/>
                    <a:gd name="connsiteY5" fmla="*/ 0 h 974157"/>
                    <a:gd name="connsiteX6" fmla="*/ 2118246 w 4915392"/>
                    <a:gd name="connsiteY6" fmla="*/ 3757 h 97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5392" h="974157">
                      <a:moveTo>
                        <a:pt x="2118246" y="3757"/>
                      </a:moveTo>
                      <a:lnTo>
                        <a:pt x="3821966" y="2301"/>
                      </a:lnTo>
                      <a:lnTo>
                        <a:pt x="4915392" y="0"/>
                      </a:lnTo>
                      <a:lnTo>
                        <a:pt x="3941235" y="974157"/>
                      </a:lnTo>
                      <a:lnTo>
                        <a:pt x="0" y="974157"/>
                      </a:lnTo>
                      <a:lnTo>
                        <a:pt x="996460" y="0"/>
                      </a:lnTo>
                      <a:lnTo>
                        <a:pt x="2118246" y="3757"/>
                      </a:lnTo>
                      <a:close/>
                    </a:path>
                  </a:pathLst>
                </a:custGeom>
                <a:solidFill>
                  <a:schemeClr val="accent1">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5329" tIns="53340" rIns="1038648" bIns="53340" numCol="1" spcCol="1270" anchor="ctr" anchorCtr="0">
                  <a:noAutofit/>
                </a:bodyPr>
                <a:lstStyle/>
                <a:p>
                  <a:pPr lvl="0" algn="ctr" defTabSz="1778000">
                    <a:lnSpc>
                      <a:spcPct val="90000"/>
                    </a:lnSpc>
                    <a:spcBef>
                      <a:spcPct val="0"/>
                    </a:spcBef>
                    <a:spcAft>
                      <a:spcPct val="35000"/>
                    </a:spcAft>
                  </a:pPr>
                  <a:endParaRPr lang="en-US" sz="4000" kern="1200">
                    <a:solidFill>
                      <a:schemeClr val="tx1">
                        <a:lumMod val="75000"/>
                        <a:lumOff val="25000"/>
                      </a:schemeClr>
                    </a:solidFill>
                  </a:endParaRPr>
                </a:p>
              </p:txBody>
            </p:sp>
          </p:grpSp>
          <p:grpSp>
            <p:nvGrpSpPr>
              <p:cNvPr id="38" name="Group 37"/>
              <p:cNvGrpSpPr/>
              <p:nvPr/>
            </p:nvGrpSpPr>
            <p:grpSpPr>
              <a:xfrm>
                <a:off x="18198324" y="14846518"/>
                <a:ext cx="3303871" cy="2633888"/>
                <a:chOff x="10880856" y="23563465"/>
                <a:chExt cx="4946583" cy="1995103"/>
              </a:xfrm>
              <a:solidFill>
                <a:schemeClr val="accent1">
                  <a:lumMod val="20000"/>
                  <a:lumOff val="80000"/>
                </a:schemeClr>
              </a:solidFill>
            </p:grpSpPr>
            <p:sp>
              <p:nvSpPr>
                <p:cNvPr id="44" name="Freeform 43"/>
                <p:cNvSpPr/>
                <p:nvPr/>
              </p:nvSpPr>
              <p:spPr>
                <a:xfrm>
                  <a:off x="10900896" y="23563465"/>
                  <a:ext cx="4926543" cy="1970617"/>
                </a:xfrm>
                <a:custGeom>
                  <a:avLst/>
                  <a:gdLst>
                    <a:gd name="connsiteX0" fmla="*/ 0 w 4926543"/>
                    <a:gd name="connsiteY0" fmla="*/ 0 h 1970617"/>
                    <a:gd name="connsiteX1" fmla="*/ 3941235 w 4926543"/>
                    <a:gd name="connsiteY1" fmla="*/ 0 h 1970617"/>
                    <a:gd name="connsiteX2" fmla="*/ 4926543 w 4926543"/>
                    <a:gd name="connsiteY2" fmla="*/ 985309 h 1970617"/>
                    <a:gd name="connsiteX3" fmla="*/ 3941235 w 4926543"/>
                    <a:gd name="connsiteY3" fmla="*/ 1970617 h 1970617"/>
                    <a:gd name="connsiteX4" fmla="*/ 0 w 4926543"/>
                    <a:gd name="connsiteY4" fmla="*/ 1970617 h 1970617"/>
                    <a:gd name="connsiteX5" fmla="*/ 985309 w 4926543"/>
                    <a:gd name="connsiteY5" fmla="*/ 985309 h 1970617"/>
                    <a:gd name="connsiteX6" fmla="*/ 0 w 4926543"/>
                    <a:gd name="connsiteY6" fmla="*/ 0 h 197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6543" h="1970617">
                      <a:moveTo>
                        <a:pt x="0" y="0"/>
                      </a:moveTo>
                      <a:lnTo>
                        <a:pt x="3941235" y="0"/>
                      </a:lnTo>
                      <a:lnTo>
                        <a:pt x="4926543" y="985309"/>
                      </a:lnTo>
                      <a:lnTo>
                        <a:pt x="3941235" y="1970617"/>
                      </a:lnTo>
                      <a:lnTo>
                        <a:pt x="0" y="1970617"/>
                      </a:lnTo>
                      <a:lnTo>
                        <a:pt x="985309" y="985309"/>
                      </a:lnTo>
                      <a:lnTo>
                        <a:pt x="0" y="0"/>
                      </a:lnTo>
                      <a:close/>
                    </a:path>
                  </a:pathLst>
                </a:cu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5329" tIns="53340" rIns="1038648" bIns="53340" numCol="1" spcCol="1270" anchor="ctr" anchorCtr="0">
                  <a:noAutofit/>
                </a:bodyPr>
                <a:lstStyle/>
                <a:p>
                  <a:pPr lvl="0" algn="ctr" defTabSz="1778000">
                    <a:lnSpc>
                      <a:spcPct val="90000"/>
                    </a:lnSpc>
                    <a:spcBef>
                      <a:spcPct val="0"/>
                    </a:spcBef>
                    <a:spcAft>
                      <a:spcPct val="35000"/>
                    </a:spcAft>
                  </a:pPr>
                  <a:endParaRPr lang="en-US" sz="4000" kern="1200" dirty="0">
                    <a:solidFill>
                      <a:schemeClr val="tx1">
                        <a:lumMod val="75000"/>
                        <a:lumOff val="25000"/>
                      </a:schemeClr>
                    </a:solidFill>
                  </a:endParaRPr>
                </a:p>
              </p:txBody>
            </p:sp>
            <p:sp>
              <p:nvSpPr>
                <p:cNvPr id="45" name="Freeform 44"/>
                <p:cNvSpPr/>
                <p:nvPr/>
              </p:nvSpPr>
              <p:spPr>
                <a:xfrm>
                  <a:off x="10880856" y="24584410"/>
                  <a:ext cx="4915392" cy="974158"/>
                </a:xfrm>
                <a:custGeom>
                  <a:avLst/>
                  <a:gdLst>
                    <a:gd name="connsiteX0" fmla="*/ 0 w 4926543"/>
                    <a:gd name="connsiteY0" fmla="*/ 0 h 1970617"/>
                    <a:gd name="connsiteX1" fmla="*/ 3941235 w 4926543"/>
                    <a:gd name="connsiteY1" fmla="*/ 0 h 1970617"/>
                    <a:gd name="connsiteX2" fmla="*/ 4926543 w 4926543"/>
                    <a:gd name="connsiteY2" fmla="*/ 985309 h 1970617"/>
                    <a:gd name="connsiteX3" fmla="*/ 3941235 w 4926543"/>
                    <a:gd name="connsiteY3" fmla="*/ 1970617 h 1970617"/>
                    <a:gd name="connsiteX4" fmla="*/ 0 w 4926543"/>
                    <a:gd name="connsiteY4" fmla="*/ 1970617 h 1970617"/>
                    <a:gd name="connsiteX5" fmla="*/ 985309 w 4926543"/>
                    <a:gd name="connsiteY5" fmla="*/ 985309 h 1970617"/>
                    <a:gd name="connsiteX6" fmla="*/ 0 w 4926543"/>
                    <a:gd name="connsiteY6" fmla="*/ 0 h 1970617"/>
                    <a:gd name="connsiteX0" fmla="*/ 0 w 4926543"/>
                    <a:gd name="connsiteY0" fmla="*/ 0 h 1970617"/>
                    <a:gd name="connsiteX1" fmla="*/ 3821966 w 4926543"/>
                    <a:gd name="connsiteY1" fmla="*/ 954156 h 1970617"/>
                    <a:gd name="connsiteX2" fmla="*/ 4926543 w 4926543"/>
                    <a:gd name="connsiteY2" fmla="*/ 985309 h 1970617"/>
                    <a:gd name="connsiteX3" fmla="*/ 3941235 w 4926543"/>
                    <a:gd name="connsiteY3" fmla="*/ 1970617 h 1970617"/>
                    <a:gd name="connsiteX4" fmla="*/ 0 w 4926543"/>
                    <a:gd name="connsiteY4" fmla="*/ 1970617 h 1970617"/>
                    <a:gd name="connsiteX5" fmla="*/ 985309 w 4926543"/>
                    <a:gd name="connsiteY5" fmla="*/ 985309 h 1970617"/>
                    <a:gd name="connsiteX6" fmla="*/ 0 w 4926543"/>
                    <a:gd name="connsiteY6" fmla="*/ 0 h 1970617"/>
                    <a:gd name="connsiteX0" fmla="*/ 2107095 w 4926543"/>
                    <a:gd name="connsiteY0" fmla="*/ 79514 h 1016461"/>
                    <a:gd name="connsiteX1" fmla="*/ 3821966 w 4926543"/>
                    <a:gd name="connsiteY1" fmla="*/ 0 h 1016461"/>
                    <a:gd name="connsiteX2" fmla="*/ 4926543 w 4926543"/>
                    <a:gd name="connsiteY2" fmla="*/ 31153 h 1016461"/>
                    <a:gd name="connsiteX3" fmla="*/ 3941235 w 4926543"/>
                    <a:gd name="connsiteY3" fmla="*/ 1016461 h 1016461"/>
                    <a:gd name="connsiteX4" fmla="*/ 0 w 4926543"/>
                    <a:gd name="connsiteY4" fmla="*/ 1016461 h 1016461"/>
                    <a:gd name="connsiteX5" fmla="*/ 985309 w 4926543"/>
                    <a:gd name="connsiteY5" fmla="*/ 31153 h 1016461"/>
                    <a:gd name="connsiteX6" fmla="*/ 2107095 w 4926543"/>
                    <a:gd name="connsiteY6" fmla="*/ 79514 h 1016461"/>
                    <a:gd name="connsiteX0" fmla="*/ 2107095 w 4926543"/>
                    <a:gd name="connsiteY0" fmla="*/ 23758 h 1016461"/>
                    <a:gd name="connsiteX1" fmla="*/ 3821966 w 4926543"/>
                    <a:gd name="connsiteY1" fmla="*/ 0 h 1016461"/>
                    <a:gd name="connsiteX2" fmla="*/ 4926543 w 4926543"/>
                    <a:gd name="connsiteY2" fmla="*/ 31153 h 1016461"/>
                    <a:gd name="connsiteX3" fmla="*/ 3941235 w 4926543"/>
                    <a:gd name="connsiteY3" fmla="*/ 1016461 h 1016461"/>
                    <a:gd name="connsiteX4" fmla="*/ 0 w 4926543"/>
                    <a:gd name="connsiteY4" fmla="*/ 1016461 h 1016461"/>
                    <a:gd name="connsiteX5" fmla="*/ 985309 w 4926543"/>
                    <a:gd name="connsiteY5" fmla="*/ 31153 h 1016461"/>
                    <a:gd name="connsiteX6" fmla="*/ 2107095 w 4926543"/>
                    <a:gd name="connsiteY6" fmla="*/ 23758 h 1016461"/>
                    <a:gd name="connsiteX0" fmla="*/ 2107095 w 4926543"/>
                    <a:gd name="connsiteY0" fmla="*/ 0 h 992703"/>
                    <a:gd name="connsiteX1" fmla="*/ 3821966 w 4926543"/>
                    <a:gd name="connsiteY1" fmla="*/ 9695 h 992703"/>
                    <a:gd name="connsiteX2" fmla="*/ 4926543 w 4926543"/>
                    <a:gd name="connsiteY2" fmla="*/ 7395 h 992703"/>
                    <a:gd name="connsiteX3" fmla="*/ 3941235 w 4926543"/>
                    <a:gd name="connsiteY3" fmla="*/ 992703 h 992703"/>
                    <a:gd name="connsiteX4" fmla="*/ 0 w 4926543"/>
                    <a:gd name="connsiteY4" fmla="*/ 992703 h 992703"/>
                    <a:gd name="connsiteX5" fmla="*/ 985309 w 4926543"/>
                    <a:gd name="connsiteY5" fmla="*/ 7395 h 992703"/>
                    <a:gd name="connsiteX6" fmla="*/ 2107095 w 4926543"/>
                    <a:gd name="connsiteY6" fmla="*/ 0 h 992703"/>
                    <a:gd name="connsiteX0" fmla="*/ 2107095 w 4926543"/>
                    <a:gd name="connsiteY0" fmla="*/ 0 h 992703"/>
                    <a:gd name="connsiteX1" fmla="*/ 3821966 w 4926543"/>
                    <a:gd name="connsiteY1" fmla="*/ 9695 h 992703"/>
                    <a:gd name="connsiteX2" fmla="*/ 4926543 w 4926543"/>
                    <a:gd name="connsiteY2" fmla="*/ 7395 h 992703"/>
                    <a:gd name="connsiteX3" fmla="*/ 3941235 w 4926543"/>
                    <a:gd name="connsiteY3" fmla="*/ 992703 h 992703"/>
                    <a:gd name="connsiteX4" fmla="*/ 0 w 4926543"/>
                    <a:gd name="connsiteY4" fmla="*/ 992703 h 992703"/>
                    <a:gd name="connsiteX5" fmla="*/ 985309 w 4926543"/>
                    <a:gd name="connsiteY5" fmla="*/ 7395 h 992703"/>
                    <a:gd name="connsiteX6" fmla="*/ 2107095 w 4926543"/>
                    <a:gd name="connsiteY6" fmla="*/ 0 h 992703"/>
                    <a:gd name="connsiteX0" fmla="*/ 2118246 w 4926543"/>
                    <a:gd name="connsiteY0" fmla="*/ 14908 h 985308"/>
                    <a:gd name="connsiteX1" fmla="*/ 3821966 w 4926543"/>
                    <a:gd name="connsiteY1" fmla="*/ 2300 h 985308"/>
                    <a:gd name="connsiteX2" fmla="*/ 4926543 w 4926543"/>
                    <a:gd name="connsiteY2" fmla="*/ 0 h 985308"/>
                    <a:gd name="connsiteX3" fmla="*/ 3941235 w 4926543"/>
                    <a:gd name="connsiteY3" fmla="*/ 985308 h 985308"/>
                    <a:gd name="connsiteX4" fmla="*/ 0 w 4926543"/>
                    <a:gd name="connsiteY4" fmla="*/ 985308 h 985308"/>
                    <a:gd name="connsiteX5" fmla="*/ 985309 w 4926543"/>
                    <a:gd name="connsiteY5" fmla="*/ 0 h 985308"/>
                    <a:gd name="connsiteX6" fmla="*/ 2118246 w 4926543"/>
                    <a:gd name="connsiteY6" fmla="*/ 14908 h 985308"/>
                    <a:gd name="connsiteX0" fmla="*/ 2118246 w 4926543"/>
                    <a:gd name="connsiteY0" fmla="*/ 14908 h 985308"/>
                    <a:gd name="connsiteX1" fmla="*/ 3821966 w 4926543"/>
                    <a:gd name="connsiteY1" fmla="*/ 2300 h 985308"/>
                    <a:gd name="connsiteX2" fmla="*/ 4926543 w 4926543"/>
                    <a:gd name="connsiteY2" fmla="*/ 0 h 985308"/>
                    <a:gd name="connsiteX3" fmla="*/ 3941235 w 4926543"/>
                    <a:gd name="connsiteY3" fmla="*/ 985308 h 985308"/>
                    <a:gd name="connsiteX4" fmla="*/ 0 w 4926543"/>
                    <a:gd name="connsiteY4" fmla="*/ 985308 h 985308"/>
                    <a:gd name="connsiteX5" fmla="*/ 996460 w 4926543"/>
                    <a:gd name="connsiteY5" fmla="*/ 11151 h 985308"/>
                    <a:gd name="connsiteX6" fmla="*/ 2118246 w 4926543"/>
                    <a:gd name="connsiteY6" fmla="*/ 14908 h 985308"/>
                    <a:gd name="connsiteX0" fmla="*/ 2118246 w 4926543"/>
                    <a:gd name="connsiteY0" fmla="*/ 14908 h 985308"/>
                    <a:gd name="connsiteX1" fmla="*/ 3821966 w 4926543"/>
                    <a:gd name="connsiteY1" fmla="*/ 13452 h 985308"/>
                    <a:gd name="connsiteX2" fmla="*/ 4926543 w 4926543"/>
                    <a:gd name="connsiteY2" fmla="*/ 0 h 985308"/>
                    <a:gd name="connsiteX3" fmla="*/ 3941235 w 4926543"/>
                    <a:gd name="connsiteY3" fmla="*/ 985308 h 985308"/>
                    <a:gd name="connsiteX4" fmla="*/ 0 w 4926543"/>
                    <a:gd name="connsiteY4" fmla="*/ 985308 h 985308"/>
                    <a:gd name="connsiteX5" fmla="*/ 996460 w 4926543"/>
                    <a:gd name="connsiteY5" fmla="*/ 11151 h 985308"/>
                    <a:gd name="connsiteX6" fmla="*/ 2118246 w 4926543"/>
                    <a:gd name="connsiteY6" fmla="*/ 14908 h 985308"/>
                    <a:gd name="connsiteX0" fmla="*/ 2118246 w 4915392"/>
                    <a:gd name="connsiteY0" fmla="*/ 3757 h 974157"/>
                    <a:gd name="connsiteX1" fmla="*/ 3821966 w 4915392"/>
                    <a:gd name="connsiteY1" fmla="*/ 2301 h 974157"/>
                    <a:gd name="connsiteX2" fmla="*/ 4915392 w 4915392"/>
                    <a:gd name="connsiteY2" fmla="*/ 0 h 974157"/>
                    <a:gd name="connsiteX3" fmla="*/ 3941235 w 4915392"/>
                    <a:gd name="connsiteY3" fmla="*/ 974157 h 974157"/>
                    <a:gd name="connsiteX4" fmla="*/ 0 w 4915392"/>
                    <a:gd name="connsiteY4" fmla="*/ 974157 h 974157"/>
                    <a:gd name="connsiteX5" fmla="*/ 996460 w 4915392"/>
                    <a:gd name="connsiteY5" fmla="*/ 0 h 974157"/>
                    <a:gd name="connsiteX6" fmla="*/ 2118246 w 4915392"/>
                    <a:gd name="connsiteY6" fmla="*/ 3757 h 97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5392" h="974157">
                      <a:moveTo>
                        <a:pt x="2118246" y="3757"/>
                      </a:moveTo>
                      <a:lnTo>
                        <a:pt x="3821966" y="2301"/>
                      </a:lnTo>
                      <a:lnTo>
                        <a:pt x="4915392" y="0"/>
                      </a:lnTo>
                      <a:lnTo>
                        <a:pt x="3941235" y="974157"/>
                      </a:lnTo>
                      <a:lnTo>
                        <a:pt x="0" y="974157"/>
                      </a:lnTo>
                      <a:lnTo>
                        <a:pt x="996460" y="0"/>
                      </a:lnTo>
                      <a:lnTo>
                        <a:pt x="2118246" y="3757"/>
                      </a:lnTo>
                      <a:close/>
                    </a:path>
                  </a:pathLst>
                </a:custGeom>
                <a:solidFill>
                  <a:schemeClr val="accent1">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5329" tIns="53340" rIns="1038648" bIns="53340" numCol="1" spcCol="1270" anchor="ctr" anchorCtr="0">
                  <a:noAutofit/>
                </a:bodyPr>
                <a:lstStyle/>
                <a:p>
                  <a:pPr lvl="0" algn="ctr" defTabSz="1778000">
                    <a:lnSpc>
                      <a:spcPct val="90000"/>
                    </a:lnSpc>
                    <a:spcBef>
                      <a:spcPct val="0"/>
                    </a:spcBef>
                    <a:spcAft>
                      <a:spcPct val="35000"/>
                    </a:spcAft>
                  </a:pPr>
                  <a:endParaRPr lang="en-US" sz="4000" kern="1200">
                    <a:solidFill>
                      <a:schemeClr val="tx1">
                        <a:lumMod val="75000"/>
                        <a:lumOff val="25000"/>
                      </a:schemeClr>
                    </a:solidFill>
                  </a:endParaRPr>
                </a:p>
              </p:txBody>
            </p:sp>
          </p:grpSp>
          <p:grpSp>
            <p:nvGrpSpPr>
              <p:cNvPr id="39" name="Group 38"/>
              <p:cNvGrpSpPr/>
              <p:nvPr/>
            </p:nvGrpSpPr>
            <p:grpSpPr>
              <a:xfrm>
                <a:off x="21048599" y="14846465"/>
                <a:ext cx="3286778" cy="2633892"/>
                <a:chOff x="21109904" y="14846466"/>
                <a:chExt cx="3394624" cy="2477840"/>
              </a:xfrm>
            </p:grpSpPr>
            <p:sp>
              <p:nvSpPr>
                <p:cNvPr id="42" name="Freeform 41"/>
                <p:cNvSpPr/>
                <p:nvPr/>
              </p:nvSpPr>
              <p:spPr>
                <a:xfrm>
                  <a:off x="21109904" y="14846466"/>
                  <a:ext cx="3355425" cy="2475118"/>
                </a:xfrm>
                <a:custGeom>
                  <a:avLst/>
                  <a:gdLst>
                    <a:gd name="connsiteX0" fmla="*/ 0 w 4926543"/>
                    <a:gd name="connsiteY0" fmla="*/ 0 h 1970617"/>
                    <a:gd name="connsiteX1" fmla="*/ 3941235 w 4926543"/>
                    <a:gd name="connsiteY1" fmla="*/ 0 h 1970617"/>
                    <a:gd name="connsiteX2" fmla="*/ 4926543 w 4926543"/>
                    <a:gd name="connsiteY2" fmla="*/ 985309 h 1970617"/>
                    <a:gd name="connsiteX3" fmla="*/ 3941235 w 4926543"/>
                    <a:gd name="connsiteY3" fmla="*/ 1970617 h 1970617"/>
                    <a:gd name="connsiteX4" fmla="*/ 0 w 4926543"/>
                    <a:gd name="connsiteY4" fmla="*/ 1970617 h 1970617"/>
                    <a:gd name="connsiteX5" fmla="*/ 985309 w 4926543"/>
                    <a:gd name="connsiteY5" fmla="*/ 985309 h 1970617"/>
                    <a:gd name="connsiteX6" fmla="*/ 0 w 4926543"/>
                    <a:gd name="connsiteY6" fmla="*/ 0 h 1970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26543" h="1970617">
                      <a:moveTo>
                        <a:pt x="0" y="0"/>
                      </a:moveTo>
                      <a:lnTo>
                        <a:pt x="3941235" y="0"/>
                      </a:lnTo>
                      <a:lnTo>
                        <a:pt x="4926543" y="985309"/>
                      </a:lnTo>
                      <a:lnTo>
                        <a:pt x="3941235" y="1970617"/>
                      </a:lnTo>
                      <a:lnTo>
                        <a:pt x="0" y="1970617"/>
                      </a:lnTo>
                      <a:lnTo>
                        <a:pt x="985309" y="985309"/>
                      </a:lnTo>
                      <a:lnTo>
                        <a:pt x="0" y="0"/>
                      </a:lnTo>
                      <a:close/>
                    </a:path>
                  </a:pathLst>
                </a:custGeom>
                <a:solidFill>
                  <a:schemeClr val="accent1">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5329" tIns="53340" rIns="1038648" bIns="53340" numCol="1" spcCol="1270" anchor="ctr" anchorCtr="0">
                  <a:noAutofit/>
                </a:bodyPr>
                <a:lstStyle/>
                <a:p>
                  <a:pPr lvl="0" algn="ctr" defTabSz="1778000">
                    <a:lnSpc>
                      <a:spcPct val="90000"/>
                    </a:lnSpc>
                    <a:spcBef>
                      <a:spcPct val="0"/>
                    </a:spcBef>
                    <a:spcAft>
                      <a:spcPct val="35000"/>
                    </a:spcAft>
                  </a:pPr>
                  <a:endParaRPr lang="en-US" sz="4000" kern="1200" dirty="0">
                    <a:solidFill>
                      <a:schemeClr val="tx1">
                        <a:lumMod val="75000"/>
                        <a:lumOff val="25000"/>
                      </a:schemeClr>
                    </a:solidFill>
                  </a:endParaRPr>
                </a:p>
              </p:txBody>
            </p:sp>
            <p:sp>
              <p:nvSpPr>
                <p:cNvPr id="43" name="Freeform 42"/>
                <p:cNvSpPr/>
                <p:nvPr/>
              </p:nvSpPr>
              <p:spPr>
                <a:xfrm>
                  <a:off x="21156697" y="16100754"/>
                  <a:ext cx="3347831" cy="1223552"/>
                </a:xfrm>
                <a:custGeom>
                  <a:avLst/>
                  <a:gdLst>
                    <a:gd name="connsiteX0" fmla="*/ 0 w 4926543"/>
                    <a:gd name="connsiteY0" fmla="*/ 0 h 1970617"/>
                    <a:gd name="connsiteX1" fmla="*/ 3941235 w 4926543"/>
                    <a:gd name="connsiteY1" fmla="*/ 0 h 1970617"/>
                    <a:gd name="connsiteX2" fmla="*/ 4926543 w 4926543"/>
                    <a:gd name="connsiteY2" fmla="*/ 985309 h 1970617"/>
                    <a:gd name="connsiteX3" fmla="*/ 3941235 w 4926543"/>
                    <a:gd name="connsiteY3" fmla="*/ 1970617 h 1970617"/>
                    <a:gd name="connsiteX4" fmla="*/ 0 w 4926543"/>
                    <a:gd name="connsiteY4" fmla="*/ 1970617 h 1970617"/>
                    <a:gd name="connsiteX5" fmla="*/ 985309 w 4926543"/>
                    <a:gd name="connsiteY5" fmla="*/ 985309 h 1970617"/>
                    <a:gd name="connsiteX6" fmla="*/ 0 w 4926543"/>
                    <a:gd name="connsiteY6" fmla="*/ 0 h 1970617"/>
                    <a:gd name="connsiteX0" fmla="*/ 0 w 4926543"/>
                    <a:gd name="connsiteY0" fmla="*/ 0 h 1970617"/>
                    <a:gd name="connsiteX1" fmla="*/ 3821966 w 4926543"/>
                    <a:gd name="connsiteY1" fmla="*/ 954156 h 1970617"/>
                    <a:gd name="connsiteX2" fmla="*/ 4926543 w 4926543"/>
                    <a:gd name="connsiteY2" fmla="*/ 985309 h 1970617"/>
                    <a:gd name="connsiteX3" fmla="*/ 3941235 w 4926543"/>
                    <a:gd name="connsiteY3" fmla="*/ 1970617 h 1970617"/>
                    <a:gd name="connsiteX4" fmla="*/ 0 w 4926543"/>
                    <a:gd name="connsiteY4" fmla="*/ 1970617 h 1970617"/>
                    <a:gd name="connsiteX5" fmla="*/ 985309 w 4926543"/>
                    <a:gd name="connsiteY5" fmla="*/ 985309 h 1970617"/>
                    <a:gd name="connsiteX6" fmla="*/ 0 w 4926543"/>
                    <a:gd name="connsiteY6" fmla="*/ 0 h 1970617"/>
                    <a:gd name="connsiteX0" fmla="*/ 2107095 w 4926543"/>
                    <a:gd name="connsiteY0" fmla="*/ 79514 h 1016461"/>
                    <a:gd name="connsiteX1" fmla="*/ 3821966 w 4926543"/>
                    <a:gd name="connsiteY1" fmla="*/ 0 h 1016461"/>
                    <a:gd name="connsiteX2" fmla="*/ 4926543 w 4926543"/>
                    <a:gd name="connsiteY2" fmla="*/ 31153 h 1016461"/>
                    <a:gd name="connsiteX3" fmla="*/ 3941235 w 4926543"/>
                    <a:gd name="connsiteY3" fmla="*/ 1016461 h 1016461"/>
                    <a:gd name="connsiteX4" fmla="*/ 0 w 4926543"/>
                    <a:gd name="connsiteY4" fmla="*/ 1016461 h 1016461"/>
                    <a:gd name="connsiteX5" fmla="*/ 985309 w 4926543"/>
                    <a:gd name="connsiteY5" fmla="*/ 31153 h 1016461"/>
                    <a:gd name="connsiteX6" fmla="*/ 2107095 w 4926543"/>
                    <a:gd name="connsiteY6" fmla="*/ 79514 h 1016461"/>
                    <a:gd name="connsiteX0" fmla="*/ 2107095 w 4926543"/>
                    <a:gd name="connsiteY0" fmla="*/ 23758 h 1016461"/>
                    <a:gd name="connsiteX1" fmla="*/ 3821966 w 4926543"/>
                    <a:gd name="connsiteY1" fmla="*/ 0 h 1016461"/>
                    <a:gd name="connsiteX2" fmla="*/ 4926543 w 4926543"/>
                    <a:gd name="connsiteY2" fmla="*/ 31153 h 1016461"/>
                    <a:gd name="connsiteX3" fmla="*/ 3941235 w 4926543"/>
                    <a:gd name="connsiteY3" fmla="*/ 1016461 h 1016461"/>
                    <a:gd name="connsiteX4" fmla="*/ 0 w 4926543"/>
                    <a:gd name="connsiteY4" fmla="*/ 1016461 h 1016461"/>
                    <a:gd name="connsiteX5" fmla="*/ 985309 w 4926543"/>
                    <a:gd name="connsiteY5" fmla="*/ 31153 h 1016461"/>
                    <a:gd name="connsiteX6" fmla="*/ 2107095 w 4926543"/>
                    <a:gd name="connsiteY6" fmla="*/ 23758 h 1016461"/>
                    <a:gd name="connsiteX0" fmla="*/ 2107095 w 4926543"/>
                    <a:gd name="connsiteY0" fmla="*/ 0 h 992703"/>
                    <a:gd name="connsiteX1" fmla="*/ 3821966 w 4926543"/>
                    <a:gd name="connsiteY1" fmla="*/ 9695 h 992703"/>
                    <a:gd name="connsiteX2" fmla="*/ 4926543 w 4926543"/>
                    <a:gd name="connsiteY2" fmla="*/ 7395 h 992703"/>
                    <a:gd name="connsiteX3" fmla="*/ 3941235 w 4926543"/>
                    <a:gd name="connsiteY3" fmla="*/ 992703 h 992703"/>
                    <a:gd name="connsiteX4" fmla="*/ 0 w 4926543"/>
                    <a:gd name="connsiteY4" fmla="*/ 992703 h 992703"/>
                    <a:gd name="connsiteX5" fmla="*/ 985309 w 4926543"/>
                    <a:gd name="connsiteY5" fmla="*/ 7395 h 992703"/>
                    <a:gd name="connsiteX6" fmla="*/ 2107095 w 4926543"/>
                    <a:gd name="connsiteY6" fmla="*/ 0 h 992703"/>
                    <a:gd name="connsiteX0" fmla="*/ 2107095 w 4926543"/>
                    <a:gd name="connsiteY0" fmla="*/ 0 h 992703"/>
                    <a:gd name="connsiteX1" fmla="*/ 3821966 w 4926543"/>
                    <a:gd name="connsiteY1" fmla="*/ 9695 h 992703"/>
                    <a:gd name="connsiteX2" fmla="*/ 4926543 w 4926543"/>
                    <a:gd name="connsiteY2" fmla="*/ 7395 h 992703"/>
                    <a:gd name="connsiteX3" fmla="*/ 3941235 w 4926543"/>
                    <a:gd name="connsiteY3" fmla="*/ 992703 h 992703"/>
                    <a:gd name="connsiteX4" fmla="*/ 0 w 4926543"/>
                    <a:gd name="connsiteY4" fmla="*/ 992703 h 992703"/>
                    <a:gd name="connsiteX5" fmla="*/ 985309 w 4926543"/>
                    <a:gd name="connsiteY5" fmla="*/ 7395 h 992703"/>
                    <a:gd name="connsiteX6" fmla="*/ 2107095 w 4926543"/>
                    <a:gd name="connsiteY6" fmla="*/ 0 h 992703"/>
                    <a:gd name="connsiteX0" fmla="*/ 2118246 w 4926543"/>
                    <a:gd name="connsiteY0" fmla="*/ 14908 h 985308"/>
                    <a:gd name="connsiteX1" fmla="*/ 3821966 w 4926543"/>
                    <a:gd name="connsiteY1" fmla="*/ 2300 h 985308"/>
                    <a:gd name="connsiteX2" fmla="*/ 4926543 w 4926543"/>
                    <a:gd name="connsiteY2" fmla="*/ 0 h 985308"/>
                    <a:gd name="connsiteX3" fmla="*/ 3941235 w 4926543"/>
                    <a:gd name="connsiteY3" fmla="*/ 985308 h 985308"/>
                    <a:gd name="connsiteX4" fmla="*/ 0 w 4926543"/>
                    <a:gd name="connsiteY4" fmla="*/ 985308 h 985308"/>
                    <a:gd name="connsiteX5" fmla="*/ 985309 w 4926543"/>
                    <a:gd name="connsiteY5" fmla="*/ 0 h 985308"/>
                    <a:gd name="connsiteX6" fmla="*/ 2118246 w 4926543"/>
                    <a:gd name="connsiteY6" fmla="*/ 14908 h 985308"/>
                    <a:gd name="connsiteX0" fmla="*/ 2118246 w 4926543"/>
                    <a:gd name="connsiteY0" fmla="*/ 14908 h 985308"/>
                    <a:gd name="connsiteX1" fmla="*/ 3821966 w 4926543"/>
                    <a:gd name="connsiteY1" fmla="*/ 2300 h 985308"/>
                    <a:gd name="connsiteX2" fmla="*/ 4926543 w 4926543"/>
                    <a:gd name="connsiteY2" fmla="*/ 0 h 985308"/>
                    <a:gd name="connsiteX3" fmla="*/ 3941235 w 4926543"/>
                    <a:gd name="connsiteY3" fmla="*/ 985308 h 985308"/>
                    <a:gd name="connsiteX4" fmla="*/ 0 w 4926543"/>
                    <a:gd name="connsiteY4" fmla="*/ 985308 h 985308"/>
                    <a:gd name="connsiteX5" fmla="*/ 996460 w 4926543"/>
                    <a:gd name="connsiteY5" fmla="*/ 11151 h 985308"/>
                    <a:gd name="connsiteX6" fmla="*/ 2118246 w 4926543"/>
                    <a:gd name="connsiteY6" fmla="*/ 14908 h 985308"/>
                    <a:gd name="connsiteX0" fmla="*/ 2118246 w 4926543"/>
                    <a:gd name="connsiteY0" fmla="*/ 14908 h 985308"/>
                    <a:gd name="connsiteX1" fmla="*/ 3821966 w 4926543"/>
                    <a:gd name="connsiteY1" fmla="*/ 13452 h 985308"/>
                    <a:gd name="connsiteX2" fmla="*/ 4926543 w 4926543"/>
                    <a:gd name="connsiteY2" fmla="*/ 0 h 985308"/>
                    <a:gd name="connsiteX3" fmla="*/ 3941235 w 4926543"/>
                    <a:gd name="connsiteY3" fmla="*/ 985308 h 985308"/>
                    <a:gd name="connsiteX4" fmla="*/ 0 w 4926543"/>
                    <a:gd name="connsiteY4" fmla="*/ 985308 h 985308"/>
                    <a:gd name="connsiteX5" fmla="*/ 996460 w 4926543"/>
                    <a:gd name="connsiteY5" fmla="*/ 11151 h 985308"/>
                    <a:gd name="connsiteX6" fmla="*/ 2118246 w 4926543"/>
                    <a:gd name="connsiteY6" fmla="*/ 14908 h 985308"/>
                    <a:gd name="connsiteX0" fmla="*/ 2118246 w 4915392"/>
                    <a:gd name="connsiteY0" fmla="*/ 3757 h 974157"/>
                    <a:gd name="connsiteX1" fmla="*/ 3821966 w 4915392"/>
                    <a:gd name="connsiteY1" fmla="*/ 2301 h 974157"/>
                    <a:gd name="connsiteX2" fmla="*/ 4915392 w 4915392"/>
                    <a:gd name="connsiteY2" fmla="*/ 0 h 974157"/>
                    <a:gd name="connsiteX3" fmla="*/ 3941235 w 4915392"/>
                    <a:gd name="connsiteY3" fmla="*/ 974157 h 974157"/>
                    <a:gd name="connsiteX4" fmla="*/ 0 w 4915392"/>
                    <a:gd name="connsiteY4" fmla="*/ 974157 h 974157"/>
                    <a:gd name="connsiteX5" fmla="*/ 996460 w 4915392"/>
                    <a:gd name="connsiteY5" fmla="*/ 0 h 974157"/>
                    <a:gd name="connsiteX6" fmla="*/ 2118246 w 4915392"/>
                    <a:gd name="connsiteY6" fmla="*/ 3757 h 974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5392" h="974157">
                      <a:moveTo>
                        <a:pt x="2118246" y="3757"/>
                      </a:moveTo>
                      <a:lnTo>
                        <a:pt x="3821966" y="2301"/>
                      </a:lnTo>
                      <a:lnTo>
                        <a:pt x="4915392" y="0"/>
                      </a:lnTo>
                      <a:lnTo>
                        <a:pt x="3941235" y="974157"/>
                      </a:lnTo>
                      <a:lnTo>
                        <a:pt x="0" y="974157"/>
                      </a:lnTo>
                      <a:lnTo>
                        <a:pt x="996460" y="0"/>
                      </a:lnTo>
                      <a:lnTo>
                        <a:pt x="2118246" y="3757"/>
                      </a:lnTo>
                      <a:close/>
                    </a:path>
                  </a:pathLst>
                </a:custGeom>
                <a:solidFill>
                  <a:schemeClr val="accent1">
                    <a:lumMod val="40000"/>
                    <a:lumOff val="6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45329" tIns="53340" rIns="1038648" bIns="53340" numCol="1" spcCol="1270" anchor="ctr" anchorCtr="0">
                  <a:noAutofit/>
                </a:bodyPr>
                <a:lstStyle/>
                <a:p>
                  <a:pPr lvl="0" algn="ctr" defTabSz="1778000">
                    <a:lnSpc>
                      <a:spcPct val="90000"/>
                    </a:lnSpc>
                    <a:spcBef>
                      <a:spcPct val="0"/>
                    </a:spcBef>
                    <a:spcAft>
                      <a:spcPct val="35000"/>
                    </a:spcAft>
                  </a:pPr>
                  <a:endParaRPr lang="en-US" sz="4000" kern="1200">
                    <a:solidFill>
                      <a:schemeClr val="tx1">
                        <a:lumMod val="75000"/>
                        <a:lumOff val="25000"/>
                      </a:schemeClr>
                    </a:solidFill>
                  </a:endParaRPr>
                </a:p>
              </p:txBody>
            </p:sp>
          </p:grpSp>
          <p:sp>
            <p:nvSpPr>
              <p:cNvPr id="40" name="Parallelogram 39"/>
              <p:cNvSpPr/>
              <p:nvPr/>
            </p:nvSpPr>
            <p:spPr>
              <a:xfrm>
                <a:off x="12182367" y="17415277"/>
                <a:ext cx="11608379" cy="571233"/>
              </a:xfrm>
              <a:prstGeom prst="parallelogram">
                <a:avLst>
                  <a:gd name="adj" fmla="val 76995"/>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41" name="Parallelogram 40"/>
              <p:cNvSpPr/>
              <p:nvPr/>
            </p:nvSpPr>
            <p:spPr>
              <a:xfrm flipV="1">
                <a:off x="12182367" y="14391833"/>
                <a:ext cx="11539728" cy="586711"/>
              </a:xfrm>
              <a:prstGeom prst="parallelogram">
                <a:avLst>
                  <a:gd name="adj" fmla="val 8390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sp>
          <p:nvSpPr>
            <p:cNvPr id="13" name="TextBox 12"/>
            <p:cNvSpPr txBox="1"/>
            <p:nvPr/>
          </p:nvSpPr>
          <p:spPr>
            <a:xfrm>
              <a:off x="14751075" y="14631317"/>
              <a:ext cx="6118505" cy="757134"/>
            </a:xfrm>
            <a:prstGeom prst="rect">
              <a:avLst/>
            </a:prstGeom>
            <a:noFill/>
          </p:spPr>
          <p:txBody>
            <a:bodyPr wrap="square" rtlCol="0">
              <a:spAutoFit/>
            </a:bodyPr>
            <a:lstStyle/>
            <a:p>
              <a:r>
                <a:rPr lang="en-US" sz="2400" b="1" dirty="0">
                  <a:solidFill>
                    <a:schemeClr val="tx1">
                      <a:lumMod val="75000"/>
                      <a:lumOff val="25000"/>
                    </a:schemeClr>
                  </a:solidFill>
                </a:rPr>
                <a:t>Temperature &amp; Tree Cover Analyses</a:t>
              </a:r>
            </a:p>
          </p:txBody>
        </p:sp>
        <p:sp>
          <p:nvSpPr>
            <p:cNvPr id="14" name="TextBox 13"/>
            <p:cNvSpPr txBox="1"/>
            <p:nvPr/>
          </p:nvSpPr>
          <p:spPr>
            <a:xfrm>
              <a:off x="15090636" y="17609092"/>
              <a:ext cx="5439384" cy="757134"/>
            </a:xfrm>
            <a:prstGeom prst="rect">
              <a:avLst/>
            </a:prstGeom>
            <a:noFill/>
          </p:spPr>
          <p:txBody>
            <a:bodyPr wrap="square" rtlCol="0">
              <a:spAutoFit/>
            </a:bodyPr>
            <a:lstStyle/>
            <a:p>
              <a:r>
                <a:rPr lang="en-US" sz="2400" b="1" dirty="0">
                  <a:solidFill>
                    <a:schemeClr val="tx1">
                      <a:lumMod val="75000"/>
                      <a:lumOff val="25000"/>
                    </a:schemeClr>
                  </a:solidFill>
                </a:rPr>
                <a:t>Heat Vulnerability Index</a:t>
              </a:r>
            </a:p>
          </p:txBody>
        </p:sp>
      </p:grpSp>
      <p:sp>
        <p:nvSpPr>
          <p:cNvPr id="54" name="Rectangle 53"/>
          <p:cNvSpPr/>
          <p:nvPr/>
        </p:nvSpPr>
        <p:spPr>
          <a:xfrm>
            <a:off x="800096" y="2784913"/>
            <a:ext cx="11302240" cy="4062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1289384" y="2710364"/>
            <a:ext cx="10806232" cy="679688"/>
            <a:chOff x="12096719" y="13694954"/>
            <a:chExt cx="10696616" cy="1437840"/>
          </a:xfrm>
        </p:grpSpPr>
        <p:sp>
          <p:nvSpPr>
            <p:cNvPr id="50" name="Text Placeholder 16"/>
            <p:cNvSpPr txBox="1">
              <a:spLocks/>
            </p:cNvSpPr>
            <p:nvPr/>
          </p:nvSpPr>
          <p:spPr>
            <a:xfrm>
              <a:off x="12096719" y="13762452"/>
              <a:ext cx="3028406" cy="1370342"/>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lgn="ctr">
                <a:lnSpc>
                  <a:spcPct val="100000"/>
                </a:lnSpc>
                <a:spcBef>
                  <a:spcPts val="0"/>
                </a:spcBef>
                <a:spcAft>
                  <a:spcPts val="600"/>
                </a:spcAft>
                <a:buClr>
                  <a:srgbClr val="2559A8"/>
                </a:buClr>
                <a:buNone/>
              </a:pPr>
              <a:r>
                <a:rPr lang="en-US" sz="2400" b="1" dirty="0">
                  <a:solidFill>
                    <a:srgbClr val="2559A8"/>
                  </a:solidFill>
                </a:rPr>
                <a:t>Data Acquisition</a:t>
              </a:r>
            </a:p>
            <a:p>
              <a:pPr marL="0" lvl="0" indent="0" algn="ctr">
                <a:buNone/>
              </a:pPr>
              <a:r>
                <a:rPr lang="en-US" sz="2400" b="1" dirty="0">
                  <a:solidFill>
                    <a:srgbClr val="2559A8"/>
                  </a:solidFill>
                </a:rPr>
                <a:t> </a:t>
              </a:r>
            </a:p>
            <a:p>
              <a:pPr algn="ctr">
                <a:lnSpc>
                  <a:spcPct val="100000"/>
                </a:lnSpc>
                <a:spcBef>
                  <a:spcPts val="0"/>
                </a:spcBef>
                <a:spcAft>
                  <a:spcPts val="600"/>
                </a:spcAft>
                <a:buClr>
                  <a:srgbClr val="2559A8"/>
                </a:buClr>
              </a:pPr>
              <a:endParaRPr lang="en-US" sz="2400" b="1" dirty="0">
                <a:solidFill>
                  <a:srgbClr val="2559A8"/>
                </a:solidFill>
              </a:endParaRPr>
            </a:p>
          </p:txBody>
        </p:sp>
        <p:sp>
          <p:nvSpPr>
            <p:cNvPr id="51" name="Text Placeholder 16"/>
            <p:cNvSpPr txBox="1">
              <a:spLocks/>
            </p:cNvSpPr>
            <p:nvPr/>
          </p:nvSpPr>
          <p:spPr>
            <a:xfrm>
              <a:off x="15321915" y="13723599"/>
              <a:ext cx="2804757" cy="56859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lnSpc>
                  <a:spcPct val="100000"/>
                </a:lnSpc>
                <a:spcBef>
                  <a:spcPts val="0"/>
                </a:spcBef>
                <a:spcAft>
                  <a:spcPts val="600"/>
                </a:spcAft>
                <a:buClr>
                  <a:srgbClr val="2559A8"/>
                </a:buClr>
                <a:buNone/>
              </a:pPr>
              <a:r>
                <a:rPr lang="en-US" sz="2400" b="1" dirty="0">
                  <a:solidFill>
                    <a:srgbClr val="2559A8"/>
                  </a:solidFill>
                </a:rPr>
                <a:t>Processing</a:t>
              </a:r>
            </a:p>
            <a:p>
              <a:pPr marL="0" lvl="0" indent="0">
                <a:buNone/>
              </a:pPr>
              <a:r>
                <a:rPr lang="en-US" sz="2400" b="1" dirty="0">
                  <a:solidFill>
                    <a:srgbClr val="2559A8"/>
                  </a:solidFill>
                </a:rPr>
                <a:t> </a:t>
              </a:r>
            </a:p>
            <a:p>
              <a:pPr>
                <a:lnSpc>
                  <a:spcPct val="100000"/>
                </a:lnSpc>
                <a:spcBef>
                  <a:spcPts val="0"/>
                </a:spcBef>
                <a:spcAft>
                  <a:spcPts val="600"/>
                </a:spcAft>
                <a:buClr>
                  <a:srgbClr val="2559A8"/>
                </a:buClr>
              </a:pPr>
              <a:endParaRPr lang="en-US" sz="2400" b="1" dirty="0">
                <a:solidFill>
                  <a:srgbClr val="2559A8"/>
                </a:solidFill>
                <a:latin typeface="Garamond" panose="02020404030301010803" pitchFamily="18" charset="0"/>
              </a:endParaRPr>
            </a:p>
          </p:txBody>
        </p:sp>
        <p:sp>
          <p:nvSpPr>
            <p:cNvPr id="52" name="Text Placeholder 16"/>
            <p:cNvSpPr txBox="1">
              <a:spLocks/>
            </p:cNvSpPr>
            <p:nvPr/>
          </p:nvSpPr>
          <p:spPr>
            <a:xfrm>
              <a:off x="18126672" y="13723599"/>
              <a:ext cx="2804757" cy="568594"/>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lnSpc>
                  <a:spcPct val="100000"/>
                </a:lnSpc>
                <a:spcBef>
                  <a:spcPts val="0"/>
                </a:spcBef>
                <a:spcAft>
                  <a:spcPts val="600"/>
                </a:spcAft>
                <a:buClr>
                  <a:srgbClr val="2559A8"/>
                </a:buClr>
                <a:buNone/>
              </a:pPr>
              <a:r>
                <a:rPr lang="en-US" sz="2400" b="1" dirty="0">
                  <a:solidFill>
                    <a:srgbClr val="2559A8"/>
                  </a:solidFill>
                </a:rPr>
                <a:t>Analysis</a:t>
              </a:r>
            </a:p>
            <a:p>
              <a:pPr marL="0" lvl="0" indent="0">
                <a:buNone/>
              </a:pPr>
              <a:r>
                <a:rPr lang="en-US" sz="2400" b="1" dirty="0">
                  <a:solidFill>
                    <a:srgbClr val="2559A8"/>
                  </a:solidFill>
                </a:rPr>
                <a:t> </a:t>
              </a:r>
            </a:p>
            <a:p>
              <a:pPr marL="0" indent="0">
                <a:lnSpc>
                  <a:spcPct val="100000"/>
                </a:lnSpc>
                <a:spcBef>
                  <a:spcPts val="0"/>
                </a:spcBef>
                <a:spcAft>
                  <a:spcPts val="600"/>
                </a:spcAft>
                <a:buClr>
                  <a:srgbClr val="2559A8"/>
                </a:buClr>
                <a:buNone/>
              </a:pPr>
              <a:endParaRPr lang="en-US" sz="2400" b="1" dirty="0">
                <a:solidFill>
                  <a:srgbClr val="2559A8"/>
                </a:solidFill>
              </a:endParaRPr>
            </a:p>
          </p:txBody>
        </p:sp>
        <p:sp>
          <p:nvSpPr>
            <p:cNvPr id="53" name="Text Placeholder 16"/>
            <p:cNvSpPr txBox="1">
              <a:spLocks/>
            </p:cNvSpPr>
            <p:nvPr/>
          </p:nvSpPr>
          <p:spPr>
            <a:xfrm>
              <a:off x="19988578" y="13694954"/>
              <a:ext cx="2804757" cy="568594"/>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lgn="ctr">
                <a:lnSpc>
                  <a:spcPct val="100000"/>
                </a:lnSpc>
                <a:spcBef>
                  <a:spcPts val="0"/>
                </a:spcBef>
                <a:spcAft>
                  <a:spcPts val="600"/>
                </a:spcAft>
                <a:buClr>
                  <a:srgbClr val="2559A8"/>
                </a:buClr>
                <a:buNone/>
              </a:pPr>
              <a:r>
                <a:rPr lang="en-US" sz="2400" b="1" dirty="0">
                  <a:solidFill>
                    <a:srgbClr val="2559A8"/>
                  </a:solidFill>
                </a:rPr>
                <a:t>End Products</a:t>
              </a:r>
            </a:p>
            <a:p>
              <a:pPr marL="0" lvl="0" indent="0" algn="ctr">
                <a:buNone/>
              </a:pPr>
              <a:r>
                <a:rPr lang="en-US" sz="2400" b="1" dirty="0">
                  <a:solidFill>
                    <a:srgbClr val="2559A8"/>
                  </a:solidFill>
                </a:rPr>
                <a:t> </a:t>
              </a:r>
            </a:p>
            <a:p>
              <a:pPr algn="ctr">
                <a:lnSpc>
                  <a:spcPct val="100000"/>
                </a:lnSpc>
                <a:spcBef>
                  <a:spcPts val="0"/>
                </a:spcBef>
                <a:spcAft>
                  <a:spcPts val="600"/>
                </a:spcAft>
                <a:buClr>
                  <a:srgbClr val="2559A8"/>
                </a:buClr>
              </a:pPr>
              <a:endParaRPr lang="en-US" sz="2400" b="1" dirty="0">
                <a:solidFill>
                  <a:srgbClr val="2559A8"/>
                </a:solidFill>
              </a:endParaRPr>
            </a:p>
          </p:txBody>
        </p:sp>
      </p:grpSp>
    </p:spTree>
    <p:extLst>
      <p:ext uri="{BB962C8B-B14F-4D97-AF65-F5344CB8AC3E}">
        <p14:creationId xmlns:p14="http://schemas.microsoft.com/office/powerpoint/2010/main" val="34649981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6EE0E-927C-A649-B240-74EF8DAA5935}"/>
              </a:ext>
            </a:extLst>
          </p:cNvPr>
          <p:cNvSpPr>
            <a:spLocks noGrp="1"/>
          </p:cNvSpPr>
          <p:nvPr>
            <p:ph type="title"/>
          </p:nvPr>
        </p:nvSpPr>
        <p:spPr>
          <a:xfrm>
            <a:off x="1040621" y="190500"/>
            <a:ext cx="10521726" cy="984399"/>
          </a:xfrm>
        </p:spPr>
        <p:txBody>
          <a:bodyPr>
            <a:normAutofit/>
          </a:bodyPr>
          <a:lstStyle/>
          <a:p>
            <a:r>
              <a:rPr lang="en-US" dirty="0" smtClean="0"/>
              <a:t>METHODOLOGY – LST Analysis</a:t>
            </a:r>
            <a:endParaRPr lang="en-US" dirty="0"/>
          </a:p>
        </p:txBody>
      </p:sp>
      <p:graphicFrame>
        <p:nvGraphicFramePr>
          <p:cNvPr id="3" name="Diagram 2"/>
          <p:cNvGraphicFramePr/>
          <p:nvPr>
            <p:extLst/>
          </p:nvPr>
        </p:nvGraphicFramePr>
        <p:xfrm>
          <a:off x="1689100" y="87630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ounded Rectangle 3"/>
          <p:cNvSpPr/>
          <p:nvPr/>
        </p:nvSpPr>
        <p:spPr>
          <a:xfrm>
            <a:off x="1602154" y="2880295"/>
            <a:ext cx="2285023" cy="1371600"/>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689100" y="3123968"/>
            <a:ext cx="2198077" cy="923330"/>
          </a:xfrm>
          <a:prstGeom prst="rect">
            <a:avLst/>
          </a:prstGeom>
          <a:noFill/>
        </p:spPr>
        <p:txBody>
          <a:bodyPr wrap="square" rtlCol="0">
            <a:spAutoFit/>
          </a:bodyPr>
          <a:lstStyle/>
          <a:p>
            <a:pPr algn="ctr"/>
            <a:r>
              <a:rPr lang="en-US" sz="2700" b="1" dirty="0">
                <a:solidFill>
                  <a:schemeClr val="tx1">
                    <a:lumMod val="75000"/>
                    <a:lumOff val="25000"/>
                  </a:schemeClr>
                </a:solidFill>
              </a:rPr>
              <a:t>Data Acquisition</a:t>
            </a:r>
          </a:p>
        </p:txBody>
      </p:sp>
    </p:spTree>
    <p:extLst>
      <p:ext uri="{BB962C8B-B14F-4D97-AF65-F5344CB8AC3E}">
        <p14:creationId xmlns:p14="http://schemas.microsoft.com/office/powerpoint/2010/main" val="31117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6EE0E-927C-A649-B240-74EF8DAA5935}"/>
              </a:ext>
            </a:extLst>
          </p:cNvPr>
          <p:cNvSpPr>
            <a:spLocks noGrp="1"/>
          </p:cNvSpPr>
          <p:nvPr>
            <p:ph type="title"/>
          </p:nvPr>
        </p:nvSpPr>
        <p:spPr>
          <a:xfrm>
            <a:off x="1065534" y="212239"/>
            <a:ext cx="10631166" cy="967597"/>
          </a:xfrm>
        </p:spPr>
        <p:txBody>
          <a:bodyPr>
            <a:normAutofit/>
          </a:bodyPr>
          <a:lstStyle/>
          <a:p>
            <a:r>
              <a:rPr lang="en-US" sz="4000" dirty="0" smtClean="0"/>
              <a:t>LST: </a:t>
            </a:r>
            <a:r>
              <a:rPr lang="en-US" sz="4000" dirty="0"/>
              <a:t>NASA SATELLITES AND SENSORS</a:t>
            </a:r>
          </a:p>
        </p:txBody>
      </p:sp>
      <p:sp>
        <p:nvSpPr>
          <p:cNvPr id="7" name="TextBox 6">
            <a:extLst>
              <a:ext uri="{FF2B5EF4-FFF2-40B4-BE49-F238E27FC236}">
                <a16:creationId xmlns:a16="http://schemas.microsoft.com/office/drawing/2014/main" id="{744309B0-52DF-E04F-A284-CA0D8BB785A8}"/>
              </a:ext>
            </a:extLst>
          </p:cNvPr>
          <p:cNvSpPr txBox="1"/>
          <p:nvPr/>
        </p:nvSpPr>
        <p:spPr>
          <a:xfrm>
            <a:off x="8065630" y="6269873"/>
            <a:ext cx="2965076" cy="307777"/>
          </a:xfrm>
          <a:prstGeom prst="rect">
            <a:avLst/>
          </a:prstGeom>
          <a:noFill/>
        </p:spPr>
        <p:txBody>
          <a:bodyPr wrap="square" rtlCol="0">
            <a:spAutoFit/>
          </a:bodyPr>
          <a:lstStyle/>
          <a:p>
            <a:r>
              <a:rPr lang="en-US" sz="1400" dirty="0">
                <a:solidFill>
                  <a:schemeClr val="tx1">
                    <a:lumMod val="75000"/>
                    <a:lumOff val="25000"/>
                  </a:schemeClr>
                </a:solidFill>
              </a:rPr>
              <a:t>Image Credit: NASA DEVELOP</a:t>
            </a:r>
          </a:p>
        </p:txBody>
      </p:sp>
      <p:sp>
        <p:nvSpPr>
          <p:cNvPr id="10" name="Text Placeholder 5">
            <a:extLst>
              <a:ext uri="{FF2B5EF4-FFF2-40B4-BE49-F238E27FC236}">
                <a16:creationId xmlns:a16="http://schemas.microsoft.com/office/drawing/2014/main" id="{F116EDA7-91CB-6E4D-891B-9C84CDE35534}"/>
              </a:ext>
            </a:extLst>
          </p:cNvPr>
          <p:cNvSpPr txBox="1">
            <a:spLocks/>
          </p:cNvSpPr>
          <p:nvPr/>
        </p:nvSpPr>
        <p:spPr>
          <a:xfrm>
            <a:off x="1257881" y="5087540"/>
            <a:ext cx="4063573" cy="103278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1B57AF"/>
              </a:buClr>
              <a:buFont typeface="Webdings" panose="05030102010509060703" pitchFamily="18" charset="2"/>
              <a:buChar char="4"/>
            </a:pPr>
            <a:r>
              <a:rPr lang="en-US" sz="2400" dirty="0">
                <a:solidFill>
                  <a:schemeClr val="tx1">
                    <a:lumMod val="75000"/>
                    <a:lumOff val="25000"/>
                  </a:schemeClr>
                </a:solidFill>
              </a:rPr>
              <a:t>Landsat 5 Thematic Mapper (TM)</a:t>
            </a:r>
          </a:p>
        </p:txBody>
      </p:sp>
      <p:pic>
        <p:nvPicPr>
          <p:cNvPr id="15" name="Picture 14">
            <a:extLst>
              <a:ext uri="{FF2B5EF4-FFF2-40B4-BE49-F238E27FC236}">
                <a16:creationId xmlns:a16="http://schemas.microsoft.com/office/drawing/2014/main" id="{F3E48C1F-A2B6-A245-96D7-03F0BA1AD4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5040" y="1731651"/>
            <a:ext cx="2609255" cy="2500537"/>
          </a:xfrm>
          <a:prstGeom prst="rect">
            <a:avLst/>
          </a:prstGeom>
        </p:spPr>
      </p:pic>
      <p:pic>
        <p:nvPicPr>
          <p:cNvPr id="17" name="Picture 16">
            <a:extLst>
              <a:ext uri="{FF2B5EF4-FFF2-40B4-BE49-F238E27FC236}">
                <a16:creationId xmlns:a16="http://schemas.microsoft.com/office/drawing/2014/main" id="{7507A644-EA28-BE42-9D3F-32B416B54A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6908" y="2015342"/>
            <a:ext cx="3111585" cy="2520383"/>
          </a:xfrm>
          <a:prstGeom prst="rect">
            <a:avLst/>
          </a:prstGeom>
        </p:spPr>
      </p:pic>
      <p:sp>
        <p:nvSpPr>
          <p:cNvPr id="20" name="Text Placeholder 5">
            <a:extLst>
              <a:ext uri="{FF2B5EF4-FFF2-40B4-BE49-F238E27FC236}">
                <a16:creationId xmlns:a16="http://schemas.microsoft.com/office/drawing/2014/main" id="{6F0BA88D-C01F-DE47-A8FB-EAA1DA329F26}"/>
              </a:ext>
            </a:extLst>
          </p:cNvPr>
          <p:cNvSpPr txBox="1">
            <a:spLocks/>
          </p:cNvSpPr>
          <p:nvPr/>
        </p:nvSpPr>
        <p:spPr>
          <a:xfrm>
            <a:off x="7265906" y="5087540"/>
            <a:ext cx="4033589" cy="103278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1B57AF"/>
              </a:buClr>
              <a:buFont typeface="Webdings" panose="05030102010509060703" pitchFamily="18" charset="2"/>
              <a:buChar char="4"/>
            </a:pPr>
            <a:r>
              <a:rPr lang="en-US" sz="2400" dirty="0">
                <a:solidFill>
                  <a:schemeClr val="tx1">
                    <a:lumMod val="75000"/>
                    <a:lumOff val="25000"/>
                  </a:schemeClr>
                </a:solidFill>
              </a:rPr>
              <a:t>Landsat 8 Operational Land Imager (OLI)</a:t>
            </a:r>
          </a:p>
        </p:txBody>
      </p:sp>
    </p:spTree>
    <p:extLst>
      <p:ext uri="{BB962C8B-B14F-4D97-AF65-F5344CB8AC3E}">
        <p14:creationId xmlns:p14="http://schemas.microsoft.com/office/powerpoint/2010/main" val="1031368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6EE0E-927C-A649-B240-74EF8DAA5935}"/>
              </a:ext>
            </a:extLst>
          </p:cNvPr>
          <p:cNvSpPr>
            <a:spLocks noGrp="1"/>
          </p:cNvSpPr>
          <p:nvPr>
            <p:ph type="title"/>
          </p:nvPr>
        </p:nvSpPr>
        <p:spPr>
          <a:xfrm>
            <a:off x="979394" y="449114"/>
            <a:ext cx="10515600" cy="457201"/>
          </a:xfrm>
        </p:spPr>
        <p:txBody>
          <a:bodyPr>
            <a:normAutofit fontScale="90000"/>
          </a:bodyPr>
          <a:lstStyle/>
          <a:p>
            <a:r>
              <a:rPr lang="en-US" dirty="0"/>
              <a:t>METHODOLOGY – LST Analysis</a:t>
            </a:r>
            <a:endParaRPr lang="en-US" dirty="0"/>
          </a:p>
        </p:txBody>
      </p:sp>
      <p:graphicFrame>
        <p:nvGraphicFramePr>
          <p:cNvPr id="3" name="Diagram 2"/>
          <p:cNvGraphicFramePr/>
          <p:nvPr/>
        </p:nvGraphicFramePr>
        <p:xfrm>
          <a:off x="1689100" y="87630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ounded Rectangle 3"/>
          <p:cNvSpPr/>
          <p:nvPr/>
        </p:nvSpPr>
        <p:spPr>
          <a:xfrm>
            <a:off x="4610588" y="2914841"/>
            <a:ext cx="2285023" cy="1371600"/>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697534" y="3138976"/>
            <a:ext cx="2198077" cy="923330"/>
          </a:xfrm>
          <a:prstGeom prst="rect">
            <a:avLst/>
          </a:prstGeom>
          <a:noFill/>
        </p:spPr>
        <p:txBody>
          <a:bodyPr wrap="square" rtlCol="0">
            <a:spAutoFit/>
          </a:bodyPr>
          <a:lstStyle/>
          <a:p>
            <a:pPr algn="ctr"/>
            <a:r>
              <a:rPr lang="en-US" sz="2700" b="1" dirty="0">
                <a:solidFill>
                  <a:schemeClr val="tx1">
                    <a:lumMod val="75000"/>
                    <a:lumOff val="25000"/>
                  </a:schemeClr>
                </a:solidFill>
              </a:rPr>
              <a:t>Data Processing</a:t>
            </a:r>
          </a:p>
        </p:txBody>
      </p:sp>
    </p:spTree>
    <p:extLst>
      <p:ext uri="{BB962C8B-B14F-4D97-AF65-F5344CB8AC3E}">
        <p14:creationId xmlns:p14="http://schemas.microsoft.com/office/powerpoint/2010/main" val="86697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12376</TotalTime>
  <Words>4301</Words>
  <Application>Microsoft Office PowerPoint</Application>
  <PresentationFormat>Widescreen</PresentationFormat>
  <Paragraphs>370</Paragraphs>
  <Slides>26</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Century Gothic</vt:lpstr>
      <vt:lpstr>Garamond</vt:lpstr>
      <vt:lpstr>Webdings</vt:lpstr>
      <vt:lpstr>Wingdings</vt:lpstr>
      <vt:lpstr>Office Theme</vt:lpstr>
      <vt:lpstr>PowerPoint Presentation</vt:lpstr>
      <vt:lpstr>URBAN HEAT ISLANDS (UHI)</vt:lpstr>
      <vt:lpstr>LAND SURFACE TEMPERATURE (LST)</vt:lpstr>
      <vt:lpstr>ASHEVILLE, NORTH CAROLINA</vt:lpstr>
      <vt:lpstr>PROJECT OBJECTIVES</vt:lpstr>
      <vt:lpstr>METHODOLOGY</vt:lpstr>
      <vt:lpstr>METHODOLOGY – LST Analysis</vt:lpstr>
      <vt:lpstr>LST: NASA SATELLITES AND SENSORS</vt:lpstr>
      <vt:lpstr>METHODOLOGY – LST Analysis</vt:lpstr>
      <vt:lpstr>DATA PROCESSING</vt:lpstr>
      <vt:lpstr>METHODOLOGY – LST Analysis</vt:lpstr>
      <vt:lpstr>35-YEAR LAND SURFACE TEMPERATURE  CHANGE IN ASHEVILLE</vt:lpstr>
      <vt:lpstr>PowerPoint Presentation</vt:lpstr>
      <vt:lpstr>METHODOLOGY – Heat Vulnerability Index</vt:lpstr>
      <vt:lpstr>ANCILLARY DATASETS</vt:lpstr>
      <vt:lpstr>METHODOLOGY – Heat Vulnerability Index</vt:lpstr>
      <vt:lpstr>METHODOLOGY: HEAT VULNERABILITY INDEX</vt:lpstr>
      <vt:lpstr>EXPOSURE: LAND SURFACE TEMPERATURE</vt:lpstr>
      <vt:lpstr>ADAPTIVE CAPACITY: TREE COVER</vt:lpstr>
      <vt:lpstr>SENSITIVITY: SOCIOECONOMIC FACTORS</vt:lpstr>
      <vt:lpstr>METHODOLOGY – Heat Vulnerability Index</vt:lpstr>
      <vt:lpstr>PowerPoint Presentation</vt:lpstr>
      <vt:lpstr>IMPLICATIONS</vt:lpstr>
      <vt:lpstr>FUTURE WORK</vt:lpstr>
      <vt:lpstr>UNCERTAINTIES</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Shelby I</cp:lastModifiedBy>
  <cp:revision>322</cp:revision>
  <dcterms:created xsi:type="dcterms:W3CDTF">2019-02-11T19:14:02Z</dcterms:created>
  <dcterms:modified xsi:type="dcterms:W3CDTF">2019-11-20T18:52:50Z</dcterms:modified>
</cp:coreProperties>
</file>