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handoutMasterIdLst>
    <p:handoutMasterId r:id="rId28"/>
  </p:handoutMasterIdLst>
  <p:sldIdLst>
    <p:sldId id="310" r:id="rId2"/>
    <p:sldId id="257" r:id="rId3"/>
    <p:sldId id="258" r:id="rId4"/>
    <p:sldId id="259" r:id="rId5"/>
    <p:sldId id="311" r:id="rId6"/>
    <p:sldId id="316" r:id="rId7"/>
    <p:sldId id="262" r:id="rId8"/>
    <p:sldId id="321" r:id="rId9"/>
    <p:sldId id="298" r:id="rId10"/>
    <p:sldId id="302" r:id="rId11"/>
    <p:sldId id="304" r:id="rId12"/>
    <p:sldId id="308" r:id="rId13"/>
    <p:sldId id="309" r:id="rId14"/>
    <p:sldId id="312" r:id="rId15"/>
    <p:sldId id="313" r:id="rId16"/>
    <p:sldId id="318" r:id="rId17"/>
    <p:sldId id="320" r:id="rId18"/>
    <p:sldId id="314" r:id="rId19"/>
    <p:sldId id="322" r:id="rId20"/>
    <p:sldId id="319" r:id="rId21"/>
    <p:sldId id="315" r:id="rId22"/>
    <p:sldId id="317" r:id="rId23"/>
    <p:sldId id="272" r:id="rId24"/>
    <p:sldId id="277" r:id="rId25"/>
    <p:sldId id="295" r:id="rId2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88" userDrawn="1">
          <p15:clr>
            <a:srgbClr val="A4A3A4"/>
          </p15:clr>
        </p15:guide>
        <p15:guide id="3" orient="horz" pos="4056" userDrawn="1">
          <p15:clr>
            <a:srgbClr val="A4A3A4"/>
          </p15:clr>
        </p15:guide>
        <p15:guide id="4" pos="736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oddle, Madison P. (LARC-E3)[SSAI DEVELOP]" initials="BMP(D" lastIdx="15" clrIdx="0">
    <p:extLst>
      <p:ext uri="{19B8F6BF-5375-455C-9EA6-DF929625EA0E}">
        <p15:presenceInfo xmlns:p15="http://schemas.microsoft.com/office/powerpoint/2012/main" userId="S-1-5-21-330711430-3775241029-4075259233-855781" providerId="AD"/>
      </p:ext>
    </p:extLst>
  </p:cmAuthor>
  <p:cmAuthor id="2" name="Amanda Clayton" initials="AC" lastIdx="4" clrIdx="1">
    <p:extLst>
      <p:ext uri="{19B8F6BF-5375-455C-9EA6-DF929625EA0E}">
        <p15:presenceInfo xmlns:p15="http://schemas.microsoft.com/office/powerpoint/2012/main" userId="S-1-5-21-330711430-3775241029-4075259233-682401" providerId="AD"/>
      </p:ext>
    </p:extLst>
  </p:cmAuthor>
  <p:cmAuthor id="3" name="Looby, Elizabeth L. (ARC-SGE)[SSAI DEVELOP]" initials="LEL(D" lastIdx="4" clrIdx="2">
    <p:extLst>
      <p:ext uri="{19B8F6BF-5375-455C-9EA6-DF929625EA0E}">
        <p15:presenceInfo xmlns:p15="http://schemas.microsoft.com/office/powerpoint/2012/main" userId="Looby, Elizabeth L. (ARC-SGE)[SSAI DEVELOP]"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CBBDA"/>
    <a:srgbClr val="3289B4"/>
    <a:srgbClr val="389CC4"/>
    <a:srgbClr val="75AADB"/>
    <a:srgbClr val="7EB761"/>
    <a:srgbClr val="F4BEA6"/>
    <a:srgbClr val="E978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63" autoAdjust="0"/>
    <p:restoredTop sz="95186" autoAdjust="0"/>
  </p:normalViewPr>
  <p:slideViewPr>
    <p:cSldViewPr snapToGrid="0">
      <p:cViewPr varScale="1">
        <p:scale>
          <a:sx n="80" d="100"/>
          <a:sy n="80" d="100"/>
        </p:scale>
        <p:origin x="466" y="48"/>
      </p:cViewPr>
      <p:guideLst>
        <p:guide orient="horz" pos="2160"/>
        <p:guide pos="3888"/>
        <p:guide orient="horz" pos="4056"/>
        <p:guide pos="7368"/>
      </p:guideLst>
    </p:cSldViewPr>
  </p:slideViewPr>
  <p:notesTextViewPr>
    <p:cViewPr>
      <p:scale>
        <a:sx n="1" d="1"/>
        <a:sy n="1" d="1"/>
      </p:scale>
      <p:origin x="0" y="0"/>
    </p:cViewPr>
  </p:notesTextViewPr>
  <p:notesViewPr>
    <p:cSldViewPr snapToGrid="0">
      <p:cViewPr varScale="1">
        <p:scale>
          <a:sx n="67" d="100"/>
          <a:sy n="67" d="100"/>
        </p:scale>
        <p:origin x="322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jdevados\Downloads\Graph%20Edit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baseline="0" dirty="0"/>
              <a:t>Change in Chlorophyll-a Concentration during 2017 Summer Season</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9638901815203849"/>
          <c:y val="0.18558176401154478"/>
          <c:w val="0.77635738675602262"/>
          <c:h val="0.70141096809154169"/>
        </c:manualLayout>
      </c:layout>
      <c:barChart>
        <c:barDir val="col"/>
        <c:grouping val="clustered"/>
        <c:varyColors val="0"/>
        <c:ser>
          <c:idx val="0"/>
          <c:order val="0"/>
          <c:spPr>
            <a:solidFill>
              <a:schemeClr val="accent1"/>
            </a:solidFill>
            <a:ln>
              <a:noFill/>
            </a:ln>
            <a:effectLst/>
          </c:spPr>
          <c:invertIfNegative val="0"/>
          <c:cat>
            <c:strRef>
              <c:f>'[Graph Edits.xlsx]Sheet1'!$A$4:$A$7</c:f>
              <c:strCache>
                <c:ptCount val="4"/>
                <c:pt idx="0">
                  <c:v>June</c:v>
                </c:pt>
                <c:pt idx="1">
                  <c:v>July</c:v>
                </c:pt>
                <c:pt idx="2">
                  <c:v>August</c:v>
                </c:pt>
                <c:pt idx="3">
                  <c:v>September</c:v>
                </c:pt>
              </c:strCache>
            </c:strRef>
          </c:cat>
          <c:val>
            <c:numRef>
              <c:f>'[Graph Edits.xlsx]Sheet1'!$B$4:$B$7</c:f>
              <c:numCache>
                <c:formatCode>General</c:formatCode>
                <c:ptCount val="4"/>
                <c:pt idx="0">
                  <c:v>27415</c:v>
                </c:pt>
                <c:pt idx="1">
                  <c:v>35046</c:v>
                </c:pt>
                <c:pt idx="2">
                  <c:v>19004</c:v>
                </c:pt>
                <c:pt idx="3">
                  <c:v>40544</c:v>
                </c:pt>
              </c:numCache>
            </c:numRef>
          </c:val>
          <c:extLst>
            <c:ext xmlns:c16="http://schemas.microsoft.com/office/drawing/2014/chart" uri="{C3380CC4-5D6E-409C-BE32-E72D297353CC}">
              <c16:uniqueId val="{00000000-9977-49C7-A3E8-1EC1A3039446}"/>
            </c:ext>
          </c:extLst>
        </c:ser>
        <c:dLbls>
          <c:showLegendKey val="0"/>
          <c:showVal val="0"/>
          <c:showCatName val="0"/>
          <c:showSerName val="0"/>
          <c:showPercent val="0"/>
          <c:showBubbleSize val="0"/>
        </c:dLbls>
        <c:gapWidth val="219"/>
        <c:overlap val="-27"/>
        <c:axId val="472530960"/>
        <c:axId val="477204512"/>
      </c:barChart>
      <c:catAx>
        <c:axId val="4725309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77204512"/>
        <c:crosses val="autoZero"/>
        <c:auto val="1"/>
        <c:lblAlgn val="ctr"/>
        <c:lblOffset val="100"/>
        <c:noMultiLvlLbl val="0"/>
      </c:catAx>
      <c:valAx>
        <c:axId val="47720451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baseline="0"/>
                  <a:t>Pixels with values between 3 and 100 ug/L</a:t>
                </a:r>
                <a:endParaRPr lang="en-US" sz="1600"/>
              </a:p>
            </c:rich>
          </c:tx>
          <c:layout>
            <c:manualLayout>
              <c:xMode val="edge"/>
              <c:yMode val="edge"/>
              <c:x val="5.7522498087287627E-2"/>
              <c:y val="0.13953432314278585"/>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725309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BB0551F6-EE6B-48C5-A43A-C7EC1BD5F541}" type="datetimeFigureOut">
              <a:rPr lang="en-US" smtClean="0"/>
              <a:t>12/24/2018</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2928FD7A-8741-478D-8671-F6E4624C3B84}" type="slidenum">
              <a:rPr lang="en-US" smtClean="0"/>
              <a:t>‹#›</a:t>
            </a:fld>
            <a:endParaRPr lang="en-US"/>
          </a:p>
        </p:txBody>
      </p:sp>
    </p:spTree>
    <p:extLst>
      <p:ext uri="{BB962C8B-B14F-4D97-AF65-F5344CB8AC3E}">
        <p14:creationId xmlns:p14="http://schemas.microsoft.com/office/powerpoint/2010/main" val="4067573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610F9C2-AEC2-40AC-908E-7B015EE0924C}" type="datetimeFigureOut">
              <a:rPr lang="en-US" smtClean="0"/>
              <a:t>12/24/2018</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535C12C-436B-478B-9EA8-7D7AB2695871}" type="slidenum">
              <a:rPr lang="en-US" smtClean="0"/>
              <a:t>‹#›</a:t>
            </a:fld>
            <a:endParaRPr lang="en-US"/>
          </a:p>
        </p:txBody>
      </p:sp>
    </p:spTree>
    <p:extLst>
      <p:ext uri="{BB962C8B-B14F-4D97-AF65-F5344CB8AC3E}">
        <p14:creationId xmlns:p14="http://schemas.microsoft.com/office/powerpoint/2010/main" val="2509195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commons.wikimedia.org/wiki/File:Great_Lakes_from_space_during_early_spring.webp"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oceancolor.gsfc.nasa.gov/atbd/chlor_a/"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lickr.com/photos/johngiez-/4465267369/in/photolist-Zk79WQ-7NzEqr-4iP5bB-857PYX-gp9RmK-gp9wNf-4iTyPG-hFJvm-24MCZSq-6co9aH-24MCZrL-d6awBQ-rc7qQm-N9hE6o-7dbPeb-7dwncj-ejuTUY-bZuDHG-85aXvb-24Ros7e-7wA9rU-rrBWYV-xcQWpj-xs894J-xcWGPn-bwNAUo-rRJpKE-vHnZg6-wnKWAk-rvi7UJ-rHqUJf-qLx8dy/"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lickr.com/photos/lens-cap/24589426570/in/photolist-DsTeQw-bEJiRV-5A2Lcy-dG7d1Q-2Zu5TB-z4uUg8-8LsXzD-bAQZUu-Y4Zin9-WAfM9V-c4EWaL-81Mji5-fpVjwT-u3Ak1T-c8dcBW-2uAQu2-9eK6SG-J5Xnam-9kGgqx-XEGxQX-71Ygox-XgrX73-u17C8G-9kGgir-oZjgrL-KT3ZLb-7seQpn-7seNW6-7sePgi-7seQv8-QEgNgB-6K5DpW-3LJMmJ-4uaCJ5-mTH7c-VvHMeb-5mvLaM-b6dERB-pwHoV5-4f9H3X-J2ux5P-Ci7RB3-71v32W-4fdLZ9-b6dPxX-QBBwQf-bbxCMv-HcZt7w-5gdH2D-9dP8pK"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flickr.com/photos/29278394@N00/2457055952/in/photolist-4K848E-81GQik-iLiCux-UnpZuy-5voY7A-7YGdpv-vQX6g-5RgXx2-4LfZRU-t3dJL-5gFh2X-6hZGvG-29H6Jqu-6hZGrW-a23Lv3-28YRUY3-tkFfD-fnFGnV-4BuPYD-6EcyV2-6EgNHo-6WpJe2-79u6Nv-7rmL8X-ZXvNqo-4W9mBJ-9v9Y8H-5YDfiP-8a2vV9-LarxPy-pRdwLN-9fjy7N-psJwg-4W52wr-7mSfD2-9fgqN6-29H6J7U-dU3F9x-8ya2G5-jbo2W2-VEWxH1-93ifzc-5nH2if-583vNP-Vx3gNq-37mNJb-9wpMZR-6pgvVW-7Q843g-9h2fo1"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Hi Everyone, my name is Elizabeth </a:t>
            </a:r>
            <a:r>
              <a:rPr lang="en-US" dirty="0" err="1"/>
              <a:t>Looby</a:t>
            </a:r>
            <a:r>
              <a:rPr lang="en-US" dirty="0"/>
              <a:t>.</a:t>
            </a:r>
            <a:endParaRPr lang="en-US" b="0" dirty="0">
              <a:effectLst/>
            </a:endParaRPr>
          </a:p>
          <a:p>
            <a:pPr rtl="0"/>
            <a:r>
              <a:rPr lang="en-US" dirty="0"/>
              <a:t/>
            </a:r>
            <a:br>
              <a:rPr lang="en-US" dirty="0"/>
            </a:br>
            <a:r>
              <a:rPr lang="en-US" dirty="0"/>
              <a:t>My name is Genevieve </a:t>
            </a:r>
            <a:r>
              <a:rPr lang="en-US" dirty="0" err="1"/>
              <a:t>Clow</a:t>
            </a:r>
            <a:r>
              <a:rPr lang="en-US" dirty="0"/>
              <a:t>. </a:t>
            </a:r>
            <a:endParaRPr lang="en-US" b="0" dirty="0">
              <a:effectLst/>
            </a:endParaRPr>
          </a:p>
          <a:p>
            <a:pPr rtl="0"/>
            <a:r>
              <a:rPr lang="en-US" dirty="0"/>
              <a:t/>
            </a:r>
            <a:br>
              <a:rPr lang="en-US" dirty="0"/>
            </a:br>
            <a:r>
              <a:rPr lang="en-US" dirty="0"/>
              <a:t>My name is Catherine Breen. </a:t>
            </a:r>
            <a:endParaRPr lang="en-US" b="0" dirty="0">
              <a:effectLst/>
            </a:endParaRPr>
          </a:p>
          <a:p>
            <a:pPr rtl="0"/>
            <a:r>
              <a:rPr lang="en-US" dirty="0"/>
              <a:t/>
            </a:r>
            <a:br>
              <a:rPr lang="en-US" dirty="0"/>
            </a:br>
            <a:r>
              <a:rPr lang="en-US" dirty="0"/>
              <a:t>And my name is </a:t>
            </a:r>
            <a:r>
              <a:rPr lang="en-US" dirty="0" err="1"/>
              <a:t>Jashvina</a:t>
            </a:r>
            <a:r>
              <a:rPr lang="en-US" dirty="0"/>
              <a:t> </a:t>
            </a:r>
            <a:r>
              <a:rPr lang="en-US" dirty="0" err="1"/>
              <a:t>Devadoss</a:t>
            </a:r>
            <a:r>
              <a:rPr lang="en-US" dirty="0"/>
              <a:t>. Our talk today will cover our 10 weeks of research on Lake Michigan Water Resources. Our project utilized multispectral satellite imagery to monitor and predict the displacement of </a:t>
            </a:r>
            <a:r>
              <a:rPr lang="en-US" i="1" dirty="0" err="1"/>
              <a:t>Cladophora</a:t>
            </a:r>
            <a:r>
              <a:rPr lang="en-US" i="1" dirty="0"/>
              <a:t> </a:t>
            </a:r>
            <a:r>
              <a:rPr lang="en-US" dirty="0"/>
              <a:t>along the Milwaukee County shoreline. </a:t>
            </a:r>
            <a:endParaRPr lang="en-US" b="0" dirty="0">
              <a:effectLst/>
            </a:endParaRPr>
          </a:p>
          <a:p>
            <a:pPr rtl="0"/>
            <a:endParaRPr lang="en-US" b="0" dirty="0">
              <a:effectLst/>
            </a:endParaRPr>
          </a:p>
          <a:p>
            <a:pPr rtl="0"/>
            <a:r>
              <a:rPr lang="en-US" b="0" dirty="0">
                <a:effectLst/>
              </a:rPr>
              <a:t/>
            </a:r>
            <a:br>
              <a:rPr lang="en-US" b="0" dirty="0">
                <a:effectLst/>
              </a:rPr>
            </a:br>
            <a:r>
              <a:rPr lang="en-US" b="1" dirty="0"/>
              <a:t>Image Caption</a:t>
            </a:r>
            <a:r>
              <a:rPr lang="en-US" dirty="0"/>
              <a:t>: Floating Algae Index derived from Landsat 8 OLI (2017) in Lake Michigan. Higher concentrations of algae are shown in red and lower concentrations are in blue.</a:t>
            </a:r>
          </a:p>
          <a:p>
            <a:pPr rtl="0"/>
            <a:endParaRPr lang="en-US" b="0" dirty="0">
              <a:effectLst/>
            </a:endParaRPr>
          </a:p>
          <a:p>
            <a:pPr rtl="0"/>
            <a:r>
              <a:rPr lang="en-US" b="1" dirty="0"/>
              <a:t>Metadata Tags</a:t>
            </a:r>
            <a:r>
              <a:rPr lang="en-US" dirty="0"/>
              <a:t>: Floating Algae Index, </a:t>
            </a:r>
            <a:r>
              <a:rPr lang="en-US" i="1" dirty="0" err="1"/>
              <a:t>Cladophora</a:t>
            </a:r>
            <a:r>
              <a:rPr lang="en-US" i="1" dirty="0"/>
              <a:t>,</a:t>
            </a:r>
            <a:r>
              <a:rPr lang="en-US" dirty="0"/>
              <a:t> Lake Michigan, Landsat 8</a:t>
            </a:r>
            <a:endParaRPr lang="en-US" b="0" dirty="0">
              <a:effectLst/>
            </a:endParaRPr>
          </a:p>
          <a:p>
            <a:r>
              <a:rPr lang="en-US" dirty="0"/>
              <a:t/>
            </a:r>
            <a:br>
              <a:rPr lang="en-US" dirty="0"/>
            </a:br>
            <a:endParaRPr lang="en-US" b="0" dirty="0">
              <a:effectLst/>
            </a:endParaRPr>
          </a:p>
        </p:txBody>
      </p:sp>
      <p:sp>
        <p:nvSpPr>
          <p:cNvPr id="4" name="Slide Number Placeholder 3"/>
          <p:cNvSpPr>
            <a:spLocks noGrp="1"/>
          </p:cNvSpPr>
          <p:nvPr>
            <p:ph type="sldNum" sz="quarter" idx="10"/>
          </p:nvPr>
        </p:nvSpPr>
        <p:spPr/>
        <p:txBody>
          <a:bodyPr/>
          <a:lstStyle/>
          <a:p>
            <a:pPr defTabSz="931774">
              <a:defRPr/>
            </a:pPr>
            <a:fld id="{0535C12C-436B-478B-9EA8-7D7AB2695871}" type="slidenum">
              <a:rPr lang="en-US">
                <a:solidFill>
                  <a:prstClr val="black"/>
                </a:solidFill>
                <a:latin typeface="Calibri" panose="020F0502020204030204"/>
              </a:rPr>
              <a:pPr defTabSz="931774">
                <a:def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37224328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smtClean="0"/>
              <a:t>For </a:t>
            </a:r>
            <a:r>
              <a:rPr lang="en-US" dirty="0"/>
              <a:t>our project we’ve used Landsat 8 Operational Land Imager and Sentinel-2 Multispectral Instrument. Landsat 8 has been used in previous studies for </a:t>
            </a:r>
            <a:r>
              <a:rPr lang="en-US" dirty="0" smtClean="0"/>
              <a:t>chlorophyll-a </a:t>
            </a:r>
            <a:r>
              <a:rPr lang="en-US" dirty="0"/>
              <a:t>detection, but Sentinel-2 offers higher spatial resolution of 10-20m over Landsat 8’s 30m resolution. It also offers red-edge bands helpful with </a:t>
            </a:r>
            <a:r>
              <a:rPr lang="en-US" dirty="0" smtClean="0"/>
              <a:t>chlorophyll-a </a:t>
            </a:r>
            <a:r>
              <a:rPr lang="en-US" dirty="0"/>
              <a:t>detection. So we have incorporated both and compared them for our purposes of detecting </a:t>
            </a:r>
            <a:r>
              <a:rPr lang="en-US" i="1" dirty="0" err="1"/>
              <a:t>Cladophora</a:t>
            </a:r>
            <a:r>
              <a:rPr lang="en-US" dirty="0"/>
              <a:t>. </a:t>
            </a:r>
          </a:p>
          <a:p>
            <a:pPr rtl="0"/>
            <a:endParaRPr lang="en-US" dirty="0"/>
          </a:p>
          <a:p>
            <a:pPr rtl="0"/>
            <a:endParaRPr lang="en-US" dirty="0"/>
          </a:p>
          <a:p>
            <a:pPr rtl="0"/>
            <a:r>
              <a:rPr lang="en-US" b="1" dirty="0"/>
              <a:t>Image Sources</a:t>
            </a:r>
            <a:endParaRPr lang="en-US" b="0" dirty="0">
              <a:effectLst/>
            </a:endParaRPr>
          </a:p>
          <a:p>
            <a:pPr rtl="0"/>
            <a:r>
              <a:rPr lang="en-US" dirty="0" err="1"/>
              <a:t>DEVELOPedia</a:t>
            </a:r>
            <a:endParaRPr lang="en-US" b="0" dirty="0">
              <a:effectLst/>
            </a:endParaRPr>
          </a:p>
          <a:p>
            <a:pPr rtl="0" fontAlgn="base"/>
            <a:r>
              <a:rPr lang="en-US" dirty="0"/>
              <a:t>“Landsat 8” → Public Domain (NASA)</a:t>
            </a:r>
          </a:p>
          <a:p>
            <a:pPr lvl="1" rtl="0" fontAlgn="base"/>
            <a:r>
              <a:rPr lang="en-US" dirty="0"/>
              <a:t>http://www.devpedia.developexchange.com/dp/index.php?title=List_of_Satellite_Pictures</a:t>
            </a:r>
          </a:p>
          <a:p>
            <a:pPr rtl="0" fontAlgn="base"/>
            <a:r>
              <a:rPr lang="en-US" dirty="0"/>
              <a:t>“Sentinel-2” → Public Domain (NASA) </a:t>
            </a:r>
          </a:p>
          <a:p>
            <a:pPr lvl="1" rtl="0" fontAlgn="base"/>
            <a:r>
              <a:rPr lang="en-US" dirty="0"/>
              <a:t>http://www.devpedia.developexchange.com/dp/index.php?title=List_of_Satellite_Pictures</a:t>
            </a:r>
          </a:p>
          <a:p>
            <a:pPr rtl="0"/>
            <a:r>
              <a:rPr lang="en-US" dirty="0"/>
              <a:t>Wikimedia Commons</a:t>
            </a:r>
            <a:endParaRPr lang="en-US" b="0" dirty="0">
              <a:effectLst/>
            </a:endParaRPr>
          </a:p>
          <a:p>
            <a:pPr rtl="0" fontAlgn="base"/>
            <a:r>
              <a:rPr lang="en-US" dirty="0"/>
              <a:t>“Great Lakes from space during early </a:t>
            </a:r>
            <a:r>
              <a:rPr lang="en-US" dirty="0" err="1"/>
              <a:t>spring.webp</a:t>
            </a:r>
            <a:r>
              <a:rPr lang="en-US" dirty="0"/>
              <a:t>” -&gt; Public Domain</a:t>
            </a:r>
          </a:p>
          <a:p>
            <a:pPr lvl="1" rtl="0" fontAlgn="base"/>
            <a:r>
              <a:rPr lang="en-US" u="sng" dirty="0">
                <a:hlinkClick r:id="rId3"/>
              </a:rPr>
              <a:t>https://commons.wikimedia.org/wiki/File:Great_Lakes_from_space_during_early_spring.webp</a:t>
            </a:r>
            <a:r>
              <a:rPr lang="en-US" dirty="0"/>
              <a:t> </a:t>
            </a:r>
          </a:p>
          <a:p>
            <a:pPr rtl="0"/>
            <a:r>
              <a:rPr lang="en-US" dirty="0"/>
              <a:t/>
            </a:r>
            <a:br>
              <a:rPr lang="en-US" dirty="0"/>
            </a:br>
            <a:endParaRPr lang="en-US" b="0" dirty="0">
              <a:effectLst/>
            </a:endParaRPr>
          </a:p>
          <a:p>
            <a:r>
              <a:rPr lang="en-US" dirty="0"/>
              <a:t/>
            </a:r>
            <a:br>
              <a:rPr lang="en-US" dirty="0"/>
            </a:br>
            <a:endParaRPr lang="en-US" dirty="0"/>
          </a:p>
        </p:txBody>
      </p:sp>
      <p:sp>
        <p:nvSpPr>
          <p:cNvPr id="4" name="Slide Number Placeholder 3"/>
          <p:cNvSpPr>
            <a:spLocks noGrp="1"/>
          </p:cNvSpPr>
          <p:nvPr>
            <p:ph type="sldNum" sz="quarter" idx="10"/>
          </p:nvPr>
        </p:nvSpPr>
        <p:spPr/>
        <p:txBody>
          <a:bodyPr/>
          <a:lstStyle/>
          <a:p>
            <a:pPr defTabSz="931774">
              <a:defRPr/>
            </a:pPr>
            <a:fld id="{0535C12C-436B-478B-9EA8-7D7AB2695871}" type="slidenum">
              <a:rPr lang="en-US">
                <a:solidFill>
                  <a:prstClr val="black"/>
                </a:solidFill>
                <a:latin typeface="Calibri" panose="020F0502020204030204"/>
              </a:rPr>
              <a:pPr defTabSz="931774">
                <a:defRPr/>
              </a:pPr>
              <a:t>10</a:t>
            </a:fld>
            <a:endParaRPr lang="en-US">
              <a:solidFill>
                <a:prstClr val="black"/>
              </a:solidFill>
              <a:latin typeface="Calibri" panose="020F0502020204030204"/>
            </a:endParaRPr>
          </a:p>
        </p:txBody>
      </p:sp>
    </p:spTree>
    <p:extLst>
      <p:ext uri="{BB962C8B-B14F-4D97-AF65-F5344CB8AC3E}">
        <p14:creationId xmlns:p14="http://schemas.microsoft.com/office/powerpoint/2010/main" val="5271583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smtClean="0"/>
              <a:t>Studies </a:t>
            </a:r>
            <a:r>
              <a:rPr lang="en-US" dirty="0"/>
              <a:t>have shown that </a:t>
            </a:r>
            <a:r>
              <a:rPr lang="en-US" i="1" dirty="0" err="1"/>
              <a:t>Cladophora</a:t>
            </a:r>
            <a:r>
              <a:rPr lang="en-US" dirty="0"/>
              <a:t> is the most abundant algae in Lake Michigan so we used </a:t>
            </a:r>
            <a:r>
              <a:rPr lang="en-US" dirty="0" smtClean="0"/>
              <a:t>chlorophyll-a </a:t>
            </a:r>
            <a:r>
              <a:rPr lang="en-US" dirty="0"/>
              <a:t>as a proxy for </a:t>
            </a:r>
            <a:r>
              <a:rPr lang="en-US" i="1" dirty="0" err="1"/>
              <a:t>Cladophora</a:t>
            </a:r>
            <a:r>
              <a:rPr lang="en-US" dirty="0"/>
              <a:t>. </a:t>
            </a:r>
            <a:endParaRPr lang="en-US" b="0" dirty="0">
              <a:effectLst/>
            </a:endParaRPr>
          </a:p>
          <a:p>
            <a:pPr rtl="0"/>
            <a:r>
              <a:rPr lang="en-US" dirty="0"/>
              <a:t/>
            </a:r>
            <a:br>
              <a:rPr lang="en-US" dirty="0"/>
            </a:br>
            <a:r>
              <a:rPr lang="en-US" dirty="0"/>
              <a:t>1)  These algorithms are specific to each sensor and take advantage of the available bands to detect </a:t>
            </a:r>
            <a:r>
              <a:rPr lang="en-US" dirty="0" smtClean="0"/>
              <a:t>chlorophyll-a</a:t>
            </a:r>
            <a:r>
              <a:rPr lang="en-US" dirty="0"/>
              <a:t>, and each algorithm has been used for this purpose in other studies with some success</a:t>
            </a:r>
            <a:endParaRPr lang="en-US" b="0" dirty="0">
              <a:effectLst/>
            </a:endParaRPr>
          </a:p>
          <a:p>
            <a:pPr rtl="0"/>
            <a:r>
              <a:rPr lang="en-US" dirty="0"/>
              <a:t/>
            </a:r>
            <a:br>
              <a:rPr lang="en-US" dirty="0"/>
            </a:br>
            <a:r>
              <a:rPr lang="en-US" dirty="0"/>
              <a:t>2)   Sentinel-2 has </a:t>
            </a:r>
            <a:r>
              <a:rPr lang="en-US" dirty="0" smtClean="0"/>
              <a:t>chlorophyll-a </a:t>
            </a:r>
            <a:r>
              <a:rPr lang="en-US" dirty="0"/>
              <a:t>sensitive red-edge bands which are incorporated into the 3-band algorithm we substituted</a:t>
            </a:r>
            <a:r>
              <a:rPr lang="en-US" baseline="0" dirty="0"/>
              <a:t> in </a:t>
            </a:r>
            <a:r>
              <a:rPr lang="en-US" dirty="0"/>
              <a:t>Sentinel-2’s bands (red, 2 red-edge) and used with the published coefficients which were adapted for MERIS but have still shown satisfactory results in simulations when used with this sensor. This algorithm uses that relationship between red absorption and the transition to NIR reflectance in the red edge to detect </a:t>
            </a:r>
            <a:r>
              <a:rPr lang="en-US" dirty="0" smtClean="0"/>
              <a:t>chlorophyll-a. </a:t>
            </a:r>
            <a:endParaRPr lang="en-US" b="0" dirty="0">
              <a:effectLst/>
            </a:endParaRPr>
          </a:p>
          <a:p>
            <a:pPr rtl="0"/>
            <a:r>
              <a:rPr lang="en-US" dirty="0"/>
              <a:t/>
            </a:r>
            <a:br>
              <a:rPr lang="en-US" dirty="0"/>
            </a:br>
            <a:r>
              <a:rPr lang="en-US" dirty="0"/>
              <a:t>3)   The Landsat 8 </a:t>
            </a:r>
            <a:r>
              <a:rPr lang="en-US" dirty="0" smtClean="0"/>
              <a:t>chlorophyll-a </a:t>
            </a:r>
            <a:r>
              <a:rPr lang="en-US" dirty="0"/>
              <a:t>algorithm uses a ratio of the blue and green bands in a modified cubic polynomial, utilizing the updated published coefficients specifically adapted to Landsat 8. The updated coefficients help fit it to an in situ </a:t>
            </a:r>
            <a:r>
              <a:rPr lang="en-US" dirty="0" smtClean="0"/>
              <a:t>chlorophyll-a </a:t>
            </a:r>
            <a:r>
              <a:rPr lang="en-US" dirty="0"/>
              <a:t>dataset and the 4th coefficient helps it to detect lower concentrations of </a:t>
            </a:r>
            <a:r>
              <a:rPr lang="en-US" dirty="0" smtClean="0"/>
              <a:t>chlorophyll-a</a:t>
            </a:r>
            <a:r>
              <a:rPr lang="en-US" baseline="0" dirty="0" smtClean="0"/>
              <a:t> </a:t>
            </a:r>
            <a:r>
              <a:rPr lang="en-US" dirty="0" smtClean="0"/>
              <a:t>without </a:t>
            </a:r>
            <a:r>
              <a:rPr lang="en-US" dirty="0"/>
              <a:t>altering detection at higher concentrations. </a:t>
            </a:r>
            <a:endParaRPr lang="en-US" b="0" dirty="0">
              <a:effectLst/>
            </a:endParaRPr>
          </a:p>
          <a:p>
            <a:r>
              <a:rPr lang="en-US" dirty="0"/>
              <a:t/>
            </a:r>
            <a:br>
              <a:rPr lang="en-US" dirty="0"/>
            </a:br>
            <a:r>
              <a:rPr lang="en-US" b="0" dirty="0">
                <a:effectLst/>
              </a:rPr>
              <a:t/>
            </a:r>
            <a:br>
              <a:rPr lang="en-US" b="0" dirty="0">
                <a:effectLst/>
              </a:rPr>
            </a:br>
            <a:r>
              <a:rPr lang="en-US" b="1" dirty="0"/>
              <a:t>*explain </a:t>
            </a:r>
            <a:r>
              <a:rPr lang="en-US" b="1" dirty="0" smtClean="0"/>
              <a:t>role </a:t>
            </a:r>
            <a:r>
              <a:rPr lang="en-US" b="1" dirty="0"/>
              <a:t>of coefficients if needed*</a:t>
            </a:r>
            <a:endParaRPr lang="en-US" b="0" dirty="0">
              <a:effectLst/>
            </a:endParaRPr>
          </a:p>
          <a:p>
            <a:pPr rtl="0"/>
            <a:r>
              <a:rPr lang="en-US" dirty="0"/>
              <a:t>The coefficients are sensor-specific, obtained after a number of iterations and correlations with in situ </a:t>
            </a:r>
            <a:r>
              <a:rPr lang="en-US" dirty="0" smtClean="0"/>
              <a:t>chlorophyll-a  </a:t>
            </a:r>
            <a:r>
              <a:rPr lang="en-US" dirty="0"/>
              <a:t>from different areas. </a:t>
            </a:r>
            <a:endParaRPr lang="en-US" b="0" dirty="0">
              <a:effectLst/>
            </a:endParaRPr>
          </a:p>
          <a:p>
            <a:pPr rtl="0"/>
            <a:r>
              <a:rPr lang="en-US" dirty="0"/>
              <a:t>They also depend on: </a:t>
            </a:r>
            <a:endParaRPr lang="en-US" b="0" dirty="0">
              <a:effectLst/>
            </a:endParaRPr>
          </a:p>
          <a:p>
            <a:pPr rtl="0" fontAlgn="base"/>
            <a:r>
              <a:rPr lang="en-US" dirty="0"/>
              <a:t>   - lifetime of the sensor</a:t>
            </a:r>
          </a:p>
          <a:p>
            <a:pPr rtl="0" fontAlgn="base"/>
            <a:r>
              <a:rPr lang="en-US" dirty="0"/>
              <a:t>   - its decay with time as they lose sensitivity </a:t>
            </a:r>
          </a:p>
          <a:p>
            <a:pPr rtl="0"/>
            <a:r>
              <a:rPr lang="en-US" dirty="0"/>
              <a:t>(that's why these coefficients are evaluated frequently)</a:t>
            </a:r>
            <a:endParaRPr lang="en-US" b="0" dirty="0">
              <a:effectLst/>
            </a:endParaRPr>
          </a:p>
          <a:p>
            <a:pPr rtl="0"/>
            <a:r>
              <a:rPr lang="en-US" b="0" dirty="0">
                <a:effectLst/>
              </a:rPr>
              <a:t/>
            </a:r>
            <a:br>
              <a:rPr lang="en-US" b="0" dirty="0">
                <a:effectLst/>
              </a:rPr>
            </a:br>
            <a:r>
              <a:rPr lang="en-US" dirty="0"/>
              <a:t/>
            </a:r>
            <a:br>
              <a:rPr lang="en-US" dirty="0"/>
            </a:br>
            <a:r>
              <a:rPr lang="en-US" b="1" dirty="0"/>
              <a:t>Equation Sources</a:t>
            </a:r>
            <a:endParaRPr lang="en-US" b="0" dirty="0">
              <a:effectLst/>
            </a:endParaRPr>
          </a:p>
          <a:p>
            <a:pPr rtl="0"/>
            <a:r>
              <a:rPr lang="en-US" dirty="0"/>
              <a:t>APA citation for Landsat 8 coefficient updates: </a:t>
            </a:r>
            <a:r>
              <a:rPr lang="en-US" dirty="0" err="1"/>
              <a:t>Werdell</a:t>
            </a:r>
            <a:r>
              <a:rPr lang="en-US" dirty="0"/>
              <a:t>, J. (2014). Chlorophyll a (</a:t>
            </a:r>
            <a:r>
              <a:rPr lang="en-US" dirty="0" err="1"/>
              <a:t>chlor_a</a:t>
            </a:r>
            <a:r>
              <a:rPr lang="en-US" dirty="0"/>
              <a:t>). Retrieved October 2, 2018, from </a:t>
            </a:r>
            <a:r>
              <a:rPr lang="en-US" u="sng" dirty="0">
                <a:hlinkClick r:id="rId3"/>
              </a:rPr>
              <a:t>https://oceancolor.gsfc.nasa.gov/atbd/chlor_a/</a:t>
            </a:r>
            <a:r>
              <a:rPr lang="en-US" dirty="0"/>
              <a:t> </a:t>
            </a:r>
            <a:endParaRPr lang="en-US" b="0" dirty="0">
              <a:effectLst/>
            </a:endParaRPr>
          </a:p>
          <a:p>
            <a:pPr rtl="0"/>
            <a:r>
              <a:rPr lang="en-US" dirty="0"/>
              <a:t>APA citation for Landsat 8 algorithm: O'Reilly, J. E., </a:t>
            </a:r>
            <a:r>
              <a:rPr lang="en-US" dirty="0" err="1"/>
              <a:t>Maritorena</a:t>
            </a:r>
            <a:r>
              <a:rPr lang="en-US" dirty="0"/>
              <a:t>, S., Mitchell, B. G., Siegel, D. A., Carder, K. L., </a:t>
            </a:r>
            <a:r>
              <a:rPr lang="en-US" dirty="0" err="1"/>
              <a:t>Garver</a:t>
            </a:r>
            <a:r>
              <a:rPr lang="en-US" dirty="0"/>
              <a:t>, S. A., . . . </a:t>
            </a:r>
            <a:r>
              <a:rPr lang="en-US" dirty="0" err="1"/>
              <a:t>Mcclain</a:t>
            </a:r>
            <a:r>
              <a:rPr lang="en-US" dirty="0"/>
              <a:t>, C. (1998). Ocean color chlorophyll algorithms for </a:t>
            </a:r>
            <a:r>
              <a:rPr lang="en-US" dirty="0" err="1"/>
              <a:t>SeaWiFS</a:t>
            </a:r>
            <a:r>
              <a:rPr lang="en-US" dirty="0"/>
              <a:t>. </a:t>
            </a:r>
            <a:r>
              <a:rPr lang="en-US" i="1" dirty="0"/>
              <a:t>Journal of Geophysical Research: Oceans,</a:t>
            </a:r>
            <a:r>
              <a:rPr lang="en-US" dirty="0"/>
              <a:t> </a:t>
            </a:r>
            <a:r>
              <a:rPr lang="en-US" i="1" dirty="0"/>
              <a:t>103</a:t>
            </a:r>
            <a:r>
              <a:rPr lang="en-US" dirty="0"/>
              <a:t>(C11), 24937-24953. doi:10.1029/98jc02160</a:t>
            </a:r>
            <a:endParaRPr lang="en-US" b="0" dirty="0">
              <a:effectLst/>
            </a:endParaRPr>
          </a:p>
          <a:p>
            <a:pPr rtl="0"/>
            <a:r>
              <a:rPr lang="en-US" dirty="0"/>
              <a:t>APA citation for Sentinel-2 algorithm: Moses, W. J., </a:t>
            </a:r>
            <a:r>
              <a:rPr lang="en-US" dirty="0" err="1"/>
              <a:t>Gitelson</a:t>
            </a:r>
            <a:r>
              <a:rPr lang="en-US" dirty="0"/>
              <a:t>, A. A., </a:t>
            </a:r>
            <a:r>
              <a:rPr lang="en-US" dirty="0" err="1"/>
              <a:t>Berdnikov</a:t>
            </a:r>
            <a:r>
              <a:rPr lang="en-US" dirty="0"/>
              <a:t>, S., </a:t>
            </a:r>
            <a:r>
              <a:rPr lang="en-US" dirty="0" err="1"/>
              <a:t>Saprygin</a:t>
            </a:r>
            <a:r>
              <a:rPr lang="en-US" dirty="0"/>
              <a:t>, V., &amp; </a:t>
            </a:r>
            <a:r>
              <a:rPr lang="en-US" dirty="0" err="1"/>
              <a:t>Povazhnyi</a:t>
            </a:r>
            <a:r>
              <a:rPr lang="en-US" dirty="0"/>
              <a:t>, V. (2012). Operational MERIS-based NIR-red algorithms for estimating chlorophyll-a concentrations in coastal waters — The Azov Sea case study. </a:t>
            </a:r>
            <a:r>
              <a:rPr lang="en-US" i="1" dirty="0"/>
              <a:t>Remote Sensing of Environment,</a:t>
            </a:r>
            <a:r>
              <a:rPr lang="en-US" dirty="0"/>
              <a:t> </a:t>
            </a:r>
            <a:r>
              <a:rPr lang="en-US" i="1" dirty="0"/>
              <a:t>121</a:t>
            </a:r>
            <a:r>
              <a:rPr lang="en-US" dirty="0"/>
              <a:t>, 118-124. doi:10.1016/j.rse.2012.01.024 </a:t>
            </a:r>
            <a:br>
              <a:rPr lang="en-US" dirty="0"/>
            </a:br>
            <a:r>
              <a:rPr lang="en-US" dirty="0"/>
              <a:t/>
            </a:r>
            <a:br>
              <a:rPr lang="en-US" dirty="0"/>
            </a:br>
            <a:endParaRPr lang="en-US" b="0" dirty="0">
              <a:effectLst/>
            </a:endParaRPr>
          </a:p>
          <a:p>
            <a:r>
              <a:rPr lang="en-US" dirty="0"/>
              <a:t/>
            </a:r>
            <a:br>
              <a:rPr lang="en-US" dirty="0"/>
            </a:br>
            <a:endParaRPr lang="en-US" dirty="0"/>
          </a:p>
        </p:txBody>
      </p:sp>
      <p:sp>
        <p:nvSpPr>
          <p:cNvPr id="4" name="Slide Number Placeholder 3"/>
          <p:cNvSpPr>
            <a:spLocks noGrp="1"/>
          </p:cNvSpPr>
          <p:nvPr>
            <p:ph type="sldNum" sz="quarter" idx="10"/>
          </p:nvPr>
        </p:nvSpPr>
        <p:spPr/>
        <p:txBody>
          <a:bodyPr/>
          <a:lstStyle/>
          <a:p>
            <a:pPr defTabSz="931774">
              <a:defRPr/>
            </a:pPr>
            <a:fld id="{0535C12C-436B-478B-9EA8-7D7AB2695871}" type="slidenum">
              <a:rPr lang="en-US">
                <a:solidFill>
                  <a:prstClr val="black"/>
                </a:solidFill>
                <a:latin typeface="Calibri" panose="020F0502020204030204"/>
              </a:rPr>
              <a:pPr defTabSz="931774">
                <a:defRPr/>
              </a:pPr>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1075721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smtClean="0"/>
              <a:t>We </a:t>
            </a:r>
            <a:r>
              <a:rPr lang="en-US" dirty="0"/>
              <a:t>incorporated surface current data into our model to improve the accuracy of the predictive </a:t>
            </a:r>
            <a:r>
              <a:rPr lang="en-US" dirty="0" err="1"/>
              <a:t>washup</a:t>
            </a:r>
            <a:r>
              <a:rPr lang="en-US" dirty="0"/>
              <a:t> map. The modeled surface current data were obtained from NOAA. The data included variables for U and V, which are eastward and northward velocity, respectively. This data was averaged over 10 day periods and then converted into raster datasets displaying the direction and magnitude of the currents. These two </a:t>
            </a:r>
            <a:r>
              <a:rPr lang="en-US" dirty="0" err="1"/>
              <a:t>rasters</a:t>
            </a:r>
            <a:r>
              <a:rPr lang="en-US" dirty="0"/>
              <a:t> were used as inputs into the Particle Track Tool in ArcGIS Pro to predict where the algae may wash ashore. </a:t>
            </a:r>
            <a:endParaRPr lang="en-US" b="0" dirty="0">
              <a:effectLst/>
            </a:endParaRPr>
          </a:p>
          <a:p>
            <a:pPr rtl="0"/>
            <a:r>
              <a:rPr lang="en-US" b="0" dirty="0">
                <a:effectLst/>
              </a:rPr>
              <a:t/>
            </a:r>
            <a:br>
              <a:rPr lang="en-US" b="0" dirty="0">
                <a:effectLst/>
              </a:rPr>
            </a:br>
            <a:r>
              <a:rPr lang="en-US" dirty="0"/>
              <a:t>We also made the assumption that algae within the 2 meter bathymetry line would wash ashore due to wave forcing, so </a:t>
            </a:r>
            <a:r>
              <a:rPr lang="en-US" dirty="0" smtClean="0"/>
              <a:t>chlorophyll-a </a:t>
            </a:r>
            <a:r>
              <a:rPr lang="en-US" dirty="0"/>
              <a:t>points within 2 meters of shore were excluded in the tool. </a:t>
            </a:r>
            <a:endParaRPr lang="en-US" b="0" dirty="0">
              <a:effectLst/>
            </a:endParaRPr>
          </a:p>
          <a:p>
            <a:r>
              <a:rPr lang="en-US" dirty="0"/>
              <a:t/>
            </a:r>
            <a:br>
              <a:rPr lang="en-US" dirty="0"/>
            </a:br>
            <a:r>
              <a:rPr lang="en-US" dirty="0"/>
              <a:t/>
            </a:r>
            <a:br>
              <a:rPr lang="en-US" dirty="0"/>
            </a:br>
            <a:r>
              <a:rPr lang="en-US" dirty="0"/>
              <a:t>Map Source: NASA DEVELOP ARC Lake Michigan Water Resources II</a:t>
            </a:r>
            <a:endParaRPr lang="en-US" b="0" dirty="0">
              <a:effectLst/>
            </a:endParaRPr>
          </a:p>
          <a:p>
            <a:endParaRPr lang="en-US" dirty="0"/>
          </a:p>
        </p:txBody>
      </p:sp>
      <p:sp>
        <p:nvSpPr>
          <p:cNvPr id="4" name="Slide Number Placeholder 3"/>
          <p:cNvSpPr>
            <a:spLocks noGrp="1"/>
          </p:cNvSpPr>
          <p:nvPr>
            <p:ph type="sldNum" sz="quarter" idx="5"/>
          </p:nvPr>
        </p:nvSpPr>
        <p:spPr/>
        <p:txBody>
          <a:bodyPr/>
          <a:lstStyle/>
          <a:p>
            <a:pPr defTabSz="931774">
              <a:defRPr/>
            </a:pPr>
            <a:fld id="{0535C12C-436B-478B-9EA8-7D7AB2695871}" type="slidenum">
              <a:rPr lang="en-US">
                <a:solidFill>
                  <a:prstClr val="black"/>
                </a:solidFill>
                <a:latin typeface="Calibri" panose="020F0502020204030204"/>
              </a:rPr>
              <a:pPr defTabSz="931774">
                <a:defRPr/>
              </a:pPr>
              <a:t>12</a:t>
            </a:fld>
            <a:endParaRPr lang="en-US">
              <a:solidFill>
                <a:prstClr val="black"/>
              </a:solidFill>
              <a:latin typeface="Calibri" panose="020F0502020204030204"/>
            </a:endParaRPr>
          </a:p>
        </p:txBody>
      </p:sp>
    </p:spTree>
    <p:extLst>
      <p:ext uri="{BB962C8B-B14F-4D97-AF65-F5344CB8AC3E}">
        <p14:creationId xmlns:p14="http://schemas.microsoft.com/office/powerpoint/2010/main" val="16210837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smtClean="0"/>
              <a:t>This </a:t>
            </a:r>
            <a:r>
              <a:rPr lang="en-US" dirty="0"/>
              <a:t>flowchart serves as a description of our final product. *Run-through of the chart*</a:t>
            </a:r>
            <a:endParaRPr lang="en-US" b="0" dirty="0">
              <a:effectLst/>
            </a:endParaRPr>
          </a:p>
          <a:p>
            <a:r>
              <a:rPr lang="en-US" dirty="0"/>
              <a:t/>
            </a:r>
            <a:br>
              <a:rPr lang="en-US" dirty="0"/>
            </a:br>
            <a:endParaRPr lang="en-US" dirty="0"/>
          </a:p>
        </p:txBody>
      </p:sp>
      <p:sp>
        <p:nvSpPr>
          <p:cNvPr id="4" name="Slide Number Placeholder 3"/>
          <p:cNvSpPr>
            <a:spLocks noGrp="1"/>
          </p:cNvSpPr>
          <p:nvPr>
            <p:ph type="sldNum" sz="quarter" idx="5"/>
          </p:nvPr>
        </p:nvSpPr>
        <p:spPr/>
        <p:txBody>
          <a:bodyPr/>
          <a:lstStyle/>
          <a:p>
            <a:pPr defTabSz="931774">
              <a:defRPr/>
            </a:pPr>
            <a:fld id="{0535C12C-436B-478B-9EA8-7D7AB2695871}" type="slidenum">
              <a:rPr lang="en-US">
                <a:solidFill>
                  <a:prstClr val="black"/>
                </a:solidFill>
                <a:latin typeface="Calibri" panose="020F0502020204030204"/>
              </a:rPr>
              <a:pPr defTabSz="931774">
                <a:defRPr/>
              </a:pPr>
              <a:t>13</a:t>
            </a:fld>
            <a:endParaRPr lang="en-US">
              <a:solidFill>
                <a:prstClr val="black"/>
              </a:solidFill>
              <a:latin typeface="Calibri" panose="020F0502020204030204"/>
            </a:endParaRPr>
          </a:p>
        </p:txBody>
      </p:sp>
    </p:spTree>
    <p:extLst>
      <p:ext uri="{BB962C8B-B14F-4D97-AF65-F5344CB8AC3E}">
        <p14:creationId xmlns:p14="http://schemas.microsoft.com/office/powerpoint/2010/main" val="30922613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14</a:t>
            </a:fld>
            <a:endParaRPr lang="en-US"/>
          </a:p>
        </p:txBody>
      </p:sp>
    </p:spTree>
    <p:extLst>
      <p:ext uri="{BB962C8B-B14F-4D97-AF65-F5344CB8AC3E}">
        <p14:creationId xmlns:p14="http://schemas.microsoft.com/office/powerpoint/2010/main" val="9846697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Here </a:t>
            </a:r>
            <a:r>
              <a:rPr lang="en-US" sz="1200" b="0" i="0" u="none" strike="noStrike" kern="1200" dirty="0">
                <a:solidFill>
                  <a:schemeClr val="tx1"/>
                </a:solidFill>
                <a:effectLst/>
                <a:latin typeface="+mn-lt"/>
                <a:ea typeface="+mn-ea"/>
                <a:cs typeface="+mn-cs"/>
              </a:rPr>
              <a:t>we have a Sentinel-2 and Landsat 8 images processed with their respective </a:t>
            </a:r>
            <a:r>
              <a:rPr lang="en-US" sz="1200" b="0" i="0" u="none" strike="noStrike" kern="1200" dirty="0" smtClean="0">
                <a:solidFill>
                  <a:schemeClr val="tx1"/>
                </a:solidFill>
                <a:effectLst/>
                <a:latin typeface="+mn-lt"/>
                <a:ea typeface="+mn-ea"/>
                <a:cs typeface="+mn-cs"/>
              </a:rPr>
              <a:t>chlorophyll-a </a:t>
            </a:r>
            <a:r>
              <a:rPr lang="en-US" sz="1200" b="0" i="0" u="none" strike="noStrike" kern="1200" dirty="0">
                <a:solidFill>
                  <a:schemeClr val="tx1"/>
                </a:solidFill>
                <a:effectLst/>
                <a:latin typeface="+mn-lt"/>
                <a:ea typeface="+mn-ea"/>
                <a:cs typeface="+mn-cs"/>
              </a:rPr>
              <a:t>algorithms. The red indicated higher </a:t>
            </a:r>
            <a:r>
              <a:rPr lang="en-US" sz="1200" b="0" i="0" u="none" strike="noStrike" kern="1200" dirty="0" smtClean="0">
                <a:solidFill>
                  <a:schemeClr val="tx1"/>
                </a:solidFill>
                <a:effectLst/>
                <a:latin typeface="+mn-lt"/>
                <a:ea typeface="+mn-ea"/>
                <a:cs typeface="+mn-cs"/>
              </a:rPr>
              <a:t>chlorophyll-a </a:t>
            </a:r>
            <a:r>
              <a:rPr lang="en-US" sz="1200" b="0" i="0" u="none" strike="noStrike" kern="1200" dirty="0">
                <a:solidFill>
                  <a:schemeClr val="tx1"/>
                </a:solidFill>
                <a:effectLst/>
                <a:latin typeface="+mn-lt"/>
                <a:ea typeface="+mn-ea"/>
                <a:cs typeface="+mn-cs"/>
              </a:rPr>
              <a:t>concentration and we would expect it to be higher near shore like Landsat 8. The two outputs gave very different results due to an issue with the </a:t>
            </a:r>
            <a:r>
              <a:rPr lang="en-US" sz="1200" b="0" i="0" u="none" strike="noStrike" kern="1200" dirty="0" smtClean="0">
                <a:solidFill>
                  <a:schemeClr val="tx1"/>
                </a:solidFill>
                <a:effectLst/>
                <a:latin typeface="+mn-lt"/>
                <a:ea typeface="+mn-ea"/>
                <a:cs typeface="+mn-cs"/>
              </a:rPr>
              <a:t>Sentinel-2 chlorophyll-a </a:t>
            </a:r>
            <a:r>
              <a:rPr lang="en-US" sz="1200" b="0" i="0" u="none" strike="noStrike" kern="1200" dirty="0">
                <a:solidFill>
                  <a:schemeClr val="tx1"/>
                </a:solidFill>
                <a:effectLst/>
                <a:latin typeface="+mn-lt"/>
                <a:ea typeface="+mn-ea"/>
                <a:cs typeface="+mn-cs"/>
              </a:rPr>
              <a:t>detection, making the </a:t>
            </a:r>
            <a:r>
              <a:rPr lang="en-US" sz="1200" b="0" i="0" u="none" strike="noStrike" kern="1200" dirty="0" smtClean="0">
                <a:solidFill>
                  <a:schemeClr val="tx1"/>
                </a:solidFill>
                <a:effectLst/>
                <a:latin typeface="+mn-lt"/>
                <a:ea typeface="+mn-ea"/>
                <a:cs typeface="+mn-cs"/>
              </a:rPr>
              <a:t>Landsat </a:t>
            </a:r>
            <a:r>
              <a:rPr lang="en-US" sz="1200" b="0" i="0" u="none" strike="noStrike" kern="1200" dirty="0">
                <a:solidFill>
                  <a:schemeClr val="tx1"/>
                </a:solidFill>
                <a:effectLst/>
                <a:latin typeface="+mn-lt"/>
                <a:ea typeface="+mn-ea"/>
                <a:cs typeface="+mn-cs"/>
              </a:rPr>
              <a:t>8 output the more accurate of the two. </a:t>
            </a:r>
            <a:endParaRPr lang="en-US" b="0" dirty="0">
              <a:effectLst/>
            </a:endParaRPr>
          </a:p>
          <a:p>
            <a:endParaRPr lang="en-US" dirty="0"/>
          </a:p>
          <a:p>
            <a:pPr rtl="0"/>
            <a:r>
              <a:rPr lang="en-US" dirty="0"/>
              <a:t>Potential reasons why:</a:t>
            </a:r>
            <a:endParaRPr lang="en-US" b="0" dirty="0">
              <a:effectLst/>
            </a:endParaRPr>
          </a:p>
          <a:p>
            <a:pPr rtl="0" fontAlgn="base"/>
            <a:r>
              <a:rPr lang="en-US" dirty="0"/>
              <a:t>     - The algorithm </a:t>
            </a:r>
            <a:r>
              <a:rPr lang="en-US" dirty="0" smtClean="0"/>
              <a:t>wasn’t </a:t>
            </a:r>
            <a:r>
              <a:rPr lang="en-US" dirty="0"/>
              <a:t>designed for Sentinel and even though simulations pointed to good results with sentinel it might not work for our location. </a:t>
            </a:r>
          </a:p>
          <a:p>
            <a:pPr rtl="0" fontAlgn="base"/>
            <a:r>
              <a:rPr lang="en-US" dirty="0"/>
              <a:t>     - The algorithm used observed </a:t>
            </a:r>
            <a:r>
              <a:rPr lang="en-US" dirty="0" smtClean="0"/>
              <a:t>chlorophyll-a </a:t>
            </a:r>
            <a:r>
              <a:rPr lang="en-US" dirty="0"/>
              <a:t>data from Russia that might NOT be comparable to our location, although creating a global algorithm was one of the objectives of Moses et al 2012</a:t>
            </a:r>
          </a:p>
          <a:p>
            <a:pPr rtl="0"/>
            <a:endParaRPr lang="en-US" dirty="0"/>
          </a:p>
          <a:p>
            <a:pPr rtl="0"/>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15</a:t>
            </a:fld>
            <a:endParaRPr lang="en-US"/>
          </a:p>
        </p:txBody>
      </p:sp>
    </p:spTree>
    <p:extLst>
      <p:ext uri="{BB962C8B-B14F-4D97-AF65-F5344CB8AC3E}">
        <p14:creationId xmlns:p14="http://schemas.microsoft.com/office/powerpoint/2010/main" val="25962234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smtClean="0"/>
              <a:t>The </a:t>
            </a:r>
            <a:r>
              <a:rPr lang="en-US" dirty="0"/>
              <a:t>floating algae index was used to compare with the results of both algorithms. </a:t>
            </a:r>
          </a:p>
          <a:p>
            <a:pPr rtl="0"/>
            <a:r>
              <a:rPr lang="en-US" dirty="0"/>
              <a:t>We found that there is no correlation between the two. </a:t>
            </a:r>
          </a:p>
          <a:p>
            <a:pPr rtl="0"/>
            <a:endParaRPr lang="en-US" b="0" dirty="0">
              <a:effectLst/>
            </a:endParaRPr>
          </a:p>
          <a:p>
            <a:pPr rtl="0"/>
            <a:r>
              <a:rPr lang="en-US" dirty="0"/>
              <a:t>Could be because:</a:t>
            </a:r>
            <a:endParaRPr lang="en-US" b="0" dirty="0">
              <a:effectLst/>
            </a:endParaRPr>
          </a:p>
          <a:p>
            <a:pPr rtl="0" fontAlgn="base"/>
            <a:r>
              <a:rPr lang="en-US" dirty="0"/>
              <a:t>FAI is specifically designed to pick up algae floating on the water’s surface, whereas chlorophyll-a values are measured for the water column and include suspended phytoplankton, could be discrepancy between the two.</a:t>
            </a:r>
          </a:p>
          <a:p>
            <a:pPr rtl="0"/>
            <a:r>
              <a:rPr lang="en-US" b="0" dirty="0">
                <a:effectLst/>
              </a:rPr>
              <a:t/>
            </a:r>
            <a:br>
              <a:rPr lang="en-US" b="0" dirty="0">
                <a:effectLst/>
              </a:rPr>
            </a:br>
            <a:r>
              <a:rPr lang="en-US" b="0" dirty="0">
                <a:effectLst/>
              </a:rPr>
              <a:t/>
            </a:r>
            <a:br>
              <a:rPr lang="en-US" b="0" dirty="0">
                <a:effectLst/>
              </a:rPr>
            </a:br>
            <a:endParaRPr lang="en-US" b="0" dirty="0">
              <a:effectLst/>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16</a:t>
            </a:fld>
            <a:endParaRPr lang="en-US"/>
          </a:p>
        </p:txBody>
      </p:sp>
    </p:spTree>
    <p:extLst>
      <p:ext uri="{BB962C8B-B14F-4D97-AF65-F5344CB8AC3E}">
        <p14:creationId xmlns:p14="http://schemas.microsoft.com/office/powerpoint/2010/main" val="20240496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smtClean="0"/>
              <a:t>We’ve </a:t>
            </a:r>
            <a:r>
              <a:rPr lang="en-US" dirty="0"/>
              <a:t>looked at change </a:t>
            </a:r>
            <a:r>
              <a:rPr lang="en-US"/>
              <a:t>in </a:t>
            </a:r>
            <a:r>
              <a:rPr lang="en-US" smtClean="0"/>
              <a:t>chlorophyll-a </a:t>
            </a:r>
            <a:r>
              <a:rPr lang="en-US" dirty="0"/>
              <a:t>detected by Landsat 8 over the course of 1 study year, 2017. On the Y axis we have just a count of </a:t>
            </a:r>
            <a:r>
              <a:rPr lang="en-US" dirty="0" smtClean="0"/>
              <a:t>chlorophyll-a </a:t>
            </a:r>
            <a:r>
              <a:rPr lang="en-US" dirty="0"/>
              <a:t>classified pixels that fell between 3-100 micrograms/Liter, X is each month for the 2017 </a:t>
            </a:r>
            <a:r>
              <a:rPr lang="en-US" dirty="0" err="1"/>
              <a:t>washup</a:t>
            </a:r>
            <a:r>
              <a:rPr lang="en-US" dirty="0"/>
              <a:t> season. What we noticed was that we have 2 </a:t>
            </a:r>
            <a:r>
              <a:rPr lang="en-US" dirty="0" smtClean="0"/>
              <a:t>chlorophyll-a </a:t>
            </a:r>
            <a:r>
              <a:rPr lang="en-US" dirty="0"/>
              <a:t>peaks, one in July and one in September, and the lowest levels in August which is on par with </a:t>
            </a:r>
            <a:r>
              <a:rPr lang="en-US" i="1" dirty="0" err="1"/>
              <a:t>Cladophora</a:t>
            </a:r>
            <a:r>
              <a:rPr lang="en-US" i="1" dirty="0"/>
              <a:t> </a:t>
            </a:r>
            <a:r>
              <a:rPr lang="en-US" dirty="0" err="1"/>
              <a:t>washup</a:t>
            </a:r>
            <a:r>
              <a:rPr lang="en-US" dirty="0"/>
              <a:t> behavior. </a:t>
            </a:r>
          </a:p>
          <a:p>
            <a:pPr rtl="0"/>
            <a:endParaRPr lang="en-US" dirty="0"/>
          </a:p>
          <a:p>
            <a:pPr defTabSz="931774">
              <a:defRPr/>
            </a:pPr>
            <a:r>
              <a:rPr lang="en-US" dirty="0"/>
              <a:t>Due to the quality of results from Landsat 8 vs Sentinel-2, only the output from Landsat 8 was used as an input for the Predictive </a:t>
            </a:r>
            <a:r>
              <a:rPr lang="en-US" dirty="0" err="1"/>
              <a:t>Washup</a:t>
            </a:r>
            <a:r>
              <a:rPr lang="en-US" dirty="0"/>
              <a:t> Tool. </a:t>
            </a:r>
            <a:endParaRPr lang="en-US" b="0" dirty="0">
              <a:effectLst/>
            </a:endParaRPr>
          </a:p>
          <a:p>
            <a:pPr rtl="0"/>
            <a:endParaRPr lang="en-US" b="0" dirty="0">
              <a:effectLst/>
            </a:endParaRPr>
          </a:p>
          <a:p>
            <a:pPr rtl="0"/>
            <a:r>
              <a:rPr lang="en-US" b="0" dirty="0">
                <a:effectLst/>
              </a:rPr>
              <a:t/>
            </a:r>
            <a:br>
              <a:rPr lang="en-US" b="0" dirty="0">
                <a:effectLst/>
              </a:rPr>
            </a:br>
            <a:r>
              <a:rPr lang="en-US" b="0" dirty="0">
                <a:effectLst/>
              </a:rPr>
              <a:t/>
            </a:r>
            <a:br>
              <a:rPr lang="en-US" b="0" dirty="0">
                <a:effectLst/>
              </a:rPr>
            </a:br>
            <a:r>
              <a:rPr lang="en-US" dirty="0"/>
              <a:t>(FYI - Riley et al 2015, west beaches had higher </a:t>
            </a:r>
            <a:r>
              <a:rPr lang="en-US" dirty="0" err="1"/>
              <a:t>cladophora</a:t>
            </a:r>
            <a:r>
              <a:rPr lang="en-US" dirty="0"/>
              <a:t> except in </a:t>
            </a:r>
            <a:r>
              <a:rPr lang="en-US" dirty="0" err="1"/>
              <a:t>aug</a:t>
            </a:r>
            <a:r>
              <a:rPr lang="en-US" dirty="0"/>
              <a:t> when the southern shores get the most)</a:t>
            </a:r>
            <a:endParaRPr lang="en-US" b="0" dirty="0">
              <a:effectLst/>
            </a:endParaRPr>
          </a:p>
          <a:p>
            <a:r>
              <a:rPr lang="en-US" b="0" dirty="0">
                <a:effectLst/>
              </a:rPr>
              <a:t/>
            </a:r>
            <a:br>
              <a:rPr lang="en-US" b="0" dirty="0">
                <a:effectLst/>
              </a:rPr>
            </a:br>
            <a:r>
              <a:rPr lang="en-US" dirty="0"/>
              <a:t/>
            </a:r>
            <a:br>
              <a:rPr lang="en-US" dirty="0"/>
            </a:br>
            <a:endParaRPr lang="en-US" b="0" dirty="0">
              <a:effectLst/>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17</a:t>
            </a:fld>
            <a:endParaRPr lang="en-US"/>
          </a:p>
        </p:txBody>
      </p:sp>
    </p:spTree>
    <p:extLst>
      <p:ext uri="{BB962C8B-B14F-4D97-AF65-F5344CB8AC3E}">
        <p14:creationId xmlns:p14="http://schemas.microsoft.com/office/powerpoint/2010/main" val="4092311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This </a:t>
            </a:r>
            <a:r>
              <a:rPr lang="en-US" dirty="0"/>
              <a:t>shows the particle track tool in action, using Landsat 8 data from August 2016. It depicts the trajectory of chlorophyll-a point movement with surface water currents, which are the orange lines. The green points represent detected chlorophyll-a. </a:t>
            </a:r>
            <a:endParaRPr lang="en-US" b="0" dirty="0">
              <a:effectLst/>
            </a:endParaRPr>
          </a:p>
          <a:p>
            <a:pPr defTabSz="931774">
              <a:defRPr/>
            </a:pPr>
            <a:endParaRPr lang="en-US" b="0" dirty="0">
              <a:effectLst/>
            </a:endParaRPr>
          </a:p>
          <a:p>
            <a:pPr rtl="0"/>
            <a:r>
              <a:rPr lang="en-US" sz="1200" b="0" i="0" u="none" strike="noStrike" kern="1200" dirty="0">
                <a:solidFill>
                  <a:schemeClr val="tx1"/>
                </a:solidFill>
                <a:effectLst/>
                <a:latin typeface="+mn-lt"/>
                <a:ea typeface="+mn-ea"/>
                <a:cs typeface="+mn-cs"/>
              </a:rPr>
              <a:t>Base Layer Source: </a:t>
            </a:r>
            <a:r>
              <a:rPr lang="en-US" sz="1200" b="0" i="0" u="none" strike="noStrike" kern="1200" dirty="0" err="1">
                <a:solidFill>
                  <a:schemeClr val="tx1"/>
                </a:solidFill>
                <a:effectLst/>
                <a:latin typeface="+mn-lt"/>
                <a:ea typeface="+mn-ea"/>
                <a:cs typeface="+mn-cs"/>
              </a:rPr>
              <a:t>Esri</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DigitalGlobe</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GeoEye</a:t>
            </a:r>
            <a:r>
              <a:rPr lang="en-US" sz="1200" b="0" i="0" u="none" strike="noStrike" kern="1200" dirty="0">
                <a:solidFill>
                  <a:schemeClr val="tx1"/>
                </a:solidFill>
                <a:effectLst/>
                <a:latin typeface="+mn-lt"/>
                <a:ea typeface="+mn-ea"/>
                <a:cs typeface="+mn-cs"/>
              </a:rPr>
              <a:t>, Earthstar </a:t>
            </a:r>
            <a:r>
              <a:rPr lang="en-US" sz="1200" b="0" i="0" u="none" strike="noStrike" kern="1200" dirty="0" err="1">
                <a:solidFill>
                  <a:schemeClr val="tx1"/>
                </a:solidFill>
                <a:effectLst/>
                <a:latin typeface="+mn-lt"/>
                <a:ea typeface="+mn-ea"/>
                <a:cs typeface="+mn-cs"/>
              </a:rPr>
              <a:t>Geographics</a:t>
            </a:r>
            <a:r>
              <a:rPr lang="en-US" sz="1200" b="0" i="0" u="none" strike="noStrike" kern="1200" dirty="0">
                <a:solidFill>
                  <a:schemeClr val="tx1"/>
                </a:solidFill>
                <a:effectLst/>
                <a:latin typeface="+mn-lt"/>
                <a:ea typeface="+mn-ea"/>
                <a:cs typeface="+mn-cs"/>
              </a:rPr>
              <a:t>, CNES/Airbus DS, USDA, USGS, </a:t>
            </a:r>
            <a:r>
              <a:rPr lang="en-US" sz="1200" b="0" i="0" u="none" strike="noStrike" kern="1200" dirty="0" err="1">
                <a:solidFill>
                  <a:schemeClr val="tx1"/>
                </a:solidFill>
                <a:effectLst/>
                <a:latin typeface="+mn-lt"/>
                <a:ea typeface="+mn-ea"/>
                <a:cs typeface="+mn-cs"/>
              </a:rPr>
              <a:t>AeroGRID</a:t>
            </a:r>
            <a:r>
              <a:rPr lang="en-US" sz="1200" b="0" i="0" u="none" strike="noStrike" kern="1200" dirty="0">
                <a:solidFill>
                  <a:schemeClr val="tx1"/>
                </a:solidFill>
                <a:effectLst/>
                <a:latin typeface="+mn-lt"/>
                <a:ea typeface="+mn-ea"/>
                <a:cs typeface="+mn-cs"/>
              </a:rPr>
              <a:t>, IGN, and the GIS User Community </a:t>
            </a:r>
            <a:endParaRPr lang="en-US" b="0" dirty="0">
              <a:effectLst/>
            </a:endParaRPr>
          </a:p>
          <a:p>
            <a:r>
              <a:rPr lang="en-US" dirty="0"/>
              <a:t/>
            </a:r>
            <a:br>
              <a:rPr lang="en-US" dirty="0"/>
            </a:br>
            <a:endParaRPr lang="en-US" b="0" dirty="0">
              <a:effectLst/>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18</a:t>
            </a:fld>
            <a:endParaRPr lang="en-US"/>
          </a:p>
        </p:txBody>
      </p:sp>
    </p:spTree>
    <p:extLst>
      <p:ext uri="{BB962C8B-B14F-4D97-AF65-F5344CB8AC3E}">
        <p14:creationId xmlns:p14="http://schemas.microsoft.com/office/powerpoint/2010/main" val="27235701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0" dirty="0" smtClean="0">
                <a:effectLst/>
              </a:rPr>
              <a:t>This </a:t>
            </a:r>
            <a:r>
              <a:rPr lang="en-US" b="0" dirty="0">
                <a:effectLst/>
              </a:rPr>
              <a:t>is a comparison of our model outputs and in situ data collected by GWMKE that shows the predicted vs. actual </a:t>
            </a:r>
            <a:r>
              <a:rPr lang="en-US" b="0" i="1" dirty="0" err="1">
                <a:effectLst/>
              </a:rPr>
              <a:t>C</a:t>
            </a:r>
            <a:r>
              <a:rPr lang="en-US" b="0" i="1" dirty="0" err="1" smtClean="0">
                <a:effectLst/>
              </a:rPr>
              <a:t>ladophora</a:t>
            </a:r>
            <a:r>
              <a:rPr lang="en-US" b="0" dirty="0" smtClean="0">
                <a:effectLst/>
              </a:rPr>
              <a:t> </a:t>
            </a:r>
            <a:r>
              <a:rPr lang="en-US" b="0" dirty="0">
                <a:effectLst/>
              </a:rPr>
              <a:t>washup locations for June 30, 2018. The inset maps show that some points detected as </a:t>
            </a:r>
            <a:r>
              <a:rPr lang="en-US" b="0" i="1" dirty="0" err="1">
                <a:effectLst/>
              </a:rPr>
              <a:t>C</a:t>
            </a:r>
            <a:r>
              <a:rPr lang="en-US" b="0" i="1" dirty="0" err="1" smtClean="0">
                <a:effectLst/>
              </a:rPr>
              <a:t>ladophora</a:t>
            </a:r>
            <a:r>
              <a:rPr lang="en-US" b="0" dirty="0" smtClean="0">
                <a:effectLst/>
              </a:rPr>
              <a:t>  </a:t>
            </a:r>
            <a:r>
              <a:rPr lang="en-US" b="0" dirty="0">
                <a:effectLst/>
              </a:rPr>
              <a:t>in our model may have been vegetation on the land. We clipped our input </a:t>
            </a:r>
            <a:r>
              <a:rPr lang="en-US" b="0" dirty="0" err="1">
                <a:effectLst/>
              </a:rPr>
              <a:t>rasters</a:t>
            </a:r>
            <a:r>
              <a:rPr lang="en-US" b="0" dirty="0">
                <a:effectLst/>
              </a:rPr>
              <a:t> based on NOAA cusp measurements of the extent of lake Michigan, but the extent predicted by NOAA may not have been accurate in all locations. </a:t>
            </a:r>
          </a:p>
          <a:p>
            <a:pPr defTabSz="931774">
              <a:defRPr/>
            </a:pPr>
            <a:endParaRPr lang="en-US" b="0" dirty="0">
              <a:effectLst/>
            </a:endParaRPr>
          </a:p>
          <a:p>
            <a:pPr rtl="0"/>
            <a:r>
              <a:rPr lang="en-US" dirty="0"/>
              <a:t>Map Source: NASA DEVELOP ARC Lake Michigan Water Resources II</a:t>
            </a:r>
            <a:endParaRPr lang="en-US" b="0" dirty="0">
              <a:effectLst/>
            </a:endParaRPr>
          </a:p>
          <a:p>
            <a:pPr rtl="0"/>
            <a:r>
              <a:rPr lang="en-US" dirty="0"/>
              <a:t>Base Layer Source: </a:t>
            </a:r>
            <a:r>
              <a:rPr lang="en-US" dirty="0" err="1"/>
              <a:t>Esri</a:t>
            </a:r>
            <a:r>
              <a:rPr lang="en-US" dirty="0"/>
              <a:t>, HERE, Garmin, OpenStreetMap contributors, and the GIS user community</a:t>
            </a:r>
            <a:br>
              <a:rPr lang="en-US" dirty="0"/>
            </a:br>
            <a:endParaRPr lang="en-US" i="0" dirty="0"/>
          </a:p>
        </p:txBody>
      </p:sp>
      <p:sp>
        <p:nvSpPr>
          <p:cNvPr id="4" name="Slide Number Placeholder 3"/>
          <p:cNvSpPr>
            <a:spLocks noGrp="1"/>
          </p:cNvSpPr>
          <p:nvPr>
            <p:ph type="sldNum" sz="quarter" idx="10"/>
          </p:nvPr>
        </p:nvSpPr>
        <p:spPr/>
        <p:txBody>
          <a:bodyPr/>
          <a:lstStyle/>
          <a:p>
            <a:fld id="{0535C12C-436B-478B-9EA8-7D7AB2695871}" type="slidenum">
              <a:rPr lang="en-US" smtClean="0"/>
              <a:t>19</a:t>
            </a:fld>
            <a:endParaRPr lang="en-US"/>
          </a:p>
        </p:txBody>
      </p:sp>
    </p:spTree>
    <p:extLst>
      <p:ext uri="{BB962C8B-B14F-4D97-AF65-F5344CB8AC3E}">
        <p14:creationId xmlns:p14="http://schemas.microsoft.com/office/powerpoint/2010/main" val="11142441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44fd5091e4_0_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44fd5091e4_0_4: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pPr rtl="0"/>
            <a:r>
              <a:rPr lang="en-US" dirty="0"/>
              <a:t>Our team analyzed </a:t>
            </a:r>
            <a:r>
              <a:rPr lang="en-US" i="1" dirty="0" err="1"/>
              <a:t>Cladophora</a:t>
            </a:r>
            <a:r>
              <a:rPr lang="en-US" i="1" dirty="0"/>
              <a:t> </a:t>
            </a:r>
            <a:r>
              <a:rPr lang="en-US" i="1" dirty="0" err="1"/>
              <a:t>glomerata</a:t>
            </a:r>
            <a:r>
              <a:rPr lang="en-US" i="1" dirty="0"/>
              <a:t>, </a:t>
            </a:r>
            <a:r>
              <a:rPr lang="en-US" dirty="0"/>
              <a:t>a green </a:t>
            </a:r>
            <a:r>
              <a:rPr lang="en-US" dirty="0" err="1"/>
              <a:t>macroalgae</a:t>
            </a:r>
            <a:r>
              <a:rPr lang="en-US" dirty="0"/>
              <a:t>, that, unless you’re from the Great Lakes, may be unfamiliar to you. </a:t>
            </a:r>
            <a:r>
              <a:rPr lang="en-US" i="1" dirty="0" err="1"/>
              <a:t>Cladophora</a:t>
            </a:r>
            <a:r>
              <a:rPr lang="en-US" i="1" dirty="0"/>
              <a:t> </a:t>
            </a:r>
            <a:r>
              <a:rPr lang="en-US" dirty="0"/>
              <a:t>is an algae that grows on hard surfaces at the bottom of freshwater lakes. Wind and water cause the algae to detach from hard surfaces, float to the water surface, then wash up on the shore, a process known as “sloughing.” Peak sloughing occurs between June and September.</a:t>
            </a:r>
          </a:p>
          <a:p>
            <a:pPr rtl="0"/>
            <a:endParaRPr lang="en-US" dirty="0"/>
          </a:p>
          <a:p>
            <a:pPr rtl="0"/>
            <a:r>
              <a:rPr lang="en-US" b="0" dirty="0">
                <a:effectLst/>
              </a:rPr>
              <a:t/>
            </a:r>
            <a:br>
              <a:rPr lang="en-US" b="0" dirty="0">
                <a:effectLst/>
              </a:rPr>
            </a:br>
            <a:r>
              <a:rPr lang="en-US" dirty="0"/>
              <a:t>Photo Credit: John (Flickr, Creative Commons: Attribution-</a:t>
            </a:r>
            <a:r>
              <a:rPr lang="en-US" dirty="0" err="1"/>
              <a:t>NonCommerical</a:t>
            </a:r>
            <a:r>
              <a:rPr lang="en-US" dirty="0"/>
              <a:t> 2.0 Generic (CC BY-NC 2.0), </a:t>
            </a:r>
            <a:r>
              <a:rPr lang="en-US" u="sng" dirty="0">
                <a:hlinkClick r:id="rId3"/>
              </a:rPr>
              <a:t>https://www.flickr.com/photos/johngiez-/4465267369/in/photolist-Zk79WQ-7NzEqr-4iP5bB-857PYX-gp9RmK-gp9wNf-4iTyPG-hFJvm-24MCZSq-6co9aH-24MCZrL-d6awBQ-rc7qQm-N9hE6o-7dbPeb-7dwncj-ejuTUY-bZuDHG-85aXvb-24Ros7e-7wA9rU-rrBWYV-xcQWpj-xs894J-xcWGPn-bwNAUo-rRJpKE-vHnZg6-wnKWAk-rvi7UJ-rHqUJf-qLx8dy/</a:t>
            </a:r>
            <a:r>
              <a:rPr lang="en-US" dirty="0"/>
              <a:t>) and Scott Higgins (University of Waterloo)</a:t>
            </a:r>
            <a:endParaRPr lang="en-US" b="0" dirty="0">
              <a:effectLst/>
            </a:endParaRPr>
          </a:p>
          <a:p>
            <a:r>
              <a:rPr lang="en-US" dirty="0"/>
              <a:t/>
            </a:r>
            <a:br>
              <a:rPr lang="en-US" dirty="0"/>
            </a:br>
            <a:endParaRPr dirty="0"/>
          </a:p>
        </p:txBody>
      </p:sp>
      <p:sp>
        <p:nvSpPr>
          <p:cNvPr id="116" name="Google Shape;116;g44fd5091e4_0_4: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buClr>
                <a:srgbClr val="000000"/>
              </a:buClr>
            </a:pPr>
            <a:fld id="{00000000-1234-1234-1234-123412341234}" type="slidenum">
              <a:rPr lang="en-US"/>
              <a:pPr>
                <a:buClr>
                  <a:srgbClr val="000000"/>
                </a:buClr>
              </a:pPr>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smtClean="0"/>
              <a:t>These</a:t>
            </a:r>
            <a:r>
              <a:rPr lang="en-US" baseline="0" dirty="0" smtClean="0"/>
              <a:t> maps show </a:t>
            </a:r>
            <a:r>
              <a:rPr lang="en-US" dirty="0" smtClean="0"/>
              <a:t>the </a:t>
            </a:r>
            <a:r>
              <a:rPr lang="en-US" dirty="0"/>
              <a:t>beaches predicted to experience the most </a:t>
            </a:r>
            <a:r>
              <a:rPr lang="en-US" dirty="0" err="1"/>
              <a:t>Cladophora</a:t>
            </a:r>
            <a:r>
              <a:rPr lang="en-US" dirty="0"/>
              <a:t>  </a:t>
            </a:r>
            <a:r>
              <a:rPr lang="en-US" dirty="0" err="1"/>
              <a:t>washup</a:t>
            </a:r>
            <a:r>
              <a:rPr lang="en-US" dirty="0"/>
              <a:t> based upon data from 2016-2017, June through September. The first phase of this project (Phase 1) considered bathymetry, population density, shoreline curvature, and nearshore structures to create a general predictive map of </a:t>
            </a:r>
            <a:r>
              <a:rPr lang="en-US" dirty="0" err="1"/>
              <a:t>washup</a:t>
            </a:r>
            <a:r>
              <a:rPr lang="en-US" dirty="0"/>
              <a:t>. The map on the right (Phase 2) incorporated </a:t>
            </a:r>
            <a:r>
              <a:rPr lang="en-US" dirty="0" err="1"/>
              <a:t>Cladophora</a:t>
            </a:r>
            <a:r>
              <a:rPr lang="en-US" dirty="0"/>
              <a:t> detection using chlorophyll-a as an indicator, and modeled the movement of algal mats with surface water currents.  The outputs of the predictive map and the model differ most notably in Bradford Beach (Phase 1, moderate; Phase 2, highest), South Shore Beach (Phase 1, highest; Phase 2, moderate), and Doctors Park (Phase 1, moderate; Phase 2, low).</a:t>
            </a:r>
            <a:endParaRPr lang="en-US" b="0" dirty="0">
              <a:effectLst/>
            </a:endParaRPr>
          </a:p>
          <a:p>
            <a:pPr rtl="0"/>
            <a:endParaRPr lang="en-US" b="0" dirty="0">
              <a:effectLst/>
            </a:endParaRPr>
          </a:p>
          <a:p>
            <a:pPr rtl="0"/>
            <a:r>
              <a:rPr lang="en-US" b="0" dirty="0">
                <a:effectLst/>
              </a:rPr>
              <a:t/>
            </a:r>
            <a:br>
              <a:rPr lang="en-US" b="0" dirty="0">
                <a:effectLst/>
              </a:rPr>
            </a:br>
            <a:r>
              <a:rPr lang="en-US" sz="1200" b="0" i="0" u="none" strike="noStrike" kern="1200" dirty="0">
                <a:solidFill>
                  <a:schemeClr val="tx1"/>
                </a:solidFill>
                <a:effectLst/>
                <a:latin typeface="+mn-lt"/>
                <a:ea typeface="+mn-ea"/>
                <a:cs typeface="+mn-cs"/>
              </a:rPr>
              <a:t>Base Layer Source: </a:t>
            </a:r>
            <a:r>
              <a:rPr lang="en-US" sz="1200" b="0" i="0" u="none" strike="noStrike" kern="1200" dirty="0" err="1">
                <a:solidFill>
                  <a:schemeClr val="tx1"/>
                </a:solidFill>
                <a:effectLst/>
                <a:latin typeface="+mn-lt"/>
                <a:ea typeface="+mn-ea"/>
                <a:cs typeface="+mn-cs"/>
              </a:rPr>
              <a:t>Esri</a:t>
            </a:r>
            <a:r>
              <a:rPr lang="en-US" sz="1200" b="0" i="0" u="none" strike="noStrike" kern="1200" dirty="0">
                <a:solidFill>
                  <a:schemeClr val="tx1"/>
                </a:solidFill>
                <a:effectLst/>
                <a:latin typeface="+mn-lt"/>
                <a:ea typeface="+mn-ea"/>
                <a:cs typeface="+mn-cs"/>
              </a:rPr>
              <a:t>, HERE, Garmin, </a:t>
            </a:r>
            <a:r>
              <a:rPr lang="en-US" sz="1200" b="0" i="0" u="none" strike="noStrike" kern="1200" dirty="0" err="1">
                <a:solidFill>
                  <a:schemeClr val="tx1"/>
                </a:solidFill>
                <a:effectLst/>
                <a:latin typeface="+mn-lt"/>
                <a:ea typeface="+mn-ea"/>
                <a:cs typeface="+mn-cs"/>
              </a:rPr>
              <a:t>OpenStreetMap</a:t>
            </a:r>
            <a:r>
              <a:rPr lang="en-US" sz="1200" b="0" i="0" u="none" strike="noStrike" kern="1200" dirty="0">
                <a:solidFill>
                  <a:schemeClr val="tx1"/>
                </a:solidFill>
                <a:effectLst/>
                <a:latin typeface="+mn-lt"/>
                <a:ea typeface="+mn-ea"/>
                <a:cs typeface="+mn-cs"/>
              </a:rPr>
              <a:t> contributors, and the GIS user community</a:t>
            </a:r>
            <a:endParaRPr lang="en-US" b="0" dirty="0">
              <a:effectLst/>
            </a:endParaRPr>
          </a:p>
          <a:p>
            <a:r>
              <a:rPr lang="en-US" dirty="0"/>
              <a:t/>
            </a:r>
            <a:br>
              <a:rPr lang="en-US" dirty="0"/>
            </a:b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20</a:t>
            </a:fld>
            <a:endParaRPr lang="en-US"/>
          </a:p>
        </p:txBody>
      </p:sp>
    </p:spTree>
    <p:extLst>
      <p:ext uri="{BB962C8B-B14F-4D97-AF65-F5344CB8AC3E}">
        <p14:creationId xmlns:p14="http://schemas.microsoft.com/office/powerpoint/2010/main" val="30663299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Some </a:t>
            </a:r>
            <a:r>
              <a:rPr lang="en-US" sz="1200" b="0" i="0" u="none" strike="noStrike" kern="1200" dirty="0">
                <a:solidFill>
                  <a:schemeClr val="tx1"/>
                </a:solidFill>
                <a:effectLst/>
                <a:latin typeface="+mn-lt"/>
                <a:ea typeface="+mn-ea"/>
                <a:cs typeface="+mn-cs"/>
              </a:rPr>
              <a:t>uncertainties we faced were that, although </a:t>
            </a:r>
            <a:r>
              <a:rPr lang="en-US" sz="1200" b="0" i="1" u="none" strike="noStrike" kern="1200" dirty="0">
                <a:solidFill>
                  <a:schemeClr val="tx1"/>
                </a:solidFill>
                <a:effectLst/>
                <a:latin typeface="+mn-lt"/>
                <a:ea typeface="+mn-ea"/>
                <a:cs typeface="+mn-cs"/>
              </a:rPr>
              <a:t>Cladophora</a:t>
            </a:r>
            <a:r>
              <a:rPr lang="en-US" sz="1200" b="0" i="0" u="none" strike="noStrike" kern="1200" dirty="0">
                <a:solidFill>
                  <a:schemeClr val="tx1"/>
                </a:solidFill>
                <a:effectLst/>
                <a:latin typeface="+mn-lt"/>
                <a:ea typeface="+mn-ea"/>
                <a:cs typeface="+mn-cs"/>
              </a:rPr>
              <a:t> is the most abundant algae in Lake Michigan, chlorophyll-a can also detect other phytoplankton.  We did not have </a:t>
            </a:r>
            <a:r>
              <a:rPr lang="en-US" sz="1200" b="0" i="1" u="none" strike="noStrike" kern="1200" dirty="0">
                <a:solidFill>
                  <a:schemeClr val="tx1"/>
                </a:solidFill>
                <a:effectLst/>
                <a:latin typeface="+mn-lt"/>
                <a:ea typeface="+mn-ea"/>
                <a:cs typeface="+mn-cs"/>
              </a:rPr>
              <a:t>in situ </a:t>
            </a:r>
            <a:r>
              <a:rPr lang="en-US" sz="1200" b="0" i="0" u="none" strike="noStrike" kern="1200" dirty="0">
                <a:solidFill>
                  <a:schemeClr val="tx1"/>
                </a:solidFill>
                <a:effectLst/>
                <a:latin typeface="+mn-lt"/>
                <a:ea typeface="+mn-ea"/>
                <a:cs typeface="+mn-cs"/>
              </a:rPr>
              <a:t>data for floating </a:t>
            </a:r>
            <a:r>
              <a:rPr lang="en-US" sz="1200" b="0" i="1" u="none" strike="noStrike" kern="1200" dirty="0">
                <a:solidFill>
                  <a:schemeClr val="tx1"/>
                </a:solidFill>
                <a:effectLst/>
                <a:latin typeface="+mn-lt"/>
                <a:ea typeface="+mn-ea"/>
                <a:cs typeface="+mn-cs"/>
              </a:rPr>
              <a:t>Cladophora </a:t>
            </a:r>
            <a:r>
              <a:rPr lang="en-US" sz="1200" b="0" i="0" u="none" strike="noStrike" kern="1200" dirty="0">
                <a:solidFill>
                  <a:schemeClr val="tx1"/>
                </a:solidFill>
                <a:effectLst/>
                <a:latin typeface="+mn-lt"/>
                <a:ea typeface="+mn-ea"/>
                <a:cs typeface="+mn-cs"/>
              </a:rPr>
              <a:t>to incorporate into our remote sensing analyses.</a:t>
            </a:r>
          </a:p>
          <a:p>
            <a:pPr rtl="0"/>
            <a:r>
              <a:rPr lang="en-US" b="0" dirty="0">
                <a:effectLst/>
              </a:rPr>
              <a:t/>
            </a:r>
            <a:br>
              <a:rPr lang="en-US" b="0" dirty="0">
                <a:effectLst/>
              </a:rPr>
            </a:br>
            <a:r>
              <a:rPr lang="en-US" sz="1200" b="0" i="0" u="none" strike="noStrike" kern="1200" dirty="0">
                <a:solidFill>
                  <a:schemeClr val="tx1"/>
                </a:solidFill>
                <a:effectLst/>
                <a:latin typeface="+mn-lt"/>
                <a:ea typeface="+mn-ea"/>
                <a:cs typeface="+mn-cs"/>
              </a:rPr>
              <a:t>We </a:t>
            </a:r>
            <a:r>
              <a:rPr lang="en-US" sz="1200" b="0" i="0" u="none" strike="noStrike" kern="1200" dirty="0" smtClean="0">
                <a:solidFill>
                  <a:schemeClr val="tx1"/>
                </a:solidFill>
                <a:effectLst/>
                <a:latin typeface="+mn-lt"/>
                <a:ea typeface="+mn-ea"/>
                <a:cs typeface="+mn-cs"/>
              </a:rPr>
              <a:t>made </a:t>
            </a:r>
            <a:r>
              <a:rPr lang="en-US" sz="1200" b="0" i="0" u="none" strike="noStrike" kern="1200" dirty="0">
                <a:solidFill>
                  <a:schemeClr val="tx1"/>
                </a:solidFill>
                <a:effectLst/>
                <a:latin typeface="+mn-lt"/>
                <a:ea typeface="+mn-ea"/>
                <a:cs typeface="+mn-cs"/>
              </a:rPr>
              <a:t>the model in ArcGIS because our partner organization can access that software and is familiar with using it, but we were not able to integrate a more complex model of currents or a robust particle tracking tool into ArcGIS. </a:t>
            </a:r>
            <a:endParaRPr lang="en-US" b="0" dirty="0">
              <a:effectLst/>
            </a:endParaRPr>
          </a:p>
          <a:p>
            <a:pPr rtl="0"/>
            <a:r>
              <a:rPr lang="en-US" b="0" dirty="0">
                <a:effectLst/>
              </a:rPr>
              <a:t/>
            </a:r>
            <a:br>
              <a:rPr lang="en-US" b="0" dirty="0">
                <a:effectLst/>
              </a:rPr>
            </a:br>
            <a:r>
              <a:rPr lang="en-US" dirty="0"/>
              <a:t>We would need more </a:t>
            </a:r>
            <a:r>
              <a:rPr lang="en-US" i="1" dirty="0"/>
              <a:t>in situ </a:t>
            </a:r>
            <a:r>
              <a:rPr lang="en-US" dirty="0"/>
              <a:t>data of </a:t>
            </a:r>
            <a:r>
              <a:rPr lang="en-US" i="1" dirty="0" err="1"/>
              <a:t>Cladophora</a:t>
            </a:r>
            <a:r>
              <a:rPr lang="en-US" dirty="0"/>
              <a:t> </a:t>
            </a:r>
            <a:r>
              <a:rPr lang="en-US" dirty="0" err="1"/>
              <a:t>washup</a:t>
            </a:r>
            <a:r>
              <a:rPr lang="en-US" dirty="0"/>
              <a:t> to have more points to verify our tool. Data was collected on several satellite flyover dates in 2018, but little to no </a:t>
            </a:r>
            <a:r>
              <a:rPr lang="en-US" dirty="0" err="1"/>
              <a:t>washup</a:t>
            </a:r>
            <a:r>
              <a:rPr lang="en-US" dirty="0"/>
              <a:t> was found.</a:t>
            </a:r>
            <a:endParaRPr lang="en-US" b="0" dirty="0">
              <a:effectLst/>
            </a:endParaRPr>
          </a:p>
          <a:p>
            <a:pPr rtl="0"/>
            <a:r>
              <a:rPr lang="en-US" b="0" dirty="0">
                <a:effectLst/>
              </a:rPr>
              <a:t/>
            </a:r>
            <a:br>
              <a:rPr lang="en-US" b="0" dirty="0">
                <a:effectLst/>
              </a:rPr>
            </a:br>
            <a:r>
              <a:rPr lang="en-US" dirty="0"/>
              <a:t>Furthermore, there is uncertainty about factors that influence </a:t>
            </a:r>
            <a:r>
              <a:rPr lang="en-US" i="1" dirty="0" err="1"/>
              <a:t>Cladophora</a:t>
            </a:r>
            <a:r>
              <a:rPr lang="en-US" i="1" dirty="0"/>
              <a:t> </a:t>
            </a:r>
            <a:r>
              <a:rPr lang="en-US" dirty="0" err="1"/>
              <a:t>washup</a:t>
            </a:r>
            <a:r>
              <a:rPr lang="en-US" dirty="0"/>
              <a:t>.</a:t>
            </a:r>
            <a:endParaRPr lang="en-US" b="0" dirty="0">
              <a:effectLst/>
            </a:endParaRPr>
          </a:p>
          <a:p>
            <a:pPr rtl="0"/>
            <a:endParaRPr lang="en-US" dirty="0"/>
          </a:p>
          <a:p>
            <a:pPr rtl="0"/>
            <a:r>
              <a:rPr lang="en-US" dirty="0"/>
              <a:t/>
            </a:r>
            <a:br>
              <a:rPr lang="en-US" dirty="0"/>
            </a:br>
            <a:r>
              <a:rPr lang="en-US" dirty="0"/>
              <a:t>Map Source: NASA DEVELOP ARC Lake Michigan Water Resources II</a:t>
            </a:r>
            <a:endParaRPr lang="en-US" b="0" dirty="0">
              <a:effectLst/>
            </a:endParaRPr>
          </a:p>
          <a:p>
            <a:pPr rtl="0"/>
            <a:r>
              <a:rPr lang="en-US" dirty="0"/>
              <a:t>Base Layer Source: </a:t>
            </a:r>
            <a:r>
              <a:rPr lang="en-US" dirty="0" err="1"/>
              <a:t>Esri</a:t>
            </a:r>
            <a:r>
              <a:rPr lang="en-US" dirty="0"/>
              <a:t>, HERE, Garmin, </a:t>
            </a:r>
            <a:r>
              <a:rPr lang="en-US" dirty="0" err="1"/>
              <a:t>OpenStreetMap</a:t>
            </a:r>
            <a:r>
              <a:rPr lang="en-US" dirty="0"/>
              <a:t> contributors, and the GIS user community</a:t>
            </a:r>
            <a:br>
              <a:rPr lang="en-US" dirty="0"/>
            </a:br>
            <a:endParaRPr lang="en-US" i="0" dirty="0"/>
          </a:p>
        </p:txBody>
      </p:sp>
      <p:sp>
        <p:nvSpPr>
          <p:cNvPr id="4" name="Slide Number Placeholder 3"/>
          <p:cNvSpPr>
            <a:spLocks noGrp="1"/>
          </p:cNvSpPr>
          <p:nvPr>
            <p:ph type="sldNum" sz="quarter" idx="5"/>
          </p:nvPr>
        </p:nvSpPr>
        <p:spPr/>
        <p:txBody>
          <a:bodyPr/>
          <a:lstStyle/>
          <a:p>
            <a:fld id="{0535C12C-436B-478B-9EA8-7D7AB2695871}" type="slidenum">
              <a:rPr lang="en-US" smtClean="0"/>
              <a:t>21</a:t>
            </a:fld>
            <a:endParaRPr lang="en-US"/>
          </a:p>
        </p:txBody>
      </p:sp>
    </p:spTree>
    <p:extLst>
      <p:ext uri="{BB962C8B-B14F-4D97-AF65-F5344CB8AC3E}">
        <p14:creationId xmlns:p14="http://schemas.microsoft.com/office/powerpoint/2010/main" val="27536784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22</a:t>
            </a:fld>
            <a:endParaRPr lang="en-US"/>
          </a:p>
        </p:txBody>
      </p:sp>
    </p:spTree>
    <p:extLst>
      <p:ext uri="{BB962C8B-B14F-4D97-AF65-F5344CB8AC3E}">
        <p14:creationId xmlns:p14="http://schemas.microsoft.com/office/powerpoint/2010/main" val="16108343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44fd5091e4_0_7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44fd5091e4_0_72: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pPr marL="232943" indent="-232943">
              <a:buAutoNum type="arabicParenR"/>
            </a:pPr>
            <a:r>
              <a:rPr lang="en-US" dirty="0" smtClean="0">
                <a:solidFill>
                  <a:schemeClr val="tx1">
                    <a:lumMod val="75000"/>
                    <a:lumOff val="25000"/>
                  </a:schemeClr>
                </a:solidFill>
              </a:rPr>
              <a:t>Landsat </a:t>
            </a:r>
            <a:r>
              <a:rPr lang="en-US" dirty="0">
                <a:solidFill>
                  <a:schemeClr val="tx1">
                    <a:lumMod val="75000"/>
                    <a:lumOff val="25000"/>
                  </a:schemeClr>
                </a:solidFill>
              </a:rPr>
              <a:t>8 data with the O’Reilly band ratio OC2 algorithm was more successful in detecting chlorophyll-a than Sentinel-2 with the Moses 3-band red-edge algorithm. </a:t>
            </a:r>
          </a:p>
          <a:p>
            <a:pPr marL="465887" lvl="1"/>
            <a:r>
              <a:rPr lang="en-US" dirty="0">
                <a:solidFill>
                  <a:schemeClr val="tx1">
                    <a:lumMod val="75000"/>
                    <a:lumOff val="25000"/>
                  </a:schemeClr>
                </a:solidFill>
              </a:rPr>
              <a:t>- This is potentially due to the Moses algorithm, having been fit to chlorophyll-a data elsewhere, not being compatible with Lake Michigan. It could also  be that the Moses algorithm needs to be adapted more specifically to Sentinel-2</a:t>
            </a:r>
          </a:p>
          <a:p>
            <a:pPr rtl="0"/>
            <a:endParaRPr lang="en-US" dirty="0">
              <a:solidFill>
                <a:schemeClr val="tx1">
                  <a:lumMod val="75000"/>
                  <a:lumOff val="25000"/>
                </a:schemeClr>
              </a:solidFill>
            </a:endParaRPr>
          </a:p>
          <a:p>
            <a:pPr defTabSz="931774">
              <a:defRPr/>
            </a:pPr>
            <a:r>
              <a:rPr lang="en-US" dirty="0">
                <a:solidFill>
                  <a:schemeClr val="tx1">
                    <a:lumMod val="75000"/>
                    <a:lumOff val="25000"/>
                  </a:schemeClr>
                </a:solidFill>
              </a:rPr>
              <a:t>2) Chlorophyll-a levels detected in Landsat 8 imagery followed </a:t>
            </a:r>
            <a:r>
              <a:rPr lang="en-US" i="1" dirty="0">
                <a:solidFill>
                  <a:schemeClr val="tx1">
                    <a:lumMod val="75000"/>
                    <a:lumOff val="25000"/>
                  </a:schemeClr>
                </a:solidFill>
              </a:rPr>
              <a:t>Cladophora </a:t>
            </a:r>
            <a:r>
              <a:rPr lang="en-US" dirty="0">
                <a:solidFill>
                  <a:schemeClr val="tx1">
                    <a:lumMod val="75000"/>
                    <a:lumOff val="25000"/>
                  </a:schemeClr>
                </a:solidFill>
              </a:rPr>
              <a:t>washup behavior, suggesting that what was detected could likely be </a:t>
            </a:r>
            <a:r>
              <a:rPr lang="en-US" i="1" dirty="0">
                <a:solidFill>
                  <a:schemeClr val="tx1">
                    <a:lumMod val="75000"/>
                    <a:lumOff val="25000"/>
                  </a:schemeClr>
                </a:solidFill>
              </a:rPr>
              <a:t>Cladophora.</a:t>
            </a:r>
          </a:p>
          <a:p>
            <a:pPr defTabSz="931774">
              <a:defRPr/>
            </a:pPr>
            <a:endParaRPr lang="en-US" i="1" dirty="0">
              <a:solidFill>
                <a:schemeClr val="tx1">
                  <a:lumMod val="75000"/>
                  <a:lumOff val="25000"/>
                </a:schemeClr>
              </a:solidFill>
            </a:endParaRPr>
          </a:p>
          <a:p>
            <a:pPr defTabSz="931774">
              <a:defRPr/>
            </a:pPr>
            <a:r>
              <a:rPr lang="en-US" i="0" dirty="0">
                <a:solidFill>
                  <a:schemeClr val="tx1">
                    <a:lumMod val="75000"/>
                    <a:lumOff val="25000"/>
                  </a:schemeClr>
                </a:solidFill>
              </a:rPr>
              <a:t>3) </a:t>
            </a:r>
            <a:r>
              <a:rPr lang="en-US" dirty="0">
                <a:solidFill>
                  <a:schemeClr val="tx1">
                    <a:lumMod val="75000"/>
                    <a:lumOff val="25000"/>
                  </a:schemeClr>
                </a:solidFill>
              </a:rPr>
              <a:t>Incorporating chlorophyll-a and surface water currents generates new insights about </a:t>
            </a:r>
            <a:r>
              <a:rPr lang="en-US" i="1" dirty="0">
                <a:solidFill>
                  <a:schemeClr val="tx1">
                    <a:lumMod val="75000"/>
                    <a:lumOff val="25000"/>
                  </a:schemeClr>
                </a:solidFill>
              </a:rPr>
              <a:t>Cladophora </a:t>
            </a:r>
            <a:r>
              <a:rPr lang="en-US" dirty="0">
                <a:solidFill>
                  <a:schemeClr val="tx1">
                    <a:lumMod val="75000"/>
                    <a:lumOff val="25000"/>
                  </a:schemeClr>
                </a:solidFill>
              </a:rPr>
              <a:t>washup, expanding the predictive model developed by Phase 1 of this project.</a:t>
            </a:r>
          </a:p>
          <a:p>
            <a:pPr rtl="0"/>
            <a:endParaRPr lang="en-US" b="0" dirty="0">
              <a:solidFill>
                <a:schemeClr val="tx1">
                  <a:lumMod val="75000"/>
                  <a:lumOff val="25000"/>
                </a:schemeClr>
              </a:solidFill>
              <a:effectLst/>
            </a:endParaRPr>
          </a:p>
          <a:p>
            <a:pPr rtl="0"/>
            <a:endParaRPr lang="en-US" b="0" dirty="0">
              <a:effectLst/>
            </a:endParaRPr>
          </a:p>
          <a:p>
            <a:pPr rtl="0"/>
            <a:r>
              <a:rPr lang="en-US" b="0" dirty="0">
                <a:effectLst/>
              </a:rPr>
              <a:t/>
            </a:r>
            <a:br>
              <a:rPr lang="en-US" b="0" dirty="0">
                <a:effectLst/>
              </a:rPr>
            </a:br>
            <a:r>
              <a:rPr lang="en-US" dirty="0"/>
              <a:t>Photo Credit: Cory </a:t>
            </a:r>
            <a:r>
              <a:rPr lang="en-US" dirty="0" err="1"/>
              <a:t>Sitko</a:t>
            </a:r>
            <a:r>
              <a:rPr lang="en-US" dirty="0"/>
              <a:t>, Flickr, Creative Commons: Attribution 2.0 Generic (CC BY 2.0),</a:t>
            </a:r>
            <a:r>
              <a:rPr lang="en-US" b="1" dirty="0"/>
              <a:t> </a:t>
            </a:r>
            <a:r>
              <a:rPr lang="en-US" dirty="0"/>
              <a:t>https://www.flickr.com/photos/csitko/20494574482/in/photolist-xe33Ys-tzSTyS-x5zXVG-x6m2cg-tCoXcw-x5zYbS-XesmeD-w9otpv-Huz5f2-29L8R5Q-wNJzRL-wNDoe7-w9tyhX-XesiRx-x5uSoE-x6TEz6-XesmoM-ux7adP-x42sBq-Mpz5p2-wNDogm-8Cy7KC-dhFm5f-TYJuky-fFEUUd-cY7yt1-4ysxR9-nfQuL-aBHoHu-a29mbV-Hp6GTk-cyHpkL-52ktwp-fMDixY-4g8WT-29L8RdW-XnzDff-XrwaAZ-27FtbLJ-Wu7Zm5-29QqDZK-yXbss-WNDiyk-H2KHAP-Nf9z4P-XrwgKn-wpY7Pn-XesxmP-275B8Vo-MGP3mh)</a:t>
            </a:r>
            <a:endParaRPr lang="en-US" b="0" dirty="0">
              <a:effectLst/>
            </a:endParaRPr>
          </a:p>
          <a:p>
            <a:r>
              <a:rPr lang="en-US" dirty="0"/>
              <a:t/>
            </a:r>
            <a:br>
              <a:rPr lang="en-US" dirty="0"/>
            </a:br>
            <a:endParaRPr lang="en-US" dirty="0">
              <a:solidFill>
                <a:schemeClr val="dk1"/>
              </a:solidFill>
              <a:latin typeface="Calibri"/>
              <a:ea typeface="Calibri"/>
              <a:cs typeface="Calibri"/>
              <a:sym typeface="Calibri"/>
            </a:endParaRPr>
          </a:p>
        </p:txBody>
      </p:sp>
      <p:sp>
        <p:nvSpPr>
          <p:cNvPr id="270" name="Google Shape;270;g44fd5091e4_0_72: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buClr>
                <a:srgbClr val="000000"/>
              </a:buClr>
            </a:pPr>
            <a:fld id="{00000000-1234-1234-1234-123412341234}" type="slidenum">
              <a:rPr lang="en-US"/>
              <a:pPr>
                <a:buClr>
                  <a:srgbClr val="000000"/>
                </a:buClr>
              </a:pPr>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44fd5091e4_0_8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44fd5091e4_0_86: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pPr rtl="0"/>
            <a:r>
              <a:rPr lang="en-US" dirty="0" smtClean="0"/>
              <a:t>Future </a:t>
            </a:r>
            <a:r>
              <a:rPr lang="en-US" dirty="0"/>
              <a:t>efforts to predict </a:t>
            </a:r>
            <a:r>
              <a:rPr lang="en-US" i="1" dirty="0" err="1"/>
              <a:t>Cladophora</a:t>
            </a:r>
            <a:r>
              <a:rPr lang="en-US" i="1" dirty="0"/>
              <a:t> </a:t>
            </a:r>
            <a:r>
              <a:rPr lang="en-US" dirty="0"/>
              <a:t>movement would benefit from incorporating </a:t>
            </a:r>
            <a:r>
              <a:rPr lang="en-US" i="1" dirty="0"/>
              <a:t>in situ </a:t>
            </a:r>
            <a:r>
              <a:rPr lang="en-US" dirty="0"/>
              <a:t>data for floating</a:t>
            </a:r>
            <a:r>
              <a:rPr lang="en-US" i="1" dirty="0"/>
              <a:t> </a:t>
            </a:r>
            <a:r>
              <a:rPr lang="en-US" i="1" dirty="0" err="1"/>
              <a:t>Cladophora</a:t>
            </a:r>
            <a:r>
              <a:rPr lang="en-US" dirty="0"/>
              <a:t> in Lake Michigan</a:t>
            </a:r>
            <a:r>
              <a:rPr lang="en-US" i="1" dirty="0"/>
              <a:t>, </a:t>
            </a:r>
            <a:r>
              <a:rPr lang="en-US" dirty="0"/>
              <a:t>which could validate remote sensing analyses such as the O’Reilly and Moses chlorophyll-a algorithms and the Floating Algae Index.  Higher resolution imagery would also aid the </a:t>
            </a:r>
            <a:r>
              <a:rPr lang="en-US" i="1" dirty="0"/>
              <a:t>Cladophora </a:t>
            </a:r>
            <a:r>
              <a:rPr lang="en-US" dirty="0"/>
              <a:t>detection, as some mats could be smaller than 30x30 resolution of Landsat 8 imagery.</a:t>
            </a:r>
            <a:endParaRPr lang="en-US" b="0" dirty="0">
              <a:effectLst/>
            </a:endParaRPr>
          </a:p>
          <a:p>
            <a:pPr rtl="0"/>
            <a:r>
              <a:rPr lang="en-US" b="0" dirty="0">
                <a:effectLst/>
              </a:rPr>
              <a:t/>
            </a:r>
            <a:br>
              <a:rPr lang="en-US" b="0" dirty="0">
                <a:effectLst/>
              </a:rPr>
            </a:br>
            <a:r>
              <a:rPr lang="en-US" dirty="0"/>
              <a:t>Prediction efforts would also benefit from a tool that incorporates the complex, dynamic movement of surface water currents and waves.</a:t>
            </a:r>
            <a:endParaRPr lang="en-US" b="0" dirty="0">
              <a:effectLst/>
            </a:endParaRPr>
          </a:p>
          <a:p>
            <a:pPr rtl="0"/>
            <a:r>
              <a:rPr lang="en-US" b="0" dirty="0">
                <a:effectLst/>
              </a:rPr>
              <a:t/>
            </a:r>
            <a:br>
              <a:rPr lang="en-US" b="0" dirty="0">
                <a:effectLst/>
              </a:rPr>
            </a:br>
            <a:r>
              <a:rPr lang="en-US" dirty="0"/>
              <a:t>Additionally, more field measurements of </a:t>
            </a:r>
            <a:r>
              <a:rPr lang="en-US" i="1" dirty="0" err="1"/>
              <a:t>Cladophora</a:t>
            </a:r>
            <a:r>
              <a:rPr lang="en-US" i="1" dirty="0"/>
              <a:t> </a:t>
            </a:r>
            <a:r>
              <a:rPr lang="en-US" dirty="0" err="1"/>
              <a:t>washup</a:t>
            </a:r>
            <a:r>
              <a:rPr lang="en-US" dirty="0"/>
              <a:t> would be helpful in order to calibrate predictions about its movement and develop a deeper understanding about which factors contribute most to </a:t>
            </a:r>
            <a:r>
              <a:rPr lang="en-US" dirty="0" err="1"/>
              <a:t>washup</a:t>
            </a:r>
            <a:r>
              <a:rPr lang="en-US" dirty="0"/>
              <a:t>.  </a:t>
            </a:r>
            <a:endParaRPr lang="en-US" b="0" dirty="0">
              <a:effectLst/>
            </a:endParaRPr>
          </a:p>
          <a:p>
            <a:pPr rtl="0"/>
            <a:r>
              <a:rPr lang="en-US" b="0" dirty="0">
                <a:effectLst/>
              </a:rPr>
              <a:t/>
            </a:r>
            <a:br>
              <a:rPr lang="en-US" b="0" dirty="0">
                <a:effectLst/>
              </a:rPr>
            </a:br>
            <a:r>
              <a:rPr lang="en-US" dirty="0"/>
              <a:t>Image source: Scott Higgins, University of Waterloo</a:t>
            </a:r>
            <a:endParaRPr lang="en-US" b="0" dirty="0">
              <a:effectLst/>
            </a:endParaRPr>
          </a:p>
          <a:p>
            <a:r>
              <a:rPr lang="en-US" dirty="0"/>
              <a:t/>
            </a:r>
            <a:br>
              <a:rPr lang="en-US" dirty="0"/>
            </a:br>
            <a:r>
              <a:rPr lang="en-US" dirty="0"/>
              <a:t/>
            </a:r>
            <a:br>
              <a:rPr lang="en-US" dirty="0"/>
            </a:br>
            <a:endParaRPr dirty="0"/>
          </a:p>
        </p:txBody>
      </p:sp>
      <p:sp>
        <p:nvSpPr>
          <p:cNvPr id="276" name="Google Shape;276;g44fd5091e4_0_86: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buClr>
                <a:srgbClr val="000000"/>
              </a:buClr>
            </a:pPr>
            <a:fld id="{00000000-1234-1234-1234-123412341234}" type="slidenum">
              <a:rPr lang="en-US"/>
              <a:pPr>
                <a:buClr>
                  <a:srgbClr val="000000"/>
                </a:buClr>
              </a:pPr>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25</a:t>
            </a:fld>
            <a:endParaRPr lang="en-US"/>
          </a:p>
        </p:txBody>
      </p:sp>
    </p:spTree>
    <p:extLst>
      <p:ext uri="{BB962C8B-B14F-4D97-AF65-F5344CB8AC3E}">
        <p14:creationId xmlns:p14="http://schemas.microsoft.com/office/powerpoint/2010/main" val="1319026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44fd5091e4_0_1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44fd5091e4_0_11: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pPr rtl="0"/>
            <a:r>
              <a:rPr lang="en-US" dirty="0" smtClean="0"/>
              <a:t>For </a:t>
            </a:r>
            <a:r>
              <a:rPr lang="en-US" dirty="0"/>
              <a:t>those from the Great Lakes region, </a:t>
            </a:r>
            <a:r>
              <a:rPr lang="en-US" i="1" dirty="0" err="1"/>
              <a:t>Cladophora</a:t>
            </a:r>
            <a:r>
              <a:rPr lang="en-US" i="1" dirty="0"/>
              <a:t> </a:t>
            </a:r>
            <a:r>
              <a:rPr lang="en-US" dirty="0"/>
              <a:t>may already be a familiar sight. A recent surge in </a:t>
            </a:r>
            <a:r>
              <a:rPr lang="en-US" i="1" dirty="0" err="1"/>
              <a:t>Cladophora</a:t>
            </a:r>
            <a:r>
              <a:rPr lang="en-US" dirty="0"/>
              <a:t> growth has resulted in accumulation of algal mats on Lake Michigan’s western shores. When </a:t>
            </a:r>
            <a:r>
              <a:rPr lang="en-US" i="1" dirty="0" err="1"/>
              <a:t>Cladophora</a:t>
            </a:r>
            <a:r>
              <a:rPr lang="en-US" i="1" dirty="0"/>
              <a:t> </a:t>
            </a:r>
            <a:r>
              <a:rPr lang="en-US" dirty="0"/>
              <a:t>washes up, it starts to decay, and this causes a pungent, sewage-like smell that deters beach visitors. Real estate values are lower in areas where </a:t>
            </a:r>
            <a:r>
              <a:rPr lang="en-US" i="1" dirty="0" err="1"/>
              <a:t>Cladophora</a:t>
            </a:r>
            <a:r>
              <a:rPr lang="en-US" i="1" dirty="0"/>
              <a:t> </a:t>
            </a:r>
            <a:r>
              <a:rPr lang="en-US" dirty="0"/>
              <a:t>is frequent, and sometimes </a:t>
            </a:r>
            <a:r>
              <a:rPr lang="en-US" dirty="0" err="1"/>
              <a:t>washup</a:t>
            </a:r>
            <a:r>
              <a:rPr lang="en-US" dirty="0"/>
              <a:t> can be so dense that beaches and surrounding businesses lose money due to tourist not wanting to go to the beach. Additionally, the decaying </a:t>
            </a:r>
            <a:r>
              <a:rPr lang="en-US" i="1" dirty="0" err="1"/>
              <a:t>Cladophora</a:t>
            </a:r>
            <a:r>
              <a:rPr lang="en-US" i="1" dirty="0"/>
              <a:t> </a:t>
            </a:r>
            <a:r>
              <a:rPr lang="en-US" dirty="0"/>
              <a:t>can serve as a habitat for bacteria that is toxic to humans and wildlife if ingested; for example, there have been cases of bird mortality from a disease known as avian botulism as a result of </a:t>
            </a:r>
            <a:r>
              <a:rPr lang="en-US" i="1" dirty="0" err="1"/>
              <a:t>Cladophora</a:t>
            </a:r>
            <a:r>
              <a:rPr lang="en-US" dirty="0"/>
              <a:t>. </a:t>
            </a:r>
            <a:endParaRPr lang="en-US" b="0" dirty="0">
              <a:effectLst/>
            </a:endParaRPr>
          </a:p>
          <a:p>
            <a:pPr rtl="0"/>
            <a:r>
              <a:rPr lang="en-US" dirty="0"/>
              <a:t/>
            </a:r>
            <a:br>
              <a:rPr lang="en-US" dirty="0"/>
            </a:br>
            <a:r>
              <a:rPr lang="en-US" dirty="0"/>
              <a:t>Photo Credit: Scott Higgins, University of Waterloo</a:t>
            </a:r>
            <a:endParaRPr lang="en-US" b="0" dirty="0">
              <a:effectLst/>
            </a:endParaRPr>
          </a:p>
          <a:p>
            <a:r>
              <a:rPr lang="en-US" dirty="0"/>
              <a:t/>
            </a:r>
            <a:br>
              <a:rPr lang="en-US" dirty="0"/>
            </a:br>
            <a:r>
              <a:rPr lang="en-US" dirty="0"/>
              <a:t/>
            </a:r>
            <a:br>
              <a:rPr lang="en-US" dirty="0"/>
            </a:br>
            <a:endParaRPr dirty="0"/>
          </a:p>
        </p:txBody>
      </p:sp>
      <p:sp>
        <p:nvSpPr>
          <p:cNvPr id="129" name="Google Shape;129;g44fd5091e4_0_11: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buClr>
                <a:srgbClr val="000000"/>
              </a:buClr>
            </a:pPr>
            <a:fld id="{00000000-1234-1234-1234-123412341234}" type="slidenum">
              <a:rPr lang="en-US"/>
              <a:pPr>
                <a:buClr>
                  <a:srgbClr val="000000"/>
                </a:buClr>
              </a:pPr>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44fd5091e4_0_1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44fd5091e4_0_18: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pPr rtl="0"/>
            <a:r>
              <a:rPr lang="en-US" dirty="0" smtClean="0"/>
              <a:t>Groundwork </a:t>
            </a:r>
            <a:r>
              <a:rPr lang="en-US" dirty="0"/>
              <a:t>Milwaukee is a nonprofit organization that uses community efforts, such as volunteer days and educational programs, to promote environmental, economic, and social well-being within the Milwaukee area. Each year, the City of Milwaukee rewards an organization with a contract to carry out </a:t>
            </a:r>
            <a:r>
              <a:rPr lang="en-US" dirty="0" err="1"/>
              <a:t>Cladophora</a:t>
            </a:r>
            <a:r>
              <a:rPr lang="en-US" dirty="0"/>
              <a:t> cleanup, and Groundwork Milwaukee seeks to earn the contract to hire youth who can assist with the cleanup and compost the algae instead of transporting it to the landfill. Current cleanup efforts involve visiting each beach and visually inspecting whether </a:t>
            </a:r>
            <a:r>
              <a:rPr lang="en-US" i="1" dirty="0" err="1"/>
              <a:t>Cladophora</a:t>
            </a:r>
            <a:r>
              <a:rPr lang="en-US" i="1" dirty="0"/>
              <a:t> </a:t>
            </a:r>
            <a:r>
              <a:rPr lang="en-US" dirty="0"/>
              <a:t>has washed ashore. To dispose of </a:t>
            </a:r>
            <a:r>
              <a:rPr lang="en-US" i="1" dirty="0" err="1"/>
              <a:t>Cladophora</a:t>
            </a:r>
            <a:r>
              <a:rPr lang="en-US" dirty="0"/>
              <a:t>, cleanup teams must rake the algae from the beaches, haul it out in large garbage bins, and transport it to the local landfill. The process is labor intensive, as Milwaukee’s beaches are often below steep bluffs. Groundwork Milwaukee seeks to make their cleanup efforts more efficient by eliminating the step where they must visit each beach to visually assess the amount of </a:t>
            </a:r>
            <a:r>
              <a:rPr lang="en-US" i="1" dirty="0" err="1"/>
              <a:t>Cladophora</a:t>
            </a:r>
            <a:r>
              <a:rPr lang="en-US" dirty="0"/>
              <a:t> that has washed up.</a:t>
            </a:r>
            <a:endParaRPr lang="en-US" b="0" dirty="0">
              <a:effectLst/>
            </a:endParaRPr>
          </a:p>
          <a:p>
            <a:pPr rtl="0"/>
            <a:r>
              <a:rPr lang="en-US" dirty="0"/>
              <a:t/>
            </a:r>
            <a:br>
              <a:rPr lang="en-US" dirty="0"/>
            </a:br>
            <a:r>
              <a:rPr lang="en-US" dirty="0"/>
              <a:t>Photo Credit: Groundwork Milwaukee, </a:t>
            </a:r>
            <a:endParaRPr lang="en-US" b="0" dirty="0">
              <a:effectLst/>
            </a:endParaRPr>
          </a:p>
          <a:p>
            <a:pPr rtl="0"/>
            <a:r>
              <a:rPr lang="en-US" dirty="0"/>
              <a:t>Jim Bauer (Flickr, Creative Commons: Attribution-</a:t>
            </a:r>
            <a:r>
              <a:rPr lang="en-US" dirty="0" err="1"/>
              <a:t>NoDerivs</a:t>
            </a:r>
            <a:r>
              <a:rPr lang="en-US" dirty="0"/>
              <a:t> 2.0 Generic (CC BY 2.0), </a:t>
            </a:r>
            <a:r>
              <a:rPr lang="en-US" u="sng" dirty="0">
                <a:hlinkClick r:id="rId3"/>
              </a:rPr>
              <a:t>https://www.flickr.com/photos/lens-cap/24589426570/in/photolist-DsTeQw-bEJiRV-5A2Lcy-dG7d1Q-2Zu5TB-z4uUg8-8LsXzD-bAQZUu-Y4Zin9-WAfM9V-c4EWaL-81Mji5-fpVjwT-u3Ak1T-c8dcBW-2uAQu2-9eK6SG-J5Xnam-9kGgqx-XEGxQX-71Ygox-XgrX73-u17C8G-9kGgir-oZjgrL-KT3ZLb-7seQpn-7seNW6-7sePgi-7seQv8-QEgNgB-6K5DpW-3LJMmJ-4uaCJ5-mTH7c-VvHMeb-5mvLaM-b6dERB-pwHoV5-4f9H3X-J2ux5P-Ci7RB3-71v32W-4fdLZ9-b6dPxX-QBBwQf-bbxCMv-HcZt7w-5gdH2D-9dP8pK</a:t>
            </a:r>
            <a:r>
              <a:rPr lang="en-US" dirty="0"/>
              <a:t>), </a:t>
            </a:r>
            <a:endParaRPr lang="en-US" b="0" dirty="0">
              <a:effectLst/>
            </a:endParaRPr>
          </a:p>
          <a:p>
            <a:pPr rtl="0"/>
            <a:r>
              <a:rPr lang="en-US" dirty="0" err="1"/>
              <a:t>Normanack</a:t>
            </a:r>
            <a:r>
              <a:rPr lang="en-US" dirty="0"/>
              <a:t> (Flickr, Creative Commons: Attribution 2.0 Generic (CC BY 2.0), </a:t>
            </a:r>
            <a:r>
              <a:rPr lang="en-US" u="sng" dirty="0">
                <a:hlinkClick r:id="rId4"/>
              </a:rPr>
              <a:t>https://www.flickr.com/photos/29278394@N00/2457055952/in/photolist-4K848E-81GQik-iLiCux-UnpZuy-5voY7A-7YGdpv-vQX6g-5RgXx2-4LfZRU-t3dJL-5gFh2X-6hZGvG-29H6Jqu-6hZGrW-a23Lv3-28YRUY3-tkFfD-fnFGnV-4BuPYD-6EcyV2-6EgNHo-6WpJe2-79u6Nv-7rmL8X-ZXvNqo-4W9mBJ-9v9Y8H-5YDfiP-8a2vV9-LarxPy-pRdwLN-9fjy7N-psJwg-4W52wr-7mSfD2-9fgqN6-29H6J7U-dU3F9x-8ya2G5-jbo2W2-VEWxH1-93ifzc-5nH2if-583vNP-Vx3gNq-37mNJb-9wpMZR-6pgvVW-7Q843g-9h2fo1</a:t>
            </a:r>
            <a:r>
              <a:rPr lang="en-US" dirty="0"/>
              <a:t>)</a:t>
            </a:r>
            <a:endParaRPr lang="en-US" b="0" dirty="0">
              <a:effectLst/>
            </a:endParaRPr>
          </a:p>
          <a:p>
            <a:r>
              <a:rPr lang="en-US" dirty="0"/>
              <a:t/>
            </a:r>
            <a:br>
              <a:rPr lang="en-US" dirty="0"/>
            </a:br>
            <a:endParaRPr lang="en-US" dirty="0">
              <a:effectLst/>
            </a:endParaRPr>
          </a:p>
        </p:txBody>
      </p:sp>
      <p:sp>
        <p:nvSpPr>
          <p:cNvPr id="138" name="Google Shape;138;g44fd5091e4_0_18: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buClr>
                <a:srgbClr val="000000"/>
              </a:buClr>
            </a:pPr>
            <a:fld id="{00000000-1234-1234-1234-123412341234}" type="slidenum">
              <a:rPr lang="en-US"/>
              <a:pPr>
                <a:buClr>
                  <a:srgbClr val="000000"/>
                </a:buClr>
              </a:pPr>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smtClean="0"/>
              <a:t>Our </a:t>
            </a:r>
            <a:r>
              <a:rPr lang="en-US" dirty="0"/>
              <a:t>project is a continuation of the Summer 2018 Lake Michigan Water Resources I project. In the summer, the team created a habitat suitability map that identified areas of high quality habitat for </a:t>
            </a:r>
            <a:r>
              <a:rPr lang="en-US" i="1" dirty="0" err="1"/>
              <a:t>Cladophora</a:t>
            </a:r>
            <a:r>
              <a:rPr lang="en-US" i="1" dirty="0"/>
              <a:t> </a:t>
            </a:r>
            <a:r>
              <a:rPr lang="en-US" dirty="0"/>
              <a:t>using bathymetry, substrate, water temperature, mussel distribution, and turbidity, as shown in the graphic below.  </a:t>
            </a:r>
            <a:endParaRPr lang="en-US" b="0" dirty="0">
              <a:effectLst/>
            </a:endParaRPr>
          </a:p>
          <a:p>
            <a:pPr rtl="0"/>
            <a:r>
              <a:rPr lang="en-US" dirty="0"/>
              <a:t/>
            </a:r>
            <a:br>
              <a:rPr lang="en-US" dirty="0"/>
            </a:br>
            <a:r>
              <a:rPr lang="en-US" dirty="0"/>
              <a:t>They also made a predictive map to identify areas where </a:t>
            </a:r>
            <a:r>
              <a:rPr lang="en-US" i="1" dirty="0" err="1"/>
              <a:t>Cladophora</a:t>
            </a:r>
            <a:r>
              <a:rPr lang="en-US" i="1" dirty="0"/>
              <a:t> </a:t>
            </a:r>
            <a:r>
              <a:rPr lang="en-US" dirty="0"/>
              <a:t>is likely to wash up, incorporating bathymetry, nearshore structures, population density, and shoreline curvature.  </a:t>
            </a:r>
            <a:endParaRPr lang="en-US" b="0" dirty="0">
              <a:effectLst/>
            </a:endParaRPr>
          </a:p>
          <a:p>
            <a:pPr rtl="0"/>
            <a:r>
              <a:rPr lang="en-US" dirty="0"/>
              <a:t/>
            </a:r>
            <a:br>
              <a:rPr lang="en-US" dirty="0"/>
            </a:br>
            <a:r>
              <a:rPr lang="en-US" dirty="0"/>
              <a:t>We added to the summer project’s work by incorporating surface water currents and chlorophyll-a into our analysis.</a:t>
            </a:r>
            <a:endParaRPr lang="en-US" b="0" dirty="0">
              <a:effectLst/>
            </a:endParaRPr>
          </a:p>
          <a:p>
            <a:pPr rtl="0"/>
            <a:endParaRPr lang="en-US" dirty="0"/>
          </a:p>
          <a:p>
            <a:pPr rtl="0"/>
            <a:r>
              <a:rPr lang="en-US" dirty="0"/>
              <a:t/>
            </a:r>
            <a:br>
              <a:rPr lang="en-US" dirty="0"/>
            </a:br>
            <a:r>
              <a:rPr lang="en-US" dirty="0"/>
              <a:t>Image Source: </a:t>
            </a:r>
          </a:p>
          <a:p>
            <a:pPr rtl="0"/>
            <a:r>
              <a:rPr lang="en-US" dirty="0"/>
              <a:t>Lake Michigan Water Resources Team</a:t>
            </a:r>
            <a:endParaRPr lang="en-US" b="0" dirty="0">
              <a:effectLst/>
            </a:endParaRPr>
          </a:p>
          <a:p>
            <a:r>
              <a:rPr lang="en-US" dirty="0"/>
              <a:t>Base Layer Source: </a:t>
            </a:r>
            <a:r>
              <a:rPr lang="en-US" dirty="0" err="1"/>
              <a:t>Esri</a:t>
            </a:r>
            <a:r>
              <a:rPr lang="en-US" dirty="0"/>
              <a:t>, </a:t>
            </a:r>
            <a:r>
              <a:rPr lang="en-US" dirty="0" err="1"/>
              <a:t>DigitalGlobe</a:t>
            </a:r>
            <a:r>
              <a:rPr lang="en-US" dirty="0"/>
              <a:t>, </a:t>
            </a:r>
            <a:r>
              <a:rPr lang="en-US" dirty="0" err="1"/>
              <a:t>GeoEye</a:t>
            </a:r>
            <a:r>
              <a:rPr lang="en-US" dirty="0"/>
              <a:t>, Earthstar </a:t>
            </a:r>
            <a:r>
              <a:rPr lang="en-US" dirty="0" err="1"/>
              <a:t>Geographics</a:t>
            </a:r>
            <a:r>
              <a:rPr lang="en-US" dirty="0"/>
              <a:t>, CNES/Airbus DS, USDA, USGS, </a:t>
            </a:r>
            <a:r>
              <a:rPr lang="en-US" dirty="0" err="1"/>
              <a:t>AeroGRID</a:t>
            </a:r>
            <a:r>
              <a:rPr lang="en-US" dirty="0"/>
              <a:t>, IGN, and the GIS User Community</a:t>
            </a:r>
            <a:endParaRPr lang="en-US" i="0" dirty="0"/>
          </a:p>
        </p:txBody>
      </p:sp>
      <p:sp>
        <p:nvSpPr>
          <p:cNvPr id="4" name="Slide Number Placeholder 3"/>
          <p:cNvSpPr>
            <a:spLocks noGrp="1"/>
          </p:cNvSpPr>
          <p:nvPr>
            <p:ph type="sldNum" sz="quarter" idx="5"/>
          </p:nvPr>
        </p:nvSpPr>
        <p:spPr/>
        <p:txBody>
          <a:bodyPr/>
          <a:lstStyle/>
          <a:p>
            <a:fld id="{0535C12C-436B-478B-9EA8-7D7AB2695871}" type="slidenum">
              <a:rPr lang="en-US" smtClean="0"/>
              <a:t>5</a:t>
            </a:fld>
            <a:endParaRPr lang="en-US"/>
          </a:p>
        </p:txBody>
      </p:sp>
    </p:spTree>
    <p:extLst>
      <p:ext uri="{BB962C8B-B14F-4D97-AF65-F5344CB8AC3E}">
        <p14:creationId xmlns:p14="http://schemas.microsoft.com/office/powerpoint/2010/main" val="31423337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6</a:t>
            </a:fld>
            <a:endParaRPr lang="en-US"/>
          </a:p>
        </p:txBody>
      </p:sp>
    </p:spTree>
    <p:extLst>
      <p:ext uri="{BB962C8B-B14F-4D97-AF65-F5344CB8AC3E}">
        <p14:creationId xmlns:p14="http://schemas.microsoft.com/office/powerpoint/2010/main" val="41848293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44fd5091e4_24_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44fd5091e4_24_0: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pPr rtl="0"/>
            <a:r>
              <a:rPr lang="en-US" dirty="0" smtClean="0"/>
              <a:t>We </a:t>
            </a:r>
            <a:r>
              <a:rPr lang="en-US" dirty="0"/>
              <a:t>made a predictive </a:t>
            </a:r>
            <a:r>
              <a:rPr lang="en-US" dirty="0" err="1"/>
              <a:t>washup</a:t>
            </a:r>
            <a:r>
              <a:rPr lang="en-US" dirty="0"/>
              <a:t> tool in order to:</a:t>
            </a:r>
            <a:endParaRPr lang="en-US" b="0" dirty="0">
              <a:effectLst/>
            </a:endParaRPr>
          </a:p>
          <a:p>
            <a:pPr rtl="0" fontAlgn="base"/>
            <a:r>
              <a:rPr lang="en-US" dirty="0"/>
              <a:t>Detect floating </a:t>
            </a:r>
            <a:r>
              <a:rPr lang="en-US" i="1" dirty="0" err="1"/>
              <a:t>Cladophora</a:t>
            </a:r>
            <a:r>
              <a:rPr lang="en-US" dirty="0"/>
              <a:t> from multispectral satellite imagery </a:t>
            </a:r>
          </a:p>
          <a:p>
            <a:pPr rtl="0" fontAlgn="base"/>
            <a:r>
              <a:rPr lang="en-US" dirty="0"/>
              <a:t>Compare the use of two multispectral satellite sensors for chlorophyll-a detection</a:t>
            </a:r>
          </a:p>
          <a:p>
            <a:pPr rtl="0" fontAlgn="base"/>
            <a:r>
              <a:rPr lang="en-US" dirty="0"/>
              <a:t>Predict the trajectory of </a:t>
            </a:r>
            <a:r>
              <a:rPr lang="en-US" i="1" dirty="0" err="1"/>
              <a:t>Cladophora</a:t>
            </a:r>
            <a:r>
              <a:rPr lang="en-US" i="1" dirty="0"/>
              <a:t> </a:t>
            </a:r>
            <a:r>
              <a:rPr lang="en-US" dirty="0"/>
              <a:t>transport by modeling seasonal surface water currents</a:t>
            </a:r>
          </a:p>
          <a:p>
            <a:pPr rtl="0" fontAlgn="base"/>
            <a:r>
              <a:rPr lang="en-US" dirty="0"/>
              <a:t>Provide decision-support to our project partner by identifying areas where </a:t>
            </a:r>
            <a:r>
              <a:rPr lang="en-US" i="1" dirty="0" err="1"/>
              <a:t>Cladophora</a:t>
            </a:r>
            <a:r>
              <a:rPr lang="en-US" i="1" dirty="0"/>
              <a:t> </a:t>
            </a:r>
            <a:r>
              <a:rPr lang="en-US" dirty="0"/>
              <a:t>is likely to wash ashore</a:t>
            </a:r>
          </a:p>
          <a:p>
            <a:pPr rtl="0"/>
            <a:r>
              <a:rPr lang="en-US" b="0" dirty="0">
                <a:effectLst/>
              </a:rPr>
              <a:t/>
            </a:r>
            <a:br>
              <a:rPr lang="en-US" b="0" dirty="0">
                <a:effectLst/>
              </a:rPr>
            </a:br>
            <a:r>
              <a:rPr lang="en-US" b="0" dirty="0">
                <a:effectLst/>
              </a:rPr>
              <a:t/>
            </a:r>
            <a:br>
              <a:rPr lang="en-US" b="0" dirty="0">
                <a:effectLst/>
              </a:rPr>
            </a:br>
            <a:r>
              <a:rPr lang="en-US" b="0" dirty="0">
                <a:effectLst/>
              </a:rPr>
              <a:t/>
            </a:r>
            <a:br>
              <a:rPr lang="en-US" b="0" dirty="0">
                <a:effectLst/>
              </a:rPr>
            </a:br>
            <a:r>
              <a:rPr lang="en-US" dirty="0"/>
              <a:t>Image Source: NASA Images, https://images.nasa.gov/details-GSFC_20171208_Archive_e001972.html</a:t>
            </a:r>
            <a:endParaRPr lang="en-US" b="0" dirty="0">
              <a:effectLst/>
            </a:endParaRPr>
          </a:p>
          <a:p>
            <a:r>
              <a:rPr lang="en-US" b="0" dirty="0">
                <a:effectLst/>
              </a:rPr>
              <a:t/>
            </a:r>
            <a:br>
              <a:rPr lang="en-US" b="0" dirty="0">
                <a:effectLst/>
              </a:rPr>
            </a:br>
            <a:endParaRPr dirty="0"/>
          </a:p>
        </p:txBody>
      </p:sp>
      <p:sp>
        <p:nvSpPr>
          <p:cNvPr id="164" name="Google Shape;164;g44fd5091e4_24_0: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buClr>
                <a:srgbClr val="000000"/>
              </a:buClr>
            </a:pPr>
            <a:fld id="{00000000-1234-1234-1234-123412341234}" type="slidenum">
              <a:rPr lang="en-US"/>
              <a:pPr>
                <a:buClr>
                  <a:srgbClr val="000000"/>
                </a:buClr>
              </a:pPr>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44fd5091e4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44fd5091e4_0_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rtl="0"/>
            <a:r>
              <a:rPr lang="en-US" dirty="0" smtClean="0"/>
              <a:t>Our </a:t>
            </a:r>
            <a:r>
              <a:rPr lang="en-US" dirty="0"/>
              <a:t>partner is interested in </a:t>
            </a:r>
            <a:r>
              <a:rPr lang="en-US" i="1" dirty="0" err="1"/>
              <a:t>Cladophora</a:t>
            </a:r>
            <a:r>
              <a:rPr lang="en-US" i="1" dirty="0"/>
              <a:t> </a:t>
            </a:r>
            <a:r>
              <a:rPr lang="en-US" dirty="0" err="1"/>
              <a:t>washup</a:t>
            </a:r>
            <a:r>
              <a:rPr lang="en-US" dirty="0"/>
              <a:t> on beaches in Milwaukee County. We extended our study area along the western shore of Lake Michigan in order to generate a more comprehensive tool. Our study period was the </a:t>
            </a:r>
            <a:r>
              <a:rPr lang="en-US" i="1" dirty="0" err="1"/>
              <a:t>Cladophora</a:t>
            </a:r>
            <a:r>
              <a:rPr lang="en-US" i="1" dirty="0"/>
              <a:t> </a:t>
            </a:r>
            <a:r>
              <a:rPr lang="en-US" dirty="0"/>
              <a:t>sloughing season, from June to September, 2016 to 2018.</a:t>
            </a:r>
            <a:endParaRPr lang="en-US" b="0" dirty="0">
              <a:effectLst/>
            </a:endParaRPr>
          </a:p>
          <a:p>
            <a:pPr rtl="0"/>
            <a:r>
              <a:rPr lang="en-US" b="0" dirty="0">
                <a:effectLst/>
              </a:rPr>
              <a:t/>
            </a:r>
            <a:br>
              <a:rPr lang="en-US" b="0" dirty="0">
                <a:effectLst/>
              </a:rPr>
            </a:br>
            <a:r>
              <a:rPr lang="en-US" b="0" dirty="0">
                <a:effectLst/>
              </a:rPr>
              <a:t/>
            </a:r>
            <a:br>
              <a:rPr lang="en-US" b="0" dirty="0">
                <a:effectLst/>
              </a:rPr>
            </a:br>
            <a:r>
              <a:rPr lang="en-US" dirty="0"/>
              <a:t/>
            </a:r>
            <a:br>
              <a:rPr lang="en-US" dirty="0"/>
            </a:br>
            <a:r>
              <a:rPr lang="en-US" dirty="0"/>
              <a:t>Map Source: NASA DEVELOP ARC Lake Michigan Water Resources II</a:t>
            </a:r>
            <a:endParaRPr lang="en-US" b="0" dirty="0">
              <a:effectLst/>
            </a:endParaRPr>
          </a:p>
          <a:p>
            <a:pPr rtl="0"/>
            <a:r>
              <a:rPr lang="en-US" dirty="0"/>
              <a:t>Base Layer Source: </a:t>
            </a:r>
            <a:r>
              <a:rPr lang="en-US" dirty="0" err="1"/>
              <a:t>Esri</a:t>
            </a:r>
            <a:r>
              <a:rPr lang="en-US" dirty="0"/>
              <a:t>, HERE, Garmin, </a:t>
            </a:r>
            <a:r>
              <a:rPr lang="en-US" dirty="0" err="1"/>
              <a:t>OpenStreetMap</a:t>
            </a:r>
            <a:r>
              <a:rPr lang="en-US" dirty="0"/>
              <a:t> contributors, and the GIS user community</a:t>
            </a:r>
          </a:p>
        </p:txBody>
      </p:sp>
      <p:sp>
        <p:nvSpPr>
          <p:cNvPr id="165" name="Google Shape;165;g44fd5091e4_0_3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extLst>
      <p:ext uri="{BB962C8B-B14F-4D97-AF65-F5344CB8AC3E}">
        <p14:creationId xmlns:p14="http://schemas.microsoft.com/office/powerpoint/2010/main" val="9010682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9</a:t>
            </a:fld>
            <a:endParaRPr lang="en-US"/>
          </a:p>
        </p:txBody>
      </p:sp>
    </p:spTree>
    <p:extLst>
      <p:ext uri="{BB962C8B-B14F-4D97-AF65-F5344CB8AC3E}">
        <p14:creationId xmlns:p14="http://schemas.microsoft.com/office/powerpoint/2010/main" val="22813186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65783" y="358445"/>
            <a:ext cx="870608" cy="741586"/>
          </a:xfrm>
          <a:prstGeom prst="rect">
            <a:avLst/>
          </a:prstGeom>
        </p:spPr>
      </p:pic>
      <p:sp>
        <p:nvSpPr>
          <p:cNvPr id="9" name="TextBox 8"/>
          <p:cNvSpPr txBox="1"/>
          <p:nvPr userDrawn="1"/>
        </p:nvSpPr>
        <p:spPr>
          <a:xfrm>
            <a:off x="8956532" y="563232"/>
            <a:ext cx="1962150" cy="415498"/>
          </a:xfrm>
          <a:prstGeom prst="rect">
            <a:avLst/>
          </a:prstGeom>
          <a:noFill/>
        </p:spPr>
        <p:txBody>
          <a:bodyPr wrap="square" rtlCol="0">
            <a:spAutoFit/>
          </a:bodyPr>
          <a:lstStyle/>
          <a:p>
            <a:pPr algn="r"/>
            <a:r>
              <a:rPr lang="en-US" sz="1050" dirty="0">
                <a:latin typeface="Arial" panose="020B0604020202020204" pitchFamily="34" charset="0"/>
                <a:cs typeface="Arial" panose="020B0604020202020204" pitchFamily="34" charset="0"/>
              </a:rPr>
              <a:t>National</a:t>
            </a:r>
            <a:r>
              <a:rPr lang="en-US" sz="1050" baseline="0" dirty="0">
                <a:latin typeface="Arial" panose="020B0604020202020204" pitchFamily="34" charset="0"/>
                <a:cs typeface="Arial" panose="020B0604020202020204" pitchFamily="34" charset="0"/>
              </a:rPr>
              <a:t> Aeronautics and</a:t>
            </a:r>
          </a:p>
          <a:p>
            <a:pPr algn="r"/>
            <a:r>
              <a:rPr lang="en-US" sz="1050" baseline="0" dirty="0">
                <a:latin typeface="Arial" panose="020B0604020202020204" pitchFamily="34" charset="0"/>
                <a:cs typeface="Arial" panose="020B0604020202020204" pitchFamily="34" charset="0"/>
              </a:rPr>
              <a:t>Space Administration</a:t>
            </a:r>
            <a:endParaRPr lang="en-US" sz="1050" dirty="0">
              <a:latin typeface="Arial" panose="020B0604020202020204" pitchFamily="34" charset="0"/>
              <a:cs typeface="Arial" panose="020B0604020202020204" pitchFamily="34" charset="0"/>
            </a:endParaRPr>
          </a:p>
        </p:txBody>
      </p:sp>
      <p:cxnSp>
        <p:nvCxnSpPr>
          <p:cNvPr id="10" name="Straight Connector 9"/>
          <p:cNvCxnSpPr/>
          <p:nvPr userDrawn="1"/>
        </p:nvCxnSpPr>
        <p:spPr>
          <a:xfrm>
            <a:off x="10942232" y="42512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63766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ontent H2">
  <p:cSld name="1_Title and Content H2">
    <p:spTree>
      <p:nvGrpSpPr>
        <p:cNvPr id="1" name="Shape 16"/>
        <p:cNvGrpSpPr/>
        <p:nvPr/>
      </p:nvGrpSpPr>
      <p:grpSpPr>
        <a:xfrm>
          <a:off x="0" y="0"/>
          <a:ext cx="0" cy="0"/>
          <a:chOff x="0" y="0"/>
          <a:chExt cx="0" cy="0"/>
        </a:xfrm>
      </p:grpSpPr>
      <p:pic>
        <p:nvPicPr>
          <p:cNvPr id="17" name="Google Shape;17;p3"/>
          <p:cNvPicPr preferRelativeResize="0"/>
          <p:nvPr/>
        </p:nvPicPr>
        <p:blipFill rotWithShape="1">
          <a:blip r:embed="rId2" cstate="email">
            <a:alphaModFix/>
            <a:extLst>
              <a:ext uri="{28A0092B-C50C-407E-A947-70E740481C1C}">
                <a14:useLocalDpi xmlns:a14="http://schemas.microsoft.com/office/drawing/2010/main"/>
              </a:ext>
            </a:extLst>
          </a:blip>
          <a:srcRect r="12938"/>
          <a:stretch/>
        </p:blipFill>
        <p:spPr>
          <a:xfrm>
            <a:off x="0" y="0"/>
            <a:ext cx="10614454" cy="6857999"/>
          </a:xfrm>
          <a:prstGeom prst="rect">
            <a:avLst/>
          </a:prstGeom>
          <a:noFill/>
          <a:ln>
            <a:noFill/>
          </a:ln>
        </p:spPr>
      </p:pic>
      <p:sp>
        <p:nvSpPr>
          <p:cNvPr id="18" name="Google Shape;18;p3"/>
          <p:cNvSpPr txBox="1">
            <a:spLocks noGrp="1"/>
          </p:cNvSpPr>
          <p:nvPr>
            <p:ph type="title"/>
          </p:nvPr>
        </p:nvSpPr>
        <p:spPr>
          <a:xfrm>
            <a:off x="1000125" y="365124"/>
            <a:ext cx="10233148" cy="479425"/>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3289B4"/>
              </a:buClr>
              <a:buSzPts val="4800"/>
              <a:buFont typeface="Century Gothic"/>
              <a:buNone/>
              <a:defRPr sz="4800" b="0" i="0" u="none" strike="noStrike" cap="none">
                <a:solidFill>
                  <a:srgbClr val="3289B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9" name="Google Shape;19;p3"/>
          <p:cNvSpPr>
            <a:spLocks noGrp="1"/>
          </p:cNvSpPr>
          <p:nvPr>
            <p:ph type="pic" idx="2"/>
          </p:nvPr>
        </p:nvSpPr>
        <p:spPr>
          <a:xfrm>
            <a:off x="0" y="3456417"/>
            <a:ext cx="12192000" cy="3354936"/>
          </a:xfrm>
          <a:prstGeom prst="rect">
            <a:avLst/>
          </a:prstGeom>
          <a:noFill/>
          <a:ln>
            <a:noFill/>
          </a:ln>
        </p:spPr>
        <p:txBody>
          <a:bodyPr spcFirstLastPara="1" wrap="square" lIns="91425" tIns="45700" rIns="91425" bIns="45700" anchor="ctr" anchorCtr="0"/>
          <a:lstStyle>
            <a:lvl1pPr marR="0" lvl="0" algn="ctr" rtl="0">
              <a:lnSpc>
                <a:spcPct val="90000"/>
              </a:lnSpc>
              <a:spcBef>
                <a:spcPts val="1000"/>
              </a:spcBef>
              <a:spcAft>
                <a:spcPts val="0"/>
              </a:spcAft>
              <a:buClr>
                <a:srgbClr val="A5A5A5"/>
              </a:buClr>
              <a:buSzPts val="5400"/>
              <a:buFont typeface="Arial"/>
              <a:buNone/>
              <a:defRPr sz="54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20" name="Google Shape;20;p3"/>
          <p:cNvSpPr txBox="1">
            <a:spLocks noGrp="1"/>
          </p:cNvSpPr>
          <p:nvPr>
            <p:ph type="body" idx="1"/>
          </p:nvPr>
        </p:nvSpPr>
        <p:spPr>
          <a:xfrm>
            <a:off x="1000125" y="1185059"/>
            <a:ext cx="10233000" cy="5184000"/>
          </a:xfrm>
          <a:prstGeom prst="rect">
            <a:avLst/>
          </a:prstGeom>
          <a:noFill/>
          <a:ln>
            <a:noFill/>
          </a:ln>
        </p:spPr>
        <p:txBody>
          <a:bodyPr spcFirstLastPara="1" wrap="square" lIns="91425" tIns="45700" rIns="91425" bIns="45700" anchor="t" anchorCtr="0"/>
          <a:lstStyle>
            <a:lvl1pPr marL="457200" lvl="0" indent="-368300" rtl="0">
              <a:spcBef>
                <a:spcPts val="1000"/>
              </a:spcBef>
              <a:spcAft>
                <a:spcPts val="0"/>
              </a:spcAft>
              <a:buClr>
                <a:srgbClr val="3289B4"/>
              </a:buClr>
              <a:buSzPts val="2200"/>
              <a:buFont typeface="Noto Sans Symbols"/>
              <a:buChar char="▶"/>
              <a:defRPr sz="2000" b="0">
                <a:solidFill>
                  <a:srgbClr val="3F3F3F"/>
                </a:solidFill>
              </a:defRPr>
            </a:lvl1pPr>
            <a:lvl2pPr marL="914400" lvl="1" indent="-228600" rtl="0">
              <a:spcBef>
                <a:spcPts val="500"/>
              </a:spcBef>
              <a:spcAft>
                <a:spcPts val="0"/>
              </a:spcAft>
              <a:buClr>
                <a:srgbClr val="3F3F3F"/>
              </a:buClr>
              <a:buSzPts val="1400"/>
              <a:buFont typeface="Arial"/>
              <a:buNone/>
              <a:defRPr sz="14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21" name="Google Shape;21;p3"/>
          <p:cNvSpPr/>
          <p:nvPr/>
        </p:nvSpPr>
        <p:spPr>
          <a:xfrm>
            <a:off x="0" y="6818138"/>
            <a:ext cx="12192000" cy="45719"/>
          </a:xfrm>
          <a:prstGeom prst="rect">
            <a:avLst/>
          </a:prstGeom>
          <a:solidFill>
            <a:srgbClr val="3289B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22" name="Google Shape;22;p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24279" y="133045"/>
            <a:ext cx="382562" cy="382562"/>
          </a:xfrm>
          <a:prstGeom prst="rect">
            <a:avLst/>
          </a:prstGeom>
          <a:noFill/>
          <a:ln>
            <a:noFill/>
          </a:ln>
        </p:spPr>
      </p:pic>
      <p:pic>
        <p:nvPicPr>
          <p:cNvPr id="23" name="Google Shape;23;p3"/>
          <p:cNvPicPr preferRelativeResize="0"/>
          <p:nvPr/>
        </p:nvPicPr>
        <p:blipFill rotWithShape="1">
          <a:blip r:embed="rId4" cstate="email">
            <a:alphaModFix/>
            <a:extLst>
              <a:ext uri="{28A0092B-C50C-407E-A947-70E740481C1C}">
                <a14:useLocalDpi xmlns:a14="http://schemas.microsoft.com/office/drawing/2010/main"/>
              </a:ext>
            </a:extLst>
          </a:blip>
          <a:srcRect r="91792" b="87748"/>
          <a:stretch/>
        </p:blipFill>
        <p:spPr>
          <a:xfrm>
            <a:off x="162" y="0"/>
            <a:ext cx="1000735" cy="840259"/>
          </a:xfrm>
          <a:prstGeom prst="rect">
            <a:avLst/>
          </a:prstGeom>
          <a:noFill/>
          <a:ln>
            <a:noFill/>
          </a:ln>
        </p:spPr>
      </p:pic>
      <p:sp>
        <p:nvSpPr>
          <p:cNvPr id="24" name="Google Shape;24;p3"/>
          <p:cNvSpPr/>
          <p:nvPr/>
        </p:nvSpPr>
        <p:spPr>
          <a:xfrm>
            <a:off x="0" y="6812281"/>
            <a:ext cx="12192000" cy="45719"/>
          </a:xfrm>
          <a:prstGeom prst="rect">
            <a:avLst/>
          </a:prstGeom>
          <a:solidFill>
            <a:srgbClr val="3289B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801904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r="9392"/>
          <a:stretch/>
        </p:blipFill>
        <p:spPr>
          <a:xfrm>
            <a:off x="0" y="0"/>
            <a:ext cx="11046941" cy="6857999"/>
          </a:xfrm>
          <a:prstGeom prst="rect">
            <a:avLst/>
          </a:prstGeom>
        </p:spPr>
      </p:pic>
      <p:pic>
        <p:nvPicPr>
          <p:cNvPr id="5" name="Pictur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4279" y="133045"/>
            <a:ext cx="382562" cy="382562"/>
          </a:xfrm>
          <a:prstGeom prst="rect">
            <a:avLst/>
          </a:prstGeom>
        </p:spPr>
      </p:pic>
      <p:sp>
        <p:nvSpPr>
          <p:cNvPr id="2" name="Title 1"/>
          <p:cNvSpPr>
            <a:spLocks noGrp="1"/>
          </p:cNvSpPr>
          <p:nvPr>
            <p:ph type="title" hasCustomPrompt="1"/>
          </p:nvPr>
        </p:nvSpPr>
        <p:spPr>
          <a:xfrm>
            <a:off x="1000125" y="365124"/>
            <a:ext cx="9413277" cy="479425"/>
          </a:xfrm>
        </p:spPr>
        <p:txBody>
          <a:bodyPr>
            <a:noAutofit/>
          </a:bodyPr>
          <a:lstStyle>
            <a:lvl1pPr>
              <a:defRPr sz="4800" b="0">
                <a:solidFill>
                  <a:srgbClr val="3289B4"/>
                </a:solidFill>
              </a:defRPr>
            </a:lvl1pPr>
          </a:lstStyle>
          <a:p>
            <a:r>
              <a:rPr lang="en-US" dirty="0"/>
              <a:t>Slide Title</a:t>
            </a:r>
          </a:p>
        </p:txBody>
      </p:sp>
      <p:sp>
        <p:nvSpPr>
          <p:cNvPr id="9" name="Picture Placeholder 2"/>
          <p:cNvSpPr>
            <a:spLocks noGrp="1"/>
          </p:cNvSpPr>
          <p:nvPr>
            <p:ph type="pic" idx="10" hasCustomPrompt="1"/>
          </p:nvPr>
        </p:nvSpPr>
        <p:spPr>
          <a:xfrm>
            <a:off x="5183187" y="931498"/>
            <a:ext cx="7008813" cy="5880783"/>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931498"/>
            <a:ext cx="3743997" cy="588078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4" name="Rectangle 3"/>
          <p:cNvSpPr/>
          <p:nvPr userDrawn="1"/>
        </p:nvSpPr>
        <p:spPr>
          <a:xfrm>
            <a:off x="0" y="6812281"/>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rotWithShape="1">
          <a:blip r:embed="rId4" cstate="email">
            <a:extLst>
              <a:ext uri="{28A0092B-C50C-407E-A947-70E740481C1C}">
                <a14:useLocalDpi xmlns:a14="http://schemas.microsoft.com/office/drawing/2010/main"/>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3122888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email">
            <a:extLst>
              <a:ext uri="{28A0092B-C50C-407E-A947-70E740481C1C}">
                <a14:useLocalDpi xmlns:a14="http://schemas.microsoft.com/office/drawing/2010/main"/>
              </a:ext>
            </a:extLst>
          </a:blip>
          <a:srcRect r="11318"/>
          <a:stretch/>
        </p:blipFill>
        <p:spPr>
          <a:xfrm>
            <a:off x="0" y="0"/>
            <a:ext cx="10812162" cy="6857999"/>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3289B4"/>
                </a:solidFill>
              </a:defRPr>
            </a:lvl1pPr>
          </a:lstStyle>
          <a:p>
            <a:r>
              <a:rPr lang="en-US" dirty="0"/>
              <a:t>Slide Title</a:t>
            </a:r>
          </a:p>
        </p:txBody>
      </p:sp>
      <p:sp>
        <p:nvSpPr>
          <p:cNvPr id="9" name="Picture Placeholder 2"/>
          <p:cNvSpPr>
            <a:spLocks noGrp="1"/>
          </p:cNvSpPr>
          <p:nvPr>
            <p:ph type="pic" idx="10" hasCustomPrompt="1"/>
          </p:nvPr>
        </p:nvSpPr>
        <p:spPr>
          <a:xfrm>
            <a:off x="0" y="931498"/>
            <a:ext cx="7008813" cy="5880479"/>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7436065" y="931499"/>
            <a:ext cx="3797208" cy="5880478"/>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6820367"/>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4279" y="133045"/>
            <a:ext cx="382562" cy="382562"/>
          </a:xfrm>
          <a:prstGeom prst="rect">
            <a:avLst/>
          </a:prstGeom>
        </p:spPr>
      </p:pic>
      <p:pic>
        <p:nvPicPr>
          <p:cNvPr id="11" name="Picture 10"/>
          <p:cNvPicPr>
            <a:picLocks noChangeAspect="1"/>
          </p:cNvPicPr>
          <p:nvPr userDrawn="1"/>
        </p:nvPicPr>
        <p:blipFill rotWithShape="1">
          <a:blip r:embed="rId4" cstate="email">
            <a:extLst>
              <a:ext uri="{28A0092B-C50C-407E-A947-70E740481C1C}">
                <a14:useLocalDpi xmlns:a14="http://schemas.microsoft.com/office/drawing/2010/main"/>
              </a:ext>
            </a:extLst>
          </a:blip>
          <a:srcRect r="91792" b="87748"/>
          <a:stretch/>
        </p:blipFill>
        <p:spPr>
          <a:xfrm>
            <a:off x="162" y="0"/>
            <a:ext cx="1000735" cy="840259"/>
          </a:xfrm>
          <a:prstGeom prst="rect">
            <a:avLst/>
          </a:prstGeom>
        </p:spPr>
      </p:pic>
      <p:sp>
        <p:nvSpPr>
          <p:cNvPr id="14" name="Rectangle 13"/>
          <p:cNvSpPr/>
          <p:nvPr userDrawn="1"/>
        </p:nvSpPr>
        <p:spPr>
          <a:xfrm>
            <a:off x="0" y="6812281"/>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3543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H">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email">
            <a:extLst>
              <a:ext uri="{28A0092B-C50C-407E-A947-70E740481C1C}">
                <a14:useLocalDpi xmlns:a14="http://schemas.microsoft.com/office/drawing/2010/main"/>
              </a:ext>
            </a:extLst>
          </a:blip>
          <a:srcRect r="9797"/>
          <a:stretch/>
        </p:blipFill>
        <p:spPr>
          <a:xfrm>
            <a:off x="0" y="3437552"/>
            <a:ext cx="10997514" cy="6857999"/>
          </a:xfrm>
          <a:prstGeom prst="rect">
            <a:avLst/>
          </a:prstGeom>
        </p:spPr>
      </p:pic>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4280" y="3570597"/>
            <a:ext cx="382562" cy="382562"/>
          </a:xfrm>
          <a:prstGeom prst="rect">
            <a:avLst/>
          </a:prstGeom>
        </p:spPr>
      </p:pic>
      <p:sp>
        <p:nvSpPr>
          <p:cNvPr id="13" name="Title 1"/>
          <p:cNvSpPr>
            <a:spLocks noGrp="1"/>
          </p:cNvSpPr>
          <p:nvPr>
            <p:ph type="title" hasCustomPrompt="1"/>
          </p:nvPr>
        </p:nvSpPr>
        <p:spPr>
          <a:xfrm>
            <a:off x="1000125" y="3794124"/>
            <a:ext cx="10233148" cy="479425"/>
          </a:xfrm>
        </p:spPr>
        <p:txBody>
          <a:bodyPr>
            <a:noAutofit/>
          </a:bodyPr>
          <a:lstStyle>
            <a:lvl1pPr>
              <a:defRPr sz="4800" b="0">
                <a:solidFill>
                  <a:srgbClr val="3289B4"/>
                </a:solidFill>
              </a:defRPr>
            </a:lvl1pPr>
          </a:lstStyle>
          <a:p>
            <a:r>
              <a:rPr lang="en-US" dirty="0"/>
              <a:t>Slide Title</a:t>
            </a:r>
          </a:p>
        </p:txBody>
      </p:sp>
      <p:sp>
        <p:nvSpPr>
          <p:cNvPr id="9" name="Picture Placeholder 2"/>
          <p:cNvSpPr>
            <a:spLocks noGrp="1"/>
          </p:cNvSpPr>
          <p:nvPr>
            <p:ph type="pic" idx="10" hasCustomPrompt="1"/>
          </p:nvPr>
        </p:nvSpPr>
        <p:spPr>
          <a:xfrm>
            <a:off x="0" y="46648"/>
            <a:ext cx="12192000" cy="3390904"/>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4432151"/>
            <a:ext cx="10233148" cy="2194560"/>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0"/>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rotWithShape="1">
          <a:blip r:embed="rId4" cstate="email">
            <a:extLst>
              <a:ext uri="{28A0092B-C50C-407E-A947-70E740481C1C}">
                <a14:useLocalDpi xmlns:a14="http://schemas.microsoft.com/office/drawing/2010/main"/>
              </a:ext>
            </a:extLst>
          </a:blip>
          <a:srcRect r="91792" b="87748"/>
          <a:stretch/>
        </p:blipFill>
        <p:spPr>
          <a:xfrm>
            <a:off x="0" y="3487123"/>
            <a:ext cx="1000735" cy="840259"/>
          </a:xfrm>
          <a:prstGeom prst="rect">
            <a:avLst/>
          </a:prstGeom>
        </p:spPr>
      </p:pic>
    </p:spTree>
    <p:extLst>
      <p:ext uri="{BB962C8B-B14F-4D97-AF65-F5344CB8AC3E}">
        <p14:creationId xmlns:p14="http://schemas.microsoft.com/office/powerpoint/2010/main" val="577974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H2">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email">
            <a:extLst>
              <a:ext uri="{28A0092B-C50C-407E-A947-70E740481C1C}">
                <a14:useLocalDpi xmlns:a14="http://schemas.microsoft.com/office/drawing/2010/main"/>
              </a:ext>
            </a:extLst>
          </a:blip>
          <a:srcRect r="12939"/>
          <a:stretch/>
        </p:blipFill>
        <p:spPr>
          <a:xfrm>
            <a:off x="0" y="0"/>
            <a:ext cx="10614454" cy="6857999"/>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3289B4"/>
                </a:solidFill>
              </a:defRPr>
            </a:lvl1pPr>
          </a:lstStyle>
          <a:p>
            <a:r>
              <a:rPr lang="en-US" dirty="0"/>
              <a:t>Slide Title</a:t>
            </a:r>
          </a:p>
        </p:txBody>
      </p:sp>
      <p:sp>
        <p:nvSpPr>
          <p:cNvPr id="9" name="Picture Placeholder 2"/>
          <p:cNvSpPr>
            <a:spLocks noGrp="1"/>
          </p:cNvSpPr>
          <p:nvPr>
            <p:ph type="pic" idx="10" hasCustomPrompt="1"/>
          </p:nvPr>
        </p:nvSpPr>
        <p:spPr>
          <a:xfrm>
            <a:off x="0" y="3456417"/>
            <a:ext cx="12192000" cy="3354936"/>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993665"/>
            <a:ext cx="10233148" cy="2186052"/>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6818138"/>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4279" y="133045"/>
            <a:ext cx="382562" cy="382562"/>
          </a:xfrm>
          <a:prstGeom prst="rect">
            <a:avLst/>
          </a:prstGeom>
        </p:spPr>
      </p:pic>
      <p:pic>
        <p:nvPicPr>
          <p:cNvPr id="14" name="Picture 13"/>
          <p:cNvPicPr>
            <a:picLocks noChangeAspect="1"/>
          </p:cNvPicPr>
          <p:nvPr userDrawn="1"/>
        </p:nvPicPr>
        <p:blipFill rotWithShape="1">
          <a:blip r:embed="rId4" cstate="email">
            <a:extLst>
              <a:ext uri="{28A0092B-C50C-407E-A947-70E740481C1C}">
                <a14:useLocalDpi xmlns:a14="http://schemas.microsoft.com/office/drawing/2010/main"/>
              </a:ext>
            </a:extLst>
          </a:blip>
          <a:srcRect r="91792" b="87748"/>
          <a:stretch/>
        </p:blipFill>
        <p:spPr>
          <a:xfrm>
            <a:off x="162" y="0"/>
            <a:ext cx="1000735" cy="840259"/>
          </a:xfrm>
          <a:prstGeom prst="rect">
            <a:avLst/>
          </a:prstGeom>
        </p:spPr>
      </p:pic>
      <p:sp>
        <p:nvSpPr>
          <p:cNvPr id="15" name="Rectangle 14"/>
          <p:cNvSpPr/>
          <p:nvPr userDrawn="1"/>
        </p:nvSpPr>
        <p:spPr>
          <a:xfrm>
            <a:off x="0" y="6812281"/>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2642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ey Points">
    <p:spTree>
      <p:nvGrpSpPr>
        <p:cNvPr id="1" name=""/>
        <p:cNvGrpSpPr/>
        <p:nvPr/>
      </p:nvGrpSpPr>
      <p:grpSpPr>
        <a:xfrm>
          <a:off x="0" y="0"/>
          <a:ext cx="0" cy="0"/>
          <a:chOff x="0" y="0"/>
          <a:chExt cx="0" cy="0"/>
        </a:xfrm>
      </p:grpSpPr>
      <p:pic>
        <p:nvPicPr>
          <p:cNvPr id="19" name="Picture 18"/>
          <p:cNvPicPr>
            <a:picLocks noChangeAspect="1"/>
          </p:cNvPicPr>
          <p:nvPr userDrawn="1"/>
        </p:nvPicPr>
        <p:blipFill rotWithShape="1">
          <a:blip r:embed="rId2" cstate="email">
            <a:extLst>
              <a:ext uri="{28A0092B-C50C-407E-A947-70E740481C1C}">
                <a14:useLocalDpi xmlns:a14="http://schemas.microsoft.com/office/drawing/2010/main"/>
              </a:ext>
            </a:extLst>
          </a:blip>
          <a:srcRect r="10304"/>
          <a:stretch/>
        </p:blipFill>
        <p:spPr>
          <a:xfrm>
            <a:off x="0" y="0"/>
            <a:ext cx="10935730" cy="6857999"/>
          </a:xfrm>
          <a:prstGeom prst="rect">
            <a:avLst/>
          </a:prstGeom>
        </p:spPr>
      </p:pic>
      <p:sp>
        <p:nvSpPr>
          <p:cNvPr id="7" name="Section Body Text"/>
          <p:cNvSpPr>
            <a:spLocks noGrp="1"/>
          </p:cNvSpPr>
          <p:nvPr>
            <p:ph type="body" sz="quarter" idx="11" hasCustomPrompt="1"/>
          </p:nvPr>
        </p:nvSpPr>
        <p:spPr>
          <a:xfrm>
            <a:off x="4833257" y="5695688"/>
            <a:ext cx="6400015" cy="1114212"/>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1" name="Text Placeholder 3"/>
          <p:cNvSpPr>
            <a:spLocks noGrp="1"/>
          </p:cNvSpPr>
          <p:nvPr>
            <p:ph type="body" sz="quarter" idx="15" hasCustomPrompt="1"/>
          </p:nvPr>
        </p:nvSpPr>
        <p:spPr>
          <a:xfrm>
            <a:off x="1000125" y="1165799"/>
            <a:ext cx="3393745" cy="1042733"/>
          </a:xfrm>
          <a:prstGeom prst="rect">
            <a:avLst/>
          </a:prstGeom>
        </p:spPr>
        <p:txBody>
          <a:bodyPr anchor="b">
            <a:normAutofit/>
          </a:bodyPr>
          <a:lstStyle>
            <a:lvl1pPr marL="0" indent="0" algn="r">
              <a:buNone/>
              <a:defRPr sz="3600" b="0" baseline="0">
                <a:solidFill>
                  <a:srgbClr val="3289B4"/>
                </a:solidFill>
                <a:latin typeface="Century Gothic" panose="020B0502020202020204" pitchFamily="34" charset="0"/>
              </a:defRPr>
            </a:lvl1pPr>
          </a:lstStyle>
          <a:p>
            <a:pPr lvl="0"/>
            <a:r>
              <a:rPr lang="en-US" dirty="0"/>
              <a:t>Key Point 1</a:t>
            </a:r>
          </a:p>
        </p:txBody>
      </p:sp>
      <p:sp>
        <p:nvSpPr>
          <p:cNvPr id="12" name="Section Body Text"/>
          <p:cNvSpPr>
            <a:spLocks noGrp="1"/>
          </p:cNvSpPr>
          <p:nvPr>
            <p:ph type="body" sz="quarter" idx="16" hasCustomPrompt="1"/>
          </p:nvPr>
        </p:nvSpPr>
        <p:spPr>
          <a:xfrm>
            <a:off x="4833257" y="1805049"/>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3" name="Text Placeholder 3"/>
          <p:cNvSpPr>
            <a:spLocks noGrp="1"/>
          </p:cNvSpPr>
          <p:nvPr>
            <p:ph type="body" sz="quarter" idx="17" hasCustomPrompt="1"/>
          </p:nvPr>
        </p:nvSpPr>
        <p:spPr>
          <a:xfrm>
            <a:off x="1000125" y="5058581"/>
            <a:ext cx="3393745" cy="1042733"/>
          </a:xfrm>
          <a:prstGeom prst="rect">
            <a:avLst/>
          </a:prstGeom>
        </p:spPr>
        <p:txBody>
          <a:bodyPr anchor="b">
            <a:normAutofit/>
          </a:bodyPr>
          <a:lstStyle>
            <a:lvl1pPr marL="0" indent="0" algn="r">
              <a:buNone/>
              <a:defRPr sz="3600" b="0" baseline="0">
                <a:solidFill>
                  <a:srgbClr val="3289B4"/>
                </a:solidFill>
                <a:latin typeface="Century Gothic" panose="020B0502020202020204" pitchFamily="34" charset="0"/>
              </a:defRPr>
            </a:lvl1pPr>
          </a:lstStyle>
          <a:p>
            <a:pPr lvl="0"/>
            <a:r>
              <a:rPr lang="en-US" dirty="0"/>
              <a:t>Key Point 3</a:t>
            </a:r>
          </a:p>
        </p:txBody>
      </p:sp>
      <p:sp>
        <p:nvSpPr>
          <p:cNvPr id="14" name="Text Placeholder 3"/>
          <p:cNvSpPr>
            <a:spLocks noGrp="1"/>
          </p:cNvSpPr>
          <p:nvPr>
            <p:ph type="body" sz="quarter" idx="18" hasCustomPrompt="1"/>
          </p:nvPr>
        </p:nvSpPr>
        <p:spPr>
          <a:xfrm>
            <a:off x="1000125" y="3063682"/>
            <a:ext cx="3393745" cy="1042733"/>
          </a:xfrm>
          <a:prstGeom prst="rect">
            <a:avLst/>
          </a:prstGeom>
        </p:spPr>
        <p:txBody>
          <a:bodyPr anchor="b">
            <a:normAutofit/>
          </a:bodyPr>
          <a:lstStyle>
            <a:lvl1pPr marL="0" indent="0" algn="r">
              <a:buNone/>
              <a:defRPr sz="3600" b="0" baseline="0">
                <a:solidFill>
                  <a:srgbClr val="3289B4"/>
                </a:solidFill>
                <a:latin typeface="Century Gothic" panose="020B0502020202020204" pitchFamily="34" charset="0"/>
              </a:defRPr>
            </a:lvl1pPr>
          </a:lstStyle>
          <a:p>
            <a:pPr lvl="0"/>
            <a:r>
              <a:rPr lang="en-US" dirty="0"/>
              <a:t>Key Point 2</a:t>
            </a:r>
          </a:p>
        </p:txBody>
      </p:sp>
      <p:sp>
        <p:nvSpPr>
          <p:cNvPr id="15" name="Section Body Text"/>
          <p:cNvSpPr>
            <a:spLocks noGrp="1"/>
          </p:cNvSpPr>
          <p:nvPr>
            <p:ph type="body" sz="quarter" idx="19" hasCustomPrompt="1"/>
          </p:nvPr>
        </p:nvSpPr>
        <p:spPr>
          <a:xfrm>
            <a:off x="4833257" y="3732286"/>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8" name="Rectangle 17"/>
          <p:cNvSpPr/>
          <p:nvPr userDrawn="1"/>
        </p:nvSpPr>
        <p:spPr>
          <a:xfrm>
            <a:off x="0" y="6818138"/>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3289B4"/>
                </a:solidFill>
              </a:defRPr>
            </a:lvl1pPr>
          </a:lstStyle>
          <a:p>
            <a:r>
              <a:rPr lang="en-US" dirty="0"/>
              <a:t>Slide Title</a:t>
            </a:r>
          </a:p>
        </p:txBody>
      </p:sp>
      <p:pic>
        <p:nvPicPr>
          <p:cNvPr id="16" name="Picture 1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4279" y="133045"/>
            <a:ext cx="382562" cy="382562"/>
          </a:xfrm>
          <a:prstGeom prst="rect">
            <a:avLst/>
          </a:prstGeom>
        </p:spPr>
      </p:pic>
      <p:pic>
        <p:nvPicPr>
          <p:cNvPr id="17" name="Picture 16"/>
          <p:cNvPicPr>
            <a:picLocks noChangeAspect="1"/>
          </p:cNvPicPr>
          <p:nvPr userDrawn="1"/>
        </p:nvPicPr>
        <p:blipFill rotWithShape="1">
          <a:blip r:embed="rId4" cstate="email">
            <a:extLst>
              <a:ext uri="{28A0092B-C50C-407E-A947-70E740481C1C}">
                <a14:useLocalDpi xmlns:a14="http://schemas.microsoft.com/office/drawing/2010/main"/>
              </a:ext>
            </a:extLst>
          </a:blip>
          <a:srcRect r="91792" b="87748"/>
          <a:stretch/>
        </p:blipFill>
        <p:spPr>
          <a:xfrm>
            <a:off x="162" y="0"/>
            <a:ext cx="1000735" cy="840259"/>
          </a:xfrm>
          <a:prstGeom prst="rect">
            <a:avLst/>
          </a:prstGeom>
        </p:spPr>
      </p:pic>
      <p:sp>
        <p:nvSpPr>
          <p:cNvPr id="21" name="Rectangle 20"/>
          <p:cNvSpPr/>
          <p:nvPr userDrawn="1"/>
        </p:nvSpPr>
        <p:spPr>
          <a:xfrm>
            <a:off x="0" y="6812281"/>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8387655"/>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ey Points 2">
    <p:spTree>
      <p:nvGrpSpPr>
        <p:cNvPr id="1" name=""/>
        <p:cNvGrpSpPr/>
        <p:nvPr/>
      </p:nvGrpSpPr>
      <p:grpSpPr>
        <a:xfrm>
          <a:off x="0" y="0"/>
          <a:ext cx="0" cy="0"/>
          <a:chOff x="0" y="0"/>
          <a:chExt cx="0" cy="0"/>
        </a:xfrm>
      </p:grpSpPr>
      <p:pic>
        <p:nvPicPr>
          <p:cNvPr id="19" name="Picture 18"/>
          <p:cNvPicPr>
            <a:picLocks noChangeAspect="1"/>
          </p:cNvPicPr>
          <p:nvPr userDrawn="1"/>
        </p:nvPicPr>
        <p:blipFill rotWithShape="1">
          <a:blip r:embed="rId2" cstate="email">
            <a:extLst>
              <a:ext uri="{28A0092B-C50C-407E-A947-70E740481C1C}">
                <a14:useLocalDpi xmlns:a14="http://schemas.microsoft.com/office/drawing/2010/main"/>
              </a:ext>
            </a:extLst>
          </a:blip>
          <a:srcRect r="12027"/>
          <a:stretch/>
        </p:blipFill>
        <p:spPr>
          <a:xfrm>
            <a:off x="0" y="0"/>
            <a:ext cx="10725665" cy="6857999"/>
          </a:xfrm>
          <a:prstGeom prst="rect">
            <a:avLst/>
          </a:prstGeom>
        </p:spPr>
      </p:pic>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3289B4"/>
                </a:solidFill>
              </a:defRPr>
            </a:lvl1pPr>
          </a:lstStyle>
          <a:p>
            <a:r>
              <a:rPr lang="en-US" dirty="0"/>
              <a:t>Slide Title</a:t>
            </a:r>
          </a:p>
        </p:txBody>
      </p:sp>
      <p:sp>
        <p:nvSpPr>
          <p:cNvPr id="7" name="Section Body Text"/>
          <p:cNvSpPr>
            <a:spLocks noGrp="1"/>
          </p:cNvSpPr>
          <p:nvPr>
            <p:ph type="body" sz="quarter" idx="11" hasCustomPrompt="1"/>
          </p:nvPr>
        </p:nvSpPr>
        <p:spPr>
          <a:xfrm>
            <a:off x="8261871" y="2383475"/>
            <a:ext cx="2961573" cy="442173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1" name="Text Placeholder 3"/>
          <p:cNvSpPr>
            <a:spLocks noGrp="1"/>
          </p:cNvSpPr>
          <p:nvPr>
            <p:ph type="body" sz="quarter" idx="15" hasCustomPrompt="1"/>
          </p:nvPr>
        </p:nvSpPr>
        <p:spPr>
          <a:xfrm>
            <a:off x="1000126" y="1102299"/>
            <a:ext cx="2958688" cy="1042733"/>
          </a:xfrm>
          <a:prstGeom prst="rect">
            <a:avLst/>
          </a:prstGeom>
        </p:spPr>
        <p:txBody>
          <a:bodyPr anchor="b">
            <a:normAutofit/>
          </a:bodyPr>
          <a:lstStyle>
            <a:lvl1pPr marL="0" indent="0" algn="l">
              <a:buNone/>
              <a:defRPr sz="3600" b="0" baseline="0">
                <a:solidFill>
                  <a:srgbClr val="3289B4"/>
                </a:solidFill>
                <a:latin typeface="Century Gothic" panose="020B0502020202020204" pitchFamily="34" charset="0"/>
              </a:defRPr>
            </a:lvl1pPr>
          </a:lstStyle>
          <a:p>
            <a:pPr lvl="0"/>
            <a:r>
              <a:rPr lang="en-US" dirty="0"/>
              <a:t>Key Point 1</a:t>
            </a:r>
          </a:p>
        </p:txBody>
      </p:sp>
      <p:sp>
        <p:nvSpPr>
          <p:cNvPr id="12" name="Section Body Text"/>
          <p:cNvSpPr>
            <a:spLocks noGrp="1"/>
          </p:cNvSpPr>
          <p:nvPr>
            <p:ph type="body" sz="quarter" idx="16" hasCustomPrompt="1"/>
          </p:nvPr>
        </p:nvSpPr>
        <p:spPr>
          <a:xfrm>
            <a:off x="1000125" y="2376662"/>
            <a:ext cx="2958689"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3" name="Text Placeholder 3"/>
          <p:cNvSpPr>
            <a:spLocks noGrp="1"/>
          </p:cNvSpPr>
          <p:nvPr>
            <p:ph type="body" sz="quarter" idx="17" hasCustomPrompt="1"/>
          </p:nvPr>
        </p:nvSpPr>
        <p:spPr>
          <a:xfrm>
            <a:off x="8261871" y="1097604"/>
            <a:ext cx="2961573" cy="1042733"/>
          </a:xfrm>
          <a:prstGeom prst="rect">
            <a:avLst/>
          </a:prstGeom>
        </p:spPr>
        <p:txBody>
          <a:bodyPr anchor="b">
            <a:normAutofit/>
          </a:bodyPr>
          <a:lstStyle>
            <a:lvl1pPr marL="0" indent="0" algn="l">
              <a:buNone/>
              <a:defRPr sz="3600" b="0" baseline="0">
                <a:solidFill>
                  <a:srgbClr val="3289B4"/>
                </a:solidFill>
                <a:latin typeface="Century Gothic" panose="020B0502020202020204" pitchFamily="34" charset="0"/>
              </a:defRPr>
            </a:lvl1pPr>
          </a:lstStyle>
          <a:p>
            <a:pPr lvl="0"/>
            <a:r>
              <a:rPr lang="en-US" dirty="0"/>
              <a:t>Key Point 3</a:t>
            </a:r>
          </a:p>
        </p:txBody>
      </p:sp>
      <p:sp>
        <p:nvSpPr>
          <p:cNvPr id="14" name="Text Placeholder 3"/>
          <p:cNvSpPr>
            <a:spLocks noGrp="1"/>
          </p:cNvSpPr>
          <p:nvPr>
            <p:ph type="body" sz="quarter" idx="18" hasCustomPrompt="1"/>
          </p:nvPr>
        </p:nvSpPr>
        <p:spPr>
          <a:xfrm>
            <a:off x="4496695" y="1097605"/>
            <a:ext cx="3227295" cy="1042733"/>
          </a:xfrm>
          <a:prstGeom prst="rect">
            <a:avLst/>
          </a:prstGeom>
        </p:spPr>
        <p:txBody>
          <a:bodyPr anchor="b">
            <a:normAutofit/>
          </a:bodyPr>
          <a:lstStyle>
            <a:lvl1pPr marL="0" indent="0" algn="l">
              <a:buNone/>
              <a:defRPr sz="3600" b="0" baseline="0">
                <a:solidFill>
                  <a:srgbClr val="3289B4"/>
                </a:solidFill>
                <a:latin typeface="Century Gothic" panose="020B0502020202020204" pitchFamily="34" charset="0"/>
              </a:defRPr>
            </a:lvl1pPr>
          </a:lstStyle>
          <a:p>
            <a:pPr lvl="0"/>
            <a:r>
              <a:rPr lang="en-US" dirty="0"/>
              <a:t>Key Point 2</a:t>
            </a:r>
          </a:p>
        </p:txBody>
      </p:sp>
      <p:sp>
        <p:nvSpPr>
          <p:cNvPr id="15" name="Section Body Text"/>
          <p:cNvSpPr>
            <a:spLocks noGrp="1"/>
          </p:cNvSpPr>
          <p:nvPr>
            <p:ph type="body" sz="quarter" idx="19" hasCustomPrompt="1"/>
          </p:nvPr>
        </p:nvSpPr>
        <p:spPr>
          <a:xfrm>
            <a:off x="4496695" y="2376662"/>
            <a:ext cx="3227295"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8" name="Rectangle 17"/>
          <p:cNvSpPr/>
          <p:nvPr userDrawn="1"/>
        </p:nvSpPr>
        <p:spPr>
          <a:xfrm>
            <a:off x="0" y="6818138"/>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4279" y="133045"/>
            <a:ext cx="382562" cy="382562"/>
          </a:xfrm>
          <a:prstGeom prst="rect">
            <a:avLst/>
          </a:prstGeom>
        </p:spPr>
      </p:pic>
      <p:pic>
        <p:nvPicPr>
          <p:cNvPr id="17" name="Picture 16"/>
          <p:cNvPicPr>
            <a:picLocks noChangeAspect="1"/>
          </p:cNvPicPr>
          <p:nvPr userDrawn="1"/>
        </p:nvPicPr>
        <p:blipFill rotWithShape="1">
          <a:blip r:embed="rId4" cstate="email">
            <a:extLst>
              <a:ext uri="{28A0092B-C50C-407E-A947-70E740481C1C}">
                <a14:useLocalDpi xmlns:a14="http://schemas.microsoft.com/office/drawing/2010/main"/>
              </a:ext>
            </a:extLst>
          </a:blip>
          <a:srcRect r="91792" b="87748"/>
          <a:stretch/>
        </p:blipFill>
        <p:spPr>
          <a:xfrm>
            <a:off x="162" y="0"/>
            <a:ext cx="1000735" cy="840259"/>
          </a:xfrm>
          <a:prstGeom prst="rect">
            <a:avLst/>
          </a:prstGeom>
        </p:spPr>
      </p:pic>
      <p:sp>
        <p:nvSpPr>
          <p:cNvPr id="21" name="Rectangle 20"/>
          <p:cNvSpPr/>
          <p:nvPr userDrawn="1"/>
        </p:nvSpPr>
        <p:spPr>
          <a:xfrm>
            <a:off x="0" y="6812281"/>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5146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3" name="Picture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80864" y="641608"/>
            <a:ext cx="915296" cy="915296"/>
          </a:xfrm>
          <a:prstGeom prst="rect">
            <a:avLst/>
          </a:prstGeom>
        </p:spPr>
      </p:pic>
      <p:sp>
        <p:nvSpPr>
          <p:cNvPr id="2" name="Title 1"/>
          <p:cNvSpPr>
            <a:spLocks noGrp="1"/>
          </p:cNvSpPr>
          <p:nvPr>
            <p:ph type="title" hasCustomPrompt="1"/>
          </p:nvPr>
        </p:nvSpPr>
        <p:spPr>
          <a:xfrm>
            <a:off x="2291379" y="1129553"/>
            <a:ext cx="7562625" cy="1065007"/>
          </a:xfrm>
        </p:spPr>
        <p:txBody>
          <a:bodyPr>
            <a:noAutofit/>
          </a:bodyPr>
          <a:lstStyle>
            <a:lvl1pPr>
              <a:defRPr sz="4800" b="0">
                <a:solidFill>
                  <a:srgbClr val="3289B4"/>
                </a:solidFill>
              </a:defRPr>
            </a:lvl1pPr>
          </a:lstStyle>
          <a:p>
            <a:r>
              <a:rPr lang="en-US" dirty="0"/>
              <a:t>Section Title</a:t>
            </a:r>
          </a:p>
        </p:txBody>
      </p:sp>
      <p:pic>
        <p:nvPicPr>
          <p:cNvPr id="8" name="Picture 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680330" y="2622254"/>
            <a:ext cx="912020" cy="912020"/>
          </a:xfrm>
          <a:prstGeom prst="rect">
            <a:avLst/>
          </a:prstGeom>
        </p:spPr>
      </p:pic>
      <p:sp>
        <p:nvSpPr>
          <p:cNvPr id="16" name="Text Placeholder 3"/>
          <p:cNvSpPr>
            <a:spLocks noGrp="1"/>
          </p:cNvSpPr>
          <p:nvPr>
            <p:ph type="body" sz="half" idx="2" hasCustomPrompt="1"/>
          </p:nvPr>
        </p:nvSpPr>
        <p:spPr>
          <a:xfrm>
            <a:off x="2291379" y="2302136"/>
            <a:ext cx="7562625" cy="405563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7" name="Rectangle 6"/>
          <p:cNvSpPr/>
          <p:nvPr userDrawn="1"/>
        </p:nvSpPr>
        <p:spPr>
          <a:xfrm>
            <a:off x="0" y="6812673"/>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62" y="0"/>
            <a:ext cx="12191675" cy="6858000"/>
          </a:xfrm>
          <a:prstGeom prst="rect">
            <a:avLst/>
          </a:prstGeom>
        </p:spPr>
      </p:pic>
      <p:sp>
        <p:nvSpPr>
          <p:cNvPr id="10" name="Rectangle 9"/>
          <p:cNvSpPr/>
          <p:nvPr userDrawn="1"/>
        </p:nvSpPr>
        <p:spPr>
          <a:xfrm>
            <a:off x="0" y="6812281"/>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8952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email">
            <a:extLst>
              <a:ext uri="{28A0092B-C50C-407E-A947-70E740481C1C}">
                <a14:useLocalDpi xmlns:a14="http://schemas.microsoft.com/office/drawing/2010/main"/>
              </a:ext>
            </a:extLst>
          </a:blip>
          <a:srcRect r="12534"/>
          <a:stretch/>
        </p:blipFill>
        <p:spPr>
          <a:xfrm>
            <a:off x="0" y="0"/>
            <a:ext cx="10663881" cy="6857999"/>
          </a:xfrm>
          <a:prstGeom prst="rect">
            <a:avLst/>
          </a:prstGeom>
        </p:spPr>
      </p:pic>
      <p:sp>
        <p:nvSpPr>
          <p:cNvPr id="25" name="Title 1"/>
          <p:cNvSpPr>
            <a:spLocks noGrp="1"/>
          </p:cNvSpPr>
          <p:nvPr>
            <p:ph type="title" hasCustomPrompt="1"/>
          </p:nvPr>
        </p:nvSpPr>
        <p:spPr>
          <a:xfrm>
            <a:off x="1000125" y="365124"/>
            <a:ext cx="9413277" cy="479425"/>
          </a:xfrm>
        </p:spPr>
        <p:txBody>
          <a:bodyPr>
            <a:noAutofit/>
          </a:bodyPr>
          <a:lstStyle>
            <a:lvl1pPr>
              <a:defRPr sz="4800" b="0">
                <a:solidFill>
                  <a:srgbClr val="3289B4"/>
                </a:solidFill>
              </a:defRPr>
            </a:lvl1pPr>
          </a:lstStyle>
          <a:p>
            <a:r>
              <a:rPr lang="en-US" dirty="0"/>
              <a:t>Slide Title</a:t>
            </a:r>
          </a:p>
        </p:txBody>
      </p:sp>
      <p:sp>
        <p:nvSpPr>
          <p:cNvPr id="18" name="Rectangle 17"/>
          <p:cNvSpPr/>
          <p:nvPr userDrawn="1"/>
        </p:nvSpPr>
        <p:spPr>
          <a:xfrm>
            <a:off x="0" y="6818138"/>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4"/>
          <p:cNvSpPr>
            <a:spLocks noGrp="1"/>
          </p:cNvSpPr>
          <p:nvPr>
            <p:ph type="body" sz="quarter" idx="10" hasCustomPrompt="1"/>
          </p:nvPr>
        </p:nvSpPr>
        <p:spPr>
          <a:xfrm>
            <a:off x="1172583" y="1697389"/>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0" name="Text Placeholder 4"/>
          <p:cNvSpPr>
            <a:spLocks noGrp="1"/>
          </p:cNvSpPr>
          <p:nvPr>
            <p:ph type="body" sz="quarter" idx="11" hasCustomPrompt="1"/>
          </p:nvPr>
        </p:nvSpPr>
        <p:spPr>
          <a:xfrm>
            <a:off x="1172582" y="3287942"/>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1" name="Text Placeholder 4"/>
          <p:cNvSpPr>
            <a:spLocks noGrp="1"/>
          </p:cNvSpPr>
          <p:nvPr>
            <p:ph type="body" sz="quarter" idx="12" hasCustomPrompt="1"/>
          </p:nvPr>
        </p:nvSpPr>
        <p:spPr>
          <a:xfrm>
            <a:off x="1172584" y="4904822"/>
            <a:ext cx="9818920"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2" name="contract info"/>
          <p:cNvSpPr/>
          <p:nvPr userDrawn="1"/>
        </p:nvSpPr>
        <p:spPr>
          <a:xfrm>
            <a:off x="0" y="6420217"/>
            <a:ext cx="12192000"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600" i="1" dirty="0">
              <a:solidFill>
                <a:schemeClr val="bg2">
                  <a:lumMod val="50000"/>
                </a:schemeClr>
              </a:solidFill>
              <a:latin typeface="Arial" panose="020B0604020202020204" pitchFamily="34" charset="0"/>
              <a:cs typeface="Arial" panose="020B0604020202020204" pitchFamily="34" charset="0"/>
            </a:endParaRPr>
          </a:p>
        </p:txBody>
      </p:sp>
      <p:pic>
        <p:nvPicPr>
          <p:cNvPr id="2" name="Picture 1"/>
          <p:cNvPicPr>
            <a:picLocks noChangeAspect="1"/>
          </p:cNvPicPr>
          <p:nvPr userDrawn="1"/>
        </p:nvPicPr>
        <p:blipFill rotWithShape="1">
          <a:blip r:embed="rId3" cstate="email">
            <a:extLst>
              <a:ext uri="{28A0092B-C50C-407E-A947-70E740481C1C}">
                <a14:useLocalDpi xmlns:a14="http://schemas.microsoft.com/office/drawing/2010/main"/>
              </a:ext>
            </a:extLst>
          </a:blip>
          <a:srcRect l="66588"/>
          <a:stretch/>
        </p:blipFill>
        <p:spPr>
          <a:xfrm>
            <a:off x="8118389" y="0"/>
            <a:ext cx="4073448" cy="6858000"/>
          </a:xfrm>
          <a:prstGeom prst="rect">
            <a:avLst/>
          </a:prstGeom>
        </p:spPr>
      </p:pic>
      <p:pic>
        <p:nvPicPr>
          <p:cNvPr id="10" name="Picture 9"/>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4279" y="133045"/>
            <a:ext cx="382562" cy="382562"/>
          </a:xfrm>
          <a:prstGeom prst="rect">
            <a:avLst/>
          </a:prstGeom>
        </p:spPr>
      </p:pic>
      <p:pic>
        <p:nvPicPr>
          <p:cNvPr id="12" name="Picture 11"/>
          <p:cNvPicPr>
            <a:picLocks noChangeAspect="1"/>
          </p:cNvPicPr>
          <p:nvPr userDrawn="1"/>
        </p:nvPicPr>
        <p:blipFill rotWithShape="1">
          <a:blip r:embed="rId5" cstate="email">
            <a:extLst>
              <a:ext uri="{28A0092B-C50C-407E-A947-70E740481C1C}">
                <a14:useLocalDpi xmlns:a14="http://schemas.microsoft.com/office/drawing/2010/main"/>
              </a:ext>
            </a:extLst>
          </a:blip>
          <a:srcRect r="91792" b="87748"/>
          <a:stretch/>
        </p:blipFill>
        <p:spPr>
          <a:xfrm>
            <a:off x="162" y="0"/>
            <a:ext cx="1000735" cy="840259"/>
          </a:xfrm>
          <a:prstGeom prst="rect">
            <a:avLst/>
          </a:prstGeom>
        </p:spPr>
      </p:pic>
      <p:sp>
        <p:nvSpPr>
          <p:cNvPr id="13" name="Rectangle 12"/>
          <p:cNvSpPr/>
          <p:nvPr userDrawn="1"/>
        </p:nvSpPr>
        <p:spPr>
          <a:xfrm>
            <a:off x="0" y="6812281"/>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4939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94647205"/>
      </p:ext>
    </p:extLst>
  </p:cSld>
  <p:clrMap bg1="lt1" tx1="dk1" bg2="lt2" tx2="dk2" accent1="accent1" accent2="accent2" accent3="accent3" accent4="accent4" accent5="accent5" accent6="accent6" hlink="hlink" folHlink="folHlink"/>
  <p:sldLayoutIdLst>
    <p:sldLayoutId id="2147483649" r:id="rId1"/>
    <p:sldLayoutId id="2147483682" r:id="rId2"/>
    <p:sldLayoutId id="2147483666" r:id="rId3"/>
    <p:sldLayoutId id="2147483667" r:id="rId4"/>
    <p:sldLayoutId id="2147483668" r:id="rId5"/>
    <p:sldLayoutId id="2147483669" r:id="rId6"/>
    <p:sldLayoutId id="2147483680" r:id="rId7"/>
    <p:sldLayoutId id="2147483673" r:id="rId8"/>
    <p:sldLayoutId id="2147483683" r:id="rId9"/>
    <p:sldLayoutId id="2147483684" r:id="rId10"/>
  </p:sldLayoutIdLst>
  <p:txStyles>
    <p:title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37.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microsoft.com/office/2007/relationships/hdphoto" Target="../media/hdphoto2.wdp"/><Relationship Id="rId5" Type="http://schemas.openxmlformats.org/officeDocument/2006/relationships/image" Target="../media/image17.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image" Target="../media/image22.jpeg"/><Relationship Id="rId4" Type="http://schemas.openxmlformats.org/officeDocument/2006/relationships/image" Target="../media/image21.jpe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lh5.googleusercontent.com/fRjTxI_j_id0Ufs9Sg74xvVk5kW7POo7cF11c1khqGh9JZxeium4dJChROLSs97AaXvhJZGYwPV4ZEN9RsdkSFzWI64luiaEKQialH1Qf3UgSbYpZyynxLUk4r5pDCPnrE5aoui7PQk"/>
          <p:cNvPicPr>
            <a:picLocks noChangeAspect="1" noChangeArrowheads="1"/>
          </p:cNvPicPr>
          <p:nvPr/>
        </p:nvPicPr>
        <p:blipFill rotWithShape="1">
          <a:blip r:embed="rId3">
            <a:extLst>
              <a:ext uri="{28A0092B-C50C-407E-A947-70E740481C1C}">
                <a14:useLocalDpi xmlns:a14="http://schemas.microsoft.com/office/drawing/2010/main" val="0"/>
              </a:ext>
            </a:extLst>
          </a:blip>
          <a:srcRect l="24839" t="-772" r="16342" b="458"/>
          <a:stretch/>
        </p:blipFill>
        <p:spPr bwMode="auto">
          <a:xfrm>
            <a:off x="-20055" y="-55760"/>
            <a:ext cx="6633029" cy="635725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12197702" cy="6867144"/>
          </a:xfrm>
          <a:prstGeom prst="rect">
            <a:avLst/>
          </a:prstGeom>
        </p:spPr>
      </p:pic>
      <p:pic>
        <p:nvPicPr>
          <p:cNvPr id="33" name="Picture 3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6380" y="5737058"/>
            <a:ext cx="678581" cy="731520"/>
          </a:xfrm>
          <a:prstGeom prst="rect">
            <a:avLst/>
          </a:prstGeom>
        </p:spPr>
      </p:pic>
      <p:sp>
        <p:nvSpPr>
          <p:cNvPr id="17" name="Text Placeholder 17"/>
          <p:cNvSpPr txBox="1">
            <a:spLocks/>
          </p:cNvSpPr>
          <p:nvPr/>
        </p:nvSpPr>
        <p:spPr>
          <a:xfrm>
            <a:off x="9596103" y="5133327"/>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rPr>
              <a:t>Catherine Breen</a:t>
            </a:r>
          </a:p>
        </p:txBody>
      </p:sp>
      <p:sp>
        <p:nvSpPr>
          <p:cNvPr id="18" name="Text Placeholder 17"/>
          <p:cNvSpPr txBox="1">
            <a:spLocks/>
          </p:cNvSpPr>
          <p:nvPr/>
        </p:nvSpPr>
        <p:spPr>
          <a:xfrm>
            <a:off x="9596103" y="4787660"/>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err="1">
                <a:ln>
                  <a:noFill/>
                </a:ln>
                <a:solidFill>
                  <a:schemeClr val="tx1">
                    <a:lumMod val="75000"/>
                    <a:lumOff val="25000"/>
                  </a:schemeClr>
                </a:solidFill>
                <a:effectLst/>
                <a:uLnTx/>
                <a:uFillTx/>
                <a:latin typeface="Century Gothic" panose="020F0302020204030204"/>
                <a:ea typeface="+mn-ea"/>
                <a:cs typeface="+mn-cs"/>
              </a:rPr>
              <a:t>Jashvina</a:t>
            </a:r>
            <a:r>
              <a:rPr kumimoji="0" lang="en-US" sz="1400" b="0" i="0" u="none" strike="noStrike" kern="1200" cap="none" spc="0" normalizeH="0" baseline="0" noProof="0" dirty="0">
                <a:ln>
                  <a:noFill/>
                </a:ln>
                <a:solidFill>
                  <a:schemeClr val="tx1">
                    <a:lumMod val="75000"/>
                    <a:lumOff val="25000"/>
                  </a:schemeClr>
                </a:solidFill>
                <a:effectLst/>
                <a:uLnTx/>
                <a:uFillTx/>
                <a:latin typeface="Century Gothic" panose="020F0302020204030204"/>
                <a:ea typeface="+mn-ea"/>
                <a:cs typeface="+mn-cs"/>
              </a:rPr>
              <a:t> </a:t>
            </a:r>
            <a:r>
              <a:rPr kumimoji="0" lang="en-US" sz="1400" b="0" i="0" u="none" strike="noStrike" kern="1200" cap="none" spc="0" normalizeH="0" baseline="0" noProof="0" dirty="0" err="1">
                <a:ln>
                  <a:noFill/>
                </a:ln>
                <a:solidFill>
                  <a:schemeClr val="tx1">
                    <a:lumMod val="75000"/>
                    <a:lumOff val="25000"/>
                  </a:schemeClr>
                </a:solidFill>
                <a:effectLst/>
                <a:uLnTx/>
                <a:uFillTx/>
                <a:latin typeface="Century Gothic" panose="020F0302020204030204"/>
                <a:ea typeface="+mn-ea"/>
                <a:cs typeface="+mn-cs"/>
              </a:rPr>
              <a:t>Devadoss</a:t>
            </a:r>
            <a:endParaRPr kumimoji="0" lang="en-US" sz="1400" b="0" i="0" u="none" strike="noStrike" kern="1200" cap="none" spc="0" normalizeH="0" baseline="0" noProof="0" dirty="0">
              <a:ln>
                <a:noFill/>
              </a:ln>
              <a:solidFill>
                <a:schemeClr val="tx1">
                  <a:lumMod val="75000"/>
                  <a:lumOff val="25000"/>
                </a:schemeClr>
              </a:solidFill>
              <a:effectLst/>
              <a:uLnTx/>
              <a:uFillTx/>
              <a:latin typeface="Century Gothic" panose="020F0302020204030204"/>
              <a:ea typeface="+mn-ea"/>
              <a:cs typeface="+mn-cs"/>
            </a:endParaRPr>
          </a:p>
        </p:txBody>
      </p:sp>
      <p:sp>
        <p:nvSpPr>
          <p:cNvPr id="22" name="Text Placeholder 17"/>
          <p:cNvSpPr txBox="1">
            <a:spLocks/>
          </p:cNvSpPr>
          <p:nvPr/>
        </p:nvSpPr>
        <p:spPr>
          <a:xfrm>
            <a:off x="9596103" y="5478994"/>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rPr>
              <a:t>Genevieve </a:t>
            </a:r>
            <a:r>
              <a:rPr kumimoji="0" lang="en-US" sz="1400" b="0" i="0" u="none" strike="noStrike" kern="1200" cap="none" spc="0" normalizeH="0" baseline="0" noProof="0" dirty="0" err="1">
                <a:ln>
                  <a:noFill/>
                </a:ln>
                <a:solidFill>
                  <a:prstClr val="black">
                    <a:lumMod val="75000"/>
                    <a:lumOff val="25000"/>
                  </a:prstClr>
                </a:solidFill>
                <a:effectLst/>
                <a:uLnTx/>
                <a:uFillTx/>
                <a:latin typeface="Century Gothic" panose="020F0302020204030204"/>
                <a:ea typeface="+mn-ea"/>
                <a:cs typeface="+mn-cs"/>
              </a:rPr>
              <a:t>Clow</a:t>
            </a:r>
            <a:endPar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p:txBody>
      </p:sp>
      <p:sp>
        <p:nvSpPr>
          <p:cNvPr id="23" name="Title 1"/>
          <p:cNvSpPr txBox="1">
            <a:spLocks/>
          </p:cNvSpPr>
          <p:nvPr/>
        </p:nvSpPr>
        <p:spPr>
          <a:xfrm>
            <a:off x="6062470" y="1887629"/>
            <a:ext cx="5647765" cy="1235240"/>
          </a:xfrm>
          <a:prstGeom prst="rect">
            <a:avLst/>
          </a:prstGeom>
        </p:spPr>
        <p:txBody>
          <a:bodyPr anchor="ctr">
            <a:norm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200" normalizeH="0" baseline="0" noProof="0" dirty="0">
                <a:ln>
                  <a:noFill/>
                </a:ln>
                <a:solidFill>
                  <a:srgbClr val="3289B4"/>
                </a:solidFill>
                <a:effectLst/>
                <a:uLnTx/>
                <a:uFillTx/>
                <a:latin typeface="Century Gothic" panose="020B0502020202020204" pitchFamily="34" charset="0"/>
                <a:ea typeface="+mj-ea"/>
                <a:cs typeface="+mj-cs"/>
              </a:rPr>
              <a:t>LAKE MICHIGAN WATER RESOURCES II</a:t>
            </a:r>
          </a:p>
        </p:txBody>
      </p:sp>
      <p:sp>
        <p:nvSpPr>
          <p:cNvPr id="24" name="Subtitle 2"/>
          <p:cNvSpPr txBox="1">
            <a:spLocks/>
          </p:cNvSpPr>
          <p:nvPr/>
        </p:nvSpPr>
        <p:spPr>
          <a:xfrm>
            <a:off x="6612974" y="3187337"/>
            <a:ext cx="5097261" cy="1058091"/>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Utilizing Multispectral Satellite Imagery to Monitor and Predict the Displacement of </a:t>
            </a:r>
            <a:r>
              <a:rPr kumimoji="0" lang="en-US" sz="1800" b="0" i="1" u="none" strike="noStrike" kern="1200" cap="none" spc="0" normalizeH="0" baseline="0" noProof="0" dirty="0" err="1">
                <a:ln>
                  <a:noFill/>
                </a:ln>
                <a:solidFill>
                  <a:schemeClr val="tx1">
                    <a:lumMod val="75000"/>
                    <a:lumOff val="25000"/>
                  </a:schemeClr>
                </a:solidFill>
                <a:effectLst/>
                <a:uLnTx/>
                <a:uFillTx/>
                <a:latin typeface="Century Gothic" panose="020B0502020202020204" pitchFamily="34" charset="0"/>
                <a:ea typeface="+mn-ea"/>
                <a:cs typeface="+mn-cs"/>
              </a:rPr>
              <a:t>Cladophora</a:t>
            </a:r>
            <a:r>
              <a:rPr kumimoji="0" lang="en-US" sz="18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 Along the Milwaukee County Shoreline</a:t>
            </a:r>
          </a:p>
        </p:txBody>
      </p:sp>
      <p:sp>
        <p:nvSpPr>
          <p:cNvPr id="26" name="Text Placeholder 17"/>
          <p:cNvSpPr txBox="1">
            <a:spLocks/>
          </p:cNvSpPr>
          <p:nvPr/>
        </p:nvSpPr>
        <p:spPr>
          <a:xfrm>
            <a:off x="9596103" y="5824661"/>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rPr>
              <a:t>Elizabeth </a:t>
            </a:r>
            <a:r>
              <a:rPr kumimoji="0" lang="en-US" sz="1400" b="0" i="0" u="none" strike="noStrike" kern="1200" cap="none" spc="0" normalizeH="0" baseline="0" noProof="0" dirty="0" err="1">
                <a:ln>
                  <a:noFill/>
                </a:ln>
                <a:solidFill>
                  <a:prstClr val="black">
                    <a:lumMod val="75000"/>
                    <a:lumOff val="25000"/>
                  </a:prstClr>
                </a:solidFill>
                <a:effectLst/>
                <a:uLnTx/>
                <a:uFillTx/>
                <a:latin typeface="Century Gothic" panose="020F0302020204030204"/>
                <a:ea typeface="+mn-ea"/>
                <a:cs typeface="+mn-cs"/>
              </a:rPr>
              <a:t>Looby</a:t>
            </a:r>
            <a:endPar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p:txBody>
      </p:sp>
      <p:sp>
        <p:nvSpPr>
          <p:cNvPr id="32" name="Rectangle 31"/>
          <p:cNvSpPr/>
          <p:nvPr/>
        </p:nvSpPr>
        <p:spPr>
          <a:xfrm>
            <a:off x="6624354" y="1546163"/>
            <a:ext cx="5085881" cy="307777"/>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rPr>
              <a:t>2018 Fall | California – Ames</a:t>
            </a:r>
          </a:p>
        </p:txBody>
      </p:sp>
    </p:spTree>
    <p:extLst>
      <p:ext uri="{BB962C8B-B14F-4D97-AF65-F5344CB8AC3E}">
        <p14:creationId xmlns:p14="http://schemas.microsoft.com/office/powerpoint/2010/main" val="871092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a:ext>
            </a:extLst>
          </a:blip>
          <a:srcRect r="3283" b="22127"/>
          <a:stretch>
            <a:fillRect/>
          </a:stretch>
        </p:blipFill>
        <p:spPr>
          <a:xfrm rot="1003304">
            <a:off x="-31170" y="2025916"/>
            <a:ext cx="12437242" cy="6676005"/>
          </a:xfrm>
          <a:custGeom>
            <a:avLst/>
            <a:gdLst>
              <a:gd name="connsiteX0" fmla="*/ 0 w 12437242"/>
              <a:gd name="connsiteY0" fmla="*/ 672594 h 6676005"/>
              <a:gd name="connsiteX1" fmla="*/ 2238788 w 12437242"/>
              <a:gd name="connsiteY1" fmla="*/ 0 h 6676005"/>
              <a:gd name="connsiteX2" fmla="*/ 11485464 w 12437242"/>
              <a:gd name="connsiteY2" fmla="*/ 0 h 6676005"/>
              <a:gd name="connsiteX3" fmla="*/ 12437242 w 12437242"/>
              <a:gd name="connsiteY3" fmla="*/ 3168077 h 6676005"/>
              <a:gd name="connsiteX4" fmla="*/ 760800 w 12437242"/>
              <a:gd name="connsiteY4" fmla="*/ 6676005 h 6676005"/>
              <a:gd name="connsiteX5" fmla="*/ 0 w 12437242"/>
              <a:gd name="connsiteY5" fmla="*/ 4143617 h 6676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37242" h="6676005">
                <a:moveTo>
                  <a:pt x="0" y="672594"/>
                </a:moveTo>
                <a:lnTo>
                  <a:pt x="2238788" y="0"/>
                </a:lnTo>
                <a:lnTo>
                  <a:pt x="11485464" y="0"/>
                </a:lnTo>
                <a:lnTo>
                  <a:pt x="12437242" y="3168077"/>
                </a:lnTo>
                <a:lnTo>
                  <a:pt x="760800" y="6676005"/>
                </a:lnTo>
                <a:lnTo>
                  <a:pt x="0" y="4143617"/>
                </a:lnTo>
                <a:close/>
              </a:path>
            </a:pathLst>
          </a:custGeom>
        </p:spPr>
      </p:pic>
      <p:sp>
        <p:nvSpPr>
          <p:cNvPr id="5" name="Title 4"/>
          <p:cNvSpPr>
            <a:spLocks noGrp="1"/>
          </p:cNvSpPr>
          <p:nvPr>
            <p:ph type="title"/>
          </p:nvPr>
        </p:nvSpPr>
        <p:spPr>
          <a:xfrm>
            <a:off x="1000125" y="377824"/>
            <a:ext cx="10233148" cy="479425"/>
          </a:xfrm>
        </p:spPr>
        <p:txBody>
          <a:bodyPr>
            <a:normAutofit fontScale="90000"/>
          </a:bodyPr>
          <a:lstStyle/>
          <a:p>
            <a:r>
              <a:rPr lang="en-US" dirty="0"/>
              <a:t>NASA and ESA Earth Observations</a:t>
            </a:r>
          </a:p>
        </p:txBody>
      </p:sp>
      <p:sp>
        <p:nvSpPr>
          <p:cNvPr id="7" name="Text Placeholder 5"/>
          <p:cNvSpPr>
            <a:spLocks noGrp="1"/>
          </p:cNvSpPr>
          <p:nvPr>
            <p:ph type="body" sz="quarter" idx="11"/>
          </p:nvPr>
        </p:nvSpPr>
        <p:spPr>
          <a:xfrm>
            <a:off x="8271667" y="1538514"/>
            <a:ext cx="3382991" cy="1306286"/>
          </a:xfrm>
        </p:spPr>
        <p:txBody>
          <a:bodyPr>
            <a:normAutofit/>
          </a:bodyPr>
          <a:lstStyle/>
          <a:p>
            <a:endParaRPr lang="en-US" b="1" dirty="0"/>
          </a:p>
          <a:p>
            <a:endParaRPr lang="en-US" dirty="0"/>
          </a:p>
        </p:txBody>
      </p: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66159" y="1538514"/>
            <a:ext cx="3140375" cy="2566623"/>
          </a:xfrm>
          <a:prstGeom prst="rect">
            <a:avLst/>
          </a:prstGeom>
        </p:spPr>
      </p:pic>
      <p:pic>
        <p:nvPicPr>
          <p:cNvPr id="3" name="Pictur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92002" y="1426342"/>
            <a:ext cx="3731848" cy="2789398"/>
          </a:xfrm>
          <a:prstGeom prst="rect">
            <a:avLst/>
          </a:prstGeom>
        </p:spPr>
      </p:pic>
      <p:sp>
        <p:nvSpPr>
          <p:cNvPr id="4" name="TextBox 3"/>
          <p:cNvSpPr txBox="1"/>
          <p:nvPr/>
        </p:nvSpPr>
        <p:spPr>
          <a:xfrm>
            <a:off x="4044932" y="2844800"/>
            <a:ext cx="2509728"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white"/>
                </a:solidFill>
                <a:effectLst/>
                <a:uLnTx/>
                <a:uFillTx/>
                <a:latin typeface="Century Gothic" panose="020F0302020204030204"/>
                <a:ea typeface="+mn-ea"/>
                <a:cs typeface="+mn-cs"/>
              </a:rPr>
              <a:t>Landsat 8 OLI</a:t>
            </a:r>
          </a:p>
        </p:txBody>
      </p:sp>
      <p:sp>
        <p:nvSpPr>
          <p:cNvPr id="6" name="TextBox 5"/>
          <p:cNvSpPr txBox="1"/>
          <p:nvPr/>
        </p:nvSpPr>
        <p:spPr>
          <a:xfrm>
            <a:off x="8874129" y="1778269"/>
            <a:ext cx="2416261"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white"/>
                </a:solidFill>
                <a:effectLst/>
                <a:uLnTx/>
                <a:uFillTx/>
                <a:latin typeface="Century Gothic" panose="020F0302020204030204"/>
                <a:ea typeface="+mn-ea"/>
                <a:cs typeface="+mn-cs"/>
              </a:rPr>
              <a:t>Sentinel-2 MSI</a:t>
            </a:r>
          </a:p>
        </p:txBody>
      </p:sp>
      <p:sp>
        <p:nvSpPr>
          <p:cNvPr id="11" name="Rectangle 10"/>
          <p:cNvSpPr/>
          <p:nvPr/>
        </p:nvSpPr>
        <p:spPr>
          <a:xfrm>
            <a:off x="0" y="6613091"/>
            <a:ext cx="2676998" cy="584775"/>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Image Source: NASA; Wikimedia</a:t>
            </a:r>
            <a:endParaRPr kumimoji="0" lang="en-US" sz="1200" b="0"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F0302020204030204"/>
                <a:ea typeface="+mn-ea"/>
                <a:cs typeface="+mn-cs"/>
              </a:rPr>
              <a:t/>
            </a:r>
            <a:br>
              <a:rPr kumimoji="0" lang="en-US" sz="1000" b="0" i="0" u="none" strike="noStrike" kern="1200" cap="none" spc="0" normalizeH="0" baseline="0" noProof="0" dirty="0">
                <a:ln>
                  <a:noFill/>
                </a:ln>
                <a:solidFill>
                  <a:prstClr val="black"/>
                </a:solidFill>
                <a:effectLst/>
                <a:uLnTx/>
                <a:uFillTx/>
                <a:latin typeface="Century Gothic" panose="020F0302020204030204"/>
                <a:ea typeface="+mn-ea"/>
                <a:cs typeface="+mn-cs"/>
              </a:rPr>
            </a:br>
            <a:endParaRPr kumimoji="0" lang="en-US" sz="1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 name="Rectangle 8"/>
          <p:cNvSpPr/>
          <p:nvPr/>
        </p:nvSpPr>
        <p:spPr>
          <a:xfrm>
            <a:off x="0" y="857249"/>
            <a:ext cx="12192000" cy="60007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0199973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i="1" dirty="0" err="1"/>
              <a:t>Cladophora</a:t>
            </a:r>
            <a:r>
              <a:rPr lang="en-US" dirty="0"/>
              <a:t> Detection</a:t>
            </a:r>
          </a:p>
        </p:txBody>
      </p:sp>
      <p:sp>
        <p:nvSpPr>
          <p:cNvPr id="6" name="TextBox 5"/>
          <p:cNvSpPr txBox="1"/>
          <p:nvPr/>
        </p:nvSpPr>
        <p:spPr>
          <a:xfrm>
            <a:off x="824204" y="1231641"/>
            <a:ext cx="1054359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AD47">
                    <a:lumMod val="75000"/>
                  </a:srgbClr>
                </a:solidFill>
                <a:effectLst/>
                <a:uLnTx/>
                <a:uFillTx/>
                <a:latin typeface="Century Gothic" panose="020F0302020204030204"/>
                <a:ea typeface="+mn-ea"/>
                <a:cs typeface="+mn-cs"/>
              </a:rPr>
              <a:t>Chlorophyll-a</a:t>
            </a:r>
            <a:r>
              <a:rPr kumimoji="0" lang="en-US" sz="2400" b="0" i="0" u="none" strike="noStrike" kern="1200" cap="none" spc="0" normalizeH="0" baseline="0" noProof="0" dirty="0">
                <a:ln>
                  <a:noFill/>
                </a:ln>
                <a:solidFill>
                  <a:schemeClr val="tx1">
                    <a:lumMod val="75000"/>
                    <a:lumOff val="25000"/>
                  </a:schemeClr>
                </a:solidFill>
                <a:effectLst/>
                <a:uLnTx/>
                <a:uFillTx/>
                <a:latin typeface="Century Gothic" panose="020F0302020204030204"/>
                <a:ea typeface="+mn-ea"/>
                <a:cs typeface="+mn-cs"/>
              </a:rPr>
              <a:t> as a proxy</a:t>
            </a:r>
          </a:p>
        </p:txBody>
      </p:sp>
      <p:sp>
        <p:nvSpPr>
          <p:cNvPr id="7" name="Rectangle 6"/>
          <p:cNvSpPr/>
          <p:nvPr/>
        </p:nvSpPr>
        <p:spPr>
          <a:xfrm>
            <a:off x="778229" y="2165631"/>
            <a:ext cx="4772337" cy="707886"/>
          </a:xfrm>
          <a:prstGeom prst="rect">
            <a:avLst/>
          </a:prstGeom>
          <a:ln w="38100">
            <a:solidFill>
              <a:srgbClr val="3289B4"/>
            </a:solidFill>
          </a:ln>
        </p:spPr>
        <p:txBody>
          <a:bodyPr wrap="square">
            <a:spAutoFit/>
          </a:bodyPr>
          <a:lstStyle/>
          <a:p>
            <a:pPr marL="0" marR="0" lvl="0" indent="0" algn="ctr" defTabSz="914400" rtl="0" eaLnBrk="1" fontAlgn="auto" latinLnBrk="0" hangingPunct="1">
              <a:lnSpc>
                <a:spcPct val="100000"/>
              </a:lnSpc>
              <a:spcBef>
                <a:spcPts val="1000"/>
              </a:spcBef>
              <a:spcAft>
                <a:spcPts val="0"/>
              </a:spcAft>
              <a:buClrTx/>
              <a:buSzTx/>
              <a:buFontTx/>
              <a:buNone/>
              <a:tabLst/>
              <a:defRPr/>
            </a:pPr>
            <a:r>
              <a:rPr kumimoji="0" lang="en-US" sz="2000" b="0" i="0" u="none" strike="noStrike" kern="1200" cap="none" spc="0" normalizeH="0" baseline="0" noProof="0" dirty="0">
                <a:ln>
                  <a:noFill/>
                </a:ln>
                <a:solidFill>
                  <a:schemeClr val="tx1">
                    <a:lumMod val="75000"/>
                    <a:lumOff val="25000"/>
                  </a:schemeClr>
                </a:solidFill>
                <a:effectLst/>
                <a:uLnTx/>
                <a:uFillTx/>
                <a:latin typeface="Century Gothic" panose="020F0302020204030204"/>
                <a:ea typeface="+mn-ea"/>
                <a:cs typeface="+mn-cs"/>
              </a:rPr>
              <a:t>Sentinel-2: Moses 3-Band Red Edge algorithm </a:t>
            </a:r>
          </a:p>
        </p:txBody>
      </p:sp>
      <p:sp>
        <p:nvSpPr>
          <p:cNvPr id="8" name="Rectangle 7"/>
          <p:cNvSpPr/>
          <p:nvPr/>
        </p:nvSpPr>
        <p:spPr>
          <a:xfrm>
            <a:off x="6650245" y="2165631"/>
            <a:ext cx="4491134" cy="707886"/>
          </a:xfrm>
          <a:prstGeom prst="rect">
            <a:avLst/>
          </a:prstGeom>
          <a:ln w="38100">
            <a:solidFill>
              <a:srgbClr val="3289B4"/>
            </a:solidFill>
          </a:ln>
        </p:spPr>
        <p:txBody>
          <a:bodyPr wrap="square">
            <a:spAutoFit/>
          </a:bodyPr>
          <a:lstStyle/>
          <a:p>
            <a:pPr marL="0" marR="0" lvl="0" indent="0" algn="ctr" defTabSz="914400" rtl="0" eaLnBrk="1" fontAlgn="auto" latinLnBrk="0" hangingPunct="1">
              <a:lnSpc>
                <a:spcPct val="100000"/>
              </a:lnSpc>
              <a:spcBef>
                <a:spcPts val="1000"/>
              </a:spcBef>
              <a:spcAft>
                <a:spcPts val="0"/>
              </a:spcAft>
              <a:buClrTx/>
              <a:buSzTx/>
              <a:buFontTx/>
              <a:buNone/>
              <a:tabLst/>
              <a:defRPr/>
            </a:pPr>
            <a:r>
              <a:rPr kumimoji="0" lang="en-US" sz="20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Landsat 8: O’Reilly Band Ratio OC2 algorithm</a:t>
            </a:r>
            <a:endParaRPr kumimoji="0" lang="en-US" sz="2000" b="0" i="0" u="none" strike="noStrike" kern="1200" cap="none" spc="0" normalizeH="0" baseline="0" noProof="0" dirty="0">
              <a:ln>
                <a:noFill/>
              </a:ln>
              <a:solidFill>
                <a:schemeClr val="tx1">
                  <a:lumMod val="75000"/>
                  <a:lumOff val="25000"/>
                </a:schemeClr>
              </a:solidFill>
              <a:effectLst/>
              <a:uLnTx/>
              <a:uFillTx/>
              <a:latin typeface="Century Gothic" panose="020F0302020204030204"/>
              <a:ea typeface="+mn-ea"/>
              <a:cs typeface="+mn-cs"/>
            </a:endParaRPr>
          </a:p>
        </p:txBody>
      </p:sp>
      <mc:AlternateContent xmlns:mc="http://schemas.openxmlformats.org/markup-compatibility/2006" xmlns:a14="http://schemas.microsoft.com/office/drawing/2010/main">
        <mc:Choice Requires="a14">
          <p:sp>
            <p:nvSpPr>
              <p:cNvPr id="10" name="Rectangle 9"/>
              <p:cNvSpPr/>
              <p:nvPr/>
            </p:nvSpPr>
            <p:spPr>
              <a:xfrm>
                <a:off x="9009414" y="4546529"/>
                <a:ext cx="2083837" cy="218521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US" sz="2000" b="0" i="1" u="none" strike="noStrike" kern="1200" cap="none" spc="0" normalizeH="0" baseline="0" noProof="0" dirty="0" smtClean="0">
                            <a:ln>
                              <a:noFill/>
                            </a:ln>
                            <a:solidFill>
                              <a:schemeClr val="tx1">
                                <a:lumMod val="75000"/>
                                <a:lumOff val="25000"/>
                              </a:schemeClr>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dirty="0" smtClean="0">
                            <a:ln>
                              <a:noFill/>
                            </a:ln>
                            <a:solidFill>
                              <a:schemeClr val="tx1">
                                <a:lumMod val="75000"/>
                                <a:lumOff val="25000"/>
                              </a:schemeClr>
                            </a:solidFill>
                            <a:effectLst/>
                            <a:uLnTx/>
                            <a:uFillTx/>
                            <a:latin typeface="Cambria Math" panose="02040503050406030204" pitchFamily="18" charset="0"/>
                            <a:ea typeface="+mn-ea"/>
                            <a:cs typeface="+mn-cs"/>
                          </a:rPr>
                          <m:t>𝑎</m:t>
                        </m:r>
                      </m:e>
                      <m:sub>
                        <m:r>
                          <a:rPr kumimoji="0" lang="en-US" sz="2000" b="0" i="1" u="none" strike="noStrike" kern="1200" cap="none" spc="0" normalizeH="0" baseline="0" noProof="0" dirty="0" smtClean="0">
                            <a:ln>
                              <a:noFill/>
                            </a:ln>
                            <a:solidFill>
                              <a:schemeClr val="tx1">
                                <a:lumMod val="75000"/>
                                <a:lumOff val="25000"/>
                              </a:schemeClr>
                            </a:solidFill>
                            <a:effectLst/>
                            <a:uLnTx/>
                            <a:uFillTx/>
                            <a:latin typeface="Cambria Math" panose="02040503050406030204" pitchFamily="18" charset="0"/>
                            <a:ea typeface="+mn-ea"/>
                            <a:cs typeface="+mn-cs"/>
                          </a:rPr>
                          <m:t>0</m:t>
                        </m:r>
                      </m:sub>
                    </m:sSub>
                  </m:oMath>
                </a14:m>
                <a:r>
                  <a:rPr kumimoji="0" lang="en-US" sz="2000" b="0" i="0" u="none" strike="noStrike" kern="1200" cap="none" spc="0" normalizeH="0" baseline="0" noProof="0" dirty="0">
                    <a:ln>
                      <a:noFill/>
                    </a:ln>
                    <a:solidFill>
                      <a:schemeClr val="tx1">
                        <a:lumMod val="75000"/>
                        <a:lumOff val="25000"/>
                      </a:schemeClr>
                    </a:solidFill>
                    <a:effectLst/>
                    <a:uLnTx/>
                    <a:uFillTx/>
                    <a:ea typeface="+mn-ea"/>
                    <a:cs typeface="+mn-cs"/>
                  </a:rPr>
                  <a:t> =  0.1977</a:t>
                </a:r>
              </a:p>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US" sz="2000" b="0" i="1" u="none" strike="noStrike" kern="1200" cap="none" spc="0" normalizeH="0" baseline="0" noProof="0" smtClean="0">
                            <a:ln>
                              <a:noFill/>
                            </a:ln>
                            <a:solidFill>
                              <a:schemeClr val="tx1">
                                <a:lumMod val="75000"/>
                                <a:lumOff val="25000"/>
                              </a:schemeClr>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smtClean="0">
                            <a:ln>
                              <a:noFill/>
                            </a:ln>
                            <a:solidFill>
                              <a:schemeClr val="tx1">
                                <a:lumMod val="75000"/>
                                <a:lumOff val="25000"/>
                              </a:schemeClr>
                            </a:solidFill>
                            <a:effectLst/>
                            <a:uLnTx/>
                            <a:uFillTx/>
                            <a:latin typeface="Cambria Math" panose="02040503050406030204" pitchFamily="18" charset="0"/>
                            <a:ea typeface="+mn-ea"/>
                            <a:cs typeface="+mn-cs"/>
                          </a:rPr>
                          <m:t>𝑎</m:t>
                        </m:r>
                      </m:e>
                      <m:sub>
                        <m:r>
                          <a:rPr kumimoji="0" lang="en-US" sz="2000" b="0" i="1" u="none" strike="noStrike" kern="1200" cap="none" spc="0" normalizeH="0" baseline="0" noProof="0" smtClean="0">
                            <a:ln>
                              <a:noFill/>
                            </a:ln>
                            <a:solidFill>
                              <a:schemeClr val="tx1">
                                <a:lumMod val="75000"/>
                                <a:lumOff val="25000"/>
                              </a:schemeClr>
                            </a:solidFill>
                            <a:effectLst/>
                            <a:uLnTx/>
                            <a:uFillTx/>
                            <a:latin typeface="Cambria Math" panose="02040503050406030204" pitchFamily="18" charset="0"/>
                            <a:ea typeface="+mn-ea"/>
                            <a:cs typeface="+mn-cs"/>
                          </a:rPr>
                          <m:t>1</m:t>
                        </m:r>
                      </m:sub>
                    </m:sSub>
                  </m:oMath>
                </a14:m>
                <a:r>
                  <a:rPr kumimoji="0" lang="en-US" sz="2000" b="0" i="0" u="none" strike="noStrike" kern="1200" cap="none" spc="0" normalizeH="0" baseline="0" noProof="0" dirty="0">
                    <a:ln>
                      <a:noFill/>
                    </a:ln>
                    <a:solidFill>
                      <a:schemeClr val="tx1">
                        <a:lumMod val="75000"/>
                        <a:lumOff val="25000"/>
                      </a:schemeClr>
                    </a:solidFill>
                    <a:effectLst/>
                    <a:uLnTx/>
                    <a:uFillTx/>
                    <a:ea typeface="+mn-ea"/>
                    <a:cs typeface="+mn-cs"/>
                  </a:rPr>
                  <a:t>= -1.8117</a:t>
                </a:r>
              </a:p>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US" sz="2000" b="0" i="1" u="none" strike="noStrike" kern="1200" cap="none" spc="0" normalizeH="0" baseline="0" noProof="0">
                            <a:ln>
                              <a:noFill/>
                            </a:ln>
                            <a:solidFill>
                              <a:schemeClr val="tx1">
                                <a:lumMod val="75000"/>
                                <a:lumOff val="25000"/>
                              </a:schemeClr>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smtClean="0">
                            <a:ln>
                              <a:noFill/>
                            </a:ln>
                            <a:solidFill>
                              <a:schemeClr val="tx1">
                                <a:lumMod val="75000"/>
                                <a:lumOff val="25000"/>
                              </a:schemeClr>
                            </a:solidFill>
                            <a:effectLst/>
                            <a:uLnTx/>
                            <a:uFillTx/>
                            <a:latin typeface="Cambria Math" panose="02040503050406030204" pitchFamily="18" charset="0"/>
                            <a:ea typeface="+mn-ea"/>
                            <a:cs typeface="+mn-cs"/>
                          </a:rPr>
                          <m:t>𝑎</m:t>
                        </m:r>
                      </m:e>
                      <m:sub>
                        <m:r>
                          <a:rPr kumimoji="0" lang="en-US" sz="2000" b="0" i="1" u="none" strike="noStrike" kern="1200" cap="none" spc="0" normalizeH="0" baseline="0" noProof="0" smtClean="0">
                            <a:ln>
                              <a:noFill/>
                            </a:ln>
                            <a:solidFill>
                              <a:schemeClr val="tx1">
                                <a:lumMod val="75000"/>
                                <a:lumOff val="25000"/>
                              </a:schemeClr>
                            </a:solidFill>
                            <a:effectLst/>
                            <a:uLnTx/>
                            <a:uFillTx/>
                            <a:latin typeface="Cambria Math" panose="02040503050406030204" pitchFamily="18" charset="0"/>
                            <a:ea typeface="+mn-ea"/>
                            <a:cs typeface="+mn-cs"/>
                          </a:rPr>
                          <m:t>2</m:t>
                        </m:r>
                      </m:sub>
                    </m:sSub>
                  </m:oMath>
                </a14:m>
                <a:r>
                  <a:rPr kumimoji="0" lang="en-US" sz="2000" b="0" i="0" u="none" strike="noStrike" kern="1200" cap="none" spc="0" normalizeH="0" baseline="0" noProof="0" dirty="0">
                    <a:ln>
                      <a:noFill/>
                    </a:ln>
                    <a:solidFill>
                      <a:schemeClr val="tx1">
                        <a:lumMod val="75000"/>
                        <a:lumOff val="25000"/>
                      </a:schemeClr>
                    </a:solidFill>
                    <a:effectLst/>
                    <a:uLnTx/>
                    <a:uFillTx/>
                    <a:ea typeface="+mn-ea"/>
                    <a:cs typeface="+mn-cs"/>
                  </a:rPr>
                  <a:t> = 1.9743</a:t>
                </a:r>
              </a:p>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US" sz="2000" b="0" i="1" u="none" strike="noStrike" kern="1200" cap="none" spc="0" normalizeH="0" baseline="0" noProof="0">
                            <a:ln>
                              <a:noFill/>
                            </a:ln>
                            <a:solidFill>
                              <a:schemeClr val="tx1">
                                <a:lumMod val="75000"/>
                                <a:lumOff val="25000"/>
                              </a:schemeClr>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smtClean="0">
                            <a:ln>
                              <a:noFill/>
                            </a:ln>
                            <a:solidFill>
                              <a:schemeClr val="tx1">
                                <a:lumMod val="75000"/>
                                <a:lumOff val="25000"/>
                              </a:schemeClr>
                            </a:solidFill>
                            <a:effectLst/>
                            <a:uLnTx/>
                            <a:uFillTx/>
                            <a:latin typeface="Cambria Math" panose="02040503050406030204" pitchFamily="18" charset="0"/>
                            <a:ea typeface="+mn-ea"/>
                            <a:cs typeface="+mn-cs"/>
                          </a:rPr>
                          <m:t>𝑎</m:t>
                        </m:r>
                      </m:e>
                      <m:sub>
                        <m:r>
                          <a:rPr kumimoji="0" lang="en-US" sz="2000" b="0" i="1" u="none" strike="noStrike" kern="1200" cap="none" spc="0" normalizeH="0" baseline="0" noProof="0" smtClean="0">
                            <a:ln>
                              <a:noFill/>
                            </a:ln>
                            <a:solidFill>
                              <a:schemeClr val="tx1">
                                <a:lumMod val="75000"/>
                                <a:lumOff val="25000"/>
                              </a:schemeClr>
                            </a:solidFill>
                            <a:effectLst/>
                            <a:uLnTx/>
                            <a:uFillTx/>
                            <a:latin typeface="Cambria Math" panose="02040503050406030204" pitchFamily="18" charset="0"/>
                            <a:ea typeface="+mn-ea"/>
                            <a:cs typeface="+mn-cs"/>
                          </a:rPr>
                          <m:t>3</m:t>
                        </m:r>
                      </m:sub>
                    </m:sSub>
                  </m:oMath>
                </a14:m>
                <a:r>
                  <a:rPr kumimoji="0" lang="en-US" sz="2000" b="0" i="0" u="none" strike="noStrike" kern="1200" cap="none" spc="0" normalizeH="0" baseline="0" noProof="0" dirty="0">
                    <a:ln>
                      <a:noFill/>
                    </a:ln>
                    <a:solidFill>
                      <a:schemeClr val="tx1">
                        <a:lumMod val="75000"/>
                        <a:lumOff val="25000"/>
                      </a:schemeClr>
                    </a:solidFill>
                    <a:effectLst/>
                    <a:uLnTx/>
                    <a:uFillTx/>
                    <a:ea typeface="+mn-ea"/>
                    <a:cs typeface="+mn-cs"/>
                  </a:rPr>
                  <a:t> = -2.5635</a:t>
                </a:r>
              </a:p>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US" sz="2000" b="0" i="1" u="none" strike="noStrike" kern="1200" cap="none" spc="0" normalizeH="0" baseline="0" noProof="0">
                            <a:ln>
                              <a:noFill/>
                            </a:ln>
                            <a:solidFill>
                              <a:schemeClr val="tx1">
                                <a:lumMod val="75000"/>
                                <a:lumOff val="25000"/>
                              </a:schemeClr>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smtClean="0">
                            <a:ln>
                              <a:noFill/>
                            </a:ln>
                            <a:solidFill>
                              <a:schemeClr val="tx1">
                                <a:lumMod val="75000"/>
                                <a:lumOff val="25000"/>
                              </a:schemeClr>
                            </a:solidFill>
                            <a:effectLst/>
                            <a:uLnTx/>
                            <a:uFillTx/>
                            <a:latin typeface="Cambria Math" panose="02040503050406030204" pitchFamily="18" charset="0"/>
                            <a:ea typeface="+mn-ea"/>
                            <a:cs typeface="+mn-cs"/>
                          </a:rPr>
                          <m:t>𝑎</m:t>
                        </m:r>
                      </m:e>
                      <m:sub>
                        <m:r>
                          <a:rPr kumimoji="0" lang="en-US" sz="2000" b="0" i="1" u="none" strike="noStrike" kern="1200" cap="none" spc="0" normalizeH="0" baseline="0" noProof="0" smtClean="0">
                            <a:ln>
                              <a:noFill/>
                            </a:ln>
                            <a:solidFill>
                              <a:schemeClr val="tx1">
                                <a:lumMod val="75000"/>
                                <a:lumOff val="25000"/>
                              </a:schemeClr>
                            </a:solidFill>
                            <a:effectLst/>
                            <a:uLnTx/>
                            <a:uFillTx/>
                            <a:latin typeface="Cambria Math" panose="02040503050406030204" pitchFamily="18" charset="0"/>
                            <a:ea typeface="+mn-ea"/>
                            <a:cs typeface="+mn-cs"/>
                          </a:rPr>
                          <m:t>4</m:t>
                        </m:r>
                      </m:sub>
                    </m:sSub>
                  </m:oMath>
                </a14:m>
                <a:r>
                  <a:rPr kumimoji="0" lang="en-US" sz="2000" b="0" i="0" u="none" strike="noStrike" kern="1200" cap="none" spc="0" normalizeH="0" baseline="0" noProof="0" dirty="0">
                    <a:ln>
                      <a:noFill/>
                    </a:ln>
                    <a:solidFill>
                      <a:schemeClr val="tx1">
                        <a:lumMod val="75000"/>
                        <a:lumOff val="25000"/>
                      </a:schemeClr>
                    </a:solidFill>
                    <a:effectLst/>
                    <a:uLnTx/>
                    <a:uFillTx/>
                    <a:ea typeface="+mn-ea"/>
                    <a:cs typeface="+mn-cs"/>
                  </a:rPr>
                  <a:t> = -0.7218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rPr>
                  <a:t/>
                </a:r>
                <a:br>
                  <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rPr>
                </a:b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mc:Choice>
        <mc:Fallback xmlns="">
          <p:sp>
            <p:nvSpPr>
              <p:cNvPr id="10" name="Rectangle 9"/>
              <p:cNvSpPr>
                <a:spLocks noRot="1" noChangeAspect="1" noMove="1" noResize="1" noEditPoints="1" noAdjustHandles="1" noChangeArrowheads="1" noChangeShapeType="1" noTextEdit="1"/>
              </p:cNvSpPr>
              <p:nvPr/>
            </p:nvSpPr>
            <p:spPr>
              <a:xfrm>
                <a:off x="9009414" y="4546529"/>
                <a:ext cx="2083837" cy="2185214"/>
              </a:xfrm>
              <a:prstGeom prst="rect">
                <a:avLst/>
              </a:prstGeom>
              <a:blipFill>
                <a:blip r:embed="rId3"/>
                <a:stretch>
                  <a:fillRect t="-1676"/>
                </a:stretch>
              </a:blipFill>
            </p:spPr>
            <p:txBody>
              <a:bodyPr/>
              <a:lstStyle/>
              <a:p>
                <a:r>
                  <a:rPr lang="en-US">
                    <a:noFill/>
                  </a:rPr>
                  <a:t> </a:t>
                </a:r>
              </a:p>
            </p:txBody>
          </p:sp>
        </mc:Fallback>
      </mc:AlternateContent>
      <p:cxnSp>
        <p:nvCxnSpPr>
          <p:cNvPr id="12" name="Straight Connector 11"/>
          <p:cNvCxnSpPr/>
          <p:nvPr/>
        </p:nvCxnSpPr>
        <p:spPr>
          <a:xfrm>
            <a:off x="6105861" y="2695074"/>
            <a:ext cx="0" cy="3593759"/>
          </a:xfrm>
          <a:prstGeom prst="line">
            <a:avLst/>
          </a:prstGeom>
          <a:ln w="38100"/>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p:cNvSpPr txBox="1"/>
              <p:nvPr/>
            </p:nvSpPr>
            <p:spPr>
              <a:xfrm>
                <a:off x="6249051" y="3264997"/>
                <a:ext cx="5874892" cy="10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pt-BR" sz="1900" b="0" i="1" u="none" strike="noStrike" kern="1200" cap="none" spc="0" normalizeH="0" baseline="0" noProof="0" smtClean="0">
                              <a:ln>
                                <a:noFill/>
                              </a:ln>
                              <a:solidFill>
                                <a:schemeClr val="tx1">
                                  <a:lumMod val="75000"/>
                                  <a:lumOff val="25000"/>
                                </a:schemeClr>
                              </a:solidFill>
                              <a:effectLst/>
                              <a:uLnTx/>
                              <a:uFillTx/>
                              <a:latin typeface="Cambria Math" panose="02040503050406030204" pitchFamily="18" charset="0"/>
                              <a:ea typeface="+mn-ea"/>
                              <a:cs typeface="+mn-cs"/>
                            </a:rPr>
                          </m:ctrlPr>
                        </m:sSubPr>
                        <m:e>
                          <m:r>
                            <m:rPr>
                              <m:nor/>
                            </m:rPr>
                            <a:rPr kumimoji="0" lang="en-US" sz="1900" b="0" i="0" u="none" strike="noStrike" kern="1200" cap="none" spc="0" normalizeH="0" baseline="0" noProof="0" smtClean="0">
                              <a:ln>
                                <a:noFill/>
                              </a:ln>
                              <a:solidFill>
                                <a:schemeClr val="tx1">
                                  <a:lumMod val="75000"/>
                                  <a:lumOff val="25000"/>
                                </a:schemeClr>
                              </a:solidFill>
                              <a:effectLst/>
                              <a:uLnTx/>
                              <a:uFillTx/>
                              <a:ea typeface="+mn-ea"/>
                              <a:cs typeface="+mn-cs"/>
                            </a:rPr>
                            <m:t>log</m:t>
                          </m:r>
                        </m:e>
                        <m:sub>
                          <m:r>
                            <m:rPr>
                              <m:nor/>
                            </m:rPr>
                            <a:rPr kumimoji="0" lang="en-US" sz="1900" b="0" i="0" u="none" strike="noStrike" kern="1200" cap="none" spc="0" normalizeH="0" baseline="0" noProof="0" smtClean="0">
                              <a:ln>
                                <a:noFill/>
                              </a:ln>
                              <a:solidFill>
                                <a:schemeClr val="tx1">
                                  <a:lumMod val="75000"/>
                                  <a:lumOff val="25000"/>
                                </a:schemeClr>
                              </a:solidFill>
                              <a:effectLst/>
                              <a:uLnTx/>
                              <a:uFillTx/>
                              <a:ea typeface="+mn-ea"/>
                              <a:cs typeface="+mn-cs"/>
                            </a:rPr>
                            <m:t>10</m:t>
                          </m:r>
                        </m:sub>
                      </m:sSub>
                      <m:d>
                        <m:dPr>
                          <m:ctrlPr>
                            <a:rPr kumimoji="0" lang="pt-BR" sz="1900" b="0" i="1" u="none" strike="noStrike" kern="1200" cap="none" spc="0" normalizeH="0" baseline="0" noProof="0" smtClean="0">
                              <a:ln>
                                <a:noFill/>
                              </a:ln>
                              <a:solidFill>
                                <a:schemeClr val="tx1">
                                  <a:lumMod val="75000"/>
                                  <a:lumOff val="25000"/>
                                </a:schemeClr>
                              </a:solidFill>
                              <a:effectLst/>
                              <a:uLnTx/>
                              <a:uFillTx/>
                              <a:latin typeface="Cambria Math" panose="02040503050406030204" pitchFamily="18" charset="0"/>
                              <a:ea typeface="+mn-ea"/>
                              <a:cs typeface="+mn-cs"/>
                            </a:rPr>
                          </m:ctrlPr>
                        </m:dPr>
                        <m:e>
                          <m:r>
                            <m:rPr>
                              <m:nor/>
                            </m:rPr>
                            <a:rPr kumimoji="0" lang="en-US" sz="1900" b="0" i="0" u="none" strike="noStrike" kern="1200" cap="none" spc="0" normalizeH="0" baseline="0" noProof="0" smtClean="0">
                              <a:ln>
                                <a:noFill/>
                              </a:ln>
                              <a:solidFill>
                                <a:schemeClr val="tx1">
                                  <a:lumMod val="75000"/>
                                  <a:lumOff val="25000"/>
                                </a:schemeClr>
                              </a:solidFill>
                              <a:effectLst/>
                              <a:uLnTx/>
                              <a:uFillTx/>
                              <a:ea typeface="+mn-ea"/>
                              <a:cs typeface="+mn-cs"/>
                            </a:rPr>
                            <m:t>chlor</m:t>
                          </m:r>
                          <m:r>
                            <m:rPr>
                              <m:nor/>
                            </m:rPr>
                            <a:rPr kumimoji="0" lang="en-US" sz="1900" b="0" i="0" u="none" strike="noStrike" kern="1200" cap="none" spc="0" normalizeH="0" baseline="0" noProof="0" smtClean="0">
                              <a:ln>
                                <a:noFill/>
                              </a:ln>
                              <a:solidFill>
                                <a:schemeClr val="tx1">
                                  <a:lumMod val="75000"/>
                                  <a:lumOff val="25000"/>
                                </a:schemeClr>
                              </a:solidFill>
                              <a:effectLst/>
                              <a:uLnTx/>
                              <a:uFillTx/>
                              <a:ea typeface="+mn-ea"/>
                              <a:cs typeface="+mn-cs"/>
                            </a:rPr>
                            <m:t>_</m:t>
                          </m:r>
                          <m:r>
                            <m:rPr>
                              <m:nor/>
                            </m:rPr>
                            <a:rPr kumimoji="0" lang="en-US" sz="1900" b="0" i="0" u="none" strike="noStrike" kern="1200" cap="none" spc="0" normalizeH="0" baseline="0" noProof="0" smtClean="0">
                              <a:ln>
                                <a:noFill/>
                              </a:ln>
                              <a:solidFill>
                                <a:schemeClr val="tx1">
                                  <a:lumMod val="75000"/>
                                  <a:lumOff val="25000"/>
                                </a:schemeClr>
                              </a:solidFill>
                              <a:effectLst/>
                              <a:uLnTx/>
                              <a:uFillTx/>
                              <a:ea typeface="+mn-ea"/>
                              <a:cs typeface="+mn-cs"/>
                            </a:rPr>
                            <m:t>a</m:t>
                          </m:r>
                        </m:e>
                      </m:d>
                      <m:r>
                        <m:rPr>
                          <m:nor/>
                        </m:rPr>
                        <a:rPr kumimoji="0" lang="pt-BR" sz="1900" b="0" i="0" u="none" strike="noStrike" kern="1200" cap="none" spc="0" normalizeH="0" baseline="0" noProof="0" smtClean="0">
                          <a:ln>
                            <a:noFill/>
                          </a:ln>
                          <a:solidFill>
                            <a:schemeClr val="tx1">
                              <a:lumMod val="75000"/>
                              <a:lumOff val="25000"/>
                            </a:schemeClr>
                          </a:solidFill>
                          <a:effectLst/>
                          <a:uLnTx/>
                          <a:uFillTx/>
                          <a:ea typeface="+mn-ea"/>
                          <a:cs typeface="+mn-cs"/>
                        </a:rPr>
                        <m:t>=</m:t>
                      </m:r>
                      <m:sSub>
                        <m:sSubPr>
                          <m:ctrlPr>
                            <a:rPr kumimoji="0" lang="pt-BR" sz="1900" b="0" i="1" u="none" strike="noStrike" kern="1200" cap="none" spc="0" normalizeH="0" baseline="0" noProof="0" smtClean="0">
                              <a:ln>
                                <a:noFill/>
                              </a:ln>
                              <a:solidFill>
                                <a:schemeClr val="tx1">
                                  <a:lumMod val="75000"/>
                                  <a:lumOff val="25000"/>
                                </a:schemeClr>
                              </a:solidFill>
                              <a:effectLst/>
                              <a:uLnTx/>
                              <a:uFillTx/>
                              <a:latin typeface="Cambria Math" panose="02040503050406030204" pitchFamily="18" charset="0"/>
                              <a:ea typeface="+mn-ea"/>
                              <a:cs typeface="+mn-cs"/>
                            </a:rPr>
                          </m:ctrlPr>
                        </m:sSubPr>
                        <m:e>
                          <m:r>
                            <m:rPr>
                              <m:nor/>
                            </m:rPr>
                            <a:rPr kumimoji="0" lang="pt-BR" sz="1900" b="0" i="0" u="none" strike="noStrike" kern="1200" cap="none" spc="0" normalizeH="0" baseline="0" noProof="0" smtClean="0">
                              <a:ln>
                                <a:noFill/>
                              </a:ln>
                              <a:solidFill>
                                <a:schemeClr val="tx1">
                                  <a:lumMod val="75000"/>
                                  <a:lumOff val="25000"/>
                                </a:schemeClr>
                              </a:solidFill>
                              <a:effectLst/>
                              <a:uLnTx/>
                              <a:uFillTx/>
                              <a:ea typeface="+mn-ea"/>
                              <a:cs typeface="+mn-cs"/>
                            </a:rPr>
                            <m:t>a</m:t>
                          </m:r>
                        </m:e>
                        <m:sub>
                          <m:r>
                            <m:rPr>
                              <m:nor/>
                            </m:rPr>
                            <a:rPr kumimoji="0" lang="pt-BR" sz="1900" b="0" i="0" u="none" strike="noStrike" kern="1200" cap="none" spc="0" normalizeH="0" baseline="0" noProof="0" smtClean="0">
                              <a:ln>
                                <a:noFill/>
                              </a:ln>
                              <a:solidFill>
                                <a:schemeClr val="tx1">
                                  <a:lumMod val="75000"/>
                                  <a:lumOff val="25000"/>
                                </a:schemeClr>
                              </a:solidFill>
                              <a:effectLst/>
                              <a:uLnTx/>
                              <a:uFillTx/>
                              <a:ea typeface="+mn-ea"/>
                              <a:cs typeface="+mn-cs"/>
                            </a:rPr>
                            <m:t>0</m:t>
                          </m:r>
                        </m:sub>
                      </m:sSub>
                      <m:r>
                        <m:rPr>
                          <m:nor/>
                        </m:rPr>
                        <a:rPr kumimoji="0" lang="pt-BR" sz="1900" b="0" i="0" u="none" strike="noStrike" kern="1200" cap="none" spc="0" normalizeH="0" baseline="0" noProof="0" smtClean="0">
                          <a:ln>
                            <a:noFill/>
                          </a:ln>
                          <a:solidFill>
                            <a:schemeClr val="tx1">
                              <a:lumMod val="75000"/>
                              <a:lumOff val="25000"/>
                            </a:schemeClr>
                          </a:solidFill>
                          <a:effectLst/>
                          <a:uLnTx/>
                          <a:uFillTx/>
                          <a:ea typeface="+mn-ea"/>
                          <a:cs typeface="+mn-cs"/>
                        </a:rPr>
                        <m:t>+</m:t>
                      </m:r>
                      <m:nary>
                        <m:naryPr>
                          <m:chr m:val="∑"/>
                          <m:ctrlPr>
                            <a:rPr kumimoji="0" lang="pt-BR" sz="1900" b="0" i="1" u="none" strike="noStrike" kern="1200" cap="none" spc="0" normalizeH="0" baseline="0" noProof="0" smtClean="0">
                              <a:ln>
                                <a:noFill/>
                              </a:ln>
                              <a:solidFill>
                                <a:schemeClr val="tx1">
                                  <a:lumMod val="75000"/>
                                  <a:lumOff val="25000"/>
                                </a:schemeClr>
                              </a:solidFill>
                              <a:effectLst/>
                              <a:uLnTx/>
                              <a:uFillTx/>
                              <a:latin typeface="Cambria Math" panose="02040503050406030204" pitchFamily="18" charset="0"/>
                              <a:ea typeface="+mn-ea"/>
                              <a:cs typeface="+mn-cs"/>
                            </a:rPr>
                          </m:ctrlPr>
                        </m:naryPr>
                        <m:sub>
                          <m:r>
                            <m:rPr>
                              <m:nor/>
                              <m:brk m:alnAt="23"/>
                            </m:rPr>
                            <a:rPr kumimoji="0" lang="en-US" sz="1900" b="0" i="0" u="none" strike="noStrike" kern="1200" cap="none" spc="0" normalizeH="0" baseline="0" noProof="0" smtClean="0">
                              <a:ln>
                                <a:noFill/>
                              </a:ln>
                              <a:solidFill>
                                <a:schemeClr val="tx1">
                                  <a:lumMod val="75000"/>
                                  <a:lumOff val="25000"/>
                                </a:schemeClr>
                              </a:solidFill>
                              <a:effectLst/>
                              <a:uLnTx/>
                              <a:uFillTx/>
                              <a:ea typeface="+mn-ea"/>
                              <a:cs typeface="+mn-cs"/>
                            </a:rPr>
                            <m:t>i</m:t>
                          </m:r>
                          <m:r>
                            <m:rPr>
                              <m:nor/>
                            </m:rPr>
                            <a:rPr kumimoji="0" lang="pt-BR" sz="1900" b="0" i="0" u="none" strike="noStrike" kern="1200" cap="none" spc="0" normalizeH="0" baseline="0" noProof="0" smtClean="0">
                              <a:ln>
                                <a:noFill/>
                              </a:ln>
                              <a:solidFill>
                                <a:schemeClr val="tx1">
                                  <a:lumMod val="75000"/>
                                  <a:lumOff val="25000"/>
                                </a:schemeClr>
                              </a:solidFill>
                              <a:effectLst/>
                              <a:uLnTx/>
                              <a:uFillTx/>
                              <a:ea typeface="+mn-ea"/>
                              <a:cs typeface="+mn-cs"/>
                            </a:rPr>
                            <m:t>=1</m:t>
                          </m:r>
                        </m:sub>
                        <m:sup>
                          <m:r>
                            <m:rPr>
                              <m:nor/>
                            </m:rPr>
                            <a:rPr kumimoji="0" lang="en-US" sz="1900" b="0" i="0" u="none" strike="noStrike" kern="1200" cap="none" spc="0" normalizeH="0" baseline="0" noProof="0" smtClean="0">
                              <a:ln>
                                <a:noFill/>
                              </a:ln>
                              <a:solidFill>
                                <a:schemeClr val="tx1">
                                  <a:lumMod val="75000"/>
                                  <a:lumOff val="25000"/>
                                </a:schemeClr>
                              </a:solidFill>
                              <a:effectLst/>
                              <a:uLnTx/>
                              <a:uFillTx/>
                              <a:ea typeface="+mn-ea"/>
                              <a:cs typeface="+mn-cs"/>
                            </a:rPr>
                            <m:t>4</m:t>
                          </m:r>
                        </m:sup>
                        <m:e>
                          <m:sSub>
                            <m:sSubPr>
                              <m:ctrlPr>
                                <a:rPr kumimoji="0" lang="pt-BR" sz="1900" b="0" i="1" u="none" strike="noStrike" kern="1200" cap="none" spc="0" normalizeH="0" baseline="0" noProof="0">
                                  <a:ln>
                                    <a:noFill/>
                                  </a:ln>
                                  <a:solidFill>
                                    <a:schemeClr val="tx1">
                                      <a:lumMod val="75000"/>
                                      <a:lumOff val="25000"/>
                                    </a:schemeClr>
                                  </a:solidFill>
                                  <a:effectLst/>
                                  <a:uLnTx/>
                                  <a:uFillTx/>
                                  <a:latin typeface="Cambria Math" panose="02040503050406030204" pitchFamily="18" charset="0"/>
                                  <a:ea typeface="+mn-ea"/>
                                  <a:cs typeface="+mn-cs"/>
                                </a:rPr>
                              </m:ctrlPr>
                            </m:sSubPr>
                            <m:e>
                              <m:r>
                                <m:rPr>
                                  <m:nor/>
                                </m:rPr>
                                <a:rPr kumimoji="0" lang="pt-BR" sz="1900" b="0" i="0" u="none" strike="noStrike" kern="1200" cap="none" spc="0" normalizeH="0" baseline="0" noProof="0" smtClean="0">
                                  <a:ln>
                                    <a:noFill/>
                                  </a:ln>
                                  <a:solidFill>
                                    <a:schemeClr val="tx1">
                                      <a:lumMod val="75000"/>
                                      <a:lumOff val="25000"/>
                                    </a:schemeClr>
                                  </a:solidFill>
                                  <a:effectLst/>
                                  <a:uLnTx/>
                                  <a:uFillTx/>
                                  <a:ea typeface="+mn-ea"/>
                                  <a:cs typeface="+mn-cs"/>
                                </a:rPr>
                                <m:t>a</m:t>
                              </m:r>
                            </m:e>
                            <m:sub>
                              <m:r>
                                <m:rPr>
                                  <m:nor/>
                                </m:rPr>
                                <a:rPr kumimoji="0" lang="en-US" sz="1900" b="0" i="0" u="none" strike="noStrike" kern="1200" cap="none" spc="0" normalizeH="0" baseline="0" noProof="0" smtClean="0">
                                  <a:ln>
                                    <a:noFill/>
                                  </a:ln>
                                  <a:solidFill>
                                    <a:schemeClr val="tx1">
                                      <a:lumMod val="75000"/>
                                      <a:lumOff val="25000"/>
                                    </a:schemeClr>
                                  </a:solidFill>
                                  <a:effectLst/>
                                  <a:uLnTx/>
                                  <a:uFillTx/>
                                  <a:ea typeface="+mn-ea"/>
                                  <a:cs typeface="+mn-cs"/>
                                </a:rPr>
                                <m:t>i</m:t>
                              </m:r>
                            </m:sub>
                          </m:sSub>
                        </m:e>
                      </m:nary>
                      <m:sSup>
                        <m:sSupPr>
                          <m:ctrlPr>
                            <a:rPr kumimoji="0" lang="pt-BR" sz="1900" b="0" i="1" u="none" strike="noStrike" kern="1200" cap="none" spc="0" normalizeH="0" baseline="0" noProof="0">
                              <a:ln>
                                <a:noFill/>
                              </a:ln>
                              <a:solidFill>
                                <a:schemeClr val="tx1">
                                  <a:lumMod val="75000"/>
                                  <a:lumOff val="25000"/>
                                </a:schemeClr>
                              </a:solidFill>
                              <a:effectLst/>
                              <a:uLnTx/>
                              <a:uFillTx/>
                              <a:latin typeface="Cambria Math" panose="02040503050406030204" pitchFamily="18" charset="0"/>
                              <a:ea typeface="+mn-ea"/>
                              <a:cs typeface="+mn-cs"/>
                            </a:rPr>
                          </m:ctrlPr>
                        </m:sSupPr>
                        <m:e>
                          <m:d>
                            <m:dPr>
                              <m:ctrlPr>
                                <a:rPr kumimoji="0" lang="pt-BR" sz="1900" b="0" i="1" u="none" strike="noStrike" kern="1200" cap="none" spc="0" normalizeH="0" baseline="0" noProof="0">
                                  <a:ln>
                                    <a:noFill/>
                                  </a:ln>
                                  <a:solidFill>
                                    <a:schemeClr val="tx1">
                                      <a:lumMod val="75000"/>
                                      <a:lumOff val="25000"/>
                                    </a:schemeClr>
                                  </a:solidFill>
                                  <a:effectLst/>
                                  <a:uLnTx/>
                                  <a:uFillTx/>
                                  <a:latin typeface="Cambria Math" panose="02040503050406030204" pitchFamily="18" charset="0"/>
                                  <a:ea typeface="+mn-ea"/>
                                  <a:cs typeface="+mn-cs"/>
                                </a:rPr>
                              </m:ctrlPr>
                            </m:dPr>
                            <m:e>
                              <m:sSub>
                                <m:sSubPr>
                                  <m:ctrlPr>
                                    <a:rPr kumimoji="0" lang="pt-BR" sz="1900" b="0" i="1" u="none" strike="noStrike" kern="1200" cap="none" spc="0" normalizeH="0" baseline="0" noProof="0">
                                      <a:ln>
                                        <a:noFill/>
                                      </a:ln>
                                      <a:solidFill>
                                        <a:schemeClr val="tx1">
                                          <a:lumMod val="75000"/>
                                          <a:lumOff val="25000"/>
                                        </a:schemeClr>
                                      </a:solidFill>
                                      <a:effectLst/>
                                      <a:uLnTx/>
                                      <a:uFillTx/>
                                      <a:latin typeface="Cambria Math" panose="02040503050406030204" pitchFamily="18" charset="0"/>
                                      <a:ea typeface="+mn-ea"/>
                                      <a:cs typeface="+mn-cs"/>
                                    </a:rPr>
                                  </m:ctrlPr>
                                </m:sSubPr>
                                <m:e>
                                  <m:r>
                                    <m:rPr>
                                      <m:nor/>
                                    </m:rPr>
                                    <a:rPr kumimoji="0" lang="en-US" sz="1900" b="0" i="0" u="none" strike="noStrike" kern="1200" cap="none" spc="0" normalizeH="0" baseline="0" noProof="0" smtClean="0">
                                      <a:ln>
                                        <a:noFill/>
                                      </a:ln>
                                      <a:solidFill>
                                        <a:schemeClr val="tx1">
                                          <a:lumMod val="75000"/>
                                          <a:lumOff val="25000"/>
                                        </a:schemeClr>
                                      </a:solidFill>
                                      <a:effectLst/>
                                      <a:uLnTx/>
                                      <a:uFillTx/>
                                      <a:ea typeface="+mn-ea"/>
                                      <a:cs typeface="+mn-cs"/>
                                    </a:rPr>
                                    <m:t>log</m:t>
                                  </m:r>
                                </m:e>
                                <m:sub>
                                  <m:r>
                                    <m:rPr>
                                      <m:nor/>
                                    </m:rPr>
                                    <a:rPr kumimoji="0" lang="en-US" sz="1900" b="0" i="0" u="none" strike="noStrike" kern="1200" cap="none" spc="0" normalizeH="0" baseline="0" noProof="0" smtClean="0">
                                      <a:ln>
                                        <a:noFill/>
                                      </a:ln>
                                      <a:solidFill>
                                        <a:schemeClr val="tx1">
                                          <a:lumMod val="75000"/>
                                          <a:lumOff val="25000"/>
                                        </a:schemeClr>
                                      </a:solidFill>
                                      <a:effectLst/>
                                      <a:uLnTx/>
                                      <a:uFillTx/>
                                      <a:ea typeface="+mn-ea"/>
                                      <a:cs typeface="+mn-cs"/>
                                    </a:rPr>
                                    <m:t>10</m:t>
                                  </m:r>
                                </m:sub>
                              </m:sSub>
                              <m:d>
                                <m:dPr>
                                  <m:ctrlPr>
                                    <a:rPr kumimoji="0" lang="en-US" sz="1900" b="0" i="1" u="none" strike="noStrike" kern="1200" cap="none" spc="0" normalizeH="0" baseline="0" noProof="0">
                                      <a:ln>
                                        <a:noFill/>
                                      </a:ln>
                                      <a:solidFill>
                                        <a:schemeClr val="tx1">
                                          <a:lumMod val="75000"/>
                                          <a:lumOff val="25000"/>
                                        </a:schemeClr>
                                      </a:solidFill>
                                      <a:effectLst/>
                                      <a:uLnTx/>
                                      <a:uFillTx/>
                                      <a:latin typeface="Cambria Math" panose="02040503050406030204" pitchFamily="18" charset="0"/>
                                      <a:ea typeface="+mn-ea"/>
                                      <a:cs typeface="+mn-cs"/>
                                    </a:rPr>
                                  </m:ctrlPr>
                                </m:dPr>
                                <m:e>
                                  <m:f>
                                    <m:fPr>
                                      <m:ctrlPr>
                                        <a:rPr kumimoji="0" lang="pt-BR" sz="1900" b="0" i="1" u="none" strike="noStrike" kern="1200" cap="none" spc="0" normalizeH="0" baseline="0" noProof="0">
                                          <a:ln>
                                            <a:noFill/>
                                          </a:ln>
                                          <a:solidFill>
                                            <a:schemeClr val="tx1">
                                              <a:lumMod val="75000"/>
                                              <a:lumOff val="25000"/>
                                            </a:schemeClr>
                                          </a:solidFill>
                                          <a:effectLst/>
                                          <a:uLnTx/>
                                          <a:uFillTx/>
                                          <a:latin typeface="Cambria Math" panose="02040503050406030204" pitchFamily="18" charset="0"/>
                                          <a:ea typeface="+mn-ea"/>
                                          <a:cs typeface="+mn-cs"/>
                                        </a:rPr>
                                      </m:ctrlPr>
                                    </m:fPr>
                                    <m:num>
                                      <m:sSub>
                                        <m:sSubPr>
                                          <m:ctrlPr>
                                            <a:rPr kumimoji="0" lang="pt-BR" sz="1900" b="0" i="1" u="none" strike="noStrike" kern="1200" cap="none" spc="0" normalizeH="0" baseline="0" noProof="0">
                                              <a:ln>
                                                <a:noFill/>
                                              </a:ln>
                                              <a:solidFill>
                                                <a:schemeClr val="tx1">
                                                  <a:lumMod val="75000"/>
                                                  <a:lumOff val="25000"/>
                                                </a:schemeClr>
                                              </a:solidFill>
                                              <a:effectLst/>
                                              <a:uLnTx/>
                                              <a:uFillTx/>
                                              <a:latin typeface="Cambria Math" panose="02040503050406030204" pitchFamily="18" charset="0"/>
                                              <a:ea typeface="+mn-ea"/>
                                              <a:cs typeface="+mn-cs"/>
                                            </a:rPr>
                                          </m:ctrlPr>
                                        </m:sSubPr>
                                        <m:e>
                                          <m:r>
                                            <m:rPr>
                                              <m:nor/>
                                            </m:rPr>
                                            <a:rPr kumimoji="0" lang="en-US" sz="1900" b="0" i="0" u="none" strike="noStrike" kern="1200" cap="none" spc="0" normalizeH="0" baseline="0" noProof="0" smtClean="0">
                                              <a:ln>
                                                <a:noFill/>
                                              </a:ln>
                                              <a:solidFill>
                                                <a:schemeClr val="tx1">
                                                  <a:lumMod val="75000"/>
                                                  <a:lumOff val="25000"/>
                                                </a:schemeClr>
                                              </a:solidFill>
                                              <a:effectLst/>
                                              <a:uLnTx/>
                                              <a:uFillTx/>
                                              <a:ea typeface="+mn-ea"/>
                                              <a:cs typeface="+mn-cs"/>
                                            </a:rPr>
                                            <m:t>R</m:t>
                                          </m:r>
                                        </m:e>
                                        <m:sub>
                                          <m:r>
                                            <m:rPr>
                                              <m:nor/>
                                            </m:rPr>
                                            <a:rPr kumimoji="0" lang="en-US" sz="1900" b="0" i="0" u="none" strike="noStrike" kern="1200" cap="none" spc="0" normalizeH="0" baseline="0" noProof="0" smtClean="0">
                                              <a:ln>
                                                <a:noFill/>
                                              </a:ln>
                                              <a:solidFill>
                                                <a:schemeClr val="tx1">
                                                  <a:lumMod val="75000"/>
                                                  <a:lumOff val="25000"/>
                                                </a:schemeClr>
                                              </a:solidFill>
                                              <a:effectLst/>
                                              <a:uLnTx/>
                                              <a:uFillTx/>
                                              <a:ea typeface="+mn-ea"/>
                                              <a:cs typeface="+mn-cs"/>
                                            </a:rPr>
                                            <m:t>rs</m:t>
                                          </m:r>
                                          <m:r>
                                            <m:rPr>
                                              <m:nor/>
                                            </m:rPr>
                                            <a:rPr kumimoji="0" lang="en-US" sz="1900" b="0" i="0" u="none" strike="noStrike" kern="1200" cap="none" spc="0" normalizeH="0" baseline="0" noProof="0" smtClean="0">
                                              <a:ln>
                                                <a:noFill/>
                                              </a:ln>
                                              <a:solidFill>
                                                <a:schemeClr val="tx1">
                                                  <a:lumMod val="75000"/>
                                                  <a:lumOff val="25000"/>
                                                </a:schemeClr>
                                              </a:solidFill>
                                              <a:effectLst/>
                                              <a:uLnTx/>
                                              <a:uFillTx/>
                                              <a:ea typeface="+mn-ea"/>
                                              <a:cs typeface="+mn-cs"/>
                                            </a:rPr>
                                            <m:t>(</m:t>
                                          </m:r>
                                          <m:r>
                                            <m:rPr>
                                              <m:nor/>
                                            </m:rPr>
                                            <a:rPr kumimoji="0" lang="en-US" sz="1900" b="0" i="0" u="none" strike="noStrike" kern="1200" cap="none" spc="0" normalizeH="0" baseline="0" noProof="0" smtClean="0">
                                              <a:ln>
                                                <a:noFill/>
                                              </a:ln>
                                              <a:solidFill>
                                                <a:schemeClr val="tx1">
                                                  <a:lumMod val="75000"/>
                                                  <a:lumOff val="25000"/>
                                                </a:schemeClr>
                                              </a:solidFill>
                                              <a:effectLst/>
                                              <a:uLnTx/>
                                              <a:uFillTx/>
                                              <a:ea typeface="+mn-ea"/>
                                              <a:cs typeface="+mn-cs"/>
                                            </a:rPr>
                                            <m:t>λblue</m:t>
                                          </m:r>
                                          <m:r>
                                            <m:rPr>
                                              <m:nor/>
                                            </m:rPr>
                                            <a:rPr kumimoji="0" lang="en-US" sz="1900" b="0" i="0" u="none" strike="noStrike" kern="1200" cap="none" spc="0" normalizeH="0" baseline="0" noProof="0" smtClean="0">
                                              <a:ln>
                                                <a:noFill/>
                                              </a:ln>
                                              <a:solidFill>
                                                <a:schemeClr val="tx1">
                                                  <a:lumMod val="75000"/>
                                                  <a:lumOff val="25000"/>
                                                </a:schemeClr>
                                              </a:solidFill>
                                              <a:effectLst/>
                                              <a:uLnTx/>
                                              <a:uFillTx/>
                                              <a:ea typeface="+mn-ea"/>
                                              <a:cs typeface="+mn-cs"/>
                                            </a:rPr>
                                            <m:t>)</m:t>
                                          </m:r>
                                        </m:sub>
                                      </m:sSub>
                                    </m:num>
                                    <m:den>
                                      <m:sSub>
                                        <m:sSubPr>
                                          <m:ctrlPr>
                                            <a:rPr kumimoji="0" lang="pt-BR" sz="1900" b="0" i="1" u="none" strike="noStrike" kern="1200" cap="none" spc="0" normalizeH="0" baseline="0" noProof="0">
                                              <a:ln>
                                                <a:noFill/>
                                              </a:ln>
                                              <a:solidFill>
                                                <a:schemeClr val="tx1">
                                                  <a:lumMod val="75000"/>
                                                  <a:lumOff val="25000"/>
                                                </a:schemeClr>
                                              </a:solidFill>
                                              <a:effectLst/>
                                              <a:uLnTx/>
                                              <a:uFillTx/>
                                              <a:latin typeface="Cambria Math" panose="02040503050406030204" pitchFamily="18" charset="0"/>
                                              <a:ea typeface="+mn-ea"/>
                                              <a:cs typeface="+mn-cs"/>
                                            </a:rPr>
                                          </m:ctrlPr>
                                        </m:sSubPr>
                                        <m:e>
                                          <m:r>
                                            <m:rPr>
                                              <m:nor/>
                                            </m:rPr>
                                            <a:rPr kumimoji="0" lang="en-US" sz="1900" b="0" i="0" u="none" strike="noStrike" kern="1200" cap="none" spc="0" normalizeH="0" baseline="0" noProof="0" smtClean="0">
                                              <a:ln>
                                                <a:noFill/>
                                              </a:ln>
                                              <a:solidFill>
                                                <a:schemeClr val="tx1">
                                                  <a:lumMod val="75000"/>
                                                  <a:lumOff val="25000"/>
                                                </a:schemeClr>
                                              </a:solidFill>
                                              <a:effectLst/>
                                              <a:uLnTx/>
                                              <a:uFillTx/>
                                              <a:ea typeface="+mn-ea"/>
                                              <a:cs typeface="+mn-cs"/>
                                            </a:rPr>
                                            <m:t>R</m:t>
                                          </m:r>
                                        </m:e>
                                        <m:sub>
                                          <m:r>
                                            <m:rPr>
                                              <m:nor/>
                                            </m:rPr>
                                            <a:rPr kumimoji="0" lang="en-US" sz="1900" b="0" i="0" u="none" strike="noStrike" kern="1200" cap="none" spc="0" normalizeH="0" baseline="0" noProof="0" smtClean="0">
                                              <a:ln>
                                                <a:noFill/>
                                              </a:ln>
                                              <a:solidFill>
                                                <a:schemeClr val="tx1">
                                                  <a:lumMod val="75000"/>
                                                  <a:lumOff val="25000"/>
                                                </a:schemeClr>
                                              </a:solidFill>
                                              <a:effectLst/>
                                              <a:uLnTx/>
                                              <a:uFillTx/>
                                              <a:ea typeface="+mn-ea"/>
                                              <a:cs typeface="+mn-cs"/>
                                            </a:rPr>
                                            <m:t>rs</m:t>
                                          </m:r>
                                          <m:r>
                                            <m:rPr>
                                              <m:nor/>
                                            </m:rPr>
                                            <a:rPr kumimoji="0" lang="en-US" sz="1900" b="0" i="0" u="none" strike="noStrike" kern="1200" cap="none" spc="0" normalizeH="0" baseline="0" noProof="0" smtClean="0">
                                              <a:ln>
                                                <a:noFill/>
                                              </a:ln>
                                              <a:solidFill>
                                                <a:schemeClr val="tx1">
                                                  <a:lumMod val="75000"/>
                                                  <a:lumOff val="25000"/>
                                                </a:schemeClr>
                                              </a:solidFill>
                                              <a:effectLst/>
                                              <a:uLnTx/>
                                              <a:uFillTx/>
                                              <a:ea typeface="+mn-ea"/>
                                              <a:cs typeface="+mn-cs"/>
                                            </a:rPr>
                                            <m:t>(</m:t>
                                          </m:r>
                                          <m:r>
                                            <m:rPr>
                                              <m:nor/>
                                            </m:rPr>
                                            <a:rPr kumimoji="0" lang="en-US" sz="1900" b="0" i="0" u="none" strike="noStrike" kern="1200" cap="none" spc="0" normalizeH="0" baseline="0" noProof="0" smtClean="0">
                                              <a:ln>
                                                <a:noFill/>
                                              </a:ln>
                                              <a:solidFill>
                                                <a:schemeClr val="tx1">
                                                  <a:lumMod val="75000"/>
                                                  <a:lumOff val="25000"/>
                                                </a:schemeClr>
                                              </a:solidFill>
                                              <a:effectLst/>
                                              <a:uLnTx/>
                                              <a:uFillTx/>
                                              <a:ea typeface="+mn-ea"/>
                                              <a:cs typeface="+mn-cs"/>
                                            </a:rPr>
                                            <m:t>λgreen</m:t>
                                          </m:r>
                                          <m:r>
                                            <m:rPr>
                                              <m:nor/>
                                            </m:rPr>
                                            <a:rPr kumimoji="0" lang="en-US" sz="1900" b="0" i="0" u="none" strike="noStrike" kern="1200" cap="none" spc="0" normalizeH="0" baseline="0" noProof="0" smtClean="0">
                                              <a:ln>
                                                <a:noFill/>
                                              </a:ln>
                                              <a:solidFill>
                                                <a:schemeClr val="tx1">
                                                  <a:lumMod val="75000"/>
                                                  <a:lumOff val="25000"/>
                                                </a:schemeClr>
                                              </a:solidFill>
                                              <a:effectLst/>
                                              <a:uLnTx/>
                                              <a:uFillTx/>
                                              <a:ea typeface="+mn-ea"/>
                                              <a:cs typeface="+mn-cs"/>
                                            </a:rPr>
                                            <m:t>)</m:t>
                                          </m:r>
                                        </m:sub>
                                      </m:sSub>
                                    </m:den>
                                  </m:f>
                                </m:e>
                              </m:d>
                            </m:e>
                          </m:d>
                        </m:e>
                        <m:sup>
                          <m:r>
                            <m:rPr>
                              <m:nor/>
                            </m:rPr>
                            <a:rPr kumimoji="0" lang="en-US" sz="1900" b="0" i="0" u="none" strike="noStrike" kern="1200" cap="none" spc="0" normalizeH="0" baseline="0" noProof="0" smtClean="0">
                              <a:ln>
                                <a:noFill/>
                              </a:ln>
                              <a:solidFill>
                                <a:schemeClr val="tx1">
                                  <a:lumMod val="75000"/>
                                  <a:lumOff val="25000"/>
                                </a:schemeClr>
                              </a:solidFill>
                              <a:effectLst/>
                              <a:uLnTx/>
                              <a:uFillTx/>
                              <a:ea typeface="+mn-ea"/>
                              <a:cs typeface="+mn-cs"/>
                            </a:rPr>
                            <m:t>i</m:t>
                          </m:r>
                        </m:sup>
                      </m:sSup>
                    </m:oMath>
                  </m:oMathPara>
                </a14:m>
                <a:endParaRPr kumimoji="0" lang="en-US" sz="1900" b="0" i="0" u="none" strike="noStrike" kern="1200" cap="none" spc="0" normalizeH="0" baseline="0" noProof="0" dirty="0">
                  <a:ln>
                    <a:noFill/>
                  </a:ln>
                  <a:solidFill>
                    <a:prstClr val="black">
                      <a:lumMod val="75000"/>
                      <a:lumOff val="25000"/>
                    </a:prstClr>
                  </a:solidFill>
                  <a:effectLst/>
                  <a:uLnTx/>
                  <a:uFillTx/>
                  <a:ea typeface="+mn-ea"/>
                  <a:cs typeface="+mn-cs"/>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6249051" y="3264997"/>
                <a:ext cx="5874892" cy="10693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140624" y="4245880"/>
                <a:ext cx="5822048" cy="376129"/>
              </a:xfrm>
              <a:prstGeom prst="rect">
                <a:avLst/>
              </a:prstGeom>
              <a:noFill/>
            </p:spPr>
            <p:txBody>
              <a:bodyPr wrap="square" lIns="0" tIns="0" rIns="0" bIns="0" rtlCol="0">
                <a:spAutoFit/>
              </a:bodyPr>
              <a:lstStyle/>
              <a:p>
                <a:pPr lvl="0">
                  <a:defRPr/>
                </a:pPr>
                <a14:m>
                  <m:oMathPara xmlns:m="http://schemas.openxmlformats.org/officeDocument/2006/math">
                    <m:oMathParaPr>
                      <m:jc m:val="centerGroup"/>
                    </m:oMathParaPr>
                    <m:oMath xmlns:m="http://schemas.openxmlformats.org/officeDocument/2006/math">
                      <m:r>
                        <m:rPr>
                          <m:nor/>
                        </m:rPr>
                        <a:rPr kumimoji="0" lang="en-US" sz="1500" b="0" i="0" u="none" strike="noStrike" kern="1200" cap="none" spc="0" normalizeH="0" baseline="0" noProof="0" smtClean="0">
                          <a:ln>
                            <a:noFill/>
                          </a:ln>
                          <a:solidFill>
                            <a:schemeClr val="tx1">
                              <a:lumMod val="75000"/>
                              <a:lumOff val="25000"/>
                            </a:schemeClr>
                          </a:solidFill>
                          <a:effectLst/>
                          <a:uLnTx/>
                          <a:uFillTx/>
                        </a:rPr>
                        <m:t>Chl</m:t>
                      </m:r>
                      <m:r>
                        <m:rPr>
                          <m:nor/>
                        </m:rPr>
                        <a:rPr kumimoji="0" lang="en-US" sz="1500" b="0" i="0" u="none" strike="noStrike" kern="1200" cap="none" spc="0" normalizeH="0" baseline="0" noProof="0" smtClean="0">
                          <a:ln>
                            <a:noFill/>
                          </a:ln>
                          <a:solidFill>
                            <a:schemeClr val="tx1">
                              <a:lumMod val="75000"/>
                              <a:lumOff val="25000"/>
                            </a:schemeClr>
                          </a:solidFill>
                          <a:effectLst/>
                          <a:uLnTx/>
                          <a:uFillTx/>
                        </a:rPr>
                        <m:t>−</m:t>
                      </m:r>
                      <m:r>
                        <m:rPr>
                          <m:nor/>
                        </m:rPr>
                        <a:rPr kumimoji="0" lang="en-US" sz="1500" b="0" i="0" u="none" strike="noStrike" kern="1200" cap="none" spc="0" normalizeH="0" baseline="0" noProof="0" smtClean="0">
                          <a:ln>
                            <a:noFill/>
                          </a:ln>
                          <a:solidFill>
                            <a:schemeClr val="tx1">
                              <a:lumMod val="75000"/>
                              <a:lumOff val="25000"/>
                            </a:schemeClr>
                          </a:solidFill>
                          <a:effectLst/>
                          <a:uLnTx/>
                          <a:uFillTx/>
                        </a:rPr>
                        <m:t>a</m:t>
                      </m:r>
                      <m:r>
                        <m:rPr>
                          <m:nor/>
                        </m:rPr>
                        <a:rPr kumimoji="0" lang="en-US" sz="1500" b="0" i="0" u="none" strike="noStrike" kern="1200" cap="none" spc="0" normalizeH="0" baseline="0" noProof="0" smtClean="0">
                          <a:ln>
                            <a:noFill/>
                          </a:ln>
                          <a:solidFill>
                            <a:schemeClr val="tx1">
                              <a:lumMod val="75000"/>
                              <a:lumOff val="25000"/>
                            </a:schemeClr>
                          </a:solidFill>
                          <a:effectLst/>
                          <a:uLnTx/>
                          <a:uFillTx/>
                        </a:rPr>
                        <m:t>=232.29</m:t>
                      </m:r>
                      <m:d>
                        <m:dPr>
                          <m:begChr m:val="["/>
                          <m:endChr m:val="]"/>
                          <m:ctrlPr>
                            <a:rPr kumimoji="0" lang="en-US" sz="1500" b="0" i="1" u="none" strike="noStrike" kern="1200" cap="none" spc="0" normalizeH="0" baseline="0" noProof="0" smtClean="0">
                              <a:ln>
                                <a:noFill/>
                              </a:ln>
                              <a:solidFill>
                                <a:schemeClr val="tx1">
                                  <a:lumMod val="75000"/>
                                  <a:lumOff val="25000"/>
                                </a:schemeClr>
                              </a:solidFill>
                              <a:effectLst/>
                              <a:uLnTx/>
                              <a:uFillTx/>
                              <a:latin typeface="Cambria Math" panose="02040503050406030204" pitchFamily="18" charset="0"/>
                            </a:rPr>
                          </m:ctrlPr>
                        </m:dPr>
                        <m:e>
                          <m:d>
                            <m:dPr>
                              <m:ctrlPr>
                                <a:rPr kumimoji="0" lang="en-US" sz="1500" b="0" i="1" u="none" strike="noStrike" kern="1200" cap="none" spc="0" normalizeH="0" baseline="0" noProof="0" smtClean="0">
                                  <a:ln>
                                    <a:noFill/>
                                  </a:ln>
                                  <a:solidFill>
                                    <a:schemeClr val="tx1">
                                      <a:lumMod val="75000"/>
                                      <a:lumOff val="25000"/>
                                    </a:schemeClr>
                                  </a:solidFill>
                                  <a:effectLst/>
                                  <a:uLnTx/>
                                  <a:uFillTx/>
                                  <a:latin typeface="Cambria Math" panose="02040503050406030204" pitchFamily="18" charset="0"/>
                                </a:rPr>
                              </m:ctrlPr>
                            </m:dPr>
                            <m:e>
                              <m:sSubSup>
                                <m:sSubSupPr>
                                  <m:ctrlPr>
                                    <a:rPr kumimoji="0" lang="en-US" sz="1500" b="0" i="1" u="none" strike="noStrike" kern="1200" cap="none" spc="0" normalizeH="0" baseline="0" noProof="0" smtClean="0">
                                      <a:ln>
                                        <a:noFill/>
                                      </a:ln>
                                      <a:solidFill>
                                        <a:schemeClr val="tx1">
                                          <a:lumMod val="75000"/>
                                          <a:lumOff val="25000"/>
                                        </a:schemeClr>
                                      </a:solidFill>
                                      <a:effectLst/>
                                      <a:uLnTx/>
                                      <a:uFillTx/>
                                      <a:latin typeface="Cambria Math" panose="02040503050406030204" pitchFamily="18" charset="0"/>
                                    </a:rPr>
                                  </m:ctrlPr>
                                </m:sSubSupPr>
                                <m:e>
                                  <m:r>
                                    <m:rPr>
                                      <m:nor/>
                                    </m:rPr>
                                    <a:rPr kumimoji="0" lang="en-US" sz="1500" b="0" i="0" u="none" strike="noStrike" kern="1200" cap="none" spc="0" normalizeH="0" baseline="0" noProof="0" smtClean="0">
                                      <a:ln>
                                        <a:noFill/>
                                      </a:ln>
                                      <a:solidFill>
                                        <a:schemeClr val="tx1">
                                          <a:lumMod val="75000"/>
                                          <a:lumOff val="25000"/>
                                        </a:schemeClr>
                                      </a:solidFill>
                                      <a:effectLst/>
                                      <a:uLnTx/>
                                      <a:uFillTx/>
                                    </a:rPr>
                                    <m:t>R</m:t>
                                  </m:r>
                                </m:e>
                                <m:sub>
                                  <m:r>
                                    <m:rPr>
                                      <m:nor/>
                                    </m:rPr>
                                    <a:rPr kumimoji="0" lang="en-US" sz="1500" b="0" i="0" u="none" strike="noStrike" kern="1200" cap="none" spc="0" normalizeH="0" baseline="0" noProof="0" smtClean="0">
                                      <a:ln>
                                        <a:noFill/>
                                      </a:ln>
                                      <a:solidFill>
                                        <a:schemeClr val="tx1">
                                          <a:lumMod val="75000"/>
                                          <a:lumOff val="25000"/>
                                        </a:schemeClr>
                                      </a:solidFill>
                                      <a:effectLst/>
                                      <a:uLnTx/>
                                      <a:uFillTx/>
                                    </a:rPr>
                                    <m:t>red</m:t>
                                  </m:r>
                                </m:sub>
                                <m:sup>
                                  <m:r>
                                    <m:rPr>
                                      <m:nor/>
                                    </m:rPr>
                                    <a:rPr kumimoji="0" lang="en-US" sz="1500" b="0" i="0" u="none" strike="noStrike" kern="1200" cap="none" spc="0" normalizeH="0" baseline="0" noProof="0" smtClean="0">
                                      <a:ln>
                                        <a:noFill/>
                                      </a:ln>
                                      <a:solidFill>
                                        <a:schemeClr val="tx1">
                                          <a:lumMod val="75000"/>
                                          <a:lumOff val="25000"/>
                                        </a:schemeClr>
                                      </a:solidFill>
                                      <a:effectLst/>
                                      <a:uLnTx/>
                                      <a:uFillTx/>
                                    </a:rPr>
                                    <m:t>−1</m:t>
                                  </m:r>
                                </m:sup>
                              </m:sSubSup>
                              <m:r>
                                <m:rPr>
                                  <m:nor/>
                                </m:rPr>
                                <a:rPr kumimoji="0" lang="en-US" sz="1500" b="0" i="0" u="none" strike="noStrike" kern="1200" cap="none" spc="0" normalizeH="0" baseline="0" noProof="0" smtClean="0">
                                  <a:ln>
                                    <a:noFill/>
                                  </a:ln>
                                  <a:solidFill>
                                    <a:schemeClr val="tx1">
                                      <a:lumMod val="75000"/>
                                      <a:lumOff val="25000"/>
                                    </a:schemeClr>
                                  </a:solidFill>
                                  <a:effectLst/>
                                  <a:uLnTx/>
                                  <a:uFillTx/>
                                </a:rPr>
                                <m:t>−</m:t>
                              </m:r>
                              <m:sSubSup>
                                <m:sSubSupPr>
                                  <m:ctrlPr>
                                    <a:rPr kumimoji="0" lang="en-US" sz="1500" b="0" i="1" u="none" strike="noStrike" kern="1200" cap="none" spc="0" normalizeH="0" baseline="0" noProof="0" smtClean="0">
                                      <a:ln>
                                        <a:noFill/>
                                      </a:ln>
                                      <a:solidFill>
                                        <a:schemeClr val="tx1">
                                          <a:lumMod val="75000"/>
                                          <a:lumOff val="25000"/>
                                        </a:schemeClr>
                                      </a:solidFill>
                                      <a:effectLst/>
                                      <a:uLnTx/>
                                      <a:uFillTx/>
                                      <a:latin typeface="Cambria Math" panose="02040503050406030204" pitchFamily="18" charset="0"/>
                                    </a:rPr>
                                  </m:ctrlPr>
                                </m:sSubSupPr>
                                <m:e>
                                  <m:r>
                                    <m:rPr>
                                      <m:nor/>
                                    </m:rPr>
                                    <a:rPr kumimoji="0" lang="en-US" sz="1500" b="0" i="0" u="none" strike="noStrike" kern="1200" cap="none" spc="0" normalizeH="0" baseline="0" noProof="0" smtClean="0">
                                      <a:ln>
                                        <a:noFill/>
                                      </a:ln>
                                      <a:solidFill>
                                        <a:schemeClr val="tx1">
                                          <a:lumMod val="75000"/>
                                          <a:lumOff val="25000"/>
                                        </a:schemeClr>
                                      </a:solidFill>
                                      <a:effectLst/>
                                      <a:uLnTx/>
                                      <a:uFillTx/>
                                    </a:rPr>
                                    <m:t>R</m:t>
                                  </m:r>
                                </m:e>
                                <m:sub>
                                  <m:r>
                                    <m:rPr>
                                      <m:nor/>
                                    </m:rPr>
                                    <a:rPr kumimoji="0" lang="en-US" sz="1500" b="0" i="0" u="none" strike="noStrike" kern="1200" cap="none" spc="0" normalizeH="0" baseline="0" noProof="0" smtClean="0">
                                      <a:ln>
                                        <a:noFill/>
                                      </a:ln>
                                      <a:solidFill>
                                        <a:schemeClr val="tx1">
                                          <a:lumMod val="75000"/>
                                          <a:lumOff val="25000"/>
                                        </a:schemeClr>
                                      </a:solidFill>
                                      <a:effectLst/>
                                      <a:uLnTx/>
                                      <a:uFillTx/>
                                    </a:rPr>
                                    <m:t>red</m:t>
                                  </m:r>
                                  <m:r>
                                    <m:rPr>
                                      <m:nor/>
                                    </m:rPr>
                                    <a:rPr kumimoji="0" lang="en-US" sz="1500" b="0" i="0" u="none" strike="noStrike" kern="1200" cap="none" spc="0" normalizeH="0" baseline="0" noProof="0" smtClean="0">
                                      <a:ln>
                                        <a:noFill/>
                                      </a:ln>
                                      <a:solidFill>
                                        <a:schemeClr val="tx1">
                                          <a:lumMod val="75000"/>
                                          <a:lumOff val="25000"/>
                                        </a:schemeClr>
                                      </a:solidFill>
                                      <a:effectLst/>
                                      <a:uLnTx/>
                                      <a:uFillTx/>
                                    </a:rPr>
                                    <m:t>−</m:t>
                                  </m:r>
                                  <m:r>
                                    <m:rPr>
                                      <m:nor/>
                                    </m:rPr>
                                    <a:rPr kumimoji="0" lang="en-US" sz="1500" b="0" i="0" u="none" strike="noStrike" kern="1200" cap="none" spc="0" normalizeH="0" baseline="0" noProof="0" smtClean="0">
                                      <a:ln>
                                        <a:noFill/>
                                      </a:ln>
                                      <a:solidFill>
                                        <a:schemeClr val="tx1">
                                          <a:lumMod val="75000"/>
                                          <a:lumOff val="25000"/>
                                        </a:schemeClr>
                                      </a:solidFill>
                                      <a:effectLst/>
                                      <a:uLnTx/>
                                      <a:uFillTx/>
                                    </a:rPr>
                                    <m:t>edge</m:t>
                                  </m:r>
                                  <m:r>
                                    <m:rPr>
                                      <m:nor/>
                                    </m:rPr>
                                    <a:rPr kumimoji="0" lang="en-US" sz="1500" b="0" i="0" u="none" strike="noStrike" kern="1200" cap="none" spc="0" normalizeH="0" baseline="0" noProof="0" smtClean="0">
                                      <a:ln>
                                        <a:noFill/>
                                      </a:ln>
                                      <a:solidFill>
                                        <a:schemeClr val="tx1">
                                          <a:lumMod val="75000"/>
                                          <a:lumOff val="25000"/>
                                        </a:schemeClr>
                                      </a:solidFill>
                                      <a:effectLst/>
                                      <a:uLnTx/>
                                      <a:uFillTx/>
                                    </a:rPr>
                                    <m:t> </m:t>
                                  </m:r>
                                  <m:r>
                                    <m:rPr>
                                      <m:nor/>
                                    </m:rPr>
                                    <a:rPr kumimoji="0" lang="en-US" sz="1500" b="0" i="0" u="none" strike="noStrike" kern="1200" cap="none" spc="0" normalizeH="0" baseline="0" noProof="0" smtClean="0">
                                      <a:ln>
                                        <a:noFill/>
                                      </a:ln>
                                      <a:solidFill>
                                        <a:schemeClr val="tx1">
                                          <a:lumMod val="75000"/>
                                          <a:lumOff val="25000"/>
                                        </a:schemeClr>
                                      </a:solidFill>
                                      <a:effectLst/>
                                      <a:uLnTx/>
                                      <a:uFillTx/>
                                    </a:rPr>
                                    <m:t>B</m:t>
                                  </m:r>
                                  <m:r>
                                    <m:rPr>
                                      <m:nor/>
                                    </m:rPr>
                                    <a:rPr kumimoji="0" lang="en-US" sz="1500" b="0" i="0" u="none" strike="noStrike" kern="1200" cap="none" spc="0" normalizeH="0" baseline="0" noProof="0" smtClean="0">
                                      <a:ln>
                                        <a:noFill/>
                                      </a:ln>
                                      <a:solidFill>
                                        <a:schemeClr val="tx1">
                                          <a:lumMod val="75000"/>
                                          <a:lumOff val="25000"/>
                                        </a:schemeClr>
                                      </a:solidFill>
                                      <a:effectLst/>
                                      <a:uLnTx/>
                                      <a:uFillTx/>
                                    </a:rPr>
                                    <m:t>4</m:t>
                                  </m:r>
                                </m:sub>
                                <m:sup>
                                  <m:r>
                                    <m:rPr>
                                      <m:nor/>
                                    </m:rPr>
                                    <a:rPr kumimoji="0" lang="en-US" sz="1500" b="0" i="0" u="none" strike="noStrike" kern="1200" cap="none" spc="0" normalizeH="0" baseline="0" noProof="0" smtClean="0">
                                      <a:ln>
                                        <a:noFill/>
                                      </a:ln>
                                      <a:solidFill>
                                        <a:schemeClr val="tx1">
                                          <a:lumMod val="75000"/>
                                          <a:lumOff val="25000"/>
                                        </a:schemeClr>
                                      </a:solidFill>
                                      <a:effectLst/>
                                      <a:uLnTx/>
                                      <a:uFillTx/>
                                    </a:rPr>
                                    <m:t>−1</m:t>
                                  </m:r>
                                </m:sup>
                              </m:sSubSup>
                            </m:e>
                          </m:d>
                          <m:r>
                            <m:rPr>
                              <m:nor/>
                            </m:rPr>
                            <a:rPr kumimoji="0" lang="en-US" sz="1500" b="0" i="0" u="none" strike="noStrike" kern="1200" cap="none" spc="0" normalizeH="0" baseline="0" noProof="0" smtClean="0">
                              <a:ln>
                                <a:noFill/>
                              </a:ln>
                              <a:solidFill>
                                <a:schemeClr val="tx1">
                                  <a:lumMod val="75000"/>
                                  <a:lumOff val="25000"/>
                                </a:schemeClr>
                              </a:solidFill>
                              <a:effectLst/>
                              <a:uLnTx/>
                              <a:uFillTx/>
                              <a:ea typeface="Cambria Math" panose="02040503050406030204" pitchFamily="18" charset="0"/>
                            </a:rPr>
                            <m:t>×</m:t>
                          </m:r>
                          <m:sSub>
                            <m:sSubPr>
                              <m:ctrlPr>
                                <a:rPr kumimoji="0" lang="en-US" sz="1500" b="0" i="1" u="none" strike="noStrike" kern="1200" cap="none" spc="0" normalizeH="0" baseline="0" noProof="0" smtClean="0">
                                  <a:ln>
                                    <a:noFill/>
                                  </a:ln>
                                  <a:solidFill>
                                    <a:schemeClr val="tx1">
                                      <a:lumMod val="75000"/>
                                      <a:lumOff val="25000"/>
                                    </a:schemeClr>
                                  </a:solidFill>
                                  <a:effectLst/>
                                  <a:uLnTx/>
                                  <a:uFillTx/>
                                  <a:latin typeface="Cambria Math" panose="02040503050406030204" pitchFamily="18" charset="0"/>
                                  <a:ea typeface="Cambria Math" panose="02040503050406030204" pitchFamily="18" charset="0"/>
                                </a:rPr>
                              </m:ctrlPr>
                            </m:sSubPr>
                            <m:e>
                              <m:r>
                                <m:rPr>
                                  <m:nor/>
                                </m:rPr>
                                <a:rPr kumimoji="0" lang="en-US" sz="1500" b="0" i="0" u="none" strike="noStrike" kern="1200" cap="none" spc="0" normalizeH="0" baseline="0" noProof="0" smtClean="0">
                                  <a:ln>
                                    <a:noFill/>
                                  </a:ln>
                                  <a:solidFill>
                                    <a:schemeClr val="tx1">
                                      <a:lumMod val="75000"/>
                                      <a:lumOff val="25000"/>
                                    </a:schemeClr>
                                  </a:solidFill>
                                  <a:effectLst/>
                                  <a:uLnTx/>
                                  <a:uFillTx/>
                                  <a:ea typeface="Cambria Math" panose="02040503050406030204" pitchFamily="18" charset="0"/>
                                </a:rPr>
                                <m:t>R</m:t>
                              </m:r>
                            </m:e>
                            <m:sub>
                              <m:r>
                                <m:rPr>
                                  <m:nor/>
                                </m:rPr>
                                <a:rPr lang="en-US" sz="1500" i="0">
                                  <a:solidFill>
                                    <a:schemeClr val="tx1">
                                      <a:lumMod val="75000"/>
                                      <a:lumOff val="25000"/>
                                    </a:schemeClr>
                                  </a:solidFill>
                                </a:rPr>
                                <m:t>red</m:t>
                              </m:r>
                              <m:r>
                                <m:rPr>
                                  <m:nor/>
                                </m:rPr>
                                <a:rPr lang="en-US" sz="1500" i="0">
                                  <a:solidFill>
                                    <a:schemeClr val="tx1">
                                      <a:lumMod val="75000"/>
                                      <a:lumOff val="25000"/>
                                    </a:schemeClr>
                                  </a:solidFill>
                                </a:rPr>
                                <m:t>−</m:t>
                              </m:r>
                              <m:r>
                                <m:rPr>
                                  <m:nor/>
                                </m:rPr>
                                <a:rPr lang="en-US" sz="1500" i="0">
                                  <a:solidFill>
                                    <a:schemeClr val="tx1">
                                      <a:lumMod val="75000"/>
                                      <a:lumOff val="25000"/>
                                    </a:schemeClr>
                                  </a:solidFill>
                                </a:rPr>
                                <m:t>edge</m:t>
                              </m:r>
                              <m:r>
                                <m:rPr>
                                  <m:nor/>
                                </m:rPr>
                                <a:rPr lang="en-US" sz="1500" i="0">
                                  <a:solidFill>
                                    <a:schemeClr val="tx1">
                                      <a:lumMod val="75000"/>
                                      <a:lumOff val="25000"/>
                                    </a:schemeClr>
                                  </a:solidFill>
                                </a:rPr>
                                <m:t> </m:t>
                              </m:r>
                              <m:r>
                                <m:rPr>
                                  <m:nor/>
                                </m:rPr>
                                <a:rPr lang="en-US" sz="1500" i="0">
                                  <a:solidFill>
                                    <a:schemeClr val="tx1">
                                      <a:lumMod val="75000"/>
                                      <a:lumOff val="25000"/>
                                    </a:schemeClr>
                                  </a:solidFill>
                                </a:rPr>
                                <m:t>B</m:t>
                              </m:r>
                              <m:r>
                                <m:rPr>
                                  <m:nor/>
                                </m:rPr>
                                <a:rPr lang="en-US" sz="1500" b="0" i="0" smtClean="0">
                                  <a:solidFill>
                                    <a:schemeClr val="tx1">
                                      <a:lumMod val="75000"/>
                                      <a:lumOff val="25000"/>
                                    </a:schemeClr>
                                  </a:solidFill>
                                </a:rPr>
                                <m:t>7</m:t>
                              </m:r>
                            </m:sub>
                          </m:sSub>
                        </m:e>
                      </m:d>
                      <m:r>
                        <m:rPr>
                          <m:nor/>
                        </m:rPr>
                        <a:rPr kumimoji="0" lang="en-US" sz="1500" b="0" i="0" u="none" strike="noStrike" kern="1200" cap="none" spc="0" normalizeH="0" baseline="0" noProof="0" smtClean="0">
                          <a:ln>
                            <a:noFill/>
                          </a:ln>
                          <a:solidFill>
                            <a:schemeClr val="tx1">
                              <a:lumMod val="75000"/>
                              <a:lumOff val="25000"/>
                            </a:schemeClr>
                          </a:solidFill>
                          <a:effectLst/>
                          <a:uLnTx/>
                          <a:uFillTx/>
                          <a:ea typeface="Cambria Math" panose="02040503050406030204" pitchFamily="18" charset="0"/>
                        </a:rPr>
                        <m:t>+23.174</m:t>
                      </m:r>
                    </m:oMath>
                  </m:oMathPara>
                </a14:m>
                <a:endParaRPr kumimoji="0" lang="en-US" sz="1500" b="0" i="0" u="none" strike="noStrike" kern="1200" cap="none" spc="0" normalizeH="0" baseline="0" noProof="0" dirty="0">
                  <a:ln>
                    <a:noFill/>
                  </a:ln>
                  <a:solidFill>
                    <a:schemeClr val="tx1">
                      <a:lumMod val="75000"/>
                      <a:lumOff val="25000"/>
                    </a:schemeClr>
                  </a:solidFill>
                  <a:effectLst/>
                  <a:uLnTx/>
                  <a:uFillTx/>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140624" y="4245880"/>
                <a:ext cx="5822048" cy="376129"/>
              </a:xfrm>
              <a:prstGeom prst="rect">
                <a:avLst/>
              </a:prstGeom>
              <a:blipFill>
                <a:blip r:embed="rId5"/>
                <a:stretch>
                  <a:fillRect l="-314" t="-1639" r="-209" b="-24590"/>
                </a:stretch>
              </a:blipFill>
            </p:spPr>
            <p:txBody>
              <a:bodyPr/>
              <a:lstStyle/>
              <a:p>
                <a:r>
                  <a:rPr lang="en-US">
                    <a:noFill/>
                  </a:rPr>
                  <a:t> </a:t>
                </a:r>
              </a:p>
            </p:txBody>
          </p:sp>
        </mc:Fallback>
      </mc:AlternateContent>
      <p:sp>
        <p:nvSpPr>
          <p:cNvPr id="17" name="TextBox 16"/>
          <p:cNvSpPr txBox="1"/>
          <p:nvPr/>
        </p:nvSpPr>
        <p:spPr>
          <a:xfrm>
            <a:off x="6866021" y="5131872"/>
            <a:ext cx="173254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tx1">
                    <a:lumMod val="75000"/>
                    <a:lumOff val="25000"/>
                  </a:schemeClr>
                </a:solidFill>
                <a:effectLst/>
                <a:uLnTx/>
                <a:uFillTx/>
                <a:latin typeface="Century Gothic" panose="020F0302020204030204"/>
                <a:ea typeface="+mn-ea"/>
                <a:cs typeface="+mn-cs"/>
              </a:rPr>
              <a:t>Coefficients:</a:t>
            </a:r>
          </a:p>
        </p:txBody>
      </p:sp>
      <p:sp>
        <p:nvSpPr>
          <p:cNvPr id="18" name="Rectangle 17"/>
          <p:cNvSpPr/>
          <p:nvPr/>
        </p:nvSpPr>
        <p:spPr>
          <a:xfrm>
            <a:off x="2321338" y="6485522"/>
            <a:ext cx="1686119"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Moses et al. (2012)</a:t>
            </a:r>
            <a:endParaRPr kumimoji="0" lang="en-US" sz="1200" b="0" i="0" u="none" strike="noStrike" kern="1200" cap="none" spc="0" normalizeH="0" baseline="0" noProof="0" dirty="0">
              <a:ln>
                <a:noFill/>
              </a:ln>
              <a:solidFill>
                <a:schemeClr val="tx1">
                  <a:lumMod val="75000"/>
                  <a:lumOff val="25000"/>
                </a:schemeClr>
              </a:solidFill>
              <a:effectLst/>
              <a:uLnTx/>
              <a:uFillTx/>
              <a:latin typeface="Century Gothic" panose="020F0302020204030204"/>
              <a:ea typeface="+mn-ea"/>
              <a:cs typeface="+mn-cs"/>
            </a:endParaRPr>
          </a:p>
        </p:txBody>
      </p:sp>
      <p:sp>
        <p:nvSpPr>
          <p:cNvPr id="19" name="Rectangle 18"/>
          <p:cNvSpPr/>
          <p:nvPr/>
        </p:nvSpPr>
        <p:spPr>
          <a:xfrm>
            <a:off x="7381137" y="6485522"/>
            <a:ext cx="3029351"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chemeClr val="tx1">
                    <a:lumMod val="75000"/>
                    <a:lumOff val="25000"/>
                  </a:schemeClr>
                </a:solidFill>
                <a:effectLst/>
                <a:uLnTx/>
                <a:uFillTx/>
                <a:latin typeface="Century Gothic" panose="020B0502020202020204" pitchFamily="34" charset="0"/>
                <a:ea typeface="+mn-ea"/>
                <a:cs typeface="+mn-cs"/>
              </a:rPr>
              <a:t>Werdell</a:t>
            </a:r>
            <a:r>
              <a:rPr kumimoji="0" lang="en-US" sz="12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 (2014); O’Reilly et al. (1998)</a:t>
            </a:r>
            <a:endParaRPr kumimoji="0" lang="en-US" sz="1200" b="0" i="0" u="none" strike="noStrike" kern="1200" cap="none" spc="0" normalizeH="0" baseline="0" noProof="0" dirty="0">
              <a:ln>
                <a:noFill/>
              </a:ln>
              <a:solidFill>
                <a:schemeClr val="tx1">
                  <a:lumMod val="75000"/>
                  <a:lumOff val="25000"/>
                </a:scheme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8772969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Surface Water Currents</a:t>
            </a:r>
          </a:p>
        </p:txBody>
      </p:sp>
      <p:sp>
        <p:nvSpPr>
          <p:cNvPr id="3" name="Rectangle 2">
            <a:extLst>
              <a:ext uri="{FF2B5EF4-FFF2-40B4-BE49-F238E27FC236}">
                <a16:creationId xmlns:a16="http://schemas.microsoft.com/office/drawing/2014/main" id="{38D696E9-B46D-4AE8-B44C-DC4E1D788FF9}"/>
              </a:ext>
            </a:extLst>
          </p:cNvPr>
          <p:cNvSpPr/>
          <p:nvPr/>
        </p:nvSpPr>
        <p:spPr>
          <a:xfrm>
            <a:off x="1085610" y="1087265"/>
            <a:ext cx="10147663" cy="2169825"/>
          </a:xfrm>
          <a:prstGeom prst="rect">
            <a:avLst/>
          </a:prstGeom>
        </p:spPr>
        <p:txBody>
          <a:bodyPr wrap="square">
            <a:spAutoFit/>
          </a:bodyPr>
          <a:lstStyle/>
          <a:p>
            <a:pPr marL="342900" indent="-342900" fontAlgn="base">
              <a:spcBef>
                <a:spcPts val="600"/>
              </a:spcBef>
              <a:buClr>
                <a:srgbClr val="3289B4"/>
              </a:buClr>
              <a:buAutoNum type="arabicPeriod"/>
            </a:pPr>
            <a:r>
              <a:rPr lang="en-US" sz="2400" dirty="0">
                <a:solidFill>
                  <a:schemeClr val="tx1">
                    <a:lumMod val="75000"/>
                    <a:lumOff val="25000"/>
                  </a:schemeClr>
                </a:solidFill>
              </a:rPr>
              <a:t>Obtained modeled surface water currents from NOAA </a:t>
            </a:r>
          </a:p>
          <a:p>
            <a:pPr marL="342900" indent="-342900" fontAlgn="base">
              <a:spcBef>
                <a:spcPts val="600"/>
              </a:spcBef>
              <a:buClr>
                <a:srgbClr val="3289B4"/>
              </a:buClr>
              <a:buFontTx/>
              <a:buAutoNum type="arabicPeriod"/>
            </a:pPr>
            <a:r>
              <a:rPr lang="en-US" sz="2400" dirty="0">
                <a:solidFill>
                  <a:schemeClr val="tx1">
                    <a:lumMod val="75000"/>
                    <a:lumOff val="25000"/>
                  </a:schemeClr>
                </a:solidFill>
              </a:rPr>
              <a:t>Averaged U (eastward velocity) and V (northward velocity) over 10 day periods</a:t>
            </a:r>
          </a:p>
          <a:p>
            <a:pPr marL="342900" indent="-342900" fontAlgn="base">
              <a:spcBef>
                <a:spcPts val="600"/>
              </a:spcBef>
              <a:buClr>
                <a:srgbClr val="3289B4"/>
              </a:buClr>
              <a:buAutoNum type="arabicPeriod"/>
            </a:pPr>
            <a:r>
              <a:rPr lang="en-US" sz="2400" dirty="0">
                <a:solidFill>
                  <a:schemeClr val="tx1">
                    <a:lumMod val="75000"/>
                    <a:lumOff val="25000"/>
                  </a:schemeClr>
                </a:solidFill>
              </a:rPr>
              <a:t>Calculated direction and magnitude of currents from U and V</a:t>
            </a:r>
          </a:p>
          <a:p>
            <a:pPr marL="342900" indent="-342900" fontAlgn="base">
              <a:spcBef>
                <a:spcPts val="600"/>
              </a:spcBef>
              <a:buClr>
                <a:srgbClr val="3289B4"/>
              </a:buClr>
              <a:buAutoNum type="arabicPeriod"/>
            </a:pPr>
            <a:r>
              <a:rPr lang="en-US" sz="2400" dirty="0">
                <a:solidFill>
                  <a:schemeClr val="tx1">
                    <a:lumMod val="75000"/>
                    <a:lumOff val="25000"/>
                  </a:schemeClr>
                </a:solidFill>
              </a:rPr>
              <a:t>Used as Particle Track Tool inputs in ArcGIS Pro</a:t>
            </a:r>
            <a:endParaRPr lang="en-US" sz="2400" b="0" i="0" u="none" strike="noStrike" dirty="0">
              <a:solidFill>
                <a:schemeClr val="tx1">
                  <a:lumMod val="75000"/>
                  <a:lumOff val="25000"/>
                </a:schemeClr>
              </a:solidFill>
              <a:effectLst/>
            </a:endParaRPr>
          </a:p>
        </p:txBody>
      </p:sp>
      <p:grpSp>
        <p:nvGrpSpPr>
          <p:cNvPr id="9" name="Group 8">
            <a:extLst>
              <a:ext uri="{FF2B5EF4-FFF2-40B4-BE49-F238E27FC236}">
                <a16:creationId xmlns:a16="http://schemas.microsoft.com/office/drawing/2014/main" id="{BAAB1076-D001-45BC-B983-51C7E24E94E5}"/>
              </a:ext>
            </a:extLst>
          </p:cNvPr>
          <p:cNvGrpSpPr/>
          <p:nvPr/>
        </p:nvGrpSpPr>
        <p:grpSpPr>
          <a:xfrm>
            <a:off x="3726518" y="4707912"/>
            <a:ext cx="636998" cy="636998"/>
            <a:chOff x="3230265" y="4654194"/>
            <a:chExt cx="636998" cy="636998"/>
          </a:xfrm>
        </p:grpSpPr>
        <p:sp>
          <p:nvSpPr>
            <p:cNvPr id="25" name="Rectangle 24">
              <a:extLst>
                <a:ext uri="{FF2B5EF4-FFF2-40B4-BE49-F238E27FC236}">
                  <a16:creationId xmlns:a16="http://schemas.microsoft.com/office/drawing/2014/main" id="{615F2080-C9BE-437F-81A5-E0C3575350D6}"/>
                </a:ext>
              </a:extLst>
            </p:cNvPr>
            <p:cNvSpPr/>
            <p:nvPr/>
          </p:nvSpPr>
          <p:spPr>
            <a:xfrm>
              <a:off x="3452116" y="4654194"/>
              <a:ext cx="184935" cy="636998"/>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a:extLst>
                <a:ext uri="{FF2B5EF4-FFF2-40B4-BE49-F238E27FC236}">
                  <a16:creationId xmlns:a16="http://schemas.microsoft.com/office/drawing/2014/main" id="{3EFD5AC0-28A3-44D9-9DA4-87E4581C939B}"/>
                </a:ext>
              </a:extLst>
            </p:cNvPr>
            <p:cNvSpPr/>
            <p:nvPr/>
          </p:nvSpPr>
          <p:spPr>
            <a:xfrm rot="5400000">
              <a:off x="3456296" y="4654194"/>
              <a:ext cx="184935" cy="636998"/>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0" name="Arrow: Right 9">
            <a:extLst>
              <a:ext uri="{FF2B5EF4-FFF2-40B4-BE49-F238E27FC236}">
                <a16:creationId xmlns:a16="http://schemas.microsoft.com/office/drawing/2014/main" id="{4F1A48E8-CD3F-430C-A3C7-25B647E535D5}"/>
              </a:ext>
            </a:extLst>
          </p:cNvPr>
          <p:cNvSpPr/>
          <p:nvPr/>
        </p:nvSpPr>
        <p:spPr>
          <a:xfrm>
            <a:off x="7102047" y="4749009"/>
            <a:ext cx="1106030" cy="554804"/>
          </a:xfrm>
          <a:prstGeom prst="rightArrow">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Oval 10">
            <a:extLst>
              <a:ext uri="{FF2B5EF4-FFF2-40B4-BE49-F238E27FC236}">
                <a16:creationId xmlns:a16="http://schemas.microsoft.com/office/drawing/2014/main" id="{9AC8884C-96FD-4EDF-A8FD-FE356A6ECE8E}"/>
              </a:ext>
            </a:extLst>
          </p:cNvPr>
          <p:cNvSpPr/>
          <p:nvPr/>
        </p:nvSpPr>
        <p:spPr>
          <a:xfrm>
            <a:off x="8635255" y="4007086"/>
            <a:ext cx="2232258" cy="2038651"/>
          </a:xfrm>
          <a:prstGeom prst="ellipse">
            <a:avLst/>
          </a:prstGeom>
          <a:solidFill>
            <a:srgbClr val="7CBBDA"/>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600" b="1" dirty="0">
                <a:solidFill>
                  <a:schemeClr val="tx1">
                    <a:lumMod val="75000"/>
                    <a:lumOff val="25000"/>
                  </a:schemeClr>
                </a:solidFill>
              </a:rPr>
              <a:t>Particle Track Tool</a:t>
            </a:r>
          </a:p>
        </p:txBody>
      </p:sp>
      <p:grpSp>
        <p:nvGrpSpPr>
          <p:cNvPr id="4" name="Group 3"/>
          <p:cNvGrpSpPr/>
          <p:nvPr/>
        </p:nvGrpSpPr>
        <p:grpSpPr>
          <a:xfrm>
            <a:off x="1485475" y="3287860"/>
            <a:ext cx="1813864" cy="3511329"/>
            <a:chOff x="1485475" y="3516460"/>
            <a:chExt cx="1813864" cy="3511329"/>
          </a:xfrm>
        </p:grpSpPr>
        <p:pic>
          <p:nvPicPr>
            <p:cNvPr id="2050" name="Picture 2" descr="https://lh4.googleusercontent.com/wermORNfVTboWuFfCoLrpdbzsEzHaXOA6UEvMnxZyLR6KJMCHSZTTf1nTX4HRaTPSRSa9NGjKFqQEy-2DVBuw3dY8VzGRzINJvhZaGnYZsSz-IcVG-4qlWtnSskF81rECGXhwBvYnDk">
              <a:extLst>
                <a:ext uri="{FF2B5EF4-FFF2-40B4-BE49-F238E27FC236}">
                  <a16:creationId xmlns:a16="http://schemas.microsoft.com/office/drawing/2014/main" id="{AF55E27C-E894-4954-B4D1-22C3414B7E0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85475" y="3827389"/>
              <a:ext cx="1813864" cy="32004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A4F0DEF7-D426-42E9-BE57-F29877526FDE}"/>
                </a:ext>
              </a:extLst>
            </p:cNvPr>
            <p:cNvSpPr/>
            <p:nvPr/>
          </p:nvSpPr>
          <p:spPr>
            <a:xfrm>
              <a:off x="1688748" y="3516460"/>
              <a:ext cx="1407318" cy="461665"/>
            </a:xfrm>
            <a:prstGeom prst="rect">
              <a:avLst/>
            </a:prstGeom>
          </p:spPr>
          <p:txBody>
            <a:bodyPr wrap="square">
              <a:spAutoFit/>
            </a:bodyPr>
            <a:lstStyle/>
            <a:p>
              <a:r>
                <a:rPr lang="en-US" sz="2400" b="1" dirty="0">
                  <a:solidFill>
                    <a:schemeClr val="tx1">
                      <a:lumMod val="75000"/>
                      <a:lumOff val="25000"/>
                    </a:schemeClr>
                  </a:solidFill>
                  <a:latin typeface="Century Gothic" panose="020B0502020202020204" pitchFamily="34" charset="0"/>
                </a:rPr>
                <a:t>Velocity</a:t>
              </a:r>
              <a:endParaRPr lang="en-US" sz="2400" b="1" dirty="0">
                <a:solidFill>
                  <a:schemeClr val="tx1">
                    <a:lumMod val="75000"/>
                    <a:lumOff val="25000"/>
                  </a:schemeClr>
                </a:solidFill>
              </a:endParaRPr>
            </a:p>
          </p:txBody>
        </p:sp>
      </p:grpSp>
      <p:grpSp>
        <p:nvGrpSpPr>
          <p:cNvPr id="5" name="Group 4"/>
          <p:cNvGrpSpPr/>
          <p:nvPr/>
        </p:nvGrpSpPr>
        <p:grpSpPr>
          <a:xfrm>
            <a:off x="4790695" y="3280165"/>
            <a:ext cx="1884174" cy="3519024"/>
            <a:chOff x="4756232" y="3508765"/>
            <a:chExt cx="1884174" cy="3519024"/>
          </a:xfrm>
        </p:grpSpPr>
        <p:pic>
          <p:nvPicPr>
            <p:cNvPr id="2052" name="Picture 4" descr="https://lh4.googleusercontent.com/SZG-E0gyzmST_us-1bTxlprChEIcxyutZeAavBHpr3M4-wDwM5tKha_51k_7gD_QieRSNZ7g09hmGKjRH8nPR5EjmtoL3_VrUwzYS2VnKckRfbtxTfk9ID7rKXFLy41W8GWkYrV3E1I">
              <a:extLst>
                <a:ext uri="{FF2B5EF4-FFF2-40B4-BE49-F238E27FC236}">
                  <a16:creationId xmlns:a16="http://schemas.microsoft.com/office/drawing/2014/main" id="{36193205-B35D-410F-B81F-0D6AC7590E0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56232" y="3830129"/>
              <a:ext cx="1884174" cy="3197660"/>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BCAE6AE7-928C-43C5-8371-BABC1FF3CA6B}"/>
                </a:ext>
              </a:extLst>
            </p:cNvPr>
            <p:cNvSpPr/>
            <p:nvPr/>
          </p:nvSpPr>
          <p:spPr>
            <a:xfrm>
              <a:off x="4916432" y="3508765"/>
              <a:ext cx="1563775" cy="477054"/>
            </a:xfrm>
            <a:prstGeom prst="rect">
              <a:avLst/>
            </a:prstGeom>
          </p:spPr>
          <p:txBody>
            <a:bodyPr wrap="square">
              <a:spAutoFit/>
            </a:bodyPr>
            <a:lstStyle/>
            <a:p>
              <a:r>
                <a:rPr lang="en-US" sz="2400" b="1" dirty="0">
                  <a:solidFill>
                    <a:schemeClr val="tx1">
                      <a:lumMod val="75000"/>
                      <a:lumOff val="25000"/>
                    </a:schemeClr>
                  </a:solidFill>
                  <a:latin typeface="Century Gothic" panose="020B0502020202020204" pitchFamily="34" charset="0"/>
                </a:rPr>
                <a:t>Direction</a:t>
              </a:r>
              <a:endParaRPr lang="en-US" sz="2400" b="1" dirty="0">
                <a:solidFill>
                  <a:schemeClr val="tx1">
                    <a:lumMod val="75000"/>
                    <a:lumOff val="25000"/>
                  </a:schemeClr>
                </a:solidFill>
              </a:endParaRPr>
            </a:p>
          </p:txBody>
        </p:sp>
      </p:grpSp>
    </p:spTree>
    <p:extLst>
      <p:ext uri="{BB962C8B-B14F-4D97-AF65-F5344CB8AC3E}">
        <p14:creationId xmlns:p14="http://schemas.microsoft.com/office/powerpoint/2010/main" val="753675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Predictive Washup Tool</a:t>
            </a:r>
          </a:p>
        </p:txBody>
      </p:sp>
      <p:grpSp>
        <p:nvGrpSpPr>
          <p:cNvPr id="2049" name="Group 2048">
            <a:extLst>
              <a:ext uri="{FF2B5EF4-FFF2-40B4-BE49-F238E27FC236}">
                <a16:creationId xmlns:a16="http://schemas.microsoft.com/office/drawing/2014/main" id="{221FB89A-2F41-4028-99C7-3858967A13AA}"/>
              </a:ext>
            </a:extLst>
          </p:cNvPr>
          <p:cNvGrpSpPr/>
          <p:nvPr/>
        </p:nvGrpSpPr>
        <p:grpSpPr>
          <a:xfrm>
            <a:off x="353081" y="1305012"/>
            <a:ext cx="11485837" cy="4423046"/>
            <a:chOff x="504105" y="1284465"/>
            <a:chExt cx="11222472" cy="3594073"/>
          </a:xfrm>
        </p:grpSpPr>
        <p:sp>
          <p:nvSpPr>
            <p:cNvPr id="13" name="Rectangle 12">
              <a:extLst>
                <a:ext uri="{FF2B5EF4-FFF2-40B4-BE49-F238E27FC236}">
                  <a16:creationId xmlns:a16="http://schemas.microsoft.com/office/drawing/2014/main" id="{57126541-794C-4388-AC71-87BD5A46144A}"/>
                </a:ext>
              </a:extLst>
            </p:cNvPr>
            <p:cNvSpPr/>
            <p:nvPr/>
          </p:nvSpPr>
          <p:spPr>
            <a:xfrm>
              <a:off x="2891827" y="1292046"/>
              <a:ext cx="6445936" cy="3586492"/>
            </a:xfrm>
            <a:prstGeom prst="rect">
              <a:avLst/>
            </a:prstGeom>
            <a:solidFill>
              <a:sysClr val="window" lastClr="FFFFFF">
                <a:lumMod val="95000"/>
              </a:sysClr>
            </a:solidFill>
            <a:ln w="12700" cap="flat" cmpd="sng" algn="ctr">
              <a:solidFill>
                <a:sysClr val="window" lastClr="FFFFFF">
                  <a:lumMod val="50000"/>
                </a:sys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F6E3C46-F9A1-45B0-B764-69BC29533FA5}"/>
                </a:ext>
              </a:extLst>
            </p:cNvPr>
            <p:cNvSpPr/>
            <p:nvPr/>
          </p:nvSpPr>
          <p:spPr>
            <a:xfrm>
              <a:off x="9654457" y="1292046"/>
              <a:ext cx="2072120" cy="3586492"/>
            </a:xfrm>
            <a:prstGeom prst="rect">
              <a:avLst/>
            </a:prstGeom>
            <a:solidFill>
              <a:sysClr val="window" lastClr="FFFFFF">
                <a:lumMod val="95000"/>
              </a:sysClr>
            </a:solid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1B765451-7509-4C0A-95A3-A013F1BC1B4B}"/>
                </a:ext>
              </a:extLst>
            </p:cNvPr>
            <p:cNvSpPr/>
            <p:nvPr/>
          </p:nvSpPr>
          <p:spPr>
            <a:xfrm>
              <a:off x="2966847" y="1650671"/>
              <a:ext cx="2415266" cy="2133503"/>
            </a:xfrm>
            <a:prstGeom prst="rect">
              <a:avLst/>
            </a:prstGeom>
            <a:solidFill>
              <a:srgbClr val="F19D19">
                <a:lumMod val="20000"/>
                <a:lumOff val="80000"/>
              </a:srgbClr>
            </a:solidFill>
            <a:ln w="12700" cap="flat" cmpd="sng" algn="ctr">
              <a:solidFill>
                <a:sysClr val="window" lastClr="FFFFFF">
                  <a:lumMod val="50000"/>
                </a:sys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a typeface="+mn-ea"/>
                <a:cs typeface="+mn-cs"/>
              </a:endParaRPr>
            </a:p>
          </p:txBody>
        </p:sp>
        <p:sp>
          <p:nvSpPr>
            <p:cNvPr id="16" name="Rectangle 15">
              <a:extLst>
                <a:ext uri="{FF2B5EF4-FFF2-40B4-BE49-F238E27FC236}">
                  <a16:creationId xmlns:a16="http://schemas.microsoft.com/office/drawing/2014/main" id="{E2CCCD14-18DC-48FE-B403-43F45ABD6F56}"/>
                </a:ext>
              </a:extLst>
            </p:cNvPr>
            <p:cNvSpPr/>
            <p:nvPr/>
          </p:nvSpPr>
          <p:spPr>
            <a:xfrm>
              <a:off x="504105" y="1292046"/>
              <a:ext cx="2072120" cy="3586492"/>
            </a:xfrm>
            <a:prstGeom prst="rect">
              <a:avLst/>
            </a:prstGeom>
            <a:solidFill>
              <a:sysClr val="window" lastClr="FFFFFF">
                <a:lumMod val="95000"/>
              </a:sysClr>
            </a:solid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tx1">
                    <a:lumMod val="75000"/>
                    <a:lumOff val="25000"/>
                  </a:schemeClr>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E49FC8D8-AA68-4816-BA35-1ED6587BE480}"/>
                </a:ext>
              </a:extLst>
            </p:cNvPr>
            <p:cNvSpPr/>
            <p:nvPr/>
          </p:nvSpPr>
          <p:spPr>
            <a:xfrm>
              <a:off x="701253" y="2087256"/>
              <a:ext cx="1675701" cy="721454"/>
            </a:xfrm>
            <a:prstGeom prst="roundRect">
              <a:avLst/>
            </a:prstGeom>
            <a:gradFill rotWithShape="1">
              <a:gsLst>
                <a:gs pos="0">
                  <a:srgbClr val="1D9A78">
                    <a:lumMod val="110000"/>
                    <a:satMod val="105000"/>
                    <a:tint val="67000"/>
                  </a:srgbClr>
                </a:gs>
                <a:gs pos="50000">
                  <a:srgbClr val="1D9A78">
                    <a:lumMod val="105000"/>
                    <a:satMod val="103000"/>
                    <a:tint val="73000"/>
                  </a:srgbClr>
                </a:gs>
                <a:gs pos="100000">
                  <a:srgbClr val="1D9A78">
                    <a:lumMod val="105000"/>
                    <a:satMod val="109000"/>
                    <a:tint val="81000"/>
                  </a:srgbClr>
                </a:gs>
              </a:gsLst>
              <a:lin ang="5400000" scaled="0"/>
            </a:gradFill>
            <a:ln w="6350" cap="flat" cmpd="sng" algn="ctr">
              <a:solidFill>
                <a:srgbClr val="1D9A78"/>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chemeClr val="tx1">
                      <a:lumMod val="75000"/>
                      <a:lumOff val="25000"/>
                    </a:schemeClr>
                  </a:solidFill>
                  <a:effectLst/>
                  <a:uLnTx/>
                  <a:uFillTx/>
                  <a:ea typeface="+mn-ea"/>
                  <a:cs typeface="+mn-cs"/>
                </a:rPr>
                <a:t>NASA Earth Observations: Landsat 8 OLI </a:t>
              </a:r>
            </a:p>
          </p:txBody>
        </p:sp>
        <p:sp>
          <p:nvSpPr>
            <p:cNvPr id="18" name="Rectangle: Rounded Corners 17">
              <a:extLst>
                <a:ext uri="{FF2B5EF4-FFF2-40B4-BE49-F238E27FC236}">
                  <a16:creationId xmlns:a16="http://schemas.microsoft.com/office/drawing/2014/main" id="{889BC8F9-EF4B-493F-B22C-1CCAE39177E7}"/>
                </a:ext>
              </a:extLst>
            </p:cNvPr>
            <p:cNvSpPr/>
            <p:nvPr/>
          </p:nvSpPr>
          <p:spPr>
            <a:xfrm>
              <a:off x="701253" y="2961110"/>
              <a:ext cx="1675701" cy="721454"/>
            </a:xfrm>
            <a:prstGeom prst="roundRect">
              <a:avLst/>
            </a:prstGeom>
            <a:gradFill rotWithShape="1">
              <a:gsLst>
                <a:gs pos="0">
                  <a:srgbClr val="1D9A78">
                    <a:lumMod val="110000"/>
                    <a:satMod val="105000"/>
                    <a:tint val="67000"/>
                  </a:srgbClr>
                </a:gs>
                <a:gs pos="50000">
                  <a:srgbClr val="1D9A78">
                    <a:lumMod val="105000"/>
                    <a:satMod val="103000"/>
                    <a:tint val="73000"/>
                  </a:srgbClr>
                </a:gs>
                <a:gs pos="100000">
                  <a:srgbClr val="1D9A78">
                    <a:lumMod val="105000"/>
                    <a:satMod val="109000"/>
                    <a:tint val="81000"/>
                  </a:srgbClr>
                </a:gs>
              </a:gsLst>
              <a:lin ang="5400000" scaled="0"/>
            </a:gradFill>
            <a:ln w="6350" cap="flat" cmpd="sng" algn="ctr">
              <a:solidFill>
                <a:srgbClr val="1D9A78"/>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chemeClr val="tx1">
                      <a:lumMod val="75000"/>
                      <a:lumOff val="25000"/>
                    </a:schemeClr>
                  </a:solidFill>
                  <a:effectLst/>
                  <a:uLnTx/>
                  <a:uFillTx/>
                  <a:ea typeface="+mn-ea"/>
                  <a:cs typeface="+mn-cs"/>
                </a:rPr>
                <a:t>ESA Earth Observations: </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chemeClr val="tx1">
                      <a:lumMod val="75000"/>
                      <a:lumOff val="25000"/>
                    </a:schemeClr>
                  </a:solidFill>
                  <a:effectLst/>
                  <a:uLnTx/>
                  <a:uFillTx/>
                  <a:ea typeface="+mn-ea"/>
                  <a:cs typeface="+mn-cs"/>
                </a:rPr>
                <a:t>Sentinel-2 MSI</a:t>
              </a:r>
            </a:p>
          </p:txBody>
        </p:sp>
        <p:sp>
          <p:nvSpPr>
            <p:cNvPr id="19" name="Rectangle: Rounded Corners 18">
              <a:extLst>
                <a:ext uri="{FF2B5EF4-FFF2-40B4-BE49-F238E27FC236}">
                  <a16:creationId xmlns:a16="http://schemas.microsoft.com/office/drawing/2014/main" id="{360C3668-B4FF-4242-BA9E-542E3048964F}"/>
                </a:ext>
              </a:extLst>
            </p:cNvPr>
            <p:cNvSpPr/>
            <p:nvPr/>
          </p:nvSpPr>
          <p:spPr>
            <a:xfrm>
              <a:off x="701252" y="3834963"/>
              <a:ext cx="1679654" cy="891626"/>
            </a:xfrm>
            <a:prstGeom prst="roundRect">
              <a:avLst/>
            </a:prstGeom>
            <a:gradFill rotWithShape="1">
              <a:gsLst>
                <a:gs pos="0">
                  <a:srgbClr val="1D6FA9">
                    <a:lumMod val="110000"/>
                    <a:satMod val="105000"/>
                    <a:tint val="67000"/>
                  </a:srgbClr>
                </a:gs>
                <a:gs pos="50000">
                  <a:srgbClr val="1D6FA9">
                    <a:lumMod val="105000"/>
                    <a:satMod val="103000"/>
                    <a:tint val="73000"/>
                  </a:srgbClr>
                </a:gs>
                <a:gs pos="100000">
                  <a:srgbClr val="1D6FA9">
                    <a:lumMod val="105000"/>
                    <a:satMod val="109000"/>
                    <a:tint val="81000"/>
                  </a:srgbClr>
                </a:gs>
              </a:gsLst>
              <a:lin ang="5400000" scaled="0"/>
            </a:gradFill>
            <a:ln w="6350" cap="flat" cmpd="sng" algn="ctr">
              <a:solidFill>
                <a:srgbClr val="1D6FA9"/>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chemeClr val="tx1">
                      <a:lumMod val="75000"/>
                      <a:lumOff val="25000"/>
                    </a:schemeClr>
                  </a:solidFill>
                  <a:effectLst/>
                  <a:uLnTx/>
                  <a:uFillTx/>
                  <a:ea typeface="+mn-ea"/>
                  <a:cs typeface="+mn-cs"/>
                </a:rPr>
                <a:t>NOAA Modeled Surface Current Data</a:t>
              </a:r>
            </a:p>
          </p:txBody>
        </p:sp>
        <p:sp>
          <p:nvSpPr>
            <p:cNvPr id="20" name="Oval 19">
              <a:extLst>
                <a:ext uri="{FF2B5EF4-FFF2-40B4-BE49-F238E27FC236}">
                  <a16:creationId xmlns:a16="http://schemas.microsoft.com/office/drawing/2014/main" id="{AFAB5F69-EE60-4FFE-B21B-D38B10986AF6}"/>
                </a:ext>
              </a:extLst>
            </p:cNvPr>
            <p:cNvSpPr/>
            <p:nvPr/>
          </p:nvSpPr>
          <p:spPr>
            <a:xfrm>
              <a:off x="3293052" y="2087256"/>
              <a:ext cx="1761690" cy="721454"/>
            </a:xfrm>
            <a:prstGeom prst="ellipse">
              <a:avLst/>
            </a:prstGeom>
            <a:gradFill rotWithShape="1">
              <a:gsLst>
                <a:gs pos="0">
                  <a:srgbClr val="1D9A78">
                    <a:lumMod val="110000"/>
                    <a:satMod val="105000"/>
                    <a:tint val="67000"/>
                  </a:srgbClr>
                </a:gs>
                <a:gs pos="50000">
                  <a:srgbClr val="1D9A78">
                    <a:lumMod val="105000"/>
                    <a:satMod val="103000"/>
                    <a:tint val="73000"/>
                  </a:srgbClr>
                </a:gs>
                <a:gs pos="100000">
                  <a:srgbClr val="1D9A78">
                    <a:lumMod val="105000"/>
                    <a:satMod val="109000"/>
                    <a:tint val="81000"/>
                  </a:srgbClr>
                </a:gs>
              </a:gsLst>
              <a:lin ang="5400000" scaled="0"/>
            </a:gradFill>
            <a:ln w="6350" cap="flat" cmpd="sng" algn="ctr">
              <a:solidFill>
                <a:srgbClr val="1D9A78"/>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chemeClr val="tx1">
                      <a:lumMod val="75000"/>
                      <a:lumOff val="25000"/>
                    </a:schemeClr>
                  </a:solidFill>
                  <a:effectLst/>
                  <a:uLnTx/>
                  <a:uFillTx/>
                  <a:ea typeface="+mn-ea"/>
                  <a:cs typeface="+mn-cs"/>
                </a:rPr>
                <a:t>O’Reilly Band Ratio OC2</a:t>
              </a:r>
            </a:p>
          </p:txBody>
        </p:sp>
        <p:cxnSp>
          <p:nvCxnSpPr>
            <p:cNvPr id="21" name="Straight Arrow Connector 20">
              <a:extLst>
                <a:ext uri="{FF2B5EF4-FFF2-40B4-BE49-F238E27FC236}">
                  <a16:creationId xmlns:a16="http://schemas.microsoft.com/office/drawing/2014/main" id="{C3D38715-19E7-497A-8965-4496A6AE1774}"/>
                </a:ext>
              </a:extLst>
            </p:cNvPr>
            <p:cNvCxnSpPr>
              <a:cxnSpLocks/>
              <a:stCxn id="18" idx="3"/>
              <a:endCxn id="36" idx="2"/>
            </p:cNvCxnSpPr>
            <p:nvPr/>
          </p:nvCxnSpPr>
          <p:spPr>
            <a:xfrm>
              <a:off x="2376954" y="3321837"/>
              <a:ext cx="916098" cy="2799"/>
            </a:xfrm>
            <a:prstGeom prst="straightConnector1">
              <a:avLst/>
            </a:prstGeom>
            <a:noFill/>
            <a:ln w="6350" cap="flat" cmpd="sng" algn="ctr">
              <a:solidFill>
                <a:sysClr val="windowText" lastClr="000000"/>
              </a:solidFill>
              <a:prstDash val="solid"/>
              <a:miter lim="800000"/>
              <a:headEnd w="lg" len="lg"/>
              <a:tailEnd type="triangle"/>
            </a:ln>
            <a:effectLst/>
          </p:spPr>
        </p:cxnSp>
        <p:sp>
          <p:nvSpPr>
            <p:cNvPr id="22" name="Oval 21">
              <a:extLst>
                <a:ext uri="{FF2B5EF4-FFF2-40B4-BE49-F238E27FC236}">
                  <a16:creationId xmlns:a16="http://schemas.microsoft.com/office/drawing/2014/main" id="{A2CE4FE3-B830-401A-A6B9-34DCD79D1115}"/>
                </a:ext>
              </a:extLst>
            </p:cNvPr>
            <p:cNvSpPr/>
            <p:nvPr/>
          </p:nvSpPr>
          <p:spPr>
            <a:xfrm>
              <a:off x="3293052" y="3912589"/>
              <a:ext cx="1813213" cy="719679"/>
            </a:xfrm>
            <a:prstGeom prst="ellipse">
              <a:avLst/>
            </a:prstGeom>
            <a:gradFill rotWithShape="1">
              <a:gsLst>
                <a:gs pos="0">
                  <a:srgbClr val="1D6FA9">
                    <a:lumMod val="110000"/>
                    <a:satMod val="105000"/>
                    <a:tint val="67000"/>
                  </a:srgbClr>
                </a:gs>
                <a:gs pos="50000">
                  <a:srgbClr val="1D6FA9">
                    <a:lumMod val="105000"/>
                    <a:satMod val="103000"/>
                    <a:tint val="73000"/>
                  </a:srgbClr>
                </a:gs>
                <a:gs pos="100000">
                  <a:srgbClr val="1D6FA9">
                    <a:lumMod val="105000"/>
                    <a:satMod val="109000"/>
                    <a:tint val="81000"/>
                  </a:srgbClr>
                </a:gs>
              </a:gsLst>
              <a:lin ang="5400000" scaled="0"/>
            </a:gradFill>
            <a:ln w="6350" cap="flat" cmpd="sng" algn="ctr">
              <a:solidFill>
                <a:srgbClr val="1D6FA9"/>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chemeClr val="tx1">
                      <a:lumMod val="75000"/>
                      <a:lumOff val="25000"/>
                    </a:schemeClr>
                  </a:solidFill>
                  <a:effectLst/>
                  <a:uLnTx/>
                  <a:uFillTx/>
                  <a:ea typeface="+mn-ea"/>
                  <a:cs typeface="+mn-cs"/>
                </a:rPr>
                <a:t>Current Averages Calculated</a:t>
              </a:r>
            </a:p>
          </p:txBody>
        </p:sp>
        <p:cxnSp>
          <p:nvCxnSpPr>
            <p:cNvPr id="23" name="Straight Arrow Connector 22">
              <a:extLst>
                <a:ext uri="{FF2B5EF4-FFF2-40B4-BE49-F238E27FC236}">
                  <a16:creationId xmlns:a16="http://schemas.microsoft.com/office/drawing/2014/main" id="{B85F98B0-E012-4D58-BD5D-F0117B0DB81E}"/>
                </a:ext>
              </a:extLst>
            </p:cNvPr>
            <p:cNvCxnSpPr>
              <a:cxnSpLocks/>
              <a:endCxn id="22" idx="2"/>
            </p:cNvCxnSpPr>
            <p:nvPr/>
          </p:nvCxnSpPr>
          <p:spPr>
            <a:xfrm flipV="1">
              <a:off x="2376954" y="4272429"/>
              <a:ext cx="916098" cy="3686"/>
            </a:xfrm>
            <a:prstGeom prst="straightConnector1">
              <a:avLst/>
            </a:prstGeom>
            <a:noFill/>
            <a:ln w="6350" cap="flat" cmpd="sng" algn="ctr">
              <a:solidFill>
                <a:sysClr val="windowText" lastClr="000000"/>
              </a:solidFill>
              <a:prstDash val="solid"/>
              <a:miter lim="800000"/>
              <a:tailEnd type="triangle"/>
            </a:ln>
            <a:effectLst/>
          </p:spPr>
        </p:cxnSp>
        <p:cxnSp>
          <p:nvCxnSpPr>
            <p:cNvPr id="24" name="Straight Arrow Connector 23">
              <a:extLst>
                <a:ext uri="{FF2B5EF4-FFF2-40B4-BE49-F238E27FC236}">
                  <a16:creationId xmlns:a16="http://schemas.microsoft.com/office/drawing/2014/main" id="{B95CDA5E-62FC-4DDF-9B26-643B6E01987E}"/>
                </a:ext>
              </a:extLst>
            </p:cNvPr>
            <p:cNvCxnSpPr>
              <a:cxnSpLocks/>
            </p:cNvCxnSpPr>
            <p:nvPr/>
          </p:nvCxnSpPr>
          <p:spPr>
            <a:xfrm>
              <a:off x="5106265" y="4271711"/>
              <a:ext cx="679516" cy="0"/>
            </a:xfrm>
            <a:prstGeom prst="straightConnector1">
              <a:avLst/>
            </a:prstGeom>
            <a:noFill/>
            <a:ln w="6350" cap="flat" cmpd="sng" algn="ctr">
              <a:solidFill>
                <a:sysClr val="windowText" lastClr="000000"/>
              </a:solidFill>
              <a:prstDash val="solid"/>
              <a:miter lim="800000"/>
              <a:tailEnd type="triangle"/>
            </a:ln>
            <a:effectLst/>
          </p:spPr>
        </p:cxnSp>
        <p:cxnSp>
          <p:nvCxnSpPr>
            <p:cNvPr id="27" name="Straight Arrow Connector 26">
              <a:extLst>
                <a:ext uri="{FF2B5EF4-FFF2-40B4-BE49-F238E27FC236}">
                  <a16:creationId xmlns:a16="http://schemas.microsoft.com/office/drawing/2014/main" id="{676F0C49-B13A-4A99-9DF8-E4467FBDC6D4}"/>
                </a:ext>
              </a:extLst>
            </p:cNvPr>
            <p:cNvCxnSpPr>
              <a:cxnSpLocks/>
            </p:cNvCxnSpPr>
            <p:nvPr/>
          </p:nvCxnSpPr>
          <p:spPr>
            <a:xfrm flipV="1">
              <a:off x="5054742" y="2996573"/>
              <a:ext cx="728885" cy="325267"/>
            </a:xfrm>
            <a:prstGeom prst="straightConnector1">
              <a:avLst/>
            </a:prstGeom>
            <a:noFill/>
            <a:ln w="6350" cap="flat" cmpd="sng" algn="ctr">
              <a:solidFill>
                <a:sysClr val="windowText" lastClr="000000"/>
              </a:solidFill>
              <a:prstDash val="solid"/>
              <a:miter lim="800000"/>
              <a:tailEnd type="triangle"/>
            </a:ln>
            <a:effectLst/>
          </p:spPr>
        </p:cxnSp>
        <p:sp>
          <p:nvSpPr>
            <p:cNvPr id="28" name="Rectangle: Rounded Corners 27">
              <a:extLst>
                <a:ext uri="{FF2B5EF4-FFF2-40B4-BE49-F238E27FC236}">
                  <a16:creationId xmlns:a16="http://schemas.microsoft.com/office/drawing/2014/main" id="{4D45B3D4-5FF4-489B-9AE1-36F9A20445F2}"/>
                </a:ext>
              </a:extLst>
            </p:cNvPr>
            <p:cNvSpPr/>
            <p:nvPr/>
          </p:nvSpPr>
          <p:spPr>
            <a:xfrm>
              <a:off x="5783627" y="2435489"/>
              <a:ext cx="1642218" cy="985308"/>
            </a:xfrm>
            <a:prstGeom prst="roundRect">
              <a:avLst/>
            </a:prstGeom>
            <a:gradFill rotWithShape="1">
              <a:gsLst>
                <a:gs pos="0">
                  <a:srgbClr val="8BC145">
                    <a:lumMod val="110000"/>
                    <a:satMod val="105000"/>
                    <a:tint val="67000"/>
                  </a:srgbClr>
                </a:gs>
                <a:gs pos="50000">
                  <a:srgbClr val="8BC145">
                    <a:lumMod val="105000"/>
                    <a:satMod val="103000"/>
                    <a:tint val="73000"/>
                  </a:srgbClr>
                </a:gs>
                <a:gs pos="100000">
                  <a:srgbClr val="8BC145">
                    <a:lumMod val="105000"/>
                    <a:satMod val="109000"/>
                    <a:tint val="81000"/>
                  </a:srgbClr>
                </a:gs>
              </a:gsLst>
              <a:lin ang="5400000" scaled="0"/>
            </a:gradFill>
            <a:ln w="6350" cap="flat" cmpd="sng" algn="ctr">
              <a:solidFill>
                <a:srgbClr val="8BC145"/>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chemeClr val="tx1">
                      <a:lumMod val="75000"/>
                      <a:lumOff val="25000"/>
                    </a:schemeClr>
                  </a:solidFill>
                  <a:effectLst/>
                  <a:uLnTx/>
                  <a:uFillTx/>
                  <a:ea typeface="+mn-ea"/>
                  <a:cs typeface="+mn-cs"/>
                </a:rPr>
                <a:t>Floating Algae Location</a:t>
              </a:r>
            </a:p>
          </p:txBody>
        </p:sp>
        <p:sp>
          <p:nvSpPr>
            <p:cNvPr id="30" name="Rectangle: Rounded Corners 29">
              <a:extLst>
                <a:ext uri="{FF2B5EF4-FFF2-40B4-BE49-F238E27FC236}">
                  <a16:creationId xmlns:a16="http://schemas.microsoft.com/office/drawing/2014/main" id="{322C7C0B-19AA-4E53-9B11-7CF5090E7D2A}"/>
                </a:ext>
              </a:extLst>
            </p:cNvPr>
            <p:cNvSpPr/>
            <p:nvPr/>
          </p:nvSpPr>
          <p:spPr>
            <a:xfrm>
              <a:off x="5797186" y="3742377"/>
              <a:ext cx="1634978" cy="985308"/>
            </a:xfrm>
            <a:prstGeom prst="roundRect">
              <a:avLst/>
            </a:prstGeom>
            <a:gradFill rotWithShape="1">
              <a:gsLst>
                <a:gs pos="0">
                  <a:srgbClr val="36AFCE">
                    <a:lumMod val="110000"/>
                    <a:satMod val="105000"/>
                    <a:tint val="67000"/>
                  </a:srgbClr>
                </a:gs>
                <a:gs pos="50000">
                  <a:srgbClr val="36AFCE">
                    <a:lumMod val="105000"/>
                    <a:satMod val="103000"/>
                    <a:tint val="73000"/>
                  </a:srgbClr>
                </a:gs>
                <a:gs pos="100000">
                  <a:srgbClr val="36AFCE">
                    <a:lumMod val="105000"/>
                    <a:satMod val="109000"/>
                    <a:tint val="81000"/>
                  </a:srgbClr>
                </a:gs>
              </a:gsLst>
              <a:lin ang="5400000" scaled="0"/>
            </a:gradFill>
            <a:ln w="6350" cap="flat" cmpd="sng" algn="ctr">
              <a:solidFill>
                <a:srgbClr val="36AFCE"/>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chemeClr val="tx1">
                      <a:lumMod val="75000"/>
                      <a:lumOff val="25000"/>
                    </a:schemeClr>
                  </a:solidFill>
                  <a:effectLst/>
                  <a:uLnTx/>
                  <a:uFillTx/>
                  <a:ea typeface="+mn-ea"/>
                  <a:cs typeface="+mn-cs"/>
                </a:rPr>
                <a:t>Direction and Magnitude of Surface Currents</a:t>
              </a:r>
            </a:p>
          </p:txBody>
        </p:sp>
        <p:cxnSp>
          <p:nvCxnSpPr>
            <p:cNvPr id="31" name="Straight Arrow Connector 30">
              <a:extLst>
                <a:ext uri="{FF2B5EF4-FFF2-40B4-BE49-F238E27FC236}">
                  <a16:creationId xmlns:a16="http://schemas.microsoft.com/office/drawing/2014/main" id="{AFC56606-8D66-4656-BE7A-04479A4BB7BB}"/>
                </a:ext>
              </a:extLst>
            </p:cNvPr>
            <p:cNvCxnSpPr>
              <a:cxnSpLocks/>
              <a:stCxn id="30" idx="3"/>
            </p:cNvCxnSpPr>
            <p:nvPr/>
          </p:nvCxnSpPr>
          <p:spPr>
            <a:xfrm flipV="1">
              <a:off x="7432164" y="3959860"/>
              <a:ext cx="490093" cy="275171"/>
            </a:xfrm>
            <a:prstGeom prst="straightConnector1">
              <a:avLst/>
            </a:prstGeom>
            <a:noFill/>
            <a:ln w="6350" cap="flat" cmpd="sng" algn="ctr">
              <a:solidFill>
                <a:sysClr val="windowText" lastClr="000000"/>
              </a:solidFill>
              <a:prstDash val="solid"/>
              <a:miter lim="800000"/>
              <a:tailEnd type="triangle"/>
            </a:ln>
            <a:effectLst/>
          </p:spPr>
        </p:cxnSp>
        <p:cxnSp>
          <p:nvCxnSpPr>
            <p:cNvPr id="32" name="Straight Arrow Connector 31">
              <a:extLst>
                <a:ext uri="{FF2B5EF4-FFF2-40B4-BE49-F238E27FC236}">
                  <a16:creationId xmlns:a16="http://schemas.microsoft.com/office/drawing/2014/main" id="{002E5A60-7203-4025-BCE2-C35E5F2602FE}"/>
                </a:ext>
              </a:extLst>
            </p:cNvPr>
            <p:cNvCxnSpPr>
              <a:cxnSpLocks/>
              <a:stCxn id="28" idx="3"/>
            </p:cNvCxnSpPr>
            <p:nvPr/>
          </p:nvCxnSpPr>
          <p:spPr>
            <a:xfrm>
              <a:off x="7425845" y="2928144"/>
              <a:ext cx="476534" cy="244799"/>
            </a:xfrm>
            <a:prstGeom prst="straightConnector1">
              <a:avLst/>
            </a:prstGeom>
            <a:noFill/>
            <a:ln w="6350" cap="flat" cmpd="sng" algn="ctr">
              <a:solidFill>
                <a:sysClr val="windowText" lastClr="000000"/>
              </a:solidFill>
              <a:prstDash val="solid"/>
              <a:miter lim="800000"/>
              <a:tailEnd type="triangle"/>
            </a:ln>
            <a:effectLst/>
          </p:spPr>
        </p:cxnSp>
        <p:sp>
          <p:nvSpPr>
            <p:cNvPr id="33" name="Oval 32">
              <a:extLst>
                <a:ext uri="{FF2B5EF4-FFF2-40B4-BE49-F238E27FC236}">
                  <a16:creationId xmlns:a16="http://schemas.microsoft.com/office/drawing/2014/main" id="{E4CEEFF8-63C5-4595-8702-98B74272E8C6}"/>
                </a:ext>
              </a:extLst>
            </p:cNvPr>
            <p:cNvSpPr/>
            <p:nvPr/>
          </p:nvSpPr>
          <p:spPr>
            <a:xfrm>
              <a:off x="7827358" y="2781171"/>
              <a:ext cx="1387356" cy="1548935"/>
            </a:xfrm>
            <a:prstGeom prst="ellipse">
              <a:avLst/>
            </a:prstGeom>
            <a:gradFill rotWithShape="1">
              <a:gsLst>
                <a:gs pos="0">
                  <a:srgbClr val="F19D19">
                    <a:lumMod val="110000"/>
                    <a:satMod val="105000"/>
                    <a:tint val="67000"/>
                  </a:srgbClr>
                </a:gs>
                <a:gs pos="50000">
                  <a:srgbClr val="F19D19">
                    <a:lumMod val="105000"/>
                    <a:satMod val="103000"/>
                    <a:tint val="73000"/>
                  </a:srgbClr>
                </a:gs>
                <a:gs pos="100000">
                  <a:srgbClr val="F19D19">
                    <a:lumMod val="105000"/>
                    <a:satMod val="109000"/>
                    <a:tint val="81000"/>
                  </a:srgbClr>
                </a:gs>
              </a:gsLst>
              <a:lin ang="5400000" scaled="0"/>
            </a:gradFill>
            <a:ln w="6350" cap="flat" cmpd="sng" algn="ctr">
              <a:solidFill>
                <a:srgbClr val="F19D19"/>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chemeClr val="tx1">
                      <a:lumMod val="75000"/>
                      <a:lumOff val="25000"/>
                    </a:schemeClr>
                  </a:solidFill>
                  <a:effectLst/>
                  <a:uLnTx/>
                  <a:uFillTx/>
                  <a:ea typeface="+mn-ea"/>
                  <a:cs typeface="+mn-cs"/>
                </a:rPr>
                <a:t>ArcGIS Pro Particle Track Tool</a:t>
              </a:r>
            </a:p>
          </p:txBody>
        </p:sp>
        <p:cxnSp>
          <p:nvCxnSpPr>
            <p:cNvPr id="34" name="Straight Arrow Connector 33">
              <a:extLst>
                <a:ext uri="{FF2B5EF4-FFF2-40B4-BE49-F238E27FC236}">
                  <a16:creationId xmlns:a16="http://schemas.microsoft.com/office/drawing/2014/main" id="{E0C36C50-6D59-4272-A8E1-E1811B069C17}"/>
                </a:ext>
              </a:extLst>
            </p:cNvPr>
            <p:cNvCxnSpPr>
              <a:cxnSpLocks/>
            </p:cNvCxnSpPr>
            <p:nvPr/>
          </p:nvCxnSpPr>
          <p:spPr>
            <a:xfrm flipV="1">
              <a:off x="9214714" y="3551732"/>
              <a:ext cx="736189" cy="3907"/>
            </a:xfrm>
            <a:prstGeom prst="straightConnector1">
              <a:avLst/>
            </a:prstGeom>
            <a:noFill/>
            <a:ln w="6350" cap="flat" cmpd="sng" algn="ctr">
              <a:solidFill>
                <a:sysClr val="windowText" lastClr="000000"/>
              </a:solidFill>
              <a:prstDash val="solid"/>
              <a:miter lim="800000"/>
              <a:tailEnd type="triangle"/>
            </a:ln>
            <a:effectLst/>
          </p:spPr>
        </p:cxnSp>
        <p:sp>
          <p:nvSpPr>
            <p:cNvPr id="35" name="Rectangle: Rounded Corners 34">
              <a:extLst>
                <a:ext uri="{FF2B5EF4-FFF2-40B4-BE49-F238E27FC236}">
                  <a16:creationId xmlns:a16="http://schemas.microsoft.com/office/drawing/2014/main" id="{43538114-3D24-45E7-A06D-279DC0F4E738}"/>
                </a:ext>
              </a:extLst>
            </p:cNvPr>
            <p:cNvSpPr/>
            <p:nvPr/>
          </p:nvSpPr>
          <p:spPr>
            <a:xfrm>
              <a:off x="9960678" y="3024973"/>
              <a:ext cx="1459678" cy="1053517"/>
            </a:xfrm>
            <a:prstGeom prst="roundRect">
              <a:avLst/>
            </a:prstGeom>
            <a:gradFill rotWithShape="1">
              <a:gsLst>
                <a:gs pos="0">
                  <a:srgbClr val="B74919">
                    <a:lumMod val="110000"/>
                    <a:satMod val="105000"/>
                    <a:tint val="67000"/>
                  </a:srgbClr>
                </a:gs>
                <a:gs pos="50000">
                  <a:srgbClr val="B74919">
                    <a:lumMod val="105000"/>
                    <a:satMod val="103000"/>
                    <a:tint val="73000"/>
                  </a:srgbClr>
                </a:gs>
                <a:gs pos="100000">
                  <a:srgbClr val="B74919">
                    <a:lumMod val="105000"/>
                    <a:satMod val="109000"/>
                    <a:tint val="81000"/>
                  </a:srgbClr>
                </a:gs>
              </a:gsLst>
              <a:lin ang="5400000" scaled="0"/>
            </a:gradFill>
            <a:ln w="6350" cap="flat" cmpd="sng" algn="ctr">
              <a:solidFill>
                <a:srgbClr val="B74919"/>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chemeClr val="tx1">
                      <a:lumMod val="75000"/>
                      <a:lumOff val="25000"/>
                    </a:schemeClr>
                  </a:solidFill>
                  <a:effectLst/>
                  <a:uLnTx/>
                  <a:uFillTx/>
                  <a:ea typeface="+mn-ea"/>
                  <a:cs typeface="+mn-cs"/>
                </a:rPr>
                <a:t>Predictive Washup Map</a:t>
              </a:r>
            </a:p>
          </p:txBody>
        </p:sp>
        <p:sp>
          <p:nvSpPr>
            <p:cNvPr id="36" name="Oval 35">
              <a:extLst>
                <a:ext uri="{FF2B5EF4-FFF2-40B4-BE49-F238E27FC236}">
                  <a16:creationId xmlns:a16="http://schemas.microsoft.com/office/drawing/2014/main" id="{FBEE4C3A-443B-4BC8-B56C-D95FBC5D2F51}"/>
                </a:ext>
              </a:extLst>
            </p:cNvPr>
            <p:cNvSpPr/>
            <p:nvPr/>
          </p:nvSpPr>
          <p:spPr>
            <a:xfrm>
              <a:off x="3293052" y="2963909"/>
              <a:ext cx="1761690" cy="721454"/>
            </a:xfrm>
            <a:prstGeom prst="ellipse">
              <a:avLst/>
            </a:prstGeom>
            <a:gradFill rotWithShape="1">
              <a:gsLst>
                <a:gs pos="0">
                  <a:srgbClr val="1D9A78">
                    <a:lumMod val="110000"/>
                    <a:satMod val="105000"/>
                    <a:tint val="67000"/>
                  </a:srgbClr>
                </a:gs>
                <a:gs pos="50000">
                  <a:srgbClr val="1D9A78">
                    <a:lumMod val="105000"/>
                    <a:satMod val="103000"/>
                    <a:tint val="73000"/>
                  </a:srgbClr>
                </a:gs>
                <a:gs pos="100000">
                  <a:srgbClr val="1D9A78">
                    <a:lumMod val="105000"/>
                    <a:satMod val="109000"/>
                    <a:tint val="81000"/>
                  </a:srgbClr>
                </a:gs>
              </a:gsLst>
              <a:lin ang="5400000" scaled="0"/>
            </a:gradFill>
            <a:ln w="6350" cap="flat" cmpd="sng" algn="ctr">
              <a:solidFill>
                <a:srgbClr val="1D9A78"/>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chemeClr val="tx1">
                      <a:lumMod val="75000"/>
                      <a:lumOff val="25000"/>
                    </a:schemeClr>
                  </a:solidFill>
                  <a:effectLst/>
                  <a:uLnTx/>
                  <a:uFillTx/>
                  <a:ea typeface="+mn-ea"/>
                  <a:cs typeface="+mn-cs"/>
                </a:rPr>
                <a:t>Moses 3 Band Red Edge</a:t>
              </a:r>
            </a:p>
          </p:txBody>
        </p:sp>
        <p:sp>
          <p:nvSpPr>
            <p:cNvPr id="37" name="TextBox 36">
              <a:extLst>
                <a:ext uri="{FF2B5EF4-FFF2-40B4-BE49-F238E27FC236}">
                  <a16:creationId xmlns:a16="http://schemas.microsoft.com/office/drawing/2014/main" id="{85E762A8-6F64-4959-926B-9E69D34AFFB0}"/>
                </a:ext>
              </a:extLst>
            </p:cNvPr>
            <p:cNvSpPr txBox="1"/>
            <p:nvPr/>
          </p:nvSpPr>
          <p:spPr>
            <a:xfrm>
              <a:off x="1014866" y="1325550"/>
              <a:ext cx="1039179" cy="325121"/>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chemeClr val="tx1">
                      <a:lumMod val="75000"/>
                      <a:lumOff val="25000"/>
                    </a:schemeClr>
                  </a:solidFill>
                  <a:effectLst/>
                  <a:uLnTx/>
                  <a:uFillTx/>
                </a:rPr>
                <a:t>Inputs</a:t>
              </a:r>
            </a:p>
          </p:txBody>
        </p:sp>
        <p:cxnSp>
          <p:nvCxnSpPr>
            <p:cNvPr id="38" name="Straight Arrow Connector 37">
              <a:extLst>
                <a:ext uri="{FF2B5EF4-FFF2-40B4-BE49-F238E27FC236}">
                  <a16:creationId xmlns:a16="http://schemas.microsoft.com/office/drawing/2014/main" id="{6EF95658-2944-4E92-BF80-2CA1C3030159}"/>
                </a:ext>
              </a:extLst>
            </p:cNvPr>
            <p:cNvCxnSpPr>
              <a:cxnSpLocks/>
              <a:endCxn id="20" idx="2"/>
            </p:cNvCxnSpPr>
            <p:nvPr/>
          </p:nvCxnSpPr>
          <p:spPr>
            <a:xfrm>
              <a:off x="2265796" y="2443785"/>
              <a:ext cx="1027256" cy="4198"/>
            </a:xfrm>
            <a:prstGeom prst="straightConnector1">
              <a:avLst/>
            </a:prstGeom>
            <a:noFill/>
            <a:ln w="6350" cap="flat" cmpd="sng" algn="ctr">
              <a:solidFill>
                <a:sysClr val="windowText" lastClr="000000"/>
              </a:solidFill>
              <a:prstDash val="solid"/>
              <a:miter lim="800000"/>
              <a:headEnd w="lg" len="lg"/>
              <a:tailEnd type="triangle"/>
            </a:ln>
            <a:effectLst/>
          </p:spPr>
        </p:cxnSp>
        <p:cxnSp>
          <p:nvCxnSpPr>
            <p:cNvPr id="39" name="Straight Arrow Connector 38">
              <a:extLst>
                <a:ext uri="{FF2B5EF4-FFF2-40B4-BE49-F238E27FC236}">
                  <a16:creationId xmlns:a16="http://schemas.microsoft.com/office/drawing/2014/main" id="{42AF46AF-32F5-4FA9-98A5-444F2BE84733}"/>
                </a:ext>
              </a:extLst>
            </p:cNvPr>
            <p:cNvCxnSpPr>
              <a:cxnSpLocks/>
            </p:cNvCxnSpPr>
            <p:nvPr/>
          </p:nvCxnSpPr>
          <p:spPr>
            <a:xfrm>
              <a:off x="5054741" y="2450781"/>
              <a:ext cx="728886" cy="422399"/>
            </a:xfrm>
            <a:prstGeom prst="straightConnector1">
              <a:avLst/>
            </a:prstGeom>
            <a:noFill/>
            <a:ln w="6350" cap="flat" cmpd="sng" algn="ctr">
              <a:solidFill>
                <a:sysClr val="windowText" lastClr="000000"/>
              </a:solidFill>
              <a:prstDash val="solid"/>
              <a:miter lim="800000"/>
              <a:tailEnd type="triangle"/>
            </a:ln>
            <a:effectLst/>
          </p:spPr>
        </p:cxnSp>
        <p:sp>
          <p:nvSpPr>
            <p:cNvPr id="40" name="TextBox 39">
              <a:extLst>
                <a:ext uri="{FF2B5EF4-FFF2-40B4-BE49-F238E27FC236}">
                  <a16:creationId xmlns:a16="http://schemas.microsoft.com/office/drawing/2014/main" id="{29C9BBE8-6F76-4E7C-8219-24B0F396E9B3}"/>
                </a:ext>
              </a:extLst>
            </p:cNvPr>
            <p:cNvSpPr txBox="1"/>
            <p:nvPr/>
          </p:nvSpPr>
          <p:spPr>
            <a:xfrm>
              <a:off x="4229187" y="1284465"/>
              <a:ext cx="3607946" cy="300111"/>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tx1">
                      <a:lumMod val="75000"/>
                      <a:lumOff val="25000"/>
                    </a:schemeClr>
                  </a:solidFill>
                  <a:effectLst/>
                  <a:uLnTx/>
                  <a:uFillTx/>
                </a:rPr>
                <a:t>Automated Steps in ArcGIS Pro</a:t>
              </a:r>
            </a:p>
          </p:txBody>
        </p:sp>
        <p:sp>
          <p:nvSpPr>
            <p:cNvPr id="41" name="TextBox 40">
              <a:extLst>
                <a:ext uri="{FF2B5EF4-FFF2-40B4-BE49-F238E27FC236}">
                  <a16:creationId xmlns:a16="http://schemas.microsoft.com/office/drawing/2014/main" id="{C0B347FD-7DF2-4E5A-8EA8-9DA69153DDBC}"/>
                </a:ext>
              </a:extLst>
            </p:cNvPr>
            <p:cNvSpPr txBox="1"/>
            <p:nvPr/>
          </p:nvSpPr>
          <p:spPr>
            <a:xfrm>
              <a:off x="10149629" y="1292046"/>
              <a:ext cx="1081775" cy="300111"/>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tx1">
                      <a:lumMod val="75000"/>
                      <a:lumOff val="25000"/>
                    </a:schemeClr>
                  </a:solidFill>
                  <a:effectLst/>
                  <a:uLnTx/>
                  <a:uFillTx/>
                </a:rPr>
                <a:t>Output</a:t>
              </a:r>
            </a:p>
          </p:txBody>
        </p:sp>
        <p:sp>
          <p:nvSpPr>
            <p:cNvPr id="42" name="TextBox 41">
              <a:extLst>
                <a:ext uri="{FF2B5EF4-FFF2-40B4-BE49-F238E27FC236}">
                  <a16:creationId xmlns:a16="http://schemas.microsoft.com/office/drawing/2014/main" id="{87897AF1-1488-4830-BEDC-647294008B1D}"/>
                </a:ext>
              </a:extLst>
            </p:cNvPr>
            <p:cNvSpPr txBox="1"/>
            <p:nvPr/>
          </p:nvSpPr>
          <p:spPr>
            <a:xfrm>
              <a:off x="2899597" y="1707970"/>
              <a:ext cx="2548598" cy="275102"/>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chemeClr val="tx1">
                      <a:lumMod val="75000"/>
                      <a:lumOff val="25000"/>
                    </a:schemeClr>
                  </a:solidFill>
                  <a:effectLst/>
                  <a:uLnTx/>
                  <a:uFillTx/>
                </a:rPr>
                <a:t>Chlorophyll-a Algorithms </a:t>
              </a:r>
            </a:p>
          </p:txBody>
        </p:sp>
      </p:grpSp>
      <p:sp>
        <p:nvSpPr>
          <p:cNvPr id="4" name="Rectangle 3">
            <a:extLst>
              <a:ext uri="{FF2B5EF4-FFF2-40B4-BE49-F238E27FC236}">
                <a16:creationId xmlns:a16="http://schemas.microsoft.com/office/drawing/2014/main" id="{76A24C14-0383-4FB5-9537-363B6CA034EB}"/>
              </a:ext>
            </a:extLst>
          </p:cNvPr>
          <p:cNvSpPr/>
          <p:nvPr/>
        </p:nvSpPr>
        <p:spPr>
          <a:xfrm>
            <a:off x="257216" y="6498235"/>
            <a:ext cx="6629380" cy="276999"/>
          </a:xfrm>
          <a:prstGeom prst="rect">
            <a:avLst/>
          </a:prstGeom>
        </p:spPr>
        <p:txBody>
          <a:bodyPr wrap="square">
            <a:spAutoFit/>
          </a:bodyPr>
          <a:lstStyle/>
          <a:p>
            <a:r>
              <a:rPr lang="en-US" sz="1200" dirty="0">
                <a:solidFill>
                  <a:schemeClr val="tx1">
                    <a:lumMod val="75000"/>
                    <a:lumOff val="25000"/>
                  </a:schemeClr>
                </a:solidFill>
                <a:latin typeface="Century Gothic" panose="020B0502020202020204" pitchFamily="34" charset="0"/>
              </a:rPr>
              <a:t>Chlorophyll-a algorithm sources: </a:t>
            </a:r>
            <a:r>
              <a:rPr lang="en-US" sz="1200" dirty="0" err="1">
                <a:solidFill>
                  <a:schemeClr val="tx1">
                    <a:lumMod val="75000"/>
                    <a:lumOff val="25000"/>
                  </a:schemeClr>
                </a:solidFill>
                <a:latin typeface="Century Gothic" panose="020B0502020202020204" pitchFamily="34" charset="0"/>
              </a:rPr>
              <a:t>Werdell</a:t>
            </a:r>
            <a:r>
              <a:rPr lang="en-US" sz="1200" dirty="0">
                <a:solidFill>
                  <a:schemeClr val="tx1">
                    <a:lumMod val="75000"/>
                    <a:lumOff val="25000"/>
                  </a:schemeClr>
                </a:solidFill>
                <a:latin typeface="Century Gothic" panose="020B0502020202020204" pitchFamily="34" charset="0"/>
              </a:rPr>
              <a:t> (2014); O’Reilly et al. (1998); Moses et al. (2012)</a:t>
            </a:r>
            <a:endParaRPr lang="en-US" sz="1200" dirty="0">
              <a:solidFill>
                <a:schemeClr val="tx1">
                  <a:lumMod val="75000"/>
                  <a:lumOff val="25000"/>
                </a:schemeClr>
              </a:solidFill>
            </a:endParaRPr>
          </a:p>
        </p:txBody>
      </p:sp>
    </p:spTree>
    <p:extLst>
      <p:ext uri="{BB962C8B-B14F-4D97-AF65-F5344CB8AC3E}">
        <p14:creationId xmlns:p14="http://schemas.microsoft.com/office/powerpoint/2010/main" val="40551252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3960522" y="2726124"/>
            <a:ext cx="4283592" cy="1065007"/>
          </a:xfrm>
        </p:spPr>
        <p:txBody>
          <a:bodyPr/>
          <a:lstStyle/>
          <a:p>
            <a:pPr algn="ctr"/>
            <a:r>
              <a:rPr lang="en-US" sz="6000" b="1" dirty="0"/>
              <a:t>Results</a:t>
            </a:r>
          </a:p>
        </p:txBody>
      </p:sp>
    </p:spTree>
    <p:extLst>
      <p:ext uri="{BB962C8B-B14F-4D97-AF65-F5344CB8AC3E}">
        <p14:creationId xmlns:p14="http://schemas.microsoft.com/office/powerpoint/2010/main" val="15435699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E04F5-B1F7-4C45-B517-09A7B84367F7}"/>
              </a:ext>
            </a:extLst>
          </p:cNvPr>
          <p:cNvSpPr>
            <a:spLocks noGrp="1"/>
          </p:cNvSpPr>
          <p:nvPr>
            <p:ph type="title"/>
          </p:nvPr>
        </p:nvSpPr>
        <p:spPr>
          <a:xfrm>
            <a:off x="1000125" y="664371"/>
            <a:ext cx="10233148" cy="479425"/>
          </a:xfrm>
        </p:spPr>
        <p:txBody>
          <a:bodyPr/>
          <a:lstStyle/>
          <a:p>
            <a:r>
              <a:rPr lang="en-US" dirty="0"/>
              <a:t>Results: Chlorophyll-a Detection</a:t>
            </a:r>
            <a:br>
              <a:rPr lang="en-US" dirty="0"/>
            </a:br>
            <a:endParaRPr lang="en-US" dirty="0"/>
          </a:p>
        </p:txBody>
      </p:sp>
      <p:grpSp>
        <p:nvGrpSpPr>
          <p:cNvPr id="4" name="Group 3"/>
          <p:cNvGrpSpPr/>
          <p:nvPr/>
        </p:nvGrpSpPr>
        <p:grpSpPr>
          <a:xfrm>
            <a:off x="6359236" y="1143796"/>
            <a:ext cx="5832763" cy="5167655"/>
            <a:chOff x="6084916" y="1143796"/>
            <a:chExt cx="5832763" cy="5167655"/>
          </a:xfrm>
        </p:grpSpPr>
        <p:pic>
          <p:nvPicPr>
            <p:cNvPr id="103" name="Picture 102"/>
            <p:cNvPicPr>
              <a:picLocks noChangeAspect="1"/>
            </p:cNvPicPr>
            <p:nvPr/>
          </p:nvPicPr>
          <p:blipFill rotWithShape="1">
            <a:blip r:embed="rId3">
              <a:extLst>
                <a:ext uri="{28A0092B-C50C-407E-A947-70E740481C1C}">
                  <a14:useLocalDpi xmlns:a14="http://schemas.microsoft.com/office/drawing/2010/main" val="0"/>
                </a:ext>
              </a:extLst>
            </a:blip>
            <a:srcRect l="49755" t="4644" r="19067" b="36720"/>
            <a:stretch/>
          </p:blipFill>
          <p:spPr>
            <a:xfrm>
              <a:off x="6084916" y="1143796"/>
              <a:ext cx="3555960" cy="5167655"/>
            </a:xfrm>
            <a:prstGeom prst="rect">
              <a:avLst/>
            </a:prstGeom>
          </p:spPr>
        </p:pic>
        <p:sp>
          <p:nvSpPr>
            <p:cNvPr id="68" name="Google Shape;64;p14"/>
            <p:cNvSpPr/>
            <p:nvPr/>
          </p:nvSpPr>
          <p:spPr>
            <a:xfrm rot="-5400000">
              <a:off x="6277531" y="1571507"/>
              <a:ext cx="246637" cy="179663"/>
            </a:xfrm>
            <a:prstGeom prst="chevron">
              <a:avLst>
                <a:gd name="adj" fmla="val 50000"/>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5;p14"/>
            <p:cNvSpPr txBox="1"/>
            <p:nvPr/>
          </p:nvSpPr>
          <p:spPr>
            <a:xfrm>
              <a:off x="6235314" y="1283997"/>
              <a:ext cx="331073" cy="339224"/>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dirty="0"/>
                <a:t> N</a:t>
              </a:r>
              <a:endParaRPr sz="1000" dirty="0"/>
            </a:p>
          </p:txBody>
        </p:sp>
        <p:sp>
          <p:nvSpPr>
            <p:cNvPr id="91" name="Google Shape;82;p15"/>
            <p:cNvSpPr/>
            <p:nvPr/>
          </p:nvSpPr>
          <p:spPr>
            <a:xfrm>
              <a:off x="9812237" y="3926035"/>
              <a:ext cx="416400" cy="255000"/>
            </a:xfrm>
            <a:prstGeom prst="rect">
              <a:avLst/>
            </a:prstGeom>
            <a:solidFill>
              <a:srgbClr val="FFF5F0"/>
            </a:solidFill>
            <a:ln w="9525" cap="flat" cmpd="sng">
              <a:solidFill>
                <a:schemeClr val="dk2"/>
              </a:solidFill>
              <a:prstDash val="solid"/>
              <a:round/>
              <a:headEnd type="none" w="sm" len="sm"/>
              <a:tailEnd type="none" w="sm" len="sm"/>
            </a:ln>
            <a:effectLst>
              <a:outerShdw blurRad="57150" dist="19050" dir="5400000" algn="bl" rotWithShape="0">
                <a:srgbClr val="FFF5F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83;p15"/>
            <p:cNvSpPr/>
            <p:nvPr/>
          </p:nvSpPr>
          <p:spPr>
            <a:xfrm>
              <a:off x="9812237" y="4312704"/>
              <a:ext cx="416400" cy="255000"/>
            </a:xfrm>
            <a:prstGeom prst="rect">
              <a:avLst/>
            </a:prstGeom>
            <a:solidFill>
              <a:srgbClr val="FCBBA1"/>
            </a:solidFill>
            <a:ln w="9525" cap="flat" cmpd="sng">
              <a:solidFill>
                <a:schemeClr val="dk2"/>
              </a:solidFill>
              <a:prstDash val="solid"/>
              <a:round/>
              <a:headEnd type="none" w="sm" len="sm"/>
              <a:tailEnd type="none" w="sm" len="sm"/>
            </a:ln>
            <a:effectLst>
              <a:outerShdw blurRad="57150" dist="19050" dir="5400000" algn="bl" rotWithShape="0">
                <a:srgbClr val="FFF5F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84;p15"/>
            <p:cNvSpPr/>
            <p:nvPr/>
          </p:nvSpPr>
          <p:spPr>
            <a:xfrm>
              <a:off x="9812237" y="4699373"/>
              <a:ext cx="416400" cy="255000"/>
            </a:xfrm>
            <a:prstGeom prst="rect">
              <a:avLst/>
            </a:prstGeom>
            <a:solidFill>
              <a:srgbClr val="FB6A4A"/>
            </a:solidFill>
            <a:ln w="9525" cap="flat" cmpd="sng">
              <a:solidFill>
                <a:schemeClr val="dk2"/>
              </a:solidFill>
              <a:prstDash val="solid"/>
              <a:round/>
              <a:headEnd type="none" w="sm" len="sm"/>
              <a:tailEnd type="none" w="sm" len="sm"/>
            </a:ln>
            <a:effectLst>
              <a:outerShdw blurRad="57150" dist="19050" dir="5400000" algn="bl" rotWithShape="0">
                <a:srgbClr val="FFF5F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85;p15"/>
            <p:cNvSpPr/>
            <p:nvPr/>
          </p:nvSpPr>
          <p:spPr>
            <a:xfrm>
              <a:off x="9812237" y="5086041"/>
              <a:ext cx="416400" cy="255000"/>
            </a:xfrm>
            <a:prstGeom prst="rect">
              <a:avLst/>
            </a:prstGeom>
            <a:solidFill>
              <a:srgbClr val="CB181D"/>
            </a:solidFill>
            <a:ln w="9525" cap="flat" cmpd="sng">
              <a:solidFill>
                <a:schemeClr val="dk2"/>
              </a:solidFill>
              <a:prstDash val="solid"/>
              <a:round/>
              <a:headEnd type="none" w="sm" len="sm"/>
              <a:tailEnd type="none" w="sm" len="sm"/>
            </a:ln>
            <a:effectLst>
              <a:outerShdw blurRad="57150" dist="19050" dir="5400000" algn="bl" rotWithShape="0">
                <a:srgbClr val="FFF5F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86;p15"/>
            <p:cNvSpPr/>
            <p:nvPr/>
          </p:nvSpPr>
          <p:spPr>
            <a:xfrm>
              <a:off x="9812237" y="5472710"/>
              <a:ext cx="416400" cy="255000"/>
            </a:xfrm>
            <a:prstGeom prst="rect">
              <a:avLst/>
            </a:prstGeom>
            <a:solidFill>
              <a:srgbClr val="67000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67000D"/>
                </a:highlight>
              </a:endParaRPr>
            </a:p>
          </p:txBody>
        </p:sp>
        <p:sp>
          <p:nvSpPr>
            <p:cNvPr id="96" name="Google Shape;87;p15"/>
            <p:cNvSpPr txBox="1"/>
            <p:nvPr/>
          </p:nvSpPr>
          <p:spPr>
            <a:xfrm>
              <a:off x="10228637" y="3886135"/>
              <a:ext cx="1176600" cy="33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400" dirty="0">
                  <a:solidFill>
                    <a:schemeClr val="tx1">
                      <a:lumMod val="75000"/>
                      <a:lumOff val="25000"/>
                    </a:schemeClr>
                  </a:solidFill>
                  <a:highlight>
                    <a:srgbClr val="FFFFFF"/>
                  </a:highlight>
                </a:rPr>
                <a:t>≤ 20%</a:t>
              </a:r>
              <a:endParaRPr sz="1400" dirty="0">
                <a:solidFill>
                  <a:schemeClr val="tx1">
                    <a:lumMod val="75000"/>
                    <a:lumOff val="25000"/>
                  </a:schemeClr>
                </a:solidFill>
              </a:endParaRPr>
            </a:p>
          </p:txBody>
        </p:sp>
        <p:sp>
          <p:nvSpPr>
            <p:cNvPr id="97" name="Google Shape;88;p15"/>
            <p:cNvSpPr txBox="1"/>
            <p:nvPr/>
          </p:nvSpPr>
          <p:spPr>
            <a:xfrm>
              <a:off x="10228637" y="4272804"/>
              <a:ext cx="1176600" cy="33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400" dirty="0">
                  <a:solidFill>
                    <a:schemeClr val="tx1">
                      <a:lumMod val="75000"/>
                      <a:lumOff val="25000"/>
                    </a:schemeClr>
                  </a:solidFill>
                  <a:highlight>
                    <a:srgbClr val="FFFFFF"/>
                  </a:highlight>
                </a:rPr>
                <a:t>≤ 40%</a:t>
              </a:r>
              <a:endParaRPr sz="1400" dirty="0">
                <a:solidFill>
                  <a:schemeClr val="tx1">
                    <a:lumMod val="75000"/>
                    <a:lumOff val="25000"/>
                  </a:schemeClr>
                </a:solidFill>
              </a:endParaRPr>
            </a:p>
          </p:txBody>
        </p:sp>
        <p:sp>
          <p:nvSpPr>
            <p:cNvPr id="98" name="Google Shape;89;p15"/>
            <p:cNvSpPr txBox="1"/>
            <p:nvPr/>
          </p:nvSpPr>
          <p:spPr>
            <a:xfrm>
              <a:off x="10228637" y="4659473"/>
              <a:ext cx="1176600" cy="33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400" dirty="0">
                  <a:solidFill>
                    <a:schemeClr val="tx1">
                      <a:lumMod val="75000"/>
                      <a:lumOff val="25000"/>
                    </a:schemeClr>
                  </a:solidFill>
                  <a:highlight>
                    <a:srgbClr val="FFFFFF"/>
                  </a:highlight>
                </a:rPr>
                <a:t>≤ 60%</a:t>
              </a:r>
              <a:endParaRPr sz="1400" dirty="0">
                <a:solidFill>
                  <a:schemeClr val="tx1">
                    <a:lumMod val="75000"/>
                    <a:lumOff val="25000"/>
                  </a:schemeClr>
                </a:solidFill>
              </a:endParaRPr>
            </a:p>
          </p:txBody>
        </p:sp>
        <p:sp>
          <p:nvSpPr>
            <p:cNvPr id="99" name="Google Shape;90;p15"/>
            <p:cNvSpPr txBox="1"/>
            <p:nvPr/>
          </p:nvSpPr>
          <p:spPr>
            <a:xfrm>
              <a:off x="10228637" y="5046141"/>
              <a:ext cx="1176600" cy="33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400" dirty="0">
                  <a:solidFill>
                    <a:schemeClr val="tx1">
                      <a:lumMod val="75000"/>
                      <a:lumOff val="25000"/>
                    </a:schemeClr>
                  </a:solidFill>
                  <a:highlight>
                    <a:srgbClr val="FFFFFF"/>
                  </a:highlight>
                </a:rPr>
                <a:t>≤ 80%</a:t>
              </a:r>
              <a:endParaRPr sz="1400" dirty="0">
                <a:solidFill>
                  <a:schemeClr val="tx1">
                    <a:lumMod val="75000"/>
                    <a:lumOff val="25000"/>
                  </a:schemeClr>
                </a:solidFill>
              </a:endParaRPr>
            </a:p>
          </p:txBody>
        </p:sp>
        <p:sp>
          <p:nvSpPr>
            <p:cNvPr id="100" name="Google Shape;91;p15"/>
            <p:cNvSpPr txBox="1"/>
            <p:nvPr/>
          </p:nvSpPr>
          <p:spPr>
            <a:xfrm>
              <a:off x="10228637" y="5432810"/>
              <a:ext cx="1528800" cy="33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400" dirty="0">
                  <a:solidFill>
                    <a:schemeClr val="tx1">
                      <a:lumMod val="75000"/>
                      <a:lumOff val="25000"/>
                    </a:schemeClr>
                  </a:solidFill>
                  <a:highlight>
                    <a:srgbClr val="FFFFFF"/>
                  </a:highlight>
                </a:rPr>
                <a:t>≤ 100%</a:t>
              </a:r>
              <a:endParaRPr sz="1400" dirty="0">
                <a:solidFill>
                  <a:schemeClr val="tx1">
                    <a:lumMod val="75000"/>
                    <a:lumOff val="25000"/>
                  </a:schemeClr>
                </a:solidFill>
              </a:endParaRPr>
            </a:p>
          </p:txBody>
        </p:sp>
        <p:sp>
          <p:nvSpPr>
            <p:cNvPr id="101" name="Google Shape;81;p15"/>
            <p:cNvSpPr txBox="1"/>
            <p:nvPr/>
          </p:nvSpPr>
          <p:spPr>
            <a:xfrm>
              <a:off x="9655700" y="3284302"/>
              <a:ext cx="2261979" cy="498424"/>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dirty="0">
                  <a:solidFill>
                    <a:schemeClr val="tx1">
                      <a:lumMod val="75000"/>
                      <a:lumOff val="25000"/>
                    </a:schemeClr>
                  </a:solidFill>
                </a:rPr>
                <a:t>Sentinel Chlorophyll-a</a:t>
              </a:r>
              <a:r>
                <a:rPr lang="en" sz="1500" dirty="0">
                  <a:solidFill>
                    <a:schemeClr val="tx1">
                      <a:lumMod val="75000"/>
                      <a:lumOff val="25000"/>
                    </a:schemeClr>
                  </a:solidFill>
                </a:rPr>
                <a:t> </a:t>
              </a:r>
              <a:r>
                <a:rPr lang="en" sz="1500" b="1" dirty="0" smtClean="0">
                  <a:solidFill>
                    <a:schemeClr val="tx1">
                      <a:lumMod val="75000"/>
                      <a:lumOff val="25000"/>
                    </a:schemeClr>
                  </a:solidFill>
                  <a:highlight>
                    <a:srgbClr val="FFFFFF"/>
                  </a:highlight>
                </a:rPr>
                <a:t>by </a:t>
              </a:r>
              <a:r>
                <a:rPr lang="en" sz="1500" b="1" dirty="0">
                  <a:solidFill>
                    <a:schemeClr val="tx1">
                      <a:lumMod val="75000"/>
                      <a:lumOff val="25000"/>
                    </a:schemeClr>
                  </a:solidFill>
                  <a:highlight>
                    <a:srgbClr val="FFFFFF"/>
                  </a:highlight>
                </a:rPr>
                <a:t>Percentile</a:t>
              </a:r>
              <a:endParaRPr sz="1500" b="1" dirty="0">
                <a:solidFill>
                  <a:schemeClr val="tx1">
                    <a:lumMod val="75000"/>
                    <a:lumOff val="25000"/>
                  </a:schemeClr>
                </a:solidFill>
              </a:endParaRPr>
            </a:p>
          </p:txBody>
        </p:sp>
      </p:grpSp>
      <p:grpSp>
        <p:nvGrpSpPr>
          <p:cNvPr id="3" name="Group 2"/>
          <p:cNvGrpSpPr/>
          <p:nvPr/>
        </p:nvGrpSpPr>
        <p:grpSpPr>
          <a:xfrm>
            <a:off x="311153" y="1143796"/>
            <a:ext cx="6033258" cy="5167655"/>
            <a:chOff x="82553" y="1143796"/>
            <a:chExt cx="6033258" cy="5167655"/>
          </a:xfrm>
        </p:grpSpPr>
        <p:pic>
          <p:nvPicPr>
            <p:cNvPr id="102" name="Picture 101"/>
            <p:cNvPicPr>
              <a:picLocks noChangeAspect="1"/>
            </p:cNvPicPr>
            <p:nvPr/>
          </p:nvPicPr>
          <p:blipFill rotWithShape="1">
            <a:blip r:embed="rId4">
              <a:extLst>
                <a:ext uri="{28A0092B-C50C-407E-A947-70E740481C1C}">
                  <a14:useLocalDpi xmlns:a14="http://schemas.microsoft.com/office/drawing/2010/main" val="0"/>
                </a:ext>
              </a:extLst>
            </a:blip>
            <a:srcRect l="15869" t="4613" r="53306" b="36342"/>
            <a:stretch/>
          </p:blipFill>
          <p:spPr>
            <a:xfrm>
              <a:off x="82553" y="1143796"/>
              <a:ext cx="3491346" cy="5167655"/>
            </a:xfrm>
            <a:prstGeom prst="rect">
              <a:avLst/>
            </a:prstGeom>
          </p:spPr>
        </p:pic>
        <p:sp>
          <p:nvSpPr>
            <p:cNvPr id="57" name="Google Shape;63;p14"/>
            <p:cNvSpPr txBox="1"/>
            <p:nvPr/>
          </p:nvSpPr>
          <p:spPr>
            <a:xfrm>
              <a:off x="215079" y="1283997"/>
              <a:ext cx="329030" cy="254023"/>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000" dirty="0"/>
                <a:t> N</a:t>
              </a:r>
              <a:endParaRPr sz="1000" dirty="0"/>
            </a:p>
          </p:txBody>
        </p:sp>
        <p:sp>
          <p:nvSpPr>
            <p:cNvPr id="80" name="Google Shape;71;p15"/>
            <p:cNvSpPr/>
            <p:nvPr/>
          </p:nvSpPr>
          <p:spPr>
            <a:xfrm>
              <a:off x="3828189" y="3926035"/>
              <a:ext cx="416400" cy="255000"/>
            </a:xfrm>
            <a:prstGeom prst="rect">
              <a:avLst/>
            </a:prstGeom>
            <a:solidFill>
              <a:srgbClr val="FFF5F0"/>
            </a:solidFill>
            <a:ln w="9525" cap="flat" cmpd="sng">
              <a:solidFill>
                <a:schemeClr val="dk2"/>
              </a:solidFill>
              <a:prstDash val="solid"/>
              <a:round/>
              <a:headEnd type="none" w="sm" len="sm"/>
              <a:tailEnd type="none" w="sm" len="sm"/>
            </a:ln>
            <a:effectLst>
              <a:outerShdw blurRad="57150" dist="19050" dir="5400000" algn="bl" rotWithShape="0">
                <a:srgbClr val="FFF5F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72;p15"/>
            <p:cNvSpPr/>
            <p:nvPr/>
          </p:nvSpPr>
          <p:spPr>
            <a:xfrm>
              <a:off x="3828189" y="4312704"/>
              <a:ext cx="416400" cy="255000"/>
            </a:xfrm>
            <a:prstGeom prst="rect">
              <a:avLst/>
            </a:prstGeom>
            <a:solidFill>
              <a:srgbClr val="FCBBA1"/>
            </a:solidFill>
            <a:ln w="9525" cap="flat" cmpd="sng">
              <a:solidFill>
                <a:schemeClr val="dk2"/>
              </a:solidFill>
              <a:prstDash val="solid"/>
              <a:round/>
              <a:headEnd type="none" w="sm" len="sm"/>
              <a:tailEnd type="none" w="sm" len="sm"/>
            </a:ln>
            <a:effectLst>
              <a:outerShdw blurRad="57150" dist="19050" dir="5400000" algn="bl" rotWithShape="0">
                <a:srgbClr val="FFF5F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73;p15"/>
            <p:cNvSpPr/>
            <p:nvPr/>
          </p:nvSpPr>
          <p:spPr>
            <a:xfrm>
              <a:off x="3828189" y="4699373"/>
              <a:ext cx="416400" cy="255000"/>
            </a:xfrm>
            <a:prstGeom prst="rect">
              <a:avLst/>
            </a:prstGeom>
            <a:solidFill>
              <a:srgbClr val="FB6A4A"/>
            </a:solidFill>
            <a:ln w="9525" cap="flat" cmpd="sng">
              <a:solidFill>
                <a:schemeClr val="dk2"/>
              </a:solidFill>
              <a:prstDash val="solid"/>
              <a:round/>
              <a:headEnd type="none" w="sm" len="sm"/>
              <a:tailEnd type="none" w="sm" len="sm"/>
            </a:ln>
            <a:effectLst>
              <a:outerShdw blurRad="57150" dist="19050" dir="5400000" algn="bl" rotWithShape="0">
                <a:srgbClr val="FFF5F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74;p15"/>
            <p:cNvSpPr/>
            <p:nvPr/>
          </p:nvSpPr>
          <p:spPr>
            <a:xfrm>
              <a:off x="3828189" y="5086041"/>
              <a:ext cx="416400" cy="255000"/>
            </a:xfrm>
            <a:prstGeom prst="rect">
              <a:avLst/>
            </a:prstGeom>
            <a:solidFill>
              <a:srgbClr val="CB181D"/>
            </a:solidFill>
            <a:ln w="9525" cap="flat" cmpd="sng">
              <a:solidFill>
                <a:schemeClr val="dk2"/>
              </a:solidFill>
              <a:prstDash val="solid"/>
              <a:round/>
              <a:headEnd type="none" w="sm" len="sm"/>
              <a:tailEnd type="none" w="sm" len="sm"/>
            </a:ln>
            <a:effectLst>
              <a:outerShdw blurRad="57150" dist="19050" dir="5400000" algn="bl" rotWithShape="0">
                <a:srgbClr val="FFF5F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75;p15"/>
            <p:cNvSpPr/>
            <p:nvPr/>
          </p:nvSpPr>
          <p:spPr>
            <a:xfrm>
              <a:off x="3828189" y="5472710"/>
              <a:ext cx="416400" cy="255000"/>
            </a:xfrm>
            <a:prstGeom prst="rect">
              <a:avLst/>
            </a:prstGeom>
            <a:solidFill>
              <a:srgbClr val="67000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67000D"/>
                </a:highlight>
              </a:endParaRPr>
            </a:p>
          </p:txBody>
        </p:sp>
        <p:sp>
          <p:nvSpPr>
            <p:cNvPr id="85" name="Google Shape;76;p15"/>
            <p:cNvSpPr txBox="1"/>
            <p:nvPr/>
          </p:nvSpPr>
          <p:spPr>
            <a:xfrm>
              <a:off x="4244589" y="3886135"/>
              <a:ext cx="1176600" cy="33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dirty="0">
                  <a:solidFill>
                    <a:schemeClr val="tx1">
                      <a:lumMod val="75000"/>
                      <a:lumOff val="25000"/>
                    </a:schemeClr>
                  </a:solidFill>
                  <a:highlight>
                    <a:srgbClr val="FFFFFF"/>
                  </a:highlight>
                </a:rPr>
                <a:t>≤ 20%</a:t>
              </a:r>
              <a:endParaRPr sz="1400" dirty="0">
                <a:solidFill>
                  <a:schemeClr val="tx1">
                    <a:lumMod val="75000"/>
                    <a:lumOff val="25000"/>
                  </a:schemeClr>
                </a:solidFill>
              </a:endParaRPr>
            </a:p>
          </p:txBody>
        </p:sp>
        <p:sp>
          <p:nvSpPr>
            <p:cNvPr id="86" name="Google Shape;77;p15"/>
            <p:cNvSpPr txBox="1"/>
            <p:nvPr/>
          </p:nvSpPr>
          <p:spPr>
            <a:xfrm>
              <a:off x="4244589" y="4272804"/>
              <a:ext cx="1176600" cy="33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400" dirty="0">
                  <a:solidFill>
                    <a:schemeClr val="tx1">
                      <a:lumMod val="75000"/>
                      <a:lumOff val="25000"/>
                    </a:schemeClr>
                  </a:solidFill>
                  <a:highlight>
                    <a:srgbClr val="FFFFFF"/>
                  </a:highlight>
                </a:rPr>
                <a:t>≤ 40%</a:t>
              </a:r>
              <a:endParaRPr sz="1400" dirty="0">
                <a:solidFill>
                  <a:schemeClr val="tx1">
                    <a:lumMod val="75000"/>
                    <a:lumOff val="25000"/>
                  </a:schemeClr>
                </a:solidFill>
              </a:endParaRPr>
            </a:p>
          </p:txBody>
        </p:sp>
        <p:sp>
          <p:nvSpPr>
            <p:cNvPr id="87" name="Google Shape;78;p15"/>
            <p:cNvSpPr txBox="1"/>
            <p:nvPr/>
          </p:nvSpPr>
          <p:spPr>
            <a:xfrm>
              <a:off x="4244589" y="4659473"/>
              <a:ext cx="1176600" cy="33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400" dirty="0">
                  <a:solidFill>
                    <a:schemeClr val="tx1">
                      <a:lumMod val="75000"/>
                      <a:lumOff val="25000"/>
                    </a:schemeClr>
                  </a:solidFill>
                  <a:highlight>
                    <a:srgbClr val="FFFFFF"/>
                  </a:highlight>
                </a:rPr>
                <a:t>≤ 60%</a:t>
              </a:r>
              <a:endParaRPr sz="1400" dirty="0">
                <a:solidFill>
                  <a:schemeClr val="tx1">
                    <a:lumMod val="75000"/>
                    <a:lumOff val="25000"/>
                  </a:schemeClr>
                </a:solidFill>
              </a:endParaRPr>
            </a:p>
          </p:txBody>
        </p:sp>
        <p:sp>
          <p:nvSpPr>
            <p:cNvPr id="88" name="Google Shape;79;p15"/>
            <p:cNvSpPr txBox="1"/>
            <p:nvPr/>
          </p:nvSpPr>
          <p:spPr>
            <a:xfrm>
              <a:off x="4244589" y="5046141"/>
              <a:ext cx="1176600" cy="33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400" dirty="0">
                  <a:solidFill>
                    <a:schemeClr val="tx1">
                      <a:lumMod val="75000"/>
                      <a:lumOff val="25000"/>
                    </a:schemeClr>
                  </a:solidFill>
                  <a:highlight>
                    <a:srgbClr val="FFFFFF"/>
                  </a:highlight>
                </a:rPr>
                <a:t>≤ 80%</a:t>
              </a:r>
              <a:endParaRPr sz="1400" dirty="0">
                <a:solidFill>
                  <a:schemeClr val="tx1">
                    <a:lumMod val="75000"/>
                    <a:lumOff val="25000"/>
                  </a:schemeClr>
                </a:solidFill>
              </a:endParaRPr>
            </a:p>
          </p:txBody>
        </p:sp>
        <p:sp>
          <p:nvSpPr>
            <p:cNvPr id="89" name="Google Shape;80;p15"/>
            <p:cNvSpPr txBox="1"/>
            <p:nvPr/>
          </p:nvSpPr>
          <p:spPr>
            <a:xfrm>
              <a:off x="4244589" y="5432810"/>
              <a:ext cx="1528800" cy="33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400" dirty="0">
                  <a:solidFill>
                    <a:schemeClr val="tx1">
                      <a:lumMod val="75000"/>
                      <a:lumOff val="25000"/>
                    </a:schemeClr>
                  </a:solidFill>
                  <a:highlight>
                    <a:srgbClr val="FFFFFF"/>
                  </a:highlight>
                </a:rPr>
                <a:t>≤ 100%</a:t>
              </a:r>
              <a:endParaRPr sz="1400" dirty="0">
                <a:solidFill>
                  <a:schemeClr val="tx1">
                    <a:lumMod val="75000"/>
                    <a:lumOff val="25000"/>
                  </a:schemeClr>
                </a:solidFill>
              </a:endParaRPr>
            </a:p>
          </p:txBody>
        </p:sp>
        <p:sp>
          <p:nvSpPr>
            <p:cNvPr id="90" name="Google Shape;70;p15"/>
            <p:cNvSpPr txBox="1"/>
            <p:nvPr/>
          </p:nvSpPr>
          <p:spPr>
            <a:xfrm>
              <a:off x="3658662" y="3284302"/>
              <a:ext cx="2457149" cy="550293"/>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dirty="0">
                  <a:solidFill>
                    <a:schemeClr val="tx1">
                      <a:lumMod val="75000"/>
                      <a:lumOff val="25000"/>
                    </a:schemeClr>
                  </a:solidFill>
                </a:rPr>
                <a:t>Landsat 8 </a:t>
              </a:r>
              <a:r>
                <a:rPr lang="en" sz="1500" b="1" dirty="0" smtClean="0">
                  <a:solidFill>
                    <a:schemeClr val="tx1">
                      <a:lumMod val="75000"/>
                      <a:lumOff val="25000"/>
                    </a:schemeClr>
                  </a:solidFill>
                </a:rPr>
                <a:t>Chlorophyll-a</a:t>
              </a:r>
              <a:r>
                <a:rPr lang="en" sz="1500" dirty="0">
                  <a:solidFill>
                    <a:schemeClr val="tx1">
                      <a:lumMod val="75000"/>
                      <a:lumOff val="25000"/>
                    </a:schemeClr>
                  </a:solidFill>
                </a:rPr>
                <a:t> </a:t>
              </a:r>
              <a:r>
                <a:rPr lang="en" sz="1500" b="1" dirty="0" smtClean="0">
                  <a:solidFill>
                    <a:schemeClr val="tx1">
                      <a:lumMod val="75000"/>
                      <a:lumOff val="25000"/>
                    </a:schemeClr>
                  </a:solidFill>
                  <a:highlight>
                    <a:srgbClr val="FFFFFF"/>
                  </a:highlight>
                </a:rPr>
                <a:t>by </a:t>
              </a:r>
              <a:r>
                <a:rPr lang="en" sz="1500" b="1" dirty="0">
                  <a:solidFill>
                    <a:schemeClr val="tx1">
                      <a:lumMod val="75000"/>
                      <a:lumOff val="25000"/>
                    </a:schemeClr>
                  </a:solidFill>
                  <a:highlight>
                    <a:srgbClr val="FFFFFF"/>
                  </a:highlight>
                </a:rPr>
                <a:t>Percentile</a:t>
              </a:r>
              <a:endParaRPr sz="1500" b="1" dirty="0">
                <a:solidFill>
                  <a:schemeClr val="tx1">
                    <a:lumMod val="75000"/>
                    <a:lumOff val="25000"/>
                  </a:schemeClr>
                </a:solidFill>
              </a:endParaRPr>
            </a:p>
          </p:txBody>
        </p:sp>
        <p:sp>
          <p:nvSpPr>
            <p:cNvPr id="104" name="Google Shape;64;p14"/>
            <p:cNvSpPr/>
            <p:nvPr/>
          </p:nvSpPr>
          <p:spPr>
            <a:xfrm rot="-5400000">
              <a:off x="256276" y="1571507"/>
              <a:ext cx="246637" cy="179663"/>
            </a:xfrm>
            <a:prstGeom prst="chevron">
              <a:avLst>
                <a:gd name="adj" fmla="val 50000"/>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5504020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E04F5-B1F7-4C45-B517-09A7B84367F7}"/>
              </a:ext>
            </a:extLst>
          </p:cNvPr>
          <p:cNvSpPr>
            <a:spLocks noGrp="1"/>
          </p:cNvSpPr>
          <p:nvPr>
            <p:ph type="title"/>
          </p:nvPr>
        </p:nvSpPr>
        <p:spPr>
          <a:xfrm>
            <a:off x="1000125" y="664371"/>
            <a:ext cx="10233148" cy="479425"/>
          </a:xfrm>
        </p:spPr>
        <p:txBody>
          <a:bodyPr/>
          <a:lstStyle/>
          <a:p>
            <a:r>
              <a:rPr lang="en-US" dirty="0"/>
              <a:t>Results: Chlorophyll-a vs. FAI</a:t>
            </a:r>
            <a:br>
              <a:rPr lang="en-US" dirty="0"/>
            </a:br>
            <a:endParaRPr lang="en-US" dirty="0"/>
          </a:p>
        </p:txBody>
      </p:sp>
      <p:sp>
        <p:nvSpPr>
          <p:cNvPr id="4" name="Rectangle 3"/>
          <p:cNvSpPr/>
          <p:nvPr/>
        </p:nvSpPr>
        <p:spPr>
          <a:xfrm>
            <a:off x="1000125" y="1254384"/>
            <a:ext cx="9610068" cy="4862870"/>
          </a:xfrm>
          <a:prstGeom prst="rect">
            <a:avLst/>
          </a:prstGeom>
        </p:spPr>
        <p:txBody>
          <a:bodyPr wrap="square">
            <a:spAutoFit/>
          </a:bodyPr>
          <a:lstStyle/>
          <a:p>
            <a:pPr marL="342900" indent="-342900">
              <a:lnSpc>
                <a:spcPct val="100000"/>
              </a:lnSpc>
              <a:spcBef>
                <a:spcPts val="600"/>
              </a:spcBef>
              <a:buClr>
                <a:srgbClr val="3289B4"/>
              </a:buClr>
              <a:buFont typeface="Wingdings 3" panose="05040102010807070707" pitchFamily="18" charset="2"/>
              <a:buChar char=""/>
            </a:pPr>
            <a:r>
              <a:rPr lang="en-US" sz="2800" dirty="0">
                <a:solidFill>
                  <a:schemeClr val="tx1">
                    <a:lumMod val="75000"/>
                    <a:lumOff val="25000"/>
                  </a:schemeClr>
                </a:solidFill>
              </a:rPr>
              <a:t>FAI used to compare to chlorophyll-a algorithms as an alternative metric for </a:t>
            </a:r>
            <a:r>
              <a:rPr lang="en-US" sz="2800" i="1" dirty="0" err="1">
                <a:solidFill>
                  <a:schemeClr val="tx1">
                    <a:lumMod val="75000"/>
                    <a:lumOff val="25000"/>
                  </a:schemeClr>
                </a:solidFill>
              </a:rPr>
              <a:t>Cladophora</a:t>
            </a:r>
            <a:r>
              <a:rPr lang="en-US" sz="2800" dirty="0">
                <a:solidFill>
                  <a:schemeClr val="tx1">
                    <a:lumMod val="75000"/>
                    <a:lumOff val="25000"/>
                  </a:schemeClr>
                </a:solidFill>
              </a:rPr>
              <a:t> </a:t>
            </a:r>
            <a:r>
              <a:rPr lang="en-US" sz="2800" dirty="0" smtClean="0">
                <a:solidFill>
                  <a:schemeClr val="tx1">
                    <a:lumMod val="75000"/>
                    <a:lumOff val="25000"/>
                  </a:schemeClr>
                </a:solidFill>
              </a:rPr>
              <a:t>detection</a:t>
            </a:r>
          </a:p>
          <a:p>
            <a:pPr marL="342900" indent="-342900">
              <a:lnSpc>
                <a:spcPct val="100000"/>
              </a:lnSpc>
              <a:spcBef>
                <a:spcPts val="600"/>
              </a:spcBef>
              <a:buClr>
                <a:srgbClr val="3289B4"/>
              </a:buClr>
              <a:buFont typeface="Wingdings 3" panose="05040102010807070707" pitchFamily="18" charset="2"/>
              <a:buChar char=""/>
            </a:pPr>
            <a:endParaRPr lang="en-US" sz="2800" dirty="0">
              <a:solidFill>
                <a:schemeClr val="tx1">
                  <a:lumMod val="75000"/>
                  <a:lumOff val="25000"/>
                </a:schemeClr>
              </a:solidFill>
            </a:endParaRPr>
          </a:p>
          <a:p>
            <a:pPr marL="342900" indent="-342900">
              <a:lnSpc>
                <a:spcPct val="100000"/>
              </a:lnSpc>
              <a:spcBef>
                <a:spcPts val="600"/>
              </a:spcBef>
              <a:buClr>
                <a:srgbClr val="3289B4"/>
              </a:buClr>
              <a:buFont typeface="Wingdings 3" panose="05040102010807070707" pitchFamily="18" charset="2"/>
              <a:buChar char=""/>
            </a:pPr>
            <a:r>
              <a:rPr lang="en-US" sz="2800" dirty="0">
                <a:solidFill>
                  <a:schemeClr val="tx1">
                    <a:lumMod val="75000"/>
                    <a:lumOff val="25000"/>
                  </a:schemeClr>
                </a:solidFill>
              </a:rPr>
              <a:t>Comparison of FAI results with the algorithm outputs show no </a:t>
            </a:r>
            <a:r>
              <a:rPr lang="en-US" sz="2800" dirty="0" smtClean="0">
                <a:solidFill>
                  <a:schemeClr val="tx1">
                    <a:lumMod val="75000"/>
                    <a:lumOff val="25000"/>
                  </a:schemeClr>
                </a:solidFill>
              </a:rPr>
              <a:t>correlation</a:t>
            </a:r>
          </a:p>
          <a:p>
            <a:pPr>
              <a:lnSpc>
                <a:spcPct val="100000"/>
              </a:lnSpc>
              <a:spcBef>
                <a:spcPts val="600"/>
              </a:spcBef>
              <a:buClr>
                <a:srgbClr val="3289B4"/>
              </a:buClr>
            </a:pPr>
            <a:endParaRPr lang="en-US" sz="2800" dirty="0">
              <a:solidFill>
                <a:schemeClr val="tx1">
                  <a:lumMod val="75000"/>
                  <a:lumOff val="25000"/>
                </a:schemeClr>
              </a:solidFill>
            </a:endParaRPr>
          </a:p>
          <a:p>
            <a:pPr marL="342900" indent="-342900">
              <a:lnSpc>
                <a:spcPct val="100000"/>
              </a:lnSpc>
              <a:spcBef>
                <a:spcPts val="600"/>
              </a:spcBef>
              <a:buClr>
                <a:srgbClr val="3289B4"/>
              </a:buClr>
              <a:buFont typeface="Wingdings 3" panose="05040102010807070707" pitchFamily="18" charset="2"/>
              <a:buChar char=""/>
            </a:pPr>
            <a:r>
              <a:rPr lang="en-US" sz="2800" dirty="0">
                <a:solidFill>
                  <a:schemeClr val="tx1">
                    <a:lumMod val="75000"/>
                    <a:lumOff val="25000"/>
                  </a:schemeClr>
                </a:solidFill>
              </a:rPr>
              <a:t>Potential reason is that FAI detects floating algae and the algorithms are measuring the water column</a:t>
            </a:r>
          </a:p>
          <a:p>
            <a:pPr marL="342900" indent="-342900">
              <a:lnSpc>
                <a:spcPct val="100000"/>
              </a:lnSpc>
              <a:spcBef>
                <a:spcPts val="600"/>
              </a:spcBef>
              <a:buClr>
                <a:srgbClr val="3289B4"/>
              </a:buClr>
              <a:buFont typeface="Wingdings 3" panose="05040102010807070707" pitchFamily="18" charset="2"/>
              <a:buChar char=""/>
            </a:pPr>
            <a:endParaRPr lang="en-US" sz="2800" b="1" dirty="0"/>
          </a:p>
          <a:p>
            <a:pPr marL="342900" indent="-342900">
              <a:lnSpc>
                <a:spcPct val="100000"/>
              </a:lnSpc>
              <a:spcBef>
                <a:spcPts val="600"/>
              </a:spcBef>
              <a:buClr>
                <a:srgbClr val="3289B4"/>
              </a:buClr>
              <a:buFont typeface="Wingdings 3" panose="05040102010807070707" pitchFamily="18" charset="2"/>
              <a:buChar char=""/>
            </a:pPr>
            <a:endParaRPr lang="en-US" sz="2800" i="1" dirty="0"/>
          </a:p>
        </p:txBody>
      </p:sp>
    </p:spTree>
    <p:extLst>
      <p:ext uri="{BB962C8B-B14F-4D97-AF65-F5344CB8AC3E}">
        <p14:creationId xmlns:p14="http://schemas.microsoft.com/office/powerpoint/2010/main" val="27883572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E04F5-B1F7-4C45-B517-09A7B84367F7}"/>
              </a:ext>
            </a:extLst>
          </p:cNvPr>
          <p:cNvSpPr>
            <a:spLocks noGrp="1"/>
          </p:cNvSpPr>
          <p:nvPr>
            <p:ph type="title"/>
          </p:nvPr>
        </p:nvSpPr>
        <p:spPr>
          <a:xfrm>
            <a:off x="1000125" y="664371"/>
            <a:ext cx="10233148" cy="479425"/>
          </a:xfrm>
        </p:spPr>
        <p:txBody>
          <a:bodyPr/>
          <a:lstStyle/>
          <a:p>
            <a:r>
              <a:rPr lang="en-US" dirty="0"/>
              <a:t>Results: Chlorophyll-a Change</a:t>
            </a:r>
            <a:br>
              <a:rPr lang="en-US" dirty="0"/>
            </a:br>
            <a:endParaRPr lang="en-US" dirty="0"/>
          </a:p>
        </p:txBody>
      </p:sp>
      <p:graphicFrame>
        <p:nvGraphicFramePr>
          <p:cNvPr id="4" name="Chart 3">
            <a:extLst>
              <a:ext uri="{FF2B5EF4-FFF2-40B4-BE49-F238E27FC236}">
                <a16:creationId xmlns:a16="http://schemas.microsoft.com/office/drawing/2014/main" id="{6F3510EF-A175-4807-A77A-15CAE90BE7B2}"/>
              </a:ext>
            </a:extLst>
          </p:cNvPr>
          <p:cNvGraphicFramePr>
            <a:graphicFrameLocks/>
          </p:cNvGraphicFramePr>
          <p:nvPr>
            <p:extLst>
              <p:ext uri="{D42A27DB-BD31-4B8C-83A1-F6EECF244321}">
                <p14:modId xmlns:p14="http://schemas.microsoft.com/office/powerpoint/2010/main" val="1693447232"/>
              </p:ext>
            </p:extLst>
          </p:nvPr>
        </p:nvGraphicFramePr>
        <p:xfrm>
          <a:off x="1427967" y="1052186"/>
          <a:ext cx="8880954" cy="554903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084472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lh4.googleusercontent.com/G-v3-PJYzu_Wg-f91SrvJhZwfgLJA05aepzmRBb0yLTM26N4ZZ9Fd7R_o6VePiBMJQt_OpekaNrlSR4QSYr3zx4vzqU7gmF0_GTa-V-9e6lUfdm9BPoXVwG25IWgL27ewirVTxNP">
            <a:extLst>
              <a:ext uri="{FF2B5EF4-FFF2-40B4-BE49-F238E27FC236}">
                <a16:creationId xmlns:a16="http://schemas.microsoft.com/office/drawing/2014/main" id="{E7C4C401-D7B0-46BA-AAFA-D91F4732A9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776" t="8623" r="11488" b="8944"/>
          <a:stretch/>
        </p:blipFill>
        <p:spPr bwMode="auto">
          <a:xfrm>
            <a:off x="2931990" y="816250"/>
            <a:ext cx="4172151" cy="599365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22E04F5-B1F7-4C45-B517-09A7B84367F7}"/>
              </a:ext>
            </a:extLst>
          </p:cNvPr>
          <p:cNvSpPr>
            <a:spLocks noGrp="1"/>
          </p:cNvSpPr>
          <p:nvPr>
            <p:ph type="title"/>
          </p:nvPr>
        </p:nvSpPr>
        <p:spPr>
          <a:xfrm>
            <a:off x="1000125" y="336825"/>
            <a:ext cx="10233148" cy="479425"/>
          </a:xfrm>
        </p:spPr>
        <p:txBody>
          <a:bodyPr/>
          <a:lstStyle/>
          <a:p>
            <a:r>
              <a:rPr lang="en-US" dirty="0"/>
              <a:t>Results: Predictive </a:t>
            </a:r>
            <a:r>
              <a:rPr lang="en-US" dirty="0" err="1"/>
              <a:t>Washup</a:t>
            </a:r>
            <a:r>
              <a:rPr lang="en-US" dirty="0"/>
              <a:t> Tool</a:t>
            </a:r>
          </a:p>
        </p:txBody>
      </p:sp>
      <p:sp>
        <p:nvSpPr>
          <p:cNvPr id="6" name="Google Shape;96;p16"/>
          <p:cNvSpPr txBox="1"/>
          <p:nvPr/>
        </p:nvSpPr>
        <p:spPr>
          <a:xfrm>
            <a:off x="7495341" y="3042416"/>
            <a:ext cx="3867900" cy="106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dirty="0">
                <a:solidFill>
                  <a:schemeClr val="tx1">
                    <a:lumMod val="75000"/>
                    <a:lumOff val="25000"/>
                  </a:schemeClr>
                </a:solidFill>
              </a:rPr>
              <a:t>Predictive Washup Tool</a:t>
            </a:r>
            <a:endParaRPr sz="1500" b="1" dirty="0">
              <a:solidFill>
                <a:schemeClr val="tx1">
                  <a:lumMod val="75000"/>
                  <a:lumOff val="25000"/>
                </a:schemeClr>
              </a:solidFill>
            </a:endParaRPr>
          </a:p>
        </p:txBody>
      </p:sp>
      <p:sp>
        <p:nvSpPr>
          <p:cNvPr id="7" name="Google Shape;97;p16"/>
          <p:cNvSpPr/>
          <p:nvPr/>
        </p:nvSpPr>
        <p:spPr>
          <a:xfrm>
            <a:off x="7635116" y="3739803"/>
            <a:ext cx="416400" cy="124200"/>
          </a:xfrm>
          <a:prstGeom prst="rect">
            <a:avLst/>
          </a:prstGeom>
          <a:solidFill>
            <a:srgbClr val="FF5500"/>
          </a:solidFill>
          <a:ln w="9525" cap="flat" cmpd="sng">
            <a:solidFill>
              <a:schemeClr val="dk2"/>
            </a:solidFill>
            <a:prstDash val="solid"/>
            <a:round/>
            <a:headEnd type="none" w="sm" len="sm"/>
            <a:tailEnd type="none" w="sm" len="sm"/>
          </a:ln>
          <a:effectLst>
            <a:outerShdw blurRad="57150" dist="19050" dir="5400000" algn="bl" rotWithShape="0">
              <a:srgbClr val="FFF5F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lumMod val="75000"/>
                  <a:lumOff val="25000"/>
                </a:schemeClr>
              </a:solidFill>
            </a:endParaRPr>
          </a:p>
        </p:txBody>
      </p:sp>
      <p:sp>
        <p:nvSpPr>
          <p:cNvPr id="8" name="Google Shape;98;p16"/>
          <p:cNvSpPr txBox="1"/>
          <p:nvPr/>
        </p:nvSpPr>
        <p:spPr>
          <a:xfrm>
            <a:off x="8051516" y="3334416"/>
            <a:ext cx="2935650" cy="297123"/>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400" dirty="0">
                <a:solidFill>
                  <a:schemeClr val="tx1">
                    <a:lumMod val="75000"/>
                    <a:lumOff val="25000"/>
                  </a:schemeClr>
                </a:solidFill>
                <a:highlight>
                  <a:srgbClr val="FFFFFF"/>
                </a:highlight>
              </a:rPr>
              <a:t>Initial </a:t>
            </a:r>
            <a:r>
              <a:rPr lang="en" sz="1400" i="1" dirty="0">
                <a:solidFill>
                  <a:schemeClr val="tx1">
                    <a:lumMod val="75000"/>
                    <a:lumOff val="25000"/>
                  </a:schemeClr>
                </a:solidFill>
                <a:highlight>
                  <a:srgbClr val="FFFFFF"/>
                </a:highlight>
              </a:rPr>
              <a:t>Cladophora</a:t>
            </a:r>
            <a:r>
              <a:rPr lang="en" sz="1400" dirty="0">
                <a:solidFill>
                  <a:schemeClr val="tx1">
                    <a:lumMod val="75000"/>
                    <a:lumOff val="25000"/>
                  </a:schemeClr>
                </a:solidFill>
                <a:highlight>
                  <a:srgbClr val="FFFFFF"/>
                </a:highlight>
              </a:rPr>
              <a:t> locations*</a:t>
            </a:r>
            <a:endParaRPr sz="1400" dirty="0">
              <a:solidFill>
                <a:schemeClr val="tx1">
                  <a:lumMod val="75000"/>
                  <a:lumOff val="25000"/>
                </a:schemeClr>
              </a:solidFill>
            </a:endParaRPr>
          </a:p>
        </p:txBody>
      </p:sp>
      <p:sp>
        <p:nvSpPr>
          <p:cNvPr id="9" name="Google Shape;99;p16"/>
          <p:cNvSpPr txBox="1"/>
          <p:nvPr/>
        </p:nvSpPr>
        <p:spPr>
          <a:xfrm>
            <a:off x="8051516" y="3631540"/>
            <a:ext cx="2340516" cy="47227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400" i="1" dirty="0">
                <a:solidFill>
                  <a:schemeClr val="tx1">
                    <a:lumMod val="75000"/>
                    <a:lumOff val="25000"/>
                  </a:schemeClr>
                </a:solidFill>
                <a:highlight>
                  <a:srgbClr val="FFFFFF"/>
                </a:highlight>
              </a:rPr>
              <a:t>Cladophora</a:t>
            </a:r>
            <a:r>
              <a:rPr lang="en" sz="1400" dirty="0">
                <a:solidFill>
                  <a:schemeClr val="tx1">
                    <a:lumMod val="75000"/>
                    <a:lumOff val="25000"/>
                  </a:schemeClr>
                </a:solidFill>
                <a:highlight>
                  <a:srgbClr val="FFFFFF"/>
                </a:highlight>
              </a:rPr>
              <a:t> trajectory</a:t>
            </a:r>
            <a:endParaRPr sz="1400" dirty="0">
              <a:solidFill>
                <a:schemeClr val="tx1">
                  <a:lumMod val="75000"/>
                  <a:lumOff val="25000"/>
                </a:schemeClr>
              </a:solidFill>
            </a:endParaRPr>
          </a:p>
        </p:txBody>
      </p:sp>
      <p:sp>
        <p:nvSpPr>
          <p:cNvPr id="10" name="Google Shape;100;p16"/>
          <p:cNvSpPr/>
          <p:nvPr/>
        </p:nvSpPr>
        <p:spPr>
          <a:xfrm>
            <a:off x="7765766" y="3423966"/>
            <a:ext cx="155100" cy="155700"/>
          </a:xfrm>
          <a:prstGeom prst="ellipse">
            <a:avLst/>
          </a:prstGeom>
          <a:solidFill>
            <a:srgbClr val="55FF00"/>
          </a:solidFill>
          <a:ln w="9525" cap="flat" cmpd="sng">
            <a:solidFill>
              <a:schemeClr val="dk2"/>
            </a:solidFill>
            <a:prstDash val="solid"/>
            <a:round/>
            <a:headEnd type="none" w="sm" len="sm"/>
            <a:tailEnd type="none" w="sm" len="sm"/>
          </a:ln>
          <a:effectLst>
            <a:outerShdw blurRad="57150" dist="19050" dir="5400000" algn="bl" rotWithShape="0">
              <a:srgbClr val="FFF5F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lumMod val="75000"/>
                  <a:lumOff val="25000"/>
                </a:schemeClr>
              </a:solidFill>
            </a:endParaRPr>
          </a:p>
        </p:txBody>
      </p:sp>
      <p:sp>
        <p:nvSpPr>
          <p:cNvPr id="11" name="Google Shape;101;p16"/>
          <p:cNvSpPr txBox="1"/>
          <p:nvPr/>
        </p:nvSpPr>
        <p:spPr>
          <a:xfrm>
            <a:off x="7113320" y="6480159"/>
            <a:ext cx="5460900" cy="22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dirty="0"/>
              <a:t>*Note: High chlorophyll-a values were estimated to correspond to initial </a:t>
            </a:r>
            <a:r>
              <a:rPr lang="en" sz="800" i="1" dirty="0"/>
              <a:t>Cladophora locations</a:t>
            </a:r>
            <a:endParaRPr sz="800" i="1" dirty="0"/>
          </a:p>
        </p:txBody>
      </p:sp>
    </p:spTree>
    <p:extLst>
      <p:ext uri="{BB962C8B-B14F-4D97-AF65-F5344CB8AC3E}">
        <p14:creationId xmlns:p14="http://schemas.microsoft.com/office/powerpoint/2010/main" val="1358142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E04F5-B1F7-4C45-B517-09A7B84367F7}"/>
              </a:ext>
            </a:extLst>
          </p:cNvPr>
          <p:cNvSpPr>
            <a:spLocks noGrp="1"/>
          </p:cNvSpPr>
          <p:nvPr>
            <p:ph type="title"/>
          </p:nvPr>
        </p:nvSpPr>
        <p:spPr>
          <a:xfrm>
            <a:off x="1000125" y="336825"/>
            <a:ext cx="10233148" cy="479425"/>
          </a:xfrm>
        </p:spPr>
        <p:txBody>
          <a:bodyPr/>
          <a:lstStyle/>
          <a:p>
            <a:r>
              <a:rPr lang="en-US" dirty="0">
                <a:latin typeface="+mj-lt"/>
              </a:rPr>
              <a:t>Results: Predictive </a:t>
            </a:r>
            <a:r>
              <a:rPr lang="en-US" dirty="0" err="1">
                <a:latin typeface="+mj-lt"/>
              </a:rPr>
              <a:t>Washup</a:t>
            </a:r>
            <a:r>
              <a:rPr lang="en-US" dirty="0">
                <a:latin typeface="+mj-lt"/>
              </a:rPr>
              <a:t> Tool</a:t>
            </a:r>
          </a:p>
        </p:txBody>
      </p:sp>
      <p:pic>
        <p:nvPicPr>
          <p:cNvPr id="13" name="Picture 12">
            <a:extLst>
              <a:ext uri="{FF2B5EF4-FFF2-40B4-BE49-F238E27FC236}">
                <a16:creationId xmlns:a16="http://schemas.microsoft.com/office/drawing/2014/main" id="{CB23CFF8-19AC-4E33-B705-95F586BAE1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0158" y="816250"/>
            <a:ext cx="4394182" cy="5903259"/>
          </a:xfrm>
          <a:prstGeom prst="rect">
            <a:avLst/>
          </a:prstGeom>
        </p:spPr>
      </p:pic>
      <p:sp>
        <p:nvSpPr>
          <p:cNvPr id="14" name="TextBox 13">
            <a:extLst>
              <a:ext uri="{FF2B5EF4-FFF2-40B4-BE49-F238E27FC236}">
                <a16:creationId xmlns:a16="http://schemas.microsoft.com/office/drawing/2014/main" id="{72158073-F722-4B28-88A7-048B554E4EBD}"/>
              </a:ext>
            </a:extLst>
          </p:cNvPr>
          <p:cNvSpPr txBox="1"/>
          <p:nvPr/>
        </p:nvSpPr>
        <p:spPr>
          <a:xfrm>
            <a:off x="7888266" y="2087860"/>
            <a:ext cx="1184706" cy="584775"/>
          </a:xfrm>
          <a:prstGeom prst="rect">
            <a:avLst/>
          </a:prstGeom>
          <a:noFill/>
        </p:spPr>
        <p:txBody>
          <a:bodyPr wrap="square" rtlCol="0">
            <a:spAutoFit/>
          </a:bodyPr>
          <a:lstStyle/>
          <a:p>
            <a:r>
              <a:rPr lang="en-US" sz="1600" b="1" dirty="0">
                <a:latin typeface="+mj-lt"/>
              </a:rPr>
              <a:t>Bradford Beach</a:t>
            </a:r>
          </a:p>
        </p:txBody>
      </p:sp>
      <p:sp>
        <p:nvSpPr>
          <p:cNvPr id="15" name="TextBox 14">
            <a:extLst>
              <a:ext uri="{FF2B5EF4-FFF2-40B4-BE49-F238E27FC236}">
                <a16:creationId xmlns:a16="http://schemas.microsoft.com/office/drawing/2014/main" id="{96A13DB0-56C1-4444-AC50-C1893D7D5D18}"/>
              </a:ext>
            </a:extLst>
          </p:cNvPr>
          <p:cNvSpPr txBox="1"/>
          <p:nvPr/>
        </p:nvSpPr>
        <p:spPr>
          <a:xfrm>
            <a:off x="7888266" y="3946310"/>
            <a:ext cx="1407287" cy="584775"/>
          </a:xfrm>
          <a:prstGeom prst="rect">
            <a:avLst/>
          </a:prstGeom>
          <a:noFill/>
        </p:spPr>
        <p:txBody>
          <a:bodyPr wrap="square" rtlCol="0">
            <a:spAutoFit/>
          </a:bodyPr>
          <a:lstStyle/>
          <a:p>
            <a:r>
              <a:rPr lang="en-US" sz="1600" b="1" dirty="0">
                <a:latin typeface="+mj-lt"/>
              </a:rPr>
              <a:t>McKinley Beach</a:t>
            </a:r>
          </a:p>
        </p:txBody>
      </p:sp>
      <p:sp>
        <p:nvSpPr>
          <p:cNvPr id="16" name="TextBox 15">
            <a:extLst>
              <a:ext uri="{FF2B5EF4-FFF2-40B4-BE49-F238E27FC236}">
                <a16:creationId xmlns:a16="http://schemas.microsoft.com/office/drawing/2014/main" id="{717F5BEF-E77B-4339-B9D4-89977787E5F4}"/>
              </a:ext>
            </a:extLst>
          </p:cNvPr>
          <p:cNvSpPr txBox="1"/>
          <p:nvPr/>
        </p:nvSpPr>
        <p:spPr>
          <a:xfrm>
            <a:off x="8022609" y="4944534"/>
            <a:ext cx="1050440" cy="830997"/>
          </a:xfrm>
          <a:prstGeom prst="rect">
            <a:avLst/>
          </a:prstGeom>
          <a:noFill/>
        </p:spPr>
        <p:txBody>
          <a:bodyPr wrap="square" rtlCol="0">
            <a:spAutoFit/>
          </a:bodyPr>
          <a:lstStyle/>
          <a:p>
            <a:r>
              <a:rPr lang="en-US" sz="1600" b="1" dirty="0">
                <a:latin typeface="+mj-lt"/>
              </a:rPr>
              <a:t>South Shore Beach</a:t>
            </a:r>
          </a:p>
        </p:txBody>
      </p:sp>
      <p:sp>
        <p:nvSpPr>
          <p:cNvPr id="18" name="TextBox 17">
            <a:extLst>
              <a:ext uri="{FF2B5EF4-FFF2-40B4-BE49-F238E27FC236}">
                <a16:creationId xmlns:a16="http://schemas.microsoft.com/office/drawing/2014/main" id="{52B30D49-BE9E-4C13-A10F-3AEFC7590042}"/>
              </a:ext>
            </a:extLst>
          </p:cNvPr>
          <p:cNvSpPr txBox="1"/>
          <p:nvPr/>
        </p:nvSpPr>
        <p:spPr>
          <a:xfrm>
            <a:off x="1827002" y="4611710"/>
            <a:ext cx="2646142" cy="307777"/>
          </a:xfrm>
          <a:prstGeom prst="rect">
            <a:avLst/>
          </a:prstGeom>
          <a:noFill/>
        </p:spPr>
        <p:txBody>
          <a:bodyPr wrap="square" rtlCol="0">
            <a:spAutoFit/>
          </a:bodyPr>
          <a:lstStyle/>
          <a:p>
            <a:r>
              <a:rPr lang="en-US" sz="1400" dirty="0">
                <a:solidFill>
                  <a:schemeClr val="tx1">
                    <a:lumMod val="75000"/>
                    <a:lumOff val="25000"/>
                  </a:schemeClr>
                </a:solidFill>
                <a:latin typeface="+mj-lt"/>
              </a:rPr>
              <a:t>Highest </a:t>
            </a:r>
            <a:r>
              <a:rPr lang="en-US" sz="1400" dirty="0" smtClean="0">
                <a:solidFill>
                  <a:schemeClr val="tx1">
                    <a:lumMod val="75000"/>
                    <a:lumOff val="25000"/>
                  </a:schemeClr>
                </a:solidFill>
                <a:latin typeface="+mj-lt"/>
              </a:rPr>
              <a:t>chlorophyll-a </a:t>
            </a:r>
            <a:r>
              <a:rPr lang="en-US" sz="1400" dirty="0">
                <a:solidFill>
                  <a:schemeClr val="tx1">
                    <a:lumMod val="75000"/>
                    <a:lumOff val="25000"/>
                  </a:schemeClr>
                </a:solidFill>
                <a:latin typeface="+mj-lt"/>
              </a:rPr>
              <a:t>values</a:t>
            </a:r>
          </a:p>
        </p:txBody>
      </p:sp>
      <p:sp>
        <p:nvSpPr>
          <p:cNvPr id="20" name="Rectangle: Rounded Corners 19">
            <a:extLst>
              <a:ext uri="{FF2B5EF4-FFF2-40B4-BE49-F238E27FC236}">
                <a16:creationId xmlns:a16="http://schemas.microsoft.com/office/drawing/2014/main" id="{7E371439-E072-4CC9-AED7-957CF5A3394F}"/>
              </a:ext>
            </a:extLst>
          </p:cNvPr>
          <p:cNvSpPr/>
          <p:nvPr/>
        </p:nvSpPr>
        <p:spPr>
          <a:xfrm>
            <a:off x="1527518" y="3038610"/>
            <a:ext cx="315922" cy="229570"/>
          </a:xfrm>
          <a:prstGeom prst="roundRect">
            <a:avLst/>
          </a:prstGeom>
          <a:solidFill>
            <a:srgbClr val="B003C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latin typeface="+mj-lt"/>
            </a:endParaRPr>
          </a:p>
        </p:txBody>
      </p:sp>
      <p:sp>
        <p:nvSpPr>
          <p:cNvPr id="21" name="Rectangle: Rounded Corners 20">
            <a:extLst>
              <a:ext uri="{FF2B5EF4-FFF2-40B4-BE49-F238E27FC236}">
                <a16:creationId xmlns:a16="http://schemas.microsoft.com/office/drawing/2014/main" id="{78F10525-BF1F-4400-8C78-47590045A8E9}"/>
              </a:ext>
            </a:extLst>
          </p:cNvPr>
          <p:cNvSpPr/>
          <p:nvPr/>
        </p:nvSpPr>
        <p:spPr>
          <a:xfrm>
            <a:off x="1527518" y="3373667"/>
            <a:ext cx="315922" cy="229571"/>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latin typeface="+mj-lt"/>
            </a:endParaRPr>
          </a:p>
        </p:txBody>
      </p:sp>
      <p:sp>
        <p:nvSpPr>
          <p:cNvPr id="22" name="Rectangle: Rounded Corners 21">
            <a:extLst>
              <a:ext uri="{FF2B5EF4-FFF2-40B4-BE49-F238E27FC236}">
                <a16:creationId xmlns:a16="http://schemas.microsoft.com/office/drawing/2014/main" id="{FE095562-6DCC-45DE-965C-17CAC17CF1A7}"/>
              </a:ext>
            </a:extLst>
          </p:cNvPr>
          <p:cNvSpPr/>
          <p:nvPr/>
        </p:nvSpPr>
        <p:spPr>
          <a:xfrm>
            <a:off x="1527518" y="3708724"/>
            <a:ext cx="315922" cy="229571"/>
          </a:xfrm>
          <a:prstGeom prst="round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latin typeface="+mj-lt"/>
            </a:endParaRPr>
          </a:p>
        </p:txBody>
      </p:sp>
      <p:sp>
        <p:nvSpPr>
          <p:cNvPr id="23" name="TextBox 22">
            <a:extLst>
              <a:ext uri="{FF2B5EF4-FFF2-40B4-BE49-F238E27FC236}">
                <a16:creationId xmlns:a16="http://schemas.microsoft.com/office/drawing/2014/main" id="{DC48D16C-F3B8-45AD-9C68-B2AC7863E5D7}"/>
              </a:ext>
            </a:extLst>
          </p:cNvPr>
          <p:cNvSpPr txBox="1"/>
          <p:nvPr/>
        </p:nvSpPr>
        <p:spPr>
          <a:xfrm>
            <a:off x="1827002" y="3001539"/>
            <a:ext cx="2485503" cy="307777"/>
          </a:xfrm>
          <a:prstGeom prst="rect">
            <a:avLst/>
          </a:prstGeom>
          <a:noFill/>
        </p:spPr>
        <p:txBody>
          <a:bodyPr wrap="square" rtlCol="0">
            <a:spAutoFit/>
          </a:bodyPr>
          <a:lstStyle/>
          <a:p>
            <a:r>
              <a:rPr lang="en-US" sz="1400" dirty="0">
                <a:solidFill>
                  <a:schemeClr val="tx1">
                    <a:lumMod val="75000"/>
                    <a:lumOff val="25000"/>
                  </a:schemeClr>
                </a:solidFill>
                <a:latin typeface="+mj-lt"/>
              </a:rPr>
              <a:t>No </a:t>
            </a:r>
            <a:r>
              <a:rPr lang="en-US" sz="1400" i="1" dirty="0">
                <a:solidFill>
                  <a:schemeClr val="tx1">
                    <a:lumMod val="75000"/>
                    <a:lumOff val="25000"/>
                  </a:schemeClr>
                </a:solidFill>
                <a:latin typeface="+mj-lt"/>
              </a:rPr>
              <a:t>Cladophora</a:t>
            </a:r>
            <a:r>
              <a:rPr lang="en-US" sz="1400" dirty="0">
                <a:solidFill>
                  <a:schemeClr val="tx1">
                    <a:lumMod val="75000"/>
                    <a:lumOff val="25000"/>
                  </a:schemeClr>
                </a:solidFill>
                <a:latin typeface="+mj-lt"/>
              </a:rPr>
              <a:t> observed</a:t>
            </a:r>
          </a:p>
        </p:txBody>
      </p:sp>
      <p:sp>
        <p:nvSpPr>
          <p:cNvPr id="24" name="TextBox 23">
            <a:extLst>
              <a:ext uri="{FF2B5EF4-FFF2-40B4-BE49-F238E27FC236}">
                <a16:creationId xmlns:a16="http://schemas.microsoft.com/office/drawing/2014/main" id="{2B8D16D8-5931-4443-AE73-91F3DBA84745}"/>
              </a:ext>
            </a:extLst>
          </p:cNvPr>
          <p:cNvSpPr txBox="1"/>
          <p:nvPr/>
        </p:nvSpPr>
        <p:spPr>
          <a:xfrm>
            <a:off x="1827002" y="3337343"/>
            <a:ext cx="2145063" cy="307777"/>
          </a:xfrm>
          <a:prstGeom prst="rect">
            <a:avLst/>
          </a:prstGeom>
          <a:noFill/>
        </p:spPr>
        <p:txBody>
          <a:bodyPr wrap="square" rtlCol="0">
            <a:spAutoFit/>
          </a:bodyPr>
          <a:lstStyle/>
          <a:p>
            <a:r>
              <a:rPr lang="en-US" sz="1400" i="1" dirty="0">
                <a:solidFill>
                  <a:schemeClr val="tx1">
                    <a:lumMod val="75000"/>
                    <a:lumOff val="25000"/>
                  </a:schemeClr>
                </a:solidFill>
                <a:latin typeface="+mj-lt"/>
              </a:rPr>
              <a:t>Cladophora</a:t>
            </a:r>
            <a:r>
              <a:rPr lang="en-US" sz="1400" dirty="0">
                <a:solidFill>
                  <a:schemeClr val="tx1">
                    <a:lumMod val="75000"/>
                    <a:lumOff val="25000"/>
                  </a:schemeClr>
                </a:solidFill>
                <a:latin typeface="+mj-lt"/>
              </a:rPr>
              <a:t> observed</a:t>
            </a:r>
          </a:p>
        </p:txBody>
      </p:sp>
      <p:sp>
        <p:nvSpPr>
          <p:cNvPr id="25" name="TextBox 24">
            <a:extLst>
              <a:ext uri="{FF2B5EF4-FFF2-40B4-BE49-F238E27FC236}">
                <a16:creationId xmlns:a16="http://schemas.microsoft.com/office/drawing/2014/main" id="{421DDF4F-80CA-455D-B324-B078B3FA65A5}"/>
              </a:ext>
            </a:extLst>
          </p:cNvPr>
          <p:cNvSpPr txBox="1"/>
          <p:nvPr/>
        </p:nvSpPr>
        <p:spPr>
          <a:xfrm>
            <a:off x="1827002" y="3678469"/>
            <a:ext cx="1500628" cy="307777"/>
          </a:xfrm>
          <a:prstGeom prst="rect">
            <a:avLst/>
          </a:prstGeom>
          <a:noFill/>
        </p:spPr>
        <p:txBody>
          <a:bodyPr wrap="square" rtlCol="0">
            <a:spAutoFit/>
          </a:bodyPr>
          <a:lstStyle/>
          <a:p>
            <a:r>
              <a:rPr lang="en-US" sz="1400" dirty="0">
                <a:solidFill>
                  <a:schemeClr val="tx1">
                    <a:lumMod val="75000"/>
                    <a:lumOff val="25000"/>
                  </a:schemeClr>
                </a:solidFill>
                <a:latin typeface="+mj-lt"/>
              </a:rPr>
              <a:t>No data</a:t>
            </a:r>
          </a:p>
        </p:txBody>
      </p:sp>
      <p:sp>
        <p:nvSpPr>
          <p:cNvPr id="26" name="Oval 25">
            <a:extLst>
              <a:ext uri="{FF2B5EF4-FFF2-40B4-BE49-F238E27FC236}">
                <a16:creationId xmlns:a16="http://schemas.microsoft.com/office/drawing/2014/main" id="{810E0D78-4C04-40DF-B68E-7157C7F002F7}"/>
              </a:ext>
            </a:extLst>
          </p:cNvPr>
          <p:cNvSpPr/>
          <p:nvPr/>
        </p:nvSpPr>
        <p:spPr>
          <a:xfrm>
            <a:off x="1555159" y="4634888"/>
            <a:ext cx="240891" cy="234440"/>
          </a:xfrm>
          <a:prstGeom prst="ellipse">
            <a:avLst/>
          </a:prstGeom>
          <a:solidFill>
            <a:srgbClr val="74F11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latin typeface="+mj-lt"/>
            </a:endParaRPr>
          </a:p>
        </p:txBody>
      </p:sp>
      <p:sp>
        <p:nvSpPr>
          <p:cNvPr id="27" name="Oval 26">
            <a:extLst>
              <a:ext uri="{FF2B5EF4-FFF2-40B4-BE49-F238E27FC236}">
                <a16:creationId xmlns:a16="http://schemas.microsoft.com/office/drawing/2014/main" id="{8F5047D3-EE10-4FDE-92BA-3E6992432E7A}"/>
              </a:ext>
            </a:extLst>
          </p:cNvPr>
          <p:cNvSpPr/>
          <p:nvPr/>
        </p:nvSpPr>
        <p:spPr>
          <a:xfrm>
            <a:off x="1574905" y="4997056"/>
            <a:ext cx="221145" cy="229571"/>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mj-lt"/>
            </a:endParaRPr>
          </a:p>
        </p:txBody>
      </p:sp>
      <p:sp>
        <p:nvSpPr>
          <p:cNvPr id="28" name="TextBox 27">
            <a:extLst>
              <a:ext uri="{FF2B5EF4-FFF2-40B4-BE49-F238E27FC236}">
                <a16:creationId xmlns:a16="http://schemas.microsoft.com/office/drawing/2014/main" id="{A117C6EA-C98F-4495-98A8-D24D90A32F50}"/>
              </a:ext>
            </a:extLst>
          </p:cNvPr>
          <p:cNvSpPr txBox="1"/>
          <p:nvPr/>
        </p:nvSpPr>
        <p:spPr>
          <a:xfrm>
            <a:off x="1399172" y="2578164"/>
            <a:ext cx="2360210" cy="369332"/>
          </a:xfrm>
          <a:prstGeom prst="rect">
            <a:avLst/>
          </a:prstGeom>
          <a:noFill/>
        </p:spPr>
        <p:txBody>
          <a:bodyPr wrap="square" rtlCol="0">
            <a:spAutoFit/>
          </a:bodyPr>
          <a:lstStyle/>
          <a:p>
            <a:r>
              <a:rPr lang="en-US" b="1" i="1" dirty="0">
                <a:solidFill>
                  <a:schemeClr val="tx1">
                    <a:lumMod val="75000"/>
                    <a:lumOff val="25000"/>
                  </a:schemeClr>
                </a:solidFill>
                <a:latin typeface="+mj-lt"/>
              </a:rPr>
              <a:t>In Situ </a:t>
            </a:r>
            <a:r>
              <a:rPr lang="en-US" b="1" dirty="0">
                <a:solidFill>
                  <a:schemeClr val="tx1">
                    <a:lumMod val="75000"/>
                    <a:lumOff val="25000"/>
                  </a:schemeClr>
                </a:solidFill>
                <a:latin typeface="+mj-lt"/>
              </a:rPr>
              <a:t>Observations </a:t>
            </a:r>
          </a:p>
        </p:txBody>
      </p:sp>
      <p:sp>
        <p:nvSpPr>
          <p:cNvPr id="29" name="TextBox 28">
            <a:extLst>
              <a:ext uri="{FF2B5EF4-FFF2-40B4-BE49-F238E27FC236}">
                <a16:creationId xmlns:a16="http://schemas.microsoft.com/office/drawing/2014/main" id="{72199CCC-EE6B-45CD-BD73-A4AC6EC566C8}"/>
              </a:ext>
            </a:extLst>
          </p:cNvPr>
          <p:cNvSpPr txBox="1"/>
          <p:nvPr/>
        </p:nvSpPr>
        <p:spPr>
          <a:xfrm>
            <a:off x="1399172" y="4207198"/>
            <a:ext cx="2145063" cy="369332"/>
          </a:xfrm>
          <a:prstGeom prst="rect">
            <a:avLst/>
          </a:prstGeom>
          <a:noFill/>
        </p:spPr>
        <p:txBody>
          <a:bodyPr wrap="square" rtlCol="0">
            <a:spAutoFit/>
          </a:bodyPr>
          <a:lstStyle/>
          <a:p>
            <a:r>
              <a:rPr lang="en-US" b="1" dirty="0">
                <a:solidFill>
                  <a:schemeClr val="tx1">
                    <a:lumMod val="75000"/>
                    <a:lumOff val="25000"/>
                  </a:schemeClr>
                </a:solidFill>
                <a:latin typeface="+mj-lt"/>
              </a:rPr>
              <a:t>Tool Outputs</a:t>
            </a:r>
          </a:p>
        </p:txBody>
      </p:sp>
      <p:sp>
        <p:nvSpPr>
          <p:cNvPr id="30" name="TextBox 29">
            <a:extLst>
              <a:ext uri="{FF2B5EF4-FFF2-40B4-BE49-F238E27FC236}">
                <a16:creationId xmlns:a16="http://schemas.microsoft.com/office/drawing/2014/main" id="{EC5ED54A-DB5F-484F-9824-69F9E1335D0B}"/>
              </a:ext>
            </a:extLst>
          </p:cNvPr>
          <p:cNvSpPr txBox="1"/>
          <p:nvPr/>
        </p:nvSpPr>
        <p:spPr>
          <a:xfrm>
            <a:off x="1827002" y="4967019"/>
            <a:ext cx="1650691" cy="307777"/>
          </a:xfrm>
          <a:prstGeom prst="rect">
            <a:avLst/>
          </a:prstGeom>
          <a:noFill/>
        </p:spPr>
        <p:txBody>
          <a:bodyPr wrap="square" rtlCol="0">
            <a:spAutoFit/>
          </a:bodyPr>
          <a:lstStyle/>
          <a:p>
            <a:r>
              <a:rPr lang="en-US" sz="1400" dirty="0">
                <a:solidFill>
                  <a:schemeClr val="tx1">
                    <a:lumMod val="75000"/>
                    <a:lumOff val="25000"/>
                  </a:schemeClr>
                </a:solidFill>
                <a:latin typeface="+mj-lt"/>
              </a:rPr>
              <a:t>Clustered points</a:t>
            </a:r>
          </a:p>
        </p:txBody>
      </p:sp>
    </p:spTree>
    <p:extLst>
      <p:ext uri="{BB962C8B-B14F-4D97-AF65-F5344CB8AC3E}">
        <p14:creationId xmlns:p14="http://schemas.microsoft.com/office/powerpoint/2010/main" val="1895740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12"/>
          <p:cNvSpPr txBox="1">
            <a:spLocks noGrp="1"/>
          </p:cNvSpPr>
          <p:nvPr>
            <p:ph type="title"/>
          </p:nvPr>
        </p:nvSpPr>
        <p:spPr>
          <a:xfrm>
            <a:off x="1000125" y="365124"/>
            <a:ext cx="10233000" cy="479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i="1" dirty="0" err="1"/>
              <a:t>Cladophora</a:t>
            </a:r>
            <a:r>
              <a:rPr lang="en-US" i="1" dirty="0"/>
              <a:t> </a:t>
            </a:r>
            <a:r>
              <a:rPr lang="en-US" i="1" dirty="0" err="1"/>
              <a:t>glomerata</a:t>
            </a:r>
            <a:endParaRPr i="1" dirty="0"/>
          </a:p>
        </p:txBody>
      </p:sp>
      <p:sp>
        <p:nvSpPr>
          <p:cNvPr id="119" name="Google Shape;119;p12"/>
          <p:cNvSpPr txBox="1">
            <a:spLocks noGrp="1"/>
          </p:cNvSpPr>
          <p:nvPr>
            <p:ph type="body" idx="1"/>
          </p:nvPr>
        </p:nvSpPr>
        <p:spPr>
          <a:xfrm>
            <a:off x="1000126" y="1023214"/>
            <a:ext cx="10233000" cy="2336586"/>
          </a:xfrm>
          <a:prstGeom prst="rect">
            <a:avLst/>
          </a:prstGeom>
        </p:spPr>
        <p:txBody>
          <a:bodyPr spcFirstLastPara="1" wrap="square" lIns="91425" tIns="45700" rIns="91425" bIns="45700" anchor="t" anchorCtr="0">
            <a:noAutofit/>
          </a:bodyPr>
          <a:lstStyle/>
          <a:p>
            <a:pPr marL="342900" lvl="0" indent="-342900">
              <a:lnSpc>
                <a:spcPct val="100000"/>
              </a:lnSpc>
              <a:spcBef>
                <a:spcPts val="600"/>
              </a:spcBef>
              <a:buSzTx/>
              <a:buFont typeface="Wingdings 3" panose="05040102010807070707" pitchFamily="18" charset="2"/>
              <a:buChar char="}"/>
            </a:pPr>
            <a:r>
              <a:rPr lang="en-US" sz="2400" dirty="0">
                <a:solidFill>
                  <a:schemeClr val="tx1">
                    <a:lumMod val="75000"/>
                    <a:lumOff val="25000"/>
                  </a:schemeClr>
                </a:solidFill>
              </a:rPr>
              <a:t>Green macroalgae that grows on hard surfaces at the bottom of freshwater lakes</a:t>
            </a:r>
          </a:p>
          <a:p>
            <a:pPr marL="342900" lvl="0" indent="-342900">
              <a:lnSpc>
                <a:spcPct val="100000"/>
              </a:lnSpc>
              <a:spcBef>
                <a:spcPts val="600"/>
              </a:spcBef>
              <a:buSzTx/>
              <a:buFont typeface="Wingdings 3" panose="05040102010807070707" pitchFamily="18" charset="2"/>
              <a:buChar char="}"/>
            </a:pPr>
            <a:r>
              <a:rPr lang="en-US" sz="2400" dirty="0">
                <a:solidFill>
                  <a:schemeClr val="tx1">
                    <a:lumMod val="75000"/>
                    <a:lumOff val="25000"/>
                  </a:schemeClr>
                </a:solidFill>
              </a:rPr>
              <a:t>Wind and water currents cause the algae to detach and float onshore</a:t>
            </a:r>
          </a:p>
          <a:p>
            <a:pPr marL="342900" lvl="0" indent="-342900">
              <a:lnSpc>
                <a:spcPct val="100000"/>
              </a:lnSpc>
              <a:spcBef>
                <a:spcPts val="600"/>
              </a:spcBef>
              <a:buSzTx/>
              <a:buFont typeface="Wingdings 3" panose="05040102010807070707" pitchFamily="18" charset="2"/>
              <a:buChar char="}"/>
            </a:pPr>
            <a:r>
              <a:rPr lang="en-US" sz="2400" dirty="0">
                <a:solidFill>
                  <a:schemeClr val="tx1">
                    <a:lumMod val="75000"/>
                    <a:lumOff val="25000"/>
                  </a:schemeClr>
                </a:solidFill>
              </a:rPr>
              <a:t>Peak sloughing occurs from June to September</a:t>
            </a:r>
            <a:endParaRPr sz="2400" dirty="0">
              <a:solidFill>
                <a:schemeClr val="tx1">
                  <a:lumMod val="75000"/>
                  <a:lumOff val="25000"/>
                </a:schemeClr>
              </a:solidFill>
            </a:endParaRPr>
          </a:p>
          <a:p>
            <a:pPr marL="342900" lvl="0" indent="-342900" algn="l" rtl="0">
              <a:lnSpc>
                <a:spcPct val="100000"/>
              </a:lnSpc>
              <a:spcBef>
                <a:spcPts val="600"/>
              </a:spcBef>
              <a:buFont typeface="Wingdings 3" panose="05040102010807070707" pitchFamily="18" charset="2"/>
              <a:buChar char="}"/>
            </a:pPr>
            <a:endParaRPr sz="2400" dirty="0"/>
          </a:p>
        </p:txBody>
      </p:sp>
      <p:pic>
        <p:nvPicPr>
          <p:cNvPr id="120" name="Google Shape;120;p12"/>
          <p:cNvPicPr preferRelativeResize="0"/>
          <p:nvPr/>
        </p:nvPicPr>
        <p:blipFill rotWithShape="1">
          <a:blip r:embed="rId3" cstate="email">
            <a:alphaModFix/>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r="7454"/>
          <a:stretch/>
        </p:blipFill>
        <p:spPr>
          <a:xfrm>
            <a:off x="4264980" y="3581650"/>
            <a:ext cx="3657600" cy="2843925"/>
          </a:xfrm>
          <a:prstGeom prst="rect">
            <a:avLst/>
          </a:prstGeom>
          <a:noFill/>
          <a:ln>
            <a:solidFill>
              <a:schemeClr val="tx1">
                <a:lumMod val="75000"/>
                <a:lumOff val="25000"/>
              </a:schemeClr>
            </a:solidFill>
          </a:ln>
        </p:spPr>
      </p:pic>
      <p:pic>
        <p:nvPicPr>
          <p:cNvPr id="121" name="Google Shape;121;p12"/>
          <p:cNvPicPr preferRelativeResize="0"/>
          <p:nvPr/>
        </p:nvPicPr>
        <p:blipFill rotWithShape="1">
          <a:blip r:embed="rId5" cstate="email">
            <a:alphaModFix/>
            <a:extLst>
              <a:ext uri="{BEBA8EAE-BF5A-486C-A8C5-ECC9F3942E4B}">
                <a14:imgProps xmlns:a14="http://schemas.microsoft.com/office/drawing/2010/main">
                  <a14:imgLayer r:embed="rId6">
                    <a14:imgEffect>
                      <a14:sharpenSoften amount="25000"/>
                    </a14:imgEffect>
                    <a14:imgEffect>
                      <a14:brightnessContrast bright="-20000" contrast="40000"/>
                    </a14:imgEffect>
                  </a14:imgLayer>
                </a14:imgProps>
              </a:ext>
              <a:ext uri="{28A0092B-C50C-407E-A947-70E740481C1C}">
                <a14:useLocalDpi xmlns:a14="http://schemas.microsoft.com/office/drawing/2010/main"/>
              </a:ext>
            </a:extLst>
          </a:blip>
          <a:srcRect l="2440" r="5013"/>
          <a:stretch/>
        </p:blipFill>
        <p:spPr>
          <a:xfrm>
            <a:off x="8229598" y="3581650"/>
            <a:ext cx="3657601" cy="2843925"/>
          </a:xfrm>
          <a:prstGeom prst="rect">
            <a:avLst/>
          </a:prstGeom>
          <a:noFill/>
          <a:ln>
            <a:solidFill>
              <a:schemeClr val="tx1">
                <a:lumMod val="75000"/>
                <a:lumOff val="25000"/>
              </a:schemeClr>
            </a:solidFill>
          </a:ln>
        </p:spPr>
      </p:pic>
      <p:sp>
        <p:nvSpPr>
          <p:cNvPr id="122" name="Google Shape;122;p12"/>
          <p:cNvSpPr txBox="1"/>
          <p:nvPr/>
        </p:nvSpPr>
        <p:spPr>
          <a:xfrm>
            <a:off x="204502" y="6373104"/>
            <a:ext cx="4050792" cy="27432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a:solidFill>
                  <a:schemeClr val="tx1">
                    <a:lumMod val="75000"/>
                    <a:lumOff val="25000"/>
                  </a:schemeClr>
                </a:solidFill>
                <a:latin typeface="Century Gothic"/>
                <a:ea typeface="Century Gothic"/>
                <a:cs typeface="Century Gothic"/>
                <a:sym typeface="Century Gothic"/>
              </a:rPr>
              <a:t>Image Source: John, Flickr</a:t>
            </a:r>
            <a:endParaRPr sz="1200" dirty="0">
              <a:solidFill>
                <a:schemeClr val="tx1">
                  <a:lumMod val="75000"/>
                  <a:lumOff val="25000"/>
                </a:schemeClr>
              </a:solidFill>
              <a:latin typeface="Century Gothic"/>
              <a:ea typeface="Century Gothic"/>
              <a:cs typeface="Century Gothic"/>
              <a:sym typeface="Century Gothic"/>
            </a:endParaRPr>
          </a:p>
        </p:txBody>
      </p:sp>
      <p:sp>
        <p:nvSpPr>
          <p:cNvPr id="123" name="Google Shape;123;p12"/>
          <p:cNvSpPr txBox="1"/>
          <p:nvPr/>
        </p:nvSpPr>
        <p:spPr>
          <a:xfrm>
            <a:off x="8113030" y="6373104"/>
            <a:ext cx="4050792" cy="27432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a:solidFill>
                  <a:schemeClr val="tx1">
                    <a:lumMod val="75000"/>
                    <a:lumOff val="25000"/>
                  </a:schemeClr>
                </a:solidFill>
                <a:latin typeface="Century Gothic"/>
                <a:ea typeface="Century Gothic"/>
                <a:cs typeface="Century Gothic"/>
                <a:sym typeface="Century Gothic"/>
              </a:rPr>
              <a:t>Image Source:  Scott Higgins, University of Waterloo</a:t>
            </a:r>
            <a:endParaRPr sz="1200" dirty="0">
              <a:solidFill>
                <a:schemeClr val="tx1">
                  <a:lumMod val="75000"/>
                  <a:lumOff val="25000"/>
                </a:schemeClr>
              </a:solidFill>
              <a:latin typeface="Century Gothic"/>
              <a:ea typeface="Century Gothic"/>
              <a:cs typeface="Century Gothic"/>
              <a:sym typeface="Century Gothic"/>
            </a:endParaRPr>
          </a:p>
        </p:txBody>
      </p:sp>
      <p:sp>
        <p:nvSpPr>
          <p:cNvPr id="124" name="Google Shape;124;p12"/>
          <p:cNvSpPr txBox="1"/>
          <p:nvPr/>
        </p:nvSpPr>
        <p:spPr>
          <a:xfrm>
            <a:off x="4166350" y="6373104"/>
            <a:ext cx="4050792" cy="27432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a:solidFill>
                  <a:schemeClr val="tx1">
                    <a:lumMod val="75000"/>
                    <a:lumOff val="25000"/>
                  </a:schemeClr>
                </a:solidFill>
                <a:latin typeface="Century Gothic"/>
                <a:ea typeface="Century Gothic"/>
                <a:cs typeface="Century Gothic"/>
                <a:sym typeface="Century Gothic"/>
              </a:rPr>
              <a:t>Image Source: Scott Higgins, University of Waterloo</a:t>
            </a:r>
            <a:endParaRPr sz="1200" dirty="0">
              <a:solidFill>
                <a:schemeClr val="tx1">
                  <a:lumMod val="75000"/>
                  <a:lumOff val="25000"/>
                </a:schemeClr>
              </a:solidFill>
              <a:latin typeface="Century Gothic"/>
              <a:ea typeface="Century Gothic"/>
              <a:cs typeface="Century Gothic"/>
              <a:sym typeface="Century Gothic"/>
            </a:endParaRPr>
          </a:p>
        </p:txBody>
      </p:sp>
      <p:pic>
        <p:nvPicPr>
          <p:cNvPr id="125" name="Google Shape;125;p12"/>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300362" y="3581650"/>
            <a:ext cx="3657600" cy="2843924"/>
          </a:xfrm>
          <a:prstGeom prst="rect">
            <a:avLst/>
          </a:prstGeom>
          <a:noFill/>
          <a:ln>
            <a:solidFill>
              <a:schemeClr val="tx1">
                <a:lumMod val="75000"/>
                <a:lumOff val="25000"/>
              </a:schemeClr>
            </a:solid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085468" y="1082528"/>
            <a:ext cx="10608549" cy="5601607"/>
            <a:chOff x="152400" y="153955"/>
            <a:chExt cx="11887200" cy="6400800"/>
          </a:xfrm>
        </p:grpSpPr>
        <p:pic>
          <p:nvPicPr>
            <p:cNvPr id="12" name="Picture 11">
              <a:extLst>
                <a:ext uri="{FF2B5EF4-FFF2-40B4-BE49-F238E27FC236}">
                  <a16:creationId xmlns:a16="http://schemas.microsoft.com/office/drawing/2014/main" id="{17E534FC-B6C7-4071-B737-4FD438900F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53955"/>
              <a:ext cx="11887200" cy="6400800"/>
            </a:xfrm>
            <a:prstGeom prst="rect">
              <a:avLst/>
            </a:prstGeom>
          </p:spPr>
        </p:pic>
        <p:sp>
          <p:nvSpPr>
            <p:cNvPr id="13" name="Speech Bubble: Rectangle 6">
              <a:extLst>
                <a:ext uri="{FF2B5EF4-FFF2-40B4-BE49-F238E27FC236}">
                  <a16:creationId xmlns:a16="http://schemas.microsoft.com/office/drawing/2014/main" id="{77AA7EF6-CBF5-4C41-B37E-5E2D13DC20AA}"/>
                </a:ext>
              </a:extLst>
            </p:cNvPr>
            <p:cNvSpPr/>
            <p:nvPr/>
          </p:nvSpPr>
          <p:spPr>
            <a:xfrm>
              <a:off x="3102427" y="500742"/>
              <a:ext cx="1533950" cy="186605"/>
            </a:xfrm>
            <a:prstGeom prst="wedgeRectCallout">
              <a:avLst>
                <a:gd name="adj1" fmla="val -70833"/>
                <a:gd name="adj2" fmla="val 56440"/>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Century Gothic" panose="020B0502020202020204" pitchFamily="34" charset="0"/>
                </a:rPr>
                <a:t>Doctors Park</a:t>
              </a:r>
            </a:p>
          </p:txBody>
        </p:sp>
        <p:sp>
          <p:nvSpPr>
            <p:cNvPr id="14" name="Speech Bubble: Rectangle 9">
              <a:extLst>
                <a:ext uri="{FF2B5EF4-FFF2-40B4-BE49-F238E27FC236}">
                  <a16:creationId xmlns:a16="http://schemas.microsoft.com/office/drawing/2014/main" id="{2AFB23B6-3C8D-4D0D-A9A1-CE5F4142B3F5}"/>
                </a:ext>
              </a:extLst>
            </p:cNvPr>
            <p:cNvSpPr/>
            <p:nvPr/>
          </p:nvSpPr>
          <p:spPr>
            <a:xfrm>
              <a:off x="1227057" y="1984312"/>
              <a:ext cx="1508684" cy="202160"/>
            </a:xfrm>
            <a:prstGeom prst="wedgeRectCallout">
              <a:avLst>
                <a:gd name="adj1" fmla="val 61667"/>
                <a:gd name="adj2" fmla="val 137795"/>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Century Gothic" panose="020B0502020202020204" pitchFamily="34" charset="0"/>
                </a:rPr>
                <a:t>Atwater Beach</a:t>
              </a:r>
            </a:p>
          </p:txBody>
        </p:sp>
        <p:sp>
          <p:nvSpPr>
            <p:cNvPr id="15" name="Speech Bubble: Rectangle 11">
              <a:extLst>
                <a:ext uri="{FF2B5EF4-FFF2-40B4-BE49-F238E27FC236}">
                  <a16:creationId xmlns:a16="http://schemas.microsoft.com/office/drawing/2014/main" id="{77E3FB1A-2504-47D5-AE3B-7123742AE8DD}"/>
                </a:ext>
              </a:extLst>
            </p:cNvPr>
            <p:cNvSpPr/>
            <p:nvPr/>
          </p:nvSpPr>
          <p:spPr>
            <a:xfrm>
              <a:off x="3102428" y="2500598"/>
              <a:ext cx="1533950" cy="205281"/>
            </a:xfrm>
            <a:prstGeom prst="wedgeRectCallout">
              <a:avLst>
                <a:gd name="adj1" fmla="val -56369"/>
                <a:gd name="adj2" fmla="val 102663"/>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Century Gothic" panose="020B0502020202020204" pitchFamily="34" charset="0"/>
                </a:rPr>
                <a:t>Bradford Beach</a:t>
              </a:r>
            </a:p>
          </p:txBody>
        </p:sp>
        <p:sp>
          <p:nvSpPr>
            <p:cNvPr id="16" name="Speech Bubble: Rectangle 13">
              <a:extLst>
                <a:ext uri="{FF2B5EF4-FFF2-40B4-BE49-F238E27FC236}">
                  <a16:creationId xmlns:a16="http://schemas.microsoft.com/office/drawing/2014/main" id="{D76C8D4A-EDB6-4400-B4CD-BD3C12E0243F}"/>
                </a:ext>
              </a:extLst>
            </p:cNvPr>
            <p:cNvSpPr/>
            <p:nvPr/>
          </p:nvSpPr>
          <p:spPr>
            <a:xfrm>
              <a:off x="2990460" y="3027784"/>
              <a:ext cx="1400621" cy="245706"/>
            </a:xfrm>
            <a:prstGeom prst="wedgeRectCallout">
              <a:avLst>
                <a:gd name="adj1" fmla="val -61458"/>
                <a:gd name="adj2" fmla="val 5592"/>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Century Gothic" panose="020B0502020202020204" pitchFamily="34" charset="0"/>
                </a:rPr>
                <a:t>Veterans Park</a:t>
              </a:r>
            </a:p>
          </p:txBody>
        </p:sp>
        <p:sp>
          <p:nvSpPr>
            <p:cNvPr id="17" name="Speech Bubble: Rectangle 14">
              <a:extLst>
                <a:ext uri="{FF2B5EF4-FFF2-40B4-BE49-F238E27FC236}">
                  <a16:creationId xmlns:a16="http://schemas.microsoft.com/office/drawing/2014/main" id="{98E1CEBF-293E-4A3E-887B-6FE928E864F0}"/>
                </a:ext>
              </a:extLst>
            </p:cNvPr>
            <p:cNvSpPr/>
            <p:nvPr/>
          </p:nvSpPr>
          <p:spPr>
            <a:xfrm>
              <a:off x="2990458" y="4102359"/>
              <a:ext cx="1842350" cy="186605"/>
            </a:xfrm>
            <a:prstGeom prst="wedgeRectCallout">
              <a:avLst>
                <a:gd name="adj1" fmla="val -60137"/>
                <a:gd name="adj2" fmla="val 5593"/>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Century Gothic" panose="020B0502020202020204" pitchFamily="34" charset="0"/>
                </a:rPr>
                <a:t>South Shore Beach</a:t>
              </a:r>
            </a:p>
          </p:txBody>
        </p:sp>
        <p:sp>
          <p:nvSpPr>
            <p:cNvPr id="18" name="Speech Bubble: Rectangle 16">
              <a:extLst>
                <a:ext uri="{FF2B5EF4-FFF2-40B4-BE49-F238E27FC236}">
                  <a16:creationId xmlns:a16="http://schemas.microsoft.com/office/drawing/2014/main" id="{C6284116-FF5E-4336-9E77-39F62B73294A}"/>
                </a:ext>
              </a:extLst>
            </p:cNvPr>
            <p:cNvSpPr/>
            <p:nvPr/>
          </p:nvSpPr>
          <p:spPr>
            <a:xfrm>
              <a:off x="8479975" y="503847"/>
              <a:ext cx="1371601" cy="183501"/>
            </a:xfrm>
            <a:prstGeom prst="wedgeRectCallout">
              <a:avLst>
                <a:gd name="adj1" fmla="val -70833"/>
                <a:gd name="adj2" fmla="val 56440"/>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Century Gothic" panose="020B0502020202020204" pitchFamily="34" charset="0"/>
                </a:rPr>
                <a:t>Doctors Park</a:t>
              </a:r>
            </a:p>
          </p:txBody>
        </p:sp>
        <p:sp>
          <p:nvSpPr>
            <p:cNvPr id="19" name="Speech Bubble: Rectangle 17">
              <a:extLst>
                <a:ext uri="{FF2B5EF4-FFF2-40B4-BE49-F238E27FC236}">
                  <a16:creationId xmlns:a16="http://schemas.microsoft.com/office/drawing/2014/main" id="{6E45F59B-3845-458C-8FC6-77250FE65BB5}"/>
                </a:ext>
              </a:extLst>
            </p:cNvPr>
            <p:cNvSpPr/>
            <p:nvPr/>
          </p:nvSpPr>
          <p:spPr>
            <a:xfrm>
              <a:off x="6572055" y="1984312"/>
              <a:ext cx="1541233" cy="205264"/>
            </a:xfrm>
            <a:prstGeom prst="wedgeRectCallout">
              <a:avLst>
                <a:gd name="adj1" fmla="val 61667"/>
                <a:gd name="adj2" fmla="val 137795"/>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Century Gothic" panose="020B0502020202020204" pitchFamily="34" charset="0"/>
                </a:rPr>
                <a:t>Atwater Beach</a:t>
              </a:r>
            </a:p>
          </p:txBody>
        </p:sp>
        <p:sp>
          <p:nvSpPr>
            <p:cNvPr id="20" name="Speech Bubble: Rectangle 18">
              <a:extLst>
                <a:ext uri="{FF2B5EF4-FFF2-40B4-BE49-F238E27FC236}">
                  <a16:creationId xmlns:a16="http://schemas.microsoft.com/office/drawing/2014/main" id="{3A94DFE3-B866-4866-B4BC-3B6B70FD5578}"/>
                </a:ext>
              </a:extLst>
            </p:cNvPr>
            <p:cNvSpPr/>
            <p:nvPr/>
          </p:nvSpPr>
          <p:spPr>
            <a:xfrm>
              <a:off x="8479976" y="2500599"/>
              <a:ext cx="1542288" cy="205281"/>
            </a:xfrm>
            <a:prstGeom prst="wedgeRectCallout">
              <a:avLst>
                <a:gd name="adj1" fmla="val -56369"/>
                <a:gd name="adj2" fmla="val 102663"/>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Century Gothic" panose="020B0502020202020204" pitchFamily="34" charset="0"/>
                </a:rPr>
                <a:t>Bradford Beach</a:t>
              </a:r>
            </a:p>
          </p:txBody>
        </p:sp>
        <p:sp>
          <p:nvSpPr>
            <p:cNvPr id="21" name="Speech Bubble: Rectangle 19">
              <a:extLst>
                <a:ext uri="{FF2B5EF4-FFF2-40B4-BE49-F238E27FC236}">
                  <a16:creationId xmlns:a16="http://schemas.microsoft.com/office/drawing/2014/main" id="{CD699231-853D-4D78-B0BF-F9D3FB80193A}"/>
                </a:ext>
              </a:extLst>
            </p:cNvPr>
            <p:cNvSpPr/>
            <p:nvPr/>
          </p:nvSpPr>
          <p:spPr>
            <a:xfrm>
              <a:off x="6416511" y="2813180"/>
              <a:ext cx="1661944" cy="214604"/>
            </a:xfrm>
            <a:prstGeom prst="wedgeRectCallout">
              <a:avLst>
                <a:gd name="adj1" fmla="val 58955"/>
                <a:gd name="adj2" fmla="val 51355"/>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Century Gothic" panose="020B0502020202020204" pitchFamily="34" charset="0"/>
                </a:rPr>
                <a:t>McKinley Beach</a:t>
              </a:r>
            </a:p>
          </p:txBody>
        </p:sp>
        <p:sp>
          <p:nvSpPr>
            <p:cNvPr id="22" name="Speech Bubble: Rectangle 20">
              <a:extLst>
                <a:ext uri="{FF2B5EF4-FFF2-40B4-BE49-F238E27FC236}">
                  <a16:creationId xmlns:a16="http://schemas.microsoft.com/office/drawing/2014/main" id="{7EDAA036-49A9-4E3E-9F7C-9048E5A65047}"/>
                </a:ext>
              </a:extLst>
            </p:cNvPr>
            <p:cNvSpPr/>
            <p:nvPr/>
          </p:nvSpPr>
          <p:spPr>
            <a:xfrm>
              <a:off x="8357126" y="3027786"/>
              <a:ext cx="1494449" cy="257126"/>
            </a:xfrm>
            <a:prstGeom prst="wedgeRectCallout">
              <a:avLst>
                <a:gd name="adj1" fmla="val -61458"/>
                <a:gd name="adj2" fmla="val 5592"/>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Century Gothic" panose="020B0502020202020204" pitchFamily="34" charset="0"/>
                </a:rPr>
                <a:t>Veterans Park</a:t>
              </a:r>
            </a:p>
          </p:txBody>
        </p:sp>
        <p:sp>
          <p:nvSpPr>
            <p:cNvPr id="23" name="Speech Bubble: Rectangle 21">
              <a:extLst>
                <a:ext uri="{FF2B5EF4-FFF2-40B4-BE49-F238E27FC236}">
                  <a16:creationId xmlns:a16="http://schemas.microsoft.com/office/drawing/2014/main" id="{52C74062-2549-48D4-A26B-127DE532D0FB}"/>
                </a:ext>
              </a:extLst>
            </p:cNvPr>
            <p:cNvSpPr/>
            <p:nvPr/>
          </p:nvSpPr>
          <p:spPr>
            <a:xfrm>
              <a:off x="8368007" y="4105464"/>
              <a:ext cx="1880501" cy="183501"/>
            </a:xfrm>
            <a:prstGeom prst="wedgeRectCallout">
              <a:avLst>
                <a:gd name="adj1" fmla="val -60137"/>
                <a:gd name="adj2" fmla="val 5593"/>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Century Gothic" panose="020B0502020202020204" pitchFamily="34" charset="0"/>
                </a:rPr>
                <a:t>South Shore Beach</a:t>
              </a:r>
            </a:p>
          </p:txBody>
        </p:sp>
        <p:sp>
          <p:nvSpPr>
            <p:cNvPr id="24" name="Speech Bubble: Rectangle 22">
              <a:extLst>
                <a:ext uri="{FF2B5EF4-FFF2-40B4-BE49-F238E27FC236}">
                  <a16:creationId xmlns:a16="http://schemas.microsoft.com/office/drawing/2014/main" id="{A4CE01CA-C3C4-49A8-8EC5-EDC1AFEA9EF1}"/>
                </a:ext>
              </a:extLst>
            </p:cNvPr>
            <p:cNvSpPr/>
            <p:nvPr/>
          </p:nvSpPr>
          <p:spPr>
            <a:xfrm>
              <a:off x="6988691" y="5542385"/>
              <a:ext cx="1745704" cy="183502"/>
            </a:xfrm>
            <a:prstGeom prst="wedgeRectCallout">
              <a:avLst>
                <a:gd name="adj1" fmla="val 51944"/>
                <a:gd name="adj2" fmla="val 142881"/>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Century Gothic" panose="020B0502020202020204" pitchFamily="34" charset="0"/>
                </a:rPr>
                <a:t>Grant Park Beach</a:t>
              </a:r>
            </a:p>
          </p:txBody>
        </p:sp>
        <p:sp>
          <p:nvSpPr>
            <p:cNvPr id="25" name="Speech Bubble: Rectangle 51">
              <a:extLst>
                <a:ext uri="{FF2B5EF4-FFF2-40B4-BE49-F238E27FC236}">
                  <a16:creationId xmlns:a16="http://schemas.microsoft.com/office/drawing/2014/main" id="{24EC3B55-78FD-4127-9C61-9E1D56F26844}"/>
                </a:ext>
              </a:extLst>
            </p:cNvPr>
            <p:cNvSpPr/>
            <p:nvPr/>
          </p:nvSpPr>
          <p:spPr>
            <a:xfrm>
              <a:off x="1071513" y="2813180"/>
              <a:ext cx="1551645" cy="214604"/>
            </a:xfrm>
            <a:prstGeom prst="wedgeRectCallout">
              <a:avLst>
                <a:gd name="adj1" fmla="val 58955"/>
                <a:gd name="adj2" fmla="val 51355"/>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Century Gothic" panose="020B0502020202020204" pitchFamily="34" charset="0"/>
                </a:rPr>
                <a:t>McKinley Beach</a:t>
              </a:r>
            </a:p>
          </p:txBody>
        </p:sp>
        <p:sp>
          <p:nvSpPr>
            <p:cNvPr id="26" name="Speech Bubble: Rectangle 52">
              <a:extLst>
                <a:ext uri="{FF2B5EF4-FFF2-40B4-BE49-F238E27FC236}">
                  <a16:creationId xmlns:a16="http://schemas.microsoft.com/office/drawing/2014/main" id="{78B5981A-4156-4237-883C-D49F95884578}"/>
                </a:ext>
              </a:extLst>
            </p:cNvPr>
            <p:cNvSpPr/>
            <p:nvPr/>
          </p:nvSpPr>
          <p:spPr>
            <a:xfrm>
              <a:off x="1524001" y="5542385"/>
              <a:ext cx="1745766" cy="183502"/>
            </a:xfrm>
            <a:prstGeom prst="wedgeRectCallout">
              <a:avLst>
                <a:gd name="adj1" fmla="val 51944"/>
                <a:gd name="adj2" fmla="val 142881"/>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Century Gothic" panose="020B0502020202020204" pitchFamily="34" charset="0"/>
                </a:rPr>
                <a:t>Grant Park Beach</a:t>
              </a:r>
            </a:p>
          </p:txBody>
        </p:sp>
        <p:sp>
          <p:nvSpPr>
            <p:cNvPr id="27" name="TextBox 26">
              <a:extLst>
                <a:ext uri="{FF2B5EF4-FFF2-40B4-BE49-F238E27FC236}">
                  <a16:creationId xmlns:a16="http://schemas.microsoft.com/office/drawing/2014/main" id="{AB2CFBF2-9245-4E6B-872E-5BC7493547E0}"/>
                </a:ext>
              </a:extLst>
            </p:cNvPr>
            <p:cNvSpPr txBox="1"/>
            <p:nvPr/>
          </p:nvSpPr>
          <p:spPr>
            <a:xfrm>
              <a:off x="880193" y="353493"/>
              <a:ext cx="2870713" cy="584775"/>
            </a:xfrm>
            <a:prstGeom prst="rect">
              <a:avLst/>
            </a:prstGeom>
            <a:noFill/>
          </p:spPr>
          <p:txBody>
            <a:bodyPr wrap="square" rtlCol="0">
              <a:spAutoFit/>
            </a:bodyPr>
            <a:lstStyle/>
            <a:p>
              <a:r>
                <a:rPr lang="en-US" sz="3200" b="1" dirty="0">
                  <a:solidFill>
                    <a:schemeClr val="bg1"/>
                  </a:solidFill>
                  <a:latin typeface="Century Gothic" panose="020B0502020202020204" pitchFamily="34" charset="0"/>
                </a:rPr>
                <a:t>Phase 1</a:t>
              </a:r>
            </a:p>
          </p:txBody>
        </p:sp>
        <p:sp>
          <p:nvSpPr>
            <p:cNvPr id="28" name="TextBox 27">
              <a:extLst>
                <a:ext uri="{FF2B5EF4-FFF2-40B4-BE49-F238E27FC236}">
                  <a16:creationId xmlns:a16="http://schemas.microsoft.com/office/drawing/2014/main" id="{D6EF91C3-4FE1-48FC-91ED-09B148DBADAE}"/>
                </a:ext>
              </a:extLst>
            </p:cNvPr>
            <p:cNvSpPr txBox="1"/>
            <p:nvPr/>
          </p:nvSpPr>
          <p:spPr>
            <a:xfrm>
              <a:off x="6091348" y="353493"/>
              <a:ext cx="2870713" cy="584775"/>
            </a:xfrm>
            <a:prstGeom prst="rect">
              <a:avLst/>
            </a:prstGeom>
            <a:noFill/>
          </p:spPr>
          <p:txBody>
            <a:bodyPr wrap="square" rtlCol="0">
              <a:spAutoFit/>
            </a:bodyPr>
            <a:lstStyle/>
            <a:p>
              <a:r>
                <a:rPr lang="en-US" sz="3200" b="1" dirty="0">
                  <a:solidFill>
                    <a:schemeClr val="bg1"/>
                  </a:solidFill>
                  <a:latin typeface="Century Gothic" panose="020B0502020202020204" pitchFamily="34" charset="0"/>
                </a:rPr>
                <a:t>Phase 2</a:t>
              </a:r>
            </a:p>
          </p:txBody>
        </p:sp>
      </p:grpSp>
      <p:sp>
        <p:nvSpPr>
          <p:cNvPr id="2" name="Title 1">
            <a:extLst>
              <a:ext uri="{FF2B5EF4-FFF2-40B4-BE49-F238E27FC236}">
                <a16:creationId xmlns:a16="http://schemas.microsoft.com/office/drawing/2014/main" id="{B22E04F5-B1F7-4C45-B517-09A7B84367F7}"/>
              </a:ext>
            </a:extLst>
          </p:cNvPr>
          <p:cNvSpPr>
            <a:spLocks noGrp="1"/>
          </p:cNvSpPr>
          <p:nvPr>
            <p:ph type="title"/>
          </p:nvPr>
        </p:nvSpPr>
        <p:spPr>
          <a:xfrm>
            <a:off x="1085468" y="334185"/>
            <a:ext cx="10460355" cy="479425"/>
          </a:xfrm>
        </p:spPr>
        <p:txBody>
          <a:bodyPr/>
          <a:lstStyle/>
          <a:p>
            <a:r>
              <a:rPr lang="en-US" sz="3500" dirty="0"/>
              <a:t>Results: </a:t>
            </a:r>
            <a:r>
              <a:rPr lang="en-US" sz="3500" dirty="0" err="1"/>
              <a:t>Washup</a:t>
            </a:r>
            <a:r>
              <a:rPr lang="en-US" sz="3500" dirty="0"/>
              <a:t> Predictive Map vs. Modeled </a:t>
            </a:r>
            <a:r>
              <a:rPr lang="en-US" sz="3500" i="1" dirty="0" err="1"/>
              <a:t>Cladophora</a:t>
            </a:r>
            <a:r>
              <a:rPr lang="en-US" sz="3500" dirty="0"/>
              <a:t> </a:t>
            </a:r>
            <a:r>
              <a:rPr lang="en-US" sz="3500" dirty="0" err="1"/>
              <a:t>Washup</a:t>
            </a:r>
            <a:endParaRPr lang="en-US" sz="3500" dirty="0"/>
          </a:p>
        </p:txBody>
      </p:sp>
    </p:spTree>
    <p:extLst>
      <p:ext uri="{BB962C8B-B14F-4D97-AF65-F5344CB8AC3E}">
        <p14:creationId xmlns:p14="http://schemas.microsoft.com/office/powerpoint/2010/main" val="7141663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Uncertainties</a:t>
            </a:r>
          </a:p>
        </p:txBody>
      </p:sp>
      <p:sp>
        <p:nvSpPr>
          <p:cNvPr id="4" name="Text Placeholder 3"/>
          <p:cNvSpPr>
            <a:spLocks noGrp="1"/>
          </p:cNvSpPr>
          <p:nvPr>
            <p:ph type="body" sz="half" idx="2"/>
          </p:nvPr>
        </p:nvSpPr>
        <p:spPr>
          <a:xfrm>
            <a:off x="703563" y="1052236"/>
            <a:ext cx="6529916" cy="5183851"/>
          </a:xfrm>
        </p:spPr>
        <p:txBody>
          <a:bodyPr>
            <a:noAutofit/>
          </a:bodyPr>
          <a:lstStyle/>
          <a:p>
            <a:pPr>
              <a:lnSpc>
                <a:spcPct val="100000"/>
              </a:lnSpc>
              <a:spcBef>
                <a:spcPts val="0"/>
              </a:spcBef>
              <a:spcAft>
                <a:spcPts val="600"/>
              </a:spcAft>
              <a:buClr>
                <a:srgbClr val="3289B4"/>
              </a:buClr>
            </a:pPr>
            <a:r>
              <a:rPr lang="en-US" sz="2100" b="1" dirty="0"/>
              <a:t>Chlorophyll-a Indicator</a:t>
            </a:r>
          </a:p>
          <a:p>
            <a:pPr marL="342900" indent="-342900">
              <a:lnSpc>
                <a:spcPct val="100000"/>
              </a:lnSpc>
              <a:spcBef>
                <a:spcPts val="0"/>
              </a:spcBef>
              <a:spcAft>
                <a:spcPts val="600"/>
              </a:spcAft>
              <a:buClr>
                <a:srgbClr val="3289B4"/>
              </a:buClr>
              <a:buFont typeface="Wingdings 3" panose="05040102010807070707" pitchFamily="18" charset="2"/>
              <a:buChar char=""/>
            </a:pPr>
            <a:r>
              <a:rPr lang="en-US" sz="2100" dirty="0"/>
              <a:t>Could also detect other phytoplankton</a:t>
            </a:r>
            <a:endParaRPr lang="en-US" sz="2100" b="1" dirty="0"/>
          </a:p>
          <a:p>
            <a:pPr marL="342900" indent="-342900">
              <a:lnSpc>
                <a:spcPct val="100000"/>
              </a:lnSpc>
              <a:spcBef>
                <a:spcPts val="0"/>
              </a:spcBef>
              <a:spcAft>
                <a:spcPts val="600"/>
              </a:spcAft>
              <a:buClr>
                <a:srgbClr val="3289B4"/>
              </a:buClr>
              <a:buFont typeface="Wingdings 3" panose="05040102010807070707" pitchFamily="18" charset="2"/>
              <a:buChar char=""/>
            </a:pPr>
            <a:r>
              <a:rPr lang="en-US" sz="2100" dirty="0"/>
              <a:t>Lack of </a:t>
            </a:r>
            <a:r>
              <a:rPr lang="en-US" sz="2100" i="1" dirty="0"/>
              <a:t>in situ</a:t>
            </a:r>
            <a:r>
              <a:rPr lang="en-US" sz="2100" dirty="0"/>
              <a:t> data for floating </a:t>
            </a:r>
            <a:r>
              <a:rPr lang="en-US" sz="2100" i="1" dirty="0" err="1" smtClean="0"/>
              <a:t>Cladophora</a:t>
            </a:r>
            <a:endParaRPr lang="en-US" sz="2100" i="1" dirty="0" smtClean="0"/>
          </a:p>
          <a:p>
            <a:pPr>
              <a:lnSpc>
                <a:spcPct val="100000"/>
              </a:lnSpc>
              <a:spcBef>
                <a:spcPts val="0"/>
              </a:spcBef>
              <a:spcAft>
                <a:spcPts val="600"/>
              </a:spcAft>
              <a:buClr>
                <a:srgbClr val="3289B4"/>
              </a:buClr>
            </a:pPr>
            <a:endParaRPr lang="en-US" sz="800" i="1" dirty="0"/>
          </a:p>
          <a:p>
            <a:pPr>
              <a:lnSpc>
                <a:spcPct val="100000"/>
              </a:lnSpc>
              <a:spcBef>
                <a:spcPts val="0"/>
              </a:spcBef>
              <a:spcAft>
                <a:spcPts val="600"/>
              </a:spcAft>
              <a:buClr>
                <a:srgbClr val="3289B4"/>
              </a:buClr>
            </a:pPr>
            <a:r>
              <a:rPr lang="en-US" sz="2100" b="1" dirty="0"/>
              <a:t>Modeling Surface Current Data </a:t>
            </a:r>
          </a:p>
          <a:p>
            <a:pPr marL="342900" indent="-342900">
              <a:lnSpc>
                <a:spcPct val="100000"/>
              </a:lnSpc>
              <a:spcBef>
                <a:spcPts val="0"/>
              </a:spcBef>
              <a:spcAft>
                <a:spcPts val="600"/>
              </a:spcAft>
              <a:buClr>
                <a:srgbClr val="3289B4"/>
              </a:buClr>
              <a:buFont typeface="Wingdings 3" panose="05040102010807070707" pitchFamily="18" charset="2"/>
              <a:buChar char=""/>
            </a:pPr>
            <a:r>
              <a:rPr lang="en-US" sz="2100" dirty="0"/>
              <a:t>Represents a highly simplified model</a:t>
            </a:r>
            <a:endParaRPr lang="en-US" sz="2100" b="1" dirty="0"/>
          </a:p>
          <a:p>
            <a:pPr marL="342900" indent="-342900">
              <a:lnSpc>
                <a:spcPct val="100000"/>
              </a:lnSpc>
              <a:spcBef>
                <a:spcPts val="0"/>
              </a:spcBef>
              <a:spcAft>
                <a:spcPts val="600"/>
              </a:spcAft>
              <a:buClr>
                <a:srgbClr val="3289B4"/>
              </a:buClr>
              <a:buFont typeface="Wingdings 3" panose="05040102010807070707" pitchFamily="18" charset="2"/>
              <a:buChar char=""/>
            </a:pPr>
            <a:r>
              <a:rPr lang="en-US" sz="2100" dirty="0"/>
              <a:t>Robust particle tracking software not easily integrated into </a:t>
            </a:r>
            <a:r>
              <a:rPr lang="en-US" sz="2100" dirty="0" smtClean="0"/>
              <a:t>ArcGIS</a:t>
            </a:r>
            <a:endParaRPr lang="en-US" sz="2100" i="1" dirty="0"/>
          </a:p>
          <a:p>
            <a:pPr>
              <a:lnSpc>
                <a:spcPct val="100000"/>
              </a:lnSpc>
              <a:spcBef>
                <a:spcPts val="0"/>
              </a:spcBef>
              <a:spcAft>
                <a:spcPts val="600"/>
              </a:spcAft>
              <a:buClr>
                <a:srgbClr val="3289B4"/>
              </a:buClr>
            </a:pPr>
            <a:endParaRPr lang="en-US" sz="800" i="1" dirty="0"/>
          </a:p>
          <a:p>
            <a:pPr>
              <a:lnSpc>
                <a:spcPct val="100000"/>
              </a:lnSpc>
              <a:spcBef>
                <a:spcPts val="0"/>
              </a:spcBef>
              <a:spcAft>
                <a:spcPts val="600"/>
              </a:spcAft>
              <a:buClr>
                <a:srgbClr val="3289B4"/>
              </a:buClr>
            </a:pPr>
            <a:r>
              <a:rPr lang="en-US" sz="2100" b="1" dirty="0"/>
              <a:t>Tool Validation</a:t>
            </a:r>
          </a:p>
          <a:p>
            <a:pPr marL="457200" indent="-457200">
              <a:lnSpc>
                <a:spcPct val="100000"/>
              </a:lnSpc>
              <a:spcBef>
                <a:spcPts val="0"/>
              </a:spcBef>
              <a:spcAft>
                <a:spcPts val="600"/>
              </a:spcAft>
              <a:buClr>
                <a:srgbClr val="3289B4"/>
              </a:buClr>
              <a:buFont typeface="Wingdings 3" panose="05040102010807070707" pitchFamily="18" charset="2"/>
              <a:buChar char=""/>
            </a:pPr>
            <a:r>
              <a:rPr lang="en-US" sz="2100" dirty="0"/>
              <a:t>Need more </a:t>
            </a:r>
            <a:r>
              <a:rPr lang="en-US" sz="2100" i="1" dirty="0"/>
              <a:t>in situ </a:t>
            </a:r>
            <a:r>
              <a:rPr lang="en-US" sz="2100" dirty="0"/>
              <a:t>data of </a:t>
            </a:r>
            <a:r>
              <a:rPr lang="en-US" sz="2100" i="1" dirty="0" err="1"/>
              <a:t>Cladophora</a:t>
            </a:r>
            <a:r>
              <a:rPr lang="en-US" sz="2100" i="1" dirty="0"/>
              <a:t> </a:t>
            </a:r>
            <a:r>
              <a:rPr lang="en-US" sz="2100" dirty="0" err="1" smtClean="0"/>
              <a:t>washup</a:t>
            </a:r>
            <a:endParaRPr lang="en-US" sz="2100" dirty="0"/>
          </a:p>
          <a:p>
            <a:pPr>
              <a:lnSpc>
                <a:spcPct val="100000"/>
              </a:lnSpc>
              <a:spcBef>
                <a:spcPts val="0"/>
              </a:spcBef>
              <a:spcAft>
                <a:spcPts val="600"/>
              </a:spcAft>
              <a:buClr>
                <a:srgbClr val="3289B4"/>
              </a:buClr>
            </a:pPr>
            <a:endParaRPr lang="en-US" sz="800" dirty="0"/>
          </a:p>
          <a:p>
            <a:pPr>
              <a:lnSpc>
                <a:spcPct val="100000"/>
              </a:lnSpc>
              <a:spcBef>
                <a:spcPts val="0"/>
              </a:spcBef>
              <a:spcAft>
                <a:spcPts val="600"/>
              </a:spcAft>
              <a:buClr>
                <a:srgbClr val="3289B4"/>
              </a:buClr>
            </a:pPr>
            <a:r>
              <a:rPr lang="en-US" sz="2100" b="1" dirty="0"/>
              <a:t>Cladophora Washup Mechanisms</a:t>
            </a:r>
          </a:p>
          <a:p>
            <a:pPr marL="342900" indent="-342900">
              <a:lnSpc>
                <a:spcPct val="100000"/>
              </a:lnSpc>
              <a:spcBef>
                <a:spcPts val="0"/>
              </a:spcBef>
              <a:spcAft>
                <a:spcPts val="600"/>
              </a:spcAft>
              <a:buClr>
                <a:srgbClr val="3289B4"/>
              </a:buClr>
              <a:buFont typeface="Wingdings 3" panose="05040102010807070707" pitchFamily="18" charset="2"/>
              <a:buChar char=""/>
            </a:pPr>
            <a:r>
              <a:rPr lang="en-US" sz="2100" dirty="0"/>
              <a:t>Uncertainty about factors influencing </a:t>
            </a:r>
            <a:r>
              <a:rPr lang="en-US" sz="2100" i="1" dirty="0"/>
              <a:t>Cladophora </a:t>
            </a:r>
            <a:r>
              <a:rPr lang="en-US" sz="2100" dirty="0"/>
              <a:t>washup</a:t>
            </a:r>
          </a:p>
        </p:txBody>
      </p:sp>
      <p:pic>
        <p:nvPicPr>
          <p:cNvPr id="14" name="Picture 13">
            <a:extLst>
              <a:ext uri="{FF2B5EF4-FFF2-40B4-BE49-F238E27FC236}">
                <a16:creationId xmlns:a16="http://schemas.microsoft.com/office/drawing/2014/main" id="{520E921A-80EE-46C2-8BEB-95B03AAC471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454" t="369" r="13885" b="1049"/>
          <a:stretch/>
        </p:blipFill>
        <p:spPr>
          <a:xfrm>
            <a:off x="7443019" y="206476"/>
            <a:ext cx="4581833" cy="6400801"/>
          </a:xfrm>
          <a:prstGeom prst="rect">
            <a:avLst/>
          </a:prstGeom>
        </p:spPr>
      </p:pic>
      <p:sp>
        <p:nvSpPr>
          <p:cNvPr id="15" name="Arrow: Up 14">
            <a:extLst>
              <a:ext uri="{FF2B5EF4-FFF2-40B4-BE49-F238E27FC236}">
                <a16:creationId xmlns:a16="http://schemas.microsoft.com/office/drawing/2014/main" id="{34E28C48-5378-4AF0-ABD9-E190EA7F1AF7}"/>
              </a:ext>
            </a:extLst>
          </p:cNvPr>
          <p:cNvSpPr/>
          <p:nvPr/>
        </p:nvSpPr>
        <p:spPr>
          <a:xfrm>
            <a:off x="11523406" y="503954"/>
            <a:ext cx="265471" cy="340596"/>
          </a:xfrm>
          <a:prstGeom prst="up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a:extLst>
              <a:ext uri="{FF2B5EF4-FFF2-40B4-BE49-F238E27FC236}">
                <a16:creationId xmlns:a16="http://schemas.microsoft.com/office/drawing/2014/main" id="{5FCC45F6-03FE-47EA-9EBE-8D7023E39CDB}"/>
              </a:ext>
            </a:extLst>
          </p:cNvPr>
          <p:cNvSpPr/>
          <p:nvPr/>
        </p:nvSpPr>
        <p:spPr>
          <a:xfrm>
            <a:off x="11494614" y="250723"/>
            <a:ext cx="294263" cy="307777"/>
          </a:xfrm>
          <a:prstGeom prst="rect">
            <a:avLst/>
          </a:prstGeom>
        </p:spPr>
        <p:txBody>
          <a:bodyPr wrap="square">
            <a:spAutoFit/>
          </a:bodyPr>
          <a:lstStyle/>
          <a:p>
            <a:r>
              <a:rPr lang="en-US" sz="1400" b="1" dirty="0">
                <a:solidFill>
                  <a:srgbClr val="000000"/>
                </a:solidFill>
                <a:latin typeface="Century Gothic" panose="020B0502020202020204" pitchFamily="34" charset="0"/>
              </a:rPr>
              <a:t>N</a:t>
            </a:r>
            <a:endParaRPr lang="en-US" dirty="0"/>
          </a:p>
        </p:txBody>
      </p:sp>
      <p:sp>
        <p:nvSpPr>
          <p:cNvPr id="17" name="Rectangle 16">
            <a:extLst>
              <a:ext uri="{FF2B5EF4-FFF2-40B4-BE49-F238E27FC236}">
                <a16:creationId xmlns:a16="http://schemas.microsoft.com/office/drawing/2014/main" id="{5CD85B85-6006-4D41-98E7-EC9F0A01D8B6}"/>
              </a:ext>
            </a:extLst>
          </p:cNvPr>
          <p:cNvSpPr/>
          <p:nvPr/>
        </p:nvSpPr>
        <p:spPr>
          <a:xfrm>
            <a:off x="10162734" y="6198612"/>
            <a:ext cx="1814684" cy="34059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a:extLst>
              <a:ext uri="{FF2B5EF4-FFF2-40B4-BE49-F238E27FC236}">
                <a16:creationId xmlns:a16="http://schemas.microsoft.com/office/drawing/2014/main" id="{536FB790-3291-4865-830C-596C8F2B7D71}"/>
              </a:ext>
            </a:extLst>
          </p:cNvPr>
          <p:cNvSpPr/>
          <p:nvPr/>
        </p:nvSpPr>
        <p:spPr>
          <a:xfrm>
            <a:off x="10099456" y="6236087"/>
            <a:ext cx="1956619" cy="276999"/>
          </a:xfrm>
          <a:prstGeom prst="rect">
            <a:avLst/>
          </a:prstGeom>
        </p:spPr>
        <p:txBody>
          <a:bodyPr wrap="square">
            <a:spAutoFit/>
          </a:bodyPr>
          <a:lstStyle/>
          <a:p>
            <a:pPr algn="r"/>
            <a:r>
              <a:rPr lang="en-US" sz="1200" i="1" dirty="0">
                <a:solidFill>
                  <a:srgbClr val="323232"/>
                </a:solidFill>
                <a:latin typeface="Century Gothic" panose="020B0502020202020204" pitchFamily="34" charset="0"/>
              </a:rPr>
              <a:t>Cladophora </a:t>
            </a:r>
            <a:r>
              <a:rPr lang="en-US" sz="1200" dirty="0">
                <a:solidFill>
                  <a:srgbClr val="323232"/>
                </a:solidFill>
                <a:latin typeface="Century Gothic" panose="020B0502020202020204" pitchFamily="34" charset="0"/>
              </a:rPr>
              <a:t>washup</a:t>
            </a:r>
            <a:endParaRPr lang="en-US" sz="1200" dirty="0"/>
          </a:p>
        </p:txBody>
      </p:sp>
      <p:pic>
        <p:nvPicPr>
          <p:cNvPr id="21" name="Picture 20">
            <a:extLst>
              <a:ext uri="{FF2B5EF4-FFF2-40B4-BE49-F238E27FC236}">
                <a16:creationId xmlns:a16="http://schemas.microsoft.com/office/drawing/2014/main" id="{34086DDD-F0F0-48A3-8245-3CC1897F035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16243" t="40323" r="82045" b="52222"/>
          <a:stretch/>
        </p:blipFill>
        <p:spPr>
          <a:xfrm>
            <a:off x="10199041" y="6241090"/>
            <a:ext cx="208681" cy="255640"/>
          </a:xfrm>
          <a:prstGeom prst="rect">
            <a:avLst/>
          </a:prstGeom>
        </p:spPr>
      </p:pic>
      <p:sp>
        <p:nvSpPr>
          <p:cNvPr id="3" name="TextBox 2">
            <a:extLst>
              <a:ext uri="{FF2B5EF4-FFF2-40B4-BE49-F238E27FC236}">
                <a16:creationId xmlns:a16="http://schemas.microsoft.com/office/drawing/2014/main" id="{0C3A991D-1082-4AC1-A8C5-327F9326671E}"/>
              </a:ext>
            </a:extLst>
          </p:cNvPr>
          <p:cNvSpPr txBox="1"/>
          <p:nvPr/>
        </p:nvSpPr>
        <p:spPr>
          <a:xfrm>
            <a:off x="7339828" y="6588111"/>
            <a:ext cx="5256837" cy="276999"/>
          </a:xfrm>
          <a:prstGeom prst="rect">
            <a:avLst/>
          </a:prstGeom>
          <a:noFill/>
        </p:spPr>
        <p:txBody>
          <a:bodyPr wrap="square" rtlCol="0">
            <a:spAutoFit/>
          </a:bodyPr>
          <a:lstStyle/>
          <a:p>
            <a:r>
              <a:rPr lang="en-US" sz="1200" dirty="0">
                <a:solidFill>
                  <a:schemeClr val="tx1">
                    <a:lumMod val="75000"/>
                    <a:lumOff val="25000"/>
                  </a:schemeClr>
                </a:solidFill>
              </a:rPr>
              <a:t>Image Source: Lake Michigan Water Resources II</a:t>
            </a:r>
          </a:p>
        </p:txBody>
      </p:sp>
    </p:spTree>
    <p:extLst>
      <p:ext uri="{BB962C8B-B14F-4D97-AF65-F5344CB8AC3E}">
        <p14:creationId xmlns:p14="http://schemas.microsoft.com/office/powerpoint/2010/main" val="18018704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3931820" y="2896496"/>
            <a:ext cx="4328360" cy="1065007"/>
          </a:xfrm>
        </p:spPr>
        <p:txBody>
          <a:bodyPr/>
          <a:lstStyle/>
          <a:p>
            <a:r>
              <a:rPr lang="en-US" sz="6000" b="1" dirty="0"/>
              <a:t>Conclusion</a:t>
            </a:r>
          </a:p>
        </p:txBody>
      </p:sp>
    </p:spTree>
    <p:extLst>
      <p:ext uri="{BB962C8B-B14F-4D97-AF65-F5344CB8AC3E}">
        <p14:creationId xmlns:p14="http://schemas.microsoft.com/office/powerpoint/2010/main" val="41811566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pic>
        <p:nvPicPr>
          <p:cNvPr id="3" name="Picture 2">
            <a:extLst>
              <a:ext uri="{FF2B5EF4-FFF2-40B4-BE49-F238E27FC236}">
                <a16:creationId xmlns:a16="http://schemas.microsoft.com/office/drawing/2014/main" id="{638240F6-2141-4374-AC0B-AD96D7DF461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894" t="24306" r="-1"/>
          <a:stretch/>
        </p:blipFill>
        <p:spPr>
          <a:xfrm>
            <a:off x="-332215" y="3526970"/>
            <a:ext cx="12364123" cy="3195291"/>
          </a:xfrm>
          <a:prstGeom prst="rect">
            <a:avLst/>
          </a:prstGeom>
          <a:effectLst>
            <a:outerShdw blurRad="50800" dir="5400000" algn="ctr" rotWithShape="0">
              <a:srgbClr val="000000">
                <a:alpha val="43137"/>
              </a:srgbClr>
            </a:outerShdw>
            <a:softEdge rad="0"/>
          </a:effectLst>
        </p:spPr>
      </p:pic>
      <p:sp>
        <p:nvSpPr>
          <p:cNvPr id="273" name="Google Shape;273;p27"/>
          <p:cNvSpPr txBox="1">
            <a:spLocks noGrp="1"/>
          </p:cNvSpPr>
          <p:nvPr>
            <p:ph type="title"/>
          </p:nvPr>
        </p:nvSpPr>
        <p:spPr>
          <a:xfrm>
            <a:off x="1000125" y="365124"/>
            <a:ext cx="10233000" cy="479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Conclusions</a:t>
            </a:r>
            <a:endParaRPr dirty="0"/>
          </a:p>
        </p:txBody>
      </p:sp>
      <p:sp>
        <p:nvSpPr>
          <p:cNvPr id="4" name="Rectangle 3">
            <a:extLst>
              <a:ext uri="{FF2B5EF4-FFF2-40B4-BE49-F238E27FC236}">
                <a16:creationId xmlns:a16="http://schemas.microsoft.com/office/drawing/2014/main" id="{948516A4-96A9-4E77-B9DE-976833D8EFB0}"/>
              </a:ext>
            </a:extLst>
          </p:cNvPr>
          <p:cNvSpPr/>
          <p:nvPr/>
        </p:nvSpPr>
        <p:spPr>
          <a:xfrm>
            <a:off x="1" y="2309105"/>
            <a:ext cx="3642296" cy="16556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1F037D9-FD1E-4ED9-9696-B493BAFEF2AE}"/>
              </a:ext>
            </a:extLst>
          </p:cNvPr>
          <p:cNvSpPr/>
          <p:nvPr/>
        </p:nvSpPr>
        <p:spPr>
          <a:xfrm>
            <a:off x="3642296" y="6126417"/>
            <a:ext cx="2908629" cy="5958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EDE6EFC-3599-4BDD-B7B2-AADE6C5934DD}"/>
              </a:ext>
            </a:extLst>
          </p:cNvPr>
          <p:cNvSpPr/>
          <p:nvPr/>
        </p:nvSpPr>
        <p:spPr>
          <a:xfrm>
            <a:off x="7447324" y="2500928"/>
            <a:ext cx="2012230" cy="1010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EEE87E23-3917-4BFE-AA99-5C19BCAF7354}"/>
              </a:ext>
            </a:extLst>
          </p:cNvPr>
          <p:cNvSpPr/>
          <p:nvPr/>
        </p:nvSpPr>
        <p:spPr>
          <a:xfrm>
            <a:off x="10707836" y="6126416"/>
            <a:ext cx="1320874" cy="6186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698FC70-8904-4E3D-AFB6-078039868283}"/>
              </a:ext>
            </a:extLst>
          </p:cNvPr>
          <p:cNvSpPr txBox="1"/>
          <p:nvPr/>
        </p:nvSpPr>
        <p:spPr>
          <a:xfrm>
            <a:off x="160092" y="6424339"/>
            <a:ext cx="5366902" cy="276999"/>
          </a:xfrm>
          <a:prstGeom prst="rect">
            <a:avLst/>
          </a:prstGeom>
          <a:noFill/>
        </p:spPr>
        <p:txBody>
          <a:bodyPr wrap="square" rtlCol="0">
            <a:spAutoFit/>
          </a:bodyPr>
          <a:lstStyle/>
          <a:p>
            <a:r>
              <a:rPr lang="en-US" sz="1200" dirty="0">
                <a:solidFill>
                  <a:schemeClr val="bg1"/>
                </a:solidFill>
                <a:latin typeface="Century Gothic" panose="020B0502020202020204" pitchFamily="34" charset="0"/>
              </a:rPr>
              <a:t>Image Source: Cory </a:t>
            </a:r>
            <a:r>
              <a:rPr lang="en-US" sz="1200" dirty="0" err="1">
                <a:solidFill>
                  <a:schemeClr val="bg1"/>
                </a:solidFill>
                <a:latin typeface="Century Gothic" panose="020B0502020202020204" pitchFamily="34" charset="0"/>
              </a:rPr>
              <a:t>Sitko</a:t>
            </a:r>
            <a:r>
              <a:rPr lang="en-US" sz="1200" dirty="0">
                <a:solidFill>
                  <a:schemeClr val="bg1"/>
                </a:solidFill>
                <a:latin typeface="Century Gothic" panose="020B0502020202020204" pitchFamily="34" charset="0"/>
              </a:rPr>
              <a:t>, Flickr</a:t>
            </a:r>
          </a:p>
        </p:txBody>
      </p:sp>
      <p:cxnSp>
        <p:nvCxnSpPr>
          <p:cNvPr id="6" name="Straight Connector 5"/>
          <p:cNvCxnSpPr/>
          <p:nvPr/>
        </p:nvCxnSpPr>
        <p:spPr>
          <a:xfrm>
            <a:off x="3642296" y="2950552"/>
            <a:ext cx="0" cy="3279560"/>
          </a:xfrm>
          <a:prstGeom prst="line">
            <a:avLst/>
          </a:prstGeom>
          <a:ln>
            <a:solidFill>
              <a:schemeClr val="bg1">
                <a:lumMod val="95000"/>
              </a:schemeClr>
            </a:solidFill>
          </a:ln>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flipH="1">
            <a:off x="6550925" y="3483176"/>
            <a:ext cx="896399"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550925" y="3511513"/>
            <a:ext cx="0" cy="2614904"/>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9386963" y="3511513"/>
            <a:ext cx="1320873"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0707836" y="4354489"/>
            <a:ext cx="0" cy="1875623"/>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948516A4-96A9-4E77-B9DE-976833D8EFB0}"/>
              </a:ext>
            </a:extLst>
          </p:cNvPr>
          <p:cNvSpPr/>
          <p:nvPr/>
        </p:nvSpPr>
        <p:spPr>
          <a:xfrm>
            <a:off x="6550924" y="2698873"/>
            <a:ext cx="3805028" cy="16556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p:cNvCxnSpPr/>
          <p:nvPr/>
        </p:nvCxnSpPr>
        <p:spPr>
          <a:xfrm flipH="1">
            <a:off x="10307530" y="4354489"/>
            <a:ext cx="400306"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272" name="Google Shape;272;p27"/>
          <p:cNvSpPr txBox="1">
            <a:spLocks noGrp="1"/>
          </p:cNvSpPr>
          <p:nvPr>
            <p:ph type="body" idx="1"/>
          </p:nvPr>
        </p:nvSpPr>
        <p:spPr>
          <a:xfrm>
            <a:off x="506925" y="970828"/>
            <a:ext cx="11219400" cy="2106028"/>
          </a:xfrm>
          <a:prstGeom prst="rect">
            <a:avLst/>
          </a:prstGeom>
        </p:spPr>
        <p:txBody>
          <a:bodyPr spcFirstLastPara="1" wrap="square" lIns="91425" tIns="45700" rIns="91425" bIns="45700" anchor="t" anchorCtr="0">
            <a:noAutofit/>
          </a:bodyPr>
          <a:lstStyle/>
          <a:p>
            <a:pPr marL="342900" lvl="0" indent="-342900">
              <a:lnSpc>
                <a:spcPct val="100000"/>
              </a:lnSpc>
              <a:spcBef>
                <a:spcPts val="0"/>
              </a:spcBef>
              <a:spcAft>
                <a:spcPts val="600"/>
              </a:spcAft>
              <a:buSzTx/>
              <a:buFont typeface="Wingdings 3" panose="05040102010807070707" pitchFamily="18" charset="2"/>
              <a:buChar char=""/>
            </a:pPr>
            <a:r>
              <a:rPr lang="en-US" sz="2100" dirty="0">
                <a:solidFill>
                  <a:schemeClr val="tx1">
                    <a:lumMod val="75000"/>
                    <a:lumOff val="25000"/>
                  </a:schemeClr>
                </a:solidFill>
              </a:rPr>
              <a:t>Landsat 8 with the O’Reilly band ratio was more successful in detecting chlorophyll-a than Sentinel-2 with the Moses 3 band red-edge </a:t>
            </a:r>
            <a:r>
              <a:rPr lang="en-US" sz="2100" dirty="0" smtClean="0">
                <a:solidFill>
                  <a:schemeClr val="tx1">
                    <a:lumMod val="75000"/>
                    <a:lumOff val="25000"/>
                  </a:schemeClr>
                </a:solidFill>
              </a:rPr>
              <a:t>algorithm.</a:t>
            </a:r>
            <a:endParaRPr lang="en-US" sz="2100" dirty="0">
              <a:solidFill>
                <a:schemeClr val="tx1">
                  <a:lumMod val="75000"/>
                  <a:lumOff val="25000"/>
                </a:schemeClr>
              </a:solidFill>
            </a:endParaRPr>
          </a:p>
          <a:p>
            <a:pPr marL="342900" indent="-342900">
              <a:lnSpc>
                <a:spcPct val="100000"/>
              </a:lnSpc>
              <a:spcBef>
                <a:spcPts val="0"/>
              </a:spcBef>
              <a:spcAft>
                <a:spcPts val="600"/>
              </a:spcAft>
              <a:buSzTx/>
              <a:buFont typeface="Wingdings 3" panose="05040102010807070707" pitchFamily="18" charset="2"/>
              <a:buChar char=""/>
            </a:pPr>
            <a:r>
              <a:rPr lang="en-US" sz="2100" dirty="0">
                <a:solidFill>
                  <a:schemeClr val="tx1">
                    <a:lumMod val="75000"/>
                    <a:lumOff val="25000"/>
                  </a:schemeClr>
                </a:solidFill>
              </a:rPr>
              <a:t>Chlorophyll-a levels detected in Landsat 8 imagery followed </a:t>
            </a:r>
            <a:r>
              <a:rPr lang="en-US" sz="2100" i="1" dirty="0" err="1">
                <a:solidFill>
                  <a:schemeClr val="tx1">
                    <a:lumMod val="75000"/>
                    <a:lumOff val="25000"/>
                  </a:schemeClr>
                </a:solidFill>
              </a:rPr>
              <a:t>Cladophora</a:t>
            </a:r>
            <a:r>
              <a:rPr lang="en-US" sz="2100" i="1" dirty="0">
                <a:solidFill>
                  <a:schemeClr val="tx1">
                    <a:lumMod val="75000"/>
                    <a:lumOff val="25000"/>
                  </a:schemeClr>
                </a:solidFill>
              </a:rPr>
              <a:t> </a:t>
            </a:r>
            <a:r>
              <a:rPr lang="en-US" sz="2100" dirty="0" err="1">
                <a:solidFill>
                  <a:schemeClr val="tx1">
                    <a:lumMod val="75000"/>
                    <a:lumOff val="25000"/>
                  </a:schemeClr>
                </a:solidFill>
              </a:rPr>
              <a:t>washup</a:t>
            </a:r>
            <a:r>
              <a:rPr lang="en-US" sz="2100" dirty="0">
                <a:solidFill>
                  <a:schemeClr val="tx1">
                    <a:lumMod val="75000"/>
                    <a:lumOff val="25000"/>
                  </a:schemeClr>
                </a:solidFill>
              </a:rPr>
              <a:t> behavior, suggesting that what was detected could likely be </a:t>
            </a:r>
            <a:r>
              <a:rPr lang="en-US" sz="2100" i="1" dirty="0" err="1">
                <a:solidFill>
                  <a:schemeClr val="tx1">
                    <a:lumMod val="75000"/>
                    <a:lumOff val="25000"/>
                  </a:schemeClr>
                </a:solidFill>
              </a:rPr>
              <a:t>Cladophora</a:t>
            </a:r>
            <a:r>
              <a:rPr lang="en-US" sz="2100" i="1" dirty="0">
                <a:solidFill>
                  <a:schemeClr val="tx1">
                    <a:lumMod val="75000"/>
                    <a:lumOff val="25000"/>
                  </a:schemeClr>
                </a:solidFill>
              </a:rPr>
              <a:t>.</a:t>
            </a:r>
          </a:p>
          <a:p>
            <a:pPr marL="342900" indent="-342900">
              <a:lnSpc>
                <a:spcPct val="100000"/>
              </a:lnSpc>
              <a:spcBef>
                <a:spcPts val="0"/>
              </a:spcBef>
              <a:spcAft>
                <a:spcPts val="600"/>
              </a:spcAft>
              <a:buSzTx/>
              <a:buFont typeface="Wingdings 3" panose="05040102010807070707" pitchFamily="18" charset="2"/>
              <a:buChar char=""/>
            </a:pPr>
            <a:r>
              <a:rPr lang="en-US" sz="2100" dirty="0">
                <a:solidFill>
                  <a:schemeClr val="tx1">
                    <a:lumMod val="75000"/>
                    <a:lumOff val="25000"/>
                  </a:schemeClr>
                </a:solidFill>
              </a:rPr>
              <a:t>Incorporating chlorophyll-a and surface water currents generates new insights about </a:t>
            </a:r>
            <a:r>
              <a:rPr lang="en-US" sz="2100" i="1" dirty="0" err="1">
                <a:solidFill>
                  <a:schemeClr val="tx1">
                    <a:lumMod val="75000"/>
                    <a:lumOff val="25000"/>
                  </a:schemeClr>
                </a:solidFill>
              </a:rPr>
              <a:t>Cladophora</a:t>
            </a:r>
            <a:r>
              <a:rPr lang="en-US" sz="2100" i="1" dirty="0">
                <a:solidFill>
                  <a:schemeClr val="tx1">
                    <a:lumMod val="75000"/>
                    <a:lumOff val="25000"/>
                  </a:schemeClr>
                </a:solidFill>
              </a:rPr>
              <a:t> </a:t>
            </a:r>
            <a:r>
              <a:rPr lang="en-US" sz="2100" dirty="0" err="1">
                <a:solidFill>
                  <a:schemeClr val="tx1">
                    <a:lumMod val="75000"/>
                    <a:lumOff val="25000"/>
                  </a:schemeClr>
                </a:solidFill>
              </a:rPr>
              <a:t>washup</a:t>
            </a:r>
            <a:r>
              <a:rPr lang="en-US" sz="2100" dirty="0">
                <a:solidFill>
                  <a:schemeClr val="tx1">
                    <a:lumMod val="75000"/>
                    <a:lumOff val="25000"/>
                  </a:schemeClr>
                </a:solidFill>
              </a:rPr>
              <a:t>, expanding the predictive model developed by Phase 1 of this project</a:t>
            </a:r>
            <a:r>
              <a:rPr lang="en-US" sz="2100" dirty="0" smtClean="0">
                <a:solidFill>
                  <a:schemeClr val="tx1">
                    <a:lumMod val="75000"/>
                    <a:lumOff val="25000"/>
                  </a:schemeClr>
                </a:solidFill>
              </a:rPr>
              <a:t>.</a:t>
            </a:r>
            <a:endParaRPr lang="en-US" sz="2100" i="1" dirty="0">
              <a:solidFill>
                <a:schemeClr val="tx1">
                  <a:lumMod val="75000"/>
                  <a:lumOff val="25000"/>
                </a:schemeClr>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pic>
        <p:nvPicPr>
          <p:cNvPr id="280" name="Google Shape;280;p27"/>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986528" y="1011737"/>
            <a:ext cx="7022879" cy="5341224"/>
          </a:xfrm>
          <a:prstGeom prst="rect">
            <a:avLst/>
          </a:prstGeom>
          <a:noFill/>
          <a:ln>
            <a:solidFill>
              <a:schemeClr val="tx1">
                <a:lumMod val="75000"/>
                <a:lumOff val="25000"/>
              </a:schemeClr>
            </a:solidFill>
          </a:ln>
        </p:spPr>
      </p:pic>
      <p:sp>
        <p:nvSpPr>
          <p:cNvPr id="278" name="Google Shape;278;p27"/>
          <p:cNvSpPr txBox="1">
            <a:spLocks noGrp="1"/>
          </p:cNvSpPr>
          <p:nvPr>
            <p:ph type="title"/>
          </p:nvPr>
        </p:nvSpPr>
        <p:spPr>
          <a:xfrm>
            <a:off x="1000125" y="365124"/>
            <a:ext cx="10233000" cy="479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Future Work</a:t>
            </a:r>
            <a:endParaRPr/>
          </a:p>
        </p:txBody>
      </p:sp>
      <p:sp>
        <p:nvSpPr>
          <p:cNvPr id="279" name="Google Shape;279;p27"/>
          <p:cNvSpPr txBox="1">
            <a:spLocks noGrp="1"/>
          </p:cNvSpPr>
          <p:nvPr>
            <p:ph type="body" idx="1"/>
          </p:nvPr>
        </p:nvSpPr>
        <p:spPr>
          <a:xfrm>
            <a:off x="357287" y="970137"/>
            <a:ext cx="4530100" cy="5341224"/>
          </a:xfrm>
          <a:prstGeom prst="rect">
            <a:avLst/>
          </a:prstGeom>
        </p:spPr>
        <p:txBody>
          <a:bodyPr spcFirstLastPara="1" wrap="square" lIns="91425" tIns="45700" rIns="91425" bIns="45700" anchor="t" anchorCtr="0">
            <a:noAutofit/>
          </a:bodyPr>
          <a:lstStyle/>
          <a:p>
            <a:pPr lvl="0" algn="l" rtl="0">
              <a:lnSpc>
                <a:spcPct val="100000"/>
              </a:lnSpc>
              <a:spcBef>
                <a:spcPts val="600"/>
              </a:spcBef>
              <a:spcAft>
                <a:spcPts val="0"/>
              </a:spcAft>
              <a:buClr>
                <a:srgbClr val="3289B4"/>
              </a:buClr>
              <a:buSzPts val="2200"/>
              <a:buFont typeface="Wingdings 3" panose="05040102010807070707" pitchFamily="18" charset="2"/>
              <a:buChar char=""/>
            </a:pPr>
            <a:r>
              <a:rPr lang="en-US" sz="2400" i="1" dirty="0">
                <a:solidFill>
                  <a:schemeClr val="tx1">
                    <a:lumMod val="75000"/>
                    <a:lumOff val="25000"/>
                  </a:schemeClr>
                </a:solidFill>
              </a:rPr>
              <a:t>In situ</a:t>
            </a:r>
            <a:r>
              <a:rPr lang="en-US" sz="2400" dirty="0">
                <a:solidFill>
                  <a:schemeClr val="tx1">
                    <a:lumMod val="75000"/>
                    <a:lumOff val="25000"/>
                  </a:schemeClr>
                </a:solidFill>
              </a:rPr>
              <a:t> data for floating </a:t>
            </a:r>
            <a:r>
              <a:rPr lang="en-US" sz="2400" i="1" dirty="0">
                <a:solidFill>
                  <a:schemeClr val="tx1">
                    <a:lumMod val="75000"/>
                    <a:lumOff val="25000"/>
                  </a:schemeClr>
                </a:solidFill>
              </a:rPr>
              <a:t>Cladophora</a:t>
            </a:r>
            <a:r>
              <a:rPr lang="en-US" sz="2400" dirty="0">
                <a:solidFill>
                  <a:schemeClr val="tx1">
                    <a:lumMod val="75000"/>
                    <a:lumOff val="25000"/>
                  </a:schemeClr>
                </a:solidFill>
              </a:rPr>
              <a:t> to verify chlorophyll-a algorithm results</a:t>
            </a:r>
          </a:p>
          <a:p>
            <a:pPr lvl="0" algn="l" rtl="0">
              <a:lnSpc>
                <a:spcPct val="100000"/>
              </a:lnSpc>
              <a:spcBef>
                <a:spcPts val="600"/>
              </a:spcBef>
              <a:spcAft>
                <a:spcPts val="0"/>
              </a:spcAft>
              <a:buClr>
                <a:srgbClr val="3289B4"/>
              </a:buClr>
              <a:buSzPts val="2200"/>
              <a:buFont typeface="Wingdings 3" panose="05040102010807070707" pitchFamily="18" charset="2"/>
              <a:buChar char=""/>
            </a:pPr>
            <a:r>
              <a:rPr lang="en-US" sz="2400" dirty="0">
                <a:solidFill>
                  <a:schemeClr val="tx1">
                    <a:lumMod val="75000"/>
                    <a:lumOff val="25000"/>
                  </a:schemeClr>
                </a:solidFill>
              </a:rPr>
              <a:t>Higher resolution imagery</a:t>
            </a:r>
            <a:endParaRPr sz="2400" dirty="0">
              <a:solidFill>
                <a:schemeClr val="tx1">
                  <a:lumMod val="75000"/>
                  <a:lumOff val="25000"/>
                </a:schemeClr>
              </a:solidFill>
            </a:endParaRPr>
          </a:p>
          <a:p>
            <a:pPr lvl="0" algn="l" rtl="0">
              <a:lnSpc>
                <a:spcPct val="100000"/>
              </a:lnSpc>
              <a:spcBef>
                <a:spcPts val="600"/>
              </a:spcBef>
              <a:spcAft>
                <a:spcPts val="0"/>
              </a:spcAft>
              <a:buClr>
                <a:srgbClr val="3289B4"/>
              </a:buClr>
              <a:buSzPts val="2200"/>
              <a:buFont typeface="Wingdings 3" panose="05040102010807070707" pitchFamily="18" charset="2"/>
              <a:buChar char=""/>
            </a:pPr>
            <a:r>
              <a:rPr lang="en-US" sz="2400" dirty="0">
                <a:solidFill>
                  <a:schemeClr val="tx1">
                    <a:lumMod val="75000"/>
                    <a:lumOff val="25000"/>
                  </a:schemeClr>
                </a:solidFill>
              </a:rPr>
              <a:t>More </a:t>
            </a:r>
            <a:r>
              <a:rPr lang="en-US" sz="2400" i="1" dirty="0">
                <a:solidFill>
                  <a:schemeClr val="tx1">
                    <a:lumMod val="75000"/>
                    <a:lumOff val="25000"/>
                  </a:schemeClr>
                </a:solidFill>
              </a:rPr>
              <a:t>in situ </a:t>
            </a:r>
            <a:r>
              <a:rPr lang="en-US" sz="2400" dirty="0">
                <a:solidFill>
                  <a:schemeClr val="tx1">
                    <a:lumMod val="75000"/>
                    <a:lumOff val="25000"/>
                  </a:schemeClr>
                </a:solidFill>
              </a:rPr>
              <a:t>data for </a:t>
            </a:r>
            <a:r>
              <a:rPr lang="en-US" sz="2400" i="1" dirty="0">
                <a:solidFill>
                  <a:schemeClr val="tx1">
                    <a:lumMod val="75000"/>
                    <a:lumOff val="25000"/>
                  </a:schemeClr>
                </a:solidFill>
              </a:rPr>
              <a:t>Cladophora </a:t>
            </a:r>
            <a:r>
              <a:rPr lang="en-US" sz="2400" dirty="0">
                <a:solidFill>
                  <a:schemeClr val="tx1">
                    <a:lumMod val="75000"/>
                    <a:lumOff val="25000"/>
                  </a:schemeClr>
                </a:solidFill>
              </a:rPr>
              <a:t>washup</a:t>
            </a:r>
            <a:endParaRPr sz="2400" dirty="0">
              <a:solidFill>
                <a:schemeClr val="tx1">
                  <a:lumMod val="75000"/>
                  <a:lumOff val="25000"/>
                </a:schemeClr>
              </a:solidFill>
            </a:endParaRPr>
          </a:p>
          <a:p>
            <a:pPr lvl="0" algn="l" rtl="0">
              <a:lnSpc>
                <a:spcPct val="100000"/>
              </a:lnSpc>
              <a:spcBef>
                <a:spcPts val="600"/>
              </a:spcBef>
              <a:spcAft>
                <a:spcPts val="0"/>
              </a:spcAft>
              <a:buClr>
                <a:srgbClr val="3289B4"/>
              </a:buClr>
              <a:buSzPts val="2200"/>
              <a:buFont typeface="Wingdings 3" panose="05040102010807070707" pitchFamily="18" charset="2"/>
              <a:buChar char=""/>
            </a:pPr>
            <a:r>
              <a:rPr lang="en-US" sz="2400" dirty="0">
                <a:solidFill>
                  <a:schemeClr val="tx1">
                    <a:lumMod val="75000"/>
                    <a:lumOff val="25000"/>
                  </a:schemeClr>
                </a:solidFill>
              </a:rPr>
              <a:t>A tool for more complex, real-time modeling of surface water currents</a:t>
            </a:r>
          </a:p>
          <a:p>
            <a:pPr>
              <a:lnSpc>
                <a:spcPct val="100000"/>
              </a:lnSpc>
              <a:spcBef>
                <a:spcPts val="600"/>
              </a:spcBef>
              <a:buFont typeface="Wingdings 3" panose="05040102010807070707" pitchFamily="18" charset="2"/>
              <a:buChar char=""/>
            </a:pPr>
            <a:r>
              <a:rPr lang="en-US" sz="2400" dirty="0">
                <a:solidFill>
                  <a:schemeClr val="tx1">
                    <a:lumMod val="75000"/>
                    <a:lumOff val="25000"/>
                  </a:schemeClr>
                </a:solidFill>
              </a:rPr>
              <a:t>Future studies focused on factors influencing </a:t>
            </a:r>
            <a:r>
              <a:rPr lang="en-US" sz="2400" i="1" dirty="0" err="1">
                <a:solidFill>
                  <a:schemeClr val="tx1">
                    <a:lumMod val="75000"/>
                    <a:lumOff val="25000"/>
                  </a:schemeClr>
                </a:solidFill>
              </a:rPr>
              <a:t>Cladophora</a:t>
            </a:r>
            <a:r>
              <a:rPr lang="en-US" sz="2400" i="1" dirty="0">
                <a:solidFill>
                  <a:schemeClr val="tx1">
                    <a:lumMod val="75000"/>
                    <a:lumOff val="25000"/>
                  </a:schemeClr>
                </a:solidFill>
              </a:rPr>
              <a:t> </a:t>
            </a:r>
            <a:r>
              <a:rPr lang="en-US" sz="2400" dirty="0" err="1">
                <a:solidFill>
                  <a:schemeClr val="tx1">
                    <a:lumMod val="75000"/>
                    <a:lumOff val="25000"/>
                  </a:schemeClr>
                </a:solidFill>
              </a:rPr>
              <a:t>washup</a:t>
            </a:r>
            <a:endParaRPr sz="2400" dirty="0">
              <a:solidFill>
                <a:schemeClr val="tx1">
                  <a:lumMod val="75000"/>
                  <a:lumOff val="25000"/>
                </a:schemeClr>
              </a:solidFill>
            </a:endParaRPr>
          </a:p>
          <a:p>
            <a:pPr marL="1257300" lvl="0" indent="-342900" algn="l" rtl="0">
              <a:lnSpc>
                <a:spcPct val="100000"/>
              </a:lnSpc>
              <a:spcBef>
                <a:spcPts val="600"/>
              </a:spcBef>
              <a:spcAft>
                <a:spcPts val="0"/>
              </a:spcAft>
              <a:buFont typeface="Wingdings 3" panose="05040102010807070707" pitchFamily="18" charset="2"/>
              <a:buChar char=""/>
            </a:pPr>
            <a:endParaRPr sz="2400" dirty="0"/>
          </a:p>
        </p:txBody>
      </p:sp>
      <p:sp>
        <p:nvSpPr>
          <p:cNvPr id="281" name="Google Shape;281;p27"/>
          <p:cNvSpPr txBox="1"/>
          <p:nvPr/>
        </p:nvSpPr>
        <p:spPr>
          <a:xfrm>
            <a:off x="4887387" y="6436975"/>
            <a:ext cx="5159400" cy="22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a:solidFill>
                  <a:schemeClr val="tx1">
                    <a:lumMod val="75000"/>
                    <a:lumOff val="25000"/>
                  </a:schemeClr>
                </a:solidFill>
                <a:latin typeface="Century Gothic"/>
                <a:ea typeface="Century Gothic"/>
                <a:cs typeface="Century Gothic"/>
                <a:sym typeface="Century Gothic"/>
              </a:rPr>
              <a:t>Image Source: Scott Higgins, University of Waterloo</a:t>
            </a:r>
            <a:endParaRPr sz="1200" dirty="0">
              <a:solidFill>
                <a:schemeClr val="tx1">
                  <a:lumMod val="75000"/>
                  <a:lumOff val="25000"/>
                </a:schemeClr>
              </a:solidFill>
              <a:latin typeface="Century Gothic"/>
              <a:ea typeface="Century Gothic"/>
              <a:cs typeface="Century Gothic"/>
              <a:sym typeface="Century Gothic"/>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00125" y="377824"/>
            <a:ext cx="9413277" cy="479425"/>
          </a:xfrm>
        </p:spPr>
        <p:txBody>
          <a:bodyPr>
            <a:normAutofit fontScale="90000"/>
          </a:bodyPr>
          <a:lstStyle/>
          <a:p>
            <a:r>
              <a:rPr lang="en-US" dirty="0"/>
              <a:t>Acknowledgements</a:t>
            </a:r>
          </a:p>
        </p:txBody>
      </p:sp>
      <p:sp>
        <p:nvSpPr>
          <p:cNvPr id="5" name="Rectangle 4">
            <a:extLst>
              <a:ext uri="{FF2B5EF4-FFF2-40B4-BE49-F238E27FC236}">
                <a16:creationId xmlns:a16="http://schemas.microsoft.com/office/drawing/2014/main" id="{0F873D78-E167-4A0B-9D71-4F423D8A3207}"/>
              </a:ext>
            </a:extLst>
          </p:cNvPr>
          <p:cNvSpPr/>
          <p:nvPr/>
        </p:nvSpPr>
        <p:spPr>
          <a:xfrm>
            <a:off x="1000125" y="857249"/>
            <a:ext cx="10940863" cy="6863417"/>
          </a:xfrm>
          <a:prstGeom prst="rect">
            <a:avLst/>
          </a:prstGeom>
        </p:spPr>
        <p:txBody>
          <a:bodyPr wrap="square">
            <a:spAutoFit/>
          </a:bodyPr>
          <a:lstStyle/>
          <a:p>
            <a:r>
              <a:rPr lang="en-US" b="1" dirty="0">
                <a:solidFill>
                  <a:schemeClr val="tx1">
                    <a:lumMod val="75000"/>
                    <a:lumOff val="25000"/>
                  </a:schemeClr>
                </a:solidFill>
              </a:rPr>
              <a:t>Lawrence Hoffman, </a:t>
            </a:r>
            <a:r>
              <a:rPr lang="en-US" dirty="0">
                <a:solidFill>
                  <a:schemeClr val="tx1">
                    <a:lumMod val="75000"/>
                    <a:lumOff val="25000"/>
                  </a:schemeClr>
                </a:solidFill>
              </a:rPr>
              <a:t>GIS Program Manager (Groundwork Milwaukee)</a:t>
            </a:r>
          </a:p>
          <a:p>
            <a:r>
              <a:rPr lang="en-US" b="1" dirty="0" err="1">
                <a:solidFill>
                  <a:schemeClr val="tx1">
                    <a:lumMod val="75000"/>
                    <a:lumOff val="25000"/>
                  </a:schemeClr>
                </a:solidFill>
              </a:rPr>
              <a:t>Deneine</a:t>
            </a:r>
            <a:r>
              <a:rPr lang="en-US" b="1" dirty="0">
                <a:solidFill>
                  <a:schemeClr val="tx1">
                    <a:lumMod val="75000"/>
                    <a:lumOff val="25000"/>
                  </a:schemeClr>
                </a:solidFill>
              </a:rPr>
              <a:t> Christa Powell,</a:t>
            </a:r>
            <a:r>
              <a:rPr lang="en-US" dirty="0">
                <a:solidFill>
                  <a:schemeClr val="tx1">
                    <a:lumMod val="75000"/>
                    <a:lumOff val="25000"/>
                  </a:schemeClr>
                </a:solidFill>
              </a:rPr>
              <a:t> Executive Director (Groundwork Milwaukee</a:t>
            </a:r>
            <a:r>
              <a:rPr lang="en-US" dirty="0" smtClean="0">
                <a:solidFill>
                  <a:schemeClr val="tx1">
                    <a:lumMod val="75000"/>
                    <a:lumOff val="25000"/>
                  </a:schemeClr>
                </a:solidFill>
              </a:rPr>
              <a:t>)</a:t>
            </a:r>
            <a:endParaRPr lang="en-US" b="1" dirty="0" smtClean="0">
              <a:solidFill>
                <a:schemeClr val="tx1">
                  <a:lumMod val="75000"/>
                  <a:lumOff val="25000"/>
                </a:schemeClr>
              </a:solidFill>
            </a:endParaRPr>
          </a:p>
          <a:p>
            <a:endParaRPr lang="en-US" b="1" dirty="0">
              <a:solidFill>
                <a:schemeClr val="tx1">
                  <a:lumMod val="75000"/>
                  <a:lumOff val="25000"/>
                </a:schemeClr>
              </a:solidFill>
            </a:endParaRPr>
          </a:p>
          <a:p>
            <a:r>
              <a:rPr lang="en-US" b="1" dirty="0" smtClean="0">
                <a:solidFill>
                  <a:schemeClr val="tx1">
                    <a:lumMod val="75000"/>
                    <a:lumOff val="25000"/>
                  </a:schemeClr>
                </a:solidFill>
              </a:rPr>
              <a:t>Dr</a:t>
            </a:r>
            <a:r>
              <a:rPr lang="en-US" b="1" dirty="0">
                <a:solidFill>
                  <a:schemeClr val="tx1">
                    <a:lumMod val="75000"/>
                    <a:lumOff val="25000"/>
                  </a:schemeClr>
                </a:solidFill>
              </a:rPr>
              <a:t>. Juan Torres-Perez</a:t>
            </a:r>
            <a:r>
              <a:rPr lang="en-US" dirty="0">
                <a:solidFill>
                  <a:schemeClr val="tx1">
                    <a:lumMod val="75000"/>
                    <a:lumOff val="25000"/>
                  </a:schemeClr>
                </a:solidFill>
              </a:rPr>
              <a:t>, Science Advisor (Bay Area Environmental Research Institute, NASA Ames Research Center)</a:t>
            </a:r>
          </a:p>
          <a:p>
            <a:r>
              <a:rPr lang="en-US" b="1" dirty="0">
                <a:solidFill>
                  <a:schemeClr val="tx1">
                    <a:lumMod val="75000"/>
                    <a:lumOff val="25000"/>
                  </a:schemeClr>
                </a:solidFill>
              </a:rPr>
              <a:t>Dr. Sherry Palacios</a:t>
            </a:r>
            <a:r>
              <a:rPr lang="en-US" dirty="0">
                <a:solidFill>
                  <a:schemeClr val="tx1">
                    <a:lumMod val="75000"/>
                    <a:lumOff val="25000"/>
                  </a:schemeClr>
                </a:solidFill>
              </a:rPr>
              <a:t>, Science Advisor (Bay Area Environmental Research Institute, NASA Ames Research Center)</a:t>
            </a:r>
          </a:p>
          <a:p>
            <a:r>
              <a:rPr lang="en-US" dirty="0">
                <a:solidFill>
                  <a:schemeClr val="tx1">
                    <a:lumMod val="75000"/>
                    <a:lumOff val="25000"/>
                  </a:schemeClr>
                </a:solidFill>
              </a:rPr>
              <a:t/>
            </a:r>
            <a:br>
              <a:rPr lang="en-US" dirty="0">
                <a:solidFill>
                  <a:schemeClr val="tx1">
                    <a:lumMod val="75000"/>
                    <a:lumOff val="25000"/>
                  </a:schemeClr>
                </a:solidFill>
              </a:rPr>
            </a:br>
            <a:r>
              <a:rPr lang="en-US" b="1" dirty="0">
                <a:solidFill>
                  <a:schemeClr val="tx1">
                    <a:lumMod val="75000"/>
                    <a:lumOff val="25000"/>
                  </a:schemeClr>
                </a:solidFill>
              </a:rPr>
              <a:t>Dr. Kenton Ross</a:t>
            </a:r>
            <a:r>
              <a:rPr lang="en-US" dirty="0">
                <a:solidFill>
                  <a:schemeClr val="tx1">
                    <a:lumMod val="75000"/>
                    <a:lumOff val="25000"/>
                  </a:schemeClr>
                </a:solidFill>
              </a:rPr>
              <a:t> (NASA Langley Research Center)</a:t>
            </a:r>
          </a:p>
          <a:p>
            <a:r>
              <a:rPr lang="en-US" b="1" dirty="0">
                <a:solidFill>
                  <a:schemeClr val="tx1">
                    <a:lumMod val="75000"/>
                    <a:lumOff val="25000"/>
                  </a:schemeClr>
                </a:solidFill>
              </a:rPr>
              <a:t>Joe Spruce</a:t>
            </a:r>
            <a:r>
              <a:rPr lang="en-US" dirty="0">
                <a:solidFill>
                  <a:schemeClr val="tx1">
                    <a:lumMod val="75000"/>
                    <a:lumOff val="25000"/>
                  </a:schemeClr>
                </a:solidFill>
              </a:rPr>
              <a:t> (Science Systems and Applications, Inc.)</a:t>
            </a:r>
          </a:p>
          <a:p>
            <a:r>
              <a:rPr lang="en-US" dirty="0">
                <a:solidFill>
                  <a:schemeClr val="tx1">
                    <a:lumMod val="75000"/>
                    <a:lumOff val="25000"/>
                  </a:schemeClr>
                </a:solidFill>
              </a:rPr>
              <a:t/>
            </a:r>
            <a:br>
              <a:rPr lang="en-US" dirty="0">
                <a:solidFill>
                  <a:schemeClr val="tx1">
                    <a:lumMod val="75000"/>
                    <a:lumOff val="25000"/>
                  </a:schemeClr>
                </a:solidFill>
              </a:rPr>
            </a:br>
            <a:r>
              <a:rPr lang="en-US" b="1" dirty="0" err="1">
                <a:solidFill>
                  <a:schemeClr val="tx1">
                    <a:lumMod val="75000"/>
                    <a:lumOff val="25000"/>
                  </a:schemeClr>
                </a:solidFill>
              </a:rPr>
              <a:t>Farnaz</a:t>
            </a:r>
            <a:r>
              <a:rPr lang="en-US" b="1" dirty="0">
                <a:solidFill>
                  <a:schemeClr val="tx1">
                    <a:lumMod val="75000"/>
                    <a:lumOff val="25000"/>
                  </a:schemeClr>
                </a:solidFill>
              </a:rPr>
              <a:t> </a:t>
            </a:r>
            <a:r>
              <a:rPr lang="en-US" b="1" dirty="0" err="1">
                <a:solidFill>
                  <a:schemeClr val="tx1">
                    <a:lumMod val="75000"/>
                    <a:lumOff val="25000"/>
                  </a:schemeClr>
                </a:solidFill>
              </a:rPr>
              <a:t>Bayat</a:t>
            </a:r>
            <a:r>
              <a:rPr lang="en-US" dirty="0">
                <a:solidFill>
                  <a:schemeClr val="tx1">
                    <a:lumMod val="75000"/>
                    <a:lumOff val="25000"/>
                  </a:schemeClr>
                </a:solidFill>
              </a:rPr>
              <a:t>, DEVELOP Center Lead (NASA Ames Research Center)</a:t>
            </a:r>
          </a:p>
          <a:p>
            <a:r>
              <a:rPr lang="en-US" b="1" dirty="0">
                <a:solidFill>
                  <a:schemeClr val="tx1">
                    <a:lumMod val="75000"/>
                    <a:lumOff val="25000"/>
                  </a:schemeClr>
                </a:solidFill>
              </a:rPr>
              <a:t>Jerrold </a:t>
            </a:r>
            <a:r>
              <a:rPr lang="en-US" b="1" dirty="0" err="1">
                <a:solidFill>
                  <a:schemeClr val="tx1">
                    <a:lumMod val="75000"/>
                    <a:lumOff val="25000"/>
                  </a:schemeClr>
                </a:solidFill>
              </a:rPr>
              <a:t>Acdan</a:t>
            </a:r>
            <a:r>
              <a:rPr lang="en-US" dirty="0">
                <a:solidFill>
                  <a:schemeClr val="tx1">
                    <a:lumMod val="75000"/>
                    <a:lumOff val="25000"/>
                  </a:schemeClr>
                </a:solidFill>
              </a:rPr>
              <a:t>, DEVELOP Project Coordination Fellow (NASA Ames Research Center), DEVELOP Summer 2018 Lake Michigan Water Resources Project Lead</a:t>
            </a:r>
          </a:p>
          <a:p>
            <a:r>
              <a:rPr lang="en-US" dirty="0">
                <a:solidFill>
                  <a:schemeClr val="tx1">
                    <a:lumMod val="75000"/>
                    <a:lumOff val="25000"/>
                  </a:schemeClr>
                </a:solidFill>
              </a:rPr>
              <a:t/>
            </a:r>
            <a:br>
              <a:rPr lang="en-US" dirty="0">
                <a:solidFill>
                  <a:schemeClr val="tx1">
                    <a:lumMod val="75000"/>
                    <a:lumOff val="25000"/>
                  </a:schemeClr>
                </a:solidFill>
              </a:rPr>
            </a:br>
            <a:r>
              <a:rPr lang="en-US" b="1" dirty="0">
                <a:solidFill>
                  <a:schemeClr val="tx1">
                    <a:lumMod val="75000"/>
                    <a:lumOff val="25000"/>
                  </a:schemeClr>
                </a:solidFill>
              </a:rPr>
              <a:t>Steven Chao</a:t>
            </a:r>
            <a:r>
              <a:rPr lang="en-US" dirty="0">
                <a:solidFill>
                  <a:schemeClr val="tx1">
                    <a:lumMod val="75000"/>
                    <a:lumOff val="25000"/>
                  </a:schemeClr>
                </a:solidFill>
              </a:rPr>
              <a:t>, DEVELOP Summer 2018 Lake Michigan Water Resources Team</a:t>
            </a:r>
          </a:p>
          <a:p>
            <a:r>
              <a:rPr lang="en-US" b="1" dirty="0">
                <a:solidFill>
                  <a:schemeClr val="tx1">
                    <a:lumMod val="75000"/>
                    <a:lumOff val="25000"/>
                  </a:schemeClr>
                </a:solidFill>
              </a:rPr>
              <a:t>Lawrence Fujiwara</a:t>
            </a:r>
            <a:r>
              <a:rPr lang="en-US" dirty="0">
                <a:solidFill>
                  <a:schemeClr val="tx1">
                    <a:lumMod val="75000"/>
                    <a:lumOff val="25000"/>
                  </a:schemeClr>
                </a:solidFill>
              </a:rPr>
              <a:t>, DEVELOP Summer 2018 Lake Michigan Water Resources Team</a:t>
            </a:r>
          </a:p>
          <a:p>
            <a:r>
              <a:rPr lang="en-US" b="1" dirty="0">
                <a:solidFill>
                  <a:schemeClr val="tx1">
                    <a:lumMod val="75000"/>
                    <a:lumOff val="25000"/>
                  </a:schemeClr>
                </a:solidFill>
              </a:rPr>
              <a:t>Ella </a:t>
            </a:r>
            <a:r>
              <a:rPr lang="en-US" b="1" dirty="0" err="1">
                <a:solidFill>
                  <a:schemeClr val="tx1">
                    <a:lumMod val="75000"/>
                    <a:lumOff val="25000"/>
                  </a:schemeClr>
                </a:solidFill>
              </a:rPr>
              <a:t>Golovey</a:t>
            </a:r>
            <a:r>
              <a:rPr lang="en-US" dirty="0">
                <a:solidFill>
                  <a:schemeClr val="tx1">
                    <a:lumMod val="75000"/>
                    <a:lumOff val="25000"/>
                  </a:schemeClr>
                </a:solidFill>
              </a:rPr>
              <a:t>, DEVELOP Summer 2018 Lake Michigan Water Resources Team</a:t>
            </a:r>
          </a:p>
          <a:p>
            <a:endParaRPr lang="en-US" dirty="0">
              <a:solidFill>
                <a:schemeClr val="tx1">
                  <a:lumMod val="75000"/>
                  <a:lumOff val="25000"/>
                </a:schemeClr>
              </a:solidFill>
            </a:endParaRPr>
          </a:p>
          <a:p>
            <a:r>
              <a:rPr lang="en-US" dirty="0">
                <a:solidFill>
                  <a:schemeClr val="tx1">
                    <a:lumMod val="75000"/>
                    <a:lumOff val="25000"/>
                  </a:schemeClr>
                </a:solidFill>
              </a:rPr>
              <a:t>This material contains modified Copernicus Sentinel data (2016-2018), processed by ESA.</a:t>
            </a:r>
          </a:p>
          <a:p>
            <a:r>
              <a:rPr lang="en-US" sz="2000" dirty="0">
                <a:solidFill>
                  <a:schemeClr val="tx1">
                    <a:lumMod val="75000"/>
                    <a:lumOff val="25000"/>
                  </a:schemeClr>
                </a:solidFill>
              </a:rPr>
              <a:t/>
            </a:r>
            <a:br>
              <a:rPr lang="en-US" sz="2000" dirty="0">
                <a:solidFill>
                  <a:schemeClr val="tx1">
                    <a:lumMod val="75000"/>
                    <a:lumOff val="25000"/>
                  </a:schemeClr>
                </a:solidFill>
              </a:rPr>
            </a:br>
            <a:endParaRPr lang="en-US" sz="2000" dirty="0">
              <a:solidFill>
                <a:schemeClr val="tx1">
                  <a:lumMod val="75000"/>
                  <a:lumOff val="25000"/>
                </a:schemeClr>
              </a:solidFill>
            </a:endParaRPr>
          </a:p>
          <a:p>
            <a:r>
              <a:rPr lang="en-US" sz="2000" dirty="0">
                <a:solidFill>
                  <a:schemeClr val="tx1">
                    <a:lumMod val="75000"/>
                    <a:lumOff val="25000"/>
                  </a:schemeClr>
                </a:solidFill>
              </a:rPr>
              <a:t/>
            </a:r>
            <a:br>
              <a:rPr lang="en-US" sz="2000" dirty="0">
                <a:solidFill>
                  <a:schemeClr val="tx1">
                    <a:lumMod val="75000"/>
                    <a:lumOff val="25000"/>
                  </a:schemeClr>
                </a:solidFill>
              </a:rPr>
            </a:br>
            <a:endParaRPr lang="en-US" sz="2000" dirty="0">
              <a:solidFill>
                <a:schemeClr val="tx1">
                  <a:lumMod val="75000"/>
                  <a:lumOff val="25000"/>
                </a:schemeClr>
              </a:solidFill>
            </a:endParaRPr>
          </a:p>
        </p:txBody>
      </p:sp>
    </p:spTree>
    <p:extLst>
      <p:ext uri="{BB962C8B-B14F-4D97-AF65-F5344CB8AC3E}">
        <p14:creationId xmlns:p14="http://schemas.microsoft.com/office/powerpoint/2010/main" val="22539414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pic>
        <p:nvPicPr>
          <p:cNvPr id="131" name="Google Shape;131;p13"/>
          <p:cNvPicPr preferRelativeResize="0"/>
          <p:nvPr/>
        </p:nvPicPr>
        <p:blipFill rotWithShape="1">
          <a:blip r:embed="rId3" cstate="email">
            <a:alphaModFix amt="49000"/>
            <a:extLst>
              <a:ext uri="{28A0092B-C50C-407E-A947-70E740481C1C}">
                <a14:useLocalDpi xmlns:a14="http://schemas.microsoft.com/office/drawing/2010/main"/>
              </a:ext>
            </a:extLst>
          </a:blip>
          <a:srcRect b="35412"/>
          <a:stretch/>
        </p:blipFill>
        <p:spPr>
          <a:xfrm>
            <a:off x="0" y="909176"/>
            <a:ext cx="12192000" cy="5906076"/>
          </a:xfrm>
          <a:prstGeom prst="rect">
            <a:avLst/>
          </a:prstGeom>
          <a:noFill/>
          <a:ln>
            <a:noFill/>
          </a:ln>
          <a:effectLst/>
        </p:spPr>
      </p:pic>
      <p:sp>
        <p:nvSpPr>
          <p:cNvPr id="132" name="Google Shape;132;p13"/>
          <p:cNvSpPr txBox="1">
            <a:spLocks noGrp="1"/>
          </p:cNvSpPr>
          <p:nvPr>
            <p:ph type="title"/>
          </p:nvPr>
        </p:nvSpPr>
        <p:spPr>
          <a:xfrm>
            <a:off x="1000125" y="365124"/>
            <a:ext cx="10233000" cy="479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Community Concerns</a:t>
            </a:r>
            <a:endParaRPr dirty="0"/>
          </a:p>
        </p:txBody>
      </p:sp>
      <p:sp>
        <p:nvSpPr>
          <p:cNvPr id="133" name="Google Shape;133;p13"/>
          <p:cNvSpPr txBox="1">
            <a:spLocks noGrp="1"/>
          </p:cNvSpPr>
          <p:nvPr>
            <p:ph type="body" idx="1"/>
          </p:nvPr>
        </p:nvSpPr>
        <p:spPr>
          <a:xfrm>
            <a:off x="1000125" y="1101500"/>
            <a:ext cx="10765155" cy="3572700"/>
          </a:xfrm>
          <a:prstGeom prst="rect">
            <a:avLst/>
          </a:prstGeom>
        </p:spPr>
        <p:txBody>
          <a:bodyPr spcFirstLastPara="1" wrap="square" lIns="91425" tIns="45700" rIns="91425" bIns="45700" anchor="t" anchorCtr="0">
            <a:noAutofit/>
          </a:bodyPr>
          <a:lstStyle/>
          <a:p>
            <a:pPr marL="342900" lvl="0" indent="-342900">
              <a:lnSpc>
                <a:spcPct val="100000"/>
              </a:lnSpc>
              <a:spcBef>
                <a:spcPts val="600"/>
              </a:spcBef>
              <a:buSzTx/>
              <a:buFont typeface="Wingdings 3" panose="05040102010807070707" pitchFamily="18" charset="2"/>
              <a:buChar char=""/>
            </a:pPr>
            <a:r>
              <a:rPr lang="en-US" sz="2400" dirty="0">
                <a:solidFill>
                  <a:schemeClr val="tx1">
                    <a:lumMod val="75000"/>
                    <a:lumOff val="25000"/>
                  </a:schemeClr>
                </a:solidFill>
              </a:rPr>
              <a:t>Decay releases </a:t>
            </a:r>
            <a:r>
              <a:rPr lang="en-US" sz="2400" b="1" dirty="0">
                <a:solidFill>
                  <a:srgbClr val="3289B4"/>
                </a:solidFill>
              </a:rPr>
              <a:t>smelly, pungent</a:t>
            </a:r>
            <a:r>
              <a:rPr lang="en-US" sz="2400" b="1" dirty="0"/>
              <a:t> </a:t>
            </a:r>
            <a:r>
              <a:rPr lang="en-US" sz="2400" dirty="0">
                <a:solidFill>
                  <a:schemeClr val="tx1">
                    <a:lumMod val="75000"/>
                    <a:lumOff val="25000"/>
                  </a:schemeClr>
                </a:solidFill>
              </a:rPr>
              <a:t>odor </a:t>
            </a:r>
          </a:p>
          <a:p>
            <a:pPr marL="342900" lvl="0" indent="-342900">
              <a:lnSpc>
                <a:spcPct val="100000"/>
              </a:lnSpc>
              <a:spcBef>
                <a:spcPts val="600"/>
              </a:spcBef>
              <a:buSzTx/>
              <a:buFont typeface="Wingdings 3" panose="05040102010807070707" pitchFamily="18" charset="2"/>
              <a:buChar char=""/>
            </a:pPr>
            <a:r>
              <a:rPr lang="en-US" sz="2400" dirty="0">
                <a:solidFill>
                  <a:schemeClr val="tx1">
                    <a:lumMod val="75000"/>
                    <a:lumOff val="25000"/>
                  </a:schemeClr>
                </a:solidFill>
              </a:rPr>
              <a:t>Promotes </a:t>
            </a:r>
            <a:r>
              <a:rPr lang="en-US" sz="2400" b="1" dirty="0">
                <a:solidFill>
                  <a:srgbClr val="3289B4"/>
                </a:solidFill>
              </a:rPr>
              <a:t>bacteria growth</a:t>
            </a:r>
            <a:r>
              <a:rPr lang="en-US" sz="2400" b="1" dirty="0"/>
              <a:t> </a:t>
            </a:r>
            <a:r>
              <a:rPr lang="en-US" sz="2400" dirty="0">
                <a:solidFill>
                  <a:schemeClr val="tx1">
                    <a:lumMod val="75000"/>
                    <a:lumOff val="25000"/>
                  </a:schemeClr>
                </a:solidFill>
              </a:rPr>
              <a:t>harmful to humans and wildlife if ingested</a:t>
            </a:r>
          </a:p>
          <a:p>
            <a:pPr marL="342900" lvl="0" indent="-342900">
              <a:lnSpc>
                <a:spcPct val="100000"/>
              </a:lnSpc>
              <a:spcBef>
                <a:spcPts val="600"/>
              </a:spcBef>
              <a:buSzTx/>
              <a:buFont typeface="Wingdings 3" panose="05040102010807070707" pitchFamily="18" charset="2"/>
              <a:buChar char=""/>
            </a:pPr>
            <a:r>
              <a:rPr lang="en-US" sz="2400" dirty="0">
                <a:solidFill>
                  <a:schemeClr val="tx1">
                    <a:lumMod val="75000"/>
                    <a:lumOff val="25000"/>
                  </a:schemeClr>
                </a:solidFill>
              </a:rPr>
              <a:t>Thick mats </a:t>
            </a:r>
            <a:r>
              <a:rPr lang="en-US" sz="2400" b="1" dirty="0">
                <a:solidFill>
                  <a:srgbClr val="3289B4"/>
                </a:solidFill>
              </a:rPr>
              <a:t>deter beach visitors</a:t>
            </a:r>
            <a:r>
              <a:rPr lang="en-US" sz="2400" b="1" dirty="0"/>
              <a:t> </a:t>
            </a:r>
            <a:r>
              <a:rPr lang="en-US" sz="2400" dirty="0">
                <a:solidFill>
                  <a:schemeClr val="tx1">
                    <a:lumMod val="75000"/>
                    <a:lumOff val="25000"/>
                  </a:schemeClr>
                </a:solidFill>
              </a:rPr>
              <a:t>and</a:t>
            </a:r>
            <a:r>
              <a:rPr lang="en-US" sz="2400" dirty="0"/>
              <a:t> </a:t>
            </a:r>
            <a:r>
              <a:rPr lang="en-US" sz="2400" b="1" dirty="0">
                <a:solidFill>
                  <a:srgbClr val="3289B4"/>
                </a:solidFill>
              </a:rPr>
              <a:t>lower real estate</a:t>
            </a:r>
            <a:r>
              <a:rPr lang="en-US" sz="2400" b="1" dirty="0"/>
              <a:t> </a:t>
            </a:r>
            <a:r>
              <a:rPr lang="en-US" sz="2400" dirty="0">
                <a:solidFill>
                  <a:schemeClr val="tx1">
                    <a:lumMod val="75000"/>
                    <a:lumOff val="25000"/>
                  </a:schemeClr>
                </a:solidFill>
              </a:rPr>
              <a:t>values</a:t>
            </a:r>
          </a:p>
          <a:p>
            <a:pPr marL="342900" lvl="0" indent="-342900">
              <a:lnSpc>
                <a:spcPct val="100000"/>
              </a:lnSpc>
              <a:spcBef>
                <a:spcPts val="600"/>
              </a:spcBef>
              <a:buSzTx/>
              <a:buFont typeface="Wingdings 3" panose="05040102010807070707" pitchFamily="18" charset="2"/>
              <a:buChar char=""/>
            </a:pPr>
            <a:r>
              <a:rPr lang="en-US" sz="2400" dirty="0">
                <a:solidFill>
                  <a:schemeClr val="tx1">
                    <a:lumMod val="75000"/>
                    <a:lumOff val="25000"/>
                  </a:schemeClr>
                </a:solidFill>
              </a:rPr>
              <a:t>Current methods to remediate Cladophora are </a:t>
            </a:r>
            <a:r>
              <a:rPr lang="en-US" sz="2400" b="1" dirty="0">
                <a:solidFill>
                  <a:srgbClr val="3289B4"/>
                </a:solidFill>
              </a:rPr>
              <a:t>time-consuming</a:t>
            </a:r>
            <a:r>
              <a:rPr lang="en-US" sz="2400" dirty="0"/>
              <a:t> </a:t>
            </a:r>
            <a:r>
              <a:rPr lang="en-US" sz="2400" dirty="0">
                <a:solidFill>
                  <a:schemeClr val="tx1">
                    <a:lumMod val="75000"/>
                    <a:lumOff val="25000"/>
                  </a:schemeClr>
                </a:solidFill>
              </a:rPr>
              <a:t>and inefficient</a:t>
            </a:r>
            <a:endParaRPr sz="2400" dirty="0">
              <a:solidFill>
                <a:schemeClr val="tx1">
                  <a:lumMod val="75000"/>
                  <a:lumOff val="25000"/>
                </a:schemeClr>
              </a:solidFill>
            </a:endParaRPr>
          </a:p>
        </p:txBody>
      </p:sp>
      <p:sp>
        <p:nvSpPr>
          <p:cNvPr id="134" name="Google Shape;134;p13"/>
          <p:cNvSpPr txBox="1"/>
          <p:nvPr/>
        </p:nvSpPr>
        <p:spPr>
          <a:xfrm>
            <a:off x="0" y="6492876"/>
            <a:ext cx="4030500" cy="22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a:solidFill>
                  <a:schemeClr val="tx1">
                    <a:lumMod val="75000"/>
                    <a:lumOff val="25000"/>
                  </a:schemeClr>
                </a:solidFill>
                <a:latin typeface="Century Gothic"/>
                <a:ea typeface="Century Gothic"/>
                <a:cs typeface="Century Gothic"/>
                <a:sym typeface="Century Gothic"/>
              </a:rPr>
              <a:t>Image Source: Scott Higgins, University of Waterloo</a:t>
            </a:r>
            <a:endParaRPr sz="1200" dirty="0">
              <a:solidFill>
                <a:schemeClr val="tx1">
                  <a:lumMod val="75000"/>
                  <a:lumOff val="25000"/>
                </a:schemeClr>
              </a:solidFill>
              <a:latin typeface="Century Gothic"/>
              <a:ea typeface="Century Gothic"/>
              <a:cs typeface="Century Gothic"/>
              <a:sym typeface="Century Gothic"/>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14"/>
          <p:cNvSpPr txBox="1">
            <a:spLocks noGrp="1"/>
          </p:cNvSpPr>
          <p:nvPr>
            <p:ph type="title"/>
          </p:nvPr>
        </p:nvSpPr>
        <p:spPr>
          <a:xfrm>
            <a:off x="1000124" y="22226"/>
            <a:ext cx="13973175" cy="1155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500" dirty="0"/>
              <a:t>Project </a:t>
            </a:r>
            <a:r>
              <a:rPr lang="en-US" sz="4500" dirty="0" smtClean="0"/>
              <a:t>Partner</a:t>
            </a:r>
            <a:endParaRPr sz="4500" b="1" dirty="0"/>
          </a:p>
        </p:txBody>
      </p:sp>
      <p:sp>
        <p:nvSpPr>
          <p:cNvPr id="141" name="Google Shape;141;p14"/>
          <p:cNvSpPr txBox="1">
            <a:spLocks noGrp="1"/>
          </p:cNvSpPr>
          <p:nvPr>
            <p:ph type="body" idx="1"/>
          </p:nvPr>
        </p:nvSpPr>
        <p:spPr>
          <a:xfrm>
            <a:off x="548986" y="946642"/>
            <a:ext cx="4960273" cy="5309378"/>
          </a:xfrm>
          <a:prstGeom prst="rect">
            <a:avLst/>
          </a:prstGeom>
        </p:spPr>
        <p:txBody>
          <a:bodyPr spcFirstLastPara="1" wrap="square" lIns="91425" tIns="45700" rIns="91425" bIns="45700" anchor="t" anchorCtr="0">
            <a:noAutofit/>
          </a:bodyPr>
          <a:lstStyle/>
          <a:p>
            <a:pPr marL="0" lvl="0" indent="0">
              <a:lnSpc>
                <a:spcPct val="100000"/>
              </a:lnSpc>
              <a:spcBef>
                <a:spcPts val="600"/>
              </a:spcBef>
              <a:buSzTx/>
              <a:buNone/>
            </a:pPr>
            <a:r>
              <a:rPr lang="en-US" sz="3000" b="1" dirty="0"/>
              <a:t>Groundwork Milwaukee</a:t>
            </a:r>
            <a:endParaRPr lang="en-US" sz="3000" dirty="0" smtClean="0">
              <a:solidFill>
                <a:schemeClr val="tx1">
                  <a:lumMod val="75000"/>
                  <a:lumOff val="25000"/>
                </a:schemeClr>
              </a:solidFill>
            </a:endParaRPr>
          </a:p>
          <a:p>
            <a:pPr marL="342900" lvl="0" indent="-342900">
              <a:lnSpc>
                <a:spcPct val="100000"/>
              </a:lnSpc>
              <a:spcBef>
                <a:spcPts val="600"/>
              </a:spcBef>
              <a:buSzTx/>
              <a:buFont typeface="Wingdings 3" panose="05040102010807070707" pitchFamily="18" charset="2"/>
              <a:buChar char="}"/>
            </a:pPr>
            <a:r>
              <a:rPr lang="en-US" sz="2600" dirty="0" smtClean="0">
                <a:solidFill>
                  <a:schemeClr val="tx1">
                    <a:lumMod val="75000"/>
                    <a:lumOff val="25000"/>
                  </a:schemeClr>
                </a:solidFill>
              </a:rPr>
              <a:t>Implements </a:t>
            </a:r>
            <a:r>
              <a:rPr lang="en-US" sz="2600" dirty="0">
                <a:solidFill>
                  <a:schemeClr val="tx1">
                    <a:lumMod val="75000"/>
                    <a:lumOff val="25000"/>
                  </a:schemeClr>
                </a:solidFill>
              </a:rPr>
              <a:t>volunteer days to promote environmental and social well-being, including </a:t>
            </a:r>
            <a:r>
              <a:rPr lang="en-US" sz="2600" i="1" dirty="0">
                <a:solidFill>
                  <a:schemeClr val="tx1">
                    <a:lumMod val="75000"/>
                    <a:lumOff val="25000"/>
                  </a:schemeClr>
                </a:solidFill>
              </a:rPr>
              <a:t>Cladophora</a:t>
            </a:r>
            <a:r>
              <a:rPr lang="en-US" sz="2600" dirty="0">
                <a:solidFill>
                  <a:schemeClr val="tx1">
                    <a:lumMod val="75000"/>
                    <a:lumOff val="25000"/>
                  </a:schemeClr>
                </a:solidFill>
              </a:rPr>
              <a:t> cleanup  </a:t>
            </a:r>
            <a:endParaRPr sz="2600" dirty="0">
              <a:solidFill>
                <a:schemeClr val="tx1">
                  <a:lumMod val="75000"/>
                  <a:lumOff val="25000"/>
                </a:schemeClr>
              </a:solidFill>
            </a:endParaRPr>
          </a:p>
          <a:p>
            <a:pPr marL="342900" lvl="0" indent="-342900">
              <a:lnSpc>
                <a:spcPct val="100000"/>
              </a:lnSpc>
              <a:spcBef>
                <a:spcPts val="600"/>
              </a:spcBef>
              <a:buSzTx/>
              <a:buFont typeface="Wingdings 3" panose="05040102010807070707" pitchFamily="18" charset="2"/>
              <a:buChar char="}"/>
            </a:pPr>
            <a:r>
              <a:rPr lang="en-US" sz="2600" dirty="0">
                <a:solidFill>
                  <a:schemeClr val="tx1">
                    <a:lumMod val="75000"/>
                    <a:lumOff val="25000"/>
                  </a:schemeClr>
                </a:solidFill>
              </a:rPr>
              <a:t>Time-consuming cleanup process includes visually assessing each </a:t>
            </a:r>
            <a:r>
              <a:rPr lang="en-US" sz="2600" dirty="0" smtClean="0">
                <a:solidFill>
                  <a:schemeClr val="tx1">
                    <a:lumMod val="75000"/>
                    <a:lumOff val="25000"/>
                  </a:schemeClr>
                </a:solidFill>
              </a:rPr>
              <a:t>beach</a:t>
            </a:r>
            <a:endParaRPr lang="en-US" sz="2600" dirty="0">
              <a:solidFill>
                <a:schemeClr val="tx1">
                  <a:lumMod val="75000"/>
                  <a:lumOff val="25000"/>
                </a:schemeClr>
              </a:solidFill>
            </a:endParaRPr>
          </a:p>
          <a:p>
            <a:pPr marL="342900" lvl="0" indent="-342900">
              <a:lnSpc>
                <a:spcPct val="100000"/>
              </a:lnSpc>
              <a:spcBef>
                <a:spcPts val="600"/>
              </a:spcBef>
              <a:buSzTx/>
              <a:buFont typeface="Wingdings 3" panose="05040102010807070707" pitchFamily="18" charset="2"/>
              <a:buChar char="}"/>
            </a:pPr>
            <a:r>
              <a:rPr lang="en-US" sz="2600" dirty="0">
                <a:solidFill>
                  <a:schemeClr val="tx1">
                    <a:lumMod val="75000"/>
                    <a:lumOff val="25000"/>
                  </a:schemeClr>
                </a:solidFill>
              </a:rPr>
              <a:t>Seek to make their cleanup efforts more efficient </a:t>
            </a:r>
            <a:endParaRPr sz="2600" dirty="0">
              <a:solidFill>
                <a:schemeClr val="tx1">
                  <a:lumMod val="75000"/>
                  <a:lumOff val="25000"/>
                </a:schemeClr>
              </a:solidFill>
            </a:endParaRPr>
          </a:p>
          <a:p>
            <a:pPr marL="342900" lvl="0" indent="-342900" algn="l" rtl="0">
              <a:lnSpc>
                <a:spcPct val="100000"/>
              </a:lnSpc>
              <a:spcBef>
                <a:spcPts val="600"/>
              </a:spcBef>
              <a:buFont typeface="Wingdings 3" panose="05040102010807070707" pitchFamily="18" charset="2"/>
              <a:buChar char="}"/>
            </a:pPr>
            <a:endParaRPr sz="2600" dirty="0"/>
          </a:p>
        </p:txBody>
      </p:sp>
      <p:pic>
        <p:nvPicPr>
          <p:cNvPr id="142" name="Google Shape;142;p14"/>
          <p:cNvPicPr preferRelativeResize="0"/>
          <p:nvPr/>
        </p:nvPicPr>
        <p:blipFill rotWithShape="1">
          <a:blip r:embed="rId3" cstate="email">
            <a:alphaModFix/>
            <a:extLst>
              <a:ext uri="{28A0092B-C50C-407E-A947-70E740481C1C}">
                <a14:useLocalDpi xmlns:a14="http://schemas.microsoft.com/office/drawing/2010/main"/>
              </a:ext>
            </a:extLst>
          </a:blip>
          <a:srcRect l="3050" r="6608"/>
          <a:stretch/>
        </p:blipFill>
        <p:spPr>
          <a:xfrm>
            <a:off x="5833844" y="1180540"/>
            <a:ext cx="2983932" cy="2252983"/>
          </a:xfrm>
          <a:prstGeom prst="rect">
            <a:avLst/>
          </a:prstGeom>
          <a:noFill/>
          <a:ln w="28575">
            <a:solidFill>
              <a:schemeClr val="tx1">
                <a:lumMod val="75000"/>
                <a:lumOff val="25000"/>
              </a:schemeClr>
            </a:solidFill>
          </a:ln>
        </p:spPr>
      </p:pic>
      <p:pic>
        <p:nvPicPr>
          <p:cNvPr id="143" name="Google Shape;143;p14"/>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8928612" y="1180539"/>
            <a:ext cx="2941084" cy="2252983"/>
          </a:xfrm>
          <a:prstGeom prst="rect">
            <a:avLst/>
          </a:prstGeom>
          <a:noFill/>
          <a:ln w="28575">
            <a:solidFill>
              <a:schemeClr val="tx1">
                <a:lumMod val="75000"/>
                <a:lumOff val="25000"/>
              </a:schemeClr>
            </a:solidFill>
          </a:ln>
        </p:spPr>
      </p:pic>
      <p:sp>
        <p:nvSpPr>
          <p:cNvPr id="144" name="Google Shape;144;p14"/>
          <p:cNvSpPr txBox="1"/>
          <p:nvPr/>
        </p:nvSpPr>
        <p:spPr>
          <a:xfrm>
            <a:off x="5713984" y="5988615"/>
            <a:ext cx="6836229" cy="450285"/>
          </a:xfrm>
          <a:prstGeom prst="rect">
            <a:avLst/>
          </a:prstGeom>
          <a:noFill/>
          <a:ln>
            <a:noFill/>
          </a:ln>
        </p:spPr>
        <p:txBody>
          <a:bodyPr spcFirstLastPara="1" wrap="square" lIns="91425" tIns="91425" rIns="91425" bIns="91425" anchor="t" anchorCtr="0">
            <a:noAutofit/>
          </a:bodyPr>
          <a:lstStyle/>
          <a:p>
            <a:r>
              <a:rPr lang="en-US" sz="1200" dirty="0">
                <a:solidFill>
                  <a:schemeClr val="tx1">
                    <a:lumMod val="75000"/>
                    <a:lumOff val="25000"/>
                  </a:schemeClr>
                </a:solidFill>
              </a:rPr>
              <a:t>Image Source (clockwise from top left): Groundwork Milwaukee, Jim Bauer (Flickr), </a:t>
            </a:r>
            <a:r>
              <a:rPr lang="en-US" sz="1200" dirty="0" err="1">
                <a:solidFill>
                  <a:schemeClr val="tx1">
                    <a:lumMod val="75000"/>
                    <a:lumOff val="25000"/>
                  </a:schemeClr>
                </a:solidFill>
              </a:rPr>
              <a:t>Normanack</a:t>
            </a:r>
            <a:r>
              <a:rPr lang="en-US" sz="1200" dirty="0">
                <a:solidFill>
                  <a:schemeClr val="tx1">
                    <a:lumMod val="75000"/>
                    <a:lumOff val="25000"/>
                  </a:schemeClr>
                </a:solidFill>
              </a:rPr>
              <a:t> (Flickr)</a:t>
            </a:r>
          </a:p>
          <a:p>
            <a:r>
              <a:rPr lang="en-US" sz="900" dirty="0"/>
              <a:t/>
            </a:r>
            <a:br>
              <a:rPr lang="en-US" sz="900" dirty="0"/>
            </a:br>
            <a:endParaRPr sz="900" dirty="0">
              <a:solidFill>
                <a:schemeClr val="tx1">
                  <a:lumMod val="75000"/>
                  <a:lumOff val="25000"/>
                </a:schemeClr>
              </a:solidFill>
              <a:latin typeface="Century Gothic"/>
              <a:ea typeface="Century Gothic"/>
              <a:cs typeface="Century Gothic"/>
              <a:sym typeface="Century Gothic"/>
            </a:endParaRPr>
          </a:p>
        </p:txBody>
      </p:sp>
      <p:pic>
        <p:nvPicPr>
          <p:cNvPr id="145" name="Google Shape;145;p14"/>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5833844" y="3531813"/>
            <a:ext cx="6035852" cy="2478758"/>
          </a:xfrm>
          <a:prstGeom prst="rect">
            <a:avLst/>
          </a:prstGeom>
          <a:noFill/>
          <a:ln w="28575">
            <a:solidFill>
              <a:schemeClr val="tx1">
                <a:lumMod val="75000"/>
                <a:lumOff val="25000"/>
              </a:schemeClr>
            </a:solid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Previous Work</a:t>
            </a:r>
            <a:endParaRPr lang="en-US" dirty="0">
              <a:effectLst/>
            </a:endParaRPr>
          </a:p>
        </p:txBody>
      </p:sp>
      <p:sp>
        <p:nvSpPr>
          <p:cNvPr id="4" name="Text Placeholder 3"/>
          <p:cNvSpPr>
            <a:spLocks noGrp="1"/>
          </p:cNvSpPr>
          <p:nvPr>
            <p:ph type="body" sz="half" idx="2"/>
          </p:nvPr>
        </p:nvSpPr>
        <p:spPr>
          <a:xfrm>
            <a:off x="1000125" y="1000882"/>
            <a:ext cx="10816768" cy="3744243"/>
          </a:xfrm>
        </p:spPr>
        <p:txBody>
          <a:bodyPr>
            <a:normAutofit/>
          </a:bodyPr>
          <a:lstStyle/>
          <a:p>
            <a:pPr>
              <a:lnSpc>
                <a:spcPct val="100000"/>
              </a:lnSpc>
              <a:spcBef>
                <a:spcPts val="0"/>
              </a:spcBef>
              <a:buClr>
                <a:srgbClr val="3289B4"/>
              </a:buClr>
            </a:pPr>
            <a:r>
              <a:rPr lang="en-US" sz="2100" b="1" dirty="0"/>
              <a:t>Habitat Suitability Map</a:t>
            </a:r>
          </a:p>
          <a:p>
            <a:pPr marL="342900" indent="-342900">
              <a:lnSpc>
                <a:spcPct val="100000"/>
              </a:lnSpc>
              <a:spcBef>
                <a:spcPts val="0"/>
              </a:spcBef>
              <a:buClr>
                <a:srgbClr val="3289B4"/>
              </a:buClr>
              <a:buFont typeface="Wingdings 3" panose="05040102010807070707" pitchFamily="18" charset="2"/>
              <a:buChar char=""/>
            </a:pPr>
            <a:r>
              <a:rPr lang="en-US" sz="2100" dirty="0"/>
              <a:t>Identified high quality habitat areas</a:t>
            </a:r>
          </a:p>
          <a:p>
            <a:pPr marL="342900" indent="-342900">
              <a:lnSpc>
                <a:spcPct val="100000"/>
              </a:lnSpc>
              <a:spcBef>
                <a:spcPts val="0"/>
              </a:spcBef>
              <a:buClr>
                <a:srgbClr val="3289B4"/>
              </a:buClr>
              <a:buFont typeface="Wingdings 3" panose="05040102010807070707" pitchFamily="18" charset="2"/>
              <a:buChar char=""/>
            </a:pPr>
            <a:r>
              <a:rPr lang="en-US" sz="2100" dirty="0"/>
              <a:t>Factors: bathymetry, substrate, water temperature, mussel distribution, turbidity</a:t>
            </a:r>
          </a:p>
          <a:p>
            <a:pPr>
              <a:lnSpc>
                <a:spcPct val="100000"/>
              </a:lnSpc>
              <a:spcBef>
                <a:spcPts val="0"/>
              </a:spcBef>
              <a:buClr>
                <a:srgbClr val="3289B4"/>
              </a:buClr>
            </a:pPr>
            <a:endParaRPr lang="en-US" sz="2100" dirty="0"/>
          </a:p>
          <a:p>
            <a:pPr>
              <a:lnSpc>
                <a:spcPct val="100000"/>
              </a:lnSpc>
              <a:spcBef>
                <a:spcPts val="0"/>
              </a:spcBef>
            </a:pPr>
            <a:r>
              <a:rPr lang="en-US" sz="2100" b="1" dirty="0"/>
              <a:t>Predictive Washup Map </a:t>
            </a:r>
            <a:endParaRPr lang="en-US" sz="2100" dirty="0"/>
          </a:p>
          <a:p>
            <a:pPr marL="342900" indent="-342900">
              <a:lnSpc>
                <a:spcPct val="100000"/>
              </a:lnSpc>
              <a:spcBef>
                <a:spcPts val="0"/>
              </a:spcBef>
              <a:buClr>
                <a:srgbClr val="3289B4"/>
              </a:buClr>
              <a:buFont typeface="Wingdings 3" panose="05040102010807070707" pitchFamily="18" charset="2"/>
              <a:buChar char=""/>
            </a:pPr>
            <a:r>
              <a:rPr lang="en-US" sz="2100" dirty="0"/>
              <a:t>Identified areas suitable for </a:t>
            </a:r>
            <a:r>
              <a:rPr lang="en-US" sz="2100" i="1" dirty="0"/>
              <a:t>Cladophora</a:t>
            </a:r>
            <a:r>
              <a:rPr lang="en-US" sz="2100" dirty="0"/>
              <a:t> wash up</a:t>
            </a:r>
          </a:p>
          <a:p>
            <a:pPr marL="342900" indent="-342900">
              <a:lnSpc>
                <a:spcPct val="100000"/>
              </a:lnSpc>
              <a:spcBef>
                <a:spcPts val="0"/>
              </a:spcBef>
              <a:buClr>
                <a:srgbClr val="3289B4"/>
              </a:buClr>
              <a:buFont typeface="Wingdings 3" panose="05040102010807070707" pitchFamily="18" charset="2"/>
              <a:buChar char=""/>
            </a:pPr>
            <a:r>
              <a:rPr lang="en-US" sz="2100" dirty="0"/>
              <a:t>Factors: bathymetry, nearshore structures, population density, shoreline curvature</a:t>
            </a:r>
          </a:p>
        </p:txBody>
      </p:sp>
      <p:pic>
        <p:nvPicPr>
          <p:cNvPr id="1026" name="Picture 2" descr="https://lh6.googleusercontent.com/Oaz54acVgyt_WsEgKWV0dc13Gx79y9fNZ1xQFVz5iUjyPwHGY3lVrRq7F4nXl9gZX1QJVdS5r-tc97lu15lKCyN12yKc1LsAwWgYEfKHol19KIWFldfLaw3pt2_WfPaB1RPZ1epkulA">
            <a:extLst>
              <a:ext uri="{FF2B5EF4-FFF2-40B4-BE49-F238E27FC236}">
                <a16:creationId xmlns:a16="http://schemas.microsoft.com/office/drawing/2014/main" id="{38EDCAC5-67B2-4C6B-9FD9-746D0AA3CB6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96876" y="3531320"/>
            <a:ext cx="7198248" cy="313423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0E9A6F4-3D04-45AD-8E5F-4467A02B9246}"/>
              </a:ext>
            </a:extLst>
          </p:cNvPr>
          <p:cNvSpPr/>
          <p:nvPr/>
        </p:nvSpPr>
        <p:spPr>
          <a:xfrm>
            <a:off x="2496876" y="6492876"/>
            <a:ext cx="6586966" cy="830997"/>
          </a:xfrm>
          <a:prstGeom prst="rect">
            <a:avLst/>
          </a:prstGeom>
        </p:spPr>
        <p:txBody>
          <a:bodyPr wrap="square">
            <a:spAutoFit/>
          </a:bodyPr>
          <a:lstStyle/>
          <a:p>
            <a:r>
              <a:rPr lang="en-US" sz="1200" dirty="0">
                <a:solidFill>
                  <a:schemeClr val="tx1">
                    <a:lumMod val="75000"/>
                    <a:lumOff val="25000"/>
                  </a:schemeClr>
                </a:solidFill>
              </a:rPr>
              <a:t>Image Source: NASA DEVELOP Lake Michigan Water Resources I </a:t>
            </a:r>
          </a:p>
          <a:p>
            <a:r>
              <a:rPr lang="en-US" dirty="0"/>
              <a:t/>
            </a:r>
            <a:br>
              <a:rPr lang="en-US" dirty="0"/>
            </a:br>
            <a:endParaRPr lang="en-US" dirty="0"/>
          </a:p>
        </p:txBody>
      </p:sp>
    </p:spTree>
    <p:extLst>
      <p:ext uri="{BB962C8B-B14F-4D97-AF65-F5344CB8AC3E}">
        <p14:creationId xmlns:p14="http://schemas.microsoft.com/office/powerpoint/2010/main" val="6527589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3179345" y="2896497"/>
            <a:ext cx="5833310" cy="1065007"/>
          </a:xfrm>
        </p:spPr>
        <p:txBody>
          <a:bodyPr/>
          <a:lstStyle/>
          <a:p>
            <a:r>
              <a:rPr lang="en-US" sz="6000" b="1" dirty="0"/>
              <a:t>Current Project</a:t>
            </a:r>
          </a:p>
        </p:txBody>
      </p:sp>
    </p:spTree>
    <p:extLst>
      <p:ext uri="{BB962C8B-B14F-4D97-AF65-F5344CB8AC3E}">
        <p14:creationId xmlns:p14="http://schemas.microsoft.com/office/powerpoint/2010/main" val="25992571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5" name="NASA Image">
            <a:extLst>
              <a:ext uri="{FF2B5EF4-FFF2-40B4-BE49-F238E27FC236}">
                <a16:creationId xmlns:a16="http://schemas.microsoft.com/office/drawing/2014/main" id="{F32C83BA-1AE9-4F7E-AE50-146E736E876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8" t="30658" r="1219" b="7668"/>
          <a:stretch/>
        </p:blipFill>
        <p:spPr>
          <a:xfrm>
            <a:off x="702527" y="1215487"/>
            <a:ext cx="10772078" cy="5173308"/>
          </a:xfrm>
          <a:prstGeom prst="rect">
            <a:avLst/>
          </a:prstGeom>
          <a:solidFill>
            <a:schemeClr val="tx1"/>
          </a:solidFill>
          <a:effectLst/>
        </p:spPr>
      </p:pic>
      <p:sp>
        <p:nvSpPr>
          <p:cNvPr id="7" name="Objective 4">
            <a:extLst>
              <a:ext uri="{FF2B5EF4-FFF2-40B4-BE49-F238E27FC236}">
                <a16:creationId xmlns:a16="http://schemas.microsoft.com/office/drawing/2014/main" id="{62B08DD5-0827-4C09-BC4B-A834BAE255AD}"/>
              </a:ext>
            </a:extLst>
          </p:cNvPr>
          <p:cNvSpPr/>
          <p:nvPr/>
        </p:nvSpPr>
        <p:spPr>
          <a:xfrm>
            <a:off x="706244" y="3801712"/>
            <a:ext cx="5382322" cy="2587082"/>
          </a:xfrm>
          <a:prstGeom prst="rect">
            <a:avLst/>
          </a:prstGeom>
          <a:solidFill>
            <a:schemeClr val="tx1">
              <a:alpha val="0"/>
            </a:schemeClr>
          </a:solid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Century Gothic" panose="020B0502020202020204" pitchFamily="34" charset="0"/>
              </a:rPr>
              <a:t>Provide decision-support to project partner by identifying areas where </a:t>
            </a:r>
            <a:r>
              <a:rPr lang="en-US" sz="2800" i="1" dirty="0">
                <a:latin typeface="Century Gothic" panose="020B0502020202020204" pitchFamily="34" charset="0"/>
              </a:rPr>
              <a:t>Cladophora</a:t>
            </a:r>
            <a:r>
              <a:rPr lang="en-US" sz="2800" dirty="0">
                <a:latin typeface="Century Gothic" panose="020B0502020202020204" pitchFamily="34" charset="0"/>
              </a:rPr>
              <a:t> is likely to wash ashore</a:t>
            </a:r>
          </a:p>
        </p:txBody>
      </p:sp>
      <p:sp>
        <p:nvSpPr>
          <p:cNvPr id="9" name="Objective 3">
            <a:extLst>
              <a:ext uri="{FF2B5EF4-FFF2-40B4-BE49-F238E27FC236}">
                <a16:creationId xmlns:a16="http://schemas.microsoft.com/office/drawing/2014/main" id="{A0FBD4A2-2AA5-419D-8019-93E37A41156E}"/>
              </a:ext>
            </a:extLst>
          </p:cNvPr>
          <p:cNvSpPr/>
          <p:nvPr/>
        </p:nvSpPr>
        <p:spPr>
          <a:xfrm>
            <a:off x="6099717" y="3801712"/>
            <a:ext cx="5382322" cy="2587082"/>
          </a:xfrm>
          <a:prstGeom prst="rect">
            <a:avLst/>
          </a:prstGeom>
          <a:solidFill>
            <a:schemeClr val="tx1">
              <a:alpha val="0"/>
            </a:schemeClr>
          </a:solid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Century Gothic" panose="020B0502020202020204" pitchFamily="34" charset="0"/>
              </a:rPr>
              <a:t>Predict the trajectory of </a:t>
            </a:r>
            <a:r>
              <a:rPr lang="en-US" sz="2800" i="1" dirty="0">
                <a:latin typeface="Century Gothic" panose="020B0502020202020204" pitchFamily="34" charset="0"/>
              </a:rPr>
              <a:t>Cladophora </a:t>
            </a:r>
            <a:r>
              <a:rPr lang="en-US" sz="2800" dirty="0">
                <a:latin typeface="Century Gothic" panose="020B0502020202020204" pitchFamily="34" charset="0"/>
              </a:rPr>
              <a:t>transport by modeling seasonal surface water currents</a:t>
            </a:r>
          </a:p>
        </p:txBody>
      </p:sp>
      <p:sp>
        <p:nvSpPr>
          <p:cNvPr id="13" name="Black Box 3">
            <a:extLst>
              <a:ext uri="{FF2B5EF4-FFF2-40B4-BE49-F238E27FC236}">
                <a16:creationId xmlns:a16="http://schemas.microsoft.com/office/drawing/2014/main" id="{DA9403C2-FB5D-4CD9-BE10-6AC601B33089}"/>
              </a:ext>
            </a:extLst>
          </p:cNvPr>
          <p:cNvSpPr/>
          <p:nvPr/>
        </p:nvSpPr>
        <p:spPr>
          <a:xfrm>
            <a:off x="6088566" y="3801712"/>
            <a:ext cx="5382322" cy="2587082"/>
          </a:xfrm>
          <a:prstGeom prst="rect">
            <a:avLst/>
          </a:prstGeom>
          <a:solidFill>
            <a:schemeClr val="tx1">
              <a:alpha val="80000"/>
            </a:schemeClr>
          </a:solid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Century Gothic" panose="020B0502020202020204" pitchFamily="34" charset="0"/>
            </a:endParaRPr>
          </a:p>
        </p:txBody>
      </p:sp>
      <p:sp>
        <p:nvSpPr>
          <p:cNvPr id="14" name="Black Box 4">
            <a:extLst>
              <a:ext uri="{FF2B5EF4-FFF2-40B4-BE49-F238E27FC236}">
                <a16:creationId xmlns:a16="http://schemas.microsoft.com/office/drawing/2014/main" id="{7AC8DFE1-04C8-4791-B708-F171C5B823E1}"/>
              </a:ext>
            </a:extLst>
          </p:cNvPr>
          <p:cNvSpPr/>
          <p:nvPr/>
        </p:nvSpPr>
        <p:spPr>
          <a:xfrm>
            <a:off x="721112" y="3801712"/>
            <a:ext cx="5382322" cy="2587082"/>
          </a:xfrm>
          <a:prstGeom prst="rect">
            <a:avLst/>
          </a:prstGeom>
          <a:solidFill>
            <a:schemeClr val="tx1">
              <a:alpha val="80000"/>
            </a:schemeClr>
          </a:solid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Century Gothic" panose="020B0502020202020204" pitchFamily="34" charset="0"/>
            </a:endParaRPr>
          </a:p>
        </p:txBody>
      </p:sp>
      <p:sp>
        <p:nvSpPr>
          <p:cNvPr id="8" name="Objective 2">
            <a:extLst>
              <a:ext uri="{FF2B5EF4-FFF2-40B4-BE49-F238E27FC236}">
                <a16:creationId xmlns:a16="http://schemas.microsoft.com/office/drawing/2014/main" id="{F195BD69-8E47-41E3-BE7D-76C271A35DA5}"/>
              </a:ext>
            </a:extLst>
          </p:cNvPr>
          <p:cNvSpPr/>
          <p:nvPr/>
        </p:nvSpPr>
        <p:spPr>
          <a:xfrm>
            <a:off x="6099717" y="1215480"/>
            <a:ext cx="5382322" cy="2587082"/>
          </a:xfrm>
          <a:prstGeom prst="rect">
            <a:avLst/>
          </a:prstGeom>
          <a:solidFill>
            <a:schemeClr val="tx1">
              <a:alpha val="0"/>
            </a:schemeClr>
          </a:solid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Century Gothic" panose="020B0502020202020204" pitchFamily="34" charset="0"/>
              </a:rPr>
              <a:t>Compare the efficacy of two multispectral satellite sensors for chlorophyll-a detection</a:t>
            </a:r>
          </a:p>
        </p:txBody>
      </p:sp>
      <p:sp>
        <p:nvSpPr>
          <p:cNvPr id="12" name="Black Box 2">
            <a:extLst>
              <a:ext uri="{FF2B5EF4-FFF2-40B4-BE49-F238E27FC236}">
                <a16:creationId xmlns:a16="http://schemas.microsoft.com/office/drawing/2014/main" id="{B57F9B66-63EE-4C9E-9B70-5D1C7F7D374B}"/>
              </a:ext>
            </a:extLst>
          </p:cNvPr>
          <p:cNvSpPr/>
          <p:nvPr/>
        </p:nvSpPr>
        <p:spPr>
          <a:xfrm>
            <a:off x="6099717" y="1215055"/>
            <a:ext cx="5382322" cy="2587082"/>
          </a:xfrm>
          <a:prstGeom prst="rect">
            <a:avLst/>
          </a:prstGeom>
          <a:solidFill>
            <a:schemeClr val="tx1">
              <a:alpha val="80000"/>
            </a:schemeClr>
          </a:solid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Century Gothic" panose="020B0502020202020204" pitchFamily="34" charset="0"/>
            </a:endParaRPr>
          </a:p>
        </p:txBody>
      </p:sp>
      <p:sp>
        <p:nvSpPr>
          <p:cNvPr id="3" name="Objective 1">
            <a:extLst>
              <a:ext uri="{FF2B5EF4-FFF2-40B4-BE49-F238E27FC236}">
                <a16:creationId xmlns:a16="http://schemas.microsoft.com/office/drawing/2014/main" id="{7B0C323C-89E3-41C2-B850-2B198E13B067}"/>
              </a:ext>
            </a:extLst>
          </p:cNvPr>
          <p:cNvSpPr/>
          <p:nvPr/>
        </p:nvSpPr>
        <p:spPr>
          <a:xfrm>
            <a:off x="713678" y="1215480"/>
            <a:ext cx="5382322" cy="2587082"/>
          </a:xfrm>
          <a:prstGeom prst="rect">
            <a:avLst/>
          </a:prstGeom>
          <a:solidFill>
            <a:schemeClr val="accent1">
              <a:alpha val="0"/>
            </a:schemeClr>
          </a:solid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Century Gothic" panose="020B0502020202020204" pitchFamily="34" charset="0"/>
              </a:rPr>
              <a:t>Detect floating </a:t>
            </a:r>
            <a:r>
              <a:rPr lang="en-US" sz="2800" i="1" dirty="0">
                <a:latin typeface="Century Gothic" panose="020B0502020202020204" pitchFamily="34" charset="0"/>
              </a:rPr>
              <a:t>Cladophora</a:t>
            </a:r>
            <a:r>
              <a:rPr lang="en-US" sz="2800" dirty="0">
                <a:latin typeface="Century Gothic" panose="020B0502020202020204" pitchFamily="34" charset="0"/>
              </a:rPr>
              <a:t> from multispectral satellite imagery utilizing chlorophyll-a as an indicator</a:t>
            </a:r>
          </a:p>
        </p:txBody>
      </p:sp>
      <p:sp>
        <p:nvSpPr>
          <p:cNvPr id="166" name="Google Shape;166;p17"/>
          <p:cNvSpPr txBox="1">
            <a:spLocks noGrp="1"/>
          </p:cNvSpPr>
          <p:nvPr>
            <p:ph type="title"/>
          </p:nvPr>
        </p:nvSpPr>
        <p:spPr>
          <a:xfrm>
            <a:off x="1000125" y="365124"/>
            <a:ext cx="10233000" cy="479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Objectives</a:t>
            </a:r>
            <a:endParaRPr dirty="0"/>
          </a:p>
        </p:txBody>
      </p:sp>
      <p:sp>
        <p:nvSpPr>
          <p:cNvPr id="10" name="TextBox 9">
            <a:extLst>
              <a:ext uri="{FF2B5EF4-FFF2-40B4-BE49-F238E27FC236}">
                <a16:creationId xmlns:a16="http://schemas.microsoft.com/office/drawing/2014/main" id="{E064B375-0E54-4EA7-BF69-6D8EA54FE722}"/>
              </a:ext>
            </a:extLst>
          </p:cNvPr>
          <p:cNvSpPr txBox="1"/>
          <p:nvPr/>
        </p:nvSpPr>
        <p:spPr>
          <a:xfrm>
            <a:off x="582207" y="6429453"/>
            <a:ext cx="8625385"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Image Source: NASA Images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67" name="Google Shape;167;p17"/>
          <p:cNvPicPr preferRelativeResize="0"/>
          <p:nvPr/>
        </p:nvPicPr>
        <p:blipFill>
          <a:blip r:embed="rId3">
            <a:alphaModFix/>
          </a:blip>
          <a:stretch>
            <a:fillRect/>
          </a:stretch>
        </p:blipFill>
        <p:spPr>
          <a:xfrm>
            <a:off x="1335270" y="2385893"/>
            <a:ext cx="4150050" cy="3685498"/>
          </a:xfrm>
          <a:prstGeom prst="rect">
            <a:avLst/>
          </a:prstGeom>
          <a:noFill/>
          <a:ln>
            <a:noFill/>
          </a:ln>
        </p:spPr>
      </p:pic>
      <p:sp>
        <p:nvSpPr>
          <p:cNvPr id="168" name="Google Shape;168;p17"/>
          <p:cNvSpPr txBox="1">
            <a:spLocks noGrp="1"/>
          </p:cNvSpPr>
          <p:nvPr>
            <p:ph type="title"/>
          </p:nvPr>
        </p:nvSpPr>
        <p:spPr>
          <a:xfrm>
            <a:off x="979500" y="295812"/>
            <a:ext cx="10233000" cy="479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Study Design</a:t>
            </a:r>
            <a:endParaRPr dirty="0"/>
          </a:p>
        </p:txBody>
      </p:sp>
      <p:sp>
        <p:nvSpPr>
          <p:cNvPr id="169" name="Google Shape;169;p17"/>
          <p:cNvSpPr txBox="1">
            <a:spLocks noGrp="1"/>
          </p:cNvSpPr>
          <p:nvPr>
            <p:ph type="body" idx="1"/>
          </p:nvPr>
        </p:nvSpPr>
        <p:spPr>
          <a:xfrm>
            <a:off x="737400" y="1117208"/>
            <a:ext cx="10717200" cy="1308000"/>
          </a:xfrm>
          <a:prstGeom prst="rect">
            <a:avLst/>
          </a:prstGeom>
        </p:spPr>
        <p:txBody>
          <a:bodyPr spcFirstLastPara="1" wrap="square" lIns="91425" tIns="45700" rIns="91425" bIns="45700" anchor="t" anchorCtr="0">
            <a:noAutofit/>
          </a:bodyPr>
          <a:lstStyle/>
          <a:p>
            <a:pPr marL="342900" indent="-342900">
              <a:lnSpc>
                <a:spcPct val="100000"/>
              </a:lnSpc>
              <a:spcBef>
                <a:spcPts val="600"/>
              </a:spcBef>
              <a:buFont typeface="Wingdings 3" panose="05040102010807070707" pitchFamily="18" charset="2"/>
              <a:buChar char="}"/>
            </a:pPr>
            <a:r>
              <a:rPr lang="en-US" sz="2200" b="1" dirty="0">
                <a:solidFill>
                  <a:schemeClr val="tx1">
                    <a:lumMod val="75000"/>
                    <a:lumOff val="25000"/>
                  </a:schemeClr>
                </a:solidFill>
              </a:rPr>
              <a:t>Study period: </a:t>
            </a:r>
            <a:r>
              <a:rPr lang="en-US" sz="2200" dirty="0">
                <a:solidFill>
                  <a:schemeClr val="tx1">
                    <a:lumMod val="75000"/>
                    <a:lumOff val="25000"/>
                  </a:schemeClr>
                </a:solidFill>
              </a:rPr>
              <a:t>June-September, 2016-2018 (</a:t>
            </a:r>
            <a:r>
              <a:rPr lang="en-US" sz="2200" i="1" dirty="0" err="1">
                <a:solidFill>
                  <a:schemeClr val="tx1">
                    <a:lumMod val="75000"/>
                    <a:lumOff val="25000"/>
                  </a:schemeClr>
                </a:solidFill>
              </a:rPr>
              <a:t>Cladophora</a:t>
            </a:r>
            <a:r>
              <a:rPr lang="en-US" sz="2200" i="1" dirty="0">
                <a:solidFill>
                  <a:schemeClr val="tx1">
                    <a:lumMod val="75000"/>
                    <a:lumOff val="25000"/>
                  </a:schemeClr>
                </a:solidFill>
              </a:rPr>
              <a:t> </a:t>
            </a:r>
            <a:r>
              <a:rPr lang="en-US" sz="2200" dirty="0">
                <a:solidFill>
                  <a:schemeClr val="tx1">
                    <a:lumMod val="75000"/>
                    <a:lumOff val="25000"/>
                  </a:schemeClr>
                </a:solidFill>
              </a:rPr>
              <a:t>sloughing season)</a:t>
            </a:r>
          </a:p>
          <a:p>
            <a:pPr marL="342900" indent="-342900">
              <a:lnSpc>
                <a:spcPct val="100000"/>
              </a:lnSpc>
              <a:spcBef>
                <a:spcPts val="600"/>
              </a:spcBef>
              <a:buFont typeface="Wingdings 3" panose="05040102010807070707" pitchFamily="18" charset="2"/>
              <a:buChar char="}"/>
            </a:pPr>
            <a:r>
              <a:rPr lang="en-US" sz="2200" b="1" dirty="0">
                <a:solidFill>
                  <a:schemeClr val="tx1">
                    <a:lumMod val="75000"/>
                    <a:lumOff val="25000"/>
                  </a:schemeClr>
                </a:solidFill>
              </a:rPr>
              <a:t>Study area: </a:t>
            </a:r>
            <a:r>
              <a:rPr lang="en-US" sz="2200" dirty="0">
                <a:solidFill>
                  <a:schemeClr val="tx1">
                    <a:lumMod val="75000"/>
                    <a:lumOff val="25000"/>
                  </a:schemeClr>
                </a:solidFill>
              </a:rPr>
              <a:t>Western shore of Lake Michigan</a:t>
            </a:r>
          </a:p>
        </p:txBody>
      </p:sp>
      <p:grpSp>
        <p:nvGrpSpPr>
          <p:cNvPr id="170" name="Google Shape;170;p17"/>
          <p:cNvGrpSpPr/>
          <p:nvPr/>
        </p:nvGrpSpPr>
        <p:grpSpPr>
          <a:xfrm>
            <a:off x="6840275" y="5079213"/>
            <a:ext cx="2742900" cy="990900"/>
            <a:chOff x="6840275" y="5079213"/>
            <a:chExt cx="2742900" cy="990900"/>
          </a:xfrm>
        </p:grpSpPr>
        <p:sp>
          <p:nvSpPr>
            <p:cNvPr id="171" name="Google Shape;171;p17"/>
            <p:cNvSpPr txBox="1"/>
            <p:nvPr/>
          </p:nvSpPr>
          <p:spPr>
            <a:xfrm>
              <a:off x="6840275" y="5079213"/>
              <a:ext cx="2742900" cy="9909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172" name="Google Shape;172;p17"/>
            <p:cNvPicPr preferRelativeResize="0"/>
            <p:nvPr/>
          </p:nvPicPr>
          <p:blipFill>
            <a:blip r:embed="rId4">
              <a:alphaModFix/>
            </a:blip>
            <a:stretch>
              <a:fillRect/>
            </a:stretch>
          </p:blipFill>
          <p:spPr>
            <a:xfrm>
              <a:off x="6943400" y="5202400"/>
              <a:ext cx="691913" cy="385325"/>
            </a:xfrm>
            <a:prstGeom prst="rect">
              <a:avLst/>
            </a:prstGeom>
            <a:noFill/>
            <a:ln>
              <a:noFill/>
            </a:ln>
          </p:spPr>
        </p:pic>
        <p:pic>
          <p:nvPicPr>
            <p:cNvPr id="173" name="Google Shape;173;p17"/>
            <p:cNvPicPr preferRelativeResize="0"/>
            <p:nvPr/>
          </p:nvPicPr>
          <p:blipFill>
            <a:blip r:embed="rId5">
              <a:alphaModFix/>
            </a:blip>
            <a:stretch>
              <a:fillRect/>
            </a:stretch>
          </p:blipFill>
          <p:spPr>
            <a:xfrm>
              <a:off x="6943400" y="5594462"/>
              <a:ext cx="691925" cy="358946"/>
            </a:xfrm>
            <a:prstGeom prst="rect">
              <a:avLst/>
            </a:prstGeom>
            <a:noFill/>
            <a:ln>
              <a:noFill/>
            </a:ln>
          </p:spPr>
        </p:pic>
        <p:sp>
          <p:nvSpPr>
            <p:cNvPr id="174" name="Google Shape;174;p17"/>
            <p:cNvSpPr txBox="1"/>
            <p:nvPr/>
          </p:nvSpPr>
          <p:spPr>
            <a:xfrm>
              <a:off x="7801450" y="5202388"/>
              <a:ext cx="1460100" cy="35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dirty="0">
                  <a:solidFill>
                    <a:schemeClr val="tx1">
                      <a:lumMod val="75000"/>
                      <a:lumOff val="25000"/>
                    </a:schemeClr>
                  </a:solidFill>
                  <a:latin typeface="Century Gothic"/>
                  <a:ea typeface="Century Gothic"/>
                  <a:cs typeface="Century Gothic"/>
                  <a:sym typeface="Century Gothic"/>
                </a:rPr>
                <a:t>Study Area</a:t>
              </a:r>
              <a:endParaRPr sz="1600" dirty="0">
                <a:solidFill>
                  <a:schemeClr val="tx1">
                    <a:lumMod val="75000"/>
                    <a:lumOff val="25000"/>
                  </a:schemeClr>
                </a:solidFill>
                <a:latin typeface="Century Gothic"/>
                <a:ea typeface="Century Gothic"/>
                <a:cs typeface="Century Gothic"/>
                <a:sym typeface="Century Gothic"/>
              </a:endParaRPr>
            </a:p>
          </p:txBody>
        </p:sp>
        <p:sp>
          <p:nvSpPr>
            <p:cNvPr id="175" name="Google Shape;175;p17"/>
            <p:cNvSpPr txBox="1"/>
            <p:nvPr/>
          </p:nvSpPr>
          <p:spPr>
            <a:xfrm>
              <a:off x="7801450" y="5561488"/>
              <a:ext cx="1734600" cy="35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dirty="0">
                  <a:solidFill>
                    <a:schemeClr val="tx1">
                      <a:lumMod val="75000"/>
                      <a:lumOff val="25000"/>
                    </a:schemeClr>
                  </a:solidFill>
                  <a:latin typeface="Century Gothic"/>
                  <a:ea typeface="Century Gothic"/>
                  <a:cs typeface="Century Gothic"/>
                  <a:sym typeface="Century Gothic"/>
                </a:rPr>
                <a:t>Lake Michigan</a:t>
              </a:r>
              <a:endParaRPr sz="1600" dirty="0">
                <a:solidFill>
                  <a:schemeClr val="tx1">
                    <a:lumMod val="75000"/>
                    <a:lumOff val="25000"/>
                  </a:schemeClr>
                </a:solidFill>
                <a:latin typeface="Century Gothic"/>
                <a:ea typeface="Century Gothic"/>
                <a:cs typeface="Century Gothic"/>
                <a:sym typeface="Century Gothic"/>
              </a:endParaRPr>
            </a:p>
          </p:txBody>
        </p:sp>
      </p:grpSp>
      <p:pic>
        <p:nvPicPr>
          <p:cNvPr id="176" name="Google Shape;176;p17"/>
          <p:cNvPicPr preferRelativeResize="0"/>
          <p:nvPr/>
        </p:nvPicPr>
        <p:blipFill>
          <a:blip r:embed="rId6">
            <a:alphaModFix/>
          </a:blip>
          <a:stretch>
            <a:fillRect/>
          </a:stretch>
        </p:blipFill>
        <p:spPr>
          <a:xfrm>
            <a:off x="6633201" y="2385888"/>
            <a:ext cx="3062855" cy="2600149"/>
          </a:xfrm>
          <a:prstGeom prst="rect">
            <a:avLst/>
          </a:prstGeom>
          <a:noFill/>
          <a:ln>
            <a:noFill/>
          </a:ln>
        </p:spPr>
      </p:pic>
      <p:cxnSp>
        <p:nvCxnSpPr>
          <p:cNvPr id="177" name="Google Shape;177;p17"/>
          <p:cNvCxnSpPr/>
          <p:nvPr/>
        </p:nvCxnSpPr>
        <p:spPr>
          <a:xfrm>
            <a:off x="4526600" y="2611063"/>
            <a:ext cx="3692100" cy="876000"/>
          </a:xfrm>
          <a:prstGeom prst="straightConnector1">
            <a:avLst/>
          </a:prstGeom>
          <a:noFill/>
          <a:ln w="9525" cap="flat" cmpd="sng">
            <a:solidFill>
              <a:schemeClr val="dk2"/>
            </a:solidFill>
            <a:prstDash val="solid"/>
            <a:round/>
            <a:headEnd type="none" w="med" len="med"/>
            <a:tailEnd type="none" w="med" len="med"/>
          </a:ln>
        </p:spPr>
      </p:cxnSp>
      <p:cxnSp>
        <p:nvCxnSpPr>
          <p:cNvPr id="178" name="Google Shape;178;p17"/>
          <p:cNvCxnSpPr/>
          <p:nvPr/>
        </p:nvCxnSpPr>
        <p:spPr>
          <a:xfrm rot="10800000" flipH="1">
            <a:off x="4526600" y="3890388"/>
            <a:ext cx="3692100" cy="1950300"/>
          </a:xfrm>
          <a:prstGeom prst="straightConnector1">
            <a:avLst/>
          </a:prstGeom>
          <a:noFill/>
          <a:ln w="9525" cap="flat" cmpd="sng">
            <a:solidFill>
              <a:schemeClr val="dk2"/>
            </a:solidFill>
            <a:prstDash val="solid"/>
            <a:round/>
            <a:headEnd type="none" w="med" len="med"/>
            <a:tailEnd type="none" w="med" len="med"/>
          </a:ln>
        </p:spPr>
      </p:cxnSp>
      <p:sp>
        <p:nvSpPr>
          <p:cNvPr id="179" name="Google Shape;179;p17"/>
          <p:cNvSpPr/>
          <p:nvPr/>
        </p:nvSpPr>
        <p:spPr>
          <a:xfrm>
            <a:off x="1425025" y="2847688"/>
            <a:ext cx="233400" cy="261000"/>
          </a:xfrm>
          <a:prstGeom prst="upArrow">
            <a:avLst>
              <a:gd name="adj1" fmla="val 5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7"/>
          <p:cNvSpPr txBox="1"/>
          <p:nvPr/>
        </p:nvSpPr>
        <p:spPr>
          <a:xfrm>
            <a:off x="1400875" y="2541913"/>
            <a:ext cx="281700" cy="3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latin typeface="Century Gothic"/>
                <a:ea typeface="Century Gothic"/>
                <a:cs typeface="Century Gothic"/>
                <a:sym typeface="Century Gothic"/>
              </a:rPr>
              <a:t>N</a:t>
            </a:r>
            <a:endParaRPr b="1">
              <a:latin typeface="Century Gothic"/>
              <a:ea typeface="Century Gothic"/>
              <a:cs typeface="Century Gothic"/>
              <a:sym typeface="Century Gothic"/>
            </a:endParaRPr>
          </a:p>
        </p:txBody>
      </p:sp>
      <p:sp>
        <p:nvSpPr>
          <p:cNvPr id="181" name="Google Shape;181;p17"/>
          <p:cNvSpPr txBox="1"/>
          <p:nvPr/>
        </p:nvSpPr>
        <p:spPr>
          <a:xfrm>
            <a:off x="1227984" y="5982779"/>
            <a:ext cx="5227200" cy="38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a:solidFill>
                  <a:schemeClr val="tx1">
                    <a:lumMod val="75000"/>
                    <a:lumOff val="25000"/>
                  </a:schemeClr>
                </a:solidFill>
                <a:latin typeface="Century Gothic"/>
                <a:ea typeface="Century Gothic"/>
                <a:cs typeface="Century Gothic"/>
                <a:sym typeface="Century Gothic"/>
              </a:rPr>
              <a:t>Map Source: NASA DEVELOP Lake Michigan Water Resources II</a:t>
            </a:r>
            <a:endParaRPr sz="1200" dirty="0">
              <a:solidFill>
                <a:schemeClr val="tx1">
                  <a:lumMod val="75000"/>
                  <a:lumOff val="25000"/>
                </a:schemeClr>
              </a:solidFill>
              <a:latin typeface="Century Gothic"/>
              <a:ea typeface="Century Gothic"/>
              <a:cs typeface="Century Gothic"/>
              <a:sym typeface="Century Gothic"/>
            </a:endParaRPr>
          </a:p>
        </p:txBody>
      </p:sp>
      <p:sp>
        <p:nvSpPr>
          <p:cNvPr id="182" name="Google Shape;182;p17"/>
          <p:cNvSpPr txBox="1"/>
          <p:nvPr/>
        </p:nvSpPr>
        <p:spPr>
          <a:xfrm>
            <a:off x="2828675" y="4440450"/>
            <a:ext cx="1460100" cy="38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dirty="0">
                <a:latin typeface="Century Gothic"/>
                <a:ea typeface="Century Gothic"/>
                <a:cs typeface="Century Gothic"/>
                <a:sym typeface="Century Gothic"/>
              </a:rPr>
              <a:t>Milwaukee</a:t>
            </a:r>
            <a:endParaRPr sz="1800" b="1" dirty="0">
              <a:latin typeface="Century Gothic"/>
              <a:ea typeface="Century Gothic"/>
              <a:cs typeface="Century Gothic"/>
              <a:sym typeface="Century Gothic"/>
            </a:endParaRPr>
          </a:p>
        </p:txBody>
      </p:sp>
    </p:spTree>
    <p:extLst>
      <p:ext uri="{BB962C8B-B14F-4D97-AF65-F5344CB8AC3E}">
        <p14:creationId xmlns:p14="http://schemas.microsoft.com/office/powerpoint/2010/main" val="35470852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3455069" y="2896496"/>
            <a:ext cx="5281862" cy="1065007"/>
          </a:xfrm>
        </p:spPr>
        <p:txBody>
          <a:bodyPr/>
          <a:lstStyle/>
          <a:p>
            <a:r>
              <a:rPr lang="en-US" sz="6000" b="1" dirty="0"/>
              <a:t>Methodology</a:t>
            </a:r>
          </a:p>
        </p:txBody>
      </p:sp>
    </p:spTree>
    <p:extLst>
      <p:ext uri="{BB962C8B-B14F-4D97-AF65-F5344CB8AC3E}">
        <p14:creationId xmlns:p14="http://schemas.microsoft.com/office/powerpoint/2010/main" val="26936684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3289B4"/>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2017 v4</Template>
  <TotalTime>4596</TotalTime>
  <Words>2530</Words>
  <Application>Microsoft Office PowerPoint</Application>
  <PresentationFormat>Widescreen</PresentationFormat>
  <Paragraphs>351</Paragraphs>
  <Slides>25</Slides>
  <Notes>25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Calibri</vt:lpstr>
      <vt:lpstr>Cambria Math</vt:lpstr>
      <vt:lpstr>Century Gothic</vt:lpstr>
      <vt:lpstr>Noto Sans Symbols</vt:lpstr>
      <vt:lpstr>Wingdings 3</vt:lpstr>
      <vt:lpstr>Office Theme</vt:lpstr>
      <vt:lpstr>PowerPoint Presentation</vt:lpstr>
      <vt:lpstr>Cladophora glomerata</vt:lpstr>
      <vt:lpstr>Community Concerns</vt:lpstr>
      <vt:lpstr>Project Partner</vt:lpstr>
      <vt:lpstr>Previous Work</vt:lpstr>
      <vt:lpstr>Current Project</vt:lpstr>
      <vt:lpstr>Objectives</vt:lpstr>
      <vt:lpstr>Study Design</vt:lpstr>
      <vt:lpstr>Methodology</vt:lpstr>
      <vt:lpstr>NASA and ESA Earth Observations</vt:lpstr>
      <vt:lpstr>Cladophora Detection</vt:lpstr>
      <vt:lpstr>Surface Water Currents</vt:lpstr>
      <vt:lpstr>Predictive Washup Tool</vt:lpstr>
      <vt:lpstr>Results</vt:lpstr>
      <vt:lpstr>Results: Chlorophyll-a Detection </vt:lpstr>
      <vt:lpstr>Results: Chlorophyll-a vs. FAI </vt:lpstr>
      <vt:lpstr>Results: Chlorophyll-a Change </vt:lpstr>
      <vt:lpstr>Results: Predictive Washup Tool</vt:lpstr>
      <vt:lpstr>Results: Predictive Washup Tool</vt:lpstr>
      <vt:lpstr>Results: Washup Predictive Map vs. Modeled Cladophora Washup</vt:lpstr>
      <vt:lpstr>Uncertainties</vt:lpstr>
      <vt:lpstr>Conclusion</vt:lpstr>
      <vt:lpstr>Conclusions</vt:lpstr>
      <vt:lpstr>Future Work</vt:lpstr>
      <vt:lpstr>Acknowledgements</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Yankoski, Robert A. (LARC-E3)[SSAI DEVELOP]</dc:creator>
  <cp:lastModifiedBy>Clayton, Amanda L. (LARC-E3)[SSAI DEVELOP]</cp:lastModifiedBy>
  <cp:revision>259</cp:revision>
  <cp:lastPrinted>2018-11-14T18:34:54Z</cp:lastPrinted>
  <dcterms:created xsi:type="dcterms:W3CDTF">2017-05-15T13:42:39Z</dcterms:created>
  <dcterms:modified xsi:type="dcterms:W3CDTF">2018-12-24T19:53:57Z</dcterms:modified>
</cp:coreProperties>
</file>