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varScale="1">
        <p:scale>
          <a:sx n="23" d="100"/>
          <a:sy n="23" d="100"/>
        </p:scale>
        <p:origin x="22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ract info"/>
          <p:cNvSpPr/>
          <p:nvPr userDrawn="1"/>
        </p:nvSpPr>
        <p:spPr>
          <a:xfrm>
            <a:off x="16780043" y="35379524"/>
            <a:ext cx="9966158" cy="738664"/>
          </a:xfrm>
          <a:prstGeom prst="rect">
            <a:avLst/>
          </a:prstGeom>
        </p:spPr>
        <p:txBody>
          <a:bodyPr wrap="square">
            <a:spAutoFit/>
          </a:body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jpg"/><Relationship Id="rId4" Type="http://schemas.openxmlformats.org/officeDocument/2006/relationships/image" Target="../media/image5.png"/><Relationship Id="rId9"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lvl="0">
              <a:spcBef>
                <a:spcPts val="0"/>
              </a:spcBef>
              <a:buClr>
                <a:schemeClr val="dk1"/>
              </a:buClr>
              <a:buSzPct val="25000"/>
            </a:pPr>
            <a:r>
              <a:rPr lang="en-US" dirty="0">
                <a:latin typeface="Century Gothic" panose="020B0502020202020204" pitchFamily="34" charset="0"/>
              </a:rPr>
              <a:t>NASA Goddard Space Flight Center and World Wildlife Fund</a:t>
            </a:r>
            <a:endParaRPr lang="en-US" dirty="0">
              <a:latin typeface="Century Gothic" panose="020B0502020202020204" pitchFamily="34" charset="0"/>
            </a:endParaRPr>
          </a:p>
        </p:txBody>
      </p:sp>
      <p:sp>
        <p:nvSpPr>
          <p:cNvPr id="4" name="Text Placeholder 3"/>
          <p:cNvSpPr>
            <a:spLocks noGrp="1"/>
          </p:cNvSpPr>
          <p:nvPr>
            <p:ph type="body" sz="quarter" idx="11"/>
          </p:nvPr>
        </p:nvSpPr>
        <p:spPr/>
        <p:txBody>
          <a:bodyPr/>
          <a:lstStyle/>
          <a:p>
            <a:pPr lvl="0"/>
            <a:r>
              <a:rPr lang="en-US" dirty="0">
                <a:latin typeface="Century Gothic" panose="020B0502020202020204" pitchFamily="34" charset="0"/>
              </a:rPr>
              <a:t>Identifying Current Areas of Palm Oil Production and Modeling a Risk Map for Future Expansion in Central Kalimantan, Indonesia </a:t>
            </a:r>
          </a:p>
          <a:p>
            <a:endParaRPr lang="en-US" dirty="0"/>
          </a:p>
        </p:txBody>
      </p:sp>
      <p:sp>
        <p:nvSpPr>
          <p:cNvPr id="5" name="Text Placeholder 4"/>
          <p:cNvSpPr>
            <a:spLocks noGrp="1"/>
          </p:cNvSpPr>
          <p:nvPr>
            <p:ph type="body" sz="quarter" idx="10"/>
          </p:nvPr>
        </p:nvSpPr>
        <p:spPr/>
        <p:txBody>
          <a:bodyPr/>
          <a:lstStyle/>
          <a:p>
            <a:pPr lvl="0"/>
            <a:r>
              <a:rPr lang="en-US" dirty="0">
                <a:latin typeface="Century Gothic" panose="020B0502020202020204" pitchFamily="34" charset="0"/>
              </a:rPr>
              <a:t>Indonesia Agriculture</a:t>
            </a:r>
          </a:p>
          <a:p>
            <a:endParaRPr lang="en-US" dirty="0"/>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World Wildlife Fund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lvl="0">
              <a:buClr>
                <a:schemeClr val="dk1"/>
              </a:buClr>
              <a:buSzPct val="25000"/>
            </a:pPr>
            <a:r>
              <a:rPr lang="en-US" dirty="0">
                <a:solidFill>
                  <a:schemeClr val="dk1"/>
                </a:solidFill>
                <a:ea typeface="Garamond"/>
                <a:cs typeface="Garamond"/>
                <a:sym typeface="Garamond"/>
              </a:rPr>
              <a:t>Dr. </a:t>
            </a:r>
            <a:r>
              <a:rPr lang="en-US" dirty="0" err="1">
                <a:solidFill>
                  <a:schemeClr val="dk1"/>
                </a:solidFill>
                <a:ea typeface="Garamond"/>
                <a:cs typeface="Garamond"/>
                <a:sym typeface="Garamond"/>
              </a:rPr>
              <a:t>Naikoa</a:t>
            </a:r>
            <a:r>
              <a:rPr lang="en-US" dirty="0">
                <a:solidFill>
                  <a:schemeClr val="dk1"/>
                </a:solidFill>
                <a:ea typeface="Garamond"/>
                <a:cs typeface="Garamond"/>
                <a:sym typeface="Garamond"/>
              </a:rPr>
              <a:t> Aguilar-</a:t>
            </a:r>
            <a:r>
              <a:rPr lang="en-US" dirty="0" err="1">
                <a:solidFill>
                  <a:schemeClr val="dk1"/>
                </a:solidFill>
                <a:ea typeface="Garamond"/>
                <a:cs typeface="Garamond"/>
                <a:sym typeface="Garamond"/>
              </a:rPr>
              <a:t>Amuchastegui</a:t>
            </a:r>
            <a:r>
              <a:rPr lang="en-US" dirty="0">
                <a:solidFill>
                  <a:schemeClr val="dk1"/>
                </a:solidFill>
                <a:ea typeface="Garamond"/>
                <a:cs typeface="Garamond"/>
                <a:sym typeface="Garamond"/>
              </a:rPr>
              <a:t>, WWF (Science Advisor)</a:t>
            </a:r>
          </a:p>
          <a:p>
            <a:pPr lvl="0">
              <a:buClr>
                <a:schemeClr val="dk1"/>
              </a:buClr>
              <a:buSzPct val="25000"/>
            </a:pPr>
            <a:r>
              <a:rPr lang="en-US" dirty="0">
                <a:solidFill>
                  <a:schemeClr val="dk1"/>
                </a:solidFill>
                <a:ea typeface="Garamond"/>
                <a:cs typeface="Garamond"/>
                <a:sym typeface="Garamond"/>
              </a:rPr>
              <a:t>Aakash Ahamed, USRA/GSFC (Science Advisor)</a:t>
            </a:r>
          </a:p>
          <a:p>
            <a:pPr lvl="0">
              <a:buClr>
                <a:schemeClr val="dk1"/>
              </a:buClr>
              <a:buSzPct val="25000"/>
            </a:pPr>
            <a:r>
              <a:rPr lang="en-US" dirty="0">
                <a:solidFill>
                  <a:schemeClr val="dk1"/>
                </a:solidFill>
                <a:ea typeface="Garamond"/>
                <a:cs typeface="Garamond"/>
                <a:sym typeface="Garamond"/>
              </a:rPr>
              <a:t>Sean McCartney, SSAI/GSFC (DEVELOP Center Lead)</a:t>
            </a:r>
          </a:p>
          <a:p>
            <a:endParaRPr lang="en-US" dirty="0" smtClean="0"/>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lvl="0" indent="-400050">
              <a:spcBef>
                <a:spcPts val="0"/>
              </a:spcBef>
              <a:buSzPct val="100000"/>
              <a:buFont typeface="Garamond"/>
              <a:buChar char="●"/>
            </a:pPr>
            <a:r>
              <a:rPr lang="en-US" b="1" dirty="0">
                <a:solidFill>
                  <a:schemeClr val="accent1"/>
                </a:solidFill>
                <a:ea typeface="Garamond"/>
                <a:cs typeface="Garamond"/>
                <a:sym typeface="Garamond"/>
              </a:rPr>
              <a:t>Identify </a:t>
            </a:r>
            <a:r>
              <a:rPr lang="en-US" dirty="0">
                <a:solidFill>
                  <a:schemeClr val="dk1"/>
                </a:solidFill>
                <a:ea typeface="Garamond"/>
                <a:cs typeface="Garamond"/>
                <a:sym typeface="Garamond"/>
              </a:rPr>
              <a:t>current palm oil plantations in Central Kalimantan, Indonesia using Maxent </a:t>
            </a:r>
          </a:p>
          <a:p>
            <a:pPr lvl="0" indent="-400050">
              <a:spcBef>
                <a:spcPts val="0"/>
              </a:spcBef>
              <a:buSzPct val="100000"/>
              <a:buFont typeface="Garamond"/>
              <a:buChar char="●"/>
            </a:pPr>
            <a:r>
              <a:rPr lang="en-US" b="1" dirty="0">
                <a:solidFill>
                  <a:schemeClr val="accent1"/>
                </a:solidFill>
                <a:ea typeface="Garamond"/>
                <a:cs typeface="Garamond"/>
                <a:sym typeface="Garamond"/>
              </a:rPr>
              <a:t>Generate </a:t>
            </a:r>
            <a:r>
              <a:rPr lang="en-US" dirty="0">
                <a:solidFill>
                  <a:schemeClr val="dk1"/>
                </a:solidFill>
                <a:ea typeface="Garamond"/>
                <a:cs typeface="Garamond"/>
                <a:sym typeface="Garamond"/>
              </a:rPr>
              <a:t>a risk assessment map of future palm oil plantations based on identified plantations</a:t>
            </a:r>
          </a:p>
          <a:p>
            <a:pPr lvl="0" indent="-400050">
              <a:spcBef>
                <a:spcPts val="0"/>
              </a:spcBef>
              <a:buSzPct val="100000"/>
              <a:buFont typeface="Garamond"/>
              <a:buChar char="●"/>
            </a:pPr>
            <a:r>
              <a:rPr lang="en-US" b="1" dirty="0">
                <a:solidFill>
                  <a:schemeClr val="accent1"/>
                </a:solidFill>
                <a:ea typeface="Garamond"/>
                <a:cs typeface="Garamond"/>
                <a:sym typeface="Garamond"/>
              </a:rPr>
              <a:t>Enhance</a:t>
            </a:r>
            <a:r>
              <a:rPr lang="en-US" dirty="0">
                <a:solidFill>
                  <a:schemeClr val="dk1"/>
                </a:solidFill>
                <a:ea typeface="Garamond"/>
                <a:cs typeface="Garamond"/>
                <a:sym typeface="Garamond"/>
              </a:rPr>
              <a:t> World Wildlife Fund’s ability to combat deforestation using NASA Earth observations</a:t>
            </a:r>
            <a:endParaRPr lang="en-US" dirty="0">
              <a:solidFill>
                <a:schemeClr val="dk1"/>
              </a:solidFill>
              <a:ea typeface="Garamond"/>
              <a:cs typeface="Garamond"/>
              <a:sym typeface="Garamond"/>
            </a:endParaRP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8" y="1039913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7998" y="16344812"/>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lvl="0">
              <a:buClr>
                <a:schemeClr val="dk1"/>
              </a:buClr>
              <a:buSzPct val="25000"/>
            </a:pPr>
            <a:r>
              <a:rPr lang="en-US" sz="2400" dirty="0">
                <a:solidFill>
                  <a:schemeClr val="dk1"/>
                </a:solidFill>
                <a:ea typeface="Garamond"/>
                <a:cs typeface="Garamond"/>
                <a:sym typeface="Garamond"/>
              </a:rPr>
              <a:t>Kyle T. Peterson (Project Lead), Abigail Childs, Michael Riedman</a:t>
            </a:r>
          </a:p>
          <a:p>
            <a:pPr lvl="0">
              <a:buClr>
                <a:schemeClr val="dk1"/>
              </a:buClr>
              <a:buSzPct val="25000"/>
            </a:pPr>
            <a:r>
              <a:rPr lang="en-US" sz="1800" dirty="0">
                <a:solidFill>
                  <a:schemeClr val="dk1"/>
                </a:solidFill>
                <a:ea typeface="Garamond"/>
                <a:cs typeface="Garamond"/>
                <a:sym typeface="Garamond"/>
              </a:rPr>
              <a:t>DEVELOP National Program at NASA Goddard Space Flight Center</a:t>
            </a:r>
          </a:p>
          <a:p>
            <a:endParaRPr lang="en-US" sz="2400" dirty="0"/>
          </a:p>
        </p:txBody>
      </p:sp>
      <p:pic>
        <p:nvPicPr>
          <p:cNvPr id="33" name="Shape 56"/>
          <p:cNvPicPr preferRelativeResize="0"/>
          <p:nvPr/>
        </p:nvPicPr>
        <p:blipFill>
          <a:blip r:embed="rId2">
            <a:alphaModFix/>
          </a:blip>
          <a:stretch>
            <a:fillRect/>
          </a:stretch>
        </p:blipFill>
        <p:spPr>
          <a:xfrm>
            <a:off x="18287998" y="11227324"/>
            <a:ext cx="6254548" cy="4666915"/>
          </a:xfrm>
          <a:prstGeom prst="rect">
            <a:avLst/>
          </a:prstGeom>
          <a:noFill/>
          <a:ln>
            <a:noFill/>
          </a:ln>
        </p:spPr>
      </p:pic>
      <p:sp>
        <p:nvSpPr>
          <p:cNvPr id="34" name="Shape 42"/>
          <p:cNvSpPr txBox="1"/>
          <p:nvPr/>
        </p:nvSpPr>
        <p:spPr>
          <a:xfrm>
            <a:off x="20284112" y="18643537"/>
            <a:ext cx="1799700" cy="594300"/>
          </a:xfrm>
          <a:prstGeom prst="rect">
            <a:avLst/>
          </a:prstGeom>
          <a:noFill/>
          <a:ln>
            <a:noFill/>
          </a:ln>
        </p:spPr>
        <p:txBody>
          <a:bodyPr lIns="91425" tIns="91425" rIns="91425" bIns="91425" anchor="t" anchorCtr="0">
            <a:noAutofit/>
          </a:bodyPr>
          <a:lstStyle/>
          <a:p>
            <a:pPr lvl="0">
              <a:spcBef>
                <a:spcPts val="0"/>
              </a:spcBef>
              <a:buNone/>
            </a:pPr>
            <a:r>
              <a:rPr lang="en-US" sz="1800" dirty="0"/>
              <a:t>Landsat 8 OLI</a:t>
            </a:r>
          </a:p>
        </p:txBody>
      </p:sp>
      <p:pic>
        <p:nvPicPr>
          <p:cNvPr id="35" name="Shape 43"/>
          <p:cNvPicPr preferRelativeResize="0"/>
          <p:nvPr/>
        </p:nvPicPr>
        <p:blipFill>
          <a:blip r:embed="rId3">
            <a:alphaModFix/>
          </a:blip>
          <a:stretch>
            <a:fillRect/>
          </a:stretch>
        </p:blipFill>
        <p:spPr>
          <a:xfrm>
            <a:off x="20731929" y="19253820"/>
            <a:ext cx="1298369" cy="1105000"/>
          </a:xfrm>
          <a:prstGeom prst="rect">
            <a:avLst/>
          </a:prstGeom>
          <a:noFill/>
          <a:ln>
            <a:noFill/>
          </a:ln>
        </p:spPr>
      </p:pic>
      <p:sp>
        <p:nvSpPr>
          <p:cNvPr id="36" name="Shape 44"/>
          <p:cNvSpPr txBox="1"/>
          <p:nvPr/>
        </p:nvSpPr>
        <p:spPr>
          <a:xfrm>
            <a:off x="20731912" y="20171625"/>
            <a:ext cx="1799700" cy="594300"/>
          </a:xfrm>
          <a:prstGeom prst="rect">
            <a:avLst/>
          </a:prstGeom>
          <a:noFill/>
          <a:ln>
            <a:noFill/>
          </a:ln>
        </p:spPr>
        <p:txBody>
          <a:bodyPr lIns="91425" tIns="91425" rIns="91425" bIns="91425" anchor="t" anchorCtr="0">
            <a:noAutofit/>
          </a:bodyPr>
          <a:lstStyle/>
          <a:p>
            <a:pPr lvl="0" rtl="0">
              <a:spcBef>
                <a:spcPts val="0"/>
              </a:spcBef>
              <a:buNone/>
            </a:pPr>
            <a:r>
              <a:rPr lang="en-US" sz="1800" dirty="0"/>
              <a:t>TRMM</a:t>
            </a:r>
          </a:p>
        </p:txBody>
      </p:sp>
      <p:pic>
        <p:nvPicPr>
          <p:cNvPr id="37" name="Shape 45"/>
          <p:cNvPicPr preferRelativeResize="0"/>
          <p:nvPr/>
        </p:nvPicPr>
        <p:blipFill>
          <a:blip r:embed="rId4">
            <a:alphaModFix/>
          </a:blip>
          <a:stretch>
            <a:fillRect/>
          </a:stretch>
        </p:blipFill>
        <p:spPr>
          <a:xfrm>
            <a:off x="23025025" y="19163475"/>
            <a:ext cx="1469650" cy="1104993"/>
          </a:xfrm>
          <a:prstGeom prst="rect">
            <a:avLst/>
          </a:prstGeom>
          <a:noFill/>
          <a:ln>
            <a:noFill/>
          </a:ln>
        </p:spPr>
      </p:pic>
      <p:sp>
        <p:nvSpPr>
          <p:cNvPr id="38" name="Shape 46"/>
          <p:cNvSpPr txBox="1"/>
          <p:nvPr/>
        </p:nvSpPr>
        <p:spPr>
          <a:xfrm>
            <a:off x="22860000" y="20189021"/>
            <a:ext cx="1799700" cy="407100"/>
          </a:xfrm>
          <a:prstGeom prst="rect">
            <a:avLst/>
          </a:prstGeom>
          <a:noFill/>
          <a:ln>
            <a:noFill/>
          </a:ln>
        </p:spPr>
        <p:txBody>
          <a:bodyPr lIns="91425" tIns="91425" rIns="91425" bIns="91425" anchor="t" anchorCtr="0">
            <a:noAutofit/>
          </a:bodyPr>
          <a:lstStyle/>
          <a:p>
            <a:pPr lvl="0" rtl="0">
              <a:spcBef>
                <a:spcPts val="0"/>
              </a:spcBef>
              <a:buNone/>
            </a:pPr>
            <a:r>
              <a:rPr lang="en-US" sz="1800" dirty="0"/>
              <a:t>Terra</a:t>
            </a:r>
          </a:p>
        </p:txBody>
      </p:sp>
      <p:pic>
        <p:nvPicPr>
          <p:cNvPr id="39" name="Shape 47"/>
          <p:cNvPicPr preferRelativeResize="0"/>
          <p:nvPr/>
        </p:nvPicPr>
        <p:blipFill>
          <a:blip r:embed="rId5">
            <a:alphaModFix/>
          </a:blip>
          <a:stretch>
            <a:fillRect/>
          </a:stretch>
        </p:blipFill>
        <p:spPr>
          <a:xfrm>
            <a:off x="17952953" y="17580725"/>
            <a:ext cx="2002899" cy="1048638"/>
          </a:xfrm>
          <a:prstGeom prst="rect">
            <a:avLst/>
          </a:prstGeom>
          <a:noFill/>
          <a:ln>
            <a:noFill/>
          </a:ln>
        </p:spPr>
      </p:pic>
      <p:sp>
        <p:nvSpPr>
          <p:cNvPr id="40" name="Shape 48"/>
          <p:cNvSpPr txBox="1"/>
          <p:nvPr/>
        </p:nvSpPr>
        <p:spPr>
          <a:xfrm>
            <a:off x="18240125" y="18585800"/>
            <a:ext cx="1799700" cy="594300"/>
          </a:xfrm>
          <a:prstGeom prst="rect">
            <a:avLst/>
          </a:prstGeom>
          <a:noFill/>
          <a:ln>
            <a:noFill/>
          </a:ln>
        </p:spPr>
        <p:txBody>
          <a:bodyPr lIns="91425" tIns="91425" rIns="91425" bIns="91425" anchor="t" anchorCtr="0">
            <a:noAutofit/>
          </a:bodyPr>
          <a:lstStyle/>
          <a:p>
            <a:pPr lvl="0" rtl="0">
              <a:spcBef>
                <a:spcPts val="0"/>
              </a:spcBef>
              <a:buNone/>
            </a:pPr>
            <a:r>
              <a:rPr lang="en-US" sz="1800" dirty="0"/>
              <a:t>Aqua</a:t>
            </a:r>
          </a:p>
        </p:txBody>
      </p:sp>
      <p:pic>
        <p:nvPicPr>
          <p:cNvPr id="41" name="Shape 49"/>
          <p:cNvPicPr preferRelativeResize="0"/>
          <p:nvPr/>
        </p:nvPicPr>
        <p:blipFill>
          <a:blip r:embed="rId6">
            <a:alphaModFix/>
          </a:blip>
          <a:stretch>
            <a:fillRect/>
          </a:stretch>
        </p:blipFill>
        <p:spPr>
          <a:xfrm>
            <a:off x="18043726" y="19163475"/>
            <a:ext cx="1821349" cy="910674"/>
          </a:xfrm>
          <a:prstGeom prst="rect">
            <a:avLst/>
          </a:prstGeom>
          <a:noFill/>
          <a:ln>
            <a:noFill/>
          </a:ln>
        </p:spPr>
      </p:pic>
      <p:sp>
        <p:nvSpPr>
          <p:cNvPr id="42" name="Shape 50"/>
          <p:cNvSpPr txBox="1"/>
          <p:nvPr/>
        </p:nvSpPr>
        <p:spPr>
          <a:xfrm>
            <a:off x="18381512" y="20160150"/>
            <a:ext cx="1799700" cy="407100"/>
          </a:xfrm>
          <a:prstGeom prst="rect">
            <a:avLst/>
          </a:prstGeom>
          <a:noFill/>
          <a:ln>
            <a:noFill/>
          </a:ln>
        </p:spPr>
        <p:txBody>
          <a:bodyPr lIns="91425" tIns="91425" rIns="91425" bIns="91425" anchor="t" anchorCtr="0">
            <a:noAutofit/>
          </a:bodyPr>
          <a:lstStyle/>
          <a:p>
            <a:pPr lvl="0" rtl="0">
              <a:spcBef>
                <a:spcPts val="0"/>
              </a:spcBef>
              <a:buNone/>
            </a:pPr>
            <a:r>
              <a:rPr lang="en-US" sz="1800" dirty="0"/>
              <a:t>GPM</a:t>
            </a:r>
          </a:p>
        </p:txBody>
      </p:sp>
      <p:pic>
        <p:nvPicPr>
          <p:cNvPr id="43" name="Shape 51"/>
          <p:cNvPicPr preferRelativeResize="0"/>
          <p:nvPr/>
        </p:nvPicPr>
        <p:blipFill>
          <a:blip r:embed="rId7">
            <a:alphaModFix/>
          </a:blip>
          <a:stretch>
            <a:fillRect/>
          </a:stretch>
        </p:blipFill>
        <p:spPr>
          <a:xfrm>
            <a:off x="22718460" y="17412537"/>
            <a:ext cx="1100613" cy="1216149"/>
          </a:xfrm>
          <a:prstGeom prst="rect">
            <a:avLst/>
          </a:prstGeom>
          <a:noFill/>
          <a:ln>
            <a:noFill/>
          </a:ln>
        </p:spPr>
      </p:pic>
      <p:sp>
        <p:nvSpPr>
          <p:cNvPr id="44" name="Shape 52"/>
          <p:cNvSpPr txBox="1"/>
          <p:nvPr/>
        </p:nvSpPr>
        <p:spPr>
          <a:xfrm>
            <a:off x="22778962" y="18569162"/>
            <a:ext cx="1799700" cy="594300"/>
          </a:xfrm>
          <a:prstGeom prst="rect">
            <a:avLst/>
          </a:prstGeom>
          <a:noFill/>
          <a:ln>
            <a:noFill/>
          </a:ln>
        </p:spPr>
        <p:txBody>
          <a:bodyPr lIns="91425" tIns="91425" rIns="91425" bIns="91425" anchor="t" anchorCtr="0">
            <a:noAutofit/>
          </a:bodyPr>
          <a:lstStyle/>
          <a:p>
            <a:pPr lvl="0" rtl="0">
              <a:spcBef>
                <a:spcPts val="0"/>
              </a:spcBef>
              <a:buNone/>
            </a:pPr>
            <a:r>
              <a:rPr lang="en-US" sz="1800" dirty="0"/>
              <a:t>SRTM</a:t>
            </a:r>
          </a:p>
        </p:txBody>
      </p:sp>
      <p:pic>
        <p:nvPicPr>
          <p:cNvPr id="45" name="Shape 53"/>
          <p:cNvPicPr preferRelativeResize="0"/>
          <p:nvPr/>
        </p:nvPicPr>
        <p:blipFill>
          <a:blip r:embed="rId8">
            <a:alphaModFix/>
          </a:blip>
          <a:stretch>
            <a:fillRect/>
          </a:stretch>
        </p:blipFill>
        <p:spPr>
          <a:xfrm>
            <a:off x="20449150" y="17447362"/>
            <a:ext cx="1469650" cy="1199704"/>
          </a:xfrm>
          <a:prstGeom prst="rect">
            <a:avLst/>
          </a:prstGeom>
          <a:noFill/>
          <a:ln>
            <a:noFill/>
          </a:ln>
        </p:spPr>
      </p:pic>
      <p:pic>
        <p:nvPicPr>
          <p:cNvPr id="46" name="Shape 55"/>
          <p:cNvPicPr preferRelativeResize="0"/>
          <p:nvPr/>
        </p:nvPicPr>
        <p:blipFill>
          <a:blip r:embed="rId9">
            <a:alphaModFix/>
          </a:blip>
          <a:stretch>
            <a:fillRect/>
          </a:stretch>
        </p:blipFill>
        <p:spPr>
          <a:xfrm>
            <a:off x="742242" y="13385210"/>
            <a:ext cx="11290235" cy="7210911"/>
          </a:xfrm>
          <a:prstGeom prst="rect">
            <a:avLst/>
          </a:prstGeom>
          <a:noFill/>
          <a:ln>
            <a:noFill/>
          </a:ln>
        </p:spPr>
      </p:pic>
      <p:sp>
        <p:nvSpPr>
          <p:cNvPr id="47" name="Shape 22"/>
          <p:cNvSpPr txBox="1"/>
          <p:nvPr/>
        </p:nvSpPr>
        <p:spPr>
          <a:xfrm>
            <a:off x="709151" y="28555044"/>
            <a:ext cx="7449899" cy="5760599"/>
          </a:xfrm>
          <a:prstGeom prst="rect">
            <a:avLst/>
          </a:prstGeom>
          <a:noFill/>
          <a:ln>
            <a:noFill/>
          </a:ln>
        </p:spPr>
        <p:txBody>
          <a:bodyPr lIns="91425" tIns="45700" rIns="91425" bIns="45700" anchor="t" anchorCtr="0">
            <a:noAutofit/>
          </a:bodyPr>
          <a:lstStyle/>
          <a:p>
            <a:pPr marL="0" marR="0" lvl="0" indent="0" algn="l" rtl="0">
              <a:lnSpc>
                <a:spcPct val="90000"/>
              </a:lnSpc>
              <a:spcBef>
                <a:spcPts val="1800"/>
              </a:spcBef>
              <a:spcAft>
                <a:spcPts val="0"/>
              </a:spcAft>
              <a:buClr>
                <a:schemeClr val="dk1"/>
              </a:buClr>
              <a:buFont typeface="Arial"/>
              <a:buNone/>
            </a:pPr>
            <a:endParaRPr dirty="0"/>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SzPct val="25000"/>
              <a:buFont typeface="Arial"/>
              <a:buNone/>
            </a:pPr>
            <a:r>
              <a:rPr lang="en-US" sz="1800" dirty="0">
                <a:solidFill>
                  <a:schemeClr val="dk1"/>
                </a:solidFill>
                <a:latin typeface="Garamond"/>
                <a:ea typeface="Garamond"/>
                <a:cs typeface="Garamond"/>
                <a:sym typeface="Garamond"/>
              </a:rPr>
              <a:t>Left to Right: Michael Riedman, Abigail Child, Kyle Peterson (Team Lead)</a:t>
            </a:r>
          </a:p>
        </p:txBody>
      </p:sp>
      <p:pic>
        <p:nvPicPr>
          <p:cNvPr id="48" name="Shape 54"/>
          <p:cNvPicPr preferRelativeResize="0"/>
          <p:nvPr/>
        </p:nvPicPr>
        <p:blipFill rotWithShape="1">
          <a:blip r:embed="rId10">
            <a:alphaModFix/>
          </a:blip>
          <a:srcRect l="2928" t="14332" r="12924"/>
          <a:stretch/>
        </p:blipFill>
        <p:spPr>
          <a:xfrm>
            <a:off x="524549" y="28558166"/>
            <a:ext cx="5997174" cy="4579325"/>
          </a:xfrm>
          <a:prstGeom prst="rect">
            <a:avLst/>
          </a:prstGeom>
          <a:noFill/>
          <a:ln>
            <a:noFill/>
          </a:ln>
        </p:spPr>
      </p:pic>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Agriculture 15">
      <a:dk1>
        <a:srgbClr val="767171"/>
      </a:dk1>
      <a:lt1>
        <a:srgbClr val="FFFFFF"/>
      </a:lt1>
      <a:dk2>
        <a:srgbClr val="767171"/>
      </a:dk2>
      <a:lt2>
        <a:srgbClr val="FFFFFF"/>
      </a:lt2>
      <a:accent1>
        <a:srgbClr val="7EB761"/>
      </a:accent1>
      <a:accent2>
        <a:srgbClr val="638E7C"/>
      </a:accent2>
      <a:accent3>
        <a:srgbClr val="4E6A89"/>
      </a:accent3>
      <a:accent4>
        <a:srgbClr val="D2AB70"/>
      </a:accent4>
      <a:accent5>
        <a:srgbClr val="CA8978"/>
      </a:accent5>
      <a:accent6>
        <a:srgbClr val="C3677B"/>
      </a:accent6>
      <a:hlink>
        <a:srgbClr val="7EB761"/>
      </a:hlink>
      <a:folHlink>
        <a:srgbClr val="7EB761"/>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1351</TotalTime>
  <Words>236</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Peterson, Kyle T. (GSFC-6170)[DEVELOP]</cp:lastModifiedBy>
  <cp:revision>74</cp:revision>
  <dcterms:created xsi:type="dcterms:W3CDTF">2015-06-02T14:58:58Z</dcterms:created>
  <dcterms:modified xsi:type="dcterms:W3CDTF">2016-02-23T16:13:03Z</dcterms:modified>
</cp:coreProperties>
</file>