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Authors.xml" ContentType="application/vnd.openxmlformats-officedocument.presentationml.commentAuthor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7"/>
  </p:notesMasterIdLst>
  <p:sldIdLst>
    <p:sldId id="275" r:id="rId2"/>
    <p:sldId id="294" r:id="rId3"/>
    <p:sldId id="304" r:id="rId4"/>
    <p:sldId id="302" r:id="rId5"/>
    <p:sldId id="303" r:id="rId6"/>
    <p:sldId id="295" r:id="rId7"/>
    <p:sldId id="299" r:id="rId8"/>
    <p:sldId id="298" r:id="rId9"/>
    <p:sldId id="300" r:id="rId10"/>
    <p:sldId id="305" r:id="rId11"/>
    <p:sldId id="296" r:id="rId12"/>
    <p:sldId id="308" r:id="rId13"/>
    <p:sldId id="297" r:id="rId14"/>
    <p:sldId id="301" r:id="rId15"/>
    <p:sldId id="28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userDrawn="1">
          <p15:clr>
            <a:srgbClr val="A4A3A4"/>
          </p15:clr>
        </p15:guide>
        <p15:guide id="2" pos="4944"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ASA" initials="N" lastIdx="11" clrIdx="0"/>
  <p:cmAuthor id="1" name="DEVELOP_USER" initials="D" lastIdx="4" clrIdx="1"/>
  <p:cmAuthor id="2" name="Aubrey Hilte" initials="AH" lastIdx="9" clrIdx="2">
    <p:extLst>
      <p:ext uri="{19B8F6BF-5375-455C-9EA6-DF929625EA0E}">
        <p15:presenceInfo xmlns:p15="http://schemas.microsoft.com/office/powerpoint/2012/main" xmlns="" userId="54c1f3403e73a79c" providerId="Windows Live"/>
      </p:ext>
    </p:extLst>
  </p:cmAuthor>
  <p:cmAuthor id="3" name="Clayton, Amanda L. (LARC)[SSAI DEVELOP]" initials="CAL(D" lastIdx="1" clrIdx="3">
    <p:extLst>
      <p:ext uri="{19B8F6BF-5375-455C-9EA6-DF929625EA0E}">
        <p15:presenceInfo xmlns:p15="http://schemas.microsoft.com/office/powerpoint/2012/main" xmlns="" userId="S-1-5-21-330711430-3775241029-4075259233-682401" providerId="AD"/>
      </p:ext>
    </p:extLst>
  </p:cmAuthor>
  <p:cmAuthor id="4" name="Miller, Tiffani N. (LARC-E3)[SSAI DEVELOP]" initials="MTN(D" lastIdx="1" clrIdx="4">
    <p:extLst>
      <p:ext uri="{19B8F6BF-5375-455C-9EA6-DF929625EA0E}">
        <p15:presenceInfo xmlns:p15="http://schemas.microsoft.com/office/powerpoint/2012/main" xmlns="" userId="S-1-5-21-330711430-3775241029-4075259233-5556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6A6D0"/>
    <a:srgbClr val="000066"/>
    <a:srgbClr val="8CC6E0"/>
    <a:srgbClr val="7CDAF0"/>
    <a:srgbClr val="73A9DB"/>
    <a:srgbClr val="2F8AB4"/>
    <a:srgbClr val="C15442"/>
    <a:srgbClr val="52B37B"/>
    <a:srgbClr val="218754"/>
    <a:srgbClr val="EA784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76" autoAdjust="0"/>
    <p:restoredTop sz="66667" autoAdjust="0"/>
  </p:normalViewPr>
  <p:slideViewPr>
    <p:cSldViewPr snapToGrid="0">
      <p:cViewPr>
        <p:scale>
          <a:sx n="100" d="100"/>
          <a:sy n="100" d="100"/>
        </p:scale>
        <p:origin x="-978" y="48"/>
      </p:cViewPr>
      <p:guideLst>
        <p:guide orient="horz"/>
        <p:guide pos="4944"/>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4" d="100"/>
          <a:sy n="74" d="100"/>
        </p:scale>
        <p:origin x="768" y="91"/>
      </p:cViewPr>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pPr/>
              <a:t>11/18/2016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pPr/>
              <a:t>‹#›</a:t>
            </a:fld>
            <a:endParaRPr lang="en-US"/>
          </a:p>
        </p:txBody>
      </p:sp>
    </p:spTree>
    <p:extLst>
      <p:ext uri="{BB962C8B-B14F-4D97-AF65-F5344CB8AC3E}">
        <p14:creationId xmlns:p14="http://schemas.microsoft.com/office/powerpoint/2010/main" xmlns=""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We are the Southeastern Arizona Water</a:t>
            </a:r>
            <a:r>
              <a:rPr lang="en-US" baseline="0" dirty="0" smtClean="0">
                <a:solidFill>
                  <a:srgbClr val="FF0000"/>
                </a:solidFill>
              </a:rPr>
              <a:t> Resources team.</a:t>
            </a:r>
            <a:endParaRPr lang="en-US" dirty="0" smtClean="0">
              <a:solidFill>
                <a:srgbClr val="FF0000"/>
              </a:solidFill>
            </a:endParaRPr>
          </a:p>
          <a:p>
            <a:endParaRPr lang="en-US" dirty="0" smtClean="0"/>
          </a:p>
          <a:p>
            <a:r>
              <a:rPr lang="en-US" dirty="0" smtClean="0"/>
              <a:t>Image Credit:</a:t>
            </a:r>
            <a:r>
              <a:rPr lang="en-US" baseline="0" dirty="0" smtClean="0"/>
              <a:t> Southeastern AZ Water Resources Team</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a:t>
            </a:fld>
            <a:endParaRPr lang="en-US"/>
          </a:p>
        </p:txBody>
      </p:sp>
    </p:spTree>
    <p:extLst>
      <p:ext uri="{BB962C8B-B14F-4D97-AF65-F5344CB8AC3E}">
        <p14:creationId xmlns:p14="http://schemas.microsoft.com/office/powerpoint/2010/main" xmlns="" val="159561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NDSI data</a:t>
            </a:r>
            <a:r>
              <a:rPr lang="en-US" sz="1200" kern="1200" baseline="0" dirty="0" smtClean="0">
                <a:solidFill>
                  <a:schemeClr val="tx1"/>
                </a:solidFill>
                <a:latin typeface="+mn-lt"/>
                <a:ea typeface="+mn-ea"/>
                <a:cs typeface="+mn-cs"/>
              </a:rPr>
              <a:t> just for the Rincon Mountain was used when the data was cloud free over the mountain. The snow cover area was calculated by reclassifying </a:t>
            </a:r>
            <a:r>
              <a:rPr lang="en-US" sz="1200" kern="1200" baseline="0" dirty="0" err="1" smtClean="0">
                <a:solidFill>
                  <a:schemeClr val="tx1"/>
                </a:solidFill>
                <a:latin typeface="+mn-lt"/>
                <a:ea typeface="+mn-ea"/>
                <a:cs typeface="+mn-cs"/>
              </a:rPr>
              <a:t>rasters</a:t>
            </a:r>
            <a:r>
              <a:rPr lang="en-US" sz="1200" kern="1200" baseline="0" dirty="0" smtClean="0">
                <a:solidFill>
                  <a:schemeClr val="tx1"/>
                </a:solidFill>
                <a:latin typeface="+mn-lt"/>
                <a:ea typeface="+mn-ea"/>
                <a:cs typeface="+mn-cs"/>
              </a:rPr>
              <a:t>  in </a:t>
            </a:r>
            <a:r>
              <a:rPr lang="en-US" sz="1200" kern="1200" baseline="0" dirty="0" err="1" smtClean="0">
                <a:solidFill>
                  <a:schemeClr val="tx1"/>
                </a:solidFill>
                <a:latin typeface="+mn-lt"/>
                <a:ea typeface="+mn-ea"/>
                <a:cs typeface="+mn-cs"/>
              </a:rPr>
              <a:t>ArcMap</a:t>
            </a:r>
            <a:r>
              <a:rPr lang="en-US" sz="1200" kern="1200" baseline="0" dirty="0" smtClean="0">
                <a:solidFill>
                  <a:schemeClr val="tx1"/>
                </a:solidFill>
                <a:latin typeface="+mn-lt"/>
                <a:ea typeface="+mn-ea"/>
                <a:cs typeface="+mn-cs"/>
              </a:rPr>
              <a:t> to show pixels as either snow or other (0.4 – 1.6 is snow, all other values are other). Then, using the zonal histogram tool in </a:t>
            </a:r>
            <a:r>
              <a:rPr lang="en-US" sz="1200" kern="1200" baseline="0" dirty="0" err="1" smtClean="0">
                <a:solidFill>
                  <a:schemeClr val="tx1"/>
                </a:solidFill>
                <a:latin typeface="+mn-lt"/>
                <a:ea typeface="+mn-ea"/>
                <a:cs typeface="+mn-cs"/>
              </a:rPr>
              <a:t>ArcMap</a:t>
            </a:r>
            <a:r>
              <a:rPr lang="en-US" sz="1200" kern="1200" baseline="0" dirty="0" smtClean="0">
                <a:solidFill>
                  <a:schemeClr val="tx1"/>
                </a:solidFill>
                <a:latin typeface="+mn-lt"/>
                <a:ea typeface="+mn-ea"/>
                <a:cs typeface="+mn-cs"/>
              </a:rPr>
              <a:t>, the number of pixels which fell into each value category within individual watersheds was compiled in spreadsheets by date. The percent of area indicated as snow within each watershed was then calculated. The team was then able to compare the snow cover area with stream gauge data in order to gain a better understanding of how snow is impacting water resources in the Sky Islands.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Image Credit: Southeastern AZ Water Resources team</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pPr/>
              <a:t>10</a:t>
            </a:fld>
            <a:endParaRPr lang="en-US"/>
          </a:p>
        </p:txBody>
      </p:sp>
    </p:spTree>
    <p:extLst>
      <p:ext uri="{BB962C8B-B14F-4D97-AF65-F5344CB8AC3E}">
        <p14:creationId xmlns:p14="http://schemas.microsoft.com/office/powerpoint/2010/main" xmlns="" val="2058287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In order to better understand the role that snow cover plays in the streams and watersheds of the region, we calculated the snow cover area within individual watersheds. This analysis provided a preliminary view of the historical snow cover area. This data was then compared to the stream discharge data as a method for identifying trends and relationships between snow presence and streams in our study area.</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11</a:t>
            </a:fld>
            <a:endParaRPr lang="en-US"/>
          </a:p>
        </p:txBody>
      </p:sp>
    </p:spTree>
    <p:extLst>
      <p:ext uri="{BB962C8B-B14F-4D97-AF65-F5344CB8AC3E}">
        <p14:creationId xmlns:p14="http://schemas.microsoft.com/office/powerpoint/2010/main" xmlns="" val="2058287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Continuation of the project through the 2017 Spring term will involve more in-depth analyses of the acquired data as well as expansion of the study area to include additional Sky Islands. The objective of future work will be to provide the NPS with a comprehensive record of snow cover change by watershed within Saguaro National Park and synoptically across the region.</a:t>
            </a:r>
          </a:p>
          <a:p>
            <a:r>
              <a:rPr lang="en-US" dirty="0" smtClean="0"/>
              <a:t>With this data, the National Park Service will be able to establish well-informed water resource management strategies that can be adapted to the changing climate of the Southeastern Arizona Sky Islands region.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Image Source:</a:t>
            </a:r>
            <a:r>
              <a:rPr lang="en-US" sz="1200" kern="1200" baseline="0" dirty="0" smtClean="0">
                <a:solidFill>
                  <a:schemeClr val="tx1"/>
                </a:solidFill>
                <a:latin typeface="+mn-lt"/>
                <a:ea typeface="+mn-ea"/>
                <a:cs typeface="+mn-cs"/>
              </a:rPr>
              <a:t> National Park Service</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pPr/>
              <a:t>12</a:t>
            </a:fld>
            <a:endParaRPr lang="en-US"/>
          </a:p>
        </p:txBody>
      </p:sp>
    </p:spTree>
    <p:extLst>
      <p:ext uri="{BB962C8B-B14F-4D97-AF65-F5344CB8AC3E}">
        <p14:creationId xmlns:p14="http://schemas.microsoft.com/office/powerpoint/2010/main" xmlns="" val="2058287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may have been classification errors (Commission and omission</a:t>
            </a:r>
            <a:r>
              <a:rPr lang="en-US" baseline="0" dirty="0" smtClean="0"/>
              <a:t> errors) </a:t>
            </a:r>
            <a:r>
              <a:rPr lang="en-US" dirty="0" smtClean="0"/>
              <a:t>meaning some</a:t>
            </a:r>
            <a:r>
              <a:rPr lang="en-US" baseline="0" dirty="0" smtClean="0"/>
              <a:t> pixel values may have been placed in the incorrect category due to incorrect reflectance values caused by factors such as cloud cover. Shadow may have also obscured some of the reflectance values of certain vegetation types that had snow cover such as forest. In addition snow cover area was calculated using pixels identified as snow. This method may have over- or underestimated the area since an entire pixel may not be one land cover type. This is due to the spatial resolution of the data.</a:t>
            </a:r>
          </a:p>
          <a:p>
            <a:endParaRPr lang="en-US" baseline="0" dirty="0" smtClean="0"/>
          </a:p>
          <a:p>
            <a:r>
              <a:rPr lang="en-US" baseline="0" dirty="0" smtClean="0"/>
              <a:t>Image Source: National Park Service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13</a:t>
            </a:fld>
            <a:endParaRPr lang="en-US"/>
          </a:p>
        </p:txBody>
      </p:sp>
    </p:spTree>
    <p:extLst>
      <p:ext uri="{BB962C8B-B14F-4D97-AF65-F5344CB8AC3E}">
        <p14:creationId xmlns:p14="http://schemas.microsoft.com/office/powerpoint/2010/main" xmlns="" val="2058287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Future work</a:t>
            </a:r>
            <a:r>
              <a:rPr lang="en-US" sz="1200" kern="1200" baseline="0" dirty="0" smtClean="0">
                <a:solidFill>
                  <a:schemeClr val="tx1"/>
                </a:solidFill>
                <a:latin typeface="+mn-lt"/>
                <a:ea typeface="+mn-ea"/>
                <a:cs typeface="+mn-cs"/>
              </a:rPr>
              <a:t> will involve expanding the focus area for analysis from just the Rincon Mountain, to all of the Sky Islands. Additionally, Normalized Difference Vegetation Index (NDVI) data will be used along with Normalized Difference Snow Index (NDSI) to improve snow maps. Lastly, efforts to mask out clouds, shadows, and areas of water will be done to improve the accuracy of areas identified as snow cover. An effort to include temperature and precipitation data will also be made in order to provide evidence of snow accuracy in our data. Additionally, the team can look at temperature trends when working to determine the persistence of snow in the area.</a:t>
            </a:r>
            <a:endParaRPr lang="en-US" dirty="0" smtClean="0">
              <a:solidFill>
                <a:srgbClr val="C00000"/>
              </a:solidFill>
            </a:endParaRPr>
          </a:p>
          <a:p>
            <a:endParaRPr lang="en-US" dirty="0" smtClean="0"/>
          </a:p>
          <a:p>
            <a:r>
              <a:rPr lang="en-US" dirty="0" smtClean="0"/>
              <a:t>Image</a:t>
            </a:r>
            <a:r>
              <a:rPr lang="en-US" baseline="0" dirty="0" smtClean="0"/>
              <a:t> Source: National Park Service</a:t>
            </a: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14</a:t>
            </a:fld>
            <a:endParaRPr lang="en-US"/>
          </a:p>
        </p:txBody>
      </p:sp>
    </p:spTree>
    <p:extLst>
      <p:ext uri="{BB962C8B-B14F-4D97-AF65-F5344CB8AC3E}">
        <p14:creationId xmlns:p14="http://schemas.microsoft.com/office/powerpoint/2010/main" xmlns="" val="2058287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would like to thank our project partners at the National Park Service.</a:t>
            </a:r>
          </a:p>
          <a:p>
            <a:pPr>
              <a:spcBef>
                <a:spcPts val="0"/>
              </a:spcBef>
              <a:buNone/>
            </a:pPr>
            <a:endParaRPr lang="en-US" dirty="0" smtClean="0"/>
          </a:p>
          <a:p>
            <a:pPr>
              <a:spcBef>
                <a:spcPts val="0"/>
              </a:spcBef>
              <a:buNone/>
            </a:pPr>
            <a:r>
              <a:rPr lang="en-US" dirty="0" smtClean="0"/>
              <a:t>Special thanks go out to our Science Advisors Joe</a:t>
            </a:r>
            <a:r>
              <a:rPr lang="en-US" baseline="0" dirty="0" smtClean="0"/>
              <a:t> Spruce and Dr. Kenton Ross and our Mentor Dr. Bernard </a:t>
            </a:r>
            <a:r>
              <a:rPr lang="en-US" baseline="0" dirty="0" err="1" smtClean="0"/>
              <a:t>Eichold</a:t>
            </a:r>
            <a:r>
              <a:rPr lang="en-US" baseline="0" dirty="0" smtClean="0"/>
              <a:t>.</a:t>
            </a:r>
            <a:endParaRPr lang="en-US" dirty="0" smtClean="0"/>
          </a:p>
          <a:p>
            <a:pPr>
              <a:spcBef>
                <a:spcPts val="0"/>
              </a:spcBef>
              <a:buNone/>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15</a:t>
            </a:fld>
            <a:endParaRPr lang="en-US"/>
          </a:p>
        </p:txBody>
      </p:sp>
    </p:spTree>
    <p:extLst>
      <p:ext uri="{BB962C8B-B14F-4D97-AF65-F5344CB8AC3E}">
        <p14:creationId xmlns:p14="http://schemas.microsoft.com/office/powerpoint/2010/main" xmlns="" val="1840445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overall study area consists of Sky Islands located in southeastern Arizona (east of Tucson)</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and portions of Mexico covering roughly 45,156 sq. km of area with a focus on the islands within the Saguaro National Park boundaries. The study period for this project, 1985 – 2016, was chosen based on the lack of historical snow</a:t>
            </a:r>
            <a:r>
              <a:rPr lang="en-US" sz="1200" kern="1200" baseline="0" dirty="0" smtClean="0">
                <a:solidFill>
                  <a:schemeClr val="tx1"/>
                </a:solidFill>
                <a:latin typeface="+mn-lt"/>
                <a:ea typeface="+mn-ea"/>
                <a:cs typeface="+mn-cs"/>
              </a:rPr>
              <a:t> presence information and availability of remote sensing data</a:t>
            </a:r>
            <a:r>
              <a:rPr lang="en-US" sz="1200" kern="1200" dirty="0" smtClean="0">
                <a:solidFill>
                  <a:schemeClr val="tx1"/>
                </a:solidFill>
                <a:latin typeface="+mn-lt"/>
                <a:ea typeface="+mn-ea"/>
                <a:cs typeface="+mn-cs"/>
              </a:rPr>
              <a:t>. </a:t>
            </a: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Credit:</a:t>
            </a:r>
            <a:r>
              <a:rPr lang="en-US" baseline="0" dirty="0" smtClean="0"/>
              <a:t> Southeastern AZ Water Resources Team</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2</a:t>
            </a:fld>
            <a:endParaRPr lang="en-US"/>
          </a:p>
        </p:txBody>
      </p:sp>
    </p:spTree>
    <p:extLst>
      <p:ext uri="{BB962C8B-B14F-4D97-AF65-F5344CB8AC3E}">
        <p14:creationId xmlns:p14="http://schemas.microsoft.com/office/powerpoint/2010/main" xmlns="" val="2058287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latin typeface="+mn-lt"/>
                <a:ea typeface="+mn-ea"/>
                <a:cs typeface="+mn-cs"/>
              </a:rPr>
              <a:t>The Southeastern Arizona Water resource team collaborated with Partners from the National Park Service, Intermountain Region and the National Park Service at the Saguaro National Park to address the community concern of the potential impact of snow cover loss  on water resources in the Sky Island region. </a:t>
            </a:r>
            <a:r>
              <a:rPr lang="en-US" sz="1200" kern="1200" dirty="0" smtClean="0">
                <a:solidFill>
                  <a:schemeClr val="tx1"/>
                </a:solidFill>
                <a:latin typeface="+mn-lt"/>
                <a:ea typeface="+mn-ea"/>
                <a:cs typeface="+mn-cs"/>
              </a:rPr>
              <a:t>With a more complete understanding of the impact of snow cover, the NPS will be able to analyze past snow cover changes to improve future land management decisions. </a:t>
            </a:r>
          </a:p>
          <a:p>
            <a:pPr rtl="0"/>
            <a:endParaRPr lang="en-US" b="0" dirty="0"/>
          </a:p>
          <a:p>
            <a:pPr rtl="0"/>
            <a:r>
              <a:rPr lang="en-US" b="0" dirty="0" smtClean="0"/>
              <a:t>Image Source: https://www.nps.gov/nhl/contact/imro.htm</a:t>
            </a:r>
          </a:p>
        </p:txBody>
      </p:sp>
      <p:sp>
        <p:nvSpPr>
          <p:cNvPr id="4" name="Slide Number Placeholder 3"/>
          <p:cNvSpPr>
            <a:spLocks noGrp="1"/>
          </p:cNvSpPr>
          <p:nvPr>
            <p:ph type="sldNum" sz="quarter" idx="10"/>
          </p:nvPr>
        </p:nvSpPr>
        <p:spPr/>
        <p:txBody>
          <a:bodyPr/>
          <a:lstStyle/>
          <a:p>
            <a:fld id="{DFFCE636-EDCB-4E8F-A496-90D3D4BBB61E}" type="slidenum">
              <a:rPr lang="en-US" smtClean="0"/>
              <a:pPr/>
              <a:t>3</a:t>
            </a:fld>
            <a:endParaRPr lang="en-US"/>
          </a:p>
        </p:txBody>
      </p:sp>
    </p:spTree>
    <p:extLst>
      <p:ext uri="{BB962C8B-B14F-4D97-AF65-F5344CB8AC3E}">
        <p14:creationId xmlns:p14="http://schemas.microsoft.com/office/powerpoint/2010/main" xmlns="" val="2058287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Noted climate change effects in the Southwestern United States include significant increases in temperature across the region. Warmer temperature causes shifts in the winter precipitation pattern e.g. precipitation is falling as rain rather than snow , shifts in the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hydrological cycle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such as a decrease in winter precipitation, and earlier yearly snowmelt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Without the contributions from snowmelt runoff,</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the many streams, springs, seeps would exhibit extremely low water levels and in some cases dry out completely. This</a:t>
            </a:r>
            <a:r>
              <a:rPr lang="en-US" sz="1200" kern="1200" baseline="0" dirty="0" smtClean="0">
                <a:solidFill>
                  <a:schemeClr val="tx1"/>
                </a:solidFill>
                <a:latin typeface="+mn-lt"/>
                <a:ea typeface="+mn-ea"/>
                <a:cs typeface="+mn-cs"/>
              </a:rPr>
              <a:t> could lead to loss of habitat and an increase in wildfires.</a:t>
            </a:r>
            <a:r>
              <a:rPr lang="en-US" sz="1200" kern="1200" dirty="0" smtClean="0">
                <a:solidFill>
                  <a:schemeClr val="tx1"/>
                </a:solidFill>
                <a:latin typeface="+mn-lt"/>
                <a:ea typeface="+mn-ea"/>
                <a:cs typeface="+mn-cs"/>
              </a:rPr>
              <a:t> </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Understanding</a:t>
            </a:r>
            <a:r>
              <a:rPr lang="en-US" sz="1200" b="0" i="0" kern="1200" baseline="0" dirty="0" smtClean="0">
                <a:solidFill>
                  <a:schemeClr val="tx1"/>
                </a:solidFill>
                <a:latin typeface="+mn-lt"/>
                <a:ea typeface="+mn-ea"/>
                <a:cs typeface="+mn-cs"/>
              </a:rPr>
              <a:t>  how climate change has historically affected the region will </a:t>
            </a:r>
            <a:r>
              <a:rPr lang="en-US" sz="1200" b="0" i="0" kern="1200" dirty="0" smtClean="0">
                <a:solidFill>
                  <a:schemeClr val="tx1"/>
                </a:solidFill>
                <a:latin typeface="+mn-lt"/>
                <a:ea typeface="+mn-ea"/>
                <a:cs typeface="+mn-cs"/>
              </a:rPr>
              <a:t>assist the</a:t>
            </a:r>
            <a:r>
              <a:rPr lang="en-US" sz="1200" b="0" i="0" kern="1200" baseline="0" dirty="0" smtClean="0">
                <a:solidFill>
                  <a:schemeClr val="tx1"/>
                </a:solidFill>
                <a:latin typeface="+mn-lt"/>
                <a:ea typeface="+mn-ea"/>
                <a:cs typeface="+mn-cs"/>
              </a:rPr>
              <a:t> NPS </a:t>
            </a:r>
            <a:r>
              <a:rPr lang="en-US" sz="1200" b="0" i="0" kern="1200" dirty="0" smtClean="0">
                <a:solidFill>
                  <a:schemeClr val="tx1"/>
                </a:solidFill>
                <a:latin typeface="+mn-lt"/>
                <a:ea typeface="+mn-ea"/>
                <a:cs typeface="+mn-cs"/>
              </a:rPr>
              <a:t>in developing adaptive land management strategies for the future. These strategies might</a:t>
            </a:r>
            <a:r>
              <a:rPr lang="en-US" sz="1200" b="0" i="0" kern="1200" baseline="0" dirty="0" smtClean="0">
                <a:solidFill>
                  <a:schemeClr val="tx1"/>
                </a:solidFill>
                <a:latin typeface="+mn-lt"/>
                <a:ea typeface="+mn-ea"/>
                <a:cs typeface="+mn-cs"/>
              </a:rPr>
              <a:t> include </a:t>
            </a:r>
            <a:r>
              <a:rPr lang="en-US" sz="1200" b="0" i="0" kern="1200" dirty="0" smtClean="0">
                <a:solidFill>
                  <a:schemeClr val="tx1"/>
                </a:solidFill>
                <a:latin typeface="+mn-lt"/>
                <a:ea typeface="+mn-ea"/>
                <a:cs typeface="+mn-cs"/>
              </a:rPr>
              <a:t>where and how to apply prescribed fire, which</a:t>
            </a:r>
            <a:r>
              <a:rPr lang="en-US" sz="1200" b="0" i="0" kern="1200" baseline="0" dirty="0" smtClean="0">
                <a:solidFill>
                  <a:schemeClr val="tx1"/>
                </a:solidFill>
                <a:latin typeface="+mn-lt"/>
                <a:ea typeface="+mn-ea"/>
                <a:cs typeface="+mn-cs"/>
              </a:rPr>
              <a:t> species (aquatic and terrestrial) and critical habitats may become stressed, threatened, or endangered and what </a:t>
            </a:r>
            <a:r>
              <a:rPr lang="en-US" sz="1200" b="0" i="0" kern="1200" dirty="0" smtClean="0">
                <a:solidFill>
                  <a:schemeClr val="tx1"/>
                </a:solidFill>
                <a:latin typeface="+mn-lt"/>
                <a:ea typeface="+mn-ea"/>
                <a:cs typeface="+mn-cs"/>
              </a:rPr>
              <a:t>might be done to supplement water bodies or establish </a:t>
            </a:r>
            <a:r>
              <a:rPr lang="en-US" sz="1200" b="0" i="0" kern="1200" dirty="0" err="1" smtClean="0">
                <a:solidFill>
                  <a:schemeClr val="tx1"/>
                </a:solidFill>
                <a:latin typeface="+mn-lt"/>
                <a:ea typeface="+mn-ea"/>
                <a:cs typeface="+mn-cs"/>
              </a:rPr>
              <a:t>refugia</a:t>
            </a:r>
            <a:r>
              <a:rPr lang="en-US" sz="1200" b="0" i="0" kern="1200" dirty="0" smtClean="0">
                <a:solidFill>
                  <a:schemeClr val="tx1"/>
                </a:solidFill>
                <a:latin typeface="+mn-lt"/>
                <a:ea typeface="+mn-ea"/>
                <a:cs typeface="+mn-cs"/>
              </a:rPr>
              <a:t>, as</a:t>
            </a:r>
            <a:r>
              <a:rPr lang="en-US" sz="1200" b="0" i="0" kern="1200" baseline="0" dirty="0" smtClean="0">
                <a:solidFill>
                  <a:schemeClr val="tx1"/>
                </a:solidFill>
                <a:latin typeface="+mn-lt"/>
                <a:ea typeface="+mn-ea"/>
                <a:cs typeface="+mn-cs"/>
              </a:rPr>
              <a:t> well as </a:t>
            </a:r>
            <a:r>
              <a:rPr lang="en-US" sz="1200" b="0" i="0" kern="1200" dirty="0" smtClean="0">
                <a:solidFill>
                  <a:schemeClr val="tx1"/>
                </a:solidFill>
                <a:latin typeface="+mn-lt"/>
                <a:ea typeface="+mn-ea"/>
                <a:cs typeface="+mn-cs"/>
              </a:rPr>
              <a:t>how backcountry visitors may be impacted by water availability changes. </a:t>
            </a:r>
          </a:p>
          <a:p>
            <a:endParaRPr lang="en-US" sz="1200" b="0" i="0" kern="1200" baseline="0" dirty="0" smtClean="0">
              <a:solidFill>
                <a:schemeClr val="tx1"/>
              </a:solidFill>
              <a:latin typeface="+mn-lt"/>
              <a:ea typeface="+mn-ea"/>
              <a:cs typeface="+mn-cs"/>
            </a:endParaRPr>
          </a:p>
          <a:p>
            <a:endParaRPr lang="en-US" baseline="0" dirty="0" smtClean="0"/>
          </a:p>
          <a:p>
            <a:r>
              <a:rPr lang="en-US" dirty="0" smtClean="0"/>
              <a:t>Image Source: (From Left to Right) http://www.national-park.com/wp-content/uploads/2016/04/Welcome-to-Saguaro-National-Park.jpg</a:t>
            </a:r>
          </a:p>
          <a:p>
            <a:r>
              <a:rPr lang="en-US" dirty="0" smtClean="0"/>
              <a:t>https://www.nps.gov/sagu/learn/nature/water-in-saguaro-national-park.htm</a:t>
            </a:r>
          </a:p>
          <a:p>
            <a:r>
              <a:rPr lang="en-US" dirty="0" smtClean="0"/>
              <a:t>https://www.nps.gov/sagu/learn/management/fire_natural_role.htm</a:t>
            </a:r>
          </a:p>
          <a:p>
            <a:r>
              <a:rPr lang="en-US" dirty="0" smtClean="0"/>
              <a:t>https://www.nps.gov/sagu/planyourvisit/safety.htm</a:t>
            </a:r>
          </a:p>
          <a:p>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4</a:t>
            </a:fld>
            <a:endParaRPr lang="en-US"/>
          </a:p>
        </p:txBody>
      </p:sp>
    </p:spTree>
    <p:extLst>
      <p:ext uri="{BB962C8B-B14F-4D97-AF65-F5344CB8AC3E}">
        <p14:creationId xmlns:p14="http://schemas.microsoft.com/office/powerpoint/2010/main" xmlns="" val="1437073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smtClean="0"/>
              <a:t>The objective of this project is to – Assess historic snow cover distribution and persistence in the sky island region and analyze water availability in Saguaro National Park watersheds during dry season.</a:t>
            </a:r>
          </a:p>
          <a:p>
            <a:endParaRPr lang="en-US" baseline="0" dirty="0" smtClean="0"/>
          </a:p>
          <a:p>
            <a:r>
              <a:rPr lang="en-US" baseline="0" dirty="0" smtClean="0"/>
              <a:t>Image Source: </a:t>
            </a:r>
            <a:r>
              <a:rPr lang="en-US" baseline="0" dirty="0" smtClean="0"/>
              <a:t>https://www.nps.gov/media/photo/gallery.htm?id=D063AD9E-155D-451F-67481BE5A6A49824</a:t>
            </a:r>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5</a:t>
            </a:fld>
            <a:endParaRPr lang="en-US"/>
          </a:p>
        </p:txBody>
      </p:sp>
    </p:spTree>
    <p:extLst>
      <p:ext uri="{BB962C8B-B14F-4D97-AF65-F5344CB8AC3E}">
        <p14:creationId xmlns:p14="http://schemas.microsoft.com/office/powerpoint/2010/main" xmlns="" val="4043897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latin typeface="+mn-lt"/>
                <a:ea typeface="+mn-ea"/>
                <a:cs typeface="+mn-cs"/>
              </a:rPr>
              <a:t>NASA Earth observing system comprises a series of satellite designed for long term global observation of the land surface, atmosphere, biosphere and oceans to monitor environmental changes. </a:t>
            </a:r>
          </a:p>
          <a:p>
            <a:pPr rtl="0"/>
            <a:r>
              <a:rPr lang="en-US" sz="1200" b="0" i="0" u="none" strike="noStrike" kern="1200" dirty="0" smtClean="0">
                <a:solidFill>
                  <a:schemeClr val="tx1"/>
                </a:solidFill>
                <a:latin typeface="+mn-lt"/>
                <a:ea typeface="+mn-ea"/>
                <a:cs typeface="+mn-cs"/>
              </a:rPr>
              <a:t>For this project we used data </a:t>
            </a:r>
            <a:r>
              <a:rPr lang="en-US" sz="1200" kern="1200" baseline="0" dirty="0" smtClean="0">
                <a:solidFill>
                  <a:schemeClr val="tx1"/>
                </a:solidFill>
                <a:latin typeface="+mn-lt"/>
                <a:ea typeface="+mn-ea"/>
                <a:cs typeface="+mn-cs"/>
              </a:rPr>
              <a:t>from </a:t>
            </a:r>
            <a:r>
              <a:rPr lang="en-US" sz="1200" b="0" i="0" u="none" strike="noStrike" kern="1200" dirty="0" smtClean="0">
                <a:solidFill>
                  <a:schemeClr val="tx1"/>
                </a:solidFill>
                <a:latin typeface="+mn-lt"/>
                <a:ea typeface="+mn-ea"/>
                <a:cs typeface="+mn-cs"/>
              </a:rPr>
              <a:t>NASA’s Moderate Resolution Imaging Spectroradiometer (MODIS)boarded on Aqua and Terra satellite.  MODIS standard snow cover products including the Normalized Difference Snow Index (NDSI) were obtained from NASA’s Land Processes Distributed Active Archive Center (LP DAAC) for the years 2002 through- 2016. Additionally, Landsat 5 (TM), Landsat 7 (ETM+), and Landsat 8 OLI &amp; /TIRS data were obtained through the USGS Earth Explorer from 1985 to 2016 from November - March for all dates containing &lt;30% cloud cover. We used </a:t>
            </a:r>
            <a:r>
              <a:rPr lang="en-US" sz="1200" kern="1200" baseline="0" dirty="0" smtClean="0">
                <a:solidFill>
                  <a:schemeClr val="tx1"/>
                </a:solidFill>
                <a:latin typeface="+mn-lt"/>
                <a:ea typeface="+mn-ea"/>
                <a:cs typeface="+mn-cs"/>
              </a:rPr>
              <a:t>both MODIS and LANDSAT data product in order to cover as wide a date range as possible. </a:t>
            </a:r>
            <a:r>
              <a:rPr lang="en-US" sz="1200" b="0" i="0" u="none" strike="noStrike" kern="1200" dirty="0" smtClean="0">
                <a:solidFill>
                  <a:schemeClr val="tx1"/>
                </a:solidFill>
                <a:latin typeface="+mn-lt"/>
                <a:ea typeface="+mn-ea"/>
                <a:cs typeface="+mn-cs"/>
              </a:rPr>
              <a:t>The goal of the fall 2016 term is to create an assessment of snow cover distribution in the Rincon Mountain, using NASA Earth observations (MODIS and Landsat) data products. </a:t>
            </a:r>
          </a:p>
          <a:p>
            <a:pPr rtl="0"/>
            <a:endParaRPr lang="en-US" sz="1200" b="0" i="0" u="none" strike="noStrike" kern="1200" dirty="0" smtClean="0">
              <a:solidFill>
                <a:schemeClr val="tx1"/>
              </a:solidFill>
              <a:latin typeface="+mn-lt"/>
              <a:ea typeface="+mn-ea"/>
              <a:cs typeface="+mn-cs"/>
            </a:endParaRPr>
          </a:p>
          <a:p>
            <a:pPr rtl="0"/>
            <a:r>
              <a:rPr lang="en-US" sz="1200" b="0" i="0" u="none" strike="noStrike" kern="1200" dirty="0" smtClean="0">
                <a:solidFill>
                  <a:schemeClr val="tx1"/>
                </a:solidFill>
                <a:latin typeface="+mn-lt"/>
                <a:ea typeface="+mn-ea"/>
                <a:cs typeface="+mn-cs"/>
              </a:rPr>
              <a:t>Image Source:</a:t>
            </a:r>
          </a:p>
          <a:p>
            <a:pPr rtl="0"/>
            <a:r>
              <a:rPr lang="en-US" sz="1200" b="0" i="0" u="none" strike="noStrike" kern="1200" dirty="0" smtClean="0">
                <a:solidFill>
                  <a:schemeClr val="tx1"/>
                </a:solidFill>
                <a:latin typeface="+mn-lt"/>
                <a:ea typeface="+mn-ea"/>
                <a:cs typeface="+mn-cs"/>
              </a:rPr>
              <a:t>Aqua</a:t>
            </a:r>
            <a:r>
              <a:rPr lang="en-US" sz="1200" b="0" i="0" u="none" strike="noStrike" kern="1200" dirty="0" smtClean="0">
                <a:solidFill>
                  <a:schemeClr val="tx1"/>
                </a:solidFill>
                <a:latin typeface="+mn-lt"/>
                <a:ea typeface="+mn-ea"/>
                <a:cs typeface="+mn-cs"/>
              </a:rPr>
              <a:t>: http://www.devpedia.developexchange.com/dp/index.php?title=List_of_Satellite_Pictures</a:t>
            </a:r>
            <a:endParaRPr lang="en-US" sz="1200" b="0" i="0" u="none" strike="noStrike" kern="1200" dirty="0" smtClean="0">
              <a:solidFill>
                <a:schemeClr val="tx1"/>
              </a:solidFill>
              <a:latin typeface="+mn-lt"/>
              <a:ea typeface="+mn-ea"/>
              <a:cs typeface="+mn-cs"/>
            </a:endParaRPr>
          </a:p>
          <a:p>
            <a:pPr rtl="0"/>
            <a:r>
              <a:rPr lang="en-US" sz="1200" b="0" i="0" u="none" strike="noStrike" kern="1200" dirty="0" smtClean="0">
                <a:solidFill>
                  <a:schemeClr val="tx1"/>
                </a:solidFill>
                <a:latin typeface="+mn-lt"/>
                <a:ea typeface="+mn-ea"/>
                <a:cs typeface="+mn-cs"/>
              </a:rPr>
              <a:t>Terra</a:t>
            </a:r>
            <a:r>
              <a:rPr lang="en-US" sz="1200" b="0" i="0" u="none" strike="noStrike" kern="1200" dirty="0" smtClean="0">
                <a:solidFill>
                  <a:schemeClr val="tx1"/>
                </a:solidFill>
                <a:latin typeface="+mn-lt"/>
                <a:ea typeface="+mn-ea"/>
                <a:cs typeface="+mn-cs"/>
              </a:rPr>
              <a:t>: http://www.devpedia.developexchange.com/dp/index.php?title=List_of_Satellite_Pictures</a:t>
            </a:r>
            <a:endParaRPr lang="en-US" sz="1200" b="0" i="0" u="none" strike="noStrike" kern="1200" dirty="0" smtClean="0">
              <a:solidFill>
                <a:schemeClr val="tx1"/>
              </a:solidFill>
              <a:latin typeface="+mn-lt"/>
              <a:ea typeface="+mn-ea"/>
              <a:cs typeface="+mn-cs"/>
            </a:endParaRPr>
          </a:p>
          <a:p>
            <a:pPr rtl="0"/>
            <a:r>
              <a:rPr lang="en-US" sz="1200" b="0" i="0" u="none" strike="noStrike" kern="1200" dirty="0" err="1" smtClean="0">
                <a:solidFill>
                  <a:schemeClr val="tx1"/>
                </a:solidFill>
                <a:latin typeface="+mn-lt"/>
                <a:ea typeface="+mn-ea"/>
                <a:cs typeface="+mn-cs"/>
              </a:rPr>
              <a:t>Landsat</a:t>
            </a:r>
            <a:r>
              <a:rPr lang="en-US" sz="1200" b="0" i="0" u="none" strike="noStrike" kern="1200" dirty="0" smtClean="0">
                <a:solidFill>
                  <a:schemeClr val="tx1"/>
                </a:solidFill>
                <a:latin typeface="+mn-lt"/>
                <a:ea typeface="+mn-ea"/>
                <a:cs typeface="+mn-cs"/>
              </a:rPr>
              <a:t> 5</a:t>
            </a:r>
            <a:r>
              <a:rPr lang="en-US" sz="1200" b="0" i="0" u="none" strike="noStrike" kern="1200" dirty="0" smtClean="0">
                <a:solidFill>
                  <a:schemeClr val="tx1"/>
                </a:solidFill>
                <a:latin typeface="+mn-lt"/>
                <a:ea typeface="+mn-ea"/>
                <a:cs typeface="+mn-cs"/>
              </a:rPr>
              <a:t>: http://www.devpedia.developexchange.com/dp/index.php?title=List_of_Satellite_Pictures</a:t>
            </a:r>
            <a:endParaRPr lang="en-US" sz="1200" b="0" i="0" u="none" strike="noStrike" kern="1200" dirty="0" smtClean="0">
              <a:solidFill>
                <a:schemeClr val="tx1"/>
              </a:solidFill>
              <a:latin typeface="+mn-lt"/>
              <a:ea typeface="+mn-ea"/>
              <a:cs typeface="+mn-cs"/>
            </a:endParaRPr>
          </a:p>
          <a:p>
            <a:pPr rtl="0"/>
            <a:r>
              <a:rPr lang="en-US" sz="1200" b="0" i="0" u="none" strike="noStrike" kern="1200" dirty="0" err="1" smtClean="0">
                <a:solidFill>
                  <a:schemeClr val="tx1"/>
                </a:solidFill>
                <a:latin typeface="+mn-lt"/>
                <a:ea typeface="+mn-ea"/>
                <a:cs typeface="+mn-cs"/>
              </a:rPr>
              <a:t>Landsat</a:t>
            </a:r>
            <a:r>
              <a:rPr lang="en-US" sz="1200" b="0" i="0" u="none" strike="noStrike" kern="1200" dirty="0" smtClean="0">
                <a:solidFill>
                  <a:schemeClr val="tx1"/>
                </a:solidFill>
                <a:latin typeface="+mn-lt"/>
                <a:ea typeface="+mn-ea"/>
                <a:cs typeface="+mn-cs"/>
              </a:rPr>
              <a:t> 7</a:t>
            </a:r>
            <a:r>
              <a:rPr lang="en-US" sz="1200" b="0" i="0" u="none" strike="noStrike" kern="1200" dirty="0" smtClean="0">
                <a:solidFill>
                  <a:schemeClr val="tx1"/>
                </a:solidFill>
                <a:latin typeface="+mn-lt"/>
                <a:ea typeface="+mn-ea"/>
                <a:cs typeface="+mn-cs"/>
              </a:rPr>
              <a:t>: http://www.devpedia.developexchange.com/dp/index.php?title=List_of_Satellite_Pictures</a:t>
            </a:r>
            <a:endParaRPr lang="en-US" sz="1200" b="0" i="0" u="none" strike="noStrike" kern="1200" dirty="0" smtClean="0">
              <a:solidFill>
                <a:schemeClr val="tx1"/>
              </a:solidFill>
              <a:latin typeface="+mn-lt"/>
              <a:ea typeface="+mn-ea"/>
              <a:cs typeface="+mn-cs"/>
            </a:endParaRPr>
          </a:p>
          <a:p>
            <a:pPr rtl="0"/>
            <a:r>
              <a:rPr lang="en-US" sz="1200" b="0" i="0" u="none" strike="noStrike" kern="1200" dirty="0" err="1" smtClean="0">
                <a:solidFill>
                  <a:schemeClr val="tx1"/>
                </a:solidFill>
                <a:latin typeface="+mn-lt"/>
                <a:ea typeface="+mn-ea"/>
                <a:cs typeface="+mn-cs"/>
              </a:rPr>
              <a:t>Landsat</a:t>
            </a:r>
            <a:r>
              <a:rPr lang="en-US" sz="1200" b="0" i="0" u="none" strike="noStrike" kern="1200" baseline="0" dirty="0" smtClean="0">
                <a:solidFill>
                  <a:schemeClr val="tx1"/>
                </a:solidFill>
                <a:latin typeface="+mn-lt"/>
                <a:ea typeface="+mn-ea"/>
                <a:cs typeface="+mn-cs"/>
              </a:rPr>
              <a:t> 8</a:t>
            </a:r>
            <a:r>
              <a:rPr lang="en-US" sz="1200" b="0" i="0" u="none" strike="noStrike" kern="1200" baseline="0" dirty="0" smtClean="0">
                <a:solidFill>
                  <a:schemeClr val="tx1"/>
                </a:solidFill>
                <a:latin typeface="+mn-lt"/>
                <a:ea typeface="+mn-ea"/>
                <a:cs typeface="+mn-cs"/>
              </a:rPr>
              <a:t>: http://www.devpedia.developexchange.com/dp/index.php?title=List_of_Satellite_Pictures</a:t>
            </a:r>
            <a:endParaRPr lang="en-US" b="0" dirty="0" smtClean="0"/>
          </a:p>
          <a:p>
            <a:r>
              <a:rPr lang="en-US" dirty="0" smtClean="0"/>
              <a:t/>
            </a:r>
            <a:br>
              <a:rPr lang="en-US" dirty="0" smtClean="0"/>
            </a:br>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6</a:t>
            </a:fld>
            <a:endParaRPr lang="en-US"/>
          </a:p>
        </p:txBody>
      </p:sp>
    </p:spTree>
    <p:extLst>
      <p:ext uri="{BB962C8B-B14F-4D97-AF65-F5344CB8AC3E}">
        <p14:creationId xmlns:p14="http://schemas.microsoft.com/office/powerpoint/2010/main" xmlns="" val="2058287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Landsat</a:t>
            </a:r>
            <a:r>
              <a:rPr lang="en-US" sz="1200" kern="1200" baseline="0" dirty="0" smtClean="0">
                <a:solidFill>
                  <a:schemeClr val="tx1"/>
                </a:solidFill>
                <a:latin typeface="+mn-lt"/>
                <a:ea typeface="+mn-ea"/>
                <a:cs typeface="+mn-cs"/>
              </a:rPr>
              <a:t> data were atmospherically corrected by using Develop National Program Python Packages (Dnppy) before calculating NDSI. NDSI was calculated using the reflectance value of band 2 and band 5.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ArcGIS model builder were used to process MODIS Terra and MODIS Aqua version of snow cover product. Snow cover is identified using Normalized Difference Snow Index (NDSI). </a:t>
            </a:r>
          </a:p>
          <a:p>
            <a:r>
              <a:rPr lang="en-US" sz="1200" kern="1200" dirty="0" smtClean="0">
                <a:solidFill>
                  <a:schemeClr val="tx1"/>
                </a:solidFill>
                <a:latin typeface="+mn-lt"/>
                <a:ea typeface="+mn-ea"/>
                <a:cs typeface="+mn-cs"/>
              </a:rPr>
              <a:t>The NPS provided stream gauge data, dating from the Sky Island region dating back to1985 to compare with remotely sensed data. Additionally, spring-level data, dating back to the mid-1990s, from within Saguaro National Park were also available to compare to remotely sensed data. These correlations were used to create a clearer historical perspective on changes in snow cover and its effect on water resources. Additionally, individual watershed data was used to analyze changes in snow cover to identify watersheds experiencing a higher loss of snowpack.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7</a:t>
            </a:fld>
            <a:endParaRPr lang="en-US"/>
          </a:p>
        </p:txBody>
      </p:sp>
    </p:spTree>
    <p:extLst>
      <p:ext uri="{BB962C8B-B14F-4D97-AF65-F5344CB8AC3E}">
        <p14:creationId xmlns:p14="http://schemas.microsoft.com/office/powerpoint/2010/main" xmlns="" val="1437073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MODIS and Landsat data were used to calculate the Normalized Difference Snow Index or NDSI. The NDSI uses reflectance off of the earth's surface in the Green and Short Wave Infrared spectral ranges in order to identify areas likely to be snow. </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MODIS NDSI sub-datasets were processed by using model builder in Arc Map. This included </a:t>
            </a:r>
            <a:r>
              <a:rPr lang="en-US" sz="1200" kern="1200" baseline="0" dirty="0" err="1" smtClean="0">
                <a:solidFill>
                  <a:schemeClr val="tx1"/>
                </a:solidFill>
                <a:latin typeface="+mn-lt"/>
                <a:ea typeface="+mn-ea"/>
                <a:cs typeface="+mn-cs"/>
              </a:rPr>
              <a:t>reprojecting</a:t>
            </a:r>
            <a:r>
              <a:rPr lang="en-US" sz="1200" kern="1200" baseline="0" dirty="0" smtClean="0">
                <a:solidFill>
                  <a:schemeClr val="tx1"/>
                </a:solidFill>
                <a:latin typeface="+mn-lt"/>
                <a:ea typeface="+mn-ea"/>
                <a:cs typeface="+mn-cs"/>
              </a:rPr>
              <a:t> and clipping the MODIS tile to the study area.</a:t>
            </a:r>
          </a:p>
          <a:p>
            <a:r>
              <a:rPr lang="en-US" sz="1200" kern="1200" baseline="0" dirty="0" err="1" smtClean="0">
                <a:solidFill>
                  <a:schemeClr val="tx1"/>
                </a:solidFill>
                <a:latin typeface="+mn-lt"/>
                <a:ea typeface="+mn-ea"/>
                <a:cs typeface="+mn-cs"/>
              </a:rPr>
              <a:t>Landsat</a:t>
            </a:r>
            <a:r>
              <a:rPr lang="en-US" sz="1200" kern="1200" baseline="0" dirty="0" smtClean="0">
                <a:solidFill>
                  <a:schemeClr val="tx1"/>
                </a:solidFill>
                <a:latin typeface="+mn-lt"/>
                <a:ea typeface="+mn-ea"/>
                <a:cs typeface="+mn-cs"/>
              </a:rPr>
              <a:t> data was scaled to Top of Atmosphere Reflectance. Then the NDSI was calculated using a ratio of the difference between the Green band and the Short Wave Infrared (SWIR) band over their sum. This index is used to identify reflectance values which are likely to be snow.</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For </a:t>
            </a:r>
            <a:r>
              <a:rPr lang="en-US" sz="1200" kern="1200" baseline="0" dirty="0" err="1" smtClean="0">
                <a:solidFill>
                  <a:schemeClr val="tx1"/>
                </a:solidFill>
                <a:latin typeface="+mn-lt"/>
                <a:ea typeface="+mn-ea"/>
                <a:cs typeface="+mn-cs"/>
              </a:rPr>
              <a:t>Landsat</a:t>
            </a:r>
            <a:r>
              <a:rPr lang="en-US" sz="1200" kern="1200" baseline="0" dirty="0" smtClean="0">
                <a:solidFill>
                  <a:schemeClr val="tx1"/>
                </a:solidFill>
                <a:latin typeface="+mn-lt"/>
                <a:ea typeface="+mn-ea"/>
                <a:cs typeface="+mn-cs"/>
              </a:rPr>
              <a:t> 5 TM and 7 ETM+, bands 2 (Green) and 5 (SWIR) were used to calculate the NDSI and for </a:t>
            </a:r>
            <a:r>
              <a:rPr lang="en-US" sz="1200" kern="1200" baseline="0" dirty="0" err="1" smtClean="0">
                <a:solidFill>
                  <a:schemeClr val="tx1"/>
                </a:solidFill>
                <a:latin typeface="+mn-lt"/>
                <a:ea typeface="+mn-ea"/>
                <a:cs typeface="+mn-cs"/>
              </a:rPr>
              <a:t>Landsat</a:t>
            </a:r>
            <a:r>
              <a:rPr lang="en-US" sz="1200" kern="1200" baseline="0" dirty="0" smtClean="0">
                <a:solidFill>
                  <a:schemeClr val="tx1"/>
                </a:solidFill>
                <a:latin typeface="+mn-lt"/>
                <a:ea typeface="+mn-ea"/>
                <a:cs typeface="+mn-cs"/>
              </a:rPr>
              <a:t> 8 OLI bands 3 (Green) and 6 (SWIR) were used.</a:t>
            </a:r>
            <a:endParaRPr lang="en-US" sz="1200" kern="1200" dirty="0" smtClean="0">
              <a:solidFill>
                <a:schemeClr val="tx1"/>
              </a:solidFill>
              <a:latin typeface="+mn-lt"/>
              <a:ea typeface="+mn-ea"/>
              <a:cs typeface="+mn-cs"/>
            </a:endParaRPr>
          </a:p>
          <a:p>
            <a:endParaRPr lang="en-US" baseline="0" dirty="0" smtClean="0"/>
          </a:p>
          <a:p>
            <a:r>
              <a:rPr lang="en-US" baseline="0" dirty="0" smtClean="0"/>
              <a:t>Image Credit: Southeastern AZ Water Resources team</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8</a:t>
            </a:fld>
            <a:endParaRPr lang="en-US"/>
          </a:p>
        </p:txBody>
      </p:sp>
    </p:spTree>
    <p:extLst>
      <p:ext uri="{BB962C8B-B14F-4D97-AF65-F5344CB8AC3E}">
        <p14:creationId xmlns:p14="http://schemas.microsoft.com/office/powerpoint/2010/main" xmlns="" val="2058287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baseline="0" dirty="0" smtClean="0">
                <a:solidFill>
                  <a:schemeClr val="tx1"/>
                </a:solidFill>
                <a:latin typeface="+mn-lt"/>
                <a:ea typeface="+mn-ea"/>
                <a:cs typeface="+mn-cs"/>
              </a:rPr>
              <a:t>The stream gauge data was obtained by the team from the United States Geological Survey (USGS). For this term the team specifically focused on the Rincon Creek stream gauge data and watersheds located on the Rincon Mountain as this is where the Saguaro National  Park is located. The stream gauge data was then compared to NDSI data from </a:t>
            </a:r>
            <a:r>
              <a:rPr lang="en-US" sz="1200" b="0" i="0" kern="1200" baseline="0" dirty="0" err="1" smtClean="0">
                <a:solidFill>
                  <a:schemeClr val="tx1"/>
                </a:solidFill>
                <a:latin typeface="+mn-lt"/>
                <a:ea typeface="+mn-ea"/>
                <a:cs typeface="+mn-cs"/>
              </a:rPr>
              <a:t>Landsat</a:t>
            </a:r>
            <a:r>
              <a:rPr lang="en-US" sz="1200" b="0" i="0" kern="1200" baseline="0" dirty="0" smtClean="0">
                <a:solidFill>
                  <a:schemeClr val="tx1"/>
                </a:solidFill>
                <a:latin typeface="+mn-lt"/>
                <a:ea typeface="+mn-ea"/>
                <a:cs typeface="+mn-cs"/>
              </a:rPr>
              <a:t> and MODIS in order to gain an understanding of how snow may affect water resources in the park.</a:t>
            </a:r>
          </a:p>
          <a:p>
            <a:endParaRPr lang="en-US" sz="1200" b="0" i="0" kern="1200" baseline="0" dirty="0" smtClean="0">
              <a:solidFill>
                <a:schemeClr val="tx1"/>
              </a:solidFill>
              <a:latin typeface="+mn-lt"/>
              <a:ea typeface="+mn-ea"/>
              <a:cs typeface="+mn-cs"/>
            </a:endParaRPr>
          </a:p>
          <a:p>
            <a:r>
              <a:rPr lang="en-US" dirty="0" smtClean="0"/>
              <a:t>Image</a:t>
            </a:r>
            <a:r>
              <a:rPr lang="en-US" baseline="0" dirty="0" smtClean="0"/>
              <a:t> Source: </a:t>
            </a:r>
            <a:r>
              <a:rPr lang="en-US" baseline="0" dirty="0" smtClean="0"/>
              <a:t>National Park Service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9</a:t>
            </a:fld>
            <a:endParaRPr lang="en-US"/>
          </a:p>
        </p:txBody>
      </p:sp>
    </p:spTree>
    <p:extLst>
      <p:ext uri="{BB962C8B-B14F-4D97-AF65-F5344CB8AC3E}">
        <p14:creationId xmlns:p14="http://schemas.microsoft.com/office/powerpoint/2010/main" xmlns="" val="14370738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xmlns="" val="382989135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ottom text, Top image B">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768096" y="4814316"/>
            <a:ext cx="10643616" cy="1444752"/>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68096" y="3954780"/>
            <a:ext cx="10643616" cy="704088"/>
          </a:xfrm>
          <a:prstGeom prst="rect">
            <a:avLst/>
          </a:prstGeom>
        </p:spPr>
        <p:txBody>
          <a:bodyPr>
            <a:noAutofit/>
          </a:bodyPr>
          <a:lstStyle>
            <a:lvl1pPr marL="0" indent="0" algn="l">
              <a:buNone/>
              <a:defRPr sz="40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117987"/>
            <a:ext cx="12192000" cy="319302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xmlns="" val="314773334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6750904"/>
            <a:ext cx="12192000" cy="107097"/>
          </a:xfrm>
          <a:prstGeom prst="rect">
            <a:avLst/>
          </a:prstGeom>
        </p:spPr>
      </p:pic>
    </p:spTree>
    <p:extLst>
      <p:ext uri="{BB962C8B-B14F-4D97-AF65-F5344CB8AC3E}">
        <p14:creationId xmlns:p14="http://schemas.microsoft.com/office/powerpoint/2010/main" xmlns="" val="218227953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6750904"/>
            <a:ext cx="12192000" cy="107097"/>
          </a:xfrm>
          <a:prstGeom prst="rect">
            <a:avLst/>
          </a:prstGeom>
        </p:spPr>
      </p:pic>
      <p:pic>
        <p:nvPicPr>
          <p:cNvPr id="29" name="Picture 28"/>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xmlns="" val="1027618381"/>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30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Acknowledgements Slide - Logo">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10313901"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0369836" y="239654"/>
            <a:ext cx="1124648" cy="1138066"/>
          </a:xfrm>
          <a:prstGeom prst="rect">
            <a:avLst/>
          </a:prstGeom>
        </p:spPr>
      </p:pic>
      <p:sp>
        <p:nvSpPr>
          <p:cNvPr id="15" name="TextBox 14"/>
          <p:cNvSpPr txBox="1"/>
          <p:nvPr userDrawn="1"/>
        </p:nvSpPr>
        <p:spPr>
          <a:xfrm>
            <a:off x="717899" y="366406"/>
            <a:ext cx="8878104" cy="830997"/>
          </a:xfrm>
          <a:prstGeom prst="rect">
            <a:avLst/>
          </a:prstGeom>
          <a:noFill/>
        </p:spPr>
        <p:txBody>
          <a:bodyPr wrap="square" rtlCol="0">
            <a:spAutoFit/>
          </a:bodyPr>
          <a:lstStyle/>
          <a:p>
            <a:r>
              <a:rPr lang="en-US" sz="4800" b="0" dirty="0" smtClean="0">
                <a:solidFill>
                  <a:schemeClr val="bg1"/>
                </a:solidFill>
                <a:latin typeface="Century Gothic" panose="020B0502020202020204" pitchFamily="34" charset="0"/>
              </a:rPr>
              <a:t>Acknowledgements</a:t>
            </a:r>
            <a:endParaRPr lang="en-US" sz="4800" b="0" dirty="0">
              <a:solidFill>
                <a:schemeClr val="bg1"/>
              </a:solidFill>
              <a:latin typeface="Century Gothic" panose="020B0502020202020204" pitchFamily="34" charset="0"/>
            </a:endParaRPr>
          </a:p>
        </p:txBody>
      </p:sp>
      <p:sp>
        <p:nvSpPr>
          <p:cNvPr id="16" name="Text Placeholder 4"/>
          <p:cNvSpPr>
            <a:spLocks noGrp="1"/>
          </p:cNvSpPr>
          <p:nvPr>
            <p:ph type="body" sz="quarter" idx="10" hasCustomPrompt="1"/>
          </p:nvPr>
        </p:nvSpPr>
        <p:spPr>
          <a:xfrm>
            <a:off x="761611" y="2056134"/>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smtClean="0"/>
              <a:t>Name, Affiliation</a:t>
            </a:r>
          </a:p>
        </p:txBody>
      </p:sp>
      <p:sp>
        <p:nvSpPr>
          <p:cNvPr id="24" name="Text Placeholder 4"/>
          <p:cNvSpPr>
            <a:spLocks noGrp="1"/>
          </p:cNvSpPr>
          <p:nvPr>
            <p:ph type="body" sz="quarter" idx="11" hasCustomPrompt="1"/>
          </p:nvPr>
        </p:nvSpPr>
        <p:spPr>
          <a:xfrm>
            <a:off x="761610" y="3646687"/>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smtClean="0"/>
              <a:t>Name, Affiliation</a:t>
            </a:r>
          </a:p>
        </p:txBody>
      </p:sp>
      <p:sp>
        <p:nvSpPr>
          <p:cNvPr id="26" name="Text Placeholder 4"/>
          <p:cNvSpPr>
            <a:spLocks noGrp="1"/>
          </p:cNvSpPr>
          <p:nvPr>
            <p:ph type="body" sz="quarter" idx="12" hasCustomPrompt="1"/>
          </p:nvPr>
        </p:nvSpPr>
        <p:spPr>
          <a:xfrm>
            <a:off x="761611" y="5263567"/>
            <a:ext cx="10732873"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smtClean="0"/>
              <a:t>Name, Affiliation</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0" y="6750904"/>
            <a:ext cx="12192000" cy="107097"/>
          </a:xfrm>
          <a:prstGeom prst="rect">
            <a:avLst/>
          </a:prstGeom>
        </p:spPr>
      </p:pic>
      <p:sp>
        <p:nvSpPr>
          <p:cNvPr id="11" name="contract info"/>
          <p:cNvSpPr/>
          <p:nvPr userDrawn="1"/>
        </p:nvSpPr>
        <p:spPr>
          <a:xfrm>
            <a:off x="0" y="6566238"/>
            <a:ext cx="12192000" cy="184666"/>
          </a:xfrm>
          <a:prstGeom prst="rect">
            <a:avLst/>
          </a:prstGeom>
        </p:spPr>
        <p:txBody>
          <a:bodyPr wrap="square">
            <a:spAutoFit/>
          </a:bodyPr>
          <a:lstStyle/>
          <a:p>
            <a:pPr lvl="0" algn="ctr">
              <a:buClr>
                <a:schemeClr val="dk1"/>
              </a:buClr>
              <a:buSzPct val="25000"/>
            </a:pPr>
            <a:r>
              <a:rPr lang="en-US" sz="600" i="1" baseline="0" dirty="0">
                <a:solidFill>
                  <a:schemeClr val="bg1">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600" i="1" baseline="0" dirty="0" smtClean="0">
                <a:solidFill>
                  <a:schemeClr val="bg1">
                    <a:lumMod val="50000"/>
                  </a:schemeClr>
                </a:solidFill>
                <a:latin typeface="Arial" panose="020B0604020202020204" pitchFamily="34" charset="0"/>
                <a:ea typeface="Questrial"/>
                <a:cs typeface="Arial" panose="020B0604020202020204" pitchFamily="34" charset="0"/>
                <a:sym typeface="Questrial"/>
              </a:rPr>
              <a:t>through contract </a:t>
            </a:r>
            <a:r>
              <a:rPr lang="en-US" sz="600" i="1" baseline="0" dirty="0">
                <a:solidFill>
                  <a:schemeClr val="bg1">
                    <a:lumMod val="50000"/>
                  </a:schemeClr>
                </a:solidFill>
                <a:latin typeface="Arial" panose="020B0604020202020204" pitchFamily="34" charset="0"/>
                <a:ea typeface="Questrial"/>
                <a:cs typeface="Arial" panose="020B0604020202020204" pitchFamily="34" charset="0"/>
                <a:sym typeface="Questrial"/>
              </a:rPr>
              <a:t>NNL11AA00B and cooperative agreement </a:t>
            </a:r>
            <a:r>
              <a:rPr lang="en-US" sz="600" i="1" baseline="0" dirty="0" smtClean="0">
                <a:solidFill>
                  <a:schemeClr val="bg1">
                    <a:lumMod val="50000"/>
                  </a:schemeClr>
                </a:solidFill>
                <a:latin typeface="Arial" panose="020B0604020202020204" pitchFamily="34" charset="0"/>
                <a:ea typeface="Questrial"/>
                <a:cs typeface="Arial" panose="020B0604020202020204" pitchFamily="34" charset="0"/>
                <a:sym typeface="Questrial"/>
              </a:rPr>
              <a:t>NNX14AB60A. </a:t>
            </a:r>
            <a:r>
              <a:rPr lang="en-US" sz="600" i="1" dirty="0" smtClean="0">
                <a:solidFill>
                  <a:schemeClr val="bg1">
                    <a:lumMod val="50000"/>
                  </a:schemeClr>
                </a:solidFill>
                <a:latin typeface="Arial" panose="020B0604020202020204" pitchFamily="34" charset="0"/>
                <a:cs typeface="Arial" panose="020B0604020202020204" pitchFamily="34" charset="0"/>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xmlns="" val="2884046494"/>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30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Left text, Right image">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94944" y="1676400"/>
            <a:ext cx="4791456" cy="4780280"/>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5" name="Imagery"/>
          <p:cNvSpPr>
            <a:spLocks noGrp="1"/>
          </p:cNvSpPr>
          <p:nvPr>
            <p:ph type="pic" sz="quarter" idx="12" hasCustomPrompt="1"/>
          </p:nvPr>
        </p:nvSpPr>
        <p:spPr>
          <a:xfrm>
            <a:off x="6096000" y="1228722"/>
            <a:ext cx="6096000" cy="5629278"/>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096000" y="6456680"/>
            <a:ext cx="2657856" cy="274320"/>
          </a:xfrm>
          <a:prstGeom prst="rect">
            <a:avLst/>
          </a:prstGeom>
        </p:spPr>
        <p:txBody>
          <a:bodyPr>
            <a:normAutofit/>
          </a:bodyPr>
          <a:lstStyle>
            <a:lvl1pPr marL="0" indent="0">
              <a:buNone/>
              <a:defRPr sz="1200" baseline="0">
                <a:latin typeface="Century Gothic" panose="020B0502020202020204" pitchFamily="34" charset="0"/>
              </a:defRPr>
            </a:lvl1pPr>
          </a:lstStyle>
          <a:p>
            <a:pPr lvl="0"/>
            <a:r>
              <a:rPr lang="en-US" sz="1200" dirty="0" smtClean="0"/>
              <a:t>Image Credit: Source</a:t>
            </a:r>
            <a:endParaRPr lang="en-US" dirty="0"/>
          </a:p>
        </p:txBody>
      </p:sp>
      <p:sp>
        <p:nvSpPr>
          <p:cNvPr id="8" name="Rectangle 7"/>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6750904"/>
            <a:ext cx="12192000" cy="107097"/>
          </a:xfrm>
          <a:prstGeom prst="rect">
            <a:avLst/>
          </a:prstGeom>
        </p:spPr>
      </p:pic>
      <p:pic>
        <p:nvPicPr>
          <p:cNvPr id="28" name="Picture 27"/>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xmlns="" val="413591667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8" name="Rectangle 7"/>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6750904"/>
            <a:ext cx="12192000" cy="107097"/>
          </a:xfrm>
          <a:prstGeom prst="rect">
            <a:avLst/>
          </a:prstGeom>
        </p:spPr>
      </p:pic>
      <p:pic>
        <p:nvPicPr>
          <p:cNvPr id="31" name="Picture 30"/>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xmlns="" val="301213517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1" name="Picture 20"/>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xmlns="" val="420617004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0" name="Picture 19"/>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xmlns="" val="123548131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smtClean="0"/>
              <a:t>Spell out the components</a:t>
            </a:r>
            <a:endParaRPr lang="en-US" dirty="0"/>
          </a:p>
        </p:txBody>
      </p:sp>
      <p:sp>
        <p:nvSpPr>
          <p:cNvPr id="6" name="Rectangle 5"/>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smtClean="0">
                <a:solidFill>
                  <a:schemeClr val="bg1"/>
                </a:solidFill>
                <a:latin typeface="Century Gothic" panose="020B0502020202020204" pitchFamily="34" charset="0"/>
              </a:rPr>
              <a:t>Acronym</a:t>
            </a:r>
            <a:endParaRPr lang="en-US" sz="4800" dirty="0">
              <a:solidFill>
                <a:schemeClr val="bg1"/>
              </a:solidFill>
              <a:latin typeface="Century Gothic" panose="020B0502020202020204" pitchFamily="34" charset="0"/>
            </a:endParaRPr>
          </a:p>
        </p:txBody>
      </p:sp>
      <p:sp>
        <p:nvSpPr>
          <p:cNvPr id="9" name="Oval 8"/>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6750904"/>
            <a:ext cx="12192000" cy="107097"/>
          </a:xfrm>
          <a:prstGeom prst="rect">
            <a:avLst/>
          </a:prstGeom>
        </p:spPr>
      </p:pic>
      <p:pic>
        <p:nvPicPr>
          <p:cNvPr id="28" name="Picture 27"/>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xmlns="" val="138265180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30631815"/>
      </p:ext>
    </p:extLst>
  </p:cSld>
  <p:clrMap bg1="lt1" tx1="dk1" bg2="lt2" tx2="dk2" accent1="accent1" accent2="accent2" accent3="accent3" accent4="accent4" accent5="accent5" accent6="accent6" hlink="hlink" folHlink="folHlink"/>
  <p:sldLayoutIdLst>
    <p:sldLayoutId id="2147483674" r:id="rId1"/>
    <p:sldLayoutId id="2147483673" r:id="rId2"/>
    <p:sldLayoutId id="2147483692" r:id="rId3"/>
    <p:sldLayoutId id="2147483684" r:id="rId4"/>
    <p:sldLayoutId id="2147483685" r:id="rId5"/>
    <p:sldLayoutId id="2147483686" r:id="rId6"/>
    <p:sldLayoutId id="2147483664" r:id="rId7"/>
    <p:sldLayoutId id="2147483665" r:id="rId8"/>
    <p:sldLayoutId id="2147483668" r:id="rId9"/>
    <p:sldLayoutId id="2147483693"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9.emf"/><Relationship Id="rId4" Type="http://schemas.openxmlformats.org/officeDocument/2006/relationships/image" Target="../media/image8.emf"/></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3.png"/><Relationship Id="rId7" Type="http://schemas.openxmlformats.org/officeDocument/2006/relationships/image" Target="../media/image27.em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VPS_IMAGE_with Labels.jpg"/>
          <p:cNvPicPr>
            <a:picLocks noChangeAspect="1"/>
          </p:cNvPicPr>
          <p:nvPr/>
        </p:nvPicPr>
        <p:blipFill>
          <a:blip r:embed="rId3" cstate="print"/>
          <a:srcRect l="50389" t="31055" r="5732"/>
          <a:stretch>
            <a:fillRect/>
          </a:stretch>
        </p:blipFill>
        <p:spPr>
          <a:xfrm>
            <a:off x="3123662" y="-6249"/>
            <a:ext cx="4832806" cy="5251802"/>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01881" y="0"/>
            <a:ext cx="8156002" cy="6905500"/>
          </a:xfrm>
          <a:prstGeom prst="rect">
            <a:avLst/>
          </a:prstGeom>
        </p:spPr>
      </p:pic>
      <p:sp>
        <p:nvSpPr>
          <p:cNvPr id="15" name="Text Placeholder 19"/>
          <p:cNvSpPr txBox="1">
            <a:spLocks/>
          </p:cNvSpPr>
          <p:nvPr/>
        </p:nvSpPr>
        <p:spPr>
          <a:xfrm>
            <a:off x="8416031" y="4419454"/>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solidFill>
                <a:schemeClr val="bg2">
                  <a:lumMod val="50000"/>
                </a:schemeClr>
              </a:solidFill>
              <a:latin typeface="Century Gothic" panose="020B0502020202020204" pitchFamily="34" charset="0"/>
            </a:endParaRPr>
          </a:p>
        </p:txBody>
      </p:sp>
      <p:sp>
        <p:nvSpPr>
          <p:cNvPr id="19" name="Title 16"/>
          <p:cNvSpPr txBox="1">
            <a:spLocks/>
          </p:cNvSpPr>
          <p:nvPr/>
        </p:nvSpPr>
        <p:spPr>
          <a:xfrm>
            <a:off x="977431" y="3964390"/>
            <a:ext cx="5726097" cy="1256689"/>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smtClean="0">
                <a:solidFill>
                  <a:schemeClr val="bg1"/>
                </a:solidFill>
                <a:latin typeface="Century Gothic" panose="020B0502020202020204" pitchFamily="34" charset="0"/>
              </a:rPr>
              <a:t>Using NASA Earth Observations to Assist the National Park Service in Assessing Snow Cover Distribution and Persistence Changes in the Sky Islands.</a:t>
            </a:r>
            <a:endParaRPr lang="en-US" sz="2400" dirty="0">
              <a:solidFill>
                <a:schemeClr val="bg1"/>
              </a:solidFill>
              <a:latin typeface="Century Gothic" panose="020B0502020202020204" pitchFamily="34" charset="0"/>
            </a:endParaRPr>
          </a:p>
        </p:txBody>
      </p:sp>
      <p:grpSp>
        <p:nvGrpSpPr>
          <p:cNvPr id="13" name="Group 12"/>
          <p:cNvGrpSpPr/>
          <p:nvPr/>
        </p:nvGrpSpPr>
        <p:grpSpPr>
          <a:xfrm>
            <a:off x="8987160" y="3170808"/>
            <a:ext cx="3204840" cy="2393225"/>
            <a:chOff x="8416031" y="3197186"/>
            <a:chExt cx="3204840" cy="2393225"/>
          </a:xfrm>
        </p:grpSpPr>
        <p:sp>
          <p:nvSpPr>
            <p:cNvPr id="31" name="Text Placeholder 18"/>
            <p:cNvSpPr txBox="1">
              <a:spLocks/>
            </p:cNvSpPr>
            <p:nvPr/>
          </p:nvSpPr>
          <p:spPr>
            <a:xfrm>
              <a:off x="8416031" y="4012617"/>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err="1" smtClean="0">
                  <a:solidFill>
                    <a:schemeClr val="bg2">
                      <a:lumMod val="50000"/>
                    </a:schemeClr>
                  </a:solidFill>
                  <a:latin typeface="Century Gothic" panose="020B0502020202020204" pitchFamily="34" charset="0"/>
                </a:rPr>
                <a:t>Farnaz</a:t>
              </a:r>
              <a:r>
                <a:rPr lang="en-US" dirty="0" smtClean="0">
                  <a:solidFill>
                    <a:schemeClr val="bg2">
                      <a:lumMod val="50000"/>
                    </a:schemeClr>
                  </a:solidFill>
                  <a:latin typeface="Century Gothic" panose="020B0502020202020204" pitchFamily="34" charset="0"/>
                </a:rPr>
                <a:t> </a:t>
              </a:r>
              <a:r>
                <a:rPr lang="en-US" dirty="0" err="1" smtClean="0">
                  <a:solidFill>
                    <a:schemeClr val="bg2">
                      <a:lumMod val="50000"/>
                    </a:schemeClr>
                  </a:solidFill>
                  <a:latin typeface="Century Gothic" panose="020B0502020202020204" pitchFamily="34" charset="0"/>
                </a:rPr>
                <a:t>Bayat</a:t>
              </a:r>
              <a:endParaRPr lang="en-US" dirty="0">
                <a:solidFill>
                  <a:schemeClr val="bg2">
                    <a:lumMod val="50000"/>
                  </a:schemeClr>
                </a:solidFill>
                <a:latin typeface="Century Gothic" panose="020B0502020202020204" pitchFamily="34" charset="0"/>
              </a:endParaRPr>
            </a:p>
          </p:txBody>
        </p:sp>
        <p:sp>
          <p:nvSpPr>
            <p:cNvPr id="32" name="Text Placeholder 19"/>
            <p:cNvSpPr txBox="1">
              <a:spLocks/>
            </p:cNvSpPr>
            <p:nvPr/>
          </p:nvSpPr>
          <p:spPr>
            <a:xfrm>
              <a:off x="8416031" y="4419454"/>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Elaina </a:t>
              </a:r>
              <a:r>
                <a:rPr lang="en-US" dirty="0" err="1" smtClean="0">
                  <a:solidFill>
                    <a:schemeClr val="bg2">
                      <a:lumMod val="50000"/>
                    </a:schemeClr>
                  </a:solidFill>
                  <a:latin typeface="Century Gothic" panose="020B0502020202020204" pitchFamily="34" charset="0"/>
                </a:rPr>
                <a:t>Gonsoroski</a:t>
              </a:r>
              <a:endParaRPr lang="en-US" dirty="0">
                <a:solidFill>
                  <a:schemeClr val="bg2">
                    <a:lumMod val="50000"/>
                  </a:schemeClr>
                </a:solidFill>
                <a:latin typeface="Century Gothic" panose="020B0502020202020204" pitchFamily="34" charset="0"/>
              </a:endParaRPr>
            </a:p>
          </p:txBody>
        </p:sp>
        <p:sp>
          <p:nvSpPr>
            <p:cNvPr id="33" name="Text Placeholder 20"/>
            <p:cNvSpPr txBox="1">
              <a:spLocks/>
            </p:cNvSpPr>
            <p:nvPr/>
          </p:nvSpPr>
          <p:spPr>
            <a:xfrm>
              <a:off x="8416031" y="4818743"/>
              <a:ext cx="3204840" cy="374665"/>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Katie </a:t>
              </a:r>
              <a:r>
                <a:rPr lang="en-US" dirty="0" err="1" smtClean="0">
                  <a:solidFill>
                    <a:schemeClr val="bg2">
                      <a:lumMod val="50000"/>
                    </a:schemeClr>
                  </a:solidFill>
                  <a:latin typeface="Century Gothic" panose="020B0502020202020204" pitchFamily="34" charset="0"/>
                </a:rPr>
                <a:t>Harville</a:t>
              </a:r>
              <a:endParaRPr lang="en-US" dirty="0">
                <a:solidFill>
                  <a:schemeClr val="bg2">
                    <a:lumMod val="50000"/>
                  </a:schemeClr>
                </a:solidFill>
                <a:latin typeface="Century Gothic" panose="020B0502020202020204" pitchFamily="34" charset="0"/>
              </a:endParaRPr>
            </a:p>
          </p:txBody>
        </p:sp>
        <p:sp>
          <p:nvSpPr>
            <p:cNvPr id="34" name="Text Placeholder 21"/>
            <p:cNvSpPr txBox="1">
              <a:spLocks/>
            </p:cNvSpPr>
            <p:nvPr/>
          </p:nvSpPr>
          <p:spPr>
            <a:xfrm>
              <a:off x="8416031" y="5221079"/>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Tyler Lynn</a:t>
              </a:r>
              <a:endParaRPr lang="en-US" dirty="0">
                <a:solidFill>
                  <a:schemeClr val="bg2">
                    <a:lumMod val="50000"/>
                  </a:schemeClr>
                </a:solidFill>
                <a:latin typeface="Century Gothic" panose="020B0502020202020204" pitchFamily="34" charset="0"/>
              </a:endParaRPr>
            </a:p>
          </p:txBody>
        </p:sp>
        <p:sp>
          <p:nvSpPr>
            <p:cNvPr id="36" name="Text Placeholder 17"/>
            <p:cNvSpPr txBox="1">
              <a:spLocks/>
            </p:cNvSpPr>
            <p:nvPr/>
          </p:nvSpPr>
          <p:spPr>
            <a:xfrm>
              <a:off x="8416031" y="3197186"/>
              <a:ext cx="3204840" cy="72788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err="1" smtClean="0">
                  <a:solidFill>
                    <a:schemeClr val="bg2">
                      <a:lumMod val="50000"/>
                    </a:schemeClr>
                  </a:solidFill>
                  <a:latin typeface="Century Gothic" panose="020B0502020202020204" pitchFamily="34" charset="0"/>
                </a:rPr>
                <a:t>Saranee</a:t>
              </a:r>
              <a:r>
                <a:rPr lang="en-US" sz="2400" dirty="0" smtClean="0">
                  <a:solidFill>
                    <a:schemeClr val="bg2">
                      <a:lumMod val="50000"/>
                    </a:schemeClr>
                  </a:solidFill>
                  <a:latin typeface="Century Gothic" panose="020B0502020202020204" pitchFamily="34" charset="0"/>
                </a:rPr>
                <a:t> </a:t>
              </a:r>
              <a:r>
                <a:rPr lang="en-US" sz="2400" dirty="0" err="1" smtClean="0">
                  <a:solidFill>
                    <a:schemeClr val="bg2">
                      <a:lumMod val="50000"/>
                    </a:schemeClr>
                  </a:solidFill>
                  <a:latin typeface="Century Gothic" panose="020B0502020202020204" pitchFamily="34" charset="0"/>
                </a:rPr>
                <a:t>Dutta</a:t>
              </a:r>
              <a:r>
                <a:rPr lang="en-US" sz="2400" dirty="0" smtClean="0">
                  <a:solidFill>
                    <a:schemeClr val="bg2">
                      <a:lumMod val="50000"/>
                    </a:schemeClr>
                  </a:solidFill>
                  <a:latin typeface="Century Gothic" panose="020B0502020202020204" pitchFamily="34" charset="0"/>
                </a:rPr>
                <a:t> (Project Lead)</a:t>
              </a:r>
              <a:endParaRPr lang="en-US" sz="2400" dirty="0">
                <a:solidFill>
                  <a:schemeClr val="bg2">
                    <a:lumMod val="50000"/>
                  </a:schemeClr>
                </a:solidFill>
                <a:latin typeface="Century Gothic" panose="020B0502020202020204" pitchFamily="34" charset="0"/>
              </a:endParaRPr>
            </a:p>
          </p:txBody>
        </p:sp>
      </p:grpSp>
      <p:sp>
        <p:nvSpPr>
          <p:cNvPr id="18" name="TextBox 17"/>
          <p:cNvSpPr txBox="1"/>
          <p:nvPr/>
        </p:nvSpPr>
        <p:spPr>
          <a:xfrm>
            <a:off x="-159025" y="3441170"/>
            <a:ext cx="8007550" cy="523220"/>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SOUTHEASTERN ARIZONA WATER RESOURCES</a:t>
            </a:r>
            <a:endParaRPr lang="en-US" sz="2800" dirty="0"/>
          </a:p>
        </p:txBody>
      </p:sp>
    </p:spTree>
    <p:extLst>
      <p:ext uri="{BB962C8B-B14F-4D97-AF65-F5344CB8AC3E}">
        <p14:creationId xmlns:p14="http://schemas.microsoft.com/office/powerpoint/2010/main" xmlns=""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spc="300" dirty="0" smtClean="0">
                <a:solidFill>
                  <a:schemeClr val="bg1"/>
                </a:solidFill>
                <a:latin typeface="Century Gothic" panose="020B0502020202020204" pitchFamily="34" charset="0"/>
              </a:rPr>
              <a:t>Analysis</a:t>
            </a:r>
            <a:endParaRPr lang="en-US" sz="4000" spc="300" dirty="0">
              <a:solidFill>
                <a:schemeClr val="bg1"/>
              </a:solidFill>
              <a:latin typeface="Century Gothic" panose="020B0502020202020204" pitchFamily="34" charset="0"/>
            </a:endParaRPr>
          </a:p>
        </p:txBody>
      </p:sp>
      <p:sp>
        <p:nvSpPr>
          <p:cNvPr id="11" name="Text Placeholder 10"/>
          <p:cNvSpPr>
            <a:spLocks noGrp="1"/>
          </p:cNvSpPr>
          <p:nvPr>
            <p:ph type="body" sz="quarter" idx="11"/>
          </p:nvPr>
        </p:nvSpPr>
        <p:spPr>
          <a:xfrm>
            <a:off x="6733589" y="2051438"/>
            <a:ext cx="4791456" cy="4254112"/>
          </a:xfrm>
        </p:spPr>
        <p:txBody>
          <a:bodyPr>
            <a:normAutofit/>
          </a:bodyPr>
          <a:lstStyle/>
          <a:p>
            <a:pPr>
              <a:spcBef>
                <a:spcPts val="1800"/>
              </a:spcBef>
              <a:buClr>
                <a:schemeClr val="accent1"/>
              </a:buClr>
              <a:buFont typeface="Webdings" pitchFamily="18" charset="2"/>
              <a:buChar char="4"/>
            </a:pPr>
            <a:r>
              <a:rPr lang="en-US" dirty="0" smtClean="0"/>
              <a:t>NDSI images were computed for cloud free days over the Rincon Mountain.</a:t>
            </a:r>
          </a:p>
          <a:p>
            <a:pPr>
              <a:spcBef>
                <a:spcPts val="1800"/>
              </a:spcBef>
              <a:buClr>
                <a:schemeClr val="accent1"/>
              </a:buClr>
              <a:buFont typeface="Webdings" pitchFamily="18" charset="2"/>
              <a:buChar char="4"/>
            </a:pPr>
            <a:r>
              <a:rPr lang="en-US" dirty="0" smtClean="0"/>
              <a:t>The snow cover area extent was calculated for each date.</a:t>
            </a:r>
          </a:p>
          <a:p>
            <a:pPr>
              <a:spcBef>
                <a:spcPts val="1800"/>
              </a:spcBef>
              <a:buClr>
                <a:schemeClr val="accent1"/>
              </a:buClr>
              <a:buFont typeface="Webdings" pitchFamily="18" charset="2"/>
              <a:buChar char="4"/>
            </a:pPr>
            <a:r>
              <a:rPr lang="en-US" dirty="0" smtClean="0"/>
              <a:t>The percent of areal snow cover was calculated for each watershed.</a:t>
            </a:r>
          </a:p>
          <a:p>
            <a:pPr>
              <a:spcBef>
                <a:spcPts val="1800"/>
              </a:spcBef>
              <a:buClr>
                <a:schemeClr val="accent1"/>
              </a:buClr>
              <a:buFont typeface="Webdings" pitchFamily="18" charset="2"/>
              <a:buChar char="4"/>
            </a:pPr>
            <a:r>
              <a:rPr lang="en-US" dirty="0" smtClean="0"/>
              <a:t>Snow cover amounts were then compared to stream gauge data to analyze the relationship between snow cover area and water levels in streams.</a:t>
            </a:r>
          </a:p>
        </p:txBody>
      </p:sp>
      <p:pic>
        <p:nvPicPr>
          <p:cNvPr id="4" name="Picture 3" descr="StreamGauge_withLAbels.jpg"/>
          <p:cNvPicPr>
            <a:picLocks noChangeAspect="1"/>
          </p:cNvPicPr>
          <p:nvPr/>
        </p:nvPicPr>
        <p:blipFill>
          <a:blip r:embed="rId3" cstate="print"/>
          <a:srcRect l="791" t="1391" r="889" b="1194"/>
          <a:stretch>
            <a:fillRect/>
          </a:stretch>
        </p:blipFill>
        <p:spPr>
          <a:xfrm>
            <a:off x="-6629" y="1223158"/>
            <a:ext cx="6435299" cy="5517885"/>
          </a:xfrm>
          <a:prstGeom prst="rect">
            <a:avLst/>
          </a:prstGeom>
        </p:spPr>
      </p:pic>
      <p:sp>
        <p:nvSpPr>
          <p:cNvPr id="5" name="Text Placeholder 7"/>
          <p:cNvSpPr>
            <a:spLocks noGrp="1"/>
          </p:cNvSpPr>
          <p:nvPr>
            <p:ph type="body" sz="quarter" idx="13"/>
          </p:nvPr>
        </p:nvSpPr>
        <p:spPr>
          <a:xfrm>
            <a:off x="7391019" y="6504305"/>
            <a:ext cx="4315206" cy="363220"/>
          </a:xfrm>
        </p:spPr>
        <p:txBody>
          <a:bodyPr>
            <a:noAutofit/>
          </a:bodyPr>
          <a:lstStyle/>
          <a:p>
            <a:r>
              <a:rPr lang="en-US" sz="1100" dirty="0" smtClean="0"/>
              <a:t>Image Credit: Southeastern AZ Water Resources Team</a:t>
            </a:r>
            <a:endParaRPr lang="en-US" sz="1100" dirty="0"/>
          </a:p>
        </p:txBody>
      </p:sp>
    </p:spTree>
    <p:extLst>
      <p:ext uri="{BB962C8B-B14F-4D97-AF65-F5344CB8AC3E}">
        <p14:creationId xmlns:p14="http://schemas.microsoft.com/office/powerpoint/2010/main" xmlns="" val="32930880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ve_streamdischarge_and_snow_biggerfont.jpg"/>
          <p:cNvPicPr>
            <a:picLocks noChangeAspect="1"/>
          </p:cNvPicPr>
          <p:nvPr/>
        </p:nvPicPr>
        <p:blipFill>
          <a:blip r:embed="rId3" cstate="print"/>
          <a:stretch>
            <a:fillRect/>
          </a:stretch>
        </p:blipFill>
        <p:spPr>
          <a:xfrm>
            <a:off x="4435522" y="1228299"/>
            <a:ext cx="7756478" cy="5479577"/>
          </a:xfrm>
          <a:prstGeom prst="rect">
            <a:avLst/>
          </a:prstGeom>
        </p:spPr>
      </p:pic>
      <p:sp>
        <p:nvSpPr>
          <p:cNvPr id="18" name="Text Placeholder 1"/>
          <p:cNvSpPr>
            <a:spLocks noGrp="1"/>
          </p:cNvSpPr>
          <p:nvPr>
            <p:ph type="body" sz="quarter" idx="4294967295"/>
          </p:nvPr>
        </p:nvSpPr>
        <p:spPr>
          <a:xfrm>
            <a:off x="507891" y="1514902"/>
            <a:ext cx="4756150" cy="4678998"/>
          </a:xfrm>
          <a:prstGeom prst="rect">
            <a:avLst/>
          </a:prstGeom>
        </p:spPr>
        <p:txBody>
          <a:bodyPr>
            <a:noAutofit/>
          </a:bodyPr>
          <a:lstStyle/>
          <a:p>
            <a:pPr marL="342900" indent="-342900">
              <a:spcBef>
                <a:spcPts val="200"/>
              </a:spcBef>
              <a:buClr>
                <a:srgbClr val="73A9DB"/>
              </a:buClr>
              <a:buNone/>
            </a:pPr>
            <a:endParaRPr lang="en-US" sz="2000" dirty="0" smtClean="0">
              <a:solidFill>
                <a:schemeClr val="bg2">
                  <a:lumMod val="50000"/>
                </a:schemeClr>
              </a:solidFill>
            </a:endParaRPr>
          </a:p>
          <a:p>
            <a:pPr marL="342900" indent="-342900">
              <a:spcBef>
                <a:spcPts val="200"/>
              </a:spcBef>
              <a:buClr>
                <a:srgbClr val="73A9DB"/>
              </a:buClr>
              <a:buNone/>
            </a:pPr>
            <a:endParaRPr lang="en-US" sz="2000" dirty="0" smtClean="0">
              <a:solidFill>
                <a:schemeClr val="bg2">
                  <a:lumMod val="50000"/>
                </a:schemeClr>
              </a:solidFill>
            </a:endParaRPr>
          </a:p>
          <a:p>
            <a:pPr marL="342900" indent="-342900">
              <a:spcBef>
                <a:spcPts val="200"/>
              </a:spcBef>
              <a:buClr>
                <a:srgbClr val="73A9DB"/>
              </a:buClr>
              <a:buNone/>
            </a:pPr>
            <a:endParaRPr lang="en-US" sz="2000" i="1" dirty="0" smtClean="0">
              <a:solidFill>
                <a:schemeClr val="bg2">
                  <a:lumMod val="50000"/>
                </a:schemeClr>
              </a:solidFill>
            </a:endParaRPr>
          </a:p>
          <a:p>
            <a:pPr marL="342900" indent="-342900">
              <a:spcBef>
                <a:spcPts val="200"/>
              </a:spcBef>
              <a:buClr>
                <a:srgbClr val="73A9DB"/>
              </a:buClr>
              <a:buNone/>
            </a:pPr>
            <a:endParaRPr lang="en-US" sz="2000" dirty="0" smtClean="0">
              <a:solidFill>
                <a:schemeClr val="bg2">
                  <a:lumMod val="50000"/>
                </a:schemeClr>
              </a:solidFill>
            </a:endParaRPr>
          </a:p>
          <a:p>
            <a:pPr marL="342900" indent="-342900">
              <a:spcBef>
                <a:spcPts val="200"/>
              </a:spcBef>
              <a:buClr>
                <a:srgbClr val="73A9DB"/>
              </a:buClr>
              <a:buNone/>
            </a:pPr>
            <a:endParaRPr lang="en-US" sz="2000" dirty="0" smtClean="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000" dirty="0" smtClean="0">
              <a:solidFill>
                <a:schemeClr val="bg2">
                  <a:lumMod val="50000"/>
                </a:schemeClr>
              </a:solidFill>
            </a:endParaRP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spc="300" dirty="0" smtClean="0">
                <a:solidFill>
                  <a:schemeClr val="bg1"/>
                </a:solidFill>
                <a:latin typeface="Century Gothic" panose="020B0502020202020204" pitchFamily="34" charset="0"/>
              </a:rPr>
              <a:t>Results</a:t>
            </a:r>
            <a:endParaRPr lang="en-US" sz="4000" spc="300" dirty="0">
              <a:solidFill>
                <a:schemeClr val="bg1"/>
              </a:solidFill>
              <a:latin typeface="Century Gothic" panose="020B0502020202020204" pitchFamily="34" charset="0"/>
            </a:endParaRPr>
          </a:p>
        </p:txBody>
      </p:sp>
      <p:sp>
        <p:nvSpPr>
          <p:cNvPr id="9" name="TextBox 8"/>
          <p:cNvSpPr txBox="1"/>
          <p:nvPr/>
        </p:nvSpPr>
        <p:spPr>
          <a:xfrm>
            <a:off x="5927834" y="1292773"/>
            <a:ext cx="6264166" cy="2123658"/>
          </a:xfrm>
          <a:prstGeom prst="rect">
            <a:avLst/>
          </a:prstGeom>
          <a:noFill/>
        </p:spPr>
        <p:txBody>
          <a:bodyPr wrap="square" rtlCol="0">
            <a:spAutoFit/>
          </a:bodyPr>
          <a:lstStyle/>
          <a:p>
            <a:pPr algn="ctr"/>
            <a:endParaRPr lang="en-US" sz="6600" b="1" i="1" u="sng" dirty="0" smtClean="0">
              <a:solidFill>
                <a:srgbClr val="7030A0"/>
              </a:solidFill>
            </a:endParaRPr>
          </a:p>
          <a:p>
            <a:pPr algn="ctr"/>
            <a:endParaRPr lang="en-US" sz="6600" b="1" i="1" u="sng" dirty="0" smtClean="0">
              <a:solidFill>
                <a:srgbClr val="7030A0"/>
              </a:solidFill>
            </a:endParaRPr>
          </a:p>
        </p:txBody>
      </p:sp>
      <p:sp>
        <p:nvSpPr>
          <p:cNvPr id="10" name="TextBox 9"/>
          <p:cNvSpPr txBox="1"/>
          <p:nvPr/>
        </p:nvSpPr>
        <p:spPr>
          <a:xfrm>
            <a:off x="390526" y="1657350"/>
            <a:ext cx="3799338" cy="4801314"/>
          </a:xfrm>
          <a:prstGeom prst="rect">
            <a:avLst/>
          </a:prstGeom>
          <a:noFill/>
        </p:spPr>
        <p:txBody>
          <a:bodyPr wrap="square" rtlCol="0">
            <a:spAutoFit/>
          </a:bodyPr>
          <a:lstStyle/>
          <a:p>
            <a:pPr>
              <a:buClr>
                <a:schemeClr val="accent1"/>
              </a:buClr>
              <a:buFont typeface="Webdings" pitchFamily="18" charset="2"/>
              <a:buChar char=""/>
            </a:pPr>
            <a:r>
              <a:rPr lang="en-US" sz="2000" dirty="0" smtClean="0">
                <a:solidFill>
                  <a:schemeClr val="bg2">
                    <a:lumMod val="50000"/>
                  </a:schemeClr>
                </a:solidFill>
              </a:rPr>
              <a:t>Percentage of snow cover within each watershed was estimated using </a:t>
            </a:r>
            <a:r>
              <a:rPr lang="en-US" sz="2000" dirty="0" err="1" smtClean="0">
                <a:solidFill>
                  <a:schemeClr val="bg2">
                    <a:lumMod val="50000"/>
                  </a:schemeClr>
                </a:solidFill>
              </a:rPr>
              <a:t>Landsat</a:t>
            </a:r>
            <a:r>
              <a:rPr lang="en-US" sz="2000" dirty="0" smtClean="0">
                <a:solidFill>
                  <a:schemeClr val="bg2">
                    <a:lumMod val="50000"/>
                  </a:schemeClr>
                </a:solidFill>
              </a:rPr>
              <a:t> data. </a:t>
            </a:r>
          </a:p>
          <a:p>
            <a:pPr>
              <a:buClr>
                <a:schemeClr val="accent1"/>
              </a:buClr>
              <a:buFont typeface="Webdings" pitchFamily="18" charset="2"/>
              <a:buChar char=""/>
            </a:pPr>
            <a:endParaRPr lang="en-US" sz="2000" dirty="0" smtClean="0">
              <a:solidFill>
                <a:schemeClr val="bg2">
                  <a:lumMod val="50000"/>
                </a:schemeClr>
              </a:solidFill>
            </a:endParaRPr>
          </a:p>
          <a:p>
            <a:pPr>
              <a:buClr>
                <a:schemeClr val="accent1"/>
              </a:buClr>
              <a:buFont typeface="Webdings" pitchFamily="18" charset="2"/>
              <a:buChar char=""/>
            </a:pPr>
            <a:r>
              <a:rPr lang="en-US" sz="2000" dirty="0" smtClean="0">
                <a:solidFill>
                  <a:schemeClr val="bg2">
                    <a:lumMod val="50000"/>
                  </a:schemeClr>
                </a:solidFill>
              </a:rPr>
              <a:t>This graph shows the comparison between stream discharge at Rincon Creek and the percent of the Upper Rincon Creek Watershed that was covered by snow.</a:t>
            </a:r>
          </a:p>
          <a:p>
            <a:pPr>
              <a:buClr>
                <a:schemeClr val="accent1"/>
              </a:buClr>
              <a:buFont typeface="Webdings" pitchFamily="18" charset="2"/>
              <a:buChar char=""/>
            </a:pPr>
            <a:endParaRPr lang="en-US" sz="2400" dirty="0" smtClean="0">
              <a:solidFill>
                <a:schemeClr val="bg2">
                  <a:lumMod val="50000"/>
                </a:schemeClr>
              </a:solidFill>
              <a:latin typeface="Garamond" pitchFamily="18" charset="0"/>
            </a:endParaRPr>
          </a:p>
          <a:p>
            <a:endParaRPr lang="en-US" sz="2400" dirty="0" smtClean="0">
              <a:solidFill>
                <a:schemeClr val="bg2">
                  <a:lumMod val="50000"/>
                </a:schemeClr>
              </a:solidFill>
              <a:latin typeface="Garamond" pitchFamily="18" charset="0"/>
            </a:endParaRPr>
          </a:p>
          <a:p>
            <a:endParaRPr lang="en-US" dirty="0"/>
          </a:p>
        </p:txBody>
      </p:sp>
      <p:pic>
        <p:nvPicPr>
          <p:cNvPr id="8" name="Picture 7" descr="Average_Snow_and_StreamDischarge.jpg"/>
          <p:cNvPicPr>
            <a:picLocks noChangeAspect="1"/>
          </p:cNvPicPr>
          <p:nvPr/>
        </p:nvPicPr>
        <p:blipFill>
          <a:blip r:embed="rId4" cstate="print"/>
          <a:stretch>
            <a:fillRect/>
          </a:stretch>
        </p:blipFill>
        <p:spPr>
          <a:xfrm>
            <a:off x="4394579" y="1241945"/>
            <a:ext cx="7797421" cy="5445458"/>
          </a:xfrm>
          <a:prstGeom prst="rect">
            <a:avLst/>
          </a:prstGeom>
        </p:spPr>
      </p:pic>
    </p:spTree>
    <p:extLst>
      <p:ext uri="{BB962C8B-B14F-4D97-AF65-F5344CB8AC3E}">
        <p14:creationId xmlns:p14="http://schemas.microsoft.com/office/powerpoint/2010/main" xmlns="" val="32930880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spc="300" dirty="0" smtClean="0">
                <a:solidFill>
                  <a:schemeClr val="bg1"/>
                </a:solidFill>
                <a:latin typeface="Century Gothic" panose="020B0502020202020204" pitchFamily="34" charset="0"/>
              </a:rPr>
              <a:t>Conclusions</a:t>
            </a:r>
            <a:endParaRPr lang="en-US" sz="4000" spc="300" dirty="0">
              <a:solidFill>
                <a:schemeClr val="bg1"/>
              </a:solidFill>
              <a:latin typeface="Century Gothic" panose="020B0502020202020204" pitchFamily="34" charset="0"/>
            </a:endParaRPr>
          </a:p>
        </p:txBody>
      </p:sp>
      <p:sp>
        <p:nvSpPr>
          <p:cNvPr id="11" name="Text Placeholder 10"/>
          <p:cNvSpPr>
            <a:spLocks noGrp="1"/>
          </p:cNvSpPr>
          <p:nvPr>
            <p:ph type="body" sz="quarter" idx="11"/>
          </p:nvPr>
        </p:nvSpPr>
        <p:spPr>
          <a:xfrm>
            <a:off x="422706" y="1534854"/>
            <a:ext cx="11286364" cy="2376746"/>
          </a:xfrm>
        </p:spPr>
        <p:txBody>
          <a:bodyPr>
            <a:normAutofit/>
          </a:bodyPr>
          <a:lstStyle/>
          <a:p>
            <a:pPr>
              <a:buClr>
                <a:schemeClr val="accent1"/>
              </a:buClr>
              <a:buFont typeface="Webdings" pitchFamily="18" charset="2"/>
              <a:buChar char=""/>
            </a:pPr>
            <a:r>
              <a:rPr lang="en-US" dirty="0" smtClean="0"/>
              <a:t>Snow cover area analyses were compared with stream discharge data in order to assess the effect of snow on water resources within the Rincon Mountain watersheds.</a:t>
            </a:r>
          </a:p>
          <a:p>
            <a:pPr>
              <a:buClr>
                <a:schemeClr val="accent1"/>
              </a:buClr>
              <a:buFont typeface="Webdings" pitchFamily="18" charset="2"/>
              <a:buChar char=""/>
            </a:pPr>
            <a:r>
              <a:rPr lang="en-US" dirty="0" smtClean="0"/>
              <a:t>No long term trends have been identified but analyses will continue.</a:t>
            </a:r>
          </a:p>
          <a:p>
            <a:pPr>
              <a:buClr>
                <a:schemeClr val="accent1"/>
              </a:buClr>
              <a:buFont typeface="Webdings" pitchFamily="18" charset="2"/>
              <a:buChar char=""/>
            </a:pPr>
            <a:r>
              <a:rPr lang="en-US" dirty="0" smtClean="0"/>
              <a:t>Continued analyses will provide a more complete understanding of the impact of snow cover. With this information the NPS will be able to analyze past snow cover changes , and establish well-informed water resource management strategies that can be adapted to the Southeastern Arizona Sky Islands region. </a:t>
            </a:r>
            <a:endParaRPr lang="en-US" dirty="0"/>
          </a:p>
        </p:txBody>
      </p:sp>
      <p:sp>
        <p:nvSpPr>
          <p:cNvPr id="6" name="TextBox 5"/>
          <p:cNvSpPr txBox="1"/>
          <p:nvPr/>
        </p:nvSpPr>
        <p:spPr>
          <a:xfrm>
            <a:off x="7639050" y="1609725"/>
            <a:ext cx="3657600" cy="369332"/>
          </a:xfrm>
          <a:prstGeom prst="rect">
            <a:avLst/>
          </a:prstGeom>
          <a:noFill/>
        </p:spPr>
        <p:txBody>
          <a:bodyPr wrap="square" rtlCol="0">
            <a:spAutoFit/>
          </a:bodyPr>
          <a:lstStyle/>
          <a:p>
            <a:endParaRPr lang="en-US" dirty="0"/>
          </a:p>
        </p:txBody>
      </p:sp>
      <p:pic>
        <p:nvPicPr>
          <p:cNvPr id="5" name="Picture 4" descr="Wildhorse Drainage facing Catalina Mountains.JPG"/>
          <p:cNvPicPr>
            <a:picLocks noChangeAspect="1"/>
          </p:cNvPicPr>
          <p:nvPr/>
        </p:nvPicPr>
        <p:blipFill>
          <a:blip r:embed="rId3" cstate="print"/>
          <a:srcRect b="64164"/>
          <a:stretch>
            <a:fillRect/>
          </a:stretch>
        </p:blipFill>
        <p:spPr>
          <a:xfrm>
            <a:off x="0" y="3953010"/>
            <a:ext cx="12192000" cy="2904990"/>
          </a:xfrm>
          <a:prstGeom prst="rect">
            <a:avLst/>
          </a:prstGeom>
        </p:spPr>
      </p:pic>
      <p:sp>
        <p:nvSpPr>
          <p:cNvPr id="8" name="Text Placeholder 4"/>
          <p:cNvSpPr>
            <a:spLocks noGrp="1"/>
          </p:cNvSpPr>
          <p:nvPr>
            <p:ph type="body" sz="quarter" idx="13"/>
          </p:nvPr>
        </p:nvSpPr>
        <p:spPr>
          <a:xfrm>
            <a:off x="0" y="3947358"/>
            <a:ext cx="3445002" cy="274320"/>
          </a:xfrm>
        </p:spPr>
        <p:txBody>
          <a:bodyPr>
            <a:normAutofit/>
          </a:bodyPr>
          <a:lstStyle/>
          <a:p>
            <a:r>
              <a:rPr lang="en-US" dirty="0" smtClean="0"/>
              <a:t>Image Credit: National Park Service</a:t>
            </a:r>
            <a:endParaRPr lang="en-US" dirty="0"/>
          </a:p>
        </p:txBody>
      </p:sp>
    </p:spTree>
    <p:extLst>
      <p:ext uri="{BB962C8B-B14F-4D97-AF65-F5344CB8AC3E}">
        <p14:creationId xmlns:p14="http://schemas.microsoft.com/office/powerpoint/2010/main" xmlns="" val="32930880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507891" y="1591209"/>
            <a:ext cx="4756150" cy="4590515"/>
          </a:xfrm>
          <a:prstGeom prst="rect">
            <a:avLst/>
          </a:prstGeom>
        </p:spPr>
        <p:txBody>
          <a:bodyPr>
            <a:noAutofit/>
          </a:bodyPr>
          <a:lstStyle/>
          <a:p>
            <a:pPr marL="342900" indent="-342900">
              <a:spcBef>
                <a:spcPts val="1800"/>
              </a:spcBef>
              <a:buClr>
                <a:srgbClr val="73A9DB"/>
              </a:buClr>
              <a:buFont typeface="Webdings" panose="05030102010509060703" pitchFamily="18" charset="2"/>
              <a:buChar char="4"/>
            </a:pPr>
            <a:r>
              <a:rPr lang="en-US" sz="1800" dirty="0" smtClean="0">
                <a:solidFill>
                  <a:schemeClr val="bg2">
                    <a:lumMod val="50000"/>
                  </a:schemeClr>
                </a:solidFill>
              </a:rPr>
              <a:t>Some snow maps had snow classification errors (commission and omission errors).</a:t>
            </a:r>
          </a:p>
          <a:p>
            <a:pPr marL="342900" indent="-342900">
              <a:spcBef>
                <a:spcPts val="1800"/>
              </a:spcBef>
              <a:buClr>
                <a:srgbClr val="73A9DB"/>
              </a:buClr>
              <a:buFont typeface="Webdings" panose="05030102010509060703" pitchFamily="18" charset="2"/>
              <a:buChar char="4"/>
            </a:pPr>
            <a:r>
              <a:rPr lang="en-US" sz="1800" dirty="0" smtClean="0">
                <a:solidFill>
                  <a:schemeClr val="bg2">
                    <a:lumMod val="50000"/>
                  </a:schemeClr>
                </a:solidFill>
              </a:rPr>
              <a:t>Topographic shadow obscured reflectance values of certain vegetation types with snow cover (e.g., forest).</a:t>
            </a:r>
          </a:p>
          <a:p>
            <a:pPr marL="342900" indent="-342900">
              <a:spcBef>
                <a:spcPts val="1800"/>
              </a:spcBef>
              <a:buClr>
                <a:srgbClr val="73A9DB"/>
              </a:buClr>
              <a:buFont typeface="Webdings" panose="05030102010509060703" pitchFamily="18" charset="2"/>
              <a:buChar char="4"/>
            </a:pPr>
            <a:r>
              <a:rPr lang="en-US" sz="1800" dirty="0" smtClean="0">
                <a:solidFill>
                  <a:schemeClr val="bg2">
                    <a:lumMod val="50000"/>
                  </a:schemeClr>
                </a:solidFill>
              </a:rPr>
              <a:t>Snow cover maps from </a:t>
            </a:r>
            <a:r>
              <a:rPr lang="en-US" sz="1800" dirty="0" err="1" smtClean="0">
                <a:solidFill>
                  <a:schemeClr val="bg2">
                    <a:lumMod val="50000"/>
                  </a:schemeClr>
                </a:solidFill>
              </a:rPr>
              <a:t>Landsat</a:t>
            </a:r>
            <a:r>
              <a:rPr lang="en-US" sz="1800" dirty="0" smtClean="0">
                <a:solidFill>
                  <a:schemeClr val="bg2">
                    <a:lumMod val="50000"/>
                  </a:schemeClr>
                </a:solidFill>
              </a:rPr>
              <a:t> or MODIS data can overestimate or underestimate snow cover in part due to spatial resolution.</a:t>
            </a:r>
          </a:p>
          <a:p>
            <a:pPr marL="342900" indent="-342900">
              <a:spcBef>
                <a:spcPts val="1800"/>
              </a:spcBef>
              <a:buClr>
                <a:srgbClr val="73A9DB"/>
              </a:buClr>
              <a:buFont typeface="Webdings" panose="05030102010509060703" pitchFamily="18" charset="2"/>
              <a:buChar char="4"/>
            </a:pPr>
            <a:r>
              <a:rPr lang="en-US" sz="1800" dirty="0" smtClean="0">
                <a:solidFill>
                  <a:schemeClr val="bg2">
                    <a:lumMod val="50000"/>
                  </a:schemeClr>
                </a:solidFill>
              </a:rPr>
              <a:t>Clouds and shadows obscured snow cover and non-snow covered areas for some of the observation dates particularly in the </a:t>
            </a:r>
            <a:r>
              <a:rPr lang="en-US" sz="1800" dirty="0" err="1" smtClean="0">
                <a:solidFill>
                  <a:schemeClr val="bg2">
                    <a:lumMod val="50000"/>
                  </a:schemeClr>
                </a:solidFill>
              </a:rPr>
              <a:t>Landsat</a:t>
            </a:r>
            <a:r>
              <a:rPr lang="en-US" sz="1800" dirty="0" smtClean="0">
                <a:solidFill>
                  <a:schemeClr val="bg2">
                    <a:lumMod val="50000"/>
                  </a:schemeClr>
                </a:solidFill>
              </a:rPr>
              <a:t> data.</a:t>
            </a:r>
          </a:p>
          <a:p>
            <a:pPr marL="342900" indent="-342900">
              <a:spcBef>
                <a:spcPts val="200"/>
              </a:spcBef>
              <a:buClr>
                <a:srgbClr val="73A9DB"/>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000" dirty="0" smtClean="0">
              <a:solidFill>
                <a:schemeClr val="bg2">
                  <a:lumMod val="50000"/>
                </a:schemeClr>
              </a:solidFill>
            </a:endParaRP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spc="300" dirty="0" smtClean="0">
                <a:solidFill>
                  <a:schemeClr val="bg1"/>
                </a:solidFill>
                <a:latin typeface="Century Gothic" panose="020B0502020202020204" pitchFamily="34" charset="0"/>
              </a:rPr>
              <a:t>Errors and  Uncertainties</a:t>
            </a:r>
            <a:endParaRPr lang="en-US" sz="4000" spc="300" dirty="0">
              <a:solidFill>
                <a:schemeClr val="bg1"/>
              </a:solidFill>
              <a:latin typeface="Century Gothic" panose="020B0502020202020204" pitchFamily="34" charset="0"/>
            </a:endParaRPr>
          </a:p>
        </p:txBody>
      </p:sp>
      <p:pic>
        <p:nvPicPr>
          <p:cNvPr id="5" name="Picture 4" descr="Rincons_Jan2004 (1).JPG"/>
          <p:cNvPicPr>
            <a:picLocks noChangeAspect="1"/>
          </p:cNvPicPr>
          <p:nvPr/>
        </p:nvPicPr>
        <p:blipFill>
          <a:blip r:embed="rId3" cstate="print"/>
          <a:stretch>
            <a:fillRect/>
          </a:stretch>
        </p:blipFill>
        <p:spPr>
          <a:xfrm>
            <a:off x="6092042" y="1222745"/>
            <a:ext cx="6099957" cy="5528930"/>
          </a:xfrm>
          <a:prstGeom prst="rect">
            <a:avLst/>
          </a:prstGeom>
        </p:spPr>
      </p:pic>
      <p:sp>
        <p:nvSpPr>
          <p:cNvPr id="14" name="Text Placeholder 4"/>
          <p:cNvSpPr>
            <a:spLocks noGrp="1"/>
          </p:cNvSpPr>
          <p:nvPr>
            <p:ph type="body" sz="quarter" idx="13"/>
          </p:nvPr>
        </p:nvSpPr>
        <p:spPr>
          <a:xfrm>
            <a:off x="8746998" y="6466204"/>
            <a:ext cx="3445002" cy="274320"/>
          </a:xfrm>
        </p:spPr>
        <p:txBody>
          <a:bodyPr>
            <a:normAutofit/>
          </a:bodyPr>
          <a:lstStyle/>
          <a:p>
            <a:r>
              <a:rPr lang="en-US" dirty="0" smtClean="0"/>
              <a:t>Image Credit: National Park Service</a:t>
            </a:r>
            <a:endParaRPr lang="en-US" dirty="0"/>
          </a:p>
        </p:txBody>
      </p:sp>
    </p:spTree>
    <p:extLst>
      <p:ext uri="{BB962C8B-B14F-4D97-AF65-F5344CB8AC3E}">
        <p14:creationId xmlns:p14="http://schemas.microsoft.com/office/powerpoint/2010/main" xmlns="" val="32930880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507891" y="1588829"/>
            <a:ext cx="4756150" cy="4992723"/>
          </a:xfrm>
          <a:prstGeom prst="rect">
            <a:avLst/>
          </a:prstGeom>
        </p:spPr>
        <p:txBody>
          <a:bodyPr>
            <a:noAutofit/>
          </a:bodyPr>
          <a:lstStyle/>
          <a:p>
            <a:pPr marL="342900" indent="-342900">
              <a:spcBef>
                <a:spcPts val="1800"/>
              </a:spcBef>
              <a:buClr>
                <a:srgbClr val="73A9DB"/>
              </a:buClr>
              <a:buFont typeface="Webdings" panose="05030102010509060703" pitchFamily="18" charset="2"/>
              <a:buChar char="4"/>
            </a:pPr>
            <a:r>
              <a:rPr lang="en-US" sz="2000" dirty="0" smtClean="0">
                <a:solidFill>
                  <a:schemeClr val="bg2">
                    <a:lumMod val="50000"/>
                  </a:schemeClr>
                </a:solidFill>
              </a:rPr>
              <a:t>Expand the area of analysis to include all of the Sky Islands.</a:t>
            </a:r>
          </a:p>
          <a:p>
            <a:pPr marL="342900" indent="-342900">
              <a:spcBef>
                <a:spcPts val="1800"/>
              </a:spcBef>
              <a:buClr>
                <a:srgbClr val="73A9DB"/>
              </a:buClr>
              <a:buFont typeface="Webdings" panose="05030102010509060703" pitchFamily="18" charset="2"/>
              <a:buChar char="4"/>
            </a:pPr>
            <a:r>
              <a:rPr lang="en-US" sz="2000" dirty="0" smtClean="0">
                <a:solidFill>
                  <a:schemeClr val="bg2">
                    <a:lumMod val="50000"/>
                  </a:schemeClr>
                </a:solidFill>
              </a:rPr>
              <a:t>Use Normalized Difference Vegetation Index (NDVI) and NDSI data to improve snow maps.</a:t>
            </a:r>
          </a:p>
          <a:p>
            <a:pPr marL="342900" indent="-342900">
              <a:spcBef>
                <a:spcPts val="1800"/>
              </a:spcBef>
              <a:buClr>
                <a:srgbClr val="73A9DB"/>
              </a:buClr>
              <a:buFont typeface="Webdings" panose="05030102010509060703" pitchFamily="18" charset="2"/>
              <a:buChar char="4"/>
            </a:pPr>
            <a:r>
              <a:rPr lang="en-US" sz="2000" dirty="0" smtClean="0">
                <a:solidFill>
                  <a:schemeClr val="bg2">
                    <a:lumMod val="50000"/>
                  </a:schemeClr>
                </a:solidFill>
              </a:rPr>
              <a:t>Apply corrections and masking for clouds, shadow and areas of water to improve accuracy of </a:t>
            </a:r>
            <a:r>
              <a:rPr lang="en-US" sz="2000" dirty="0" err="1" smtClean="0">
                <a:solidFill>
                  <a:schemeClr val="bg2">
                    <a:lumMod val="50000"/>
                  </a:schemeClr>
                </a:solidFill>
              </a:rPr>
              <a:t>Landsat</a:t>
            </a:r>
            <a:r>
              <a:rPr lang="en-US" sz="2000" dirty="0" smtClean="0">
                <a:solidFill>
                  <a:schemeClr val="bg2">
                    <a:lumMod val="50000"/>
                  </a:schemeClr>
                </a:solidFill>
              </a:rPr>
              <a:t> and MODIS snow cover maps.</a:t>
            </a:r>
            <a:br>
              <a:rPr lang="en-US" sz="2000" dirty="0" smtClean="0">
                <a:solidFill>
                  <a:schemeClr val="bg2">
                    <a:lumMod val="50000"/>
                  </a:schemeClr>
                </a:solidFill>
              </a:rPr>
            </a:br>
            <a:endParaRPr lang="en-US" sz="2000" dirty="0" smtClean="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sz="2000" dirty="0" smtClean="0">
                <a:solidFill>
                  <a:schemeClr val="bg2">
                    <a:lumMod val="50000"/>
                  </a:schemeClr>
                </a:solidFill>
              </a:rPr>
              <a:t>Include temperature and precipitation data in future analyses of snow pack and surface water flow.</a:t>
            </a:r>
          </a:p>
          <a:p>
            <a:pPr marL="342900" indent="-342900">
              <a:spcBef>
                <a:spcPts val="200"/>
              </a:spcBef>
              <a:buClr>
                <a:srgbClr val="73A9DB"/>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000" dirty="0" smtClean="0">
              <a:solidFill>
                <a:schemeClr val="bg2">
                  <a:lumMod val="50000"/>
                </a:schemeClr>
              </a:solidFill>
            </a:endParaRP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spc="300" dirty="0" smtClean="0">
                <a:solidFill>
                  <a:schemeClr val="bg1"/>
                </a:solidFill>
                <a:latin typeface="Century Gothic" panose="020B0502020202020204" pitchFamily="34" charset="0"/>
              </a:rPr>
              <a:t>Future Work</a:t>
            </a:r>
            <a:endParaRPr lang="en-US" sz="4000" spc="300" dirty="0">
              <a:solidFill>
                <a:schemeClr val="bg1"/>
              </a:solidFill>
              <a:latin typeface="Century Gothic" panose="020B0502020202020204" pitchFamily="34" charset="0"/>
            </a:endParaRPr>
          </a:p>
        </p:txBody>
      </p:sp>
      <p:pic>
        <p:nvPicPr>
          <p:cNvPr id="6" name="Picture 5" descr="Rincons_Jan2004 (5).JPG"/>
          <p:cNvPicPr>
            <a:picLocks noChangeAspect="1"/>
          </p:cNvPicPr>
          <p:nvPr/>
        </p:nvPicPr>
        <p:blipFill>
          <a:blip r:embed="rId3" cstate="print"/>
          <a:stretch>
            <a:fillRect/>
          </a:stretch>
        </p:blipFill>
        <p:spPr>
          <a:xfrm>
            <a:off x="6044688" y="1214651"/>
            <a:ext cx="6147312" cy="5540993"/>
          </a:xfrm>
          <a:prstGeom prst="rect">
            <a:avLst/>
          </a:prstGeom>
        </p:spPr>
      </p:pic>
      <p:sp>
        <p:nvSpPr>
          <p:cNvPr id="14" name="Text Placeholder 4"/>
          <p:cNvSpPr>
            <a:spLocks noGrp="1"/>
          </p:cNvSpPr>
          <p:nvPr>
            <p:ph type="body" sz="quarter" idx="13"/>
          </p:nvPr>
        </p:nvSpPr>
        <p:spPr>
          <a:xfrm>
            <a:off x="8746998" y="6466204"/>
            <a:ext cx="3445002" cy="274320"/>
          </a:xfrm>
        </p:spPr>
        <p:txBody>
          <a:bodyPr>
            <a:normAutofit/>
          </a:bodyPr>
          <a:lstStyle/>
          <a:p>
            <a:r>
              <a:rPr lang="en-US" dirty="0" smtClean="0"/>
              <a:t>Image Credit: National Park Service</a:t>
            </a:r>
            <a:endParaRPr lang="en-US" dirty="0"/>
          </a:p>
        </p:txBody>
      </p:sp>
    </p:spTree>
    <p:extLst>
      <p:ext uri="{BB962C8B-B14F-4D97-AF65-F5344CB8AC3E}">
        <p14:creationId xmlns:p14="http://schemas.microsoft.com/office/powerpoint/2010/main" xmlns="" val="32930880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p:cNvSpPr>
            <a:spLocks noGrp="1"/>
          </p:cNvSpPr>
          <p:nvPr>
            <p:ph type="body" sz="quarter" idx="11"/>
          </p:nvPr>
        </p:nvSpPr>
        <p:spPr>
          <a:xfrm>
            <a:off x="776377" y="1578634"/>
            <a:ext cx="10412083" cy="4468483"/>
          </a:xfrm>
        </p:spPr>
        <p:txBody>
          <a:bodyPr>
            <a:normAutofit/>
          </a:bodyPr>
          <a:lstStyle/>
          <a:p>
            <a:pPr algn="ctr"/>
            <a:r>
              <a:rPr lang="en-US" sz="3600" b="1" dirty="0" smtClean="0">
                <a:solidFill>
                  <a:schemeClr val="bg2">
                    <a:lumMod val="50000"/>
                  </a:schemeClr>
                </a:solidFill>
              </a:rPr>
              <a:t>Partners:  </a:t>
            </a:r>
          </a:p>
          <a:p>
            <a:pPr algn="ctr"/>
            <a:r>
              <a:rPr lang="en-US" sz="2400" dirty="0" smtClean="0">
                <a:solidFill>
                  <a:schemeClr val="bg2">
                    <a:lumMod val="50000"/>
                  </a:schemeClr>
                </a:solidFill>
              </a:rPr>
              <a:t>National Park Service (NPS), Intermountain Region </a:t>
            </a:r>
          </a:p>
          <a:p>
            <a:pPr algn="ctr"/>
            <a:r>
              <a:rPr lang="en-US" sz="2400" dirty="0" smtClean="0">
                <a:solidFill>
                  <a:schemeClr val="bg2">
                    <a:lumMod val="50000"/>
                  </a:schemeClr>
                </a:solidFill>
              </a:rPr>
              <a:t>	and Saguaro National Park</a:t>
            </a:r>
          </a:p>
          <a:p>
            <a:pPr algn="ctr"/>
            <a:endParaRPr lang="en-US" sz="2400" dirty="0" smtClean="0">
              <a:solidFill>
                <a:schemeClr val="bg2">
                  <a:lumMod val="50000"/>
                </a:schemeClr>
              </a:solidFill>
            </a:endParaRPr>
          </a:p>
          <a:p>
            <a:pPr algn="ctr"/>
            <a:r>
              <a:rPr lang="en-US" sz="3600" b="1" dirty="0" smtClean="0">
                <a:solidFill>
                  <a:schemeClr val="bg2">
                    <a:lumMod val="50000"/>
                  </a:schemeClr>
                </a:solidFill>
              </a:rPr>
              <a:t>Advisors and Mentors:</a:t>
            </a:r>
          </a:p>
          <a:p>
            <a:pPr algn="ctr"/>
            <a:r>
              <a:rPr lang="en-US" sz="2400" dirty="0" smtClean="0"/>
              <a:t>Bernard </a:t>
            </a:r>
            <a:r>
              <a:rPr lang="en-US" sz="2400" dirty="0" err="1" smtClean="0"/>
              <a:t>Eichold</a:t>
            </a:r>
            <a:r>
              <a:rPr lang="en-US" sz="2400" dirty="0" smtClean="0"/>
              <a:t>, M.D., Dr. PH (Mobile County Health Department) </a:t>
            </a:r>
          </a:p>
          <a:p>
            <a:pPr algn="ctr"/>
            <a:r>
              <a:rPr lang="en-US" sz="2400" dirty="0" smtClean="0"/>
              <a:t>Joseph Spruce (NASA Langley Research Center)</a:t>
            </a:r>
          </a:p>
          <a:p>
            <a:pPr algn="ctr"/>
            <a:r>
              <a:rPr lang="en-US" sz="2400" dirty="0" smtClean="0"/>
              <a:t>Kenton Ross, PhD (NASA Langley Research Center) </a:t>
            </a:r>
          </a:p>
          <a:p>
            <a:pPr algn="ctr"/>
            <a:endParaRPr lang="en-US" dirty="0">
              <a:solidFill>
                <a:schemeClr val="bg2">
                  <a:lumMod val="50000"/>
                </a:schemeClr>
              </a:solidFill>
            </a:endParaRPr>
          </a:p>
        </p:txBody>
      </p:sp>
    </p:spTree>
    <p:extLst>
      <p:ext uri="{BB962C8B-B14F-4D97-AF65-F5344CB8AC3E}">
        <p14:creationId xmlns:p14="http://schemas.microsoft.com/office/powerpoint/2010/main" xmlns="" val="38366351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ky Islands and YellowBounding Box.png"/>
          <p:cNvPicPr>
            <a:picLocks noChangeAspect="1"/>
          </p:cNvPicPr>
          <p:nvPr/>
        </p:nvPicPr>
        <p:blipFill>
          <a:blip r:embed="rId3" cstate="print"/>
          <a:stretch>
            <a:fillRect/>
          </a:stretch>
        </p:blipFill>
        <p:spPr>
          <a:xfrm>
            <a:off x="5354171" y="1355148"/>
            <a:ext cx="6702238" cy="5179002"/>
          </a:xfrm>
          <a:prstGeom prst="rect">
            <a:avLst/>
          </a:prstGeom>
        </p:spPr>
      </p:pic>
      <p:sp>
        <p:nvSpPr>
          <p:cNvPr id="18" name="Text Placeholder 1"/>
          <p:cNvSpPr>
            <a:spLocks noGrp="1"/>
          </p:cNvSpPr>
          <p:nvPr>
            <p:ph type="body" sz="quarter" idx="4294967295"/>
          </p:nvPr>
        </p:nvSpPr>
        <p:spPr>
          <a:xfrm>
            <a:off x="507891" y="2107674"/>
            <a:ext cx="4756150" cy="4086225"/>
          </a:xfrm>
          <a:prstGeom prst="rect">
            <a:avLst/>
          </a:prstGeom>
        </p:spPr>
        <p:txBody>
          <a:bodyPr>
            <a:noAutofit/>
          </a:bodyPr>
          <a:lstStyle/>
          <a:p>
            <a:pPr marL="342900" indent="-342900">
              <a:spcBef>
                <a:spcPts val="200"/>
              </a:spcBef>
              <a:buClr>
                <a:srgbClr val="73A9DB"/>
              </a:buClr>
              <a:buFont typeface="Webdings" pitchFamily="18" charset="2"/>
              <a:buChar char=""/>
            </a:pPr>
            <a:r>
              <a:rPr lang="en-US" sz="2400" b="1" dirty="0" smtClean="0">
                <a:solidFill>
                  <a:schemeClr val="bg2">
                    <a:lumMod val="50000"/>
                  </a:schemeClr>
                </a:solidFill>
              </a:rPr>
              <a:t>Overall: </a:t>
            </a:r>
            <a:r>
              <a:rPr lang="en-US" sz="2400" dirty="0" smtClean="0">
                <a:solidFill>
                  <a:schemeClr val="bg2">
                    <a:lumMod val="50000"/>
                  </a:schemeClr>
                </a:solidFill>
              </a:rPr>
              <a:t>Sky Islands (</a:t>
            </a:r>
            <a:r>
              <a:rPr lang="en-US" sz="2400" dirty="0" err="1" smtClean="0">
                <a:solidFill>
                  <a:schemeClr val="bg2">
                    <a:lumMod val="50000"/>
                  </a:schemeClr>
                </a:solidFill>
              </a:rPr>
              <a:t>Madrean</a:t>
            </a:r>
            <a:r>
              <a:rPr lang="en-US" sz="2400" dirty="0" smtClean="0">
                <a:solidFill>
                  <a:schemeClr val="bg2">
                    <a:lumMod val="50000"/>
                  </a:schemeClr>
                </a:solidFill>
              </a:rPr>
              <a:t> Archipelago)of Southeastern Arizona</a:t>
            </a:r>
          </a:p>
          <a:p>
            <a:pPr marL="342900" indent="-342900">
              <a:spcBef>
                <a:spcPts val="200"/>
              </a:spcBef>
              <a:buClr>
                <a:srgbClr val="73A9DB"/>
              </a:buClr>
              <a:buNone/>
            </a:pPr>
            <a:endParaRPr lang="en-US" sz="2400" dirty="0" smtClean="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sz="2400" b="1" dirty="0" smtClean="0">
                <a:solidFill>
                  <a:schemeClr val="bg2">
                    <a:lumMod val="50000"/>
                  </a:schemeClr>
                </a:solidFill>
              </a:rPr>
              <a:t>Focus: </a:t>
            </a:r>
            <a:r>
              <a:rPr lang="en-US" sz="2400" dirty="0" smtClean="0">
                <a:solidFill>
                  <a:schemeClr val="bg2">
                    <a:lumMod val="50000"/>
                  </a:schemeClr>
                </a:solidFill>
              </a:rPr>
              <a:t>Saguaro National Park East (East of Tucson, Arizona)</a:t>
            </a:r>
          </a:p>
          <a:p>
            <a:pPr marL="342900" indent="-342900">
              <a:spcBef>
                <a:spcPts val="200"/>
              </a:spcBef>
              <a:buClr>
                <a:srgbClr val="73A9DB"/>
              </a:buClr>
              <a:buFont typeface="Webdings" panose="05030102010509060703" pitchFamily="18" charset="2"/>
              <a:buChar char="4"/>
            </a:pPr>
            <a:endParaRPr lang="en-US" sz="2400" dirty="0" smtClean="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sz="2400" b="1" dirty="0" smtClean="0">
                <a:solidFill>
                  <a:schemeClr val="bg2">
                    <a:lumMod val="50000"/>
                  </a:schemeClr>
                </a:solidFill>
              </a:rPr>
              <a:t>Study Period: </a:t>
            </a:r>
            <a:r>
              <a:rPr lang="en-US" sz="2400" dirty="0" smtClean="0">
                <a:solidFill>
                  <a:schemeClr val="bg2">
                    <a:lumMod val="50000"/>
                  </a:schemeClr>
                </a:solidFill>
              </a:rPr>
              <a:t>1985 - 2016</a:t>
            </a:r>
          </a:p>
          <a:p>
            <a:pPr marL="342900" indent="-342900">
              <a:spcBef>
                <a:spcPts val="200"/>
              </a:spcBef>
              <a:buClr>
                <a:srgbClr val="73A9DB"/>
              </a:buClr>
              <a:buNone/>
            </a:pPr>
            <a:endParaRPr lang="en-US" sz="2000" dirty="0" smtClean="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000" dirty="0" smtClean="0">
              <a:solidFill>
                <a:schemeClr val="bg2">
                  <a:lumMod val="50000"/>
                </a:schemeClr>
              </a:solidFill>
            </a:endParaRP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spc="300" dirty="0" smtClean="0">
                <a:solidFill>
                  <a:schemeClr val="bg1"/>
                </a:solidFill>
                <a:latin typeface="Century Gothic" panose="020B0502020202020204" pitchFamily="34" charset="0"/>
              </a:rPr>
              <a:t>Area of Interest</a:t>
            </a:r>
            <a:endParaRPr lang="en-US" sz="4000" spc="300" dirty="0">
              <a:solidFill>
                <a:schemeClr val="bg1"/>
              </a:solidFill>
              <a:latin typeface="Century Gothic" panose="020B0502020202020204" pitchFamily="34" charset="0"/>
            </a:endParaRPr>
          </a:p>
        </p:txBody>
      </p:sp>
      <p:sp>
        <p:nvSpPr>
          <p:cNvPr id="14" name="Text Placeholder 4"/>
          <p:cNvSpPr>
            <a:spLocks noGrp="1"/>
          </p:cNvSpPr>
          <p:nvPr>
            <p:ph type="body" sz="quarter" idx="13"/>
          </p:nvPr>
        </p:nvSpPr>
        <p:spPr>
          <a:xfrm>
            <a:off x="0" y="6555105"/>
            <a:ext cx="3829050" cy="274320"/>
          </a:xfrm>
        </p:spPr>
        <p:txBody>
          <a:bodyPr>
            <a:noAutofit/>
          </a:bodyPr>
          <a:lstStyle/>
          <a:p>
            <a:pPr algn="l"/>
            <a:r>
              <a:rPr lang="en-US" sz="1100" dirty="0" smtClean="0">
                <a:solidFill>
                  <a:schemeClr val="bg2">
                    <a:lumMod val="50000"/>
                  </a:schemeClr>
                </a:solidFill>
              </a:rPr>
              <a:t>Image Credit: Southeastern AZ Water Resource Team</a:t>
            </a:r>
            <a:endParaRPr lang="en-US" sz="1100" dirty="0">
              <a:solidFill>
                <a:schemeClr val="bg2">
                  <a:lumMod val="50000"/>
                </a:schemeClr>
              </a:solidFill>
            </a:endParaRPr>
          </a:p>
        </p:txBody>
      </p:sp>
      <p:pic>
        <p:nvPicPr>
          <p:cNvPr id="32" name="Picture 3"/>
          <p:cNvPicPr>
            <a:picLocks noChangeAspect="1" noChangeArrowheads="1"/>
          </p:cNvPicPr>
          <p:nvPr/>
        </p:nvPicPr>
        <p:blipFill>
          <a:blip r:embed="rId4" cstate="print"/>
          <a:srcRect/>
          <a:stretch>
            <a:fillRect/>
          </a:stretch>
        </p:blipFill>
        <p:spPr bwMode="auto">
          <a:xfrm>
            <a:off x="11366341" y="1585141"/>
            <a:ext cx="285626" cy="752123"/>
          </a:xfrm>
          <a:prstGeom prst="rect">
            <a:avLst/>
          </a:prstGeom>
          <a:noFill/>
          <a:ln w="9525">
            <a:noFill/>
            <a:miter lim="800000"/>
            <a:headEnd/>
            <a:tailEnd/>
          </a:ln>
          <a:effectLst/>
        </p:spPr>
      </p:pic>
      <p:pic>
        <p:nvPicPr>
          <p:cNvPr id="1026" name="Picture 2"/>
          <p:cNvPicPr>
            <a:picLocks noChangeAspect="1" noChangeArrowheads="1"/>
          </p:cNvPicPr>
          <p:nvPr/>
        </p:nvPicPr>
        <p:blipFill>
          <a:blip r:embed="rId5" cstate="print"/>
          <a:srcRect/>
          <a:stretch>
            <a:fillRect/>
          </a:stretch>
        </p:blipFill>
        <p:spPr bwMode="auto">
          <a:xfrm>
            <a:off x="8767763" y="5181600"/>
            <a:ext cx="2843044" cy="746125"/>
          </a:xfrm>
          <a:prstGeom prst="rect">
            <a:avLst/>
          </a:prstGeom>
          <a:noFill/>
          <a:ln w="9525">
            <a:noFill/>
            <a:miter lim="800000"/>
            <a:headEnd/>
            <a:tailEnd/>
          </a:ln>
          <a:effectLst/>
        </p:spPr>
      </p:pic>
      <p:grpSp>
        <p:nvGrpSpPr>
          <p:cNvPr id="17" name="Group 16"/>
          <p:cNvGrpSpPr/>
          <p:nvPr/>
        </p:nvGrpSpPr>
        <p:grpSpPr>
          <a:xfrm>
            <a:off x="4902200" y="637540"/>
            <a:ext cx="4442691" cy="3999323"/>
            <a:chOff x="4902200" y="637540"/>
            <a:chExt cx="4442691" cy="3999323"/>
          </a:xfrm>
        </p:grpSpPr>
        <p:pic>
          <p:nvPicPr>
            <p:cNvPr id="31" name="Picture 30" descr="USA_Inset.jpg"/>
            <p:cNvPicPr>
              <a:picLocks noChangeAspect="1"/>
            </p:cNvPicPr>
            <p:nvPr/>
          </p:nvPicPr>
          <p:blipFill>
            <a:blip r:embed="rId6" cstate="print">
              <a:clrChange>
                <a:clrFrom>
                  <a:srgbClr val="FFFFFF"/>
                </a:clrFrom>
                <a:clrTo>
                  <a:srgbClr val="FFFFFF">
                    <a:alpha val="0"/>
                  </a:srgbClr>
                </a:clrTo>
              </a:clrChange>
            </a:blip>
            <a:stretch>
              <a:fillRect/>
            </a:stretch>
          </p:blipFill>
          <p:spPr>
            <a:xfrm>
              <a:off x="4902200" y="637540"/>
              <a:ext cx="4442691" cy="3999323"/>
            </a:xfrm>
            <a:prstGeom prst="rect">
              <a:avLst/>
            </a:prstGeom>
          </p:spPr>
        </p:pic>
        <p:sp>
          <p:nvSpPr>
            <p:cNvPr id="16" name="Rectangle 15"/>
            <p:cNvSpPr/>
            <p:nvPr/>
          </p:nvSpPr>
          <p:spPr>
            <a:xfrm>
              <a:off x="6091615" y="2315603"/>
              <a:ext cx="92098" cy="92097"/>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grpSp>
    </p:spTree>
    <p:extLst>
      <p:ext uri="{BB962C8B-B14F-4D97-AF65-F5344CB8AC3E}">
        <p14:creationId xmlns:p14="http://schemas.microsoft.com/office/powerpoint/2010/main" xmlns="" val="32930880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507891" y="2107674"/>
            <a:ext cx="4756150" cy="4086225"/>
          </a:xfrm>
          <a:prstGeom prst="rect">
            <a:avLst/>
          </a:prstGeom>
        </p:spPr>
        <p:txBody>
          <a:bodyPr>
            <a:noAutofit/>
          </a:bodyPr>
          <a:lstStyle/>
          <a:p>
            <a:pPr marL="342900" indent="-342900">
              <a:spcBef>
                <a:spcPts val="200"/>
              </a:spcBef>
              <a:buClr>
                <a:srgbClr val="73A9DB"/>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000" dirty="0" smtClean="0">
              <a:solidFill>
                <a:schemeClr val="bg2">
                  <a:lumMod val="50000"/>
                </a:schemeClr>
              </a:solidFill>
            </a:endParaRP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spc="300" dirty="0" smtClean="0">
                <a:solidFill>
                  <a:schemeClr val="bg1"/>
                </a:solidFill>
                <a:latin typeface="Century Gothic" panose="020B0502020202020204" pitchFamily="34" charset="0"/>
              </a:rPr>
              <a:t>Community Concerns</a:t>
            </a:r>
            <a:endParaRPr lang="en-US" sz="4000" spc="300" dirty="0">
              <a:solidFill>
                <a:schemeClr val="bg1"/>
              </a:solidFill>
              <a:latin typeface="Century Gothic" panose="020B0502020202020204" pitchFamily="34" charset="0"/>
            </a:endParaRPr>
          </a:p>
        </p:txBody>
      </p:sp>
      <p:sp>
        <p:nvSpPr>
          <p:cNvPr id="14" name="Text Placeholder 4"/>
          <p:cNvSpPr>
            <a:spLocks noGrp="1"/>
          </p:cNvSpPr>
          <p:nvPr>
            <p:ph type="body" sz="quarter" idx="13"/>
          </p:nvPr>
        </p:nvSpPr>
        <p:spPr>
          <a:xfrm>
            <a:off x="0" y="5639903"/>
            <a:ext cx="3445002" cy="274320"/>
          </a:xfrm>
        </p:spPr>
        <p:txBody>
          <a:bodyPr>
            <a:normAutofit/>
          </a:bodyPr>
          <a:lstStyle/>
          <a:p>
            <a:pPr algn="l"/>
            <a:r>
              <a:rPr lang="en-US" dirty="0" smtClean="0">
                <a:solidFill>
                  <a:schemeClr val="bg2">
                    <a:lumMod val="50000"/>
                  </a:schemeClr>
                </a:solidFill>
              </a:rPr>
              <a:t>Image Credit: National Park  Service</a:t>
            </a:r>
            <a:endParaRPr lang="en-US" dirty="0">
              <a:solidFill>
                <a:schemeClr val="bg2">
                  <a:lumMod val="50000"/>
                </a:schemeClr>
              </a:solidFill>
            </a:endParaRPr>
          </a:p>
        </p:txBody>
      </p:sp>
      <p:pic>
        <p:nvPicPr>
          <p:cNvPr id="8" name="Picture 7" descr="NPS Intermountain Region.jpg"/>
          <p:cNvPicPr>
            <a:picLocks noChangeAspect="1"/>
          </p:cNvPicPr>
          <p:nvPr/>
        </p:nvPicPr>
        <p:blipFill>
          <a:blip r:embed="rId3" cstate="print"/>
          <a:stretch>
            <a:fillRect/>
          </a:stretch>
        </p:blipFill>
        <p:spPr>
          <a:xfrm>
            <a:off x="167775" y="2159793"/>
            <a:ext cx="4749686" cy="3307557"/>
          </a:xfrm>
          <a:prstGeom prst="rect">
            <a:avLst/>
          </a:prstGeom>
          <a:ln>
            <a:noFill/>
          </a:ln>
          <a:effectLst>
            <a:outerShdw blurRad="190500" algn="tl" rotWithShape="0">
              <a:srgbClr val="000000">
                <a:alpha val="70000"/>
              </a:srgbClr>
            </a:outerShdw>
          </a:effectLst>
        </p:spPr>
      </p:pic>
      <p:pic>
        <p:nvPicPr>
          <p:cNvPr id="5" name="Picture 4" descr="NPS - Logo.jpg"/>
          <p:cNvPicPr>
            <a:picLocks noChangeAspect="1"/>
          </p:cNvPicPr>
          <p:nvPr/>
        </p:nvPicPr>
        <p:blipFill>
          <a:blip r:embed="rId4" cstate="print">
            <a:clrChange>
              <a:clrFrom>
                <a:srgbClr val="FFFFFF"/>
              </a:clrFrom>
              <a:clrTo>
                <a:srgbClr val="FFFFFF">
                  <a:alpha val="0"/>
                </a:srgbClr>
              </a:clrTo>
            </a:clrChange>
          </a:blip>
          <a:stretch>
            <a:fillRect/>
          </a:stretch>
        </p:blipFill>
        <p:spPr>
          <a:xfrm>
            <a:off x="3395384" y="1963226"/>
            <a:ext cx="758633" cy="989522"/>
          </a:xfrm>
          <a:prstGeom prst="rect">
            <a:avLst/>
          </a:prstGeom>
          <a:ln>
            <a:noFill/>
          </a:ln>
          <a:effectLst>
            <a:outerShdw blurRad="190500" algn="tl" rotWithShape="0">
              <a:srgbClr val="000000">
                <a:alpha val="70000"/>
              </a:srgbClr>
            </a:outerShdw>
          </a:effectLst>
        </p:spPr>
      </p:pic>
      <p:sp>
        <p:nvSpPr>
          <p:cNvPr id="10" name="TextBox 9"/>
          <p:cNvSpPr txBox="1"/>
          <p:nvPr/>
        </p:nvSpPr>
        <p:spPr>
          <a:xfrm>
            <a:off x="4999789" y="1652158"/>
            <a:ext cx="6858000" cy="4801314"/>
          </a:xfrm>
          <a:prstGeom prst="rect">
            <a:avLst/>
          </a:prstGeom>
          <a:noFill/>
        </p:spPr>
        <p:txBody>
          <a:bodyPr wrap="square" rtlCol="0">
            <a:spAutoFit/>
          </a:bodyPr>
          <a:lstStyle/>
          <a:p>
            <a:pPr lvl="0">
              <a:buClr>
                <a:schemeClr val="accent1"/>
              </a:buClr>
              <a:buFont typeface="Webdings" pitchFamily="18" charset="2"/>
              <a:buChar char=""/>
            </a:pPr>
            <a:r>
              <a:rPr lang="en-US" sz="2400" dirty="0" smtClean="0">
                <a:solidFill>
                  <a:schemeClr val="bg2">
                    <a:lumMod val="50000"/>
                  </a:schemeClr>
                </a:solidFill>
              </a:rPr>
              <a:t>Snowmelt runs into streams and water bodies, providing water resources to wildlife and vegetation even during the dry season. </a:t>
            </a:r>
          </a:p>
          <a:p>
            <a:pPr lvl="0">
              <a:buClr>
                <a:schemeClr val="accent1"/>
              </a:buClr>
              <a:buFont typeface="Webdings" pitchFamily="18" charset="2"/>
              <a:buChar char=""/>
            </a:pPr>
            <a:endParaRPr lang="en-US" sz="2400" dirty="0" smtClean="0">
              <a:solidFill>
                <a:schemeClr val="bg2">
                  <a:lumMod val="50000"/>
                </a:schemeClr>
              </a:solidFill>
            </a:endParaRPr>
          </a:p>
          <a:p>
            <a:pPr>
              <a:buClr>
                <a:schemeClr val="accent1"/>
              </a:buClr>
              <a:buFont typeface="Webdings" pitchFamily="18" charset="2"/>
              <a:buChar char=""/>
            </a:pPr>
            <a:r>
              <a:rPr lang="en-US" sz="2400" dirty="0" smtClean="0">
                <a:solidFill>
                  <a:schemeClr val="bg2">
                    <a:lumMod val="50000"/>
                  </a:schemeClr>
                </a:solidFill>
              </a:rPr>
              <a:t>Reduced annual snowpack has potential to negatively impact flora and fauna that inhabit the Sky Islands.</a:t>
            </a:r>
          </a:p>
          <a:p>
            <a:pPr>
              <a:buClr>
                <a:schemeClr val="accent1"/>
              </a:buClr>
            </a:pPr>
            <a:endParaRPr lang="en-US" sz="2400" dirty="0" smtClean="0">
              <a:solidFill>
                <a:schemeClr val="bg2">
                  <a:lumMod val="50000"/>
                </a:schemeClr>
              </a:solidFill>
            </a:endParaRPr>
          </a:p>
          <a:p>
            <a:pPr>
              <a:buClr>
                <a:schemeClr val="accent1"/>
              </a:buClr>
              <a:buFont typeface="Webdings" pitchFamily="18" charset="2"/>
              <a:buChar char=""/>
            </a:pPr>
            <a:r>
              <a:rPr lang="en-US" sz="2400" dirty="0" smtClean="0">
                <a:solidFill>
                  <a:schemeClr val="bg2">
                    <a:lumMod val="50000"/>
                  </a:schemeClr>
                </a:solidFill>
              </a:rPr>
              <a:t>Understanding impacts of reduced snow pack in the Sky Islands will assist the NPS in developing adaptive land management strategies for the future.</a:t>
            </a:r>
            <a:r>
              <a:rPr lang="en-US" dirty="0" smtClean="0"/>
              <a:t/>
            </a:r>
            <a:br>
              <a:rPr lang="en-US" dirty="0" smtClean="0"/>
            </a:br>
            <a:endParaRPr lang="en-US" dirty="0"/>
          </a:p>
        </p:txBody>
      </p:sp>
    </p:spTree>
    <p:extLst>
      <p:ext uri="{BB962C8B-B14F-4D97-AF65-F5344CB8AC3E}">
        <p14:creationId xmlns:p14="http://schemas.microsoft.com/office/powerpoint/2010/main" xmlns="" val="32930880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Community Concerns</a:t>
            </a:r>
            <a:endParaRPr lang="en-US" sz="4000" dirty="0">
              <a:solidFill>
                <a:schemeClr val="bg1"/>
              </a:solidFill>
              <a:latin typeface="Century Gothic" panose="020B0502020202020204" pitchFamily="34" charset="0"/>
            </a:endParaRPr>
          </a:p>
        </p:txBody>
      </p:sp>
      <p:pic>
        <p:nvPicPr>
          <p:cNvPr id="20486" name="Picture 6" descr="open ponderosa pine stand burning"/>
          <p:cNvPicPr>
            <a:picLocks noChangeAspect="1" noChangeArrowheads="1"/>
          </p:cNvPicPr>
          <p:nvPr/>
        </p:nvPicPr>
        <p:blipFill>
          <a:blip r:embed="rId3" cstate="print"/>
          <a:srcRect/>
          <a:stretch>
            <a:fillRect/>
          </a:stretch>
        </p:blipFill>
        <p:spPr bwMode="auto">
          <a:xfrm>
            <a:off x="0" y="3955551"/>
            <a:ext cx="3951511" cy="2794571"/>
          </a:xfrm>
          <a:prstGeom prst="rect">
            <a:avLst/>
          </a:prstGeom>
          <a:ln w="3175" cap="sq">
            <a:noFill/>
            <a:prstDash val="solid"/>
            <a:miter lim="800000"/>
          </a:ln>
          <a:effectLst/>
        </p:spPr>
      </p:pic>
      <p:pic>
        <p:nvPicPr>
          <p:cNvPr id="20484" name="Picture 4" descr="Pool in the Rincon Mountain District at Saguaro National Park"/>
          <p:cNvPicPr>
            <a:picLocks noChangeAspect="1" noChangeArrowheads="1"/>
          </p:cNvPicPr>
          <p:nvPr/>
        </p:nvPicPr>
        <p:blipFill>
          <a:blip r:embed="rId4" cstate="print"/>
          <a:srcRect/>
          <a:stretch>
            <a:fillRect/>
          </a:stretch>
        </p:blipFill>
        <p:spPr bwMode="auto">
          <a:xfrm>
            <a:off x="3942272" y="1228726"/>
            <a:ext cx="3950208" cy="2751900"/>
          </a:xfrm>
          <a:prstGeom prst="rect">
            <a:avLst/>
          </a:prstGeom>
          <a:ln w="3175" cap="sq">
            <a:noFill/>
            <a:prstDash val="solid"/>
            <a:miter lim="800000"/>
          </a:ln>
          <a:effectLst/>
        </p:spPr>
      </p:pic>
      <p:pic>
        <p:nvPicPr>
          <p:cNvPr id="20488" name="Picture 8" descr="Close up of a cactus with many branches densely covered with spines and three spineless green fruit."/>
          <p:cNvPicPr>
            <a:picLocks noChangeAspect="1" noChangeArrowheads="1"/>
          </p:cNvPicPr>
          <p:nvPr/>
        </p:nvPicPr>
        <p:blipFill>
          <a:blip r:embed="rId5" cstate="print"/>
          <a:srcRect/>
          <a:stretch>
            <a:fillRect/>
          </a:stretch>
        </p:blipFill>
        <p:spPr bwMode="auto">
          <a:xfrm>
            <a:off x="3951480" y="3965824"/>
            <a:ext cx="3944746" cy="2787401"/>
          </a:xfrm>
          <a:prstGeom prst="rect">
            <a:avLst/>
          </a:prstGeom>
          <a:ln w="3175" cap="sq">
            <a:noFill/>
            <a:prstDash val="solid"/>
            <a:miter lim="800000"/>
          </a:ln>
          <a:effectLst/>
        </p:spPr>
      </p:pic>
      <p:pic>
        <p:nvPicPr>
          <p:cNvPr id="20482" name="Picture 2" descr="http://www.national-park.com/wp-content/uploads/2016/04/Welcome-to-Saguaro-National-Park.jpg"/>
          <p:cNvPicPr>
            <a:picLocks noGrp="1" noChangeAspect="1" noChangeArrowheads="1"/>
          </p:cNvPicPr>
          <p:nvPr>
            <p:ph type="pic" sz="quarter" idx="12"/>
          </p:nvPr>
        </p:nvPicPr>
        <p:blipFill>
          <a:blip r:embed="rId6" cstate="print"/>
          <a:srcRect l="4106" r="4106"/>
          <a:stretch>
            <a:fillRect/>
          </a:stretch>
        </p:blipFill>
        <p:spPr bwMode="auto">
          <a:xfrm>
            <a:off x="-718" y="1223158"/>
            <a:ext cx="3944068" cy="2744499"/>
          </a:xfrm>
          <a:prstGeom prst="rect">
            <a:avLst/>
          </a:prstGeom>
          <a:ln w="3175" cap="sq">
            <a:noFill/>
            <a:prstDash val="solid"/>
            <a:miter lim="800000"/>
          </a:ln>
          <a:effectLst/>
        </p:spPr>
      </p:pic>
      <p:sp>
        <p:nvSpPr>
          <p:cNvPr id="12" name="Rectangle 11"/>
          <p:cNvSpPr/>
          <p:nvPr/>
        </p:nvSpPr>
        <p:spPr>
          <a:xfrm>
            <a:off x="8135382" y="1396239"/>
            <a:ext cx="4010306" cy="2308324"/>
          </a:xfrm>
          <a:prstGeom prst="rect">
            <a:avLst/>
          </a:prstGeom>
        </p:spPr>
        <p:txBody>
          <a:bodyPr wrap="square">
            <a:spAutoFit/>
          </a:bodyPr>
          <a:lstStyle/>
          <a:p>
            <a:pPr algn="ctr"/>
            <a:r>
              <a:rPr lang="en-US" sz="2400" b="1" dirty="0" smtClean="0">
                <a:solidFill>
                  <a:schemeClr val="bg2">
                    <a:lumMod val="50000"/>
                  </a:schemeClr>
                </a:solidFill>
              </a:rPr>
              <a:t>Warming Temperatures = </a:t>
            </a:r>
          </a:p>
          <a:p>
            <a:pPr algn="ctr"/>
            <a:r>
              <a:rPr lang="en-US" sz="2400" b="1" dirty="0" smtClean="0">
                <a:solidFill>
                  <a:schemeClr val="bg2">
                    <a:lumMod val="50000"/>
                  </a:schemeClr>
                </a:solidFill>
              </a:rPr>
              <a:t>More Rain and Less Snow </a:t>
            </a:r>
          </a:p>
          <a:p>
            <a:pPr algn="ctr"/>
            <a:endParaRPr lang="en-US" sz="2400" b="1" dirty="0" smtClean="0">
              <a:solidFill>
                <a:schemeClr val="bg2">
                  <a:lumMod val="50000"/>
                </a:schemeClr>
              </a:solidFill>
            </a:endParaRPr>
          </a:p>
          <a:p>
            <a:pPr algn="ctr"/>
            <a:r>
              <a:rPr lang="en-US" sz="2400" dirty="0" smtClean="0">
                <a:solidFill>
                  <a:schemeClr val="bg2">
                    <a:lumMod val="50000"/>
                  </a:schemeClr>
                </a:solidFill>
              </a:rPr>
              <a:t>Snowpack decline results in less runoff during summer months</a:t>
            </a:r>
            <a:r>
              <a:rPr lang="en-US" dirty="0" smtClean="0">
                <a:solidFill>
                  <a:schemeClr val="bg2">
                    <a:lumMod val="50000"/>
                  </a:schemeClr>
                </a:solidFill>
              </a:rPr>
              <a:t>.</a:t>
            </a:r>
            <a:endParaRPr lang="en-US" dirty="0">
              <a:solidFill>
                <a:schemeClr val="bg2">
                  <a:lumMod val="50000"/>
                </a:schemeClr>
              </a:solidFill>
            </a:endParaRPr>
          </a:p>
        </p:txBody>
      </p:sp>
      <p:sp>
        <p:nvSpPr>
          <p:cNvPr id="11" name="Rectangle 10"/>
          <p:cNvSpPr/>
          <p:nvPr/>
        </p:nvSpPr>
        <p:spPr>
          <a:xfrm>
            <a:off x="8091839" y="3792912"/>
            <a:ext cx="4056619" cy="2831544"/>
          </a:xfrm>
          <a:prstGeom prst="rect">
            <a:avLst/>
          </a:prstGeom>
        </p:spPr>
        <p:txBody>
          <a:bodyPr wrap="square">
            <a:spAutoFit/>
          </a:bodyPr>
          <a:lstStyle/>
          <a:p>
            <a:pPr marL="800100" lvl="1" indent="-342900">
              <a:spcBef>
                <a:spcPts val="200"/>
              </a:spcBef>
              <a:buClr>
                <a:srgbClr val="73A9DB"/>
              </a:buClr>
            </a:pPr>
            <a:r>
              <a:rPr lang="en-US" sz="2400" dirty="0" smtClean="0">
                <a:solidFill>
                  <a:schemeClr val="bg2">
                    <a:lumMod val="50000"/>
                  </a:schemeClr>
                </a:solidFill>
              </a:rPr>
              <a:t>	  </a:t>
            </a:r>
            <a:r>
              <a:rPr lang="en-US" sz="2400" b="1" u="sng" dirty="0" smtClean="0">
                <a:solidFill>
                  <a:schemeClr val="bg2">
                    <a:lumMod val="50000"/>
                  </a:schemeClr>
                </a:solidFill>
              </a:rPr>
              <a:t>Potential Effects</a:t>
            </a:r>
          </a:p>
          <a:p>
            <a:pPr marL="800100" lvl="1" indent="-342900">
              <a:spcBef>
                <a:spcPts val="200"/>
              </a:spcBef>
              <a:buClr>
                <a:srgbClr val="73A9DB"/>
              </a:buClr>
            </a:pPr>
            <a:endParaRPr lang="en-US" sz="2400" b="1" u="sng" dirty="0" smtClean="0">
              <a:solidFill>
                <a:schemeClr val="bg2">
                  <a:lumMod val="50000"/>
                </a:schemeClr>
              </a:solidFill>
            </a:endParaRPr>
          </a:p>
          <a:p>
            <a:pPr marL="800100" lvl="1" indent="-342900">
              <a:spcBef>
                <a:spcPts val="200"/>
              </a:spcBef>
              <a:buClr>
                <a:srgbClr val="73A9DB"/>
              </a:buClr>
              <a:buFont typeface="Webdings" panose="05030102010509060703" pitchFamily="18" charset="2"/>
              <a:buChar char="4"/>
            </a:pPr>
            <a:r>
              <a:rPr lang="en-US" sz="2400" b="1" dirty="0" smtClean="0">
                <a:solidFill>
                  <a:schemeClr val="bg2">
                    <a:lumMod val="50000"/>
                  </a:schemeClr>
                </a:solidFill>
              </a:rPr>
              <a:t>Water</a:t>
            </a:r>
            <a:r>
              <a:rPr lang="en-US" sz="2400" dirty="0" smtClean="0">
                <a:solidFill>
                  <a:schemeClr val="bg2">
                    <a:lumMod val="50000"/>
                  </a:schemeClr>
                </a:solidFill>
              </a:rPr>
              <a:t> reduction</a:t>
            </a:r>
            <a:endParaRPr lang="en-US" sz="2400" b="1" dirty="0" smtClean="0">
              <a:solidFill>
                <a:schemeClr val="bg2">
                  <a:lumMod val="50000"/>
                </a:schemeClr>
              </a:solidFill>
            </a:endParaRPr>
          </a:p>
          <a:p>
            <a:pPr marL="800100" lvl="1" indent="-342900">
              <a:spcBef>
                <a:spcPts val="200"/>
              </a:spcBef>
              <a:buClr>
                <a:srgbClr val="73A9DB"/>
              </a:buClr>
              <a:buFont typeface="Webdings" panose="05030102010509060703" pitchFamily="18" charset="2"/>
              <a:buChar char="4"/>
            </a:pPr>
            <a:endParaRPr lang="en-US" sz="2400" dirty="0" smtClean="0">
              <a:solidFill>
                <a:schemeClr val="bg2">
                  <a:lumMod val="50000"/>
                </a:schemeClr>
              </a:solidFill>
            </a:endParaRPr>
          </a:p>
          <a:p>
            <a:pPr marL="800100" lvl="1" indent="-342900">
              <a:spcBef>
                <a:spcPts val="200"/>
              </a:spcBef>
              <a:buClr>
                <a:srgbClr val="73A9DB"/>
              </a:buClr>
              <a:buFont typeface="Webdings" panose="05030102010509060703" pitchFamily="18" charset="2"/>
              <a:buChar char="4"/>
            </a:pPr>
            <a:r>
              <a:rPr lang="en-US" sz="2400" b="1" dirty="0" smtClean="0">
                <a:solidFill>
                  <a:schemeClr val="bg2">
                    <a:lumMod val="50000"/>
                  </a:schemeClr>
                </a:solidFill>
              </a:rPr>
              <a:t>Habitat</a:t>
            </a:r>
            <a:r>
              <a:rPr lang="en-US" sz="2400" dirty="0" smtClean="0">
                <a:solidFill>
                  <a:schemeClr val="bg2">
                    <a:lumMod val="50000"/>
                  </a:schemeClr>
                </a:solidFill>
              </a:rPr>
              <a:t> change</a:t>
            </a:r>
            <a:endParaRPr lang="en-US" sz="2400" b="1" dirty="0" smtClean="0">
              <a:solidFill>
                <a:schemeClr val="bg2">
                  <a:lumMod val="50000"/>
                </a:schemeClr>
              </a:solidFill>
            </a:endParaRPr>
          </a:p>
          <a:p>
            <a:pPr marL="800100" lvl="1" indent="-342900">
              <a:spcBef>
                <a:spcPts val="200"/>
              </a:spcBef>
              <a:buClr>
                <a:srgbClr val="73A9DB"/>
              </a:buClr>
              <a:buFont typeface="Webdings" panose="05030102010509060703" pitchFamily="18" charset="2"/>
              <a:buChar char="4"/>
            </a:pPr>
            <a:endParaRPr lang="en-US" sz="2400" dirty="0" smtClean="0">
              <a:solidFill>
                <a:schemeClr val="bg2">
                  <a:lumMod val="50000"/>
                </a:schemeClr>
              </a:solidFill>
            </a:endParaRPr>
          </a:p>
          <a:p>
            <a:pPr marL="800100" lvl="1" indent="-342900">
              <a:spcBef>
                <a:spcPts val="200"/>
              </a:spcBef>
              <a:buClr>
                <a:srgbClr val="73A9DB"/>
              </a:buClr>
              <a:buFont typeface="Webdings" panose="05030102010509060703" pitchFamily="18" charset="2"/>
              <a:buChar char="4"/>
            </a:pPr>
            <a:r>
              <a:rPr lang="en-US" sz="2400" b="1" dirty="0" smtClean="0">
                <a:solidFill>
                  <a:schemeClr val="bg2">
                    <a:lumMod val="50000"/>
                  </a:schemeClr>
                </a:solidFill>
              </a:rPr>
              <a:t>Wildfire</a:t>
            </a:r>
            <a:r>
              <a:rPr lang="en-US" sz="2400" dirty="0" smtClean="0">
                <a:solidFill>
                  <a:schemeClr val="bg2">
                    <a:lumMod val="50000"/>
                  </a:schemeClr>
                </a:solidFill>
              </a:rPr>
              <a:t> outbreaks </a:t>
            </a:r>
          </a:p>
        </p:txBody>
      </p:sp>
      <p:sp>
        <p:nvSpPr>
          <p:cNvPr id="9" name="Text Placeholder 4"/>
          <p:cNvSpPr>
            <a:spLocks noGrp="1"/>
          </p:cNvSpPr>
          <p:nvPr>
            <p:ph type="body" sz="quarter" idx="13"/>
          </p:nvPr>
        </p:nvSpPr>
        <p:spPr>
          <a:xfrm>
            <a:off x="0" y="6376882"/>
            <a:ext cx="3445002" cy="274320"/>
          </a:xfrm>
        </p:spPr>
        <p:txBody>
          <a:bodyPr>
            <a:normAutofit/>
          </a:bodyPr>
          <a:lstStyle/>
          <a:p>
            <a:pPr algn="l"/>
            <a:r>
              <a:rPr lang="en-US" dirty="0" smtClean="0">
                <a:solidFill>
                  <a:schemeClr val="bg1"/>
                </a:solidFill>
              </a:rPr>
              <a:t>Image Credit: National Park  Service</a:t>
            </a:r>
            <a:endParaRPr lang="en-US" dirty="0">
              <a:solidFill>
                <a:schemeClr val="bg1"/>
              </a:solidFill>
            </a:endParaRPr>
          </a:p>
        </p:txBody>
      </p:sp>
    </p:spTree>
    <p:extLst>
      <p:ext uri="{BB962C8B-B14F-4D97-AF65-F5344CB8AC3E}">
        <p14:creationId xmlns:p14="http://schemas.microsoft.com/office/powerpoint/2010/main" xmlns="" val="35707399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Objectives</a:t>
            </a:r>
            <a:endParaRPr lang="en-US" dirty="0"/>
          </a:p>
        </p:txBody>
      </p:sp>
      <p:sp>
        <p:nvSpPr>
          <p:cNvPr id="5" name="Text Placeholder 4"/>
          <p:cNvSpPr>
            <a:spLocks noGrp="1"/>
          </p:cNvSpPr>
          <p:nvPr>
            <p:ph type="body" sz="quarter" idx="13"/>
          </p:nvPr>
        </p:nvSpPr>
        <p:spPr>
          <a:xfrm>
            <a:off x="8441055" y="3655451"/>
            <a:ext cx="3445002" cy="274320"/>
          </a:xfrm>
        </p:spPr>
        <p:txBody>
          <a:bodyPr>
            <a:normAutofit/>
          </a:bodyPr>
          <a:lstStyle/>
          <a:p>
            <a:pPr algn="l"/>
            <a:r>
              <a:rPr lang="en-US" sz="1100" dirty="0" smtClean="0">
                <a:solidFill>
                  <a:schemeClr val="accent3">
                    <a:lumMod val="75000"/>
                  </a:schemeClr>
                </a:solidFill>
              </a:rPr>
              <a:t>Image Credit: National Park Service</a:t>
            </a:r>
            <a:endParaRPr lang="en-US" sz="1100" dirty="0">
              <a:solidFill>
                <a:schemeClr val="accent3">
                  <a:lumMod val="75000"/>
                </a:schemeClr>
              </a:solidFill>
            </a:endParaRPr>
          </a:p>
        </p:txBody>
      </p:sp>
      <p:pic>
        <p:nvPicPr>
          <p:cNvPr id="8" name="Picture 4" descr="A vast blanket of snow on the desert."/>
          <p:cNvPicPr>
            <a:picLocks noGrp="1" noChangeAspect="1" noChangeArrowheads="1"/>
          </p:cNvPicPr>
          <p:nvPr>
            <p:ph type="pic" sz="quarter" idx="12"/>
          </p:nvPr>
        </p:nvPicPr>
        <p:blipFill>
          <a:blip r:embed="rId3" cstate="print"/>
          <a:srcRect t="22350" b="22350"/>
          <a:stretch>
            <a:fillRect/>
          </a:stretch>
        </p:blipFill>
        <p:spPr bwMode="auto">
          <a:xfrm>
            <a:off x="0" y="0"/>
            <a:ext cx="12192000" cy="3574473"/>
          </a:xfrm>
          <a:prstGeom prst="rect">
            <a:avLst/>
          </a:prstGeom>
          <a:ln w="3175" cap="sq">
            <a:noFill/>
            <a:prstDash val="solid"/>
            <a:miter lim="800000"/>
          </a:ln>
          <a:effectLst>
            <a:outerShdw blurRad="50800" dist="38100" dir="2700000" algn="tl" rotWithShape="0">
              <a:srgbClr val="000000">
                <a:alpha val="43000"/>
              </a:srgbClr>
            </a:outerShdw>
          </a:effectLst>
        </p:spPr>
      </p:pic>
      <p:sp>
        <p:nvSpPr>
          <p:cNvPr id="9" name="Text Placeholder 1"/>
          <p:cNvSpPr txBox="1">
            <a:spLocks/>
          </p:cNvSpPr>
          <p:nvPr/>
        </p:nvSpPr>
        <p:spPr>
          <a:xfrm>
            <a:off x="1382111" y="4776956"/>
            <a:ext cx="9549746" cy="1497724"/>
          </a:xfrm>
          <a:prstGeom prst="rect">
            <a:avLst/>
          </a:prstGeom>
        </p:spPr>
        <p:txBody>
          <a:bodyPr numCol="2">
            <a:noAutofit/>
          </a:bodyPr>
          <a:lstStyle/>
          <a:p>
            <a:pPr marL="800100" lvl="1" indent="-342900">
              <a:lnSpc>
                <a:spcPct val="90000"/>
              </a:lnSpc>
              <a:spcBef>
                <a:spcPts val="200"/>
              </a:spcBef>
              <a:buClr>
                <a:srgbClr val="73A9DB"/>
              </a:buClr>
              <a:buFont typeface="Webdings" panose="05030102010509060703" pitchFamily="18" charset="2"/>
              <a:buChar char="4"/>
            </a:pPr>
            <a:r>
              <a:rPr lang="en-US" sz="2400" b="1" dirty="0" smtClean="0">
                <a:solidFill>
                  <a:schemeClr val="bg2">
                    <a:lumMod val="50000"/>
                  </a:schemeClr>
                </a:solidFill>
              </a:rPr>
              <a:t>Assess</a:t>
            </a:r>
            <a:r>
              <a:rPr kumimoji="0" lang="en-US" sz="2400" b="1" i="0" u="none" strike="noStrike" kern="1200" cap="none" spc="0" normalizeH="0" noProof="0" dirty="0" smtClean="0">
                <a:ln>
                  <a:noFill/>
                </a:ln>
                <a:solidFill>
                  <a:schemeClr val="bg2">
                    <a:lumMod val="50000"/>
                  </a:schemeClr>
                </a:solidFill>
                <a:effectLst/>
                <a:uLnTx/>
                <a:uFillTx/>
                <a:latin typeface="+mn-lt"/>
                <a:ea typeface="+mn-ea"/>
                <a:cs typeface="+mn-cs"/>
              </a:rPr>
              <a:t> historic </a:t>
            </a:r>
            <a:r>
              <a:rPr lang="en-US" sz="2400" b="1" dirty="0" smtClean="0">
                <a:solidFill>
                  <a:schemeClr val="bg2">
                    <a:lumMod val="50000"/>
                  </a:schemeClr>
                </a:solidFill>
              </a:rPr>
              <a:t>s</a:t>
            </a:r>
            <a:r>
              <a:rPr kumimoji="0" lang="en-US" sz="2400" b="1" i="0" u="none" strike="noStrike" kern="1200" cap="none" spc="0" normalizeH="0" noProof="0" dirty="0" smtClean="0">
                <a:ln>
                  <a:noFill/>
                </a:ln>
                <a:solidFill>
                  <a:schemeClr val="bg2">
                    <a:lumMod val="50000"/>
                  </a:schemeClr>
                </a:solidFill>
                <a:effectLst/>
                <a:uLnTx/>
                <a:uFillTx/>
                <a:latin typeface="+mn-lt"/>
                <a:ea typeface="+mn-ea"/>
                <a:cs typeface="+mn-cs"/>
              </a:rPr>
              <a:t>now </a:t>
            </a:r>
            <a:r>
              <a:rPr lang="en-US" sz="2400" b="1" dirty="0" smtClean="0">
                <a:solidFill>
                  <a:schemeClr val="bg2">
                    <a:lumMod val="50000"/>
                  </a:schemeClr>
                </a:solidFill>
              </a:rPr>
              <a:t>c</a:t>
            </a:r>
            <a:r>
              <a:rPr kumimoji="0" lang="en-US" sz="2400" b="1" i="0" u="none" strike="noStrike" kern="1200" cap="none" spc="0" normalizeH="0" noProof="0" dirty="0" smtClean="0">
                <a:ln>
                  <a:noFill/>
                </a:ln>
                <a:solidFill>
                  <a:schemeClr val="bg2">
                    <a:lumMod val="50000"/>
                  </a:schemeClr>
                </a:solidFill>
                <a:effectLst/>
                <a:uLnTx/>
                <a:uFillTx/>
                <a:latin typeface="+mn-lt"/>
                <a:ea typeface="+mn-ea"/>
                <a:cs typeface="+mn-cs"/>
              </a:rPr>
              <a:t>over </a:t>
            </a:r>
            <a:r>
              <a:rPr lang="en-US" sz="2400" dirty="0" smtClean="0">
                <a:solidFill>
                  <a:schemeClr val="bg2">
                    <a:lumMod val="50000"/>
                  </a:schemeClr>
                </a:solidFill>
              </a:rPr>
              <a:t>distribution and persistence</a:t>
            </a:r>
            <a:r>
              <a:rPr kumimoji="0" lang="en-US" sz="2400" b="0" i="0" u="none" strike="noStrike" kern="1200" cap="none" spc="0" normalizeH="0" noProof="0" dirty="0" smtClean="0">
                <a:ln>
                  <a:noFill/>
                </a:ln>
                <a:solidFill>
                  <a:schemeClr val="bg2">
                    <a:lumMod val="50000"/>
                  </a:schemeClr>
                </a:solidFill>
                <a:effectLst/>
                <a:uLnTx/>
                <a:uFillTx/>
                <a:latin typeface="+mn-lt"/>
                <a:ea typeface="+mn-ea"/>
                <a:cs typeface="+mn-cs"/>
              </a:rPr>
              <a:t> in the sky islands region.</a:t>
            </a:r>
            <a:endParaRPr lang="en-US" sz="2400" dirty="0" smtClean="0">
              <a:solidFill>
                <a:schemeClr val="bg2">
                  <a:lumMod val="50000"/>
                </a:schemeClr>
              </a:solidFill>
            </a:endParaRPr>
          </a:p>
          <a:p>
            <a:pPr marL="800100" lvl="1" indent="-342900">
              <a:lnSpc>
                <a:spcPct val="90000"/>
              </a:lnSpc>
              <a:spcBef>
                <a:spcPts val="200"/>
              </a:spcBef>
              <a:buClr>
                <a:srgbClr val="73A9DB"/>
              </a:buClr>
              <a:buFont typeface="Webdings" panose="05030102010509060703" pitchFamily="18" charset="2"/>
              <a:buChar char="4"/>
            </a:pPr>
            <a:r>
              <a:rPr lang="en-US" sz="2400" b="1" dirty="0" smtClean="0">
                <a:solidFill>
                  <a:schemeClr val="bg2">
                    <a:lumMod val="50000"/>
                  </a:schemeClr>
                </a:solidFill>
              </a:rPr>
              <a:t>Analyze water availability trends </a:t>
            </a:r>
            <a:r>
              <a:rPr lang="en-US" sz="2400" dirty="0" smtClean="0">
                <a:solidFill>
                  <a:schemeClr val="bg2">
                    <a:lumMod val="50000"/>
                  </a:schemeClr>
                </a:solidFill>
              </a:rPr>
              <a:t>in </a:t>
            </a:r>
            <a:r>
              <a:rPr lang="en-US" sz="2400" baseline="0" dirty="0" smtClean="0">
                <a:solidFill>
                  <a:schemeClr val="bg2">
                    <a:lumMod val="50000"/>
                  </a:schemeClr>
                </a:solidFill>
              </a:rPr>
              <a:t>Saguaro National Park </a:t>
            </a:r>
            <a:r>
              <a:rPr lang="en-US" sz="2400" dirty="0" smtClean="0">
                <a:solidFill>
                  <a:schemeClr val="bg2">
                    <a:lumMod val="50000"/>
                  </a:schemeClr>
                </a:solidFill>
              </a:rPr>
              <a:t>watersheds.</a:t>
            </a:r>
            <a:endParaRPr kumimoji="0" lang="en-US" sz="2400" b="0" i="0" u="none" strike="noStrike" kern="1200" cap="none" spc="0" normalizeH="0" baseline="0" noProof="0" dirty="0" smtClean="0">
              <a:ln>
                <a:noFill/>
              </a:ln>
              <a:solidFill>
                <a:schemeClr val="bg2">
                  <a:lumMod val="50000"/>
                </a:schemeClr>
              </a:solidFill>
              <a:effectLst/>
              <a:uLnTx/>
              <a:uFillTx/>
              <a:latin typeface="+mn-lt"/>
              <a:ea typeface="+mn-ea"/>
              <a:cs typeface="+mn-cs"/>
            </a:endParaRPr>
          </a:p>
        </p:txBody>
      </p:sp>
    </p:spTree>
    <p:extLst>
      <p:ext uri="{BB962C8B-B14F-4D97-AF65-F5344CB8AC3E}">
        <p14:creationId xmlns:p14="http://schemas.microsoft.com/office/powerpoint/2010/main" xmlns="" val="18311365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spc="300" dirty="0" smtClean="0">
                <a:solidFill>
                  <a:schemeClr val="bg1"/>
                </a:solidFill>
                <a:latin typeface="Century Gothic" panose="020B0502020202020204" pitchFamily="34" charset="0"/>
              </a:rPr>
              <a:t>NASA Earth Observations</a:t>
            </a:r>
            <a:endParaRPr lang="en-US" sz="4000" spc="300" dirty="0">
              <a:solidFill>
                <a:schemeClr val="bg1"/>
              </a:solidFill>
              <a:latin typeface="Century Gothic" panose="020B0502020202020204" pitchFamily="34" charset="0"/>
            </a:endParaRPr>
          </a:p>
        </p:txBody>
      </p:sp>
      <p:sp>
        <p:nvSpPr>
          <p:cNvPr id="14" name="Text Placeholder 4"/>
          <p:cNvSpPr>
            <a:spLocks noGrp="1"/>
          </p:cNvSpPr>
          <p:nvPr>
            <p:ph type="body" sz="quarter" idx="13"/>
          </p:nvPr>
        </p:nvSpPr>
        <p:spPr>
          <a:xfrm>
            <a:off x="9412017" y="6529264"/>
            <a:ext cx="2669628" cy="234140"/>
          </a:xfrm>
        </p:spPr>
        <p:txBody>
          <a:bodyPr>
            <a:normAutofit fontScale="92500" lnSpcReduction="10000"/>
          </a:bodyPr>
          <a:lstStyle/>
          <a:p>
            <a:r>
              <a:rPr lang="en-US" dirty="0" smtClean="0">
                <a:solidFill>
                  <a:schemeClr val="bg2">
                    <a:lumMod val="50000"/>
                  </a:schemeClr>
                </a:solidFill>
              </a:rPr>
              <a:t>Image Credit: NASA</a:t>
            </a:r>
            <a:endParaRPr lang="en-US" strike="sngStrike" dirty="0">
              <a:solidFill>
                <a:schemeClr val="bg2">
                  <a:lumMod val="50000"/>
                </a:schemeClr>
              </a:solidFill>
            </a:endParaRPr>
          </a:p>
        </p:txBody>
      </p:sp>
      <p:sp>
        <p:nvSpPr>
          <p:cNvPr id="6" name="Text Placeholder 1"/>
          <p:cNvSpPr>
            <a:spLocks noGrp="1"/>
          </p:cNvSpPr>
          <p:nvPr>
            <p:ph type="body" sz="quarter" idx="4294967295"/>
          </p:nvPr>
        </p:nvSpPr>
        <p:spPr>
          <a:xfrm>
            <a:off x="6742981" y="4275099"/>
            <a:ext cx="3640347" cy="1234305"/>
          </a:xfrm>
          <a:prstGeom prst="rect">
            <a:avLst/>
          </a:prstGeom>
        </p:spPr>
        <p:txBody>
          <a:bodyPr>
            <a:noAutofit/>
          </a:bodyPr>
          <a:lstStyle/>
          <a:p>
            <a:pPr marL="342900" indent="-342900">
              <a:spcBef>
                <a:spcPts val="200"/>
              </a:spcBef>
              <a:buClr>
                <a:srgbClr val="73A9DB"/>
              </a:buClr>
              <a:buNone/>
            </a:pPr>
            <a:endParaRPr lang="en-US" sz="2000" dirty="0" smtClean="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000" dirty="0" smtClean="0">
              <a:solidFill>
                <a:schemeClr val="bg2">
                  <a:lumMod val="50000"/>
                </a:schemeClr>
              </a:solidFill>
            </a:endParaRPr>
          </a:p>
        </p:txBody>
      </p:sp>
      <p:pic>
        <p:nvPicPr>
          <p:cNvPr id="9" name="Picture 2" descr="http://www.devpedia.developexchange.com/dp/images/9/91/05_Terra.png"/>
          <p:cNvPicPr>
            <a:picLocks noChangeAspect="1" noChangeArrowheads="1"/>
          </p:cNvPicPr>
          <p:nvPr/>
        </p:nvPicPr>
        <p:blipFill>
          <a:blip r:embed="rId3" cstate="print"/>
          <a:srcRect/>
          <a:stretch>
            <a:fillRect/>
          </a:stretch>
        </p:blipFill>
        <p:spPr bwMode="auto">
          <a:xfrm>
            <a:off x="7317845" y="1466314"/>
            <a:ext cx="2235050" cy="1682496"/>
          </a:xfrm>
          <a:prstGeom prst="rect">
            <a:avLst/>
          </a:prstGeom>
          <a:noFill/>
        </p:spPr>
      </p:pic>
      <p:pic>
        <p:nvPicPr>
          <p:cNvPr id="10" name="Picture 4" descr="http://www.devpedia.developexchange.com/dp/images/b/bf/06_Aqua.png"/>
          <p:cNvPicPr>
            <a:picLocks noChangeAspect="1" noChangeArrowheads="1"/>
          </p:cNvPicPr>
          <p:nvPr/>
        </p:nvPicPr>
        <p:blipFill>
          <a:blip r:embed="rId4" cstate="print"/>
          <a:srcRect/>
          <a:stretch>
            <a:fillRect/>
          </a:stretch>
        </p:blipFill>
        <p:spPr bwMode="auto">
          <a:xfrm>
            <a:off x="2583778" y="1699599"/>
            <a:ext cx="2743200" cy="1437131"/>
          </a:xfrm>
          <a:prstGeom prst="rect">
            <a:avLst/>
          </a:prstGeom>
          <a:noFill/>
        </p:spPr>
      </p:pic>
      <p:sp>
        <p:nvSpPr>
          <p:cNvPr id="18434" name="AutoShape 2" descr="http://www.devpedia.developexchange.com/dp/images/6/69/01_Landsat5.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8436" name="Picture 4" descr="http://www.devpedia.developexchange.com/dp/images/6/69/01_Landsat5.png"/>
          <p:cNvPicPr>
            <a:picLocks noChangeAspect="1" noChangeArrowheads="1"/>
          </p:cNvPicPr>
          <p:nvPr/>
        </p:nvPicPr>
        <p:blipFill>
          <a:blip r:embed="rId5" cstate="print"/>
          <a:srcRect/>
          <a:stretch>
            <a:fillRect/>
          </a:stretch>
        </p:blipFill>
        <p:spPr bwMode="auto">
          <a:xfrm>
            <a:off x="434470" y="3692768"/>
            <a:ext cx="2743200" cy="2166555"/>
          </a:xfrm>
          <a:prstGeom prst="rect">
            <a:avLst/>
          </a:prstGeom>
          <a:noFill/>
        </p:spPr>
      </p:pic>
      <p:pic>
        <p:nvPicPr>
          <p:cNvPr id="12" name="Picture 11" descr="http://www.devpedia.developexchange.com/dp/images/3/39/02_Landsat7.png"/>
          <p:cNvPicPr/>
          <p:nvPr/>
        </p:nvPicPr>
        <p:blipFill>
          <a:blip r:embed="rId6" cstate="print"/>
          <a:srcRect/>
          <a:stretch>
            <a:fillRect/>
          </a:stretch>
        </p:blipFill>
        <p:spPr bwMode="auto">
          <a:xfrm>
            <a:off x="4547390" y="4100503"/>
            <a:ext cx="2743200" cy="1682496"/>
          </a:xfrm>
          <a:prstGeom prst="rect">
            <a:avLst/>
          </a:prstGeom>
          <a:noFill/>
          <a:ln w="9525">
            <a:noFill/>
            <a:miter lim="800000"/>
            <a:headEnd/>
            <a:tailEnd/>
          </a:ln>
        </p:spPr>
      </p:pic>
      <p:pic>
        <p:nvPicPr>
          <p:cNvPr id="15" name="Picture 14" descr="http://www.devpedia.developexchange.com/dp/images/c/c2/03_Landsat8.png"/>
          <p:cNvPicPr/>
          <p:nvPr/>
        </p:nvPicPr>
        <p:blipFill>
          <a:blip r:embed="rId7" cstate="print"/>
          <a:srcRect/>
          <a:stretch>
            <a:fillRect/>
          </a:stretch>
        </p:blipFill>
        <p:spPr bwMode="auto">
          <a:xfrm>
            <a:off x="8903677" y="4036901"/>
            <a:ext cx="2743200" cy="1682496"/>
          </a:xfrm>
          <a:prstGeom prst="rect">
            <a:avLst/>
          </a:prstGeom>
          <a:noFill/>
          <a:ln w="9525">
            <a:noFill/>
            <a:miter lim="800000"/>
            <a:headEnd/>
            <a:tailEnd/>
          </a:ln>
        </p:spPr>
      </p:pic>
      <p:sp>
        <p:nvSpPr>
          <p:cNvPr id="13" name="TextBox 12"/>
          <p:cNvSpPr txBox="1"/>
          <p:nvPr/>
        </p:nvSpPr>
        <p:spPr>
          <a:xfrm>
            <a:off x="2010877" y="3221090"/>
            <a:ext cx="3689252" cy="400110"/>
          </a:xfrm>
          <a:prstGeom prst="rect">
            <a:avLst/>
          </a:prstGeom>
          <a:noFill/>
        </p:spPr>
        <p:txBody>
          <a:bodyPr wrap="square" rtlCol="0">
            <a:spAutoFit/>
          </a:bodyPr>
          <a:lstStyle/>
          <a:p>
            <a:r>
              <a:rPr lang="en-US" sz="2000" dirty="0" smtClean="0">
                <a:solidFill>
                  <a:schemeClr val="bg2">
                    <a:lumMod val="50000"/>
                  </a:schemeClr>
                </a:solidFill>
              </a:rPr>
              <a:t>AQUA/MODIS (2002 – 2016)</a:t>
            </a:r>
            <a:endParaRPr lang="en-US" sz="2000" dirty="0">
              <a:solidFill>
                <a:schemeClr val="bg2">
                  <a:lumMod val="50000"/>
                </a:schemeClr>
              </a:solidFill>
            </a:endParaRPr>
          </a:p>
        </p:txBody>
      </p:sp>
      <p:sp>
        <p:nvSpPr>
          <p:cNvPr id="16" name="TextBox 15"/>
          <p:cNvSpPr txBox="1"/>
          <p:nvPr/>
        </p:nvSpPr>
        <p:spPr>
          <a:xfrm>
            <a:off x="6544321" y="3279531"/>
            <a:ext cx="3727828" cy="400110"/>
          </a:xfrm>
          <a:prstGeom prst="rect">
            <a:avLst/>
          </a:prstGeom>
          <a:noFill/>
        </p:spPr>
        <p:txBody>
          <a:bodyPr wrap="square" rtlCol="0">
            <a:spAutoFit/>
          </a:bodyPr>
          <a:lstStyle/>
          <a:p>
            <a:r>
              <a:rPr lang="en-US" sz="2000" dirty="0" smtClean="0">
                <a:solidFill>
                  <a:schemeClr val="bg2">
                    <a:lumMod val="50000"/>
                  </a:schemeClr>
                </a:solidFill>
              </a:rPr>
              <a:t>TERRA/MODIS (2000 – 2016)</a:t>
            </a:r>
            <a:endParaRPr lang="en-US" sz="2000" dirty="0">
              <a:solidFill>
                <a:schemeClr val="bg2">
                  <a:lumMod val="50000"/>
                </a:schemeClr>
              </a:solidFill>
            </a:endParaRPr>
          </a:p>
        </p:txBody>
      </p:sp>
      <p:sp>
        <p:nvSpPr>
          <p:cNvPr id="17" name="TextBox 16"/>
          <p:cNvSpPr txBox="1"/>
          <p:nvPr/>
        </p:nvSpPr>
        <p:spPr>
          <a:xfrm>
            <a:off x="-272563" y="5987562"/>
            <a:ext cx="5099539" cy="400110"/>
          </a:xfrm>
          <a:prstGeom prst="rect">
            <a:avLst/>
          </a:prstGeom>
          <a:noFill/>
        </p:spPr>
        <p:txBody>
          <a:bodyPr wrap="square" rtlCol="0">
            <a:spAutoFit/>
          </a:bodyPr>
          <a:lstStyle/>
          <a:p>
            <a:pPr marL="800100" lvl="1" indent="-342900">
              <a:spcBef>
                <a:spcPts val="200"/>
              </a:spcBef>
              <a:buClr>
                <a:srgbClr val="73A9DB"/>
              </a:buClr>
            </a:pPr>
            <a:r>
              <a:rPr lang="en-US" sz="2000" dirty="0" smtClean="0">
                <a:solidFill>
                  <a:schemeClr val="bg2">
                    <a:lumMod val="50000"/>
                  </a:schemeClr>
                </a:solidFill>
              </a:rPr>
              <a:t>Landsat 4/5 TM (1985 – 2011)</a:t>
            </a:r>
          </a:p>
        </p:txBody>
      </p:sp>
      <p:sp>
        <p:nvSpPr>
          <p:cNvPr id="19" name="TextBox 18"/>
          <p:cNvSpPr txBox="1"/>
          <p:nvPr/>
        </p:nvSpPr>
        <p:spPr>
          <a:xfrm>
            <a:off x="3894991" y="5946531"/>
            <a:ext cx="5099539" cy="400110"/>
          </a:xfrm>
          <a:prstGeom prst="rect">
            <a:avLst/>
          </a:prstGeom>
          <a:noFill/>
        </p:spPr>
        <p:txBody>
          <a:bodyPr wrap="square" rtlCol="0">
            <a:spAutoFit/>
          </a:bodyPr>
          <a:lstStyle/>
          <a:p>
            <a:pPr marL="800100" lvl="1" indent="-342900">
              <a:spcBef>
                <a:spcPts val="200"/>
              </a:spcBef>
              <a:buClr>
                <a:srgbClr val="73A9DB"/>
              </a:buClr>
            </a:pPr>
            <a:r>
              <a:rPr lang="en-US" sz="2000" dirty="0" smtClean="0">
                <a:solidFill>
                  <a:schemeClr val="bg2">
                    <a:lumMod val="50000"/>
                  </a:schemeClr>
                </a:solidFill>
              </a:rPr>
              <a:t>Landsat 7 ETM +(2011-2013)</a:t>
            </a:r>
          </a:p>
        </p:txBody>
      </p:sp>
      <p:sp>
        <p:nvSpPr>
          <p:cNvPr id="20" name="TextBox 19"/>
          <p:cNvSpPr txBox="1"/>
          <p:nvPr/>
        </p:nvSpPr>
        <p:spPr>
          <a:xfrm>
            <a:off x="7943246" y="5952220"/>
            <a:ext cx="5099539" cy="400110"/>
          </a:xfrm>
          <a:prstGeom prst="rect">
            <a:avLst/>
          </a:prstGeom>
          <a:noFill/>
        </p:spPr>
        <p:txBody>
          <a:bodyPr wrap="square" rtlCol="0">
            <a:spAutoFit/>
          </a:bodyPr>
          <a:lstStyle/>
          <a:p>
            <a:pPr marL="800100" lvl="1" indent="-342900">
              <a:spcBef>
                <a:spcPts val="200"/>
              </a:spcBef>
              <a:buClr>
                <a:srgbClr val="73A9DB"/>
              </a:buClr>
            </a:pPr>
            <a:r>
              <a:rPr lang="en-US" sz="2000" dirty="0" smtClean="0">
                <a:solidFill>
                  <a:schemeClr val="bg2">
                    <a:lumMod val="50000"/>
                  </a:schemeClr>
                </a:solidFill>
              </a:rPr>
              <a:t>Landsat 8 OLI (2013-2016)</a:t>
            </a:r>
          </a:p>
        </p:txBody>
      </p:sp>
    </p:spTree>
    <p:extLst>
      <p:ext uri="{BB962C8B-B14F-4D97-AF65-F5344CB8AC3E}">
        <p14:creationId xmlns:p14="http://schemas.microsoft.com/office/powerpoint/2010/main" xmlns="" val="32930880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Methodology </a:t>
            </a:r>
            <a:endParaRPr lang="en-US" sz="4000" dirty="0">
              <a:solidFill>
                <a:schemeClr val="bg1"/>
              </a:solidFill>
              <a:latin typeface="Century Gothic" panose="020B0502020202020204" pitchFamily="34" charset="0"/>
            </a:endParaRPr>
          </a:p>
        </p:txBody>
      </p:sp>
      <p:sp>
        <p:nvSpPr>
          <p:cNvPr id="22" name="Rounded Rectangle 21"/>
          <p:cNvSpPr/>
          <p:nvPr/>
        </p:nvSpPr>
        <p:spPr>
          <a:xfrm>
            <a:off x="491176" y="1414124"/>
            <a:ext cx="2594344" cy="903773"/>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800" b="1" dirty="0" smtClean="0"/>
              <a:t>Data Acquisition</a:t>
            </a:r>
            <a:endParaRPr lang="en-US" sz="2800" b="1" dirty="0"/>
          </a:p>
        </p:txBody>
      </p:sp>
      <p:sp>
        <p:nvSpPr>
          <p:cNvPr id="23" name="Rounded Rectangle 22"/>
          <p:cNvSpPr/>
          <p:nvPr/>
        </p:nvSpPr>
        <p:spPr>
          <a:xfrm>
            <a:off x="4741642" y="1445643"/>
            <a:ext cx="2677885" cy="861622"/>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800" b="1" dirty="0" smtClean="0"/>
              <a:t>Data </a:t>
            </a:r>
          </a:p>
          <a:p>
            <a:pPr algn="ctr"/>
            <a:r>
              <a:rPr lang="en-US" sz="2800" b="1" dirty="0" smtClean="0"/>
              <a:t>Processing</a:t>
            </a:r>
            <a:endParaRPr lang="en-US" sz="2800" b="1" dirty="0"/>
          </a:p>
        </p:txBody>
      </p:sp>
      <p:sp>
        <p:nvSpPr>
          <p:cNvPr id="24" name="Rounded Rectangle 23"/>
          <p:cNvSpPr/>
          <p:nvPr/>
        </p:nvSpPr>
        <p:spPr>
          <a:xfrm>
            <a:off x="9036046" y="1475999"/>
            <a:ext cx="2580552" cy="857496"/>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800" b="1" dirty="0" smtClean="0"/>
              <a:t>Data </a:t>
            </a:r>
          </a:p>
          <a:p>
            <a:pPr algn="ctr"/>
            <a:r>
              <a:rPr lang="en-US" sz="2800" b="1" dirty="0" smtClean="0"/>
              <a:t>Analysis</a:t>
            </a:r>
            <a:endParaRPr lang="en-US" sz="2800" b="1" dirty="0"/>
          </a:p>
        </p:txBody>
      </p:sp>
      <p:sp>
        <p:nvSpPr>
          <p:cNvPr id="41" name="Rounded Rectangle 40"/>
          <p:cNvSpPr/>
          <p:nvPr/>
        </p:nvSpPr>
        <p:spPr>
          <a:xfrm>
            <a:off x="603099" y="4068148"/>
            <a:ext cx="2360644" cy="1091681"/>
          </a:xfrm>
          <a:prstGeom prst="roundRect">
            <a:avLst/>
          </a:prstGeom>
          <a:solidFill>
            <a:srgbClr val="8CC6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TERRA/MODIS</a:t>
            </a:r>
          </a:p>
          <a:p>
            <a:pPr algn="ctr"/>
            <a:r>
              <a:rPr lang="en-US" sz="2000" dirty="0" smtClean="0">
                <a:solidFill>
                  <a:schemeClr val="tx1"/>
                </a:solidFill>
              </a:rPr>
              <a:t>AQUA/MODIS</a:t>
            </a:r>
            <a:endParaRPr lang="en-US" sz="2000" dirty="0">
              <a:solidFill>
                <a:schemeClr val="tx1"/>
              </a:solidFill>
            </a:endParaRPr>
          </a:p>
        </p:txBody>
      </p:sp>
      <p:sp>
        <p:nvSpPr>
          <p:cNvPr id="42" name="Rounded Rectangle 41"/>
          <p:cNvSpPr/>
          <p:nvPr/>
        </p:nvSpPr>
        <p:spPr>
          <a:xfrm>
            <a:off x="604509" y="2438403"/>
            <a:ext cx="2364329" cy="1536438"/>
          </a:xfrm>
          <a:prstGeom prst="roundRect">
            <a:avLst/>
          </a:prstGeom>
          <a:solidFill>
            <a:srgbClr val="8CC6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Landsat 4/5 TM</a:t>
            </a:r>
          </a:p>
          <a:p>
            <a:pPr algn="ctr"/>
            <a:r>
              <a:rPr lang="en-US" sz="2000" dirty="0" smtClean="0">
                <a:solidFill>
                  <a:schemeClr val="tx1"/>
                </a:solidFill>
              </a:rPr>
              <a:t>Landsat 7 ETM +</a:t>
            </a:r>
          </a:p>
          <a:p>
            <a:pPr algn="ctr"/>
            <a:r>
              <a:rPr lang="en-US" sz="2000" dirty="0" smtClean="0">
                <a:solidFill>
                  <a:schemeClr val="tx1"/>
                </a:solidFill>
              </a:rPr>
              <a:t>Landsat 8 OLI</a:t>
            </a:r>
          </a:p>
          <a:p>
            <a:pPr algn="ctr"/>
            <a:endParaRPr lang="en-US" sz="2000" dirty="0">
              <a:solidFill>
                <a:schemeClr val="tx1"/>
              </a:solidFill>
            </a:endParaRPr>
          </a:p>
        </p:txBody>
      </p:sp>
      <p:sp>
        <p:nvSpPr>
          <p:cNvPr id="44" name="Rounded Rectangle 43"/>
          <p:cNvSpPr/>
          <p:nvPr/>
        </p:nvSpPr>
        <p:spPr>
          <a:xfrm>
            <a:off x="603773" y="5426872"/>
            <a:ext cx="2354426" cy="898850"/>
          </a:xfrm>
          <a:prstGeom prst="roundRect">
            <a:avLst/>
          </a:prstGeom>
          <a:solidFill>
            <a:srgbClr val="8CC6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USGS Stream Gauge Data</a:t>
            </a:r>
            <a:endParaRPr lang="en-US" sz="2000" dirty="0">
              <a:solidFill>
                <a:schemeClr val="tx1"/>
              </a:solidFill>
            </a:endParaRPr>
          </a:p>
        </p:txBody>
      </p:sp>
      <p:sp>
        <p:nvSpPr>
          <p:cNvPr id="47" name="Rounded Rectangle 46"/>
          <p:cNvSpPr/>
          <p:nvPr/>
        </p:nvSpPr>
        <p:spPr>
          <a:xfrm>
            <a:off x="4812044" y="2357537"/>
            <a:ext cx="2528595" cy="1842324"/>
          </a:xfrm>
          <a:prstGeom prst="roundRect">
            <a:avLst/>
          </a:prstGeom>
          <a:solidFill>
            <a:srgbClr val="8CC6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smtClean="0">
              <a:solidFill>
                <a:schemeClr val="tx1"/>
              </a:solidFill>
            </a:endParaRPr>
          </a:p>
          <a:p>
            <a:pPr algn="ctr"/>
            <a:endParaRPr lang="en-US" sz="2000" dirty="0" smtClean="0">
              <a:solidFill>
                <a:schemeClr val="tx1"/>
              </a:solidFill>
            </a:endParaRPr>
          </a:p>
          <a:p>
            <a:pPr algn="ctr"/>
            <a:endParaRPr lang="en-US" sz="2000" dirty="0" smtClean="0">
              <a:solidFill>
                <a:schemeClr val="tx1"/>
              </a:solidFill>
            </a:endParaRPr>
          </a:p>
          <a:p>
            <a:pPr algn="ctr"/>
            <a:r>
              <a:rPr lang="en-US" sz="2000" dirty="0" smtClean="0">
                <a:solidFill>
                  <a:schemeClr val="tx1"/>
                </a:solidFill>
              </a:rPr>
              <a:t>Scale to Top of Atmospheric Reflectance</a:t>
            </a:r>
          </a:p>
          <a:p>
            <a:pPr algn="ctr"/>
            <a:endParaRPr lang="en-US" sz="2000" dirty="0" smtClean="0">
              <a:solidFill>
                <a:schemeClr val="tx1"/>
              </a:solidFill>
            </a:endParaRPr>
          </a:p>
          <a:p>
            <a:pPr algn="ctr"/>
            <a:r>
              <a:rPr lang="en-US" sz="2000" dirty="0" smtClean="0">
                <a:solidFill>
                  <a:schemeClr val="tx1"/>
                </a:solidFill>
              </a:rPr>
              <a:t>NDSI Calculation</a:t>
            </a:r>
          </a:p>
          <a:p>
            <a:pPr algn="ctr"/>
            <a:endParaRPr lang="en-US" sz="2000" dirty="0" smtClean="0">
              <a:solidFill>
                <a:schemeClr val="tx1"/>
              </a:solidFill>
            </a:endParaRPr>
          </a:p>
          <a:p>
            <a:pPr algn="ctr"/>
            <a:endParaRPr lang="en-US" sz="2000" dirty="0" smtClean="0">
              <a:solidFill>
                <a:schemeClr val="tx1"/>
              </a:solidFill>
            </a:endParaRPr>
          </a:p>
          <a:p>
            <a:pPr algn="ctr"/>
            <a:endParaRPr lang="en-US" sz="2000" dirty="0">
              <a:solidFill>
                <a:schemeClr val="tx1"/>
              </a:solidFill>
            </a:endParaRPr>
          </a:p>
        </p:txBody>
      </p:sp>
      <p:sp>
        <p:nvSpPr>
          <p:cNvPr id="53" name="Down Arrow 52"/>
          <p:cNvSpPr/>
          <p:nvPr/>
        </p:nvSpPr>
        <p:spPr>
          <a:xfrm>
            <a:off x="5935707" y="3439709"/>
            <a:ext cx="289248" cy="307910"/>
          </a:xfrm>
          <a:prstGeom prst="down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a:off x="4821999" y="4327451"/>
            <a:ext cx="2528595" cy="1275907"/>
          </a:xfrm>
          <a:prstGeom prst="roundRect">
            <a:avLst/>
          </a:prstGeom>
          <a:solidFill>
            <a:srgbClr val="8CC6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Extract Sub Dataset</a:t>
            </a:r>
          </a:p>
          <a:p>
            <a:pPr algn="ctr"/>
            <a:endParaRPr lang="en-US" sz="2000" dirty="0" smtClean="0">
              <a:solidFill>
                <a:schemeClr val="tx1"/>
              </a:solidFill>
            </a:endParaRPr>
          </a:p>
          <a:p>
            <a:pPr algn="ctr"/>
            <a:r>
              <a:rPr lang="en-US" sz="2000" dirty="0" smtClean="0">
                <a:solidFill>
                  <a:schemeClr val="tx1"/>
                </a:solidFill>
              </a:rPr>
              <a:t>Cloud Mask</a:t>
            </a:r>
            <a:endParaRPr lang="en-US" sz="2000" dirty="0">
              <a:solidFill>
                <a:schemeClr val="tx1"/>
              </a:solidFill>
            </a:endParaRPr>
          </a:p>
        </p:txBody>
      </p:sp>
      <p:sp>
        <p:nvSpPr>
          <p:cNvPr id="66" name="Right Arrow 65"/>
          <p:cNvSpPr/>
          <p:nvPr/>
        </p:nvSpPr>
        <p:spPr>
          <a:xfrm>
            <a:off x="3325090" y="5759812"/>
            <a:ext cx="5474525" cy="391609"/>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p:cNvSpPr/>
          <p:nvPr/>
        </p:nvSpPr>
        <p:spPr>
          <a:xfrm>
            <a:off x="9091005" y="2519916"/>
            <a:ext cx="2469502" cy="1116419"/>
          </a:xfrm>
          <a:prstGeom prst="roundRect">
            <a:avLst/>
          </a:prstGeom>
          <a:solidFill>
            <a:srgbClr val="8CC6E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smtClean="0">
                <a:solidFill>
                  <a:schemeClr val="tx1"/>
                </a:solidFill>
              </a:rPr>
              <a:t>Snow cover distribution for focus area</a:t>
            </a:r>
          </a:p>
          <a:p>
            <a:pPr algn="ctr"/>
            <a:endParaRPr lang="en-US" sz="2000" dirty="0">
              <a:solidFill>
                <a:schemeClr val="tx1"/>
              </a:solidFill>
            </a:endParaRPr>
          </a:p>
        </p:txBody>
      </p:sp>
      <p:sp>
        <p:nvSpPr>
          <p:cNvPr id="70" name="Rounded Rectangle 69"/>
          <p:cNvSpPr/>
          <p:nvPr/>
        </p:nvSpPr>
        <p:spPr>
          <a:xfrm>
            <a:off x="9123962" y="3817088"/>
            <a:ext cx="2436376" cy="1265275"/>
          </a:xfrm>
          <a:prstGeom prst="roundRect">
            <a:avLst/>
          </a:prstGeom>
          <a:solidFill>
            <a:srgbClr val="8CC6E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smtClean="0">
                <a:solidFill>
                  <a:schemeClr val="tx1"/>
                </a:solidFill>
              </a:rPr>
              <a:t>Snow cover distribution for focus area</a:t>
            </a:r>
          </a:p>
          <a:p>
            <a:pPr algn="ctr"/>
            <a:endParaRPr lang="en-US" sz="2000" dirty="0">
              <a:solidFill>
                <a:schemeClr val="tx1"/>
              </a:solidFill>
            </a:endParaRPr>
          </a:p>
        </p:txBody>
      </p:sp>
      <p:sp>
        <p:nvSpPr>
          <p:cNvPr id="71" name="Rounded Rectangle 70"/>
          <p:cNvSpPr/>
          <p:nvPr/>
        </p:nvSpPr>
        <p:spPr>
          <a:xfrm>
            <a:off x="9139380" y="5231219"/>
            <a:ext cx="2411568" cy="1307804"/>
          </a:xfrm>
          <a:prstGeom prst="roundRect">
            <a:avLst/>
          </a:prstGeom>
          <a:solidFill>
            <a:srgbClr val="8CC6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smtClean="0">
              <a:solidFill>
                <a:schemeClr val="tx1"/>
              </a:solidFill>
            </a:endParaRPr>
          </a:p>
          <a:p>
            <a:pPr algn="ctr"/>
            <a:r>
              <a:rPr lang="en-US" sz="2000" dirty="0" smtClean="0">
                <a:solidFill>
                  <a:schemeClr val="tx1"/>
                </a:solidFill>
              </a:rPr>
              <a:t>Historical and current stream discharge, and stream flow</a:t>
            </a:r>
            <a:br>
              <a:rPr lang="en-US" sz="2000" dirty="0" smtClean="0">
                <a:solidFill>
                  <a:schemeClr val="tx1"/>
                </a:solidFill>
              </a:rPr>
            </a:br>
            <a:endParaRPr lang="en-US" sz="2000" dirty="0">
              <a:solidFill>
                <a:schemeClr val="tx1"/>
              </a:solidFill>
            </a:endParaRPr>
          </a:p>
        </p:txBody>
      </p:sp>
      <p:sp>
        <p:nvSpPr>
          <p:cNvPr id="26" name="Down Arrow 25"/>
          <p:cNvSpPr/>
          <p:nvPr/>
        </p:nvSpPr>
        <p:spPr>
          <a:xfrm>
            <a:off x="5942251" y="4991574"/>
            <a:ext cx="289248" cy="307910"/>
          </a:xfrm>
          <a:prstGeom prst="down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30"/>
          <p:cNvSpPr/>
          <p:nvPr/>
        </p:nvSpPr>
        <p:spPr>
          <a:xfrm>
            <a:off x="7576446" y="3004454"/>
            <a:ext cx="1246909" cy="397823"/>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p:cNvSpPr/>
          <p:nvPr/>
        </p:nvSpPr>
        <p:spPr>
          <a:xfrm>
            <a:off x="7574465" y="4465122"/>
            <a:ext cx="1246909" cy="419594"/>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32"/>
          <p:cNvSpPr/>
          <p:nvPr/>
        </p:nvSpPr>
        <p:spPr>
          <a:xfrm>
            <a:off x="3334977" y="3002475"/>
            <a:ext cx="1246909" cy="397823"/>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p:cNvSpPr/>
          <p:nvPr/>
        </p:nvSpPr>
        <p:spPr>
          <a:xfrm>
            <a:off x="3323101" y="4463139"/>
            <a:ext cx="1246909" cy="397823"/>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5707399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spc="300" dirty="0" smtClean="0">
                <a:solidFill>
                  <a:schemeClr val="bg1"/>
                </a:solidFill>
                <a:latin typeface="Century Gothic" panose="020B0502020202020204" pitchFamily="34" charset="0"/>
              </a:rPr>
              <a:t>Methodology – NDSI</a:t>
            </a:r>
            <a:endParaRPr lang="en-US" sz="4000" spc="300" dirty="0">
              <a:solidFill>
                <a:schemeClr val="bg1"/>
              </a:solidFill>
              <a:latin typeface="Century Gothic" panose="020B0502020202020204" pitchFamily="34" charset="0"/>
            </a:endParaRPr>
          </a:p>
        </p:txBody>
      </p:sp>
      <p:pic>
        <p:nvPicPr>
          <p:cNvPr id="6" name="Picture 5" descr="Jan11_NDSIStack_Noback.png"/>
          <p:cNvPicPr>
            <a:picLocks noChangeAspect="1"/>
          </p:cNvPicPr>
          <p:nvPr/>
        </p:nvPicPr>
        <p:blipFill>
          <a:blip r:embed="rId3" cstate="print"/>
          <a:srcRect l="17476" t="48889" r="8253" b="17778"/>
          <a:stretch>
            <a:fillRect/>
          </a:stretch>
        </p:blipFill>
        <p:spPr>
          <a:xfrm>
            <a:off x="1041991" y="1408814"/>
            <a:ext cx="2910840" cy="1752600"/>
          </a:xfrm>
          <a:prstGeom prst="rect">
            <a:avLst/>
          </a:prstGeom>
        </p:spPr>
      </p:pic>
      <p:grpSp>
        <p:nvGrpSpPr>
          <p:cNvPr id="8" name="Group 7"/>
          <p:cNvGrpSpPr/>
          <p:nvPr/>
        </p:nvGrpSpPr>
        <p:grpSpPr>
          <a:xfrm>
            <a:off x="4212267" y="1897911"/>
            <a:ext cx="3125649" cy="942387"/>
            <a:chOff x="2819400" y="2950534"/>
            <a:chExt cx="3352800" cy="942387"/>
          </a:xfrm>
        </p:grpSpPr>
        <p:cxnSp>
          <p:nvCxnSpPr>
            <p:cNvPr id="9" name="Straight Connector 8"/>
            <p:cNvCxnSpPr/>
            <p:nvPr/>
          </p:nvCxnSpPr>
          <p:spPr>
            <a:xfrm>
              <a:off x="3352800" y="3429000"/>
              <a:ext cx="2819400" cy="0"/>
            </a:xfrm>
            <a:prstGeom prst="line">
              <a:avLst/>
            </a:prstGeom>
            <a:ln w="25400">
              <a:solidFill>
                <a:schemeClr val="bg2">
                  <a:lumMod val="50000"/>
                </a:schemeClr>
              </a:solidFill>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3771960" y="2950534"/>
              <a:ext cx="1907413" cy="400110"/>
            </a:xfrm>
            <a:prstGeom prst="rect">
              <a:avLst/>
            </a:prstGeom>
            <a:noFill/>
          </p:spPr>
          <p:txBody>
            <a:bodyPr wrap="square" rtlCol="0">
              <a:spAutoFit/>
            </a:bodyPr>
            <a:lstStyle/>
            <a:p>
              <a:r>
                <a:rPr lang="en-US" sz="2000" dirty="0" smtClean="0">
                  <a:solidFill>
                    <a:schemeClr val="bg2">
                      <a:lumMod val="50000"/>
                    </a:schemeClr>
                  </a:solidFill>
                  <a:latin typeface="Century Gothic" pitchFamily="34" charset="0"/>
                </a:rPr>
                <a:t>Green - SWIR</a:t>
              </a:r>
              <a:endParaRPr lang="en-US" sz="2000" dirty="0">
                <a:solidFill>
                  <a:schemeClr val="bg2">
                    <a:lumMod val="50000"/>
                  </a:schemeClr>
                </a:solidFill>
                <a:latin typeface="Century Gothic" pitchFamily="34" charset="0"/>
              </a:endParaRPr>
            </a:p>
          </p:txBody>
        </p:sp>
        <p:sp>
          <p:nvSpPr>
            <p:cNvPr id="11" name="TextBox 10"/>
            <p:cNvSpPr txBox="1"/>
            <p:nvPr/>
          </p:nvSpPr>
          <p:spPr>
            <a:xfrm>
              <a:off x="3745297" y="3492811"/>
              <a:ext cx="2007272" cy="400110"/>
            </a:xfrm>
            <a:prstGeom prst="rect">
              <a:avLst/>
            </a:prstGeom>
            <a:noFill/>
          </p:spPr>
          <p:txBody>
            <a:bodyPr wrap="square" rtlCol="0">
              <a:spAutoFit/>
            </a:bodyPr>
            <a:lstStyle/>
            <a:p>
              <a:r>
                <a:rPr lang="en-US" sz="2000" dirty="0" smtClean="0">
                  <a:solidFill>
                    <a:schemeClr val="bg2">
                      <a:lumMod val="50000"/>
                    </a:schemeClr>
                  </a:solidFill>
                  <a:latin typeface="Century Gothic" pitchFamily="34" charset="0"/>
                </a:rPr>
                <a:t>Green + SWIR</a:t>
              </a:r>
              <a:endParaRPr lang="en-US" sz="2000" dirty="0">
                <a:solidFill>
                  <a:schemeClr val="bg2">
                    <a:lumMod val="50000"/>
                  </a:schemeClr>
                </a:solidFill>
                <a:latin typeface="Century Gothic" pitchFamily="34" charset="0"/>
              </a:endParaRPr>
            </a:p>
          </p:txBody>
        </p:sp>
        <p:sp>
          <p:nvSpPr>
            <p:cNvPr id="12" name="TextBox 11"/>
            <p:cNvSpPr txBox="1"/>
            <p:nvPr/>
          </p:nvSpPr>
          <p:spPr>
            <a:xfrm>
              <a:off x="2819400" y="3124200"/>
              <a:ext cx="533400" cy="646331"/>
            </a:xfrm>
            <a:prstGeom prst="rect">
              <a:avLst/>
            </a:prstGeom>
            <a:noFill/>
          </p:spPr>
          <p:txBody>
            <a:bodyPr wrap="square" rtlCol="0">
              <a:spAutoFit/>
            </a:bodyPr>
            <a:lstStyle/>
            <a:p>
              <a:r>
                <a:rPr lang="en-US" sz="3600" dirty="0" smtClean="0">
                  <a:solidFill>
                    <a:schemeClr val="bg2">
                      <a:lumMod val="50000"/>
                    </a:schemeClr>
                  </a:solidFill>
                </a:rPr>
                <a:t>=</a:t>
              </a:r>
              <a:endParaRPr lang="en-US" sz="3600" dirty="0">
                <a:solidFill>
                  <a:schemeClr val="bg2">
                    <a:lumMod val="50000"/>
                  </a:schemeClr>
                </a:solidFill>
              </a:endParaRPr>
            </a:p>
          </p:txBody>
        </p:sp>
      </p:grpSp>
      <p:sp>
        <p:nvSpPr>
          <p:cNvPr id="15" name="TextBox 14"/>
          <p:cNvSpPr txBox="1"/>
          <p:nvPr/>
        </p:nvSpPr>
        <p:spPr>
          <a:xfrm>
            <a:off x="7533170" y="2064488"/>
            <a:ext cx="533400" cy="646331"/>
          </a:xfrm>
          <a:prstGeom prst="rect">
            <a:avLst/>
          </a:prstGeom>
          <a:noFill/>
        </p:spPr>
        <p:txBody>
          <a:bodyPr wrap="square" rtlCol="0">
            <a:spAutoFit/>
          </a:bodyPr>
          <a:lstStyle/>
          <a:p>
            <a:r>
              <a:rPr lang="en-US" sz="3600" dirty="0" smtClean="0">
                <a:solidFill>
                  <a:schemeClr val="bg2">
                    <a:lumMod val="50000"/>
                  </a:schemeClr>
                </a:solidFill>
              </a:rPr>
              <a:t>=</a:t>
            </a:r>
            <a:endParaRPr lang="en-US" sz="3600" dirty="0">
              <a:solidFill>
                <a:schemeClr val="bg2">
                  <a:lumMod val="50000"/>
                </a:schemeClr>
              </a:solidFill>
            </a:endParaRPr>
          </a:p>
        </p:txBody>
      </p:sp>
      <p:sp>
        <p:nvSpPr>
          <p:cNvPr id="16" name="TextBox 15"/>
          <p:cNvSpPr txBox="1"/>
          <p:nvPr/>
        </p:nvSpPr>
        <p:spPr>
          <a:xfrm>
            <a:off x="10887743" y="2349797"/>
            <a:ext cx="1637413" cy="707886"/>
          </a:xfrm>
          <a:prstGeom prst="rect">
            <a:avLst/>
          </a:prstGeom>
          <a:noFill/>
        </p:spPr>
        <p:txBody>
          <a:bodyPr wrap="square" rtlCol="0">
            <a:spAutoFit/>
          </a:bodyPr>
          <a:lstStyle/>
          <a:p>
            <a:r>
              <a:rPr lang="en-US" sz="2000" dirty="0" smtClean="0">
                <a:solidFill>
                  <a:schemeClr val="bg2">
                    <a:lumMod val="50000"/>
                  </a:schemeClr>
                </a:solidFill>
              </a:rPr>
              <a:t>Landsat</a:t>
            </a:r>
          </a:p>
          <a:p>
            <a:r>
              <a:rPr lang="en-US" sz="2000" dirty="0" smtClean="0">
                <a:solidFill>
                  <a:schemeClr val="bg2">
                    <a:lumMod val="50000"/>
                  </a:schemeClr>
                </a:solidFill>
              </a:rPr>
              <a:t>NDSI</a:t>
            </a:r>
            <a:endParaRPr lang="en-US" sz="2000" dirty="0">
              <a:solidFill>
                <a:schemeClr val="bg2">
                  <a:lumMod val="50000"/>
                </a:schemeClr>
              </a:solidFill>
            </a:endParaRPr>
          </a:p>
        </p:txBody>
      </p:sp>
      <p:sp>
        <p:nvSpPr>
          <p:cNvPr id="20" name="TextBox 19"/>
          <p:cNvSpPr txBox="1"/>
          <p:nvPr/>
        </p:nvSpPr>
        <p:spPr>
          <a:xfrm>
            <a:off x="10762590" y="5327058"/>
            <a:ext cx="1429410" cy="1015663"/>
          </a:xfrm>
          <a:prstGeom prst="rect">
            <a:avLst/>
          </a:prstGeom>
          <a:noFill/>
        </p:spPr>
        <p:txBody>
          <a:bodyPr wrap="square" rtlCol="0">
            <a:spAutoFit/>
          </a:bodyPr>
          <a:lstStyle/>
          <a:p>
            <a:r>
              <a:rPr lang="en-US" sz="2000" dirty="0" smtClean="0">
                <a:solidFill>
                  <a:schemeClr val="bg2">
                    <a:lumMod val="50000"/>
                  </a:schemeClr>
                </a:solidFill>
              </a:rPr>
              <a:t>AQUA/</a:t>
            </a:r>
          </a:p>
          <a:p>
            <a:r>
              <a:rPr lang="en-US" sz="2000" dirty="0" smtClean="0">
                <a:solidFill>
                  <a:schemeClr val="bg2">
                    <a:lumMod val="50000"/>
                  </a:schemeClr>
                </a:solidFill>
              </a:rPr>
              <a:t>MODIS NDSI</a:t>
            </a:r>
            <a:endParaRPr lang="en-US" sz="2000" dirty="0">
              <a:solidFill>
                <a:schemeClr val="bg2">
                  <a:lumMod val="50000"/>
                </a:schemeClr>
              </a:solidFill>
            </a:endParaRPr>
          </a:p>
        </p:txBody>
      </p:sp>
      <p:sp>
        <p:nvSpPr>
          <p:cNvPr id="23" name="TextBox 22"/>
          <p:cNvSpPr txBox="1"/>
          <p:nvPr/>
        </p:nvSpPr>
        <p:spPr>
          <a:xfrm>
            <a:off x="1190846" y="3010257"/>
            <a:ext cx="3179135" cy="646331"/>
          </a:xfrm>
          <a:prstGeom prst="rect">
            <a:avLst/>
          </a:prstGeom>
          <a:noFill/>
        </p:spPr>
        <p:txBody>
          <a:bodyPr wrap="square" rtlCol="0">
            <a:spAutoFit/>
          </a:bodyPr>
          <a:lstStyle/>
          <a:p>
            <a:r>
              <a:rPr lang="en-US" dirty="0" smtClean="0">
                <a:solidFill>
                  <a:schemeClr val="bg2">
                    <a:lumMod val="50000"/>
                  </a:schemeClr>
                </a:solidFill>
              </a:rPr>
              <a:t>Top of Atmospherically  Corrected </a:t>
            </a:r>
            <a:r>
              <a:rPr lang="en-US" dirty="0" err="1" smtClean="0">
                <a:solidFill>
                  <a:schemeClr val="bg2">
                    <a:lumMod val="50000"/>
                  </a:schemeClr>
                </a:solidFill>
              </a:rPr>
              <a:t>Landsat</a:t>
            </a:r>
            <a:r>
              <a:rPr lang="en-US" dirty="0" smtClean="0">
                <a:solidFill>
                  <a:schemeClr val="bg2">
                    <a:lumMod val="50000"/>
                  </a:schemeClr>
                </a:solidFill>
              </a:rPr>
              <a:t> image</a:t>
            </a:r>
            <a:endParaRPr lang="en-US" dirty="0">
              <a:solidFill>
                <a:schemeClr val="bg2">
                  <a:lumMod val="50000"/>
                </a:schemeClr>
              </a:solidFill>
            </a:endParaRPr>
          </a:p>
        </p:txBody>
      </p:sp>
      <p:pic>
        <p:nvPicPr>
          <p:cNvPr id="30" name="Picture 29" descr="MODIS_Unprocessed.png"/>
          <p:cNvPicPr>
            <a:picLocks noChangeAspect="1"/>
          </p:cNvPicPr>
          <p:nvPr/>
        </p:nvPicPr>
        <p:blipFill>
          <a:blip r:embed="rId4" cstate="print"/>
          <a:srcRect t="24416" b="31602"/>
          <a:stretch>
            <a:fillRect/>
          </a:stretch>
        </p:blipFill>
        <p:spPr>
          <a:xfrm>
            <a:off x="4786989" y="3959878"/>
            <a:ext cx="3298866" cy="1877673"/>
          </a:xfrm>
          <a:prstGeom prst="rect">
            <a:avLst/>
          </a:prstGeom>
        </p:spPr>
      </p:pic>
      <p:sp>
        <p:nvSpPr>
          <p:cNvPr id="32" name="TextBox 31"/>
          <p:cNvSpPr txBox="1"/>
          <p:nvPr/>
        </p:nvSpPr>
        <p:spPr>
          <a:xfrm>
            <a:off x="5258414" y="5902818"/>
            <a:ext cx="2551815" cy="400110"/>
          </a:xfrm>
          <a:prstGeom prst="rect">
            <a:avLst/>
          </a:prstGeom>
          <a:noFill/>
        </p:spPr>
        <p:txBody>
          <a:bodyPr wrap="square" rtlCol="0">
            <a:spAutoFit/>
          </a:bodyPr>
          <a:lstStyle/>
          <a:p>
            <a:r>
              <a:rPr lang="en-US" sz="2000" dirty="0" smtClean="0">
                <a:solidFill>
                  <a:schemeClr val="bg2">
                    <a:lumMod val="50000"/>
                  </a:schemeClr>
                </a:solidFill>
              </a:rPr>
              <a:t>MODIS NDSI scene</a:t>
            </a:r>
            <a:endParaRPr lang="en-US" sz="2000" dirty="0">
              <a:solidFill>
                <a:schemeClr val="bg2">
                  <a:lumMod val="50000"/>
                </a:schemeClr>
              </a:solidFill>
            </a:endParaRPr>
          </a:p>
        </p:txBody>
      </p:sp>
      <p:sp>
        <p:nvSpPr>
          <p:cNvPr id="39" name="Right Arrow 38"/>
          <p:cNvSpPr/>
          <p:nvPr/>
        </p:nvSpPr>
        <p:spPr>
          <a:xfrm>
            <a:off x="7592604" y="4568126"/>
            <a:ext cx="391886" cy="48688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Table 18"/>
          <p:cNvGraphicFramePr>
            <a:graphicFrameLocks noGrp="1"/>
          </p:cNvGraphicFramePr>
          <p:nvPr/>
        </p:nvGraphicFramePr>
        <p:xfrm>
          <a:off x="191386" y="3912783"/>
          <a:ext cx="4238624" cy="1750798"/>
        </p:xfrm>
        <a:graphic>
          <a:graphicData uri="http://schemas.openxmlformats.org/drawingml/2006/table">
            <a:tbl>
              <a:tblPr firstRow="1" bandRow="1">
                <a:tableStyleId>{5C22544A-7EE6-4342-B048-85BDC9FD1C3A}</a:tableStyleId>
              </a:tblPr>
              <a:tblGrid>
                <a:gridCol w="1059656"/>
                <a:gridCol w="1059656"/>
                <a:gridCol w="1059656"/>
                <a:gridCol w="1059656"/>
              </a:tblGrid>
              <a:tr h="592558">
                <a:tc>
                  <a:txBody>
                    <a:bodyPr/>
                    <a:lstStyle/>
                    <a:p>
                      <a:endParaRPr lang="en-US" sz="1600" dirty="0">
                        <a:latin typeface="Century Gothic" pitchFamily="34" charset="0"/>
                      </a:endParaRPr>
                    </a:p>
                  </a:txBody>
                  <a:tcPr/>
                </a:tc>
                <a:tc>
                  <a:txBody>
                    <a:bodyPr/>
                    <a:lstStyle/>
                    <a:p>
                      <a:r>
                        <a:rPr lang="en-US" sz="1600" dirty="0" err="1" smtClean="0">
                          <a:latin typeface="Century Gothic" pitchFamily="34" charset="0"/>
                        </a:rPr>
                        <a:t>Landsat</a:t>
                      </a:r>
                      <a:r>
                        <a:rPr lang="en-US" sz="1600" dirty="0" smtClean="0">
                          <a:latin typeface="Century Gothic" pitchFamily="34" charset="0"/>
                        </a:rPr>
                        <a:t> 5 TM</a:t>
                      </a:r>
                      <a:endParaRPr lang="en-US" sz="1600" dirty="0">
                        <a:latin typeface="Century Gothic" pitchFamily="34" charset="0"/>
                      </a:endParaRPr>
                    </a:p>
                  </a:txBody>
                  <a:tcPr/>
                </a:tc>
                <a:tc>
                  <a:txBody>
                    <a:bodyPr/>
                    <a:lstStyle/>
                    <a:p>
                      <a:r>
                        <a:rPr lang="en-US" sz="1600" dirty="0" err="1" smtClean="0">
                          <a:latin typeface="Century Gothic" pitchFamily="34" charset="0"/>
                        </a:rPr>
                        <a:t>Landsat</a:t>
                      </a:r>
                      <a:r>
                        <a:rPr lang="en-US" sz="1600" dirty="0" smtClean="0">
                          <a:latin typeface="Century Gothic" pitchFamily="34" charset="0"/>
                        </a:rPr>
                        <a:t> 7 ETM</a:t>
                      </a:r>
                      <a:r>
                        <a:rPr lang="en-US" sz="1600" baseline="0" dirty="0" smtClean="0">
                          <a:latin typeface="Century Gothic" pitchFamily="34" charset="0"/>
                        </a:rPr>
                        <a:t>+ </a:t>
                      </a:r>
                      <a:endParaRPr lang="en-US" sz="1600" dirty="0">
                        <a:latin typeface="Century Gothic" pitchFamily="34" charset="0"/>
                      </a:endParaRPr>
                    </a:p>
                  </a:txBody>
                  <a:tcPr/>
                </a:tc>
                <a:tc>
                  <a:txBody>
                    <a:bodyPr/>
                    <a:lstStyle/>
                    <a:p>
                      <a:r>
                        <a:rPr lang="en-US" sz="1600" dirty="0" err="1" smtClean="0">
                          <a:latin typeface="Century Gothic" pitchFamily="34" charset="0"/>
                        </a:rPr>
                        <a:t>Landsat</a:t>
                      </a:r>
                      <a:r>
                        <a:rPr lang="en-US" sz="1600" dirty="0" smtClean="0">
                          <a:latin typeface="Century Gothic" pitchFamily="34" charset="0"/>
                        </a:rPr>
                        <a:t> 8 OLI</a:t>
                      </a:r>
                      <a:endParaRPr lang="en-US" sz="1600" dirty="0">
                        <a:latin typeface="Century Gothic" pitchFamily="34" charset="0"/>
                      </a:endParaRPr>
                    </a:p>
                  </a:txBody>
                  <a:tcPr/>
                </a:tc>
              </a:tr>
              <a:tr h="370840">
                <a:tc>
                  <a:txBody>
                    <a:bodyPr/>
                    <a:lstStyle/>
                    <a:p>
                      <a:r>
                        <a:rPr lang="en-US" sz="1600" dirty="0" smtClean="0">
                          <a:latin typeface="Century Gothic" pitchFamily="34" charset="0"/>
                        </a:rPr>
                        <a:t>Green</a:t>
                      </a:r>
                      <a:endParaRPr lang="en-US" sz="1600" dirty="0">
                        <a:latin typeface="Century Gothic" pitchFamily="34" charset="0"/>
                      </a:endParaRPr>
                    </a:p>
                  </a:txBody>
                  <a:tcPr/>
                </a:tc>
                <a:tc>
                  <a:txBody>
                    <a:bodyPr/>
                    <a:lstStyle/>
                    <a:p>
                      <a:r>
                        <a:rPr lang="en-US" sz="1600" dirty="0" smtClean="0">
                          <a:latin typeface="Century Gothic" pitchFamily="34" charset="0"/>
                        </a:rPr>
                        <a:t>0.52 – 0.60 µm</a:t>
                      </a:r>
                      <a:endParaRPr lang="en-US" sz="1600" dirty="0">
                        <a:latin typeface="Century Gothic" pitchFamily="34" charset="0"/>
                      </a:endParaRPr>
                    </a:p>
                  </a:txBody>
                  <a:tcPr/>
                </a:tc>
                <a:tc>
                  <a:txBody>
                    <a:bodyPr/>
                    <a:lstStyle/>
                    <a:p>
                      <a:r>
                        <a:rPr lang="en-US" sz="1600" dirty="0" smtClean="0">
                          <a:latin typeface="Century Gothic" pitchFamily="34" charset="0"/>
                        </a:rPr>
                        <a:t>0.52 – 0.60 µm</a:t>
                      </a:r>
                      <a:endParaRPr lang="en-US" sz="1600" dirty="0">
                        <a:latin typeface="Century Gothic" pitchFamily="34" charset="0"/>
                      </a:endParaRPr>
                    </a:p>
                  </a:txBody>
                  <a:tcPr/>
                </a:tc>
                <a:tc>
                  <a:txBody>
                    <a:bodyPr/>
                    <a:lstStyle/>
                    <a:p>
                      <a:r>
                        <a:rPr lang="en-US" sz="1600" dirty="0" smtClean="0">
                          <a:latin typeface="Century Gothic" pitchFamily="34" charset="0"/>
                        </a:rPr>
                        <a:t>0.53 – 0.59 µm</a:t>
                      </a:r>
                      <a:endParaRPr lang="en-US" sz="1600" dirty="0">
                        <a:latin typeface="Century Gothic" pitchFamily="34" charset="0"/>
                      </a:endParaRPr>
                    </a:p>
                  </a:txBody>
                  <a:tcPr/>
                </a:tc>
              </a:tr>
              <a:tr h="370840">
                <a:tc>
                  <a:txBody>
                    <a:bodyPr/>
                    <a:lstStyle/>
                    <a:p>
                      <a:r>
                        <a:rPr lang="en-US" sz="1600" dirty="0" smtClean="0">
                          <a:latin typeface="Century Gothic" pitchFamily="34" charset="0"/>
                        </a:rPr>
                        <a:t>SWIR</a:t>
                      </a:r>
                      <a:endParaRPr lang="en-US" sz="1600" dirty="0">
                        <a:latin typeface="Century Gothic" pitchFamily="34" charset="0"/>
                      </a:endParaRPr>
                    </a:p>
                  </a:txBody>
                  <a:tcPr/>
                </a:tc>
                <a:tc>
                  <a:txBody>
                    <a:bodyPr/>
                    <a:lstStyle/>
                    <a:p>
                      <a:r>
                        <a:rPr lang="en-US" sz="1600" dirty="0" smtClean="0">
                          <a:latin typeface="Century Gothic" pitchFamily="34" charset="0"/>
                        </a:rPr>
                        <a:t>1.55 – 1.75 µm</a:t>
                      </a:r>
                      <a:endParaRPr lang="en-US" sz="1600" dirty="0">
                        <a:latin typeface="Century Gothic" pitchFamily="34" charset="0"/>
                      </a:endParaRPr>
                    </a:p>
                  </a:txBody>
                  <a:tcPr/>
                </a:tc>
                <a:tc>
                  <a:txBody>
                    <a:bodyPr/>
                    <a:lstStyle/>
                    <a:p>
                      <a:r>
                        <a:rPr lang="en-US" sz="1600" dirty="0" smtClean="0">
                          <a:latin typeface="Century Gothic" pitchFamily="34" charset="0"/>
                        </a:rPr>
                        <a:t>1.55 – 1.75</a:t>
                      </a:r>
                      <a:r>
                        <a:rPr lang="en-US" sz="1600" baseline="0" dirty="0" smtClean="0">
                          <a:latin typeface="Century Gothic" pitchFamily="34" charset="0"/>
                        </a:rPr>
                        <a:t> µm</a:t>
                      </a:r>
                      <a:endParaRPr lang="en-US" sz="1600" dirty="0">
                        <a:latin typeface="Century Gothic" pitchFamily="34" charset="0"/>
                      </a:endParaRPr>
                    </a:p>
                  </a:txBody>
                  <a:tcPr/>
                </a:tc>
                <a:tc>
                  <a:txBody>
                    <a:bodyPr/>
                    <a:lstStyle/>
                    <a:p>
                      <a:r>
                        <a:rPr lang="en-US" sz="1600" dirty="0" smtClean="0">
                          <a:latin typeface="Century Gothic" pitchFamily="34" charset="0"/>
                        </a:rPr>
                        <a:t>1.57 – 1.65 µm</a:t>
                      </a:r>
                      <a:endParaRPr lang="en-US" sz="1600" dirty="0">
                        <a:latin typeface="Century Gothic" pitchFamily="34" charset="0"/>
                      </a:endParaRPr>
                    </a:p>
                  </a:txBody>
                  <a:tcPr/>
                </a:tc>
              </a:tr>
            </a:tbl>
          </a:graphicData>
        </a:graphic>
      </p:graphicFrame>
      <p:sp>
        <p:nvSpPr>
          <p:cNvPr id="24" name="TextBox 23"/>
          <p:cNvSpPr txBox="1"/>
          <p:nvPr/>
        </p:nvSpPr>
        <p:spPr>
          <a:xfrm>
            <a:off x="148856" y="5827750"/>
            <a:ext cx="3955312" cy="584775"/>
          </a:xfrm>
          <a:prstGeom prst="rect">
            <a:avLst/>
          </a:prstGeom>
          <a:noFill/>
        </p:spPr>
        <p:txBody>
          <a:bodyPr wrap="square" rtlCol="0">
            <a:spAutoFit/>
          </a:bodyPr>
          <a:lstStyle/>
          <a:p>
            <a:r>
              <a:rPr lang="en-US" sz="1600" dirty="0" smtClean="0">
                <a:solidFill>
                  <a:schemeClr val="bg2">
                    <a:lumMod val="25000"/>
                  </a:schemeClr>
                </a:solidFill>
              </a:rPr>
              <a:t>Wavelengths of </a:t>
            </a:r>
            <a:r>
              <a:rPr lang="en-US" sz="1600" dirty="0" err="1" smtClean="0">
                <a:solidFill>
                  <a:schemeClr val="bg2">
                    <a:lumMod val="25000"/>
                  </a:schemeClr>
                </a:solidFill>
              </a:rPr>
              <a:t>Landsat</a:t>
            </a:r>
            <a:r>
              <a:rPr lang="en-US" sz="1600" dirty="0" smtClean="0">
                <a:solidFill>
                  <a:schemeClr val="bg2">
                    <a:lumMod val="25000"/>
                  </a:schemeClr>
                </a:solidFill>
              </a:rPr>
              <a:t> bands used to calculate NDSI </a:t>
            </a:r>
            <a:endParaRPr lang="en-US" sz="1600" dirty="0">
              <a:solidFill>
                <a:schemeClr val="bg2">
                  <a:lumMod val="25000"/>
                </a:schemeClr>
              </a:solidFill>
            </a:endParaRPr>
          </a:p>
        </p:txBody>
      </p:sp>
      <p:sp>
        <p:nvSpPr>
          <p:cNvPr id="25" name="Text Placeholder 7"/>
          <p:cNvSpPr>
            <a:spLocks noGrp="1"/>
          </p:cNvSpPr>
          <p:nvPr>
            <p:ph type="body" sz="quarter" idx="13"/>
          </p:nvPr>
        </p:nvSpPr>
        <p:spPr>
          <a:xfrm>
            <a:off x="7391019" y="6504305"/>
            <a:ext cx="4315206" cy="363220"/>
          </a:xfrm>
        </p:spPr>
        <p:txBody>
          <a:bodyPr>
            <a:noAutofit/>
          </a:bodyPr>
          <a:lstStyle/>
          <a:p>
            <a:r>
              <a:rPr lang="en-US" sz="1100" dirty="0" smtClean="0"/>
              <a:t>Image Credit: Southeastern AZ Water Resources Team</a:t>
            </a:r>
            <a:endParaRPr lang="en-US" sz="1100" dirty="0"/>
          </a:p>
        </p:txBody>
      </p:sp>
      <p:pic>
        <p:nvPicPr>
          <p:cNvPr id="26" name="Picture 25" descr="VPS_IMAGE_NO_Labels.jpg"/>
          <p:cNvPicPr>
            <a:picLocks noChangeAspect="1"/>
          </p:cNvPicPr>
          <p:nvPr/>
        </p:nvPicPr>
        <p:blipFill>
          <a:blip r:embed="rId5" cstate="print"/>
          <a:srcRect l="50513" t="13820" r="1202" b="19204"/>
          <a:stretch>
            <a:fillRect/>
          </a:stretch>
        </p:blipFill>
        <p:spPr>
          <a:xfrm rot="1425352">
            <a:off x="8403715" y="1615304"/>
            <a:ext cx="2209004" cy="2102984"/>
          </a:xfrm>
          <a:prstGeom prst="rect">
            <a:avLst/>
          </a:prstGeom>
        </p:spPr>
      </p:pic>
      <p:pic>
        <p:nvPicPr>
          <p:cNvPr id="27" name="Picture 26" descr="VPS_IMAGE_NO_Labels.jpg"/>
          <p:cNvPicPr>
            <a:picLocks noChangeAspect="1"/>
          </p:cNvPicPr>
          <p:nvPr/>
        </p:nvPicPr>
        <p:blipFill>
          <a:blip r:embed="rId6" cstate="print"/>
          <a:srcRect l="997" t="13731" r="50564" b="21592"/>
          <a:stretch>
            <a:fillRect/>
          </a:stretch>
        </p:blipFill>
        <p:spPr>
          <a:xfrm rot="1438247">
            <a:off x="8445800" y="4088416"/>
            <a:ext cx="2210741" cy="2082773"/>
          </a:xfrm>
          <a:prstGeom prst="rect">
            <a:avLst/>
          </a:prstGeom>
        </p:spPr>
      </p:pic>
      <p:pic>
        <p:nvPicPr>
          <p:cNvPr id="2051" name="Picture 3"/>
          <p:cNvPicPr>
            <a:picLocks noChangeAspect="1" noChangeArrowheads="1"/>
          </p:cNvPicPr>
          <p:nvPr/>
        </p:nvPicPr>
        <p:blipFill>
          <a:blip r:embed="rId7" cstate="print"/>
          <a:srcRect r="5234"/>
          <a:stretch>
            <a:fillRect/>
          </a:stretch>
        </p:blipFill>
        <p:spPr bwMode="auto">
          <a:xfrm>
            <a:off x="10296170" y="3635534"/>
            <a:ext cx="1772006" cy="270917"/>
          </a:xfrm>
          <a:prstGeom prst="rect">
            <a:avLst/>
          </a:prstGeom>
          <a:noFill/>
          <a:ln w="9525">
            <a:noFill/>
            <a:miter lim="800000"/>
            <a:headEnd/>
            <a:tailEnd/>
          </a:ln>
          <a:effectLst/>
        </p:spPr>
      </p:pic>
      <p:pic>
        <p:nvPicPr>
          <p:cNvPr id="2052" name="Picture 4"/>
          <p:cNvPicPr>
            <a:picLocks noChangeAspect="1" noChangeArrowheads="1"/>
          </p:cNvPicPr>
          <p:nvPr/>
        </p:nvPicPr>
        <p:blipFill>
          <a:blip r:embed="rId8" cstate="print"/>
          <a:srcRect/>
          <a:stretch>
            <a:fillRect/>
          </a:stretch>
        </p:blipFill>
        <p:spPr bwMode="auto">
          <a:xfrm>
            <a:off x="10289465" y="3986009"/>
            <a:ext cx="1406668" cy="268563"/>
          </a:xfrm>
          <a:prstGeom prst="rect">
            <a:avLst/>
          </a:prstGeom>
          <a:noFill/>
          <a:ln w="9525">
            <a:noFill/>
            <a:miter lim="800000"/>
            <a:headEnd/>
            <a:tailEnd/>
          </a:ln>
          <a:effectLst/>
        </p:spPr>
      </p:pic>
    </p:spTree>
    <p:extLst>
      <p:ext uri="{BB962C8B-B14F-4D97-AF65-F5344CB8AC3E}">
        <p14:creationId xmlns:p14="http://schemas.microsoft.com/office/powerpoint/2010/main" xmlns="" val="32930880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Methodology - </a:t>
            </a:r>
            <a:r>
              <a:rPr lang="en-US" sz="4000" i="1" dirty="0" smtClean="0">
                <a:solidFill>
                  <a:schemeClr val="bg1"/>
                </a:solidFill>
                <a:latin typeface="Century Gothic" panose="020B0502020202020204" pitchFamily="34" charset="0"/>
              </a:rPr>
              <a:t>In Situ </a:t>
            </a:r>
            <a:r>
              <a:rPr lang="en-US" sz="4000" dirty="0" smtClean="0">
                <a:solidFill>
                  <a:schemeClr val="bg1"/>
                </a:solidFill>
                <a:latin typeface="Century Gothic" panose="020B0502020202020204" pitchFamily="34" charset="0"/>
              </a:rPr>
              <a:t>Data</a:t>
            </a:r>
            <a:endParaRPr lang="en-US" sz="4000" dirty="0">
              <a:solidFill>
                <a:schemeClr val="bg1"/>
              </a:solidFill>
              <a:latin typeface="Century Gothic" panose="020B0502020202020204" pitchFamily="34" charset="0"/>
            </a:endParaRPr>
          </a:p>
        </p:txBody>
      </p:sp>
      <p:pic>
        <p:nvPicPr>
          <p:cNvPr id="9" name="Picture 8" descr="J Williams - Rincon Creek.jpg"/>
          <p:cNvPicPr>
            <a:picLocks noChangeAspect="1"/>
          </p:cNvPicPr>
          <p:nvPr/>
        </p:nvPicPr>
        <p:blipFill>
          <a:blip r:embed="rId3" cstate="print"/>
          <a:stretch>
            <a:fillRect/>
          </a:stretch>
        </p:blipFill>
        <p:spPr>
          <a:xfrm>
            <a:off x="0" y="1222744"/>
            <a:ext cx="7854337" cy="5518293"/>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2" name="Rectangle 11"/>
          <p:cNvSpPr/>
          <p:nvPr/>
        </p:nvSpPr>
        <p:spPr>
          <a:xfrm>
            <a:off x="7951076" y="1799217"/>
            <a:ext cx="4240924" cy="5293757"/>
          </a:xfrm>
          <a:prstGeom prst="rect">
            <a:avLst/>
          </a:prstGeom>
        </p:spPr>
        <p:txBody>
          <a:bodyPr wrap="square">
            <a:spAutoFit/>
          </a:bodyPr>
          <a:lstStyle/>
          <a:p>
            <a:pPr algn="ctr"/>
            <a:r>
              <a:rPr lang="en-US" sz="2400" b="1" dirty="0" smtClean="0">
                <a:solidFill>
                  <a:schemeClr val="bg2">
                    <a:lumMod val="50000"/>
                  </a:schemeClr>
                </a:solidFill>
              </a:rPr>
              <a:t>USGS Stream Gauge Data</a:t>
            </a:r>
          </a:p>
          <a:p>
            <a:pPr algn="ctr"/>
            <a:endParaRPr lang="en-US" sz="2400" b="1" dirty="0" smtClean="0">
              <a:solidFill>
                <a:schemeClr val="bg2">
                  <a:lumMod val="50000"/>
                </a:schemeClr>
              </a:solidFill>
            </a:endParaRPr>
          </a:p>
          <a:p>
            <a:pPr>
              <a:buClr>
                <a:srgbClr val="73A9DB"/>
              </a:buClr>
              <a:buFont typeface="Webdings" pitchFamily="18" charset="2"/>
              <a:buChar char=""/>
            </a:pPr>
            <a:r>
              <a:rPr lang="en-US" sz="2000" dirty="0" smtClean="0">
                <a:solidFill>
                  <a:schemeClr val="bg2">
                    <a:lumMod val="50000"/>
                  </a:schemeClr>
                </a:solidFill>
              </a:rPr>
              <a:t>Stream gauge water data was provided by the USGS.</a:t>
            </a:r>
          </a:p>
          <a:p>
            <a:pPr>
              <a:buClr>
                <a:srgbClr val="73A9DB"/>
              </a:buClr>
              <a:buFont typeface="Webdings" pitchFamily="18" charset="2"/>
              <a:buChar char=""/>
            </a:pPr>
            <a:endParaRPr lang="en-US" sz="2000" dirty="0" smtClean="0">
              <a:solidFill>
                <a:schemeClr val="bg2">
                  <a:lumMod val="50000"/>
                </a:schemeClr>
              </a:solidFill>
            </a:endParaRPr>
          </a:p>
          <a:p>
            <a:pPr>
              <a:buClr>
                <a:srgbClr val="73A9DB"/>
              </a:buClr>
              <a:buFont typeface="Webdings" pitchFamily="18" charset="2"/>
              <a:buChar char=""/>
            </a:pPr>
            <a:r>
              <a:rPr lang="en-US" sz="2000" dirty="0" smtClean="0">
                <a:solidFill>
                  <a:schemeClr val="bg2">
                    <a:lumMod val="50000"/>
                  </a:schemeClr>
                </a:solidFill>
              </a:rPr>
              <a:t>For this term, the team focused on data from the Rincon Creek.</a:t>
            </a:r>
          </a:p>
          <a:p>
            <a:pPr>
              <a:buClr>
                <a:srgbClr val="73A9DB"/>
              </a:buClr>
            </a:pPr>
            <a:endParaRPr lang="en-US" sz="2000" dirty="0" smtClean="0">
              <a:solidFill>
                <a:schemeClr val="bg2">
                  <a:lumMod val="50000"/>
                </a:schemeClr>
              </a:solidFill>
            </a:endParaRPr>
          </a:p>
          <a:p>
            <a:pPr>
              <a:buClr>
                <a:srgbClr val="73A9DB"/>
              </a:buClr>
              <a:buFont typeface="Webdings" pitchFamily="18" charset="2"/>
              <a:buChar char=""/>
            </a:pPr>
            <a:r>
              <a:rPr lang="en-US" sz="2000" dirty="0" smtClean="0">
                <a:solidFill>
                  <a:schemeClr val="bg2">
                    <a:lumMod val="50000"/>
                  </a:schemeClr>
                </a:solidFill>
              </a:rPr>
              <a:t>This stream flow data was then compared to snow data from </a:t>
            </a:r>
            <a:r>
              <a:rPr lang="en-US" sz="2000" dirty="0" err="1" smtClean="0">
                <a:solidFill>
                  <a:schemeClr val="bg2">
                    <a:lumMod val="50000"/>
                  </a:schemeClr>
                </a:solidFill>
              </a:rPr>
              <a:t>Landsat</a:t>
            </a:r>
            <a:r>
              <a:rPr lang="en-US" sz="2000" dirty="0" smtClean="0">
                <a:solidFill>
                  <a:schemeClr val="bg2">
                    <a:lumMod val="50000"/>
                  </a:schemeClr>
                </a:solidFill>
              </a:rPr>
              <a:t> and MODIS.</a:t>
            </a:r>
          </a:p>
          <a:p>
            <a:endParaRPr lang="en-US" sz="2400" dirty="0" smtClean="0">
              <a:solidFill>
                <a:schemeClr val="bg2">
                  <a:lumMod val="50000"/>
                </a:schemeClr>
              </a:solidFill>
            </a:endParaRPr>
          </a:p>
          <a:p>
            <a:endParaRPr lang="en-US" sz="2400" dirty="0" smtClean="0">
              <a:solidFill>
                <a:schemeClr val="bg2">
                  <a:lumMod val="50000"/>
                </a:schemeClr>
              </a:solidFill>
            </a:endParaRPr>
          </a:p>
          <a:p>
            <a:pPr algn="ctr"/>
            <a:endParaRPr lang="en-US" sz="2400" b="1" dirty="0" smtClean="0">
              <a:solidFill>
                <a:schemeClr val="bg2">
                  <a:lumMod val="50000"/>
                </a:schemeClr>
              </a:solidFill>
            </a:endParaRPr>
          </a:p>
          <a:p>
            <a:pPr>
              <a:buFont typeface="Century Gothic" pitchFamily="34" charset="0"/>
              <a:buChar char="►"/>
            </a:pPr>
            <a:endParaRPr lang="en-US" dirty="0">
              <a:solidFill>
                <a:schemeClr val="bg2">
                  <a:lumMod val="50000"/>
                </a:schemeClr>
              </a:solidFill>
            </a:endParaRPr>
          </a:p>
        </p:txBody>
      </p:sp>
      <p:sp>
        <p:nvSpPr>
          <p:cNvPr id="5" name="Text Placeholder 4"/>
          <p:cNvSpPr>
            <a:spLocks noGrp="1"/>
          </p:cNvSpPr>
          <p:nvPr>
            <p:ph type="body" sz="quarter" idx="13"/>
          </p:nvPr>
        </p:nvSpPr>
        <p:spPr>
          <a:xfrm>
            <a:off x="15639" y="6507909"/>
            <a:ext cx="4824247" cy="236483"/>
          </a:xfrm>
          <a:prstGeom prst="rect">
            <a:avLst/>
          </a:prstGeom>
          <a:noFill/>
        </p:spPr>
        <p:txBody>
          <a:bodyPr>
            <a:noAutofit/>
          </a:bodyPr>
          <a:lstStyle/>
          <a:p>
            <a:r>
              <a:rPr lang="en-US" dirty="0" smtClean="0">
                <a:solidFill>
                  <a:schemeClr val="bg1"/>
                </a:solidFill>
              </a:rPr>
              <a:t>Image Credit: National Park Service</a:t>
            </a:r>
            <a:endParaRPr lang="en-US" dirty="0">
              <a:solidFill>
                <a:schemeClr val="bg1"/>
              </a:solidFill>
            </a:endParaRPr>
          </a:p>
        </p:txBody>
      </p:sp>
    </p:spTree>
    <p:extLst>
      <p:ext uri="{BB962C8B-B14F-4D97-AF65-F5344CB8AC3E}">
        <p14:creationId xmlns:p14="http://schemas.microsoft.com/office/powerpoint/2010/main" xmlns="" val="35707399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6008</TotalTime>
  <Words>2213</Words>
  <Application>Microsoft Office PowerPoint</Application>
  <PresentationFormat>Custom</PresentationFormat>
  <Paragraphs>233</Paragraphs>
  <Slides>15</Slides>
  <Notes>15</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vector>
  </TitlesOfParts>
  <Company>HPES ACES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NASA</cp:lastModifiedBy>
  <cp:revision>487</cp:revision>
  <dcterms:created xsi:type="dcterms:W3CDTF">2015-05-18T13:26:09Z</dcterms:created>
  <dcterms:modified xsi:type="dcterms:W3CDTF">2016-11-18T21:36:22Z</dcterms:modified>
</cp:coreProperties>
</file>