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69" r:id="rId3"/>
    <p:sldId id="258" r:id="rId4"/>
    <p:sldId id="259" r:id="rId5"/>
    <p:sldId id="260" r:id="rId6"/>
    <p:sldId id="261" r:id="rId7"/>
    <p:sldId id="263" r:id="rId8"/>
    <p:sldId id="275" r:id="rId9"/>
    <p:sldId id="273" r:id="rId10"/>
    <p:sldId id="276" r:id="rId11"/>
    <p:sldId id="265" r:id="rId12"/>
    <p:sldId id="272" r:id="rId13"/>
    <p:sldId id="277" r:id="rId14"/>
    <p:sldId id="274" r:id="rId15"/>
    <p:sldId id="267" r:id="rId16"/>
    <p:sldId id="268"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4" clrIdx="0"/>
  <p:cmAuthor id="1" name="Orne, Tiffani N. (LARC-E3)[SSAI DEVELOP]" initials="OTN(D" lastIdx="10" clrIdx="1">
    <p:extLst/>
  </p:cmAuthor>
  <p:cmAuthor id="2" name="Wuyang Cai" initials="WC"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79" autoAdjust="0"/>
  </p:normalViewPr>
  <p:slideViewPr>
    <p:cSldViewPr snapToGrid="0">
      <p:cViewPr>
        <p:scale>
          <a:sx n="124" d="100"/>
          <a:sy n="124" d="100"/>
        </p:scale>
        <p:origin x="-1254" y="-14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7-24T11:34:49.211" idx="2">
    <p:pos x="5162" y="436"/>
    <p:text>I changed the picture to the one taken by us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202573332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sz="1100" dirty="0">
                <a:latin typeface="Century Gothic"/>
                <a:ea typeface="Century Gothic"/>
                <a:cs typeface="Century Gothic"/>
                <a:sym typeface="Century Gothic"/>
              </a:rPr>
              <a:t>From the University of Georgia NASA DEVELOP </a:t>
            </a:r>
            <a:r>
              <a:rPr lang="en-US" sz="1100" dirty="0" smtClean="0">
                <a:latin typeface="Century Gothic"/>
                <a:ea typeface="Century Gothic"/>
                <a:cs typeface="Century Gothic"/>
                <a:sym typeface="Century Gothic"/>
              </a:rPr>
              <a:t>node.</a:t>
            </a:r>
          </a:p>
          <a:p>
            <a:pPr>
              <a:spcBef>
                <a:spcPts val="0"/>
              </a:spcBef>
              <a:buNone/>
            </a:pPr>
            <a:r>
              <a:rPr lang="en-US" sz="1100" dirty="0" smtClean="0">
                <a:latin typeface="Century Gothic"/>
                <a:ea typeface="Century Gothic"/>
                <a:cs typeface="Century Gothic"/>
                <a:sym typeface="Century Gothic"/>
              </a:rPr>
              <a:t>Hello,</a:t>
            </a:r>
            <a:r>
              <a:rPr lang="en-US" sz="1100" baseline="0" dirty="0" smtClean="0">
                <a:latin typeface="Century Gothic"/>
                <a:ea typeface="Century Gothic"/>
                <a:cs typeface="Century Gothic"/>
                <a:sym typeface="Century Gothic"/>
              </a:rPr>
              <a:t> we are the Southeast Ecological Forecasting Team from the University of Georgia. Our project is titled </a:t>
            </a:r>
            <a:r>
              <a:rPr lang="en-US" sz="1100" b="0" i="1" u="none" strike="noStrike" cap="none" baseline="0" dirty="0" smtClean="0">
                <a:solidFill>
                  <a:schemeClr val="dk1"/>
                </a:solidFill>
                <a:latin typeface="Century Gothic"/>
                <a:ea typeface="Century Gothic"/>
                <a:cs typeface="Century Gothic"/>
                <a:sym typeface="Century Gothic"/>
              </a:rPr>
              <a:t>Utilizing NASA Earth Observations and Proximal Remote Sensing </a:t>
            </a:r>
            <a:r>
              <a:rPr lang="en-US" sz="1100" i="1" dirty="0" smtClean="0">
                <a:solidFill>
                  <a:schemeClr val="dk1"/>
                </a:solidFill>
                <a:latin typeface="Century Gothic"/>
                <a:ea typeface="Century Gothic"/>
                <a:cs typeface="Century Gothic"/>
                <a:sym typeface="Century Gothic"/>
              </a:rPr>
              <a:t>to Map</a:t>
            </a:r>
            <a:r>
              <a:rPr lang="en-US" sz="1100" b="0" i="1" u="none" strike="noStrike" cap="none" baseline="0" dirty="0" smtClean="0">
                <a:solidFill>
                  <a:schemeClr val="dk1"/>
                </a:solidFill>
                <a:latin typeface="Century Gothic"/>
                <a:ea typeface="Century Gothic"/>
                <a:cs typeface="Century Gothic"/>
                <a:sym typeface="Century Gothic"/>
              </a:rPr>
              <a:t> the </a:t>
            </a:r>
            <a:r>
              <a:rPr lang="en-US" sz="1100" b="0" i="1" u="none" strike="noStrike" cap="none" baseline="0" dirty="0" err="1" smtClean="0">
                <a:solidFill>
                  <a:schemeClr val="dk1"/>
                </a:solidFill>
                <a:latin typeface="Century Gothic"/>
                <a:ea typeface="Century Gothic"/>
                <a:cs typeface="Century Gothic"/>
                <a:sym typeface="Century Gothic"/>
              </a:rPr>
              <a:t>Spatio</a:t>
            </a:r>
            <a:r>
              <a:rPr lang="en-US" sz="1100" b="0" i="1" u="none" strike="noStrike" cap="none" baseline="0" dirty="0" smtClean="0">
                <a:solidFill>
                  <a:schemeClr val="dk1"/>
                </a:solidFill>
                <a:latin typeface="Century Gothic"/>
                <a:ea typeface="Century Gothic"/>
                <a:cs typeface="Century Gothic"/>
                <a:sym typeface="Century Gothic"/>
              </a:rPr>
              <a:t>-temporal Distribution of </a:t>
            </a:r>
            <a:r>
              <a:rPr lang="en-US" sz="1100" b="0" i="0" u="none" strike="noStrike" cap="none" baseline="0" dirty="0" err="1" smtClean="0">
                <a:solidFill>
                  <a:schemeClr val="dk1"/>
                </a:solidFill>
                <a:latin typeface="Century Gothic"/>
                <a:ea typeface="Century Gothic"/>
                <a:cs typeface="Century Gothic"/>
                <a:sym typeface="Century Gothic"/>
              </a:rPr>
              <a:t>Hydrilla</a:t>
            </a:r>
            <a:r>
              <a:rPr lang="en-US" sz="1100" b="0" i="0" u="none" strike="noStrike" cap="none" baseline="0" dirty="0" smtClean="0">
                <a:solidFill>
                  <a:schemeClr val="dk1"/>
                </a:solidFill>
                <a:latin typeface="Century Gothic"/>
                <a:ea typeface="Century Gothic"/>
                <a:cs typeface="Century Gothic"/>
                <a:sym typeface="Century Gothic"/>
              </a:rPr>
              <a:t> </a:t>
            </a:r>
            <a:r>
              <a:rPr lang="en-US" sz="1100" b="0" i="0" u="none" strike="noStrike" cap="none" baseline="0" dirty="0" err="1" smtClean="0">
                <a:solidFill>
                  <a:schemeClr val="dk1"/>
                </a:solidFill>
                <a:latin typeface="Century Gothic"/>
                <a:ea typeface="Century Gothic"/>
                <a:cs typeface="Century Gothic"/>
                <a:sym typeface="Century Gothic"/>
              </a:rPr>
              <a:t>verticillata</a:t>
            </a:r>
            <a:endParaRPr lang="en-US" sz="1100" dirty="0">
              <a:latin typeface="Century Gothic"/>
              <a:ea typeface="Century Gothic"/>
              <a:cs typeface="Century Gothic"/>
              <a:sym typeface="Century Gothic"/>
            </a:endParaRPr>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1174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8" name="Shape 1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0" dirty="0" smtClean="0">
                    <a:solidFill>
                      <a:srgbClr val="767171"/>
                    </a:solidFill>
                    <a:latin typeface="Century Gothic "/>
                    <a:ea typeface="Calibri"/>
                    <a:cs typeface="Calibri"/>
                    <a:sym typeface="Calibri"/>
                  </a:rPr>
                  <a:t>We used</a:t>
                </a:r>
                <a:r>
                  <a:rPr lang="en-US" sz="1200" b="0" i="0" u="none" kern="0" baseline="0" dirty="0" smtClean="0">
                    <a:solidFill>
                      <a:srgbClr val="767171"/>
                    </a:solidFill>
                    <a:latin typeface="Century Gothic "/>
                    <a:ea typeface="Calibri"/>
                    <a:cs typeface="Calibri"/>
                    <a:sym typeface="Calibri"/>
                  </a:rPr>
                  <a:t> two vegetation indices to analyze our </a:t>
                </a:r>
                <a:r>
                  <a:rPr lang="en-US" sz="1200" b="0" i="0" u="none" kern="0" baseline="0" dirty="0" err="1" smtClean="0">
                    <a:solidFill>
                      <a:srgbClr val="767171"/>
                    </a:solidFill>
                    <a:latin typeface="Century Gothic "/>
                    <a:ea typeface="Calibri"/>
                    <a:cs typeface="Calibri"/>
                    <a:sym typeface="Calibri"/>
                  </a:rPr>
                  <a:t>landsat</a:t>
                </a:r>
                <a:r>
                  <a:rPr lang="en-US" sz="1200" b="0" i="0" u="none" kern="0" baseline="0" dirty="0" smtClean="0">
                    <a:solidFill>
                      <a:srgbClr val="767171"/>
                    </a:solidFill>
                    <a:latin typeface="Century Gothic "/>
                    <a:ea typeface="Calibri"/>
                    <a:cs typeface="Calibri"/>
                    <a:sym typeface="Calibri"/>
                  </a:rPr>
                  <a:t> 8 imagery. To identify topped out vegetation we used the Normalized Difference Vegetation Index. This allowed us to locate the surface </a:t>
                </a:r>
                <a:r>
                  <a:rPr lang="en-US" sz="1200" b="0" i="0" u="none" kern="0" baseline="0" dirty="0" err="1" smtClean="0">
                    <a:solidFill>
                      <a:srgbClr val="767171"/>
                    </a:solidFill>
                    <a:latin typeface="Century Gothic "/>
                    <a:ea typeface="Calibri"/>
                    <a:cs typeface="Calibri"/>
                    <a:sym typeface="Calibri"/>
                  </a:rPr>
                  <a:t>vegation</a:t>
                </a:r>
                <a:r>
                  <a:rPr lang="en-US" sz="1200" b="0" i="0" u="none" kern="0" baseline="0" dirty="0" smtClean="0">
                    <a:solidFill>
                      <a:srgbClr val="767171"/>
                    </a:solidFill>
                    <a:latin typeface="Century Gothic "/>
                    <a:ea typeface="Calibri"/>
                    <a:cs typeface="Calibri"/>
                    <a:sym typeface="Calibri"/>
                  </a:rPr>
                  <a:t> and mask it out to perform our next vegetation index which looks at submerged vegetation </a:t>
                </a:r>
                <a:r>
                  <a:rPr lang="en-US" sz="1200" b="0" i="0" u="none" kern="0" baseline="0" dirty="0" err="1" smtClean="0">
                    <a:solidFill>
                      <a:srgbClr val="767171"/>
                    </a:solidFill>
                    <a:latin typeface="Century Gothic "/>
                    <a:ea typeface="Calibri"/>
                    <a:cs typeface="Calibri"/>
                    <a:sym typeface="Calibri"/>
                  </a:rPr>
                  <a:t>witin</a:t>
                </a:r>
                <a:r>
                  <a:rPr lang="en-US" sz="1200" b="0" i="0" u="none" kern="0" baseline="0" dirty="0" smtClean="0">
                    <a:solidFill>
                      <a:srgbClr val="767171"/>
                    </a:solidFill>
                    <a:latin typeface="Century Gothic "/>
                    <a:ea typeface="Calibri"/>
                    <a:cs typeface="Calibri"/>
                    <a:sym typeface="Calibri"/>
                  </a:rPr>
                  <a:t> the lake body, VARI or Visible Atmospherically Resistant Index.</a:t>
                </a:r>
                <a:endParaRPr lang="en-US" sz="1200" b="0" i="0" u="none"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u="sng"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kern="0" dirty="0" smtClean="0">
                    <a:solidFill>
                      <a:srgbClr val="767171"/>
                    </a:solidFill>
                    <a:latin typeface="Century Gothic "/>
                    <a:ea typeface="Calibri"/>
                    <a:cs typeface="Calibri"/>
                    <a:sym typeface="Calibri"/>
                  </a:rPr>
                  <a:t>Vegetation Indices</a:t>
                </a:r>
              </a:p>
              <a:p>
                <a:pPr lvl="0" algn="l">
                  <a:buSzPct val="25000"/>
                </a:pPr>
                <a:r>
                  <a:rPr lang="en-US" sz="1200" b="1" dirty="0" smtClean="0">
                    <a:solidFill>
                      <a:srgbClr val="767171"/>
                    </a:solidFill>
                    <a:latin typeface="Century Gothic "/>
                  </a:rPr>
                  <a:t>Visible Atmospherically Resistant </a:t>
                </a:r>
                <a:r>
                  <a:rPr lang="en-US" sz="1200" b="1" dirty="0">
                    <a:solidFill>
                      <a:srgbClr val="767171"/>
                    </a:solidFill>
                    <a:latin typeface="Century Gothic "/>
                  </a:rPr>
                  <a:t>Index </a:t>
                </a:r>
                <a:r>
                  <a:rPr lang="en-US" sz="1200" dirty="0">
                    <a:solidFill>
                      <a:srgbClr val="767171"/>
                    </a:solidFill>
                    <a:latin typeface="Century Gothic "/>
                  </a:rPr>
                  <a:t>(</a:t>
                </a:r>
                <a:r>
                  <a:rPr lang="en-US" sz="1200" b="1" dirty="0">
                    <a:solidFill>
                      <a:srgbClr val="767171"/>
                    </a:solidFill>
                    <a:latin typeface="Century Gothic "/>
                  </a:rPr>
                  <a:t>VARI)</a:t>
                </a:r>
              </a:p>
              <a:p>
                <a:pPr lvl="0" algn="l">
                  <a:buSzPct val="25000"/>
                </a:pPr>
                <a:r>
                  <a:rPr lang="en-US" sz="1200" b="1" dirty="0">
                    <a:solidFill>
                      <a:srgbClr val="767171"/>
                    </a:solidFill>
                    <a:latin typeface="Century Gothic "/>
                    <a:ea typeface="Calibri"/>
                    <a:cs typeface="Calibri"/>
                    <a:sym typeface="Calibri"/>
                  </a:rPr>
                  <a:t>VARI= </a:t>
                </a:r>
                <a14:m>
                  <m:oMath xmlns:m="http://schemas.openxmlformats.org/officeDocument/2006/math">
                    <m:f>
                      <m:fPr>
                        <m:ctrlPr>
                          <a:rPr lang="ar-AE" sz="1200" b="1" i="1">
                            <a:solidFill>
                              <a:srgbClr val="767171"/>
                            </a:solidFill>
                            <a:latin typeface="Cambria Math"/>
                            <a:ea typeface="Calibri"/>
                            <a:cs typeface="Calibri"/>
                            <a:sym typeface="Calibri"/>
                          </a:rPr>
                        </m:ctrlPr>
                      </m:fPr>
                      <m:num>
                        <m:r>
                          <a:rPr lang="en-US" sz="1200" b="1">
                            <a:solidFill>
                              <a:srgbClr val="767171"/>
                            </a:solidFill>
                            <a:latin typeface="Cambria Math"/>
                            <a:ea typeface="Calibri"/>
                            <a:cs typeface="Calibri"/>
                            <a:sym typeface="Calibri"/>
                          </a:rPr>
                          <m:t>𝐆𝐫𝐞𝐞𝐧</m:t>
                        </m:r>
                        <m:r>
                          <a:rPr lang="en-US" sz="1200" b="1">
                            <a:solidFill>
                              <a:srgbClr val="767171"/>
                            </a:solidFill>
                            <a:latin typeface="Cambria Math"/>
                            <a:ea typeface="Calibri"/>
                            <a:cs typeface="Calibri"/>
                            <a:sym typeface="Calibri"/>
                          </a:rPr>
                          <m:t>−</m:t>
                        </m:r>
                        <m:r>
                          <a:rPr lang="en-US" sz="1200" b="1">
                            <a:solidFill>
                              <a:srgbClr val="767171"/>
                            </a:solidFill>
                            <a:latin typeface="Cambria Math"/>
                            <a:ea typeface="Calibri"/>
                            <a:cs typeface="Calibri"/>
                            <a:sym typeface="Calibri"/>
                          </a:rPr>
                          <m:t>𝑹𝒆𝒅</m:t>
                        </m:r>
                      </m:num>
                      <m:den>
                        <m:r>
                          <a:rPr lang="en-US" sz="1200" b="1">
                            <a:solidFill>
                              <a:srgbClr val="767171"/>
                            </a:solidFill>
                            <a:latin typeface="Cambria Math"/>
                            <a:ea typeface="Calibri"/>
                            <a:cs typeface="Calibri"/>
                            <a:sym typeface="Calibri"/>
                          </a:rPr>
                          <m:t>𝐆𝐫𝐞𝐞𝐧</m:t>
                        </m:r>
                        <m:r>
                          <a:rPr lang="en-US" sz="1200" b="1">
                            <a:solidFill>
                              <a:srgbClr val="767171"/>
                            </a:solidFill>
                            <a:latin typeface="Cambria Math"/>
                            <a:ea typeface="Calibri"/>
                            <a:cs typeface="Calibri"/>
                            <a:sym typeface="Calibri"/>
                          </a:rPr>
                          <m:t>+</m:t>
                        </m:r>
                        <m:r>
                          <a:rPr lang="en-US" sz="1200" b="1">
                            <a:solidFill>
                              <a:srgbClr val="767171"/>
                            </a:solidFill>
                            <a:latin typeface="Cambria Math"/>
                            <a:ea typeface="Calibri"/>
                            <a:cs typeface="Calibri"/>
                            <a:sym typeface="Calibri"/>
                          </a:rPr>
                          <m:t>𝑹𝒆𝒅</m:t>
                        </m:r>
                      </m:den>
                    </m:f>
                  </m:oMath>
                </a14:m>
                <a:endParaRPr lang="ar-AE" sz="1200" b="1" dirty="0">
                  <a:solidFill>
                    <a:srgbClr val="767171"/>
                  </a:solidFill>
                  <a:latin typeface="Century Gothic "/>
                  <a:ea typeface="Calibri"/>
                  <a:cs typeface="Calibri"/>
                  <a:sym typeface="Calibri"/>
                </a:endParaRPr>
              </a:p>
              <a:p>
                <a:pPr lvl="0" algn="l">
                  <a:buSzPct val="25000"/>
                </a:pPr>
                <a:endParaRPr lang="ar-AE" sz="1200" b="1" dirty="0">
                  <a:solidFill>
                    <a:srgbClr val="767171"/>
                  </a:solidFill>
                  <a:latin typeface="Century Gothic "/>
                  <a:ea typeface="Calibri"/>
                  <a:cs typeface="Calibri"/>
                  <a:sym typeface="Calibri"/>
                </a:endParaRPr>
              </a:p>
              <a:p>
                <a:pPr lvl="0" algn="l">
                  <a:buSzPct val="25000"/>
                </a:pPr>
                <a:r>
                  <a:rPr lang="en-US" sz="1200" b="1" dirty="0">
                    <a:solidFill>
                      <a:srgbClr val="767171"/>
                    </a:solidFill>
                    <a:latin typeface="Century Gothic "/>
                  </a:rPr>
                  <a:t>Normalized Difference </a:t>
                </a:r>
                <a:r>
                  <a:rPr lang="en-US" sz="1200" b="1" dirty="0" smtClean="0">
                    <a:solidFill>
                      <a:srgbClr val="767171"/>
                    </a:solidFill>
                    <a:latin typeface="Century Gothic "/>
                  </a:rPr>
                  <a:t>Vegetation </a:t>
                </a:r>
                <a:r>
                  <a:rPr lang="en-US" sz="1200" b="1" dirty="0">
                    <a:solidFill>
                      <a:srgbClr val="767171"/>
                    </a:solidFill>
                    <a:latin typeface="Century Gothic "/>
                  </a:rPr>
                  <a:t>Index</a:t>
                </a:r>
                <a:r>
                  <a:rPr lang="en-US" sz="1200" dirty="0">
                    <a:solidFill>
                      <a:srgbClr val="767171"/>
                    </a:solidFill>
                    <a:latin typeface="Century Gothic "/>
                  </a:rPr>
                  <a:t> (</a:t>
                </a:r>
                <a:r>
                  <a:rPr lang="en-US" sz="1200" b="1" dirty="0">
                    <a:solidFill>
                      <a:srgbClr val="767171"/>
                    </a:solidFill>
                    <a:latin typeface="Century Gothic "/>
                  </a:rPr>
                  <a:t>NDVI</a:t>
                </a:r>
                <a:r>
                  <a:rPr lang="en-US" sz="1200" dirty="0">
                    <a:solidFill>
                      <a:srgbClr val="767171"/>
                    </a:solidFill>
                    <a:latin typeface="Century Gothic "/>
                  </a:rPr>
                  <a:t>)</a:t>
                </a:r>
                <a:endParaRPr lang="en-US" sz="1200" b="1" dirty="0">
                  <a:solidFill>
                    <a:srgbClr val="767171"/>
                  </a:solidFill>
                  <a:latin typeface="Century Gothic "/>
                  <a:ea typeface="Calibri"/>
                  <a:cs typeface="Calibri"/>
                  <a:sym typeface="Calibri"/>
                </a:endParaRPr>
              </a:p>
              <a:p>
                <a:pPr lvl="0" algn="l">
                  <a:buSzPct val="25000"/>
                </a:pPr>
                <a:r>
                  <a:rPr lang="en-US" sz="1200" b="1" dirty="0">
                    <a:solidFill>
                      <a:srgbClr val="767171"/>
                    </a:solidFill>
                    <a:latin typeface="Century Gothic "/>
                    <a:ea typeface="Calibri"/>
                    <a:cs typeface="Calibri"/>
                    <a:sym typeface="Calibri"/>
                  </a:rPr>
                  <a:t>NDVI=</a:t>
                </a:r>
                <a14:m>
                  <m:oMath xmlns:m="http://schemas.openxmlformats.org/officeDocument/2006/math">
                    <m:f>
                      <m:fPr>
                        <m:ctrlPr>
                          <a:rPr lang="ar-AE" sz="1200" b="1" i="1">
                            <a:solidFill>
                              <a:srgbClr val="767171"/>
                            </a:solidFill>
                            <a:latin typeface="Cambria Math"/>
                            <a:ea typeface="Calibri"/>
                            <a:cs typeface="Calibri"/>
                            <a:sym typeface="Calibri"/>
                          </a:rPr>
                        </m:ctrlPr>
                      </m:fPr>
                      <m:num>
                        <m:r>
                          <a:rPr lang="en-US" sz="1200" b="1">
                            <a:solidFill>
                              <a:srgbClr val="767171"/>
                            </a:solidFill>
                            <a:latin typeface="Cambria Math"/>
                            <a:ea typeface="Calibri"/>
                            <a:cs typeface="Calibri"/>
                            <a:sym typeface="Calibri"/>
                          </a:rPr>
                          <m:t>𝑵𝑰𝑹</m:t>
                        </m:r>
                        <m:r>
                          <a:rPr lang="en-US" sz="1200" b="1">
                            <a:solidFill>
                              <a:srgbClr val="767171"/>
                            </a:solidFill>
                            <a:latin typeface="Cambria Math"/>
                            <a:ea typeface="Calibri"/>
                            <a:cs typeface="Calibri"/>
                            <a:sym typeface="Calibri"/>
                          </a:rPr>
                          <m:t>−</m:t>
                        </m:r>
                        <m:r>
                          <a:rPr lang="en-US" sz="1200" b="1">
                            <a:solidFill>
                              <a:srgbClr val="767171"/>
                            </a:solidFill>
                            <a:latin typeface="Cambria Math"/>
                            <a:ea typeface="Calibri"/>
                            <a:cs typeface="Calibri"/>
                            <a:sym typeface="Calibri"/>
                          </a:rPr>
                          <m:t>𝑹𝒆𝒅</m:t>
                        </m:r>
                      </m:num>
                      <m:den>
                        <m:r>
                          <a:rPr lang="en-US" sz="1200" b="1">
                            <a:solidFill>
                              <a:srgbClr val="767171"/>
                            </a:solidFill>
                            <a:latin typeface="Cambria Math"/>
                            <a:ea typeface="Calibri"/>
                            <a:cs typeface="Calibri"/>
                            <a:sym typeface="Calibri"/>
                          </a:rPr>
                          <m:t>𝑵𝑰𝑹</m:t>
                        </m:r>
                        <m:r>
                          <a:rPr lang="en-US" sz="1200" b="1">
                            <a:solidFill>
                              <a:srgbClr val="767171"/>
                            </a:solidFill>
                            <a:latin typeface="Cambria Math"/>
                            <a:ea typeface="Calibri"/>
                            <a:cs typeface="Calibri"/>
                            <a:sym typeface="Calibri"/>
                          </a:rPr>
                          <m:t>+</m:t>
                        </m:r>
                        <m:r>
                          <a:rPr lang="en-US" sz="1200" b="1">
                            <a:solidFill>
                              <a:srgbClr val="767171"/>
                            </a:solidFill>
                            <a:latin typeface="Cambria Math"/>
                            <a:ea typeface="Calibri"/>
                            <a:cs typeface="Calibri"/>
                            <a:sym typeface="Calibri"/>
                          </a:rPr>
                          <m:t>𝑹𝒆𝒅</m:t>
                        </m:r>
                      </m:den>
                    </m:f>
                  </m:oMath>
                </a14:m>
                <a:endParaRPr lang="ar-AE" sz="1200" b="1" dirty="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ar-AE" sz="1200" b="1" i="1" u="sng"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ar-AE" sz="1200" b="1" i="1" u="sng" kern="0" dirty="0" smtClean="0">
                  <a:solidFill>
                    <a:srgbClr val="767171"/>
                  </a:solidFill>
                  <a:latin typeface="Century Gothic "/>
                  <a:ea typeface="Calibri"/>
                  <a:cs typeface="Calibri"/>
                  <a:sym typeface="Calibri"/>
                </a:endParaRPr>
              </a:p>
              <a:p>
                <a:pPr>
                  <a:spcBef>
                    <a:spcPts val="0"/>
                  </a:spcBef>
                  <a:buNone/>
                </a:pPr>
                <a:endParaRPr dirty="0"/>
              </a:p>
            </p:txBody>
          </p:sp>
        </mc:Choice>
        <mc:Fallback xmlns="">
          <p:sp>
            <p:nvSpPr>
              <p:cNvPr id="178" name="Shape 1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0" dirty="0" smtClean="0">
                    <a:solidFill>
                      <a:srgbClr val="767171"/>
                    </a:solidFill>
                    <a:latin typeface="Century Gothic "/>
                    <a:ea typeface="Calibri"/>
                    <a:cs typeface="Calibri"/>
                    <a:sym typeface="Calibri"/>
                  </a:rPr>
                  <a:t>We used</a:t>
                </a:r>
                <a:r>
                  <a:rPr lang="en-US" sz="1200" b="0" i="0" u="none" kern="0" baseline="0" dirty="0" smtClean="0">
                    <a:solidFill>
                      <a:srgbClr val="767171"/>
                    </a:solidFill>
                    <a:latin typeface="Century Gothic "/>
                    <a:ea typeface="Calibri"/>
                    <a:cs typeface="Calibri"/>
                    <a:sym typeface="Calibri"/>
                  </a:rPr>
                  <a:t> two vegetation indices to analyze our </a:t>
                </a:r>
                <a:r>
                  <a:rPr lang="en-US" sz="1200" b="0" i="0" u="none" kern="0" baseline="0" dirty="0" err="1" smtClean="0">
                    <a:solidFill>
                      <a:srgbClr val="767171"/>
                    </a:solidFill>
                    <a:latin typeface="Century Gothic "/>
                    <a:ea typeface="Calibri"/>
                    <a:cs typeface="Calibri"/>
                    <a:sym typeface="Calibri"/>
                  </a:rPr>
                  <a:t>landsat</a:t>
                </a:r>
                <a:r>
                  <a:rPr lang="en-US" sz="1200" b="0" i="0" u="none" kern="0" baseline="0" dirty="0" smtClean="0">
                    <a:solidFill>
                      <a:srgbClr val="767171"/>
                    </a:solidFill>
                    <a:latin typeface="Century Gothic "/>
                    <a:ea typeface="Calibri"/>
                    <a:cs typeface="Calibri"/>
                    <a:sym typeface="Calibri"/>
                  </a:rPr>
                  <a:t> 8 imagery. To identify topped out vegetation we used the Normalized Difference Vegetation Index. This allowed us to locate the surface </a:t>
                </a:r>
                <a:r>
                  <a:rPr lang="en-US" sz="1200" b="0" i="0" u="none" kern="0" baseline="0" dirty="0" err="1" smtClean="0">
                    <a:solidFill>
                      <a:srgbClr val="767171"/>
                    </a:solidFill>
                    <a:latin typeface="Century Gothic "/>
                    <a:ea typeface="Calibri"/>
                    <a:cs typeface="Calibri"/>
                    <a:sym typeface="Calibri"/>
                  </a:rPr>
                  <a:t>vegation</a:t>
                </a:r>
                <a:r>
                  <a:rPr lang="en-US" sz="1200" b="0" i="0" u="none" kern="0" baseline="0" dirty="0" smtClean="0">
                    <a:solidFill>
                      <a:srgbClr val="767171"/>
                    </a:solidFill>
                    <a:latin typeface="Century Gothic "/>
                    <a:ea typeface="Calibri"/>
                    <a:cs typeface="Calibri"/>
                    <a:sym typeface="Calibri"/>
                  </a:rPr>
                  <a:t> and mask it out to perform our next vegetation index which looks at submerged vegetation </a:t>
                </a:r>
                <a:r>
                  <a:rPr lang="en-US" sz="1200" b="0" i="0" u="none" kern="0" baseline="0" dirty="0" err="1" smtClean="0">
                    <a:solidFill>
                      <a:srgbClr val="767171"/>
                    </a:solidFill>
                    <a:latin typeface="Century Gothic "/>
                    <a:ea typeface="Calibri"/>
                    <a:cs typeface="Calibri"/>
                    <a:sym typeface="Calibri"/>
                  </a:rPr>
                  <a:t>witin</a:t>
                </a:r>
                <a:r>
                  <a:rPr lang="en-US" sz="1200" b="0" i="0" u="none" kern="0" baseline="0" dirty="0" smtClean="0">
                    <a:solidFill>
                      <a:srgbClr val="767171"/>
                    </a:solidFill>
                    <a:latin typeface="Century Gothic "/>
                    <a:ea typeface="Calibri"/>
                    <a:cs typeface="Calibri"/>
                    <a:sym typeface="Calibri"/>
                  </a:rPr>
                  <a:t> the lake body, VARI or Visible Atmospherically Resistant Index.</a:t>
                </a:r>
                <a:endParaRPr lang="en-US" sz="1200" b="0" i="0" u="none"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u="sng"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kern="0" dirty="0" smtClean="0">
                    <a:solidFill>
                      <a:srgbClr val="767171"/>
                    </a:solidFill>
                    <a:latin typeface="Century Gothic "/>
                    <a:ea typeface="Calibri"/>
                    <a:cs typeface="Calibri"/>
                    <a:sym typeface="Calibri"/>
                  </a:rPr>
                  <a:t>Vegetation Indices</a:t>
                </a:r>
              </a:p>
              <a:p>
                <a:pPr lvl="0" algn="l">
                  <a:buSzPct val="25000"/>
                </a:pPr>
                <a:r>
                  <a:rPr lang="en-US" sz="1200" b="1" dirty="0" smtClean="0">
                    <a:solidFill>
                      <a:srgbClr val="767171"/>
                    </a:solidFill>
                    <a:latin typeface="Century Gothic "/>
                  </a:rPr>
                  <a:t>Visible Atmospherically Resistant </a:t>
                </a:r>
                <a:r>
                  <a:rPr lang="en-US" sz="1200" b="1" dirty="0">
                    <a:solidFill>
                      <a:srgbClr val="767171"/>
                    </a:solidFill>
                    <a:latin typeface="Century Gothic "/>
                  </a:rPr>
                  <a:t>Index </a:t>
                </a:r>
                <a:r>
                  <a:rPr lang="en-US" sz="1200" dirty="0">
                    <a:solidFill>
                      <a:srgbClr val="767171"/>
                    </a:solidFill>
                    <a:latin typeface="Century Gothic "/>
                  </a:rPr>
                  <a:t>(</a:t>
                </a:r>
                <a:r>
                  <a:rPr lang="en-US" sz="1200" b="1" dirty="0">
                    <a:solidFill>
                      <a:srgbClr val="767171"/>
                    </a:solidFill>
                    <a:latin typeface="Century Gothic "/>
                  </a:rPr>
                  <a:t>VARI)</a:t>
                </a:r>
              </a:p>
              <a:p>
                <a:pPr lvl="0" algn="l">
                  <a:buSzPct val="25000"/>
                </a:pPr>
                <a:r>
                  <a:rPr lang="en-US" sz="1200" b="1" dirty="0">
                    <a:solidFill>
                      <a:srgbClr val="767171"/>
                    </a:solidFill>
                    <a:latin typeface="Century Gothic "/>
                    <a:ea typeface="Calibri"/>
                    <a:cs typeface="Calibri"/>
                    <a:sym typeface="Calibri"/>
                  </a:rPr>
                  <a:t>VARI= </a:t>
                </a:r>
                <a:r>
                  <a:rPr lang="ar-AE" sz="1200" b="1" i="0">
                    <a:solidFill>
                      <a:srgbClr val="767171"/>
                    </a:solidFill>
                    <a:latin typeface="Cambria Math" panose="02040503050406030204" pitchFamily="18" charset="0"/>
                    <a:sym typeface="Calibri"/>
                  </a:rPr>
                  <a:t>(</a:t>
                </a:r>
                <a:r>
                  <a:rPr lang="en-US" sz="1200" b="1" i="0">
                    <a:solidFill>
                      <a:srgbClr val="767171"/>
                    </a:solidFill>
                    <a:latin typeface="Cambria Math"/>
                    <a:ea typeface="Calibri"/>
                    <a:cs typeface="Calibri"/>
                    <a:sym typeface="Calibri"/>
                  </a:rPr>
                  <a:t>𝐆𝐫𝐞𝐞𝐧−𝑹𝒆𝒅</a:t>
                </a:r>
                <a:r>
                  <a:rPr lang="ar-AE" sz="1200" b="1" i="0">
                    <a:solidFill>
                      <a:srgbClr val="767171"/>
                    </a:solidFill>
                    <a:latin typeface="Cambria Math" panose="02040503050406030204" pitchFamily="18" charset="0"/>
                    <a:ea typeface="Calibri"/>
                    <a:cs typeface="Calibri"/>
                    <a:sym typeface="Calibri"/>
                  </a:rPr>
                  <a:t>)/(</a:t>
                </a:r>
                <a:r>
                  <a:rPr lang="en-US" sz="1200" b="1" i="0">
                    <a:solidFill>
                      <a:srgbClr val="767171"/>
                    </a:solidFill>
                    <a:latin typeface="Cambria Math"/>
                    <a:ea typeface="Calibri"/>
                    <a:cs typeface="Calibri"/>
                    <a:sym typeface="Calibri"/>
                  </a:rPr>
                  <a:t>𝐆𝐫𝐞𝐞𝐧+𝑹𝒆𝒅</a:t>
                </a:r>
                <a:r>
                  <a:rPr lang="ar-AE" sz="1200" b="1" i="0">
                    <a:solidFill>
                      <a:srgbClr val="767171"/>
                    </a:solidFill>
                    <a:latin typeface="Cambria Math" panose="02040503050406030204" pitchFamily="18" charset="0"/>
                    <a:ea typeface="Calibri"/>
                    <a:cs typeface="Calibri"/>
                    <a:sym typeface="Calibri"/>
                  </a:rPr>
                  <a:t>)</a:t>
                </a:r>
                <a:endParaRPr lang="ar-AE" sz="1200" b="1" dirty="0">
                  <a:solidFill>
                    <a:srgbClr val="767171"/>
                  </a:solidFill>
                  <a:latin typeface="Century Gothic "/>
                  <a:ea typeface="Calibri"/>
                  <a:cs typeface="Calibri"/>
                  <a:sym typeface="Calibri"/>
                </a:endParaRPr>
              </a:p>
              <a:p>
                <a:pPr lvl="0" algn="l">
                  <a:buSzPct val="25000"/>
                </a:pPr>
                <a:endParaRPr lang="ar-AE" sz="1200" b="1" dirty="0">
                  <a:solidFill>
                    <a:srgbClr val="767171"/>
                  </a:solidFill>
                  <a:latin typeface="Century Gothic "/>
                  <a:ea typeface="Calibri"/>
                  <a:cs typeface="Calibri"/>
                  <a:sym typeface="Calibri"/>
                </a:endParaRPr>
              </a:p>
              <a:p>
                <a:pPr lvl="0" algn="l">
                  <a:buSzPct val="25000"/>
                </a:pPr>
                <a:r>
                  <a:rPr lang="en-US" sz="1200" b="1" dirty="0">
                    <a:solidFill>
                      <a:srgbClr val="767171"/>
                    </a:solidFill>
                    <a:latin typeface="Century Gothic "/>
                  </a:rPr>
                  <a:t>Normalized Difference </a:t>
                </a:r>
                <a:r>
                  <a:rPr lang="en-US" sz="1200" b="1" dirty="0" smtClean="0">
                    <a:solidFill>
                      <a:srgbClr val="767171"/>
                    </a:solidFill>
                    <a:latin typeface="Century Gothic "/>
                  </a:rPr>
                  <a:t>Vegetation </a:t>
                </a:r>
                <a:r>
                  <a:rPr lang="en-US" sz="1200" b="1" dirty="0">
                    <a:solidFill>
                      <a:srgbClr val="767171"/>
                    </a:solidFill>
                    <a:latin typeface="Century Gothic "/>
                  </a:rPr>
                  <a:t>Index</a:t>
                </a:r>
                <a:r>
                  <a:rPr lang="en-US" sz="1200" dirty="0">
                    <a:solidFill>
                      <a:srgbClr val="767171"/>
                    </a:solidFill>
                    <a:latin typeface="Century Gothic "/>
                  </a:rPr>
                  <a:t> (</a:t>
                </a:r>
                <a:r>
                  <a:rPr lang="en-US" sz="1200" b="1" dirty="0">
                    <a:solidFill>
                      <a:srgbClr val="767171"/>
                    </a:solidFill>
                    <a:latin typeface="Century Gothic "/>
                  </a:rPr>
                  <a:t>NDVI</a:t>
                </a:r>
                <a:r>
                  <a:rPr lang="en-US" sz="1200" dirty="0">
                    <a:solidFill>
                      <a:srgbClr val="767171"/>
                    </a:solidFill>
                    <a:latin typeface="Century Gothic "/>
                  </a:rPr>
                  <a:t>)</a:t>
                </a:r>
                <a:endParaRPr lang="en-US" sz="1200" b="1" dirty="0">
                  <a:solidFill>
                    <a:srgbClr val="767171"/>
                  </a:solidFill>
                  <a:latin typeface="Century Gothic "/>
                  <a:ea typeface="Calibri"/>
                  <a:cs typeface="Calibri"/>
                  <a:sym typeface="Calibri"/>
                </a:endParaRPr>
              </a:p>
              <a:p>
                <a:pPr lvl="0" algn="l">
                  <a:buSzPct val="25000"/>
                </a:pPr>
                <a:r>
                  <a:rPr lang="en-US" sz="1200" b="1" dirty="0">
                    <a:solidFill>
                      <a:srgbClr val="767171"/>
                    </a:solidFill>
                    <a:latin typeface="Century Gothic "/>
                    <a:ea typeface="Calibri"/>
                    <a:cs typeface="Calibri"/>
                    <a:sym typeface="Calibri"/>
                  </a:rPr>
                  <a:t>NDVI=</a:t>
                </a:r>
                <a:r>
                  <a:rPr lang="ar-AE" sz="1200" b="1" i="0">
                    <a:solidFill>
                      <a:srgbClr val="767171"/>
                    </a:solidFill>
                    <a:latin typeface="Cambria Math" panose="02040503050406030204" pitchFamily="18" charset="0"/>
                    <a:sym typeface="Calibri"/>
                  </a:rPr>
                  <a:t>(</a:t>
                </a:r>
                <a:r>
                  <a:rPr lang="en-US" sz="1200" b="1" i="0">
                    <a:solidFill>
                      <a:srgbClr val="767171"/>
                    </a:solidFill>
                    <a:latin typeface="Cambria Math"/>
                    <a:ea typeface="Calibri"/>
                    <a:cs typeface="Calibri"/>
                    <a:sym typeface="Calibri"/>
                  </a:rPr>
                  <a:t>𝑵𝑰𝑹−𝑹𝒆𝒅</a:t>
                </a:r>
                <a:r>
                  <a:rPr lang="ar-AE" sz="1200" b="1" i="0">
                    <a:solidFill>
                      <a:srgbClr val="767171"/>
                    </a:solidFill>
                    <a:latin typeface="Cambria Math" panose="02040503050406030204" pitchFamily="18" charset="0"/>
                    <a:ea typeface="Calibri"/>
                    <a:cs typeface="Calibri"/>
                    <a:sym typeface="Calibri"/>
                  </a:rPr>
                  <a:t>)/(</a:t>
                </a:r>
                <a:r>
                  <a:rPr lang="en-US" sz="1200" b="1" i="0">
                    <a:solidFill>
                      <a:srgbClr val="767171"/>
                    </a:solidFill>
                    <a:latin typeface="Cambria Math"/>
                    <a:ea typeface="Calibri"/>
                    <a:cs typeface="Calibri"/>
                    <a:sym typeface="Calibri"/>
                  </a:rPr>
                  <a:t>𝑵𝑰𝑹+𝑹𝒆𝒅</a:t>
                </a:r>
                <a:r>
                  <a:rPr lang="ar-AE" sz="1200" b="1" i="0">
                    <a:solidFill>
                      <a:srgbClr val="767171"/>
                    </a:solidFill>
                    <a:latin typeface="Cambria Math" panose="02040503050406030204" pitchFamily="18" charset="0"/>
                    <a:ea typeface="Calibri"/>
                    <a:cs typeface="Calibri"/>
                    <a:sym typeface="Calibri"/>
                  </a:rPr>
                  <a:t>)</a:t>
                </a:r>
                <a:endParaRPr lang="ar-AE" sz="1200" b="1" dirty="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ar-AE" sz="1200" b="1" i="1" u="sng"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ar-AE" sz="1200" b="1" i="1" u="sng" kern="0" dirty="0" smtClean="0">
                  <a:solidFill>
                    <a:srgbClr val="767171"/>
                  </a:solidFill>
                  <a:latin typeface="Century Gothic "/>
                  <a:ea typeface="Calibri"/>
                  <a:cs typeface="Calibri"/>
                  <a:sym typeface="Calibri"/>
                </a:endParaRPr>
              </a:p>
              <a:p>
                <a:pPr>
                  <a:spcBef>
                    <a:spcPts val="0"/>
                  </a:spcBef>
                  <a:buNone/>
                </a:pPr>
                <a:endParaRPr dirty="0"/>
              </a:p>
            </p:txBody>
          </p:sp>
        </mc:Fallback>
      </mc:AlternateContent>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259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767171"/>
                </a:solidFill>
                <a:latin typeface="Garamond" panose="02020404030301010803" pitchFamily="18" charset="0"/>
              </a:rPr>
              <a:t>Figure 1a – d: Spectral signature of submerged </a:t>
            </a:r>
            <a:r>
              <a:rPr lang="en-US" sz="1200" dirty="0" err="1" smtClean="0">
                <a:solidFill>
                  <a:srgbClr val="767171"/>
                </a:solidFill>
                <a:latin typeface="Garamond" panose="02020404030301010803" pitchFamily="18" charset="0"/>
              </a:rPr>
              <a:t>Hydrilla</a:t>
            </a:r>
            <a:r>
              <a:rPr lang="en-US" sz="1200" dirty="0" smtClean="0">
                <a:solidFill>
                  <a:srgbClr val="767171"/>
                </a:solidFill>
                <a:latin typeface="Garamond" panose="02020404030301010803" pitchFamily="18" charset="0"/>
              </a:rPr>
              <a:t> across different water depths; reflectance at NIR becomes more prominent with decreasing depth</a:t>
            </a:r>
          </a:p>
          <a:p>
            <a:pPr>
              <a:spcBef>
                <a:spcPts val="0"/>
              </a:spcBef>
              <a:buNone/>
            </a:pPr>
            <a:endParaRPr dirty="0"/>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776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767171"/>
                </a:solidFill>
                <a:latin typeface="Garamond" panose="02020404030301010803" pitchFamily="18" charset="0"/>
              </a:rPr>
              <a:t>Figure 2a and 2b: Topped out and submerged vegetation maps  prepared using Landsat 8 for May</a:t>
            </a:r>
            <a:r>
              <a:rPr lang="en-US" sz="1200" baseline="0" dirty="0" smtClean="0">
                <a:solidFill>
                  <a:srgbClr val="767171"/>
                </a:solidFill>
                <a:latin typeface="Garamond" panose="02020404030301010803" pitchFamily="18" charset="0"/>
              </a:rPr>
              <a:t> 22</a:t>
            </a:r>
            <a:r>
              <a:rPr lang="en-US" sz="1200" dirty="0" smtClean="0">
                <a:solidFill>
                  <a:srgbClr val="767171"/>
                </a:solidFill>
                <a:latin typeface="Garamond" panose="02020404030301010803" pitchFamily="18" charset="0"/>
              </a:rPr>
              <a:t>, 2014 and September</a:t>
            </a:r>
            <a:r>
              <a:rPr lang="en-US" sz="1200" baseline="0" dirty="0" smtClean="0">
                <a:solidFill>
                  <a:srgbClr val="767171"/>
                </a:solidFill>
                <a:latin typeface="Garamond" panose="02020404030301010803" pitchFamily="18" charset="0"/>
              </a:rPr>
              <a:t> 11</a:t>
            </a:r>
            <a:r>
              <a:rPr lang="en-US" sz="1200" dirty="0" smtClean="0">
                <a:solidFill>
                  <a:srgbClr val="767171"/>
                </a:solidFill>
                <a:latin typeface="Garamond" panose="02020404030301010803" pitchFamily="18" charset="0"/>
              </a:rPr>
              <a:t>, 2014. Submerged </a:t>
            </a:r>
            <a:r>
              <a:rPr lang="en-US" sz="1200" dirty="0" err="1" smtClean="0">
                <a:solidFill>
                  <a:srgbClr val="767171"/>
                </a:solidFill>
                <a:latin typeface="Garamond" panose="02020404030301010803" pitchFamily="18" charset="0"/>
              </a:rPr>
              <a:t>hydrilla</a:t>
            </a:r>
            <a:r>
              <a:rPr lang="en-US" sz="1200" dirty="0" smtClean="0">
                <a:solidFill>
                  <a:srgbClr val="767171"/>
                </a:solidFill>
                <a:latin typeface="Garamond" panose="02020404030301010803" pitchFamily="18" charset="0"/>
              </a:rPr>
              <a:t> presence is highlighted in the red box.</a:t>
            </a:r>
          </a:p>
          <a:p>
            <a:pPr>
              <a:spcBef>
                <a:spcPts val="0"/>
              </a:spcBef>
              <a:buNone/>
            </a:pPr>
            <a:endParaRPr dirty="0"/>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7766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767171"/>
                </a:solidFill>
                <a:latin typeface="Garamond" panose="02020404030301010803" pitchFamily="18" charset="0"/>
              </a:rPr>
              <a:t>Figure 2a and 2b: Topped out and submerged vegetation maps  prepared using Landsat 8 for November 30, 2014 and February 18, 2015. Submerged </a:t>
            </a:r>
            <a:r>
              <a:rPr lang="en-US" sz="1200" dirty="0" err="1" smtClean="0">
                <a:solidFill>
                  <a:srgbClr val="767171"/>
                </a:solidFill>
                <a:latin typeface="Garamond" panose="02020404030301010803" pitchFamily="18" charset="0"/>
              </a:rPr>
              <a:t>hydrilla</a:t>
            </a:r>
            <a:r>
              <a:rPr lang="en-US" sz="1200" dirty="0" smtClean="0">
                <a:solidFill>
                  <a:srgbClr val="767171"/>
                </a:solidFill>
                <a:latin typeface="Garamond" panose="02020404030301010803" pitchFamily="18" charset="0"/>
              </a:rPr>
              <a:t> presence is highlighted in the red box.</a:t>
            </a:r>
          </a:p>
          <a:p>
            <a:pPr>
              <a:spcBef>
                <a:spcPts val="0"/>
              </a:spcBef>
              <a:buNone/>
            </a:pPr>
            <a:endParaRPr dirty="0"/>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66796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r>
              <a:rPr lang="en-US" sz="1200" dirty="0" smtClean="0">
                <a:solidFill>
                  <a:schemeClr val="dk1"/>
                </a:solidFill>
                <a:latin typeface="Century Gothic"/>
                <a:ea typeface="Century Gothic"/>
                <a:cs typeface="Century Gothic"/>
              </a:rPr>
              <a:t>1. Landsat 8 OLI has the potential to identify the presence of submerged aquatic vegetation allowing the team to map the spatial-temporal variation of </a:t>
            </a:r>
            <a:r>
              <a:rPr lang="en-US" sz="1200" dirty="0" err="1" smtClean="0">
                <a:solidFill>
                  <a:schemeClr val="dk1"/>
                </a:solidFill>
                <a:latin typeface="Century Gothic"/>
                <a:ea typeface="Century Gothic"/>
                <a:cs typeface="Century Gothic"/>
              </a:rPr>
              <a:t>hydrilla</a:t>
            </a:r>
            <a:r>
              <a:rPr lang="en-US" sz="1200" dirty="0" smtClean="0">
                <a:solidFill>
                  <a:schemeClr val="dk1"/>
                </a:solidFill>
                <a:latin typeface="Century Gothic"/>
                <a:ea typeface="Century Gothic"/>
                <a:cs typeface="Century Gothic"/>
              </a:rPr>
              <a:t> within the study lakes.</a:t>
            </a:r>
          </a:p>
          <a:p>
            <a:r>
              <a:rPr lang="en-US" sz="1200" dirty="0" smtClean="0">
                <a:solidFill>
                  <a:schemeClr val="dk1"/>
                </a:solidFill>
                <a:latin typeface="Century Gothic"/>
                <a:ea typeface="Century Gothic"/>
                <a:cs typeface="Century Gothic"/>
              </a:rPr>
              <a:t>2.</a:t>
            </a:r>
            <a:r>
              <a:rPr lang="en-US" sz="1200" baseline="0" dirty="0" smtClean="0">
                <a:solidFill>
                  <a:schemeClr val="dk1"/>
                </a:solidFill>
                <a:latin typeface="Century Gothic"/>
                <a:ea typeface="Century Gothic"/>
                <a:cs typeface="Century Gothic"/>
              </a:rPr>
              <a:t> </a:t>
            </a:r>
            <a:r>
              <a:rPr lang="en-US" sz="1200" dirty="0" smtClean="0">
                <a:solidFill>
                  <a:schemeClr val="dk1"/>
                </a:solidFill>
                <a:latin typeface="Century Gothic"/>
                <a:ea typeface="Century Gothic"/>
                <a:cs typeface="Century Gothic"/>
              </a:rPr>
              <a:t>Additional </a:t>
            </a:r>
            <a:r>
              <a:rPr lang="en-US" sz="1200" i="1" dirty="0" smtClean="0">
                <a:solidFill>
                  <a:schemeClr val="dk1"/>
                </a:solidFill>
                <a:latin typeface="Century Gothic"/>
                <a:ea typeface="Century Gothic"/>
                <a:cs typeface="Century Gothic"/>
              </a:rPr>
              <a:t>in situ </a:t>
            </a:r>
            <a:r>
              <a:rPr lang="en-US" sz="1200" dirty="0" smtClean="0">
                <a:solidFill>
                  <a:schemeClr val="dk1"/>
                </a:solidFill>
                <a:latin typeface="Century Gothic"/>
                <a:ea typeface="Century Gothic"/>
                <a:cs typeface="Century Gothic"/>
              </a:rPr>
              <a:t>data collection is required for refinement and validation of the </a:t>
            </a:r>
            <a:r>
              <a:rPr lang="en-US" sz="1200" dirty="0" err="1" smtClean="0">
                <a:solidFill>
                  <a:schemeClr val="dk1"/>
                </a:solidFill>
                <a:latin typeface="Century Gothic"/>
                <a:ea typeface="Century Gothic"/>
                <a:cs typeface="Century Gothic"/>
              </a:rPr>
              <a:t>hydrilla</a:t>
            </a:r>
            <a:r>
              <a:rPr lang="en-US" sz="1200" dirty="0" smtClean="0">
                <a:solidFill>
                  <a:schemeClr val="dk1"/>
                </a:solidFill>
                <a:latin typeface="Century Gothic"/>
                <a:ea typeface="Century Gothic"/>
                <a:cs typeface="Century Gothic"/>
              </a:rPr>
              <a:t> density distribution models developed so far. </a:t>
            </a:r>
          </a:p>
          <a:p>
            <a:r>
              <a:rPr lang="en-US" sz="1200" dirty="0" smtClean="0">
                <a:solidFill>
                  <a:schemeClr val="dk1"/>
                </a:solidFill>
                <a:latin typeface="Century Gothic"/>
                <a:ea typeface="Century Gothic"/>
                <a:cs typeface="Century Gothic"/>
              </a:rPr>
              <a:t>3. Mapping accuracy depends on the depth of the submerged vegetation.</a:t>
            </a:r>
          </a:p>
          <a:p>
            <a:r>
              <a:rPr lang="en-US" sz="1200" dirty="0" smtClean="0">
                <a:solidFill>
                  <a:schemeClr val="dk1"/>
                </a:solidFill>
                <a:latin typeface="Century Gothic"/>
                <a:ea typeface="Century Gothic"/>
                <a:cs typeface="Century Gothic"/>
              </a:rPr>
              <a:t>4. This methodology can help the project partners to detect the presence of </a:t>
            </a:r>
            <a:r>
              <a:rPr lang="en-US" sz="1200" dirty="0" err="1" smtClean="0">
                <a:solidFill>
                  <a:schemeClr val="dk1"/>
                </a:solidFill>
                <a:latin typeface="Century Gothic"/>
                <a:ea typeface="Century Gothic"/>
                <a:cs typeface="Century Gothic"/>
              </a:rPr>
              <a:t>hydrilla</a:t>
            </a:r>
            <a:r>
              <a:rPr lang="en-US" sz="1200" dirty="0" smtClean="0">
                <a:solidFill>
                  <a:schemeClr val="dk1"/>
                </a:solidFill>
                <a:latin typeface="Century Gothic"/>
                <a:ea typeface="Century Gothic"/>
                <a:cs typeface="Century Gothic"/>
              </a:rPr>
              <a:t> using low cost methods that provide up to date </a:t>
            </a:r>
            <a:r>
              <a:rPr lang="en-US" sz="1200" dirty="0" err="1" smtClean="0">
                <a:solidFill>
                  <a:schemeClr val="dk1"/>
                </a:solidFill>
                <a:latin typeface="Century Gothic"/>
                <a:ea typeface="Century Gothic"/>
                <a:cs typeface="Century Gothic"/>
              </a:rPr>
              <a:t>hydrilla</a:t>
            </a:r>
            <a:r>
              <a:rPr lang="en-US" sz="1200" dirty="0" smtClean="0">
                <a:solidFill>
                  <a:schemeClr val="dk1"/>
                </a:solidFill>
                <a:latin typeface="Century Gothic"/>
                <a:ea typeface="Century Gothic"/>
                <a:cs typeface="Century Gothic"/>
              </a:rPr>
              <a:t> distribution maps.</a:t>
            </a:r>
          </a:p>
          <a:p>
            <a:pPr>
              <a:spcBef>
                <a:spcPts val="0"/>
              </a:spcBef>
              <a:buNone/>
            </a:pPr>
            <a:endParaRPr dirty="0"/>
          </a:p>
        </p:txBody>
      </p:sp>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2789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order to improve our modeling we need to collect</a:t>
            </a:r>
            <a:r>
              <a:rPr lang="en-US" baseline="0" dirty="0" smtClean="0"/>
              <a:t> more field data for validation. During this term we only were able to visit two of our five study lakes. Visiting each lake and conducting repeated data collection trips, we will be able to more accurately verify our results.</a:t>
            </a:r>
          </a:p>
          <a:p>
            <a:pPr>
              <a:spcBef>
                <a:spcPts val="0"/>
              </a:spcBef>
              <a:buNone/>
            </a:pPr>
            <a:endParaRPr lang="en-US" baseline="0" dirty="0" smtClean="0"/>
          </a:p>
          <a:p>
            <a:pPr>
              <a:spcBef>
                <a:spcPts val="0"/>
              </a:spcBef>
              <a:buNone/>
            </a:pPr>
            <a:r>
              <a:rPr lang="en-US" baseline="0" dirty="0" smtClean="0"/>
              <a:t>This collection and modeling refinement will allow us to construct a forecasting tool which our partners will be able to use to understand the distribution and potential spread of this aggressive invasive species.</a:t>
            </a:r>
            <a:endParaRPr dirty="0"/>
          </a:p>
        </p:txBody>
      </p:sp>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808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We would like to thank our science</a:t>
            </a:r>
            <a:r>
              <a:rPr lang="en-US" baseline="0" dirty="0" smtClean="0"/>
              <a:t> advisors, Dr. Mishra and Dr. Wilde, and our project partners.</a:t>
            </a:r>
          </a:p>
          <a:p>
            <a:pPr>
              <a:spcBef>
                <a:spcPts val="0"/>
              </a:spcBef>
              <a:buNone/>
            </a:pPr>
            <a:r>
              <a:rPr lang="en-US" baseline="0" dirty="0" smtClean="0"/>
              <a:t>A special thanks to Kenneth Boyd for taking us out on Lake Thurmond to collect samples on such short notice and to Ben and Ike for their technical support on processing imagery.</a:t>
            </a:r>
            <a:endParaRPr dirty="0"/>
          </a:p>
        </p:txBody>
      </p:sp>
      <p:sp>
        <p:nvSpPr>
          <p:cNvPr id="201" name="Shape 2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91833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rtl="0">
              <a:lnSpc>
                <a:spcPct val="90000"/>
              </a:lnSpc>
              <a:spcBef>
                <a:spcPts val="0"/>
              </a:spcBef>
              <a:buClr>
                <a:schemeClr val="accent1"/>
              </a:buClr>
              <a:buSzPct val="25000"/>
              <a:buFont typeface="Arial"/>
              <a:buNone/>
            </a:pPr>
            <a:r>
              <a:rPr lang="en-US" sz="1200">
                <a:solidFill>
                  <a:schemeClr val="dk1"/>
                </a:solidFill>
                <a:latin typeface="Questrial"/>
                <a:ea typeface="Questrial"/>
                <a:cs typeface="Questrial"/>
                <a:sym typeface="Questrial"/>
              </a:rPr>
              <a:t>Hydrilla verticillata is an invasive aquatic plant in the southeastern US.</a:t>
            </a:r>
          </a:p>
          <a:p>
            <a:pPr lvl="0" rtl="0">
              <a:lnSpc>
                <a:spcPct val="90000"/>
              </a:lnSpc>
              <a:spcBef>
                <a:spcPts val="200"/>
              </a:spcBef>
              <a:buClr>
                <a:schemeClr val="accent1"/>
              </a:buClr>
              <a:buFont typeface="Arial"/>
              <a:buNone/>
            </a:pPr>
            <a:endParaRPr sz="1200">
              <a:solidFill>
                <a:schemeClr val="dk1"/>
              </a:solidFill>
              <a:latin typeface="Questrial"/>
              <a:ea typeface="Questrial"/>
              <a:cs typeface="Questrial"/>
              <a:sym typeface="Questrial"/>
            </a:endParaRPr>
          </a:p>
          <a:p>
            <a:pPr rtl="0">
              <a:spcBef>
                <a:spcPts val="0"/>
              </a:spcBef>
              <a:buNone/>
            </a:pPr>
            <a:r>
              <a:rPr lang="en-US" sz="1200">
                <a:solidFill>
                  <a:schemeClr val="dk1"/>
                </a:solidFill>
                <a:latin typeface="Questrial"/>
                <a:ea typeface="Questrial"/>
                <a:cs typeface="Questrial"/>
                <a:sym typeface="Questrial"/>
              </a:rPr>
              <a:t>Native to Asia, Australia and Africa, hydrilla was introduced to the U.S. in the 1950s when it was sold in freshwater aquarium stores in Florida.  Since then it has spread up the eastern seaboard and west to California and Washington State reaching 25 states.</a:t>
            </a:r>
          </a:p>
          <a:p>
            <a:pPr>
              <a:spcBef>
                <a:spcPts val="0"/>
              </a:spcBef>
              <a:buNone/>
            </a:pPr>
            <a:endParaRPr sz="1200">
              <a:solidFill>
                <a:schemeClr val="dk1"/>
              </a:solidFill>
              <a:latin typeface="Questrial"/>
              <a:ea typeface="Questrial"/>
              <a:cs typeface="Questrial"/>
              <a:sym typeface="Questrial"/>
            </a:endParaRPr>
          </a:p>
        </p:txBody>
      </p:sp>
      <p:sp>
        <p:nvSpPr>
          <p:cNvPr id="121" name="Shape 1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488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lnSpc>
                <a:spcPct val="90000"/>
              </a:lnSpc>
              <a:spcBef>
                <a:spcPts val="200"/>
              </a:spcBef>
              <a:buClr>
                <a:schemeClr val="accent1"/>
              </a:buClr>
              <a:buSzPct val="25000"/>
              <a:buFont typeface="Arial"/>
              <a:buNone/>
            </a:pPr>
            <a:r>
              <a:rPr lang="en-US" sz="1200">
                <a:solidFill>
                  <a:schemeClr val="dk1"/>
                </a:solidFill>
                <a:latin typeface="Century Gothic"/>
                <a:ea typeface="Century Gothic"/>
                <a:cs typeface="Century Gothic"/>
                <a:sym typeface="Century Gothic"/>
              </a:rPr>
              <a:t>Hydrilla outcompetes native plants creating a thick mat which blocks sunlight leading to anoxic conditions, as well as changing the nutrient balance in the water body.</a:t>
            </a:r>
          </a:p>
          <a:p>
            <a:pPr lvl="0" rtl="0">
              <a:lnSpc>
                <a:spcPct val="90000"/>
              </a:lnSpc>
              <a:spcBef>
                <a:spcPts val="0"/>
              </a:spcBef>
              <a:buNone/>
            </a:pPr>
            <a:endParaRPr sz="1200">
              <a:solidFill>
                <a:schemeClr val="dk1"/>
              </a:solidFill>
              <a:latin typeface="Century Gothic"/>
              <a:ea typeface="Century Gothic"/>
              <a:cs typeface="Century Gothic"/>
              <a:sym typeface="Century Gothic"/>
            </a:endParaRPr>
          </a:p>
          <a:p>
            <a:pPr lvl="0" rtl="0">
              <a:lnSpc>
                <a:spcPct val="90000"/>
              </a:lnSpc>
              <a:spcBef>
                <a:spcPts val="0"/>
              </a:spcBef>
              <a:buNone/>
            </a:pPr>
            <a:r>
              <a:rPr lang="en-US" sz="1200">
                <a:solidFill>
                  <a:schemeClr val="dk1"/>
                </a:solidFill>
                <a:latin typeface="Century Gothic"/>
                <a:ea typeface="Century Gothic"/>
                <a:cs typeface="Century Gothic"/>
                <a:sym typeface="Century Gothic"/>
              </a:rPr>
              <a:t>These thick mats clog boat motors disrupting transport and recreation and cause hazardous swimming conditions. </a:t>
            </a:r>
          </a:p>
          <a:p>
            <a:pPr lvl="0" rtl="0">
              <a:lnSpc>
                <a:spcPct val="90000"/>
              </a:lnSpc>
              <a:spcBef>
                <a:spcPts val="0"/>
              </a:spcBef>
              <a:buNone/>
            </a:pPr>
            <a:endParaRPr sz="1200">
              <a:solidFill>
                <a:schemeClr val="dk1"/>
              </a:solidFill>
              <a:latin typeface="Century Gothic"/>
              <a:ea typeface="Century Gothic"/>
              <a:cs typeface="Century Gothic"/>
              <a:sym typeface="Century Gothic"/>
            </a:endParaRPr>
          </a:p>
          <a:p>
            <a:pPr lvl="0" rtl="0">
              <a:lnSpc>
                <a:spcPct val="90000"/>
              </a:lnSpc>
              <a:spcBef>
                <a:spcPts val="0"/>
              </a:spcBef>
              <a:buNone/>
            </a:pPr>
            <a:r>
              <a:rPr lang="en-US" sz="1200">
                <a:solidFill>
                  <a:schemeClr val="dk1"/>
                </a:solidFill>
                <a:latin typeface="Century Gothic"/>
                <a:ea typeface="Century Gothic"/>
                <a:cs typeface="Century Gothic"/>
                <a:sym typeface="Century Gothic"/>
              </a:rPr>
              <a:t>Additionally, hydrilla obstructs water withdrawal for drinking water, irrigation, and power generation in reservoirs. </a:t>
            </a:r>
          </a:p>
        </p:txBody>
      </p:sp>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8084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lnSpc>
                <a:spcPct val="90000"/>
              </a:lnSpc>
              <a:spcBef>
                <a:spcPts val="1000"/>
              </a:spcBef>
              <a:buNone/>
            </a:pPr>
            <a:r>
              <a:rPr lang="en-US" sz="1100">
                <a:solidFill>
                  <a:schemeClr val="dk1"/>
                </a:solidFill>
                <a:latin typeface="Century Gothic"/>
                <a:ea typeface="Century Gothic"/>
                <a:cs typeface="Century Gothic"/>
                <a:sym typeface="Century Gothic"/>
              </a:rPr>
              <a:t>This study focused on five reservoirs located in Georgia and bordering Alabama, Florida, and South Carolina </a:t>
            </a:r>
          </a:p>
          <a:p>
            <a:pPr rtl="0">
              <a:lnSpc>
                <a:spcPct val="90000"/>
              </a:lnSpc>
              <a:spcBef>
                <a:spcPts val="1000"/>
              </a:spcBef>
              <a:buNone/>
            </a:pPr>
            <a:r>
              <a:rPr lang="en-US" sz="1100">
                <a:solidFill>
                  <a:schemeClr val="dk1"/>
                </a:solidFill>
                <a:latin typeface="Century Gothic"/>
                <a:ea typeface="Century Gothic"/>
                <a:cs typeface="Century Gothic"/>
                <a:sym typeface="Century Gothic"/>
              </a:rPr>
              <a:t>Lake Seminole is a United States Army Corps of Engineers reservoir and they have been trying to control hydrilla in this location for over 50 years. </a:t>
            </a:r>
          </a:p>
          <a:p>
            <a:pPr rtl="0">
              <a:lnSpc>
                <a:spcPct val="90000"/>
              </a:lnSpc>
              <a:spcBef>
                <a:spcPts val="1000"/>
              </a:spcBef>
              <a:buNone/>
            </a:pPr>
            <a:r>
              <a:rPr lang="en-US" sz="1100">
                <a:solidFill>
                  <a:schemeClr val="dk1"/>
                </a:solidFill>
                <a:latin typeface="Century Gothic"/>
                <a:ea typeface="Century Gothic"/>
                <a:cs typeface="Century Gothic"/>
                <a:sym typeface="Century Gothic"/>
              </a:rPr>
              <a:t>Lake Thurmond is another USACE reservoir that has been dealing with invasive hydrilla.</a:t>
            </a:r>
          </a:p>
          <a:p>
            <a:pPr rtl="0">
              <a:lnSpc>
                <a:spcPct val="90000"/>
              </a:lnSpc>
              <a:spcBef>
                <a:spcPts val="1000"/>
              </a:spcBef>
              <a:buNone/>
            </a:pPr>
            <a:r>
              <a:rPr lang="en-US" sz="1100">
                <a:solidFill>
                  <a:schemeClr val="dk1"/>
                </a:solidFill>
                <a:latin typeface="Century Gothic"/>
                <a:ea typeface="Century Gothic"/>
                <a:cs typeface="Century Gothic"/>
                <a:sym typeface="Century Gothic"/>
              </a:rPr>
              <a:t>Lake Harding, Lake Oliver, and Goat Rock Reservoir are Georgia Power reservoirs along the Chattahoochee River. Recently in 2013, Georgia Power experienced a rapid development of hydrilla in Lake Harding and Lake Oliver, which spread to Goat Rock Reservoir in 2014. </a:t>
            </a:r>
          </a:p>
          <a:p>
            <a:pPr lvl="0" rtl="0">
              <a:lnSpc>
                <a:spcPct val="90000"/>
              </a:lnSpc>
              <a:spcBef>
                <a:spcPts val="1000"/>
              </a:spcBef>
              <a:buNone/>
            </a:pPr>
            <a:endParaRPr sz="1100">
              <a:solidFill>
                <a:schemeClr val="dk1"/>
              </a:solidFill>
              <a:latin typeface="Century Gothic"/>
              <a:ea typeface="Century Gothic"/>
              <a:cs typeface="Century Gothic"/>
              <a:sym typeface="Century Gothic"/>
            </a:endParaRPr>
          </a:p>
        </p:txBody>
      </p:sp>
      <p:sp>
        <p:nvSpPr>
          <p:cNvPr id="136" name="Shape 13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879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rtl="0">
              <a:lnSpc>
                <a:spcPct val="90000"/>
              </a:lnSpc>
              <a:spcBef>
                <a:spcPts val="1000"/>
              </a:spcBef>
              <a:buNone/>
            </a:pPr>
            <a:r>
              <a:rPr lang="en-US" sz="1200"/>
              <a:t>This project partnered with 3 end-users. </a:t>
            </a:r>
          </a:p>
          <a:p>
            <a:pPr rtl="0">
              <a:lnSpc>
                <a:spcPct val="90000"/>
              </a:lnSpc>
              <a:spcBef>
                <a:spcPts val="1000"/>
              </a:spcBef>
              <a:buNone/>
            </a:pPr>
            <a:r>
              <a:rPr lang="en-US" sz="1200"/>
              <a:t>The Joseph W. Jones Ecological Research Center is located in south Georgia north of Lake Seminole. One of their main focuses of study is water quality issues in the lower Flint River and Lake Seminole. Their research team was interested in incorporating remote sensing to better understand the phenological characteristics and seasonal distribution of hydrilla.</a:t>
            </a:r>
          </a:p>
          <a:p>
            <a:pPr rtl="0">
              <a:lnSpc>
                <a:spcPct val="90000"/>
              </a:lnSpc>
              <a:spcBef>
                <a:spcPts val="1000"/>
              </a:spcBef>
              <a:buNone/>
            </a:pPr>
            <a:r>
              <a:rPr lang="en-US" sz="1200"/>
              <a:t>Georgia Power Company is responsible for protecting and restoring 17 reservoirs in Georgia. They are concerned with the spread of hydrilla in their lakes and the negative impacts it poses to water quality.</a:t>
            </a:r>
          </a:p>
          <a:p>
            <a:pPr lvl="0">
              <a:lnSpc>
                <a:spcPct val="90000"/>
              </a:lnSpc>
              <a:spcBef>
                <a:spcPts val="1000"/>
              </a:spcBef>
              <a:buNone/>
            </a:pPr>
            <a:r>
              <a:rPr lang="en-US" sz="1200"/>
              <a:t>The Henry County Water Authority hydrilla in two of their reservoirs in 2010.  They are concerned by the effects hydrilla recreation for fisherman and waterfowl hunters. </a:t>
            </a:r>
          </a:p>
        </p:txBody>
      </p:sp>
      <p:sp>
        <p:nvSpPr>
          <p:cNvPr id="142" name="Shape 1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683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lnSpc>
                <a:spcPct val="90000"/>
              </a:lnSpc>
              <a:spcBef>
                <a:spcPts val="1000"/>
              </a:spcBef>
              <a:buNone/>
            </a:pPr>
            <a:r>
              <a:rPr lang="en-US" sz="1200">
                <a:solidFill>
                  <a:schemeClr val="dk1"/>
                </a:solidFill>
                <a:latin typeface="Questrial"/>
                <a:ea typeface="Questrial"/>
                <a:cs typeface="Questrial"/>
                <a:sym typeface="Questrial"/>
              </a:rPr>
              <a:t>We created hydrilla distribution maps through time of the study areas in the Southeastern United States by utilizing remote sensing data from multiple sources. Then we assessed the seasonal spatio-temporal distribution of hydrilla. </a:t>
            </a:r>
          </a:p>
          <a:p>
            <a:pPr lvl="0" rtl="0">
              <a:lnSpc>
                <a:spcPct val="90000"/>
              </a:lnSpc>
              <a:spcBef>
                <a:spcPts val="1000"/>
              </a:spcBef>
              <a:buNone/>
            </a:pPr>
            <a:r>
              <a:rPr lang="en-US" sz="1200">
                <a:solidFill>
                  <a:schemeClr val="dk1"/>
                </a:solidFill>
                <a:latin typeface="Questrial"/>
                <a:ea typeface="Questrial"/>
                <a:cs typeface="Questrial"/>
                <a:sym typeface="Questrial"/>
              </a:rPr>
              <a:t>We developed a model using Landsat 8 OLI and in situ field data. Our partners will be able to use this model to determine hydrilla distribution in the future. </a:t>
            </a:r>
          </a:p>
          <a:p>
            <a:pPr lvl="0" rtl="0">
              <a:lnSpc>
                <a:spcPct val="115000"/>
              </a:lnSpc>
              <a:spcBef>
                <a:spcPts val="0"/>
              </a:spcBef>
              <a:buNone/>
            </a:pPr>
            <a:endParaRPr sz="1200">
              <a:solidFill>
                <a:schemeClr val="dk1"/>
              </a:solidFill>
              <a:latin typeface="Garamond"/>
              <a:ea typeface="Garamond"/>
              <a:cs typeface="Garamond"/>
              <a:sym typeface="Garamond"/>
            </a:endParaRPr>
          </a:p>
          <a:p>
            <a:pPr lvl="0" rtl="0">
              <a:lnSpc>
                <a:spcPct val="90000"/>
              </a:lnSpc>
              <a:spcBef>
                <a:spcPts val="1000"/>
              </a:spcBef>
              <a:buNone/>
            </a:pPr>
            <a:endParaRPr sz="1200">
              <a:solidFill>
                <a:schemeClr val="dk1"/>
              </a:solidFill>
              <a:latin typeface="Questrial"/>
              <a:ea typeface="Questrial"/>
              <a:cs typeface="Questrial"/>
              <a:sym typeface="Questrial"/>
            </a:endParaRPr>
          </a:p>
        </p:txBody>
      </p:sp>
      <p:sp>
        <p:nvSpPr>
          <p:cNvPr id="151" name="Shape 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53260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For our project</a:t>
            </a:r>
            <a:r>
              <a:rPr lang="en-US" baseline="0" dirty="0" smtClean="0"/>
              <a:t> we collected 3 data types. </a:t>
            </a:r>
          </a:p>
          <a:p>
            <a:pPr>
              <a:spcBef>
                <a:spcPts val="0"/>
              </a:spcBef>
              <a:buNone/>
            </a:pPr>
            <a:r>
              <a:rPr lang="en-US" baseline="0" dirty="0" smtClean="0"/>
              <a:t>We first retrieved lake boundaries for our 5 study lakes from the National Hydrography Dataset. We used these to subset our imagery.</a:t>
            </a:r>
          </a:p>
          <a:p>
            <a:pPr>
              <a:spcBef>
                <a:spcPts val="0"/>
              </a:spcBef>
              <a:buNone/>
            </a:pPr>
            <a:endParaRPr lang="en-US" baseline="0" dirty="0" smtClean="0"/>
          </a:p>
          <a:p>
            <a:pPr>
              <a:spcBef>
                <a:spcPts val="0"/>
              </a:spcBef>
              <a:buNone/>
            </a:pPr>
            <a:r>
              <a:rPr lang="en-US" baseline="0" dirty="0" smtClean="0"/>
              <a:t>We then downloaded Landsat 8 OLI data choosing scenes which were as cloud free as possible and </a:t>
            </a:r>
            <a:r>
              <a:rPr lang="en-US" baseline="0" dirty="0" err="1" smtClean="0"/>
              <a:t>spanded</a:t>
            </a:r>
            <a:r>
              <a:rPr lang="en-US" baseline="0" dirty="0" smtClean="0"/>
              <a:t> from 2013 to present.</a:t>
            </a:r>
          </a:p>
          <a:p>
            <a:pPr>
              <a:spcBef>
                <a:spcPts val="0"/>
              </a:spcBef>
              <a:buNone/>
            </a:pPr>
            <a:endParaRPr lang="en-US" baseline="0" dirty="0" smtClean="0"/>
          </a:p>
          <a:p>
            <a:pPr>
              <a:spcBef>
                <a:spcPts val="0"/>
              </a:spcBef>
              <a:buNone/>
            </a:pPr>
            <a:r>
              <a:rPr lang="en-US" baseline="0" dirty="0" smtClean="0"/>
              <a:t>We also collected in situ field data to help us calibrate our results.</a:t>
            </a:r>
            <a:endParaRPr dirty="0"/>
          </a:p>
        </p:txBody>
      </p:sp>
      <p:sp>
        <p:nvSpPr>
          <p:cNvPr id="166" name="Shape 1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2216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Looking specifically at our in situ</a:t>
            </a:r>
            <a:r>
              <a:rPr lang="en-US" baseline="0" dirty="0" smtClean="0"/>
              <a:t> data collection, we visited two of our study lakes, Lake Thurmond along the GA SC border and Lake Seminole along the GA AL FL border.  During our field work, at each location we collected GPS coordinates, biomass samples, </a:t>
            </a:r>
            <a:r>
              <a:rPr lang="en-US" baseline="0" dirty="0" err="1" smtClean="0"/>
              <a:t>hydrilla</a:t>
            </a:r>
            <a:r>
              <a:rPr lang="en-US" baseline="0" dirty="0" smtClean="0"/>
              <a:t> spectra using a </a:t>
            </a:r>
            <a:r>
              <a:rPr lang="en-US" baseline="0" dirty="0" err="1" smtClean="0"/>
              <a:t>spectroradiometer</a:t>
            </a:r>
            <a:r>
              <a:rPr lang="en-US" baseline="0" dirty="0" smtClean="0"/>
              <a:t>, and the depth of the </a:t>
            </a:r>
            <a:r>
              <a:rPr lang="en-US" baseline="0" dirty="0" err="1" smtClean="0"/>
              <a:t>hydrilla</a:t>
            </a:r>
            <a:r>
              <a:rPr lang="en-US" baseline="0" dirty="0" smtClean="0"/>
              <a:t> from the water’s surface. </a:t>
            </a:r>
            <a:endParaRPr dirty="0"/>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460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0" dirty="0" smtClean="0">
                    <a:solidFill>
                      <a:srgbClr val="767171"/>
                    </a:solidFill>
                    <a:latin typeface="Century Gothic "/>
                    <a:ea typeface="Calibri"/>
                    <a:cs typeface="Calibri"/>
                    <a:sym typeface="Calibri"/>
                  </a:rPr>
                  <a:t>First</a:t>
                </a:r>
                <a:r>
                  <a:rPr lang="en-US" sz="1200" b="0" i="0" u="none" kern="0" baseline="0" dirty="0" smtClean="0">
                    <a:solidFill>
                      <a:srgbClr val="767171"/>
                    </a:solidFill>
                    <a:latin typeface="Century Gothic "/>
                    <a:ea typeface="Calibri"/>
                    <a:cs typeface="Calibri"/>
                    <a:sym typeface="Calibri"/>
                  </a:rPr>
                  <a:t> we retrieved our data. Landsat 8 imagery was downloaded from USGS and atmospherically corrected. We then use our lake </a:t>
                </a:r>
                <a:r>
                  <a:rPr lang="en-US" sz="1200" b="0" i="0" u="none" kern="0" baseline="0" dirty="0" err="1" smtClean="0">
                    <a:solidFill>
                      <a:srgbClr val="767171"/>
                    </a:solidFill>
                    <a:latin typeface="Century Gothic "/>
                    <a:ea typeface="Calibri"/>
                    <a:cs typeface="Calibri"/>
                    <a:sym typeface="Calibri"/>
                  </a:rPr>
                  <a:t>shapefiles</a:t>
                </a:r>
                <a:r>
                  <a:rPr lang="en-US" sz="1200" b="0" i="0" u="none" kern="0" baseline="0" dirty="0" smtClean="0">
                    <a:solidFill>
                      <a:srgbClr val="767171"/>
                    </a:solidFill>
                    <a:latin typeface="Century Gothic "/>
                    <a:ea typeface="Calibri"/>
                    <a:cs typeface="Calibri"/>
                    <a:sym typeface="Calibri"/>
                  </a:rPr>
                  <a:t> to subset the images to our study lakes.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kern="0" baseline="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0" baseline="0" dirty="0" smtClean="0">
                    <a:solidFill>
                      <a:srgbClr val="767171"/>
                    </a:solidFill>
                    <a:latin typeface="Century Gothic "/>
                    <a:ea typeface="Calibri"/>
                    <a:cs typeface="Calibri"/>
                    <a:sym typeface="Calibri"/>
                  </a:rPr>
                  <a:t>We also collected our field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0" dirty="0" smtClean="0">
                    <a:solidFill>
                      <a:srgbClr val="767171"/>
                    </a:solidFill>
                    <a:latin typeface="Century Gothic "/>
                    <a:ea typeface="Calibri"/>
                    <a:cs typeface="Calibri"/>
                    <a:sym typeface="Calibri"/>
                  </a:rPr>
                  <a:t>We</a:t>
                </a:r>
                <a:r>
                  <a:rPr lang="en-US" sz="1200" b="0" i="0" u="none" kern="0" baseline="0" dirty="0" smtClean="0">
                    <a:solidFill>
                      <a:srgbClr val="767171"/>
                    </a:solidFill>
                    <a:latin typeface="Century Gothic "/>
                    <a:ea typeface="Calibri"/>
                    <a:cs typeface="Calibri"/>
                    <a:sym typeface="Calibri"/>
                  </a:rPr>
                  <a:t> applied two vegetation indices to our imagery to map aquatic vegetation, NDVI and VARI.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kern="0" baseline="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0" baseline="0" dirty="0" smtClean="0">
                    <a:solidFill>
                      <a:srgbClr val="767171"/>
                    </a:solidFill>
                    <a:latin typeface="Century Gothic "/>
                    <a:ea typeface="Calibri"/>
                    <a:cs typeface="Calibri"/>
                    <a:sym typeface="Calibri"/>
                  </a:rPr>
                  <a:t>We used our in situ measurements to calibrate our modeling and our output were distribution maps highlighting surface and submerged vegetation.</a:t>
                </a:r>
                <a:endParaRPr lang="en-US" sz="1200" b="0" i="0" u="none"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u="sng"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u="sng" kern="0" dirty="0" smtClean="0">
                  <a:solidFill>
                    <a:srgbClr val="767171"/>
                  </a:solidFill>
                  <a:latin typeface="Century Gothic "/>
                  <a:ea typeface="Calibri"/>
                  <a:cs typeface="Calibri"/>
                  <a:sym typeface="Calibri"/>
                </a:endParaRPr>
              </a:p>
              <a:p>
                <a:pPr algn="l">
                  <a:spcBef>
                    <a:spcPts val="0"/>
                  </a:spcBef>
                  <a:buNone/>
                </a:pPr>
                <a:endParaRPr lang="en-US" dirty="0"/>
              </a:p>
              <a:p>
                <a:pPr>
                  <a:spcBef>
                    <a:spcPts val="0"/>
                  </a:spcBef>
                  <a:buNone/>
                </a:pPr>
                <a:endParaRPr dirty="0"/>
              </a:p>
            </p:txBody>
          </p:sp>
        </mc:Choice>
        <mc:Fallback xmlns="">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kern="0" dirty="0" smtClean="0">
                    <a:solidFill>
                      <a:srgbClr val="767171"/>
                    </a:solidFill>
                    <a:latin typeface="Century Gothic "/>
                    <a:ea typeface="Calibri"/>
                    <a:cs typeface="Calibri"/>
                    <a:sym typeface="Calibri"/>
                  </a:rPr>
                  <a:t>Vegetation Indices</a:t>
                </a:r>
              </a:p>
              <a:p>
                <a:pPr lvl="0" algn="l">
                  <a:buSzPct val="25000"/>
                </a:pPr>
                <a:r>
                  <a:rPr lang="en-US" sz="1200" b="1" dirty="0" smtClean="0">
                    <a:solidFill>
                      <a:srgbClr val="767171"/>
                    </a:solidFill>
                    <a:latin typeface="Century Gothic "/>
                  </a:rPr>
                  <a:t>Visible Atmospherically Resistant </a:t>
                </a:r>
                <a:r>
                  <a:rPr lang="en-US" sz="1200" b="1" dirty="0">
                    <a:solidFill>
                      <a:srgbClr val="767171"/>
                    </a:solidFill>
                    <a:latin typeface="Century Gothic "/>
                  </a:rPr>
                  <a:t>Index </a:t>
                </a:r>
                <a:r>
                  <a:rPr lang="en-US" sz="1200" dirty="0">
                    <a:solidFill>
                      <a:srgbClr val="767171"/>
                    </a:solidFill>
                    <a:latin typeface="Century Gothic "/>
                  </a:rPr>
                  <a:t>(</a:t>
                </a:r>
                <a:r>
                  <a:rPr lang="en-US" sz="1200" b="1" dirty="0">
                    <a:solidFill>
                      <a:srgbClr val="767171"/>
                    </a:solidFill>
                    <a:latin typeface="Century Gothic "/>
                  </a:rPr>
                  <a:t>VARI)</a:t>
                </a:r>
              </a:p>
              <a:p>
                <a:pPr lvl="0" algn="l">
                  <a:buSzPct val="25000"/>
                </a:pPr>
                <a:r>
                  <a:rPr lang="en-US" sz="1200" b="1" dirty="0">
                    <a:solidFill>
                      <a:srgbClr val="767171"/>
                    </a:solidFill>
                    <a:latin typeface="Century Gothic "/>
                    <a:ea typeface="Calibri"/>
                    <a:cs typeface="Calibri"/>
                    <a:sym typeface="Calibri"/>
                  </a:rPr>
                  <a:t>VARI= </a:t>
                </a:r>
                <a:r>
                  <a:rPr lang="ar-AE" sz="1200" b="1" i="0">
                    <a:solidFill>
                      <a:srgbClr val="767171"/>
                    </a:solidFill>
                    <a:latin typeface="Cambria Math"/>
                    <a:sym typeface="Calibri"/>
                  </a:rPr>
                  <a:t>(</a:t>
                </a:r>
                <a:r>
                  <a:rPr lang="en-US" sz="1200" b="1" i="0">
                    <a:solidFill>
                      <a:srgbClr val="767171"/>
                    </a:solidFill>
                    <a:latin typeface="Cambria Math"/>
                    <a:ea typeface="Calibri"/>
                    <a:cs typeface="Calibri"/>
                    <a:sym typeface="Calibri"/>
                  </a:rPr>
                  <a:t>𝐆𝐫𝐞𝐞𝐧−𝑹𝒆𝒅</a:t>
                </a:r>
                <a:r>
                  <a:rPr lang="ar-AE" sz="1200" b="1" i="0">
                    <a:solidFill>
                      <a:srgbClr val="767171"/>
                    </a:solidFill>
                    <a:latin typeface="Cambria Math"/>
                    <a:ea typeface="Calibri"/>
                    <a:cs typeface="Calibri"/>
                    <a:sym typeface="Calibri"/>
                  </a:rPr>
                  <a:t>)/(</a:t>
                </a:r>
                <a:r>
                  <a:rPr lang="en-US" sz="1200" b="1" i="0">
                    <a:solidFill>
                      <a:srgbClr val="767171"/>
                    </a:solidFill>
                    <a:latin typeface="Cambria Math"/>
                    <a:ea typeface="Calibri"/>
                    <a:cs typeface="Calibri"/>
                    <a:sym typeface="Calibri"/>
                  </a:rPr>
                  <a:t>𝐆𝐫𝐞𝐞𝐧+𝑹𝒆𝒅</a:t>
                </a:r>
                <a:r>
                  <a:rPr lang="ar-AE" sz="1200" b="1" i="0">
                    <a:solidFill>
                      <a:srgbClr val="767171"/>
                    </a:solidFill>
                    <a:latin typeface="Cambria Math"/>
                    <a:ea typeface="Calibri"/>
                    <a:cs typeface="Calibri"/>
                    <a:sym typeface="Calibri"/>
                  </a:rPr>
                  <a:t>)</a:t>
                </a:r>
                <a:endParaRPr lang="ar-AE" sz="1200" b="1" dirty="0">
                  <a:solidFill>
                    <a:srgbClr val="767171"/>
                  </a:solidFill>
                  <a:latin typeface="Century Gothic "/>
                  <a:ea typeface="Calibri"/>
                  <a:cs typeface="Calibri"/>
                  <a:sym typeface="Calibri"/>
                </a:endParaRPr>
              </a:p>
              <a:p>
                <a:pPr lvl="0" algn="l">
                  <a:buSzPct val="25000"/>
                </a:pPr>
                <a:endParaRPr lang="ar-AE" sz="1200" b="1" dirty="0">
                  <a:solidFill>
                    <a:srgbClr val="767171"/>
                  </a:solidFill>
                  <a:latin typeface="Century Gothic "/>
                  <a:ea typeface="Calibri"/>
                  <a:cs typeface="Calibri"/>
                  <a:sym typeface="Calibri"/>
                </a:endParaRPr>
              </a:p>
              <a:p>
                <a:pPr lvl="0" algn="l">
                  <a:buSzPct val="25000"/>
                </a:pPr>
                <a:r>
                  <a:rPr lang="en-US" sz="1200" b="1" dirty="0">
                    <a:solidFill>
                      <a:srgbClr val="767171"/>
                    </a:solidFill>
                    <a:latin typeface="Century Gothic "/>
                  </a:rPr>
                  <a:t>Normalized Difference </a:t>
                </a:r>
                <a:r>
                  <a:rPr lang="en-US" sz="1200" b="1" dirty="0" smtClean="0">
                    <a:solidFill>
                      <a:srgbClr val="767171"/>
                    </a:solidFill>
                    <a:latin typeface="Century Gothic "/>
                  </a:rPr>
                  <a:t>Vegetation </a:t>
                </a:r>
                <a:r>
                  <a:rPr lang="en-US" sz="1200" b="1" dirty="0">
                    <a:solidFill>
                      <a:srgbClr val="767171"/>
                    </a:solidFill>
                    <a:latin typeface="Century Gothic "/>
                  </a:rPr>
                  <a:t>Index</a:t>
                </a:r>
                <a:r>
                  <a:rPr lang="en-US" sz="1200" dirty="0">
                    <a:solidFill>
                      <a:srgbClr val="767171"/>
                    </a:solidFill>
                    <a:latin typeface="Century Gothic "/>
                  </a:rPr>
                  <a:t> (</a:t>
                </a:r>
                <a:r>
                  <a:rPr lang="en-US" sz="1200" b="1" dirty="0">
                    <a:solidFill>
                      <a:srgbClr val="767171"/>
                    </a:solidFill>
                    <a:latin typeface="Century Gothic "/>
                  </a:rPr>
                  <a:t>NDVI</a:t>
                </a:r>
                <a:r>
                  <a:rPr lang="en-US" sz="1200" dirty="0">
                    <a:solidFill>
                      <a:srgbClr val="767171"/>
                    </a:solidFill>
                    <a:latin typeface="Century Gothic "/>
                  </a:rPr>
                  <a:t>)</a:t>
                </a:r>
                <a:endParaRPr lang="en-US" sz="1200" b="1" dirty="0">
                  <a:solidFill>
                    <a:srgbClr val="767171"/>
                  </a:solidFill>
                  <a:latin typeface="Century Gothic "/>
                  <a:ea typeface="Calibri"/>
                  <a:cs typeface="Calibri"/>
                  <a:sym typeface="Calibri"/>
                </a:endParaRPr>
              </a:p>
              <a:p>
                <a:pPr lvl="0" algn="l">
                  <a:buSzPct val="25000"/>
                </a:pPr>
                <a:r>
                  <a:rPr lang="en-US" sz="1200" b="1" dirty="0">
                    <a:solidFill>
                      <a:srgbClr val="767171"/>
                    </a:solidFill>
                    <a:latin typeface="Century Gothic "/>
                    <a:ea typeface="Calibri"/>
                    <a:cs typeface="Calibri"/>
                    <a:sym typeface="Calibri"/>
                  </a:rPr>
                  <a:t>NDVI=</a:t>
                </a:r>
                <a:r>
                  <a:rPr lang="ar-AE" sz="1200" b="1" i="0">
                    <a:solidFill>
                      <a:srgbClr val="767171"/>
                    </a:solidFill>
                    <a:latin typeface="Cambria Math"/>
                    <a:sym typeface="Calibri"/>
                  </a:rPr>
                  <a:t>(</a:t>
                </a:r>
                <a:r>
                  <a:rPr lang="en-US" sz="1200" b="1" i="0">
                    <a:solidFill>
                      <a:srgbClr val="767171"/>
                    </a:solidFill>
                    <a:latin typeface="Cambria Math"/>
                    <a:ea typeface="Calibri"/>
                    <a:cs typeface="Calibri"/>
                    <a:sym typeface="Calibri"/>
                  </a:rPr>
                  <a:t>𝑵𝑰𝑹−𝑹𝒆𝒅</a:t>
                </a:r>
                <a:r>
                  <a:rPr lang="ar-AE" sz="1200" b="1" i="0">
                    <a:solidFill>
                      <a:srgbClr val="767171"/>
                    </a:solidFill>
                    <a:latin typeface="Cambria Math"/>
                    <a:ea typeface="Calibri"/>
                    <a:cs typeface="Calibri"/>
                    <a:sym typeface="Calibri"/>
                  </a:rPr>
                  <a:t>)/(</a:t>
                </a:r>
                <a:r>
                  <a:rPr lang="en-US" sz="1200" b="1" i="0">
                    <a:solidFill>
                      <a:srgbClr val="767171"/>
                    </a:solidFill>
                    <a:latin typeface="Cambria Math"/>
                    <a:ea typeface="Calibri"/>
                    <a:cs typeface="Calibri"/>
                    <a:sym typeface="Calibri"/>
                  </a:rPr>
                  <a:t>𝑵𝑰𝑹+𝑹𝒆𝒅</a:t>
                </a:r>
                <a:r>
                  <a:rPr lang="ar-AE" sz="1200" b="1" i="0">
                    <a:solidFill>
                      <a:srgbClr val="767171"/>
                    </a:solidFill>
                    <a:latin typeface="Cambria Math"/>
                    <a:ea typeface="Calibri"/>
                    <a:cs typeface="Calibri"/>
                    <a:sym typeface="Calibri"/>
                  </a:rPr>
                  <a:t>)</a:t>
                </a:r>
                <a:endParaRPr lang="ar-AE" sz="1200" b="1" dirty="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ar-AE" sz="1200" b="1" i="1" u="sng"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ar-AE" sz="1200" b="1" i="1" u="sng" kern="0" dirty="0" smtClean="0">
                  <a:solidFill>
                    <a:srgbClr val="767171"/>
                  </a:solidFill>
                  <a:latin typeface="Century Gothic "/>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dirty="0" smtClean="0">
                    <a:solidFill>
                      <a:srgbClr val="767171"/>
                    </a:solidFill>
                    <a:latin typeface="Century Gothic "/>
                    <a:ea typeface="Calibri"/>
                    <a:cs typeface="Calibri"/>
                    <a:sym typeface="Calibri"/>
                  </a:rPr>
                  <a:t>In situ measurements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0" cap="none" spc="0" normalizeH="0" baseline="0" noProof="0" dirty="0" smtClean="0">
                    <a:ln>
                      <a:noFill/>
                    </a:ln>
                    <a:solidFill>
                      <a:srgbClr val="767171"/>
                    </a:solidFill>
                    <a:effectLst/>
                    <a:uLnTx/>
                    <a:uFillTx/>
                    <a:latin typeface="Century Gothic "/>
                    <a:cs typeface="Arial"/>
                    <a:sym typeface="Calibri"/>
                    <a:rtl val="0"/>
                  </a:rPr>
                  <a:t>Hyperspectral profiles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0" cap="none" spc="0" normalizeH="0" baseline="0" noProof="0" dirty="0" err="1" smtClean="0">
                    <a:ln>
                      <a:noFill/>
                    </a:ln>
                    <a:solidFill>
                      <a:srgbClr val="767171"/>
                    </a:solidFill>
                    <a:effectLst/>
                    <a:uLnTx/>
                    <a:uFillTx/>
                    <a:latin typeface="Century Gothic "/>
                    <a:ea typeface="Calibri"/>
                    <a:cs typeface="Calibri"/>
                    <a:sym typeface="Calibri"/>
                    <a:rtl val="0"/>
                  </a:rPr>
                  <a:t>Hydrilla</a:t>
                </a:r>
                <a:r>
                  <a:rPr kumimoji="0" lang="en-US" sz="2000" b="0" i="0" u="none" strike="noStrike" kern="0" cap="none" spc="0" normalizeH="0" baseline="0" noProof="0" dirty="0" smtClean="0">
                    <a:ln>
                      <a:noFill/>
                    </a:ln>
                    <a:solidFill>
                      <a:srgbClr val="767171"/>
                    </a:solidFill>
                    <a:effectLst/>
                    <a:uLnTx/>
                    <a:uFillTx/>
                    <a:latin typeface="Century Gothic "/>
                    <a:ea typeface="Calibri"/>
                    <a:cs typeface="Calibri"/>
                    <a:sym typeface="Calibri"/>
                    <a:rtl val="0"/>
                  </a:rPr>
                  <a:t> depth</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0" cap="none" spc="0" normalizeH="0" baseline="0" noProof="0" dirty="0" smtClean="0">
                    <a:ln>
                      <a:noFill/>
                    </a:ln>
                    <a:solidFill>
                      <a:srgbClr val="767171"/>
                    </a:solidFill>
                    <a:effectLst/>
                    <a:uLnTx/>
                    <a:uFillTx/>
                    <a:latin typeface="Century Gothic "/>
                    <a:ea typeface="Calibri"/>
                    <a:cs typeface="Calibri"/>
                    <a:sym typeface="Calibri"/>
                    <a:rtl val="0"/>
                  </a:rPr>
                  <a:t>Sonar depth</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0" cap="none" spc="0" normalizeH="0" baseline="0" noProof="0" dirty="0" smtClean="0">
                    <a:ln>
                      <a:noFill/>
                    </a:ln>
                    <a:solidFill>
                      <a:srgbClr val="767171"/>
                    </a:solidFill>
                    <a:effectLst/>
                    <a:uLnTx/>
                    <a:uFillTx/>
                    <a:latin typeface="Century Gothic "/>
                    <a:ea typeface="Calibri"/>
                    <a:cs typeface="Calibri"/>
                    <a:sym typeface="Calibri"/>
                    <a:rtl val="0"/>
                  </a:rPr>
                  <a:t>Biomass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0" cap="none" spc="0" normalizeH="0" baseline="0" noProof="0" dirty="0" smtClean="0">
                    <a:ln>
                      <a:noFill/>
                    </a:ln>
                    <a:solidFill>
                      <a:srgbClr val="767171"/>
                    </a:solidFill>
                    <a:effectLst/>
                    <a:uLnTx/>
                    <a:uFillTx/>
                    <a:latin typeface="Century Gothic "/>
                    <a:ea typeface="Calibri"/>
                    <a:cs typeface="Calibri"/>
                    <a:sym typeface="Calibri"/>
                    <a:rtl val="0"/>
                  </a:rPr>
                  <a:t>Point location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u="sng" kern="0" dirty="0" smtClean="0">
                  <a:solidFill>
                    <a:srgbClr val="767171"/>
                  </a:solidFill>
                  <a:latin typeface="Century Gothic "/>
                  <a:ea typeface="Calibri"/>
                  <a:cs typeface="Calibri"/>
                  <a:sym typeface="Calibri"/>
                </a:endParaRPr>
              </a:p>
              <a:p>
                <a:pPr algn="l">
                  <a:spcBef>
                    <a:spcPts val="0"/>
                  </a:spcBef>
                  <a:buNone/>
                </a:pPr>
                <a:endParaRPr lang="en-US" dirty="0"/>
              </a:p>
              <a:p>
                <a:pPr>
                  <a:spcBef>
                    <a:spcPts val="0"/>
                  </a:spcBef>
                  <a:buNone/>
                </a:pPr>
                <a:endParaRPr dirty="0"/>
              </a:p>
            </p:txBody>
          </p:sp>
        </mc:Fallback>
      </mc:AlternateContent>
      <p:sp>
        <p:nvSpPr>
          <p:cNvPr id="172" name="Shape 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1993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7" name="Shape 9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8" name="Shape 98"/>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9" name="Shape 9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100" name="Shape 10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5"/>
        <p:cNvGrpSpPr/>
        <p:nvPr/>
      </p:nvGrpSpPr>
      <p:grpSpPr>
        <a:xfrm>
          <a:off x="0" y="0"/>
          <a:ext cx="0" cy="0"/>
          <a:chOff x="0" y="0"/>
          <a:chExt cx="0" cy="0"/>
        </a:xfrm>
      </p:grpSpPr>
      <p:sp>
        <p:nvSpPr>
          <p:cNvPr id="36" name="Shape 3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7" name="Shape 3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8" name="Shape 38"/>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a:spLocks noGrp="1"/>
          </p:cNvSpPr>
          <p:nvPr>
            <p:ph type="pic" idx="3"/>
          </p:nvPr>
        </p:nvSpPr>
        <p:spPr>
          <a:xfrm>
            <a:off x="0" y="0"/>
            <a:ext cx="4572000" cy="6858000"/>
          </a:xfrm>
          <a:prstGeom prst="rect">
            <a:avLst/>
          </a:prstGeom>
          <a:noFill/>
          <a:ln>
            <a:noFill/>
          </a:ln>
        </p:spPr>
      </p:sp>
      <p:sp>
        <p:nvSpPr>
          <p:cNvPr id="41" name="Shape 41"/>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9"/>
        <p:cNvGrpSpPr/>
        <p:nvPr/>
      </p:nvGrpSpPr>
      <p:grpSpPr>
        <a:xfrm>
          <a:off x="0" y="0"/>
          <a:ext cx="0" cy="0"/>
          <a:chOff x="0" y="0"/>
          <a:chExt cx="0" cy="0"/>
        </a:xfrm>
      </p:grpSpPr>
      <p:sp>
        <p:nvSpPr>
          <p:cNvPr id="50" name="Shape 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1" name="Shape 5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2" name="Shape 52"/>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59"/>
        <p:cNvGrpSpPr/>
        <p:nvPr/>
      </p:nvGrpSpPr>
      <p:grpSpPr>
        <a:xfrm>
          <a:off x="0" y="0"/>
          <a:ext cx="0" cy="0"/>
          <a:chOff x="0" y="0"/>
          <a:chExt cx="0" cy="0"/>
        </a:xfrm>
      </p:grpSpPr>
      <p:sp>
        <p:nvSpPr>
          <p:cNvPr id="60" name="Shape 6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1" name="Shape 6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2" name="Shape 62"/>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a:spLocks noGrp="1"/>
          </p:cNvSpPr>
          <p:nvPr>
            <p:ph type="pic" idx="3"/>
          </p:nvPr>
        </p:nvSpPr>
        <p:spPr>
          <a:xfrm>
            <a:off x="4572000" y="0"/>
            <a:ext cx="4572000" cy="6858000"/>
          </a:xfrm>
          <a:prstGeom prst="rect">
            <a:avLst/>
          </a:prstGeom>
          <a:noFill/>
          <a:ln>
            <a:noFill/>
          </a:ln>
        </p:spPr>
      </p:sp>
      <p:sp>
        <p:nvSpPr>
          <p:cNvPr id="65" name="Shape 65"/>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8" name="Shape 6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9" name="Shape 6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70" name="Shape 7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2" name="Shape 7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74"/>
        <p:cNvGrpSpPr/>
        <p:nvPr/>
      </p:nvGrpSpPr>
      <p:grpSpPr>
        <a:xfrm>
          <a:off x="0" y="0"/>
          <a:ext cx="0" cy="0"/>
          <a:chOff x="0" y="0"/>
          <a:chExt cx="0" cy="0"/>
        </a:xfrm>
      </p:grpSpPr>
      <p:sp>
        <p:nvSpPr>
          <p:cNvPr id="75" name="Shape 7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6" name="Shape 7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7" name="Shape 7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a:spLocks noGrp="1"/>
          </p:cNvSpPr>
          <p:nvPr>
            <p:ph type="pic" idx="3"/>
          </p:nvPr>
        </p:nvSpPr>
        <p:spPr>
          <a:xfrm>
            <a:off x="0" y="0"/>
            <a:ext cx="9144000" cy="3429000"/>
          </a:xfrm>
          <a:prstGeom prst="rect">
            <a:avLst/>
          </a:prstGeom>
          <a:noFill/>
          <a:ln>
            <a:noFill/>
          </a:ln>
        </p:spPr>
      </p:sp>
      <p:sp>
        <p:nvSpPr>
          <p:cNvPr id="80" name="Shape 8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3" name="Shape 8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4" name="Shape 8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3429000"/>
            <a:ext cx="9144000" cy="3429000"/>
          </a:xfrm>
          <a:prstGeom prst="rect">
            <a:avLst/>
          </a:prstGeom>
          <a:noFill/>
          <a:ln>
            <a:noFill/>
          </a:ln>
        </p:spPr>
      </p:sp>
      <p:sp>
        <p:nvSpPr>
          <p:cNvPr id="87" name="Shape 8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0" name="Shape 9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1" name="Shape 91"/>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9144000" cy="3429000"/>
          </a:xfrm>
          <a:prstGeom prst="rect">
            <a:avLst/>
          </a:prstGeom>
          <a:noFill/>
          <a:ln>
            <a:noFill/>
          </a:ln>
        </p:spPr>
      </p:sp>
      <p:sp>
        <p:nvSpPr>
          <p:cNvPr id="94" name="Shape 94"/>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0" y="1528175"/>
            <a:ext cx="9143999" cy="2141951"/>
          </a:xfrm>
          <a:prstGeom prst="rect">
            <a:avLst/>
          </a:prstGeom>
          <a:noFill/>
          <a:ln>
            <a:noFill/>
          </a:ln>
        </p:spPr>
        <p:txBody>
          <a:bodyPr lIns="91425" tIns="45700" rIns="91425" bIns="45700" anchor="b" anchorCtr="0">
            <a:noAutofit/>
          </a:bodyPr>
          <a:lstStyle/>
          <a:p>
            <a:pPr marL="0" marR="0" lvl="0" indent="0" algn="ctr" rtl="0">
              <a:lnSpc>
                <a:spcPct val="75000"/>
              </a:lnSpc>
              <a:spcBef>
                <a:spcPts val="0"/>
              </a:spcBef>
              <a:buClr>
                <a:schemeClr val="accent1"/>
              </a:buClr>
              <a:buSzPct val="25000"/>
              <a:buFont typeface="Arial"/>
              <a:buNone/>
            </a:pPr>
            <a:r>
              <a:rPr lang="en-US" sz="6000" b="1" i="0" u="none" strike="noStrike" cap="none" baseline="0" dirty="0">
                <a:solidFill>
                  <a:schemeClr val="accent1"/>
                </a:solidFill>
                <a:latin typeface="Century Gothic"/>
                <a:ea typeface="Century Gothic"/>
                <a:cs typeface="Century Gothic"/>
                <a:sym typeface="Century Gothic"/>
              </a:rPr>
              <a:t>Southeast Ecological Forecasting</a:t>
            </a:r>
          </a:p>
        </p:txBody>
      </p:sp>
      <p:sp>
        <p:nvSpPr>
          <p:cNvPr id="105" name="Shape 105"/>
          <p:cNvSpPr txBox="1">
            <a:spLocks noGrp="1"/>
          </p:cNvSpPr>
          <p:nvPr>
            <p:ph type="body" idx="2"/>
          </p:nvPr>
        </p:nvSpPr>
        <p:spPr>
          <a:xfrm>
            <a:off x="1215025" y="5358382"/>
            <a:ext cx="3865783" cy="41611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700" b="0" i="0" u="none" strike="noStrike" cap="none" baseline="0" dirty="0" err="1">
                <a:solidFill>
                  <a:srgbClr val="A5A5A5"/>
                </a:solidFill>
                <a:latin typeface="Century Gothic"/>
                <a:ea typeface="Century Gothic"/>
                <a:cs typeface="Century Gothic"/>
                <a:sym typeface="Century Gothic"/>
              </a:rPr>
              <a:t>Shuvankar</a:t>
            </a:r>
            <a:r>
              <a:rPr lang="en-US" sz="1700" b="0" i="0" u="none" strike="noStrike" cap="none" baseline="0" dirty="0">
                <a:solidFill>
                  <a:srgbClr val="A5A5A5"/>
                </a:solidFill>
                <a:latin typeface="Century Gothic"/>
                <a:ea typeface="Century Gothic"/>
                <a:cs typeface="Century Gothic"/>
                <a:sym typeface="Century Gothic"/>
              </a:rPr>
              <a:t> Ghosh (Project Lead)</a:t>
            </a:r>
          </a:p>
        </p:txBody>
      </p:sp>
      <p:sp>
        <p:nvSpPr>
          <p:cNvPr id="106" name="Shape 106"/>
          <p:cNvSpPr txBox="1">
            <a:spLocks noGrp="1"/>
          </p:cNvSpPr>
          <p:nvPr>
            <p:ph type="body" idx="3"/>
          </p:nvPr>
        </p:nvSpPr>
        <p:spPr>
          <a:xfrm>
            <a:off x="1886169"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700" b="0" i="0" u="none" strike="noStrike" cap="none" baseline="0">
                <a:solidFill>
                  <a:srgbClr val="A5A5A5"/>
                </a:solidFill>
                <a:latin typeface="Century Gothic"/>
                <a:ea typeface="Century Gothic"/>
                <a:cs typeface="Century Gothic"/>
                <a:sym typeface="Century Gothic"/>
              </a:rPr>
              <a:t>Wuyang Cai</a:t>
            </a:r>
          </a:p>
        </p:txBody>
      </p:sp>
      <p:sp>
        <p:nvSpPr>
          <p:cNvPr id="107" name="Shape 107"/>
          <p:cNvSpPr txBox="1">
            <a:spLocks noGrp="1"/>
          </p:cNvSpPr>
          <p:nvPr>
            <p:ph type="body" idx="4"/>
          </p:nvPr>
        </p:nvSpPr>
        <p:spPr>
          <a:xfrm>
            <a:off x="1886169" y="6153912"/>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700" b="0" i="0" u="none" strike="noStrike" cap="none" baseline="0">
                <a:solidFill>
                  <a:srgbClr val="A5A5A5"/>
                </a:solidFill>
                <a:latin typeface="Century Gothic"/>
                <a:ea typeface="Century Gothic"/>
                <a:cs typeface="Century Gothic"/>
                <a:sym typeface="Century Gothic"/>
              </a:rPr>
              <a:t>Elizabeth Dyer</a:t>
            </a:r>
          </a:p>
        </p:txBody>
      </p:sp>
      <p:sp>
        <p:nvSpPr>
          <p:cNvPr id="108" name="Shape 108"/>
          <p:cNvSpPr txBox="1">
            <a:spLocks noGrp="1"/>
          </p:cNvSpPr>
          <p:nvPr>
            <p:ph type="body" idx="5"/>
          </p:nvPr>
        </p:nvSpPr>
        <p:spPr>
          <a:xfrm>
            <a:off x="5123150" y="5358375"/>
            <a:ext cx="3865799" cy="3692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A5A5A5"/>
              </a:buClr>
              <a:buSzPct val="25000"/>
              <a:buFont typeface="Arial"/>
              <a:buNone/>
            </a:pPr>
            <a:r>
              <a:rPr lang="en-US" sz="1700" b="0" i="0" u="none" strike="noStrike" cap="none" baseline="0">
                <a:solidFill>
                  <a:srgbClr val="A5A5A5"/>
                </a:solidFill>
                <a:latin typeface="Century Gothic"/>
                <a:ea typeface="Century Gothic"/>
                <a:cs typeface="Century Gothic"/>
                <a:sym typeface="Century Gothic"/>
              </a:rPr>
              <a:t>Peter Hawman (Co-Project Lead)</a:t>
            </a:r>
          </a:p>
        </p:txBody>
      </p:sp>
      <p:sp>
        <p:nvSpPr>
          <p:cNvPr id="109" name="Shape 109"/>
          <p:cNvSpPr txBox="1">
            <a:spLocks noGrp="1"/>
          </p:cNvSpPr>
          <p:nvPr>
            <p:ph type="body" idx="6"/>
          </p:nvPr>
        </p:nvSpPr>
        <p:spPr>
          <a:xfrm>
            <a:off x="5292763" y="5751576"/>
            <a:ext cx="3549484" cy="674276"/>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700" b="0" i="0" u="none" strike="noStrike" cap="none" baseline="0" dirty="0">
                <a:solidFill>
                  <a:srgbClr val="A5A5A5"/>
                </a:solidFill>
                <a:latin typeface="Century Gothic"/>
                <a:ea typeface="Century Gothic"/>
                <a:cs typeface="Century Gothic"/>
                <a:sym typeface="Century Gothic"/>
              </a:rPr>
              <a:t>Pradeep Kumar Ragu </a:t>
            </a:r>
            <a:r>
              <a:rPr lang="en-US" sz="1700" b="0" i="0" u="none" strike="noStrike" cap="none" baseline="0" dirty="0" err="1">
                <a:solidFill>
                  <a:srgbClr val="A5A5A5"/>
                </a:solidFill>
                <a:latin typeface="Century Gothic"/>
                <a:ea typeface="Century Gothic"/>
                <a:cs typeface="Century Gothic"/>
                <a:sym typeface="Century Gothic"/>
              </a:rPr>
              <a:t>Chanthar</a:t>
            </a:r>
            <a:endParaRPr lang="en-US" sz="1700" b="0" i="0" u="none" strike="noStrike" cap="none" baseline="0" dirty="0">
              <a:solidFill>
                <a:srgbClr val="A5A5A5"/>
              </a:solidFill>
              <a:latin typeface="Century Gothic"/>
              <a:ea typeface="Century Gothic"/>
              <a:cs typeface="Century Gothic"/>
              <a:sym typeface="Century Gothic"/>
            </a:endParaRPr>
          </a:p>
        </p:txBody>
      </p:sp>
      <p:sp>
        <p:nvSpPr>
          <p:cNvPr id="110" name="Shape 110"/>
          <p:cNvSpPr txBox="1">
            <a:spLocks noGrp="1"/>
          </p:cNvSpPr>
          <p:nvPr>
            <p:ph type="body" idx="7"/>
          </p:nvPr>
        </p:nvSpPr>
        <p:spPr>
          <a:xfrm>
            <a:off x="1143000" y="4032498"/>
            <a:ext cx="6858000" cy="9464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000" b="0" i="1" u="none" strike="noStrike" cap="none" baseline="0" dirty="0">
                <a:solidFill>
                  <a:schemeClr val="dk1"/>
                </a:solidFill>
                <a:latin typeface="Century Gothic"/>
                <a:ea typeface="Century Gothic"/>
                <a:cs typeface="Century Gothic"/>
                <a:sym typeface="Century Gothic"/>
              </a:rPr>
              <a:t>Utilizing NASA Earth Observations and Proximal Remote Sensing </a:t>
            </a:r>
            <a:r>
              <a:rPr lang="en-US" sz="2000" i="1" dirty="0" smtClean="0">
                <a:solidFill>
                  <a:schemeClr val="dk1"/>
                </a:solidFill>
                <a:latin typeface="Century Gothic"/>
                <a:ea typeface="Century Gothic"/>
                <a:cs typeface="Century Gothic"/>
                <a:sym typeface="Century Gothic"/>
              </a:rPr>
              <a:t>to </a:t>
            </a:r>
            <a:r>
              <a:rPr lang="en-US" sz="2000" i="1" dirty="0">
                <a:solidFill>
                  <a:schemeClr val="dk1"/>
                </a:solidFill>
                <a:latin typeface="Century Gothic"/>
                <a:ea typeface="Century Gothic"/>
                <a:cs typeface="Century Gothic"/>
                <a:sym typeface="Century Gothic"/>
              </a:rPr>
              <a:t>Map</a:t>
            </a:r>
            <a:r>
              <a:rPr lang="en-US" sz="2000" b="0" i="1" u="none" strike="noStrike" cap="none" baseline="0" dirty="0">
                <a:solidFill>
                  <a:schemeClr val="dk1"/>
                </a:solidFill>
                <a:latin typeface="Century Gothic"/>
                <a:ea typeface="Century Gothic"/>
                <a:cs typeface="Century Gothic"/>
                <a:sym typeface="Century Gothic"/>
              </a:rPr>
              <a:t> the </a:t>
            </a:r>
            <a:r>
              <a:rPr lang="en-US" sz="2000" b="0" i="1" u="none" strike="noStrike" cap="none" baseline="0" dirty="0" err="1">
                <a:solidFill>
                  <a:schemeClr val="dk1"/>
                </a:solidFill>
                <a:latin typeface="Century Gothic"/>
                <a:ea typeface="Century Gothic"/>
                <a:cs typeface="Century Gothic"/>
                <a:sym typeface="Century Gothic"/>
              </a:rPr>
              <a:t>Spatio</a:t>
            </a:r>
            <a:r>
              <a:rPr lang="en-US" sz="2000" b="0" i="1" u="none" strike="noStrike" cap="none" baseline="0" dirty="0">
                <a:solidFill>
                  <a:schemeClr val="dk1"/>
                </a:solidFill>
                <a:latin typeface="Century Gothic"/>
                <a:ea typeface="Century Gothic"/>
                <a:cs typeface="Century Gothic"/>
                <a:sym typeface="Century Gothic"/>
              </a:rPr>
              <a:t>-temporal Distribution of </a:t>
            </a:r>
            <a:r>
              <a:rPr lang="en-US" sz="2000" b="0" i="0" u="none" strike="noStrike" cap="none" baseline="0" dirty="0" err="1">
                <a:solidFill>
                  <a:schemeClr val="dk1"/>
                </a:solidFill>
                <a:latin typeface="Century Gothic"/>
                <a:ea typeface="Century Gothic"/>
                <a:cs typeface="Century Gothic"/>
                <a:sym typeface="Century Gothic"/>
              </a:rPr>
              <a:t>Hydrilla</a:t>
            </a:r>
            <a:r>
              <a:rPr lang="en-US" sz="2000" b="0" i="0" u="none" strike="noStrike" cap="none" baseline="0" dirty="0">
                <a:solidFill>
                  <a:schemeClr val="dk1"/>
                </a:solidFill>
                <a:latin typeface="Century Gothic"/>
                <a:ea typeface="Century Gothic"/>
                <a:cs typeface="Century Gothic"/>
                <a:sym typeface="Century Gothic"/>
              </a:rPr>
              <a:t> </a:t>
            </a:r>
            <a:r>
              <a:rPr lang="en-US" sz="2000" b="0" i="0" u="none" strike="noStrike" cap="none" baseline="0" dirty="0" err="1">
                <a:solidFill>
                  <a:schemeClr val="dk1"/>
                </a:solidFill>
                <a:latin typeface="Century Gothic"/>
                <a:ea typeface="Century Gothic"/>
                <a:cs typeface="Century Gothic"/>
                <a:sym typeface="Century Gothic"/>
              </a:rPr>
              <a:t>verticillata</a:t>
            </a:r>
            <a:endParaRPr lang="en-US" sz="2000" b="0" i="0" u="none" strike="noStrike" cap="none" baseline="0"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p:cNvSpPr txBox="1">
            <a:spLocks noGrp="1"/>
          </p:cNvSpPr>
          <p:nvPr>
            <p:ph type="body" idx="2"/>
          </p:nvPr>
        </p:nvSpPr>
        <p:spPr>
          <a:xfrm>
            <a:off x="1" y="548639"/>
            <a:ext cx="9144000" cy="734567"/>
          </a:xfrm>
          <a:prstGeom prst="rect">
            <a:avLst/>
          </a:prstGeom>
        </p:spPr>
        <p:txBody>
          <a:bodyPr vert="horz" lIns="91440" tIns="45720" rIns="91440" bIns="45720" rtlCol="0" anchor="b">
            <a:noAutofit/>
          </a:bodyPr>
          <a:lstStyle/>
          <a:p>
            <a:pPr algn="ctr">
              <a:spcBef>
                <a:spcPts val="1000"/>
              </a:spcBef>
              <a:buFont typeface="Arial" panose="020B0604020202020204" pitchFamily="34" charset="0"/>
            </a:pPr>
            <a:r>
              <a:rPr lang="en-US" sz="5000" b="1" kern="1200" dirty="0">
                <a:solidFill>
                  <a:schemeClr val="bg2">
                    <a:lumMod val="60000"/>
                    <a:lumOff val="40000"/>
                  </a:schemeClr>
                </a:solidFill>
                <a:latin typeface="+mn-lt"/>
                <a:ea typeface="+mn-ea"/>
                <a:cs typeface="+mn-cs"/>
                <a:sym typeface="Century Gothic"/>
              </a:rPr>
              <a:t>Data Analysis</a:t>
            </a:r>
          </a:p>
        </p:txBody>
      </p:sp>
      <mc:AlternateContent xmlns:mc="http://schemas.openxmlformats.org/markup-compatibility/2006" xmlns:a14="http://schemas.microsoft.com/office/drawing/2010/main">
        <mc:Choice Requires="a14">
          <p:sp>
            <p:nvSpPr>
              <p:cNvPr id="11" name="Text Placeholder 1"/>
              <p:cNvSpPr txBox="1">
                <a:spLocks/>
              </p:cNvSpPr>
              <p:nvPr/>
            </p:nvSpPr>
            <p:spPr>
              <a:xfrm>
                <a:off x="238539" y="2639630"/>
                <a:ext cx="4333460" cy="41587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767171"/>
                    </a:solidFill>
                    <a:effectLst/>
                    <a:uLnTx/>
                    <a:uFillTx/>
                    <a:latin typeface="Century Gothic"/>
                    <a:ea typeface="+mn-ea"/>
                    <a:cs typeface="+mn-cs"/>
                  </a:rPr>
                  <a:t>Normalized Difference Vegetation Index:</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Calibri"/>
                  <a:cs typeface="Calibri"/>
                  <a:sym typeface="Calibri"/>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smtClean="0">
                    <a:ln>
                      <a:noFill/>
                    </a:ln>
                    <a:solidFill>
                      <a:srgbClr val="767171"/>
                    </a:solidFill>
                    <a:effectLst/>
                    <a:uLnTx/>
                    <a:uFillTx/>
                    <a:latin typeface="Calibri" panose="020F0502020204030204" pitchFamily="34" charset="0"/>
                    <a:ea typeface="Calibri"/>
                    <a:cs typeface="Calibri"/>
                    <a:sym typeface="Calibri"/>
                  </a:rPr>
                  <a:t>NDVI= </a:t>
                </a:r>
                <a14:m>
                  <m:oMath xmlns:m="http://schemas.openxmlformats.org/officeDocument/2006/math">
                    <m:f>
                      <m:fPr>
                        <m:ctrlPr>
                          <a:rPr kumimoji="0" lang="en-US" sz="3200" b="1" i="1" u="none" strike="noStrike" kern="1200" cap="none" spc="0" normalizeH="0" baseline="0" noProof="0">
                            <a:ln>
                              <a:noFill/>
                            </a:ln>
                            <a:solidFill>
                              <a:srgbClr val="767171"/>
                            </a:solidFill>
                            <a:effectLst/>
                            <a:uLnTx/>
                            <a:uFillTx/>
                            <a:latin typeface="Cambria Math"/>
                            <a:ea typeface="Calibri"/>
                            <a:cs typeface="Calibri"/>
                            <a:sym typeface="Calibri"/>
                          </a:rPr>
                        </m:ctrlPr>
                      </m:fPr>
                      <m:num>
                        <m:r>
                          <a:rPr kumimoji="0" lang="en-US" sz="3200" b="1" i="0" u="none" strike="noStrike" kern="1200" cap="none" spc="0" normalizeH="0" baseline="0" noProof="0">
                            <a:ln>
                              <a:noFill/>
                            </a:ln>
                            <a:solidFill>
                              <a:srgbClr val="767171"/>
                            </a:solidFill>
                            <a:effectLst/>
                            <a:uLnTx/>
                            <a:uFillTx/>
                            <a:latin typeface="Cambria Math" panose="02040503050406030204" pitchFamily="18" charset="0"/>
                            <a:ea typeface="Calibri"/>
                            <a:cs typeface="Calibri"/>
                            <a:sym typeface="Calibri"/>
                          </a:rPr>
                          <m:t>𝑵𝑰𝑹</m:t>
                        </m:r>
                        <m:r>
                          <a:rPr kumimoji="0" lang="en-US" sz="3200" b="1" i="0" u="none" strike="noStrike" kern="1200" cap="none" spc="0" normalizeH="0" baseline="0" noProof="0">
                            <a:ln>
                              <a:noFill/>
                            </a:ln>
                            <a:solidFill>
                              <a:srgbClr val="767171"/>
                            </a:solidFill>
                            <a:effectLst/>
                            <a:uLnTx/>
                            <a:uFillTx/>
                            <a:latin typeface="Cambria Math" panose="02040503050406030204" pitchFamily="18" charset="0"/>
                            <a:ea typeface="Calibri"/>
                            <a:cs typeface="Calibri"/>
                            <a:sym typeface="Calibri"/>
                          </a:rPr>
                          <m:t>−</m:t>
                        </m:r>
                        <m:r>
                          <a:rPr kumimoji="0" lang="en-US" sz="3200" b="1" i="0" u="none" strike="noStrike" kern="1200" cap="none" spc="0" normalizeH="0" baseline="0" noProof="0">
                            <a:ln>
                              <a:noFill/>
                            </a:ln>
                            <a:solidFill>
                              <a:srgbClr val="767171"/>
                            </a:solidFill>
                            <a:effectLst/>
                            <a:uLnTx/>
                            <a:uFillTx/>
                            <a:latin typeface="Cambria Math" panose="02040503050406030204" pitchFamily="18" charset="0"/>
                            <a:ea typeface="Calibri"/>
                            <a:cs typeface="Calibri"/>
                            <a:sym typeface="Calibri"/>
                          </a:rPr>
                          <m:t>𝑹𝒆𝒅</m:t>
                        </m:r>
                      </m:num>
                      <m:den>
                        <m:r>
                          <a:rPr kumimoji="0" lang="en-US" sz="3200" b="1" i="0" u="none" strike="noStrike" kern="1200" cap="none" spc="0" normalizeH="0" baseline="0" noProof="0">
                            <a:ln>
                              <a:noFill/>
                            </a:ln>
                            <a:solidFill>
                              <a:srgbClr val="767171"/>
                            </a:solidFill>
                            <a:effectLst/>
                            <a:uLnTx/>
                            <a:uFillTx/>
                            <a:latin typeface="Cambria Math" panose="02040503050406030204" pitchFamily="18" charset="0"/>
                            <a:ea typeface="Calibri"/>
                            <a:cs typeface="Calibri"/>
                            <a:sym typeface="Calibri"/>
                          </a:rPr>
                          <m:t>𝑵𝑰𝑹</m:t>
                        </m:r>
                        <m:r>
                          <a:rPr kumimoji="0" lang="en-US" sz="3200" b="1" i="0" u="none" strike="noStrike" kern="1200" cap="none" spc="0" normalizeH="0" baseline="0" noProof="0">
                            <a:ln>
                              <a:noFill/>
                            </a:ln>
                            <a:solidFill>
                              <a:srgbClr val="767171"/>
                            </a:solidFill>
                            <a:effectLst/>
                            <a:uLnTx/>
                            <a:uFillTx/>
                            <a:latin typeface="Cambria Math" panose="02040503050406030204" pitchFamily="18" charset="0"/>
                            <a:ea typeface="Calibri"/>
                            <a:cs typeface="Calibri"/>
                            <a:sym typeface="Calibri"/>
                          </a:rPr>
                          <m:t>+</m:t>
                        </m:r>
                        <m:r>
                          <a:rPr kumimoji="0" lang="en-US" sz="3200" b="1" i="0" u="none" strike="noStrike" kern="1200" cap="none" spc="0" normalizeH="0" baseline="0" noProof="0">
                            <a:ln>
                              <a:noFill/>
                            </a:ln>
                            <a:solidFill>
                              <a:srgbClr val="767171"/>
                            </a:solidFill>
                            <a:effectLst/>
                            <a:uLnTx/>
                            <a:uFillTx/>
                            <a:latin typeface="Cambria Math" panose="02040503050406030204" pitchFamily="18" charset="0"/>
                            <a:ea typeface="Calibri"/>
                            <a:cs typeface="Calibri"/>
                            <a:sym typeface="Calibri"/>
                          </a:rPr>
                          <m:t>𝑹𝒆𝒅</m:t>
                        </m:r>
                      </m:den>
                    </m:f>
                  </m:oMath>
                </a14:m>
                <a:endParaRPr kumimoji="0" lang="en-US" sz="3200" b="1" i="0" u="none" strike="noStrike" kern="1200" cap="none" spc="0" normalizeH="0" baseline="0" noProof="0" dirty="0" smtClean="0">
                  <a:ln>
                    <a:noFill/>
                  </a:ln>
                  <a:solidFill>
                    <a:srgbClr val="767171"/>
                  </a:solidFill>
                  <a:effectLst/>
                  <a:uLnTx/>
                  <a:uFillTx/>
                  <a:latin typeface="Calibri" panose="020F0502020204030204" pitchFamily="34" charset="0"/>
                  <a:ea typeface="Calibri"/>
                  <a:cs typeface="Calibri"/>
                  <a:sym typeface="Calibri"/>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smtClean="0">
                  <a:ln>
                    <a:noFill/>
                  </a:ln>
                  <a:solidFill>
                    <a:srgbClr val="767171"/>
                  </a:solidFill>
                  <a:effectLst/>
                  <a:uLnTx/>
                  <a:uFillTx/>
                  <a:latin typeface="Calibri" panose="020F0502020204030204" pitchFamily="34" charset="0"/>
                  <a:ea typeface="Calibri"/>
                  <a:cs typeface="Calibri"/>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767171"/>
                    </a:solidFill>
                    <a:effectLst/>
                    <a:uLnTx/>
                    <a:uFillTx/>
                    <a:latin typeface="Calibri" panose="020F0502020204030204" pitchFamily="34" charset="0"/>
                    <a:ea typeface="Calibri"/>
                    <a:cs typeface="Calibri"/>
                  </a:rPr>
                  <a:t>Topped out vegetation</a:t>
                </a:r>
              </a:p>
            </p:txBody>
          </p:sp>
        </mc:Choice>
        <mc:Fallback xmlns="">
          <p:sp>
            <p:nvSpPr>
              <p:cNvPr id="11" name="Text Placeholder 1"/>
              <p:cNvSpPr txBox="1">
                <a:spLocks noRot="1" noChangeAspect="1" noMove="1" noResize="1" noEditPoints="1" noAdjustHandles="1" noChangeArrowheads="1" noChangeShapeType="1" noTextEdit="1"/>
              </p:cNvSpPr>
              <p:nvPr/>
            </p:nvSpPr>
            <p:spPr>
              <a:xfrm>
                <a:off x="238539" y="2639630"/>
                <a:ext cx="4333460" cy="4158735"/>
              </a:xfrm>
              <a:prstGeom prst="rect">
                <a:avLst/>
              </a:prstGeom>
              <a:blipFill rotWithShape="0">
                <a:blip r:embed="rId3"/>
                <a:stretch>
                  <a:fillRect t="-14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Placeholder 1"/>
              <p:cNvSpPr txBox="1">
                <a:spLocks/>
              </p:cNvSpPr>
              <p:nvPr/>
            </p:nvSpPr>
            <p:spPr>
              <a:xfrm>
                <a:off x="4572000" y="2639630"/>
                <a:ext cx="4269850" cy="41587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Pct val="25000"/>
                  <a:buFont typeface="Arial" panose="020B0604020202020204" pitchFamily="34" charset="0"/>
                  <a:buNone/>
                  <a:tabLst/>
                  <a:defRPr/>
                </a:pPr>
                <a:r>
                  <a:rPr kumimoji="0" lang="en-US" sz="2000" b="0" i="0" u="none" strike="noStrike" kern="1200" cap="none" spc="0" normalizeH="0" baseline="0" noProof="0" dirty="0" smtClean="0">
                    <a:ln>
                      <a:noFill/>
                    </a:ln>
                    <a:solidFill>
                      <a:srgbClr val="767171"/>
                    </a:solidFill>
                    <a:effectLst/>
                    <a:uLnTx/>
                    <a:uFillTx/>
                    <a:latin typeface="Century Gothic"/>
                    <a:ea typeface="+mn-ea"/>
                    <a:cs typeface="+mn-cs"/>
                  </a:rPr>
                  <a:t>Visible Atmospherically     Resistant Index:</a:t>
                </a:r>
                <a:endParaRPr kumimoji="0" lang="en-US" sz="2000" b="0" i="0" u="none" strike="noStrike" kern="1200" cap="none" spc="0" normalizeH="0" baseline="0" noProof="0" dirty="0">
                  <a:ln>
                    <a:noFill/>
                  </a:ln>
                  <a:solidFill>
                    <a:srgbClr val="767171"/>
                  </a:solidFill>
                  <a:effectLst/>
                  <a:uLnTx/>
                  <a:uFillTx/>
                  <a:latin typeface="Century Gothic"/>
                  <a:ea typeface="+mn-ea"/>
                  <a:cs typeface="+mn-cs"/>
                </a:endParaRPr>
              </a:p>
              <a:p>
                <a:pPr marL="0" marR="0" lvl="0" indent="0" algn="ctr" defTabSz="914400" rtl="0" eaLnBrk="1" fontAlgn="auto" latinLnBrk="0" hangingPunct="1">
                  <a:lnSpc>
                    <a:spcPct val="90000"/>
                  </a:lnSpc>
                  <a:spcBef>
                    <a:spcPts val="1000"/>
                  </a:spcBef>
                  <a:spcAft>
                    <a:spcPts val="0"/>
                  </a:spcAft>
                  <a:buClrTx/>
                  <a:buSzPct val="25000"/>
                  <a:buFont typeface="Arial" panose="020B0604020202020204" pitchFamily="34" charset="0"/>
                  <a:buNone/>
                  <a:tabLst/>
                  <a:defRPr/>
                </a:pPr>
                <a:endParaRPr kumimoji="0" lang="en-US" sz="2000" b="1" i="0" u="none" strike="noStrike" kern="1200" cap="none" spc="0" normalizeH="0" baseline="0" noProof="0" dirty="0" smtClean="0">
                  <a:ln>
                    <a:noFill/>
                  </a:ln>
                  <a:solidFill>
                    <a:srgbClr val="767171"/>
                  </a:solidFill>
                  <a:effectLst/>
                  <a:uLnTx/>
                  <a:uFillTx/>
                  <a:latin typeface="Calibri" panose="020F0502020204030204" pitchFamily="34" charset="0"/>
                  <a:ea typeface="Calibri"/>
                  <a:cs typeface="Calibri"/>
                  <a:sym typeface="Calibri"/>
                </a:endParaRPr>
              </a:p>
              <a:p>
                <a:pPr marL="0" marR="0" lvl="0" indent="0" algn="ctr" defTabSz="914400" rtl="0" eaLnBrk="1" fontAlgn="auto" latinLnBrk="0" hangingPunct="1">
                  <a:lnSpc>
                    <a:spcPct val="90000"/>
                  </a:lnSpc>
                  <a:spcBef>
                    <a:spcPts val="1000"/>
                  </a:spcBef>
                  <a:spcAft>
                    <a:spcPts val="0"/>
                  </a:spcAft>
                  <a:buClrTx/>
                  <a:buSzPct val="25000"/>
                  <a:buFont typeface="Arial" panose="020B0604020202020204" pitchFamily="34" charset="0"/>
                  <a:buNone/>
                  <a:tabLst/>
                  <a:defRPr/>
                </a:pPr>
                <a:r>
                  <a:rPr kumimoji="0" lang="en-US" sz="3200" b="1" i="0" u="none" strike="noStrike" kern="1200" cap="none" spc="0" normalizeH="0" baseline="0" noProof="0" dirty="0" smtClean="0">
                    <a:ln>
                      <a:noFill/>
                    </a:ln>
                    <a:solidFill>
                      <a:srgbClr val="767171"/>
                    </a:solidFill>
                    <a:effectLst/>
                    <a:uLnTx/>
                    <a:uFillTx/>
                    <a:latin typeface="Calibri" panose="020F0502020204030204" pitchFamily="34" charset="0"/>
                    <a:ea typeface="Calibri"/>
                    <a:cs typeface="Calibri"/>
                    <a:sym typeface="Calibri"/>
                  </a:rPr>
                  <a:t>VARI= </a:t>
                </a:r>
                <a14:m>
                  <m:oMath xmlns:m="http://schemas.openxmlformats.org/officeDocument/2006/math">
                    <m:f>
                      <m:fPr>
                        <m:ctrlPr>
                          <a:rPr kumimoji="0" lang="ar-AE" sz="3200" b="1" i="1" u="none" strike="noStrike" kern="1200" cap="none" spc="0" normalizeH="0" baseline="0" noProof="0">
                            <a:ln>
                              <a:noFill/>
                            </a:ln>
                            <a:solidFill>
                              <a:srgbClr val="767171"/>
                            </a:solidFill>
                            <a:effectLst/>
                            <a:uLnTx/>
                            <a:uFillTx/>
                            <a:latin typeface="Cambria Math"/>
                            <a:ea typeface="Calibri"/>
                            <a:cs typeface="Calibri"/>
                            <a:sym typeface="Calibri"/>
                          </a:rPr>
                        </m:ctrlPr>
                      </m:fPr>
                      <m:num>
                        <m:r>
                          <a:rPr kumimoji="0" lang="en-US" sz="3200" b="1" i="0" u="none" strike="noStrike" kern="1200" cap="none" spc="0" normalizeH="0" baseline="0" noProof="0">
                            <a:ln>
                              <a:noFill/>
                            </a:ln>
                            <a:solidFill>
                              <a:srgbClr val="767171"/>
                            </a:solidFill>
                            <a:effectLst/>
                            <a:uLnTx/>
                            <a:uFillTx/>
                            <a:latin typeface="Cambria Math"/>
                            <a:ea typeface="Calibri"/>
                            <a:cs typeface="Calibri"/>
                            <a:sym typeface="Calibri"/>
                          </a:rPr>
                          <m:t>𝐆𝐫𝐞𝐞𝐧</m:t>
                        </m:r>
                        <m:r>
                          <a:rPr kumimoji="0" lang="en-US" sz="3200" b="1" i="0" u="none" strike="noStrike" kern="1200" cap="none" spc="0" normalizeH="0" baseline="0" noProof="0">
                            <a:ln>
                              <a:noFill/>
                            </a:ln>
                            <a:solidFill>
                              <a:srgbClr val="767171"/>
                            </a:solidFill>
                            <a:effectLst/>
                            <a:uLnTx/>
                            <a:uFillTx/>
                            <a:latin typeface="Cambria Math"/>
                            <a:ea typeface="Calibri"/>
                            <a:cs typeface="Calibri"/>
                            <a:sym typeface="Calibri"/>
                          </a:rPr>
                          <m:t>−</m:t>
                        </m:r>
                        <m:r>
                          <a:rPr kumimoji="0" lang="en-US" sz="3200" b="1" i="0" u="none" strike="noStrike" kern="1200" cap="none" spc="0" normalizeH="0" baseline="0" noProof="0">
                            <a:ln>
                              <a:noFill/>
                            </a:ln>
                            <a:solidFill>
                              <a:srgbClr val="767171"/>
                            </a:solidFill>
                            <a:effectLst/>
                            <a:uLnTx/>
                            <a:uFillTx/>
                            <a:latin typeface="Cambria Math"/>
                            <a:ea typeface="Calibri"/>
                            <a:cs typeface="Calibri"/>
                            <a:sym typeface="Calibri"/>
                          </a:rPr>
                          <m:t>𝑹𝒆𝒅</m:t>
                        </m:r>
                      </m:num>
                      <m:den>
                        <m:r>
                          <a:rPr kumimoji="0" lang="en-US" sz="3200" b="1" i="0" u="none" strike="noStrike" kern="1200" cap="none" spc="0" normalizeH="0" baseline="0" noProof="0">
                            <a:ln>
                              <a:noFill/>
                            </a:ln>
                            <a:solidFill>
                              <a:srgbClr val="767171"/>
                            </a:solidFill>
                            <a:effectLst/>
                            <a:uLnTx/>
                            <a:uFillTx/>
                            <a:latin typeface="Cambria Math"/>
                            <a:ea typeface="Calibri"/>
                            <a:cs typeface="Calibri"/>
                            <a:sym typeface="Calibri"/>
                          </a:rPr>
                          <m:t>𝐆𝐫𝐞𝐞𝐧</m:t>
                        </m:r>
                        <m:r>
                          <a:rPr kumimoji="0" lang="en-US" sz="3200" b="1" i="0" u="none" strike="noStrike" kern="1200" cap="none" spc="0" normalizeH="0" baseline="0" noProof="0">
                            <a:ln>
                              <a:noFill/>
                            </a:ln>
                            <a:solidFill>
                              <a:srgbClr val="767171"/>
                            </a:solidFill>
                            <a:effectLst/>
                            <a:uLnTx/>
                            <a:uFillTx/>
                            <a:latin typeface="Cambria Math"/>
                            <a:ea typeface="Calibri"/>
                            <a:cs typeface="Calibri"/>
                            <a:sym typeface="Calibri"/>
                          </a:rPr>
                          <m:t>+</m:t>
                        </m:r>
                        <m:r>
                          <a:rPr kumimoji="0" lang="en-US" sz="3200" b="1" i="0" u="none" strike="noStrike" kern="1200" cap="none" spc="0" normalizeH="0" baseline="0" noProof="0">
                            <a:ln>
                              <a:noFill/>
                            </a:ln>
                            <a:solidFill>
                              <a:srgbClr val="767171"/>
                            </a:solidFill>
                            <a:effectLst/>
                            <a:uLnTx/>
                            <a:uFillTx/>
                            <a:latin typeface="Cambria Math"/>
                            <a:ea typeface="Calibri"/>
                            <a:cs typeface="Calibri"/>
                            <a:sym typeface="Calibri"/>
                          </a:rPr>
                          <m:t>𝑹𝒆𝒅</m:t>
                        </m:r>
                      </m:den>
                    </m:f>
                  </m:oMath>
                </a14:m>
                <a:endParaRPr kumimoji="0" lang="en-US" sz="2000" b="0" i="0" u="none" strike="noStrike" kern="1200" cap="none" spc="0" normalizeH="0" baseline="0" noProof="0" dirty="0" smtClean="0">
                  <a:ln>
                    <a:noFill/>
                  </a:ln>
                  <a:solidFill>
                    <a:srgbClr val="767171"/>
                  </a:solidFill>
                  <a:effectLst/>
                  <a:uLnTx/>
                  <a:uFillTx/>
                  <a:latin typeface="Century Gothic"/>
                  <a:ea typeface="+mn-ea"/>
                  <a:cs typeface="+mn-cs"/>
                </a:endParaRPr>
              </a:p>
              <a:p>
                <a:pPr marL="0" marR="0" lvl="0" indent="0" algn="ctr" defTabSz="914400" rtl="0" eaLnBrk="1" fontAlgn="auto" latinLnBrk="0" hangingPunct="1">
                  <a:lnSpc>
                    <a:spcPct val="90000"/>
                  </a:lnSpc>
                  <a:spcBef>
                    <a:spcPts val="1000"/>
                  </a:spcBef>
                  <a:spcAft>
                    <a:spcPts val="0"/>
                  </a:spcAft>
                  <a:buClrTx/>
                  <a:buSzPct val="25000"/>
                  <a:buFont typeface="Arial" panose="020B0604020202020204" pitchFamily="34" charset="0"/>
                  <a:buNone/>
                  <a:tabLst/>
                  <a:defRPr/>
                </a:pPr>
                <a:endParaRPr kumimoji="0" lang="en-US" sz="3200" b="0" i="0" u="none" strike="noStrike" kern="1200" cap="none" spc="0" normalizeH="0" baseline="0" noProof="0" dirty="0">
                  <a:ln>
                    <a:noFill/>
                  </a:ln>
                  <a:solidFill>
                    <a:srgbClr val="767171"/>
                  </a:solidFill>
                  <a:effectLst/>
                  <a:uLnTx/>
                  <a:uFillTx/>
                  <a:latin typeface="Century Gothic"/>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767171"/>
                    </a:solidFill>
                    <a:effectLst/>
                    <a:uLnTx/>
                    <a:uFillTx/>
                    <a:latin typeface="Calibri" panose="020F0502020204030204" pitchFamily="34" charset="0"/>
                    <a:ea typeface="Calibri"/>
                    <a:cs typeface="Calibri"/>
                  </a:rPr>
                  <a:t>Submerged vegetation</a:t>
                </a:r>
                <a:endParaRPr kumimoji="0" lang="en-US" sz="2000" b="0" i="0" u="none" strike="noStrike" kern="1200" cap="none" spc="0" normalizeH="0" baseline="0" noProof="0" dirty="0" smtClean="0">
                  <a:ln>
                    <a:noFill/>
                  </a:ln>
                  <a:solidFill>
                    <a:srgbClr val="767171"/>
                  </a:solidFill>
                  <a:effectLst/>
                  <a:uLnTx/>
                  <a:uFillTx/>
                  <a:latin typeface="Century Gothic"/>
                  <a:ea typeface="+mn-ea"/>
                  <a:cs typeface="+mn-cs"/>
                </a:endParaRPr>
              </a:p>
            </p:txBody>
          </p:sp>
        </mc:Choice>
        <mc:Fallback xmlns="">
          <p:sp>
            <p:nvSpPr>
              <p:cNvPr id="12" name="Text Placeholder 1"/>
              <p:cNvSpPr txBox="1">
                <a:spLocks noRot="1" noChangeAspect="1" noMove="1" noResize="1" noEditPoints="1" noAdjustHandles="1" noChangeArrowheads="1" noChangeShapeType="1" noTextEdit="1"/>
              </p:cNvSpPr>
              <p:nvPr/>
            </p:nvSpPr>
            <p:spPr>
              <a:xfrm>
                <a:off x="4572000" y="2639630"/>
                <a:ext cx="4269850" cy="4158735"/>
              </a:xfrm>
              <a:prstGeom prst="rect">
                <a:avLst/>
              </a:prstGeom>
              <a:blipFill rotWithShape="0">
                <a:blip r:embed="rId4"/>
                <a:stretch>
                  <a:fillRect t="-1466"/>
                </a:stretch>
              </a:blipFill>
            </p:spPr>
            <p:txBody>
              <a:bodyPr/>
              <a:lstStyle/>
              <a:p>
                <a:r>
                  <a:rPr lang="en-US">
                    <a:noFill/>
                  </a:rPr>
                  <a:t> </a:t>
                </a:r>
              </a:p>
            </p:txBody>
          </p:sp>
        </mc:Fallback>
      </mc:AlternateContent>
      <p:sp>
        <p:nvSpPr>
          <p:cNvPr id="14" name="Text Placeholder 2"/>
          <p:cNvSpPr txBox="1">
            <a:spLocks/>
          </p:cNvSpPr>
          <p:nvPr/>
        </p:nvSpPr>
        <p:spPr>
          <a:xfrm>
            <a:off x="5885831" y="1655355"/>
            <a:ext cx="1642188" cy="68038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smtClean="0">
                <a:ln>
                  <a:noFill/>
                </a:ln>
                <a:solidFill>
                  <a:srgbClr val="2E8652"/>
                </a:solidFill>
                <a:effectLst/>
                <a:uLnTx/>
                <a:uFillTx/>
                <a:latin typeface="Century Gothic"/>
                <a:ea typeface="+mn-ea"/>
                <a:cs typeface="+mn-cs"/>
              </a:rPr>
              <a:t>VARI</a:t>
            </a:r>
            <a:endParaRPr kumimoji="0" lang="en-US" sz="4400" b="1" i="0" u="none" strike="noStrike" kern="1200" cap="none" spc="0" normalizeH="0" baseline="0" noProof="0" dirty="0">
              <a:ln>
                <a:noFill/>
              </a:ln>
              <a:solidFill>
                <a:srgbClr val="2E8652"/>
              </a:solidFill>
              <a:effectLst/>
              <a:uLnTx/>
              <a:uFillTx/>
              <a:latin typeface="Century Gothic"/>
              <a:ea typeface="+mn-ea"/>
              <a:cs typeface="+mn-cs"/>
            </a:endParaRPr>
          </a:p>
        </p:txBody>
      </p:sp>
      <p:sp>
        <p:nvSpPr>
          <p:cNvPr id="15" name="Text Placeholder 2"/>
          <p:cNvSpPr txBox="1">
            <a:spLocks/>
          </p:cNvSpPr>
          <p:nvPr/>
        </p:nvSpPr>
        <p:spPr>
          <a:xfrm>
            <a:off x="1584175" y="1655355"/>
            <a:ext cx="1642188" cy="68038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smtClean="0">
                <a:ln>
                  <a:noFill/>
                </a:ln>
                <a:solidFill>
                  <a:srgbClr val="2E8652"/>
                </a:solidFill>
                <a:effectLst/>
                <a:uLnTx/>
                <a:uFillTx/>
                <a:latin typeface="Century Gothic"/>
                <a:ea typeface="+mn-ea"/>
                <a:cs typeface="+mn-cs"/>
              </a:rPr>
              <a:t>NDVI</a:t>
            </a:r>
            <a:endParaRPr kumimoji="0" lang="en-US" sz="4400" b="1" i="0" u="none" strike="noStrike" kern="1200" cap="none" spc="0" normalizeH="0" baseline="0" noProof="0" dirty="0">
              <a:ln>
                <a:noFill/>
              </a:ln>
              <a:solidFill>
                <a:srgbClr val="2E8652"/>
              </a:solidFill>
              <a:effectLst/>
              <a:uLnTx/>
              <a:uFillTx/>
              <a:latin typeface="Century Gothic"/>
              <a:ea typeface="+mn-ea"/>
              <a:cs typeface="+mn-cs"/>
            </a:endParaRPr>
          </a:p>
        </p:txBody>
      </p:sp>
    </p:spTree>
    <p:extLst>
      <p:ext uri="{BB962C8B-B14F-4D97-AF65-F5344CB8AC3E}">
        <p14:creationId xmlns:p14="http://schemas.microsoft.com/office/powerpoint/2010/main" val="218319323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p:cNvSpPr txBox="1">
            <a:spLocks noGrp="1"/>
          </p:cNvSpPr>
          <p:nvPr>
            <p:ph type="body" idx="2"/>
          </p:nvPr>
        </p:nvSpPr>
        <p:spPr>
          <a:xfrm>
            <a:off x="1" y="548639"/>
            <a:ext cx="9144000" cy="734567"/>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5000" b="1" i="0" u="none" strike="noStrike" cap="none" baseline="0" dirty="0">
                <a:solidFill>
                  <a:schemeClr val="accent1"/>
                </a:solidFill>
                <a:latin typeface="Century Gothic"/>
                <a:ea typeface="Century Gothic"/>
                <a:cs typeface="Century Gothic"/>
                <a:sym typeface="Century Gothic"/>
              </a:rPr>
              <a:t>Results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448" y="1266318"/>
            <a:ext cx="6857106" cy="5158557"/>
          </a:xfrm>
          <a:prstGeom prst="rect">
            <a:avLst/>
          </a:prstGeom>
        </p:spPr>
      </p:pic>
      <p:sp>
        <p:nvSpPr>
          <p:cNvPr id="11" name="TextBox 10"/>
          <p:cNvSpPr txBox="1"/>
          <p:nvPr/>
        </p:nvSpPr>
        <p:spPr>
          <a:xfrm rot="16200000">
            <a:off x="-764640" y="3676319"/>
            <a:ext cx="3511482" cy="338554"/>
          </a:xfrm>
          <a:prstGeom prst="rect">
            <a:avLst/>
          </a:prstGeom>
          <a:noFill/>
        </p:spPr>
        <p:txBody>
          <a:bodyPr wrap="square" rtlCol="0">
            <a:spAutoFit/>
          </a:bodyPr>
          <a:lstStyle/>
          <a:p>
            <a:r>
              <a:rPr lang="en-US" sz="1600" b="1" dirty="0" smtClean="0">
                <a:latin typeface="Century Gothic "/>
              </a:rPr>
              <a:t>Remote Sensing Reflectance (</a:t>
            </a:r>
            <a:r>
              <a:rPr lang="en-US" sz="1600" b="1" dirty="0" err="1" smtClean="0">
                <a:latin typeface="Century Gothic "/>
              </a:rPr>
              <a:t>R</a:t>
            </a:r>
            <a:r>
              <a:rPr lang="en-US" sz="1600" b="1" baseline="-25000" dirty="0" err="1" smtClean="0">
                <a:latin typeface="Century Gothic "/>
              </a:rPr>
              <a:t>rs</a:t>
            </a:r>
            <a:r>
              <a:rPr lang="en-US" sz="1600" b="1" dirty="0" smtClean="0">
                <a:latin typeface="Century Gothic "/>
              </a:rPr>
              <a:t>)</a:t>
            </a:r>
            <a:endParaRPr lang="en-US" sz="1600" b="1" dirty="0">
              <a:latin typeface="Century Gothic "/>
            </a:endParaRPr>
          </a:p>
        </p:txBody>
      </p:sp>
      <p:sp>
        <p:nvSpPr>
          <p:cNvPr id="12" name="TextBox 11"/>
          <p:cNvSpPr txBox="1"/>
          <p:nvPr/>
        </p:nvSpPr>
        <p:spPr>
          <a:xfrm>
            <a:off x="3888353" y="6438344"/>
            <a:ext cx="1971415" cy="338554"/>
          </a:xfrm>
          <a:prstGeom prst="rect">
            <a:avLst/>
          </a:prstGeom>
          <a:noFill/>
        </p:spPr>
        <p:txBody>
          <a:bodyPr wrap="square" rtlCol="0">
            <a:spAutoFit/>
          </a:bodyPr>
          <a:lstStyle/>
          <a:p>
            <a:r>
              <a:rPr lang="en-US" sz="1600" b="1" dirty="0" smtClean="0">
                <a:latin typeface="Century Gothic "/>
              </a:rPr>
              <a:t>Wavelength (nm)</a:t>
            </a:r>
            <a:endParaRPr lang="en-US" sz="1600" b="1" dirty="0">
              <a:latin typeface="Century Gothic "/>
            </a:endParaRPr>
          </a:p>
        </p:txBody>
      </p:sp>
      <p:sp>
        <p:nvSpPr>
          <p:cNvPr id="14" name="TextBox 13"/>
          <p:cNvSpPr txBox="1"/>
          <p:nvPr/>
        </p:nvSpPr>
        <p:spPr>
          <a:xfrm>
            <a:off x="1722752" y="1487208"/>
            <a:ext cx="565041" cy="307777"/>
          </a:xfrm>
          <a:prstGeom prst="rect">
            <a:avLst/>
          </a:prstGeom>
          <a:noFill/>
        </p:spPr>
        <p:txBody>
          <a:bodyPr wrap="square" rtlCol="0">
            <a:spAutoFit/>
          </a:bodyPr>
          <a:lstStyle/>
          <a:p>
            <a:r>
              <a:rPr lang="en-US" dirty="0" smtClean="0"/>
              <a:t>1a</a:t>
            </a:r>
            <a:endParaRPr lang="en-US" dirty="0"/>
          </a:p>
        </p:txBody>
      </p:sp>
      <p:sp>
        <p:nvSpPr>
          <p:cNvPr id="15" name="Rectangle 14"/>
          <p:cNvSpPr/>
          <p:nvPr/>
        </p:nvSpPr>
        <p:spPr>
          <a:xfrm>
            <a:off x="5108848" y="1517986"/>
            <a:ext cx="341227" cy="276999"/>
          </a:xfrm>
          <a:prstGeom prst="rect">
            <a:avLst/>
          </a:prstGeom>
        </p:spPr>
        <p:txBody>
          <a:bodyPr wrap="none">
            <a:spAutoFit/>
          </a:bodyPr>
          <a:lstStyle/>
          <a:p>
            <a:r>
              <a:rPr lang="en-US" dirty="0" smtClean="0"/>
              <a:t>1c</a:t>
            </a:r>
            <a:endParaRPr lang="en-US" dirty="0"/>
          </a:p>
        </p:txBody>
      </p:sp>
      <p:sp>
        <p:nvSpPr>
          <p:cNvPr id="16" name="TextBox 15"/>
          <p:cNvSpPr txBox="1"/>
          <p:nvPr/>
        </p:nvSpPr>
        <p:spPr>
          <a:xfrm>
            <a:off x="1722752" y="4053463"/>
            <a:ext cx="550037" cy="307777"/>
          </a:xfrm>
          <a:prstGeom prst="rect">
            <a:avLst/>
          </a:prstGeom>
          <a:noFill/>
        </p:spPr>
        <p:txBody>
          <a:bodyPr wrap="square" rtlCol="0">
            <a:spAutoFit/>
          </a:bodyPr>
          <a:lstStyle/>
          <a:p>
            <a:r>
              <a:rPr lang="en-US" dirty="0" smtClean="0"/>
              <a:t>1b</a:t>
            </a:r>
            <a:endParaRPr lang="en-US" dirty="0"/>
          </a:p>
        </p:txBody>
      </p:sp>
      <p:sp>
        <p:nvSpPr>
          <p:cNvPr id="17" name="TextBox 16"/>
          <p:cNvSpPr txBox="1"/>
          <p:nvPr/>
        </p:nvSpPr>
        <p:spPr>
          <a:xfrm>
            <a:off x="5108848" y="4084241"/>
            <a:ext cx="417337" cy="276999"/>
          </a:xfrm>
          <a:prstGeom prst="rect">
            <a:avLst/>
          </a:prstGeom>
          <a:noFill/>
        </p:spPr>
        <p:txBody>
          <a:bodyPr wrap="square" rtlCol="0">
            <a:spAutoFit/>
          </a:bodyPr>
          <a:lstStyle/>
          <a:p>
            <a:r>
              <a:rPr lang="en-US" dirty="0" smtClean="0"/>
              <a:t>1d</a:t>
            </a:r>
            <a:endParaRPr lang="en-US" dirty="0"/>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649" y="3820801"/>
            <a:ext cx="4334320" cy="2833978"/>
          </a:xfrm>
          <a:prstGeom prst="rect">
            <a:avLst/>
          </a:prstGeom>
        </p:spPr>
      </p:pic>
      <p:sp>
        <p:nvSpPr>
          <p:cNvPr id="175" name="Shape 175"/>
          <p:cNvSpPr txBox="1">
            <a:spLocks noGrp="1"/>
          </p:cNvSpPr>
          <p:nvPr>
            <p:ph type="body" idx="2"/>
          </p:nvPr>
        </p:nvSpPr>
        <p:spPr>
          <a:xfrm>
            <a:off x="0" y="183877"/>
            <a:ext cx="9144000" cy="734567"/>
          </a:xfrm>
          <a:prstGeom prst="rect">
            <a:avLst/>
          </a:prstGeom>
          <a:noFill/>
          <a:ln>
            <a:noFill/>
          </a:ln>
        </p:spPr>
        <p:txBody>
          <a:bodyPr vert="horz" lIns="91440" tIns="45720" rIns="91440" bIns="45720" rtlCol="0" anchor="b" anchorCtr="0">
            <a:noAutofit/>
          </a:bodyPr>
          <a:lstStyle/>
          <a:p>
            <a:pPr algn="ctr">
              <a:spcBef>
                <a:spcPts val="1000"/>
              </a:spcBef>
              <a:buFont typeface="Arial" panose="020B0604020202020204" pitchFamily="34" charset="0"/>
            </a:pPr>
            <a:r>
              <a:rPr lang="en-US" sz="5000" b="1" kern="1200" dirty="0">
                <a:solidFill>
                  <a:schemeClr val="bg2">
                    <a:lumMod val="60000"/>
                    <a:lumOff val="40000"/>
                  </a:schemeClr>
                </a:solidFill>
                <a:latin typeface="+mn-lt"/>
                <a:ea typeface="+mn-ea"/>
                <a:cs typeface="+mn-cs"/>
                <a:sym typeface="Century Gothic"/>
              </a:rPr>
              <a:t>Results</a:t>
            </a:r>
          </a:p>
        </p:txBody>
      </p:sp>
      <p:sp>
        <p:nvSpPr>
          <p:cNvPr id="22" name="TextBox 21"/>
          <p:cNvSpPr txBox="1">
            <a:spLocks noChangeAspect="1"/>
          </p:cNvSpPr>
          <p:nvPr/>
        </p:nvSpPr>
        <p:spPr>
          <a:xfrm>
            <a:off x="2905290" y="6196720"/>
            <a:ext cx="2674958" cy="400110"/>
          </a:xfrm>
          <a:prstGeom prst="rect">
            <a:avLst/>
          </a:prstGeom>
          <a:noFill/>
        </p:spPr>
        <p:txBody>
          <a:bodyPr wrap="square" rtlCol="0">
            <a:spAutoFit/>
          </a:bodyPr>
          <a:lstStyle/>
          <a:p>
            <a:r>
              <a:rPr lang="en-US" sz="2000" b="1" dirty="0" smtClean="0">
                <a:latin typeface="Century Gothic "/>
              </a:rPr>
              <a:t>September 11, 2014</a:t>
            </a:r>
            <a:endParaRPr lang="en-US" sz="2000" b="1" dirty="0">
              <a:latin typeface="Century Gothic "/>
            </a:endParaRPr>
          </a:p>
        </p:txBody>
      </p:sp>
      <p:sp>
        <p:nvSpPr>
          <p:cNvPr id="15" name="Rectangle 14"/>
          <p:cNvSpPr/>
          <p:nvPr/>
        </p:nvSpPr>
        <p:spPr>
          <a:xfrm>
            <a:off x="5878286" y="1432923"/>
            <a:ext cx="2395880" cy="450683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479" y="869885"/>
            <a:ext cx="4325490" cy="2828204"/>
          </a:xfrm>
          <a:prstGeom prst="rect">
            <a:avLst/>
          </a:prstGeom>
        </p:spPr>
      </p:pic>
      <p:sp>
        <p:nvSpPr>
          <p:cNvPr id="21" name="TextBox 20"/>
          <p:cNvSpPr txBox="1">
            <a:spLocks noChangeAspect="1"/>
          </p:cNvSpPr>
          <p:nvPr/>
        </p:nvSpPr>
        <p:spPr>
          <a:xfrm>
            <a:off x="3385373" y="3301910"/>
            <a:ext cx="1988731" cy="273280"/>
          </a:xfrm>
          <a:prstGeom prst="rect">
            <a:avLst/>
          </a:prstGeom>
          <a:noFill/>
        </p:spPr>
        <p:txBody>
          <a:bodyPr wrap="square" rtlCol="0">
            <a:spAutoFit/>
          </a:bodyPr>
          <a:lstStyle/>
          <a:p>
            <a:r>
              <a:rPr lang="en-US" sz="2000" b="1" dirty="0" smtClean="0">
                <a:latin typeface="Century Gothic "/>
              </a:rPr>
              <a:t>May 22, 2014</a:t>
            </a:r>
            <a:endParaRPr lang="en-US" sz="2000" b="1" dirty="0">
              <a:latin typeface="Century Gothic "/>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286" y="1452574"/>
            <a:ext cx="2265461" cy="351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285" y="5076558"/>
            <a:ext cx="1767537" cy="76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86219" y="3966796"/>
            <a:ext cx="1072688" cy="600164"/>
          </a:xfrm>
          <a:prstGeom prst="rect">
            <a:avLst/>
          </a:prstGeom>
          <a:noFill/>
        </p:spPr>
        <p:txBody>
          <a:bodyPr wrap="square" rtlCol="0">
            <a:spAutoFit/>
          </a:bodyPr>
          <a:lstStyle/>
          <a:p>
            <a:pPr algn="ctr"/>
            <a:r>
              <a:rPr lang="en-US" sz="1100" b="1" dirty="0">
                <a:solidFill>
                  <a:schemeClr val="tx1">
                    <a:lumMod val="60000"/>
                    <a:lumOff val="40000"/>
                  </a:schemeClr>
                </a:solidFill>
                <a:latin typeface="Century Gothic" panose="020B0502020202020204" pitchFamily="34" charset="0"/>
              </a:rPr>
              <a:t>p</a:t>
            </a:r>
            <a:r>
              <a:rPr lang="en-US" sz="1100" b="1" dirty="0" smtClean="0">
                <a:solidFill>
                  <a:schemeClr val="tx1">
                    <a:lumMod val="60000"/>
                    <a:lumOff val="40000"/>
                  </a:schemeClr>
                </a:solidFill>
                <a:latin typeface="Century Gothic" panose="020B0502020202020204" pitchFamily="34" charset="0"/>
              </a:rPr>
              <a:t>resence of submerged </a:t>
            </a:r>
            <a:r>
              <a:rPr lang="en-US" sz="1100" b="1" dirty="0" err="1" smtClean="0">
                <a:solidFill>
                  <a:schemeClr val="tx1">
                    <a:lumMod val="60000"/>
                    <a:lumOff val="40000"/>
                  </a:schemeClr>
                </a:solidFill>
                <a:latin typeface="Century Gothic" panose="020B0502020202020204" pitchFamily="34" charset="0"/>
              </a:rPr>
              <a:t>hydrilla</a:t>
            </a:r>
            <a:endParaRPr lang="en-US" sz="1100" b="1" dirty="0">
              <a:solidFill>
                <a:schemeClr val="tx1">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178288257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295" y="3872188"/>
            <a:ext cx="4325490" cy="28282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295" y="891923"/>
            <a:ext cx="4325490" cy="2828205"/>
          </a:xfrm>
          <a:prstGeom prst="rect">
            <a:avLst/>
          </a:prstGeom>
        </p:spPr>
      </p:pic>
      <p:sp>
        <p:nvSpPr>
          <p:cNvPr id="175" name="Shape 175"/>
          <p:cNvSpPr txBox="1">
            <a:spLocks noGrp="1"/>
          </p:cNvSpPr>
          <p:nvPr>
            <p:ph type="body" idx="2"/>
          </p:nvPr>
        </p:nvSpPr>
        <p:spPr>
          <a:xfrm>
            <a:off x="0" y="183877"/>
            <a:ext cx="9144000" cy="734567"/>
          </a:xfrm>
          <a:prstGeom prst="rect">
            <a:avLst/>
          </a:prstGeom>
          <a:noFill/>
          <a:ln>
            <a:noFill/>
          </a:ln>
        </p:spPr>
        <p:txBody>
          <a:bodyPr vert="horz" lIns="91440" tIns="45720" rIns="91440" bIns="45720" rtlCol="0" anchor="b" anchorCtr="0">
            <a:noAutofit/>
          </a:bodyPr>
          <a:lstStyle/>
          <a:p>
            <a:pPr algn="ctr">
              <a:spcBef>
                <a:spcPts val="1000"/>
              </a:spcBef>
              <a:buFont typeface="Arial" panose="020B0604020202020204" pitchFamily="34" charset="0"/>
            </a:pPr>
            <a:r>
              <a:rPr lang="en-US" sz="5000" b="1" kern="1200" dirty="0">
                <a:solidFill>
                  <a:schemeClr val="bg2">
                    <a:lumMod val="60000"/>
                    <a:lumOff val="40000"/>
                  </a:schemeClr>
                </a:solidFill>
                <a:latin typeface="+mn-lt"/>
                <a:ea typeface="+mn-ea"/>
                <a:cs typeface="+mn-cs"/>
                <a:sym typeface="Century Gothic"/>
              </a:rPr>
              <a:t>Results</a:t>
            </a:r>
          </a:p>
        </p:txBody>
      </p:sp>
      <p:sp>
        <p:nvSpPr>
          <p:cNvPr id="21" name="TextBox 20"/>
          <p:cNvSpPr txBox="1">
            <a:spLocks noChangeAspect="1"/>
          </p:cNvSpPr>
          <p:nvPr/>
        </p:nvSpPr>
        <p:spPr>
          <a:xfrm>
            <a:off x="3167299" y="3285900"/>
            <a:ext cx="2911700" cy="434228"/>
          </a:xfrm>
          <a:prstGeom prst="rect">
            <a:avLst/>
          </a:prstGeom>
          <a:noFill/>
        </p:spPr>
        <p:txBody>
          <a:bodyPr wrap="square" rtlCol="0">
            <a:spAutoFit/>
          </a:bodyPr>
          <a:lstStyle/>
          <a:p>
            <a:r>
              <a:rPr lang="en-US" sz="2000" b="1" dirty="0" smtClean="0">
                <a:latin typeface="Century Gothic "/>
              </a:rPr>
              <a:t>November 30, 2014</a:t>
            </a:r>
            <a:endParaRPr lang="en-US" sz="2000" b="1" dirty="0">
              <a:latin typeface="Century Gothic "/>
            </a:endParaRPr>
          </a:p>
        </p:txBody>
      </p:sp>
      <p:sp>
        <p:nvSpPr>
          <p:cNvPr id="22" name="TextBox 21"/>
          <p:cNvSpPr txBox="1">
            <a:spLocks noChangeAspect="1"/>
          </p:cNvSpPr>
          <p:nvPr/>
        </p:nvSpPr>
        <p:spPr>
          <a:xfrm>
            <a:off x="3300168" y="6240570"/>
            <a:ext cx="2542089" cy="434228"/>
          </a:xfrm>
          <a:prstGeom prst="rect">
            <a:avLst/>
          </a:prstGeom>
          <a:noFill/>
        </p:spPr>
        <p:txBody>
          <a:bodyPr wrap="square" rtlCol="0">
            <a:spAutoFit/>
          </a:bodyPr>
          <a:lstStyle/>
          <a:p>
            <a:r>
              <a:rPr lang="en-US" sz="2000" b="1" dirty="0">
                <a:latin typeface="Century Gothic "/>
              </a:rPr>
              <a:t>February 18, 2015</a:t>
            </a:r>
          </a:p>
        </p:txBody>
      </p:sp>
      <p:sp>
        <p:nvSpPr>
          <p:cNvPr id="23" name="Rectangle 22"/>
          <p:cNvSpPr/>
          <p:nvPr/>
        </p:nvSpPr>
        <p:spPr>
          <a:xfrm>
            <a:off x="5878286" y="1432923"/>
            <a:ext cx="2395880" cy="450683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286" y="1452574"/>
            <a:ext cx="2265461" cy="351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285" y="5076558"/>
            <a:ext cx="1767537" cy="76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7086219" y="3966796"/>
            <a:ext cx="1072688" cy="600164"/>
          </a:xfrm>
          <a:prstGeom prst="rect">
            <a:avLst/>
          </a:prstGeom>
          <a:noFill/>
        </p:spPr>
        <p:txBody>
          <a:bodyPr wrap="square" rtlCol="0">
            <a:spAutoFit/>
          </a:bodyPr>
          <a:lstStyle/>
          <a:p>
            <a:pPr algn="ctr"/>
            <a:r>
              <a:rPr lang="en-US" sz="1100" b="1" dirty="0">
                <a:solidFill>
                  <a:schemeClr val="tx1">
                    <a:lumMod val="60000"/>
                    <a:lumOff val="40000"/>
                  </a:schemeClr>
                </a:solidFill>
                <a:latin typeface="Century Gothic" panose="020B0502020202020204" pitchFamily="34" charset="0"/>
              </a:rPr>
              <a:t>p</a:t>
            </a:r>
            <a:r>
              <a:rPr lang="en-US" sz="1100" b="1" dirty="0" smtClean="0">
                <a:solidFill>
                  <a:schemeClr val="tx1">
                    <a:lumMod val="60000"/>
                    <a:lumOff val="40000"/>
                  </a:schemeClr>
                </a:solidFill>
                <a:latin typeface="Century Gothic" panose="020B0502020202020204" pitchFamily="34" charset="0"/>
              </a:rPr>
              <a:t>resence of submerged </a:t>
            </a:r>
            <a:r>
              <a:rPr lang="en-US" sz="1100" b="1" dirty="0" err="1" smtClean="0">
                <a:solidFill>
                  <a:schemeClr val="tx1">
                    <a:lumMod val="60000"/>
                    <a:lumOff val="40000"/>
                  </a:schemeClr>
                </a:solidFill>
                <a:latin typeface="Century Gothic" panose="020B0502020202020204" pitchFamily="34" charset="0"/>
              </a:rPr>
              <a:t>hydrilla</a:t>
            </a:r>
            <a:endParaRPr lang="en-US" sz="1100" b="1" dirty="0">
              <a:solidFill>
                <a:schemeClr val="tx1">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2269409077"/>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txBox="1">
            <a:spLocks noGrp="1"/>
          </p:cNvSpPr>
          <p:nvPr>
            <p:ph type="body" idx="2"/>
          </p:nvPr>
        </p:nvSpPr>
        <p:spPr>
          <a:xfrm>
            <a:off x="0" y="703202"/>
            <a:ext cx="9144000" cy="70246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5000" b="1" i="0" u="none" strike="noStrike" cap="none" baseline="0" dirty="0">
                <a:solidFill>
                  <a:schemeClr val="accent1"/>
                </a:solidFill>
                <a:latin typeface="Century Gothic"/>
                <a:ea typeface="Century Gothic"/>
                <a:cs typeface="Century Gothic"/>
                <a:sym typeface="Century Gothic"/>
              </a:rPr>
              <a:t>Conclusions</a:t>
            </a:r>
          </a:p>
        </p:txBody>
      </p:sp>
      <p:sp>
        <p:nvSpPr>
          <p:cNvPr id="4" name="Shape 24"/>
          <p:cNvSpPr txBox="1"/>
          <p:nvPr/>
        </p:nvSpPr>
        <p:spPr>
          <a:xfrm>
            <a:off x="263046" y="1405670"/>
            <a:ext cx="8880953" cy="5333333"/>
          </a:xfrm>
          <a:prstGeom prst="rect">
            <a:avLst/>
          </a:prstGeom>
          <a:ln>
            <a:noFill/>
            <a:prstDash val="dash"/>
          </a:ln>
        </p:spPr>
        <p:txBody>
          <a:bodyPr lIns="274320" tIns="182880" rIns="365760" bIns="91440" numCol="1" spcCol="640080"/>
          <a:lstStyle>
            <a:defPPr marR="0" algn="l" rtl="0">
              <a:lnSpc>
                <a:spcPct val="100000"/>
              </a:lnSpc>
              <a:spcBef>
                <a:spcPts val="0"/>
              </a:spcBef>
              <a:spcAft>
                <a:spcPts val="0"/>
              </a:spcAft>
            </a:defPPr>
            <a:lvl1pPr marL="347663" indent="-347663" defTabSz="2743200" eaLnBrk="1" latinLnBrk="0" hangingPunct="1">
              <a:lnSpc>
                <a:spcPct val="90000"/>
              </a:lnSpc>
              <a:spcBef>
                <a:spcPts val="1800"/>
              </a:spcBef>
              <a:buClr>
                <a:schemeClr val="accent1"/>
              </a:buClr>
              <a:buFont typeface="Webdings" panose="05030102010509060703" pitchFamily="18" charset="2"/>
              <a:buChar char="4"/>
              <a:defRPr sz="2700" kern="1200">
                <a:solidFill>
                  <a:schemeClr val="tx1"/>
                </a:solidFill>
                <a:latin typeface="+mn-lt"/>
                <a:ea typeface="+mn-ea"/>
                <a:cs typeface="+mn-cs"/>
              </a:defRPr>
            </a:lvl1pPr>
            <a:lvl2pPr marL="2057400" indent="-685800" defTabSz="274320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defTabSz="274320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defTabSz="274320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defTabSz="274320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defTabSz="274320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defTabSz="274320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defTabSz="274320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defTabSz="274320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b="1" dirty="0" smtClean="0">
                <a:solidFill>
                  <a:schemeClr val="dk1"/>
                </a:solidFill>
                <a:latin typeface="Century Gothic"/>
                <a:ea typeface="Century Gothic"/>
                <a:cs typeface="Century Gothic"/>
              </a:rPr>
              <a:t>Potential</a:t>
            </a:r>
            <a:r>
              <a:rPr lang="en-US" sz="2000" dirty="0" smtClean="0">
                <a:solidFill>
                  <a:schemeClr val="dk1"/>
                </a:solidFill>
                <a:latin typeface="Century Gothic"/>
                <a:ea typeface="Century Gothic"/>
                <a:cs typeface="Century Gothic"/>
              </a:rPr>
              <a:t> </a:t>
            </a:r>
            <a:r>
              <a:rPr lang="en-US" sz="2000" dirty="0">
                <a:solidFill>
                  <a:schemeClr val="dk1"/>
                </a:solidFill>
                <a:latin typeface="Century Gothic"/>
                <a:ea typeface="Century Gothic"/>
                <a:cs typeface="Century Gothic"/>
              </a:rPr>
              <a:t>to identify the presence of submerged aquatic vegetation </a:t>
            </a:r>
            <a:endParaRPr lang="en-US" sz="2000" dirty="0" smtClean="0">
              <a:solidFill>
                <a:schemeClr val="dk1"/>
              </a:solidFill>
              <a:latin typeface="Century Gothic"/>
              <a:ea typeface="Century Gothic"/>
              <a:cs typeface="Century Gothic"/>
            </a:endParaRPr>
          </a:p>
          <a:p>
            <a:endParaRPr lang="en-US" sz="2000" dirty="0" smtClean="0">
              <a:solidFill>
                <a:schemeClr val="dk1"/>
              </a:solidFill>
              <a:latin typeface="Century Gothic"/>
              <a:ea typeface="Century Gothic"/>
              <a:cs typeface="Century Gothic"/>
            </a:endParaRPr>
          </a:p>
          <a:p>
            <a:r>
              <a:rPr lang="en-US" sz="2000" b="1" dirty="0" smtClean="0">
                <a:solidFill>
                  <a:schemeClr val="dk1"/>
                </a:solidFill>
                <a:latin typeface="Century Gothic"/>
                <a:ea typeface="Century Gothic"/>
                <a:cs typeface="Century Gothic"/>
              </a:rPr>
              <a:t>Additional </a:t>
            </a:r>
            <a:r>
              <a:rPr lang="en-US" sz="2000" b="1" i="1" dirty="0">
                <a:solidFill>
                  <a:schemeClr val="dk1"/>
                </a:solidFill>
                <a:latin typeface="Century Gothic"/>
                <a:ea typeface="Century Gothic"/>
                <a:cs typeface="Century Gothic"/>
              </a:rPr>
              <a:t>in situ </a:t>
            </a:r>
            <a:r>
              <a:rPr lang="en-US" sz="2000" b="1" dirty="0">
                <a:solidFill>
                  <a:schemeClr val="dk1"/>
                </a:solidFill>
                <a:latin typeface="Century Gothic"/>
                <a:ea typeface="Century Gothic"/>
                <a:cs typeface="Century Gothic"/>
              </a:rPr>
              <a:t>data </a:t>
            </a:r>
            <a:r>
              <a:rPr lang="en-US" sz="2000" dirty="0">
                <a:solidFill>
                  <a:schemeClr val="dk1"/>
                </a:solidFill>
                <a:latin typeface="Century Gothic"/>
                <a:ea typeface="Century Gothic"/>
                <a:cs typeface="Century Gothic"/>
              </a:rPr>
              <a:t>collection is </a:t>
            </a:r>
            <a:r>
              <a:rPr lang="en-US" sz="2000" dirty="0" smtClean="0">
                <a:solidFill>
                  <a:schemeClr val="dk1"/>
                </a:solidFill>
                <a:latin typeface="Century Gothic"/>
                <a:ea typeface="Century Gothic"/>
                <a:cs typeface="Century Gothic"/>
              </a:rPr>
              <a:t>required</a:t>
            </a:r>
          </a:p>
          <a:p>
            <a:endParaRPr lang="en-US" sz="2000" b="1" dirty="0">
              <a:solidFill>
                <a:schemeClr val="dk1"/>
              </a:solidFill>
              <a:latin typeface="Century Gothic"/>
              <a:ea typeface="Century Gothic"/>
              <a:cs typeface="Century Gothic"/>
            </a:endParaRPr>
          </a:p>
          <a:p>
            <a:r>
              <a:rPr lang="en-US" sz="2000" b="1" dirty="0" smtClean="0">
                <a:solidFill>
                  <a:schemeClr val="dk1"/>
                </a:solidFill>
                <a:latin typeface="Century Gothic"/>
                <a:ea typeface="Century Gothic"/>
                <a:cs typeface="Century Gothic"/>
              </a:rPr>
              <a:t>Accuracy</a:t>
            </a:r>
            <a:r>
              <a:rPr lang="en-US" sz="2000" dirty="0" smtClean="0">
                <a:solidFill>
                  <a:schemeClr val="dk1"/>
                </a:solidFill>
                <a:latin typeface="Century Gothic"/>
                <a:ea typeface="Century Gothic"/>
                <a:cs typeface="Century Gothic"/>
              </a:rPr>
              <a:t> </a:t>
            </a:r>
          </a:p>
          <a:p>
            <a:endParaRPr lang="en-US" sz="2000" dirty="0">
              <a:solidFill>
                <a:schemeClr val="dk1"/>
              </a:solidFill>
              <a:latin typeface="Century Gothic"/>
              <a:ea typeface="Century Gothic"/>
              <a:cs typeface="Century Gothic"/>
            </a:endParaRPr>
          </a:p>
          <a:p>
            <a:r>
              <a:rPr lang="en-US" sz="2000" b="1" dirty="0" smtClean="0">
                <a:solidFill>
                  <a:schemeClr val="dk1"/>
                </a:solidFill>
                <a:latin typeface="Century Gothic"/>
                <a:ea typeface="Century Gothic"/>
                <a:cs typeface="Century Gothic"/>
              </a:rPr>
              <a:t>Detect</a:t>
            </a:r>
            <a:r>
              <a:rPr lang="en-US" sz="2000" dirty="0" smtClean="0">
                <a:solidFill>
                  <a:schemeClr val="dk1"/>
                </a:solidFill>
                <a:latin typeface="Century Gothic"/>
                <a:ea typeface="Century Gothic"/>
                <a:cs typeface="Century Gothic"/>
              </a:rPr>
              <a:t> </a:t>
            </a:r>
            <a:r>
              <a:rPr lang="en-US" sz="2000" dirty="0">
                <a:solidFill>
                  <a:schemeClr val="dk1"/>
                </a:solidFill>
                <a:latin typeface="Century Gothic"/>
                <a:ea typeface="Century Gothic"/>
                <a:cs typeface="Century Gothic"/>
              </a:rPr>
              <a:t>the presence of </a:t>
            </a:r>
            <a:r>
              <a:rPr lang="en-US" sz="2000" dirty="0" err="1">
                <a:solidFill>
                  <a:schemeClr val="dk1"/>
                </a:solidFill>
                <a:latin typeface="Century Gothic"/>
                <a:ea typeface="Century Gothic"/>
                <a:cs typeface="Century Gothic"/>
              </a:rPr>
              <a:t>hydrilla</a:t>
            </a:r>
            <a:r>
              <a:rPr lang="en-US" sz="2000" dirty="0">
                <a:solidFill>
                  <a:schemeClr val="dk1"/>
                </a:solidFill>
                <a:latin typeface="Century Gothic"/>
                <a:ea typeface="Century Gothic"/>
                <a:cs typeface="Century Gothic"/>
              </a:rPr>
              <a:t> using low cost </a:t>
            </a:r>
            <a:r>
              <a:rPr lang="en-US" sz="2000" dirty="0" smtClean="0">
                <a:solidFill>
                  <a:schemeClr val="dk1"/>
                </a:solidFill>
                <a:latin typeface="Century Gothic"/>
                <a:ea typeface="Century Gothic"/>
                <a:cs typeface="Century Gothic"/>
              </a:rPr>
              <a:t>methods</a:t>
            </a:r>
            <a:endParaRPr lang="en-US" sz="2000" dirty="0">
              <a:solidFill>
                <a:schemeClr val="dk1"/>
              </a:solidFill>
              <a:latin typeface="Century Gothic"/>
              <a:ea typeface="Century Gothic"/>
              <a:cs typeface="Century Gothic"/>
            </a:endParaRPr>
          </a:p>
        </p:txBody>
      </p:sp>
    </p:spTree>
    <p:extLst>
      <p:ext uri="{BB962C8B-B14F-4D97-AF65-F5344CB8AC3E}">
        <p14:creationId xmlns:p14="http://schemas.microsoft.com/office/powerpoint/2010/main" val="116660212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749808" y="1831497"/>
            <a:ext cx="7653528" cy="976003"/>
          </a:xfrm>
          <a:prstGeom prst="rect">
            <a:avLst/>
          </a:prstGeom>
          <a:noFill/>
          <a:ln>
            <a:noFill/>
          </a:ln>
        </p:spPr>
        <p:txBody>
          <a:bodyPr lIns="91425" tIns="45700" rIns="91425" bIns="45700" anchor="t" anchorCtr="0">
            <a:noAutofit/>
          </a:bodyPr>
          <a:lstStyle/>
          <a:p>
            <a:pPr marL="347663" lvl="0" indent="-347663" algn="l" defTabSz="2743200">
              <a:spcBef>
                <a:spcPts val="1800"/>
              </a:spcBef>
              <a:buClr>
                <a:schemeClr val="accent1"/>
              </a:buClr>
              <a:buFont typeface="Webdings" panose="05030102010509060703" pitchFamily="18" charset="2"/>
              <a:buChar char="4"/>
            </a:pPr>
            <a:r>
              <a:rPr lang="en-US" sz="2400" b="1" kern="1200" dirty="0" smtClean="0">
                <a:solidFill>
                  <a:schemeClr val="dk1"/>
                </a:solidFill>
                <a:latin typeface="Century Gothic"/>
                <a:ea typeface="Century Gothic"/>
                <a:cs typeface="Century Gothic"/>
                <a:sym typeface="Questrial"/>
              </a:rPr>
              <a:t>Collect </a:t>
            </a:r>
            <a:r>
              <a:rPr lang="en-US" sz="2400" kern="1200" dirty="0" smtClean="0">
                <a:solidFill>
                  <a:schemeClr val="dk1"/>
                </a:solidFill>
                <a:latin typeface="Century Gothic"/>
                <a:ea typeface="Century Gothic"/>
                <a:cs typeface="Century Gothic"/>
                <a:sym typeface="Questrial"/>
              </a:rPr>
              <a:t>more field data to validate</a:t>
            </a:r>
            <a:endParaRPr lang="en-US" sz="2400" b="1" kern="1200" dirty="0">
              <a:solidFill>
                <a:schemeClr val="dk1"/>
              </a:solidFill>
              <a:latin typeface="Century Gothic"/>
              <a:ea typeface="Century Gothic"/>
              <a:cs typeface="Century Gothic"/>
              <a:sym typeface="Questrial"/>
            </a:endParaRPr>
          </a:p>
          <a:p>
            <a:pPr marL="347663" lvl="0" indent="-347663" algn="l" defTabSz="2743200">
              <a:spcBef>
                <a:spcPts val="1800"/>
              </a:spcBef>
              <a:buClr>
                <a:schemeClr val="accent1"/>
              </a:buClr>
              <a:buFont typeface="Webdings" panose="05030102010509060703" pitchFamily="18" charset="2"/>
              <a:buChar char="4"/>
            </a:pPr>
            <a:r>
              <a:rPr lang="en-US" sz="2400" b="1" kern="1200" dirty="0" smtClean="0">
                <a:solidFill>
                  <a:schemeClr val="dk1"/>
                </a:solidFill>
                <a:latin typeface="Century Gothic"/>
                <a:ea typeface="Century Gothic"/>
                <a:cs typeface="Century Gothic"/>
                <a:sym typeface="Questrial"/>
              </a:rPr>
              <a:t>Build </a:t>
            </a:r>
            <a:r>
              <a:rPr lang="en-US" sz="2400" kern="1200" dirty="0" smtClean="0">
                <a:solidFill>
                  <a:schemeClr val="dk1"/>
                </a:solidFill>
                <a:latin typeface="Century Gothic"/>
                <a:ea typeface="Century Gothic"/>
                <a:cs typeface="Century Gothic"/>
                <a:sym typeface="Questrial"/>
              </a:rPr>
              <a:t>models </a:t>
            </a:r>
            <a:r>
              <a:rPr lang="en-US" sz="2400" kern="1200" dirty="0">
                <a:solidFill>
                  <a:schemeClr val="dk1"/>
                </a:solidFill>
                <a:latin typeface="Century Gothic"/>
                <a:ea typeface="Century Gothic"/>
                <a:cs typeface="Century Gothic"/>
                <a:sym typeface="Questrial"/>
              </a:rPr>
              <a:t>to </a:t>
            </a:r>
            <a:r>
              <a:rPr lang="en-US" sz="2400" kern="1200" dirty="0" smtClean="0">
                <a:solidFill>
                  <a:schemeClr val="dk1"/>
                </a:solidFill>
                <a:latin typeface="Century Gothic"/>
                <a:ea typeface="Century Gothic"/>
                <a:cs typeface="Century Gothic"/>
                <a:sym typeface="Questrial"/>
              </a:rPr>
              <a:t>forecast </a:t>
            </a:r>
          </a:p>
          <a:p>
            <a:pPr marL="347663" lvl="0" indent="-347663" algn="l" defTabSz="2743200">
              <a:spcBef>
                <a:spcPts val="1800"/>
              </a:spcBef>
              <a:buClr>
                <a:schemeClr val="accent1"/>
              </a:buClr>
              <a:buFont typeface="Webdings" panose="05030102010509060703" pitchFamily="18" charset="2"/>
              <a:buChar char="4"/>
            </a:pPr>
            <a:endParaRPr lang="en-US" sz="2000" b="1" kern="1200" dirty="0">
              <a:solidFill>
                <a:schemeClr val="dk1"/>
              </a:solidFill>
              <a:latin typeface="Century Gothic"/>
              <a:ea typeface="Century Gothic"/>
              <a:cs typeface="Century Gothic"/>
              <a:sym typeface="Questrial"/>
            </a:endParaRPr>
          </a:p>
          <a:p>
            <a:pPr marL="0" marR="0" lvl="0" indent="0" algn="l" rtl="0">
              <a:lnSpc>
                <a:spcPct val="90000"/>
              </a:lnSpc>
              <a:spcBef>
                <a:spcPts val="0"/>
              </a:spcBef>
              <a:buClr>
                <a:schemeClr val="dk1"/>
              </a:buClr>
              <a:buFont typeface="Arial"/>
              <a:buNone/>
            </a:pPr>
            <a:endParaRPr lang="en-US" sz="3600" b="0" i="0" u="none" strike="noStrike" cap="none" baseline="0" dirty="0" smtClean="0">
              <a:solidFill>
                <a:schemeClr val="dk1"/>
              </a:solidFill>
              <a:latin typeface="Questrial"/>
              <a:ea typeface="Questrial"/>
              <a:cs typeface="Questrial"/>
              <a:sym typeface="Questrial"/>
            </a:endParaRPr>
          </a:p>
        </p:txBody>
      </p:sp>
      <p:sp>
        <p:nvSpPr>
          <p:cNvPr id="188" name="Shape 188"/>
          <p:cNvSpPr txBox="1">
            <a:spLocks noGrp="1"/>
          </p:cNvSpPr>
          <p:nvPr>
            <p:ph type="body" idx="2"/>
          </p:nvPr>
        </p:nvSpPr>
        <p:spPr>
          <a:xfrm>
            <a:off x="0" y="779402"/>
            <a:ext cx="9144000" cy="79887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5000" b="1" i="0" u="none" strike="noStrike" cap="none" baseline="0">
                <a:solidFill>
                  <a:schemeClr val="accent1"/>
                </a:solidFill>
                <a:latin typeface="Century Gothic"/>
                <a:ea typeface="Century Gothic"/>
                <a:cs typeface="Century Gothic"/>
                <a:sym typeface="Century Gothic"/>
              </a:rPr>
              <a:t>Future Work</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514" r="6558" b="31129"/>
          <a:stretch/>
        </p:blipFill>
        <p:spPr>
          <a:xfrm>
            <a:off x="0" y="3054280"/>
            <a:ext cx="9144000" cy="3769307"/>
          </a:xfrm>
          <a:prstGeom prst="rect">
            <a:avLst/>
          </a:prstGeom>
          <a:ln>
            <a:solidFill>
              <a:schemeClr val="tx1"/>
            </a:solid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animEffect transition="in" filter="fade">
                                      <p:cBhvr>
                                        <p:cTn id="7" dur="500"/>
                                        <p:tgtEl>
                                          <p:spTgt spid="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xEl>
                                              <p:pRg st="1" end="1"/>
                                            </p:txEl>
                                          </p:spTgt>
                                        </p:tgtEl>
                                        <p:attrNameLst>
                                          <p:attrName>style.visibility</p:attrName>
                                        </p:attrNameLst>
                                      </p:cBhvr>
                                      <p:to>
                                        <p:strVal val="visible"/>
                                      </p:to>
                                    </p:set>
                                    <p:animEffect transition="in" filter="fade">
                                      <p:cBhvr>
                                        <p:cTn id="12" dur="500"/>
                                        <p:tgtEl>
                                          <p:spTgt spid="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571200" y="1265966"/>
            <a:ext cx="8572792" cy="1168365"/>
          </a:xfrm>
          <a:prstGeom prst="rect">
            <a:avLst/>
          </a:prstGeom>
          <a:noFill/>
          <a:ln>
            <a:noFill/>
          </a:ln>
        </p:spPr>
        <p:txBody>
          <a:bodyPr lIns="91425" tIns="45700" rIns="91425" bIns="45700" anchor="t" anchorCtr="0">
            <a:noAutofit/>
          </a:bodyPr>
          <a:lstStyle/>
          <a:p>
            <a:pPr lvl="0">
              <a:lnSpc>
                <a:spcPct val="100000"/>
              </a:lnSpc>
              <a:spcAft>
                <a:spcPts val="600"/>
              </a:spcAft>
              <a:buSzPct val="25000"/>
            </a:pPr>
            <a:r>
              <a:rPr lang="en-US" sz="2000" b="1" i="0" u="none" strike="noStrike" cap="none" baseline="0" dirty="0">
                <a:solidFill>
                  <a:schemeClr val="dk1"/>
                </a:solidFill>
                <a:latin typeface="Century Gothic"/>
                <a:ea typeface="Century Gothic"/>
                <a:cs typeface="Century Gothic"/>
                <a:sym typeface="Century Gothic"/>
              </a:rPr>
              <a:t>Dr. Deepak Mishra</a:t>
            </a:r>
            <a:r>
              <a:rPr lang="en-US" sz="2000" dirty="0">
                <a:solidFill>
                  <a:schemeClr val="dk1"/>
                </a:solidFill>
                <a:latin typeface="Century Gothic"/>
                <a:ea typeface="Century Gothic"/>
                <a:cs typeface="Century Gothic"/>
                <a:sym typeface="Century Gothic"/>
              </a:rPr>
              <a:t>, </a:t>
            </a:r>
            <a:r>
              <a:rPr lang="en-US" sz="2000" b="0" i="0" u="none" strike="noStrike" cap="none" baseline="0" dirty="0">
                <a:solidFill>
                  <a:schemeClr val="dk1"/>
                </a:solidFill>
                <a:latin typeface="Century Gothic"/>
                <a:ea typeface="Century Gothic"/>
                <a:cs typeface="Century Gothic"/>
                <a:sym typeface="Century Gothic"/>
              </a:rPr>
              <a:t>Department of Geography, </a:t>
            </a:r>
            <a:endParaRPr lang="en-US" sz="2000" b="0" i="0" u="none" strike="noStrike" cap="none" baseline="0" dirty="0" smtClean="0">
              <a:solidFill>
                <a:schemeClr val="dk1"/>
              </a:solidFill>
              <a:latin typeface="Century Gothic"/>
              <a:ea typeface="Century Gothic"/>
              <a:cs typeface="Century Gothic"/>
              <a:sym typeface="Century Gothic"/>
            </a:endParaRPr>
          </a:p>
          <a:p>
            <a:pPr lvl="0">
              <a:lnSpc>
                <a:spcPct val="100000"/>
              </a:lnSpc>
              <a:spcAft>
                <a:spcPts val="600"/>
              </a:spcAft>
              <a:buSzPct val="25000"/>
            </a:pPr>
            <a:r>
              <a:rPr lang="en-US" sz="2000" dirty="0" smtClean="0">
                <a:solidFill>
                  <a:schemeClr val="dk1"/>
                </a:solidFill>
                <a:latin typeface="Century Gothic"/>
                <a:ea typeface="Century Gothic"/>
                <a:cs typeface="Century Gothic"/>
                <a:sym typeface="Century Gothic"/>
              </a:rPr>
              <a:t>University </a:t>
            </a:r>
            <a:r>
              <a:rPr lang="en-US" sz="2000" dirty="0">
                <a:solidFill>
                  <a:schemeClr val="dk1"/>
                </a:solidFill>
                <a:latin typeface="Century Gothic"/>
                <a:ea typeface="Century Gothic"/>
                <a:cs typeface="Century Gothic"/>
                <a:sym typeface="Century Gothic"/>
              </a:rPr>
              <a:t>of Georgia</a:t>
            </a:r>
          </a:p>
          <a:p>
            <a:pPr lvl="0">
              <a:lnSpc>
                <a:spcPct val="100000"/>
              </a:lnSpc>
              <a:spcAft>
                <a:spcPts val="600"/>
              </a:spcAft>
              <a:buSzPct val="25000"/>
            </a:pPr>
            <a:r>
              <a:rPr lang="en-US" sz="2000" b="1" i="0" u="none" strike="noStrike" cap="none" baseline="0" dirty="0" smtClean="0">
                <a:solidFill>
                  <a:schemeClr val="dk1"/>
                </a:solidFill>
                <a:latin typeface="Century Gothic"/>
                <a:ea typeface="Century Gothic"/>
                <a:cs typeface="Century Gothic"/>
                <a:sym typeface="Century Gothic"/>
              </a:rPr>
              <a:t>Dr</a:t>
            </a:r>
            <a:r>
              <a:rPr lang="en-US" sz="2000" b="1" i="0" u="none" strike="noStrike" cap="none" baseline="0" dirty="0">
                <a:solidFill>
                  <a:schemeClr val="dk1"/>
                </a:solidFill>
                <a:latin typeface="Century Gothic"/>
                <a:ea typeface="Century Gothic"/>
                <a:cs typeface="Century Gothic"/>
                <a:sym typeface="Century Gothic"/>
              </a:rPr>
              <a:t>. Susan Wilde</a:t>
            </a:r>
            <a:r>
              <a:rPr lang="en-US" sz="2000" dirty="0">
                <a:solidFill>
                  <a:schemeClr val="dk1"/>
                </a:solidFill>
                <a:latin typeface="Century Gothic"/>
                <a:ea typeface="Century Gothic"/>
                <a:cs typeface="Century Gothic"/>
                <a:sym typeface="Century Gothic"/>
              </a:rPr>
              <a:t>, </a:t>
            </a:r>
            <a:r>
              <a:rPr lang="en-US" sz="2000" b="0" i="0" u="none" strike="noStrike" cap="none" baseline="0" dirty="0" err="1">
                <a:solidFill>
                  <a:schemeClr val="dk1"/>
                </a:solidFill>
                <a:latin typeface="Century Gothic"/>
                <a:ea typeface="Century Gothic"/>
                <a:cs typeface="Century Gothic"/>
                <a:sym typeface="Century Gothic"/>
              </a:rPr>
              <a:t>Warnell</a:t>
            </a:r>
            <a:r>
              <a:rPr lang="en-US" sz="2000" b="0" i="0" u="none" strike="noStrike" cap="none" baseline="0" dirty="0">
                <a:solidFill>
                  <a:schemeClr val="dk1"/>
                </a:solidFill>
                <a:latin typeface="Century Gothic"/>
                <a:ea typeface="Century Gothic"/>
                <a:cs typeface="Century Gothic"/>
                <a:sym typeface="Century Gothic"/>
              </a:rPr>
              <a:t> School of Forestry and Natural Resources, </a:t>
            </a:r>
            <a:r>
              <a:rPr lang="en-US" sz="2000" dirty="0">
                <a:solidFill>
                  <a:schemeClr val="dk1"/>
                </a:solidFill>
                <a:latin typeface="Century Gothic"/>
                <a:ea typeface="Century Gothic"/>
                <a:cs typeface="Century Gothic"/>
                <a:sym typeface="Century Gothic"/>
              </a:rPr>
              <a:t>University of Georgia</a:t>
            </a:r>
          </a:p>
        </p:txBody>
      </p:sp>
      <p:sp>
        <p:nvSpPr>
          <p:cNvPr id="194" name="Shape 194"/>
          <p:cNvSpPr txBox="1">
            <a:spLocks noGrp="1"/>
          </p:cNvSpPr>
          <p:nvPr>
            <p:ph type="body" idx="2"/>
          </p:nvPr>
        </p:nvSpPr>
        <p:spPr>
          <a:xfrm>
            <a:off x="571200" y="3261241"/>
            <a:ext cx="8572794" cy="1606287"/>
          </a:xfrm>
          <a:prstGeom prst="rect">
            <a:avLst/>
          </a:prstGeom>
          <a:noFill/>
          <a:ln>
            <a:noFill/>
          </a:ln>
        </p:spPr>
        <p:txBody>
          <a:bodyPr lIns="91425" tIns="45700" rIns="91425" bIns="45700" anchor="t" anchorCtr="0">
            <a:noAutofit/>
          </a:bodyPr>
          <a:lstStyle/>
          <a:p>
            <a:pPr marL="0" marR="0" lvl="0" indent="0" algn="l" rtl="0">
              <a:lnSpc>
                <a:spcPct val="100000"/>
              </a:lnSpc>
              <a:spcAft>
                <a:spcPts val="600"/>
              </a:spcAft>
              <a:buClr>
                <a:schemeClr val="dk1"/>
              </a:buClr>
              <a:buSzPct val="25000"/>
              <a:buFont typeface="Arial"/>
              <a:buNone/>
            </a:pPr>
            <a:r>
              <a:rPr lang="en-US" sz="2000" b="1" dirty="0">
                <a:solidFill>
                  <a:schemeClr val="dk1"/>
                </a:solidFill>
                <a:latin typeface="Century Gothic"/>
                <a:ea typeface="Century Gothic"/>
                <a:cs typeface="Century Gothic"/>
                <a:sym typeface="Century Gothic"/>
              </a:rPr>
              <a:t>Dr. Stephen W. </a:t>
            </a:r>
            <a:r>
              <a:rPr lang="en-US" sz="2000" b="1" dirty="0" err="1">
                <a:solidFill>
                  <a:schemeClr val="dk1"/>
                </a:solidFill>
                <a:latin typeface="Century Gothic"/>
                <a:ea typeface="Century Gothic"/>
                <a:cs typeface="Century Gothic"/>
                <a:sym typeface="Century Gothic"/>
              </a:rPr>
              <a:t>Golladay</a:t>
            </a:r>
            <a:r>
              <a:rPr lang="en-US" sz="2000" dirty="0">
                <a:solidFill>
                  <a:schemeClr val="dk1"/>
                </a:solidFill>
                <a:latin typeface="Century Gothic"/>
                <a:ea typeface="Century Gothic"/>
                <a:cs typeface="Century Gothic"/>
                <a:sym typeface="Century Gothic"/>
              </a:rPr>
              <a:t>, </a:t>
            </a:r>
            <a:r>
              <a:rPr lang="en-US" sz="2000" b="0" i="0" u="none" strike="noStrike" cap="none" baseline="0" dirty="0">
                <a:solidFill>
                  <a:schemeClr val="dk1"/>
                </a:solidFill>
                <a:latin typeface="Century Gothic"/>
                <a:ea typeface="Century Gothic"/>
                <a:cs typeface="Century Gothic"/>
                <a:sym typeface="Century Gothic"/>
              </a:rPr>
              <a:t>Joseph W. Jones Ecological Research Center </a:t>
            </a:r>
          </a:p>
          <a:p>
            <a:pPr marL="0" marR="0" lvl="0" indent="0" algn="l" rtl="0">
              <a:lnSpc>
                <a:spcPct val="100000"/>
              </a:lnSpc>
              <a:spcAft>
                <a:spcPts val="600"/>
              </a:spcAft>
              <a:buClr>
                <a:schemeClr val="dk1"/>
              </a:buClr>
              <a:buSzPct val="25000"/>
              <a:buFont typeface="Arial"/>
              <a:buNone/>
            </a:pPr>
            <a:r>
              <a:rPr lang="en-US" sz="2000" b="1" dirty="0">
                <a:solidFill>
                  <a:schemeClr val="dk1"/>
                </a:solidFill>
                <a:latin typeface="Century Gothic"/>
                <a:ea typeface="Century Gothic"/>
                <a:cs typeface="Century Gothic"/>
                <a:sym typeface="Century Gothic"/>
              </a:rPr>
              <a:t>Anthony Dodd</a:t>
            </a:r>
            <a:r>
              <a:rPr lang="en-US" sz="2000" dirty="0">
                <a:solidFill>
                  <a:schemeClr val="dk1"/>
                </a:solidFill>
                <a:latin typeface="Century Gothic"/>
                <a:ea typeface="Century Gothic"/>
                <a:cs typeface="Century Gothic"/>
                <a:sym typeface="Century Gothic"/>
              </a:rPr>
              <a:t>, </a:t>
            </a:r>
            <a:r>
              <a:rPr lang="en-US" sz="2000" b="0" i="0" u="none" strike="noStrike" cap="none" baseline="0" dirty="0">
                <a:solidFill>
                  <a:schemeClr val="dk1"/>
                </a:solidFill>
                <a:latin typeface="Century Gothic"/>
                <a:ea typeface="Century Gothic"/>
                <a:cs typeface="Century Gothic"/>
                <a:sym typeface="Century Gothic"/>
              </a:rPr>
              <a:t>Georgia Power Company</a:t>
            </a:r>
          </a:p>
          <a:p>
            <a:pPr marL="0" marR="0" lvl="0" indent="0" algn="l" rtl="0">
              <a:lnSpc>
                <a:spcPct val="100000"/>
              </a:lnSpc>
              <a:spcAft>
                <a:spcPts val="600"/>
              </a:spcAft>
              <a:buClr>
                <a:schemeClr val="dk1"/>
              </a:buClr>
              <a:buSzPct val="25000"/>
              <a:buFont typeface="Arial"/>
              <a:buNone/>
            </a:pPr>
            <a:r>
              <a:rPr lang="en-US" sz="2000" b="1" dirty="0">
                <a:solidFill>
                  <a:schemeClr val="dk1"/>
                </a:solidFill>
                <a:latin typeface="Century Gothic"/>
                <a:ea typeface="Century Gothic"/>
                <a:cs typeface="Century Gothic"/>
                <a:sym typeface="Century Gothic"/>
              </a:rPr>
              <a:t>Ken Presley</a:t>
            </a:r>
            <a:r>
              <a:rPr lang="en-US" sz="2000" dirty="0">
                <a:solidFill>
                  <a:schemeClr val="dk1"/>
                </a:solidFill>
                <a:latin typeface="Century Gothic"/>
                <a:ea typeface="Century Gothic"/>
                <a:cs typeface="Century Gothic"/>
                <a:sym typeface="Century Gothic"/>
              </a:rPr>
              <a:t>, </a:t>
            </a:r>
            <a:r>
              <a:rPr lang="en-US" sz="2000" b="0" i="0" u="none" strike="noStrike" cap="none" baseline="0" dirty="0">
                <a:solidFill>
                  <a:schemeClr val="dk1"/>
                </a:solidFill>
                <a:latin typeface="Century Gothic"/>
                <a:ea typeface="Century Gothic"/>
                <a:cs typeface="Century Gothic"/>
                <a:sym typeface="Century Gothic"/>
              </a:rPr>
              <a:t>Henry County Water </a:t>
            </a:r>
            <a:r>
              <a:rPr lang="en-US" sz="2000" b="0" i="0" u="none" strike="noStrike" cap="none" baseline="0" dirty="0" smtClean="0">
                <a:solidFill>
                  <a:schemeClr val="dk1"/>
                </a:solidFill>
                <a:latin typeface="Century Gothic"/>
                <a:ea typeface="Century Gothic"/>
                <a:cs typeface="Century Gothic"/>
                <a:sym typeface="Century Gothic"/>
              </a:rPr>
              <a:t>Authority</a:t>
            </a:r>
            <a:endParaRPr lang="en-US" sz="2000" b="0" i="0" u="none" strike="noStrike" cap="none" baseline="0" dirty="0">
              <a:solidFill>
                <a:schemeClr val="dk1"/>
              </a:solidFill>
              <a:latin typeface="Century Gothic"/>
              <a:ea typeface="Century Gothic"/>
              <a:cs typeface="Century Gothic"/>
              <a:sym typeface="Century Gothic"/>
            </a:endParaRPr>
          </a:p>
        </p:txBody>
      </p:sp>
      <p:sp>
        <p:nvSpPr>
          <p:cNvPr id="195" name="Shape 195"/>
          <p:cNvSpPr txBox="1">
            <a:spLocks noGrp="1"/>
          </p:cNvSpPr>
          <p:nvPr>
            <p:ph type="body" idx="3"/>
          </p:nvPr>
        </p:nvSpPr>
        <p:spPr>
          <a:xfrm>
            <a:off x="571200" y="5349014"/>
            <a:ext cx="8051700" cy="1100278"/>
          </a:xfrm>
          <a:prstGeom prst="rect">
            <a:avLst/>
          </a:prstGeom>
          <a:noFill/>
          <a:ln>
            <a:noFill/>
          </a:ln>
        </p:spPr>
        <p:txBody>
          <a:bodyPr lIns="91425" tIns="45700" rIns="91425" bIns="45700" anchor="t" anchorCtr="0">
            <a:noAutofit/>
          </a:bodyPr>
          <a:lstStyle/>
          <a:p>
            <a:pPr marL="0" marR="0" lvl="0" indent="0" algn="l" rtl="0">
              <a:lnSpc>
                <a:spcPct val="100000"/>
              </a:lnSpc>
              <a:spcAft>
                <a:spcPts val="600"/>
              </a:spcAft>
              <a:buClr>
                <a:schemeClr val="dk1"/>
              </a:buClr>
              <a:buSzPct val="25000"/>
              <a:buFont typeface="Arial"/>
              <a:buNone/>
            </a:pPr>
            <a:r>
              <a:rPr lang="en-US" sz="2000" b="1" i="0" u="none" strike="noStrike" cap="none" baseline="0" dirty="0" smtClean="0">
                <a:solidFill>
                  <a:schemeClr val="dk1"/>
                </a:solidFill>
                <a:latin typeface="Century Gothic"/>
                <a:ea typeface="Century Gothic"/>
                <a:cs typeface="Century Gothic"/>
                <a:sym typeface="Century Gothic"/>
              </a:rPr>
              <a:t>Kenneth</a:t>
            </a:r>
            <a:r>
              <a:rPr lang="en-US" sz="2000" b="1" i="0" u="none" strike="noStrike" cap="none" dirty="0" smtClean="0">
                <a:solidFill>
                  <a:schemeClr val="dk1"/>
                </a:solidFill>
                <a:latin typeface="Century Gothic"/>
                <a:ea typeface="Century Gothic"/>
                <a:cs typeface="Century Gothic"/>
                <a:sym typeface="Century Gothic"/>
              </a:rPr>
              <a:t> Boyd</a:t>
            </a:r>
            <a:r>
              <a:rPr lang="en-US" sz="2000" i="0" u="none" strike="noStrike" cap="none" dirty="0" smtClean="0">
                <a:solidFill>
                  <a:schemeClr val="dk1"/>
                </a:solidFill>
                <a:latin typeface="Century Gothic"/>
                <a:ea typeface="Century Gothic"/>
                <a:cs typeface="Century Gothic"/>
                <a:sym typeface="Century Gothic"/>
              </a:rPr>
              <a:t>, U.S. Army Corps of Engineers</a:t>
            </a:r>
            <a:endParaRPr lang="en-US" sz="2000" b="1" i="0" u="none" strike="noStrike" cap="none" baseline="0" dirty="0" smtClean="0">
              <a:solidFill>
                <a:schemeClr val="dk1"/>
              </a:solidFill>
              <a:latin typeface="Century Gothic"/>
              <a:ea typeface="Century Gothic"/>
              <a:cs typeface="Century Gothic"/>
              <a:sym typeface="Century Gothic"/>
            </a:endParaRPr>
          </a:p>
          <a:p>
            <a:pPr marL="0" marR="0" lvl="0" indent="0" algn="l" rtl="0">
              <a:lnSpc>
                <a:spcPct val="100000"/>
              </a:lnSpc>
              <a:spcAft>
                <a:spcPts val="600"/>
              </a:spcAft>
              <a:buClr>
                <a:schemeClr val="dk1"/>
              </a:buClr>
              <a:buSzPct val="25000"/>
              <a:buFont typeface="Arial"/>
              <a:buNone/>
            </a:pPr>
            <a:r>
              <a:rPr lang="en-US" sz="2000" b="1" i="0" u="none" strike="noStrike" cap="none" baseline="0" dirty="0" smtClean="0">
                <a:solidFill>
                  <a:schemeClr val="dk1"/>
                </a:solidFill>
                <a:latin typeface="Century Gothic"/>
                <a:ea typeface="Century Gothic"/>
                <a:cs typeface="Century Gothic"/>
                <a:sym typeface="Century Gothic"/>
              </a:rPr>
              <a:t>Benjamin </a:t>
            </a:r>
            <a:r>
              <a:rPr lang="en-US" sz="2000" b="1" i="0" u="none" strike="noStrike" cap="none" baseline="0" dirty="0">
                <a:solidFill>
                  <a:schemeClr val="dk1"/>
                </a:solidFill>
                <a:latin typeface="Century Gothic"/>
                <a:ea typeface="Century Gothic"/>
                <a:cs typeface="Century Gothic"/>
                <a:sym typeface="Century Gothic"/>
              </a:rPr>
              <a:t>Page</a:t>
            </a:r>
            <a:r>
              <a:rPr lang="en-US" sz="2000" dirty="0">
                <a:solidFill>
                  <a:schemeClr val="dk1"/>
                </a:solidFill>
                <a:latin typeface="Century Gothic"/>
                <a:ea typeface="Century Gothic"/>
                <a:cs typeface="Century Gothic"/>
                <a:sym typeface="Century Gothic"/>
              </a:rPr>
              <a:t>, University of Georgia</a:t>
            </a:r>
          </a:p>
          <a:p>
            <a:pPr marL="0" marR="0" lvl="0" indent="0" algn="l" rtl="0">
              <a:lnSpc>
                <a:spcPct val="100000"/>
              </a:lnSpc>
              <a:spcAft>
                <a:spcPts val="600"/>
              </a:spcAft>
              <a:buClr>
                <a:schemeClr val="dk1"/>
              </a:buClr>
              <a:buSzPct val="25000"/>
              <a:buFont typeface="Arial"/>
              <a:buNone/>
            </a:pPr>
            <a:r>
              <a:rPr lang="en-US" sz="2000" b="1" dirty="0">
                <a:solidFill>
                  <a:schemeClr val="dk1"/>
                </a:solidFill>
                <a:latin typeface="Century Gothic"/>
                <a:ea typeface="Century Gothic"/>
                <a:cs typeface="Century Gothic"/>
                <a:sym typeface="Century Gothic"/>
              </a:rPr>
              <a:t>Ike Sari </a:t>
            </a:r>
            <a:r>
              <a:rPr lang="en-US" sz="2000" b="1" dirty="0" err="1">
                <a:solidFill>
                  <a:schemeClr val="dk1"/>
                </a:solidFill>
                <a:latin typeface="Century Gothic"/>
                <a:ea typeface="Century Gothic"/>
                <a:cs typeface="Century Gothic"/>
                <a:sym typeface="Century Gothic"/>
              </a:rPr>
              <a:t>Astuti</a:t>
            </a:r>
            <a:r>
              <a:rPr lang="en-US" sz="2000" dirty="0">
                <a:solidFill>
                  <a:schemeClr val="dk1"/>
                </a:solidFill>
                <a:latin typeface="Century Gothic"/>
                <a:ea typeface="Century Gothic"/>
                <a:cs typeface="Century Gothic"/>
                <a:sym typeface="Century Gothic"/>
              </a:rPr>
              <a:t>, University of Georgia</a:t>
            </a:r>
          </a:p>
        </p:txBody>
      </p:sp>
      <p:sp>
        <p:nvSpPr>
          <p:cNvPr id="196" name="Shape 196"/>
          <p:cNvSpPr txBox="1"/>
          <p:nvPr/>
        </p:nvSpPr>
        <p:spPr>
          <a:xfrm>
            <a:off x="571200" y="830047"/>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a:ea typeface="Century Gothic"/>
                <a:cs typeface="Century Gothic"/>
                <a:sym typeface="Century Gothic"/>
              </a:rPr>
              <a:t>Advisors</a:t>
            </a:r>
          </a:p>
        </p:txBody>
      </p:sp>
      <p:sp>
        <p:nvSpPr>
          <p:cNvPr id="197" name="Shape 197"/>
          <p:cNvSpPr txBox="1"/>
          <p:nvPr/>
        </p:nvSpPr>
        <p:spPr>
          <a:xfrm>
            <a:off x="571200" y="2852648"/>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a:ea typeface="Century Gothic"/>
                <a:cs typeface="Century Gothic"/>
                <a:sym typeface="Century Gothic"/>
              </a:rPr>
              <a:t>Partners</a:t>
            </a:r>
          </a:p>
        </p:txBody>
      </p:sp>
      <p:sp>
        <p:nvSpPr>
          <p:cNvPr id="198" name="Shape 198"/>
          <p:cNvSpPr txBox="1"/>
          <p:nvPr/>
        </p:nvSpPr>
        <p:spPr>
          <a:xfrm>
            <a:off x="571200" y="4931205"/>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a:ea typeface="Century Gothic"/>
                <a:cs typeface="Century Gothic"/>
                <a:sym typeface="Century Gothic"/>
              </a:rPr>
              <a:t>Others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0" y="757886"/>
            <a:ext cx="3573848" cy="165182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5000" b="1" dirty="0" err="1">
                <a:solidFill>
                  <a:schemeClr val="accent1"/>
                </a:solidFill>
                <a:latin typeface="Century Gothic"/>
                <a:ea typeface="Century Gothic"/>
                <a:cs typeface="Century Gothic"/>
                <a:sym typeface="Century Gothic"/>
              </a:rPr>
              <a:t>Hydrilla</a:t>
            </a:r>
            <a:r>
              <a:rPr lang="en-US" sz="5000" b="1" dirty="0">
                <a:solidFill>
                  <a:schemeClr val="accent1"/>
                </a:solidFill>
                <a:latin typeface="Century Gothic"/>
                <a:ea typeface="Century Gothic"/>
                <a:cs typeface="Century Gothic"/>
                <a:sym typeface="Century Gothic"/>
              </a:rPr>
              <a:t> </a:t>
            </a:r>
            <a:r>
              <a:rPr lang="en-US" sz="5000" b="1" dirty="0" err="1">
                <a:solidFill>
                  <a:schemeClr val="accent1"/>
                </a:solidFill>
                <a:latin typeface="Century Gothic"/>
                <a:ea typeface="Century Gothic"/>
                <a:cs typeface="Century Gothic"/>
                <a:sym typeface="Century Gothic"/>
              </a:rPr>
              <a:t>verticillata</a:t>
            </a:r>
            <a:endParaRPr lang="en-US" sz="5000" b="1" dirty="0">
              <a:solidFill>
                <a:schemeClr val="accent1"/>
              </a:solidFill>
              <a:latin typeface="Century Gothic"/>
              <a:ea typeface="Century Gothic"/>
              <a:cs typeface="Century Gothic"/>
              <a:sym typeface="Century Gothic"/>
            </a:endParaRPr>
          </a:p>
        </p:txBody>
      </p:sp>
      <p:sp>
        <p:nvSpPr>
          <p:cNvPr id="116" name="Shape 116"/>
          <p:cNvSpPr txBox="1">
            <a:spLocks noGrp="1"/>
          </p:cNvSpPr>
          <p:nvPr>
            <p:ph type="body" idx="2"/>
          </p:nvPr>
        </p:nvSpPr>
        <p:spPr>
          <a:xfrm>
            <a:off x="225474" y="2575420"/>
            <a:ext cx="3109397" cy="3785729"/>
          </a:xfrm>
          <a:prstGeom prst="rect">
            <a:avLst/>
          </a:prstGeom>
          <a:noFill/>
          <a:ln>
            <a:noFill/>
          </a:ln>
        </p:spPr>
        <p:txBody>
          <a:bodyPr lIns="91425" tIns="45700" rIns="91425" bIns="45700" anchor="t" anchorCtr="0">
            <a:noAutofit/>
          </a:bodyPr>
          <a:lstStyle/>
          <a:p>
            <a:pPr marL="342900" lvl="0" indent="-342900" algn="l">
              <a:spcBef>
                <a:spcPts val="200"/>
              </a:spcBef>
              <a:buClr>
                <a:srgbClr val="2E8652"/>
              </a:buClr>
              <a:buFont typeface="Webdings" panose="05030102010509060703" pitchFamily="18" charset="2"/>
              <a:buChar char="4"/>
            </a:pPr>
            <a:r>
              <a:rPr lang="en-US" sz="2000" b="1" kern="1200" dirty="0" smtClean="0">
                <a:solidFill>
                  <a:srgbClr val="767171"/>
                </a:solidFill>
                <a:latin typeface="Century Gothic"/>
                <a:ea typeface="+mn-ea"/>
                <a:cs typeface="+mn-cs"/>
              </a:rPr>
              <a:t>Invasive</a:t>
            </a:r>
            <a:r>
              <a:rPr lang="en-US" sz="2000" kern="1200" dirty="0" smtClean="0">
                <a:solidFill>
                  <a:srgbClr val="767171"/>
                </a:solidFill>
                <a:latin typeface="Century Gothic"/>
                <a:ea typeface="+mn-ea"/>
                <a:cs typeface="+mn-cs"/>
              </a:rPr>
              <a:t> aquatic plant</a:t>
            </a:r>
          </a:p>
          <a:p>
            <a:pPr marL="342900" lvl="0" indent="-342900" algn="l">
              <a:spcBef>
                <a:spcPts val="200"/>
              </a:spcBef>
              <a:buClr>
                <a:srgbClr val="2E8652"/>
              </a:buClr>
              <a:buFont typeface="Webdings" panose="05030102010509060703" pitchFamily="18" charset="2"/>
              <a:buChar char="4"/>
            </a:pPr>
            <a:endParaRPr lang="en-US" sz="2000" kern="1200" dirty="0">
              <a:solidFill>
                <a:srgbClr val="767171"/>
              </a:solidFill>
              <a:latin typeface="Century Gothic"/>
              <a:ea typeface="+mn-ea"/>
              <a:cs typeface="+mn-cs"/>
            </a:endParaRPr>
          </a:p>
          <a:p>
            <a:pPr marL="342900" lvl="0" indent="-342900" algn="l">
              <a:spcBef>
                <a:spcPts val="200"/>
              </a:spcBef>
              <a:buClr>
                <a:srgbClr val="2E8652"/>
              </a:buClr>
              <a:buFont typeface="Webdings" panose="05030102010509060703" pitchFamily="18" charset="2"/>
              <a:buChar char="4"/>
            </a:pPr>
            <a:r>
              <a:rPr lang="en-US" sz="2000" kern="1200" dirty="0">
                <a:solidFill>
                  <a:srgbClr val="767171"/>
                </a:solidFill>
                <a:latin typeface="Century Gothic"/>
              </a:rPr>
              <a:t>Native to Asia, Australia and Africa</a:t>
            </a:r>
          </a:p>
          <a:p>
            <a:pPr marL="342900" lvl="0" indent="-342900" algn="l">
              <a:spcBef>
                <a:spcPts val="200"/>
              </a:spcBef>
              <a:buClr>
                <a:srgbClr val="2E8652"/>
              </a:buClr>
              <a:buFont typeface="Webdings" panose="05030102010509060703" pitchFamily="18" charset="2"/>
              <a:buChar char="4"/>
            </a:pPr>
            <a:endParaRPr lang="en-US" sz="2000" b="1" kern="1200" dirty="0">
              <a:solidFill>
                <a:srgbClr val="767171"/>
              </a:solidFill>
              <a:latin typeface="Century Gothic"/>
            </a:endParaRPr>
          </a:p>
          <a:p>
            <a:pPr marL="342900" lvl="0" indent="-342900" algn="l">
              <a:spcBef>
                <a:spcPts val="200"/>
              </a:spcBef>
              <a:buClr>
                <a:srgbClr val="2E8652"/>
              </a:buClr>
              <a:buFont typeface="Webdings" panose="05030102010509060703" pitchFamily="18" charset="2"/>
              <a:buChar char="4"/>
            </a:pPr>
            <a:r>
              <a:rPr lang="en-US" sz="2000" kern="1200" dirty="0">
                <a:solidFill>
                  <a:srgbClr val="767171"/>
                </a:solidFill>
                <a:latin typeface="Century Gothic"/>
              </a:rPr>
              <a:t>Introduced in Florida in the 1950s</a:t>
            </a:r>
          </a:p>
          <a:p>
            <a:pPr marL="342900" lvl="0" indent="-342900" algn="l">
              <a:spcBef>
                <a:spcPts val="200"/>
              </a:spcBef>
              <a:buClr>
                <a:srgbClr val="2E8652"/>
              </a:buClr>
              <a:buFont typeface="Webdings" panose="05030102010509060703" pitchFamily="18" charset="2"/>
              <a:buChar char="4"/>
            </a:pPr>
            <a:endParaRPr lang="en-US" sz="2000" kern="1200" dirty="0">
              <a:solidFill>
                <a:srgbClr val="767171"/>
              </a:solidFill>
              <a:latin typeface="Century Gothic"/>
            </a:endParaRPr>
          </a:p>
          <a:p>
            <a:pPr marL="342900" lvl="0" indent="-342900" algn="l">
              <a:spcBef>
                <a:spcPts val="200"/>
              </a:spcBef>
              <a:buClr>
                <a:srgbClr val="2E8652"/>
              </a:buClr>
              <a:buFont typeface="Webdings" panose="05030102010509060703" pitchFamily="18" charset="2"/>
              <a:buChar char="4"/>
            </a:pPr>
            <a:r>
              <a:rPr lang="en-US" sz="2000" kern="1200" dirty="0">
                <a:solidFill>
                  <a:srgbClr val="767171"/>
                </a:solidFill>
                <a:latin typeface="Century Gothic"/>
              </a:rPr>
              <a:t>Spread to </a:t>
            </a:r>
            <a:r>
              <a:rPr lang="en-US" sz="2000" b="1" kern="1200" dirty="0">
                <a:solidFill>
                  <a:srgbClr val="767171"/>
                </a:solidFill>
                <a:latin typeface="Century Gothic"/>
              </a:rPr>
              <a:t>25 states</a:t>
            </a:r>
          </a:p>
          <a:p>
            <a:pPr algn="l" rtl="0">
              <a:spcBef>
                <a:spcPts val="0"/>
              </a:spcBef>
              <a:buNone/>
            </a:pPr>
            <a:endParaRPr sz="2000" dirty="0">
              <a:solidFill>
                <a:schemeClr val="dk1"/>
              </a:solidFill>
              <a:latin typeface="Century Gothic"/>
              <a:ea typeface="Century Gothic"/>
              <a:cs typeface="Century Gothic"/>
              <a:sym typeface="Century Gothic"/>
            </a:endParaRPr>
          </a:p>
          <a:p>
            <a:pPr lvl="0" algn="l" rtl="0">
              <a:spcBef>
                <a:spcPts val="0"/>
              </a:spcBef>
              <a:buNone/>
            </a:pPr>
            <a:endParaRPr sz="2000" dirty="0">
              <a:solidFill>
                <a:schemeClr val="dk1"/>
              </a:solidFill>
              <a:latin typeface="Century Gothic"/>
              <a:ea typeface="Century Gothic"/>
              <a:cs typeface="Century Gothic"/>
              <a:sym typeface="Century Gothic"/>
            </a:endParaRPr>
          </a:p>
          <a:p>
            <a:pPr lvl="0" algn="l" rtl="0">
              <a:spcBef>
                <a:spcPts val="0"/>
              </a:spcBef>
              <a:buNone/>
            </a:pPr>
            <a:endParaRPr sz="2000" dirty="0">
              <a:solidFill>
                <a:schemeClr val="dk1"/>
              </a:solidFill>
              <a:latin typeface="Century Gothic"/>
              <a:ea typeface="Century Gothic"/>
              <a:cs typeface="Century Gothic"/>
              <a:sym typeface="Century Gothic"/>
            </a:endParaRPr>
          </a:p>
          <a:p>
            <a:pPr marR="0" lvl="0" algn="l" rtl="0">
              <a:lnSpc>
                <a:spcPct val="90000"/>
              </a:lnSpc>
              <a:spcBef>
                <a:spcPts val="200"/>
              </a:spcBef>
              <a:buNone/>
            </a:pPr>
            <a:endParaRPr dirty="0">
              <a:latin typeface="Century Gothic"/>
              <a:ea typeface="Century Gothic"/>
              <a:cs typeface="Century Gothic"/>
              <a:sym typeface="Century Gothic"/>
            </a:endParaRPr>
          </a:p>
        </p:txBody>
      </p:sp>
      <p:sp>
        <p:nvSpPr>
          <p:cNvPr id="118" name="Shape 118"/>
          <p:cNvSpPr txBox="1"/>
          <p:nvPr/>
        </p:nvSpPr>
        <p:spPr>
          <a:xfrm>
            <a:off x="3557005" y="6481895"/>
            <a:ext cx="2835899" cy="309300"/>
          </a:xfrm>
          <a:prstGeom prst="rect">
            <a:avLst/>
          </a:prstGeom>
          <a:noFill/>
          <a:ln>
            <a:noFill/>
          </a:ln>
        </p:spPr>
        <p:txBody>
          <a:bodyPr lIns="91425" tIns="91425" rIns="91425" bIns="91425" anchor="t" anchorCtr="0">
            <a:noAutofit/>
          </a:bodyPr>
          <a:lstStyle/>
          <a:p>
            <a:r>
              <a:rPr lang="en-US" dirty="0" smtClean="0">
                <a:solidFill>
                  <a:srgbClr val="FFFFFF"/>
                </a:solidFill>
                <a:latin typeface="Century Gothic" panose="020B0502020202020204" pitchFamily="34" charset="0"/>
              </a:rPr>
              <a:t>Credit: </a:t>
            </a:r>
            <a:r>
              <a:rPr lang="en-US" dirty="0">
                <a:solidFill>
                  <a:srgbClr val="FFFFFF"/>
                </a:solidFill>
                <a:latin typeface="Century Gothic" panose="020B0502020202020204" pitchFamily="34" charset="0"/>
              </a:rPr>
              <a:t>Dr. Susan Wilde </a:t>
            </a:r>
          </a:p>
        </p:txBody>
      </p:sp>
      <p:pic>
        <p:nvPicPr>
          <p:cNvPr id="1026" name="Picture 2" descr="C:\Users\wc90564\Downloads\150709-_709229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19673" y="112734"/>
            <a:ext cx="5424328" cy="6678461"/>
          </a:xfrm>
          <a:prstGeom prst="rect">
            <a:avLst/>
          </a:prstGeom>
          <a:noFill/>
          <a:extLst>
            <a:ext uri="{909E8E84-426E-40DD-AFC4-6F175D3DCCD1}">
              <a14:hiddenFill xmlns:a14="http://schemas.microsoft.com/office/drawing/2010/main">
                <a:solidFill>
                  <a:srgbClr val="FFFFFF"/>
                </a:solidFill>
              </a14:hiddenFill>
            </a:ext>
          </a:extLst>
        </p:spPr>
      </p:pic>
      <p:sp>
        <p:nvSpPr>
          <p:cNvPr id="7" name="Shape 118"/>
          <p:cNvSpPr txBox="1"/>
          <p:nvPr/>
        </p:nvSpPr>
        <p:spPr>
          <a:xfrm>
            <a:off x="3719673" y="6481895"/>
            <a:ext cx="4472349" cy="309300"/>
          </a:xfrm>
          <a:prstGeom prst="rect">
            <a:avLst/>
          </a:prstGeom>
          <a:noFill/>
          <a:ln>
            <a:noFill/>
          </a:ln>
        </p:spPr>
        <p:txBody>
          <a:bodyPr lIns="91425" tIns="91425" rIns="91425" bIns="91425" anchor="t" anchorCtr="0">
            <a:noAutofit/>
          </a:bodyPr>
          <a:lstStyle/>
          <a:p>
            <a:pPr>
              <a:spcBef>
                <a:spcPts val="0"/>
              </a:spcBef>
              <a:buNone/>
            </a:pPr>
            <a:r>
              <a:rPr lang="en-US" dirty="0" smtClean="0">
                <a:solidFill>
                  <a:srgbClr val="FFFFFF"/>
                </a:solidFill>
                <a:latin typeface="Century Gothic" panose="020B0502020202020204" pitchFamily="34" charset="0"/>
              </a:rPr>
              <a:t>Picture taken in : Lake Thurmond</a:t>
            </a:r>
            <a:endParaRPr lang="en-US"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7662367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500"/>
                                        <p:tgtEl>
                                          <p:spTgt spid="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xEl>
                                              <p:pRg st="2" end="2"/>
                                            </p:txEl>
                                          </p:spTgt>
                                        </p:tgtEl>
                                        <p:attrNameLst>
                                          <p:attrName>style.visibility</p:attrName>
                                        </p:attrNameLst>
                                      </p:cBhvr>
                                      <p:to>
                                        <p:strVal val="visible"/>
                                      </p:to>
                                    </p:set>
                                    <p:animEffect transition="in" filter="fade">
                                      <p:cBhvr>
                                        <p:cTn id="12" dur="500"/>
                                        <p:tgtEl>
                                          <p:spTgt spid="1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xEl>
                                              <p:pRg st="4" end="4"/>
                                            </p:txEl>
                                          </p:spTgt>
                                        </p:tgtEl>
                                        <p:attrNameLst>
                                          <p:attrName>style.visibility</p:attrName>
                                        </p:attrNameLst>
                                      </p:cBhvr>
                                      <p:to>
                                        <p:strVal val="visible"/>
                                      </p:to>
                                    </p:set>
                                    <p:animEffect transition="in" filter="fade">
                                      <p:cBhvr>
                                        <p:cTn id="17" dur="500"/>
                                        <p:tgtEl>
                                          <p:spTgt spid="1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
                                            <p:txEl>
                                              <p:pRg st="6" end="6"/>
                                            </p:txEl>
                                          </p:spTgt>
                                        </p:tgtEl>
                                        <p:attrNameLst>
                                          <p:attrName>style.visibility</p:attrName>
                                        </p:attrNameLst>
                                      </p:cBhvr>
                                      <p:to>
                                        <p:strVal val="visible"/>
                                      </p:to>
                                    </p:set>
                                    <p:animEffect transition="in" filter="fade">
                                      <p:cBhvr>
                                        <p:cTn id="22" dur="500"/>
                                        <p:tgtEl>
                                          <p:spTgt spid="1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49808" y="779402"/>
            <a:ext cx="7653599" cy="12894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5000" b="1" dirty="0">
                <a:solidFill>
                  <a:schemeClr val="accent1"/>
                </a:solidFill>
                <a:latin typeface="Century Gothic"/>
                <a:ea typeface="Century Gothic"/>
                <a:cs typeface="Century Gothic"/>
                <a:sym typeface="Century Gothic"/>
              </a:rPr>
              <a:t>Community Concerns</a:t>
            </a:r>
          </a:p>
        </p:txBody>
      </p:sp>
      <p:sp>
        <p:nvSpPr>
          <p:cNvPr id="124" name="Shape 124"/>
          <p:cNvSpPr txBox="1">
            <a:spLocks noGrp="1"/>
          </p:cNvSpPr>
          <p:nvPr>
            <p:ph type="body" idx="2"/>
          </p:nvPr>
        </p:nvSpPr>
        <p:spPr>
          <a:xfrm>
            <a:off x="0" y="2298323"/>
            <a:ext cx="5636712" cy="4015200"/>
          </a:xfrm>
          <a:prstGeom prst="rect">
            <a:avLst/>
          </a:prstGeom>
          <a:noFill/>
          <a:ln>
            <a:noFill/>
          </a:ln>
        </p:spPr>
        <p:txBody>
          <a:bodyPr lIns="91425" tIns="45700" rIns="91425" bIns="45700" anchor="t" anchorCtr="0">
            <a:noAutofit/>
          </a:bodyPr>
          <a:lstStyle/>
          <a:p>
            <a:pPr marL="342900" indent="-342900" algn="l">
              <a:spcBef>
                <a:spcPts val="200"/>
              </a:spcBef>
              <a:buClr>
                <a:srgbClr val="2E8652"/>
              </a:buClr>
              <a:buFont typeface="Webdings" panose="05030102010509060703" pitchFamily="18" charset="2"/>
              <a:buChar char="4"/>
            </a:pPr>
            <a:r>
              <a:rPr lang="en-US" sz="2000" b="1" kern="1200" dirty="0">
                <a:solidFill>
                  <a:srgbClr val="767171"/>
                </a:solidFill>
                <a:latin typeface="Century Gothic"/>
                <a:ea typeface="+mn-ea"/>
                <a:cs typeface="+mn-cs"/>
                <a:sym typeface="Century Gothic"/>
              </a:rPr>
              <a:t>Outcompetes</a:t>
            </a:r>
            <a:r>
              <a:rPr lang="en-US" sz="2000" kern="1200" dirty="0">
                <a:solidFill>
                  <a:srgbClr val="767171"/>
                </a:solidFill>
                <a:latin typeface="Century Gothic"/>
                <a:ea typeface="+mn-ea"/>
                <a:cs typeface="+mn-cs"/>
                <a:sym typeface="Century Gothic"/>
              </a:rPr>
              <a:t> native plants</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000" b="1" kern="1200" dirty="0">
                <a:solidFill>
                  <a:srgbClr val="767171"/>
                </a:solidFill>
                <a:latin typeface="Century Gothic"/>
                <a:ea typeface="+mn-ea"/>
                <a:cs typeface="+mn-cs"/>
                <a:sym typeface="Century Gothic"/>
              </a:rPr>
              <a:t>Clogs</a:t>
            </a:r>
            <a:r>
              <a:rPr lang="en-US" sz="2000" kern="1200" dirty="0">
                <a:solidFill>
                  <a:srgbClr val="767171"/>
                </a:solidFill>
                <a:latin typeface="Century Gothic"/>
                <a:ea typeface="+mn-ea"/>
                <a:cs typeface="+mn-cs"/>
                <a:sym typeface="Century Gothic"/>
              </a:rPr>
              <a:t> boat motors disrupting transport and recreation </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000" b="1" kern="1200" dirty="0">
                <a:solidFill>
                  <a:srgbClr val="767171"/>
                </a:solidFill>
                <a:latin typeface="Century Gothic"/>
                <a:ea typeface="+mn-ea"/>
                <a:cs typeface="+mn-cs"/>
                <a:sym typeface="Century Gothic"/>
              </a:rPr>
              <a:t>Creates</a:t>
            </a:r>
            <a:r>
              <a:rPr lang="en-US" sz="2000" kern="1200" dirty="0">
                <a:solidFill>
                  <a:srgbClr val="767171"/>
                </a:solidFill>
                <a:latin typeface="Century Gothic"/>
                <a:ea typeface="+mn-ea"/>
                <a:cs typeface="+mn-cs"/>
                <a:sym typeface="Century Gothic"/>
              </a:rPr>
              <a:t> hazardous swimming conditions </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000" b="1" kern="1200" dirty="0">
                <a:solidFill>
                  <a:srgbClr val="767171"/>
                </a:solidFill>
                <a:latin typeface="Century Gothic"/>
                <a:ea typeface="+mn-ea"/>
                <a:cs typeface="+mn-cs"/>
                <a:sym typeface="Century Gothic"/>
              </a:rPr>
              <a:t>Obstructs</a:t>
            </a:r>
            <a:r>
              <a:rPr lang="en-US" sz="2000" kern="1200" dirty="0">
                <a:solidFill>
                  <a:srgbClr val="767171"/>
                </a:solidFill>
                <a:latin typeface="Century Gothic"/>
                <a:ea typeface="+mn-ea"/>
                <a:cs typeface="+mn-cs"/>
                <a:sym typeface="Century Gothic"/>
              </a:rPr>
              <a:t> water withdrawal </a:t>
            </a:r>
          </a:p>
        </p:txBody>
      </p:sp>
      <p:sp>
        <p:nvSpPr>
          <p:cNvPr id="125" name="Shape 125"/>
          <p:cNvSpPr txBox="1"/>
          <p:nvPr/>
        </p:nvSpPr>
        <p:spPr>
          <a:xfrm>
            <a:off x="6102325" y="2523624"/>
            <a:ext cx="2212500" cy="1782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entury Gothic" panose="020B0502020202020204" pitchFamily="34" charset="0"/>
                <a:ea typeface="Questrial"/>
                <a:cs typeface="Questrial"/>
                <a:sym typeface="Questrial"/>
              </a:rPr>
              <a:t>Picture of </a:t>
            </a:r>
            <a:r>
              <a:rPr lang="en-US" sz="1800" b="0" i="0" u="none" strike="noStrike" cap="none" baseline="0" dirty="0" err="1">
                <a:solidFill>
                  <a:schemeClr val="dk1"/>
                </a:solidFill>
                <a:latin typeface="Century Gothic" panose="020B0502020202020204" pitchFamily="34" charset="0"/>
                <a:ea typeface="Questrial"/>
                <a:cs typeface="Questrial"/>
                <a:sym typeface="Questrial"/>
              </a:rPr>
              <a:t>hydrilla</a:t>
            </a:r>
            <a:r>
              <a:rPr lang="en-US" sz="1800" b="0" i="0" u="none" strike="noStrike" cap="none" baseline="0" dirty="0">
                <a:solidFill>
                  <a:schemeClr val="dk1"/>
                </a:solidFill>
                <a:latin typeface="Century Gothic" panose="020B0502020202020204" pitchFamily="34" charset="0"/>
                <a:ea typeface="Questrial"/>
                <a:cs typeface="Questrial"/>
                <a:sym typeface="Questrial"/>
              </a:rPr>
              <a:t> from one of our field trips?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7414" y="1853851"/>
            <a:ext cx="3469457" cy="222600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7413" y="4384489"/>
            <a:ext cx="3469457" cy="222817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fade">
                                      <p:cBhvr>
                                        <p:cTn id="7" dur="5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2" end="2"/>
                                            </p:txEl>
                                          </p:spTgt>
                                        </p:tgtEl>
                                        <p:attrNameLst>
                                          <p:attrName>style.visibility</p:attrName>
                                        </p:attrNameLst>
                                      </p:cBhvr>
                                      <p:to>
                                        <p:strVal val="visible"/>
                                      </p:to>
                                    </p:set>
                                    <p:animEffect transition="in" filter="fade">
                                      <p:cBhvr>
                                        <p:cTn id="12" dur="500"/>
                                        <p:tgtEl>
                                          <p:spTgt spid="1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xEl>
                                              <p:pRg st="4" end="4"/>
                                            </p:txEl>
                                          </p:spTgt>
                                        </p:tgtEl>
                                        <p:attrNameLst>
                                          <p:attrName>style.visibility</p:attrName>
                                        </p:attrNameLst>
                                      </p:cBhvr>
                                      <p:to>
                                        <p:strVal val="visible"/>
                                      </p:to>
                                    </p:set>
                                    <p:animEffect transition="in" filter="fade">
                                      <p:cBhvr>
                                        <p:cTn id="17" dur="500"/>
                                        <p:tgtEl>
                                          <p:spTgt spid="1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
                                            <p:txEl>
                                              <p:pRg st="6" end="6"/>
                                            </p:txEl>
                                          </p:spTgt>
                                        </p:tgtEl>
                                        <p:attrNameLst>
                                          <p:attrName>style.visibility</p:attrName>
                                        </p:attrNameLst>
                                      </p:cBhvr>
                                      <p:to>
                                        <p:strVal val="visible"/>
                                      </p:to>
                                    </p:set>
                                    <p:animEffect transition="in" filter="fade">
                                      <p:cBhvr>
                                        <p:cTn id="22" dur="500"/>
                                        <p:tgtEl>
                                          <p:spTgt spid="1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1" name="Shape 131"/>
          <p:cNvSpPr txBox="1">
            <a:spLocks noGrp="1"/>
          </p:cNvSpPr>
          <p:nvPr>
            <p:ph type="body" idx="2"/>
          </p:nvPr>
        </p:nvSpPr>
        <p:spPr>
          <a:xfrm>
            <a:off x="0" y="597408"/>
            <a:ext cx="9144000" cy="92963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5000" b="1" i="0" u="none" strike="noStrike" cap="none" baseline="0" dirty="0">
                <a:solidFill>
                  <a:schemeClr val="accent1"/>
                </a:solidFill>
                <a:latin typeface="Century Gothic"/>
                <a:ea typeface="Century Gothic"/>
                <a:cs typeface="Century Gothic"/>
                <a:sym typeface="Century Gothic"/>
              </a:rPr>
              <a:t>Study Areas</a:t>
            </a:r>
          </a:p>
        </p:txBody>
      </p:sp>
      <p:sp>
        <p:nvSpPr>
          <p:cNvPr id="32" name="Shape 21"/>
          <p:cNvSpPr txBox="1"/>
          <p:nvPr/>
        </p:nvSpPr>
        <p:spPr>
          <a:xfrm>
            <a:off x="2663533" y="3525227"/>
            <a:ext cx="8229600" cy="283464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33" name="Shape 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43621" y="1712396"/>
            <a:ext cx="5056757" cy="4464621"/>
          </a:xfrm>
          <a:prstGeom prst="rect">
            <a:avLst/>
          </a:prstGeom>
          <a:noFill/>
          <a:ln w="12700" cap="flat" cmpd="sng">
            <a:solidFill>
              <a:srgbClr val="00B050"/>
            </a:solidFill>
            <a:prstDash val="solid"/>
            <a:round/>
            <a:headEnd type="none" w="med" len="med"/>
            <a:tailEnd type="none" w="med" len="med"/>
          </a:ln>
        </p:spPr>
      </p:pic>
      <p:pic>
        <p:nvPicPr>
          <p:cNvPr id="34" name="Shape 67"/>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6778333" y="888784"/>
            <a:ext cx="2128496" cy="2754525"/>
          </a:xfrm>
          <a:prstGeom prst="rect">
            <a:avLst/>
          </a:prstGeom>
          <a:noFill/>
          <a:ln w="25400" cap="flat" cmpd="sng">
            <a:solidFill>
              <a:srgbClr val="00B050"/>
            </a:solidFill>
            <a:prstDash val="solid"/>
            <a:round/>
            <a:headEnd type="none" w="med" len="med"/>
            <a:tailEnd type="none" w="med" len="med"/>
          </a:ln>
        </p:spPr>
      </p:pic>
      <p:grpSp>
        <p:nvGrpSpPr>
          <p:cNvPr id="35" name="Group 34"/>
          <p:cNvGrpSpPr/>
          <p:nvPr/>
        </p:nvGrpSpPr>
        <p:grpSpPr>
          <a:xfrm>
            <a:off x="6611829" y="4398403"/>
            <a:ext cx="2398107" cy="1933057"/>
            <a:chOff x="23007713" y="14304403"/>
            <a:chExt cx="2398107" cy="1933057"/>
          </a:xfrm>
        </p:grpSpPr>
        <p:pic>
          <p:nvPicPr>
            <p:cNvPr id="42" name="Shape 66"/>
            <p:cNvPicPr preferRelativeResize="0"/>
            <p:nvPr/>
          </p:nvPicPr>
          <p:blipFill rotWithShape="1">
            <a:blip r:embed="rId6" cstate="screen">
              <a:extLst>
                <a:ext uri="{28A0092B-C50C-407E-A947-70E740481C1C}">
                  <a14:useLocalDpi xmlns:a14="http://schemas.microsoft.com/office/drawing/2010/main"/>
                </a:ext>
              </a:extLst>
            </a:blip>
            <a:srcRect r="-404"/>
            <a:stretch/>
          </p:blipFill>
          <p:spPr>
            <a:xfrm>
              <a:off x="23007713" y="14304403"/>
              <a:ext cx="2341073" cy="1933057"/>
            </a:xfrm>
            <a:prstGeom prst="rect">
              <a:avLst/>
            </a:prstGeom>
            <a:noFill/>
            <a:ln w="25400" cap="flat" cmpd="sng">
              <a:solidFill>
                <a:srgbClr val="00B050"/>
              </a:solidFill>
              <a:prstDash val="solid"/>
              <a:round/>
              <a:headEnd type="none" w="med" len="med"/>
              <a:tailEnd type="none" w="med" len="med"/>
            </a:ln>
          </p:spPr>
        </p:pic>
        <p:sp>
          <p:nvSpPr>
            <p:cNvPr id="43" name="Shape 68"/>
            <p:cNvSpPr txBox="1"/>
            <p:nvPr/>
          </p:nvSpPr>
          <p:spPr>
            <a:xfrm>
              <a:off x="23071110" y="14304403"/>
              <a:ext cx="2334710" cy="612757"/>
            </a:xfrm>
            <a:prstGeom prst="rect">
              <a:avLst/>
            </a:prstGeom>
            <a:noFill/>
            <a:ln>
              <a:noFill/>
            </a:ln>
          </p:spPr>
          <p:txBody>
            <a:bodyPr lIns="91425" tIns="45700" rIns="91425" bIns="45700" anchor="t" anchorCtr="0">
              <a:noAutofit/>
            </a:bodyPr>
            <a:lstStyle/>
            <a:p>
              <a:pPr>
                <a:buClr>
                  <a:schemeClr val="lt1"/>
                </a:buClr>
                <a:buSzPct val="25000"/>
              </a:pPr>
              <a:r>
                <a:rPr lang="en-US" sz="2000" b="1" dirty="0">
                  <a:solidFill>
                    <a:schemeClr val="lt1"/>
                  </a:solidFill>
                  <a:latin typeface="Century Gothic "/>
                </a:rPr>
                <a:t>Lake Seminole</a:t>
              </a:r>
            </a:p>
          </p:txBody>
        </p:sp>
      </p:grpSp>
      <p:sp>
        <p:nvSpPr>
          <p:cNvPr id="36" name="Shape 69"/>
          <p:cNvSpPr txBox="1"/>
          <p:nvPr/>
        </p:nvSpPr>
        <p:spPr>
          <a:xfrm>
            <a:off x="6806154" y="3233259"/>
            <a:ext cx="2146748" cy="634328"/>
          </a:xfrm>
          <a:prstGeom prst="rect">
            <a:avLst/>
          </a:prstGeom>
          <a:noFill/>
          <a:ln>
            <a:noFill/>
          </a:ln>
        </p:spPr>
        <p:txBody>
          <a:bodyPr lIns="91425" tIns="45700" rIns="91425" bIns="45700" anchor="t" anchorCtr="0">
            <a:noAutofit/>
          </a:bodyPr>
          <a:lstStyle/>
          <a:p>
            <a:pPr marL="0" lvl="0" indent="0">
              <a:buClr>
                <a:schemeClr val="lt1"/>
              </a:buClr>
              <a:buSzPct val="25000"/>
            </a:pPr>
            <a:r>
              <a:rPr lang="en-US" sz="2000" b="1" dirty="0">
                <a:solidFill>
                  <a:schemeClr val="lt1"/>
                </a:solidFill>
                <a:latin typeface="Century Gothic "/>
              </a:rPr>
              <a:t>Lake Thurmond</a:t>
            </a:r>
          </a:p>
        </p:txBody>
      </p:sp>
      <p:grpSp>
        <p:nvGrpSpPr>
          <p:cNvPr id="37" name="Group 36"/>
          <p:cNvGrpSpPr/>
          <p:nvPr/>
        </p:nvGrpSpPr>
        <p:grpSpPr>
          <a:xfrm>
            <a:off x="67736" y="598351"/>
            <a:ext cx="2619276" cy="3346355"/>
            <a:chOff x="16065017" y="10109317"/>
            <a:chExt cx="2619276" cy="3346355"/>
          </a:xfrm>
        </p:grpSpPr>
        <p:pic>
          <p:nvPicPr>
            <p:cNvPr id="38" name="Shape 71"/>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16065017" y="10109317"/>
              <a:ext cx="2535850" cy="3281688"/>
            </a:xfrm>
            <a:prstGeom prst="rect">
              <a:avLst/>
            </a:prstGeom>
            <a:noFill/>
            <a:ln w="25400" cap="flat" cmpd="sng">
              <a:solidFill>
                <a:srgbClr val="00B050"/>
              </a:solidFill>
              <a:prstDash val="solid"/>
              <a:round/>
              <a:headEnd type="none" w="med" len="med"/>
              <a:tailEnd type="none" w="med" len="med"/>
            </a:ln>
          </p:spPr>
        </p:pic>
        <p:sp>
          <p:nvSpPr>
            <p:cNvPr id="39" name="Shape 72"/>
            <p:cNvSpPr txBox="1"/>
            <p:nvPr/>
          </p:nvSpPr>
          <p:spPr>
            <a:xfrm>
              <a:off x="16741423" y="10228550"/>
              <a:ext cx="1942870" cy="4647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000" b="1" i="0" u="none" strike="noStrike" cap="none" baseline="0" dirty="0">
                  <a:solidFill>
                    <a:schemeClr val="lt1"/>
                  </a:solidFill>
                  <a:latin typeface="Century Gothic "/>
                  <a:sym typeface="Arial"/>
                  <a:rtl val="0"/>
                </a:rPr>
                <a:t>Lake Harding</a:t>
              </a:r>
            </a:p>
          </p:txBody>
        </p:sp>
        <p:sp>
          <p:nvSpPr>
            <p:cNvPr id="40" name="Shape 73"/>
            <p:cNvSpPr txBox="1"/>
            <p:nvPr/>
          </p:nvSpPr>
          <p:spPr>
            <a:xfrm>
              <a:off x="17154782" y="11395108"/>
              <a:ext cx="1529166" cy="4647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000" b="1" i="0" u="none" strike="noStrike" cap="none" baseline="0" dirty="0">
                  <a:solidFill>
                    <a:schemeClr val="lt1"/>
                  </a:solidFill>
                  <a:latin typeface="Century Gothic "/>
                  <a:sym typeface="Arial"/>
                  <a:rtl val="0"/>
                </a:rPr>
                <a:t>Goat Rock</a:t>
              </a:r>
            </a:p>
          </p:txBody>
        </p:sp>
        <p:sp>
          <p:nvSpPr>
            <p:cNvPr id="41" name="Shape 74"/>
            <p:cNvSpPr txBox="1"/>
            <p:nvPr/>
          </p:nvSpPr>
          <p:spPr>
            <a:xfrm>
              <a:off x="16329227" y="12852879"/>
              <a:ext cx="1923083" cy="602793"/>
            </a:xfrm>
            <a:prstGeom prst="rect">
              <a:avLst/>
            </a:prstGeom>
            <a:noFill/>
            <a:ln>
              <a:noFill/>
            </a:ln>
          </p:spPr>
          <p:txBody>
            <a:bodyPr lIns="91425" tIns="45700" rIns="91425" bIns="45700" anchor="t" anchorCtr="0">
              <a:noAutofit/>
            </a:bodyPr>
            <a:lstStyle/>
            <a:p>
              <a:pPr>
                <a:buClr>
                  <a:schemeClr val="lt1"/>
                </a:buClr>
                <a:buSzPct val="25000"/>
              </a:pPr>
              <a:r>
                <a:rPr lang="en-US" sz="2000" b="1" dirty="0">
                  <a:solidFill>
                    <a:schemeClr val="lt1"/>
                  </a:solidFill>
                  <a:latin typeface="Century Gothic "/>
                </a:rPr>
                <a:t>Lake Oliver</a:t>
              </a:r>
            </a:p>
          </p:txBody>
        </p:sp>
      </p:grpSp>
      <p:sp>
        <p:nvSpPr>
          <p:cNvPr id="2" name="Rectangle 1"/>
          <p:cNvSpPr/>
          <p:nvPr/>
        </p:nvSpPr>
        <p:spPr>
          <a:xfrm>
            <a:off x="2776476" y="6331460"/>
            <a:ext cx="3591048" cy="400110"/>
          </a:xfrm>
          <a:prstGeom prst="rect">
            <a:avLst/>
          </a:prstGeom>
        </p:spPr>
        <p:txBody>
          <a:bodyPr wrap="none">
            <a:spAutoFit/>
          </a:bodyPr>
          <a:lstStyle/>
          <a:p>
            <a:pPr>
              <a:spcBef>
                <a:spcPts val="200"/>
              </a:spcBef>
              <a:buClr>
                <a:srgbClr val="2E8652"/>
              </a:buClr>
            </a:pPr>
            <a:r>
              <a:rPr lang="en-US" sz="2000" b="1" kern="1200" dirty="0">
                <a:solidFill>
                  <a:srgbClr val="767171"/>
                </a:solidFill>
                <a:latin typeface="Century Gothic"/>
                <a:sym typeface="Century Gothic"/>
              </a:rPr>
              <a:t>Study Period:</a:t>
            </a:r>
            <a:r>
              <a:rPr lang="en-US" sz="2000" kern="1200" dirty="0">
                <a:solidFill>
                  <a:srgbClr val="767171"/>
                </a:solidFill>
                <a:latin typeface="Century Gothic"/>
                <a:sym typeface="Century Gothic"/>
              </a:rPr>
              <a:t> 2013 - present</a:t>
            </a:r>
          </a:p>
        </p:txBody>
      </p:sp>
    </p:spTree>
  </p:cSld>
  <p:clrMapOvr>
    <a:overrideClrMapping bg1="lt1" tx1="dk1" bg2="dk2" tx2="lt2" accent1="accent1" accent2="accent2" accent3="accent3" accent4="accent4" accent5="accent5" accent6="accent6" hlink="hlink" folHlink="folHlink"/>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517575" y="1536200"/>
            <a:ext cx="8294400" cy="5024100"/>
          </a:xfrm>
          <a:prstGeom prst="rect">
            <a:avLst/>
          </a:prstGeom>
          <a:noFill/>
          <a:ln>
            <a:noFill/>
          </a:ln>
        </p:spPr>
        <p:txBody>
          <a:bodyPr lIns="91425" tIns="45700" rIns="91425" bIns="45700" anchor="t" anchorCtr="0">
            <a:noAutofit/>
          </a:bodyPr>
          <a:lstStyle/>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Questrial"/>
            </a:endParaRPr>
          </a:p>
          <a:p>
            <a:pPr algn="l">
              <a:spcBef>
                <a:spcPts val="200"/>
              </a:spcBef>
              <a:buClr>
                <a:srgbClr val="2E8652"/>
              </a:buClr>
            </a:pPr>
            <a:r>
              <a:rPr lang="en-US" sz="2000" b="1" kern="1200" dirty="0">
                <a:solidFill>
                  <a:srgbClr val="767171"/>
                </a:solidFill>
                <a:latin typeface="Century Gothic"/>
                <a:ea typeface="+mn-ea"/>
                <a:cs typeface="+mn-cs"/>
                <a:sym typeface="Century Gothic"/>
              </a:rPr>
              <a:t>Joseph W. Jones Ecological Research Center</a:t>
            </a:r>
            <a:r>
              <a:rPr lang="en-US" sz="2000" kern="1200" dirty="0">
                <a:solidFill>
                  <a:srgbClr val="767171"/>
                </a:solidFill>
                <a:latin typeface="Century Gothic"/>
                <a:ea typeface="+mn-ea"/>
                <a:cs typeface="+mn-cs"/>
                <a:sym typeface="Century Gothic"/>
              </a:rPr>
              <a:t> </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000" kern="1200" dirty="0">
                <a:solidFill>
                  <a:srgbClr val="767171"/>
                </a:solidFill>
                <a:latin typeface="Century Gothic"/>
                <a:ea typeface="+mn-ea"/>
                <a:cs typeface="+mn-cs"/>
                <a:sym typeface="Century Gothic"/>
              </a:rPr>
              <a:t>Conduct studies on water quality in the lower Flint River and Lake Seminole, focusing on invasive species</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algn="l">
              <a:spcBef>
                <a:spcPts val="200"/>
              </a:spcBef>
              <a:buClr>
                <a:srgbClr val="2E8652"/>
              </a:buClr>
            </a:pPr>
            <a:r>
              <a:rPr lang="en-US" sz="2000" b="1" kern="1200" dirty="0">
                <a:solidFill>
                  <a:srgbClr val="767171"/>
                </a:solidFill>
                <a:latin typeface="Century Gothic"/>
                <a:ea typeface="+mn-ea"/>
                <a:cs typeface="+mn-cs"/>
                <a:sym typeface="Century Gothic"/>
              </a:rPr>
              <a:t>Georgia Power Company</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000" kern="1200" dirty="0">
                <a:solidFill>
                  <a:srgbClr val="767171"/>
                </a:solidFill>
                <a:latin typeface="Century Gothic"/>
                <a:ea typeface="+mn-ea"/>
                <a:cs typeface="+mn-cs"/>
                <a:sym typeface="Century Gothic"/>
              </a:rPr>
              <a:t>Responsible for protecting and restoring 17 reservoirs in GA</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algn="l">
              <a:spcBef>
                <a:spcPts val="200"/>
              </a:spcBef>
              <a:buClr>
                <a:srgbClr val="2E8652"/>
              </a:buClr>
            </a:pPr>
            <a:r>
              <a:rPr lang="en-US" sz="2000" b="1" kern="1200" dirty="0">
                <a:solidFill>
                  <a:srgbClr val="767171"/>
                </a:solidFill>
                <a:latin typeface="Century Gothic"/>
                <a:ea typeface="+mn-ea"/>
                <a:cs typeface="+mn-cs"/>
                <a:sym typeface="Century Gothic"/>
              </a:rPr>
              <a:t>Henry County Water Authority</a:t>
            </a: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000" kern="1200" dirty="0" err="1" smtClean="0">
                <a:solidFill>
                  <a:srgbClr val="767171"/>
                </a:solidFill>
                <a:latin typeface="Century Gothic"/>
                <a:ea typeface="+mn-ea"/>
                <a:cs typeface="+mn-cs"/>
                <a:sym typeface="Century Gothic"/>
              </a:rPr>
              <a:t>Hydrilla</a:t>
            </a:r>
            <a:r>
              <a:rPr lang="en-US" sz="2000" kern="1200" dirty="0" smtClean="0">
                <a:solidFill>
                  <a:srgbClr val="767171"/>
                </a:solidFill>
                <a:latin typeface="Century Gothic"/>
                <a:ea typeface="+mn-ea"/>
                <a:cs typeface="+mn-cs"/>
                <a:sym typeface="Century Gothic"/>
              </a:rPr>
              <a:t> infestation </a:t>
            </a:r>
            <a:r>
              <a:rPr lang="en-US" sz="2000" kern="1200" dirty="0">
                <a:solidFill>
                  <a:srgbClr val="767171"/>
                </a:solidFill>
                <a:latin typeface="Century Gothic"/>
                <a:ea typeface="+mn-ea"/>
                <a:cs typeface="+mn-cs"/>
                <a:sym typeface="Century Gothic"/>
              </a:rPr>
              <a:t>was discovered in two of their newly constructed drinking water reservoirs</a:t>
            </a:r>
          </a:p>
        </p:txBody>
      </p:sp>
      <p:sp>
        <p:nvSpPr>
          <p:cNvPr id="139" name="Shape 139"/>
          <p:cNvSpPr txBox="1">
            <a:spLocks noGrp="1"/>
          </p:cNvSpPr>
          <p:nvPr>
            <p:ph type="body" idx="2"/>
          </p:nvPr>
        </p:nvSpPr>
        <p:spPr>
          <a:xfrm>
            <a:off x="0" y="779403"/>
            <a:ext cx="9144000" cy="84898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5000" b="1" dirty="0">
                <a:solidFill>
                  <a:schemeClr val="accent1"/>
                </a:solidFill>
                <a:latin typeface="Century Gothic"/>
                <a:ea typeface="Century Gothic"/>
                <a:cs typeface="Century Gothic"/>
                <a:sym typeface="Century Gothic"/>
              </a:rPr>
              <a:t>Partners</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4494862" y="2181431"/>
            <a:ext cx="3117000" cy="606256"/>
          </a:xfrm>
          <a:prstGeom prst="rect">
            <a:avLst/>
          </a:prstGeom>
          <a:noFill/>
          <a:ln>
            <a:noFill/>
          </a:ln>
        </p:spPr>
        <p:txBody>
          <a:bodyPr lIns="91425" tIns="45700" rIns="91425" bIns="45700" anchor="t" anchorCtr="0">
            <a:noAutofit/>
          </a:bodyPr>
          <a:lstStyle/>
          <a:p>
            <a:pPr marR="0" lvl="0" algn="l" rtl="0">
              <a:lnSpc>
                <a:spcPct val="90000"/>
              </a:lnSpc>
              <a:spcBef>
                <a:spcPts val="1000"/>
              </a:spcBef>
              <a:buNone/>
            </a:pPr>
            <a:r>
              <a:rPr lang="en-US" sz="2000" dirty="0">
                <a:solidFill>
                  <a:schemeClr val="dk1"/>
                </a:solidFill>
                <a:latin typeface="Century Gothic"/>
                <a:ea typeface="Century Gothic"/>
                <a:cs typeface="Century Gothic"/>
                <a:sym typeface="Century Gothic"/>
              </a:rPr>
              <a:t>a time series </a:t>
            </a:r>
            <a:r>
              <a:rPr lang="en-US" sz="2000" b="0" i="0" u="none" strike="noStrike" cap="none" baseline="0" dirty="0" err="1">
                <a:solidFill>
                  <a:schemeClr val="dk1"/>
                </a:solidFill>
                <a:latin typeface="Century Gothic"/>
                <a:ea typeface="Century Gothic"/>
                <a:cs typeface="Century Gothic"/>
                <a:sym typeface="Century Gothic"/>
              </a:rPr>
              <a:t>hydrilla</a:t>
            </a:r>
            <a:r>
              <a:rPr lang="en-US" sz="2000" b="0" i="0" u="none" strike="noStrike" cap="none" baseline="0" dirty="0">
                <a:solidFill>
                  <a:schemeClr val="dk1"/>
                </a:solidFill>
                <a:latin typeface="Century Gothic"/>
                <a:ea typeface="Century Gothic"/>
                <a:cs typeface="Century Gothic"/>
                <a:sym typeface="Century Gothic"/>
              </a:rPr>
              <a:t> distribution map</a:t>
            </a:r>
          </a:p>
          <a:p>
            <a:pPr marR="0" lvl="0" rtl="0">
              <a:lnSpc>
                <a:spcPct val="90000"/>
              </a:lnSpc>
              <a:spcBef>
                <a:spcPts val="1000"/>
              </a:spcBef>
              <a:buNone/>
            </a:pPr>
            <a:endParaRPr sz="2000" dirty="0">
              <a:solidFill>
                <a:schemeClr val="dk1"/>
              </a:solidFill>
              <a:latin typeface="Century Gothic"/>
              <a:ea typeface="Century Gothic"/>
              <a:cs typeface="Century Gothic"/>
              <a:sym typeface="Century Gothic"/>
            </a:endParaRPr>
          </a:p>
          <a:p>
            <a:pPr marR="0" lvl="0" rtl="0">
              <a:lnSpc>
                <a:spcPct val="90000"/>
              </a:lnSpc>
              <a:spcBef>
                <a:spcPts val="1000"/>
              </a:spcBef>
              <a:buNone/>
            </a:pPr>
            <a:endParaRPr sz="2000" b="0" i="0" u="none" strike="noStrike" cap="none" baseline="0" dirty="0">
              <a:solidFill>
                <a:schemeClr val="dk1"/>
              </a:solidFill>
              <a:latin typeface="Century Gothic"/>
              <a:ea typeface="Century Gothic"/>
              <a:cs typeface="Century Gothic"/>
              <a:sym typeface="Century Gothic"/>
            </a:endParaRPr>
          </a:p>
        </p:txBody>
      </p:sp>
      <p:sp>
        <p:nvSpPr>
          <p:cNvPr id="145" name="Shape 145"/>
          <p:cNvSpPr txBox="1">
            <a:spLocks noGrp="1"/>
          </p:cNvSpPr>
          <p:nvPr>
            <p:ph type="body" idx="2"/>
          </p:nvPr>
        </p:nvSpPr>
        <p:spPr>
          <a:xfrm>
            <a:off x="0" y="779402"/>
            <a:ext cx="9144000" cy="12894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5000" b="1" i="0" u="none" strike="noStrike" cap="none" baseline="0" dirty="0">
                <a:solidFill>
                  <a:srgbClr val="BFBFBF"/>
                </a:solidFill>
                <a:latin typeface="Century Gothic"/>
                <a:ea typeface="Century Gothic"/>
                <a:cs typeface="Century Gothic"/>
                <a:sym typeface="Century Gothic"/>
              </a:rPr>
              <a:t>Objectives</a:t>
            </a:r>
          </a:p>
        </p:txBody>
      </p:sp>
      <p:sp>
        <p:nvSpPr>
          <p:cNvPr id="146" name="Shape 146"/>
          <p:cNvSpPr txBox="1"/>
          <p:nvPr/>
        </p:nvSpPr>
        <p:spPr>
          <a:xfrm>
            <a:off x="1733362" y="2006365"/>
            <a:ext cx="2259900" cy="681114"/>
          </a:xfrm>
          <a:prstGeom prst="rect">
            <a:avLst/>
          </a:prstGeom>
          <a:noFill/>
          <a:ln>
            <a:noFill/>
          </a:ln>
        </p:spPr>
        <p:txBody>
          <a:bodyPr lIns="91425" tIns="91425" rIns="91425" bIns="91425" anchor="t" anchorCtr="0">
            <a:noAutofit/>
          </a:bodyPr>
          <a:lstStyle/>
          <a:p>
            <a:pPr>
              <a:spcBef>
                <a:spcPts val="0"/>
              </a:spcBef>
              <a:buNone/>
            </a:pPr>
            <a:r>
              <a:rPr lang="en-US" sz="4800" b="1" dirty="0">
                <a:solidFill>
                  <a:schemeClr val="accent1"/>
                </a:solidFill>
                <a:latin typeface="Century Gothic"/>
                <a:ea typeface="Century Gothic"/>
                <a:cs typeface="Century Gothic"/>
                <a:sym typeface="Century Gothic"/>
              </a:rPr>
              <a:t>Create</a:t>
            </a:r>
          </a:p>
        </p:txBody>
      </p:sp>
      <p:sp>
        <p:nvSpPr>
          <p:cNvPr id="147" name="Shape 147"/>
          <p:cNvSpPr txBox="1"/>
          <p:nvPr/>
        </p:nvSpPr>
        <p:spPr>
          <a:xfrm>
            <a:off x="1502225" y="3511938"/>
            <a:ext cx="2794202" cy="1028999"/>
          </a:xfrm>
          <a:prstGeom prst="rect">
            <a:avLst/>
          </a:prstGeom>
          <a:noFill/>
          <a:ln>
            <a:noFill/>
          </a:ln>
        </p:spPr>
        <p:txBody>
          <a:bodyPr lIns="91425" tIns="91425" rIns="91425" bIns="91425" anchor="t" anchorCtr="0">
            <a:noAutofit/>
          </a:bodyPr>
          <a:lstStyle/>
          <a:p>
            <a:r>
              <a:rPr lang="en-US" sz="4800" b="1" dirty="0">
                <a:solidFill>
                  <a:schemeClr val="accent1"/>
                </a:solidFill>
                <a:latin typeface="Century Gothic"/>
                <a:ea typeface="Century Gothic"/>
                <a:cs typeface="Century Gothic"/>
                <a:sym typeface="Century Gothic"/>
              </a:rPr>
              <a:t>Assess</a:t>
            </a:r>
          </a:p>
        </p:txBody>
      </p:sp>
      <p:sp>
        <p:nvSpPr>
          <p:cNvPr id="148" name="Shape 148"/>
          <p:cNvSpPr txBox="1"/>
          <p:nvPr/>
        </p:nvSpPr>
        <p:spPr>
          <a:xfrm>
            <a:off x="4475963" y="3534323"/>
            <a:ext cx="3154799" cy="964721"/>
          </a:xfrm>
          <a:prstGeom prst="rect">
            <a:avLst/>
          </a:prstGeom>
          <a:noFill/>
          <a:ln>
            <a:noFill/>
          </a:ln>
        </p:spPr>
        <p:txBody>
          <a:bodyPr lIns="91425" tIns="91425" rIns="91425" bIns="91425" anchor="t" anchorCtr="0">
            <a:noAutofit/>
          </a:bodyPr>
          <a:lstStyle/>
          <a:p>
            <a:pPr>
              <a:lnSpc>
                <a:spcPct val="90000"/>
              </a:lnSpc>
              <a:spcBef>
                <a:spcPts val="1000"/>
              </a:spcBef>
            </a:pPr>
            <a:r>
              <a:rPr lang="en-US" sz="2000" dirty="0">
                <a:solidFill>
                  <a:schemeClr val="dk1"/>
                </a:solidFill>
                <a:latin typeface="Century Gothic"/>
                <a:ea typeface="Century Gothic"/>
                <a:cs typeface="Century Gothic"/>
                <a:sym typeface="Century Gothic"/>
              </a:rPr>
              <a:t>the seasonal </a:t>
            </a:r>
            <a:r>
              <a:rPr lang="en-US" sz="2000" dirty="0" err="1">
                <a:solidFill>
                  <a:schemeClr val="dk1"/>
                </a:solidFill>
                <a:latin typeface="Century Gothic"/>
                <a:ea typeface="Century Gothic"/>
                <a:cs typeface="Century Gothic"/>
                <a:sym typeface="Century Gothic"/>
              </a:rPr>
              <a:t>spatio</a:t>
            </a:r>
            <a:r>
              <a:rPr lang="en-US" sz="2000" dirty="0">
                <a:solidFill>
                  <a:schemeClr val="dk1"/>
                </a:solidFill>
                <a:latin typeface="Century Gothic"/>
                <a:ea typeface="Century Gothic"/>
                <a:cs typeface="Century Gothic"/>
                <a:sym typeface="Century Gothic"/>
              </a:rPr>
              <a:t>-temporal distribution of </a:t>
            </a:r>
            <a:r>
              <a:rPr lang="en-US" sz="2000" dirty="0" err="1">
                <a:solidFill>
                  <a:schemeClr val="dk1"/>
                </a:solidFill>
                <a:latin typeface="Century Gothic"/>
                <a:ea typeface="Century Gothic"/>
                <a:cs typeface="Century Gothic"/>
                <a:sym typeface="Century Gothic"/>
              </a:rPr>
              <a:t>hydrilla</a:t>
            </a:r>
            <a:endParaRPr lang="en-US" sz="2000" dirty="0">
              <a:solidFill>
                <a:schemeClr val="dk1"/>
              </a:solidFill>
              <a:latin typeface="Century Gothic"/>
              <a:ea typeface="Century Gothic"/>
              <a:cs typeface="Century Gothic"/>
              <a:sym typeface="Century Gothic"/>
            </a:endParaRPr>
          </a:p>
          <a:p>
            <a:pPr algn="ctr">
              <a:spcBef>
                <a:spcPts val="0"/>
              </a:spcBef>
              <a:buNone/>
            </a:pPr>
            <a:endParaRPr dirty="0"/>
          </a:p>
        </p:txBody>
      </p:sp>
      <p:sp>
        <p:nvSpPr>
          <p:cNvPr id="7" name="Shape 148"/>
          <p:cNvSpPr txBox="1"/>
          <p:nvPr/>
        </p:nvSpPr>
        <p:spPr>
          <a:xfrm>
            <a:off x="4572000" y="5195122"/>
            <a:ext cx="3285971" cy="964721"/>
          </a:xfrm>
          <a:prstGeom prst="rect">
            <a:avLst/>
          </a:prstGeom>
          <a:noFill/>
          <a:ln>
            <a:noFill/>
          </a:ln>
        </p:spPr>
        <p:txBody>
          <a:bodyPr lIns="91425" tIns="91425" rIns="91425" bIns="91425" anchor="t" anchorCtr="0">
            <a:noAutofit/>
          </a:bodyPr>
          <a:lstStyle/>
          <a:p>
            <a:pPr>
              <a:lnSpc>
                <a:spcPct val="90000"/>
              </a:lnSpc>
              <a:spcBef>
                <a:spcPts val="1000"/>
              </a:spcBef>
            </a:pPr>
            <a:r>
              <a:rPr lang="en-US" sz="2000" dirty="0">
                <a:solidFill>
                  <a:schemeClr val="dk1"/>
                </a:solidFill>
                <a:latin typeface="Century Gothic"/>
                <a:ea typeface="Century Gothic"/>
                <a:cs typeface="Century Gothic"/>
                <a:sym typeface="Century Gothic"/>
              </a:rPr>
              <a:t>a model partners can use to evaluate </a:t>
            </a:r>
            <a:r>
              <a:rPr lang="en-US" sz="2000" dirty="0" err="1">
                <a:solidFill>
                  <a:schemeClr val="dk1"/>
                </a:solidFill>
                <a:latin typeface="Century Gothic"/>
                <a:ea typeface="Century Gothic"/>
                <a:cs typeface="Century Gothic"/>
                <a:sym typeface="Century Gothic"/>
              </a:rPr>
              <a:t>hydrilla</a:t>
            </a:r>
            <a:r>
              <a:rPr lang="en-US" sz="2000" dirty="0">
                <a:solidFill>
                  <a:schemeClr val="dk1"/>
                </a:solidFill>
                <a:latin typeface="Century Gothic"/>
                <a:ea typeface="Century Gothic"/>
                <a:cs typeface="Century Gothic"/>
                <a:sym typeface="Century Gothic"/>
              </a:rPr>
              <a:t> distribution in the future </a:t>
            </a:r>
          </a:p>
          <a:p>
            <a:pPr>
              <a:spcBef>
                <a:spcPts val="0"/>
              </a:spcBef>
              <a:buNone/>
            </a:pPr>
            <a:endParaRPr dirty="0"/>
          </a:p>
        </p:txBody>
      </p:sp>
      <p:sp>
        <p:nvSpPr>
          <p:cNvPr id="9" name="Shape 147"/>
          <p:cNvSpPr txBox="1"/>
          <p:nvPr/>
        </p:nvSpPr>
        <p:spPr>
          <a:xfrm>
            <a:off x="1502223" y="5112138"/>
            <a:ext cx="2794202" cy="1028999"/>
          </a:xfrm>
          <a:prstGeom prst="rect">
            <a:avLst/>
          </a:prstGeom>
          <a:noFill/>
          <a:ln>
            <a:noFill/>
          </a:ln>
        </p:spPr>
        <p:txBody>
          <a:bodyPr lIns="91425" tIns="91425" rIns="91425" bIns="91425" anchor="t" anchorCtr="0">
            <a:noAutofit/>
          </a:bodyPr>
          <a:lstStyle/>
          <a:p>
            <a:r>
              <a:rPr lang="en-US" sz="4800" b="1" dirty="0">
                <a:solidFill>
                  <a:schemeClr val="accent1"/>
                </a:solidFill>
                <a:latin typeface="Century Gothic"/>
                <a:ea typeface="Century Gothic"/>
                <a:cs typeface="Century Gothic"/>
                <a:sym typeface="Century Gothic"/>
              </a:rPr>
              <a:t>Develop</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circle(in)">
                                      <p:cBhvr>
                                        <p:cTn id="7" dur="2000"/>
                                        <p:tgtEl>
                                          <p:spTgt spid="14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4">
                                            <p:txEl>
                                              <p:pRg st="0" end="0"/>
                                            </p:txEl>
                                          </p:spTgt>
                                        </p:tgtEl>
                                        <p:attrNameLst>
                                          <p:attrName>style.visibility</p:attrName>
                                        </p:attrNameLst>
                                      </p:cBhvr>
                                      <p:to>
                                        <p:strVal val="visible"/>
                                      </p:to>
                                    </p:set>
                                    <p:animEffect transition="in" filter="circle(in)">
                                      <p:cBhvr>
                                        <p:cTn id="10" dur="2000"/>
                                        <p:tgtEl>
                                          <p:spTgt spid="1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circle(in)">
                                      <p:cBhvr>
                                        <p:cTn id="15" dur="2000"/>
                                        <p:tgtEl>
                                          <p:spTgt spid="14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circle(in)">
                                      <p:cBhvr>
                                        <p:cTn id="18" dur="2000"/>
                                        <p:tgtEl>
                                          <p:spTgt spid="14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build="p"/>
      <p:bldP spid="146" grpId="0"/>
      <p:bldP spid="147" grpId="0"/>
      <p:bldP spid="148"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0" y="548639"/>
            <a:ext cx="9144000" cy="92354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5000" b="1" dirty="0" smtClean="0">
                <a:solidFill>
                  <a:schemeClr val="accent1"/>
                </a:solidFill>
                <a:latin typeface="Century Gothic"/>
                <a:ea typeface="Century Gothic"/>
                <a:cs typeface="Century Gothic"/>
                <a:sym typeface="Century Gothic"/>
              </a:rPr>
              <a:t>Data</a:t>
            </a:r>
            <a:endParaRPr lang="en-US" sz="5000" b="1" dirty="0">
              <a:solidFill>
                <a:schemeClr val="accent1"/>
              </a:solidFill>
              <a:latin typeface="Century Gothic"/>
              <a:ea typeface="Century Gothic"/>
              <a:cs typeface="Century Gothic"/>
              <a:sym typeface="Century Gothic"/>
            </a:endParaRPr>
          </a:p>
        </p:txBody>
      </p:sp>
      <p:sp>
        <p:nvSpPr>
          <p:cNvPr id="162" name="Shape 162"/>
          <p:cNvSpPr txBox="1">
            <a:spLocks noGrp="1"/>
          </p:cNvSpPr>
          <p:nvPr>
            <p:ph type="body" idx="2"/>
          </p:nvPr>
        </p:nvSpPr>
        <p:spPr>
          <a:xfrm>
            <a:off x="890016" y="2070608"/>
            <a:ext cx="4511717" cy="3720591"/>
          </a:xfrm>
          <a:prstGeom prst="rect">
            <a:avLst/>
          </a:prstGeom>
          <a:noFill/>
          <a:ln>
            <a:noFill/>
          </a:ln>
        </p:spPr>
        <p:txBody>
          <a:bodyPr lIns="91425" tIns="45700" rIns="91425" bIns="45700" anchor="t" anchorCtr="0">
            <a:noAutofit/>
          </a:bodyPr>
          <a:lstStyle/>
          <a:p>
            <a:pPr marL="342900" indent="-342900" algn="l">
              <a:spcBef>
                <a:spcPts val="200"/>
              </a:spcBef>
              <a:buClr>
                <a:srgbClr val="2E8652"/>
              </a:buClr>
              <a:buFont typeface="Webdings" panose="05030102010509060703" pitchFamily="18" charset="2"/>
              <a:buChar char="4"/>
            </a:pPr>
            <a:r>
              <a:rPr lang="en-US" sz="2400" kern="1200" dirty="0" smtClean="0">
                <a:solidFill>
                  <a:srgbClr val="767171"/>
                </a:solidFill>
                <a:latin typeface="Century Gothic"/>
                <a:ea typeface="+mn-ea"/>
                <a:cs typeface="+mn-cs"/>
                <a:sym typeface="Century Gothic"/>
              </a:rPr>
              <a:t>Lake boundaries from National Hydrography Dataset</a:t>
            </a:r>
          </a:p>
          <a:p>
            <a:pPr marL="342900" indent="-342900" algn="l">
              <a:spcBef>
                <a:spcPts val="200"/>
              </a:spcBef>
              <a:buClr>
                <a:srgbClr val="2E8652"/>
              </a:buClr>
              <a:buFont typeface="Webdings" panose="05030102010509060703" pitchFamily="18" charset="2"/>
              <a:buChar char="4"/>
            </a:pPr>
            <a:endParaRPr lang="en-US" sz="2400" kern="1200" dirty="0" smtClean="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400" kern="1200" dirty="0" smtClean="0">
                <a:solidFill>
                  <a:srgbClr val="767171"/>
                </a:solidFill>
                <a:latin typeface="Century Gothic"/>
                <a:ea typeface="+mn-ea"/>
                <a:cs typeface="+mn-cs"/>
                <a:sym typeface="Century Gothic"/>
              </a:rPr>
              <a:t>Landsat 8 OLI</a:t>
            </a:r>
          </a:p>
          <a:p>
            <a:pPr marL="342900" indent="-342900" algn="l">
              <a:spcBef>
                <a:spcPts val="200"/>
              </a:spcBef>
              <a:buClr>
                <a:srgbClr val="2E8652"/>
              </a:buClr>
              <a:buFont typeface="Webdings" panose="05030102010509060703" pitchFamily="18" charset="2"/>
              <a:buChar char="4"/>
            </a:pPr>
            <a:endParaRPr sz="24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r>
              <a:rPr lang="en-US" sz="2400" kern="1200" dirty="0" smtClean="0">
                <a:solidFill>
                  <a:srgbClr val="767171"/>
                </a:solidFill>
                <a:latin typeface="Century Gothic"/>
                <a:ea typeface="+mn-ea"/>
                <a:cs typeface="+mn-cs"/>
                <a:sym typeface="Century Gothic"/>
              </a:rPr>
              <a:t>In situ field data</a:t>
            </a:r>
            <a:endParaRPr lang="en-US" sz="2400" kern="1200" dirty="0">
              <a:solidFill>
                <a:srgbClr val="767171"/>
              </a:solidFill>
              <a:latin typeface="Century Gothic"/>
              <a:ea typeface="+mn-ea"/>
              <a:cs typeface="+mn-cs"/>
              <a:sym typeface="Century Gothic"/>
            </a:endParaRP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Questrial"/>
            </a:endParaRPr>
          </a:p>
          <a:p>
            <a:pPr marL="342900" indent="-342900" algn="l">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Questrial"/>
            </a:endParaRPr>
          </a:p>
        </p:txBody>
      </p:sp>
      <p:pic>
        <p:nvPicPr>
          <p:cNvPr id="6" name="Shape 1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56667" y="2716227"/>
            <a:ext cx="3756645" cy="341901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p:cNvSpPr txBox="1">
            <a:spLocks noGrp="1"/>
          </p:cNvSpPr>
          <p:nvPr>
            <p:ph type="body" idx="2"/>
          </p:nvPr>
        </p:nvSpPr>
        <p:spPr>
          <a:xfrm>
            <a:off x="1" y="548639"/>
            <a:ext cx="9144000" cy="734567"/>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5000" b="1" i="0" u="none" strike="noStrike" cap="none" baseline="0" dirty="0" smtClean="0">
                <a:solidFill>
                  <a:schemeClr val="accent1"/>
                </a:solidFill>
                <a:latin typeface="Century Gothic"/>
                <a:ea typeface="Century Gothic"/>
                <a:cs typeface="Century Gothic"/>
                <a:sym typeface="Century Gothic"/>
              </a:rPr>
              <a:t>Field Data Collection</a:t>
            </a:r>
            <a:endParaRPr lang="en-US" sz="5000" b="1" i="0" u="none" strike="noStrike" cap="none" baseline="0" dirty="0">
              <a:solidFill>
                <a:schemeClr val="accent1"/>
              </a:solidFill>
              <a:latin typeface="Century Gothic"/>
              <a:ea typeface="Century Gothic"/>
              <a:cs typeface="Century Gothic"/>
              <a:sym typeface="Century Gothic"/>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183" y="1346198"/>
            <a:ext cx="3282950" cy="437726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6200" y="1346198"/>
            <a:ext cx="4377267" cy="3489325"/>
          </a:xfrm>
          <a:prstGeom prst="rect">
            <a:avLst/>
          </a:prstGeom>
        </p:spPr>
      </p:pic>
      <p:sp>
        <p:nvSpPr>
          <p:cNvPr id="13" name="Shape 163"/>
          <p:cNvSpPr txBox="1">
            <a:spLocks noGrp="1"/>
          </p:cNvSpPr>
          <p:nvPr>
            <p:ph type="body" idx="3"/>
          </p:nvPr>
        </p:nvSpPr>
        <p:spPr>
          <a:xfrm>
            <a:off x="3886200" y="5096933"/>
            <a:ext cx="3950099" cy="1117608"/>
          </a:xfrm>
          <a:prstGeom prst="rect">
            <a:avLst/>
          </a:prstGeom>
          <a:noFill/>
          <a:ln>
            <a:noFill/>
          </a:ln>
        </p:spPr>
        <p:txBody>
          <a:bodyPr lIns="91425" tIns="45700" rIns="91425" bIns="45700" anchor="t" anchorCtr="0">
            <a:noAutofit/>
          </a:bodyPr>
          <a:lstStyle/>
          <a:p>
            <a:pPr marL="342900" indent="-342900" algn="l" rtl="0">
              <a:lnSpc>
                <a:spcPct val="90000"/>
              </a:lnSpc>
              <a:spcBef>
                <a:spcPts val="200"/>
              </a:spcBef>
              <a:buClr>
                <a:srgbClr val="2E8652"/>
              </a:buClr>
              <a:buFont typeface="Webdings" panose="05030102010509060703" pitchFamily="18" charset="2"/>
              <a:buChar char="4"/>
            </a:pPr>
            <a:r>
              <a:rPr lang="en-US" sz="2000" kern="1200" dirty="0">
                <a:solidFill>
                  <a:srgbClr val="767171"/>
                </a:solidFill>
                <a:latin typeface="Century Gothic"/>
                <a:ea typeface="+mn-ea"/>
                <a:cs typeface="+mn-cs"/>
                <a:sym typeface="Century Gothic"/>
                <a:rtl val="0"/>
              </a:rPr>
              <a:t>GPS point locations</a:t>
            </a:r>
          </a:p>
          <a:p>
            <a:pPr marL="342900" indent="-342900" algn="l" rtl="0">
              <a:lnSpc>
                <a:spcPct val="90000"/>
              </a:lnSpc>
              <a:spcBef>
                <a:spcPts val="200"/>
              </a:spcBef>
              <a:buClr>
                <a:srgbClr val="2E8652"/>
              </a:buClr>
              <a:buFont typeface="Webdings" panose="05030102010509060703" pitchFamily="18" charset="2"/>
              <a:buChar char="4"/>
            </a:pPr>
            <a:r>
              <a:rPr lang="en-US" sz="2000" kern="1200" dirty="0">
                <a:solidFill>
                  <a:srgbClr val="767171"/>
                </a:solidFill>
                <a:latin typeface="Century Gothic"/>
                <a:ea typeface="+mn-ea"/>
                <a:cs typeface="+mn-cs"/>
                <a:sym typeface="Century Gothic"/>
                <a:rtl val="0"/>
              </a:rPr>
              <a:t>Biomass samples</a:t>
            </a:r>
          </a:p>
          <a:p>
            <a:pPr marL="342900" indent="-342900" algn="l" rtl="0">
              <a:lnSpc>
                <a:spcPct val="90000"/>
              </a:lnSpc>
              <a:spcBef>
                <a:spcPts val="200"/>
              </a:spcBef>
              <a:buClr>
                <a:srgbClr val="2E8652"/>
              </a:buClr>
              <a:buFont typeface="Webdings" panose="05030102010509060703" pitchFamily="18" charset="2"/>
              <a:buChar char="4"/>
            </a:pPr>
            <a:r>
              <a:rPr lang="en-US" sz="2000" kern="1200" dirty="0" err="1">
                <a:solidFill>
                  <a:srgbClr val="767171"/>
                </a:solidFill>
                <a:latin typeface="Century Gothic"/>
                <a:ea typeface="+mn-ea"/>
                <a:cs typeface="+mn-cs"/>
                <a:sym typeface="Century Gothic"/>
                <a:rtl val="0"/>
              </a:rPr>
              <a:t>Hydrilla</a:t>
            </a:r>
            <a:r>
              <a:rPr lang="en-US" sz="2000" kern="1200" dirty="0">
                <a:solidFill>
                  <a:srgbClr val="767171"/>
                </a:solidFill>
                <a:latin typeface="Century Gothic"/>
                <a:ea typeface="+mn-ea"/>
                <a:cs typeface="+mn-cs"/>
                <a:sym typeface="Century Gothic"/>
                <a:rtl val="0"/>
              </a:rPr>
              <a:t> </a:t>
            </a:r>
            <a:r>
              <a:rPr lang="en-US" sz="2000" kern="1200" dirty="0" smtClean="0">
                <a:solidFill>
                  <a:srgbClr val="767171"/>
                </a:solidFill>
                <a:latin typeface="Century Gothic"/>
                <a:ea typeface="+mn-ea"/>
                <a:cs typeface="+mn-cs"/>
                <a:sym typeface="Century Gothic"/>
                <a:rtl val="0"/>
              </a:rPr>
              <a:t>spectra</a:t>
            </a:r>
          </a:p>
          <a:p>
            <a:pPr marL="342900" indent="-342900" algn="l" rtl="0">
              <a:lnSpc>
                <a:spcPct val="90000"/>
              </a:lnSpc>
              <a:spcBef>
                <a:spcPts val="200"/>
              </a:spcBef>
              <a:buClr>
                <a:srgbClr val="2E8652"/>
              </a:buClr>
              <a:buFont typeface="Webdings" panose="05030102010509060703" pitchFamily="18" charset="2"/>
              <a:buChar char="4"/>
            </a:pPr>
            <a:r>
              <a:rPr lang="en-US" sz="2000" kern="1200" dirty="0" smtClean="0">
                <a:solidFill>
                  <a:srgbClr val="767171"/>
                </a:solidFill>
                <a:latin typeface="Century Gothic"/>
                <a:ea typeface="+mn-ea"/>
                <a:cs typeface="+mn-cs"/>
                <a:sym typeface="Century Gothic"/>
                <a:rtl val="0"/>
              </a:rPr>
              <a:t>Depth from the surface</a:t>
            </a:r>
            <a:endParaRPr lang="en-US" sz="2000" kern="1200" dirty="0">
              <a:solidFill>
                <a:srgbClr val="767171"/>
              </a:solidFill>
              <a:latin typeface="Century Gothic"/>
              <a:ea typeface="+mn-ea"/>
              <a:cs typeface="+mn-cs"/>
              <a:sym typeface="Century Gothic"/>
              <a:rtl val="0"/>
            </a:endParaRPr>
          </a:p>
          <a:p>
            <a:pPr marL="342900" indent="-342900" algn="l" rtl="0">
              <a:lnSpc>
                <a:spcPct val="90000"/>
              </a:lnSpc>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Questrial"/>
              <a:rtl val="0"/>
            </a:endParaRPr>
          </a:p>
          <a:p>
            <a:pPr marL="342900" indent="-342900" algn="l" rtl="0">
              <a:lnSpc>
                <a:spcPct val="90000"/>
              </a:lnSpc>
              <a:spcBef>
                <a:spcPts val="200"/>
              </a:spcBef>
              <a:buClr>
                <a:srgbClr val="2E8652"/>
              </a:buClr>
              <a:buFont typeface="Webdings" panose="05030102010509060703" pitchFamily="18" charset="2"/>
              <a:buChar char="4"/>
            </a:pPr>
            <a:endParaRPr sz="2000" kern="1200" dirty="0">
              <a:solidFill>
                <a:srgbClr val="767171"/>
              </a:solidFill>
              <a:latin typeface="Century Gothic"/>
              <a:ea typeface="+mn-ea"/>
              <a:cs typeface="+mn-cs"/>
              <a:sym typeface="Questrial"/>
              <a:rtl val="0"/>
            </a:endParaRPr>
          </a:p>
        </p:txBody>
      </p:sp>
    </p:spTree>
    <p:extLst>
      <p:ext uri="{BB962C8B-B14F-4D97-AF65-F5344CB8AC3E}">
        <p14:creationId xmlns:p14="http://schemas.microsoft.com/office/powerpoint/2010/main" val="285879255"/>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0" y="646175"/>
            <a:ext cx="9144000" cy="697992"/>
          </a:xfrm>
          <a:prstGeom prst="rect">
            <a:avLst/>
          </a:prstGeom>
          <a:noFill/>
          <a:ln>
            <a:noFill/>
          </a:ln>
        </p:spPr>
        <p:txBody>
          <a:bodyPr vert="horz" lIns="91440" tIns="45720" rIns="91440" bIns="45720" rtlCol="0" anchor="b" anchorCtr="0">
            <a:noAutofit/>
          </a:bodyPr>
          <a:lstStyle/>
          <a:p>
            <a:pPr algn="ctr">
              <a:spcBef>
                <a:spcPts val="1000"/>
              </a:spcBef>
              <a:buClr>
                <a:schemeClr val="accent1"/>
              </a:buClr>
              <a:buFont typeface="Arial" panose="020B0604020202020204" pitchFamily="34" charset="0"/>
            </a:pPr>
            <a:r>
              <a:rPr lang="en-US" sz="5000" b="1" kern="1200" dirty="0">
                <a:solidFill>
                  <a:schemeClr val="bg2">
                    <a:lumMod val="60000"/>
                    <a:lumOff val="40000"/>
                  </a:schemeClr>
                </a:solidFill>
                <a:latin typeface="+mn-lt"/>
                <a:ea typeface="+mn-ea"/>
                <a:cs typeface="+mn-cs"/>
                <a:sym typeface="Century Gothic"/>
              </a:rPr>
              <a:t>Methodology</a:t>
            </a:r>
          </a:p>
        </p:txBody>
      </p:sp>
      <p:sp>
        <p:nvSpPr>
          <p:cNvPr id="29" name="Shape 81"/>
          <p:cNvSpPr/>
          <p:nvPr/>
        </p:nvSpPr>
        <p:spPr>
          <a:xfrm>
            <a:off x="2561068" y="2386355"/>
            <a:ext cx="2027983" cy="1033480"/>
          </a:xfrm>
          <a:prstGeom prst="roundRect">
            <a:avLst>
              <a:gd name="adj" fmla="val 16667"/>
            </a:avLst>
          </a:prstGeom>
          <a:solidFill>
            <a:srgbClr val="FFFFFF"/>
          </a:solidFill>
          <a:ln w="12700" cap="flat" cmpd="sng">
            <a:solidFill>
              <a:srgbClr val="00B050"/>
            </a:solidFill>
            <a:prstDash val="lgDash"/>
            <a:round/>
            <a:headEnd type="none" w="med" len="med"/>
            <a:tailEnd type="none" w="med" len="med"/>
          </a:ln>
        </p:spPr>
        <p:txBody>
          <a:bodyPr lIns="137138" tIns="68550" rIns="137138" bIns="68550" anchor="ctr" anchorCtr="0">
            <a:noAutofit/>
          </a:bodyPr>
          <a:lstStyle/>
          <a:p>
            <a:pPr algn="ctr" defTabSz="1371669">
              <a:buClr>
                <a:srgbClr val="000000"/>
              </a:buClr>
              <a:defRPr/>
            </a:pPr>
            <a:endParaRPr sz="2700" kern="0">
              <a:solidFill>
                <a:srgbClr val="FFFFFF"/>
              </a:solidFill>
            </a:endParaRPr>
          </a:p>
        </p:txBody>
      </p:sp>
      <p:sp>
        <p:nvSpPr>
          <p:cNvPr id="30" name="Shape 82"/>
          <p:cNvSpPr/>
          <p:nvPr/>
        </p:nvSpPr>
        <p:spPr>
          <a:xfrm>
            <a:off x="158143" y="1725502"/>
            <a:ext cx="2048360" cy="4341986"/>
          </a:xfrm>
          <a:prstGeom prst="roundRect">
            <a:avLst>
              <a:gd name="adj" fmla="val 16667"/>
            </a:avLst>
          </a:prstGeom>
          <a:solidFill>
            <a:srgbClr val="FFFFFF"/>
          </a:solidFill>
          <a:ln w="12700" cap="flat" cmpd="sng">
            <a:solidFill>
              <a:srgbClr val="00B050"/>
            </a:solidFill>
            <a:prstDash val="lgDash"/>
            <a:round/>
            <a:headEnd type="none" w="med" len="med"/>
            <a:tailEnd type="none" w="med" len="med"/>
          </a:ln>
        </p:spPr>
        <p:txBody>
          <a:bodyPr lIns="137138" tIns="68550" rIns="137138" bIns="68550" anchor="ctr" anchorCtr="0">
            <a:noAutofit/>
          </a:bodyPr>
          <a:lstStyle/>
          <a:p>
            <a:pPr algn="ctr" defTabSz="1371669">
              <a:buClr>
                <a:srgbClr val="000000"/>
              </a:buClr>
              <a:defRPr/>
            </a:pPr>
            <a:endParaRPr sz="2700" kern="0">
              <a:solidFill>
                <a:srgbClr val="FFFFFF"/>
              </a:solidFill>
            </a:endParaRPr>
          </a:p>
        </p:txBody>
      </p:sp>
      <p:pic>
        <p:nvPicPr>
          <p:cNvPr id="31" name="Shape 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441" y="4389992"/>
            <a:ext cx="1487414" cy="1444386"/>
          </a:xfrm>
          <a:prstGeom prst="rect">
            <a:avLst/>
          </a:prstGeom>
          <a:noFill/>
          <a:ln w="38100" cap="flat" cmpd="sng">
            <a:solidFill>
              <a:srgbClr val="92D050"/>
            </a:solidFill>
            <a:prstDash val="solid"/>
            <a:round/>
            <a:headEnd type="none" w="med" len="med"/>
            <a:tailEnd type="none" w="med" len="med"/>
          </a:ln>
        </p:spPr>
      </p:pic>
      <p:sp>
        <p:nvSpPr>
          <p:cNvPr id="32" name="Shape 84"/>
          <p:cNvSpPr/>
          <p:nvPr/>
        </p:nvSpPr>
        <p:spPr>
          <a:xfrm>
            <a:off x="292594" y="3954153"/>
            <a:ext cx="1683567" cy="339709"/>
          </a:xfrm>
          <a:prstGeom prst="rect">
            <a:avLst/>
          </a:prstGeom>
          <a:noFill/>
          <a:ln>
            <a:noFill/>
          </a:ln>
        </p:spPr>
        <p:txBody>
          <a:bodyPr lIns="137138" tIns="68550" rIns="137138" bIns="68550" anchor="t" anchorCtr="0">
            <a:noAutofit/>
          </a:bodyPr>
          <a:lstStyle/>
          <a:p>
            <a:pPr algn="ctr">
              <a:buClr>
                <a:srgbClr val="000000"/>
              </a:buClr>
              <a:buSzPct val="25000"/>
              <a:buFont typeface="Calibri"/>
              <a:buNone/>
            </a:pPr>
            <a:r>
              <a:rPr lang="en-US" sz="2000" b="1" kern="1200" dirty="0">
                <a:solidFill>
                  <a:srgbClr val="767171"/>
                </a:solidFill>
                <a:latin typeface="Century Gothic"/>
                <a:ea typeface="+mn-ea"/>
                <a:cs typeface="+mn-cs"/>
                <a:sym typeface="Calibri"/>
              </a:rPr>
              <a:t>Field Data</a:t>
            </a:r>
          </a:p>
        </p:txBody>
      </p:sp>
      <p:sp>
        <p:nvSpPr>
          <p:cNvPr id="33" name="Shape 85"/>
          <p:cNvSpPr/>
          <p:nvPr/>
        </p:nvSpPr>
        <p:spPr>
          <a:xfrm>
            <a:off x="358868" y="1800658"/>
            <a:ext cx="1551018" cy="440190"/>
          </a:xfrm>
          <a:prstGeom prst="rect">
            <a:avLst/>
          </a:prstGeom>
          <a:noFill/>
          <a:ln>
            <a:noFill/>
          </a:ln>
        </p:spPr>
        <p:txBody>
          <a:bodyPr lIns="137138" tIns="68550" rIns="137138" bIns="68550" anchor="t" anchorCtr="0">
            <a:noAutofit/>
          </a:bodyPr>
          <a:lstStyle/>
          <a:p>
            <a:pPr algn="ctr" defTabSz="1371669">
              <a:buClr>
                <a:srgbClr val="000000"/>
              </a:buClr>
              <a:buSzPct val="25000"/>
              <a:defRPr/>
            </a:pPr>
            <a:r>
              <a:rPr lang="en-US" sz="2000" b="1" kern="1200" dirty="0" smtClean="0">
                <a:solidFill>
                  <a:srgbClr val="767171"/>
                </a:solidFill>
                <a:latin typeface="Century Gothic"/>
                <a:ea typeface="+mn-ea"/>
                <a:cs typeface="+mn-cs"/>
                <a:sym typeface="Calibri"/>
              </a:rPr>
              <a:t>Landsat 8</a:t>
            </a:r>
            <a:endParaRPr lang="en-US" sz="2800" kern="0" dirty="0">
              <a:solidFill>
                <a:srgbClr val="767171"/>
              </a:solidFill>
              <a:latin typeface="Calibri"/>
              <a:ea typeface="Calibri"/>
              <a:cs typeface="Calibri"/>
              <a:sym typeface="Calibri"/>
            </a:endParaRPr>
          </a:p>
          <a:p>
            <a:pPr algn="ctr" defTabSz="1371669">
              <a:buClr>
                <a:srgbClr val="000000"/>
              </a:buClr>
              <a:defRPr/>
            </a:pPr>
            <a:endParaRPr sz="2000" kern="0" dirty="0">
              <a:solidFill>
                <a:sysClr val="windowText" lastClr="000000"/>
              </a:solidFill>
            </a:endParaRPr>
          </a:p>
        </p:txBody>
      </p:sp>
      <p:pic>
        <p:nvPicPr>
          <p:cNvPr id="34" name="Shape 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0441" y="2222248"/>
            <a:ext cx="1484136" cy="1445001"/>
          </a:xfrm>
          <a:prstGeom prst="rect">
            <a:avLst/>
          </a:prstGeom>
          <a:noFill/>
          <a:ln w="38100" cap="flat" cmpd="sng">
            <a:solidFill>
              <a:srgbClr val="92D050"/>
            </a:solidFill>
            <a:prstDash val="solid"/>
            <a:round/>
            <a:headEnd type="none" w="med" len="med"/>
            <a:tailEnd type="none" w="med" len="med"/>
          </a:ln>
        </p:spPr>
      </p:pic>
      <p:sp>
        <p:nvSpPr>
          <p:cNvPr id="35" name="Shape 92"/>
          <p:cNvSpPr/>
          <p:nvPr/>
        </p:nvSpPr>
        <p:spPr>
          <a:xfrm>
            <a:off x="2561068" y="2540742"/>
            <a:ext cx="2027983" cy="1033480"/>
          </a:xfrm>
          <a:prstGeom prst="rect">
            <a:avLst/>
          </a:prstGeom>
          <a:noFill/>
          <a:ln w="38100" cap="flat" cmpd="sng">
            <a:noFill/>
            <a:prstDash val="solid"/>
            <a:round/>
            <a:headEnd type="none" w="med" len="med"/>
            <a:tailEnd type="none" w="med" len="med"/>
          </a:ln>
        </p:spPr>
        <p:txBody>
          <a:bodyPr lIns="137138" tIns="68550" rIns="137138" bIns="68550" anchor="t" anchorCtr="0">
            <a:noAutofit/>
          </a:bodyPr>
          <a:lstStyle/>
          <a:p>
            <a:pPr algn="ctr" defTabSz="1371669">
              <a:buClr>
                <a:srgbClr val="000000"/>
              </a:buClr>
              <a:buSzPct val="25000"/>
              <a:defRPr/>
            </a:pPr>
            <a:r>
              <a:rPr lang="en-US" sz="2000" b="1" i="1" u="sng" kern="0" dirty="0">
                <a:solidFill>
                  <a:srgbClr val="767171"/>
                </a:solidFill>
                <a:latin typeface="Century Gothic "/>
                <a:ea typeface="Calibri"/>
                <a:cs typeface="Calibri"/>
                <a:sym typeface="Calibri"/>
              </a:rPr>
              <a:t>Vegetation </a:t>
            </a:r>
            <a:r>
              <a:rPr lang="en-US" sz="2000" b="1" i="1" u="sng" kern="0" dirty="0" smtClean="0">
                <a:solidFill>
                  <a:srgbClr val="767171"/>
                </a:solidFill>
                <a:latin typeface="Century Gothic "/>
                <a:ea typeface="Calibri"/>
                <a:cs typeface="Calibri"/>
                <a:sym typeface="Calibri"/>
              </a:rPr>
              <a:t>Indices</a:t>
            </a:r>
          </a:p>
          <a:p>
            <a:pPr lvl="0" algn="ctr">
              <a:buSzPct val="25000"/>
            </a:pPr>
            <a:endParaRPr lang="en-US" sz="2000" b="1" dirty="0" smtClean="0">
              <a:solidFill>
                <a:srgbClr val="767171"/>
              </a:solidFill>
              <a:latin typeface="Century Gothic "/>
              <a:ea typeface="Calibri"/>
              <a:cs typeface="Calibri"/>
              <a:sym typeface="Calibri"/>
            </a:endParaRPr>
          </a:p>
          <a:p>
            <a:pPr algn="ctr" defTabSz="1371669">
              <a:buClr>
                <a:srgbClr val="000000"/>
              </a:buClr>
              <a:buSzPct val="25000"/>
              <a:defRPr/>
            </a:pPr>
            <a:endParaRPr lang="en-US" sz="2000" b="1" i="1" u="sng" kern="0" dirty="0">
              <a:solidFill>
                <a:srgbClr val="767171"/>
              </a:solidFill>
              <a:latin typeface="Century Gothic "/>
              <a:ea typeface="Calibri"/>
              <a:cs typeface="Calibri"/>
              <a:sym typeface="Calibri"/>
            </a:endParaRPr>
          </a:p>
          <a:p>
            <a:pPr algn="ctr" defTabSz="1371669">
              <a:buClr>
                <a:srgbClr val="000000"/>
              </a:buClr>
              <a:defRPr/>
            </a:pPr>
            <a:endParaRPr sz="3600" kern="0" dirty="0">
              <a:solidFill>
                <a:sysClr val="windowText" lastClr="000000"/>
              </a:solidFill>
            </a:endParaRPr>
          </a:p>
        </p:txBody>
      </p:sp>
      <p:sp>
        <p:nvSpPr>
          <p:cNvPr id="36" name="Shape 93"/>
          <p:cNvSpPr/>
          <p:nvPr/>
        </p:nvSpPr>
        <p:spPr>
          <a:xfrm>
            <a:off x="5192137" y="2535441"/>
            <a:ext cx="1634548" cy="760932"/>
          </a:xfrm>
          <a:prstGeom prst="rect">
            <a:avLst/>
          </a:prstGeom>
          <a:solidFill>
            <a:srgbClr val="FFFFFF"/>
          </a:solidFill>
          <a:ln w="38100" cap="flat" cmpd="sng">
            <a:solidFill>
              <a:srgbClr val="00B050"/>
            </a:solidFill>
            <a:prstDash val="solid"/>
            <a:round/>
            <a:headEnd type="none" w="med" len="med"/>
            <a:tailEnd type="none" w="med" len="med"/>
          </a:ln>
        </p:spPr>
        <p:txBody>
          <a:bodyPr lIns="137138" tIns="68550" rIns="137138" bIns="68550" anchor="t" anchorCtr="0">
            <a:noAutofit/>
          </a:bodyPr>
          <a:lstStyle/>
          <a:p>
            <a:pPr algn="ctr" defTabSz="1371669">
              <a:buClr>
                <a:srgbClr val="000000"/>
              </a:buClr>
              <a:buSzPct val="25000"/>
              <a:defRPr/>
            </a:pPr>
            <a:r>
              <a:rPr lang="en-US" sz="2000" b="1" kern="0" dirty="0">
                <a:solidFill>
                  <a:srgbClr val="767171"/>
                </a:solidFill>
                <a:latin typeface="Century Gothic "/>
                <a:ea typeface="Calibri"/>
                <a:cs typeface="Calibri"/>
                <a:sym typeface="Calibri"/>
              </a:rPr>
              <a:t>Model </a:t>
            </a:r>
          </a:p>
          <a:p>
            <a:pPr algn="ctr" defTabSz="1371669">
              <a:buClr>
                <a:srgbClr val="000000"/>
              </a:buClr>
              <a:buSzPct val="25000"/>
              <a:defRPr/>
            </a:pPr>
            <a:r>
              <a:rPr lang="en-US" sz="2000" b="1" kern="0" dirty="0">
                <a:solidFill>
                  <a:srgbClr val="767171"/>
                </a:solidFill>
                <a:latin typeface="Century Gothic "/>
                <a:ea typeface="Calibri"/>
                <a:cs typeface="Calibri"/>
                <a:sym typeface="Calibri"/>
              </a:rPr>
              <a:t>Calibration</a:t>
            </a:r>
          </a:p>
          <a:p>
            <a:pPr algn="ctr" defTabSz="1371669">
              <a:buClr>
                <a:srgbClr val="000000"/>
              </a:buClr>
              <a:defRPr/>
            </a:pPr>
            <a:endParaRPr sz="3600" kern="0" dirty="0">
              <a:solidFill>
                <a:sysClr val="windowText" lastClr="000000"/>
              </a:solidFill>
            </a:endParaRPr>
          </a:p>
        </p:txBody>
      </p:sp>
      <p:cxnSp>
        <p:nvCxnSpPr>
          <p:cNvPr id="37" name="Shape 96"/>
          <p:cNvCxnSpPr/>
          <p:nvPr/>
        </p:nvCxnSpPr>
        <p:spPr>
          <a:xfrm flipV="1">
            <a:off x="1986268" y="2915908"/>
            <a:ext cx="590283" cy="2041"/>
          </a:xfrm>
          <a:prstGeom prst="straightConnector1">
            <a:avLst/>
          </a:prstGeom>
          <a:noFill/>
          <a:ln w="28575" cap="flat" cmpd="sng">
            <a:solidFill>
              <a:srgbClr val="000000"/>
            </a:solidFill>
            <a:prstDash val="lgDash"/>
            <a:round/>
            <a:headEnd type="none" w="med" len="med"/>
            <a:tailEnd type="stealth" w="lg" len="lg"/>
          </a:ln>
        </p:spPr>
      </p:cxnSp>
      <p:sp>
        <p:nvSpPr>
          <p:cNvPr id="49" name="Shape 94"/>
          <p:cNvSpPr/>
          <p:nvPr/>
        </p:nvSpPr>
        <p:spPr>
          <a:xfrm>
            <a:off x="6961694" y="3698297"/>
            <a:ext cx="1281833" cy="444705"/>
          </a:xfrm>
          <a:prstGeom prst="rect">
            <a:avLst/>
          </a:prstGeom>
          <a:solidFill>
            <a:srgbClr val="FFFFFF"/>
          </a:solidFill>
          <a:ln w="38100" cap="flat" cmpd="sng">
            <a:solidFill>
              <a:srgbClr val="00B050"/>
            </a:solidFill>
            <a:prstDash val="solid"/>
            <a:round/>
            <a:headEnd type="none" w="med" len="med"/>
            <a:tailEnd type="none" w="med" len="med"/>
          </a:ln>
        </p:spPr>
        <p:txBody>
          <a:bodyPr lIns="137138" tIns="68550" rIns="137138" bIns="68550" anchor="t" anchorCtr="0">
            <a:noAutofit/>
          </a:bodyPr>
          <a:lstStyle/>
          <a:p>
            <a:pPr algn="ctr" defTabSz="1371669">
              <a:buClr>
                <a:srgbClr val="000000"/>
              </a:buClr>
              <a:buSzPct val="25000"/>
              <a:defRPr/>
            </a:pPr>
            <a:r>
              <a:rPr lang="en-US" sz="2000" b="1" kern="0" dirty="0">
                <a:solidFill>
                  <a:srgbClr val="767171"/>
                </a:solidFill>
                <a:latin typeface="Century Gothic "/>
                <a:ea typeface="Calibri"/>
                <a:cs typeface="Calibri"/>
                <a:sym typeface="Calibri"/>
              </a:rPr>
              <a:t>Maps</a:t>
            </a:r>
          </a:p>
          <a:p>
            <a:pPr algn="ctr" defTabSz="1371669">
              <a:buClr>
                <a:srgbClr val="000000"/>
              </a:buClr>
              <a:defRPr/>
            </a:pPr>
            <a:endParaRPr sz="3600" kern="0" dirty="0">
              <a:solidFill>
                <a:sysClr val="windowText" lastClr="000000"/>
              </a:solidFill>
            </a:endParaRPr>
          </a:p>
        </p:txBody>
      </p:sp>
      <p:grpSp>
        <p:nvGrpSpPr>
          <p:cNvPr id="50" name="Group 49"/>
          <p:cNvGrpSpPr/>
          <p:nvPr/>
        </p:nvGrpSpPr>
        <p:grpSpPr>
          <a:xfrm>
            <a:off x="6224057" y="4263256"/>
            <a:ext cx="2757106" cy="1786596"/>
            <a:chOff x="13922101" y="7647437"/>
            <a:chExt cx="5853043" cy="3899955"/>
          </a:xfrm>
        </p:grpSpPr>
        <p:sp>
          <p:nvSpPr>
            <p:cNvPr id="51" name="Shape 80"/>
            <p:cNvSpPr/>
            <p:nvPr/>
          </p:nvSpPr>
          <p:spPr>
            <a:xfrm>
              <a:off x="13922101" y="7647437"/>
              <a:ext cx="5853043" cy="3899955"/>
            </a:xfrm>
            <a:prstGeom prst="roundRect">
              <a:avLst>
                <a:gd name="adj" fmla="val 16667"/>
              </a:avLst>
            </a:prstGeom>
            <a:solidFill>
              <a:srgbClr val="FFFFFF"/>
            </a:solidFill>
            <a:ln w="12700" cap="flat" cmpd="sng">
              <a:solidFill>
                <a:srgbClr val="00B050"/>
              </a:solidFill>
              <a:prstDash val="lgDash"/>
              <a:round/>
              <a:headEnd type="none" w="med" len="med"/>
              <a:tailEnd type="none" w="med" len="med"/>
            </a:ln>
          </p:spPr>
          <p:txBody>
            <a:bodyPr lIns="137138" tIns="68550" rIns="137138" bIns="68550" anchor="ctr" anchorCtr="0">
              <a:noAutofit/>
            </a:bodyPr>
            <a:lstStyle/>
            <a:p>
              <a:pPr algn="ctr" defTabSz="1371669">
                <a:buClr>
                  <a:srgbClr val="000000"/>
                </a:buClr>
                <a:defRPr/>
              </a:pPr>
              <a:endParaRPr sz="2700" kern="0">
                <a:solidFill>
                  <a:srgbClr val="FFFFFF"/>
                </a:solidFill>
              </a:endParaRPr>
            </a:p>
          </p:txBody>
        </p:sp>
        <p:pic>
          <p:nvPicPr>
            <p:cNvPr id="52" name="Shape 99"/>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14356868" y="7998493"/>
              <a:ext cx="5058499" cy="3246610"/>
            </a:xfrm>
            <a:prstGeom prst="rect">
              <a:avLst/>
            </a:prstGeom>
            <a:noFill/>
            <a:ln w="9525" cap="flat" cmpd="sng">
              <a:noFill/>
              <a:prstDash val="solid"/>
              <a:round/>
              <a:headEnd type="none" w="med" len="med"/>
              <a:tailEnd type="none" w="med" len="med"/>
            </a:ln>
          </p:spPr>
        </p:pic>
      </p:grpSp>
      <p:sp>
        <p:nvSpPr>
          <p:cNvPr id="40" name="Shape 81"/>
          <p:cNvSpPr/>
          <p:nvPr/>
        </p:nvSpPr>
        <p:spPr>
          <a:xfrm>
            <a:off x="2591526" y="4660604"/>
            <a:ext cx="2027983" cy="1064712"/>
          </a:xfrm>
          <a:prstGeom prst="roundRect">
            <a:avLst>
              <a:gd name="adj" fmla="val 16667"/>
            </a:avLst>
          </a:prstGeom>
          <a:solidFill>
            <a:srgbClr val="FFFFFF"/>
          </a:solidFill>
          <a:ln w="12700" cap="flat" cmpd="sng">
            <a:solidFill>
              <a:srgbClr val="00B050"/>
            </a:solidFill>
            <a:prstDash val="lgDash"/>
            <a:round/>
            <a:headEnd type="none" w="med" len="med"/>
            <a:tailEnd type="none" w="med" len="med"/>
          </a:ln>
        </p:spPr>
        <p:txBody>
          <a:bodyPr lIns="137138" tIns="68550" rIns="137138" bIns="68550" anchor="ctr" anchorCtr="0">
            <a:noAutofit/>
          </a:bodyPr>
          <a:lstStyle/>
          <a:p>
            <a:pPr algn="ctr" defTabSz="1371669">
              <a:buClr>
                <a:srgbClr val="000000"/>
              </a:buClr>
              <a:defRPr/>
            </a:pPr>
            <a:endParaRPr sz="2700" kern="0">
              <a:solidFill>
                <a:srgbClr val="FFFFFF"/>
              </a:solidFill>
            </a:endParaRPr>
          </a:p>
        </p:txBody>
      </p:sp>
      <p:sp>
        <p:nvSpPr>
          <p:cNvPr id="42" name="Shape 92"/>
          <p:cNvSpPr/>
          <p:nvPr/>
        </p:nvSpPr>
        <p:spPr>
          <a:xfrm>
            <a:off x="2496710" y="4847116"/>
            <a:ext cx="2186608" cy="653804"/>
          </a:xfrm>
          <a:prstGeom prst="rect">
            <a:avLst/>
          </a:prstGeom>
          <a:noFill/>
          <a:ln w="38100" cap="flat" cmpd="sng">
            <a:noFill/>
            <a:prstDash val="solid"/>
            <a:round/>
            <a:headEnd type="none" w="med" len="med"/>
            <a:tailEnd type="none" w="med" len="med"/>
          </a:ln>
        </p:spPr>
        <p:txBody>
          <a:bodyPr lIns="137138" tIns="68550" rIns="137138" bIns="68550" anchor="t" anchorCtr="0">
            <a:noAutofit/>
          </a:bodyPr>
          <a:lstStyle/>
          <a:p>
            <a:pPr algn="ctr" defTabSz="1371669">
              <a:buClr>
                <a:srgbClr val="000000"/>
              </a:buClr>
              <a:buSzPct val="25000"/>
              <a:defRPr/>
            </a:pPr>
            <a:r>
              <a:rPr lang="en-US" sz="2000" b="1" i="1" u="sng" dirty="0">
                <a:solidFill>
                  <a:srgbClr val="767171"/>
                </a:solidFill>
                <a:latin typeface="Century Gothic "/>
                <a:ea typeface="Calibri"/>
                <a:cs typeface="Calibri"/>
                <a:sym typeface="Calibri"/>
              </a:rPr>
              <a:t>In situ measurements</a:t>
            </a:r>
          </a:p>
          <a:p>
            <a:pPr algn="ctr" defTabSz="1371669">
              <a:buClr>
                <a:srgbClr val="000000"/>
              </a:buClr>
              <a:defRPr/>
            </a:pPr>
            <a:endParaRPr sz="2800" kern="0" dirty="0">
              <a:solidFill>
                <a:srgbClr val="767171"/>
              </a:solidFill>
            </a:endParaRPr>
          </a:p>
        </p:txBody>
      </p:sp>
      <p:cxnSp>
        <p:nvCxnSpPr>
          <p:cNvPr id="43" name="Shape 96"/>
          <p:cNvCxnSpPr/>
          <p:nvPr/>
        </p:nvCxnSpPr>
        <p:spPr>
          <a:xfrm flipV="1">
            <a:off x="1992835" y="5168285"/>
            <a:ext cx="590283" cy="2041"/>
          </a:xfrm>
          <a:prstGeom prst="straightConnector1">
            <a:avLst/>
          </a:prstGeom>
          <a:noFill/>
          <a:ln w="28575" cap="flat" cmpd="sng">
            <a:solidFill>
              <a:srgbClr val="000000"/>
            </a:solidFill>
            <a:prstDash val="lgDash"/>
            <a:round/>
            <a:headEnd type="none" w="med" len="med"/>
            <a:tailEnd type="stealth" w="lg" len="lg"/>
          </a:ln>
        </p:spPr>
      </p:cxnSp>
      <p:cxnSp>
        <p:nvCxnSpPr>
          <p:cNvPr id="44" name="Straight Connector 43"/>
          <p:cNvCxnSpPr>
            <a:stCxn id="29" idx="3"/>
            <a:endCxn id="36" idx="1"/>
          </p:cNvCxnSpPr>
          <p:nvPr/>
        </p:nvCxnSpPr>
        <p:spPr>
          <a:xfrm>
            <a:off x="4589051" y="2903095"/>
            <a:ext cx="603086" cy="12812"/>
          </a:xfrm>
          <a:prstGeom prst="line">
            <a:avLst/>
          </a:prstGeom>
          <a:noFill/>
          <a:ln w="28575" cap="flat" cmpd="sng">
            <a:solidFill>
              <a:srgbClr val="000000"/>
            </a:solidFill>
            <a:prstDash val="lgDash"/>
            <a:round/>
            <a:headEnd type="none" w="med" len="med"/>
            <a:tailEnd type="stealth" w="lg" len="lg"/>
          </a:ln>
        </p:spPr>
      </p:cxnSp>
      <p:cxnSp>
        <p:nvCxnSpPr>
          <p:cNvPr id="45" name="Straight Connector 44"/>
          <p:cNvCxnSpPr>
            <a:stCxn id="40" idx="3"/>
          </p:cNvCxnSpPr>
          <p:nvPr/>
        </p:nvCxnSpPr>
        <p:spPr>
          <a:xfrm>
            <a:off x="4619509" y="5192960"/>
            <a:ext cx="1389902" cy="0"/>
          </a:xfrm>
          <a:prstGeom prst="line">
            <a:avLst/>
          </a:prstGeom>
          <a:noFill/>
          <a:ln w="28575" cap="flat" cmpd="sng">
            <a:solidFill>
              <a:srgbClr val="000000"/>
            </a:solidFill>
            <a:prstDash val="lgDash"/>
            <a:round/>
            <a:headEnd type="none" w="med" len="med"/>
            <a:tailEnd type="none" w="med" len="med"/>
          </a:ln>
        </p:spPr>
      </p:cxnSp>
      <p:cxnSp>
        <p:nvCxnSpPr>
          <p:cNvPr id="46" name="Straight Connector 45"/>
          <p:cNvCxnSpPr>
            <a:endCxn id="36" idx="2"/>
          </p:cNvCxnSpPr>
          <p:nvPr/>
        </p:nvCxnSpPr>
        <p:spPr>
          <a:xfrm flipH="1" flipV="1">
            <a:off x="6009411" y="3296373"/>
            <a:ext cx="1" cy="1857555"/>
          </a:xfrm>
          <a:prstGeom prst="line">
            <a:avLst/>
          </a:prstGeom>
          <a:noFill/>
          <a:ln w="28575" cap="flat" cmpd="sng">
            <a:solidFill>
              <a:srgbClr val="000000"/>
            </a:solidFill>
            <a:prstDash val="lgDash"/>
            <a:round/>
            <a:headEnd type="none" w="med" len="med"/>
            <a:tailEnd type="stealth" w="lg" len="lg"/>
          </a:ln>
        </p:spPr>
      </p:cxnSp>
      <p:cxnSp>
        <p:nvCxnSpPr>
          <p:cNvPr id="47" name="Straight Connector 46"/>
          <p:cNvCxnSpPr>
            <a:stCxn id="36" idx="3"/>
          </p:cNvCxnSpPr>
          <p:nvPr/>
        </p:nvCxnSpPr>
        <p:spPr>
          <a:xfrm>
            <a:off x="6826685" y="2915907"/>
            <a:ext cx="793587" cy="2042"/>
          </a:xfrm>
          <a:prstGeom prst="line">
            <a:avLst/>
          </a:prstGeom>
          <a:noFill/>
          <a:ln w="28575" cap="flat" cmpd="sng">
            <a:solidFill>
              <a:srgbClr val="000000"/>
            </a:solidFill>
            <a:prstDash val="lgDash"/>
            <a:round/>
            <a:headEnd type="none" w="med" len="med"/>
            <a:tailEnd type="none" w="med" len="med"/>
          </a:ln>
        </p:spPr>
      </p:cxnSp>
      <p:cxnSp>
        <p:nvCxnSpPr>
          <p:cNvPr id="48" name="Straight Connector 47"/>
          <p:cNvCxnSpPr>
            <a:endCxn id="49" idx="0"/>
          </p:cNvCxnSpPr>
          <p:nvPr/>
        </p:nvCxnSpPr>
        <p:spPr>
          <a:xfrm>
            <a:off x="7602610" y="2917949"/>
            <a:ext cx="1" cy="780348"/>
          </a:xfrm>
          <a:prstGeom prst="line">
            <a:avLst/>
          </a:prstGeom>
          <a:noFill/>
          <a:ln w="28575" cap="flat" cmpd="sng">
            <a:solidFill>
              <a:srgbClr val="000000"/>
            </a:solidFill>
            <a:prstDash val="lgDash"/>
            <a:round/>
            <a:headEnd type="none" w="med" len="med"/>
            <a:tailEnd type="stealth" w="lg" len="lg"/>
          </a:ln>
        </p:spPr>
      </p:cxnSp>
    </p:spTree>
    <p:extLst>
      <p:ext uri="{BB962C8B-B14F-4D97-AF65-F5344CB8AC3E}">
        <p14:creationId xmlns:p14="http://schemas.microsoft.com/office/powerpoint/2010/main" val="5343746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10"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10"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p:bldP spid="33" grpId="0"/>
      <p:bldP spid="35" grpId="0"/>
      <p:bldP spid="36" grpId="0" animBg="1"/>
      <p:bldP spid="49" grpId="0" animBg="1"/>
      <p:bldP spid="40" grpId="0" animBg="1"/>
      <p:bldP spid="42" grpId="0"/>
    </p:bld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themeOverride>
</file>

<file path=docProps/app.xml><?xml version="1.0" encoding="utf-8"?>
<Properties xmlns="http://schemas.openxmlformats.org/officeDocument/2006/extended-properties" xmlns:vt="http://schemas.openxmlformats.org/officeDocument/2006/docPropsVTypes">
  <Template/>
  <TotalTime>398</TotalTime>
  <Words>1546</Words>
  <Application>Microsoft Office PowerPoint</Application>
  <PresentationFormat>On-screen Show (4:3)</PresentationFormat>
  <Paragraphs>184</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Elizabeth K Dyer</cp:lastModifiedBy>
  <cp:revision>88</cp:revision>
  <dcterms:modified xsi:type="dcterms:W3CDTF">2015-08-05T17:51:52Z</dcterms:modified>
</cp:coreProperties>
</file>