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20"/>
  </p:notesMasterIdLst>
  <p:handoutMasterIdLst>
    <p:handoutMasterId r:id="rId21"/>
  </p:handoutMasterIdLst>
  <p:sldIdLst>
    <p:sldId id="319" r:id="rId5"/>
    <p:sldId id="326" r:id="rId6"/>
    <p:sldId id="342" r:id="rId7"/>
    <p:sldId id="343" r:id="rId8"/>
    <p:sldId id="345" r:id="rId9"/>
    <p:sldId id="344" r:id="rId10"/>
    <p:sldId id="356" r:id="rId11"/>
    <p:sldId id="348" r:id="rId12"/>
    <p:sldId id="355" r:id="rId13"/>
    <p:sldId id="350" r:id="rId14"/>
    <p:sldId id="354" r:id="rId15"/>
    <p:sldId id="347" r:id="rId16"/>
    <p:sldId id="353" r:id="rId17"/>
    <p:sldId id="352" r:id="rId18"/>
    <p:sldId id="34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29C262-2519-B2BF-CA1B-E77A99F91130}" name="Cecil Byles" initials="CB" userId="Cecil Byle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FFC000"/>
    <a:srgbClr val="67EF21"/>
    <a:srgbClr val="30E845"/>
    <a:srgbClr val="3FE19B"/>
    <a:srgbClr val="6A7278"/>
    <a:srgbClr val="5496AD"/>
    <a:srgbClr val="53B4B9"/>
    <a:srgbClr val="CCEDFF"/>
    <a:srgbClr val="BFF5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28" autoAdjust="0"/>
    <p:restoredTop sz="94762" autoAdjust="0"/>
  </p:normalViewPr>
  <p:slideViewPr>
    <p:cSldViewPr snapToGrid="0">
      <p:cViewPr varScale="1">
        <p:scale>
          <a:sx n="82" d="100"/>
          <a:sy n="82" d="100"/>
        </p:scale>
        <p:origin x="394" y="72"/>
      </p:cViewPr>
      <p:guideLst/>
    </p:cSldViewPr>
  </p:slideViewPr>
  <p:notesTextViewPr>
    <p:cViewPr>
      <p:scale>
        <a:sx n="20" d="100"/>
        <a:sy n="20" d="100"/>
      </p:scale>
      <p:origin x="0" y="0"/>
    </p:cViewPr>
  </p:notesTextViewPr>
  <p:sorterViewPr>
    <p:cViewPr>
      <p:scale>
        <a:sx n="66" d="100"/>
        <a:sy n="66" d="100"/>
      </p:scale>
      <p:origin x="0" y="0"/>
    </p:cViewPr>
  </p:sorterViewPr>
  <p:notesViewPr>
    <p:cSldViewPr snapToGrid="0">
      <p:cViewPr varScale="1">
        <p:scale>
          <a:sx n="92" d="100"/>
          <a:sy n="92" d="100"/>
        </p:scale>
        <p:origin x="442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0C4FE7-1012-9242-BD37-850A8FA790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8ADC06-85FD-0E46-8BC9-71D54B0DB8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F8075-15A9-9142-858E-40AD3F9FDF81}" type="datetimeFigureOut">
              <a:rPr lang="en-US" smtClean="0"/>
              <a:t>6/5/2022</a:t>
            </a:fld>
            <a:endParaRPr lang="en-US"/>
          </a:p>
        </p:txBody>
      </p:sp>
      <p:sp>
        <p:nvSpPr>
          <p:cNvPr id="4" name="Footer Placeholder 3">
            <a:extLst>
              <a:ext uri="{FF2B5EF4-FFF2-40B4-BE49-F238E27FC236}">
                <a16:creationId xmlns:a16="http://schemas.microsoft.com/office/drawing/2014/main" id="{3F550DBA-7553-1848-81D8-BC40AE61DB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6CD59C-EFA0-A74D-90F2-33D0DD3CB3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0E874A-46F9-6C4B-B2EE-6F499D6A8911}" type="slidenum">
              <a:rPr lang="en-US" smtClean="0"/>
              <a:t>‹#›</a:t>
            </a:fld>
            <a:endParaRPr lang="en-US"/>
          </a:p>
        </p:txBody>
      </p:sp>
    </p:spTree>
    <p:extLst>
      <p:ext uri="{BB962C8B-B14F-4D97-AF65-F5344CB8AC3E}">
        <p14:creationId xmlns:p14="http://schemas.microsoft.com/office/powerpoint/2010/main" val="522366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11B9C7-83AA-4953-9AA2-D5817B86C500}" type="datetimeFigureOut">
              <a:rPr lang="en-US" smtClean="0"/>
              <a:t>6/5/2022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8CC44A-F6C6-4EE8-BA41-5D57D00742E9}" type="slidenum">
              <a:rPr lang="en-US" smtClean="0"/>
              <a:t>‹#›</a:t>
            </a:fld>
            <a:endParaRPr lang="en-US" dirty="0"/>
          </a:p>
        </p:txBody>
      </p:sp>
    </p:spTree>
    <p:extLst>
      <p:ext uri="{BB962C8B-B14F-4D97-AF65-F5344CB8AC3E}">
        <p14:creationId xmlns:p14="http://schemas.microsoft.com/office/powerpoint/2010/main" val="3758741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2</a:t>
            </a:fld>
            <a:endParaRPr lang="en-US" dirty="0"/>
          </a:p>
        </p:txBody>
      </p:sp>
    </p:spTree>
    <p:extLst>
      <p:ext uri="{BB962C8B-B14F-4D97-AF65-F5344CB8AC3E}">
        <p14:creationId xmlns:p14="http://schemas.microsoft.com/office/powerpoint/2010/main" val="7985402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5" name="Picture Placeholder 35">
            <a:extLst>
              <a:ext uri="{FF2B5EF4-FFF2-40B4-BE49-F238E27FC236}">
                <a16:creationId xmlns:a16="http://schemas.microsoft.com/office/drawing/2014/main" id="{BE0208B1-265D-3F4E-B18E-33538948FDB6}"/>
              </a:ext>
            </a:extLst>
          </p:cNvPr>
          <p:cNvSpPr>
            <a:spLocks noGrp="1"/>
          </p:cNvSpPr>
          <p:nvPr>
            <p:ph type="pic" sz="quarter" idx="14"/>
          </p:nvPr>
        </p:nvSpPr>
        <p:spPr>
          <a:xfrm>
            <a:off x="6276975" y="0"/>
            <a:ext cx="5915025" cy="6870700"/>
          </a:xfrm>
        </p:spPr>
        <p:txBody>
          <a:bodyPr/>
          <a:lstStyle/>
          <a:p>
            <a:endParaRPr lang="en-US" dirty="0"/>
          </a:p>
        </p:txBody>
      </p:sp>
      <p:sp>
        <p:nvSpPr>
          <p:cNvPr id="26" name="Picture Placeholder 37">
            <a:extLst>
              <a:ext uri="{FF2B5EF4-FFF2-40B4-BE49-F238E27FC236}">
                <a16:creationId xmlns:a16="http://schemas.microsoft.com/office/drawing/2014/main" id="{FD9A1EF5-E5D1-4646-9575-4E97313BF9FF}"/>
              </a:ext>
            </a:extLst>
          </p:cNvPr>
          <p:cNvSpPr>
            <a:spLocks noGrp="1"/>
          </p:cNvSpPr>
          <p:nvPr>
            <p:ph type="pic" sz="quarter" idx="15"/>
          </p:nvPr>
        </p:nvSpPr>
        <p:spPr>
          <a:xfrm>
            <a:off x="6276975" y="3005138"/>
            <a:ext cx="1916113" cy="1916112"/>
          </a:xfrm>
        </p:spPr>
        <p:txBody>
          <a:bodyPr/>
          <a:lstStyle/>
          <a:p>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EB6A4905-E47A-6E44-BC98-5044A29301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218" y="-184222"/>
            <a:ext cx="6625078" cy="4147127"/>
          </a:xfrm>
          <a:prstGeom prst="rect">
            <a:avLst/>
          </a:prstGeom>
        </p:spPr>
      </p:pic>
      <p:sp>
        <p:nvSpPr>
          <p:cNvPr id="24" name="Picture Placeholder 33">
            <a:extLst>
              <a:ext uri="{FF2B5EF4-FFF2-40B4-BE49-F238E27FC236}">
                <a16:creationId xmlns:a16="http://schemas.microsoft.com/office/drawing/2014/main" id="{5C3C042C-6AE2-C14A-B902-D2F6A5AB0CF0}"/>
              </a:ext>
            </a:extLst>
          </p:cNvPr>
          <p:cNvSpPr>
            <a:spLocks noGrp="1"/>
          </p:cNvSpPr>
          <p:nvPr>
            <p:ph type="pic" sz="quarter" idx="13"/>
          </p:nvPr>
        </p:nvSpPr>
        <p:spPr>
          <a:xfrm>
            <a:off x="3271838" y="0"/>
            <a:ext cx="3005137" cy="3005138"/>
          </a:xfrm>
        </p:spPr>
        <p:txBody>
          <a:bodyPr/>
          <a:lstStyle/>
          <a:p>
            <a:endParaRPr lang="en-US" dirty="0"/>
          </a:p>
        </p:txBody>
      </p:sp>
      <p:sp>
        <p:nvSpPr>
          <p:cNvPr id="12" name="Text Placeholder 11">
            <a:extLst>
              <a:ext uri="{FF2B5EF4-FFF2-40B4-BE49-F238E27FC236}">
                <a16:creationId xmlns:a16="http://schemas.microsoft.com/office/drawing/2014/main" id="{5D9C3BB4-0211-4C4B-B527-8E4D6EF1F9B4}"/>
              </a:ext>
            </a:extLst>
          </p:cNvPr>
          <p:cNvSpPr>
            <a:spLocks noGrp="1"/>
          </p:cNvSpPr>
          <p:nvPr>
            <p:ph type="body" sz="quarter" idx="11"/>
          </p:nvPr>
        </p:nvSpPr>
        <p:spPr>
          <a:xfrm>
            <a:off x="577607" y="4235187"/>
            <a:ext cx="5337703" cy="1372283"/>
          </a:xfrm>
        </p:spPr>
        <p:txBody>
          <a:bodyPr>
            <a:normAutofit/>
          </a:bodyPr>
          <a:lstStyle>
            <a:lvl1pPr marL="0" indent="0">
              <a:buNone/>
              <a:defRPr sz="4400" b="1">
                <a:solidFill>
                  <a:srgbClr val="244D60"/>
                </a:solidFill>
              </a:defRPr>
            </a:lvl1pPr>
          </a:lstStyle>
          <a:p>
            <a:pPr lvl="0"/>
            <a:endParaRPr lang="en-US" dirty="0"/>
          </a:p>
        </p:txBody>
      </p:sp>
    </p:spTree>
    <p:extLst>
      <p:ext uri="{BB962C8B-B14F-4D97-AF65-F5344CB8AC3E}">
        <p14:creationId xmlns:p14="http://schemas.microsoft.com/office/powerpoint/2010/main" val="167916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75B708-B6E6-D84F-B80D-64C2EBC50B01}"/>
              </a:ext>
            </a:extLst>
          </p:cNvPr>
          <p:cNvSpPr/>
          <p:nvPr userDrawn="1"/>
        </p:nvSpPr>
        <p:spPr>
          <a:xfrm>
            <a:off x="0" y="0"/>
            <a:ext cx="9029700" cy="6858000"/>
          </a:xfrm>
          <a:prstGeom prst="rect">
            <a:avLst/>
          </a:prstGeom>
          <a:solidFill>
            <a:srgbClr val="53585D"/>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man, black, photo, player&#10;&#10;Description automatically generated">
            <a:extLst>
              <a:ext uri="{FF2B5EF4-FFF2-40B4-BE49-F238E27FC236}">
                <a16:creationId xmlns:a16="http://schemas.microsoft.com/office/drawing/2014/main" id="{66C45073-E5F9-FD49-834C-5AB98672CB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3000" y="0"/>
            <a:ext cx="9779000" cy="6121400"/>
          </a:xfrm>
          <a:prstGeom prst="rect">
            <a:avLst/>
          </a:prstGeom>
        </p:spPr>
      </p:pic>
      <p:pic>
        <p:nvPicPr>
          <p:cNvPr id="16" name="Picture 15">
            <a:extLst>
              <a:ext uri="{FF2B5EF4-FFF2-40B4-BE49-F238E27FC236}">
                <a16:creationId xmlns:a16="http://schemas.microsoft.com/office/drawing/2014/main" id="{15655B2F-D905-674A-864A-0506674070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6142" y="5993792"/>
            <a:ext cx="2138508" cy="556958"/>
          </a:xfrm>
          <a:prstGeom prst="rect">
            <a:avLst/>
          </a:prstGeom>
        </p:spPr>
      </p:pic>
      <p:sp>
        <p:nvSpPr>
          <p:cNvPr id="17" name="Text Placeholder 11">
            <a:extLst>
              <a:ext uri="{FF2B5EF4-FFF2-40B4-BE49-F238E27FC236}">
                <a16:creationId xmlns:a16="http://schemas.microsoft.com/office/drawing/2014/main" id="{7F51F50F-2536-724B-8DB7-CB0E696E42FA}"/>
              </a:ext>
            </a:extLst>
          </p:cNvPr>
          <p:cNvSpPr>
            <a:spLocks noGrp="1"/>
          </p:cNvSpPr>
          <p:nvPr>
            <p:ph type="body" sz="quarter" idx="11"/>
          </p:nvPr>
        </p:nvSpPr>
        <p:spPr>
          <a:xfrm>
            <a:off x="577607" y="4145660"/>
            <a:ext cx="5337703" cy="1372283"/>
          </a:xfrm>
        </p:spPr>
        <p:txBody>
          <a:bodyPr>
            <a:normAutofit/>
          </a:bodyPr>
          <a:lstStyle>
            <a:lvl1pPr marL="0" indent="0">
              <a:buNone/>
              <a:defRPr sz="4400" b="1">
                <a:solidFill>
                  <a:schemeClr val="bg1"/>
                </a:solidFill>
              </a:defRPr>
            </a:lvl1pPr>
          </a:lstStyle>
          <a:p>
            <a:pPr lvl="0"/>
            <a:endParaRPr lang="en-US" dirty="0"/>
          </a:p>
        </p:txBody>
      </p:sp>
      <p:sp>
        <p:nvSpPr>
          <p:cNvPr id="18" name="Text Placeholder 13">
            <a:extLst>
              <a:ext uri="{FF2B5EF4-FFF2-40B4-BE49-F238E27FC236}">
                <a16:creationId xmlns:a16="http://schemas.microsoft.com/office/drawing/2014/main" id="{0E5C2E71-44AF-094E-B24B-6F88BE3C4BB4}"/>
              </a:ext>
            </a:extLst>
          </p:cNvPr>
          <p:cNvSpPr>
            <a:spLocks noGrp="1"/>
          </p:cNvSpPr>
          <p:nvPr>
            <p:ph type="body" sz="quarter" idx="12"/>
          </p:nvPr>
        </p:nvSpPr>
        <p:spPr>
          <a:xfrm>
            <a:off x="577607" y="5517944"/>
            <a:ext cx="5337703" cy="717550"/>
          </a:xfrm>
        </p:spPr>
        <p:txBody>
          <a:bodyPr/>
          <a:lstStyle>
            <a:lvl1pPr marL="0" indent="0">
              <a:buNone/>
              <a:defRPr>
                <a:solidFill>
                  <a:srgbClr val="5595AC"/>
                </a:solidFill>
              </a:defRPr>
            </a:lvl1pPr>
          </a:lstStyle>
          <a:p>
            <a:pPr lvl="0"/>
            <a:endParaRPr lang="en-US" dirty="0"/>
          </a:p>
        </p:txBody>
      </p:sp>
    </p:spTree>
    <p:extLst>
      <p:ext uri="{BB962C8B-B14F-4D97-AF65-F5344CB8AC3E}">
        <p14:creationId xmlns:p14="http://schemas.microsoft.com/office/powerpoint/2010/main" val="143595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ighlight and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38EEC9-4E56-AD43-9ABD-0EF7C06118A3}"/>
              </a:ext>
            </a:extLst>
          </p:cNvPr>
          <p:cNvSpPr>
            <a:spLocks noGrp="1"/>
          </p:cNvSpPr>
          <p:nvPr>
            <p:ph type="sldNum" sz="quarter" idx="10"/>
          </p:nvPr>
        </p:nvSpPr>
        <p:spPr/>
        <p:txBody>
          <a:bodyPr/>
          <a:lstStyle/>
          <a:p>
            <a:fld id="{170862A5-B9BF-49AD-B48A-0A94CACC0B01}" type="slidenum">
              <a:rPr lang="en-US" smtClean="0"/>
              <a:t>‹#›</a:t>
            </a:fld>
            <a:endParaRPr lang="en-US" dirty="0"/>
          </a:p>
        </p:txBody>
      </p:sp>
      <p:sp>
        <p:nvSpPr>
          <p:cNvPr id="7" name="Title Placeholder 1">
            <a:extLst>
              <a:ext uri="{FF2B5EF4-FFF2-40B4-BE49-F238E27FC236}">
                <a16:creationId xmlns:a16="http://schemas.microsoft.com/office/drawing/2014/main" id="{A864187F-0EF2-F04A-B5CB-FB635B8737A6}"/>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8" name="Text Placeholder 2">
            <a:extLst>
              <a:ext uri="{FF2B5EF4-FFF2-40B4-BE49-F238E27FC236}">
                <a16:creationId xmlns:a16="http://schemas.microsoft.com/office/drawing/2014/main" id="{442F5FE6-3095-084A-83B6-986F6A3E47D6}"/>
              </a:ext>
            </a:extLst>
          </p:cNvPr>
          <p:cNvSpPr>
            <a:spLocks noGrp="1"/>
          </p:cNvSpPr>
          <p:nvPr>
            <p:ph idx="1" hasCustomPrompt="1"/>
          </p:nvPr>
        </p:nvSpPr>
        <p:spPr>
          <a:xfrm>
            <a:off x="824846" y="1147023"/>
            <a:ext cx="4346378" cy="4726651"/>
          </a:xfrm>
          <a:prstGeom prst="rect">
            <a:avLst/>
          </a:prstGeom>
        </p:spPr>
        <p:txBody>
          <a:bodyPr vert="horz" lIns="91440" tIns="45720" rIns="91440" bIns="45720" rtlCol="0">
            <a:normAutofit/>
          </a:bodyPr>
          <a:lstStyle>
            <a:lvl1pPr marL="0" indent="0">
              <a:lnSpc>
                <a:spcPct val="100000"/>
              </a:lnSpc>
              <a:buNone/>
              <a:defRPr/>
            </a:lvl1pPr>
            <a:lvl2pPr marL="457200" indent="0">
              <a:buNone/>
              <a:defRPr/>
            </a:lvl2pPr>
          </a:lstStyle>
          <a:p>
            <a:pPr lvl="0"/>
            <a:r>
              <a:rPr lang="en-US" dirty="0"/>
              <a:t>Click to edit Master text styles</a:t>
            </a:r>
          </a:p>
        </p:txBody>
      </p:sp>
      <p:sp>
        <p:nvSpPr>
          <p:cNvPr id="9" name="Text Placeholder 2">
            <a:extLst>
              <a:ext uri="{FF2B5EF4-FFF2-40B4-BE49-F238E27FC236}">
                <a16:creationId xmlns:a16="http://schemas.microsoft.com/office/drawing/2014/main" id="{122C73DE-2B98-1E43-9745-F92A04E47B3F}"/>
              </a:ext>
            </a:extLst>
          </p:cNvPr>
          <p:cNvSpPr>
            <a:spLocks noGrp="1"/>
          </p:cNvSpPr>
          <p:nvPr>
            <p:ph idx="11" hasCustomPrompt="1"/>
          </p:nvPr>
        </p:nvSpPr>
        <p:spPr>
          <a:xfrm>
            <a:off x="5728136" y="1147023"/>
            <a:ext cx="5625663" cy="4726650"/>
          </a:xfrm>
          <a:prstGeom prst="rect">
            <a:avLst/>
          </a:prstGeom>
        </p:spPr>
        <p:txBody>
          <a:bodyPr vert="horz" lIns="91440" tIns="45720" rIns="91440" bIns="45720" rtlCol="0">
            <a:normAutofit/>
          </a:bodyPr>
          <a:lstStyle>
            <a:lvl1pPr marL="0" indent="0">
              <a:lnSpc>
                <a:spcPct val="120000"/>
              </a:lnSpc>
              <a:buFont typeface="Arial" panose="020B0604020202020204" pitchFamily="34" charset="0"/>
              <a:buNone/>
              <a:defRPr sz="1600">
                <a:solidFill>
                  <a:srgbClr val="6A7278"/>
                </a:solidFill>
              </a:defRPr>
            </a:lvl1pPr>
            <a:lvl2pPr>
              <a:defRPr sz="1800">
                <a:solidFill>
                  <a:srgbClr val="6A7278"/>
                </a:solidFill>
              </a:defRPr>
            </a:lvl2pPr>
            <a:lvl3pPr>
              <a:defRPr sz="1800">
                <a:solidFill>
                  <a:srgbClr val="6A7278"/>
                </a:solidFill>
              </a:defRPr>
            </a:lvl3pPr>
            <a:lvl4pPr>
              <a:defRPr sz="1800">
                <a:solidFill>
                  <a:srgbClr val="6A7278"/>
                </a:solidFill>
              </a:defRPr>
            </a:lvl4pPr>
            <a:lvl5pPr>
              <a:defRPr sz="1800">
                <a:solidFill>
                  <a:srgbClr val="6A7278"/>
                </a:solidFill>
              </a:defRPr>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8006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hoto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5" name="Text Placeholder 4">
            <a:extLst>
              <a:ext uri="{FF2B5EF4-FFF2-40B4-BE49-F238E27FC236}">
                <a16:creationId xmlns:a16="http://schemas.microsoft.com/office/drawing/2014/main" id="{144644FA-7648-0A43-A345-7A5EA5DA2C3C}"/>
              </a:ext>
            </a:extLst>
          </p:cNvPr>
          <p:cNvSpPr>
            <a:spLocks noGrp="1"/>
          </p:cNvSpPr>
          <p:nvPr>
            <p:ph type="body" sz="quarter" idx="13"/>
          </p:nvPr>
        </p:nvSpPr>
        <p:spPr>
          <a:xfrm>
            <a:off x="838200" y="1057522"/>
            <a:ext cx="5741275" cy="1733179"/>
          </a:xfrm>
        </p:spPr>
        <p:txBody>
          <a:bodyPr>
            <a:normAutofit/>
          </a:bodyPr>
          <a:lstStyle>
            <a:lvl1pPr marL="0" indent="0">
              <a:lnSpc>
                <a:spcPct val="100000"/>
              </a:lnSpc>
              <a:buNone/>
              <a:defRPr sz="2000">
                <a:solidFill>
                  <a:srgbClr val="5595AC"/>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p:txBody>
      </p:sp>
      <p:sp>
        <p:nvSpPr>
          <p:cNvPr id="16" name="Text Placeholder 4">
            <a:extLst>
              <a:ext uri="{FF2B5EF4-FFF2-40B4-BE49-F238E27FC236}">
                <a16:creationId xmlns:a16="http://schemas.microsoft.com/office/drawing/2014/main" id="{3FB4D0CD-B341-D548-9B4D-961A92CD42C0}"/>
              </a:ext>
            </a:extLst>
          </p:cNvPr>
          <p:cNvSpPr>
            <a:spLocks noGrp="1"/>
          </p:cNvSpPr>
          <p:nvPr>
            <p:ph type="body" sz="quarter" idx="16"/>
          </p:nvPr>
        </p:nvSpPr>
        <p:spPr>
          <a:xfrm>
            <a:off x="838200" y="2913042"/>
            <a:ext cx="5741275" cy="3072124"/>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FB8D763E-D6E0-774D-AF19-B140909726E4}"/>
              </a:ext>
            </a:extLst>
          </p:cNvPr>
          <p:cNvSpPr>
            <a:spLocks noGrp="1"/>
          </p:cNvSpPr>
          <p:nvPr>
            <p:ph type="pic" sz="quarter" idx="17"/>
          </p:nvPr>
        </p:nvSpPr>
        <p:spPr>
          <a:xfrm>
            <a:off x="7010400" y="1057522"/>
            <a:ext cx="4800600" cy="2371478"/>
          </a:xfrm>
        </p:spPr>
        <p:txBody>
          <a:bodyPr/>
          <a:lstStyle/>
          <a:p>
            <a:endParaRPr lang="en-US"/>
          </a:p>
        </p:txBody>
      </p:sp>
      <p:sp>
        <p:nvSpPr>
          <p:cNvPr id="17" name="Picture Placeholder 6">
            <a:extLst>
              <a:ext uri="{FF2B5EF4-FFF2-40B4-BE49-F238E27FC236}">
                <a16:creationId xmlns:a16="http://schemas.microsoft.com/office/drawing/2014/main" id="{40D73DB1-CCC9-CC44-99C6-DEA8015D8013}"/>
              </a:ext>
            </a:extLst>
          </p:cNvPr>
          <p:cNvSpPr>
            <a:spLocks noGrp="1"/>
          </p:cNvSpPr>
          <p:nvPr>
            <p:ph type="pic" sz="quarter" idx="18"/>
          </p:nvPr>
        </p:nvSpPr>
        <p:spPr>
          <a:xfrm>
            <a:off x="7010400" y="3613688"/>
            <a:ext cx="4800600" cy="2371478"/>
          </a:xfrm>
        </p:spPr>
        <p:txBody>
          <a:bodyPr/>
          <a:lstStyle/>
          <a:p>
            <a:endParaRPr lang="en-US"/>
          </a:p>
        </p:txBody>
      </p:sp>
    </p:spTree>
    <p:extLst>
      <p:ext uri="{BB962C8B-B14F-4D97-AF65-F5344CB8AC3E}">
        <p14:creationId xmlns:p14="http://schemas.microsoft.com/office/powerpoint/2010/main" val="212360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4" name="Picture Placeholder 3">
            <a:extLst>
              <a:ext uri="{FF2B5EF4-FFF2-40B4-BE49-F238E27FC236}">
                <a16:creationId xmlns:a16="http://schemas.microsoft.com/office/drawing/2014/main" id="{0E7DED79-22D7-D84F-90B3-9DFB203CEF1D}"/>
              </a:ext>
            </a:extLst>
          </p:cNvPr>
          <p:cNvSpPr>
            <a:spLocks noGrp="1"/>
          </p:cNvSpPr>
          <p:nvPr>
            <p:ph type="pic" sz="quarter" idx="11"/>
          </p:nvPr>
        </p:nvSpPr>
        <p:spPr>
          <a:xfrm>
            <a:off x="0" y="1181100"/>
            <a:ext cx="12192000" cy="5676900"/>
          </a:xfrm>
        </p:spPr>
        <p:txBody>
          <a:bodyPr/>
          <a:lstStyle/>
          <a:p>
            <a:endParaRPr lang="en-US"/>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Tree>
    <p:extLst>
      <p:ext uri="{BB962C8B-B14F-4D97-AF65-F5344CB8AC3E}">
        <p14:creationId xmlns:p14="http://schemas.microsoft.com/office/powerpoint/2010/main" val="183300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Blu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15B4E5AE-096A-064B-870D-E50A40B4907D}"/>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2" name="Text Placeholder 4">
            <a:extLst>
              <a:ext uri="{FF2B5EF4-FFF2-40B4-BE49-F238E27FC236}">
                <a16:creationId xmlns:a16="http://schemas.microsoft.com/office/drawing/2014/main" id="{191B24EB-CE46-A340-BA32-23749E8CCB9E}"/>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762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lacehol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AAF1D2-79BC-294B-BCF7-80E46F303888}"/>
              </a:ext>
            </a:extLst>
          </p:cNvPr>
          <p:cNvSpPr/>
          <p:nvPr userDrawn="1"/>
        </p:nvSpPr>
        <p:spPr>
          <a:xfrm>
            <a:off x="7010400" y="0"/>
            <a:ext cx="5181600" cy="6858000"/>
          </a:xfrm>
          <a:prstGeom prst="rect">
            <a:avLst/>
          </a:prstGeom>
          <a:solidFill>
            <a:srgbClr val="5595AC"/>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a:extLst>
              <a:ext uri="{FF2B5EF4-FFF2-40B4-BE49-F238E27FC236}">
                <a16:creationId xmlns:a16="http://schemas.microsoft.com/office/drawing/2014/main" id="{91972B05-1D0F-F74E-BD9A-4731354560E6}"/>
              </a:ext>
            </a:extLst>
          </p:cNvPr>
          <p:cNvSpPr>
            <a:spLocks noGrp="1"/>
          </p:cNvSpPr>
          <p:nvPr>
            <p:ph idx="1" hasCustomPrompt="1"/>
          </p:nvPr>
        </p:nvSpPr>
        <p:spPr>
          <a:xfrm>
            <a:off x="7445408" y="935182"/>
            <a:ext cx="4123672" cy="4970766"/>
          </a:xfrm>
          <a:prstGeom prst="rect">
            <a:avLst/>
          </a:prstGeom>
        </p:spPr>
        <p:txBody>
          <a:bodyPr vert="horz" lIns="91440" tIns="45720" rIns="91440" bIns="45720" rtlCol="0">
            <a:normAutofit/>
          </a:bodyPr>
          <a:lstStyle>
            <a:lvl1pPr marL="0" indent="0">
              <a:lnSpc>
                <a:spcPct val="110000"/>
              </a:lnSpc>
              <a:buNone/>
              <a:defRPr sz="2400">
                <a:solidFill>
                  <a:schemeClr val="bg1"/>
                </a:solidFill>
                <a:latin typeface="Georgia" panose="02040502050405020303" pitchFamily="18" charset="0"/>
              </a:defRPr>
            </a:lvl1pPr>
            <a:lvl2pPr marL="457200" indent="0">
              <a:buNone/>
              <a:defRPr/>
            </a:lvl2pPr>
          </a:lstStyle>
          <a:p>
            <a:pPr lvl="0"/>
            <a:r>
              <a:rPr lang="en-US" dirty="0"/>
              <a:t>Click to edit Master text styles</a:t>
            </a:r>
          </a:p>
        </p:txBody>
      </p:sp>
      <p:sp>
        <p:nvSpPr>
          <p:cNvPr id="3" name="Slide Number Placeholder 2">
            <a:extLst>
              <a:ext uri="{FF2B5EF4-FFF2-40B4-BE49-F238E27FC236}">
                <a16:creationId xmlns:a16="http://schemas.microsoft.com/office/drawing/2014/main" id="{52CF3811-6341-0840-8BB2-76F02D9FE31E}"/>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3" name="Title Placeholder 1">
            <a:extLst>
              <a:ext uri="{FF2B5EF4-FFF2-40B4-BE49-F238E27FC236}">
                <a16:creationId xmlns:a16="http://schemas.microsoft.com/office/drawing/2014/main" id="{3589BC40-3C89-364B-815C-9DCBAA3B8162}"/>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4" name="Text Placeholder 4">
            <a:extLst>
              <a:ext uri="{FF2B5EF4-FFF2-40B4-BE49-F238E27FC236}">
                <a16:creationId xmlns:a16="http://schemas.microsoft.com/office/drawing/2014/main" id="{697144B4-FDBF-344C-B88E-9BAB1FDCC4E5}"/>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024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7" name="Picture Placeholder 33">
            <a:extLst>
              <a:ext uri="{FF2B5EF4-FFF2-40B4-BE49-F238E27FC236}">
                <a16:creationId xmlns:a16="http://schemas.microsoft.com/office/drawing/2014/main" id="{A0FCFC10-9D9A-AE4B-8815-525F14896C46}"/>
              </a:ext>
            </a:extLst>
          </p:cNvPr>
          <p:cNvSpPr>
            <a:spLocks noGrp="1"/>
          </p:cNvSpPr>
          <p:nvPr>
            <p:ph type="pic" sz="quarter" idx="13"/>
          </p:nvPr>
        </p:nvSpPr>
        <p:spPr>
          <a:xfrm>
            <a:off x="6276689" y="-6025"/>
            <a:ext cx="5915311" cy="6851607"/>
          </a:xfrm>
        </p:spPr>
        <p:txBody>
          <a:bodyPr/>
          <a:lstStyle/>
          <a:p>
            <a:endParaRPr lang="en-US" dirty="0"/>
          </a:p>
        </p:txBody>
      </p:sp>
      <p:sp>
        <p:nvSpPr>
          <p:cNvPr id="6" name="Rectangle 5">
            <a:extLst>
              <a:ext uri="{FF2B5EF4-FFF2-40B4-BE49-F238E27FC236}">
                <a16:creationId xmlns:a16="http://schemas.microsoft.com/office/drawing/2014/main" id="{0F101D92-2E8A-3E47-8A47-F4061B4D227D}"/>
              </a:ext>
            </a:extLst>
          </p:cNvPr>
          <p:cNvSpPr/>
          <p:nvPr userDrawn="1"/>
        </p:nvSpPr>
        <p:spPr>
          <a:xfrm>
            <a:off x="0" y="1828800"/>
            <a:ext cx="7366000" cy="3263900"/>
          </a:xfrm>
          <a:prstGeom prst="rect">
            <a:avLst/>
          </a:prstGeom>
          <a:solidFill>
            <a:schemeClr val="bg1"/>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43DF6B86-5239-2340-ABE1-8DB7A96BE02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6194" y="88900"/>
            <a:ext cx="5707216" cy="2222500"/>
          </a:xfrm>
          <a:prstGeom prst="rect">
            <a:avLst/>
          </a:prstGeom>
        </p:spPr>
      </p:pic>
      <p:pic>
        <p:nvPicPr>
          <p:cNvPr id="21" name="Picture 20">
            <a:extLst>
              <a:ext uri="{FF2B5EF4-FFF2-40B4-BE49-F238E27FC236}">
                <a16:creationId xmlns:a16="http://schemas.microsoft.com/office/drawing/2014/main" id="{2481820D-9068-8D4C-97F2-A2BEEA596E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1248" y="5930303"/>
            <a:ext cx="2138508" cy="556958"/>
          </a:xfrm>
          <a:prstGeom prst="rect">
            <a:avLst/>
          </a:prstGeom>
        </p:spPr>
      </p:pic>
    </p:spTree>
    <p:extLst>
      <p:ext uri="{BB962C8B-B14F-4D97-AF65-F5344CB8AC3E}">
        <p14:creationId xmlns:p14="http://schemas.microsoft.com/office/powerpoint/2010/main" val="307517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067800" y="6356350"/>
            <a:ext cx="2743200" cy="365125"/>
          </a:xfrm>
          <a:prstGeom prst="rect">
            <a:avLst/>
          </a:prstGeom>
        </p:spPr>
        <p:txBody>
          <a:bodyPr/>
          <a:lstStyle>
            <a:lvl1pPr algn="r">
              <a:defRPr sz="1200">
                <a:solidFill>
                  <a:srgbClr val="6A7278"/>
                </a:solidFill>
                <a:latin typeface="Arial" panose="020B0604020202020204" pitchFamily="34" charset="0"/>
                <a:cs typeface="Arial" panose="020B0604020202020204" pitchFamily="34" charset="0"/>
              </a:defRPr>
            </a:lvl1pPr>
          </a:lstStyle>
          <a:p>
            <a:fld id="{170862A5-B9BF-49AD-B48A-0A94CACC0B01}" type="slidenum">
              <a:rPr lang="en-US" smtClean="0"/>
              <a:pPr/>
              <a:t>‹#›</a:t>
            </a:fld>
            <a:endParaRPr lang="en-US" dirty="0"/>
          </a:p>
        </p:txBody>
      </p:sp>
      <p:sp>
        <p:nvSpPr>
          <p:cNvPr id="7" name="Title Placeholder 1">
            <a:extLst>
              <a:ext uri="{FF2B5EF4-FFF2-40B4-BE49-F238E27FC236}">
                <a16:creationId xmlns:a16="http://schemas.microsoft.com/office/drawing/2014/main" id="{2CD91EEC-B729-894E-9069-D1575E1B3C84}"/>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17865578"/>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73" r:id="rId3"/>
    <p:sldLayoutId id="2147483680" r:id="rId4"/>
    <p:sldLayoutId id="2147483696" r:id="rId5"/>
    <p:sldLayoutId id="2147483678" r:id="rId6"/>
    <p:sldLayoutId id="2147483674" r:id="rId7"/>
    <p:sldLayoutId id="2147483695"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1200" b="1" i="0" kern="1200">
          <a:solidFill>
            <a:srgbClr val="6A7278"/>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400" kern="1200">
          <a:solidFill>
            <a:srgbClr val="5595AC"/>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mailto:robert.byles@ssaihq.com" TargetMode="External"/><Relationship Id="rId3" Type="http://schemas.openxmlformats.org/officeDocument/2006/relationships/image" Target="../media/image62.jpeg"/><Relationship Id="rId7" Type="http://schemas.openxmlformats.org/officeDocument/2006/relationships/image" Target="../media/image64.jpeg"/><Relationship Id="rId12" Type="http://schemas.openxmlformats.org/officeDocument/2006/relationships/hyperlink" Target="mailto:jolona.davis@ssaihq.com" TargetMode="External"/><Relationship Id="rId2" Type="http://schemas.openxmlformats.org/officeDocument/2006/relationships/image" Target="../media/image45.jpeg"/><Relationship Id="rId1" Type="http://schemas.openxmlformats.org/officeDocument/2006/relationships/slideLayout" Target="../slideLayouts/slideLayout5.xml"/><Relationship Id="rId6" Type="http://schemas.openxmlformats.org/officeDocument/2006/relationships/image" Target="../media/image63.jpeg"/><Relationship Id="rId11" Type="http://schemas.openxmlformats.org/officeDocument/2006/relationships/image" Target="../media/image66.jpeg"/><Relationship Id="rId5" Type="http://schemas.openxmlformats.org/officeDocument/2006/relationships/hyperlink" Target="mailto:Stephanie.Burke@ssiahq.com" TargetMode="External"/><Relationship Id="rId10" Type="http://schemas.openxmlformats.org/officeDocument/2006/relationships/hyperlink" Target="mailto:celeste.gambino@ssaihq.com" TargetMode="External"/><Relationship Id="rId4" Type="http://schemas.openxmlformats.org/officeDocument/2006/relationships/hyperlink" Target="mailto:Amanda.L.Clayton@nasa.gov" TargetMode="External"/><Relationship Id="rId9" Type="http://schemas.openxmlformats.org/officeDocument/2006/relationships/image" Target="../media/image65.png"/></Relationships>
</file>

<file path=ppt/slides/_rels/slide12.xml.rels><?xml version="1.0" encoding="UTF-8" standalone="yes"?>
<Relationships xmlns="http://schemas.openxmlformats.org/package/2006/relationships"><Relationship Id="rId8" Type="http://schemas.openxmlformats.org/officeDocument/2006/relationships/hyperlink" Target="http://www.linkedin.com/groups/4343498" TargetMode="External"/><Relationship Id="rId3" Type="http://schemas.openxmlformats.org/officeDocument/2006/relationships/hyperlink" Target="https://www.facebook.com/groups/387243741376125/" TargetMode="External"/><Relationship Id="rId7" Type="http://schemas.openxmlformats.org/officeDocument/2006/relationships/hyperlink" Target="http://www.youtube.com/user/NASADEVELOP" TargetMode="External"/><Relationship Id="rId12" Type="http://schemas.openxmlformats.org/officeDocument/2006/relationships/image" Target="../media/image70.png"/><Relationship Id="rId2" Type="http://schemas.openxmlformats.org/officeDocument/2006/relationships/hyperlink" Target="http://www.facebook.com/developnationalprogram" TargetMode="External"/><Relationship Id="rId1" Type="http://schemas.openxmlformats.org/officeDocument/2006/relationships/slideLayout" Target="../slideLayouts/slideLayout3.xml"/><Relationship Id="rId6" Type="http://schemas.openxmlformats.org/officeDocument/2006/relationships/image" Target="../media/image68.jpeg"/><Relationship Id="rId11" Type="http://schemas.openxmlformats.org/officeDocument/2006/relationships/hyperlink" Target="https://twitter.com/NASA_DEVELOP?lang=en" TargetMode="External"/><Relationship Id="rId5" Type="http://schemas.openxmlformats.org/officeDocument/2006/relationships/image" Target="../media/image67.png"/><Relationship Id="rId10" Type="http://schemas.openxmlformats.org/officeDocument/2006/relationships/image" Target="../media/image69.png"/><Relationship Id="rId4" Type="http://schemas.openxmlformats.org/officeDocument/2006/relationships/hyperlink" Target="http://twitter.com/#!/nasa_develop" TargetMode="External"/><Relationship Id="rId9" Type="http://schemas.openxmlformats.org/officeDocument/2006/relationships/hyperlink" Target="https://www.facebook.com/developnationalprogra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gif"/><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image" Target="../media/image21.wmf"/><Relationship Id="rId1" Type="http://schemas.openxmlformats.org/officeDocument/2006/relationships/slideLayout" Target="../slideLayouts/slideLayout3.xml"/><Relationship Id="rId6" Type="http://schemas.openxmlformats.org/officeDocument/2006/relationships/image" Target="../media/image25.wmf"/><Relationship Id="rId5" Type="http://schemas.openxmlformats.org/officeDocument/2006/relationships/image" Target="../media/image24.wmf"/><Relationship Id="rId10" Type="http://schemas.openxmlformats.org/officeDocument/2006/relationships/image" Target="../media/image29.png"/><Relationship Id="rId4" Type="http://schemas.openxmlformats.org/officeDocument/2006/relationships/image" Target="../media/image23.wmf"/><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jpeg"/><Relationship Id="rId18" Type="http://schemas.openxmlformats.org/officeDocument/2006/relationships/image" Target="../media/image47.jpeg"/><Relationship Id="rId3" Type="http://schemas.openxmlformats.org/officeDocument/2006/relationships/image" Target="../media/image32.jpeg"/><Relationship Id="rId21" Type="http://schemas.openxmlformats.org/officeDocument/2006/relationships/image" Target="../media/image50.jpeg"/><Relationship Id="rId7" Type="http://schemas.openxmlformats.org/officeDocument/2006/relationships/image" Target="../media/image36.jpeg"/><Relationship Id="rId12" Type="http://schemas.openxmlformats.org/officeDocument/2006/relationships/image" Target="../media/image41.jpeg"/><Relationship Id="rId17" Type="http://schemas.openxmlformats.org/officeDocument/2006/relationships/image" Target="../media/image46.jpeg"/><Relationship Id="rId2" Type="http://schemas.openxmlformats.org/officeDocument/2006/relationships/image" Target="../media/image31.png"/><Relationship Id="rId16" Type="http://schemas.openxmlformats.org/officeDocument/2006/relationships/image" Target="../media/image45.jpeg"/><Relationship Id="rId20" Type="http://schemas.openxmlformats.org/officeDocument/2006/relationships/image" Target="../media/image49.jpeg"/><Relationship Id="rId1" Type="http://schemas.openxmlformats.org/officeDocument/2006/relationships/slideLayout" Target="../slideLayouts/slideLayout3.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jpeg"/><Relationship Id="rId15" Type="http://schemas.openxmlformats.org/officeDocument/2006/relationships/image" Target="../media/image44.jpeg"/><Relationship Id="rId10" Type="http://schemas.openxmlformats.org/officeDocument/2006/relationships/image" Target="../media/image39.jpeg"/><Relationship Id="rId19" Type="http://schemas.openxmlformats.org/officeDocument/2006/relationships/image" Target="../media/image48.png"/><Relationship Id="rId4" Type="http://schemas.openxmlformats.org/officeDocument/2006/relationships/image" Target="../media/image33.jpeg"/><Relationship Id="rId9" Type="http://schemas.openxmlformats.org/officeDocument/2006/relationships/image" Target="../media/image38.png"/><Relationship Id="rId14" Type="http://schemas.openxmlformats.org/officeDocument/2006/relationships/image" Target="../media/image43.jpeg"/><Relationship Id="rId22" Type="http://schemas.openxmlformats.org/officeDocument/2006/relationships/image" Target="../media/image5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52.jpeg"/><Relationship Id="rId1" Type="http://schemas.openxmlformats.org/officeDocument/2006/relationships/slideLayout" Target="../slideLayouts/slideLayout3.xml"/><Relationship Id="rId6" Type="http://schemas.openxmlformats.org/officeDocument/2006/relationships/image" Target="../media/image56.jpeg"/><Relationship Id="rId11" Type="http://schemas.openxmlformats.org/officeDocument/2006/relationships/image" Target="../media/image61.jpeg"/><Relationship Id="rId5" Type="http://schemas.openxmlformats.org/officeDocument/2006/relationships/image" Target="../media/image55.jpeg"/><Relationship Id="rId10" Type="http://schemas.openxmlformats.org/officeDocument/2006/relationships/image" Target="../media/image60.jpeg"/><Relationship Id="rId4" Type="http://schemas.openxmlformats.org/officeDocument/2006/relationships/image" Target="../media/image54.jpeg"/><Relationship Id="rId9" Type="http://schemas.openxmlformats.org/officeDocument/2006/relationships/image" Target="../media/image5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1971F-2155-EF40-AC00-A685D9DFC502}"/>
              </a:ext>
            </a:extLst>
          </p:cNvPr>
          <p:cNvSpPr>
            <a:spLocks noGrp="1"/>
          </p:cNvSpPr>
          <p:nvPr>
            <p:ph type="body" sz="quarter" idx="11"/>
          </p:nvPr>
        </p:nvSpPr>
        <p:spPr>
          <a:xfrm>
            <a:off x="577607" y="3958389"/>
            <a:ext cx="5749451" cy="1649081"/>
          </a:xfrm>
        </p:spPr>
        <p:txBody>
          <a:bodyPr>
            <a:normAutofit/>
          </a:bodyPr>
          <a:lstStyle/>
          <a:p>
            <a:r>
              <a:rPr lang="en-US" sz="3600" dirty="0">
                <a:solidFill>
                  <a:schemeClr val="tx1">
                    <a:lumMod val="65000"/>
                    <a:lumOff val="35000"/>
                  </a:schemeClr>
                </a:solidFill>
              </a:rPr>
              <a:t>DEVELOP National Orientation (2022)</a:t>
            </a:r>
          </a:p>
          <a:p>
            <a:r>
              <a:rPr lang="en-US" sz="2800" b="0" dirty="0">
                <a:solidFill>
                  <a:schemeClr val="tx1">
                    <a:lumMod val="65000"/>
                    <a:lumOff val="35000"/>
                  </a:schemeClr>
                </a:solidFill>
              </a:rPr>
              <a:t>Module 2. About DEVELOP</a:t>
            </a:r>
            <a:endParaRPr lang="en-US" sz="3600" b="0" dirty="0">
              <a:solidFill>
                <a:schemeClr val="tx1">
                  <a:lumMod val="65000"/>
                  <a:lumOff val="35000"/>
                </a:schemeClr>
              </a:solidFill>
            </a:endParaRPr>
          </a:p>
        </p:txBody>
      </p:sp>
      <p:pic>
        <p:nvPicPr>
          <p:cNvPr id="15" name="Picture 14">
            <a:extLst>
              <a:ext uri="{FF2B5EF4-FFF2-40B4-BE49-F238E27FC236}">
                <a16:creationId xmlns:a16="http://schemas.microsoft.com/office/drawing/2014/main" id="{0BBF13CA-D323-884F-9BC9-4213352EF1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607" y="5855346"/>
            <a:ext cx="2138508" cy="556958"/>
          </a:xfrm>
          <a:prstGeom prst="rect">
            <a:avLst/>
          </a:prstGeom>
        </p:spPr>
      </p:pic>
      <p:pic>
        <p:nvPicPr>
          <p:cNvPr id="4" name="Picture 3">
            <a:extLst>
              <a:ext uri="{FF2B5EF4-FFF2-40B4-BE49-F238E27FC236}">
                <a16:creationId xmlns:a16="http://schemas.microsoft.com/office/drawing/2014/main" id="{1390E661-B04A-4748-821C-6BF571D59AB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5400000">
            <a:off x="5989118" y="655120"/>
            <a:ext cx="6858000" cy="5547763"/>
          </a:xfrm>
          <a:prstGeom prst="rect">
            <a:avLst/>
          </a:prstGeom>
        </p:spPr>
      </p:pic>
    </p:spTree>
    <p:extLst>
      <p:ext uri="{BB962C8B-B14F-4D97-AF65-F5344CB8AC3E}">
        <p14:creationId xmlns:p14="http://schemas.microsoft.com/office/powerpoint/2010/main" val="260352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t>ABOUT DEVELOP</a:t>
            </a:r>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200" y="771334"/>
            <a:ext cx="10712117" cy="820004"/>
          </a:xfrm>
        </p:spPr>
        <p:txBody>
          <a:bodyPr anchor="ctr">
            <a:normAutofit/>
          </a:bodyPr>
          <a:lstStyle/>
          <a:p>
            <a:r>
              <a:rPr lang="en-US" altLang="en-US" sz="3200" dirty="0"/>
              <a:t>National POCs</a:t>
            </a:r>
            <a:endParaRPr lang="en-US" sz="3200" dirty="0"/>
          </a:p>
        </p:txBody>
      </p:sp>
      <p:sp>
        <p:nvSpPr>
          <p:cNvPr id="6" name="Rounded Rectangle 46">
            <a:extLst>
              <a:ext uri="{FF2B5EF4-FFF2-40B4-BE49-F238E27FC236}">
                <a16:creationId xmlns:a16="http://schemas.microsoft.com/office/drawing/2014/main" id="{43C13645-35C0-4EFE-BF5E-78EEA586082D}"/>
              </a:ext>
            </a:extLst>
          </p:cNvPr>
          <p:cNvSpPr/>
          <p:nvPr/>
        </p:nvSpPr>
        <p:spPr>
          <a:xfrm>
            <a:off x="1163369" y="2919447"/>
            <a:ext cx="9601200" cy="3474720"/>
          </a:xfrm>
          <a:prstGeom prst="roundRect">
            <a:avLst>
              <a:gd name="adj" fmla="val 5916"/>
            </a:avLst>
          </a:prstGeom>
          <a:solidFill>
            <a:srgbClr val="18133C"/>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entury Gothic" charset="0"/>
              <a:ea typeface="Century Gothic" charset="0"/>
              <a:cs typeface="Century Gothic" charset="0"/>
            </a:endParaRPr>
          </a:p>
        </p:txBody>
      </p:sp>
      <p:sp>
        <p:nvSpPr>
          <p:cNvPr id="7" name="TextBox 6">
            <a:extLst>
              <a:ext uri="{FF2B5EF4-FFF2-40B4-BE49-F238E27FC236}">
                <a16:creationId xmlns:a16="http://schemas.microsoft.com/office/drawing/2014/main" id="{1AD0AF80-1C4F-4E0D-929A-6D8C35159B8D}"/>
              </a:ext>
            </a:extLst>
          </p:cNvPr>
          <p:cNvSpPr txBox="1"/>
          <p:nvPr/>
        </p:nvSpPr>
        <p:spPr>
          <a:xfrm>
            <a:off x="1368999" y="3076510"/>
            <a:ext cx="1984247" cy="707886"/>
          </a:xfrm>
          <a:prstGeom prst="rect">
            <a:avLst/>
          </a:prstGeom>
          <a:noFill/>
        </p:spPr>
        <p:txBody>
          <a:bodyPr wrap="square" rtlCol="0">
            <a:spAutoFit/>
          </a:bodyPr>
          <a:lstStyle/>
          <a:p>
            <a:r>
              <a:rPr lang="en-US" sz="2000" b="1" dirty="0">
                <a:solidFill>
                  <a:schemeClr val="bg1"/>
                </a:solidFill>
                <a:latin typeface="Century Gothic" charset="0"/>
                <a:ea typeface="Century Gothic" charset="0"/>
                <a:cs typeface="Century Gothic" charset="0"/>
              </a:rPr>
              <a:t>DEVELOP Fellows</a:t>
            </a:r>
          </a:p>
        </p:txBody>
      </p:sp>
      <p:sp>
        <p:nvSpPr>
          <p:cNvPr id="8" name="Rounded Rectangular Callout 53">
            <a:extLst>
              <a:ext uri="{FF2B5EF4-FFF2-40B4-BE49-F238E27FC236}">
                <a16:creationId xmlns:a16="http://schemas.microsoft.com/office/drawing/2014/main" id="{E7A23D47-2E1F-43D3-A564-01A49E008ABB}"/>
              </a:ext>
            </a:extLst>
          </p:cNvPr>
          <p:cNvSpPr/>
          <p:nvPr/>
        </p:nvSpPr>
        <p:spPr>
          <a:xfrm>
            <a:off x="1163369" y="1531740"/>
            <a:ext cx="9586989" cy="1283528"/>
          </a:xfrm>
          <a:prstGeom prst="wedgeRoundRectCallout">
            <a:avLst>
              <a:gd name="adj1" fmla="val -20210"/>
              <a:gd name="adj2" fmla="val 76469"/>
              <a:gd name="adj3" fmla="val 16667"/>
            </a:avLst>
          </a:prstGeom>
          <a:solidFill>
            <a:srgbClr val="0061AA"/>
          </a:solidFill>
          <a:ln w="25400">
            <a:solidFill>
              <a:schemeClr val="bg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9" name="TextBox 8">
            <a:extLst>
              <a:ext uri="{FF2B5EF4-FFF2-40B4-BE49-F238E27FC236}">
                <a16:creationId xmlns:a16="http://schemas.microsoft.com/office/drawing/2014/main" id="{9AED34AA-6371-4BCD-9137-B6311A49D7EB}"/>
              </a:ext>
            </a:extLst>
          </p:cNvPr>
          <p:cNvSpPr txBox="1"/>
          <p:nvPr/>
        </p:nvSpPr>
        <p:spPr>
          <a:xfrm>
            <a:off x="1368999" y="1860437"/>
            <a:ext cx="1349057" cy="707886"/>
          </a:xfrm>
          <a:prstGeom prst="rect">
            <a:avLst/>
          </a:prstGeom>
          <a:noFill/>
        </p:spPr>
        <p:txBody>
          <a:bodyPr wrap="square" rtlCol="0">
            <a:spAutoFit/>
          </a:bodyPr>
          <a:lstStyle/>
          <a:p>
            <a:r>
              <a:rPr lang="en-US" sz="2000" b="1" dirty="0">
                <a:solidFill>
                  <a:schemeClr val="bg1"/>
                </a:solidFill>
                <a:latin typeface="Century Gothic" charset="0"/>
                <a:ea typeface="Century Gothic" charset="0"/>
                <a:cs typeface="Century Gothic" charset="0"/>
              </a:rPr>
              <a:t>DEVELOP</a:t>
            </a:r>
          </a:p>
          <a:p>
            <a:r>
              <a:rPr lang="en-US" sz="2000" b="1" dirty="0">
                <a:solidFill>
                  <a:schemeClr val="bg1"/>
                </a:solidFill>
                <a:latin typeface="Century Gothic" charset="0"/>
                <a:ea typeface="Century Gothic" charset="0"/>
                <a:cs typeface="Century Gothic" charset="0"/>
              </a:rPr>
              <a:t>NPO</a:t>
            </a:r>
          </a:p>
        </p:txBody>
      </p:sp>
      <p:grpSp>
        <p:nvGrpSpPr>
          <p:cNvPr id="10" name="Group 9">
            <a:extLst>
              <a:ext uri="{FF2B5EF4-FFF2-40B4-BE49-F238E27FC236}">
                <a16:creationId xmlns:a16="http://schemas.microsoft.com/office/drawing/2014/main" id="{4767C843-816F-4A95-B934-4F1D2EE417BD}"/>
              </a:ext>
            </a:extLst>
          </p:cNvPr>
          <p:cNvGrpSpPr/>
          <p:nvPr/>
        </p:nvGrpSpPr>
        <p:grpSpPr>
          <a:xfrm>
            <a:off x="5710701" y="1720409"/>
            <a:ext cx="2261584" cy="4153007"/>
            <a:chOff x="4982343" y="1291987"/>
            <a:chExt cx="2261584" cy="4153007"/>
          </a:xfrm>
        </p:grpSpPr>
        <p:sp>
          <p:nvSpPr>
            <p:cNvPr id="11" name="Rectangle 10">
              <a:extLst>
                <a:ext uri="{FF2B5EF4-FFF2-40B4-BE49-F238E27FC236}">
                  <a16:creationId xmlns:a16="http://schemas.microsoft.com/office/drawing/2014/main" id="{8E64A7A1-D2D1-42A5-8549-EE015D42FB7C}"/>
                </a:ext>
              </a:extLst>
            </p:cNvPr>
            <p:cNvSpPr/>
            <p:nvPr/>
          </p:nvSpPr>
          <p:spPr>
            <a:xfrm>
              <a:off x="4982343" y="1291987"/>
              <a:ext cx="1888557" cy="954053"/>
            </a:xfrm>
            <a:prstGeom prst="rect">
              <a:avLst/>
            </a:prstGeom>
          </p:spPr>
          <p:txBody>
            <a:bodyPr wrap="square" lIns="91387" tIns="45693" rIns="91387" bIns="45693" anchor="t">
              <a:spAutoFit/>
            </a:bodyPr>
            <a:lstStyle/>
            <a:p>
              <a:pPr marL="118745" indent="-118745" defTabSz="1018229">
                <a:buFont typeface="Arial" pitchFamily="34" charset="0"/>
                <a:buChar char="•"/>
              </a:pPr>
              <a:r>
                <a:rPr lang="en-US" sz="1400" b="1" dirty="0">
                  <a:solidFill>
                    <a:schemeClr val="bg1"/>
                  </a:solidFill>
                  <a:latin typeface="Century Gothic" charset="0"/>
                  <a:ea typeface="Century Gothic" charset="0"/>
                  <a:cs typeface="Century Gothic" charset="0"/>
                </a:rPr>
                <a:t>Karen </a:t>
              </a:r>
              <a:r>
                <a:rPr lang="en-US" sz="1400" b="1" dirty="0" err="1">
                  <a:solidFill>
                    <a:schemeClr val="bg1"/>
                  </a:solidFill>
                  <a:latin typeface="Century Gothic" charset="0"/>
                  <a:ea typeface="Century Gothic" charset="0"/>
                  <a:cs typeface="Century Gothic" charset="0"/>
                </a:rPr>
                <a:t>Allsbrook</a:t>
              </a:r>
              <a:endParaRPr lang="en-US" sz="1400" b="1" dirty="0">
                <a:solidFill>
                  <a:schemeClr val="bg1"/>
                </a:solidFill>
                <a:latin typeface="Century Gothic" charset="0"/>
                <a:ea typeface="Century Gothic" charset="0"/>
                <a:cs typeface="Century Gothic" charset="0"/>
              </a:endParaRPr>
            </a:p>
            <a:p>
              <a:pPr marL="118745" indent="-118745" defTabSz="1018229">
                <a:buFont typeface="Arial" pitchFamily="34" charset="0"/>
                <a:buChar char="•"/>
              </a:pPr>
              <a:r>
                <a:rPr lang="en-US" sz="1400" b="1" dirty="0">
                  <a:solidFill>
                    <a:schemeClr val="bg1"/>
                  </a:solidFill>
                  <a:latin typeface="Century Gothic" charset="0"/>
                  <a:ea typeface="Century Gothic" charset="0"/>
                  <a:cs typeface="Century Gothic" charset="0"/>
                </a:rPr>
                <a:t>Amanda Clayton</a:t>
              </a:r>
              <a:endParaRPr lang="en-US" sz="2000" dirty="0"/>
            </a:p>
            <a:p>
              <a:pPr marL="118745" indent="-118745" defTabSz="1018229">
                <a:buFont typeface="Arial" pitchFamily="34" charset="0"/>
                <a:buChar char="•"/>
              </a:pPr>
              <a:r>
                <a:rPr lang="en-US" sz="1400" b="1" dirty="0">
                  <a:solidFill>
                    <a:schemeClr val="bg1"/>
                  </a:solidFill>
                  <a:latin typeface="Century Gothic" charset="0"/>
                  <a:ea typeface="Century Gothic" charset="0"/>
                  <a:cs typeface="Century Gothic" charset="0"/>
                </a:rPr>
                <a:t>Danny Mangosing</a:t>
              </a:r>
            </a:p>
            <a:p>
              <a:pPr marL="118745" indent="-118745" defTabSz="1018229">
                <a:buFont typeface="Arial" pitchFamily="34" charset="0"/>
                <a:buChar char="•"/>
              </a:pPr>
              <a:r>
                <a:rPr lang="en-US" sz="1400" b="1" dirty="0">
                  <a:solidFill>
                    <a:schemeClr val="bg1"/>
                  </a:solidFill>
                  <a:latin typeface="Century Gothic"/>
                  <a:ea typeface="Century Gothic" charset="0"/>
                  <a:cs typeface="Century Gothic" charset="0"/>
                </a:rPr>
                <a:t>Stephanie Burke</a:t>
              </a:r>
              <a:endParaRPr lang="en-US" sz="1400" b="1" dirty="0">
                <a:solidFill>
                  <a:schemeClr val="bg1"/>
                </a:solidFill>
                <a:latin typeface="Century Gothic" charset="0"/>
                <a:ea typeface="Century Gothic" charset="0"/>
                <a:cs typeface="Century Gothic" charset="0"/>
              </a:endParaRPr>
            </a:p>
          </p:txBody>
        </p:sp>
        <p:sp>
          <p:nvSpPr>
            <p:cNvPr id="12" name="Rectangle 11">
              <a:extLst>
                <a:ext uri="{FF2B5EF4-FFF2-40B4-BE49-F238E27FC236}">
                  <a16:creationId xmlns:a16="http://schemas.microsoft.com/office/drawing/2014/main" id="{F3B1F73D-DD6C-402E-9C47-346094EB3ED0}"/>
                </a:ext>
              </a:extLst>
            </p:cNvPr>
            <p:cNvSpPr/>
            <p:nvPr/>
          </p:nvSpPr>
          <p:spPr>
            <a:xfrm>
              <a:off x="4982343" y="2767392"/>
              <a:ext cx="2261584" cy="2677602"/>
            </a:xfrm>
            <a:prstGeom prst="rect">
              <a:avLst/>
            </a:prstGeom>
          </p:spPr>
          <p:txBody>
            <a:bodyPr wrap="square" lIns="91387" tIns="45693" rIns="91387" bIns="45693">
              <a:spAutoFit/>
            </a:bodyPr>
            <a:lstStyle/>
            <a:p>
              <a:pPr defTabSz="1018229"/>
              <a:r>
                <a:rPr lang="en-US" sz="1400" b="1" u="sng" dirty="0">
                  <a:solidFill>
                    <a:schemeClr val="bg1"/>
                  </a:solidFill>
                  <a:latin typeface="Century Gothic" charset="0"/>
                  <a:ea typeface="Century Gothic" charset="0"/>
                  <a:cs typeface="Century Gothic" charset="0"/>
                </a:rPr>
                <a:t>Idaho – Pocatello</a:t>
              </a:r>
            </a:p>
            <a:p>
              <a:pPr defTabSz="1018229"/>
              <a:r>
                <a:rPr lang="en-US" sz="1400" dirty="0">
                  <a:solidFill>
                    <a:schemeClr val="bg1"/>
                  </a:solidFill>
                  <a:latin typeface="Century Gothic" charset="0"/>
                  <a:ea typeface="Century Gothic" charset="0"/>
                  <a:cs typeface="Century Gothic" charset="0"/>
                </a:rPr>
                <a:t>Brandy Nisbet-Wilcox</a:t>
              </a:r>
            </a:p>
            <a:p>
              <a:pPr defTabSz="1018229"/>
              <a:endParaRPr lang="en-US" sz="1400" b="1" u="sng" dirty="0">
                <a:solidFill>
                  <a:schemeClr val="bg1"/>
                </a:solidFill>
                <a:latin typeface="Century Gothic" charset="0"/>
                <a:ea typeface="Century Gothic" charset="0"/>
                <a:cs typeface="Century Gothic" charset="0"/>
              </a:endParaRPr>
            </a:p>
            <a:p>
              <a:pPr defTabSz="1018229"/>
              <a:r>
                <a:rPr lang="en-US" sz="1400" b="1" u="sng" dirty="0">
                  <a:solidFill>
                    <a:schemeClr val="bg1"/>
                  </a:solidFill>
                  <a:latin typeface="Century Gothic" charset="0"/>
                  <a:ea typeface="Century Gothic" charset="0"/>
                  <a:cs typeface="Century Gothic" charset="0"/>
                </a:rPr>
                <a:t>Maryland – Goddard </a:t>
              </a:r>
            </a:p>
            <a:p>
              <a:pPr defTabSz="1018229"/>
              <a:r>
                <a:rPr lang="en-US" sz="1400" dirty="0">
                  <a:solidFill>
                    <a:schemeClr val="bg1"/>
                  </a:solidFill>
                  <a:latin typeface="Century Gothic" charset="0"/>
                  <a:ea typeface="Century Gothic" charset="0"/>
                  <a:cs typeface="Century Gothic" charset="0"/>
                </a:rPr>
                <a:t>Nicole Ramberg-Pihl</a:t>
              </a:r>
            </a:p>
            <a:p>
              <a:pPr defTabSz="1018229"/>
              <a:endParaRPr lang="en-US" sz="1400" dirty="0">
                <a:solidFill>
                  <a:schemeClr val="bg1"/>
                </a:solidFill>
                <a:latin typeface="Century Gothic" charset="0"/>
                <a:ea typeface="Century Gothic" charset="0"/>
                <a:cs typeface="Century Gothic" charset="0"/>
              </a:endParaRPr>
            </a:p>
            <a:p>
              <a:pPr defTabSz="1018229"/>
              <a:r>
                <a:rPr lang="en-US" sz="1400" b="1" u="sng" dirty="0">
                  <a:solidFill>
                    <a:schemeClr val="bg1"/>
                  </a:solidFill>
                  <a:latin typeface="Century Gothic" charset="0"/>
                  <a:ea typeface="Century Gothic" charset="0"/>
                  <a:cs typeface="Century Gothic" charset="0"/>
                </a:rPr>
                <a:t>Massachusetts – Boston</a:t>
              </a:r>
            </a:p>
            <a:p>
              <a:pPr defTabSz="1018229"/>
              <a:r>
                <a:rPr lang="en-US" sz="1400" dirty="0">
                  <a:solidFill>
                    <a:schemeClr val="bg1"/>
                  </a:solidFill>
                  <a:latin typeface="Century Gothic" charset="0"/>
                  <a:ea typeface="Century Gothic" charset="0"/>
                  <a:cs typeface="Century Gothic" charset="0"/>
                </a:rPr>
                <a:t>Tyler Pantle</a:t>
              </a:r>
            </a:p>
            <a:p>
              <a:pPr defTabSz="1018229"/>
              <a:endParaRPr lang="en-US" sz="1400" dirty="0">
                <a:solidFill>
                  <a:schemeClr val="bg1"/>
                </a:solidFill>
                <a:latin typeface="Century Gothic" charset="0"/>
                <a:ea typeface="Century Gothic" charset="0"/>
                <a:cs typeface="Century Gothic" charset="0"/>
              </a:endParaRPr>
            </a:p>
            <a:p>
              <a:pPr defTabSz="1018229"/>
              <a:r>
                <a:rPr lang="en-US" sz="1400" b="1" u="sng" dirty="0">
                  <a:solidFill>
                    <a:schemeClr val="bg1"/>
                  </a:solidFill>
                  <a:latin typeface="Century Gothic" charset="0"/>
                  <a:ea typeface="Century Gothic" charset="0"/>
                  <a:cs typeface="Century Gothic" charset="0"/>
                </a:rPr>
                <a:t>North Carolina – NCEI </a:t>
              </a:r>
            </a:p>
            <a:p>
              <a:pPr defTabSz="1018229"/>
              <a:r>
                <a:rPr lang="en-US" sz="1400" dirty="0">
                  <a:solidFill>
                    <a:schemeClr val="bg1"/>
                  </a:solidFill>
                  <a:latin typeface="Century Gothic" charset="0"/>
                  <a:ea typeface="Century Gothic" charset="0"/>
                  <a:cs typeface="Century Gothic" charset="0"/>
                </a:rPr>
                <a:t>Katie Lange</a:t>
              </a:r>
            </a:p>
            <a:p>
              <a:pPr defTabSz="1018229"/>
              <a:endParaRPr lang="en-US" sz="1400" dirty="0">
                <a:solidFill>
                  <a:schemeClr val="bg1"/>
                </a:solidFill>
                <a:latin typeface="Century Gothic" charset="0"/>
                <a:ea typeface="Century Gothic" charset="0"/>
                <a:cs typeface="Century Gothic" charset="0"/>
              </a:endParaRPr>
            </a:p>
          </p:txBody>
        </p:sp>
      </p:grpSp>
      <p:sp>
        <p:nvSpPr>
          <p:cNvPr id="14" name="Rectangle 13">
            <a:extLst>
              <a:ext uri="{FF2B5EF4-FFF2-40B4-BE49-F238E27FC236}">
                <a16:creationId xmlns:a16="http://schemas.microsoft.com/office/drawing/2014/main" id="{DB8C150C-1277-4DF3-AEA5-0BEED7A8E396}"/>
              </a:ext>
            </a:extLst>
          </p:cNvPr>
          <p:cNvSpPr/>
          <p:nvPr/>
        </p:nvSpPr>
        <p:spPr>
          <a:xfrm>
            <a:off x="8193545" y="1697883"/>
            <a:ext cx="2348534" cy="984830"/>
          </a:xfrm>
          <a:prstGeom prst="rect">
            <a:avLst/>
          </a:prstGeom>
        </p:spPr>
        <p:txBody>
          <a:bodyPr wrap="square" lIns="91387" tIns="45693" rIns="91387" bIns="45693">
            <a:spAutoFit/>
          </a:bodyPr>
          <a:lstStyle/>
          <a:p>
            <a:pPr defTabSz="1018229"/>
            <a:r>
              <a:rPr lang="en-US" sz="1600" b="1" i="1" u="sng" dirty="0">
                <a:solidFill>
                  <a:schemeClr val="bg1"/>
                </a:solidFill>
                <a:latin typeface="Century Gothic" charset="0"/>
                <a:ea typeface="Century Gothic" charset="0"/>
                <a:cs typeface="Century Gothic" charset="0"/>
              </a:rPr>
              <a:t>Senior Fellows</a:t>
            </a:r>
          </a:p>
          <a:p>
            <a:pPr marL="119063" indent="-119063" defTabSz="1018229">
              <a:buFont typeface="Arial" pitchFamily="34" charset="0"/>
              <a:buChar char="•"/>
            </a:pPr>
            <a:r>
              <a:rPr lang="en-US" sz="1400" b="1" dirty="0">
                <a:solidFill>
                  <a:schemeClr val="bg1"/>
                </a:solidFill>
                <a:latin typeface="Century Gothic" charset="0"/>
                <a:ea typeface="Century Gothic" charset="0"/>
                <a:cs typeface="Century Gothic" charset="0"/>
              </a:rPr>
              <a:t>Cecil Byles</a:t>
            </a:r>
          </a:p>
          <a:p>
            <a:pPr marL="119063" indent="-119063" defTabSz="1018229">
              <a:buFont typeface="Arial" pitchFamily="34" charset="0"/>
              <a:buChar char="•"/>
            </a:pPr>
            <a:r>
              <a:rPr lang="en-US" sz="1400" b="1" dirty="0">
                <a:solidFill>
                  <a:schemeClr val="bg1"/>
                </a:solidFill>
                <a:latin typeface="Century Gothic" charset="0"/>
                <a:ea typeface="Century Gothic" charset="0"/>
                <a:cs typeface="Century Gothic" charset="0"/>
              </a:rPr>
              <a:t>Hayley Pippin</a:t>
            </a:r>
          </a:p>
          <a:p>
            <a:pPr marL="119063" indent="-119063" defTabSz="1018229">
              <a:buFont typeface="Arial" pitchFamily="34" charset="0"/>
              <a:buChar char="•"/>
            </a:pPr>
            <a:r>
              <a:rPr lang="en-US" sz="1400" b="1" dirty="0">
                <a:solidFill>
                  <a:schemeClr val="bg1"/>
                </a:solidFill>
                <a:latin typeface="Century Gothic" charset="0"/>
                <a:ea typeface="Century Gothic" charset="0"/>
                <a:cs typeface="Century Gothic" charset="0"/>
              </a:rPr>
              <a:t>Celeste Gambino</a:t>
            </a:r>
          </a:p>
        </p:txBody>
      </p:sp>
      <p:sp>
        <p:nvSpPr>
          <p:cNvPr id="15" name="Rectangle 14">
            <a:extLst>
              <a:ext uri="{FF2B5EF4-FFF2-40B4-BE49-F238E27FC236}">
                <a16:creationId xmlns:a16="http://schemas.microsoft.com/office/drawing/2014/main" id="{6C3A6F40-3BBC-444D-BB96-5539B90B8E96}"/>
              </a:ext>
            </a:extLst>
          </p:cNvPr>
          <p:cNvSpPr/>
          <p:nvPr/>
        </p:nvSpPr>
        <p:spPr>
          <a:xfrm>
            <a:off x="8304790" y="3200536"/>
            <a:ext cx="2126044" cy="3108489"/>
          </a:xfrm>
          <a:prstGeom prst="rect">
            <a:avLst/>
          </a:prstGeom>
        </p:spPr>
        <p:txBody>
          <a:bodyPr wrap="square" lIns="91387" tIns="45693" rIns="91387" bIns="45693">
            <a:spAutoFit/>
          </a:bodyPr>
          <a:lstStyle/>
          <a:p>
            <a:pPr defTabSz="1018229"/>
            <a:r>
              <a:rPr lang="en-US" sz="1400" b="1" u="sng" dirty="0">
                <a:solidFill>
                  <a:schemeClr val="bg1"/>
                </a:solidFill>
                <a:latin typeface="Century Gothic" charset="0"/>
                <a:ea typeface="Century Gothic" charset="0"/>
                <a:cs typeface="Century Gothic" charset="0"/>
              </a:rPr>
              <a:t>Virginia – Langley </a:t>
            </a:r>
          </a:p>
          <a:p>
            <a:pPr defTabSz="1018229"/>
            <a:r>
              <a:rPr lang="en-US" sz="1400" dirty="0">
                <a:solidFill>
                  <a:schemeClr val="bg1"/>
                </a:solidFill>
                <a:latin typeface="Century Gothic" charset="0"/>
                <a:ea typeface="Century Gothic" charset="0"/>
                <a:cs typeface="Century Gothic" charset="0"/>
              </a:rPr>
              <a:t>Adriana Le </a:t>
            </a:r>
            <a:r>
              <a:rPr lang="en-US" sz="1400" dirty="0" err="1">
                <a:solidFill>
                  <a:schemeClr val="bg1"/>
                </a:solidFill>
                <a:latin typeface="Century Gothic" charset="0"/>
                <a:ea typeface="Century Gothic" charset="0"/>
                <a:cs typeface="Century Gothic" charset="0"/>
              </a:rPr>
              <a:t>Compte</a:t>
            </a:r>
            <a:endParaRPr lang="en-US" sz="1400" dirty="0">
              <a:solidFill>
                <a:schemeClr val="bg1"/>
              </a:solidFill>
              <a:latin typeface="Century Gothic" charset="0"/>
              <a:ea typeface="Century Gothic" charset="0"/>
              <a:cs typeface="Century Gothic" charset="0"/>
            </a:endParaRPr>
          </a:p>
          <a:p>
            <a:pPr defTabSz="1018229"/>
            <a:r>
              <a:rPr lang="en-US" sz="1400" dirty="0">
                <a:solidFill>
                  <a:schemeClr val="bg1"/>
                </a:solidFill>
                <a:latin typeface="Century Gothic" charset="0"/>
                <a:ea typeface="Century Gothic" charset="0"/>
                <a:cs typeface="Century Gothic" charset="0"/>
              </a:rPr>
              <a:t>Sophia Skoglund</a:t>
            </a:r>
          </a:p>
          <a:p>
            <a:pPr defTabSz="1018229"/>
            <a:r>
              <a:rPr lang="en-US" sz="1400" dirty="0">
                <a:solidFill>
                  <a:schemeClr val="bg1"/>
                </a:solidFill>
                <a:latin typeface="Century Gothic" charset="0"/>
                <a:ea typeface="Century Gothic" charset="0"/>
                <a:cs typeface="Century Gothic" charset="0"/>
              </a:rPr>
              <a:t>Tamara </a:t>
            </a:r>
            <a:r>
              <a:rPr lang="en-US" sz="1400" dirty="0" err="1">
                <a:solidFill>
                  <a:schemeClr val="bg1"/>
                </a:solidFill>
                <a:latin typeface="Century Gothic" charset="0"/>
                <a:ea typeface="Century Gothic" charset="0"/>
                <a:cs typeface="Century Gothic" charset="0"/>
              </a:rPr>
              <a:t>Barbakova</a:t>
            </a:r>
            <a:endParaRPr lang="en-US" sz="1400" dirty="0">
              <a:solidFill>
                <a:schemeClr val="bg1"/>
              </a:solidFill>
              <a:latin typeface="Century Gothic" charset="0"/>
              <a:ea typeface="Century Gothic" charset="0"/>
              <a:cs typeface="Century Gothic" charset="0"/>
            </a:endParaRPr>
          </a:p>
          <a:p>
            <a:pPr defTabSz="1018229"/>
            <a:endParaRPr lang="en-US" sz="1400" dirty="0">
              <a:solidFill>
                <a:schemeClr val="bg1"/>
              </a:solidFill>
              <a:latin typeface="Century Gothic" charset="0"/>
              <a:ea typeface="Century Gothic" charset="0"/>
              <a:cs typeface="Century Gothic" charset="0"/>
            </a:endParaRPr>
          </a:p>
          <a:p>
            <a:pPr defTabSz="1018229"/>
            <a:r>
              <a:rPr lang="en-US" sz="1400" b="1" u="sng" dirty="0">
                <a:solidFill>
                  <a:schemeClr val="bg1"/>
                </a:solidFill>
                <a:latin typeface="Century Gothic" charset="0"/>
                <a:ea typeface="Century Gothic" charset="0"/>
                <a:cs typeface="Century Gothic" charset="0"/>
              </a:rPr>
              <a:t>California – Ames </a:t>
            </a:r>
          </a:p>
          <a:p>
            <a:pPr defTabSz="1018229"/>
            <a:r>
              <a:rPr lang="en-US" sz="1400" dirty="0">
                <a:solidFill>
                  <a:schemeClr val="bg1"/>
                </a:solidFill>
                <a:latin typeface="Century Gothic" charset="0"/>
                <a:ea typeface="Century Gothic" charset="0"/>
                <a:cs typeface="Century Gothic" charset="0"/>
              </a:rPr>
              <a:t>Britnay Beaudry</a:t>
            </a:r>
          </a:p>
          <a:p>
            <a:pPr defTabSz="1018229"/>
            <a:endParaRPr lang="en-US" sz="1400" dirty="0">
              <a:solidFill>
                <a:schemeClr val="bg1"/>
              </a:solidFill>
              <a:latin typeface="Century Gothic" charset="0"/>
              <a:ea typeface="Century Gothic" charset="0"/>
              <a:cs typeface="Century Gothic" charset="0"/>
            </a:endParaRPr>
          </a:p>
          <a:p>
            <a:pPr defTabSz="1018229"/>
            <a:r>
              <a:rPr lang="en-US" sz="1400" b="1" u="sng" dirty="0">
                <a:solidFill>
                  <a:schemeClr val="bg1"/>
                </a:solidFill>
                <a:latin typeface="Century Gothic" charset="0"/>
                <a:ea typeface="Century Gothic" charset="0"/>
                <a:cs typeface="Century Gothic" charset="0"/>
              </a:rPr>
              <a:t>Pop-up Projects</a:t>
            </a:r>
          </a:p>
          <a:p>
            <a:pPr defTabSz="1018229"/>
            <a:r>
              <a:rPr lang="en-US" sz="1400" dirty="0">
                <a:solidFill>
                  <a:schemeClr val="bg1"/>
                </a:solidFill>
                <a:latin typeface="Century Gothic" charset="0"/>
                <a:ea typeface="Century Gothic" charset="0"/>
                <a:cs typeface="Century Gothic" charset="0"/>
              </a:rPr>
              <a:t>Caroline Williams</a:t>
            </a:r>
          </a:p>
          <a:p>
            <a:pPr defTabSz="1018229"/>
            <a:endParaRPr lang="en-US" sz="1400" b="1" u="sng" dirty="0">
              <a:solidFill>
                <a:schemeClr val="bg1"/>
              </a:solidFill>
              <a:latin typeface="Century Gothic" charset="0"/>
              <a:ea typeface="Century Gothic" charset="0"/>
              <a:cs typeface="Century Gothic" charset="0"/>
            </a:endParaRPr>
          </a:p>
          <a:p>
            <a:pPr defTabSz="1018229"/>
            <a:r>
              <a:rPr lang="en-US" sz="1400" b="1" u="sng" dirty="0">
                <a:solidFill>
                  <a:schemeClr val="bg1"/>
                </a:solidFill>
                <a:latin typeface="Century Gothic" charset="0"/>
                <a:ea typeface="Century Gothic" charset="0"/>
                <a:cs typeface="Century Gothic" charset="0"/>
              </a:rPr>
              <a:t>Virtual Environmental Justice</a:t>
            </a:r>
          </a:p>
          <a:p>
            <a:pPr defTabSz="1018229"/>
            <a:r>
              <a:rPr lang="en-US" sz="1400" dirty="0">
                <a:solidFill>
                  <a:schemeClr val="bg1"/>
                </a:solidFill>
                <a:latin typeface="Century Gothic" charset="0"/>
                <a:ea typeface="Century Gothic" charset="0"/>
                <a:cs typeface="Century Gothic" charset="0"/>
              </a:rPr>
              <a:t>Marco Vallejos</a:t>
            </a:r>
          </a:p>
        </p:txBody>
      </p:sp>
      <p:grpSp>
        <p:nvGrpSpPr>
          <p:cNvPr id="4" name="Group 3">
            <a:extLst>
              <a:ext uri="{FF2B5EF4-FFF2-40B4-BE49-F238E27FC236}">
                <a16:creationId xmlns:a16="http://schemas.microsoft.com/office/drawing/2014/main" id="{99B720BF-8EC6-427D-8DE7-12E88CD8658E}"/>
              </a:ext>
            </a:extLst>
          </p:cNvPr>
          <p:cNvGrpSpPr/>
          <p:nvPr/>
        </p:nvGrpSpPr>
        <p:grpSpPr>
          <a:xfrm>
            <a:off x="3140218" y="1720408"/>
            <a:ext cx="2143977" cy="4528908"/>
            <a:chOff x="3140218" y="1720408"/>
            <a:chExt cx="2143977" cy="4528908"/>
          </a:xfrm>
        </p:grpSpPr>
        <p:sp>
          <p:nvSpPr>
            <p:cNvPr id="17" name="Rectangle 16">
              <a:extLst>
                <a:ext uri="{FF2B5EF4-FFF2-40B4-BE49-F238E27FC236}">
                  <a16:creationId xmlns:a16="http://schemas.microsoft.com/office/drawing/2014/main" id="{D4C94BC7-9CD3-48CB-A11E-753394935432}"/>
                </a:ext>
              </a:extLst>
            </p:cNvPr>
            <p:cNvSpPr/>
            <p:nvPr/>
          </p:nvSpPr>
          <p:spPr>
            <a:xfrm>
              <a:off x="3144588" y="1720408"/>
              <a:ext cx="1794370" cy="954053"/>
            </a:xfrm>
            <a:prstGeom prst="rect">
              <a:avLst/>
            </a:prstGeom>
          </p:spPr>
          <p:txBody>
            <a:bodyPr wrap="square" lIns="91387" tIns="45693" rIns="91387" bIns="45693">
              <a:spAutoFit/>
            </a:bodyPr>
            <a:lstStyle/>
            <a:p>
              <a:pPr marL="119063" indent="-119063" defTabSz="1018229">
                <a:buFont typeface="Arial" pitchFamily="34" charset="0"/>
                <a:buChar char="•"/>
              </a:pPr>
              <a:r>
                <a:rPr lang="en-US" sz="1400" b="1" dirty="0">
                  <a:solidFill>
                    <a:schemeClr val="bg1"/>
                  </a:solidFill>
                  <a:latin typeface="Century Gothic" charset="0"/>
                  <a:ea typeface="Century Gothic" charset="0"/>
                  <a:cs typeface="Century Gothic" charset="0"/>
                </a:rPr>
                <a:t>Mike Ruiz</a:t>
              </a:r>
            </a:p>
            <a:p>
              <a:pPr marL="119063" indent="-119063" defTabSz="1018229">
                <a:buFont typeface="Arial" pitchFamily="34" charset="0"/>
                <a:buChar char="•"/>
              </a:pPr>
              <a:r>
                <a:rPr lang="en-US" sz="1400" b="1" dirty="0">
                  <a:solidFill>
                    <a:schemeClr val="bg1"/>
                  </a:solidFill>
                  <a:latin typeface="Century Gothic" charset="0"/>
                  <a:ea typeface="Century Gothic" charset="0"/>
                  <a:cs typeface="Century Gothic" charset="0"/>
                </a:rPr>
                <a:t>Dr. Kenton Ross</a:t>
              </a:r>
            </a:p>
            <a:p>
              <a:pPr marL="119063" indent="-119063" defTabSz="1018229">
                <a:buFont typeface="Arial" pitchFamily="34" charset="0"/>
                <a:buChar char="•"/>
              </a:pPr>
              <a:r>
                <a:rPr lang="en-US" sz="1400" b="1" dirty="0">
                  <a:solidFill>
                    <a:schemeClr val="bg1"/>
                  </a:solidFill>
                  <a:latin typeface="Century Gothic" charset="0"/>
                  <a:ea typeface="Century Gothic" charset="0"/>
                  <a:cs typeface="Century Gothic" charset="0"/>
                </a:rPr>
                <a:t>Lauren Childs-Gleason</a:t>
              </a:r>
            </a:p>
          </p:txBody>
        </p:sp>
        <p:sp>
          <p:nvSpPr>
            <p:cNvPr id="18" name="Rectangle 17">
              <a:extLst>
                <a:ext uri="{FF2B5EF4-FFF2-40B4-BE49-F238E27FC236}">
                  <a16:creationId xmlns:a16="http://schemas.microsoft.com/office/drawing/2014/main" id="{270BD730-0DC1-4A70-BD46-B1645434A540}"/>
                </a:ext>
              </a:extLst>
            </p:cNvPr>
            <p:cNvSpPr/>
            <p:nvPr/>
          </p:nvSpPr>
          <p:spPr>
            <a:xfrm>
              <a:off x="3140218" y="4485454"/>
              <a:ext cx="2143977" cy="523166"/>
            </a:xfrm>
            <a:prstGeom prst="rect">
              <a:avLst/>
            </a:prstGeom>
          </p:spPr>
          <p:txBody>
            <a:bodyPr wrap="square" lIns="91387" tIns="45693" rIns="91387" bIns="45693">
              <a:spAutoFit/>
            </a:bodyPr>
            <a:lstStyle/>
            <a:p>
              <a:pPr defTabSz="1018229"/>
              <a:r>
                <a:rPr lang="en-US" sz="1400" b="1" u="sng" dirty="0">
                  <a:solidFill>
                    <a:schemeClr val="bg1"/>
                  </a:solidFill>
                  <a:latin typeface="Century Gothic" charset="0"/>
                  <a:ea typeface="Century Gothic" charset="0"/>
                  <a:cs typeface="Century Gothic" charset="0"/>
                </a:rPr>
                <a:t>Colorado – Fort Collins </a:t>
              </a:r>
            </a:p>
            <a:p>
              <a:pPr defTabSz="1018229"/>
              <a:r>
                <a:rPr lang="en-US" sz="1400" dirty="0">
                  <a:solidFill>
                    <a:schemeClr val="bg1"/>
                  </a:solidFill>
                  <a:latin typeface="Century Gothic" charset="0"/>
                  <a:ea typeface="Century Gothic" charset="0"/>
                  <a:cs typeface="Century Gothic" charset="0"/>
                </a:rPr>
                <a:t>Sarah </a:t>
              </a:r>
              <a:r>
                <a:rPr lang="en-US" sz="1400" dirty="0" err="1">
                  <a:solidFill>
                    <a:schemeClr val="bg1"/>
                  </a:solidFill>
                  <a:latin typeface="Century Gothic" charset="0"/>
                  <a:ea typeface="Century Gothic" charset="0"/>
                  <a:cs typeface="Century Gothic" charset="0"/>
                </a:rPr>
                <a:t>Hettema</a:t>
              </a:r>
              <a:endParaRPr lang="en-US" sz="1400" dirty="0">
                <a:solidFill>
                  <a:schemeClr val="bg1"/>
                </a:solidFill>
                <a:latin typeface="Century Gothic" charset="0"/>
                <a:ea typeface="Century Gothic" charset="0"/>
                <a:cs typeface="Century Gothic" charset="0"/>
              </a:endParaRPr>
            </a:p>
          </p:txBody>
        </p:sp>
        <p:sp>
          <p:nvSpPr>
            <p:cNvPr id="19" name="Rectangle 18">
              <a:extLst>
                <a:ext uri="{FF2B5EF4-FFF2-40B4-BE49-F238E27FC236}">
                  <a16:creationId xmlns:a16="http://schemas.microsoft.com/office/drawing/2014/main" id="{E27B1792-489F-4A18-BAC9-F900EDD8C2B4}"/>
                </a:ext>
              </a:extLst>
            </p:cNvPr>
            <p:cNvSpPr/>
            <p:nvPr/>
          </p:nvSpPr>
          <p:spPr>
            <a:xfrm>
              <a:off x="3140218" y="5096419"/>
              <a:ext cx="1975068" cy="548640"/>
            </a:xfrm>
            <a:prstGeom prst="rect">
              <a:avLst/>
            </a:prstGeom>
          </p:spPr>
          <p:txBody>
            <a:bodyPr wrap="square" lIns="91387" tIns="45693" rIns="91387" bIns="45693">
              <a:spAutoFit/>
            </a:bodyPr>
            <a:lstStyle/>
            <a:p>
              <a:pPr defTabSz="1018229"/>
              <a:r>
                <a:rPr lang="en-US" sz="1400" b="1" u="sng" dirty="0">
                  <a:solidFill>
                    <a:schemeClr val="bg1"/>
                  </a:solidFill>
                  <a:latin typeface="Century Gothic" charset="0"/>
                  <a:ea typeface="Century Gothic" charset="0"/>
                  <a:cs typeface="Century Gothic" charset="0"/>
                </a:rPr>
                <a:t>California – JPL </a:t>
              </a:r>
            </a:p>
            <a:p>
              <a:pPr defTabSz="1018229"/>
              <a:r>
                <a:rPr lang="en-US" sz="1400" dirty="0">
                  <a:solidFill>
                    <a:schemeClr val="bg1"/>
                  </a:solidFill>
                  <a:latin typeface="Century Gothic" charset="0"/>
                  <a:ea typeface="Century Gothic" charset="0"/>
                  <a:cs typeface="Century Gothic" charset="0"/>
                </a:rPr>
                <a:t>Erica Carcelen</a:t>
              </a:r>
            </a:p>
            <a:p>
              <a:pPr defTabSz="1018229"/>
              <a:endParaRPr lang="en-US" sz="1400" dirty="0">
                <a:solidFill>
                  <a:schemeClr val="bg1"/>
                </a:solidFill>
                <a:latin typeface="Century Gothic" charset="0"/>
                <a:ea typeface="Century Gothic" charset="0"/>
                <a:cs typeface="Century Gothic" charset="0"/>
              </a:endParaRPr>
            </a:p>
          </p:txBody>
        </p:sp>
        <p:sp>
          <p:nvSpPr>
            <p:cNvPr id="20" name="Rectangle 19">
              <a:extLst>
                <a:ext uri="{FF2B5EF4-FFF2-40B4-BE49-F238E27FC236}">
                  <a16:creationId xmlns:a16="http://schemas.microsoft.com/office/drawing/2014/main" id="{AD54B07B-5FAB-48CE-9F5C-3298650CE0B2}"/>
                </a:ext>
              </a:extLst>
            </p:cNvPr>
            <p:cNvSpPr/>
            <p:nvPr/>
          </p:nvSpPr>
          <p:spPr>
            <a:xfrm>
              <a:off x="3140218" y="3202981"/>
              <a:ext cx="2103120" cy="1169496"/>
            </a:xfrm>
            <a:prstGeom prst="rect">
              <a:avLst/>
            </a:prstGeom>
          </p:spPr>
          <p:txBody>
            <a:bodyPr wrap="square" lIns="91387" tIns="45693" rIns="91387" bIns="45693">
              <a:spAutoFit/>
            </a:bodyPr>
            <a:lstStyle/>
            <a:p>
              <a:pPr defTabSz="1018229"/>
              <a:r>
                <a:rPr lang="en-US" sz="1400" b="1" u="sng" dirty="0">
                  <a:solidFill>
                    <a:schemeClr val="bg1"/>
                  </a:solidFill>
                  <a:latin typeface="Century Gothic" charset="0"/>
                  <a:ea typeface="Century Gothic" charset="0"/>
                  <a:cs typeface="Century Gothic" charset="0"/>
                </a:rPr>
                <a:t>Alabama – Marshall </a:t>
              </a:r>
            </a:p>
            <a:p>
              <a:pPr defTabSz="1018229"/>
              <a:r>
                <a:rPr lang="en-US" sz="1400" dirty="0">
                  <a:solidFill>
                    <a:schemeClr val="bg1"/>
                  </a:solidFill>
                  <a:latin typeface="Century Gothic" charset="0"/>
                  <a:ea typeface="Century Gothic" charset="0"/>
                  <a:cs typeface="Century Gothic" charset="0"/>
                </a:rPr>
                <a:t>Paxton </a:t>
              </a:r>
              <a:r>
                <a:rPr lang="en-US" sz="1400" dirty="0" err="1">
                  <a:solidFill>
                    <a:schemeClr val="bg1"/>
                  </a:solidFill>
                  <a:latin typeface="Century Gothic" charset="0"/>
                  <a:ea typeface="Century Gothic" charset="0"/>
                  <a:cs typeface="Century Gothic" charset="0"/>
                </a:rPr>
                <a:t>LaJoie</a:t>
              </a:r>
              <a:endParaRPr lang="en-US" sz="1400" dirty="0">
                <a:solidFill>
                  <a:schemeClr val="bg1"/>
                </a:solidFill>
                <a:latin typeface="Century Gothic" charset="0"/>
                <a:ea typeface="Century Gothic" charset="0"/>
                <a:cs typeface="Century Gothic" charset="0"/>
              </a:endParaRPr>
            </a:p>
            <a:p>
              <a:pPr defTabSz="1018229"/>
              <a:endParaRPr lang="en-US" sz="1400" dirty="0">
                <a:solidFill>
                  <a:schemeClr val="bg1"/>
                </a:solidFill>
                <a:latin typeface="Century Gothic" charset="0"/>
                <a:ea typeface="Century Gothic" charset="0"/>
                <a:cs typeface="Century Gothic" charset="0"/>
              </a:endParaRPr>
            </a:p>
            <a:p>
              <a:pPr defTabSz="1018229"/>
              <a:r>
                <a:rPr lang="en-US" sz="1400" b="1" u="sng" dirty="0">
                  <a:solidFill>
                    <a:schemeClr val="bg1"/>
                  </a:solidFill>
                  <a:latin typeface="Century Gothic" charset="0"/>
                  <a:ea typeface="Century Gothic" charset="0"/>
                  <a:cs typeface="Century Gothic" charset="0"/>
                </a:rPr>
                <a:t>Arizona – Tempe </a:t>
              </a:r>
            </a:p>
            <a:p>
              <a:pPr defTabSz="1018229"/>
              <a:r>
                <a:rPr lang="en-US" sz="1400" dirty="0">
                  <a:solidFill>
                    <a:schemeClr val="bg1"/>
                  </a:solidFill>
                  <a:latin typeface="Century Gothic" charset="0"/>
                  <a:ea typeface="Century Gothic" charset="0"/>
                  <a:cs typeface="Century Gothic" charset="0"/>
                </a:rPr>
                <a:t>Ryan Hammock</a:t>
              </a:r>
            </a:p>
          </p:txBody>
        </p:sp>
        <p:sp>
          <p:nvSpPr>
            <p:cNvPr id="21" name="TextBox 20">
              <a:extLst>
                <a:ext uri="{FF2B5EF4-FFF2-40B4-BE49-F238E27FC236}">
                  <a16:creationId xmlns:a16="http://schemas.microsoft.com/office/drawing/2014/main" id="{06EAA505-F3F0-4B22-A91E-2AB59F7CD989}"/>
                </a:ext>
              </a:extLst>
            </p:cNvPr>
            <p:cNvSpPr txBox="1"/>
            <p:nvPr/>
          </p:nvSpPr>
          <p:spPr>
            <a:xfrm>
              <a:off x="3140218" y="5726096"/>
              <a:ext cx="2103120" cy="523220"/>
            </a:xfrm>
            <a:prstGeom prst="rect">
              <a:avLst/>
            </a:prstGeom>
            <a:noFill/>
          </p:spPr>
          <p:txBody>
            <a:bodyPr wrap="square">
              <a:spAutoFit/>
            </a:bodyPr>
            <a:lstStyle/>
            <a:p>
              <a:pPr defTabSz="1018229"/>
              <a:r>
                <a:rPr lang="en-US" sz="1400" b="1" u="sng" dirty="0">
                  <a:solidFill>
                    <a:schemeClr val="bg1"/>
                  </a:solidFill>
                  <a:latin typeface="Century Gothic" charset="0"/>
                  <a:ea typeface="Century Gothic" charset="0"/>
                  <a:cs typeface="Century Gothic" charset="0"/>
                </a:rPr>
                <a:t>Georgia – Athens </a:t>
              </a:r>
            </a:p>
            <a:p>
              <a:pPr defTabSz="1018229"/>
              <a:r>
                <a:rPr lang="en-US" sz="1400" dirty="0">
                  <a:solidFill>
                    <a:schemeClr val="bg1"/>
                  </a:solidFill>
                  <a:latin typeface="Century Gothic" charset="0"/>
                  <a:ea typeface="Century Gothic" charset="0"/>
                  <a:cs typeface="Century Gothic" charset="0"/>
                </a:rPr>
                <a:t>Sarah Payne</a:t>
              </a:r>
            </a:p>
          </p:txBody>
        </p:sp>
      </p:grpSp>
    </p:spTree>
    <p:extLst>
      <p:ext uri="{BB962C8B-B14F-4D97-AF65-F5344CB8AC3E}">
        <p14:creationId xmlns:p14="http://schemas.microsoft.com/office/powerpoint/2010/main" val="178615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110042B6-C4D8-4413-A6A4-9029F92AC3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822894" y="1267403"/>
            <a:ext cx="982365" cy="982612"/>
          </a:xfrm>
          <a:prstGeom prst="ellipse">
            <a:avLst/>
          </a:prstGeom>
          <a:ln w="38100">
            <a:noFill/>
          </a:ln>
        </p:spPr>
      </p:pic>
      <p:pic>
        <p:nvPicPr>
          <p:cNvPr id="5" name="Picture 4">
            <a:extLst>
              <a:ext uri="{FF2B5EF4-FFF2-40B4-BE49-F238E27FC236}">
                <a16:creationId xmlns:a16="http://schemas.microsoft.com/office/drawing/2014/main" id="{D166290A-9C95-4EA4-82FA-1E683A99DFF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1161" y="3172998"/>
            <a:ext cx="1253934" cy="1253933"/>
          </a:xfrm>
          <a:prstGeom prst="ellipse">
            <a:avLst/>
          </a:prstGeom>
          <a:effectLst>
            <a:outerShdw blurRad="76200" dir="13500000" sy="23000" kx="1200000" algn="br" rotWithShape="0">
              <a:prstClr val="black">
                <a:alpha val="20000"/>
              </a:prstClr>
            </a:outerShdw>
          </a:effectLst>
        </p:spPr>
      </p:pic>
      <p:sp>
        <p:nvSpPr>
          <p:cNvPr id="7" name="TextBox 6">
            <a:extLst>
              <a:ext uri="{FF2B5EF4-FFF2-40B4-BE49-F238E27FC236}">
                <a16:creationId xmlns:a16="http://schemas.microsoft.com/office/drawing/2014/main" id="{54C05F95-028B-40EE-BB38-4E421986B4B3}"/>
              </a:ext>
            </a:extLst>
          </p:cNvPr>
          <p:cNvSpPr txBox="1"/>
          <p:nvPr/>
        </p:nvSpPr>
        <p:spPr>
          <a:xfrm>
            <a:off x="1888661" y="3320819"/>
            <a:ext cx="3824241" cy="1332673"/>
          </a:xfrm>
          <a:prstGeom prst="rect">
            <a:avLst/>
          </a:prstGeom>
          <a:noFill/>
        </p:spPr>
        <p:txBody>
          <a:bodyPr wrap="square" rtlCol="0">
            <a:spAutoFit/>
          </a:bodyPr>
          <a:lstStyle/>
          <a:p>
            <a:pPr marL="285750" marR="0" lvl="0" indent="-285750" algn="l" defTabSz="914400" rtl="0" eaLnBrk="1" fontAlgn="auto" latinLnBrk="0" hangingPunct="1">
              <a:lnSpc>
                <a:spcPct val="90000"/>
              </a:lnSpc>
              <a:spcBef>
                <a:spcPts val="0"/>
              </a:spcBef>
              <a:spcAft>
                <a:spcPts val="0"/>
              </a:spcAft>
              <a:buClr>
                <a:srgbClr val="5496AD"/>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Projects, publications, presentations, conferences, deadlines, international work, webinars, partners, project hand-offs, proposals, Fellow positions </a:t>
            </a:r>
          </a:p>
          <a:p>
            <a:pPr marL="290513" marR="0" lvl="0" algn="l" defTabSz="914400" rtl="0" eaLnBrk="1" fontAlgn="auto" latinLnBrk="0" hangingPunct="1">
              <a:lnSpc>
                <a:spcPct val="90000"/>
              </a:lnSpc>
              <a:spcBef>
                <a:spcPts val="600"/>
              </a:spcBef>
              <a:spcAft>
                <a:spcPts val="0"/>
              </a:spcAft>
              <a:buClr>
                <a:srgbClr val="5496AD"/>
              </a:buClr>
              <a:buSzTx/>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Amanda: </a:t>
            </a:r>
            <a:r>
              <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757-864-5552 </a:t>
            </a:r>
            <a:r>
              <a:rPr kumimoji="0" lang="en-US" sz="12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hlinkClick r:id="rId4"/>
              </a:rPr>
              <a:t>Amanda.L.Clayton@nasa.gov</a:t>
            </a:r>
            <a:endPar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endParaRPr>
          </a:p>
        </p:txBody>
      </p:sp>
      <p:sp>
        <p:nvSpPr>
          <p:cNvPr id="11" name="TextBox 10">
            <a:extLst>
              <a:ext uri="{FF2B5EF4-FFF2-40B4-BE49-F238E27FC236}">
                <a16:creationId xmlns:a16="http://schemas.microsoft.com/office/drawing/2014/main" id="{DFF96B3D-F910-4BAB-A99A-7C77E70D1E92}"/>
              </a:ext>
            </a:extLst>
          </p:cNvPr>
          <p:cNvSpPr txBox="1"/>
          <p:nvPr/>
        </p:nvSpPr>
        <p:spPr>
          <a:xfrm>
            <a:off x="1888661" y="1346102"/>
            <a:ext cx="4451710" cy="1554272"/>
          </a:xfrm>
          <a:prstGeom prst="rect">
            <a:avLst/>
          </a:prstGeom>
          <a:noFill/>
        </p:spPr>
        <p:txBody>
          <a:bodyPr wrap="square" rtlCol="0">
            <a:spAutoFit/>
          </a:bodyPr>
          <a:lstStyle/>
          <a:p>
            <a:pPr marL="285750" indent="-285750">
              <a:lnSpc>
                <a:spcPct val="90000"/>
              </a:lnSpc>
              <a:buClr>
                <a:srgbClr val="5496AD"/>
              </a:buClr>
              <a:buFont typeface="Arial" panose="020B0604020202020204" pitchFamily="34" charset="0"/>
              <a:buChar char="•"/>
              <a:defRPr/>
            </a:pP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Participant application system/process, outreach &amp; recruitment, professional development, logistical support, SSAI processes, travel, Senior Fellow positions </a:t>
            </a:r>
          </a:p>
          <a:p>
            <a:pPr marL="285750" indent="-285750">
              <a:lnSpc>
                <a:spcPct val="90000"/>
              </a:lnSpc>
              <a:buClr>
                <a:srgbClr val="5496AD"/>
              </a:buClr>
              <a:buFont typeface="Arial" panose="020B0604020202020204" pitchFamily="34" charset="0"/>
              <a:buChar char="•"/>
              <a:defRPr/>
            </a:pPr>
            <a:r>
              <a:rPr kumimoji="0" lang="en-US" sz="1600" b="1"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Stephanie: </a:t>
            </a:r>
            <a:r>
              <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757-864-4498 </a:t>
            </a:r>
            <a:r>
              <a:rPr kumimoji="0" lang="en-US" sz="12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hlinkClick r:id="rId5"/>
              </a:rPr>
              <a:t>Stephanie.Burke@ssaihq.com</a:t>
            </a:r>
            <a:endParaRPr kumimoji="0" lang="en-US" sz="12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endParaRPr>
          </a:p>
          <a:p>
            <a:pPr marL="290513" marR="0" lvl="0" indent="0" algn="l" defTabSz="914400" rtl="0" eaLnBrk="1" fontAlgn="auto" latinLnBrk="0" hangingPunct="1">
              <a:lnSpc>
                <a:spcPct val="90000"/>
              </a:lnSpc>
              <a:spcBef>
                <a:spcPts val="600"/>
              </a:spcBef>
              <a:spcAft>
                <a:spcPts val="0"/>
              </a:spcAft>
              <a:buClr>
                <a:srgbClr val="5496AD"/>
              </a:buClr>
              <a:buSzTx/>
              <a:buFontTx/>
              <a:buNone/>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endParaRPr>
          </a:p>
        </p:txBody>
      </p:sp>
      <p:pic>
        <p:nvPicPr>
          <p:cNvPr id="12" name="Picture 11">
            <a:extLst>
              <a:ext uri="{FF2B5EF4-FFF2-40B4-BE49-F238E27FC236}">
                <a16:creationId xmlns:a16="http://schemas.microsoft.com/office/drawing/2014/main" id="{8E6E98AE-E761-4D56-8107-02BAA923B1B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522" t="-1008" r="6021" b="33382"/>
          <a:stretch/>
        </p:blipFill>
        <p:spPr>
          <a:xfrm>
            <a:off x="667188" y="1286425"/>
            <a:ext cx="1261881" cy="1252728"/>
          </a:xfrm>
          <a:prstGeom prst="ellipse">
            <a:avLst/>
          </a:prstGeom>
          <a:effectLst>
            <a:outerShdw blurRad="76200" dir="13500000" sy="23000" kx="1200000" algn="br" rotWithShape="0">
              <a:prstClr val="black">
                <a:alpha val="20000"/>
              </a:prstClr>
            </a:outerShdw>
          </a:effectLst>
        </p:spPr>
      </p:pic>
      <p:pic>
        <p:nvPicPr>
          <p:cNvPr id="13" name="Picture 12">
            <a:extLst>
              <a:ext uri="{FF2B5EF4-FFF2-40B4-BE49-F238E27FC236}">
                <a16:creationId xmlns:a16="http://schemas.microsoft.com/office/drawing/2014/main" id="{971D8D38-7E8A-45DA-8D82-B88BA11114D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0286" t="8530" r="28356" b="14197"/>
          <a:stretch/>
        </p:blipFill>
        <p:spPr>
          <a:xfrm rot="5400000">
            <a:off x="6900525" y="5134127"/>
            <a:ext cx="979376" cy="982365"/>
          </a:xfrm>
          <a:prstGeom prst="ellipse">
            <a:avLst/>
          </a:prstGeom>
          <a:effectLst>
            <a:outerShdw blurRad="76200" dir="13500000" sy="23000" kx="1200000" algn="br" rotWithShape="0">
              <a:prstClr val="black">
                <a:alpha val="20000"/>
              </a:prstClr>
            </a:outerShdw>
          </a:effectLst>
        </p:spPr>
      </p:pic>
      <p:sp>
        <p:nvSpPr>
          <p:cNvPr id="16" name="TextBox 15">
            <a:extLst>
              <a:ext uri="{FF2B5EF4-FFF2-40B4-BE49-F238E27FC236}">
                <a16:creationId xmlns:a16="http://schemas.microsoft.com/office/drawing/2014/main" id="{1CCC516C-0DE8-46BF-AB68-A8B6A447858F}"/>
              </a:ext>
            </a:extLst>
          </p:cNvPr>
          <p:cNvSpPr txBox="1"/>
          <p:nvPr/>
        </p:nvSpPr>
        <p:spPr>
          <a:xfrm>
            <a:off x="518934" y="921511"/>
            <a:ext cx="3797835" cy="369332"/>
          </a:xfrm>
          <a:prstGeom prst="rect">
            <a:avLst/>
          </a:prstGeom>
          <a:noFill/>
        </p:spPr>
        <p:txBody>
          <a:bodyPr wrap="none" rtlCol="0">
            <a:spAutoFit/>
          </a:bodyPr>
          <a:lstStyle/>
          <a:p>
            <a:r>
              <a:rPr lang="en-US" b="1" dirty="0"/>
              <a:t>Operational &amp; SSAI Processes</a:t>
            </a:r>
          </a:p>
        </p:txBody>
      </p:sp>
      <p:sp>
        <p:nvSpPr>
          <p:cNvPr id="17" name="TextBox 16">
            <a:extLst>
              <a:ext uri="{FF2B5EF4-FFF2-40B4-BE49-F238E27FC236}">
                <a16:creationId xmlns:a16="http://schemas.microsoft.com/office/drawing/2014/main" id="{9B8D5A0E-873E-4764-BB9C-8DC580EDDE31}"/>
              </a:ext>
            </a:extLst>
          </p:cNvPr>
          <p:cNvSpPr txBox="1"/>
          <p:nvPr/>
        </p:nvSpPr>
        <p:spPr>
          <a:xfrm>
            <a:off x="518934" y="2814602"/>
            <a:ext cx="2949846" cy="369332"/>
          </a:xfrm>
          <a:prstGeom prst="rect">
            <a:avLst/>
          </a:prstGeom>
          <a:noFill/>
        </p:spPr>
        <p:txBody>
          <a:bodyPr wrap="none" rtlCol="0">
            <a:spAutoFit/>
          </a:bodyPr>
          <a:lstStyle/>
          <a:p>
            <a:r>
              <a:rPr lang="en-US" b="1" dirty="0"/>
              <a:t>Projects &amp; Publications</a:t>
            </a:r>
          </a:p>
        </p:txBody>
      </p:sp>
      <p:sp>
        <p:nvSpPr>
          <p:cNvPr id="22" name="Content Placeholder 17">
            <a:extLst>
              <a:ext uri="{FF2B5EF4-FFF2-40B4-BE49-F238E27FC236}">
                <a16:creationId xmlns:a16="http://schemas.microsoft.com/office/drawing/2014/main" id="{275266DF-8F24-4622-97D3-11E0469FE263}"/>
              </a:ext>
            </a:extLst>
          </p:cNvPr>
          <p:cNvSpPr txBox="1">
            <a:spLocks/>
          </p:cNvSpPr>
          <p:nvPr/>
        </p:nvSpPr>
        <p:spPr>
          <a:xfrm>
            <a:off x="322121" y="177794"/>
            <a:ext cx="10712117" cy="820004"/>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a:buChar char="•"/>
              <a:defRPr sz="2400" kern="1200">
                <a:solidFill>
                  <a:srgbClr val="5595AC"/>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ltLang="en-US" sz="3200" dirty="0"/>
              <a:t>Questions? Contact…</a:t>
            </a:r>
            <a:endParaRPr lang="en-US" sz="3200" dirty="0"/>
          </a:p>
        </p:txBody>
      </p:sp>
      <p:grpSp>
        <p:nvGrpSpPr>
          <p:cNvPr id="23" name="Group 22">
            <a:extLst>
              <a:ext uri="{FF2B5EF4-FFF2-40B4-BE49-F238E27FC236}">
                <a16:creationId xmlns:a16="http://schemas.microsoft.com/office/drawing/2014/main" id="{66C3DFC8-8505-4240-AE74-6F9EBCDA3972}"/>
              </a:ext>
            </a:extLst>
          </p:cNvPr>
          <p:cNvGrpSpPr/>
          <p:nvPr/>
        </p:nvGrpSpPr>
        <p:grpSpPr>
          <a:xfrm>
            <a:off x="5017790" y="135442"/>
            <a:ext cx="6718489" cy="607207"/>
            <a:chOff x="637003" y="5290692"/>
            <a:chExt cx="3691983" cy="1056769"/>
          </a:xfrm>
        </p:grpSpPr>
        <p:sp>
          <p:nvSpPr>
            <p:cNvPr id="24" name="Text Placeholder 5">
              <a:extLst>
                <a:ext uri="{FF2B5EF4-FFF2-40B4-BE49-F238E27FC236}">
                  <a16:creationId xmlns:a16="http://schemas.microsoft.com/office/drawing/2014/main" id="{A50ED2E0-4797-4E9E-8067-BA118CC355BA}"/>
                </a:ext>
              </a:extLst>
            </p:cNvPr>
            <p:cNvSpPr txBox="1">
              <a:spLocks/>
            </p:cNvSpPr>
            <p:nvPr/>
          </p:nvSpPr>
          <p:spPr>
            <a:xfrm>
              <a:off x="637003" y="5352018"/>
              <a:ext cx="3690881" cy="9497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a:solidFill>
                    <a:srgbClr val="EF282F"/>
                  </a:solidFill>
                </a:rPr>
                <a:t>Note: </a:t>
              </a:r>
              <a:r>
                <a:rPr lang="en-US" sz="1600" dirty="0"/>
                <a:t>for Virtual Machine questions, ask the Geoinformatics team or James Davis (SSAI) in the IT Support channel on Teams!</a:t>
              </a:r>
              <a:endParaRPr lang="en-US" sz="1800" dirty="0"/>
            </a:p>
          </p:txBody>
        </p:sp>
        <p:sp>
          <p:nvSpPr>
            <p:cNvPr id="25" name="Rounded Rectangle 44">
              <a:extLst>
                <a:ext uri="{FF2B5EF4-FFF2-40B4-BE49-F238E27FC236}">
                  <a16:creationId xmlns:a16="http://schemas.microsoft.com/office/drawing/2014/main" id="{ACAC9F71-7BAA-4B16-B755-7106DF845FA5}"/>
                </a:ext>
              </a:extLst>
            </p:cNvPr>
            <p:cNvSpPr/>
            <p:nvPr/>
          </p:nvSpPr>
          <p:spPr>
            <a:xfrm>
              <a:off x="637003" y="5290692"/>
              <a:ext cx="3691983" cy="1056769"/>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FDFB8F4-ADF3-46CD-9742-3444EDC943F2}"/>
              </a:ext>
            </a:extLst>
          </p:cNvPr>
          <p:cNvSpPr txBox="1"/>
          <p:nvPr/>
        </p:nvSpPr>
        <p:spPr>
          <a:xfrm>
            <a:off x="7955187" y="3153680"/>
            <a:ext cx="3762808" cy="1166473"/>
          </a:xfrm>
          <a:prstGeom prst="rect">
            <a:avLst/>
          </a:prstGeom>
          <a:noFill/>
        </p:spPr>
        <p:txBody>
          <a:bodyPr wrap="square" rtlCol="0">
            <a:spAutoFit/>
          </a:bodyPr>
          <a:lstStyle/>
          <a:p>
            <a:pPr marL="285750" marR="0" lvl="0" indent="-285750" algn="l" defTabSz="914400" rtl="0" eaLnBrk="1" fontAlgn="auto" latinLnBrk="0" hangingPunct="1">
              <a:lnSpc>
                <a:spcPct val="90000"/>
              </a:lnSpc>
              <a:spcBef>
                <a:spcPts val="0"/>
              </a:spcBef>
              <a:spcAft>
                <a:spcPts val="0"/>
              </a:spcAft>
              <a:buClr>
                <a:srgbClr val="5496AD"/>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Deliverables, Export Control, </a:t>
            </a:r>
            <a:r>
              <a:rPr kumimoji="0" lang="en-US" sz="1400" b="0" i="0" u="none" strike="noStrike" kern="1200" cap="none" spc="0" normalizeH="0" baseline="0" noProof="0" dirty="0" err="1">
                <a:ln>
                  <a:noFill/>
                </a:ln>
                <a:solidFill>
                  <a:prstClr val="black">
                    <a:lumMod val="75000"/>
                    <a:lumOff val="25000"/>
                  </a:prstClr>
                </a:solidFill>
                <a:effectLst/>
                <a:uLnTx/>
                <a:uFillTx/>
                <a:latin typeface="Century Gothic" panose="020B0502020202020204" pitchFamily="34" charset="0"/>
                <a:ea typeface="+mn-ea"/>
                <a:cs typeface="+mn-cs"/>
              </a:rPr>
              <a:t>DEVELOPedia</a:t>
            </a:r>
            <a:endPar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endParaRPr>
          </a:p>
          <a:p>
            <a:pPr marL="285750" marR="0" lvl="0" indent="-285750" algn="l" defTabSz="914400" rtl="0" eaLnBrk="1" fontAlgn="auto" latinLnBrk="0" hangingPunct="1">
              <a:lnSpc>
                <a:spcPct val="90000"/>
              </a:lnSpc>
              <a:spcBef>
                <a:spcPts val="0"/>
              </a:spcBef>
              <a:spcAft>
                <a:spcPts val="0"/>
              </a:spcAft>
              <a:buClr>
                <a:srgbClr val="5496AD"/>
              </a:buClr>
              <a:buSzTx/>
              <a:buFont typeface="Arial" panose="020B0604020202020204" pitchFamily="34" charset="0"/>
              <a:buChar char="•"/>
              <a:tabLst/>
              <a:defRPr/>
            </a:pPr>
            <a:r>
              <a:rPr lang="en-US" sz="1400" dirty="0">
                <a:solidFill>
                  <a:prstClr val="black">
                    <a:lumMod val="75000"/>
                    <a:lumOff val="25000"/>
                  </a:prstClr>
                </a:solidFill>
                <a:latin typeface="Century Gothic" panose="020B0502020202020204" pitchFamily="34" charset="0"/>
              </a:rPr>
              <a:t>Impact analysis, personal growth assessments, surveys</a:t>
            </a:r>
            <a:endPar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endParaRPr>
          </a:p>
          <a:p>
            <a:pPr marL="290513" marR="0" lvl="0" algn="l" defTabSz="914400" rtl="0" eaLnBrk="1" fontAlgn="auto" latinLnBrk="0" hangingPunct="1">
              <a:lnSpc>
                <a:spcPct val="90000"/>
              </a:lnSpc>
              <a:spcBef>
                <a:spcPts val="600"/>
              </a:spcBef>
              <a:spcAft>
                <a:spcPts val="0"/>
              </a:spcAft>
              <a:buClr>
                <a:srgbClr val="5496AD"/>
              </a:buClr>
              <a:buSzTx/>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Cecil: </a:t>
            </a:r>
            <a:r>
              <a:rPr lang="en-US" sz="1200" dirty="0">
                <a:solidFill>
                  <a:prstClr val="black">
                    <a:lumMod val="75000"/>
                    <a:lumOff val="25000"/>
                  </a:prstClr>
                </a:solidFill>
                <a:latin typeface="Century Gothic" panose="020F0302020204030204"/>
                <a:hlinkClick r:id="rId8"/>
              </a:rPr>
              <a:t>robert.byles@ssaihq.com</a:t>
            </a:r>
            <a:r>
              <a:rPr lang="en-US" sz="1200" dirty="0">
                <a:solidFill>
                  <a:prstClr val="black">
                    <a:lumMod val="75000"/>
                    <a:lumOff val="25000"/>
                  </a:prstClr>
                </a:solidFill>
                <a:latin typeface="Century Gothic" panose="020F0302020204030204"/>
              </a:rPr>
              <a:t> </a:t>
            </a:r>
            <a:endPar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endParaRPr>
          </a:p>
        </p:txBody>
      </p:sp>
      <p:pic>
        <p:nvPicPr>
          <p:cNvPr id="30" name="Picture 29">
            <a:extLst>
              <a:ext uri="{FF2B5EF4-FFF2-40B4-BE49-F238E27FC236}">
                <a16:creationId xmlns:a16="http://schemas.microsoft.com/office/drawing/2014/main" id="{724C6119-B40D-4A77-86C3-09D3B192DA66}"/>
              </a:ext>
            </a:extLst>
          </p:cNvPr>
          <p:cNvPicPr>
            <a:picLocks/>
          </p:cNvPicPr>
          <p:nvPr/>
        </p:nvPicPr>
        <p:blipFill>
          <a:blip r:embed="rId9">
            <a:extLst>
              <a:ext uri="{28A0092B-C50C-407E-A947-70E740481C1C}">
                <a14:useLocalDpi xmlns:a14="http://schemas.microsoft.com/office/drawing/2010/main" val="0"/>
              </a:ext>
            </a:extLst>
          </a:blip>
          <a:stretch>
            <a:fillRect/>
          </a:stretch>
        </p:blipFill>
        <p:spPr>
          <a:xfrm>
            <a:off x="6902253" y="3204814"/>
            <a:ext cx="982366" cy="971814"/>
          </a:xfrm>
          <a:prstGeom prst="ellipse">
            <a:avLst/>
          </a:prstGeom>
          <a:effectLst>
            <a:outerShdw blurRad="76200" dir="13500000" sy="23000" kx="1200000" algn="br" rotWithShape="0">
              <a:prstClr val="black">
                <a:alpha val="20000"/>
              </a:prstClr>
            </a:outerShdw>
          </a:effectLst>
        </p:spPr>
      </p:pic>
      <p:sp>
        <p:nvSpPr>
          <p:cNvPr id="31" name="TextBox 30">
            <a:extLst>
              <a:ext uri="{FF2B5EF4-FFF2-40B4-BE49-F238E27FC236}">
                <a16:creationId xmlns:a16="http://schemas.microsoft.com/office/drawing/2014/main" id="{20B2CDE9-A4EE-40E5-B533-17D971C80CC5}"/>
              </a:ext>
            </a:extLst>
          </p:cNvPr>
          <p:cNvSpPr txBox="1"/>
          <p:nvPr/>
        </p:nvSpPr>
        <p:spPr>
          <a:xfrm>
            <a:off x="6780583" y="2820596"/>
            <a:ext cx="3561460" cy="369332"/>
          </a:xfrm>
          <a:prstGeom prst="rect">
            <a:avLst/>
          </a:prstGeom>
          <a:noFill/>
        </p:spPr>
        <p:txBody>
          <a:bodyPr wrap="square" rtlCol="0">
            <a:spAutoFit/>
          </a:bodyPr>
          <a:lstStyle/>
          <a:p>
            <a:r>
              <a:rPr lang="en-US" b="1" dirty="0"/>
              <a:t>Project Coordination</a:t>
            </a:r>
          </a:p>
        </p:txBody>
      </p:sp>
      <p:sp>
        <p:nvSpPr>
          <p:cNvPr id="32" name="TextBox 31">
            <a:extLst>
              <a:ext uri="{FF2B5EF4-FFF2-40B4-BE49-F238E27FC236}">
                <a16:creationId xmlns:a16="http://schemas.microsoft.com/office/drawing/2014/main" id="{94887614-3FE5-43D8-8353-BC6C9F949DF2}"/>
              </a:ext>
            </a:extLst>
          </p:cNvPr>
          <p:cNvSpPr txBox="1"/>
          <p:nvPr/>
        </p:nvSpPr>
        <p:spPr>
          <a:xfrm>
            <a:off x="7956664" y="5046114"/>
            <a:ext cx="3762808" cy="778675"/>
          </a:xfrm>
          <a:prstGeom prst="rect">
            <a:avLst/>
          </a:prstGeom>
          <a:noFill/>
        </p:spPr>
        <p:txBody>
          <a:bodyPr wrap="square" rtlCol="0">
            <a:spAutoFit/>
          </a:bodyPr>
          <a:lstStyle/>
          <a:p>
            <a:pPr marL="285750" marR="0" lvl="0" indent="-285750" algn="l" defTabSz="914400" rtl="0" eaLnBrk="1" fontAlgn="auto" latinLnBrk="0" hangingPunct="1">
              <a:lnSpc>
                <a:spcPct val="90000"/>
              </a:lnSpc>
              <a:spcBef>
                <a:spcPts val="0"/>
              </a:spcBef>
              <a:spcAft>
                <a:spcPts val="0"/>
              </a:spcAft>
              <a:buClr>
                <a:srgbClr val="5496AD"/>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Technical help, code, Software Carpentry and software release</a:t>
            </a:r>
          </a:p>
          <a:p>
            <a:pPr marL="290513" marR="0" lvl="0" algn="l" defTabSz="914400" rtl="0" eaLnBrk="1" fontAlgn="auto" latinLnBrk="0" hangingPunct="1">
              <a:lnSpc>
                <a:spcPct val="90000"/>
              </a:lnSpc>
              <a:spcBef>
                <a:spcPts val="600"/>
              </a:spcBef>
              <a:spcAft>
                <a:spcPts val="0"/>
              </a:spcAft>
              <a:buClr>
                <a:srgbClr val="5496AD"/>
              </a:buClr>
              <a:buSzTx/>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Hayley: </a:t>
            </a:r>
            <a:r>
              <a:rPr lang="en-US" sz="1200" dirty="0">
                <a:solidFill>
                  <a:prstClr val="black">
                    <a:lumMod val="75000"/>
                    <a:lumOff val="25000"/>
                  </a:prstClr>
                </a:solidFill>
                <a:latin typeface="Century Gothic" panose="020F0302020204030204"/>
                <a:hlinkClick r:id="rId8"/>
              </a:rPr>
              <a:t>hayley.pippin@ssaihq.com </a:t>
            </a:r>
            <a:r>
              <a:rPr lang="en-US" sz="1200" dirty="0">
                <a:solidFill>
                  <a:prstClr val="black">
                    <a:lumMod val="75000"/>
                    <a:lumOff val="25000"/>
                  </a:prstClr>
                </a:solidFill>
                <a:latin typeface="Century Gothic" panose="020F0302020204030204"/>
              </a:rPr>
              <a:t> </a:t>
            </a:r>
            <a:endPar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endParaRPr>
          </a:p>
        </p:txBody>
      </p:sp>
      <p:sp>
        <p:nvSpPr>
          <p:cNvPr id="34" name="TextBox 33">
            <a:extLst>
              <a:ext uri="{FF2B5EF4-FFF2-40B4-BE49-F238E27FC236}">
                <a16:creationId xmlns:a16="http://schemas.microsoft.com/office/drawing/2014/main" id="{085640FE-9987-4879-AFC3-7D08BA6C3CDE}"/>
              </a:ext>
            </a:extLst>
          </p:cNvPr>
          <p:cNvSpPr txBox="1"/>
          <p:nvPr/>
        </p:nvSpPr>
        <p:spPr>
          <a:xfrm>
            <a:off x="6782060" y="4713030"/>
            <a:ext cx="3561460" cy="369332"/>
          </a:xfrm>
          <a:prstGeom prst="rect">
            <a:avLst/>
          </a:prstGeom>
          <a:noFill/>
        </p:spPr>
        <p:txBody>
          <a:bodyPr wrap="square" rtlCol="0">
            <a:spAutoFit/>
          </a:bodyPr>
          <a:lstStyle/>
          <a:p>
            <a:r>
              <a:rPr lang="en-US" b="1" dirty="0"/>
              <a:t>Geoinformatics</a:t>
            </a:r>
          </a:p>
        </p:txBody>
      </p:sp>
      <p:sp>
        <p:nvSpPr>
          <p:cNvPr id="38" name="TextBox 37">
            <a:extLst>
              <a:ext uri="{FF2B5EF4-FFF2-40B4-BE49-F238E27FC236}">
                <a16:creationId xmlns:a16="http://schemas.microsoft.com/office/drawing/2014/main" id="{8353EC2B-4AFD-4F7F-8205-61C9E4518ED7}"/>
              </a:ext>
            </a:extLst>
          </p:cNvPr>
          <p:cNvSpPr txBox="1"/>
          <p:nvPr/>
        </p:nvSpPr>
        <p:spPr>
          <a:xfrm>
            <a:off x="7875828" y="1224151"/>
            <a:ext cx="3762808" cy="972574"/>
          </a:xfrm>
          <a:prstGeom prst="rect">
            <a:avLst/>
          </a:prstGeom>
          <a:noFill/>
        </p:spPr>
        <p:txBody>
          <a:bodyPr wrap="square" rtlCol="0">
            <a:spAutoFit/>
          </a:bodyPr>
          <a:lstStyle/>
          <a:p>
            <a:pPr marL="285750" marR="0" lvl="0" indent="-285750" algn="l" defTabSz="914400" rtl="0" eaLnBrk="1" fontAlgn="auto" latinLnBrk="0" hangingPunct="1">
              <a:lnSpc>
                <a:spcPct val="90000"/>
              </a:lnSpc>
              <a:spcBef>
                <a:spcPts val="0"/>
              </a:spcBef>
              <a:spcAft>
                <a:spcPts val="0"/>
              </a:spcAft>
              <a:buClr>
                <a:srgbClr val="5496AD"/>
              </a:buClr>
              <a:buSzTx/>
              <a:buFont typeface="Arial" panose="020B0604020202020204" pitchFamily="34" charset="0"/>
              <a:buChar char="•"/>
              <a:tabLst/>
              <a:defRPr/>
            </a:pPr>
            <a:r>
              <a:rPr lang="en-US" sz="1400" dirty="0">
                <a:solidFill>
                  <a:prstClr val="black">
                    <a:lumMod val="75000"/>
                    <a:lumOff val="25000"/>
                  </a:prstClr>
                </a:solidFill>
                <a:latin typeface="Century Gothic" panose="020B0502020202020204" pitchFamily="34" charset="0"/>
              </a:rPr>
              <a:t>Creative Communication deliverables, AGOL, project videos, social media, outreach</a:t>
            </a:r>
            <a:endPar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endParaRPr>
          </a:p>
          <a:p>
            <a:pPr marL="290513" marR="0" lvl="0" algn="l" defTabSz="914400" rtl="0" eaLnBrk="1" fontAlgn="auto" latinLnBrk="0" hangingPunct="1">
              <a:lnSpc>
                <a:spcPct val="90000"/>
              </a:lnSpc>
              <a:spcBef>
                <a:spcPts val="600"/>
              </a:spcBef>
              <a:spcAft>
                <a:spcPts val="0"/>
              </a:spcAft>
              <a:buClr>
                <a:srgbClr val="5496AD"/>
              </a:buClr>
              <a:buSzTx/>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Celeste: </a:t>
            </a:r>
            <a:r>
              <a:rPr kumimoji="0" lang="en-US" sz="120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hlinkClick r:id="rId10"/>
              </a:rPr>
              <a:t>celeste.gambino@ssaihq.com</a:t>
            </a:r>
            <a:r>
              <a:rPr kumimoji="0" lang="en-US" sz="120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 </a:t>
            </a:r>
            <a:r>
              <a:rPr lang="en-US" sz="1200" dirty="0">
                <a:solidFill>
                  <a:prstClr val="black">
                    <a:lumMod val="75000"/>
                    <a:lumOff val="25000"/>
                  </a:prstClr>
                </a:solidFill>
                <a:latin typeface="Century Gothic" panose="020F0302020204030204"/>
              </a:rPr>
              <a:t> </a:t>
            </a:r>
            <a:endParaRPr kumimoji="0" lang="en-US" sz="160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endParaRPr>
          </a:p>
        </p:txBody>
      </p:sp>
      <p:sp>
        <p:nvSpPr>
          <p:cNvPr id="40" name="TextBox 39">
            <a:extLst>
              <a:ext uri="{FF2B5EF4-FFF2-40B4-BE49-F238E27FC236}">
                <a16:creationId xmlns:a16="http://schemas.microsoft.com/office/drawing/2014/main" id="{117471C3-BE29-454D-8E47-C800DFCEA803}"/>
              </a:ext>
            </a:extLst>
          </p:cNvPr>
          <p:cNvSpPr txBox="1"/>
          <p:nvPr/>
        </p:nvSpPr>
        <p:spPr>
          <a:xfrm>
            <a:off x="6701224" y="891067"/>
            <a:ext cx="3561460" cy="369332"/>
          </a:xfrm>
          <a:prstGeom prst="rect">
            <a:avLst/>
          </a:prstGeom>
          <a:noFill/>
        </p:spPr>
        <p:txBody>
          <a:bodyPr wrap="square" rtlCol="0">
            <a:spAutoFit/>
          </a:bodyPr>
          <a:lstStyle/>
          <a:p>
            <a:r>
              <a:rPr lang="en-US" b="1" dirty="0"/>
              <a:t>Communications</a:t>
            </a:r>
          </a:p>
        </p:txBody>
      </p:sp>
      <p:pic>
        <p:nvPicPr>
          <p:cNvPr id="27" name="Picture 2">
            <a:extLst>
              <a:ext uri="{FF2B5EF4-FFF2-40B4-BE49-F238E27FC236}">
                <a16:creationId xmlns:a16="http://schemas.microsoft.com/office/drawing/2014/main" id="{2D26A096-9ED9-465F-A0D6-D9B1E38EC35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l="100" r="100"/>
          <a:stretch/>
        </p:blipFill>
        <p:spPr bwMode="auto">
          <a:xfrm>
            <a:off x="671764" y="5220436"/>
            <a:ext cx="1252728" cy="1252728"/>
          </a:xfrm>
          <a:prstGeom prst="ellipse">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84B45A2F-0436-49A9-9DFA-2FE5D5BA8290}"/>
              </a:ext>
            </a:extLst>
          </p:cNvPr>
          <p:cNvSpPr txBox="1"/>
          <p:nvPr/>
        </p:nvSpPr>
        <p:spPr>
          <a:xfrm>
            <a:off x="1888660" y="5196087"/>
            <a:ext cx="4207339" cy="1526572"/>
          </a:xfrm>
          <a:prstGeom prst="rect">
            <a:avLst/>
          </a:prstGeom>
          <a:noFill/>
        </p:spPr>
        <p:txBody>
          <a:bodyPr wrap="square" rtlCol="0">
            <a:spAutoFit/>
          </a:bodyPr>
          <a:lstStyle/>
          <a:p>
            <a:pPr marL="285750" marR="0" lvl="0" indent="-285750" algn="l" defTabSz="914400" rtl="0" eaLnBrk="1" fontAlgn="auto" latinLnBrk="0" hangingPunct="1">
              <a:lnSpc>
                <a:spcPct val="90000"/>
              </a:lnSpc>
              <a:spcBef>
                <a:spcPts val="0"/>
              </a:spcBef>
              <a:spcAft>
                <a:spcPts val="0"/>
              </a:spcAft>
              <a:buClr>
                <a:srgbClr val="5496AD"/>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Human resources, Employment status, offer letters, SSAI application, SSAI systems, employment verifications, payroll, schedule adjustments, paperwork, employment verifications </a:t>
            </a:r>
          </a:p>
          <a:p>
            <a:pPr marL="290513" marR="0" lvl="0" algn="l" defTabSz="914400" rtl="0" eaLnBrk="1" fontAlgn="auto" latinLnBrk="0" hangingPunct="1">
              <a:lnSpc>
                <a:spcPct val="90000"/>
              </a:lnSpc>
              <a:spcBef>
                <a:spcPts val="600"/>
              </a:spcBef>
              <a:spcAft>
                <a:spcPts val="0"/>
              </a:spcAft>
              <a:buClr>
                <a:srgbClr val="5496AD"/>
              </a:buClr>
              <a:buSzTx/>
              <a:tabLst/>
              <a:defRPr/>
            </a:pPr>
            <a:r>
              <a:rPr kumimoji="0" lang="en-US" sz="1600" b="1" i="0" u="none" strike="noStrike" kern="1200" cap="none" spc="0" normalizeH="0" baseline="0" noProof="0" dirty="0" err="1">
                <a:ln>
                  <a:noFill/>
                </a:ln>
                <a:solidFill>
                  <a:prstClr val="black">
                    <a:lumMod val="75000"/>
                    <a:lumOff val="25000"/>
                  </a:prstClr>
                </a:solidFill>
                <a:effectLst/>
                <a:uLnTx/>
                <a:uFillTx/>
                <a:latin typeface="Century Gothic" panose="020F0302020204030204"/>
                <a:ea typeface="+mn-ea"/>
                <a:cs typeface="+mn-cs"/>
              </a:rPr>
              <a:t>Jolo</a:t>
            </a:r>
            <a:r>
              <a:rPr lang="en-US" sz="1600" b="1" dirty="0" err="1">
                <a:solidFill>
                  <a:prstClr val="black">
                    <a:lumMod val="75000"/>
                    <a:lumOff val="25000"/>
                  </a:prstClr>
                </a:solidFill>
                <a:latin typeface="Century Gothic" panose="020F0302020204030204"/>
              </a:rPr>
              <a:t>na</a:t>
            </a:r>
            <a:r>
              <a:rPr kumimoji="0" lang="en-US" sz="1600" b="1"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 </a:t>
            </a:r>
            <a:r>
              <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757-864-3762 </a:t>
            </a:r>
            <a:r>
              <a:rPr lang="en-US" sz="1200" dirty="0">
                <a:solidFill>
                  <a:prstClr val="black">
                    <a:lumMod val="75000"/>
                    <a:lumOff val="25000"/>
                  </a:prstClr>
                </a:solidFill>
                <a:latin typeface="Century Gothic" panose="020F0302020204030204"/>
                <a:hlinkClick r:id="rId12"/>
              </a:rPr>
              <a:t>jolona.davis@ssaihq.com</a:t>
            </a:r>
            <a:r>
              <a:rPr lang="en-US" sz="1200" dirty="0">
                <a:solidFill>
                  <a:prstClr val="black">
                    <a:lumMod val="75000"/>
                    <a:lumOff val="25000"/>
                  </a:prstClr>
                </a:solidFill>
                <a:latin typeface="Century Gothic" panose="020F0302020204030204"/>
              </a:rPr>
              <a:t> </a:t>
            </a:r>
            <a:endPar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endParaRPr>
          </a:p>
        </p:txBody>
      </p:sp>
      <p:sp>
        <p:nvSpPr>
          <p:cNvPr id="35" name="TextBox 34">
            <a:extLst>
              <a:ext uri="{FF2B5EF4-FFF2-40B4-BE49-F238E27FC236}">
                <a16:creationId xmlns:a16="http://schemas.microsoft.com/office/drawing/2014/main" id="{3E734D96-E564-4D61-A279-3E16C1844F63}"/>
              </a:ext>
            </a:extLst>
          </p:cNvPr>
          <p:cNvSpPr txBox="1"/>
          <p:nvPr/>
        </p:nvSpPr>
        <p:spPr>
          <a:xfrm>
            <a:off x="518934" y="4752298"/>
            <a:ext cx="2371162" cy="369332"/>
          </a:xfrm>
          <a:prstGeom prst="rect">
            <a:avLst/>
          </a:prstGeom>
          <a:noFill/>
        </p:spPr>
        <p:txBody>
          <a:bodyPr wrap="none" rtlCol="0">
            <a:spAutoFit/>
          </a:bodyPr>
          <a:lstStyle/>
          <a:p>
            <a:r>
              <a:rPr lang="en-US" b="1" dirty="0"/>
              <a:t>Human Resources</a:t>
            </a:r>
          </a:p>
        </p:txBody>
      </p:sp>
    </p:spTree>
    <p:extLst>
      <p:ext uri="{BB962C8B-B14F-4D97-AF65-F5344CB8AC3E}">
        <p14:creationId xmlns:p14="http://schemas.microsoft.com/office/powerpoint/2010/main" val="3695805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t>ABOUT DEVELOP</a:t>
            </a:r>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199" y="984732"/>
            <a:ext cx="10712117" cy="820004"/>
          </a:xfrm>
        </p:spPr>
        <p:txBody>
          <a:bodyPr anchor="ctr">
            <a:normAutofit/>
          </a:bodyPr>
          <a:lstStyle/>
          <a:p>
            <a:r>
              <a:rPr lang="en-US" altLang="en-US" sz="3200" dirty="0"/>
              <a:t>DEVELOP Social Media</a:t>
            </a:r>
            <a:endParaRPr lang="en-US" sz="3200" dirty="0"/>
          </a:p>
        </p:txBody>
      </p:sp>
      <p:sp>
        <p:nvSpPr>
          <p:cNvPr id="6" name="Content Placeholder 1">
            <a:extLst>
              <a:ext uri="{FF2B5EF4-FFF2-40B4-BE49-F238E27FC236}">
                <a16:creationId xmlns:a16="http://schemas.microsoft.com/office/drawing/2014/main" id="{73CE8C50-C4E0-47B5-9989-BD507D8E0792}"/>
              </a:ext>
            </a:extLst>
          </p:cNvPr>
          <p:cNvSpPr txBox="1">
            <a:spLocks/>
          </p:cNvSpPr>
          <p:nvPr/>
        </p:nvSpPr>
        <p:spPr>
          <a:xfrm>
            <a:off x="1699255" y="1728297"/>
            <a:ext cx="4013116" cy="41704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700" b="1" dirty="0">
                <a:solidFill>
                  <a:schemeClr val="tx1">
                    <a:lumMod val="75000"/>
                    <a:lumOff val="25000"/>
                  </a:schemeClr>
                </a:solidFill>
                <a:latin typeface="Century Gothic" charset="0"/>
                <a:ea typeface="Century Gothic" charset="0"/>
                <a:cs typeface="Century Gothic" charset="0"/>
              </a:rPr>
              <a:t>DEVELOP National Program:</a:t>
            </a:r>
            <a:r>
              <a:rPr lang="en-US" sz="1700" dirty="0">
                <a:solidFill>
                  <a:schemeClr val="tx1">
                    <a:lumMod val="75000"/>
                    <a:lumOff val="25000"/>
                  </a:schemeClr>
                </a:solidFill>
                <a:latin typeface="Century Gothic" charset="0"/>
                <a:ea typeface="Century Gothic" charset="0"/>
                <a:cs typeface="Century Gothic" charset="0"/>
              </a:rPr>
              <a:t> features projects, node highlights &amp; accomplishments, VPS announcements </a:t>
            </a:r>
            <a:r>
              <a:rPr lang="en-US" sz="1100" dirty="0">
                <a:solidFill>
                  <a:schemeClr val="tx1">
                    <a:lumMod val="75000"/>
                    <a:lumOff val="25000"/>
                  </a:schemeClr>
                </a:solidFill>
                <a:latin typeface="Century Gothic" charset="0"/>
                <a:ea typeface="Century Gothic" charset="0"/>
                <a:cs typeface="Century Gothic" charset="0"/>
                <a:hlinkClick r:id="rId2"/>
              </a:rPr>
              <a:t>www.facebook.com/developnationalprogram</a:t>
            </a: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r>
              <a:rPr lang="en-US" sz="1700" b="1" dirty="0">
                <a:solidFill>
                  <a:schemeClr val="tx1">
                    <a:lumMod val="75000"/>
                    <a:lumOff val="25000"/>
                  </a:schemeClr>
                </a:solidFill>
                <a:latin typeface="Century Gothic" charset="0"/>
                <a:ea typeface="Century Gothic" charset="0"/>
                <a:cs typeface="Century Gothic" charset="0"/>
              </a:rPr>
              <a:t>Once a </a:t>
            </a:r>
            <a:r>
              <a:rPr lang="en-US" sz="1700" b="1" dirty="0" err="1">
                <a:solidFill>
                  <a:schemeClr val="tx1">
                    <a:lumMod val="75000"/>
                    <a:lumOff val="25000"/>
                  </a:schemeClr>
                </a:solidFill>
                <a:latin typeface="Century Gothic" charset="0"/>
                <a:ea typeface="Century Gothic" charset="0"/>
                <a:cs typeface="Century Gothic" charset="0"/>
              </a:rPr>
              <a:t>DEVELOPer</a:t>
            </a:r>
            <a:r>
              <a:rPr lang="en-US" sz="1700" b="1" dirty="0">
                <a:solidFill>
                  <a:schemeClr val="tx1">
                    <a:lumMod val="75000"/>
                    <a:lumOff val="25000"/>
                  </a:schemeClr>
                </a:solidFill>
                <a:latin typeface="Century Gothic" charset="0"/>
                <a:ea typeface="Century Gothic" charset="0"/>
                <a:cs typeface="Century Gothic" charset="0"/>
              </a:rPr>
              <a:t>, Always a </a:t>
            </a:r>
            <a:r>
              <a:rPr lang="en-US" sz="1700" b="1" dirty="0" err="1">
                <a:solidFill>
                  <a:schemeClr val="tx1">
                    <a:lumMod val="75000"/>
                    <a:lumOff val="25000"/>
                  </a:schemeClr>
                </a:solidFill>
                <a:latin typeface="Century Gothic" charset="0"/>
                <a:ea typeface="Century Gothic" charset="0"/>
                <a:cs typeface="Century Gothic" charset="0"/>
              </a:rPr>
              <a:t>DEVELOPer</a:t>
            </a:r>
            <a:r>
              <a:rPr lang="en-US" sz="1700" b="1" dirty="0">
                <a:solidFill>
                  <a:schemeClr val="tx1">
                    <a:lumMod val="75000"/>
                    <a:lumOff val="25000"/>
                  </a:schemeClr>
                </a:solidFill>
                <a:latin typeface="Century Gothic" charset="0"/>
                <a:ea typeface="Century Gothic" charset="0"/>
                <a:cs typeface="Century Gothic" charset="0"/>
              </a:rPr>
              <a:t>:</a:t>
            </a:r>
            <a:r>
              <a:rPr lang="en-US" sz="1700" dirty="0">
                <a:solidFill>
                  <a:schemeClr val="tx1">
                    <a:lumMod val="75000"/>
                    <a:lumOff val="25000"/>
                  </a:schemeClr>
                </a:solidFill>
                <a:latin typeface="Century Gothic" charset="0"/>
                <a:ea typeface="Century Gothic" charset="0"/>
                <a:cs typeface="Century Gothic" charset="0"/>
              </a:rPr>
              <a:t> job posts</a:t>
            </a:r>
          </a:p>
          <a:p>
            <a:pPr marL="0" indent="0">
              <a:spcBef>
                <a:spcPts val="0"/>
              </a:spcBef>
              <a:buFont typeface="Arial" panose="020B0604020202020204" pitchFamily="34" charset="0"/>
              <a:buNone/>
            </a:pPr>
            <a:r>
              <a:rPr lang="en-US" sz="1100" dirty="0">
                <a:solidFill>
                  <a:schemeClr val="tx1">
                    <a:lumMod val="75000"/>
                    <a:lumOff val="25000"/>
                  </a:schemeClr>
                </a:solidFill>
                <a:latin typeface="Century Gothic" charset="0"/>
                <a:ea typeface="Century Gothic" charset="0"/>
                <a:cs typeface="Century Gothic" charset="0"/>
                <a:hlinkClick r:id="rId3"/>
              </a:rPr>
              <a:t>https://www.facebook.com/groups/387243741376125/</a:t>
            </a: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endParaRPr lang="en-US" sz="1700" dirty="0">
              <a:solidFill>
                <a:schemeClr val="tx1">
                  <a:lumMod val="75000"/>
                  <a:lumOff val="25000"/>
                </a:schemeClr>
              </a:solidFill>
              <a:latin typeface="Century Gothic" charset="0"/>
              <a:ea typeface="Century Gothic" charset="0"/>
              <a:cs typeface="Century Gothic" charset="0"/>
              <a:hlinkClick r:id="rId4"/>
            </a:endParaRPr>
          </a:p>
          <a:p>
            <a:pPr marL="0" indent="0">
              <a:spcBef>
                <a:spcPts val="0"/>
              </a:spcBef>
              <a:buFont typeface="Arial" panose="020B0604020202020204" pitchFamily="34" charset="0"/>
              <a:buNone/>
            </a:pPr>
            <a:endParaRPr lang="en-US" sz="17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r>
              <a:rPr lang="en-US" sz="1700" dirty="0">
                <a:solidFill>
                  <a:schemeClr val="tx1">
                    <a:lumMod val="75000"/>
                    <a:lumOff val="25000"/>
                  </a:schemeClr>
                </a:solidFill>
                <a:latin typeface="Century Gothic" charset="0"/>
                <a:ea typeface="Century Gothic" charset="0"/>
                <a:cs typeface="Century Gothic" charset="0"/>
              </a:rPr>
              <a:t>Articles &amp; Important Events: Tweet </a:t>
            </a:r>
            <a:r>
              <a:rPr lang="en-US" sz="1700" b="1" dirty="0">
                <a:solidFill>
                  <a:schemeClr val="tx1">
                    <a:lumMod val="75000"/>
                    <a:lumOff val="25000"/>
                  </a:schemeClr>
                </a:solidFill>
                <a:latin typeface="Century Gothic" charset="0"/>
                <a:ea typeface="Century Gothic" charset="0"/>
                <a:cs typeface="Century Gothic" charset="0"/>
              </a:rPr>
              <a:t>@NASA_DEVELOP</a:t>
            </a:r>
            <a:r>
              <a:rPr lang="en-US" sz="1700" dirty="0">
                <a:solidFill>
                  <a:schemeClr val="tx1">
                    <a:lumMod val="75000"/>
                    <a:lumOff val="25000"/>
                  </a:schemeClr>
                </a:solidFill>
                <a:latin typeface="Century Gothic" charset="0"/>
                <a:ea typeface="Century Gothic" charset="0"/>
                <a:cs typeface="Century Gothic" charset="0"/>
              </a:rPr>
              <a:t> or </a:t>
            </a:r>
            <a:r>
              <a:rPr lang="en-US" sz="1700" b="1" dirty="0">
                <a:solidFill>
                  <a:schemeClr val="tx1">
                    <a:lumMod val="75000"/>
                    <a:lumOff val="25000"/>
                  </a:schemeClr>
                </a:solidFill>
                <a:latin typeface="Century Gothic" charset="0"/>
                <a:ea typeface="Century Gothic" charset="0"/>
                <a:cs typeface="Century Gothic" charset="0"/>
              </a:rPr>
              <a:t>#NASADEVELOP</a:t>
            </a:r>
            <a:endParaRPr lang="en-US" sz="1100" b="1"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r>
              <a:rPr lang="en-US" sz="1100" dirty="0">
                <a:solidFill>
                  <a:schemeClr val="tx1">
                    <a:lumMod val="75000"/>
                    <a:lumOff val="25000"/>
                  </a:schemeClr>
                </a:solidFill>
                <a:latin typeface="Century Gothic" charset="0"/>
                <a:ea typeface="Century Gothic" charset="0"/>
                <a:cs typeface="Century Gothic" charset="0"/>
                <a:hlinkClick r:id="rId4"/>
              </a:rPr>
              <a:t>http://twitter.com/#!/nasa_develop</a:t>
            </a: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endParaRPr lang="en-US" sz="17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endParaRPr lang="en-US" sz="1700" b="1" dirty="0">
              <a:solidFill>
                <a:schemeClr val="tx1">
                  <a:lumMod val="75000"/>
                  <a:lumOff val="25000"/>
                </a:schemeClr>
              </a:solidFill>
              <a:latin typeface="Century Gothic" charset="0"/>
              <a:ea typeface="Century Gothic" charset="0"/>
              <a:cs typeface="Century Gothic" charset="0"/>
            </a:endParaRPr>
          </a:p>
        </p:txBody>
      </p:sp>
      <p:pic>
        <p:nvPicPr>
          <p:cNvPr id="7" name="Picture 6">
            <a:extLst>
              <a:ext uri="{FF2B5EF4-FFF2-40B4-BE49-F238E27FC236}">
                <a16:creationId xmlns:a16="http://schemas.microsoft.com/office/drawing/2014/main" id="{6A1591C3-4F61-4DD6-A0E5-BE09E45DA7E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69104" y="3428694"/>
            <a:ext cx="701209" cy="701209"/>
          </a:xfrm>
          <a:prstGeom prst="rect">
            <a:avLst/>
          </a:prstGeom>
        </p:spPr>
      </p:pic>
      <p:pic>
        <p:nvPicPr>
          <p:cNvPr id="8" name="Picture 7">
            <a:extLst>
              <a:ext uri="{FF2B5EF4-FFF2-40B4-BE49-F238E27FC236}">
                <a16:creationId xmlns:a16="http://schemas.microsoft.com/office/drawing/2014/main" id="{C3A5083B-3591-496F-9067-3B722F4B7D5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59451" y="2216498"/>
            <a:ext cx="644672" cy="641941"/>
          </a:xfrm>
          <a:prstGeom prst="rect">
            <a:avLst/>
          </a:prstGeom>
        </p:spPr>
      </p:pic>
      <p:sp>
        <p:nvSpPr>
          <p:cNvPr id="9" name="Content Placeholder 1">
            <a:extLst>
              <a:ext uri="{FF2B5EF4-FFF2-40B4-BE49-F238E27FC236}">
                <a16:creationId xmlns:a16="http://schemas.microsoft.com/office/drawing/2014/main" id="{9D70C778-97C7-4B61-AA2E-F6464DBC5CE8}"/>
              </a:ext>
            </a:extLst>
          </p:cNvPr>
          <p:cNvSpPr txBox="1">
            <a:spLocks/>
          </p:cNvSpPr>
          <p:nvPr/>
        </p:nvSpPr>
        <p:spPr>
          <a:xfrm>
            <a:off x="6670313" y="2128154"/>
            <a:ext cx="3730752" cy="2577078"/>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spcBef>
                <a:spcPts val="0"/>
              </a:spcBef>
              <a:buNone/>
            </a:pPr>
            <a:r>
              <a:rPr lang="en-US" sz="1700" b="1" dirty="0">
                <a:solidFill>
                  <a:schemeClr val="tx1">
                    <a:lumMod val="75000"/>
                    <a:lumOff val="25000"/>
                  </a:schemeClr>
                </a:solidFill>
                <a:latin typeface="Century Gothic" charset="0"/>
                <a:ea typeface="Century Gothic" charset="0"/>
                <a:cs typeface="Century Gothic" charset="0"/>
              </a:rPr>
              <a:t>NASA DEVELOP National Program:</a:t>
            </a:r>
            <a:endParaRPr lang="en-US" sz="1700"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sz="1700" dirty="0">
                <a:solidFill>
                  <a:schemeClr val="tx1">
                    <a:lumMod val="75000"/>
                    <a:lumOff val="25000"/>
                  </a:schemeClr>
                </a:solidFill>
                <a:latin typeface="Century Gothic" charset="0"/>
                <a:ea typeface="Century Gothic" charset="0"/>
                <a:cs typeface="Century Gothic" charset="0"/>
              </a:rPr>
              <a:t>VPS and promotional videos</a:t>
            </a:r>
            <a:r>
              <a:rPr lang="en-US" sz="1700" b="1" dirty="0">
                <a:solidFill>
                  <a:schemeClr val="tx1">
                    <a:lumMod val="75000"/>
                    <a:lumOff val="25000"/>
                  </a:schemeClr>
                </a:solidFill>
                <a:latin typeface="Century Gothic" charset="0"/>
                <a:ea typeface="Century Gothic" charset="0"/>
                <a:cs typeface="Century Gothic" charset="0"/>
              </a:rPr>
              <a:t> </a:t>
            </a:r>
            <a:r>
              <a:rPr lang="en-US" sz="1100" dirty="0">
                <a:solidFill>
                  <a:schemeClr val="tx1">
                    <a:lumMod val="75000"/>
                    <a:lumOff val="25000"/>
                  </a:schemeClr>
                </a:solidFill>
                <a:latin typeface="Century Gothic" charset="0"/>
                <a:ea typeface="Century Gothic" charset="0"/>
                <a:cs typeface="Century Gothic" charset="0"/>
                <a:hlinkClick r:id="rId7"/>
              </a:rPr>
              <a:t>www.youtube.com/user/NASADEVELOP</a:t>
            </a: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endParaRPr lang="en-US" sz="1700" b="1"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endParaRPr lang="en-US" sz="1700" b="1"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sz="1700" b="1" dirty="0">
                <a:solidFill>
                  <a:schemeClr val="tx1">
                    <a:lumMod val="75000"/>
                    <a:lumOff val="25000"/>
                  </a:schemeClr>
                </a:solidFill>
                <a:latin typeface="Century Gothic" charset="0"/>
                <a:ea typeface="Century Gothic" charset="0"/>
                <a:cs typeface="Century Gothic" charset="0"/>
              </a:rPr>
              <a:t>NASA DEVELOP National Program: </a:t>
            </a:r>
            <a:r>
              <a:rPr lang="en-US" sz="1700" dirty="0">
                <a:solidFill>
                  <a:schemeClr val="tx1">
                    <a:lumMod val="75000"/>
                    <a:lumOff val="25000"/>
                  </a:schemeClr>
                </a:solidFill>
                <a:latin typeface="Century Gothic" charset="0"/>
                <a:ea typeface="Century Gothic" charset="0"/>
                <a:cs typeface="Century Gothic" charset="0"/>
              </a:rPr>
              <a:t>job posts, job skills &amp; tips, and important events. </a:t>
            </a:r>
            <a:r>
              <a:rPr lang="en-US" sz="1700" b="1" i="1" dirty="0">
                <a:solidFill>
                  <a:schemeClr val="tx1">
                    <a:lumMod val="75000"/>
                    <a:lumOff val="25000"/>
                  </a:schemeClr>
                </a:solidFill>
                <a:latin typeface="Century Gothic" charset="0"/>
                <a:ea typeface="Century Gothic" charset="0"/>
                <a:cs typeface="Century Gothic" charset="0"/>
              </a:rPr>
              <a:t>This is a private group! Follow the link to join!</a:t>
            </a:r>
            <a:endParaRPr lang="en-US" sz="1700" i="1"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sz="1100" dirty="0">
                <a:solidFill>
                  <a:schemeClr val="tx1">
                    <a:lumMod val="75000"/>
                    <a:lumOff val="25000"/>
                  </a:schemeClr>
                </a:solidFill>
                <a:latin typeface="Century Gothic" charset="0"/>
                <a:ea typeface="Century Gothic" charset="0"/>
                <a:cs typeface="Century Gothic" charset="0"/>
                <a:hlinkClick r:id="rId8"/>
              </a:rPr>
              <a:t>www.linkedin.com/groups/4343498</a:t>
            </a:r>
            <a:endParaRPr lang="en-US" sz="1100" dirty="0">
              <a:solidFill>
                <a:schemeClr val="tx1">
                  <a:lumMod val="75000"/>
                  <a:lumOff val="25000"/>
                </a:schemeClr>
              </a:solidFill>
              <a:latin typeface="Century Gothic" charset="0"/>
              <a:ea typeface="Century Gothic" charset="0"/>
              <a:cs typeface="Century Gothic" charset="0"/>
            </a:endParaRPr>
          </a:p>
        </p:txBody>
      </p:sp>
      <p:pic>
        <p:nvPicPr>
          <p:cNvPr id="10" name="Picture 2" descr="cid:image002.png@01D34742.BFB23FE0">
            <a:hlinkClick r:id="rId9"/>
            <a:extLst>
              <a:ext uri="{FF2B5EF4-FFF2-40B4-BE49-F238E27FC236}">
                <a16:creationId xmlns:a16="http://schemas.microsoft.com/office/drawing/2014/main" id="{25F43FE7-9273-4658-9B57-48DC37B8BBC2}"/>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953723" y="1802361"/>
            <a:ext cx="54864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twitterCircle-logo">
            <a:hlinkClick r:id="rId11"/>
            <a:extLst>
              <a:ext uri="{FF2B5EF4-FFF2-40B4-BE49-F238E27FC236}">
                <a16:creationId xmlns:a16="http://schemas.microsoft.com/office/drawing/2014/main" id="{5FD1FF3B-D7DF-454F-813A-8E5599BE959A}"/>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925148" y="4065152"/>
            <a:ext cx="640080" cy="64008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020AE3D4-FD88-42E5-A0CC-8891D12A78B6}"/>
              </a:ext>
            </a:extLst>
          </p:cNvPr>
          <p:cNvGrpSpPr/>
          <p:nvPr/>
        </p:nvGrpSpPr>
        <p:grpSpPr>
          <a:xfrm>
            <a:off x="2545573" y="5400946"/>
            <a:ext cx="6727380" cy="1221482"/>
            <a:chOff x="1395347" y="5290691"/>
            <a:chExt cx="4206624" cy="1780902"/>
          </a:xfrm>
        </p:grpSpPr>
        <p:sp>
          <p:nvSpPr>
            <p:cNvPr id="13" name="Text Placeholder 5">
              <a:extLst>
                <a:ext uri="{FF2B5EF4-FFF2-40B4-BE49-F238E27FC236}">
                  <a16:creationId xmlns:a16="http://schemas.microsoft.com/office/drawing/2014/main" id="{ACD13276-0626-4BB7-9F5A-ED1BB27DA6FB}"/>
                </a:ext>
              </a:extLst>
            </p:cNvPr>
            <p:cNvSpPr txBox="1">
              <a:spLocks/>
            </p:cNvSpPr>
            <p:nvPr/>
          </p:nvSpPr>
          <p:spPr>
            <a:xfrm>
              <a:off x="1395347" y="5307538"/>
              <a:ext cx="4206624" cy="17640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t>Watch time spent on social media during work hours. If you are going to be on it, you should probably be on the DEVELOP pages liking and commenting on DEVELOP posts!</a:t>
              </a:r>
            </a:p>
          </p:txBody>
        </p:sp>
        <p:sp>
          <p:nvSpPr>
            <p:cNvPr id="14" name="Rounded Rectangle 52">
              <a:extLst>
                <a:ext uri="{FF2B5EF4-FFF2-40B4-BE49-F238E27FC236}">
                  <a16:creationId xmlns:a16="http://schemas.microsoft.com/office/drawing/2014/main" id="{EBE233E3-2FA2-496C-BD1C-45DBB72C2CC3}"/>
                </a:ext>
              </a:extLst>
            </p:cNvPr>
            <p:cNvSpPr/>
            <p:nvPr/>
          </p:nvSpPr>
          <p:spPr>
            <a:xfrm>
              <a:off x="1395347" y="5290691"/>
              <a:ext cx="4206624" cy="1780902"/>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5371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t>ABOUT DEVELOP</a:t>
            </a:r>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199" y="984732"/>
            <a:ext cx="10712117" cy="820004"/>
          </a:xfrm>
        </p:spPr>
        <p:txBody>
          <a:bodyPr anchor="ctr">
            <a:normAutofit/>
          </a:bodyPr>
          <a:lstStyle/>
          <a:p>
            <a:r>
              <a:rPr lang="en-US" altLang="en-US" sz="3200" dirty="0"/>
              <a:t>Things to Note</a:t>
            </a:r>
            <a:endParaRPr lang="en-US" sz="3200" dirty="0"/>
          </a:p>
        </p:txBody>
      </p:sp>
      <p:sp>
        <p:nvSpPr>
          <p:cNvPr id="51" name="Content Placeholder 50">
            <a:extLst>
              <a:ext uri="{FF2B5EF4-FFF2-40B4-BE49-F238E27FC236}">
                <a16:creationId xmlns:a16="http://schemas.microsoft.com/office/drawing/2014/main" id="{41358EA6-6C0F-4932-B9FC-8F66E5B92971}"/>
              </a:ext>
            </a:extLst>
          </p:cNvPr>
          <p:cNvSpPr>
            <a:spLocks noGrp="1"/>
          </p:cNvSpPr>
          <p:nvPr>
            <p:ph idx="11"/>
          </p:nvPr>
        </p:nvSpPr>
        <p:spPr>
          <a:xfrm>
            <a:off x="838200" y="1804735"/>
            <a:ext cx="10515600" cy="4068937"/>
          </a:xfrm>
        </p:spPr>
        <p:txBody>
          <a:bodyPr/>
          <a:lstStyle/>
          <a:p>
            <a:pPr marL="285750" indent="-285750">
              <a:buClr>
                <a:srgbClr val="5496AD"/>
              </a:buClr>
              <a:buFont typeface="Arial" panose="020B0604020202020204" pitchFamily="34" charset="0"/>
              <a:buChar char="•"/>
            </a:pPr>
            <a:r>
              <a:rPr lang="en-US" dirty="0"/>
              <a:t>DEVELOP IS part of NASA’s Applied Sciences Program.</a:t>
            </a:r>
            <a:br>
              <a:rPr lang="en-US" dirty="0"/>
            </a:br>
            <a:r>
              <a:rPr lang="en-US" dirty="0"/>
              <a:t>DEVELOP is NOT part of NASA’s Office of STEM Engagement.</a:t>
            </a:r>
          </a:p>
          <a:p>
            <a:pPr marL="285750" indent="-285750">
              <a:buClr>
                <a:srgbClr val="5496AD"/>
              </a:buClr>
              <a:buFont typeface="Arial" panose="020B0604020202020204" pitchFamily="34" charset="0"/>
              <a:buChar char="•"/>
            </a:pPr>
            <a:r>
              <a:rPr lang="en-US" dirty="0"/>
              <a:t>DEVELOP is very different from NASA’s internship opportunities in the way we approach projects, focus on teamwork, the level of responsibility and authority given to participants, the opportunities we provide, and the individuals and organizations we network with. Enjoy it while you are here!</a:t>
            </a:r>
          </a:p>
          <a:p>
            <a:pPr marL="285750" indent="-285750">
              <a:buClr>
                <a:srgbClr val="5496AD"/>
              </a:buClr>
              <a:buFont typeface="Arial" panose="020B0604020202020204" pitchFamily="34" charset="0"/>
              <a:buChar char="•"/>
            </a:pPr>
            <a:r>
              <a:rPr lang="en-US" dirty="0"/>
              <a:t>Earth observations and Earth science data are objective, transparent, and policy-neutral. </a:t>
            </a:r>
          </a:p>
          <a:p>
            <a:pPr marL="285750" indent="-285750">
              <a:buClr>
                <a:srgbClr val="5496AD"/>
              </a:buClr>
              <a:buFont typeface="Arial" panose="020B0604020202020204" pitchFamily="34" charset="0"/>
              <a:buChar char="•"/>
            </a:pPr>
            <a:r>
              <a:rPr lang="en-US" dirty="0"/>
              <a:t>NASA Earth Science does NOT develop or prescribe policy. Other agencies and organizations use the data and scientific results in their policy analysis and development.</a:t>
            </a:r>
          </a:p>
          <a:p>
            <a:pPr marL="285750" indent="-285750">
              <a:buClr>
                <a:srgbClr val="5496AD"/>
              </a:buClr>
              <a:buFont typeface="Arial" panose="020B0604020202020204" pitchFamily="34" charset="0"/>
              <a:buChar char="•"/>
            </a:pPr>
            <a:r>
              <a:rPr lang="en-US" dirty="0"/>
              <a:t>Travel is restricted and carefully managed, meaning that guidelines are in place to gain approval for travel. Travel is a privilege!</a:t>
            </a:r>
          </a:p>
          <a:p>
            <a:endParaRPr lang="en-US" dirty="0"/>
          </a:p>
        </p:txBody>
      </p:sp>
    </p:spTree>
    <p:extLst>
      <p:ext uri="{BB962C8B-B14F-4D97-AF65-F5344CB8AC3E}">
        <p14:creationId xmlns:p14="http://schemas.microsoft.com/office/powerpoint/2010/main" val="62241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t>ABOUT DEVELOP</a:t>
            </a:r>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199" y="984732"/>
            <a:ext cx="10712117" cy="820004"/>
          </a:xfrm>
        </p:spPr>
        <p:txBody>
          <a:bodyPr anchor="ctr">
            <a:normAutofit/>
          </a:bodyPr>
          <a:lstStyle/>
          <a:p>
            <a:r>
              <a:rPr lang="en-US" altLang="en-US" sz="3200" dirty="0"/>
              <a:t>Quiz Time</a:t>
            </a:r>
            <a:endParaRPr lang="en-US" sz="3200" dirty="0"/>
          </a:p>
        </p:txBody>
      </p:sp>
      <p:sp>
        <p:nvSpPr>
          <p:cNvPr id="51" name="Content Placeholder 50">
            <a:extLst>
              <a:ext uri="{FF2B5EF4-FFF2-40B4-BE49-F238E27FC236}">
                <a16:creationId xmlns:a16="http://schemas.microsoft.com/office/drawing/2014/main" id="{41358EA6-6C0F-4932-B9FC-8F66E5B92971}"/>
              </a:ext>
            </a:extLst>
          </p:cNvPr>
          <p:cNvSpPr>
            <a:spLocks noGrp="1"/>
          </p:cNvSpPr>
          <p:nvPr>
            <p:ph idx="11"/>
          </p:nvPr>
        </p:nvSpPr>
        <p:spPr>
          <a:xfrm>
            <a:off x="838200" y="1804735"/>
            <a:ext cx="10515600" cy="4068937"/>
          </a:xfrm>
        </p:spPr>
        <p:txBody>
          <a:bodyPr/>
          <a:lstStyle/>
          <a:p>
            <a:pPr marL="285750" indent="-285750">
              <a:buClr>
                <a:srgbClr val="5496AD"/>
              </a:buClr>
              <a:buFont typeface="Arial" panose="020B0604020202020204" pitchFamily="34" charset="0"/>
              <a:buChar char="•"/>
            </a:pPr>
            <a:r>
              <a:rPr lang="en-US" dirty="0"/>
              <a:t>How old is DEVELOP?</a:t>
            </a:r>
          </a:p>
          <a:p>
            <a:pPr marL="285750" indent="-285750">
              <a:buClr>
                <a:srgbClr val="5496AD"/>
              </a:buClr>
              <a:buFont typeface="Arial" panose="020B0604020202020204" pitchFamily="34" charset="0"/>
              <a:buChar char="•"/>
            </a:pPr>
            <a:r>
              <a:rPr lang="en-US" dirty="0"/>
              <a:t>Who is the face of DEVELOP at your node?</a:t>
            </a:r>
          </a:p>
          <a:p>
            <a:pPr marL="285750" indent="-285750">
              <a:buClr>
                <a:srgbClr val="5496AD"/>
              </a:buClr>
              <a:buFont typeface="Arial" panose="020B0604020202020204" pitchFamily="34" charset="0"/>
              <a:buChar char="•"/>
            </a:pPr>
            <a:r>
              <a:rPr lang="en-US" dirty="0"/>
              <a:t>Who should you contact if you have a project-related question?</a:t>
            </a:r>
          </a:p>
          <a:p>
            <a:pPr marL="285750" indent="-285750">
              <a:buClr>
                <a:srgbClr val="5496AD"/>
              </a:buClr>
              <a:buFont typeface="Arial" panose="020B0604020202020204" pitchFamily="34" charset="0"/>
              <a:buChar char="•"/>
            </a:pPr>
            <a:r>
              <a:rPr lang="en-US" dirty="0"/>
              <a:t>Who should you contact if you have a schedule or payroll-related question?</a:t>
            </a:r>
          </a:p>
          <a:p>
            <a:endParaRPr lang="en-US" dirty="0"/>
          </a:p>
        </p:txBody>
      </p:sp>
    </p:spTree>
    <p:extLst>
      <p:ext uri="{BB962C8B-B14F-4D97-AF65-F5344CB8AC3E}">
        <p14:creationId xmlns:p14="http://schemas.microsoft.com/office/powerpoint/2010/main" val="3802683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B607B8-5D53-4253-A88D-16A3A255CEC0}"/>
              </a:ext>
            </a:extLst>
          </p:cNvPr>
          <p:cNvSpPr txBox="1"/>
          <p:nvPr/>
        </p:nvSpPr>
        <p:spPr>
          <a:xfrm>
            <a:off x="671248" y="2403120"/>
            <a:ext cx="5337703" cy="769441"/>
          </a:xfrm>
          <a:prstGeom prst="rect">
            <a:avLst/>
          </a:prstGeom>
          <a:noFill/>
        </p:spPr>
        <p:txBody>
          <a:bodyPr wrap="square" rtlCol="0">
            <a:spAutoFit/>
          </a:bodyPr>
          <a:lstStyle/>
          <a:p>
            <a:r>
              <a:rPr lang="en-US" sz="4400" b="1" dirty="0">
                <a:solidFill>
                  <a:srgbClr val="244D60"/>
                </a:solidFill>
                <a:latin typeface="Georgia" panose="02040502050405020303" pitchFamily="18" charset="0"/>
              </a:rPr>
              <a:t>Thank You.</a:t>
            </a:r>
          </a:p>
        </p:txBody>
      </p:sp>
      <p:sp>
        <p:nvSpPr>
          <p:cNvPr id="6" name="Text Placeholder 5">
            <a:extLst>
              <a:ext uri="{FF2B5EF4-FFF2-40B4-BE49-F238E27FC236}">
                <a16:creationId xmlns:a16="http://schemas.microsoft.com/office/drawing/2014/main" id="{1DEE7746-370D-4073-A375-1912F702D52B}"/>
              </a:ext>
            </a:extLst>
          </p:cNvPr>
          <p:cNvSpPr txBox="1">
            <a:spLocks/>
          </p:cNvSpPr>
          <p:nvPr/>
        </p:nvSpPr>
        <p:spPr>
          <a:xfrm>
            <a:off x="671247" y="3419778"/>
            <a:ext cx="5057749" cy="1683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1">
                    <a:lumMod val="75000"/>
                    <a:lumOff val="25000"/>
                  </a:schemeClr>
                </a:solidFill>
                <a:latin typeface="+mn-lt"/>
              </a:rPr>
              <a:t>You’re welcome for these DEVELOP knowledge bombs that just got dropped on you!</a:t>
            </a:r>
          </a:p>
        </p:txBody>
      </p:sp>
      <p:pic>
        <p:nvPicPr>
          <p:cNvPr id="8" name="Picture Placeholder 7" descr="A picture containing tree, outdoor object, fireworks, dark&#10;&#10;Description automatically generated">
            <a:extLst>
              <a:ext uri="{FF2B5EF4-FFF2-40B4-BE49-F238E27FC236}">
                <a16:creationId xmlns:a16="http://schemas.microsoft.com/office/drawing/2014/main" id="{1F65D5F2-B1A0-4900-8B12-C99065B07F68}"/>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4599" r="14599"/>
          <a:stretch>
            <a:fillRect/>
          </a:stretch>
        </p:blipFill>
        <p:spPr/>
      </p:pic>
    </p:spTree>
    <p:extLst>
      <p:ext uri="{BB962C8B-B14F-4D97-AF65-F5344CB8AC3E}">
        <p14:creationId xmlns:p14="http://schemas.microsoft.com/office/powerpoint/2010/main" val="332695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ABOUT DEVELOP</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08532"/>
            <a:ext cx="10712117" cy="820004"/>
          </a:xfrm>
        </p:spPr>
        <p:txBody>
          <a:bodyPr anchor="ctr">
            <a:normAutofit/>
          </a:bodyPr>
          <a:lstStyle/>
          <a:p>
            <a:r>
              <a:rPr lang="en-US" altLang="en-US" dirty="0"/>
              <a:t>Empowered Participants + Earth Observations + Engaged Decision Makers</a:t>
            </a:r>
            <a:endParaRPr lang="en-US"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4248894"/>
            <a:ext cx="10782299" cy="1054929"/>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325"/>
            <a:r>
              <a:rPr lang="en-US" b="1" dirty="0"/>
              <a:t>DEVELOP bridges the gap between NASA Earth Science and society</a:t>
            </a:r>
            <a:r>
              <a:rPr lang="en-US" dirty="0"/>
              <a:t>, building capacity in both its participants and end-user organizations to better prepare them to handle the environmental challenges that face society.</a:t>
            </a:r>
          </a:p>
          <a:p>
            <a:pPr marL="285750" indent="-225425">
              <a:buFont typeface="Arial" panose="020B0604020202020204" pitchFamily="34" charset="0"/>
              <a:buChar char="•"/>
            </a:pPr>
            <a:endParaRPr lang="en-US" dirty="0"/>
          </a:p>
        </p:txBody>
      </p:sp>
      <p:pic>
        <p:nvPicPr>
          <p:cNvPr id="3" name="Picture 2" descr="A group of people sitting at a desk with computers&#10;&#10;Description automatically generated with low confidence">
            <a:extLst>
              <a:ext uri="{FF2B5EF4-FFF2-40B4-BE49-F238E27FC236}">
                <a16:creationId xmlns:a16="http://schemas.microsoft.com/office/drawing/2014/main" id="{061FEA46-5FFB-4920-BC75-93084D15DB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437" t="31370" b="2667"/>
          <a:stretch/>
        </p:blipFill>
        <p:spPr>
          <a:xfrm>
            <a:off x="968188" y="1706880"/>
            <a:ext cx="3079533" cy="1645920"/>
          </a:xfrm>
          <a:prstGeom prst="rect">
            <a:avLst/>
          </a:prstGeom>
          <a:effectLst>
            <a:outerShdw blurRad="50800" dist="38100" dir="2700000" algn="tl" rotWithShape="0">
              <a:prstClr val="black">
                <a:alpha val="40000"/>
              </a:prstClr>
            </a:outerShdw>
          </a:effectLst>
        </p:spPr>
      </p:pic>
      <p:pic>
        <p:nvPicPr>
          <p:cNvPr id="7" name="Picture 6" descr="A picture containing skiing, satellite, transport, slope&#10;&#10;Description automatically generated">
            <a:extLst>
              <a:ext uri="{FF2B5EF4-FFF2-40B4-BE49-F238E27FC236}">
                <a16:creationId xmlns:a16="http://schemas.microsoft.com/office/drawing/2014/main" id="{DC9A6530-CEF5-4713-8A79-B6EEE7F3614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6809"/>
          <a:stretch/>
        </p:blipFill>
        <p:spPr>
          <a:xfrm>
            <a:off x="4288715" y="1706880"/>
            <a:ext cx="3326960" cy="1645920"/>
          </a:xfrm>
          <a:prstGeom prst="rect">
            <a:avLst/>
          </a:prstGeom>
          <a:effectLst>
            <a:outerShdw blurRad="50800" dist="38100" dir="2700000" algn="tl" rotWithShape="0">
              <a:prstClr val="black">
                <a:alpha val="40000"/>
              </a:prstClr>
            </a:outerShdw>
          </a:effectLst>
        </p:spPr>
      </p:pic>
      <p:pic>
        <p:nvPicPr>
          <p:cNvPr id="9" name="Picture 8" descr="A group of people working in a forest&#10;&#10;Description automatically generated with medium confidence">
            <a:extLst>
              <a:ext uri="{FF2B5EF4-FFF2-40B4-BE49-F238E27FC236}">
                <a16:creationId xmlns:a16="http://schemas.microsoft.com/office/drawing/2014/main" id="{A3549425-9CD5-41C5-979A-4F88763560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9268" b="11813"/>
          <a:stretch/>
        </p:blipFill>
        <p:spPr>
          <a:xfrm>
            <a:off x="7856669" y="1706880"/>
            <a:ext cx="3184263" cy="1645920"/>
          </a:xfrm>
          <a:prstGeom prst="rect">
            <a:avLst/>
          </a:prstGeom>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D83F3EF0-12DB-4F3C-98D3-DBC5B353E027}"/>
              </a:ext>
            </a:extLst>
          </p:cNvPr>
          <p:cNvSpPr txBox="1"/>
          <p:nvPr/>
        </p:nvSpPr>
        <p:spPr>
          <a:xfrm>
            <a:off x="3048897" y="3408604"/>
            <a:ext cx="6094206" cy="830997"/>
          </a:xfrm>
          <a:prstGeom prst="rect">
            <a:avLst/>
          </a:prstGeom>
          <a:noFill/>
        </p:spPr>
        <p:txBody>
          <a:bodyPr wrap="square">
            <a:spAutoFit/>
          </a:bodyPr>
          <a:lstStyle/>
          <a:p>
            <a:r>
              <a:rPr lang="en-US" sz="2400" i="1" dirty="0">
                <a:solidFill>
                  <a:srgbClr val="5496AD"/>
                </a:solidFill>
              </a:rPr>
              <a:t>“Shaping the future by integrating Earth observations into global decision making”</a:t>
            </a:r>
            <a:endParaRPr lang="en-US" sz="2400" dirty="0">
              <a:solidFill>
                <a:srgbClr val="5496AD"/>
              </a:solidFill>
            </a:endParaRPr>
          </a:p>
        </p:txBody>
      </p:sp>
      <p:sp>
        <p:nvSpPr>
          <p:cNvPr id="4" name="Rectangle: Rounded Corners 3">
            <a:extLst>
              <a:ext uri="{FF2B5EF4-FFF2-40B4-BE49-F238E27FC236}">
                <a16:creationId xmlns:a16="http://schemas.microsoft.com/office/drawing/2014/main" id="{0D7C8122-7446-03D8-193D-776F54AC8951}"/>
              </a:ext>
            </a:extLst>
          </p:cNvPr>
          <p:cNvSpPr/>
          <p:nvPr/>
        </p:nvSpPr>
        <p:spPr>
          <a:xfrm>
            <a:off x="341745" y="5330457"/>
            <a:ext cx="11785599" cy="1392019"/>
          </a:xfrm>
          <a:prstGeom prst="roundRect">
            <a:avLst/>
          </a:prstGeom>
          <a:solidFill>
            <a:srgbClr val="718E9C"/>
          </a:solidFill>
          <a:ln w="190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t>Elevator Speech</a:t>
            </a:r>
            <a:r>
              <a:rPr lang="en-US" dirty="0"/>
              <a:t>: DEVELOP, part of NASA’s Applied Sciences’ Capacity Building Program, addresses environmental and public policy issues by conducting interdisciplinary feasibility projects that apply the lens of NASA Earth observations to community concerns around the globe. Bridging the gap between NASA Earth Science and society, DEVELOP builds capacity in both participants and partner organizations to better prepare them to address the challenges that face our society and future generations. </a:t>
            </a:r>
          </a:p>
        </p:txBody>
      </p:sp>
    </p:spTree>
    <p:extLst>
      <p:ext uri="{BB962C8B-B14F-4D97-AF65-F5344CB8AC3E}">
        <p14:creationId xmlns:p14="http://schemas.microsoft.com/office/powerpoint/2010/main" val="429365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t>ABOUT DEVELOP</a:t>
            </a:r>
          </a:p>
        </p:txBody>
      </p:sp>
      <p:sp>
        <p:nvSpPr>
          <p:cNvPr id="4" name="Content Placeholder 3">
            <a:extLst>
              <a:ext uri="{FF2B5EF4-FFF2-40B4-BE49-F238E27FC236}">
                <a16:creationId xmlns:a16="http://schemas.microsoft.com/office/drawing/2014/main" id="{6530F94A-2B94-4D63-B366-49514978214D}"/>
              </a:ext>
            </a:extLst>
          </p:cNvPr>
          <p:cNvSpPr>
            <a:spLocks noGrp="1"/>
          </p:cNvSpPr>
          <p:nvPr>
            <p:ph idx="11"/>
          </p:nvPr>
        </p:nvSpPr>
        <p:spPr>
          <a:xfrm>
            <a:off x="838200" y="1731584"/>
            <a:ext cx="10515599" cy="2129994"/>
          </a:xfrm>
        </p:spPr>
        <p:txBody>
          <a:bodyPr/>
          <a:lstStyle/>
          <a:p>
            <a:r>
              <a:rPr lang="en-US" dirty="0"/>
              <a:t>In 1998, three interns at NASA Langley Research Center co-authored the white paper “Practical Applications of Remote Sensing.” </a:t>
            </a:r>
          </a:p>
          <a:p>
            <a:r>
              <a:rPr lang="en-US" dirty="0"/>
              <a:t>A proposal combining NASA’s Digital Earth Initiative and the students’ paper advocated the formation of a program, and in 1999 DEVELOP was officially formed. </a:t>
            </a:r>
          </a:p>
          <a:p>
            <a:r>
              <a:rPr lang="en-US" dirty="0"/>
              <a:t>Expansion beyond Langley began in 2001 and continues today. </a:t>
            </a:r>
          </a:p>
          <a:p>
            <a:endParaRPr lang="en-US" dirty="0"/>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200" y="984732"/>
            <a:ext cx="10712116" cy="820004"/>
          </a:xfrm>
        </p:spPr>
        <p:txBody>
          <a:bodyPr anchor="ctr">
            <a:normAutofit/>
          </a:bodyPr>
          <a:lstStyle/>
          <a:p>
            <a:r>
              <a:rPr lang="en-US" altLang="en-US" sz="3200" dirty="0"/>
              <a:t>DEVELOP History</a:t>
            </a:r>
            <a:endParaRPr lang="en-US" sz="3200" dirty="0"/>
          </a:p>
        </p:txBody>
      </p:sp>
      <p:cxnSp>
        <p:nvCxnSpPr>
          <p:cNvPr id="6" name="Straight Connector 5">
            <a:extLst>
              <a:ext uri="{FF2B5EF4-FFF2-40B4-BE49-F238E27FC236}">
                <a16:creationId xmlns:a16="http://schemas.microsoft.com/office/drawing/2014/main" id="{124BBE72-EB5D-482A-ACD9-193D91420789}"/>
              </a:ext>
            </a:extLst>
          </p:cNvPr>
          <p:cNvCxnSpPr>
            <a:cxnSpLocks/>
          </p:cNvCxnSpPr>
          <p:nvPr/>
        </p:nvCxnSpPr>
        <p:spPr>
          <a:xfrm>
            <a:off x="9127014" y="5764233"/>
            <a:ext cx="546510" cy="37198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7" name="Straight Connector 6">
            <a:extLst>
              <a:ext uri="{FF2B5EF4-FFF2-40B4-BE49-F238E27FC236}">
                <a16:creationId xmlns:a16="http://schemas.microsoft.com/office/drawing/2014/main" id="{0BB9F982-09B8-4407-B116-1D3A1231E176}"/>
              </a:ext>
            </a:extLst>
          </p:cNvPr>
          <p:cNvCxnSpPr>
            <a:cxnSpLocks/>
          </p:cNvCxnSpPr>
          <p:nvPr/>
        </p:nvCxnSpPr>
        <p:spPr>
          <a:xfrm>
            <a:off x="7132882" y="5788335"/>
            <a:ext cx="546510" cy="37198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8" name="Straight Connector 7">
            <a:extLst>
              <a:ext uri="{FF2B5EF4-FFF2-40B4-BE49-F238E27FC236}">
                <a16:creationId xmlns:a16="http://schemas.microsoft.com/office/drawing/2014/main" id="{56F464F8-B24E-4FB7-B8D8-85E1B343C5A7}"/>
              </a:ext>
            </a:extLst>
          </p:cNvPr>
          <p:cNvCxnSpPr>
            <a:cxnSpLocks/>
          </p:cNvCxnSpPr>
          <p:nvPr/>
        </p:nvCxnSpPr>
        <p:spPr>
          <a:xfrm>
            <a:off x="5104360" y="5774696"/>
            <a:ext cx="546510" cy="37198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9" name="Straight Connector 8">
            <a:extLst>
              <a:ext uri="{FF2B5EF4-FFF2-40B4-BE49-F238E27FC236}">
                <a16:creationId xmlns:a16="http://schemas.microsoft.com/office/drawing/2014/main" id="{9452D170-846F-4ABA-8C71-5A27DF3ADE8D}"/>
              </a:ext>
            </a:extLst>
          </p:cNvPr>
          <p:cNvCxnSpPr>
            <a:cxnSpLocks/>
          </p:cNvCxnSpPr>
          <p:nvPr/>
        </p:nvCxnSpPr>
        <p:spPr>
          <a:xfrm flipH="1">
            <a:off x="5054053" y="4175811"/>
            <a:ext cx="608981" cy="529776"/>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10" name="Straight Connector 9">
            <a:extLst>
              <a:ext uri="{FF2B5EF4-FFF2-40B4-BE49-F238E27FC236}">
                <a16:creationId xmlns:a16="http://schemas.microsoft.com/office/drawing/2014/main" id="{8A44EE0A-23C2-44A8-9BAA-F0D523E4D5A3}"/>
              </a:ext>
            </a:extLst>
          </p:cNvPr>
          <p:cNvCxnSpPr>
            <a:cxnSpLocks/>
          </p:cNvCxnSpPr>
          <p:nvPr/>
        </p:nvCxnSpPr>
        <p:spPr>
          <a:xfrm>
            <a:off x="3136387" y="5750755"/>
            <a:ext cx="546510" cy="37198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11" name="Straight Connector 10">
            <a:extLst>
              <a:ext uri="{FF2B5EF4-FFF2-40B4-BE49-F238E27FC236}">
                <a16:creationId xmlns:a16="http://schemas.microsoft.com/office/drawing/2014/main" id="{31573174-FED4-4F41-862F-589E704FECA8}"/>
              </a:ext>
            </a:extLst>
          </p:cNvPr>
          <p:cNvCxnSpPr>
            <a:cxnSpLocks/>
          </p:cNvCxnSpPr>
          <p:nvPr/>
        </p:nvCxnSpPr>
        <p:spPr>
          <a:xfrm>
            <a:off x="3992021" y="4453459"/>
            <a:ext cx="0" cy="82296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12" name="Straight Connector 11">
            <a:extLst>
              <a:ext uri="{FF2B5EF4-FFF2-40B4-BE49-F238E27FC236}">
                <a16:creationId xmlns:a16="http://schemas.microsoft.com/office/drawing/2014/main" id="{6015AB1A-6314-4F06-AEA8-E01BC61A5DE8}"/>
              </a:ext>
            </a:extLst>
          </p:cNvPr>
          <p:cNvCxnSpPr>
            <a:cxnSpLocks/>
          </p:cNvCxnSpPr>
          <p:nvPr/>
        </p:nvCxnSpPr>
        <p:spPr>
          <a:xfrm flipH="1">
            <a:off x="6048085" y="4673912"/>
            <a:ext cx="626769" cy="450107"/>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13" name="Straight Connector 12">
            <a:extLst>
              <a:ext uri="{FF2B5EF4-FFF2-40B4-BE49-F238E27FC236}">
                <a16:creationId xmlns:a16="http://schemas.microsoft.com/office/drawing/2014/main" id="{DCF12767-F88B-469A-B4AB-FFD1F0EECA47}"/>
              </a:ext>
            </a:extLst>
          </p:cNvPr>
          <p:cNvCxnSpPr>
            <a:cxnSpLocks/>
          </p:cNvCxnSpPr>
          <p:nvPr/>
        </p:nvCxnSpPr>
        <p:spPr>
          <a:xfrm>
            <a:off x="7978190" y="4466563"/>
            <a:ext cx="0" cy="54864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14" name="Hexagon 13">
            <a:extLst>
              <a:ext uri="{FF2B5EF4-FFF2-40B4-BE49-F238E27FC236}">
                <a16:creationId xmlns:a16="http://schemas.microsoft.com/office/drawing/2014/main" id="{E2294A7D-3FE7-4279-9D23-E1116D458223}"/>
              </a:ext>
            </a:extLst>
          </p:cNvPr>
          <p:cNvSpPr/>
          <p:nvPr/>
        </p:nvSpPr>
        <p:spPr>
          <a:xfrm>
            <a:off x="2383849" y="5216508"/>
            <a:ext cx="1257116" cy="1060418"/>
          </a:xfrm>
          <a:prstGeom prst="hexagon">
            <a:avLst>
              <a:gd name="adj" fmla="val 31100"/>
              <a:gd name="vf" fmla="val 115470"/>
            </a:avLst>
          </a:prstGeom>
          <a:blipFill>
            <a:blip r:embed="rId2"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15" name="Hexagon 14">
            <a:extLst>
              <a:ext uri="{FF2B5EF4-FFF2-40B4-BE49-F238E27FC236}">
                <a16:creationId xmlns:a16="http://schemas.microsoft.com/office/drawing/2014/main" id="{68D05B3C-FEF4-4005-8417-B1467A45C119}"/>
              </a:ext>
            </a:extLst>
          </p:cNvPr>
          <p:cNvSpPr/>
          <p:nvPr/>
        </p:nvSpPr>
        <p:spPr>
          <a:xfrm>
            <a:off x="3367316" y="4620216"/>
            <a:ext cx="1257116" cy="1060418"/>
          </a:xfrm>
          <a:prstGeom prst="hexagon">
            <a:avLst>
              <a:gd name="adj" fmla="val 31100"/>
              <a:gd name="vf" fmla="val 115470"/>
            </a:avLst>
          </a:prstGeom>
          <a:blipFill>
            <a:blip r:embed="rId3" cstate="screen">
              <a:extLst>
                <a:ext uri="{28A0092B-C50C-407E-A947-70E740481C1C}">
                  <a14:useLocalDpi xmlns:a14="http://schemas.microsoft.com/office/drawing/2010/main"/>
                </a:ext>
              </a:extLst>
            </a:blip>
            <a:stretch>
              <a:fillRect l="-12000" t="-1000" r="-21000" b="-19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16" name="Hexagon 15">
            <a:extLst>
              <a:ext uri="{FF2B5EF4-FFF2-40B4-BE49-F238E27FC236}">
                <a16:creationId xmlns:a16="http://schemas.microsoft.com/office/drawing/2014/main" id="{2F6F2CEE-27DD-42B6-8840-CB0BF36CA274}"/>
              </a:ext>
            </a:extLst>
          </p:cNvPr>
          <p:cNvSpPr/>
          <p:nvPr/>
        </p:nvSpPr>
        <p:spPr>
          <a:xfrm>
            <a:off x="4363692" y="4058566"/>
            <a:ext cx="1257116" cy="1060418"/>
          </a:xfrm>
          <a:prstGeom prst="hexagon">
            <a:avLst>
              <a:gd name="adj" fmla="val 31100"/>
              <a:gd name="vf" fmla="val 115470"/>
            </a:avLst>
          </a:prstGeom>
          <a:blipFill>
            <a:blip r:embed="rId4"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17" name="Hexagon 16">
            <a:extLst>
              <a:ext uri="{FF2B5EF4-FFF2-40B4-BE49-F238E27FC236}">
                <a16:creationId xmlns:a16="http://schemas.microsoft.com/office/drawing/2014/main" id="{31B4ED6D-768E-414A-AF59-1368FCD9DDF4}"/>
              </a:ext>
            </a:extLst>
          </p:cNvPr>
          <p:cNvSpPr/>
          <p:nvPr/>
        </p:nvSpPr>
        <p:spPr>
          <a:xfrm>
            <a:off x="4360278" y="5206348"/>
            <a:ext cx="1257116" cy="1060418"/>
          </a:xfrm>
          <a:prstGeom prst="hexagon">
            <a:avLst>
              <a:gd name="adj" fmla="val 31100"/>
              <a:gd name="vf" fmla="val 115470"/>
            </a:avLst>
          </a:prstGeom>
          <a:blipFill>
            <a:blip r:embed="rId5"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18" name="Hexagon 17">
            <a:extLst>
              <a:ext uri="{FF2B5EF4-FFF2-40B4-BE49-F238E27FC236}">
                <a16:creationId xmlns:a16="http://schemas.microsoft.com/office/drawing/2014/main" id="{B1C515B5-C2AD-4FFA-B192-5F221595C031}"/>
              </a:ext>
            </a:extLst>
          </p:cNvPr>
          <p:cNvSpPr/>
          <p:nvPr/>
        </p:nvSpPr>
        <p:spPr>
          <a:xfrm>
            <a:off x="5371852" y="4619048"/>
            <a:ext cx="1257116" cy="1060418"/>
          </a:xfrm>
          <a:prstGeom prst="hexagon">
            <a:avLst>
              <a:gd name="adj" fmla="val 31100"/>
              <a:gd name="vf" fmla="val 115470"/>
            </a:avLst>
          </a:prstGeom>
          <a:blipFill>
            <a:blip r:embed="rId6"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19" name="Hexagon 18">
            <a:extLst>
              <a:ext uri="{FF2B5EF4-FFF2-40B4-BE49-F238E27FC236}">
                <a16:creationId xmlns:a16="http://schemas.microsoft.com/office/drawing/2014/main" id="{C00491D1-871A-4CF0-AF80-495AE506752A}"/>
              </a:ext>
            </a:extLst>
          </p:cNvPr>
          <p:cNvSpPr/>
          <p:nvPr/>
        </p:nvSpPr>
        <p:spPr>
          <a:xfrm>
            <a:off x="6356560" y="5216508"/>
            <a:ext cx="1257116" cy="1060418"/>
          </a:xfrm>
          <a:prstGeom prst="hexagon">
            <a:avLst>
              <a:gd name="adj" fmla="val 31100"/>
              <a:gd name="vf" fmla="val 115470"/>
            </a:avLst>
          </a:prstGeom>
          <a:blipFill>
            <a:blip r:embed="rId7"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20" name="Hexagon 19">
            <a:extLst>
              <a:ext uri="{FF2B5EF4-FFF2-40B4-BE49-F238E27FC236}">
                <a16:creationId xmlns:a16="http://schemas.microsoft.com/office/drawing/2014/main" id="{E158409E-E9D4-4F46-8836-F1F601AE9C03}"/>
              </a:ext>
            </a:extLst>
          </p:cNvPr>
          <p:cNvSpPr/>
          <p:nvPr/>
        </p:nvSpPr>
        <p:spPr>
          <a:xfrm>
            <a:off x="7356249" y="4627154"/>
            <a:ext cx="1257116" cy="1060418"/>
          </a:xfrm>
          <a:prstGeom prst="hexagon">
            <a:avLst>
              <a:gd name="adj" fmla="val 31100"/>
              <a:gd name="vf" fmla="val 115470"/>
            </a:avLst>
          </a:prstGeom>
          <a:blipFill>
            <a:blip r:embed="rId8"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21" name="Hexagon 20">
            <a:extLst>
              <a:ext uri="{FF2B5EF4-FFF2-40B4-BE49-F238E27FC236}">
                <a16:creationId xmlns:a16="http://schemas.microsoft.com/office/drawing/2014/main" id="{B8116838-4B5F-4D61-8B38-BF774F1D7680}"/>
              </a:ext>
            </a:extLst>
          </p:cNvPr>
          <p:cNvSpPr/>
          <p:nvPr/>
        </p:nvSpPr>
        <p:spPr>
          <a:xfrm>
            <a:off x="8353938" y="5206348"/>
            <a:ext cx="1257116" cy="1060418"/>
          </a:xfrm>
          <a:prstGeom prst="hexagon">
            <a:avLst>
              <a:gd name="adj" fmla="val 31100"/>
              <a:gd name="vf" fmla="val 115470"/>
            </a:avLst>
          </a:prstGeom>
          <a:blipFill>
            <a:blip r:embed="rId9"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22" name="Oval 21">
            <a:extLst>
              <a:ext uri="{FF2B5EF4-FFF2-40B4-BE49-F238E27FC236}">
                <a16:creationId xmlns:a16="http://schemas.microsoft.com/office/drawing/2014/main" id="{078E9815-A6D0-4E35-9317-10E66DA3AF8E}"/>
              </a:ext>
            </a:extLst>
          </p:cNvPr>
          <p:cNvSpPr/>
          <p:nvPr/>
        </p:nvSpPr>
        <p:spPr>
          <a:xfrm>
            <a:off x="9632055" y="6088279"/>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Oval 22">
            <a:extLst>
              <a:ext uri="{FF2B5EF4-FFF2-40B4-BE49-F238E27FC236}">
                <a16:creationId xmlns:a16="http://schemas.microsoft.com/office/drawing/2014/main" id="{135324DE-5D53-4B54-B9F2-8B6BAEE34B1C}"/>
              </a:ext>
            </a:extLst>
          </p:cNvPr>
          <p:cNvSpPr/>
          <p:nvPr/>
        </p:nvSpPr>
        <p:spPr>
          <a:xfrm>
            <a:off x="7637923" y="6112381"/>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Oval 23">
            <a:extLst>
              <a:ext uri="{FF2B5EF4-FFF2-40B4-BE49-F238E27FC236}">
                <a16:creationId xmlns:a16="http://schemas.microsoft.com/office/drawing/2014/main" id="{DC8DAEDB-136E-4BDA-B90B-DC483E9F9024}"/>
              </a:ext>
            </a:extLst>
          </p:cNvPr>
          <p:cNvSpPr/>
          <p:nvPr/>
        </p:nvSpPr>
        <p:spPr>
          <a:xfrm>
            <a:off x="5609401" y="6098742"/>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TextBox 24">
            <a:extLst>
              <a:ext uri="{FF2B5EF4-FFF2-40B4-BE49-F238E27FC236}">
                <a16:creationId xmlns:a16="http://schemas.microsoft.com/office/drawing/2014/main" id="{76A515C0-99EB-4F39-9321-2EE7E110D6AC}"/>
              </a:ext>
            </a:extLst>
          </p:cNvPr>
          <p:cNvSpPr txBox="1"/>
          <p:nvPr/>
        </p:nvSpPr>
        <p:spPr>
          <a:xfrm>
            <a:off x="3557438" y="5934844"/>
            <a:ext cx="1007007" cy="523220"/>
          </a:xfrm>
          <a:prstGeom prst="rect">
            <a:avLst/>
          </a:prstGeom>
          <a:noFill/>
        </p:spPr>
        <p:txBody>
          <a:bodyPr wrap="square" rtlCol="0">
            <a:spAutoFit/>
          </a:bodyPr>
          <a:lstStyle/>
          <a:p>
            <a:pPr algn="ctr"/>
            <a:r>
              <a:rPr lang="en-US" sz="1400" b="1" dirty="0">
                <a:solidFill>
                  <a:schemeClr val="tx1">
                    <a:lumMod val="75000"/>
                    <a:lumOff val="25000"/>
                  </a:schemeClr>
                </a:solidFill>
              </a:rPr>
              <a:t>2004</a:t>
            </a:r>
          </a:p>
          <a:p>
            <a:pPr algn="ctr"/>
            <a:r>
              <a:rPr lang="en-US" sz="1400" dirty="0">
                <a:solidFill>
                  <a:schemeClr val="tx1">
                    <a:lumMod val="75000"/>
                    <a:lumOff val="25000"/>
                  </a:schemeClr>
                </a:solidFill>
              </a:rPr>
              <a:t>Goddard</a:t>
            </a:r>
          </a:p>
        </p:txBody>
      </p:sp>
      <p:cxnSp>
        <p:nvCxnSpPr>
          <p:cNvPr id="26" name="Straight Connector 25">
            <a:extLst>
              <a:ext uri="{FF2B5EF4-FFF2-40B4-BE49-F238E27FC236}">
                <a16:creationId xmlns:a16="http://schemas.microsoft.com/office/drawing/2014/main" id="{A8BBC9F0-F54E-424C-9699-0500DC9F51A1}"/>
              </a:ext>
            </a:extLst>
          </p:cNvPr>
          <p:cNvCxnSpPr>
            <a:cxnSpLocks/>
          </p:cNvCxnSpPr>
          <p:nvPr/>
        </p:nvCxnSpPr>
        <p:spPr>
          <a:xfrm>
            <a:off x="1996433" y="5017963"/>
            <a:ext cx="0" cy="82296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27" name="Straight Connector 26">
            <a:extLst>
              <a:ext uri="{FF2B5EF4-FFF2-40B4-BE49-F238E27FC236}">
                <a16:creationId xmlns:a16="http://schemas.microsoft.com/office/drawing/2014/main" id="{DB3AA835-A925-4A81-8F76-8570FF22B346}"/>
              </a:ext>
            </a:extLst>
          </p:cNvPr>
          <p:cNvCxnSpPr>
            <a:stCxn id="42" idx="5"/>
          </p:cNvCxnSpPr>
          <p:nvPr/>
        </p:nvCxnSpPr>
        <p:spPr>
          <a:xfrm>
            <a:off x="2380831" y="4209526"/>
            <a:ext cx="431307" cy="33342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28" name="Straight Connector 27">
            <a:extLst>
              <a:ext uri="{FF2B5EF4-FFF2-40B4-BE49-F238E27FC236}">
                <a16:creationId xmlns:a16="http://schemas.microsoft.com/office/drawing/2014/main" id="{7DC7F25A-9D14-4072-9213-65987AA2B47D}"/>
              </a:ext>
            </a:extLst>
          </p:cNvPr>
          <p:cNvCxnSpPr>
            <a:cxnSpLocks/>
          </p:cNvCxnSpPr>
          <p:nvPr/>
        </p:nvCxnSpPr>
        <p:spPr>
          <a:xfrm>
            <a:off x="9972820" y="4477196"/>
            <a:ext cx="0" cy="54864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29" name="TextBox 28">
            <a:extLst>
              <a:ext uri="{FF2B5EF4-FFF2-40B4-BE49-F238E27FC236}">
                <a16:creationId xmlns:a16="http://schemas.microsoft.com/office/drawing/2014/main" id="{AE14456E-04EA-408F-9204-E68F0BEF92AE}"/>
              </a:ext>
            </a:extLst>
          </p:cNvPr>
          <p:cNvSpPr txBox="1"/>
          <p:nvPr/>
        </p:nvSpPr>
        <p:spPr>
          <a:xfrm>
            <a:off x="3597068" y="3921246"/>
            <a:ext cx="763209" cy="523220"/>
          </a:xfrm>
          <a:prstGeom prst="rect">
            <a:avLst/>
          </a:prstGeom>
          <a:noFill/>
        </p:spPr>
        <p:txBody>
          <a:bodyPr wrap="square" rtlCol="0">
            <a:spAutoFit/>
          </a:bodyPr>
          <a:lstStyle/>
          <a:p>
            <a:pPr algn="ctr"/>
            <a:r>
              <a:rPr lang="en-US" sz="1400" dirty="0">
                <a:solidFill>
                  <a:schemeClr val="tx1">
                    <a:lumMod val="75000"/>
                    <a:lumOff val="25000"/>
                  </a:schemeClr>
                </a:solidFill>
              </a:rPr>
              <a:t>JPL</a:t>
            </a:r>
          </a:p>
          <a:p>
            <a:pPr algn="ctr"/>
            <a:r>
              <a:rPr lang="en-US" sz="1400" b="1" dirty="0">
                <a:solidFill>
                  <a:schemeClr val="tx1">
                    <a:lumMod val="75000"/>
                    <a:lumOff val="25000"/>
                  </a:schemeClr>
                </a:solidFill>
              </a:rPr>
              <a:t>2008</a:t>
            </a:r>
          </a:p>
        </p:txBody>
      </p:sp>
      <p:sp>
        <p:nvSpPr>
          <p:cNvPr id="30" name="TextBox 29">
            <a:extLst>
              <a:ext uri="{FF2B5EF4-FFF2-40B4-BE49-F238E27FC236}">
                <a16:creationId xmlns:a16="http://schemas.microsoft.com/office/drawing/2014/main" id="{B801DD98-9DFD-4FBC-87C2-204401ED8A7B}"/>
              </a:ext>
            </a:extLst>
          </p:cNvPr>
          <p:cNvSpPr txBox="1"/>
          <p:nvPr/>
        </p:nvSpPr>
        <p:spPr>
          <a:xfrm>
            <a:off x="6427344" y="4289027"/>
            <a:ext cx="1172116" cy="523220"/>
          </a:xfrm>
          <a:prstGeom prst="rect">
            <a:avLst/>
          </a:prstGeom>
          <a:noFill/>
        </p:spPr>
        <p:txBody>
          <a:bodyPr wrap="square" rtlCol="0">
            <a:spAutoFit/>
          </a:bodyPr>
          <a:lstStyle/>
          <a:p>
            <a:pPr algn="ctr"/>
            <a:r>
              <a:rPr lang="en-US" sz="1400" dirty="0">
                <a:solidFill>
                  <a:schemeClr val="tx1">
                    <a:lumMod val="75000"/>
                    <a:lumOff val="25000"/>
                  </a:schemeClr>
                </a:solidFill>
              </a:rPr>
              <a:t>Athens, GA</a:t>
            </a:r>
          </a:p>
          <a:p>
            <a:pPr algn="ctr"/>
            <a:r>
              <a:rPr lang="en-US" sz="1400" b="1" dirty="0">
                <a:solidFill>
                  <a:schemeClr val="tx1">
                    <a:lumMod val="75000"/>
                    <a:lumOff val="25000"/>
                  </a:schemeClr>
                </a:solidFill>
              </a:rPr>
              <a:t>2013</a:t>
            </a:r>
          </a:p>
        </p:txBody>
      </p:sp>
      <p:sp>
        <p:nvSpPr>
          <p:cNvPr id="31" name="TextBox 30">
            <a:extLst>
              <a:ext uri="{FF2B5EF4-FFF2-40B4-BE49-F238E27FC236}">
                <a16:creationId xmlns:a16="http://schemas.microsoft.com/office/drawing/2014/main" id="{593FB2FE-FF44-4EB2-B40E-042948543DC7}"/>
              </a:ext>
            </a:extLst>
          </p:cNvPr>
          <p:cNvSpPr txBox="1"/>
          <p:nvPr/>
        </p:nvSpPr>
        <p:spPr>
          <a:xfrm>
            <a:off x="7338376" y="3923797"/>
            <a:ext cx="1284326" cy="523220"/>
          </a:xfrm>
          <a:prstGeom prst="rect">
            <a:avLst/>
          </a:prstGeom>
          <a:noFill/>
        </p:spPr>
        <p:txBody>
          <a:bodyPr wrap="square" rtlCol="0">
            <a:spAutoFit/>
          </a:bodyPr>
          <a:lstStyle/>
          <a:p>
            <a:pPr algn="ctr"/>
            <a:r>
              <a:rPr lang="en-US" sz="1400" dirty="0">
                <a:solidFill>
                  <a:schemeClr val="tx1">
                    <a:lumMod val="75000"/>
                    <a:lumOff val="25000"/>
                  </a:schemeClr>
                </a:solidFill>
              </a:rPr>
              <a:t>Pocatello, ID</a:t>
            </a:r>
          </a:p>
          <a:p>
            <a:pPr algn="ctr"/>
            <a:r>
              <a:rPr lang="en-US" sz="1400" b="1" dirty="0">
                <a:solidFill>
                  <a:schemeClr val="tx1">
                    <a:lumMod val="75000"/>
                    <a:lumOff val="25000"/>
                  </a:schemeClr>
                </a:solidFill>
              </a:rPr>
              <a:t>2015</a:t>
            </a:r>
          </a:p>
        </p:txBody>
      </p:sp>
      <p:sp>
        <p:nvSpPr>
          <p:cNvPr id="32" name="TextBox 31">
            <a:extLst>
              <a:ext uri="{FF2B5EF4-FFF2-40B4-BE49-F238E27FC236}">
                <a16:creationId xmlns:a16="http://schemas.microsoft.com/office/drawing/2014/main" id="{400603DF-4F7B-49D9-8737-27BED4D75129}"/>
              </a:ext>
            </a:extLst>
          </p:cNvPr>
          <p:cNvSpPr txBox="1"/>
          <p:nvPr/>
        </p:nvSpPr>
        <p:spPr>
          <a:xfrm>
            <a:off x="9396222" y="3908429"/>
            <a:ext cx="1157689" cy="523220"/>
          </a:xfrm>
          <a:prstGeom prst="rect">
            <a:avLst/>
          </a:prstGeom>
          <a:noFill/>
        </p:spPr>
        <p:txBody>
          <a:bodyPr wrap="square" rtlCol="0">
            <a:spAutoFit/>
          </a:bodyPr>
          <a:lstStyle/>
          <a:p>
            <a:pPr algn="ctr"/>
            <a:r>
              <a:rPr lang="en-US" sz="1400" dirty="0">
                <a:solidFill>
                  <a:schemeClr val="tx1">
                    <a:lumMod val="75000"/>
                    <a:lumOff val="25000"/>
                  </a:schemeClr>
                </a:solidFill>
              </a:rPr>
              <a:t>Boston, MA</a:t>
            </a:r>
          </a:p>
          <a:p>
            <a:pPr algn="ctr"/>
            <a:r>
              <a:rPr lang="en-US" sz="1400" b="1" dirty="0">
                <a:solidFill>
                  <a:schemeClr val="tx1">
                    <a:lumMod val="75000"/>
                    <a:lumOff val="25000"/>
                  </a:schemeClr>
                </a:solidFill>
              </a:rPr>
              <a:t>2018</a:t>
            </a:r>
          </a:p>
        </p:txBody>
      </p:sp>
      <p:sp>
        <p:nvSpPr>
          <p:cNvPr id="33" name="TextBox 32">
            <a:extLst>
              <a:ext uri="{FF2B5EF4-FFF2-40B4-BE49-F238E27FC236}">
                <a16:creationId xmlns:a16="http://schemas.microsoft.com/office/drawing/2014/main" id="{DB9992C7-383E-47AA-9074-EAB490A9408D}"/>
              </a:ext>
            </a:extLst>
          </p:cNvPr>
          <p:cNvSpPr txBox="1"/>
          <p:nvPr/>
        </p:nvSpPr>
        <p:spPr>
          <a:xfrm>
            <a:off x="5270034" y="5969655"/>
            <a:ext cx="1500732" cy="523220"/>
          </a:xfrm>
          <a:prstGeom prst="rect">
            <a:avLst/>
          </a:prstGeom>
          <a:noFill/>
        </p:spPr>
        <p:txBody>
          <a:bodyPr wrap="square" rtlCol="0">
            <a:spAutoFit/>
          </a:bodyPr>
          <a:lstStyle/>
          <a:p>
            <a:pPr algn="ctr"/>
            <a:r>
              <a:rPr lang="en-US" sz="1400" b="1" dirty="0">
                <a:solidFill>
                  <a:schemeClr val="tx1">
                    <a:lumMod val="75000"/>
                    <a:lumOff val="25000"/>
                  </a:schemeClr>
                </a:solidFill>
              </a:rPr>
              <a:t>2012</a:t>
            </a:r>
          </a:p>
          <a:p>
            <a:pPr algn="ctr"/>
            <a:r>
              <a:rPr lang="en-US" sz="1400" dirty="0">
                <a:solidFill>
                  <a:schemeClr val="tx1">
                    <a:lumMod val="75000"/>
                    <a:lumOff val="25000"/>
                  </a:schemeClr>
                </a:solidFill>
              </a:rPr>
              <a:t>Fort Collins, CO</a:t>
            </a:r>
          </a:p>
        </p:txBody>
      </p:sp>
      <p:sp>
        <p:nvSpPr>
          <p:cNvPr id="34" name="TextBox 33">
            <a:extLst>
              <a:ext uri="{FF2B5EF4-FFF2-40B4-BE49-F238E27FC236}">
                <a16:creationId xmlns:a16="http://schemas.microsoft.com/office/drawing/2014/main" id="{F89414D6-7522-432A-AB7E-D458933422B0}"/>
              </a:ext>
            </a:extLst>
          </p:cNvPr>
          <p:cNvSpPr txBox="1"/>
          <p:nvPr/>
        </p:nvSpPr>
        <p:spPr>
          <a:xfrm>
            <a:off x="7379710" y="5931949"/>
            <a:ext cx="1313180" cy="523220"/>
          </a:xfrm>
          <a:prstGeom prst="rect">
            <a:avLst/>
          </a:prstGeom>
          <a:noFill/>
        </p:spPr>
        <p:txBody>
          <a:bodyPr wrap="square" rtlCol="0">
            <a:spAutoFit/>
          </a:bodyPr>
          <a:lstStyle/>
          <a:p>
            <a:pPr algn="ctr"/>
            <a:r>
              <a:rPr lang="en-US" sz="1400" b="1" dirty="0">
                <a:solidFill>
                  <a:schemeClr val="tx1">
                    <a:lumMod val="75000"/>
                    <a:lumOff val="25000"/>
                  </a:schemeClr>
                </a:solidFill>
              </a:rPr>
              <a:t>2014</a:t>
            </a:r>
          </a:p>
          <a:p>
            <a:pPr algn="ctr"/>
            <a:r>
              <a:rPr lang="en-US" sz="1400" dirty="0">
                <a:solidFill>
                  <a:schemeClr val="tx1">
                    <a:lumMod val="75000"/>
                    <a:lumOff val="25000"/>
                  </a:schemeClr>
                </a:solidFill>
              </a:rPr>
              <a:t>Asheville, NC</a:t>
            </a:r>
          </a:p>
        </p:txBody>
      </p:sp>
      <p:sp>
        <p:nvSpPr>
          <p:cNvPr id="35" name="TextBox 34">
            <a:extLst>
              <a:ext uri="{FF2B5EF4-FFF2-40B4-BE49-F238E27FC236}">
                <a16:creationId xmlns:a16="http://schemas.microsoft.com/office/drawing/2014/main" id="{6AB6FC0A-0306-4901-9E97-6401B4599DF9}"/>
              </a:ext>
            </a:extLst>
          </p:cNvPr>
          <p:cNvSpPr txBox="1"/>
          <p:nvPr/>
        </p:nvSpPr>
        <p:spPr>
          <a:xfrm>
            <a:off x="9443457" y="5915769"/>
            <a:ext cx="1104790" cy="523220"/>
          </a:xfrm>
          <a:prstGeom prst="rect">
            <a:avLst/>
          </a:prstGeom>
          <a:noFill/>
        </p:spPr>
        <p:txBody>
          <a:bodyPr wrap="square" rtlCol="0">
            <a:spAutoFit/>
          </a:bodyPr>
          <a:lstStyle/>
          <a:p>
            <a:pPr algn="ctr"/>
            <a:r>
              <a:rPr lang="en-US" sz="1400" b="1" dirty="0">
                <a:solidFill>
                  <a:schemeClr val="tx1">
                    <a:lumMod val="75000"/>
                    <a:lumOff val="25000"/>
                  </a:schemeClr>
                </a:solidFill>
              </a:rPr>
              <a:t>2016</a:t>
            </a:r>
          </a:p>
          <a:p>
            <a:pPr algn="ctr"/>
            <a:r>
              <a:rPr lang="en-US" sz="1400" dirty="0">
                <a:solidFill>
                  <a:schemeClr val="tx1">
                    <a:lumMod val="75000"/>
                    <a:lumOff val="25000"/>
                  </a:schemeClr>
                </a:solidFill>
              </a:rPr>
              <a:t>Tempe, AZ</a:t>
            </a:r>
          </a:p>
        </p:txBody>
      </p:sp>
      <p:sp>
        <p:nvSpPr>
          <p:cNvPr id="36" name="Hexagon 35">
            <a:extLst>
              <a:ext uri="{FF2B5EF4-FFF2-40B4-BE49-F238E27FC236}">
                <a16:creationId xmlns:a16="http://schemas.microsoft.com/office/drawing/2014/main" id="{40D4C6AF-3454-4D8B-A219-2C2583F87061}"/>
              </a:ext>
            </a:extLst>
          </p:cNvPr>
          <p:cNvSpPr/>
          <p:nvPr/>
        </p:nvSpPr>
        <p:spPr>
          <a:xfrm>
            <a:off x="1374207" y="4629213"/>
            <a:ext cx="1257116" cy="1060418"/>
          </a:xfrm>
          <a:prstGeom prst="hexagon">
            <a:avLst>
              <a:gd name="adj" fmla="val 31100"/>
              <a:gd name="vf" fmla="val 115470"/>
            </a:avLst>
          </a:prstGeom>
          <a:blipFill dpi="0" rotWithShape="1">
            <a:blip r:embed="rId10" cstate="screen">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37" name="Hexagon 36">
            <a:extLst>
              <a:ext uri="{FF2B5EF4-FFF2-40B4-BE49-F238E27FC236}">
                <a16:creationId xmlns:a16="http://schemas.microsoft.com/office/drawing/2014/main" id="{0A5801E6-7AB6-4263-B70C-CC32259B8C86}"/>
              </a:ext>
            </a:extLst>
          </p:cNvPr>
          <p:cNvSpPr/>
          <p:nvPr/>
        </p:nvSpPr>
        <p:spPr>
          <a:xfrm>
            <a:off x="9339329" y="4637314"/>
            <a:ext cx="1257116" cy="1060418"/>
          </a:xfrm>
          <a:prstGeom prst="hexagon">
            <a:avLst>
              <a:gd name="adj" fmla="val 31100"/>
              <a:gd name="vf" fmla="val 115470"/>
            </a:avLst>
          </a:prstGeom>
          <a:blipFill>
            <a:blip r:embed="rId9"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38" name="Hexagon 37">
            <a:extLst>
              <a:ext uri="{FF2B5EF4-FFF2-40B4-BE49-F238E27FC236}">
                <a16:creationId xmlns:a16="http://schemas.microsoft.com/office/drawing/2014/main" id="{0487910C-9860-4369-BB6A-DA3E95D5C237}"/>
              </a:ext>
            </a:extLst>
          </p:cNvPr>
          <p:cNvSpPr/>
          <p:nvPr/>
        </p:nvSpPr>
        <p:spPr>
          <a:xfrm>
            <a:off x="2370829" y="4046772"/>
            <a:ext cx="1257116" cy="1060418"/>
          </a:xfrm>
          <a:prstGeom prst="hexagon">
            <a:avLst>
              <a:gd name="adj" fmla="val 31100"/>
              <a:gd name="vf" fmla="val 115470"/>
            </a:avLst>
          </a:prstGeom>
          <a:blipFill>
            <a:blip r:embed="rId11"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39" name="TextBox 38">
            <a:extLst>
              <a:ext uri="{FF2B5EF4-FFF2-40B4-BE49-F238E27FC236}">
                <a16:creationId xmlns:a16="http://schemas.microsoft.com/office/drawing/2014/main" id="{279CEDC5-2226-43A5-BC1C-FBD00C1FD316}"/>
              </a:ext>
            </a:extLst>
          </p:cNvPr>
          <p:cNvSpPr txBox="1"/>
          <p:nvPr/>
        </p:nvSpPr>
        <p:spPr>
          <a:xfrm>
            <a:off x="1630434" y="3879700"/>
            <a:ext cx="671979" cy="523220"/>
          </a:xfrm>
          <a:prstGeom prst="rect">
            <a:avLst/>
          </a:prstGeom>
          <a:noFill/>
        </p:spPr>
        <p:txBody>
          <a:bodyPr wrap="square" rtlCol="0">
            <a:spAutoFit/>
          </a:bodyPr>
          <a:lstStyle/>
          <a:p>
            <a:pPr algn="ctr"/>
            <a:r>
              <a:rPr lang="en-US" sz="1400" dirty="0">
                <a:solidFill>
                  <a:schemeClr val="tx1">
                    <a:lumMod val="75000"/>
                    <a:lumOff val="25000"/>
                  </a:schemeClr>
                </a:solidFill>
              </a:rPr>
              <a:t>Ames</a:t>
            </a:r>
          </a:p>
          <a:p>
            <a:pPr algn="ctr"/>
            <a:r>
              <a:rPr lang="en-US" sz="1400" b="1" dirty="0">
                <a:solidFill>
                  <a:schemeClr val="tx1">
                    <a:lumMod val="75000"/>
                    <a:lumOff val="25000"/>
                  </a:schemeClr>
                </a:solidFill>
              </a:rPr>
              <a:t>2003</a:t>
            </a:r>
          </a:p>
        </p:txBody>
      </p:sp>
      <p:sp>
        <p:nvSpPr>
          <p:cNvPr id="40" name="TextBox 39">
            <a:extLst>
              <a:ext uri="{FF2B5EF4-FFF2-40B4-BE49-F238E27FC236}">
                <a16:creationId xmlns:a16="http://schemas.microsoft.com/office/drawing/2014/main" id="{D0393DF3-78B8-42B3-9CDE-0DEEEBFBCAA2}"/>
              </a:ext>
            </a:extLst>
          </p:cNvPr>
          <p:cNvSpPr txBox="1"/>
          <p:nvPr/>
        </p:nvSpPr>
        <p:spPr>
          <a:xfrm>
            <a:off x="5635551" y="3930269"/>
            <a:ext cx="899605" cy="523220"/>
          </a:xfrm>
          <a:prstGeom prst="rect">
            <a:avLst/>
          </a:prstGeom>
          <a:noFill/>
        </p:spPr>
        <p:txBody>
          <a:bodyPr wrap="square" rtlCol="0">
            <a:spAutoFit/>
          </a:bodyPr>
          <a:lstStyle/>
          <a:p>
            <a:pPr algn="ctr"/>
            <a:r>
              <a:rPr lang="en-US" sz="1400" dirty="0">
                <a:solidFill>
                  <a:schemeClr val="tx1">
                    <a:lumMod val="75000"/>
                    <a:lumOff val="25000"/>
                  </a:schemeClr>
                </a:solidFill>
              </a:rPr>
              <a:t>Marshall</a:t>
            </a:r>
          </a:p>
          <a:p>
            <a:pPr algn="ctr"/>
            <a:r>
              <a:rPr lang="en-US" sz="1400" b="1" dirty="0">
                <a:solidFill>
                  <a:schemeClr val="tx1">
                    <a:lumMod val="75000"/>
                    <a:lumOff val="25000"/>
                  </a:schemeClr>
                </a:solidFill>
              </a:rPr>
              <a:t>2008</a:t>
            </a:r>
          </a:p>
        </p:txBody>
      </p:sp>
      <p:sp>
        <p:nvSpPr>
          <p:cNvPr id="41" name="Oval 40">
            <a:extLst>
              <a:ext uri="{FF2B5EF4-FFF2-40B4-BE49-F238E27FC236}">
                <a16:creationId xmlns:a16="http://schemas.microsoft.com/office/drawing/2014/main" id="{6C01F950-A970-493F-BF5F-281C59C5D487}"/>
              </a:ext>
            </a:extLst>
          </p:cNvPr>
          <p:cNvSpPr/>
          <p:nvPr/>
        </p:nvSpPr>
        <p:spPr>
          <a:xfrm>
            <a:off x="3641428" y="6074801"/>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9D253233-B7EE-449C-96FB-BC5A8541A2C9}"/>
              </a:ext>
            </a:extLst>
          </p:cNvPr>
          <p:cNvSpPr/>
          <p:nvPr/>
        </p:nvSpPr>
        <p:spPr>
          <a:xfrm>
            <a:off x="2287172" y="4115867"/>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Oval 42">
            <a:extLst>
              <a:ext uri="{FF2B5EF4-FFF2-40B4-BE49-F238E27FC236}">
                <a16:creationId xmlns:a16="http://schemas.microsoft.com/office/drawing/2014/main" id="{A34C5789-7B9C-4F62-B69A-AC3DE294A166}"/>
              </a:ext>
            </a:extLst>
          </p:cNvPr>
          <p:cNvSpPr/>
          <p:nvPr/>
        </p:nvSpPr>
        <p:spPr>
          <a:xfrm>
            <a:off x="3935657" y="4434162"/>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553A138D-2153-4EA3-B307-3641A2D8684A}"/>
              </a:ext>
            </a:extLst>
          </p:cNvPr>
          <p:cNvSpPr/>
          <p:nvPr/>
        </p:nvSpPr>
        <p:spPr>
          <a:xfrm>
            <a:off x="5622394" y="4115867"/>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Oval 44">
            <a:extLst>
              <a:ext uri="{FF2B5EF4-FFF2-40B4-BE49-F238E27FC236}">
                <a16:creationId xmlns:a16="http://schemas.microsoft.com/office/drawing/2014/main" id="{9A9E193C-9B8E-4CD6-89CE-E49F422D0DBF}"/>
              </a:ext>
            </a:extLst>
          </p:cNvPr>
          <p:cNvSpPr/>
          <p:nvPr/>
        </p:nvSpPr>
        <p:spPr>
          <a:xfrm>
            <a:off x="6624054" y="4619048"/>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Oval 45">
            <a:extLst>
              <a:ext uri="{FF2B5EF4-FFF2-40B4-BE49-F238E27FC236}">
                <a16:creationId xmlns:a16="http://schemas.microsoft.com/office/drawing/2014/main" id="{2A859F49-0969-4F0B-9419-BA14BDF9ACCD}"/>
              </a:ext>
            </a:extLst>
          </p:cNvPr>
          <p:cNvSpPr/>
          <p:nvPr/>
        </p:nvSpPr>
        <p:spPr>
          <a:xfrm>
            <a:off x="9917357" y="4409581"/>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Oval 46">
            <a:extLst>
              <a:ext uri="{FF2B5EF4-FFF2-40B4-BE49-F238E27FC236}">
                <a16:creationId xmlns:a16="http://schemas.microsoft.com/office/drawing/2014/main" id="{601E2760-9695-4D3C-ACF8-4C69C3F064B9}"/>
              </a:ext>
            </a:extLst>
          </p:cNvPr>
          <p:cNvSpPr/>
          <p:nvPr/>
        </p:nvSpPr>
        <p:spPr>
          <a:xfrm>
            <a:off x="7923326" y="4400370"/>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TextBox 47">
            <a:extLst>
              <a:ext uri="{FF2B5EF4-FFF2-40B4-BE49-F238E27FC236}">
                <a16:creationId xmlns:a16="http://schemas.microsoft.com/office/drawing/2014/main" id="{F3A0D878-3C14-4164-BAFF-2B85ED5E43FF}"/>
              </a:ext>
            </a:extLst>
          </p:cNvPr>
          <p:cNvSpPr txBox="1"/>
          <p:nvPr/>
        </p:nvSpPr>
        <p:spPr>
          <a:xfrm>
            <a:off x="1568391" y="5849507"/>
            <a:ext cx="869149" cy="523220"/>
          </a:xfrm>
          <a:prstGeom prst="rect">
            <a:avLst/>
          </a:prstGeom>
          <a:noFill/>
        </p:spPr>
        <p:txBody>
          <a:bodyPr wrap="square" rtlCol="0">
            <a:spAutoFit/>
          </a:bodyPr>
          <a:lstStyle/>
          <a:p>
            <a:pPr algn="ctr"/>
            <a:r>
              <a:rPr lang="en-US" sz="1400" dirty="0">
                <a:solidFill>
                  <a:schemeClr val="tx1">
                    <a:lumMod val="75000"/>
                    <a:lumOff val="25000"/>
                  </a:schemeClr>
                </a:solidFill>
              </a:rPr>
              <a:t>Langley</a:t>
            </a:r>
          </a:p>
          <a:p>
            <a:pPr algn="ctr"/>
            <a:r>
              <a:rPr lang="en-US" sz="1400" b="1" dirty="0">
                <a:solidFill>
                  <a:schemeClr val="tx1">
                    <a:lumMod val="75000"/>
                    <a:lumOff val="25000"/>
                  </a:schemeClr>
                </a:solidFill>
              </a:rPr>
              <a:t>1998</a:t>
            </a:r>
          </a:p>
        </p:txBody>
      </p:sp>
      <p:sp>
        <p:nvSpPr>
          <p:cNvPr id="49" name="Oval 48">
            <a:extLst>
              <a:ext uri="{FF2B5EF4-FFF2-40B4-BE49-F238E27FC236}">
                <a16:creationId xmlns:a16="http://schemas.microsoft.com/office/drawing/2014/main" id="{4C39E4A9-A7C0-44DD-BBF7-FE81BBB5A1B9}"/>
              </a:ext>
            </a:extLst>
          </p:cNvPr>
          <p:cNvSpPr/>
          <p:nvPr/>
        </p:nvSpPr>
        <p:spPr>
          <a:xfrm>
            <a:off x="1942821" y="5781442"/>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Hexagon 49">
            <a:extLst>
              <a:ext uri="{FF2B5EF4-FFF2-40B4-BE49-F238E27FC236}">
                <a16:creationId xmlns:a16="http://schemas.microsoft.com/office/drawing/2014/main" id="{6D60EF60-87AA-4E80-91BA-263B536B2E57}"/>
              </a:ext>
            </a:extLst>
          </p:cNvPr>
          <p:cNvSpPr/>
          <p:nvPr/>
        </p:nvSpPr>
        <p:spPr>
          <a:xfrm>
            <a:off x="9350491" y="4639977"/>
            <a:ext cx="1257116" cy="1060418"/>
          </a:xfrm>
          <a:prstGeom prst="hexagon">
            <a:avLst>
              <a:gd name="adj" fmla="val 31100"/>
              <a:gd name="vf" fmla="val 115470"/>
            </a:avLst>
          </a:prstGeom>
          <a:blipFill>
            <a:blip r:embed="rId12"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Tree>
    <p:extLst>
      <p:ext uri="{BB962C8B-B14F-4D97-AF65-F5344CB8AC3E}">
        <p14:creationId xmlns:p14="http://schemas.microsoft.com/office/powerpoint/2010/main" val="1163172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t>ABOUT DEVELOP</a:t>
            </a:r>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199" y="984732"/>
            <a:ext cx="10712117" cy="820004"/>
          </a:xfrm>
        </p:spPr>
        <p:txBody>
          <a:bodyPr anchor="ctr">
            <a:normAutofit/>
          </a:bodyPr>
          <a:lstStyle/>
          <a:p>
            <a:r>
              <a:rPr lang="en-US" altLang="en-US" sz="3200" dirty="0"/>
              <a:t>DEVELOP’s Mission &amp; Vision</a:t>
            </a:r>
            <a:endParaRPr lang="en-US" sz="3200" dirty="0"/>
          </a:p>
        </p:txBody>
      </p:sp>
      <p:sp>
        <p:nvSpPr>
          <p:cNvPr id="55" name="Text Placeholder 5">
            <a:extLst>
              <a:ext uri="{FF2B5EF4-FFF2-40B4-BE49-F238E27FC236}">
                <a16:creationId xmlns:a16="http://schemas.microsoft.com/office/drawing/2014/main" id="{B0F9C6D7-96ED-47C5-B115-F8B1157111F7}"/>
              </a:ext>
            </a:extLst>
          </p:cNvPr>
          <p:cNvSpPr txBox="1">
            <a:spLocks/>
          </p:cNvSpPr>
          <p:nvPr/>
        </p:nvSpPr>
        <p:spPr>
          <a:xfrm>
            <a:off x="838199" y="1762928"/>
            <a:ext cx="6421518" cy="472994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R="0" lvl="0" algn="l" defTabSz="914400" rtl="0" eaLnBrk="1" fontAlgn="auto" latinLnBrk="0" hangingPunct="1">
              <a:lnSpc>
                <a:spcPct val="90000"/>
              </a:lnSpc>
              <a:spcBef>
                <a:spcPts val="0"/>
              </a:spcBef>
              <a:spcAft>
                <a:spcPts val="1800"/>
              </a:spcAft>
              <a:buClr>
                <a:srgbClr val="5496AD"/>
              </a:buClr>
              <a:buSzTx/>
              <a:tabLst/>
              <a:defRPr/>
            </a:pPr>
            <a:r>
              <a:rPr kumimoji="0" lang="en-US" b="1" i="0" u="none" strike="noStrike" kern="1200" cap="none" spc="0" normalizeH="0" baseline="0" noProof="0" dirty="0">
                <a:ln>
                  <a:noFill/>
                </a:ln>
                <a:solidFill>
                  <a:srgbClr val="6A7278"/>
                </a:solidFill>
                <a:effectLst/>
                <a:uLnTx/>
                <a:uFillTx/>
                <a:latin typeface="+mn-lt"/>
                <a:ea typeface="+mn-ea"/>
                <a:cs typeface="+mn-cs"/>
              </a:rPr>
              <a:t>Mission</a:t>
            </a:r>
            <a:r>
              <a:rPr kumimoji="0" lang="en-US" sz="1800" b="0" i="0" u="none" strike="noStrike" kern="1200" cap="none" spc="0" normalizeH="0" baseline="0" noProof="0" dirty="0">
                <a:ln>
                  <a:noFill/>
                </a:ln>
                <a:solidFill>
                  <a:srgbClr val="6A7278"/>
                </a:solidFill>
                <a:effectLst/>
                <a:uLnTx/>
                <a:uFillTx/>
                <a:latin typeface="+mn-lt"/>
                <a:ea typeface="+mn-ea"/>
                <a:cs typeface="+mn-cs"/>
              </a:rPr>
              <a:t>: </a:t>
            </a:r>
            <a:r>
              <a:rPr kumimoji="0" lang="en-US" sz="1800" b="0" i="0" u="none" strike="noStrike" kern="1200" cap="none" spc="0" normalizeH="0" baseline="0" noProof="0" dirty="0">
                <a:ln>
                  <a:noFill/>
                </a:ln>
                <a:solidFill>
                  <a:srgbClr val="6A7278"/>
                </a:solidFill>
                <a:effectLst/>
                <a:uLnTx/>
                <a:uFillTx/>
                <a:latin typeface="+mn-lt"/>
                <a:ea typeface="Century Gothic" charset="0"/>
                <a:cs typeface="Century Gothic" charset="0"/>
              </a:rPr>
              <a:t>Integrating NASA Earth observations with society to foster future innovation and cultivate the professionals of tomorrow by addressing diverse environmental issues today.</a:t>
            </a:r>
          </a:p>
          <a:p>
            <a:pPr marR="0" lvl="0" algn="l" defTabSz="914400" rtl="0" eaLnBrk="1" fontAlgn="auto" latinLnBrk="0" hangingPunct="1">
              <a:lnSpc>
                <a:spcPct val="90000"/>
              </a:lnSpc>
              <a:spcBef>
                <a:spcPts val="0"/>
              </a:spcBef>
              <a:spcAft>
                <a:spcPts val="1800"/>
              </a:spcAft>
              <a:buClr>
                <a:srgbClr val="5496AD"/>
              </a:buClr>
              <a:buSzTx/>
              <a:tabLst/>
              <a:defRPr/>
            </a:pPr>
            <a:r>
              <a:rPr kumimoji="0" lang="en-US" b="1" i="0" u="none" strike="noStrike" kern="1200" cap="none" spc="0" normalizeH="0" baseline="0" noProof="0" dirty="0">
                <a:ln>
                  <a:noFill/>
                </a:ln>
                <a:solidFill>
                  <a:srgbClr val="6A7278"/>
                </a:solidFill>
                <a:effectLst/>
                <a:uLnTx/>
                <a:uFillTx/>
                <a:latin typeface="+mn-lt"/>
                <a:ea typeface="+mn-ea"/>
                <a:cs typeface="+mn-cs"/>
              </a:rPr>
              <a:t>Vision</a:t>
            </a:r>
            <a:r>
              <a:rPr kumimoji="0" lang="en-US" sz="1800" b="0" i="0" u="none" strike="noStrike" kern="1200" cap="none" spc="0" normalizeH="0" baseline="0" noProof="0" dirty="0">
                <a:ln>
                  <a:noFill/>
                </a:ln>
                <a:solidFill>
                  <a:srgbClr val="6A7278"/>
                </a:solidFill>
                <a:effectLst/>
                <a:uLnTx/>
                <a:uFillTx/>
                <a:latin typeface="+mn-lt"/>
                <a:ea typeface="+mn-ea"/>
                <a:cs typeface="+mn-cs"/>
              </a:rPr>
              <a:t>: </a:t>
            </a:r>
            <a:r>
              <a:rPr kumimoji="0" lang="en-US" sz="1800" b="0" i="0" u="none" strike="noStrike" kern="1200" cap="none" spc="0" normalizeH="0" baseline="0" noProof="0" dirty="0">
                <a:ln>
                  <a:noFill/>
                </a:ln>
                <a:solidFill>
                  <a:srgbClr val="6A7278"/>
                </a:solidFill>
                <a:effectLst/>
                <a:uLnTx/>
                <a:uFillTx/>
                <a:latin typeface="+mn-lt"/>
                <a:ea typeface="Century Gothic" charset="0"/>
                <a:cs typeface="Century Gothic" charset="0"/>
              </a:rPr>
              <a:t>Shaping the future by integrating Earth observations into global decision making.</a:t>
            </a:r>
          </a:p>
          <a:p>
            <a:pPr marR="0" lvl="0" algn="l" defTabSz="914400" rtl="0" eaLnBrk="1" fontAlgn="auto" latinLnBrk="0" hangingPunct="1">
              <a:lnSpc>
                <a:spcPct val="90000"/>
              </a:lnSpc>
              <a:spcBef>
                <a:spcPts val="0"/>
              </a:spcBef>
              <a:spcAft>
                <a:spcPts val="600"/>
              </a:spcAft>
              <a:buClr>
                <a:srgbClr val="5496AD"/>
              </a:buClr>
              <a:buSzTx/>
              <a:tabLst/>
              <a:defRPr/>
            </a:pPr>
            <a:endParaRPr kumimoji="0" lang="en-US" b="1" i="0" u="none" strike="noStrike" kern="1200" cap="none" spc="0" normalizeH="0" baseline="0" noProof="0" dirty="0">
              <a:ln>
                <a:noFill/>
              </a:ln>
              <a:solidFill>
                <a:srgbClr val="6A7278"/>
              </a:solidFill>
              <a:effectLst/>
              <a:uLnTx/>
              <a:uFillTx/>
              <a:latin typeface="+mn-lt"/>
              <a:ea typeface="+mn-ea"/>
              <a:cs typeface="+mn-cs"/>
            </a:endParaRPr>
          </a:p>
          <a:p>
            <a:pPr marR="0" lvl="0" algn="l" defTabSz="914400" rtl="0" eaLnBrk="1" fontAlgn="auto" latinLnBrk="0" hangingPunct="1">
              <a:lnSpc>
                <a:spcPct val="90000"/>
              </a:lnSpc>
              <a:spcBef>
                <a:spcPts val="0"/>
              </a:spcBef>
              <a:spcAft>
                <a:spcPts val="600"/>
              </a:spcAft>
              <a:buClr>
                <a:srgbClr val="5496AD"/>
              </a:buClr>
              <a:buSzTx/>
              <a:tabLst/>
              <a:defRPr/>
            </a:pPr>
            <a:r>
              <a:rPr kumimoji="0" lang="en-US" b="1" i="0" u="none" strike="noStrike" kern="1200" cap="none" spc="0" normalizeH="0" baseline="0" noProof="0" dirty="0">
                <a:ln>
                  <a:noFill/>
                </a:ln>
                <a:solidFill>
                  <a:srgbClr val="6A7278"/>
                </a:solidFill>
                <a:effectLst/>
                <a:uLnTx/>
                <a:uFillTx/>
                <a:latin typeface="+mn-lt"/>
                <a:ea typeface="+mn-ea"/>
                <a:cs typeface="+mn-cs"/>
              </a:rPr>
              <a:t>Core Values</a:t>
            </a:r>
            <a:r>
              <a:rPr kumimoji="0" lang="en-US" b="0" i="0" u="none" strike="noStrike" kern="1200" cap="none" spc="0" normalizeH="0" baseline="0" noProof="0" dirty="0">
                <a:ln>
                  <a:noFill/>
                </a:ln>
                <a:solidFill>
                  <a:srgbClr val="6A7278"/>
                </a:solidFill>
                <a:effectLst/>
                <a:uLnTx/>
                <a:uFillTx/>
                <a:latin typeface="+mn-lt"/>
                <a:ea typeface="+mn-ea"/>
                <a:cs typeface="+mn-cs"/>
              </a:rPr>
              <a:t>:</a:t>
            </a:r>
          </a:p>
          <a:p>
            <a:pPr marL="800100" marR="0" lvl="1" indent="-342900" algn="l" defTabSz="914400" rtl="0" eaLnBrk="1" fontAlgn="auto" latinLnBrk="0" hangingPunct="1">
              <a:lnSpc>
                <a:spcPct val="90000"/>
              </a:lnSpc>
              <a:spcBef>
                <a:spcPts val="0"/>
              </a:spcBef>
              <a:spcAft>
                <a:spcPts val="600"/>
              </a:spcAft>
              <a:buClr>
                <a:srgbClr val="5496AD"/>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5496AD"/>
                </a:solidFill>
                <a:effectLst/>
                <a:uLnTx/>
                <a:uFillTx/>
                <a:latin typeface="+mn-lt"/>
                <a:ea typeface="+mn-ea"/>
                <a:cs typeface="+mn-cs"/>
              </a:rPr>
              <a:t>Collaboration</a:t>
            </a:r>
            <a:endParaRPr kumimoji="0" lang="en-US" sz="2000" b="0" i="0" u="none" strike="noStrike" kern="1200" cap="none" spc="0" normalizeH="0" baseline="0" noProof="0" dirty="0">
              <a:ln>
                <a:noFill/>
              </a:ln>
              <a:solidFill>
                <a:srgbClr val="5496AD"/>
              </a:solidFill>
              <a:effectLst/>
              <a:uLnTx/>
              <a:uFillTx/>
              <a:latin typeface="+mn-lt"/>
              <a:ea typeface="Century Gothic" charset="0"/>
              <a:cs typeface="Century Gothic" charset="0"/>
            </a:endParaRPr>
          </a:p>
          <a:p>
            <a:pPr marL="800100" marR="0" lvl="1" indent="-342900" algn="l" defTabSz="914400" rtl="0" eaLnBrk="1" fontAlgn="auto" latinLnBrk="0" hangingPunct="1">
              <a:lnSpc>
                <a:spcPct val="90000"/>
              </a:lnSpc>
              <a:spcBef>
                <a:spcPts val="0"/>
              </a:spcBef>
              <a:spcAft>
                <a:spcPts val="600"/>
              </a:spcAft>
              <a:buClr>
                <a:srgbClr val="5496AD"/>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5496AD"/>
                </a:solidFill>
                <a:effectLst/>
                <a:uLnTx/>
                <a:uFillTx/>
                <a:latin typeface="+mn-lt"/>
                <a:ea typeface="+mn-ea"/>
                <a:cs typeface="+mn-cs"/>
              </a:rPr>
              <a:t>Discovery</a:t>
            </a:r>
          </a:p>
          <a:p>
            <a:pPr marL="800100" marR="0" lvl="1" indent="-342900" algn="l" defTabSz="914400" rtl="0" eaLnBrk="1" fontAlgn="auto" latinLnBrk="0" hangingPunct="1">
              <a:lnSpc>
                <a:spcPct val="90000"/>
              </a:lnSpc>
              <a:spcBef>
                <a:spcPts val="0"/>
              </a:spcBef>
              <a:spcAft>
                <a:spcPts val="600"/>
              </a:spcAft>
              <a:buClr>
                <a:srgbClr val="5496AD"/>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5496AD"/>
                </a:solidFill>
                <a:effectLst/>
                <a:uLnTx/>
                <a:uFillTx/>
                <a:latin typeface="+mn-lt"/>
                <a:ea typeface="+mn-ea"/>
                <a:cs typeface="+mn-cs"/>
              </a:rPr>
              <a:t>Service</a:t>
            </a:r>
            <a:endParaRPr kumimoji="0" lang="en-US" sz="2000" b="0" i="0" u="none" strike="noStrike" kern="1200" cap="none" spc="0" normalizeH="0" baseline="0" noProof="0" dirty="0">
              <a:ln>
                <a:noFill/>
              </a:ln>
              <a:solidFill>
                <a:srgbClr val="5496AD"/>
              </a:solidFill>
              <a:effectLst/>
              <a:uLnTx/>
              <a:uFillTx/>
              <a:latin typeface="+mn-lt"/>
              <a:ea typeface="+mn-ea"/>
              <a:cs typeface="+mn-cs"/>
            </a:endParaRPr>
          </a:p>
          <a:p>
            <a:pPr marL="800100" marR="0" lvl="1" indent="-342900" algn="l" defTabSz="914400" rtl="0" eaLnBrk="1" fontAlgn="auto" latinLnBrk="0" hangingPunct="1">
              <a:lnSpc>
                <a:spcPct val="90000"/>
              </a:lnSpc>
              <a:spcBef>
                <a:spcPts val="0"/>
              </a:spcBef>
              <a:spcAft>
                <a:spcPts val="600"/>
              </a:spcAft>
              <a:buClr>
                <a:srgbClr val="5496AD"/>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5496AD"/>
                </a:solidFill>
                <a:effectLst/>
                <a:uLnTx/>
                <a:uFillTx/>
                <a:latin typeface="+mn-lt"/>
                <a:ea typeface="+mn-ea"/>
                <a:cs typeface="+mn-cs"/>
              </a:rPr>
              <a:t>Passion</a:t>
            </a:r>
            <a:endParaRPr kumimoji="0" lang="en-US" sz="2000" b="0" i="0" u="none" strike="noStrike" kern="1200" cap="none" spc="0" normalizeH="0" baseline="0" noProof="0" dirty="0">
              <a:ln>
                <a:noFill/>
              </a:ln>
              <a:solidFill>
                <a:srgbClr val="5496AD"/>
              </a:solidFill>
              <a:effectLst/>
              <a:uLnTx/>
              <a:uFillTx/>
              <a:latin typeface="+mn-lt"/>
              <a:ea typeface="Century Gothic" charset="0"/>
              <a:cs typeface="Century Gothic" charset="0"/>
            </a:endParaRPr>
          </a:p>
          <a:p>
            <a:pPr marL="285750" marR="0" lvl="0" indent="-285750" algn="l" defTabSz="914400" rtl="0" eaLnBrk="1" fontAlgn="auto" latinLnBrk="0" hangingPunct="1">
              <a:lnSpc>
                <a:spcPct val="90000"/>
              </a:lnSpc>
              <a:spcBef>
                <a:spcPts val="0"/>
              </a:spcBef>
              <a:spcAft>
                <a:spcPts val="600"/>
              </a:spcAft>
              <a:buClr>
                <a:srgbClr val="EF282F"/>
              </a:buClr>
              <a:buSzTx/>
              <a:buFont typeface="Webdings" panose="05030102010509060703" pitchFamily="18" charset="2"/>
              <a:buChar char="4"/>
              <a:tabLst/>
              <a:defRPr/>
            </a:pPr>
            <a:endParaRPr kumimoji="0" lang="en-US" sz="2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grpSp>
        <p:nvGrpSpPr>
          <p:cNvPr id="56" name="Group 55">
            <a:extLst>
              <a:ext uri="{FF2B5EF4-FFF2-40B4-BE49-F238E27FC236}">
                <a16:creationId xmlns:a16="http://schemas.microsoft.com/office/drawing/2014/main" id="{6540ABC7-08F2-4A35-9B1C-2222AD2D0006}"/>
              </a:ext>
            </a:extLst>
          </p:cNvPr>
          <p:cNvGrpSpPr/>
          <p:nvPr/>
        </p:nvGrpSpPr>
        <p:grpSpPr>
          <a:xfrm>
            <a:off x="7515405" y="3609051"/>
            <a:ext cx="4167400" cy="2888428"/>
            <a:chOff x="7063273" y="1726212"/>
            <a:chExt cx="3740012" cy="2869714"/>
          </a:xfrm>
        </p:grpSpPr>
        <p:sp>
          <p:nvSpPr>
            <p:cNvPr id="57" name="Text Placeholder 5">
              <a:extLst>
                <a:ext uri="{FF2B5EF4-FFF2-40B4-BE49-F238E27FC236}">
                  <a16:creationId xmlns:a16="http://schemas.microsoft.com/office/drawing/2014/main" id="{C4D88149-7736-4B2E-B34D-7AB0E1DD280A}"/>
                </a:ext>
              </a:extLst>
            </p:cNvPr>
            <p:cNvSpPr txBox="1">
              <a:spLocks/>
            </p:cNvSpPr>
            <p:nvPr/>
          </p:nvSpPr>
          <p:spPr>
            <a:xfrm>
              <a:off x="7063273" y="2585776"/>
              <a:ext cx="3740012" cy="181884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800" dirty="0"/>
                <a:t>NASA’s core values are: </a:t>
              </a:r>
            </a:p>
            <a:p>
              <a:pPr algn="ctr">
                <a:spcBef>
                  <a:spcPts val="0"/>
                </a:spcBef>
                <a:buClr>
                  <a:srgbClr val="0078C1"/>
                </a:buClr>
              </a:pPr>
              <a:r>
                <a:rPr lang="en-US" sz="1800" b="1" dirty="0">
                  <a:solidFill>
                    <a:srgbClr val="0061AA"/>
                  </a:solidFill>
                </a:rPr>
                <a:t>Safety </a:t>
              </a:r>
            </a:p>
            <a:p>
              <a:pPr algn="ctr">
                <a:spcBef>
                  <a:spcPts val="0"/>
                </a:spcBef>
                <a:buClr>
                  <a:srgbClr val="0078C1"/>
                </a:buClr>
              </a:pPr>
              <a:r>
                <a:rPr lang="en-US" sz="1800" b="1" dirty="0">
                  <a:solidFill>
                    <a:srgbClr val="0061AA"/>
                  </a:solidFill>
                </a:rPr>
                <a:t>Excellence</a:t>
              </a:r>
            </a:p>
            <a:p>
              <a:pPr algn="ctr">
                <a:spcBef>
                  <a:spcPts val="0"/>
                </a:spcBef>
                <a:buClr>
                  <a:srgbClr val="0078C1"/>
                </a:buClr>
              </a:pPr>
              <a:r>
                <a:rPr lang="en-US" sz="1800" b="1" dirty="0">
                  <a:solidFill>
                    <a:srgbClr val="0061AA"/>
                  </a:solidFill>
                </a:rPr>
                <a:t>Teamwork</a:t>
              </a:r>
            </a:p>
            <a:p>
              <a:pPr algn="ctr">
                <a:spcBef>
                  <a:spcPts val="0"/>
                </a:spcBef>
                <a:buClr>
                  <a:srgbClr val="0078C1"/>
                </a:buClr>
              </a:pPr>
              <a:r>
                <a:rPr lang="en-US" sz="1800" b="1" dirty="0">
                  <a:solidFill>
                    <a:srgbClr val="0061AA"/>
                  </a:solidFill>
                </a:rPr>
                <a:t>Integrity </a:t>
              </a:r>
            </a:p>
            <a:p>
              <a:pPr algn="ctr">
                <a:spcBef>
                  <a:spcPts val="0"/>
                </a:spcBef>
                <a:buClr>
                  <a:srgbClr val="0078C1"/>
                </a:buClr>
              </a:pPr>
              <a:r>
                <a:rPr lang="en-US" sz="1800" b="1" dirty="0">
                  <a:solidFill>
                    <a:srgbClr val="0061AA"/>
                  </a:solidFill>
                </a:rPr>
                <a:t>Inclusion</a:t>
              </a:r>
            </a:p>
            <a:p>
              <a:pPr algn="ctr">
                <a:spcBef>
                  <a:spcPts val="600"/>
                </a:spcBef>
                <a:buClr>
                  <a:srgbClr val="0078C1"/>
                </a:buClr>
              </a:pPr>
              <a:r>
                <a:rPr lang="en-US" sz="1800" dirty="0"/>
                <a:t>DEVELOP shares these as well!</a:t>
              </a:r>
            </a:p>
            <a:p>
              <a:pPr algn="ctr">
                <a:spcBef>
                  <a:spcPts val="0"/>
                </a:spcBef>
                <a:buClr>
                  <a:srgbClr val="0078C1"/>
                </a:buClr>
              </a:pPr>
              <a:endParaRPr lang="en-US" sz="1800" dirty="0"/>
            </a:p>
          </p:txBody>
        </p:sp>
        <p:sp>
          <p:nvSpPr>
            <p:cNvPr id="59" name="Rounded Rectangle 79">
              <a:extLst>
                <a:ext uri="{FF2B5EF4-FFF2-40B4-BE49-F238E27FC236}">
                  <a16:creationId xmlns:a16="http://schemas.microsoft.com/office/drawing/2014/main" id="{B550C5A0-88B0-49A6-92C8-4281EF9E997C}"/>
                </a:ext>
              </a:extLst>
            </p:cNvPr>
            <p:cNvSpPr/>
            <p:nvPr/>
          </p:nvSpPr>
          <p:spPr>
            <a:xfrm>
              <a:off x="7063273" y="1726212"/>
              <a:ext cx="3740012" cy="2869714"/>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5">
              <a:extLst>
                <a:ext uri="{FF2B5EF4-FFF2-40B4-BE49-F238E27FC236}">
                  <a16:creationId xmlns:a16="http://schemas.microsoft.com/office/drawing/2014/main" id="{B17C24F9-6117-4743-8A20-30A0FA1C77CF}"/>
                </a:ext>
              </a:extLst>
            </p:cNvPr>
            <p:cNvSpPr txBox="1">
              <a:spLocks/>
            </p:cNvSpPr>
            <p:nvPr/>
          </p:nvSpPr>
          <p:spPr>
            <a:xfrm>
              <a:off x="8125287" y="2112631"/>
              <a:ext cx="1615983" cy="47033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b="1" i="1" dirty="0">
                  <a:solidFill>
                    <a:srgbClr val="0061AA"/>
                  </a:solidFill>
                </a:rPr>
                <a:t>By The Way</a:t>
              </a:r>
            </a:p>
          </p:txBody>
        </p:sp>
      </p:grpSp>
      <p:pic>
        <p:nvPicPr>
          <p:cNvPr id="61" name="Picture 60" descr="A picture containing text, sign, device, meter&#10;&#10;Description automatically generated">
            <a:extLst>
              <a:ext uri="{FF2B5EF4-FFF2-40B4-BE49-F238E27FC236}">
                <a16:creationId xmlns:a16="http://schemas.microsoft.com/office/drawing/2014/main" id="{D9512CB5-41B9-4F90-8CFF-17D28D4E0C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2781" y="534237"/>
            <a:ext cx="2716086" cy="2748491"/>
          </a:xfrm>
          <a:prstGeom prst="rect">
            <a:avLst/>
          </a:prstGeom>
        </p:spPr>
      </p:pic>
      <p:pic>
        <p:nvPicPr>
          <p:cNvPr id="63" name="Picture 62" descr="A picture containing text, vector graphics, clipart&#10;&#10;Description automatically generated">
            <a:extLst>
              <a:ext uri="{FF2B5EF4-FFF2-40B4-BE49-F238E27FC236}">
                <a16:creationId xmlns:a16="http://schemas.microsoft.com/office/drawing/2014/main" id="{A43A60E5-BB64-448F-B4BE-C4772BFF67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4650" y="3732341"/>
            <a:ext cx="888813" cy="739050"/>
          </a:xfrm>
          <a:prstGeom prst="rect">
            <a:avLst/>
          </a:prstGeom>
        </p:spPr>
      </p:pic>
    </p:spTree>
    <p:extLst>
      <p:ext uri="{BB962C8B-B14F-4D97-AF65-F5344CB8AC3E}">
        <p14:creationId xmlns:p14="http://schemas.microsoft.com/office/powerpoint/2010/main" val="14430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t>ABOUT DEVELOP</a:t>
            </a:r>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199" y="984732"/>
            <a:ext cx="10712117" cy="820004"/>
          </a:xfrm>
        </p:spPr>
        <p:txBody>
          <a:bodyPr anchor="ctr">
            <a:normAutofit/>
          </a:bodyPr>
          <a:lstStyle/>
          <a:p>
            <a:r>
              <a:rPr lang="en-US" altLang="en-US" sz="3200" dirty="0"/>
              <a:t>DEVELOP’s Culture</a:t>
            </a:r>
            <a:endParaRPr lang="en-US" sz="3200" dirty="0"/>
          </a:p>
        </p:txBody>
      </p:sp>
      <p:sp>
        <p:nvSpPr>
          <p:cNvPr id="51" name="Content Placeholder 50">
            <a:extLst>
              <a:ext uri="{FF2B5EF4-FFF2-40B4-BE49-F238E27FC236}">
                <a16:creationId xmlns:a16="http://schemas.microsoft.com/office/drawing/2014/main" id="{41358EA6-6C0F-4932-B9FC-8F66E5B92971}"/>
              </a:ext>
            </a:extLst>
          </p:cNvPr>
          <p:cNvSpPr>
            <a:spLocks noGrp="1"/>
          </p:cNvSpPr>
          <p:nvPr>
            <p:ph idx="11"/>
          </p:nvPr>
        </p:nvSpPr>
        <p:spPr>
          <a:xfrm>
            <a:off x="838200" y="1804736"/>
            <a:ext cx="9532172" cy="3531058"/>
          </a:xfrm>
        </p:spPr>
        <p:txBody>
          <a:bodyPr>
            <a:normAutofit lnSpcReduction="10000"/>
          </a:bodyPr>
          <a:lstStyle/>
          <a:p>
            <a:pPr>
              <a:spcBef>
                <a:spcPts val="0"/>
              </a:spcBef>
              <a:spcAft>
                <a:spcPts val="600"/>
              </a:spcAft>
              <a:buClr>
                <a:srgbClr val="EF282F"/>
              </a:buClr>
            </a:pPr>
            <a:r>
              <a:rPr lang="en-US" dirty="0"/>
              <a:t>Our approach to teamwork is based on a philosophy that each team member brings unique experience and important expertise to tasks at hand. We encourage and reward vigorous, open flows of communication on all issues, in all directions.</a:t>
            </a:r>
          </a:p>
          <a:p>
            <a:r>
              <a:rPr lang="en-US" dirty="0"/>
              <a:t>We are committed to creating an environment that fosters teamwork and processes that support continuous learning, innovation, and an openness to new ideas.</a:t>
            </a:r>
          </a:p>
          <a:p>
            <a:r>
              <a:rPr lang="en-US" dirty="0"/>
              <a:t>We are adaptable, quick to respond, and go where others don’t, providing more service than is expected.</a:t>
            </a:r>
          </a:p>
          <a:p>
            <a:r>
              <a:rPr lang="en-US" dirty="0"/>
              <a:t>We pursue all endeavors with energy, excitement, and enthusiasm and are committed to maintaining an environment of trust, built upon honesty, ethical behavior, respect, and candor. </a:t>
            </a:r>
          </a:p>
          <a:p>
            <a:r>
              <a:rPr lang="en-US" dirty="0"/>
              <a:t>DEVELOP nurtures an organizational culture in which individuals make full use of their time, talent, and opportunities to pursue excellence in both the ordinary and the extraordinary.</a:t>
            </a:r>
          </a:p>
          <a:p>
            <a:endParaRPr lang="en-US" dirty="0"/>
          </a:p>
        </p:txBody>
      </p:sp>
      <p:sp>
        <p:nvSpPr>
          <p:cNvPr id="7" name="Text Placeholder 2">
            <a:extLst>
              <a:ext uri="{FF2B5EF4-FFF2-40B4-BE49-F238E27FC236}">
                <a16:creationId xmlns:a16="http://schemas.microsoft.com/office/drawing/2014/main" id="{A4673020-33BA-41BE-BBA4-990559D32023}"/>
              </a:ext>
            </a:extLst>
          </p:cNvPr>
          <p:cNvSpPr txBox="1">
            <a:spLocks/>
          </p:cNvSpPr>
          <p:nvPr/>
        </p:nvSpPr>
        <p:spPr>
          <a:xfrm rot="19623489">
            <a:off x="962454" y="5101016"/>
            <a:ext cx="3657598" cy="624279"/>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0061AA"/>
                </a:solidFill>
              </a:rPr>
              <a:t>Collaborative</a:t>
            </a:r>
          </a:p>
        </p:txBody>
      </p:sp>
      <p:sp>
        <p:nvSpPr>
          <p:cNvPr id="8" name="Text Placeholder 4">
            <a:extLst>
              <a:ext uri="{FF2B5EF4-FFF2-40B4-BE49-F238E27FC236}">
                <a16:creationId xmlns:a16="http://schemas.microsoft.com/office/drawing/2014/main" id="{5B09E0A9-60A6-49B4-B1C1-44AD950D34B8}"/>
              </a:ext>
            </a:extLst>
          </p:cNvPr>
          <p:cNvSpPr txBox="1">
            <a:spLocks/>
          </p:cNvSpPr>
          <p:nvPr/>
        </p:nvSpPr>
        <p:spPr>
          <a:xfrm rot="19623489">
            <a:off x="6178830" y="5101016"/>
            <a:ext cx="3657599" cy="624279"/>
          </a:xfrm>
          <a:prstGeom prst="rect">
            <a:avLst/>
          </a:prstGeom>
        </p:spPr>
        <p:txBody>
          <a:bodyPr vert="horz" lIns="91440" tIns="45720" rIns="91440" bIns="45720" rtlCol="0" anchor="t">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a:solidFill>
                  <a:srgbClr val="0061AA"/>
                </a:solidFill>
                <a:latin typeface="+mn-lt"/>
              </a:rPr>
              <a:t>Service-Oriented</a:t>
            </a:r>
          </a:p>
        </p:txBody>
      </p:sp>
      <p:sp>
        <p:nvSpPr>
          <p:cNvPr id="9" name="Text Placeholder 5">
            <a:extLst>
              <a:ext uri="{FF2B5EF4-FFF2-40B4-BE49-F238E27FC236}">
                <a16:creationId xmlns:a16="http://schemas.microsoft.com/office/drawing/2014/main" id="{79F92E93-F7A5-4455-9975-2E3BD3991615}"/>
              </a:ext>
            </a:extLst>
          </p:cNvPr>
          <p:cNvSpPr txBox="1">
            <a:spLocks/>
          </p:cNvSpPr>
          <p:nvPr/>
        </p:nvSpPr>
        <p:spPr>
          <a:xfrm rot="19623489">
            <a:off x="2266548" y="5101016"/>
            <a:ext cx="3657598" cy="624279"/>
          </a:xfrm>
          <a:prstGeom prst="rect">
            <a:avLst/>
          </a:prstGeom>
        </p:spPr>
        <p:txBody>
          <a:bodyPr vert="horz" lIns="91440" tIns="45720" rIns="91440" bIns="45720" rtlCol="0" anchor="t">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a:solidFill>
                  <a:srgbClr val="0061AA"/>
                </a:solidFill>
                <a:latin typeface="+mn-lt"/>
              </a:rPr>
              <a:t>Dynamic</a:t>
            </a:r>
          </a:p>
        </p:txBody>
      </p:sp>
      <p:sp>
        <p:nvSpPr>
          <p:cNvPr id="10" name="Text Placeholder 2">
            <a:extLst>
              <a:ext uri="{FF2B5EF4-FFF2-40B4-BE49-F238E27FC236}">
                <a16:creationId xmlns:a16="http://schemas.microsoft.com/office/drawing/2014/main" id="{BF7944C9-FAF7-4E60-A5C5-B4AAF613E83A}"/>
              </a:ext>
            </a:extLst>
          </p:cNvPr>
          <p:cNvSpPr txBox="1">
            <a:spLocks/>
          </p:cNvSpPr>
          <p:nvPr/>
        </p:nvSpPr>
        <p:spPr>
          <a:xfrm rot="19623489">
            <a:off x="3570642" y="5101016"/>
            <a:ext cx="3657598" cy="62427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0061AA"/>
                </a:solidFill>
              </a:rPr>
              <a:t>Innovative</a:t>
            </a:r>
          </a:p>
        </p:txBody>
      </p:sp>
      <p:sp>
        <p:nvSpPr>
          <p:cNvPr id="11" name="Text Placeholder 4">
            <a:extLst>
              <a:ext uri="{FF2B5EF4-FFF2-40B4-BE49-F238E27FC236}">
                <a16:creationId xmlns:a16="http://schemas.microsoft.com/office/drawing/2014/main" id="{C2AE7A39-FAE7-479A-8BE4-1A21AC0530D4}"/>
              </a:ext>
            </a:extLst>
          </p:cNvPr>
          <p:cNvSpPr txBox="1">
            <a:spLocks/>
          </p:cNvSpPr>
          <p:nvPr/>
        </p:nvSpPr>
        <p:spPr>
          <a:xfrm rot="19623489">
            <a:off x="7482925" y="5101016"/>
            <a:ext cx="3657599" cy="624279"/>
          </a:xfrm>
          <a:prstGeom prst="rect">
            <a:avLst/>
          </a:prstGeom>
        </p:spPr>
        <p:txBody>
          <a:bodyPr vert="horz" lIns="91440" tIns="45720" rIns="91440" bIns="45720" rtlCol="0" anchor="t">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a:solidFill>
                  <a:srgbClr val="0061AA"/>
                </a:solidFill>
                <a:latin typeface="+mn-lt"/>
              </a:rPr>
              <a:t>Passionate</a:t>
            </a:r>
          </a:p>
        </p:txBody>
      </p:sp>
      <p:sp>
        <p:nvSpPr>
          <p:cNvPr id="12" name="Text Placeholder 4">
            <a:extLst>
              <a:ext uri="{FF2B5EF4-FFF2-40B4-BE49-F238E27FC236}">
                <a16:creationId xmlns:a16="http://schemas.microsoft.com/office/drawing/2014/main" id="{F0AE57D8-6E2D-4F5D-A93A-2F9CC605215F}"/>
              </a:ext>
            </a:extLst>
          </p:cNvPr>
          <p:cNvSpPr txBox="1">
            <a:spLocks/>
          </p:cNvSpPr>
          <p:nvPr/>
        </p:nvSpPr>
        <p:spPr>
          <a:xfrm rot="19623489">
            <a:off x="8787019" y="5101016"/>
            <a:ext cx="3657597" cy="624279"/>
          </a:xfrm>
          <a:prstGeom prst="rect">
            <a:avLst/>
          </a:prstGeom>
        </p:spPr>
        <p:txBody>
          <a:bodyPr vert="horz" lIns="91440" tIns="45720" rIns="91440" bIns="45720" rtlCol="0" anchor="t">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a:solidFill>
                  <a:srgbClr val="0061AA"/>
                </a:solidFill>
                <a:latin typeface="+mn-lt"/>
              </a:rPr>
              <a:t>Excellent</a:t>
            </a:r>
          </a:p>
        </p:txBody>
      </p:sp>
      <p:sp>
        <p:nvSpPr>
          <p:cNvPr id="13" name="Text Placeholder 2">
            <a:extLst>
              <a:ext uri="{FF2B5EF4-FFF2-40B4-BE49-F238E27FC236}">
                <a16:creationId xmlns:a16="http://schemas.microsoft.com/office/drawing/2014/main" id="{0DB5F0FD-1922-48BF-B250-7B889E550131}"/>
              </a:ext>
            </a:extLst>
          </p:cNvPr>
          <p:cNvSpPr txBox="1">
            <a:spLocks/>
          </p:cNvSpPr>
          <p:nvPr/>
        </p:nvSpPr>
        <p:spPr>
          <a:xfrm rot="19623489">
            <a:off x="4874736" y="5101016"/>
            <a:ext cx="3657598" cy="62427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0061AA"/>
                </a:solidFill>
              </a:rPr>
              <a:t>Professional</a:t>
            </a:r>
          </a:p>
        </p:txBody>
      </p:sp>
      <p:grpSp>
        <p:nvGrpSpPr>
          <p:cNvPr id="22" name="Group 21">
            <a:extLst>
              <a:ext uri="{FF2B5EF4-FFF2-40B4-BE49-F238E27FC236}">
                <a16:creationId xmlns:a16="http://schemas.microsoft.com/office/drawing/2014/main" id="{4DDC03F6-D227-4EA0-9AAD-5FBEB2888FBA}"/>
              </a:ext>
            </a:extLst>
          </p:cNvPr>
          <p:cNvGrpSpPr/>
          <p:nvPr/>
        </p:nvGrpSpPr>
        <p:grpSpPr>
          <a:xfrm>
            <a:off x="10775708" y="22674"/>
            <a:ext cx="717868" cy="6821483"/>
            <a:chOff x="10775708" y="22674"/>
            <a:chExt cx="717868" cy="6821483"/>
          </a:xfrm>
        </p:grpSpPr>
        <p:pic>
          <p:nvPicPr>
            <p:cNvPr id="23" name="Picture 22">
              <a:extLst>
                <a:ext uri="{FF2B5EF4-FFF2-40B4-BE49-F238E27FC236}">
                  <a16:creationId xmlns:a16="http://schemas.microsoft.com/office/drawing/2014/main" id="{06D33A02-43F7-44AF-80BE-BC22614B201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4" name="Picture 23">
              <a:extLst>
                <a:ext uri="{FF2B5EF4-FFF2-40B4-BE49-F238E27FC236}">
                  <a16:creationId xmlns:a16="http://schemas.microsoft.com/office/drawing/2014/main" id="{4E14EDE2-BB5C-4893-A831-608E0A7CAC0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5" name="Picture 24">
              <a:extLst>
                <a:ext uri="{FF2B5EF4-FFF2-40B4-BE49-F238E27FC236}">
                  <a16:creationId xmlns:a16="http://schemas.microsoft.com/office/drawing/2014/main" id="{056D18BC-D34E-42CA-8B6D-7B17FDA1834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6" name="Picture 25">
              <a:extLst>
                <a:ext uri="{FF2B5EF4-FFF2-40B4-BE49-F238E27FC236}">
                  <a16:creationId xmlns:a16="http://schemas.microsoft.com/office/drawing/2014/main" id="{E0415279-18A4-4796-98B2-353DA6E8E1C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7" name="Picture 26">
              <a:extLst>
                <a:ext uri="{FF2B5EF4-FFF2-40B4-BE49-F238E27FC236}">
                  <a16:creationId xmlns:a16="http://schemas.microsoft.com/office/drawing/2014/main" id="{766DE647-E6BA-4BDE-9F66-39D8E10C526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8" name="Picture 27">
              <a:extLst>
                <a:ext uri="{FF2B5EF4-FFF2-40B4-BE49-F238E27FC236}">
                  <a16:creationId xmlns:a16="http://schemas.microsoft.com/office/drawing/2014/main" id="{CD4A280E-CEB8-4165-BF53-4674476EA7F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9" name="Picture 28">
              <a:extLst>
                <a:ext uri="{FF2B5EF4-FFF2-40B4-BE49-F238E27FC236}">
                  <a16:creationId xmlns:a16="http://schemas.microsoft.com/office/drawing/2014/main" id="{D93EE69D-6833-4012-99A1-3D033795992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30" name="Picture 29">
              <a:extLst>
                <a:ext uri="{FF2B5EF4-FFF2-40B4-BE49-F238E27FC236}">
                  <a16:creationId xmlns:a16="http://schemas.microsoft.com/office/drawing/2014/main" id="{21277C37-1DF1-4BFE-B0A3-D1BFA03A50E8}"/>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31" name="Picture 30">
              <a:extLst>
                <a:ext uri="{FF2B5EF4-FFF2-40B4-BE49-F238E27FC236}">
                  <a16:creationId xmlns:a16="http://schemas.microsoft.com/office/drawing/2014/main" id="{1AC6D8CD-14F3-4C24-9527-77E125C8DA1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28916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t>ABOUT DEVELOP</a:t>
            </a:r>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199" y="984732"/>
            <a:ext cx="10712117" cy="820004"/>
          </a:xfrm>
        </p:spPr>
        <p:txBody>
          <a:bodyPr anchor="ctr">
            <a:normAutofit/>
          </a:bodyPr>
          <a:lstStyle/>
          <a:p>
            <a:r>
              <a:rPr lang="en-US" altLang="en-US" sz="3200" dirty="0"/>
              <a:t>DEVELOP In-person Locations</a:t>
            </a:r>
            <a:endParaRPr lang="en-US" sz="3200" dirty="0"/>
          </a:p>
        </p:txBody>
      </p:sp>
      <p:pic>
        <p:nvPicPr>
          <p:cNvPr id="15" name="Picture 14">
            <a:extLst>
              <a:ext uri="{FF2B5EF4-FFF2-40B4-BE49-F238E27FC236}">
                <a16:creationId xmlns:a16="http://schemas.microsoft.com/office/drawing/2014/main" id="{05ED1E84-595A-477F-9CBE-587C9CECA44F}"/>
              </a:ext>
            </a:extLst>
          </p:cNvPr>
          <p:cNvPicPr>
            <a:picLocks noChangeAspect="1"/>
          </p:cNvPicPr>
          <p:nvPr/>
        </p:nvPicPr>
        <p:blipFill>
          <a:blip r:embed="rId2"/>
          <a:stretch>
            <a:fillRect/>
          </a:stretch>
        </p:blipFill>
        <p:spPr>
          <a:xfrm>
            <a:off x="1642389" y="1678889"/>
            <a:ext cx="8158416" cy="5045980"/>
          </a:xfrm>
          <a:prstGeom prst="rect">
            <a:avLst/>
          </a:prstGeom>
        </p:spPr>
      </p:pic>
      <p:sp>
        <p:nvSpPr>
          <p:cNvPr id="16" name="Oval 15">
            <a:extLst>
              <a:ext uri="{FF2B5EF4-FFF2-40B4-BE49-F238E27FC236}">
                <a16:creationId xmlns:a16="http://schemas.microsoft.com/office/drawing/2014/main" id="{3E4EAF7C-2DBE-43BE-83E2-95304F9914A0}"/>
              </a:ext>
            </a:extLst>
          </p:cNvPr>
          <p:cNvSpPr/>
          <p:nvPr/>
        </p:nvSpPr>
        <p:spPr>
          <a:xfrm>
            <a:off x="7020176" y="4646847"/>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77FEFD2-786C-4874-A23C-EB113D55C567}"/>
              </a:ext>
            </a:extLst>
          </p:cNvPr>
          <p:cNvSpPr/>
          <p:nvPr/>
        </p:nvSpPr>
        <p:spPr>
          <a:xfrm>
            <a:off x="1761298" y="3730003"/>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F366762-5B05-4680-A48C-ADEE5F174BFF}"/>
              </a:ext>
            </a:extLst>
          </p:cNvPr>
          <p:cNvSpPr/>
          <p:nvPr/>
        </p:nvSpPr>
        <p:spPr>
          <a:xfrm>
            <a:off x="8519634" y="3960576"/>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2978D17-22B7-43AA-A92D-B6731FAC731C}"/>
              </a:ext>
            </a:extLst>
          </p:cNvPr>
          <p:cNvSpPr/>
          <p:nvPr/>
        </p:nvSpPr>
        <p:spPr>
          <a:xfrm>
            <a:off x="8399682" y="3606167"/>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AD57D0E-5827-4E85-B435-65DF73DA4B1D}"/>
              </a:ext>
            </a:extLst>
          </p:cNvPr>
          <p:cNvSpPr/>
          <p:nvPr/>
        </p:nvSpPr>
        <p:spPr>
          <a:xfrm>
            <a:off x="2152921" y="4470913"/>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F837A46-09E1-4E87-9402-982052AE6AFB}"/>
              </a:ext>
            </a:extLst>
          </p:cNvPr>
          <p:cNvSpPr/>
          <p:nvPr/>
        </p:nvSpPr>
        <p:spPr>
          <a:xfrm>
            <a:off x="3321722" y="2948359"/>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0F71813-796C-4A26-B4F8-08C32DBE2729}"/>
              </a:ext>
            </a:extLst>
          </p:cNvPr>
          <p:cNvSpPr/>
          <p:nvPr/>
        </p:nvSpPr>
        <p:spPr>
          <a:xfrm>
            <a:off x="7652667" y="4369860"/>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00EEA60-DA70-42D1-9E82-37D19A4966FC}"/>
              </a:ext>
            </a:extLst>
          </p:cNvPr>
          <p:cNvSpPr/>
          <p:nvPr/>
        </p:nvSpPr>
        <p:spPr>
          <a:xfrm>
            <a:off x="7539372" y="4725341"/>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D35C899-CB76-4EA0-AE41-E18309E2F342}"/>
              </a:ext>
            </a:extLst>
          </p:cNvPr>
          <p:cNvSpPr/>
          <p:nvPr/>
        </p:nvSpPr>
        <p:spPr>
          <a:xfrm>
            <a:off x="8973378" y="2736948"/>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149A7F6-8881-4679-B584-A20F594AEB05}"/>
              </a:ext>
            </a:extLst>
          </p:cNvPr>
          <p:cNvSpPr/>
          <p:nvPr/>
        </p:nvSpPr>
        <p:spPr>
          <a:xfrm>
            <a:off x="3063286" y="4725338"/>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52EE569-BF58-4349-B471-3E6A3FD806C3}"/>
              </a:ext>
            </a:extLst>
          </p:cNvPr>
          <p:cNvSpPr/>
          <p:nvPr/>
        </p:nvSpPr>
        <p:spPr>
          <a:xfrm>
            <a:off x="4274132" y="3600720"/>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068B7CF-F9EE-4D27-A016-3B5A401C92FE}"/>
              </a:ext>
            </a:extLst>
          </p:cNvPr>
          <p:cNvSpPr txBox="1"/>
          <p:nvPr/>
        </p:nvSpPr>
        <p:spPr>
          <a:xfrm>
            <a:off x="7032677" y="4628788"/>
            <a:ext cx="356462" cy="369332"/>
          </a:xfrm>
          <a:prstGeom prst="rect">
            <a:avLst/>
          </a:prstGeom>
          <a:noFill/>
        </p:spPr>
        <p:txBody>
          <a:bodyPr wrap="square" rtlCol="0">
            <a:spAutoFit/>
          </a:bodyPr>
          <a:lstStyle/>
          <a:p>
            <a:r>
              <a:rPr lang="en-US" b="1" dirty="0">
                <a:latin typeface="Century Gothic" panose="020B0502020202020204" pitchFamily="34" charset="0"/>
              </a:rPr>
              <a:t>1</a:t>
            </a:r>
          </a:p>
        </p:txBody>
      </p:sp>
      <p:sp>
        <p:nvSpPr>
          <p:cNvPr id="28" name="TextBox 27">
            <a:extLst>
              <a:ext uri="{FF2B5EF4-FFF2-40B4-BE49-F238E27FC236}">
                <a16:creationId xmlns:a16="http://schemas.microsoft.com/office/drawing/2014/main" id="{D6ABA8F5-3C8F-46DF-9B13-88D0BB17F8E7}"/>
              </a:ext>
            </a:extLst>
          </p:cNvPr>
          <p:cNvSpPr txBox="1"/>
          <p:nvPr/>
        </p:nvSpPr>
        <p:spPr>
          <a:xfrm>
            <a:off x="3071652" y="4707279"/>
            <a:ext cx="356462" cy="369332"/>
          </a:xfrm>
          <a:prstGeom prst="rect">
            <a:avLst/>
          </a:prstGeom>
          <a:noFill/>
        </p:spPr>
        <p:txBody>
          <a:bodyPr wrap="square" rtlCol="0">
            <a:spAutoFit/>
          </a:bodyPr>
          <a:lstStyle/>
          <a:p>
            <a:r>
              <a:rPr lang="en-US" b="1" dirty="0">
                <a:latin typeface="Century Gothic" panose="020B0502020202020204" pitchFamily="34" charset="0"/>
              </a:rPr>
              <a:t>2</a:t>
            </a:r>
          </a:p>
        </p:txBody>
      </p:sp>
      <p:sp>
        <p:nvSpPr>
          <p:cNvPr id="29" name="TextBox 28">
            <a:extLst>
              <a:ext uri="{FF2B5EF4-FFF2-40B4-BE49-F238E27FC236}">
                <a16:creationId xmlns:a16="http://schemas.microsoft.com/office/drawing/2014/main" id="{BCF2C366-76CB-42CB-A33B-F7E3EF17D865}"/>
              </a:ext>
            </a:extLst>
          </p:cNvPr>
          <p:cNvSpPr txBox="1"/>
          <p:nvPr/>
        </p:nvSpPr>
        <p:spPr>
          <a:xfrm>
            <a:off x="1761298" y="3711944"/>
            <a:ext cx="356462" cy="369332"/>
          </a:xfrm>
          <a:prstGeom prst="rect">
            <a:avLst/>
          </a:prstGeom>
          <a:noFill/>
        </p:spPr>
        <p:txBody>
          <a:bodyPr wrap="square" rtlCol="0">
            <a:spAutoFit/>
          </a:bodyPr>
          <a:lstStyle/>
          <a:p>
            <a:r>
              <a:rPr lang="en-US" b="1" dirty="0">
                <a:latin typeface="Century Gothic" panose="020B0502020202020204" pitchFamily="34" charset="0"/>
              </a:rPr>
              <a:t>3</a:t>
            </a:r>
          </a:p>
        </p:txBody>
      </p:sp>
      <p:sp>
        <p:nvSpPr>
          <p:cNvPr id="30" name="TextBox 29">
            <a:extLst>
              <a:ext uri="{FF2B5EF4-FFF2-40B4-BE49-F238E27FC236}">
                <a16:creationId xmlns:a16="http://schemas.microsoft.com/office/drawing/2014/main" id="{20AA1F29-C163-444C-915A-9BD6E625AAE6}"/>
              </a:ext>
            </a:extLst>
          </p:cNvPr>
          <p:cNvSpPr txBox="1"/>
          <p:nvPr/>
        </p:nvSpPr>
        <p:spPr>
          <a:xfrm>
            <a:off x="2162579" y="4452854"/>
            <a:ext cx="356462" cy="369332"/>
          </a:xfrm>
          <a:prstGeom prst="rect">
            <a:avLst/>
          </a:prstGeom>
          <a:noFill/>
        </p:spPr>
        <p:txBody>
          <a:bodyPr wrap="square" rtlCol="0">
            <a:spAutoFit/>
          </a:bodyPr>
          <a:lstStyle/>
          <a:p>
            <a:r>
              <a:rPr lang="en-US" b="1" dirty="0">
                <a:latin typeface="Century Gothic" panose="020B0502020202020204" pitchFamily="34" charset="0"/>
              </a:rPr>
              <a:t>4</a:t>
            </a:r>
          </a:p>
        </p:txBody>
      </p:sp>
      <p:sp>
        <p:nvSpPr>
          <p:cNvPr id="31" name="TextBox 30">
            <a:extLst>
              <a:ext uri="{FF2B5EF4-FFF2-40B4-BE49-F238E27FC236}">
                <a16:creationId xmlns:a16="http://schemas.microsoft.com/office/drawing/2014/main" id="{2758F48A-7069-44FA-A69E-93DDF6335AD7}"/>
              </a:ext>
            </a:extLst>
          </p:cNvPr>
          <p:cNvSpPr txBox="1"/>
          <p:nvPr/>
        </p:nvSpPr>
        <p:spPr>
          <a:xfrm>
            <a:off x="4288503" y="3574912"/>
            <a:ext cx="356462" cy="369332"/>
          </a:xfrm>
          <a:prstGeom prst="rect">
            <a:avLst/>
          </a:prstGeom>
          <a:noFill/>
        </p:spPr>
        <p:txBody>
          <a:bodyPr wrap="square" rtlCol="0">
            <a:spAutoFit/>
          </a:bodyPr>
          <a:lstStyle/>
          <a:p>
            <a:r>
              <a:rPr lang="en-US" b="1" dirty="0">
                <a:latin typeface="Century Gothic" panose="020B0502020202020204" pitchFamily="34" charset="0"/>
              </a:rPr>
              <a:t>5</a:t>
            </a:r>
          </a:p>
        </p:txBody>
      </p:sp>
      <p:sp>
        <p:nvSpPr>
          <p:cNvPr id="32" name="TextBox 31">
            <a:extLst>
              <a:ext uri="{FF2B5EF4-FFF2-40B4-BE49-F238E27FC236}">
                <a16:creationId xmlns:a16="http://schemas.microsoft.com/office/drawing/2014/main" id="{176834F3-024C-47AC-83D0-0D9EBBECDC38}"/>
              </a:ext>
            </a:extLst>
          </p:cNvPr>
          <p:cNvSpPr txBox="1"/>
          <p:nvPr/>
        </p:nvSpPr>
        <p:spPr>
          <a:xfrm>
            <a:off x="7550994" y="4707282"/>
            <a:ext cx="356462" cy="369332"/>
          </a:xfrm>
          <a:prstGeom prst="rect">
            <a:avLst/>
          </a:prstGeom>
          <a:noFill/>
        </p:spPr>
        <p:txBody>
          <a:bodyPr wrap="square" rtlCol="0">
            <a:spAutoFit/>
          </a:bodyPr>
          <a:lstStyle/>
          <a:p>
            <a:r>
              <a:rPr lang="en-US" b="1" dirty="0">
                <a:latin typeface="Century Gothic" panose="020B0502020202020204" pitchFamily="34" charset="0"/>
              </a:rPr>
              <a:t>6</a:t>
            </a:r>
          </a:p>
        </p:txBody>
      </p:sp>
      <p:sp>
        <p:nvSpPr>
          <p:cNvPr id="33" name="TextBox 32">
            <a:extLst>
              <a:ext uri="{FF2B5EF4-FFF2-40B4-BE49-F238E27FC236}">
                <a16:creationId xmlns:a16="http://schemas.microsoft.com/office/drawing/2014/main" id="{D0DF6153-D6A4-4A14-8066-E0D3708D0B98}"/>
              </a:ext>
            </a:extLst>
          </p:cNvPr>
          <p:cNvSpPr txBox="1"/>
          <p:nvPr/>
        </p:nvSpPr>
        <p:spPr>
          <a:xfrm>
            <a:off x="3331053" y="2925068"/>
            <a:ext cx="356462" cy="369332"/>
          </a:xfrm>
          <a:prstGeom prst="rect">
            <a:avLst/>
          </a:prstGeom>
          <a:noFill/>
        </p:spPr>
        <p:txBody>
          <a:bodyPr wrap="square" rtlCol="0">
            <a:spAutoFit/>
          </a:bodyPr>
          <a:lstStyle/>
          <a:p>
            <a:r>
              <a:rPr lang="en-US" b="1" dirty="0">
                <a:latin typeface="Century Gothic" panose="020B0502020202020204" pitchFamily="34" charset="0"/>
              </a:rPr>
              <a:t>7</a:t>
            </a:r>
          </a:p>
        </p:txBody>
      </p:sp>
      <p:sp>
        <p:nvSpPr>
          <p:cNvPr id="34" name="TextBox 33">
            <a:extLst>
              <a:ext uri="{FF2B5EF4-FFF2-40B4-BE49-F238E27FC236}">
                <a16:creationId xmlns:a16="http://schemas.microsoft.com/office/drawing/2014/main" id="{4B844C4C-5C9D-4E4B-9200-AFA55C80BA44}"/>
              </a:ext>
            </a:extLst>
          </p:cNvPr>
          <p:cNvSpPr txBox="1"/>
          <p:nvPr/>
        </p:nvSpPr>
        <p:spPr>
          <a:xfrm>
            <a:off x="8898815" y="2712409"/>
            <a:ext cx="505606" cy="369332"/>
          </a:xfrm>
          <a:prstGeom prst="rect">
            <a:avLst/>
          </a:prstGeom>
          <a:noFill/>
        </p:spPr>
        <p:txBody>
          <a:bodyPr wrap="square" rtlCol="0">
            <a:spAutoFit/>
          </a:bodyPr>
          <a:lstStyle/>
          <a:p>
            <a:pPr algn="ctr"/>
            <a:r>
              <a:rPr lang="en-US" b="1" dirty="0">
                <a:latin typeface="Century Gothic" panose="020B0502020202020204" pitchFamily="34" charset="0"/>
              </a:rPr>
              <a:t>9</a:t>
            </a:r>
          </a:p>
        </p:txBody>
      </p:sp>
      <p:sp>
        <p:nvSpPr>
          <p:cNvPr id="35" name="TextBox 34">
            <a:extLst>
              <a:ext uri="{FF2B5EF4-FFF2-40B4-BE49-F238E27FC236}">
                <a16:creationId xmlns:a16="http://schemas.microsoft.com/office/drawing/2014/main" id="{0A3EEF5D-E813-4839-88C9-A2C5EEFA2EF0}"/>
              </a:ext>
            </a:extLst>
          </p:cNvPr>
          <p:cNvSpPr txBox="1"/>
          <p:nvPr/>
        </p:nvSpPr>
        <p:spPr>
          <a:xfrm>
            <a:off x="8403877" y="3585436"/>
            <a:ext cx="356462" cy="369332"/>
          </a:xfrm>
          <a:prstGeom prst="rect">
            <a:avLst/>
          </a:prstGeom>
          <a:noFill/>
        </p:spPr>
        <p:txBody>
          <a:bodyPr wrap="square" rtlCol="0">
            <a:spAutoFit/>
          </a:bodyPr>
          <a:lstStyle/>
          <a:p>
            <a:r>
              <a:rPr lang="en-US" b="1" dirty="0">
                <a:latin typeface="Century Gothic" panose="020B0502020202020204" pitchFamily="34" charset="0"/>
              </a:rPr>
              <a:t>8</a:t>
            </a:r>
          </a:p>
        </p:txBody>
      </p:sp>
      <p:sp>
        <p:nvSpPr>
          <p:cNvPr id="36" name="TextBox 35">
            <a:extLst>
              <a:ext uri="{FF2B5EF4-FFF2-40B4-BE49-F238E27FC236}">
                <a16:creationId xmlns:a16="http://schemas.microsoft.com/office/drawing/2014/main" id="{CF701405-DD23-4B98-9412-E4D8D1074548}"/>
              </a:ext>
            </a:extLst>
          </p:cNvPr>
          <p:cNvSpPr txBox="1"/>
          <p:nvPr/>
        </p:nvSpPr>
        <p:spPr>
          <a:xfrm>
            <a:off x="7593869" y="4353145"/>
            <a:ext cx="490106" cy="369332"/>
          </a:xfrm>
          <a:prstGeom prst="rect">
            <a:avLst/>
          </a:prstGeom>
          <a:noFill/>
        </p:spPr>
        <p:txBody>
          <a:bodyPr wrap="square" rtlCol="0">
            <a:spAutoFit/>
          </a:bodyPr>
          <a:lstStyle/>
          <a:p>
            <a:r>
              <a:rPr lang="en-US" b="1" dirty="0">
                <a:latin typeface="Century Gothic" panose="020B0502020202020204" pitchFamily="34" charset="0"/>
              </a:rPr>
              <a:t>10</a:t>
            </a:r>
          </a:p>
        </p:txBody>
      </p:sp>
      <p:sp>
        <p:nvSpPr>
          <p:cNvPr id="37" name="TextBox 36">
            <a:extLst>
              <a:ext uri="{FF2B5EF4-FFF2-40B4-BE49-F238E27FC236}">
                <a16:creationId xmlns:a16="http://schemas.microsoft.com/office/drawing/2014/main" id="{38591C83-9316-451E-8ADA-61E16396808E}"/>
              </a:ext>
            </a:extLst>
          </p:cNvPr>
          <p:cNvSpPr txBox="1"/>
          <p:nvPr/>
        </p:nvSpPr>
        <p:spPr>
          <a:xfrm>
            <a:off x="8474086" y="3942516"/>
            <a:ext cx="449452" cy="369332"/>
          </a:xfrm>
          <a:prstGeom prst="rect">
            <a:avLst/>
          </a:prstGeom>
          <a:noFill/>
        </p:spPr>
        <p:txBody>
          <a:bodyPr wrap="square" rtlCol="0">
            <a:spAutoFit/>
          </a:bodyPr>
          <a:lstStyle/>
          <a:p>
            <a:r>
              <a:rPr lang="en-US" b="1" dirty="0">
                <a:latin typeface="Century Gothic" panose="020B0502020202020204" pitchFamily="34" charset="0"/>
              </a:rPr>
              <a:t>11</a:t>
            </a:r>
          </a:p>
        </p:txBody>
      </p:sp>
      <p:sp>
        <p:nvSpPr>
          <p:cNvPr id="38" name="TextBox 37">
            <a:extLst>
              <a:ext uri="{FF2B5EF4-FFF2-40B4-BE49-F238E27FC236}">
                <a16:creationId xmlns:a16="http://schemas.microsoft.com/office/drawing/2014/main" id="{9B60AC64-9819-4461-9EF8-A2E11498CC65}"/>
              </a:ext>
            </a:extLst>
          </p:cNvPr>
          <p:cNvSpPr txBox="1"/>
          <p:nvPr/>
        </p:nvSpPr>
        <p:spPr>
          <a:xfrm>
            <a:off x="9317398" y="3070162"/>
            <a:ext cx="2763898" cy="3400931"/>
          </a:xfrm>
          <a:prstGeom prst="rect">
            <a:avLst/>
          </a:prstGeom>
          <a:noFill/>
        </p:spPr>
        <p:txBody>
          <a:bodyPr wrap="none" rtlCol="0">
            <a:spAutoFit/>
          </a:bodyPr>
          <a:lstStyle/>
          <a:p>
            <a:pPr marL="342900" indent="-342900">
              <a:spcAft>
                <a:spcPts val="600"/>
              </a:spcAft>
              <a:buFontTx/>
              <a:buAutoNum type="arabicPeriod"/>
            </a:pPr>
            <a:r>
              <a:rPr lang="en-US" sz="1500" dirty="0">
                <a:solidFill>
                  <a:srgbClr val="0061AA"/>
                </a:solidFill>
                <a:latin typeface="Century Gothic" panose="020B0502020202020204" pitchFamily="34" charset="0"/>
              </a:rPr>
              <a:t>Alabama – Marshall</a:t>
            </a:r>
          </a:p>
          <a:p>
            <a:pPr marL="342900" indent="-342900">
              <a:spcAft>
                <a:spcPts val="600"/>
              </a:spcAft>
              <a:buFontTx/>
              <a:buAutoNum type="arabicPeriod"/>
            </a:pPr>
            <a:r>
              <a:rPr lang="en-US" sz="1500" dirty="0">
                <a:solidFill>
                  <a:schemeClr val="accent2">
                    <a:lumMod val="75000"/>
                  </a:schemeClr>
                </a:solidFill>
                <a:latin typeface="Century Gothic" panose="020B0502020202020204" pitchFamily="34" charset="0"/>
              </a:rPr>
              <a:t>Arizona – Tempe</a:t>
            </a:r>
          </a:p>
          <a:p>
            <a:pPr marL="342900" indent="-342900">
              <a:spcAft>
                <a:spcPts val="600"/>
              </a:spcAft>
              <a:buAutoNum type="arabicPeriod"/>
            </a:pPr>
            <a:r>
              <a:rPr lang="en-US" sz="1500" dirty="0">
                <a:solidFill>
                  <a:srgbClr val="0061AA"/>
                </a:solidFill>
                <a:latin typeface="Century Gothic" panose="020B0502020202020204" pitchFamily="34" charset="0"/>
              </a:rPr>
              <a:t>California – Ames</a:t>
            </a:r>
          </a:p>
          <a:p>
            <a:pPr marL="342900" indent="-342900">
              <a:spcAft>
                <a:spcPts val="600"/>
              </a:spcAft>
              <a:buAutoNum type="arabicPeriod"/>
            </a:pPr>
            <a:r>
              <a:rPr lang="en-US" sz="1500" dirty="0">
                <a:solidFill>
                  <a:srgbClr val="0061AA"/>
                </a:solidFill>
                <a:latin typeface="Century Gothic" panose="020B0502020202020204" pitchFamily="34" charset="0"/>
              </a:rPr>
              <a:t>California – JPL</a:t>
            </a:r>
          </a:p>
          <a:p>
            <a:pPr marL="342900" indent="-342900">
              <a:spcAft>
                <a:spcPts val="600"/>
              </a:spcAft>
              <a:buFontTx/>
              <a:buAutoNum type="arabicPeriod"/>
            </a:pPr>
            <a:r>
              <a:rPr lang="en-US" sz="1500" dirty="0">
                <a:solidFill>
                  <a:schemeClr val="accent2">
                    <a:lumMod val="75000"/>
                  </a:schemeClr>
                </a:solidFill>
                <a:latin typeface="Century Gothic" panose="020B0502020202020204" pitchFamily="34" charset="0"/>
              </a:rPr>
              <a:t>Colorado – Fort Collins</a:t>
            </a:r>
          </a:p>
          <a:p>
            <a:pPr marL="342900" indent="-342900">
              <a:spcAft>
                <a:spcPts val="600"/>
              </a:spcAft>
              <a:buFontTx/>
              <a:buAutoNum type="arabicPeriod"/>
            </a:pPr>
            <a:r>
              <a:rPr lang="en-US" sz="1500" dirty="0">
                <a:solidFill>
                  <a:schemeClr val="accent2">
                    <a:lumMod val="75000"/>
                  </a:schemeClr>
                </a:solidFill>
                <a:latin typeface="Century Gothic" panose="020B0502020202020204" pitchFamily="34" charset="0"/>
              </a:rPr>
              <a:t>Georgia – Athens</a:t>
            </a:r>
          </a:p>
          <a:p>
            <a:pPr marL="342900" indent="-342900">
              <a:spcAft>
                <a:spcPts val="600"/>
              </a:spcAft>
              <a:buAutoNum type="arabicPeriod"/>
            </a:pPr>
            <a:r>
              <a:rPr lang="en-US" sz="1500" dirty="0">
                <a:solidFill>
                  <a:schemeClr val="accent2">
                    <a:lumMod val="75000"/>
                  </a:schemeClr>
                </a:solidFill>
                <a:latin typeface="Century Gothic" panose="020B0502020202020204" pitchFamily="34" charset="0"/>
              </a:rPr>
              <a:t>Idaho – Pocatello</a:t>
            </a:r>
          </a:p>
          <a:p>
            <a:pPr marL="342900" indent="-342900">
              <a:spcAft>
                <a:spcPts val="600"/>
              </a:spcAft>
              <a:buFontTx/>
              <a:buAutoNum type="arabicPeriod"/>
            </a:pPr>
            <a:r>
              <a:rPr lang="en-US" sz="1500" dirty="0">
                <a:solidFill>
                  <a:srgbClr val="0061AA"/>
                </a:solidFill>
                <a:latin typeface="Century Gothic" panose="020B0502020202020204" pitchFamily="34" charset="0"/>
              </a:rPr>
              <a:t>Maryland – Goddard</a:t>
            </a:r>
          </a:p>
          <a:p>
            <a:pPr marL="342900" indent="-342900">
              <a:spcAft>
                <a:spcPts val="600"/>
              </a:spcAft>
              <a:buFontTx/>
              <a:buAutoNum type="arabicPeriod"/>
            </a:pPr>
            <a:r>
              <a:rPr lang="en-US" sz="1500" dirty="0">
                <a:solidFill>
                  <a:schemeClr val="accent2">
                    <a:lumMod val="75000"/>
                  </a:schemeClr>
                </a:solidFill>
                <a:latin typeface="Century Gothic" panose="020B0502020202020204" pitchFamily="34" charset="0"/>
              </a:rPr>
              <a:t>Massachusetts – Boston </a:t>
            </a:r>
          </a:p>
          <a:p>
            <a:pPr marL="342900" indent="-342900">
              <a:spcAft>
                <a:spcPts val="600"/>
              </a:spcAft>
              <a:buAutoNum type="arabicPeriod"/>
            </a:pPr>
            <a:r>
              <a:rPr lang="en-US" sz="1500" dirty="0">
                <a:solidFill>
                  <a:schemeClr val="accent2">
                    <a:lumMod val="75000"/>
                  </a:schemeClr>
                </a:solidFill>
                <a:latin typeface="Century Gothic" panose="020B0502020202020204" pitchFamily="34" charset="0"/>
              </a:rPr>
              <a:t>North Carolina – NCEI</a:t>
            </a:r>
          </a:p>
          <a:p>
            <a:pPr marL="342900" indent="-342900">
              <a:spcAft>
                <a:spcPts val="600"/>
              </a:spcAft>
              <a:buFontTx/>
              <a:buAutoNum type="arabicPeriod"/>
            </a:pPr>
            <a:r>
              <a:rPr lang="en-US" sz="1500" dirty="0">
                <a:solidFill>
                  <a:srgbClr val="0061AA"/>
                </a:solidFill>
                <a:latin typeface="Century Gothic" panose="020B0502020202020204" pitchFamily="34" charset="0"/>
              </a:rPr>
              <a:t>Virginia – Langley</a:t>
            </a:r>
          </a:p>
        </p:txBody>
      </p:sp>
      <p:grpSp>
        <p:nvGrpSpPr>
          <p:cNvPr id="12" name="Group 11">
            <a:extLst>
              <a:ext uri="{FF2B5EF4-FFF2-40B4-BE49-F238E27FC236}">
                <a16:creationId xmlns:a16="http://schemas.microsoft.com/office/drawing/2014/main" id="{524AAFC9-56BC-411A-B3CF-5C93814B5698}"/>
              </a:ext>
            </a:extLst>
          </p:cNvPr>
          <p:cNvGrpSpPr/>
          <p:nvPr/>
        </p:nvGrpSpPr>
        <p:grpSpPr>
          <a:xfrm>
            <a:off x="7020176" y="161524"/>
            <a:ext cx="4776471" cy="1695263"/>
            <a:chOff x="871307" y="5290691"/>
            <a:chExt cx="3146505" cy="1431401"/>
          </a:xfrm>
        </p:grpSpPr>
        <p:sp>
          <p:nvSpPr>
            <p:cNvPr id="13" name="Text Placeholder 5">
              <a:extLst>
                <a:ext uri="{FF2B5EF4-FFF2-40B4-BE49-F238E27FC236}">
                  <a16:creationId xmlns:a16="http://schemas.microsoft.com/office/drawing/2014/main" id="{FA851ABE-C568-43D0-94CE-926D73086E9E}"/>
                </a:ext>
              </a:extLst>
            </p:cNvPr>
            <p:cNvSpPr txBox="1">
              <a:spLocks/>
            </p:cNvSpPr>
            <p:nvPr/>
          </p:nvSpPr>
          <p:spPr>
            <a:xfrm>
              <a:off x="871307" y="5307539"/>
              <a:ext cx="3146505" cy="9497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700" dirty="0"/>
                <a:t>DEVELOP locations are also known as “nodes,” but we’ve been operating virtually since March 2020. For the summer 2022 term, we have 4 projects not associated with an in-person location!</a:t>
              </a:r>
            </a:p>
          </p:txBody>
        </p:sp>
        <p:sp>
          <p:nvSpPr>
            <p:cNvPr id="14" name="Rounded Rectangle 83">
              <a:extLst>
                <a:ext uri="{FF2B5EF4-FFF2-40B4-BE49-F238E27FC236}">
                  <a16:creationId xmlns:a16="http://schemas.microsoft.com/office/drawing/2014/main" id="{F139EAD2-490A-4A6D-A0AF-ED58A5110A6C}"/>
                </a:ext>
              </a:extLst>
            </p:cNvPr>
            <p:cNvSpPr/>
            <p:nvPr/>
          </p:nvSpPr>
          <p:spPr>
            <a:xfrm>
              <a:off x="879542" y="5290691"/>
              <a:ext cx="3094620" cy="1431401"/>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25498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294943" y="1096327"/>
            <a:ext cx="4521432" cy="5335362"/>
            <a:chOff x="934192" y="821256"/>
            <a:chExt cx="4521432" cy="5335362"/>
          </a:xfrm>
        </p:grpSpPr>
        <p:pic>
          <p:nvPicPr>
            <p:cNvPr id="6" name="Picture 5">
              <a:extLst>
                <a:ext uri="{FF2B5EF4-FFF2-40B4-BE49-F238E27FC236}">
                  <a16:creationId xmlns:a16="http://schemas.microsoft.com/office/drawing/2014/main" id="{FC6CBA7B-DAF0-47A9-8418-3DF17DE0327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834581" y="1789310"/>
              <a:ext cx="2621043" cy="3109262"/>
            </a:xfrm>
            <a:prstGeom prst="rect">
              <a:avLst/>
            </a:prstGeom>
          </p:spPr>
        </p:pic>
        <p:sp>
          <p:nvSpPr>
            <p:cNvPr id="7" name="Hexagon 6">
              <a:extLst>
                <a:ext uri="{FF2B5EF4-FFF2-40B4-BE49-F238E27FC236}">
                  <a16:creationId xmlns:a16="http://schemas.microsoft.com/office/drawing/2014/main" id="{03F1F29D-287D-4E05-BCB1-65245C607343}"/>
                </a:ext>
              </a:extLst>
            </p:cNvPr>
            <p:cNvSpPr/>
            <p:nvPr/>
          </p:nvSpPr>
          <p:spPr>
            <a:xfrm>
              <a:off x="2473600" y="4356996"/>
              <a:ext cx="1740809" cy="1296979"/>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8" name="Hexagon 7">
              <a:extLst>
                <a:ext uri="{FF2B5EF4-FFF2-40B4-BE49-F238E27FC236}">
                  <a16:creationId xmlns:a16="http://schemas.microsoft.com/office/drawing/2014/main" id="{F466F7DE-9A77-481B-A4C6-3EAC79549AB1}"/>
                </a:ext>
              </a:extLst>
            </p:cNvPr>
            <p:cNvSpPr/>
            <p:nvPr/>
          </p:nvSpPr>
          <p:spPr>
            <a:xfrm rot="20612369">
              <a:off x="3509212" y="4644159"/>
              <a:ext cx="1651794" cy="1512459"/>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cxnSp>
          <p:nvCxnSpPr>
            <p:cNvPr id="12" name="Straight Connector 11">
              <a:extLst>
                <a:ext uri="{FF2B5EF4-FFF2-40B4-BE49-F238E27FC236}">
                  <a16:creationId xmlns:a16="http://schemas.microsoft.com/office/drawing/2014/main" id="{78864A9D-5BC9-44CC-8782-C744C5B1EEDB}"/>
                </a:ext>
              </a:extLst>
            </p:cNvPr>
            <p:cNvCxnSpPr>
              <a:cxnSpLocks/>
              <a:stCxn id="15" idx="2"/>
              <a:endCxn id="40" idx="7"/>
            </p:cNvCxnSpPr>
            <p:nvPr/>
          </p:nvCxnSpPr>
          <p:spPr>
            <a:xfrm flipH="1">
              <a:off x="4304680" y="3342301"/>
              <a:ext cx="533070" cy="1337218"/>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15" name="Oval 14">
              <a:extLst>
                <a:ext uri="{FF2B5EF4-FFF2-40B4-BE49-F238E27FC236}">
                  <a16:creationId xmlns:a16="http://schemas.microsoft.com/office/drawing/2014/main" id="{69716FEF-2070-4411-9659-1462142CAD03}"/>
                </a:ext>
              </a:extLst>
            </p:cNvPr>
            <p:cNvSpPr/>
            <p:nvPr/>
          </p:nvSpPr>
          <p:spPr>
            <a:xfrm rot="17314369">
              <a:off x="4800361" y="3235430"/>
              <a:ext cx="109728" cy="1097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17" name="Oval 16">
              <a:extLst>
                <a:ext uri="{FF2B5EF4-FFF2-40B4-BE49-F238E27FC236}">
                  <a16:creationId xmlns:a16="http://schemas.microsoft.com/office/drawing/2014/main" id="{A6E1DD80-C798-4E80-A6AE-F07DCBA581E2}"/>
                </a:ext>
              </a:extLst>
            </p:cNvPr>
            <p:cNvSpPr/>
            <p:nvPr/>
          </p:nvSpPr>
          <p:spPr>
            <a:xfrm rot="13388489">
              <a:off x="3933810" y="4055761"/>
              <a:ext cx="109728" cy="1097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cxnSp>
          <p:nvCxnSpPr>
            <p:cNvPr id="19" name="Straight Connector 18">
              <a:extLst>
                <a:ext uri="{FF2B5EF4-FFF2-40B4-BE49-F238E27FC236}">
                  <a16:creationId xmlns:a16="http://schemas.microsoft.com/office/drawing/2014/main" id="{65989C6C-1611-419A-A4AE-BB6075D6333A}"/>
                </a:ext>
              </a:extLst>
            </p:cNvPr>
            <p:cNvCxnSpPr>
              <a:cxnSpLocks/>
              <a:stCxn id="37" idx="7"/>
              <a:endCxn id="32" idx="1"/>
            </p:cNvCxnSpPr>
            <p:nvPr/>
          </p:nvCxnSpPr>
          <p:spPr>
            <a:xfrm>
              <a:off x="2605062" y="3679647"/>
              <a:ext cx="697285" cy="200671"/>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20" name="Straight Connector 19">
              <a:extLst>
                <a:ext uri="{FF2B5EF4-FFF2-40B4-BE49-F238E27FC236}">
                  <a16:creationId xmlns:a16="http://schemas.microsoft.com/office/drawing/2014/main" id="{AB5B1724-D433-4491-9C44-EEB8ABB7639F}"/>
                </a:ext>
              </a:extLst>
            </p:cNvPr>
            <p:cNvCxnSpPr>
              <a:cxnSpLocks/>
              <a:stCxn id="36" idx="6"/>
              <a:endCxn id="28" idx="0"/>
            </p:cNvCxnSpPr>
            <p:nvPr/>
          </p:nvCxnSpPr>
          <p:spPr>
            <a:xfrm>
              <a:off x="2547305" y="1964936"/>
              <a:ext cx="506309" cy="1322166"/>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21" name="TextBox 20">
              <a:extLst>
                <a:ext uri="{FF2B5EF4-FFF2-40B4-BE49-F238E27FC236}">
                  <a16:creationId xmlns:a16="http://schemas.microsoft.com/office/drawing/2014/main" id="{63971167-8338-4D0F-87AB-F38A5D867C25}"/>
                </a:ext>
              </a:extLst>
            </p:cNvPr>
            <p:cNvSpPr txBox="1"/>
            <p:nvPr/>
          </p:nvSpPr>
          <p:spPr>
            <a:xfrm>
              <a:off x="1322858" y="3675659"/>
              <a:ext cx="603049" cy="44627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Erica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Geo</a:t>
              </a:r>
            </a:p>
          </p:txBody>
        </p:sp>
        <p:sp>
          <p:nvSpPr>
            <p:cNvPr id="22" name="TextBox 21">
              <a:extLst>
                <a:ext uri="{FF2B5EF4-FFF2-40B4-BE49-F238E27FC236}">
                  <a16:creationId xmlns:a16="http://schemas.microsoft.com/office/drawing/2014/main" id="{CCE14921-5300-487D-BA5B-3C7979DFCB6B}"/>
                </a:ext>
              </a:extLst>
            </p:cNvPr>
            <p:cNvSpPr txBox="1"/>
            <p:nvPr/>
          </p:nvSpPr>
          <p:spPr>
            <a:xfrm>
              <a:off x="3272510" y="1249469"/>
              <a:ext cx="76815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Brandy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PC/Geo</a:t>
              </a:r>
            </a:p>
          </p:txBody>
        </p:sp>
        <p:sp>
          <p:nvSpPr>
            <p:cNvPr id="24" name="TextBox 23">
              <a:extLst>
                <a:ext uri="{FF2B5EF4-FFF2-40B4-BE49-F238E27FC236}">
                  <a16:creationId xmlns:a16="http://schemas.microsoft.com/office/drawing/2014/main" id="{7B8CF5E2-9F52-4C67-93F0-5D28E3CD52DB}"/>
                </a:ext>
              </a:extLst>
            </p:cNvPr>
            <p:cNvSpPr txBox="1"/>
            <p:nvPr/>
          </p:nvSpPr>
          <p:spPr>
            <a:xfrm>
              <a:off x="2825566" y="5051910"/>
              <a:ext cx="881973" cy="44627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Sarah 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Geo</a:t>
              </a:r>
            </a:p>
          </p:txBody>
        </p:sp>
        <p:sp>
          <p:nvSpPr>
            <p:cNvPr id="25" name="TextBox 24">
              <a:extLst>
                <a:ext uri="{FF2B5EF4-FFF2-40B4-BE49-F238E27FC236}">
                  <a16:creationId xmlns:a16="http://schemas.microsoft.com/office/drawing/2014/main" id="{DEB1324B-1401-4C18-B9D5-CFF899680A75}"/>
                </a:ext>
              </a:extLst>
            </p:cNvPr>
            <p:cNvSpPr txBox="1"/>
            <p:nvPr/>
          </p:nvSpPr>
          <p:spPr>
            <a:xfrm>
              <a:off x="1436969" y="4665631"/>
              <a:ext cx="601447" cy="44627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Ryan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Comm</a:t>
              </a:r>
            </a:p>
          </p:txBody>
        </p:sp>
        <p:sp>
          <p:nvSpPr>
            <p:cNvPr id="28" name="Oval 27">
              <a:extLst>
                <a:ext uri="{FF2B5EF4-FFF2-40B4-BE49-F238E27FC236}">
                  <a16:creationId xmlns:a16="http://schemas.microsoft.com/office/drawing/2014/main" id="{22DB8495-6D1D-45F6-90EA-1DD7383B0666}"/>
                </a:ext>
              </a:extLst>
            </p:cNvPr>
            <p:cNvSpPr/>
            <p:nvPr/>
          </p:nvSpPr>
          <p:spPr>
            <a:xfrm>
              <a:off x="2998750" y="3287102"/>
              <a:ext cx="109728" cy="1097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32" name="Oval 31">
              <a:extLst>
                <a:ext uri="{FF2B5EF4-FFF2-40B4-BE49-F238E27FC236}">
                  <a16:creationId xmlns:a16="http://schemas.microsoft.com/office/drawing/2014/main" id="{9174DE91-5B3A-49A6-BB2C-132C5375DE99}"/>
                </a:ext>
              </a:extLst>
            </p:cNvPr>
            <p:cNvSpPr/>
            <p:nvPr/>
          </p:nvSpPr>
          <p:spPr>
            <a:xfrm>
              <a:off x="3286278" y="3864249"/>
              <a:ext cx="109728" cy="1097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pic>
          <p:nvPicPr>
            <p:cNvPr id="36" name="Picture 35">
              <a:extLst>
                <a:ext uri="{FF2B5EF4-FFF2-40B4-BE49-F238E27FC236}">
                  <a16:creationId xmlns:a16="http://schemas.microsoft.com/office/drawing/2014/main" id="{8F9030B0-B556-4C72-97C7-8A89C1E6CCC0}"/>
                </a:ext>
              </a:extLst>
            </p:cNvPr>
            <p:cNvPicPr>
              <a:picLocks/>
            </p:cNvPicPr>
            <p:nvPr/>
          </p:nvPicPr>
          <p:blipFill rotWithShape="1">
            <a:blip r:embed="rId3" cstate="print">
              <a:extLst>
                <a:ext uri="{28A0092B-C50C-407E-A947-70E740481C1C}">
                  <a14:useLocalDpi xmlns:a14="http://schemas.microsoft.com/office/drawing/2010/main" val="0"/>
                </a:ext>
              </a:extLst>
            </a:blip>
            <a:srcRect r="6326"/>
            <a:stretch/>
          </p:blipFill>
          <p:spPr>
            <a:xfrm>
              <a:off x="1716474" y="1553456"/>
              <a:ext cx="830831" cy="822960"/>
            </a:xfrm>
            <a:prstGeom prst="ellipse">
              <a:avLst/>
            </a:prstGeom>
            <a:ln w="28575">
              <a:solidFill>
                <a:schemeClr val="tx1">
                  <a:lumMod val="75000"/>
                  <a:lumOff val="25000"/>
                </a:schemeClr>
              </a:solidFill>
            </a:ln>
          </p:spPr>
        </p:pic>
        <p:pic>
          <p:nvPicPr>
            <p:cNvPr id="37" name="Picture 36">
              <a:extLst>
                <a:ext uri="{FF2B5EF4-FFF2-40B4-BE49-F238E27FC236}">
                  <a16:creationId xmlns:a16="http://schemas.microsoft.com/office/drawing/2014/main" id="{A69CB1ED-EC97-45E3-9618-BB4DF83E18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1971" y="3559127"/>
              <a:ext cx="823722" cy="822960"/>
            </a:xfrm>
            <a:prstGeom prst="ellipse">
              <a:avLst/>
            </a:prstGeom>
            <a:ln w="28575">
              <a:solidFill>
                <a:schemeClr val="tx1">
                  <a:lumMod val="75000"/>
                  <a:lumOff val="25000"/>
                </a:schemeClr>
              </a:solidFill>
            </a:ln>
          </p:spPr>
        </p:pic>
        <p:pic>
          <p:nvPicPr>
            <p:cNvPr id="40" name="Picture 39">
              <a:extLst>
                <a:ext uri="{FF2B5EF4-FFF2-40B4-BE49-F238E27FC236}">
                  <a16:creationId xmlns:a16="http://schemas.microsoft.com/office/drawing/2014/main" id="{E77A57DC-B42C-49A5-AF86-782768D053B0}"/>
                </a:ext>
              </a:extLst>
            </p:cNvPr>
            <p:cNvPicPr>
              <a:picLocks noChangeAspect="1"/>
            </p:cNvPicPr>
            <p:nvPr/>
          </p:nvPicPr>
          <p:blipFill>
            <a:blip r:embed="rId5" cstate="print">
              <a:extLst>
                <a:ext uri="{28A0092B-C50C-407E-A947-70E740481C1C}">
                  <a14:useLocalDpi xmlns:a14="http://schemas.microsoft.com/office/drawing/2010/main" val="0"/>
                </a:ext>
              </a:extLst>
            </a:blip>
            <a:srcRect t="12445" b="12445"/>
            <a:stretch/>
          </p:blipFill>
          <p:spPr>
            <a:xfrm>
              <a:off x="3603269" y="4558999"/>
              <a:ext cx="821754" cy="822960"/>
            </a:xfrm>
            <a:prstGeom prst="flowChartConnector">
              <a:avLst/>
            </a:prstGeom>
            <a:ln w="28575">
              <a:solidFill>
                <a:schemeClr val="tx1">
                  <a:lumMod val="75000"/>
                  <a:lumOff val="25000"/>
                </a:schemeClr>
              </a:solidFill>
            </a:ln>
          </p:spPr>
        </p:pic>
        <p:cxnSp>
          <p:nvCxnSpPr>
            <p:cNvPr id="42" name="Straight Connector 41">
              <a:extLst>
                <a:ext uri="{FF2B5EF4-FFF2-40B4-BE49-F238E27FC236}">
                  <a16:creationId xmlns:a16="http://schemas.microsoft.com/office/drawing/2014/main" id="{40CDFF6B-7604-49E5-812D-A1838208C7C2}"/>
                </a:ext>
              </a:extLst>
            </p:cNvPr>
            <p:cNvCxnSpPr>
              <a:cxnSpLocks/>
              <a:stCxn id="49" idx="5"/>
              <a:endCxn id="44" idx="1"/>
            </p:cNvCxnSpPr>
            <p:nvPr/>
          </p:nvCxnSpPr>
          <p:spPr>
            <a:xfrm>
              <a:off x="3170711" y="1523696"/>
              <a:ext cx="969907" cy="126891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43" name="TextBox 42">
              <a:extLst>
                <a:ext uri="{FF2B5EF4-FFF2-40B4-BE49-F238E27FC236}">
                  <a16:creationId xmlns:a16="http://schemas.microsoft.com/office/drawing/2014/main" id="{757774F6-6112-43AD-91A5-8E0B1FA4DCD3}"/>
                </a:ext>
              </a:extLst>
            </p:cNvPr>
            <p:cNvSpPr txBox="1"/>
            <p:nvPr/>
          </p:nvSpPr>
          <p:spPr>
            <a:xfrm>
              <a:off x="935491" y="1705719"/>
              <a:ext cx="780983" cy="44627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Britnay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Geo</a:t>
              </a:r>
            </a:p>
          </p:txBody>
        </p:sp>
        <p:sp>
          <p:nvSpPr>
            <p:cNvPr id="44" name="Oval 43">
              <a:extLst>
                <a:ext uri="{FF2B5EF4-FFF2-40B4-BE49-F238E27FC236}">
                  <a16:creationId xmlns:a16="http://schemas.microsoft.com/office/drawing/2014/main" id="{C1C21753-2937-43A5-BDE1-D8F883A55218}"/>
                </a:ext>
              </a:extLst>
            </p:cNvPr>
            <p:cNvSpPr/>
            <p:nvPr/>
          </p:nvSpPr>
          <p:spPr>
            <a:xfrm>
              <a:off x="4124549" y="2776537"/>
              <a:ext cx="109728" cy="1097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panose="02040502050405020303"/>
                <a:ea typeface="+mn-ea"/>
                <a:cs typeface="+mn-cs"/>
              </a:endParaRPr>
            </a:p>
          </p:txBody>
        </p:sp>
        <p:cxnSp>
          <p:nvCxnSpPr>
            <p:cNvPr id="48" name="Straight Connector 47">
              <a:extLst>
                <a:ext uri="{FF2B5EF4-FFF2-40B4-BE49-F238E27FC236}">
                  <a16:creationId xmlns:a16="http://schemas.microsoft.com/office/drawing/2014/main" id="{76406951-3C1A-45B9-A7A2-899D5843D9AF}"/>
                </a:ext>
              </a:extLst>
            </p:cNvPr>
            <p:cNvCxnSpPr>
              <a:cxnSpLocks/>
              <a:stCxn id="58" idx="0"/>
              <a:endCxn id="28" idx="1"/>
            </p:cNvCxnSpPr>
            <p:nvPr/>
          </p:nvCxnSpPr>
          <p:spPr>
            <a:xfrm>
              <a:off x="2462458" y="2931738"/>
              <a:ext cx="552361" cy="371433"/>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pic>
          <p:nvPicPr>
            <p:cNvPr id="49" name="Picture 48">
              <a:extLst>
                <a:ext uri="{FF2B5EF4-FFF2-40B4-BE49-F238E27FC236}">
                  <a16:creationId xmlns:a16="http://schemas.microsoft.com/office/drawing/2014/main" id="{5614127A-7A9B-4940-9CEE-26A6600B879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467703" y="821256"/>
              <a:ext cx="823625" cy="822960"/>
            </a:xfrm>
            <a:prstGeom prst="ellipse">
              <a:avLst/>
            </a:prstGeom>
            <a:ln w="28575">
              <a:solidFill>
                <a:schemeClr val="tx1">
                  <a:lumMod val="75000"/>
                  <a:lumOff val="25000"/>
                </a:schemeClr>
              </a:solidFill>
            </a:ln>
          </p:spPr>
        </p:pic>
        <p:cxnSp>
          <p:nvCxnSpPr>
            <p:cNvPr id="52" name="Straight Connector 51">
              <a:extLst>
                <a:ext uri="{FF2B5EF4-FFF2-40B4-BE49-F238E27FC236}">
                  <a16:creationId xmlns:a16="http://schemas.microsoft.com/office/drawing/2014/main" id="{F701FED8-7366-4243-A9C8-6835DAB01B7F}"/>
                </a:ext>
              </a:extLst>
            </p:cNvPr>
            <p:cNvCxnSpPr>
              <a:cxnSpLocks/>
              <a:endCxn id="56" idx="7"/>
            </p:cNvCxnSpPr>
            <p:nvPr/>
          </p:nvCxnSpPr>
          <p:spPr>
            <a:xfrm flipH="1">
              <a:off x="2728405" y="4136234"/>
              <a:ext cx="1204694" cy="567959"/>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pic>
          <p:nvPicPr>
            <p:cNvPr id="56" name="Picture 55">
              <a:extLst>
                <a:ext uri="{FF2B5EF4-FFF2-40B4-BE49-F238E27FC236}">
                  <a16:creationId xmlns:a16="http://schemas.microsoft.com/office/drawing/2014/main" id="{FEE7435B-F0B7-457C-A3D9-C92521AE12A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019639" y="4583673"/>
              <a:ext cx="830371" cy="822960"/>
            </a:xfrm>
            <a:prstGeom prst="ellipse">
              <a:avLst/>
            </a:prstGeom>
            <a:ln w="28575">
              <a:solidFill>
                <a:schemeClr val="tx1">
                  <a:lumMod val="75000"/>
                  <a:lumOff val="25000"/>
                </a:schemeClr>
              </a:solidFill>
            </a:ln>
          </p:spPr>
        </p:pic>
        <p:sp>
          <p:nvSpPr>
            <p:cNvPr id="59" name="TextBox 58">
              <a:extLst>
                <a:ext uri="{FF2B5EF4-FFF2-40B4-BE49-F238E27FC236}">
                  <a16:creationId xmlns:a16="http://schemas.microsoft.com/office/drawing/2014/main" id="{C75B82F8-8DE5-4ED6-AFA3-A08841585764}"/>
                </a:ext>
              </a:extLst>
            </p:cNvPr>
            <p:cNvSpPr txBox="1"/>
            <p:nvPr/>
          </p:nvSpPr>
          <p:spPr>
            <a:xfrm>
              <a:off x="934192" y="2609232"/>
              <a:ext cx="731289" cy="44627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Hayley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Geo SF</a:t>
              </a:r>
            </a:p>
          </p:txBody>
        </p:sp>
        <p:pic>
          <p:nvPicPr>
            <p:cNvPr id="58" name="Picture 57">
              <a:extLst>
                <a:ext uri="{FF2B5EF4-FFF2-40B4-BE49-F238E27FC236}">
                  <a16:creationId xmlns:a16="http://schemas.microsoft.com/office/drawing/2014/main" id="{3FC4CBE1-C879-495F-A01A-2F8DCF10C95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rot="5400000">
              <a:off x="1640750" y="2520258"/>
              <a:ext cx="820456" cy="822960"/>
            </a:xfrm>
            <a:prstGeom prst="ellipse">
              <a:avLst/>
            </a:prstGeom>
            <a:ln w="28575">
              <a:solidFill>
                <a:schemeClr val="tx1">
                  <a:lumMod val="75000"/>
                  <a:lumOff val="25000"/>
                </a:schemeClr>
              </a:solidFill>
            </a:ln>
          </p:spPr>
        </p:pic>
      </p:grpSp>
      <p:grpSp>
        <p:nvGrpSpPr>
          <p:cNvPr id="45" name="Group 44"/>
          <p:cNvGrpSpPr/>
          <p:nvPr/>
        </p:nvGrpSpPr>
        <p:grpSpPr>
          <a:xfrm>
            <a:off x="7337469" y="1079750"/>
            <a:ext cx="4924639" cy="5371095"/>
            <a:chOff x="6722853" y="907375"/>
            <a:chExt cx="4924639" cy="5371095"/>
          </a:xfrm>
        </p:grpSpPr>
        <p:pic>
          <p:nvPicPr>
            <p:cNvPr id="124" name="Picture 123">
              <a:extLst>
                <a:ext uri="{FF2B5EF4-FFF2-40B4-BE49-F238E27FC236}">
                  <a16:creationId xmlns:a16="http://schemas.microsoft.com/office/drawing/2014/main" id="{FC6CBA7B-DAF0-47A9-8418-3DF17DE0327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6722853" y="1789309"/>
              <a:ext cx="2594135" cy="3657337"/>
            </a:xfrm>
            <a:prstGeom prst="rect">
              <a:avLst/>
            </a:prstGeom>
          </p:spPr>
        </p:pic>
        <p:cxnSp>
          <p:nvCxnSpPr>
            <p:cNvPr id="125" name="Straight Connector 124">
              <a:extLst>
                <a:ext uri="{FF2B5EF4-FFF2-40B4-BE49-F238E27FC236}">
                  <a16:creationId xmlns:a16="http://schemas.microsoft.com/office/drawing/2014/main" id="{BD8E5816-19CF-4D29-A97A-14662114C39D}"/>
                </a:ext>
              </a:extLst>
            </p:cNvPr>
            <p:cNvCxnSpPr>
              <a:cxnSpLocks/>
              <a:stCxn id="143" idx="3"/>
              <a:endCxn id="140" idx="2"/>
            </p:cNvCxnSpPr>
            <p:nvPr/>
          </p:nvCxnSpPr>
          <p:spPr>
            <a:xfrm flipV="1">
              <a:off x="8349502" y="2485459"/>
              <a:ext cx="807800" cy="843346"/>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126" name="Straight Connector 125">
              <a:extLst>
                <a:ext uri="{FF2B5EF4-FFF2-40B4-BE49-F238E27FC236}">
                  <a16:creationId xmlns:a16="http://schemas.microsoft.com/office/drawing/2014/main" id="{A0A18699-3A2A-41E5-AE91-1CA9AC5FE0E6}"/>
                </a:ext>
              </a:extLst>
            </p:cNvPr>
            <p:cNvCxnSpPr>
              <a:cxnSpLocks/>
              <a:stCxn id="152" idx="1"/>
              <a:endCxn id="130" idx="1"/>
            </p:cNvCxnSpPr>
            <p:nvPr/>
          </p:nvCxnSpPr>
          <p:spPr>
            <a:xfrm flipH="1" flipV="1">
              <a:off x="7750368" y="4071603"/>
              <a:ext cx="455616" cy="1504427"/>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127" name="Straight Connector 126">
              <a:extLst>
                <a:ext uri="{FF2B5EF4-FFF2-40B4-BE49-F238E27FC236}">
                  <a16:creationId xmlns:a16="http://schemas.microsoft.com/office/drawing/2014/main" id="{0ACFC0C0-686A-4F51-9FC2-2A09B3D1A912}"/>
                </a:ext>
              </a:extLst>
            </p:cNvPr>
            <p:cNvCxnSpPr>
              <a:cxnSpLocks/>
              <a:stCxn id="135" idx="5"/>
              <a:endCxn id="139" idx="1"/>
            </p:cNvCxnSpPr>
            <p:nvPr/>
          </p:nvCxnSpPr>
          <p:spPr>
            <a:xfrm>
              <a:off x="7918764" y="3911657"/>
              <a:ext cx="456168" cy="494376"/>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129" name="Straight Connector 128">
              <a:extLst>
                <a:ext uri="{FF2B5EF4-FFF2-40B4-BE49-F238E27FC236}">
                  <a16:creationId xmlns:a16="http://schemas.microsoft.com/office/drawing/2014/main" id="{AEE36F77-F07E-4DAE-A11E-B7B5ECDCD477}"/>
                </a:ext>
              </a:extLst>
            </p:cNvPr>
            <p:cNvCxnSpPr>
              <a:cxnSpLocks/>
              <a:stCxn id="133" idx="5"/>
              <a:endCxn id="148" idx="1"/>
            </p:cNvCxnSpPr>
            <p:nvPr/>
          </p:nvCxnSpPr>
          <p:spPr>
            <a:xfrm>
              <a:off x="8501190" y="3589864"/>
              <a:ext cx="773965" cy="55394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130" name="Oval 129">
              <a:extLst>
                <a:ext uri="{FF2B5EF4-FFF2-40B4-BE49-F238E27FC236}">
                  <a16:creationId xmlns:a16="http://schemas.microsoft.com/office/drawing/2014/main" id="{55A03259-7779-401C-821A-316BB67696DE}"/>
                </a:ext>
              </a:extLst>
            </p:cNvPr>
            <p:cNvSpPr/>
            <p:nvPr/>
          </p:nvSpPr>
          <p:spPr>
            <a:xfrm rot="1485293">
              <a:off x="7714489" y="4068214"/>
              <a:ext cx="109728" cy="1097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131" name="TextBox 130">
              <a:extLst>
                <a:ext uri="{FF2B5EF4-FFF2-40B4-BE49-F238E27FC236}">
                  <a16:creationId xmlns:a16="http://schemas.microsoft.com/office/drawing/2014/main" id="{62D2E7FA-A83B-47CD-B913-112C1658D169}"/>
                </a:ext>
              </a:extLst>
            </p:cNvPr>
            <p:cNvSpPr txBox="1"/>
            <p:nvPr/>
          </p:nvSpPr>
          <p:spPr>
            <a:xfrm>
              <a:off x="9963907" y="2129162"/>
              <a:ext cx="12758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Nicole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PC/Geo</a:t>
              </a:r>
            </a:p>
          </p:txBody>
        </p:sp>
        <p:sp>
          <p:nvSpPr>
            <p:cNvPr id="132" name="TextBox 131">
              <a:extLst>
                <a:ext uri="{FF2B5EF4-FFF2-40B4-BE49-F238E27FC236}">
                  <a16:creationId xmlns:a16="http://schemas.microsoft.com/office/drawing/2014/main" id="{8D25735E-D8F2-4CBC-81A8-DF75A8B632F5}"/>
                </a:ext>
              </a:extLst>
            </p:cNvPr>
            <p:cNvSpPr txBox="1"/>
            <p:nvPr/>
          </p:nvSpPr>
          <p:spPr>
            <a:xfrm>
              <a:off x="7761540" y="907375"/>
              <a:ext cx="798617" cy="4462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Celeste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Comm SF</a:t>
              </a:r>
            </a:p>
          </p:txBody>
        </p:sp>
        <p:sp>
          <p:nvSpPr>
            <p:cNvPr id="135" name="Oval 134">
              <a:extLst>
                <a:ext uri="{FF2B5EF4-FFF2-40B4-BE49-F238E27FC236}">
                  <a16:creationId xmlns:a16="http://schemas.microsoft.com/office/drawing/2014/main" id="{9EA172AC-9CAF-471A-BF89-4BE07C2A052C}"/>
                </a:ext>
              </a:extLst>
            </p:cNvPr>
            <p:cNvSpPr/>
            <p:nvPr/>
          </p:nvSpPr>
          <p:spPr>
            <a:xfrm rot="932866">
              <a:off x="7836923" y="3809019"/>
              <a:ext cx="109728" cy="1097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136" name="TextBox 135">
              <a:extLst>
                <a:ext uri="{FF2B5EF4-FFF2-40B4-BE49-F238E27FC236}">
                  <a16:creationId xmlns:a16="http://schemas.microsoft.com/office/drawing/2014/main" id="{1EB5E626-25E5-4A33-B9AD-AC6E02787420}"/>
                </a:ext>
              </a:extLst>
            </p:cNvPr>
            <p:cNvSpPr txBox="1"/>
            <p:nvPr/>
          </p:nvSpPr>
          <p:spPr>
            <a:xfrm>
              <a:off x="10141730" y="3112865"/>
              <a:ext cx="110976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Adriana</a:t>
              </a:r>
              <a:endParaRPr kumimoji="0" lang="en-US" sz="12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PC/Geo</a:t>
              </a:r>
            </a:p>
          </p:txBody>
        </p:sp>
        <p:pic>
          <p:nvPicPr>
            <p:cNvPr id="138" name="Picture 137">
              <a:extLst>
                <a:ext uri="{FF2B5EF4-FFF2-40B4-BE49-F238E27FC236}">
                  <a16:creationId xmlns:a16="http://schemas.microsoft.com/office/drawing/2014/main" id="{4C00BA2C-BDBB-4A3E-96D1-9B379614423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9309396" y="2986792"/>
              <a:ext cx="832334" cy="822960"/>
            </a:xfrm>
            <a:prstGeom prst="ellipse">
              <a:avLst/>
            </a:prstGeom>
            <a:ln w="28575">
              <a:solidFill>
                <a:schemeClr val="tx1">
                  <a:lumMod val="75000"/>
                  <a:lumOff val="25000"/>
                </a:schemeClr>
              </a:solidFill>
            </a:ln>
          </p:spPr>
        </p:pic>
        <p:pic>
          <p:nvPicPr>
            <p:cNvPr id="139" name="Picture 138">
              <a:extLst>
                <a:ext uri="{FF2B5EF4-FFF2-40B4-BE49-F238E27FC236}">
                  <a16:creationId xmlns:a16="http://schemas.microsoft.com/office/drawing/2014/main" id="{CEF7021C-89D6-4FBF-8784-CCE4FB66D7A6}"/>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8255862" y="4285513"/>
              <a:ext cx="813062" cy="822960"/>
            </a:xfrm>
            <a:prstGeom prst="flowChartConnector">
              <a:avLst/>
            </a:prstGeom>
            <a:ln w="28575">
              <a:solidFill>
                <a:schemeClr val="tx1">
                  <a:lumMod val="75000"/>
                  <a:lumOff val="25000"/>
                </a:schemeClr>
              </a:solidFill>
            </a:ln>
          </p:spPr>
        </p:pic>
        <p:pic>
          <p:nvPicPr>
            <p:cNvPr id="140" name="Picture 139">
              <a:extLst>
                <a:ext uri="{FF2B5EF4-FFF2-40B4-BE49-F238E27FC236}">
                  <a16:creationId xmlns:a16="http://schemas.microsoft.com/office/drawing/2014/main" id="{515BED47-ED44-4986-9E40-49DCD368D15F}"/>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9157302" y="2073979"/>
              <a:ext cx="818216" cy="822960"/>
            </a:xfrm>
            <a:prstGeom prst="ellipse">
              <a:avLst/>
            </a:prstGeom>
            <a:ln w="28575">
              <a:solidFill>
                <a:schemeClr val="tx1">
                  <a:lumMod val="75000"/>
                  <a:lumOff val="25000"/>
                </a:schemeClr>
              </a:solidFill>
            </a:ln>
          </p:spPr>
        </p:pic>
        <p:cxnSp>
          <p:nvCxnSpPr>
            <p:cNvPr id="141" name="Straight Connector 140">
              <a:extLst>
                <a:ext uri="{FF2B5EF4-FFF2-40B4-BE49-F238E27FC236}">
                  <a16:creationId xmlns:a16="http://schemas.microsoft.com/office/drawing/2014/main" id="{3F6922FE-51A3-4784-BB77-462B130EEDEE}"/>
                </a:ext>
              </a:extLst>
            </p:cNvPr>
            <p:cNvCxnSpPr>
              <a:cxnSpLocks/>
              <a:stCxn id="158" idx="4"/>
              <a:endCxn id="142" idx="5"/>
            </p:cNvCxnSpPr>
            <p:nvPr/>
          </p:nvCxnSpPr>
          <p:spPr>
            <a:xfrm>
              <a:off x="7423576" y="1874159"/>
              <a:ext cx="1487849" cy="904153"/>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143" name="Oval 142">
              <a:extLst>
                <a:ext uri="{FF2B5EF4-FFF2-40B4-BE49-F238E27FC236}">
                  <a16:creationId xmlns:a16="http://schemas.microsoft.com/office/drawing/2014/main" id="{5ADC5445-04BA-455D-9BAD-A3F3E5F4C963}"/>
                </a:ext>
              </a:extLst>
            </p:cNvPr>
            <p:cNvSpPr/>
            <p:nvPr/>
          </p:nvSpPr>
          <p:spPr>
            <a:xfrm>
              <a:off x="8333433" y="3235146"/>
              <a:ext cx="109728" cy="1097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cxnSp>
          <p:nvCxnSpPr>
            <p:cNvPr id="144" name="Straight Connector 143">
              <a:extLst>
                <a:ext uri="{FF2B5EF4-FFF2-40B4-BE49-F238E27FC236}">
                  <a16:creationId xmlns:a16="http://schemas.microsoft.com/office/drawing/2014/main" id="{D4AA1545-FD8E-43FE-9CD6-B4A1BE23EC21}"/>
                </a:ext>
              </a:extLst>
            </p:cNvPr>
            <p:cNvCxnSpPr>
              <a:cxnSpLocks/>
              <a:stCxn id="133" idx="6"/>
              <a:endCxn id="138" idx="2"/>
            </p:cNvCxnSpPr>
            <p:nvPr/>
          </p:nvCxnSpPr>
          <p:spPr>
            <a:xfrm flipV="1">
              <a:off x="8517259" y="3398272"/>
              <a:ext cx="792137" cy="152797"/>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145" name="TextBox 144">
              <a:extLst>
                <a:ext uri="{FF2B5EF4-FFF2-40B4-BE49-F238E27FC236}">
                  <a16:creationId xmlns:a16="http://schemas.microsoft.com/office/drawing/2014/main" id="{D7622752-2C39-4D33-9B90-7A07325C8AEF}"/>
                </a:ext>
              </a:extLst>
            </p:cNvPr>
            <p:cNvSpPr txBox="1"/>
            <p:nvPr/>
          </p:nvSpPr>
          <p:spPr>
            <a:xfrm>
              <a:off x="8949585" y="5784581"/>
              <a:ext cx="848309" cy="4462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Sarah 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IA</a:t>
              </a:r>
            </a:p>
          </p:txBody>
        </p:sp>
        <p:sp>
          <p:nvSpPr>
            <p:cNvPr id="146" name="TextBox 145">
              <a:extLst>
                <a:ext uri="{FF2B5EF4-FFF2-40B4-BE49-F238E27FC236}">
                  <a16:creationId xmlns:a16="http://schemas.microsoft.com/office/drawing/2014/main" id="{0101E5BB-EBA5-44C9-ABDC-ECFF6014B55F}"/>
                </a:ext>
              </a:extLst>
            </p:cNvPr>
            <p:cNvSpPr txBox="1"/>
            <p:nvPr/>
          </p:nvSpPr>
          <p:spPr>
            <a:xfrm>
              <a:off x="8803651" y="5020664"/>
              <a:ext cx="604653" cy="4462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Katie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IA</a:t>
              </a:r>
            </a:p>
          </p:txBody>
        </p:sp>
        <p:sp>
          <p:nvSpPr>
            <p:cNvPr id="147" name="TextBox 146">
              <a:extLst>
                <a:ext uri="{FF2B5EF4-FFF2-40B4-BE49-F238E27FC236}">
                  <a16:creationId xmlns:a16="http://schemas.microsoft.com/office/drawing/2014/main" id="{B8E92AC0-38D2-4DE0-8D28-FE148033620A}"/>
                </a:ext>
              </a:extLst>
            </p:cNvPr>
            <p:cNvSpPr txBox="1"/>
            <p:nvPr/>
          </p:nvSpPr>
          <p:spPr>
            <a:xfrm>
              <a:off x="9838889" y="4609678"/>
              <a:ext cx="10772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Cecil</a:t>
              </a:r>
              <a:endParaRPr kumimoji="0" lang="en-US" sz="1200" b="0" i="0" u="sng"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PC SF</a:t>
              </a:r>
            </a:p>
          </p:txBody>
        </p:sp>
        <p:sp>
          <p:nvSpPr>
            <p:cNvPr id="149" name="TextBox 148">
              <a:extLst>
                <a:ext uri="{FF2B5EF4-FFF2-40B4-BE49-F238E27FC236}">
                  <a16:creationId xmlns:a16="http://schemas.microsoft.com/office/drawing/2014/main" id="{1EB5E626-25E5-4A33-B9AD-AC6E02787420}"/>
                </a:ext>
              </a:extLst>
            </p:cNvPr>
            <p:cNvSpPr txBox="1"/>
            <p:nvPr/>
          </p:nvSpPr>
          <p:spPr>
            <a:xfrm>
              <a:off x="10854115" y="3912971"/>
              <a:ext cx="79337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Sophia</a:t>
              </a:r>
              <a:endParaRPr kumimoji="0" lang="en-US" sz="12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*PC</a:t>
              </a:r>
            </a:p>
          </p:txBody>
        </p:sp>
        <p:sp>
          <p:nvSpPr>
            <p:cNvPr id="150" name="TextBox 149">
              <a:extLst>
                <a:ext uri="{FF2B5EF4-FFF2-40B4-BE49-F238E27FC236}">
                  <a16:creationId xmlns:a16="http://schemas.microsoft.com/office/drawing/2014/main" id="{8D25735E-D8F2-4CBC-81A8-DF75A8B632F5}"/>
                </a:ext>
              </a:extLst>
            </p:cNvPr>
            <p:cNvSpPr txBox="1"/>
            <p:nvPr/>
          </p:nvSpPr>
          <p:spPr>
            <a:xfrm>
              <a:off x="8905053" y="1554105"/>
              <a:ext cx="601447" cy="4462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Tyler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Comm</a:t>
              </a:r>
            </a:p>
          </p:txBody>
        </p:sp>
        <p:sp>
          <p:nvSpPr>
            <p:cNvPr id="151" name="TextBox 150">
              <a:extLst>
                <a:ext uri="{FF2B5EF4-FFF2-40B4-BE49-F238E27FC236}">
                  <a16:creationId xmlns:a16="http://schemas.microsoft.com/office/drawing/2014/main" id="{B91B2A3F-BDD4-49CE-810F-2FC7326EDA03}"/>
                </a:ext>
              </a:extLst>
            </p:cNvPr>
            <p:cNvSpPr txBox="1"/>
            <p:nvPr/>
          </p:nvSpPr>
          <p:spPr>
            <a:xfrm>
              <a:off x="6993178" y="5718212"/>
              <a:ext cx="776175" cy="409343"/>
            </a:xfrm>
            <a:prstGeom prst="rect">
              <a:avLst/>
            </a:prstGeom>
            <a:noFill/>
          </p:spPr>
          <p:txBody>
            <a:bodyPr wrap="non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Paxton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Comm</a:t>
              </a:r>
            </a:p>
          </p:txBody>
        </p:sp>
        <p:pic>
          <p:nvPicPr>
            <p:cNvPr id="152" name="Picture 151"/>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8085810" y="5455510"/>
              <a:ext cx="820602" cy="822960"/>
            </a:xfrm>
            <a:prstGeom prst="ellipse">
              <a:avLst/>
            </a:prstGeom>
            <a:ln w="38100">
              <a:solidFill>
                <a:schemeClr val="tx1">
                  <a:lumMod val="75000"/>
                  <a:lumOff val="25000"/>
                </a:schemeClr>
              </a:solidFill>
            </a:ln>
          </p:spPr>
        </p:pic>
        <p:cxnSp>
          <p:nvCxnSpPr>
            <p:cNvPr id="153" name="Straight Connector 152">
              <a:extLst>
                <a:ext uri="{FF2B5EF4-FFF2-40B4-BE49-F238E27FC236}">
                  <a16:creationId xmlns:a16="http://schemas.microsoft.com/office/drawing/2014/main" id="{984A6A68-43BA-453A-A883-46522992B601}"/>
                </a:ext>
              </a:extLst>
            </p:cNvPr>
            <p:cNvCxnSpPr>
              <a:cxnSpLocks/>
              <a:stCxn id="134" idx="0"/>
              <a:endCxn id="154" idx="0"/>
            </p:cNvCxnSpPr>
            <p:nvPr/>
          </p:nvCxnSpPr>
          <p:spPr>
            <a:xfrm>
              <a:off x="7408415" y="4048583"/>
              <a:ext cx="56894" cy="827779"/>
            </a:xfrm>
            <a:prstGeom prst="line">
              <a:avLst/>
            </a:prstGeom>
            <a:solidFill>
              <a:srgbClr val="FFC000"/>
            </a:solidFill>
            <a:ln>
              <a:solidFill>
                <a:srgbClr val="9298A8"/>
              </a:solidFill>
            </a:ln>
          </p:spPr>
          <p:style>
            <a:lnRef idx="3">
              <a:schemeClr val="accent3"/>
            </a:lnRef>
            <a:fillRef idx="0">
              <a:schemeClr val="accent3"/>
            </a:fillRef>
            <a:effectRef idx="2">
              <a:schemeClr val="accent3"/>
            </a:effectRef>
            <a:fontRef idx="minor">
              <a:schemeClr val="tx1"/>
            </a:fontRef>
          </p:style>
        </p:cxnSp>
        <p:pic>
          <p:nvPicPr>
            <p:cNvPr id="154" name="Picture 15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053829" y="4876362"/>
              <a:ext cx="822960" cy="822960"/>
            </a:xfrm>
            <a:prstGeom prst="ellipse">
              <a:avLst/>
            </a:prstGeom>
            <a:ln w="38100">
              <a:solidFill>
                <a:schemeClr val="tx1">
                  <a:lumMod val="75000"/>
                  <a:lumOff val="25000"/>
                </a:schemeClr>
              </a:solidFill>
            </a:ln>
          </p:spPr>
        </p:pic>
        <p:pic>
          <p:nvPicPr>
            <p:cNvPr id="156" name="Picture 155"/>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0032273" y="3669062"/>
              <a:ext cx="821842" cy="822960"/>
            </a:xfrm>
            <a:prstGeom prst="ellipse">
              <a:avLst/>
            </a:prstGeom>
            <a:ln w="38100">
              <a:solidFill>
                <a:schemeClr val="tx1">
                  <a:lumMod val="75000"/>
                  <a:lumOff val="25000"/>
                </a:schemeClr>
              </a:solidFill>
            </a:ln>
          </p:spPr>
        </p:pic>
        <p:cxnSp>
          <p:nvCxnSpPr>
            <p:cNvPr id="157" name="Straight Connector 156">
              <a:extLst>
                <a:ext uri="{FF2B5EF4-FFF2-40B4-BE49-F238E27FC236}">
                  <a16:creationId xmlns:a16="http://schemas.microsoft.com/office/drawing/2014/main" id="{3F6922FE-51A3-4784-BB77-462B130EEDEE}"/>
                </a:ext>
              </a:extLst>
            </p:cNvPr>
            <p:cNvCxnSpPr>
              <a:cxnSpLocks/>
              <a:stCxn id="159" idx="4"/>
              <a:endCxn id="142" idx="5"/>
            </p:cNvCxnSpPr>
            <p:nvPr/>
          </p:nvCxnSpPr>
          <p:spPr>
            <a:xfrm>
              <a:off x="8407532" y="2267630"/>
              <a:ext cx="503893" cy="510682"/>
            </a:xfrm>
            <a:prstGeom prst="line">
              <a:avLst/>
            </a:prstGeom>
            <a:solidFill>
              <a:srgbClr val="FFC000"/>
            </a:solidFill>
            <a:ln>
              <a:solidFill>
                <a:srgbClr val="9298A8"/>
              </a:solidFill>
            </a:ln>
          </p:spPr>
          <p:style>
            <a:lnRef idx="3">
              <a:schemeClr val="accent3"/>
            </a:lnRef>
            <a:fillRef idx="0">
              <a:schemeClr val="accent3"/>
            </a:fillRef>
            <a:effectRef idx="2">
              <a:schemeClr val="accent3"/>
            </a:effectRef>
            <a:fontRef idx="minor">
              <a:schemeClr val="tx1"/>
            </a:fontRef>
          </p:style>
        </p:cxnSp>
        <p:pic>
          <p:nvPicPr>
            <p:cNvPr id="158" name="Picture 157">
              <a:extLst>
                <a:ext uri="{FF2B5EF4-FFF2-40B4-BE49-F238E27FC236}">
                  <a16:creationId xmlns:a16="http://schemas.microsoft.com/office/drawing/2014/main" id="{EF47E3F8-57A8-46FA-995E-29089706F938}"/>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7012199" y="1051199"/>
              <a:ext cx="822753" cy="822960"/>
            </a:xfrm>
            <a:prstGeom prst="ellipse">
              <a:avLst/>
            </a:prstGeom>
            <a:ln w="38100">
              <a:solidFill>
                <a:schemeClr val="tx1">
                  <a:lumMod val="75000"/>
                  <a:lumOff val="25000"/>
                </a:schemeClr>
              </a:solidFill>
            </a:ln>
          </p:spPr>
        </p:pic>
        <p:pic>
          <p:nvPicPr>
            <p:cNvPr id="159" name="Picture 158"/>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7993691" y="1444670"/>
              <a:ext cx="827681" cy="822960"/>
            </a:xfrm>
            <a:prstGeom prst="ellipse">
              <a:avLst/>
            </a:prstGeom>
            <a:ln w="38100">
              <a:solidFill>
                <a:schemeClr val="tx1">
                  <a:lumMod val="75000"/>
                  <a:lumOff val="25000"/>
                </a:schemeClr>
              </a:solidFill>
            </a:ln>
          </p:spPr>
        </p:pic>
        <p:sp>
          <p:nvSpPr>
            <p:cNvPr id="142" name="Oval 141">
              <a:extLst>
                <a:ext uri="{FF2B5EF4-FFF2-40B4-BE49-F238E27FC236}">
                  <a16:creationId xmlns:a16="http://schemas.microsoft.com/office/drawing/2014/main" id="{9DAF8931-C853-48BF-A563-CCF8B58B331E}"/>
                </a:ext>
              </a:extLst>
            </p:cNvPr>
            <p:cNvSpPr/>
            <p:nvPr/>
          </p:nvSpPr>
          <p:spPr>
            <a:xfrm>
              <a:off x="8817766" y="2684653"/>
              <a:ext cx="109728" cy="1097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cxnSp>
          <p:nvCxnSpPr>
            <p:cNvPr id="155" name="Straight Connector 154">
              <a:extLst>
                <a:ext uri="{FF2B5EF4-FFF2-40B4-BE49-F238E27FC236}">
                  <a16:creationId xmlns:a16="http://schemas.microsoft.com/office/drawing/2014/main" id="{AEE36F77-F07E-4DAE-A11E-B7B5ECDCD477}"/>
                </a:ext>
              </a:extLst>
            </p:cNvPr>
            <p:cNvCxnSpPr>
              <a:cxnSpLocks/>
              <a:stCxn id="133" idx="2"/>
              <a:endCxn id="156" idx="2"/>
            </p:cNvCxnSpPr>
            <p:nvPr/>
          </p:nvCxnSpPr>
          <p:spPr>
            <a:xfrm>
              <a:off x="8407531" y="3551069"/>
              <a:ext cx="1624742" cy="529473"/>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133" name="Oval 132">
              <a:extLst>
                <a:ext uri="{FF2B5EF4-FFF2-40B4-BE49-F238E27FC236}">
                  <a16:creationId xmlns:a16="http://schemas.microsoft.com/office/drawing/2014/main" id="{604DF588-2AE3-4C31-9658-570D331D5EF0}"/>
                </a:ext>
              </a:extLst>
            </p:cNvPr>
            <p:cNvSpPr/>
            <p:nvPr/>
          </p:nvSpPr>
          <p:spPr>
            <a:xfrm>
              <a:off x="8407531" y="3496205"/>
              <a:ext cx="109728" cy="1097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134" name="Oval 133">
              <a:extLst>
                <a:ext uri="{FF2B5EF4-FFF2-40B4-BE49-F238E27FC236}">
                  <a16:creationId xmlns:a16="http://schemas.microsoft.com/office/drawing/2014/main" id="{34BAE4E9-6524-4C64-8819-9D3AAF5EE0CA}"/>
                </a:ext>
              </a:extLst>
            </p:cNvPr>
            <p:cNvSpPr/>
            <p:nvPr/>
          </p:nvSpPr>
          <p:spPr>
            <a:xfrm rot="20637550">
              <a:off x="7368711" y="4046447"/>
              <a:ext cx="109728" cy="1097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panose="02040502050405020303"/>
                <a:ea typeface="+mn-ea"/>
                <a:cs typeface="+mn-cs"/>
              </a:endParaRPr>
            </a:p>
          </p:txBody>
        </p:sp>
        <p:pic>
          <p:nvPicPr>
            <p:cNvPr id="148" name="Picture 147">
              <a:extLst>
                <a:ext uri="{FF2B5EF4-FFF2-40B4-BE49-F238E27FC236}">
                  <a16:creationId xmlns:a16="http://schemas.microsoft.com/office/drawing/2014/main" id="{224379F9-F15C-4F57-AD11-323888934D49}"/>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21443861">
              <a:off x="9172376" y="4010301"/>
              <a:ext cx="790065" cy="822960"/>
            </a:xfrm>
            <a:prstGeom prst="ellipse">
              <a:avLst/>
            </a:prstGeom>
            <a:ln w="28575">
              <a:solidFill>
                <a:schemeClr val="tx1">
                  <a:lumMod val="75000"/>
                  <a:lumOff val="25000"/>
                </a:schemeClr>
              </a:solidFill>
            </a:ln>
          </p:spPr>
        </p:pic>
      </p:grpSp>
      <p:cxnSp>
        <p:nvCxnSpPr>
          <p:cNvPr id="74" name="Straight Connector 73">
            <a:extLst>
              <a:ext uri="{FF2B5EF4-FFF2-40B4-BE49-F238E27FC236}">
                <a16:creationId xmlns:a16="http://schemas.microsoft.com/office/drawing/2014/main" id="{E03F9D34-9B5A-4AEF-A25F-43A227E3C809}"/>
              </a:ext>
            </a:extLst>
          </p:cNvPr>
          <p:cNvCxnSpPr>
            <a:cxnSpLocks/>
            <a:endCxn id="73" idx="2"/>
          </p:cNvCxnSpPr>
          <p:nvPr/>
        </p:nvCxnSpPr>
        <p:spPr>
          <a:xfrm>
            <a:off x="9131875" y="3723444"/>
            <a:ext cx="1220503" cy="1911334"/>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103"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4962899" y="814321"/>
            <a:ext cx="2210814" cy="5814134"/>
          </a:xfrm>
          <a:ln w="19050">
            <a:solidFill>
              <a:srgbClr val="6A7278"/>
            </a:solidFill>
          </a:ln>
        </p:spPr>
        <p:txBody>
          <a:bodyPr anchor="ctr">
            <a:noAutofit/>
          </a:bodyPr>
          <a:lstStyle/>
          <a:p>
            <a:pPr>
              <a:spcBef>
                <a:spcPts val="0"/>
              </a:spcBef>
              <a:spcAft>
                <a:spcPts val="400"/>
              </a:spcAft>
            </a:pPr>
            <a:r>
              <a:rPr lang="en-US" altLang="en-US" sz="1200" u="sng" dirty="0">
                <a:solidFill>
                  <a:schemeClr val="tx1">
                    <a:lumMod val="75000"/>
                    <a:lumOff val="25000"/>
                  </a:schemeClr>
                </a:solidFill>
              </a:rPr>
              <a:t>Project Coordination</a:t>
            </a:r>
          </a:p>
          <a:p>
            <a:pPr marL="342900" indent="-279400">
              <a:spcBef>
                <a:spcPts val="0"/>
              </a:spcBef>
              <a:spcAft>
                <a:spcPts val="400"/>
              </a:spcAft>
              <a:buFont typeface="Arial" panose="020B0604020202020204" pitchFamily="34" charset="0"/>
              <a:buChar char="•"/>
            </a:pPr>
            <a:r>
              <a:rPr lang="en-US" sz="1200" b="1" dirty="0">
                <a:solidFill>
                  <a:srgbClr val="6A7278"/>
                </a:solidFill>
              </a:rPr>
              <a:t>Cecil (</a:t>
            </a:r>
            <a:r>
              <a:rPr lang="en-US" sz="1200" b="1" dirty="0" err="1">
                <a:solidFill>
                  <a:srgbClr val="6A7278"/>
                </a:solidFill>
              </a:rPr>
              <a:t>LaRC</a:t>
            </a:r>
            <a:r>
              <a:rPr lang="en-US" sz="1200" b="1" dirty="0">
                <a:solidFill>
                  <a:srgbClr val="6A7278"/>
                </a:solidFill>
              </a:rPr>
              <a:t>)</a:t>
            </a:r>
          </a:p>
          <a:p>
            <a:pPr marL="342900" indent="-279400">
              <a:spcBef>
                <a:spcPts val="0"/>
              </a:spcBef>
              <a:spcAft>
                <a:spcPts val="400"/>
              </a:spcAft>
              <a:buFont typeface="Arial" panose="020B0604020202020204" pitchFamily="34" charset="0"/>
              <a:buChar char="•"/>
            </a:pPr>
            <a:r>
              <a:rPr lang="en-US" sz="1200" dirty="0">
                <a:solidFill>
                  <a:srgbClr val="6A7278"/>
                </a:solidFill>
              </a:rPr>
              <a:t>Sophia (</a:t>
            </a:r>
            <a:r>
              <a:rPr lang="en-US" sz="1200" dirty="0" err="1">
                <a:solidFill>
                  <a:srgbClr val="6A7278"/>
                </a:solidFill>
              </a:rPr>
              <a:t>LaRC</a:t>
            </a:r>
            <a:r>
              <a:rPr lang="en-US" sz="1200" dirty="0">
                <a:solidFill>
                  <a:srgbClr val="6A7278"/>
                </a:solidFill>
              </a:rPr>
              <a:t>)</a:t>
            </a:r>
          </a:p>
          <a:p>
            <a:pPr marL="342900" indent="-279400">
              <a:spcBef>
                <a:spcPts val="0"/>
              </a:spcBef>
              <a:spcAft>
                <a:spcPts val="400"/>
              </a:spcAft>
              <a:buFont typeface="Arial" panose="020B0604020202020204" pitchFamily="34" charset="0"/>
              <a:buChar char="•"/>
            </a:pPr>
            <a:r>
              <a:rPr lang="en-US" sz="1200" dirty="0">
                <a:solidFill>
                  <a:srgbClr val="6A7278"/>
                </a:solidFill>
              </a:rPr>
              <a:t>Tamara (</a:t>
            </a:r>
            <a:r>
              <a:rPr lang="en-US" sz="1200" dirty="0" err="1">
                <a:solidFill>
                  <a:srgbClr val="6A7278"/>
                </a:solidFill>
              </a:rPr>
              <a:t>LaRC</a:t>
            </a:r>
            <a:r>
              <a:rPr lang="en-US" sz="1200" dirty="0">
                <a:solidFill>
                  <a:srgbClr val="6A7278"/>
                </a:solidFill>
              </a:rPr>
              <a:t>)</a:t>
            </a:r>
          </a:p>
          <a:p>
            <a:pPr marL="63500">
              <a:spcBef>
                <a:spcPts val="0"/>
              </a:spcBef>
              <a:spcAft>
                <a:spcPts val="400"/>
              </a:spcAft>
            </a:pPr>
            <a:r>
              <a:rPr lang="en-US" altLang="en-US" sz="1200" u="sng" dirty="0">
                <a:solidFill>
                  <a:schemeClr val="tx1">
                    <a:lumMod val="75000"/>
                    <a:lumOff val="25000"/>
                  </a:schemeClr>
                </a:solidFill>
              </a:rPr>
              <a:t>Impact Analysis</a:t>
            </a:r>
          </a:p>
          <a:p>
            <a:pPr marL="342900" indent="-279400">
              <a:spcBef>
                <a:spcPts val="0"/>
              </a:spcBef>
              <a:spcAft>
                <a:spcPts val="400"/>
              </a:spcAft>
              <a:buFont typeface="Arial" panose="020B0604020202020204" pitchFamily="34" charset="0"/>
              <a:buChar char="•"/>
            </a:pPr>
            <a:r>
              <a:rPr lang="en-US" sz="1200" dirty="0">
                <a:solidFill>
                  <a:srgbClr val="6A7278"/>
                </a:solidFill>
              </a:rPr>
              <a:t>Katie (NC)</a:t>
            </a:r>
          </a:p>
          <a:p>
            <a:pPr marL="342900" indent="-279400">
              <a:spcBef>
                <a:spcPts val="0"/>
              </a:spcBef>
              <a:spcAft>
                <a:spcPts val="400"/>
              </a:spcAft>
              <a:buFont typeface="Arial" panose="020B0604020202020204" pitchFamily="34" charset="0"/>
              <a:buChar char="•"/>
            </a:pPr>
            <a:r>
              <a:rPr lang="en-US" sz="1200" dirty="0">
                <a:solidFill>
                  <a:srgbClr val="6A7278"/>
                </a:solidFill>
              </a:rPr>
              <a:t>Sarah P. (GA)</a:t>
            </a:r>
          </a:p>
          <a:p>
            <a:pPr marL="63500">
              <a:spcBef>
                <a:spcPts val="0"/>
              </a:spcBef>
              <a:spcAft>
                <a:spcPts val="400"/>
              </a:spcAft>
            </a:pPr>
            <a:r>
              <a:rPr lang="en-US" altLang="en-US" sz="1200" u="sng" dirty="0">
                <a:solidFill>
                  <a:schemeClr val="tx1">
                    <a:lumMod val="75000"/>
                    <a:lumOff val="25000"/>
                  </a:schemeClr>
                </a:solidFill>
              </a:rPr>
              <a:t>Geoinformatics</a:t>
            </a:r>
            <a:endParaRPr lang="en-US" sz="1200" u="sng" dirty="0">
              <a:solidFill>
                <a:schemeClr val="tx1">
                  <a:lumMod val="75000"/>
                  <a:lumOff val="25000"/>
                </a:schemeClr>
              </a:solidFill>
            </a:endParaRPr>
          </a:p>
          <a:p>
            <a:pPr marL="342900" indent="-279400">
              <a:spcBef>
                <a:spcPts val="0"/>
              </a:spcBef>
              <a:spcAft>
                <a:spcPts val="400"/>
              </a:spcAft>
              <a:buFont typeface="Arial" panose="020B0604020202020204" pitchFamily="34" charset="0"/>
              <a:buChar char="•"/>
            </a:pPr>
            <a:r>
              <a:rPr lang="en-US" sz="1200" b="1" dirty="0">
                <a:solidFill>
                  <a:srgbClr val="6A7278"/>
                </a:solidFill>
              </a:rPr>
              <a:t>Hayley (ARC)</a:t>
            </a:r>
          </a:p>
          <a:p>
            <a:pPr marL="342900" indent="-279400">
              <a:spcBef>
                <a:spcPts val="0"/>
              </a:spcBef>
              <a:spcAft>
                <a:spcPts val="400"/>
              </a:spcAft>
              <a:buFont typeface="Arial" panose="020B0604020202020204" pitchFamily="34" charset="0"/>
              <a:buChar char="•"/>
            </a:pPr>
            <a:r>
              <a:rPr lang="en-US" sz="1200" dirty="0">
                <a:solidFill>
                  <a:srgbClr val="6A7278"/>
                </a:solidFill>
              </a:rPr>
              <a:t>Britnay (ARC)</a:t>
            </a:r>
          </a:p>
          <a:p>
            <a:pPr marL="342900" indent="-279400">
              <a:spcBef>
                <a:spcPts val="0"/>
              </a:spcBef>
              <a:spcAft>
                <a:spcPts val="400"/>
              </a:spcAft>
              <a:buFont typeface="Arial" panose="020B0604020202020204" pitchFamily="34" charset="0"/>
              <a:buChar char="•"/>
            </a:pPr>
            <a:r>
              <a:rPr lang="en-US" sz="1200" dirty="0">
                <a:solidFill>
                  <a:srgbClr val="6A7278"/>
                </a:solidFill>
              </a:rPr>
              <a:t>Erica (JPL) </a:t>
            </a:r>
          </a:p>
          <a:p>
            <a:pPr marL="342900" indent="-279400">
              <a:spcBef>
                <a:spcPts val="0"/>
              </a:spcBef>
              <a:spcAft>
                <a:spcPts val="400"/>
              </a:spcAft>
              <a:buFont typeface="Arial" panose="020B0604020202020204" pitchFamily="34" charset="0"/>
              <a:buChar char="•"/>
            </a:pPr>
            <a:r>
              <a:rPr lang="en-US" sz="1200" dirty="0">
                <a:solidFill>
                  <a:srgbClr val="6A7278"/>
                </a:solidFill>
              </a:rPr>
              <a:t>Adriana (</a:t>
            </a:r>
            <a:r>
              <a:rPr lang="en-US" sz="1200" dirty="0" err="1">
                <a:solidFill>
                  <a:srgbClr val="6A7278"/>
                </a:solidFill>
              </a:rPr>
              <a:t>LaRC</a:t>
            </a:r>
            <a:r>
              <a:rPr lang="en-US" sz="1200" dirty="0">
                <a:solidFill>
                  <a:srgbClr val="6A7278"/>
                </a:solidFill>
              </a:rPr>
              <a:t>)</a:t>
            </a:r>
          </a:p>
          <a:p>
            <a:pPr marL="342900" indent="-279400">
              <a:spcBef>
                <a:spcPts val="0"/>
              </a:spcBef>
              <a:spcAft>
                <a:spcPts val="400"/>
              </a:spcAft>
              <a:buFont typeface="Arial" panose="020B0604020202020204" pitchFamily="34" charset="0"/>
              <a:buChar char="•"/>
            </a:pPr>
            <a:r>
              <a:rPr lang="en-US" sz="1200" dirty="0">
                <a:solidFill>
                  <a:srgbClr val="6A7278"/>
                </a:solidFill>
              </a:rPr>
              <a:t>Nicole (GSFC)</a:t>
            </a:r>
          </a:p>
          <a:p>
            <a:pPr marL="342900" indent="-279400">
              <a:spcBef>
                <a:spcPts val="0"/>
              </a:spcBef>
              <a:spcAft>
                <a:spcPts val="400"/>
              </a:spcAft>
              <a:buFont typeface="Arial" panose="020B0604020202020204" pitchFamily="34" charset="0"/>
              <a:buChar char="•"/>
            </a:pPr>
            <a:r>
              <a:rPr lang="en-US" sz="1200" dirty="0">
                <a:solidFill>
                  <a:srgbClr val="6A7278"/>
                </a:solidFill>
              </a:rPr>
              <a:t>Brandy (ID)</a:t>
            </a:r>
          </a:p>
          <a:p>
            <a:pPr marL="63500">
              <a:spcBef>
                <a:spcPts val="0"/>
              </a:spcBef>
              <a:spcAft>
                <a:spcPts val="400"/>
              </a:spcAft>
            </a:pPr>
            <a:r>
              <a:rPr lang="en-US" altLang="en-US" sz="1200" u="sng" dirty="0">
                <a:solidFill>
                  <a:schemeClr val="tx1">
                    <a:lumMod val="75000"/>
                    <a:lumOff val="25000"/>
                  </a:schemeClr>
                </a:solidFill>
              </a:rPr>
              <a:t>Communications</a:t>
            </a:r>
            <a:endParaRPr lang="en-US" sz="1200" u="sng" dirty="0">
              <a:solidFill>
                <a:schemeClr val="tx1">
                  <a:lumMod val="75000"/>
                  <a:lumOff val="25000"/>
                </a:schemeClr>
              </a:solidFill>
            </a:endParaRPr>
          </a:p>
          <a:p>
            <a:pPr marL="342900" indent="-279400">
              <a:spcBef>
                <a:spcPts val="0"/>
              </a:spcBef>
              <a:spcAft>
                <a:spcPts val="400"/>
              </a:spcAft>
              <a:buFont typeface="Arial" panose="020B0604020202020204" pitchFamily="34" charset="0"/>
              <a:buChar char="•"/>
            </a:pPr>
            <a:r>
              <a:rPr lang="en-US" sz="1200" b="1" dirty="0">
                <a:solidFill>
                  <a:srgbClr val="6A7278"/>
                </a:solidFill>
              </a:rPr>
              <a:t>Celeste (MA)</a:t>
            </a:r>
          </a:p>
          <a:p>
            <a:pPr marL="342900" indent="-279400">
              <a:spcBef>
                <a:spcPts val="0"/>
              </a:spcBef>
              <a:spcAft>
                <a:spcPts val="400"/>
              </a:spcAft>
              <a:buFont typeface="Arial" panose="020B0604020202020204" pitchFamily="34" charset="0"/>
              <a:buChar char="•"/>
            </a:pPr>
            <a:r>
              <a:rPr lang="en-US" sz="1200" dirty="0">
                <a:solidFill>
                  <a:srgbClr val="6A7278"/>
                </a:solidFill>
              </a:rPr>
              <a:t>Ryan (AZ)</a:t>
            </a:r>
          </a:p>
          <a:p>
            <a:pPr marL="342900" indent="-279400">
              <a:spcBef>
                <a:spcPts val="0"/>
              </a:spcBef>
              <a:spcAft>
                <a:spcPts val="400"/>
              </a:spcAft>
              <a:buFont typeface="Arial" panose="020B0604020202020204" pitchFamily="34" charset="0"/>
              <a:buChar char="•"/>
            </a:pPr>
            <a:r>
              <a:rPr lang="en-US" sz="1200" dirty="0">
                <a:solidFill>
                  <a:srgbClr val="6A7278"/>
                </a:solidFill>
              </a:rPr>
              <a:t>Paxton (MSFC)</a:t>
            </a:r>
          </a:p>
          <a:p>
            <a:pPr marL="342900" indent="-279400">
              <a:spcBef>
                <a:spcPts val="0"/>
              </a:spcBef>
              <a:spcAft>
                <a:spcPts val="400"/>
              </a:spcAft>
              <a:buFont typeface="Arial" panose="020B0604020202020204" pitchFamily="34" charset="0"/>
              <a:buChar char="•"/>
            </a:pPr>
            <a:r>
              <a:rPr lang="en-US" sz="1200" dirty="0">
                <a:solidFill>
                  <a:srgbClr val="6A7278"/>
                </a:solidFill>
              </a:rPr>
              <a:t>Tyler (MA)</a:t>
            </a:r>
          </a:p>
          <a:p>
            <a:pPr marL="63500">
              <a:spcBef>
                <a:spcPts val="0"/>
              </a:spcBef>
              <a:spcAft>
                <a:spcPts val="400"/>
              </a:spcAft>
            </a:pPr>
            <a:r>
              <a:rPr lang="en-US" sz="1200" u="sng" dirty="0">
                <a:solidFill>
                  <a:schemeClr val="tx1">
                    <a:lumMod val="75000"/>
                    <a:lumOff val="25000"/>
                  </a:schemeClr>
                </a:solidFill>
              </a:rPr>
              <a:t>Node-only</a:t>
            </a:r>
          </a:p>
          <a:p>
            <a:pPr marL="342900" indent="-279400">
              <a:spcBef>
                <a:spcPts val="0"/>
              </a:spcBef>
              <a:spcAft>
                <a:spcPts val="400"/>
              </a:spcAft>
              <a:buFont typeface="Arial" panose="020B0604020202020204" pitchFamily="34" charset="0"/>
              <a:buChar char="•"/>
            </a:pPr>
            <a:r>
              <a:rPr lang="en-US" sz="1200" dirty="0">
                <a:solidFill>
                  <a:srgbClr val="6A7278"/>
                </a:solidFill>
              </a:rPr>
              <a:t>Marco (VEJ)</a:t>
            </a:r>
          </a:p>
          <a:p>
            <a:pPr marL="342900" indent="-279400">
              <a:spcBef>
                <a:spcPts val="0"/>
              </a:spcBef>
              <a:spcAft>
                <a:spcPts val="400"/>
              </a:spcAft>
              <a:buFont typeface="Arial" panose="020B0604020202020204" pitchFamily="34" charset="0"/>
              <a:buChar char="•"/>
            </a:pPr>
            <a:r>
              <a:rPr lang="en-US" sz="1200" dirty="0">
                <a:solidFill>
                  <a:srgbClr val="6A7278"/>
                </a:solidFill>
              </a:rPr>
              <a:t>Caroline (PUP)</a:t>
            </a:r>
          </a:p>
          <a:p>
            <a:pPr marL="342900" indent="-279400">
              <a:spcBef>
                <a:spcPts val="0"/>
              </a:spcBef>
              <a:spcAft>
                <a:spcPts val="400"/>
              </a:spcAft>
              <a:buFont typeface="Arial" panose="020B0604020202020204" pitchFamily="34" charset="0"/>
              <a:buChar char="•"/>
            </a:pPr>
            <a:r>
              <a:rPr lang="en-US" sz="1200" dirty="0">
                <a:solidFill>
                  <a:srgbClr val="6A7278"/>
                </a:solidFill>
              </a:rPr>
              <a:t>Sarah H. (CO)</a:t>
            </a:r>
          </a:p>
        </p:txBody>
      </p:sp>
      <p:pic>
        <p:nvPicPr>
          <p:cNvPr id="70" name="Picture 69"/>
          <p:cNvPicPr>
            <a:picLocks noChangeAspect="1"/>
          </p:cNvPicPr>
          <p:nvPr/>
        </p:nvPicPr>
        <p:blipFill rotWithShape="1">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l="39049" t="32687" r="36625" b="53350"/>
          <a:stretch/>
        </p:blipFill>
        <p:spPr>
          <a:xfrm>
            <a:off x="57254" y="72616"/>
            <a:ext cx="2506717" cy="898634"/>
          </a:xfrm>
          <a:prstGeom prst="rect">
            <a:avLst/>
          </a:prstGeom>
        </p:spPr>
      </p:pic>
      <p:sp>
        <p:nvSpPr>
          <p:cNvPr id="71" name="TextBox 70"/>
          <p:cNvSpPr txBox="1"/>
          <p:nvPr/>
        </p:nvSpPr>
        <p:spPr>
          <a:xfrm>
            <a:off x="2551561" y="229546"/>
            <a:ext cx="61488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spc="200" dirty="0">
                <a:solidFill>
                  <a:prstClr val="black">
                    <a:lumMod val="75000"/>
                    <a:lumOff val="25000"/>
                  </a:prstClr>
                </a:solidFill>
                <a:latin typeface="Arial" panose="020B0604020202020204" pitchFamily="34" charset="0"/>
                <a:cs typeface="Arial" panose="020B0604020202020204" pitchFamily="34" charset="0"/>
              </a:rPr>
              <a:t>FELLOWS</a:t>
            </a:r>
            <a:endParaRPr kumimoji="0" lang="en-US" sz="3200" b="1" i="0" u="none" strike="noStrike" kern="1200" cap="none" spc="20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72" name="TextBox 71">
            <a:extLst>
              <a:ext uri="{FF2B5EF4-FFF2-40B4-BE49-F238E27FC236}">
                <a16:creationId xmlns:a16="http://schemas.microsoft.com/office/drawing/2014/main" id="{9BD0FF1C-1127-47EE-AC35-050114263F3C}"/>
              </a:ext>
            </a:extLst>
          </p:cNvPr>
          <p:cNvSpPr txBox="1"/>
          <p:nvPr/>
        </p:nvSpPr>
        <p:spPr>
          <a:xfrm>
            <a:off x="11185715" y="5395883"/>
            <a:ext cx="856919" cy="4462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Tamara</a:t>
            </a:r>
            <a:endParaRPr kumimoji="0" lang="en-US" sz="12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*PC</a:t>
            </a:r>
          </a:p>
        </p:txBody>
      </p:sp>
      <p:pic>
        <p:nvPicPr>
          <p:cNvPr id="73" name="Picture 72">
            <a:extLst>
              <a:ext uri="{FF2B5EF4-FFF2-40B4-BE49-F238E27FC236}">
                <a16:creationId xmlns:a16="http://schemas.microsoft.com/office/drawing/2014/main" id="{198BAC8F-B2CC-4347-9987-66D0707E8BB5}"/>
              </a:ext>
            </a:extLst>
          </p:cNvPr>
          <p:cNvPicPr>
            <a:picLocks noChangeAspect="1"/>
          </p:cNvPicPr>
          <p:nvPr/>
        </p:nvPicPr>
        <p:blipFill>
          <a:blip r:embed="rId20" cstate="print">
            <a:extLst>
              <a:ext uri="{28A0092B-C50C-407E-A947-70E740481C1C}">
                <a14:useLocalDpi xmlns:a14="http://schemas.microsoft.com/office/drawing/2010/main" val="0"/>
              </a:ext>
            </a:extLst>
          </a:blip>
          <a:srcRect t="3657" b="3657"/>
          <a:stretch/>
        </p:blipFill>
        <p:spPr>
          <a:xfrm>
            <a:off x="10352378" y="5223298"/>
            <a:ext cx="821842" cy="822960"/>
          </a:xfrm>
          <a:prstGeom prst="ellipse">
            <a:avLst/>
          </a:prstGeom>
          <a:ln w="28575">
            <a:solidFill>
              <a:schemeClr val="tx1">
                <a:lumMod val="75000"/>
                <a:lumOff val="25000"/>
              </a:schemeClr>
            </a:solidFill>
          </a:ln>
        </p:spPr>
      </p:pic>
      <p:sp>
        <p:nvSpPr>
          <p:cNvPr id="79" name="TextBox 78">
            <a:extLst>
              <a:ext uri="{FF2B5EF4-FFF2-40B4-BE49-F238E27FC236}">
                <a16:creationId xmlns:a16="http://schemas.microsoft.com/office/drawing/2014/main" id="{5C1F4308-3475-4B8A-8B1A-85AA9F29678E}"/>
              </a:ext>
            </a:extLst>
          </p:cNvPr>
          <p:cNvSpPr txBox="1"/>
          <p:nvPr/>
        </p:nvSpPr>
        <p:spPr>
          <a:xfrm>
            <a:off x="1203428" y="6034144"/>
            <a:ext cx="1627162"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prstClr val="black">
                    <a:lumMod val="75000"/>
                    <a:lumOff val="25000"/>
                  </a:prstClr>
                </a:solidFill>
                <a:latin typeface="Georgia" panose="02040502050405020303"/>
              </a:rPr>
              <a:t>Marco</a:t>
            </a:r>
            <a:endPar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Virtual Environmental Justice (VEJ)</a:t>
            </a:r>
          </a:p>
        </p:txBody>
      </p:sp>
      <p:pic>
        <p:nvPicPr>
          <p:cNvPr id="80" name="Picture 79">
            <a:extLst>
              <a:ext uri="{FF2B5EF4-FFF2-40B4-BE49-F238E27FC236}">
                <a16:creationId xmlns:a16="http://schemas.microsoft.com/office/drawing/2014/main" id="{C7386F32-B5C2-4010-B033-B62152C2E76B}"/>
              </a:ext>
            </a:extLst>
          </p:cNvPr>
          <p:cNvPicPr>
            <a:picLocks noChangeAspect="1"/>
          </p:cNvPicPr>
          <p:nvPr/>
        </p:nvPicPr>
        <p:blipFill>
          <a:blip r:embed="rId21" cstate="print">
            <a:extLst>
              <a:ext uri="{28A0092B-C50C-407E-A947-70E740481C1C}">
                <a14:useLocalDpi xmlns:a14="http://schemas.microsoft.com/office/drawing/2010/main" val="0"/>
              </a:ext>
            </a:extLst>
          </a:blip>
          <a:srcRect t="4550" b="4550"/>
          <a:stretch/>
        </p:blipFill>
        <p:spPr>
          <a:xfrm>
            <a:off x="359991" y="5863792"/>
            <a:ext cx="818216" cy="822960"/>
          </a:xfrm>
          <a:prstGeom prst="ellipse">
            <a:avLst/>
          </a:prstGeom>
          <a:ln w="28575">
            <a:solidFill>
              <a:schemeClr val="tx1">
                <a:lumMod val="75000"/>
                <a:lumOff val="25000"/>
              </a:schemeClr>
            </a:solidFill>
          </a:ln>
        </p:spPr>
      </p:pic>
      <p:sp>
        <p:nvSpPr>
          <p:cNvPr id="81" name="TextBox 80">
            <a:extLst>
              <a:ext uri="{FF2B5EF4-FFF2-40B4-BE49-F238E27FC236}">
                <a16:creationId xmlns:a16="http://schemas.microsoft.com/office/drawing/2014/main" id="{E8FFD29F-2D3A-4D4A-8008-B7FAADFCE8C4}"/>
              </a:ext>
            </a:extLst>
          </p:cNvPr>
          <p:cNvSpPr txBox="1"/>
          <p:nvPr/>
        </p:nvSpPr>
        <p:spPr>
          <a:xfrm>
            <a:off x="10721245" y="435934"/>
            <a:ext cx="1275888"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prstClr val="black">
                    <a:lumMod val="75000"/>
                    <a:lumOff val="25000"/>
                  </a:prstClr>
                </a:solidFill>
                <a:latin typeface="Georgia" panose="02040502050405020303"/>
              </a:rPr>
              <a:t>Caroline</a:t>
            </a:r>
            <a:endPar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prstClr val="black">
                    <a:lumMod val="75000"/>
                    <a:lumOff val="25000"/>
                  </a:prstClr>
                </a:solidFill>
                <a:latin typeface="Georgia" panose="02040502050405020303"/>
              </a:rPr>
              <a:t>Pop-up Projects (PUP)</a:t>
            </a:r>
            <a:endPar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endParaRPr>
          </a:p>
        </p:txBody>
      </p:sp>
      <p:pic>
        <p:nvPicPr>
          <p:cNvPr id="82" name="Picture 81">
            <a:extLst>
              <a:ext uri="{FF2B5EF4-FFF2-40B4-BE49-F238E27FC236}">
                <a16:creationId xmlns:a16="http://schemas.microsoft.com/office/drawing/2014/main" id="{DCE575EC-DF96-456C-8E94-84812579CE6F}"/>
              </a:ext>
            </a:extLst>
          </p:cNvPr>
          <p:cNvPicPr>
            <a:picLocks noChangeAspect="1"/>
          </p:cNvPicPr>
          <p:nvPr/>
        </p:nvPicPr>
        <p:blipFill>
          <a:blip r:embed="rId22" cstate="print">
            <a:extLst>
              <a:ext uri="{28A0092B-C50C-407E-A947-70E740481C1C}">
                <a14:useLocalDpi xmlns:a14="http://schemas.microsoft.com/office/drawing/2010/main" val="0"/>
              </a:ext>
            </a:extLst>
          </a:blip>
          <a:srcRect t="12283" b="12283"/>
          <a:stretch/>
        </p:blipFill>
        <p:spPr>
          <a:xfrm>
            <a:off x="9847153" y="255287"/>
            <a:ext cx="818216" cy="822960"/>
          </a:xfrm>
          <a:prstGeom prst="ellipse">
            <a:avLst/>
          </a:prstGeom>
          <a:ln w="28575">
            <a:solidFill>
              <a:schemeClr val="tx1">
                <a:lumMod val="75000"/>
                <a:lumOff val="25000"/>
              </a:schemeClr>
            </a:solidFill>
          </a:ln>
        </p:spPr>
      </p:pic>
    </p:spTree>
    <p:extLst>
      <p:ext uri="{BB962C8B-B14F-4D97-AF65-F5344CB8AC3E}">
        <p14:creationId xmlns:p14="http://schemas.microsoft.com/office/powerpoint/2010/main" val="118375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t>ABOUT DEVELOP</a:t>
            </a:r>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199" y="984732"/>
            <a:ext cx="10712117" cy="820004"/>
          </a:xfrm>
        </p:spPr>
        <p:txBody>
          <a:bodyPr anchor="ctr">
            <a:normAutofit/>
          </a:bodyPr>
          <a:lstStyle/>
          <a:p>
            <a:r>
              <a:rPr lang="en-US" altLang="en-US" sz="3200" dirty="0"/>
              <a:t>DEVELOP Structure</a:t>
            </a:r>
            <a:endParaRPr lang="en-US" sz="3200" dirty="0"/>
          </a:p>
        </p:txBody>
      </p:sp>
      <p:grpSp>
        <p:nvGrpSpPr>
          <p:cNvPr id="11" name="Group 10">
            <a:extLst>
              <a:ext uri="{FF2B5EF4-FFF2-40B4-BE49-F238E27FC236}">
                <a16:creationId xmlns:a16="http://schemas.microsoft.com/office/drawing/2014/main" id="{CBC7D963-6678-43DC-B6BD-79BF7F238C81}"/>
              </a:ext>
            </a:extLst>
          </p:cNvPr>
          <p:cNvGrpSpPr/>
          <p:nvPr/>
        </p:nvGrpSpPr>
        <p:grpSpPr>
          <a:xfrm>
            <a:off x="5563517" y="284667"/>
            <a:ext cx="6427473" cy="1441496"/>
            <a:chOff x="311927" y="5290692"/>
            <a:chExt cx="6427473" cy="1441496"/>
          </a:xfrm>
        </p:grpSpPr>
        <p:sp>
          <p:nvSpPr>
            <p:cNvPr id="12" name="Text Placeholder 5">
              <a:extLst>
                <a:ext uri="{FF2B5EF4-FFF2-40B4-BE49-F238E27FC236}">
                  <a16:creationId xmlns:a16="http://schemas.microsoft.com/office/drawing/2014/main" id="{FD54EB65-ACBE-4DB3-9DD3-6B0913A785E0}"/>
                </a:ext>
              </a:extLst>
            </p:cNvPr>
            <p:cNvSpPr txBox="1">
              <a:spLocks/>
            </p:cNvSpPr>
            <p:nvPr/>
          </p:nvSpPr>
          <p:spPr>
            <a:xfrm>
              <a:off x="311927" y="5307538"/>
              <a:ext cx="6427473" cy="142465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t>A </a:t>
              </a:r>
              <a:r>
                <a:rPr lang="en-US" sz="1800" b="1" dirty="0"/>
                <a:t>community of practice </a:t>
              </a:r>
              <a:r>
                <a:rPr lang="en-US" sz="1800" dirty="0"/>
                <a:t>is a group of people who share a common concern, a set of problems, or an interest in a topic and who come together to fulfil both individual and group goals!</a:t>
              </a:r>
            </a:p>
          </p:txBody>
        </p:sp>
        <p:sp>
          <p:nvSpPr>
            <p:cNvPr id="13" name="Rounded Rectangle 51">
              <a:extLst>
                <a:ext uri="{FF2B5EF4-FFF2-40B4-BE49-F238E27FC236}">
                  <a16:creationId xmlns:a16="http://schemas.microsoft.com/office/drawing/2014/main" id="{EBFB0A73-5688-411E-9408-BE200FBB0C83}"/>
                </a:ext>
              </a:extLst>
            </p:cNvPr>
            <p:cNvSpPr/>
            <p:nvPr/>
          </p:nvSpPr>
          <p:spPr>
            <a:xfrm>
              <a:off x="311927" y="5290692"/>
              <a:ext cx="6427473" cy="1424650"/>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83824840-9C05-4CE7-BE74-8680EFE06C28}"/>
              </a:ext>
            </a:extLst>
          </p:cNvPr>
          <p:cNvGrpSpPr/>
          <p:nvPr/>
        </p:nvGrpSpPr>
        <p:grpSpPr>
          <a:xfrm>
            <a:off x="1091453" y="2272331"/>
            <a:ext cx="4472064" cy="4207314"/>
            <a:chOff x="939186" y="2045375"/>
            <a:chExt cx="4472064" cy="4207314"/>
          </a:xfrm>
        </p:grpSpPr>
        <p:sp>
          <p:nvSpPr>
            <p:cNvPr id="9" name="Text Placeholder 5">
              <a:extLst>
                <a:ext uri="{FF2B5EF4-FFF2-40B4-BE49-F238E27FC236}">
                  <a16:creationId xmlns:a16="http://schemas.microsoft.com/office/drawing/2014/main" id="{EA0CBA33-540F-4DBF-BD33-A705B19DAE53}"/>
                </a:ext>
              </a:extLst>
            </p:cNvPr>
            <p:cNvSpPr txBox="1">
              <a:spLocks/>
            </p:cNvSpPr>
            <p:nvPr/>
          </p:nvSpPr>
          <p:spPr>
            <a:xfrm>
              <a:off x="939186" y="2045375"/>
              <a:ext cx="4472064" cy="39039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1800"/>
                </a:spcAft>
                <a:buClr>
                  <a:srgbClr val="EF282F"/>
                </a:buClr>
              </a:pPr>
              <a:r>
                <a:rPr lang="en-US" dirty="0"/>
                <a:t>Community of Practice</a:t>
              </a:r>
            </a:p>
          </p:txBody>
        </p:sp>
        <p:sp>
          <p:nvSpPr>
            <p:cNvPr id="18" name="Oval 17">
              <a:extLst>
                <a:ext uri="{FF2B5EF4-FFF2-40B4-BE49-F238E27FC236}">
                  <a16:creationId xmlns:a16="http://schemas.microsoft.com/office/drawing/2014/main" id="{5775043A-FEAE-442E-AD84-93AC7E450A6A}"/>
                </a:ext>
              </a:extLst>
            </p:cNvPr>
            <p:cNvSpPr/>
            <p:nvPr/>
          </p:nvSpPr>
          <p:spPr>
            <a:xfrm>
              <a:off x="1254104" y="2487955"/>
              <a:ext cx="3842228" cy="3764734"/>
            </a:xfrm>
            <a:prstGeom prst="ellipse">
              <a:avLst/>
            </a:prstGeom>
            <a:solidFill>
              <a:srgbClr val="5B9BD5"/>
            </a:solidFill>
            <a:ln w="920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07DFFC9D-4A77-42AB-BCB0-D8814B20448F}"/>
                </a:ext>
              </a:extLst>
            </p:cNvPr>
            <p:cNvGrpSpPr/>
            <p:nvPr/>
          </p:nvGrpSpPr>
          <p:grpSpPr>
            <a:xfrm>
              <a:off x="1989401" y="3279701"/>
              <a:ext cx="2371635" cy="2181242"/>
              <a:chOff x="1593435" y="935182"/>
              <a:chExt cx="2371635" cy="2181242"/>
            </a:xfrm>
            <a:effectLst>
              <a:outerShdw blurRad="50800" dist="38100" dir="2700000" algn="tl" rotWithShape="0">
                <a:prstClr val="black">
                  <a:alpha val="40000"/>
                </a:prstClr>
              </a:outerShdw>
            </a:effectLst>
          </p:grpSpPr>
          <p:sp>
            <p:nvSpPr>
              <p:cNvPr id="17" name="Oval 16">
                <a:extLst>
                  <a:ext uri="{FF2B5EF4-FFF2-40B4-BE49-F238E27FC236}">
                    <a16:creationId xmlns:a16="http://schemas.microsoft.com/office/drawing/2014/main" id="{8449E13E-3D63-440B-8383-2564537E52B4}"/>
                  </a:ext>
                </a:extLst>
              </p:cNvPr>
              <p:cNvSpPr/>
              <p:nvPr/>
            </p:nvSpPr>
            <p:spPr>
              <a:xfrm>
                <a:off x="1593435" y="935182"/>
                <a:ext cx="2371635" cy="2181242"/>
              </a:xfrm>
              <a:prstGeom prst="ellipse">
                <a:avLst/>
              </a:prstGeom>
              <a:solidFill>
                <a:srgbClr val="3FE19B"/>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6" name="Oval 15">
                <a:extLst>
                  <a:ext uri="{FF2B5EF4-FFF2-40B4-BE49-F238E27FC236}">
                    <a16:creationId xmlns:a16="http://schemas.microsoft.com/office/drawing/2014/main" id="{D61665E5-399B-449F-82AC-810AFC200532}"/>
                  </a:ext>
                </a:extLst>
              </p:cNvPr>
              <p:cNvSpPr/>
              <p:nvPr/>
            </p:nvSpPr>
            <p:spPr>
              <a:xfrm>
                <a:off x="1924517" y="1010815"/>
                <a:ext cx="1708514" cy="1665232"/>
              </a:xfrm>
              <a:prstGeom prst="ellipse">
                <a:avLst/>
              </a:prstGeom>
              <a:solidFill>
                <a:srgbClr val="67EF21"/>
              </a:solidFill>
              <a:ln w="920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5" name="Oval 14">
                <a:extLst>
                  <a:ext uri="{FF2B5EF4-FFF2-40B4-BE49-F238E27FC236}">
                    <a16:creationId xmlns:a16="http://schemas.microsoft.com/office/drawing/2014/main" id="{A6510528-B53E-4E51-825E-6C1425CCE243}"/>
                  </a:ext>
                </a:extLst>
              </p:cNvPr>
              <p:cNvSpPr/>
              <p:nvPr/>
            </p:nvSpPr>
            <p:spPr>
              <a:xfrm>
                <a:off x="2214730" y="1113445"/>
                <a:ext cx="1085244" cy="1005840"/>
              </a:xfrm>
              <a:prstGeom prst="ellipse">
                <a:avLst/>
              </a:prstGeom>
              <a:solidFill>
                <a:srgbClr val="FFC000"/>
              </a:solidFill>
              <a:ln w="920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lumMod val="75000"/>
                        <a:lumOff val="25000"/>
                      </a:schemeClr>
                    </a:solidFill>
                  </a:rPr>
                  <a:t>NPO</a:t>
                </a:r>
              </a:p>
            </p:txBody>
          </p:sp>
          <p:sp>
            <p:nvSpPr>
              <p:cNvPr id="19" name="TextBox 18">
                <a:extLst>
                  <a:ext uri="{FF2B5EF4-FFF2-40B4-BE49-F238E27FC236}">
                    <a16:creationId xmlns:a16="http://schemas.microsoft.com/office/drawing/2014/main" id="{CFE2B152-771A-45D1-A165-D31FFDEB9103}"/>
                  </a:ext>
                </a:extLst>
              </p:cNvPr>
              <p:cNvSpPr txBox="1"/>
              <p:nvPr/>
            </p:nvSpPr>
            <p:spPr>
              <a:xfrm>
                <a:off x="2214730" y="2666716"/>
                <a:ext cx="1188720" cy="400110"/>
              </a:xfrm>
              <a:prstGeom prst="rect">
                <a:avLst/>
              </a:prstGeom>
              <a:noFill/>
            </p:spPr>
            <p:txBody>
              <a:bodyPr wrap="square">
                <a:spAutoFit/>
              </a:bodyPr>
              <a:lstStyle/>
              <a:p>
                <a:pPr lvl="0" algn="ctr"/>
                <a:r>
                  <a:rPr lang="en-US" sz="2000" dirty="0">
                    <a:solidFill>
                      <a:schemeClr val="tx1">
                        <a:lumMod val="75000"/>
                        <a:lumOff val="25000"/>
                      </a:schemeClr>
                    </a:solidFill>
                  </a:rPr>
                  <a:t>Fellows</a:t>
                </a:r>
              </a:p>
            </p:txBody>
          </p:sp>
          <p:sp>
            <p:nvSpPr>
              <p:cNvPr id="20" name="TextBox 19">
                <a:extLst>
                  <a:ext uri="{FF2B5EF4-FFF2-40B4-BE49-F238E27FC236}">
                    <a16:creationId xmlns:a16="http://schemas.microsoft.com/office/drawing/2014/main" id="{F9B99414-76C9-41DE-B7A7-D309B0B33D5D}"/>
                  </a:ext>
                </a:extLst>
              </p:cNvPr>
              <p:cNvSpPr txBox="1"/>
              <p:nvPr/>
            </p:nvSpPr>
            <p:spPr>
              <a:xfrm>
                <a:off x="2023006" y="2051163"/>
                <a:ext cx="1516714" cy="615553"/>
              </a:xfrm>
              <a:prstGeom prst="rect">
                <a:avLst/>
              </a:prstGeom>
              <a:noFill/>
            </p:spPr>
            <p:txBody>
              <a:bodyPr wrap="square">
                <a:spAutoFit/>
              </a:bodyPr>
              <a:lstStyle/>
              <a:p>
                <a:pPr lvl="0" algn="ctr"/>
                <a:r>
                  <a:rPr lang="en-US" sz="1700" dirty="0">
                    <a:solidFill>
                      <a:schemeClr val="tx1">
                        <a:lumMod val="75000"/>
                        <a:lumOff val="25000"/>
                      </a:schemeClr>
                    </a:solidFill>
                  </a:rPr>
                  <a:t>Senior Fellows</a:t>
                </a:r>
              </a:p>
            </p:txBody>
          </p:sp>
        </p:grpSp>
        <p:sp>
          <p:nvSpPr>
            <p:cNvPr id="21" name="TextBox 20">
              <a:extLst>
                <a:ext uri="{FF2B5EF4-FFF2-40B4-BE49-F238E27FC236}">
                  <a16:creationId xmlns:a16="http://schemas.microsoft.com/office/drawing/2014/main" id="{E61715E8-0469-41C9-AD0B-93E454D58E12}"/>
                </a:ext>
              </a:extLst>
            </p:cNvPr>
            <p:cNvSpPr txBox="1"/>
            <p:nvPr/>
          </p:nvSpPr>
          <p:spPr>
            <a:xfrm>
              <a:off x="2398094" y="5567997"/>
              <a:ext cx="1554249" cy="400110"/>
            </a:xfrm>
            <a:prstGeom prst="rect">
              <a:avLst/>
            </a:prstGeom>
            <a:noFill/>
          </p:spPr>
          <p:txBody>
            <a:bodyPr wrap="square">
              <a:spAutoFit/>
            </a:bodyPr>
            <a:lstStyle/>
            <a:p>
              <a:pPr lvl="0" algn="ctr"/>
              <a:r>
                <a:rPr lang="en-US" sz="2000" dirty="0">
                  <a:solidFill>
                    <a:schemeClr val="tx1">
                      <a:lumMod val="75000"/>
                      <a:lumOff val="25000"/>
                    </a:schemeClr>
                  </a:solidFill>
                </a:rPr>
                <a:t>Participants</a:t>
              </a:r>
            </a:p>
          </p:txBody>
        </p:sp>
      </p:grpSp>
      <p:grpSp>
        <p:nvGrpSpPr>
          <p:cNvPr id="43" name="Group 42">
            <a:extLst>
              <a:ext uri="{FF2B5EF4-FFF2-40B4-BE49-F238E27FC236}">
                <a16:creationId xmlns:a16="http://schemas.microsoft.com/office/drawing/2014/main" id="{9E1512F5-5C86-4232-9484-9EC7B1EDCCB9}"/>
              </a:ext>
            </a:extLst>
          </p:cNvPr>
          <p:cNvGrpSpPr/>
          <p:nvPr/>
        </p:nvGrpSpPr>
        <p:grpSpPr>
          <a:xfrm>
            <a:off x="6409148" y="2259977"/>
            <a:ext cx="3657600" cy="3921082"/>
            <a:chOff x="8429600" y="2175555"/>
            <a:chExt cx="3657600" cy="3921082"/>
          </a:xfrm>
        </p:grpSpPr>
        <p:cxnSp>
          <p:nvCxnSpPr>
            <p:cNvPr id="41" name="Straight Arrow Connector 40">
              <a:extLst>
                <a:ext uri="{FF2B5EF4-FFF2-40B4-BE49-F238E27FC236}">
                  <a16:creationId xmlns:a16="http://schemas.microsoft.com/office/drawing/2014/main" id="{770F29F3-4DAA-4F32-B46E-BC6E3DC1AB4E}"/>
                </a:ext>
              </a:extLst>
            </p:cNvPr>
            <p:cNvCxnSpPr>
              <a:cxnSpLocks/>
            </p:cNvCxnSpPr>
            <p:nvPr/>
          </p:nvCxnSpPr>
          <p:spPr>
            <a:xfrm flipV="1">
              <a:off x="10258400" y="3172499"/>
              <a:ext cx="0" cy="2466938"/>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 Placeholder 5">
              <a:extLst>
                <a:ext uri="{FF2B5EF4-FFF2-40B4-BE49-F238E27FC236}">
                  <a16:creationId xmlns:a16="http://schemas.microsoft.com/office/drawing/2014/main" id="{4788E504-02BC-4091-983D-411636B0766A}"/>
                </a:ext>
              </a:extLst>
            </p:cNvPr>
            <p:cNvSpPr txBox="1">
              <a:spLocks/>
            </p:cNvSpPr>
            <p:nvPr/>
          </p:nvSpPr>
          <p:spPr>
            <a:xfrm>
              <a:off x="8429600" y="2175555"/>
              <a:ext cx="3657600" cy="36576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1800"/>
                </a:spcAft>
                <a:buClr>
                  <a:srgbClr val="EF282F"/>
                </a:buClr>
              </a:pPr>
              <a:r>
                <a:rPr lang="en-US" dirty="0"/>
                <a:t>Node Chain of Command</a:t>
              </a:r>
            </a:p>
          </p:txBody>
        </p:sp>
        <p:sp>
          <p:nvSpPr>
            <p:cNvPr id="35" name="Rectangle 34">
              <a:extLst>
                <a:ext uri="{FF2B5EF4-FFF2-40B4-BE49-F238E27FC236}">
                  <a16:creationId xmlns:a16="http://schemas.microsoft.com/office/drawing/2014/main" id="{63DBF719-B9D6-4D12-8A09-52055F69F07E}"/>
                </a:ext>
              </a:extLst>
            </p:cNvPr>
            <p:cNvSpPr/>
            <p:nvPr/>
          </p:nvSpPr>
          <p:spPr>
            <a:xfrm>
              <a:off x="8749640" y="4917498"/>
              <a:ext cx="3017520" cy="457200"/>
            </a:xfrm>
            <a:prstGeom prst="rect">
              <a:avLst/>
            </a:prstGeom>
            <a:solidFill>
              <a:srgbClr val="3FE19B"/>
            </a:solidFill>
            <a:ln w="920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800" dirty="0">
                  <a:solidFill>
                    <a:schemeClr val="tx1">
                      <a:lumMod val="75000"/>
                      <a:lumOff val="25000"/>
                    </a:schemeClr>
                  </a:solidFill>
                </a:rPr>
                <a:t>Project Lead/POC</a:t>
              </a:r>
            </a:p>
          </p:txBody>
        </p:sp>
        <p:sp>
          <p:nvSpPr>
            <p:cNvPr id="36" name="Rectangle 35">
              <a:extLst>
                <a:ext uri="{FF2B5EF4-FFF2-40B4-BE49-F238E27FC236}">
                  <a16:creationId xmlns:a16="http://schemas.microsoft.com/office/drawing/2014/main" id="{8E648557-FE11-40D7-B4A6-D9D9D04BDBE0}"/>
                </a:ext>
              </a:extLst>
            </p:cNvPr>
            <p:cNvSpPr/>
            <p:nvPr/>
          </p:nvSpPr>
          <p:spPr>
            <a:xfrm>
              <a:off x="8749640" y="5639437"/>
              <a:ext cx="3017520" cy="457200"/>
            </a:xfrm>
            <a:prstGeom prst="rect">
              <a:avLst/>
            </a:prstGeom>
            <a:solidFill>
              <a:srgbClr val="5B9BD5"/>
            </a:solidFill>
            <a:ln w="920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800">
                  <a:solidFill>
                    <a:schemeClr val="tx1">
                      <a:lumMod val="75000"/>
                      <a:lumOff val="25000"/>
                    </a:schemeClr>
                  </a:solidFill>
                </a:rPr>
                <a:t>Team Members</a:t>
              </a:r>
              <a:endParaRPr lang="en-US" sz="1800" dirty="0">
                <a:solidFill>
                  <a:schemeClr val="tx1">
                    <a:lumMod val="75000"/>
                    <a:lumOff val="25000"/>
                  </a:schemeClr>
                </a:solidFill>
              </a:endParaRPr>
            </a:p>
          </p:txBody>
        </p:sp>
        <p:sp>
          <p:nvSpPr>
            <p:cNvPr id="37" name="Rectangle 36">
              <a:extLst>
                <a:ext uri="{FF2B5EF4-FFF2-40B4-BE49-F238E27FC236}">
                  <a16:creationId xmlns:a16="http://schemas.microsoft.com/office/drawing/2014/main" id="{D65D4890-8646-423B-9BB0-EB939CE269C0}"/>
                </a:ext>
              </a:extLst>
            </p:cNvPr>
            <p:cNvSpPr/>
            <p:nvPr/>
          </p:nvSpPr>
          <p:spPr>
            <a:xfrm>
              <a:off x="8749640" y="4166323"/>
              <a:ext cx="3017520" cy="457200"/>
            </a:xfrm>
            <a:prstGeom prst="rect">
              <a:avLst/>
            </a:prstGeom>
            <a:solidFill>
              <a:srgbClr val="30E845"/>
            </a:solidFill>
            <a:ln w="920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800" dirty="0">
                  <a:solidFill>
                    <a:schemeClr val="tx1">
                      <a:lumMod val="75000"/>
                      <a:lumOff val="25000"/>
                    </a:schemeClr>
                  </a:solidFill>
                </a:rPr>
                <a:t>Science Advisors &amp; Mentors</a:t>
              </a:r>
            </a:p>
          </p:txBody>
        </p:sp>
        <p:sp>
          <p:nvSpPr>
            <p:cNvPr id="38" name="Rectangle 37">
              <a:extLst>
                <a:ext uri="{FF2B5EF4-FFF2-40B4-BE49-F238E27FC236}">
                  <a16:creationId xmlns:a16="http://schemas.microsoft.com/office/drawing/2014/main" id="{53137D55-0B16-4212-A1C6-67DC469CD805}"/>
                </a:ext>
              </a:extLst>
            </p:cNvPr>
            <p:cNvSpPr/>
            <p:nvPr/>
          </p:nvSpPr>
          <p:spPr>
            <a:xfrm>
              <a:off x="8749640" y="3468733"/>
              <a:ext cx="3017520" cy="457200"/>
            </a:xfrm>
            <a:prstGeom prst="rect">
              <a:avLst/>
            </a:prstGeom>
            <a:solidFill>
              <a:srgbClr val="67EF21"/>
            </a:solidFill>
            <a:ln w="920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800" dirty="0">
                  <a:solidFill>
                    <a:schemeClr val="tx1">
                      <a:lumMod val="75000"/>
                      <a:lumOff val="25000"/>
                    </a:schemeClr>
                  </a:solidFill>
                </a:rPr>
                <a:t>Fellows</a:t>
              </a:r>
            </a:p>
          </p:txBody>
        </p:sp>
        <p:sp>
          <p:nvSpPr>
            <p:cNvPr id="39" name="Rectangle 38">
              <a:extLst>
                <a:ext uri="{FF2B5EF4-FFF2-40B4-BE49-F238E27FC236}">
                  <a16:creationId xmlns:a16="http://schemas.microsoft.com/office/drawing/2014/main" id="{D63BF8DD-C615-40D9-8C09-6500387D34E3}"/>
                </a:ext>
              </a:extLst>
            </p:cNvPr>
            <p:cNvSpPr/>
            <p:nvPr/>
          </p:nvSpPr>
          <p:spPr>
            <a:xfrm>
              <a:off x="8749640" y="2690015"/>
              <a:ext cx="3017520" cy="457200"/>
            </a:xfrm>
            <a:prstGeom prst="rect">
              <a:avLst/>
            </a:prstGeom>
            <a:solidFill>
              <a:srgbClr val="FFC000"/>
            </a:solidFill>
            <a:ln w="920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800" dirty="0">
                  <a:solidFill>
                    <a:schemeClr val="tx1">
                      <a:lumMod val="75000"/>
                      <a:lumOff val="25000"/>
                    </a:schemeClr>
                  </a:solidFill>
                </a:rPr>
                <a:t>NPO</a:t>
              </a:r>
            </a:p>
          </p:txBody>
        </p:sp>
      </p:grpSp>
    </p:spTree>
    <p:extLst>
      <p:ext uri="{BB962C8B-B14F-4D97-AF65-F5344CB8AC3E}">
        <p14:creationId xmlns:p14="http://schemas.microsoft.com/office/powerpoint/2010/main" val="305442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t>ABOUT DEVELOP</a:t>
            </a:r>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200" y="868821"/>
            <a:ext cx="10712116" cy="820004"/>
          </a:xfrm>
        </p:spPr>
        <p:txBody>
          <a:bodyPr anchor="ctr">
            <a:normAutofit/>
          </a:bodyPr>
          <a:lstStyle/>
          <a:p>
            <a:r>
              <a:rPr lang="en-US" altLang="en-US" sz="3200" dirty="0"/>
              <a:t>National Program Office (NPO)</a:t>
            </a:r>
            <a:endParaRPr lang="en-US" sz="3200" dirty="0"/>
          </a:p>
        </p:txBody>
      </p:sp>
      <p:sp>
        <p:nvSpPr>
          <p:cNvPr id="52" name="Content Placeholder 50">
            <a:extLst>
              <a:ext uri="{FF2B5EF4-FFF2-40B4-BE49-F238E27FC236}">
                <a16:creationId xmlns:a16="http://schemas.microsoft.com/office/drawing/2014/main" id="{E5BC424C-AE26-4A64-B170-1CD9F5F4124E}"/>
              </a:ext>
            </a:extLst>
          </p:cNvPr>
          <p:cNvSpPr>
            <a:spLocks noGrp="1"/>
          </p:cNvSpPr>
          <p:nvPr>
            <p:ph idx="11"/>
          </p:nvPr>
        </p:nvSpPr>
        <p:spPr>
          <a:xfrm>
            <a:off x="838199" y="1804736"/>
            <a:ext cx="10712115" cy="1309040"/>
          </a:xfrm>
        </p:spPr>
        <p:txBody>
          <a:bodyPr>
            <a:normAutofit/>
          </a:bodyPr>
          <a:lstStyle/>
          <a:p>
            <a:r>
              <a:rPr lang="en-US" sz="1800" dirty="0"/>
              <a:t>NPO is the core leadership and support team who manage and facilitate the various aspects of the program. The team is made up of NASA civil servants and SSAI contractors who implement DEVELOP. </a:t>
            </a:r>
          </a:p>
        </p:txBody>
      </p:sp>
      <p:pic>
        <p:nvPicPr>
          <p:cNvPr id="53" name="Picture 52">
            <a:extLst>
              <a:ext uri="{FF2B5EF4-FFF2-40B4-BE49-F238E27FC236}">
                <a16:creationId xmlns:a16="http://schemas.microsoft.com/office/drawing/2014/main" id="{73394064-9843-4D0B-A9E7-B1FF2CDF244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13"/>
          <a:stretch/>
        </p:blipFill>
        <p:spPr>
          <a:xfrm>
            <a:off x="5192392" y="2773482"/>
            <a:ext cx="1105297" cy="1097280"/>
          </a:xfrm>
          <a:prstGeom prst="ellipse">
            <a:avLst/>
          </a:prstGeom>
          <a:effectLst>
            <a:outerShdw blurRad="76200" dir="13500000" sy="23000" kx="1200000" algn="br" rotWithShape="0">
              <a:prstClr val="black">
                <a:alpha val="20000"/>
              </a:prstClr>
            </a:outerShdw>
          </a:effectLst>
        </p:spPr>
      </p:pic>
      <p:sp>
        <p:nvSpPr>
          <p:cNvPr id="55" name="Content Placeholder 3">
            <a:extLst>
              <a:ext uri="{FF2B5EF4-FFF2-40B4-BE49-F238E27FC236}">
                <a16:creationId xmlns:a16="http://schemas.microsoft.com/office/drawing/2014/main" id="{41FC93ED-3246-47C1-9D01-8C0557CD3A02}"/>
              </a:ext>
            </a:extLst>
          </p:cNvPr>
          <p:cNvSpPr txBox="1">
            <a:spLocks/>
          </p:cNvSpPr>
          <p:nvPr/>
        </p:nvSpPr>
        <p:spPr>
          <a:xfrm>
            <a:off x="1600118" y="3877164"/>
            <a:ext cx="1627724" cy="8200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dirty="0">
                <a:solidFill>
                  <a:prstClr val="black">
                    <a:lumMod val="75000"/>
                    <a:lumOff val="25000"/>
                  </a:prstClr>
                </a:solidFill>
                <a:latin typeface="Century Gothic" panose="020F0302020204030204"/>
              </a:rPr>
              <a:t>Mike Ruiz</a:t>
            </a:r>
          </a:p>
          <a:p>
            <a:pPr marL="0" indent="0" algn="ctr">
              <a:spcBef>
                <a:spcPts val="0"/>
              </a:spcBef>
              <a:buFont typeface="Arial" panose="020B0604020202020204" pitchFamily="34" charset="0"/>
              <a:buNone/>
            </a:pPr>
            <a:r>
              <a:rPr lang="en-US" sz="1400" dirty="0">
                <a:solidFill>
                  <a:prstClr val="black">
                    <a:lumMod val="75000"/>
                    <a:lumOff val="25000"/>
                  </a:prstClr>
                </a:solidFill>
                <a:latin typeface="Century Gothic" panose="020F0302020204030204"/>
              </a:rPr>
              <a:t>Program Manager</a:t>
            </a:r>
          </a:p>
        </p:txBody>
      </p:sp>
      <p:sp>
        <p:nvSpPr>
          <p:cNvPr id="56" name="Content Placeholder 3">
            <a:extLst>
              <a:ext uri="{FF2B5EF4-FFF2-40B4-BE49-F238E27FC236}">
                <a16:creationId xmlns:a16="http://schemas.microsoft.com/office/drawing/2014/main" id="{701795A0-BD16-4744-8883-BA631176D532}"/>
              </a:ext>
            </a:extLst>
          </p:cNvPr>
          <p:cNvSpPr txBox="1">
            <a:spLocks/>
          </p:cNvSpPr>
          <p:nvPr/>
        </p:nvSpPr>
        <p:spPr>
          <a:xfrm>
            <a:off x="1670061" y="5711442"/>
            <a:ext cx="1627724" cy="82000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dirty="0">
                <a:solidFill>
                  <a:prstClr val="black">
                    <a:lumMod val="75000"/>
                    <a:lumOff val="25000"/>
                  </a:prstClr>
                </a:solidFill>
                <a:latin typeface="Century Gothic" panose="020F0302020204030204"/>
              </a:rPr>
              <a:t>Dr. Kent Ross</a:t>
            </a:r>
          </a:p>
          <a:p>
            <a:pPr marL="0" indent="0" algn="ctr">
              <a:spcBef>
                <a:spcPts val="0"/>
              </a:spcBef>
              <a:buFont typeface="Arial" panose="020B0604020202020204" pitchFamily="34" charset="0"/>
              <a:buNone/>
            </a:pPr>
            <a:r>
              <a:rPr lang="en-US" sz="1400" dirty="0">
                <a:solidFill>
                  <a:prstClr val="black">
                    <a:lumMod val="75000"/>
                    <a:lumOff val="25000"/>
                  </a:prstClr>
                </a:solidFill>
                <a:latin typeface="Century Gothic" panose="020F0302020204030204"/>
              </a:rPr>
              <a:t>Chief </a:t>
            </a:r>
          </a:p>
          <a:p>
            <a:pPr marL="0" indent="0" algn="ctr">
              <a:spcBef>
                <a:spcPts val="0"/>
              </a:spcBef>
              <a:buFont typeface="Arial" panose="020B0604020202020204" pitchFamily="34" charset="0"/>
              <a:buNone/>
            </a:pPr>
            <a:r>
              <a:rPr lang="en-US" sz="1400" dirty="0">
                <a:solidFill>
                  <a:prstClr val="black">
                    <a:lumMod val="75000"/>
                    <a:lumOff val="25000"/>
                  </a:prstClr>
                </a:solidFill>
                <a:latin typeface="Century Gothic" panose="020F0302020204030204"/>
              </a:rPr>
              <a:t>Scientist</a:t>
            </a:r>
          </a:p>
        </p:txBody>
      </p:sp>
      <p:sp>
        <p:nvSpPr>
          <p:cNvPr id="57" name="Content Placeholder 3">
            <a:extLst>
              <a:ext uri="{FF2B5EF4-FFF2-40B4-BE49-F238E27FC236}">
                <a16:creationId xmlns:a16="http://schemas.microsoft.com/office/drawing/2014/main" id="{95D0602E-8CC0-4331-B0F0-F1C589E8E2A7}"/>
              </a:ext>
            </a:extLst>
          </p:cNvPr>
          <p:cNvSpPr txBox="1">
            <a:spLocks/>
          </p:cNvSpPr>
          <p:nvPr/>
        </p:nvSpPr>
        <p:spPr>
          <a:xfrm>
            <a:off x="3220338" y="3877164"/>
            <a:ext cx="1627724" cy="8200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dirty="0">
                <a:solidFill>
                  <a:prstClr val="black">
                    <a:lumMod val="75000"/>
                    <a:lumOff val="25000"/>
                  </a:prstClr>
                </a:solidFill>
                <a:latin typeface="Century Gothic" panose="020F0302020204030204"/>
              </a:rPr>
              <a:t>Karen Allsbrook</a:t>
            </a:r>
          </a:p>
          <a:p>
            <a:pPr marL="0" indent="0" algn="ctr">
              <a:spcBef>
                <a:spcPts val="0"/>
              </a:spcBef>
              <a:buFont typeface="Arial" panose="020B0604020202020204" pitchFamily="34" charset="0"/>
              <a:buNone/>
            </a:pPr>
            <a:r>
              <a:rPr lang="en-US" sz="1400" dirty="0">
                <a:solidFill>
                  <a:prstClr val="black">
                    <a:lumMod val="75000"/>
                    <a:lumOff val="25000"/>
                  </a:prstClr>
                </a:solidFill>
                <a:latin typeface="Century Gothic" panose="020F0302020204030204"/>
              </a:rPr>
              <a:t>Business Manager</a:t>
            </a:r>
          </a:p>
        </p:txBody>
      </p:sp>
      <p:sp>
        <p:nvSpPr>
          <p:cNvPr id="58" name="Content Placeholder 3">
            <a:extLst>
              <a:ext uri="{FF2B5EF4-FFF2-40B4-BE49-F238E27FC236}">
                <a16:creationId xmlns:a16="http://schemas.microsoft.com/office/drawing/2014/main" id="{43711113-40BD-4D0C-A39B-DDD469ACAC73}"/>
              </a:ext>
            </a:extLst>
          </p:cNvPr>
          <p:cNvSpPr txBox="1">
            <a:spLocks/>
          </p:cNvSpPr>
          <p:nvPr/>
        </p:nvSpPr>
        <p:spPr>
          <a:xfrm>
            <a:off x="4960521" y="5711442"/>
            <a:ext cx="1704311" cy="8200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dirty="0">
                <a:solidFill>
                  <a:prstClr val="black">
                    <a:lumMod val="75000"/>
                    <a:lumOff val="25000"/>
                  </a:prstClr>
                </a:solidFill>
                <a:latin typeface="Century Gothic" panose="020F0302020204030204"/>
              </a:rPr>
              <a:t>Amanda Clayton</a:t>
            </a:r>
          </a:p>
          <a:p>
            <a:pPr marL="0" indent="0" algn="ctr">
              <a:spcBef>
                <a:spcPts val="0"/>
              </a:spcBef>
              <a:buFont typeface="Arial" panose="020B0604020202020204" pitchFamily="34" charset="0"/>
              <a:buNone/>
            </a:pPr>
            <a:r>
              <a:rPr lang="en-US" sz="1400" dirty="0">
                <a:solidFill>
                  <a:prstClr val="black">
                    <a:lumMod val="75000"/>
                    <a:lumOff val="25000"/>
                  </a:prstClr>
                </a:solidFill>
                <a:latin typeface="Century Gothic" panose="020F0302020204030204"/>
              </a:rPr>
              <a:t>Science </a:t>
            </a:r>
          </a:p>
          <a:p>
            <a:pPr marL="0" indent="0" algn="ctr">
              <a:spcBef>
                <a:spcPts val="0"/>
              </a:spcBef>
              <a:buFont typeface="Arial" panose="020B0604020202020204" pitchFamily="34" charset="0"/>
              <a:buNone/>
            </a:pPr>
            <a:r>
              <a:rPr lang="en-US" sz="1400" dirty="0">
                <a:solidFill>
                  <a:prstClr val="black">
                    <a:lumMod val="75000"/>
                    <a:lumOff val="25000"/>
                  </a:prstClr>
                </a:solidFill>
                <a:latin typeface="Century Gothic" panose="020F0302020204030204"/>
              </a:rPr>
              <a:t>Lead</a:t>
            </a:r>
            <a:endParaRPr lang="en-US" sz="1600" dirty="0">
              <a:solidFill>
                <a:prstClr val="black">
                  <a:lumMod val="75000"/>
                  <a:lumOff val="25000"/>
                </a:prstClr>
              </a:solidFill>
              <a:latin typeface="Century Gothic" panose="020F0302020204030204"/>
            </a:endParaRPr>
          </a:p>
        </p:txBody>
      </p:sp>
      <p:pic>
        <p:nvPicPr>
          <p:cNvPr id="59" name="Picture 58">
            <a:extLst>
              <a:ext uri="{FF2B5EF4-FFF2-40B4-BE49-F238E27FC236}">
                <a16:creationId xmlns:a16="http://schemas.microsoft.com/office/drawing/2014/main" id="{24C8F009-FC98-457C-A507-1FCA33AB96FA}"/>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3467460" y="2773482"/>
            <a:ext cx="1097839" cy="1097280"/>
          </a:xfrm>
          <a:prstGeom prst="ellipse">
            <a:avLst/>
          </a:prstGeom>
          <a:effectLst>
            <a:outerShdw blurRad="76200" dir="13500000" sy="23000" kx="1200000" algn="br" rotWithShape="0">
              <a:prstClr val="black">
                <a:alpha val="20000"/>
              </a:prstClr>
            </a:outerShdw>
          </a:effectLst>
        </p:spPr>
      </p:pic>
      <p:pic>
        <p:nvPicPr>
          <p:cNvPr id="60" name="Picture 59">
            <a:extLst>
              <a:ext uri="{FF2B5EF4-FFF2-40B4-BE49-F238E27FC236}">
                <a16:creationId xmlns:a16="http://schemas.microsoft.com/office/drawing/2014/main" id="{C6649083-12BF-4C8C-899F-0502C452D70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858463" y="2773482"/>
            <a:ext cx="1111035" cy="1097280"/>
          </a:xfrm>
          <a:prstGeom prst="ellipse">
            <a:avLst/>
          </a:prstGeom>
          <a:effectLst>
            <a:outerShdw blurRad="76200" dir="13500000" sy="23000" kx="1200000" algn="br" rotWithShape="0">
              <a:prstClr val="black">
                <a:alpha val="20000"/>
              </a:prstClr>
            </a:outerShdw>
          </a:effectLst>
        </p:spPr>
      </p:pic>
      <p:pic>
        <p:nvPicPr>
          <p:cNvPr id="61" name="Picture 60">
            <a:extLst>
              <a:ext uri="{FF2B5EF4-FFF2-40B4-BE49-F238E27FC236}">
                <a16:creationId xmlns:a16="http://schemas.microsoft.com/office/drawing/2014/main" id="{02DDE93A-84BE-4D66-BA04-D3B4C8739F6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912969" y="4594724"/>
            <a:ext cx="1083402" cy="1097280"/>
          </a:xfrm>
          <a:prstGeom prst="ellipse">
            <a:avLst/>
          </a:prstGeom>
          <a:ln>
            <a:noFill/>
          </a:ln>
          <a:effectLst>
            <a:outerShdw blurRad="76200" dir="13500000" sy="23000" kx="1200000" algn="br" rotWithShape="0">
              <a:prstClr val="black">
                <a:alpha val="20000"/>
              </a:prstClr>
            </a:outerShdw>
          </a:effectLst>
        </p:spPr>
      </p:pic>
      <p:sp>
        <p:nvSpPr>
          <p:cNvPr id="62" name="Content Placeholder 3">
            <a:extLst>
              <a:ext uri="{FF2B5EF4-FFF2-40B4-BE49-F238E27FC236}">
                <a16:creationId xmlns:a16="http://schemas.microsoft.com/office/drawing/2014/main" id="{4747D098-F5C4-4927-8D23-9E287FBA02F2}"/>
              </a:ext>
            </a:extLst>
          </p:cNvPr>
          <p:cNvSpPr txBox="1">
            <a:spLocks/>
          </p:cNvSpPr>
          <p:nvPr/>
        </p:nvSpPr>
        <p:spPr>
          <a:xfrm>
            <a:off x="4965196" y="3877164"/>
            <a:ext cx="1627724" cy="82000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dirty="0">
                <a:solidFill>
                  <a:prstClr val="black">
                    <a:lumMod val="75000"/>
                    <a:lumOff val="25000"/>
                  </a:prstClr>
                </a:solidFill>
                <a:latin typeface="Century Gothic" panose="020F0302020204030204"/>
              </a:rPr>
              <a:t>Stephanie Burke</a:t>
            </a:r>
          </a:p>
          <a:p>
            <a:pPr marL="0" indent="0" algn="ctr">
              <a:spcBef>
                <a:spcPts val="0"/>
              </a:spcBef>
              <a:buFont typeface="Arial" panose="020B0604020202020204" pitchFamily="34" charset="0"/>
              <a:buNone/>
            </a:pPr>
            <a:r>
              <a:rPr lang="en-US" sz="1400" dirty="0">
                <a:solidFill>
                  <a:prstClr val="black">
                    <a:lumMod val="75000"/>
                    <a:lumOff val="25000"/>
                  </a:prstClr>
                </a:solidFill>
                <a:latin typeface="Century Gothic" panose="020F0302020204030204"/>
              </a:rPr>
              <a:t>Operations Lead</a:t>
            </a:r>
          </a:p>
        </p:txBody>
      </p:sp>
      <p:pic>
        <p:nvPicPr>
          <p:cNvPr id="64" name="Picture 63" descr="A person smiling for the camera&#10;&#10;Description automatically generated with low confidence">
            <a:extLst>
              <a:ext uri="{FF2B5EF4-FFF2-40B4-BE49-F238E27FC236}">
                <a16:creationId xmlns:a16="http://schemas.microsoft.com/office/drawing/2014/main" id="{23EBF95E-EA73-4420-8266-0AB67D42C3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41343" y="4594724"/>
            <a:ext cx="1066800" cy="1115568"/>
          </a:xfrm>
          <a:prstGeom prst="ellipse">
            <a:avLst/>
          </a:prstGeom>
        </p:spPr>
      </p:pic>
      <p:sp>
        <p:nvSpPr>
          <p:cNvPr id="65" name="Content Placeholder 3">
            <a:extLst>
              <a:ext uri="{FF2B5EF4-FFF2-40B4-BE49-F238E27FC236}">
                <a16:creationId xmlns:a16="http://schemas.microsoft.com/office/drawing/2014/main" id="{0EFB368B-F3C8-469D-B737-F03B21FC4BF5}"/>
              </a:ext>
            </a:extLst>
          </p:cNvPr>
          <p:cNvSpPr txBox="1">
            <a:spLocks/>
          </p:cNvSpPr>
          <p:nvPr/>
        </p:nvSpPr>
        <p:spPr>
          <a:xfrm>
            <a:off x="3156593" y="5711442"/>
            <a:ext cx="1732680" cy="94084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dirty="0">
                <a:solidFill>
                  <a:prstClr val="black">
                    <a:lumMod val="75000"/>
                    <a:lumOff val="25000"/>
                  </a:prstClr>
                </a:solidFill>
                <a:latin typeface="Century Gothic" panose="020F0302020204030204"/>
              </a:rPr>
              <a:t>Lauren Childs-Gleason</a:t>
            </a:r>
          </a:p>
          <a:p>
            <a:pPr marL="0" indent="0" algn="ctr">
              <a:spcBef>
                <a:spcPts val="0"/>
              </a:spcBef>
              <a:buFont typeface="Arial" panose="020B0604020202020204" pitchFamily="34" charset="0"/>
              <a:buNone/>
            </a:pPr>
            <a:r>
              <a:rPr lang="en-US" sz="1400" dirty="0">
                <a:solidFill>
                  <a:prstClr val="black">
                    <a:lumMod val="75000"/>
                    <a:lumOff val="25000"/>
                  </a:prstClr>
                </a:solidFill>
                <a:latin typeface="Century Gothic" panose="020F0302020204030204"/>
              </a:rPr>
              <a:t>Science Manager</a:t>
            </a:r>
          </a:p>
        </p:txBody>
      </p:sp>
      <p:pic>
        <p:nvPicPr>
          <p:cNvPr id="66" name="Picture 65">
            <a:extLst>
              <a:ext uri="{FF2B5EF4-FFF2-40B4-BE49-F238E27FC236}">
                <a16:creationId xmlns:a16="http://schemas.microsoft.com/office/drawing/2014/main" id="{A6CC1C8F-41B7-4FE6-B205-84582106B4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209211" y="4594724"/>
            <a:ext cx="1100940" cy="1097280"/>
          </a:xfrm>
          <a:prstGeom prst="ellipse">
            <a:avLst/>
          </a:prstGeom>
          <a:effectLst>
            <a:outerShdw blurRad="76200" dir="13500000" sy="23000" kx="1200000" algn="br" rotWithShape="0">
              <a:prstClr val="black">
                <a:alpha val="20000"/>
              </a:prstClr>
            </a:outerShdw>
          </a:effectLst>
        </p:spPr>
      </p:pic>
      <p:sp>
        <p:nvSpPr>
          <p:cNvPr id="3" name="Rectangle 2">
            <a:extLst>
              <a:ext uri="{FF2B5EF4-FFF2-40B4-BE49-F238E27FC236}">
                <a16:creationId xmlns:a16="http://schemas.microsoft.com/office/drawing/2014/main" id="{2E5A5F02-DF29-4632-9DB3-59FBF1132EE3}"/>
              </a:ext>
            </a:extLst>
          </p:cNvPr>
          <p:cNvSpPr/>
          <p:nvPr/>
        </p:nvSpPr>
        <p:spPr>
          <a:xfrm>
            <a:off x="1241955" y="4547224"/>
            <a:ext cx="5618756" cy="1898151"/>
          </a:xfrm>
          <a:prstGeom prst="rect">
            <a:avLst/>
          </a:prstGeom>
          <a:noFill/>
          <a:ln w="19050">
            <a:solidFill>
              <a:srgbClr val="67EF2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08E91E3-40D2-4CB0-BE5D-ED4B0B61D86B}"/>
              </a:ext>
            </a:extLst>
          </p:cNvPr>
          <p:cNvSpPr/>
          <p:nvPr/>
        </p:nvSpPr>
        <p:spPr>
          <a:xfrm>
            <a:off x="1549325" y="2680964"/>
            <a:ext cx="3334362" cy="3971320"/>
          </a:xfrm>
          <a:prstGeom prst="rect">
            <a:avLst/>
          </a:prstGeom>
          <a:noFill/>
          <a:ln w="190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8D7919C-EA5A-4BAA-B7B3-1053FE6903A7}"/>
              </a:ext>
            </a:extLst>
          </p:cNvPr>
          <p:cNvSpPr/>
          <p:nvPr/>
        </p:nvSpPr>
        <p:spPr>
          <a:xfrm>
            <a:off x="5040517" y="2680964"/>
            <a:ext cx="1543967" cy="3971320"/>
          </a:xfrm>
          <a:prstGeom prst="rect">
            <a:avLst/>
          </a:prstGeom>
          <a:noFill/>
          <a:ln w="19050">
            <a:solidFill>
              <a:srgbClr val="5B9BD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020F9CE-71CC-478B-881F-A7036C75F24E}"/>
              </a:ext>
            </a:extLst>
          </p:cNvPr>
          <p:cNvSpPr txBox="1"/>
          <p:nvPr/>
        </p:nvSpPr>
        <p:spPr>
          <a:xfrm>
            <a:off x="6593963" y="2630143"/>
            <a:ext cx="1414170" cy="615553"/>
          </a:xfrm>
          <a:prstGeom prst="rect">
            <a:avLst/>
          </a:prstGeom>
          <a:noFill/>
        </p:spPr>
        <p:txBody>
          <a:bodyPr wrap="none" rtlCol="0">
            <a:spAutoFit/>
          </a:bodyPr>
          <a:lstStyle/>
          <a:p>
            <a:r>
              <a:rPr lang="en-US" i="1" dirty="0">
                <a:solidFill>
                  <a:srgbClr val="5B9BD5"/>
                </a:solidFill>
              </a:rPr>
              <a:t>SSAI </a:t>
            </a:r>
          </a:p>
          <a:p>
            <a:r>
              <a:rPr lang="en-US" sz="1600" i="1" dirty="0">
                <a:solidFill>
                  <a:srgbClr val="5B9BD5"/>
                </a:solidFill>
              </a:rPr>
              <a:t>Management</a:t>
            </a:r>
          </a:p>
        </p:txBody>
      </p:sp>
      <p:sp>
        <p:nvSpPr>
          <p:cNvPr id="27" name="TextBox 26">
            <a:extLst>
              <a:ext uri="{FF2B5EF4-FFF2-40B4-BE49-F238E27FC236}">
                <a16:creationId xmlns:a16="http://schemas.microsoft.com/office/drawing/2014/main" id="{56C2DBE8-4F5A-4FBB-857C-DD86E9F9A8E0}"/>
              </a:ext>
            </a:extLst>
          </p:cNvPr>
          <p:cNvSpPr txBox="1"/>
          <p:nvPr/>
        </p:nvSpPr>
        <p:spPr>
          <a:xfrm>
            <a:off x="22215" y="5838934"/>
            <a:ext cx="1179742" cy="646331"/>
          </a:xfrm>
          <a:prstGeom prst="rect">
            <a:avLst/>
          </a:prstGeom>
          <a:noFill/>
        </p:spPr>
        <p:txBody>
          <a:bodyPr wrap="square" rtlCol="0">
            <a:spAutoFit/>
          </a:bodyPr>
          <a:lstStyle/>
          <a:p>
            <a:pPr algn="r"/>
            <a:r>
              <a:rPr lang="en-US" i="1" dirty="0">
                <a:solidFill>
                  <a:srgbClr val="67EF21"/>
                </a:solidFill>
              </a:rPr>
              <a:t>Science Island</a:t>
            </a:r>
          </a:p>
        </p:txBody>
      </p:sp>
      <p:sp>
        <p:nvSpPr>
          <p:cNvPr id="28" name="TextBox 27">
            <a:extLst>
              <a:ext uri="{FF2B5EF4-FFF2-40B4-BE49-F238E27FC236}">
                <a16:creationId xmlns:a16="http://schemas.microsoft.com/office/drawing/2014/main" id="{ACF5817C-2D72-4402-9140-E5B57C5A3CB8}"/>
              </a:ext>
            </a:extLst>
          </p:cNvPr>
          <p:cNvSpPr txBox="1"/>
          <p:nvPr/>
        </p:nvSpPr>
        <p:spPr>
          <a:xfrm>
            <a:off x="-4120" y="2602813"/>
            <a:ext cx="1543967" cy="615553"/>
          </a:xfrm>
          <a:prstGeom prst="rect">
            <a:avLst/>
          </a:prstGeom>
          <a:noFill/>
        </p:spPr>
        <p:txBody>
          <a:bodyPr wrap="square" rtlCol="0">
            <a:spAutoFit/>
          </a:bodyPr>
          <a:lstStyle/>
          <a:p>
            <a:pPr algn="r"/>
            <a:r>
              <a:rPr lang="en-US" i="1" dirty="0">
                <a:solidFill>
                  <a:srgbClr val="FFC000"/>
                </a:solidFill>
              </a:rPr>
              <a:t>NASA </a:t>
            </a:r>
            <a:r>
              <a:rPr lang="en-US" sz="1600" i="1" dirty="0">
                <a:solidFill>
                  <a:srgbClr val="FFC000"/>
                </a:solidFill>
              </a:rPr>
              <a:t>Management</a:t>
            </a:r>
            <a:endParaRPr lang="en-US" i="1" dirty="0">
              <a:solidFill>
                <a:srgbClr val="FFC000"/>
              </a:solidFill>
            </a:endParaRPr>
          </a:p>
        </p:txBody>
      </p:sp>
      <p:grpSp>
        <p:nvGrpSpPr>
          <p:cNvPr id="31" name="Group 30">
            <a:extLst>
              <a:ext uri="{FF2B5EF4-FFF2-40B4-BE49-F238E27FC236}">
                <a16:creationId xmlns:a16="http://schemas.microsoft.com/office/drawing/2014/main" id="{EDBB3BEF-EC99-4386-9C2A-A550134D3802}"/>
              </a:ext>
            </a:extLst>
          </p:cNvPr>
          <p:cNvGrpSpPr/>
          <p:nvPr/>
        </p:nvGrpSpPr>
        <p:grpSpPr>
          <a:xfrm>
            <a:off x="6940707" y="204887"/>
            <a:ext cx="4851283" cy="1495260"/>
            <a:chOff x="1740410" y="5290691"/>
            <a:chExt cx="3861561" cy="1224999"/>
          </a:xfrm>
        </p:grpSpPr>
        <p:sp>
          <p:nvSpPr>
            <p:cNvPr id="32" name="Text Placeholder 5">
              <a:extLst>
                <a:ext uri="{FF2B5EF4-FFF2-40B4-BE49-F238E27FC236}">
                  <a16:creationId xmlns:a16="http://schemas.microsoft.com/office/drawing/2014/main" id="{8E436768-F849-421D-A6F2-3E99D0F199C9}"/>
                </a:ext>
              </a:extLst>
            </p:cNvPr>
            <p:cNvSpPr txBox="1">
              <a:spLocks/>
            </p:cNvSpPr>
            <p:nvPr/>
          </p:nvSpPr>
          <p:spPr>
            <a:xfrm>
              <a:off x="1740410" y="5307539"/>
              <a:ext cx="3861561" cy="1113454"/>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latin typeface="Century Gothic"/>
                </a:rPr>
                <a:t>They’re normal people too and you are welcome to reach out to them! You will have the opportunity to interact with them throughout the term!</a:t>
              </a:r>
              <a:endParaRPr lang="en-US" sz="1800" dirty="0"/>
            </a:p>
          </p:txBody>
        </p:sp>
        <p:sp>
          <p:nvSpPr>
            <p:cNvPr id="33" name="Rounded Rectangle 52">
              <a:extLst>
                <a:ext uri="{FF2B5EF4-FFF2-40B4-BE49-F238E27FC236}">
                  <a16:creationId xmlns:a16="http://schemas.microsoft.com/office/drawing/2014/main" id="{4DAD99DF-DECD-401A-862B-23D74C1A373E}"/>
                </a:ext>
              </a:extLst>
            </p:cNvPr>
            <p:cNvSpPr/>
            <p:nvPr/>
          </p:nvSpPr>
          <p:spPr>
            <a:xfrm>
              <a:off x="1740410" y="5290691"/>
              <a:ext cx="3861561" cy="1224999"/>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B820A87D-C0C9-4967-9A90-C55D52BE6A92}"/>
              </a:ext>
            </a:extLst>
          </p:cNvPr>
          <p:cNvGrpSpPr/>
          <p:nvPr/>
        </p:nvGrpSpPr>
        <p:grpSpPr>
          <a:xfrm>
            <a:off x="8290737" y="2850109"/>
            <a:ext cx="3253294" cy="3599507"/>
            <a:chOff x="8054987" y="2997237"/>
            <a:chExt cx="3253294" cy="3599507"/>
          </a:xfrm>
        </p:grpSpPr>
        <p:pic>
          <p:nvPicPr>
            <p:cNvPr id="54" name="Picture 2" descr="Image result for Danny mangosing">
              <a:extLst>
                <a:ext uri="{FF2B5EF4-FFF2-40B4-BE49-F238E27FC236}">
                  <a16:creationId xmlns:a16="http://schemas.microsoft.com/office/drawing/2014/main" id="{A9C2B31A-5361-440C-8FB3-79328720D85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954359" y="3435380"/>
              <a:ext cx="914400" cy="914400"/>
            </a:xfrm>
            <a:prstGeom prst="ellipse">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63" name="Content Placeholder 3">
              <a:extLst>
                <a:ext uri="{FF2B5EF4-FFF2-40B4-BE49-F238E27FC236}">
                  <a16:creationId xmlns:a16="http://schemas.microsoft.com/office/drawing/2014/main" id="{279FFA89-FFE5-4581-B92D-D2674169CF9F}"/>
                </a:ext>
              </a:extLst>
            </p:cNvPr>
            <p:cNvSpPr txBox="1">
              <a:spLocks/>
            </p:cNvSpPr>
            <p:nvPr/>
          </p:nvSpPr>
          <p:spPr>
            <a:xfrm>
              <a:off x="9634319" y="4386433"/>
              <a:ext cx="1554480" cy="64008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a:solidFill>
                    <a:prstClr val="black">
                      <a:lumMod val="75000"/>
                      <a:lumOff val="25000"/>
                    </a:prstClr>
                  </a:solidFill>
                  <a:latin typeface="Century Gothic" panose="020F0302020204030204"/>
                </a:rPr>
                <a:t>Danny Mangosing</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Web Developer &amp;</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Software Release</a:t>
              </a:r>
            </a:p>
          </p:txBody>
        </p:sp>
        <p:pic>
          <p:nvPicPr>
            <p:cNvPr id="68" name="Picture 2" descr="http://www.devpedia.developexchange.com/dp/images/0/09/Sean.jpg">
              <a:extLst>
                <a:ext uri="{FF2B5EF4-FFF2-40B4-BE49-F238E27FC236}">
                  <a16:creationId xmlns:a16="http://schemas.microsoft.com/office/drawing/2014/main" id="{8B74EF73-A870-4129-9985-679BA0B34DF5}"/>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8480579" y="5000607"/>
              <a:ext cx="908989" cy="914400"/>
            </a:xfrm>
            <a:prstGeom prst="ellipse">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69" name="Content Placeholder 3">
              <a:extLst>
                <a:ext uri="{FF2B5EF4-FFF2-40B4-BE49-F238E27FC236}">
                  <a16:creationId xmlns:a16="http://schemas.microsoft.com/office/drawing/2014/main" id="{5A2FA18E-42F3-4621-97B6-828AFDCDE21B}"/>
                </a:ext>
              </a:extLst>
            </p:cNvPr>
            <p:cNvSpPr txBox="1">
              <a:spLocks/>
            </p:cNvSpPr>
            <p:nvPr/>
          </p:nvSpPr>
          <p:spPr>
            <a:xfrm>
              <a:off x="8054987" y="5995596"/>
              <a:ext cx="1760172" cy="54864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a:solidFill>
                    <a:prstClr val="black">
                      <a:lumMod val="75000"/>
                      <a:lumOff val="25000"/>
                    </a:prstClr>
                  </a:solidFill>
                  <a:latin typeface="Century Gothic" panose="020F0302020204030204"/>
                </a:rPr>
                <a:t>Sean McCartney</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Software Carpentry &amp; Bhutan</a:t>
              </a:r>
            </a:p>
          </p:txBody>
        </p:sp>
        <p:pic>
          <p:nvPicPr>
            <p:cNvPr id="1026" name="Picture 2" descr="Profile photo of Shanise Hunter">
              <a:extLst>
                <a:ext uri="{FF2B5EF4-FFF2-40B4-BE49-F238E27FC236}">
                  <a16:creationId xmlns:a16="http://schemas.microsoft.com/office/drawing/2014/main" id="{EE15F8C5-B3C7-4272-AA21-FE87FB6758D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954359" y="5000607"/>
              <a:ext cx="914400" cy="914400"/>
            </a:xfrm>
            <a:prstGeom prst="ellipse">
              <a:avLst/>
            </a:prstGeom>
            <a:noFill/>
            <a:extLst>
              <a:ext uri="{909E8E84-426E-40DD-AFC4-6F175D3DCCD1}">
                <a14:hiddenFill xmlns:a14="http://schemas.microsoft.com/office/drawing/2010/main">
                  <a:solidFill>
                    <a:srgbClr val="FFFFFF"/>
                  </a:solidFill>
                </a14:hiddenFill>
              </a:ext>
            </a:extLst>
          </p:spPr>
        </p:pic>
        <p:sp>
          <p:nvSpPr>
            <p:cNvPr id="22" name="Content Placeholder 3">
              <a:extLst>
                <a:ext uri="{FF2B5EF4-FFF2-40B4-BE49-F238E27FC236}">
                  <a16:creationId xmlns:a16="http://schemas.microsoft.com/office/drawing/2014/main" id="{83151286-84C0-4FE9-8616-8B8E0D98057D}"/>
                </a:ext>
              </a:extLst>
            </p:cNvPr>
            <p:cNvSpPr txBox="1">
              <a:spLocks/>
            </p:cNvSpPr>
            <p:nvPr/>
          </p:nvSpPr>
          <p:spPr>
            <a:xfrm>
              <a:off x="9670735" y="5995596"/>
              <a:ext cx="1481649" cy="4572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a:solidFill>
                    <a:prstClr val="black">
                      <a:lumMod val="75000"/>
                      <a:lumOff val="25000"/>
                    </a:prstClr>
                  </a:solidFill>
                  <a:latin typeface="Century Gothic" panose="020F0302020204030204"/>
                </a:rPr>
                <a:t>Shanise Hunter</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Graphic Designer</a:t>
              </a:r>
            </a:p>
          </p:txBody>
        </p:sp>
        <p:sp>
          <p:nvSpPr>
            <p:cNvPr id="29" name="TextBox 28">
              <a:extLst>
                <a:ext uri="{FF2B5EF4-FFF2-40B4-BE49-F238E27FC236}">
                  <a16:creationId xmlns:a16="http://schemas.microsoft.com/office/drawing/2014/main" id="{AD3CF3C7-FFE1-479F-95E7-66033C5E14A2}"/>
                </a:ext>
              </a:extLst>
            </p:cNvPr>
            <p:cNvSpPr txBox="1"/>
            <p:nvPr/>
          </p:nvSpPr>
          <p:spPr>
            <a:xfrm>
              <a:off x="8473769" y="2997237"/>
              <a:ext cx="2440092" cy="400110"/>
            </a:xfrm>
            <a:prstGeom prst="rect">
              <a:avLst/>
            </a:prstGeom>
            <a:noFill/>
          </p:spPr>
          <p:txBody>
            <a:bodyPr wrap="none" rtlCol="0">
              <a:spAutoFit/>
            </a:bodyPr>
            <a:lstStyle/>
            <a:p>
              <a:r>
                <a:rPr lang="en-US" sz="2000" i="1" dirty="0">
                  <a:solidFill>
                    <a:srgbClr val="6A7278"/>
                  </a:solidFill>
                </a:rPr>
                <a:t>NPO Support Team</a:t>
              </a:r>
            </a:p>
          </p:txBody>
        </p:sp>
        <p:sp>
          <p:nvSpPr>
            <p:cNvPr id="34" name="Content Placeholder 3">
              <a:extLst>
                <a:ext uri="{FF2B5EF4-FFF2-40B4-BE49-F238E27FC236}">
                  <a16:creationId xmlns:a16="http://schemas.microsoft.com/office/drawing/2014/main" id="{D7B8532A-0CE0-468F-A0A8-ADC89E570B4B}"/>
                </a:ext>
              </a:extLst>
            </p:cNvPr>
            <p:cNvSpPr txBox="1">
              <a:spLocks/>
            </p:cNvSpPr>
            <p:nvPr/>
          </p:nvSpPr>
          <p:spPr>
            <a:xfrm>
              <a:off x="8340713" y="4386433"/>
              <a:ext cx="1188720" cy="4572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err="1">
                  <a:solidFill>
                    <a:prstClr val="black">
                      <a:lumMod val="75000"/>
                      <a:lumOff val="25000"/>
                    </a:prstClr>
                  </a:solidFill>
                  <a:latin typeface="Century Gothic" panose="020F0302020204030204"/>
                </a:rPr>
                <a:t>Jolana</a:t>
              </a:r>
              <a:r>
                <a:rPr lang="en-US" sz="1200" b="1" dirty="0">
                  <a:solidFill>
                    <a:prstClr val="black">
                      <a:lumMod val="75000"/>
                      <a:lumOff val="25000"/>
                    </a:prstClr>
                  </a:solidFill>
                  <a:latin typeface="Century Gothic" panose="020F0302020204030204"/>
                </a:rPr>
                <a:t> Davis</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SSAI HR</a:t>
              </a:r>
            </a:p>
          </p:txBody>
        </p:sp>
        <p:pic>
          <p:nvPicPr>
            <p:cNvPr id="35" name="Picture 2">
              <a:extLst>
                <a:ext uri="{FF2B5EF4-FFF2-40B4-BE49-F238E27FC236}">
                  <a16:creationId xmlns:a16="http://schemas.microsoft.com/office/drawing/2014/main" id="{787E3507-E68E-4685-A361-F4B8F4610AC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l="100" r="100"/>
            <a:stretch/>
          </p:blipFill>
          <p:spPr bwMode="auto">
            <a:xfrm>
              <a:off x="8477873" y="3470667"/>
              <a:ext cx="914400" cy="914400"/>
            </a:xfrm>
            <a:prstGeom prst="ellipse">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36" name="Rectangle 35">
              <a:extLst>
                <a:ext uri="{FF2B5EF4-FFF2-40B4-BE49-F238E27FC236}">
                  <a16:creationId xmlns:a16="http://schemas.microsoft.com/office/drawing/2014/main" id="{E7531225-2E9A-4FBF-8273-FE9937528D9F}"/>
                </a:ext>
              </a:extLst>
            </p:cNvPr>
            <p:cNvSpPr/>
            <p:nvPr/>
          </p:nvSpPr>
          <p:spPr>
            <a:xfrm>
              <a:off x="8079349" y="2997238"/>
              <a:ext cx="3228932" cy="3599506"/>
            </a:xfrm>
            <a:prstGeom prst="rect">
              <a:avLst/>
            </a:prstGeom>
            <a:noFill/>
            <a:ln w="19050">
              <a:solidFill>
                <a:srgbClr val="6A727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6541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The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18E9C"/>
        </a:solidFill>
        <a:ln w="9207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ervir Highlights_20191028" id="{A7FD4D31-B20B-B74B-82AF-C8AC2278C00A}" vid="{03EC6B61-F944-B646-B827-3DC62659C5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137B7158B5884495B75C774E6EAA67" ma:contentTypeVersion="12" ma:contentTypeDescription="Create a new document." ma:contentTypeScope="" ma:versionID="5e7b20921abae08b3fd7932cda7a1f89">
  <xsd:schema xmlns:xsd="http://www.w3.org/2001/XMLSchema" xmlns:xs="http://www.w3.org/2001/XMLSchema" xmlns:p="http://schemas.microsoft.com/office/2006/metadata/properties" xmlns:ns2="21e6a8e8-1dff-48a6-ab9b-8d556c6946c0" xmlns:ns3="7df78d0b-135a-4de7-9166-7c181cd87fb4" targetNamespace="http://schemas.microsoft.com/office/2006/metadata/properties" ma:root="true" ma:fieldsID="b867505f7651fa3182d86d8975d876a8" ns2:_="" ns3:_="">
    <xsd:import namespace="21e6a8e8-1dff-48a6-ab9b-8d556c6946c0"/>
    <xsd:import namespace="7df78d0b-135a-4de7-9166-7c181cd87f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6a8e8-1dff-48a6-ab9b-8d556c6946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f78d0b-135a-4de7-9166-7c181cd87fb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3DA57C-E3EE-47B5-B411-8A1006B9BB0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17090E6-71FB-4673-8772-4E3469BFEE0C}">
  <ds:schemaRefs>
    <ds:schemaRef ds:uri="http://schemas.microsoft.com/sharepoint/v3/contenttype/forms"/>
  </ds:schemaRefs>
</ds:datastoreItem>
</file>

<file path=customXml/itemProps3.xml><?xml version="1.0" encoding="utf-8"?>
<ds:datastoreItem xmlns:ds="http://schemas.openxmlformats.org/officeDocument/2006/customXml" ds:itemID="{E7850320-DC68-42E0-BA78-2D38FA8369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e6a8e8-1dff-48a6-ab9b-8d556c6946c0"/>
    <ds:schemaRef ds:uri="7df78d0b-135a-4de7-9166-7c181cd87f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1_Theme2</Template>
  <TotalTime>11988</TotalTime>
  <Words>1587</Words>
  <Application>Microsoft Office PowerPoint</Application>
  <PresentationFormat>Widescreen</PresentationFormat>
  <Paragraphs>306</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Century Gothic</vt:lpstr>
      <vt:lpstr>Georgia</vt:lpstr>
      <vt:lpstr>Webdings</vt:lpstr>
      <vt:lpstr>Wingdings 2</vt:lpstr>
      <vt:lpstr>1_Theme2</vt:lpstr>
      <vt:lpstr>PowerPoint Presentation</vt:lpstr>
      <vt:lpstr>ABOUT DEVELOP</vt:lpstr>
      <vt:lpstr>ABOUT DEVELOP</vt:lpstr>
      <vt:lpstr>ABOUT DEVELOP</vt:lpstr>
      <vt:lpstr>ABOUT DEVELOP</vt:lpstr>
      <vt:lpstr>ABOUT DEVELOP</vt:lpstr>
      <vt:lpstr>PowerPoint Presentation</vt:lpstr>
      <vt:lpstr>ABOUT DEVELOP</vt:lpstr>
      <vt:lpstr>ABOUT DEVELOP</vt:lpstr>
      <vt:lpstr>ABOUT DEVELOP</vt:lpstr>
      <vt:lpstr>PowerPoint Presentation</vt:lpstr>
      <vt:lpstr>ABOUT DEVELOP</vt:lpstr>
      <vt:lpstr>ABOUT DEVELOP</vt:lpstr>
      <vt:lpstr>ABOUT DEVELOP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Dina Rosenblatt</dc:creator>
  <cp:lastModifiedBy>Clayton, Amanda L. (LARC-E3)[SSAI DEVELOP]</cp:lastModifiedBy>
  <cp:revision>230</cp:revision>
  <dcterms:created xsi:type="dcterms:W3CDTF">2019-10-30T16:09:36Z</dcterms:created>
  <dcterms:modified xsi:type="dcterms:W3CDTF">2022-06-06T01:00:17Z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0x010100AA137B7158B5884495B75C774E6EAA67</vt:lpwstr>
  </property>
</Properties>
</file>