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0"/>
  </p:notesMasterIdLst>
  <p:sldIdLst>
    <p:sldId id="321" r:id="rId5"/>
    <p:sldId id="311" r:id="rId6"/>
    <p:sldId id="315" r:id="rId7"/>
    <p:sldId id="314" r:id="rId8"/>
    <p:sldId id="313" r:id="rId9"/>
    <p:sldId id="329" r:id="rId10"/>
    <p:sldId id="343" r:id="rId11"/>
    <p:sldId id="342" r:id="rId12"/>
    <p:sldId id="346" r:id="rId13"/>
    <p:sldId id="333" r:id="rId14"/>
    <p:sldId id="350" r:id="rId15"/>
    <p:sldId id="349" r:id="rId16"/>
    <p:sldId id="338" r:id="rId17"/>
    <p:sldId id="345" r:id="rId18"/>
    <p:sldId id="347" r:id="rId19"/>
    <p:sldId id="332" r:id="rId20"/>
    <p:sldId id="351" r:id="rId21"/>
    <p:sldId id="323" r:id="rId22"/>
    <p:sldId id="339" r:id="rId23"/>
    <p:sldId id="352" r:id="rId24"/>
    <p:sldId id="325" r:id="rId25"/>
    <p:sldId id="336" r:id="rId26"/>
    <p:sldId id="324" r:id="rId27"/>
    <p:sldId id="328" r:id="rId28"/>
    <p:sldId id="348" r:id="rId29"/>
  </p:sldIdLst>
  <p:sldSz cx="12192000" cy="6858000"/>
  <p:notesSz cx="6858000" cy="1800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helby Ingram" initials="SI" lastIdx="8" clrIdx="6">
    <p:extLst>
      <p:ext uri="{19B8F6BF-5375-455C-9EA6-DF929625EA0E}">
        <p15:presenceInfo xmlns:p15="http://schemas.microsoft.com/office/powerpoint/2012/main" userId="S::shelby.ingram@ssaihq.com::ed753731-4535-450d-b397-52ea87a2d985" providerId="AD"/>
      </p:ext>
    </p:extLst>
  </p:cmAuthor>
  <p:cmAuthor id="1" name="Taylor Orcutt" initials="TO" lastIdx="1" clrIdx="0">
    <p:extLst>
      <p:ext uri="{19B8F6BF-5375-455C-9EA6-DF929625EA0E}">
        <p15:presenceInfo xmlns:p15="http://schemas.microsoft.com/office/powerpoint/2012/main" userId="S::taylor.orcutt@ssaihq.com::9c522265-5e26-421d-84b0-d92e58f8b39e" providerId="AD"/>
      </p:ext>
    </p:extLst>
  </p:cmAuthor>
  <p:cmAuthor id="8" name="Danielle Ruffe" initials="DR" lastIdx="1" clrIdx="7">
    <p:extLst>
      <p:ext uri="{19B8F6BF-5375-455C-9EA6-DF929625EA0E}">
        <p15:presenceInfo xmlns:p15="http://schemas.microsoft.com/office/powerpoint/2012/main" userId="S::danielle.ruffe@ssaihq.com::0db90876-0449-45f4-9de4-db8e14dd5619" providerId="AD"/>
      </p:ext>
    </p:extLst>
  </p:cmAuthor>
  <p:cmAuthor id="2" name="Taylor Orcutt" initials="TO [2]" lastIdx="5" clrIdx="1">
    <p:extLst>
      <p:ext uri="{19B8F6BF-5375-455C-9EA6-DF929625EA0E}">
        <p15:presenceInfo xmlns:p15="http://schemas.microsoft.com/office/powerpoint/2012/main" userId="Taylor Orcutt" providerId="None"/>
      </p:ext>
    </p:extLst>
  </p:cmAuthor>
  <p:cmAuthor id="9" name="Liana Solis" initials="LS" lastIdx="1" clrIdx="8">
    <p:extLst>
      <p:ext uri="{19B8F6BF-5375-455C-9EA6-DF929625EA0E}">
        <p15:presenceInfo xmlns:p15="http://schemas.microsoft.com/office/powerpoint/2012/main" userId="Liana Solis" providerId="None"/>
      </p:ext>
    </p:extLst>
  </p:cmAuthor>
  <p:cmAuthor id="3" name="Ani Matevosian" initials="AM" lastIdx="2" clrIdx="2">
    <p:extLst>
      <p:ext uri="{19B8F6BF-5375-455C-9EA6-DF929625EA0E}">
        <p15:presenceInfo xmlns:p15="http://schemas.microsoft.com/office/powerpoint/2012/main" userId="S::ani.matevosian@ssaihq.com::507e425a-58e9-4800-b002-2362fcfa84af" providerId="AD"/>
      </p:ext>
    </p:extLst>
  </p:cmAuthor>
  <p:cmAuthor id="4" name="Torres Perez, Juan Luis. (ARC-SGE)[Bay Area Environmental Research Institute]" initials="TPJL(AERI" lastIdx="12" clrIdx="3">
    <p:extLst>
      <p:ext uri="{19B8F6BF-5375-455C-9EA6-DF929625EA0E}">
        <p15:presenceInfo xmlns:p15="http://schemas.microsoft.com/office/powerpoint/2012/main" userId="S::jtorresp@ndc.nasa.gov::432760a8-74f1-4a7a-8a79-72e268ba2200" providerId="AD"/>
      </p:ext>
    </p:extLst>
  </p:cmAuthor>
  <p:cmAuthor id="5" name="Gina Cova" initials="GC" lastIdx="22" clrIdx="4">
    <p:extLst>
      <p:ext uri="{19B8F6BF-5375-455C-9EA6-DF929625EA0E}">
        <p15:presenceInfo xmlns:p15="http://schemas.microsoft.com/office/powerpoint/2012/main" userId="S::gina.cova@ssaihq.com::beb64e5a-cf60-4d8a-b58f-f7de3c5d32c8" providerId="AD"/>
      </p:ext>
    </p:extLst>
  </p:cmAuthor>
  <p:cmAuthor id="6" name="Zachary Bengtsson" initials="ZB" lastIdx="13" clrIdx="5">
    <p:extLst>
      <p:ext uri="{19B8F6BF-5375-455C-9EA6-DF929625EA0E}">
        <p15:presenceInfo xmlns:p15="http://schemas.microsoft.com/office/powerpoint/2012/main" userId="S::zachary.bengtsson@ssaihq.com::166dca40-ac4b-41ee-a243-5e19896d54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BC8A"/>
    <a:srgbClr val="904D99"/>
    <a:srgbClr val="707B7E"/>
    <a:srgbClr val="004346"/>
    <a:srgbClr val="3926F2"/>
    <a:srgbClr val="E7E6E6"/>
    <a:srgbClr val="FFFFFF"/>
    <a:srgbClr val="09BCBA"/>
    <a:srgbClr val="6D88AC"/>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425529-126D-403F-818E-37E3D77C0B29}" v="565" dt="2020-07-28T22:31:51.953"/>
    <p1510:client id="{70CAD41D-F946-ED21-ECD6-5B2C2D6B93B0}" v="1" dt="2020-07-28T22:38:53.493"/>
    <p1510:client id="{92D86933-8F05-480D-B294-541A7C364E45}" v="1" dt="2020-07-28T22:43:34.054"/>
    <p1510:client id="{EA6965BF-4630-ED42-A32B-86091019728E}" v="1345" dt="2020-07-28T22:36:53.8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7"/>
  </p:normalViewPr>
  <p:slideViewPr>
    <p:cSldViewPr snapToGrid="0">
      <p:cViewPr varScale="1">
        <p:scale>
          <a:sx n="106" d="100"/>
          <a:sy n="106" d="100"/>
        </p:scale>
        <p:origin x="69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iana\Documents\NASA_DEVELOP\PlumeHeightProject\Narrowed_to_PNW\Master_PlumeTable_Graphs_200714.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2884442526876"/>
          <c:y val="7.9045200063556753E-2"/>
          <c:w val="0.83958896302926267"/>
          <c:h val="0.78648448523568559"/>
        </c:manualLayout>
      </c:layout>
      <c:scatterChart>
        <c:scatterStyle val="lineMarker"/>
        <c:varyColors val="0"/>
        <c:ser>
          <c:idx val="0"/>
          <c:order val="0"/>
          <c:tx>
            <c:v>British Columbia</c:v>
          </c:tx>
          <c:spPr>
            <a:ln w="25400" cap="rnd">
              <a:noFill/>
              <a:round/>
            </a:ln>
            <a:effectLst/>
          </c:spPr>
          <c:marker>
            <c:symbol val="circle"/>
            <c:size val="5"/>
            <c:spPr>
              <a:solidFill>
                <a:schemeClr val="accent1"/>
              </a:solidFill>
              <a:ln w="9525">
                <a:solidFill>
                  <a:schemeClr val="accent1"/>
                </a:solidFill>
              </a:ln>
              <a:effectLst/>
            </c:spPr>
          </c:marker>
          <c:trendline>
            <c:spPr>
              <a:ln w="31750" cap="rnd">
                <a:solidFill>
                  <a:schemeClr val="accent1"/>
                </a:solidFill>
                <a:prstDash val="solid"/>
              </a:ln>
              <a:effectLst/>
            </c:spPr>
            <c:trendlineType val="linear"/>
            <c:dispRSqr val="1"/>
            <c:dispEq val="1"/>
            <c:trendlineLbl>
              <c:layout>
                <c:manualLayout>
                  <c:x val="0.23219483694675153"/>
                  <c:y val="-0.19607306756108991"/>
                </c:manualLayout>
              </c:layout>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Garamond" panose="02020404030301010803" pitchFamily="18" charset="0"/>
                        <a:ea typeface="+mn-ea"/>
                        <a:cs typeface="+mn-cs"/>
                      </a:defRPr>
                    </a:pPr>
                    <a:r>
                      <a:rPr lang="en-US" sz="1400" baseline="0">
                        <a:latin typeface="Garamond" panose="02020404030301010803" pitchFamily="18" charset="0"/>
                      </a:rPr>
                      <a:t>R² = 0.2424</a:t>
                    </a:r>
                  </a:p>
                </c:rich>
              </c:tx>
              <c:numFmt formatCode="General" sourceLinked="0"/>
              <c:spPr>
                <a:noFill/>
                <a:ln w="12700">
                  <a:solidFill>
                    <a:schemeClr val="accent1"/>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rendlineLbl>
          </c:trendline>
          <c:xVal>
            <c:numRef>
              <c:f>GoodQ_AllF_AllL!$G$4:$G$130</c:f>
              <c:numCache>
                <c:formatCode>General</c:formatCode>
                <c:ptCount val="86"/>
                <c:pt idx="0">
                  <c:v>287</c:v>
                </c:pt>
                <c:pt idx="1">
                  <c:v>3567</c:v>
                </c:pt>
                <c:pt idx="2">
                  <c:v>102</c:v>
                </c:pt>
                <c:pt idx="3">
                  <c:v>858</c:v>
                </c:pt>
                <c:pt idx="4">
                  <c:v>127</c:v>
                </c:pt>
                <c:pt idx="5">
                  <c:v>56</c:v>
                </c:pt>
                <c:pt idx="6">
                  <c:v>509</c:v>
                </c:pt>
                <c:pt idx="7">
                  <c:v>79</c:v>
                </c:pt>
                <c:pt idx="8">
                  <c:v>45</c:v>
                </c:pt>
                <c:pt idx="9">
                  <c:v>109</c:v>
                </c:pt>
                <c:pt idx="10">
                  <c:v>546</c:v>
                </c:pt>
                <c:pt idx="11">
                  <c:v>228</c:v>
                </c:pt>
                <c:pt idx="12">
                  <c:v>558</c:v>
                </c:pt>
                <c:pt idx="13">
                  <c:v>302</c:v>
                </c:pt>
                <c:pt idx="14">
                  <c:v>448</c:v>
                </c:pt>
                <c:pt idx="15">
                  <c:v>1260</c:v>
                </c:pt>
                <c:pt idx="16">
                  <c:v>660</c:v>
                </c:pt>
                <c:pt idx="17">
                  <c:v>297</c:v>
                </c:pt>
                <c:pt idx="18">
                  <c:v>334</c:v>
                </c:pt>
                <c:pt idx="19">
                  <c:v>4640</c:v>
                </c:pt>
                <c:pt idx="20">
                  <c:v>1796</c:v>
                </c:pt>
                <c:pt idx="21">
                  <c:v>27</c:v>
                </c:pt>
                <c:pt idx="22">
                  <c:v>309</c:v>
                </c:pt>
                <c:pt idx="23">
                  <c:v>1725</c:v>
                </c:pt>
                <c:pt idx="24">
                  <c:v>976</c:v>
                </c:pt>
                <c:pt idx="25">
                  <c:v>31</c:v>
                </c:pt>
                <c:pt idx="26">
                  <c:v>47</c:v>
                </c:pt>
                <c:pt idx="27">
                  <c:v>549</c:v>
                </c:pt>
                <c:pt idx="28">
                  <c:v>786</c:v>
                </c:pt>
                <c:pt idx="29">
                  <c:v>51</c:v>
                </c:pt>
                <c:pt idx="30">
                  <c:v>452</c:v>
                </c:pt>
                <c:pt idx="31">
                  <c:v>144</c:v>
                </c:pt>
                <c:pt idx="32">
                  <c:v>597</c:v>
                </c:pt>
                <c:pt idx="33">
                  <c:v>545</c:v>
                </c:pt>
                <c:pt idx="34">
                  <c:v>271</c:v>
                </c:pt>
                <c:pt idx="35">
                  <c:v>130</c:v>
                </c:pt>
                <c:pt idx="36">
                  <c:v>198</c:v>
                </c:pt>
                <c:pt idx="37">
                  <c:v>325</c:v>
                </c:pt>
                <c:pt idx="38">
                  <c:v>388</c:v>
                </c:pt>
                <c:pt idx="39">
                  <c:v>164</c:v>
                </c:pt>
                <c:pt idx="40">
                  <c:v>253</c:v>
                </c:pt>
                <c:pt idx="41">
                  <c:v>1100</c:v>
                </c:pt>
                <c:pt idx="42">
                  <c:v>453</c:v>
                </c:pt>
                <c:pt idx="43">
                  <c:v>12</c:v>
                </c:pt>
                <c:pt idx="44">
                  <c:v>6728</c:v>
                </c:pt>
                <c:pt idx="45">
                  <c:v>6</c:v>
                </c:pt>
                <c:pt idx="46">
                  <c:v>999</c:v>
                </c:pt>
                <c:pt idx="47">
                  <c:v>97</c:v>
                </c:pt>
                <c:pt idx="48">
                  <c:v>266</c:v>
                </c:pt>
                <c:pt idx="49">
                  <c:v>53</c:v>
                </c:pt>
                <c:pt idx="50">
                  <c:v>190</c:v>
                </c:pt>
                <c:pt idx="51">
                  <c:v>1519</c:v>
                </c:pt>
                <c:pt idx="52">
                  <c:v>8</c:v>
                </c:pt>
                <c:pt idx="53">
                  <c:v>973</c:v>
                </c:pt>
                <c:pt idx="54">
                  <c:v>1077</c:v>
                </c:pt>
                <c:pt idx="55">
                  <c:v>743</c:v>
                </c:pt>
                <c:pt idx="56">
                  <c:v>198</c:v>
                </c:pt>
                <c:pt idx="57">
                  <c:v>280</c:v>
                </c:pt>
                <c:pt idx="58">
                  <c:v>351</c:v>
                </c:pt>
                <c:pt idx="59">
                  <c:v>353</c:v>
                </c:pt>
                <c:pt idx="60">
                  <c:v>221</c:v>
                </c:pt>
                <c:pt idx="61">
                  <c:v>81</c:v>
                </c:pt>
                <c:pt idx="62">
                  <c:v>5866</c:v>
                </c:pt>
                <c:pt idx="63">
                  <c:v>156</c:v>
                </c:pt>
                <c:pt idx="64">
                  <c:v>1744</c:v>
                </c:pt>
                <c:pt idx="65">
                  <c:v>960</c:v>
                </c:pt>
                <c:pt idx="66">
                  <c:v>333</c:v>
                </c:pt>
                <c:pt idx="67">
                  <c:v>1011</c:v>
                </c:pt>
                <c:pt idx="68">
                  <c:v>652</c:v>
                </c:pt>
                <c:pt idx="69">
                  <c:v>4988</c:v>
                </c:pt>
                <c:pt idx="70">
                  <c:v>155</c:v>
                </c:pt>
                <c:pt idx="71">
                  <c:v>419</c:v>
                </c:pt>
                <c:pt idx="72">
                  <c:v>1025</c:v>
                </c:pt>
                <c:pt idx="73">
                  <c:v>184</c:v>
                </c:pt>
                <c:pt idx="74">
                  <c:v>646</c:v>
                </c:pt>
                <c:pt idx="75">
                  <c:v>713</c:v>
                </c:pt>
                <c:pt idx="76">
                  <c:v>7377</c:v>
                </c:pt>
                <c:pt idx="77">
                  <c:v>771</c:v>
                </c:pt>
                <c:pt idx="78">
                  <c:v>33</c:v>
                </c:pt>
                <c:pt idx="79">
                  <c:v>217</c:v>
                </c:pt>
                <c:pt idx="80">
                  <c:v>3794</c:v>
                </c:pt>
                <c:pt idx="81">
                  <c:v>328</c:v>
                </c:pt>
                <c:pt idx="82">
                  <c:v>223</c:v>
                </c:pt>
                <c:pt idx="83">
                  <c:v>40</c:v>
                </c:pt>
                <c:pt idx="84">
                  <c:v>4913</c:v>
                </c:pt>
                <c:pt idx="85">
                  <c:v>417</c:v>
                </c:pt>
              </c:numCache>
            </c:numRef>
          </c:xVal>
          <c:yVal>
            <c:numRef>
              <c:f>GoodQ_AllF_AllL!$H$4:$H$130</c:f>
              <c:numCache>
                <c:formatCode>General</c:formatCode>
                <c:ptCount val="86"/>
                <c:pt idx="0">
                  <c:v>819</c:v>
                </c:pt>
                <c:pt idx="1">
                  <c:v>2292</c:v>
                </c:pt>
                <c:pt idx="2">
                  <c:v>1136</c:v>
                </c:pt>
                <c:pt idx="3">
                  <c:v>1615</c:v>
                </c:pt>
                <c:pt idx="4">
                  <c:v>1445</c:v>
                </c:pt>
                <c:pt idx="5">
                  <c:v>1409</c:v>
                </c:pt>
                <c:pt idx="6">
                  <c:v>1490</c:v>
                </c:pt>
                <c:pt idx="7">
                  <c:v>839</c:v>
                </c:pt>
                <c:pt idx="8">
                  <c:v>2429</c:v>
                </c:pt>
                <c:pt idx="9">
                  <c:v>2469</c:v>
                </c:pt>
                <c:pt idx="10">
                  <c:v>2352</c:v>
                </c:pt>
                <c:pt idx="11">
                  <c:v>2128</c:v>
                </c:pt>
                <c:pt idx="12">
                  <c:v>1486</c:v>
                </c:pt>
                <c:pt idx="13">
                  <c:v>1621</c:v>
                </c:pt>
                <c:pt idx="14">
                  <c:v>1645</c:v>
                </c:pt>
                <c:pt idx="15">
                  <c:v>1424</c:v>
                </c:pt>
                <c:pt idx="16">
                  <c:v>2199</c:v>
                </c:pt>
                <c:pt idx="17">
                  <c:v>1140</c:v>
                </c:pt>
                <c:pt idx="18">
                  <c:v>1710</c:v>
                </c:pt>
                <c:pt idx="19">
                  <c:v>2079</c:v>
                </c:pt>
                <c:pt idx="20">
                  <c:v>2483</c:v>
                </c:pt>
                <c:pt idx="21">
                  <c:v>1389</c:v>
                </c:pt>
                <c:pt idx="22">
                  <c:v>1381</c:v>
                </c:pt>
                <c:pt idx="23">
                  <c:v>2321</c:v>
                </c:pt>
                <c:pt idx="24">
                  <c:v>1303</c:v>
                </c:pt>
                <c:pt idx="25">
                  <c:v>1640</c:v>
                </c:pt>
                <c:pt idx="26">
                  <c:v>1639</c:v>
                </c:pt>
                <c:pt idx="27">
                  <c:v>2081</c:v>
                </c:pt>
                <c:pt idx="28">
                  <c:v>2548</c:v>
                </c:pt>
                <c:pt idx="29">
                  <c:v>2120</c:v>
                </c:pt>
                <c:pt idx="30">
                  <c:v>2058</c:v>
                </c:pt>
                <c:pt idx="31">
                  <c:v>2194</c:v>
                </c:pt>
                <c:pt idx="32">
                  <c:v>1641</c:v>
                </c:pt>
                <c:pt idx="33">
                  <c:v>2570</c:v>
                </c:pt>
                <c:pt idx="34">
                  <c:v>1827</c:v>
                </c:pt>
                <c:pt idx="35">
                  <c:v>1611</c:v>
                </c:pt>
                <c:pt idx="36">
                  <c:v>1415</c:v>
                </c:pt>
                <c:pt idx="37">
                  <c:v>1477</c:v>
                </c:pt>
                <c:pt idx="38">
                  <c:v>1294</c:v>
                </c:pt>
                <c:pt idx="39">
                  <c:v>1066</c:v>
                </c:pt>
                <c:pt idx="40">
                  <c:v>1913</c:v>
                </c:pt>
                <c:pt idx="41">
                  <c:v>2841</c:v>
                </c:pt>
                <c:pt idx="42">
                  <c:v>2207</c:v>
                </c:pt>
                <c:pt idx="43">
                  <c:v>1443</c:v>
                </c:pt>
                <c:pt idx="44">
                  <c:v>3432</c:v>
                </c:pt>
                <c:pt idx="45">
                  <c:v>1611</c:v>
                </c:pt>
                <c:pt idx="46">
                  <c:v>3114</c:v>
                </c:pt>
                <c:pt idx="47">
                  <c:v>4290</c:v>
                </c:pt>
                <c:pt idx="48">
                  <c:v>1733</c:v>
                </c:pt>
                <c:pt idx="49">
                  <c:v>2108</c:v>
                </c:pt>
                <c:pt idx="50">
                  <c:v>1098</c:v>
                </c:pt>
                <c:pt idx="51">
                  <c:v>3403</c:v>
                </c:pt>
                <c:pt idx="52">
                  <c:v>2556</c:v>
                </c:pt>
                <c:pt idx="53">
                  <c:v>2674</c:v>
                </c:pt>
                <c:pt idx="54">
                  <c:v>1825</c:v>
                </c:pt>
                <c:pt idx="55">
                  <c:v>1656</c:v>
                </c:pt>
                <c:pt idx="56">
                  <c:v>2258</c:v>
                </c:pt>
                <c:pt idx="57">
                  <c:v>1924</c:v>
                </c:pt>
                <c:pt idx="58">
                  <c:v>1882</c:v>
                </c:pt>
                <c:pt idx="59">
                  <c:v>1399</c:v>
                </c:pt>
                <c:pt idx="60">
                  <c:v>2436</c:v>
                </c:pt>
                <c:pt idx="61">
                  <c:v>1998</c:v>
                </c:pt>
                <c:pt idx="62">
                  <c:v>3122</c:v>
                </c:pt>
                <c:pt idx="63">
                  <c:v>1388</c:v>
                </c:pt>
                <c:pt idx="64">
                  <c:v>2616</c:v>
                </c:pt>
                <c:pt idx="65">
                  <c:v>2166</c:v>
                </c:pt>
                <c:pt idx="66">
                  <c:v>2077</c:v>
                </c:pt>
                <c:pt idx="67">
                  <c:v>1252</c:v>
                </c:pt>
                <c:pt idx="68">
                  <c:v>2616</c:v>
                </c:pt>
                <c:pt idx="69">
                  <c:v>3340</c:v>
                </c:pt>
                <c:pt idx="70">
                  <c:v>1592</c:v>
                </c:pt>
                <c:pt idx="71">
                  <c:v>1555</c:v>
                </c:pt>
                <c:pt idx="72">
                  <c:v>1850</c:v>
                </c:pt>
                <c:pt idx="73">
                  <c:v>1218</c:v>
                </c:pt>
                <c:pt idx="74">
                  <c:v>1591</c:v>
                </c:pt>
                <c:pt idx="75">
                  <c:v>1739</c:v>
                </c:pt>
                <c:pt idx="76">
                  <c:v>2804</c:v>
                </c:pt>
                <c:pt idx="77">
                  <c:v>3295</c:v>
                </c:pt>
                <c:pt idx="78">
                  <c:v>1338</c:v>
                </c:pt>
                <c:pt idx="79">
                  <c:v>1564</c:v>
                </c:pt>
                <c:pt idx="80">
                  <c:v>2570</c:v>
                </c:pt>
                <c:pt idx="81">
                  <c:v>1649</c:v>
                </c:pt>
                <c:pt idx="82">
                  <c:v>1662</c:v>
                </c:pt>
                <c:pt idx="83">
                  <c:v>1162</c:v>
                </c:pt>
                <c:pt idx="84">
                  <c:v>2715</c:v>
                </c:pt>
                <c:pt idx="85">
                  <c:v>2583</c:v>
                </c:pt>
              </c:numCache>
            </c:numRef>
          </c:yVal>
          <c:smooth val="0"/>
          <c:extLst>
            <c:ext xmlns:c16="http://schemas.microsoft.com/office/drawing/2014/chart" uri="{C3380CC4-5D6E-409C-BE32-E72D297353CC}">
              <c16:uniqueId val="{00000001-6A57-4A12-8434-3C254FBCD88D}"/>
            </c:ext>
          </c:extLst>
        </c:ser>
        <c:ser>
          <c:idx val="1"/>
          <c:order val="1"/>
          <c:tx>
            <c:v>Oregon</c:v>
          </c:tx>
          <c:spPr>
            <a:ln w="25400" cap="rnd">
              <a:noFill/>
              <a:round/>
            </a:ln>
            <a:effectLst/>
          </c:spPr>
          <c:marker>
            <c:symbol val="circle"/>
            <c:size val="5"/>
            <c:spPr>
              <a:solidFill>
                <a:srgbClr val="00CC99"/>
              </a:solidFill>
              <a:ln w="9525">
                <a:solidFill>
                  <a:srgbClr val="00CC99"/>
                </a:solidFill>
              </a:ln>
              <a:effectLst/>
            </c:spPr>
          </c:marker>
          <c:trendline>
            <c:spPr>
              <a:ln w="31750" cap="rnd">
                <a:solidFill>
                  <a:srgbClr val="00CC99"/>
                </a:solidFill>
                <a:prstDash val="solid"/>
              </a:ln>
              <a:effectLst/>
            </c:spPr>
            <c:trendlineType val="linear"/>
            <c:dispRSqr val="1"/>
            <c:dispEq val="1"/>
            <c:trendlineLbl>
              <c:layout>
                <c:manualLayout>
                  <c:x val="0.2063473915075684"/>
                  <c:y val="-0.13647092479073675"/>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400" baseline="0">
                        <a:latin typeface="Garamond" panose="02020404030301010803" pitchFamily="18" charset="0"/>
                      </a:rPr>
                      <a:t>R² = 0.1799</a:t>
                    </a:r>
                    <a:endParaRPr lang="en-US" sz="1400">
                      <a:latin typeface="Garamond" panose="02020404030301010803" pitchFamily="18" charset="0"/>
                    </a:endParaRPr>
                  </a:p>
                </c:rich>
              </c:tx>
              <c:numFmt formatCode="General" sourceLinked="0"/>
              <c:spPr>
                <a:solidFill>
                  <a:schemeClr val="bg1"/>
                </a:solidFill>
                <a:ln w="12700">
                  <a:solidFill>
                    <a:srgbClr val="00CC99"/>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GoodQ_AllF_AllL!$G$144:$G$197</c:f>
              <c:numCache>
                <c:formatCode>General</c:formatCode>
                <c:ptCount val="25"/>
                <c:pt idx="0">
                  <c:v>7</c:v>
                </c:pt>
                <c:pt idx="1">
                  <c:v>1076</c:v>
                </c:pt>
                <c:pt idx="2">
                  <c:v>239</c:v>
                </c:pt>
                <c:pt idx="3">
                  <c:v>27</c:v>
                </c:pt>
                <c:pt idx="4">
                  <c:v>52</c:v>
                </c:pt>
                <c:pt idx="5">
                  <c:v>16</c:v>
                </c:pt>
                <c:pt idx="6">
                  <c:v>218</c:v>
                </c:pt>
                <c:pt idx="7">
                  <c:v>646</c:v>
                </c:pt>
                <c:pt idx="8">
                  <c:v>27</c:v>
                </c:pt>
                <c:pt idx="9">
                  <c:v>14</c:v>
                </c:pt>
                <c:pt idx="10">
                  <c:v>17</c:v>
                </c:pt>
                <c:pt idx="11">
                  <c:v>22</c:v>
                </c:pt>
                <c:pt idx="12">
                  <c:v>56</c:v>
                </c:pt>
                <c:pt idx="13">
                  <c:v>279</c:v>
                </c:pt>
                <c:pt idx="14">
                  <c:v>112</c:v>
                </c:pt>
                <c:pt idx="15">
                  <c:v>7</c:v>
                </c:pt>
                <c:pt idx="16">
                  <c:v>871</c:v>
                </c:pt>
                <c:pt idx="17">
                  <c:v>10515</c:v>
                </c:pt>
                <c:pt idx="18">
                  <c:v>48</c:v>
                </c:pt>
                <c:pt idx="19">
                  <c:v>546</c:v>
                </c:pt>
                <c:pt idx="20">
                  <c:v>51</c:v>
                </c:pt>
                <c:pt idx="21">
                  <c:v>2097</c:v>
                </c:pt>
                <c:pt idx="22">
                  <c:v>83</c:v>
                </c:pt>
                <c:pt idx="23">
                  <c:v>34</c:v>
                </c:pt>
                <c:pt idx="24">
                  <c:v>1027</c:v>
                </c:pt>
              </c:numCache>
            </c:numRef>
          </c:xVal>
          <c:yVal>
            <c:numRef>
              <c:f>GoodQ_AllF_AllL!$H$144:$H$197</c:f>
              <c:numCache>
                <c:formatCode>General</c:formatCode>
                <c:ptCount val="25"/>
                <c:pt idx="0">
                  <c:v>751</c:v>
                </c:pt>
                <c:pt idx="1">
                  <c:v>1518</c:v>
                </c:pt>
                <c:pt idx="2">
                  <c:v>1834</c:v>
                </c:pt>
                <c:pt idx="3">
                  <c:v>855</c:v>
                </c:pt>
                <c:pt idx="4">
                  <c:v>2037</c:v>
                </c:pt>
                <c:pt idx="5">
                  <c:v>907</c:v>
                </c:pt>
                <c:pt idx="6">
                  <c:v>1063</c:v>
                </c:pt>
                <c:pt idx="7">
                  <c:v>3037</c:v>
                </c:pt>
                <c:pt idx="8">
                  <c:v>712</c:v>
                </c:pt>
                <c:pt idx="9">
                  <c:v>1548</c:v>
                </c:pt>
                <c:pt idx="10">
                  <c:v>2787</c:v>
                </c:pt>
                <c:pt idx="11">
                  <c:v>1581</c:v>
                </c:pt>
                <c:pt idx="12">
                  <c:v>2106</c:v>
                </c:pt>
                <c:pt idx="13">
                  <c:v>1346</c:v>
                </c:pt>
                <c:pt idx="14">
                  <c:v>1085</c:v>
                </c:pt>
                <c:pt idx="15">
                  <c:v>1023</c:v>
                </c:pt>
                <c:pt idx="16">
                  <c:v>2682</c:v>
                </c:pt>
                <c:pt idx="17">
                  <c:v>3188</c:v>
                </c:pt>
                <c:pt idx="18">
                  <c:v>2212</c:v>
                </c:pt>
                <c:pt idx="19">
                  <c:v>1436</c:v>
                </c:pt>
                <c:pt idx="20">
                  <c:v>1570</c:v>
                </c:pt>
                <c:pt idx="21">
                  <c:v>2247</c:v>
                </c:pt>
                <c:pt idx="22">
                  <c:v>3463</c:v>
                </c:pt>
                <c:pt idx="23">
                  <c:v>1715</c:v>
                </c:pt>
                <c:pt idx="24">
                  <c:v>2153</c:v>
                </c:pt>
              </c:numCache>
            </c:numRef>
          </c:yVal>
          <c:smooth val="0"/>
          <c:extLst>
            <c:ext xmlns:c16="http://schemas.microsoft.com/office/drawing/2014/chart" uri="{C3380CC4-5D6E-409C-BE32-E72D297353CC}">
              <c16:uniqueId val="{00000003-6A57-4A12-8434-3C254FBCD88D}"/>
            </c:ext>
          </c:extLst>
        </c:ser>
        <c:ser>
          <c:idx val="2"/>
          <c:order val="2"/>
          <c:tx>
            <c:v>Washington</c:v>
          </c:tx>
          <c:spPr>
            <a:ln w="25400" cap="rnd">
              <a:noFill/>
              <a:round/>
            </a:ln>
            <a:effectLst/>
          </c:spPr>
          <c:marker>
            <c:symbol val="circle"/>
            <c:size val="5"/>
            <c:spPr>
              <a:solidFill>
                <a:srgbClr val="C00000"/>
              </a:solidFill>
              <a:ln w="9525">
                <a:solidFill>
                  <a:srgbClr val="C00000"/>
                </a:solidFill>
              </a:ln>
              <a:effectLst/>
            </c:spPr>
          </c:marker>
          <c:trendline>
            <c:spPr>
              <a:ln w="31750" cap="rnd" cmpd="sng">
                <a:solidFill>
                  <a:srgbClr val="C00000"/>
                </a:solidFill>
                <a:prstDash val="solid"/>
              </a:ln>
              <a:effectLst/>
            </c:spPr>
            <c:trendlineType val="linear"/>
            <c:dispRSqr val="1"/>
            <c:dispEq val="1"/>
            <c:trendlineLbl>
              <c:layout>
                <c:manualLayout>
                  <c:x val="0.28812704490705787"/>
                  <c:y val="-7.6769641505226735E-2"/>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400" baseline="0">
                        <a:latin typeface="Garamond" panose="02020404030301010803" pitchFamily="18" charset="0"/>
                      </a:rPr>
                      <a:t>R² = 0.5175</a:t>
                    </a:r>
                    <a:endParaRPr lang="en-US" sz="1400">
                      <a:latin typeface="Garamond" panose="02020404030301010803" pitchFamily="18" charset="0"/>
                    </a:endParaRPr>
                  </a:p>
                </c:rich>
              </c:tx>
              <c:numFmt formatCode="General" sourceLinked="0"/>
              <c:spPr>
                <a:noFill/>
                <a:ln w="12700">
                  <a:solidFill>
                    <a:srgbClr val="C00000"/>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GoodQ_AllF_AllL!$G$199:$G$224</c:f>
              <c:numCache>
                <c:formatCode>General</c:formatCode>
                <c:ptCount val="11"/>
                <c:pt idx="0">
                  <c:v>2395</c:v>
                </c:pt>
                <c:pt idx="1">
                  <c:v>412</c:v>
                </c:pt>
                <c:pt idx="2">
                  <c:v>3426</c:v>
                </c:pt>
                <c:pt idx="3">
                  <c:v>74</c:v>
                </c:pt>
                <c:pt idx="4">
                  <c:v>81</c:v>
                </c:pt>
                <c:pt idx="5">
                  <c:v>137</c:v>
                </c:pt>
                <c:pt idx="6">
                  <c:v>198</c:v>
                </c:pt>
                <c:pt idx="7">
                  <c:v>840</c:v>
                </c:pt>
                <c:pt idx="8">
                  <c:v>478</c:v>
                </c:pt>
                <c:pt idx="9">
                  <c:v>743</c:v>
                </c:pt>
                <c:pt idx="10">
                  <c:v>205</c:v>
                </c:pt>
              </c:numCache>
            </c:numRef>
          </c:xVal>
          <c:yVal>
            <c:numRef>
              <c:f>GoodQ_AllF_AllL!$H$199:$H$224</c:f>
              <c:numCache>
                <c:formatCode>General</c:formatCode>
                <c:ptCount val="11"/>
                <c:pt idx="0">
                  <c:v>3632</c:v>
                </c:pt>
                <c:pt idx="1">
                  <c:v>2423</c:v>
                </c:pt>
                <c:pt idx="2">
                  <c:v>2799</c:v>
                </c:pt>
                <c:pt idx="3">
                  <c:v>1629</c:v>
                </c:pt>
                <c:pt idx="4">
                  <c:v>965</c:v>
                </c:pt>
                <c:pt idx="5">
                  <c:v>1989</c:v>
                </c:pt>
                <c:pt idx="6">
                  <c:v>1550</c:v>
                </c:pt>
                <c:pt idx="7">
                  <c:v>2261</c:v>
                </c:pt>
                <c:pt idx="8">
                  <c:v>1902</c:v>
                </c:pt>
                <c:pt idx="9">
                  <c:v>931</c:v>
                </c:pt>
                <c:pt idx="10">
                  <c:v>1296</c:v>
                </c:pt>
              </c:numCache>
            </c:numRef>
          </c:yVal>
          <c:smooth val="0"/>
          <c:extLst>
            <c:ext xmlns:c16="http://schemas.microsoft.com/office/drawing/2014/chart" uri="{C3380CC4-5D6E-409C-BE32-E72D297353CC}">
              <c16:uniqueId val="{00000005-6A57-4A12-8434-3C254FBCD88D}"/>
            </c:ext>
          </c:extLst>
        </c:ser>
        <c:ser>
          <c:idx val="3"/>
          <c:order val="3"/>
          <c:tx>
            <c:v>All</c:v>
          </c:tx>
          <c:spPr>
            <a:ln w="25400" cap="rnd">
              <a:noFill/>
              <a:round/>
            </a:ln>
            <a:effectLst/>
          </c:spPr>
          <c:marker>
            <c:symbol val="none"/>
          </c:marker>
          <c:trendline>
            <c:spPr>
              <a:ln w="44450" cap="rnd">
                <a:solidFill>
                  <a:srgbClr val="904D99"/>
                </a:solidFill>
                <a:prstDash val="dash"/>
              </a:ln>
              <a:effectLst/>
            </c:spPr>
            <c:trendlineType val="linear"/>
            <c:dispRSqr val="1"/>
            <c:dispEq val="1"/>
            <c:trendlineLbl>
              <c:layout>
                <c:manualLayout>
                  <c:x val="0.2063473915075684"/>
                  <c:y val="-0.15881776437804515"/>
                </c:manualLayout>
              </c:layout>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Garamond" panose="02020404030301010803" pitchFamily="18" charset="0"/>
                        <a:ea typeface="+mn-ea"/>
                        <a:cs typeface="+mn-cs"/>
                      </a:defRPr>
                    </a:pPr>
                    <a:r>
                      <a:rPr lang="en-US" sz="1400" baseline="0">
                        <a:latin typeface="Garamond" panose="02020404030301010803" pitchFamily="18" charset="0"/>
                      </a:rPr>
                      <a:t>R² = 0.2343</a:t>
                    </a:r>
                  </a:p>
                </c:rich>
              </c:tx>
              <c:numFmt formatCode="General" sourceLinked="0"/>
              <c:spPr>
                <a:noFill/>
                <a:ln w="12700">
                  <a:solidFill>
                    <a:srgbClr val="904D99"/>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rendlineLbl>
          </c:trendline>
          <c:xVal>
            <c:numRef>
              <c:f>GoodQ_AllF_AllL!$G$4:$G$214</c:f>
              <c:numCache>
                <c:formatCode>General</c:formatCode>
                <c:ptCount val="117"/>
                <c:pt idx="0">
                  <c:v>287</c:v>
                </c:pt>
                <c:pt idx="1">
                  <c:v>3567</c:v>
                </c:pt>
                <c:pt idx="2">
                  <c:v>102</c:v>
                </c:pt>
                <c:pt idx="3">
                  <c:v>858</c:v>
                </c:pt>
                <c:pt idx="4">
                  <c:v>127</c:v>
                </c:pt>
                <c:pt idx="5">
                  <c:v>56</c:v>
                </c:pt>
                <c:pt idx="6">
                  <c:v>509</c:v>
                </c:pt>
                <c:pt idx="7">
                  <c:v>79</c:v>
                </c:pt>
                <c:pt idx="8">
                  <c:v>45</c:v>
                </c:pt>
                <c:pt idx="9">
                  <c:v>109</c:v>
                </c:pt>
                <c:pt idx="10">
                  <c:v>546</c:v>
                </c:pt>
                <c:pt idx="11">
                  <c:v>228</c:v>
                </c:pt>
                <c:pt idx="12">
                  <c:v>558</c:v>
                </c:pt>
                <c:pt idx="13">
                  <c:v>302</c:v>
                </c:pt>
                <c:pt idx="14">
                  <c:v>448</c:v>
                </c:pt>
                <c:pt idx="15">
                  <c:v>1260</c:v>
                </c:pt>
                <c:pt idx="16">
                  <c:v>660</c:v>
                </c:pt>
                <c:pt idx="17">
                  <c:v>297</c:v>
                </c:pt>
                <c:pt idx="18">
                  <c:v>334</c:v>
                </c:pt>
                <c:pt idx="19">
                  <c:v>4640</c:v>
                </c:pt>
                <c:pt idx="20">
                  <c:v>1796</c:v>
                </c:pt>
                <c:pt idx="21">
                  <c:v>27</c:v>
                </c:pt>
                <c:pt idx="22">
                  <c:v>309</c:v>
                </c:pt>
                <c:pt idx="23">
                  <c:v>1725</c:v>
                </c:pt>
                <c:pt idx="24">
                  <c:v>976</c:v>
                </c:pt>
                <c:pt idx="25">
                  <c:v>31</c:v>
                </c:pt>
                <c:pt idx="26">
                  <c:v>47</c:v>
                </c:pt>
                <c:pt idx="27">
                  <c:v>549</c:v>
                </c:pt>
                <c:pt idx="28">
                  <c:v>786</c:v>
                </c:pt>
                <c:pt idx="29">
                  <c:v>51</c:v>
                </c:pt>
                <c:pt idx="30">
                  <c:v>452</c:v>
                </c:pt>
                <c:pt idx="31">
                  <c:v>144</c:v>
                </c:pt>
                <c:pt idx="32">
                  <c:v>597</c:v>
                </c:pt>
                <c:pt idx="33">
                  <c:v>545</c:v>
                </c:pt>
                <c:pt idx="34">
                  <c:v>271</c:v>
                </c:pt>
                <c:pt idx="35">
                  <c:v>130</c:v>
                </c:pt>
                <c:pt idx="36">
                  <c:v>198</c:v>
                </c:pt>
                <c:pt idx="37">
                  <c:v>325</c:v>
                </c:pt>
                <c:pt idx="38">
                  <c:v>388</c:v>
                </c:pt>
                <c:pt idx="39">
                  <c:v>164</c:v>
                </c:pt>
                <c:pt idx="40">
                  <c:v>253</c:v>
                </c:pt>
                <c:pt idx="41">
                  <c:v>1100</c:v>
                </c:pt>
                <c:pt idx="42">
                  <c:v>453</c:v>
                </c:pt>
                <c:pt idx="43">
                  <c:v>12</c:v>
                </c:pt>
                <c:pt idx="44">
                  <c:v>6728</c:v>
                </c:pt>
                <c:pt idx="45">
                  <c:v>6</c:v>
                </c:pt>
                <c:pt idx="46">
                  <c:v>999</c:v>
                </c:pt>
                <c:pt idx="47">
                  <c:v>97</c:v>
                </c:pt>
                <c:pt idx="48">
                  <c:v>266</c:v>
                </c:pt>
                <c:pt idx="49">
                  <c:v>53</c:v>
                </c:pt>
                <c:pt idx="50">
                  <c:v>190</c:v>
                </c:pt>
                <c:pt idx="51">
                  <c:v>1519</c:v>
                </c:pt>
                <c:pt idx="52">
                  <c:v>8</c:v>
                </c:pt>
                <c:pt idx="53">
                  <c:v>973</c:v>
                </c:pt>
                <c:pt idx="54">
                  <c:v>1077</c:v>
                </c:pt>
                <c:pt idx="55">
                  <c:v>743</c:v>
                </c:pt>
                <c:pt idx="56">
                  <c:v>198</c:v>
                </c:pt>
                <c:pt idx="57">
                  <c:v>280</c:v>
                </c:pt>
                <c:pt idx="58">
                  <c:v>351</c:v>
                </c:pt>
                <c:pt idx="59">
                  <c:v>353</c:v>
                </c:pt>
                <c:pt idx="60">
                  <c:v>221</c:v>
                </c:pt>
                <c:pt idx="61">
                  <c:v>81</c:v>
                </c:pt>
                <c:pt idx="62">
                  <c:v>5866</c:v>
                </c:pt>
                <c:pt idx="63">
                  <c:v>156</c:v>
                </c:pt>
                <c:pt idx="64">
                  <c:v>1744</c:v>
                </c:pt>
                <c:pt idx="65">
                  <c:v>960</c:v>
                </c:pt>
                <c:pt idx="66">
                  <c:v>333</c:v>
                </c:pt>
                <c:pt idx="67">
                  <c:v>1011</c:v>
                </c:pt>
                <c:pt idx="68">
                  <c:v>652</c:v>
                </c:pt>
                <c:pt idx="69">
                  <c:v>4988</c:v>
                </c:pt>
                <c:pt idx="70">
                  <c:v>155</c:v>
                </c:pt>
                <c:pt idx="71">
                  <c:v>419</c:v>
                </c:pt>
                <c:pt idx="72">
                  <c:v>1025</c:v>
                </c:pt>
                <c:pt idx="73">
                  <c:v>184</c:v>
                </c:pt>
                <c:pt idx="74">
                  <c:v>646</c:v>
                </c:pt>
                <c:pt idx="75">
                  <c:v>713</c:v>
                </c:pt>
                <c:pt idx="76">
                  <c:v>7377</c:v>
                </c:pt>
                <c:pt idx="77">
                  <c:v>771</c:v>
                </c:pt>
                <c:pt idx="78">
                  <c:v>33</c:v>
                </c:pt>
                <c:pt idx="79">
                  <c:v>217</c:v>
                </c:pt>
                <c:pt idx="80">
                  <c:v>3794</c:v>
                </c:pt>
                <c:pt idx="81">
                  <c:v>328</c:v>
                </c:pt>
                <c:pt idx="82">
                  <c:v>223</c:v>
                </c:pt>
                <c:pt idx="83">
                  <c:v>40</c:v>
                </c:pt>
                <c:pt idx="84">
                  <c:v>4913</c:v>
                </c:pt>
                <c:pt idx="85">
                  <c:v>417</c:v>
                </c:pt>
                <c:pt idx="86">
                  <c:v>7</c:v>
                </c:pt>
                <c:pt idx="87">
                  <c:v>1076</c:v>
                </c:pt>
                <c:pt idx="88">
                  <c:v>239</c:v>
                </c:pt>
                <c:pt idx="89">
                  <c:v>27</c:v>
                </c:pt>
                <c:pt idx="90">
                  <c:v>52</c:v>
                </c:pt>
                <c:pt idx="91">
                  <c:v>16</c:v>
                </c:pt>
                <c:pt idx="92">
                  <c:v>218</c:v>
                </c:pt>
                <c:pt idx="93">
                  <c:v>646</c:v>
                </c:pt>
                <c:pt idx="94">
                  <c:v>27</c:v>
                </c:pt>
                <c:pt idx="95">
                  <c:v>14</c:v>
                </c:pt>
                <c:pt idx="96">
                  <c:v>17</c:v>
                </c:pt>
                <c:pt idx="97">
                  <c:v>22</c:v>
                </c:pt>
                <c:pt idx="98">
                  <c:v>56</c:v>
                </c:pt>
                <c:pt idx="99">
                  <c:v>279</c:v>
                </c:pt>
                <c:pt idx="100">
                  <c:v>112</c:v>
                </c:pt>
                <c:pt idx="101">
                  <c:v>7</c:v>
                </c:pt>
                <c:pt idx="102">
                  <c:v>871</c:v>
                </c:pt>
                <c:pt idx="103">
                  <c:v>10515</c:v>
                </c:pt>
                <c:pt idx="104">
                  <c:v>48</c:v>
                </c:pt>
                <c:pt idx="105">
                  <c:v>546</c:v>
                </c:pt>
                <c:pt idx="106">
                  <c:v>51</c:v>
                </c:pt>
                <c:pt idx="107">
                  <c:v>2097</c:v>
                </c:pt>
                <c:pt idx="108">
                  <c:v>83</c:v>
                </c:pt>
                <c:pt idx="109">
                  <c:v>34</c:v>
                </c:pt>
                <c:pt idx="110">
                  <c:v>1027</c:v>
                </c:pt>
                <c:pt idx="111">
                  <c:v>2395</c:v>
                </c:pt>
                <c:pt idx="112">
                  <c:v>412</c:v>
                </c:pt>
                <c:pt idx="113">
                  <c:v>3426</c:v>
                </c:pt>
                <c:pt idx="114">
                  <c:v>74</c:v>
                </c:pt>
                <c:pt idx="115">
                  <c:v>81</c:v>
                </c:pt>
                <c:pt idx="116">
                  <c:v>137</c:v>
                </c:pt>
              </c:numCache>
            </c:numRef>
          </c:xVal>
          <c:yVal>
            <c:numRef>
              <c:f>GoodQ_AllF_AllL!$H$4:$H$224</c:f>
              <c:numCache>
                <c:formatCode>General</c:formatCode>
                <c:ptCount val="122"/>
                <c:pt idx="0">
                  <c:v>819</c:v>
                </c:pt>
                <c:pt idx="1">
                  <c:v>2292</c:v>
                </c:pt>
                <c:pt idx="2">
                  <c:v>1136</c:v>
                </c:pt>
                <c:pt idx="3">
                  <c:v>1615</c:v>
                </c:pt>
                <c:pt idx="4">
                  <c:v>1445</c:v>
                </c:pt>
                <c:pt idx="5">
                  <c:v>1409</c:v>
                </c:pt>
                <c:pt idx="6">
                  <c:v>1490</c:v>
                </c:pt>
                <c:pt idx="7">
                  <c:v>839</c:v>
                </c:pt>
                <c:pt idx="8">
                  <c:v>2429</c:v>
                </c:pt>
                <c:pt idx="9">
                  <c:v>2469</c:v>
                </c:pt>
                <c:pt idx="10">
                  <c:v>2352</c:v>
                </c:pt>
                <c:pt idx="11">
                  <c:v>2128</c:v>
                </c:pt>
                <c:pt idx="12">
                  <c:v>1486</c:v>
                </c:pt>
                <c:pt idx="13">
                  <c:v>1621</c:v>
                </c:pt>
                <c:pt idx="14">
                  <c:v>1645</c:v>
                </c:pt>
                <c:pt idx="15">
                  <c:v>1424</c:v>
                </c:pt>
                <c:pt idx="16">
                  <c:v>2199</c:v>
                </c:pt>
                <c:pt idx="17">
                  <c:v>1140</c:v>
                </c:pt>
                <c:pt idx="18">
                  <c:v>1710</c:v>
                </c:pt>
                <c:pt idx="19">
                  <c:v>2079</c:v>
                </c:pt>
                <c:pt idx="20">
                  <c:v>2483</c:v>
                </c:pt>
                <c:pt idx="21">
                  <c:v>1389</c:v>
                </c:pt>
                <c:pt idx="22">
                  <c:v>1381</c:v>
                </c:pt>
                <c:pt idx="23">
                  <c:v>2321</c:v>
                </c:pt>
                <c:pt idx="24">
                  <c:v>1303</c:v>
                </c:pt>
                <c:pt idx="25">
                  <c:v>1640</c:v>
                </c:pt>
                <c:pt idx="26">
                  <c:v>1639</c:v>
                </c:pt>
                <c:pt idx="27">
                  <c:v>2081</c:v>
                </c:pt>
                <c:pt idx="28">
                  <c:v>2548</c:v>
                </c:pt>
                <c:pt idx="29">
                  <c:v>2120</c:v>
                </c:pt>
                <c:pt idx="30">
                  <c:v>2058</c:v>
                </c:pt>
                <c:pt idx="31">
                  <c:v>2194</c:v>
                </c:pt>
                <c:pt idx="32">
                  <c:v>1641</c:v>
                </c:pt>
                <c:pt idx="33">
                  <c:v>2570</c:v>
                </c:pt>
                <c:pt idx="34">
                  <c:v>1827</c:v>
                </c:pt>
                <c:pt idx="35">
                  <c:v>1611</c:v>
                </c:pt>
                <c:pt idx="36">
                  <c:v>1415</c:v>
                </c:pt>
                <c:pt idx="37">
                  <c:v>1477</c:v>
                </c:pt>
                <c:pt idx="38">
                  <c:v>1294</c:v>
                </c:pt>
                <c:pt idx="39">
                  <c:v>1066</c:v>
                </c:pt>
                <c:pt idx="40">
                  <c:v>1913</c:v>
                </c:pt>
                <c:pt idx="41">
                  <c:v>2841</c:v>
                </c:pt>
                <c:pt idx="42">
                  <c:v>2207</c:v>
                </c:pt>
                <c:pt idx="43">
                  <c:v>1443</c:v>
                </c:pt>
                <c:pt idx="44">
                  <c:v>3432</c:v>
                </c:pt>
                <c:pt idx="45">
                  <c:v>1611</c:v>
                </c:pt>
                <c:pt idx="46">
                  <c:v>3114</c:v>
                </c:pt>
                <c:pt idx="47">
                  <c:v>4290</c:v>
                </c:pt>
                <c:pt idx="48">
                  <c:v>1733</c:v>
                </c:pt>
                <c:pt idx="49">
                  <c:v>2108</c:v>
                </c:pt>
                <c:pt idx="50">
                  <c:v>1098</c:v>
                </c:pt>
                <c:pt idx="51">
                  <c:v>3403</c:v>
                </c:pt>
                <c:pt idx="52">
                  <c:v>2556</c:v>
                </c:pt>
                <c:pt idx="53">
                  <c:v>2674</c:v>
                </c:pt>
                <c:pt idx="54">
                  <c:v>1825</c:v>
                </c:pt>
                <c:pt idx="55">
                  <c:v>1656</c:v>
                </c:pt>
                <c:pt idx="56">
                  <c:v>2258</c:v>
                </c:pt>
                <c:pt idx="57">
                  <c:v>1924</c:v>
                </c:pt>
                <c:pt idx="58">
                  <c:v>1882</c:v>
                </c:pt>
                <c:pt idx="59">
                  <c:v>1399</c:v>
                </c:pt>
                <c:pt idx="60">
                  <c:v>2436</c:v>
                </c:pt>
                <c:pt idx="61">
                  <c:v>1998</c:v>
                </c:pt>
                <c:pt idx="62">
                  <c:v>3122</c:v>
                </c:pt>
                <c:pt idx="63">
                  <c:v>1388</c:v>
                </c:pt>
                <c:pt idx="64">
                  <c:v>2616</c:v>
                </c:pt>
                <c:pt idx="65">
                  <c:v>2166</c:v>
                </c:pt>
                <c:pt idx="66">
                  <c:v>2077</c:v>
                </c:pt>
                <c:pt idx="67">
                  <c:v>1252</c:v>
                </c:pt>
                <c:pt idx="68">
                  <c:v>2616</c:v>
                </c:pt>
                <c:pt idx="69">
                  <c:v>3340</c:v>
                </c:pt>
                <c:pt idx="70">
                  <c:v>1592</c:v>
                </c:pt>
                <c:pt idx="71">
                  <c:v>1555</c:v>
                </c:pt>
                <c:pt idx="72">
                  <c:v>1850</c:v>
                </c:pt>
                <c:pt idx="73">
                  <c:v>1218</c:v>
                </c:pt>
                <c:pt idx="74">
                  <c:v>1591</c:v>
                </c:pt>
                <c:pt idx="75">
                  <c:v>1739</c:v>
                </c:pt>
                <c:pt idx="76">
                  <c:v>2804</c:v>
                </c:pt>
                <c:pt idx="77">
                  <c:v>3295</c:v>
                </c:pt>
                <c:pt idx="78">
                  <c:v>1338</c:v>
                </c:pt>
                <c:pt idx="79">
                  <c:v>1564</c:v>
                </c:pt>
                <c:pt idx="80">
                  <c:v>2570</c:v>
                </c:pt>
                <c:pt idx="81">
                  <c:v>1649</c:v>
                </c:pt>
                <c:pt idx="82">
                  <c:v>1662</c:v>
                </c:pt>
                <c:pt idx="83">
                  <c:v>1162</c:v>
                </c:pt>
                <c:pt idx="84">
                  <c:v>2715</c:v>
                </c:pt>
                <c:pt idx="85">
                  <c:v>2583</c:v>
                </c:pt>
                <c:pt idx="86">
                  <c:v>751</c:v>
                </c:pt>
                <c:pt idx="87">
                  <c:v>1518</c:v>
                </c:pt>
                <c:pt idx="88">
                  <c:v>1834</c:v>
                </c:pt>
                <c:pt idx="89">
                  <c:v>855</c:v>
                </c:pt>
                <c:pt idx="90">
                  <c:v>2037</c:v>
                </c:pt>
                <c:pt idx="91">
                  <c:v>907</c:v>
                </c:pt>
                <c:pt idx="92">
                  <c:v>1063</c:v>
                </c:pt>
                <c:pt idx="93">
                  <c:v>3037</c:v>
                </c:pt>
                <c:pt idx="94">
                  <c:v>712</c:v>
                </c:pt>
                <c:pt idx="95">
                  <c:v>1548</c:v>
                </c:pt>
                <c:pt idx="96">
                  <c:v>2787</c:v>
                </c:pt>
                <c:pt idx="97">
                  <c:v>1581</c:v>
                </c:pt>
                <c:pt idx="98">
                  <c:v>2106</c:v>
                </c:pt>
                <c:pt idx="99">
                  <c:v>1346</c:v>
                </c:pt>
                <c:pt idx="100">
                  <c:v>1085</c:v>
                </c:pt>
                <c:pt idx="101">
                  <c:v>1023</c:v>
                </c:pt>
                <c:pt idx="102">
                  <c:v>2682</c:v>
                </c:pt>
                <c:pt idx="103">
                  <c:v>3188</c:v>
                </c:pt>
                <c:pt idx="104">
                  <c:v>2212</c:v>
                </c:pt>
                <c:pt idx="105">
                  <c:v>1436</c:v>
                </c:pt>
                <c:pt idx="106">
                  <c:v>1570</c:v>
                </c:pt>
                <c:pt idx="107">
                  <c:v>2247</c:v>
                </c:pt>
                <c:pt idx="108">
                  <c:v>3463</c:v>
                </c:pt>
                <c:pt idx="109">
                  <c:v>1715</c:v>
                </c:pt>
                <c:pt idx="110">
                  <c:v>2153</c:v>
                </c:pt>
                <c:pt idx="111">
                  <c:v>3632</c:v>
                </c:pt>
                <c:pt idx="112">
                  <c:v>2423</c:v>
                </c:pt>
                <c:pt idx="113">
                  <c:v>2799</c:v>
                </c:pt>
                <c:pt idx="114">
                  <c:v>1629</c:v>
                </c:pt>
                <c:pt idx="115">
                  <c:v>965</c:v>
                </c:pt>
                <c:pt idx="116">
                  <c:v>1989</c:v>
                </c:pt>
                <c:pt idx="117">
                  <c:v>1550</c:v>
                </c:pt>
                <c:pt idx="118">
                  <c:v>2261</c:v>
                </c:pt>
                <c:pt idx="119">
                  <c:v>1902</c:v>
                </c:pt>
                <c:pt idx="120">
                  <c:v>931</c:v>
                </c:pt>
                <c:pt idx="121">
                  <c:v>1296</c:v>
                </c:pt>
              </c:numCache>
            </c:numRef>
          </c:yVal>
          <c:smooth val="0"/>
          <c:extLst>
            <c:ext xmlns:c16="http://schemas.microsoft.com/office/drawing/2014/chart" uri="{C3380CC4-5D6E-409C-BE32-E72D297353CC}">
              <c16:uniqueId val="{00000007-6A57-4A12-8434-3C254FBCD88D}"/>
            </c:ext>
          </c:extLst>
        </c:ser>
        <c:dLbls>
          <c:showLegendKey val="0"/>
          <c:showVal val="0"/>
          <c:showCatName val="0"/>
          <c:showSerName val="0"/>
          <c:showPercent val="0"/>
          <c:showBubbleSize val="0"/>
        </c:dLbls>
        <c:axId val="492630800"/>
        <c:axId val="492631784"/>
      </c:scatterChart>
      <c:valAx>
        <c:axId val="492630800"/>
        <c:scaling>
          <c:logBase val="10"/>
          <c:orientation val="minMax"/>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800" b="0" i="0" baseline="0">
                    <a:latin typeface="Century Gothic" panose="020B0502020202020204" pitchFamily="34" charset="0"/>
                  </a:rPr>
                  <a:t>Fire Radiative Power (MW)</a:t>
                </a:r>
              </a:p>
            </c:rich>
          </c:tx>
          <c:layout>
            <c:manualLayout>
              <c:xMode val="edge"/>
              <c:yMode val="edge"/>
              <c:x val="0.37044574479559922"/>
              <c:y val="0.9434715470059564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492631784"/>
        <c:crosses val="autoZero"/>
        <c:crossBetween val="midCat"/>
      </c:valAx>
      <c:valAx>
        <c:axId val="492631784"/>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800" b="0" i="0" baseline="0">
                    <a:latin typeface="Century Gothic" panose="020B0502020202020204" pitchFamily="34" charset="0"/>
                  </a:rPr>
                  <a:t>Max Plume Height (m)</a:t>
                </a:r>
              </a:p>
            </c:rich>
          </c:tx>
          <c:layout>
            <c:manualLayout>
              <c:xMode val="edge"/>
              <c:yMode val="edge"/>
              <c:x val="1.9127553572774684E-2"/>
              <c:y val="0.27321038893126864"/>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25400" cap="flat" cmpd="sng" algn="ctr">
            <a:solidFill>
              <a:schemeClr val="tx1">
                <a:lumMod val="75000"/>
                <a:lumOff val="2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492630800"/>
        <c:crosses val="autoZero"/>
        <c:crossBetween val="midCat"/>
      </c:valAx>
      <c:spPr>
        <a:noFill/>
        <a:ln>
          <a:noFill/>
        </a:ln>
        <a:effectLst/>
      </c:spPr>
    </c:plotArea>
    <c:legend>
      <c:legendPos val="r"/>
      <c:legendEntry>
        <c:idx val="3"/>
        <c:delete val="1"/>
      </c:legendEntry>
      <c:legendEntry>
        <c:idx val="4"/>
        <c:delete val="1"/>
      </c:legendEntry>
      <c:legendEntry>
        <c:idx val="5"/>
        <c:delete val="1"/>
      </c:legendEntry>
      <c:legendEntry>
        <c:idx val="6"/>
        <c:delete val="1"/>
      </c:legendEntry>
      <c:legendEntry>
        <c:idx val="7"/>
        <c:delete val="1"/>
      </c:legendEntry>
      <c:layout>
        <c:manualLayout>
          <c:xMode val="edge"/>
          <c:yMode val="edge"/>
          <c:x val="0.80797604769602471"/>
          <c:y val="0.61579026759586086"/>
          <c:w val="0.16200329609961547"/>
          <c:h val="0.174202219105652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8/28/20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l0dup05.larc.nasa.gov/MISR_BROWSE/"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pixabay.com/photos/forest-fire-fire-burning-433683/" TargetMode="External"/><Relationship Id="rId4" Type="http://schemas.openxmlformats.org/officeDocument/2006/relationships/hyperlink" Target="https://pixabay.com/service/licens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gonorthwest.com/Visitor/about/population.htm#:~:text=The%20Pacific%20Northwest,Population&amp;text=The%20population%20of%20the%20Pacific,than%2015%20million%20and%20growin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sentinel.esa.int/documents/247904/1848259/Sentinel-5P_Data_Access_and_Product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mmons.wikimedia.org/wiki/File:MODIS_2015-213_-_Wolverine_Fire_and_smoke_over_Washington_and_Idaho.jp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maia.jpl.nasa.gov/"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xabay.com/service/license/"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pixabay.com/photos/vancouver-skyline-british-columbia-4585887/" TargetMode="External"/><Relationship Id="rId4" Type="http://schemas.openxmlformats.org/officeDocument/2006/relationships/hyperlink" Target="https://pixabay.com/photos/forest-fire-blaze-smoke-trees-1161868/"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ixabay.com/photos/seattle-waterfront-washington-5364650/"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lickr.com/photos/brewbooks/2847634048"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ki/File:Smoke_column_-_High_Park_Wildfire.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devpedia.developexchange.com/dp/index.php?title=List_of_Satellite_Picture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www.esa.int/ESA_Multimedia/Search/(sortBy)/view_count?result_type=images&amp;SearchText=Sentinel+5p"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Ani</a:t>
            </a:r>
          </a:p>
          <a:p>
            <a:r>
              <a:rPr lang="en-US">
                <a:cs typeface="Calibri"/>
              </a:rPr>
              <a:t>Hello – we are the 2020 Summer NASA DEVELOP team and we are excited to share our 10 week journey where we utilized NASA Earth Observations to analyze air quality impacts from wildfires in the Pacific Northwest.</a:t>
            </a:r>
          </a:p>
          <a:p>
            <a:endParaRPr lang="en-US">
              <a:cs typeface="Calibri"/>
            </a:endParaRPr>
          </a:p>
          <a:p>
            <a:r>
              <a:rPr lang="en-US">
                <a:cs typeface="Calibri"/>
              </a:rPr>
              <a:t>*Team introduces themselves* </a:t>
            </a:r>
          </a:p>
          <a:p>
            <a:r>
              <a:rPr lang="en-US">
                <a:cs typeface="Calibri"/>
              </a:rPr>
              <a:t>I'm Ani...</a:t>
            </a:r>
          </a:p>
          <a:p>
            <a:r>
              <a:rPr lang="en-US">
                <a:cs typeface="Calibri"/>
              </a:rPr>
              <a:t>I'm Dani...</a:t>
            </a:r>
          </a:p>
          <a:p>
            <a:r>
              <a:rPr lang="en-US">
                <a:cs typeface="Calibri"/>
              </a:rPr>
              <a:t>I'm Liana...</a:t>
            </a:r>
          </a:p>
          <a:p>
            <a:r>
              <a:rPr lang="en-US">
                <a:cs typeface="Calibri"/>
              </a:rPr>
              <a:t>I'm Taylor...</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031583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Dani</a:t>
            </a:r>
          </a:p>
          <a:p>
            <a:endParaRPr lang="en-US">
              <a:cs typeface="Calibri"/>
            </a:endParaRPr>
          </a:p>
          <a:p>
            <a:r>
              <a:rPr lang="en-US">
                <a:cs typeface="Calibri"/>
              </a:rPr>
              <a:t>MINX is a software developed by a team NASA JPL to help visualize and determine plume heights from wildfire smoke, volcanic eruptions, and other pollutants. MINX uses MISR data which is a multi-angle sensor flown aboard Terra, each MISR “capture” takes nine different images all with different views. This type of imaging creates stereoscopic models, see right, so that the plume movement and direction can be accurately assessed. </a:t>
            </a:r>
          </a:p>
          <a:p>
            <a:endParaRPr lang="en-US">
              <a:cs typeface="Calibri"/>
            </a:endParaRPr>
          </a:p>
          <a:p>
            <a:r>
              <a:rPr lang="en-US">
                <a:cs typeface="Calibri"/>
              </a:rPr>
              <a:t>Image Credit: GIF Generated by DEVELOP Team</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4054912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Dani</a:t>
            </a:r>
          </a:p>
          <a:p>
            <a:endParaRPr lang="en-US">
              <a:cs typeface="Calibri"/>
            </a:endParaRPr>
          </a:p>
          <a:p>
            <a:r>
              <a:rPr lang="en-US">
                <a:cs typeface="Calibri"/>
              </a:rPr>
              <a:t>The MINX methodology requires MISR data input and an optional MODIS fire pixel layer. After running the MINX program, the data files are loaded into the software where the user manually digitizes a polygon around the smoke plume. MINX then takes the digitized smoke plume and derives plume height from embedded algorithms (*further explanation below). The software outputs plume height and wind speed graphs, wind-corrected height calculations, and visualizations of the user-defined plume. </a:t>
            </a:r>
          </a:p>
          <a:p>
            <a:endParaRPr lang="en-US">
              <a:cs typeface="Calibri"/>
            </a:endParaRPr>
          </a:p>
          <a:p>
            <a:r>
              <a:rPr lang="en-US" dirty="0">
                <a:cs typeface="Calibri"/>
              </a:rPr>
              <a:t>*</a:t>
            </a:r>
            <a:r>
              <a:rPr lang="en-US"/>
              <a:t>A specialized MISR Interactive Explorer (MINX) program uses optical parallax along with the operator input of source location, wind direction, and plume area to derive Ha, e.g. [2]. Wind-corrected plume heights from MISR MINX have an accuracy of 250–500 m</a:t>
            </a:r>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4113471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Dani</a:t>
            </a:r>
          </a:p>
          <a:p>
            <a:endParaRPr lang="en-US"/>
          </a:p>
          <a:p>
            <a:r>
              <a:rPr lang="en-US"/>
              <a:t>The team analyzed MINX plume data from NASA JPL’s MISR Plume Height Project 2 database for the study area. Regionally, over 400 plumes were digitized and analyzed for a potential correlation between fire radiative power (“fire intensity”) from the </a:t>
            </a:r>
            <a:r>
              <a:rPr lang="en-US" sz="1200" kern="1200">
                <a:solidFill>
                  <a:schemeClr val="tx1"/>
                </a:solidFill>
                <a:effectLst/>
                <a:latin typeface="+mn-lt"/>
                <a:ea typeface="+mn-ea"/>
                <a:cs typeface="+mn-cs"/>
              </a:rPr>
              <a:t>MODIS MOD14 Fire Granules</a:t>
            </a:r>
            <a:r>
              <a:rPr lang="en-US"/>
              <a:t> and maximum plume height from the MINX plume height project 2 database.</a:t>
            </a:r>
          </a:p>
          <a:p>
            <a:endParaRPr lang="en-US"/>
          </a:p>
          <a:p>
            <a:r>
              <a:rPr lang="en-US"/>
              <a:t>The team concluded that there was not enough of a significance to consider the positive correlation between fire radiative power and maximum plume height statistically significant. </a:t>
            </a:r>
          </a:p>
          <a:p>
            <a:endParaRPr lang="en-US"/>
          </a:p>
          <a:p>
            <a:r>
              <a:rPr lang="en-US"/>
              <a:t>We believe the values reflect the different meteorological patterns that evolve to change plume height for each fire event. For instance, high and low pressure systems would have different effects on plume height regardless of fire intensity. Future work could include additional analyses with meteorological data. </a:t>
            </a: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3285603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Liana</a:t>
            </a:r>
          </a:p>
          <a:p>
            <a:endParaRPr lang="en-US"/>
          </a:p>
          <a:p>
            <a:r>
              <a:rPr lang="en-US"/>
              <a:t>Although MINX allows us to calculate plume height, it is not a perfect solution. MINX’s plume height algorithm takes Terra’s path into account when preforming calculations, however when a plume is aligned in the direction of the orbit the algorithm may result in height errors if it cannot distinguish the movement of the satellite from the wind direction. </a:t>
            </a:r>
          </a:p>
          <a:p>
            <a:endParaRPr lang="en-US"/>
          </a:p>
          <a:p>
            <a:r>
              <a:rPr lang="en-US"/>
              <a:t>Additionally, MISR have global coverage every 9 days at the equator and every 2 days at the poles, so shorter fire events can be missed.</a:t>
            </a:r>
          </a:p>
          <a:p>
            <a:endParaRPr lang="en-US"/>
          </a:p>
          <a:p>
            <a:r>
              <a:rPr lang="en-US"/>
              <a:t>Also, clouds can blocks the view of smoke, preventing us from measuring plume height. </a:t>
            </a:r>
          </a:p>
          <a:p>
            <a:endParaRPr lang="en-US">
              <a:cs typeface="Calibri" panose="020F0502020204030204"/>
            </a:endParaRPr>
          </a:p>
          <a:p>
            <a:r>
              <a:rPr lang="en-US"/>
              <a:t>Finally, the</a:t>
            </a:r>
            <a:r>
              <a:rPr lang="en-US" sz="1200" b="0" i="0" u="none" strike="noStrike" kern="1200">
                <a:solidFill>
                  <a:schemeClr val="tx1"/>
                </a:solidFill>
                <a:effectLst/>
                <a:latin typeface="+mn-lt"/>
                <a:ea typeface="+mn-ea"/>
                <a:cs typeface="+mn-cs"/>
              </a:rPr>
              <a:t> Terra overpass time in the late morning which does not coincide with the typical, late-afternoon peak of fire intensity, when the most smoke occurs.</a:t>
            </a:r>
            <a:endParaRPr lang="en-US">
              <a:cs typeface="Calibri"/>
            </a:endParaRPr>
          </a:p>
          <a:p>
            <a:pPr marL="0" indent="0">
              <a:buNone/>
            </a:pPr>
            <a:endParaRPr lang="en-US" sz="1200" kern="1200">
              <a:solidFill>
                <a:schemeClr val="tx1"/>
              </a:solidFill>
              <a:effectLst/>
              <a:latin typeface="+mn-lt"/>
              <a:ea typeface="+mn-ea"/>
              <a:cs typeface="+mn-cs"/>
            </a:endParaRPr>
          </a:p>
          <a:p>
            <a:r>
              <a:rPr lang="en-US"/>
              <a:t>------------------------Image Credit Below-----------------------------------</a:t>
            </a:r>
          </a:p>
          <a:p>
            <a:pPr marL="228600" indent="-228600">
              <a:buAutoNum type="arabicPeriod"/>
            </a:pPr>
            <a:r>
              <a:rPr lang="en-US"/>
              <a:t>NASA, World View (2017 Aug 30, WA &amp; CAN) (Public Domain)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t>NASA, MISR Browse Tool </a:t>
            </a:r>
            <a:r>
              <a:rPr lang="en-US">
                <a:hlinkClick r:id="rId3"/>
              </a:rPr>
              <a:t>https://l0dup05.larc.nasa.gov/MISR_BROWSE/</a:t>
            </a:r>
            <a:r>
              <a:rPr lang="en-US"/>
              <a:t> (Public Domain)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cs typeface="Calibri"/>
              </a:rPr>
              <a:t>NASA, World View  (243 Compound Fire) </a:t>
            </a:r>
            <a:r>
              <a:rPr lang="en-US"/>
              <a:t>(Public Domain)</a:t>
            </a:r>
            <a:endParaRPr lang="en-US">
              <a:cs typeface="Calibri"/>
            </a:endParaRPr>
          </a:p>
          <a:p>
            <a:pPr marL="228600" indent="-228600">
              <a:buAutoNum type="arabicPeriod"/>
            </a:pPr>
            <a:r>
              <a:rPr lang="en-US" sz="1200" kern="1200">
                <a:solidFill>
                  <a:schemeClr val="tx1"/>
                </a:solidFill>
                <a:effectLst/>
                <a:latin typeface="+mn-lt"/>
                <a:ea typeface="+mn-ea"/>
                <a:cs typeface="+mn-cs"/>
              </a:rPr>
              <a:t>Images Credit: </a:t>
            </a:r>
            <a:r>
              <a:rPr lang="en-US" sz="1200" b="0" i="0" u="sng" kern="1200">
                <a:solidFill>
                  <a:schemeClr val="tx1"/>
                </a:solidFill>
                <a:effectLst/>
                <a:latin typeface="+mn-lt"/>
                <a:ea typeface="+mn-ea"/>
                <a:cs typeface="+mn-cs"/>
                <a:hlinkClick r:id="rId4"/>
              </a:rPr>
              <a:t>Pixabay License</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Images </a:t>
            </a:r>
            <a:r>
              <a:rPr lang="en-US" sz="1200" kern="1200" err="1">
                <a:solidFill>
                  <a:schemeClr val="tx1"/>
                </a:solidFill>
                <a:effectLst/>
                <a:latin typeface="+mn-lt"/>
                <a:ea typeface="+mn-ea"/>
                <a:cs typeface="+mn-cs"/>
              </a:rPr>
              <a:t>Source</a:t>
            </a:r>
            <a:r>
              <a:rPr lang="en-US" sz="1200" b="0" i="0" u="sng" strike="noStrike" kern="1200" err="1">
                <a:solidFill>
                  <a:schemeClr val="tx1"/>
                </a:solidFill>
                <a:effectLst/>
                <a:latin typeface="+mn-lt"/>
                <a:ea typeface="+mn-ea"/>
                <a:cs typeface="+mn-cs"/>
                <a:hlinkClick r:id="rId5"/>
              </a:rPr>
              <a:t>https</a:t>
            </a:r>
            <a:r>
              <a:rPr lang="en-US" sz="1200" b="0" i="0" u="sng" strike="noStrike" kern="1200">
                <a:solidFill>
                  <a:schemeClr val="tx1"/>
                </a:solidFill>
                <a:effectLst/>
                <a:latin typeface="+mn-lt"/>
                <a:ea typeface="+mn-ea"/>
                <a:cs typeface="+mn-cs"/>
                <a:hlinkClick r:id="rId5"/>
              </a:rPr>
              <a:t>://pixabay.com/photos/forest-fire-fire-burning-433683/</a:t>
            </a:r>
            <a:endParaRPr lang="en-US"/>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657864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*Transition Slide to GEE Tool *</a:t>
            </a:r>
          </a:p>
          <a:p>
            <a:endParaRPr lang="en-US"/>
          </a:p>
          <a:p>
            <a:r>
              <a:rPr lang="en-US"/>
              <a:t>While MINX gives in insight into the height of smoke, it give us no information about what it is composed of. </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69218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*Transition Slide to GEE Tool*</a:t>
            </a:r>
          </a:p>
          <a:p>
            <a:endParaRPr lang="en-US"/>
          </a:p>
          <a:p>
            <a:r>
              <a:rPr lang="en-US"/>
              <a:t>To understand where the smoke is and what pollutants it is composed of, we created a google earth engine tool.</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69218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*Transition Slide to GEE Tool*</a:t>
            </a:r>
          </a:p>
          <a:p>
            <a:endParaRPr lang="en-US">
              <a:cs typeface="Calibri"/>
            </a:endParaRPr>
          </a:p>
          <a:p>
            <a:r>
              <a:rPr lang="en-US">
                <a:cs typeface="Calibri"/>
              </a:rPr>
              <a:t>Our GEE tool is called PHOENIX</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2033213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Taylor</a:t>
            </a:r>
          </a:p>
          <a:p>
            <a:endParaRPr lang="en-US">
              <a:cs typeface="Calibri"/>
            </a:endParaRPr>
          </a:p>
          <a:p>
            <a:r>
              <a:rPr lang="en-US">
                <a:cs typeface="Calibri"/>
              </a:rPr>
              <a:t>*context - see overall effects of smoke in the study area in GEE*</a:t>
            </a:r>
          </a:p>
          <a:p>
            <a:r>
              <a:rPr lang="en-US">
                <a:cs typeface="Calibri"/>
              </a:rPr>
              <a:t>The methodology for the GEE tool is displayed in this flowchart.</a:t>
            </a:r>
          </a:p>
          <a:p>
            <a:r>
              <a:rPr lang="en-US">
                <a:cs typeface="Calibri"/>
              </a:rPr>
              <a:t>We began by acquiring the data in Google Earth Engine, this data included MODIS MAIAC, Sentinel, and Landsat datasets. Next, we set the tool to visualize by parameters of interest: Aerosol Optical depth (a proxy for PM 2.5), pollutants of NO2, Formaldehyde, and carbon monoxide. Then, for analysis we average the values over a 7 day range, and automate a difference operation between a selected date/fire event AND the historic 2 year averaged baseline map. The tool will also display LANDSAT 8 derived true color imagery to be able to see plumes.</a:t>
            </a:r>
          </a:p>
          <a:p>
            <a:r>
              <a:rPr lang="en-US">
                <a:cs typeface="Calibri"/>
              </a:rPr>
              <a:t>Lastly, the output of the tool includes a map displaying the change in the selected pollutant for a selected date (aka fire event), as well as a graph displaying the health statistics for a selected point (point inspector).</a:t>
            </a:r>
          </a:p>
          <a:p>
            <a:endParaRPr lang="en-US">
              <a:cs typeface="Calibri"/>
            </a:endParaRPr>
          </a:p>
          <a:p>
            <a:endParaRPr lang="en-US">
              <a:cs typeface="Calibri"/>
            </a:endParaRPr>
          </a:p>
          <a:p>
            <a:r>
              <a:rPr lang="en-US">
                <a:cs typeface="Calibri"/>
              </a:rPr>
              <a:t>*note on flow chart – figuring out how to simplify analysis/output parts*</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647623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Taylor </a:t>
            </a:r>
          </a:p>
          <a:p>
            <a:r>
              <a:rPr lang="en-US">
                <a:cs typeface="Calibri"/>
              </a:rPr>
              <a:t>*GIF of tool*</a:t>
            </a:r>
          </a:p>
          <a:p>
            <a:r>
              <a:rPr lang="en-US">
                <a:cs typeface="Calibri"/>
              </a:rPr>
              <a:t>Here’s a snapshot of the tool! This map is displaying carbon monoxide levels within our study area difference against our two year baseline. We’ve selected the William Flats Fire, and so the map zooms in to that location. We then chose to show carbon monoxide. If we  turn on the true color imagery only, you can see the plume, then the delta CO layer shows the change in CO levels surrounding the plume. Finally, that data can be exported as a </a:t>
            </a:r>
            <a:r>
              <a:rPr lang="en-US" err="1">
                <a:cs typeface="Calibri"/>
              </a:rPr>
              <a:t>tif</a:t>
            </a:r>
            <a:r>
              <a:rPr lang="en-US">
                <a:cs typeface="Calibri"/>
              </a:rPr>
              <a:t>.</a:t>
            </a:r>
          </a:p>
          <a:p>
            <a:endParaRPr lang="en-US">
              <a:cs typeface="Calibri"/>
            </a:endParaRPr>
          </a:p>
          <a:p>
            <a:r>
              <a:rPr lang="en-US">
                <a:cs typeface="Calibri"/>
              </a:rPr>
              <a:t>::Slide contains a Google Earth Engine</a:t>
            </a:r>
            <a:r>
              <a:rPr lang="en-US" baseline="0">
                <a:cs typeface="Calibri"/>
              </a:rPr>
              <a:t> demo </a:t>
            </a:r>
            <a:r>
              <a:rPr lang="en-US">
                <a:cs typeface="Calibri"/>
              </a:rPr>
              <a:t>gif</a:t>
            </a:r>
            <a:r>
              <a:rPr lang="en-US" baseline="0">
                <a:cs typeface="Calibri"/>
              </a:rPr>
              <a:t>::</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1053889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a:t>
            </a:r>
          </a:p>
          <a:p>
            <a:r>
              <a:rPr lang="en-US"/>
              <a:t>Here we can see graphs output by the PHOENIX Tool that show NO2 levels in a selected geometry for a fire season of July-November, and within we can see pollutant level spikes that corelate to the time of a fire event in that year and selected region (in this case Colville Reservation, Washington). From visual analysis in the tool, we see that the FIRMS fire layer shows a fire on this date in November 2018.</a:t>
            </a:r>
          </a:p>
          <a:p>
            <a:endParaRPr lang="en-US"/>
          </a:p>
          <a:p>
            <a:r>
              <a:rPr lang="en-US"/>
              <a:t>Note: </a:t>
            </a:r>
            <a:r>
              <a:rPr lang="en-US" sz="1200" b="0" i="1" kern="1200">
                <a:solidFill>
                  <a:schemeClr val="tx1"/>
                </a:solidFill>
                <a:effectLst/>
                <a:latin typeface="+mn-lt"/>
                <a:ea typeface="+mn-ea"/>
                <a:cs typeface="+mn-cs"/>
              </a:rPr>
              <a:t>NO</a:t>
            </a:r>
            <a:r>
              <a:rPr lang="en-US" sz="1200" b="0" i="1" kern="1200" baseline="-25000">
                <a:solidFill>
                  <a:schemeClr val="tx1"/>
                </a:solidFill>
                <a:effectLst/>
                <a:latin typeface="+mn-lt"/>
                <a:ea typeface="+mn-ea"/>
                <a:cs typeface="+mn-cs"/>
              </a:rPr>
              <a:t>2</a:t>
            </a:r>
            <a:r>
              <a:rPr lang="en-US" sz="1200" b="0" i="1" kern="1200">
                <a:solidFill>
                  <a:schemeClr val="tx1"/>
                </a:solidFill>
                <a:effectLst/>
                <a:latin typeface="+mn-lt"/>
                <a:ea typeface="+mn-ea"/>
                <a:cs typeface="+mn-cs"/>
              </a:rPr>
              <a:t> levels are given in terms of the column abundances as indicated by the unit mol/unit squared</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1350154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Ani</a:t>
            </a:r>
            <a:endParaRPr lang="en-US"/>
          </a:p>
          <a:p>
            <a:r>
              <a:rPr lang="en-US">
                <a:cs typeface="Calibri"/>
              </a:rPr>
              <a:t>The project study area spans the Pacific Northwest, including Washington, Oregon, and Southern British Columbia. The study period spans from 2008-2020, covering around two decades of wildfire smoke emission data. With around 15 million people living in the region, health and air quality impacts from wildfire smoke are important topics of discussion among local and regional policy holders. </a:t>
            </a:r>
            <a:endParaRPr lang="en-US"/>
          </a:p>
          <a:p>
            <a:endParaRPr lang="en-US">
              <a:cs typeface="Calibri"/>
            </a:endParaRPr>
          </a:p>
          <a:p>
            <a:r>
              <a:rPr lang="en-US">
                <a:cs typeface="Calibri"/>
              </a:rPr>
              <a:t>Although partners are both in Washington, we wanted to expand the study area because fires in British Columbia and Oregon, (among other places) do reach and impact the air quality in Washington.</a:t>
            </a:r>
          </a:p>
          <a:p>
            <a:r>
              <a:rPr lang="en-US">
                <a:cs typeface="Calibri"/>
              </a:rPr>
              <a:t>Reference Credit: </a:t>
            </a:r>
            <a:r>
              <a:rPr lang="en-US">
                <a:hlinkClick r:id="rId3"/>
              </a:rPr>
              <a:t>https://www.gonorthwest.com/Visitor/about/population.htm#:~:text=The%20Pacific%20Northwest,Population&amp;text=The%20population%20of%20the%20Pacific,than%2015%20million%20and%20growing.</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4050289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a:t>
            </a:r>
          </a:p>
          <a:p>
            <a:r>
              <a:rPr lang="en-US"/>
              <a:t>A second graph generated by the PHOENIX tool showing Nitrogen dioxide levels for the 2019 fire season (due to limited data availability was July – November).</a:t>
            </a:r>
            <a:endParaRPr lang="en-US">
              <a:cs typeface="Calibri"/>
            </a:endParaRPr>
          </a:p>
          <a:p>
            <a:r>
              <a:rPr lang="en-US"/>
              <a:t>We can see a spike in August, probably due to the William Flats fire that began August 2, 2019. The graph generated is also for the Colville Reservation region in Northeastern Washington (represented by the fire symbol). </a:t>
            </a:r>
          </a:p>
          <a:p>
            <a:endParaRPr lang="en-US">
              <a:cs typeface="Calibri"/>
            </a:endParaRPr>
          </a:p>
          <a:p>
            <a:r>
              <a:rPr lang="en-US"/>
              <a:t>Note: </a:t>
            </a:r>
            <a:r>
              <a:rPr lang="en-US" sz="1200" b="0" i="1" kern="1200">
                <a:solidFill>
                  <a:schemeClr val="tx1"/>
                </a:solidFill>
                <a:effectLst/>
                <a:latin typeface="+mn-lt"/>
                <a:ea typeface="+mn-ea"/>
                <a:cs typeface="+mn-cs"/>
              </a:rPr>
              <a:t>NO</a:t>
            </a:r>
            <a:r>
              <a:rPr lang="en-US" sz="1200" b="0" i="1" kern="1200" baseline="-25000">
                <a:solidFill>
                  <a:schemeClr val="tx1"/>
                </a:solidFill>
                <a:effectLst/>
                <a:latin typeface="+mn-lt"/>
                <a:ea typeface="+mn-ea"/>
                <a:cs typeface="+mn-cs"/>
              </a:rPr>
              <a:t>2</a:t>
            </a:r>
            <a:r>
              <a:rPr lang="en-US" sz="1200" b="0" i="1" kern="1200">
                <a:solidFill>
                  <a:schemeClr val="tx1"/>
                </a:solidFill>
                <a:effectLst/>
                <a:latin typeface="+mn-lt"/>
                <a:ea typeface="+mn-ea"/>
                <a:cs typeface="+mn-cs"/>
              </a:rPr>
              <a:t> levels are given in terms of the column abundances as indicated by the unit mol/unit squared</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3583336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Taylor</a:t>
            </a:r>
          </a:p>
          <a:p>
            <a:r>
              <a:rPr lang="en-US"/>
              <a:t>The tool combines varying temporal resolutions: TROPOMI is a new sensor and therefore most pollutant data doesn’t date back more then 1.5 years, while the MODIS MAIAC dataset for AOD is 2000-present. </a:t>
            </a:r>
          </a:p>
          <a:p>
            <a:r>
              <a:rPr lang="en-US"/>
              <a:t>The Offline Sentinel datasets are also temporally limited, provided to the user between 5 days and 2 weeks after sensing (</a:t>
            </a:r>
            <a:r>
              <a:rPr lang="en-US">
                <a:hlinkClick r:id="rId3"/>
              </a:rPr>
              <a:t>https://sentinel.esa.int/documents/247904/1848259/Sentinel-5P_Data_Access_and_Products</a:t>
            </a:r>
            <a:r>
              <a:rPr lang="en-US"/>
              <a:t>). We opted for offline instead of Near-Real Time because NRT data has not gone through sufficient quality control.</a:t>
            </a:r>
          </a:p>
          <a:p>
            <a:endParaRPr lang="en-US">
              <a:cs typeface="Calibri"/>
            </a:endParaRPr>
          </a:p>
          <a:p>
            <a:r>
              <a:rPr lang="en-US">
                <a:cs typeface="Calibri"/>
              </a:rPr>
              <a:t>Some of the pollutant data is for the total vertical atmospheric column, rather than the troposphere; when analyzing the impact on health, tropospheric and near surface levels are important. </a:t>
            </a:r>
          </a:p>
          <a:p>
            <a:endParaRPr lang="en-US">
              <a:cs typeface="Calibri"/>
            </a:endParaRPr>
          </a:p>
          <a:p>
            <a:r>
              <a:rPr lang="en-US"/>
              <a:t>The differencing operations on the pollutants may be a source of uncertainty as the tool picks a few days before and after the fire event.</a:t>
            </a:r>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1114345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Liana</a:t>
            </a:r>
          </a:p>
          <a:p>
            <a:endParaRPr lang="en-US">
              <a:cs typeface="Calibri"/>
            </a:endParaRPr>
          </a:p>
          <a:p>
            <a:r>
              <a:rPr lang="en-US">
                <a:cs typeface="Calibri"/>
              </a:rPr>
              <a:t>To tie everything together and get a complete picture of a smoke event, we looked at a case study in a remote part of British Columbia, during a fire event on August 6, 2018.</a:t>
            </a:r>
          </a:p>
          <a:p>
            <a:r>
              <a:rPr lang="en-US">
                <a:cs typeface="Calibri"/>
              </a:rPr>
              <a:t>The smoke plume is relatively simple to spot/see in the true color MODIS imagery and is in a remote location where there is not many ground sensors. </a:t>
            </a:r>
          </a:p>
          <a:p>
            <a:endParaRPr lang="en-US">
              <a:cs typeface="Calibri"/>
            </a:endParaRPr>
          </a:p>
          <a:p>
            <a:r>
              <a:rPr lang="en-US">
                <a:cs typeface="Calibri"/>
              </a:rPr>
              <a:t>We can see that PHOENIX detected an anomaly in both CO and AOD in the area where the smoke plume was located and we can see from MINX that this plume reaches over 3.5 kilometers in some areas, giving it potential to travel to other areas of the Pacific Northwest. The potential for smoke to travel is a reason we investigated a larger region instead of only the state in which our partners were located. </a:t>
            </a:r>
          </a:p>
          <a:p>
            <a:endParaRPr lang="en-US">
              <a:cs typeface="Calibri"/>
            </a:endParaRPr>
          </a:p>
          <a:p>
            <a:r>
              <a:rPr lang="en-US">
                <a:cs typeface="Calibri"/>
              </a:rPr>
              <a:t>----notes------</a:t>
            </a:r>
          </a:p>
          <a:p>
            <a:r>
              <a:rPr lang="en-US">
                <a:cs typeface="Calibri"/>
              </a:rPr>
              <a:t>*we looked at a fire event in our study area at this time*</a:t>
            </a:r>
          </a:p>
          <a:p>
            <a:r>
              <a:rPr lang="en-US">
                <a:cs typeface="Calibri"/>
              </a:rPr>
              <a:t>*title: Case study: August 6, 2018 Fire Event*</a:t>
            </a:r>
          </a:p>
          <a:p>
            <a:endParaRPr lang="en-US">
              <a:cs typeface="Calibri"/>
            </a:endParaRPr>
          </a:p>
          <a:p>
            <a:r>
              <a:rPr lang="en-US">
                <a:cs typeface="Calibri"/>
              </a:rPr>
              <a:t>British Columbia plume- August 6, 2018 </a:t>
            </a:r>
          </a:p>
          <a:p>
            <a:endParaRPr lang="en-US">
              <a:cs typeface="Calibri"/>
            </a:endParaRPr>
          </a:p>
          <a:p>
            <a:r>
              <a:rPr lang="en-US">
                <a:cs typeface="Calibri"/>
              </a:rPr>
              <a:t>*explain colors for AOD* </a:t>
            </a:r>
          </a:p>
          <a:p>
            <a:r>
              <a:rPr lang="en-US">
                <a:cs typeface="Calibri"/>
              </a:rPr>
              <a:t>~smoke from </a:t>
            </a:r>
            <a:r>
              <a:rPr lang="en-US" err="1">
                <a:cs typeface="Calibri"/>
              </a:rPr>
              <a:t>british</a:t>
            </a:r>
            <a:r>
              <a:rPr lang="en-US">
                <a:cs typeface="Calibri"/>
              </a:rPr>
              <a:t> </a:t>
            </a:r>
            <a:r>
              <a:rPr lang="en-US" err="1">
                <a:cs typeface="Calibri"/>
              </a:rPr>
              <a:t>columbia</a:t>
            </a:r>
            <a:r>
              <a:rPr lang="en-US">
                <a:cs typeface="Calibri"/>
              </a:rPr>
              <a:t> had smoke impacts in WA~</a:t>
            </a:r>
          </a:p>
          <a:p>
            <a:r>
              <a:rPr lang="en-US">
                <a:cs typeface="Calibri"/>
              </a:rPr>
              <a:t>*"anomaly in air pollution match up with the smoke*</a:t>
            </a:r>
          </a:p>
          <a:p>
            <a:r>
              <a:rPr lang="en-US">
                <a:cs typeface="Calibri"/>
              </a:rPr>
              <a:t>*paints a full-</a:t>
            </a:r>
            <a:r>
              <a:rPr lang="en-US" err="1">
                <a:cs typeface="Calibri"/>
              </a:rPr>
              <a:t>er</a:t>
            </a:r>
            <a:r>
              <a:rPr lang="en-US">
                <a:cs typeface="Calibri"/>
              </a:rPr>
              <a:t> picture of the impact of fire/smoke*</a:t>
            </a:r>
          </a:p>
          <a:p>
            <a:r>
              <a:rPr lang="en-US">
                <a:cs typeface="Calibri"/>
              </a:rPr>
              <a:t>*great example of how the tool is used to monitor fires in more remote areas*</a:t>
            </a: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505688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Taylor</a:t>
            </a:r>
          </a:p>
          <a:p>
            <a:endParaRPr lang="en-US">
              <a:cs typeface="Calibri"/>
            </a:endParaRPr>
          </a:p>
          <a:p>
            <a:r>
              <a:rPr lang="en-US">
                <a:cs typeface="Calibri"/>
              </a:rPr>
              <a:t>The PHOENIX tool helps the user understand air quality in areas the were previous data-less due to the lack of ground sensors in certain areas. </a:t>
            </a:r>
          </a:p>
          <a:p>
            <a:r>
              <a:rPr lang="en-US">
                <a:cs typeface="Calibri"/>
              </a:rPr>
              <a:t>We can see clear correlations between the location of fire event and the resultant level of pollutant in the air</a:t>
            </a:r>
          </a:p>
          <a:p>
            <a:endParaRPr lang="en-US">
              <a:cs typeface="Calibri"/>
            </a:endParaRPr>
          </a:p>
          <a:p>
            <a:r>
              <a:rPr lang="en-US">
                <a:cs typeface="Calibri"/>
              </a:rPr>
              <a:t>Utilizing MISR data can now allow our partners to obtain data on plume height that they previously were unable to achieve. We also provided insight into the complexities of smoke and fire relationships with evidence that fire strength and plume height are not regionally correlated. </a:t>
            </a:r>
          </a:p>
          <a:p>
            <a:endParaRPr lang="en-US">
              <a:cs typeface="Calibri"/>
            </a:endParaRPr>
          </a:p>
          <a:p>
            <a:r>
              <a:rPr lang="en-US">
                <a:cs typeface="Calibri"/>
              </a:rPr>
              <a:t>--------------------------Image Credit Below----------------------------------------------</a:t>
            </a:r>
          </a:p>
          <a:p>
            <a:r>
              <a:rPr lang="en-US" u="none">
                <a:solidFill>
                  <a:schemeClr val="tx1">
                    <a:lumMod val="75000"/>
                    <a:lumOff val="25000"/>
                  </a:schemeClr>
                </a:solidFill>
                <a:hlinkClick r:id="rId3">
                  <a:extLst>
                    <a:ext uri="{A12FA001-AC4F-418D-AE19-62706E023703}">
                      <ahyp:hlinkClr xmlns:ahyp="http://schemas.microsoft.com/office/drawing/2018/hyperlinkcolor" val="tx"/>
                    </a:ext>
                  </a:extLst>
                </a:hlinkClick>
              </a:rPr>
              <a:t>Imag</a:t>
            </a:r>
            <a:r>
              <a:rPr lang="en-US" u="none">
                <a:solidFill>
                  <a:schemeClr val="tx1">
                    <a:lumMod val="75000"/>
                    <a:lumOff val="25000"/>
                  </a:schemeClr>
                </a:solidFill>
              </a:rPr>
              <a:t>e: </a:t>
            </a:r>
            <a:r>
              <a:rPr lang="en-US" sz="1200" b="0" i="0" u="none" kern="1200">
                <a:solidFill>
                  <a:schemeClr val="tx1"/>
                </a:solidFill>
                <a:effectLst/>
                <a:latin typeface="+mn-lt"/>
                <a:ea typeface="+mn-ea"/>
                <a:cs typeface="+mn-cs"/>
              </a:rPr>
              <a:t>MODIS 2015-213 - Wolverine Fire and smoke over Washington and Idaho</a:t>
            </a:r>
          </a:p>
          <a:p>
            <a:r>
              <a:rPr lang="en-US" sz="1200" b="0" i="0" u="none" kern="120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Author: </a:t>
            </a:r>
            <a:r>
              <a:rPr lang="en-US" u="none">
                <a:solidFill>
                  <a:schemeClr val="tx1">
                    <a:lumMod val="75000"/>
                    <a:lumOff val="25000"/>
                  </a:schemeClr>
                </a:solidFill>
                <a:hlinkClick r:id="rId3">
                  <a:extLst>
                    <a:ext uri="{A12FA001-AC4F-418D-AE19-62706E023703}">
                      <ahyp:hlinkClr xmlns:ahyp="http://schemas.microsoft.com/office/drawing/2018/hyperlinkcolor" val="tx"/>
                    </a:ext>
                  </a:extLst>
                </a:hlinkClick>
              </a:rPr>
              <a:t>NASA</a:t>
            </a:r>
          </a:p>
          <a:p>
            <a:r>
              <a:rPr lang="en-US" u="none">
                <a:solidFill>
                  <a:schemeClr val="tx1">
                    <a:lumMod val="75000"/>
                    <a:lumOff val="25000"/>
                  </a:schemeClr>
                </a:solidFill>
                <a:hlinkClick r:id="rId3">
                  <a:extLst>
                    <a:ext uri="{A12FA001-AC4F-418D-AE19-62706E023703}">
                      <ahyp:hlinkClr xmlns:ahyp="http://schemas.microsoft.com/office/drawing/2018/hyperlinkcolor" val="tx"/>
                    </a:ext>
                  </a:extLst>
                </a:hlinkClick>
              </a:rPr>
              <a:t>retrieved from Wikipedia Commons; https://commons.wikimedia.org/wiki/File:MODIS_2015-213_-_Wolverine_Fire_and_smoke_over_Washington_and_Idaho.jpg</a:t>
            </a:r>
            <a:endParaRPr lang="en-US" u="none">
              <a:solidFill>
                <a:schemeClr val="tx1">
                  <a:lumMod val="75000"/>
                  <a:lumOff val="25000"/>
                </a:schemeClr>
              </a:solidFill>
              <a:cs typeface="Calibri"/>
            </a:endParaRPr>
          </a:p>
          <a:p>
            <a:r>
              <a:rPr lang="en-US">
                <a:cs typeface="Calibri"/>
              </a:rPr>
              <a:t>________________</a:t>
            </a:r>
          </a:p>
          <a:p>
            <a:r>
              <a:rPr lang="en-US">
                <a:cs typeface="Calibri"/>
              </a:rPr>
              <a:t>Previous text from slide:</a:t>
            </a:r>
          </a:p>
          <a:p>
            <a:pPr marL="342900" indent="-342900">
              <a:lnSpc>
                <a:spcPct val="100000"/>
              </a:lnSpc>
              <a:spcBef>
                <a:spcPts val="0"/>
              </a:spcBef>
              <a:spcAft>
                <a:spcPts val="600"/>
              </a:spcAft>
              <a:buClr>
                <a:srgbClr val="904D99"/>
              </a:buClr>
              <a:buFont typeface="Webdings" panose="05030102010509060703" pitchFamily="18" charset="2"/>
              <a:buChar char="4"/>
            </a:pPr>
            <a:r>
              <a:rPr lang="en-US" sz="1200">
                <a:solidFill>
                  <a:schemeClr val="tx1">
                    <a:lumMod val="75000"/>
                    <a:lumOff val="25000"/>
                  </a:schemeClr>
                </a:solidFill>
                <a:latin typeface="Century Gothic" panose="020B0502020202020204" pitchFamily="34" charset="0"/>
              </a:rPr>
              <a:t>Satellite data can </a:t>
            </a:r>
            <a:r>
              <a:rPr lang="en-US" sz="1200" b="1">
                <a:solidFill>
                  <a:schemeClr val="tx1">
                    <a:lumMod val="75000"/>
                    <a:lumOff val="25000"/>
                  </a:schemeClr>
                </a:solidFill>
                <a:latin typeface="Century Gothic" panose="020B0502020202020204" pitchFamily="34" charset="0"/>
              </a:rPr>
              <a:t>successfully</a:t>
            </a:r>
            <a:r>
              <a:rPr lang="en-US" sz="1200">
                <a:solidFill>
                  <a:schemeClr val="tx1">
                    <a:lumMod val="75000"/>
                    <a:lumOff val="25000"/>
                  </a:schemeClr>
                </a:solidFill>
                <a:latin typeface="Century Gothic" panose="020B0502020202020204" pitchFamily="34" charset="0"/>
              </a:rPr>
              <a:t> visualize pollutant distribution and changing levels over </a:t>
            </a:r>
            <a:r>
              <a:rPr lang="en-US" sz="1200" b="1">
                <a:solidFill>
                  <a:schemeClr val="tx1">
                    <a:lumMod val="75000"/>
                    <a:lumOff val="25000"/>
                  </a:schemeClr>
                </a:solidFill>
                <a:latin typeface="Century Gothic" panose="020B0502020202020204" pitchFamily="34" charset="0"/>
              </a:rPr>
              <a:t>remote regions</a:t>
            </a:r>
            <a:r>
              <a:rPr lang="en-US" sz="1200">
                <a:solidFill>
                  <a:schemeClr val="tx1">
                    <a:lumMod val="75000"/>
                    <a:lumOff val="25000"/>
                  </a:schemeClr>
                </a:solidFill>
                <a:latin typeface="Century Gothic" panose="020B0502020202020204" pitchFamily="34" charset="0"/>
              </a:rPr>
              <a:t> that lack ground monitoring stations. </a:t>
            </a:r>
          </a:p>
          <a:p>
            <a:pPr marL="342900" indent="-342900">
              <a:lnSpc>
                <a:spcPct val="100000"/>
              </a:lnSpc>
              <a:spcBef>
                <a:spcPts val="0"/>
              </a:spcBef>
              <a:spcAft>
                <a:spcPts val="600"/>
              </a:spcAft>
              <a:buClr>
                <a:srgbClr val="904D99"/>
              </a:buClr>
              <a:buFont typeface="Webdings" panose="05030102010509060703" pitchFamily="18" charset="2"/>
              <a:buChar char="4"/>
            </a:pPr>
            <a:r>
              <a:rPr lang="en-US" sz="1200" b="1">
                <a:solidFill>
                  <a:schemeClr val="tx1">
                    <a:lumMod val="75000"/>
                    <a:lumOff val="25000"/>
                  </a:schemeClr>
                </a:solidFill>
                <a:latin typeface="Century Gothic" panose="020B0502020202020204" pitchFamily="34" charset="0"/>
              </a:rPr>
              <a:t>Changes in air quality </a:t>
            </a:r>
            <a:r>
              <a:rPr lang="en-US" sz="1200">
                <a:solidFill>
                  <a:schemeClr val="tx1">
                    <a:lumMod val="75000"/>
                    <a:lumOff val="25000"/>
                  </a:schemeClr>
                </a:solidFill>
                <a:latin typeface="Century Gothic" panose="020B0502020202020204" pitchFamily="34" charset="0"/>
              </a:rPr>
              <a:t>surrounding fires &amp; plumes can be detected using the PHOENIX tool.</a:t>
            </a:r>
          </a:p>
          <a:p>
            <a:pPr marL="342900" indent="-342900">
              <a:lnSpc>
                <a:spcPct val="100000"/>
              </a:lnSpc>
              <a:spcBef>
                <a:spcPts val="0"/>
              </a:spcBef>
              <a:spcAft>
                <a:spcPts val="600"/>
              </a:spcAft>
              <a:buClr>
                <a:srgbClr val="904D99"/>
              </a:buClr>
              <a:buFont typeface="Webdings" panose="05030102010509060703" pitchFamily="18" charset="2"/>
              <a:buChar char="4"/>
            </a:pPr>
            <a:r>
              <a:rPr lang="en-US" sz="1200">
                <a:solidFill>
                  <a:schemeClr val="tx1">
                    <a:lumMod val="75000"/>
                    <a:lumOff val="25000"/>
                  </a:schemeClr>
                </a:solidFill>
                <a:latin typeface="Century Gothic" panose="020B0502020202020204" pitchFamily="34" charset="0"/>
              </a:rPr>
              <a:t>There is </a:t>
            </a:r>
            <a:r>
              <a:rPr lang="en-US" sz="1200" b="1">
                <a:solidFill>
                  <a:schemeClr val="tx1">
                    <a:lumMod val="75000"/>
                    <a:lumOff val="25000"/>
                  </a:schemeClr>
                </a:solidFill>
                <a:latin typeface="Century Gothic" panose="020B0502020202020204" pitchFamily="34" charset="0"/>
              </a:rPr>
              <a:t>no regional</a:t>
            </a:r>
            <a:r>
              <a:rPr lang="en-US" sz="1200">
                <a:solidFill>
                  <a:schemeClr val="tx1">
                    <a:lumMod val="75000"/>
                    <a:lumOff val="25000"/>
                  </a:schemeClr>
                </a:solidFill>
                <a:latin typeface="Century Gothic" panose="020B0502020202020204" pitchFamily="34" charset="0"/>
              </a:rPr>
              <a:t>, statistical correlation between fire radiative power and plume height.​</a:t>
            </a:r>
          </a:p>
          <a:p>
            <a:pPr marL="342900" indent="-342900">
              <a:lnSpc>
                <a:spcPct val="100000"/>
              </a:lnSpc>
              <a:spcBef>
                <a:spcPts val="0"/>
              </a:spcBef>
              <a:spcAft>
                <a:spcPts val="600"/>
              </a:spcAft>
              <a:buClr>
                <a:srgbClr val="904D99"/>
              </a:buClr>
              <a:buFont typeface="Webdings" panose="05030102010509060703" pitchFamily="18" charset="2"/>
              <a:buChar char="4"/>
            </a:pPr>
            <a:r>
              <a:rPr lang="en-US" sz="1200">
                <a:solidFill>
                  <a:schemeClr val="tx1">
                    <a:lumMod val="75000"/>
                    <a:lumOff val="25000"/>
                  </a:schemeClr>
                </a:solidFill>
                <a:latin typeface="Century Gothic" panose="020B0502020202020204" pitchFamily="34" charset="0"/>
              </a:rPr>
              <a:t>PHOENIX &amp; MINX combination allows for a more </a:t>
            </a:r>
            <a:r>
              <a:rPr lang="en-US" sz="1200" b="1">
                <a:solidFill>
                  <a:schemeClr val="tx1">
                    <a:lumMod val="75000"/>
                    <a:lumOff val="25000"/>
                  </a:schemeClr>
                </a:solidFill>
                <a:latin typeface="Century Gothic" panose="020B0502020202020204" pitchFamily="34" charset="0"/>
              </a:rPr>
              <a:t>effective</a:t>
            </a:r>
            <a:r>
              <a:rPr lang="en-US" sz="1200">
                <a:solidFill>
                  <a:schemeClr val="tx1">
                    <a:lumMod val="75000"/>
                    <a:lumOff val="25000"/>
                  </a:schemeClr>
                </a:solidFill>
                <a:latin typeface="Century Gothic" panose="020B0502020202020204" pitchFamily="34" charset="0"/>
              </a:rPr>
              <a:t> and </a:t>
            </a:r>
            <a:r>
              <a:rPr lang="en-US" sz="1200" b="1">
                <a:solidFill>
                  <a:schemeClr val="tx1">
                    <a:lumMod val="75000"/>
                    <a:lumOff val="25000"/>
                  </a:schemeClr>
                </a:solidFill>
                <a:latin typeface="Century Gothic" panose="020B0502020202020204" pitchFamily="34" charset="0"/>
              </a:rPr>
              <a:t>comprehensive</a:t>
            </a:r>
            <a:r>
              <a:rPr lang="en-US" sz="1200">
                <a:solidFill>
                  <a:schemeClr val="tx1">
                    <a:lumMod val="75000"/>
                    <a:lumOff val="25000"/>
                  </a:schemeClr>
                </a:solidFill>
                <a:latin typeface="Century Gothic" panose="020B0502020202020204" pitchFamily="34" charset="0"/>
              </a:rPr>
              <a:t> understanding of wildfire smoke (captures both geographical and vertical dimensions)</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2587872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Ani</a:t>
            </a:r>
          </a:p>
          <a:p>
            <a:r>
              <a:rPr lang="en-US">
                <a:cs typeface="Calibri"/>
              </a:rPr>
              <a:t>There are many studies that can build off of this project in the future. A new instrument called MAIA is set to launch in 2022 and will provide further research on aerosols, particulate matter, and their impact on human health (</a:t>
            </a:r>
            <a:r>
              <a:rPr lang="en-US">
                <a:hlinkClick r:id="rId3"/>
              </a:rPr>
              <a:t>https://maia.jpl.nasa.gov/</a:t>
            </a:r>
            <a:r>
              <a:rPr lang="en-US"/>
              <a:t>).</a:t>
            </a:r>
            <a:endParaRPr lang="en-US">
              <a:cs typeface="Calibri"/>
            </a:endParaRPr>
          </a:p>
          <a:p>
            <a:r>
              <a:rPr lang="en-US">
                <a:cs typeface="Calibri"/>
              </a:rPr>
              <a:t>Similarly, CALIOP CALIPSO provides LiDAR data on the vertical profile of the atmosphere, as well as 3D visualizations of clouds and aerosols. This could enhance air quality and smoke plume studies.</a:t>
            </a:r>
          </a:p>
          <a:p>
            <a:endParaRPr lang="en-US">
              <a:cs typeface="Calibri"/>
            </a:endParaRPr>
          </a:p>
          <a:p>
            <a:r>
              <a:rPr lang="en-US">
                <a:cs typeface="Calibri"/>
              </a:rPr>
              <a:t>In addition, the pollutant data in our PHOENIX tool used a combination of tropospheric and total column concentrations, however future work can investigate the near-surface concentrations for all pollutants, as that is where it has the greatest effect on population health.</a:t>
            </a:r>
          </a:p>
          <a:p>
            <a:endParaRPr lang="en-US">
              <a:cs typeface="Calibri"/>
            </a:endParaRPr>
          </a:p>
          <a:p>
            <a:r>
              <a:rPr lang="en-US">
                <a:cs typeface="Calibri"/>
              </a:rPr>
              <a:t>Demographic data (such as race or income) for the study area could be incorporated to better understand the impact of these pollutants and their distribution.</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Lastly, Ground sensor data could be used to validate the pollutant levels derived from satellite sensors.</a:t>
            </a:r>
          </a:p>
          <a:p>
            <a:endParaRPr lang="en-US">
              <a:cs typeface="Calibri"/>
            </a:endParaRPr>
          </a:p>
          <a:p>
            <a:endParaRPr lang="en-US">
              <a:cs typeface="Calibri"/>
            </a:endParaRPr>
          </a:p>
          <a:p>
            <a:r>
              <a:rPr lang="en-US">
                <a:cs typeface="Calibri"/>
              </a:rPr>
              <a:t>Image Credit:</a:t>
            </a:r>
          </a:p>
          <a:p>
            <a:r>
              <a:rPr lang="en-US">
                <a:cs typeface="Calibri"/>
              </a:rPr>
              <a:t>General Atomics Electromagnetic Systems, https://</a:t>
            </a:r>
            <a:r>
              <a:rPr lang="en-US" err="1">
                <a:cs typeface="Calibri"/>
              </a:rPr>
              <a:t>maia.jpl.nasa.gov</a:t>
            </a:r>
            <a:r>
              <a:rPr lang="en-US">
                <a:cs typeface="Calibri"/>
              </a:rPr>
              <a:t>/investigation/#</a:t>
            </a:r>
            <a:r>
              <a:rPr lang="en-US" err="1">
                <a:cs typeface="Calibri"/>
              </a:rPr>
              <a:t>host_satellite</a:t>
            </a:r>
            <a:r>
              <a:rPr lang="en-US">
                <a:cs typeface="Calibri"/>
              </a:rPr>
              <a:t> (Public Domain)</a:t>
            </a: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932432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Ani</a:t>
            </a:r>
          </a:p>
          <a:p>
            <a:r>
              <a:rPr lang="en-US">
                <a:cs typeface="Calibri"/>
              </a:rPr>
              <a:t>We wanted acknowledge and thank all these individuals who contributed their time and knowledge! We could not have completed the project without them.</a:t>
            </a:r>
          </a:p>
        </p:txBody>
      </p:sp>
      <p:sp>
        <p:nvSpPr>
          <p:cNvPr id="4" name="Slide Number Placeholder 3"/>
          <p:cNvSpPr>
            <a:spLocks noGrp="1"/>
          </p:cNvSpPr>
          <p:nvPr>
            <p:ph type="sldNum" sz="quarter" idx="10"/>
          </p:nvPr>
        </p:nvSpPr>
        <p:spPr/>
        <p:txBody>
          <a:bodyPr/>
          <a:lstStyle/>
          <a:p>
            <a:fld id="{66EE4239-191D-4388-B0F5-1C5222233620}" type="slidenum">
              <a:rPr lang="en-US" smtClean="0"/>
              <a:t>25</a:t>
            </a:fld>
            <a:endParaRPr lang="en-US"/>
          </a:p>
        </p:txBody>
      </p:sp>
    </p:spTree>
    <p:extLst>
      <p:ext uri="{BB962C8B-B14F-4D97-AF65-F5344CB8AC3E}">
        <p14:creationId xmlns:p14="http://schemas.microsoft.com/office/powerpoint/2010/main" val="357047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defRPr/>
            </a:pPr>
            <a:r>
              <a:rPr lang="en-US"/>
              <a:t>Speaker Liana: (slide takes approx. 1 min, 10 sec) </a:t>
            </a:r>
          </a:p>
          <a:p>
            <a:pPr>
              <a:spcAft>
                <a:spcPts val="600"/>
              </a:spcAft>
              <a:defRPr/>
            </a:pPr>
            <a:r>
              <a:rPr lang="en-US"/>
              <a:t>Because of historic fire suppression and climate change, wildfires in the Pacific Northwest are increasing in scope and severity. Wildfires produce smoke which get injected into the atmosphere. This wildfire smoke is comprised of pollutants and trace gases such as nitrogen oxides, ozone, and carbon monoxide to name a few. These aerosol pollutants decrease air quality, reduce visibility, and are hazardous to human health. Exposure to the hazardous aerosols in smoke can aggravate symptoms of asthma and are associated with respiratory conditions, like Chronic Obstructive Pulmonary Disease, and in extreme cases, death. These health hazards can lead to economic loss from increased hospital admissions. Although wildfire smoke can impact any region of the Pacific Northwest, air quality monitoring stations are primarily located in urban areas, leaving rural communities, such as those east of the Cascade Mountains, </a:t>
            </a:r>
            <a:r>
              <a:rPr lang="en-US" kern="1200">
                <a:effectLst/>
              </a:rPr>
              <a:t>with </a:t>
            </a:r>
            <a:r>
              <a:rPr lang="en-US"/>
              <a:t>limited to no access </a:t>
            </a:r>
            <a:r>
              <a:rPr lang="en-US" kern="1200">
                <a:effectLst/>
              </a:rPr>
              <a:t>to </a:t>
            </a:r>
            <a:r>
              <a:rPr lang="en-US"/>
              <a:t>air quality monitoring</a:t>
            </a:r>
            <a:r>
              <a:rPr lang="en-US" kern="1200">
                <a:effectLst/>
              </a:rPr>
              <a:t>. However, our team proposes that satellite data can be used to address the current regional gaps in air quality monitoring. </a:t>
            </a:r>
            <a:endParaRPr lang="en-US"/>
          </a:p>
          <a:p>
            <a:pPr>
              <a:spcAft>
                <a:spcPts val="600"/>
              </a:spcAft>
              <a:defRPr/>
            </a:pPr>
            <a:endParaRPr lang="en-US"/>
          </a:p>
          <a:p>
            <a:r>
              <a:rPr lang="en-US" sz="1200" kern="1200">
                <a:solidFill>
                  <a:schemeClr val="tx1"/>
                </a:solidFill>
                <a:effectLst/>
                <a:latin typeface="+mn-lt"/>
                <a:ea typeface="+mn-ea"/>
                <a:cs typeface="+mn-cs"/>
              </a:rPr>
              <a:t>------------------------------Image Information Below (for both images) ------------------------------</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Burning Forest: </a:t>
            </a:r>
          </a:p>
          <a:p>
            <a:r>
              <a:rPr lang="en-US" sz="1200" kern="1200">
                <a:solidFill>
                  <a:schemeClr val="tx1"/>
                </a:solidFill>
                <a:effectLst/>
                <a:latin typeface="+mn-lt"/>
                <a:ea typeface="+mn-ea"/>
                <a:cs typeface="+mn-cs"/>
              </a:rPr>
              <a:t>Images Credit: </a:t>
            </a:r>
            <a:r>
              <a:rPr lang="en-US" sz="1200" b="0" i="0" u="sng" kern="1200">
                <a:solidFill>
                  <a:schemeClr val="tx1"/>
                </a:solidFill>
                <a:effectLst/>
                <a:latin typeface="+mn-lt"/>
                <a:ea typeface="+mn-ea"/>
                <a:cs typeface="+mn-cs"/>
                <a:hlinkClick r:id="rId3"/>
              </a:rPr>
              <a:t>Pixabay License</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Images Source: </a:t>
            </a:r>
            <a:r>
              <a:rPr lang="en-US" sz="1200" b="0" i="0" u="sng" strike="noStrike" kern="1200">
                <a:solidFill>
                  <a:schemeClr val="tx1"/>
                </a:solidFill>
                <a:effectLst/>
                <a:latin typeface="+mn-lt"/>
                <a:ea typeface="+mn-ea"/>
                <a:cs typeface="+mn-cs"/>
                <a:hlinkClick r:id="rId4"/>
              </a:rPr>
              <a:t>https://pixabay.com/photos/forest-fire-blaze-smoke-trees-1161868/</a:t>
            </a:r>
            <a:r>
              <a:rPr lang="en-US" sz="1200" b="0" i="0" u="sng" strike="noStrike" kern="1200">
                <a:solidFill>
                  <a:schemeClr val="tx1"/>
                </a:solidFill>
                <a:effectLst/>
                <a:latin typeface="+mn-lt"/>
                <a:ea typeface="+mn-ea"/>
                <a:cs typeface="+mn-cs"/>
              </a:rPr>
              <a:t> , </a:t>
            </a:r>
            <a:r>
              <a:rPr lang="en-US" sz="1200" b="0" i="0" u="sng" strike="noStrike" kern="1200" err="1">
                <a:solidFill>
                  <a:schemeClr val="tx1"/>
                </a:solidFill>
                <a:effectLst/>
                <a:latin typeface="+mn-lt"/>
                <a:ea typeface="+mn-ea"/>
                <a:cs typeface="+mn-cs"/>
              </a:rPr>
              <a:t>skeeze</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Vancouver Skyline:</a:t>
            </a:r>
          </a:p>
          <a:p>
            <a:r>
              <a:rPr lang="en-US" sz="1200" kern="1200">
                <a:solidFill>
                  <a:schemeClr val="tx1"/>
                </a:solidFill>
                <a:effectLst/>
                <a:latin typeface="+mn-lt"/>
                <a:ea typeface="+mn-ea"/>
                <a:cs typeface="+mn-cs"/>
              </a:rPr>
              <a:t>Images Credit: </a:t>
            </a:r>
            <a:r>
              <a:rPr lang="en-US" sz="1200" b="0" i="0" u="sng" kern="1200">
                <a:solidFill>
                  <a:schemeClr val="tx1"/>
                </a:solidFill>
                <a:effectLst/>
                <a:latin typeface="+mn-lt"/>
                <a:ea typeface="+mn-ea"/>
                <a:cs typeface="+mn-cs"/>
                <a:hlinkClick r:id="rId3"/>
              </a:rPr>
              <a:t>Pixabay License</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Images Source </a:t>
            </a:r>
            <a:r>
              <a:rPr lang="en-US">
                <a:hlinkClick r:id="rId5"/>
              </a:rPr>
              <a:t>https://pixabay.com/photos/vancouver-skyline-british-columbia-4585887/</a:t>
            </a:r>
            <a:r>
              <a:rPr lang="en-US"/>
              <a:t> , </a:t>
            </a:r>
            <a:r>
              <a:rPr lang="en-US" sz="1200">
                <a:solidFill>
                  <a:schemeClr val="bg1"/>
                </a:solidFill>
                <a:latin typeface="Century Gothic"/>
              </a:rPr>
              <a:t>Luke </a:t>
            </a:r>
            <a:r>
              <a:rPr lang="en-US" sz="1200" err="1">
                <a:solidFill>
                  <a:schemeClr val="bg1"/>
                </a:solidFill>
                <a:latin typeface="Century Gothic"/>
              </a:rPr>
              <a:t>Lawreszuk</a:t>
            </a:r>
            <a:endParaRPr lang="en-US" sz="1200" kern="1200">
              <a:solidFill>
                <a:schemeClr val="tx1"/>
              </a:solidFill>
              <a:effectLst/>
              <a:latin typeface="+mn-lt"/>
              <a:ea typeface="+mn-ea"/>
              <a:cs typeface="+mn-cs"/>
            </a:endParaRPr>
          </a:p>
          <a:p>
            <a:pPr>
              <a:spcAft>
                <a:spcPts val="600"/>
              </a:spcAft>
            </a:pPr>
            <a:endParaRPr lang="en-US"/>
          </a:p>
          <a:p>
            <a:endParaRPr lang="en-US"/>
          </a:p>
        </p:txBody>
      </p:sp>
      <p:sp>
        <p:nvSpPr>
          <p:cNvPr id="4" name="Slide Number Placeholder 3"/>
          <p:cNvSpPr>
            <a:spLocks noGrp="1"/>
          </p:cNvSpPr>
          <p:nvPr>
            <p:ph type="sldNum" sz="quarter" idx="10"/>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Ani</a:t>
            </a:r>
          </a:p>
          <a:p>
            <a:r>
              <a:rPr lang="en-US"/>
              <a:t>We partnered with The Nature Conservancy Washington Chapter and the </a:t>
            </a:r>
            <a:r>
              <a:rPr lang="en-US" sz="1200" b="0" i="0" kern="1200">
                <a:solidFill>
                  <a:schemeClr val="tx1"/>
                </a:solidFill>
                <a:effectLst/>
                <a:latin typeface="+mn-lt"/>
                <a:ea typeface="+mn-ea"/>
                <a:cs typeface="+mn-cs"/>
              </a:rPr>
              <a:t>Puget Sound Clean Air Agency. Both partners are located in the state of Washington and provided us insight into how fire impacts air quality in their communities.</a:t>
            </a:r>
            <a:r>
              <a:rPr lang="en-US"/>
              <a:t> </a:t>
            </a:r>
            <a:endParaRPr lang="en-US" sz="1200" b="0" i="0" kern="1200">
              <a:solidFill>
                <a:schemeClr val="tx1"/>
              </a:solidFill>
              <a:effectLst/>
              <a:latin typeface="+mn-lt"/>
              <a:cs typeface="Calibri"/>
            </a:endParaRPr>
          </a:p>
          <a:p>
            <a:endParaRPr lang="en-US" sz="1200" b="0" i="0"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Image Credits:</a:t>
            </a:r>
            <a:endParaRPr lang="en-US" sz="1200" b="0" i="0" kern="1200">
              <a:solidFill>
                <a:schemeClr val="tx1"/>
              </a:solidFill>
              <a:effectLst/>
              <a:latin typeface="+mn-lt"/>
              <a:cs typeface="Calibri"/>
            </a:endParaRPr>
          </a:p>
          <a:p>
            <a:endParaRPr lang="en-US"/>
          </a:p>
          <a:p>
            <a:r>
              <a:rPr lang="en-US" sz="1200" b="0" i="0" u="none" kern="1200">
                <a:solidFill>
                  <a:schemeClr val="tx1"/>
                </a:solidFill>
                <a:effectLst/>
                <a:latin typeface="+mn-lt"/>
                <a:ea typeface="+mn-ea"/>
                <a:cs typeface="+mn-cs"/>
              </a:rPr>
              <a:t>Image 1 (left):</a:t>
            </a:r>
            <a:r>
              <a:rPr lang="en-US" u="none"/>
              <a:t> </a:t>
            </a:r>
            <a:r>
              <a:rPr lang="en-US" u="none" err="1"/>
              <a:t>Pixabay</a:t>
            </a:r>
            <a:r>
              <a:rPr lang="en-US" u="none"/>
              <a:t> - </a:t>
            </a:r>
            <a:r>
              <a:rPr lang="en-US" u="none" err="1"/>
              <a:t>Shoot_It_Raw</a:t>
            </a:r>
            <a:r>
              <a:rPr lang="en-US" u="none"/>
              <a:t>, </a:t>
            </a:r>
            <a:r>
              <a:rPr lang="en-US" u="none">
                <a:solidFill>
                  <a:srgbClr val="0563C1"/>
                </a:solidFill>
                <a:hlinkClick r:id="rId3">
                  <a:extLst>
                    <a:ext uri="{A12FA001-AC4F-418D-AE19-62706E023703}">
                      <ahyp:hlinkClr xmlns:ahyp="http://schemas.microsoft.com/office/drawing/2018/hyperlinkcolor" val="tx"/>
                    </a:ext>
                  </a:extLst>
                </a:hlinkClick>
              </a:rPr>
              <a:t>https</a:t>
            </a:r>
            <a:r>
              <a:rPr lang="en-US" b="0" i="0" u="none" kern="1200">
                <a:solidFill>
                  <a:srgbClr val="0563C1"/>
                </a:solidFill>
                <a:effectLst/>
                <a:hlinkClick r:id="rId3">
                  <a:extLst>
                    <a:ext uri="{A12FA001-AC4F-418D-AE19-62706E023703}">
                      <ahyp:hlinkClr xmlns:ahyp="http://schemas.microsoft.com/office/drawing/2018/hyperlinkcolor" val="tx"/>
                    </a:ext>
                  </a:extLst>
                </a:hlinkClick>
              </a:rPr>
              <a:t>://</a:t>
            </a:r>
            <a:r>
              <a:rPr lang="en-US" u="none">
                <a:solidFill>
                  <a:srgbClr val="0563C1"/>
                </a:solidFill>
                <a:hlinkClick r:id="rId3">
                  <a:extLst>
                    <a:ext uri="{A12FA001-AC4F-418D-AE19-62706E023703}">
                      <ahyp:hlinkClr xmlns:ahyp="http://schemas.microsoft.com/office/drawing/2018/hyperlinkcolor" val="tx"/>
                    </a:ext>
                  </a:extLst>
                </a:hlinkClick>
              </a:rPr>
              <a:t>pixabay</a:t>
            </a:r>
            <a:r>
              <a:rPr lang="en-US" b="0" i="0" u="none" kern="1200">
                <a:solidFill>
                  <a:srgbClr val="0563C1"/>
                </a:solidFill>
                <a:effectLst/>
                <a:hlinkClick r:id="rId3">
                  <a:extLst>
                    <a:ext uri="{A12FA001-AC4F-418D-AE19-62706E023703}">
                      <ahyp:hlinkClr xmlns:ahyp="http://schemas.microsoft.com/office/drawing/2018/hyperlinkcolor" val="tx"/>
                    </a:ext>
                  </a:extLst>
                </a:hlinkClick>
              </a:rPr>
              <a:t>.</a:t>
            </a:r>
            <a:r>
              <a:rPr lang="en-US" u="none">
                <a:solidFill>
                  <a:srgbClr val="0563C1"/>
                </a:solidFill>
                <a:hlinkClick r:id="rId3">
                  <a:extLst>
                    <a:ext uri="{A12FA001-AC4F-418D-AE19-62706E023703}">
                      <ahyp:hlinkClr xmlns:ahyp="http://schemas.microsoft.com/office/drawing/2018/hyperlinkcolor" val="tx"/>
                    </a:ext>
                  </a:extLst>
                </a:hlinkClick>
              </a:rPr>
              <a:t>com</a:t>
            </a:r>
            <a:r>
              <a:rPr lang="en-US" b="0" i="0" u="none" kern="1200">
                <a:solidFill>
                  <a:srgbClr val="0563C1"/>
                </a:solidFill>
                <a:effectLst/>
                <a:hlinkClick r:id="rId3">
                  <a:extLst>
                    <a:ext uri="{A12FA001-AC4F-418D-AE19-62706E023703}">
                      <ahyp:hlinkClr xmlns:ahyp="http://schemas.microsoft.com/office/drawing/2018/hyperlinkcolor" val="tx"/>
                    </a:ext>
                  </a:extLst>
                </a:hlinkClick>
              </a:rPr>
              <a:t>/</a:t>
            </a:r>
            <a:r>
              <a:rPr lang="en-US" u="none">
                <a:solidFill>
                  <a:srgbClr val="0563C1"/>
                </a:solidFill>
                <a:hlinkClick r:id="rId3">
                  <a:extLst>
                    <a:ext uri="{A12FA001-AC4F-418D-AE19-62706E023703}">
                      <ahyp:hlinkClr xmlns:ahyp="http://schemas.microsoft.com/office/drawing/2018/hyperlinkcolor" val="tx"/>
                    </a:ext>
                  </a:extLst>
                </a:hlinkClick>
              </a:rPr>
              <a:t>photos</a:t>
            </a:r>
            <a:r>
              <a:rPr lang="en-US" b="0" i="0" u="none" kern="1200">
                <a:solidFill>
                  <a:srgbClr val="0563C1"/>
                </a:solidFill>
                <a:effectLst/>
                <a:hlinkClick r:id="rId3">
                  <a:extLst>
                    <a:ext uri="{A12FA001-AC4F-418D-AE19-62706E023703}">
                      <ahyp:hlinkClr xmlns:ahyp="http://schemas.microsoft.com/office/drawing/2018/hyperlinkcolor" val="tx"/>
                    </a:ext>
                  </a:extLst>
                </a:hlinkClick>
              </a:rPr>
              <a:t>/</a:t>
            </a:r>
            <a:r>
              <a:rPr lang="en-US" u="none">
                <a:solidFill>
                  <a:srgbClr val="0563C1"/>
                </a:solidFill>
                <a:hlinkClick r:id="rId3">
                  <a:extLst>
                    <a:ext uri="{A12FA001-AC4F-418D-AE19-62706E023703}">
                      <ahyp:hlinkClr xmlns:ahyp="http://schemas.microsoft.com/office/drawing/2018/hyperlinkcolor" val="tx"/>
                    </a:ext>
                  </a:extLst>
                </a:hlinkClick>
              </a:rPr>
              <a:t>seattle-waterfront-washington-5364650</a:t>
            </a:r>
            <a:r>
              <a:rPr lang="en-US" b="0" i="0" u="none" kern="1200">
                <a:solidFill>
                  <a:srgbClr val="0563C1"/>
                </a:solidFill>
                <a:effectLst/>
                <a:hlinkClick r:id="rId3">
                  <a:extLst>
                    <a:ext uri="{A12FA001-AC4F-418D-AE19-62706E023703}">
                      <ahyp:hlinkClr xmlns:ahyp="http://schemas.microsoft.com/office/drawing/2018/hyperlinkcolor" val="tx"/>
                    </a:ext>
                  </a:extLst>
                </a:hlinkClick>
              </a:rPr>
              <a:t>/. (Pixabay Free Use License)</a:t>
            </a:r>
          </a:p>
          <a:p>
            <a:r>
              <a:rPr lang="en-US" b="0" i="0" u="none" kern="1200">
                <a:solidFill>
                  <a:schemeClr val="tx1"/>
                </a:solidFill>
                <a:effectLst/>
                <a:hlinkClick r:id="rId3">
                  <a:extLst>
                    <a:ext uri="{A12FA001-AC4F-418D-AE19-62706E023703}">
                      <ahyp:hlinkClr xmlns:ahyp="http://schemas.microsoft.com/office/drawing/2018/hyperlinkcolor" val="tx"/>
                    </a:ext>
                  </a:extLst>
                </a:hlinkClick>
              </a:rPr>
              <a:t>Image 2 (right): Flickr, BrewBooks - </a:t>
            </a:r>
            <a:r>
              <a:rPr lang="en-US" u="none">
                <a:hlinkClick r:id="rId4"/>
              </a:rPr>
              <a:t>https://www.flickr.com/photos/brewbooks/2847634048</a:t>
            </a:r>
            <a:r>
              <a:rPr lang="en-US" u="none"/>
              <a:t> (Creative Commons)</a:t>
            </a:r>
            <a:endParaRPr lang="en-US" b="0" i="0" u="none" kern="1200">
              <a:solidFill>
                <a:schemeClr val="tx1"/>
              </a:solidFill>
              <a:effectLst/>
              <a:hlinkClick r:id="rId3">
                <a:extLst>
                  <a:ext uri="{A12FA001-AC4F-418D-AE19-62706E023703}">
                    <ahyp:hlinkClr xmlns:ahyp="http://schemas.microsoft.com/office/drawing/2018/hyperlinkcolor" val="tx"/>
                  </a:ext>
                </a:extLst>
              </a:hlinkClick>
            </a:endParaRPr>
          </a:p>
          <a:p>
            <a:endParaRPr lang="en-US" b="0" i="0" kern="1200">
              <a:solidFill>
                <a:srgbClr val="0563C1"/>
              </a:solidFill>
              <a:effectLst/>
              <a:hlinkClick r:id="rId3">
                <a:extLst>
                  <a:ext uri="{A12FA001-AC4F-418D-AE19-62706E023703}">
                    <ahyp:hlinkClr xmlns:ahyp="http://schemas.microsoft.com/office/drawing/2018/hyperlinkcolor" val="tx"/>
                  </a:ext>
                </a:extLst>
              </a:hlinkClick>
            </a:endParaRPr>
          </a:p>
          <a:p>
            <a:endParaRPr lang="en-US" b="0" i="0" kern="1200">
              <a:solidFill>
                <a:srgbClr val="0563C1"/>
              </a:solidFill>
              <a:effectLst/>
              <a:hlinkClick r:id="rId3">
                <a:extLst>
                  <a:ext uri="{A12FA001-AC4F-418D-AE19-62706E023703}">
                    <ahyp:hlinkClr xmlns:ahyp="http://schemas.microsoft.com/office/drawing/2018/hyperlinkcolor" val="tx"/>
                  </a:ext>
                </a:extLst>
              </a:hlinkClick>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038380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Speaker: Dani</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For this project, we wanted to answer the question– “ How do you visualize and analyze smoke?” within our study area.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With limited ground-based sensors, we wanted to find a way for our partners to determine where air quality was compromised by smoke. We also sought to provide them with a way to determine how high smoke travels into the atmosphere, as there is not a current ground instrument method to measure plume height. </a:t>
            </a:r>
          </a:p>
          <a:p>
            <a:endParaRPr lang="en-US">
              <a:cs typeface="Calibri" panose="020F0502020204030204"/>
            </a:endParaRPr>
          </a:p>
          <a:p>
            <a:r>
              <a:rPr lang="en-US">
                <a:cs typeface="Calibri" panose="020F0502020204030204"/>
              </a:rPr>
              <a:t>We set out to quantify plume height and analyze the distribution of smoke. </a:t>
            </a:r>
          </a:p>
          <a:p>
            <a:endParaRPr lang="en-US">
              <a:cs typeface="Calibri" panose="020F0502020204030204"/>
            </a:endParaRPr>
          </a:p>
          <a:p>
            <a:r>
              <a:rPr lang="en-US" sz="1200" kern="1200">
                <a:solidFill>
                  <a:schemeClr val="tx1"/>
                </a:solidFill>
                <a:effectLst/>
                <a:latin typeface="+mn-lt"/>
                <a:ea typeface="+mn-ea"/>
                <a:cs typeface="+mn-cs"/>
              </a:rPr>
              <a:t>Visualizing where smoke and its pollutants are located, both three-dimensionally and geographically, provides insight to community partners for how to best respond in their wildfire management practices.</a:t>
            </a:r>
            <a:r>
              <a:rPr lang="en-US"/>
              <a:t> </a:t>
            </a:r>
            <a:endParaRPr lang="en-US" sz="1200" kern="1200">
              <a:solidFill>
                <a:schemeClr val="tx1"/>
              </a:solidFill>
              <a:effectLst/>
              <a:latin typeface="+mn-lt"/>
              <a:ea typeface="+mn-ea"/>
              <a:cs typeface="+mn-cs"/>
            </a:endParaRPr>
          </a:p>
          <a:p>
            <a:endParaRPr lang="en-US"/>
          </a:p>
          <a:p>
            <a:endParaRPr lang="en-US"/>
          </a:p>
          <a:p>
            <a:r>
              <a:rPr lang="en-US"/>
              <a:t>Image credit: </a:t>
            </a:r>
            <a:endParaRPr lang="en-US">
              <a:cs typeface="Calibri"/>
            </a:endParaRPr>
          </a:p>
          <a:p>
            <a:pPr marL="0" indent="0">
              <a:buNone/>
            </a:pPr>
            <a:r>
              <a:rPr lang="en-US"/>
              <a:t>1. Source: Wikimedia Commons, </a:t>
            </a:r>
            <a:r>
              <a:rPr lang="en-US">
                <a:hlinkClick r:id="rId3"/>
              </a:rPr>
              <a:t>https://commons.wikimedia.org/wiki/File:Smoke_column_-_High_Park_Wildfire.jpg</a:t>
            </a:r>
            <a:r>
              <a:rPr lang="en-US"/>
              <a:t> (Creative Commons)</a:t>
            </a:r>
          </a:p>
          <a:p>
            <a:pPr marL="0" indent="0">
              <a:buNone/>
            </a:pPr>
            <a:r>
              <a:rPr lang="en-US"/>
              <a:t>2. Source: World View (2018 Sept 1, WA) (Public Domain)</a:t>
            </a:r>
            <a:endParaRPr lang="en-US">
              <a:cs typeface="Calibri"/>
            </a:endParaRPr>
          </a:p>
          <a:p>
            <a:pPr marL="0" indent="0">
              <a:buNone/>
            </a:pPr>
            <a:endParaRPr lang="en-US"/>
          </a:p>
        </p:txBody>
      </p:sp>
      <p:sp>
        <p:nvSpPr>
          <p:cNvPr id="4" name="Slide Number Placeholder 3"/>
          <p:cNvSpPr>
            <a:spLocks noGrp="1"/>
          </p:cNvSpPr>
          <p:nvPr>
            <p:ph type="sldNum" sz="quarter" idx="10"/>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1763982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Ani</a:t>
            </a:r>
          </a:p>
          <a:p>
            <a:r>
              <a:rPr lang="en-US">
                <a:cs typeface="Calibri"/>
              </a:rPr>
              <a:t>This project utilized a variety of satellites and sensors to gather Earth Observation data. </a:t>
            </a:r>
          </a:p>
          <a:p>
            <a:r>
              <a:rPr lang="en-US">
                <a:cs typeface="Calibri"/>
              </a:rPr>
              <a:t>MODIS on Terra and Aqua provided Aerosol and fire products, and MISR on Terra provided plume height data.</a:t>
            </a:r>
          </a:p>
          <a:p>
            <a:r>
              <a:rPr lang="en-US">
                <a:cs typeface="Calibri"/>
              </a:rPr>
              <a:t>We also used data from Sentinel-5P TROPOMI for measurements of pollutants including carbon monoxide, nitrogen dioxide, and formaldehyde for 2018-2020.</a:t>
            </a:r>
          </a:p>
          <a:p>
            <a:endParaRPr lang="en-US"/>
          </a:p>
          <a:p>
            <a:r>
              <a:rPr lang="en-US"/>
              <a:t>-----------Image Information Below------------</a:t>
            </a:r>
            <a:endParaRPr lang="en-US">
              <a:cs typeface="Calibri"/>
            </a:endParaRPr>
          </a:p>
          <a:p>
            <a:r>
              <a:rPr lang="en-US"/>
              <a:t>Aqua and Terra:</a:t>
            </a:r>
            <a:endParaRPr lang="en-US">
              <a:cs typeface="Calibri"/>
            </a:endParaRPr>
          </a:p>
          <a:p>
            <a:r>
              <a:rPr lang="en-US"/>
              <a:t>Image Credit: NASA</a:t>
            </a:r>
            <a:endParaRPr lang="en-US">
              <a:cs typeface="Calibri"/>
            </a:endParaRPr>
          </a:p>
          <a:p>
            <a:r>
              <a:rPr lang="en-US"/>
              <a:t>Image Source: </a:t>
            </a:r>
            <a:r>
              <a:rPr lang="en-US">
                <a:hlinkClick r:id="rId3"/>
              </a:rPr>
              <a:t>http://www.devpedia.developexchange.com/dp/index.php?title=List_of_Satellite_Pictures</a:t>
            </a:r>
            <a:endParaRPr lang="en-US"/>
          </a:p>
          <a:p>
            <a:endParaRPr lang="en-US">
              <a:cs typeface="Calibri" panose="020F0502020204030204"/>
            </a:endParaRPr>
          </a:p>
          <a:p>
            <a:r>
              <a:rPr lang="en-US">
                <a:cs typeface="Calibri" panose="020F0502020204030204"/>
              </a:rPr>
              <a:t>Landsat8</a:t>
            </a:r>
          </a:p>
          <a:p>
            <a:r>
              <a:rPr lang="en-US">
                <a:cs typeface="Calibri" panose="020F0502020204030204"/>
              </a:rPr>
              <a:t>Image Credit: NASA</a:t>
            </a:r>
          </a:p>
          <a:p>
            <a:r>
              <a:rPr lang="en-US">
                <a:cs typeface="Calibri" panose="020F0502020204030204"/>
              </a:rPr>
              <a:t>Image Source: </a:t>
            </a:r>
            <a:r>
              <a:rPr lang="en-US">
                <a:hlinkClick r:id="rId3"/>
              </a:rPr>
              <a:t>http://www.devpedia.developexchange.com/dp/index.php?title=List_of_Satellite_Pictures</a:t>
            </a:r>
            <a:endParaRPr lang="en-US"/>
          </a:p>
          <a:p>
            <a:endParaRPr lang="en-US"/>
          </a:p>
          <a:p>
            <a:r>
              <a:rPr lang="en-US"/>
              <a:t>Sentinel:</a:t>
            </a:r>
            <a:endParaRPr lang="en-US">
              <a:cs typeface="Calibri" panose="020F0502020204030204"/>
            </a:endParaRPr>
          </a:p>
          <a:p>
            <a:r>
              <a:rPr lang="en-US"/>
              <a:t>Image Credit: ESA</a:t>
            </a:r>
            <a:endParaRPr lang="en-US">
              <a:cs typeface="Calibri" panose="020F0502020204030204"/>
            </a:endParaRPr>
          </a:p>
          <a:p>
            <a:r>
              <a:rPr lang="en-US"/>
              <a:t>Image Source: </a:t>
            </a:r>
            <a:r>
              <a:rPr lang="en-US">
                <a:hlinkClick r:id="rId4"/>
              </a:rPr>
              <a:t>http://www.esa.int/ESA_Multimedia/Search/(sortBy)/view_count?result_type=images&amp;SearchText=Sentinel+5p</a:t>
            </a:r>
            <a:endParaRPr lang="en-US"/>
          </a:p>
          <a:p>
            <a:r>
              <a:rPr lang="en-US">
                <a:cs typeface="Calibri"/>
              </a:rPr>
              <a:t> </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62278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Liana</a:t>
            </a:r>
          </a:p>
          <a:p>
            <a:endParaRPr lang="en-US"/>
          </a:p>
          <a:p>
            <a:r>
              <a:rPr lang="en-US"/>
              <a:t>We were able to use Earth Observations to help answer the question: How can you visualize and analyze smoke? </a:t>
            </a:r>
            <a:endParaRPr lang="en-US">
              <a:cs typeface="Calibri"/>
            </a:endParaRPr>
          </a:p>
          <a:p>
            <a:r>
              <a:rPr lang="en-US"/>
              <a:t>We separated this question two components: one being the vertical, 3D extent of smoke plumes and the other being the geographic extent of smoke. </a:t>
            </a:r>
            <a:endParaRPr lang="en-US">
              <a:cs typeface="Calibri"/>
            </a:endParaRPr>
          </a:p>
          <a:p>
            <a:endParaRPr lang="en-US"/>
          </a:p>
          <a:p>
            <a:r>
              <a:rPr lang="en-US"/>
              <a:t>We wanted to know the vertical extent because plume height influences how long the pollutants will stay in the atmosphere and how far of a distance the pollutants can travel. To achieve this, we used THE MISR </a:t>
            </a:r>
            <a:r>
              <a:rPr lang="en-US" err="1"/>
              <a:t>INteractive</a:t>
            </a:r>
            <a:r>
              <a:rPr lang="en-US"/>
              <a:t> </a:t>
            </a:r>
            <a:r>
              <a:rPr lang="en-US" err="1"/>
              <a:t>eXplorer</a:t>
            </a:r>
            <a:r>
              <a:rPr lang="en-US"/>
              <a:t> or MINX.</a:t>
            </a:r>
            <a:endParaRPr lang="en-US">
              <a:cs typeface="Calibri"/>
            </a:endParaRPr>
          </a:p>
          <a:p>
            <a:endParaRPr lang="en-US"/>
          </a:p>
          <a:p>
            <a:r>
              <a:rPr lang="en-US"/>
              <a:t>We also wanted to learn about where the smoke is. The closer to the Earth’s surface the pollutants are, the more it will have an impact on the population’s health. To identify where these wildfire-caused increases of aerosols occurred, we developed PHOENIX in Google Earth Engine. PHOENIX stands for </a:t>
            </a:r>
            <a:r>
              <a:rPr lang="en-US" sz="1200" b="1" i="0" kern="1200">
                <a:solidFill>
                  <a:schemeClr val="tx1"/>
                </a:solidFill>
                <a:effectLst/>
                <a:latin typeface="+mn-lt"/>
                <a:ea typeface="+mn-ea"/>
                <a:cs typeface="+mn-cs"/>
              </a:rPr>
              <a:t>“P</a:t>
            </a:r>
            <a:r>
              <a:rPr lang="en-US" sz="1200" b="0" i="0" kern="1200">
                <a:solidFill>
                  <a:schemeClr val="tx1"/>
                </a:solidFill>
                <a:effectLst/>
                <a:latin typeface="+mn-lt"/>
                <a:ea typeface="+mn-ea"/>
                <a:cs typeface="+mn-cs"/>
              </a:rPr>
              <a:t>lume </a:t>
            </a:r>
            <a:r>
              <a:rPr lang="en-US" sz="1200" b="1" i="0" kern="1200">
                <a:solidFill>
                  <a:schemeClr val="tx1"/>
                </a:solidFill>
                <a:effectLst/>
                <a:latin typeface="+mn-lt"/>
                <a:ea typeface="+mn-ea"/>
                <a:cs typeface="+mn-cs"/>
              </a:rPr>
              <a:t>H</a:t>
            </a:r>
            <a:r>
              <a:rPr lang="en-US" sz="1200" b="0" i="0" kern="1200">
                <a:solidFill>
                  <a:schemeClr val="tx1"/>
                </a:solidFill>
                <a:effectLst/>
                <a:latin typeface="+mn-lt"/>
                <a:ea typeface="+mn-ea"/>
                <a:cs typeface="+mn-cs"/>
              </a:rPr>
              <a:t>azards and </a:t>
            </a:r>
            <a:r>
              <a:rPr lang="en-US" sz="1200" b="1" i="0" kern="1200">
                <a:solidFill>
                  <a:schemeClr val="tx1"/>
                </a:solidFill>
                <a:effectLst/>
                <a:latin typeface="+mn-lt"/>
                <a:ea typeface="+mn-ea"/>
                <a:cs typeface="+mn-cs"/>
              </a:rPr>
              <a:t>O</a:t>
            </a:r>
            <a:r>
              <a:rPr lang="en-US" sz="1200" b="0" i="0" kern="1200">
                <a:solidFill>
                  <a:schemeClr val="tx1"/>
                </a:solidFill>
                <a:effectLst/>
                <a:latin typeface="+mn-lt"/>
                <a:ea typeface="+mn-ea"/>
                <a:cs typeface="+mn-cs"/>
              </a:rPr>
              <a:t>bservations of </a:t>
            </a:r>
            <a:r>
              <a:rPr lang="en-US" sz="1200" b="1" i="0" kern="1200">
                <a:solidFill>
                  <a:schemeClr val="tx1"/>
                </a:solidFill>
                <a:effectLst/>
                <a:latin typeface="+mn-lt"/>
                <a:ea typeface="+mn-ea"/>
                <a:cs typeface="+mn-cs"/>
              </a:rPr>
              <a:t>E</a:t>
            </a:r>
            <a:r>
              <a:rPr lang="en-US" sz="1200" b="0" i="0" kern="1200">
                <a:solidFill>
                  <a:schemeClr val="tx1"/>
                </a:solidFill>
                <a:effectLst/>
                <a:latin typeface="+mn-lt"/>
                <a:ea typeface="+mn-ea"/>
                <a:cs typeface="+mn-cs"/>
              </a:rPr>
              <a:t>missions by </a:t>
            </a:r>
            <a:r>
              <a:rPr lang="en-US" sz="1200" b="1" i="0" kern="1200">
                <a:solidFill>
                  <a:schemeClr val="tx1"/>
                </a:solidFill>
                <a:effectLst/>
                <a:latin typeface="+mn-lt"/>
                <a:ea typeface="+mn-ea"/>
                <a:cs typeface="+mn-cs"/>
              </a:rPr>
              <a:t>N</a:t>
            </a:r>
            <a:r>
              <a:rPr lang="en-US" sz="1200" b="0" i="0" kern="1200">
                <a:solidFill>
                  <a:schemeClr val="tx1"/>
                </a:solidFill>
                <a:effectLst/>
                <a:latin typeface="+mn-lt"/>
                <a:ea typeface="+mn-ea"/>
                <a:cs typeface="+mn-cs"/>
              </a:rPr>
              <a:t>avigating an </a:t>
            </a:r>
            <a:r>
              <a:rPr lang="en-US" sz="1200" b="1" i="0" kern="1200">
                <a:solidFill>
                  <a:schemeClr val="tx1"/>
                </a:solidFill>
                <a:effectLst/>
                <a:latin typeface="+mn-lt"/>
                <a:ea typeface="+mn-ea"/>
                <a:cs typeface="+mn-cs"/>
              </a:rPr>
              <a:t>I</a:t>
            </a:r>
            <a:r>
              <a:rPr lang="en-US" sz="1200" b="0" i="0" kern="1200">
                <a:solidFill>
                  <a:schemeClr val="tx1"/>
                </a:solidFill>
                <a:effectLst/>
                <a:latin typeface="+mn-lt"/>
                <a:ea typeface="+mn-ea"/>
                <a:cs typeface="+mn-cs"/>
              </a:rPr>
              <a:t>nteractive </a:t>
            </a:r>
            <a:r>
              <a:rPr lang="en-US" sz="1200" b="0" i="0" kern="1200" err="1">
                <a:solidFill>
                  <a:schemeClr val="tx1"/>
                </a:solidFill>
                <a:effectLst/>
                <a:latin typeface="+mn-lt"/>
                <a:ea typeface="+mn-ea"/>
                <a:cs typeface="+mn-cs"/>
              </a:rPr>
              <a:t>e</a:t>
            </a:r>
            <a:r>
              <a:rPr lang="en-US" sz="1200" b="1" i="0" kern="1200" err="1">
                <a:solidFill>
                  <a:schemeClr val="tx1"/>
                </a:solidFill>
                <a:effectLst/>
                <a:latin typeface="+mn-lt"/>
                <a:ea typeface="+mn-ea"/>
                <a:cs typeface="+mn-cs"/>
              </a:rPr>
              <a:t>X</a:t>
            </a:r>
            <a:r>
              <a:rPr lang="en-US" sz="1200" b="0" i="0" kern="1200" err="1">
                <a:solidFill>
                  <a:schemeClr val="tx1"/>
                </a:solidFill>
                <a:effectLst/>
                <a:latin typeface="+mn-lt"/>
                <a:ea typeface="+mn-ea"/>
                <a:cs typeface="+mn-cs"/>
              </a:rPr>
              <a:t>plorer</a:t>
            </a:r>
            <a:r>
              <a:rPr lang="en-US" sz="1200" b="0" i="0" kern="1200">
                <a:solidFill>
                  <a:schemeClr val="tx1"/>
                </a:solidFill>
                <a:effectLst/>
                <a:latin typeface="+mn-lt"/>
                <a:ea typeface="+mn-ea"/>
                <a:cs typeface="+mn-cs"/>
              </a:rPr>
              <a:t>”.</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69218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 will take a look at MINX</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69218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*Transition Slide to MINX*</a:t>
            </a:r>
          </a:p>
          <a:p>
            <a:endParaRPr lang="en-US">
              <a:cs typeface="Calibri"/>
            </a:endParaRPr>
          </a:p>
          <a:p>
            <a:r>
              <a:rPr lang="en-US">
                <a:cs typeface="Calibri"/>
              </a:rPr>
              <a:t>Why MINX? </a:t>
            </a:r>
          </a:p>
          <a:p>
            <a:endParaRPr lang="en-US">
              <a:cs typeface="Calibri"/>
            </a:endParaRPr>
          </a:p>
          <a:p>
            <a:r>
              <a:rPr lang="en-US">
                <a:cs typeface="Calibri"/>
              </a:rPr>
              <a:t>MINX is a software built to determine smoke plume height. The team used MINX to understand the vertical extent of smoke in the Pacific Northwest region. In addition, we made a user-friendly tutorial for plume digitization to ensure replicability of the analysis. </a:t>
            </a: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20332132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1">
                <a:blip r:embed="rId2" cstate="print">
                  <a:extLst>
                    <a:ext uri="{28A0092B-C50C-407E-A947-70E740481C1C}">
                      <a14:useLocalDpi xmlns:a14="http://schemas.microsoft.com/office/drawing/2010/main" val="0"/>
                    </a:ext>
                  </a:extLst>
                </a:blip>
                <a:srcRect/>
                <a:stretch>
                  <a:fillRect l="-75000" r="-50000"/>
                </a:stretch>
              </a:blipFill>
              <a:ln w="127000">
                <a:solidFill>
                  <a:srgbClr val="904D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904D9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904D9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904D9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a:solidFill>
                      <a:srgbClr val="904D99"/>
                    </a:solidFill>
                    <a:latin typeface="Century Gothic" panose="020B0502020202020204" pitchFamily="34" charset="0"/>
                  </a:rPr>
                  <a:t>| </a:t>
                </a:r>
                <a:r>
                  <a:rPr lang="en-US" sz="1600" spc="100" baseline="0">
                    <a:solidFill>
                      <a:srgbClr val="904D99"/>
                    </a:solidFill>
                    <a:latin typeface="Century Gothic" panose="020B0502020202020204" pitchFamily="34" charset="0"/>
                  </a:rPr>
                  <a:t>Summer 2020</a:t>
                </a:r>
              </a:p>
            </p:txBody>
          </p:sp>
        </p:grpSp>
        <p:pic>
          <p:nvPicPr>
            <p:cNvPr id="8" name="Picture 7"/>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11715686" y="6345025"/>
              <a:ext cx="385933"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904D99"/>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523064" y="303034"/>
              <a:ext cx="520560" cy="530352"/>
            </a:xfrm>
            <a:prstGeom prst="rect">
              <a:avLst/>
            </a:prstGeom>
            <a:grpFill/>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641180" y="134339"/>
              <a:ext cx="430809"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635422" y="6303158"/>
              <a:ext cx="430809"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04D99"/>
                  </a:solidFill>
                </a:endParaRPr>
              </a:p>
            </p:txBody>
          </p:sp>
          <p:sp>
            <p:nvSpPr>
              <p:cNvPr id="7" name="Rounded Rectangle 6"/>
              <p:cNvSpPr/>
              <p:nvPr userDrawn="1"/>
            </p:nvSpPr>
            <p:spPr>
              <a:xfrm>
                <a:off x="-166047" y="802756"/>
                <a:ext cx="12524095" cy="388088"/>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04D99"/>
                  </a:solidFill>
                </a:endParaRPr>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904D99"/>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microsoft.com/office/2007/relationships/hdphoto" Target="../media/hdphoto2.wdp"/><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hyperlink" Target="http://commons.wikimedia.org/wiki/File:Smoke_column_-_High_Park_Wildfire.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99771" y="6257561"/>
            <a:ext cx="1970411" cy="338554"/>
          </a:xfrm>
          <a:prstGeom prst="rect">
            <a:avLst/>
          </a:prstGeom>
        </p:spPr>
        <p:txBody>
          <a:bodyPr wrap="none" anchor="t">
            <a:spAutoFit/>
          </a:bodyPr>
          <a:lstStyle/>
          <a:p>
            <a:r>
              <a:rPr lang="en-US" sz="1600">
                <a:solidFill>
                  <a:srgbClr val="904D99"/>
                </a:solidFill>
                <a:latin typeface="Century Gothic"/>
              </a:rPr>
              <a:t>California – Ames </a:t>
            </a:r>
            <a:endParaRPr lang="en-US">
              <a:solidFill>
                <a:srgbClr val="904D99"/>
              </a:solidFill>
            </a:endParaRPr>
          </a:p>
        </p:txBody>
      </p:sp>
      <p:sp>
        <p:nvSpPr>
          <p:cNvPr id="3" name="Title 1"/>
          <p:cNvSpPr txBox="1">
            <a:spLocks/>
          </p:cNvSpPr>
          <p:nvPr/>
        </p:nvSpPr>
        <p:spPr>
          <a:xfrm>
            <a:off x="6066816" y="1837942"/>
            <a:ext cx="539496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a:solidFill>
                  <a:srgbClr val="904D99"/>
                </a:solidFill>
                <a:latin typeface="Century Gothic"/>
              </a:rPr>
              <a:t>PACIFIC NORTHWEST</a:t>
            </a:r>
            <a:endParaRPr lang="en-US"/>
          </a:p>
          <a:p>
            <a:pPr algn="l"/>
            <a:r>
              <a:rPr lang="en-US" sz="2800" b="0" spc="0" baseline="0">
                <a:solidFill>
                  <a:srgbClr val="904D99"/>
                </a:solidFill>
              </a:rPr>
              <a:t>Health &amp; Air Qual</a:t>
            </a:r>
            <a:r>
              <a:rPr lang="en-US" sz="2800" b="0" spc="0">
                <a:solidFill>
                  <a:srgbClr val="904D99"/>
                </a:solidFill>
              </a:rPr>
              <a:t>ity</a:t>
            </a:r>
            <a:endParaRPr lang="en-US" sz="2800" b="0" spc="0" baseline="0">
              <a:solidFill>
                <a:srgbClr val="904D99"/>
              </a:solidFill>
            </a:endParaRPr>
          </a:p>
        </p:txBody>
      </p:sp>
      <p:sp>
        <p:nvSpPr>
          <p:cNvPr id="4" name="Subtitle 2"/>
          <p:cNvSpPr txBox="1">
            <a:spLocks/>
          </p:cNvSpPr>
          <p:nvPr/>
        </p:nvSpPr>
        <p:spPr>
          <a:xfrm>
            <a:off x="6066815" y="3092179"/>
            <a:ext cx="5394960" cy="1098086"/>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a:solidFill>
                  <a:schemeClr val="tx1">
                    <a:lumMod val="75000"/>
                    <a:lumOff val="25000"/>
                  </a:schemeClr>
                </a:solidFill>
                <a:latin typeface="Century Gothic"/>
              </a:rPr>
              <a:t>Utilizing NASA Earth Observations to Analyze Air Quality Impacts from Wildfires in the Pacific Northwest </a:t>
            </a:r>
            <a:endParaRPr lang="en-US">
              <a:solidFill>
                <a:schemeClr val="tx1">
                  <a:lumMod val="75000"/>
                  <a:lumOff val="25000"/>
                </a:schemeClr>
              </a:solidFill>
            </a:endParaRPr>
          </a:p>
        </p:txBody>
      </p:sp>
      <p:sp>
        <p:nvSpPr>
          <p:cNvPr id="5" name="TextBox 4"/>
          <p:cNvSpPr txBox="1"/>
          <p:nvPr/>
        </p:nvSpPr>
        <p:spPr>
          <a:xfrm>
            <a:off x="6066814" y="4960968"/>
            <a:ext cx="5394960" cy="307777"/>
          </a:xfrm>
          <a:prstGeom prst="rect">
            <a:avLst/>
          </a:prstGeom>
          <a:noFill/>
        </p:spPr>
        <p:txBody>
          <a:bodyPr wrap="square" rtlCol="0" anchor="t">
            <a:spAutoFit/>
          </a:bodyPr>
          <a:lstStyle/>
          <a:p>
            <a:r>
              <a:rPr lang="en-US" sz="1400">
                <a:solidFill>
                  <a:schemeClr val="tx1">
                    <a:lumMod val="75000"/>
                    <a:lumOff val="25000"/>
                  </a:schemeClr>
                </a:solidFill>
                <a:latin typeface="Century Gothic"/>
              </a:rPr>
              <a:t>Ani </a:t>
            </a:r>
            <a:r>
              <a:rPr lang="en-US" sz="1400" err="1">
                <a:solidFill>
                  <a:schemeClr val="tx1">
                    <a:lumMod val="75000"/>
                    <a:lumOff val="25000"/>
                  </a:schemeClr>
                </a:solidFill>
                <a:latin typeface="Century Gothic"/>
              </a:rPr>
              <a:t>Matevosian</a:t>
            </a:r>
            <a:r>
              <a:rPr lang="en-US" sz="1400">
                <a:solidFill>
                  <a:schemeClr val="tx1">
                    <a:lumMod val="75000"/>
                    <a:lumOff val="25000"/>
                  </a:schemeClr>
                </a:solidFill>
                <a:latin typeface="Century Gothic"/>
              </a:rPr>
              <a:t>, Taylor Orcutt, Danielle Ruffe, Liana Solis</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58FDB741-5086-4F71-ABDC-42C8B334FE46}"/>
              </a:ext>
            </a:extLst>
          </p:cNvPr>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a:solidFill>
                  <a:srgbClr val="904D99"/>
                </a:solidFill>
                <a:latin typeface="Century Gothic" panose="020F0302020204030204"/>
              </a:rPr>
              <a:t>MISR in MINX </a:t>
            </a:r>
          </a:p>
        </p:txBody>
      </p:sp>
      <p:sp>
        <p:nvSpPr>
          <p:cNvPr id="5" name="Text Placeholder 5">
            <a:extLst>
              <a:ext uri="{FF2B5EF4-FFF2-40B4-BE49-F238E27FC236}">
                <a16:creationId xmlns:a16="http://schemas.microsoft.com/office/drawing/2014/main" id="{94B10460-2CA1-43BB-B0C4-EB5715A4057C}"/>
              </a:ext>
            </a:extLst>
          </p:cNvPr>
          <p:cNvSpPr txBox="1">
            <a:spLocks/>
          </p:cNvSpPr>
          <p:nvPr/>
        </p:nvSpPr>
        <p:spPr>
          <a:xfrm>
            <a:off x="444963" y="1713102"/>
            <a:ext cx="5531118" cy="3108543"/>
          </a:xfrm>
          <a:prstGeom prst="rect">
            <a:avLst/>
          </a:prstGeom>
        </p:spPr>
        <p:txBody>
          <a:bodyPr wrap="square"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04D99"/>
              </a:buClr>
              <a:buFont typeface="Webdings" panose="05030102010509060703" pitchFamily="18" charset="2"/>
              <a:buChar char="4"/>
            </a:pPr>
            <a:r>
              <a:rPr lang="en-US" sz="2200">
                <a:solidFill>
                  <a:schemeClr val="tx1">
                    <a:lumMod val="75000"/>
                    <a:lumOff val="25000"/>
                  </a:schemeClr>
                </a:solidFill>
                <a:latin typeface="Century Gothic"/>
              </a:rPr>
              <a:t>MINX uses data from </a:t>
            </a:r>
            <a:r>
              <a:rPr lang="en-US" sz="2200" b="1">
                <a:solidFill>
                  <a:schemeClr val="tx1">
                    <a:lumMod val="75000"/>
                    <a:lumOff val="25000"/>
                  </a:schemeClr>
                </a:solidFill>
                <a:latin typeface="Century Gothic"/>
              </a:rPr>
              <a:t>MISR</a:t>
            </a:r>
            <a:r>
              <a:rPr lang="en-US" sz="2200">
                <a:solidFill>
                  <a:schemeClr val="tx1">
                    <a:lumMod val="75000"/>
                    <a:lumOff val="25000"/>
                  </a:schemeClr>
                </a:solidFill>
                <a:latin typeface="Century Gothic"/>
              </a:rPr>
              <a:t>, a sensor flown aboard Terra </a:t>
            </a:r>
          </a:p>
          <a:p>
            <a:pPr marL="0" indent="0">
              <a:lnSpc>
                <a:spcPct val="100000"/>
              </a:lnSpc>
              <a:spcBef>
                <a:spcPts val="0"/>
              </a:spcBef>
              <a:spcAft>
                <a:spcPts val="600"/>
              </a:spcAft>
              <a:buClr>
                <a:srgbClr val="904D99"/>
              </a:buClr>
              <a:buNone/>
            </a:pPr>
            <a:endParaRPr lang="en-US" sz="2200">
              <a:solidFill>
                <a:schemeClr val="tx1">
                  <a:lumMod val="75000"/>
                  <a:lumOff val="25000"/>
                </a:schemeClr>
              </a:solidFill>
              <a:latin typeface="Century Gothic"/>
            </a:endParaRPr>
          </a:p>
          <a:p>
            <a:pPr>
              <a:lnSpc>
                <a:spcPct val="100000"/>
              </a:lnSpc>
              <a:spcBef>
                <a:spcPts val="0"/>
              </a:spcBef>
              <a:spcAft>
                <a:spcPts val="600"/>
              </a:spcAft>
              <a:buClr>
                <a:srgbClr val="904D99"/>
              </a:buClr>
              <a:buFont typeface="Webdings" panose="05030102010509060703" pitchFamily="18" charset="2"/>
              <a:buChar char="4"/>
            </a:pPr>
            <a:r>
              <a:rPr lang="en-US" sz="2200">
                <a:solidFill>
                  <a:schemeClr val="tx1">
                    <a:lumMod val="75000"/>
                    <a:lumOff val="25000"/>
                  </a:schemeClr>
                </a:solidFill>
                <a:latin typeface="Century Gothic"/>
              </a:rPr>
              <a:t>MISR has </a:t>
            </a:r>
            <a:r>
              <a:rPr lang="en-US" sz="2200" b="1">
                <a:solidFill>
                  <a:schemeClr val="tx1">
                    <a:lumMod val="75000"/>
                    <a:lumOff val="25000"/>
                  </a:schemeClr>
                </a:solidFill>
                <a:latin typeface="Century Gothic"/>
              </a:rPr>
              <a:t>nine</a:t>
            </a:r>
            <a:r>
              <a:rPr lang="en-US" sz="2200">
                <a:solidFill>
                  <a:schemeClr val="tx1">
                    <a:lumMod val="75000"/>
                    <a:lumOff val="25000"/>
                  </a:schemeClr>
                </a:solidFill>
                <a:latin typeface="Century Gothic"/>
              </a:rPr>
              <a:t> different camera </a:t>
            </a:r>
            <a:r>
              <a:rPr lang="en-US" sz="2200" b="1">
                <a:solidFill>
                  <a:schemeClr val="tx1">
                    <a:lumMod val="75000"/>
                    <a:lumOff val="25000"/>
                  </a:schemeClr>
                </a:solidFill>
                <a:latin typeface="Century Gothic"/>
              </a:rPr>
              <a:t>angles</a:t>
            </a:r>
          </a:p>
          <a:p>
            <a:pPr marL="0" indent="0">
              <a:lnSpc>
                <a:spcPct val="100000"/>
              </a:lnSpc>
              <a:spcBef>
                <a:spcPts val="0"/>
              </a:spcBef>
              <a:spcAft>
                <a:spcPts val="600"/>
              </a:spcAft>
              <a:buClr>
                <a:srgbClr val="904D99"/>
              </a:buClr>
              <a:buNone/>
            </a:pPr>
            <a:endParaRPr lang="en-US" sz="2200">
              <a:solidFill>
                <a:schemeClr val="tx1">
                  <a:lumMod val="75000"/>
                  <a:lumOff val="25000"/>
                </a:schemeClr>
              </a:solidFill>
              <a:latin typeface="Century Gothic"/>
              <a:cs typeface="Calibri" panose="020F0502020204030204"/>
            </a:endParaRPr>
          </a:p>
          <a:p>
            <a:pPr>
              <a:lnSpc>
                <a:spcPct val="100000"/>
              </a:lnSpc>
              <a:spcBef>
                <a:spcPts val="0"/>
              </a:spcBef>
              <a:spcAft>
                <a:spcPts val="600"/>
              </a:spcAft>
              <a:buClr>
                <a:srgbClr val="904D99"/>
              </a:buClr>
              <a:buFont typeface="Webdings" panose="05030102010509060703" pitchFamily="18" charset="2"/>
              <a:buChar char="4"/>
            </a:pPr>
            <a:r>
              <a:rPr lang="en-US" sz="2200">
                <a:solidFill>
                  <a:schemeClr val="tx1">
                    <a:lumMod val="75000"/>
                    <a:lumOff val="25000"/>
                  </a:schemeClr>
                </a:solidFill>
                <a:latin typeface="Century Gothic"/>
                <a:cs typeface="Calibri" panose="020F0502020204030204"/>
              </a:rPr>
              <a:t>Using the different angles, helps show </a:t>
            </a:r>
            <a:r>
              <a:rPr lang="en-US" sz="2200" b="1">
                <a:solidFill>
                  <a:schemeClr val="tx1">
                    <a:lumMod val="75000"/>
                    <a:lumOff val="25000"/>
                  </a:schemeClr>
                </a:solidFill>
                <a:latin typeface="Century Gothic"/>
                <a:cs typeface="Calibri" panose="020F0502020204030204"/>
              </a:rPr>
              <a:t>plume direction movement</a:t>
            </a:r>
            <a:endParaRPr lang="en-US" sz="2200" b="1">
              <a:solidFill>
                <a:schemeClr val="tx1">
                  <a:lumMod val="75000"/>
                  <a:lumOff val="25000"/>
                </a:schemeClr>
              </a:solidFill>
              <a:latin typeface="Century Gothic"/>
            </a:endParaRPr>
          </a:p>
        </p:txBody>
      </p:sp>
      <p:sp>
        <p:nvSpPr>
          <p:cNvPr id="7" name="TextBox 6">
            <a:extLst>
              <a:ext uri="{FF2B5EF4-FFF2-40B4-BE49-F238E27FC236}">
                <a16:creationId xmlns:a16="http://schemas.microsoft.com/office/drawing/2014/main" id="{BCC0B347-9F57-433B-8909-509AFF9C7351}"/>
              </a:ext>
            </a:extLst>
          </p:cNvPr>
          <p:cNvSpPr txBox="1"/>
          <p:nvPr/>
        </p:nvSpPr>
        <p:spPr>
          <a:xfrm>
            <a:off x="5959432" y="1066771"/>
            <a:ext cx="4685887" cy="461665"/>
          </a:xfrm>
          <a:prstGeom prst="rect">
            <a:avLst/>
          </a:prstGeom>
          <a:solidFill>
            <a:srgbClr val="904D99"/>
          </a:solidFill>
        </p:spPr>
        <p:txBody>
          <a:bodyPr wrap="square" rtlCol="0">
            <a:spAutoFit/>
          </a:bodyPr>
          <a:lstStyle/>
          <a:p>
            <a:pPr algn="ctr"/>
            <a:endParaRPr lang="en-US" sz="2400" b="1">
              <a:solidFill>
                <a:srgbClr val="E7E6E6"/>
              </a:solidFill>
            </a:endParaRPr>
          </a:p>
        </p:txBody>
      </p:sp>
      <p:pic>
        <p:nvPicPr>
          <p:cNvPr id="4" name="Picture 3">
            <a:extLst>
              <a:ext uri="{FF2B5EF4-FFF2-40B4-BE49-F238E27FC236}">
                <a16:creationId xmlns:a16="http://schemas.microsoft.com/office/drawing/2014/main" id="{6F8F4045-AC74-4037-AB7B-258FF3CCEB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55464" y="1206954"/>
            <a:ext cx="4083821" cy="4656319"/>
          </a:xfrm>
          <a:prstGeom prst="rect">
            <a:avLst/>
          </a:prstGeom>
        </p:spPr>
      </p:pic>
    </p:spTree>
    <p:extLst>
      <p:ext uri="{BB962C8B-B14F-4D97-AF65-F5344CB8AC3E}">
        <p14:creationId xmlns:p14="http://schemas.microsoft.com/office/powerpoint/2010/main" val="4199604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icture containing air, smoke, plane, flying&#10;&#10;Description automatically generated">
            <a:extLst>
              <a:ext uri="{FF2B5EF4-FFF2-40B4-BE49-F238E27FC236}">
                <a16:creationId xmlns:a16="http://schemas.microsoft.com/office/drawing/2014/main" id="{8B8EF12E-4D94-4E8C-9221-481607CD7F9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377520" y="1476304"/>
            <a:ext cx="3057525" cy="3092964"/>
          </a:xfrm>
          <a:prstGeom prst="rect">
            <a:avLst/>
          </a:prstGeom>
        </p:spPr>
      </p:pic>
      <p:sp>
        <p:nvSpPr>
          <p:cNvPr id="2" name="Title 4"/>
          <p:cNvSpPr txBox="1">
            <a:spLocks/>
          </p:cNvSpPr>
          <p:nvPr/>
        </p:nvSpPr>
        <p:spPr>
          <a:xfrm>
            <a:off x="495300" y="356755"/>
            <a:ext cx="10150020" cy="405246"/>
          </a:xfrm>
          <a:prstGeom prst="rect">
            <a:avLst/>
          </a:prstGeom>
          <a:noFill/>
          <a:ln>
            <a:no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a:solidFill>
                  <a:srgbClr val="904D99"/>
                </a:solidFill>
                <a:latin typeface="Century Gothic" panose="020F0302020204030204"/>
              </a:rPr>
              <a:t>MINX Methodology</a:t>
            </a:r>
          </a:p>
        </p:txBody>
      </p:sp>
      <p:sp>
        <p:nvSpPr>
          <p:cNvPr id="33" name="Rectangle: Rounded Corners 32">
            <a:extLst>
              <a:ext uri="{FF2B5EF4-FFF2-40B4-BE49-F238E27FC236}">
                <a16:creationId xmlns:a16="http://schemas.microsoft.com/office/drawing/2014/main" id="{37F0D2F2-FF8E-4566-B70D-61EFB76D16F7}"/>
              </a:ext>
            </a:extLst>
          </p:cNvPr>
          <p:cNvSpPr/>
          <p:nvPr/>
        </p:nvSpPr>
        <p:spPr>
          <a:xfrm>
            <a:off x="4637055" y="4803391"/>
            <a:ext cx="2656116" cy="1097280"/>
          </a:xfrm>
          <a:prstGeom prst="roundRect">
            <a:avLst/>
          </a:prstGeom>
          <a:solidFill>
            <a:srgbClr val="004346"/>
          </a:solidFill>
          <a:ln w="38100">
            <a:solidFill>
              <a:srgbClr val="004346"/>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a:solidFill>
                  <a:schemeClr val="bg1"/>
                </a:solidFill>
                <a:latin typeface="Century Gothic"/>
                <a:cs typeface="Calibri"/>
              </a:rPr>
              <a:t>Manually Digitize the Smoke Plume</a:t>
            </a:r>
          </a:p>
        </p:txBody>
      </p:sp>
      <p:sp>
        <p:nvSpPr>
          <p:cNvPr id="34" name="Rectangle: Rounded Corners 33">
            <a:extLst>
              <a:ext uri="{FF2B5EF4-FFF2-40B4-BE49-F238E27FC236}">
                <a16:creationId xmlns:a16="http://schemas.microsoft.com/office/drawing/2014/main" id="{D168C990-7631-4A5F-9D01-6A2C01E9D332}"/>
              </a:ext>
            </a:extLst>
          </p:cNvPr>
          <p:cNvSpPr/>
          <p:nvPr/>
        </p:nvSpPr>
        <p:spPr>
          <a:xfrm>
            <a:off x="8150531" y="4804669"/>
            <a:ext cx="2656116" cy="1097280"/>
          </a:xfrm>
          <a:prstGeom prst="roundRect">
            <a:avLst/>
          </a:prstGeom>
          <a:solidFill>
            <a:srgbClr val="004346"/>
          </a:solidFill>
          <a:ln w="38100">
            <a:solidFill>
              <a:srgbClr val="004346"/>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a:solidFill>
                  <a:schemeClr val="bg1"/>
                </a:solidFill>
                <a:latin typeface="Century Gothic"/>
                <a:cs typeface="Calibri"/>
              </a:rPr>
              <a:t>MINX-Derived Plume Height</a:t>
            </a:r>
          </a:p>
        </p:txBody>
      </p:sp>
      <p:sp>
        <p:nvSpPr>
          <p:cNvPr id="100" name="Rectangle: Rounded Corners 99">
            <a:extLst>
              <a:ext uri="{FF2B5EF4-FFF2-40B4-BE49-F238E27FC236}">
                <a16:creationId xmlns:a16="http://schemas.microsoft.com/office/drawing/2014/main" id="{DC0DC1DB-E107-4931-BFA1-D6FD30A53B0F}"/>
              </a:ext>
            </a:extLst>
          </p:cNvPr>
          <p:cNvSpPr/>
          <p:nvPr/>
        </p:nvSpPr>
        <p:spPr>
          <a:xfrm>
            <a:off x="984652" y="4804669"/>
            <a:ext cx="2656116" cy="1097280"/>
          </a:xfrm>
          <a:prstGeom prst="roundRect">
            <a:avLst/>
          </a:prstGeom>
          <a:solidFill>
            <a:srgbClr val="004346"/>
          </a:solidFill>
          <a:ln w="38100">
            <a:solidFill>
              <a:srgbClr val="004346"/>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a:solidFill>
                  <a:schemeClr val="bg1"/>
                </a:solidFill>
                <a:latin typeface="Century Gothic"/>
                <a:cs typeface="Calibri"/>
              </a:rPr>
              <a:t>Load data into MINX</a:t>
            </a:r>
          </a:p>
        </p:txBody>
      </p:sp>
      <p:grpSp>
        <p:nvGrpSpPr>
          <p:cNvPr id="58" name="Group 57">
            <a:extLst>
              <a:ext uri="{FF2B5EF4-FFF2-40B4-BE49-F238E27FC236}">
                <a16:creationId xmlns:a16="http://schemas.microsoft.com/office/drawing/2014/main" id="{E405BB37-E315-4070-AAC0-4E2606882814}"/>
              </a:ext>
            </a:extLst>
          </p:cNvPr>
          <p:cNvGrpSpPr/>
          <p:nvPr/>
        </p:nvGrpSpPr>
        <p:grpSpPr>
          <a:xfrm>
            <a:off x="456387" y="1462176"/>
            <a:ext cx="3715902" cy="3092965"/>
            <a:chOff x="429951" y="1479786"/>
            <a:chExt cx="3562477" cy="2984027"/>
          </a:xfrm>
        </p:grpSpPr>
        <p:pic>
          <p:nvPicPr>
            <p:cNvPr id="16" name="Picture 15" descr="A picture containing mountain, air, smoke, riding&#10;&#10;Description automatically generated">
              <a:extLst>
                <a:ext uri="{FF2B5EF4-FFF2-40B4-BE49-F238E27FC236}">
                  <a16:creationId xmlns:a16="http://schemas.microsoft.com/office/drawing/2014/main" id="{277E9CF7-B826-44EA-A93D-E6F78C54C03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219070" y="2635013"/>
              <a:ext cx="1773358" cy="1828800"/>
            </a:xfrm>
            <a:prstGeom prst="rect">
              <a:avLst/>
            </a:prstGeom>
          </p:spPr>
        </p:pic>
        <p:pic>
          <p:nvPicPr>
            <p:cNvPr id="10" name="Picture 9" descr="A picture containing mountain, large, water, riding&#10;&#10;Description automatically generated">
              <a:extLst>
                <a:ext uri="{FF2B5EF4-FFF2-40B4-BE49-F238E27FC236}">
                  <a16:creationId xmlns:a16="http://schemas.microsoft.com/office/drawing/2014/main" id="{A44D3110-4CCD-4FE6-9A64-34C6A61F138B}"/>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33537" y="2635013"/>
              <a:ext cx="1785533" cy="1828800"/>
            </a:xfrm>
            <a:prstGeom prst="rect">
              <a:avLst/>
            </a:prstGeom>
          </p:spPr>
        </p:pic>
        <p:pic>
          <p:nvPicPr>
            <p:cNvPr id="12" name="Picture 11" descr="A picture containing mountain, large, cat, standing&#10;&#10;Description automatically generated">
              <a:extLst>
                <a:ext uri="{FF2B5EF4-FFF2-40B4-BE49-F238E27FC236}">
                  <a16:creationId xmlns:a16="http://schemas.microsoft.com/office/drawing/2014/main" id="{3AF1BB97-59EF-4637-8A89-C93B9552DA4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2206896" y="1479786"/>
              <a:ext cx="1785532" cy="1828800"/>
            </a:xfrm>
            <a:prstGeom prst="rect">
              <a:avLst/>
            </a:prstGeom>
          </p:spPr>
        </p:pic>
        <p:pic>
          <p:nvPicPr>
            <p:cNvPr id="14" name="Picture 13" descr="A picture containing mountain, sign, cat, large&#10;&#10;Description automatically generated">
              <a:extLst>
                <a:ext uri="{FF2B5EF4-FFF2-40B4-BE49-F238E27FC236}">
                  <a16:creationId xmlns:a16="http://schemas.microsoft.com/office/drawing/2014/main" id="{D2FD6D77-8A45-4B15-9680-C8C2962E6FDE}"/>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429951" y="1479786"/>
              <a:ext cx="1776945" cy="1828800"/>
            </a:xfrm>
            <a:prstGeom prst="rect">
              <a:avLst/>
            </a:prstGeom>
          </p:spPr>
        </p:pic>
      </p:grpSp>
      <p:cxnSp>
        <p:nvCxnSpPr>
          <p:cNvPr id="29" name="Straight Arrow Connector 28">
            <a:extLst>
              <a:ext uri="{FF2B5EF4-FFF2-40B4-BE49-F238E27FC236}">
                <a16:creationId xmlns:a16="http://schemas.microsoft.com/office/drawing/2014/main" id="{73C0C893-428D-49BD-A928-BA8F5FDED7D4}"/>
              </a:ext>
            </a:extLst>
          </p:cNvPr>
          <p:cNvCxnSpPr>
            <a:cxnSpLocks/>
          </p:cNvCxnSpPr>
          <p:nvPr/>
        </p:nvCxnSpPr>
        <p:spPr>
          <a:xfrm>
            <a:off x="3633440" y="5353182"/>
            <a:ext cx="1003758" cy="6247"/>
          </a:xfrm>
          <a:prstGeom prst="straightConnector1">
            <a:avLst/>
          </a:prstGeom>
          <a:ln w="76200">
            <a:solidFill>
              <a:srgbClr val="004346"/>
            </a:solidFill>
            <a:tailEnd type="triangle"/>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D960BFA3-870C-4804-BF5F-7F1573BF8AC0}"/>
              </a:ext>
            </a:extLst>
          </p:cNvPr>
          <p:cNvGrpSpPr/>
          <p:nvPr/>
        </p:nvGrpSpPr>
        <p:grpSpPr>
          <a:xfrm>
            <a:off x="4980445" y="2490281"/>
            <a:ext cx="1978074" cy="985737"/>
            <a:chOff x="4980445" y="2490281"/>
            <a:chExt cx="1978074" cy="985737"/>
          </a:xfrm>
        </p:grpSpPr>
        <p:sp>
          <p:nvSpPr>
            <p:cNvPr id="31" name="Freeform: Shape 30">
              <a:extLst>
                <a:ext uri="{FF2B5EF4-FFF2-40B4-BE49-F238E27FC236}">
                  <a16:creationId xmlns:a16="http://schemas.microsoft.com/office/drawing/2014/main" id="{6B5A150B-3960-4F06-AB24-364CF62EFF6C}"/>
                </a:ext>
              </a:extLst>
            </p:cNvPr>
            <p:cNvSpPr/>
            <p:nvPr/>
          </p:nvSpPr>
          <p:spPr>
            <a:xfrm>
              <a:off x="4980445" y="2490281"/>
              <a:ext cx="1965104" cy="985737"/>
            </a:xfrm>
            <a:custGeom>
              <a:avLst/>
              <a:gdLst>
                <a:gd name="connsiteX0" fmla="*/ 6602 w 1841887"/>
                <a:gd name="connsiteY0" fmla="*/ 583659 h 875489"/>
                <a:gd name="connsiteX1" fmla="*/ 39027 w 1841887"/>
                <a:gd name="connsiteY1" fmla="*/ 609600 h 875489"/>
                <a:gd name="connsiteX2" fmla="*/ 45512 w 1841887"/>
                <a:gd name="connsiteY2" fmla="*/ 629055 h 875489"/>
                <a:gd name="connsiteX3" fmla="*/ 77938 w 1841887"/>
                <a:gd name="connsiteY3" fmla="*/ 674451 h 875489"/>
                <a:gd name="connsiteX4" fmla="*/ 103878 w 1841887"/>
                <a:gd name="connsiteY4" fmla="*/ 700391 h 875489"/>
                <a:gd name="connsiteX5" fmla="*/ 129819 w 1841887"/>
                <a:gd name="connsiteY5" fmla="*/ 726332 h 875489"/>
                <a:gd name="connsiteX6" fmla="*/ 149274 w 1841887"/>
                <a:gd name="connsiteY6" fmla="*/ 739302 h 875489"/>
                <a:gd name="connsiteX7" fmla="*/ 175215 w 1841887"/>
                <a:gd name="connsiteY7" fmla="*/ 778212 h 875489"/>
                <a:gd name="connsiteX8" fmla="*/ 253036 w 1841887"/>
                <a:gd name="connsiteY8" fmla="*/ 791183 h 875489"/>
                <a:gd name="connsiteX9" fmla="*/ 259521 w 1841887"/>
                <a:gd name="connsiteY9" fmla="*/ 810638 h 875489"/>
                <a:gd name="connsiteX10" fmla="*/ 343827 w 1841887"/>
                <a:gd name="connsiteY10" fmla="*/ 830093 h 875489"/>
                <a:gd name="connsiteX11" fmla="*/ 369768 w 1841887"/>
                <a:gd name="connsiteY11" fmla="*/ 843063 h 875489"/>
                <a:gd name="connsiteX12" fmla="*/ 428134 w 1841887"/>
                <a:gd name="connsiteY12" fmla="*/ 856034 h 875489"/>
                <a:gd name="connsiteX13" fmla="*/ 499470 w 1841887"/>
                <a:gd name="connsiteY13" fmla="*/ 875489 h 875489"/>
                <a:gd name="connsiteX14" fmla="*/ 940457 w 1841887"/>
                <a:gd name="connsiteY14" fmla="*/ 856034 h 875489"/>
                <a:gd name="connsiteX15" fmla="*/ 1044219 w 1841887"/>
                <a:gd name="connsiteY15" fmla="*/ 823608 h 875489"/>
                <a:gd name="connsiteX16" fmla="*/ 1089615 w 1841887"/>
                <a:gd name="connsiteY16" fmla="*/ 810638 h 875489"/>
                <a:gd name="connsiteX17" fmla="*/ 1109070 w 1841887"/>
                <a:gd name="connsiteY17" fmla="*/ 778212 h 875489"/>
                <a:gd name="connsiteX18" fmla="*/ 1186891 w 1841887"/>
                <a:gd name="connsiteY18" fmla="*/ 758757 h 875489"/>
                <a:gd name="connsiteX19" fmla="*/ 1206346 w 1841887"/>
                <a:gd name="connsiteY19" fmla="*/ 745787 h 875489"/>
                <a:gd name="connsiteX20" fmla="*/ 1277683 w 1841887"/>
                <a:gd name="connsiteY20" fmla="*/ 732817 h 875489"/>
                <a:gd name="connsiteX21" fmla="*/ 1297138 w 1841887"/>
                <a:gd name="connsiteY21" fmla="*/ 719846 h 875489"/>
                <a:gd name="connsiteX22" fmla="*/ 1316593 w 1841887"/>
                <a:gd name="connsiteY22" fmla="*/ 713361 h 875489"/>
                <a:gd name="connsiteX23" fmla="*/ 1329564 w 1841887"/>
                <a:gd name="connsiteY23" fmla="*/ 700391 h 875489"/>
                <a:gd name="connsiteX24" fmla="*/ 1349019 w 1841887"/>
                <a:gd name="connsiteY24" fmla="*/ 693906 h 875489"/>
                <a:gd name="connsiteX25" fmla="*/ 1394415 w 1841887"/>
                <a:gd name="connsiteY25" fmla="*/ 680936 h 875489"/>
                <a:gd name="connsiteX26" fmla="*/ 1478721 w 1841887"/>
                <a:gd name="connsiteY26" fmla="*/ 654995 h 875489"/>
                <a:gd name="connsiteX27" fmla="*/ 1498176 w 1841887"/>
                <a:gd name="connsiteY27" fmla="*/ 648510 h 875489"/>
                <a:gd name="connsiteX28" fmla="*/ 1588968 w 1841887"/>
                <a:gd name="connsiteY28" fmla="*/ 622570 h 875489"/>
                <a:gd name="connsiteX29" fmla="*/ 1634364 w 1841887"/>
                <a:gd name="connsiteY29" fmla="*/ 609600 h 875489"/>
                <a:gd name="connsiteX30" fmla="*/ 1692729 w 1841887"/>
                <a:gd name="connsiteY30" fmla="*/ 570689 h 875489"/>
                <a:gd name="connsiteX31" fmla="*/ 1712185 w 1841887"/>
                <a:gd name="connsiteY31" fmla="*/ 564204 h 875489"/>
                <a:gd name="connsiteX32" fmla="*/ 1731640 w 1841887"/>
                <a:gd name="connsiteY32" fmla="*/ 538263 h 875489"/>
                <a:gd name="connsiteX33" fmla="*/ 1757581 w 1841887"/>
                <a:gd name="connsiteY33" fmla="*/ 518808 h 875489"/>
                <a:gd name="connsiteX34" fmla="*/ 1783521 w 1841887"/>
                <a:gd name="connsiteY34" fmla="*/ 479898 h 875489"/>
                <a:gd name="connsiteX35" fmla="*/ 1796491 w 1841887"/>
                <a:gd name="connsiteY35" fmla="*/ 460442 h 875489"/>
                <a:gd name="connsiteX36" fmla="*/ 1815946 w 1841887"/>
                <a:gd name="connsiteY36" fmla="*/ 434502 h 875489"/>
                <a:gd name="connsiteX37" fmla="*/ 1822432 w 1841887"/>
                <a:gd name="connsiteY37" fmla="*/ 408561 h 875489"/>
                <a:gd name="connsiteX38" fmla="*/ 1835402 w 1841887"/>
                <a:gd name="connsiteY38" fmla="*/ 369651 h 875489"/>
                <a:gd name="connsiteX39" fmla="*/ 1841887 w 1841887"/>
                <a:gd name="connsiteY39" fmla="*/ 330740 h 875489"/>
                <a:gd name="connsiteX40" fmla="*/ 1828917 w 1841887"/>
                <a:gd name="connsiteY40" fmla="*/ 12970 h 875489"/>
                <a:gd name="connsiteX41" fmla="*/ 1802976 w 1841887"/>
                <a:gd name="connsiteY41" fmla="*/ 0 h 875489"/>
                <a:gd name="connsiteX42" fmla="*/ 1725155 w 1841887"/>
                <a:gd name="connsiteY42" fmla="*/ 12970 h 875489"/>
                <a:gd name="connsiteX43" fmla="*/ 1705700 w 1841887"/>
                <a:gd name="connsiteY43" fmla="*/ 25940 h 875489"/>
                <a:gd name="connsiteX44" fmla="*/ 1679759 w 1841887"/>
                <a:gd name="connsiteY44" fmla="*/ 32425 h 875489"/>
                <a:gd name="connsiteX45" fmla="*/ 1660304 w 1841887"/>
                <a:gd name="connsiteY45" fmla="*/ 38910 h 875489"/>
                <a:gd name="connsiteX46" fmla="*/ 1588968 w 1841887"/>
                <a:gd name="connsiteY46" fmla="*/ 58366 h 875489"/>
                <a:gd name="connsiteX47" fmla="*/ 1550057 w 1841887"/>
                <a:gd name="connsiteY47" fmla="*/ 71336 h 875489"/>
                <a:gd name="connsiteX48" fmla="*/ 1485206 w 1841887"/>
                <a:gd name="connsiteY48" fmla="*/ 77821 h 875489"/>
                <a:gd name="connsiteX49" fmla="*/ 1452781 w 1841887"/>
                <a:gd name="connsiteY49" fmla="*/ 84306 h 875489"/>
                <a:gd name="connsiteX50" fmla="*/ 1413870 w 1841887"/>
                <a:gd name="connsiteY50" fmla="*/ 103761 h 875489"/>
                <a:gd name="connsiteX51" fmla="*/ 1394415 w 1841887"/>
                <a:gd name="connsiteY51" fmla="*/ 116732 h 875489"/>
                <a:gd name="connsiteX52" fmla="*/ 1349019 w 1841887"/>
                <a:gd name="connsiteY52" fmla="*/ 123217 h 875489"/>
                <a:gd name="connsiteX53" fmla="*/ 1290653 w 1841887"/>
                <a:gd name="connsiteY53" fmla="*/ 142672 h 875489"/>
                <a:gd name="connsiteX54" fmla="*/ 1264712 w 1841887"/>
                <a:gd name="connsiteY54" fmla="*/ 162127 h 875489"/>
                <a:gd name="connsiteX55" fmla="*/ 1219317 w 1841887"/>
                <a:gd name="connsiteY55" fmla="*/ 168612 h 875489"/>
                <a:gd name="connsiteX56" fmla="*/ 1173921 w 1841887"/>
                <a:gd name="connsiteY56" fmla="*/ 188068 h 875489"/>
                <a:gd name="connsiteX57" fmla="*/ 1115555 w 1841887"/>
                <a:gd name="connsiteY57" fmla="*/ 214008 h 875489"/>
                <a:gd name="connsiteX58" fmla="*/ 1102585 w 1841887"/>
                <a:gd name="connsiteY58" fmla="*/ 233463 h 875489"/>
                <a:gd name="connsiteX59" fmla="*/ 1083129 w 1841887"/>
                <a:gd name="connsiteY59" fmla="*/ 246434 h 875489"/>
                <a:gd name="connsiteX60" fmla="*/ 1018278 w 1841887"/>
                <a:gd name="connsiteY60" fmla="*/ 272374 h 875489"/>
                <a:gd name="connsiteX61" fmla="*/ 992338 w 1841887"/>
                <a:gd name="connsiteY61" fmla="*/ 278859 h 875489"/>
                <a:gd name="connsiteX62" fmla="*/ 959912 w 1841887"/>
                <a:gd name="connsiteY62" fmla="*/ 291829 h 875489"/>
                <a:gd name="connsiteX63" fmla="*/ 895061 w 1841887"/>
                <a:gd name="connsiteY63" fmla="*/ 311285 h 875489"/>
                <a:gd name="connsiteX64" fmla="*/ 843181 w 1841887"/>
                <a:gd name="connsiteY64" fmla="*/ 324255 h 875489"/>
                <a:gd name="connsiteX65" fmla="*/ 823725 w 1841887"/>
                <a:gd name="connsiteY65" fmla="*/ 337225 h 875489"/>
                <a:gd name="connsiteX66" fmla="*/ 622687 w 1841887"/>
                <a:gd name="connsiteY66" fmla="*/ 324255 h 875489"/>
                <a:gd name="connsiteX67" fmla="*/ 577291 w 1841887"/>
                <a:gd name="connsiteY67" fmla="*/ 311285 h 875489"/>
                <a:gd name="connsiteX68" fmla="*/ 538381 w 1841887"/>
                <a:gd name="connsiteY68" fmla="*/ 304800 h 875489"/>
                <a:gd name="connsiteX69" fmla="*/ 415164 w 1841887"/>
                <a:gd name="connsiteY69" fmla="*/ 278859 h 875489"/>
                <a:gd name="connsiteX70" fmla="*/ 389223 w 1841887"/>
                <a:gd name="connsiteY70" fmla="*/ 265889 h 875489"/>
                <a:gd name="connsiteX71" fmla="*/ 149274 w 1841887"/>
                <a:gd name="connsiteY71" fmla="*/ 278859 h 875489"/>
                <a:gd name="connsiteX72" fmla="*/ 64968 w 1841887"/>
                <a:gd name="connsiteY72" fmla="*/ 317770 h 875489"/>
                <a:gd name="connsiteX73" fmla="*/ 26057 w 1841887"/>
                <a:gd name="connsiteY73" fmla="*/ 343710 h 875489"/>
                <a:gd name="connsiteX74" fmla="*/ 117 w 1841887"/>
                <a:gd name="connsiteY74" fmla="*/ 428017 h 875489"/>
                <a:gd name="connsiteX75" fmla="*/ 26057 w 1841887"/>
                <a:gd name="connsiteY75" fmla="*/ 583659 h 875489"/>
                <a:gd name="connsiteX76" fmla="*/ 45512 w 1841887"/>
                <a:gd name="connsiteY76" fmla="*/ 622570 h 875489"/>
                <a:gd name="connsiteX77" fmla="*/ 51998 w 1841887"/>
                <a:gd name="connsiteY77" fmla="*/ 661481 h 87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841887" h="875489">
                  <a:moveTo>
                    <a:pt x="6602" y="583659"/>
                  </a:moveTo>
                  <a:cubicBezTo>
                    <a:pt x="17410" y="592306"/>
                    <a:pt x="30019" y="599091"/>
                    <a:pt x="39027" y="609600"/>
                  </a:cubicBezTo>
                  <a:cubicBezTo>
                    <a:pt x="43476" y="614790"/>
                    <a:pt x="42819" y="622772"/>
                    <a:pt x="45512" y="629055"/>
                  </a:cubicBezTo>
                  <a:cubicBezTo>
                    <a:pt x="58316" y="658929"/>
                    <a:pt x="55697" y="652209"/>
                    <a:pt x="77938" y="674451"/>
                  </a:cubicBezTo>
                  <a:cubicBezTo>
                    <a:pt x="90908" y="713361"/>
                    <a:pt x="73615" y="678774"/>
                    <a:pt x="103878" y="700391"/>
                  </a:cubicBezTo>
                  <a:cubicBezTo>
                    <a:pt x="113829" y="707499"/>
                    <a:pt x="120534" y="718374"/>
                    <a:pt x="129819" y="726332"/>
                  </a:cubicBezTo>
                  <a:cubicBezTo>
                    <a:pt x="135737" y="731404"/>
                    <a:pt x="142789" y="734979"/>
                    <a:pt x="149274" y="739302"/>
                  </a:cubicBezTo>
                  <a:cubicBezTo>
                    <a:pt x="154134" y="753881"/>
                    <a:pt x="156997" y="772139"/>
                    <a:pt x="175215" y="778212"/>
                  </a:cubicBezTo>
                  <a:cubicBezTo>
                    <a:pt x="200164" y="786528"/>
                    <a:pt x="253036" y="791183"/>
                    <a:pt x="253036" y="791183"/>
                  </a:cubicBezTo>
                  <a:cubicBezTo>
                    <a:pt x="255198" y="797668"/>
                    <a:pt x="253724" y="807015"/>
                    <a:pt x="259521" y="810638"/>
                  </a:cubicBezTo>
                  <a:cubicBezTo>
                    <a:pt x="274596" y="820059"/>
                    <a:pt x="325291" y="827004"/>
                    <a:pt x="343827" y="830093"/>
                  </a:cubicBezTo>
                  <a:cubicBezTo>
                    <a:pt x="352474" y="834416"/>
                    <a:pt x="360716" y="839668"/>
                    <a:pt x="369768" y="843063"/>
                  </a:cubicBezTo>
                  <a:cubicBezTo>
                    <a:pt x="381763" y="847561"/>
                    <a:pt x="417439" y="853566"/>
                    <a:pt x="428134" y="856034"/>
                  </a:cubicBezTo>
                  <a:cubicBezTo>
                    <a:pt x="475676" y="867005"/>
                    <a:pt x="467311" y="864769"/>
                    <a:pt x="499470" y="875489"/>
                  </a:cubicBezTo>
                  <a:cubicBezTo>
                    <a:pt x="646466" y="869004"/>
                    <a:pt x="793628" y="865569"/>
                    <a:pt x="940457" y="856034"/>
                  </a:cubicBezTo>
                  <a:cubicBezTo>
                    <a:pt x="993677" y="852578"/>
                    <a:pt x="998031" y="840103"/>
                    <a:pt x="1044219" y="823608"/>
                  </a:cubicBezTo>
                  <a:cubicBezTo>
                    <a:pt x="1059040" y="818315"/>
                    <a:pt x="1074483" y="814961"/>
                    <a:pt x="1089615" y="810638"/>
                  </a:cubicBezTo>
                  <a:cubicBezTo>
                    <a:pt x="1096100" y="799829"/>
                    <a:pt x="1098744" y="785440"/>
                    <a:pt x="1109070" y="778212"/>
                  </a:cubicBezTo>
                  <a:cubicBezTo>
                    <a:pt x="1118668" y="771493"/>
                    <a:pt x="1171529" y="761829"/>
                    <a:pt x="1186891" y="758757"/>
                  </a:cubicBezTo>
                  <a:cubicBezTo>
                    <a:pt x="1193376" y="754434"/>
                    <a:pt x="1199048" y="748524"/>
                    <a:pt x="1206346" y="745787"/>
                  </a:cubicBezTo>
                  <a:cubicBezTo>
                    <a:pt x="1213597" y="743068"/>
                    <a:pt x="1273313" y="733545"/>
                    <a:pt x="1277683" y="732817"/>
                  </a:cubicBezTo>
                  <a:cubicBezTo>
                    <a:pt x="1284168" y="728493"/>
                    <a:pt x="1290167" y="723332"/>
                    <a:pt x="1297138" y="719846"/>
                  </a:cubicBezTo>
                  <a:cubicBezTo>
                    <a:pt x="1303252" y="716789"/>
                    <a:pt x="1310731" y="716878"/>
                    <a:pt x="1316593" y="713361"/>
                  </a:cubicBezTo>
                  <a:cubicBezTo>
                    <a:pt x="1321836" y="710215"/>
                    <a:pt x="1324321" y="703537"/>
                    <a:pt x="1329564" y="700391"/>
                  </a:cubicBezTo>
                  <a:cubicBezTo>
                    <a:pt x="1335426" y="696874"/>
                    <a:pt x="1342471" y="695870"/>
                    <a:pt x="1349019" y="693906"/>
                  </a:cubicBezTo>
                  <a:cubicBezTo>
                    <a:pt x="1364093" y="689384"/>
                    <a:pt x="1379341" y="685458"/>
                    <a:pt x="1394415" y="680936"/>
                  </a:cubicBezTo>
                  <a:cubicBezTo>
                    <a:pt x="1422577" y="672487"/>
                    <a:pt x="1450828" y="664293"/>
                    <a:pt x="1478721" y="654995"/>
                  </a:cubicBezTo>
                  <a:cubicBezTo>
                    <a:pt x="1485206" y="652833"/>
                    <a:pt x="1491618" y="650439"/>
                    <a:pt x="1498176" y="648510"/>
                  </a:cubicBezTo>
                  <a:lnTo>
                    <a:pt x="1588968" y="622570"/>
                  </a:lnTo>
                  <a:lnTo>
                    <a:pt x="1634364" y="609600"/>
                  </a:lnTo>
                  <a:cubicBezTo>
                    <a:pt x="1653819" y="596630"/>
                    <a:pt x="1672532" y="582471"/>
                    <a:pt x="1692729" y="570689"/>
                  </a:cubicBezTo>
                  <a:cubicBezTo>
                    <a:pt x="1698634" y="567244"/>
                    <a:pt x="1706933" y="568580"/>
                    <a:pt x="1712185" y="564204"/>
                  </a:cubicBezTo>
                  <a:cubicBezTo>
                    <a:pt x="1720488" y="557284"/>
                    <a:pt x="1723997" y="545906"/>
                    <a:pt x="1731640" y="538263"/>
                  </a:cubicBezTo>
                  <a:cubicBezTo>
                    <a:pt x="1739283" y="530620"/>
                    <a:pt x="1748934" y="525293"/>
                    <a:pt x="1757581" y="518808"/>
                  </a:cubicBezTo>
                  <a:lnTo>
                    <a:pt x="1783521" y="479898"/>
                  </a:lnTo>
                  <a:cubicBezTo>
                    <a:pt x="1787844" y="473413"/>
                    <a:pt x="1791814" y="466677"/>
                    <a:pt x="1796491" y="460442"/>
                  </a:cubicBezTo>
                  <a:lnTo>
                    <a:pt x="1815946" y="434502"/>
                  </a:lnTo>
                  <a:cubicBezTo>
                    <a:pt x="1818108" y="425855"/>
                    <a:pt x="1819871" y="417098"/>
                    <a:pt x="1822432" y="408561"/>
                  </a:cubicBezTo>
                  <a:cubicBezTo>
                    <a:pt x="1826361" y="395466"/>
                    <a:pt x="1832086" y="382914"/>
                    <a:pt x="1835402" y="369651"/>
                  </a:cubicBezTo>
                  <a:cubicBezTo>
                    <a:pt x="1838591" y="356894"/>
                    <a:pt x="1839725" y="343710"/>
                    <a:pt x="1841887" y="330740"/>
                  </a:cubicBezTo>
                  <a:cubicBezTo>
                    <a:pt x="1837564" y="224817"/>
                    <a:pt x="1841304" y="118255"/>
                    <a:pt x="1828917" y="12970"/>
                  </a:cubicBezTo>
                  <a:cubicBezTo>
                    <a:pt x="1827787" y="3369"/>
                    <a:pt x="1812644" y="0"/>
                    <a:pt x="1802976" y="0"/>
                  </a:cubicBezTo>
                  <a:cubicBezTo>
                    <a:pt x="1776678" y="0"/>
                    <a:pt x="1751095" y="8647"/>
                    <a:pt x="1725155" y="12970"/>
                  </a:cubicBezTo>
                  <a:cubicBezTo>
                    <a:pt x="1718670" y="17293"/>
                    <a:pt x="1712864" y="22870"/>
                    <a:pt x="1705700" y="25940"/>
                  </a:cubicBezTo>
                  <a:cubicBezTo>
                    <a:pt x="1697508" y="29451"/>
                    <a:pt x="1688329" y="29976"/>
                    <a:pt x="1679759" y="32425"/>
                  </a:cubicBezTo>
                  <a:cubicBezTo>
                    <a:pt x="1673186" y="34303"/>
                    <a:pt x="1666587" y="36217"/>
                    <a:pt x="1660304" y="38910"/>
                  </a:cubicBezTo>
                  <a:cubicBezTo>
                    <a:pt x="1610788" y="60132"/>
                    <a:pt x="1659594" y="48277"/>
                    <a:pt x="1588968" y="58366"/>
                  </a:cubicBezTo>
                  <a:cubicBezTo>
                    <a:pt x="1575998" y="62689"/>
                    <a:pt x="1563495" y="68816"/>
                    <a:pt x="1550057" y="71336"/>
                  </a:cubicBezTo>
                  <a:cubicBezTo>
                    <a:pt x="1528704" y="75340"/>
                    <a:pt x="1506740" y="74950"/>
                    <a:pt x="1485206" y="77821"/>
                  </a:cubicBezTo>
                  <a:cubicBezTo>
                    <a:pt x="1474280" y="79278"/>
                    <a:pt x="1463589" y="82144"/>
                    <a:pt x="1452781" y="84306"/>
                  </a:cubicBezTo>
                  <a:cubicBezTo>
                    <a:pt x="1397007" y="121486"/>
                    <a:pt x="1467582" y="76903"/>
                    <a:pt x="1413870" y="103761"/>
                  </a:cubicBezTo>
                  <a:cubicBezTo>
                    <a:pt x="1406899" y="107247"/>
                    <a:pt x="1401880" y="114492"/>
                    <a:pt x="1394415" y="116732"/>
                  </a:cubicBezTo>
                  <a:cubicBezTo>
                    <a:pt x="1379774" y="121124"/>
                    <a:pt x="1364151" y="121055"/>
                    <a:pt x="1349019" y="123217"/>
                  </a:cubicBezTo>
                  <a:cubicBezTo>
                    <a:pt x="1294457" y="159592"/>
                    <a:pt x="1378023" y="107725"/>
                    <a:pt x="1290653" y="142672"/>
                  </a:cubicBezTo>
                  <a:cubicBezTo>
                    <a:pt x="1280617" y="146686"/>
                    <a:pt x="1274870" y="158433"/>
                    <a:pt x="1264712" y="162127"/>
                  </a:cubicBezTo>
                  <a:cubicBezTo>
                    <a:pt x="1250347" y="167351"/>
                    <a:pt x="1234449" y="166450"/>
                    <a:pt x="1219317" y="168612"/>
                  </a:cubicBezTo>
                  <a:cubicBezTo>
                    <a:pt x="1148502" y="215823"/>
                    <a:pt x="1257670" y="146193"/>
                    <a:pt x="1173921" y="188068"/>
                  </a:cubicBezTo>
                  <a:cubicBezTo>
                    <a:pt x="1110198" y="219929"/>
                    <a:pt x="1188118" y="199496"/>
                    <a:pt x="1115555" y="214008"/>
                  </a:cubicBezTo>
                  <a:cubicBezTo>
                    <a:pt x="1111232" y="220493"/>
                    <a:pt x="1108096" y="227952"/>
                    <a:pt x="1102585" y="233463"/>
                  </a:cubicBezTo>
                  <a:cubicBezTo>
                    <a:pt x="1097073" y="238975"/>
                    <a:pt x="1090101" y="242948"/>
                    <a:pt x="1083129" y="246434"/>
                  </a:cubicBezTo>
                  <a:cubicBezTo>
                    <a:pt x="1067442" y="254278"/>
                    <a:pt x="1038407" y="266623"/>
                    <a:pt x="1018278" y="272374"/>
                  </a:cubicBezTo>
                  <a:cubicBezTo>
                    <a:pt x="1009708" y="274822"/>
                    <a:pt x="1000793" y="276041"/>
                    <a:pt x="992338" y="278859"/>
                  </a:cubicBezTo>
                  <a:cubicBezTo>
                    <a:pt x="981294" y="282540"/>
                    <a:pt x="970812" y="287741"/>
                    <a:pt x="959912" y="291829"/>
                  </a:cubicBezTo>
                  <a:cubicBezTo>
                    <a:pt x="943425" y="298012"/>
                    <a:pt x="905826" y="308594"/>
                    <a:pt x="895061" y="311285"/>
                  </a:cubicBezTo>
                  <a:cubicBezTo>
                    <a:pt x="880260" y="314985"/>
                    <a:pt x="858005" y="316843"/>
                    <a:pt x="843181" y="324255"/>
                  </a:cubicBezTo>
                  <a:cubicBezTo>
                    <a:pt x="836210" y="327741"/>
                    <a:pt x="830210" y="332902"/>
                    <a:pt x="823725" y="337225"/>
                  </a:cubicBezTo>
                  <a:cubicBezTo>
                    <a:pt x="756712" y="332902"/>
                    <a:pt x="689470" y="331285"/>
                    <a:pt x="622687" y="324255"/>
                  </a:cubicBezTo>
                  <a:cubicBezTo>
                    <a:pt x="607036" y="322608"/>
                    <a:pt x="592625" y="314824"/>
                    <a:pt x="577291" y="311285"/>
                  </a:cubicBezTo>
                  <a:cubicBezTo>
                    <a:pt x="564479" y="308328"/>
                    <a:pt x="551217" y="307652"/>
                    <a:pt x="538381" y="304800"/>
                  </a:cubicBezTo>
                  <a:cubicBezTo>
                    <a:pt x="413302" y="277004"/>
                    <a:pt x="505567" y="291774"/>
                    <a:pt x="415164" y="278859"/>
                  </a:cubicBezTo>
                  <a:cubicBezTo>
                    <a:pt x="406517" y="274536"/>
                    <a:pt x="398275" y="269283"/>
                    <a:pt x="389223" y="265889"/>
                  </a:cubicBezTo>
                  <a:cubicBezTo>
                    <a:pt x="319394" y="239704"/>
                    <a:pt x="166395" y="277303"/>
                    <a:pt x="149274" y="278859"/>
                  </a:cubicBezTo>
                  <a:cubicBezTo>
                    <a:pt x="123340" y="289974"/>
                    <a:pt x="89722" y="303331"/>
                    <a:pt x="64968" y="317770"/>
                  </a:cubicBezTo>
                  <a:cubicBezTo>
                    <a:pt x="51503" y="325624"/>
                    <a:pt x="26057" y="343710"/>
                    <a:pt x="26057" y="343710"/>
                  </a:cubicBezTo>
                  <a:cubicBezTo>
                    <a:pt x="22641" y="353958"/>
                    <a:pt x="117" y="419654"/>
                    <a:pt x="117" y="428017"/>
                  </a:cubicBezTo>
                  <a:cubicBezTo>
                    <a:pt x="117" y="583380"/>
                    <a:pt x="-3245" y="515287"/>
                    <a:pt x="26057" y="583659"/>
                  </a:cubicBezTo>
                  <a:cubicBezTo>
                    <a:pt x="42167" y="621250"/>
                    <a:pt x="20586" y="585182"/>
                    <a:pt x="45512" y="622570"/>
                  </a:cubicBezTo>
                  <a:cubicBezTo>
                    <a:pt x="53047" y="652705"/>
                    <a:pt x="51998" y="639597"/>
                    <a:pt x="51998" y="661481"/>
                  </a:cubicBezTo>
                </a:path>
              </a:pathLst>
            </a:custGeom>
            <a:noFill/>
            <a:ln w="38100">
              <a:solidFill>
                <a:srgbClr val="09BC8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A9842929-E7B4-43BB-B81B-2747285F1426}"/>
                </a:ext>
              </a:extLst>
            </p:cNvPr>
            <p:cNvCxnSpPr>
              <a:cxnSpLocks/>
              <a:stCxn id="31" idx="0"/>
            </p:cNvCxnSpPr>
            <p:nvPr/>
          </p:nvCxnSpPr>
          <p:spPr>
            <a:xfrm flipV="1">
              <a:off x="4987489" y="2801567"/>
              <a:ext cx="1971030" cy="34587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pic>
        <p:nvPicPr>
          <p:cNvPr id="47" name="Picture 46" descr="A picture containing photo, computer, air&#10;&#10;Description automatically generated">
            <a:extLst>
              <a:ext uri="{FF2B5EF4-FFF2-40B4-BE49-F238E27FC236}">
                <a16:creationId xmlns:a16="http://schemas.microsoft.com/office/drawing/2014/main" id="{6DB1D79B-16F2-47FA-A3E1-6C13F735AF36}"/>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7666712" y="1476304"/>
            <a:ext cx="3629025" cy="3092965"/>
          </a:xfrm>
          <a:prstGeom prst="rect">
            <a:avLst/>
          </a:prstGeom>
        </p:spPr>
      </p:pic>
      <p:grpSp>
        <p:nvGrpSpPr>
          <p:cNvPr id="54" name="Group 53">
            <a:extLst>
              <a:ext uri="{FF2B5EF4-FFF2-40B4-BE49-F238E27FC236}">
                <a16:creationId xmlns:a16="http://schemas.microsoft.com/office/drawing/2014/main" id="{083DDDA0-852E-4D32-8972-AB6F650F70D9}"/>
              </a:ext>
            </a:extLst>
          </p:cNvPr>
          <p:cNvGrpSpPr/>
          <p:nvPr/>
        </p:nvGrpSpPr>
        <p:grpSpPr>
          <a:xfrm>
            <a:off x="10455578" y="1564153"/>
            <a:ext cx="987122" cy="2910303"/>
            <a:chOff x="10450037" y="1574800"/>
            <a:chExt cx="1000654" cy="2910303"/>
          </a:xfrm>
        </p:grpSpPr>
        <p:sp>
          <p:nvSpPr>
            <p:cNvPr id="49" name="Rectangle 48">
              <a:extLst>
                <a:ext uri="{FF2B5EF4-FFF2-40B4-BE49-F238E27FC236}">
                  <a16:creationId xmlns:a16="http://schemas.microsoft.com/office/drawing/2014/main" id="{C80796BD-C8A7-4805-80DB-BA667E0FB913}"/>
                </a:ext>
              </a:extLst>
            </p:cNvPr>
            <p:cNvSpPr/>
            <p:nvPr/>
          </p:nvSpPr>
          <p:spPr>
            <a:xfrm>
              <a:off x="10496550" y="1574800"/>
              <a:ext cx="799187" cy="2889013"/>
            </a:xfrm>
            <a:prstGeom prst="rect">
              <a:avLst/>
            </a:prstGeom>
            <a:solidFill>
              <a:schemeClr val="bg1"/>
            </a:solidFill>
            <a:ln w="19050">
              <a:solidFill>
                <a:srgbClr val="004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4BE9E5B4-A565-4748-AEF7-7F48BDE34C93}"/>
                </a:ext>
              </a:extLst>
            </p:cNvPr>
            <p:cNvPicPr>
              <a:picLocks noChangeAspect="1"/>
            </p:cNvPicPr>
            <p:nvPr/>
          </p:nvPicPr>
          <p:blipFill>
            <a:blip r:embed="rId9"/>
            <a:stretch>
              <a:fillRect/>
            </a:stretch>
          </p:blipFill>
          <p:spPr>
            <a:xfrm>
              <a:off x="10912640" y="1662336"/>
              <a:ext cx="320510" cy="2484213"/>
            </a:xfrm>
            <a:prstGeom prst="rect">
              <a:avLst/>
            </a:prstGeom>
          </p:spPr>
        </p:pic>
        <p:sp>
          <p:nvSpPr>
            <p:cNvPr id="50" name="TextBox 49">
              <a:extLst>
                <a:ext uri="{FF2B5EF4-FFF2-40B4-BE49-F238E27FC236}">
                  <a16:creationId xmlns:a16="http://schemas.microsoft.com/office/drawing/2014/main" id="{4E32CF57-D365-414B-A3C6-19D4C013774D}"/>
                </a:ext>
              </a:extLst>
            </p:cNvPr>
            <p:cNvSpPr txBox="1"/>
            <p:nvPr/>
          </p:nvSpPr>
          <p:spPr>
            <a:xfrm>
              <a:off x="10496550" y="1578361"/>
              <a:ext cx="473206" cy="338554"/>
            </a:xfrm>
            <a:prstGeom prst="rect">
              <a:avLst/>
            </a:prstGeom>
            <a:noFill/>
          </p:spPr>
          <p:txBody>
            <a:bodyPr wrap="none" rtlCol="0">
              <a:spAutoFit/>
            </a:bodyPr>
            <a:lstStyle/>
            <a:p>
              <a:r>
                <a:rPr lang="en-US" sz="1600" b="1">
                  <a:latin typeface="Century Gothic" panose="020B0502020202020204" pitchFamily="34" charset="0"/>
                </a:rPr>
                <a:t>2.8</a:t>
              </a:r>
            </a:p>
          </p:txBody>
        </p:sp>
        <p:sp>
          <p:nvSpPr>
            <p:cNvPr id="55" name="TextBox 54">
              <a:extLst>
                <a:ext uri="{FF2B5EF4-FFF2-40B4-BE49-F238E27FC236}">
                  <a16:creationId xmlns:a16="http://schemas.microsoft.com/office/drawing/2014/main" id="{09668FEA-15A4-4683-B305-23A904E25951}"/>
                </a:ext>
              </a:extLst>
            </p:cNvPr>
            <p:cNvSpPr txBox="1"/>
            <p:nvPr/>
          </p:nvSpPr>
          <p:spPr>
            <a:xfrm>
              <a:off x="10450037" y="3909972"/>
              <a:ext cx="473206" cy="338554"/>
            </a:xfrm>
            <a:prstGeom prst="rect">
              <a:avLst/>
            </a:prstGeom>
            <a:noFill/>
          </p:spPr>
          <p:txBody>
            <a:bodyPr wrap="none" rtlCol="0">
              <a:spAutoFit/>
            </a:bodyPr>
            <a:lstStyle/>
            <a:p>
              <a:r>
                <a:rPr lang="en-US" sz="1600" b="1">
                  <a:latin typeface="Century Gothic" panose="020B0502020202020204" pitchFamily="34" charset="0"/>
                </a:rPr>
                <a:t>0.8</a:t>
              </a:r>
            </a:p>
          </p:txBody>
        </p:sp>
        <p:sp>
          <p:nvSpPr>
            <p:cNvPr id="56" name="TextBox 55">
              <a:extLst>
                <a:ext uri="{FF2B5EF4-FFF2-40B4-BE49-F238E27FC236}">
                  <a16:creationId xmlns:a16="http://schemas.microsoft.com/office/drawing/2014/main" id="{3F96B57C-4B81-4F35-B282-AFE1C48BFC59}"/>
                </a:ext>
              </a:extLst>
            </p:cNvPr>
            <p:cNvSpPr txBox="1"/>
            <p:nvPr/>
          </p:nvSpPr>
          <p:spPr>
            <a:xfrm>
              <a:off x="10757391" y="4146549"/>
              <a:ext cx="693300" cy="338554"/>
            </a:xfrm>
            <a:prstGeom prst="rect">
              <a:avLst/>
            </a:prstGeom>
            <a:noFill/>
          </p:spPr>
          <p:txBody>
            <a:bodyPr wrap="square" rtlCol="0">
              <a:spAutoFit/>
            </a:bodyPr>
            <a:lstStyle/>
            <a:p>
              <a:r>
                <a:rPr lang="en-US" sz="1600" b="1">
                  <a:latin typeface="Century Gothic" panose="020B0502020202020204" pitchFamily="34" charset="0"/>
                </a:rPr>
                <a:t>km</a:t>
              </a:r>
            </a:p>
          </p:txBody>
        </p:sp>
      </p:grpSp>
      <p:cxnSp>
        <p:nvCxnSpPr>
          <p:cNvPr id="59" name="Straight Arrow Connector 58">
            <a:extLst>
              <a:ext uri="{FF2B5EF4-FFF2-40B4-BE49-F238E27FC236}">
                <a16:creationId xmlns:a16="http://schemas.microsoft.com/office/drawing/2014/main" id="{68E23E93-4DE8-4009-AA94-ADEF438E4324}"/>
              </a:ext>
            </a:extLst>
          </p:cNvPr>
          <p:cNvCxnSpPr>
            <a:cxnSpLocks/>
            <a:stCxn id="33" idx="3"/>
            <a:endCxn id="34" idx="1"/>
          </p:cNvCxnSpPr>
          <p:nvPr/>
        </p:nvCxnSpPr>
        <p:spPr>
          <a:xfrm>
            <a:off x="7293171" y="5352031"/>
            <a:ext cx="857360" cy="1278"/>
          </a:xfrm>
          <a:prstGeom prst="straightConnector1">
            <a:avLst/>
          </a:prstGeom>
          <a:ln w="76200">
            <a:solidFill>
              <a:srgbClr val="004346"/>
            </a:solidFill>
            <a:tailEnd type="triangl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E5E9297B-E249-4258-8D15-C01BFA83CA02}"/>
              </a:ext>
            </a:extLst>
          </p:cNvPr>
          <p:cNvSpPr/>
          <p:nvPr/>
        </p:nvSpPr>
        <p:spPr>
          <a:xfrm>
            <a:off x="4980445" y="3100388"/>
            <a:ext cx="82093" cy="104775"/>
          </a:xfrm>
          <a:prstGeom prst="ellipse">
            <a:avLst/>
          </a:prstGeom>
          <a:solidFill>
            <a:srgbClr val="3926F2"/>
          </a:solidFill>
          <a:ln>
            <a:solidFill>
              <a:srgbClr val="3926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2784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E463A9B4-04DC-45EB-9439-C31562654CCD}"/>
              </a:ext>
            </a:extLst>
          </p:cNvPr>
          <p:cNvGraphicFramePr>
            <a:graphicFrameLocks/>
          </p:cNvGraphicFramePr>
          <p:nvPr>
            <p:extLst>
              <p:ext uri="{D42A27DB-BD31-4B8C-83A1-F6EECF244321}">
                <p14:modId xmlns:p14="http://schemas.microsoft.com/office/powerpoint/2010/main" val="2386456416"/>
              </p:ext>
            </p:extLst>
          </p:nvPr>
        </p:nvGraphicFramePr>
        <p:xfrm>
          <a:off x="495300" y="679270"/>
          <a:ext cx="11125200" cy="5991496"/>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a:extLst>
              <a:ext uri="{FF2B5EF4-FFF2-40B4-BE49-F238E27FC236}">
                <a16:creationId xmlns:a16="http://schemas.microsoft.com/office/drawing/2014/main" id="{C9404FE7-C2E0-4A64-B132-3791D7F5D01D}"/>
              </a:ext>
            </a:extLst>
          </p:cNvPr>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a:solidFill>
                  <a:srgbClr val="904D99"/>
                </a:solidFill>
                <a:latin typeface="Century Gothic" panose="020F0302020204030204"/>
              </a:rPr>
              <a:t>Plume Height Analysis </a:t>
            </a:r>
          </a:p>
        </p:txBody>
      </p:sp>
      <p:sp>
        <p:nvSpPr>
          <p:cNvPr id="9" name="TextBox 8">
            <a:extLst>
              <a:ext uri="{FF2B5EF4-FFF2-40B4-BE49-F238E27FC236}">
                <a16:creationId xmlns:a16="http://schemas.microsoft.com/office/drawing/2014/main" id="{3377A0E3-0D0E-48C9-9AB6-3B07B7EB3C53}"/>
              </a:ext>
            </a:extLst>
          </p:cNvPr>
          <p:cNvSpPr txBox="1"/>
          <p:nvPr/>
        </p:nvSpPr>
        <p:spPr>
          <a:xfrm>
            <a:off x="9663953" y="5387789"/>
            <a:ext cx="1205753" cy="338554"/>
          </a:xfrm>
          <a:prstGeom prst="rect">
            <a:avLst/>
          </a:prstGeom>
          <a:noFill/>
        </p:spPr>
        <p:txBody>
          <a:bodyPr wrap="square" rtlCol="0" anchor="t">
            <a:spAutoFit/>
          </a:bodyPr>
          <a:lstStyle/>
          <a:p>
            <a:pPr>
              <a:buClr>
                <a:srgbClr val="904D99"/>
              </a:buClr>
              <a:buSzPct val="100000"/>
            </a:pPr>
            <a:r>
              <a:rPr lang="en-US" sz="1600">
                <a:solidFill>
                  <a:schemeClr val="tx1">
                    <a:lumMod val="65000"/>
                    <a:lumOff val="35000"/>
                  </a:schemeClr>
                </a:solidFill>
                <a:latin typeface="Garamond"/>
              </a:rPr>
              <a:t>All Plumes</a:t>
            </a:r>
          </a:p>
        </p:txBody>
      </p:sp>
      <p:cxnSp>
        <p:nvCxnSpPr>
          <p:cNvPr id="11" name="Straight Connector 10">
            <a:extLst>
              <a:ext uri="{FF2B5EF4-FFF2-40B4-BE49-F238E27FC236}">
                <a16:creationId xmlns:a16="http://schemas.microsoft.com/office/drawing/2014/main" id="{1086D358-F3AF-41D7-B738-90A90646D910}"/>
              </a:ext>
            </a:extLst>
          </p:cNvPr>
          <p:cNvCxnSpPr>
            <a:cxnSpLocks/>
          </p:cNvCxnSpPr>
          <p:nvPr/>
        </p:nvCxnSpPr>
        <p:spPr>
          <a:xfrm>
            <a:off x="9448800" y="5582310"/>
            <a:ext cx="215153" cy="0"/>
          </a:xfrm>
          <a:prstGeom prst="line">
            <a:avLst/>
          </a:prstGeom>
          <a:ln w="38100" cap="rnd" cmpd="sng" algn="ctr">
            <a:solidFill>
              <a:srgbClr val="904D99"/>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012471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2559C3-F8D3-41BD-9D87-B4C56CC6D075}"/>
              </a:ext>
            </a:extLst>
          </p:cNvPr>
          <p:cNvSpPr/>
          <p:nvPr/>
        </p:nvSpPr>
        <p:spPr>
          <a:xfrm>
            <a:off x="495300" y="342900"/>
            <a:ext cx="7487809" cy="419100"/>
          </a:xfrm>
          <a:prstGeom prst="rect">
            <a:avLst/>
          </a:prstGeom>
        </p:spPr>
        <p:txBody>
          <a:bodyPr wrap="none" anchor="ctr" anchorCtr="0">
            <a:noAutofit/>
          </a:bodyPr>
          <a:lstStyle/>
          <a:p>
            <a:pPr lvl="0">
              <a:buClr>
                <a:srgbClr val="C41F48"/>
              </a:buClr>
            </a:pPr>
            <a:r>
              <a:rPr lang="en-US" sz="4000" b="1">
                <a:solidFill>
                  <a:srgbClr val="904D99"/>
                </a:solidFill>
                <a:latin typeface="Century Gothic" panose="020F0302020204030204"/>
              </a:rPr>
              <a:t>MINX Limitations</a:t>
            </a:r>
          </a:p>
        </p:txBody>
      </p:sp>
      <p:pic>
        <p:nvPicPr>
          <p:cNvPr id="10" name="Picture 9">
            <a:extLst>
              <a:ext uri="{FF2B5EF4-FFF2-40B4-BE49-F238E27FC236}">
                <a16:creationId xmlns:a16="http://schemas.microsoft.com/office/drawing/2014/main" id="{1C14CCCF-B026-4230-BE99-FF678692415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329670" y="1412421"/>
            <a:ext cx="2545892" cy="3657600"/>
          </a:xfrm>
          <a:prstGeom prst="roundRect">
            <a:avLst/>
          </a:prstGeom>
          <a:ln w="38100">
            <a:solidFill>
              <a:srgbClr val="004346"/>
            </a:solidFill>
          </a:ln>
        </p:spPr>
      </p:pic>
      <p:pic>
        <p:nvPicPr>
          <p:cNvPr id="42" name="Picture 41">
            <a:extLst>
              <a:ext uri="{FF2B5EF4-FFF2-40B4-BE49-F238E27FC236}">
                <a16:creationId xmlns:a16="http://schemas.microsoft.com/office/drawing/2014/main" id="{F967B433-D095-4405-9C14-6D68D9D9073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204178" y="1412421"/>
            <a:ext cx="2545892" cy="3657600"/>
          </a:xfrm>
          <a:prstGeom prst="roundRect">
            <a:avLst/>
          </a:prstGeom>
          <a:ln w="38100">
            <a:solidFill>
              <a:srgbClr val="004346"/>
            </a:solidFill>
          </a:ln>
        </p:spPr>
      </p:pic>
      <p:pic>
        <p:nvPicPr>
          <p:cNvPr id="44" name="Picture 43">
            <a:extLst>
              <a:ext uri="{FF2B5EF4-FFF2-40B4-BE49-F238E27FC236}">
                <a16:creationId xmlns:a16="http://schemas.microsoft.com/office/drawing/2014/main" id="{DBA9C897-1A3D-4731-B7C5-9CFF42323312}"/>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95300" y="1412421"/>
            <a:ext cx="2505754" cy="3657600"/>
          </a:xfrm>
          <a:prstGeom prst="roundRect">
            <a:avLst/>
          </a:prstGeom>
          <a:ln w="38100">
            <a:solidFill>
              <a:srgbClr val="004346"/>
            </a:solidFill>
          </a:ln>
        </p:spPr>
      </p:pic>
      <p:sp>
        <p:nvSpPr>
          <p:cNvPr id="45" name="TextBox 44">
            <a:extLst>
              <a:ext uri="{FF2B5EF4-FFF2-40B4-BE49-F238E27FC236}">
                <a16:creationId xmlns:a16="http://schemas.microsoft.com/office/drawing/2014/main" id="{62680B20-BF75-49BC-9866-AA65A3F71071}"/>
              </a:ext>
            </a:extLst>
          </p:cNvPr>
          <p:cNvSpPr txBox="1"/>
          <p:nvPr/>
        </p:nvSpPr>
        <p:spPr>
          <a:xfrm>
            <a:off x="4104594" y="5313789"/>
            <a:ext cx="996043" cy="461665"/>
          </a:xfrm>
          <a:prstGeom prst="rect">
            <a:avLst/>
          </a:prstGeom>
          <a:noFill/>
        </p:spPr>
        <p:txBody>
          <a:bodyPr wrap="square" rtlCol="0">
            <a:spAutoFit/>
          </a:bodyPr>
          <a:lstStyle/>
          <a:p>
            <a:r>
              <a:rPr lang="en-US" sz="2400" b="1">
                <a:solidFill>
                  <a:srgbClr val="904D99"/>
                </a:solidFill>
                <a:latin typeface="Century Gothic" panose="020F0302020204030204"/>
              </a:rPr>
              <a:t>Orbit</a:t>
            </a:r>
          </a:p>
        </p:txBody>
      </p:sp>
      <p:sp>
        <p:nvSpPr>
          <p:cNvPr id="47" name="TextBox 46">
            <a:extLst>
              <a:ext uri="{FF2B5EF4-FFF2-40B4-BE49-F238E27FC236}">
                <a16:creationId xmlns:a16="http://schemas.microsoft.com/office/drawing/2014/main" id="{6433CF57-CB03-46C5-90A7-C0A29A5C2DAB}"/>
              </a:ext>
            </a:extLst>
          </p:cNvPr>
          <p:cNvSpPr txBox="1"/>
          <p:nvPr/>
        </p:nvSpPr>
        <p:spPr>
          <a:xfrm>
            <a:off x="6810373" y="5312628"/>
            <a:ext cx="1333501" cy="461665"/>
          </a:xfrm>
          <a:prstGeom prst="rect">
            <a:avLst/>
          </a:prstGeom>
          <a:noFill/>
        </p:spPr>
        <p:txBody>
          <a:bodyPr wrap="square" rtlCol="0">
            <a:spAutoFit/>
          </a:bodyPr>
          <a:lstStyle/>
          <a:p>
            <a:r>
              <a:rPr lang="en-US" sz="2400" b="1">
                <a:solidFill>
                  <a:srgbClr val="904D99"/>
                </a:solidFill>
                <a:latin typeface="Century Gothic" panose="020F0302020204030204"/>
              </a:rPr>
              <a:t>Clouds</a:t>
            </a:r>
          </a:p>
        </p:txBody>
      </p:sp>
      <p:sp>
        <p:nvSpPr>
          <p:cNvPr id="49" name="TextBox 48">
            <a:extLst>
              <a:ext uri="{FF2B5EF4-FFF2-40B4-BE49-F238E27FC236}">
                <a16:creationId xmlns:a16="http://schemas.microsoft.com/office/drawing/2014/main" id="{2E6EA19F-41EC-4203-B9A4-4FAC9274ADD5}"/>
              </a:ext>
            </a:extLst>
          </p:cNvPr>
          <p:cNvSpPr txBox="1"/>
          <p:nvPr/>
        </p:nvSpPr>
        <p:spPr>
          <a:xfrm>
            <a:off x="9344704" y="5312627"/>
            <a:ext cx="2009777" cy="461665"/>
          </a:xfrm>
          <a:prstGeom prst="rect">
            <a:avLst/>
          </a:prstGeom>
          <a:noFill/>
        </p:spPr>
        <p:txBody>
          <a:bodyPr wrap="square" rtlCol="0">
            <a:spAutoFit/>
          </a:bodyPr>
          <a:lstStyle/>
          <a:p>
            <a:r>
              <a:rPr lang="en-US" sz="2400" b="1">
                <a:solidFill>
                  <a:srgbClr val="904D99"/>
                </a:solidFill>
                <a:latin typeface="Century Gothic" panose="020F0302020204030204"/>
              </a:rPr>
              <a:t>Time of Day</a:t>
            </a:r>
          </a:p>
        </p:txBody>
      </p:sp>
      <p:sp>
        <p:nvSpPr>
          <p:cNvPr id="51" name="TextBox 50">
            <a:extLst>
              <a:ext uri="{FF2B5EF4-FFF2-40B4-BE49-F238E27FC236}">
                <a16:creationId xmlns:a16="http://schemas.microsoft.com/office/drawing/2014/main" id="{6DE8CD05-0820-477A-8D4F-7A0444CDB263}"/>
              </a:ext>
            </a:extLst>
          </p:cNvPr>
          <p:cNvSpPr txBox="1"/>
          <p:nvPr/>
        </p:nvSpPr>
        <p:spPr>
          <a:xfrm>
            <a:off x="385882" y="5312627"/>
            <a:ext cx="2827912" cy="461665"/>
          </a:xfrm>
          <a:prstGeom prst="rect">
            <a:avLst/>
          </a:prstGeom>
          <a:noFill/>
        </p:spPr>
        <p:txBody>
          <a:bodyPr wrap="square" rtlCol="0">
            <a:spAutoFit/>
          </a:bodyPr>
          <a:lstStyle/>
          <a:p>
            <a:pPr algn="ctr"/>
            <a:r>
              <a:rPr lang="en-US" sz="2400" b="1">
                <a:solidFill>
                  <a:srgbClr val="904D99"/>
                </a:solidFill>
                <a:latin typeface="Century Gothic" panose="020F0302020204030204"/>
              </a:rPr>
              <a:t>Plume Direction</a:t>
            </a:r>
          </a:p>
        </p:txBody>
      </p:sp>
      <p:pic>
        <p:nvPicPr>
          <p:cNvPr id="11" name="Picture 2">
            <a:extLst>
              <a:ext uri="{FF2B5EF4-FFF2-40B4-BE49-F238E27FC236}">
                <a16:creationId xmlns:a16="http://schemas.microsoft.com/office/drawing/2014/main" id="{017F48CC-68BA-4B40-9F3C-1075714D23E1}"/>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9011854" y="1412421"/>
            <a:ext cx="2545892" cy="3657600"/>
          </a:xfrm>
          <a:prstGeom prst="roundRect">
            <a:avLst/>
          </a:prstGeom>
          <a:noFill/>
          <a:ln w="38100">
            <a:solidFill>
              <a:srgbClr val="004346"/>
            </a:solidFill>
          </a:ln>
          <a:extLst>
            <a:ext uri="{909E8E84-426E-40DD-AFC4-6F175D3DCCD1}">
              <a14:hiddenFill xmlns:a14="http://schemas.microsoft.com/office/drawing/2010/main">
                <a:solidFill>
                  <a:srgbClr val="FFFFFF"/>
                </a:solidFill>
              </a14:hiddenFill>
            </a:ext>
          </a:extLst>
        </p:spPr>
      </p:pic>
      <p:cxnSp>
        <p:nvCxnSpPr>
          <p:cNvPr id="56" name="Straight Arrow Connector 55">
            <a:extLst>
              <a:ext uri="{FF2B5EF4-FFF2-40B4-BE49-F238E27FC236}">
                <a16:creationId xmlns:a16="http://schemas.microsoft.com/office/drawing/2014/main" id="{0EDD7F4D-AF54-4CAF-A194-A4A73EDB6EAB}"/>
              </a:ext>
            </a:extLst>
          </p:cNvPr>
          <p:cNvCxnSpPr>
            <a:cxnSpLocks/>
          </p:cNvCxnSpPr>
          <p:nvPr/>
        </p:nvCxnSpPr>
        <p:spPr>
          <a:xfrm flipV="1">
            <a:off x="820849" y="2849420"/>
            <a:ext cx="519001" cy="783602"/>
          </a:xfrm>
          <a:prstGeom prst="straightConnector1">
            <a:avLst/>
          </a:prstGeom>
          <a:ln w="57150">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9724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2</a:t>
            </a:r>
            <a:endParaRPr lang="en-US" b="1" baseline="3000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5</a:t>
            </a:r>
            <a:endParaRPr lang="en-US" b="1" baseline="3000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km</a:t>
            </a:r>
            <a:endParaRPr lang="en-US" b="1" baseline="30000">
              <a:solidFill>
                <a:prstClr val="white"/>
              </a:solidFill>
              <a:latin typeface="Century Gothic" panose="020B0502020202020204" pitchFamily="34" charset="0"/>
            </a:endParaRPr>
          </a:p>
        </p:txBody>
      </p:sp>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endParaRPr lang="en-US" sz="4000" b="1">
              <a:solidFill>
                <a:srgbClr val="904D99"/>
              </a:solidFill>
              <a:latin typeface="Century Gothic" panose="020F0302020204030204"/>
            </a:endParaRPr>
          </a:p>
          <a:p>
            <a:pPr>
              <a:buClr>
                <a:srgbClr val="C41F48"/>
              </a:buClr>
            </a:pPr>
            <a:r>
              <a:rPr lang="en-US" sz="4000" b="1">
                <a:solidFill>
                  <a:srgbClr val="904D99"/>
                </a:solidFill>
                <a:latin typeface="Century Gothic" panose="020F0302020204030204"/>
              </a:rPr>
              <a:t>Study Design: MINX and GEE Tool</a:t>
            </a:r>
          </a:p>
          <a:p>
            <a:pPr>
              <a:buClr>
                <a:srgbClr val="C41F48"/>
              </a:buClr>
            </a:pPr>
            <a:endParaRPr lang="en-US" sz="4000" b="1">
              <a:solidFill>
                <a:srgbClr val="004346"/>
              </a:solidFill>
              <a:latin typeface="Century Gothic" panose="020F0302020204030204"/>
            </a:endParaRPr>
          </a:p>
        </p:txBody>
      </p:sp>
      <p:sp>
        <p:nvSpPr>
          <p:cNvPr id="19" name="Rectangle: Rounded Corners 18">
            <a:extLst>
              <a:ext uri="{FF2B5EF4-FFF2-40B4-BE49-F238E27FC236}">
                <a16:creationId xmlns:a16="http://schemas.microsoft.com/office/drawing/2014/main" id="{FC2F3801-EE3A-4928-B1F5-D6C64D1CA3B4}"/>
              </a:ext>
            </a:extLst>
          </p:cNvPr>
          <p:cNvSpPr/>
          <p:nvPr/>
        </p:nvSpPr>
        <p:spPr>
          <a:xfrm>
            <a:off x="2528835" y="2985114"/>
            <a:ext cx="3326578" cy="1433870"/>
          </a:xfrm>
          <a:prstGeom prst="roundRect">
            <a:avLst/>
          </a:prstGeom>
          <a:solidFill>
            <a:srgbClr val="004346"/>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500" b="1">
                <a:solidFill>
                  <a:schemeClr val="bg1"/>
                </a:solidFill>
                <a:latin typeface="Century Gothic"/>
                <a:ea typeface="+mn-lt"/>
                <a:cs typeface="+mn-lt"/>
              </a:rPr>
              <a:t>Vertical Extent</a:t>
            </a:r>
            <a:endParaRPr lang="en-US" b="1"/>
          </a:p>
        </p:txBody>
      </p:sp>
      <p:sp>
        <p:nvSpPr>
          <p:cNvPr id="20" name="Rectangle: Rounded Corners 19">
            <a:extLst>
              <a:ext uri="{FF2B5EF4-FFF2-40B4-BE49-F238E27FC236}">
                <a16:creationId xmlns:a16="http://schemas.microsoft.com/office/drawing/2014/main" id="{D78F5FF7-7F75-4743-8EE1-01964DCB5C6A}"/>
              </a:ext>
            </a:extLst>
          </p:cNvPr>
          <p:cNvSpPr/>
          <p:nvPr/>
        </p:nvSpPr>
        <p:spPr>
          <a:xfrm>
            <a:off x="6383900" y="2985114"/>
            <a:ext cx="3351158" cy="1448196"/>
          </a:xfrm>
          <a:prstGeom prst="roundRect">
            <a:avLst/>
          </a:prstGeom>
          <a:solidFill>
            <a:srgbClr val="09BC8A"/>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500" b="1">
                <a:solidFill>
                  <a:schemeClr val="bg1"/>
                </a:solidFill>
                <a:latin typeface="Century Gothic"/>
                <a:ea typeface="+mn-lt"/>
                <a:cs typeface="+mn-lt"/>
              </a:rPr>
              <a:t>Geographic Extent</a:t>
            </a:r>
            <a:endParaRPr lang="en-US" b="1">
              <a:solidFill>
                <a:schemeClr val="bg1"/>
              </a:solidFill>
            </a:endParaRPr>
          </a:p>
        </p:txBody>
      </p:sp>
      <p:sp>
        <p:nvSpPr>
          <p:cNvPr id="21" name="Rectangle: Rounded Corners 20">
            <a:extLst>
              <a:ext uri="{FF2B5EF4-FFF2-40B4-BE49-F238E27FC236}">
                <a16:creationId xmlns:a16="http://schemas.microsoft.com/office/drawing/2014/main" id="{525BCC5D-409F-46D6-88D7-BA6CC640B8E7}"/>
              </a:ext>
            </a:extLst>
          </p:cNvPr>
          <p:cNvSpPr/>
          <p:nvPr/>
        </p:nvSpPr>
        <p:spPr>
          <a:xfrm>
            <a:off x="2479674" y="4786513"/>
            <a:ext cx="3424900" cy="1532192"/>
          </a:xfrm>
          <a:prstGeom prst="roundRect">
            <a:avLst/>
          </a:prstGeom>
          <a:solidFill>
            <a:srgbClr val="004346"/>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500" b="1">
                <a:solidFill>
                  <a:schemeClr val="bg1"/>
                </a:solidFill>
                <a:latin typeface="Century Gothic"/>
                <a:ea typeface="+mn-lt"/>
                <a:cs typeface="+mn-lt"/>
              </a:rPr>
              <a:t>MINX Methodology</a:t>
            </a:r>
          </a:p>
          <a:p>
            <a:pPr algn="ctr"/>
            <a:r>
              <a:rPr lang="en-US" sz="2000">
                <a:solidFill>
                  <a:schemeClr val="bg1"/>
                </a:solidFill>
                <a:latin typeface="Century Gothic"/>
                <a:cs typeface="Calibri"/>
              </a:rPr>
              <a:t>Plume Height</a:t>
            </a:r>
          </a:p>
        </p:txBody>
      </p:sp>
      <p:sp>
        <p:nvSpPr>
          <p:cNvPr id="22" name="Rectangle: Rounded Corners 21">
            <a:extLst>
              <a:ext uri="{FF2B5EF4-FFF2-40B4-BE49-F238E27FC236}">
                <a16:creationId xmlns:a16="http://schemas.microsoft.com/office/drawing/2014/main" id="{D421AA63-D8EC-4CEC-BC48-3F15C02C8C1D}"/>
              </a:ext>
            </a:extLst>
          </p:cNvPr>
          <p:cNvSpPr/>
          <p:nvPr/>
        </p:nvSpPr>
        <p:spPr>
          <a:xfrm>
            <a:off x="6347029" y="4797558"/>
            <a:ext cx="3424900" cy="1523998"/>
          </a:xfrm>
          <a:prstGeom prst="roundRect">
            <a:avLst/>
          </a:prstGeom>
          <a:solidFill>
            <a:srgbClr val="09BC8A"/>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500" b="1">
                <a:solidFill>
                  <a:schemeClr val="bg1"/>
                </a:solidFill>
                <a:latin typeface="Century Gothic"/>
                <a:ea typeface="+mn-lt"/>
                <a:cs typeface="+mn-lt"/>
              </a:rPr>
              <a:t>GEE Tool PHOENIX</a:t>
            </a:r>
            <a:endParaRPr lang="en-US" b="1">
              <a:solidFill>
                <a:schemeClr val="bg1"/>
              </a:solidFill>
              <a:latin typeface="Calibri" panose="020F0502020204030204"/>
              <a:ea typeface="+mn-lt"/>
              <a:cs typeface="+mn-lt"/>
            </a:endParaRPr>
          </a:p>
          <a:p>
            <a:pPr algn="ctr"/>
            <a:r>
              <a:rPr lang="en-US" sz="2000">
                <a:solidFill>
                  <a:schemeClr val="bg1"/>
                </a:solidFill>
                <a:latin typeface="Century Gothic"/>
                <a:cs typeface="Calibri"/>
              </a:rPr>
              <a:t>Pollutants and Aerosols</a:t>
            </a:r>
          </a:p>
        </p:txBody>
      </p:sp>
      <p:cxnSp>
        <p:nvCxnSpPr>
          <p:cNvPr id="9" name="Straight Arrow Connector 8">
            <a:extLst>
              <a:ext uri="{FF2B5EF4-FFF2-40B4-BE49-F238E27FC236}">
                <a16:creationId xmlns:a16="http://schemas.microsoft.com/office/drawing/2014/main" id="{6909CE18-1D2C-4A96-8B10-FFFD9AB7A13F}"/>
              </a:ext>
            </a:extLst>
          </p:cNvPr>
          <p:cNvCxnSpPr>
            <a:cxnSpLocks/>
          </p:cNvCxnSpPr>
          <p:nvPr/>
        </p:nvCxnSpPr>
        <p:spPr>
          <a:xfrm>
            <a:off x="8240293" y="4433310"/>
            <a:ext cx="0" cy="364248"/>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Straight Arrow Connector 23">
            <a:extLst>
              <a:ext uri="{FF2B5EF4-FFF2-40B4-BE49-F238E27FC236}">
                <a16:creationId xmlns:a16="http://schemas.microsoft.com/office/drawing/2014/main" id="{60F12F73-4282-4522-806A-B9F55B2E3C50}"/>
              </a:ext>
            </a:extLst>
          </p:cNvPr>
          <p:cNvCxnSpPr>
            <a:cxnSpLocks/>
            <a:stCxn id="19" idx="2"/>
            <a:endCxn id="21" idx="0"/>
          </p:cNvCxnSpPr>
          <p:nvPr/>
        </p:nvCxnSpPr>
        <p:spPr>
          <a:xfrm>
            <a:off x="4192124" y="4418984"/>
            <a:ext cx="0" cy="367529"/>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3" name="Rectangle: Rounded Corners 22">
            <a:extLst>
              <a:ext uri="{FF2B5EF4-FFF2-40B4-BE49-F238E27FC236}">
                <a16:creationId xmlns:a16="http://schemas.microsoft.com/office/drawing/2014/main" id="{1E90E3D1-F445-4B2A-B400-7A4D7CAC2D51}"/>
              </a:ext>
            </a:extLst>
          </p:cNvPr>
          <p:cNvSpPr/>
          <p:nvPr/>
        </p:nvSpPr>
        <p:spPr>
          <a:xfrm>
            <a:off x="4270035" y="1056713"/>
            <a:ext cx="3791527" cy="1319161"/>
          </a:xfrm>
          <a:prstGeom prst="roundRect">
            <a:avLst/>
          </a:prstGeom>
          <a:solidFill>
            <a:srgbClr val="707B7E"/>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500" b="1">
                <a:solidFill>
                  <a:schemeClr val="bg1"/>
                </a:solidFill>
                <a:latin typeface="Century Gothic"/>
                <a:ea typeface="+mn-lt"/>
                <a:cs typeface="+mn-lt"/>
              </a:rPr>
              <a:t>How can we visualize &amp; analyze smoke?</a:t>
            </a:r>
            <a:endParaRPr lang="en-US" sz="2500" b="1">
              <a:solidFill>
                <a:schemeClr val="bg1"/>
              </a:solidFill>
              <a:latin typeface="Century Gothic"/>
            </a:endParaRPr>
          </a:p>
        </p:txBody>
      </p:sp>
      <p:cxnSp>
        <p:nvCxnSpPr>
          <p:cNvPr id="10" name="Connector: Elbow 9">
            <a:extLst>
              <a:ext uri="{FF2B5EF4-FFF2-40B4-BE49-F238E27FC236}">
                <a16:creationId xmlns:a16="http://schemas.microsoft.com/office/drawing/2014/main" id="{B0BBFA70-D94F-4EDB-A800-F7B8EAAB76CC}"/>
              </a:ext>
            </a:extLst>
          </p:cNvPr>
          <p:cNvCxnSpPr>
            <a:stCxn id="23" idx="2"/>
            <a:endCxn id="19" idx="0"/>
          </p:cNvCxnSpPr>
          <p:nvPr/>
        </p:nvCxnSpPr>
        <p:spPr>
          <a:xfrm rot="5400000">
            <a:off x="4874342" y="1693657"/>
            <a:ext cx="609240" cy="1973675"/>
          </a:xfrm>
          <a:prstGeom prst="bentConnector3">
            <a:avLst/>
          </a:prstGeom>
          <a:ln>
            <a:solidFill>
              <a:srgbClr val="A5A5A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FAA84981-D3BB-41A7-884C-A855FB98947A}"/>
              </a:ext>
            </a:extLst>
          </p:cNvPr>
          <p:cNvCxnSpPr>
            <a:stCxn id="23" idx="2"/>
            <a:endCxn id="20" idx="0"/>
          </p:cNvCxnSpPr>
          <p:nvPr/>
        </p:nvCxnSpPr>
        <p:spPr>
          <a:xfrm rot="16200000" flipH="1">
            <a:off x="6808019" y="1733654"/>
            <a:ext cx="609240" cy="1893680"/>
          </a:xfrm>
          <a:prstGeom prst="bentConnector3">
            <a:avLst/>
          </a:prstGeom>
          <a:ln>
            <a:solidFill>
              <a:srgbClr val="A5A5A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690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2</a:t>
            </a:r>
            <a:endParaRPr lang="en-US" b="1" baseline="3000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5</a:t>
            </a:r>
            <a:endParaRPr lang="en-US" b="1" baseline="3000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km</a:t>
            </a:r>
            <a:endParaRPr lang="en-US" b="1" baseline="30000">
              <a:solidFill>
                <a:prstClr val="white"/>
              </a:solidFill>
              <a:latin typeface="Century Gothic" panose="020B0502020202020204" pitchFamily="34" charset="0"/>
            </a:endParaRPr>
          </a:p>
        </p:txBody>
      </p:sp>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a:solidFill>
                  <a:srgbClr val="904D99"/>
                </a:solidFill>
                <a:latin typeface="Century Gothic" panose="020F0302020204030204"/>
              </a:rPr>
              <a:t>GEE Tool: PHOENIX</a:t>
            </a:r>
          </a:p>
        </p:txBody>
      </p:sp>
      <p:sp>
        <p:nvSpPr>
          <p:cNvPr id="19" name="Rectangle: Rounded Corners 18">
            <a:extLst>
              <a:ext uri="{FF2B5EF4-FFF2-40B4-BE49-F238E27FC236}">
                <a16:creationId xmlns:a16="http://schemas.microsoft.com/office/drawing/2014/main" id="{FC2F3801-EE3A-4928-B1F5-D6C64D1CA3B4}"/>
              </a:ext>
            </a:extLst>
          </p:cNvPr>
          <p:cNvSpPr/>
          <p:nvPr/>
        </p:nvSpPr>
        <p:spPr>
          <a:xfrm>
            <a:off x="2528835" y="2985114"/>
            <a:ext cx="3326578" cy="1433870"/>
          </a:xfrm>
          <a:prstGeom prst="roundRect">
            <a:avLst/>
          </a:prstGeom>
          <a:solidFill>
            <a:srgbClr val="004346">
              <a:alpha val="30000"/>
            </a:srgb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500" b="1">
                <a:solidFill>
                  <a:schemeClr val="bg1"/>
                </a:solidFill>
                <a:latin typeface="Century Gothic"/>
                <a:ea typeface="+mn-lt"/>
                <a:cs typeface="+mn-lt"/>
              </a:rPr>
              <a:t>Vertical Extent</a:t>
            </a:r>
            <a:endParaRPr lang="en-US" b="1"/>
          </a:p>
        </p:txBody>
      </p:sp>
      <p:sp>
        <p:nvSpPr>
          <p:cNvPr id="20" name="Rectangle: Rounded Corners 19">
            <a:extLst>
              <a:ext uri="{FF2B5EF4-FFF2-40B4-BE49-F238E27FC236}">
                <a16:creationId xmlns:a16="http://schemas.microsoft.com/office/drawing/2014/main" id="{D78F5FF7-7F75-4743-8EE1-01964DCB5C6A}"/>
              </a:ext>
            </a:extLst>
          </p:cNvPr>
          <p:cNvSpPr/>
          <p:nvPr/>
        </p:nvSpPr>
        <p:spPr>
          <a:xfrm>
            <a:off x="6383900" y="2985114"/>
            <a:ext cx="3351158" cy="1448196"/>
          </a:xfrm>
          <a:prstGeom prst="roundRect">
            <a:avLst/>
          </a:prstGeom>
          <a:solidFill>
            <a:srgbClr val="09BC8A"/>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500" b="1">
                <a:solidFill>
                  <a:schemeClr val="bg1"/>
                </a:solidFill>
                <a:latin typeface="Century Gothic"/>
                <a:ea typeface="+mn-lt"/>
                <a:cs typeface="+mn-lt"/>
              </a:rPr>
              <a:t>Geographic Extent</a:t>
            </a:r>
            <a:endParaRPr lang="en-US" b="1">
              <a:solidFill>
                <a:schemeClr val="bg1"/>
              </a:solidFill>
            </a:endParaRPr>
          </a:p>
        </p:txBody>
      </p:sp>
      <p:sp>
        <p:nvSpPr>
          <p:cNvPr id="21" name="Rectangle: Rounded Corners 20">
            <a:extLst>
              <a:ext uri="{FF2B5EF4-FFF2-40B4-BE49-F238E27FC236}">
                <a16:creationId xmlns:a16="http://schemas.microsoft.com/office/drawing/2014/main" id="{525BCC5D-409F-46D6-88D7-BA6CC640B8E7}"/>
              </a:ext>
            </a:extLst>
          </p:cNvPr>
          <p:cNvSpPr/>
          <p:nvPr/>
        </p:nvSpPr>
        <p:spPr>
          <a:xfrm>
            <a:off x="2479674" y="4786513"/>
            <a:ext cx="3424900" cy="1532192"/>
          </a:xfrm>
          <a:prstGeom prst="roundRect">
            <a:avLst/>
          </a:prstGeom>
          <a:solidFill>
            <a:srgbClr val="004346">
              <a:alpha val="30000"/>
            </a:srgb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500" b="1">
                <a:solidFill>
                  <a:schemeClr val="bg1"/>
                </a:solidFill>
                <a:latin typeface="Century Gothic"/>
                <a:ea typeface="+mn-lt"/>
                <a:cs typeface="+mn-lt"/>
              </a:rPr>
              <a:t>MINX Methodology</a:t>
            </a:r>
          </a:p>
          <a:p>
            <a:pPr algn="ctr"/>
            <a:r>
              <a:rPr lang="en-US" sz="2000">
                <a:solidFill>
                  <a:schemeClr val="bg1"/>
                </a:solidFill>
                <a:latin typeface="Century Gothic"/>
                <a:cs typeface="Calibri"/>
              </a:rPr>
              <a:t>Plume Height</a:t>
            </a:r>
          </a:p>
        </p:txBody>
      </p:sp>
      <p:sp>
        <p:nvSpPr>
          <p:cNvPr id="22" name="Rectangle: Rounded Corners 21">
            <a:extLst>
              <a:ext uri="{FF2B5EF4-FFF2-40B4-BE49-F238E27FC236}">
                <a16:creationId xmlns:a16="http://schemas.microsoft.com/office/drawing/2014/main" id="{D421AA63-D8EC-4CEC-BC48-3F15C02C8C1D}"/>
              </a:ext>
            </a:extLst>
          </p:cNvPr>
          <p:cNvSpPr/>
          <p:nvPr/>
        </p:nvSpPr>
        <p:spPr>
          <a:xfrm>
            <a:off x="6347029" y="4797558"/>
            <a:ext cx="3424900" cy="1523998"/>
          </a:xfrm>
          <a:prstGeom prst="roundRect">
            <a:avLst/>
          </a:prstGeom>
          <a:solidFill>
            <a:srgbClr val="09BC8A"/>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500" b="1">
                <a:solidFill>
                  <a:schemeClr val="bg1"/>
                </a:solidFill>
                <a:latin typeface="Century Gothic"/>
                <a:ea typeface="+mn-lt"/>
                <a:cs typeface="+mn-lt"/>
              </a:rPr>
              <a:t>GEE Tool PHOENIX</a:t>
            </a:r>
            <a:endParaRPr lang="en-US" b="1">
              <a:solidFill>
                <a:schemeClr val="bg1"/>
              </a:solidFill>
              <a:latin typeface="Calibri" panose="020F0502020204030204"/>
              <a:ea typeface="+mn-lt"/>
              <a:cs typeface="+mn-lt"/>
            </a:endParaRPr>
          </a:p>
          <a:p>
            <a:pPr algn="ctr"/>
            <a:r>
              <a:rPr lang="en-US" sz="2000">
                <a:solidFill>
                  <a:schemeClr val="bg1"/>
                </a:solidFill>
                <a:latin typeface="Century Gothic"/>
                <a:cs typeface="Calibri"/>
              </a:rPr>
              <a:t>Pollutants and Aerosols</a:t>
            </a:r>
          </a:p>
        </p:txBody>
      </p:sp>
      <p:cxnSp>
        <p:nvCxnSpPr>
          <p:cNvPr id="9" name="Straight Arrow Connector 8">
            <a:extLst>
              <a:ext uri="{FF2B5EF4-FFF2-40B4-BE49-F238E27FC236}">
                <a16:creationId xmlns:a16="http://schemas.microsoft.com/office/drawing/2014/main" id="{6909CE18-1D2C-4A96-8B10-FFFD9AB7A13F}"/>
              </a:ext>
            </a:extLst>
          </p:cNvPr>
          <p:cNvCxnSpPr>
            <a:cxnSpLocks/>
            <a:stCxn id="20" idx="2"/>
            <a:endCxn id="22" idx="0"/>
          </p:cNvCxnSpPr>
          <p:nvPr/>
        </p:nvCxnSpPr>
        <p:spPr>
          <a:xfrm>
            <a:off x="8059479" y="4433310"/>
            <a:ext cx="0" cy="364248"/>
          </a:xfrm>
          <a:prstGeom prst="straightConnector1">
            <a:avLst/>
          </a:prstGeom>
          <a:ln w="28575" cap="flat" cmpd="sng" algn="ctr">
            <a:solidFill>
              <a:srgbClr val="09BC8A"/>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Straight Arrow Connector 23">
            <a:extLst>
              <a:ext uri="{FF2B5EF4-FFF2-40B4-BE49-F238E27FC236}">
                <a16:creationId xmlns:a16="http://schemas.microsoft.com/office/drawing/2014/main" id="{60F12F73-4282-4522-806A-B9F55B2E3C50}"/>
              </a:ext>
            </a:extLst>
          </p:cNvPr>
          <p:cNvCxnSpPr>
            <a:cxnSpLocks/>
            <a:stCxn id="19" idx="2"/>
            <a:endCxn id="21" idx="0"/>
          </p:cNvCxnSpPr>
          <p:nvPr/>
        </p:nvCxnSpPr>
        <p:spPr>
          <a:xfrm>
            <a:off x="4192124" y="4418984"/>
            <a:ext cx="0" cy="367529"/>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 name="Straight Connector 4">
            <a:extLst>
              <a:ext uri="{FF2B5EF4-FFF2-40B4-BE49-F238E27FC236}">
                <a16:creationId xmlns:a16="http://schemas.microsoft.com/office/drawing/2014/main" id="{67936D3F-3F18-4DC3-9400-866A7498AC13}"/>
              </a:ext>
            </a:extLst>
          </p:cNvPr>
          <p:cNvCxnSpPr>
            <a:cxnSpLocks/>
          </p:cNvCxnSpPr>
          <p:nvPr/>
        </p:nvCxnSpPr>
        <p:spPr>
          <a:xfrm>
            <a:off x="6163716" y="2348114"/>
            <a:ext cx="1" cy="332379"/>
          </a:xfrm>
          <a:prstGeom prst="line">
            <a:avLst/>
          </a:prstGeom>
          <a:ln w="28575">
            <a:solidFill>
              <a:srgbClr val="09BC8A"/>
            </a:solidFill>
          </a:ln>
        </p:spPr>
        <p:style>
          <a:lnRef idx="3">
            <a:schemeClr val="accent1"/>
          </a:lnRef>
          <a:fillRef idx="0">
            <a:schemeClr val="accent1"/>
          </a:fillRef>
          <a:effectRef idx="2">
            <a:schemeClr val="accent1"/>
          </a:effectRef>
          <a:fontRef idx="minor">
            <a:schemeClr val="tx1"/>
          </a:fontRef>
        </p:style>
      </p:cxnSp>
      <p:sp>
        <p:nvSpPr>
          <p:cNvPr id="23" name="Rectangle: Rounded Corners 22">
            <a:extLst>
              <a:ext uri="{FF2B5EF4-FFF2-40B4-BE49-F238E27FC236}">
                <a16:creationId xmlns:a16="http://schemas.microsoft.com/office/drawing/2014/main" id="{C67D3828-9F41-6D4D-B85E-7DD9681507C7}"/>
              </a:ext>
            </a:extLst>
          </p:cNvPr>
          <p:cNvSpPr/>
          <p:nvPr/>
        </p:nvSpPr>
        <p:spPr>
          <a:xfrm>
            <a:off x="4270035" y="1056713"/>
            <a:ext cx="3791527" cy="1319161"/>
          </a:xfrm>
          <a:prstGeom prst="roundRect">
            <a:avLst/>
          </a:prstGeom>
          <a:solidFill>
            <a:srgbClr val="707B7E"/>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500" b="1">
                <a:solidFill>
                  <a:schemeClr val="bg1"/>
                </a:solidFill>
                <a:latin typeface="Century Gothic"/>
                <a:ea typeface="+mn-lt"/>
                <a:cs typeface="+mn-lt"/>
              </a:rPr>
              <a:t>How can we visualize &amp; analyze smoke?</a:t>
            </a:r>
            <a:endParaRPr lang="en-US" sz="2500" b="1">
              <a:solidFill>
                <a:schemeClr val="bg1"/>
              </a:solidFill>
              <a:latin typeface="Century Gothic"/>
            </a:endParaRPr>
          </a:p>
        </p:txBody>
      </p:sp>
      <p:cxnSp>
        <p:nvCxnSpPr>
          <p:cNvPr id="25" name="Connector: Elbow 28">
            <a:extLst>
              <a:ext uri="{FF2B5EF4-FFF2-40B4-BE49-F238E27FC236}">
                <a16:creationId xmlns:a16="http://schemas.microsoft.com/office/drawing/2014/main" id="{8C98D59A-249F-B24B-A32C-620C89926EA5}"/>
              </a:ext>
            </a:extLst>
          </p:cNvPr>
          <p:cNvCxnSpPr/>
          <p:nvPr/>
        </p:nvCxnSpPr>
        <p:spPr>
          <a:xfrm rot="16200000" flipH="1">
            <a:off x="6808019" y="1733654"/>
            <a:ext cx="609240" cy="1893680"/>
          </a:xfrm>
          <a:prstGeom prst="bentConnector3">
            <a:avLst/>
          </a:prstGeom>
          <a:ln w="28575">
            <a:solidFill>
              <a:srgbClr val="09BC8A"/>
            </a:solidFill>
          </a:ln>
        </p:spPr>
        <p:style>
          <a:lnRef idx="1">
            <a:schemeClr val="accent1"/>
          </a:lnRef>
          <a:fillRef idx="0">
            <a:schemeClr val="accent1"/>
          </a:fillRef>
          <a:effectRef idx="0">
            <a:schemeClr val="accent1"/>
          </a:effectRef>
          <a:fontRef idx="minor">
            <a:schemeClr val="tx1"/>
          </a:fontRef>
        </p:style>
      </p:cxnSp>
      <p:cxnSp>
        <p:nvCxnSpPr>
          <p:cNvPr id="26" name="Connector: Elbow 9">
            <a:extLst>
              <a:ext uri="{FF2B5EF4-FFF2-40B4-BE49-F238E27FC236}">
                <a16:creationId xmlns:a16="http://schemas.microsoft.com/office/drawing/2014/main" id="{300DECFE-BB39-5548-972E-CBD9B0381E13}"/>
              </a:ext>
            </a:extLst>
          </p:cNvPr>
          <p:cNvCxnSpPr/>
          <p:nvPr/>
        </p:nvCxnSpPr>
        <p:spPr>
          <a:xfrm rot="5400000">
            <a:off x="4874342" y="1693657"/>
            <a:ext cx="609240" cy="1973675"/>
          </a:xfrm>
          <a:prstGeom prst="bentConnector3">
            <a:avLst/>
          </a:prstGeom>
          <a:ln>
            <a:solidFill>
              <a:srgbClr val="A5A5A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377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6716D8-2AF0-4A49-9D03-1D21401F12C0}"/>
              </a:ext>
            </a:extLst>
          </p:cNvPr>
          <p:cNvSpPr txBox="1"/>
          <p:nvPr/>
        </p:nvSpPr>
        <p:spPr>
          <a:xfrm>
            <a:off x="495300" y="1997839"/>
            <a:ext cx="11125200" cy="1600438"/>
          </a:xfrm>
          <a:prstGeom prst="rect">
            <a:avLst/>
          </a:prstGeom>
          <a:noFill/>
        </p:spPr>
        <p:txBody>
          <a:bodyPr wrap="square" rtlCol="0" anchor="t">
            <a:spAutoFit/>
          </a:bodyPr>
          <a:lstStyle/>
          <a:p>
            <a:r>
              <a:rPr lang="en-US" sz="4000">
                <a:solidFill>
                  <a:srgbClr val="09BC8A"/>
                </a:solidFill>
                <a:latin typeface="Century Gothic"/>
              </a:rPr>
              <a:t>Google Earth Engine Tool:</a:t>
            </a:r>
            <a:r>
              <a:rPr lang="en-US" sz="4000" b="1">
                <a:solidFill>
                  <a:srgbClr val="09BC8A"/>
                </a:solidFill>
                <a:latin typeface="Century Gothic"/>
              </a:rPr>
              <a:t> </a:t>
            </a:r>
          </a:p>
          <a:p>
            <a:r>
              <a:rPr lang="en-US" sz="4000" b="1">
                <a:solidFill>
                  <a:srgbClr val="09BC8A"/>
                </a:solidFill>
                <a:latin typeface="Century Gothic"/>
              </a:rPr>
              <a:t>PHOENIX</a:t>
            </a:r>
          </a:p>
          <a:p>
            <a:r>
              <a:rPr lang="en-US" b="1">
                <a:solidFill>
                  <a:srgbClr val="09BC8A"/>
                </a:solidFill>
                <a:latin typeface="Century Gothic"/>
              </a:rPr>
              <a:t>P</a:t>
            </a:r>
            <a:r>
              <a:rPr lang="en-US">
                <a:solidFill>
                  <a:srgbClr val="09BC8A"/>
                </a:solidFill>
                <a:latin typeface="Century Gothic"/>
              </a:rPr>
              <a:t>lume </a:t>
            </a:r>
            <a:r>
              <a:rPr lang="en-US" b="1">
                <a:solidFill>
                  <a:srgbClr val="09BC8A"/>
                </a:solidFill>
                <a:latin typeface="Century Gothic"/>
              </a:rPr>
              <a:t>H</a:t>
            </a:r>
            <a:r>
              <a:rPr lang="en-US">
                <a:solidFill>
                  <a:srgbClr val="09BC8A"/>
                </a:solidFill>
                <a:latin typeface="Century Gothic"/>
              </a:rPr>
              <a:t>azards and </a:t>
            </a:r>
            <a:r>
              <a:rPr lang="en-US" b="1">
                <a:solidFill>
                  <a:srgbClr val="09BC8A"/>
                </a:solidFill>
                <a:latin typeface="Century Gothic"/>
              </a:rPr>
              <a:t>O</a:t>
            </a:r>
            <a:r>
              <a:rPr lang="en-US">
                <a:solidFill>
                  <a:srgbClr val="09BC8A"/>
                </a:solidFill>
                <a:latin typeface="Century Gothic"/>
              </a:rPr>
              <a:t>bservations of </a:t>
            </a:r>
            <a:r>
              <a:rPr lang="en-US" b="1">
                <a:solidFill>
                  <a:srgbClr val="09BC8A"/>
                </a:solidFill>
                <a:latin typeface="Century Gothic"/>
              </a:rPr>
              <a:t>E</a:t>
            </a:r>
            <a:r>
              <a:rPr lang="en-US">
                <a:solidFill>
                  <a:srgbClr val="09BC8A"/>
                </a:solidFill>
                <a:latin typeface="Century Gothic"/>
              </a:rPr>
              <a:t>missions by </a:t>
            </a:r>
            <a:r>
              <a:rPr lang="en-US" b="1">
                <a:solidFill>
                  <a:srgbClr val="09BC8A"/>
                </a:solidFill>
                <a:latin typeface="Century Gothic"/>
              </a:rPr>
              <a:t>N</a:t>
            </a:r>
            <a:r>
              <a:rPr lang="en-US">
                <a:solidFill>
                  <a:srgbClr val="09BC8A"/>
                </a:solidFill>
                <a:latin typeface="Century Gothic"/>
              </a:rPr>
              <a:t>avigating an </a:t>
            </a:r>
            <a:r>
              <a:rPr lang="en-US" b="1">
                <a:solidFill>
                  <a:srgbClr val="09BC8A"/>
                </a:solidFill>
                <a:latin typeface="Century Gothic"/>
              </a:rPr>
              <a:t>I</a:t>
            </a:r>
            <a:r>
              <a:rPr lang="en-US">
                <a:solidFill>
                  <a:srgbClr val="09BC8A"/>
                </a:solidFill>
                <a:latin typeface="Century Gothic"/>
              </a:rPr>
              <a:t>nteractive </a:t>
            </a:r>
            <a:r>
              <a:rPr lang="en-US" err="1">
                <a:solidFill>
                  <a:srgbClr val="09BC8A"/>
                </a:solidFill>
                <a:latin typeface="Century Gothic"/>
              </a:rPr>
              <a:t>e</a:t>
            </a:r>
            <a:r>
              <a:rPr lang="en-US" b="1" err="1">
                <a:solidFill>
                  <a:srgbClr val="09BC8A"/>
                </a:solidFill>
                <a:latin typeface="Century Gothic"/>
              </a:rPr>
              <a:t>X</a:t>
            </a:r>
            <a:r>
              <a:rPr lang="en-US" err="1">
                <a:solidFill>
                  <a:srgbClr val="09BC8A"/>
                </a:solidFill>
                <a:latin typeface="Century Gothic"/>
              </a:rPr>
              <a:t>plorer</a:t>
            </a:r>
            <a:endParaRPr lang="en-US" b="1">
              <a:solidFill>
                <a:srgbClr val="09BC8A"/>
              </a:solidFill>
              <a:latin typeface="Century Gothic"/>
            </a:endParaRPr>
          </a:p>
        </p:txBody>
      </p:sp>
    </p:spTree>
    <p:extLst>
      <p:ext uri="{BB962C8B-B14F-4D97-AF65-F5344CB8AC3E}">
        <p14:creationId xmlns:p14="http://schemas.microsoft.com/office/powerpoint/2010/main" val="741313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a:solidFill>
                  <a:srgbClr val="904D99"/>
                </a:solidFill>
                <a:latin typeface="Century Gothic" panose="020F0302020204030204"/>
              </a:rPr>
              <a:t>PHOENIX Methodology </a:t>
            </a:r>
          </a:p>
        </p:txBody>
      </p:sp>
      <p:sp>
        <p:nvSpPr>
          <p:cNvPr id="24" name="Freeform 23">
            <a:extLst>
              <a:ext uri="{FF2B5EF4-FFF2-40B4-BE49-F238E27FC236}">
                <a16:creationId xmlns:a16="http://schemas.microsoft.com/office/drawing/2014/main" id="{98240DE2-07EB-754D-81BC-7892FDB3CF12}"/>
              </a:ext>
            </a:extLst>
          </p:cNvPr>
          <p:cNvSpPr/>
          <p:nvPr/>
        </p:nvSpPr>
        <p:spPr>
          <a:xfrm>
            <a:off x="2821236" y="1702759"/>
            <a:ext cx="482983" cy="480059"/>
          </a:xfrm>
          <a:custGeom>
            <a:avLst/>
            <a:gdLst>
              <a:gd name="connsiteX0" fmla="*/ 0 w 565268"/>
              <a:gd name="connsiteY0" fmla="*/ 132251 h 661257"/>
              <a:gd name="connsiteX1" fmla="*/ 282634 w 565268"/>
              <a:gd name="connsiteY1" fmla="*/ 132251 h 661257"/>
              <a:gd name="connsiteX2" fmla="*/ 282634 w 565268"/>
              <a:gd name="connsiteY2" fmla="*/ 0 h 661257"/>
              <a:gd name="connsiteX3" fmla="*/ 565268 w 565268"/>
              <a:gd name="connsiteY3" fmla="*/ 330629 h 661257"/>
              <a:gd name="connsiteX4" fmla="*/ 282634 w 565268"/>
              <a:gd name="connsiteY4" fmla="*/ 661257 h 661257"/>
              <a:gd name="connsiteX5" fmla="*/ 282634 w 565268"/>
              <a:gd name="connsiteY5" fmla="*/ 529006 h 661257"/>
              <a:gd name="connsiteX6" fmla="*/ 0 w 565268"/>
              <a:gd name="connsiteY6" fmla="*/ 529006 h 661257"/>
              <a:gd name="connsiteX7" fmla="*/ 0 w 565268"/>
              <a:gd name="connsiteY7" fmla="*/ 132251 h 6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268" h="661257">
                <a:moveTo>
                  <a:pt x="0" y="132251"/>
                </a:moveTo>
                <a:lnTo>
                  <a:pt x="282634" y="132251"/>
                </a:lnTo>
                <a:lnTo>
                  <a:pt x="282634" y="0"/>
                </a:lnTo>
                <a:lnTo>
                  <a:pt x="565268" y="330629"/>
                </a:lnTo>
                <a:lnTo>
                  <a:pt x="282634" y="661257"/>
                </a:lnTo>
                <a:lnTo>
                  <a:pt x="282634" y="529006"/>
                </a:lnTo>
                <a:lnTo>
                  <a:pt x="0" y="529006"/>
                </a:lnTo>
                <a:lnTo>
                  <a:pt x="0" y="132251"/>
                </a:lnTo>
                <a:close/>
              </a:path>
            </a:pathLst>
          </a:custGeom>
          <a:solidFill>
            <a:srgbClr val="09BC8A"/>
          </a:solidFill>
          <a:ln>
            <a:solidFill>
              <a:schemeClr val="bg1"/>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0" tIns="132251" rIns="169580" bIns="132251" numCol="1" spcCol="1270" anchor="ctr" anchorCtr="0">
            <a:noAutofit/>
          </a:bodyPr>
          <a:lstStyle/>
          <a:p>
            <a:pPr marL="0" lvl="0" indent="0" algn="ctr" defTabSz="622300">
              <a:lnSpc>
                <a:spcPct val="90000"/>
              </a:lnSpc>
              <a:spcBef>
                <a:spcPct val="0"/>
              </a:spcBef>
              <a:spcAft>
                <a:spcPct val="35000"/>
              </a:spcAft>
              <a:buNone/>
            </a:pPr>
            <a:endParaRPr lang="en-US" sz="1400" kern="1200">
              <a:solidFill>
                <a:srgbClr val="FFFFFF"/>
              </a:solidFill>
            </a:endParaRPr>
          </a:p>
        </p:txBody>
      </p:sp>
      <p:sp>
        <p:nvSpPr>
          <p:cNvPr id="3" name="Rectangle: Rounded Corners 2">
            <a:extLst>
              <a:ext uri="{FF2B5EF4-FFF2-40B4-BE49-F238E27FC236}">
                <a16:creationId xmlns:a16="http://schemas.microsoft.com/office/drawing/2014/main" id="{B4E2BDAE-BB7C-40A8-8707-A250CEC82C73}"/>
              </a:ext>
            </a:extLst>
          </p:cNvPr>
          <p:cNvSpPr/>
          <p:nvPr/>
        </p:nvSpPr>
        <p:spPr>
          <a:xfrm>
            <a:off x="453486" y="1379199"/>
            <a:ext cx="2423962" cy="1127181"/>
          </a:xfrm>
          <a:prstGeom prst="roundRect">
            <a:avLst/>
          </a:prstGeom>
          <a:solidFill>
            <a:srgbClr val="09BC8A"/>
          </a:solidFill>
          <a:ln>
            <a:solidFill>
              <a:srgbClr val="09BC8A"/>
            </a:solidFill>
          </a:ln>
        </p:spPr>
        <p:style>
          <a:lnRef idx="1">
            <a:schemeClr val="accent3"/>
          </a:lnRef>
          <a:fillRef idx="2">
            <a:schemeClr val="accent3"/>
          </a:fillRef>
          <a:effectRef idx="1">
            <a:schemeClr val="accent3"/>
          </a:effectRef>
          <a:fontRef idx="minor">
            <a:schemeClr val="dk1"/>
          </a:fontRef>
        </p:style>
        <p:txBody>
          <a:bodyPr rtlCol="0" anchor="ctr"/>
          <a:lstStyle/>
          <a:p>
            <a:pPr algn="ctr" defTabSz="800100">
              <a:spcBef>
                <a:spcPct val="0"/>
              </a:spcBef>
              <a:spcAft>
                <a:spcPts val="1000"/>
              </a:spcAft>
            </a:pPr>
            <a:r>
              <a:rPr lang="en-US" b="1">
                <a:solidFill>
                  <a:schemeClr val="bg1"/>
                </a:solidFill>
                <a:latin typeface="Century Gothic"/>
              </a:rPr>
              <a:t>Data Acquisition &amp; Inputs </a:t>
            </a:r>
            <a:endParaRPr lang="en-US" b="1">
              <a:solidFill>
                <a:schemeClr val="bg1"/>
              </a:solidFill>
              <a:latin typeface="Century Gothic" panose="020B0502020202020204" pitchFamily="34" charset="0"/>
            </a:endParaRPr>
          </a:p>
        </p:txBody>
      </p:sp>
      <p:sp>
        <p:nvSpPr>
          <p:cNvPr id="6" name="Rectangle: Rounded Corners 5">
            <a:extLst>
              <a:ext uri="{FF2B5EF4-FFF2-40B4-BE49-F238E27FC236}">
                <a16:creationId xmlns:a16="http://schemas.microsoft.com/office/drawing/2014/main" id="{403AAF79-3F2D-4A95-8D24-282FC7C7E6D9}"/>
              </a:ext>
            </a:extLst>
          </p:cNvPr>
          <p:cNvSpPr/>
          <p:nvPr/>
        </p:nvSpPr>
        <p:spPr>
          <a:xfrm>
            <a:off x="9193319" y="1379199"/>
            <a:ext cx="2423962" cy="1127181"/>
          </a:xfrm>
          <a:prstGeom prst="roundRect">
            <a:avLst/>
          </a:prstGeom>
          <a:solidFill>
            <a:srgbClr val="09BC8A"/>
          </a:solidFill>
          <a:ln>
            <a:solidFill>
              <a:srgbClr val="09BC8A"/>
            </a:solidFill>
          </a:ln>
        </p:spPr>
        <p:style>
          <a:lnRef idx="1">
            <a:schemeClr val="accent3"/>
          </a:lnRef>
          <a:fillRef idx="2">
            <a:schemeClr val="accent3"/>
          </a:fillRef>
          <a:effectRef idx="1">
            <a:schemeClr val="accent3"/>
          </a:effectRef>
          <a:fontRef idx="minor">
            <a:schemeClr val="dk1"/>
          </a:fontRef>
        </p:style>
        <p:txBody>
          <a:bodyPr rtlCol="0" anchor="ctr"/>
          <a:lstStyle/>
          <a:p>
            <a:pPr algn="ctr" defTabSz="800100">
              <a:spcBef>
                <a:spcPct val="0"/>
              </a:spcBef>
              <a:spcAft>
                <a:spcPts val="1000"/>
              </a:spcAft>
            </a:pPr>
            <a:r>
              <a:rPr lang="en-US" b="1">
                <a:solidFill>
                  <a:schemeClr val="bg1"/>
                </a:solidFill>
                <a:latin typeface="Century Gothic" panose="020B0502020202020204" pitchFamily="34" charset="0"/>
              </a:rPr>
              <a:t>Output</a:t>
            </a:r>
          </a:p>
        </p:txBody>
      </p:sp>
      <p:sp>
        <p:nvSpPr>
          <p:cNvPr id="7" name="Rectangle: Rounded Corners 6">
            <a:extLst>
              <a:ext uri="{FF2B5EF4-FFF2-40B4-BE49-F238E27FC236}">
                <a16:creationId xmlns:a16="http://schemas.microsoft.com/office/drawing/2014/main" id="{756C95E4-EE55-4DED-B051-483CD5CAD4A3}"/>
              </a:ext>
            </a:extLst>
          </p:cNvPr>
          <p:cNvSpPr/>
          <p:nvPr/>
        </p:nvSpPr>
        <p:spPr>
          <a:xfrm>
            <a:off x="453486" y="2785089"/>
            <a:ext cx="2423962" cy="3467121"/>
          </a:xfrm>
          <a:prstGeom prst="roundRect">
            <a:avLst/>
          </a:prstGeom>
          <a:solidFill>
            <a:srgbClr val="707B7E"/>
          </a:solidFill>
          <a:ln>
            <a:solidFill>
              <a:schemeClr val="bg2">
                <a:lumMod val="5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lvl="1" defTabSz="622300">
              <a:spcBef>
                <a:spcPct val="0"/>
              </a:spcBef>
              <a:spcAft>
                <a:spcPts val="1000"/>
              </a:spcAft>
            </a:pPr>
            <a:r>
              <a:rPr lang="en-US">
                <a:solidFill>
                  <a:schemeClr val="bg1"/>
                </a:solidFill>
                <a:latin typeface="Century Gothic"/>
              </a:rPr>
              <a:t>Aqua/Terra MODIS </a:t>
            </a:r>
          </a:p>
          <a:p>
            <a:pPr marL="0" lvl="1" defTabSz="622300">
              <a:spcBef>
                <a:spcPct val="0"/>
              </a:spcBef>
              <a:spcAft>
                <a:spcPts val="1000"/>
              </a:spcAft>
            </a:pPr>
            <a:r>
              <a:rPr lang="en-US">
                <a:solidFill>
                  <a:schemeClr val="bg1"/>
                </a:solidFill>
                <a:latin typeface="Century Gothic"/>
              </a:rPr>
              <a:t>Sentinel-5P TROPOMI</a:t>
            </a:r>
          </a:p>
          <a:p>
            <a:pPr marL="0" lvl="1" defTabSz="622300">
              <a:spcBef>
                <a:spcPct val="0"/>
              </a:spcBef>
              <a:spcAft>
                <a:spcPts val="1000"/>
              </a:spcAft>
            </a:pPr>
            <a:r>
              <a:rPr lang="en-US">
                <a:solidFill>
                  <a:schemeClr val="bg1"/>
                </a:solidFill>
                <a:latin typeface="Century Gothic"/>
              </a:rPr>
              <a:t>Landsat 8</a:t>
            </a:r>
          </a:p>
          <a:p>
            <a:pPr algn="ctr" defTabSz="800100">
              <a:spcBef>
                <a:spcPct val="0"/>
              </a:spcBef>
              <a:spcAft>
                <a:spcPts val="1000"/>
              </a:spcAft>
            </a:pPr>
            <a:endParaRPr lang="en-US" b="1">
              <a:solidFill>
                <a:schemeClr val="bg1"/>
              </a:solidFill>
              <a:latin typeface="Century Gothic" panose="020B0502020202020204" pitchFamily="34" charset="0"/>
            </a:endParaRPr>
          </a:p>
        </p:txBody>
      </p:sp>
      <p:sp>
        <p:nvSpPr>
          <p:cNvPr id="8" name="Rectangle: Rounded Corners 7">
            <a:extLst>
              <a:ext uri="{FF2B5EF4-FFF2-40B4-BE49-F238E27FC236}">
                <a16:creationId xmlns:a16="http://schemas.microsoft.com/office/drawing/2014/main" id="{E47C4CF9-6E1B-461B-BFF7-890AEE26B0B2}"/>
              </a:ext>
            </a:extLst>
          </p:cNvPr>
          <p:cNvSpPr/>
          <p:nvPr/>
        </p:nvSpPr>
        <p:spPr>
          <a:xfrm>
            <a:off x="3402396" y="2785089"/>
            <a:ext cx="2423962" cy="3467121"/>
          </a:xfrm>
          <a:prstGeom prst="roundRect">
            <a:avLst/>
          </a:prstGeom>
          <a:solidFill>
            <a:srgbClr val="707B7E"/>
          </a:solidFill>
          <a:ln>
            <a:solidFill>
              <a:schemeClr val="bg2">
                <a:lumMod val="5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lvl="1" defTabSz="622300">
              <a:spcBef>
                <a:spcPct val="0"/>
              </a:spcBef>
              <a:spcAft>
                <a:spcPts val="1000"/>
              </a:spcAft>
            </a:pPr>
            <a:r>
              <a:rPr lang="en-US">
                <a:solidFill>
                  <a:schemeClr val="bg1"/>
                </a:solidFill>
                <a:latin typeface="Century Gothic"/>
              </a:rPr>
              <a:t>Aerosol Optical Depth (AOD)</a:t>
            </a:r>
            <a:endParaRPr lang="en-US">
              <a:solidFill>
                <a:schemeClr val="bg1"/>
              </a:solidFill>
            </a:endParaRPr>
          </a:p>
          <a:p>
            <a:pPr marL="0" lvl="1" defTabSz="622300">
              <a:spcBef>
                <a:spcPct val="0"/>
              </a:spcBef>
              <a:spcAft>
                <a:spcPts val="1000"/>
              </a:spcAft>
            </a:pPr>
            <a:r>
              <a:rPr lang="en-US">
                <a:solidFill>
                  <a:schemeClr val="bg1"/>
                </a:solidFill>
                <a:latin typeface="Century Gothic"/>
              </a:rPr>
              <a:t>Nitrogen dioxide (NO</a:t>
            </a:r>
            <a:r>
              <a:rPr lang="en-US" baseline="-25000">
                <a:solidFill>
                  <a:schemeClr val="bg1"/>
                </a:solidFill>
                <a:latin typeface="Century Gothic"/>
              </a:rPr>
              <a:t>2</a:t>
            </a:r>
            <a:r>
              <a:rPr lang="en-US">
                <a:solidFill>
                  <a:schemeClr val="bg1"/>
                </a:solidFill>
                <a:latin typeface="Century Gothic"/>
              </a:rPr>
              <a:t>)</a:t>
            </a:r>
          </a:p>
          <a:p>
            <a:pPr marL="0" lvl="1" defTabSz="622300">
              <a:spcBef>
                <a:spcPct val="0"/>
              </a:spcBef>
              <a:spcAft>
                <a:spcPts val="1000"/>
              </a:spcAft>
            </a:pPr>
            <a:r>
              <a:rPr lang="en-US">
                <a:solidFill>
                  <a:schemeClr val="bg1"/>
                </a:solidFill>
                <a:latin typeface="Century Gothic"/>
              </a:rPr>
              <a:t>Formaldehyde (HCHO)</a:t>
            </a:r>
          </a:p>
          <a:p>
            <a:pPr marL="0" lvl="1" defTabSz="800100">
              <a:spcBef>
                <a:spcPct val="0"/>
              </a:spcBef>
              <a:spcAft>
                <a:spcPts val="1000"/>
              </a:spcAft>
            </a:pPr>
            <a:r>
              <a:rPr lang="en-US">
                <a:solidFill>
                  <a:schemeClr val="bg1"/>
                </a:solidFill>
                <a:latin typeface="Century Gothic"/>
              </a:rPr>
              <a:t>Carbon Monoxide (CO)</a:t>
            </a:r>
            <a:endParaRPr lang="en-US">
              <a:solidFill>
                <a:schemeClr val="bg1"/>
              </a:solidFill>
              <a:latin typeface="Century Gothic" panose="020B0502020202020204" pitchFamily="34" charset="0"/>
            </a:endParaRPr>
          </a:p>
        </p:txBody>
      </p:sp>
      <p:sp>
        <p:nvSpPr>
          <p:cNvPr id="9" name="Rectangle: Rounded Corners 8">
            <a:extLst>
              <a:ext uri="{FF2B5EF4-FFF2-40B4-BE49-F238E27FC236}">
                <a16:creationId xmlns:a16="http://schemas.microsoft.com/office/drawing/2014/main" id="{F6BD1E16-52C3-4210-ABBF-B8FAF7254D85}"/>
              </a:ext>
            </a:extLst>
          </p:cNvPr>
          <p:cNvSpPr/>
          <p:nvPr/>
        </p:nvSpPr>
        <p:spPr>
          <a:xfrm>
            <a:off x="6339871" y="2785089"/>
            <a:ext cx="2423962" cy="3467121"/>
          </a:xfrm>
          <a:prstGeom prst="roundRect">
            <a:avLst/>
          </a:prstGeom>
          <a:solidFill>
            <a:srgbClr val="707B7E"/>
          </a:solidFill>
          <a:ln>
            <a:solidFill>
              <a:schemeClr val="bg2">
                <a:lumMod val="5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lvl="1" defTabSz="622300">
              <a:spcBef>
                <a:spcPct val="0"/>
              </a:spcBef>
              <a:spcAft>
                <a:spcPts val="1000"/>
              </a:spcAft>
            </a:pPr>
            <a:r>
              <a:rPr lang="en-US">
                <a:solidFill>
                  <a:schemeClr val="bg1"/>
                </a:solidFill>
                <a:latin typeface="Century gothic"/>
              </a:rPr>
              <a:t>Created stagnant 2-yr (‘18-’19) baseline map for each pollutant </a:t>
            </a:r>
          </a:p>
          <a:p>
            <a:pPr marL="0" lvl="1" defTabSz="622300">
              <a:spcBef>
                <a:spcPct val="0"/>
              </a:spcBef>
              <a:spcAft>
                <a:spcPts val="1000"/>
              </a:spcAft>
            </a:pPr>
            <a:r>
              <a:rPr lang="en-US">
                <a:solidFill>
                  <a:schemeClr val="bg1"/>
                </a:solidFill>
                <a:latin typeface="Century Gothic"/>
              </a:rPr>
              <a:t>Average a 7-day pollutant level on user chosen date</a:t>
            </a:r>
            <a:endParaRPr lang="en-US">
              <a:solidFill>
                <a:schemeClr val="bg1"/>
              </a:solidFill>
              <a:cs typeface="Calibri"/>
            </a:endParaRPr>
          </a:p>
          <a:p>
            <a:pPr marL="0" lvl="1" defTabSz="622300">
              <a:spcBef>
                <a:spcPct val="0"/>
              </a:spcBef>
              <a:spcAft>
                <a:spcPts val="1000"/>
              </a:spcAft>
            </a:pPr>
            <a:r>
              <a:rPr lang="en-US" b="1">
                <a:solidFill>
                  <a:schemeClr val="bg1"/>
                </a:solidFill>
                <a:latin typeface="Century Gothic"/>
              </a:rPr>
              <a:t>C</a:t>
            </a:r>
            <a:r>
              <a:rPr lang="en-US">
                <a:solidFill>
                  <a:schemeClr val="bg1"/>
                </a:solidFill>
                <a:latin typeface="Century Gothic"/>
              </a:rPr>
              <a:t>alculate the difference </a:t>
            </a:r>
            <a:br>
              <a:rPr lang="en-US">
                <a:solidFill>
                  <a:schemeClr val="bg1"/>
                </a:solidFill>
                <a:latin typeface="Century Gothic"/>
              </a:rPr>
            </a:br>
            <a:r>
              <a:rPr lang="en-US">
                <a:solidFill>
                  <a:schemeClr val="bg1"/>
                </a:solidFill>
                <a:latin typeface="Century Gothic"/>
              </a:rPr>
              <a:t>between the two layers</a:t>
            </a:r>
            <a:endParaRPr lang="en-US">
              <a:solidFill>
                <a:schemeClr val="bg1"/>
              </a:solidFill>
              <a:latin typeface="Century Gothic" panose="020B0502020202020204" pitchFamily="34" charset="0"/>
            </a:endParaRPr>
          </a:p>
        </p:txBody>
      </p:sp>
      <p:sp>
        <p:nvSpPr>
          <p:cNvPr id="21" name="Rectangle: Rounded Corners 20">
            <a:extLst>
              <a:ext uri="{FF2B5EF4-FFF2-40B4-BE49-F238E27FC236}">
                <a16:creationId xmlns:a16="http://schemas.microsoft.com/office/drawing/2014/main" id="{1676C4CF-BADB-408E-8D2A-6C081F33E9CB}"/>
              </a:ext>
            </a:extLst>
          </p:cNvPr>
          <p:cNvSpPr/>
          <p:nvPr/>
        </p:nvSpPr>
        <p:spPr>
          <a:xfrm>
            <a:off x="9209657" y="2785089"/>
            <a:ext cx="2423962" cy="3467121"/>
          </a:xfrm>
          <a:prstGeom prst="roundRect">
            <a:avLst/>
          </a:prstGeom>
          <a:solidFill>
            <a:srgbClr val="707B7E"/>
          </a:solidFill>
          <a:ln>
            <a:solidFill>
              <a:schemeClr val="bg2">
                <a:lumMod val="5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lvl="1" defTabSz="622300">
              <a:spcBef>
                <a:spcPct val="0"/>
              </a:spcBef>
              <a:spcAft>
                <a:spcPts val="1000"/>
              </a:spcAft>
            </a:pPr>
            <a:endParaRPr lang="en-US">
              <a:solidFill>
                <a:schemeClr val="bg1"/>
              </a:solidFill>
              <a:latin typeface="Century Gothic"/>
            </a:endParaRPr>
          </a:p>
          <a:p>
            <a:pPr marL="0" lvl="1" defTabSz="622300">
              <a:spcBef>
                <a:spcPct val="0"/>
              </a:spcBef>
              <a:spcAft>
                <a:spcPts val="1000"/>
              </a:spcAft>
            </a:pPr>
            <a:r>
              <a:rPr lang="en-US">
                <a:solidFill>
                  <a:schemeClr val="bg1"/>
                </a:solidFill>
                <a:latin typeface="Century Gothic"/>
              </a:rPr>
              <a:t>The </a:t>
            </a:r>
            <a:r>
              <a:rPr lang="en-US" b="1">
                <a:solidFill>
                  <a:schemeClr val="bg1"/>
                </a:solidFill>
                <a:latin typeface="Century Gothic"/>
              </a:rPr>
              <a:t>change </a:t>
            </a:r>
            <a:r>
              <a:rPr lang="en-US">
                <a:solidFill>
                  <a:schemeClr val="bg1"/>
                </a:solidFill>
                <a:latin typeface="Century Gothic"/>
              </a:rPr>
              <a:t>in pollutant levels between the selected date and baseline map. This is used to display any pollutant level “anomalies” in the time frame</a:t>
            </a:r>
            <a:endParaRPr lang="en-US">
              <a:solidFill>
                <a:schemeClr val="bg1"/>
              </a:solidFill>
              <a:cs typeface="Calibri"/>
            </a:endParaRPr>
          </a:p>
          <a:p>
            <a:pPr marL="0" lvl="1" defTabSz="622300">
              <a:spcBef>
                <a:spcPct val="0"/>
              </a:spcBef>
              <a:spcAft>
                <a:spcPts val="1000"/>
              </a:spcAft>
            </a:pPr>
            <a:endParaRPr lang="en-US">
              <a:solidFill>
                <a:schemeClr val="tx2"/>
              </a:solidFill>
              <a:latin typeface="Century Gothic" panose="020B0502020202020204" pitchFamily="34" charset="0"/>
            </a:endParaRPr>
          </a:p>
        </p:txBody>
      </p:sp>
      <p:sp>
        <p:nvSpPr>
          <p:cNvPr id="27" name="Freeform 23">
            <a:extLst>
              <a:ext uri="{FF2B5EF4-FFF2-40B4-BE49-F238E27FC236}">
                <a16:creationId xmlns:a16="http://schemas.microsoft.com/office/drawing/2014/main" id="{C42E0256-CB86-4A41-8673-31303B85BDCD}"/>
              </a:ext>
            </a:extLst>
          </p:cNvPr>
          <p:cNvSpPr/>
          <p:nvPr/>
        </p:nvSpPr>
        <p:spPr>
          <a:xfrm>
            <a:off x="5765308" y="1702759"/>
            <a:ext cx="482983" cy="480059"/>
          </a:xfrm>
          <a:custGeom>
            <a:avLst/>
            <a:gdLst>
              <a:gd name="connsiteX0" fmla="*/ 0 w 565268"/>
              <a:gd name="connsiteY0" fmla="*/ 132251 h 661257"/>
              <a:gd name="connsiteX1" fmla="*/ 282634 w 565268"/>
              <a:gd name="connsiteY1" fmla="*/ 132251 h 661257"/>
              <a:gd name="connsiteX2" fmla="*/ 282634 w 565268"/>
              <a:gd name="connsiteY2" fmla="*/ 0 h 661257"/>
              <a:gd name="connsiteX3" fmla="*/ 565268 w 565268"/>
              <a:gd name="connsiteY3" fmla="*/ 330629 h 661257"/>
              <a:gd name="connsiteX4" fmla="*/ 282634 w 565268"/>
              <a:gd name="connsiteY4" fmla="*/ 661257 h 661257"/>
              <a:gd name="connsiteX5" fmla="*/ 282634 w 565268"/>
              <a:gd name="connsiteY5" fmla="*/ 529006 h 661257"/>
              <a:gd name="connsiteX6" fmla="*/ 0 w 565268"/>
              <a:gd name="connsiteY6" fmla="*/ 529006 h 661257"/>
              <a:gd name="connsiteX7" fmla="*/ 0 w 565268"/>
              <a:gd name="connsiteY7" fmla="*/ 132251 h 6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268" h="661257">
                <a:moveTo>
                  <a:pt x="0" y="132251"/>
                </a:moveTo>
                <a:lnTo>
                  <a:pt x="282634" y="132251"/>
                </a:lnTo>
                <a:lnTo>
                  <a:pt x="282634" y="0"/>
                </a:lnTo>
                <a:lnTo>
                  <a:pt x="565268" y="330629"/>
                </a:lnTo>
                <a:lnTo>
                  <a:pt x="282634" y="661257"/>
                </a:lnTo>
                <a:lnTo>
                  <a:pt x="282634" y="529006"/>
                </a:lnTo>
                <a:lnTo>
                  <a:pt x="0" y="529006"/>
                </a:lnTo>
                <a:lnTo>
                  <a:pt x="0" y="132251"/>
                </a:lnTo>
                <a:close/>
              </a:path>
            </a:pathLst>
          </a:custGeom>
          <a:solidFill>
            <a:srgbClr val="09BC8A"/>
          </a:solidFill>
          <a:ln>
            <a:solidFill>
              <a:schemeClr val="bg1"/>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0" tIns="132251" rIns="169580" bIns="132251" numCol="1" spcCol="1270" anchor="ctr" anchorCtr="0">
            <a:noAutofit/>
          </a:bodyPr>
          <a:lstStyle/>
          <a:p>
            <a:pPr marL="0" lvl="0" indent="0" algn="ctr" defTabSz="622300">
              <a:lnSpc>
                <a:spcPct val="90000"/>
              </a:lnSpc>
              <a:spcBef>
                <a:spcPct val="0"/>
              </a:spcBef>
              <a:spcAft>
                <a:spcPct val="35000"/>
              </a:spcAft>
              <a:buNone/>
            </a:pPr>
            <a:endParaRPr lang="en-US" sz="1400" kern="1200">
              <a:solidFill>
                <a:srgbClr val="FFFFFF"/>
              </a:solidFill>
            </a:endParaRPr>
          </a:p>
        </p:txBody>
      </p:sp>
      <p:sp>
        <p:nvSpPr>
          <p:cNvPr id="4" name="Rectangle: Rounded Corners 3">
            <a:extLst>
              <a:ext uri="{FF2B5EF4-FFF2-40B4-BE49-F238E27FC236}">
                <a16:creationId xmlns:a16="http://schemas.microsoft.com/office/drawing/2014/main" id="{96686A44-E0A4-4FDE-B320-FBF10CAAF3A6}"/>
              </a:ext>
            </a:extLst>
          </p:cNvPr>
          <p:cNvSpPr/>
          <p:nvPr/>
        </p:nvSpPr>
        <p:spPr>
          <a:xfrm>
            <a:off x="3398514" y="1379199"/>
            <a:ext cx="2423962" cy="1127181"/>
          </a:xfrm>
          <a:prstGeom prst="roundRect">
            <a:avLst/>
          </a:prstGeom>
          <a:solidFill>
            <a:srgbClr val="09BC8A"/>
          </a:solidFill>
          <a:ln>
            <a:solidFill>
              <a:srgbClr val="09BC8A"/>
            </a:solidFill>
          </a:ln>
        </p:spPr>
        <p:style>
          <a:lnRef idx="1">
            <a:schemeClr val="accent3"/>
          </a:lnRef>
          <a:fillRef idx="2">
            <a:schemeClr val="accent3"/>
          </a:fillRef>
          <a:effectRef idx="1">
            <a:schemeClr val="accent3"/>
          </a:effectRef>
          <a:fontRef idx="minor">
            <a:schemeClr val="dk1"/>
          </a:fontRef>
        </p:style>
        <p:txBody>
          <a:bodyPr rtlCol="0" anchor="ctr"/>
          <a:lstStyle/>
          <a:p>
            <a:pPr algn="ctr" defTabSz="800100">
              <a:spcBef>
                <a:spcPct val="0"/>
              </a:spcBef>
              <a:spcAft>
                <a:spcPts val="1000"/>
              </a:spcAft>
            </a:pPr>
            <a:r>
              <a:rPr lang="en-US" b="1">
                <a:solidFill>
                  <a:schemeClr val="bg1"/>
                </a:solidFill>
                <a:latin typeface="Century Gothic" panose="020B0502020202020204" pitchFamily="34" charset="0"/>
              </a:rPr>
              <a:t>Visualize Parameters</a:t>
            </a:r>
          </a:p>
        </p:txBody>
      </p:sp>
      <p:sp>
        <p:nvSpPr>
          <p:cNvPr id="29" name="Freeform 23">
            <a:extLst>
              <a:ext uri="{FF2B5EF4-FFF2-40B4-BE49-F238E27FC236}">
                <a16:creationId xmlns:a16="http://schemas.microsoft.com/office/drawing/2014/main" id="{A51AAB2F-D007-4426-BF5F-772B87F93A91}"/>
              </a:ext>
            </a:extLst>
          </p:cNvPr>
          <p:cNvSpPr/>
          <p:nvPr/>
        </p:nvSpPr>
        <p:spPr>
          <a:xfrm>
            <a:off x="8621263" y="1702759"/>
            <a:ext cx="482983" cy="480059"/>
          </a:xfrm>
          <a:custGeom>
            <a:avLst/>
            <a:gdLst>
              <a:gd name="connsiteX0" fmla="*/ 0 w 565268"/>
              <a:gd name="connsiteY0" fmla="*/ 132251 h 661257"/>
              <a:gd name="connsiteX1" fmla="*/ 282634 w 565268"/>
              <a:gd name="connsiteY1" fmla="*/ 132251 h 661257"/>
              <a:gd name="connsiteX2" fmla="*/ 282634 w 565268"/>
              <a:gd name="connsiteY2" fmla="*/ 0 h 661257"/>
              <a:gd name="connsiteX3" fmla="*/ 565268 w 565268"/>
              <a:gd name="connsiteY3" fmla="*/ 330629 h 661257"/>
              <a:gd name="connsiteX4" fmla="*/ 282634 w 565268"/>
              <a:gd name="connsiteY4" fmla="*/ 661257 h 661257"/>
              <a:gd name="connsiteX5" fmla="*/ 282634 w 565268"/>
              <a:gd name="connsiteY5" fmla="*/ 529006 h 661257"/>
              <a:gd name="connsiteX6" fmla="*/ 0 w 565268"/>
              <a:gd name="connsiteY6" fmla="*/ 529006 h 661257"/>
              <a:gd name="connsiteX7" fmla="*/ 0 w 565268"/>
              <a:gd name="connsiteY7" fmla="*/ 132251 h 6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268" h="661257">
                <a:moveTo>
                  <a:pt x="0" y="132251"/>
                </a:moveTo>
                <a:lnTo>
                  <a:pt x="282634" y="132251"/>
                </a:lnTo>
                <a:lnTo>
                  <a:pt x="282634" y="0"/>
                </a:lnTo>
                <a:lnTo>
                  <a:pt x="565268" y="330629"/>
                </a:lnTo>
                <a:lnTo>
                  <a:pt x="282634" y="661257"/>
                </a:lnTo>
                <a:lnTo>
                  <a:pt x="282634" y="529006"/>
                </a:lnTo>
                <a:lnTo>
                  <a:pt x="0" y="529006"/>
                </a:lnTo>
                <a:lnTo>
                  <a:pt x="0" y="132251"/>
                </a:lnTo>
                <a:close/>
              </a:path>
            </a:pathLst>
          </a:custGeom>
          <a:solidFill>
            <a:srgbClr val="09BC8A"/>
          </a:solidFill>
          <a:ln>
            <a:solidFill>
              <a:schemeClr val="bg1"/>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0" tIns="132251" rIns="169580" bIns="132251" numCol="1" spcCol="1270" anchor="ctr" anchorCtr="0">
            <a:noAutofit/>
          </a:bodyPr>
          <a:lstStyle/>
          <a:p>
            <a:pPr marL="0" lvl="0" indent="0" algn="ctr" defTabSz="622300">
              <a:lnSpc>
                <a:spcPct val="90000"/>
              </a:lnSpc>
              <a:spcBef>
                <a:spcPct val="0"/>
              </a:spcBef>
              <a:spcAft>
                <a:spcPct val="35000"/>
              </a:spcAft>
              <a:buNone/>
            </a:pPr>
            <a:endParaRPr lang="en-US" sz="1400" kern="1200">
              <a:solidFill>
                <a:srgbClr val="FFFFFF"/>
              </a:solidFill>
            </a:endParaRPr>
          </a:p>
        </p:txBody>
      </p:sp>
      <p:sp>
        <p:nvSpPr>
          <p:cNvPr id="5" name="Rectangle: Rounded Corners 4">
            <a:extLst>
              <a:ext uri="{FF2B5EF4-FFF2-40B4-BE49-F238E27FC236}">
                <a16:creationId xmlns:a16="http://schemas.microsoft.com/office/drawing/2014/main" id="{80C81718-CC9A-4BD5-98BB-DE7F9768D7DB}"/>
              </a:ext>
            </a:extLst>
          </p:cNvPr>
          <p:cNvSpPr/>
          <p:nvPr/>
        </p:nvSpPr>
        <p:spPr>
          <a:xfrm>
            <a:off x="6343542" y="1379199"/>
            <a:ext cx="2423962" cy="1127181"/>
          </a:xfrm>
          <a:prstGeom prst="roundRect">
            <a:avLst/>
          </a:prstGeom>
          <a:solidFill>
            <a:srgbClr val="09BC8A"/>
          </a:solidFill>
          <a:ln>
            <a:solidFill>
              <a:srgbClr val="09BC8A"/>
            </a:solidFill>
          </a:ln>
        </p:spPr>
        <p:style>
          <a:lnRef idx="1">
            <a:schemeClr val="accent3"/>
          </a:lnRef>
          <a:fillRef idx="2">
            <a:schemeClr val="accent3"/>
          </a:fillRef>
          <a:effectRef idx="1">
            <a:schemeClr val="accent3"/>
          </a:effectRef>
          <a:fontRef idx="minor">
            <a:schemeClr val="dk1"/>
          </a:fontRef>
        </p:style>
        <p:txBody>
          <a:bodyPr rtlCol="0" anchor="ctr"/>
          <a:lstStyle/>
          <a:p>
            <a:pPr algn="ctr" defTabSz="800100">
              <a:spcBef>
                <a:spcPct val="0"/>
              </a:spcBef>
              <a:spcAft>
                <a:spcPts val="1000"/>
              </a:spcAft>
            </a:pPr>
            <a:r>
              <a:rPr lang="en-US" b="1">
                <a:solidFill>
                  <a:schemeClr val="bg1"/>
                </a:solidFill>
                <a:latin typeface="Century Gothic" panose="020B0502020202020204" pitchFamily="34" charset="0"/>
              </a:rPr>
              <a:t>Analysis</a:t>
            </a:r>
          </a:p>
        </p:txBody>
      </p:sp>
    </p:spTree>
    <p:extLst>
      <p:ext uri="{BB962C8B-B14F-4D97-AF65-F5344CB8AC3E}">
        <p14:creationId xmlns:p14="http://schemas.microsoft.com/office/powerpoint/2010/main" val="2310951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a:solidFill>
                  <a:srgbClr val="904D99"/>
                </a:solidFill>
                <a:latin typeface="Century Gothic" panose="020F0302020204030204"/>
              </a:rPr>
              <a:t>PHOENIX Interface</a:t>
            </a:r>
          </a:p>
        </p:txBody>
      </p:sp>
      <p:pic>
        <p:nvPicPr>
          <p:cNvPr id="7" name="Picture 6">
            <a:extLst>
              <a:ext uri="{FF2B5EF4-FFF2-40B4-BE49-F238E27FC236}">
                <a16:creationId xmlns:a16="http://schemas.microsoft.com/office/drawing/2014/main" id="{C22977EB-A02F-5043-9887-1E6D0458D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151" y="1108769"/>
            <a:ext cx="7941974" cy="4845464"/>
          </a:xfrm>
          <a:prstGeom prst="rect">
            <a:avLst/>
          </a:prstGeom>
        </p:spPr>
      </p:pic>
    </p:spTree>
    <p:extLst>
      <p:ext uri="{BB962C8B-B14F-4D97-AF65-F5344CB8AC3E}">
        <p14:creationId xmlns:p14="http://schemas.microsoft.com/office/powerpoint/2010/main" val="1215817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4064B36C-954E-4284-A147-F368B99A1E30}"/>
              </a:ext>
            </a:extLst>
          </p:cNvPr>
          <p:cNvSpPr txBox="1">
            <a:spLocks/>
          </p:cNvSpPr>
          <p:nvPr/>
        </p:nvSpPr>
        <p:spPr>
          <a:xfrm>
            <a:off x="355311" y="428973"/>
            <a:ext cx="11696700" cy="3488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a:solidFill>
                  <a:srgbClr val="904D99"/>
                </a:solidFill>
                <a:latin typeface="Century Gothic" panose="020F0302020204030204"/>
              </a:rPr>
              <a:t>PHOENIX Case Study: </a:t>
            </a:r>
            <a:r>
              <a:rPr lang="en-US" sz="3600" b="1">
                <a:solidFill>
                  <a:srgbClr val="904D99"/>
                </a:solidFill>
                <a:latin typeface="Century Gothic" panose="020F0302020204030204"/>
              </a:rPr>
              <a:t>2018 Fire Season</a:t>
            </a:r>
            <a:endParaRPr lang="en-US" sz="4000" b="1">
              <a:solidFill>
                <a:srgbClr val="904D99"/>
              </a:solidFill>
              <a:latin typeface="Century Gothic" panose="020F0302020204030204"/>
            </a:endParaRPr>
          </a:p>
        </p:txBody>
      </p:sp>
      <p:cxnSp>
        <p:nvCxnSpPr>
          <p:cNvPr id="13" name="Straight Arrow Connector 12">
            <a:extLst>
              <a:ext uri="{FF2B5EF4-FFF2-40B4-BE49-F238E27FC236}">
                <a16:creationId xmlns:a16="http://schemas.microsoft.com/office/drawing/2014/main" id="{74B26C9D-4C94-4C21-9EE8-369F82DFF84D}"/>
              </a:ext>
            </a:extLst>
          </p:cNvPr>
          <p:cNvCxnSpPr/>
          <p:nvPr/>
        </p:nvCxnSpPr>
        <p:spPr>
          <a:xfrm>
            <a:off x="2528042" y="2889064"/>
            <a:ext cx="532660" cy="277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6DE5773-FC9E-4DF4-A8D8-38E9B29A0667}"/>
              </a:ext>
            </a:extLst>
          </p:cNvPr>
          <p:cNvSpPr txBox="1"/>
          <p:nvPr/>
        </p:nvSpPr>
        <p:spPr>
          <a:xfrm>
            <a:off x="2407564" y="1732819"/>
            <a:ext cx="6097934" cy="384721"/>
          </a:xfrm>
          <a:prstGeom prst="rect">
            <a:avLst/>
          </a:prstGeom>
          <a:noFill/>
        </p:spPr>
        <p:txBody>
          <a:bodyPr wrap="square" rtlCol="0">
            <a:spAutoFit/>
          </a:bodyPr>
          <a:lstStyle/>
          <a:p>
            <a:r>
              <a:rPr lang="en-US" sz="1900">
                <a:solidFill>
                  <a:schemeClr val="tx1">
                    <a:lumMod val="75000"/>
                    <a:lumOff val="25000"/>
                  </a:schemeClr>
                </a:solidFill>
                <a:latin typeface="Century Gothic" panose="020B0502020202020204" pitchFamily="34" charset="0"/>
              </a:rPr>
              <a:t>Nitrogen dioxide (NO</a:t>
            </a:r>
            <a:r>
              <a:rPr lang="en-US" sz="1900" baseline="-25000">
                <a:solidFill>
                  <a:schemeClr val="tx1">
                    <a:lumMod val="75000"/>
                    <a:lumOff val="25000"/>
                  </a:schemeClr>
                </a:solidFill>
                <a:latin typeface="Century Gothic" panose="020B0502020202020204" pitchFamily="34" charset="0"/>
              </a:rPr>
              <a:t>2</a:t>
            </a:r>
            <a:r>
              <a:rPr lang="en-US" sz="1900">
                <a:solidFill>
                  <a:schemeClr val="tx1">
                    <a:lumMod val="75000"/>
                    <a:lumOff val="25000"/>
                  </a:schemeClr>
                </a:solidFill>
                <a:latin typeface="Century Gothic" panose="020B0502020202020204" pitchFamily="34" charset="0"/>
              </a:rPr>
              <a:t>) Levels for 2018 Fire Season</a:t>
            </a:r>
          </a:p>
        </p:txBody>
      </p:sp>
      <p:pic>
        <p:nvPicPr>
          <p:cNvPr id="16" name="Picture 15" descr="A screenshot of a cell phone&#10;&#10;Description automatically generated">
            <a:extLst>
              <a:ext uri="{FF2B5EF4-FFF2-40B4-BE49-F238E27FC236}">
                <a16:creationId xmlns:a16="http://schemas.microsoft.com/office/drawing/2014/main" id="{9F28C11C-B529-2549-A25B-483DD75B776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93058" y="2130516"/>
            <a:ext cx="9202409" cy="4028581"/>
          </a:xfrm>
          <a:prstGeom prst="rect">
            <a:avLst/>
          </a:prstGeom>
        </p:spPr>
      </p:pic>
      <p:sp>
        <p:nvSpPr>
          <p:cNvPr id="18" name="TextBox 17">
            <a:extLst>
              <a:ext uri="{FF2B5EF4-FFF2-40B4-BE49-F238E27FC236}">
                <a16:creationId xmlns:a16="http://schemas.microsoft.com/office/drawing/2014/main" id="{7B187E33-50A9-A743-80FB-6FE640902129}"/>
              </a:ext>
            </a:extLst>
          </p:cNvPr>
          <p:cNvSpPr txBox="1"/>
          <p:nvPr/>
        </p:nvSpPr>
        <p:spPr>
          <a:xfrm rot="16200000">
            <a:off x="-201733" y="3252028"/>
            <a:ext cx="2235638" cy="353943"/>
          </a:xfrm>
          <a:prstGeom prst="rect">
            <a:avLst/>
          </a:prstGeom>
          <a:noFill/>
        </p:spPr>
        <p:txBody>
          <a:bodyPr wrap="square" rtlCol="0">
            <a:spAutoFit/>
          </a:bodyPr>
          <a:lstStyle/>
          <a:p>
            <a:r>
              <a:rPr lang="en-US" sz="1700">
                <a:solidFill>
                  <a:schemeClr val="tx1">
                    <a:lumMod val="75000"/>
                    <a:lumOff val="25000"/>
                  </a:schemeClr>
                </a:solidFill>
                <a:latin typeface="Century Gothic" panose="020B0502020202020204" pitchFamily="34" charset="0"/>
              </a:rPr>
              <a:t>NO</a:t>
            </a:r>
            <a:r>
              <a:rPr lang="en-US" sz="1700" baseline="-25000">
                <a:solidFill>
                  <a:schemeClr val="tx1">
                    <a:lumMod val="75000"/>
                    <a:lumOff val="25000"/>
                  </a:schemeClr>
                </a:solidFill>
                <a:latin typeface="Century Gothic" panose="020B0502020202020204" pitchFamily="34" charset="0"/>
              </a:rPr>
              <a:t>2</a:t>
            </a:r>
            <a:r>
              <a:rPr lang="en-US" sz="1700">
                <a:solidFill>
                  <a:schemeClr val="tx1">
                    <a:lumMod val="75000"/>
                    <a:lumOff val="25000"/>
                  </a:schemeClr>
                </a:solidFill>
                <a:latin typeface="Century Gothic" panose="020B0502020202020204" pitchFamily="34" charset="0"/>
              </a:rPr>
              <a:t> (mol/m</a:t>
            </a:r>
            <a:r>
              <a:rPr lang="en-US" sz="1700" baseline="30000">
                <a:solidFill>
                  <a:schemeClr val="tx1">
                    <a:lumMod val="75000"/>
                    <a:lumOff val="25000"/>
                  </a:schemeClr>
                </a:solidFill>
                <a:latin typeface="Century Gothic" panose="020B0502020202020204" pitchFamily="34" charset="0"/>
              </a:rPr>
              <a:t>2</a:t>
            </a:r>
            <a:r>
              <a:rPr lang="en-US" sz="1700">
                <a:solidFill>
                  <a:schemeClr val="tx1">
                    <a:lumMod val="75000"/>
                    <a:lumOff val="25000"/>
                  </a:schemeClr>
                </a:solidFill>
                <a:latin typeface="Century Gothic" panose="020B0502020202020204" pitchFamily="34" charset="0"/>
              </a:rPr>
              <a:t>)</a:t>
            </a:r>
          </a:p>
        </p:txBody>
      </p:sp>
      <p:sp>
        <p:nvSpPr>
          <p:cNvPr id="19" name="TextBox 18">
            <a:extLst>
              <a:ext uri="{FF2B5EF4-FFF2-40B4-BE49-F238E27FC236}">
                <a16:creationId xmlns:a16="http://schemas.microsoft.com/office/drawing/2014/main" id="{77060B95-6864-724D-8EC8-6357DCA21310}"/>
              </a:ext>
            </a:extLst>
          </p:cNvPr>
          <p:cNvSpPr txBox="1"/>
          <p:nvPr/>
        </p:nvSpPr>
        <p:spPr>
          <a:xfrm>
            <a:off x="5094026" y="6042110"/>
            <a:ext cx="2003946"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Time (days)</a:t>
            </a:r>
            <a:endParaRPr lang="en-US"/>
          </a:p>
        </p:txBody>
      </p:sp>
      <p:sp>
        <p:nvSpPr>
          <p:cNvPr id="8" name="TextBox 7">
            <a:extLst>
              <a:ext uri="{FF2B5EF4-FFF2-40B4-BE49-F238E27FC236}">
                <a16:creationId xmlns:a16="http://schemas.microsoft.com/office/drawing/2014/main" id="{5A3696EB-B9D9-0448-B2EE-989B8B5F3BAA}"/>
              </a:ext>
            </a:extLst>
          </p:cNvPr>
          <p:cNvSpPr txBox="1"/>
          <p:nvPr/>
        </p:nvSpPr>
        <p:spPr>
          <a:xfrm>
            <a:off x="6268282" y="2191843"/>
            <a:ext cx="2003947"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Unnamed Fire</a:t>
            </a:r>
          </a:p>
        </p:txBody>
      </p:sp>
      <p:cxnSp>
        <p:nvCxnSpPr>
          <p:cNvPr id="20" name="Straight Arrow Connector 19">
            <a:extLst>
              <a:ext uri="{FF2B5EF4-FFF2-40B4-BE49-F238E27FC236}">
                <a16:creationId xmlns:a16="http://schemas.microsoft.com/office/drawing/2014/main" id="{92457A16-CBB8-814A-863B-99D4CDA95815}"/>
              </a:ext>
            </a:extLst>
          </p:cNvPr>
          <p:cNvCxnSpPr>
            <a:cxnSpLocks/>
          </p:cNvCxnSpPr>
          <p:nvPr/>
        </p:nvCxnSpPr>
        <p:spPr>
          <a:xfrm>
            <a:off x="7909586" y="2561175"/>
            <a:ext cx="491407" cy="292711"/>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24" name="Graphic 23" descr="Fire">
            <a:extLst>
              <a:ext uri="{FF2B5EF4-FFF2-40B4-BE49-F238E27FC236}">
                <a16:creationId xmlns:a16="http://schemas.microsoft.com/office/drawing/2014/main" id="{C7C6AB2C-3471-3E4C-82E9-06E791107E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09586" y="2177525"/>
            <a:ext cx="362643" cy="351624"/>
          </a:xfrm>
          <a:prstGeom prst="rect">
            <a:avLst/>
          </a:prstGeom>
        </p:spPr>
      </p:pic>
      <p:pic>
        <p:nvPicPr>
          <p:cNvPr id="11" name="Picture 10" descr="A close up of a logo&#10;&#10;Description automatically generated">
            <a:extLst>
              <a:ext uri="{FF2B5EF4-FFF2-40B4-BE49-F238E27FC236}">
                <a16:creationId xmlns:a16="http://schemas.microsoft.com/office/drawing/2014/main" id="{14BAC685-647B-8C47-9DAE-46E7D794A6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856" t="12601" r="7619" b="7698"/>
          <a:stretch/>
        </p:blipFill>
        <p:spPr>
          <a:xfrm>
            <a:off x="9110134" y="897496"/>
            <a:ext cx="2558544" cy="1690539"/>
          </a:xfrm>
          <a:prstGeom prst="rect">
            <a:avLst/>
          </a:prstGeom>
        </p:spPr>
      </p:pic>
      <p:pic>
        <p:nvPicPr>
          <p:cNvPr id="12" name="Graphic 11" descr="Fire">
            <a:extLst>
              <a:ext uri="{FF2B5EF4-FFF2-40B4-BE49-F238E27FC236}">
                <a16:creationId xmlns:a16="http://schemas.microsoft.com/office/drawing/2014/main" id="{3EDFB41F-58B7-F94E-B5E1-4FEC3E50E37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68029" y="1208144"/>
            <a:ext cx="290481" cy="290481"/>
          </a:xfrm>
          <a:prstGeom prst="rect">
            <a:avLst/>
          </a:prstGeom>
        </p:spPr>
      </p:pic>
      <p:sp>
        <p:nvSpPr>
          <p:cNvPr id="15" name="TextBox 14">
            <a:extLst>
              <a:ext uri="{FF2B5EF4-FFF2-40B4-BE49-F238E27FC236}">
                <a16:creationId xmlns:a16="http://schemas.microsoft.com/office/drawing/2014/main" id="{29D4175A-C0C4-F444-8168-FAFF4108D559}"/>
              </a:ext>
            </a:extLst>
          </p:cNvPr>
          <p:cNvSpPr txBox="1"/>
          <p:nvPr/>
        </p:nvSpPr>
        <p:spPr>
          <a:xfrm>
            <a:off x="10266087" y="1535816"/>
            <a:ext cx="812800"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WA</a:t>
            </a:r>
          </a:p>
        </p:txBody>
      </p:sp>
    </p:spTree>
    <p:extLst>
      <p:ext uri="{BB962C8B-B14F-4D97-AF65-F5344CB8AC3E}">
        <p14:creationId xmlns:p14="http://schemas.microsoft.com/office/powerpoint/2010/main" val="3430053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a:solidFill>
                  <a:srgbClr val="904D99"/>
                </a:solidFill>
                <a:latin typeface="Century Gothic" panose="020F0302020204030204"/>
              </a:rPr>
              <a:t>The Pacific Northwest </a:t>
            </a:r>
            <a:endParaRPr lang="en-US" sz="2400" b="1">
              <a:solidFill>
                <a:srgbClr val="FF0000"/>
              </a:solidFill>
              <a:latin typeface="Century Gothic" panose="020F0302020204030204"/>
            </a:endParaRPr>
          </a:p>
        </p:txBody>
      </p:sp>
      <p:grpSp>
        <p:nvGrpSpPr>
          <p:cNvPr id="3" name="Group 2">
            <a:extLst>
              <a:ext uri="{FF2B5EF4-FFF2-40B4-BE49-F238E27FC236}">
                <a16:creationId xmlns:a16="http://schemas.microsoft.com/office/drawing/2014/main" id="{49F99F1B-CCE7-4F17-B70B-9F59FD1AA701}"/>
              </a:ext>
            </a:extLst>
          </p:cNvPr>
          <p:cNvGrpSpPr/>
          <p:nvPr/>
        </p:nvGrpSpPr>
        <p:grpSpPr>
          <a:xfrm>
            <a:off x="2120283" y="870297"/>
            <a:ext cx="8802209" cy="5590880"/>
            <a:chOff x="2120283" y="870297"/>
            <a:chExt cx="8802209" cy="5590880"/>
          </a:xfrm>
        </p:grpSpPr>
        <p:pic>
          <p:nvPicPr>
            <p:cNvPr id="2" name="Picture 2" descr="A close up of a map&#10;&#10;Description automatically generated">
              <a:extLst>
                <a:ext uri="{FF2B5EF4-FFF2-40B4-BE49-F238E27FC236}">
                  <a16:creationId xmlns:a16="http://schemas.microsoft.com/office/drawing/2014/main" id="{71A42404-3123-4906-A246-8EE5600CB0FA}"/>
                </a:ext>
              </a:extLst>
            </p:cNvPr>
            <p:cNvPicPr>
              <a:picLocks noChangeAspect="1"/>
            </p:cNvPicPr>
            <p:nvPr/>
          </p:nvPicPr>
          <p:blipFill>
            <a:blip r:embed="rId3"/>
            <a:stretch>
              <a:fillRect/>
            </a:stretch>
          </p:blipFill>
          <p:spPr>
            <a:xfrm>
              <a:off x="2120283" y="870297"/>
              <a:ext cx="8802209" cy="5590880"/>
            </a:xfrm>
            <a:prstGeom prst="rect">
              <a:avLst/>
            </a:prstGeom>
          </p:spPr>
        </p:pic>
        <p:sp>
          <p:nvSpPr>
            <p:cNvPr id="7" name="TextBox 6">
              <a:extLst>
                <a:ext uri="{FF2B5EF4-FFF2-40B4-BE49-F238E27FC236}">
                  <a16:creationId xmlns:a16="http://schemas.microsoft.com/office/drawing/2014/main" id="{264BA014-A538-4DF6-B2D4-7E4DDD0BFDE8}"/>
                </a:ext>
              </a:extLst>
            </p:cNvPr>
            <p:cNvSpPr txBox="1"/>
            <p:nvPr/>
          </p:nvSpPr>
          <p:spPr>
            <a:xfrm>
              <a:off x="3432185" y="1847423"/>
              <a:ext cx="2069158" cy="338554"/>
            </a:xfrm>
            <a:prstGeom prst="rect">
              <a:avLst/>
            </a:prstGeom>
            <a:noFill/>
          </p:spPr>
          <p:txBody>
            <a:bodyPr wrap="square" rtlCol="0" anchor="t">
              <a:spAutoFit/>
            </a:bodyPr>
            <a:lstStyle/>
            <a:p>
              <a:r>
                <a:rPr lang="en-US" sz="1600">
                  <a:solidFill>
                    <a:schemeClr val="bg1"/>
                  </a:solidFill>
                  <a:latin typeface="Century Gothic"/>
                </a:rPr>
                <a:t>British Columbia </a:t>
              </a:r>
              <a:endParaRPr lang="en-US" sz="1600">
                <a:solidFill>
                  <a:schemeClr val="bg1"/>
                </a:solidFill>
                <a:latin typeface="Century Gothic" panose="020B0502020202020204" pitchFamily="34" charset="0"/>
              </a:endParaRPr>
            </a:p>
          </p:txBody>
        </p:sp>
        <p:sp>
          <p:nvSpPr>
            <p:cNvPr id="10" name="TextBox 9">
              <a:extLst>
                <a:ext uri="{FF2B5EF4-FFF2-40B4-BE49-F238E27FC236}">
                  <a16:creationId xmlns:a16="http://schemas.microsoft.com/office/drawing/2014/main" id="{F715078D-019B-4AE8-B2F9-048560F75462}"/>
                </a:ext>
              </a:extLst>
            </p:cNvPr>
            <p:cNvSpPr txBox="1"/>
            <p:nvPr/>
          </p:nvSpPr>
          <p:spPr>
            <a:xfrm>
              <a:off x="3843991" y="3488753"/>
              <a:ext cx="1661295" cy="338554"/>
            </a:xfrm>
            <a:prstGeom prst="rect">
              <a:avLst/>
            </a:prstGeom>
            <a:noFill/>
          </p:spPr>
          <p:txBody>
            <a:bodyPr wrap="square" rtlCol="0" anchor="t">
              <a:spAutoFit/>
            </a:bodyPr>
            <a:lstStyle/>
            <a:p>
              <a:r>
                <a:rPr lang="en-US" sz="1600">
                  <a:solidFill>
                    <a:schemeClr val="bg1"/>
                  </a:solidFill>
                  <a:latin typeface="Century Gothic"/>
                </a:rPr>
                <a:t>Washington</a:t>
              </a:r>
            </a:p>
          </p:txBody>
        </p:sp>
        <p:sp>
          <p:nvSpPr>
            <p:cNvPr id="11" name="TextBox 10">
              <a:extLst>
                <a:ext uri="{FF2B5EF4-FFF2-40B4-BE49-F238E27FC236}">
                  <a16:creationId xmlns:a16="http://schemas.microsoft.com/office/drawing/2014/main" id="{F5809828-09B3-4316-9FD5-31B490AFBAD6}"/>
                </a:ext>
              </a:extLst>
            </p:cNvPr>
            <p:cNvSpPr txBox="1"/>
            <p:nvPr/>
          </p:nvSpPr>
          <p:spPr>
            <a:xfrm>
              <a:off x="3924456" y="4690523"/>
              <a:ext cx="1098015" cy="338554"/>
            </a:xfrm>
            <a:prstGeom prst="rect">
              <a:avLst/>
            </a:prstGeom>
            <a:noFill/>
          </p:spPr>
          <p:txBody>
            <a:bodyPr wrap="square" rtlCol="0" anchor="t">
              <a:spAutoFit/>
            </a:bodyPr>
            <a:lstStyle/>
            <a:p>
              <a:r>
                <a:rPr lang="en-US" sz="1600">
                  <a:solidFill>
                    <a:schemeClr val="bg1"/>
                  </a:solidFill>
                  <a:latin typeface="Century Gothic"/>
                </a:rPr>
                <a:t>Oregon</a:t>
              </a:r>
              <a:endParaRPr lang="en-US" sz="1400">
                <a:solidFill>
                  <a:schemeClr val="bg1"/>
                </a:solidFill>
                <a:latin typeface="Century Gothic"/>
              </a:endParaRPr>
            </a:p>
          </p:txBody>
        </p:sp>
        <p:sp>
          <p:nvSpPr>
            <p:cNvPr id="12" name="TextBox 11">
              <a:extLst>
                <a:ext uri="{FF2B5EF4-FFF2-40B4-BE49-F238E27FC236}">
                  <a16:creationId xmlns:a16="http://schemas.microsoft.com/office/drawing/2014/main" id="{D3ECD725-A922-4E8B-970B-862CFEC97759}"/>
                </a:ext>
              </a:extLst>
            </p:cNvPr>
            <p:cNvSpPr txBox="1"/>
            <p:nvPr/>
          </p:nvSpPr>
          <p:spPr>
            <a:xfrm rot="152625">
              <a:off x="2374497" y="5747683"/>
              <a:ext cx="265530" cy="276999"/>
            </a:xfrm>
            <a:prstGeom prst="rect">
              <a:avLst/>
            </a:prstGeom>
            <a:noFill/>
          </p:spPr>
          <p:txBody>
            <a:bodyPr wrap="square" rtlCol="0">
              <a:spAutoFit/>
            </a:bodyPr>
            <a:lstStyle/>
            <a:p>
              <a:r>
                <a:rPr lang="en-US" sz="1200">
                  <a:solidFill>
                    <a:schemeClr val="tx1">
                      <a:lumMod val="65000"/>
                      <a:lumOff val="35000"/>
                    </a:schemeClr>
                  </a:solidFill>
                  <a:latin typeface="Century Gothic" panose="020B0502020202020204" pitchFamily="34" charset="0"/>
                </a:rPr>
                <a:t>N</a:t>
              </a:r>
            </a:p>
          </p:txBody>
        </p:sp>
        <p:grpSp>
          <p:nvGrpSpPr>
            <p:cNvPr id="27" name="Group 26">
              <a:extLst>
                <a:ext uri="{FF2B5EF4-FFF2-40B4-BE49-F238E27FC236}">
                  <a16:creationId xmlns:a16="http://schemas.microsoft.com/office/drawing/2014/main" id="{A737AAC1-ACC4-45F7-8F7A-83BE82276FC0}"/>
                </a:ext>
              </a:extLst>
            </p:cNvPr>
            <p:cNvGrpSpPr/>
            <p:nvPr/>
          </p:nvGrpSpPr>
          <p:grpSpPr>
            <a:xfrm>
              <a:off x="3922128" y="6008467"/>
              <a:ext cx="2103114" cy="357709"/>
              <a:chOff x="3897676" y="5860157"/>
              <a:chExt cx="2103114" cy="357709"/>
            </a:xfrm>
          </p:grpSpPr>
          <p:pic>
            <p:nvPicPr>
              <p:cNvPr id="6" name="Picture 6" descr="A picture containing drawing&#10;&#10;Description automatically generated">
                <a:extLst>
                  <a:ext uri="{FF2B5EF4-FFF2-40B4-BE49-F238E27FC236}">
                    <a16:creationId xmlns:a16="http://schemas.microsoft.com/office/drawing/2014/main" id="{C01285F1-7580-4592-A7C9-3A4C05698AB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750" r="100000"/>
                        </a14:imgEffect>
                      </a14:imgLayer>
                    </a14:imgProps>
                  </a:ext>
                </a:extLst>
              </a:blip>
              <a:stretch>
                <a:fillRect/>
              </a:stretch>
            </p:blipFill>
            <p:spPr>
              <a:xfrm>
                <a:off x="3977524" y="6039229"/>
                <a:ext cx="1571029" cy="135119"/>
              </a:xfrm>
              <a:prstGeom prst="rect">
                <a:avLst/>
              </a:prstGeom>
            </p:spPr>
          </p:pic>
          <p:sp>
            <p:nvSpPr>
              <p:cNvPr id="13" name="TextBox 12">
                <a:extLst>
                  <a:ext uri="{FF2B5EF4-FFF2-40B4-BE49-F238E27FC236}">
                    <a16:creationId xmlns:a16="http://schemas.microsoft.com/office/drawing/2014/main" id="{ABF43E67-E0FC-497C-AD24-3D30654C3AA7}"/>
                  </a:ext>
                </a:extLst>
              </p:cNvPr>
              <p:cNvSpPr txBox="1"/>
              <p:nvPr/>
            </p:nvSpPr>
            <p:spPr>
              <a:xfrm>
                <a:off x="5521832" y="5987034"/>
                <a:ext cx="478958" cy="230832"/>
              </a:xfrm>
              <a:prstGeom prst="rect">
                <a:avLst/>
              </a:prstGeom>
              <a:noFill/>
            </p:spPr>
            <p:txBody>
              <a:bodyPr wrap="square" rtlCol="0">
                <a:spAutoFit/>
              </a:bodyPr>
              <a:lstStyle/>
              <a:p>
                <a:r>
                  <a:rPr lang="en-US" sz="900">
                    <a:solidFill>
                      <a:schemeClr val="tx1">
                        <a:lumMod val="65000"/>
                        <a:lumOff val="35000"/>
                      </a:schemeClr>
                    </a:solidFill>
                    <a:latin typeface="Century Gothic" panose="020B0502020202020204" pitchFamily="34" charset="0"/>
                  </a:rPr>
                  <a:t>Miles</a:t>
                </a:r>
              </a:p>
            </p:txBody>
          </p:sp>
          <p:grpSp>
            <p:nvGrpSpPr>
              <p:cNvPr id="26" name="Group 25">
                <a:extLst>
                  <a:ext uri="{FF2B5EF4-FFF2-40B4-BE49-F238E27FC236}">
                    <a16:creationId xmlns:a16="http://schemas.microsoft.com/office/drawing/2014/main" id="{F2DBF59D-236D-416B-A00F-6F3E865DA527}"/>
                  </a:ext>
                </a:extLst>
              </p:cNvPr>
              <p:cNvGrpSpPr/>
              <p:nvPr/>
            </p:nvGrpSpPr>
            <p:grpSpPr>
              <a:xfrm>
                <a:off x="3897676" y="5860157"/>
                <a:ext cx="1844312" cy="234970"/>
                <a:chOff x="3897676" y="5860157"/>
                <a:chExt cx="1844312" cy="234970"/>
              </a:xfrm>
            </p:grpSpPr>
            <p:sp>
              <p:nvSpPr>
                <p:cNvPr id="14" name="TextBox 13">
                  <a:extLst>
                    <a:ext uri="{FF2B5EF4-FFF2-40B4-BE49-F238E27FC236}">
                      <a16:creationId xmlns:a16="http://schemas.microsoft.com/office/drawing/2014/main" id="{C99F7C7F-A950-4899-A110-54F242DF7622}"/>
                    </a:ext>
                  </a:extLst>
                </p:cNvPr>
                <p:cNvSpPr txBox="1"/>
                <p:nvPr/>
              </p:nvSpPr>
              <p:spPr>
                <a:xfrm>
                  <a:off x="3897676" y="5860157"/>
                  <a:ext cx="189341" cy="234970"/>
                </a:xfrm>
                <a:prstGeom prst="rect">
                  <a:avLst/>
                </a:prstGeom>
                <a:noFill/>
              </p:spPr>
              <p:txBody>
                <a:bodyPr wrap="square" rtlCol="0">
                  <a:spAutoFit/>
                </a:bodyPr>
                <a:lstStyle/>
                <a:p>
                  <a:r>
                    <a:rPr lang="en-US" sz="900">
                      <a:solidFill>
                        <a:schemeClr val="tx1">
                          <a:lumMod val="65000"/>
                          <a:lumOff val="35000"/>
                        </a:schemeClr>
                      </a:solidFill>
                      <a:latin typeface="Century Gothic" panose="020B0502020202020204" pitchFamily="34" charset="0"/>
                    </a:rPr>
                    <a:t>0</a:t>
                  </a:r>
                </a:p>
              </p:txBody>
            </p:sp>
            <p:sp>
              <p:nvSpPr>
                <p:cNvPr id="15" name="TextBox 14">
                  <a:extLst>
                    <a:ext uri="{FF2B5EF4-FFF2-40B4-BE49-F238E27FC236}">
                      <a16:creationId xmlns:a16="http://schemas.microsoft.com/office/drawing/2014/main" id="{AB2F71D5-9D83-45AE-A0CF-1A0F586CAEAB}"/>
                    </a:ext>
                  </a:extLst>
                </p:cNvPr>
                <p:cNvSpPr txBox="1"/>
                <p:nvPr/>
              </p:nvSpPr>
              <p:spPr>
                <a:xfrm>
                  <a:off x="4583254" y="5862226"/>
                  <a:ext cx="403931" cy="230832"/>
                </a:xfrm>
                <a:prstGeom prst="rect">
                  <a:avLst/>
                </a:prstGeom>
                <a:noFill/>
              </p:spPr>
              <p:txBody>
                <a:bodyPr wrap="square" rtlCol="0">
                  <a:spAutoFit/>
                </a:bodyPr>
                <a:lstStyle/>
                <a:p>
                  <a:r>
                    <a:rPr lang="en-US" sz="900">
                      <a:solidFill>
                        <a:schemeClr val="tx1">
                          <a:lumMod val="65000"/>
                          <a:lumOff val="35000"/>
                        </a:schemeClr>
                      </a:solidFill>
                      <a:latin typeface="Century Gothic" panose="020B0502020202020204" pitchFamily="34" charset="0"/>
                    </a:rPr>
                    <a:t>125</a:t>
                  </a:r>
                </a:p>
              </p:txBody>
            </p:sp>
            <p:sp>
              <p:nvSpPr>
                <p:cNvPr id="16" name="TextBox 15">
                  <a:extLst>
                    <a:ext uri="{FF2B5EF4-FFF2-40B4-BE49-F238E27FC236}">
                      <a16:creationId xmlns:a16="http://schemas.microsoft.com/office/drawing/2014/main" id="{A73586E9-BA5D-4B74-AA31-E89BEFCED262}"/>
                    </a:ext>
                  </a:extLst>
                </p:cNvPr>
                <p:cNvSpPr txBox="1"/>
                <p:nvPr/>
              </p:nvSpPr>
              <p:spPr>
                <a:xfrm>
                  <a:off x="5338057" y="5862226"/>
                  <a:ext cx="403931" cy="230832"/>
                </a:xfrm>
                <a:prstGeom prst="rect">
                  <a:avLst/>
                </a:prstGeom>
                <a:noFill/>
              </p:spPr>
              <p:txBody>
                <a:bodyPr wrap="square" rtlCol="0">
                  <a:spAutoFit/>
                </a:bodyPr>
                <a:lstStyle/>
                <a:p>
                  <a:r>
                    <a:rPr lang="en-US" sz="900">
                      <a:solidFill>
                        <a:schemeClr val="tx1">
                          <a:lumMod val="65000"/>
                          <a:lumOff val="35000"/>
                        </a:schemeClr>
                      </a:solidFill>
                      <a:latin typeface="Century Gothic" panose="020B0502020202020204" pitchFamily="34" charset="0"/>
                    </a:rPr>
                    <a:t>250</a:t>
                  </a:r>
                </a:p>
              </p:txBody>
            </p:sp>
          </p:grpSp>
        </p:grpSp>
        <p:sp>
          <p:nvSpPr>
            <p:cNvPr id="19" name="TextBox 18">
              <a:extLst>
                <a:ext uri="{FF2B5EF4-FFF2-40B4-BE49-F238E27FC236}">
                  <a16:creationId xmlns:a16="http://schemas.microsoft.com/office/drawing/2014/main" id="{110A5354-CE9A-44BF-8A27-62A3FCAA1356}"/>
                </a:ext>
              </a:extLst>
            </p:cNvPr>
            <p:cNvSpPr txBox="1"/>
            <p:nvPr/>
          </p:nvSpPr>
          <p:spPr>
            <a:xfrm>
              <a:off x="3725611" y="4221142"/>
              <a:ext cx="1098015" cy="307777"/>
            </a:xfrm>
            <a:prstGeom prst="rect">
              <a:avLst/>
            </a:prstGeom>
            <a:noFill/>
            <a:ln>
              <a:noFill/>
            </a:ln>
          </p:spPr>
          <p:txBody>
            <a:bodyPr wrap="square" rtlCol="0" anchor="t">
              <a:spAutoFit/>
            </a:bodyPr>
            <a:lstStyle/>
            <a:p>
              <a:r>
                <a:rPr lang="en-US" sz="1400" b="1">
                  <a:ln w="3175">
                    <a:noFill/>
                  </a:ln>
                  <a:solidFill>
                    <a:schemeClr val="bg1"/>
                  </a:solidFill>
                  <a:latin typeface="Century Gothic"/>
                </a:rPr>
                <a:t>Portland</a:t>
              </a:r>
            </a:p>
          </p:txBody>
        </p:sp>
        <p:sp>
          <p:nvSpPr>
            <p:cNvPr id="21" name="TextBox 20">
              <a:extLst>
                <a:ext uri="{FF2B5EF4-FFF2-40B4-BE49-F238E27FC236}">
                  <a16:creationId xmlns:a16="http://schemas.microsoft.com/office/drawing/2014/main" id="{231593B4-D00D-4664-8EED-5B21AEAF191B}"/>
                </a:ext>
              </a:extLst>
            </p:cNvPr>
            <p:cNvSpPr txBox="1"/>
            <p:nvPr/>
          </p:nvSpPr>
          <p:spPr>
            <a:xfrm>
              <a:off x="3834696" y="3186182"/>
              <a:ext cx="1277537" cy="307777"/>
            </a:xfrm>
            <a:prstGeom prst="rect">
              <a:avLst/>
            </a:prstGeom>
            <a:noFill/>
            <a:ln>
              <a:noFill/>
            </a:ln>
          </p:spPr>
          <p:txBody>
            <a:bodyPr wrap="square" rtlCol="0" anchor="t">
              <a:spAutoFit/>
            </a:bodyPr>
            <a:lstStyle/>
            <a:p>
              <a:r>
                <a:rPr lang="en-US" sz="1400" b="1">
                  <a:ln w="3175">
                    <a:noFill/>
                  </a:ln>
                  <a:solidFill>
                    <a:schemeClr val="bg1"/>
                  </a:solidFill>
                  <a:latin typeface="Century Gothic"/>
                </a:rPr>
                <a:t>Seattle</a:t>
              </a:r>
            </a:p>
          </p:txBody>
        </p:sp>
        <p:sp>
          <p:nvSpPr>
            <p:cNvPr id="22" name="TextBox 21">
              <a:extLst>
                <a:ext uri="{FF2B5EF4-FFF2-40B4-BE49-F238E27FC236}">
                  <a16:creationId xmlns:a16="http://schemas.microsoft.com/office/drawing/2014/main" id="{D64BB2E1-C817-41E1-91D7-F0F8C2F13D42}"/>
                </a:ext>
              </a:extLst>
            </p:cNvPr>
            <p:cNvSpPr txBox="1"/>
            <p:nvPr/>
          </p:nvSpPr>
          <p:spPr>
            <a:xfrm>
              <a:off x="3523089" y="2362914"/>
              <a:ext cx="1300906" cy="307777"/>
            </a:xfrm>
            <a:prstGeom prst="rect">
              <a:avLst/>
            </a:prstGeom>
            <a:noFill/>
            <a:ln>
              <a:noFill/>
            </a:ln>
          </p:spPr>
          <p:txBody>
            <a:bodyPr wrap="square" rtlCol="0" anchor="t">
              <a:spAutoFit/>
            </a:bodyPr>
            <a:lstStyle/>
            <a:p>
              <a:r>
                <a:rPr lang="en-US" sz="1400" b="1">
                  <a:ln w="3175">
                    <a:noFill/>
                  </a:ln>
                  <a:solidFill>
                    <a:schemeClr val="bg1"/>
                  </a:solidFill>
                  <a:latin typeface="Century Gothic"/>
                </a:rPr>
                <a:t>Vancouver</a:t>
              </a:r>
            </a:p>
          </p:txBody>
        </p:sp>
        <p:pic>
          <p:nvPicPr>
            <p:cNvPr id="5" name="Picture 5" descr="A close up of a logo&#10;&#10;Description automatically generated">
              <a:extLst>
                <a:ext uri="{FF2B5EF4-FFF2-40B4-BE49-F238E27FC236}">
                  <a16:creationId xmlns:a16="http://schemas.microsoft.com/office/drawing/2014/main" id="{79266B8F-51CE-4B50-AAAE-3076FC3BB46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a:off x="2307772" y="5775662"/>
              <a:ext cx="401539" cy="587478"/>
            </a:xfrm>
            <a:prstGeom prst="rect">
              <a:avLst/>
            </a:prstGeom>
          </p:spPr>
        </p:pic>
      </p:grpSp>
    </p:spTree>
    <p:extLst>
      <p:ext uri="{BB962C8B-B14F-4D97-AF65-F5344CB8AC3E}">
        <p14:creationId xmlns:p14="http://schemas.microsoft.com/office/powerpoint/2010/main" val="1657698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B954D86B-2E4C-CB43-AE32-BAAC963F23CC}"/>
              </a:ext>
            </a:extLst>
          </p:cNvPr>
          <p:cNvSpPr txBox="1">
            <a:spLocks/>
          </p:cNvSpPr>
          <p:nvPr/>
        </p:nvSpPr>
        <p:spPr>
          <a:xfrm>
            <a:off x="355311" y="428973"/>
            <a:ext cx="11696700" cy="3488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a:solidFill>
                  <a:srgbClr val="904D99"/>
                </a:solidFill>
                <a:latin typeface="Century Gothic" panose="020F0302020204030204"/>
              </a:rPr>
              <a:t>PHOENIX Case Study: </a:t>
            </a:r>
            <a:r>
              <a:rPr lang="en-US" sz="3600" b="1">
                <a:solidFill>
                  <a:srgbClr val="904D99"/>
                </a:solidFill>
                <a:latin typeface="Century Gothic" panose="020F0302020204030204"/>
              </a:rPr>
              <a:t>2019 Fire Season</a:t>
            </a:r>
            <a:endParaRPr lang="en-US" sz="4000" b="1">
              <a:solidFill>
                <a:srgbClr val="904D99"/>
              </a:solidFill>
              <a:latin typeface="Century Gothic" panose="020F0302020204030204"/>
            </a:endParaRPr>
          </a:p>
        </p:txBody>
      </p:sp>
      <p:pic>
        <p:nvPicPr>
          <p:cNvPr id="8" name="Picture 7" descr="A screenshot of a cell phone&#10;&#10;Description automatically generated">
            <a:extLst>
              <a:ext uri="{FF2B5EF4-FFF2-40B4-BE49-F238E27FC236}">
                <a16:creationId xmlns:a16="http://schemas.microsoft.com/office/drawing/2014/main" id="{3ED8B97F-DAEB-6947-BBD8-9ABAEDB7465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87494" y="2086497"/>
            <a:ext cx="9010086" cy="3627146"/>
          </a:xfrm>
          <a:prstGeom prst="rect">
            <a:avLst/>
          </a:prstGeom>
        </p:spPr>
      </p:pic>
      <p:sp>
        <p:nvSpPr>
          <p:cNvPr id="9" name="TextBox 8">
            <a:extLst>
              <a:ext uri="{FF2B5EF4-FFF2-40B4-BE49-F238E27FC236}">
                <a16:creationId xmlns:a16="http://schemas.microsoft.com/office/drawing/2014/main" id="{FC754B63-4397-4D43-9F9A-B138BED27D7A}"/>
              </a:ext>
            </a:extLst>
          </p:cNvPr>
          <p:cNvSpPr txBox="1"/>
          <p:nvPr/>
        </p:nvSpPr>
        <p:spPr>
          <a:xfrm rot="16200000">
            <a:off x="-71537" y="3723099"/>
            <a:ext cx="1646568" cy="353943"/>
          </a:xfrm>
          <a:prstGeom prst="rect">
            <a:avLst/>
          </a:prstGeom>
          <a:noFill/>
        </p:spPr>
        <p:txBody>
          <a:bodyPr wrap="square" rtlCol="0">
            <a:spAutoFit/>
          </a:bodyPr>
          <a:lstStyle/>
          <a:p>
            <a:r>
              <a:rPr lang="en-US" sz="1700">
                <a:solidFill>
                  <a:schemeClr val="tx1">
                    <a:lumMod val="75000"/>
                    <a:lumOff val="25000"/>
                  </a:schemeClr>
                </a:solidFill>
                <a:latin typeface="Century Gothic" panose="020B0502020202020204" pitchFamily="34" charset="0"/>
              </a:rPr>
              <a:t>NO</a:t>
            </a:r>
            <a:r>
              <a:rPr lang="en-US" sz="1700" baseline="-25000">
                <a:solidFill>
                  <a:schemeClr val="tx1">
                    <a:lumMod val="75000"/>
                    <a:lumOff val="25000"/>
                  </a:schemeClr>
                </a:solidFill>
                <a:latin typeface="Century Gothic" panose="020B0502020202020204" pitchFamily="34" charset="0"/>
              </a:rPr>
              <a:t>2</a:t>
            </a:r>
            <a:r>
              <a:rPr lang="en-US" sz="1700">
                <a:solidFill>
                  <a:schemeClr val="tx1">
                    <a:lumMod val="75000"/>
                    <a:lumOff val="25000"/>
                  </a:schemeClr>
                </a:solidFill>
                <a:latin typeface="Century Gothic" panose="020B0502020202020204" pitchFamily="34" charset="0"/>
              </a:rPr>
              <a:t> (mol/m</a:t>
            </a:r>
            <a:r>
              <a:rPr lang="en-US" sz="1700" baseline="30000">
                <a:solidFill>
                  <a:schemeClr val="tx1">
                    <a:lumMod val="75000"/>
                    <a:lumOff val="25000"/>
                  </a:schemeClr>
                </a:solidFill>
                <a:latin typeface="Century Gothic" panose="020B0502020202020204" pitchFamily="34" charset="0"/>
              </a:rPr>
              <a:t>2</a:t>
            </a:r>
            <a:r>
              <a:rPr lang="en-US" sz="1700">
                <a:solidFill>
                  <a:schemeClr val="tx1">
                    <a:lumMod val="75000"/>
                    <a:lumOff val="25000"/>
                  </a:schemeClr>
                </a:solidFill>
                <a:latin typeface="Century Gothic" panose="020B0502020202020204" pitchFamily="34" charset="0"/>
              </a:rPr>
              <a:t>)</a:t>
            </a:r>
          </a:p>
        </p:txBody>
      </p:sp>
      <p:sp>
        <p:nvSpPr>
          <p:cNvPr id="10" name="TextBox 9">
            <a:extLst>
              <a:ext uri="{FF2B5EF4-FFF2-40B4-BE49-F238E27FC236}">
                <a16:creationId xmlns:a16="http://schemas.microsoft.com/office/drawing/2014/main" id="{2B5A6B6C-67FC-4348-B027-63C71DA2B39D}"/>
              </a:ext>
            </a:extLst>
          </p:cNvPr>
          <p:cNvSpPr txBox="1"/>
          <p:nvPr/>
        </p:nvSpPr>
        <p:spPr>
          <a:xfrm>
            <a:off x="4570153" y="5713643"/>
            <a:ext cx="1525847"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Time (days)</a:t>
            </a:r>
            <a:r>
              <a:rPr lang="en-US">
                <a:solidFill>
                  <a:schemeClr val="tx1">
                    <a:lumMod val="75000"/>
                    <a:lumOff val="25000"/>
                  </a:schemeClr>
                </a:solidFill>
              </a:rPr>
              <a:t> </a:t>
            </a:r>
          </a:p>
        </p:txBody>
      </p:sp>
      <p:sp>
        <p:nvSpPr>
          <p:cNvPr id="11" name="TextBox 10">
            <a:extLst>
              <a:ext uri="{FF2B5EF4-FFF2-40B4-BE49-F238E27FC236}">
                <a16:creationId xmlns:a16="http://schemas.microsoft.com/office/drawing/2014/main" id="{10C152B9-4C14-FE4B-8E8F-B848671E23F2}"/>
              </a:ext>
            </a:extLst>
          </p:cNvPr>
          <p:cNvSpPr txBox="1"/>
          <p:nvPr/>
        </p:nvSpPr>
        <p:spPr>
          <a:xfrm>
            <a:off x="2355112" y="1604700"/>
            <a:ext cx="9265388" cy="384721"/>
          </a:xfrm>
          <a:prstGeom prst="rect">
            <a:avLst/>
          </a:prstGeom>
          <a:noFill/>
        </p:spPr>
        <p:txBody>
          <a:bodyPr wrap="square" rtlCol="0">
            <a:spAutoFit/>
          </a:bodyPr>
          <a:lstStyle/>
          <a:p>
            <a:r>
              <a:rPr lang="en-US" sz="1900">
                <a:solidFill>
                  <a:schemeClr val="tx1">
                    <a:lumMod val="75000"/>
                    <a:lumOff val="25000"/>
                  </a:schemeClr>
                </a:solidFill>
                <a:latin typeface="Century Gothic" panose="020B0502020202020204" pitchFamily="34" charset="0"/>
              </a:rPr>
              <a:t>Nitrogen dioxide (NO</a:t>
            </a:r>
            <a:r>
              <a:rPr lang="en-US" sz="1900" baseline="-25000">
                <a:solidFill>
                  <a:schemeClr val="tx1">
                    <a:lumMod val="75000"/>
                    <a:lumOff val="25000"/>
                  </a:schemeClr>
                </a:solidFill>
                <a:latin typeface="Century Gothic" panose="020B0502020202020204" pitchFamily="34" charset="0"/>
              </a:rPr>
              <a:t>2</a:t>
            </a:r>
            <a:r>
              <a:rPr lang="en-US" sz="1900">
                <a:solidFill>
                  <a:schemeClr val="tx1">
                    <a:lumMod val="75000"/>
                    <a:lumOff val="25000"/>
                  </a:schemeClr>
                </a:solidFill>
                <a:latin typeface="Century Gothic" panose="020B0502020202020204" pitchFamily="34" charset="0"/>
              </a:rPr>
              <a:t>) Levels for 2019 Fire Season</a:t>
            </a:r>
          </a:p>
        </p:txBody>
      </p:sp>
      <p:sp>
        <p:nvSpPr>
          <p:cNvPr id="12" name="TextBox 11">
            <a:extLst>
              <a:ext uri="{FF2B5EF4-FFF2-40B4-BE49-F238E27FC236}">
                <a16:creationId xmlns:a16="http://schemas.microsoft.com/office/drawing/2014/main" id="{E22FAD4A-D0EE-7146-A3F3-13606B6DE441}"/>
              </a:ext>
            </a:extLst>
          </p:cNvPr>
          <p:cNvSpPr txBox="1"/>
          <p:nvPr/>
        </p:nvSpPr>
        <p:spPr>
          <a:xfrm>
            <a:off x="4140990" y="3552544"/>
            <a:ext cx="2767413"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Williams Flats Fire</a:t>
            </a:r>
          </a:p>
        </p:txBody>
      </p:sp>
      <p:cxnSp>
        <p:nvCxnSpPr>
          <p:cNvPr id="14" name="Straight Arrow Connector 13">
            <a:extLst>
              <a:ext uri="{FF2B5EF4-FFF2-40B4-BE49-F238E27FC236}">
                <a16:creationId xmlns:a16="http://schemas.microsoft.com/office/drawing/2014/main" id="{5D33BAA1-0167-D64A-9E35-0FCC4EE69C49}"/>
              </a:ext>
            </a:extLst>
          </p:cNvPr>
          <p:cNvCxnSpPr>
            <a:cxnSpLocks/>
          </p:cNvCxnSpPr>
          <p:nvPr/>
        </p:nvCxnSpPr>
        <p:spPr>
          <a:xfrm flipH="1" flipV="1">
            <a:off x="3691257" y="3460813"/>
            <a:ext cx="413383" cy="123939"/>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17" name="Graphic 16" descr="Fire">
            <a:extLst>
              <a:ext uri="{FF2B5EF4-FFF2-40B4-BE49-F238E27FC236}">
                <a16:creationId xmlns:a16="http://schemas.microsoft.com/office/drawing/2014/main" id="{AD468D19-44D1-DE42-B469-5238F46FBBA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6000" y="3460813"/>
            <a:ext cx="413383" cy="413383"/>
          </a:xfrm>
          <a:prstGeom prst="rect">
            <a:avLst/>
          </a:prstGeom>
        </p:spPr>
      </p:pic>
      <p:pic>
        <p:nvPicPr>
          <p:cNvPr id="18" name="Picture 17" descr="A close up of a logo&#10;&#10;Description automatically generated">
            <a:extLst>
              <a:ext uri="{FF2B5EF4-FFF2-40B4-BE49-F238E27FC236}">
                <a16:creationId xmlns:a16="http://schemas.microsoft.com/office/drawing/2014/main" id="{AAE9CE0E-FEFB-714E-85E7-96E245FFB5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856" t="12601" r="7619" b="7698"/>
          <a:stretch/>
        </p:blipFill>
        <p:spPr>
          <a:xfrm>
            <a:off x="9110134" y="897496"/>
            <a:ext cx="2558544" cy="1690539"/>
          </a:xfrm>
          <a:prstGeom prst="rect">
            <a:avLst/>
          </a:prstGeom>
        </p:spPr>
      </p:pic>
      <p:pic>
        <p:nvPicPr>
          <p:cNvPr id="19" name="Graphic 18" descr="Fire">
            <a:extLst>
              <a:ext uri="{FF2B5EF4-FFF2-40B4-BE49-F238E27FC236}">
                <a16:creationId xmlns:a16="http://schemas.microsoft.com/office/drawing/2014/main" id="{D7DF0275-BC0F-AB45-A204-DF0F3C60C1B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68029" y="1208144"/>
            <a:ext cx="290481" cy="290481"/>
          </a:xfrm>
          <a:prstGeom prst="rect">
            <a:avLst/>
          </a:prstGeom>
        </p:spPr>
      </p:pic>
      <p:sp>
        <p:nvSpPr>
          <p:cNvPr id="21" name="TextBox 20">
            <a:extLst>
              <a:ext uri="{FF2B5EF4-FFF2-40B4-BE49-F238E27FC236}">
                <a16:creationId xmlns:a16="http://schemas.microsoft.com/office/drawing/2014/main" id="{67E8D625-9E63-AF4F-A1B7-9604E60FFB8D}"/>
              </a:ext>
            </a:extLst>
          </p:cNvPr>
          <p:cNvSpPr txBox="1"/>
          <p:nvPr/>
        </p:nvSpPr>
        <p:spPr>
          <a:xfrm>
            <a:off x="10266087" y="1535816"/>
            <a:ext cx="812800"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WA</a:t>
            </a:r>
          </a:p>
        </p:txBody>
      </p:sp>
    </p:spTree>
    <p:extLst>
      <p:ext uri="{BB962C8B-B14F-4D97-AF65-F5344CB8AC3E}">
        <p14:creationId xmlns:p14="http://schemas.microsoft.com/office/powerpoint/2010/main" val="2466957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buClr>
                <a:srgbClr val="C41F48"/>
              </a:buClr>
            </a:pPr>
            <a:r>
              <a:rPr lang="en-US" sz="4000" b="1">
                <a:solidFill>
                  <a:srgbClr val="904D99"/>
                </a:solidFill>
                <a:latin typeface="Century Gothic" panose="020F0302020204030204"/>
              </a:rPr>
              <a:t>GEE PHOENIX Errors and Limitations</a:t>
            </a:r>
          </a:p>
        </p:txBody>
      </p:sp>
      <p:sp>
        <p:nvSpPr>
          <p:cNvPr id="3" name="Text Placeholder 5"/>
          <p:cNvSpPr txBox="1">
            <a:spLocks/>
          </p:cNvSpPr>
          <p:nvPr/>
        </p:nvSpPr>
        <p:spPr>
          <a:xfrm>
            <a:off x="443856" y="1211574"/>
            <a:ext cx="4212811" cy="4555093"/>
          </a:xfrm>
          <a:prstGeom prst="rect">
            <a:avLst/>
          </a:prstGeom>
        </p:spPr>
        <p:txBody>
          <a:bodyPr wrap="square"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04D99"/>
              </a:buClr>
              <a:buFont typeface="Webdings" panose="05030102010509060703" pitchFamily="18" charset="2"/>
              <a:buChar char="4"/>
            </a:pPr>
            <a:r>
              <a:rPr lang="en-US" sz="2000">
                <a:solidFill>
                  <a:schemeClr val="tx1">
                    <a:lumMod val="75000"/>
                    <a:lumOff val="25000"/>
                  </a:schemeClr>
                </a:solidFill>
                <a:latin typeface="Century Gothic" panose="020F0302020204030204"/>
              </a:rPr>
              <a:t>Sentinel 5-P TROPOMI is a </a:t>
            </a:r>
            <a:r>
              <a:rPr lang="en-US" sz="2000" b="1">
                <a:solidFill>
                  <a:schemeClr val="tx1">
                    <a:lumMod val="75000"/>
                    <a:lumOff val="25000"/>
                  </a:schemeClr>
                </a:solidFill>
                <a:latin typeface="Century Gothic" panose="020F0302020204030204"/>
              </a:rPr>
              <a:t>new</a:t>
            </a:r>
            <a:r>
              <a:rPr lang="en-US" sz="2000">
                <a:solidFill>
                  <a:schemeClr val="tx1">
                    <a:lumMod val="75000"/>
                    <a:lumOff val="25000"/>
                  </a:schemeClr>
                </a:solidFill>
                <a:latin typeface="Century Gothic" panose="020F0302020204030204"/>
              </a:rPr>
              <a:t> sensor and therefore temporally limited</a:t>
            </a:r>
          </a:p>
          <a:p>
            <a:pPr lvl="1">
              <a:lnSpc>
                <a:spcPct val="100000"/>
              </a:lnSpc>
              <a:spcBef>
                <a:spcPts val="0"/>
              </a:spcBef>
              <a:spcAft>
                <a:spcPts val="600"/>
              </a:spcAft>
              <a:buClr>
                <a:srgbClr val="904D99"/>
              </a:buClr>
              <a:buFont typeface="Webdings" panose="05030102010509060703" pitchFamily="18" charset="2"/>
              <a:buChar char="4"/>
            </a:pPr>
            <a:r>
              <a:rPr lang="en-US" sz="1600">
                <a:solidFill>
                  <a:schemeClr val="tx1">
                    <a:lumMod val="75000"/>
                    <a:lumOff val="25000"/>
                  </a:schemeClr>
                </a:solidFill>
                <a:latin typeface="Century Gothic" panose="020F0302020204030204"/>
              </a:rPr>
              <a:t> Pollutant data does not date back more than </a:t>
            </a:r>
            <a:r>
              <a:rPr lang="en-US" sz="1600" b="1">
                <a:solidFill>
                  <a:schemeClr val="tx1">
                    <a:lumMod val="75000"/>
                    <a:lumOff val="25000"/>
                  </a:schemeClr>
                </a:solidFill>
                <a:latin typeface="Century Gothic" panose="020F0302020204030204"/>
              </a:rPr>
              <a:t>1.5 years</a:t>
            </a:r>
          </a:p>
          <a:p>
            <a:pPr lvl="1">
              <a:lnSpc>
                <a:spcPct val="100000"/>
              </a:lnSpc>
              <a:spcBef>
                <a:spcPts val="0"/>
              </a:spcBef>
              <a:spcAft>
                <a:spcPts val="600"/>
              </a:spcAft>
              <a:buClr>
                <a:srgbClr val="904D99"/>
              </a:buClr>
              <a:buFont typeface="Webdings" panose="05030102010509060703" pitchFamily="18" charset="2"/>
              <a:buChar char="4"/>
            </a:pPr>
            <a:r>
              <a:rPr lang="en-US" sz="1600" b="1">
                <a:solidFill>
                  <a:schemeClr val="tx1">
                    <a:lumMod val="75000"/>
                    <a:lumOff val="25000"/>
                  </a:schemeClr>
                </a:solidFill>
                <a:latin typeface="Century Gothic" panose="020F0302020204030204"/>
              </a:rPr>
              <a:t>Baseline</a:t>
            </a:r>
            <a:r>
              <a:rPr lang="en-US" sz="1600">
                <a:solidFill>
                  <a:schemeClr val="tx1">
                    <a:lumMod val="75000"/>
                    <a:lumOff val="25000"/>
                  </a:schemeClr>
                </a:solidFill>
                <a:latin typeface="Century Gothic" panose="020F0302020204030204"/>
              </a:rPr>
              <a:t> created over a short </a:t>
            </a:r>
            <a:r>
              <a:rPr lang="en-US" sz="1600" b="1">
                <a:solidFill>
                  <a:schemeClr val="tx1">
                    <a:lumMod val="75000"/>
                    <a:lumOff val="25000"/>
                  </a:schemeClr>
                </a:solidFill>
                <a:latin typeface="Century Gothic" panose="020F0302020204030204"/>
              </a:rPr>
              <a:t>2- year</a:t>
            </a:r>
            <a:r>
              <a:rPr lang="en-US" sz="1600">
                <a:solidFill>
                  <a:schemeClr val="tx1">
                    <a:lumMod val="75000"/>
                    <a:lumOff val="25000"/>
                  </a:schemeClr>
                </a:solidFill>
                <a:latin typeface="Century Gothic" panose="020F0302020204030204"/>
              </a:rPr>
              <a:t> time frame</a:t>
            </a:r>
          </a:p>
          <a:p>
            <a:pPr lvl="1">
              <a:lnSpc>
                <a:spcPct val="100000"/>
              </a:lnSpc>
              <a:spcBef>
                <a:spcPts val="0"/>
              </a:spcBef>
              <a:spcAft>
                <a:spcPts val="600"/>
              </a:spcAft>
              <a:buClr>
                <a:srgbClr val="904D99"/>
              </a:buClr>
              <a:buFont typeface="Webdings" panose="05030102010509060703" pitchFamily="18" charset="2"/>
              <a:buChar char="4"/>
            </a:pPr>
            <a:endParaRPr lang="en-US" sz="1600" b="1">
              <a:solidFill>
                <a:schemeClr val="tx1">
                  <a:lumMod val="75000"/>
                  <a:lumOff val="25000"/>
                </a:schemeClr>
              </a:solidFill>
              <a:latin typeface="Century Gothic" panose="020F0302020204030204"/>
            </a:endParaRPr>
          </a:p>
          <a:p>
            <a:pPr>
              <a:lnSpc>
                <a:spcPct val="100000"/>
              </a:lnSpc>
              <a:spcBef>
                <a:spcPts val="0"/>
              </a:spcBef>
              <a:spcAft>
                <a:spcPts val="600"/>
              </a:spcAft>
              <a:buClr>
                <a:srgbClr val="904D99"/>
              </a:buClr>
              <a:buFont typeface="Webdings" panose="05030102010509060703" pitchFamily="18" charset="2"/>
              <a:buChar char="4"/>
            </a:pPr>
            <a:r>
              <a:rPr lang="en-US" sz="2000">
                <a:solidFill>
                  <a:schemeClr val="tx1">
                    <a:lumMod val="75000"/>
                    <a:lumOff val="25000"/>
                  </a:schemeClr>
                </a:solidFill>
                <a:latin typeface="Century Gothic" panose="020F0302020204030204"/>
              </a:rPr>
              <a:t>Some pollutant data are for the </a:t>
            </a:r>
            <a:r>
              <a:rPr lang="en-US" sz="2000" b="1">
                <a:solidFill>
                  <a:schemeClr val="tx1">
                    <a:lumMod val="75000"/>
                    <a:lumOff val="25000"/>
                  </a:schemeClr>
                </a:solidFill>
                <a:latin typeface="Century Gothic" panose="020F0302020204030204"/>
              </a:rPr>
              <a:t>total vertical </a:t>
            </a:r>
            <a:r>
              <a:rPr lang="en-US" sz="2000">
                <a:solidFill>
                  <a:schemeClr val="tx1">
                    <a:lumMod val="75000"/>
                    <a:lumOff val="25000"/>
                  </a:schemeClr>
                </a:solidFill>
                <a:latin typeface="Century Gothic" panose="020F0302020204030204"/>
              </a:rPr>
              <a:t>atmospheric column</a:t>
            </a:r>
          </a:p>
          <a:p>
            <a:pPr marL="0" indent="0">
              <a:lnSpc>
                <a:spcPct val="100000"/>
              </a:lnSpc>
              <a:spcBef>
                <a:spcPts val="0"/>
              </a:spcBef>
              <a:spcAft>
                <a:spcPts val="600"/>
              </a:spcAft>
              <a:buClr>
                <a:srgbClr val="904D99"/>
              </a:buClr>
              <a:buNone/>
            </a:pPr>
            <a:endParaRPr lang="en-US" sz="2000">
              <a:solidFill>
                <a:schemeClr val="tx1">
                  <a:lumMod val="75000"/>
                  <a:lumOff val="25000"/>
                </a:schemeClr>
              </a:solidFill>
              <a:latin typeface="Century Gothic" panose="020F0302020204030204"/>
            </a:endParaRPr>
          </a:p>
          <a:p>
            <a:pPr>
              <a:lnSpc>
                <a:spcPct val="100000"/>
              </a:lnSpc>
              <a:spcBef>
                <a:spcPts val="0"/>
              </a:spcBef>
              <a:spcAft>
                <a:spcPts val="600"/>
              </a:spcAft>
              <a:buClr>
                <a:srgbClr val="904D99"/>
              </a:buClr>
              <a:buFont typeface="Webdings" panose="05030102010509060703" pitchFamily="18" charset="2"/>
              <a:buChar char="4"/>
            </a:pPr>
            <a:r>
              <a:rPr lang="en-US" sz="2000">
                <a:solidFill>
                  <a:schemeClr val="tx1">
                    <a:lumMod val="75000"/>
                    <a:lumOff val="25000"/>
                  </a:schemeClr>
                </a:solidFill>
                <a:latin typeface="Century Gothic" panose="020F0302020204030204"/>
              </a:rPr>
              <a:t>Due to sensor paths there are </a:t>
            </a:r>
            <a:r>
              <a:rPr lang="en-US" sz="2000" b="1">
                <a:solidFill>
                  <a:schemeClr val="tx1">
                    <a:lumMod val="75000"/>
                    <a:lumOff val="25000"/>
                  </a:schemeClr>
                </a:solidFill>
                <a:latin typeface="Century Gothic" panose="020F0302020204030204"/>
              </a:rPr>
              <a:t>spatial gaps </a:t>
            </a:r>
            <a:r>
              <a:rPr lang="en-US" sz="2000">
                <a:solidFill>
                  <a:schemeClr val="tx1">
                    <a:lumMod val="75000"/>
                    <a:lumOff val="25000"/>
                  </a:schemeClr>
                </a:solidFill>
                <a:latin typeface="Century Gothic" panose="020F0302020204030204"/>
              </a:rPr>
              <a:t>in AOD data</a:t>
            </a:r>
          </a:p>
        </p:txBody>
      </p:sp>
      <p:pic>
        <p:nvPicPr>
          <p:cNvPr id="30" name="Picture 29" descr="A close up of a map&#10;&#10;Description automatically generated">
            <a:extLst>
              <a:ext uri="{FF2B5EF4-FFF2-40B4-BE49-F238E27FC236}">
                <a16:creationId xmlns:a16="http://schemas.microsoft.com/office/drawing/2014/main" id="{CC0B27B3-45B2-413D-A64D-0A5FE4BDD113}"/>
              </a:ext>
            </a:extLst>
          </p:cNvPr>
          <p:cNvPicPr>
            <a:picLocks noChangeAspect="1"/>
          </p:cNvPicPr>
          <p:nvPr/>
        </p:nvPicPr>
        <p:blipFill rotWithShape="1">
          <a:blip r:embed="rId3">
            <a:extLst>
              <a:ext uri="{28A0092B-C50C-407E-A947-70E740481C1C}">
                <a14:useLocalDpi xmlns:a14="http://schemas.microsoft.com/office/drawing/2010/main"/>
              </a:ext>
            </a:extLst>
          </a:blip>
          <a:srcRect t="1764" b="2116"/>
          <a:stretch/>
        </p:blipFill>
        <p:spPr>
          <a:xfrm>
            <a:off x="4656667" y="1751505"/>
            <a:ext cx="3765035" cy="3890728"/>
          </a:xfrm>
          <a:prstGeom prst="rect">
            <a:avLst/>
          </a:prstGeom>
        </p:spPr>
      </p:pic>
      <p:pic>
        <p:nvPicPr>
          <p:cNvPr id="32" name="Picture 31" descr="A close up of a logo&#10;&#10;Description automatically generated">
            <a:extLst>
              <a:ext uri="{FF2B5EF4-FFF2-40B4-BE49-F238E27FC236}">
                <a16:creationId xmlns:a16="http://schemas.microsoft.com/office/drawing/2014/main" id="{7E6CE0E6-E7D1-41F1-AB96-A2804552A2C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93669" y="2061152"/>
            <a:ext cx="3094850" cy="2735695"/>
          </a:xfrm>
          <a:prstGeom prst="rect">
            <a:avLst/>
          </a:prstGeom>
        </p:spPr>
      </p:pic>
      <p:sp>
        <p:nvSpPr>
          <p:cNvPr id="4" name="Rectangle 3">
            <a:extLst>
              <a:ext uri="{FF2B5EF4-FFF2-40B4-BE49-F238E27FC236}">
                <a16:creationId xmlns:a16="http://schemas.microsoft.com/office/drawing/2014/main" id="{3073E50A-42AE-4907-B93D-2B1173E8835E}"/>
              </a:ext>
            </a:extLst>
          </p:cNvPr>
          <p:cNvSpPr/>
          <p:nvPr/>
        </p:nvSpPr>
        <p:spPr>
          <a:xfrm>
            <a:off x="7910146" y="3894992"/>
            <a:ext cx="511556" cy="1650023"/>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DDEBFF9-AF26-45BD-8787-CFE88F40E2FC}"/>
              </a:ext>
            </a:extLst>
          </p:cNvPr>
          <p:cNvPicPr>
            <a:picLocks noChangeAspect="1"/>
          </p:cNvPicPr>
          <p:nvPr/>
        </p:nvPicPr>
        <p:blipFill>
          <a:blip r:embed="rId5"/>
          <a:stretch>
            <a:fillRect/>
          </a:stretch>
        </p:blipFill>
        <p:spPr>
          <a:xfrm>
            <a:off x="8176182" y="4106008"/>
            <a:ext cx="141480" cy="1402774"/>
          </a:xfrm>
          <a:prstGeom prst="rect">
            <a:avLst/>
          </a:prstGeom>
        </p:spPr>
      </p:pic>
      <p:sp>
        <p:nvSpPr>
          <p:cNvPr id="6" name="TextBox 5">
            <a:extLst>
              <a:ext uri="{FF2B5EF4-FFF2-40B4-BE49-F238E27FC236}">
                <a16:creationId xmlns:a16="http://schemas.microsoft.com/office/drawing/2014/main" id="{F3E6F1B7-3B8A-42B3-A014-9B8A0D8186E8}"/>
              </a:ext>
            </a:extLst>
          </p:cNvPr>
          <p:cNvSpPr txBox="1"/>
          <p:nvPr/>
        </p:nvSpPr>
        <p:spPr>
          <a:xfrm>
            <a:off x="7866528" y="5201667"/>
            <a:ext cx="269626" cy="276999"/>
          </a:xfrm>
          <a:prstGeom prst="rect">
            <a:avLst/>
          </a:prstGeom>
          <a:noFill/>
        </p:spPr>
        <p:txBody>
          <a:bodyPr wrap="none" rtlCol="0">
            <a:spAutoFit/>
          </a:bodyPr>
          <a:lstStyle/>
          <a:p>
            <a:r>
              <a:rPr lang="en-US" sz="1200">
                <a:latin typeface="Century Gothic" panose="020B0502020202020204" pitchFamily="34" charset="0"/>
              </a:rPr>
              <a:t>0</a:t>
            </a:r>
          </a:p>
        </p:txBody>
      </p:sp>
      <p:sp>
        <p:nvSpPr>
          <p:cNvPr id="9" name="TextBox 8">
            <a:extLst>
              <a:ext uri="{FF2B5EF4-FFF2-40B4-BE49-F238E27FC236}">
                <a16:creationId xmlns:a16="http://schemas.microsoft.com/office/drawing/2014/main" id="{285217E9-DA8A-4CF9-B2DF-4578AC9131DB}"/>
              </a:ext>
            </a:extLst>
          </p:cNvPr>
          <p:cNvSpPr txBox="1"/>
          <p:nvPr/>
        </p:nvSpPr>
        <p:spPr>
          <a:xfrm>
            <a:off x="7849929" y="4040499"/>
            <a:ext cx="354584" cy="276999"/>
          </a:xfrm>
          <a:prstGeom prst="rect">
            <a:avLst/>
          </a:prstGeom>
          <a:noFill/>
        </p:spPr>
        <p:txBody>
          <a:bodyPr wrap="none" rtlCol="0">
            <a:spAutoFit/>
          </a:bodyPr>
          <a:lstStyle/>
          <a:p>
            <a:r>
              <a:rPr lang="en-US" sz="1200">
                <a:latin typeface="Century Gothic" panose="020B0502020202020204" pitchFamily="34" charset="0"/>
              </a:rPr>
              <a:t>50</a:t>
            </a:r>
            <a:endParaRPr lang="en-US" sz="1600">
              <a:latin typeface="Century Gothic" panose="020B0502020202020204" pitchFamily="34" charset="0"/>
            </a:endParaRPr>
          </a:p>
        </p:txBody>
      </p:sp>
      <p:sp>
        <p:nvSpPr>
          <p:cNvPr id="10" name="TextBox 9">
            <a:extLst>
              <a:ext uri="{FF2B5EF4-FFF2-40B4-BE49-F238E27FC236}">
                <a16:creationId xmlns:a16="http://schemas.microsoft.com/office/drawing/2014/main" id="{0AF5959D-874E-42B1-B147-52CC36ECBF7D}"/>
              </a:ext>
            </a:extLst>
          </p:cNvPr>
          <p:cNvSpPr txBox="1"/>
          <p:nvPr/>
        </p:nvSpPr>
        <p:spPr>
          <a:xfrm>
            <a:off x="7849929" y="3868314"/>
            <a:ext cx="723557" cy="261610"/>
          </a:xfrm>
          <a:prstGeom prst="rect">
            <a:avLst/>
          </a:prstGeom>
          <a:noFill/>
        </p:spPr>
        <p:txBody>
          <a:bodyPr wrap="square" rtlCol="0">
            <a:spAutoFit/>
          </a:bodyPr>
          <a:lstStyle/>
          <a:p>
            <a:r>
              <a:rPr lang="el-GR" sz="1100">
                <a:latin typeface="Century Gothic" panose="020B0502020202020204" pitchFamily="34" charset="0"/>
                <a:cs typeface="Calibri" panose="020F0502020204030204" pitchFamily="34" charset="0"/>
              </a:rPr>
              <a:t>Δ</a:t>
            </a:r>
            <a:r>
              <a:rPr lang="en-US" sz="1100">
                <a:latin typeface="Century Gothic" panose="020B0502020202020204" pitchFamily="34" charset="0"/>
              </a:rPr>
              <a:t> AOD</a:t>
            </a:r>
          </a:p>
        </p:txBody>
      </p:sp>
      <p:sp>
        <p:nvSpPr>
          <p:cNvPr id="11" name="Rectangle 10">
            <a:extLst>
              <a:ext uri="{FF2B5EF4-FFF2-40B4-BE49-F238E27FC236}">
                <a16:creationId xmlns:a16="http://schemas.microsoft.com/office/drawing/2014/main" id="{C4DC4FC6-1ABA-4E01-9B9D-95761B79E3DA}"/>
              </a:ext>
            </a:extLst>
          </p:cNvPr>
          <p:cNvSpPr/>
          <p:nvPr/>
        </p:nvSpPr>
        <p:spPr>
          <a:xfrm>
            <a:off x="10640247" y="2130852"/>
            <a:ext cx="889260" cy="2596296"/>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63E501A-D8AC-41D8-B61B-FF9CA7A8C24A}"/>
              </a:ext>
            </a:extLst>
          </p:cNvPr>
          <p:cNvSpPr txBox="1"/>
          <p:nvPr/>
        </p:nvSpPr>
        <p:spPr>
          <a:xfrm>
            <a:off x="10833227" y="4402880"/>
            <a:ext cx="522309" cy="276999"/>
          </a:xfrm>
          <a:prstGeom prst="rect">
            <a:avLst/>
          </a:prstGeom>
          <a:noFill/>
        </p:spPr>
        <p:txBody>
          <a:bodyPr wrap="square" rtlCol="0">
            <a:spAutoFit/>
          </a:bodyPr>
          <a:lstStyle/>
          <a:p>
            <a:r>
              <a:rPr lang="en-US" sz="1200">
                <a:latin typeface="Century Gothic" panose="020B0502020202020204" pitchFamily="34" charset="0"/>
              </a:rPr>
              <a:t>0</a:t>
            </a:r>
          </a:p>
        </p:txBody>
      </p:sp>
      <p:sp>
        <p:nvSpPr>
          <p:cNvPr id="14" name="TextBox 13">
            <a:extLst>
              <a:ext uri="{FF2B5EF4-FFF2-40B4-BE49-F238E27FC236}">
                <a16:creationId xmlns:a16="http://schemas.microsoft.com/office/drawing/2014/main" id="{82598F9A-054D-4083-B9EF-7CFA73B976B3}"/>
              </a:ext>
            </a:extLst>
          </p:cNvPr>
          <p:cNvSpPr txBox="1"/>
          <p:nvPr/>
        </p:nvSpPr>
        <p:spPr>
          <a:xfrm>
            <a:off x="10650342" y="2455120"/>
            <a:ext cx="889260" cy="276999"/>
          </a:xfrm>
          <a:prstGeom prst="rect">
            <a:avLst/>
          </a:prstGeom>
          <a:noFill/>
        </p:spPr>
        <p:txBody>
          <a:bodyPr wrap="square" rtlCol="0">
            <a:spAutoFit/>
          </a:bodyPr>
          <a:lstStyle/>
          <a:p>
            <a:r>
              <a:rPr lang="en-US" sz="1200">
                <a:latin typeface="Century Gothic" panose="020B0502020202020204" pitchFamily="34" charset="0"/>
              </a:rPr>
              <a:t>0.00028</a:t>
            </a:r>
            <a:endParaRPr lang="en-US" sz="1600">
              <a:latin typeface="Century Gothic" panose="020B0502020202020204" pitchFamily="34" charset="0"/>
            </a:endParaRPr>
          </a:p>
        </p:txBody>
      </p:sp>
      <p:sp>
        <p:nvSpPr>
          <p:cNvPr id="15" name="TextBox 14">
            <a:extLst>
              <a:ext uri="{FF2B5EF4-FFF2-40B4-BE49-F238E27FC236}">
                <a16:creationId xmlns:a16="http://schemas.microsoft.com/office/drawing/2014/main" id="{6D12BF95-35D0-48D1-9B9C-DF7AAFDCB717}"/>
              </a:ext>
            </a:extLst>
          </p:cNvPr>
          <p:cNvSpPr txBox="1"/>
          <p:nvPr/>
        </p:nvSpPr>
        <p:spPr>
          <a:xfrm>
            <a:off x="10621898" y="2108320"/>
            <a:ext cx="1551753" cy="276999"/>
          </a:xfrm>
          <a:prstGeom prst="rect">
            <a:avLst/>
          </a:prstGeom>
          <a:noFill/>
        </p:spPr>
        <p:txBody>
          <a:bodyPr wrap="square" rtlCol="0">
            <a:spAutoFit/>
          </a:bodyPr>
          <a:lstStyle/>
          <a:p>
            <a:r>
              <a:rPr lang="el-GR" sz="1200">
                <a:latin typeface="Century Gothic" panose="020B0502020202020204" pitchFamily="34" charset="0"/>
                <a:cs typeface="Calibri" panose="020F0502020204030204" pitchFamily="34" charset="0"/>
              </a:rPr>
              <a:t>Δ</a:t>
            </a:r>
            <a:r>
              <a:rPr lang="en-US" sz="1200">
                <a:latin typeface="Century Gothic" panose="020B0502020202020204" pitchFamily="34" charset="0"/>
              </a:rPr>
              <a:t> HCHO</a:t>
            </a:r>
          </a:p>
        </p:txBody>
      </p:sp>
      <p:pic>
        <p:nvPicPr>
          <p:cNvPr id="7" name="Picture 6">
            <a:extLst>
              <a:ext uri="{FF2B5EF4-FFF2-40B4-BE49-F238E27FC236}">
                <a16:creationId xmlns:a16="http://schemas.microsoft.com/office/drawing/2014/main" id="{C799D8F0-ED5F-4362-AD16-F3E4D82C4FA6}"/>
              </a:ext>
            </a:extLst>
          </p:cNvPr>
          <p:cNvPicPr>
            <a:picLocks noChangeAspect="1"/>
          </p:cNvPicPr>
          <p:nvPr/>
        </p:nvPicPr>
        <p:blipFill>
          <a:blip r:embed="rId6"/>
          <a:stretch>
            <a:fillRect/>
          </a:stretch>
        </p:blipFill>
        <p:spPr>
          <a:xfrm>
            <a:off x="11130427" y="2701810"/>
            <a:ext cx="267348" cy="1904425"/>
          </a:xfrm>
          <a:prstGeom prst="rect">
            <a:avLst/>
          </a:prstGeom>
        </p:spPr>
      </p:pic>
      <p:sp>
        <p:nvSpPr>
          <p:cNvPr id="12" name="Rectangle 11">
            <a:extLst>
              <a:ext uri="{FF2B5EF4-FFF2-40B4-BE49-F238E27FC236}">
                <a16:creationId xmlns:a16="http://schemas.microsoft.com/office/drawing/2014/main" id="{51017EB0-85D2-EE4C-9FA3-53B5FA9761CC}"/>
              </a:ext>
            </a:extLst>
          </p:cNvPr>
          <p:cNvSpPr/>
          <p:nvPr/>
        </p:nvSpPr>
        <p:spPr>
          <a:xfrm>
            <a:off x="8806621" y="4807395"/>
            <a:ext cx="2468946" cy="338554"/>
          </a:xfrm>
          <a:prstGeom prst="rect">
            <a:avLst/>
          </a:prstGeom>
        </p:spPr>
        <p:txBody>
          <a:bodyPr wrap="none">
            <a:spAutoFit/>
          </a:bodyPr>
          <a:lstStyle/>
          <a:p>
            <a:r>
              <a:rPr lang="en-US" sz="1600">
                <a:solidFill>
                  <a:schemeClr val="tx1">
                    <a:lumMod val="75000"/>
                    <a:lumOff val="25000"/>
                  </a:schemeClr>
                </a:solidFill>
                <a:latin typeface="Century Gothic" panose="020B0502020202020204" pitchFamily="34" charset="0"/>
              </a:rPr>
              <a:t>Formaldehyde (HCHO)</a:t>
            </a:r>
            <a:endParaRPr lang="en-US" sz="1600">
              <a:solidFill>
                <a:schemeClr val="tx1">
                  <a:lumMod val="75000"/>
                  <a:lumOff val="25000"/>
                </a:schemeClr>
              </a:solidFill>
            </a:endParaRPr>
          </a:p>
        </p:txBody>
      </p:sp>
      <p:sp>
        <p:nvSpPr>
          <p:cNvPr id="16" name="TextBox 15">
            <a:extLst>
              <a:ext uri="{FF2B5EF4-FFF2-40B4-BE49-F238E27FC236}">
                <a16:creationId xmlns:a16="http://schemas.microsoft.com/office/drawing/2014/main" id="{93468500-E343-294F-A7CA-136791416165}"/>
              </a:ext>
            </a:extLst>
          </p:cNvPr>
          <p:cNvSpPr txBox="1"/>
          <p:nvPr/>
        </p:nvSpPr>
        <p:spPr>
          <a:xfrm>
            <a:off x="5005849" y="5647941"/>
            <a:ext cx="3311813"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Aerosol Optical Depth (AOD)</a:t>
            </a:r>
          </a:p>
        </p:txBody>
      </p:sp>
    </p:spTree>
    <p:extLst>
      <p:ext uri="{BB962C8B-B14F-4D97-AF65-F5344CB8AC3E}">
        <p14:creationId xmlns:p14="http://schemas.microsoft.com/office/powerpoint/2010/main" val="1735260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hoto, colorful, covered, table&#10;&#10;Description automatically generated">
            <a:extLst>
              <a:ext uri="{FF2B5EF4-FFF2-40B4-BE49-F238E27FC236}">
                <a16:creationId xmlns:a16="http://schemas.microsoft.com/office/drawing/2014/main" id="{66C3AB3B-1B30-4A0A-9913-4B669FFB6CF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1301" y="822696"/>
            <a:ext cx="10235800" cy="5757637"/>
          </a:xfrm>
          <a:prstGeom prst="rect">
            <a:avLst/>
          </a:prstGeom>
        </p:spPr>
      </p:pic>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a:solidFill>
                  <a:srgbClr val="904D99"/>
                </a:solidFill>
                <a:latin typeface="Century Gothic" panose="020F0302020204030204"/>
              </a:rPr>
              <a:t>Case Study: August 6, 2018 Fire Event</a:t>
            </a:r>
          </a:p>
        </p:txBody>
      </p:sp>
      <p:sp>
        <p:nvSpPr>
          <p:cNvPr id="12" name="Rectangle 11">
            <a:extLst>
              <a:ext uri="{FF2B5EF4-FFF2-40B4-BE49-F238E27FC236}">
                <a16:creationId xmlns:a16="http://schemas.microsoft.com/office/drawing/2014/main" id="{B7302B25-BDB6-484B-8400-B116C09C7F33}"/>
              </a:ext>
            </a:extLst>
          </p:cNvPr>
          <p:cNvSpPr/>
          <p:nvPr/>
        </p:nvSpPr>
        <p:spPr>
          <a:xfrm>
            <a:off x="9636444" y="1935879"/>
            <a:ext cx="1366837" cy="1671637"/>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16C0DCD-DC5B-49F5-9938-C2CC178DD140}"/>
              </a:ext>
            </a:extLst>
          </p:cNvPr>
          <p:cNvPicPr>
            <a:picLocks noChangeAspect="1"/>
          </p:cNvPicPr>
          <p:nvPr/>
        </p:nvPicPr>
        <p:blipFill>
          <a:blip r:embed="rId4"/>
          <a:stretch>
            <a:fillRect/>
          </a:stretch>
        </p:blipFill>
        <p:spPr>
          <a:xfrm flipH="1">
            <a:off x="9703127" y="2335928"/>
            <a:ext cx="359801" cy="1209675"/>
          </a:xfrm>
          <a:prstGeom prst="rect">
            <a:avLst/>
          </a:prstGeom>
        </p:spPr>
      </p:pic>
      <p:sp>
        <p:nvSpPr>
          <p:cNvPr id="13" name="TextBox 12">
            <a:extLst>
              <a:ext uri="{FF2B5EF4-FFF2-40B4-BE49-F238E27FC236}">
                <a16:creationId xmlns:a16="http://schemas.microsoft.com/office/drawing/2014/main" id="{E196BD45-9849-4A8A-A710-7FB89CC05BB5}"/>
              </a:ext>
            </a:extLst>
          </p:cNvPr>
          <p:cNvSpPr txBox="1"/>
          <p:nvPr/>
        </p:nvSpPr>
        <p:spPr>
          <a:xfrm>
            <a:off x="9594880" y="1938273"/>
            <a:ext cx="1495922" cy="338554"/>
          </a:xfrm>
          <a:prstGeom prst="rect">
            <a:avLst/>
          </a:prstGeom>
          <a:noFill/>
        </p:spPr>
        <p:txBody>
          <a:bodyPr wrap="none" rtlCol="0" anchor="t">
            <a:spAutoFit/>
          </a:bodyPr>
          <a:lstStyle/>
          <a:p>
            <a:r>
              <a:rPr lang="en-US" sz="1600" b="1">
                <a:latin typeface="Century Gothic"/>
              </a:rPr>
              <a:t>Plume Height</a:t>
            </a:r>
          </a:p>
        </p:txBody>
      </p:sp>
      <p:sp>
        <p:nvSpPr>
          <p:cNvPr id="14" name="TextBox 13">
            <a:extLst>
              <a:ext uri="{FF2B5EF4-FFF2-40B4-BE49-F238E27FC236}">
                <a16:creationId xmlns:a16="http://schemas.microsoft.com/office/drawing/2014/main" id="{B0544300-FF9B-45C3-928F-5F9F1E36043B}"/>
              </a:ext>
            </a:extLst>
          </p:cNvPr>
          <p:cNvSpPr txBox="1"/>
          <p:nvPr/>
        </p:nvSpPr>
        <p:spPr>
          <a:xfrm>
            <a:off x="10081901" y="2335928"/>
            <a:ext cx="824265" cy="307777"/>
          </a:xfrm>
          <a:prstGeom prst="rect">
            <a:avLst/>
          </a:prstGeom>
          <a:noFill/>
        </p:spPr>
        <p:txBody>
          <a:bodyPr wrap="none" rtlCol="0">
            <a:spAutoFit/>
          </a:bodyPr>
          <a:lstStyle/>
          <a:p>
            <a:r>
              <a:rPr lang="en-US" sz="1400" b="1">
                <a:latin typeface="Century Gothic" panose="020B0502020202020204" pitchFamily="34" charset="0"/>
              </a:rPr>
              <a:t>3,674</a:t>
            </a:r>
            <a:r>
              <a:rPr lang="en-US" sz="1400" b="1"/>
              <a:t> m</a:t>
            </a:r>
          </a:p>
        </p:txBody>
      </p:sp>
      <p:sp>
        <p:nvSpPr>
          <p:cNvPr id="15" name="TextBox 14">
            <a:extLst>
              <a:ext uri="{FF2B5EF4-FFF2-40B4-BE49-F238E27FC236}">
                <a16:creationId xmlns:a16="http://schemas.microsoft.com/office/drawing/2014/main" id="{ED620931-F2C3-467D-B5E4-60098C904F57}"/>
              </a:ext>
            </a:extLst>
          </p:cNvPr>
          <p:cNvSpPr txBox="1"/>
          <p:nvPr/>
        </p:nvSpPr>
        <p:spPr>
          <a:xfrm>
            <a:off x="10110638" y="3237826"/>
            <a:ext cx="856325" cy="307777"/>
          </a:xfrm>
          <a:prstGeom prst="rect">
            <a:avLst/>
          </a:prstGeom>
          <a:noFill/>
        </p:spPr>
        <p:txBody>
          <a:bodyPr wrap="none" rtlCol="0">
            <a:spAutoFit/>
          </a:bodyPr>
          <a:lstStyle/>
          <a:p>
            <a:r>
              <a:rPr lang="en-US" sz="1400" b="1">
                <a:latin typeface="Century Gothic" panose="020B0502020202020204" pitchFamily="34" charset="0"/>
              </a:rPr>
              <a:t>1,287 m</a:t>
            </a:r>
          </a:p>
        </p:txBody>
      </p:sp>
      <p:sp>
        <p:nvSpPr>
          <p:cNvPr id="16" name="Rectangle 15">
            <a:extLst>
              <a:ext uri="{FF2B5EF4-FFF2-40B4-BE49-F238E27FC236}">
                <a16:creationId xmlns:a16="http://schemas.microsoft.com/office/drawing/2014/main" id="{BE8CBCF2-C06A-44AE-AEE8-C893D2186582}"/>
              </a:ext>
            </a:extLst>
          </p:cNvPr>
          <p:cNvSpPr/>
          <p:nvPr/>
        </p:nvSpPr>
        <p:spPr>
          <a:xfrm>
            <a:off x="4476750" y="4778527"/>
            <a:ext cx="1447800" cy="1728788"/>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2F92C03-957F-4436-876E-DE0BBA847149}"/>
              </a:ext>
            </a:extLst>
          </p:cNvPr>
          <p:cNvSpPr txBox="1"/>
          <p:nvPr/>
        </p:nvSpPr>
        <p:spPr>
          <a:xfrm>
            <a:off x="4476750" y="4795610"/>
            <a:ext cx="1447800" cy="738664"/>
          </a:xfrm>
          <a:prstGeom prst="rect">
            <a:avLst/>
          </a:prstGeom>
          <a:noFill/>
        </p:spPr>
        <p:txBody>
          <a:bodyPr wrap="square" rtlCol="0">
            <a:spAutoFit/>
          </a:bodyPr>
          <a:lstStyle/>
          <a:p>
            <a:r>
              <a:rPr lang="en-US" sz="1400" b="1">
                <a:latin typeface="Century Gothic" panose="020B0502020202020204" pitchFamily="34" charset="0"/>
              </a:rPr>
              <a:t>Change of CO from 2-year baseline</a:t>
            </a:r>
            <a:endParaRPr lang="en-US" sz="1400" b="1"/>
          </a:p>
        </p:txBody>
      </p:sp>
      <p:sp>
        <p:nvSpPr>
          <p:cNvPr id="19" name="TextBox 18">
            <a:extLst>
              <a:ext uri="{FF2B5EF4-FFF2-40B4-BE49-F238E27FC236}">
                <a16:creationId xmlns:a16="http://schemas.microsoft.com/office/drawing/2014/main" id="{97A8C62C-3D47-4CC4-9B86-1BA5E5094364}"/>
              </a:ext>
            </a:extLst>
          </p:cNvPr>
          <p:cNvSpPr txBox="1"/>
          <p:nvPr/>
        </p:nvSpPr>
        <p:spPr>
          <a:xfrm>
            <a:off x="4918404" y="5505741"/>
            <a:ext cx="1082348" cy="276999"/>
          </a:xfrm>
          <a:prstGeom prst="rect">
            <a:avLst/>
          </a:prstGeom>
          <a:noFill/>
        </p:spPr>
        <p:txBody>
          <a:bodyPr wrap="none" rtlCol="0">
            <a:spAutoFit/>
          </a:bodyPr>
          <a:lstStyle/>
          <a:p>
            <a:r>
              <a:rPr lang="en-US" sz="1200" b="1">
                <a:latin typeface="Century Gothic" panose="020B0502020202020204" pitchFamily="34" charset="0"/>
              </a:rPr>
              <a:t>0.28 mol/m</a:t>
            </a:r>
            <a:r>
              <a:rPr lang="en-US" sz="1200" b="1" baseline="30000">
                <a:latin typeface="Century Gothic" panose="020B0502020202020204" pitchFamily="34" charset="0"/>
              </a:rPr>
              <a:t>2</a:t>
            </a:r>
            <a:endParaRPr lang="en-US" sz="1200" b="1" baseline="30000"/>
          </a:p>
        </p:txBody>
      </p:sp>
      <p:pic>
        <p:nvPicPr>
          <p:cNvPr id="24" name="Picture 23">
            <a:extLst>
              <a:ext uri="{FF2B5EF4-FFF2-40B4-BE49-F238E27FC236}">
                <a16:creationId xmlns:a16="http://schemas.microsoft.com/office/drawing/2014/main" id="{4B2D05AC-2CA5-490B-A359-99EF8BA6EB9D}"/>
              </a:ext>
            </a:extLst>
          </p:cNvPr>
          <p:cNvPicPr>
            <a:picLocks noChangeAspect="1"/>
          </p:cNvPicPr>
          <p:nvPr/>
        </p:nvPicPr>
        <p:blipFill>
          <a:blip r:embed="rId5"/>
          <a:stretch>
            <a:fillRect/>
          </a:stretch>
        </p:blipFill>
        <p:spPr>
          <a:xfrm>
            <a:off x="4522149" y="5504084"/>
            <a:ext cx="396255" cy="957437"/>
          </a:xfrm>
          <a:prstGeom prst="rect">
            <a:avLst/>
          </a:prstGeom>
        </p:spPr>
      </p:pic>
      <p:sp>
        <p:nvSpPr>
          <p:cNvPr id="25" name="TextBox 24">
            <a:extLst>
              <a:ext uri="{FF2B5EF4-FFF2-40B4-BE49-F238E27FC236}">
                <a16:creationId xmlns:a16="http://schemas.microsoft.com/office/drawing/2014/main" id="{0CF7BE3F-2D04-42CE-92BE-60C5781C53E9}"/>
              </a:ext>
            </a:extLst>
          </p:cNvPr>
          <p:cNvSpPr txBox="1"/>
          <p:nvPr/>
        </p:nvSpPr>
        <p:spPr>
          <a:xfrm>
            <a:off x="1855439" y="3022812"/>
            <a:ext cx="909510" cy="369332"/>
          </a:xfrm>
          <a:prstGeom prst="rect">
            <a:avLst/>
          </a:prstGeom>
          <a:noFill/>
        </p:spPr>
        <p:txBody>
          <a:bodyPr wrap="square" rtlCol="0">
            <a:spAutoFit/>
          </a:bodyPr>
          <a:lstStyle/>
          <a:p>
            <a:r>
              <a:rPr lang="en-US">
                <a:solidFill>
                  <a:schemeClr val="bg1"/>
                </a:solidFill>
                <a:latin typeface="Century Gothic" panose="020B0502020202020204" pitchFamily="34" charset="0"/>
              </a:rPr>
              <a:t>0</a:t>
            </a:r>
          </a:p>
        </p:txBody>
      </p:sp>
      <p:sp>
        <p:nvSpPr>
          <p:cNvPr id="26" name="TextBox 25">
            <a:extLst>
              <a:ext uri="{FF2B5EF4-FFF2-40B4-BE49-F238E27FC236}">
                <a16:creationId xmlns:a16="http://schemas.microsoft.com/office/drawing/2014/main" id="{D542D4B1-AAFD-4371-BB6D-61D85BAD72F5}"/>
              </a:ext>
            </a:extLst>
          </p:cNvPr>
          <p:cNvSpPr txBox="1"/>
          <p:nvPr/>
        </p:nvSpPr>
        <p:spPr>
          <a:xfrm>
            <a:off x="3085641" y="3053300"/>
            <a:ext cx="811713" cy="369332"/>
          </a:xfrm>
          <a:prstGeom prst="rect">
            <a:avLst/>
          </a:prstGeom>
          <a:noFill/>
        </p:spPr>
        <p:txBody>
          <a:bodyPr wrap="square" rtlCol="0">
            <a:spAutoFit/>
          </a:bodyPr>
          <a:lstStyle/>
          <a:p>
            <a:r>
              <a:rPr lang="en-US">
                <a:solidFill>
                  <a:schemeClr val="bg1"/>
                </a:solidFill>
                <a:latin typeface="Century Gothic" panose="020B0502020202020204" pitchFamily="34" charset="0"/>
              </a:rPr>
              <a:t>25</a:t>
            </a:r>
          </a:p>
        </p:txBody>
      </p:sp>
      <p:sp>
        <p:nvSpPr>
          <p:cNvPr id="27" name="TextBox 26">
            <a:extLst>
              <a:ext uri="{FF2B5EF4-FFF2-40B4-BE49-F238E27FC236}">
                <a16:creationId xmlns:a16="http://schemas.microsoft.com/office/drawing/2014/main" id="{24B72EE5-490D-4589-BCEB-512BEDD69961}"/>
              </a:ext>
            </a:extLst>
          </p:cNvPr>
          <p:cNvSpPr txBox="1"/>
          <p:nvPr/>
        </p:nvSpPr>
        <p:spPr>
          <a:xfrm>
            <a:off x="4271799" y="3022812"/>
            <a:ext cx="1569639" cy="369332"/>
          </a:xfrm>
          <a:prstGeom prst="rect">
            <a:avLst/>
          </a:prstGeom>
          <a:noFill/>
        </p:spPr>
        <p:txBody>
          <a:bodyPr wrap="square" rtlCol="0">
            <a:spAutoFit/>
          </a:bodyPr>
          <a:lstStyle/>
          <a:p>
            <a:r>
              <a:rPr lang="en-US">
                <a:solidFill>
                  <a:schemeClr val="bg1"/>
                </a:solidFill>
                <a:latin typeface="Century Gothic" panose="020B0502020202020204" pitchFamily="34" charset="0"/>
              </a:rPr>
              <a:t>50 miles</a:t>
            </a:r>
          </a:p>
        </p:txBody>
      </p:sp>
      <p:pic>
        <p:nvPicPr>
          <p:cNvPr id="28" name="Picture 5" descr="A close up of a logo&#10;&#10;Description automatically generated">
            <a:extLst>
              <a:ext uri="{FF2B5EF4-FFF2-40B4-BE49-F238E27FC236}">
                <a16:creationId xmlns:a16="http://schemas.microsoft.com/office/drawing/2014/main" id="{7BAB9785-9EC5-4A2A-995D-EF5CE44EC83D}"/>
              </a:ext>
            </a:extLst>
          </p:cNvPr>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a:off x="531619" y="2722735"/>
            <a:ext cx="482650" cy="706149"/>
          </a:xfrm>
          <a:prstGeom prst="rect">
            <a:avLst/>
          </a:prstGeom>
        </p:spPr>
      </p:pic>
      <p:sp>
        <p:nvSpPr>
          <p:cNvPr id="29" name="TextBox 28">
            <a:extLst>
              <a:ext uri="{FF2B5EF4-FFF2-40B4-BE49-F238E27FC236}">
                <a16:creationId xmlns:a16="http://schemas.microsoft.com/office/drawing/2014/main" id="{F56484E6-377B-4DC7-B25C-A4571BFE55D2}"/>
              </a:ext>
            </a:extLst>
          </p:cNvPr>
          <p:cNvSpPr txBox="1"/>
          <p:nvPr/>
        </p:nvSpPr>
        <p:spPr>
          <a:xfrm>
            <a:off x="627045" y="2607914"/>
            <a:ext cx="434937" cy="338554"/>
          </a:xfrm>
          <a:prstGeom prst="rect">
            <a:avLst/>
          </a:prstGeom>
          <a:noFill/>
        </p:spPr>
        <p:txBody>
          <a:bodyPr wrap="square" rtlCol="0">
            <a:spAutoFit/>
          </a:bodyPr>
          <a:lstStyle/>
          <a:p>
            <a:r>
              <a:rPr lang="en-US" sz="1600" b="1">
                <a:solidFill>
                  <a:schemeClr val="bg1"/>
                </a:solidFill>
                <a:latin typeface="Century Gothic" panose="020B0502020202020204" pitchFamily="34" charset="0"/>
              </a:rPr>
              <a:t>N</a:t>
            </a:r>
          </a:p>
        </p:txBody>
      </p:sp>
      <p:sp>
        <p:nvSpPr>
          <p:cNvPr id="30" name="TextBox 29">
            <a:extLst>
              <a:ext uri="{FF2B5EF4-FFF2-40B4-BE49-F238E27FC236}">
                <a16:creationId xmlns:a16="http://schemas.microsoft.com/office/drawing/2014/main" id="{C95CD7B8-F1EC-49F0-A4DC-8001A4F6128E}"/>
              </a:ext>
            </a:extLst>
          </p:cNvPr>
          <p:cNvSpPr txBox="1"/>
          <p:nvPr/>
        </p:nvSpPr>
        <p:spPr>
          <a:xfrm>
            <a:off x="4864513" y="6184522"/>
            <a:ext cx="1146468" cy="276999"/>
          </a:xfrm>
          <a:prstGeom prst="rect">
            <a:avLst/>
          </a:prstGeom>
          <a:noFill/>
        </p:spPr>
        <p:txBody>
          <a:bodyPr wrap="none" rtlCol="0">
            <a:spAutoFit/>
          </a:bodyPr>
          <a:lstStyle/>
          <a:p>
            <a:r>
              <a:rPr lang="en-US" sz="1200" b="1">
                <a:latin typeface="Century Gothic" panose="020B0502020202020204" pitchFamily="34" charset="0"/>
              </a:rPr>
              <a:t>-0.02 mol/m</a:t>
            </a:r>
            <a:r>
              <a:rPr lang="en-US" sz="1200" b="1" baseline="30000">
                <a:latin typeface="Century Gothic" panose="020B0502020202020204" pitchFamily="34" charset="0"/>
              </a:rPr>
              <a:t>2</a:t>
            </a:r>
            <a:endParaRPr lang="en-US" sz="1200" b="1" baseline="30000"/>
          </a:p>
        </p:txBody>
      </p:sp>
      <p:sp>
        <p:nvSpPr>
          <p:cNvPr id="31" name="Rectangle 30">
            <a:extLst>
              <a:ext uri="{FF2B5EF4-FFF2-40B4-BE49-F238E27FC236}">
                <a16:creationId xmlns:a16="http://schemas.microsoft.com/office/drawing/2014/main" id="{9AFFC0D1-2286-42FD-A203-C863B7F795E9}"/>
              </a:ext>
            </a:extLst>
          </p:cNvPr>
          <p:cNvSpPr/>
          <p:nvPr/>
        </p:nvSpPr>
        <p:spPr>
          <a:xfrm>
            <a:off x="9554169" y="4772457"/>
            <a:ext cx="1447800" cy="1728788"/>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34BEE281-156C-40BA-8BF4-6C03C35730E8}"/>
              </a:ext>
            </a:extLst>
          </p:cNvPr>
          <p:cNvSpPr txBox="1"/>
          <p:nvPr/>
        </p:nvSpPr>
        <p:spPr>
          <a:xfrm>
            <a:off x="9533851" y="4746282"/>
            <a:ext cx="1569397" cy="646331"/>
          </a:xfrm>
          <a:prstGeom prst="rect">
            <a:avLst/>
          </a:prstGeom>
          <a:noFill/>
        </p:spPr>
        <p:txBody>
          <a:bodyPr wrap="square" rtlCol="0">
            <a:spAutoFit/>
          </a:bodyPr>
          <a:lstStyle/>
          <a:p>
            <a:r>
              <a:rPr lang="en-US" sz="1200" b="1">
                <a:latin typeface="Century Gothic" panose="020B0502020202020204" pitchFamily="34" charset="0"/>
              </a:rPr>
              <a:t>Change of AOD from 2-year baseline (unitless) </a:t>
            </a:r>
            <a:endParaRPr lang="en-US" sz="1200" b="1"/>
          </a:p>
        </p:txBody>
      </p:sp>
      <p:pic>
        <p:nvPicPr>
          <p:cNvPr id="36" name="Picture 35">
            <a:extLst>
              <a:ext uri="{FF2B5EF4-FFF2-40B4-BE49-F238E27FC236}">
                <a16:creationId xmlns:a16="http://schemas.microsoft.com/office/drawing/2014/main" id="{F5576E86-09AD-4F9B-8445-BF8E9255354D}"/>
              </a:ext>
            </a:extLst>
          </p:cNvPr>
          <p:cNvPicPr>
            <a:picLocks noChangeAspect="1"/>
          </p:cNvPicPr>
          <p:nvPr/>
        </p:nvPicPr>
        <p:blipFill>
          <a:blip r:embed="rId8"/>
          <a:stretch>
            <a:fillRect/>
          </a:stretch>
        </p:blipFill>
        <p:spPr>
          <a:xfrm>
            <a:off x="9640982" y="5381153"/>
            <a:ext cx="420634" cy="1095581"/>
          </a:xfrm>
          <a:prstGeom prst="rect">
            <a:avLst/>
          </a:prstGeom>
        </p:spPr>
      </p:pic>
      <p:pic>
        <p:nvPicPr>
          <p:cNvPr id="33" name="Picture 5" descr="A close up of a logo&#10;&#10;Description automatically generated">
            <a:extLst>
              <a:ext uri="{FF2B5EF4-FFF2-40B4-BE49-F238E27FC236}">
                <a16:creationId xmlns:a16="http://schemas.microsoft.com/office/drawing/2014/main" id="{3E21D10E-B826-48D1-823A-A32B9E2579BC}"/>
              </a:ext>
            </a:extLst>
          </p:cNvPr>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a:off x="1019862" y="2872953"/>
            <a:ext cx="514885" cy="753311"/>
          </a:xfrm>
          <a:prstGeom prst="rect">
            <a:avLst/>
          </a:prstGeom>
        </p:spPr>
      </p:pic>
      <p:sp>
        <p:nvSpPr>
          <p:cNvPr id="34" name="TextBox 33">
            <a:extLst>
              <a:ext uri="{FF2B5EF4-FFF2-40B4-BE49-F238E27FC236}">
                <a16:creationId xmlns:a16="http://schemas.microsoft.com/office/drawing/2014/main" id="{AAB8BB7E-E127-42AB-9E85-3EC0E13A173E}"/>
              </a:ext>
            </a:extLst>
          </p:cNvPr>
          <p:cNvSpPr txBox="1"/>
          <p:nvPr/>
        </p:nvSpPr>
        <p:spPr>
          <a:xfrm>
            <a:off x="1103819" y="2771488"/>
            <a:ext cx="356325" cy="338554"/>
          </a:xfrm>
          <a:prstGeom prst="rect">
            <a:avLst/>
          </a:prstGeom>
          <a:noFill/>
        </p:spPr>
        <p:txBody>
          <a:bodyPr wrap="square" rtlCol="0">
            <a:spAutoFit/>
          </a:bodyPr>
          <a:lstStyle/>
          <a:p>
            <a:r>
              <a:rPr lang="en-US" sz="1600" b="1">
                <a:solidFill>
                  <a:schemeClr val="bg1"/>
                </a:solidFill>
                <a:latin typeface="Century Gothic" panose="020B0502020202020204" pitchFamily="34" charset="0"/>
              </a:rPr>
              <a:t>N</a:t>
            </a:r>
          </a:p>
        </p:txBody>
      </p:sp>
      <p:sp>
        <p:nvSpPr>
          <p:cNvPr id="35" name="TextBox 34">
            <a:extLst>
              <a:ext uri="{FF2B5EF4-FFF2-40B4-BE49-F238E27FC236}">
                <a16:creationId xmlns:a16="http://schemas.microsoft.com/office/drawing/2014/main" id="{D236A2DE-D7C1-4854-8C3D-79CB724F621E}"/>
              </a:ext>
            </a:extLst>
          </p:cNvPr>
          <p:cNvSpPr txBox="1"/>
          <p:nvPr/>
        </p:nvSpPr>
        <p:spPr>
          <a:xfrm>
            <a:off x="10101077" y="5307881"/>
            <a:ext cx="575799" cy="307777"/>
          </a:xfrm>
          <a:prstGeom prst="rect">
            <a:avLst/>
          </a:prstGeom>
          <a:noFill/>
        </p:spPr>
        <p:txBody>
          <a:bodyPr wrap="none" rtlCol="0">
            <a:spAutoFit/>
          </a:bodyPr>
          <a:lstStyle/>
          <a:p>
            <a:r>
              <a:rPr lang="en-US" sz="1400" b="1">
                <a:latin typeface="Century Gothic" panose="020B0502020202020204" pitchFamily="34" charset="0"/>
              </a:rPr>
              <a:t>High</a:t>
            </a:r>
            <a:endParaRPr lang="en-US" sz="1400" b="1"/>
          </a:p>
        </p:txBody>
      </p:sp>
      <p:sp>
        <p:nvSpPr>
          <p:cNvPr id="37" name="TextBox 36">
            <a:extLst>
              <a:ext uri="{FF2B5EF4-FFF2-40B4-BE49-F238E27FC236}">
                <a16:creationId xmlns:a16="http://schemas.microsoft.com/office/drawing/2014/main" id="{5B6D093D-BDC1-4459-A889-9329759595D3}"/>
              </a:ext>
            </a:extLst>
          </p:cNvPr>
          <p:cNvSpPr txBox="1"/>
          <p:nvPr/>
        </p:nvSpPr>
        <p:spPr>
          <a:xfrm>
            <a:off x="10129814" y="6209779"/>
            <a:ext cx="522900" cy="307777"/>
          </a:xfrm>
          <a:prstGeom prst="rect">
            <a:avLst/>
          </a:prstGeom>
          <a:noFill/>
        </p:spPr>
        <p:txBody>
          <a:bodyPr wrap="none" rtlCol="0">
            <a:spAutoFit/>
          </a:bodyPr>
          <a:lstStyle/>
          <a:p>
            <a:r>
              <a:rPr lang="en-US" sz="1400" b="1">
                <a:latin typeface="Century Gothic" panose="020B0502020202020204" pitchFamily="34" charset="0"/>
              </a:rPr>
              <a:t>Low</a:t>
            </a:r>
          </a:p>
        </p:txBody>
      </p:sp>
    </p:spTree>
    <p:extLst>
      <p:ext uri="{BB962C8B-B14F-4D97-AF65-F5344CB8AC3E}">
        <p14:creationId xmlns:p14="http://schemas.microsoft.com/office/powerpoint/2010/main" val="2237755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a:solidFill>
                  <a:srgbClr val="904D99"/>
                </a:solidFill>
                <a:latin typeface="Century Gothic" panose="020F0302020204030204"/>
              </a:rPr>
              <a:t>Conclusions</a:t>
            </a:r>
          </a:p>
        </p:txBody>
      </p:sp>
      <p:sp>
        <p:nvSpPr>
          <p:cNvPr id="4" name="Text Placeholder 2"/>
          <p:cNvSpPr txBox="1">
            <a:spLocks/>
          </p:cNvSpPr>
          <p:nvPr/>
        </p:nvSpPr>
        <p:spPr>
          <a:xfrm>
            <a:off x="5231219" y="1072324"/>
            <a:ext cx="6389281" cy="57392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04D99"/>
              </a:buClr>
              <a:buFont typeface="Webdings" panose="05030102010509060703" pitchFamily="18" charset="2"/>
              <a:buChar char="4"/>
            </a:pPr>
            <a:r>
              <a:rPr lang="en-US" sz="2400">
                <a:solidFill>
                  <a:schemeClr val="tx1">
                    <a:lumMod val="75000"/>
                    <a:lumOff val="25000"/>
                  </a:schemeClr>
                </a:solidFill>
                <a:latin typeface="Century Gothic" panose="020B0502020202020204" pitchFamily="34" charset="0"/>
              </a:rPr>
              <a:t>Satellite data can </a:t>
            </a:r>
            <a:r>
              <a:rPr lang="en-US" sz="2400" b="1">
                <a:solidFill>
                  <a:schemeClr val="tx1">
                    <a:lumMod val="75000"/>
                    <a:lumOff val="25000"/>
                  </a:schemeClr>
                </a:solidFill>
                <a:latin typeface="Century Gothic" panose="020B0502020202020204" pitchFamily="34" charset="0"/>
              </a:rPr>
              <a:t>successfully</a:t>
            </a:r>
            <a:r>
              <a:rPr lang="en-US" sz="2400">
                <a:solidFill>
                  <a:schemeClr val="tx1">
                    <a:lumMod val="75000"/>
                    <a:lumOff val="25000"/>
                  </a:schemeClr>
                </a:solidFill>
                <a:latin typeface="Century Gothic" panose="020B0502020202020204" pitchFamily="34" charset="0"/>
              </a:rPr>
              <a:t> visualize pollutants over </a:t>
            </a:r>
            <a:r>
              <a:rPr lang="en-US" sz="2400" b="1">
                <a:solidFill>
                  <a:schemeClr val="tx1">
                    <a:lumMod val="75000"/>
                    <a:lumOff val="25000"/>
                  </a:schemeClr>
                </a:solidFill>
                <a:latin typeface="Century Gothic" panose="020B0502020202020204" pitchFamily="34" charset="0"/>
              </a:rPr>
              <a:t>remote regions</a:t>
            </a:r>
            <a:r>
              <a:rPr lang="en-US" sz="2400">
                <a:solidFill>
                  <a:schemeClr val="tx1">
                    <a:lumMod val="75000"/>
                    <a:lumOff val="25000"/>
                  </a:schemeClr>
                </a:solidFill>
                <a:latin typeface="Century Gothic" panose="020B0502020202020204" pitchFamily="34" charset="0"/>
              </a:rPr>
              <a:t> that lack ground monitoring stations.</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400" b="1">
                <a:solidFill>
                  <a:schemeClr val="tx1">
                    <a:lumMod val="75000"/>
                    <a:lumOff val="25000"/>
                  </a:schemeClr>
                </a:solidFill>
                <a:latin typeface="Century Gothic" panose="020B0502020202020204" pitchFamily="34" charset="0"/>
              </a:rPr>
              <a:t>Changes in air quality </a:t>
            </a:r>
            <a:r>
              <a:rPr lang="en-US" sz="2400">
                <a:solidFill>
                  <a:schemeClr val="tx1">
                    <a:lumMod val="75000"/>
                    <a:lumOff val="25000"/>
                  </a:schemeClr>
                </a:solidFill>
                <a:latin typeface="Century Gothic" panose="020B0502020202020204" pitchFamily="34" charset="0"/>
              </a:rPr>
              <a:t>surrounding fires is captured in the PHOENIX tool.</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400">
                <a:solidFill>
                  <a:schemeClr val="tx1">
                    <a:lumMod val="75000"/>
                    <a:lumOff val="25000"/>
                  </a:schemeClr>
                </a:solidFill>
                <a:latin typeface="Century Gothic" panose="020B0502020202020204" pitchFamily="34" charset="0"/>
              </a:rPr>
              <a:t>There is </a:t>
            </a:r>
            <a:r>
              <a:rPr lang="en-US" sz="2400" b="1">
                <a:solidFill>
                  <a:schemeClr val="tx1">
                    <a:lumMod val="75000"/>
                    <a:lumOff val="25000"/>
                  </a:schemeClr>
                </a:solidFill>
                <a:latin typeface="Century Gothic" panose="020B0502020202020204" pitchFamily="34" charset="0"/>
              </a:rPr>
              <a:t>no regional</a:t>
            </a:r>
            <a:r>
              <a:rPr lang="en-US" sz="2400">
                <a:solidFill>
                  <a:schemeClr val="tx1">
                    <a:lumMod val="75000"/>
                    <a:lumOff val="25000"/>
                  </a:schemeClr>
                </a:solidFill>
                <a:latin typeface="Century Gothic" panose="020B0502020202020204" pitchFamily="34" charset="0"/>
              </a:rPr>
              <a:t>, statistical correlation between fire radiative power and plume height.​</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400">
                <a:solidFill>
                  <a:schemeClr val="tx1">
                    <a:lumMod val="75000"/>
                    <a:lumOff val="25000"/>
                  </a:schemeClr>
                </a:solidFill>
                <a:latin typeface="Century Gothic" panose="020B0502020202020204" pitchFamily="34" charset="0"/>
              </a:rPr>
              <a:t>A combination of the PHOENIX tool and MINX methodology allows for a more </a:t>
            </a:r>
            <a:r>
              <a:rPr lang="en-US" sz="2400" b="1">
                <a:solidFill>
                  <a:schemeClr val="tx1">
                    <a:lumMod val="75000"/>
                    <a:lumOff val="25000"/>
                  </a:schemeClr>
                </a:solidFill>
                <a:latin typeface="Century Gothic" panose="020B0502020202020204" pitchFamily="34" charset="0"/>
              </a:rPr>
              <a:t>effective</a:t>
            </a:r>
            <a:r>
              <a:rPr lang="en-US" sz="2400">
                <a:solidFill>
                  <a:schemeClr val="tx1">
                    <a:lumMod val="75000"/>
                    <a:lumOff val="25000"/>
                  </a:schemeClr>
                </a:solidFill>
                <a:latin typeface="Century Gothic" panose="020B0502020202020204" pitchFamily="34" charset="0"/>
              </a:rPr>
              <a:t> and </a:t>
            </a:r>
            <a:r>
              <a:rPr lang="en-US" sz="2400" b="1">
                <a:solidFill>
                  <a:schemeClr val="tx1">
                    <a:lumMod val="75000"/>
                    <a:lumOff val="25000"/>
                  </a:schemeClr>
                </a:solidFill>
                <a:latin typeface="Century Gothic" panose="020B0502020202020204" pitchFamily="34" charset="0"/>
              </a:rPr>
              <a:t>comprehensive</a:t>
            </a:r>
            <a:r>
              <a:rPr lang="en-US" sz="2400">
                <a:solidFill>
                  <a:schemeClr val="tx1">
                    <a:lumMod val="75000"/>
                    <a:lumOff val="25000"/>
                  </a:schemeClr>
                </a:solidFill>
                <a:latin typeface="Century Gothic" panose="020B0502020202020204" pitchFamily="34" charset="0"/>
              </a:rPr>
              <a:t> evaluation of wildfire smoke.</a:t>
            </a:r>
          </a:p>
          <a:p>
            <a:pPr marL="0" indent="0">
              <a:lnSpc>
                <a:spcPct val="100000"/>
              </a:lnSpc>
              <a:spcBef>
                <a:spcPts val="0"/>
              </a:spcBef>
              <a:spcAft>
                <a:spcPts val="600"/>
              </a:spcAft>
              <a:buClr>
                <a:srgbClr val="904D99"/>
              </a:buClr>
              <a:buNone/>
            </a:pPr>
            <a:endParaRPr lang="en-US" sz="2000">
              <a:solidFill>
                <a:schemeClr val="tx1">
                  <a:lumMod val="75000"/>
                  <a:lumOff val="25000"/>
                </a:schemeClr>
              </a:solidFill>
              <a:latin typeface="Century Gothic" panose="020F0302020204030204"/>
            </a:endParaRPr>
          </a:p>
          <a:p>
            <a:pPr marL="0" indent="0">
              <a:lnSpc>
                <a:spcPct val="100000"/>
              </a:lnSpc>
              <a:spcBef>
                <a:spcPts val="0"/>
              </a:spcBef>
              <a:spcAft>
                <a:spcPts val="600"/>
              </a:spcAft>
              <a:buClr>
                <a:srgbClr val="904D99"/>
              </a:buClr>
              <a:buNone/>
            </a:pPr>
            <a:endParaRPr lang="en-US" sz="2000" b="1">
              <a:solidFill>
                <a:schemeClr val="tx1">
                  <a:lumMod val="75000"/>
                  <a:lumOff val="25000"/>
                </a:schemeClr>
              </a:solidFill>
              <a:latin typeface="Century Gothic" panose="020F0302020204030204"/>
            </a:endParaRPr>
          </a:p>
        </p:txBody>
      </p:sp>
      <p:pic>
        <p:nvPicPr>
          <p:cNvPr id="2" name="Picture 4" descr="A large waterfall&#10;&#10;Description automatically generated">
            <a:extLst>
              <a:ext uri="{FF2B5EF4-FFF2-40B4-BE49-F238E27FC236}">
                <a16:creationId xmlns:a16="http://schemas.microsoft.com/office/drawing/2014/main" id="{CE45DBF1-C016-42B3-8D6B-574B6ACCCEA8}"/>
              </a:ext>
            </a:extLst>
          </p:cNvPr>
          <p:cNvPicPr>
            <a:picLocks noChangeAspect="1"/>
          </p:cNvPicPr>
          <p:nvPr/>
        </p:nvPicPr>
        <p:blipFill rotWithShape="1">
          <a:blip r:embed="rId3"/>
          <a:srcRect l="5920" r="27870"/>
          <a:stretch/>
        </p:blipFill>
        <p:spPr>
          <a:xfrm>
            <a:off x="495300" y="935810"/>
            <a:ext cx="4735919" cy="5565435"/>
          </a:xfrm>
          <a:prstGeom prst="roundRect">
            <a:avLst/>
          </a:prstGeom>
        </p:spPr>
      </p:pic>
      <p:sp>
        <p:nvSpPr>
          <p:cNvPr id="5" name="TextBox 4">
            <a:extLst>
              <a:ext uri="{FF2B5EF4-FFF2-40B4-BE49-F238E27FC236}">
                <a16:creationId xmlns:a16="http://schemas.microsoft.com/office/drawing/2014/main" id="{1B89AB0B-43A8-384E-AFDB-60C4838DEBC5}"/>
              </a:ext>
            </a:extLst>
          </p:cNvPr>
          <p:cNvSpPr txBox="1"/>
          <p:nvPr/>
        </p:nvSpPr>
        <p:spPr>
          <a:xfrm>
            <a:off x="1143177" y="6488932"/>
            <a:ext cx="3013444" cy="261610"/>
          </a:xfrm>
          <a:prstGeom prst="rect">
            <a:avLst/>
          </a:prstGeom>
          <a:noFill/>
        </p:spPr>
        <p:txBody>
          <a:bodyPr wrap="square" rtlCol="0">
            <a:spAutoFit/>
          </a:bodyPr>
          <a:lstStyle/>
          <a:p>
            <a:r>
              <a:rPr lang="en-US" sz="1100">
                <a:solidFill>
                  <a:schemeClr val="tx1">
                    <a:lumMod val="75000"/>
                    <a:lumOff val="25000"/>
                  </a:schemeClr>
                </a:solidFill>
                <a:latin typeface="Century Gothic" panose="020B0502020202020204" pitchFamily="34" charset="0"/>
              </a:rPr>
              <a:t>Image Source: NASA</a:t>
            </a:r>
          </a:p>
        </p:txBody>
      </p:sp>
    </p:spTree>
    <p:extLst>
      <p:ext uri="{BB962C8B-B14F-4D97-AF65-F5344CB8AC3E}">
        <p14:creationId xmlns:p14="http://schemas.microsoft.com/office/powerpoint/2010/main" val="3062694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699125-9EAD-46A1-BA33-2FF160712D1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115816" y="561082"/>
            <a:ext cx="8076184" cy="4965955"/>
          </a:xfrm>
          <a:prstGeom prst="rect">
            <a:avLst/>
          </a:prstGeom>
        </p:spPr>
      </p:pic>
      <p:sp>
        <p:nvSpPr>
          <p:cNvPr id="2" name="Title 4">
            <a:extLst>
              <a:ext uri="{FF2B5EF4-FFF2-40B4-BE49-F238E27FC236}">
                <a16:creationId xmlns:a16="http://schemas.microsoft.com/office/drawing/2014/main" id="{E87AEAC9-E5F1-4E9B-80D0-D662ABF96B4D}"/>
              </a:ext>
            </a:extLst>
          </p:cNvPr>
          <p:cNvSpPr txBox="1">
            <a:spLocks/>
          </p:cNvSpPr>
          <p:nvPr/>
        </p:nvSpPr>
        <p:spPr>
          <a:xfrm>
            <a:off x="495300" y="216392"/>
            <a:ext cx="3438144" cy="62003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3600" b="1">
                <a:solidFill>
                  <a:srgbClr val="904D99"/>
                </a:solidFill>
                <a:latin typeface="Century Gothic" panose="020F0302020204030204"/>
              </a:rPr>
              <a:t>Future Work</a:t>
            </a:r>
          </a:p>
        </p:txBody>
      </p:sp>
      <p:sp>
        <p:nvSpPr>
          <p:cNvPr id="6" name="Text Placeholder 5">
            <a:extLst>
              <a:ext uri="{FF2B5EF4-FFF2-40B4-BE49-F238E27FC236}">
                <a16:creationId xmlns:a16="http://schemas.microsoft.com/office/drawing/2014/main" id="{0C01BD63-D3B4-4AAC-A322-392EF8C30501}"/>
              </a:ext>
            </a:extLst>
          </p:cNvPr>
          <p:cNvSpPr txBox="1">
            <a:spLocks/>
          </p:cNvSpPr>
          <p:nvPr/>
        </p:nvSpPr>
        <p:spPr>
          <a:xfrm>
            <a:off x="571500" y="1052811"/>
            <a:ext cx="4832453" cy="6170920"/>
          </a:xfrm>
          <a:prstGeom prst="rect">
            <a:avLst/>
          </a:prstGeom>
        </p:spPr>
        <p:txBody>
          <a:bodyPr wrap="square"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04D99"/>
              </a:buClr>
              <a:buFont typeface="Webdings" panose="05030102010509060703" pitchFamily="18" charset="2"/>
              <a:buChar char="4"/>
            </a:pPr>
            <a:r>
              <a:rPr lang="en-US" sz="2400">
                <a:solidFill>
                  <a:schemeClr val="tx1">
                    <a:lumMod val="75000"/>
                    <a:lumOff val="25000"/>
                  </a:schemeClr>
                </a:solidFill>
                <a:latin typeface="Century Gothic"/>
                <a:ea typeface="+mn-lt"/>
                <a:cs typeface="+mn-lt"/>
              </a:rPr>
              <a:t>NASA Multi-Angle Imager for Aerosols (</a:t>
            </a:r>
            <a:r>
              <a:rPr lang="en-US" sz="2400" b="1">
                <a:solidFill>
                  <a:schemeClr val="tx1">
                    <a:lumMod val="75000"/>
                    <a:lumOff val="25000"/>
                  </a:schemeClr>
                </a:solidFill>
                <a:latin typeface="Century Gothic"/>
                <a:ea typeface="+mn-lt"/>
                <a:cs typeface="+mn-lt"/>
              </a:rPr>
              <a:t>MAIA</a:t>
            </a:r>
            <a:r>
              <a:rPr lang="en-US" sz="2400">
                <a:solidFill>
                  <a:schemeClr val="tx1">
                    <a:lumMod val="75000"/>
                    <a:lumOff val="25000"/>
                  </a:schemeClr>
                </a:solidFill>
                <a:latin typeface="Century Gothic"/>
                <a:ea typeface="+mn-lt"/>
                <a:cs typeface="+mn-lt"/>
              </a:rPr>
              <a:t>) 2022 mission</a:t>
            </a:r>
          </a:p>
          <a:p>
            <a:pPr>
              <a:lnSpc>
                <a:spcPct val="100000"/>
              </a:lnSpc>
              <a:spcBef>
                <a:spcPts val="0"/>
              </a:spcBef>
              <a:spcAft>
                <a:spcPts val="600"/>
              </a:spcAft>
              <a:buClr>
                <a:srgbClr val="904D99"/>
              </a:buClr>
              <a:buFont typeface="Webdings" panose="05030102010509060703" pitchFamily="18" charset="2"/>
              <a:buChar char="4"/>
            </a:pPr>
            <a:r>
              <a:rPr lang="en-US" sz="2400">
                <a:solidFill>
                  <a:schemeClr val="tx1">
                    <a:lumMod val="75000"/>
                    <a:lumOff val="25000"/>
                  </a:schemeClr>
                </a:solidFill>
                <a:latin typeface="Century Gothic"/>
                <a:ea typeface="+mn-lt"/>
                <a:cs typeface="+mn-lt"/>
              </a:rPr>
              <a:t>Incorporate CALIOP (Cloud Aerosol Lidar and Infrared Pathfinder) </a:t>
            </a:r>
            <a:r>
              <a:rPr lang="en-US" sz="2400" b="1">
                <a:solidFill>
                  <a:schemeClr val="tx1">
                    <a:lumMod val="75000"/>
                    <a:lumOff val="25000"/>
                  </a:schemeClr>
                </a:solidFill>
                <a:latin typeface="Century Gothic"/>
                <a:ea typeface="+mn-lt"/>
                <a:cs typeface="+mn-lt"/>
              </a:rPr>
              <a:t>CALIPSO</a:t>
            </a:r>
            <a:r>
              <a:rPr lang="en-US" sz="2400">
                <a:solidFill>
                  <a:schemeClr val="tx1">
                    <a:lumMod val="75000"/>
                    <a:lumOff val="25000"/>
                  </a:schemeClr>
                </a:solidFill>
                <a:latin typeface="Century Gothic"/>
                <a:ea typeface="+mn-lt"/>
                <a:cs typeface="+mn-lt"/>
              </a:rPr>
              <a:t> vertical curtains</a:t>
            </a:r>
          </a:p>
          <a:p>
            <a:pPr>
              <a:lnSpc>
                <a:spcPct val="100000"/>
              </a:lnSpc>
              <a:spcBef>
                <a:spcPts val="0"/>
              </a:spcBef>
              <a:spcAft>
                <a:spcPts val="600"/>
              </a:spcAft>
              <a:buClr>
                <a:srgbClr val="904D99"/>
              </a:buClr>
              <a:buFont typeface="Webdings" panose="05030102010509060703" pitchFamily="18" charset="2"/>
              <a:buChar char="4"/>
            </a:pPr>
            <a:r>
              <a:rPr lang="en-US" sz="2400">
                <a:solidFill>
                  <a:schemeClr val="tx1">
                    <a:lumMod val="75000"/>
                    <a:lumOff val="25000"/>
                  </a:schemeClr>
                </a:solidFill>
                <a:latin typeface="Century Gothic"/>
                <a:ea typeface="+mn-lt"/>
                <a:cs typeface="+mn-lt"/>
              </a:rPr>
              <a:t>Investigate </a:t>
            </a:r>
            <a:r>
              <a:rPr lang="en-US" sz="2400" b="1">
                <a:solidFill>
                  <a:schemeClr val="tx1">
                    <a:lumMod val="75000"/>
                    <a:lumOff val="25000"/>
                  </a:schemeClr>
                </a:solidFill>
                <a:latin typeface="Century Gothic"/>
                <a:ea typeface="+mn-lt"/>
                <a:cs typeface="+mn-lt"/>
              </a:rPr>
              <a:t>near-surface</a:t>
            </a:r>
            <a:r>
              <a:rPr lang="en-US" sz="2400">
                <a:solidFill>
                  <a:schemeClr val="tx1">
                    <a:lumMod val="75000"/>
                    <a:lumOff val="25000"/>
                  </a:schemeClr>
                </a:solidFill>
                <a:latin typeface="Century Gothic"/>
                <a:ea typeface="+mn-lt"/>
                <a:cs typeface="+mn-lt"/>
              </a:rPr>
              <a:t> data</a:t>
            </a:r>
          </a:p>
          <a:p>
            <a:pPr>
              <a:lnSpc>
                <a:spcPct val="100000"/>
              </a:lnSpc>
              <a:spcBef>
                <a:spcPts val="0"/>
              </a:spcBef>
              <a:spcAft>
                <a:spcPts val="600"/>
              </a:spcAft>
              <a:buClr>
                <a:srgbClr val="904D99"/>
              </a:buClr>
              <a:buFont typeface="Webdings" panose="05030102010509060703" pitchFamily="18" charset="2"/>
              <a:buChar char="4"/>
            </a:pPr>
            <a:r>
              <a:rPr lang="en-US" sz="2400">
                <a:solidFill>
                  <a:schemeClr val="tx1">
                    <a:lumMod val="75000"/>
                    <a:lumOff val="25000"/>
                  </a:schemeClr>
                </a:solidFill>
                <a:latin typeface="Century Gothic"/>
                <a:ea typeface="+mn-lt"/>
                <a:cs typeface="+mn-lt"/>
              </a:rPr>
              <a:t>Include demographic data for an </a:t>
            </a:r>
            <a:r>
              <a:rPr lang="en-US" sz="2400" b="1">
                <a:solidFill>
                  <a:schemeClr val="tx1">
                    <a:lumMod val="75000"/>
                    <a:lumOff val="25000"/>
                  </a:schemeClr>
                </a:solidFill>
                <a:latin typeface="Century Gothic"/>
                <a:ea typeface="+mn-lt"/>
                <a:cs typeface="+mn-lt"/>
              </a:rPr>
              <a:t>impact analysis</a:t>
            </a:r>
          </a:p>
          <a:p>
            <a:pPr>
              <a:lnSpc>
                <a:spcPct val="100000"/>
              </a:lnSpc>
              <a:spcBef>
                <a:spcPts val="0"/>
              </a:spcBef>
              <a:spcAft>
                <a:spcPts val="600"/>
              </a:spcAft>
              <a:buClr>
                <a:srgbClr val="904D99"/>
              </a:buClr>
              <a:buFont typeface="Webdings" panose="05030102010509060703" pitchFamily="18" charset="2"/>
              <a:buChar char="4"/>
            </a:pPr>
            <a:r>
              <a:rPr lang="en-US" sz="2400">
                <a:solidFill>
                  <a:schemeClr val="tx1">
                    <a:lumMod val="75000"/>
                    <a:lumOff val="25000"/>
                  </a:schemeClr>
                </a:solidFill>
                <a:latin typeface="Century Gothic"/>
                <a:ea typeface="+mn-lt"/>
                <a:cs typeface="+mn-lt"/>
              </a:rPr>
              <a:t>Ground sensor </a:t>
            </a:r>
            <a:r>
              <a:rPr lang="en-US" sz="2400" b="1">
                <a:solidFill>
                  <a:schemeClr val="tx1">
                    <a:lumMod val="75000"/>
                    <a:lumOff val="25000"/>
                  </a:schemeClr>
                </a:solidFill>
                <a:latin typeface="Century Gothic"/>
                <a:ea typeface="+mn-lt"/>
                <a:cs typeface="+mn-lt"/>
              </a:rPr>
              <a:t>validation </a:t>
            </a:r>
            <a:r>
              <a:rPr lang="en-US" sz="2400">
                <a:solidFill>
                  <a:schemeClr val="tx1">
                    <a:lumMod val="75000"/>
                    <a:lumOff val="25000"/>
                  </a:schemeClr>
                </a:solidFill>
                <a:latin typeface="Century Gothic"/>
                <a:ea typeface="+mn-lt"/>
                <a:cs typeface="+mn-lt"/>
              </a:rPr>
              <a:t>for all smoke pollutants</a:t>
            </a:r>
          </a:p>
          <a:p>
            <a:pPr>
              <a:lnSpc>
                <a:spcPct val="100000"/>
              </a:lnSpc>
              <a:spcBef>
                <a:spcPts val="0"/>
              </a:spcBef>
              <a:spcAft>
                <a:spcPts val="600"/>
              </a:spcAft>
              <a:buClr>
                <a:srgbClr val="904D99"/>
              </a:buClr>
              <a:buFont typeface="Webdings" panose="05030102010509060703" pitchFamily="18" charset="2"/>
              <a:buChar char="4"/>
            </a:pPr>
            <a:endParaRPr lang="en-US" sz="2400">
              <a:solidFill>
                <a:schemeClr val="tx1">
                  <a:lumMod val="75000"/>
                  <a:lumOff val="25000"/>
                </a:schemeClr>
              </a:solidFill>
              <a:latin typeface="Century Gothic"/>
              <a:ea typeface="+mn-lt"/>
              <a:cs typeface="+mn-lt"/>
            </a:endParaRPr>
          </a:p>
          <a:p>
            <a:pPr>
              <a:lnSpc>
                <a:spcPct val="100000"/>
              </a:lnSpc>
              <a:spcBef>
                <a:spcPts val="0"/>
              </a:spcBef>
              <a:spcAft>
                <a:spcPts val="600"/>
              </a:spcAft>
              <a:buClr>
                <a:srgbClr val="904D99"/>
              </a:buClr>
              <a:buFont typeface="Webdings" panose="05030102010509060703" pitchFamily="18" charset="2"/>
              <a:buChar char="4"/>
            </a:pPr>
            <a:endParaRPr lang="en-US" sz="2400">
              <a:solidFill>
                <a:schemeClr val="tx1">
                  <a:lumMod val="75000"/>
                  <a:lumOff val="25000"/>
                </a:schemeClr>
              </a:solidFill>
              <a:latin typeface="Century Gothic"/>
              <a:ea typeface="+mn-lt"/>
              <a:cs typeface="+mn-lt"/>
            </a:endParaRPr>
          </a:p>
          <a:p>
            <a:pPr>
              <a:lnSpc>
                <a:spcPct val="100000"/>
              </a:lnSpc>
              <a:spcBef>
                <a:spcPts val="0"/>
              </a:spcBef>
              <a:spcAft>
                <a:spcPts val="600"/>
              </a:spcAft>
              <a:buClr>
                <a:srgbClr val="904D99"/>
              </a:buClr>
              <a:buFont typeface="Webdings" panose="05030102010509060703" pitchFamily="18" charset="2"/>
              <a:buChar char="4"/>
            </a:pPr>
            <a:endParaRPr lang="en-US" sz="2400">
              <a:solidFill>
                <a:schemeClr val="tx1">
                  <a:lumMod val="75000"/>
                  <a:lumOff val="25000"/>
                </a:schemeClr>
              </a:solidFill>
              <a:latin typeface="Century Gothic"/>
              <a:ea typeface="+mn-lt"/>
              <a:cs typeface="+mn-lt"/>
            </a:endParaRPr>
          </a:p>
        </p:txBody>
      </p:sp>
    </p:spTree>
    <p:extLst>
      <p:ext uri="{BB962C8B-B14F-4D97-AF65-F5344CB8AC3E}">
        <p14:creationId xmlns:p14="http://schemas.microsoft.com/office/powerpoint/2010/main" val="2223052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696192" y="1497702"/>
            <a:ext cx="5965865" cy="474617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ct val="100000"/>
              </a:lnSpc>
              <a:spcBef>
                <a:spcPts val="0"/>
              </a:spcBef>
              <a:spcAft>
                <a:spcPts val="600"/>
              </a:spcAft>
              <a:buClr>
                <a:srgbClr val="904D99"/>
              </a:buClr>
              <a:defRPr/>
            </a:pPr>
            <a:r>
              <a:rPr lang="en-US">
                <a:latin typeface="Century Gothic"/>
              </a:rPr>
              <a:t>Puget Sound Clean Air Agency</a:t>
            </a:r>
          </a:p>
          <a:p>
            <a:pPr marL="762000" lvl="1" indent="-296863">
              <a:lnSpc>
                <a:spcPct val="100000"/>
              </a:lnSpc>
              <a:spcBef>
                <a:spcPts val="0"/>
              </a:spcBef>
              <a:spcAft>
                <a:spcPts val="600"/>
              </a:spcAft>
              <a:buClr>
                <a:srgbClr val="904D99"/>
              </a:buClr>
              <a:buFont typeface="Webdings" panose="05030102010509060703" pitchFamily="18" charset="2"/>
              <a:buChar char="4"/>
              <a:defRPr/>
            </a:pPr>
            <a:r>
              <a:rPr lang="en-US" sz="2000" b="1">
                <a:solidFill>
                  <a:schemeClr val="tx1">
                    <a:lumMod val="75000"/>
                    <a:lumOff val="25000"/>
                  </a:schemeClr>
                </a:solidFill>
                <a:latin typeface="Century Gothic"/>
              </a:rPr>
              <a:t>Erik </a:t>
            </a:r>
            <a:r>
              <a:rPr lang="en-US" sz="2000" b="1" err="1">
                <a:solidFill>
                  <a:schemeClr val="tx1">
                    <a:lumMod val="75000"/>
                    <a:lumOff val="25000"/>
                  </a:schemeClr>
                </a:solidFill>
                <a:latin typeface="Century Gothic"/>
              </a:rPr>
              <a:t>Saganić</a:t>
            </a:r>
            <a:endParaRPr lang="en-US" sz="2000" b="1">
              <a:solidFill>
                <a:schemeClr val="tx1">
                  <a:lumMod val="75000"/>
                  <a:lumOff val="25000"/>
                </a:schemeClr>
              </a:solidFill>
              <a:latin typeface="Century Gothic"/>
            </a:endParaRPr>
          </a:p>
          <a:p>
            <a:pPr indent="-457200">
              <a:lnSpc>
                <a:spcPct val="100000"/>
              </a:lnSpc>
              <a:spcBef>
                <a:spcPts val="0"/>
              </a:spcBef>
              <a:spcAft>
                <a:spcPts val="600"/>
              </a:spcAft>
              <a:buClr>
                <a:srgbClr val="904D99"/>
              </a:buClr>
              <a:defRPr/>
            </a:pPr>
            <a:r>
              <a:rPr lang="en-US">
                <a:latin typeface="Century Gothic"/>
              </a:rPr>
              <a:t>The Nature Conservancy, Washington Chapter</a:t>
            </a:r>
          </a:p>
          <a:p>
            <a:pPr marL="800100" lvl="1" indent="-342900">
              <a:lnSpc>
                <a:spcPct val="100000"/>
              </a:lnSpc>
              <a:spcBef>
                <a:spcPts val="0"/>
              </a:spcBef>
              <a:spcAft>
                <a:spcPts val="600"/>
              </a:spcAft>
              <a:buClr>
                <a:srgbClr val="904D99"/>
              </a:buClr>
              <a:buFont typeface="Webdings" panose="05030102010509060703" pitchFamily="18" charset="2"/>
              <a:buChar char="4"/>
              <a:defRPr/>
            </a:pPr>
            <a:r>
              <a:rPr lang="en-US" sz="2000" b="1">
                <a:solidFill>
                  <a:schemeClr val="tx1">
                    <a:lumMod val="75000"/>
                    <a:lumOff val="25000"/>
                  </a:schemeClr>
                </a:solidFill>
                <a:latin typeface="Century Gothic"/>
              </a:rPr>
              <a:t>Brian </a:t>
            </a:r>
            <a:r>
              <a:rPr lang="en-US" sz="2000" b="1" err="1">
                <a:solidFill>
                  <a:schemeClr val="tx1">
                    <a:lumMod val="75000"/>
                    <a:lumOff val="25000"/>
                  </a:schemeClr>
                </a:solidFill>
                <a:latin typeface="Century Gothic"/>
              </a:rPr>
              <a:t>Straniti</a:t>
            </a:r>
            <a:r>
              <a:rPr lang="en-US" sz="2000" b="1">
                <a:solidFill>
                  <a:schemeClr val="tx1">
                    <a:lumMod val="75000"/>
                    <a:lumOff val="25000"/>
                  </a:schemeClr>
                </a:solidFill>
                <a:latin typeface="Century Gothic"/>
              </a:rPr>
              <a:t> </a:t>
            </a:r>
          </a:p>
          <a:p>
            <a:pPr marL="800100" lvl="1" indent="-342900">
              <a:lnSpc>
                <a:spcPct val="100000"/>
              </a:lnSpc>
              <a:spcBef>
                <a:spcPts val="0"/>
              </a:spcBef>
              <a:spcAft>
                <a:spcPts val="600"/>
              </a:spcAft>
              <a:buClr>
                <a:srgbClr val="904D99"/>
              </a:buClr>
              <a:buFont typeface="Webdings" panose="05030102010509060703" pitchFamily="18" charset="2"/>
              <a:buChar char="4"/>
              <a:defRPr/>
            </a:pPr>
            <a:r>
              <a:rPr lang="en-US" sz="2000" b="1">
                <a:solidFill>
                  <a:schemeClr val="tx1">
                    <a:lumMod val="75000"/>
                    <a:lumOff val="25000"/>
                  </a:schemeClr>
                </a:solidFill>
                <a:latin typeface="Century Gothic"/>
              </a:rPr>
              <a:t>Nikolaj </a:t>
            </a:r>
            <a:r>
              <a:rPr lang="en-US" sz="2000" b="1" err="1">
                <a:solidFill>
                  <a:schemeClr val="tx1">
                    <a:lumMod val="75000"/>
                    <a:lumOff val="25000"/>
                  </a:schemeClr>
                </a:solidFill>
                <a:latin typeface="Century Gothic"/>
              </a:rPr>
              <a:t>Lasbo</a:t>
            </a:r>
            <a:endParaRPr lang="en-US" sz="2000" b="1">
              <a:solidFill>
                <a:schemeClr val="tx1">
                  <a:lumMod val="75000"/>
                  <a:lumOff val="25000"/>
                </a:schemeClr>
              </a:solidFill>
              <a:latin typeface="Century Gothic"/>
            </a:endParaRPr>
          </a:p>
          <a:p>
            <a:pPr indent="-457200">
              <a:lnSpc>
                <a:spcPct val="100000"/>
              </a:lnSpc>
              <a:spcBef>
                <a:spcPts val="0"/>
              </a:spcBef>
              <a:spcAft>
                <a:spcPts val="600"/>
              </a:spcAft>
              <a:buClr>
                <a:srgbClr val="904D99"/>
              </a:buClr>
              <a:defRPr/>
            </a:pPr>
            <a:r>
              <a:rPr lang="en-US">
                <a:latin typeface="Century Gothic"/>
              </a:rPr>
              <a:t>Bay Area Environmental Research Institute</a:t>
            </a:r>
          </a:p>
          <a:p>
            <a:pPr marL="800100" lvl="1" indent="-342900">
              <a:lnSpc>
                <a:spcPct val="100000"/>
              </a:lnSpc>
              <a:spcBef>
                <a:spcPts val="0"/>
              </a:spcBef>
              <a:spcAft>
                <a:spcPts val="600"/>
              </a:spcAft>
              <a:buClr>
                <a:srgbClr val="904D99"/>
              </a:buClr>
              <a:buFont typeface="Webdings" panose="05030102010509060703" pitchFamily="18" charset="2"/>
              <a:buChar char="4"/>
              <a:defRPr/>
            </a:pPr>
            <a:r>
              <a:rPr lang="en-US" sz="2000" b="1">
                <a:solidFill>
                  <a:schemeClr val="tx1">
                    <a:lumMod val="75000"/>
                    <a:lumOff val="25000"/>
                  </a:schemeClr>
                </a:solidFill>
                <a:latin typeface="Century Gothic"/>
              </a:rPr>
              <a:t>Dr. Juan Torres-Pérez</a:t>
            </a:r>
          </a:p>
          <a:p>
            <a:pPr indent="-457200">
              <a:lnSpc>
                <a:spcPct val="100000"/>
              </a:lnSpc>
              <a:spcBef>
                <a:spcPts val="0"/>
              </a:spcBef>
              <a:spcAft>
                <a:spcPts val="600"/>
              </a:spcAft>
              <a:buClr>
                <a:srgbClr val="904D99"/>
              </a:buClr>
              <a:defRPr/>
            </a:pPr>
            <a:r>
              <a:rPr lang="en-US">
                <a:latin typeface="Century Gothic"/>
              </a:rPr>
              <a:t>NASA Langley Research Center</a:t>
            </a:r>
          </a:p>
          <a:p>
            <a:pPr marL="800100" lvl="1" indent="-342900">
              <a:lnSpc>
                <a:spcPct val="100000"/>
              </a:lnSpc>
              <a:spcBef>
                <a:spcPts val="0"/>
              </a:spcBef>
              <a:spcAft>
                <a:spcPts val="600"/>
              </a:spcAft>
              <a:buClr>
                <a:srgbClr val="904D99"/>
              </a:buClr>
              <a:buFont typeface="Webdings" panose="05030102010509060703" pitchFamily="18" charset="2"/>
              <a:buChar char="4"/>
              <a:defRPr/>
            </a:pPr>
            <a:r>
              <a:rPr lang="en-US" sz="2000" b="1">
                <a:solidFill>
                  <a:schemeClr val="tx1">
                    <a:lumMod val="75000"/>
                    <a:lumOff val="25000"/>
                  </a:schemeClr>
                </a:solidFill>
                <a:latin typeface="Century Gothic"/>
              </a:rPr>
              <a:t>Dr. Kenton Ross</a:t>
            </a:r>
          </a:p>
          <a:p>
            <a:pPr indent="-457200">
              <a:lnSpc>
                <a:spcPct val="100000"/>
              </a:lnSpc>
              <a:spcBef>
                <a:spcPts val="0"/>
              </a:spcBef>
              <a:spcAft>
                <a:spcPts val="600"/>
              </a:spcAft>
              <a:buClr>
                <a:srgbClr val="904D99"/>
              </a:buClr>
              <a:defRPr/>
            </a:pPr>
            <a:r>
              <a:rPr lang="en-US">
                <a:latin typeface="Century Gothic"/>
              </a:rPr>
              <a:t>NASA Goddard Space Flight Center</a:t>
            </a:r>
          </a:p>
          <a:p>
            <a:pPr marL="800100" lvl="1" indent="-342900">
              <a:lnSpc>
                <a:spcPct val="100000"/>
              </a:lnSpc>
              <a:spcBef>
                <a:spcPts val="0"/>
              </a:spcBef>
              <a:spcAft>
                <a:spcPts val="600"/>
              </a:spcAft>
              <a:buClr>
                <a:srgbClr val="904D99"/>
              </a:buClr>
              <a:buFont typeface="Webdings" panose="05030102010509060703" pitchFamily="18" charset="2"/>
              <a:buChar char="4"/>
              <a:defRPr/>
            </a:pPr>
            <a:r>
              <a:rPr lang="en-US" sz="2000" b="1">
                <a:solidFill>
                  <a:schemeClr val="tx1">
                    <a:lumMod val="75000"/>
                    <a:lumOff val="25000"/>
                  </a:schemeClr>
                </a:solidFill>
                <a:latin typeface="Century Gothic"/>
              </a:rPr>
              <a:t>Dr. Ralph Kahn</a:t>
            </a:r>
          </a:p>
          <a:p>
            <a:pPr marL="0" marR="0" lvl="0" indent="0" algn="l" defTabSz="914400" rtl="0" eaLnBrk="1" fontAlgn="auto" latinLnBrk="0" hangingPunct="1">
              <a:lnSpc>
                <a:spcPct val="100000"/>
              </a:lnSpc>
              <a:spcBef>
                <a:spcPts val="0"/>
              </a:spcBef>
              <a:spcAft>
                <a:spcPts val="600"/>
              </a:spcAft>
              <a:buClr>
                <a:srgbClr val="904D99"/>
              </a:buClr>
              <a:buSzTx/>
              <a:buFont typeface="Arial" panose="020B0604020202020204" pitchFamily="34" charset="0"/>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27832B2B-D284-EE44-9B7D-C22C8FD1F117}"/>
              </a:ext>
            </a:extLst>
          </p:cNvPr>
          <p:cNvSpPr txBox="1"/>
          <p:nvPr/>
        </p:nvSpPr>
        <p:spPr>
          <a:xfrm>
            <a:off x="1100200" y="6074229"/>
            <a:ext cx="10074727" cy="646331"/>
          </a:xfrm>
          <a:prstGeom prst="rect">
            <a:avLst/>
          </a:prstGeom>
          <a:noFill/>
        </p:spPr>
        <p:txBody>
          <a:bodyPr wrap="square" rtlCol="0">
            <a:spAutoFit/>
          </a:bodyPr>
          <a:lstStyle/>
          <a:p>
            <a:r>
              <a:rPr lang="en-US">
                <a:solidFill>
                  <a:schemeClr val="tx1">
                    <a:lumMod val="75000"/>
                    <a:lumOff val="25000"/>
                  </a:schemeClr>
                </a:solidFill>
                <a:latin typeface="Century Gothic"/>
              </a:rPr>
              <a:t>This material contains modified Copernicus Sentinel data (2018-2020), processed by ESA. </a:t>
            </a:r>
            <a:endParaRPr lang="en-US" sz="2200">
              <a:solidFill>
                <a:schemeClr val="tx1">
                  <a:lumMod val="75000"/>
                  <a:lumOff val="25000"/>
                </a:schemeClr>
              </a:solidFill>
              <a:latin typeface="Century Gothic" panose="020B0502020202020204" pitchFamily="34" charset="0"/>
            </a:endParaRPr>
          </a:p>
          <a:p>
            <a:endParaRPr lang="en-US"/>
          </a:p>
        </p:txBody>
      </p:sp>
      <p:sp>
        <p:nvSpPr>
          <p:cNvPr id="3" name="Rectangle 2">
            <a:extLst>
              <a:ext uri="{FF2B5EF4-FFF2-40B4-BE49-F238E27FC236}">
                <a16:creationId xmlns:a16="http://schemas.microsoft.com/office/drawing/2014/main" id="{CE3740BD-B6BC-2049-82C4-E0A4A726092E}"/>
              </a:ext>
            </a:extLst>
          </p:cNvPr>
          <p:cNvSpPr/>
          <p:nvPr/>
        </p:nvSpPr>
        <p:spPr>
          <a:xfrm>
            <a:off x="6803224" y="1532364"/>
            <a:ext cx="4817276" cy="3862596"/>
          </a:xfrm>
          <a:prstGeom prst="rect">
            <a:avLst/>
          </a:prstGeom>
        </p:spPr>
        <p:txBody>
          <a:bodyPr wrap="square" anchor="t">
            <a:spAutoFit/>
          </a:bodyPr>
          <a:lstStyle/>
          <a:p>
            <a:pPr>
              <a:lnSpc>
                <a:spcPct val="100000"/>
              </a:lnSpc>
              <a:spcBef>
                <a:spcPts val="0"/>
              </a:spcBef>
              <a:spcAft>
                <a:spcPts val="600"/>
              </a:spcAft>
              <a:buClr>
                <a:srgbClr val="904D99"/>
              </a:buClr>
              <a:defRPr/>
            </a:pPr>
            <a:r>
              <a:rPr lang="en-US" sz="2000">
                <a:solidFill>
                  <a:schemeClr val="tx1">
                    <a:lumMod val="75000"/>
                    <a:lumOff val="25000"/>
                  </a:schemeClr>
                </a:solidFill>
                <a:latin typeface="Century Gothic"/>
              </a:rPr>
              <a:t>NASA Jet Propulsion Lab</a:t>
            </a:r>
          </a:p>
          <a:p>
            <a:pPr marL="800100" lvl="1" indent="-342900">
              <a:spcAft>
                <a:spcPts val="600"/>
              </a:spcAft>
              <a:buClr>
                <a:srgbClr val="904D99"/>
              </a:buClr>
              <a:buFont typeface="Webdings" panose="05030102010509060703" pitchFamily="18" charset="2"/>
              <a:buChar char="4"/>
              <a:defRPr/>
            </a:pPr>
            <a:r>
              <a:rPr lang="en-US" sz="2000" b="1">
                <a:solidFill>
                  <a:schemeClr val="tx1">
                    <a:lumMod val="75000"/>
                    <a:lumOff val="25000"/>
                  </a:schemeClr>
                </a:solidFill>
                <a:latin typeface="Century Gothic"/>
              </a:rPr>
              <a:t>Abigail </a:t>
            </a:r>
            <a:r>
              <a:rPr lang="en-US" sz="2000" b="1" err="1">
                <a:solidFill>
                  <a:schemeClr val="tx1">
                    <a:lumMod val="75000"/>
                    <a:lumOff val="25000"/>
                  </a:schemeClr>
                </a:solidFill>
                <a:latin typeface="Century Gothic"/>
              </a:rPr>
              <a:t>Nastan</a:t>
            </a:r>
            <a:r>
              <a:rPr lang="en-US" sz="2000" b="1">
                <a:solidFill>
                  <a:schemeClr val="tx1">
                    <a:lumMod val="75000"/>
                    <a:lumOff val="25000"/>
                  </a:schemeClr>
                </a:solidFill>
                <a:latin typeface="Century Gothic"/>
              </a:rPr>
              <a:t>, M.S.</a:t>
            </a:r>
            <a:endParaRPr lang="en-US" sz="2000">
              <a:solidFill>
                <a:schemeClr val="tx1">
                  <a:lumMod val="75000"/>
                  <a:lumOff val="25000"/>
                </a:schemeClr>
              </a:solidFill>
              <a:latin typeface="Century Gothic"/>
            </a:endParaRPr>
          </a:p>
          <a:p>
            <a:pPr>
              <a:lnSpc>
                <a:spcPct val="100000"/>
              </a:lnSpc>
              <a:spcBef>
                <a:spcPts val="0"/>
              </a:spcBef>
              <a:spcAft>
                <a:spcPts val="600"/>
              </a:spcAft>
              <a:buClr>
                <a:srgbClr val="904D99"/>
              </a:buClr>
              <a:defRPr/>
            </a:pPr>
            <a:r>
              <a:rPr lang="en-US" sz="2000">
                <a:solidFill>
                  <a:schemeClr val="tx1">
                    <a:lumMod val="75000"/>
                    <a:lumOff val="25000"/>
                  </a:schemeClr>
                </a:solidFill>
                <a:latin typeface="Century Gothic"/>
              </a:rPr>
              <a:t>NASA Ames Research Center</a:t>
            </a:r>
          </a:p>
          <a:p>
            <a:pPr marL="800100" lvl="1" indent="-342900">
              <a:spcAft>
                <a:spcPts val="600"/>
              </a:spcAft>
              <a:buClr>
                <a:srgbClr val="904D99"/>
              </a:buClr>
              <a:buFont typeface="Webdings" panose="05030102010509060703" pitchFamily="18" charset="2"/>
              <a:buChar char="4"/>
              <a:defRPr/>
            </a:pPr>
            <a:r>
              <a:rPr lang="en-US" sz="2000" b="1">
                <a:solidFill>
                  <a:schemeClr val="tx1">
                    <a:lumMod val="75000"/>
                    <a:lumOff val="25000"/>
                  </a:schemeClr>
                </a:solidFill>
                <a:latin typeface="Century Gothic"/>
              </a:rPr>
              <a:t>Gina Cova</a:t>
            </a:r>
          </a:p>
          <a:p>
            <a:pPr marL="800100" lvl="1" indent="-342900">
              <a:spcAft>
                <a:spcPts val="600"/>
              </a:spcAft>
              <a:buClr>
                <a:srgbClr val="904D99"/>
              </a:buClr>
              <a:buFont typeface="Webdings" panose="05030102010509060703" pitchFamily="18" charset="2"/>
              <a:buChar char="4"/>
              <a:defRPr/>
            </a:pPr>
            <a:r>
              <a:rPr lang="en-US" sz="2000" b="1">
                <a:solidFill>
                  <a:schemeClr val="tx1">
                    <a:lumMod val="75000"/>
                    <a:lumOff val="25000"/>
                  </a:schemeClr>
                </a:solidFill>
                <a:latin typeface="Century Gothic"/>
              </a:rPr>
              <a:t>Zach Bengtsson</a:t>
            </a:r>
            <a:endParaRPr lang="en-US" sz="2000">
              <a:solidFill>
                <a:schemeClr val="tx1">
                  <a:lumMod val="75000"/>
                  <a:lumOff val="25000"/>
                </a:schemeClr>
              </a:solidFill>
              <a:latin typeface="Century Gothic"/>
            </a:endParaRPr>
          </a:p>
          <a:p>
            <a:pPr marL="800100" lvl="1" indent="-342900">
              <a:spcAft>
                <a:spcPts val="600"/>
              </a:spcAft>
              <a:buClr>
                <a:srgbClr val="904D99"/>
              </a:buClr>
              <a:buFont typeface="Webdings" panose="05030102010509060703" pitchFamily="18" charset="2"/>
              <a:buChar char="4"/>
              <a:defRPr/>
            </a:pPr>
            <a:r>
              <a:rPr lang="en-US" sz="2000" b="1" err="1">
                <a:solidFill>
                  <a:schemeClr val="tx1">
                    <a:lumMod val="75000"/>
                    <a:lumOff val="25000"/>
                  </a:schemeClr>
                </a:solidFill>
                <a:latin typeface="Century Gothic"/>
              </a:rPr>
              <a:t>Britnay</a:t>
            </a:r>
            <a:r>
              <a:rPr lang="en-US" sz="2000" b="1">
                <a:solidFill>
                  <a:schemeClr val="tx1">
                    <a:lumMod val="75000"/>
                    <a:lumOff val="25000"/>
                  </a:schemeClr>
                </a:solidFill>
                <a:latin typeface="Century Gothic"/>
              </a:rPr>
              <a:t> Beaudry</a:t>
            </a:r>
          </a:p>
          <a:p>
            <a:pPr>
              <a:lnSpc>
                <a:spcPct val="100000"/>
              </a:lnSpc>
              <a:spcBef>
                <a:spcPts val="0"/>
              </a:spcBef>
              <a:spcAft>
                <a:spcPts val="600"/>
              </a:spcAft>
              <a:buClr>
                <a:srgbClr val="904D99"/>
              </a:buClr>
              <a:defRPr/>
            </a:pPr>
            <a:r>
              <a:rPr lang="en-US" sz="2000">
                <a:solidFill>
                  <a:schemeClr val="tx1">
                    <a:lumMod val="75000"/>
                    <a:lumOff val="25000"/>
                  </a:schemeClr>
                </a:solidFill>
                <a:latin typeface="Century Gothic"/>
              </a:rPr>
              <a:t>Atmospheric Science Data Center</a:t>
            </a:r>
          </a:p>
          <a:p>
            <a:pPr marL="800100" lvl="1" indent="-342900">
              <a:spcAft>
                <a:spcPts val="600"/>
              </a:spcAft>
              <a:buClr>
                <a:srgbClr val="904D99"/>
              </a:buClr>
              <a:buFont typeface="Webdings" panose="05030102010509060703" pitchFamily="18" charset="2"/>
              <a:buChar char="4"/>
              <a:defRPr/>
            </a:pPr>
            <a:r>
              <a:rPr lang="en-US" sz="2000" b="1">
                <a:solidFill>
                  <a:schemeClr val="tx1">
                    <a:lumMod val="75000"/>
                    <a:lumOff val="25000"/>
                  </a:schemeClr>
                </a:solidFill>
                <a:latin typeface="Century Gothic"/>
              </a:rPr>
              <a:t>Madison </a:t>
            </a:r>
            <a:r>
              <a:rPr lang="en-US" sz="2000" b="1" err="1">
                <a:solidFill>
                  <a:schemeClr val="tx1">
                    <a:lumMod val="75000"/>
                    <a:lumOff val="25000"/>
                  </a:schemeClr>
                </a:solidFill>
                <a:latin typeface="Century Gothic"/>
              </a:rPr>
              <a:t>Broddle</a:t>
            </a:r>
            <a:r>
              <a:rPr lang="en-US" sz="2000">
                <a:solidFill>
                  <a:schemeClr val="tx1">
                    <a:lumMod val="75000"/>
                    <a:lumOff val="25000"/>
                  </a:schemeClr>
                </a:solidFill>
                <a:latin typeface="Century Gothic"/>
              </a:rPr>
              <a:t> </a:t>
            </a:r>
          </a:p>
          <a:p>
            <a:pPr marL="800100" lvl="1" indent="-342900">
              <a:spcAft>
                <a:spcPts val="600"/>
              </a:spcAft>
              <a:buClr>
                <a:srgbClr val="904D99"/>
              </a:buClr>
              <a:buFont typeface="Webdings" panose="05030102010509060703" pitchFamily="18" charset="2"/>
              <a:buChar char="4"/>
              <a:defRPr/>
            </a:pPr>
            <a:r>
              <a:rPr lang="en-US" sz="2000" b="1">
                <a:solidFill>
                  <a:schemeClr val="tx1">
                    <a:lumMod val="75000"/>
                    <a:lumOff val="25000"/>
                  </a:schemeClr>
                </a:solidFill>
                <a:latin typeface="Century Gothic"/>
              </a:rPr>
              <a:t>Danielle </a:t>
            </a:r>
            <a:r>
              <a:rPr lang="en-US" sz="2000" b="1" err="1">
                <a:solidFill>
                  <a:schemeClr val="tx1">
                    <a:lumMod val="75000"/>
                    <a:lumOff val="25000"/>
                  </a:schemeClr>
                </a:solidFill>
                <a:latin typeface="Century Gothic"/>
              </a:rPr>
              <a:t>Groenen</a:t>
            </a:r>
            <a:endParaRPr lang="en-US" sz="2000">
              <a:solidFill>
                <a:schemeClr val="tx1">
                  <a:lumMod val="75000"/>
                  <a:lumOff val="25000"/>
                </a:schemeClr>
              </a:solidFill>
            </a:endParaRPr>
          </a:p>
          <a:p>
            <a:pPr marL="800100" lvl="1" indent="-342900">
              <a:spcAft>
                <a:spcPts val="600"/>
              </a:spcAft>
              <a:buClr>
                <a:srgbClr val="904D99"/>
              </a:buClr>
              <a:buFont typeface="Webdings" panose="05030102010509060703" pitchFamily="18" charset="2"/>
              <a:buChar char="4"/>
              <a:defRPr/>
            </a:pPr>
            <a:r>
              <a:rPr lang="en-US" sz="2000" b="1">
                <a:solidFill>
                  <a:schemeClr val="tx1">
                    <a:lumMod val="75000"/>
                    <a:lumOff val="25000"/>
                  </a:schemeClr>
                </a:solidFill>
                <a:latin typeface="Century Gothic"/>
              </a:rPr>
              <a:t>Sanjana Paul</a:t>
            </a:r>
            <a:endParaRPr lang="en-US" sz="2000">
              <a:solidFill>
                <a:schemeClr val="tx1">
                  <a:lumMod val="75000"/>
                  <a:lumOff val="25000"/>
                </a:schemeClr>
              </a:solidFill>
              <a:latin typeface="Century Gothic"/>
            </a:endParaRPr>
          </a:p>
        </p:txBody>
      </p:sp>
    </p:spTree>
    <p:extLst>
      <p:ext uri="{BB962C8B-B14F-4D97-AF65-F5344CB8AC3E}">
        <p14:creationId xmlns:p14="http://schemas.microsoft.com/office/powerpoint/2010/main" val="3369014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buClr>
                <a:srgbClr val="C41F48"/>
              </a:buClr>
            </a:pPr>
            <a:r>
              <a:rPr lang="en-US" sz="4000" b="1">
                <a:solidFill>
                  <a:srgbClr val="904D99"/>
                </a:solidFill>
                <a:latin typeface="Century Gothic" panose="020F0302020204030204"/>
              </a:rPr>
              <a:t>Community Concerns</a:t>
            </a:r>
          </a:p>
        </p:txBody>
      </p:sp>
      <p:sp>
        <p:nvSpPr>
          <p:cNvPr id="11" name="TextBox 10">
            <a:extLst>
              <a:ext uri="{FF2B5EF4-FFF2-40B4-BE49-F238E27FC236}">
                <a16:creationId xmlns:a16="http://schemas.microsoft.com/office/drawing/2014/main" id="{F942A2E9-CA85-364D-A0B6-B24046E60605}"/>
              </a:ext>
            </a:extLst>
          </p:cNvPr>
          <p:cNvSpPr txBox="1"/>
          <p:nvPr/>
        </p:nvSpPr>
        <p:spPr>
          <a:xfrm>
            <a:off x="5048343" y="6639710"/>
            <a:ext cx="7171127" cy="430887"/>
          </a:xfrm>
          <a:prstGeom prst="rect">
            <a:avLst/>
          </a:prstGeom>
          <a:noFill/>
        </p:spPr>
        <p:txBody>
          <a:bodyPr wrap="square" rtlCol="0" anchor="t">
            <a:spAutoFit/>
          </a:bodyPr>
          <a:lstStyle/>
          <a:p>
            <a:pPr algn="r"/>
            <a:r>
              <a:rPr lang="en-US" sz="1050">
                <a:solidFill>
                  <a:schemeClr val="bg1"/>
                </a:solidFill>
                <a:latin typeface="Century Gothic"/>
              </a:rPr>
              <a:t>Image source: Pixabay, Luke </a:t>
            </a:r>
            <a:r>
              <a:rPr lang="en-US" sz="1050" err="1">
                <a:solidFill>
                  <a:schemeClr val="bg1"/>
                </a:solidFill>
                <a:latin typeface="Century Gothic"/>
              </a:rPr>
              <a:t>Lawreszuk</a:t>
            </a:r>
            <a:endParaRPr lang="en-US" sz="1050">
              <a:solidFill>
                <a:schemeClr val="bg1"/>
              </a:solidFill>
              <a:latin typeface="Century Gothic"/>
            </a:endParaRPr>
          </a:p>
          <a:p>
            <a:r>
              <a:rPr lang="en-US" sz="1050">
                <a:solidFill>
                  <a:schemeClr val="bg1"/>
                </a:solidFill>
                <a:latin typeface="Century Gothic"/>
              </a:rPr>
              <a:t> </a:t>
            </a:r>
            <a:endParaRPr lang="en-US" sz="1050" u="sng">
              <a:solidFill>
                <a:schemeClr val="bg1"/>
              </a:solidFill>
              <a:latin typeface="Century Gothic"/>
            </a:endParaRPr>
          </a:p>
        </p:txBody>
      </p:sp>
      <p:sp>
        <p:nvSpPr>
          <p:cNvPr id="12" name="TextBox 11">
            <a:extLst>
              <a:ext uri="{FF2B5EF4-FFF2-40B4-BE49-F238E27FC236}">
                <a16:creationId xmlns:a16="http://schemas.microsoft.com/office/drawing/2014/main" id="{83B94E2F-0CC0-E249-ABB2-0D1A48D3942C}"/>
              </a:ext>
            </a:extLst>
          </p:cNvPr>
          <p:cNvSpPr txBox="1"/>
          <p:nvPr/>
        </p:nvSpPr>
        <p:spPr>
          <a:xfrm>
            <a:off x="7954885" y="4894589"/>
            <a:ext cx="3427744" cy="369332"/>
          </a:xfrm>
          <a:prstGeom prst="rect">
            <a:avLst/>
          </a:prstGeom>
          <a:noFill/>
        </p:spPr>
        <p:txBody>
          <a:bodyPr wrap="square" rtlCol="0">
            <a:spAutoFit/>
          </a:bodyPr>
          <a:lstStyle/>
          <a:p>
            <a:r>
              <a:rPr lang="en-US">
                <a:solidFill>
                  <a:schemeClr val="bg1"/>
                </a:solidFill>
              </a:rPr>
              <a:t>PLACEHOLDER</a:t>
            </a:r>
          </a:p>
        </p:txBody>
      </p:sp>
      <p:sp>
        <p:nvSpPr>
          <p:cNvPr id="10" name="Text Placeholder 5">
            <a:extLst>
              <a:ext uri="{FF2B5EF4-FFF2-40B4-BE49-F238E27FC236}">
                <a16:creationId xmlns:a16="http://schemas.microsoft.com/office/drawing/2014/main" id="{B5441C4F-450F-4C8F-9E9E-520E51887FAC}"/>
              </a:ext>
            </a:extLst>
          </p:cNvPr>
          <p:cNvSpPr txBox="1">
            <a:spLocks/>
          </p:cNvSpPr>
          <p:nvPr/>
        </p:nvSpPr>
        <p:spPr>
          <a:xfrm>
            <a:off x="495300" y="766464"/>
            <a:ext cx="4238066" cy="2958372"/>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904D99"/>
              </a:buClr>
              <a:buNone/>
            </a:pPr>
            <a:endParaRPr lang="en-US" sz="1600">
              <a:solidFill>
                <a:schemeClr val="tx1">
                  <a:lumMod val="75000"/>
                  <a:lumOff val="25000"/>
                </a:schemeClr>
              </a:solidFill>
              <a:latin typeface="Century Gothic"/>
              <a:cs typeface="Calibri" panose="020F0502020204030204"/>
            </a:endParaRPr>
          </a:p>
          <a:p>
            <a:pPr>
              <a:lnSpc>
                <a:spcPct val="100000"/>
              </a:lnSpc>
              <a:spcBef>
                <a:spcPts val="0"/>
              </a:spcBef>
              <a:spcAft>
                <a:spcPts val="600"/>
              </a:spcAft>
              <a:buClr>
                <a:srgbClr val="904D99"/>
              </a:buClr>
              <a:buFont typeface="Webdings,Sans-Serif" panose="05030102010509060703" pitchFamily="18" charset="2"/>
              <a:buChar char="4"/>
            </a:pPr>
            <a:r>
              <a:rPr lang="en-US" sz="2400">
                <a:solidFill>
                  <a:schemeClr val="tx1">
                    <a:lumMod val="75000"/>
                    <a:lumOff val="25000"/>
                  </a:schemeClr>
                </a:solidFill>
                <a:latin typeface="Century Gothic"/>
                <a:cs typeface="Calibri" panose="020F0502020204030204"/>
              </a:rPr>
              <a:t>Air quality </a:t>
            </a:r>
          </a:p>
          <a:p>
            <a:pPr>
              <a:lnSpc>
                <a:spcPct val="100000"/>
              </a:lnSpc>
              <a:spcBef>
                <a:spcPts val="0"/>
              </a:spcBef>
              <a:spcAft>
                <a:spcPts val="600"/>
              </a:spcAft>
              <a:buClr>
                <a:srgbClr val="904D99"/>
              </a:buClr>
              <a:buFont typeface="Webdings,Sans-Serif" panose="05030102010509060703" pitchFamily="18" charset="2"/>
              <a:buChar char="4"/>
            </a:pPr>
            <a:r>
              <a:rPr lang="en-US" sz="2400">
                <a:solidFill>
                  <a:schemeClr val="tx1">
                    <a:lumMod val="75000"/>
                    <a:lumOff val="25000"/>
                  </a:schemeClr>
                </a:solidFill>
                <a:latin typeface="Century Gothic"/>
                <a:cs typeface="Calibri" panose="020F0502020204030204"/>
              </a:rPr>
              <a:t>Human health</a:t>
            </a:r>
          </a:p>
          <a:p>
            <a:pPr>
              <a:lnSpc>
                <a:spcPct val="100000"/>
              </a:lnSpc>
              <a:spcBef>
                <a:spcPts val="0"/>
              </a:spcBef>
              <a:spcAft>
                <a:spcPts val="600"/>
              </a:spcAft>
              <a:buClr>
                <a:srgbClr val="904D99"/>
              </a:buClr>
              <a:buFont typeface="Webdings,Sans-Serif" panose="05030102010509060703" pitchFamily="18" charset="2"/>
              <a:buChar char="4"/>
            </a:pPr>
            <a:r>
              <a:rPr lang="en-US" sz="2400">
                <a:solidFill>
                  <a:schemeClr val="tx1">
                    <a:lumMod val="75000"/>
                    <a:lumOff val="25000"/>
                  </a:schemeClr>
                </a:solidFill>
                <a:latin typeface="Century Gothic"/>
                <a:cs typeface="Calibri" panose="020F0502020204030204"/>
              </a:rPr>
              <a:t>Economic impact</a:t>
            </a:r>
          </a:p>
          <a:p>
            <a:pPr>
              <a:lnSpc>
                <a:spcPct val="100000"/>
              </a:lnSpc>
              <a:spcBef>
                <a:spcPts val="0"/>
              </a:spcBef>
              <a:spcAft>
                <a:spcPts val="600"/>
              </a:spcAft>
              <a:buClr>
                <a:srgbClr val="904D99"/>
              </a:buClr>
              <a:buFont typeface="Webdings,Sans-Serif" panose="05030102010509060703" pitchFamily="18" charset="2"/>
              <a:buChar char="4"/>
            </a:pPr>
            <a:r>
              <a:rPr lang="en-US" sz="2400">
                <a:solidFill>
                  <a:schemeClr val="tx1">
                    <a:lumMod val="75000"/>
                    <a:lumOff val="25000"/>
                  </a:schemeClr>
                </a:solidFill>
                <a:latin typeface="Century Gothic"/>
                <a:cs typeface="Calibri" panose="020F0502020204030204"/>
              </a:rPr>
              <a:t>Geographic limitations of monitoring stations</a:t>
            </a:r>
          </a:p>
        </p:txBody>
      </p:sp>
      <p:pic>
        <p:nvPicPr>
          <p:cNvPr id="3" name="Picture 2">
            <a:extLst>
              <a:ext uri="{FF2B5EF4-FFF2-40B4-BE49-F238E27FC236}">
                <a16:creationId xmlns:a16="http://schemas.microsoft.com/office/drawing/2014/main" id="{3BA6989B-5A22-4F38-9895-B86745D45B9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457264" y="962949"/>
            <a:ext cx="6109447" cy="5646281"/>
          </a:xfrm>
          <a:prstGeom prst="roundRect">
            <a:avLst/>
          </a:prstGeom>
        </p:spPr>
      </p:pic>
      <p:pic>
        <p:nvPicPr>
          <p:cNvPr id="1032" name="Picture 8">
            <a:extLst>
              <a:ext uri="{FF2B5EF4-FFF2-40B4-BE49-F238E27FC236}">
                <a16:creationId xmlns:a16="http://schemas.microsoft.com/office/drawing/2014/main" id="{D5DCCAB7-0351-4789-9727-94CE684EB7BF}"/>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625289" y="3294529"/>
            <a:ext cx="4448234" cy="3314701"/>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371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48056" y="-50033"/>
            <a:ext cx="4832802" cy="1243584"/>
          </a:xfrm>
          <a:prstGeom prst="rect">
            <a:avLst/>
          </a:prstGeom>
        </p:spPr>
        <p:txBody>
          <a:bodyPr vert="horz" lIns="91440" tIns="45720" rIns="91440" bIns="45720" rtlCol="0" anchor="ctr">
            <a:normAutofit/>
          </a:bodyPr>
          <a:lstStyle/>
          <a:p>
            <a:pPr>
              <a:buClr>
                <a:srgbClr val="24B1B5"/>
              </a:buClr>
            </a:pPr>
            <a:r>
              <a:rPr lang="en-US" sz="3600" b="1">
                <a:solidFill>
                  <a:srgbClr val="904D99"/>
                </a:solidFill>
                <a:latin typeface="Century Gothic" panose="020F0302020204030204"/>
              </a:rPr>
              <a:t>Partners</a:t>
            </a:r>
          </a:p>
        </p:txBody>
      </p:sp>
      <p:sp>
        <p:nvSpPr>
          <p:cNvPr id="3" name="Text Placeholder 3"/>
          <p:cNvSpPr txBox="1">
            <a:spLocks/>
          </p:cNvSpPr>
          <p:nvPr/>
        </p:nvSpPr>
        <p:spPr>
          <a:xfrm>
            <a:off x="359156" y="1112017"/>
            <a:ext cx="9330944" cy="436644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04D99"/>
              </a:buClr>
              <a:buFont typeface="Webdings" panose="05030102010509060703" pitchFamily="18" charset="2"/>
              <a:buChar char="4"/>
            </a:pPr>
            <a:r>
              <a:rPr lang="en-US">
                <a:solidFill>
                  <a:schemeClr val="tx1">
                    <a:lumMod val="75000"/>
                    <a:lumOff val="25000"/>
                  </a:schemeClr>
                </a:solidFill>
                <a:latin typeface="Century Gothic"/>
              </a:rPr>
              <a:t>The Nature Conservancy – Washington Chapter</a:t>
            </a:r>
          </a:p>
          <a:p>
            <a:pPr marL="342900" indent="-342900">
              <a:lnSpc>
                <a:spcPct val="100000"/>
              </a:lnSpc>
              <a:spcBef>
                <a:spcPts val="0"/>
              </a:spcBef>
              <a:spcAft>
                <a:spcPts val="600"/>
              </a:spcAft>
              <a:buClr>
                <a:srgbClr val="904D99"/>
              </a:buClr>
              <a:buFont typeface="Webdings" panose="05030102010509060703" pitchFamily="18" charset="2"/>
              <a:buChar char="4"/>
            </a:pPr>
            <a:endParaRPr lang="en-US">
              <a:solidFill>
                <a:schemeClr val="tx1">
                  <a:lumMod val="75000"/>
                  <a:lumOff val="25000"/>
                </a:schemeClr>
              </a:solidFill>
              <a:latin typeface="Century Gothic"/>
            </a:endParaRPr>
          </a:p>
          <a:p>
            <a:pPr marL="342900" indent="-342900">
              <a:lnSpc>
                <a:spcPct val="100000"/>
              </a:lnSpc>
              <a:spcBef>
                <a:spcPts val="0"/>
              </a:spcBef>
              <a:spcAft>
                <a:spcPts val="600"/>
              </a:spcAft>
              <a:buClr>
                <a:srgbClr val="904D99"/>
              </a:buClr>
              <a:buFont typeface="Webdings" panose="05030102010509060703" pitchFamily="18" charset="2"/>
              <a:buChar char="4"/>
            </a:pPr>
            <a:r>
              <a:rPr lang="en-US">
                <a:solidFill>
                  <a:schemeClr val="tx1">
                    <a:lumMod val="75000"/>
                    <a:lumOff val="25000"/>
                  </a:schemeClr>
                </a:solidFill>
                <a:latin typeface="Century Gothic"/>
              </a:rPr>
              <a:t>Puget Sound Clean Air Agency (PSCAA)</a:t>
            </a:r>
            <a:endParaRPr lang="en-US">
              <a:solidFill>
                <a:schemeClr val="tx1">
                  <a:lumMod val="75000"/>
                  <a:lumOff val="25000"/>
                </a:schemeClr>
              </a:solidFill>
              <a:latin typeface="Century Gothic" panose="020B0502020202020204" pitchFamily="34" charset="0"/>
            </a:endParaRPr>
          </a:p>
          <a:p>
            <a:pPr marL="114300" indent="0">
              <a:spcBef>
                <a:spcPts val="0"/>
              </a:spcBef>
              <a:spcAft>
                <a:spcPts val="600"/>
              </a:spcAft>
              <a:buClr>
                <a:srgbClr val="904D99"/>
              </a:buClr>
              <a:buNone/>
            </a:pPr>
            <a:endParaRPr lang="en-US">
              <a:solidFill>
                <a:schemeClr val="tx1">
                  <a:lumMod val="75000"/>
                  <a:lumOff val="25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3B76B787-8EEF-435C-9306-77DC81A4E13F}"/>
              </a:ext>
            </a:extLst>
          </p:cNvPr>
          <p:cNvSpPr txBox="1"/>
          <p:nvPr/>
        </p:nvSpPr>
        <p:spPr>
          <a:xfrm>
            <a:off x="1992034" y="3151453"/>
            <a:ext cx="3810451" cy="923330"/>
          </a:xfrm>
          <a:prstGeom prst="rect">
            <a:avLst/>
          </a:prstGeom>
          <a:noFill/>
        </p:spPr>
        <p:txBody>
          <a:bodyPr wrap="square" rtlCol="0">
            <a:spAutoFit/>
          </a:bodyPr>
          <a:lstStyle/>
          <a:p>
            <a:r>
              <a:rPr lang="en-US">
                <a:solidFill>
                  <a:schemeClr val="bg1"/>
                </a:solidFill>
              </a:rPr>
              <a:t>*possibly need new images, Erik is checking if he can legally share these for us to use</a:t>
            </a:r>
          </a:p>
        </p:txBody>
      </p:sp>
      <p:sp>
        <p:nvSpPr>
          <p:cNvPr id="4" name="TextBox 3">
            <a:extLst>
              <a:ext uri="{FF2B5EF4-FFF2-40B4-BE49-F238E27FC236}">
                <a16:creationId xmlns:a16="http://schemas.microsoft.com/office/drawing/2014/main" id="{E4F50217-7BA7-4BDA-9864-0C1F634407C2}"/>
              </a:ext>
            </a:extLst>
          </p:cNvPr>
          <p:cNvSpPr txBox="1"/>
          <p:nvPr/>
        </p:nvSpPr>
        <p:spPr>
          <a:xfrm>
            <a:off x="3736323" y="5478462"/>
            <a:ext cx="1909497" cy="523220"/>
          </a:xfrm>
          <a:prstGeom prst="rect">
            <a:avLst/>
          </a:prstGeom>
          <a:noFill/>
        </p:spPr>
        <p:txBody>
          <a:bodyPr wrap="none" rtlCol="0">
            <a:spAutoFit/>
          </a:bodyPr>
          <a:lstStyle/>
          <a:p>
            <a:r>
              <a:rPr lang="en-US" sz="2800">
                <a:solidFill>
                  <a:schemeClr val="bg1"/>
                </a:solidFill>
              </a:rPr>
              <a:t>placeholder</a:t>
            </a:r>
          </a:p>
        </p:txBody>
      </p:sp>
      <p:sp>
        <p:nvSpPr>
          <p:cNvPr id="8" name="TextBox 7">
            <a:extLst>
              <a:ext uri="{FF2B5EF4-FFF2-40B4-BE49-F238E27FC236}">
                <a16:creationId xmlns:a16="http://schemas.microsoft.com/office/drawing/2014/main" id="{6302C4DA-4416-44FA-BBF6-858FAED7E963}"/>
              </a:ext>
            </a:extLst>
          </p:cNvPr>
          <p:cNvSpPr txBox="1"/>
          <p:nvPr/>
        </p:nvSpPr>
        <p:spPr>
          <a:xfrm>
            <a:off x="8071378" y="4809725"/>
            <a:ext cx="1909497" cy="523220"/>
          </a:xfrm>
          <a:prstGeom prst="rect">
            <a:avLst/>
          </a:prstGeom>
          <a:noFill/>
        </p:spPr>
        <p:txBody>
          <a:bodyPr wrap="none" rtlCol="0">
            <a:spAutoFit/>
          </a:bodyPr>
          <a:lstStyle/>
          <a:p>
            <a:r>
              <a:rPr lang="en-US" sz="2800">
                <a:solidFill>
                  <a:schemeClr val="bg1"/>
                </a:solidFill>
              </a:rPr>
              <a:t>placeholder</a:t>
            </a:r>
          </a:p>
        </p:txBody>
      </p:sp>
      <p:sp>
        <p:nvSpPr>
          <p:cNvPr id="5" name="TextBox 4">
            <a:extLst>
              <a:ext uri="{FF2B5EF4-FFF2-40B4-BE49-F238E27FC236}">
                <a16:creationId xmlns:a16="http://schemas.microsoft.com/office/drawing/2014/main" id="{D59E2FC9-D22E-4156-BE7D-1CEF6AA9EBAF}"/>
              </a:ext>
            </a:extLst>
          </p:cNvPr>
          <p:cNvSpPr txBox="1"/>
          <p:nvPr/>
        </p:nvSpPr>
        <p:spPr>
          <a:xfrm>
            <a:off x="9204556" y="6158150"/>
            <a:ext cx="2067746" cy="369332"/>
          </a:xfrm>
          <a:prstGeom prst="rect">
            <a:avLst/>
          </a:prstGeom>
          <a:noFill/>
        </p:spPr>
        <p:txBody>
          <a:bodyPr wrap="none" rtlCol="0">
            <a:spAutoFit/>
          </a:bodyPr>
          <a:lstStyle/>
          <a:p>
            <a:r>
              <a:rPr lang="en-US">
                <a:solidFill>
                  <a:schemeClr val="bg1"/>
                </a:solidFill>
              </a:rPr>
              <a:t>Photo credit: PSCAA</a:t>
            </a:r>
          </a:p>
        </p:txBody>
      </p:sp>
      <p:sp>
        <p:nvSpPr>
          <p:cNvPr id="10" name="TextBox 9">
            <a:extLst>
              <a:ext uri="{FF2B5EF4-FFF2-40B4-BE49-F238E27FC236}">
                <a16:creationId xmlns:a16="http://schemas.microsoft.com/office/drawing/2014/main" id="{40A12605-12D7-45AB-8ACC-4984431FB221}"/>
              </a:ext>
            </a:extLst>
          </p:cNvPr>
          <p:cNvSpPr txBox="1"/>
          <p:nvPr/>
        </p:nvSpPr>
        <p:spPr>
          <a:xfrm>
            <a:off x="3591798" y="6158150"/>
            <a:ext cx="2067746" cy="369332"/>
          </a:xfrm>
          <a:prstGeom prst="rect">
            <a:avLst/>
          </a:prstGeom>
          <a:noFill/>
        </p:spPr>
        <p:txBody>
          <a:bodyPr wrap="none" rtlCol="0">
            <a:spAutoFit/>
          </a:bodyPr>
          <a:lstStyle/>
          <a:p>
            <a:r>
              <a:rPr lang="en-US">
                <a:solidFill>
                  <a:schemeClr val="bg1"/>
                </a:solidFill>
              </a:rPr>
              <a:t>Photo credit: PSCAA</a:t>
            </a:r>
          </a:p>
        </p:txBody>
      </p:sp>
      <p:pic>
        <p:nvPicPr>
          <p:cNvPr id="6" name="Picture 6" descr="A large body of water with a city in the background&#10;&#10;Description automatically generated">
            <a:extLst>
              <a:ext uri="{FF2B5EF4-FFF2-40B4-BE49-F238E27FC236}">
                <a16:creationId xmlns:a16="http://schemas.microsoft.com/office/drawing/2014/main" id="{9A0BF86F-6297-45CA-B01A-3884027DECD4}"/>
              </a:ext>
            </a:extLst>
          </p:cNvPr>
          <p:cNvPicPr>
            <a:picLocks noChangeAspect="1"/>
          </p:cNvPicPr>
          <p:nvPr/>
        </p:nvPicPr>
        <p:blipFill>
          <a:blip r:embed="rId3"/>
          <a:stretch>
            <a:fillRect/>
          </a:stretch>
        </p:blipFill>
        <p:spPr>
          <a:xfrm>
            <a:off x="539577" y="2979694"/>
            <a:ext cx="4991477" cy="3330166"/>
          </a:xfrm>
          <a:prstGeom prst="roundRect">
            <a:avLst/>
          </a:prstGeom>
        </p:spPr>
      </p:pic>
      <p:pic>
        <p:nvPicPr>
          <p:cNvPr id="7" name="Picture 8" descr="A body of water with a mountain in the background&#10;&#10;Description automatically generated">
            <a:extLst>
              <a:ext uri="{FF2B5EF4-FFF2-40B4-BE49-F238E27FC236}">
                <a16:creationId xmlns:a16="http://schemas.microsoft.com/office/drawing/2014/main" id="{50F36414-D7BF-472C-9811-833701134E9F}"/>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280825" y="2997963"/>
            <a:ext cx="4991477" cy="3372345"/>
          </a:xfrm>
          <a:prstGeom prst="roundRect">
            <a:avLst/>
          </a:prstGeom>
        </p:spPr>
      </p:pic>
      <p:sp>
        <p:nvSpPr>
          <p:cNvPr id="14" name="TextBox 13">
            <a:extLst>
              <a:ext uri="{FF2B5EF4-FFF2-40B4-BE49-F238E27FC236}">
                <a16:creationId xmlns:a16="http://schemas.microsoft.com/office/drawing/2014/main" id="{325C53DA-2BE2-CA43-A099-E68C67A8A139}"/>
              </a:ext>
            </a:extLst>
          </p:cNvPr>
          <p:cNvSpPr txBox="1"/>
          <p:nvPr/>
        </p:nvSpPr>
        <p:spPr>
          <a:xfrm>
            <a:off x="7285280" y="6647976"/>
            <a:ext cx="4991477" cy="261610"/>
          </a:xfrm>
          <a:prstGeom prst="rect">
            <a:avLst/>
          </a:prstGeom>
          <a:noFill/>
        </p:spPr>
        <p:txBody>
          <a:bodyPr wrap="square" rtlCol="0">
            <a:spAutoFit/>
          </a:bodyPr>
          <a:lstStyle/>
          <a:p>
            <a:pPr algn="r"/>
            <a:r>
              <a:rPr lang="en-US" sz="1050">
                <a:solidFill>
                  <a:schemeClr val="bg1"/>
                </a:solidFill>
                <a:latin typeface="Century Gothic" panose="020B0502020202020204" pitchFamily="34" charset="0"/>
              </a:rPr>
              <a:t>Image Sources: </a:t>
            </a:r>
            <a:r>
              <a:rPr lang="en-US" sz="1050" err="1">
                <a:solidFill>
                  <a:schemeClr val="bg1"/>
                </a:solidFill>
                <a:latin typeface="Century Gothic" panose="020B0502020202020204" pitchFamily="34" charset="0"/>
              </a:rPr>
              <a:t>Pixabay</a:t>
            </a:r>
            <a:r>
              <a:rPr lang="en-US" sz="1050">
                <a:solidFill>
                  <a:schemeClr val="bg1"/>
                </a:solidFill>
                <a:latin typeface="Century Gothic" panose="020B0502020202020204" pitchFamily="34" charset="0"/>
              </a:rPr>
              <a:t>, </a:t>
            </a:r>
            <a:r>
              <a:rPr lang="en-US" sz="1050" err="1">
                <a:solidFill>
                  <a:schemeClr val="bg1"/>
                </a:solidFill>
                <a:latin typeface="Century Gothic" panose="020B0502020202020204" pitchFamily="34" charset="0"/>
              </a:rPr>
              <a:t>BrewBooks</a:t>
            </a:r>
            <a:r>
              <a:rPr lang="en-US" sz="1050">
                <a:solidFill>
                  <a:schemeClr val="bg1"/>
                </a:solidFill>
                <a:latin typeface="Century Gothic" panose="020B0502020202020204" pitchFamily="34" charset="0"/>
              </a:rPr>
              <a:t> (Flickr)</a:t>
            </a:r>
          </a:p>
        </p:txBody>
      </p:sp>
    </p:spTree>
    <p:extLst>
      <p:ext uri="{BB962C8B-B14F-4D97-AF65-F5344CB8AC3E}">
        <p14:creationId xmlns:p14="http://schemas.microsoft.com/office/powerpoint/2010/main" val="583009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607712"/>
            <a:ext cx="10731244" cy="33117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endParaRPr lang="en-US" sz="3200" b="1">
              <a:solidFill>
                <a:srgbClr val="904D99"/>
              </a:solidFill>
              <a:latin typeface="Century Gothic" panose="020F0302020204030204"/>
            </a:endParaRPr>
          </a:p>
          <a:p>
            <a:pPr>
              <a:buClr>
                <a:srgbClr val="24B1B5"/>
              </a:buClr>
            </a:pPr>
            <a:r>
              <a:rPr lang="en-US" sz="3200" b="1">
                <a:solidFill>
                  <a:srgbClr val="904D99"/>
                </a:solidFill>
                <a:latin typeface="Century Gothic" panose="020F0302020204030204"/>
              </a:rPr>
              <a:t>Objectives: </a:t>
            </a:r>
            <a:r>
              <a:rPr lang="en-US" sz="3200" b="1">
                <a:solidFill>
                  <a:srgbClr val="904D99"/>
                </a:solidFill>
                <a:latin typeface="Century Gothic"/>
                <a:ea typeface="+mn-lt"/>
                <a:cs typeface="+mn-lt"/>
              </a:rPr>
              <a:t>How can we visualize &amp; analyze smoke?</a:t>
            </a:r>
            <a:endParaRPr lang="en-US" sz="3200" b="1">
              <a:solidFill>
                <a:srgbClr val="904D99"/>
              </a:solidFill>
              <a:latin typeface="Century Gothic" panose="020F0302020204030204"/>
            </a:endParaRPr>
          </a:p>
          <a:p>
            <a:pPr>
              <a:buClr>
                <a:srgbClr val="24B1B5"/>
              </a:buClr>
            </a:pPr>
            <a:endParaRPr lang="en-US" sz="2800" b="1">
              <a:solidFill>
                <a:srgbClr val="904D99"/>
              </a:solidFill>
              <a:latin typeface="Century Gothic" panose="020F0302020204030204"/>
            </a:endParaRPr>
          </a:p>
        </p:txBody>
      </p:sp>
      <p:sp>
        <p:nvSpPr>
          <p:cNvPr id="3" name="Text Placeholder 3"/>
          <p:cNvSpPr txBox="1">
            <a:spLocks/>
          </p:cNvSpPr>
          <p:nvPr/>
        </p:nvSpPr>
        <p:spPr>
          <a:xfrm>
            <a:off x="495300" y="1179097"/>
            <a:ext cx="5465416" cy="83099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004346"/>
              </a:buClr>
              <a:buFont typeface="Webdings" panose="05030102010509060703" pitchFamily="18" charset="2"/>
              <a:buChar char="4"/>
            </a:pPr>
            <a:r>
              <a:rPr lang="en-US" sz="2400" b="1">
                <a:solidFill>
                  <a:schemeClr val="tx1">
                    <a:lumMod val="75000"/>
                    <a:lumOff val="25000"/>
                  </a:schemeClr>
                </a:solidFill>
                <a:latin typeface="Century Gothic" panose="020F0302020204030204"/>
              </a:rPr>
              <a:t>Create</a:t>
            </a:r>
            <a:r>
              <a:rPr lang="en-US" sz="2400">
                <a:solidFill>
                  <a:schemeClr val="tx1">
                    <a:lumMod val="75000"/>
                    <a:lumOff val="25000"/>
                  </a:schemeClr>
                </a:solidFill>
                <a:latin typeface="Century Gothic" panose="020F0302020204030204"/>
              </a:rPr>
              <a:t> a methodology to assess plume height</a:t>
            </a:r>
          </a:p>
        </p:txBody>
      </p:sp>
      <p:sp>
        <p:nvSpPr>
          <p:cNvPr id="7" name="Text Placeholder 3">
            <a:extLst>
              <a:ext uri="{FF2B5EF4-FFF2-40B4-BE49-F238E27FC236}">
                <a16:creationId xmlns:a16="http://schemas.microsoft.com/office/drawing/2014/main" id="{077B5E94-D990-4558-9067-B8D22BE1C094}"/>
              </a:ext>
            </a:extLst>
          </p:cNvPr>
          <p:cNvSpPr txBox="1">
            <a:spLocks/>
          </p:cNvSpPr>
          <p:nvPr/>
        </p:nvSpPr>
        <p:spPr>
          <a:xfrm>
            <a:off x="6261362" y="1179096"/>
            <a:ext cx="5098676" cy="83099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09BC8A"/>
              </a:buClr>
              <a:buFont typeface="Webdings" panose="05030102010509060703" pitchFamily="18" charset="2"/>
              <a:buChar char="4"/>
            </a:pPr>
            <a:r>
              <a:rPr lang="en-US" sz="2400" b="1">
                <a:solidFill>
                  <a:srgbClr val="09BC8A"/>
                </a:solidFill>
                <a:latin typeface="Century Gothic" panose="020F0302020204030204"/>
              </a:rPr>
              <a:t>Analyze</a:t>
            </a:r>
            <a:r>
              <a:rPr lang="en-US" sz="2400">
                <a:solidFill>
                  <a:srgbClr val="09BC8A"/>
                </a:solidFill>
                <a:latin typeface="Century Gothic" panose="020F0302020204030204"/>
              </a:rPr>
              <a:t> distribution of smoke-caused pollutants</a:t>
            </a:r>
          </a:p>
        </p:txBody>
      </p:sp>
      <p:pic>
        <p:nvPicPr>
          <p:cNvPr id="9" name="Picture 8">
            <a:extLst>
              <a:ext uri="{FF2B5EF4-FFF2-40B4-BE49-F238E27FC236}">
                <a16:creationId xmlns:a16="http://schemas.microsoft.com/office/drawing/2014/main" id="{1F0CCD88-5285-4518-A6FB-99379B1CCCC1}"/>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343714" y="2435062"/>
            <a:ext cx="5617002" cy="4099062"/>
          </a:xfrm>
          <a:prstGeom prst="roundRect">
            <a:avLst/>
          </a:prstGeom>
        </p:spPr>
      </p:pic>
      <p:pic>
        <p:nvPicPr>
          <p:cNvPr id="4" name="Picture 3">
            <a:extLst>
              <a:ext uri="{FF2B5EF4-FFF2-40B4-BE49-F238E27FC236}">
                <a16:creationId xmlns:a16="http://schemas.microsoft.com/office/drawing/2014/main" id="{C356B1D8-C72C-4287-850A-04FD53E8FA49}"/>
              </a:ext>
            </a:extLst>
          </p:cNvPr>
          <p:cNvPicPr>
            <a:picLocks noChangeAspect="1"/>
          </p:cNvPicPr>
          <p:nvPr/>
        </p:nvPicPr>
        <p:blipFill rotWithShape="1">
          <a:blip r:embed="rId5">
            <a:extLst>
              <a:ext uri="{28A0092B-C50C-407E-A947-70E740481C1C}">
                <a14:useLocalDpi xmlns:a14="http://schemas.microsoft.com/office/drawing/2010/main"/>
              </a:ext>
            </a:extLst>
          </a:blip>
          <a:srcRect r="-46"/>
          <a:stretch/>
        </p:blipFill>
        <p:spPr>
          <a:xfrm>
            <a:off x="6261362" y="2451160"/>
            <a:ext cx="5617002" cy="4099062"/>
          </a:xfrm>
          <a:prstGeom prst="roundRect">
            <a:avLst/>
          </a:prstGeom>
        </p:spPr>
      </p:pic>
      <p:sp>
        <p:nvSpPr>
          <p:cNvPr id="5" name="TextBox 4">
            <a:extLst>
              <a:ext uri="{FF2B5EF4-FFF2-40B4-BE49-F238E27FC236}">
                <a16:creationId xmlns:a16="http://schemas.microsoft.com/office/drawing/2014/main" id="{9FA4EDCC-2EA8-44D0-B0D9-E69DFECFB8D4}"/>
              </a:ext>
            </a:extLst>
          </p:cNvPr>
          <p:cNvSpPr txBox="1"/>
          <p:nvPr/>
        </p:nvSpPr>
        <p:spPr>
          <a:xfrm>
            <a:off x="5307733" y="6518884"/>
            <a:ext cx="6113265" cy="261610"/>
          </a:xfrm>
          <a:prstGeom prst="rect">
            <a:avLst/>
          </a:prstGeom>
          <a:noFill/>
        </p:spPr>
        <p:txBody>
          <a:bodyPr wrap="square" rtlCol="0" anchor="t">
            <a:spAutoFit/>
          </a:bodyPr>
          <a:lstStyle/>
          <a:p>
            <a:pPr algn="r"/>
            <a:r>
              <a:rPr lang="en-US" sz="1050">
                <a:solidFill>
                  <a:schemeClr val="tx1">
                    <a:lumMod val="75000"/>
                    <a:lumOff val="25000"/>
                  </a:schemeClr>
                </a:solidFill>
                <a:latin typeface="Century Gothic"/>
              </a:rPr>
              <a:t>Image Sources: USDA via Wikimedia Commons, Worldview</a:t>
            </a:r>
            <a:endParaRPr lang="en-US" sz="1050" u="sng">
              <a:solidFill>
                <a:schemeClr val="tx1">
                  <a:lumMod val="75000"/>
                  <a:lumOff val="25000"/>
                </a:schemeClr>
              </a:solidFill>
              <a:latin typeface="Century Gothic"/>
            </a:endParaRPr>
          </a:p>
        </p:txBody>
      </p:sp>
    </p:spTree>
    <p:extLst>
      <p:ext uri="{BB962C8B-B14F-4D97-AF65-F5344CB8AC3E}">
        <p14:creationId xmlns:p14="http://schemas.microsoft.com/office/powerpoint/2010/main" val="4290289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1DD8AD0-1A8C-B44C-94FB-980C8AEA73B8}"/>
              </a:ext>
            </a:extLst>
          </p:cNvPr>
          <p:cNvSpPr txBox="1"/>
          <p:nvPr/>
        </p:nvSpPr>
        <p:spPr>
          <a:xfrm>
            <a:off x="511309" y="3582550"/>
            <a:ext cx="11091807" cy="457200"/>
          </a:xfrm>
          <a:prstGeom prst="rect">
            <a:avLst/>
          </a:prstGeom>
          <a:solidFill>
            <a:schemeClr val="bg1">
              <a:lumMod val="75000"/>
            </a:schemeClr>
          </a:solidFill>
        </p:spPr>
        <p:txBody>
          <a:bodyPr wrap="square" rtlCol="0">
            <a:spAutoFit/>
          </a:bodyPr>
          <a:lstStyle/>
          <a:p>
            <a:endParaRPr lang="en-US"/>
          </a:p>
        </p:txBody>
      </p:sp>
      <p:sp>
        <p:nvSpPr>
          <p:cNvPr id="3" name="Rectangle 2">
            <a:extLst>
              <a:ext uri="{FF2B5EF4-FFF2-40B4-BE49-F238E27FC236}">
                <a16:creationId xmlns:a16="http://schemas.microsoft.com/office/drawing/2014/main" id="{561FC4D3-832E-324F-A9F0-4431041663AF}"/>
              </a:ext>
            </a:extLst>
          </p:cNvPr>
          <p:cNvSpPr/>
          <p:nvPr/>
        </p:nvSpPr>
        <p:spPr>
          <a:xfrm>
            <a:off x="626233" y="97436"/>
            <a:ext cx="4939173" cy="646331"/>
          </a:xfrm>
          <a:prstGeom prst="rect">
            <a:avLst/>
          </a:prstGeom>
        </p:spPr>
        <p:txBody>
          <a:bodyPr wrap="none" anchor="t">
            <a:spAutoFit/>
          </a:bodyPr>
          <a:lstStyle/>
          <a:p>
            <a:pPr>
              <a:buClr>
                <a:srgbClr val="C41F48"/>
              </a:buClr>
            </a:pPr>
            <a:r>
              <a:rPr lang="en-US" sz="3600" b="1">
                <a:solidFill>
                  <a:srgbClr val="904D99"/>
                </a:solidFill>
                <a:latin typeface="Century Gothic" panose="020F0302020204030204"/>
              </a:rPr>
              <a:t>Satellites and Sensors</a:t>
            </a:r>
          </a:p>
        </p:txBody>
      </p:sp>
      <p:pic>
        <p:nvPicPr>
          <p:cNvPr id="5" name="Picture 26">
            <a:extLst>
              <a:ext uri="{FF2B5EF4-FFF2-40B4-BE49-F238E27FC236}">
                <a16:creationId xmlns:a16="http://schemas.microsoft.com/office/drawing/2014/main" id="{C54CEBB3-4BDF-4D49-A982-1F56589DC8AF}"/>
              </a:ext>
            </a:extLst>
          </p:cNvPr>
          <p:cNvPicPr>
            <a:picLocks noChangeAspect="1"/>
          </p:cNvPicPr>
          <p:nvPr/>
        </p:nvPicPr>
        <p:blipFill rotWithShape="1">
          <a:blip r:embed="rId3">
            <a:alphaModFix/>
            <a:extLst>
              <a:ext uri="{28A0092B-C50C-407E-A947-70E740481C1C}">
                <a14:useLocalDpi xmlns:a14="http://schemas.microsoft.com/office/drawing/2010/main"/>
              </a:ext>
            </a:extLst>
          </a:blip>
          <a:srcRect l="-1" r="-3"/>
          <a:stretch/>
        </p:blipFill>
        <p:spPr>
          <a:xfrm rot="-480000">
            <a:off x="7636191" y="505031"/>
            <a:ext cx="3514118" cy="2184125"/>
          </a:xfrm>
          <a:custGeom>
            <a:avLst/>
            <a:gdLst/>
            <a:ahLst/>
            <a:cxnLst/>
            <a:rect l="l" t="t" r="r" b="b"/>
            <a:pathLst>
              <a:path w="3083442" h="2547077">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effectLst>
            <a:softEdge rad="0"/>
          </a:effectLst>
        </p:spPr>
      </p:pic>
      <p:pic>
        <p:nvPicPr>
          <p:cNvPr id="7" name="Picture 27" descr="A satellite in space&#10;&#10;Description automatically generated">
            <a:extLst>
              <a:ext uri="{FF2B5EF4-FFF2-40B4-BE49-F238E27FC236}">
                <a16:creationId xmlns:a16="http://schemas.microsoft.com/office/drawing/2014/main" id="{B3F983BE-3C65-0D4B-BF45-56EF7DC1A877}"/>
              </a:ext>
            </a:extLst>
          </p:cNvPr>
          <p:cNvPicPr>
            <a:picLocks noChangeAspect="1"/>
          </p:cNvPicPr>
          <p:nvPr/>
        </p:nvPicPr>
        <p:blipFill rotWithShape="1">
          <a:blip r:embed="rId4">
            <a:alphaModFix/>
            <a:extLst>
              <a:ext uri="{28A0092B-C50C-407E-A947-70E740481C1C}">
                <a14:useLocalDpi xmlns:a14="http://schemas.microsoft.com/office/drawing/2010/main"/>
              </a:ext>
            </a:extLst>
          </a:blip>
          <a:srcRect l="2166" r="-8395" b="3"/>
          <a:stretch/>
        </p:blipFill>
        <p:spPr>
          <a:xfrm rot="19118219">
            <a:off x="646303" y="4279125"/>
            <a:ext cx="2324468" cy="1642694"/>
          </a:xfrm>
          <a:prstGeom prst="round2SameRect">
            <a:avLst/>
          </a:prstGeom>
          <a:effectLst>
            <a:softEdge rad="0"/>
          </a:effectLst>
        </p:spPr>
      </p:pic>
      <p:sp>
        <p:nvSpPr>
          <p:cNvPr id="51" name="TextBox 50">
            <a:extLst>
              <a:ext uri="{FF2B5EF4-FFF2-40B4-BE49-F238E27FC236}">
                <a16:creationId xmlns:a16="http://schemas.microsoft.com/office/drawing/2014/main" id="{4D707EE0-A7EF-9043-856B-34AFA2247125}"/>
              </a:ext>
            </a:extLst>
          </p:cNvPr>
          <p:cNvSpPr txBox="1"/>
          <p:nvPr/>
        </p:nvSpPr>
        <p:spPr>
          <a:xfrm>
            <a:off x="9136736" y="3592973"/>
            <a:ext cx="1938528" cy="137160"/>
          </a:xfrm>
          <a:prstGeom prst="rect">
            <a:avLst/>
          </a:prstGeom>
          <a:solidFill>
            <a:srgbClr val="09BC8A"/>
          </a:solidFill>
        </p:spPr>
        <p:txBody>
          <a:bodyPr wrap="square" rtlCol="0">
            <a:spAutoFit/>
          </a:bodyPr>
          <a:lstStyle/>
          <a:p>
            <a:endParaRPr lang="en-US">
              <a:solidFill>
                <a:schemeClr val="accent6">
                  <a:lumMod val="75000"/>
                </a:schemeClr>
              </a:solidFill>
            </a:endParaRPr>
          </a:p>
        </p:txBody>
      </p:sp>
      <p:sp>
        <p:nvSpPr>
          <p:cNvPr id="57" name="Google Shape;577;p62">
            <a:extLst>
              <a:ext uri="{FF2B5EF4-FFF2-40B4-BE49-F238E27FC236}">
                <a16:creationId xmlns:a16="http://schemas.microsoft.com/office/drawing/2014/main" id="{90B5F165-2F9E-6E4A-9DBF-2D5B25E63E24}"/>
              </a:ext>
            </a:extLst>
          </p:cNvPr>
          <p:cNvSpPr/>
          <p:nvPr/>
        </p:nvSpPr>
        <p:spPr>
          <a:xfrm rot="10800000">
            <a:off x="9061470" y="4096247"/>
            <a:ext cx="123197" cy="124537"/>
          </a:xfrm>
          <a:prstGeom prst="ellipse">
            <a:avLst/>
          </a:prstGeom>
          <a:solidFill>
            <a:srgbClr val="3F3F3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77;p62">
            <a:extLst>
              <a:ext uri="{FF2B5EF4-FFF2-40B4-BE49-F238E27FC236}">
                <a16:creationId xmlns:a16="http://schemas.microsoft.com/office/drawing/2014/main" id="{DAF288B4-2D8C-5145-849A-4655BAEA2032}"/>
              </a:ext>
            </a:extLst>
          </p:cNvPr>
          <p:cNvSpPr/>
          <p:nvPr/>
        </p:nvSpPr>
        <p:spPr>
          <a:xfrm rot="10800000">
            <a:off x="11016842" y="4103620"/>
            <a:ext cx="123197" cy="124537"/>
          </a:xfrm>
          <a:prstGeom prst="ellipse">
            <a:avLst/>
          </a:prstGeom>
          <a:solidFill>
            <a:srgbClr val="3F3F3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577;p62">
            <a:extLst>
              <a:ext uri="{FF2B5EF4-FFF2-40B4-BE49-F238E27FC236}">
                <a16:creationId xmlns:a16="http://schemas.microsoft.com/office/drawing/2014/main" id="{FCD8D3DF-0BD6-3744-A2C2-F4261216288D}"/>
              </a:ext>
            </a:extLst>
          </p:cNvPr>
          <p:cNvSpPr/>
          <p:nvPr/>
        </p:nvSpPr>
        <p:spPr>
          <a:xfrm rot="10800000">
            <a:off x="9061469" y="3363204"/>
            <a:ext cx="123197" cy="124537"/>
          </a:xfrm>
          <a:prstGeom prst="ellipse">
            <a:avLst/>
          </a:prstGeom>
          <a:solidFill>
            <a:srgbClr val="3F3F3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5" name="Group 64">
            <a:extLst>
              <a:ext uri="{FF2B5EF4-FFF2-40B4-BE49-F238E27FC236}">
                <a16:creationId xmlns:a16="http://schemas.microsoft.com/office/drawing/2014/main" id="{B6FF494B-1F8B-A84A-8D4F-D4FF9F3D3577}"/>
              </a:ext>
            </a:extLst>
          </p:cNvPr>
          <p:cNvGrpSpPr/>
          <p:nvPr/>
        </p:nvGrpSpPr>
        <p:grpSpPr>
          <a:xfrm>
            <a:off x="11009017" y="3337264"/>
            <a:ext cx="123197" cy="781069"/>
            <a:chOff x="11030462" y="3410539"/>
            <a:chExt cx="123197" cy="781069"/>
          </a:xfrm>
        </p:grpSpPr>
        <p:sp>
          <p:nvSpPr>
            <p:cNvPr id="55" name="Google Shape;577;p62">
              <a:extLst>
                <a:ext uri="{FF2B5EF4-FFF2-40B4-BE49-F238E27FC236}">
                  <a16:creationId xmlns:a16="http://schemas.microsoft.com/office/drawing/2014/main" id="{512B7A8A-4A9A-F349-B694-8B2E1C12258A}"/>
                </a:ext>
              </a:extLst>
            </p:cNvPr>
            <p:cNvSpPr/>
            <p:nvPr/>
          </p:nvSpPr>
          <p:spPr>
            <a:xfrm rot="10800000">
              <a:off x="11030462" y="3410539"/>
              <a:ext cx="123197" cy="128016"/>
            </a:xfrm>
            <a:prstGeom prst="ellipse">
              <a:avLst/>
            </a:prstGeom>
            <a:solidFill>
              <a:srgbClr val="3F3F3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4" name="Google Shape;576;p62">
              <a:extLst>
                <a:ext uri="{FF2B5EF4-FFF2-40B4-BE49-F238E27FC236}">
                  <a16:creationId xmlns:a16="http://schemas.microsoft.com/office/drawing/2014/main" id="{5EF17B8A-6E18-C04C-90B4-F385A182ABAC}"/>
                </a:ext>
              </a:extLst>
            </p:cNvPr>
            <p:cNvCxnSpPr>
              <a:cxnSpLocks/>
            </p:cNvCxnSpPr>
            <p:nvPr/>
          </p:nvCxnSpPr>
          <p:spPr>
            <a:xfrm flipV="1">
              <a:off x="11099886" y="3493257"/>
              <a:ext cx="0" cy="698351"/>
            </a:xfrm>
            <a:prstGeom prst="straightConnector1">
              <a:avLst/>
            </a:prstGeom>
            <a:noFill/>
            <a:ln w="28575" cap="flat" cmpd="sng">
              <a:solidFill>
                <a:schemeClr val="accent6">
                  <a:lumMod val="50000"/>
                </a:schemeClr>
              </a:solidFill>
              <a:prstDash val="solid"/>
              <a:round/>
              <a:headEnd type="none" w="sm" len="sm"/>
              <a:tailEnd type="none" w="sm" len="sm"/>
            </a:ln>
          </p:spPr>
        </p:cxnSp>
      </p:grpSp>
      <p:pic>
        <p:nvPicPr>
          <p:cNvPr id="2" name="Picture 3" descr="A picture containing toy, table, box, cake&#10;&#10;Description automatically generated">
            <a:extLst>
              <a:ext uri="{FF2B5EF4-FFF2-40B4-BE49-F238E27FC236}">
                <a16:creationId xmlns:a16="http://schemas.microsoft.com/office/drawing/2014/main" id="{96FE758F-8DC6-4FB9-8E5C-80D0478D653B}"/>
              </a:ext>
            </a:extLst>
          </p:cNvPr>
          <p:cNvPicPr>
            <a:picLocks noChangeAspect="1"/>
          </p:cNvPicPr>
          <p:nvPr/>
        </p:nvPicPr>
        <p:blipFill>
          <a:blip r:embed="rId5"/>
          <a:stretch>
            <a:fillRect/>
          </a:stretch>
        </p:blipFill>
        <p:spPr>
          <a:xfrm rot="1020000">
            <a:off x="6422187" y="4658252"/>
            <a:ext cx="2340666" cy="1866535"/>
          </a:xfrm>
          <a:prstGeom prst="rect">
            <a:avLst/>
          </a:prstGeom>
        </p:spPr>
      </p:pic>
      <p:sp>
        <p:nvSpPr>
          <p:cNvPr id="40" name="TextBox 39">
            <a:extLst>
              <a:ext uri="{FF2B5EF4-FFF2-40B4-BE49-F238E27FC236}">
                <a16:creationId xmlns:a16="http://schemas.microsoft.com/office/drawing/2014/main" id="{CF4406B1-B742-364C-BBC2-613BDD0F026E}"/>
              </a:ext>
            </a:extLst>
          </p:cNvPr>
          <p:cNvSpPr txBox="1"/>
          <p:nvPr/>
        </p:nvSpPr>
        <p:spPr>
          <a:xfrm>
            <a:off x="6860602" y="3725422"/>
            <a:ext cx="4206240" cy="182880"/>
          </a:xfrm>
          <a:prstGeom prst="rect">
            <a:avLst/>
          </a:prstGeom>
          <a:solidFill>
            <a:srgbClr val="904D99"/>
          </a:solidFill>
        </p:spPr>
        <p:txBody>
          <a:bodyPr wrap="square" rtlCol="0">
            <a:spAutoFit/>
          </a:bodyPr>
          <a:lstStyle/>
          <a:p>
            <a:endParaRPr lang="en-US">
              <a:solidFill>
                <a:schemeClr val="accent6">
                  <a:lumMod val="75000"/>
                </a:schemeClr>
              </a:solidFill>
            </a:endParaRPr>
          </a:p>
        </p:txBody>
      </p:sp>
      <p:pic>
        <p:nvPicPr>
          <p:cNvPr id="10" name="Picture 9" descr="A satellite in space&#10;&#10;Description automatically generated">
            <a:extLst>
              <a:ext uri="{FF2B5EF4-FFF2-40B4-BE49-F238E27FC236}">
                <a16:creationId xmlns:a16="http://schemas.microsoft.com/office/drawing/2014/main" id="{B8B3F53E-F078-BD43-9F10-ED1E783F14E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21183087">
            <a:off x="489400" y="1052930"/>
            <a:ext cx="3428195" cy="1794089"/>
          </a:xfrm>
          <a:prstGeom prst="rect">
            <a:avLst/>
          </a:prstGeom>
        </p:spPr>
      </p:pic>
      <p:cxnSp>
        <p:nvCxnSpPr>
          <p:cNvPr id="32" name="Google Shape;576;p62">
            <a:extLst>
              <a:ext uri="{FF2B5EF4-FFF2-40B4-BE49-F238E27FC236}">
                <a16:creationId xmlns:a16="http://schemas.microsoft.com/office/drawing/2014/main" id="{8A19187C-0855-A248-B60A-530CBC725F49}"/>
              </a:ext>
            </a:extLst>
          </p:cNvPr>
          <p:cNvCxnSpPr>
            <a:cxnSpLocks/>
          </p:cNvCxnSpPr>
          <p:nvPr/>
        </p:nvCxnSpPr>
        <p:spPr>
          <a:xfrm flipV="1">
            <a:off x="6860605" y="3462549"/>
            <a:ext cx="0" cy="738266"/>
          </a:xfrm>
          <a:prstGeom prst="straightConnector1">
            <a:avLst/>
          </a:prstGeom>
          <a:noFill/>
          <a:ln w="28575" cap="flat" cmpd="sng">
            <a:solidFill>
              <a:schemeClr val="accent6">
                <a:lumMod val="50000"/>
              </a:schemeClr>
            </a:solidFill>
            <a:prstDash val="solid"/>
            <a:round/>
            <a:headEnd type="none" w="sm" len="sm"/>
            <a:tailEnd type="none" w="sm" len="sm"/>
          </a:ln>
        </p:spPr>
      </p:cxnSp>
      <p:sp>
        <p:nvSpPr>
          <p:cNvPr id="33" name="Google Shape;577;p62">
            <a:extLst>
              <a:ext uri="{FF2B5EF4-FFF2-40B4-BE49-F238E27FC236}">
                <a16:creationId xmlns:a16="http://schemas.microsoft.com/office/drawing/2014/main" id="{31E16BE3-12DF-3243-9BF8-F7B5A3F2052F}"/>
              </a:ext>
            </a:extLst>
          </p:cNvPr>
          <p:cNvSpPr/>
          <p:nvPr/>
        </p:nvSpPr>
        <p:spPr>
          <a:xfrm rot="10800000">
            <a:off x="6799006" y="4136187"/>
            <a:ext cx="123197" cy="124537"/>
          </a:xfrm>
          <a:prstGeom prst="ellipse">
            <a:avLst/>
          </a:prstGeom>
          <a:solidFill>
            <a:srgbClr val="3F3F3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577;p62">
            <a:extLst>
              <a:ext uri="{FF2B5EF4-FFF2-40B4-BE49-F238E27FC236}">
                <a16:creationId xmlns:a16="http://schemas.microsoft.com/office/drawing/2014/main" id="{A2986DA0-11AB-4F48-9BD9-73E677A248AB}"/>
              </a:ext>
            </a:extLst>
          </p:cNvPr>
          <p:cNvSpPr/>
          <p:nvPr/>
        </p:nvSpPr>
        <p:spPr>
          <a:xfrm rot="10800000">
            <a:off x="6799005" y="3431318"/>
            <a:ext cx="123197" cy="124537"/>
          </a:xfrm>
          <a:prstGeom prst="ellipse">
            <a:avLst/>
          </a:prstGeom>
          <a:solidFill>
            <a:srgbClr val="3F3F3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TextBox 38">
            <a:extLst>
              <a:ext uri="{FF2B5EF4-FFF2-40B4-BE49-F238E27FC236}">
                <a16:creationId xmlns:a16="http://schemas.microsoft.com/office/drawing/2014/main" id="{C0E54376-001A-1746-84A3-601BE73C08DC}"/>
              </a:ext>
            </a:extLst>
          </p:cNvPr>
          <p:cNvSpPr txBox="1"/>
          <p:nvPr/>
        </p:nvSpPr>
        <p:spPr>
          <a:xfrm>
            <a:off x="6525980" y="4232321"/>
            <a:ext cx="904333"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2013</a:t>
            </a:r>
          </a:p>
        </p:txBody>
      </p:sp>
      <p:sp>
        <p:nvSpPr>
          <p:cNvPr id="21" name="TextBox 20">
            <a:extLst>
              <a:ext uri="{FF2B5EF4-FFF2-40B4-BE49-F238E27FC236}">
                <a16:creationId xmlns:a16="http://schemas.microsoft.com/office/drawing/2014/main" id="{09058DBB-E568-FE49-A9D0-3FF1C2F56519}"/>
              </a:ext>
            </a:extLst>
          </p:cNvPr>
          <p:cNvSpPr txBox="1"/>
          <p:nvPr/>
        </p:nvSpPr>
        <p:spPr>
          <a:xfrm>
            <a:off x="3026977" y="4287559"/>
            <a:ext cx="847355"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2008</a:t>
            </a:r>
          </a:p>
        </p:txBody>
      </p:sp>
      <p:cxnSp>
        <p:nvCxnSpPr>
          <p:cNvPr id="18" name="Google Shape;576;p62">
            <a:extLst>
              <a:ext uri="{FF2B5EF4-FFF2-40B4-BE49-F238E27FC236}">
                <a16:creationId xmlns:a16="http://schemas.microsoft.com/office/drawing/2014/main" id="{2B6B9413-B41C-A64F-9912-F9AA15BC161C}"/>
              </a:ext>
            </a:extLst>
          </p:cNvPr>
          <p:cNvCxnSpPr>
            <a:cxnSpLocks/>
          </p:cNvCxnSpPr>
          <p:nvPr/>
        </p:nvCxnSpPr>
        <p:spPr>
          <a:xfrm flipV="1">
            <a:off x="3397480" y="3502464"/>
            <a:ext cx="0" cy="738266"/>
          </a:xfrm>
          <a:prstGeom prst="straightConnector1">
            <a:avLst/>
          </a:prstGeom>
          <a:noFill/>
          <a:ln w="28575" cap="flat" cmpd="sng">
            <a:solidFill>
              <a:schemeClr val="accent6">
                <a:lumMod val="50000"/>
              </a:schemeClr>
            </a:solidFill>
            <a:prstDash val="solid"/>
            <a:round/>
            <a:headEnd type="none" w="sm" len="sm"/>
            <a:tailEnd type="none" w="sm" len="sm"/>
          </a:ln>
        </p:spPr>
      </p:cxnSp>
      <p:grpSp>
        <p:nvGrpSpPr>
          <p:cNvPr id="52" name="Group 51">
            <a:extLst>
              <a:ext uri="{FF2B5EF4-FFF2-40B4-BE49-F238E27FC236}">
                <a16:creationId xmlns:a16="http://schemas.microsoft.com/office/drawing/2014/main" id="{083E8983-1526-7F44-B2C1-8554CAAB8F8F}"/>
              </a:ext>
            </a:extLst>
          </p:cNvPr>
          <p:cNvGrpSpPr/>
          <p:nvPr/>
        </p:nvGrpSpPr>
        <p:grpSpPr>
          <a:xfrm>
            <a:off x="3327458" y="3455021"/>
            <a:ext cx="123198" cy="833152"/>
            <a:chOff x="1736436" y="3185424"/>
            <a:chExt cx="123198" cy="833152"/>
          </a:xfrm>
        </p:grpSpPr>
        <p:sp>
          <p:nvSpPr>
            <p:cNvPr id="23" name="Google Shape;577;p62">
              <a:extLst>
                <a:ext uri="{FF2B5EF4-FFF2-40B4-BE49-F238E27FC236}">
                  <a16:creationId xmlns:a16="http://schemas.microsoft.com/office/drawing/2014/main" id="{710AA7FE-2786-424D-A9C5-E45B00C32250}"/>
                </a:ext>
              </a:extLst>
            </p:cNvPr>
            <p:cNvSpPr/>
            <p:nvPr/>
          </p:nvSpPr>
          <p:spPr>
            <a:xfrm rot="10800000">
              <a:off x="1736437" y="3185424"/>
              <a:ext cx="123197" cy="124537"/>
            </a:xfrm>
            <a:prstGeom prst="ellipse">
              <a:avLst/>
            </a:prstGeom>
            <a:solidFill>
              <a:srgbClr val="3F3F3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577;p62">
              <a:extLst>
                <a:ext uri="{FF2B5EF4-FFF2-40B4-BE49-F238E27FC236}">
                  <a16:creationId xmlns:a16="http://schemas.microsoft.com/office/drawing/2014/main" id="{619AA92C-6C5C-6347-A5EE-3FCBA75C0358}"/>
                </a:ext>
              </a:extLst>
            </p:cNvPr>
            <p:cNvSpPr/>
            <p:nvPr/>
          </p:nvSpPr>
          <p:spPr>
            <a:xfrm rot="10800000">
              <a:off x="1736436" y="3894039"/>
              <a:ext cx="123197" cy="124537"/>
            </a:xfrm>
            <a:prstGeom prst="ellipse">
              <a:avLst/>
            </a:prstGeom>
            <a:solidFill>
              <a:srgbClr val="3F3F3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6" name="TextBox 25">
            <a:extLst>
              <a:ext uri="{FF2B5EF4-FFF2-40B4-BE49-F238E27FC236}">
                <a16:creationId xmlns:a16="http://schemas.microsoft.com/office/drawing/2014/main" id="{BCFDBECC-1EDE-AC4D-8ABE-287D700528ED}"/>
              </a:ext>
            </a:extLst>
          </p:cNvPr>
          <p:cNvSpPr txBox="1"/>
          <p:nvPr/>
        </p:nvSpPr>
        <p:spPr>
          <a:xfrm>
            <a:off x="3397480" y="3851964"/>
            <a:ext cx="7680960" cy="182880"/>
          </a:xfrm>
          <a:prstGeom prst="rect">
            <a:avLst/>
          </a:prstGeom>
          <a:solidFill>
            <a:srgbClr val="004346"/>
          </a:solidFill>
        </p:spPr>
        <p:txBody>
          <a:bodyPr wrap="square" rtlCol="0">
            <a:spAutoFit/>
          </a:bodyPr>
          <a:lstStyle/>
          <a:p>
            <a:endParaRPr lang="en-US"/>
          </a:p>
        </p:txBody>
      </p:sp>
      <p:sp>
        <p:nvSpPr>
          <p:cNvPr id="44" name="TextBox 43">
            <a:extLst>
              <a:ext uri="{FF2B5EF4-FFF2-40B4-BE49-F238E27FC236}">
                <a16:creationId xmlns:a16="http://schemas.microsoft.com/office/drawing/2014/main" id="{B6E545B9-3750-DD4C-A048-EDAE168FCC1B}"/>
              </a:ext>
            </a:extLst>
          </p:cNvPr>
          <p:cNvSpPr txBox="1"/>
          <p:nvPr/>
        </p:nvSpPr>
        <p:spPr>
          <a:xfrm>
            <a:off x="8732499" y="4225904"/>
            <a:ext cx="904333"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2018</a:t>
            </a:r>
          </a:p>
        </p:txBody>
      </p:sp>
      <p:sp>
        <p:nvSpPr>
          <p:cNvPr id="45" name="TextBox 44">
            <a:extLst>
              <a:ext uri="{FF2B5EF4-FFF2-40B4-BE49-F238E27FC236}">
                <a16:creationId xmlns:a16="http://schemas.microsoft.com/office/drawing/2014/main" id="{C1D3EAE6-A01A-744E-BA98-BB660B414D3A}"/>
              </a:ext>
            </a:extLst>
          </p:cNvPr>
          <p:cNvSpPr txBox="1"/>
          <p:nvPr/>
        </p:nvSpPr>
        <p:spPr>
          <a:xfrm>
            <a:off x="10732696" y="4220784"/>
            <a:ext cx="1105000" cy="384721"/>
          </a:xfrm>
          <a:prstGeom prst="rect">
            <a:avLst/>
          </a:prstGeom>
          <a:noFill/>
        </p:spPr>
        <p:txBody>
          <a:bodyPr wrap="square" rtlCol="0">
            <a:spAutoFit/>
          </a:bodyPr>
          <a:lstStyle/>
          <a:p>
            <a:r>
              <a:rPr lang="en-US" sz="1900">
                <a:solidFill>
                  <a:schemeClr val="tx1">
                    <a:lumMod val="75000"/>
                    <a:lumOff val="25000"/>
                  </a:schemeClr>
                </a:solidFill>
                <a:latin typeface="Century Gothic" panose="020B0502020202020204" pitchFamily="34" charset="0"/>
              </a:rPr>
              <a:t>2020</a:t>
            </a:r>
          </a:p>
        </p:txBody>
      </p:sp>
      <p:cxnSp>
        <p:nvCxnSpPr>
          <p:cNvPr id="30" name="Google Shape;576;p62">
            <a:extLst>
              <a:ext uri="{FF2B5EF4-FFF2-40B4-BE49-F238E27FC236}">
                <a16:creationId xmlns:a16="http://schemas.microsoft.com/office/drawing/2014/main" id="{D569DE88-9599-344A-80B4-8EDFD3BBA039}"/>
              </a:ext>
            </a:extLst>
          </p:cNvPr>
          <p:cNvCxnSpPr>
            <a:cxnSpLocks/>
          </p:cNvCxnSpPr>
          <p:nvPr/>
        </p:nvCxnSpPr>
        <p:spPr>
          <a:xfrm flipV="1">
            <a:off x="9123067" y="3502464"/>
            <a:ext cx="0" cy="698351"/>
          </a:xfrm>
          <a:prstGeom prst="straightConnector1">
            <a:avLst/>
          </a:prstGeom>
          <a:noFill/>
          <a:ln w="28575" cap="flat" cmpd="sng">
            <a:solidFill>
              <a:schemeClr val="accent6">
                <a:lumMod val="50000"/>
              </a:schemeClr>
            </a:solidFill>
            <a:prstDash val="solid"/>
            <a:round/>
            <a:headEnd type="none" w="sm" len="sm"/>
            <a:tailEnd type="none" w="sm" len="sm"/>
          </a:ln>
        </p:spPr>
      </p:cxnSp>
      <p:grpSp>
        <p:nvGrpSpPr>
          <p:cNvPr id="15" name="Group 14">
            <a:extLst>
              <a:ext uri="{FF2B5EF4-FFF2-40B4-BE49-F238E27FC236}">
                <a16:creationId xmlns:a16="http://schemas.microsoft.com/office/drawing/2014/main" id="{2B603061-D4BA-4E06-ADB8-DA588470BC3A}"/>
              </a:ext>
            </a:extLst>
          </p:cNvPr>
          <p:cNvGrpSpPr/>
          <p:nvPr/>
        </p:nvGrpSpPr>
        <p:grpSpPr>
          <a:xfrm>
            <a:off x="7039892" y="2288190"/>
            <a:ext cx="4552742" cy="1000274"/>
            <a:chOff x="7050374" y="2361772"/>
            <a:chExt cx="4552742" cy="1000274"/>
          </a:xfrm>
        </p:grpSpPr>
        <p:sp>
          <p:nvSpPr>
            <p:cNvPr id="9" name="Rectangle 8">
              <a:extLst>
                <a:ext uri="{FF2B5EF4-FFF2-40B4-BE49-F238E27FC236}">
                  <a16:creationId xmlns:a16="http://schemas.microsoft.com/office/drawing/2014/main" id="{C7268501-1BD8-D949-B262-36A4B321A7FA}"/>
                </a:ext>
              </a:extLst>
            </p:cNvPr>
            <p:cNvSpPr/>
            <p:nvPr/>
          </p:nvSpPr>
          <p:spPr>
            <a:xfrm>
              <a:off x="7050374" y="2361772"/>
              <a:ext cx="4552742" cy="1000274"/>
            </a:xfrm>
            <a:prstGeom prst="rect">
              <a:avLst/>
            </a:prstGeom>
          </p:spPr>
          <p:txBody>
            <a:bodyPr wrap="square" anchor="t">
              <a:spAutoFit/>
            </a:bodyPr>
            <a:lstStyle/>
            <a:p>
              <a:pPr>
                <a:spcAft>
                  <a:spcPts val="600"/>
                </a:spcAft>
              </a:pPr>
              <a:r>
                <a:rPr lang="en-US" sz="2000" b="1">
                  <a:solidFill>
                    <a:schemeClr val="tx1">
                      <a:lumMod val="75000"/>
                      <a:lumOff val="25000"/>
                    </a:schemeClr>
                  </a:solidFill>
                  <a:latin typeface="Century Gothic"/>
                </a:rPr>
                <a:t>Sentinel-5P</a:t>
              </a:r>
            </a:p>
            <a:p>
              <a:pPr>
                <a:spcAft>
                  <a:spcPts val="600"/>
                </a:spcAft>
              </a:pPr>
              <a:r>
                <a:rPr lang="en-US" sz="1700" err="1">
                  <a:solidFill>
                    <a:schemeClr val="tx1">
                      <a:lumMod val="75000"/>
                      <a:lumOff val="25000"/>
                    </a:schemeClr>
                  </a:solidFill>
                  <a:latin typeface="Century Gothic"/>
                </a:rPr>
                <a:t>TROPOspheric</a:t>
              </a:r>
              <a:r>
                <a:rPr lang="en-US" sz="1700">
                  <a:solidFill>
                    <a:schemeClr val="tx1">
                      <a:lumMod val="75000"/>
                      <a:lumOff val="25000"/>
                    </a:schemeClr>
                  </a:solidFill>
                  <a:latin typeface="Century Gothic"/>
                </a:rPr>
                <a:t> Monitoring Instrument (TROPOMI)</a:t>
              </a:r>
            </a:p>
          </p:txBody>
        </p:sp>
        <p:cxnSp>
          <p:nvCxnSpPr>
            <p:cNvPr id="6" name="Straight Arrow Connector 5">
              <a:extLst>
                <a:ext uri="{FF2B5EF4-FFF2-40B4-BE49-F238E27FC236}">
                  <a16:creationId xmlns:a16="http://schemas.microsoft.com/office/drawing/2014/main" id="{A2CEC468-FB75-41A8-8317-884F3EEE2081}"/>
                </a:ext>
              </a:extLst>
            </p:cNvPr>
            <p:cNvCxnSpPr/>
            <p:nvPr/>
          </p:nvCxnSpPr>
          <p:spPr>
            <a:xfrm>
              <a:off x="7143790" y="2733774"/>
              <a:ext cx="1265207" cy="0"/>
            </a:xfrm>
            <a:prstGeom prst="straightConnector1">
              <a:avLst/>
            </a:prstGeom>
            <a:ln w="57150">
              <a:solidFill>
                <a:srgbClr val="09BC8A"/>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8A3D8DE2-ED8F-4922-8E5B-5E50893BEE3E}"/>
              </a:ext>
            </a:extLst>
          </p:cNvPr>
          <p:cNvGrpSpPr/>
          <p:nvPr/>
        </p:nvGrpSpPr>
        <p:grpSpPr>
          <a:xfrm>
            <a:off x="8173831" y="5578589"/>
            <a:ext cx="3418803" cy="761747"/>
            <a:chOff x="8173831" y="5578589"/>
            <a:chExt cx="3418803" cy="761747"/>
          </a:xfrm>
        </p:grpSpPr>
        <p:sp>
          <p:nvSpPr>
            <p:cNvPr id="4" name="TextBox 3">
              <a:extLst>
                <a:ext uri="{FF2B5EF4-FFF2-40B4-BE49-F238E27FC236}">
                  <a16:creationId xmlns:a16="http://schemas.microsoft.com/office/drawing/2014/main" id="{2B49891F-4721-427A-B75B-EB211DDC1B7C}"/>
                </a:ext>
              </a:extLst>
            </p:cNvPr>
            <p:cNvSpPr txBox="1"/>
            <p:nvPr/>
          </p:nvSpPr>
          <p:spPr>
            <a:xfrm>
              <a:off x="8173831" y="5578589"/>
              <a:ext cx="3418803" cy="7617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rPr>
                <a:t>Landsat 8 </a:t>
              </a:r>
              <a:endParaRPr lang="en-US" b="1">
                <a:solidFill>
                  <a:schemeClr val="tx1">
                    <a:lumMod val="75000"/>
                    <a:lumOff val="25000"/>
                  </a:schemeClr>
                </a:solidFill>
                <a:latin typeface="Century Gothic" panose="020B0502020202020204" pitchFamily="34" charset="0"/>
              </a:endParaRPr>
            </a:p>
            <a:p>
              <a:pPr>
                <a:lnSpc>
                  <a:spcPct val="150000"/>
                </a:lnSpc>
              </a:pPr>
              <a:r>
                <a:rPr lang="en-US" sz="1700">
                  <a:solidFill>
                    <a:schemeClr val="tx1">
                      <a:lumMod val="75000"/>
                      <a:lumOff val="25000"/>
                    </a:schemeClr>
                  </a:solidFill>
                  <a:latin typeface="Century Gothic"/>
                </a:rPr>
                <a:t>Operational Land Imager (OLI)</a:t>
              </a:r>
              <a:endParaRPr lang="en-US" b="1" u="sng">
                <a:solidFill>
                  <a:schemeClr val="tx1">
                    <a:lumMod val="75000"/>
                    <a:lumOff val="25000"/>
                  </a:schemeClr>
                </a:solidFill>
                <a:latin typeface="Century Gothic" panose="020B0502020202020204" pitchFamily="34" charset="0"/>
              </a:endParaRPr>
            </a:p>
          </p:txBody>
        </p:sp>
        <p:cxnSp>
          <p:nvCxnSpPr>
            <p:cNvPr id="35" name="Straight Arrow Connector 34">
              <a:extLst>
                <a:ext uri="{FF2B5EF4-FFF2-40B4-BE49-F238E27FC236}">
                  <a16:creationId xmlns:a16="http://schemas.microsoft.com/office/drawing/2014/main" id="{7986B0BD-B301-4C65-BE46-C395B08F2324}"/>
                </a:ext>
              </a:extLst>
            </p:cNvPr>
            <p:cNvCxnSpPr>
              <a:cxnSpLocks/>
            </p:cNvCxnSpPr>
            <p:nvPr/>
          </p:nvCxnSpPr>
          <p:spPr>
            <a:xfrm>
              <a:off x="8243614" y="5923110"/>
              <a:ext cx="1265207" cy="0"/>
            </a:xfrm>
            <a:prstGeom prst="straightConnector1">
              <a:avLst/>
            </a:prstGeom>
            <a:ln w="57150">
              <a:solidFill>
                <a:srgbClr val="904D99"/>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D73EFB11-F205-4E9E-82B3-405E23848D37}"/>
              </a:ext>
            </a:extLst>
          </p:cNvPr>
          <p:cNvGrpSpPr/>
          <p:nvPr/>
        </p:nvGrpSpPr>
        <p:grpSpPr>
          <a:xfrm>
            <a:off x="2281181" y="5366819"/>
            <a:ext cx="4983166" cy="1261884"/>
            <a:chOff x="2281181" y="5366819"/>
            <a:chExt cx="4983166" cy="1261884"/>
          </a:xfrm>
        </p:grpSpPr>
        <p:sp>
          <p:nvSpPr>
            <p:cNvPr id="8" name="Rectangle 7">
              <a:extLst>
                <a:ext uri="{FF2B5EF4-FFF2-40B4-BE49-F238E27FC236}">
                  <a16:creationId xmlns:a16="http://schemas.microsoft.com/office/drawing/2014/main" id="{D53C8B82-F00E-1741-8BE3-EDD9DA648B04}"/>
                </a:ext>
              </a:extLst>
            </p:cNvPr>
            <p:cNvSpPr/>
            <p:nvPr/>
          </p:nvSpPr>
          <p:spPr>
            <a:xfrm>
              <a:off x="2281181" y="5366819"/>
              <a:ext cx="4983166" cy="1261884"/>
            </a:xfrm>
            <a:prstGeom prst="rect">
              <a:avLst/>
            </a:prstGeom>
          </p:spPr>
          <p:txBody>
            <a:bodyPr wrap="square" anchor="t">
              <a:spAutoFit/>
            </a:bodyPr>
            <a:lstStyle/>
            <a:p>
              <a:pPr>
                <a:spcAft>
                  <a:spcPts val="600"/>
                </a:spcAft>
              </a:pPr>
              <a:r>
                <a:rPr lang="en-US" sz="2000" b="1">
                  <a:solidFill>
                    <a:schemeClr val="tx1">
                      <a:lumMod val="75000"/>
                      <a:lumOff val="25000"/>
                    </a:schemeClr>
                  </a:solidFill>
                  <a:latin typeface="Century Gothic"/>
                </a:rPr>
                <a:t>Terra</a:t>
              </a:r>
              <a:r>
                <a:rPr lang="en-US" sz="2000">
                  <a:solidFill>
                    <a:schemeClr val="tx1">
                      <a:lumMod val="75000"/>
                      <a:lumOff val="25000"/>
                    </a:schemeClr>
                  </a:solidFill>
                  <a:latin typeface="Century Gothic"/>
                </a:rPr>
                <a:t> </a:t>
              </a:r>
              <a:endParaRPr lang="en-US" sz="2000">
                <a:solidFill>
                  <a:schemeClr val="tx1">
                    <a:lumMod val="75000"/>
                    <a:lumOff val="25000"/>
                  </a:schemeClr>
                </a:solidFill>
              </a:endParaRPr>
            </a:p>
            <a:p>
              <a:r>
                <a:rPr lang="en-US" sz="1700">
                  <a:solidFill>
                    <a:schemeClr val="tx1">
                      <a:lumMod val="75000"/>
                      <a:lumOff val="25000"/>
                    </a:schemeClr>
                  </a:solidFill>
                  <a:latin typeface="Century Gothic"/>
                </a:rPr>
                <a:t>MODIS &amp;</a:t>
              </a:r>
            </a:p>
            <a:p>
              <a:r>
                <a:rPr lang="en-US" sz="1700">
                  <a:solidFill>
                    <a:schemeClr val="tx1">
                      <a:lumMod val="75000"/>
                      <a:lumOff val="25000"/>
                    </a:schemeClr>
                  </a:solidFill>
                  <a:latin typeface="Century Gothic"/>
                </a:rPr>
                <a:t>Multi-Angle Imaging Spectroradiometer (MISR)</a:t>
              </a:r>
              <a:endParaRPr lang="en-US">
                <a:solidFill>
                  <a:schemeClr val="tx1">
                    <a:lumMod val="75000"/>
                    <a:lumOff val="25000"/>
                  </a:schemeClr>
                </a:solidFill>
                <a:cs typeface="Calibri" panose="020F0502020204030204"/>
              </a:endParaRPr>
            </a:p>
          </p:txBody>
        </p:sp>
        <p:cxnSp>
          <p:nvCxnSpPr>
            <p:cNvPr id="36" name="Straight Arrow Connector 35">
              <a:extLst>
                <a:ext uri="{FF2B5EF4-FFF2-40B4-BE49-F238E27FC236}">
                  <a16:creationId xmlns:a16="http://schemas.microsoft.com/office/drawing/2014/main" id="{CE7A7E41-7B11-421E-8604-4BF3A6A7BB82}"/>
                </a:ext>
              </a:extLst>
            </p:cNvPr>
            <p:cNvCxnSpPr>
              <a:cxnSpLocks/>
            </p:cNvCxnSpPr>
            <p:nvPr/>
          </p:nvCxnSpPr>
          <p:spPr>
            <a:xfrm>
              <a:off x="2360763" y="5747109"/>
              <a:ext cx="690113" cy="0"/>
            </a:xfrm>
            <a:prstGeom prst="straightConnector1">
              <a:avLst/>
            </a:prstGeom>
            <a:ln w="57150">
              <a:solidFill>
                <a:srgbClr val="004346"/>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B1EC68F2-A79D-4308-8D51-D801761A9531}"/>
              </a:ext>
            </a:extLst>
          </p:cNvPr>
          <p:cNvGrpSpPr/>
          <p:nvPr/>
        </p:nvGrpSpPr>
        <p:grpSpPr>
          <a:xfrm>
            <a:off x="1924466" y="2408895"/>
            <a:ext cx="3683063" cy="1077218"/>
            <a:chOff x="1924466" y="2408895"/>
            <a:chExt cx="3683063" cy="1077218"/>
          </a:xfrm>
        </p:grpSpPr>
        <p:sp>
          <p:nvSpPr>
            <p:cNvPr id="13" name="TextBox 12">
              <a:extLst>
                <a:ext uri="{FF2B5EF4-FFF2-40B4-BE49-F238E27FC236}">
                  <a16:creationId xmlns:a16="http://schemas.microsoft.com/office/drawing/2014/main" id="{49E3005C-5CEF-4446-B1DE-5814C8152F95}"/>
                </a:ext>
              </a:extLst>
            </p:cNvPr>
            <p:cNvSpPr txBox="1"/>
            <p:nvPr/>
          </p:nvSpPr>
          <p:spPr>
            <a:xfrm>
              <a:off x="1924466" y="2408895"/>
              <a:ext cx="3683063" cy="1077218"/>
            </a:xfrm>
            <a:prstGeom prst="rect">
              <a:avLst/>
            </a:prstGeom>
            <a:noFill/>
          </p:spPr>
          <p:txBody>
            <a:bodyPr wrap="square" rtlCol="0" anchor="t">
              <a:spAutoFit/>
            </a:bodyPr>
            <a:lstStyle/>
            <a:p>
              <a:pPr>
                <a:lnSpc>
                  <a:spcPct val="150000"/>
                </a:lnSpc>
              </a:pPr>
              <a:r>
                <a:rPr lang="en-US" sz="2000" b="1">
                  <a:solidFill>
                    <a:schemeClr val="tx1">
                      <a:lumMod val="75000"/>
                      <a:lumOff val="25000"/>
                    </a:schemeClr>
                  </a:solidFill>
                  <a:latin typeface="Century Gothic"/>
                </a:rPr>
                <a:t>Aqua</a:t>
              </a:r>
              <a:endParaRPr lang="en-US" sz="2000">
                <a:solidFill>
                  <a:schemeClr val="tx1">
                    <a:lumMod val="75000"/>
                    <a:lumOff val="25000"/>
                  </a:schemeClr>
                </a:solidFill>
                <a:latin typeface="Century Gothic"/>
              </a:endParaRPr>
            </a:p>
            <a:p>
              <a:r>
                <a:rPr lang="en-US" sz="1700">
                  <a:solidFill>
                    <a:schemeClr val="tx1">
                      <a:lumMod val="75000"/>
                      <a:lumOff val="25000"/>
                    </a:schemeClr>
                  </a:solidFill>
                  <a:latin typeface="Century Gothic"/>
                </a:rPr>
                <a:t>Moderate Resolution Imaging Spectroradiometer (MODIS)</a:t>
              </a:r>
              <a:endParaRPr lang="en-US" b="1">
                <a:solidFill>
                  <a:schemeClr val="tx1">
                    <a:lumMod val="75000"/>
                    <a:lumOff val="25000"/>
                  </a:schemeClr>
                </a:solidFill>
                <a:latin typeface="Century Gothic"/>
              </a:endParaRPr>
            </a:p>
          </p:txBody>
        </p:sp>
        <p:cxnSp>
          <p:nvCxnSpPr>
            <p:cNvPr id="37" name="Straight Arrow Connector 36">
              <a:extLst>
                <a:ext uri="{FF2B5EF4-FFF2-40B4-BE49-F238E27FC236}">
                  <a16:creationId xmlns:a16="http://schemas.microsoft.com/office/drawing/2014/main" id="{9CF56863-BB6D-4B12-8222-B6A7B615064E}"/>
                </a:ext>
              </a:extLst>
            </p:cNvPr>
            <p:cNvCxnSpPr>
              <a:cxnSpLocks/>
            </p:cNvCxnSpPr>
            <p:nvPr/>
          </p:nvCxnSpPr>
          <p:spPr>
            <a:xfrm>
              <a:off x="2015706" y="2849591"/>
              <a:ext cx="690113" cy="0"/>
            </a:xfrm>
            <a:prstGeom prst="straightConnector1">
              <a:avLst/>
            </a:prstGeom>
            <a:ln w="57150">
              <a:solidFill>
                <a:srgbClr val="00434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13838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2</a:t>
            </a:r>
            <a:endParaRPr lang="en-US" b="1" baseline="3000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5</a:t>
            </a:r>
            <a:endParaRPr lang="en-US" b="1" baseline="3000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km</a:t>
            </a:r>
            <a:endParaRPr lang="en-US" b="1" baseline="30000">
              <a:solidFill>
                <a:prstClr val="white"/>
              </a:solidFill>
              <a:latin typeface="Century Gothic" panose="020B0502020202020204" pitchFamily="34" charset="0"/>
            </a:endParaRPr>
          </a:p>
        </p:txBody>
      </p:sp>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endParaRPr lang="en-US" sz="4000" b="1">
              <a:solidFill>
                <a:srgbClr val="904D99"/>
              </a:solidFill>
              <a:latin typeface="Century Gothic" panose="020F0302020204030204"/>
            </a:endParaRPr>
          </a:p>
          <a:p>
            <a:pPr>
              <a:buClr>
                <a:srgbClr val="C41F48"/>
              </a:buClr>
            </a:pPr>
            <a:r>
              <a:rPr lang="en-US" sz="4000" b="1">
                <a:solidFill>
                  <a:srgbClr val="904D99"/>
                </a:solidFill>
                <a:latin typeface="Century Gothic" panose="020F0302020204030204"/>
              </a:rPr>
              <a:t>Study Design: MINX and GEE Tool</a:t>
            </a:r>
          </a:p>
          <a:p>
            <a:pPr>
              <a:buClr>
                <a:srgbClr val="C41F48"/>
              </a:buClr>
            </a:pPr>
            <a:endParaRPr lang="en-US" sz="4000" b="1">
              <a:solidFill>
                <a:srgbClr val="004346"/>
              </a:solidFill>
              <a:latin typeface="Century Gothic" panose="020F0302020204030204"/>
            </a:endParaRPr>
          </a:p>
        </p:txBody>
      </p:sp>
      <p:sp>
        <p:nvSpPr>
          <p:cNvPr id="19" name="Rectangle: Rounded Corners 18">
            <a:extLst>
              <a:ext uri="{FF2B5EF4-FFF2-40B4-BE49-F238E27FC236}">
                <a16:creationId xmlns:a16="http://schemas.microsoft.com/office/drawing/2014/main" id="{FC2F3801-EE3A-4928-B1F5-D6C64D1CA3B4}"/>
              </a:ext>
            </a:extLst>
          </p:cNvPr>
          <p:cNvSpPr/>
          <p:nvPr/>
        </p:nvSpPr>
        <p:spPr>
          <a:xfrm>
            <a:off x="2528835" y="2985114"/>
            <a:ext cx="3326578" cy="1433870"/>
          </a:xfrm>
          <a:prstGeom prst="roundRect">
            <a:avLst/>
          </a:prstGeom>
          <a:solidFill>
            <a:srgbClr val="004346"/>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500" b="1">
                <a:solidFill>
                  <a:schemeClr val="bg1"/>
                </a:solidFill>
                <a:latin typeface="Century Gothic"/>
                <a:ea typeface="+mn-lt"/>
                <a:cs typeface="+mn-lt"/>
              </a:rPr>
              <a:t>Vertical Extent</a:t>
            </a:r>
            <a:endParaRPr lang="en-US" b="1"/>
          </a:p>
        </p:txBody>
      </p:sp>
      <p:sp>
        <p:nvSpPr>
          <p:cNvPr id="20" name="Rectangle: Rounded Corners 19">
            <a:extLst>
              <a:ext uri="{FF2B5EF4-FFF2-40B4-BE49-F238E27FC236}">
                <a16:creationId xmlns:a16="http://schemas.microsoft.com/office/drawing/2014/main" id="{D78F5FF7-7F75-4743-8EE1-01964DCB5C6A}"/>
              </a:ext>
            </a:extLst>
          </p:cNvPr>
          <p:cNvSpPr/>
          <p:nvPr/>
        </p:nvSpPr>
        <p:spPr>
          <a:xfrm>
            <a:off x="6383900" y="2985114"/>
            <a:ext cx="3351158" cy="1448196"/>
          </a:xfrm>
          <a:prstGeom prst="roundRect">
            <a:avLst/>
          </a:prstGeom>
          <a:solidFill>
            <a:srgbClr val="09BC8A"/>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500" b="1">
                <a:solidFill>
                  <a:schemeClr val="bg1"/>
                </a:solidFill>
                <a:latin typeface="Century Gothic"/>
                <a:ea typeface="+mn-lt"/>
                <a:cs typeface="+mn-lt"/>
              </a:rPr>
              <a:t>Geographic Extent</a:t>
            </a:r>
            <a:endParaRPr lang="en-US" b="1">
              <a:solidFill>
                <a:schemeClr val="bg1"/>
              </a:solidFill>
            </a:endParaRPr>
          </a:p>
        </p:txBody>
      </p:sp>
      <p:sp>
        <p:nvSpPr>
          <p:cNvPr id="21" name="Rectangle: Rounded Corners 20">
            <a:extLst>
              <a:ext uri="{FF2B5EF4-FFF2-40B4-BE49-F238E27FC236}">
                <a16:creationId xmlns:a16="http://schemas.microsoft.com/office/drawing/2014/main" id="{525BCC5D-409F-46D6-88D7-BA6CC640B8E7}"/>
              </a:ext>
            </a:extLst>
          </p:cNvPr>
          <p:cNvSpPr/>
          <p:nvPr/>
        </p:nvSpPr>
        <p:spPr>
          <a:xfrm>
            <a:off x="2479674" y="4786513"/>
            <a:ext cx="3424900" cy="1532192"/>
          </a:xfrm>
          <a:prstGeom prst="roundRect">
            <a:avLst/>
          </a:prstGeom>
          <a:solidFill>
            <a:srgbClr val="004346"/>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500" b="1">
                <a:solidFill>
                  <a:schemeClr val="bg1"/>
                </a:solidFill>
                <a:latin typeface="Century Gothic"/>
                <a:ea typeface="+mn-lt"/>
                <a:cs typeface="+mn-lt"/>
              </a:rPr>
              <a:t>MINX Methodology</a:t>
            </a:r>
          </a:p>
          <a:p>
            <a:pPr algn="ctr"/>
            <a:r>
              <a:rPr lang="en-US" sz="2000">
                <a:solidFill>
                  <a:schemeClr val="bg1"/>
                </a:solidFill>
                <a:latin typeface="Century Gothic"/>
                <a:cs typeface="Calibri"/>
              </a:rPr>
              <a:t>Plume Height</a:t>
            </a:r>
          </a:p>
        </p:txBody>
      </p:sp>
      <p:sp>
        <p:nvSpPr>
          <p:cNvPr id="22" name="Rectangle: Rounded Corners 21">
            <a:extLst>
              <a:ext uri="{FF2B5EF4-FFF2-40B4-BE49-F238E27FC236}">
                <a16:creationId xmlns:a16="http://schemas.microsoft.com/office/drawing/2014/main" id="{D421AA63-D8EC-4CEC-BC48-3F15C02C8C1D}"/>
              </a:ext>
            </a:extLst>
          </p:cNvPr>
          <p:cNvSpPr/>
          <p:nvPr/>
        </p:nvSpPr>
        <p:spPr>
          <a:xfrm>
            <a:off x="6347029" y="4797558"/>
            <a:ext cx="3424900" cy="1523998"/>
          </a:xfrm>
          <a:prstGeom prst="roundRect">
            <a:avLst/>
          </a:prstGeom>
          <a:solidFill>
            <a:srgbClr val="09BC8A"/>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500" b="1">
                <a:solidFill>
                  <a:schemeClr val="bg1"/>
                </a:solidFill>
                <a:latin typeface="Century Gothic"/>
                <a:ea typeface="+mn-lt"/>
                <a:cs typeface="+mn-lt"/>
              </a:rPr>
              <a:t>GEE Tool PHOENIX</a:t>
            </a:r>
            <a:endParaRPr lang="en-US" b="1">
              <a:solidFill>
                <a:schemeClr val="bg1"/>
              </a:solidFill>
              <a:latin typeface="Calibri" panose="020F0502020204030204"/>
              <a:ea typeface="+mn-lt"/>
              <a:cs typeface="+mn-lt"/>
            </a:endParaRPr>
          </a:p>
          <a:p>
            <a:pPr algn="ctr"/>
            <a:r>
              <a:rPr lang="en-US" sz="2000">
                <a:solidFill>
                  <a:schemeClr val="bg1"/>
                </a:solidFill>
                <a:latin typeface="Century Gothic"/>
                <a:cs typeface="Calibri"/>
              </a:rPr>
              <a:t>Pollutants and Aerosols</a:t>
            </a:r>
          </a:p>
        </p:txBody>
      </p:sp>
      <p:cxnSp>
        <p:nvCxnSpPr>
          <p:cNvPr id="9" name="Straight Arrow Connector 8">
            <a:extLst>
              <a:ext uri="{FF2B5EF4-FFF2-40B4-BE49-F238E27FC236}">
                <a16:creationId xmlns:a16="http://schemas.microsoft.com/office/drawing/2014/main" id="{6909CE18-1D2C-4A96-8B10-FFFD9AB7A13F}"/>
              </a:ext>
            </a:extLst>
          </p:cNvPr>
          <p:cNvCxnSpPr>
            <a:cxnSpLocks/>
            <a:stCxn id="20" idx="2"/>
            <a:endCxn id="22" idx="0"/>
          </p:cNvCxnSpPr>
          <p:nvPr/>
        </p:nvCxnSpPr>
        <p:spPr>
          <a:xfrm>
            <a:off x="8059479" y="4433310"/>
            <a:ext cx="0" cy="364248"/>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Straight Arrow Connector 23">
            <a:extLst>
              <a:ext uri="{FF2B5EF4-FFF2-40B4-BE49-F238E27FC236}">
                <a16:creationId xmlns:a16="http://schemas.microsoft.com/office/drawing/2014/main" id="{60F12F73-4282-4522-806A-B9F55B2E3C50}"/>
              </a:ext>
            </a:extLst>
          </p:cNvPr>
          <p:cNvCxnSpPr>
            <a:cxnSpLocks/>
            <a:stCxn id="19" idx="2"/>
            <a:endCxn id="21" idx="0"/>
          </p:cNvCxnSpPr>
          <p:nvPr/>
        </p:nvCxnSpPr>
        <p:spPr>
          <a:xfrm>
            <a:off x="4192124" y="4418984"/>
            <a:ext cx="0" cy="367529"/>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Connector: Elbow 27">
            <a:extLst>
              <a:ext uri="{FF2B5EF4-FFF2-40B4-BE49-F238E27FC236}">
                <a16:creationId xmlns:a16="http://schemas.microsoft.com/office/drawing/2014/main" id="{452C75A8-616E-4C06-B823-8AEA2A85B5D0}"/>
              </a:ext>
            </a:extLst>
          </p:cNvPr>
          <p:cNvCxnSpPr>
            <a:cxnSpLocks/>
          </p:cNvCxnSpPr>
          <p:nvPr/>
        </p:nvCxnSpPr>
        <p:spPr>
          <a:xfrm rot="5400000">
            <a:off x="4888787" y="1662985"/>
            <a:ext cx="615698" cy="2009023"/>
          </a:xfrm>
          <a:prstGeom prst="bentConnector3">
            <a:avLst/>
          </a:prstGeom>
        </p:spPr>
        <p:style>
          <a:lnRef idx="2">
            <a:schemeClr val="accent3"/>
          </a:lnRef>
          <a:fillRef idx="0">
            <a:schemeClr val="accent3"/>
          </a:fillRef>
          <a:effectRef idx="1">
            <a:schemeClr val="accent3"/>
          </a:effectRef>
          <a:fontRef idx="minor">
            <a:schemeClr val="tx1"/>
          </a:fontRef>
        </p:style>
      </p:cxnSp>
      <p:cxnSp>
        <p:nvCxnSpPr>
          <p:cNvPr id="37" name="Connector: Elbow 36">
            <a:extLst>
              <a:ext uri="{FF2B5EF4-FFF2-40B4-BE49-F238E27FC236}">
                <a16:creationId xmlns:a16="http://schemas.microsoft.com/office/drawing/2014/main" id="{8E116317-A466-4B31-986B-BA53BCCC243C}"/>
              </a:ext>
            </a:extLst>
          </p:cNvPr>
          <p:cNvCxnSpPr>
            <a:cxnSpLocks/>
            <a:endCxn id="20" idx="0"/>
          </p:cNvCxnSpPr>
          <p:nvPr/>
        </p:nvCxnSpPr>
        <p:spPr>
          <a:xfrm>
            <a:off x="6201148" y="2667548"/>
            <a:ext cx="1858331" cy="317566"/>
          </a:xfrm>
          <a:prstGeom prst="bentConnector2">
            <a:avLst/>
          </a:prstGeom>
        </p:spPr>
        <p:style>
          <a:lnRef idx="2">
            <a:schemeClr val="accent3"/>
          </a:lnRef>
          <a:fillRef idx="0">
            <a:schemeClr val="accent3"/>
          </a:fillRef>
          <a:effectRef idx="1">
            <a:schemeClr val="accent3"/>
          </a:effectRef>
          <a:fontRef idx="minor">
            <a:schemeClr val="tx1"/>
          </a:fontRef>
        </p:style>
      </p:cxnSp>
      <p:sp>
        <p:nvSpPr>
          <p:cNvPr id="11" name="Rectangle: Rounded Corners 10">
            <a:extLst>
              <a:ext uri="{FF2B5EF4-FFF2-40B4-BE49-F238E27FC236}">
                <a16:creationId xmlns:a16="http://schemas.microsoft.com/office/drawing/2014/main" id="{2343BC99-1980-40F4-9095-940B4C7A4463}"/>
              </a:ext>
            </a:extLst>
          </p:cNvPr>
          <p:cNvSpPr/>
          <p:nvPr/>
        </p:nvSpPr>
        <p:spPr>
          <a:xfrm>
            <a:off x="4437933" y="1050255"/>
            <a:ext cx="3326578" cy="1319161"/>
          </a:xfrm>
          <a:prstGeom prst="roundRect">
            <a:avLst/>
          </a:prstGeom>
          <a:solidFill>
            <a:srgbClr val="707B7E"/>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500" b="1">
                <a:solidFill>
                  <a:schemeClr val="bg1"/>
                </a:solidFill>
                <a:latin typeface="Century Gothic"/>
                <a:ea typeface="+mn-lt"/>
                <a:cs typeface="+mn-lt"/>
              </a:rPr>
              <a:t>How can we visualize &amp; analyze smoke?</a:t>
            </a:r>
            <a:endParaRPr lang="en-US" sz="2500" b="1">
              <a:solidFill>
                <a:schemeClr val="bg1"/>
              </a:solidFill>
              <a:latin typeface="Century Gothic"/>
            </a:endParaRPr>
          </a:p>
        </p:txBody>
      </p:sp>
    </p:spTree>
    <p:extLst>
      <p:ext uri="{BB962C8B-B14F-4D97-AF65-F5344CB8AC3E}">
        <p14:creationId xmlns:p14="http://schemas.microsoft.com/office/powerpoint/2010/main" val="2934039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2</a:t>
            </a:r>
            <a:endParaRPr lang="en-US" b="1" baseline="3000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5</a:t>
            </a:r>
            <a:endParaRPr lang="en-US" b="1" baseline="3000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km</a:t>
            </a:r>
            <a:endParaRPr lang="en-US" b="1" baseline="30000">
              <a:solidFill>
                <a:prstClr val="white"/>
              </a:solidFill>
              <a:latin typeface="Century Gothic" panose="020B0502020202020204" pitchFamily="34" charset="0"/>
            </a:endParaRPr>
          </a:p>
        </p:txBody>
      </p:sp>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a:solidFill>
                  <a:srgbClr val="904D99"/>
                </a:solidFill>
                <a:latin typeface="Century Gothic" panose="020F0302020204030204"/>
              </a:rPr>
              <a:t>MISR </a:t>
            </a:r>
            <a:r>
              <a:rPr lang="en-US" sz="4000" b="1" err="1">
                <a:solidFill>
                  <a:srgbClr val="904D99"/>
                </a:solidFill>
                <a:latin typeface="Century Gothic" panose="020F0302020204030204"/>
              </a:rPr>
              <a:t>INteractive</a:t>
            </a:r>
            <a:r>
              <a:rPr lang="en-US" sz="4000" b="1">
                <a:solidFill>
                  <a:srgbClr val="904D99"/>
                </a:solidFill>
                <a:latin typeface="Century Gothic" panose="020F0302020204030204"/>
              </a:rPr>
              <a:t> </a:t>
            </a:r>
            <a:r>
              <a:rPr lang="en-US" sz="4000" b="1" err="1">
                <a:solidFill>
                  <a:srgbClr val="904D99"/>
                </a:solidFill>
                <a:latin typeface="Century Gothic" panose="020F0302020204030204"/>
              </a:rPr>
              <a:t>eXplorer</a:t>
            </a:r>
            <a:r>
              <a:rPr lang="en-US" sz="4000" b="1">
                <a:solidFill>
                  <a:srgbClr val="904D99"/>
                </a:solidFill>
                <a:latin typeface="Century Gothic" panose="020F0302020204030204"/>
              </a:rPr>
              <a:t> (MINX)</a:t>
            </a:r>
          </a:p>
        </p:txBody>
      </p:sp>
      <p:sp>
        <p:nvSpPr>
          <p:cNvPr id="14" name="Rectangle: Rounded Corners 13">
            <a:extLst>
              <a:ext uri="{FF2B5EF4-FFF2-40B4-BE49-F238E27FC236}">
                <a16:creationId xmlns:a16="http://schemas.microsoft.com/office/drawing/2014/main" id="{5ED4E400-6991-4460-B0F4-BF790B5C8826}"/>
              </a:ext>
            </a:extLst>
          </p:cNvPr>
          <p:cNvSpPr/>
          <p:nvPr/>
        </p:nvSpPr>
        <p:spPr>
          <a:xfrm>
            <a:off x="4437933" y="1050255"/>
            <a:ext cx="3326578" cy="1319161"/>
          </a:xfrm>
          <a:prstGeom prst="roundRect">
            <a:avLst/>
          </a:prstGeom>
          <a:solidFill>
            <a:srgbClr val="707B7E"/>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500" b="1">
                <a:solidFill>
                  <a:schemeClr val="bg1"/>
                </a:solidFill>
                <a:latin typeface="Century Gothic"/>
                <a:ea typeface="+mn-lt"/>
                <a:cs typeface="+mn-lt"/>
              </a:rPr>
              <a:t>How can we visualize &amp; analyze smoke?</a:t>
            </a:r>
            <a:endParaRPr lang="en-US" sz="2500" b="1">
              <a:solidFill>
                <a:schemeClr val="bg1"/>
              </a:solidFill>
              <a:latin typeface="Century Gothic"/>
            </a:endParaRPr>
          </a:p>
        </p:txBody>
      </p:sp>
      <p:sp>
        <p:nvSpPr>
          <p:cNvPr id="19" name="Rectangle: Rounded Corners 18">
            <a:extLst>
              <a:ext uri="{FF2B5EF4-FFF2-40B4-BE49-F238E27FC236}">
                <a16:creationId xmlns:a16="http://schemas.microsoft.com/office/drawing/2014/main" id="{FC2F3801-EE3A-4928-B1F5-D6C64D1CA3B4}"/>
              </a:ext>
            </a:extLst>
          </p:cNvPr>
          <p:cNvSpPr/>
          <p:nvPr/>
        </p:nvSpPr>
        <p:spPr>
          <a:xfrm>
            <a:off x="2528835" y="2985114"/>
            <a:ext cx="3326578" cy="1433870"/>
          </a:xfrm>
          <a:prstGeom prst="roundRect">
            <a:avLst/>
          </a:prstGeom>
          <a:solidFill>
            <a:srgbClr val="004346"/>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500" b="1">
                <a:solidFill>
                  <a:schemeClr val="bg1"/>
                </a:solidFill>
                <a:latin typeface="Century Gothic"/>
                <a:ea typeface="+mn-lt"/>
                <a:cs typeface="+mn-lt"/>
              </a:rPr>
              <a:t>Vertical Extent</a:t>
            </a:r>
            <a:endParaRPr lang="en-US" b="1"/>
          </a:p>
        </p:txBody>
      </p:sp>
      <p:sp>
        <p:nvSpPr>
          <p:cNvPr id="20" name="Rectangle: Rounded Corners 19">
            <a:extLst>
              <a:ext uri="{FF2B5EF4-FFF2-40B4-BE49-F238E27FC236}">
                <a16:creationId xmlns:a16="http://schemas.microsoft.com/office/drawing/2014/main" id="{D78F5FF7-7F75-4743-8EE1-01964DCB5C6A}"/>
              </a:ext>
            </a:extLst>
          </p:cNvPr>
          <p:cNvSpPr/>
          <p:nvPr/>
        </p:nvSpPr>
        <p:spPr>
          <a:xfrm>
            <a:off x="6383900" y="2985114"/>
            <a:ext cx="3351158" cy="1448196"/>
          </a:xfrm>
          <a:prstGeom prst="roundRect">
            <a:avLst/>
          </a:prstGeom>
          <a:solidFill>
            <a:srgbClr val="09BC8A">
              <a:alpha val="30000"/>
            </a:srgb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500" b="1">
                <a:solidFill>
                  <a:schemeClr val="bg1"/>
                </a:solidFill>
                <a:latin typeface="Century Gothic"/>
                <a:ea typeface="+mn-lt"/>
                <a:cs typeface="+mn-lt"/>
              </a:rPr>
              <a:t>Geographic Extent</a:t>
            </a:r>
            <a:endParaRPr lang="en-US" b="1">
              <a:solidFill>
                <a:schemeClr val="bg1"/>
              </a:solidFill>
            </a:endParaRPr>
          </a:p>
        </p:txBody>
      </p:sp>
      <p:sp>
        <p:nvSpPr>
          <p:cNvPr id="21" name="Rectangle: Rounded Corners 20">
            <a:extLst>
              <a:ext uri="{FF2B5EF4-FFF2-40B4-BE49-F238E27FC236}">
                <a16:creationId xmlns:a16="http://schemas.microsoft.com/office/drawing/2014/main" id="{525BCC5D-409F-46D6-88D7-BA6CC640B8E7}"/>
              </a:ext>
            </a:extLst>
          </p:cNvPr>
          <p:cNvSpPr/>
          <p:nvPr/>
        </p:nvSpPr>
        <p:spPr>
          <a:xfrm>
            <a:off x="2479674" y="4786513"/>
            <a:ext cx="3424900" cy="1532192"/>
          </a:xfrm>
          <a:prstGeom prst="roundRect">
            <a:avLst/>
          </a:prstGeom>
          <a:solidFill>
            <a:srgbClr val="004346"/>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500" b="1">
                <a:solidFill>
                  <a:schemeClr val="bg1"/>
                </a:solidFill>
                <a:latin typeface="Century Gothic"/>
                <a:ea typeface="+mn-lt"/>
                <a:cs typeface="+mn-lt"/>
              </a:rPr>
              <a:t>MINX Methodology</a:t>
            </a:r>
          </a:p>
          <a:p>
            <a:pPr algn="ctr"/>
            <a:r>
              <a:rPr lang="en-US" sz="2000">
                <a:solidFill>
                  <a:schemeClr val="bg1"/>
                </a:solidFill>
                <a:latin typeface="Century Gothic"/>
                <a:cs typeface="Calibri"/>
              </a:rPr>
              <a:t>Plume Height</a:t>
            </a:r>
          </a:p>
        </p:txBody>
      </p:sp>
      <p:sp>
        <p:nvSpPr>
          <p:cNvPr id="22" name="Rectangle: Rounded Corners 21">
            <a:extLst>
              <a:ext uri="{FF2B5EF4-FFF2-40B4-BE49-F238E27FC236}">
                <a16:creationId xmlns:a16="http://schemas.microsoft.com/office/drawing/2014/main" id="{D421AA63-D8EC-4CEC-BC48-3F15C02C8C1D}"/>
              </a:ext>
            </a:extLst>
          </p:cNvPr>
          <p:cNvSpPr/>
          <p:nvPr/>
        </p:nvSpPr>
        <p:spPr>
          <a:xfrm>
            <a:off x="6347029" y="4797558"/>
            <a:ext cx="3424900" cy="1523998"/>
          </a:xfrm>
          <a:prstGeom prst="roundRect">
            <a:avLst/>
          </a:prstGeom>
          <a:solidFill>
            <a:srgbClr val="09BC8A">
              <a:alpha val="30000"/>
            </a:srgb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500" b="1">
                <a:solidFill>
                  <a:schemeClr val="bg1"/>
                </a:solidFill>
                <a:latin typeface="Century Gothic"/>
                <a:ea typeface="+mn-lt"/>
                <a:cs typeface="+mn-lt"/>
              </a:rPr>
              <a:t>GEE Tool PHOENIX</a:t>
            </a:r>
            <a:endParaRPr lang="en-US" b="1">
              <a:solidFill>
                <a:schemeClr val="bg1"/>
              </a:solidFill>
              <a:latin typeface="Calibri" panose="020F0502020204030204"/>
              <a:ea typeface="+mn-lt"/>
              <a:cs typeface="+mn-lt"/>
            </a:endParaRPr>
          </a:p>
          <a:p>
            <a:pPr algn="ctr"/>
            <a:r>
              <a:rPr lang="en-US" sz="2000">
                <a:solidFill>
                  <a:schemeClr val="bg1"/>
                </a:solidFill>
                <a:latin typeface="Century Gothic"/>
                <a:cs typeface="Calibri"/>
              </a:rPr>
              <a:t>Pollutants and Aerosols</a:t>
            </a:r>
          </a:p>
        </p:txBody>
      </p:sp>
      <p:cxnSp>
        <p:nvCxnSpPr>
          <p:cNvPr id="9" name="Straight Arrow Connector 8">
            <a:extLst>
              <a:ext uri="{FF2B5EF4-FFF2-40B4-BE49-F238E27FC236}">
                <a16:creationId xmlns:a16="http://schemas.microsoft.com/office/drawing/2014/main" id="{6909CE18-1D2C-4A96-8B10-FFFD9AB7A13F}"/>
              </a:ext>
            </a:extLst>
          </p:cNvPr>
          <p:cNvCxnSpPr>
            <a:cxnSpLocks/>
            <a:stCxn id="20" idx="2"/>
            <a:endCxn id="22" idx="0"/>
          </p:cNvCxnSpPr>
          <p:nvPr/>
        </p:nvCxnSpPr>
        <p:spPr>
          <a:xfrm>
            <a:off x="8059479" y="4433310"/>
            <a:ext cx="0" cy="364248"/>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Straight Arrow Connector 23">
            <a:extLst>
              <a:ext uri="{FF2B5EF4-FFF2-40B4-BE49-F238E27FC236}">
                <a16:creationId xmlns:a16="http://schemas.microsoft.com/office/drawing/2014/main" id="{60F12F73-4282-4522-806A-B9F55B2E3C50}"/>
              </a:ext>
            </a:extLst>
          </p:cNvPr>
          <p:cNvCxnSpPr>
            <a:cxnSpLocks/>
            <a:stCxn id="19" idx="2"/>
            <a:endCxn id="21" idx="0"/>
          </p:cNvCxnSpPr>
          <p:nvPr/>
        </p:nvCxnSpPr>
        <p:spPr>
          <a:xfrm>
            <a:off x="4192124" y="4418984"/>
            <a:ext cx="0" cy="367529"/>
          </a:xfrm>
          <a:prstGeom prst="straightConnector1">
            <a:avLst/>
          </a:prstGeom>
          <a:ln w="28575" cap="flat" cmpd="sng" algn="ctr">
            <a:solidFill>
              <a:srgbClr val="00434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Connector: Elbow 27">
            <a:extLst>
              <a:ext uri="{FF2B5EF4-FFF2-40B4-BE49-F238E27FC236}">
                <a16:creationId xmlns:a16="http://schemas.microsoft.com/office/drawing/2014/main" id="{452C75A8-616E-4C06-B823-8AEA2A85B5D0}"/>
              </a:ext>
            </a:extLst>
          </p:cNvPr>
          <p:cNvCxnSpPr>
            <a:cxnSpLocks/>
            <a:stCxn id="14" idx="2"/>
            <a:endCxn id="19" idx="0"/>
          </p:cNvCxnSpPr>
          <p:nvPr/>
        </p:nvCxnSpPr>
        <p:spPr>
          <a:xfrm rot="5400000">
            <a:off x="4838824" y="1722716"/>
            <a:ext cx="615698" cy="1909098"/>
          </a:xfrm>
          <a:prstGeom prst="bentConnector3">
            <a:avLst/>
          </a:prstGeom>
          <a:ln w="28575">
            <a:solidFill>
              <a:srgbClr val="004346"/>
            </a:solidFill>
          </a:ln>
        </p:spPr>
        <p:style>
          <a:lnRef idx="2">
            <a:schemeClr val="accent3"/>
          </a:lnRef>
          <a:fillRef idx="0">
            <a:schemeClr val="accent3"/>
          </a:fillRef>
          <a:effectRef idx="1">
            <a:schemeClr val="accent3"/>
          </a:effectRef>
          <a:fontRef idx="minor">
            <a:schemeClr val="tx1"/>
          </a:fontRef>
        </p:style>
      </p:cxnSp>
      <p:cxnSp>
        <p:nvCxnSpPr>
          <p:cNvPr id="37" name="Connector: Elbow 36">
            <a:extLst>
              <a:ext uri="{FF2B5EF4-FFF2-40B4-BE49-F238E27FC236}">
                <a16:creationId xmlns:a16="http://schemas.microsoft.com/office/drawing/2014/main" id="{8E116317-A466-4B31-986B-BA53BCCC243C}"/>
              </a:ext>
            </a:extLst>
          </p:cNvPr>
          <p:cNvCxnSpPr>
            <a:cxnSpLocks/>
            <a:endCxn id="20" idx="0"/>
          </p:cNvCxnSpPr>
          <p:nvPr/>
        </p:nvCxnSpPr>
        <p:spPr>
          <a:xfrm>
            <a:off x="6096000" y="2677052"/>
            <a:ext cx="1963479" cy="308062"/>
          </a:xfrm>
          <a:prstGeom prst="bentConnector2">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4262481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6716D8-2AF0-4A49-9D03-1D21401F12C0}"/>
              </a:ext>
            </a:extLst>
          </p:cNvPr>
          <p:cNvSpPr txBox="1"/>
          <p:nvPr/>
        </p:nvSpPr>
        <p:spPr>
          <a:xfrm>
            <a:off x="495300" y="1997839"/>
            <a:ext cx="11125200" cy="1600438"/>
          </a:xfrm>
          <a:prstGeom prst="rect">
            <a:avLst/>
          </a:prstGeom>
          <a:noFill/>
        </p:spPr>
        <p:txBody>
          <a:bodyPr wrap="square" rtlCol="0" anchor="t">
            <a:spAutoFit/>
          </a:bodyPr>
          <a:lstStyle/>
          <a:p>
            <a:r>
              <a:rPr lang="en-US" sz="4000">
                <a:solidFill>
                  <a:srgbClr val="004346"/>
                </a:solidFill>
                <a:latin typeface="Century Gothic"/>
              </a:rPr>
              <a:t>Digitizing Plume Height:</a:t>
            </a:r>
            <a:r>
              <a:rPr lang="en-US" sz="4000" b="1">
                <a:solidFill>
                  <a:srgbClr val="004346"/>
                </a:solidFill>
                <a:latin typeface="Century Gothic"/>
              </a:rPr>
              <a:t> </a:t>
            </a:r>
          </a:p>
          <a:p>
            <a:r>
              <a:rPr lang="en-US" sz="4000" b="1">
                <a:solidFill>
                  <a:srgbClr val="004346"/>
                </a:solidFill>
                <a:latin typeface="Century Gothic"/>
              </a:rPr>
              <a:t>MINX</a:t>
            </a:r>
          </a:p>
          <a:p>
            <a:r>
              <a:rPr lang="en-US" b="1">
                <a:solidFill>
                  <a:srgbClr val="004346"/>
                </a:solidFill>
                <a:latin typeface="Century Gothic"/>
              </a:rPr>
              <a:t>MISR </a:t>
            </a:r>
            <a:r>
              <a:rPr lang="en-US" b="1" err="1">
                <a:solidFill>
                  <a:srgbClr val="004346"/>
                </a:solidFill>
                <a:latin typeface="Century Gothic"/>
              </a:rPr>
              <a:t>INteractive</a:t>
            </a:r>
            <a:r>
              <a:rPr lang="en-US" b="1">
                <a:solidFill>
                  <a:srgbClr val="004346"/>
                </a:solidFill>
                <a:latin typeface="Century Gothic"/>
              </a:rPr>
              <a:t> </a:t>
            </a:r>
            <a:r>
              <a:rPr lang="en-US" b="1" err="1">
                <a:solidFill>
                  <a:srgbClr val="004346"/>
                </a:solidFill>
                <a:latin typeface="Century Gothic"/>
              </a:rPr>
              <a:t>eXplorer</a:t>
            </a:r>
            <a:r>
              <a:rPr lang="en-US" b="1">
                <a:solidFill>
                  <a:srgbClr val="004346"/>
                </a:solidFill>
                <a:latin typeface="Century Gothic"/>
              </a:rPr>
              <a:t> (MINX)</a:t>
            </a:r>
            <a:r>
              <a:rPr lang="en-US">
                <a:solidFill>
                  <a:srgbClr val="004346"/>
                </a:solidFill>
                <a:latin typeface="Century Gothic"/>
              </a:rPr>
              <a:t> </a:t>
            </a:r>
            <a:endParaRPr lang="en-US" b="1">
              <a:solidFill>
                <a:srgbClr val="004346"/>
              </a:solidFill>
              <a:latin typeface="Century Gothic"/>
            </a:endParaRPr>
          </a:p>
        </p:txBody>
      </p:sp>
    </p:spTree>
    <p:extLst>
      <p:ext uri="{BB962C8B-B14F-4D97-AF65-F5344CB8AC3E}">
        <p14:creationId xmlns:p14="http://schemas.microsoft.com/office/powerpoint/2010/main" val="3645721866"/>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6" ma:contentTypeDescription="Create a new document." ma:contentTypeScope="" ma:versionID="f95cfc2186e0be21c799f8e439d1a7f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f1aa41512894eb57343a57dd41b73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Everyone except external users</DisplayName>
        <AccountId>9</AccountId>
        <AccountType/>
      </UserInfo>
      <UserInfo>
        <DisplayName>Shelby Ingram</DisplayName>
        <AccountId>12</AccountId>
        <AccountType/>
      </UserInfo>
      <UserInfo>
        <DisplayName>Ani Matevosian</DisplayName>
        <AccountId>39</AccountId>
        <AccountType/>
      </UserInfo>
      <UserInfo>
        <DisplayName>Danielle Ruffe</DisplayName>
        <AccountId>41</AccountId>
        <AccountType/>
      </UserInfo>
      <UserInfo>
        <DisplayName>Liana Solis</DisplayName>
        <AccountId>42</AccountId>
        <AccountType/>
      </UserInfo>
      <UserInfo>
        <DisplayName>Taylor Orcutt</DisplayName>
        <AccountId>40</AccountId>
        <AccountType/>
      </UserInfo>
      <UserInfo>
        <DisplayName>Gina Cova</DisplayName>
        <AccountId>43</AccountId>
        <AccountType/>
      </UserInfo>
    </SharedWithUsers>
  </documentManagement>
</p:properties>
</file>

<file path=customXml/itemProps1.xml><?xml version="1.0" encoding="utf-8"?>
<ds:datastoreItem xmlns:ds="http://schemas.openxmlformats.org/officeDocument/2006/customXml" ds:itemID="{AC6E6F83-C742-4614-8CCD-D419A7A6D167}">
  <ds:schemaRefs>
    <ds:schemaRef ds:uri="21e6a8e8-1dff-48a6-ab9b-8d556c6946c0"/>
    <ds:schemaRef ds:uri="7df78d0b-135a-4de7-9166-7c181cd87f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26E0AC3-7BB5-4F04-9287-91B8D3BEA92F}">
  <ds:schemaRefs>
    <ds:schemaRef ds:uri="http://schemas.microsoft.com/sharepoint/v3/contenttype/forms"/>
  </ds:schemaRefs>
</ds:datastoreItem>
</file>

<file path=customXml/itemProps3.xml><?xml version="1.0" encoding="utf-8"?>
<ds:datastoreItem xmlns:ds="http://schemas.openxmlformats.org/officeDocument/2006/customXml" ds:itemID="{FB04DEF1-A18A-4BF4-8CA4-6FF7933CE649}">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4108</Words>
  <Application>Microsoft Macintosh PowerPoint</Application>
  <PresentationFormat>Widescreen</PresentationFormat>
  <Paragraphs>455</Paragraphs>
  <Slides>25</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Century Gothic</vt:lpstr>
      <vt:lpstr>Century Gothic</vt:lpstr>
      <vt:lpstr>Garamond</vt:lpstr>
      <vt:lpstr>Webdings</vt:lpstr>
      <vt:lpstr>Webdings,Sans-Serif</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Liana Solis</dc:creator>
  <cp:lastModifiedBy>Zachary Bengtsson</cp:lastModifiedBy>
  <cp:revision>14</cp:revision>
  <dcterms:created xsi:type="dcterms:W3CDTF">2020-07-07T20:05:34Z</dcterms:created>
  <dcterms:modified xsi:type="dcterms:W3CDTF">2020-08-29T00:13:30Z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