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5" r:id="rId14"/>
    <p:sldId id="281" r:id="rId15"/>
    <p:sldId id="279" r:id="rId16"/>
    <p:sldId id="278" r:id="rId17"/>
    <p:sldId id="260"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carver" initials="dc" lastIdx="2" clrIdx="0">
    <p:extLst>
      <p:ext uri="{19B8F6BF-5375-455C-9EA6-DF929625EA0E}">
        <p15:presenceInfo xmlns:p15="http://schemas.microsoft.com/office/powerpoint/2012/main" userId="4a744241466180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1" autoAdjust="0"/>
    <p:restoredTop sz="95724" autoAdjust="0"/>
  </p:normalViewPr>
  <p:slideViewPr>
    <p:cSldViewPr snapToGrid="0">
      <p:cViewPr varScale="1">
        <p:scale>
          <a:sx n="60" d="100"/>
          <a:sy n="60" d="100"/>
        </p:scale>
        <p:origin x="84" y="66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8T12:54:38.883" idx="2">
    <p:pos x="5730" y="3526"/>
    <p:text>this is a great example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https://pixabay.com/en/combine-research-data-information-229114/</a:t>
            </a:r>
          </a:p>
        </p:txBody>
      </p:sp>
      <p:sp>
        <p:nvSpPr>
          <p:cNvPr id="4" name="Slide Number Placeholder 3"/>
          <p:cNvSpPr>
            <a:spLocks noGrp="1"/>
          </p:cNvSpPr>
          <p:nvPr>
            <p:ph type="sldNum" sz="quarter" idx="10"/>
          </p:nvPr>
        </p:nvSpPr>
        <p:spPr/>
        <p:txBody>
          <a:bodyPr/>
          <a:lstStyle/>
          <a:p>
            <a:fld id="{8B1559AC-1D8D-4597-9A56-3B3A1F915EB7}" type="slidenum">
              <a:rPr lang="en-US" smtClean="0"/>
              <a:t>25</a:t>
            </a:fld>
            <a:endParaRPr lang="en-US"/>
          </a:p>
        </p:txBody>
      </p:sp>
    </p:spTree>
    <p:extLst>
      <p:ext uri="{BB962C8B-B14F-4D97-AF65-F5344CB8AC3E}">
        <p14:creationId xmlns:p14="http://schemas.microsoft.com/office/powerpoint/2010/main" val="3234153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mailto:Amanda.L.Clayton@nasa.gov"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dcomics.com/comics.php?f=1689"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www.phdcomic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pdf/611201main_NASA_SI_Policy_12_15_11.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NASA-DEVEL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solidFill>
                  <a:schemeClr val="tx1">
                    <a:lumMod val="75000"/>
                    <a:lumOff val="25000"/>
                  </a:schemeClr>
                </a:solidFill>
              </a:rPr>
              <a:t>Project Team Responsibilities:</a:t>
            </a:r>
          </a:p>
          <a:p>
            <a:r>
              <a:rPr lang="en-US" dirty="0" smtClean="0">
                <a:solidFill>
                  <a:schemeClr val="tx1">
                    <a:lumMod val="75000"/>
                    <a:lumOff val="25000"/>
                  </a:schemeClr>
                </a:solidFill>
              </a:rPr>
              <a:t>Deliverables &amp; Data Management Best Practices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tx1">
                    <a:lumMod val="75000"/>
                    <a:lumOff val="25000"/>
                  </a:schemeClr>
                </a:solidFill>
              </a:rPr>
              <a:t>What it is</a:t>
            </a:r>
            <a:r>
              <a:rPr lang="en-US" sz="2000" dirty="0">
                <a:solidFill>
                  <a:schemeClr val="tx1">
                    <a:lumMod val="75000"/>
                    <a:lumOff val="25000"/>
                  </a:schemeClr>
                </a:solidFill>
              </a:rPr>
              <a:t>: </a:t>
            </a:r>
            <a:r>
              <a:rPr lang="en-US" sz="2000" dirty="0" smtClean="0">
                <a:solidFill>
                  <a:schemeClr val="tx1">
                    <a:lumMod val="75000"/>
                    <a:lumOff val="25000"/>
                  </a:schemeClr>
                </a:solidFill>
              </a:rPr>
              <a:t>the “</a:t>
            </a:r>
            <a:r>
              <a:rPr lang="en-US" sz="2000" dirty="0">
                <a:solidFill>
                  <a:schemeClr val="tx1">
                    <a:lumMod val="75000"/>
                    <a:lumOff val="25000"/>
                  </a:schemeClr>
                </a:solidFill>
              </a:rPr>
              <a:t>story” of your project </a:t>
            </a:r>
            <a:r>
              <a:rPr lang="en-US" sz="2000" dirty="0" smtClean="0">
                <a:solidFill>
                  <a:schemeClr val="tx1">
                    <a:lumMod val="75000"/>
                    <a:lumOff val="25000"/>
                  </a:schemeClr>
                </a:solidFill>
              </a:rPr>
              <a:t>in video. It highlights your project’s purpose to the </a:t>
            </a:r>
            <a:r>
              <a:rPr lang="en-US" sz="2000" dirty="0">
                <a:solidFill>
                  <a:schemeClr val="tx1">
                    <a:lumMod val="75000"/>
                    <a:lumOff val="25000"/>
                  </a:schemeClr>
                </a:solidFill>
              </a:rPr>
              <a:t>project partners, </a:t>
            </a:r>
            <a:r>
              <a:rPr lang="en-US" sz="2000" dirty="0" smtClean="0">
                <a:solidFill>
                  <a:schemeClr val="tx1">
                    <a:lumMod val="75000"/>
                    <a:lumOff val="25000"/>
                  </a:schemeClr>
                </a:solidFill>
              </a:rPr>
              <a:t>scientific community, and the general public.</a:t>
            </a:r>
          </a:p>
          <a:p>
            <a:r>
              <a:rPr lang="en-US" sz="2000" b="1" dirty="0" smtClean="0">
                <a:solidFill>
                  <a:schemeClr val="tx1">
                    <a:lumMod val="75000"/>
                    <a:lumOff val="25000"/>
                  </a:schemeClr>
                </a:solidFill>
              </a:rPr>
              <a:t>Why </a:t>
            </a:r>
            <a:r>
              <a:rPr lang="en-US" sz="2000" b="1" dirty="0">
                <a:solidFill>
                  <a:schemeClr val="tx1">
                    <a:lumMod val="75000"/>
                    <a:lumOff val="25000"/>
                  </a:schemeClr>
                </a:solidFill>
              </a:rPr>
              <a:t>it matters</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It is the most external facing deliverable.</a:t>
            </a:r>
          </a:p>
          <a:p>
            <a:pPr lvl="1"/>
            <a:r>
              <a:rPr lang="en-US" sz="1600" dirty="0" smtClean="0">
                <a:solidFill>
                  <a:schemeClr val="tx1">
                    <a:lumMod val="75000"/>
                    <a:lumOff val="25000"/>
                  </a:schemeClr>
                </a:solidFill>
              </a:rPr>
              <a:t>NASA HQ puts a strong emphasis on the power of these videos.</a:t>
            </a:r>
          </a:p>
          <a:p>
            <a:pPr lvl="1"/>
            <a:r>
              <a:rPr lang="en-US" sz="1600" dirty="0">
                <a:solidFill>
                  <a:schemeClr val="tx1">
                    <a:lumMod val="75000"/>
                    <a:lumOff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tx1">
                    <a:lumMod val="75000"/>
                    <a:lumOff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tx1">
                    <a:lumMod val="75000"/>
                    <a:lumOff val="25000"/>
                  </a:schemeClr>
                </a:solidFill>
              </a:rPr>
              <a:t>How </a:t>
            </a:r>
            <a:r>
              <a:rPr lang="en-US" sz="2000" b="1" dirty="0">
                <a:solidFill>
                  <a:schemeClr val="tx1">
                    <a:lumMod val="75000"/>
                    <a:lumOff val="25000"/>
                  </a:schemeClr>
                </a:solidFill>
              </a:rPr>
              <a:t>to make it work for you</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Video creation skills are a really unique skillset to add to your résumé and science communication tool belt.</a:t>
            </a:r>
          </a:p>
          <a:p>
            <a:pPr lvl="1"/>
            <a:r>
              <a:rPr lang="en-US" sz="1600" dirty="0" smtClean="0">
                <a:solidFill>
                  <a:schemeClr val="tx1">
                    <a:lumMod val="75000"/>
                    <a:lumOff val="25000"/>
                  </a:schemeClr>
                </a:solidFill>
              </a:rPr>
              <a:t>You can link to your team’s video on LinkedIn, social media, résumés, job applications, etc. </a:t>
            </a:r>
            <a:endParaRPr lang="en-US" sz="1600" dirty="0">
              <a:solidFill>
                <a:schemeClr val="tx1">
                  <a:lumMod val="75000"/>
                  <a:lumOff val="25000"/>
                </a:schemeClr>
              </a:solidFill>
            </a:endParaRPr>
          </a:p>
          <a:p>
            <a:pPr marL="230188" lvl="0" indent="-230188"/>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marL="742950" lvl="1" indent="-285750"/>
            <a:r>
              <a:rPr lang="en-US" sz="1600" dirty="0" smtClean="0">
                <a:solidFill>
                  <a:schemeClr val="tx1">
                    <a:lumMod val="75000"/>
                    <a:lumOff val="25000"/>
                  </a:schemeClr>
                </a:solidFill>
              </a:rPr>
              <a:t>This an opportunity for the team to explore their creative sides.</a:t>
            </a:r>
          </a:p>
          <a:p>
            <a:pPr marL="742950" lvl="1" indent="-285750"/>
            <a:r>
              <a:rPr lang="en-US" sz="1600" dirty="0" smtClean="0">
                <a:solidFill>
                  <a:schemeClr val="tx1">
                    <a:lumMod val="75000"/>
                    <a:lumOff val="25000"/>
                  </a:schemeClr>
                </a:solidFill>
              </a:rPr>
              <a:t>We do have to represent NASA well – so keep it professional! </a:t>
            </a:r>
          </a:p>
          <a:p>
            <a:pPr marL="742950" lvl="1" indent="-285750"/>
            <a:r>
              <a:rPr lang="en-US" sz="1600" dirty="0" smtClean="0">
                <a:solidFill>
                  <a:schemeClr val="tx1">
                    <a:lumMod val="75000"/>
                    <a:lumOff val="25000"/>
                  </a:schemeClr>
                </a:solidFill>
              </a:rPr>
              <a:t>The </a:t>
            </a:r>
            <a:r>
              <a:rPr lang="en-US" sz="1600" dirty="0">
                <a:solidFill>
                  <a:schemeClr val="tx1">
                    <a:lumMod val="75000"/>
                    <a:lumOff val="25000"/>
                  </a:schemeClr>
                </a:solidFill>
              </a:rPr>
              <a:t>transcript is mandatory, as the video must be compliant with Section 508 of the US Rehabilitation Act. </a:t>
            </a:r>
            <a:endParaRPr lang="en-US" sz="1600" dirty="0" smtClean="0">
              <a:solidFill>
                <a:schemeClr val="tx1">
                  <a:lumMod val="75000"/>
                  <a:lumOff val="25000"/>
                </a:schemeClr>
              </a:solidFill>
            </a:endParaRPr>
          </a:p>
          <a:p>
            <a:pPr marL="742950" lvl="1" indent="-285750"/>
            <a:r>
              <a:rPr lang="en-US" sz="1600" dirty="0" smtClean="0">
                <a:solidFill>
                  <a:schemeClr val="tx1">
                    <a:lumMod val="75000"/>
                    <a:lumOff val="25000"/>
                  </a:schemeClr>
                </a:solidFill>
              </a:rPr>
              <a:t>Requirements have changed over the years due to NASA Legal requirements – if you have any questions if something is alright, reach out to the </a:t>
            </a:r>
            <a:r>
              <a:rPr lang="en-US" sz="1600" dirty="0" err="1" smtClean="0">
                <a:solidFill>
                  <a:schemeClr val="tx1">
                    <a:lumMod val="75000"/>
                    <a:lumOff val="25000"/>
                  </a:schemeClr>
                </a:solidFill>
              </a:rPr>
              <a:t>Comm</a:t>
            </a:r>
            <a:r>
              <a:rPr lang="en-US" sz="1600" dirty="0" smtClean="0">
                <a:solidFill>
                  <a:schemeClr val="tx1">
                    <a:lumMod val="75000"/>
                    <a:lumOff val="25000"/>
                  </a:schemeClr>
                </a:solidFill>
              </a:rPr>
              <a:t> Team @ </a:t>
            </a:r>
            <a:r>
              <a:rPr lang="en-US" sz="1600" dirty="0" smtClean="0">
                <a:solidFill>
                  <a:schemeClr val="tx1">
                    <a:lumMod val="75000"/>
                    <a:lumOff val="25000"/>
                  </a:schemeClr>
                </a:solidFill>
                <a:hlinkClick r:id="rId2"/>
              </a:rPr>
              <a:t>DEVELOP.Communications@gmail.com</a:t>
            </a:r>
            <a:r>
              <a:rPr lang="en-US" sz="1600" dirty="0" smtClean="0">
                <a:solidFill>
                  <a:schemeClr val="tx1">
                    <a:lumMod val="75000"/>
                    <a:lumOff val="25000"/>
                  </a:schemeClr>
                </a:solidFill>
              </a:rPr>
              <a:t> first.</a:t>
            </a:r>
          </a:p>
          <a:p>
            <a:pPr marL="742950" lvl="1" indent="-285750"/>
            <a:endParaRPr lang="en-US" sz="1600" dirty="0">
              <a:solidFill>
                <a:schemeClr val="tx1">
                  <a:lumMod val="75000"/>
                  <a:lumOff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There are two different images the team will submit, each serves a unique purpose and will be used for external communication. </a:t>
            </a:r>
          </a:p>
          <a:p>
            <a:pPr lvl="1"/>
            <a:r>
              <a:rPr lang="en-US" sz="1600" b="1" dirty="0" smtClean="0">
                <a:solidFill>
                  <a:schemeClr val="tx1">
                    <a:lumMod val="75000"/>
                    <a:lumOff val="25000"/>
                  </a:schemeClr>
                </a:solidFill>
              </a:rPr>
              <a:t>Website Image</a:t>
            </a:r>
            <a:r>
              <a:rPr lang="en-US" sz="1600" dirty="0" smtClean="0">
                <a:solidFill>
                  <a:schemeClr val="tx1">
                    <a:lumMod val="75000"/>
                    <a:lumOff val="25000"/>
                  </a:schemeClr>
                </a:solidFill>
              </a:rPr>
              <a:t>: Used for the DEVELOP website project page gallery, summer booklet, and ASP website project portfolio. Week 6! </a:t>
            </a:r>
          </a:p>
          <a:p>
            <a:pPr lvl="1"/>
            <a:r>
              <a:rPr lang="en-US" sz="1600" b="1" dirty="0" smtClean="0">
                <a:solidFill>
                  <a:schemeClr val="tx1">
                    <a:lumMod val="75000"/>
                    <a:lumOff val="25000"/>
                  </a:schemeClr>
                </a:solidFill>
              </a:rPr>
              <a:t>Technical Image</a:t>
            </a:r>
            <a:r>
              <a:rPr lang="en-US" sz="1600" dirty="0" smtClean="0">
                <a:solidFill>
                  <a:schemeClr val="tx1">
                    <a:lumMod val="75000"/>
                    <a:lumOff val="25000"/>
                  </a:schemeClr>
                </a:solidFill>
              </a:rPr>
              <a:t>: Also used on the DEVELOP website project page, and the interactive web mapper. Week 10.</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These images are used for website project pages, summer booklet, video thumbnails, and the ASP website.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make effective visualizations of your work can increase the resonance of your project and attract viewers.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The website/booklet image should not have any text on the image as it will be viewed at multiple scales and it would be distorted. You CAN submit a separate legend</a:t>
            </a:r>
            <a:r>
              <a:rPr lang="en-US" sz="1600" dirty="0">
                <a:solidFill>
                  <a:schemeClr val="tx1">
                    <a:lumMod val="75000"/>
                    <a:lumOff val="25000"/>
                  </a:schemeClr>
                </a:solidFill>
              </a:rPr>
              <a:t> </a:t>
            </a:r>
            <a:r>
              <a:rPr lang="en-US" sz="1600" dirty="0" smtClean="0">
                <a:solidFill>
                  <a:schemeClr val="tx1">
                    <a:lumMod val="75000"/>
                    <a:lumOff val="25000"/>
                  </a:schemeClr>
                </a:solidFill>
              </a:rPr>
              <a:t>to be used in the booklet, just make sure to use proper file nomenclature.</a:t>
            </a:r>
          </a:p>
          <a:p>
            <a:pPr lvl="1"/>
            <a:r>
              <a:rPr lang="en-US" sz="1600" dirty="0" smtClean="0">
                <a:solidFill>
                  <a:schemeClr val="tx1">
                    <a:lumMod val="75000"/>
                    <a:lumOff val="25000"/>
                  </a:schemeClr>
                </a:solidFill>
              </a:rPr>
              <a:t>The website/booklet image comes in very early in the term due to the fact NPO needs time to build web pages and design and print the summer booklet before the summer showcase in week 9!</a:t>
            </a:r>
          </a:p>
          <a:p>
            <a:pPr lvl="1"/>
            <a:r>
              <a:rPr lang="en-US" sz="1600" dirty="0" smtClean="0">
                <a:solidFill>
                  <a:schemeClr val="tx1">
                    <a:lumMod val="75000"/>
                    <a:lumOff val="25000"/>
                  </a:schemeClr>
                </a:solidFill>
              </a:rPr>
              <a:t>The technical image can have legends and text, but be sparing and make sure it’s effective! </a:t>
            </a:r>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t>6 Website Image Examples</a:t>
            </a:r>
            <a:endParaRPr lang="en-US" dirty="0"/>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t>Technical Image Example</a:t>
            </a:r>
            <a:endParaRPr lang="en-US" dirty="0"/>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err="1">
                <a:solidFill>
                  <a:schemeClr val="tx1">
                    <a:lumMod val="75000"/>
                    <a:lumOff val="25000"/>
                  </a:schemeClr>
                </a:solidFill>
              </a:rPr>
              <a:t>shapefile</a:t>
            </a:r>
            <a:r>
              <a:rPr lang="en-US" sz="2000" dirty="0">
                <a:solidFill>
                  <a:schemeClr val="tx1">
                    <a:lumMod val="75000"/>
                    <a:lumOff val="25000"/>
                  </a:schemeClr>
                </a:solidFill>
              </a:rPr>
              <a:t> outlines the study area and is used for the creation of impact maps and congressional district maps</a:t>
            </a:r>
            <a:r>
              <a:rPr lang="en-US" sz="2000" dirty="0" smtClean="0">
                <a:solidFill>
                  <a:schemeClr val="tx1">
                    <a:lumMod val="75000"/>
                    <a:lumOff val="25000"/>
                  </a:schemeClr>
                </a:solidFill>
              </a:rPr>
              <a:t>.</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tx1">
                    <a:lumMod val="75000"/>
                    <a:lumOff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tx1">
                    <a:lumMod val="75000"/>
                    <a:lumOff val="25000"/>
                  </a:schemeClr>
                </a:solidFill>
              </a:rPr>
              <a:t>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is used in the creation of impact maps and the new interactive web mapper to discern project study areas.</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package </a:t>
            </a:r>
            <a:r>
              <a:rPr lang="en-US" sz="1600" dirty="0" err="1" smtClean="0">
                <a:solidFill>
                  <a:schemeClr val="tx1">
                    <a:lumMod val="75000"/>
                    <a:lumOff val="25000"/>
                  </a:schemeClr>
                </a:solidFill>
              </a:rPr>
              <a:t>shapefiles</a:t>
            </a:r>
            <a:r>
              <a:rPr lang="en-US" sz="1600" dirty="0" smtClean="0">
                <a:solidFill>
                  <a:schemeClr val="tx1">
                    <a:lumMod val="75000"/>
                    <a:lumOff val="25000"/>
                  </a:schemeClr>
                </a:solidFill>
              </a:rPr>
              <a:t> and share is helpful and you can reuse 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in the future.</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Your </a:t>
            </a:r>
            <a:r>
              <a:rPr lang="en-US" sz="1600" dirty="0" err="1">
                <a:solidFill>
                  <a:schemeClr val="tx1">
                    <a:lumMod val="75000"/>
                    <a:lumOff val="25000"/>
                  </a:schemeClr>
                </a:solidFill>
              </a:rPr>
              <a:t>shapefile</a:t>
            </a:r>
            <a:r>
              <a:rPr lang="en-US" sz="1600" dirty="0">
                <a:solidFill>
                  <a:schemeClr val="tx1">
                    <a:lumMod val="75000"/>
                    <a:lumOff val="25000"/>
                  </a:schemeClr>
                </a:solidFill>
              </a:rPr>
              <a:t> must match the study area listed on your project summary.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Create a polygon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of your study area, </a:t>
            </a:r>
            <a:r>
              <a:rPr lang="en-US" sz="1600" u="sng" dirty="0" smtClean="0">
                <a:solidFill>
                  <a:schemeClr val="tx1">
                    <a:lumMod val="75000"/>
                    <a:lumOff val="25000"/>
                  </a:schemeClr>
                </a:solidFill>
              </a:rPr>
              <a:t>containing only one feature</a:t>
            </a:r>
            <a:r>
              <a:rPr lang="en-US" sz="1600" dirty="0" smtClean="0">
                <a:solidFill>
                  <a:schemeClr val="tx1">
                    <a:lumMod val="75000"/>
                    <a:lumOff val="25000"/>
                  </a:schemeClr>
                </a:solidFill>
              </a:rPr>
              <a:t>.</a:t>
            </a:r>
          </a:p>
          <a:p>
            <a:pPr lvl="1"/>
            <a:r>
              <a:rPr lang="en-US" sz="1600" dirty="0" smtClean="0">
                <a:solidFill>
                  <a:schemeClr val="tx1">
                    <a:lumMod val="75000"/>
                    <a:lumOff val="25000"/>
                  </a:schemeClr>
                </a:solidFill>
              </a:rPr>
              <a:t>Attribute table should contain a “project” field where your project short title is listed.</a:t>
            </a:r>
          </a:p>
          <a:p>
            <a:pPr lvl="1"/>
            <a:r>
              <a:rPr lang="en-US" sz="1600" dirty="0" smtClean="0">
                <a:solidFill>
                  <a:schemeClr val="tx1">
                    <a:lumMod val="75000"/>
                    <a:lumOff val="25000"/>
                  </a:schemeClr>
                </a:solidFill>
              </a:rPr>
              <a:t>The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must be zipped and saved using standard file nomenclature.</a:t>
            </a:r>
          </a:p>
          <a:p>
            <a:pPr lvl="1"/>
            <a:r>
              <a:rPr lang="en-US" sz="1600" dirty="0" smtClean="0">
                <a:solidFill>
                  <a:schemeClr val="tx1">
                    <a:lumMod val="75000"/>
                    <a:lumOff val="25000"/>
                  </a:schemeClr>
                </a:solidFill>
              </a:rPr>
              <a:t>Coordinate system: GCS_WGS_1984 </a:t>
            </a:r>
          </a:p>
          <a:p>
            <a:pPr lvl="1"/>
            <a:r>
              <a:rPr lang="en-US" sz="1600" dirty="0" smtClean="0">
                <a:solidFill>
                  <a:schemeClr val="tx1">
                    <a:lumMod val="75000"/>
                    <a:lumOff val="25000"/>
                  </a:schemeClr>
                </a:solidFill>
              </a:rPr>
              <a:t>If </a:t>
            </a:r>
            <a:r>
              <a:rPr lang="en-US" sz="1600" dirty="0">
                <a:solidFill>
                  <a:schemeClr val="tx1">
                    <a:lumMod val="75000"/>
                    <a:lumOff val="25000"/>
                  </a:schemeClr>
                </a:solidFill>
              </a:rPr>
              <a:t>through the course of the project, your study area changes to include additional </a:t>
            </a:r>
            <a:r>
              <a:rPr lang="en-US" sz="1600" dirty="0" smtClean="0">
                <a:solidFill>
                  <a:schemeClr val="tx1">
                    <a:lumMod val="75000"/>
                    <a:lumOff val="25000"/>
                  </a:schemeClr>
                </a:solidFill>
              </a:rPr>
              <a:t>states/countries </a:t>
            </a:r>
            <a:r>
              <a:rPr lang="en-US" sz="1600" dirty="0">
                <a:solidFill>
                  <a:schemeClr val="tx1">
                    <a:lumMod val="75000"/>
                    <a:lumOff val="25000"/>
                  </a:schemeClr>
                </a:solidFill>
              </a:rPr>
              <a:t>not originally listed, ALL deliverables must be updated to reflect that change (even after a FD has been submitted</a:t>
            </a:r>
            <a:r>
              <a:rPr lang="en-US" sz="1600" dirty="0" smtClean="0">
                <a:solidFill>
                  <a:schemeClr val="tx1">
                    <a:lumMod val="75000"/>
                    <a:lumOff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41352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Feedback Form</a:t>
            </a:r>
            <a:endParaRPr lang="en-US" dirty="0"/>
          </a:p>
        </p:txBody>
      </p:sp>
      <p:sp>
        <p:nvSpPr>
          <p:cNvPr id="6" name="Content Placeholder 2"/>
          <p:cNvSpPr>
            <a:spLocks noGrp="1"/>
          </p:cNvSpPr>
          <p:nvPr>
            <p:ph idx="1"/>
          </p:nvPr>
        </p:nvSpPr>
        <p:spPr>
          <a:xfrm>
            <a:off x="253300" y="1196757"/>
            <a:ext cx="11838085" cy="5339819"/>
          </a:xfrm>
        </p:spPr>
        <p:txBody>
          <a:bodyPr>
            <a:normAutofit/>
          </a:bodyPr>
          <a:lstStyle/>
          <a:p>
            <a:pPr lvl="0"/>
            <a:r>
              <a:rPr lang="en-US" sz="2000" b="1" dirty="0">
                <a:solidFill>
                  <a:schemeClr val="tx1">
                    <a:lumMod val="75000"/>
                    <a:lumOff val="25000"/>
                  </a:schemeClr>
                </a:solidFill>
              </a:rPr>
              <a:t>What it is</a:t>
            </a:r>
            <a:r>
              <a:rPr lang="en-US" sz="2000" dirty="0">
                <a:solidFill>
                  <a:schemeClr val="tx1">
                    <a:lumMod val="75000"/>
                    <a:lumOff val="25000"/>
                  </a:schemeClr>
                </a:solidFill>
              </a:rPr>
              <a:t>: The newest deliverable is in response to NASA </a:t>
            </a:r>
            <a:r>
              <a:rPr lang="en-US" sz="2000" dirty="0" err="1">
                <a:solidFill>
                  <a:schemeClr val="tx1">
                    <a:lumMod val="75000"/>
                    <a:lumOff val="25000"/>
                  </a:schemeClr>
                </a:solidFill>
              </a:rPr>
              <a:t>Headquarter’s</a:t>
            </a:r>
            <a:r>
              <a:rPr lang="en-US" sz="2000" dirty="0">
                <a:solidFill>
                  <a:schemeClr val="tx1">
                    <a:lumMod val="75000"/>
                    <a:lumOff val="25000"/>
                  </a:schemeClr>
                </a:solidFill>
              </a:rPr>
              <a:t> 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solidFill>
                  <a:schemeClr val="tx1">
                    <a:lumMod val="75000"/>
                    <a:lumOff val="25000"/>
                  </a:schemeClr>
                </a:solidFill>
              </a:rPr>
              <a:t>Why it matters</a:t>
            </a:r>
            <a:r>
              <a:rPr lang="en-US" sz="2000" dirty="0">
                <a:solidFill>
                  <a:schemeClr val="tx1">
                    <a:lumMod val="75000"/>
                    <a:lumOff val="25000"/>
                  </a:schemeClr>
                </a:solidFill>
              </a:rPr>
              <a:t>: </a:t>
            </a:r>
          </a:p>
          <a:p>
            <a:pPr lvl="1"/>
            <a:r>
              <a:rPr lang="en-US" sz="1600" dirty="0">
                <a:solidFill>
                  <a:schemeClr val="tx1">
                    <a:lumMod val="75000"/>
                    <a:lumOff val="25000"/>
                  </a:schemeClr>
                </a:solidFill>
              </a:rPr>
              <a:t>Headquarters is looking for the wealth of knowledge rapidly gained in DEVELOP projects to feed into Science Teams</a:t>
            </a:r>
          </a:p>
          <a:p>
            <a:pPr lvl="0"/>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lvl="1"/>
            <a:r>
              <a:rPr lang="en-US" sz="1600" dirty="0">
                <a:solidFill>
                  <a:schemeClr val="tx1">
                    <a:lumMod val="75000"/>
                    <a:lumOff val="25000"/>
                  </a:schemeClr>
                </a:solidFill>
              </a:rPr>
              <a:t>Team discussion relating to the challenges and data use is a great exercise for the team to pursue. Follow up with project partners is also an important facet to the relationships built.</a:t>
            </a:r>
          </a:p>
          <a:p>
            <a:pPr lvl="0"/>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lvl="1"/>
            <a:r>
              <a:rPr lang="en-US" sz="1600" dirty="0">
                <a:solidFill>
                  <a:schemeClr val="tx1">
                    <a:lumMod val="75000"/>
                    <a:lumOff val="25000"/>
                  </a:schemeClr>
                </a:solidFill>
              </a:rPr>
              <a:t>This is the newest deliverable and we are looking for guidance on additional instructions we can provide.</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Tree>
    <p:extLst>
      <p:ext uri="{BB962C8B-B14F-4D97-AF65-F5344CB8AC3E}">
        <p14:creationId xmlns:p14="http://schemas.microsoft.com/office/powerpoint/2010/main" val="292602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tx1">
                    <a:lumMod val="75000"/>
                    <a:lumOff val="25000"/>
                  </a:schemeClr>
                </a:solidFill>
              </a:rPr>
              <a:t>What they are</a:t>
            </a:r>
            <a:r>
              <a:rPr lang="en-US" sz="2000" dirty="0" smtClean="0">
                <a:solidFill>
                  <a:schemeClr val="tx1">
                    <a:lumMod val="75000"/>
                    <a:lumOff val="25000"/>
                  </a:schemeClr>
                </a:solidFill>
              </a:rPr>
              <a:t>: </a:t>
            </a:r>
            <a:r>
              <a:rPr lang="en-US" sz="2000" dirty="0">
                <a:solidFill>
                  <a:schemeClr val="tx1">
                    <a:lumMod val="75000"/>
                    <a:lumOff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tx1">
                    <a:lumMod val="75000"/>
                    <a:lumOff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Often project partners can benefit most from a tutorial or additional materials that highlight the project’s methodology.</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Brochures can be used at conferences to hand out at poster presentations or given to partners to increase awareness of the project.</a:t>
            </a:r>
          </a:p>
          <a:p>
            <a:pPr lvl="1"/>
            <a:r>
              <a:rPr lang="en-US" sz="1600" dirty="0" smtClean="0">
                <a:solidFill>
                  <a:schemeClr val="tx1">
                    <a:lumMod val="75000"/>
                    <a:lumOff val="25000"/>
                  </a:schemeClr>
                </a:solidFill>
              </a:rPr>
              <a:t>Tutorials can be referenced later on and you can submit as sample work when applying for a job or to graduate school.</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a:solidFill>
                  <a:schemeClr val="tx1">
                    <a:lumMod val="75000"/>
                    <a:lumOff val="25000"/>
                  </a:schemeClr>
                </a:solidFill>
              </a:rPr>
              <a:t>Before diving into this head-first, make sure the optional deliverables will not decrease the quality or timeliness of required deliverables. </a:t>
            </a:r>
            <a:endParaRPr lang="en-US" sz="1600" dirty="0" smtClean="0">
              <a:solidFill>
                <a:schemeClr val="tx1">
                  <a:lumMod val="75000"/>
                  <a:lumOff val="25000"/>
                </a:schemeClr>
              </a:solidFill>
            </a:endParaRPr>
          </a:p>
          <a:p>
            <a:pPr lvl="1"/>
            <a:r>
              <a:rPr lang="en-US" sz="1600" dirty="0">
                <a:solidFill>
                  <a:schemeClr val="tx1">
                    <a:lumMod val="75000"/>
                    <a:lumOff val="25000"/>
                  </a:schemeClr>
                </a:solidFill>
              </a:rPr>
              <a:t>P</a:t>
            </a:r>
            <a:r>
              <a:rPr lang="en-US" sz="1600" dirty="0" smtClean="0">
                <a:solidFill>
                  <a:schemeClr val="tx1">
                    <a:lumMod val="75000"/>
                    <a:lumOff val="25000"/>
                  </a:schemeClr>
                </a:solidFill>
              </a:rPr>
              <a:t>articipants are </a:t>
            </a:r>
            <a:r>
              <a:rPr lang="en-US" sz="1600" dirty="0">
                <a:solidFill>
                  <a:schemeClr val="tx1">
                    <a:lumMod val="75000"/>
                    <a:lumOff val="25000"/>
                  </a:schemeClr>
                </a:solidFill>
              </a:rPr>
              <a:t>paid by the submission of required deliverables and optional deliverables are completely optional</a:t>
            </a:r>
            <a:r>
              <a:rPr lang="en-US" sz="1600" dirty="0" smtClean="0">
                <a:solidFill>
                  <a:schemeClr val="tx1">
                    <a:lumMod val="75000"/>
                    <a:lumOff val="25000"/>
                  </a:schemeClr>
                </a:solidFill>
              </a:rPr>
              <a:t>. </a:t>
            </a:r>
            <a:r>
              <a:rPr lang="en-US" sz="1600" dirty="0">
                <a:solidFill>
                  <a:schemeClr val="tx1">
                    <a:lumMod val="75000"/>
                    <a:lumOff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tx1">
                    <a:lumMod val="75000"/>
                    <a:lumOff val="25000"/>
                  </a:schemeClr>
                </a:solidFill>
              </a:rPr>
              <a:t>is collected at the end of the term </a:t>
            </a:r>
            <a:r>
              <a:rPr lang="en-US" sz="2000" dirty="0">
                <a:solidFill>
                  <a:schemeClr val="tx1">
                    <a:lumMod val="75000"/>
                    <a:lumOff val="25000"/>
                  </a:schemeClr>
                </a:solidFill>
              </a:rPr>
              <a:t>and will be put into a repository shared only among DEVELOP.</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can increase efficiency and speed up processing.</a:t>
            </a:r>
          </a:p>
          <a:p>
            <a:pPr lvl="1"/>
            <a:r>
              <a:rPr lang="en-US" sz="1600" dirty="0" smtClean="0">
                <a:solidFill>
                  <a:schemeClr val="tx1">
                    <a:lumMod val="75000"/>
                    <a:lumOff val="25000"/>
                  </a:schemeClr>
                </a:solidFill>
              </a:rPr>
              <a:t>Many projects follow similar processing and analysis steps and can benefit from each others code.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This deliverable applies to all code – code going through software release &amp; internal code </a:t>
            </a:r>
          </a:p>
          <a:p>
            <a:pPr lvl="1"/>
            <a:r>
              <a:rPr lang="en-US" sz="1600" dirty="0" smtClean="0">
                <a:solidFill>
                  <a:schemeClr val="tx1">
                    <a:lumMod val="75000"/>
                    <a:lumOff val="25000"/>
                  </a:schemeClr>
                </a:solidFill>
              </a:rPr>
              <a:t>Code that will shared externally must go through the software release process</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Final code with README is submitted in week 10</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chemeClr val="tx1">
                    <a:lumMod val="75000"/>
                    <a:lumOff val="25000"/>
                  </a:schemeClr>
                </a:solidFill>
                <a:latin typeface="Century Gothic" panose="020B0502020202020204" pitchFamily="34" charset="0"/>
              </a:rPr>
              <a:t>Over 15MB and too large for email? Send through NASA LFT or Google Drive</a:t>
            </a:r>
            <a:endParaRPr lang="en-US" i="1" dirty="0">
              <a:solidFill>
                <a:schemeClr val="tx1">
                  <a:lumMod val="75000"/>
                  <a:lumOff val="25000"/>
                </a:schemeClr>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Node Acronyms:</a:t>
            </a:r>
          </a:p>
          <a:p>
            <a:r>
              <a:rPr lang="en-US" sz="1600" dirty="0">
                <a:solidFill>
                  <a:schemeClr val="tx1">
                    <a:lumMod val="75000"/>
                    <a:lumOff val="25000"/>
                  </a:schemeClr>
                </a:solidFill>
                <a:latin typeface="Century Gothic" panose="020B0502020202020204" pitchFamily="34" charset="0"/>
              </a:rPr>
              <a:t>AL, ARC</a:t>
            </a:r>
            <a:r>
              <a:rPr lang="en-US" sz="1600" dirty="0" smtClean="0">
                <a:solidFill>
                  <a:schemeClr val="tx1">
                    <a:lumMod val="75000"/>
                    <a:lumOff val="25000"/>
                  </a:schemeClr>
                </a:solidFill>
                <a:latin typeface="Century Gothic" panose="020B0502020202020204" pitchFamily="34" charset="0"/>
              </a:rPr>
              <a:t>, AZ, CO</a:t>
            </a:r>
            <a:r>
              <a:rPr lang="en-US" sz="1600" dirty="0">
                <a:solidFill>
                  <a:schemeClr val="tx1">
                    <a:lumMod val="75000"/>
                    <a:lumOff val="25000"/>
                  </a:schemeClr>
                </a:solidFill>
                <a:latin typeface="Century Gothic" panose="020B0502020202020204" pitchFamily="34" charset="0"/>
              </a:rPr>
              <a:t>, GA, GSFC</a:t>
            </a:r>
            <a:r>
              <a:rPr lang="en-US" sz="1600" dirty="0" smtClean="0">
                <a:solidFill>
                  <a:schemeClr val="tx1">
                    <a:lumMod val="75000"/>
                    <a:lumOff val="25000"/>
                  </a:schemeClr>
                </a:solidFill>
                <a:latin typeface="Century Gothic" panose="020B0502020202020204" pitchFamily="34" charset="0"/>
              </a:rPr>
              <a:t>, ID, JPL, LaRC, MA, MSFC, NC, VA</a:t>
            </a:r>
            <a:endParaRPr lang="en-US" sz="1600" dirty="0">
              <a:solidFill>
                <a:schemeClr val="tx1">
                  <a:lumMod val="75000"/>
                  <a:lumOff val="25000"/>
                </a:schemeClr>
              </a:solidFill>
              <a:latin typeface="Century Gothic" panose="020B0502020202020204" pitchFamily="34" charset="0"/>
            </a:endParaRPr>
          </a:p>
        </p:txBody>
      </p:sp>
      <p:sp>
        <p:nvSpPr>
          <p:cNvPr id="9" name="TextBox 8"/>
          <p:cNvSpPr txBox="1"/>
          <p:nvPr/>
        </p:nvSpPr>
        <p:spPr>
          <a:xfrm>
            <a:off x="8241260" y="5083756"/>
            <a:ext cx="3854949"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App Area Shorthand:</a:t>
            </a:r>
          </a:p>
          <a:p>
            <a:r>
              <a:rPr lang="en-US" sz="1600" dirty="0" smtClean="0">
                <a:solidFill>
                  <a:schemeClr val="tx1">
                    <a:lumMod val="75000"/>
                    <a:lumOff val="25000"/>
                  </a:schemeClr>
                </a:solidFill>
                <a:latin typeface="Century Gothic" panose="020B0502020202020204" pitchFamily="34" charset="0"/>
              </a:rPr>
              <a:t>Ag, CC, Disasters, Eco, Energy, </a:t>
            </a:r>
            <a:r>
              <a:rPr lang="en-US" sz="1600" dirty="0" err="1" smtClean="0">
                <a:solidFill>
                  <a:schemeClr val="tx1">
                    <a:lumMod val="75000"/>
                    <a:lumOff val="25000"/>
                  </a:schemeClr>
                </a:solidFill>
                <a:latin typeface="Century Gothic" panose="020B0502020202020204" pitchFamily="34" charset="0"/>
              </a:rPr>
              <a:t>HealthAQ</a:t>
            </a:r>
            <a:r>
              <a:rPr lang="en-US" sz="1600" dirty="0" smtClean="0">
                <a:solidFill>
                  <a:schemeClr val="tx1">
                    <a:lumMod val="75000"/>
                    <a:lumOff val="25000"/>
                  </a:schemeClr>
                </a:solidFill>
                <a:latin typeface="Century Gothic" panose="020B0502020202020204" pitchFamily="34" charset="0"/>
              </a:rPr>
              <a:t>, </a:t>
            </a:r>
            <a:r>
              <a:rPr lang="en-US" sz="1600" dirty="0">
                <a:solidFill>
                  <a:schemeClr val="tx1">
                    <a:lumMod val="75000"/>
                    <a:lumOff val="25000"/>
                  </a:schemeClr>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chemeClr val="tx1">
                    <a:lumMod val="75000"/>
                    <a:lumOff val="25000"/>
                  </a:schemeClr>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2018Spring_GA_EasternIndiaEcoII_Poster_FD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dirty="0" smtClean="0">
                <a:solidFill>
                  <a:schemeClr val="tx1">
                    <a:lumMod val="75000"/>
                    <a:lumOff val="25000"/>
                  </a:schemeClr>
                </a:solidFill>
                <a:latin typeface="Century Gothic" panose="020B0502020202020204" pitchFamily="34" charset="0"/>
              </a:rPr>
              <a:t>NASA LFT</a:t>
            </a:r>
            <a:endParaRPr lang="en-US"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6" name="TextBox 5"/>
          <p:cNvSpPr txBox="1"/>
          <p:nvPr/>
        </p:nvSpPr>
        <p:spPr>
          <a:xfrm>
            <a:off x="218722" y="5907677"/>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
        <p:nvSpPr>
          <p:cNvPr id="7" name="Text Placeholder 3"/>
          <p:cNvSpPr txBox="1">
            <a:spLocks/>
          </p:cNvSpPr>
          <p:nvPr/>
        </p:nvSpPr>
        <p:spPr>
          <a:xfrm>
            <a:off x="444795" y="1143000"/>
            <a:ext cx="11565424" cy="47231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98613" indent="-1598613">
              <a:lnSpc>
                <a:spcPct val="100000"/>
              </a:lnSpc>
              <a:spcBef>
                <a:spcPts val="0"/>
              </a:spcBef>
              <a:spcAft>
                <a:spcPts val="1000"/>
              </a:spcAft>
              <a:buNone/>
            </a:pPr>
            <a:r>
              <a:rPr lang="en-US" sz="1800" b="1" dirty="0" smtClean="0">
                <a:solidFill>
                  <a:schemeClr val="bg2">
                    <a:lumMod val="25000"/>
                  </a:schemeClr>
                </a:solidFill>
              </a:rPr>
              <a:t>Week 1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6/7</a:t>
            </a:r>
            <a:r>
              <a:rPr lang="en-US" sz="1800" b="1" dirty="0" smtClean="0">
                <a:solidFill>
                  <a:schemeClr val="bg2">
                    <a:lumMod val="25000"/>
                  </a:schemeClr>
                </a:solidFill>
              </a:rPr>
              <a:t>: </a:t>
            </a:r>
            <a:r>
              <a:rPr lang="en-US" sz="1800" dirty="0" smtClean="0"/>
              <a:t>Handbook Forms, Info Sheet, Personality Assessment, Entrance Personal Growth Assessment, DEVELOPedia Participant Page, Orientation Completed</a:t>
            </a:r>
            <a:endParaRPr lang="en-US" sz="1800" b="1" dirty="0" smtClean="0"/>
          </a:p>
          <a:p>
            <a:pPr marL="0" indent="0">
              <a:lnSpc>
                <a:spcPct val="100000"/>
              </a:lnSpc>
              <a:spcBef>
                <a:spcPts val="0"/>
              </a:spcBef>
              <a:spcAft>
                <a:spcPts val="1000"/>
              </a:spcAft>
              <a:buNone/>
            </a:pPr>
            <a:r>
              <a:rPr lang="en-US" sz="1800" b="1" dirty="0" smtClean="0">
                <a:solidFill>
                  <a:schemeClr val="bg2">
                    <a:lumMod val="25000"/>
                  </a:schemeClr>
                </a:solidFill>
              </a:rPr>
              <a:t>Week 2 </a:t>
            </a:r>
            <a:r>
              <a:rPr lang="en-US" sz="1800" dirty="0" smtClean="0">
                <a:solidFill>
                  <a:schemeClr val="bg2">
                    <a:lumMod val="25000"/>
                  </a:schemeClr>
                </a:solidFill>
              </a:rPr>
              <a:t>– </a:t>
            </a:r>
            <a:r>
              <a:rPr lang="en-US" sz="1800" dirty="0" smtClean="0"/>
              <a:t>No deliverables! (savor it)</a:t>
            </a:r>
          </a:p>
          <a:p>
            <a:pPr marL="0" indent="0">
              <a:lnSpc>
                <a:spcPct val="100000"/>
              </a:lnSpc>
              <a:spcBef>
                <a:spcPts val="0"/>
              </a:spcBef>
              <a:spcAft>
                <a:spcPts val="1000"/>
              </a:spcAft>
              <a:buNone/>
            </a:pPr>
            <a:r>
              <a:rPr lang="en-US" sz="1800" b="1" dirty="0" smtClean="0">
                <a:solidFill>
                  <a:schemeClr val="bg2">
                    <a:lumMod val="25000"/>
                  </a:schemeClr>
                </a:solidFill>
              </a:rPr>
              <a:t>Week 3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6/21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Summary RD</a:t>
            </a:r>
          </a:p>
          <a:p>
            <a:pPr marL="0" indent="0">
              <a:lnSpc>
                <a:spcPct val="100000"/>
              </a:lnSpc>
              <a:spcBef>
                <a:spcPts val="0"/>
              </a:spcBef>
              <a:spcAft>
                <a:spcPts val="1000"/>
              </a:spcAft>
              <a:buNone/>
            </a:pPr>
            <a:r>
              <a:rPr lang="en-US" sz="1800" b="1" dirty="0" smtClean="0">
                <a:solidFill>
                  <a:schemeClr val="bg2">
                    <a:lumMod val="25000"/>
                  </a:schemeClr>
                </a:solidFill>
              </a:rPr>
              <a:t>Week 4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6/28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Tech Paper RD, Video Outline</a:t>
            </a:r>
          </a:p>
          <a:p>
            <a:pPr marL="0" indent="0">
              <a:lnSpc>
                <a:spcPct val="100000"/>
              </a:lnSpc>
              <a:spcBef>
                <a:spcPts val="0"/>
              </a:spcBef>
              <a:spcAft>
                <a:spcPts val="1000"/>
              </a:spcAft>
              <a:buNone/>
            </a:pPr>
            <a:r>
              <a:rPr lang="en-US" sz="1800" b="1" dirty="0" smtClean="0">
                <a:solidFill>
                  <a:schemeClr val="bg2">
                    <a:lumMod val="25000"/>
                  </a:schemeClr>
                </a:solidFill>
              </a:rPr>
              <a:t>Week 5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t>Poster RD, Presentation </a:t>
            </a:r>
            <a:r>
              <a:rPr lang="en-US" sz="1800" dirty="0" smtClean="0"/>
              <a:t>RD, Software Release Definition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6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7/12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t>Project Summary FD, Study Area </a:t>
            </a:r>
            <a:r>
              <a:rPr lang="en-US" sz="1800" dirty="0" err="1"/>
              <a:t>Shapefiles</a:t>
            </a:r>
            <a:r>
              <a:rPr lang="en-US" sz="1800" dirty="0"/>
              <a:t>, </a:t>
            </a:r>
            <a:r>
              <a:rPr lang="en-US" sz="1800" dirty="0" smtClean="0"/>
              <a:t>Website/Booklet </a:t>
            </a:r>
            <a:r>
              <a:rPr lang="en-US" sz="1800" dirty="0"/>
              <a:t>Image, </a:t>
            </a:r>
            <a:r>
              <a:rPr lang="en-US" sz="1800" dirty="0" smtClean="0"/>
              <a:t>HQ Highlight &amp; Flash Talk 	             RD (if applicable)</a:t>
            </a:r>
            <a:endParaRPr lang="en-US" sz="1800" dirty="0" smtClean="0">
              <a:solidFill>
                <a:schemeClr val="bg2">
                  <a:lumMod val="25000"/>
                </a:schemeClr>
              </a:solidFill>
            </a:endParaRPr>
          </a:p>
          <a:p>
            <a:pPr marL="0" indent="0">
              <a:lnSpc>
                <a:spcPct val="100000"/>
              </a:lnSpc>
              <a:spcBef>
                <a:spcPts val="0"/>
              </a:spcBef>
              <a:spcAft>
                <a:spcPts val="1000"/>
              </a:spcAft>
              <a:buNone/>
            </a:pPr>
            <a:r>
              <a:rPr lang="en-US" sz="1800" b="1" dirty="0" smtClean="0">
                <a:solidFill>
                  <a:schemeClr val="bg2">
                    <a:lumMod val="25000"/>
                  </a:schemeClr>
                </a:solidFill>
              </a:rPr>
              <a:t>Week 7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7/19</a:t>
            </a:r>
            <a:r>
              <a:rPr lang="en-US" sz="1800" b="1" dirty="0" smtClean="0">
                <a:solidFill>
                  <a:schemeClr val="bg2">
                    <a:lumMod val="25000"/>
                  </a:schemeClr>
                </a:solidFill>
              </a:rPr>
              <a:t>: </a:t>
            </a:r>
            <a:r>
              <a:rPr lang="en-US" sz="1800" dirty="0" smtClean="0"/>
              <a:t>Poster FD, Project </a:t>
            </a:r>
            <a:r>
              <a:rPr lang="en-US" sz="1800" dirty="0"/>
              <a:t>Video &amp; Transcript, </a:t>
            </a:r>
            <a:r>
              <a:rPr lang="en-US" sz="1800" dirty="0" smtClean="0">
                <a:solidFill>
                  <a:schemeClr val="bg2">
                    <a:lumMod val="25000"/>
                  </a:schemeClr>
                </a:solidFill>
              </a:rPr>
              <a:t> </a:t>
            </a:r>
            <a:r>
              <a:rPr lang="en-US" sz="1800" dirty="0" smtClean="0"/>
              <a:t>Software Release Master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8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7/26</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Software Release Draft Code (if applicable</a:t>
            </a:r>
            <a:r>
              <a:rPr lang="en-US" sz="1800" dirty="0"/>
              <a:t>), HQ Highlight &amp; Flash Talk </a:t>
            </a:r>
            <a:r>
              <a:rPr lang="en-US" sz="1800" dirty="0" smtClean="0"/>
              <a:t>FD </a:t>
            </a:r>
            <a:r>
              <a:rPr lang="en-US" sz="1800" dirty="0"/>
              <a:t>(if applicable)</a:t>
            </a:r>
            <a:endParaRPr lang="en-US" sz="1800" dirty="0" smtClean="0"/>
          </a:p>
          <a:p>
            <a:pPr marL="0" indent="0">
              <a:lnSpc>
                <a:spcPct val="100000"/>
              </a:lnSpc>
              <a:spcBef>
                <a:spcPts val="0"/>
              </a:spcBef>
              <a:spcAft>
                <a:spcPts val="1000"/>
              </a:spcAft>
              <a:buNone/>
            </a:pPr>
            <a:r>
              <a:rPr lang="en-US" sz="1800" b="1" dirty="0" smtClean="0">
                <a:solidFill>
                  <a:schemeClr val="bg2">
                    <a:lumMod val="25000"/>
                  </a:schemeClr>
                </a:solidFill>
              </a:rPr>
              <a:t>Week 9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8/2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Presentation FD, DEVELOPedia Project Page </a:t>
            </a:r>
          </a:p>
          <a:p>
            <a:pPr marL="1712913" indent="-1712913">
              <a:lnSpc>
                <a:spcPct val="100000"/>
              </a:lnSpc>
              <a:spcBef>
                <a:spcPts val="0"/>
              </a:spcBef>
              <a:spcAft>
                <a:spcPts val="1000"/>
              </a:spcAft>
              <a:buNone/>
            </a:pPr>
            <a:r>
              <a:rPr lang="en-US" sz="1800" b="1" dirty="0" smtClean="0">
                <a:solidFill>
                  <a:schemeClr val="bg2">
                    <a:lumMod val="25000"/>
                  </a:schemeClr>
                </a:solidFill>
              </a:rPr>
              <a:t>Week 10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8/7:</a:t>
            </a:r>
            <a:r>
              <a:rPr lang="en-US" sz="1800" dirty="0" smtClean="0">
                <a:solidFill>
                  <a:schemeClr val="bg2">
                    <a:lumMod val="25000"/>
                  </a:schemeClr>
                </a:solidFill>
              </a:rPr>
              <a:t> </a:t>
            </a:r>
            <a:r>
              <a:rPr lang="en-US" sz="1800" dirty="0" smtClean="0"/>
              <a:t>Exit PGA; </a:t>
            </a:r>
            <a:r>
              <a:rPr lang="en-US" sz="1800" b="1" dirty="0" smtClean="0">
                <a:solidFill>
                  <a:srgbClr val="0067AA"/>
                </a:solidFill>
              </a:rPr>
              <a:t>8/9</a:t>
            </a:r>
            <a:r>
              <a:rPr lang="en-US" sz="1800" b="1" dirty="0" smtClean="0">
                <a:solidFill>
                  <a:schemeClr val="bg2">
                    <a:lumMod val="25000"/>
                  </a:schemeClr>
                </a:solidFill>
              </a:rPr>
              <a:t>:</a:t>
            </a:r>
            <a:r>
              <a:rPr lang="en-US" sz="1800" dirty="0" smtClean="0"/>
              <a:t> Tech Paper FD, Feedback Form, Technical Image, Archival Drafts of Poster &amp; Presentation; </a:t>
            </a:r>
            <a:r>
              <a:rPr lang="en-US" sz="1800" b="1" dirty="0" smtClean="0">
                <a:solidFill>
                  <a:srgbClr val="0067AA"/>
                </a:solidFill>
              </a:rPr>
              <a:t>8/10</a:t>
            </a:r>
            <a:r>
              <a:rPr lang="en-US" sz="1800" b="1" dirty="0" smtClean="0">
                <a:solidFill>
                  <a:schemeClr val="bg2">
                    <a:lumMod val="25000"/>
                  </a:schemeClr>
                </a:solidFill>
              </a:rPr>
              <a:t>: </a:t>
            </a:r>
            <a:r>
              <a:rPr lang="en-US" sz="1800" dirty="0" smtClean="0"/>
              <a:t>Exit Survey, Optional Deliverables, Software Release Code w/README (if applicable)</a:t>
            </a:r>
            <a:endParaRPr lang="en-US" sz="1800" dirty="0"/>
          </a:p>
        </p:txBody>
      </p:sp>
    </p:spTree>
    <p:extLst>
      <p:ext uri="{BB962C8B-B14F-4D97-AF65-F5344CB8AC3E}">
        <p14:creationId xmlns:p14="http://schemas.microsoft.com/office/powerpoint/2010/main" val="401523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solidFill>
                  <a:schemeClr val="tx1">
                    <a:lumMod val="75000"/>
                    <a:lumOff val="25000"/>
                  </a:schemeClr>
                </a:solidFill>
              </a:rPr>
              <a:t>Converting from Google Drive to Microsoft – </a:t>
            </a:r>
            <a:r>
              <a:rPr lang="en-US" sz="1800" b="1" dirty="0" smtClean="0">
                <a:solidFill>
                  <a:schemeClr val="tx1">
                    <a:lumMod val="75000"/>
                    <a:lumOff val="25000"/>
                  </a:schemeClr>
                </a:solidFill>
              </a:rPr>
              <a:t>this conversion always messes up the template</a:t>
            </a:r>
            <a:r>
              <a:rPr lang="en-US" sz="1800" dirty="0" smtClean="0">
                <a:solidFill>
                  <a:schemeClr val="tx1">
                    <a:lumMod val="75000"/>
                    <a:lumOff val="25000"/>
                  </a:schemeClr>
                </a:solidFill>
              </a:rPr>
              <a:t>, so instead of converting the file you should copy and paste your content into the Word/PPT template.</a:t>
            </a:r>
          </a:p>
          <a:p>
            <a:r>
              <a:rPr lang="en-US" sz="1800" b="1" dirty="0" smtClean="0">
                <a:solidFill>
                  <a:schemeClr val="tx1">
                    <a:lumMod val="75000"/>
                    <a:lumOff val="25000"/>
                  </a:schemeClr>
                </a:solidFill>
              </a:rPr>
              <a:t>Citations</a:t>
            </a:r>
            <a:r>
              <a:rPr lang="en-US" sz="1800" dirty="0" smtClean="0">
                <a:solidFill>
                  <a:schemeClr val="tx1">
                    <a:lumMod val="75000"/>
                    <a:lumOff val="25000"/>
                  </a:schemeClr>
                </a:solidFill>
              </a:rPr>
              <a:t> – you should also include related remote sensing studies. </a:t>
            </a:r>
          </a:p>
          <a:p>
            <a:r>
              <a:rPr lang="en-US" sz="1800" dirty="0" smtClean="0">
                <a:solidFill>
                  <a:schemeClr val="tx1">
                    <a:lumMod val="75000"/>
                    <a:lumOff val="25000"/>
                  </a:schemeClr>
                </a:solidFill>
              </a:rPr>
              <a:t>If you are a </a:t>
            </a:r>
            <a:r>
              <a:rPr lang="en-US" sz="1800" b="1" dirty="0" smtClean="0">
                <a:solidFill>
                  <a:schemeClr val="tx1">
                    <a:lumMod val="75000"/>
                    <a:lumOff val="25000"/>
                  </a:schemeClr>
                </a:solidFill>
              </a:rPr>
              <a:t>continuation project</a:t>
            </a:r>
            <a:r>
              <a:rPr lang="en-US" sz="1800" dirty="0" smtClean="0">
                <a:solidFill>
                  <a:schemeClr val="tx1">
                    <a:lumMod val="75000"/>
                    <a:lumOff val="25000"/>
                  </a:schemeClr>
                </a:solidFill>
              </a:rPr>
              <a:t>, you need to write all new content, not copy from the previous term.</a:t>
            </a:r>
          </a:p>
          <a:p>
            <a:r>
              <a:rPr lang="en-US" sz="1800" dirty="0" smtClean="0">
                <a:solidFill>
                  <a:schemeClr val="tx1">
                    <a:lumMod val="75000"/>
                    <a:lumOff val="25000"/>
                  </a:schemeClr>
                </a:solidFill>
              </a:rPr>
              <a:t>Check the </a:t>
            </a:r>
            <a:r>
              <a:rPr lang="en-US" sz="1800" b="1" dirty="0" smtClean="0">
                <a:solidFill>
                  <a:schemeClr val="tx1">
                    <a:lumMod val="75000"/>
                    <a:lumOff val="25000"/>
                  </a:schemeClr>
                </a:solidFill>
              </a:rPr>
              <a:t>Style Guide </a:t>
            </a:r>
            <a:r>
              <a:rPr lang="en-US" sz="1800" dirty="0" smtClean="0">
                <a:solidFill>
                  <a:schemeClr val="tx1">
                    <a:lumMod val="75000"/>
                    <a:lumOff val="25000"/>
                  </a:schemeClr>
                </a:solidFill>
              </a:rPr>
              <a:t>– many other best tips and common mistakes are included here. Read it! Know it!</a:t>
            </a:r>
          </a:p>
          <a:p>
            <a:r>
              <a:rPr lang="en-US" sz="1800" dirty="0" smtClean="0">
                <a:solidFill>
                  <a:schemeClr val="tx1">
                    <a:lumMod val="75000"/>
                    <a:lumOff val="25000"/>
                  </a:schemeClr>
                </a:solidFill>
              </a:rPr>
              <a:t>Use the </a:t>
            </a:r>
            <a:r>
              <a:rPr lang="en-US" sz="1800" b="1" dirty="0" smtClean="0">
                <a:solidFill>
                  <a:schemeClr val="tx1">
                    <a:lumMod val="75000"/>
                    <a:lumOff val="25000"/>
                  </a:schemeClr>
                </a:solidFill>
              </a:rPr>
              <a:t>Align Tool </a:t>
            </a:r>
            <a:r>
              <a:rPr lang="en-US" sz="1800" dirty="0" smtClean="0">
                <a:solidFill>
                  <a:schemeClr val="tx1">
                    <a:lumMod val="75000"/>
                    <a:lumOff val="25000"/>
                  </a:schemeClr>
                </a:solidFill>
              </a:rPr>
              <a:t>– it is your best friend when creating presentations and posters </a:t>
            </a:r>
          </a:p>
          <a:p>
            <a:r>
              <a:rPr lang="en-US" sz="1800" dirty="0" smtClean="0">
                <a:solidFill>
                  <a:schemeClr val="tx1">
                    <a:lumMod val="75000"/>
                    <a:lumOff val="25000"/>
                  </a:schemeClr>
                </a:solidFill>
              </a:rPr>
              <a:t>Put effort into writing the conclusions for your poster!</a:t>
            </a:r>
          </a:p>
          <a:p>
            <a:endParaRPr lang="en-US" sz="1800" dirty="0">
              <a:solidFill>
                <a:schemeClr val="tx1">
                  <a:lumMod val="75000"/>
                  <a:lumOff val="25000"/>
                </a:schemeClr>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solidFill>
                  <a:schemeClr val="tx1">
                    <a:lumMod val="75000"/>
                    <a:lumOff val="25000"/>
                  </a:schemeClr>
                </a:solidFill>
              </a:rPr>
              <a:t>For your PowerPoint Presentation - when </a:t>
            </a:r>
            <a:r>
              <a:rPr lang="en-US" dirty="0">
                <a:solidFill>
                  <a:schemeClr val="tx1">
                    <a:lumMod val="75000"/>
                    <a:lumOff val="25000"/>
                  </a:schemeClr>
                </a:solidFill>
              </a:rPr>
              <a:t>using a lot of imagery, </a:t>
            </a:r>
            <a:r>
              <a:rPr lang="en-US" dirty="0" smtClean="0">
                <a:solidFill>
                  <a:schemeClr val="tx1">
                    <a:lumMod val="75000"/>
                    <a:lumOff val="25000"/>
                  </a:schemeClr>
                </a:solidFill>
              </a:rPr>
              <a:t>the file </a:t>
            </a:r>
            <a:r>
              <a:rPr lang="en-US" dirty="0">
                <a:solidFill>
                  <a:schemeClr val="tx1">
                    <a:lumMod val="75000"/>
                    <a:lumOff val="25000"/>
                  </a:schemeClr>
                </a:solidFill>
              </a:rPr>
              <a:t>size will grow excessively – use the “</a:t>
            </a:r>
            <a:r>
              <a:rPr lang="en-US" b="1" dirty="0">
                <a:solidFill>
                  <a:schemeClr val="tx1">
                    <a:lumMod val="75000"/>
                    <a:lumOff val="25000"/>
                  </a:schemeClr>
                </a:solidFill>
              </a:rPr>
              <a:t>Compress Pictures</a:t>
            </a:r>
            <a:r>
              <a:rPr lang="en-US" dirty="0">
                <a:solidFill>
                  <a:schemeClr val="tx1">
                    <a:lumMod val="75000"/>
                    <a:lumOff val="25000"/>
                  </a:schemeClr>
                </a:solidFill>
              </a:rPr>
              <a:t>” tool in PowerPoint to </a:t>
            </a:r>
            <a:r>
              <a:rPr lang="en-US" dirty="0" smtClean="0">
                <a:solidFill>
                  <a:schemeClr val="tx1">
                    <a:lumMod val="75000"/>
                    <a:lumOff val="25000"/>
                  </a:schemeClr>
                </a:solidFill>
              </a:rPr>
              <a:t>delete cropped areas of pictures. Target output should be Print (220 </a:t>
            </a:r>
            <a:r>
              <a:rPr lang="en-US" dirty="0" err="1" smtClean="0">
                <a:solidFill>
                  <a:schemeClr val="tx1">
                    <a:lumMod val="75000"/>
                    <a:lumOff val="25000"/>
                  </a:schemeClr>
                </a:solidFill>
              </a:rPr>
              <a:t>ppi</a:t>
            </a:r>
            <a:r>
              <a:rPr lang="en-US" dirty="0" smtClean="0">
                <a:solidFill>
                  <a:schemeClr val="tx1">
                    <a:lumMod val="75000"/>
                    <a:lumOff val="25000"/>
                  </a:schemeClr>
                </a:solidFill>
              </a:rPr>
              <a:t>) or Screen (150 </a:t>
            </a:r>
            <a:r>
              <a:rPr lang="en-US" dirty="0" err="1" smtClean="0">
                <a:solidFill>
                  <a:schemeClr val="tx1">
                    <a:lumMod val="75000"/>
                    <a:lumOff val="25000"/>
                  </a:schemeClr>
                </a:solidFill>
              </a:rPr>
              <a:t>ppi</a:t>
            </a:r>
            <a:r>
              <a:rPr lang="en-US" dirty="0" smtClean="0">
                <a:solidFill>
                  <a:schemeClr val="tx1">
                    <a:lumMod val="75000"/>
                    <a:lumOff val="25000"/>
                  </a:schemeClr>
                </a:solidFill>
              </a:rPr>
              <a:t>).</a:t>
            </a:r>
          </a:p>
          <a:p>
            <a:pPr marL="742950" lvl="1" indent="-285750">
              <a:buFont typeface="Arial" panose="020B0604020202020204" pitchFamily="34" charset="0"/>
              <a:buChar char="•"/>
            </a:pPr>
            <a:r>
              <a:rPr lang="en-US" sz="1600" dirty="0" smtClean="0">
                <a:solidFill>
                  <a:schemeClr val="tx1">
                    <a:lumMod val="75000"/>
                    <a:lumOff val="25000"/>
                  </a:schemeClr>
                </a:solidFill>
              </a:rPr>
              <a:t>Note: Do not compress pictures on your Poster smaller than Print 220ppi – when printing a gigantic poster we need the highest resolution! Use “Use document resolution” to keep resolution.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0441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tx1">
                    <a:lumMod val="75000"/>
                    <a:lumOff val="25000"/>
                  </a:schemeClr>
                </a:solidFill>
              </a:rPr>
              <a:t>Set goals and work towards them.</a:t>
            </a:r>
          </a:p>
          <a:p>
            <a:pPr>
              <a:spcAft>
                <a:spcPts val="600"/>
              </a:spcAft>
            </a:pPr>
            <a:r>
              <a:rPr lang="en-US" dirty="0">
                <a:solidFill>
                  <a:schemeClr val="tx1">
                    <a:lumMod val="75000"/>
                    <a:lumOff val="25000"/>
                  </a:schemeClr>
                </a:solidFill>
              </a:rPr>
              <a:t>Complete all </a:t>
            </a:r>
            <a:r>
              <a:rPr lang="en-US" b="1" dirty="0">
                <a:solidFill>
                  <a:schemeClr val="tx1">
                    <a:lumMod val="75000"/>
                    <a:lumOff val="25000"/>
                  </a:schemeClr>
                </a:solidFill>
              </a:rPr>
              <a:t>mandatory deliverables </a:t>
            </a:r>
            <a:r>
              <a:rPr lang="en-US" dirty="0">
                <a:solidFill>
                  <a:schemeClr val="tx1">
                    <a:lumMod val="75000"/>
                    <a:lumOff val="25000"/>
                  </a:schemeClr>
                </a:solidFill>
              </a:rPr>
              <a:t>and weekly updates, as well as any optional deliverables the team decides.</a:t>
            </a:r>
          </a:p>
          <a:p>
            <a:pPr>
              <a:spcAft>
                <a:spcPts val="600"/>
              </a:spcAft>
            </a:pPr>
            <a:r>
              <a:rPr lang="en-US" dirty="0">
                <a:solidFill>
                  <a:schemeClr val="tx1">
                    <a:lumMod val="75000"/>
                    <a:lumOff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tx1">
                    <a:lumMod val="75000"/>
                    <a:lumOff val="25000"/>
                  </a:schemeClr>
                </a:solidFill>
              </a:rPr>
              <a:t>DEVELOP fosters open communication between all levels</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Leave </a:t>
            </a:r>
            <a:r>
              <a:rPr lang="en-US" b="1" dirty="0">
                <a:solidFill>
                  <a:schemeClr val="tx1">
                    <a:lumMod val="75000"/>
                    <a:lumOff val="25000"/>
                  </a:schemeClr>
                </a:solidFill>
              </a:rPr>
              <a:t>organized documentation </a:t>
            </a:r>
            <a:r>
              <a:rPr lang="en-US" dirty="0">
                <a:solidFill>
                  <a:schemeClr val="tx1">
                    <a:lumMod val="75000"/>
                    <a:lumOff val="25000"/>
                  </a:schemeClr>
                </a:solidFill>
              </a:rPr>
              <a:t>of all research and contacts so the project and/or communication with </a:t>
            </a:r>
            <a:r>
              <a:rPr lang="en-US" dirty="0" smtClean="0">
                <a:solidFill>
                  <a:schemeClr val="tx1">
                    <a:lumMod val="75000"/>
                    <a:lumOff val="25000"/>
                  </a:schemeClr>
                </a:solidFill>
              </a:rPr>
              <a:t>end users </a:t>
            </a:r>
            <a:r>
              <a:rPr lang="en-US" dirty="0">
                <a:solidFill>
                  <a:schemeClr val="tx1">
                    <a:lumMod val="75000"/>
                    <a:lumOff val="25000"/>
                  </a:schemeClr>
                </a:solidFill>
              </a:rPr>
              <a:t>may be continued in following terms.</a:t>
            </a:r>
          </a:p>
          <a:p>
            <a:pPr>
              <a:spcAft>
                <a:spcPts val="600"/>
              </a:spcAft>
            </a:pPr>
            <a:r>
              <a:rPr lang="en-US" dirty="0" smtClean="0">
                <a:solidFill>
                  <a:schemeClr val="tx1">
                    <a:lumMod val="75000"/>
                    <a:lumOff val="25000"/>
                  </a:schemeClr>
                </a:solidFill>
              </a:rPr>
              <a:t>Look </a:t>
            </a:r>
            <a:r>
              <a:rPr lang="en-US" dirty="0">
                <a:solidFill>
                  <a:schemeClr val="tx1">
                    <a:lumMod val="75000"/>
                    <a:lumOff val="25000"/>
                  </a:schemeClr>
                </a:solidFill>
              </a:rPr>
              <a:t>at what else needs to be done when you have completed the tasks your Project Lead(s) and Center Lead(s) have assigned. </a:t>
            </a:r>
            <a:r>
              <a:rPr lang="en-US" b="1" dirty="0">
                <a:solidFill>
                  <a:schemeClr val="tx1">
                    <a:lumMod val="75000"/>
                    <a:lumOff val="25000"/>
                  </a:schemeClr>
                </a:solidFill>
              </a:rPr>
              <a:t>Take initiative</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Have an </a:t>
            </a:r>
            <a:r>
              <a:rPr lang="en-US" b="1" dirty="0">
                <a:solidFill>
                  <a:schemeClr val="tx1">
                    <a:lumMod val="75000"/>
                    <a:lumOff val="25000"/>
                  </a:schemeClr>
                </a:solidFill>
              </a:rPr>
              <a:t>open mind </a:t>
            </a:r>
            <a:r>
              <a:rPr lang="en-US" dirty="0">
                <a:solidFill>
                  <a:schemeClr val="tx1">
                    <a:lumMod val="75000"/>
                    <a:lumOff val="25000"/>
                  </a:schemeClr>
                </a:solidFill>
              </a:rPr>
              <a:t>&amp; </a:t>
            </a:r>
            <a:r>
              <a:rPr lang="en-US" b="1" dirty="0">
                <a:solidFill>
                  <a:schemeClr val="tx1">
                    <a:lumMod val="75000"/>
                    <a:lumOff val="25000"/>
                  </a:schemeClr>
                </a:solidFill>
              </a:rPr>
              <a:t>learn from each </a:t>
            </a:r>
            <a:r>
              <a:rPr lang="en-US" b="1" dirty="0" smtClean="0">
                <a:solidFill>
                  <a:schemeClr val="tx1">
                    <a:lumMod val="75000"/>
                    <a:lumOff val="25000"/>
                  </a:schemeClr>
                </a:solidFill>
              </a:rPr>
              <a:t>other</a:t>
            </a:r>
            <a:r>
              <a:rPr lang="en-US" dirty="0">
                <a:solidFill>
                  <a:schemeClr val="tx1">
                    <a:lumMod val="75000"/>
                    <a:lumOff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lnSpcReduction="10000"/>
          </a:bodyPr>
          <a:lstStyle/>
          <a:p>
            <a:r>
              <a:rPr lang="en-US" sz="1800" dirty="0" smtClean="0">
                <a:solidFill>
                  <a:schemeClr val="tx1">
                    <a:lumMod val="75000"/>
                    <a:lumOff val="25000"/>
                  </a:schemeClr>
                </a:solidFill>
              </a:rPr>
              <a:t>Effective poster conclusions </a:t>
            </a:r>
            <a:r>
              <a:rPr lang="en-US" sz="1800" dirty="0">
                <a:solidFill>
                  <a:schemeClr val="tx1">
                    <a:lumMod val="75000"/>
                    <a:lumOff val="25000"/>
                  </a:schemeClr>
                </a:solidFill>
              </a:rPr>
              <a:t>should be designed around two or three key findings </a:t>
            </a:r>
            <a:r>
              <a:rPr lang="en-US" sz="1800" dirty="0" smtClean="0">
                <a:solidFill>
                  <a:schemeClr val="tx1">
                    <a:lumMod val="75000"/>
                    <a:lumOff val="25000"/>
                  </a:schemeClr>
                </a:solidFill>
              </a:rPr>
              <a:t>that relate to the accompanying results and </a:t>
            </a:r>
            <a:r>
              <a:rPr lang="en-US" sz="1800" dirty="0">
                <a:solidFill>
                  <a:schemeClr val="tx1">
                    <a:lumMod val="75000"/>
                    <a:lumOff val="25000"/>
                  </a:schemeClr>
                </a:solidFill>
              </a:rPr>
              <a:t>encourage dialog with poster viewers</a:t>
            </a:r>
            <a:r>
              <a:rPr lang="en-US" sz="1800" dirty="0" smtClean="0">
                <a:solidFill>
                  <a:schemeClr val="tx1">
                    <a:lumMod val="75000"/>
                    <a:lumOff val="25000"/>
                  </a:schemeClr>
                </a:solidFill>
              </a:rPr>
              <a:t>.</a:t>
            </a:r>
          </a:p>
          <a:p>
            <a:r>
              <a:rPr lang="en-US" sz="1800" dirty="0" smtClean="0">
                <a:solidFill>
                  <a:schemeClr val="tx1">
                    <a:lumMod val="75000"/>
                    <a:lumOff val="25000"/>
                  </a:schemeClr>
                </a:solidFill>
              </a:rPr>
              <a:t>Take into consideration your results – what do they tell you and why does it matter?</a:t>
            </a:r>
          </a:p>
          <a:p>
            <a:r>
              <a:rPr lang="en-US" sz="1800" dirty="0">
                <a:solidFill>
                  <a:schemeClr val="tx1">
                    <a:lumMod val="75000"/>
                    <a:lumOff val="25000"/>
                  </a:schemeClr>
                </a:solidFill>
              </a:rPr>
              <a:t>Conclusions should include an analysis </a:t>
            </a:r>
            <a:r>
              <a:rPr lang="en-US" sz="1800" dirty="0" smtClean="0">
                <a:solidFill>
                  <a:schemeClr val="tx1">
                    <a:lumMod val="75000"/>
                    <a:lumOff val="25000"/>
                  </a:schemeClr>
                </a:solidFill>
              </a:rPr>
              <a:t>and interpretation of </a:t>
            </a:r>
            <a:r>
              <a:rPr lang="en-US" sz="1800" dirty="0">
                <a:solidFill>
                  <a:schemeClr val="tx1">
                    <a:lumMod val="75000"/>
                    <a:lumOff val="25000"/>
                  </a:schemeClr>
                </a:solidFill>
              </a:rPr>
              <a:t>the </a:t>
            </a:r>
            <a:r>
              <a:rPr lang="en-US" sz="1800" dirty="0" smtClean="0">
                <a:solidFill>
                  <a:schemeClr val="tx1">
                    <a:lumMod val="75000"/>
                    <a:lumOff val="25000"/>
                  </a:schemeClr>
                </a:solidFill>
              </a:rPr>
              <a:t>results, including why they are important</a:t>
            </a:r>
            <a:endParaRPr lang="en-US" sz="1800" dirty="0">
              <a:solidFill>
                <a:schemeClr val="tx1">
                  <a:lumMod val="75000"/>
                  <a:lumOff val="25000"/>
                </a:schemeClr>
              </a:solidFill>
            </a:endParaRPr>
          </a:p>
          <a:p>
            <a:r>
              <a:rPr lang="en-US" sz="1800" dirty="0">
                <a:solidFill>
                  <a:schemeClr val="tx1">
                    <a:lumMod val="75000"/>
                    <a:lumOff val="25000"/>
                  </a:schemeClr>
                </a:solidFill>
              </a:rPr>
              <a:t>Conclusions should </a:t>
            </a:r>
            <a:r>
              <a:rPr lang="en-US" sz="1800" dirty="0" smtClean="0">
                <a:solidFill>
                  <a:schemeClr val="tx1">
                    <a:lumMod val="75000"/>
                    <a:lumOff val="25000"/>
                  </a:schemeClr>
                </a:solidFill>
              </a:rPr>
              <a:t>not just be </a:t>
            </a:r>
            <a:r>
              <a:rPr lang="en-US" sz="1800" dirty="0">
                <a:solidFill>
                  <a:schemeClr val="tx1">
                    <a:lumMod val="75000"/>
                    <a:lumOff val="25000"/>
                  </a:schemeClr>
                </a:solidFill>
              </a:rPr>
              <a:t>a statement of what was </a:t>
            </a:r>
            <a:r>
              <a:rPr lang="en-US" sz="1800" dirty="0" smtClean="0">
                <a:solidFill>
                  <a:schemeClr val="tx1">
                    <a:lumMod val="75000"/>
                    <a:lumOff val="25000"/>
                  </a:schemeClr>
                </a:solidFill>
              </a:rPr>
              <a:t>done</a:t>
            </a:r>
            <a:endParaRPr lang="en-US" sz="1800" dirty="0">
              <a:solidFill>
                <a:schemeClr val="tx1">
                  <a:lumMod val="75000"/>
                  <a:lumOff val="25000"/>
                </a:schemeClr>
              </a:solidFill>
            </a:endParaRPr>
          </a:p>
          <a:p>
            <a:endParaRPr lang="en-US" sz="1800" dirty="0" smtClean="0">
              <a:solidFill>
                <a:schemeClr val="tx1">
                  <a:lumMod val="75000"/>
                  <a:lumOff val="25000"/>
                </a:schemeClr>
              </a:solidFill>
            </a:endParaRPr>
          </a:p>
          <a:p>
            <a:r>
              <a:rPr lang="en-US" sz="1800" dirty="0" smtClean="0">
                <a:solidFill>
                  <a:schemeClr val="tx1">
                    <a:lumMod val="75000"/>
                    <a:lumOff val="25000"/>
                  </a:schemeClr>
                </a:solidFill>
              </a:rPr>
              <a:t>Strong conclusion examples:</a:t>
            </a:r>
          </a:p>
          <a:p>
            <a:pPr lvl="1"/>
            <a:r>
              <a:rPr lang="en-US" sz="1400" dirty="0">
                <a:solidFill>
                  <a:schemeClr val="tx1">
                    <a:lumMod val="75000"/>
                    <a:lumOff val="25000"/>
                  </a:schemeClr>
                </a:solidFill>
              </a:rPr>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a:t>
            </a:r>
            <a:r>
              <a:rPr lang="en-US" sz="1400" dirty="0">
                <a:solidFill>
                  <a:schemeClr val="tx1">
                    <a:lumMod val="75000"/>
                    <a:lumOff val="25000"/>
                  </a:schemeClr>
                </a:solidFill>
              </a:rPr>
              <a:t>Maryland’s marshes are trending towards degradation and, if all contributing factors persist, will continue to degrade over time</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“Despite conservation efforts, the current extent of dense mangrove in </a:t>
            </a:r>
            <a:r>
              <a:rPr lang="en-US" sz="1400" dirty="0" err="1" smtClean="0">
                <a:solidFill>
                  <a:schemeClr val="tx1">
                    <a:lumMod val="75000"/>
                    <a:lumOff val="25000"/>
                  </a:schemeClr>
                </a:solidFill>
              </a:rPr>
              <a:t>Bhitarkanika</a:t>
            </a:r>
            <a:r>
              <a:rPr lang="en-US" sz="1400" dirty="0" smtClean="0">
                <a:solidFill>
                  <a:schemeClr val="tx1">
                    <a:lumMod val="75000"/>
                    <a:lumOff val="25000"/>
                  </a:schemeClr>
                </a:solidFill>
              </a:rPr>
              <a:t> Wildlife Sanctuary is projected to decrease up to 10% by the year 2050.”</a:t>
            </a:r>
          </a:p>
          <a:p>
            <a:r>
              <a:rPr lang="en-US" sz="1800" dirty="0" smtClean="0">
                <a:solidFill>
                  <a:schemeClr val="tx1">
                    <a:lumMod val="75000"/>
                    <a:lumOff val="25000"/>
                  </a:schemeClr>
                </a:solidFill>
              </a:rPr>
              <a:t>Weak conclusion examples:</a:t>
            </a:r>
          </a:p>
          <a:p>
            <a:pPr lvl="1"/>
            <a:r>
              <a:rPr lang="en-US" sz="1400" dirty="0" smtClean="0">
                <a:solidFill>
                  <a:schemeClr val="tx1">
                    <a:lumMod val="75000"/>
                    <a:lumOff val="25000"/>
                  </a:schemeClr>
                </a:solidFill>
              </a:rPr>
              <a:t>“Harmonic </a:t>
            </a:r>
            <a:r>
              <a:rPr lang="en-US" sz="1400" dirty="0">
                <a:solidFill>
                  <a:schemeClr val="tx1">
                    <a:lumMod val="75000"/>
                    <a:lumOff val="25000"/>
                  </a:schemeClr>
                </a:solidFill>
              </a:rPr>
              <a:t>analysis was used to determine the seasonal trends in each agricultural zone</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smtClean="0">
                <a:solidFill>
                  <a:schemeClr val="tx1">
                    <a:lumMod val="75000"/>
                    <a:lumOff val="25000"/>
                  </a:schemeClr>
                </a:solidFill>
              </a:rPr>
              <a:t>“An interactive map of environmental and socio-economic layers was generated to dynamically query and visualize weekly data.” </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38998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Best Practices?</a:t>
            </a:r>
          </a:p>
        </p:txBody>
      </p:sp>
      <p:pic>
        <p:nvPicPr>
          <p:cNvPr id="1026" name="Picture 2" descr="http://www.phdcomics.com/comics/archive/phd031214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5512"/>
            <a:ext cx="10572879" cy="4581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657671"/>
            <a:ext cx="9622134" cy="1200329"/>
          </a:xfrm>
          <a:prstGeom prst="rect">
            <a:avLst/>
          </a:prstGeom>
        </p:spPr>
        <p:txBody>
          <a:bodyPr wrap="square">
            <a:spAutoFit/>
          </a:bodyPr>
          <a:lstStyle/>
          <a:p>
            <a:r>
              <a:rPr lang="en-US" dirty="0">
                <a:solidFill>
                  <a:srgbClr val="13416C"/>
                </a:solidFill>
                <a:latin typeface="Corbel" panose="020B0503020204020204" pitchFamily="34" charset="0"/>
              </a:rPr>
              <a:t>Image Source: J. Cham. (2014, March 12). Comic number </a:t>
            </a:r>
            <a:r>
              <a:rPr lang="en-US" u="sng" dirty="0">
                <a:solidFill>
                  <a:srgbClr val="0070C0"/>
                </a:solidFill>
                <a:latin typeface="Corbel" panose="020B0503020204020204" pitchFamily="34" charset="0"/>
                <a:hlinkClick r:id="rId3"/>
              </a:rPr>
              <a:t>1869</a:t>
            </a:r>
            <a:r>
              <a:rPr lang="en-US" dirty="0">
                <a:solidFill>
                  <a:srgbClr val="13416C"/>
                </a:solidFill>
                <a:latin typeface="Corbel" panose="020B0503020204020204" pitchFamily="34" charset="0"/>
              </a:rPr>
              <a:t>. </a:t>
            </a:r>
            <a:r>
              <a:rPr lang="en-US" u="sng" dirty="0">
                <a:solidFill>
                  <a:srgbClr val="0070C0"/>
                </a:solidFill>
                <a:latin typeface="Corbel" panose="020B0503020204020204" pitchFamily="34" charset="0"/>
                <a:hlinkClick r:id="rId4"/>
              </a:rPr>
              <a:t>Piled Higher and Deeper</a:t>
            </a:r>
            <a:r>
              <a:rPr lang="en-US" dirty="0">
                <a:solidFill>
                  <a:srgbClr val="13416C"/>
                </a:solidFill>
                <a:latin typeface="Corbel" panose="020B0503020204020204" pitchFamily="34" charset="0"/>
              </a:rPr>
              <a:t> . Retrieved from http://phdcomics.com/comics/archive_print.php?comicid=1689</a:t>
            </a:r>
            <a:endParaRPr lang="en-US" dirty="0"/>
          </a:p>
          <a:p>
            <a:r>
              <a:rPr lang="en-US" dirty="0"/>
              <a:t/>
            </a:r>
            <a:br>
              <a:rPr lang="en-US" dirty="0"/>
            </a:br>
            <a:endParaRPr lang="en-US" dirty="0"/>
          </a:p>
        </p:txBody>
      </p:sp>
    </p:spTree>
    <p:extLst>
      <p:ext uri="{BB962C8B-B14F-4D97-AF65-F5344CB8AC3E}">
        <p14:creationId xmlns:p14="http://schemas.microsoft.com/office/powerpoint/2010/main" val="11107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Best Practices Matter to DEVELOP?</a:t>
            </a:r>
          </a:p>
        </p:txBody>
      </p:sp>
      <p:sp>
        <p:nvSpPr>
          <p:cNvPr id="3" name="Content Placeholder 2"/>
          <p:cNvSpPr>
            <a:spLocks noGrp="1"/>
          </p:cNvSpPr>
          <p:nvPr>
            <p:ph idx="1"/>
          </p:nvPr>
        </p:nvSpPr>
        <p:spPr>
          <a:xfrm>
            <a:off x="235671" y="1141088"/>
            <a:ext cx="11420794" cy="4909333"/>
          </a:xfrm>
        </p:spPr>
        <p:txBody>
          <a:bodyPr>
            <a:noAutofit/>
          </a:bodyPr>
          <a:lstStyle/>
          <a:p>
            <a:pPr fontAlgn="base">
              <a:lnSpc>
                <a:spcPct val="100000"/>
              </a:lnSpc>
              <a:spcBef>
                <a:spcPts val="0"/>
              </a:spcBef>
              <a:spcAft>
                <a:spcPts val="600"/>
              </a:spcAft>
            </a:pPr>
            <a:r>
              <a:rPr lang="en-US" dirty="0">
                <a:solidFill>
                  <a:schemeClr val="tx1">
                    <a:lumMod val="75000"/>
                    <a:lumOff val="25000"/>
                  </a:schemeClr>
                </a:solidFill>
              </a:rPr>
              <a:t>Terms are only ten weeks long. Good data management practices allows center leads or second term teams to answer questions about methods and results.</a:t>
            </a:r>
          </a:p>
          <a:p>
            <a:pPr fontAlgn="base">
              <a:lnSpc>
                <a:spcPct val="100000"/>
              </a:lnSpc>
              <a:spcBef>
                <a:spcPts val="0"/>
              </a:spcBef>
              <a:spcAft>
                <a:spcPts val="600"/>
              </a:spcAft>
            </a:pPr>
            <a:r>
              <a:rPr lang="en-US" dirty="0">
                <a:solidFill>
                  <a:schemeClr val="tx1">
                    <a:lumMod val="75000"/>
                    <a:lumOff val="25000"/>
                  </a:schemeClr>
                </a:solidFill>
              </a:rPr>
              <a:t>DEVELOP may present your past project at a conference. Good data management practices allows presenters to create graphics and slides and to answer questions.</a:t>
            </a:r>
          </a:p>
          <a:p>
            <a:pPr fontAlgn="base">
              <a:lnSpc>
                <a:spcPct val="100000"/>
              </a:lnSpc>
              <a:spcBef>
                <a:spcPts val="0"/>
              </a:spcBef>
              <a:spcAft>
                <a:spcPts val="600"/>
              </a:spcAft>
            </a:pPr>
            <a:r>
              <a:rPr lang="en-US" dirty="0">
                <a:solidFill>
                  <a:schemeClr val="tx1">
                    <a:lumMod val="75000"/>
                    <a:lumOff val="25000"/>
                  </a:schemeClr>
                </a:solidFill>
              </a:rPr>
              <a:t>Teams often want to publish. Good data management practices are necessary for teams to write a materials and methods section.</a:t>
            </a:r>
          </a:p>
          <a:p>
            <a:pPr fontAlgn="base">
              <a:lnSpc>
                <a:spcPct val="100000"/>
              </a:lnSpc>
              <a:spcBef>
                <a:spcPts val="0"/>
              </a:spcBef>
              <a:spcAft>
                <a:spcPts val="600"/>
              </a:spcAft>
            </a:pPr>
            <a:r>
              <a:rPr lang="en-US" dirty="0">
                <a:solidFill>
                  <a:schemeClr val="tx1">
                    <a:lumMod val="75000"/>
                    <a:lumOff val="25000"/>
                  </a:schemeClr>
                </a:solidFill>
              </a:rPr>
              <a:t>Future DEVELOP project teams may want to build on your data and methods.</a:t>
            </a:r>
          </a:p>
          <a:p>
            <a:pPr fontAlgn="base">
              <a:lnSpc>
                <a:spcPct val="100000"/>
              </a:lnSpc>
              <a:spcBef>
                <a:spcPts val="0"/>
              </a:spcBef>
              <a:spcAft>
                <a:spcPts val="600"/>
              </a:spcAft>
            </a:pPr>
            <a:r>
              <a:rPr lang="en-US" dirty="0">
                <a:solidFill>
                  <a:schemeClr val="tx1">
                    <a:lumMod val="75000"/>
                    <a:lumOff val="25000"/>
                  </a:schemeClr>
                </a:solidFill>
              </a:rPr>
              <a:t>Best practices enhance the likelihood that your work will be reproducible. </a:t>
            </a:r>
          </a:p>
          <a:p>
            <a:pPr fontAlgn="base">
              <a:lnSpc>
                <a:spcPct val="100000"/>
              </a:lnSpc>
              <a:spcAft>
                <a:spcPts val="1000"/>
              </a:spcAft>
            </a:pPr>
            <a:endParaRPr lang="en-US" dirty="0">
              <a:solidFill>
                <a:schemeClr val="tx1">
                  <a:lumMod val="75000"/>
                  <a:lumOff val="25000"/>
                </a:schemeClr>
              </a:solidFill>
            </a:endParaRP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9618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We Don’t Always Use Best Practices</a:t>
            </a:r>
          </a:p>
        </p:txBody>
      </p:sp>
      <p:sp>
        <p:nvSpPr>
          <p:cNvPr id="3" name="Content Placeholder 2"/>
          <p:cNvSpPr>
            <a:spLocks noGrp="1"/>
          </p:cNvSpPr>
          <p:nvPr>
            <p:ph idx="1"/>
          </p:nvPr>
        </p:nvSpPr>
        <p:spPr>
          <a:xfrm>
            <a:off x="600364" y="1183341"/>
            <a:ext cx="11194472" cy="4993622"/>
          </a:xfrm>
        </p:spPr>
        <p:txBody>
          <a:bodyPr/>
          <a:lstStyle/>
          <a:p>
            <a:pPr fontAlgn="base"/>
            <a:r>
              <a:rPr lang="en-US" dirty="0">
                <a:solidFill>
                  <a:schemeClr val="bg2">
                    <a:lumMod val="25000"/>
                  </a:schemeClr>
                </a:solidFill>
              </a:rPr>
              <a:t>We haven’t learned best practices.</a:t>
            </a:r>
          </a:p>
          <a:p>
            <a:pPr fontAlgn="base"/>
            <a:r>
              <a:rPr lang="en-US" dirty="0">
                <a:solidFill>
                  <a:schemeClr val="bg2">
                    <a:lumMod val="25000"/>
                  </a:schemeClr>
                </a:solidFill>
              </a:rPr>
              <a:t>We are in a hurry. Projects are just ten weeks long.</a:t>
            </a:r>
          </a:p>
          <a:p>
            <a:pPr fontAlgn="base"/>
            <a:r>
              <a:rPr lang="en-US" dirty="0">
                <a:solidFill>
                  <a:schemeClr val="bg2">
                    <a:lumMod val="25000"/>
                  </a:schemeClr>
                </a:solidFill>
              </a:rPr>
              <a:t>We want to provide our partners with results.</a:t>
            </a:r>
          </a:p>
          <a:p>
            <a:pPr fontAlgn="base"/>
            <a:r>
              <a:rPr lang="en-US" dirty="0">
                <a:solidFill>
                  <a:schemeClr val="bg2">
                    <a:lumMod val="25000"/>
                  </a:schemeClr>
                </a:solidFill>
              </a:rPr>
              <a:t>We document our work at the end of the term when we may leave out important steps.</a:t>
            </a:r>
          </a:p>
          <a:p>
            <a:pPr fontAlgn="base"/>
            <a:r>
              <a:rPr lang="en-US" dirty="0">
                <a:solidFill>
                  <a:schemeClr val="bg2">
                    <a:lumMod val="25000"/>
                  </a:schemeClr>
                </a:solidFill>
              </a:rPr>
              <a:t>We only document what worked. But, science is also about what doesn’t work.</a:t>
            </a:r>
          </a:p>
          <a:p>
            <a:endParaRPr lang="en-US" dirty="0"/>
          </a:p>
        </p:txBody>
      </p:sp>
      <p:pic>
        <p:nvPicPr>
          <p:cNvPr id="3076" name="Picture 4" descr="Image result for tortoise and 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11" y="3297382"/>
            <a:ext cx="7933458" cy="396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8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642700" y="1282492"/>
            <a:ext cx="10969078" cy="3597980"/>
          </a:xfrm>
        </p:spPr>
        <p:txBody>
          <a:bodyPr>
            <a:noAutofit/>
          </a:bodyPr>
          <a:lstStyle/>
          <a:p>
            <a:pPr marL="0" indent="0">
              <a:buNone/>
            </a:pPr>
            <a:r>
              <a:rPr lang="en-US" sz="2000" b="1" dirty="0">
                <a:solidFill>
                  <a:srgbClr val="13416C"/>
                </a:solidFill>
              </a:rPr>
              <a:t>"Data management is the development, execution and supervision of plans, policies, programs and practices that control, protect, deliver and enhance the value of data and information assets.“ </a:t>
            </a:r>
          </a:p>
          <a:p>
            <a:r>
              <a:rPr lang="en-US" dirty="0">
                <a:solidFill>
                  <a:schemeClr val="bg2">
                    <a:lumMod val="25000"/>
                  </a:schemeClr>
                </a:solidFill>
              </a:rPr>
              <a:t>Answers the questions:</a:t>
            </a:r>
          </a:p>
          <a:p>
            <a:pPr lvl="1"/>
            <a:r>
              <a:rPr lang="en-US" dirty="0">
                <a:solidFill>
                  <a:schemeClr val="bg2">
                    <a:lumMod val="25000"/>
                  </a:schemeClr>
                </a:solidFill>
              </a:rPr>
              <a:t>Where did the original data come from?</a:t>
            </a:r>
          </a:p>
          <a:p>
            <a:pPr lvl="1"/>
            <a:r>
              <a:rPr lang="en-US" dirty="0">
                <a:solidFill>
                  <a:schemeClr val="bg2">
                    <a:lumMod val="25000"/>
                  </a:schemeClr>
                </a:solidFill>
              </a:rPr>
              <a:t>What was done to the data?</a:t>
            </a:r>
          </a:p>
          <a:p>
            <a:pPr lvl="1"/>
            <a:r>
              <a:rPr lang="en-US" dirty="0">
                <a:solidFill>
                  <a:schemeClr val="bg2">
                    <a:lumMod val="25000"/>
                  </a:schemeClr>
                </a:solidFill>
              </a:rPr>
              <a:t>Can I find the data again if needed?</a:t>
            </a:r>
          </a:p>
          <a:p>
            <a:pPr lvl="1"/>
            <a:endParaRPr lang="en-US" sz="1600" dirty="0">
              <a:solidFill>
                <a:schemeClr val="bg2">
                  <a:lumMod val="25000"/>
                </a:schemeClr>
              </a:solidFill>
            </a:endParaRPr>
          </a:p>
          <a:p>
            <a:r>
              <a:rPr lang="en-US" dirty="0">
                <a:solidFill>
                  <a:schemeClr val="bg2">
                    <a:lumMod val="25000"/>
                  </a:schemeClr>
                </a:solidFill>
              </a:rPr>
              <a:t>Data should be well and consistently organized</a:t>
            </a:r>
          </a:p>
          <a:p>
            <a:pPr lvl="1"/>
            <a:r>
              <a:rPr lang="en-US" dirty="0">
                <a:solidFill>
                  <a:schemeClr val="bg2">
                    <a:lumMod val="25000"/>
                  </a:schemeClr>
                </a:solidFill>
              </a:rPr>
              <a:t>Directory (folder) Structure</a:t>
            </a:r>
          </a:p>
          <a:p>
            <a:pPr lvl="1"/>
            <a:r>
              <a:rPr lang="en-US" dirty="0">
                <a:solidFill>
                  <a:schemeClr val="bg2">
                    <a:lumMod val="25000"/>
                  </a:schemeClr>
                </a:solidFill>
              </a:rPr>
              <a:t>File Nomenclature</a:t>
            </a:r>
          </a:p>
          <a:p>
            <a:pPr lvl="1"/>
            <a:r>
              <a:rPr lang="en-US" dirty="0">
                <a:solidFill>
                  <a:schemeClr val="bg2">
                    <a:lumMod val="25000"/>
                  </a:schemeClr>
                </a:solidFill>
              </a:rPr>
              <a:t>Analysis–Friendly Data</a:t>
            </a:r>
          </a:p>
          <a:p>
            <a:pPr lvl="1"/>
            <a:r>
              <a:rPr lang="en-US" dirty="0">
                <a:solidFill>
                  <a:schemeClr val="bg2">
                    <a:lumMod val="25000"/>
                  </a:schemeClr>
                </a:solidFill>
              </a:rPr>
              <a:t>Documentation</a:t>
            </a:r>
          </a:p>
          <a:p>
            <a:pPr lvl="1"/>
            <a:endParaRPr lang="en-US" dirty="0"/>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Image result for data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951" y="2273642"/>
            <a:ext cx="3450827" cy="2437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1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Organize Data Using a Directory Structure</a:t>
            </a:r>
          </a:p>
        </p:txBody>
      </p:sp>
      <p:sp>
        <p:nvSpPr>
          <p:cNvPr id="3" name="Content Placeholder 2"/>
          <p:cNvSpPr>
            <a:spLocks noGrp="1"/>
          </p:cNvSpPr>
          <p:nvPr>
            <p:ph idx="1"/>
          </p:nvPr>
        </p:nvSpPr>
        <p:spPr>
          <a:xfrm>
            <a:off x="642700" y="1282492"/>
            <a:ext cx="10969078" cy="3597980"/>
          </a:xfrm>
        </p:spPr>
        <p:txBody>
          <a:bodyPr>
            <a:noAutofit/>
          </a:bodyPr>
          <a:lstStyle/>
          <a:p>
            <a:pPr lvl="1"/>
            <a:r>
              <a:rPr lang="en-US" sz="2400" dirty="0">
                <a:solidFill>
                  <a:schemeClr val="bg2">
                    <a:lumMod val="25000"/>
                  </a:schemeClr>
                </a:solidFill>
              </a:rPr>
              <a:t>Segregate materials for a project into one directory</a:t>
            </a:r>
          </a:p>
          <a:p>
            <a:pPr lvl="2"/>
            <a:r>
              <a:rPr lang="en-US" sz="2400" dirty="0">
                <a:solidFill>
                  <a:schemeClr val="bg2">
                    <a:lumMod val="25000"/>
                  </a:schemeClr>
                </a:solidFill>
              </a:rPr>
              <a:t>Folders: data, methods, results, deliverables</a:t>
            </a:r>
          </a:p>
          <a:p>
            <a:pPr lvl="1"/>
            <a:endParaRPr lang="en-US" sz="2400" dirty="0">
              <a:solidFill>
                <a:schemeClr val="bg2">
                  <a:lumMod val="25000"/>
                </a:schemeClr>
              </a:solidFill>
            </a:endParaRPr>
          </a:p>
          <a:p>
            <a:pPr lvl="1"/>
            <a:r>
              <a:rPr lang="en-US" sz="2400" dirty="0">
                <a:solidFill>
                  <a:schemeClr val="bg2">
                    <a:lumMod val="25000"/>
                  </a:schemeClr>
                </a:solidFill>
              </a:rPr>
              <a:t>Keep Raw Data Separate </a:t>
            </a:r>
          </a:p>
          <a:p>
            <a:pPr lvl="1"/>
            <a:endParaRPr lang="en-US" sz="2400" dirty="0">
              <a:solidFill>
                <a:schemeClr val="bg2">
                  <a:lumMod val="25000"/>
                </a:schemeClr>
              </a:solidFill>
            </a:endParaRPr>
          </a:p>
          <a:p>
            <a:pPr lvl="1"/>
            <a:r>
              <a:rPr lang="en-US" sz="2400" dirty="0">
                <a:solidFill>
                  <a:schemeClr val="bg2">
                    <a:lumMod val="25000"/>
                  </a:schemeClr>
                </a:solidFill>
              </a:rPr>
              <a:t>Include README files</a:t>
            </a:r>
          </a:p>
          <a:p>
            <a:pPr lvl="2"/>
            <a:r>
              <a:rPr lang="en-US" sz="2400" dirty="0">
                <a:solidFill>
                  <a:schemeClr val="bg2">
                    <a:lumMod val="25000"/>
                  </a:schemeClr>
                </a:solidFill>
              </a:rPr>
              <a:t>README files describe the contents of a folder, list the files in that folder, and provide metadata. They can be very useful in helping a new user navigate your directory. </a:t>
            </a:r>
          </a:p>
          <a:p>
            <a:pPr lvl="2"/>
            <a:endParaRPr lang="en-US" sz="2400" dirty="0">
              <a:solidFill>
                <a:schemeClr val="bg2">
                  <a:lumMod val="25000"/>
                </a:schemeClr>
              </a:solidFill>
            </a:endParaRPr>
          </a:p>
          <a:p>
            <a:pPr lvl="1"/>
            <a:r>
              <a:rPr lang="en-US" sz="2400" dirty="0">
                <a:solidFill>
                  <a:schemeClr val="bg2">
                    <a:lumMod val="25000"/>
                  </a:schemeClr>
                </a:solidFill>
              </a:rPr>
              <a:t>This organizational approach applies equally to PCs, portable drives, or Google Drives</a:t>
            </a: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441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Directory Structure Example</a:t>
            </a:r>
          </a:p>
        </p:txBody>
      </p:sp>
      <p:grpSp>
        <p:nvGrpSpPr>
          <p:cNvPr id="5" name="Group 4"/>
          <p:cNvGrpSpPr/>
          <p:nvPr/>
        </p:nvGrpSpPr>
        <p:grpSpPr>
          <a:xfrm>
            <a:off x="1753991" y="1100213"/>
            <a:ext cx="8280399" cy="5175001"/>
            <a:chOff x="1804737" y="1540013"/>
            <a:chExt cx="8280399" cy="5175001"/>
          </a:xfrm>
        </p:grpSpPr>
        <p:pic>
          <p:nvPicPr>
            <p:cNvPr id="6" name="Picture 5"/>
            <p:cNvPicPr>
              <a:picLocks noChangeAspect="1"/>
            </p:cNvPicPr>
            <p:nvPr/>
          </p:nvPicPr>
          <p:blipFill rotWithShape="1">
            <a:blip r:embed="rId2"/>
            <a:srcRect l="518" t="28087" r="59671" b="15889"/>
            <a:stretch/>
          </p:blipFill>
          <p:spPr>
            <a:xfrm>
              <a:off x="2582778" y="1540013"/>
              <a:ext cx="7491664" cy="5175001"/>
            </a:xfrm>
            <a:prstGeom prst="rect">
              <a:avLst/>
            </a:prstGeom>
          </p:spPr>
        </p:pic>
        <p:cxnSp>
          <p:nvCxnSpPr>
            <p:cNvPr id="7" name="Straight Connector 6"/>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4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10" y="374360"/>
            <a:ext cx="10515600" cy="613821"/>
          </a:xfrm>
        </p:spPr>
        <p:txBody>
          <a:bodyPr/>
          <a:lstStyle/>
          <a:p>
            <a:r>
              <a:rPr lang="en-US" dirty="0"/>
              <a:t>Tip 2: Standardize File Nomenclature</a:t>
            </a:r>
          </a:p>
        </p:txBody>
      </p:sp>
      <p:sp>
        <p:nvSpPr>
          <p:cNvPr id="3" name="Content Placeholder 2"/>
          <p:cNvSpPr>
            <a:spLocks noGrp="1"/>
          </p:cNvSpPr>
          <p:nvPr>
            <p:ph idx="1"/>
          </p:nvPr>
        </p:nvSpPr>
        <p:spPr>
          <a:xfrm>
            <a:off x="517236" y="988181"/>
            <a:ext cx="11379200" cy="5652763"/>
          </a:xfrm>
        </p:spPr>
        <p:txBody>
          <a:bodyPr>
            <a:normAutofit lnSpcReduction="10000"/>
          </a:bodyPr>
          <a:lstStyle/>
          <a:p>
            <a:pPr marL="0" indent="0">
              <a:lnSpc>
                <a:spcPct val="100000"/>
              </a:lnSpc>
              <a:buNone/>
            </a:pPr>
            <a:r>
              <a:rPr lang="en-US" dirty="0">
                <a:solidFill>
                  <a:schemeClr val="bg2">
                    <a:lumMod val="25000"/>
                  </a:schemeClr>
                </a:solidFill>
              </a:rPr>
              <a:t>File names should be:</a:t>
            </a:r>
          </a:p>
          <a:p>
            <a:pPr lvl="1">
              <a:lnSpc>
                <a:spcPct val="100000"/>
              </a:lnSpc>
            </a:pPr>
            <a:r>
              <a:rPr lang="en-US" sz="2200" dirty="0">
                <a:solidFill>
                  <a:schemeClr val="bg2">
                    <a:lumMod val="25000"/>
                  </a:schemeClr>
                </a:solidFill>
              </a:rPr>
              <a:t>Machine Readable:</a:t>
            </a:r>
          </a:p>
          <a:p>
            <a:pPr lvl="2">
              <a:lnSpc>
                <a:spcPct val="100000"/>
              </a:lnSpc>
            </a:pPr>
            <a:r>
              <a:rPr lang="en-US" sz="2000" dirty="0">
                <a:solidFill>
                  <a:schemeClr val="bg2">
                    <a:lumMod val="25000"/>
                  </a:schemeClr>
                </a:solidFill>
              </a:rPr>
              <a:t>Do not include special characters (%, $, &amp;, etc.)</a:t>
            </a:r>
          </a:p>
          <a:p>
            <a:pPr lvl="2">
              <a:lnSpc>
                <a:spcPct val="100000"/>
              </a:lnSpc>
            </a:pPr>
            <a:r>
              <a:rPr lang="en-US" sz="2000" dirty="0">
                <a:solidFill>
                  <a:schemeClr val="bg2">
                    <a:lumMod val="25000"/>
                  </a:schemeClr>
                </a:solidFill>
              </a:rPr>
              <a:t>Use underscores instead of spaces </a:t>
            </a:r>
          </a:p>
          <a:p>
            <a:pPr marL="914400" lvl="2" indent="0">
              <a:lnSpc>
                <a:spcPct val="100000"/>
              </a:lnSpc>
              <a:buNone/>
            </a:pPr>
            <a:r>
              <a:rPr lang="en-US" sz="2000" dirty="0">
                <a:solidFill>
                  <a:schemeClr val="bg2">
                    <a:lumMod val="25000"/>
                  </a:schemeClr>
                </a:solidFill>
              </a:rPr>
              <a:t>	Example: 20171107_average_ndvi_by_census_tract.csv</a:t>
            </a:r>
          </a:p>
          <a:p>
            <a:pPr marL="914400" lvl="2" indent="0">
              <a:lnSpc>
                <a:spcPct val="100000"/>
              </a:lnSpc>
              <a:buNone/>
            </a:pPr>
            <a:endParaRPr lang="en-US" sz="1200" dirty="0">
              <a:solidFill>
                <a:schemeClr val="bg2">
                  <a:lumMod val="25000"/>
                </a:schemeClr>
              </a:solidFill>
            </a:endParaRPr>
          </a:p>
          <a:p>
            <a:pPr lvl="1">
              <a:lnSpc>
                <a:spcPct val="100000"/>
              </a:lnSpc>
            </a:pPr>
            <a:r>
              <a:rPr lang="en-US" sz="2200" dirty="0">
                <a:solidFill>
                  <a:schemeClr val="bg2">
                    <a:lumMod val="25000"/>
                  </a:schemeClr>
                </a:solidFill>
              </a:rPr>
              <a:t>Human Readable: </a:t>
            </a:r>
          </a:p>
          <a:p>
            <a:pPr lvl="2">
              <a:lnSpc>
                <a:spcPct val="100000"/>
              </a:lnSpc>
            </a:pPr>
            <a:r>
              <a:rPr lang="en-US" sz="2000" dirty="0">
                <a:solidFill>
                  <a:schemeClr val="bg2">
                    <a:lumMod val="25000"/>
                  </a:schemeClr>
                </a:solidFill>
              </a:rPr>
              <a:t>File names should briefly, but adequately, describe the contents of the file</a:t>
            </a:r>
          </a:p>
          <a:p>
            <a:pPr lvl="2">
              <a:lnSpc>
                <a:spcPct val="100000"/>
              </a:lnSpc>
            </a:pPr>
            <a:r>
              <a:rPr lang="en-US" sz="2000" dirty="0">
                <a:solidFill>
                  <a:schemeClr val="bg2">
                    <a:lumMod val="25000"/>
                  </a:schemeClr>
                </a:solidFill>
              </a:rPr>
              <a:t>It can be useful to note the version of the file by adding v1, v2 etc. in the file name</a:t>
            </a:r>
          </a:p>
          <a:p>
            <a:pPr marL="914400" lvl="2" indent="0">
              <a:lnSpc>
                <a:spcPct val="100000"/>
              </a:lnSpc>
              <a:buNone/>
            </a:pPr>
            <a:r>
              <a:rPr lang="en-US" sz="2000" dirty="0">
                <a:solidFill>
                  <a:schemeClr val="bg2">
                    <a:lumMod val="25000"/>
                  </a:schemeClr>
                </a:solidFill>
              </a:rPr>
              <a:t>	</a:t>
            </a:r>
            <a:r>
              <a:rPr lang="en-US" sz="2000" i="1" dirty="0">
                <a:solidFill>
                  <a:schemeClr val="bg2">
                    <a:lumMod val="25000"/>
                  </a:schemeClr>
                </a:solidFill>
              </a:rPr>
              <a:t>Bad Example: landcover_test2.tif  </a:t>
            </a:r>
          </a:p>
          <a:p>
            <a:pPr marL="914400" lvl="2" indent="0">
              <a:lnSpc>
                <a:spcPct val="100000"/>
              </a:lnSpc>
              <a:buNone/>
            </a:pPr>
            <a:r>
              <a:rPr lang="en-US" sz="2000" i="1" dirty="0">
                <a:solidFill>
                  <a:schemeClr val="bg2">
                    <a:lumMod val="25000"/>
                  </a:schemeClr>
                </a:solidFill>
              </a:rPr>
              <a:t>	Good Example: 2016_Phoenix_landcover_v2.tif</a:t>
            </a:r>
          </a:p>
          <a:p>
            <a:pPr lvl="2">
              <a:lnSpc>
                <a:spcPct val="100000"/>
              </a:lnSpc>
            </a:pPr>
            <a:r>
              <a:rPr lang="en-US" sz="2000" dirty="0">
                <a:solidFill>
                  <a:schemeClr val="bg2">
                    <a:lumMod val="25000"/>
                  </a:schemeClr>
                </a:solidFill>
              </a:rPr>
              <a:t>If you are testing a process it’s easy to accumulate many different files that are essentially the same thing. Using a marker like “v2” can be helpful. However, once you figured out the correct process and produced the final version of file consider removing the “v2” tag and previous versions of the data. </a:t>
            </a:r>
          </a:p>
          <a:p>
            <a:endParaRPr lang="en-US" dirty="0"/>
          </a:p>
        </p:txBody>
      </p:sp>
    </p:spTree>
    <p:extLst>
      <p:ext uri="{BB962C8B-B14F-4D97-AF65-F5344CB8AC3E}">
        <p14:creationId xmlns:p14="http://schemas.microsoft.com/office/powerpoint/2010/main" val="415660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File Nomenclature</a:t>
            </a:r>
          </a:p>
        </p:txBody>
      </p:sp>
      <p:sp>
        <p:nvSpPr>
          <p:cNvPr id="3" name="Content Placeholder 2"/>
          <p:cNvSpPr>
            <a:spLocks noGrp="1"/>
          </p:cNvSpPr>
          <p:nvPr>
            <p:ph idx="1"/>
          </p:nvPr>
        </p:nvSpPr>
        <p:spPr>
          <a:xfrm>
            <a:off x="431800" y="1183341"/>
            <a:ext cx="10515600" cy="4993622"/>
          </a:xfrm>
        </p:spPr>
        <p:txBody>
          <a:bodyPr/>
          <a:lstStyle/>
          <a:p>
            <a:r>
              <a:rPr lang="en-US" sz="2600" dirty="0">
                <a:solidFill>
                  <a:schemeClr val="bg2">
                    <a:lumMod val="25000"/>
                  </a:schemeClr>
                </a:solidFill>
              </a:rPr>
              <a:t>File names should:</a:t>
            </a:r>
          </a:p>
          <a:p>
            <a:pPr lvl="1"/>
            <a:r>
              <a:rPr lang="en-US" sz="2400" dirty="0">
                <a:solidFill>
                  <a:schemeClr val="bg2">
                    <a:lumMod val="25000"/>
                  </a:schemeClr>
                </a:solidFill>
              </a:rPr>
              <a:t>Work Well with Default Ordering</a:t>
            </a:r>
          </a:p>
          <a:p>
            <a:pPr lvl="2"/>
            <a:r>
              <a:rPr lang="en-US" sz="2400" dirty="0">
                <a:solidFill>
                  <a:schemeClr val="bg2">
                    <a:lumMod val="25000"/>
                  </a:schemeClr>
                </a:solidFill>
              </a:rPr>
              <a:t>Example: Folder with daily land surface temperature files. Name the files so that they default in chronological order</a:t>
            </a:r>
          </a:p>
          <a:p>
            <a:pPr lvl="2"/>
            <a:endParaRPr lang="en-US" sz="2400" dirty="0">
              <a:solidFill>
                <a:schemeClr val="bg2">
                  <a:lumMod val="25000"/>
                </a:schemeClr>
              </a:solidFill>
            </a:endParaRPr>
          </a:p>
          <a:p>
            <a:pPr lvl="1"/>
            <a:r>
              <a:rPr lang="en-US" sz="2400" dirty="0">
                <a:solidFill>
                  <a:schemeClr val="bg2">
                    <a:lumMod val="25000"/>
                  </a:schemeClr>
                </a:solidFill>
              </a:rPr>
              <a:t>Maintain Consistent Nomenclature</a:t>
            </a:r>
          </a:p>
          <a:p>
            <a:pPr lvl="1"/>
            <a:r>
              <a:rPr lang="en-US" sz="2400" dirty="0">
                <a:solidFill>
                  <a:schemeClr val="bg2">
                    <a:lumMod val="25000"/>
                  </a:schemeClr>
                </a:solidFill>
              </a:rPr>
              <a:t>Use Open File Formats</a:t>
            </a:r>
          </a:p>
          <a:p>
            <a:pPr lvl="2"/>
            <a:r>
              <a:rPr lang="en-US" sz="2400" dirty="0">
                <a:solidFill>
                  <a:schemeClr val="bg2">
                    <a:lumMod val="25000"/>
                  </a:schemeClr>
                </a:solidFill>
              </a:rPr>
              <a:t>CSV not XLSX</a:t>
            </a:r>
          </a:p>
          <a:p>
            <a:endParaRPr lang="en-US" dirty="0"/>
          </a:p>
        </p:txBody>
      </p:sp>
      <p:pic>
        <p:nvPicPr>
          <p:cNvPr id="4" name="Picture 3"/>
          <p:cNvPicPr>
            <a:picLocks noChangeAspect="1"/>
          </p:cNvPicPr>
          <p:nvPr/>
        </p:nvPicPr>
        <p:blipFill rotWithShape="1">
          <a:blip r:embed="rId2"/>
          <a:srcRect l="18417" t="17212" r="35024" b="36485"/>
          <a:stretch/>
        </p:blipFill>
        <p:spPr>
          <a:xfrm>
            <a:off x="6433831" y="2803046"/>
            <a:ext cx="5563859" cy="3373917"/>
          </a:xfrm>
          <a:prstGeom prst="rect">
            <a:avLst/>
          </a:prstGeom>
        </p:spPr>
      </p:pic>
    </p:spTree>
    <p:extLst>
      <p:ext uri="{BB962C8B-B14F-4D97-AF65-F5344CB8AC3E}">
        <p14:creationId xmlns:p14="http://schemas.microsoft.com/office/powerpoint/2010/main" val="7002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tx1">
                    <a:lumMod val="75000"/>
                    <a:lumOff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tx1">
                    <a:lumMod val="75000"/>
                    <a:lumOff val="25000"/>
                  </a:schemeClr>
                </a:solidFill>
                <a:latin typeface="Century Gothic" charset="0"/>
                <a:ea typeface="Century Gothic" charset="0"/>
                <a:cs typeface="Century Gothic" charset="0"/>
              </a:rPr>
              <a:t>innovation, inspiration, and integrity</a:t>
            </a:r>
            <a:r>
              <a:rPr lang="en-US" i="1" dirty="0">
                <a:solidFill>
                  <a:schemeClr val="tx1">
                    <a:lumMod val="75000"/>
                    <a:lumOff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tx1">
                    <a:lumMod val="75000"/>
                    <a:lumOff val="25000"/>
                  </a:schemeClr>
                </a:solidFill>
                <a:latin typeface="Century Gothic" charset="0"/>
                <a:ea typeface="Century Gothic" charset="0"/>
                <a:cs typeface="Century Gothic" charset="0"/>
              </a:rPr>
              <a:t>how we work, and our commitment to excellence and openness</a:t>
            </a:r>
            <a:r>
              <a:rPr lang="en-US" i="1" dirty="0">
                <a:solidFill>
                  <a:schemeClr val="tx1">
                    <a:lumMod val="75000"/>
                    <a:lumOff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tx1">
                    <a:lumMod val="75000"/>
                    <a:lumOff val="25000"/>
                  </a:schemeClr>
                </a:solidFill>
                <a:latin typeface="Century Gothic" charset="0"/>
                <a:ea typeface="Century Gothic" charset="0"/>
                <a:cs typeface="Century Gothic" charset="0"/>
              </a:rPr>
              <a:t>Integrity </a:t>
            </a:r>
            <a:r>
              <a:rPr lang="en-US" i="1" dirty="0">
                <a:solidFill>
                  <a:schemeClr val="tx1">
                    <a:lumMod val="75000"/>
                    <a:lumOff val="25000"/>
                  </a:schemeClr>
                </a:solidFill>
                <a:latin typeface="Century Gothic" charset="0"/>
                <a:ea typeface="Century Gothic" charset="0"/>
                <a:cs typeface="Century Gothic" charset="0"/>
              </a:rPr>
              <a:t>is woven throughout the fabric of NASA. </a:t>
            </a:r>
            <a:r>
              <a:rPr lang="en-US" i="1" dirty="0" smtClean="0">
                <a:solidFill>
                  <a:schemeClr val="tx1">
                    <a:lumMod val="75000"/>
                    <a:lumOff val="25000"/>
                  </a:schemeClr>
                </a:solidFill>
                <a:latin typeface="Century Gothic" charset="0"/>
                <a:ea typeface="Century Gothic" charset="0"/>
                <a:cs typeface="Century Gothic" charset="0"/>
              </a:rPr>
              <a:t>It </a:t>
            </a:r>
            <a:r>
              <a:rPr lang="en-US" i="1" dirty="0">
                <a:solidFill>
                  <a:schemeClr val="tx1">
                    <a:lumMod val="75000"/>
                    <a:lumOff val="25000"/>
                  </a:schemeClr>
                </a:solidFill>
                <a:latin typeface="Century Gothic" charset="0"/>
                <a:ea typeface="Century Gothic" charset="0"/>
                <a:cs typeface="Century Gothic" charset="0"/>
              </a:rPr>
              <a:t>has always been there. </a:t>
            </a:r>
            <a:r>
              <a:rPr lang="en-US" b="1" i="1" dirty="0">
                <a:solidFill>
                  <a:schemeClr val="tx1">
                    <a:lumMod val="75000"/>
                    <a:lumOff val="25000"/>
                  </a:schemeClr>
                </a:solidFill>
                <a:latin typeface="Century Gothic" charset="0"/>
                <a:ea typeface="Century Gothic" charset="0"/>
                <a:cs typeface="Century Gothic" charset="0"/>
              </a:rPr>
              <a:t>And each and every day, we recommit ourselves to keeping it there.</a:t>
            </a:r>
            <a:r>
              <a:rPr lang="en-US" i="1" dirty="0">
                <a:solidFill>
                  <a:schemeClr val="tx1">
                    <a:lumMod val="75000"/>
                    <a:lumOff val="25000"/>
                  </a:schemeClr>
                </a:solidFill>
                <a:latin typeface="Century Gothic" charset="0"/>
                <a:ea typeface="Century Gothic" charset="0"/>
                <a:cs typeface="Century Gothic" charset="0"/>
              </a:rPr>
              <a:t>”</a:t>
            </a:r>
          </a:p>
          <a:p>
            <a:pPr marL="0" indent="0" algn="ctr">
              <a:buNone/>
            </a:pPr>
            <a:endParaRPr lang="en-US" i="1" dirty="0">
              <a:solidFill>
                <a:schemeClr val="tx1">
                  <a:lumMod val="75000"/>
                  <a:lumOff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tx1">
                    <a:lumMod val="75000"/>
                    <a:lumOff val="25000"/>
                  </a:schemeClr>
                </a:solidFill>
                <a:latin typeface="Century Gothic" charset="0"/>
                <a:ea typeface="Century Gothic" charset="0"/>
                <a:cs typeface="Century Gothic" charset="0"/>
              </a:rPr>
              <a:t>Dr. </a:t>
            </a:r>
            <a:r>
              <a:rPr lang="en-US" sz="2000" b="1" dirty="0" err="1" smtClean="0">
                <a:solidFill>
                  <a:schemeClr val="tx1">
                    <a:lumMod val="75000"/>
                    <a:lumOff val="25000"/>
                  </a:schemeClr>
                </a:solidFill>
                <a:latin typeface="Century Gothic" charset="0"/>
                <a:ea typeface="Century Gothic" charset="0"/>
                <a:cs typeface="Century Gothic" charset="0"/>
              </a:rPr>
              <a:t>Waleed</a:t>
            </a:r>
            <a:r>
              <a:rPr lang="en-US" sz="2000" b="1" dirty="0" smtClean="0">
                <a:solidFill>
                  <a:schemeClr val="tx1">
                    <a:lumMod val="75000"/>
                    <a:lumOff val="25000"/>
                  </a:schemeClr>
                </a:solidFill>
                <a:latin typeface="Century Gothic" charset="0"/>
                <a:ea typeface="Century Gothic" charset="0"/>
                <a:cs typeface="Century Gothic" charset="0"/>
              </a:rPr>
              <a:t> </a:t>
            </a:r>
            <a:r>
              <a:rPr lang="en-US" sz="2000" b="1" dirty="0" err="1" smtClean="0">
                <a:solidFill>
                  <a:schemeClr val="tx1">
                    <a:lumMod val="75000"/>
                    <a:lumOff val="25000"/>
                  </a:schemeClr>
                </a:solidFill>
                <a:latin typeface="Century Gothic" charset="0"/>
                <a:ea typeface="Century Gothic" charset="0"/>
                <a:cs typeface="Century Gothic" charset="0"/>
              </a:rPr>
              <a:t>Abdalati</a:t>
            </a:r>
            <a:r>
              <a:rPr lang="en-US" sz="2000" b="1" dirty="0" smtClean="0">
                <a:solidFill>
                  <a:schemeClr val="tx1">
                    <a:lumMod val="75000"/>
                    <a:lumOff val="25000"/>
                  </a:schemeClr>
                </a:solidFill>
                <a:latin typeface="Century Gothic" charset="0"/>
                <a:ea typeface="Century Gothic" charset="0"/>
                <a:cs typeface="Century Gothic" charset="0"/>
              </a:rPr>
              <a:t>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Former NASA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3: Data Should be Analysis-Friendly</a:t>
            </a:r>
          </a:p>
        </p:txBody>
      </p:sp>
      <p:sp>
        <p:nvSpPr>
          <p:cNvPr id="3" name="Content Placeholder 2"/>
          <p:cNvSpPr>
            <a:spLocks noGrp="1"/>
          </p:cNvSpPr>
          <p:nvPr>
            <p:ph idx="1"/>
          </p:nvPr>
        </p:nvSpPr>
        <p:spPr/>
        <p:txBody>
          <a:bodyPr/>
          <a:lstStyle/>
          <a:p>
            <a:r>
              <a:rPr lang="en-US" dirty="0">
                <a:solidFill>
                  <a:schemeClr val="bg2">
                    <a:lumMod val="25000"/>
                  </a:schemeClr>
                </a:solidFill>
              </a:rPr>
              <a:t>Data Tables can be either Wide or Long formats. </a:t>
            </a:r>
          </a:p>
          <a:p>
            <a:r>
              <a:rPr lang="en-US" dirty="0">
                <a:solidFill>
                  <a:schemeClr val="bg2">
                    <a:lumMod val="25000"/>
                  </a:schemeClr>
                </a:solidFill>
              </a:rPr>
              <a:t>Each row is a unique observation</a:t>
            </a:r>
          </a:p>
          <a:p>
            <a:r>
              <a:rPr lang="en-US" dirty="0">
                <a:solidFill>
                  <a:schemeClr val="bg2">
                    <a:lumMod val="25000"/>
                  </a:schemeClr>
                </a:solidFill>
              </a:rPr>
              <a:t>Each column is  variable</a:t>
            </a:r>
          </a:p>
          <a:p>
            <a:r>
              <a:rPr lang="en-US" dirty="0">
                <a:solidFill>
                  <a:schemeClr val="bg2">
                    <a:lumMod val="25000"/>
                  </a:schemeClr>
                </a:solidFill>
              </a:rPr>
              <a:t>DO NOT combine multiple variables in one column</a:t>
            </a:r>
          </a:p>
          <a:p>
            <a:pPr lvl="1"/>
            <a:r>
              <a:rPr lang="en-US" dirty="0">
                <a:solidFill>
                  <a:schemeClr val="bg2">
                    <a:lumMod val="25000"/>
                  </a:schemeClr>
                </a:solidFill>
              </a:rPr>
              <a:t>A common exception: Date. It’s common to have multiple columns for Day, Month, Year or a Date column with consistent date information (i.e.  Year-month-day: 1999-06-01</a:t>
            </a:r>
          </a:p>
          <a:p>
            <a:endParaRPr lang="en-US" dirty="0"/>
          </a:p>
        </p:txBody>
      </p:sp>
      <p:graphicFrame>
        <p:nvGraphicFramePr>
          <p:cNvPr id="4" name="Table 3"/>
          <p:cNvGraphicFramePr>
            <a:graphicFrameLocks noGrp="1"/>
          </p:cNvGraphicFramePr>
          <p:nvPr>
            <p:extLst/>
          </p:nvPr>
        </p:nvGraphicFramePr>
        <p:xfrm>
          <a:off x="6895868" y="3680152"/>
          <a:ext cx="4123112" cy="2721492"/>
        </p:xfrm>
        <a:graphic>
          <a:graphicData uri="http://schemas.openxmlformats.org/drawingml/2006/table">
            <a:tbl>
              <a:tblPr>
                <a:tableStyleId>{5C22544A-7EE6-4342-B048-85BDC9FD1C3A}</a:tableStyleId>
              </a:tblPr>
              <a:tblGrid>
                <a:gridCol w="828734">
                  <a:extLst>
                    <a:ext uri="{9D8B030D-6E8A-4147-A177-3AD203B41FA5}">
                      <a16:colId xmlns:a16="http://schemas.microsoft.com/office/drawing/2014/main" xmlns="" val="20000"/>
                    </a:ext>
                  </a:extLst>
                </a:gridCol>
                <a:gridCol w="550977">
                  <a:extLst>
                    <a:ext uri="{9D8B030D-6E8A-4147-A177-3AD203B41FA5}">
                      <a16:colId xmlns:a16="http://schemas.microsoft.com/office/drawing/2014/main" xmlns="" val="20001"/>
                    </a:ext>
                  </a:extLst>
                </a:gridCol>
                <a:gridCol w="700199">
                  <a:extLst>
                    <a:ext uri="{9D8B030D-6E8A-4147-A177-3AD203B41FA5}">
                      <a16:colId xmlns:a16="http://schemas.microsoft.com/office/drawing/2014/main" xmlns="" val="20002"/>
                    </a:ext>
                  </a:extLst>
                </a:gridCol>
                <a:gridCol w="723156">
                  <a:extLst>
                    <a:ext uri="{9D8B030D-6E8A-4147-A177-3AD203B41FA5}">
                      <a16:colId xmlns:a16="http://schemas.microsoft.com/office/drawing/2014/main" xmlns="" val="20003"/>
                    </a:ext>
                  </a:extLst>
                </a:gridCol>
                <a:gridCol w="658801">
                  <a:extLst>
                    <a:ext uri="{9D8B030D-6E8A-4147-A177-3AD203B41FA5}">
                      <a16:colId xmlns:a16="http://schemas.microsoft.com/office/drawing/2014/main" xmlns="" val="20004"/>
                    </a:ext>
                  </a:extLst>
                </a:gridCol>
                <a:gridCol w="661245">
                  <a:extLst>
                    <a:ext uri="{9D8B030D-6E8A-4147-A177-3AD203B41FA5}">
                      <a16:colId xmlns:a16="http://schemas.microsoft.com/office/drawing/2014/main" xmlns="" val="20005"/>
                    </a:ext>
                  </a:extLst>
                </a:gridCol>
              </a:tblGrid>
              <a:tr h="26374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xmlns="" val="10000"/>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xmlns="" val="10001"/>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xmlns="" val="10002"/>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xmlns="" val="10003"/>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xmlns="" val="10004"/>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xmlns="" val="10005"/>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xmlns="" val="10006"/>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xmlns="" val="10007"/>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xmlns="" val="10008"/>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xmlns="" val="10009"/>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xmlns="" val="10010"/>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xmlns="" val="10011"/>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xmlns="" val="10012"/>
                  </a:ext>
                </a:extLst>
              </a:tr>
            </a:tbl>
          </a:graphicData>
        </a:graphic>
      </p:graphicFrame>
      <p:graphicFrame>
        <p:nvGraphicFramePr>
          <p:cNvPr id="5" name="Table 4"/>
          <p:cNvGraphicFramePr>
            <a:graphicFrameLocks noGrp="1"/>
          </p:cNvGraphicFramePr>
          <p:nvPr>
            <p:extLst/>
          </p:nvPr>
        </p:nvGraphicFramePr>
        <p:xfrm>
          <a:off x="759282" y="4265661"/>
          <a:ext cx="5408761" cy="1682744"/>
        </p:xfrm>
        <a:graphic>
          <a:graphicData uri="http://schemas.openxmlformats.org/drawingml/2006/table">
            <a:tbl>
              <a:tblPr>
                <a:tableStyleId>{5C22544A-7EE6-4342-B048-85BDC9FD1C3A}</a:tableStyleId>
              </a:tblPr>
              <a:tblGrid>
                <a:gridCol w="1134523">
                  <a:extLst>
                    <a:ext uri="{9D8B030D-6E8A-4147-A177-3AD203B41FA5}">
                      <a16:colId xmlns:a16="http://schemas.microsoft.com/office/drawing/2014/main" xmlns="" val="20000"/>
                    </a:ext>
                  </a:extLst>
                </a:gridCol>
                <a:gridCol w="754277">
                  <a:extLst>
                    <a:ext uri="{9D8B030D-6E8A-4147-A177-3AD203B41FA5}">
                      <a16:colId xmlns:a16="http://schemas.microsoft.com/office/drawing/2014/main" xmlns="" val="20001"/>
                    </a:ext>
                  </a:extLst>
                </a:gridCol>
                <a:gridCol w="958561">
                  <a:extLst>
                    <a:ext uri="{9D8B030D-6E8A-4147-A177-3AD203B41FA5}">
                      <a16:colId xmlns:a16="http://schemas.microsoft.com/office/drawing/2014/main" xmlns="" val="20002"/>
                    </a:ext>
                  </a:extLst>
                </a:gridCol>
                <a:gridCol w="989989">
                  <a:extLst>
                    <a:ext uri="{9D8B030D-6E8A-4147-A177-3AD203B41FA5}">
                      <a16:colId xmlns:a16="http://schemas.microsoft.com/office/drawing/2014/main" xmlns="" val="20003"/>
                    </a:ext>
                  </a:extLst>
                </a:gridCol>
                <a:gridCol w="817134">
                  <a:extLst>
                    <a:ext uri="{9D8B030D-6E8A-4147-A177-3AD203B41FA5}">
                      <a16:colId xmlns:a16="http://schemas.microsoft.com/office/drawing/2014/main" xmlns="" val="20004"/>
                    </a:ext>
                  </a:extLst>
                </a:gridCol>
                <a:gridCol w="754277">
                  <a:extLst>
                    <a:ext uri="{9D8B030D-6E8A-4147-A177-3AD203B41FA5}">
                      <a16:colId xmlns:a16="http://schemas.microsoft.com/office/drawing/2014/main" xmlns="" val="20005"/>
                    </a:ext>
                  </a:extLst>
                </a:gridCol>
              </a:tblGrid>
              <a:tr h="240392">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1"/>
                  </a:ext>
                </a:extLst>
              </a:tr>
              <a:tr h="240392">
                <a:tc>
                  <a:txBody>
                    <a:bodyPr/>
                    <a:lstStyle/>
                    <a:p>
                      <a:pPr algn="ctr" fontAlgn="b"/>
                      <a:r>
                        <a:rPr lang="en-US" sz="1100" u="none" strike="noStrike">
                          <a:effectLst/>
                        </a:rPr>
                        <a:t>51043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2"/>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3"/>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4"/>
                  </a:ext>
                </a:extLst>
              </a:tr>
              <a:tr h="240392">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5"/>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6"/>
                  </a:ext>
                </a:extLst>
              </a:tr>
            </a:tbl>
          </a:graphicData>
        </a:graphic>
      </p:graphicFrame>
      <p:sp>
        <p:nvSpPr>
          <p:cNvPr id="6" name="TextBox 5"/>
          <p:cNvSpPr txBox="1"/>
          <p:nvPr/>
        </p:nvSpPr>
        <p:spPr>
          <a:xfrm>
            <a:off x="3286287" y="5579073"/>
            <a:ext cx="679994" cy="369332"/>
          </a:xfrm>
          <a:prstGeom prst="rect">
            <a:avLst/>
          </a:prstGeom>
          <a:noFill/>
        </p:spPr>
        <p:txBody>
          <a:bodyPr wrap="none" rtlCol="0">
            <a:spAutoFit/>
          </a:bodyPr>
          <a:lstStyle/>
          <a:p>
            <a:r>
              <a:rPr lang="en-US" dirty="0">
                <a:solidFill>
                  <a:srgbClr val="0067AA"/>
                </a:solidFill>
              </a:rPr>
              <a:t>Wide</a:t>
            </a:r>
          </a:p>
        </p:txBody>
      </p:sp>
      <p:sp>
        <p:nvSpPr>
          <p:cNvPr id="7" name="TextBox 6"/>
          <p:cNvSpPr txBox="1"/>
          <p:nvPr/>
        </p:nvSpPr>
        <p:spPr>
          <a:xfrm>
            <a:off x="8741658" y="6050972"/>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4770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4: Document your Data</a:t>
            </a:r>
          </a:p>
        </p:txBody>
      </p:sp>
      <p:sp>
        <p:nvSpPr>
          <p:cNvPr id="3" name="Content Placeholder 2"/>
          <p:cNvSpPr>
            <a:spLocks noGrp="1"/>
          </p:cNvSpPr>
          <p:nvPr>
            <p:ph idx="1"/>
          </p:nvPr>
        </p:nvSpPr>
        <p:spPr>
          <a:xfrm>
            <a:off x="431800" y="1713582"/>
            <a:ext cx="11252200" cy="4993622"/>
          </a:xfrm>
        </p:spPr>
        <p:txBody>
          <a:bodyPr>
            <a:normAutofit/>
          </a:bodyPr>
          <a:lstStyle/>
          <a:p>
            <a:pPr fontAlgn="base">
              <a:lnSpc>
                <a:spcPct val="100000"/>
              </a:lnSpc>
            </a:pPr>
            <a:r>
              <a:rPr lang="en-US" dirty="0">
                <a:solidFill>
                  <a:schemeClr val="bg2">
                    <a:lumMod val="25000"/>
                  </a:schemeClr>
                </a:solidFill>
              </a:rPr>
              <a:t>Document the source of your data.</a:t>
            </a:r>
          </a:p>
          <a:p>
            <a:pPr fontAlgn="base">
              <a:lnSpc>
                <a:spcPct val="100000"/>
              </a:lnSpc>
            </a:pPr>
            <a:r>
              <a:rPr lang="en-US" dirty="0">
                <a:solidFill>
                  <a:schemeClr val="bg2">
                    <a:lumMod val="25000"/>
                  </a:schemeClr>
                </a:solidFill>
              </a:rPr>
              <a:t>Keep a copy of all data used for analysis, results, images and tables.</a:t>
            </a:r>
          </a:p>
          <a:p>
            <a:pPr fontAlgn="base">
              <a:lnSpc>
                <a:spcPct val="100000"/>
              </a:lnSpc>
            </a:pPr>
            <a:r>
              <a:rPr lang="en-US" dirty="0">
                <a:solidFill>
                  <a:schemeClr val="bg2">
                    <a:lumMod val="25000"/>
                  </a:schemeClr>
                </a:solidFill>
              </a:rPr>
              <a:t>Don’t just store the data on a drive. Add a document explaining what the data is, where it was obtained, and how it was used.</a:t>
            </a:r>
          </a:p>
          <a:p>
            <a:pPr fontAlgn="base">
              <a:lnSpc>
                <a:spcPct val="100000"/>
              </a:lnSpc>
            </a:pPr>
            <a:r>
              <a:rPr lang="en-US" dirty="0">
                <a:solidFill>
                  <a:schemeClr val="bg2">
                    <a:lumMod val="25000"/>
                  </a:schemeClr>
                </a:solidFill>
              </a:rPr>
              <a:t>Document why you chose your data. Be specific. </a:t>
            </a:r>
          </a:p>
          <a:p>
            <a:pPr lvl="1" fontAlgn="base">
              <a:lnSpc>
                <a:spcPct val="100000"/>
              </a:lnSpc>
            </a:pPr>
            <a:r>
              <a:rPr lang="en-US" dirty="0">
                <a:solidFill>
                  <a:schemeClr val="bg2">
                    <a:lumMod val="25000"/>
                  </a:schemeClr>
                </a:solidFill>
              </a:rPr>
              <a:t>Instead of “We used the least cloudy scene for each year in the study period”, try “We used the least cloudy scene for each year in the study period (Table A).”</a:t>
            </a:r>
          </a:p>
          <a:p>
            <a:pPr fontAlgn="base">
              <a:lnSpc>
                <a:spcPct val="100000"/>
              </a:lnSpc>
            </a:pPr>
            <a:r>
              <a:rPr lang="en-US" dirty="0">
                <a:solidFill>
                  <a:schemeClr val="bg2">
                    <a:lumMod val="25000"/>
                  </a:schemeClr>
                </a:solidFill>
              </a:rPr>
              <a:t>Document any processing and/or modification of your data.</a:t>
            </a:r>
          </a:p>
          <a:p>
            <a:pPr lvl="1" fontAlgn="base">
              <a:lnSpc>
                <a:spcPct val="100000"/>
              </a:lnSpc>
            </a:pPr>
            <a:r>
              <a:rPr lang="en-US" dirty="0">
                <a:solidFill>
                  <a:schemeClr val="bg2">
                    <a:lumMod val="25000"/>
                  </a:schemeClr>
                </a:solidFill>
              </a:rPr>
              <a:t>This includes clipping, </a:t>
            </a:r>
            <a:r>
              <a:rPr lang="en-US" dirty="0" err="1">
                <a:solidFill>
                  <a:schemeClr val="bg2">
                    <a:lumMod val="25000"/>
                  </a:schemeClr>
                </a:solidFill>
              </a:rPr>
              <a:t>reprojecting</a:t>
            </a:r>
            <a:r>
              <a:rPr lang="en-US" dirty="0">
                <a:solidFill>
                  <a:schemeClr val="bg2">
                    <a:lumMod val="25000"/>
                  </a:schemeClr>
                </a:solidFill>
              </a:rPr>
              <a:t>, cloud removal, etc.</a:t>
            </a:r>
          </a:p>
          <a:p>
            <a:pPr marL="457200" lvl="1" indent="0" fontAlgn="base">
              <a:lnSpc>
                <a:spcPct val="100000"/>
              </a:lnSpc>
              <a:buNone/>
            </a:pPr>
            <a:endParaRPr lang="en-US" sz="1100" dirty="0"/>
          </a:p>
          <a:p>
            <a:pPr marL="457200" lvl="1" indent="0" fontAlgn="base">
              <a:lnSpc>
                <a:spcPct val="100000"/>
              </a:lnSpc>
              <a:buNone/>
            </a:pPr>
            <a:r>
              <a:rPr lang="en-US" dirty="0">
                <a:solidFill>
                  <a:srgbClr val="3E96A8"/>
                </a:solidFill>
              </a:rPr>
              <a:t>DOCUMENT EVERYTHING! Documentation is the key to scientific reproducibility.</a:t>
            </a:r>
          </a:p>
        </p:txBody>
      </p:sp>
      <p:sp>
        <p:nvSpPr>
          <p:cNvPr id="4" name="TextBox 3"/>
          <p:cNvSpPr txBox="1"/>
          <p:nvPr/>
        </p:nvSpPr>
        <p:spPr>
          <a:xfrm>
            <a:off x="330200" y="6372122"/>
            <a:ext cx="8499764" cy="523220"/>
          </a:xfrm>
          <a:prstGeom prst="rect">
            <a:avLst/>
          </a:prstGeom>
          <a:noFill/>
        </p:spPr>
        <p:txBody>
          <a:bodyPr wrap="square" rtlCol="0">
            <a:spAutoFit/>
          </a:bodyPr>
          <a:lstStyle/>
          <a:p>
            <a:r>
              <a:rPr lang="en-US" sz="1400" dirty="0">
                <a:solidFill>
                  <a:schemeClr val="bg1"/>
                </a:solidFill>
              </a:rPr>
              <a:t>More info https://gigascience.biomedcentral.com/articles/10.1186/s13742-016-0135-4</a:t>
            </a:r>
          </a:p>
          <a:p>
            <a:endParaRPr lang="en-US" sz="1400" dirty="0"/>
          </a:p>
        </p:txBody>
      </p:sp>
      <p:sp>
        <p:nvSpPr>
          <p:cNvPr id="5" name="TextBox 4"/>
          <p:cNvSpPr txBox="1"/>
          <p:nvPr/>
        </p:nvSpPr>
        <p:spPr>
          <a:xfrm>
            <a:off x="203200" y="988182"/>
            <a:ext cx="11212946" cy="871008"/>
          </a:xfrm>
          <a:prstGeom prst="rect">
            <a:avLst/>
          </a:prstGeom>
          <a:noFill/>
        </p:spPr>
        <p:txBody>
          <a:bodyPr wrap="square" rtlCol="0">
            <a:spAutoFit/>
          </a:bodyPr>
          <a:lstStyle/>
          <a:p>
            <a:pPr marL="228600" lvl="1" indent="0">
              <a:lnSpc>
                <a:spcPct val="110000"/>
              </a:lnSpc>
              <a:spcBef>
                <a:spcPts val="1000"/>
              </a:spcBef>
              <a:buClr>
                <a:schemeClr val="dk1"/>
              </a:buClr>
              <a:buSzPts val="1960"/>
              <a:buNone/>
            </a:pPr>
            <a:r>
              <a:rPr lang="en-US" sz="2300" b="1" dirty="0">
                <a:solidFill>
                  <a:srgbClr val="3E96A8"/>
                </a:solidFill>
                <a:ea typeface="Calibri"/>
                <a:cs typeface="Calibri"/>
                <a:sym typeface="Calibri"/>
              </a:rPr>
              <a:t>Will it be possible for the reader of your tech paper to find the exact data used by your team?</a:t>
            </a:r>
          </a:p>
        </p:txBody>
      </p:sp>
    </p:spTree>
    <p:extLst>
      <p:ext uri="{BB962C8B-B14F-4D97-AF65-F5344CB8AC3E}">
        <p14:creationId xmlns:p14="http://schemas.microsoft.com/office/powerpoint/2010/main" val="149544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5: Document your Code</a:t>
            </a:r>
          </a:p>
        </p:txBody>
      </p:sp>
      <p:sp>
        <p:nvSpPr>
          <p:cNvPr id="3" name="Content Placeholder 2"/>
          <p:cNvSpPr>
            <a:spLocks noGrp="1"/>
          </p:cNvSpPr>
          <p:nvPr>
            <p:ph idx="1"/>
          </p:nvPr>
        </p:nvSpPr>
        <p:spPr>
          <a:xfrm>
            <a:off x="237836" y="969600"/>
            <a:ext cx="11667836" cy="5957455"/>
          </a:xfrm>
        </p:spPr>
        <p:txBody>
          <a:bodyPr>
            <a:noAutofit/>
          </a:bodyPr>
          <a:lstStyle/>
          <a:p>
            <a:pPr marL="0" indent="0">
              <a:lnSpc>
                <a:spcPct val="100000"/>
              </a:lnSpc>
              <a:buNone/>
            </a:pPr>
            <a:r>
              <a:rPr lang="en-US" sz="1800" dirty="0">
                <a:solidFill>
                  <a:schemeClr val="bg2">
                    <a:lumMod val="25000"/>
                  </a:schemeClr>
                </a:solidFill>
              </a:rPr>
              <a:t>Best Practices for Comment Code</a:t>
            </a:r>
          </a:p>
          <a:p>
            <a:pPr lvl="1">
              <a:lnSpc>
                <a:spcPct val="100000"/>
              </a:lnSpc>
            </a:pPr>
            <a:r>
              <a:rPr lang="en-US" sz="1800" dirty="0">
                <a:solidFill>
                  <a:schemeClr val="bg2">
                    <a:lumMod val="25000"/>
                  </a:schemeClr>
                </a:solidFill>
              </a:rPr>
              <a:t>Leave your self notes as you are working on your code.</a:t>
            </a:r>
          </a:p>
          <a:p>
            <a:pPr lvl="2">
              <a:lnSpc>
                <a:spcPct val="100000"/>
              </a:lnSpc>
            </a:pPr>
            <a:r>
              <a:rPr lang="en-US" dirty="0">
                <a:solidFill>
                  <a:schemeClr val="bg2">
                    <a:lumMod val="25000"/>
                  </a:schemeClr>
                </a:solidFill>
              </a:rPr>
              <a:t>Example. ## Code below extracts files </a:t>
            </a:r>
            <a:r>
              <a:rPr lang="en-US" dirty="0" smtClean="0">
                <a:solidFill>
                  <a:schemeClr val="bg2">
                    <a:lumMod val="25000"/>
                  </a:schemeClr>
                </a:solidFill>
              </a:rPr>
              <a:t>from the </a:t>
            </a:r>
            <a:r>
              <a:rPr lang="en-US" dirty="0" err="1">
                <a:solidFill>
                  <a:schemeClr val="bg2">
                    <a:lumMod val="25000"/>
                  </a:schemeClr>
                </a:solidFill>
              </a:rPr>
              <a:t>hdf</a:t>
            </a:r>
            <a:r>
              <a:rPr lang="en-US" dirty="0">
                <a:solidFill>
                  <a:schemeClr val="bg2">
                    <a:lumMod val="25000"/>
                  </a:schemeClr>
                </a:solidFill>
              </a:rPr>
              <a:t>. Running into an issue at line 43. Start there tomorrow.</a:t>
            </a:r>
          </a:p>
          <a:p>
            <a:pPr lvl="1">
              <a:lnSpc>
                <a:spcPct val="100000"/>
              </a:lnSpc>
            </a:pPr>
            <a:r>
              <a:rPr lang="en-US" sz="1800" dirty="0">
                <a:solidFill>
                  <a:schemeClr val="bg2">
                    <a:lumMod val="25000"/>
                  </a:schemeClr>
                </a:solidFill>
              </a:rPr>
              <a:t>Remove personal notes and clean up your comments once your code is finalized.</a:t>
            </a:r>
          </a:p>
          <a:p>
            <a:pPr lvl="1">
              <a:lnSpc>
                <a:spcPct val="100000"/>
              </a:lnSpc>
            </a:pPr>
            <a:r>
              <a:rPr lang="en-US" sz="1800" dirty="0">
                <a:solidFill>
                  <a:schemeClr val="bg2">
                    <a:lumMod val="25000"/>
                  </a:schemeClr>
                </a:solidFill>
              </a:rPr>
              <a:t>A reader should understand exactly what your code does, even if they aren’t familiar with your coding language. Every step should be explained</a:t>
            </a:r>
            <a:r>
              <a:rPr lang="en-US" sz="1800" dirty="0" smtClean="0">
                <a:solidFill>
                  <a:schemeClr val="bg2">
                    <a:lumMod val="25000"/>
                  </a:schemeClr>
                </a:solidFill>
              </a:rPr>
              <a:t>. </a:t>
            </a:r>
          </a:p>
          <a:p>
            <a:pPr lvl="2">
              <a:lnSpc>
                <a:spcPct val="100000"/>
              </a:lnSpc>
            </a:pPr>
            <a:r>
              <a:rPr lang="en-US" dirty="0" smtClean="0">
                <a:solidFill>
                  <a:schemeClr val="bg2">
                    <a:lumMod val="25000"/>
                  </a:schemeClr>
                </a:solidFill>
              </a:rPr>
              <a:t>Suggestion: Have another team read your code.</a:t>
            </a:r>
            <a:endParaRPr lang="en-US" dirty="0">
              <a:solidFill>
                <a:schemeClr val="bg2">
                  <a:lumMod val="25000"/>
                </a:schemeClr>
              </a:solidFill>
            </a:endParaRPr>
          </a:p>
          <a:p>
            <a:pPr marL="0" indent="0">
              <a:lnSpc>
                <a:spcPct val="100000"/>
              </a:lnSpc>
              <a:buNone/>
            </a:pPr>
            <a:r>
              <a:rPr lang="en-US" sz="1800" dirty="0">
                <a:solidFill>
                  <a:schemeClr val="bg2">
                    <a:lumMod val="25000"/>
                  </a:schemeClr>
                </a:solidFill>
                <a:ea typeface="Calibri"/>
                <a:cs typeface="Calibri"/>
                <a:sym typeface="Calibri"/>
              </a:rPr>
              <a:t>Things to consider:</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well-commented?</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stored in a way that it is available to future teams?  </a:t>
            </a:r>
            <a:r>
              <a:rPr lang="en-US" sz="1800" u="sng" dirty="0">
                <a:solidFill>
                  <a:schemeClr val="bg2">
                    <a:lumMod val="25000"/>
                  </a:schemeClr>
                </a:solidFill>
                <a:hlinkClick r:id="rId2"/>
              </a:rPr>
              <a:t>https://</a:t>
            </a:r>
            <a:r>
              <a:rPr lang="en-US" sz="1800" u="sng" dirty="0" smtClean="0">
                <a:solidFill>
                  <a:schemeClr val="bg2">
                    <a:lumMod val="25000"/>
                  </a:schemeClr>
                </a:solidFill>
                <a:hlinkClick r:id="rId2"/>
              </a:rPr>
              <a:t>github.com/NASA-DEVELOP</a:t>
            </a:r>
            <a:r>
              <a:rPr lang="en-US" sz="1800" dirty="0" smtClean="0">
                <a:solidFill>
                  <a:schemeClr val="bg2">
                    <a:lumMod val="25000"/>
                  </a:schemeClr>
                </a:solidFill>
              </a:rPr>
              <a:t> or </a:t>
            </a:r>
            <a:r>
              <a:rPr lang="en-US" sz="1800" dirty="0">
                <a:solidFill>
                  <a:schemeClr val="bg2">
                    <a:lumMod val="25000"/>
                  </a:schemeClr>
                </a:solidFill>
              </a:rPr>
              <a:t>local node repository</a:t>
            </a:r>
            <a:endParaRPr lang="en-US" sz="1800" dirty="0">
              <a:solidFill>
                <a:schemeClr val="bg2">
                  <a:lumMod val="25000"/>
                </a:schemeClr>
              </a:solidFill>
              <a:ea typeface="Calibri"/>
              <a:cs typeface="Calibri"/>
              <a:sym typeface="Calibri"/>
            </a:endParaRP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Have you indicated your </a:t>
            </a:r>
            <a:r>
              <a:rPr lang="en-US" sz="1800" dirty="0">
                <a:solidFill>
                  <a:schemeClr val="bg2">
                    <a:lumMod val="25000"/>
                  </a:schemeClr>
                </a:solidFill>
              </a:rPr>
              <a:t>operating system(s), software dependencies, and the analytical software (and versions) that were used?</a:t>
            </a:r>
          </a:p>
          <a:p>
            <a:pPr marL="914400" lvl="1" indent="-457200">
              <a:lnSpc>
                <a:spcPct val="100000"/>
              </a:lnSpc>
              <a:buFont typeface="+mj-lt"/>
              <a:buAutoNum type="arabicPeriod"/>
            </a:pPr>
            <a:r>
              <a:rPr lang="en-US" sz="1800" dirty="0">
                <a:solidFill>
                  <a:schemeClr val="bg2">
                    <a:lumMod val="25000"/>
                  </a:schemeClr>
                </a:solidFill>
              </a:rPr>
              <a:t>Did you use any unusual computer configurations or non-default parameters?</a:t>
            </a:r>
          </a:p>
          <a:p>
            <a:pPr marL="914400" lvl="1" indent="-457200">
              <a:lnSpc>
                <a:spcPct val="100000"/>
              </a:lnSpc>
              <a:buFont typeface="+mj-lt"/>
              <a:buAutoNum type="arabicPeriod"/>
            </a:pPr>
            <a:r>
              <a:rPr lang="en-US" sz="1800" dirty="0">
                <a:solidFill>
                  <a:schemeClr val="bg2">
                    <a:lumMod val="25000"/>
                  </a:schemeClr>
                </a:solidFill>
              </a:rPr>
              <a:t>Is your data documented?</a:t>
            </a:r>
          </a:p>
        </p:txBody>
      </p:sp>
      <p:sp>
        <p:nvSpPr>
          <p:cNvPr id="5" name="Rectangle 4"/>
          <p:cNvSpPr/>
          <p:nvPr/>
        </p:nvSpPr>
        <p:spPr>
          <a:xfrm>
            <a:off x="6179127" y="26843"/>
            <a:ext cx="6096000" cy="949106"/>
          </a:xfrm>
          <a:prstGeom prst="rect">
            <a:avLst/>
          </a:prstGeom>
        </p:spPr>
        <p:txBody>
          <a:bodyPr>
            <a:spAutoFit/>
          </a:bodyPr>
          <a:lstStyle/>
          <a:p>
            <a:pPr>
              <a:lnSpc>
                <a:spcPct val="120000"/>
              </a:lnSpc>
            </a:pPr>
            <a:r>
              <a:rPr lang="en-US" sz="1600" b="1" dirty="0">
                <a:solidFill>
                  <a:srgbClr val="3E96A8"/>
                </a:solidFill>
              </a:rPr>
              <a:t>Computational reproducibility</a:t>
            </a:r>
            <a:r>
              <a:rPr lang="en-US" sz="1600" b="1" dirty="0"/>
              <a:t> is the ability to exactly reproduce results given the same data. </a:t>
            </a:r>
            <a:r>
              <a:rPr lang="en-US" sz="1600" b="1" i="1" dirty="0"/>
              <a:t>This is why DEVELOP requires comments on code for software release.</a:t>
            </a:r>
          </a:p>
        </p:txBody>
      </p:sp>
      <p:pic>
        <p:nvPicPr>
          <p:cNvPr id="7" name="Picture 6"/>
          <p:cNvPicPr>
            <a:picLocks noChangeAspect="1"/>
          </p:cNvPicPr>
          <p:nvPr/>
        </p:nvPicPr>
        <p:blipFill>
          <a:blip r:embed="rId3"/>
          <a:stretch>
            <a:fillRect/>
          </a:stretch>
        </p:blipFill>
        <p:spPr>
          <a:xfrm>
            <a:off x="10002807" y="5324423"/>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09015" y="6362938"/>
            <a:ext cx="9361170" cy="338554"/>
          </a:xfrm>
          <a:prstGeom prst="rect">
            <a:avLst/>
          </a:prstGeom>
          <a:noFill/>
        </p:spPr>
        <p:txBody>
          <a:bodyPr wrap="square" rtlCol="0">
            <a:spAutoFit/>
          </a:bodyPr>
          <a:lstStyle/>
          <a:p>
            <a:r>
              <a:rPr lang="en-US" sz="1600" dirty="0" smtClean="0">
                <a:solidFill>
                  <a:schemeClr val="bg1"/>
                </a:solidFill>
              </a:rPr>
              <a:t>Need help? Contact </a:t>
            </a:r>
            <a:r>
              <a:rPr lang="en-US" sz="1600" dirty="0" err="1" smtClean="0">
                <a:solidFill>
                  <a:schemeClr val="bg1"/>
                </a:solidFill>
              </a:rPr>
              <a:t>Geoinformatics</a:t>
            </a:r>
            <a:r>
              <a:rPr lang="en-US" sz="1600" dirty="0">
                <a:solidFill>
                  <a:schemeClr val="bg1"/>
                </a:solidFill>
              </a:rPr>
              <a:t> </a:t>
            </a:r>
            <a:r>
              <a:rPr lang="en-US" sz="1600" dirty="0" smtClean="0">
                <a:solidFill>
                  <a:schemeClr val="bg1"/>
                </a:solidFill>
              </a:rPr>
              <a:t> at DEVELOP.Geoinformatics@gmail.com</a:t>
            </a:r>
            <a:endParaRPr lang="en-US" sz="1600" dirty="0">
              <a:solidFill>
                <a:schemeClr val="bg1"/>
              </a:solidFill>
            </a:endParaRPr>
          </a:p>
        </p:txBody>
      </p:sp>
    </p:spTree>
    <p:extLst>
      <p:ext uri="{BB962C8B-B14F-4D97-AF65-F5344CB8AC3E}">
        <p14:creationId xmlns:p14="http://schemas.microsoft.com/office/powerpoint/2010/main" val="18794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5: Document Your Methods</a:t>
            </a:r>
          </a:p>
        </p:txBody>
      </p:sp>
      <p:sp>
        <p:nvSpPr>
          <p:cNvPr id="3" name="Content Placeholder 2"/>
          <p:cNvSpPr>
            <a:spLocks noGrp="1"/>
          </p:cNvSpPr>
          <p:nvPr>
            <p:ph idx="1"/>
          </p:nvPr>
        </p:nvSpPr>
        <p:spPr>
          <a:xfrm>
            <a:off x="838200" y="1183341"/>
            <a:ext cx="10515600" cy="5282114"/>
          </a:xfrm>
        </p:spPr>
        <p:txBody>
          <a:bodyPr>
            <a:normAutofit/>
          </a:bodyPr>
          <a:lstStyle/>
          <a:p>
            <a:r>
              <a:rPr lang="en-US" dirty="0">
                <a:solidFill>
                  <a:schemeClr val="bg2">
                    <a:lumMod val="25000"/>
                  </a:schemeClr>
                </a:solidFill>
              </a:rPr>
              <a:t>Documentation is vital in ensuring your work can be reproduced.</a:t>
            </a:r>
          </a:p>
          <a:p>
            <a:r>
              <a:rPr lang="en-US" dirty="0">
                <a:solidFill>
                  <a:schemeClr val="bg2">
                    <a:lumMod val="25000"/>
                  </a:schemeClr>
                </a:solidFill>
              </a:rPr>
              <a:t>Document your decisions.</a:t>
            </a:r>
          </a:p>
          <a:p>
            <a:pPr lvl="1"/>
            <a:r>
              <a:rPr lang="en-US" dirty="0">
                <a:solidFill>
                  <a:schemeClr val="bg2">
                    <a:lumMod val="25000"/>
                  </a:schemeClr>
                </a:solidFill>
              </a:rPr>
              <a:t>Why did you choose your methods? Are there better methods?</a:t>
            </a:r>
          </a:p>
          <a:p>
            <a:r>
              <a:rPr lang="en-US" dirty="0">
                <a:solidFill>
                  <a:schemeClr val="bg2">
                    <a:lumMod val="25000"/>
                  </a:schemeClr>
                </a:solidFill>
              </a:rPr>
              <a:t>Keep a list of all equations or formulas.</a:t>
            </a:r>
          </a:p>
          <a:p>
            <a:r>
              <a:rPr lang="en-US" dirty="0">
                <a:solidFill>
                  <a:schemeClr val="bg2">
                    <a:lumMod val="25000"/>
                  </a:schemeClr>
                </a:solidFill>
              </a:rPr>
              <a:t>Keep track of both failures and successes.</a:t>
            </a:r>
          </a:p>
          <a:p>
            <a:r>
              <a:rPr lang="en-US" dirty="0">
                <a:solidFill>
                  <a:schemeClr val="bg2">
                    <a:lumMod val="25000"/>
                  </a:schemeClr>
                </a:solidFill>
              </a:rPr>
              <a:t>Document exact steps of final methods.</a:t>
            </a:r>
          </a:p>
          <a:p>
            <a:pPr lvl="1"/>
            <a:r>
              <a:rPr lang="en-US" dirty="0">
                <a:solidFill>
                  <a:schemeClr val="bg2">
                    <a:lumMod val="25000"/>
                  </a:schemeClr>
                </a:solidFill>
              </a:rPr>
              <a:t>Example: </a:t>
            </a:r>
            <a:r>
              <a:rPr lang="en-US" sz="1800" dirty="0">
                <a:solidFill>
                  <a:schemeClr val="bg2">
                    <a:lumMod val="25000"/>
                  </a:schemeClr>
                </a:solidFill>
              </a:rPr>
              <a:t>Once you’ve figured out land cover classification in ENVI write down the exact steps and tools you used to complete the classification. </a:t>
            </a:r>
          </a:p>
          <a:p>
            <a:pPr lvl="1"/>
            <a:r>
              <a:rPr lang="en-US" sz="1800" dirty="0">
                <a:solidFill>
                  <a:schemeClr val="bg2">
                    <a:lumMod val="25000"/>
                  </a:schemeClr>
                </a:solidFill>
              </a:rPr>
              <a:t>Think of this as a tutorial. Someone should be able to replicate your methods with this document. This can be an optional deliverable for your partner.</a:t>
            </a:r>
          </a:p>
          <a:p>
            <a:r>
              <a:rPr lang="en-US" dirty="0">
                <a:solidFill>
                  <a:schemeClr val="bg2">
                    <a:lumMod val="25000"/>
                  </a:schemeClr>
                </a:solidFill>
              </a:rPr>
              <a:t>Teams can keep shared notes on Google Drive.</a:t>
            </a:r>
          </a:p>
          <a:p>
            <a:r>
              <a:rPr lang="en-US" dirty="0">
                <a:solidFill>
                  <a:schemeClr val="bg2">
                    <a:lumMod val="25000"/>
                  </a:schemeClr>
                </a:solidFill>
              </a:rPr>
              <a:t>This will become the “Methods” section of the tech paper.</a:t>
            </a:r>
          </a:p>
          <a:p>
            <a:endParaRPr lang="en-US" dirty="0"/>
          </a:p>
          <a:p>
            <a:endParaRPr lang="en-US" dirty="0"/>
          </a:p>
        </p:txBody>
      </p:sp>
    </p:spTree>
    <p:extLst>
      <p:ext uri="{BB962C8B-B14F-4D97-AF65-F5344CB8AC3E}">
        <p14:creationId xmlns:p14="http://schemas.microsoft.com/office/powerpoint/2010/main" val="227384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87F8F-9F79-48DE-9C63-46216B45CFF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xmlns="" id="{479E1F81-84F4-4C9E-AD66-F4F4F32B4D40}"/>
              </a:ext>
            </a:extLst>
          </p:cNvPr>
          <p:cNvSpPr>
            <a:spLocks noGrp="1"/>
          </p:cNvSpPr>
          <p:nvPr>
            <p:ph idx="1"/>
          </p:nvPr>
        </p:nvSpPr>
        <p:spPr/>
        <p:txBody>
          <a:bodyPr/>
          <a:lstStyle/>
          <a:p>
            <a:r>
              <a:rPr lang="en-US" dirty="0"/>
              <a:t>Tip 1: Organize Data Using a Directory Structure</a:t>
            </a:r>
          </a:p>
          <a:p>
            <a:r>
              <a:rPr lang="en-US" dirty="0"/>
              <a:t>Tip 2: Standardize File Nomenclature</a:t>
            </a:r>
          </a:p>
          <a:p>
            <a:r>
              <a:rPr lang="en-US" dirty="0"/>
              <a:t>Tip 3: Data Should be Analysis-Friendly</a:t>
            </a:r>
          </a:p>
          <a:p>
            <a:r>
              <a:rPr lang="en-US" dirty="0"/>
              <a:t>Tip 4: Document your Data</a:t>
            </a:r>
          </a:p>
          <a:p>
            <a:r>
              <a:rPr lang="en-US" dirty="0"/>
              <a:t>Tip 5: Document your Code</a:t>
            </a:r>
          </a:p>
          <a:p>
            <a:r>
              <a:rPr lang="en-US" dirty="0"/>
              <a:t>Tip 5: Document Your Methods</a:t>
            </a:r>
          </a:p>
          <a:p>
            <a:pPr marL="0" indent="0">
              <a:buNone/>
            </a:pPr>
            <a:endParaRPr lang="en-US" sz="2000" dirty="0"/>
          </a:p>
          <a:p>
            <a:pPr marL="0" indent="0">
              <a:buNone/>
            </a:pPr>
            <a:r>
              <a:rPr lang="en-US" sz="2000" dirty="0"/>
              <a:t>None of these processes are something you do once. It’s a continuous effort that should be discussed with your team multiple times during the term. </a:t>
            </a:r>
          </a:p>
          <a:p>
            <a:pPr marL="0" indent="0" algn="ctr">
              <a:buNone/>
            </a:pPr>
            <a:r>
              <a:rPr lang="en-US" sz="3200" b="1" dirty="0">
                <a:solidFill>
                  <a:schemeClr val="accent1">
                    <a:lumMod val="50000"/>
                  </a:schemeClr>
                </a:solidFill>
              </a:rPr>
              <a:t>Project Success === Project Reproducibility </a:t>
            </a:r>
          </a:p>
        </p:txBody>
      </p:sp>
      <p:pic>
        <p:nvPicPr>
          <p:cNvPr id="4" name="Picture 3"/>
          <p:cNvPicPr>
            <a:picLocks noChangeAspect="1"/>
          </p:cNvPicPr>
          <p:nvPr/>
        </p:nvPicPr>
        <p:blipFill>
          <a:blip r:embed="rId2"/>
          <a:stretch>
            <a:fillRect/>
          </a:stretch>
        </p:blipFill>
        <p:spPr>
          <a:xfrm>
            <a:off x="8564765" y="1375088"/>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24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Each DEVELOP team and what they create is unique. </a:t>
            </a:r>
          </a:p>
          <a:p>
            <a:pPr marL="0" indent="0" algn="ctr">
              <a:buNone/>
            </a:pPr>
            <a:r>
              <a:rPr lang="en-US" dirty="0" smtClean="0">
                <a:solidFill>
                  <a:schemeClr val="tx1">
                    <a:lumMod val="75000"/>
                    <a:lumOff val="25000"/>
                  </a:schemeClr>
                </a:solidFill>
              </a:rPr>
              <a:t>What’s special about your project and team members? </a:t>
            </a:r>
          </a:p>
          <a:p>
            <a:pPr marL="0" indent="0" algn="ctr">
              <a:buNone/>
            </a:pPr>
            <a:r>
              <a:rPr lang="en-US" dirty="0" smtClean="0">
                <a:solidFill>
                  <a:schemeClr val="tx1">
                    <a:lumMod val="75000"/>
                    <a:lumOff val="25000"/>
                  </a:schemeClr>
                </a:solidFill>
              </a:rPr>
              <a:t>What will you create that is most useful to your partners?</a:t>
            </a:r>
            <a:endParaRPr lang="en-US" dirty="0">
              <a:solidFill>
                <a:schemeClr val="tx1">
                  <a:lumMod val="75000"/>
                  <a:lumOff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tx1">
                    <a:lumMod val="75000"/>
                    <a:lumOff val="25000"/>
                  </a:schemeClr>
                </a:solidFill>
              </a:rPr>
              <a:t>The Project Lead is the main point of contact to </a:t>
            </a:r>
            <a:r>
              <a:rPr lang="en-US" sz="2000" dirty="0" smtClean="0">
                <a:solidFill>
                  <a:schemeClr val="tx1">
                    <a:lumMod val="75000"/>
                    <a:lumOff val="25000"/>
                  </a:schemeClr>
                </a:solidFill>
              </a:rPr>
              <a:t>NPO, science </a:t>
            </a:r>
            <a:r>
              <a:rPr lang="en-US" sz="2000" dirty="0">
                <a:solidFill>
                  <a:schemeClr val="tx1">
                    <a:lumMod val="75000"/>
                    <a:lumOff val="25000"/>
                  </a:schemeClr>
                </a:solidFill>
              </a:rPr>
              <a:t>advisors and project </a:t>
            </a:r>
            <a:r>
              <a:rPr lang="en-US" sz="2000" dirty="0" smtClean="0">
                <a:solidFill>
                  <a:schemeClr val="tx1">
                    <a:lumMod val="75000"/>
                    <a:lumOff val="25000"/>
                  </a:schemeClr>
                </a:solidFill>
              </a:rPr>
              <a:t>end users/contacts</a:t>
            </a:r>
          </a:p>
          <a:p>
            <a:pPr lvl="1"/>
            <a:r>
              <a:rPr lang="en-US" sz="1800" dirty="0" smtClean="0">
                <a:solidFill>
                  <a:schemeClr val="tx1">
                    <a:lumMod val="75000"/>
                    <a:lumOff val="25000"/>
                  </a:schemeClr>
                </a:solidFill>
              </a:rPr>
              <a:t>Emails</a:t>
            </a:r>
            <a:endParaRPr lang="en-US" sz="1800" dirty="0">
              <a:solidFill>
                <a:schemeClr val="tx1">
                  <a:lumMod val="75000"/>
                  <a:lumOff val="25000"/>
                </a:schemeClr>
              </a:solidFill>
            </a:endParaRPr>
          </a:p>
          <a:p>
            <a:pPr lvl="1"/>
            <a:r>
              <a:rPr lang="en-US" sz="1800" dirty="0">
                <a:solidFill>
                  <a:schemeClr val="tx1">
                    <a:lumMod val="75000"/>
                    <a:lumOff val="25000"/>
                  </a:schemeClr>
                </a:solidFill>
              </a:rPr>
              <a:t>Telephone calls</a:t>
            </a:r>
          </a:p>
          <a:p>
            <a:pPr lvl="1"/>
            <a:r>
              <a:rPr lang="en-US" sz="1800" dirty="0">
                <a:solidFill>
                  <a:schemeClr val="tx1">
                    <a:lumMod val="75000"/>
                    <a:lumOff val="25000"/>
                  </a:schemeClr>
                </a:solidFill>
              </a:rPr>
              <a:t>Meetings</a:t>
            </a:r>
            <a:endParaRPr lang="en-US" sz="1400" dirty="0">
              <a:solidFill>
                <a:schemeClr val="tx1">
                  <a:lumMod val="75000"/>
                  <a:lumOff val="25000"/>
                </a:schemeClr>
              </a:solidFill>
            </a:endParaRPr>
          </a:p>
          <a:p>
            <a:pPr lvl="0"/>
            <a:r>
              <a:rPr lang="en-US" sz="2000" dirty="0">
                <a:solidFill>
                  <a:schemeClr val="tx1">
                    <a:lumMod val="75000"/>
                    <a:lumOff val="25000"/>
                  </a:schemeClr>
                </a:solidFill>
              </a:rPr>
              <a:t>Emails relating to DEVELOP business </a:t>
            </a:r>
            <a:r>
              <a:rPr lang="en-US" sz="2000" u="sng" dirty="0">
                <a:solidFill>
                  <a:schemeClr val="tx1">
                    <a:lumMod val="75000"/>
                    <a:lumOff val="25000"/>
                  </a:schemeClr>
                </a:solidFill>
              </a:rPr>
              <a:t>or</a:t>
            </a:r>
            <a:r>
              <a:rPr lang="en-US" sz="2000" dirty="0">
                <a:solidFill>
                  <a:schemeClr val="tx1">
                    <a:lumMod val="75000"/>
                    <a:lumOff val="25000"/>
                  </a:schemeClr>
                </a:solidFill>
              </a:rPr>
              <a:t> to NASA personnel </a:t>
            </a:r>
            <a:r>
              <a:rPr lang="en-US" sz="2000" b="1" dirty="0">
                <a:solidFill>
                  <a:schemeClr val="tx1">
                    <a:lumMod val="75000"/>
                    <a:lumOff val="25000"/>
                  </a:schemeClr>
                </a:solidFill>
              </a:rPr>
              <a:t>must be approved </a:t>
            </a:r>
            <a:r>
              <a:rPr lang="en-US" sz="2000" dirty="0">
                <a:solidFill>
                  <a:schemeClr val="tx1">
                    <a:lumMod val="75000"/>
                    <a:lumOff val="25000"/>
                  </a:schemeClr>
                </a:solidFill>
              </a:rPr>
              <a:t>by your Center Lead or DEVELOP NPO </a:t>
            </a:r>
            <a:r>
              <a:rPr lang="en-US" sz="2000" b="1" u="sng" dirty="0">
                <a:solidFill>
                  <a:schemeClr val="tx1">
                    <a:lumMod val="75000"/>
                    <a:lumOff val="25000"/>
                  </a:schemeClr>
                </a:solidFill>
              </a:rPr>
              <a:t>before</a:t>
            </a:r>
            <a:r>
              <a:rPr lang="en-US" sz="2000" b="1" dirty="0">
                <a:solidFill>
                  <a:schemeClr val="tx1">
                    <a:lumMod val="75000"/>
                    <a:lumOff val="25000"/>
                  </a:schemeClr>
                </a:solidFill>
              </a:rPr>
              <a:t> they are sent </a:t>
            </a:r>
            <a:r>
              <a:rPr lang="en-US" sz="2000" dirty="0">
                <a:solidFill>
                  <a:schemeClr val="tx1">
                    <a:lumMod val="75000"/>
                    <a:lumOff val="25000"/>
                  </a:schemeClr>
                </a:solidFill>
              </a:rPr>
              <a:t>outside of DEVELOP</a:t>
            </a:r>
          </a:p>
          <a:p>
            <a:pPr lvl="0"/>
            <a:r>
              <a:rPr lang="en-US" sz="2000" b="1" u="sng" dirty="0">
                <a:solidFill>
                  <a:schemeClr val="tx1">
                    <a:lumMod val="75000"/>
                    <a:lumOff val="25000"/>
                  </a:schemeClr>
                </a:solidFill>
              </a:rPr>
              <a:t>CC </a:t>
            </a:r>
            <a:r>
              <a:rPr lang="en-US" sz="2000" b="1" u="sng" dirty="0" smtClean="0">
                <a:solidFill>
                  <a:schemeClr val="tx1">
                    <a:lumMod val="75000"/>
                    <a:lumOff val="25000"/>
                  </a:schemeClr>
                </a:solidFill>
              </a:rPr>
              <a:t>your Center Lead </a:t>
            </a:r>
            <a:r>
              <a:rPr lang="en-US" sz="2000" b="1" u="sng" dirty="0">
                <a:solidFill>
                  <a:schemeClr val="tx1">
                    <a:lumMod val="75000"/>
                    <a:lumOff val="25000"/>
                  </a:schemeClr>
                </a:solidFill>
              </a:rPr>
              <a:t>when sending </a:t>
            </a:r>
            <a:r>
              <a:rPr lang="en-US" sz="2000" b="1" u="sng" dirty="0" smtClean="0">
                <a:solidFill>
                  <a:schemeClr val="tx1">
                    <a:lumMod val="75000"/>
                    <a:lumOff val="25000"/>
                  </a:schemeClr>
                </a:solidFill>
              </a:rPr>
              <a:t>all project </a:t>
            </a:r>
            <a:r>
              <a:rPr lang="en-US" sz="2000" b="1" u="sng" dirty="0">
                <a:solidFill>
                  <a:schemeClr val="tx1">
                    <a:lumMod val="75000"/>
                    <a:lumOff val="25000"/>
                  </a:schemeClr>
                </a:solidFill>
              </a:rPr>
              <a:t>related </a:t>
            </a:r>
            <a:r>
              <a:rPr lang="en-US" sz="2000" b="1" u="sng" dirty="0" smtClean="0">
                <a:solidFill>
                  <a:schemeClr val="tx1">
                    <a:lumMod val="75000"/>
                    <a:lumOff val="25000"/>
                  </a:schemeClr>
                </a:solidFill>
              </a:rPr>
              <a:t>emails </a:t>
            </a:r>
            <a:r>
              <a:rPr lang="en-US" sz="2000" dirty="0" smtClean="0">
                <a:solidFill>
                  <a:schemeClr val="tx1">
                    <a:lumMod val="75000"/>
                    <a:lumOff val="25000"/>
                  </a:schemeClr>
                </a:solidFill>
              </a:rPr>
              <a:t>– this ensures continuity of communication and knowledge after the project ends</a:t>
            </a:r>
          </a:p>
          <a:p>
            <a:pPr lvl="0"/>
            <a:r>
              <a:rPr lang="en-US" sz="2000" dirty="0" smtClean="0">
                <a:solidFill>
                  <a:schemeClr val="tx1">
                    <a:lumMod val="75000"/>
                    <a:lumOff val="25000"/>
                  </a:schemeClr>
                </a:solidFill>
              </a:rPr>
              <a:t>Each </a:t>
            </a:r>
            <a:r>
              <a:rPr lang="en-US" sz="2000" dirty="0">
                <a:solidFill>
                  <a:schemeClr val="tx1">
                    <a:lumMod val="75000"/>
                    <a:lumOff val="25000"/>
                  </a:schemeClr>
                </a:solidFill>
              </a:rPr>
              <a:t>team has access to a phone.  If the phone rings, answer it </a:t>
            </a:r>
            <a:r>
              <a:rPr lang="en-US" sz="2000" dirty="0" smtClean="0">
                <a:solidFill>
                  <a:schemeClr val="tx1">
                    <a:lumMod val="75000"/>
                    <a:lumOff val="25000"/>
                  </a:schemeClr>
                </a:solidFill>
              </a:rPr>
              <a:t>nicely with </a:t>
            </a:r>
            <a:r>
              <a:rPr lang="en-US" sz="2000" dirty="0">
                <a:solidFill>
                  <a:schemeClr val="tx1">
                    <a:lumMod val="75000"/>
                    <a:lumOff val="25000"/>
                  </a:schemeClr>
                </a:solidFill>
              </a:rPr>
              <a:t>something </a:t>
            </a:r>
            <a:r>
              <a:rPr lang="en-US" sz="2000" dirty="0" smtClean="0">
                <a:solidFill>
                  <a:schemeClr val="tx1">
                    <a:lumMod val="75000"/>
                    <a:lumOff val="25000"/>
                  </a:schemeClr>
                </a:solidFill>
              </a:rPr>
              <a:t>like: </a:t>
            </a:r>
            <a:r>
              <a:rPr lang="en-US" sz="2000" dirty="0">
                <a:solidFill>
                  <a:schemeClr val="tx1">
                    <a:lumMod val="75000"/>
                    <a:lumOff val="25000"/>
                  </a:schemeClr>
                </a:solidFill>
              </a:rPr>
              <a:t>“DEVELOP Program, this is &lt;name&gt;.  How may I help you?”</a:t>
            </a:r>
          </a:p>
          <a:p>
            <a:pPr lvl="0"/>
            <a:endParaRPr lang="en-US" sz="2000" dirty="0">
              <a:solidFill>
                <a:schemeClr val="tx1">
                  <a:lumMod val="75000"/>
                  <a:lumOff val="25000"/>
                </a:schemeClr>
              </a:solidFill>
            </a:endParaRPr>
          </a:p>
          <a:p>
            <a:pPr lvl="0" algn="ctr">
              <a:buNone/>
            </a:pPr>
            <a:r>
              <a:rPr lang="en-US" dirty="0">
                <a:solidFill>
                  <a:schemeClr val="tx1">
                    <a:lumMod val="75000"/>
                    <a:lumOff val="25000"/>
                  </a:schemeClr>
                </a:solidFill>
              </a:rPr>
              <a:t>Take advantage of - and seek out - opportunities!  </a:t>
            </a:r>
          </a:p>
          <a:p>
            <a:pPr lvl="0" algn="ctr">
              <a:buNone/>
            </a:pPr>
            <a:r>
              <a:rPr lang="en-US" dirty="0" smtClean="0">
                <a:solidFill>
                  <a:schemeClr val="tx1">
                    <a:lumMod val="75000"/>
                    <a:lumOff val="25000"/>
                  </a:schemeClr>
                </a:solidFill>
              </a:rPr>
              <a:t>Remember, your experience is what YOU make of it!</a:t>
            </a:r>
            <a:endParaRPr lang="en-US" dirty="0">
              <a:solidFill>
                <a:schemeClr val="tx1">
                  <a:lumMod val="75000"/>
                  <a:lumOff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tx1">
                    <a:lumMod val="75000"/>
                    <a:lumOff val="25000"/>
                  </a:schemeClr>
                </a:solidFill>
              </a:rPr>
              <a:t>Deliverables are your opportunity to communicate your work.</a:t>
            </a:r>
          </a:p>
          <a:p>
            <a:r>
              <a:rPr lang="en-US" sz="2000" dirty="0">
                <a:solidFill>
                  <a:schemeClr val="tx1">
                    <a:lumMod val="75000"/>
                    <a:lumOff val="25000"/>
                  </a:schemeClr>
                </a:solidFill>
              </a:rPr>
              <a:t>Each </a:t>
            </a:r>
            <a:r>
              <a:rPr lang="en-US" sz="2000" dirty="0" smtClean="0">
                <a:solidFill>
                  <a:schemeClr val="tx1">
                    <a:lumMod val="75000"/>
                    <a:lumOff val="25000"/>
                  </a:schemeClr>
                </a:solidFill>
              </a:rPr>
              <a:t>deliverable </a:t>
            </a:r>
            <a:r>
              <a:rPr lang="en-US" sz="2000" dirty="0">
                <a:solidFill>
                  <a:schemeClr val="tx1">
                    <a:lumMod val="75000"/>
                    <a:lumOff val="25000"/>
                  </a:schemeClr>
                </a:solidFill>
              </a:rPr>
              <a:t>is an example of your accomplishments. </a:t>
            </a:r>
            <a:r>
              <a:rPr lang="en-US" sz="2000" dirty="0" smtClean="0">
                <a:solidFill>
                  <a:schemeClr val="tx1">
                    <a:lumMod val="75000"/>
                    <a:lumOff val="25000"/>
                  </a:schemeClr>
                </a:solidFill>
              </a:rPr>
              <a:t>Use them to your advantage!</a:t>
            </a:r>
            <a:endParaRPr lang="en-US" sz="2000" dirty="0">
              <a:solidFill>
                <a:schemeClr val="tx1">
                  <a:lumMod val="75000"/>
                  <a:lumOff val="25000"/>
                </a:schemeClr>
              </a:solidFill>
            </a:endParaRPr>
          </a:p>
          <a:p>
            <a:pPr lvl="0"/>
            <a:r>
              <a:rPr lang="en-US" sz="2000" dirty="0" smtClean="0">
                <a:solidFill>
                  <a:schemeClr val="tx1">
                    <a:lumMod val="75000"/>
                    <a:lumOff val="25000"/>
                  </a:schemeClr>
                </a:solidFill>
              </a:rPr>
              <a:t>They provide multiple opportunities to build skills: technical writing, coding, science communication, effective visualizations, video editing, etc.</a:t>
            </a:r>
          </a:p>
          <a:p>
            <a:pPr lvl="0"/>
            <a:r>
              <a:rPr lang="en-US" sz="2000" dirty="0" smtClean="0">
                <a:solidFill>
                  <a:schemeClr val="tx1">
                    <a:lumMod val="75000"/>
                    <a:lumOff val="25000"/>
                  </a:schemeClr>
                </a:solidFill>
              </a:rPr>
              <a:t>All deliverables are important and used by DEVELOP in a variety of ways.</a:t>
            </a:r>
          </a:p>
          <a:p>
            <a:pPr lvl="0"/>
            <a:r>
              <a:rPr lang="en-US" sz="2000" dirty="0" smtClean="0">
                <a:solidFill>
                  <a:schemeClr val="tx1">
                    <a:lumMod val="75000"/>
                    <a:lumOff val="25000"/>
                  </a:schemeClr>
                </a:solidFill>
              </a:rPr>
              <a:t>Best Practices:</a:t>
            </a:r>
          </a:p>
          <a:p>
            <a:pPr lvl="1"/>
            <a:r>
              <a:rPr lang="en-US" sz="1600" dirty="0" smtClean="0">
                <a:solidFill>
                  <a:schemeClr val="tx1">
                    <a:lumMod val="75000"/>
                    <a:lumOff val="25000"/>
                  </a:schemeClr>
                </a:solidFill>
              </a:rPr>
              <a:t>Tackle deliverables incrementally – start them early</a:t>
            </a:r>
          </a:p>
          <a:p>
            <a:pPr lvl="1"/>
            <a:r>
              <a:rPr lang="en-US" sz="1600" dirty="0" smtClean="0">
                <a:solidFill>
                  <a:schemeClr val="tx1">
                    <a:lumMod val="75000"/>
                    <a:lumOff val="25000"/>
                  </a:schemeClr>
                </a:solidFill>
              </a:rPr>
              <a:t>Identify a POC within the team for each deliverable</a:t>
            </a:r>
          </a:p>
          <a:p>
            <a:pPr lvl="1"/>
            <a:r>
              <a:rPr lang="en-US" sz="1600" dirty="0" smtClean="0">
                <a:solidFill>
                  <a:schemeClr val="tx1">
                    <a:lumMod val="75000"/>
                    <a:lumOff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tx1">
                    <a:lumMod val="75000"/>
                    <a:lumOff val="25000"/>
                  </a:schemeClr>
                </a:solidFill>
              </a:rPr>
              <a:t>All deliverables must be reviewed by your Center Lead before submitting to NPO</a:t>
            </a:r>
          </a:p>
          <a:p>
            <a:pPr lvl="1"/>
            <a:r>
              <a:rPr lang="en-US" sz="1600" dirty="0" smtClean="0">
                <a:solidFill>
                  <a:schemeClr val="tx1">
                    <a:lumMod val="75000"/>
                    <a:lumOff val="25000"/>
                  </a:schemeClr>
                </a:solidFill>
              </a:rPr>
              <a:t>Build in time for Science Advisors to review as well</a:t>
            </a:r>
          </a:p>
          <a:p>
            <a:pPr lvl="1"/>
            <a:r>
              <a:rPr lang="en-US" sz="1600" dirty="0" smtClean="0">
                <a:solidFill>
                  <a:schemeClr val="tx1">
                    <a:lumMod val="75000"/>
                    <a:lumOff val="25000"/>
                  </a:schemeClr>
                </a:solidFill>
              </a:rPr>
              <a:t>Always review the deliverable checklist to ensure your deliverables are on point prior to submission to NPO</a:t>
            </a:r>
            <a:endParaRPr lang="en-US" sz="1600" dirty="0">
              <a:solidFill>
                <a:schemeClr val="tx1">
                  <a:lumMod val="75000"/>
                  <a:lumOff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a:solidFill>
                  <a:schemeClr val="tx1">
                    <a:lumMod val="75000"/>
                    <a:lumOff val="25000"/>
                  </a:schemeClr>
                </a:solidFill>
              </a:rPr>
              <a:t>Project Summary </a:t>
            </a:r>
            <a:r>
              <a:rPr lang="en-US" sz="2000" dirty="0" smtClean="0">
                <a:solidFill>
                  <a:schemeClr val="tx1">
                    <a:lumMod val="75000"/>
                    <a:lumOff val="25000"/>
                  </a:schemeClr>
                </a:solidFill>
              </a:rPr>
              <a:t>provides a short overview of project </a:t>
            </a:r>
            <a:r>
              <a:rPr lang="en-US" sz="2000" dirty="0">
                <a:solidFill>
                  <a:schemeClr val="tx1">
                    <a:lumMod val="75000"/>
                    <a:lumOff val="25000"/>
                  </a:schemeClr>
                </a:solidFill>
              </a:rPr>
              <a:t>information </a:t>
            </a:r>
            <a:r>
              <a:rPr lang="en-US" sz="2000" dirty="0" smtClean="0">
                <a:solidFill>
                  <a:schemeClr val="tx1">
                    <a:lumMod val="75000"/>
                    <a:lumOff val="25000"/>
                  </a:schemeClr>
                </a:solidFill>
              </a:rPr>
              <a:t>in </a:t>
            </a:r>
            <a:r>
              <a:rPr lang="en-US" sz="2000" dirty="0">
                <a:solidFill>
                  <a:schemeClr val="tx1">
                    <a:lumMod val="75000"/>
                    <a:lumOff val="25000"/>
                  </a:schemeClr>
                </a:solidFill>
              </a:rPr>
              <a:t>one place. </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tx1">
                    <a:lumMod val="75000"/>
                    <a:lumOff val="25000"/>
                  </a:schemeClr>
                </a:solidFill>
              </a:rPr>
              <a:t>Future teams will refer to this document.</a:t>
            </a:r>
          </a:p>
          <a:p>
            <a:pPr lvl="1"/>
            <a:r>
              <a:rPr lang="en-US" sz="1600" dirty="0">
                <a:solidFill>
                  <a:schemeClr val="tx1">
                    <a:lumMod val="75000"/>
                    <a:lumOff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tx1">
                    <a:lumMod val="75000"/>
                    <a:lumOff val="25000"/>
                  </a:schemeClr>
                </a:solidFill>
              </a:rPr>
              <a:t>Project Summaries are commonly shared when project information is requested (ex. Legislative Affairs, Partners, etc.). </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This is where the abstract “lives” – you will iterate with NPO in this file. Don’t put the abstract on other deliverables until it’s finalized here.</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Use the Project Summary content to fill in the sections of the </a:t>
            </a:r>
            <a:r>
              <a:rPr lang="en-US" sz="1600" dirty="0" err="1" smtClean="0">
                <a:solidFill>
                  <a:schemeClr val="tx1">
                    <a:lumMod val="75000"/>
                    <a:lumOff val="25000"/>
                  </a:schemeClr>
                </a:solidFill>
              </a:rPr>
              <a:t>DEVELOPedia</a:t>
            </a:r>
            <a:r>
              <a:rPr lang="en-US" sz="1600" dirty="0" smtClean="0">
                <a:solidFill>
                  <a:schemeClr val="tx1">
                    <a:lumMod val="75000"/>
                    <a:lumOff val="25000"/>
                  </a:schemeClr>
                </a:solidFill>
              </a:rPr>
              <a:t> page</a:t>
            </a:r>
            <a:r>
              <a:rPr lang="en-US" sz="1600" dirty="0">
                <a:solidFill>
                  <a:schemeClr val="tx1">
                    <a:lumMod val="75000"/>
                    <a:lumOff val="25000"/>
                  </a:schemeClr>
                </a:solidFill>
              </a:rPr>
              <a:t> </a:t>
            </a:r>
            <a:r>
              <a:rPr lang="en-US" sz="1600" dirty="0" smtClean="0">
                <a:solidFill>
                  <a:schemeClr val="tx1">
                    <a:lumMod val="75000"/>
                    <a:lumOff val="25000"/>
                  </a:schemeClr>
                </a:solidFill>
              </a:rPr>
              <a:t>and poster.</a:t>
            </a:r>
          </a:p>
          <a:p>
            <a:pPr lvl="1"/>
            <a:r>
              <a:rPr lang="en-US" sz="1600" dirty="0" smtClean="0">
                <a:solidFill>
                  <a:schemeClr val="tx1">
                    <a:lumMod val="75000"/>
                    <a:lumOff val="25000"/>
                  </a:schemeClr>
                </a:solidFill>
              </a:rPr>
              <a:t>Use this document in the future when you need to share information about the project you worked on.</a:t>
            </a:r>
            <a:endParaRPr lang="en-US" sz="1200" dirty="0">
              <a:solidFill>
                <a:schemeClr val="tx1">
                  <a:lumMod val="75000"/>
                  <a:lumOff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The Tech Paper provides a synopsis of the project with technical details for partners and future DEVELOP teams to replicate and understand.</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Tech papers are the foundation for all future publications relating to the project.</a:t>
            </a:r>
          </a:p>
          <a:p>
            <a:pPr lvl="1"/>
            <a:r>
              <a:rPr lang="en-US" sz="1600" dirty="0" smtClean="0">
                <a:solidFill>
                  <a:schemeClr val="tx1">
                    <a:lumMod val="75000"/>
                    <a:lumOff val="25000"/>
                  </a:schemeClr>
                </a:solidFill>
              </a:rPr>
              <a:t>Tech papers are commonly shared with project partners.</a:t>
            </a:r>
          </a:p>
          <a:p>
            <a:pPr lvl="1"/>
            <a:r>
              <a:rPr lang="en-US" sz="1600" dirty="0" smtClean="0">
                <a:solidFill>
                  <a:schemeClr val="tx1">
                    <a:lumMod val="75000"/>
                    <a:lumOff val="25000"/>
                  </a:schemeClr>
                </a:solidFill>
              </a:rPr>
              <a:t>Methods are a large focus of the paper and should assist others in replicating your work.</a:t>
            </a:r>
            <a:endParaRPr lang="en-US" sz="1600" dirty="0">
              <a:solidFill>
                <a:schemeClr val="tx1">
                  <a:lumMod val="75000"/>
                  <a:lumOff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marL="742950" lvl="1" indent="-285750">
              <a:buFont typeface="Arial" panose="020B0604020202020204" pitchFamily="34" charset="0"/>
              <a:buChar char="•"/>
            </a:pPr>
            <a:r>
              <a:rPr lang="en-US" sz="1600" dirty="0">
                <a:solidFill>
                  <a:schemeClr val="tx1">
                    <a:lumMod val="75000"/>
                    <a:lumOff val="25000"/>
                  </a:schemeClr>
                </a:solidFill>
              </a:rPr>
              <a:t>Develop your technical writing skills by working on the tech </a:t>
            </a:r>
            <a:r>
              <a:rPr lang="en-US" sz="1600" dirty="0" smtClean="0">
                <a:solidFill>
                  <a:schemeClr val="tx1">
                    <a:lumMod val="75000"/>
                    <a:lumOff val="25000"/>
                  </a:schemeClr>
                </a:solidFill>
              </a:rPr>
              <a:t>paper. </a:t>
            </a:r>
          </a:p>
          <a:p>
            <a:pPr marL="742950" lvl="1" indent="-285750">
              <a:buFont typeface="Arial" panose="020B0604020202020204" pitchFamily="34" charset="0"/>
              <a:buChar char="•"/>
            </a:pPr>
            <a:r>
              <a:rPr lang="en-US" sz="1600" dirty="0" smtClean="0">
                <a:solidFill>
                  <a:schemeClr val="tx1">
                    <a:lumMod val="75000"/>
                    <a:lumOff val="25000"/>
                  </a:schemeClr>
                </a:solidFill>
              </a:rPr>
              <a:t>Use </a:t>
            </a:r>
            <a:r>
              <a:rPr lang="en-US" sz="1600" dirty="0">
                <a:solidFill>
                  <a:schemeClr val="tx1">
                    <a:lumMod val="75000"/>
                    <a:lumOff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tx1">
                    <a:lumMod val="75000"/>
                    <a:lumOff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tx1">
                  <a:lumMod val="75000"/>
                  <a:lumOff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tx1">
                    <a:lumMod val="75000"/>
                    <a:lumOff val="25000"/>
                  </a:schemeClr>
                </a:solidFill>
                <a:latin typeface="Century Gothic" panose="020B0502020202020204" pitchFamily="34" charset="0"/>
              </a:rPr>
              <a:t>Important </a:t>
            </a:r>
            <a:r>
              <a:rPr lang="en-US" sz="2000" b="1" dirty="0">
                <a:solidFill>
                  <a:schemeClr val="tx1">
                    <a:lumMod val="75000"/>
                    <a:lumOff val="25000"/>
                  </a:schemeClr>
                </a:solidFill>
                <a:latin typeface="Century Gothic" panose="020B0502020202020204" pitchFamily="34" charset="0"/>
              </a:rPr>
              <a:t>to Know</a:t>
            </a:r>
            <a:r>
              <a:rPr lang="en-US" sz="2000" dirty="0">
                <a:solidFill>
                  <a:schemeClr val="tx1">
                    <a:lumMod val="75000"/>
                    <a:lumOff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Any </a:t>
            </a:r>
            <a:r>
              <a:rPr lang="en-US" sz="1600" dirty="0" smtClean="0">
                <a:solidFill>
                  <a:schemeClr val="tx1">
                    <a:lumMod val="75000"/>
                    <a:lumOff val="25000"/>
                  </a:schemeClr>
                </a:solidFill>
                <a:latin typeface="Century Gothic" panose="020B0502020202020204" pitchFamily="34" charset="0"/>
              </a:rPr>
              <a:t>external distribution </a:t>
            </a:r>
            <a:r>
              <a:rPr lang="en-US" sz="1600" dirty="0">
                <a:solidFill>
                  <a:schemeClr val="tx1">
                    <a:lumMod val="75000"/>
                    <a:lumOff val="25000"/>
                  </a:schemeClr>
                </a:solidFill>
                <a:latin typeface="Century Gothic" panose="020B0502020202020204" pitchFamily="34" charset="0"/>
              </a:rPr>
              <a:t>or publications of this work must go through NASA Export Control</a:t>
            </a:r>
            <a:r>
              <a:rPr lang="en-US" sz="1600" dirty="0" smtClean="0">
                <a:solidFill>
                  <a:schemeClr val="tx1">
                    <a:lumMod val="75000"/>
                    <a:lumOff val="25000"/>
                  </a:schemeClr>
                </a:solidFill>
                <a:latin typeface="Century Gothic" panose="020B0502020202020204" pitchFamily="34" charset="0"/>
              </a:rPr>
              <a:t>. Just contact NPO and they can confirm it’s been approved.</a:t>
            </a:r>
            <a:endParaRPr lang="en-US" sz="16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visual 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All projects are represented at the Summer Showcase at NASA HQ.</a:t>
            </a:r>
          </a:p>
          <a:p>
            <a:pPr lvl="1"/>
            <a:r>
              <a:rPr lang="en-US" sz="1600" dirty="0" smtClean="0">
                <a:solidFill>
                  <a:schemeClr val="bg2">
                    <a:lumMod val="25000"/>
                  </a:schemeClr>
                </a:solidFill>
              </a:rPr>
              <a:t>Posters 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a:solidFill>
                  <a:schemeClr val="bg2">
                    <a:lumMod val="25000"/>
                  </a:schemeClr>
                </a:solidFill>
              </a:rPr>
              <a:t>All teams will submit a HQ </a:t>
            </a:r>
            <a:r>
              <a:rPr lang="en-US" sz="1600" dirty="0" smtClean="0">
                <a:solidFill>
                  <a:schemeClr val="bg2">
                    <a:lumMod val="25000"/>
                  </a:schemeClr>
                </a:solidFill>
              </a:rPr>
              <a:t>Final Draft. Due to the showcase falling in week 9, this comes in earlier than final results sometimes. A </a:t>
            </a:r>
            <a:r>
              <a:rPr lang="en-US" sz="1600" dirty="0">
                <a:solidFill>
                  <a:schemeClr val="bg2">
                    <a:lumMod val="25000"/>
                  </a:schemeClr>
                </a:solidFill>
              </a:rPr>
              <a:t>final draft at the end of the term can include more results/outcomes or a team can submit the HQ poster as the final poster draft </a:t>
            </a:r>
            <a:r>
              <a:rPr lang="en-US" sz="1600" dirty="0" smtClean="0">
                <a:solidFill>
                  <a:schemeClr val="bg2">
                    <a:lumMod val="25000"/>
                  </a:schemeClr>
                </a:solidFill>
              </a:rPr>
              <a:t>again.</a:t>
            </a:r>
          </a:p>
          <a:p>
            <a:pPr marL="742950" lvl="1" indent="-285750"/>
            <a:r>
              <a:rPr lang="en-US" sz="1600" dirty="0" smtClean="0">
                <a:solidFill>
                  <a:schemeClr val="bg2">
                    <a:lumMod val="25000"/>
                  </a:schemeClr>
                </a:solidFill>
              </a:rPr>
              <a:t>Interested 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39491"/>
            <a:ext cx="8119888" cy="1486730"/>
          </a:xfrm>
        </p:spPr>
        <p:txBody>
          <a:bodyPr>
            <a:normAutofit fontScale="92500" lnSpcReduction="20000"/>
          </a:bodyPr>
          <a:lstStyle/>
          <a:p>
            <a:r>
              <a:rPr lang="en-US" sz="2000" b="1" dirty="0">
                <a:solidFill>
                  <a:schemeClr val="bg2">
                    <a:lumMod val="25000"/>
                  </a:schemeClr>
                </a:solidFill>
              </a:rPr>
              <a:t>What it is</a:t>
            </a:r>
            <a:r>
              <a:rPr lang="en-US" sz="2000" dirty="0">
                <a:solidFill>
                  <a:schemeClr val="bg2">
                    <a:lumMod val="25000"/>
                  </a:schemeClr>
                </a:solidFill>
              </a:rPr>
              <a:t>: the “story”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a:solidFill>
                  <a:schemeClr val="bg2">
                    <a:lumMod val="25000"/>
                  </a:schemeClr>
                </a:solidFill>
              </a:rPr>
              <a:t>Presentation skills are fundamental to effective communication of science.</a:t>
            </a:r>
          </a:p>
          <a:p>
            <a:pPr lvl="1"/>
            <a:r>
              <a:rPr lang="en-US" sz="1600" dirty="0" smtClean="0">
                <a:solidFill>
                  <a:schemeClr val="bg2">
                    <a:lumMod val="25000"/>
                  </a:schemeClr>
                </a:solidFill>
              </a:rPr>
              <a:t>Presentations are </a:t>
            </a:r>
            <a:r>
              <a:rPr lang="en-US" sz="1600" dirty="0">
                <a:solidFill>
                  <a:schemeClr val="bg2">
                    <a:lumMod val="25000"/>
                  </a:schemeClr>
                </a:solidFill>
              </a:rPr>
              <a:t>commonly presented at </a:t>
            </a:r>
            <a:r>
              <a:rPr lang="en-US" sz="1600" dirty="0" smtClean="0">
                <a:solidFill>
                  <a:schemeClr val="bg2">
                    <a:lumMod val="25000"/>
                  </a:schemeClr>
                </a:solidFill>
              </a:rPr>
              <a:t>the end-of-term node </a:t>
            </a:r>
            <a:r>
              <a:rPr lang="en-US" sz="1600" dirty="0">
                <a:solidFill>
                  <a:schemeClr val="bg2">
                    <a:lumMod val="25000"/>
                  </a:schemeClr>
                </a:solidFill>
              </a:rPr>
              <a:t>close out </a:t>
            </a:r>
            <a:r>
              <a:rPr lang="en-US" sz="1600" dirty="0" smtClean="0">
                <a:solidFill>
                  <a:schemeClr val="bg2">
                    <a:lumMod val="25000"/>
                  </a:schemeClr>
                </a:solidFill>
              </a:rPr>
              <a:t>events.</a:t>
            </a:r>
            <a:endParaRPr lang="en-US" sz="16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Some teams will be selected to present a highlight or flash talk at NASA HQ. Those teams will also submit a HQ FD.</a:t>
            </a:r>
          </a:p>
          <a:p>
            <a:pPr marL="742950" lvl="1" indent="-285750"/>
            <a:r>
              <a:rPr lang="en-US" sz="1600" dirty="0" smtClean="0">
                <a:solidFill>
                  <a:schemeClr val="bg2">
                    <a:lumMod val="25000"/>
                  </a:schemeClr>
                </a:solidFill>
              </a:rPr>
              <a:t>The 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1873</TotalTime>
  <Words>4576</Words>
  <Application>Microsoft Office PowerPoint</Application>
  <PresentationFormat>Widescreen</PresentationFormat>
  <Paragraphs>479</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Corbel</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lpstr>Deliverable Submission</vt:lpstr>
      <vt:lpstr>Deliverables Deadlines to NPO</vt:lpstr>
      <vt:lpstr>Deliverable Best Tips</vt:lpstr>
      <vt:lpstr>PowerPoint’s Align Tool: Know it, Use it</vt:lpstr>
      <vt:lpstr>Writing Effective Poster Conclusions</vt:lpstr>
      <vt:lpstr>Why Use Best Practices?</vt:lpstr>
      <vt:lpstr>Why Do Best Practices Matter to DEVELOP?</vt:lpstr>
      <vt:lpstr>Reasons We Don’t Always Use Best Practices</vt:lpstr>
      <vt:lpstr>What is Data Management?</vt:lpstr>
      <vt:lpstr>Tip 1: Organize Data Using a Directory Structure</vt:lpstr>
      <vt:lpstr>Directory Structure Example</vt:lpstr>
      <vt:lpstr>Tip 2: Standardize File Nomenclature</vt:lpstr>
      <vt:lpstr>File Nomenclature</vt:lpstr>
      <vt:lpstr>Tip 3: Data Should be Analysis-Friendly</vt:lpstr>
      <vt:lpstr>Tip 4: Document your Data</vt:lpstr>
      <vt:lpstr>Tip 5: Document your Code</vt:lpstr>
      <vt:lpstr>Tip 5: Document Your Methods</vt:lpstr>
      <vt:lpstr>Overview</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121</cp:revision>
  <dcterms:created xsi:type="dcterms:W3CDTF">2017-05-02T13:03:18Z</dcterms:created>
  <dcterms:modified xsi:type="dcterms:W3CDTF">2018-05-30T13:06:01Z</dcterms:modified>
</cp:coreProperties>
</file>