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275" r:id="rId3"/>
    <p:sldId id="285" r:id="rId4"/>
    <p:sldId id="312" r:id="rId5"/>
    <p:sldId id="287" r:id="rId6"/>
    <p:sldId id="299" r:id="rId7"/>
    <p:sldId id="286" r:id="rId8"/>
    <p:sldId id="288" r:id="rId9"/>
    <p:sldId id="300" r:id="rId10"/>
    <p:sldId id="304" r:id="rId11"/>
    <p:sldId id="301" r:id="rId12"/>
    <p:sldId id="305" r:id="rId13"/>
    <p:sldId id="308" r:id="rId14"/>
    <p:sldId id="309" r:id="rId15"/>
    <p:sldId id="310" r:id="rId16"/>
    <p:sldId id="294" r:id="rId17"/>
    <p:sldId id="295" r:id="rId18"/>
    <p:sldId id="303" r:id="rId19"/>
    <p:sldId id="297" r:id="rId20"/>
    <p:sldId id="307" r:id="rId2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ry baggett" initials="Sb" lastIdx="17" clrIdx="0"/>
  <p:cmAuthor id="1" name="Arya, Vishal (LARC)[DEVELOP]" initials="AV(" lastIdx="1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86514" autoAdjust="0"/>
  </p:normalViewPr>
  <p:slideViewPr>
    <p:cSldViewPr snapToGrid="0">
      <p:cViewPr>
        <p:scale>
          <a:sx n="110" d="100"/>
          <a:sy n="110" d="100"/>
        </p:scale>
        <p:origin x="-690" y="-186"/>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F1720B-6542-43F3-897D-BB979B31A64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0871C2C1-7D71-4BB8-B7C3-2FCD5DE44DA7}">
      <dgm:prSet phldrT="[Text]"/>
      <dgm:spPr/>
      <dgm:t>
        <a:bodyPr/>
        <a:lstStyle/>
        <a:p>
          <a:r>
            <a:rPr lang="en-US" b="1" dirty="0" smtClean="0"/>
            <a:t>Data Download</a:t>
          </a:r>
          <a:endParaRPr lang="en-US" b="1" dirty="0"/>
        </a:p>
      </dgm:t>
    </dgm:pt>
    <dgm:pt modelId="{55B197CE-9DD7-42F4-A2B5-EC8CC8E7D7ED}" type="parTrans" cxnId="{F19BE42F-FAA8-466D-868C-E99806994EDA}">
      <dgm:prSet/>
      <dgm:spPr/>
      <dgm:t>
        <a:bodyPr/>
        <a:lstStyle/>
        <a:p>
          <a:endParaRPr lang="en-US"/>
        </a:p>
      </dgm:t>
    </dgm:pt>
    <dgm:pt modelId="{72E21281-7FCC-4E15-ADB9-91E786554E17}" type="sibTrans" cxnId="{F19BE42F-FAA8-466D-868C-E99806994EDA}">
      <dgm:prSet/>
      <dgm:spPr/>
      <dgm:t>
        <a:bodyPr/>
        <a:lstStyle/>
        <a:p>
          <a:endParaRPr lang="en-US"/>
        </a:p>
      </dgm:t>
    </dgm:pt>
    <dgm:pt modelId="{B2134442-83CF-492C-AAB7-A0C11933753E}">
      <dgm:prSet phldrT="[Text]" custT="1"/>
      <dgm:spPr/>
      <dgm:t>
        <a:bodyPr anchor="ctr"/>
        <a:lstStyle/>
        <a:p>
          <a:r>
            <a:rPr lang="en-US" sz="2000" dirty="0" err="1" smtClean="0"/>
            <a:t>Dnppy</a:t>
          </a:r>
          <a:r>
            <a:rPr lang="en-US" sz="2000" dirty="0" smtClean="0"/>
            <a:t> python package to download Landsat 8 </a:t>
          </a:r>
          <a:endParaRPr lang="en-US" sz="2000" dirty="0"/>
        </a:p>
      </dgm:t>
    </dgm:pt>
    <dgm:pt modelId="{5083A4FF-3F76-473C-9EBF-061EC19EDA6D}" type="parTrans" cxnId="{B720883C-253C-426E-8B4C-A8C74EB6BC22}">
      <dgm:prSet/>
      <dgm:spPr/>
      <dgm:t>
        <a:bodyPr/>
        <a:lstStyle/>
        <a:p>
          <a:endParaRPr lang="en-US"/>
        </a:p>
      </dgm:t>
    </dgm:pt>
    <dgm:pt modelId="{BD7D1043-EB0B-463A-AD22-0C1DB0319F90}" type="sibTrans" cxnId="{B720883C-253C-426E-8B4C-A8C74EB6BC22}">
      <dgm:prSet/>
      <dgm:spPr/>
      <dgm:t>
        <a:bodyPr/>
        <a:lstStyle/>
        <a:p>
          <a:endParaRPr lang="en-US"/>
        </a:p>
      </dgm:t>
    </dgm:pt>
    <dgm:pt modelId="{CA22CAB2-B210-4BE5-B47D-4745988FC89E}">
      <dgm:prSet phldrT="[Text]"/>
      <dgm:spPr/>
      <dgm:t>
        <a:bodyPr/>
        <a:lstStyle/>
        <a:p>
          <a:r>
            <a:rPr lang="en-US" b="1" dirty="0" smtClean="0"/>
            <a:t>Data Processing</a:t>
          </a:r>
          <a:endParaRPr lang="en-US" b="1" dirty="0"/>
        </a:p>
      </dgm:t>
    </dgm:pt>
    <dgm:pt modelId="{22BBA795-EBBD-47EA-9744-D180D11722AF}" type="parTrans" cxnId="{CF5C3904-944A-4E09-87D9-B29549F8FA3E}">
      <dgm:prSet/>
      <dgm:spPr/>
      <dgm:t>
        <a:bodyPr/>
        <a:lstStyle/>
        <a:p>
          <a:endParaRPr lang="en-US"/>
        </a:p>
      </dgm:t>
    </dgm:pt>
    <dgm:pt modelId="{19784E9D-AE6B-425B-9B8F-1A5BE32F3D28}" type="sibTrans" cxnId="{CF5C3904-944A-4E09-87D9-B29549F8FA3E}">
      <dgm:prSet/>
      <dgm:spPr/>
      <dgm:t>
        <a:bodyPr/>
        <a:lstStyle/>
        <a:p>
          <a:endParaRPr lang="en-US"/>
        </a:p>
      </dgm:t>
    </dgm:pt>
    <dgm:pt modelId="{6759BB29-00A0-427D-B96A-2D5B059B00EE}">
      <dgm:prSet phldrT="[Text]" custT="1"/>
      <dgm:spPr/>
      <dgm:t>
        <a:bodyPr anchor="ctr"/>
        <a:lstStyle/>
        <a:p>
          <a:r>
            <a:rPr lang="en-US" sz="2000" dirty="0" err="1" smtClean="0"/>
            <a:t>ArcPy</a:t>
          </a:r>
          <a:r>
            <a:rPr lang="en-US" sz="2000" dirty="0" smtClean="0"/>
            <a:t> module to apply MNDWI methodology</a:t>
          </a:r>
          <a:endParaRPr lang="en-US" sz="2000" dirty="0"/>
        </a:p>
      </dgm:t>
    </dgm:pt>
    <dgm:pt modelId="{A4079DEE-3E1E-4F22-A20E-C395489971E3}" type="parTrans" cxnId="{C6AAB5D4-A9F3-408D-9CA2-6C85D5660250}">
      <dgm:prSet/>
      <dgm:spPr/>
      <dgm:t>
        <a:bodyPr/>
        <a:lstStyle/>
        <a:p>
          <a:endParaRPr lang="en-US"/>
        </a:p>
      </dgm:t>
    </dgm:pt>
    <dgm:pt modelId="{B7DF1D3B-FCE5-40CA-B458-DD7EAF3F74C1}" type="sibTrans" cxnId="{C6AAB5D4-A9F3-408D-9CA2-6C85D5660250}">
      <dgm:prSet/>
      <dgm:spPr/>
      <dgm:t>
        <a:bodyPr/>
        <a:lstStyle/>
        <a:p>
          <a:endParaRPr lang="en-US"/>
        </a:p>
      </dgm:t>
    </dgm:pt>
    <dgm:pt modelId="{A8F2F4AB-13C7-4BE4-B151-0B700B2926F3}">
      <dgm:prSet phldrT="[Text]"/>
      <dgm:spPr/>
      <dgm:t>
        <a:bodyPr/>
        <a:lstStyle/>
        <a:p>
          <a:r>
            <a:rPr lang="en-US" b="1" dirty="0" smtClean="0"/>
            <a:t>Repeat</a:t>
          </a:r>
          <a:endParaRPr lang="en-US" b="1" dirty="0"/>
        </a:p>
      </dgm:t>
    </dgm:pt>
    <dgm:pt modelId="{B0776BCF-BB4D-4E19-B1CB-6FDB1EC96F5B}" type="parTrans" cxnId="{B6DA97D7-4946-4173-90B2-354A01F43233}">
      <dgm:prSet/>
      <dgm:spPr/>
      <dgm:t>
        <a:bodyPr/>
        <a:lstStyle/>
        <a:p>
          <a:endParaRPr lang="en-US"/>
        </a:p>
      </dgm:t>
    </dgm:pt>
    <dgm:pt modelId="{EC114CFE-C3C6-4674-8F19-4EF51D7E1D9E}" type="sibTrans" cxnId="{B6DA97D7-4946-4173-90B2-354A01F43233}">
      <dgm:prSet/>
      <dgm:spPr/>
      <dgm:t>
        <a:bodyPr/>
        <a:lstStyle/>
        <a:p>
          <a:endParaRPr lang="en-US"/>
        </a:p>
      </dgm:t>
    </dgm:pt>
    <dgm:pt modelId="{16166A6A-B7CE-4E55-B118-5DDECF40ECCF}">
      <dgm:prSet phldrT="[Text]" custT="1"/>
      <dgm:spPr/>
      <dgm:t>
        <a:bodyPr anchor="ctr"/>
        <a:lstStyle/>
        <a:p>
          <a:r>
            <a:rPr lang="en-US" sz="2000" dirty="0" smtClean="0"/>
            <a:t>Task the script to run every 2 weeks </a:t>
          </a:r>
          <a:endParaRPr lang="en-US" sz="2000" dirty="0"/>
        </a:p>
      </dgm:t>
    </dgm:pt>
    <dgm:pt modelId="{10A47E36-BFB2-43A2-9CD8-58E84996499B}" type="parTrans" cxnId="{D4B83647-2308-4FC9-B91B-5A2F31211830}">
      <dgm:prSet/>
      <dgm:spPr/>
      <dgm:t>
        <a:bodyPr/>
        <a:lstStyle/>
        <a:p>
          <a:endParaRPr lang="en-US"/>
        </a:p>
      </dgm:t>
    </dgm:pt>
    <dgm:pt modelId="{3D795F1F-6567-4278-A35B-D5832701C6BB}" type="sibTrans" cxnId="{D4B83647-2308-4FC9-B91B-5A2F31211830}">
      <dgm:prSet/>
      <dgm:spPr/>
      <dgm:t>
        <a:bodyPr/>
        <a:lstStyle/>
        <a:p>
          <a:endParaRPr lang="en-US"/>
        </a:p>
      </dgm:t>
    </dgm:pt>
    <dgm:pt modelId="{DE68AB4D-CDDE-45E7-8E82-E57136D1BD51}" type="pres">
      <dgm:prSet presAssocID="{1FF1720B-6542-43F3-897D-BB979B31A644}" presName="Name0" presStyleCnt="0">
        <dgm:presLayoutVars>
          <dgm:chMax val="5"/>
          <dgm:chPref val="5"/>
          <dgm:dir/>
          <dgm:animLvl val="lvl"/>
        </dgm:presLayoutVars>
      </dgm:prSet>
      <dgm:spPr/>
      <dgm:t>
        <a:bodyPr/>
        <a:lstStyle/>
        <a:p>
          <a:endParaRPr lang="en-US"/>
        </a:p>
      </dgm:t>
    </dgm:pt>
    <dgm:pt modelId="{BAACC370-659E-4C31-ADC3-F8F5E1CBD3E0}" type="pres">
      <dgm:prSet presAssocID="{0871C2C1-7D71-4BB8-B7C3-2FCD5DE44DA7}" presName="parentText1" presStyleLbl="node1" presStyleIdx="0" presStyleCnt="3">
        <dgm:presLayoutVars>
          <dgm:chMax/>
          <dgm:chPref val="3"/>
          <dgm:bulletEnabled val="1"/>
        </dgm:presLayoutVars>
      </dgm:prSet>
      <dgm:spPr/>
      <dgm:t>
        <a:bodyPr/>
        <a:lstStyle/>
        <a:p>
          <a:endParaRPr lang="en-US"/>
        </a:p>
      </dgm:t>
    </dgm:pt>
    <dgm:pt modelId="{FBB64173-857C-455B-B1DB-F836266013A4}" type="pres">
      <dgm:prSet presAssocID="{0871C2C1-7D71-4BB8-B7C3-2FCD5DE44DA7}" presName="childText1" presStyleLbl="solidAlignAcc1" presStyleIdx="0" presStyleCnt="3">
        <dgm:presLayoutVars>
          <dgm:chMax val="0"/>
          <dgm:chPref val="0"/>
          <dgm:bulletEnabled val="1"/>
        </dgm:presLayoutVars>
      </dgm:prSet>
      <dgm:spPr/>
      <dgm:t>
        <a:bodyPr/>
        <a:lstStyle/>
        <a:p>
          <a:endParaRPr lang="en-US"/>
        </a:p>
      </dgm:t>
    </dgm:pt>
    <dgm:pt modelId="{336F4CB1-41BB-462E-A6FA-B01395DE8327}" type="pres">
      <dgm:prSet presAssocID="{CA22CAB2-B210-4BE5-B47D-4745988FC89E}" presName="parentText2" presStyleLbl="node1" presStyleIdx="1" presStyleCnt="3">
        <dgm:presLayoutVars>
          <dgm:chMax/>
          <dgm:chPref val="3"/>
          <dgm:bulletEnabled val="1"/>
        </dgm:presLayoutVars>
      </dgm:prSet>
      <dgm:spPr/>
      <dgm:t>
        <a:bodyPr/>
        <a:lstStyle/>
        <a:p>
          <a:endParaRPr lang="en-US"/>
        </a:p>
      </dgm:t>
    </dgm:pt>
    <dgm:pt modelId="{B3F1B992-AF46-4595-909D-32DA5DD74EAE}" type="pres">
      <dgm:prSet presAssocID="{CA22CAB2-B210-4BE5-B47D-4745988FC89E}" presName="childText2" presStyleLbl="solidAlignAcc1" presStyleIdx="1" presStyleCnt="3">
        <dgm:presLayoutVars>
          <dgm:chMax val="0"/>
          <dgm:chPref val="0"/>
          <dgm:bulletEnabled val="1"/>
        </dgm:presLayoutVars>
      </dgm:prSet>
      <dgm:spPr/>
      <dgm:t>
        <a:bodyPr/>
        <a:lstStyle/>
        <a:p>
          <a:endParaRPr lang="en-US"/>
        </a:p>
      </dgm:t>
    </dgm:pt>
    <dgm:pt modelId="{7B495282-C629-46F4-B5D7-A0CA5A2583A1}" type="pres">
      <dgm:prSet presAssocID="{A8F2F4AB-13C7-4BE4-B151-0B700B2926F3}" presName="parentText3" presStyleLbl="node1" presStyleIdx="2" presStyleCnt="3">
        <dgm:presLayoutVars>
          <dgm:chMax/>
          <dgm:chPref val="3"/>
          <dgm:bulletEnabled val="1"/>
        </dgm:presLayoutVars>
      </dgm:prSet>
      <dgm:spPr/>
      <dgm:t>
        <a:bodyPr/>
        <a:lstStyle/>
        <a:p>
          <a:endParaRPr lang="en-US"/>
        </a:p>
      </dgm:t>
    </dgm:pt>
    <dgm:pt modelId="{7A430F28-A007-42A8-83F2-DAB2F865CA9B}" type="pres">
      <dgm:prSet presAssocID="{A8F2F4AB-13C7-4BE4-B151-0B700B2926F3}" presName="childText3" presStyleLbl="solidAlignAcc1" presStyleIdx="2" presStyleCnt="3">
        <dgm:presLayoutVars>
          <dgm:chMax val="0"/>
          <dgm:chPref val="0"/>
          <dgm:bulletEnabled val="1"/>
        </dgm:presLayoutVars>
      </dgm:prSet>
      <dgm:spPr/>
      <dgm:t>
        <a:bodyPr/>
        <a:lstStyle/>
        <a:p>
          <a:endParaRPr lang="en-US"/>
        </a:p>
      </dgm:t>
    </dgm:pt>
  </dgm:ptLst>
  <dgm:cxnLst>
    <dgm:cxn modelId="{B720883C-253C-426E-8B4C-A8C74EB6BC22}" srcId="{0871C2C1-7D71-4BB8-B7C3-2FCD5DE44DA7}" destId="{B2134442-83CF-492C-AAB7-A0C11933753E}" srcOrd="0" destOrd="0" parTransId="{5083A4FF-3F76-473C-9EBF-061EC19EDA6D}" sibTransId="{BD7D1043-EB0B-463A-AD22-0C1DB0319F90}"/>
    <dgm:cxn modelId="{F19BE42F-FAA8-466D-868C-E99806994EDA}" srcId="{1FF1720B-6542-43F3-897D-BB979B31A644}" destId="{0871C2C1-7D71-4BB8-B7C3-2FCD5DE44DA7}" srcOrd="0" destOrd="0" parTransId="{55B197CE-9DD7-42F4-A2B5-EC8CC8E7D7ED}" sibTransId="{72E21281-7FCC-4E15-ADB9-91E786554E17}"/>
    <dgm:cxn modelId="{C5C19677-1D8B-429E-95DC-CFE899C1D2F1}" type="presOf" srcId="{1FF1720B-6542-43F3-897D-BB979B31A644}" destId="{DE68AB4D-CDDE-45E7-8E82-E57136D1BD51}" srcOrd="0" destOrd="0" presId="urn:microsoft.com/office/officeart/2009/3/layout/IncreasingArrowsProcess"/>
    <dgm:cxn modelId="{00A38F9D-259E-426F-BDC5-CBDA86EEA974}" type="presOf" srcId="{CA22CAB2-B210-4BE5-B47D-4745988FC89E}" destId="{336F4CB1-41BB-462E-A6FA-B01395DE8327}" srcOrd="0" destOrd="0" presId="urn:microsoft.com/office/officeart/2009/3/layout/IncreasingArrowsProcess"/>
    <dgm:cxn modelId="{DE3DC382-6B54-429C-AB01-28944A1C77F9}" type="presOf" srcId="{A8F2F4AB-13C7-4BE4-B151-0B700B2926F3}" destId="{7B495282-C629-46F4-B5D7-A0CA5A2583A1}" srcOrd="0" destOrd="0" presId="urn:microsoft.com/office/officeart/2009/3/layout/IncreasingArrowsProcess"/>
    <dgm:cxn modelId="{B6DA97D7-4946-4173-90B2-354A01F43233}" srcId="{1FF1720B-6542-43F3-897D-BB979B31A644}" destId="{A8F2F4AB-13C7-4BE4-B151-0B700B2926F3}" srcOrd="2" destOrd="0" parTransId="{B0776BCF-BB4D-4E19-B1CB-6FDB1EC96F5B}" sibTransId="{EC114CFE-C3C6-4674-8F19-4EF51D7E1D9E}"/>
    <dgm:cxn modelId="{C6AAB5D4-A9F3-408D-9CA2-6C85D5660250}" srcId="{CA22CAB2-B210-4BE5-B47D-4745988FC89E}" destId="{6759BB29-00A0-427D-B96A-2D5B059B00EE}" srcOrd="0" destOrd="0" parTransId="{A4079DEE-3E1E-4F22-A20E-C395489971E3}" sibTransId="{B7DF1D3B-FCE5-40CA-B458-DD7EAF3F74C1}"/>
    <dgm:cxn modelId="{CF5C3904-944A-4E09-87D9-B29549F8FA3E}" srcId="{1FF1720B-6542-43F3-897D-BB979B31A644}" destId="{CA22CAB2-B210-4BE5-B47D-4745988FC89E}" srcOrd="1" destOrd="0" parTransId="{22BBA795-EBBD-47EA-9744-D180D11722AF}" sibTransId="{19784E9D-AE6B-425B-9B8F-1A5BE32F3D28}"/>
    <dgm:cxn modelId="{AA1A57A6-48B1-4BA9-A376-0C3B7A8A9651}" type="presOf" srcId="{B2134442-83CF-492C-AAB7-A0C11933753E}" destId="{FBB64173-857C-455B-B1DB-F836266013A4}" srcOrd="0" destOrd="0" presId="urn:microsoft.com/office/officeart/2009/3/layout/IncreasingArrowsProcess"/>
    <dgm:cxn modelId="{504E354E-6467-4F84-92AF-5BD35A436FEE}" type="presOf" srcId="{0871C2C1-7D71-4BB8-B7C3-2FCD5DE44DA7}" destId="{BAACC370-659E-4C31-ADC3-F8F5E1CBD3E0}" srcOrd="0" destOrd="0" presId="urn:microsoft.com/office/officeart/2009/3/layout/IncreasingArrowsProcess"/>
    <dgm:cxn modelId="{DE27B9DA-D9A1-42D4-9EF3-DD991D798FA1}" type="presOf" srcId="{16166A6A-B7CE-4E55-B118-5DDECF40ECCF}" destId="{7A430F28-A007-42A8-83F2-DAB2F865CA9B}" srcOrd="0" destOrd="0" presId="urn:microsoft.com/office/officeart/2009/3/layout/IncreasingArrowsProcess"/>
    <dgm:cxn modelId="{D4B83647-2308-4FC9-B91B-5A2F31211830}" srcId="{A8F2F4AB-13C7-4BE4-B151-0B700B2926F3}" destId="{16166A6A-B7CE-4E55-B118-5DDECF40ECCF}" srcOrd="0" destOrd="0" parTransId="{10A47E36-BFB2-43A2-9CD8-58E84996499B}" sibTransId="{3D795F1F-6567-4278-A35B-D5832701C6BB}"/>
    <dgm:cxn modelId="{CB68710C-856D-457E-AE72-1E331A4D46B7}" type="presOf" srcId="{6759BB29-00A0-427D-B96A-2D5B059B00EE}" destId="{B3F1B992-AF46-4595-909D-32DA5DD74EAE}" srcOrd="0" destOrd="0" presId="urn:microsoft.com/office/officeart/2009/3/layout/IncreasingArrowsProcess"/>
    <dgm:cxn modelId="{D031D6AB-3059-4DBD-A55A-1850418D68AD}" type="presParOf" srcId="{DE68AB4D-CDDE-45E7-8E82-E57136D1BD51}" destId="{BAACC370-659E-4C31-ADC3-F8F5E1CBD3E0}" srcOrd="0" destOrd="0" presId="urn:microsoft.com/office/officeart/2009/3/layout/IncreasingArrowsProcess"/>
    <dgm:cxn modelId="{A3E50452-55DF-4BA8-AB94-1124F966D433}" type="presParOf" srcId="{DE68AB4D-CDDE-45E7-8E82-E57136D1BD51}" destId="{FBB64173-857C-455B-B1DB-F836266013A4}" srcOrd="1" destOrd="0" presId="urn:microsoft.com/office/officeart/2009/3/layout/IncreasingArrowsProcess"/>
    <dgm:cxn modelId="{20766A2F-D979-4439-A0D5-1B5F4B92F2DC}" type="presParOf" srcId="{DE68AB4D-CDDE-45E7-8E82-E57136D1BD51}" destId="{336F4CB1-41BB-462E-A6FA-B01395DE8327}" srcOrd="2" destOrd="0" presId="urn:microsoft.com/office/officeart/2009/3/layout/IncreasingArrowsProcess"/>
    <dgm:cxn modelId="{9BF06655-CE3D-4B6C-8005-7AA6377EBF60}" type="presParOf" srcId="{DE68AB4D-CDDE-45E7-8E82-E57136D1BD51}" destId="{B3F1B992-AF46-4595-909D-32DA5DD74EAE}" srcOrd="3" destOrd="0" presId="urn:microsoft.com/office/officeart/2009/3/layout/IncreasingArrowsProcess"/>
    <dgm:cxn modelId="{D76977D5-6FA7-441D-BD05-1D2D7D7E93FA}" type="presParOf" srcId="{DE68AB4D-CDDE-45E7-8E82-E57136D1BD51}" destId="{7B495282-C629-46F4-B5D7-A0CA5A2583A1}" srcOrd="4" destOrd="0" presId="urn:microsoft.com/office/officeart/2009/3/layout/IncreasingArrowsProcess"/>
    <dgm:cxn modelId="{45F28D94-E8CF-4E17-905C-B4E0FE946022}" type="presParOf" srcId="{DE68AB4D-CDDE-45E7-8E82-E57136D1BD51}" destId="{7A430F28-A007-42A8-83F2-DAB2F865CA9B}"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F1720B-6542-43F3-897D-BB979B31A64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0871C2C1-7D71-4BB8-B7C3-2FCD5DE44DA7}">
      <dgm:prSet phldrT="[Text]"/>
      <dgm:spPr/>
      <dgm:t>
        <a:bodyPr/>
        <a:lstStyle/>
        <a:p>
          <a:r>
            <a:rPr lang="en-US" b="1" dirty="0" smtClean="0"/>
            <a:t>Data Download</a:t>
          </a:r>
          <a:endParaRPr lang="en-US" b="1" dirty="0"/>
        </a:p>
      </dgm:t>
    </dgm:pt>
    <dgm:pt modelId="{55B197CE-9DD7-42F4-A2B5-EC8CC8E7D7ED}" type="parTrans" cxnId="{F19BE42F-FAA8-466D-868C-E99806994EDA}">
      <dgm:prSet/>
      <dgm:spPr/>
      <dgm:t>
        <a:bodyPr/>
        <a:lstStyle/>
        <a:p>
          <a:endParaRPr lang="en-US"/>
        </a:p>
      </dgm:t>
    </dgm:pt>
    <dgm:pt modelId="{72E21281-7FCC-4E15-ADB9-91E786554E17}" type="sibTrans" cxnId="{F19BE42F-FAA8-466D-868C-E99806994EDA}">
      <dgm:prSet/>
      <dgm:spPr/>
      <dgm:t>
        <a:bodyPr/>
        <a:lstStyle/>
        <a:p>
          <a:endParaRPr lang="en-US"/>
        </a:p>
      </dgm:t>
    </dgm:pt>
    <dgm:pt modelId="{B2134442-83CF-492C-AAB7-A0C11933753E}">
      <dgm:prSet phldrT="[Text]" custT="1"/>
      <dgm:spPr/>
      <dgm:t>
        <a:bodyPr anchor="ctr"/>
        <a:lstStyle/>
        <a:p>
          <a:pPr algn="ctr"/>
          <a:r>
            <a:rPr lang="en-US" sz="2000" dirty="0" smtClean="0"/>
            <a:t>End user download Sentinel-2 from ESA’s </a:t>
          </a:r>
          <a:r>
            <a:rPr lang="en-US" sz="2000" dirty="0" err="1" smtClean="0"/>
            <a:t>scihub</a:t>
          </a:r>
          <a:r>
            <a:rPr lang="en-US" sz="2000" dirty="0" smtClean="0"/>
            <a:t> website</a:t>
          </a:r>
          <a:endParaRPr lang="en-US" sz="2000" dirty="0"/>
        </a:p>
      </dgm:t>
    </dgm:pt>
    <dgm:pt modelId="{5083A4FF-3F76-473C-9EBF-061EC19EDA6D}" type="parTrans" cxnId="{B720883C-253C-426E-8B4C-A8C74EB6BC22}">
      <dgm:prSet/>
      <dgm:spPr/>
      <dgm:t>
        <a:bodyPr/>
        <a:lstStyle/>
        <a:p>
          <a:endParaRPr lang="en-US"/>
        </a:p>
      </dgm:t>
    </dgm:pt>
    <dgm:pt modelId="{BD7D1043-EB0B-463A-AD22-0C1DB0319F90}" type="sibTrans" cxnId="{B720883C-253C-426E-8B4C-A8C74EB6BC22}">
      <dgm:prSet/>
      <dgm:spPr/>
      <dgm:t>
        <a:bodyPr/>
        <a:lstStyle/>
        <a:p>
          <a:endParaRPr lang="en-US"/>
        </a:p>
      </dgm:t>
    </dgm:pt>
    <dgm:pt modelId="{CA22CAB2-B210-4BE5-B47D-4745988FC89E}">
      <dgm:prSet phldrT="[Text]"/>
      <dgm:spPr/>
      <dgm:t>
        <a:bodyPr/>
        <a:lstStyle/>
        <a:p>
          <a:r>
            <a:rPr lang="en-US" b="1" dirty="0" smtClean="0"/>
            <a:t>Data Processing</a:t>
          </a:r>
          <a:endParaRPr lang="en-US" b="1" dirty="0"/>
        </a:p>
      </dgm:t>
    </dgm:pt>
    <dgm:pt modelId="{22BBA795-EBBD-47EA-9744-D180D11722AF}" type="parTrans" cxnId="{CF5C3904-944A-4E09-87D9-B29549F8FA3E}">
      <dgm:prSet/>
      <dgm:spPr/>
      <dgm:t>
        <a:bodyPr/>
        <a:lstStyle/>
        <a:p>
          <a:endParaRPr lang="en-US"/>
        </a:p>
      </dgm:t>
    </dgm:pt>
    <dgm:pt modelId="{19784E9D-AE6B-425B-9B8F-1A5BE32F3D28}" type="sibTrans" cxnId="{CF5C3904-944A-4E09-87D9-B29549F8FA3E}">
      <dgm:prSet/>
      <dgm:spPr/>
      <dgm:t>
        <a:bodyPr/>
        <a:lstStyle/>
        <a:p>
          <a:endParaRPr lang="en-US"/>
        </a:p>
      </dgm:t>
    </dgm:pt>
    <dgm:pt modelId="{6759BB29-00A0-427D-B96A-2D5B059B00EE}">
      <dgm:prSet phldrT="[Text]" custT="1"/>
      <dgm:spPr/>
      <dgm:t>
        <a:bodyPr anchor="ctr"/>
        <a:lstStyle/>
        <a:p>
          <a:pPr algn="ctr"/>
          <a:r>
            <a:rPr lang="en-US" sz="2000" dirty="0" err="1" smtClean="0"/>
            <a:t>ArcPy</a:t>
          </a:r>
          <a:r>
            <a:rPr lang="en-US" sz="2000" dirty="0" smtClean="0"/>
            <a:t> module to apply MNDWI methodology</a:t>
          </a:r>
          <a:endParaRPr lang="en-US" sz="2000" dirty="0"/>
        </a:p>
      </dgm:t>
    </dgm:pt>
    <dgm:pt modelId="{A4079DEE-3E1E-4F22-A20E-C395489971E3}" type="parTrans" cxnId="{C6AAB5D4-A9F3-408D-9CA2-6C85D5660250}">
      <dgm:prSet/>
      <dgm:spPr/>
      <dgm:t>
        <a:bodyPr/>
        <a:lstStyle/>
        <a:p>
          <a:endParaRPr lang="en-US"/>
        </a:p>
      </dgm:t>
    </dgm:pt>
    <dgm:pt modelId="{B7DF1D3B-FCE5-40CA-B458-DD7EAF3F74C1}" type="sibTrans" cxnId="{C6AAB5D4-A9F3-408D-9CA2-6C85D5660250}">
      <dgm:prSet/>
      <dgm:spPr/>
      <dgm:t>
        <a:bodyPr/>
        <a:lstStyle/>
        <a:p>
          <a:endParaRPr lang="en-US"/>
        </a:p>
      </dgm:t>
    </dgm:pt>
    <dgm:pt modelId="{A8F2F4AB-13C7-4BE4-B151-0B700B2926F3}">
      <dgm:prSet phldrT="[Text]"/>
      <dgm:spPr/>
      <dgm:t>
        <a:bodyPr/>
        <a:lstStyle/>
        <a:p>
          <a:r>
            <a:rPr lang="en-US" b="1" dirty="0" smtClean="0"/>
            <a:t>Repeat</a:t>
          </a:r>
          <a:endParaRPr lang="en-US" b="1" dirty="0"/>
        </a:p>
      </dgm:t>
    </dgm:pt>
    <dgm:pt modelId="{B0776BCF-BB4D-4E19-B1CB-6FDB1EC96F5B}" type="parTrans" cxnId="{B6DA97D7-4946-4173-90B2-354A01F43233}">
      <dgm:prSet/>
      <dgm:spPr/>
      <dgm:t>
        <a:bodyPr/>
        <a:lstStyle/>
        <a:p>
          <a:endParaRPr lang="en-US"/>
        </a:p>
      </dgm:t>
    </dgm:pt>
    <dgm:pt modelId="{EC114CFE-C3C6-4674-8F19-4EF51D7E1D9E}" type="sibTrans" cxnId="{B6DA97D7-4946-4173-90B2-354A01F43233}">
      <dgm:prSet/>
      <dgm:spPr/>
      <dgm:t>
        <a:bodyPr/>
        <a:lstStyle/>
        <a:p>
          <a:endParaRPr lang="en-US"/>
        </a:p>
      </dgm:t>
    </dgm:pt>
    <dgm:pt modelId="{16166A6A-B7CE-4E55-B118-5DDECF40ECCF}">
      <dgm:prSet phldrT="[Text]" custT="1"/>
      <dgm:spPr/>
      <dgm:t>
        <a:bodyPr anchor="ctr"/>
        <a:lstStyle/>
        <a:p>
          <a:pPr algn="ctr"/>
          <a:r>
            <a:rPr lang="en-US" sz="2000" dirty="0" smtClean="0"/>
            <a:t>End user may run the script whenever new Sentinel-2 data becomes available </a:t>
          </a:r>
          <a:endParaRPr lang="en-US" sz="2000" dirty="0"/>
        </a:p>
      </dgm:t>
    </dgm:pt>
    <dgm:pt modelId="{10A47E36-BFB2-43A2-9CD8-58E84996499B}" type="parTrans" cxnId="{D4B83647-2308-4FC9-B91B-5A2F31211830}">
      <dgm:prSet/>
      <dgm:spPr/>
      <dgm:t>
        <a:bodyPr/>
        <a:lstStyle/>
        <a:p>
          <a:endParaRPr lang="en-US"/>
        </a:p>
      </dgm:t>
    </dgm:pt>
    <dgm:pt modelId="{3D795F1F-6567-4278-A35B-D5832701C6BB}" type="sibTrans" cxnId="{D4B83647-2308-4FC9-B91B-5A2F31211830}">
      <dgm:prSet/>
      <dgm:spPr/>
      <dgm:t>
        <a:bodyPr/>
        <a:lstStyle/>
        <a:p>
          <a:endParaRPr lang="en-US"/>
        </a:p>
      </dgm:t>
    </dgm:pt>
    <dgm:pt modelId="{DE68AB4D-CDDE-45E7-8E82-E57136D1BD51}" type="pres">
      <dgm:prSet presAssocID="{1FF1720B-6542-43F3-897D-BB979B31A644}" presName="Name0" presStyleCnt="0">
        <dgm:presLayoutVars>
          <dgm:chMax val="5"/>
          <dgm:chPref val="5"/>
          <dgm:dir/>
          <dgm:animLvl val="lvl"/>
        </dgm:presLayoutVars>
      </dgm:prSet>
      <dgm:spPr/>
      <dgm:t>
        <a:bodyPr/>
        <a:lstStyle/>
        <a:p>
          <a:endParaRPr lang="en-US"/>
        </a:p>
      </dgm:t>
    </dgm:pt>
    <dgm:pt modelId="{BAACC370-659E-4C31-ADC3-F8F5E1CBD3E0}" type="pres">
      <dgm:prSet presAssocID="{0871C2C1-7D71-4BB8-B7C3-2FCD5DE44DA7}" presName="parentText1" presStyleLbl="node1" presStyleIdx="0" presStyleCnt="3">
        <dgm:presLayoutVars>
          <dgm:chMax/>
          <dgm:chPref val="3"/>
          <dgm:bulletEnabled val="1"/>
        </dgm:presLayoutVars>
      </dgm:prSet>
      <dgm:spPr/>
      <dgm:t>
        <a:bodyPr/>
        <a:lstStyle/>
        <a:p>
          <a:endParaRPr lang="en-US"/>
        </a:p>
      </dgm:t>
    </dgm:pt>
    <dgm:pt modelId="{FBB64173-857C-455B-B1DB-F836266013A4}" type="pres">
      <dgm:prSet presAssocID="{0871C2C1-7D71-4BB8-B7C3-2FCD5DE44DA7}" presName="childText1" presStyleLbl="solidAlignAcc1" presStyleIdx="0" presStyleCnt="3">
        <dgm:presLayoutVars>
          <dgm:chMax val="0"/>
          <dgm:chPref val="0"/>
          <dgm:bulletEnabled val="1"/>
        </dgm:presLayoutVars>
      </dgm:prSet>
      <dgm:spPr/>
      <dgm:t>
        <a:bodyPr/>
        <a:lstStyle/>
        <a:p>
          <a:endParaRPr lang="en-US"/>
        </a:p>
      </dgm:t>
    </dgm:pt>
    <dgm:pt modelId="{336F4CB1-41BB-462E-A6FA-B01395DE8327}" type="pres">
      <dgm:prSet presAssocID="{CA22CAB2-B210-4BE5-B47D-4745988FC89E}" presName="parentText2" presStyleLbl="node1" presStyleIdx="1" presStyleCnt="3">
        <dgm:presLayoutVars>
          <dgm:chMax/>
          <dgm:chPref val="3"/>
          <dgm:bulletEnabled val="1"/>
        </dgm:presLayoutVars>
      </dgm:prSet>
      <dgm:spPr/>
      <dgm:t>
        <a:bodyPr/>
        <a:lstStyle/>
        <a:p>
          <a:endParaRPr lang="en-US"/>
        </a:p>
      </dgm:t>
    </dgm:pt>
    <dgm:pt modelId="{B3F1B992-AF46-4595-909D-32DA5DD74EAE}" type="pres">
      <dgm:prSet presAssocID="{CA22CAB2-B210-4BE5-B47D-4745988FC89E}" presName="childText2" presStyleLbl="solidAlignAcc1" presStyleIdx="1" presStyleCnt="3">
        <dgm:presLayoutVars>
          <dgm:chMax val="0"/>
          <dgm:chPref val="0"/>
          <dgm:bulletEnabled val="1"/>
        </dgm:presLayoutVars>
      </dgm:prSet>
      <dgm:spPr/>
      <dgm:t>
        <a:bodyPr/>
        <a:lstStyle/>
        <a:p>
          <a:endParaRPr lang="en-US"/>
        </a:p>
      </dgm:t>
    </dgm:pt>
    <dgm:pt modelId="{7B495282-C629-46F4-B5D7-A0CA5A2583A1}" type="pres">
      <dgm:prSet presAssocID="{A8F2F4AB-13C7-4BE4-B151-0B700B2926F3}" presName="parentText3" presStyleLbl="node1" presStyleIdx="2" presStyleCnt="3">
        <dgm:presLayoutVars>
          <dgm:chMax/>
          <dgm:chPref val="3"/>
          <dgm:bulletEnabled val="1"/>
        </dgm:presLayoutVars>
      </dgm:prSet>
      <dgm:spPr/>
      <dgm:t>
        <a:bodyPr/>
        <a:lstStyle/>
        <a:p>
          <a:endParaRPr lang="en-US"/>
        </a:p>
      </dgm:t>
    </dgm:pt>
    <dgm:pt modelId="{7A430F28-A007-42A8-83F2-DAB2F865CA9B}" type="pres">
      <dgm:prSet presAssocID="{A8F2F4AB-13C7-4BE4-B151-0B700B2926F3}" presName="childText3" presStyleLbl="solidAlignAcc1" presStyleIdx="2" presStyleCnt="3">
        <dgm:presLayoutVars>
          <dgm:chMax val="0"/>
          <dgm:chPref val="0"/>
          <dgm:bulletEnabled val="1"/>
        </dgm:presLayoutVars>
      </dgm:prSet>
      <dgm:spPr/>
      <dgm:t>
        <a:bodyPr/>
        <a:lstStyle/>
        <a:p>
          <a:endParaRPr lang="en-US"/>
        </a:p>
      </dgm:t>
    </dgm:pt>
  </dgm:ptLst>
  <dgm:cxnLst>
    <dgm:cxn modelId="{B720883C-253C-426E-8B4C-A8C74EB6BC22}" srcId="{0871C2C1-7D71-4BB8-B7C3-2FCD5DE44DA7}" destId="{B2134442-83CF-492C-AAB7-A0C11933753E}" srcOrd="0" destOrd="0" parTransId="{5083A4FF-3F76-473C-9EBF-061EC19EDA6D}" sibTransId="{BD7D1043-EB0B-463A-AD22-0C1DB0319F90}"/>
    <dgm:cxn modelId="{F19BE42F-FAA8-466D-868C-E99806994EDA}" srcId="{1FF1720B-6542-43F3-897D-BB979B31A644}" destId="{0871C2C1-7D71-4BB8-B7C3-2FCD5DE44DA7}" srcOrd="0" destOrd="0" parTransId="{55B197CE-9DD7-42F4-A2B5-EC8CC8E7D7ED}" sibTransId="{72E21281-7FCC-4E15-ADB9-91E786554E17}"/>
    <dgm:cxn modelId="{1759E2CA-6FCF-4CDC-A665-139586D015BE}" type="presOf" srcId="{1FF1720B-6542-43F3-897D-BB979B31A644}" destId="{DE68AB4D-CDDE-45E7-8E82-E57136D1BD51}" srcOrd="0" destOrd="0" presId="urn:microsoft.com/office/officeart/2009/3/layout/IncreasingArrowsProcess"/>
    <dgm:cxn modelId="{6E46D584-EC74-44A8-9B90-E76D367DA13A}" type="presOf" srcId="{0871C2C1-7D71-4BB8-B7C3-2FCD5DE44DA7}" destId="{BAACC370-659E-4C31-ADC3-F8F5E1CBD3E0}" srcOrd="0" destOrd="0" presId="urn:microsoft.com/office/officeart/2009/3/layout/IncreasingArrowsProcess"/>
    <dgm:cxn modelId="{CE3A16E0-4FD7-4F9E-A3AD-27BF71927162}" type="presOf" srcId="{6759BB29-00A0-427D-B96A-2D5B059B00EE}" destId="{B3F1B992-AF46-4595-909D-32DA5DD74EAE}" srcOrd="0" destOrd="0" presId="urn:microsoft.com/office/officeart/2009/3/layout/IncreasingArrowsProcess"/>
    <dgm:cxn modelId="{B6DA97D7-4946-4173-90B2-354A01F43233}" srcId="{1FF1720B-6542-43F3-897D-BB979B31A644}" destId="{A8F2F4AB-13C7-4BE4-B151-0B700B2926F3}" srcOrd="2" destOrd="0" parTransId="{B0776BCF-BB4D-4E19-B1CB-6FDB1EC96F5B}" sibTransId="{EC114CFE-C3C6-4674-8F19-4EF51D7E1D9E}"/>
    <dgm:cxn modelId="{B0436399-ED3B-48AC-B4F8-0B98E8898279}" type="presOf" srcId="{CA22CAB2-B210-4BE5-B47D-4745988FC89E}" destId="{336F4CB1-41BB-462E-A6FA-B01395DE8327}" srcOrd="0" destOrd="0" presId="urn:microsoft.com/office/officeart/2009/3/layout/IncreasingArrowsProcess"/>
    <dgm:cxn modelId="{C6AAB5D4-A9F3-408D-9CA2-6C85D5660250}" srcId="{CA22CAB2-B210-4BE5-B47D-4745988FC89E}" destId="{6759BB29-00A0-427D-B96A-2D5B059B00EE}" srcOrd="0" destOrd="0" parTransId="{A4079DEE-3E1E-4F22-A20E-C395489971E3}" sibTransId="{B7DF1D3B-FCE5-40CA-B458-DD7EAF3F74C1}"/>
    <dgm:cxn modelId="{CF5C3904-944A-4E09-87D9-B29549F8FA3E}" srcId="{1FF1720B-6542-43F3-897D-BB979B31A644}" destId="{CA22CAB2-B210-4BE5-B47D-4745988FC89E}" srcOrd="1" destOrd="0" parTransId="{22BBA795-EBBD-47EA-9744-D180D11722AF}" sibTransId="{19784E9D-AE6B-425B-9B8F-1A5BE32F3D28}"/>
    <dgm:cxn modelId="{D4B83647-2308-4FC9-B91B-5A2F31211830}" srcId="{A8F2F4AB-13C7-4BE4-B151-0B700B2926F3}" destId="{16166A6A-B7CE-4E55-B118-5DDECF40ECCF}" srcOrd="0" destOrd="0" parTransId="{10A47E36-BFB2-43A2-9CD8-58E84996499B}" sibTransId="{3D795F1F-6567-4278-A35B-D5832701C6BB}"/>
    <dgm:cxn modelId="{BF879C2E-7024-48DE-B5D6-ECE36EEB1F34}" type="presOf" srcId="{16166A6A-B7CE-4E55-B118-5DDECF40ECCF}" destId="{7A430F28-A007-42A8-83F2-DAB2F865CA9B}" srcOrd="0" destOrd="0" presId="urn:microsoft.com/office/officeart/2009/3/layout/IncreasingArrowsProcess"/>
    <dgm:cxn modelId="{4CA99C19-6D72-4A01-BF29-EF729947806F}" type="presOf" srcId="{A8F2F4AB-13C7-4BE4-B151-0B700B2926F3}" destId="{7B495282-C629-46F4-B5D7-A0CA5A2583A1}" srcOrd="0" destOrd="0" presId="urn:microsoft.com/office/officeart/2009/3/layout/IncreasingArrowsProcess"/>
    <dgm:cxn modelId="{1CB3DF27-207C-4A63-B742-A8422ED528AB}" type="presOf" srcId="{B2134442-83CF-492C-AAB7-A0C11933753E}" destId="{FBB64173-857C-455B-B1DB-F836266013A4}" srcOrd="0" destOrd="0" presId="urn:microsoft.com/office/officeart/2009/3/layout/IncreasingArrowsProcess"/>
    <dgm:cxn modelId="{8DAABE43-25F4-4B6D-8658-C07CAB33AFEB}" type="presParOf" srcId="{DE68AB4D-CDDE-45E7-8E82-E57136D1BD51}" destId="{BAACC370-659E-4C31-ADC3-F8F5E1CBD3E0}" srcOrd="0" destOrd="0" presId="urn:microsoft.com/office/officeart/2009/3/layout/IncreasingArrowsProcess"/>
    <dgm:cxn modelId="{2EC2D994-06E1-420F-9595-D920286ED760}" type="presParOf" srcId="{DE68AB4D-CDDE-45E7-8E82-E57136D1BD51}" destId="{FBB64173-857C-455B-B1DB-F836266013A4}" srcOrd="1" destOrd="0" presId="urn:microsoft.com/office/officeart/2009/3/layout/IncreasingArrowsProcess"/>
    <dgm:cxn modelId="{157D3F8C-47C8-4E5B-BC3E-87AF2289DD9F}" type="presParOf" srcId="{DE68AB4D-CDDE-45E7-8E82-E57136D1BD51}" destId="{336F4CB1-41BB-462E-A6FA-B01395DE8327}" srcOrd="2" destOrd="0" presId="urn:microsoft.com/office/officeart/2009/3/layout/IncreasingArrowsProcess"/>
    <dgm:cxn modelId="{FB87B612-4A31-4C1C-B296-F81BA9A061F0}" type="presParOf" srcId="{DE68AB4D-CDDE-45E7-8E82-E57136D1BD51}" destId="{B3F1B992-AF46-4595-909D-32DA5DD74EAE}" srcOrd="3" destOrd="0" presId="urn:microsoft.com/office/officeart/2009/3/layout/IncreasingArrowsProcess"/>
    <dgm:cxn modelId="{6575BB3E-AEC8-485A-BAC1-4CFD34CB2248}" type="presParOf" srcId="{DE68AB4D-CDDE-45E7-8E82-E57136D1BD51}" destId="{7B495282-C629-46F4-B5D7-A0CA5A2583A1}" srcOrd="4" destOrd="0" presId="urn:microsoft.com/office/officeart/2009/3/layout/IncreasingArrowsProcess"/>
    <dgm:cxn modelId="{44008BE0-35AE-41B3-BBA4-32749D881C0A}" type="presParOf" srcId="{DE68AB4D-CDDE-45E7-8E82-E57136D1BD51}" destId="{7A430F28-A007-42A8-83F2-DAB2F865CA9B}"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5C27B5-CA14-43B5-AB56-A4285AFD575E}"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n-US"/>
        </a:p>
      </dgm:t>
    </dgm:pt>
    <dgm:pt modelId="{85E99741-8024-4719-96D5-3361C05738AF}">
      <dgm:prSet phldrT="[Text]" custT="1"/>
      <dgm:spPr/>
      <dgm:t>
        <a:bodyPr/>
        <a:lstStyle/>
        <a:p>
          <a:pPr algn="ctr"/>
          <a:r>
            <a:rPr lang="en-US" sz="2000" dirty="0" smtClean="0"/>
            <a:t>Sentinel-2</a:t>
          </a:r>
          <a:endParaRPr lang="en-US" sz="2000" dirty="0"/>
        </a:p>
      </dgm:t>
    </dgm:pt>
    <dgm:pt modelId="{9C8F1581-928A-4CA1-91E4-EF97B507597A}" type="parTrans" cxnId="{705A3B30-5356-461A-8B3A-83EB26517F1D}">
      <dgm:prSet/>
      <dgm:spPr/>
      <dgm:t>
        <a:bodyPr/>
        <a:lstStyle/>
        <a:p>
          <a:endParaRPr lang="en-US"/>
        </a:p>
      </dgm:t>
    </dgm:pt>
    <dgm:pt modelId="{08D93ABD-7B7F-4E59-BE79-78815CE2DF19}" type="sibTrans" cxnId="{705A3B30-5356-461A-8B3A-83EB26517F1D}">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B98A09B6-FA0D-44F5-9A5C-F52BB49BCCCF}">
      <dgm:prSet phldrT="[Text]" custT="1"/>
      <dgm:spPr/>
      <dgm:t>
        <a:bodyPr/>
        <a:lstStyle/>
        <a:p>
          <a:pPr algn="ctr"/>
          <a:r>
            <a:rPr lang="en-US" sz="2000" dirty="0" smtClean="0"/>
            <a:t>Landsat 8</a:t>
          </a:r>
          <a:endParaRPr lang="en-US" sz="2000" dirty="0"/>
        </a:p>
      </dgm:t>
    </dgm:pt>
    <dgm:pt modelId="{8F3602E1-9305-4AB0-9FBB-E38057B7025F}" type="parTrans" cxnId="{CF270CA0-F261-44A8-9183-8AD4E4D559C8}">
      <dgm:prSet/>
      <dgm:spPr/>
      <dgm:t>
        <a:bodyPr/>
        <a:lstStyle/>
        <a:p>
          <a:endParaRPr lang="en-US"/>
        </a:p>
      </dgm:t>
    </dgm:pt>
    <dgm:pt modelId="{C4BD6C53-2421-428D-8C1B-2FBC2AB45558}" type="sibTrans" cxnId="{CF270CA0-F261-44A8-9183-8AD4E4D559C8}">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D300ECA0-29EF-4EC0-9700-26915600E5B6}" type="pres">
      <dgm:prSet presAssocID="{6C5C27B5-CA14-43B5-AB56-A4285AFD575E}" presName="Name0" presStyleCnt="0">
        <dgm:presLayoutVars>
          <dgm:chMax val="7"/>
          <dgm:chPref val="7"/>
          <dgm:dir/>
        </dgm:presLayoutVars>
      </dgm:prSet>
      <dgm:spPr/>
      <dgm:t>
        <a:bodyPr/>
        <a:lstStyle/>
        <a:p>
          <a:endParaRPr lang="en-US"/>
        </a:p>
      </dgm:t>
    </dgm:pt>
    <dgm:pt modelId="{45C2B5AF-0638-400A-A9D3-7239F436126E}" type="pres">
      <dgm:prSet presAssocID="{6C5C27B5-CA14-43B5-AB56-A4285AFD575E}" presName="dot1" presStyleLbl="alignNode1" presStyleIdx="0" presStyleCnt="10"/>
      <dgm:spPr/>
    </dgm:pt>
    <dgm:pt modelId="{6671EAD8-DF68-4344-809D-29B99F2AE29E}" type="pres">
      <dgm:prSet presAssocID="{6C5C27B5-CA14-43B5-AB56-A4285AFD575E}" presName="dot2" presStyleLbl="alignNode1" presStyleIdx="1" presStyleCnt="10"/>
      <dgm:spPr/>
    </dgm:pt>
    <dgm:pt modelId="{B4E96A3E-8BC2-4E93-BB3C-E57CECF69E1A}" type="pres">
      <dgm:prSet presAssocID="{6C5C27B5-CA14-43B5-AB56-A4285AFD575E}" presName="dot3" presStyleLbl="alignNode1" presStyleIdx="2" presStyleCnt="10"/>
      <dgm:spPr/>
    </dgm:pt>
    <dgm:pt modelId="{B8628892-626F-458A-92C8-562DB44A8780}" type="pres">
      <dgm:prSet presAssocID="{6C5C27B5-CA14-43B5-AB56-A4285AFD575E}" presName="dotArrow1" presStyleLbl="alignNode1" presStyleIdx="3" presStyleCnt="10"/>
      <dgm:spPr/>
    </dgm:pt>
    <dgm:pt modelId="{11D65DBA-1D10-42F4-8867-E78E69FC4980}" type="pres">
      <dgm:prSet presAssocID="{6C5C27B5-CA14-43B5-AB56-A4285AFD575E}" presName="dotArrow2" presStyleLbl="alignNode1" presStyleIdx="4" presStyleCnt="10"/>
      <dgm:spPr/>
    </dgm:pt>
    <dgm:pt modelId="{CEC87F68-3315-40A5-A646-10B1F9F385A5}" type="pres">
      <dgm:prSet presAssocID="{6C5C27B5-CA14-43B5-AB56-A4285AFD575E}" presName="dotArrow3" presStyleLbl="alignNode1" presStyleIdx="5" presStyleCnt="10"/>
      <dgm:spPr/>
    </dgm:pt>
    <dgm:pt modelId="{C5A3C8AF-9812-4E48-9D28-9DC5485FC059}" type="pres">
      <dgm:prSet presAssocID="{6C5C27B5-CA14-43B5-AB56-A4285AFD575E}" presName="dotArrow4" presStyleLbl="alignNode1" presStyleIdx="6" presStyleCnt="10"/>
      <dgm:spPr/>
    </dgm:pt>
    <dgm:pt modelId="{FE8C161B-048F-46ED-836E-FC0BADD42ABB}" type="pres">
      <dgm:prSet presAssocID="{6C5C27B5-CA14-43B5-AB56-A4285AFD575E}" presName="dotArrow5" presStyleLbl="alignNode1" presStyleIdx="7" presStyleCnt="10"/>
      <dgm:spPr/>
    </dgm:pt>
    <dgm:pt modelId="{6CBD64E1-47C4-4220-BC25-BCB6239598D8}" type="pres">
      <dgm:prSet presAssocID="{6C5C27B5-CA14-43B5-AB56-A4285AFD575E}" presName="dotArrow6" presStyleLbl="alignNode1" presStyleIdx="8" presStyleCnt="10"/>
      <dgm:spPr/>
    </dgm:pt>
    <dgm:pt modelId="{A5928490-B89E-4C53-8D83-AC46E8AAAF9E}" type="pres">
      <dgm:prSet presAssocID="{6C5C27B5-CA14-43B5-AB56-A4285AFD575E}" presName="dotArrow7" presStyleLbl="alignNode1" presStyleIdx="9" presStyleCnt="10"/>
      <dgm:spPr/>
    </dgm:pt>
    <dgm:pt modelId="{73BF2AB7-58DB-4946-B7BD-925A22F75B24}" type="pres">
      <dgm:prSet presAssocID="{85E99741-8024-4719-96D5-3361C05738AF}" presName="parTx1" presStyleLbl="node1" presStyleIdx="0" presStyleCnt="2"/>
      <dgm:spPr/>
      <dgm:t>
        <a:bodyPr/>
        <a:lstStyle/>
        <a:p>
          <a:endParaRPr lang="en-US"/>
        </a:p>
      </dgm:t>
    </dgm:pt>
    <dgm:pt modelId="{D3FF9317-7C96-4909-9BDA-DA5D911C367E}" type="pres">
      <dgm:prSet presAssocID="{08D93ABD-7B7F-4E59-BE79-78815CE2DF19}" presName="picture1" presStyleCnt="0"/>
      <dgm:spPr/>
    </dgm:pt>
    <dgm:pt modelId="{F667756B-6A3C-4FFC-8B65-964A9C9F059B}" type="pres">
      <dgm:prSet presAssocID="{08D93ABD-7B7F-4E59-BE79-78815CE2DF19}" presName="imageRepeatNode" presStyleLbl="fgImgPlace1" presStyleIdx="0" presStyleCnt="2" custScaleX="100039" custScaleY="100046" custLinFactNeighborX="0"/>
      <dgm:spPr/>
      <dgm:t>
        <a:bodyPr/>
        <a:lstStyle/>
        <a:p>
          <a:endParaRPr lang="en-US"/>
        </a:p>
      </dgm:t>
    </dgm:pt>
    <dgm:pt modelId="{7D969403-A4A4-4CC2-86CE-EAB750F63656}" type="pres">
      <dgm:prSet presAssocID="{B98A09B6-FA0D-44F5-9A5C-F52BB49BCCCF}" presName="parTx2" presStyleLbl="node1" presStyleIdx="1" presStyleCnt="2"/>
      <dgm:spPr/>
      <dgm:t>
        <a:bodyPr/>
        <a:lstStyle/>
        <a:p>
          <a:endParaRPr lang="en-US"/>
        </a:p>
      </dgm:t>
    </dgm:pt>
    <dgm:pt modelId="{941E8E85-42BB-484C-B595-6D8D747AA060}" type="pres">
      <dgm:prSet presAssocID="{C4BD6C53-2421-428D-8C1B-2FBC2AB45558}" presName="picture2" presStyleCnt="0"/>
      <dgm:spPr/>
    </dgm:pt>
    <dgm:pt modelId="{28D081E6-6D21-49F1-83A6-7A3088EECF5C}" type="pres">
      <dgm:prSet presAssocID="{C4BD6C53-2421-428D-8C1B-2FBC2AB45558}" presName="imageRepeatNode" presStyleLbl="fgImgPlace1" presStyleIdx="1" presStyleCnt="2"/>
      <dgm:spPr/>
      <dgm:t>
        <a:bodyPr/>
        <a:lstStyle/>
        <a:p>
          <a:endParaRPr lang="en-US"/>
        </a:p>
      </dgm:t>
    </dgm:pt>
  </dgm:ptLst>
  <dgm:cxnLst>
    <dgm:cxn modelId="{CF270CA0-F261-44A8-9183-8AD4E4D559C8}" srcId="{6C5C27B5-CA14-43B5-AB56-A4285AFD575E}" destId="{B98A09B6-FA0D-44F5-9A5C-F52BB49BCCCF}" srcOrd="1" destOrd="0" parTransId="{8F3602E1-9305-4AB0-9FBB-E38057B7025F}" sibTransId="{C4BD6C53-2421-428D-8C1B-2FBC2AB45558}"/>
    <dgm:cxn modelId="{AA4274BB-4763-4DD7-A0B3-F4C1AA1F5DA9}" type="presOf" srcId="{08D93ABD-7B7F-4E59-BE79-78815CE2DF19}" destId="{F667756B-6A3C-4FFC-8B65-964A9C9F059B}" srcOrd="0" destOrd="0" presId="urn:microsoft.com/office/officeart/2008/layout/AscendingPictureAccentProcess"/>
    <dgm:cxn modelId="{C5C55147-738A-45CB-9979-2A580160AFCB}" type="presOf" srcId="{B98A09B6-FA0D-44F5-9A5C-F52BB49BCCCF}" destId="{7D969403-A4A4-4CC2-86CE-EAB750F63656}" srcOrd="0" destOrd="0" presId="urn:microsoft.com/office/officeart/2008/layout/AscendingPictureAccentProcess"/>
    <dgm:cxn modelId="{01300191-4234-4902-8D97-AB55266D7C5D}" type="presOf" srcId="{6C5C27B5-CA14-43B5-AB56-A4285AFD575E}" destId="{D300ECA0-29EF-4EC0-9700-26915600E5B6}" srcOrd="0" destOrd="0" presId="urn:microsoft.com/office/officeart/2008/layout/AscendingPictureAccentProcess"/>
    <dgm:cxn modelId="{8864A260-4CDF-4C03-BDB9-570F11CE0222}" type="presOf" srcId="{C4BD6C53-2421-428D-8C1B-2FBC2AB45558}" destId="{28D081E6-6D21-49F1-83A6-7A3088EECF5C}" srcOrd="0" destOrd="0" presId="urn:microsoft.com/office/officeart/2008/layout/AscendingPictureAccentProcess"/>
    <dgm:cxn modelId="{F53DA7EA-C5D5-4F2B-B449-CCDEAF936FEF}" type="presOf" srcId="{85E99741-8024-4719-96D5-3361C05738AF}" destId="{73BF2AB7-58DB-4946-B7BD-925A22F75B24}" srcOrd="0" destOrd="0" presId="urn:microsoft.com/office/officeart/2008/layout/AscendingPictureAccentProcess"/>
    <dgm:cxn modelId="{705A3B30-5356-461A-8B3A-83EB26517F1D}" srcId="{6C5C27B5-CA14-43B5-AB56-A4285AFD575E}" destId="{85E99741-8024-4719-96D5-3361C05738AF}" srcOrd="0" destOrd="0" parTransId="{9C8F1581-928A-4CA1-91E4-EF97B507597A}" sibTransId="{08D93ABD-7B7F-4E59-BE79-78815CE2DF19}"/>
    <dgm:cxn modelId="{D739E3A7-702E-4C78-A619-A597315D3D5D}" type="presParOf" srcId="{D300ECA0-29EF-4EC0-9700-26915600E5B6}" destId="{45C2B5AF-0638-400A-A9D3-7239F436126E}" srcOrd="0" destOrd="0" presId="urn:microsoft.com/office/officeart/2008/layout/AscendingPictureAccentProcess"/>
    <dgm:cxn modelId="{2E3CE29A-7890-4155-AB9A-C2394F040A1B}" type="presParOf" srcId="{D300ECA0-29EF-4EC0-9700-26915600E5B6}" destId="{6671EAD8-DF68-4344-809D-29B99F2AE29E}" srcOrd="1" destOrd="0" presId="urn:microsoft.com/office/officeart/2008/layout/AscendingPictureAccentProcess"/>
    <dgm:cxn modelId="{CF6F3BA1-F2B0-4400-B3F2-2B348C55ECF7}" type="presParOf" srcId="{D300ECA0-29EF-4EC0-9700-26915600E5B6}" destId="{B4E96A3E-8BC2-4E93-BB3C-E57CECF69E1A}" srcOrd="2" destOrd="0" presId="urn:microsoft.com/office/officeart/2008/layout/AscendingPictureAccentProcess"/>
    <dgm:cxn modelId="{F06BF101-6C8E-40D2-988E-76A1D6A29999}" type="presParOf" srcId="{D300ECA0-29EF-4EC0-9700-26915600E5B6}" destId="{B8628892-626F-458A-92C8-562DB44A8780}" srcOrd="3" destOrd="0" presId="urn:microsoft.com/office/officeart/2008/layout/AscendingPictureAccentProcess"/>
    <dgm:cxn modelId="{0FD11D06-BFD7-4737-B1ED-1EE901C7B4A3}" type="presParOf" srcId="{D300ECA0-29EF-4EC0-9700-26915600E5B6}" destId="{11D65DBA-1D10-42F4-8867-E78E69FC4980}" srcOrd="4" destOrd="0" presId="urn:microsoft.com/office/officeart/2008/layout/AscendingPictureAccentProcess"/>
    <dgm:cxn modelId="{91E9346D-1745-4EF9-804E-C76B5A0FB20B}" type="presParOf" srcId="{D300ECA0-29EF-4EC0-9700-26915600E5B6}" destId="{CEC87F68-3315-40A5-A646-10B1F9F385A5}" srcOrd="5" destOrd="0" presId="urn:microsoft.com/office/officeart/2008/layout/AscendingPictureAccentProcess"/>
    <dgm:cxn modelId="{FFD1F888-F91A-4409-9745-2A9BBB48C94C}" type="presParOf" srcId="{D300ECA0-29EF-4EC0-9700-26915600E5B6}" destId="{C5A3C8AF-9812-4E48-9D28-9DC5485FC059}" srcOrd="6" destOrd="0" presId="urn:microsoft.com/office/officeart/2008/layout/AscendingPictureAccentProcess"/>
    <dgm:cxn modelId="{8747DBA9-BA3D-4717-88FE-23071BC6246F}" type="presParOf" srcId="{D300ECA0-29EF-4EC0-9700-26915600E5B6}" destId="{FE8C161B-048F-46ED-836E-FC0BADD42ABB}" srcOrd="7" destOrd="0" presId="urn:microsoft.com/office/officeart/2008/layout/AscendingPictureAccentProcess"/>
    <dgm:cxn modelId="{8DACA8F1-0AA0-46EB-AC1D-6B0607EC68B6}" type="presParOf" srcId="{D300ECA0-29EF-4EC0-9700-26915600E5B6}" destId="{6CBD64E1-47C4-4220-BC25-BCB6239598D8}" srcOrd="8" destOrd="0" presId="urn:microsoft.com/office/officeart/2008/layout/AscendingPictureAccentProcess"/>
    <dgm:cxn modelId="{FE7D4D89-05DD-49E3-AE08-B7B853EC6F59}" type="presParOf" srcId="{D300ECA0-29EF-4EC0-9700-26915600E5B6}" destId="{A5928490-B89E-4C53-8D83-AC46E8AAAF9E}" srcOrd="9" destOrd="0" presId="urn:microsoft.com/office/officeart/2008/layout/AscendingPictureAccentProcess"/>
    <dgm:cxn modelId="{691C7E39-1F60-4A13-A154-ED0486B209D1}" type="presParOf" srcId="{D300ECA0-29EF-4EC0-9700-26915600E5B6}" destId="{73BF2AB7-58DB-4946-B7BD-925A22F75B24}" srcOrd="10" destOrd="0" presId="urn:microsoft.com/office/officeart/2008/layout/AscendingPictureAccentProcess"/>
    <dgm:cxn modelId="{768DAEC9-2C02-4578-BB88-ABA13249A38E}" type="presParOf" srcId="{D300ECA0-29EF-4EC0-9700-26915600E5B6}" destId="{D3FF9317-7C96-4909-9BDA-DA5D911C367E}" srcOrd="11" destOrd="0" presId="urn:microsoft.com/office/officeart/2008/layout/AscendingPictureAccentProcess"/>
    <dgm:cxn modelId="{D46A0211-5264-4AD7-8FEA-7B63B49B80DA}" type="presParOf" srcId="{D3FF9317-7C96-4909-9BDA-DA5D911C367E}" destId="{F667756B-6A3C-4FFC-8B65-964A9C9F059B}" srcOrd="0" destOrd="0" presId="urn:microsoft.com/office/officeart/2008/layout/AscendingPictureAccentProcess"/>
    <dgm:cxn modelId="{977C4C34-1511-4D95-9073-C70CA8C2D910}" type="presParOf" srcId="{D300ECA0-29EF-4EC0-9700-26915600E5B6}" destId="{7D969403-A4A4-4CC2-86CE-EAB750F63656}" srcOrd="12" destOrd="0" presId="urn:microsoft.com/office/officeart/2008/layout/AscendingPictureAccentProcess"/>
    <dgm:cxn modelId="{09F73543-B935-4D59-8CC7-74BE5927FA5C}" type="presParOf" srcId="{D300ECA0-29EF-4EC0-9700-26915600E5B6}" destId="{941E8E85-42BB-484C-B595-6D8D747AA060}" srcOrd="13" destOrd="0" presId="urn:microsoft.com/office/officeart/2008/layout/AscendingPictureAccentProcess"/>
    <dgm:cxn modelId="{F4775875-D2AA-4453-AA9A-90726EDF7560}" type="presParOf" srcId="{941E8E85-42BB-484C-B595-6D8D747AA060}" destId="{28D081E6-6D21-49F1-83A6-7A3088EECF5C}"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CC370-659E-4C31-ADC3-F8F5E1CBD3E0}">
      <dsp:nvSpPr>
        <dsp:cNvPr id="0" name=""/>
        <dsp:cNvSpPr/>
      </dsp:nvSpPr>
      <dsp:spPr>
        <a:xfrm>
          <a:off x="0" y="638786"/>
          <a:ext cx="7924800" cy="115415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3222" numCol="1" spcCol="1270" anchor="ctr" anchorCtr="0">
          <a:noAutofit/>
        </a:bodyPr>
        <a:lstStyle/>
        <a:p>
          <a:pPr lvl="0" algn="l" defTabSz="977900">
            <a:lnSpc>
              <a:spcPct val="90000"/>
            </a:lnSpc>
            <a:spcBef>
              <a:spcPct val="0"/>
            </a:spcBef>
            <a:spcAft>
              <a:spcPct val="35000"/>
            </a:spcAft>
          </a:pPr>
          <a:r>
            <a:rPr lang="en-US" sz="2200" b="1" kern="1200" dirty="0" smtClean="0"/>
            <a:t>Data Download</a:t>
          </a:r>
          <a:endParaRPr lang="en-US" sz="2200" b="1" kern="1200" dirty="0"/>
        </a:p>
      </dsp:txBody>
      <dsp:txXfrm>
        <a:off x="0" y="927324"/>
        <a:ext cx="7636262" cy="577076"/>
      </dsp:txXfrm>
    </dsp:sp>
    <dsp:sp modelId="{FBB64173-857C-455B-B1DB-F836266013A4}">
      <dsp:nvSpPr>
        <dsp:cNvPr id="0" name=""/>
        <dsp:cNvSpPr/>
      </dsp:nvSpPr>
      <dsp:spPr>
        <a:xfrm>
          <a:off x="0" y="1528805"/>
          <a:ext cx="2440838" cy="22233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t>Dnppy</a:t>
          </a:r>
          <a:r>
            <a:rPr lang="en-US" sz="2000" kern="1200" dirty="0" smtClean="0"/>
            <a:t> python package to download Landsat 8 </a:t>
          </a:r>
          <a:endParaRPr lang="en-US" sz="2000" kern="1200" dirty="0"/>
        </a:p>
      </dsp:txBody>
      <dsp:txXfrm>
        <a:off x="0" y="1528805"/>
        <a:ext cx="2440838" cy="2223323"/>
      </dsp:txXfrm>
    </dsp:sp>
    <dsp:sp modelId="{336F4CB1-41BB-462E-A6FA-B01395DE8327}">
      <dsp:nvSpPr>
        <dsp:cNvPr id="0" name=""/>
        <dsp:cNvSpPr/>
      </dsp:nvSpPr>
      <dsp:spPr>
        <a:xfrm>
          <a:off x="2440838" y="1023504"/>
          <a:ext cx="5483961" cy="115415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3222" numCol="1" spcCol="1270" anchor="ctr" anchorCtr="0">
          <a:noAutofit/>
        </a:bodyPr>
        <a:lstStyle/>
        <a:p>
          <a:pPr lvl="0" algn="l" defTabSz="977900">
            <a:lnSpc>
              <a:spcPct val="90000"/>
            </a:lnSpc>
            <a:spcBef>
              <a:spcPct val="0"/>
            </a:spcBef>
            <a:spcAft>
              <a:spcPct val="35000"/>
            </a:spcAft>
          </a:pPr>
          <a:r>
            <a:rPr lang="en-US" sz="2200" b="1" kern="1200" dirty="0" smtClean="0"/>
            <a:t>Data Processing</a:t>
          </a:r>
          <a:endParaRPr lang="en-US" sz="2200" b="1" kern="1200" dirty="0"/>
        </a:p>
      </dsp:txBody>
      <dsp:txXfrm>
        <a:off x="2440838" y="1312042"/>
        <a:ext cx="5195423" cy="577076"/>
      </dsp:txXfrm>
    </dsp:sp>
    <dsp:sp modelId="{B3F1B992-AF46-4595-909D-32DA5DD74EAE}">
      <dsp:nvSpPr>
        <dsp:cNvPr id="0" name=""/>
        <dsp:cNvSpPr/>
      </dsp:nvSpPr>
      <dsp:spPr>
        <a:xfrm>
          <a:off x="2440838" y="1913522"/>
          <a:ext cx="2440838" cy="22233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t>ArcPy</a:t>
          </a:r>
          <a:r>
            <a:rPr lang="en-US" sz="2000" kern="1200" dirty="0" smtClean="0"/>
            <a:t> module to apply MNDWI methodology</a:t>
          </a:r>
          <a:endParaRPr lang="en-US" sz="2000" kern="1200" dirty="0"/>
        </a:p>
      </dsp:txBody>
      <dsp:txXfrm>
        <a:off x="2440838" y="1913522"/>
        <a:ext cx="2440838" cy="2223323"/>
      </dsp:txXfrm>
    </dsp:sp>
    <dsp:sp modelId="{7B495282-C629-46F4-B5D7-A0CA5A2583A1}">
      <dsp:nvSpPr>
        <dsp:cNvPr id="0" name=""/>
        <dsp:cNvSpPr/>
      </dsp:nvSpPr>
      <dsp:spPr>
        <a:xfrm>
          <a:off x="4881676" y="1408221"/>
          <a:ext cx="3043123" cy="1154152"/>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3222" numCol="1" spcCol="1270" anchor="ctr" anchorCtr="0">
          <a:noAutofit/>
        </a:bodyPr>
        <a:lstStyle/>
        <a:p>
          <a:pPr lvl="0" algn="l" defTabSz="977900">
            <a:lnSpc>
              <a:spcPct val="90000"/>
            </a:lnSpc>
            <a:spcBef>
              <a:spcPct val="0"/>
            </a:spcBef>
            <a:spcAft>
              <a:spcPct val="35000"/>
            </a:spcAft>
          </a:pPr>
          <a:r>
            <a:rPr lang="en-US" sz="2200" b="1" kern="1200" dirty="0" smtClean="0"/>
            <a:t>Repeat</a:t>
          </a:r>
          <a:endParaRPr lang="en-US" sz="2200" b="1" kern="1200" dirty="0"/>
        </a:p>
      </dsp:txBody>
      <dsp:txXfrm>
        <a:off x="4881676" y="1696759"/>
        <a:ext cx="2754585" cy="577076"/>
      </dsp:txXfrm>
    </dsp:sp>
    <dsp:sp modelId="{7A430F28-A007-42A8-83F2-DAB2F865CA9B}">
      <dsp:nvSpPr>
        <dsp:cNvPr id="0" name=""/>
        <dsp:cNvSpPr/>
      </dsp:nvSpPr>
      <dsp:spPr>
        <a:xfrm>
          <a:off x="4881676" y="2298240"/>
          <a:ext cx="2440838" cy="2190784"/>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Task the script to run every 2 weeks </a:t>
          </a:r>
          <a:endParaRPr lang="en-US" sz="2000" kern="1200" dirty="0"/>
        </a:p>
      </dsp:txBody>
      <dsp:txXfrm>
        <a:off x="4881676" y="2298240"/>
        <a:ext cx="2440838" cy="2190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CC370-659E-4C31-ADC3-F8F5E1CBD3E0}">
      <dsp:nvSpPr>
        <dsp:cNvPr id="0" name=""/>
        <dsp:cNvSpPr/>
      </dsp:nvSpPr>
      <dsp:spPr>
        <a:xfrm>
          <a:off x="0" y="692067"/>
          <a:ext cx="7853082" cy="1143707"/>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81564" numCol="1" spcCol="1270" anchor="ctr" anchorCtr="0">
          <a:noAutofit/>
        </a:bodyPr>
        <a:lstStyle/>
        <a:p>
          <a:pPr lvl="0" algn="l" defTabSz="933450">
            <a:lnSpc>
              <a:spcPct val="90000"/>
            </a:lnSpc>
            <a:spcBef>
              <a:spcPct val="0"/>
            </a:spcBef>
            <a:spcAft>
              <a:spcPct val="35000"/>
            </a:spcAft>
          </a:pPr>
          <a:r>
            <a:rPr lang="en-US" sz="2100" b="1" kern="1200" dirty="0" smtClean="0"/>
            <a:t>Data Download</a:t>
          </a:r>
          <a:endParaRPr lang="en-US" sz="2100" b="1" kern="1200" dirty="0"/>
        </a:p>
      </dsp:txBody>
      <dsp:txXfrm>
        <a:off x="0" y="977994"/>
        <a:ext cx="7567155" cy="571853"/>
      </dsp:txXfrm>
    </dsp:sp>
    <dsp:sp modelId="{FBB64173-857C-455B-B1DB-F836266013A4}">
      <dsp:nvSpPr>
        <dsp:cNvPr id="0" name=""/>
        <dsp:cNvSpPr/>
      </dsp:nvSpPr>
      <dsp:spPr>
        <a:xfrm>
          <a:off x="0" y="1574031"/>
          <a:ext cx="2418749" cy="220320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End user download Sentinel-2 from ESA’s </a:t>
          </a:r>
          <a:r>
            <a:rPr lang="en-US" sz="2000" kern="1200" dirty="0" err="1" smtClean="0"/>
            <a:t>scihub</a:t>
          </a:r>
          <a:r>
            <a:rPr lang="en-US" sz="2000" kern="1200" dirty="0" smtClean="0"/>
            <a:t> website</a:t>
          </a:r>
          <a:endParaRPr lang="en-US" sz="2000" kern="1200" dirty="0"/>
        </a:p>
      </dsp:txBody>
      <dsp:txXfrm>
        <a:off x="0" y="1574031"/>
        <a:ext cx="2418749" cy="2203202"/>
      </dsp:txXfrm>
    </dsp:sp>
    <dsp:sp modelId="{336F4CB1-41BB-462E-A6FA-B01395DE8327}">
      <dsp:nvSpPr>
        <dsp:cNvPr id="0" name=""/>
        <dsp:cNvSpPr/>
      </dsp:nvSpPr>
      <dsp:spPr>
        <a:xfrm>
          <a:off x="2418749" y="1073303"/>
          <a:ext cx="5434332" cy="1143707"/>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81564" numCol="1" spcCol="1270" anchor="ctr" anchorCtr="0">
          <a:noAutofit/>
        </a:bodyPr>
        <a:lstStyle/>
        <a:p>
          <a:pPr lvl="0" algn="l" defTabSz="933450">
            <a:lnSpc>
              <a:spcPct val="90000"/>
            </a:lnSpc>
            <a:spcBef>
              <a:spcPct val="0"/>
            </a:spcBef>
            <a:spcAft>
              <a:spcPct val="35000"/>
            </a:spcAft>
          </a:pPr>
          <a:r>
            <a:rPr lang="en-US" sz="2100" b="1" kern="1200" dirty="0" smtClean="0"/>
            <a:t>Data Processing</a:t>
          </a:r>
          <a:endParaRPr lang="en-US" sz="2100" b="1" kern="1200" dirty="0"/>
        </a:p>
      </dsp:txBody>
      <dsp:txXfrm>
        <a:off x="2418749" y="1359230"/>
        <a:ext cx="5148405" cy="571853"/>
      </dsp:txXfrm>
    </dsp:sp>
    <dsp:sp modelId="{B3F1B992-AF46-4595-909D-32DA5DD74EAE}">
      <dsp:nvSpPr>
        <dsp:cNvPr id="0" name=""/>
        <dsp:cNvSpPr/>
      </dsp:nvSpPr>
      <dsp:spPr>
        <a:xfrm>
          <a:off x="2418749" y="1955267"/>
          <a:ext cx="2418749" cy="220320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smtClean="0"/>
            <a:t>ArcPy</a:t>
          </a:r>
          <a:r>
            <a:rPr lang="en-US" sz="2000" kern="1200" dirty="0" smtClean="0"/>
            <a:t> module to apply MNDWI methodology</a:t>
          </a:r>
          <a:endParaRPr lang="en-US" sz="2000" kern="1200" dirty="0"/>
        </a:p>
      </dsp:txBody>
      <dsp:txXfrm>
        <a:off x="2418749" y="1955267"/>
        <a:ext cx="2418749" cy="2203202"/>
      </dsp:txXfrm>
    </dsp:sp>
    <dsp:sp modelId="{7B495282-C629-46F4-B5D7-A0CA5A2583A1}">
      <dsp:nvSpPr>
        <dsp:cNvPr id="0" name=""/>
        <dsp:cNvSpPr/>
      </dsp:nvSpPr>
      <dsp:spPr>
        <a:xfrm>
          <a:off x="4837498" y="1454539"/>
          <a:ext cx="3015583" cy="1143707"/>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81564" numCol="1" spcCol="1270" anchor="ctr" anchorCtr="0">
          <a:noAutofit/>
        </a:bodyPr>
        <a:lstStyle/>
        <a:p>
          <a:pPr lvl="0" algn="l" defTabSz="933450">
            <a:lnSpc>
              <a:spcPct val="90000"/>
            </a:lnSpc>
            <a:spcBef>
              <a:spcPct val="0"/>
            </a:spcBef>
            <a:spcAft>
              <a:spcPct val="35000"/>
            </a:spcAft>
          </a:pPr>
          <a:r>
            <a:rPr lang="en-US" sz="2100" b="1" kern="1200" dirty="0" smtClean="0"/>
            <a:t>Repeat</a:t>
          </a:r>
          <a:endParaRPr lang="en-US" sz="2100" b="1" kern="1200" dirty="0"/>
        </a:p>
      </dsp:txBody>
      <dsp:txXfrm>
        <a:off x="4837498" y="1740466"/>
        <a:ext cx="2729656" cy="571853"/>
      </dsp:txXfrm>
    </dsp:sp>
    <dsp:sp modelId="{7A430F28-A007-42A8-83F2-DAB2F865CA9B}">
      <dsp:nvSpPr>
        <dsp:cNvPr id="0" name=""/>
        <dsp:cNvSpPr/>
      </dsp:nvSpPr>
      <dsp:spPr>
        <a:xfrm>
          <a:off x="4837498" y="2336503"/>
          <a:ext cx="2418749" cy="217095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End user may run the script whenever new Sentinel-2 data becomes available </a:t>
          </a:r>
          <a:endParaRPr lang="en-US" sz="2000" kern="1200" dirty="0"/>
        </a:p>
      </dsp:txBody>
      <dsp:txXfrm>
        <a:off x="4837498" y="2336503"/>
        <a:ext cx="2418749" cy="2170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2B5AF-0638-400A-A9D3-7239F436126E}">
      <dsp:nvSpPr>
        <dsp:cNvPr id="0" name=""/>
        <dsp:cNvSpPr/>
      </dsp:nvSpPr>
      <dsp:spPr>
        <a:xfrm>
          <a:off x="3169813" y="2860198"/>
          <a:ext cx="122242" cy="12224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71EAD8-DF68-4344-809D-29B99F2AE29E}">
      <dsp:nvSpPr>
        <dsp:cNvPr id="0" name=""/>
        <dsp:cNvSpPr/>
      </dsp:nvSpPr>
      <dsp:spPr>
        <a:xfrm>
          <a:off x="3062729" y="3031806"/>
          <a:ext cx="122242" cy="12224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E96A3E-8BC2-4E93-BB3C-E57CECF69E1A}">
      <dsp:nvSpPr>
        <dsp:cNvPr id="0" name=""/>
        <dsp:cNvSpPr/>
      </dsp:nvSpPr>
      <dsp:spPr>
        <a:xfrm>
          <a:off x="2935109" y="3180381"/>
          <a:ext cx="122242" cy="12224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628892-626F-458A-92C8-562DB44A8780}">
      <dsp:nvSpPr>
        <dsp:cNvPr id="0" name=""/>
        <dsp:cNvSpPr/>
      </dsp:nvSpPr>
      <dsp:spPr>
        <a:xfrm>
          <a:off x="3087667" y="1133091"/>
          <a:ext cx="122242" cy="12224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D65DBA-1D10-42F4-8867-E78E69FC4980}">
      <dsp:nvSpPr>
        <dsp:cNvPr id="0" name=""/>
        <dsp:cNvSpPr/>
      </dsp:nvSpPr>
      <dsp:spPr>
        <a:xfrm>
          <a:off x="3250982" y="1035771"/>
          <a:ext cx="122242" cy="12224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C87F68-3315-40A5-A646-10B1F9F385A5}">
      <dsp:nvSpPr>
        <dsp:cNvPr id="0" name=""/>
        <dsp:cNvSpPr/>
      </dsp:nvSpPr>
      <dsp:spPr>
        <a:xfrm>
          <a:off x="3413809" y="938451"/>
          <a:ext cx="122242" cy="12224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A3C8AF-9812-4E48-9D28-9DC5485FC059}">
      <dsp:nvSpPr>
        <dsp:cNvPr id="0" name=""/>
        <dsp:cNvSpPr/>
      </dsp:nvSpPr>
      <dsp:spPr>
        <a:xfrm>
          <a:off x="3576635" y="1035771"/>
          <a:ext cx="122242" cy="12224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8C161B-048F-46ED-836E-FC0BADD42ABB}">
      <dsp:nvSpPr>
        <dsp:cNvPr id="0" name=""/>
        <dsp:cNvSpPr/>
      </dsp:nvSpPr>
      <dsp:spPr>
        <a:xfrm>
          <a:off x="3739950" y="1133091"/>
          <a:ext cx="122242" cy="12224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D64E1-47C4-4220-BC25-BCB6239598D8}">
      <dsp:nvSpPr>
        <dsp:cNvPr id="0" name=""/>
        <dsp:cNvSpPr/>
      </dsp:nvSpPr>
      <dsp:spPr>
        <a:xfrm>
          <a:off x="3413809" y="1143797"/>
          <a:ext cx="122242" cy="12224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928490-B89E-4C53-8D83-AC46E8AAAF9E}">
      <dsp:nvSpPr>
        <dsp:cNvPr id="0" name=""/>
        <dsp:cNvSpPr/>
      </dsp:nvSpPr>
      <dsp:spPr>
        <a:xfrm>
          <a:off x="3413809" y="1349142"/>
          <a:ext cx="122242" cy="12224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BF2AB7-58DB-4946-B7BD-925A22F75B24}">
      <dsp:nvSpPr>
        <dsp:cNvPr id="0" name=""/>
        <dsp:cNvSpPr/>
      </dsp:nvSpPr>
      <dsp:spPr>
        <a:xfrm>
          <a:off x="2419247" y="3626889"/>
          <a:ext cx="2636517" cy="7071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063"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Sentinel-2</a:t>
          </a:r>
          <a:endParaRPr lang="en-US" sz="2000" kern="1200" dirty="0"/>
        </a:p>
      </dsp:txBody>
      <dsp:txXfrm>
        <a:off x="2453769" y="3661411"/>
        <a:ext cx="2567473" cy="638148"/>
      </dsp:txXfrm>
    </dsp:sp>
    <dsp:sp modelId="{F667756B-6A3C-4FFC-8B65-964A9C9F059B}">
      <dsp:nvSpPr>
        <dsp:cNvPr id="0" name=""/>
        <dsp:cNvSpPr/>
      </dsp:nvSpPr>
      <dsp:spPr>
        <a:xfrm>
          <a:off x="1688001" y="2933689"/>
          <a:ext cx="1222897" cy="122290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969403-A4A4-4CC2-86CE-EAB750F63656}">
      <dsp:nvSpPr>
        <dsp:cNvPr id="0" name=""/>
        <dsp:cNvSpPr/>
      </dsp:nvSpPr>
      <dsp:spPr>
        <a:xfrm>
          <a:off x="3533606" y="2243647"/>
          <a:ext cx="2636517" cy="7071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063"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Landsat 8</a:t>
          </a:r>
          <a:endParaRPr lang="en-US" sz="2000" kern="1200" dirty="0"/>
        </a:p>
      </dsp:txBody>
      <dsp:txXfrm>
        <a:off x="3568128" y="2278169"/>
        <a:ext cx="2567473" cy="638148"/>
      </dsp:txXfrm>
    </dsp:sp>
    <dsp:sp modelId="{28D081E6-6D21-49F1-83A6-7A3088EECF5C}">
      <dsp:nvSpPr>
        <dsp:cNvPr id="0" name=""/>
        <dsp:cNvSpPr/>
      </dsp:nvSpPr>
      <dsp:spPr>
        <a:xfrm>
          <a:off x="2802598" y="1550728"/>
          <a:ext cx="1222420" cy="122233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8CB7D24-6C88-410E-ACB5-D95ED598E96E}" type="datetimeFigureOut">
              <a:rPr lang="en-US" smtClean="0"/>
              <a:t>4/4/2016</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3390240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61" indent="-174961">
              <a:buFontTx/>
              <a:buChar char="-"/>
            </a:pPr>
            <a:r>
              <a:rPr lang="en-US" baseline="0" dirty="0" smtClean="0"/>
              <a:t>These two scripts combined make up the “Surface Aquatic Vegetation Detection Tool” which will be available on DEVELOP’s GitHub page once paperwork is processed.</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4273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0" indent="-171430">
              <a:buFontTx/>
              <a:buChar char="-"/>
            </a:pPr>
            <a:r>
              <a:rPr lang="en-US" dirty="0" smtClean="0"/>
              <a:t>Due to lack of in situ data, high resolution imagery</a:t>
            </a:r>
            <a:r>
              <a:rPr lang="en-US" baseline="0" dirty="0" smtClean="0"/>
              <a:t> from </a:t>
            </a:r>
            <a:r>
              <a:rPr lang="en-US" baseline="0" dirty="0" err="1" smtClean="0"/>
              <a:t>WorldView</a:t>
            </a:r>
            <a:r>
              <a:rPr lang="en-US" baseline="0" dirty="0" smtClean="0"/>
              <a:t> was used to validate the presence of algae and water hyacinth. </a:t>
            </a:r>
          </a:p>
          <a:p>
            <a:pPr marL="171430" indent="-171430">
              <a:buFontTx/>
              <a:buChar char="-"/>
            </a:pPr>
            <a:r>
              <a:rPr lang="en-US" baseline="0" dirty="0" smtClean="0"/>
              <a:t>Imagery on a matching date (November 29, 2013) taken 45 minutes apart was used to test accuracy with a confusion matrix. (Landsat)</a:t>
            </a:r>
          </a:p>
          <a:p>
            <a:pPr marL="174961" indent="-174961">
              <a:buFontTx/>
              <a:buChar char="-"/>
            </a:pPr>
            <a:r>
              <a:rPr lang="en-US" baseline="0" dirty="0" smtClean="0"/>
              <a:t>200 random points were generated for each class.</a:t>
            </a:r>
          </a:p>
          <a:p>
            <a:pPr marL="174961" indent="-174961">
              <a:buFontTx/>
              <a:buChar char="-"/>
            </a:pPr>
            <a:r>
              <a:rPr lang="en-US" baseline="0" dirty="0" smtClean="0"/>
              <a:t>2 classes were tested (water hyacinth/ </a:t>
            </a:r>
            <a:r>
              <a:rPr lang="en-US" baseline="0" dirty="0" err="1" smtClean="0"/>
              <a:t>macrophytes</a:t>
            </a:r>
            <a:r>
              <a:rPr lang="en-US" baseline="0" dirty="0" smtClean="0"/>
              <a:t> and other) for the outputs from the Landsat 8 script </a:t>
            </a:r>
          </a:p>
          <a:p>
            <a:pPr marL="174961" indent="-174961">
              <a:buFontTx/>
              <a:buChar char="-"/>
            </a:pPr>
            <a:r>
              <a:rPr lang="en-US" baseline="0" dirty="0" smtClean="0"/>
              <a:t>Due to large difference in spatial resolution of Landsat and </a:t>
            </a:r>
            <a:r>
              <a:rPr lang="en-US" baseline="0" dirty="0" err="1" smtClean="0"/>
              <a:t>WorldView</a:t>
            </a:r>
            <a:r>
              <a:rPr lang="en-US" baseline="0" dirty="0" smtClean="0"/>
              <a:t> (30m and </a:t>
            </a:r>
            <a:r>
              <a:rPr lang="en-US" baseline="0" dirty="0" err="1" smtClean="0"/>
              <a:t>Xm</a:t>
            </a:r>
            <a:r>
              <a:rPr lang="en-US" baseline="0" dirty="0" smtClean="0"/>
              <a:t>, respectively) any point within 30m of water hyacinth was counted as water hyacinth. </a:t>
            </a:r>
          </a:p>
          <a:p>
            <a:endParaRPr lang="en-US" baseline="0" dirty="0" smtClean="0"/>
          </a:p>
          <a:p>
            <a:r>
              <a:rPr lang="en-US" baseline="0" dirty="0" smtClean="0"/>
              <a:t>Image Source: http://www.ars.usda.gov/Main/docs.htm?docid=14222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503438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Non-water features as specified by MNDWI values of 0 or less are highlighted in yellow.</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024623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61" indent="-174961">
              <a:buFontTx/>
              <a:buChar char="-"/>
            </a:pPr>
            <a:r>
              <a:rPr lang="en-US" baseline="0" dirty="0" smtClean="0"/>
              <a:t>Accuracy results for the NDWI method:</a:t>
            </a:r>
          </a:p>
          <a:p>
            <a:pPr marL="174961" indent="-174961">
              <a:buFontTx/>
              <a:buChar char="-"/>
            </a:pPr>
            <a:r>
              <a:rPr lang="en-US" baseline="0" dirty="0" smtClean="0"/>
              <a:t>True Positive (TP) </a:t>
            </a:r>
            <a:r>
              <a:rPr lang="en-US" baseline="0" smtClean="0"/>
              <a:t>= 80, </a:t>
            </a:r>
            <a:r>
              <a:rPr lang="en-US" baseline="0" dirty="0" smtClean="0"/>
              <a:t>True Negative (TN) = 94, False Positive (FP) </a:t>
            </a:r>
            <a:r>
              <a:rPr lang="en-US" baseline="0" smtClean="0"/>
              <a:t>= 20, </a:t>
            </a:r>
            <a:r>
              <a:rPr lang="en-US" baseline="0" dirty="0" smtClean="0"/>
              <a:t>False Negative (FN) = 6</a:t>
            </a:r>
          </a:p>
          <a:p>
            <a:pPr marL="174961" indent="-174961">
              <a:buFontTx/>
              <a:buChar char="-"/>
            </a:pPr>
            <a:r>
              <a:rPr lang="en-US" baseline="0" dirty="0" smtClean="0"/>
              <a:t>Accuracy = 86.5 % </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241055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Non-water features as specified by MNDWI values of 0 or less are highlighted in yellow.</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024623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main goal of our project was to create a python script to automate the methodology created last term. The inclusion of Sentinel-2 data helped this project by also increasing the temporal resolution of water hyacinth monitoring.</a:t>
            </a:r>
          </a:p>
          <a:p>
            <a:endParaRPr lang="en-US" baseline="0" dirty="0" smtClean="0"/>
          </a:p>
          <a:p>
            <a:endParaRPr lang="en-US" baseline="0" dirty="0" smtClean="0"/>
          </a:p>
          <a:p>
            <a:r>
              <a:rPr lang="en-US" baseline="0" dirty="0" smtClean="0"/>
              <a:t>Image source: https://www.flickr.com/photos/clownfish/201316695/in/photolist-iMNrv-dVXsAd-FqPHh-iMNhx-c9cdhG-r8dDUB-c9c6Ys-EPyQ5-6rXhjS-c9c7Ko-BQSU6-5yNzB-4zfYJt-vA1QgC-4zR8rL-4zSDqk-pUeoqF-gDXUf-mBcowr-4zqSe6-mBe4GY-iW3FWz-mBcNRM-pUpAUT-d3upKm-5X6rGP-rxUnSJ-CmA96g-7MWGty-vRhsGU-6AisFt-ejDDES-6AnAF7-8auhg7-SGV2R-4ZQ5tR-iMNJU-4jLnM-6tTpwY-5oNTov-8xeLVx-8xeLVz-gmZ1UX-4wNA6M-4ygsLi-7mRbRM-duxkci-duxkdH-jSy77-jSy9f</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943595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errors and uncertainties consisted</a:t>
            </a:r>
            <a:r>
              <a:rPr lang="en-US" baseline="0" dirty="0" smtClean="0"/>
              <a:t> of cloud cover in our Landsat images, inaccuracies of coastline </a:t>
            </a:r>
            <a:r>
              <a:rPr lang="en-US" baseline="0" dirty="0" err="1" smtClean="0"/>
              <a:t>shapefiles</a:t>
            </a:r>
            <a:r>
              <a:rPr lang="en-US" baseline="0" dirty="0" smtClean="0"/>
              <a:t>, amount of in situ data validation, and difficulty downloading Sentinel-2 data due to its large file size. We also had issues with converting our data into python codes and scripts.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3057728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61" indent="-174961">
              <a:buFontTx/>
              <a:buChar char="-"/>
            </a:pPr>
            <a:r>
              <a:rPr lang="en-US" dirty="0" smtClean="0"/>
              <a:t>For future work, we would like to develop a version of the SADVT which will be open source and not rely on </a:t>
            </a:r>
            <a:r>
              <a:rPr lang="en-US" dirty="0" err="1" smtClean="0"/>
              <a:t>arcMap</a:t>
            </a:r>
            <a:endParaRPr lang="en-US" dirty="0" smtClean="0"/>
          </a:p>
          <a:p>
            <a:pPr marL="174961" indent="-174961">
              <a:buFontTx/>
              <a:buChar char="-"/>
            </a:pPr>
            <a:r>
              <a:rPr lang="en-US" dirty="0" smtClean="0"/>
              <a:t>Figure out a way to automate Sentinel-2</a:t>
            </a:r>
            <a:r>
              <a:rPr lang="en-US" baseline="0" dirty="0" smtClean="0"/>
              <a:t> download</a:t>
            </a:r>
          </a:p>
          <a:p>
            <a:pPr marL="174961" indent="-174961">
              <a:buFontTx/>
              <a:buChar char="-"/>
            </a:pPr>
            <a:r>
              <a:rPr lang="en-US" baseline="0" dirty="0" smtClean="0"/>
              <a:t>Create a more accurate water mask to prevent misclassification errors</a:t>
            </a:r>
          </a:p>
          <a:p>
            <a:pPr marL="174961" indent="-174961">
              <a:buFontTx/>
              <a:buChar char="-"/>
            </a:pPr>
            <a:r>
              <a:rPr lang="en-US" baseline="0" dirty="0" smtClean="0"/>
              <a:t>Schedule in situ observations which correlate with satellite passes </a:t>
            </a: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Image Source: https://commons.wikimedia.org/wiki/File:Africa_Lake_Victoria_10_006.jpg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676193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1619886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partnered with the SERVIR Coordination Office at MSFC, the SERVIR-Eastern and Southern Africa Hub, the </a:t>
            </a:r>
            <a:r>
              <a:rPr lang="en-US" dirty="0" smtClean="0">
                <a:solidFill>
                  <a:srgbClr val="767171"/>
                </a:solidFill>
              </a:rPr>
              <a:t>Regional Centre for Mapping of Resources for Development (</a:t>
            </a:r>
            <a:r>
              <a:rPr lang="en-US" baseline="0" dirty="0" smtClean="0"/>
              <a:t>RCMRD), and the </a:t>
            </a:r>
            <a:r>
              <a:rPr lang="en-US" baseline="0" dirty="0" err="1" smtClean="0"/>
              <a:t>Makerere</a:t>
            </a:r>
            <a:r>
              <a:rPr lang="en-US" baseline="0" dirty="0" smtClean="0"/>
              <a:t> University Department of </a:t>
            </a:r>
            <a:r>
              <a:rPr lang="en-US" baseline="0" dirty="0" err="1" smtClean="0"/>
              <a:t>Geomatics</a:t>
            </a:r>
            <a:r>
              <a:rPr lang="en-US" baseline="0" dirty="0" smtClean="0"/>
              <a:t> and Land Management for this project to assist with their current practices.</a:t>
            </a:r>
          </a:p>
          <a:p>
            <a:endParaRPr lang="en-US" baseline="0" dirty="0" smtClean="0"/>
          </a:p>
          <a:p>
            <a:r>
              <a:rPr lang="en-US" baseline="0" dirty="0" smtClean="0"/>
              <a:t>Image source: https://www.flickr.com/photos/29022619@N03/4408894133/in/photolist-7HAJC6-mjAnq-DGDWHc-RcXkR-F9V9s-53cU2A-k35y2-Hx9U1-3NrwYJ-DLji8T-3jpJHq-roRwyL-7PpRuV-74eEkq-8nngSw-eaTbBb-ddRKJX-a5FMNo-cTiqJj-rxUnSJ-deHHgP-nMZZee-dhTcgx-5kCsz4-bCKBZY-8nHjAT-4iUM8R-9DksdN-4JqXyA-8xNa2f-5ffY3j-Dtubd1-cNbj1E-5X6rGP-CXb5WP-9zT5hV-6m94JM-iMNAb-CmA96g-6rXhjS-DUyS1z-73TFgu-85Dmsz-mW665E-85iFnp-4KaGTz-g4G6Cb-bWJTgV-bQS4Fk-4LKKrP</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186302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en-US" dirty="0" smtClean="0"/>
              <a:t>This study focused on the </a:t>
            </a:r>
            <a:r>
              <a:rPr lang="en-US" dirty="0" err="1" smtClean="0"/>
              <a:t>Winam</a:t>
            </a:r>
            <a:r>
              <a:rPr lang="en-US" dirty="0" smtClean="0"/>
              <a:t> Gulf, which is located in the Kenyan</a:t>
            </a:r>
            <a:r>
              <a:rPr lang="en-US" baseline="0" dirty="0" smtClean="0"/>
              <a:t> portion of Lake Victoria in Africa.</a:t>
            </a:r>
          </a:p>
          <a:p>
            <a:pPr marL="174982" indent="-174982">
              <a:buFontTx/>
              <a:buChar char="-"/>
            </a:pPr>
            <a:r>
              <a:rPr lang="en-US" baseline="0" dirty="0" smtClean="0"/>
              <a:t>Our project partners have identified this as a region of focus for the study of the invasive water hyacinth. The gulf’s isolated nature and close proximity to highly populated cities has degraded the water quality over time which has fueled outbreaks of algae and water hyacinth.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47633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hyacinth is one of the worst aquatic weeds in the world. </a:t>
            </a:r>
          </a:p>
          <a:p>
            <a:r>
              <a:rPr lang="en-US" dirty="0"/>
              <a:t>-As much as 50% of a single water hyacinth can be roots, which are fibrous and can range from 10-300 cm in length.</a:t>
            </a:r>
          </a:p>
          <a:p>
            <a:pPr defTabSz="933237">
              <a:defRPr/>
            </a:pPr>
            <a:r>
              <a:rPr lang="en-US" dirty="0"/>
              <a:t>-Hyacinths grow rapidly in nutrient rich water, and can withstand extremes of nutrient supply, pH level, temperature, and even grow in toxic water. </a:t>
            </a:r>
          </a:p>
          <a:p>
            <a:pPr defTabSz="933237">
              <a:defRPr/>
            </a:pPr>
            <a:r>
              <a:rPr lang="en-US" dirty="0"/>
              <a:t>-Water hyacinth grows best in still or slow moving water, making isolated areas such as inlets and bays prone to outbreaks.</a:t>
            </a:r>
          </a:p>
          <a:p>
            <a:pPr defTabSz="933237">
              <a:defRPr/>
            </a:pPr>
            <a:r>
              <a:rPr lang="en-US" dirty="0"/>
              <a:t>-Thick mats crowd the lake, block sunlight and oxygen from reaching the lake’s aquatic life, and reduce the lake’s biodiversity.  </a:t>
            </a:r>
          </a:p>
          <a:p>
            <a:r>
              <a:rPr lang="en-US" dirty="0"/>
              <a:t>-Efforts have been made to fix the problem: Weevils that eat hyacinths were released, which helped manage growth for a little while. </a:t>
            </a:r>
          </a:p>
          <a:p>
            <a:r>
              <a:rPr lang="en-US" dirty="0"/>
              <a:t>-People have developed ways to harvest water hyacinth for making paper, cattle feed, and briquettes for cook stoves.</a:t>
            </a:r>
          </a:p>
          <a:p>
            <a:endParaRPr lang="en-US" dirty="0"/>
          </a:p>
          <a:p>
            <a:r>
              <a:rPr lang="en-US" dirty="0"/>
              <a:t>-The bottom right image of Winam Gulf shows the hyacinth’s reappearance in 2006.</a:t>
            </a:r>
          </a:p>
          <a:p>
            <a:endParaRPr lang="en-US" dirty="0"/>
          </a:p>
          <a:p>
            <a:r>
              <a:rPr lang="en-US" dirty="0"/>
              <a:t>Image Credit: https://upload.wikimedia.org/wikipedia/commons/7/77/Lake_Victoria_Hyacinth.jpg</a:t>
            </a:r>
          </a:p>
          <a:p>
            <a:r>
              <a:rPr lang="en-US" dirty="0" smtClean="0"/>
              <a:t>Image Credit:</a:t>
            </a:r>
            <a:r>
              <a:rPr lang="en-US" baseline="0" dirty="0" smtClean="0"/>
              <a:t> </a:t>
            </a:r>
            <a:r>
              <a:rPr lang="en-US" dirty="0" smtClean="0"/>
              <a:t>https://upload.wikimedia.org/wikipedia/commons/1/11/Water_Hyacinths_%28Eichhornia_crassipes%29_%2813739218794%29.jpg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37155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Eutrophication due to runoff causes water hyacinth to spread rapidly and results in the degradation of water quality in Lake Victoria, which in turn directly affects everyday water usage. </a:t>
            </a:r>
          </a:p>
          <a:p>
            <a:r>
              <a:rPr lang="en-US" dirty="0" smtClean="0"/>
              <a:t>Water hyacinth growth restricts access to boating docks used for transportation, water extractors for clean drinking water and irrigation use, and fishing, which the locals depend on daily. </a:t>
            </a:r>
          </a:p>
          <a:p>
            <a:r>
              <a:rPr lang="en-US" dirty="0" smtClean="0"/>
              <a:t>Due to its nature of growth, water hyacinth blocks sunlight from the water column resulting in decreased oxygen and nutrient levels, which negatively affect biodiversity throughout the lake.      </a:t>
            </a:r>
          </a:p>
          <a:p>
            <a:r>
              <a:rPr lang="en-US" dirty="0" smtClean="0"/>
              <a:t>Schistosomiasis is a devastating tropical parasitic disease. The infectious form of the parasite is secreted by snails living in fresh water, resulting in contamination. Water hyacinth serves as a breeding ground for these snails as it provides physical attachment surfaces, shade, reduced temperature fluctuations, and food for snails carrying the parasite. Water hyacinth has a tendency to flourish in shallower waters near the lake shore, significantly increasing the human population exposure and infection risk of schistosomiasis due to activities such as boat launching and fishing. As a result, schistosomiasis poses a severe threat to populations living near water hyacinth infested waters. </a:t>
            </a:r>
          </a:p>
          <a:p>
            <a:r>
              <a:rPr lang="en-US" dirty="0" smtClean="0"/>
              <a:t>Image Credit: https://www.flickr.com/photos/rwoan/8237176439/in/photolist-dxTFzr-oCdDW2-RxuFC-4uCqco-4MXBPm-dxTGfr-cXN3Wo-4tWwJf-dxYWDN-dxYX3A-867mJZ-86aw9u-4xZMYB-4tWvKA-fjEFq1-86avou-4tWyAA-4tSvuM-dxZccd-9UgPn3-fAdui8-4tSv2K-bAi9Gv-8jdY4Z-2iaYc-oCbXMC-dxZbxd-4tStJt-dxYYQo-dxTJKD-dxTKci-6zbJr2-4xecB-P4TdH-99Wqqa-cAkreq-dNH1Ar-dxTGGe-dxZd7L-4tSvVP-8jdYUD-4tSygn-9fXKcU-oUFtZ3-dxZ7Uf-oCdYP3-4tWpns-4zAQ4h-4tSmKH-4tSo7Z</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258781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partnered with the SERVIR Coordination Office at MSFC, the NASA SERVIR-Eastern and Southern Africa Hub, the </a:t>
            </a:r>
            <a:r>
              <a:rPr lang="en-US" dirty="0" smtClean="0">
                <a:solidFill>
                  <a:srgbClr val="767171"/>
                </a:solidFill>
              </a:rPr>
              <a:t>Regional Centre for Mapping of Resources for Development (</a:t>
            </a:r>
            <a:r>
              <a:rPr lang="en-US" baseline="0" dirty="0" smtClean="0"/>
              <a:t>RCMRD), and the </a:t>
            </a:r>
            <a:r>
              <a:rPr lang="en-US" baseline="0" dirty="0" err="1" smtClean="0"/>
              <a:t>Makerere</a:t>
            </a:r>
            <a:r>
              <a:rPr lang="en-US" baseline="0" dirty="0" smtClean="0"/>
              <a:t> University Department of </a:t>
            </a:r>
            <a:r>
              <a:rPr lang="en-US" baseline="0" dirty="0" err="1" smtClean="0"/>
              <a:t>Geomatics</a:t>
            </a:r>
            <a:r>
              <a:rPr lang="en-US" baseline="0" dirty="0" smtClean="0"/>
              <a:t> and Land Management for this project to assist with their current practices.</a:t>
            </a:r>
          </a:p>
          <a:p>
            <a:endParaRPr lang="en-US" baseline="0" dirty="0" smtClean="0"/>
          </a:p>
          <a:p>
            <a:r>
              <a:rPr lang="en-US" baseline="0" dirty="0" smtClean="0"/>
              <a:t>*Note: We plan on updating this image to better reflect our project partner locations, and are only using this image as a placeholder</a:t>
            </a:r>
          </a:p>
          <a:p>
            <a:endParaRPr lang="en-US" baseline="0" dirty="0" smtClean="0"/>
          </a:p>
          <a:p>
            <a:r>
              <a:rPr lang="en-US" baseline="0" dirty="0" smtClean="0"/>
              <a:t>Image source: http://www.nasa.gov/mission_pages/servir/overview.html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186302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term’s objectives were to develop the Surface Aquatic Vegetation Detection Tool (SAVDT) using the methodologies created from the previous term and converting them to a python script that will automate the retrieval and processing of the data. Those methodologies include using Landsat imagery and running a Normalized Difference Water Index (NDWI) and Normalized Difference in Vegetation Index (NDVI), which will be talked about more in the upcoming methodology section. In addition to using Landsat, the team implemented Sentinel-2 data in order to have a larger range of images for accuracy assessment which will result in better accuracy assessment outputs. </a:t>
            </a:r>
          </a:p>
          <a:p>
            <a:endParaRPr lang="en-US" baseline="0" dirty="0" smtClean="0"/>
          </a:p>
          <a:p>
            <a:r>
              <a:rPr lang="en-US" baseline="0" dirty="0" smtClean="0"/>
              <a:t>Image Credit</a:t>
            </a:r>
            <a:r>
              <a:rPr lang="en-US" baseline="0" smtClean="0"/>
              <a:t>: Team lead Jeanne’ le Roux</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824634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NASA’s Landsat 8 data, as well as the ESA’s Sentinel-2 data, were used for this project.</a:t>
            </a:r>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078902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61" indent="-174961" defTabSz="933237">
              <a:buFontTx/>
              <a:buChar char="-"/>
              <a:defRPr/>
            </a:pPr>
            <a:r>
              <a:rPr lang="en-US" dirty="0" smtClean="0"/>
              <a:t>Our basic methodology was to develop a Python script to download recent Landsat 8 imagery, calculate MNDWI,</a:t>
            </a:r>
            <a:r>
              <a:rPr lang="en-US" baseline="0" dirty="0" smtClean="0"/>
              <a:t> and then generate a </a:t>
            </a:r>
            <a:r>
              <a:rPr lang="en-US" baseline="0" dirty="0" err="1" smtClean="0"/>
              <a:t>shapefile</a:t>
            </a:r>
            <a:r>
              <a:rPr lang="en-US" baseline="0" dirty="0" smtClean="0"/>
              <a:t> representing possible locations of water hyacinth based on a threshold of MNDWI values less than 1.</a:t>
            </a:r>
          </a:p>
          <a:p>
            <a:pPr marL="174961" indent="-174961" defTabSz="933237">
              <a:buFontTx/>
              <a:buChar char="-"/>
              <a:defRPr/>
            </a:pPr>
            <a:r>
              <a:rPr lang="en-US" baseline="0" dirty="0" smtClean="0"/>
              <a:t>The script would then automatically re-run at set time intervals, most likely every 15 days.</a:t>
            </a:r>
          </a:p>
          <a:p>
            <a:pPr marL="174961" indent="-174961" defTabSz="933237">
              <a:buFontTx/>
              <a:buChar char="-"/>
              <a:defRPr/>
            </a:pPr>
            <a:r>
              <a:rPr lang="en-US" baseline="0" dirty="0" smtClean="0"/>
              <a:t>Also a second script was included to apply MNDWI to Sentinel-2 data, except this one doesn’t automatically download so it’s still up to the user to provide inputs.</a:t>
            </a: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4273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61" indent="-174961" defTabSz="933237">
              <a:buFontTx/>
              <a:buChar char="-"/>
              <a:defRPr/>
            </a:pPr>
            <a:r>
              <a:rPr lang="en-US" dirty="0" smtClean="0"/>
              <a:t>The sentinel-2</a:t>
            </a:r>
            <a:r>
              <a:rPr lang="en-US" baseline="0" dirty="0" smtClean="0"/>
              <a:t> script is not yet equipped to automatically download data, therefore the end user must download the data themselves </a:t>
            </a:r>
            <a:endParaRPr lang="en-US" dirty="0" smtClean="0"/>
          </a:p>
          <a:p>
            <a:pPr marL="174961" indent="-174961">
              <a:buFontTx/>
              <a:buChar char="-"/>
            </a:pPr>
            <a:r>
              <a:rPr lang="en-US" baseline="0" dirty="0" smtClean="0"/>
              <a:t>Used </a:t>
            </a:r>
            <a:r>
              <a:rPr lang="en-US" baseline="0" dirty="0" err="1" smtClean="0"/>
              <a:t>ArcPy</a:t>
            </a:r>
            <a:r>
              <a:rPr lang="en-US" baseline="0" dirty="0" smtClean="0"/>
              <a:t> to calculate the MNDWI, and then generated a </a:t>
            </a:r>
            <a:r>
              <a:rPr lang="en-US" baseline="0" dirty="0" err="1" smtClean="0"/>
              <a:t>shapefile</a:t>
            </a:r>
            <a:r>
              <a:rPr lang="en-US" baseline="0" dirty="0" smtClean="0"/>
              <a:t> representing possible locations of water hyacinth based on the threshold of MNDWI &lt; 0</a:t>
            </a:r>
          </a:p>
          <a:p>
            <a:pPr marL="174961" indent="-174961">
              <a:buFontTx/>
              <a:buChar char="-"/>
            </a:pPr>
            <a:r>
              <a:rPr lang="en-US" baseline="0" dirty="0" smtClean="0"/>
              <a:t>End user can decide when to run the script (for example, whenever new sentinel-2 data becomes available) </a:t>
            </a:r>
          </a:p>
          <a:p>
            <a:pPr marL="174961" indent="-174961">
              <a:buFontTx/>
              <a:buChar char="-"/>
            </a:pPr>
            <a:endParaRPr lang="en-US" baseline="0" dirty="0" smtClean="0"/>
          </a:p>
          <a:p>
            <a:pPr marL="174961" indent="-174961">
              <a:buFontTx/>
              <a:buChar char="-"/>
            </a:pPr>
            <a:r>
              <a:rPr lang="en-US" baseline="0" dirty="0" smtClean="0"/>
              <a:t>Link to download Sentinel-2: https://scihub.copernicus.eu/s2/#/home</a:t>
            </a:r>
          </a:p>
          <a:p>
            <a:pPr marL="174961" indent="-174961">
              <a:buFontTx/>
              <a:buChar char="-"/>
            </a:pPr>
            <a:r>
              <a:rPr lang="en-US" baseline="0" dirty="0" smtClean="0"/>
              <a:t>MNDWI = (green - SWIR)/(green + SWIR)</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4273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305846"/>
            <a:ext cx="914400" cy="914400"/>
          </a:xfrm>
          <a:prstGeom prst="rect">
            <a:avLst/>
          </a:prstGeom>
        </p:spPr>
      </p:pic>
      <p:cxnSp>
        <p:nvCxnSpPr>
          <p:cNvPr id="13" name="author rule"/>
          <p:cNvCxnSpPr/>
          <p:nvPr userDrawn="1"/>
        </p:nvCxnSpPr>
        <p:spPr>
          <a:xfrm>
            <a:off x="228600" y="3009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279641"/>
            <a:ext cx="8613648"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43000" y="1294865"/>
            <a:ext cx="7699248" cy="920132"/>
          </a:xfrm>
        </p:spPr>
        <p:txBody>
          <a:bodyPr anchor="ctr">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t="38509" b="30135"/>
          <a:stretch/>
        </p:blipFill>
        <p:spPr>
          <a:xfrm>
            <a:off x="0" y="4612943"/>
            <a:ext cx="9144000" cy="2238233"/>
          </a:xfrm>
          <a:prstGeom prst="rect">
            <a:avLst/>
          </a:prstGeom>
        </p:spPr>
      </p:pic>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endParaRPr>
                <a:solidFill>
                  <a:srgbClr val="76717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algn="ctr">
                <a:buClr>
                  <a:srgbClr val="767171"/>
                </a:buClr>
                <a:buFont typeface="Questrial"/>
                <a:buNone/>
              </a:pPr>
              <a:endParaRPr sz="800" b="1" dirty="0">
                <a:solidFill>
                  <a:srgbClr val="FFFFFF"/>
                </a:solidFill>
                <a:latin typeface="Helvetica Neue"/>
                <a:ea typeface="Helvetica Neue"/>
                <a:cs typeface="Helvetica Neue"/>
                <a:sym typeface="Helvetica Neue"/>
              </a:endParaRPr>
            </a:p>
            <a:p>
              <a:pPr algn="ctr">
                <a:buClr>
                  <a:srgbClr val="FFFFFF"/>
                </a:buClr>
                <a:buSzPct val="25000"/>
                <a:buFont typeface="Helvetica Neue"/>
                <a:buNone/>
              </a:pPr>
              <a:r>
                <a:rPr lang="en-US" sz="800" dirty="0">
                  <a:solidFill>
                    <a:srgbClr val="FFFFFF"/>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2005349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1641809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41710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982238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12818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02653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904297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273847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08799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rgbClr val="FFFFFF">
                    <a:lumMod val="75000"/>
                  </a:srgbClr>
                </a:solidFill>
              </a:rPr>
              <a:t>Acknowledgements</a:t>
            </a:r>
            <a:endParaRPr lang="en-US" sz="4000" b="1" dirty="0">
              <a:solidFill>
                <a:srgbClr val="FFFFFF">
                  <a:lumMod val="75000"/>
                </a:srgbClr>
              </a:solidFill>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algn="ctr"/>
            <a:r>
              <a:rPr lang="en-US" sz="1200" b="1" dirty="0">
                <a:solidFill>
                  <a:srgbClr val="767171"/>
                </a:solidFill>
              </a:rPr>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2580380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rgbClr val="FFFFFF">
                    <a:lumMod val="75000"/>
                  </a:srgbClr>
                </a:solidFill>
              </a:rPr>
              <a:t>Acknowledgements</a:t>
            </a:r>
            <a:endParaRPr lang="en-US" sz="4000" b="1" dirty="0">
              <a:solidFill>
                <a:srgbClr val="FFFFFF">
                  <a:lumMod val="75000"/>
                </a:srgbClr>
              </a:solidFill>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algn="ctr">
              <a:buClr>
                <a:srgbClr val="767171"/>
              </a:buClr>
              <a:buSzPct val="25000"/>
            </a:pP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dirty="0" smtClean="0">
                <a:solidFill>
                  <a:srgbClr val="FFFFFF">
                    <a:lumMod val="50000"/>
                  </a:srgbClr>
                </a:solidFill>
                <a:latin typeface="Arial" panose="020B0604020202020204" pitchFamily="34" charset="0"/>
                <a:ea typeface="Questrial"/>
                <a:cs typeface="Arial" panose="020B0604020202020204" pitchFamily="34" charset="0"/>
                <a:sym typeface="Questrial"/>
              </a:rPr>
              <a:t>through contract </a:t>
            </a:r>
            <a:r>
              <a:rPr lang="en-US" sz="1000" i="1" dirty="0">
                <a:solidFill>
                  <a:srgbClr val="FFFFFF">
                    <a:lumMod val="50000"/>
                  </a:srgb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algn="ctr"/>
            <a:r>
              <a:rPr lang="en-US" sz="1200" b="1" dirty="0">
                <a:solidFill>
                  <a:srgbClr val="767171"/>
                </a:solidFill>
              </a:rPr>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296275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4/4/2016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solidFill>
                  <a:srgbClr val="767171">
                    <a:tint val="75000"/>
                  </a:srgbClr>
                </a:solidFill>
              </a:rPr>
              <a:pPr/>
              <a:t>4/4/2016</a:t>
            </a:fld>
            <a:endParaRPr lang="en-US">
              <a:solidFill>
                <a:srgbClr val="767171">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767171">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solidFill>
                  <a:srgbClr val="767171">
                    <a:tint val="75000"/>
                  </a:srgbClr>
                </a:solidFill>
              </a:rPr>
              <a:pPr/>
              <a:t>‹#›</a:t>
            </a:fld>
            <a:endParaRPr lang="en-US">
              <a:solidFill>
                <a:srgbClr val="767171">
                  <a:tint val="75000"/>
                </a:srgbClr>
              </a:solidFill>
            </a:endParaRPr>
          </a:p>
        </p:txBody>
      </p:sp>
    </p:spTree>
    <p:extLst>
      <p:ext uri="{BB962C8B-B14F-4D97-AF65-F5344CB8AC3E}">
        <p14:creationId xmlns:p14="http://schemas.microsoft.com/office/powerpoint/2010/main" val="9163973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98174" y="1294865"/>
            <a:ext cx="8117541" cy="920132"/>
          </a:xfrm>
        </p:spPr>
        <p:txBody>
          <a:bodyPr>
            <a:noAutofit/>
          </a:bodyPr>
          <a:lstStyle/>
          <a:p>
            <a:r>
              <a:rPr lang="en-US" sz="4000" dirty="0" smtClean="0"/>
              <a:t>Lake Victoria Water Resources II</a:t>
            </a:r>
            <a:endParaRPr lang="en-US" sz="4000" dirty="0"/>
          </a:p>
        </p:txBody>
      </p:sp>
      <p:sp>
        <p:nvSpPr>
          <p:cNvPr id="9" name="Text Placeholder 8"/>
          <p:cNvSpPr>
            <a:spLocks noGrp="1"/>
          </p:cNvSpPr>
          <p:nvPr>
            <p:ph type="body" sz="quarter" idx="17"/>
          </p:nvPr>
        </p:nvSpPr>
        <p:spPr/>
        <p:txBody>
          <a:bodyPr>
            <a:normAutofit fontScale="77500" lnSpcReduction="20000"/>
          </a:bodyPr>
          <a:lstStyle/>
          <a:p>
            <a:r>
              <a:rPr lang="en-US" dirty="0"/>
              <a:t>Developing an Automated, Near Real-Time </a:t>
            </a:r>
            <a:r>
              <a:rPr lang="en-US" dirty="0" smtClean="0"/>
              <a:t>System to </a:t>
            </a:r>
            <a:r>
              <a:rPr lang="en-US" dirty="0"/>
              <a:t>Monitor </a:t>
            </a:r>
            <a:r>
              <a:rPr lang="en-US" dirty="0" err="1"/>
              <a:t>Eichhornia</a:t>
            </a:r>
            <a:r>
              <a:rPr lang="en-US" dirty="0"/>
              <a:t> </a:t>
            </a:r>
            <a:r>
              <a:rPr lang="en-US" dirty="0" err="1"/>
              <a:t>Crassipes</a:t>
            </a:r>
            <a:r>
              <a:rPr lang="en-US" dirty="0"/>
              <a:t> over the </a:t>
            </a:r>
            <a:r>
              <a:rPr lang="en-US" dirty="0" err="1"/>
              <a:t>Winam</a:t>
            </a:r>
            <a:r>
              <a:rPr lang="en-US" dirty="0"/>
              <a:t> Gulf in Lake Victoria</a:t>
            </a:r>
          </a:p>
        </p:txBody>
      </p:sp>
      <p:sp>
        <p:nvSpPr>
          <p:cNvPr id="11" name="Text Placeholder 2"/>
          <p:cNvSpPr txBox="1">
            <a:spLocks/>
          </p:cNvSpPr>
          <p:nvPr/>
        </p:nvSpPr>
        <p:spPr>
          <a:xfrm>
            <a:off x="228599" y="3258448"/>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1600" dirty="0" err="1"/>
              <a:t>Jeanné</a:t>
            </a:r>
            <a:r>
              <a:rPr lang="en-US" sz="1600" dirty="0"/>
              <a:t> le </a:t>
            </a:r>
            <a:r>
              <a:rPr lang="en-US" sz="1600" dirty="0" smtClean="0"/>
              <a:t>Roux (</a:t>
            </a:r>
            <a:r>
              <a:rPr lang="en-US" sz="1600" dirty="0"/>
              <a:t>Project </a:t>
            </a:r>
            <a:r>
              <a:rPr lang="en-US" sz="1600" dirty="0" smtClean="0"/>
              <a:t>Lead)</a:t>
            </a:r>
            <a:endParaRPr lang="en-US" sz="1600" dirty="0"/>
          </a:p>
        </p:txBody>
      </p:sp>
      <p:sp>
        <p:nvSpPr>
          <p:cNvPr id="19" name="Text Placeholder 2"/>
          <p:cNvSpPr txBox="1">
            <a:spLocks/>
          </p:cNvSpPr>
          <p:nvPr/>
        </p:nvSpPr>
        <p:spPr>
          <a:xfrm>
            <a:off x="228600" y="3647635"/>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Daryl Ann </a:t>
            </a:r>
            <a:r>
              <a:rPr lang="en-US" sz="1600" dirty="0" err="1" smtClean="0"/>
              <a:t>Winstead</a:t>
            </a:r>
            <a:endParaRPr lang="en-US" sz="1600" dirty="0"/>
          </a:p>
        </p:txBody>
      </p:sp>
      <p:sp>
        <p:nvSpPr>
          <p:cNvPr id="20" name="Text Placeholder 2"/>
          <p:cNvSpPr txBox="1">
            <a:spLocks/>
          </p:cNvSpPr>
          <p:nvPr/>
        </p:nvSpPr>
        <p:spPr>
          <a:xfrm>
            <a:off x="228600" y="4036822"/>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Sara </a:t>
            </a:r>
            <a:r>
              <a:rPr lang="en-US" sz="1600" dirty="0" err="1" smtClean="0"/>
              <a:t>Amirazodi</a:t>
            </a:r>
            <a:endParaRPr lang="en-US" sz="1600" dirty="0"/>
          </a:p>
        </p:txBody>
      </p:sp>
      <p:sp>
        <p:nvSpPr>
          <p:cNvPr id="21" name="Text Placeholder 2"/>
          <p:cNvSpPr txBox="1">
            <a:spLocks/>
          </p:cNvSpPr>
          <p:nvPr/>
        </p:nvSpPr>
        <p:spPr>
          <a:xfrm>
            <a:off x="4665612" y="3260212"/>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Dwight </a:t>
            </a:r>
            <a:r>
              <a:rPr lang="en-US" sz="1600" dirty="0" err="1" smtClean="0"/>
              <a:t>Tigner</a:t>
            </a:r>
            <a:endParaRPr lang="en-US" sz="1600" dirty="0"/>
          </a:p>
        </p:txBody>
      </p:sp>
      <p:sp>
        <p:nvSpPr>
          <p:cNvPr id="22" name="Text Placeholder 2"/>
          <p:cNvSpPr txBox="1">
            <a:spLocks/>
          </p:cNvSpPr>
          <p:nvPr/>
        </p:nvSpPr>
        <p:spPr>
          <a:xfrm>
            <a:off x="4665612" y="3649399"/>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Christina Fischer</a:t>
            </a:r>
            <a:endParaRPr lang="en-US" sz="1600" dirty="0"/>
          </a:p>
        </p:txBody>
      </p:sp>
      <p:sp>
        <p:nvSpPr>
          <p:cNvPr id="23" name="Text Placeholder 2"/>
          <p:cNvSpPr txBox="1">
            <a:spLocks/>
          </p:cNvSpPr>
          <p:nvPr/>
        </p:nvSpPr>
        <p:spPr>
          <a:xfrm>
            <a:off x="4665612" y="4038586"/>
            <a:ext cx="4249788"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600" dirty="0" smtClean="0"/>
              <a:t> </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57473544"/>
              </p:ext>
            </p:extLst>
          </p:nvPr>
        </p:nvGraphicFramePr>
        <p:xfrm>
          <a:off x="647135" y="2080766"/>
          <a:ext cx="7858125" cy="5272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4"/>
          </p:nvPr>
        </p:nvSpPr>
        <p:spPr/>
        <p:txBody>
          <a:bodyPr/>
          <a:lstStyle/>
          <a:p>
            <a:pPr algn="ctr"/>
            <a:r>
              <a:rPr lang="en-US" dirty="0" smtClean="0"/>
              <a:t>Methodology</a:t>
            </a:r>
            <a:endParaRPr lang="en-US" dirty="0"/>
          </a:p>
        </p:txBody>
      </p:sp>
      <p:sp>
        <p:nvSpPr>
          <p:cNvPr id="2" name="TextBox 1"/>
          <p:cNvSpPr txBox="1"/>
          <p:nvPr/>
        </p:nvSpPr>
        <p:spPr>
          <a:xfrm>
            <a:off x="777531" y="1717196"/>
            <a:ext cx="7588937" cy="1077218"/>
          </a:xfrm>
          <a:prstGeom prst="rect">
            <a:avLst/>
          </a:prstGeom>
          <a:solidFill>
            <a:schemeClr val="accent1"/>
          </a:solidFill>
        </p:spPr>
        <p:txBody>
          <a:bodyPr wrap="none" rtlCol="0">
            <a:spAutoFit/>
          </a:bodyPr>
          <a:lstStyle/>
          <a:p>
            <a:pPr algn="ctr"/>
            <a:endParaRPr lang="en-US" dirty="0" smtClean="0"/>
          </a:p>
          <a:p>
            <a:pPr algn="ctr"/>
            <a:r>
              <a:rPr lang="en-US" sz="2300" b="1" dirty="0" smtClean="0">
                <a:solidFill>
                  <a:schemeClr val="bg1"/>
                </a:solidFill>
              </a:rPr>
              <a:t>Surface Aquatic Vegetation Detection Tool (SADVT)</a:t>
            </a:r>
          </a:p>
          <a:p>
            <a:pPr algn="ctr"/>
            <a:endParaRPr lang="en-US" sz="2300" dirty="0">
              <a:solidFill>
                <a:schemeClr val="bg1"/>
              </a:solidFill>
            </a:endParaRPr>
          </a:p>
        </p:txBody>
      </p:sp>
    </p:spTree>
    <p:extLst>
      <p:ext uri="{BB962C8B-B14F-4D97-AF65-F5344CB8AC3E}">
        <p14:creationId xmlns:p14="http://schemas.microsoft.com/office/powerpoint/2010/main" val="1776405531"/>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504658" y="1340060"/>
            <a:ext cx="2333296" cy="2270235"/>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p>
        </p:txBody>
      </p:sp>
      <p:sp>
        <p:nvSpPr>
          <p:cNvPr id="5" name="Text Placeholder 4"/>
          <p:cNvSpPr>
            <a:spLocks noGrp="1"/>
          </p:cNvSpPr>
          <p:nvPr>
            <p:ph type="body" sz="quarter" idx="13"/>
          </p:nvPr>
        </p:nvSpPr>
        <p:spPr>
          <a:xfrm>
            <a:off x="629785" y="3344645"/>
            <a:ext cx="1993392" cy="274320"/>
          </a:xfrm>
        </p:spPr>
        <p:txBody>
          <a:bodyPr>
            <a:normAutofit/>
          </a:bodyPr>
          <a:lstStyle/>
          <a:p>
            <a:r>
              <a:rPr lang="en-US" sz="1000" dirty="0" smtClean="0">
                <a:solidFill>
                  <a:schemeClr val="bg1"/>
                </a:solidFill>
              </a:rPr>
              <a:t>Image Credit: USDA</a:t>
            </a:r>
            <a:endParaRPr lang="en-US" sz="1000" dirty="0">
              <a:solidFill>
                <a:schemeClr val="bg1"/>
              </a:solidFill>
            </a:endParaRPr>
          </a:p>
        </p:txBody>
      </p:sp>
      <p:grpSp>
        <p:nvGrpSpPr>
          <p:cNvPr id="17" name="Group 16"/>
          <p:cNvGrpSpPr/>
          <p:nvPr/>
        </p:nvGrpSpPr>
        <p:grpSpPr>
          <a:xfrm>
            <a:off x="2492466" y="1709615"/>
            <a:ext cx="6104691" cy="4538785"/>
            <a:chOff x="1805150" y="1721120"/>
            <a:chExt cx="6891986" cy="1618488"/>
          </a:xfrm>
        </p:grpSpPr>
        <p:sp>
          <p:nvSpPr>
            <p:cNvPr id="18" name="Rounded Rectangle 17"/>
            <p:cNvSpPr/>
            <p:nvPr/>
          </p:nvSpPr>
          <p:spPr>
            <a:xfrm>
              <a:off x="1805150" y="1721120"/>
              <a:ext cx="6839712" cy="16184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75615" y="2041758"/>
              <a:ext cx="6621521" cy="1138670"/>
            </a:xfrm>
            <a:prstGeom prst="rect">
              <a:avLst/>
            </a:prstGeom>
            <a:noFill/>
            <a:ln>
              <a:noFill/>
            </a:ln>
          </p:spPr>
          <p:txBody>
            <a:bodyPr wrap="square" rtlCol="0">
              <a:spAutoFit/>
            </a:bodyPr>
            <a:lstStyle/>
            <a:p>
              <a:r>
                <a:rPr lang="en-US" sz="2300" b="1" dirty="0">
                  <a:solidFill>
                    <a:schemeClr val="bg1"/>
                  </a:solidFill>
                </a:rPr>
                <a:t>Data </a:t>
              </a:r>
              <a:r>
                <a:rPr lang="en-US" sz="2300" b="1" dirty="0" smtClean="0">
                  <a:solidFill>
                    <a:schemeClr val="bg1"/>
                  </a:solidFill>
                </a:rPr>
                <a:t>Analysis</a:t>
              </a:r>
            </a:p>
            <a:p>
              <a:pPr marL="342900" indent="-342900">
                <a:buFont typeface="Arial" panose="020B0604020202020204" pitchFamily="34" charset="0"/>
                <a:buChar char="•"/>
              </a:pPr>
              <a:r>
                <a:rPr lang="en-US" sz="2000" dirty="0">
                  <a:solidFill>
                    <a:schemeClr val="bg1"/>
                  </a:solidFill>
                </a:rPr>
                <a:t>High </a:t>
              </a:r>
              <a:r>
                <a:rPr lang="en-US" sz="2000" dirty="0" smtClean="0">
                  <a:solidFill>
                    <a:schemeClr val="bg1"/>
                  </a:solidFill>
                </a:rPr>
                <a:t>resolution </a:t>
              </a:r>
              <a:r>
                <a:rPr lang="en-US" sz="2000" dirty="0" err="1">
                  <a:solidFill>
                    <a:schemeClr val="bg1"/>
                  </a:solidFill>
                </a:rPr>
                <a:t>WorldView</a:t>
              </a:r>
              <a:r>
                <a:rPr lang="en-US" sz="2000" dirty="0">
                  <a:solidFill>
                    <a:schemeClr val="bg1"/>
                  </a:solidFill>
                </a:rPr>
                <a:t> imagery </a:t>
              </a:r>
              <a:r>
                <a:rPr lang="en-US" sz="2000" dirty="0" smtClean="0">
                  <a:solidFill>
                    <a:schemeClr val="bg1"/>
                  </a:solidFill>
                </a:rPr>
                <a:t>to validate detection of water hyacinth </a:t>
              </a:r>
              <a:r>
                <a:rPr lang="en-US" sz="2000" dirty="0">
                  <a:solidFill>
                    <a:schemeClr val="bg1"/>
                  </a:solidFill>
                </a:rPr>
                <a:t>and other </a:t>
              </a:r>
              <a:r>
                <a:rPr lang="en-US" sz="2000" dirty="0" err="1">
                  <a:solidFill>
                    <a:schemeClr val="bg1"/>
                  </a:solidFill>
                </a:rPr>
                <a:t>macrophytes</a:t>
              </a:r>
              <a:endParaRPr lang="en-US" sz="2000" dirty="0">
                <a:solidFill>
                  <a:schemeClr val="bg1"/>
                </a:solidFill>
              </a:endParaRPr>
            </a:p>
            <a:p>
              <a:endParaRPr lang="en-US" sz="2000" dirty="0">
                <a:solidFill>
                  <a:schemeClr val="bg1"/>
                </a:solidFill>
              </a:endParaRPr>
            </a:p>
            <a:p>
              <a:pPr marL="342900" indent="-342900">
                <a:buFont typeface="Arial" panose="020B0604020202020204" pitchFamily="34" charset="0"/>
                <a:buChar char="•"/>
              </a:pPr>
              <a:r>
                <a:rPr lang="en-US" sz="2000" dirty="0" smtClean="0">
                  <a:solidFill>
                    <a:schemeClr val="bg1"/>
                  </a:solidFill>
                </a:rPr>
                <a:t>Confusion Matrix</a:t>
              </a:r>
            </a:p>
            <a:p>
              <a:pPr marL="800100" lvl="1" indent="-342900">
                <a:buFont typeface="Arial" panose="020B0604020202020204" pitchFamily="34" charset="0"/>
                <a:buChar char="•"/>
              </a:pPr>
              <a:r>
                <a:rPr lang="en-US" sz="2000" dirty="0" smtClean="0">
                  <a:solidFill>
                    <a:schemeClr val="bg1"/>
                  </a:solidFill>
                </a:rPr>
                <a:t>Two classes tested:</a:t>
              </a:r>
            </a:p>
            <a:p>
              <a:pPr lvl="2"/>
              <a:r>
                <a:rPr lang="en-US" sz="2000" dirty="0" smtClean="0">
                  <a:solidFill>
                    <a:schemeClr val="bg1"/>
                  </a:solidFill>
                </a:rPr>
                <a:t>1. Water Hyacinth/ </a:t>
              </a:r>
              <a:r>
                <a:rPr lang="en-US" sz="2000" dirty="0" err="1" smtClean="0">
                  <a:solidFill>
                    <a:schemeClr val="bg1"/>
                  </a:solidFill>
                </a:rPr>
                <a:t>Macrophytes</a:t>
              </a:r>
              <a:endParaRPr lang="en-US" sz="2000" dirty="0" smtClean="0">
                <a:solidFill>
                  <a:schemeClr val="bg1"/>
                </a:solidFill>
              </a:endParaRPr>
            </a:p>
            <a:p>
              <a:pPr lvl="2"/>
              <a:r>
                <a:rPr lang="en-US" sz="2000" dirty="0">
                  <a:solidFill>
                    <a:schemeClr val="bg1"/>
                  </a:solidFill>
                </a:rPr>
                <a:t>2</a:t>
              </a:r>
              <a:r>
                <a:rPr lang="en-US" sz="2000" dirty="0" smtClean="0">
                  <a:solidFill>
                    <a:schemeClr val="bg1"/>
                  </a:solidFill>
                </a:rPr>
                <a:t>. Other (water)</a:t>
              </a:r>
            </a:p>
            <a:p>
              <a:pPr marL="800100" lvl="1" indent="-342900">
                <a:buFont typeface="Arial" panose="020B0604020202020204" pitchFamily="34" charset="0"/>
                <a:buChar char="•"/>
              </a:pPr>
              <a:endParaRPr lang="en-US" sz="2000" dirty="0">
                <a:solidFill>
                  <a:schemeClr val="bg1"/>
                </a:solidFill>
              </a:endParaRPr>
            </a:p>
          </p:txBody>
        </p:sp>
      </p:grpSp>
      <p:sp>
        <p:nvSpPr>
          <p:cNvPr id="8" name="Text Placeholder 3"/>
          <p:cNvSpPr>
            <a:spLocks noGrp="1"/>
          </p:cNvSpPr>
          <p:nvPr>
            <p:ph type="body" sz="quarter" idx="14"/>
          </p:nvPr>
        </p:nvSpPr>
        <p:spPr>
          <a:xfrm>
            <a:off x="493060" y="579120"/>
            <a:ext cx="8092619" cy="704088"/>
          </a:xfrm>
          <a:prstGeom prst="rect">
            <a:avLst/>
          </a:prstGeom>
        </p:spPr>
        <p:txBody>
          <a:bodyPr/>
          <a:lstStyle/>
          <a:p>
            <a:pPr marL="0" indent="0">
              <a:buNone/>
            </a:pPr>
            <a:r>
              <a:rPr lang="en-US" sz="4000" b="1" dirty="0" smtClean="0">
                <a:solidFill>
                  <a:schemeClr val="accent1"/>
                </a:solidFill>
              </a:rPr>
              <a:t>Methodology</a:t>
            </a:r>
            <a:endParaRPr lang="en-US" sz="4000" b="1" dirty="0">
              <a:solidFill>
                <a:schemeClr val="accent1"/>
              </a:solidFill>
            </a:endParaRPr>
          </a:p>
        </p:txBody>
      </p:sp>
    </p:spTree>
    <p:extLst>
      <p:ext uri="{BB962C8B-B14F-4D97-AF65-F5344CB8AC3E}">
        <p14:creationId xmlns:p14="http://schemas.microsoft.com/office/powerpoint/2010/main" val="1638623913"/>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256977" y="-204956"/>
            <a:ext cx="8340175" cy="1325880"/>
          </a:xfrm>
        </p:spPr>
        <p:txBody>
          <a:bodyPr>
            <a:normAutofit/>
          </a:bodyPr>
          <a:lstStyle/>
          <a:p>
            <a:r>
              <a:rPr lang="en-US" dirty="0" smtClean="0"/>
              <a:t>Results: Landsat Data</a:t>
            </a:r>
            <a:endParaRPr lang="en-US" dirty="0"/>
          </a:p>
        </p:txBody>
      </p:sp>
      <p:sp>
        <p:nvSpPr>
          <p:cNvPr id="11" name="TextBox 10"/>
          <p:cNvSpPr txBox="1"/>
          <p:nvPr/>
        </p:nvSpPr>
        <p:spPr>
          <a:xfrm>
            <a:off x="340659" y="1384089"/>
            <a:ext cx="2090637" cy="1231106"/>
          </a:xfrm>
          <a:prstGeom prst="rect">
            <a:avLst/>
          </a:prstGeom>
          <a:noFill/>
        </p:spPr>
        <p:txBody>
          <a:bodyPr wrap="none" rtlCol="0">
            <a:spAutoFit/>
          </a:bodyPr>
          <a:lstStyle/>
          <a:p>
            <a:r>
              <a:rPr lang="en-US" sz="2800" dirty="0" smtClean="0">
                <a:solidFill>
                  <a:schemeClr val="bg1"/>
                </a:solidFill>
              </a:rPr>
              <a:t>MNDWI &lt; 0</a:t>
            </a:r>
          </a:p>
          <a:p>
            <a:endParaRPr lang="en-US" dirty="0"/>
          </a:p>
          <a:p>
            <a:r>
              <a:rPr lang="en-US" sz="1400" dirty="0" smtClean="0">
                <a:solidFill>
                  <a:schemeClr val="bg1"/>
                </a:solidFill>
              </a:rPr>
              <a:t>Image: Landsat 8</a:t>
            </a:r>
          </a:p>
          <a:p>
            <a:r>
              <a:rPr lang="en-US" sz="1400" dirty="0" smtClean="0">
                <a:solidFill>
                  <a:schemeClr val="bg1"/>
                </a:solidFill>
              </a:rPr>
              <a:t>November 29, 2013</a:t>
            </a:r>
            <a:endParaRPr lang="en-US" sz="1400" dirty="0">
              <a:solidFill>
                <a:schemeClr val="bg1"/>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59" y="6271279"/>
            <a:ext cx="6842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88919" y="6237189"/>
            <a:ext cx="2414444" cy="369332"/>
          </a:xfrm>
          <a:prstGeom prst="rect">
            <a:avLst/>
          </a:prstGeom>
          <a:noFill/>
        </p:spPr>
        <p:txBody>
          <a:bodyPr wrap="none" rtlCol="0">
            <a:spAutoFit/>
          </a:bodyPr>
          <a:lstStyle/>
          <a:p>
            <a:r>
              <a:rPr lang="en-US" dirty="0" smtClean="0">
                <a:solidFill>
                  <a:srgbClr val="000000"/>
                </a:solidFill>
              </a:rPr>
              <a:t>Non-Water Features</a:t>
            </a:r>
            <a:endParaRPr lang="en-US" dirty="0">
              <a:solidFill>
                <a:srgbClr val="0000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814" y="1274804"/>
            <a:ext cx="8210371" cy="4308392"/>
          </a:xfrm>
          <a:prstGeom prst="rect">
            <a:avLst/>
          </a:prstGeom>
        </p:spPr>
      </p:pic>
      <p:sp>
        <p:nvSpPr>
          <p:cNvPr id="9" name="TextBox 8"/>
          <p:cNvSpPr txBox="1"/>
          <p:nvPr/>
        </p:nvSpPr>
        <p:spPr>
          <a:xfrm>
            <a:off x="681297" y="1293962"/>
            <a:ext cx="1409360" cy="369332"/>
          </a:xfrm>
          <a:prstGeom prst="rect">
            <a:avLst/>
          </a:prstGeom>
          <a:noFill/>
        </p:spPr>
        <p:txBody>
          <a:bodyPr wrap="none" rtlCol="0">
            <a:spAutoFit/>
          </a:bodyPr>
          <a:lstStyle/>
          <a:p>
            <a:r>
              <a:rPr lang="en-US" dirty="0" smtClean="0">
                <a:solidFill>
                  <a:schemeClr val="bg2"/>
                </a:solidFill>
              </a:rPr>
              <a:t>MNDWI &lt; 0</a:t>
            </a:r>
            <a:endParaRPr lang="en-US" dirty="0">
              <a:solidFill>
                <a:schemeClr val="bg2"/>
              </a:solidFill>
            </a:endParaRPr>
          </a:p>
        </p:txBody>
      </p:sp>
      <p:sp>
        <p:nvSpPr>
          <p:cNvPr id="12" name="TextBox 11"/>
          <p:cNvSpPr txBox="1"/>
          <p:nvPr/>
        </p:nvSpPr>
        <p:spPr>
          <a:xfrm>
            <a:off x="681297" y="1663294"/>
            <a:ext cx="2340705" cy="646331"/>
          </a:xfrm>
          <a:prstGeom prst="rect">
            <a:avLst/>
          </a:prstGeom>
          <a:noFill/>
        </p:spPr>
        <p:txBody>
          <a:bodyPr wrap="none" rtlCol="0">
            <a:spAutoFit/>
          </a:bodyPr>
          <a:lstStyle/>
          <a:p>
            <a:r>
              <a:rPr lang="en-US" dirty="0" smtClean="0">
                <a:solidFill>
                  <a:schemeClr val="bg2"/>
                </a:solidFill>
              </a:rPr>
              <a:t>Image: Landsat</a:t>
            </a:r>
          </a:p>
          <a:p>
            <a:r>
              <a:rPr lang="en-US" dirty="0" smtClean="0">
                <a:solidFill>
                  <a:schemeClr val="bg2"/>
                </a:solidFill>
              </a:rPr>
              <a:t>November 29, 2013</a:t>
            </a:r>
            <a:endParaRPr lang="en-US" dirty="0">
              <a:solidFill>
                <a:schemeClr val="bg2"/>
              </a:solidFill>
            </a:endParaRPr>
          </a:p>
        </p:txBody>
      </p:sp>
      <p:sp>
        <p:nvSpPr>
          <p:cNvPr id="13" name="Rectangle 12"/>
          <p:cNvSpPr/>
          <p:nvPr/>
        </p:nvSpPr>
        <p:spPr>
          <a:xfrm>
            <a:off x="4572001" y="3329796"/>
            <a:ext cx="698740" cy="6556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6871" y="1626431"/>
            <a:ext cx="72548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a:stCxn id="13" idx="3"/>
          </p:cNvCxnSpPr>
          <p:nvPr/>
        </p:nvCxnSpPr>
        <p:spPr>
          <a:xfrm>
            <a:off x="5270741" y="3657600"/>
            <a:ext cx="1207697" cy="5779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4" idx="3"/>
          </p:cNvCxnSpPr>
          <p:nvPr/>
        </p:nvCxnSpPr>
        <p:spPr>
          <a:xfrm>
            <a:off x="5132358" y="1967744"/>
            <a:ext cx="1346080" cy="3189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334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256977" y="-204956"/>
            <a:ext cx="6885695" cy="1325880"/>
          </a:xfrm>
        </p:spPr>
        <p:txBody>
          <a:bodyPr>
            <a:normAutofit/>
          </a:bodyPr>
          <a:lstStyle/>
          <a:p>
            <a:r>
              <a:rPr lang="en-US" dirty="0" smtClean="0"/>
              <a:t>Results: Landsat Accuracy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1050196"/>
              </p:ext>
            </p:extLst>
          </p:nvPr>
        </p:nvGraphicFramePr>
        <p:xfrm>
          <a:off x="1523999" y="2248669"/>
          <a:ext cx="6096000" cy="3017520"/>
        </p:xfrm>
        <a:graphic>
          <a:graphicData uri="http://schemas.openxmlformats.org/drawingml/2006/table">
            <a:tbl>
              <a:tblPr firstRow="1" bandRow="1">
                <a:tableStyleId>{5940675A-B579-460E-94D1-54222C63F5DA}</a:tableStyleId>
              </a:tblPr>
              <a:tblGrid>
                <a:gridCol w="2032000"/>
                <a:gridCol w="2032000"/>
                <a:gridCol w="2032000"/>
              </a:tblGrid>
              <a:tr h="370840">
                <a:tc>
                  <a:txBody>
                    <a:bodyPr/>
                    <a:lstStyle/>
                    <a:p>
                      <a:pPr algn="ctr"/>
                      <a:r>
                        <a:rPr lang="en-US" sz="3000" i="1" dirty="0" smtClean="0">
                          <a:solidFill>
                            <a:srgbClr val="000000"/>
                          </a:solidFill>
                        </a:rPr>
                        <a:t>n</a:t>
                      </a:r>
                      <a:r>
                        <a:rPr lang="en-US" sz="3000" i="1" baseline="0" dirty="0" smtClean="0">
                          <a:solidFill>
                            <a:srgbClr val="000000"/>
                          </a:solidFill>
                        </a:rPr>
                        <a:t> = 200</a:t>
                      </a:r>
                      <a:endParaRPr lang="en-US" sz="3000" i="1" dirty="0">
                        <a:solidFill>
                          <a:srgbClr val="000000"/>
                        </a:solidFill>
                      </a:endParaRPr>
                    </a:p>
                  </a:txBody>
                  <a:tcPr anchor="ctr"/>
                </a:tc>
                <a:tc>
                  <a:txBody>
                    <a:bodyPr/>
                    <a:lstStyle/>
                    <a:p>
                      <a:pPr algn="ctr"/>
                      <a:r>
                        <a:rPr lang="en-US" sz="3000" b="1" dirty="0" smtClean="0">
                          <a:solidFill>
                            <a:srgbClr val="000000"/>
                          </a:solidFill>
                        </a:rPr>
                        <a:t>Predicted NO</a:t>
                      </a:r>
                    </a:p>
                  </a:txBody>
                  <a:tcPr/>
                </a:tc>
                <a:tc>
                  <a:txBody>
                    <a:bodyPr/>
                    <a:lstStyle/>
                    <a:p>
                      <a:pPr algn="ctr"/>
                      <a:r>
                        <a:rPr lang="en-US" sz="3000" b="1" dirty="0" smtClean="0">
                          <a:solidFill>
                            <a:srgbClr val="000000"/>
                          </a:solidFill>
                        </a:rPr>
                        <a:t>Predicted YES</a:t>
                      </a:r>
                      <a:endParaRPr lang="en-US" sz="3000" b="1" dirty="0">
                        <a:solidFill>
                          <a:srgbClr val="000000"/>
                        </a:solidFill>
                      </a:endParaRPr>
                    </a:p>
                  </a:txBody>
                  <a:tcPr/>
                </a:tc>
              </a:tr>
              <a:tr h="713292">
                <a:tc>
                  <a:txBody>
                    <a:bodyPr/>
                    <a:lstStyle/>
                    <a:p>
                      <a:pPr algn="ctr"/>
                      <a:r>
                        <a:rPr lang="en-US" sz="3000" b="1" dirty="0" smtClean="0">
                          <a:solidFill>
                            <a:srgbClr val="000000"/>
                          </a:solidFill>
                        </a:rPr>
                        <a:t>Actual</a:t>
                      </a:r>
                      <a:r>
                        <a:rPr lang="en-US" sz="3000" b="1" baseline="0" dirty="0" smtClean="0">
                          <a:solidFill>
                            <a:srgbClr val="000000"/>
                          </a:solidFill>
                        </a:rPr>
                        <a:t> NO</a:t>
                      </a:r>
                    </a:p>
                  </a:txBody>
                  <a:tcPr anchor="ctr" anchorCtr="1"/>
                </a:tc>
                <a:tc>
                  <a:txBody>
                    <a:bodyPr/>
                    <a:lstStyle/>
                    <a:p>
                      <a:pPr algn="ctr"/>
                      <a:r>
                        <a:rPr lang="en-US" sz="3000" dirty="0" smtClean="0">
                          <a:solidFill>
                            <a:srgbClr val="000000"/>
                          </a:solidFill>
                        </a:rPr>
                        <a:t>TN</a:t>
                      </a:r>
                      <a:r>
                        <a:rPr lang="en-US" sz="3000" baseline="0" dirty="0" smtClean="0">
                          <a:solidFill>
                            <a:srgbClr val="000000"/>
                          </a:solidFill>
                        </a:rPr>
                        <a:t> = </a:t>
                      </a:r>
                      <a:r>
                        <a:rPr lang="en-US" sz="3000" dirty="0" smtClean="0">
                          <a:solidFill>
                            <a:srgbClr val="000000"/>
                          </a:solidFill>
                        </a:rPr>
                        <a:t>94</a:t>
                      </a:r>
                      <a:endParaRPr lang="en-US" sz="3000" dirty="0">
                        <a:solidFill>
                          <a:srgbClr val="000000"/>
                        </a:solidFill>
                      </a:endParaRPr>
                    </a:p>
                  </a:txBody>
                  <a:tcPr anchor="ctr" anchorCtr="1"/>
                </a:tc>
                <a:tc>
                  <a:txBody>
                    <a:bodyPr/>
                    <a:lstStyle/>
                    <a:p>
                      <a:pPr algn="ctr"/>
                      <a:r>
                        <a:rPr lang="en-US" sz="3000" dirty="0" smtClean="0">
                          <a:solidFill>
                            <a:srgbClr val="000000"/>
                          </a:solidFill>
                        </a:rPr>
                        <a:t>FP = 20</a:t>
                      </a:r>
                      <a:endParaRPr lang="en-US" sz="3000" dirty="0">
                        <a:solidFill>
                          <a:srgbClr val="000000"/>
                        </a:solidFill>
                      </a:endParaRPr>
                    </a:p>
                  </a:txBody>
                  <a:tcPr anchor="ctr" anchorCtr="1"/>
                </a:tc>
              </a:tr>
              <a:tr h="753036">
                <a:tc>
                  <a:txBody>
                    <a:bodyPr/>
                    <a:lstStyle/>
                    <a:p>
                      <a:pPr algn="ctr"/>
                      <a:r>
                        <a:rPr lang="en-US" sz="3000" b="1" dirty="0" smtClean="0">
                          <a:solidFill>
                            <a:srgbClr val="000000"/>
                          </a:solidFill>
                        </a:rPr>
                        <a:t>Actual YES</a:t>
                      </a:r>
                    </a:p>
                  </a:txBody>
                  <a:tcPr anchor="ctr" anchorCtr="1"/>
                </a:tc>
                <a:tc>
                  <a:txBody>
                    <a:bodyPr/>
                    <a:lstStyle/>
                    <a:p>
                      <a:pPr algn="ctr"/>
                      <a:r>
                        <a:rPr lang="en-US" sz="3000" dirty="0" smtClean="0">
                          <a:solidFill>
                            <a:srgbClr val="000000"/>
                          </a:solidFill>
                        </a:rPr>
                        <a:t>FN = 6</a:t>
                      </a:r>
                      <a:endParaRPr lang="en-US" sz="3000" dirty="0">
                        <a:solidFill>
                          <a:srgbClr val="000000"/>
                        </a:solidFill>
                      </a:endParaRPr>
                    </a:p>
                  </a:txBody>
                  <a:tcPr anchor="ctr" anchorCtr="1"/>
                </a:tc>
                <a:tc>
                  <a:txBody>
                    <a:bodyPr/>
                    <a:lstStyle/>
                    <a:p>
                      <a:pPr algn="ctr"/>
                      <a:r>
                        <a:rPr lang="en-US" sz="3000" dirty="0" smtClean="0">
                          <a:solidFill>
                            <a:srgbClr val="000000"/>
                          </a:solidFill>
                        </a:rPr>
                        <a:t>TP = 80</a:t>
                      </a:r>
                      <a:endParaRPr lang="en-US" sz="3000" dirty="0">
                        <a:solidFill>
                          <a:srgbClr val="000000"/>
                        </a:solidFill>
                      </a:endParaRPr>
                    </a:p>
                  </a:txBody>
                  <a:tcPr anchor="ctr" anchorCtr="1"/>
                </a:tc>
              </a:tr>
            </a:tbl>
          </a:graphicData>
        </a:graphic>
      </p:graphicFrame>
      <p:sp>
        <p:nvSpPr>
          <p:cNvPr id="6" name="TextBox 5"/>
          <p:cNvSpPr txBox="1"/>
          <p:nvPr/>
        </p:nvSpPr>
        <p:spPr>
          <a:xfrm>
            <a:off x="1443318" y="1267610"/>
            <a:ext cx="6500497" cy="707886"/>
          </a:xfrm>
          <a:prstGeom prst="rect">
            <a:avLst/>
          </a:prstGeom>
          <a:noFill/>
        </p:spPr>
        <p:txBody>
          <a:bodyPr wrap="square" rtlCol="0">
            <a:spAutoFit/>
          </a:bodyPr>
          <a:lstStyle/>
          <a:p>
            <a:r>
              <a:rPr lang="en-US" sz="2000" i="1" dirty="0" smtClean="0"/>
              <a:t>Predicted water hyacinth presence vs actual presence</a:t>
            </a:r>
            <a:endParaRPr lang="en-US" sz="2000" i="1" dirty="0"/>
          </a:p>
        </p:txBody>
      </p:sp>
      <p:sp>
        <p:nvSpPr>
          <p:cNvPr id="7" name="TextBox 6"/>
          <p:cNvSpPr txBox="1"/>
          <p:nvPr/>
        </p:nvSpPr>
        <p:spPr>
          <a:xfrm>
            <a:off x="2913271" y="5602955"/>
            <a:ext cx="3238387" cy="553998"/>
          </a:xfrm>
          <a:prstGeom prst="rect">
            <a:avLst/>
          </a:prstGeom>
          <a:noFill/>
        </p:spPr>
        <p:txBody>
          <a:bodyPr wrap="none" rtlCol="0">
            <a:spAutoFit/>
          </a:bodyPr>
          <a:lstStyle/>
          <a:p>
            <a:r>
              <a:rPr lang="en-US" sz="3000" dirty="0" smtClean="0">
                <a:solidFill>
                  <a:srgbClr val="000000"/>
                </a:solidFill>
              </a:rPr>
              <a:t>Accuracy </a:t>
            </a:r>
            <a:r>
              <a:rPr lang="en-US" sz="3000" smtClean="0">
                <a:solidFill>
                  <a:srgbClr val="000000"/>
                </a:solidFill>
              </a:rPr>
              <a:t>= </a:t>
            </a:r>
            <a:r>
              <a:rPr lang="en-US" sz="3000" b="1" smtClean="0">
                <a:solidFill>
                  <a:srgbClr val="000000"/>
                </a:solidFill>
              </a:rPr>
              <a:t>87%</a:t>
            </a:r>
            <a:endParaRPr lang="en-US" sz="3000" b="1" dirty="0">
              <a:solidFill>
                <a:srgbClr val="000000"/>
              </a:solidFill>
            </a:endParaRPr>
          </a:p>
        </p:txBody>
      </p:sp>
    </p:spTree>
    <p:extLst>
      <p:ext uri="{BB962C8B-B14F-4D97-AF65-F5344CB8AC3E}">
        <p14:creationId xmlns:p14="http://schemas.microsoft.com/office/powerpoint/2010/main" val="2898166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256977" y="-204956"/>
            <a:ext cx="8340175" cy="1325880"/>
          </a:xfrm>
        </p:spPr>
        <p:txBody>
          <a:bodyPr>
            <a:normAutofit/>
          </a:bodyPr>
          <a:lstStyle/>
          <a:p>
            <a:r>
              <a:rPr lang="en-US" dirty="0" smtClean="0"/>
              <a:t>Results: Sentinel-2 Data</a:t>
            </a:r>
            <a:endParaRPr lang="en-US" dirty="0"/>
          </a:p>
        </p:txBody>
      </p:sp>
      <p:sp>
        <p:nvSpPr>
          <p:cNvPr id="11" name="TextBox 10"/>
          <p:cNvSpPr txBox="1"/>
          <p:nvPr/>
        </p:nvSpPr>
        <p:spPr>
          <a:xfrm>
            <a:off x="340659" y="1384089"/>
            <a:ext cx="2090637" cy="1231106"/>
          </a:xfrm>
          <a:prstGeom prst="rect">
            <a:avLst/>
          </a:prstGeom>
          <a:noFill/>
        </p:spPr>
        <p:txBody>
          <a:bodyPr wrap="none" rtlCol="0">
            <a:spAutoFit/>
          </a:bodyPr>
          <a:lstStyle/>
          <a:p>
            <a:r>
              <a:rPr lang="en-US" sz="2800" dirty="0" smtClean="0">
                <a:solidFill>
                  <a:schemeClr val="bg1"/>
                </a:solidFill>
              </a:rPr>
              <a:t>MNDWI &lt; 0</a:t>
            </a:r>
          </a:p>
          <a:p>
            <a:endParaRPr lang="en-US" dirty="0"/>
          </a:p>
          <a:p>
            <a:r>
              <a:rPr lang="en-US" sz="1400" dirty="0" smtClean="0">
                <a:solidFill>
                  <a:schemeClr val="bg1"/>
                </a:solidFill>
              </a:rPr>
              <a:t>Image: Landsat 8</a:t>
            </a:r>
          </a:p>
          <a:p>
            <a:r>
              <a:rPr lang="en-US" sz="1400" dirty="0" smtClean="0">
                <a:solidFill>
                  <a:schemeClr val="bg1"/>
                </a:solidFill>
              </a:rPr>
              <a:t>November 29, 2013</a:t>
            </a:r>
            <a:endParaRPr lang="en-US" sz="1400" dirty="0">
              <a:solidFill>
                <a:schemeClr val="bg1"/>
              </a:solidFill>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59" y="6271279"/>
            <a:ext cx="6842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88919" y="6237189"/>
            <a:ext cx="2414444" cy="369332"/>
          </a:xfrm>
          <a:prstGeom prst="rect">
            <a:avLst/>
          </a:prstGeom>
          <a:noFill/>
        </p:spPr>
        <p:txBody>
          <a:bodyPr wrap="none" rtlCol="0">
            <a:spAutoFit/>
          </a:bodyPr>
          <a:lstStyle/>
          <a:p>
            <a:r>
              <a:rPr lang="en-US" dirty="0" smtClean="0">
                <a:solidFill>
                  <a:srgbClr val="000000"/>
                </a:solidFill>
              </a:rPr>
              <a:t>Non-Water Features</a:t>
            </a:r>
            <a:endParaRPr lang="en-US" dirty="0">
              <a:solidFill>
                <a:srgbClr val="00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1174930"/>
            <a:ext cx="8096250"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1297" y="1293962"/>
            <a:ext cx="1409360" cy="369332"/>
          </a:xfrm>
          <a:prstGeom prst="rect">
            <a:avLst/>
          </a:prstGeom>
          <a:noFill/>
        </p:spPr>
        <p:txBody>
          <a:bodyPr wrap="none" rtlCol="0">
            <a:spAutoFit/>
          </a:bodyPr>
          <a:lstStyle/>
          <a:p>
            <a:r>
              <a:rPr lang="en-US" dirty="0" smtClean="0">
                <a:solidFill>
                  <a:schemeClr val="bg2"/>
                </a:solidFill>
              </a:rPr>
              <a:t>MNDWI &lt; 0</a:t>
            </a:r>
            <a:endParaRPr lang="en-US" dirty="0">
              <a:solidFill>
                <a:schemeClr val="bg2"/>
              </a:solidFill>
            </a:endParaRPr>
          </a:p>
        </p:txBody>
      </p:sp>
      <p:sp>
        <p:nvSpPr>
          <p:cNvPr id="3" name="TextBox 2"/>
          <p:cNvSpPr txBox="1"/>
          <p:nvPr/>
        </p:nvSpPr>
        <p:spPr>
          <a:xfrm>
            <a:off x="681297" y="1663294"/>
            <a:ext cx="2361544" cy="646331"/>
          </a:xfrm>
          <a:prstGeom prst="rect">
            <a:avLst/>
          </a:prstGeom>
          <a:noFill/>
        </p:spPr>
        <p:txBody>
          <a:bodyPr wrap="none" rtlCol="0">
            <a:spAutoFit/>
          </a:bodyPr>
          <a:lstStyle/>
          <a:p>
            <a:r>
              <a:rPr lang="en-US" dirty="0" smtClean="0">
                <a:solidFill>
                  <a:schemeClr val="bg2"/>
                </a:solidFill>
              </a:rPr>
              <a:t>Image: Sentinel-2</a:t>
            </a:r>
          </a:p>
          <a:p>
            <a:r>
              <a:rPr lang="en-US" dirty="0" smtClean="0">
                <a:solidFill>
                  <a:schemeClr val="bg2"/>
                </a:solidFill>
              </a:rPr>
              <a:t>December 19, 2015</a:t>
            </a:r>
            <a:endParaRPr lang="en-US" dirty="0">
              <a:solidFill>
                <a:schemeClr val="bg2"/>
              </a:solidFill>
            </a:endParaRPr>
          </a:p>
        </p:txBody>
      </p:sp>
      <p:sp>
        <p:nvSpPr>
          <p:cNvPr id="4" name="Rectangle 3"/>
          <p:cNvSpPr/>
          <p:nvPr/>
        </p:nvSpPr>
        <p:spPr>
          <a:xfrm>
            <a:off x="4572001" y="3329796"/>
            <a:ext cx="698740" cy="65560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6871" y="1626431"/>
            <a:ext cx="72548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35" name="Straight Connector 1034"/>
          <p:cNvCxnSpPr>
            <a:stCxn id="1027" idx="3"/>
          </p:cNvCxnSpPr>
          <p:nvPr/>
        </p:nvCxnSpPr>
        <p:spPr>
          <a:xfrm flipV="1">
            <a:off x="5132358" y="1967743"/>
            <a:ext cx="1285695"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p:cNvCxnSpPr>
            <a:stCxn id="4" idx="3"/>
          </p:cNvCxnSpPr>
          <p:nvPr/>
        </p:nvCxnSpPr>
        <p:spPr>
          <a:xfrm>
            <a:off x="5270741" y="3657600"/>
            <a:ext cx="1147312" cy="57797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870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58819" y="1680195"/>
            <a:ext cx="7982712" cy="1408061"/>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t>Automated </a:t>
            </a:r>
            <a:r>
              <a:rPr lang="en-US" dirty="0" smtClean="0"/>
              <a:t>script allows for almost </a:t>
            </a:r>
            <a:r>
              <a:rPr lang="en-US" b="1" dirty="0" smtClean="0"/>
              <a:t>real-time</a:t>
            </a:r>
            <a:r>
              <a:rPr lang="en-US" dirty="0" smtClean="0"/>
              <a:t> water hyacinth monitoring</a:t>
            </a:r>
          </a:p>
          <a:p>
            <a:pPr marL="342900" indent="-342900">
              <a:spcBef>
                <a:spcPts val="200"/>
              </a:spcBef>
              <a:buClr>
                <a:schemeClr val="accent1"/>
              </a:buClr>
              <a:buFont typeface="Webdings" panose="05030102010509060703" pitchFamily="18" charset="2"/>
              <a:buChar char="4"/>
            </a:pPr>
            <a:r>
              <a:rPr lang="en-US" dirty="0" smtClean="0"/>
              <a:t>The inclusion of </a:t>
            </a:r>
            <a:r>
              <a:rPr lang="en-US" b="1" dirty="0" smtClean="0"/>
              <a:t>Sentinel-2</a:t>
            </a:r>
            <a:r>
              <a:rPr lang="en-US" dirty="0" smtClean="0"/>
              <a:t> increased temporal resolution of model</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endParaRPr lang="en-US" sz="800" b="1" dirty="0"/>
          </a:p>
        </p:txBody>
      </p:sp>
      <p:sp>
        <p:nvSpPr>
          <p:cNvPr id="8" name="Text Placeholder 7"/>
          <p:cNvSpPr>
            <a:spLocks noGrp="1"/>
          </p:cNvSpPr>
          <p:nvPr>
            <p:ph type="body" sz="quarter" idx="14"/>
          </p:nvPr>
        </p:nvSpPr>
        <p:spPr/>
        <p:txBody>
          <a:bodyPr/>
          <a:lstStyle/>
          <a:p>
            <a:r>
              <a:rPr lang="en-US" dirty="0" smtClean="0"/>
              <a:t>Conclusions</a:t>
            </a:r>
            <a:endParaRPr lang="en-US" dirty="0"/>
          </a:p>
        </p:txBody>
      </p:sp>
      <p:pic>
        <p:nvPicPr>
          <p:cNvPr id="9" name="Picture Placeholder 8"/>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21875" b="21875"/>
          <a:stretch>
            <a:fillRect/>
          </a:stretch>
        </p:blipFill>
        <p:spPr>
          <a:xfrm>
            <a:off x="1" y="3429000"/>
            <a:ext cx="9134474" cy="3357281"/>
          </a:xfrm>
          <a:ln>
            <a:solidFill>
              <a:schemeClr val="tx1"/>
            </a:solidFill>
          </a:ln>
        </p:spPr>
      </p:pic>
      <p:sp>
        <p:nvSpPr>
          <p:cNvPr id="7" name="Text Placeholder 6"/>
          <p:cNvSpPr>
            <a:spLocks noGrp="1"/>
          </p:cNvSpPr>
          <p:nvPr>
            <p:ph type="body" sz="quarter" idx="13"/>
          </p:nvPr>
        </p:nvSpPr>
        <p:spPr>
          <a:xfrm>
            <a:off x="6848856" y="6566428"/>
            <a:ext cx="2295144" cy="274320"/>
          </a:xfrm>
        </p:spPr>
        <p:txBody>
          <a:bodyPr/>
          <a:lstStyle/>
          <a:p>
            <a:r>
              <a:rPr lang="en-US" dirty="0" smtClean="0">
                <a:solidFill>
                  <a:schemeClr val="bg1"/>
                </a:solidFill>
              </a:rPr>
              <a:t>Image Credit: Mike </a:t>
            </a:r>
            <a:r>
              <a:rPr lang="en-US" dirty="0" err="1" smtClean="0">
                <a:solidFill>
                  <a:schemeClr val="bg1"/>
                </a:solidFill>
              </a:rPr>
              <a:t>Spasoff</a:t>
            </a:r>
            <a:endParaRPr lang="en-US" dirty="0">
              <a:solidFill>
                <a:schemeClr val="bg1"/>
              </a:solidFill>
            </a:endParaRPr>
          </a:p>
        </p:txBody>
      </p:sp>
    </p:spTree>
    <p:extLst>
      <p:ext uri="{BB962C8B-B14F-4D97-AF65-F5344CB8AC3E}">
        <p14:creationId xmlns:p14="http://schemas.microsoft.com/office/powerpoint/2010/main" val="1161312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76072" y="1438655"/>
            <a:ext cx="7982712" cy="1647445"/>
          </a:xfrm>
        </p:spPr>
        <p:txBody>
          <a:bodyPr>
            <a:normAutofit fontScale="62500" lnSpcReduction="20000"/>
          </a:bodyPr>
          <a:lstStyle/>
          <a:p>
            <a:pPr marL="342900" indent="-342900">
              <a:spcBef>
                <a:spcPts val="200"/>
              </a:spcBef>
              <a:spcAft>
                <a:spcPts val="600"/>
              </a:spcAft>
              <a:buClr>
                <a:schemeClr val="accent1"/>
              </a:buClr>
              <a:buFont typeface="Webdings" panose="05030102010509060703" pitchFamily="18" charset="2"/>
              <a:buChar char="4"/>
            </a:pPr>
            <a:r>
              <a:rPr lang="en-US" sz="3200" b="1" dirty="0" smtClean="0"/>
              <a:t>Cloud cover</a:t>
            </a:r>
            <a:r>
              <a:rPr lang="en-US" sz="3200" dirty="0" smtClean="0"/>
              <a:t> in satellite imagery </a:t>
            </a:r>
          </a:p>
          <a:p>
            <a:pPr marL="342900" indent="-342900">
              <a:spcBef>
                <a:spcPts val="200"/>
              </a:spcBef>
              <a:spcAft>
                <a:spcPts val="600"/>
              </a:spcAft>
              <a:buClr>
                <a:schemeClr val="accent1"/>
              </a:buClr>
              <a:buFont typeface="Webdings" panose="05030102010509060703" pitchFamily="18" charset="2"/>
              <a:buChar char="4"/>
            </a:pPr>
            <a:r>
              <a:rPr lang="en-US" sz="3200" dirty="0" smtClean="0"/>
              <a:t>Difficult to automate </a:t>
            </a:r>
            <a:r>
              <a:rPr lang="en-US" sz="3200" b="1" dirty="0" smtClean="0"/>
              <a:t>Sentinel-2</a:t>
            </a:r>
            <a:r>
              <a:rPr lang="en-US" sz="3200" dirty="0" smtClean="0"/>
              <a:t> data download due to </a:t>
            </a:r>
            <a:r>
              <a:rPr lang="en-US" sz="3200" b="1" dirty="0" smtClean="0"/>
              <a:t>large file size</a:t>
            </a:r>
          </a:p>
          <a:p>
            <a:pPr marL="342900" indent="-342900">
              <a:spcBef>
                <a:spcPts val="200"/>
              </a:spcBef>
              <a:spcAft>
                <a:spcPts val="600"/>
              </a:spcAft>
              <a:buClr>
                <a:schemeClr val="accent1"/>
              </a:buClr>
              <a:buFont typeface="Webdings" panose="05030102010509060703" pitchFamily="18" charset="2"/>
              <a:buChar char="4"/>
            </a:pPr>
            <a:r>
              <a:rPr lang="en-US" sz="3200" dirty="0" smtClean="0"/>
              <a:t>Inaccuracies along the </a:t>
            </a:r>
            <a:r>
              <a:rPr lang="en-US" sz="3200" b="1" dirty="0" smtClean="0"/>
              <a:t>coastline</a:t>
            </a:r>
            <a:r>
              <a:rPr lang="en-US" sz="3200" dirty="0" smtClean="0"/>
              <a:t> in study area </a:t>
            </a:r>
            <a:r>
              <a:rPr lang="en-US" sz="3200" dirty="0" err="1" smtClean="0"/>
              <a:t>shapefile</a:t>
            </a:r>
            <a:endParaRPr lang="en-US" sz="3200" dirty="0" smtClean="0"/>
          </a:p>
          <a:p>
            <a:pPr marL="342900" indent="-342900">
              <a:spcBef>
                <a:spcPts val="200"/>
              </a:spcBef>
              <a:spcAft>
                <a:spcPts val="600"/>
              </a:spcAft>
              <a:buClr>
                <a:schemeClr val="accent1"/>
              </a:buClr>
              <a:buFont typeface="Webdings" panose="05030102010509060703" pitchFamily="18" charset="2"/>
              <a:buChar char="4"/>
            </a:pPr>
            <a:r>
              <a:rPr lang="en-US" sz="3200" dirty="0" smtClean="0"/>
              <a:t>Amount of </a:t>
            </a:r>
            <a:r>
              <a:rPr lang="en-US" sz="3200" b="1" i="1" dirty="0" smtClean="0"/>
              <a:t>in situ </a:t>
            </a:r>
            <a:r>
              <a:rPr lang="en-US" sz="3200" dirty="0" smtClean="0"/>
              <a:t>data for validation</a:t>
            </a:r>
          </a:p>
          <a:p>
            <a:pPr>
              <a:spcBef>
                <a:spcPts val="200"/>
              </a:spcBef>
              <a:buClr>
                <a:schemeClr val="accent1"/>
              </a:buClr>
            </a:pPr>
            <a:endParaRPr lang="en-US" dirty="0"/>
          </a:p>
          <a:p>
            <a:pPr>
              <a:spcBef>
                <a:spcPts val="200"/>
              </a:spcBef>
              <a:buClr>
                <a:schemeClr val="accent1"/>
              </a:buClr>
            </a:pPr>
            <a:endParaRPr lang="en-US" dirty="0" smtClean="0"/>
          </a:p>
        </p:txBody>
      </p:sp>
      <p:sp>
        <p:nvSpPr>
          <p:cNvPr id="8" name="Text Placeholder 7"/>
          <p:cNvSpPr>
            <a:spLocks noGrp="1"/>
          </p:cNvSpPr>
          <p:nvPr>
            <p:ph type="body" sz="quarter" idx="14"/>
          </p:nvPr>
        </p:nvSpPr>
        <p:spPr/>
        <p:txBody>
          <a:bodyPr/>
          <a:lstStyle/>
          <a:p>
            <a:r>
              <a:rPr lang="en-US" dirty="0" smtClean="0"/>
              <a:t>Errors and Uncertainties</a:t>
            </a:r>
            <a:endParaRPr lang="en-US" dirty="0"/>
          </a:p>
        </p:txBody>
      </p:sp>
      <p:pic>
        <p:nvPicPr>
          <p:cNvPr id="2" name="Picture Placeholder 1"/>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47778" b="-1"/>
          <a:stretch/>
        </p:blipFill>
        <p:spPr>
          <a:xfrm>
            <a:off x="0" y="3429000"/>
            <a:ext cx="9144000" cy="3357282"/>
          </a:xfrm>
          <a:ln>
            <a:solidFill>
              <a:schemeClr val="tx1"/>
            </a:solidFill>
          </a:ln>
        </p:spPr>
      </p:pic>
      <p:sp>
        <p:nvSpPr>
          <p:cNvPr id="6" name="Text Placeholder 4"/>
          <p:cNvSpPr txBox="1">
            <a:spLocks/>
          </p:cNvSpPr>
          <p:nvPr/>
        </p:nvSpPr>
        <p:spPr>
          <a:xfrm>
            <a:off x="0" y="6516991"/>
            <a:ext cx="2400279" cy="349984"/>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buClr>
                <a:schemeClr val="accent1"/>
              </a:buClr>
            </a:pPr>
            <a:r>
              <a:rPr lang="en-US" dirty="0" smtClean="0">
                <a:solidFill>
                  <a:schemeClr val="bg2">
                    <a:lumMod val="95000"/>
                  </a:schemeClr>
                </a:solidFill>
              </a:rPr>
              <a:t>Image Credit: </a:t>
            </a:r>
            <a:r>
              <a:rPr lang="en-US" dirty="0" err="1" smtClean="0">
                <a:solidFill>
                  <a:schemeClr val="bg2">
                    <a:lumMod val="95000"/>
                  </a:schemeClr>
                </a:solidFill>
              </a:rPr>
              <a:t>Jeanné</a:t>
            </a:r>
            <a:r>
              <a:rPr lang="en-US" dirty="0" smtClean="0">
                <a:solidFill>
                  <a:schemeClr val="bg2">
                    <a:lumMod val="95000"/>
                  </a:schemeClr>
                </a:solidFill>
              </a:rPr>
              <a:t> le Roux</a:t>
            </a:r>
            <a:endParaRPr lang="en-US" dirty="0">
              <a:solidFill>
                <a:schemeClr val="bg2">
                  <a:lumMod val="95000"/>
                </a:schemeClr>
              </a:solidFill>
            </a:endParaRPr>
          </a:p>
        </p:txBody>
      </p:sp>
    </p:spTree>
    <p:extLst>
      <p:ext uri="{BB962C8B-B14F-4D97-AF65-F5344CB8AC3E}">
        <p14:creationId xmlns:p14="http://schemas.microsoft.com/office/powerpoint/2010/main" val="1327361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576072" y="4814317"/>
            <a:ext cx="7982712" cy="710184"/>
          </a:xfrm>
        </p:spPr>
        <p:txBody>
          <a:bodyPr>
            <a:noAutofit/>
          </a:bodyPr>
          <a:lstStyle/>
          <a:p>
            <a:pPr marL="342900" indent="-342900">
              <a:spcBef>
                <a:spcPts val="200"/>
              </a:spcBef>
              <a:buClr>
                <a:schemeClr val="accent1"/>
              </a:buClr>
              <a:buFont typeface="Webdings" panose="05030102010509060703" pitchFamily="18" charset="2"/>
              <a:buChar char="4"/>
            </a:pPr>
            <a:r>
              <a:rPr lang="en-US" dirty="0" smtClean="0"/>
              <a:t>Revise the script to be completely </a:t>
            </a:r>
            <a:r>
              <a:rPr lang="en-US" b="1" dirty="0" smtClean="0"/>
              <a:t>open source</a:t>
            </a:r>
          </a:p>
          <a:p>
            <a:pPr marL="342900" indent="-342900">
              <a:spcBef>
                <a:spcPts val="200"/>
              </a:spcBef>
              <a:buClr>
                <a:schemeClr val="accent1"/>
              </a:buClr>
              <a:buFont typeface="Webdings" panose="05030102010509060703" pitchFamily="18" charset="2"/>
              <a:buChar char="4"/>
            </a:pPr>
            <a:r>
              <a:rPr lang="en-US" dirty="0" smtClean="0"/>
              <a:t>Find a way to </a:t>
            </a:r>
            <a:r>
              <a:rPr lang="en-US" b="1" dirty="0" smtClean="0"/>
              <a:t>automate Sentinel-2 download</a:t>
            </a:r>
          </a:p>
          <a:p>
            <a:pPr marL="342900" indent="-342900">
              <a:spcBef>
                <a:spcPts val="200"/>
              </a:spcBef>
              <a:buClr>
                <a:schemeClr val="accent1"/>
              </a:buClr>
              <a:buFont typeface="Webdings" panose="05030102010509060703" pitchFamily="18" charset="2"/>
              <a:buChar char="4"/>
            </a:pPr>
            <a:r>
              <a:rPr lang="en-US" dirty="0" smtClean="0"/>
              <a:t>Improve the </a:t>
            </a:r>
            <a:r>
              <a:rPr lang="en-US" b="1" dirty="0" smtClean="0"/>
              <a:t>quality</a:t>
            </a:r>
            <a:r>
              <a:rPr lang="en-US" dirty="0" smtClean="0"/>
              <a:t> of the study area </a:t>
            </a:r>
            <a:r>
              <a:rPr lang="en-US" dirty="0" err="1" smtClean="0"/>
              <a:t>shapefile</a:t>
            </a:r>
            <a:endParaRPr lang="en-US" dirty="0" smtClean="0"/>
          </a:p>
          <a:p>
            <a:pPr marL="342900" indent="-342900">
              <a:spcBef>
                <a:spcPts val="200"/>
              </a:spcBef>
              <a:buClr>
                <a:schemeClr val="accent1"/>
              </a:buClr>
              <a:buFont typeface="Webdings" panose="05030102010509060703" pitchFamily="18" charset="2"/>
              <a:buChar char="4"/>
            </a:pPr>
            <a:r>
              <a:rPr lang="en-US" dirty="0" smtClean="0"/>
              <a:t>Include </a:t>
            </a:r>
            <a:r>
              <a:rPr lang="en-US" b="1" i="1" dirty="0" smtClean="0"/>
              <a:t>in situ </a:t>
            </a:r>
            <a:r>
              <a:rPr lang="en-US" dirty="0" smtClean="0"/>
              <a:t>observations </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endParaRPr lang="en-US" b="1" dirty="0" smtClean="0"/>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endParaRPr lang="en-US" dirty="0"/>
          </a:p>
          <a:p>
            <a:endParaRPr lang="en-US" dirty="0"/>
          </a:p>
        </p:txBody>
      </p:sp>
      <p:sp>
        <p:nvSpPr>
          <p:cNvPr id="13" name="Text Placeholder 12"/>
          <p:cNvSpPr>
            <a:spLocks noGrp="1"/>
          </p:cNvSpPr>
          <p:nvPr>
            <p:ph type="body" sz="quarter" idx="14"/>
          </p:nvPr>
        </p:nvSpPr>
        <p:spPr/>
        <p:txBody>
          <a:bodyPr/>
          <a:lstStyle/>
          <a:p>
            <a:r>
              <a:rPr lang="en-US" dirty="0" smtClean="0"/>
              <a:t>Future Work</a:t>
            </a:r>
            <a:endParaRPr lang="en-US" dirty="0"/>
          </a:p>
        </p:txBody>
      </p:sp>
      <p:sp>
        <p:nvSpPr>
          <p:cNvPr id="12" name="Text Placeholder 11"/>
          <p:cNvSpPr>
            <a:spLocks noGrp="1"/>
          </p:cNvSpPr>
          <p:nvPr>
            <p:ph type="body" sz="quarter" idx="13"/>
          </p:nvPr>
        </p:nvSpPr>
        <p:spPr>
          <a:xfrm>
            <a:off x="6742938" y="3152775"/>
            <a:ext cx="2295144" cy="274320"/>
          </a:xfrm>
        </p:spPr>
        <p:txBody>
          <a:bodyPr/>
          <a:lstStyle/>
          <a:p>
            <a:r>
              <a:rPr lang="en-US" dirty="0" smtClean="0">
                <a:solidFill>
                  <a:schemeClr val="bg1"/>
                </a:solidFill>
              </a:rPr>
              <a:t>Source: Google Images</a:t>
            </a:r>
            <a:endParaRPr lang="en-US" dirty="0">
              <a:solidFill>
                <a:schemeClr val="bg1"/>
              </a:solidFill>
            </a:endParaRPr>
          </a:p>
        </p:txBody>
      </p:sp>
      <p:pic>
        <p:nvPicPr>
          <p:cNvPr id="4" name="Picture Placeholder 3"/>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5000" b="25000"/>
          <a:stretch>
            <a:fillRect/>
          </a:stretch>
        </p:blipFill>
        <p:spPr>
          <a:xfrm>
            <a:off x="0" y="123825"/>
            <a:ext cx="9144000" cy="3305175"/>
          </a:xfrm>
          <a:ln>
            <a:solidFill>
              <a:schemeClr val="tx1"/>
            </a:solidFill>
          </a:ln>
        </p:spPr>
      </p:pic>
      <p:sp>
        <p:nvSpPr>
          <p:cNvPr id="8" name="Text Placeholder 6"/>
          <p:cNvSpPr txBox="1">
            <a:spLocks/>
          </p:cNvSpPr>
          <p:nvPr/>
        </p:nvSpPr>
        <p:spPr>
          <a:xfrm>
            <a:off x="6048376" y="3164205"/>
            <a:ext cx="3095624" cy="274320"/>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rgbClr val="FFFFFF"/>
                </a:solidFill>
              </a:rPr>
              <a:t>Image Credit: Michael Shade</a:t>
            </a:r>
            <a:endParaRPr lang="en-US" dirty="0">
              <a:solidFill>
                <a:srgbClr val="FFFFFF"/>
              </a:solidFill>
            </a:endParaRPr>
          </a:p>
        </p:txBody>
      </p:sp>
    </p:spTree>
    <p:extLst>
      <p:ext uri="{BB962C8B-B14F-4D97-AF65-F5344CB8AC3E}">
        <p14:creationId xmlns:p14="http://schemas.microsoft.com/office/powerpoint/2010/main" val="2260268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71208" y="1029918"/>
            <a:ext cx="8051583" cy="1885814"/>
          </a:xfrm>
        </p:spPr>
        <p:txBody>
          <a:bodyPr>
            <a:noAutofit/>
          </a:bodyPr>
          <a:lstStyle/>
          <a:p>
            <a:pPr>
              <a:lnSpc>
                <a:spcPct val="100000"/>
              </a:lnSpc>
              <a:spcBef>
                <a:spcPts val="0"/>
              </a:spcBef>
              <a:spcAft>
                <a:spcPts val="600"/>
              </a:spcAft>
            </a:pPr>
            <a:r>
              <a:rPr lang="en-US" sz="2300" b="1" dirty="0" smtClean="0">
                <a:solidFill>
                  <a:schemeClr val="accent1"/>
                </a:solidFill>
              </a:rPr>
              <a:t>Advisors</a:t>
            </a:r>
          </a:p>
          <a:p>
            <a:pPr>
              <a:lnSpc>
                <a:spcPct val="100000"/>
              </a:lnSpc>
              <a:spcBef>
                <a:spcPts val="0"/>
              </a:spcBef>
            </a:pPr>
            <a:r>
              <a:rPr lang="en-US" b="1" dirty="0" smtClean="0"/>
              <a:t>Dr. Jeffrey </a:t>
            </a:r>
            <a:r>
              <a:rPr lang="en-US" b="1" dirty="0" err="1" smtClean="0"/>
              <a:t>Luvall</a:t>
            </a:r>
            <a:r>
              <a:rPr lang="en-US" dirty="0" smtClean="0"/>
              <a:t>,</a:t>
            </a:r>
            <a:r>
              <a:rPr lang="en-US" b="1" dirty="0" smtClean="0"/>
              <a:t> </a:t>
            </a:r>
            <a:r>
              <a:rPr lang="en-US" dirty="0" smtClean="0"/>
              <a:t>NASA at NSSTC</a:t>
            </a:r>
          </a:p>
          <a:p>
            <a:pPr>
              <a:lnSpc>
                <a:spcPct val="100000"/>
              </a:lnSpc>
              <a:spcBef>
                <a:spcPts val="0"/>
              </a:spcBef>
            </a:pPr>
            <a:r>
              <a:rPr lang="en-US" b="1" dirty="0" smtClean="0"/>
              <a:t>Dr. Robert Griffin</a:t>
            </a:r>
            <a:r>
              <a:rPr lang="en-US" dirty="0" smtClean="0"/>
              <a:t>,</a:t>
            </a:r>
            <a:r>
              <a:rPr lang="en-US" b="1" dirty="0" smtClean="0"/>
              <a:t> </a:t>
            </a:r>
            <a:r>
              <a:rPr lang="en-US" dirty="0" smtClean="0"/>
              <a:t>University of Alabama in Huntsville</a:t>
            </a:r>
          </a:p>
          <a:p>
            <a:pPr>
              <a:lnSpc>
                <a:spcPct val="100000"/>
              </a:lnSpc>
              <a:spcBef>
                <a:spcPts val="0"/>
              </a:spcBef>
            </a:pPr>
            <a:r>
              <a:rPr lang="en-US" b="1" dirty="0"/>
              <a:t>Africa Flores</a:t>
            </a:r>
            <a:r>
              <a:rPr lang="en-US" dirty="0"/>
              <a:t>,</a:t>
            </a:r>
            <a:r>
              <a:rPr lang="en-US" b="1" dirty="0"/>
              <a:t> </a:t>
            </a:r>
            <a:r>
              <a:rPr lang="en-US" dirty="0" smtClean="0"/>
              <a:t>NASA</a:t>
            </a:r>
            <a:r>
              <a:rPr lang="en-US" b="1" dirty="0" smtClean="0"/>
              <a:t> </a:t>
            </a:r>
            <a:r>
              <a:rPr lang="en-US" dirty="0" smtClean="0"/>
              <a:t>SERVIR </a:t>
            </a:r>
            <a:r>
              <a:rPr lang="en-US" dirty="0"/>
              <a:t>Coordination </a:t>
            </a:r>
            <a:r>
              <a:rPr lang="en-US" dirty="0" smtClean="0"/>
              <a:t>Office at MSFC</a:t>
            </a:r>
          </a:p>
          <a:p>
            <a:pPr>
              <a:lnSpc>
                <a:spcPct val="100000"/>
              </a:lnSpc>
              <a:spcBef>
                <a:spcPts val="0"/>
              </a:spcBef>
            </a:pPr>
            <a:r>
              <a:rPr lang="en-US" b="1" dirty="0"/>
              <a:t>Dr. Joe </a:t>
            </a:r>
            <a:r>
              <a:rPr lang="en-US" b="1" dirty="0" smtClean="0"/>
              <a:t>Ortiz </a:t>
            </a:r>
            <a:r>
              <a:rPr lang="en-US" dirty="0" smtClean="0"/>
              <a:t>&amp;</a:t>
            </a:r>
            <a:r>
              <a:rPr lang="en-US" b="1" dirty="0" smtClean="0"/>
              <a:t> </a:t>
            </a:r>
            <a:r>
              <a:rPr lang="en-US" b="1" dirty="0" err="1" smtClean="0"/>
              <a:t>Dulci</a:t>
            </a:r>
            <a:r>
              <a:rPr lang="en-US" b="1" dirty="0" smtClean="0"/>
              <a:t> </a:t>
            </a:r>
            <a:r>
              <a:rPr lang="en-US" b="1" dirty="0" err="1" smtClean="0"/>
              <a:t>Avouris</a:t>
            </a:r>
            <a:r>
              <a:rPr lang="en-US" dirty="0" smtClean="0"/>
              <a:t>,</a:t>
            </a:r>
            <a:r>
              <a:rPr lang="en-US" b="1" dirty="0" smtClean="0"/>
              <a:t> </a:t>
            </a:r>
            <a:r>
              <a:rPr lang="en-US" dirty="0" smtClean="0"/>
              <a:t>Kent State University</a:t>
            </a:r>
            <a:endParaRPr lang="en-US" dirty="0"/>
          </a:p>
          <a:p>
            <a:endParaRPr lang="en-US" sz="1800" dirty="0"/>
          </a:p>
        </p:txBody>
      </p:sp>
      <p:sp>
        <p:nvSpPr>
          <p:cNvPr id="7" name="Text Placeholder 6"/>
          <p:cNvSpPr>
            <a:spLocks noGrp="1"/>
          </p:cNvSpPr>
          <p:nvPr>
            <p:ph type="body" sz="quarter" idx="11"/>
          </p:nvPr>
        </p:nvSpPr>
        <p:spPr>
          <a:xfrm>
            <a:off x="571207" y="2897737"/>
            <a:ext cx="8572793" cy="1705592"/>
          </a:xfrm>
        </p:spPr>
        <p:txBody>
          <a:bodyPr>
            <a:noAutofit/>
          </a:bodyPr>
          <a:lstStyle/>
          <a:p>
            <a:pPr>
              <a:lnSpc>
                <a:spcPct val="100000"/>
              </a:lnSpc>
              <a:spcBef>
                <a:spcPts val="0"/>
              </a:spcBef>
              <a:spcAft>
                <a:spcPts val="600"/>
              </a:spcAft>
            </a:pPr>
            <a:r>
              <a:rPr lang="en-US" sz="2300" b="1" dirty="0" smtClean="0">
                <a:solidFill>
                  <a:schemeClr val="accent1"/>
                </a:solidFill>
              </a:rPr>
              <a:t>Partners</a:t>
            </a:r>
          </a:p>
          <a:p>
            <a:pPr>
              <a:lnSpc>
                <a:spcPct val="100000"/>
              </a:lnSpc>
              <a:spcBef>
                <a:spcPts val="0"/>
              </a:spcBef>
            </a:pPr>
            <a:r>
              <a:rPr lang="en-US" b="1" dirty="0" smtClean="0"/>
              <a:t>James </a:t>
            </a:r>
            <a:r>
              <a:rPr lang="en-US" b="1" dirty="0" err="1" smtClean="0"/>
              <a:t>Wanjohi</a:t>
            </a:r>
            <a:r>
              <a:rPr lang="en-US" b="1" dirty="0" smtClean="0"/>
              <a:t> </a:t>
            </a:r>
            <a:r>
              <a:rPr lang="en-US" b="1" dirty="0" err="1" smtClean="0"/>
              <a:t>Nyaga</a:t>
            </a:r>
            <a:r>
              <a:rPr lang="en-US" dirty="0" smtClean="0"/>
              <a:t>, RCMRD</a:t>
            </a:r>
          </a:p>
          <a:p>
            <a:pPr>
              <a:lnSpc>
                <a:spcPct val="100000"/>
              </a:lnSpc>
              <a:spcBef>
                <a:spcPts val="0"/>
              </a:spcBef>
            </a:pPr>
            <a:r>
              <a:rPr lang="en-US" b="1" dirty="0"/>
              <a:t>Dr. Robinson </a:t>
            </a:r>
            <a:r>
              <a:rPr lang="en-US" b="1" dirty="0" err="1"/>
              <a:t>Mugo</a:t>
            </a:r>
            <a:r>
              <a:rPr lang="en-US" dirty="0" smtClean="0"/>
              <a:t>, NASA SERVIR-Eastern and Southern Africa Hub</a:t>
            </a:r>
          </a:p>
          <a:p>
            <a:pPr>
              <a:lnSpc>
                <a:spcPct val="100000"/>
              </a:lnSpc>
              <a:spcBef>
                <a:spcPts val="0"/>
              </a:spcBef>
            </a:pPr>
            <a:r>
              <a:rPr lang="en-US" b="1" dirty="0"/>
              <a:t>Dr. Anthony </a:t>
            </a:r>
            <a:r>
              <a:rPr lang="en-US" b="1" dirty="0" err="1"/>
              <a:t>Gidudu</a:t>
            </a:r>
            <a:r>
              <a:rPr lang="en-US" dirty="0" smtClean="0"/>
              <a:t>, </a:t>
            </a:r>
            <a:r>
              <a:rPr lang="en-US" dirty="0" err="1" smtClean="0"/>
              <a:t>Makerere</a:t>
            </a:r>
            <a:r>
              <a:rPr lang="en-US" dirty="0" smtClean="0"/>
              <a:t> University Department of            </a:t>
            </a:r>
            <a:r>
              <a:rPr lang="en-US" dirty="0" err="1" smtClean="0"/>
              <a:t>Geomatics</a:t>
            </a:r>
            <a:r>
              <a:rPr lang="en-US" dirty="0" smtClean="0"/>
              <a:t> and Land Management</a:t>
            </a:r>
          </a:p>
        </p:txBody>
      </p:sp>
      <p:sp>
        <p:nvSpPr>
          <p:cNvPr id="8" name="Text Placeholder 7"/>
          <p:cNvSpPr>
            <a:spLocks noGrp="1"/>
          </p:cNvSpPr>
          <p:nvPr>
            <p:ph type="body" sz="quarter" idx="12"/>
          </p:nvPr>
        </p:nvSpPr>
        <p:spPr>
          <a:xfrm>
            <a:off x="571208" y="4769475"/>
            <a:ext cx="8051582" cy="1217262"/>
          </a:xfrm>
        </p:spPr>
        <p:txBody>
          <a:bodyPr>
            <a:normAutofit/>
          </a:bodyPr>
          <a:lstStyle/>
          <a:p>
            <a:pPr>
              <a:lnSpc>
                <a:spcPct val="100000"/>
              </a:lnSpc>
              <a:spcBef>
                <a:spcPts val="0"/>
              </a:spcBef>
              <a:spcAft>
                <a:spcPts val="600"/>
              </a:spcAft>
            </a:pPr>
            <a:r>
              <a:rPr lang="en-US" sz="2300" b="1" dirty="0" smtClean="0">
                <a:solidFill>
                  <a:schemeClr val="accent1"/>
                </a:solidFill>
              </a:rPr>
              <a:t>Others</a:t>
            </a:r>
          </a:p>
          <a:p>
            <a:pPr>
              <a:lnSpc>
                <a:spcPct val="100000"/>
              </a:lnSpc>
              <a:spcBef>
                <a:spcPts val="0"/>
              </a:spcBef>
            </a:pPr>
            <a:r>
              <a:rPr lang="en-US" b="1" dirty="0" smtClean="0"/>
              <a:t>Leigh Sinclair, </a:t>
            </a:r>
            <a:r>
              <a:rPr lang="en-US" dirty="0" smtClean="0"/>
              <a:t>NASA DEVELOP</a:t>
            </a:r>
          </a:p>
          <a:p>
            <a:pPr>
              <a:lnSpc>
                <a:spcPct val="100000"/>
              </a:lnSpc>
              <a:spcBef>
                <a:spcPts val="0"/>
              </a:spcBef>
            </a:pPr>
            <a:r>
              <a:rPr lang="en-US" b="1" dirty="0"/>
              <a:t>Timothy </a:t>
            </a:r>
            <a:r>
              <a:rPr lang="en-US" b="1" dirty="0" smtClean="0"/>
              <a:t>Klug </a:t>
            </a:r>
            <a:r>
              <a:rPr lang="en-US" dirty="0"/>
              <a:t>&amp;</a:t>
            </a:r>
            <a:r>
              <a:rPr lang="en-US" b="1" dirty="0" smtClean="0"/>
              <a:t> Austin </a:t>
            </a:r>
            <a:r>
              <a:rPr lang="en-US" b="1" dirty="0" err="1" smtClean="0"/>
              <a:t>Vacek</a:t>
            </a:r>
            <a:r>
              <a:rPr lang="en-US" dirty="0" smtClean="0"/>
              <a:t>, University of Alabama in Huntsville</a:t>
            </a:r>
          </a:p>
        </p:txBody>
      </p:sp>
    </p:spTree>
    <p:extLst>
      <p:ext uri="{BB962C8B-B14F-4D97-AF65-F5344CB8AC3E}">
        <p14:creationId xmlns:p14="http://schemas.microsoft.com/office/powerpoint/2010/main" val="4027739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7110" b="7110"/>
          <a:stretch>
            <a:fillRect/>
          </a:stretch>
        </p:blipFill>
        <p:spPr>
          <a:xfrm>
            <a:off x="0" y="1876425"/>
            <a:ext cx="9144000" cy="4895850"/>
          </a:xfrm>
          <a:ln>
            <a:solidFill>
              <a:schemeClr val="tx1"/>
            </a:solidFill>
          </a:ln>
        </p:spPr>
      </p:pic>
      <p:sp>
        <p:nvSpPr>
          <p:cNvPr id="7" name="Text Placeholder 6"/>
          <p:cNvSpPr>
            <a:spLocks noGrp="1"/>
          </p:cNvSpPr>
          <p:nvPr>
            <p:ph type="body" sz="quarter" idx="14"/>
          </p:nvPr>
        </p:nvSpPr>
        <p:spPr>
          <a:xfrm>
            <a:off x="1440599" y="636747"/>
            <a:ext cx="6245524" cy="812492"/>
          </a:xfrm>
        </p:spPr>
        <p:txBody>
          <a:bodyPr/>
          <a:lstStyle/>
          <a:p>
            <a:pPr algn="ctr"/>
            <a:r>
              <a:rPr lang="en-US" sz="4500" dirty="0" smtClean="0"/>
              <a:t>Questions?</a:t>
            </a:r>
            <a:endParaRPr lang="en-US" sz="4500" dirty="0"/>
          </a:p>
        </p:txBody>
      </p:sp>
      <p:sp>
        <p:nvSpPr>
          <p:cNvPr id="5" name="Text Placeholder 4"/>
          <p:cNvSpPr>
            <a:spLocks noGrp="1"/>
          </p:cNvSpPr>
          <p:nvPr>
            <p:ph type="body" sz="quarter" idx="13"/>
          </p:nvPr>
        </p:nvSpPr>
        <p:spPr>
          <a:xfrm>
            <a:off x="6486429" y="6540550"/>
            <a:ext cx="2674823" cy="274320"/>
          </a:xfrm>
        </p:spPr>
        <p:txBody>
          <a:bodyPr>
            <a:normAutofit/>
          </a:bodyPr>
          <a:lstStyle/>
          <a:p>
            <a:pPr>
              <a:spcBef>
                <a:spcPts val="200"/>
              </a:spcBef>
              <a:buClr>
                <a:schemeClr val="accent1"/>
              </a:buClr>
            </a:pPr>
            <a:r>
              <a:rPr lang="en-US" dirty="0" smtClean="0">
                <a:solidFill>
                  <a:schemeClr val="bg2">
                    <a:lumMod val="95000"/>
                  </a:schemeClr>
                </a:solidFill>
              </a:rPr>
              <a:t>Image Credit: </a:t>
            </a:r>
            <a:r>
              <a:rPr lang="en-US" dirty="0" err="1" smtClean="0">
                <a:solidFill>
                  <a:schemeClr val="bg2">
                    <a:lumMod val="95000"/>
                  </a:schemeClr>
                </a:solidFill>
              </a:rPr>
              <a:t>happy.apple</a:t>
            </a:r>
            <a:r>
              <a:rPr lang="en-US" dirty="0" smtClean="0">
                <a:solidFill>
                  <a:schemeClr val="bg2">
                    <a:lumMod val="95000"/>
                  </a:schemeClr>
                </a:solidFill>
              </a:rPr>
              <a:t>/Flickr</a:t>
            </a:r>
            <a:endParaRPr lang="en-US" dirty="0">
              <a:solidFill>
                <a:schemeClr val="bg2">
                  <a:lumMod val="95000"/>
                </a:schemeClr>
              </a:solidFill>
            </a:endParaRPr>
          </a:p>
        </p:txBody>
      </p:sp>
    </p:spTree>
    <p:extLst>
      <p:ext uri="{BB962C8B-B14F-4D97-AF65-F5344CB8AC3E}">
        <p14:creationId xmlns:p14="http://schemas.microsoft.com/office/powerpoint/2010/main" val="4042900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5071"/>
          <a:stretch/>
        </p:blipFill>
        <p:spPr>
          <a:xfrm>
            <a:off x="6826845" y="2209082"/>
            <a:ext cx="2170147" cy="4462272"/>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7362" r="25135"/>
          <a:stretch/>
        </p:blipFill>
        <p:spPr>
          <a:xfrm>
            <a:off x="3409776" y="2209082"/>
            <a:ext cx="3264614" cy="4462272"/>
          </a:xfrm>
          <a:prstGeom prst="rect">
            <a:avLst/>
          </a:prstGeom>
        </p:spPr>
      </p:pic>
      <p:sp>
        <p:nvSpPr>
          <p:cNvPr id="17" name="TextBox 16"/>
          <p:cNvSpPr txBox="1"/>
          <p:nvPr/>
        </p:nvSpPr>
        <p:spPr>
          <a:xfrm>
            <a:off x="593880" y="1361717"/>
            <a:ext cx="8695438" cy="1164421"/>
          </a:xfrm>
          <a:prstGeom prst="rect">
            <a:avLst/>
          </a:prstGeom>
          <a:noFill/>
        </p:spPr>
        <p:txBody>
          <a:bodyPr wrap="square" rtlCol="0">
            <a:spAutoFit/>
          </a:bodyPr>
          <a:lstStyle/>
          <a:p>
            <a:pPr marL="342900" indent="-342900">
              <a:spcBef>
                <a:spcPts val="200"/>
              </a:spcBef>
              <a:spcAft>
                <a:spcPts val="600"/>
              </a:spcAft>
              <a:buClr>
                <a:schemeClr val="accent1"/>
              </a:buClr>
              <a:buFont typeface="Webdings" panose="05030102010509060703" pitchFamily="18" charset="2"/>
              <a:buChar char="4"/>
            </a:pPr>
            <a:r>
              <a:rPr lang="en-US" sz="2000" dirty="0" err="1" smtClean="0"/>
              <a:t>Winam</a:t>
            </a:r>
            <a:r>
              <a:rPr lang="en-US" sz="2000" dirty="0" smtClean="0"/>
              <a:t> Gulf, Lake Victoria </a:t>
            </a:r>
          </a:p>
          <a:p>
            <a:pPr marL="342900" indent="-342900">
              <a:spcBef>
                <a:spcPts val="200"/>
              </a:spcBef>
              <a:spcAft>
                <a:spcPts val="600"/>
              </a:spcAft>
              <a:buClr>
                <a:schemeClr val="accent1"/>
              </a:buClr>
              <a:buFont typeface="Webdings" panose="05030102010509060703" pitchFamily="18" charset="2"/>
              <a:buChar char="4"/>
            </a:pPr>
            <a:r>
              <a:rPr lang="en-US" sz="2000" dirty="0" smtClean="0"/>
              <a:t>January 2013 to February 2016</a:t>
            </a:r>
            <a:endParaRPr lang="en-US" sz="2000" dirty="0"/>
          </a:p>
          <a:p>
            <a:endParaRPr lang="en-US" dirty="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r="62361"/>
          <a:stretch/>
        </p:blipFill>
        <p:spPr>
          <a:xfrm>
            <a:off x="134852" y="2209082"/>
            <a:ext cx="3274924" cy="4460081"/>
          </a:xfrm>
          <a:prstGeom prst="rect">
            <a:avLst/>
          </a:prstGeom>
        </p:spPr>
      </p:pic>
      <p:sp>
        <p:nvSpPr>
          <p:cNvPr id="6" name="Text Placeholder 5"/>
          <p:cNvSpPr>
            <a:spLocks noGrp="1"/>
          </p:cNvSpPr>
          <p:nvPr>
            <p:ph type="body" sz="quarter" idx="11"/>
          </p:nvPr>
        </p:nvSpPr>
        <p:spPr/>
        <p:txBody>
          <a:bodyPr/>
          <a:lstStyle/>
          <a:p>
            <a:r>
              <a:rPr lang="en-US" dirty="0" smtClean="0"/>
              <a:t> </a:t>
            </a:r>
            <a:endParaRPr lang="en-US" dirty="0"/>
          </a:p>
        </p:txBody>
      </p:sp>
      <p:sp>
        <p:nvSpPr>
          <p:cNvPr id="9" name="TextBox 8"/>
          <p:cNvSpPr txBox="1"/>
          <p:nvPr/>
        </p:nvSpPr>
        <p:spPr>
          <a:xfrm>
            <a:off x="3905716" y="2872940"/>
            <a:ext cx="1002197" cy="599770"/>
          </a:xfrm>
          <a:prstGeom prst="rect">
            <a:avLst/>
          </a:prstGeom>
          <a:noFill/>
        </p:spPr>
        <p:txBody>
          <a:bodyPr wrap="none" rtlCol="0">
            <a:spAutoFit/>
          </a:bodyPr>
          <a:lstStyle/>
          <a:p>
            <a:r>
              <a:rPr lang="en-US" sz="1600" dirty="0" smtClean="0">
                <a:solidFill>
                  <a:srgbClr val="000000"/>
                </a:solidFill>
              </a:rPr>
              <a:t>Uganda</a:t>
            </a:r>
          </a:p>
        </p:txBody>
      </p:sp>
      <p:sp>
        <p:nvSpPr>
          <p:cNvPr id="10" name="TextBox 9"/>
          <p:cNvSpPr txBox="1"/>
          <p:nvPr/>
        </p:nvSpPr>
        <p:spPr>
          <a:xfrm>
            <a:off x="5183928" y="3172825"/>
            <a:ext cx="814647" cy="338554"/>
          </a:xfrm>
          <a:prstGeom prst="rect">
            <a:avLst/>
          </a:prstGeom>
          <a:noFill/>
        </p:spPr>
        <p:txBody>
          <a:bodyPr wrap="none" rtlCol="0">
            <a:spAutoFit/>
          </a:bodyPr>
          <a:lstStyle/>
          <a:p>
            <a:r>
              <a:rPr lang="en-US" sz="1600" dirty="0" smtClean="0">
                <a:solidFill>
                  <a:srgbClr val="000000"/>
                </a:solidFill>
              </a:rPr>
              <a:t>Kenya</a:t>
            </a:r>
          </a:p>
        </p:txBody>
      </p:sp>
      <p:sp>
        <p:nvSpPr>
          <p:cNvPr id="11" name="TextBox 10"/>
          <p:cNvSpPr txBox="1"/>
          <p:nvPr/>
        </p:nvSpPr>
        <p:spPr>
          <a:xfrm>
            <a:off x="4256774" y="4603749"/>
            <a:ext cx="1069524" cy="338554"/>
          </a:xfrm>
          <a:prstGeom prst="rect">
            <a:avLst/>
          </a:prstGeom>
          <a:noFill/>
        </p:spPr>
        <p:txBody>
          <a:bodyPr wrap="none" rtlCol="0">
            <a:spAutoFit/>
          </a:bodyPr>
          <a:lstStyle/>
          <a:p>
            <a:r>
              <a:rPr lang="en-US" sz="1600" dirty="0" smtClean="0">
                <a:solidFill>
                  <a:srgbClr val="000000"/>
                </a:solidFill>
              </a:rPr>
              <a:t>Tanzania</a:t>
            </a:r>
          </a:p>
        </p:txBody>
      </p:sp>
      <p:sp>
        <p:nvSpPr>
          <p:cNvPr id="12" name="TextBox 11"/>
          <p:cNvSpPr txBox="1"/>
          <p:nvPr/>
        </p:nvSpPr>
        <p:spPr>
          <a:xfrm>
            <a:off x="4061262" y="3607487"/>
            <a:ext cx="558428" cy="369332"/>
          </a:xfrm>
          <a:prstGeom prst="rect">
            <a:avLst/>
          </a:prstGeom>
          <a:noFill/>
        </p:spPr>
        <p:txBody>
          <a:bodyPr wrap="none" rtlCol="0">
            <a:spAutoFit/>
          </a:bodyPr>
          <a:lstStyle/>
          <a:p>
            <a:pPr algn="ctr"/>
            <a:r>
              <a:rPr lang="en-US" sz="900" i="1" dirty="0" smtClean="0">
                <a:solidFill>
                  <a:schemeClr val="bg1"/>
                </a:solidFill>
              </a:rPr>
              <a:t>Lake</a:t>
            </a:r>
          </a:p>
          <a:p>
            <a:pPr algn="ctr"/>
            <a:r>
              <a:rPr lang="en-US" sz="900" i="1" dirty="0" smtClean="0">
                <a:solidFill>
                  <a:schemeClr val="bg1"/>
                </a:solidFill>
              </a:rPr>
              <a:t>Victoria</a:t>
            </a:r>
          </a:p>
        </p:txBody>
      </p:sp>
      <p:sp>
        <p:nvSpPr>
          <p:cNvPr id="13" name="TextBox 12"/>
          <p:cNvSpPr txBox="1"/>
          <p:nvPr/>
        </p:nvSpPr>
        <p:spPr>
          <a:xfrm>
            <a:off x="6826845" y="5069894"/>
            <a:ext cx="2008883" cy="830997"/>
          </a:xfrm>
          <a:prstGeom prst="rect">
            <a:avLst/>
          </a:prstGeom>
          <a:noFill/>
        </p:spPr>
        <p:txBody>
          <a:bodyPr wrap="none" rtlCol="0">
            <a:spAutoFit/>
          </a:bodyPr>
          <a:lstStyle/>
          <a:p>
            <a:pPr algn="ctr"/>
            <a:r>
              <a:rPr lang="en-US" sz="2400" dirty="0" err="1" smtClean="0">
                <a:solidFill>
                  <a:srgbClr val="000000"/>
                </a:solidFill>
              </a:rPr>
              <a:t>Winam</a:t>
            </a:r>
            <a:r>
              <a:rPr lang="en-US" sz="2400" dirty="0" smtClean="0">
                <a:solidFill>
                  <a:srgbClr val="000000"/>
                </a:solidFill>
              </a:rPr>
              <a:t> Gulf,</a:t>
            </a:r>
          </a:p>
          <a:p>
            <a:pPr algn="ctr"/>
            <a:r>
              <a:rPr lang="en-US" sz="2400" dirty="0" smtClean="0">
                <a:solidFill>
                  <a:srgbClr val="000000"/>
                </a:solidFill>
              </a:rPr>
              <a:t>Kenya</a:t>
            </a:r>
          </a:p>
        </p:txBody>
      </p:sp>
      <p:cxnSp>
        <p:nvCxnSpPr>
          <p:cNvPr id="14" name="Straight Arrow Connector 13"/>
          <p:cNvCxnSpPr/>
          <p:nvPr/>
        </p:nvCxnSpPr>
        <p:spPr>
          <a:xfrm>
            <a:off x="4899036" y="3683234"/>
            <a:ext cx="1788901" cy="0"/>
          </a:xfrm>
          <a:prstGeom prst="straightConnector1">
            <a:avLst/>
          </a:prstGeom>
          <a:ln w="317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612493" y="3543050"/>
            <a:ext cx="286543" cy="280369"/>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6"/>
          <p:cNvSpPr txBox="1">
            <a:spLocks/>
          </p:cNvSpPr>
          <p:nvPr/>
        </p:nvSpPr>
        <p:spPr>
          <a:xfrm>
            <a:off x="593880" y="545276"/>
            <a:ext cx="6963335" cy="18301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96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4000" dirty="0" smtClean="0"/>
              <a:t>Study Area &amp; Study Period</a:t>
            </a:r>
            <a:endParaRPr lang="en-US" sz="4000" dirty="0"/>
          </a:p>
        </p:txBody>
      </p:sp>
      <p:cxnSp>
        <p:nvCxnSpPr>
          <p:cNvPr id="5" name="Straight Connector 4"/>
          <p:cNvCxnSpPr/>
          <p:nvPr/>
        </p:nvCxnSpPr>
        <p:spPr>
          <a:xfrm flipV="1">
            <a:off x="2510118" y="2660613"/>
            <a:ext cx="1395598" cy="2009999"/>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10118" y="4670612"/>
            <a:ext cx="1395598" cy="995082"/>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4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7" y="1846764"/>
            <a:ext cx="3766587" cy="4591524"/>
          </a:xfrm>
        </p:spPr>
        <p:txBody>
          <a:bodyPr>
            <a:normAutofit/>
          </a:bodyPr>
          <a:lstStyle/>
          <a:p>
            <a:pPr marL="342900" indent="-342900">
              <a:spcBef>
                <a:spcPts val="200"/>
              </a:spcBef>
              <a:spcAft>
                <a:spcPts val="600"/>
              </a:spcAft>
              <a:buClr>
                <a:schemeClr val="accent1"/>
              </a:buClr>
              <a:buFont typeface="Webdings" panose="05030102010509060703" pitchFamily="18" charset="2"/>
              <a:buChar char="4"/>
            </a:pPr>
            <a:r>
              <a:rPr lang="en-US" dirty="0" smtClean="0">
                <a:solidFill>
                  <a:srgbClr val="767171"/>
                </a:solidFill>
              </a:rPr>
              <a:t>Scientific name: </a:t>
            </a:r>
            <a:r>
              <a:rPr lang="en-US" i="1" dirty="0" err="1" smtClean="0">
                <a:solidFill>
                  <a:srgbClr val="767171"/>
                </a:solidFill>
              </a:rPr>
              <a:t>Eichhornia</a:t>
            </a:r>
            <a:r>
              <a:rPr lang="en-US" i="1" dirty="0" smtClean="0">
                <a:solidFill>
                  <a:srgbClr val="767171"/>
                </a:solidFill>
              </a:rPr>
              <a:t> </a:t>
            </a:r>
            <a:r>
              <a:rPr lang="en-US" i="1" dirty="0" err="1" smtClean="0">
                <a:solidFill>
                  <a:srgbClr val="767171"/>
                </a:solidFill>
              </a:rPr>
              <a:t>crassipes</a:t>
            </a:r>
            <a:endParaRPr lang="en-US" i="1" dirty="0">
              <a:solidFill>
                <a:srgbClr val="767171"/>
              </a:solidFill>
            </a:endParaRPr>
          </a:p>
          <a:p>
            <a:pPr marL="342900" indent="-342900">
              <a:spcBef>
                <a:spcPts val="200"/>
              </a:spcBef>
              <a:spcAft>
                <a:spcPts val="600"/>
              </a:spcAft>
              <a:buClr>
                <a:schemeClr val="accent1"/>
              </a:buClr>
              <a:buFont typeface="Webdings" panose="05030102010509060703" pitchFamily="18" charset="2"/>
              <a:buChar char="4"/>
            </a:pPr>
            <a:r>
              <a:rPr lang="en-US" dirty="0" smtClean="0">
                <a:solidFill>
                  <a:srgbClr val="767171"/>
                </a:solidFill>
              </a:rPr>
              <a:t>Free-floating aquatic plant </a:t>
            </a:r>
            <a:endParaRPr lang="en-US" dirty="0">
              <a:solidFill>
                <a:srgbClr val="767171"/>
              </a:solidFill>
            </a:endParaRPr>
          </a:p>
          <a:p>
            <a:pPr marL="342900" indent="-342900">
              <a:spcBef>
                <a:spcPts val="200"/>
              </a:spcBef>
              <a:spcAft>
                <a:spcPts val="600"/>
              </a:spcAft>
              <a:buClr>
                <a:schemeClr val="accent1"/>
              </a:buClr>
              <a:buFont typeface="Webdings" panose="05030102010509060703" pitchFamily="18" charset="2"/>
              <a:buChar char="4"/>
            </a:pPr>
            <a:r>
              <a:rPr lang="en-US" dirty="0" smtClean="0">
                <a:solidFill>
                  <a:srgbClr val="767171"/>
                </a:solidFill>
              </a:rPr>
              <a:t>Fast-growing and dense with prominent roots</a:t>
            </a:r>
          </a:p>
          <a:p>
            <a:pPr marL="342900" indent="-342900">
              <a:spcBef>
                <a:spcPts val="200"/>
              </a:spcBef>
              <a:spcAft>
                <a:spcPts val="600"/>
              </a:spcAft>
              <a:buClr>
                <a:schemeClr val="accent1"/>
              </a:buClr>
              <a:buFont typeface="Webdings" panose="05030102010509060703" pitchFamily="18" charset="2"/>
              <a:buChar char="4"/>
            </a:pPr>
            <a:r>
              <a:rPr lang="en-US" dirty="0" smtClean="0">
                <a:solidFill>
                  <a:srgbClr val="767171"/>
                </a:solidFill>
              </a:rPr>
              <a:t>Can double area within 2 weeks</a:t>
            </a:r>
          </a:p>
          <a:p>
            <a:pPr marL="342900" indent="-342900">
              <a:spcBef>
                <a:spcPts val="200"/>
              </a:spcBef>
              <a:spcAft>
                <a:spcPts val="600"/>
              </a:spcAft>
              <a:buClr>
                <a:schemeClr val="accent1"/>
              </a:buClr>
              <a:buFont typeface="Webdings" panose="05030102010509060703" pitchFamily="18" charset="2"/>
              <a:buChar char="4"/>
            </a:pPr>
            <a:r>
              <a:rPr lang="en-US" dirty="0" smtClean="0">
                <a:solidFill>
                  <a:srgbClr val="767171"/>
                </a:solidFill>
              </a:rPr>
              <a:t>Dead zones</a:t>
            </a:r>
          </a:p>
          <a:p>
            <a:pPr marL="342900" indent="-342900">
              <a:spcBef>
                <a:spcPts val="200"/>
              </a:spcBef>
              <a:spcAft>
                <a:spcPts val="600"/>
              </a:spcAft>
              <a:buClr>
                <a:schemeClr val="accent1"/>
              </a:buClr>
              <a:buFont typeface="Webdings" panose="05030102010509060703" pitchFamily="18" charset="2"/>
              <a:buChar char="4"/>
            </a:pPr>
            <a:r>
              <a:rPr lang="en-US" dirty="0" smtClean="0">
                <a:solidFill>
                  <a:srgbClr val="767171"/>
                </a:solidFill>
              </a:rPr>
              <a:t>Removal efforts unsuccessful</a:t>
            </a: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p:txBody>
      </p:sp>
      <p:pic>
        <p:nvPicPr>
          <p:cNvPr id="7" name="Picture Placeholder 6"/>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6555" t="46405" r="1042" b="1945"/>
          <a:stretch/>
        </p:blipFill>
        <p:spPr>
          <a:xfrm>
            <a:off x="4782064" y="3496964"/>
            <a:ext cx="4238370" cy="3163330"/>
          </a:xfrm>
          <a:prstGeom prst="rect">
            <a:avLst/>
          </a:prstGeom>
          <a:noFill/>
          <a:ln w="9525">
            <a:solidFill>
              <a:schemeClr val="tx1"/>
            </a:solidFill>
          </a:ln>
        </p:spPr>
      </p:pic>
      <p:sp>
        <p:nvSpPr>
          <p:cNvPr id="5" name="Text Placeholder 4"/>
          <p:cNvSpPr>
            <a:spLocks noGrp="1"/>
          </p:cNvSpPr>
          <p:nvPr>
            <p:ph type="body" sz="quarter" idx="13"/>
          </p:nvPr>
        </p:nvSpPr>
        <p:spPr>
          <a:xfrm>
            <a:off x="6704823" y="6414670"/>
            <a:ext cx="2286000" cy="274320"/>
          </a:xfrm>
        </p:spPr>
        <p:txBody>
          <a:bodyPr>
            <a:noAutofit/>
          </a:bodyPr>
          <a:lstStyle/>
          <a:p>
            <a:pPr algn="r"/>
            <a:r>
              <a:rPr lang="en-US" dirty="0" smtClean="0">
                <a:solidFill>
                  <a:schemeClr val="bg1"/>
                </a:solidFill>
              </a:rPr>
              <a:t>Image Credit: NASA</a:t>
            </a:r>
            <a:endParaRPr lang="en-US"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2064" y="228599"/>
            <a:ext cx="4226011" cy="3169509"/>
          </a:xfrm>
          <a:prstGeom prst="rect">
            <a:avLst/>
          </a:prstGeom>
          <a:noFill/>
          <a:ln w="9525">
            <a:solidFill>
              <a:schemeClr val="tx1"/>
            </a:solidFill>
          </a:ln>
        </p:spPr>
      </p:pic>
      <p:sp>
        <p:nvSpPr>
          <p:cNvPr id="9" name="Text Placeholder 4"/>
          <p:cNvSpPr txBox="1">
            <a:spLocks/>
          </p:cNvSpPr>
          <p:nvPr/>
        </p:nvSpPr>
        <p:spPr>
          <a:xfrm>
            <a:off x="6372225" y="3156635"/>
            <a:ext cx="2665740" cy="2743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smtClean="0">
                <a:solidFill>
                  <a:srgbClr val="FFFFFF"/>
                </a:solidFill>
              </a:rPr>
              <a:t>Image Credit: Bernard DUPONT</a:t>
            </a:r>
            <a:endParaRPr lang="en-US" dirty="0">
              <a:solidFill>
                <a:srgbClr val="FFFFFF"/>
              </a:solidFill>
            </a:endParaRPr>
          </a:p>
        </p:txBody>
      </p:sp>
      <p:sp>
        <p:nvSpPr>
          <p:cNvPr id="10" name="Text Placeholder 2"/>
          <p:cNvSpPr>
            <a:spLocks noGrp="1"/>
          </p:cNvSpPr>
          <p:nvPr>
            <p:ph type="body" sz="quarter" idx="10"/>
          </p:nvPr>
        </p:nvSpPr>
        <p:spPr>
          <a:xfrm>
            <a:off x="548640" y="395707"/>
            <a:ext cx="3566160" cy="1325880"/>
          </a:xfrm>
        </p:spPr>
        <p:txBody>
          <a:bodyPr/>
          <a:lstStyle/>
          <a:p>
            <a:r>
              <a:rPr lang="en-US" dirty="0" smtClean="0"/>
              <a:t>What is </a:t>
            </a:r>
            <a:r>
              <a:rPr lang="en-US" dirty="0"/>
              <a:t>W</a:t>
            </a:r>
            <a:r>
              <a:rPr lang="en-US" dirty="0" smtClean="0"/>
              <a:t>ater </a:t>
            </a:r>
            <a:r>
              <a:rPr lang="en-US" dirty="0"/>
              <a:t>H</a:t>
            </a:r>
            <a:r>
              <a:rPr lang="en-US" dirty="0" smtClean="0"/>
              <a:t>yacinth?</a:t>
            </a:r>
            <a:endParaRPr lang="en-US" dirty="0"/>
          </a:p>
        </p:txBody>
      </p:sp>
    </p:spTree>
    <p:extLst>
      <p:ext uri="{BB962C8B-B14F-4D97-AF65-F5344CB8AC3E}">
        <p14:creationId xmlns:p14="http://schemas.microsoft.com/office/powerpoint/2010/main" val="3179683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2352" y="2502027"/>
            <a:ext cx="3593592" cy="3374136"/>
          </a:xfrm>
        </p:spPr>
        <p:txBody>
          <a:bodyPr/>
          <a:lstStyle/>
          <a:p>
            <a:pPr marL="342900" indent="-342900">
              <a:spcBef>
                <a:spcPts val="200"/>
              </a:spcBef>
              <a:spcAft>
                <a:spcPts val="600"/>
              </a:spcAft>
              <a:buClr>
                <a:schemeClr val="accent1"/>
              </a:buClr>
              <a:buFont typeface="Webdings" panose="05030102010509060703" pitchFamily="18" charset="2"/>
              <a:buChar char="4"/>
            </a:pPr>
            <a:r>
              <a:rPr lang="en-US" b="1" dirty="0" smtClean="0"/>
              <a:t>Degradation</a:t>
            </a:r>
            <a:r>
              <a:rPr lang="en-US" dirty="0" smtClean="0"/>
              <a:t> of water quality</a:t>
            </a:r>
            <a:endParaRPr lang="en-US" dirty="0"/>
          </a:p>
          <a:p>
            <a:pPr marL="342900" indent="-342900">
              <a:spcBef>
                <a:spcPts val="200"/>
              </a:spcBef>
              <a:spcAft>
                <a:spcPts val="600"/>
              </a:spcAft>
              <a:buClr>
                <a:schemeClr val="accent1"/>
              </a:buClr>
              <a:buFont typeface="Webdings" panose="05030102010509060703" pitchFamily="18" charset="2"/>
              <a:buChar char="4"/>
            </a:pPr>
            <a:r>
              <a:rPr lang="en-US" b="1" dirty="0" smtClean="0"/>
              <a:t>Restricted</a:t>
            </a:r>
            <a:r>
              <a:rPr lang="en-US" dirty="0" smtClean="0"/>
              <a:t> </a:t>
            </a:r>
            <a:r>
              <a:rPr lang="en-US" b="1" dirty="0" smtClean="0"/>
              <a:t>access</a:t>
            </a:r>
            <a:r>
              <a:rPr lang="en-US" dirty="0" smtClean="0"/>
              <a:t> to water extraction and boating</a:t>
            </a:r>
            <a:endParaRPr lang="en-US" dirty="0"/>
          </a:p>
          <a:p>
            <a:pPr marL="342900" indent="-342900">
              <a:spcBef>
                <a:spcPts val="200"/>
              </a:spcBef>
              <a:spcAft>
                <a:spcPts val="600"/>
              </a:spcAft>
              <a:buClr>
                <a:schemeClr val="accent1"/>
              </a:buClr>
              <a:buFont typeface="Webdings" panose="05030102010509060703" pitchFamily="18" charset="2"/>
              <a:buChar char="4"/>
            </a:pPr>
            <a:r>
              <a:rPr lang="en-US" b="1" dirty="0" smtClean="0"/>
              <a:t>Decreased</a:t>
            </a:r>
            <a:r>
              <a:rPr lang="en-US" dirty="0" smtClean="0"/>
              <a:t> </a:t>
            </a:r>
            <a:r>
              <a:rPr lang="en-US" b="1" dirty="0" smtClean="0"/>
              <a:t>oxygen</a:t>
            </a:r>
            <a:r>
              <a:rPr lang="en-US" dirty="0" smtClean="0"/>
              <a:t> and nutrient levels</a:t>
            </a:r>
          </a:p>
          <a:p>
            <a:pPr marL="342900" indent="-342900">
              <a:spcBef>
                <a:spcPts val="200"/>
              </a:spcBef>
              <a:spcAft>
                <a:spcPts val="600"/>
              </a:spcAft>
              <a:buClr>
                <a:schemeClr val="accent1"/>
              </a:buClr>
              <a:buFont typeface="Webdings" panose="05030102010509060703" pitchFamily="18" charset="2"/>
              <a:buChar char="4"/>
            </a:pPr>
            <a:r>
              <a:rPr lang="en-US" dirty="0" smtClean="0"/>
              <a:t>Vector for </a:t>
            </a:r>
            <a:r>
              <a:rPr lang="en-US" b="1" dirty="0" smtClean="0"/>
              <a:t>disease carrying snails</a:t>
            </a:r>
          </a:p>
          <a:p>
            <a:pPr marL="342900" indent="-342900">
              <a:spcBef>
                <a:spcPts val="200"/>
              </a:spcBef>
              <a:buClr>
                <a:schemeClr val="accent1"/>
              </a:buClr>
              <a:buFont typeface="Webdings" panose="05030102010509060703" pitchFamily="18" charset="2"/>
              <a:buChar char="4"/>
            </a:pPr>
            <a:endParaRPr lang="en-US" dirty="0"/>
          </a:p>
          <a:p>
            <a:endParaRPr lang="en-US" dirty="0"/>
          </a:p>
        </p:txBody>
      </p:sp>
      <p:sp>
        <p:nvSpPr>
          <p:cNvPr id="3" name="Text Placeholder 2"/>
          <p:cNvSpPr>
            <a:spLocks noGrp="1"/>
          </p:cNvSpPr>
          <p:nvPr>
            <p:ph type="body" sz="quarter" idx="10"/>
          </p:nvPr>
        </p:nvSpPr>
        <p:spPr/>
        <p:txBody>
          <a:bodyPr/>
          <a:lstStyle/>
          <a:p>
            <a:r>
              <a:rPr lang="en-US" dirty="0" smtClean="0"/>
              <a:t>Community Concerns</a:t>
            </a:r>
            <a:endParaRPr lang="en-US" dirty="0"/>
          </a:p>
        </p:txBody>
      </p:sp>
      <p:pic>
        <p:nvPicPr>
          <p:cNvPr id="6" name="Picture Placeholder 5"/>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7800" t="547" r="27800"/>
          <a:stretch/>
        </p:blipFill>
        <p:spPr>
          <a:xfrm>
            <a:off x="0" y="125647"/>
            <a:ext cx="4572000" cy="6642146"/>
          </a:xfrm>
          <a:ln>
            <a:solidFill>
              <a:schemeClr val="tx1"/>
            </a:solidFill>
          </a:ln>
        </p:spPr>
      </p:pic>
      <p:sp>
        <p:nvSpPr>
          <p:cNvPr id="5" name="Text Placeholder 4"/>
          <p:cNvSpPr>
            <a:spLocks noGrp="1"/>
          </p:cNvSpPr>
          <p:nvPr>
            <p:ph type="body" sz="quarter" idx="13"/>
          </p:nvPr>
        </p:nvSpPr>
        <p:spPr>
          <a:xfrm>
            <a:off x="1294162" y="6447737"/>
            <a:ext cx="3211551" cy="479502"/>
          </a:xfrm>
        </p:spPr>
        <p:txBody>
          <a:bodyPr>
            <a:normAutofit/>
          </a:bodyPr>
          <a:lstStyle/>
          <a:p>
            <a:r>
              <a:rPr lang="en-US" dirty="0" smtClean="0">
                <a:solidFill>
                  <a:schemeClr val="bg1"/>
                </a:solidFill>
              </a:rPr>
              <a:t>Image Credit: Ronald </a:t>
            </a:r>
            <a:r>
              <a:rPr lang="en-US" dirty="0" err="1" smtClean="0">
                <a:solidFill>
                  <a:schemeClr val="bg1"/>
                </a:solidFill>
              </a:rPr>
              <a:t>Woan</a:t>
            </a:r>
            <a:endParaRPr lang="en-US" dirty="0">
              <a:solidFill>
                <a:schemeClr val="bg1"/>
              </a:solidFill>
            </a:endParaRPr>
          </a:p>
        </p:txBody>
      </p:sp>
    </p:spTree>
    <p:extLst>
      <p:ext uri="{BB962C8B-B14F-4D97-AF65-F5344CB8AC3E}">
        <p14:creationId xmlns:p14="http://schemas.microsoft.com/office/powerpoint/2010/main" val="3330735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502023" y="1204986"/>
            <a:ext cx="8256494" cy="2163511"/>
          </a:xfrm>
        </p:spPr>
        <p:txBody>
          <a:bodyPr>
            <a:normAutofit/>
          </a:bodyPr>
          <a:lstStyle/>
          <a:p>
            <a:pPr marL="342900" indent="-342900">
              <a:spcBef>
                <a:spcPts val="200"/>
              </a:spcBef>
              <a:spcAft>
                <a:spcPts val="600"/>
              </a:spcAft>
              <a:buClr>
                <a:schemeClr val="accent1"/>
              </a:buClr>
              <a:buFont typeface="Webdings" panose="05030102010509060703" pitchFamily="18" charset="2"/>
              <a:buChar char="4"/>
            </a:pPr>
            <a:r>
              <a:rPr lang="en-US" dirty="0" smtClean="0">
                <a:solidFill>
                  <a:srgbClr val="767171"/>
                </a:solidFill>
              </a:rPr>
              <a:t>NASA SERVIR </a:t>
            </a:r>
            <a:r>
              <a:rPr lang="en-US" dirty="0">
                <a:solidFill>
                  <a:srgbClr val="767171"/>
                </a:solidFill>
              </a:rPr>
              <a:t>Coordination </a:t>
            </a:r>
            <a:r>
              <a:rPr lang="en-US" dirty="0" smtClean="0">
                <a:solidFill>
                  <a:srgbClr val="767171"/>
                </a:solidFill>
              </a:rPr>
              <a:t>Office at MSFC</a:t>
            </a:r>
            <a:endParaRPr lang="en-US" dirty="0">
              <a:solidFill>
                <a:srgbClr val="767171"/>
              </a:solidFill>
            </a:endParaRPr>
          </a:p>
          <a:p>
            <a:pPr marL="342900" indent="-342900">
              <a:spcBef>
                <a:spcPts val="200"/>
              </a:spcBef>
              <a:spcAft>
                <a:spcPts val="600"/>
              </a:spcAft>
              <a:buClr>
                <a:schemeClr val="accent1"/>
              </a:buClr>
              <a:buFont typeface="Webdings" panose="05030102010509060703" pitchFamily="18" charset="2"/>
              <a:buChar char="4"/>
            </a:pPr>
            <a:r>
              <a:rPr lang="en-US" dirty="0" smtClean="0">
                <a:solidFill>
                  <a:srgbClr val="767171"/>
                </a:solidFill>
              </a:rPr>
              <a:t>NASA SERVIR-Eastern and Southern Africa Hub</a:t>
            </a:r>
            <a:endParaRPr lang="en-US" dirty="0">
              <a:solidFill>
                <a:srgbClr val="767171"/>
              </a:solidFill>
            </a:endParaRPr>
          </a:p>
          <a:p>
            <a:pPr marL="342900" indent="-342900">
              <a:spcBef>
                <a:spcPts val="200"/>
              </a:spcBef>
              <a:spcAft>
                <a:spcPts val="600"/>
              </a:spcAft>
              <a:buClr>
                <a:schemeClr val="accent1"/>
              </a:buClr>
              <a:buFont typeface="Webdings" panose="05030102010509060703" pitchFamily="18" charset="2"/>
              <a:buChar char="4"/>
            </a:pPr>
            <a:r>
              <a:rPr lang="en-US" dirty="0" smtClean="0">
                <a:solidFill>
                  <a:srgbClr val="767171"/>
                </a:solidFill>
              </a:rPr>
              <a:t>Regional Centre for Mapping of Resources for Development (RCMRD)</a:t>
            </a:r>
            <a:endParaRPr lang="en-US" dirty="0">
              <a:solidFill>
                <a:srgbClr val="767171"/>
              </a:solidFill>
            </a:endParaRPr>
          </a:p>
          <a:p>
            <a:pPr marL="342900" indent="-342900">
              <a:spcBef>
                <a:spcPts val="200"/>
              </a:spcBef>
              <a:spcAft>
                <a:spcPts val="600"/>
              </a:spcAft>
              <a:buClr>
                <a:schemeClr val="accent1"/>
              </a:buClr>
              <a:buFont typeface="Webdings" panose="05030102010509060703" pitchFamily="18" charset="2"/>
              <a:buChar char="4"/>
            </a:pPr>
            <a:r>
              <a:rPr lang="en-US" dirty="0" err="1" smtClean="0">
                <a:solidFill>
                  <a:srgbClr val="767171"/>
                </a:solidFill>
              </a:rPr>
              <a:t>Makerere</a:t>
            </a:r>
            <a:r>
              <a:rPr lang="en-US" dirty="0" smtClean="0">
                <a:solidFill>
                  <a:srgbClr val="767171"/>
                </a:solidFill>
              </a:rPr>
              <a:t> University Department of </a:t>
            </a:r>
            <a:r>
              <a:rPr lang="en-US" dirty="0" err="1" smtClean="0">
                <a:solidFill>
                  <a:srgbClr val="767171"/>
                </a:solidFill>
              </a:rPr>
              <a:t>Geomatics</a:t>
            </a:r>
            <a:r>
              <a:rPr lang="en-US" dirty="0">
                <a:solidFill>
                  <a:srgbClr val="767171"/>
                </a:solidFill>
              </a:rPr>
              <a:t> </a:t>
            </a:r>
            <a:r>
              <a:rPr lang="en-US" dirty="0" smtClean="0">
                <a:solidFill>
                  <a:srgbClr val="767171"/>
                </a:solidFill>
              </a:rPr>
              <a:t>and Land Management </a:t>
            </a:r>
            <a:endParaRPr lang="en-US" dirty="0">
              <a:solidFill>
                <a:srgbClr val="767171"/>
              </a:solidFill>
            </a:endParaRPr>
          </a:p>
        </p:txBody>
      </p:sp>
      <p:sp>
        <p:nvSpPr>
          <p:cNvPr id="7" name="Text Placeholder 6"/>
          <p:cNvSpPr>
            <a:spLocks noGrp="1"/>
          </p:cNvSpPr>
          <p:nvPr>
            <p:ph type="body" sz="quarter" idx="14"/>
          </p:nvPr>
        </p:nvSpPr>
        <p:spPr>
          <a:xfrm>
            <a:off x="2178414" y="489547"/>
            <a:ext cx="4769231" cy="1830106"/>
          </a:xfrm>
        </p:spPr>
        <p:txBody>
          <a:bodyPr/>
          <a:lstStyle/>
          <a:p>
            <a:pPr algn="ctr"/>
            <a:r>
              <a:rPr lang="en-US" sz="4000" dirty="0" smtClean="0"/>
              <a:t>Project Partners</a:t>
            </a:r>
            <a:endParaRPr lang="en-US" sz="4000" dirty="0"/>
          </a:p>
        </p:txBody>
      </p:sp>
      <p:pic>
        <p:nvPicPr>
          <p:cNvPr id="8" name="Picture Placeholder 7"/>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13043" b="32323"/>
          <a:stretch/>
        </p:blipFill>
        <p:spPr>
          <a:xfrm>
            <a:off x="0" y="3429000"/>
            <a:ext cx="9144000" cy="3357282"/>
          </a:xfrm>
          <a:ln>
            <a:solidFill>
              <a:schemeClr val="tx1"/>
            </a:solidFill>
          </a:ln>
        </p:spPr>
      </p:pic>
      <p:sp>
        <p:nvSpPr>
          <p:cNvPr id="5" name="Text Placeholder 4"/>
          <p:cNvSpPr>
            <a:spLocks noGrp="1"/>
          </p:cNvSpPr>
          <p:nvPr>
            <p:ph type="body" sz="quarter" idx="13"/>
          </p:nvPr>
        </p:nvSpPr>
        <p:spPr>
          <a:xfrm>
            <a:off x="6837629" y="6476464"/>
            <a:ext cx="2295144" cy="274320"/>
          </a:xfrm>
        </p:spPr>
        <p:txBody>
          <a:bodyPr>
            <a:normAutofit/>
          </a:bodyPr>
          <a:lstStyle/>
          <a:p>
            <a:pPr>
              <a:spcBef>
                <a:spcPts val="200"/>
              </a:spcBef>
              <a:buClr>
                <a:schemeClr val="accent1"/>
              </a:buClr>
            </a:pPr>
            <a:r>
              <a:rPr lang="en-US" dirty="0" smtClean="0">
                <a:solidFill>
                  <a:schemeClr val="bg2">
                    <a:lumMod val="95000"/>
                  </a:schemeClr>
                </a:solidFill>
              </a:rPr>
              <a:t>Image Credit: NASA</a:t>
            </a:r>
            <a:endParaRPr lang="en-US" dirty="0">
              <a:solidFill>
                <a:schemeClr val="bg2">
                  <a:lumMod val="95000"/>
                </a:schemeClr>
              </a:solidFill>
            </a:endParaRPr>
          </a:p>
        </p:txBody>
      </p:sp>
    </p:spTree>
    <p:extLst>
      <p:ext uri="{BB962C8B-B14F-4D97-AF65-F5344CB8AC3E}">
        <p14:creationId xmlns:p14="http://schemas.microsoft.com/office/powerpoint/2010/main" val="3190529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2"/>
          </p:nvPr>
        </p:nvPicPr>
        <p:blipFill rotWithShape="1">
          <a:blip r:embed="rId3" cstate="print">
            <a:extLst>
              <a:ext uri="{BEBA8EAE-BF5A-486C-A8C5-ECC9F3942E4B}">
                <a14:imgProps xmlns:a14="http://schemas.microsoft.com/office/drawing/2010/main">
                  <a14:imgLayer r:embed="rId4">
                    <a14:imgEffect>
                      <a14:sharpenSoften amount="16000"/>
                    </a14:imgEffect>
                    <a14:imgEffect>
                      <a14:colorTemperature colorTemp="5300"/>
                    </a14:imgEffect>
                    <a14:imgEffect>
                      <a14:saturation sat="140000"/>
                    </a14:imgEffect>
                    <a14:imgEffect>
                      <a14:brightnessContrast bright="10000" contrast="4000"/>
                    </a14:imgEffect>
                  </a14:imgLayer>
                </a14:imgProps>
              </a:ext>
              <a:ext uri="{28A0092B-C50C-407E-A947-70E740481C1C}">
                <a14:useLocalDpi xmlns:a14="http://schemas.microsoft.com/office/drawing/2010/main" val="0"/>
              </a:ext>
            </a:extLst>
          </a:blip>
          <a:srcRect l="905" t="5556" r="-1" b="5556"/>
          <a:stretch/>
        </p:blipFill>
        <p:spPr>
          <a:xfrm rot="5400000">
            <a:off x="-1027729" y="1157124"/>
            <a:ext cx="6647924" cy="4592468"/>
          </a:xfrm>
          <a:ln>
            <a:solidFill>
              <a:schemeClr val="tx1"/>
            </a:solidFill>
          </a:ln>
        </p:spPr>
      </p:pic>
      <p:sp>
        <p:nvSpPr>
          <p:cNvPr id="5" name="Text Placeholder 4"/>
          <p:cNvSpPr>
            <a:spLocks noGrp="1"/>
          </p:cNvSpPr>
          <p:nvPr>
            <p:ph type="body" sz="quarter" idx="11"/>
          </p:nvPr>
        </p:nvSpPr>
        <p:spPr>
          <a:xfrm>
            <a:off x="5102352" y="2578227"/>
            <a:ext cx="3593592" cy="2641473"/>
          </a:xfrm>
        </p:spPr>
        <p:txBody>
          <a:bodyPr>
            <a:normAutofit/>
          </a:bodyPr>
          <a:lstStyle/>
          <a:p>
            <a:pPr marL="342900" indent="-342900">
              <a:spcBef>
                <a:spcPts val="200"/>
              </a:spcBef>
              <a:spcAft>
                <a:spcPts val="600"/>
              </a:spcAft>
              <a:buClr>
                <a:schemeClr val="accent1"/>
              </a:buClr>
              <a:buFont typeface="Webdings" panose="05030102010509060703" pitchFamily="18" charset="2"/>
              <a:buChar char="4"/>
            </a:pPr>
            <a:r>
              <a:rPr lang="en-US" b="1" dirty="0" smtClean="0"/>
              <a:t>Develop </a:t>
            </a:r>
            <a:r>
              <a:rPr lang="en-US" dirty="0" smtClean="0"/>
              <a:t>Surface Aquatic Vegetation Detection Tool (SAVDT)</a:t>
            </a:r>
          </a:p>
          <a:p>
            <a:pPr marL="342900" lvl="0" indent="-342900">
              <a:spcBef>
                <a:spcPts val="200"/>
              </a:spcBef>
              <a:spcAft>
                <a:spcPts val="600"/>
              </a:spcAft>
              <a:buClr>
                <a:srgbClr val="75AADB"/>
              </a:buClr>
              <a:buFont typeface="Webdings" panose="05030102010509060703" pitchFamily="18" charset="2"/>
              <a:buChar char="4"/>
            </a:pPr>
            <a:r>
              <a:rPr lang="en-US" b="1" dirty="0">
                <a:solidFill>
                  <a:srgbClr val="767171"/>
                </a:solidFill>
              </a:rPr>
              <a:t>Implement</a:t>
            </a:r>
            <a:r>
              <a:rPr lang="en-US" dirty="0">
                <a:solidFill>
                  <a:srgbClr val="767171"/>
                </a:solidFill>
              </a:rPr>
              <a:t> Sentinel-2 </a:t>
            </a:r>
            <a:r>
              <a:rPr lang="en-US" dirty="0" smtClean="0">
                <a:solidFill>
                  <a:srgbClr val="767171"/>
                </a:solidFill>
              </a:rPr>
              <a:t>data</a:t>
            </a:r>
            <a:endParaRPr lang="en-US" dirty="0" smtClean="0"/>
          </a:p>
          <a:p>
            <a:pPr marL="342900" indent="-342900">
              <a:spcBef>
                <a:spcPts val="200"/>
              </a:spcBef>
              <a:spcAft>
                <a:spcPts val="600"/>
              </a:spcAft>
              <a:buClr>
                <a:schemeClr val="accent1"/>
              </a:buClr>
              <a:buFont typeface="Webdings" panose="05030102010509060703" pitchFamily="18" charset="2"/>
              <a:buChar char="4"/>
            </a:pPr>
            <a:r>
              <a:rPr lang="en-US" b="1" dirty="0" smtClean="0"/>
              <a:t>Accuracy</a:t>
            </a:r>
            <a:r>
              <a:rPr lang="en-US" dirty="0" smtClean="0"/>
              <a:t> assessment on data from SAVDT outputs</a:t>
            </a:r>
          </a:p>
          <a:p>
            <a:pPr>
              <a:spcBef>
                <a:spcPts val="200"/>
              </a:spcBef>
              <a:buClr>
                <a:schemeClr val="accent1"/>
              </a:buClr>
            </a:pPr>
            <a:endParaRPr lang="en-US" dirty="0"/>
          </a:p>
          <a:p>
            <a:endParaRPr lang="en-US" dirty="0"/>
          </a:p>
        </p:txBody>
      </p:sp>
      <p:sp>
        <p:nvSpPr>
          <p:cNvPr id="4" name="Text Placeholder 3"/>
          <p:cNvSpPr>
            <a:spLocks noGrp="1"/>
          </p:cNvSpPr>
          <p:nvPr>
            <p:ph type="body" sz="quarter" idx="10"/>
          </p:nvPr>
        </p:nvSpPr>
        <p:spPr/>
        <p:txBody>
          <a:bodyPr/>
          <a:lstStyle/>
          <a:p>
            <a:r>
              <a:rPr lang="en-US" dirty="0" smtClean="0"/>
              <a:t>Objectives</a:t>
            </a:r>
            <a:endParaRPr lang="en-US" dirty="0"/>
          </a:p>
        </p:txBody>
      </p:sp>
      <p:sp>
        <p:nvSpPr>
          <p:cNvPr id="6" name="Text Placeholder 4"/>
          <p:cNvSpPr>
            <a:spLocks noGrp="1"/>
          </p:cNvSpPr>
          <p:nvPr>
            <p:ph type="body" sz="quarter" idx="13"/>
          </p:nvPr>
        </p:nvSpPr>
        <p:spPr>
          <a:xfrm>
            <a:off x="2114317" y="6508016"/>
            <a:ext cx="2400279" cy="349984"/>
          </a:xfrm>
        </p:spPr>
        <p:txBody>
          <a:bodyPr>
            <a:normAutofit/>
          </a:bodyPr>
          <a:lstStyle/>
          <a:p>
            <a:pPr>
              <a:spcBef>
                <a:spcPts val="200"/>
              </a:spcBef>
              <a:buClr>
                <a:schemeClr val="accent1"/>
              </a:buClr>
            </a:pPr>
            <a:r>
              <a:rPr lang="en-US" dirty="0" smtClean="0">
                <a:solidFill>
                  <a:schemeClr val="bg2">
                    <a:lumMod val="95000"/>
                  </a:schemeClr>
                </a:solidFill>
              </a:rPr>
              <a:t>Image Credit: </a:t>
            </a:r>
            <a:r>
              <a:rPr lang="en-US" dirty="0" err="1" smtClean="0">
                <a:solidFill>
                  <a:schemeClr val="bg2">
                    <a:lumMod val="95000"/>
                  </a:schemeClr>
                </a:solidFill>
              </a:rPr>
              <a:t>Jeanné</a:t>
            </a:r>
            <a:r>
              <a:rPr lang="en-US" dirty="0" smtClean="0">
                <a:solidFill>
                  <a:schemeClr val="bg2">
                    <a:lumMod val="95000"/>
                  </a:schemeClr>
                </a:solidFill>
              </a:rPr>
              <a:t> le Roux</a:t>
            </a:r>
            <a:endParaRPr lang="en-US" dirty="0">
              <a:solidFill>
                <a:schemeClr val="bg2">
                  <a:lumMod val="95000"/>
                </a:schemeClr>
              </a:solidFill>
            </a:endParaRPr>
          </a:p>
        </p:txBody>
      </p:sp>
    </p:spTree>
    <p:extLst>
      <p:ext uri="{BB962C8B-B14F-4D97-AF65-F5344CB8AC3E}">
        <p14:creationId xmlns:p14="http://schemas.microsoft.com/office/powerpoint/2010/main" val="827926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2352" y="2367547"/>
            <a:ext cx="3593592" cy="1328928"/>
          </a:xfrm>
        </p:spPr>
        <p:txBody>
          <a:bodyPr/>
          <a:lstStyle/>
          <a:p>
            <a:pPr marL="342900" indent="-342900">
              <a:spcBef>
                <a:spcPts val="200"/>
              </a:spcBef>
              <a:buClr>
                <a:schemeClr val="accent1"/>
              </a:buClr>
              <a:buFont typeface="Webdings" panose="05030102010509060703" pitchFamily="18" charset="2"/>
              <a:buChar char="4"/>
            </a:pPr>
            <a:r>
              <a:rPr lang="en-US" b="1" dirty="0" smtClean="0"/>
              <a:t>Landsat 8</a:t>
            </a:r>
            <a:r>
              <a:rPr lang="en-US" dirty="0" smtClean="0"/>
              <a:t> Operational Land Imager (OLI)</a:t>
            </a:r>
            <a:endParaRPr lang="en-US" dirty="0"/>
          </a:p>
          <a:p>
            <a:endParaRPr lang="en-US" dirty="0"/>
          </a:p>
        </p:txBody>
      </p:sp>
      <p:sp>
        <p:nvSpPr>
          <p:cNvPr id="3" name="Text Placeholder 2"/>
          <p:cNvSpPr>
            <a:spLocks noGrp="1"/>
          </p:cNvSpPr>
          <p:nvPr>
            <p:ph type="body" sz="quarter" idx="10"/>
          </p:nvPr>
        </p:nvSpPr>
        <p:spPr>
          <a:xfrm>
            <a:off x="5102352" y="877075"/>
            <a:ext cx="3566160" cy="1325880"/>
          </a:xfrm>
        </p:spPr>
        <p:txBody>
          <a:bodyPr>
            <a:noAutofit/>
          </a:bodyPr>
          <a:lstStyle/>
          <a:p>
            <a:r>
              <a:rPr lang="en-US" dirty="0" smtClean="0"/>
              <a:t>NASA Satellites &amp; Sensors</a:t>
            </a:r>
            <a:endParaRPr lang="en-US" dirty="0"/>
          </a:p>
        </p:txBody>
      </p:sp>
      <p:sp>
        <p:nvSpPr>
          <p:cNvPr id="5" name="Text Placeholder 4"/>
          <p:cNvSpPr>
            <a:spLocks noGrp="1"/>
          </p:cNvSpPr>
          <p:nvPr>
            <p:ph type="body" sz="quarter" idx="13"/>
          </p:nvPr>
        </p:nvSpPr>
        <p:spPr>
          <a:xfrm>
            <a:off x="497014" y="2502010"/>
            <a:ext cx="1993392" cy="274320"/>
          </a:xfrm>
        </p:spPr>
        <p:txBody>
          <a:bodyPr>
            <a:noAutofit/>
          </a:bodyPr>
          <a:lstStyle/>
          <a:p>
            <a:pPr algn="ctr"/>
            <a:r>
              <a:rPr lang="en-US" sz="1400" dirty="0" smtClean="0"/>
              <a:t>Landsat 8 OLI</a:t>
            </a:r>
            <a:endParaRPr lang="en-US" sz="1400" dirty="0"/>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576248" y="585610"/>
            <a:ext cx="2208063" cy="1805305"/>
          </a:xfrm>
          <a:prstGeom prst="rect">
            <a:avLst/>
          </a:prstGeom>
          <a:noFill/>
          <a:ln>
            <a:noFill/>
          </a:ln>
        </p:spPr>
      </p:pic>
      <p:sp>
        <p:nvSpPr>
          <p:cNvPr id="7" name="Text Placeholder 2"/>
          <p:cNvSpPr txBox="1">
            <a:spLocks/>
          </p:cNvSpPr>
          <p:nvPr/>
        </p:nvSpPr>
        <p:spPr>
          <a:xfrm>
            <a:off x="5102352" y="3122226"/>
            <a:ext cx="3718560" cy="132588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Auxiliary Data</a:t>
            </a:r>
            <a:endParaRPr lang="en-US" dirty="0"/>
          </a:p>
        </p:txBody>
      </p:sp>
      <p:sp>
        <p:nvSpPr>
          <p:cNvPr id="8" name="Text Placeholder 1"/>
          <p:cNvSpPr txBox="1">
            <a:spLocks/>
          </p:cNvSpPr>
          <p:nvPr/>
        </p:nvSpPr>
        <p:spPr>
          <a:xfrm>
            <a:off x="5102352" y="4652430"/>
            <a:ext cx="3593592" cy="185978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spcAft>
                <a:spcPts val="600"/>
              </a:spcAft>
              <a:buClr>
                <a:schemeClr val="accent1"/>
              </a:buClr>
              <a:buFont typeface="Webdings" panose="05030102010509060703" pitchFamily="18" charset="2"/>
              <a:buChar char="4"/>
            </a:pPr>
            <a:r>
              <a:rPr lang="en-US" dirty="0" smtClean="0"/>
              <a:t>European Space Agency’s </a:t>
            </a:r>
            <a:r>
              <a:rPr lang="en-US" b="1" dirty="0" smtClean="0"/>
              <a:t>Sentinel-2</a:t>
            </a:r>
            <a:r>
              <a:rPr lang="en-US" dirty="0" smtClean="0"/>
              <a:t> </a:t>
            </a:r>
            <a:r>
              <a:rPr lang="en-US" dirty="0" err="1" smtClean="0"/>
              <a:t>MultiSpectral</a:t>
            </a:r>
            <a:r>
              <a:rPr lang="en-US" dirty="0" smtClean="0"/>
              <a:t> Instrument (MSI)</a:t>
            </a:r>
          </a:p>
          <a:p>
            <a:pPr marL="342900" indent="-342900">
              <a:spcBef>
                <a:spcPts val="200"/>
              </a:spcBef>
              <a:spcAft>
                <a:spcPts val="600"/>
              </a:spcAft>
              <a:buClr>
                <a:schemeClr val="accent1"/>
              </a:buClr>
              <a:buFont typeface="Webdings" panose="05030102010509060703" pitchFamily="18" charset="2"/>
              <a:buChar char="4"/>
            </a:pPr>
            <a:r>
              <a:rPr lang="en-US" dirty="0" err="1" smtClean="0"/>
              <a:t>DigitalGlobe’s</a:t>
            </a:r>
            <a:r>
              <a:rPr lang="en-US" dirty="0" smtClean="0"/>
              <a:t> </a:t>
            </a:r>
            <a:r>
              <a:rPr lang="en-US" b="1" dirty="0" smtClean="0"/>
              <a:t>WorldView-1</a:t>
            </a:r>
            <a:r>
              <a:rPr lang="en-US" dirty="0" smtClean="0"/>
              <a:t> </a:t>
            </a:r>
          </a:p>
          <a:p>
            <a:endParaRPr lang="en-US" dirty="0"/>
          </a:p>
        </p:txBody>
      </p:sp>
      <p:sp>
        <p:nvSpPr>
          <p:cNvPr id="10" name="Text Placeholder 4"/>
          <p:cNvSpPr txBox="1">
            <a:spLocks/>
          </p:cNvSpPr>
          <p:nvPr/>
        </p:nvSpPr>
        <p:spPr>
          <a:xfrm>
            <a:off x="499088" y="5856564"/>
            <a:ext cx="1993392" cy="274320"/>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smtClean="0"/>
              <a:t>Sentinel-2 MSI</a:t>
            </a:r>
            <a:endParaRPr lang="en-US" sz="1400" dirty="0"/>
          </a:p>
        </p:txBody>
      </p:sp>
      <p:pic>
        <p:nvPicPr>
          <p:cNvPr id="11" name="Picture 10" descr="https://upload.wikimedia.org/wikipedia/commons/3/3d/Sentinel_2-IMG_5873-white_(cro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681" y="4099525"/>
            <a:ext cx="2462206" cy="17585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4"/>
          <p:cNvSpPr txBox="1">
            <a:spLocks/>
          </p:cNvSpPr>
          <p:nvPr/>
        </p:nvSpPr>
        <p:spPr>
          <a:xfrm>
            <a:off x="2465326" y="4438352"/>
            <a:ext cx="1993392" cy="274320"/>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400" dirty="0" smtClean="0"/>
              <a:t>WorldView-1 </a:t>
            </a:r>
            <a:endParaRPr lang="en-US" sz="1400" dirty="0"/>
          </a:p>
        </p:txBody>
      </p:sp>
      <p:pic>
        <p:nvPicPr>
          <p:cNvPr id="1028" name="Picture 4" descr="https://encrypted-tbn3.gstatic.com/images?q=tbn:ANd9GcSmgmMnre2mm2k6lxt1U4Ri1yS99er_U4s4lWSwZVEz4eFK2ky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2480" y="2548191"/>
            <a:ext cx="1966238" cy="196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807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591668" y="579120"/>
            <a:ext cx="7967115" cy="704088"/>
          </a:xfrm>
        </p:spPr>
        <p:txBody>
          <a:bodyPr/>
          <a:lstStyle/>
          <a:p>
            <a:r>
              <a:rPr lang="en-US" dirty="0" smtClean="0"/>
              <a:t>Methodology </a:t>
            </a:r>
            <a:endParaRPr lang="en-US" dirty="0"/>
          </a:p>
        </p:txBody>
      </p:sp>
      <p:sp>
        <p:nvSpPr>
          <p:cNvPr id="7" name="Text Placeholder 6"/>
          <p:cNvSpPr>
            <a:spLocks noGrp="1"/>
          </p:cNvSpPr>
          <p:nvPr>
            <p:ph type="body" sz="quarter" idx="13"/>
          </p:nvPr>
        </p:nvSpPr>
        <p:spPr/>
        <p:txBody>
          <a:bodyPr>
            <a:normAutofit fontScale="32500" lnSpcReduction="20000"/>
          </a:bodyPr>
          <a:lstStyle/>
          <a:p>
            <a:pPr marL="342900" indent="-342900">
              <a:spcBef>
                <a:spcPts val="200"/>
              </a:spcBef>
              <a:buClr>
                <a:schemeClr val="accent1"/>
              </a:buClr>
              <a:buFont typeface="Webdings" panose="05030102010509060703" pitchFamily="18" charset="2"/>
              <a:buChar char="4"/>
            </a:pPr>
            <a:r>
              <a:rPr lang="en-US" dirty="0"/>
              <a:t>text</a:t>
            </a:r>
          </a:p>
          <a:p>
            <a:pPr marL="342900" indent="-342900">
              <a:spcBef>
                <a:spcPts val="200"/>
              </a:spcBef>
              <a:buClr>
                <a:schemeClr val="accent1"/>
              </a:buClr>
              <a:buFont typeface="Webdings" panose="05030102010509060703" pitchFamily="18" charset="2"/>
              <a:buChar char="4"/>
            </a:pPr>
            <a:r>
              <a:rPr lang="en-US" dirty="0"/>
              <a:t>text</a:t>
            </a:r>
          </a:p>
          <a:p>
            <a:pPr marL="342900" indent="-342900">
              <a:spcBef>
                <a:spcPts val="200"/>
              </a:spcBef>
              <a:buClr>
                <a:schemeClr val="accent1"/>
              </a:buClr>
              <a:buFont typeface="Webdings" panose="05030102010509060703" pitchFamily="18" charset="2"/>
              <a:buChar char="4"/>
            </a:pPr>
            <a:r>
              <a:rPr lang="en-US" dirty="0"/>
              <a:t>text</a:t>
            </a:r>
          </a:p>
          <a:p>
            <a:endParaRPr lang="en-US" dirty="0"/>
          </a:p>
        </p:txBody>
      </p:sp>
      <p:graphicFrame>
        <p:nvGraphicFramePr>
          <p:cNvPr id="3" name="Diagram 2"/>
          <p:cNvGraphicFramePr/>
          <p:nvPr>
            <p:extLst>
              <p:ext uri="{D42A27DB-BD31-4B8C-83A1-F6EECF244321}">
                <p14:modId xmlns:p14="http://schemas.microsoft.com/office/powerpoint/2010/main" val="1029536881"/>
              </p:ext>
            </p:extLst>
          </p:nvPr>
        </p:nvGraphicFramePr>
        <p:xfrm>
          <a:off x="645460" y="1210236"/>
          <a:ext cx="7924800" cy="5127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91669" y="1461246"/>
            <a:ext cx="3114955" cy="553998"/>
          </a:xfrm>
          <a:prstGeom prst="rect">
            <a:avLst/>
          </a:prstGeom>
          <a:noFill/>
        </p:spPr>
        <p:txBody>
          <a:bodyPr wrap="none" rtlCol="0">
            <a:spAutoFit/>
          </a:bodyPr>
          <a:lstStyle/>
          <a:p>
            <a:r>
              <a:rPr lang="en-US" sz="3000" i="1" dirty="0" smtClean="0">
                <a:solidFill>
                  <a:schemeClr val="accent1"/>
                </a:solidFill>
              </a:rPr>
              <a:t>Landsat 8 Script</a:t>
            </a:r>
            <a:endParaRPr lang="en-US" sz="3000" i="1" dirty="0">
              <a:solidFill>
                <a:schemeClr val="accent1"/>
              </a:solidFill>
            </a:endParaRPr>
          </a:p>
        </p:txBody>
      </p:sp>
    </p:spTree>
    <p:extLst>
      <p:ext uri="{BB962C8B-B14F-4D97-AF65-F5344CB8AC3E}">
        <p14:creationId xmlns:p14="http://schemas.microsoft.com/office/powerpoint/2010/main" val="727877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r>
              <a:rPr lang="en-US" dirty="0" smtClean="0"/>
              <a:t>Methodology </a:t>
            </a:r>
            <a:endParaRPr lang="en-US" dirty="0"/>
          </a:p>
        </p:txBody>
      </p:sp>
      <p:sp>
        <p:nvSpPr>
          <p:cNvPr id="7" name="Text Placeholder 6"/>
          <p:cNvSpPr>
            <a:spLocks noGrp="1"/>
          </p:cNvSpPr>
          <p:nvPr>
            <p:ph type="body" sz="quarter" idx="13"/>
          </p:nvPr>
        </p:nvSpPr>
        <p:spPr/>
        <p:txBody>
          <a:bodyPr>
            <a:normAutofit fontScale="32500" lnSpcReduction="20000"/>
          </a:bodyPr>
          <a:lstStyle/>
          <a:p>
            <a:pPr marL="342900" indent="-342900">
              <a:spcBef>
                <a:spcPts val="200"/>
              </a:spcBef>
              <a:buClr>
                <a:schemeClr val="accent1"/>
              </a:buClr>
              <a:buFont typeface="Webdings" panose="05030102010509060703" pitchFamily="18" charset="2"/>
              <a:buChar char="4"/>
            </a:pPr>
            <a:r>
              <a:rPr lang="en-US" dirty="0"/>
              <a:t>text</a:t>
            </a:r>
          </a:p>
          <a:p>
            <a:pPr marL="342900" indent="-342900">
              <a:spcBef>
                <a:spcPts val="200"/>
              </a:spcBef>
              <a:buClr>
                <a:schemeClr val="accent1"/>
              </a:buClr>
              <a:buFont typeface="Webdings" panose="05030102010509060703" pitchFamily="18" charset="2"/>
              <a:buChar char="4"/>
            </a:pPr>
            <a:r>
              <a:rPr lang="en-US" dirty="0"/>
              <a:t>text</a:t>
            </a:r>
          </a:p>
          <a:p>
            <a:pPr marL="342900" indent="-342900">
              <a:spcBef>
                <a:spcPts val="200"/>
              </a:spcBef>
              <a:buClr>
                <a:schemeClr val="accent1"/>
              </a:buClr>
              <a:buFont typeface="Webdings" panose="05030102010509060703" pitchFamily="18" charset="2"/>
              <a:buChar char="4"/>
            </a:pPr>
            <a:r>
              <a:rPr lang="en-US" dirty="0"/>
              <a:t>text</a:t>
            </a:r>
          </a:p>
          <a:p>
            <a:endParaRPr lang="en-US" dirty="0"/>
          </a:p>
        </p:txBody>
      </p:sp>
      <p:graphicFrame>
        <p:nvGraphicFramePr>
          <p:cNvPr id="3" name="Diagram 2"/>
          <p:cNvGraphicFramePr/>
          <p:nvPr>
            <p:extLst>
              <p:ext uri="{D42A27DB-BD31-4B8C-83A1-F6EECF244321}">
                <p14:modId xmlns:p14="http://schemas.microsoft.com/office/powerpoint/2010/main" val="3046724054"/>
              </p:ext>
            </p:extLst>
          </p:nvPr>
        </p:nvGraphicFramePr>
        <p:xfrm>
          <a:off x="645459" y="1174377"/>
          <a:ext cx="7853082" cy="5199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91671" y="1434351"/>
            <a:ext cx="3102131" cy="553998"/>
          </a:xfrm>
          <a:prstGeom prst="rect">
            <a:avLst/>
          </a:prstGeom>
          <a:noFill/>
        </p:spPr>
        <p:txBody>
          <a:bodyPr wrap="none" rtlCol="0">
            <a:spAutoFit/>
          </a:bodyPr>
          <a:lstStyle/>
          <a:p>
            <a:r>
              <a:rPr lang="en-US" sz="3000" i="1" dirty="0" smtClean="0">
                <a:solidFill>
                  <a:schemeClr val="accent1"/>
                </a:solidFill>
              </a:rPr>
              <a:t>Sentinel-2 Script</a:t>
            </a:r>
            <a:endParaRPr lang="en-US" sz="3000" i="1" dirty="0">
              <a:solidFill>
                <a:schemeClr val="accent1"/>
              </a:solidFill>
            </a:endParaRPr>
          </a:p>
        </p:txBody>
      </p:sp>
    </p:spTree>
    <p:extLst>
      <p:ext uri="{BB962C8B-B14F-4D97-AF65-F5344CB8AC3E}">
        <p14:creationId xmlns:p14="http://schemas.microsoft.com/office/powerpoint/2010/main" val="51031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3265</TotalTime>
  <Words>1808</Words>
  <Application>Microsoft Office PowerPoint</Application>
  <PresentationFormat>On-screen Show (4:3)</PresentationFormat>
  <Paragraphs>241</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Emma Baghel</cp:lastModifiedBy>
  <cp:revision>260</cp:revision>
  <cp:lastPrinted>2016-03-28T13:57:39Z</cp:lastPrinted>
  <dcterms:created xsi:type="dcterms:W3CDTF">2015-05-18T13:26:09Z</dcterms:created>
  <dcterms:modified xsi:type="dcterms:W3CDTF">2016-04-04T15:38:23Z</dcterms:modified>
</cp:coreProperties>
</file>