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Tyler M. (LARC-E3)[SSAI DEVELOP]" initials="RTM(D" lastIdx="2" clrIdx="0">
    <p:extLst>
      <p:ext uri="{19B8F6BF-5375-455C-9EA6-DF929625EA0E}">
        <p15:presenceInfo xmlns:p15="http://schemas.microsoft.com/office/powerpoint/2012/main" userId="S-1-5-21-330711430-3775241029-4075259233-668098" providerId="AD"/>
      </p:ext>
    </p:extLst>
  </p:cmAuthor>
  <p:cmAuthor id="2" name="Gotschalk, Emily J. (LARC-E3)[SSAI DEVELOP]" initials="GEJ(D" lastIdx="1" clrIdx="1">
    <p:extLst>
      <p:ext uri="{19B8F6BF-5375-455C-9EA6-DF929625EA0E}">
        <p15:presenceInfo xmlns:p15="http://schemas.microsoft.com/office/powerpoint/2012/main" userId="S-1-5-21-330711430-3775241029-4075259233-708547" providerId="AD"/>
      </p:ext>
    </p:extLst>
  </p:cmAuthor>
  <p:cmAuthor id="3" name="Aubrey Hilte" initials="AH" lastIdx="3" clrIdx="2">
    <p:extLst>
      <p:ext uri="{19B8F6BF-5375-455C-9EA6-DF929625EA0E}">
        <p15:presenceInfo xmlns:p15="http://schemas.microsoft.com/office/powerpoint/2012/main" userId="54c1f3403e73a79c" providerId="Windows Live"/>
      </p:ext>
    </p:extLst>
  </p:cmAuthor>
  <p:cmAuthor id="4" name="crms" initials="c" lastIdx="2" clrIdx="3">
    <p:extLst>
      <p:ext uri="{19B8F6BF-5375-455C-9EA6-DF929625EA0E}">
        <p15:presenceInfo xmlns:p15="http://schemas.microsoft.com/office/powerpoint/2012/main" userId="cr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AB4"/>
    <a:srgbClr val="7DB862"/>
    <a:srgbClr val="E9A149"/>
    <a:srgbClr val="EA7845"/>
    <a:srgbClr val="586991"/>
    <a:srgbClr val="218754"/>
    <a:srgbClr val="52B37B"/>
    <a:srgbClr val="C15442"/>
    <a:srgbClr val="73A9DB"/>
    <a:srgbClr val="94A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40" d="100"/>
          <a:sy n="40" d="100"/>
        </p:scale>
        <p:origin x="1656" y="30"/>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797B4-4113-4C35-AAEB-48EFA237B9A3}"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3C05B263-DAD7-4F20-97ED-C87A3FA61719}">
      <dgm:prSet phldrT="[Text]"/>
      <dgm:spPr>
        <a:solidFill>
          <a:schemeClr val="accent1">
            <a:lumMod val="60000"/>
            <a:lumOff val="40000"/>
          </a:schemeClr>
        </a:solidFill>
      </dgm:spPr>
      <dgm:t>
        <a:bodyPr/>
        <a:lstStyle/>
        <a:p>
          <a:r>
            <a:rPr lang="en-US" dirty="0" smtClean="0"/>
            <a:t>Establish ∆NDMI Thresholds </a:t>
          </a:r>
          <a:endParaRPr lang="en-US" dirty="0"/>
        </a:p>
      </dgm:t>
    </dgm:pt>
    <dgm:pt modelId="{55D3B9E5-FC38-46A2-90FF-E5D299F23FAA}" type="sibTrans" cxnId="{FBA59EE1-A47F-49EE-BDD7-67678462CB0A}">
      <dgm:prSet/>
      <dgm:spPr/>
      <dgm:t>
        <a:bodyPr/>
        <a:lstStyle/>
        <a:p>
          <a:endParaRPr lang="en-US"/>
        </a:p>
      </dgm:t>
    </dgm:pt>
    <dgm:pt modelId="{7198FED1-E467-418E-BB96-0D46A7E0DECF}" type="parTrans" cxnId="{FBA59EE1-A47F-49EE-BDD7-67678462CB0A}">
      <dgm:prSet/>
      <dgm:spPr/>
      <dgm:t>
        <a:bodyPr/>
        <a:lstStyle/>
        <a:p>
          <a:endParaRPr lang="en-US"/>
        </a:p>
      </dgm:t>
    </dgm:pt>
    <dgm:pt modelId="{749F855C-DF5C-4E6E-9CFF-C696D1FFA5CC}">
      <dgm:prSet phldrT="[Text]"/>
      <dgm:spPr>
        <a:solidFill>
          <a:schemeClr val="accent1">
            <a:lumMod val="60000"/>
            <a:lumOff val="40000"/>
          </a:schemeClr>
        </a:solidFill>
      </dgm:spPr>
      <dgm:t>
        <a:bodyPr/>
        <a:lstStyle/>
        <a:p>
          <a:r>
            <a:rPr lang="en-US" dirty="0" smtClean="0"/>
            <a:t>Fire Removal</a:t>
          </a:r>
          <a:endParaRPr lang="en-US" dirty="0"/>
        </a:p>
      </dgm:t>
    </dgm:pt>
    <dgm:pt modelId="{7BD34600-F774-45A1-9E1E-232A6F2378F3}" type="sibTrans" cxnId="{1631D738-061E-4839-8817-5B35EE758CF1}">
      <dgm:prSet/>
      <dgm:spPr>
        <a:solidFill>
          <a:schemeClr val="tx1">
            <a:lumMod val="50000"/>
            <a:lumOff val="50000"/>
          </a:schemeClr>
        </a:solidFill>
      </dgm:spPr>
      <dgm:t>
        <a:bodyPr/>
        <a:lstStyle/>
        <a:p>
          <a:endParaRPr lang="en-US"/>
        </a:p>
      </dgm:t>
    </dgm:pt>
    <dgm:pt modelId="{2C0BB19F-00A1-451E-916D-DF3FE1BDB594}" type="parTrans" cxnId="{1631D738-061E-4839-8817-5B35EE758CF1}">
      <dgm:prSet/>
      <dgm:spPr/>
      <dgm:t>
        <a:bodyPr/>
        <a:lstStyle/>
        <a:p>
          <a:endParaRPr lang="en-US"/>
        </a:p>
      </dgm:t>
    </dgm:pt>
    <dgm:pt modelId="{8E345FE9-EFB3-465E-997C-52AAB7EED561}">
      <dgm:prSet phldrT="[Text]"/>
      <dgm:spPr>
        <a:solidFill>
          <a:schemeClr val="accent1">
            <a:lumMod val="60000"/>
            <a:lumOff val="40000"/>
          </a:schemeClr>
        </a:solidFill>
      </dgm:spPr>
      <dgm:t>
        <a:bodyPr/>
        <a:lstStyle/>
        <a:p>
          <a:r>
            <a:rPr lang="en-US" dirty="0" smtClean="0"/>
            <a:t>Cloud Removal</a:t>
          </a:r>
          <a:endParaRPr lang="en-US" dirty="0"/>
        </a:p>
      </dgm:t>
    </dgm:pt>
    <dgm:pt modelId="{E8366B81-E6C0-4528-8F0E-AA4F7E8CFD54}" type="sibTrans" cxnId="{72B2F2FF-0B7C-4264-B138-723553EAEC79}">
      <dgm:prSet/>
      <dgm:spPr>
        <a:solidFill>
          <a:schemeClr val="tx1">
            <a:lumMod val="50000"/>
            <a:lumOff val="50000"/>
          </a:schemeClr>
        </a:solidFill>
      </dgm:spPr>
      <dgm:t>
        <a:bodyPr/>
        <a:lstStyle/>
        <a:p>
          <a:endParaRPr lang="en-US"/>
        </a:p>
      </dgm:t>
    </dgm:pt>
    <dgm:pt modelId="{AD87E9A3-0A95-4485-A611-8BB1AA5A0738}" type="parTrans" cxnId="{72B2F2FF-0B7C-4264-B138-723553EAEC79}">
      <dgm:prSet/>
      <dgm:spPr/>
      <dgm:t>
        <a:bodyPr/>
        <a:lstStyle/>
        <a:p>
          <a:endParaRPr lang="en-US"/>
        </a:p>
      </dgm:t>
    </dgm:pt>
    <dgm:pt modelId="{E3C93F0C-952B-4D03-B94A-75E381E268D0}" type="pres">
      <dgm:prSet presAssocID="{064797B4-4113-4C35-AAEB-48EFA237B9A3}" presName="Name0" presStyleCnt="0">
        <dgm:presLayoutVars>
          <dgm:dir/>
          <dgm:resizeHandles val="exact"/>
        </dgm:presLayoutVars>
      </dgm:prSet>
      <dgm:spPr/>
      <dgm:t>
        <a:bodyPr/>
        <a:lstStyle/>
        <a:p>
          <a:endParaRPr lang="en-US"/>
        </a:p>
      </dgm:t>
    </dgm:pt>
    <dgm:pt modelId="{E8CF3FC5-4E10-457A-B622-DD44CC1EA07C}" type="pres">
      <dgm:prSet presAssocID="{8E345FE9-EFB3-465E-997C-52AAB7EED561}" presName="composite" presStyleCnt="0"/>
      <dgm:spPr/>
    </dgm:pt>
    <dgm:pt modelId="{E194BE5E-0775-49DE-A888-5BAC9C7AF97C}" type="pres">
      <dgm:prSet presAssocID="{8E345FE9-EFB3-465E-997C-52AAB7EED561}"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80107DA9-A5E0-4614-A6AC-38A049A1AEC8}" type="pres">
      <dgm:prSet presAssocID="{8E345FE9-EFB3-465E-997C-52AAB7EED561}" presName="txNode" presStyleLbl="node1" presStyleIdx="0" presStyleCnt="3">
        <dgm:presLayoutVars>
          <dgm:bulletEnabled val="1"/>
        </dgm:presLayoutVars>
      </dgm:prSet>
      <dgm:spPr/>
      <dgm:t>
        <a:bodyPr/>
        <a:lstStyle/>
        <a:p>
          <a:endParaRPr lang="en-US"/>
        </a:p>
      </dgm:t>
    </dgm:pt>
    <dgm:pt modelId="{D30195EC-4069-4583-B6E2-DB3FEED0800A}" type="pres">
      <dgm:prSet presAssocID="{E8366B81-E6C0-4528-8F0E-AA4F7E8CFD54}" presName="sibTrans" presStyleLbl="sibTrans2D1" presStyleIdx="0" presStyleCnt="2"/>
      <dgm:spPr/>
      <dgm:t>
        <a:bodyPr/>
        <a:lstStyle/>
        <a:p>
          <a:endParaRPr lang="en-US"/>
        </a:p>
      </dgm:t>
    </dgm:pt>
    <dgm:pt modelId="{17CE76FA-5274-4832-809B-60AA3928F996}" type="pres">
      <dgm:prSet presAssocID="{E8366B81-E6C0-4528-8F0E-AA4F7E8CFD54}" presName="connTx" presStyleLbl="sibTrans2D1" presStyleIdx="0" presStyleCnt="2"/>
      <dgm:spPr/>
      <dgm:t>
        <a:bodyPr/>
        <a:lstStyle/>
        <a:p>
          <a:endParaRPr lang="en-US"/>
        </a:p>
      </dgm:t>
    </dgm:pt>
    <dgm:pt modelId="{6ED287B3-AA5C-40EE-8631-58C4A86A56A0}" type="pres">
      <dgm:prSet presAssocID="{749F855C-DF5C-4E6E-9CFF-C696D1FFA5CC}" presName="composite" presStyleCnt="0"/>
      <dgm:spPr/>
    </dgm:pt>
    <dgm:pt modelId="{390FBA3F-EA45-49D3-ADE6-A63CAE99CD50}" type="pres">
      <dgm:prSet presAssocID="{749F855C-DF5C-4E6E-9CFF-C696D1FFA5CC}" presName="imagSh" presStyleLbl="bgImgPlace1" presStyleIdx="1" presStyleCnt="3" custLinFactNeighborX="4763" custLinFactNeighborY="-104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C53EF0E1-2216-475B-8D2B-3F5EEB806B13}" type="pres">
      <dgm:prSet presAssocID="{749F855C-DF5C-4E6E-9CFF-C696D1FFA5CC}" presName="txNode" presStyleLbl="node1" presStyleIdx="1" presStyleCnt="3">
        <dgm:presLayoutVars>
          <dgm:bulletEnabled val="1"/>
        </dgm:presLayoutVars>
      </dgm:prSet>
      <dgm:spPr/>
      <dgm:t>
        <a:bodyPr/>
        <a:lstStyle/>
        <a:p>
          <a:endParaRPr lang="en-US"/>
        </a:p>
      </dgm:t>
    </dgm:pt>
    <dgm:pt modelId="{ABB66CA6-4193-457F-A755-6CC653BF89DD}" type="pres">
      <dgm:prSet presAssocID="{7BD34600-F774-45A1-9E1E-232A6F2378F3}" presName="sibTrans" presStyleLbl="sibTrans2D1" presStyleIdx="1" presStyleCnt="2"/>
      <dgm:spPr/>
      <dgm:t>
        <a:bodyPr/>
        <a:lstStyle/>
        <a:p>
          <a:endParaRPr lang="en-US"/>
        </a:p>
      </dgm:t>
    </dgm:pt>
    <dgm:pt modelId="{064F47A6-F9B6-45B3-A259-B34EFDE8B0BC}" type="pres">
      <dgm:prSet presAssocID="{7BD34600-F774-45A1-9E1E-232A6F2378F3}" presName="connTx" presStyleLbl="sibTrans2D1" presStyleIdx="1" presStyleCnt="2"/>
      <dgm:spPr/>
      <dgm:t>
        <a:bodyPr/>
        <a:lstStyle/>
        <a:p>
          <a:endParaRPr lang="en-US"/>
        </a:p>
      </dgm:t>
    </dgm:pt>
    <dgm:pt modelId="{DC40E948-47C6-49E0-90ED-DA541B6F5D4D}" type="pres">
      <dgm:prSet presAssocID="{3C05B263-DAD7-4F20-97ED-C87A3FA61719}" presName="composite" presStyleCnt="0"/>
      <dgm:spPr/>
    </dgm:pt>
    <dgm:pt modelId="{2C798C36-0AE2-4E38-B59B-659A91B29242}" type="pres">
      <dgm:prSet presAssocID="{3C05B263-DAD7-4F20-97ED-C87A3FA61719}" presName="imagSh"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6167165A-B7D6-4C4B-A7FB-9DC674F73991}" type="pres">
      <dgm:prSet presAssocID="{3C05B263-DAD7-4F20-97ED-C87A3FA61719}" presName="txNode" presStyleLbl="node1" presStyleIdx="2" presStyleCnt="3">
        <dgm:presLayoutVars>
          <dgm:bulletEnabled val="1"/>
        </dgm:presLayoutVars>
      </dgm:prSet>
      <dgm:spPr/>
      <dgm:t>
        <a:bodyPr/>
        <a:lstStyle/>
        <a:p>
          <a:endParaRPr lang="en-US"/>
        </a:p>
      </dgm:t>
    </dgm:pt>
  </dgm:ptLst>
  <dgm:cxnLst>
    <dgm:cxn modelId="{72B2F2FF-0B7C-4264-B138-723553EAEC79}" srcId="{064797B4-4113-4C35-AAEB-48EFA237B9A3}" destId="{8E345FE9-EFB3-465E-997C-52AAB7EED561}" srcOrd="0" destOrd="0" parTransId="{AD87E9A3-0A95-4485-A611-8BB1AA5A0738}" sibTransId="{E8366B81-E6C0-4528-8F0E-AA4F7E8CFD54}"/>
    <dgm:cxn modelId="{F0F7B947-098F-4F4E-A3FE-FEE46A3CE4AB}" type="presOf" srcId="{064797B4-4113-4C35-AAEB-48EFA237B9A3}" destId="{E3C93F0C-952B-4D03-B94A-75E381E268D0}" srcOrd="0" destOrd="0" presId="urn:microsoft.com/office/officeart/2005/8/layout/hProcess10"/>
    <dgm:cxn modelId="{2CC0FAE6-7EF7-4832-9ED4-1841C574CE9A}" type="presOf" srcId="{749F855C-DF5C-4E6E-9CFF-C696D1FFA5CC}" destId="{C53EF0E1-2216-475B-8D2B-3F5EEB806B13}" srcOrd="0" destOrd="0" presId="urn:microsoft.com/office/officeart/2005/8/layout/hProcess10"/>
    <dgm:cxn modelId="{1836E8F3-EB7C-4199-A436-EFFA91D71654}" type="presOf" srcId="{3C05B263-DAD7-4F20-97ED-C87A3FA61719}" destId="{6167165A-B7D6-4C4B-A7FB-9DC674F73991}" srcOrd="0" destOrd="0" presId="urn:microsoft.com/office/officeart/2005/8/layout/hProcess10"/>
    <dgm:cxn modelId="{9F5267B4-6A71-4D9C-B888-3E3D10971CCD}" type="presOf" srcId="{E8366B81-E6C0-4528-8F0E-AA4F7E8CFD54}" destId="{17CE76FA-5274-4832-809B-60AA3928F996}" srcOrd="1" destOrd="0" presId="urn:microsoft.com/office/officeart/2005/8/layout/hProcess10"/>
    <dgm:cxn modelId="{FBA59EE1-A47F-49EE-BDD7-67678462CB0A}" srcId="{064797B4-4113-4C35-AAEB-48EFA237B9A3}" destId="{3C05B263-DAD7-4F20-97ED-C87A3FA61719}" srcOrd="2" destOrd="0" parTransId="{7198FED1-E467-418E-BB96-0D46A7E0DECF}" sibTransId="{55D3B9E5-FC38-46A2-90FF-E5D299F23FAA}"/>
    <dgm:cxn modelId="{1631D738-061E-4839-8817-5B35EE758CF1}" srcId="{064797B4-4113-4C35-AAEB-48EFA237B9A3}" destId="{749F855C-DF5C-4E6E-9CFF-C696D1FFA5CC}" srcOrd="1" destOrd="0" parTransId="{2C0BB19F-00A1-451E-916D-DF3FE1BDB594}" sibTransId="{7BD34600-F774-45A1-9E1E-232A6F2378F3}"/>
    <dgm:cxn modelId="{F241266F-CA16-441B-92A0-A9B55EDB08BA}" type="presOf" srcId="{7BD34600-F774-45A1-9E1E-232A6F2378F3}" destId="{064F47A6-F9B6-45B3-A259-B34EFDE8B0BC}" srcOrd="1" destOrd="0" presId="urn:microsoft.com/office/officeart/2005/8/layout/hProcess10"/>
    <dgm:cxn modelId="{F7223382-0F23-45E2-8A0C-F05F69EAA672}" type="presOf" srcId="{E8366B81-E6C0-4528-8F0E-AA4F7E8CFD54}" destId="{D30195EC-4069-4583-B6E2-DB3FEED0800A}" srcOrd="0" destOrd="0" presId="urn:microsoft.com/office/officeart/2005/8/layout/hProcess10"/>
    <dgm:cxn modelId="{D1953235-1FA6-48A8-86E3-F3EFB457A210}" type="presOf" srcId="{7BD34600-F774-45A1-9E1E-232A6F2378F3}" destId="{ABB66CA6-4193-457F-A755-6CC653BF89DD}" srcOrd="0" destOrd="0" presId="urn:microsoft.com/office/officeart/2005/8/layout/hProcess10"/>
    <dgm:cxn modelId="{819D2CE5-F712-44AA-A6D4-5E6A90EB1B36}" type="presOf" srcId="{8E345FE9-EFB3-465E-997C-52AAB7EED561}" destId="{80107DA9-A5E0-4614-A6AC-38A049A1AEC8}" srcOrd="0" destOrd="0" presId="urn:microsoft.com/office/officeart/2005/8/layout/hProcess10"/>
    <dgm:cxn modelId="{9942D3FD-33A1-4DF6-BB3B-57EA7EFE317D}" type="presParOf" srcId="{E3C93F0C-952B-4D03-B94A-75E381E268D0}" destId="{E8CF3FC5-4E10-457A-B622-DD44CC1EA07C}" srcOrd="0" destOrd="0" presId="urn:microsoft.com/office/officeart/2005/8/layout/hProcess10"/>
    <dgm:cxn modelId="{5FA080E0-A6D0-409B-BBFA-C6D08F557111}" type="presParOf" srcId="{E8CF3FC5-4E10-457A-B622-DD44CC1EA07C}" destId="{E194BE5E-0775-49DE-A888-5BAC9C7AF97C}" srcOrd="0" destOrd="0" presId="urn:microsoft.com/office/officeart/2005/8/layout/hProcess10"/>
    <dgm:cxn modelId="{A61768D8-F459-4149-BA22-58D0F38DAE50}" type="presParOf" srcId="{E8CF3FC5-4E10-457A-B622-DD44CC1EA07C}" destId="{80107DA9-A5E0-4614-A6AC-38A049A1AEC8}" srcOrd="1" destOrd="0" presId="urn:microsoft.com/office/officeart/2005/8/layout/hProcess10"/>
    <dgm:cxn modelId="{A5F6CCA3-A27E-4C4E-A1EE-85E7FF099654}" type="presParOf" srcId="{E3C93F0C-952B-4D03-B94A-75E381E268D0}" destId="{D30195EC-4069-4583-B6E2-DB3FEED0800A}" srcOrd="1" destOrd="0" presId="urn:microsoft.com/office/officeart/2005/8/layout/hProcess10"/>
    <dgm:cxn modelId="{44467391-2FA2-4960-80A9-7999F6C5FEA0}" type="presParOf" srcId="{D30195EC-4069-4583-B6E2-DB3FEED0800A}" destId="{17CE76FA-5274-4832-809B-60AA3928F996}" srcOrd="0" destOrd="0" presId="urn:microsoft.com/office/officeart/2005/8/layout/hProcess10"/>
    <dgm:cxn modelId="{BA3737C7-66F2-43C3-9DC6-80A6F76364B5}" type="presParOf" srcId="{E3C93F0C-952B-4D03-B94A-75E381E268D0}" destId="{6ED287B3-AA5C-40EE-8631-58C4A86A56A0}" srcOrd="2" destOrd="0" presId="urn:microsoft.com/office/officeart/2005/8/layout/hProcess10"/>
    <dgm:cxn modelId="{AEAB1A77-9411-4770-AD2C-E784B513C828}" type="presParOf" srcId="{6ED287B3-AA5C-40EE-8631-58C4A86A56A0}" destId="{390FBA3F-EA45-49D3-ADE6-A63CAE99CD50}" srcOrd="0" destOrd="0" presId="urn:microsoft.com/office/officeart/2005/8/layout/hProcess10"/>
    <dgm:cxn modelId="{C882CD06-6CC4-4216-9CD6-F8344B929C83}" type="presParOf" srcId="{6ED287B3-AA5C-40EE-8631-58C4A86A56A0}" destId="{C53EF0E1-2216-475B-8D2B-3F5EEB806B13}" srcOrd="1" destOrd="0" presId="urn:microsoft.com/office/officeart/2005/8/layout/hProcess10"/>
    <dgm:cxn modelId="{C45CC429-1E0D-490C-A461-BC9039C87E94}" type="presParOf" srcId="{E3C93F0C-952B-4D03-B94A-75E381E268D0}" destId="{ABB66CA6-4193-457F-A755-6CC653BF89DD}" srcOrd="3" destOrd="0" presId="urn:microsoft.com/office/officeart/2005/8/layout/hProcess10"/>
    <dgm:cxn modelId="{1129B61E-4C31-4519-8A6D-95F92454C9AD}" type="presParOf" srcId="{ABB66CA6-4193-457F-A755-6CC653BF89DD}" destId="{064F47A6-F9B6-45B3-A259-B34EFDE8B0BC}" srcOrd="0" destOrd="0" presId="urn:microsoft.com/office/officeart/2005/8/layout/hProcess10"/>
    <dgm:cxn modelId="{1F745EBE-6A3E-41FA-ABCD-778C7309509A}" type="presParOf" srcId="{E3C93F0C-952B-4D03-B94A-75E381E268D0}" destId="{DC40E948-47C6-49E0-90ED-DA541B6F5D4D}" srcOrd="4" destOrd="0" presId="urn:microsoft.com/office/officeart/2005/8/layout/hProcess10"/>
    <dgm:cxn modelId="{8C9A21D7-834E-4AD0-946D-0BC51C353700}" type="presParOf" srcId="{DC40E948-47C6-49E0-90ED-DA541B6F5D4D}" destId="{2C798C36-0AE2-4E38-B59B-659A91B29242}" srcOrd="0" destOrd="0" presId="urn:microsoft.com/office/officeart/2005/8/layout/hProcess10"/>
    <dgm:cxn modelId="{63FDE813-A78A-460F-81C2-5CEB605E3BF8}" type="presParOf" srcId="{DC40E948-47C6-49E0-90ED-DA541B6F5D4D}" destId="{6167165A-B7D6-4C4B-A7FB-9DC674F73991}" srcOrd="1" destOrd="0" presId="urn:microsoft.com/office/officeart/2005/8/layout/hProcess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4BE5E-0775-49DE-A888-5BAC9C7AF97C}">
      <dsp:nvSpPr>
        <dsp:cNvPr id="0" name=""/>
        <dsp:cNvSpPr/>
      </dsp:nvSpPr>
      <dsp:spPr>
        <a:xfrm>
          <a:off x="3023" y="983042"/>
          <a:ext cx="1424360" cy="142436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07DA9-A5E0-4614-A6AC-38A049A1AEC8}">
      <dsp:nvSpPr>
        <dsp:cNvPr id="0" name=""/>
        <dsp:cNvSpPr/>
      </dsp:nvSpPr>
      <dsp:spPr>
        <a:xfrm>
          <a:off x="234895" y="1837658"/>
          <a:ext cx="1424360" cy="142436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Removal</a:t>
          </a:r>
          <a:endParaRPr lang="en-US" sz="2100" kern="1200" dirty="0"/>
        </a:p>
      </dsp:txBody>
      <dsp:txXfrm>
        <a:off x="276613" y="1879376"/>
        <a:ext cx="1340924" cy="1340924"/>
      </dsp:txXfrm>
    </dsp:sp>
    <dsp:sp modelId="{D30195EC-4069-4583-B6E2-DB3FEED0800A}">
      <dsp:nvSpPr>
        <dsp:cNvPr id="0" name=""/>
        <dsp:cNvSpPr/>
      </dsp:nvSpPr>
      <dsp:spPr>
        <a:xfrm rot="21577562">
          <a:off x="1725488" y="1516528"/>
          <a:ext cx="298114" cy="342253"/>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25489" y="1585271"/>
        <a:ext cx="208680" cy="205351"/>
      </dsp:txXfrm>
    </dsp:sp>
    <dsp:sp modelId="{390FBA3F-EA45-49D3-ADE6-A63CAE99CD50}">
      <dsp:nvSpPr>
        <dsp:cNvPr id="0" name=""/>
        <dsp:cNvSpPr/>
      </dsp:nvSpPr>
      <dsp:spPr>
        <a:xfrm>
          <a:off x="2279120" y="968186"/>
          <a:ext cx="1424360" cy="142436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3EF0E1-2216-475B-8D2B-3F5EEB806B13}">
      <dsp:nvSpPr>
        <dsp:cNvPr id="0" name=""/>
        <dsp:cNvSpPr/>
      </dsp:nvSpPr>
      <dsp:spPr>
        <a:xfrm>
          <a:off x="2443151" y="1837658"/>
          <a:ext cx="1424360" cy="142436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Fire Removal</a:t>
          </a:r>
          <a:endParaRPr lang="en-US" sz="2100" kern="1200" dirty="0"/>
        </a:p>
      </dsp:txBody>
      <dsp:txXfrm>
        <a:off x="2484869" y="1879376"/>
        <a:ext cx="1340924" cy="1340924"/>
      </dsp:txXfrm>
    </dsp:sp>
    <dsp:sp modelId="{ABB66CA6-4193-457F-A755-6CC653BF89DD}">
      <dsp:nvSpPr>
        <dsp:cNvPr id="0" name=""/>
        <dsp:cNvSpPr/>
      </dsp:nvSpPr>
      <dsp:spPr>
        <a:xfrm rot="23860">
          <a:off x="3954096" y="1516791"/>
          <a:ext cx="250624" cy="342253"/>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54097" y="1584981"/>
        <a:ext cx="175437" cy="205351"/>
      </dsp:txXfrm>
    </dsp:sp>
    <dsp:sp modelId="{2C798C36-0AE2-4E38-B59B-659A91B29242}">
      <dsp:nvSpPr>
        <dsp:cNvPr id="0" name=""/>
        <dsp:cNvSpPr/>
      </dsp:nvSpPr>
      <dsp:spPr>
        <a:xfrm>
          <a:off x="4419533" y="983042"/>
          <a:ext cx="1424360" cy="142436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7165A-B7D6-4C4B-A7FB-9DC674F73991}">
      <dsp:nvSpPr>
        <dsp:cNvPr id="0" name=""/>
        <dsp:cNvSpPr/>
      </dsp:nvSpPr>
      <dsp:spPr>
        <a:xfrm>
          <a:off x="4651406" y="1837658"/>
          <a:ext cx="1424360" cy="142436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Establish ∆NDMI Thresholds </a:t>
          </a:r>
          <a:endParaRPr lang="en-US" sz="2100" kern="1200" dirty="0"/>
        </a:p>
      </dsp:txBody>
      <dsp:txXfrm>
        <a:off x="4693124" y="1879376"/>
        <a:ext cx="1340924" cy="13409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2.png"/><Relationship Id="rId18" Type="http://schemas.openxmlformats.org/officeDocument/2006/relationships/image" Target="../media/image37.jpeg"/><Relationship Id="rId26" Type="http://schemas.openxmlformats.org/officeDocument/2006/relationships/image" Target="../media/image45.jpeg"/><Relationship Id="rId3" Type="http://schemas.openxmlformats.org/officeDocument/2006/relationships/image" Target="../media/image24.jpeg"/><Relationship Id="rId21" Type="http://schemas.openxmlformats.org/officeDocument/2006/relationships/image" Target="../media/image40.jpeg"/><Relationship Id="rId7" Type="http://schemas.openxmlformats.org/officeDocument/2006/relationships/diagramLayout" Target="../diagrams/layout1.xml"/><Relationship Id="rId12" Type="http://schemas.openxmlformats.org/officeDocument/2006/relationships/image" Target="../media/image31.png"/><Relationship Id="rId17" Type="http://schemas.openxmlformats.org/officeDocument/2006/relationships/image" Target="../media/image36.jpeg"/><Relationship Id="rId25" Type="http://schemas.openxmlformats.org/officeDocument/2006/relationships/image" Target="../media/image44.jpeg"/><Relationship Id="rId2" Type="http://schemas.openxmlformats.org/officeDocument/2006/relationships/image" Target="../media/image23.png"/><Relationship Id="rId16" Type="http://schemas.openxmlformats.org/officeDocument/2006/relationships/image" Target="../media/image35.jpeg"/><Relationship Id="rId20"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0.png"/><Relationship Id="rId24" Type="http://schemas.openxmlformats.org/officeDocument/2006/relationships/image" Target="../media/image43.jpeg"/><Relationship Id="rId5" Type="http://schemas.openxmlformats.org/officeDocument/2006/relationships/image" Target="../media/image26.jpeg"/><Relationship Id="rId15" Type="http://schemas.openxmlformats.org/officeDocument/2006/relationships/image" Target="../media/image34.jpeg"/><Relationship Id="rId23" Type="http://schemas.openxmlformats.org/officeDocument/2006/relationships/image" Target="../media/image42.jpeg"/><Relationship Id="rId10" Type="http://schemas.microsoft.com/office/2007/relationships/diagramDrawing" Target="../diagrams/drawing1.xml"/><Relationship Id="rId19" Type="http://schemas.openxmlformats.org/officeDocument/2006/relationships/image" Target="../media/image38.jpeg"/><Relationship Id="rId4" Type="http://schemas.openxmlformats.org/officeDocument/2006/relationships/image" Target="../media/image25.jpeg"/><Relationship Id="rId9" Type="http://schemas.openxmlformats.org/officeDocument/2006/relationships/diagramColors" Target="../diagrams/colors1.xml"/><Relationship Id="rId14" Type="http://schemas.openxmlformats.org/officeDocument/2006/relationships/image" Target="../media/image33.png"/><Relationship Id="rId22" Type="http://schemas.openxmlformats.org/officeDocument/2006/relationships/image" Target="../media/image41.jpeg"/><Relationship Id="rId27"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09644" y="787399"/>
            <a:ext cx="19412712" cy="2699039"/>
          </a:xfrm>
        </p:spPr>
        <p:txBody>
          <a:bodyPr anchor="ctr"/>
          <a:lstStyle/>
          <a:p>
            <a:r>
              <a:rPr lang="en-US" dirty="0" smtClean="0"/>
              <a:t>Utilizing NASA Earth Observations to Quantify Landscape Disturbances Related to a Changing Climate in Glacier National Park</a:t>
            </a:r>
            <a:endParaRPr lang="en-US" dirty="0"/>
          </a:p>
        </p:txBody>
      </p:sp>
      <p:sp>
        <p:nvSpPr>
          <p:cNvPr id="2" name="Text Placeholder 1"/>
          <p:cNvSpPr>
            <a:spLocks noGrp="1"/>
          </p:cNvSpPr>
          <p:nvPr>
            <p:ph type="body" sz="quarter" idx="10"/>
          </p:nvPr>
        </p:nvSpPr>
        <p:spPr>
          <a:xfrm rot="16200000">
            <a:off x="11262715" y="18413934"/>
            <a:ext cx="29688713" cy="2314074"/>
          </a:xfrm>
        </p:spPr>
        <p:txBody>
          <a:bodyPr/>
          <a:lstStyle/>
          <a:p>
            <a:r>
              <a:rPr lang="en-US" b="1" dirty="0" smtClean="0"/>
              <a:t>Glacier National Park </a:t>
            </a:r>
            <a:r>
              <a:rPr lang="en-US" dirty="0" smtClean="0"/>
              <a:t>Climate</a:t>
            </a:r>
            <a:endParaRPr lang="en-US" dirty="0"/>
          </a:p>
        </p:txBody>
      </p:sp>
      <p:sp>
        <p:nvSpPr>
          <p:cNvPr id="9" name="Text Placeholder 16"/>
          <p:cNvSpPr txBox="1">
            <a:spLocks/>
          </p:cNvSpPr>
          <p:nvPr/>
        </p:nvSpPr>
        <p:spPr>
          <a:xfrm>
            <a:off x="721385" y="3054793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Jordan Lubbers</a:t>
            </a:r>
          </a:p>
          <a:p>
            <a:pPr algn="ctr">
              <a:lnSpc>
                <a:spcPct val="100000"/>
              </a:lnSpc>
              <a:spcBef>
                <a:spcPts val="0"/>
              </a:spcBef>
            </a:pPr>
            <a:r>
              <a:rPr lang="en-US" dirty="0" smtClean="0">
                <a:solidFill>
                  <a:schemeClr val="tx1">
                    <a:lumMod val="75000"/>
                  </a:schemeClr>
                </a:solidFill>
              </a:rPr>
              <a:t>Team Lead</a:t>
            </a:r>
          </a:p>
        </p:txBody>
      </p:sp>
      <p:sp>
        <p:nvSpPr>
          <p:cNvPr id="12" name="Text Placeholder 16"/>
          <p:cNvSpPr txBox="1">
            <a:spLocks/>
          </p:cNvSpPr>
          <p:nvPr/>
        </p:nvSpPr>
        <p:spPr>
          <a:xfrm>
            <a:off x="12689279" y="23865649"/>
            <a:ext cx="10972834" cy="3621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EAA24A"/>
              </a:buClr>
            </a:pPr>
            <a:r>
              <a:rPr lang="en-US" dirty="0" smtClean="0">
                <a:solidFill>
                  <a:schemeClr val="tx1">
                    <a:lumMod val="75000"/>
                  </a:schemeClr>
                </a:solidFill>
              </a:rPr>
              <a:t>Threshold </a:t>
            </a:r>
            <a:r>
              <a:rPr lang="en-US" dirty="0">
                <a:solidFill>
                  <a:schemeClr val="tx1">
                    <a:lumMod val="75000"/>
                  </a:schemeClr>
                </a:solidFill>
              </a:rPr>
              <a:t>based classification schemes can provide a </a:t>
            </a:r>
            <a:r>
              <a:rPr lang="en-US" dirty="0" smtClean="0">
                <a:solidFill>
                  <a:schemeClr val="tx1">
                    <a:lumMod val="75000"/>
                  </a:schemeClr>
                </a:solidFill>
              </a:rPr>
              <a:t>quick, </a:t>
            </a:r>
            <a:r>
              <a:rPr lang="en-US" dirty="0">
                <a:solidFill>
                  <a:schemeClr val="tx1">
                    <a:lumMod val="75000"/>
                  </a:schemeClr>
                </a:solidFill>
              </a:rPr>
              <a:t>accurate way of identifying and mapping landscape disturbances</a:t>
            </a:r>
            <a:r>
              <a:rPr lang="en-US" dirty="0" smtClean="0">
                <a:solidFill>
                  <a:schemeClr val="tx1">
                    <a:lumMod val="75000"/>
                  </a:schemeClr>
                </a:solidFill>
              </a:rPr>
              <a:t>.</a:t>
            </a:r>
          </a:p>
          <a:p>
            <a:pPr marL="342900" indent="-342900">
              <a:spcBef>
                <a:spcPts val="200"/>
              </a:spcBef>
              <a:buClr>
                <a:srgbClr val="EAA24A"/>
              </a:buClr>
            </a:pPr>
            <a:endParaRPr lang="en-US" dirty="0">
              <a:solidFill>
                <a:schemeClr val="tx1">
                  <a:lumMod val="75000"/>
                </a:schemeClr>
              </a:solidFill>
            </a:endParaRPr>
          </a:p>
          <a:p>
            <a:pPr marL="342900" indent="-342900">
              <a:spcBef>
                <a:spcPts val="200"/>
              </a:spcBef>
              <a:buClr>
                <a:srgbClr val="EAA24A"/>
              </a:buClr>
            </a:pPr>
            <a:r>
              <a:rPr lang="en-US" dirty="0">
                <a:solidFill>
                  <a:schemeClr val="tx1">
                    <a:lumMod val="75000"/>
                  </a:schemeClr>
                </a:solidFill>
              </a:rPr>
              <a:t>∆NDMI threshold classification is best used with years following average or above average precipitation </a:t>
            </a:r>
            <a:r>
              <a:rPr lang="en-US" dirty="0" smtClean="0">
                <a:solidFill>
                  <a:schemeClr val="tx1">
                    <a:lumMod val="75000"/>
                  </a:schemeClr>
                </a:solidFill>
              </a:rPr>
              <a:t>years.</a:t>
            </a:r>
            <a:endParaRPr lang="en-US" dirty="0" smtClean="0">
              <a:solidFill>
                <a:schemeClr val="tx1">
                  <a:lumMod val="75000"/>
                </a:schemeClr>
              </a:solidFill>
            </a:endParaRPr>
          </a:p>
          <a:p>
            <a:pPr marL="342900" indent="-342900">
              <a:spcBef>
                <a:spcPts val="200"/>
              </a:spcBef>
              <a:buClr>
                <a:srgbClr val="EAA24A"/>
              </a:buClr>
            </a:pPr>
            <a:endParaRPr lang="en-US" dirty="0">
              <a:solidFill>
                <a:schemeClr val="tx1">
                  <a:lumMod val="75000"/>
                </a:schemeClr>
              </a:solidFill>
            </a:endParaRPr>
          </a:p>
          <a:p>
            <a:pPr marL="342900" indent="-342900">
              <a:spcBef>
                <a:spcPts val="200"/>
              </a:spcBef>
              <a:buClr>
                <a:srgbClr val="EAA24A"/>
              </a:buClr>
            </a:pPr>
            <a:r>
              <a:rPr lang="en-US" dirty="0">
                <a:solidFill>
                  <a:schemeClr val="tx1">
                    <a:lumMod val="75000"/>
                  </a:schemeClr>
                </a:solidFill>
              </a:rPr>
              <a:t>Glacier National Park is becoming increasingly disturbed from </a:t>
            </a:r>
            <a:r>
              <a:rPr lang="en-US" dirty="0" smtClean="0">
                <a:solidFill>
                  <a:schemeClr val="tx1">
                    <a:lumMod val="75000"/>
                  </a:schemeClr>
                </a:solidFill>
              </a:rPr>
              <a:t>1999-2015</a:t>
            </a:r>
            <a:r>
              <a:rPr lang="en-US" dirty="0">
                <a:solidFill>
                  <a:schemeClr val="tx1">
                    <a:lumMod val="75000"/>
                  </a:schemeClr>
                </a:solidFill>
              </a:rPr>
              <a:t> </a:t>
            </a:r>
            <a:r>
              <a:rPr lang="en-US" dirty="0" smtClean="0">
                <a:solidFill>
                  <a:schemeClr val="tx1">
                    <a:lumMod val="75000"/>
                  </a:schemeClr>
                </a:solidFill>
              </a:rPr>
              <a:t>with respect to pathogens.</a:t>
            </a:r>
            <a:endParaRPr lang="en-US" dirty="0">
              <a:solidFill>
                <a:schemeClr val="tx1">
                  <a:lumMod val="75000"/>
                </a:schemeClr>
              </a:solidFill>
            </a:endParaRPr>
          </a:p>
        </p:txBody>
      </p:sp>
      <p:sp>
        <p:nvSpPr>
          <p:cNvPr id="14" name="Text Placeholder 16"/>
          <p:cNvSpPr txBox="1">
            <a:spLocks/>
          </p:cNvSpPr>
          <p:nvPr/>
        </p:nvSpPr>
        <p:spPr>
          <a:xfrm>
            <a:off x="1142675" y="17273282"/>
            <a:ext cx="4942975" cy="8263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5 TM</a:t>
            </a:r>
          </a:p>
        </p:txBody>
      </p:sp>
      <p:sp>
        <p:nvSpPr>
          <p:cNvPr id="6" name="Text Placeholder 16"/>
          <p:cNvSpPr txBox="1">
            <a:spLocks/>
          </p:cNvSpPr>
          <p:nvPr/>
        </p:nvSpPr>
        <p:spPr>
          <a:xfrm>
            <a:off x="914400" y="5236333"/>
            <a:ext cx="11380829"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solidFill>
                  <a:schemeClr val="tx1">
                    <a:lumMod val="75000"/>
                  </a:schemeClr>
                </a:solidFill>
              </a:rPr>
              <a:t>National parks face an increasing number of threats from climate and biotic stressors, which lead to both major and minor landscape disturbances. The effects of disturbance are wide-ranging (e.g., changing species composition, altering nutrient flow and biodiversity, and landscape alterations) and impact numerous ecosystems within the park. While disturbance is part of the ecological history of a region, the major drivers and magnitude of disturbance change over time. In this project, the team quantified and mapped landscape disturbances in Glacier National Park from 1999 to 2016 (for the months of June – September). Landsat data were used to detect and map biotic stress from pathogens (such as the mountain pine beetle), fires, avalanche tracks, and landslides by using a threshold-based decision tree classification scheme similar to the work of Goodwin and others. Based on this methodology, and cross referencing results with insect Aerial Detection Surveys from the US Forest Service, it was observed that pathogen presence is represented by a negative change in NDMI of 600-4,000, with potential “green attack” phases of pathogen attack being represented by negative changes in NDMI of 250-600. Abrupt disturbances such as landslides, floods, and avalanches are represented by changes in NDMI of greater than 4,000. These results will aid the National Park Service in natural resource management by predicting a multitude of landscape disturbances in response to climate change.</a:t>
            </a:r>
          </a:p>
        </p:txBody>
      </p:sp>
      <p:sp>
        <p:nvSpPr>
          <p:cNvPr id="15" name="Text Placeholder 16"/>
          <p:cNvSpPr txBox="1">
            <a:spLocks/>
          </p:cNvSpPr>
          <p:nvPr/>
        </p:nvSpPr>
        <p:spPr>
          <a:xfrm>
            <a:off x="919647" y="23855908"/>
            <a:ext cx="10582656" cy="33575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b="1" dirty="0" smtClean="0">
                <a:solidFill>
                  <a:srgbClr val="E9A149"/>
                </a:solidFill>
              </a:rPr>
              <a:t>Utilize</a:t>
            </a:r>
            <a:r>
              <a:rPr lang="en-US" dirty="0" smtClean="0">
                <a:solidFill>
                  <a:srgbClr val="E9A149"/>
                </a:solidFill>
              </a:rPr>
              <a:t> </a:t>
            </a:r>
            <a:r>
              <a:rPr lang="en-US" dirty="0" smtClean="0">
                <a:solidFill>
                  <a:schemeClr val="tx1">
                    <a:lumMod val="75000"/>
                  </a:schemeClr>
                </a:solidFill>
              </a:rPr>
              <a:t>NASA Earth observations to identify, quantify, and map landscape disturbances related to a changing climate within Glacier National </a:t>
            </a:r>
            <a:r>
              <a:rPr lang="en-US" dirty="0" smtClean="0">
                <a:solidFill>
                  <a:schemeClr val="tx1">
                    <a:lumMod val="75000"/>
                  </a:schemeClr>
                </a:solidFill>
              </a:rPr>
              <a:t>Park</a:t>
            </a:r>
            <a:endParaRPr lang="en-US" dirty="0">
              <a:solidFill>
                <a:schemeClr val="tx1">
                  <a:lumMod val="75000"/>
                </a:schemeClr>
              </a:solidFill>
            </a:endParaRPr>
          </a:p>
          <a:p>
            <a:pPr marL="347663" indent="-347663">
              <a:buClr>
                <a:srgbClr val="E9A149"/>
              </a:buClr>
            </a:pPr>
            <a:r>
              <a:rPr lang="en-US" b="1" dirty="0" smtClean="0">
                <a:solidFill>
                  <a:srgbClr val="E9A149"/>
                </a:solidFill>
              </a:rPr>
              <a:t>Aid</a:t>
            </a:r>
            <a:r>
              <a:rPr lang="en-US" dirty="0" smtClean="0">
                <a:solidFill>
                  <a:srgbClr val="E9A149"/>
                </a:solidFill>
              </a:rPr>
              <a:t> </a:t>
            </a:r>
            <a:r>
              <a:rPr lang="en-US" dirty="0" smtClean="0">
                <a:solidFill>
                  <a:schemeClr val="tx1">
                    <a:lumMod val="75000"/>
                  </a:schemeClr>
                </a:solidFill>
              </a:rPr>
              <a:t>Glacier National Park staff in managing park resources by providing them with maps of disturbance within the </a:t>
            </a:r>
            <a:r>
              <a:rPr lang="en-US" dirty="0" smtClean="0">
                <a:solidFill>
                  <a:schemeClr val="tx1">
                    <a:lumMod val="75000"/>
                  </a:schemeClr>
                </a:solidFill>
              </a:rPr>
              <a:t>park</a:t>
            </a:r>
            <a:endParaRPr lang="en-US" dirty="0">
              <a:solidFill>
                <a:schemeClr val="tx1">
                  <a:lumMod val="75000"/>
                </a:schemeClr>
              </a:solidFill>
            </a:endParaRPr>
          </a:p>
          <a:p>
            <a:pPr marL="347663" indent="-347663">
              <a:buClr>
                <a:srgbClr val="E9A149"/>
              </a:buClr>
            </a:pPr>
            <a:r>
              <a:rPr lang="en-US" b="1" dirty="0" smtClean="0">
                <a:solidFill>
                  <a:srgbClr val="E9A149"/>
                </a:solidFill>
              </a:rPr>
              <a:t>Guide</a:t>
            </a:r>
            <a:r>
              <a:rPr lang="en-US" dirty="0" smtClean="0">
                <a:solidFill>
                  <a:srgbClr val="E9A149"/>
                </a:solidFill>
              </a:rPr>
              <a:t> </a:t>
            </a:r>
            <a:r>
              <a:rPr lang="en-US" dirty="0" smtClean="0">
                <a:solidFill>
                  <a:schemeClr val="tx1">
                    <a:lumMod val="75000"/>
                  </a:schemeClr>
                </a:solidFill>
              </a:rPr>
              <a:t>the direction of future research projects and educational outreach by exposing park staff to new datasets and processing </a:t>
            </a:r>
            <a:r>
              <a:rPr lang="en-US" dirty="0" smtClean="0">
                <a:solidFill>
                  <a:schemeClr val="tx1">
                    <a:lumMod val="75000"/>
                  </a:schemeClr>
                </a:solidFill>
              </a:rPr>
              <a:t>methodology</a:t>
            </a:r>
            <a:endParaRPr lang="en-US" dirty="0">
              <a:solidFill>
                <a:schemeClr val="tx1">
                  <a:lumMod val="75000"/>
                </a:schemeClr>
              </a:solidFill>
            </a:endParaRPr>
          </a:p>
        </p:txBody>
      </p:sp>
      <p:sp>
        <p:nvSpPr>
          <p:cNvPr id="16" name="TextBox 15"/>
          <p:cNvSpPr txBox="1"/>
          <p:nvPr/>
        </p:nvSpPr>
        <p:spPr>
          <a:xfrm>
            <a:off x="914400" y="4553942"/>
            <a:ext cx="1151634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1002480" y="22934063"/>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Objectives</a:t>
            </a:r>
          </a:p>
        </p:txBody>
      </p:sp>
      <p:sp>
        <p:nvSpPr>
          <p:cNvPr id="24" name="TextBox 23"/>
          <p:cNvSpPr txBox="1"/>
          <p:nvPr/>
        </p:nvSpPr>
        <p:spPr>
          <a:xfrm>
            <a:off x="12857619" y="4567549"/>
            <a:ext cx="114077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sp>
        <p:nvSpPr>
          <p:cNvPr id="25" name="TextBox 24"/>
          <p:cNvSpPr txBox="1"/>
          <p:nvPr/>
        </p:nvSpPr>
        <p:spPr>
          <a:xfrm>
            <a:off x="936340" y="10999887"/>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962068" y="16388303"/>
            <a:ext cx="5522212"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7" name="TextBox 26"/>
          <p:cNvSpPr txBox="1"/>
          <p:nvPr/>
        </p:nvSpPr>
        <p:spPr>
          <a:xfrm>
            <a:off x="12859084" y="11057133"/>
            <a:ext cx="115503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sp>
        <p:nvSpPr>
          <p:cNvPr id="28" name="TextBox 27"/>
          <p:cNvSpPr txBox="1"/>
          <p:nvPr/>
        </p:nvSpPr>
        <p:spPr>
          <a:xfrm>
            <a:off x="12797301" y="22925150"/>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Conclusions</a:t>
            </a:r>
          </a:p>
        </p:txBody>
      </p:sp>
      <p:sp>
        <p:nvSpPr>
          <p:cNvPr id="29" name="TextBox 28"/>
          <p:cNvSpPr txBox="1"/>
          <p:nvPr/>
        </p:nvSpPr>
        <p:spPr>
          <a:xfrm>
            <a:off x="17046418" y="27466140"/>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30" name="TextBox 29"/>
          <p:cNvSpPr txBox="1"/>
          <p:nvPr/>
        </p:nvSpPr>
        <p:spPr>
          <a:xfrm>
            <a:off x="11009870" y="27467607"/>
            <a:ext cx="446273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31" name="TextBox 30"/>
          <p:cNvSpPr txBox="1"/>
          <p:nvPr/>
        </p:nvSpPr>
        <p:spPr>
          <a:xfrm>
            <a:off x="936340" y="27449509"/>
            <a:ext cx="4542503"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4" name="Text Placeholder 16"/>
          <p:cNvSpPr txBox="1">
            <a:spLocks/>
          </p:cNvSpPr>
          <p:nvPr/>
        </p:nvSpPr>
        <p:spPr>
          <a:xfrm>
            <a:off x="3846041" y="3054793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Dr. Sunita Yadav-</a:t>
            </a:r>
            <a:r>
              <a:rPr lang="en-US" dirty="0" err="1" smtClean="0">
                <a:solidFill>
                  <a:schemeClr val="tx1">
                    <a:lumMod val="75000"/>
                  </a:schemeClr>
                </a:solidFill>
              </a:rPr>
              <a:t>Pauletti</a:t>
            </a:r>
            <a:endParaRPr lang="en-US" dirty="0" smtClean="0">
              <a:solidFill>
                <a:schemeClr val="tx1">
                  <a:lumMod val="75000"/>
                </a:schemeClr>
              </a:solidFill>
            </a:endParaRPr>
          </a:p>
        </p:txBody>
      </p:sp>
      <p:sp>
        <p:nvSpPr>
          <p:cNvPr id="36" name="Text Placeholder 16"/>
          <p:cNvSpPr txBox="1">
            <a:spLocks/>
          </p:cNvSpPr>
          <p:nvPr/>
        </p:nvSpPr>
        <p:spPr>
          <a:xfrm>
            <a:off x="6982078" y="3054793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Ryan Avery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845" y="28410653"/>
            <a:ext cx="2057404" cy="2081788"/>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9506" y="28410653"/>
            <a:ext cx="2057404" cy="2081788"/>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900" y="28410653"/>
            <a:ext cx="2057404" cy="2081788"/>
          </a:xfrm>
          <a:prstGeom prst="rect">
            <a:avLst/>
          </a:prstGeom>
        </p:spPr>
      </p:pic>
      <p:sp>
        <p:nvSpPr>
          <p:cNvPr id="35" name="TextBox 34"/>
          <p:cNvSpPr txBox="1"/>
          <p:nvPr/>
        </p:nvSpPr>
        <p:spPr>
          <a:xfrm>
            <a:off x="923309" y="34667357"/>
            <a:ext cx="18035451" cy="918044"/>
          </a:xfrm>
          <a:prstGeom prst="rect">
            <a:avLst/>
          </a:prstGeom>
          <a:noFill/>
        </p:spPr>
        <p:txBody>
          <a:bodyPr wrap="square" rtlCol="0">
            <a:noAutofit/>
          </a:bodyPr>
          <a:lstStyle/>
          <a:p>
            <a:r>
              <a:rPr lang="en-US" sz="4800" dirty="0" smtClean="0">
                <a:solidFill>
                  <a:schemeClr val="bg1"/>
                </a:solidFill>
                <a:latin typeface="+mj-lt"/>
              </a:rPr>
              <a:t>NASA Langley Research Center– Fall 2016</a:t>
            </a:r>
            <a:endParaRPr lang="en-US" sz="4800" dirty="0">
              <a:solidFill>
                <a:schemeClr val="bg1"/>
              </a:solidFill>
              <a:latin typeface="+mj-lt"/>
            </a:endParaRPr>
          </a:p>
        </p:txBody>
      </p:sp>
      <p:grpSp>
        <p:nvGrpSpPr>
          <p:cNvPr id="20" name="Group 19"/>
          <p:cNvGrpSpPr/>
          <p:nvPr/>
        </p:nvGrpSpPr>
        <p:grpSpPr>
          <a:xfrm>
            <a:off x="12563968" y="5335016"/>
            <a:ext cx="11098145" cy="5980684"/>
            <a:chOff x="12563968" y="5335016"/>
            <a:chExt cx="11835443" cy="6378007"/>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8345" y="5339193"/>
              <a:ext cx="2681066" cy="1793633"/>
            </a:xfrm>
            <a:prstGeom prst="rect">
              <a:avLst/>
            </a:prstGeom>
            <a:solidFill>
              <a:schemeClr val="accent1">
                <a:lumMod val="60000"/>
                <a:lumOff val="40000"/>
              </a:schemeClr>
            </a:solidFill>
            <a:ln>
              <a:solidFill>
                <a:schemeClr val="tx1"/>
              </a:solidFill>
            </a:ln>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18345" y="7594944"/>
              <a:ext cx="2681066" cy="2010800"/>
            </a:xfrm>
            <a:prstGeom prst="rect">
              <a:avLst/>
            </a:prstGeom>
            <a:solidFill>
              <a:schemeClr val="accent1">
                <a:lumMod val="60000"/>
                <a:lumOff val="40000"/>
              </a:schemeClr>
            </a:solidFill>
            <a:ln>
              <a:solidFill>
                <a:schemeClr val="tx1"/>
              </a:solidFill>
            </a:ln>
          </p:spPr>
        </p:pic>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18345" y="9925646"/>
              <a:ext cx="2681066" cy="1787377"/>
            </a:xfrm>
            <a:prstGeom prst="rect">
              <a:avLst/>
            </a:prstGeom>
            <a:solidFill>
              <a:schemeClr val="accent1">
                <a:lumMod val="60000"/>
                <a:lumOff val="40000"/>
              </a:schemeClr>
            </a:solidFill>
            <a:ln>
              <a:solidFill>
                <a:schemeClr val="tx1"/>
              </a:solidFill>
            </a:ln>
          </p:spPr>
        </p:pic>
        <p:grpSp>
          <p:nvGrpSpPr>
            <p:cNvPr id="19" name="Group 18"/>
            <p:cNvGrpSpPr/>
            <p:nvPr/>
          </p:nvGrpSpPr>
          <p:grpSpPr>
            <a:xfrm>
              <a:off x="12563968" y="5335016"/>
              <a:ext cx="8965532" cy="6378007"/>
              <a:chOff x="12563968" y="5335016"/>
              <a:chExt cx="8965532" cy="6378007"/>
            </a:xfrm>
          </p:grpSpPr>
          <p:grpSp>
            <p:nvGrpSpPr>
              <p:cNvPr id="53" name="Group 52"/>
              <p:cNvGrpSpPr/>
              <p:nvPr/>
            </p:nvGrpSpPr>
            <p:grpSpPr>
              <a:xfrm>
                <a:off x="19200870" y="5781945"/>
                <a:ext cx="569836" cy="5657338"/>
                <a:chOff x="5110229" y="1595989"/>
                <a:chExt cx="488282" cy="4847668"/>
              </a:xfrm>
              <a:solidFill>
                <a:schemeClr val="accent1">
                  <a:lumMod val="60000"/>
                  <a:lumOff val="40000"/>
                </a:schemeClr>
              </a:solidFill>
            </p:grpSpPr>
            <p:cxnSp>
              <p:nvCxnSpPr>
                <p:cNvPr id="61" name="Straight Connector 60"/>
                <p:cNvCxnSpPr/>
                <p:nvPr/>
              </p:nvCxnSpPr>
              <p:spPr>
                <a:xfrm rot="16200000">
                  <a:off x="2703560" y="4019823"/>
                  <a:ext cx="4847668" cy="0"/>
                </a:xfrm>
                <a:prstGeom prst="line">
                  <a:avLst/>
                </a:prstGeom>
                <a:grpFill/>
                <a:ln w="762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rot="16200000">
                  <a:off x="5364783" y="3818551"/>
                  <a:ext cx="8799" cy="458656"/>
                </a:xfrm>
                <a:prstGeom prst="straightConnector1">
                  <a:avLst/>
                </a:prstGeom>
                <a:grp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a:off x="5335758" y="1390053"/>
                  <a:ext cx="8799" cy="458656"/>
                </a:xfrm>
                <a:prstGeom prst="straightConnector1">
                  <a:avLst/>
                </a:prstGeom>
                <a:grp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a:off x="5335157" y="6171306"/>
                  <a:ext cx="8799" cy="458656"/>
                </a:xfrm>
                <a:prstGeom prst="straightConnector1">
                  <a:avLst/>
                </a:prstGeom>
                <a:grpFill/>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Rounded Rectangle 53"/>
              <p:cNvSpPr/>
              <p:nvPr/>
            </p:nvSpPr>
            <p:spPr>
              <a:xfrm>
                <a:off x="19865128" y="5335016"/>
                <a:ext cx="1605741" cy="10522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r>
                  <a:rPr lang="en-US" sz="2000" dirty="0" smtClean="0"/>
                  <a:t>NDMI ≥ Abrupt Threshold</a:t>
                </a:r>
                <a:endParaRPr lang="en-US" sz="2000" dirty="0"/>
              </a:p>
            </p:txBody>
          </p:sp>
          <p:sp>
            <p:nvSpPr>
              <p:cNvPr id="55" name="Rounded Rectangle 54"/>
              <p:cNvSpPr/>
              <p:nvPr/>
            </p:nvSpPr>
            <p:spPr>
              <a:xfrm>
                <a:off x="19846294" y="7621394"/>
                <a:ext cx="1683206" cy="197844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Abrupt Threshold ≥</a:t>
                </a:r>
                <a:endParaRPr lang="en-US" sz="2000" dirty="0"/>
              </a:p>
              <a:p>
                <a:pPr algn="ctr"/>
                <a:r>
                  <a:rPr lang="en-US" sz="2000" dirty="0" smtClean="0"/>
                  <a:t>∆NDMI ≥ Pathogen Threshold</a:t>
                </a:r>
                <a:endParaRPr lang="en-US" sz="2000" dirty="0"/>
              </a:p>
            </p:txBody>
          </p:sp>
          <p:sp>
            <p:nvSpPr>
              <p:cNvPr id="56" name="Rounded Rectangle 55"/>
              <p:cNvSpPr/>
              <p:nvPr/>
            </p:nvSpPr>
            <p:spPr>
              <a:xfrm>
                <a:off x="19847816" y="10660741"/>
                <a:ext cx="1605741" cy="10522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∆NDMI ≤ Pathogen Threshold </a:t>
                </a:r>
                <a:endParaRPr lang="en-US" sz="2000" dirty="0"/>
              </a:p>
            </p:txBody>
          </p:sp>
          <p:graphicFrame>
            <p:nvGraphicFramePr>
              <p:cNvPr id="60" name="Diagram 59"/>
              <p:cNvGraphicFramePr/>
              <p:nvPr>
                <p:extLst>
                  <p:ext uri="{D42A27DB-BD31-4B8C-83A1-F6EECF244321}">
                    <p14:modId xmlns:p14="http://schemas.microsoft.com/office/powerpoint/2010/main" val="3139323634"/>
                  </p:ext>
                </p:extLst>
              </p:nvPr>
            </p:nvGraphicFramePr>
            <p:xfrm>
              <a:off x="12563968" y="6035336"/>
              <a:ext cx="6482631" cy="45270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grpSp>
      <p:sp>
        <p:nvSpPr>
          <p:cNvPr id="65" name="Text Placeholder 16"/>
          <p:cNvSpPr txBox="1">
            <a:spLocks/>
          </p:cNvSpPr>
          <p:nvPr/>
        </p:nvSpPr>
        <p:spPr>
          <a:xfrm>
            <a:off x="741910" y="3379008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Joe Harris</a:t>
            </a:r>
          </a:p>
        </p:txBody>
      </p:sp>
      <p:sp>
        <p:nvSpPr>
          <p:cNvPr id="66" name="Text Placeholder 16"/>
          <p:cNvSpPr txBox="1">
            <a:spLocks/>
          </p:cNvSpPr>
          <p:nvPr/>
        </p:nvSpPr>
        <p:spPr>
          <a:xfrm>
            <a:off x="3866566" y="3379008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Zachary Wardle</a:t>
            </a:r>
          </a:p>
        </p:txBody>
      </p:sp>
      <p:sp>
        <p:nvSpPr>
          <p:cNvPr id="67" name="Text Placeholder 16"/>
          <p:cNvSpPr txBox="1">
            <a:spLocks/>
          </p:cNvSpPr>
          <p:nvPr/>
        </p:nvSpPr>
        <p:spPr>
          <a:xfrm>
            <a:off x="6991222" y="3379008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Suzannah Richards</a:t>
            </a:r>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328" y="31652809"/>
            <a:ext cx="2057404" cy="2081788"/>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989" y="31652809"/>
            <a:ext cx="2057404" cy="2081788"/>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8383" y="31652809"/>
            <a:ext cx="2057404" cy="2081788"/>
          </a:xfrm>
          <a:prstGeom prst="rect">
            <a:avLst/>
          </a:prstGeom>
        </p:spPr>
      </p:pic>
      <p:sp>
        <p:nvSpPr>
          <p:cNvPr id="5" name="TextBox 4"/>
          <p:cNvSpPr txBox="1"/>
          <p:nvPr/>
        </p:nvSpPr>
        <p:spPr>
          <a:xfrm>
            <a:off x="1218015" y="11663169"/>
            <a:ext cx="4319338" cy="707886"/>
          </a:xfrm>
          <a:prstGeom prst="rect">
            <a:avLst/>
          </a:prstGeom>
          <a:noFill/>
        </p:spPr>
        <p:txBody>
          <a:bodyPr wrap="square" rtlCol="0">
            <a:spAutoFit/>
          </a:bodyPr>
          <a:lstStyle/>
          <a:p>
            <a:r>
              <a:rPr lang="en-US" sz="2000" dirty="0" smtClean="0">
                <a:solidFill>
                  <a:schemeClr val="tx1">
                    <a:lumMod val="75000"/>
                  </a:schemeClr>
                </a:solidFill>
              </a:rPr>
              <a:t>Outline of Waterton-Glacier International Peace Park</a:t>
            </a:r>
            <a:endParaRPr lang="en-US" sz="2000" dirty="0">
              <a:solidFill>
                <a:schemeClr val="tx1">
                  <a:lumMod val="75000"/>
                </a:schemeClr>
              </a:solidFill>
            </a:endParaRPr>
          </a:p>
        </p:txBody>
      </p:sp>
      <p:sp>
        <p:nvSpPr>
          <p:cNvPr id="82" name="TextBox 81"/>
          <p:cNvSpPr txBox="1"/>
          <p:nvPr/>
        </p:nvSpPr>
        <p:spPr>
          <a:xfrm>
            <a:off x="5608142" y="11477717"/>
            <a:ext cx="4247804" cy="1569660"/>
          </a:xfrm>
          <a:prstGeom prst="rect">
            <a:avLst/>
          </a:prstGeom>
          <a:noFill/>
        </p:spPr>
        <p:txBody>
          <a:bodyPr wrap="square" rtlCol="0">
            <a:spAutoFit/>
          </a:bodyPr>
          <a:lstStyle/>
          <a:p>
            <a:pPr algn="ctr"/>
            <a:r>
              <a:rPr lang="en-US" sz="3200" b="1" dirty="0" smtClean="0">
                <a:solidFill>
                  <a:schemeClr val="tx1">
                    <a:lumMod val="75000"/>
                  </a:schemeClr>
                </a:solidFill>
              </a:rPr>
              <a:t>Study Period:</a:t>
            </a:r>
          </a:p>
          <a:p>
            <a:pPr algn="ctr"/>
            <a:r>
              <a:rPr lang="en-US" sz="3200" dirty="0" smtClean="0">
                <a:solidFill>
                  <a:schemeClr val="tx1">
                    <a:lumMod val="75000"/>
                  </a:schemeClr>
                </a:solidFill>
              </a:rPr>
              <a:t>1999-2016</a:t>
            </a:r>
          </a:p>
          <a:p>
            <a:pPr algn="ctr"/>
            <a:r>
              <a:rPr lang="en-US" sz="3200" dirty="0" smtClean="0">
                <a:solidFill>
                  <a:schemeClr val="tx1">
                    <a:lumMod val="75000"/>
                  </a:schemeClr>
                </a:solidFill>
              </a:rPr>
              <a:t>June - September</a:t>
            </a:r>
            <a:endParaRPr lang="en-US" sz="3200" dirty="0">
              <a:solidFill>
                <a:schemeClr val="tx1">
                  <a:lumMod val="75000"/>
                </a:schemeClr>
              </a:solidFill>
            </a:endParaRPr>
          </a:p>
        </p:txBody>
      </p:sp>
      <p:pic>
        <p:nvPicPr>
          <p:cNvPr id="84" name="Shape 240"/>
          <p:cNvPicPr preferRelativeResize="0">
            <a:picLocks noChangeAspect="1"/>
          </p:cNvPicPr>
          <p:nvPr/>
        </p:nvPicPr>
        <p:blipFill>
          <a:blip r:embed="rId11">
            <a:alphaModFix/>
          </a:blip>
          <a:stretch>
            <a:fillRect/>
          </a:stretch>
        </p:blipFill>
        <p:spPr>
          <a:xfrm>
            <a:off x="12266517" y="28491083"/>
            <a:ext cx="1949444" cy="2538140"/>
          </a:xfrm>
          <a:prstGeom prst="rect">
            <a:avLst/>
          </a:prstGeom>
          <a:noFill/>
          <a:ln>
            <a:noFill/>
          </a:ln>
        </p:spPr>
      </p:pic>
      <p:sp>
        <p:nvSpPr>
          <p:cNvPr id="85" name="Text Placeholder 16"/>
          <p:cNvSpPr txBox="1">
            <a:spLocks/>
          </p:cNvSpPr>
          <p:nvPr/>
        </p:nvSpPr>
        <p:spPr>
          <a:xfrm>
            <a:off x="6760593" y="17278998"/>
            <a:ext cx="4942975" cy="8263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7 ETM+</a:t>
            </a:r>
          </a:p>
        </p:txBody>
      </p:sp>
      <p:sp>
        <p:nvSpPr>
          <p:cNvPr id="86" name="Text Placeholder 16"/>
          <p:cNvSpPr txBox="1">
            <a:spLocks/>
          </p:cNvSpPr>
          <p:nvPr/>
        </p:nvSpPr>
        <p:spPr>
          <a:xfrm>
            <a:off x="4862621" y="19787223"/>
            <a:ext cx="4942975" cy="8263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schemeClr>
                </a:solidFill>
              </a:rPr>
              <a:t>Landsat 8 OLI</a:t>
            </a:r>
          </a:p>
        </p:txBody>
      </p:sp>
      <p:pic>
        <p:nvPicPr>
          <p:cNvPr id="87" name="Picture 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548" y="17921620"/>
            <a:ext cx="3224076" cy="3114843"/>
          </a:xfrm>
          <a:prstGeom prst="rect">
            <a:avLst/>
          </a:prstGeom>
        </p:spPr>
      </p:pic>
      <p:pic>
        <p:nvPicPr>
          <p:cNvPr id="88" name="Picture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flipV="1">
            <a:off x="4749696" y="17610471"/>
            <a:ext cx="4727590" cy="1922553"/>
          </a:xfrm>
          <a:prstGeom prst="rect">
            <a:avLst/>
          </a:prstGeom>
        </p:spPr>
      </p:pic>
      <p:pic>
        <p:nvPicPr>
          <p:cNvPr id="89" name="Picture 8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62424" y="20419626"/>
            <a:ext cx="2895591" cy="2366562"/>
          </a:xfrm>
          <a:prstGeom prst="rect">
            <a:avLst/>
          </a:prstGeom>
        </p:spPr>
      </p:pic>
      <p:sp>
        <p:nvSpPr>
          <p:cNvPr id="98" name="Text Placeholder 16"/>
          <p:cNvSpPr txBox="1">
            <a:spLocks/>
          </p:cNvSpPr>
          <p:nvPr/>
        </p:nvSpPr>
        <p:spPr>
          <a:xfrm>
            <a:off x="17043409" y="28333214"/>
            <a:ext cx="7492861" cy="62584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E9A149"/>
              </a:buClr>
              <a:buNone/>
            </a:pPr>
            <a:r>
              <a:rPr lang="en-US" dirty="0" smtClean="0">
                <a:solidFill>
                  <a:schemeClr val="tx1">
                    <a:lumMod val="75000"/>
                  </a:schemeClr>
                </a:solidFill>
              </a:rPr>
              <a:t>We would like to thank the following individuals/groups for their contributions to this project:</a:t>
            </a:r>
          </a:p>
          <a:p>
            <a:pPr marL="347663" indent="-347663">
              <a:buClr>
                <a:srgbClr val="E9A149"/>
              </a:buClr>
            </a:pPr>
            <a:r>
              <a:rPr lang="en-US" b="1" dirty="0" smtClean="0">
                <a:solidFill>
                  <a:schemeClr val="tx1">
                    <a:lumMod val="75000"/>
                  </a:schemeClr>
                </a:solidFill>
              </a:rPr>
              <a:t>Dr. Kenton Ross – </a:t>
            </a:r>
            <a:r>
              <a:rPr lang="en-US" dirty="0" smtClean="0">
                <a:solidFill>
                  <a:schemeClr val="tx1">
                    <a:lumMod val="75000"/>
                  </a:schemeClr>
                </a:solidFill>
              </a:rPr>
              <a:t>NASA </a:t>
            </a:r>
            <a:r>
              <a:rPr lang="en-US" dirty="0" smtClean="0">
                <a:solidFill>
                  <a:schemeClr val="tx1">
                    <a:lumMod val="75000"/>
                  </a:schemeClr>
                </a:solidFill>
              </a:rPr>
              <a:t>Langley Research Center</a:t>
            </a:r>
            <a:endParaRPr lang="en-US" dirty="0" smtClean="0">
              <a:solidFill>
                <a:schemeClr val="tx1">
                  <a:lumMod val="75000"/>
                </a:schemeClr>
              </a:solidFill>
            </a:endParaRPr>
          </a:p>
          <a:p>
            <a:pPr marL="347663" indent="-347663">
              <a:buClr>
                <a:srgbClr val="E9A149"/>
              </a:buClr>
            </a:pPr>
            <a:r>
              <a:rPr lang="en-US" b="1" dirty="0" smtClean="0">
                <a:solidFill>
                  <a:schemeClr val="tx1">
                    <a:lumMod val="75000"/>
                  </a:schemeClr>
                </a:solidFill>
              </a:rPr>
              <a:t>Whitefish High School – </a:t>
            </a:r>
            <a:r>
              <a:rPr lang="en-US" dirty="0" smtClean="0">
                <a:solidFill>
                  <a:schemeClr val="tx1">
                    <a:lumMod val="75000"/>
                  </a:schemeClr>
                </a:solidFill>
              </a:rPr>
              <a:t>Whitefish, Montana</a:t>
            </a:r>
          </a:p>
          <a:p>
            <a:pPr marL="347663" indent="-347663">
              <a:buClr>
                <a:srgbClr val="E9A149"/>
              </a:buClr>
            </a:pPr>
            <a:r>
              <a:rPr lang="en-US" b="1" dirty="0" smtClean="0">
                <a:solidFill>
                  <a:schemeClr val="tx1">
                    <a:lumMod val="75000"/>
                  </a:schemeClr>
                </a:solidFill>
              </a:rPr>
              <a:t>Columbia Falls High School – </a:t>
            </a:r>
            <a:r>
              <a:rPr lang="en-US" dirty="0" smtClean="0">
                <a:solidFill>
                  <a:schemeClr val="tx1">
                    <a:lumMod val="75000"/>
                  </a:schemeClr>
                </a:solidFill>
              </a:rPr>
              <a:t>Columbia Falls, Montana</a:t>
            </a:r>
          </a:p>
          <a:p>
            <a:pPr marL="347663" indent="-347663">
              <a:buClr>
                <a:srgbClr val="E9A149"/>
              </a:buClr>
            </a:pPr>
            <a:endParaRPr lang="en-US" sz="1600" dirty="0">
              <a:solidFill>
                <a:schemeClr val="tx1">
                  <a:lumMod val="75000"/>
                </a:schemeClr>
              </a:solidFill>
            </a:endParaRPr>
          </a:p>
          <a:p>
            <a:pPr marL="0" lvl="0" indent="0" defTabSz="3072384">
              <a:lnSpc>
                <a:spcPct val="100000"/>
              </a:lnSpc>
              <a:spcBef>
                <a:spcPts val="0"/>
              </a:spcBef>
              <a:buNone/>
            </a:pPr>
            <a:r>
              <a:rPr lang="en-US" sz="1600" i="1" dirty="0">
                <a:solidFill>
                  <a:srgbClr val="767171"/>
                </a:solidFill>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p>
          <a:p>
            <a:pPr marL="347663" indent="-347663">
              <a:buClr>
                <a:srgbClr val="E9A149"/>
              </a:buClr>
            </a:pPr>
            <a:endParaRPr lang="en-US" dirty="0" smtClean="0">
              <a:solidFill>
                <a:schemeClr val="tx1">
                  <a:lumMod val="75000"/>
                </a:schemeClr>
              </a:solidFill>
            </a:endParaRPr>
          </a:p>
        </p:txBody>
      </p:sp>
      <p:sp>
        <p:nvSpPr>
          <p:cNvPr id="99" name="TextBox 98"/>
          <p:cNvSpPr txBox="1"/>
          <p:nvPr/>
        </p:nvSpPr>
        <p:spPr>
          <a:xfrm>
            <a:off x="11105460" y="31383729"/>
            <a:ext cx="4367147" cy="3031599"/>
          </a:xfrm>
          <a:prstGeom prst="rect">
            <a:avLst/>
          </a:prstGeom>
          <a:noFill/>
        </p:spPr>
        <p:txBody>
          <a:bodyPr wrap="square" rtlCol="0">
            <a:spAutoFit/>
          </a:bodyPr>
          <a:lstStyle/>
          <a:p>
            <a:r>
              <a:rPr lang="en-US" sz="2700" b="1" dirty="0" smtClean="0">
                <a:solidFill>
                  <a:schemeClr val="tx1">
                    <a:lumMod val="75000"/>
                  </a:schemeClr>
                </a:solidFill>
              </a:rPr>
              <a:t>Richard Menicke – </a:t>
            </a:r>
            <a:r>
              <a:rPr lang="en-US" sz="2700" dirty="0" smtClean="0">
                <a:solidFill>
                  <a:schemeClr val="tx1">
                    <a:lumMod val="75000"/>
                  </a:schemeClr>
                </a:solidFill>
              </a:rPr>
              <a:t>National Park Service, Glacier National Park</a:t>
            </a:r>
          </a:p>
          <a:p>
            <a:endParaRPr lang="en-US" sz="2700" dirty="0">
              <a:solidFill>
                <a:schemeClr val="tx1">
                  <a:lumMod val="75000"/>
                </a:schemeClr>
              </a:solidFill>
            </a:endParaRPr>
          </a:p>
          <a:p>
            <a:r>
              <a:rPr lang="en-US" sz="2800" b="1" dirty="0" smtClean="0">
                <a:solidFill>
                  <a:schemeClr val="tx1">
                    <a:lumMod val="75000"/>
                  </a:schemeClr>
                </a:solidFill>
              </a:rPr>
              <a:t>Dr</a:t>
            </a:r>
            <a:r>
              <a:rPr lang="en-US" sz="2800" b="1" dirty="0">
                <a:solidFill>
                  <a:schemeClr val="tx1">
                    <a:lumMod val="75000"/>
                  </a:schemeClr>
                </a:solidFill>
              </a:rPr>
              <a:t>. Christopher Potter – </a:t>
            </a:r>
            <a:r>
              <a:rPr lang="en-US" sz="2800" dirty="0">
                <a:solidFill>
                  <a:schemeClr val="tx1">
                    <a:lumMod val="75000"/>
                  </a:schemeClr>
                </a:solidFill>
              </a:rPr>
              <a:t>NASA Ames Research Center</a:t>
            </a:r>
          </a:p>
          <a:p>
            <a:endParaRPr lang="en-US" sz="2700" dirty="0">
              <a:solidFill>
                <a:schemeClr val="tx1">
                  <a:lumMod val="75000"/>
                </a:schemeClr>
              </a:solidFill>
            </a:endParaRPr>
          </a:p>
        </p:txBody>
      </p:sp>
      <p:pic>
        <p:nvPicPr>
          <p:cNvPr id="76" name="Picture 75"/>
          <p:cNvPicPr>
            <a:picLocks noChangeAspect="1"/>
          </p:cNvPicPr>
          <p:nvPr/>
        </p:nvPicPr>
        <p:blipFill rotWithShape="1">
          <a:blip r:embed="rId15" cstate="print">
            <a:extLst>
              <a:ext uri="{28A0092B-C50C-407E-A947-70E740481C1C}">
                <a14:useLocalDpi xmlns:a14="http://schemas.microsoft.com/office/drawing/2010/main" val="0"/>
              </a:ext>
            </a:extLst>
          </a:blip>
          <a:srcRect l="12180" t="12415" r="11092" b="34111"/>
          <a:stretch/>
        </p:blipFill>
        <p:spPr>
          <a:xfrm>
            <a:off x="4481519" y="31870264"/>
            <a:ext cx="1645920" cy="1645920"/>
          </a:xfrm>
          <a:prstGeom prst="ellipse">
            <a:avLst/>
          </a:prstGeom>
          <a:ln>
            <a:noFill/>
          </a:ln>
        </p:spPr>
      </p:pic>
      <p:grpSp>
        <p:nvGrpSpPr>
          <p:cNvPr id="71" name="Group 70"/>
          <p:cNvGrpSpPr/>
          <p:nvPr/>
        </p:nvGrpSpPr>
        <p:grpSpPr>
          <a:xfrm>
            <a:off x="1248994" y="12379241"/>
            <a:ext cx="8821993" cy="3965402"/>
            <a:chOff x="1933092" y="2675759"/>
            <a:chExt cx="8821993" cy="3965402"/>
          </a:xfrm>
        </p:grpSpPr>
        <p:pic>
          <p:nvPicPr>
            <p:cNvPr id="72" name="Picture 2" descr="united states of america physical ma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1674" y="3496575"/>
              <a:ext cx="4693411" cy="314458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rotWithShape="1">
            <a:blip r:embed="rId17" cstate="print">
              <a:extLst>
                <a:ext uri="{28A0092B-C50C-407E-A947-70E740481C1C}">
                  <a14:useLocalDpi xmlns:a14="http://schemas.microsoft.com/office/drawing/2010/main" val="0"/>
                </a:ext>
              </a:extLst>
            </a:blip>
            <a:srcRect l="25114" t="9931" r="46054" b="26875"/>
            <a:stretch/>
          </p:blipFill>
          <p:spPr>
            <a:xfrm rot="120000">
              <a:off x="2139251" y="2675759"/>
              <a:ext cx="2665055" cy="3342078"/>
            </a:xfrm>
            <a:prstGeom prst="rect">
              <a:avLst/>
            </a:prstGeom>
            <a:scene3d>
              <a:camera prst="orthographicFront">
                <a:rot lat="0" lon="0" rev="0"/>
              </a:camera>
              <a:lightRig rig="threePt" dir="t"/>
            </a:scene3d>
          </p:spPr>
        </p:pic>
        <p:cxnSp>
          <p:nvCxnSpPr>
            <p:cNvPr id="74" name="Straight Connector 73"/>
            <p:cNvCxnSpPr>
              <a:endCxn id="81" idx="0"/>
            </p:cNvCxnSpPr>
            <p:nvPr/>
          </p:nvCxnSpPr>
          <p:spPr>
            <a:xfrm>
              <a:off x="4743709" y="2761448"/>
              <a:ext cx="2454481" cy="96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1933092" y="3822079"/>
              <a:ext cx="5294909" cy="2453355"/>
              <a:chOff x="184349" y="3786139"/>
              <a:chExt cx="5294909" cy="2453355"/>
            </a:xfrm>
          </p:grpSpPr>
          <p:cxnSp>
            <p:nvCxnSpPr>
              <p:cNvPr id="83" name="Straight Connector 82"/>
              <p:cNvCxnSpPr/>
              <p:nvPr/>
            </p:nvCxnSpPr>
            <p:spPr>
              <a:xfrm flipV="1">
                <a:off x="2994966" y="3786139"/>
                <a:ext cx="2484292" cy="20562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p:nvPicPr>
            <p:blipFill rotWithShape="1">
              <a:blip r:embed="rId18" cstate="print">
                <a:extLst>
                  <a:ext uri="{28A0092B-C50C-407E-A947-70E740481C1C}">
                    <a14:useLocalDpi xmlns:a14="http://schemas.microsoft.com/office/drawing/2010/main" val="0"/>
                  </a:ext>
                </a:extLst>
              </a:blip>
              <a:srcRect l="16931" t="75646" r="25899" b="19063"/>
              <a:stretch/>
            </p:blipFill>
            <p:spPr>
              <a:xfrm>
                <a:off x="184349" y="5910355"/>
                <a:ext cx="2747943" cy="329139"/>
              </a:xfrm>
              <a:prstGeom prst="rect">
                <a:avLst/>
              </a:prstGeom>
            </p:spPr>
          </p:pic>
        </p:grpSp>
        <p:sp>
          <p:nvSpPr>
            <p:cNvPr id="81" name="Rectangle 80"/>
            <p:cNvSpPr/>
            <p:nvPr/>
          </p:nvSpPr>
          <p:spPr>
            <a:xfrm>
              <a:off x="7168378" y="3726181"/>
              <a:ext cx="59623" cy="95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346148" y="15963455"/>
            <a:ext cx="2385896" cy="276999"/>
          </a:xfrm>
          <a:prstGeom prst="rect">
            <a:avLst/>
          </a:prstGeom>
          <a:noFill/>
        </p:spPr>
        <p:txBody>
          <a:bodyPr wrap="square" rtlCol="0">
            <a:spAutoFit/>
          </a:bodyPr>
          <a:lstStyle/>
          <a:p>
            <a:r>
              <a:rPr lang="en-US" sz="1200" dirty="0"/>
              <a:t>g</a:t>
            </a:r>
            <a:r>
              <a:rPr lang="en-US" sz="1200" dirty="0" smtClean="0"/>
              <a:t>eology.com</a:t>
            </a:r>
            <a:endParaRPr lang="en-US" sz="1200" dirty="0"/>
          </a:p>
        </p:txBody>
      </p:sp>
      <p:pic>
        <p:nvPicPr>
          <p:cNvPr id="11" name="Picture 10"/>
          <p:cNvPicPr>
            <a:picLocks noChangeAspect="1"/>
          </p:cNvPicPr>
          <p:nvPr/>
        </p:nvPicPr>
        <p:blipFill rotWithShape="1">
          <a:blip r:embed="rId19" cstate="print">
            <a:extLst>
              <a:ext uri="{28A0092B-C50C-407E-A947-70E740481C1C}">
                <a14:useLocalDpi xmlns:a14="http://schemas.microsoft.com/office/drawing/2010/main" val="0"/>
              </a:ext>
            </a:extLst>
          </a:blip>
          <a:srcRect l="12188" t="9301" r="18010" b="44450"/>
          <a:stretch/>
        </p:blipFill>
        <p:spPr>
          <a:xfrm>
            <a:off x="7662353" y="31870264"/>
            <a:ext cx="1641609" cy="1641609"/>
          </a:xfrm>
          <a:prstGeom prst="ellipse">
            <a:avLst/>
          </a:prstGeom>
          <a:ln>
            <a:noFill/>
          </a:ln>
        </p:spPr>
      </p:pic>
      <p:pic>
        <p:nvPicPr>
          <p:cNvPr id="17" name="Picture 16"/>
          <p:cNvPicPr>
            <a:picLocks noChangeAspect="1"/>
          </p:cNvPicPr>
          <p:nvPr/>
        </p:nvPicPr>
        <p:blipFill rotWithShape="1">
          <a:blip r:embed="rId20" cstate="print">
            <a:extLst>
              <a:ext uri="{28A0092B-C50C-407E-A947-70E740481C1C}">
                <a14:useLocalDpi xmlns:a14="http://schemas.microsoft.com/office/drawing/2010/main" val="0"/>
              </a:ext>
            </a:extLst>
          </a:blip>
          <a:srcRect l="17003" t="8271" r="18889" b="49002"/>
          <a:stretch/>
        </p:blipFill>
        <p:spPr>
          <a:xfrm>
            <a:off x="4481519" y="28632964"/>
            <a:ext cx="1645920" cy="1645920"/>
          </a:xfrm>
          <a:prstGeom prst="ellipse">
            <a:avLst/>
          </a:prstGeom>
          <a:ln>
            <a:noFill/>
          </a:ln>
        </p:spPr>
      </p:pic>
      <p:pic>
        <p:nvPicPr>
          <p:cNvPr id="18" name="Picture 17"/>
          <p:cNvPicPr>
            <a:picLocks noChangeAspect="1"/>
          </p:cNvPicPr>
          <p:nvPr/>
        </p:nvPicPr>
        <p:blipFill rotWithShape="1">
          <a:blip r:embed="rId21" cstate="print">
            <a:extLst>
              <a:ext uri="{28A0092B-C50C-407E-A947-70E740481C1C}">
                <a14:useLocalDpi xmlns:a14="http://schemas.microsoft.com/office/drawing/2010/main" val="0"/>
              </a:ext>
            </a:extLst>
          </a:blip>
          <a:srcRect l="17756" t="9793" r="14879" b="45303"/>
          <a:stretch/>
        </p:blipFill>
        <p:spPr>
          <a:xfrm>
            <a:off x="7649642" y="28623796"/>
            <a:ext cx="1645920" cy="1645920"/>
          </a:xfrm>
          <a:prstGeom prst="ellipse">
            <a:avLst/>
          </a:prstGeom>
          <a:ln>
            <a:noFill/>
          </a:ln>
        </p:spPr>
      </p:pic>
      <p:pic>
        <p:nvPicPr>
          <p:cNvPr id="13" name="Picture 12"/>
          <p:cNvPicPr>
            <a:picLocks noChangeAspect="1"/>
          </p:cNvPicPr>
          <p:nvPr/>
        </p:nvPicPr>
        <p:blipFill rotWithShape="1">
          <a:blip r:embed="rId22" cstate="print">
            <a:extLst>
              <a:ext uri="{28A0092B-C50C-407E-A947-70E740481C1C}">
                <a14:useLocalDpi xmlns:a14="http://schemas.microsoft.com/office/drawing/2010/main" val="0"/>
              </a:ext>
            </a:extLst>
          </a:blip>
          <a:srcRect l="23609" t="8017" r="22735" b="56213"/>
          <a:stretch/>
        </p:blipFill>
        <p:spPr>
          <a:xfrm>
            <a:off x="1336742" y="28635119"/>
            <a:ext cx="1641609" cy="1641609"/>
          </a:xfrm>
          <a:prstGeom prst="flowChartConnector">
            <a:avLst/>
          </a:prstGeom>
          <a:ln>
            <a:noFill/>
          </a:ln>
        </p:spPr>
      </p:pic>
      <p:pic>
        <p:nvPicPr>
          <p:cNvPr id="8" name="Picture 7"/>
          <p:cNvPicPr>
            <a:picLocks noChangeAspect="1"/>
          </p:cNvPicPr>
          <p:nvPr/>
        </p:nvPicPr>
        <p:blipFill rotWithShape="1">
          <a:blip r:embed="rId23" cstate="print">
            <a:extLst>
              <a:ext uri="{28A0092B-C50C-407E-A947-70E740481C1C}">
                <a14:useLocalDpi xmlns:a14="http://schemas.microsoft.com/office/drawing/2010/main" val="0"/>
              </a:ext>
            </a:extLst>
          </a:blip>
          <a:srcRect t="1" b="33298"/>
          <a:stretch/>
        </p:blipFill>
        <p:spPr>
          <a:xfrm>
            <a:off x="1331761" y="31870264"/>
            <a:ext cx="1645092" cy="1645920"/>
          </a:xfrm>
          <a:prstGeom prst="ellipse">
            <a:avLst/>
          </a:prstGeom>
        </p:spPr>
      </p:pic>
      <p:grpSp>
        <p:nvGrpSpPr>
          <p:cNvPr id="77" name="Group 76"/>
          <p:cNvGrpSpPr/>
          <p:nvPr/>
        </p:nvGrpSpPr>
        <p:grpSpPr>
          <a:xfrm>
            <a:off x="13043306" y="17278998"/>
            <a:ext cx="10859010" cy="5873299"/>
            <a:chOff x="13043306" y="17278998"/>
            <a:chExt cx="10859010" cy="5873299"/>
          </a:xfrm>
        </p:grpSpPr>
        <p:grpSp>
          <p:nvGrpSpPr>
            <p:cNvPr id="48" name="Group 47"/>
            <p:cNvGrpSpPr/>
            <p:nvPr/>
          </p:nvGrpSpPr>
          <p:grpSpPr>
            <a:xfrm>
              <a:off x="13043306" y="17278998"/>
              <a:ext cx="7942497" cy="5873299"/>
              <a:chOff x="14192329" y="17310409"/>
              <a:chExt cx="7942497" cy="5873299"/>
            </a:xfrm>
          </p:grpSpPr>
          <p:grpSp>
            <p:nvGrpSpPr>
              <p:cNvPr id="44" name="Group 43"/>
              <p:cNvGrpSpPr/>
              <p:nvPr/>
            </p:nvGrpSpPr>
            <p:grpSpPr>
              <a:xfrm>
                <a:off x="14192329" y="17310409"/>
                <a:ext cx="7942497" cy="844064"/>
                <a:chOff x="13601779" y="17310409"/>
                <a:chExt cx="7942497" cy="844064"/>
              </a:xfrm>
            </p:grpSpPr>
            <p:sp>
              <p:nvSpPr>
                <p:cNvPr id="80" name="TextBox 79"/>
                <p:cNvSpPr txBox="1"/>
                <p:nvPr/>
              </p:nvSpPr>
              <p:spPr>
                <a:xfrm>
                  <a:off x="13601779" y="17310409"/>
                  <a:ext cx="7942497" cy="584775"/>
                </a:xfrm>
                <a:prstGeom prst="rect">
                  <a:avLst/>
                </a:prstGeom>
                <a:noFill/>
              </p:spPr>
              <p:txBody>
                <a:bodyPr wrap="square" rtlCol="0">
                  <a:spAutoFit/>
                </a:bodyPr>
                <a:lstStyle/>
                <a:p>
                  <a:pPr algn="ctr"/>
                  <a:r>
                    <a:rPr lang="en-US" sz="3200" dirty="0" smtClean="0">
                      <a:solidFill>
                        <a:schemeClr val="tx1">
                          <a:lumMod val="75000"/>
                        </a:schemeClr>
                      </a:solidFill>
                    </a:rPr>
                    <a:t>Disturbance Frequency in Glacier National Park</a:t>
                  </a:r>
                  <a:endParaRPr lang="en-US" sz="3200" dirty="0">
                    <a:solidFill>
                      <a:schemeClr val="tx1">
                        <a:lumMod val="75000"/>
                      </a:schemeClr>
                    </a:solidFill>
                  </a:endParaRPr>
                </a:p>
              </p:txBody>
            </p:sp>
            <p:sp>
              <p:nvSpPr>
                <p:cNvPr id="33" name="TextBox 32"/>
                <p:cNvSpPr txBox="1"/>
                <p:nvPr/>
              </p:nvSpPr>
              <p:spPr>
                <a:xfrm>
                  <a:off x="14938566" y="17754363"/>
                  <a:ext cx="1273868" cy="400110"/>
                </a:xfrm>
                <a:prstGeom prst="rect">
                  <a:avLst/>
                </a:prstGeom>
                <a:noFill/>
              </p:spPr>
              <p:txBody>
                <a:bodyPr wrap="square" rtlCol="0">
                  <a:spAutoFit/>
                </a:bodyPr>
                <a:lstStyle/>
                <a:p>
                  <a:r>
                    <a:rPr lang="en-US" sz="2000" dirty="0" smtClean="0">
                      <a:solidFill>
                        <a:schemeClr val="tx1">
                          <a:lumMod val="75000"/>
                        </a:schemeClr>
                      </a:solidFill>
                    </a:rPr>
                    <a:t>1999-2004</a:t>
                  </a:r>
                  <a:endParaRPr lang="en-US" sz="2000" dirty="0">
                    <a:solidFill>
                      <a:schemeClr val="tx1">
                        <a:lumMod val="75000"/>
                      </a:schemeClr>
                    </a:solidFill>
                  </a:endParaRPr>
                </a:p>
              </p:txBody>
            </p:sp>
            <p:sp>
              <p:nvSpPr>
                <p:cNvPr id="90" name="TextBox 89"/>
                <p:cNvSpPr txBox="1"/>
                <p:nvPr/>
              </p:nvSpPr>
              <p:spPr>
                <a:xfrm>
                  <a:off x="18811988" y="17731092"/>
                  <a:ext cx="1282516" cy="400110"/>
                </a:xfrm>
                <a:prstGeom prst="rect">
                  <a:avLst/>
                </a:prstGeom>
                <a:noFill/>
              </p:spPr>
              <p:txBody>
                <a:bodyPr wrap="square" rtlCol="0">
                  <a:spAutoFit/>
                </a:bodyPr>
                <a:lstStyle/>
                <a:p>
                  <a:r>
                    <a:rPr lang="en-US" sz="2000" dirty="0" smtClean="0">
                      <a:solidFill>
                        <a:schemeClr val="tx1">
                          <a:lumMod val="75000"/>
                        </a:schemeClr>
                      </a:solidFill>
                    </a:rPr>
                    <a:t>2010-2016</a:t>
                  </a:r>
                </a:p>
              </p:txBody>
            </p:sp>
          </p:grpSp>
          <p:grpSp>
            <p:nvGrpSpPr>
              <p:cNvPr id="43" name="Group 42"/>
              <p:cNvGrpSpPr/>
              <p:nvPr/>
            </p:nvGrpSpPr>
            <p:grpSpPr>
              <a:xfrm>
                <a:off x="14232700" y="18084999"/>
                <a:ext cx="7650883" cy="5098709"/>
                <a:chOff x="10290875" y="13868761"/>
                <a:chExt cx="14104780" cy="9399722"/>
              </a:xfrm>
            </p:grpSpPr>
            <p:pic>
              <p:nvPicPr>
                <p:cNvPr id="91" name="Picture 90"/>
                <p:cNvPicPr>
                  <a:picLocks noChangeAspect="1"/>
                </p:cNvPicPr>
                <p:nvPr/>
              </p:nvPicPr>
              <p:blipFill rotWithShape="1">
                <a:blip r:embed="rId24" cstate="print">
                  <a:extLst>
                    <a:ext uri="{28A0092B-C50C-407E-A947-70E740481C1C}">
                      <a14:useLocalDpi xmlns:a14="http://schemas.microsoft.com/office/drawing/2010/main" val="0"/>
                    </a:ext>
                  </a:extLst>
                </a:blip>
                <a:srcRect l="5932" t="6702" r="4935" b="3004"/>
                <a:stretch/>
              </p:blipFill>
              <p:spPr>
                <a:xfrm>
                  <a:off x="10290875" y="13870979"/>
                  <a:ext cx="6927742" cy="9082007"/>
                </a:xfrm>
                <a:prstGeom prst="rect">
                  <a:avLst/>
                </a:prstGeom>
              </p:spPr>
            </p:pic>
            <p:pic>
              <p:nvPicPr>
                <p:cNvPr id="92" name="Picture 91"/>
                <p:cNvPicPr>
                  <a:picLocks noChangeAspect="1"/>
                </p:cNvPicPr>
                <p:nvPr/>
              </p:nvPicPr>
              <p:blipFill rotWithShape="1">
                <a:blip r:embed="rId25" cstate="print">
                  <a:extLst>
                    <a:ext uri="{28A0092B-C50C-407E-A947-70E740481C1C}">
                      <a14:useLocalDpi xmlns:a14="http://schemas.microsoft.com/office/drawing/2010/main" val="0"/>
                    </a:ext>
                  </a:extLst>
                </a:blip>
                <a:srcRect l="5334" t="6549" r="4536"/>
                <a:stretch/>
              </p:blipFill>
              <p:spPr>
                <a:xfrm>
                  <a:off x="17390422" y="13868761"/>
                  <a:ext cx="7005233" cy="9399722"/>
                </a:xfrm>
                <a:prstGeom prst="rect">
                  <a:avLst/>
                </a:prstGeom>
              </p:spPr>
            </p:pic>
          </p:grpSp>
        </p:grpSp>
        <p:grpSp>
          <p:nvGrpSpPr>
            <p:cNvPr id="115" name="Group 114"/>
            <p:cNvGrpSpPr/>
            <p:nvPr/>
          </p:nvGrpSpPr>
          <p:grpSpPr>
            <a:xfrm>
              <a:off x="20755462" y="19785770"/>
              <a:ext cx="3146854" cy="2824850"/>
              <a:chOff x="2100883" y="953680"/>
              <a:chExt cx="3146854" cy="2824850"/>
            </a:xfrm>
          </p:grpSpPr>
          <p:sp>
            <p:nvSpPr>
              <p:cNvPr id="116" name="Rectangle 115"/>
              <p:cNvSpPr/>
              <p:nvPr/>
            </p:nvSpPr>
            <p:spPr>
              <a:xfrm>
                <a:off x="2158157" y="1014074"/>
                <a:ext cx="2968550" cy="276445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17" name="TextBox 116"/>
              <p:cNvSpPr txBox="1"/>
              <p:nvPr/>
            </p:nvSpPr>
            <p:spPr>
              <a:xfrm>
                <a:off x="2100883" y="953680"/>
                <a:ext cx="314685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Number of Inter-annual Periods</a:t>
                </a:r>
              </a:p>
            </p:txBody>
          </p:sp>
          <p:sp>
            <p:nvSpPr>
              <p:cNvPr id="118" name="TextBox 117"/>
              <p:cNvSpPr txBox="1"/>
              <p:nvPr/>
            </p:nvSpPr>
            <p:spPr>
              <a:xfrm>
                <a:off x="2833733" y="1323012"/>
                <a:ext cx="3707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0</a:t>
                </a:r>
              </a:p>
            </p:txBody>
          </p:sp>
          <p:sp>
            <p:nvSpPr>
              <p:cNvPr id="119" name="TextBox 118"/>
              <p:cNvSpPr txBox="1"/>
              <p:nvPr/>
            </p:nvSpPr>
            <p:spPr>
              <a:xfrm>
                <a:off x="2833733" y="1629252"/>
                <a:ext cx="3707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1</a:t>
                </a:r>
              </a:p>
            </p:txBody>
          </p:sp>
          <p:sp>
            <p:nvSpPr>
              <p:cNvPr id="120" name="TextBox 119"/>
              <p:cNvSpPr txBox="1"/>
              <p:nvPr/>
            </p:nvSpPr>
            <p:spPr>
              <a:xfrm>
                <a:off x="2833733" y="1927661"/>
                <a:ext cx="3707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2</a:t>
                </a:r>
              </a:p>
            </p:txBody>
          </p:sp>
          <p:sp>
            <p:nvSpPr>
              <p:cNvPr id="121" name="TextBox 120"/>
              <p:cNvSpPr txBox="1"/>
              <p:nvPr/>
            </p:nvSpPr>
            <p:spPr>
              <a:xfrm>
                <a:off x="2833733" y="2226961"/>
                <a:ext cx="3707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3</a:t>
                </a:r>
              </a:p>
            </p:txBody>
          </p:sp>
          <p:sp>
            <p:nvSpPr>
              <p:cNvPr id="122" name="TextBox 121"/>
              <p:cNvSpPr txBox="1"/>
              <p:nvPr/>
            </p:nvSpPr>
            <p:spPr>
              <a:xfrm>
                <a:off x="2833733" y="2521174"/>
                <a:ext cx="3707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4</a:t>
                </a:r>
              </a:p>
            </p:txBody>
          </p:sp>
          <p:sp>
            <p:nvSpPr>
              <p:cNvPr id="123" name="TextBox 122"/>
              <p:cNvSpPr txBox="1"/>
              <p:nvPr/>
            </p:nvSpPr>
            <p:spPr>
              <a:xfrm>
                <a:off x="2833733" y="2817347"/>
                <a:ext cx="37070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5</a:t>
                </a:r>
              </a:p>
            </p:txBody>
          </p:sp>
          <p:sp>
            <p:nvSpPr>
              <p:cNvPr id="124" name="TextBox 123"/>
              <p:cNvSpPr txBox="1"/>
              <p:nvPr/>
            </p:nvSpPr>
            <p:spPr>
              <a:xfrm>
                <a:off x="2825578" y="3123587"/>
                <a:ext cx="17628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Park Boundaries</a:t>
                </a:r>
              </a:p>
            </p:txBody>
          </p:sp>
          <p:sp>
            <p:nvSpPr>
              <p:cNvPr id="125" name="TextBox 124"/>
              <p:cNvSpPr txBox="1"/>
              <p:nvPr/>
            </p:nvSpPr>
            <p:spPr>
              <a:xfrm>
                <a:off x="2832449" y="3409198"/>
                <a:ext cx="7908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Lakes</a:t>
                </a:r>
              </a:p>
            </p:txBody>
          </p:sp>
          <p:sp>
            <p:nvSpPr>
              <p:cNvPr id="126" name="Rectangle 125"/>
              <p:cNvSpPr/>
              <p:nvPr/>
            </p:nvSpPr>
            <p:spPr>
              <a:xfrm>
                <a:off x="2421922" y="1415345"/>
                <a:ext cx="345989" cy="18466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27" name="Rectangle 126"/>
              <p:cNvSpPr/>
              <p:nvPr/>
            </p:nvSpPr>
            <p:spPr>
              <a:xfrm>
                <a:off x="2421924" y="1721585"/>
                <a:ext cx="345989" cy="184666"/>
              </a:xfrm>
              <a:prstGeom prst="rect">
                <a:avLst/>
              </a:prstGeom>
              <a:solidFill>
                <a:srgbClr val="96C097"/>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28" name="Rectangle 127"/>
              <p:cNvSpPr/>
              <p:nvPr/>
            </p:nvSpPr>
            <p:spPr>
              <a:xfrm>
                <a:off x="2421923" y="2019707"/>
                <a:ext cx="345989" cy="184666"/>
              </a:xfrm>
              <a:prstGeom prst="rect">
                <a:avLst/>
              </a:prstGeom>
              <a:solidFill>
                <a:srgbClr val="EDEF8D"/>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29" name="Rectangle 128"/>
              <p:cNvSpPr/>
              <p:nvPr/>
            </p:nvSpPr>
            <p:spPr>
              <a:xfrm>
                <a:off x="2421922" y="2317829"/>
                <a:ext cx="345989" cy="184666"/>
              </a:xfrm>
              <a:prstGeom prst="rect">
                <a:avLst/>
              </a:prstGeom>
              <a:solidFill>
                <a:srgbClr val="EAAD1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30" name="Rectangle 129"/>
              <p:cNvSpPr/>
              <p:nvPr/>
            </p:nvSpPr>
            <p:spPr>
              <a:xfrm>
                <a:off x="2421922" y="2617419"/>
                <a:ext cx="345989" cy="184666"/>
              </a:xfrm>
              <a:prstGeom prst="rect">
                <a:avLst/>
              </a:prstGeom>
              <a:solidFill>
                <a:srgbClr val="E5903B"/>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31" name="Rectangle 130"/>
              <p:cNvSpPr/>
              <p:nvPr/>
            </p:nvSpPr>
            <p:spPr>
              <a:xfrm>
                <a:off x="2424614" y="2909680"/>
                <a:ext cx="345989" cy="184666"/>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32" name="Rectangle 131"/>
              <p:cNvSpPr/>
              <p:nvPr/>
            </p:nvSpPr>
            <p:spPr>
              <a:xfrm>
                <a:off x="2421922" y="3215920"/>
                <a:ext cx="345989" cy="184666"/>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33" name="Rectangle 132"/>
              <p:cNvSpPr/>
              <p:nvPr/>
            </p:nvSpPr>
            <p:spPr>
              <a:xfrm>
                <a:off x="2428793" y="3501531"/>
                <a:ext cx="345989" cy="184666"/>
              </a:xfrm>
              <a:prstGeom prst="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grpSp>
      </p:grpSp>
      <p:grpSp>
        <p:nvGrpSpPr>
          <p:cNvPr id="52" name="Group 51"/>
          <p:cNvGrpSpPr/>
          <p:nvPr/>
        </p:nvGrpSpPr>
        <p:grpSpPr>
          <a:xfrm>
            <a:off x="12397504" y="11618724"/>
            <a:ext cx="11372059" cy="5654447"/>
            <a:chOff x="12397504" y="11618724"/>
            <a:chExt cx="11372059" cy="5654447"/>
          </a:xfrm>
        </p:grpSpPr>
        <p:sp>
          <p:nvSpPr>
            <p:cNvPr id="7" name="TextBox 6"/>
            <p:cNvSpPr txBox="1"/>
            <p:nvPr/>
          </p:nvSpPr>
          <p:spPr>
            <a:xfrm>
              <a:off x="15449301" y="11618724"/>
              <a:ext cx="7942497" cy="584775"/>
            </a:xfrm>
            <a:prstGeom prst="rect">
              <a:avLst/>
            </a:prstGeom>
            <a:noFill/>
          </p:spPr>
          <p:txBody>
            <a:bodyPr wrap="square" rtlCol="0">
              <a:spAutoFit/>
            </a:bodyPr>
            <a:lstStyle/>
            <a:p>
              <a:pPr algn="ctr"/>
              <a:r>
                <a:rPr lang="en-US" sz="3200" dirty="0" smtClean="0">
                  <a:solidFill>
                    <a:schemeClr val="tx1">
                      <a:lumMod val="75000"/>
                    </a:schemeClr>
                  </a:solidFill>
                </a:rPr>
                <a:t>Vegetation Disturbance in Glacier National Park</a:t>
              </a:r>
              <a:endParaRPr lang="en-US" sz="3200" dirty="0">
                <a:solidFill>
                  <a:schemeClr val="tx1">
                    <a:lumMod val="75000"/>
                  </a:schemeClr>
                </a:solidFill>
              </a:endParaRPr>
            </a:p>
          </p:txBody>
        </p:sp>
        <p:grpSp>
          <p:nvGrpSpPr>
            <p:cNvPr id="149" name="Group 148"/>
            <p:cNvGrpSpPr/>
            <p:nvPr/>
          </p:nvGrpSpPr>
          <p:grpSpPr>
            <a:xfrm>
              <a:off x="12397504" y="12129457"/>
              <a:ext cx="3146855" cy="2540915"/>
              <a:chOff x="3733110" y="942671"/>
              <a:chExt cx="3146855" cy="2540915"/>
            </a:xfrm>
          </p:grpSpPr>
          <p:sp>
            <p:nvSpPr>
              <p:cNvPr id="150" name="Rectangle 149"/>
              <p:cNvSpPr/>
              <p:nvPr/>
            </p:nvSpPr>
            <p:spPr>
              <a:xfrm>
                <a:off x="3733110" y="1004741"/>
                <a:ext cx="2824143" cy="2478845"/>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51" name="TextBox 150"/>
              <p:cNvSpPr txBox="1"/>
              <p:nvPr/>
            </p:nvSpPr>
            <p:spPr>
              <a:xfrm>
                <a:off x="3733111" y="942671"/>
                <a:ext cx="314685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Land Cover Classification</a:t>
                </a:r>
              </a:p>
            </p:txBody>
          </p:sp>
          <p:sp>
            <p:nvSpPr>
              <p:cNvPr id="152" name="TextBox 151"/>
              <p:cNvSpPr txBox="1"/>
              <p:nvPr/>
            </p:nvSpPr>
            <p:spPr>
              <a:xfrm>
                <a:off x="4264280" y="1313680"/>
                <a:ext cx="225786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Abrupt Disturbance</a:t>
                </a:r>
              </a:p>
            </p:txBody>
          </p:sp>
          <p:sp>
            <p:nvSpPr>
              <p:cNvPr id="153" name="TextBox 152"/>
              <p:cNvSpPr txBox="1"/>
              <p:nvPr/>
            </p:nvSpPr>
            <p:spPr>
              <a:xfrm>
                <a:off x="4264280" y="1619920"/>
                <a:ext cx="19371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High Disturbance</a:t>
                </a:r>
              </a:p>
            </p:txBody>
          </p:sp>
          <p:sp>
            <p:nvSpPr>
              <p:cNvPr id="154" name="TextBox 153"/>
              <p:cNvSpPr txBox="1"/>
              <p:nvPr/>
            </p:nvSpPr>
            <p:spPr>
              <a:xfrm>
                <a:off x="4264279" y="1918329"/>
                <a:ext cx="221452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Moderate Disturbance</a:t>
                </a:r>
              </a:p>
            </p:txBody>
          </p:sp>
          <p:sp>
            <p:nvSpPr>
              <p:cNvPr id="155" name="TextBox 154"/>
              <p:cNvSpPr txBox="1"/>
              <p:nvPr/>
            </p:nvSpPr>
            <p:spPr>
              <a:xfrm>
                <a:off x="4264280" y="2217629"/>
                <a:ext cx="208451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Low Disturbance</a:t>
                </a:r>
              </a:p>
            </p:txBody>
          </p:sp>
          <p:sp>
            <p:nvSpPr>
              <p:cNvPr id="156" name="TextBox 155"/>
              <p:cNvSpPr txBox="1"/>
              <p:nvPr/>
            </p:nvSpPr>
            <p:spPr>
              <a:xfrm>
                <a:off x="4264280" y="2511842"/>
                <a:ext cx="204551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Healthy Forest</a:t>
                </a:r>
              </a:p>
            </p:txBody>
          </p:sp>
          <p:sp>
            <p:nvSpPr>
              <p:cNvPr id="157" name="TextBox 156"/>
              <p:cNvSpPr txBox="1"/>
              <p:nvPr/>
            </p:nvSpPr>
            <p:spPr>
              <a:xfrm>
                <a:off x="4264280" y="2808015"/>
                <a:ext cx="214085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Regeneration</a:t>
                </a:r>
              </a:p>
            </p:txBody>
          </p:sp>
          <p:sp>
            <p:nvSpPr>
              <p:cNvPr id="158" name="Rectangle 157"/>
              <p:cNvSpPr/>
              <p:nvPr/>
            </p:nvSpPr>
            <p:spPr>
              <a:xfrm>
                <a:off x="3852469" y="1406013"/>
                <a:ext cx="345989" cy="184666"/>
              </a:xfrm>
              <a:prstGeom prst="rect">
                <a:avLst/>
              </a:prstGeom>
              <a:solidFill>
                <a:srgbClr val="7D080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59" name="Rectangle 158"/>
              <p:cNvSpPr/>
              <p:nvPr/>
            </p:nvSpPr>
            <p:spPr>
              <a:xfrm>
                <a:off x="3852471" y="1712253"/>
                <a:ext cx="345989" cy="184666"/>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60" name="Rectangle 159"/>
              <p:cNvSpPr/>
              <p:nvPr/>
            </p:nvSpPr>
            <p:spPr>
              <a:xfrm>
                <a:off x="3852470" y="2010375"/>
                <a:ext cx="345989" cy="184666"/>
              </a:xfrm>
              <a:prstGeom prst="rect">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61" name="Rectangle 160"/>
              <p:cNvSpPr/>
              <p:nvPr/>
            </p:nvSpPr>
            <p:spPr>
              <a:xfrm>
                <a:off x="3852469" y="2308497"/>
                <a:ext cx="345989" cy="184666"/>
              </a:xfrm>
              <a:prstGeom prst="rect">
                <a:avLst/>
              </a:prstGeom>
              <a:solidFill>
                <a:srgbClr val="19D0D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62" name="Rectangle 161"/>
              <p:cNvSpPr/>
              <p:nvPr/>
            </p:nvSpPr>
            <p:spPr>
              <a:xfrm>
                <a:off x="3852469" y="2608087"/>
                <a:ext cx="345989" cy="184666"/>
              </a:xfrm>
              <a:prstGeom prst="rect">
                <a:avLst/>
              </a:prstGeom>
              <a:solidFill>
                <a:srgbClr val="30843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63" name="Rectangle 162"/>
              <p:cNvSpPr/>
              <p:nvPr/>
            </p:nvSpPr>
            <p:spPr>
              <a:xfrm>
                <a:off x="3855161" y="2900348"/>
                <a:ext cx="345989" cy="184666"/>
              </a:xfrm>
              <a:prstGeom prst="rect">
                <a:avLst/>
              </a:prstGeom>
              <a:solidFill>
                <a:srgbClr val="9BF67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64" name="TextBox 163"/>
              <p:cNvSpPr txBox="1"/>
              <p:nvPr/>
            </p:nvSpPr>
            <p:spPr>
              <a:xfrm>
                <a:off x="4264279" y="3077675"/>
                <a:ext cx="17628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lumMod val="75000"/>
                      </a:schemeClr>
                    </a:solidFill>
                    <a:effectLst/>
                    <a:uLnTx/>
                    <a:uFillTx/>
                  </a:rPr>
                  <a:t>Park Boundaries</a:t>
                </a:r>
              </a:p>
            </p:txBody>
          </p:sp>
          <p:sp>
            <p:nvSpPr>
              <p:cNvPr id="165" name="Rectangle 164"/>
              <p:cNvSpPr/>
              <p:nvPr/>
            </p:nvSpPr>
            <p:spPr>
              <a:xfrm>
                <a:off x="3860623" y="3170008"/>
                <a:ext cx="345989" cy="184666"/>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grpSp>
        <p:pic>
          <p:nvPicPr>
            <p:cNvPr id="50" name="Picture 49"/>
            <p:cNvPicPr>
              <a:picLocks noChangeAspect="1"/>
            </p:cNvPicPr>
            <p:nvPr/>
          </p:nvPicPr>
          <p:blipFill rotWithShape="1">
            <a:blip r:embed="rId26" cstate="print">
              <a:extLst>
                <a:ext uri="{28A0092B-C50C-407E-A947-70E740481C1C}">
                  <a14:useLocalDpi xmlns:a14="http://schemas.microsoft.com/office/drawing/2010/main" val="0"/>
                </a:ext>
              </a:extLst>
            </a:blip>
            <a:srcRect l="7108" t="8712" r="7108" b="10605"/>
            <a:stretch/>
          </p:blipFill>
          <p:spPr>
            <a:xfrm>
              <a:off x="15307018" y="12170819"/>
              <a:ext cx="4192073" cy="5102352"/>
            </a:xfrm>
            <a:prstGeom prst="rect">
              <a:avLst/>
            </a:prstGeom>
          </p:spPr>
        </p:pic>
        <p:pic>
          <p:nvPicPr>
            <p:cNvPr id="51" name="Picture 50"/>
            <p:cNvPicPr>
              <a:picLocks noChangeAspect="1"/>
            </p:cNvPicPr>
            <p:nvPr/>
          </p:nvPicPr>
          <p:blipFill rotWithShape="1">
            <a:blip r:embed="rId27" cstate="print">
              <a:extLst>
                <a:ext uri="{28A0092B-C50C-407E-A947-70E740481C1C}">
                  <a14:useLocalDpi xmlns:a14="http://schemas.microsoft.com/office/drawing/2010/main" val="0"/>
                </a:ext>
              </a:extLst>
            </a:blip>
            <a:srcRect l="7108" t="8712" r="7108" b="10795"/>
            <a:stretch/>
          </p:blipFill>
          <p:spPr>
            <a:xfrm>
              <a:off x="19567626" y="12170819"/>
              <a:ext cx="4201937" cy="5102352"/>
            </a:xfrm>
            <a:prstGeom prst="rect">
              <a:avLst/>
            </a:prstGeom>
          </p:spPr>
        </p:pic>
      </p:grpSp>
    </p:spTree>
    <p:extLst>
      <p:ext uri="{BB962C8B-B14F-4D97-AF65-F5344CB8AC3E}">
        <p14:creationId xmlns:p14="http://schemas.microsoft.com/office/powerpoint/2010/main" val="2245861527"/>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3160</TotalTime>
  <Words>575</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207</cp:revision>
  <dcterms:created xsi:type="dcterms:W3CDTF">2015-06-02T14:58:58Z</dcterms:created>
  <dcterms:modified xsi:type="dcterms:W3CDTF">2016-11-14T21:35:50Z</dcterms:modified>
</cp:coreProperties>
</file>