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Lst>
  <p:notesMasterIdLst>
    <p:notesMasterId r:id="rId27"/>
  </p:notesMasterIdLst>
  <p:handoutMasterIdLst>
    <p:handoutMasterId r:id="rId28"/>
  </p:handoutMasterIdLst>
  <p:sldIdLst>
    <p:sldId id="38248" r:id="rId5"/>
    <p:sldId id="38361" r:id="rId6"/>
    <p:sldId id="38357" r:id="rId7"/>
    <p:sldId id="38251" r:id="rId8"/>
    <p:sldId id="38273" r:id="rId9"/>
    <p:sldId id="38376" r:id="rId10"/>
    <p:sldId id="38362" r:id="rId11"/>
    <p:sldId id="38363" r:id="rId12"/>
    <p:sldId id="38364" r:id="rId13"/>
    <p:sldId id="38365" r:id="rId14"/>
    <p:sldId id="38372" r:id="rId15"/>
    <p:sldId id="38380" r:id="rId16"/>
    <p:sldId id="38366" r:id="rId17"/>
    <p:sldId id="38252" r:id="rId18"/>
    <p:sldId id="38373" r:id="rId19"/>
    <p:sldId id="38359" r:id="rId20"/>
    <p:sldId id="38368" r:id="rId21"/>
    <p:sldId id="38369" r:id="rId22"/>
    <p:sldId id="346" r:id="rId23"/>
    <p:sldId id="38379" r:id="rId24"/>
    <p:sldId id="38256" r:id="rId25"/>
    <p:sldId id="38257"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329C262-2519-B2BF-CA1B-E77A99F91130}" name="Cecil Byles" initials="CB" userId="Cecil Byles" providerId="None"/>
  <p188:author id="{77B347A8-9765-A4C3-5464-E43998E04CB8}" name="Smedsrud, Marisa J. (LARC-E3)[RSES]" initials="S(" userId="S::mjsmedsr@ndc.nasa.gov::1b1cb6bd-eaaa-4051-8cbf-4cc1e9d80411" providerId="AD"/>
  <p188:author id="{5DEEC4A9-A243-D01F-F8F9-FE7A4872DD77}" name="Lubitz, Isabel N. (GSFC-610.0)[RSES]" initials="L(" userId="S::ilubitz2@ndc.nasa.gov::05e623ea-3968-44e4-96a0-4f6f824d7e50" providerId="AD"/>
  <p188:author id="{FE0C74BA-51EA-0BC2-2AC6-D25BBD4D4276}" name="Plott, Laramie D. (LARC-E3)[RSES]" initials="P(" userId="S::ldplott@ndc.nasa.gov::12fa7add-6da5-4f07-a1f9-aac8f53d42a1" providerId="AD"/>
  <p188:author id="{99D411C5-EF6C-7ADC-7819-5C50B35BBE48}" name="Amanda Clayton" initials="AC" userId="S::alclayt1@ndc.nasa.gov::bd45d00a-0375-4579-a58c-94f9a1ccd07c" providerId="AD"/>
  <p188:author id="{4A8F04E3-DBC9-AF16-3575-282287F2EC14}" name="Lisa Tanh" initials="LT" userId="Lisa Tanh"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yles, Robert C. (LARC-E3)[SSAI DEVELOP]" initials="BRC(ED" lastIdx="2" clrIdx="0">
    <p:extLst>
      <p:ext uri="{19B8F6BF-5375-455C-9EA6-DF929625EA0E}">
        <p15:presenceInfo xmlns:p15="http://schemas.microsoft.com/office/powerpoint/2012/main" userId="S::rcbyles@ndc.nasa.gov::f2fd4499-2563-4908-9210-b44e2282d021" providerId="AD"/>
      </p:ext>
    </p:extLst>
  </p:cmAuthor>
  <p:cmAuthor id="2" name="Laramie" initials="L" lastIdx="5" clrIdx="1">
    <p:extLst>
      <p:ext uri="{19B8F6BF-5375-455C-9EA6-DF929625EA0E}">
        <p15:presenceInfo xmlns:p15="http://schemas.microsoft.com/office/powerpoint/2012/main" userId="S::ldplott@ndc.nasa.gov::12fa7add-6da5-4f07-a1f9-aac8f53d42a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A3A50"/>
    <a:srgbClr val="6C6C6C"/>
    <a:srgbClr val="C1C1C1"/>
    <a:srgbClr val="5061D6"/>
    <a:srgbClr val="5595AC"/>
    <a:srgbClr val="246D97"/>
    <a:srgbClr val="CFCFCF"/>
    <a:srgbClr val="885B98"/>
    <a:srgbClr val="8B8580"/>
    <a:srgbClr val="55AE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07EA57-711D-60F5-578F-C6AA749F834D}" v="92" dt="2024-09-10T12:52:30.914"/>
    <p1510:client id="{E96A2694-B304-4BAA-BF89-D87486A4BABB}" v="14" dt="2024-09-10T13:23:11.59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presProps" Target="presProps.xml"/><Relationship Id="rId35" Type="http://schemas.microsoft.com/office/2018/10/relationships/authors" Target="authors.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_95DA_6A488CE2.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_95EC_D2839D5A.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_95EC_D2839D5A1.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662161979514516"/>
          <c:y val="8.1387581998652439E-2"/>
          <c:w val="0.70911117874252483"/>
          <c:h val="0.80688397563567105"/>
        </c:manualLayout>
      </c:layout>
      <c:doughnutChart>
        <c:varyColors val="1"/>
        <c:ser>
          <c:idx val="0"/>
          <c:order val="0"/>
          <c:tx>
            <c:strRef>
              <c:f>Sheet1!$B$1</c:f>
              <c:strCache>
                <c:ptCount val="1"/>
                <c:pt idx="0">
                  <c:v>Column1</c:v>
                </c:pt>
              </c:strCache>
            </c:strRef>
          </c:tx>
          <c:spPr>
            <a:ln w="19050">
              <a:solidFill>
                <a:srgbClr val="E2E4E2"/>
              </a:solidFill>
            </a:ln>
          </c:spPr>
          <c:dPt>
            <c:idx val="0"/>
            <c:bubble3D val="0"/>
            <c:spPr>
              <a:solidFill>
                <a:srgbClr val="BD4F63"/>
              </a:solidFill>
              <a:ln w="19050">
                <a:solidFill>
                  <a:srgbClr val="E2E4E2"/>
                </a:solid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2C8F-4B21-96A3-B5B295803648}"/>
              </c:ext>
            </c:extLst>
          </c:dPt>
          <c:dPt>
            <c:idx val="1"/>
            <c:bubble3D val="0"/>
            <c:spPr>
              <a:solidFill>
                <a:srgbClr val="C13E2D"/>
              </a:solidFill>
              <a:ln w="19050">
                <a:solidFill>
                  <a:srgbClr val="E2E4E2"/>
                </a:solid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2C8F-4B21-96A3-B5B295803648}"/>
              </c:ext>
            </c:extLst>
          </c:dPt>
          <c:dPt>
            <c:idx val="2"/>
            <c:bubble3D val="0"/>
            <c:spPr>
              <a:solidFill>
                <a:srgbClr val="D68A64"/>
              </a:solidFill>
              <a:ln w="19050">
                <a:solidFill>
                  <a:srgbClr val="E2E4E2"/>
                </a:solid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2C8F-4B21-96A3-B5B295803648}"/>
              </c:ext>
            </c:extLst>
          </c:dPt>
          <c:dPt>
            <c:idx val="3"/>
            <c:bubble3D val="0"/>
            <c:spPr>
              <a:solidFill>
                <a:srgbClr val="D0AB2C"/>
              </a:solidFill>
              <a:ln w="19050">
                <a:solidFill>
                  <a:srgbClr val="E2E4E2"/>
                </a:solid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2C8F-4B21-96A3-B5B295803648}"/>
              </c:ext>
            </c:extLst>
          </c:dPt>
          <c:dPt>
            <c:idx val="4"/>
            <c:bubble3D val="0"/>
            <c:spPr>
              <a:solidFill>
                <a:srgbClr val="B5C571"/>
              </a:solidFill>
              <a:ln w="19050">
                <a:solidFill>
                  <a:srgbClr val="E2E4E2"/>
                </a:solid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2C8F-4B21-96A3-B5B295803648}"/>
              </c:ext>
            </c:extLst>
          </c:dPt>
          <c:dPt>
            <c:idx val="5"/>
            <c:bubble3D val="0"/>
            <c:spPr>
              <a:solidFill>
                <a:schemeClr val="accent6"/>
              </a:solidFill>
              <a:ln w="19050">
                <a:solidFill>
                  <a:srgbClr val="E2E4E2"/>
                </a:solid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B-2C8F-4B21-96A3-B5B295803648}"/>
              </c:ext>
            </c:extLst>
          </c:dPt>
          <c:dPt>
            <c:idx val="6"/>
            <c:bubble3D val="0"/>
            <c:spPr>
              <a:solidFill>
                <a:srgbClr val="5E7BB8"/>
              </a:solidFill>
              <a:ln w="19050">
                <a:solidFill>
                  <a:srgbClr val="E2E4E2"/>
                </a:solid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D-2C8F-4B21-96A3-B5B295803648}"/>
              </c:ext>
            </c:extLst>
          </c:dPt>
          <c:dPt>
            <c:idx val="7"/>
            <c:bubble3D val="0"/>
            <c:spPr>
              <a:solidFill>
                <a:srgbClr val="246D97"/>
              </a:solidFill>
              <a:ln w="19050">
                <a:solidFill>
                  <a:srgbClr val="E2E4E2"/>
                </a:solid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F-2C8F-4B21-96A3-B5B295803648}"/>
              </c:ext>
            </c:extLst>
          </c:dPt>
          <c:dPt>
            <c:idx val="8"/>
            <c:bubble3D val="0"/>
            <c:spPr>
              <a:solidFill>
                <a:srgbClr val="55AEB2"/>
              </a:solidFill>
              <a:ln w="19050">
                <a:solidFill>
                  <a:srgbClr val="E2E4E2"/>
                </a:solid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11-2C8F-4B21-96A3-B5B295803648}"/>
              </c:ext>
            </c:extLst>
          </c:dPt>
          <c:dPt>
            <c:idx val="9"/>
            <c:bubble3D val="0"/>
            <c:spPr>
              <a:solidFill>
                <a:srgbClr val="885B98"/>
              </a:solidFill>
              <a:ln w="19050">
                <a:solidFill>
                  <a:srgbClr val="E2E4E2"/>
                </a:solid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13-2C8F-4B21-96A3-B5B295803648}"/>
              </c:ext>
            </c:extLst>
          </c:dPt>
          <c:dLbls>
            <c:dLbl>
              <c:idx val="8"/>
              <c:layout>
                <c:manualLayout>
                  <c:x val="7.096391345308168E-3"/>
                  <c:y val="-7.9365079365079361E-3"/>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11-2C8F-4B21-96A3-B5B295803648}"/>
                </c:ext>
              </c:extLst>
            </c:dLbl>
            <c:spPr>
              <a:noFill/>
              <a:ln>
                <a:noFill/>
              </a:ln>
              <a:effectLst>
                <a:glow>
                  <a:schemeClr val="bg1">
                    <a:alpha val="0"/>
                  </a:schemeClr>
                </a:glow>
              </a:effectLst>
            </c:spPr>
            <c:txPr>
              <a:bodyPr rot="0" spcFirstLastPara="1" vertOverflow="ellipsis" vert="horz" wrap="square" anchor="ctr" anchorCtr="1"/>
              <a:lstStyle/>
              <a:p>
                <a:pPr>
                  <a:defRPr sz="1330" b="1" i="0" u="none" strike="noStrike" kern="1200" baseline="0">
                    <a:solidFill>
                      <a:schemeClr val="bg1"/>
                    </a:solidFill>
                    <a:effectLst>
                      <a:glow rad="76200">
                        <a:schemeClr val="accent1">
                          <a:alpha val="40000"/>
                        </a:schemeClr>
                      </a:glow>
                    </a:effectLst>
                    <a:latin typeface="Century Gothic" panose="020B0502020202020204" pitchFamily="34" charset="0"/>
                    <a:ea typeface="+mn-ea"/>
                    <a:cs typeface="+mn-cs"/>
                  </a:defRPr>
                </a:pPr>
                <a:endParaRPr lang="en-US"/>
              </a:p>
            </c:txPr>
            <c:showLegendKey val="0"/>
            <c:showVal val="0"/>
            <c:showCatName val="0"/>
            <c:showSerName val="0"/>
            <c:showPercent val="1"/>
            <c:showBubbleSize val="0"/>
            <c:showLeaderLines val="0"/>
            <c:extLst>
              <c:ext xmlns:c15="http://schemas.microsoft.com/office/drawing/2012/chart" uri="{CE6537A1-D6FC-4f65-9D91-7224C49458BB}"/>
            </c:extLst>
          </c:dLbls>
          <c:cat>
            <c:strRef>
              <c:f>Sheet1!$A$2:$A$11</c:f>
              <c:strCache>
                <c:ptCount val="10"/>
                <c:pt idx="0">
                  <c:v>Academic</c:v>
                </c:pt>
                <c:pt idx="1">
                  <c:v>Consortium</c:v>
                </c:pt>
                <c:pt idx="2">
                  <c:v>Local Gov</c:v>
                </c:pt>
                <c:pt idx="3">
                  <c:v>State Gov</c:v>
                </c:pt>
                <c:pt idx="4">
                  <c:v>Federal Gov</c:v>
                </c:pt>
                <c:pt idx="5">
                  <c:v>Intergov</c:v>
                </c:pt>
                <c:pt idx="6">
                  <c:v>For-profit</c:v>
                </c:pt>
                <c:pt idx="7">
                  <c:v>Non-profit</c:v>
                </c:pt>
                <c:pt idx="8">
                  <c:v>Tribal</c:v>
                </c:pt>
                <c:pt idx="9">
                  <c:v>International</c:v>
                </c:pt>
              </c:strCache>
            </c:strRef>
          </c:cat>
          <c:val>
            <c:numRef>
              <c:f>Sheet1!$B$2:$B$11</c:f>
              <c:numCache>
                <c:formatCode>General</c:formatCode>
                <c:ptCount val="10"/>
                <c:pt idx="0">
                  <c:v>3</c:v>
                </c:pt>
                <c:pt idx="1">
                  <c:v>2</c:v>
                </c:pt>
                <c:pt idx="2">
                  <c:v>3</c:v>
                </c:pt>
                <c:pt idx="3">
                  <c:v>5</c:v>
                </c:pt>
                <c:pt idx="4">
                  <c:v>18</c:v>
                </c:pt>
                <c:pt idx="6">
                  <c:v>2</c:v>
                </c:pt>
                <c:pt idx="7">
                  <c:v>6</c:v>
                </c:pt>
                <c:pt idx="8">
                  <c:v>2</c:v>
                </c:pt>
                <c:pt idx="9">
                  <c:v>11</c:v>
                </c:pt>
              </c:numCache>
            </c:numRef>
          </c:val>
          <c:extLst>
            <c:ext xmlns:c16="http://schemas.microsoft.com/office/drawing/2014/chart" uri="{C3380CC4-5D6E-409C-BE32-E72D297353CC}">
              <c16:uniqueId val="{00000014-2C8F-4B21-96A3-B5B295803648}"/>
            </c:ext>
          </c:extLst>
        </c:ser>
        <c:dLbls>
          <c:showLegendKey val="0"/>
          <c:showVal val="0"/>
          <c:showCatName val="0"/>
          <c:showSerName val="0"/>
          <c:showPercent val="0"/>
          <c:showBubbleSize val="0"/>
          <c:showLeaderLines val="0"/>
        </c:dLbls>
        <c:firstSliceAng val="0"/>
        <c:holeSize val="70"/>
      </c:doughnutChart>
      <c:spPr>
        <a:noFill/>
        <a:ln>
          <a:noFill/>
        </a:ln>
        <a:effectLst/>
      </c:spPr>
    </c:plotArea>
    <c:plotVisOnly val="1"/>
    <c:dispBlanksAs val="gap"/>
    <c:showDLblsOverMax val="0"/>
  </c:chart>
  <c:spPr>
    <a:noFill/>
    <a:ln w="9525" cap="flat" cmpd="sng" algn="ctr">
      <a:noFill/>
      <a:round/>
    </a:ln>
    <a:effectLst/>
  </c:spPr>
  <c:txPr>
    <a:bodyPr/>
    <a:lstStyle/>
    <a:p>
      <a:pPr>
        <a:defRPr>
          <a:solidFill>
            <a:schemeClr val="bg1"/>
          </a:solidFill>
          <a:effectLst>
            <a:glow rad="76200">
              <a:schemeClr val="accent1">
                <a:alpha val="40000"/>
              </a:schemeClr>
            </a:glow>
          </a:effectLst>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9899943013972802"/>
          <c:y val="9.726065491813525E-2"/>
          <c:w val="0.70911117874252483"/>
          <c:h val="0.80688397563567105"/>
        </c:manualLayout>
      </c:layout>
      <c:doughnutChart>
        <c:varyColors val="1"/>
        <c:ser>
          <c:idx val="0"/>
          <c:order val="0"/>
          <c:tx>
            <c:strRef>
              <c:f>Sheet1!$B$1</c:f>
              <c:strCache>
                <c:ptCount val="1"/>
                <c:pt idx="0">
                  <c:v>Count</c:v>
                </c:pt>
              </c:strCache>
            </c:strRef>
          </c:tx>
          <c:spPr>
            <a:ln w="19050">
              <a:solidFill>
                <a:srgbClr val="E6E6E6"/>
              </a:solidFill>
            </a:ln>
          </c:spPr>
          <c:dPt>
            <c:idx val="0"/>
            <c:bubble3D val="0"/>
            <c:spPr>
              <a:solidFill>
                <a:srgbClr val="B63B51"/>
              </a:solidFill>
              <a:ln w="19050">
                <a:solidFill>
                  <a:srgbClr val="E6E6E6"/>
                </a:solid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4051-494D-B0D0-5B8A1F75268C}"/>
              </c:ext>
            </c:extLst>
          </c:dPt>
          <c:dPt>
            <c:idx val="1"/>
            <c:bubble3D val="0"/>
            <c:spPr>
              <a:solidFill>
                <a:srgbClr val="C13E2D"/>
              </a:solidFill>
              <a:ln w="19050">
                <a:solidFill>
                  <a:srgbClr val="E6E6E6"/>
                </a:solid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2-4051-494D-B0D0-5B8A1F75268C}"/>
              </c:ext>
            </c:extLst>
          </c:dPt>
          <c:dPt>
            <c:idx val="2"/>
            <c:bubble3D val="0"/>
            <c:spPr>
              <a:solidFill>
                <a:srgbClr val="CD7143"/>
              </a:solidFill>
              <a:ln w="19050">
                <a:solidFill>
                  <a:srgbClr val="E6E6E6"/>
                </a:solid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4051-494D-B0D0-5B8A1F75268C}"/>
              </c:ext>
            </c:extLst>
          </c:dPt>
          <c:dPt>
            <c:idx val="3"/>
            <c:bubble3D val="0"/>
            <c:spPr>
              <a:solidFill>
                <a:srgbClr val="9BB141"/>
              </a:solidFill>
              <a:ln w="19050">
                <a:solidFill>
                  <a:srgbClr val="E6E6E6"/>
                </a:solid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6-4051-494D-B0D0-5B8A1F75268C}"/>
              </c:ext>
            </c:extLst>
          </c:dPt>
          <c:dPt>
            <c:idx val="4"/>
            <c:bubble3D val="0"/>
            <c:spPr>
              <a:solidFill>
                <a:srgbClr val="6CA47A"/>
              </a:solidFill>
              <a:ln w="19050">
                <a:solidFill>
                  <a:srgbClr val="E6E6E6"/>
                </a:solid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4-4051-494D-B0D0-5B8A1F75268C}"/>
              </c:ext>
            </c:extLst>
          </c:dPt>
          <c:dPt>
            <c:idx val="5"/>
            <c:bubble3D val="0"/>
            <c:spPr>
              <a:solidFill>
                <a:srgbClr val="55AEB2"/>
              </a:solidFill>
              <a:ln w="19050">
                <a:solidFill>
                  <a:srgbClr val="E6E6E6"/>
                </a:solid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4051-494D-B0D0-5B8A1F75268C}"/>
              </c:ext>
            </c:extLst>
          </c:dPt>
          <c:dPt>
            <c:idx val="6"/>
            <c:bubble3D val="0"/>
            <c:spPr>
              <a:solidFill>
                <a:srgbClr val="246D97"/>
              </a:solidFill>
              <a:ln w="19050">
                <a:solidFill>
                  <a:srgbClr val="E6E6E6"/>
                </a:solid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4051-494D-B0D0-5B8A1F75268C}"/>
              </c:ext>
            </c:extLst>
          </c:dPt>
          <c:dPt>
            <c:idx val="7"/>
            <c:bubble3D val="0"/>
            <c:spPr>
              <a:solidFill>
                <a:srgbClr val="5271B2"/>
              </a:solidFill>
              <a:ln w="19050">
                <a:solidFill>
                  <a:srgbClr val="E6E6E6"/>
                </a:solid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F-99F8-4B4F-A057-59D80F9F8C00}"/>
              </c:ext>
            </c:extLst>
          </c:dPt>
          <c:dPt>
            <c:idx val="8"/>
            <c:bubble3D val="0"/>
            <c:spPr>
              <a:solidFill>
                <a:srgbClr val="885B98"/>
              </a:solidFill>
              <a:ln w="19050">
                <a:solidFill>
                  <a:srgbClr val="E6E6E6"/>
                </a:solid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11-EA57-4E44-A069-61F8159543BD}"/>
              </c:ext>
            </c:extLst>
          </c:dPt>
          <c:dPt>
            <c:idx val="9"/>
            <c:bubble3D val="0"/>
            <c:spPr>
              <a:solidFill>
                <a:srgbClr val="8B8580"/>
              </a:solidFill>
              <a:ln w="19050">
                <a:solidFill>
                  <a:srgbClr val="E6E6E6"/>
                </a:solid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0-BF56-449C-A41B-AAD7C627DF24}"/>
              </c:ext>
            </c:extLst>
          </c:dPt>
          <c:dLbls>
            <c:dLbl>
              <c:idx val="7"/>
              <c:layout>
                <c:manualLayout>
                  <c:x val="0"/>
                  <c:y val="-3.637524116577141E-17"/>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F-99F8-4B4F-A057-59D80F9F8C00}"/>
                </c:ext>
              </c:extLst>
            </c:dLbl>
            <c:spPr>
              <a:noFill/>
              <a:ln>
                <a:noFill/>
              </a:ln>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Sheet1!$A$2:$A$11</c:f>
              <c:strCache>
                <c:ptCount val="9"/>
                <c:pt idx="0">
                  <c:v>Disasters</c:v>
                </c:pt>
                <c:pt idx="1">
                  <c:v>Wildland Fires</c:v>
                </c:pt>
                <c:pt idx="2">
                  <c:v>Agriculture</c:v>
                </c:pt>
                <c:pt idx="3">
                  <c:v>Energy</c:v>
                </c:pt>
                <c:pt idx="4">
                  <c:v>Ecological Conservation</c:v>
                </c:pt>
                <c:pt idx="5">
                  <c:v>Water Resources</c:v>
                </c:pt>
                <c:pt idx="6">
                  <c:v>Urban Development</c:v>
                </c:pt>
                <c:pt idx="7">
                  <c:v>Climate</c:v>
                </c:pt>
                <c:pt idx="8">
                  <c:v>Health &amp; Air Quality</c:v>
                </c:pt>
              </c:strCache>
            </c:strRef>
          </c:cat>
          <c:val>
            <c:numRef>
              <c:f>Sheet1!$B$2:$B$11</c:f>
              <c:numCache>
                <c:formatCode>General</c:formatCode>
                <c:ptCount val="10"/>
                <c:pt idx="0">
                  <c:v>1</c:v>
                </c:pt>
                <c:pt idx="2">
                  <c:v>3</c:v>
                </c:pt>
                <c:pt idx="4">
                  <c:v>3</c:v>
                </c:pt>
                <c:pt idx="5">
                  <c:v>3</c:v>
                </c:pt>
                <c:pt idx="6">
                  <c:v>1</c:v>
                </c:pt>
                <c:pt idx="8">
                  <c:v>1</c:v>
                </c:pt>
              </c:numCache>
            </c:numRef>
          </c:val>
          <c:extLst>
            <c:ext xmlns:c16="http://schemas.microsoft.com/office/drawing/2014/chart" uri="{C3380CC4-5D6E-409C-BE32-E72D297353CC}">
              <c16:uniqueId val="{00000000-4051-494D-B0D0-5B8A1F75268C}"/>
            </c:ext>
          </c:extLst>
        </c:ser>
        <c:dLbls>
          <c:showLegendKey val="0"/>
          <c:showVal val="0"/>
          <c:showCatName val="0"/>
          <c:showSerName val="0"/>
          <c:showPercent val="1"/>
          <c:showBubbleSize val="0"/>
          <c:showLeaderLines val="1"/>
        </c:dLbls>
        <c:firstSliceAng val="0"/>
        <c:holeSize val="70"/>
      </c:doughnutChart>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662161979514516"/>
          <c:y val="8.1387581998652439E-2"/>
          <c:w val="0.70911117874252483"/>
          <c:h val="0.80688397563567105"/>
        </c:manualLayout>
      </c:layout>
      <c:doughnutChart>
        <c:varyColors val="1"/>
        <c:dLbls>
          <c:showLegendKey val="0"/>
          <c:showVal val="0"/>
          <c:showCatName val="0"/>
          <c:showSerName val="0"/>
          <c:showPercent val="1"/>
          <c:showBubbleSize val="0"/>
          <c:showLeaderLines val="0"/>
        </c:dLbls>
        <c:firstSliceAng val="0"/>
        <c:holeSize val="70"/>
      </c:doughnutChart>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331382E-0747-4CDA-9EDF-408132C6A3CD}" type="doc">
      <dgm:prSet loTypeId="urn:microsoft.com/office/officeart/2011/layout/CircleProcess" loCatId="process" qsTypeId="urn:microsoft.com/office/officeart/2005/8/quickstyle/simple1" qsCatId="simple" csTypeId="urn:microsoft.com/office/officeart/2005/8/colors/colorful4" csCatId="colorful" phldr="1"/>
      <dgm:spPr/>
    </dgm:pt>
    <dgm:pt modelId="{9C116514-24F2-46D5-BF60-3256842F98A4}">
      <dgm:prSet phldrT="[Text]" custT="1"/>
      <dgm:spPr/>
      <dgm:t>
        <a:bodyPr/>
        <a:lstStyle/>
        <a:p>
          <a:r>
            <a:rPr lang="en-US" sz="1200" b="1">
              <a:solidFill>
                <a:srgbClr val="6A7278"/>
              </a:solidFill>
            </a:rPr>
            <a:t>Identify Needs </a:t>
          </a:r>
          <a:r>
            <a:rPr lang="en-US" sz="1200" b="0">
              <a:solidFill>
                <a:srgbClr val="6A7278"/>
              </a:solidFill>
            </a:rPr>
            <a:t>Surrounding Partners’ </a:t>
          </a:r>
          <a:r>
            <a:rPr lang="en-US" sz="1200" b="1">
              <a:solidFill>
                <a:srgbClr val="6A7278"/>
              </a:solidFill>
            </a:rPr>
            <a:t>Decision-Making Processes</a:t>
          </a:r>
        </a:p>
      </dgm:t>
    </dgm:pt>
    <dgm:pt modelId="{90DE73FF-489B-49F0-840A-4A38B06E2CE6}" type="parTrans" cxnId="{69DD3918-AEB9-4D41-8265-67D77BA93155}">
      <dgm:prSet/>
      <dgm:spPr/>
      <dgm:t>
        <a:bodyPr/>
        <a:lstStyle/>
        <a:p>
          <a:endParaRPr lang="en-US" sz="1600">
            <a:solidFill>
              <a:srgbClr val="6A7278"/>
            </a:solidFill>
          </a:endParaRPr>
        </a:p>
      </dgm:t>
    </dgm:pt>
    <dgm:pt modelId="{A1E791CD-883C-4DE3-BE3E-D43F4B807138}" type="sibTrans" cxnId="{69DD3918-AEB9-4D41-8265-67D77BA93155}">
      <dgm:prSet/>
      <dgm:spPr/>
      <dgm:t>
        <a:bodyPr/>
        <a:lstStyle/>
        <a:p>
          <a:endParaRPr lang="en-US" sz="1600">
            <a:solidFill>
              <a:srgbClr val="6A7278"/>
            </a:solidFill>
          </a:endParaRPr>
        </a:p>
      </dgm:t>
    </dgm:pt>
    <dgm:pt modelId="{CE664518-8A6C-43A1-98BF-5AA0939429EA}">
      <dgm:prSet phldrT="[Text]" custT="1"/>
      <dgm:spPr/>
      <dgm:t>
        <a:bodyPr/>
        <a:lstStyle/>
        <a:p>
          <a:r>
            <a:rPr lang="en-US" sz="1400" b="1">
              <a:solidFill>
                <a:srgbClr val="6A7278"/>
              </a:solidFill>
            </a:rPr>
            <a:t>NPO Collects Project Ideas</a:t>
          </a:r>
        </a:p>
      </dgm:t>
    </dgm:pt>
    <dgm:pt modelId="{098A775E-89E5-4AC9-B6A6-96309C047C9A}" type="parTrans" cxnId="{967A7C65-8A7F-4681-A2B1-ACFE910F6B18}">
      <dgm:prSet/>
      <dgm:spPr/>
      <dgm:t>
        <a:bodyPr/>
        <a:lstStyle/>
        <a:p>
          <a:endParaRPr lang="en-US" sz="1600">
            <a:solidFill>
              <a:srgbClr val="6A7278"/>
            </a:solidFill>
          </a:endParaRPr>
        </a:p>
      </dgm:t>
    </dgm:pt>
    <dgm:pt modelId="{5F665B73-C629-465B-972C-E7E69DAD2078}" type="sibTrans" cxnId="{967A7C65-8A7F-4681-A2B1-ACFE910F6B18}">
      <dgm:prSet/>
      <dgm:spPr/>
      <dgm:t>
        <a:bodyPr/>
        <a:lstStyle/>
        <a:p>
          <a:endParaRPr lang="en-US" sz="1600">
            <a:solidFill>
              <a:srgbClr val="6A7278"/>
            </a:solidFill>
          </a:endParaRPr>
        </a:p>
      </dgm:t>
    </dgm:pt>
    <dgm:pt modelId="{B9428252-D4F6-4283-8D28-E075A72B2DB5}">
      <dgm:prSet phldrT="[Text]" custT="1"/>
      <dgm:spPr/>
      <dgm:t>
        <a:bodyPr/>
        <a:lstStyle/>
        <a:p>
          <a:r>
            <a:rPr lang="en-US" sz="1200" b="1">
              <a:solidFill>
                <a:srgbClr val="6A7278"/>
              </a:solidFill>
            </a:rPr>
            <a:t>Proposal Process – Reviewed by NPO and NASA HQ</a:t>
          </a:r>
          <a:endParaRPr lang="en-US" sz="1200" b="0">
            <a:solidFill>
              <a:srgbClr val="6A7278"/>
            </a:solidFill>
          </a:endParaRPr>
        </a:p>
      </dgm:t>
    </dgm:pt>
    <dgm:pt modelId="{B523AFCF-2340-47F3-8530-FD52344D0711}" type="parTrans" cxnId="{269D233B-6F3E-470A-B832-69D4970865E7}">
      <dgm:prSet/>
      <dgm:spPr/>
      <dgm:t>
        <a:bodyPr/>
        <a:lstStyle/>
        <a:p>
          <a:endParaRPr lang="en-US" sz="1600">
            <a:solidFill>
              <a:srgbClr val="6A7278"/>
            </a:solidFill>
          </a:endParaRPr>
        </a:p>
      </dgm:t>
    </dgm:pt>
    <dgm:pt modelId="{8A999A23-D7A6-4092-9AFA-7B4E859A0C38}" type="sibTrans" cxnId="{269D233B-6F3E-470A-B832-69D4970865E7}">
      <dgm:prSet/>
      <dgm:spPr/>
      <dgm:t>
        <a:bodyPr/>
        <a:lstStyle/>
        <a:p>
          <a:endParaRPr lang="en-US" sz="1600">
            <a:solidFill>
              <a:srgbClr val="6A7278"/>
            </a:solidFill>
          </a:endParaRPr>
        </a:p>
      </dgm:t>
    </dgm:pt>
    <dgm:pt modelId="{37118A20-5038-4F16-8F78-8EB0430191F0}">
      <dgm:prSet phldrT="[Text]" custT="1"/>
      <dgm:spPr/>
      <dgm:t>
        <a:bodyPr/>
        <a:lstStyle/>
        <a:p>
          <a:r>
            <a:rPr lang="en-US" sz="1600" b="1">
              <a:solidFill>
                <a:srgbClr val="6A7278"/>
              </a:solidFill>
            </a:rPr>
            <a:t>Project Execution</a:t>
          </a:r>
        </a:p>
      </dgm:t>
    </dgm:pt>
    <dgm:pt modelId="{62F6DE8A-AF67-4F63-8146-F62668B4ECFF}" type="parTrans" cxnId="{C023842E-AAED-4478-A53B-911D07EA1FAC}">
      <dgm:prSet/>
      <dgm:spPr/>
      <dgm:t>
        <a:bodyPr/>
        <a:lstStyle/>
        <a:p>
          <a:endParaRPr lang="en-US" sz="1600">
            <a:solidFill>
              <a:srgbClr val="6A7278"/>
            </a:solidFill>
          </a:endParaRPr>
        </a:p>
      </dgm:t>
    </dgm:pt>
    <dgm:pt modelId="{5D0A9746-55F4-4438-BC46-443EAF459674}" type="sibTrans" cxnId="{C023842E-AAED-4478-A53B-911D07EA1FAC}">
      <dgm:prSet/>
      <dgm:spPr/>
      <dgm:t>
        <a:bodyPr/>
        <a:lstStyle/>
        <a:p>
          <a:endParaRPr lang="en-US" sz="1600">
            <a:solidFill>
              <a:srgbClr val="6A7278"/>
            </a:solidFill>
          </a:endParaRPr>
        </a:p>
      </dgm:t>
    </dgm:pt>
    <dgm:pt modelId="{644146A6-FDEF-41A7-85CF-8A8C667C6F7C}">
      <dgm:prSet phldrT="[Text]" custT="1"/>
      <dgm:spPr/>
      <dgm:t>
        <a:bodyPr/>
        <a:lstStyle/>
        <a:p>
          <a:r>
            <a:rPr lang="en-US" sz="1100" b="1">
              <a:solidFill>
                <a:srgbClr val="6A7278"/>
              </a:solidFill>
            </a:rPr>
            <a:t>Hand Off to Partners &amp;  Conference Presentations</a:t>
          </a:r>
        </a:p>
      </dgm:t>
    </dgm:pt>
    <dgm:pt modelId="{3F4674C1-E8ED-4E51-B48E-118187F91957}" type="parTrans" cxnId="{2C7FD433-29B8-45C4-B731-C34201A79C8A}">
      <dgm:prSet/>
      <dgm:spPr/>
      <dgm:t>
        <a:bodyPr/>
        <a:lstStyle/>
        <a:p>
          <a:endParaRPr lang="en-US" sz="1600">
            <a:solidFill>
              <a:srgbClr val="6A7278"/>
            </a:solidFill>
          </a:endParaRPr>
        </a:p>
      </dgm:t>
    </dgm:pt>
    <dgm:pt modelId="{46BB1B9F-ED0F-4720-8A3D-3E7C605F953F}" type="sibTrans" cxnId="{2C7FD433-29B8-45C4-B731-C34201A79C8A}">
      <dgm:prSet/>
      <dgm:spPr/>
      <dgm:t>
        <a:bodyPr/>
        <a:lstStyle/>
        <a:p>
          <a:endParaRPr lang="en-US" sz="1600">
            <a:solidFill>
              <a:srgbClr val="6A7278"/>
            </a:solidFill>
          </a:endParaRPr>
        </a:p>
      </dgm:t>
    </dgm:pt>
    <dgm:pt modelId="{90391716-4B8D-4EB8-B42C-B355FD535A84}" type="pres">
      <dgm:prSet presAssocID="{1331382E-0747-4CDA-9EDF-408132C6A3CD}" presName="Name0" presStyleCnt="0">
        <dgm:presLayoutVars>
          <dgm:chMax val="11"/>
          <dgm:chPref val="11"/>
          <dgm:dir/>
          <dgm:resizeHandles/>
        </dgm:presLayoutVars>
      </dgm:prSet>
      <dgm:spPr/>
    </dgm:pt>
    <dgm:pt modelId="{49134491-190E-47E1-917D-577EE3314A9D}" type="pres">
      <dgm:prSet presAssocID="{644146A6-FDEF-41A7-85CF-8A8C667C6F7C}" presName="Accent5" presStyleCnt="0"/>
      <dgm:spPr/>
    </dgm:pt>
    <dgm:pt modelId="{13AFF58A-1C8E-4152-BDDD-B8DF2C25B96A}" type="pres">
      <dgm:prSet presAssocID="{644146A6-FDEF-41A7-85CF-8A8C667C6F7C}" presName="Accent" presStyleLbl="node1" presStyleIdx="0" presStyleCnt="5"/>
      <dgm:spPr/>
    </dgm:pt>
    <dgm:pt modelId="{3ECFE168-65DB-4797-93FB-6E1C7284F3EB}" type="pres">
      <dgm:prSet presAssocID="{644146A6-FDEF-41A7-85CF-8A8C667C6F7C}" presName="ParentBackground5" presStyleCnt="0"/>
      <dgm:spPr/>
    </dgm:pt>
    <dgm:pt modelId="{822D5AE3-DFE3-40AF-BE74-0B145FBA3409}" type="pres">
      <dgm:prSet presAssocID="{644146A6-FDEF-41A7-85CF-8A8C667C6F7C}" presName="ParentBackground" presStyleLbl="fgAcc1" presStyleIdx="0" presStyleCnt="5"/>
      <dgm:spPr/>
    </dgm:pt>
    <dgm:pt modelId="{85039A09-69E7-4EF0-98E6-70E3F43B152B}" type="pres">
      <dgm:prSet presAssocID="{644146A6-FDEF-41A7-85CF-8A8C667C6F7C}" presName="Parent5" presStyleLbl="revTx" presStyleIdx="0" presStyleCnt="0">
        <dgm:presLayoutVars>
          <dgm:chMax val="1"/>
          <dgm:chPref val="1"/>
          <dgm:bulletEnabled val="1"/>
        </dgm:presLayoutVars>
      </dgm:prSet>
      <dgm:spPr/>
    </dgm:pt>
    <dgm:pt modelId="{54EE7756-A2D7-4A6B-A7ED-1E38E190EF27}" type="pres">
      <dgm:prSet presAssocID="{37118A20-5038-4F16-8F78-8EB0430191F0}" presName="Accent4" presStyleCnt="0"/>
      <dgm:spPr/>
    </dgm:pt>
    <dgm:pt modelId="{39D48603-57E8-46D7-A111-F7C9711BD337}" type="pres">
      <dgm:prSet presAssocID="{37118A20-5038-4F16-8F78-8EB0430191F0}" presName="Accent" presStyleLbl="node1" presStyleIdx="1" presStyleCnt="5"/>
      <dgm:spPr/>
    </dgm:pt>
    <dgm:pt modelId="{FF7DA68B-3C05-4ADF-8676-3488CC6B0A1A}" type="pres">
      <dgm:prSet presAssocID="{37118A20-5038-4F16-8F78-8EB0430191F0}" presName="ParentBackground4" presStyleCnt="0"/>
      <dgm:spPr/>
    </dgm:pt>
    <dgm:pt modelId="{CC307239-26D2-4B92-88EB-EB0202380F96}" type="pres">
      <dgm:prSet presAssocID="{37118A20-5038-4F16-8F78-8EB0430191F0}" presName="ParentBackground" presStyleLbl="fgAcc1" presStyleIdx="1" presStyleCnt="5" custLinFactNeighborY="0"/>
      <dgm:spPr/>
    </dgm:pt>
    <dgm:pt modelId="{BE332DD8-5E49-484A-A128-EDE006B2EBF6}" type="pres">
      <dgm:prSet presAssocID="{37118A20-5038-4F16-8F78-8EB0430191F0}" presName="Parent4" presStyleLbl="revTx" presStyleIdx="0" presStyleCnt="0">
        <dgm:presLayoutVars>
          <dgm:chMax val="1"/>
          <dgm:chPref val="1"/>
          <dgm:bulletEnabled val="1"/>
        </dgm:presLayoutVars>
      </dgm:prSet>
      <dgm:spPr/>
    </dgm:pt>
    <dgm:pt modelId="{3AD6DD82-123D-497B-8B76-A2D7579841D2}" type="pres">
      <dgm:prSet presAssocID="{B9428252-D4F6-4283-8D28-E075A72B2DB5}" presName="Accent3" presStyleCnt="0"/>
      <dgm:spPr/>
    </dgm:pt>
    <dgm:pt modelId="{ED5C06C1-0A00-4F69-A0CE-9E8AE42A31F3}" type="pres">
      <dgm:prSet presAssocID="{B9428252-D4F6-4283-8D28-E075A72B2DB5}" presName="Accent" presStyleLbl="node1" presStyleIdx="2" presStyleCnt="5"/>
      <dgm:spPr/>
    </dgm:pt>
    <dgm:pt modelId="{C870D88D-2170-4B1A-9F12-F8F72C226C42}" type="pres">
      <dgm:prSet presAssocID="{B9428252-D4F6-4283-8D28-E075A72B2DB5}" presName="ParentBackground3" presStyleCnt="0"/>
      <dgm:spPr/>
    </dgm:pt>
    <dgm:pt modelId="{BE8D3BD4-5EEB-42A7-A939-25121E157E03}" type="pres">
      <dgm:prSet presAssocID="{B9428252-D4F6-4283-8D28-E075A72B2DB5}" presName="ParentBackground" presStyleLbl="fgAcc1" presStyleIdx="2" presStyleCnt="5"/>
      <dgm:spPr/>
    </dgm:pt>
    <dgm:pt modelId="{2715A771-E490-4458-8BFB-15350D4EF44E}" type="pres">
      <dgm:prSet presAssocID="{B9428252-D4F6-4283-8D28-E075A72B2DB5}" presName="Parent3" presStyleLbl="revTx" presStyleIdx="0" presStyleCnt="0">
        <dgm:presLayoutVars>
          <dgm:chMax val="1"/>
          <dgm:chPref val="1"/>
          <dgm:bulletEnabled val="1"/>
        </dgm:presLayoutVars>
      </dgm:prSet>
      <dgm:spPr/>
    </dgm:pt>
    <dgm:pt modelId="{CAA3E8A9-75BA-4816-8DAB-CC5CE13492BA}" type="pres">
      <dgm:prSet presAssocID="{CE664518-8A6C-43A1-98BF-5AA0939429EA}" presName="Accent2" presStyleCnt="0"/>
      <dgm:spPr/>
    </dgm:pt>
    <dgm:pt modelId="{538C336E-5959-4A32-80C6-FF520C8199BA}" type="pres">
      <dgm:prSet presAssocID="{CE664518-8A6C-43A1-98BF-5AA0939429EA}" presName="Accent" presStyleLbl="node1" presStyleIdx="3" presStyleCnt="5"/>
      <dgm:spPr/>
    </dgm:pt>
    <dgm:pt modelId="{59ADBE8A-E912-47DA-8DA5-3428AAE31454}" type="pres">
      <dgm:prSet presAssocID="{CE664518-8A6C-43A1-98BF-5AA0939429EA}" presName="ParentBackground2" presStyleCnt="0"/>
      <dgm:spPr/>
    </dgm:pt>
    <dgm:pt modelId="{C3AED560-FAC2-4868-B312-B245EEAFF115}" type="pres">
      <dgm:prSet presAssocID="{CE664518-8A6C-43A1-98BF-5AA0939429EA}" presName="ParentBackground" presStyleLbl="fgAcc1" presStyleIdx="3" presStyleCnt="5"/>
      <dgm:spPr/>
    </dgm:pt>
    <dgm:pt modelId="{21288705-4F16-4D48-B8A2-9E654A93A031}" type="pres">
      <dgm:prSet presAssocID="{CE664518-8A6C-43A1-98BF-5AA0939429EA}" presName="Parent2" presStyleLbl="revTx" presStyleIdx="0" presStyleCnt="0">
        <dgm:presLayoutVars>
          <dgm:chMax val="1"/>
          <dgm:chPref val="1"/>
          <dgm:bulletEnabled val="1"/>
        </dgm:presLayoutVars>
      </dgm:prSet>
      <dgm:spPr/>
    </dgm:pt>
    <dgm:pt modelId="{C771DADB-55F3-4C74-BFB4-B2B27AE0506A}" type="pres">
      <dgm:prSet presAssocID="{9C116514-24F2-46D5-BF60-3256842F98A4}" presName="Accent1" presStyleCnt="0"/>
      <dgm:spPr/>
    </dgm:pt>
    <dgm:pt modelId="{E1330E0A-90D2-444E-A4AD-D4913620A8C2}" type="pres">
      <dgm:prSet presAssocID="{9C116514-24F2-46D5-BF60-3256842F98A4}" presName="Accent" presStyleLbl="node1" presStyleIdx="4" presStyleCnt="5"/>
      <dgm:spPr/>
    </dgm:pt>
    <dgm:pt modelId="{CDE5F5A3-F168-494A-957A-B22E064FC897}" type="pres">
      <dgm:prSet presAssocID="{9C116514-24F2-46D5-BF60-3256842F98A4}" presName="ParentBackground1" presStyleCnt="0"/>
      <dgm:spPr/>
    </dgm:pt>
    <dgm:pt modelId="{8B17FC21-7CA5-4C3D-BA38-ABB8C3824938}" type="pres">
      <dgm:prSet presAssocID="{9C116514-24F2-46D5-BF60-3256842F98A4}" presName="ParentBackground" presStyleLbl="fgAcc1" presStyleIdx="4" presStyleCnt="5"/>
      <dgm:spPr/>
    </dgm:pt>
    <dgm:pt modelId="{8308139F-B158-4F5F-B2A8-B6317A95F7C4}" type="pres">
      <dgm:prSet presAssocID="{9C116514-24F2-46D5-BF60-3256842F98A4}" presName="Parent1" presStyleLbl="revTx" presStyleIdx="0" presStyleCnt="0">
        <dgm:presLayoutVars>
          <dgm:chMax val="1"/>
          <dgm:chPref val="1"/>
          <dgm:bulletEnabled val="1"/>
        </dgm:presLayoutVars>
      </dgm:prSet>
      <dgm:spPr/>
    </dgm:pt>
  </dgm:ptLst>
  <dgm:cxnLst>
    <dgm:cxn modelId="{7506B50D-93C1-4B35-BAC7-634BD6109821}" type="presOf" srcId="{B9428252-D4F6-4283-8D28-E075A72B2DB5}" destId="{2715A771-E490-4458-8BFB-15350D4EF44E}" srcOrd="1" destOrd="0" presId="urn:microsoft.com/office/officeart/2011/layout/CircleProcess"/>
    <dgm:cxn modelId="{69DD3918-AEB9-4D41-8265-67D77BA93155}" srcId="{1331382E-0747-4CDA-9EDF-408132C6A3CD}" destId="{9C116514-24F2-46D5-BF60-3256842F98A4}" srcOrd="0" destOrd="0" parTransId="{90DE73FF-489B-49F0-840A-4A38B06E2CE6}" sibTransId="{A1E791CD-883C-4DE3-BE3E-D43F4B807138}"/>
    <dgm:cxn modelId="{B05BE41E-2DE3-458B-96B9-3AD1292607BE}" type="presOf" srcId="{37118A20-5038-4F16-8F78-8EB0430191F0}" destId="{BE332DD8-5E49-484A-A128-EDE006B2EBF6}" srcOrd="1" destOrd="0" presId="urn:microsoft.com/office/officeart/2011/layout/CircleProcess"/>
    <dgm:cxn modelId="{E49C2023-0539-412F-BEA7-9AA98B26D78C}" type="presOf" srcId="{9C116514-24F2-46D5-BF60-3256842F98A4}" destId="{8308139F-B158-4F5F-B2A8-B6317A95F7C4}" srcOrd="1" destOrd="0" presId="urn:microsoft.com/office/officeart/2011/layout/CircleProcess"/>
    <dgm:cxn modelId="{F8256729-A7D1-4BCC-9178-E25336019492}" type="presOf" srcId="{644146A6-FDEF-41A7-85CF-8A8C667C6F7C}" destId="{822D5AE3-DFE3-40AF-BE74-0B145FBA3409}" srcOrd="0" destOrd="0" presId="urn:microsoft.com/office/officeart/2011/layout/CircleProcess"/>
    <dgm:cxn modelId="{C023842E-AAED-4478-A53B-911D07EA1FAC}" srcId="{1331382E-0747-4CDA-9EDF-408132C6A3CD}" destId="{37118A20-5038-4F16-8F78-8EB0430191F0}" srcOrd="3" destOrd="0" parTransId="{62F6DE8A-AF67-4F63-8146-F62668B4ECFF}" sibTransId="{5D0A9746-55F4-4438-BC46-443EAF459674}"/>
    <dgm:cxn modelId="{B6C63532-F13E-4891-BC0C-3A2EE650757A}" type="presOf" srcId="{CE664518-8A6C-43A1-98BF-5AA0939429EA}" destId="{C3AED560-FAC2-4868-B312-B245EEAFF115}" srcOrd="0" destOrd="0" presId="urn:microsoft.com/office/officeart/2011/layout/CircleProcess"/>
    <dgm:cxn modelId="{2C7FD433-29B8-45C4-B731-C34201A79C8A}" srcId="{1331382E-0747-4CDA-9EDF-408132C6A3CD}" destId="{644146A6-FDEF-41A7-85CF-8A8C667C6F7C}" srcOrd="4" destOrd="0" parTransId="{3F4674C1-E8ED-4E51-B48E-118187F91957}" sibTransId="{46BB1B9F-ED0F-4720-8A3D-3E7C605F953F}"/>
    <dgm:cxn modelId="{E0082436-A88B-4F3D-A3D0-AF9EE2D64F66}" type="presOf" srcId="{CE664518-8A6C-43A1-98BF-5AA0939429EA}" destId="{21288705-4F16-4D48-B8A2-9E654A93A031}" srcOrd="1" destOrd="0" presId="urn:microsoft.com/office/officeart/2011/layout/CircleProcess"/>
    <dgm:cxn modelId="{269D233B-6F3E-470A-B832-69D4970865E7}" srcId="{1331382E-0747-4CDA-9EDF-408132C6A3CD}" destId="{B9428252-D4F6-4283-8D28-E075A72B2DB5}" srcOrd="2" destOrd="0" parTransId="{B523AFCF-2340-47F3-8530-FD52344D0711}" sibTransId="{8A999A23-D7A6-4092-9AFA-7B4E859A0C38}"/>
    <dgm:cxn modelId="{C9364563-77F0-4FBD-8FC7-2FDEFE59DE1A}" type="presOf" srcId="{37118A20-5038-4F16-8F78-8EB0430191F0}" destId="{CC307239-26D2-4B92-88EB-EB0202380F96}" srcOrd="0" destOrd="0" presId="urn:microsoft.com/office/officeart/2011/layout/CircleProcess"/>
    <dgm:cxn modelId="{967A7C65-8A7F-4681-A2B1-ACFE910F6B18}" srcId="{1331382E-0747-4CDA-9EDF-408132C6A3CD}" destId="{CE664518-8A6C-43A1-98BF-5AA0939429EA}" srcOrd="1" destOrd="0" parTransId="{098A775E-89E5-4AC9-B6A6-96309C047C9A}" sibTransId="{5F665B73-C629-465B-972C-E7E69DAD2078}"/>
    <dgm:cxn modelId="{B7148774-3D7C-4F88-BD19-8FD0C792FFA0}" type="presOf" srcId="{1331382E-0747-4CDA-9EDF-408132C6A3CD}" destId="{90391716-4B8D-4EB8-B42C-B355FD535A84}" srcOrd="0" destOrd="0" presId="urn:microsoft.com/office/officeart/2011/layout/CircleProcess"/>
    <dgm:cxn modelId="{578AEEA4-CF6F-4046-A76C-1DF9BF57D848}" type="presOf" srcId="{644146A6-FDEF-41A7-85CF-8A8C667C6F7C}" destId="{85039A09-69E7-4EF0-98E6-70E3F43B152B}" srcOrd="1" destOrd="0" presId="urn:microsoft.com/office/officeart/2011/layout/CircleProcess"/>
    <dgm:cxn modelId="{B98D63E1-3B13-4D53-9DD3-8192340BA8AF}" type="presOf" srcId="{9C116514-24F2-46D5-BF60-3256842F98A4}" destId="{8B17FC21-7CA5-4C3D-BA38-ABB8C3824938}" srcOrd="0" destOrd="0" presId="urn:microsoft.com/office/officeart/2011/layout/CircleProcess"/>
    <dgm:cxn modelId="{EB4C8AFC-AA6A-43EB-AF79-E513B208F373}" type="presOf" srcId="{B9428252-D4F6-4283-8D28-E075A72B2DB5}" destId="{BE8D3BD4-5EEB-42A7-A939-25121E157E03}" srcOrd="0" destOrd="0" presId="urn:microsoft.com/office/officeart/2011/layout/CircleProcess"/>
    <dgm:cxn modelId="{D6A94E77-F889-4E45-9D6C-FC8C797CCBAC}" type="presParOf" srcId="{90391716-4B8D-4EB8-B42C-B355FD535A84}" destId="{49134491-190E-47E1-917D-577EE3314A9D}" srcOrd="0" destOrd="0" presId="urn:microsoft.com/office/officeart/2011/layout/CircleProcess"/>
    <dgm:cxn modelId="{0847F459-E77D-446D-8D70-3BEAC4A3E1BB}" type="presParOf" srcId="{49134491-190E-47E1-917D-577EE3314A9D}" destId="{13AFF58A-1C8E-4152-BDDD-B8DF2C25B96A}" srcOrd="0" destOrd="0" presId="urn:microsoft.com/office/officeart/2011/layout/CircleProcess"/>
    <dgm:cxn modelId="{E312B9B4-73AB-4D5E-A5DF-97347F49FD2C}" type="presParOf" srcId="{90391716-4B8D-4EB8-B42C-B355FD535A84}" destId="{3ECFE168-65DB-4797-93FB-6E1C7284F3EB}" srcOrd="1" destOrd="0" presId="urn:microsoft.com/office/officeart/2011/layout/CircleProcess"/>
    <dgm:cxn modelId="{EAACF073-27E6-44B3-86C4-507D6FA1C4AF}" type="presParOf" srcId="{3ECFE168-65DB-4797-93FB-6E1C7284F3EB}" destId="{822D5AE3-DFE3-40AF-BE74-0B145FBA3409}" srcOrd="0" destOrd="0" presId="urn:microsoft.com/office/officeart/2011/layout/CircleProcess"/>
    <dgm:cxn modelId="{EBEACF91-974B-4971-ABFE-9CC2BDBD6912}" type="presParOf" srcId="{90391716-4B8D-4EB8-B42C-B355FD535A84}" destId="{85039A09-69E7-4EF0-98E6-70E3F43B152B}" srcOrd="2" destOrd="0" presId="urn:microsoft.com/office/officeart/2011/layout/CircleProcess"/>
    <dgm:cxn modelId="{B117070E-1D15-406F-A3F9-3FAEE7F33EEB}" type="presParOf" srcId="{90391716-4B8D-4EB8-B42C-B355FD535A84}" destId="{54EE7756-A2D7-4A6B-A7ED-1E38E190EF27}" srcOrd="3" destOrd="0" presId="urn:microsoft.com/office/officeart/2011/layout/CircleProcess"/>
    <dgm:cxn modelId="{9969F0CE-77E1-459B-BF3B-BCF7AABBB39C}" type="presParOf" srcId="{54EE7756-A2D7-4A6B-A7ED-1E38E190EF27}" destId="{39D48603-57E8-46D7-A111-F7C9711BD337}" srcOrd="0" destOrd="0" presId="urn:microsoft.com/office/officeart/2011/layout/CircleProcess"/>
    <dgm:cxn modelId="{1E8DC483-A3B6-4E76-B7E2-83DB60DD3B17}" type="presParOf" srcId="{90391716-4B8D-4EB8-B42C-B355FD535A84}" destId="{FF7DA68B-3C05-4ADF-8676-3488CC6B0A1A}" srcOrd="4" destOrd="0" presId="urn:microsoft.com/office/officeart/2011/layout/CircleProcess"/>
    <dgm:cxn modelId="{5C2258DB-829B-406B-9A52-CB825FBDE57B}" type="presParOf" srcId="{FF7DA68B-3C05-4ADF-8676-3488CC6B0A1A}" destId="{CC307239-26D2-4B92-88EB-EB0202380F96}" srcOrd="0" destOrd="0" presId="urn:microsoft.com/office/officeart/2011/layout/CircleProcess"/>
    <dgm:cxn modelId="{1DF65082-2728-4565-9A4D-28B237A3B6DF}" type="presParOf" srcId="{90391716-4B8D-4EB8-B42C-B355FD535A84}" destId="{BE332DD8-5E49-484A-A128-EDE006B2EBF6}" srcOrd="5" destOrd="0" presId="urn:microsoft.com/office/officeart/2011/layout/CircleProcess"/>
    <dgm:cxn modelId="{97B7D241-2AC8-4005-8A33-7586D692D9AA}" type="presParOf" srcId="{90391716-4B8D-4EB8-B42C-B355FD535A84}" destId="{3AD6DD82-123D-497B-8B76-A2D7579841D2}" srcOrd="6" destOrd="0" presId="urn:microsoft.com/office/officeart/2011/layout/CircleProcess"/>
    <dgm:cxn modelId="{D874A214-443C-4AE5-8C57-1E1CE2FE8DBD}" type="presParOf" srcId="{3AD6DD82-123D-497B-8B76-A2D7579841D2}" destId="{ED5C06C1-0A00-4F69-A0CE-9E8AE42A31F3}" srcOrd="0" destOrd="0" presId="urn:microsoft.com/office/officeart/2011/layout/CircleProcess"/>
    <dgm:cxn modelId="{8EF58A3A-FB8D-445B-B1C2-0F189098AA8B}" type="presParOf" srcId="{90391716-4B8D-4EB8-B42C-B355FD535A84}" destId="{C870D88D-2170-4B1A-9F12-F8F72C226C42}" srcOrd="7" destOrd="0" presId="urn:microsoft.com/office/officeart/2011/layout/CircleProcess"/>
    <dgm:cxn modelId="{9CD8B5EA-DE01-4A98-85C4-2819C4349967}" type="presParOf" srcId="{C870D88D-2170-4B1A-9F12-F8F72C226C42}" destId="{BE8D3BD4-5EEB-42A7-A939-25121E157E03}" srcOrd="0" destOrd="0" presId="urn:microsoft.com/office/officeart/2011/layout/CircleProcess"/>
    <dgm:cxn modelId="{232E3B17-4C17-49F7-8D61-6178AE0BE3A8}" type="presParOf" srcId="{90391716-4B8D-4EB8-B42C-B355FD535A84}" destId="{2715A771-E490-4458-8BFB-15350D4EF44E}" srcOrd="8" destOrd="0" presId="urn:microsoft.com/office/officeart/2011/layout/CircleProcess"/>
    <dgm:cxn modelId="{1F9E978A-10A4-4895-A5B3-07F2BC5F700A}" type="presParOf" srcId="{90391716-4B8D-4EB8-B42C-B355FD535A84}" destId="{CAA3E8A9-75BA-4816-8DAB-CC5CE13492BA}" srcOrd="9" destOrd="0" presId="urn:microsoft.com/office/officeart/2011/layout/CircleProcess"/>
    <dgm:cxn modelId="{4F7D064E-C877-42CA-AB88-5F8F8D17830C}" type="presParOf" srcId="{CAA3E8A9-75BA-4816-8DAB-CC5CE13492BA}" destId="{538C336E-5959-4A32-80C6-FF520C8199BA}" srcOrd="0" destOrd="0" presId="urn:microsoft.com/office/officeart/2011/layout/CircleProcess"/>
    <dgm:cxn modelId="{B9CC2D60-BEC6-4D29-966A-FF107705EBD0}" type="presParOf" srcId="{90391716-4B8D-4EB8-B42C-B355FD535A84}" destId="{59ADBE8A-E912-47DA-8DA5-3428AAE31454}" srcOrd="10" destOrd="0" presId="urn:microsoft.com/office/officeart/2011/layout/CircleProcess"/>
    <dgm:cxn modelId="{0A686F35-F0AA-4885-8653-63EFB4FAA929}" type="presParOf" srcId="{59ADBE8A-E912-47DA-8DA5-3428AAE31454}" destId="{C3AED560-FAC2-4868-B312-B245EEAFF115}" srcOrd="0" destOrd="0" presId="urn:microsoft.com/office/officeart/2011/layout/CircleProcess"/>
    <dgm:cxn modelId="{66C2692C-15C7-4593-8662-B410CCD241DC}" type="presParOf" srcId="{90391716-4B8D-4EB8-B42C-B355FD535A84}" destId="{21288705-4F16-4D48-B8A2-9E654A93A031}" srcOrd="11" destOrd="0" presId="urn:microsoft.com/office/officeart/2011/layout/CircleProcess"/>
    <dgm:cxn modelId="{6B4DA06D-FB6A-43EC-8010-71BB4E4F95F5}" type="presParOf" srcId="{90391716-4B8D-4EB8-B42C-B355FD535A84}" destId="{C771DADB-55F3-4C74-BFB4-B2B27AE0506A}" srcOrd="12" destOrd="0" presId="urn:microsoft.com/office/officeart/2011/layout/CircleProcess"/>
    <dgm:cxn modelId="{26C25531-CC31-4389-8A81-3026757C0995}" type="presParOf" srcId="{C771DADB-55F3-4C74-BFB4-B2B27AE0506A}" destId="{E1330E0A-90D2-444E-A4AD-D4913620A8C2}" srcOrd="0" destOrd="0" presId="urn:microsoft.com/office/officeart/2011/layout/CircleProcess"/>
    <dgm:cxn modelId="{BBF50B9E-72F0-41AF-8441-3C6EA8C79785}" type="presParOf" srcId="{90391716-4B8D-4EB8-B42C-B355FD535A84}" destId="{CDE5F5A3-F168-494A-957A-B22E064FC897}" srcOrd="13" destOrd="0" presId="urn:microsoft.com/office/officeart/2011/layout/CircleProcess"/>
    <dgm:cxn modelId="{FE240F5F-F5B4-49C8-97C4-F3ACAEB3E3EA}" type="presParOf" srcId="{CDE5F5A3-F168-494A-957A-B22E064FC897}" destId="{8B17FC21-7CA5-4C3D-BA38-ABB8C3824938}" srcOrd="0" destOrd="0" presId="urn:microsoft.com/office/officeart/2011/layout/CircleProcess"/>
    <dgm:cxn modelId="{E67E2EED-1903-4019-9A8E-9A52B95D6BCC}" type="presParOf" srcId="{90391716-4B8D-4EB8-B42C-B355FD535A84}" destId="{8308139F-B158-4F5F-B2A8-B6317A95F7C4}" srcOrd="14"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AFF58A-1C8E-4152-BDDD-B8DF2C25B96A}">
      <dsp:nvSpPr>
        <dsp:cNvPr id="0" name=""/>
        <dsp:cNvSpPr/>
      </dsp:nvSpPr>
      <dsp:spPr>
        <a:xfrm>
          <a:off x="8508536" y="669065"/>
          <a:ext cx="1772375" cy="1772665"/>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2D5AE3-DFE3-40AF-BE74-0B145FBA3409}">
      <dsp:nvSpPr>
        <dsp:cNvPr id="0" name=""/>
        <dsp:cNvSpPr/>
      </dsp:nvSpPr>
      <dsp:spPr>
        <a:xfrm>
          <a:off x="8567017" y="728164"/>
          <a:ext cx="1654468" cy="1654466"/>
        </a:xfrm>
        <a:prstGeom prst="ellipse">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a:solidFill>
                <a:srgbClr val="6A7278"/>
              </a:solidFill>
            </a:rPr>
            <a:t>Hand Off to Partners &amp;  Conference Presentations</a:t>
          </a:r>
        </a:p>
      </dsp:txBody>
      <dsp:txXfrm>
        <a:off x="8803774" y="964561"/>
        <a:ext cx="1181897" cy="1181673"/>
      </dsp:txXfrm>
    </dsp:sp>
    <dsp:sp modelId="{39D48603-57E8-46D7-A111-F7C9711BD337}">
      <dsp:nvSpPr>
        <dsp:cNvPr id="0" name=""/>
        <dsp:cNvSpPr/>
      </dsp:nvSpPr>
      <dsp:spPr>
        <a:xfrm rot="2700000">
          <a:off x="6675894" y="669157"/>
          <a:ext cx="1772170" cy="1772170"/>
        </a:xfrm>
        <a:prstGeom prst="teardrop">
          <a:avLst>
            <a:gd name="adj" fmla="val 100000"/>
          </a:avLst>
        </a:prstGeom>
        <a:solidFill>
          <a:schemeClr val="accent4">
            <a:hueOff val="2450223"/>
            <a:satOff val="-10194"/>
            <a:lumOff val="24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307239-26D2-4B92-88EB-EB0202380F96}">
      <dsp:nvSpPr>
        <dsp:cNvPr id="0" name=""/>
        <dsp:cNvSpPr/>
      </dsp:nvSpPr>
      <dsp:spPr>
        <a:xfrm>
          <a:off x="6736160" y="728164"/>
          <a:ext cx="1654468" cy="1654466"/>
        </a:xfrm>
        <a:prstGeom prst="ellipse">
          <a:avLst/>
        </a:prstGeom>
        <a:solidFill>
          <a:schemeClr val="lt1">
            <a:alpha val="90000"/>
            <a:hueOff val="0"/>
            <a:satOff val="0"/>
            <a:lumOff val="0"/>
            <a:alphaOff val="0"/>
          </a:schemeClr>
        </a:solidFill>
        <a:ln w="12700" cap="flat" cmpd="sng" algn="ctr">
          <a:solidFill>
            <a:schemeClr val="accent4">
              <a:hueOff val="2450223"/>
              <a:satOff val="-10194"/>
              <a:lumOff val="240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a:solidFill>
                <a:srgbClr val="6A7278"/>
              </a:solidFill>
            </a:rPr>
            <a:t>Project Execution</a:t>
          </a:r>
        </a:p>
      </dsp:txBody>
      <dsp:txXfrm>
        <a:off x="6971974" y="964561"/>
        <a:ext cx="1181897" cy="1181673"/>
      </dsp:txXfrm>
    </dsp:sp>
    <dsp:sp modelId="{ED5C06C1-0A00-4F69-A0CE-9E8AE42A31F3}">
      <dsp:nvSpPr>
        <dsp:cNvPr id="0" name=""/>
        <dsp:cNvSpPr/>
      </dsp:nvSpPr>
      <dsp:spPr>
        <a:xfrm rot="2700000">
          <a:off x="4845037" y="669157"/>
          <a:ext cx="1772170" cy="1772170"/>
        </a:xfrm>
        <a:prstGeom prst="teardrop">
          <a:avLst>
            <a:gd name="adj" fmla="val 100000"/>
          </a:avLst>
        </a:prstGeom>
        <a:solidFill>
          <a:schemeClr val="accent4">
            <a:hueOff val="4900445"/>
            <a:satOff val="-20388"/>
            <a:lumOff val="4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E8D3BD4-5EEB-42A7-A939-25121E157E03}">
      <dsp:nvSpPr>
        <dsp:cNvPr id="0" name=""/>
        <dsp:cNvSpPr/>
      </dsp:nvSpPr>
      <dsp:spPr>
        <a:xfrm>
          <a:off x="4904360" y="728164"/>
          <a:ext cx="1654468" cy="1654466"/>
        </a:xfrm>
        <a:prstGeom prst="ellipse">
          <a:avLst/>
        </a:prstGeom>
        <a:solidFill>
          <a:schemeClr val="lt1">
            <a:alpha val="90000"/>
            <a:hueOff val="0"/>
            <a:satOff val="0"/>
            <a:lumOff val="0"/>
            <a:alphaOff val="0"/>
          </a:schemeClr>
        </a:solidFill>
        <a:ln w="12700" cap="flat" cmpd="sng" algn="ctr">
          <a:solidFill>
            <a:schemeClr val="accent4">
              <a:hueOff val="4900445"/>
              <a:satOff val="-20388"/>
              <a:lumOff val="480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a:solidFill>
                <a:srgbClr val="6A7278"/>
              </a:solidFill>
            </a:rPr>
            <a:t>Proposal Process – Reviewed by NPO and NASA HQ</a:t>
          </a:r>
          <a:endParaRPr lang="en-US" sz="1200" b="0" kern="1200">
            <a:solidFill>
              <a:srgbClr val="6A7278"/>
            </a:solidFill>
          </a:endParaRPr>
        </a:p>
      </dsp:txBody>
      <dsp:txXfrm>
        <a:off x="5140174" y="964561"/>
        <a:ext cx="1181897" cy="1181673"/>
      </dsp:txXfrm>
    </dsp:sp>
    <dsp:sp modelId="{538C336E-5959-4A32-80C6-FF520C8199BA}">
      <dsp:nvSpPr>
        <dsp:cNvPr id="0" name=""/>
        <dsp:cNvSpPr/>
      </dsp:nvSpPr>
      <dsp:spPr>
        <a:xfrm rot="2700000">
          <a:off x="3013237" y="669157"/>
          <a:ext cx="1772170" cy="1772170"/>
        </a:xfrm>
        <a:prstGeom prst="teardrop">
          <a:avLst>
            <a:gd name="adj" fmla="val 100000"/>
          </a:avLst>
        </a:prstGeom>
        <a:solidFill>
          <a:schemeClr val="accent4">
            <a:hueOff val="7350668"/>
            <a:satOff val="-30583"/>
            <a:lumOff val="72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3AED560-FAC2-4868-B312-B245EEAFF115}">
      <dsp:nvSpPr>
        <dsp:cNvPr id="0" name=""/>
        <dsp:cNvSpPr/>
      </dsp:nvSpPr>
      <dsp:spPr>
        <a:xfrm>
          <a:off x="3072559" y="728164"/>
          <a:ext cx="1654468" cy="1654466"/>
        </a:xfrm>
        <a:prstGeom prst="ellipse">
          <a:avLst/>
        </a:prstGeom>
        <a:solidFill>
          <a:schemeClr val="lt1">
            <a:alpha val="90000"/>
            <a:hueOff val="0"/>
            <a:satOff val="0"/>
            <a:lumOff val="0"/>
            <a:alphaOff val="0"/>
          </a:schemeClr>
        </a:solidFill>
        <a:ln w="12700" cap="flat" cmpd="sng" algn="ctr">
          <a:solidFill>
            <a:schemeClr val="accent4">
              <a:hueOff val="7350668"/>
              <a:satOff val="-30583"/>
              <a:lumOff val="720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a:solidFill>
                <a:srgbClr val="6A7278"/>
              </a:solidFill>
            </a:rPr>
            <a:t>NPO Collects Project Ideas</a:t>
          </a:r>
        </a:p>
      </dsp:txBody>
      <dsp:txXfrm>
        <a:off x="3309316" y="964561"/>
        <a:ext cx="1181897" cy="1181673"/>
      </dsp:txXfrm>
    </dsp:sp>
    <dsp:sp modelId="{E1330E0A-90D2-444E-A4AD-D4913620A8C2}">
      <dsp:nvSpPr>
        <dsp:cNvPr id="0" name=""/>
        <dsp:cNvSpPr/>
      </dsp:nvSpPr>
      <dsp:spPr>
        <a:xfrm rot="2700000">
          <a:off x="1181437" y="669157"/>
          <a:ext cx="1772170" cy="1772170"/>
        </a:xfrm>
        <a:prstGeom prst="teardrop">
          <a:avLst>
            <a:gd name="adj" fmla="val 100000"/>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B17FC21-7CA5-4C3D-BA38-ABB8C3824938}">
      <dsp:nvSpPr>
        <dsp:cNvPr id="0" name=""/>
        <dsp:cNvSpPr/>
      </dsp:nvSpPr>
      <dsp:spPr>
        <a:xfrm>
          <a:off x="1240759" y="728164"/>
          <a:ext cx="1654468" cy="1654466"/>
        </a:xfrm>
        <a:prstGeom prst="ellipse">
          <a:avLst/>
        </a:prstGeom>
        <a:solidFill>
          <a:schemeClr val="lt1">
            <a:alpha val="90000"/>
            <a:hueOff val="0"/>
            <a:satOff val="0"/>
            <a:lumOff val="0"/>
            <a:alphaOff val="0"/>
          </a:schemeClr>
        </a:solidFill>
        <a:ln w="12700" cap="flat" cmpd="sng" algn="ctr">
          <a:solidFill>
            <a:schemeClr val="accent4">
              <a:hueOff val="9800891"/>
              <a:satOff val="-40777"/>
              <a:lumOff val="960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a:solidFill>
                <a:srgbClr val="6A7278"/>
              </a:solidFill>
            </a:rPr>
            <a:t>Identify Needs </a:t>
          </a:r>
          <a:r>
            <a:rPr lang="en-US" sz="1200" b="0" kern="1200">
              <a:solidFill>
                <a:srgbClr val="6A7278"/>
              </a:solidFill>
            </a:rPr>
            <a:t>Surrounding Partners’ </a:t>
          </a:r>
          <a:r>
            <a:rPr lang="en-US" sz="1200" b="1" kern="1200">
              <a:solidFill>
                <a:srgbClr val="6A7278"/>
              </a:solidFill>
            </a:rPr>
            <a:t>Decision-Making Processes</a:t>
          </a:r>
        </a:p>
      </dsp:txBody>
      <dsp:txXfrm>
        <a:off x="1477516" y="964561"/>
        <a:ext cx="1181897" cy="1181673"/>
      </dsp:txXfrm>
    </dsp:sp>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90C4FE7-1012-9242-BD37-850A8FA790C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E8ADC06-85FD-0E46-8BC9-71D54B0DB83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BFF8075-15A9-9142-858E-40AD3F9FDF81}" type="datetimeFigureOut">
              <a:rPr lang="en-US" smtClean="0"/>
              <a:t>9/10/2024</a:t>
            </a:fld>
            <a:endParaRPr lang="en-US"/>
          </a:p>
        </p:txBody>
      </p:sp>
      <p:sp>
        <p:nvSpPr>
          <p:cNvPr id="4" name="Footer Placeholder 3">
            <a:extLst>
              <a:ext uri="{FF2B5EF4-FFF2-40B4-BE49-F238E27FC236}">
                <a16:creationId xmlns:a16="http://schemas.microsoft.com/office/drawing/2014/main" id="{3F550DBA-7553-1848-81D8-BC40AE61DB4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D6CD59C-EFA0-A74D-90F2-33D0DD3CB38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C0E874A-46F9-6C4B-B2EE-6F499D6A8911}" type="slidenum">
              <a:rPr lang="en-US" smtClean="0"/>
              <a:t>‹#›</a:t>
            </a:fld>
            <a:endParaRPr lang="en-US"/>
          </a:p>
        </p:txBody>
      </p:sp>
    </p:spTree>
    <p:extLst>
      <p:ext uri="{BB962C8B-B14F-4D97-AF65-F5344CB8AC3E}">
        <p14:creationId xmlns:p14="http://schemas.microsoft.com/office/powerpoint/2010/main" val="522366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11B9C7-83AA-4953-9AA2-D5817B86C500}" type="datetimeFigureOut">
              <a:rPr lang="en-US" smtClean="0"/>
              <a:t>9/10/2024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8CC44A-F6C6-4EE8-BA41-5D57D00742E9}" type="slidenum">
              <a:rPr lang="en-US" smtClean="0"/>
              <a:t>‹#›</a:t>
            </a:fld>
            <a:endParaRPr lang="en-US"/>
          </a:p>
        </p:txBody>
      </p:sp>
    </p:spTree>
    <p:extLst>
      <p:ext uri="{BB962C8B-B14F-4D97-AF65-F5344CB8AC3E}">
        <p14:creationId xmlns:p14="http://schemas.microsoft.com/office/powerpoint/2010/main" val="3758741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three types of projects: feasibility (majority of DEVELOP projects), tech &amp; innovation, and listening projects.</a:t>
            </a:r>
          </a:p>
          <a:p>
            <a:endParaRPr lang="en-US"/>
          </a:p>
          <a:p>
            <a:r>
              <a:rPr lang="en-US" sz="1600"/>
              <a:t>Feasibility Projects: </a:t>
            </a:r>
            <a:r>
              <a:rPr lang="en-US"/>
              <a:t>Typical DEVELOP projects that partner with at least one end user organization, focus on the assessment and feasibility of using specific EO to address issues faced by that end user, and tailor end products to the end user’s decision-making needs. Partners are involved from the beginning in the design of the project.</a:t>
            </a:r>
          </a:p>
          <a:p>
            <a:endParaRPr lang="en-US"/>
          </a:p>
          <a:p>
            <a:r>
              <a:rPr lang="en-US" sz="1600"/>
              <a:t>Tech &amp; Innovation Projects: </a:t>
            </a:r>
            <a:r>
              <a:rPr lang="en-US"/>
              <a:t>Aim to increase usability and accessibility of EO data and products through exploration of one or more of the following…</a:t>
            </a:r>
          </a:p>
          <a:p>
            <a:pPr marL="346075" indent="-285750">
              <a:spcBef>
                <a:spcPts val="0"/>
              </a:spcBef>
              <a:buFont typeface="Arial" panose="020B0604020202020204" pitchFamily="34" charset="0"/>
              <a:buChar char="•"/>
            </a:pPr>
            <a:r>
              <a:rPr lang="en-US" sz="1100"/>
              <a:t>Improvement of previous DEVELOP tools </a:t>
            </a:r>
          </a:p>
          <a:p>
            <a:pPr marL="346075" indent="-285750">
              <a:spcBef>
                <a:spcPts val="0"/>
              </a:spcBef>
              <a:buFont typeface="Arial" panose="020B0604020202020204" pitchFamily="34" charset="0"/>
              <a:buChar char="•"/>
            </a:pPr>
            <a:r>
              <a:rPr lang="en-US" sz="1100"/>
              <a:t>Assessments of EO cloud usage (Jupyter notebooks, Google colab, </a:t>
            </a:r>
            <a:r>
              <a:rPr lang="en-US" sz="1100" err="1"/>
              <a:t>datacubes</a:t>
            </a:r>
            <a:r>
              <a:rPr lang="en-US" sz="1100"/>
              <a:t>) </a:t>
            </a:r>
          </a:p>
          <a:p>
            <a:pPr marL="346075" indent="-285750">
              <a:spcBef>
                <a:spcPts val="0"/>
              </a:spcBef>
              <a:buFont typeface="Arial" panose="020B0604020202020204" pitchFamily="34" charset="0"/>
              <a:buChar char="•"/>
            </a:pPr>
            <a:r>
              <a:rPr lang="en-US" sz="1100"/>
              <a:t>AI and machine learning</a:t>
            </a:r>
          </a:p>
          <a:p>
            <a:pPr marL="346075" indent="-285750">
              <a:spcBef>
                <a:spcPts val="0"/>
              </a:spcBef>
              <a:buFont typeface="Arial" panose="020B0604020202020204" pitchFamily="34" charset="0"/>
              <a:buChar char="•"/>
            </a:pPr>
            <a:r>
              <a:rPr lang="en-US" sz="1100"/>
              <a:t>Future EO instrument usage</a:t>
            </a:r>
          </a:p>
          <a:p>
            <a:pPr marL="60325"/>
            <a:r>
              <a:rPr lang="en-US"/>
              <a:t>These projects are typically heavy in coding and/or modeling and do not typically have end-user partners involved.</a:t>
            </a:r>
          </a:p>
          <a:p>
            <a:pPr marL="60325"/>
            <a:endParaRPr lang="en-US"/>
          </a:p>
          <a:p>
            <a:r>
              <a:rPr lang="en-US" sz="1600"/>
              <a:t>Listening Projects: </a:t>
            </a:r>
            <a:r>
              <a:rPr lang="en-US"/>
              <a:t>These projects conduct in-depth needs assessments that pursue a landscape analysis of organizations and communities working in specific areas, identify key groups for the program to engage, can include interviews / a listening tour, and synthesizing findings and next steps for the program. Ex. Two listening projects were conducted in sprig 2022 to explore opportunities relating to EJ in the disasters and health &amp; air quality thematic areas.</a:t>
            </a:r>
          </a:p>
          <a:p>
            <a:pPr marL="60325"/>
            <a:endParaRPr lang="en-US"/>
          </a:p>
          <a:p>
            <a:pPr marL="346075" indent="-285750">
              <a:buFont typeface="Arial" panose="020B0604020202020204" pitchFamily="34" charset="0"/>
              <a:buChar char="•"/>
            </a:pPr>
            <a:endParaRPr lang="en-US"/>
          </a:p>
          <a:p>
            <a:endParaRPr lang="en-US"/>
          </a:p>
          <a:p>
            <a:endParaRPr lang="en-US"/>
          </a:p>
        </p:txBody>
      </p:sp>
      <p:sp>
        <p:nvSpPr>
          <p:cNvPr id="4" name="Slide Number Placeholder 3"/>
          <p:cNvSpPr>
            <a:spLocks noGrp="1"/>
          </p:cNvSpPr>
          <p:nvPr>
            <p:ph type="sldNum" sz="quarter" idx="5"/>
          </p:nvPr>
        </p:nvSpPr>
        <p:spPr/>
        <p:txBody>
          <a:bodyPr/>
          <a:lstStyle/>
          <a:p>
            <a:fld id="{9D8CC44A-F6C6-4EE8-BA41-5D57D00742E9}" type="slidenum">
              <a:rPr lang="en-US" smtClean="0"/>
              <a:t>2</a:t>
            </a:fld>
            <a:endParaRPr lang="en-US"/>
          </a:p>
        </p:txBody>
      </p:sp>
    </p:spTree>
    <p:extLst>
      <p:ext uri="{BB962C8B-B14F-4D97-AF65-F5344CB8AC3E}">
        <p14:creationId xmlns:p14="http://schemas.microsoft.com/office/powerpoint/2010/main" val="8211893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8CC44A-F6C6-4EE8-BA41-5D57D00742E9}" type="slidenum">
              <a:rPr lang="en-US" smtClean="0"/>
              <a:t>11</a:t>
            </a:fld>
            <a:endParaRPr lang="en-US"/>
          </a:p>
        </p:txBody>
      </p:sp>
    </p:spTree>
    <p:extLst>
      <p:ext uri="{BB962C8B-B14F-4D97-AF65-F5344CB8AC3E}">
        <p14:creationId xmlns:p14="http://schemas.microsoft.com/office/powerpoint/2010/main" val="5738631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A2E474-FFC3-43AF-8789-7528DE293A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29938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8CC44A-F6C6-4EE8-BA41-5D57D00742E9}" type="slidenum">
              <a:rPr lang="en-US" smtClean="0"/>
              <a:t>13</a:t>
            </a:fld>
            <a:endParaRPr lang="en-US"/>
          </a:p>
        </p:txBody>
      </p:sp>
    </p:spTree>
    <p:extLst>
      <p:ext uri="{BB962C8B-B14F-4D97-AF65-F5344CB8AC3E}">
        <p14:creationId xmlns:p14="http://schemas.microsoft.com/office/powerpoint/2010/main" val="17522507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8CC44A-F6C6-4EE8-BA41-5D57D00742E9}" type="slidenum">
              <a:rPr lang="en-US" smtClean="0"/>
              <a:t>14</a:t>
            </a:fld>
            <a:endParaRPr lang="en-US"/>
          </a:p>
        </p:txBody>
      </p:sp>
    </p:spTree>
    <p:extLst>
      <p:ext uri="{BB962C8B-B14F-4D97-AF65-F5344CB8AC3E}">
        <p14:creationId xmlns:p14="http://schemas.microsoft.com/office/powerpoint/2010/main" val="7985402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8CC44A-F6C6-4EE8-BA41-5D57D00742E9}" type="slidenum">
              <a:rPr lang="en-US" smtClean="0"/>
              <a:t>15</a:t>
            </a:fld>
            <a:endParaRPr lang="en-US"/>
          </a:p>
        </p:txBody>
      </p:sp>
    </p:spTree>
    <p:extLst>
      <p:ext uri="{BB962C8B-B14F-4D97-AF65-F5344CB8AC3E}">
        <p14:creationId xmlns:p14="http://schemas.microsoft.com/office/powerpoint/2010/main" val="31800909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8CC44A-F6C6-4EE8-BA41-5D57D00742E9}" type="slidenum">
              <a:rPr lang="en-US" smtClean="0"/>
              <a:t>16</a:t>
            </a:fld>
            <a:endParaRPr lang="en-US"/>
          </a:p>
        </p:txBody>
      </p:sp>
    </p:spTree>
    <p:extLst>
      <p:ext uri="{BB962C8B-B14F-4D97-AF65-F5344CB8AC3E}">
        <p14:creationId xmlns:p14="http://schemas.microsoft.com/office/powerpoint/2010/main" val="27456612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8CC44A-F6C6-4EE8-BA41-5D57D00742E9}" type="slidenum">
              <a:rPr lang="en-US" smtClean="0"/>
              <a:t>17</a:t>
            </a:fld>
            <a:endParaRPr lang="en-US"/>
          </a:p>
        </p:txBody>
      </p:sp>
    </p:spTree>
    <p:extLst>
      <p:ext uri="{BB962C8B-B14F-4D97-AF65-F5344CB8AC3E}">
        <p14:creationId xmlns:p14="http://schemas.microsoft.com/office/powerpoint/2010/main" val="30201137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8CC44A-F6C6-4EE8-BA41-5D57D00742E9}" type="slidenum">
              <a:rPr lang="en-US" smtClean="0"/>
              <a:t>18</a:t>
            </a:fld>
            <a:endParaRPr lang="en-US"/>
          </a:p>
        </p:txBody>
      </p:sp>
    </p:spTree>
    <p:extLst>
      <p:ext uri="{BB962C8B-B14F-4D97-AF65-F5344CB8AC3E}">
        <p14:creationId xmlns:p14="http://schemas.microsoft.com/office/powerpoint/2010/main" val="16186978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8CC44A-F6C6-4EE8-BA41-5D57D00742E9}" type="slidenum">
              <a:rPr lang="en-US" smtClean="0"/>
              <a:t>19</a:t>
            </a:fld>
            <a:endParaRPr lang="en-US"/>
          </a:p>
        </p:txBody>
      </p:sp>
    </p:spTree>
    <p:extLst>
      <p:ext uri="{BB962C8B-B14F-4D97-AF65-F5344CB8AC3E}">
        <p14:creationId xmlns:p14="http://schemas.microsoft.com/office/powerpoint/2010/main" val="10054149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8CC44A-F6C6-4EE8-BA41-5D57D00742E9}" type="slidenum">
              <a:rPr lang="en-US" smtClean="0"/>
              <a:t>20</a:t>
            </a:fld>
            <a:endParaRPr lang="en-US"/>
          </a:p>
        </p:txBody>
      </p:sp>
    </p:spTree>
    <p:extLst>
      <p:ext uri="{BB962C8B-B14F-4D97-AF65-F5344CB8AC3E}">
        <p14:creationId xmlns:p14="http://schemas.microsoft.com/office/powerpoint/2010/main" val="17506131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8CC44A-F6C6-4EE8-BA41-5D57D00742E9}" type="slidenum">
              <a:rPr lang="en-US" smtClean="0"/>
              <a:t>3</a:t>
            </a:fld>
            <a:endParaRPr lang="en-US"/>
          </a:p>
        </p:txBody>
      </p:sp>
    </p:spTree>
    <p:extLst>
      <p:ext uri="{BB962C8B-B14F-4D97-AF65-F5344CB8AC3E}">
        <p14:creationId xmlns:p14="http://schemas.microsoft.com/office/powerpoint/2010/main" val="1271650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a:t>50+</a:t>
            </a:r>
          </a:p>
          <a:p>
            <a:pPr marL="228600" indent="-228600">
              <a:buAutoNum type="arabicPeriod"/>
            </a:pPr>
            <a:r>
              <a:rPr lang="en-US"/>
              <a:t>A decision </a:t>
            </a:r>
            <a:r>
              <a:rPr lang="en-US">
                <a:sym typeface="Wingdings" panose="05000000000000000000" pitchFamily="2" charset="2"/>
              </a:rPr>
              <a:t></a:t>
            </a:r>
          </a:p>
          <a:p>
            <a:pPr marL="228600" indent="-228600">
              <a:buAutoNum type="arabicPeriod"/>
            </a:pPr>
            <a:r>
              <a:rPr lang="en-US">
                <a:sym typeface="Wingdings" panose="05000000000000000000" pitchFamily="2" charset="2"/>
              </a:rPr>
              <a:t>No</a:t>
            </a:r>
          </a:p>
          <a:p>
            <a:pPr marL="228600" indent="-228600">
              <a:buAutoNum type="arabicPeriod"/>
            </a:pPr>
            <a:r>
              <a:rPr lang="en-US" sz="1200"/>
              <a:t>International and Interagency Relations (OIIR)</a:t>
            </a:r>
          </a:p>
          <a:p>
            <a:pPr marL="228600" indent="-228600">
              <a:buAutoNum type="arabicPeriod"/>
            </a:pPr>
            <a:r>
              <a:rPr lang="en-US" sz="1200">
                <a:sym typeface="Wingdings" panose="05000000000000000000" pitchFamily="2" charset="2"/>
              </a:rPr>
              <a:t>Yes!</a:t>
            </a:r>
            <a:endParaRPr lang="en-US">
              <a:sym typeface="Wingdings" panose="05000000000000000000" pitchFamily="2" charset="2"/>
            </a:endParaRPr>
          </a:p>
          <a:p>
            <a:pPr marL="228600" indent="-228600">
              <a:buAutoNum type="arabicPeriod"/>
            </a:pPr>
            <a:r>
              <a:rPr lang="en-US">
                <a:sym typeface="Wingdings" panose="05000000000000000000" pitchFamily="2" charset="2"/>
              </a:rPr>
              <a:t>2</a:t>
            </a:r>
          </a:p>
          <a:p>
            <a:pPr marL="228600" indent="-228600">
              <a:buAutoNum type="arabicPeriod"/>
            </a:pPr>
            <a:endParaRPr lang="en-US"/>
          </a:p>
        </p:txBody>
      </p:sp>
      <p:sp>
        <p:nvSpPr>
          <p:cNvPr id="4" name="Slide Number Placeholder 3"/>
          <p:cNvSpPr>
            <a:spLocks noGrp="1"/>
          </p:cNvSpPr>
          <p:nvPr>
            <p:ph type="sldNum" sz="quarter" idx="5"/>
          </p:nvPr>
        </p:nvSpPr>
        <p:spPr/>
        <p:txBody>
          <a:bodyPr/>
          <a:lstStyle/>
          <a:p>
            <a:fld id="{9D8CC44A-F6C6-4EE8-BA41-5D57D00742E9}" type="slidenum">
              <a:rPr lang="en-US" smtClean="0"/>
              <a:t>21</a:t>
            </a:fld>
            <a:endParaRPr lang="en-US"/>
          </a:p>
        </p:txBody>
      </p:sp>
    </p:spTree>
    <p:extLst>
      <p:ext uri="{BB962C8B-B14F-4D97-AF65-F5344CB8AC3E}">
        <p14:creationId xmlns:p14="http://schemas.microsoft.com/office/powerpoint/2010/main" val="42275512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8CC44A-F6C6-4EE8-BA41-5D57D00742E9}" type="slidenum">
              <a:rPr lang="en-US" smtClean="0"/>
              <a:t>4</a:t>
            </a:fld>
            <a:endParaRPr lang="en-US"/>
          </a:p>
        </p:txBody>
      </p:sp>
    </p:spTree>
    <p:extLst>
      <p:ext uri="{BB962C8B-B14F-4D97-AF65-F5344CB8AC3E}">
        <p14:creationId xmlns:p14="http://schemas.microsoft.com/office/powerpoint/2010/main" val="5981844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8CC44A-F6C6-4EE8-BA41-5D57D00742E9}" type="slidenum">
              <a:rPr lang="en-US" smtClean="0"/>
              <a:t>5</a:t>
            </a:fld>
            <a:endParaRPr lang="en-US"/>
          </a:p>
        </p:txBody>
      </p:sp>
    </p:spTree>
    <p:extLst>
      <p:ext uri="{BB962C8B-B14F-4D97-AF65-F5344CB8AC3E}">
        <p14:creationId xmlns:p14="http://schemas.microsoft.com/office/powerpoint/2010/main" val="4625940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8CC44A-F6C6-4EE8-BA41-5D57D00742E9}" type="slidenum">
              <a:rPr lang="en-US" smtClean="0"/>
              <a:t>6</a:t>
            </a:fld>
            <a:endParaRPr lang="en-US"/>
          </a:p>
        </p:txBody>
      </p:sp>
    </p:spTree>
    <p:extLst>
      <p:ext uri="{BB962C8B-B14F-4D97-AF65-F5344CB8AC3E}">
        <p14:creationId xmlns:p14="http://schemas.microsoft.com/office/powerpoint/2010/main" val="36968580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8CC44A-F6C6-4EE8-BA41-5D57D00742E9}" type="slidenum">
              <a:rPr lang="en-US" smtClean="0"/>
              <a:t>7</a:t>
            </a:fld>
            <a:endParaRPr lang="en-US"/>
          </a:p>
        </p:txBody>
      </p:sp>
    </p:spTree>
    <p:extLst>
      <p:ext uri="{BB962C8B-B14F-4D97-AF65-F5344CB8AC3E}">
        <p14:creationId xmlns:p14="http://schemas.microsoft.com/office/powerpoint/2010/main" val="33703324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8CC44A-F6C6-4EE8-BA41-5D57D00742E9}" type="slidenum">
              <a:rPr lang="en-US" smtClean="0"/>
              <a:t>8</a:t>
            </a:fld>
            <a:endParaRPr lang="en-US"/>
          </a:p>
        </p:txBody>
      </p:sp>
    </p:spTree>
    <p:extLst>
      <p:ext uri="{BB962C8B-B14F-4D97-AF65-F5344CB8AC3E}">
        <p14:creationId xmlns:p14="http://schemas.microsoft.com/office/powerpoint/2010/main" val="7133074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8CC44A-F6C6-4EE8-BA41-5D57D00742E9}" type="slidenum">
              <a:rPr lang="en-US" smtClean="0"/>
              <a:t>9</a:t>
            </a:fld>
            <a:endParaRPr lang="en-US"/>
          </a:p>
        </p:txBody>
      </p:sp>
    </p:spTree>
    <p:extLst>
      <p:ext uri="{BB962C8B-B14F-4D97-AF65-F5344CB8AC3E}">
        <p14:creationId xmlns:p14="http://schemas.microsoft.com/office/powerpoint/2010/main" val="27068041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8CC44A-F6C6-4EE8-BA41-5D57D00742E9}" type="slidenum">
              <a:rPr lang="en-US" smtClean="0"/>
              <a:t>10</a:t>
            </a:fld>
            <a:endParaRPr lang="en-US"/>
          </a:p>
        </p:txBody>
      </p:sp>
    </p:spTree>
    <p:extLst>
      <p:ext uri="{BB962C8B-B14F-4D97-AF65-F5344CB8AC3E}">
        <p14:creationId xmlns:p14="http://schemas.microsoft.com/office/powerpoint/2010/main" val="21208730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25" name="Picture Placeholder 35">
            <a:extLst>
              <a:ext uri="{FF2B5EF4-FFF2-40B4-BE49-F238E27FC236}">
                <a16:creationId xmlns:a16="http://schemas.microsoft.com/office/drawing/2014/main" id="{BE0208B1-265D-3F4E-B18E-33538948FDB6}"/>
              </a:ext>
            </a:extLst>
          </p:cNvPr>
          <p:cNvSpPr>
            <a:spLocks noGrp="1"/>
          </p:cNvSpPr>
          <p:nvPr>
            <p:ph type="pic" sz="quarter" idx="14"/>
          </p:nvPr>
        </p:nvSpPr>
        <p:spPr>
          <a:xfrm>
            <a:off x="6276975" y="0"/>
            <a:ext cx="5915025" cy="6870700"/>
          </a:xfrm>
        </p:spPr>
        <p:txBody>
          <a:bodyPr/>
          <a:lstStyle/>
          <a:p>
            <a:endParaRPr lang="en-US"/>
          </a:p>
        </p:txBody>
      </p:sp>
      <p:sp>
        <p:nvSpPr>
          <p:cNvPr id="26" name="Picture Placeholder 37">
            <a:extLst>
              <a:ext uri="{FF2B5EF4-FFF2-40B4-BE49-F238E27FC236}">
                <a16:creationId xmlns:a16="http://schemas.microsoft.com/office/drawing/2014/main" id="{FD9A1EF5-E5D1-4646-9575-4E97313BF9FF}"/>
              </a:ext>
            </a:extLst>
          </p:cNvPr>
          <p:cNvSpPr>
            <a:spLocks noGrp="1"/>
          </p:cNvSpPr>
          <p:nvPr>
            <p:ph type="pic" sz="quarter" idx="15"/>
          </p:nvPr>
        </p:nvSpPr>
        <p:spPr>
          <a:xfrm>
            <a:off x="6276975" y="3005138"/>
            <a:ext cx="1916113" cy="1916112"/>
          </a:xfrm>
        </p:spPr>
        <p:txBody>
          <a:bodyPr/>
          <a:lstStyle/>
          <a:p>
            <a:endParaRPr lang="en-US"/>
          </a:p>
        </p:txBody>
      </p:sp>
      <p:pic>
        <p:nvPicPr>
          <p:cNvPr id="8" name="Picture 7" descr="A picture containing man, black, photo, player&#10;&#10;Description automatically generated">
            <a:extLst>
              <a:ext uri="{FF2B5EF4-FFF2-40B4-BE49-F238E27FC236}">
                <a16:creationId xmlns:a16="http://schemas.microsoft.com/office/drawing/2014/main" id="{EB6A4905-E47A-6E44-BC98-5044A29301C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6218" y="-184222"/>
            <a:ext cx="6625078" cy="4147127"/>
          </a:xfrm>
          <a:prstGeom prst="rect">
            <a:avLst/>
          </a:prstGeom>
        </p:spPr>
      </p:pic>
      <p:sp>
        <p:nvSpPr>
          <p:cNvPr id="24" name="Picture Placeholder 33">
            <a:extLst>
              <a:ext uri="{FF2B5EF4-FFF2-40B4-BE49-F238E27FC236}">
                <a16:creationId xmlns:a16="http://schemas.microsoft.com/office/drawing/2014/main" id="{5C3C042C-6AE2-C14A-B902-D2F6A5AB0CF0}"/>
              </a:ext>
            </a:extLst>
          </p:cNvPr>
          <p:cNvSpPr>
            <a:spLocks noGrp="1"/>
          </p:cNvSpPr>
          <p:nvPr>
            <p:ph type="pic" sz="quarter" idx="13"/>
          </p:nvPr>
        </p:nvSpPr>
        <p:spPr>
          <a:xfrm>
            <a:off x="3271838" y="0"/>
            <a:ext cx="3005137" cy="3005138"/>
          </a:xfrm>
        </p:spPr>
        <p:txBody>
          <a:bodyPr/>
          <a:lstStyle/>
          <a:p>
            <a:endParaRPr lang="en-US"/>
          </a:p>
        </p:txBody>
      </p:sp>
      <p:sp>
        <p:nvSpPr>
          <p:cNvPr id="12" name="Text Placeholder 11">
            <a:extLst>
              <a:ext uri="{FF2B5EF4-FFF2-40B4-BE49-F238E27FC236}">
                <a16:creationId xmlns:a16="http://schemas.microsoft.com/office/drawing/2014/main" id="{5D9C3BB4-0211-4C4B-B527-8E4D6EF1F9B4}"/>
              </a:ext>
            </a:extLst>
          </p:cNvPr>
          <p:cNvSpPr>
            <a:spLocks noGrp="1"/>
          </p:cNvSpPr>
          <p:nvPr>
            <p:ph type="body" sz="quarter" idx="11"/>
          </p:nvPr>
        </p:nvSpPr>
        <p:spPr>
          <a:xfrm>
            <a:off x="577607" y="4235187"/>
            <a:ext cx="5337703" cy="1372283"/>
          </a:xfrm>
        </p:spPr>
        <p:txBody>
          <a:bodyPr>
            <a:normAutofit/>
          </a:bodyPr>
          <a:lstStyle>
            <a:lvl1pPr marL="0" indent="0">
              <a:buNone/>
              <a:defRPr sz="4400" b="1">
                <a:solidFill>
                  <a:srgbClr val="244D60"/>
                </a:solidFill>
              </a:defRPr>
            </a:lvl1pPr>
          </a:lstStyle>
          <a:p>
            <a:pPr lvl="0"/>
            <a:endParaRPr lang="en-US"/>
          </a:p>
        </p:txBody>
      </p:sp>
    </p:spTree>
    <p:extLst>
      <p:ext uri="{BB962C8B-B14F-4D97-AF65-F5344CB8AC3E}">
        <p14:creationId xmlns:p14="http://schemas.microsoft.com/office/powerpoint/2010/main" val="1679163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Gre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A75B708-B6E6-D84F-B80D-64C2EBC50B01}"/>
              </a:ext>
            </a:extLst>
          </p:cNvPr>
          <p:cNvSpPr/>
          <p:nvPr userDrawn="1"/>
        </p:nvSpPr>
        <p:spPr>
          <a:xfrm>
            <a:off x="0" y="0"/>
            <a:ext cx="9029700" cy="6858000"/>
          </a:xfrm>
          <a:prstGeom prst="rect">
            <a:avLst/>
          </a:prstGeom>
          <a:solidFill>
            <a:srgbClr val="53585D"/>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man, black, photo, player&#10;&#10;Description automatically generated">
            <a:extLst>
              <a:ext uri="{FF2B5EF4-FFF2-40B4-BE49-F238E27FC236}">
                <a16:creationId xmlns:a16="http://schemas.microsoft.com/office/drawing/2014/main" id="{66C45073-E5F9-FD49-834C-5AB98672CB4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413000" y="0"/>
            <a:ext cx="9779000" cy="6121400"/>
          </a:xfrm>
          <a:prstGeom prst="rect">
            <a:avLst/>
          </a:prstGeom>
        </p:spPr>
      </p:pic>
      <p:pic>
        <p:nvPicPr>
          <p:cNvPr id="16" name="Picture 15">
            <a:extLst>
              <a:ext uri="{FF2B5EF4-FFF2-40B4-BE49-F238E27FC236}">
                <a16:creationId xmlns:a16="http://schemas.microsoft.com/office/drawing/2014/main" id="{15655B2F-D905-674A-864A-05066740707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66142" y="5993792"/>
            <a:ext cx="2138508" cy="556958"/>
          </a:xfrm>
          <a:prstGeom prst="rect">
            <a:avLst/>
          </a:prstGeom>
        </p:spPr>
      </p:pic>
      <p:sp>
        <p:nvSpPr>
          <p:cNvPr id="17" name="Text Placeholder 11">
            <a:extLst>
              <a:ext uri="{FF2B5EF4-FFF2-40B4-BE49-F238E27FC236}">
                <a16:creationId xmlns:a16="http://schemas.microsoft.com/office/drawing/2014/main" id="{7F51F50F-2536-724B-8DB7-CB0E696E42FA}"/>
              </a:ext>
            </a:extLst>
          </p:cNvPr>
          <p:cNvSpPr>
            <a:spLocks noGrp="1"/>
          </p:cNvSpPr>
          <p:nvPr>
            <p:ph type="body" sz="quarter" idx="11"/>
          </p:nvPr>
        </p:nvSpPr>
        <p:spPr>
          <a:xfrm>
            <a:off x="577607" y="4145660"/>
            <a:ext cx="5337703" cy="1372283"/>
          </a:xfrm>
        </p:spPr>
        <p:txBody>
          <a:bodyPr>
            <a:normAutofit/>
          </a:bodyPr>
          <a:lstStyle>
            <a:lvl1pPr marL="0" indent="0">
              <a:buNone/>
              <a:defRPr sz="4400" b="1">
                <a:solidFill>
                  <a:schemeClr val="bg1"/>
                </a:solidFill>
              </a:defRPr>
            </a:lvl1pPr>
          </a:lstStyle>
          <a:p>
            <a:pPr lvl="0"/>
            <a:endParaRPr lang="en-US"/>
          </a:p>
        </p:txBody>
      </p:sp>
      <p:sp>
        <p:nvSpPr>
          <p:cNvPr id="18" name="Text Placeholder 13">
            <a:extLst>
              <a:ext uri="{FF2B5EF4-FFF2-40B4-BE49-F238E27FC236}">
                <a16:creationId xmlns:a16="http://schemas.microsoft.com/office/drawing/2014/main" id="{0E5C2E71-44AF-094E-B24B-6F88BE3C4BB4}"/>
              </a:ext>
            </a:extLst>
          </p:cNvPr>
          <p:cNvSpPr>
            <a:spLocks noGrp="1"/>
          </p:cNvSpPr>
          <p:nvPr>
            <p:ph type="body" sz="quarter" idx="12"/>
          </p:nvPr>
        </p:nvSpPr>
        <p:spPr>
          <a:xfrm>
            <a:off x="577607" y="5517944"/>
            <a:ext cx="5337703" cy="717550"/>
          </a:xfrm>
        </p:spPr>
        <p:txBody>
          <a:bodyPr/>
          <a:lstStyle>
            <a:lvl1pPr marL="0" indent="0">
              <a:buNone/>
              <a:defRPr>
                <a:solidFill>
                  <a:srgbClr val="5595AC"/>
                </a:solidFill>
              </a:defRPr>
            </a:lvl1pPr>
          </a:lstStyle>
          <a:p>
            <a:pPr lvl="0"/>
            <a:endParaRPr lang="en-US"/>
          </a:p>
        </p:txBody>
      </p:sp>
    </p:spTree>
    <p:extLst>
      <p:ext uri="{BB962C8B-B14F-4D97-AF65-F5344CB8AC3E}">
        <p14:creationId xmlns:p14="http://schemas.microsoft.com/office/powerpoint/2010/main" val="1435954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ighlight and Conten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038EEC9-4E56-AD43-9ABD-0EF7C06118A3}"/>
              </a:ext>
            </a:extLst>
          </p:cNvPr>
          <p:cNvSpPr>
            <a:spLocks noGrp="1"/>
          </p:cNvSpPr>
          <p:nvPr>
            <p:ph type="sldNum" sz="quarter" idx="10"/>
          </p:nvPr>
        </p:nvSpPr>
        <p:spPr/>
        <p:txBody>
          <a:bodyPr/>
          <a:lstStyle/>
          <a:p>
            <a:fld id="{170862A5-B9BF-49AD-B48A-0A94CACC0B01}" type="slidenum">
              <a:rPr lang="en-US" smtClean="0"/>
              <a:t>‹#›</a:t>
            </a:fld>
            <a:endParaRPr lang="en-US"/>
          </a:p>
        </p:txBody>
      </p:sp>
      <p:sp>
        <p:nvSpPr>
          <p:cNvPr id="7" name="Title Placeholder 1">
            <a:extLst>
              <a:ext uri="{FF2B5EF4-FFF2-40B4-BE49-F238E27FC236}">
                <a16:creationId xmlns:a16="http://schemas.microsoft.com/office/drawing/2014/main" id="{A864187F-0EF2-F04A-B5CB-FB635B8737A6}"/>
              </a:ext>
            </a:extLst>
          </p:cNvPr>
          <p:cNvSpPr>
            <a:spLocks noGrp="1"/>
          </p:cNvSpPr>
          <p:nvPr>
            <p:ph type="title"/>
          </p:nvPr>
        </p:nvSpPr>
        <p:spPr>
          <a:xfrm>
            <a:off x="838200" y="365125"/>
            <a:ext cx="10515600" cy="570057"/>
          </a:xfrm>
          <a:prstGeom prst="rect">
            <a:avLst/>
          </a:prstGeom>
        </p:spPr>
        <p:txBody>
          <a:bodyPr vert="horz" lIns="91440" tIns="45720" rIns="91440" bIns="45720" rtlCol="0" anchor="ctr">
            <a:normAutofit/>
          </a:bodyPr>
          <a:lstStyle>
            <a:lvl1pPr>
              <a:defRPr spc="200" baseline="0"/>
            </a:lvl1pPr>
          </a:lstStyle>
          <a:p>
            <a:endParaRPr lang="en-US"/>
          </a:p>
        </p:txBody>
      </p:sp>
      <p:sp>
        <p:nvSpPr>
          <p:cNvPr id="8" name="Text Placeholder 2">
            <a:extLst>
              <a:ext uri="{FF2B5EF4-FFF2-40B4-BE49-F238E27FC236}">
                <a16:creationId xmlns:a16="http://schemas.microsoft.com/office/drawing/2014/main" id="{442F5FE6-3095-084A-83B6-986F6A3E47D6}"/>
              </a:ext>
            </a:extLst>
          </p:cNvPr>
          <p:cNvSpPr>
            <a:spLocks noGrp="1"/>
          </p:cNvSpPr>
          <p:nvPr>
            <p:ph idx="1" hasCustomPrompt="1"/>
          </p:nvPr>
        </p:nvSpPr>
        <p:spPr>
          <a:xfrm>
            <a:off x="824846" y="1147023"/>
            <a:ext cx="4346378" cy="4726651"/>
          </a:xfrm>
          <a:prstGeom prst="rect">
            <a:avLst/>
          </a:prstGeom>
        </p:spPr>
        <p:txBody>
          <a:bodyPr vert="horz" lIns="91440" tIns="45720" rIns="91440" bIns="45720" rtlCol="0">
            <a:normAutofit/>
          </a:bodyPr>
          <a:lstStyle>
            <a:lvl1pPr marL="0" indent="0">
              <a:lnSpc>
                <a:spcPct val="100000"/>
              </a:lnSpc>
              <a:buNone/>
              <a:defRPr/>
            </a:lvl1pPr>
            <a:lvl2pPr marL="457200" indent="0">
              <a:buNone/>
              <a:defRPr/>
            </a:lvl2pPr>
          </a:lstStyle>
          <a:p>
            <a:pPr lvl="0"/>
            <a:r>
              <a:rPr lang="en-US"/>
              <a:t>Click to edit Master text styles</a:t>
            </a:r>
          </a:p>
        </p:txBody>
      </p:sp>
      <p:sp>
        <p:nvSpPr>
          <p:cNvPr id="9" name="Text Placeholder 2">
            <a:extLst>
              <a:ext uri="{FF2B5EF4-FFF2-40B4-BE49-F238E27FC236}">
                <a16:creationId xmlns:a16="http://schemas.microsoft.com/office/drawing/2014/main" id="{122C73DE-2B98-1E43-9745-F92A04E47B3F}"/>
              </a:ext>
            </a:extLst>
          </p:cNvPr>
          <p:cNvSpPr>
            <a:spLocks noGrp="1"/>
          </p:cNvSpPr>
          <p:nvPr>
            <p:ph idx="11" hasCustomPrompt="1"/>
          </p:nvPr>
        </p:nvSpPr>
        <p:spPr>
          <a:xfrm>
            <a:off x="5728136" y="1147023"/>
            <a:ext cx="5625663" cy="4726650"/>
          </a:xfrm>
          <a:prstGeom prst="rect">
            <a:avLst/>
          </a:prstGeom>
        </p:spPr>
        <p:txBody>
          <a:bodyPr vert="horz" lIns="91440" tIns="45720" rIns="91440" bIns="45720" rtlCol="0">
            <a:normAutofit/>
          </a:bodyPr>
          <a:lstStyle>
            <a:lvl1pPr marL="0" indent="0">
              <a:lnSpc>
                <a:spcPct val="120000"/>
              </a:lnSpc>
              <a:buFont typeface="Arial" panose="020B0604020202020204" pitchFamily="34" charset="0"/>
              <a:buNone/>
              <a:defRPr sz="1600">
                <a:solidFill>
                  <a:srgbClr val="6A7278"/>
                </a:solidFill>
              </a:defRPr>
            </a:lvl1pPr>
            <a:lvl2pPr>
              <a:defRPr sz="1800">
                <a:solidFill>
                  <a:srgbClr val="6A7278"/>
                </a:solidFill>
              </a:defRPr>
            </a:lvl2pPr>
            <a:lvl3pPr>
              <a:defRPr sz="1800">
                <a:solidFill>
                  <a:srgbClr val="6A7278"/>
                </a:solidFill>
              </a:defRPr>
            </a:lvl3pPr>
            <a:lvl4pPr>
              <a:defRPr sz="1800">
                <a:solidFill>
                  <a:srgbClr val="6A7278"/>
                </a:solidFill>
              </a:defRPr>
            </a:lvl4pPr>
            <a:lvl5pPr>
              <a:defRPr sz="1800">
                <a:solidFill>
                  <a:srgbClr val="6A7278"/>
                </a:solidFill>
              </a:defRPr>
            </a:lvl5pPr>
          </a:lstStyle>
          <a:p>
            <a:pPr lvl="0"/>
            <a:r>
              <a:rPr lang="en-US"/>
              <a:t>Click to edit Master text styles</a:t>
            </a:r>
          </a:p>
          <a:p>
            <a:pPr lvl="0"/>
            <a:endParaRPr lang="en-US"/>
          </a:p>
        </p:txBody>
      </p:sp>
    </p:spTree>
    <p:extLst>
      <p:ext uri="{BB962C8B-B14F-4D97-AF65-F5344CB8AC3E}">
        <p14:creationId xmlns:p14="http://schemas.microsoft.com/office/powerpoint/2010/main" val="800665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and Photo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782256-558B-D947-AACE-DEF18FE727EA}"/>
              </a:ext>
            </a:extLst>
          </p:cNvPr>
          <p:cNvSpPr>
            <a:spLocks noGrp="1"/>
          </p:cNvSpPr>
          <p:nvPr>
            <p:ph type="sldNum" sz="quarter" idx="10"/>
          </p:nvPr>
        </p:nvSpPr>
        <p:spPr/>
        <p:txBody>
          <a:bodyPr/>
          <a:lstStyle/>
          <a:p>
            <a:fld id="{170862A5-B9BF-49AD-B48A-0A94CACC0B01}" type="slidenum">
              <a:rPr lang="en-US" smtClean="0"/>
              <a:pPr/>
              <a:t>‹#›</a:t>
            </a:fld>
            <a:endParaRPr lang="en-US"/>
          </a:p>
        </p:txBody>
      </p:sp>
      <p:sp>
        <p:nvSpPr>
          <p:cNvPr id="14" name="Title Placeholder 1">
            <a:extLst>
              <a:ext uri="{FF2B5EF4-FFF2-40B4-BE49-F238E27FC236}">
                <a16:creationId xmlns:a16="http://schemas.microsoft.com/office/drawing/2014/main" id="{10539CC7-9E28-BF49-94BA-958B534D5413}"/>
              </a:ext>
            </a:extLst>
          </p:cNvPr>
          <p:cNvSpPr>
            <a:spLocks noGrp="1"/>
          </p:cNvSpPr>
          <p:nvPr>
            <p:ph type="title"/>
          </p:nvPr>
        </p:nvSpPr>
        <p:spPr>
          <a:xfrm>
            <a:off x="838200" y="365125"/>
            <a:ext cx="5741275" cy="570057"/>
          </a:xfrm>
          <a:prstGeom prst="rect">
            <a:avLst/>
          </a:prstGeom>
        </p:spPr>
        <p:txBody>
          <a:bodyPr vert="horz" lIns="91440" tIns="45720" rIns="91440" bIns="45720" rtlCol="0" anchor="ctr">
            <a:normAutofit/>
          </a:bodyPr>
          <a:lstStyle>
            <a:lvl1pPr>
              <a:defRPr spc="200" baseline="0"/>
            </a:lvl1pPr>
          </a:lstStyle>
          <a:p>
            <a:endParaRPr lang="en-US"/>
          </a:p>
        </p:txBody>
      </p:sp>
      <p:sp>
        <p:nvSpPr>
          <p:cNvPr id="15" name="Text Placeholder 4">
            <a:extLst>
              <a:ext uri="{FF2B5EF4-FFF2-40B4-BE49-F238E27FC236}">
                <a16:creationId xmlns:a16="http://schemas.microsoft.com/office/drawing/2014/main" id="{144644FA-7648-0A43-A345-7A5EA5DA2C3C}"/>
              </a:ext>
            </a:extLst>
          </p:cNvPr>
          <p:cNvSpPr>
            <a:spLocks noGrp="1"/>
          </p:cNvSpPr>
          <p:nvPr>
            <p:ph type="body" sz="quarter" idx="13"/>
          </p:nvPr>
        </p:nvSpPr>
        <p:spPr>
          <a:xfrm>
            <a:off x="838200" y="1057522"/>
            <a:ext cx="5741275" cy="1733179"/>
          </a:xfrm>
        </p:spPr>
        <p:txBody>
          <a:bodyPr>
            <a:normAutofit/>
          </a:bodyPr>
          <a:lstStyle>
            <a:lvl1pPr marL="0" indent="0">
              <a:lnSpc>
                <a:spcPct val="100000"/>
              </a:lnSpc>
              <a:buNone/>
              <a:defRPr sz="2000">
                <a:solidFill>
                  <a:srgbClr val="5595AC"/>
                </a:solidFill>
              </a:defRPr>
            </a:lvl1pPr>
            <a:lvl2pPr>
              <a:lnSpc>
                <a:spcPct val="100000"/>
              </a:lnSpc>
              <a:defRPr sz="1600">
                <a:solidFill>
                  <a:srgbClr val="6A7278"/>
                </a:solidFill>
              </a:defRPr>
            </a:lvl2pPr>
            <a:lvl3pPr>
              <a:lnSpc>
                <a:spcPct val="100000"/>
              </a:lnSpc>
              <a:defRPr sz="1600">
                <a:solidFill>
                  <a:srgbClr val="6A7278"/>
                </a:solidFill>
              </a:defRPr>
            </a:lvl3pPr>
            <a:lvl4pPr>
              <a:lnSpc>
                <a:spcPct val="100000"/>
              </a:lnSpc>
              <a:defRPr sz="1600">
                <a:solidFill>
                  <a:srgbClr val="6A7278"/>
                </a:solidFill>
              </a:defRPr>
            </a:lvl4pPr>
            <a:lvl5pPr>
              <a:lnSpc>
                <a:spcPct val="100000"/>
              </a:lnSpc>
              <a:defRPr sz="1600">
                <a:solidFill>
                  <a:srgbClr val="6A7278"/>
                </a:solidFill>
              </a:defRPr>
            </a:lvl5pPr>
          </a:lstStyle>
          <a:p>
            <a:pPr lvl="0"/>
            <a:r>
              <a:rPr lang="en-US"/>
              <a:t>Click to edit Master text styles</a:t>
            </a:r>
          </a:p>
        </p:txBody>
      </p:sp>
      <p:sp>
        <p:nvSpPr>
          <p:cNvPr id="16" name="Text Placeholder 4">
            <a:extLst>
              <a:ext uri="{FF2B5EF4-FFF2-40B4-BE49-F238E27FC236}">
                <a16:creationId xmlns:a16="http://schemas.microsoft.com/office/drawing/2014/main" id="{3FB4D0CD-B341-D548-9B4D-961A92CD42C0}"/>
              </a:ext>
            </a:extLst>
          </p:cNvPr>
          <p:cNvSpPr>
            <a:spLocks noGrp="1"/>
          </p:cNvSpPr>
          <p:nvPr>
            <p:ph type="body" sz="quarter" idx="16"/>
          </p:nvPr>
        </p:nvSpPr>
        <p:spPr>
          <a:xfrm>
            <a:off x="838200" y="2913042"/>
            <a:ext cx="5741275" cy="3072124"/>
          </a:xfrm>
        </p:spPr>
        <p:txBody>
          <a:bodyPr>
            <a:normAutofit/>
          </a:bodyPr>
          <a:lstStyle>
            <a:lvl1pPr>
              <a:lnSpc>
                <a:spcPct val="100000"/>
              </a:lnSpc>
              <a:defRPr sz="1600">
                <a:solidFill>
                  <a:srgbClr val="6A7278"/>
                </a:solidFill>
              </a:defRPr>
            </a:lvl1pPr>
            <a:lvl2pPr>
              <a:lnSpc>
                <a:spcPct val="100000"/>
              </a:lnSpc>
              <a:defRPr sz="1600">
                <a:solidFill>
                  <a:srgbClr val="6A7278"/>
                </a:solidFill>
              </a:defRPr>
            </a:lvl2pPr>
            <a:lvl3pPr>
              <a:lnSpc>
                <a:spcPct val="100000"/>
              </a:lnSpc>
              <a:defRPr sz="1600">
                <a:solidFill>
                  <a:srgbClr val="6A7278"/>
                </a:solidFill>
              </a:defRPr>
            </a:lvl3pPr>
            <a:lvl4pPr>
              <a:lnSpc>
                <a:spcPct val="100000"/>
              </a:lnSpc>
              <a:defRPr sz="1600">
                <a:solidFill>
                  <a:srgbClr val="6A7278"/>
                </a:solidFill>
              </a:defRPr>
            </a:lvl4pPr>
            <a:lvl5pPr>
              <a:lnSpc>
                <a:spcPct val="100000"/>
              </a:lnSpc>
              <a:defRPr sz="1600">
                <a:solidFill>
                  <a:srgbClr val="6A727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a:extLst>
              <a:ext uri="{FF2B5EF4-FFF2-40B4-BE49-F238E27FC236}">
                <a16:creationId xmlns:a16="http://schemas.microsoft.com/office/drawing/2014/main" id="{FB8D763E-D6E0-774D-AF19-B140909726E4}"/>
              </a:ext>
            </a:extLst>
          </p:cNvPr>
          <p:cNvSpPr>
            <a:spLocks noGrp="1"/>
          </p:cNvSpPr>
          <p:nvPr>
            <p:ph type="pic" sz="quarter" idx="17"/>
          </p:nvPr>
        </p:nvSpPr>
        <p:spPr>
          <a:xfrm>
            <a:off x="7010400" y="1057522"/>
            <a:ext cx="4800600" cy="2371478"/>
          </a:xfrm>
        </p:spPr>
        <p:txBody>
          <a:bodyPr/>
          <a:lstStyle/>
          <a:p>
            <a:endParaRPr lang="en-US"/>
          </a:p>
        </p:txBody>
      </p:sp>
      <p:sp>
        <p:nvSpPr>
          <p:cNvPr id="17" name="Picture Placeholder 6">
            <a:extLst>
              <a:ext uri="{FF2B5EF4-FFF2-40B4-BE49-F238E27FC236}">
                <a16:creationId xmlns:a16="http://schemas.microsoft.com/office/drawing/2014/main" id="{40D73DB1-CCC9-CC44-99C6-DEA8015D8013}"/>
              </a:ext>
            </a:extLst>
          </p:cNvPr>
          <p:cNvSpPr>
            <a:spLocks noGrp="1"/>
          </p:cNvSpPr>
          <p:nvPr>
            <p:ph type="pic" sz="quarter" idx="18"/>
          </p:nvPr>
        </p:nvSpPr>
        <p:spPr>
          <a:xfrm>
            <a:off x="7010400" y="3613688"/>
            <a:ext cx="4800600" cy="2371478"/>
          </a:xfrm>
        </p:spPr>
        <p:txBody>
          <a:bodyPr/>
          <a:lstStyle/>
          <a:p>
            <a:endParaRPr lang="en-US"/>
          </a:p>
        </p:txBody>
      </p:sp>
    </p:spTree>
    <p:extLst>
      <p:ext uri="{BB962C8B-B14F-4D97-AF65-F5344CB8AC3E}">
        <p14:creationId xmlns:p14="http://schemas.microsoft.com/office/powerpoint/2010/main" val="2123606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arge Photo">
    <p:spTree>
      <p:nvGrpSpPr>
        <p:cNvPr id="1" name=""/>
        <p:cNvGrpSpPr/>
        <p:nvPr/>
      </p:nvGrpSpPr>
      <p:grpSpPr>
        <a:xfrm>
          <a:off x="0" y="0"/>
          <a:ext cx="0" cy="0"/>
          <a:chOff x="0" y="0"/>
          <a:chExt cx="0" cy="0"/>
        </a:xfrm>
      </p:grpSpPr>
      <p:sp>
        <p:nvSpPr>
          <p:cNvPr id="14" name="Title Placeholder 1">
            <a:extLst>
              <a:ext uri="{FF2B5EF4-FFF2-40B4-BE49-F238E27FC236}">
                <a16:creationId xmlns:a16="http://schemas.microsoft.com/office/drawing/2014/main" id="{10539CC7-9E28-BF49-94BA-958B534D5413}"/>
              </a:ext>
            </a:extLst>
          </p:cNvPr>
          <p:cNvSpPr>
            <a:spLocks noGrp="1"/>
          </p:cNvSpPr>
          <p:nvPr>
            <p:ph type="title"/>
          </p:nvPr>
        </p:nvSpPr>
        <p:spPr>
          <a:xfrm>
            <a:off x="838200" y="365125"/>
            <a:ext cx="5741275" cy="570057"/>
          </a:xfrm>
          <a:prstGeom prst="rect">
            <a:avLst/>
          </a:prstGeom>
        </p:spPr>
        <p:txBody>
          <a:bodyPr vert="horz" lIns="91440" tIns="45720" rIns="91440" bIns="45720" rtlCol="0" anchor="ctr">
            <a:normAutofit/>
          </a:bodyPr>
          <a:lstStyle>
            <a:lvl1pPr>
              <a:defRPr spc="200" baseline="0"/>
            </a:lvl1pPr>
          </a:lstStyle>
          <a:p>
            <a:endParaRPr lang="en-US"/>
          </a:p>
        </p:txBody>
      </p:sp>
      <p:sp>
        <p:nvSpPr>
          <p:cNvPr id="4" name="Picture Placeholder 3">
            <a:extLst>
              <a:ext uri="{FF2B5EF4-FFF2-40B4-BE49-F238E27FC236}">
                <a16:creationId xmlns:a16="http://schemas.microsoft.com/office/drawing/2014/main" id="{0E7DED79-22D7-D84F-90B3-9DFB203CEF1D}"/>
              </a:ext>
            </a:extLst>
          </p:cNvPr>
          <p:cNvSpPr>
            <a:spLocks noGrp="1"/>
          </p:cNvSpPr>
          <p:nvPr>
            <p:ph type="pic" sz="quarter" idx="11"/>
          </p:nvPr>
        </p:nvSpPr>
        <p:spPr>
          <a:xfrm>
            <a:off x="0" y="1181100"/>
            <a:ext cx="12192000" cy="5676900"/>
          </a:xfrm>
        </p:spPr>
        <p:txBody>
          <a:bodyPr/>
          <a:lstStyle/>
          <a:p>
            <a:endParaRPr lang="en-US"/>
          </a:p>
        </p:txBody>
      </p:sp>
      <p:sp>
        <p:nvSpPr>
          <p:cNvPr id="3" name="Slide Number Placeholder 2">
            <a:extLst>
              <a:ext uri="{FF2B5EF4-FFF2-40B4-BE49-F238E27FC236}">
                <a16:creationId xmlns:a16="http://schemas.microsoft.com/office/drawing/2014/main" id="{F1782256-558B-D947-AACE-DEF18FE727EA}"/>
              </a:ext>
            </a:extLst>
          </p:cNvPr>
          <p:cNvSpPr>
            <a:spLocks noGrp="1"/>
          </p:cNvSpPr>
          <p:nvPr>
            <p:ph type="sldNum" sz="quarter" idx="10"/>
          </p:nvPr>
        </p:nvSpPr>
        <p:spPr/>
        <p:txBody>
          <a:bodyPr/>
          <a:lstStyle/>
          <a:p>
            <a:fld id="{170862A5-B9BF-49AD-B48A-0A94CACC0B01}" type="slidenum">
              <a:rPr lang="en-US" smtClean="0"/>
              <a:pPr/>
              <a:t>‹#›</a:t>
            </a:fld>
            <a:endParaRPr lang="en-US"/>
          </a:p>
        </p:txBody>
      </p:sp>
    </p:spTree>
    <p:extLst>
      <p:ext uri="{BB962C8B-B14F-4D97-AF65-F5344CB8AC3E}">
        <p14:creationId xmlns:p14="http://schemas.microsoft.com/office/powerpoint/2010/main" val="1833009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and Blue">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15B4E5AE-096A-064B-870D-E50A40B4907D}"/>
              </a:ext>
            </a:extLst>
          </p:cNvPr>
          <p:cNvSpPr>
            <a:spLocks noGrp="1"/>
          </p:cNvSpPr>
          <p:nvPr>
            <p:ph type="title"/>
          </p:nvPr>
        </p:nvSpPr>
        <p:spPr>
          <a:xfrm>
            <a:off x="838200" y="365125"/>
            <a:ext cx="5741275" cy="570057"/>
          </a:xfrm>
          <a:prstGeom prst="rect">
            <a:avLst/>
          </a:prstGeom>
        </p:spPr>
        <p:txBody>
          <a:bodyPr vert="horz" lIns="91440" tIns="45720" rIns="91440" bIns="45720" rtlCol="0" anchor="ctr">
            <a:normAutofit/>
          </a:bodyPr>
          <a:lstStyle>
            <a:lvl1pPr>
              <a:defRPr spc="200" baseline="0"/>
            </a:lvl1pPr>
          </a:lstStyle>
          <a:p>
            <a:endParaRPr lang="en-US"/>
          </a:p>
        </p:txBody>
      </p:sp>
      <p:sp>
        <p:nvSpPr>
          <p:cNvPr id="3" name="Slide Number Placeholder 2">
            <a:extLst>
              <a:ext uri="{FF2B5EF4-FFF2-40B4-BE49-F238E27FC236}">
                <a16:creationId xmlns:a16="http://schemas.microsoft.com/office/drawing/2014/main" id="{F1782256-558B-D947-AACE-DEF18FE727EA}"/>
              </a:ext>
            </a:extLst>
          </p:cNvPr>
          <p:cNvSpPr>
            <a:spLocks noGrp="1"/>
          </p:cNvSpPr>
          <p:nvPr>
            <p:ph type="sldNum" sz="quarter" idx="10"/>
          </p:nvPr>
        </p:nvSpPr>
        <p:spPr/>
        <p:txBody>
          <a:bodyPr/>
          <a:lstStyle>
            <a:lvl1pPr>
              <a:defRPr>
                <a:solidFill>
                  <a:schemeClr val="bg1"/>
                </a:solidFill>
              </a:defRPr>
            </a:lvl1pPr>
          </a:lstStyle>
          <a:p>
            <a:fld id="{170862A5-B9BF-49AD-B48A-0A94CACC0B01}" type="slidenum">
              <a:rPr lang="en-US" smtClean="0"/>
              <a:pPr/>
              <a:t>‹#›</a:t>
            </a:fld>
            <a:endParaRPr lang="en-US"/>
          </a:p>
        </p:txBody>
      </p:sp>
      <p:sp>
        <p:nvSpPr>
          <p:cNvPr id="12" name="Text Placeholder 4">
            <a:extLst>
              <a:ext uri="{FF2B5EF4-FFF2-40B4-BE49-F238E27FC236}">
                <a16:creationId xmlns:a16="http://schemas.microsoft.com/office/drawing/2014/main" id="{191B24EB-CE46-A340-BA32-23749E8CCB9E}"/>
              </a:ext>
            </a:extLst>
          </p:cNvPr>
          <p:cNvSpPr>
            <a:spLocks noGrp="1"/>
          </p:cNvSpPr>
          <p:nvPr>
            <p:ph type="body" sz="quarter" idx="12"/>
          </p:nvPr>
        </p:nvSpPr>
        <p:spPr>
          <a:xfrm>
            <a:off x="838200" y="1057522"/>
            <a:ext cx="5741275" cy="4848426"/>
          </a:xfrm>
        </p:spPr>
        <p:txBody>
          <a:bodyPr>
            <a:normAutofit/>
          </a:bodyPr>
          <a:lstStyle>
            <a:lvl1pPr>
              <a:lnSpc>
                <a:spcPct val="100000"/>
              </a:lnSpc>
              <a:defRPr sz="1600">
                <a:solidFill>
                  <a:srgbClr val="6A7278"/>
                </a:solidFill>
              </a:defRPr>
            </a:lvl1pPr>
            <a:lvl2pPr>
              <a:lnSpc>
                <a:spcPct val="100000"/>
              </a:lnSpc>
              <a:defRPr sz="1600">
                <a:solidFill>
                  <a:srgbClr val="6A7278"/>
                </a:solidFill>
              </a:defRPr>
            </a:lvl2pPr>
            <a:lvl3pPr>
              <a:lnSpc>
                <a:spcPct val="100000"/>
              </a:lnSpc>
              <a:defRPr sz="1600">
                <a:solidFill>
                  <a:srgbClr val="6A7278"/>
                </a:solidFill>
              </a:defRPr>
            </a:lvl3pPr>
            <a:lvl4pPr>
              <a:lnSpc>
                <a:spcPct val="100000"/>
              </a:lnSpc>
              <a:defRPr sz="1600">
                <a:solidFill>
                  <a:srgbClr val="6A7278"/>
                </a:solidFill>
              </a:defRPr>
            </a:lvl4pPr>
            <a:lvl5pPr>
              <a:lnSpc>
                <a:spcPct val="100000"/>
              </a:lnSpc>
              <a:defRPr sz="1600">
                <a:solidFill>
                  <a:srgbClr val="6A727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7627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and Placehol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BAAF1D2-79BC-294B-BCF7-80E46F303888}"/>
              </a:ext>
            </a:extLst>
          </p:cNvPr>
          <p:cNvSpPr/>
          <p:nvPr userDrawn="1"/>
        </p:nvSpPr>
        <p:spPr>
          <a:xfrm>
            <a:off x="7010400" y="0"/>
            <a:ext cx="5181600" cy="6858000"/>
          </a:xfrm>
          <a:prstGeom prst="rect">
            <a:avLst/>
          </a:prstGeom>
          <a:solidFill>
            <a:srgbClr val="5595AC"/>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2">
            <a:extLst>
              <a:ext uri="{FF2B5EF4-FFF2-40B4-BE49-F238E27FC236}">
                <a16:creationId xmlns:a16="http://schemas.microsoft.com/office/drawing/2014/main" id="{91972B05-1D0F-F74E-BD9A-4731354560E6}"/>
              </a:ext>
            </a:extLst>
          </p:cNvPr>
          <p:cNvSpPr>
            <a:spLocks noGrp="1"/>
          </p:cNvSpPr>
          <p:nvPr>
            <p:ph idx="1" hasCustomPrompt="1"/>
          </p:nvPr>
        </p:nvSpPr>
        <p:spPr>
          <a:xfrm>
            <a:off x="7445408" y="935182"/>
            <a:ext cx="4123672" cy="4970766"/>
          </a:xfrm>
          <a:prstGeom prst="rect">
            <a:avLst/>
          </a:prstGeom>
        </p:spPr>
        <p:txBody>
          <a:bodyPr vert="horz" lIns="91440" tIns="45720" rIns="91440" bIns="45720" rtlCol="0">
            <a:normAutofit/>
          </a:bodyPr>
          <a:lstStyle>
            <a:lvl1pPr marL="0" indent="0">
              <a:lnSpc>
                <a:spcPct val="110000"/>
              </a:lnSpc>
              <a:buNone/>
              <a:defRPr sz="2400">
                <a:solidFill>
                  <a:schemeClr val="bg1"/>
                </a:solidFill>
                <a:latin typeface="Georgia" panose="02040502050405020303" pitchFamily="18" charset="0"/>
              </a:defRPr>
            </a:lvl1pPr>
            <a:lvl2pPr marL="457200" indent="0">
              <a:buNone/>
              <a:defRPr/>
            </a:lvl2pPr>
          </a:lstStyle>
          <a:p>
            <a:pPr lvl="0"/>
            <a:r>
              <a:rPr lang="en-US"/>
              <a:t>Click to edit Master text styles</a:t>
            </a:r>
          </a:p>
        </p:txBody>
      </p:sp>
      <p:sp>
        <p:nvSpPr>
          <p:cNvPr id="3" name="Slide Number Placeholder 2">
            <a:extLst>
              <a:ext uri="{FF2B5EF4-FFF2-40B4-BE49-F238E27FC236}">
                <a16:creationId xmlns:a16="http://schemas.microsoft.com/office/drawing/2014/main" id="{52CF3811-6341-0840-8BB2-76F02D9FE31E}"/>
              </a:ext>
            </a:extLst>
          </p:cNvPr>
          <p:cNvSpPr>
            <a:spLocks noGrp="1"/>
          </p:cNvSpPr>
          <p:nvPr>
            <p:ph type="sldNum" sz="quarter" idx="10"/>
          </p:nvPr>
        </p:nvSpPr>
        <p:spPr/>
        <p:txBody>
          <a:bodyPr/>
          <a:lstStyle>
            <a:lvl1pPr>
              <a:defRPr>
                <a:solidFill>
                  <a:schemeClr val="bg1"/>
                </a:solidFill>
              </a:defRPr>
            </a:lvl1pPr>
          </a:lstStyle>
          <a:p>
            <a:fld id="{170862A5-B9BF-49AD-B48A-0A94CACC0B01}" type="slidenum">
              <a:rPr lang="en-US" smtClean="0"/>
              <a:pPr/>
              <a:t>‹#›</a:t>
            </a:fld>
            <a:endParaRPr lang="en-US"/>
          </a:p>
        </p:txBody>
      </p:sp>
      <p:sp>
        <p:nvSpPr>
          <p:cNvPr id="13" name="Title Placeholder 1">
            <a:extLst>
              <a:ext uri="{FF2B5EF4-FFF2-40B4-BE49-F238E27FC236}">
                <a16:creationId xmlns:a16="http://schemas.microsoft.com/office/drawing/2014/main" id="{3589BC40-3C89-364B-815C-9DCBAA3B8162}"/>
              </a:ext>
            </a:extLst>
          </p:cNvPr>
          <p:cNvSpPr>
            <a:spLocks noGrp="1"/>
          </p:cNvSpPr>
          <p:nvPr>
            <p:ph type="title"/>
          </p:nvPr>
        </p:nvSpPr>
        <p:spPr>
          <a:xfrm>
            <a:off x="838200" y="365125"/>
            <a:ext cx="5741275" cy="570057"/>
          </a:xfrm>
          <a:prstGeom prst="rect">
            <a:avLst/>
          </a:prstGeom>
        </p:spPr>
        <p:txBody>
          <a:bodyPr vert="horz" lIns="91440" tIns="45720" rIns="91440" bIns="45720" rtlCol="0" anchor="ctr">
            <a:normAutofit/>
          </a:bodyPr>
          <a:lstStyle>
            <a:lvl1pPr>
              <a:defRPr spc="200" baseline="0"/>
            </a:lvl1pPr>
          </a:lstStyle>
          <a:p>
            <a:endParaRPr lang="en-US"/>
          </a:p>
        </p:txBody>
      </p:sp>
      <p:sp>
        <p:nvSpPr>
          <p:cNvPr id="14" name="Text Placeholder 4">
            <a:extLst>
              <a:ext uri="{FF2B5EF4-FFF2-40B4-BE49-F238E27FC236}">
                <a16:creationId xmlns:a16="http://schemas.microsoft.com/office/drawing/2014/main" id="{697144B4-FDBF-344C-B88E-9BAB1FDCC4E5}"/>
              </a:ext>
            </a:extLst>
          </p:cNvPr>
          <p:cNvSpPr>
            <a:spLocks noGrp="1"/>
          </p:cNvSpPr>
          <p:nvPr>
            <p:ph type="body" sz="quarter" idx="12"/>
          </p:nvPr>
        </p:nvSpPr>
        <p:spPr>
          <a:xfrm>
            <a:off x="838200" y="1057522"/>
            <a:ext cx="5741275" cy="4848426"/>
          </a:xfrm>
        </p:spPr>
        <p:txBody>
          <a:bodyPr>
            <a:normAutofit/>
          </a:bodyPr>
          <a:lstStyle>
            <a:lvl1pPr>
              <a:lnSpc>
                <a:spcPct val="100000"/>
              </a:lnSpc>
              <a:defRPr sz="1600">
                <a:solidFill>
                  <a:srgbClr val="6A7278"/>
                </a:solidFill>
              </a:defRPr>
            </a:lvl1pPr>
            <a:lvl2pPr>
              <a:lnSpc>
                <a:spcPct val="100000"/>
              </a:lnSpc>
              <a:defRPr sz="1600">
                <a:solidFill>
                  <a:srgbClr val="6A7278"/>
                </a:solidFill>
              </a:defRPr>
            </a:lvl2pPr>
            <a:lvl3pPr>
              <a:lnSpc>
                <a:spcPct val="100000"/>
              </a:lnSpc>
              <a:defRPr sz="1600">
                <a:solidFill>
                  <a:srgbClr val="6A7278"/>
                </a:solidFill>
              </a:defRPr>
            </a:lvl3pPr>
            <a:lvl4pPr>
              <a:lnSpc>
                <a:spcPct val="100000"/>
              </a:lnSpc>
              <a:defRPr sz="1600">
                <a:solidFill>
                  <a:srgbClr val="6A7278"/>
                </a:solidFill>
              </a:defRPr>
            </a:lvl4pPr>
            <a:lvl5pPr>
              <a:lnSpc>
                <a:spcPct val="100000"/>
              </a:lnSpc>
              <a:defRPr sz="1600">
                <a:solidFill>
                  <a:srgbClr val="6A727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70246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00FED1F-BA5E-B21A-FE5C-84B008117C79}"/>
              </a:ext>
            </a:extLst>
          </p:cNvPr>
          <p:cNvGrpSpPr/>
          <p:nvPr userDrawn="1"/>
        </p:nvGrpSpPr>
        <p:grpSpPr>
          <a:xfrm>
            <a:off x="671248" y="5930303"/>
            <a:ext cx="1413527" cy="556958"/>
            <a:chOff x="403039" y="5988349"/>
            <a:chExt cx="1413527" cy="556958"/>
          </a:xfrm>
        </p:grpSpPr>
        <p:pic>
          <p:nvPicPr>
            <p:cNvPr id="3" name="Picture 2">
              <a:extLst>
                <a:ext uri="{FF2B5EF4-FFF2-40B4-BE49-F238E27FC236}">
                  <a16:creationId xmlns:a16="http://schemas.microsoft.com/office/drawing/2014/main" id="{162B1E56-EB03-2776-70A6-0660FBBCA93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65204"/>
            <a:stretch/>
          </p:blipFill>
          <p:spPr>
            <a:xfrm>
              <a:off x="403039" y="5988349"/>
              <a:ext cx="744117" cy="556958"/>
            </a:xfrm>
            <a:prstGeom prst="rect">
              <a:avLst/>
            </a:prstGeom>
          </p:spPr>
        </p:pic>
        <p:sp>
          <p:nvSpPr>
            <p:cNvPr id="4" name="TextBox 5">
              <a:extLst>
                <a:ext uri="{FF2B5EF4-FFF2-40B4-BE49-F238E27FC236}">
                  <a16:creationId xmlns:a16="http://schemas.microsoft.com/office/drawing/2014/main" id="{8706BCA6-0622-17B2-1D83-411249059AD2}"/>
                </a:ext>
              </a:extLst>
            </p:cNvPr>
            <p:cNvSpPr txBox="1"/>
            <p:nvPr userDrawn="1"/>
          </p:nvSpPr>
          <p:spPr>
            <a:xfrm>
              <a:off x="1055717" y="6030400"/>
              <a:ext cx="760849"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spc="140">
                  <a:solidFill>
                    <a:srgbClr val="53595E"/>
                  </a:solidFill>
                  <a:latin typeface="Arial Nova Cond" panose="020B0506020202020204" pitchFamily="34" charset="0"/>
                </a:rPr>
                <a:t>EARTH </a:t>
              </a:r>
            </a:p>
            <a:p>
              <a:r>
                <a:rPr lang="en-US" sz="1200" b="1" spc="140">
                  <a:solidFill>
                    <a:srgbClr val="53595E"/>
                  </a:solidFill>
                  <a:latin typeface="Arial Nova Cond" panose="020B0506020202020204" pitchFamily="34" charset="0"/>
                </a:rPr>
                <a:t>ACTION</a:t>
              </a:r>
            </a:p>
          </p:txBody>
        </p:sp>
      </p:grpSp>
      <p:sp>
        <p:nvSpPr>
          <p:cNvPr id="17" name="Picture Placeholder 33">
            <a:extLst>
              <a:ext uri="{FF2B5EF4-FFF2-40B4-BE49-F238E27FC236}">
                <a16:creationId xmlns:a16="http://schemas.microsoft.com/office/drawing/2014/main" id="{A0FCFC10-9D9A-AE4B-8815-525F14896C46}"/>
              </a:ext>
            </a:extLst>
          </p:cNvPr>
          <p:cNvSpPr>
            <a:spLocks noGrp="1"/>
          </p:cNvSpPr>
          <p:nvPr>
            <p:ph type="pic" sz="quarter" idx="13"/>
          </p:nvPr>
        </p:nvSpPr>
        <p:spPr>
          <a:xfrm>
            <a:off x="6276689" y="-6025"/>
            <a:ext cx="5915311" cy="6851607"/>
          </a:xfrm>
        </p:spPr>
        <p:txBody>
          <a:bodyPr/>
          <a:lstStyle/>
          <a:p>
            <a:endParaRPr lang="en-US"/>
          </a:p>
        </p:txBody>
      </p:sp>
      <p:sp>
        <p:nvSpPr>
          <p:cNvPr id="6" name="Rectangle 5">
            <a:extLst>
              <a:ext uri="{FF2B5EF4-FFF2-40B4-BE49-F238E27FC236}">
                <a16:creationId xmlns:a16="http://schemas.microsoft.com/office/drawing/2014/main" id="{0F101D92-2E8A-3E47-8A47-F4061B4D227D}"/>
              </a:ext>
            </a:extLst>
          </p:cNvPr>
          <p:cNvSpPr/>
          <p:nvPr userDrawn="1"/>
        </p:nvSpPr>
        <p:spPr>
          <a:xfrm>
            <a:off x="0" y="1828800"/>
            <a:ext cx="7366000" cy="3263900"/>
          </a:xfrm>
          <a:prstGeom prst="rect">
            <a:avLst/>
          </a:prstGeom>
          <a:solidFill>
            <a:schemeClr val="bg1"/>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man, black, photo, player&#10;&#10;Description automatically generated">
            <a:extLst>
              <a:ext uri="{FF2B5EF4-FFF2-40B4-BE49-F238E27FC236}">
                <a16:creationId xmlns:a16="http://schemas.microsoft.com/office/drawing/2014/main" id="{43DF6B86-5239-2340-ABE1-8DB7A96BE02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46194" y="88900"/>
            <a:ext cx="5707216" cy="2222500"/>
          </a:xfrm>
          <a:prstGeom prst="rect">
            <a:avLst/>
          </a:prstGeom>
        </p:spPr>
      </p:pic>
    </p:spTree>
    <p:extLst>
      <p:ext uri="{BB962C8B-B14F-4D97-AF65-F5344CB8AC3E}">
        <p14:creationId xmlns:p14="http://schemas.microsoft.com/office/powerpoint/2010/main" val="3075176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03B1959-F867-4E89-BA57-12C2A449F33A}" type="datetimeFigureOut">
              <a:rPr lang="en-US" smtClean="0"/>
              <a:t>9/10/2024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A12BF2-3C46-4F08-8BD8-DEC8A284E3F6}" type="slidenum">
              <a:rPr lang="en-US" smtClean="0"/>
              <a:t>‹#›</a:t>
            </a:fld>
            <a:endParaRPr lang="en-US"/>
          </a:p>
        </p:txBody>
      </p:sp>
    </p:spTree>
    <p:extLst>
      <p:ext uri="{BB962C8B-B14F-4D97-AF65-F5344CB8AC3E}">
        <p14:creationId xmlns:p14="http://schemas.microsoft.com/office/powerpoint/2010/main" val="213971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253331"/>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4"/>
          <p:cNvSpPr>
            <a:spLocks noGrp="1"/>
          </p:cNvSpPr>
          <p:nvPr>
            <p:ph type="sldNum" sz="quarter" idx="4"/>
          </p:nvPr>
        </p:nvSpPr>
        <p:spPr>
          <a:xfrm>
            <a:off x="9067800" y="6356350"/>
            <a:ext cx="2743200" cy="365125"/>
          </a:xfrm>
          <a:prstGeom prst="rect">
            <a:avLst/>
          </a:prstGeom>
        </p:spPr>
        <p:txBody>
          <a:bodyPr/>
          <a:lstStyle>
            <a:lvl1pPr algn="r">
              <a:defRPr sz="1200">
                <a:solidFill>
                  <a:srgbClr val="6A7278"/>
                </a:solidFill>
                <a:latin typeface="Arial" panose="020B0604020202020204" pitchFamily="34" charset="0"/>
                <a:cs typeface="Arial" panose="020B0604020202020204" pitchFamily="34" charset="0"/>
              </a:defRPr>
            </a:lvl1pPr>
          </a:lstStyle>
          <a:p>
            <a:fld id="{170862A5-B9BF-49AD-B48A-0A94CACC0B01}" type="slidenum">
              <a:rPr lang="en-US" smtClean="0"/>
              <a:pPr/>
              <a:t>‹#›</a:t>
            </a:fld>
            <a:endParaRPr lang="en-US"/>
          </a:p>
        </p:txBody>
      </p:sp>
      <p:sp>
        <p:nvSpPr>
          <p:cNvPr id="7" name="Title Placeholder 1">
            <a:extLst>
              <a:ext uri="{FF2B5EF4-FFF2-40B4-BE49-F238E27FC236}">
                <a16:creationId xmlns:a16="http://schemas.microsoft.com/office/drawing/2014/main" id="{2CD91EEC-B729-894E-9069-D1575E1B3C84}"/>
              </a:ext>
            </a:extLst>
          </p:cNvPr>
          <p:cNvSpPr>
            <a:spLocks noGrp="1"/>
          </p:cNvSpPr>
          <p:nvPr>
            <p:ph type="title"/>
          </p:nvPr>
        </p:nvSpPr>
        <p:spPr>
          <a:xfrm>
            <a:off x="838200" y="365125"/>
            <a:ext cx="10515600" cy="570057"/>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817865578"/>
      </p:ext>
    </p:extLst>
  </p:cSld>
  <p:clrMap bg1="lt1" tx1="dk1" bg2="lt2" tx2="dk2" accent1="accent1" accent2="accent2" accent3="accent3" accent4="accent4" accent5="accent5" accent6="accent6" hlink="hlink" folHlink="folHlink"/>
  <p:sldLayoutIdLst>
    <p:sldLayoutId id="2147483697" r:id="rId1"/>
    <p:sldLayoutId id="2147483699" r:id="rId2"/>
    <p:sldLayoutId id="2147483673" r:id="rId3"/>
    <p:sldLayoutId id="2147483680" r:id="rId4"/>
    <p:sldLayoutId id="2147483696" r:id="rId5"/>
    <p:sldLayoutId id="2147483678" r:id="rId6"/>
    <p:sldLayoutId id="2147483674" r:id="rId7"/>
    <p:sldLayoutId id="2147483695" r:id="rId8"/>
    <p:sldLayoutId id="2147483700"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1200" b="1" i="0" kern="1200">
          <a:solidFill>
            <a:srgbClr val="6A7278"/>
          </a:solidFill>
          <a:latin typeface="Arial" panose="020B0604020202020204" pitchFamily="34" charset="0"/>
          <a:ea typeface="Arial" panose="020B0604020202020204" pitchFamily="34" charset="0"/>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a:buChar char="•"/>
        <a:defRPr sz="2400" kern="1200">
          <a:solidFill>
            <a:srgbClr val="5595AC"/>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20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hyperlink" Target="http://www.nasa.gov/sites/default/files/atoms/files/designated_country_list_6.10.2022.pdf"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8.png"/><Relationship Id="rId18" Type="http://schemas.openxmlformats.org/officeDocument/2006/relationships/image" Target="../media/image32.wmf"/><Relationship Id="rId3" Type="http://schemas.openxmlformats.org/officeDocument/2006/relationships/image" Target="../media/image20.png"/><Relationship Id="rId21" Type="http://schemas.openxmlformats.org/officeDocument/2006/relationships/image" Target="../media/image35.wmf"/><Relationship Id="rId7" Type="http://schemas.openxmlformats.org/officeDocument/2006/relationships/image" Target="../media/image22.png"/><Relationship Id="rId12" Type="http://schemas.openxmlformats.org/officeDocument/2006/relationships/image" Target="../media/image27.svg"/><Relationship Id="rId17" Type="http://schemas.openxmlformats.org/officeDocument/2006/relationships/image" Target="../media/image31.wmf"/><Relationship Id="rId2" Type="http://schemas.openxmlformats.org/officeDocument/2006/relationships/notesSlide" Target="../notesSlides/notesSlide11.xml"/><Relationship Id="rId16" Type="http://schemas.openxmlformats.org/officeDocument/2006/relationships/image" Target="../media/image30.wmf"/><Relationship Id="rId20" Type="http://schemas.openxmlformats.org/officeDocument/2006/relationships/image" Target="../media/image34.wmf"/><Relationship Id="rId1" Type="http://schemas.openxmlformats.org/officeDocument/2006/relationships/slideLayout" Target="../slideLayouts/slideLayout9.xml"/><Relationship Id="rId6" Type="http://schemas.openxmlformats.org/officeDocument/2006/relationships/chart" Target="../charts/chart3.xml"/><Relationship Id="rId11" Type="http://schemas.openxmlformats.org/officeDocument/2006/relationships/image" Target="../media/image26.png"/><Relationship Id="rId5" Type="http://schemas.openxmlformats.org/officeDocument/2006/relationships/chart" Target="../charts/chart2.xml"/><Relationship Id="rId15" Type="http://schemas.openxmlformats.org/officeDocument/2006/relationships/image" Target="../media/image29.wmf"/><Relationship Id="rId10" Type="http://schemas.openxmlformats.org/officeDocument/2006/relationships/image" Target="../media/image25.svg"/><Relationship Id="rId19" Type="http://schemas.openxmlformats.org/officeDocument/2006/relationships/image" Target="../media/image33.wmf"/><Relationship Id="rId4" Type="http://schemas.openxmlformats.org/officeDocument/2006/relationships/image" Target="../media/image21.png"/><Relationship Id="rId9" Type="http://schemas.openxmlformats.org/officeDocument/2006/relationships/image" Target="../media/image24.png"/><Relationship Id="rId14" Type="http://schemas.microsoft.com/office/2007/relationships/hdphoto" Target="../media/hdphoto1.wdp"/><Relationship Id="rId22" Type="http://schemas.openxmlformats.org/officeDocument/2006/relationships/image" Target="../media/image3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40.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7.jpe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hyperlink" Target="http://www.nasa.gov/pdf/611201main_NASA_SI_Policy_12_15_11.pdf"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00FED1F-BA5E-B21A-FE5C-84B008117C79}"/>
              </a:ext>
            </a:extLst>
          </p:cNvPr>
          <p:cNvGrpSpPr/>
          <p:nvPr/>
        </p:nvGrpSpPr>
        <p:grpSpPr>
          <a:xfrm>
            <a:off x="524853" y="5837761"/>
            <a:ext cx="1413527" cy="556958"/>
            <a:chOff x="403039" y="5988349"/>
            <a:chExt cx="1413527" cy="556958"/>
          </a:xfrm>
        </p:grpSpPr>
        <p:pic>
          <p:nvPicPr>
            <p:cNvPr id="6" name="Picture 5">
              <a:extLst>
                <a:ext uri="{FF2B5EF4-FFF2-40B4-BE49-F238E27FC236}">
                  <a16:creationId xmlns:a16="http://schemas.microsoft.com/office/drawing/2014/main" id="{162B1E56-EB03-2776-70A6-0660FBBCA93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65204"/>
            <a:stretch/>
          </p:blipFill>
          <p:spPr>
            <a:xfrm>
              <a:off x="403039" y="5988349"/>
              <a:ext cx="744117" cy="556958"/>
            </a:xfrm>
            <a:prstGeom prst="rect">
              <a:avLst/>
            </a:prstGeom>
          </p:spPr>
        </p:pic>
        <p:sp>
          <p:nvSpPr>
            <p:cNvPr id="8" name="TextBox 5">
              <a:extLst>
                <a:ext uri="{FF2B5EF4-FFF2-40B4-BE49-F238E27FC236}">
                  <a16:creationId xmlns:a16="http://schemas.microsoft.com/office/drawing/2014/main" id="{8706BCA6-0622-17B2-1D83-411249059AD2}"/>
                </a:ext>
              </a:extLst>
            </p:cNvPr>
            <p:cNvSpPr txBox="1"/>
            <p:nvPr/>
          </p:nvSpPr>
          <p:spPr>
            <a:xfrm>
              <a:off x="1055717" y="6030400"/>
              <a:ext cx="760849"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spc="140">
                  <a:solidFill>
                    <a:srgbClr val="53595E"/>
                  </a:solidFill>
                  <a:latin typeface="Arial Nova Cond" panose="020B0506020202020204" pitchFamily="34" charset="0"/>
                </a:rPr>
                <a:t>EARTH </a:t>
              </a:r>
            </a:p>
            <a:p>
              <a:r>
                <a:rPr lang="en-US" sz="1200" b="1" spc="140">
                  <a:solidFill>
                    <a:srgbClr val="53595E"/>
                  </a:solidFill>
                  <a:latin typeface="Arial Nova Cond" panose="020B0506020202020204" pitchFamily="34" charset="0"/>
                </a:rPr>
                <a:t>ACTION</a:t>
              </a:r>
            </a:p>
          </p:txBody>
        </p:sp>
      </p:grpSp>
      <p:sp>
        <p:nvSpPr>
          <p:cNvPr id="2" name="Text Placeholder 1">
            <a:extLst>
              <a:ext uri="{FF2B5EF4-FFF2-40B4-BE49-F238E27FC236}">
                <a16:creationId xmlns:a16="http://schemas.microsoft.com/office/drawing/2014/main" id="{0281971F-2155-EF40-AC00-A685D9DFC502}"/>
              </a:ext>
            </a:extLst>
          </p:cNvPr>
          <p:cNvSpPr>
            <a:spLocks noGrp="1"/>
          </p:cNvSpPr>
          <p:nvPr>
            <p:ph type="body" sz="quarter" idx="11"/>
          </p:nvPr>
        </p:nvSpPr>
        <p:spPr>
          <a:xfrm>
            <a:off x="489687" y="4163158"/>
            <a:ext cx="5749451" cy="1444312"/>
          </a:xfrm>
        </p:spPr>
        <p:txBody>
          <a:bodyPr>
            <a:normAutofit/>
          </a:body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3200" b="1" i="0" u="none" strike="noStrike" kern="1200" cap="none" spc="0" normalizeH="0" baseline="0" noProof="0">
                <a:ln>
                  <a:noFill/>
                </a:ln>
                <a:solidFill>
                  <a:prstClr val="black">
                    <a:lumMod val="65000"/>
                    <a:lumOff val="35000"/>
                  </a:prstClr>
                </a:solidFill>
                <a:effectLst/>
                <a:uLnTx/>
                <a:uFillTx/>
                <a:latin typeface="Georgia" panose="02040502050405020303" pitchFamily="18" charset="0"/>
              </a:rPr>
              <a:t>DEVELOP Orientation</a:t>
            </a:r>
          </a:p>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800" b="0" i="0" u="none" strike="noStrike" kern="1200" cap="none" spc="0" normalizeH="0" baseline="0" noProof="0">
                <a:ln>
                  <a:noFill/>
                </a:ln>
                <a:solidFill>
                  <a:prstClr val="black">
                    <a:lumMod val="65000"/>
                    <a:lumOff val="35000"/>
                  </a:prstClr>
                </a:solidFill>
                <a:effectLst/>
                <a:uLnTx/>
                <a:uFillTx/>
                <a:latin typeface="Georgia" panose="02040502050405020303" pitchFamily="18" charset="0"/>
              </a:rPr>
              <a:t>Module 2. The Ins &amp; Outs of Projects &amp; Partnering at DEVELOP</a:t>
            </a:r>
            <a:endParaRPr kumimoji="0" lang="en-US" sz="3600" b="0" i="0" u="none" strike="noStrike" kern="1200" cap="none" spc="0" normalizeH="0" baseline="0" noProof="0">
              <a:ln>
                <a:noFill/>
              </a:ln>
              <a:solidFill>
                <a:prstClr val="black">
                  <a:lumMod val="65000"/>
                  <a:lumOff val="35000"/>
                </a:prstClr>
              </a:solidFill>
              <a:effectLst/>
              <a:uLnTx/>
              <a:uFillTx/>
              <a:latin typeface="Georgia" panose="02040502050405020303" pitchFamily="18" charset="0"/>
            </a:endParaRPr>
          </a:p>
        </p:txBody>
      </p:sp>
      <p:pic>
        <p:nvPicPr>
          <p:cNvPr id="7" name="Picture Placeholder 6">
            <a:extLst>
              <a:ext uri="{FF2B5EF4-FFF2-40B4-BE49-F238E27FC236}">
                <a16:creationId xmlns:a16="http://schemas.microsoft.com/office/drawing/2014/main" id="{6AAC3441-6123-47F1-AFFA-8859654C5452}"/>
              </a:ext>
            </a:extLst>
          </p:cNvPr>
          <p:cNvPicPr>
            <a:picLocks noChangeAspect="1"/>
          </p:cNvPicPr>
          <p:nvPr/>
        </p:nvPicPr>
        <p:blipFill>
          <a:blip r:embed="rId3" cstate="print">
            <a:extLst>
              <a:ext uri="{28A0092B-C50C-407E-A947-70E740481C1C}">
                <a14:useLocalDpi xmlns:a14="http://schemas.microsoft.com/office/drawing/2010/main" val="0"/>
              </a:ext>
            </a:extLst>
          </a:blip>
          <a:srcRect t="4890" b="4890"/>
          <a:stretch/>
        </p:blipFill>
        <p:spPr>
          <a:xfrm>
            <a:off x="6276689" y="-6025"/>
            <a:ext cx="5915311" cy="6864025"/>
          </a:xfrm>
          <a:prstGeom prst="rect">
            <a:avLst/>
          </a:prstGeom>
        </p:spPr>
      </p:pic>
    </p:spTree>
    <p:extLst>
      <p:ext uri="{BB962C8B-B14F-4D97-AF65-F5344CB8AC3E}">
        <p14:creationId xmlns:p14="http://schemas.microsoft.com/office/powerpoint/2010/main" val="3220283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a:latin typeface="Arial"/>
                <a:cs typeface="Arial"/>
              </a:rPr>
              <a:t>PROJECTS &amp; PARTNERING</a:t>
            </a:r>
            <a:endParaRPr lang="en-US" sz="1400" spc="20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2"/>
            <a:ext cx="10712117" cy="820004"/>
          </a:xfrm>
        </p:spPr>
        <p:txBody>
          <a:bodyPr anchor="ctr">
            <a:normAutofit/>
          </a:bodyPr>
          <a:lstStyle/>
          <a:p>
            <a:r>
              <a:rPr lang="en-US" sz="3200"/>
              <a:t>First Partner Meeting Prep </a:t>
            </a: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1" y="1957892"/>
            <a:ext cx="6184899" cy="4680063"/>
          </a:xfrm>
          <a:prstGeom prst="rect">
            <a:avLst/>
          </a:prstGeom>
        </p:spPr>
        <p:txBody>
          <a:bodyPr vert="horz" lIns="91440" tIns="45720" rIns="91440" bIns="45720" rtlCol="0">
            <a:normAutofit lnSpcReduction="10000"/>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indent="-225425">
              <a:buFont typeface="Arial" panose="020B0604020202020204" pitchFamily="34" charset="0"/>
              <a:buChar char="•"/>
            </a:pPr>
            <a:r>
              <a:rPr lang="en-US"/>
              <a:t>Review the proposal/work plan and any other supporting documentation as exists (project request forms, email correspondence, etc.)</a:t>
            </a:r>
          </a:p>
          <a:p>
            <a:pPr marL="285750" indent="-225425">
              <a:buFont typeface="Arial" panose="020B0604020202020204" pitchFamily="34" charset="0"/>
              <a:buChar char="•"/>
            </a:pPr>
            <a:r>
              <a:rPr lang="en-US"/>
              <a:t>Review the partner’s website and learn about their organization</a:t>
            </a:r>
          </a:p>
          <a:p>
            <a:pPr marL="285750" indent="-225425">
              <a:buFont typeface="Arial" panose="020B0604020202020204" pitchFamily="34" charset="0"/>
              <a:buChar char="•"/>
            </a:pPr>
            <a:r>
              <a:rPr lang="en-US"/>
              <a:t>Brief lit review on the environmental challenge at hand</a:t>
            </a:r>
          </a:p>
          <a:p>
            <a:pPr marL="285750" indent="-225425">
              <a:buFont typeface="Arial" panose="020B0604020202020204" pitchFamily="34" charset="0"/>
              <a:buChar char="•"/>
            </a:pPr>
            <a:r>
              <a:rPr lang="en-US"/>
              <a:t>As a team, prepare a list of questions you’d like to ask the partners – anything not covered or addressed in the work plan, insights relating to their decision-making process, the environmental challenge at hand, etc. </a:t>
            </a:r>
          </a:p>
          <a:p>
            <a:pPr marL="971550" lvl="1" indent="-225425">
              <a:lnSpc>
                <a:spcPct val="110000"/>
              </a:lnSpc>
              <a:buFont typeface="Arial" panose="020B0604020202020204" pitchFamily="34" charset="0"/>
              <a:buChar char="•"/>
            </a:pPr>
            <a:r>
              <a:rPr lang="en-US" sz="1300"/>
              <a:t>We’ve read the proposal, but can you talk us through the issue at hand and your decision-making process?</a:t>
            </a:r>
          </a:p>
          <a:p>
            <a:pPr marL="971550" lvl="1" indent="-225425">
              <a:lnSpc>
                <a:spcPct val="110000"/>
              </a:lnSpc>
              <a:buFont typeface="Arial" panose="020B0604020202020204" pitchFamily="34" charset="0"/>
              <a:buChar char="•"/>
            </a:pPr>
            <a:r>
              <a:rPr lang="en-US" sz="1300"/>
              <a:t>Does your organization currently use GIS or any spatial analysis? </a:t>
            </a:r>
          </a:p>
          <a:p>
            <a:pPr marL="971550" lvl="1" indent="-225425">
              <a:lnSpc>
                <a:spcPct val="110000"/>
              </a:lnSpc>
              <a:buFont typeface="Arial" panose="020B0604020202020204" pitchFamily="34" charset="0"/>
              <a:buChar char="•"/>
            </a:pPr>
            <a:r>
              <a:rPr lang="en-US" sz="1300"/>
              <a:t>What software programs do you typically use?</a:t>
            </a:r>
          </a:p>
          <a:p>
            <a:pPr marL="971550" lvl="1" indent="-225425">
              <a:lnSpc>
                <a:spcPct val="110000"/>
              </a:lnSpc>
              <a:buFont typeface="Arial" panose="020B0604020202020204" pitchFamily="34" charset="0"/>
              <a:buChar char="•"/>
            </a:pPr>
            <a:r>
              <a:rPr lang="en-US" sz="1300"/>
              <a:t>What types of data formats do you typically work with?</a:t>
            </a:r>
          </a:p>
          <a:p>
            <a:pPr marL="971550" lvl="1" indent="-225425">
              <a:lnSpc>
                <a:spcPct val="110000"/>
              </a:lnSpc>
              <a:buFont typeface="Arial" panose="020B0604020202020204" pitchFamily="34" charset="0"/>
              <a:buChar char="•"/>
            </a:pPr>
            <a:r>
              <a:rPr lang="en-US" sz="1300"/>
              <a:t>What are your expectations of our project?</a:t>
            </a:r>
          </a:p>
          <a:p>
            <a:pPr marL="971550" lvl="1" indent="-225425">
              <a:lnSpc>
                <a:spcPct val="110000"/>
              </a:lnSpc>
              <a:buFont typeface="Arial" panose="020B0604020202020204" pitchFamily="34" charset="0"/>
              <a:buChar char="•"/>
            </a:pPr>
            <a:r>
              <a:rPr lang="en-US" sz="1300"/>
              <a:t>What format should end products be in to be useful?</a:t>
            </a:r>
            <a:endParaRPr lang="en-US" sz="1500"/>
          </a:p>
        </p:txBody>
      </p:sp>
      <p:pic>
        <p:nvPicPr>
          <p:cNvPr id="5" name="Picture 4" descr="A picture containing person, indoor, wall, suit&#10;&#10;Description automatically generated">
            <a:extLst>
              <a:ext uri="{FF2B5EF4-FFF2-40B4-BE49-F238E27FC236}">
                <a16:creationId xmlns:a16="http://schemas.microsoft.com/office/drawing/2014/main" id="{466B786B-CA4E-4BFB-91E4-9D3A02A9F9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1015" y="2566736"/>
            <a:ext cx="4249301" cy="283464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3649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a:latin typeface="Arial"/>
                <a:cs typeface="Arial"/>
              </a:rPr>
              <a:t>PROJECTS &amp; PARTNERING</a:t>
            </a:r>
            <a:endParaRPr lang="en-US" sz="1400" spc="20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2"/>
            <a:ext cx="10712117" cy="820004"/>
          </a:xfrm>
        </p:spPr>
        <p:txBody>
          <a:bodyPr anchor="ctr">
            <a:normAutofit/>
          </a:bodyPr>
          <a:lstStyle/>
          <a:p>
            <a:r>
              <a:rPr lang="en-US" altLang="en-US" sz="3200"/>
              <a:t>International Projects</a:t>
            </a:r>
            <a:endParaRPr lang="en-US" sz="3200"/>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1" y="1957892"/>
            <a:ext cx="10712115" cy="4680063"/>
          </a:xfrm>
          <a:prstGeom prst="rect">
            <a:avLst/>
          </a:prstGeom>
        </p:spPr>
        <p:txBody>
          <a:bodyPr vert="horz" lIns="91440" tIns="45720" rIns="91440" bIns="45720" rtlCol="0">
            <a:normAutofit lnSpcReduction="10000"/>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indent="-225425">
              <a:buFont typeface="Arial" panose="020B0604020202020204" pitchFamily="34" charset="0"/>
              <a:buChar char="•"/>
            </a:pPr>
            <a:r>
              <a:rPr lang="en-US"/>
              <a:t>DEVELOP can and does work internationally. The program has a domestic focus with metrics to reach 35 states a year and all 50 states on a rolling three-year basis. Ensuring these domestic metrics are met, the program can pursue international projects.</a:t>
            </a:r>
          </a:p>
          <a:p>
            <a:pPr marL="285750" indent="-225425">
              <a:buFont typeface="Arial" panose="020B0604020202020204" pitchFamily="34" charset="0"/>
              <a:buChar char="•"/>
            </a:pPr>
            <a:r>
              <a:rPr lang="en-US"/>
              <a:t>When working with international partners, care must be taken that appropriate approvals and communication lines are followed due to complexities relating to export control, federal regulations, and designated country classifications.</a:t>
            </a:r>
          </a:p>
          <a:p>
            <a:pPr marL="285750" indent="-225425">
              <a:buFont typeface="Arial" panose="020B0604020202020204" pitchFamily="34" charset="0"/>
              <a:buChar char="•"/>
            </a:pPr>
            <a:r>
              <a:rPr lang="en-US" b="1"/>
              <a:t>What is a ‘Designated Country’? </a:t>
            </a:r>
            <a:r>
              <a:rPr lang="en-US"/>
              <a:t>NASA maintains a list of “Designated Countries,” countries with which the U.S. has no diplomatic relations, determined by Department of State to support terrorism, are under Sanction or Embargo by the U.S., and/or countries of Missile Technology Concern. </a:t>
            </a:r>
          </a:p>
          <a:p>
            <a:pPr marL="971550" lvl="1" indent="-225425">
              <a:buFont typeface="Arial" panose="020B0604020202020204" pitchFamily="34" charset="0"/>
              <a:buChar char="•"/>
            </a:pPr>
            <a:r>
              <a:rPr lang="en-US" sz="1700">
                <a:hlinkClick r:id="rId3"/>
              </a:rPr>
              <a:t>www.nasa.gov/sites/default/files/atoms/files/designated_country_list_6.10.2022.pdf</a:t>
            </a:r>
            <a:r>
              <a:rPr lang="en-US" sz="1700"/>
              <a:t> </a:t>
            </a:r>
          </a:p>
          <a:p>
            <a:pPr marL="971550" lvl="1" indent="-225425">
              <a:buFont typeface="Arial" panose="020B0604020202020204" pitchFamily="34" charset="0"/>
              <a:buChar char="•"/>
            </a:pPr>
            <a:r>
              <a:rPr lang="en-US" sz="1600"/>
              <a:t>Any engagement with individuals or organizations in these countries is NOT allowed unless specifically approved by NASA’s Office of International and Interagency Relations (OIIR), for example the NASA engagement with Bhutan.</a:t>
            </a:r>
          </a:p>
          <a:p>
            <a:pPr marL="285750" indent="-225425">
              <a:buFont typeface="Arial" panose="020B0604020202020204" pitchFamily="34" charset="0"/>
              <a:buChar char="•"/>
            </a:pPr>
            <a:r>
              <a:rPr lang="en-US"/>
              <a:t>OIIR supports DEVELOP when interacting with international organizations and must be included and aware of all international engagement. NPO coordinates with and involves OIIR reps. </a:t>
            </a:r>
          </a:p>
        </p:txBody>
      </p:sp>
      <p:grpSp>
        <p:nvGrpSpPr>
          <p:cNvPr id="5" name="Group 4">
            <a:extLst>
              <a:ext uri="{FF2B5EF4-FFF2-40B4-BE49-F238E27FC236}">
                <a16:creationId xmlns:a16="http://schemas.microsoft.com/office/drawing/2014/main" id="{6371C8CC-B906-4E14-A2E8-D5F77633D6E2}"/>
              </a:ext>
            </a:extLst>
          </p:cNvPr>
          <p:cNvGrpSpPr/>
          <p:nvPr/>
        </p:nvGrpSpPr>
        <p:grpSpPr>
          <a:xfrm>
            <a:off x="6194257" y="231296"/>
            <a:ext cx="5660090" cy="1523437"/>
            <a:chOff x="635586" y="5073557"/>
            <a:chExt cx="3693400" cy="1016468"/>
          </a:xfrm>
        </p:grpSpPr>
        <p:sp>
          <p:nvSpPr>
            <p:cNvPr id="6" name="Text Placeholder 5">
              <a:extLst>
                <a:ext uri="{FF2B5EF4-FFF2-40B4-BE49-F238E27FC236}">
                  <a16:creationId xmlns:a16="http://schemas.microsoft.com/office/drawing/2014/main" id="{1BF727FD-09D7-40CC-B3A9-63413771CD91}"/>
                </a:ext>
              </a:extLst>
            </p:cNvPr>
            <p:cNvSpPr txBox="1">
              <a:spLocks/>
            </p:cNvSpPr>
            <p:nvPr/>
          </p:nvSpPr>
          <p:spPr>
            <a:xfrm>
              <a:off x="635586" y="5089399"/>
              <a:ext cx="3693400" cy="1000626"/>
            </a:xfrm>
            <a:prstGeom prst="rect">
              <a:avLst/>
            </a:prstGeom>
            <a:effectLst/>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buClr>
                  <a:srgbClr val="0078C1"/>
                </a:buClr>
              </a:pPr>
              <a:r>
                <a:rPr lang="en-US" sz="1600" b="1" i="1">
                  <a:solidFill>
                    <a:srgbClr val="0061AA"/>
                  </a:solidFill>
                </a:rPr>
                <a:t>By The Way</a:t>
              </a:r>
            </a:p>
            <a:p>
              <a:pPr algn="ctr">
                <a:spcBef>
                  <a:spcPts val="0"/>
                </a:spcBef>
                <a:spcAft>
                  <a:spcPts val="1800"/>
                </a:spcAft>
                <a:buClr>
                  <a:srgbClr val="EF282F"/>
                </a:buClr>
              </a:pPr>
              <a:r>
                <a:rPr lang="en-US" sz="1600"/>
                <a:t>DEVELOP projects often include international participants who may have contacts in a foreign country where the study area lies. Be mindful that any communication with others outside the US relating to the project is pre-approved by your Lead and NPO.</a:t>
              </a:r>
            </a:p>
          </p:txBody>
        </p:sp>
        <p:sp>
          <p:nvSpPr>
            <p:cNvPr id="7" name="Rounded Rectangle 41">
              <a:extLst>
                <a:ext uri="{FF2B5EF4-FFF2-40B4-BE49-F238E27FC236}">
                  <a16:creationId xmlns:a16="http://schemas.microsoft.com/office/drawing/2014/main" id="{00033009-24EB-44FE-8A02-9903F169239B}"/>
                </a:ext>
              </a:extLst>
            </p:cNvPr>
            <p:cNvSpPr/>
            <p:nvPr/>
          </p:nvSpPr>
          <p:spPr>
            <a:xfrm>
              <a:off x="637003" y="5073557"/>
              <a:ext cx="3691983" cy="1000626"/>
            </a:xfrm>
            <a:prstGeom prst="rect">
              <a:avLst/>
            </a:prstGeom>
            <a:noFill/>
            <a:ln>
              <a:solidFill>
                <a:srgbClr val="5496A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1781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ap of the world&#10;&#10;Description automatically generated">
            <a:extLst>
              <a:ext uri="{FF2B5EF4-FFF2-40B4-BE49-F238E27FC236}">
                <a16:creationId xmlns:a16="http://schemas.microsoft.com/office/drawing/2014/main" id="{2208AF48-7DE0-26F5-78CC-AA204C209EA9}"/>
              </a:ext>
            </a:extLst>
          </p:cNvPr>
          <p:cNvPicPr>
            <a:picLocks noChangeAspect="1"/>
          </p:cNvPicPr>
          <p:nvPr/>
        </p:nvPicPr>
        <p:blipFill>
          <a:blip r:embed="rId3"/>
          <a:stretch>
            <a:fillRect/>
          </a:stretch>
        </p:blipFill>
        <p:spPr>
          <a:xfrm>
            <a:off x="2929231" y="3898195"/>
            <a:ext cx="2818460" cy="1217319"/>
          </a:xfrm>
          <a:prstGeom prst="rect">
            <a:avLst/>
          </a:prstGeom>
        </p:spPr>
      </p:pic>
      <p:pic>
        <p:nvPicPr>
          <p:cNvPr id="3" name="Picture 2" descr="A map of the united states&#10;&#10;Description automatically generated">
            <a:extLst>
              <a:ext uri="{FF2B5EF4-FFF2-40B4-BE49-F238E27FC236}">
                <a16:creationId xmlns:a16="http://schemas.microsoft.com/office/drawing/2014/main" id="{E5B35C8D-1330-7E99-DF32-BF93982DDAA5}"/>
              </a:ext>
            </a:extLst>
          </p:cNvPr>
          <p:cNvPicPr>
            <a:picLocks noChangeAspect="1"/>
          </p:cNvPicPr>
          <p:nvPr/>
        </p:nvPicPr>
        <p:blipFill>
          <a:blip r:embed="rId4"/>
          <a:stretch>
            <a:fillRect/>
          </a:stretch>
        </p:blipFill>
        <p:spPr>
          <a:xfrm>
            <a:off x="-17052" y="4893616"/>
            <a:ext cx="2828925" cy="1781175"/>
          </a:xfrm>
          <a:prstGeom prst="rect">
            <a:avLst/>
          </a:prstGeom>
        </p:spPr>
      </p:pic>
      <p:graphicFrame>
        <p:nvGraphicFramePr>
          <p:cNvPr id="14" name="Chart 13"/>
          <p:cNvGraphicFramePr/>
          <p:nvPr>
            <p:extLst>
              <p:ext uri="{D42A27DB-BD31-4B8C-83A1-F6EECF244321}">
                <p14:modId xmlns:p14="http://schemas.microsoft.com/office/powerpoint/2010/main" val="1558164021"/>
              </p:ext>
            </p:extLst>
          </p:nvPr>
        </p:nvGraphicFramePr>
        <p:xfrm>
          <a:off x="7614699" y="810545"/>
          <a:ext cx="4067903" cy="3296978"/>
        </p:xfrm>
        <a:graphic>
          <a:graphicData uri="http://schemas.openxmlformats.org/drawingml/2006/chart">
            <c:chart xmlns:c="http://schemas.openxmlformats.org/drawingml/2006/chart" xmlns:r="http://schemas.openxmlformats.org/officeDocument/2006/relationships" r:id="rId5"/>
          </a:graphicData>
        </a:graphic>
      </p:graphicFrame>
      <p:sp>
        <p:nvSpPr>
          <p:cNvPr id="10" name="TextBox 9"/>
          <p:cNvSpPr txBox="1"/>
          <p:nvPr/>
        </p:nvSpPr>
        <p:spPr>
          <a:xfrm>
            <a:off x="9495125" y="2249796"/>
            <a:ext cx="151244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140" normalizeH="0" baseline="0" noProof="0">
                <a:ln>
                  <a:noFill/>
                </a:ln>
                <a:solidFill>
                  <a:prstClr val="black">
                    <a:lumMod val="75000"/>
                    <a:lumOff val="25000"/>
                  </a:prstClr>
                </a:solidFill>
                <a:effectLst/>
                <a:uLnTx/>
                <a:uFillTx/>
                <a:latin typeface="Arial Narrow" panose="020B0606020202030204" pitchFamily="34" charset="0"/>
                <a:ea typeface="+mn-ea"/>
                <a:cs typeface="+mn-cs"/>
              </a:rPr>
              <a:t>THEMATIC AREA</a:t>
            </a:r>
          </a:p>
        </p:txBody>
      </p:sp>
      <p:graphicFrame>
        <p:nvGraphicFramePr>
          <p:cNvPr id="40" name="Chart 39"/>
          <p:cNvGraphicFramePr/>
          <p:nvPr/>
        </p:nvGraphicFramePr>
        <p:xfrm>
          <a:off x="7366246" y="3657600"/>
          <a:ext cx="3579284" cy="3200400"/>
        </p:xfrm>
        <a:graphic>
          <a:graphicData uri="http://schemas.openxmlformats.org/drawingml/2006/chart">
            <c:chart xmlns:c="http://schemas.openxmlformats.org/drawingml/2006/chart" xmlns:r="http://schemas.openxmlformats.org/officeDocument/2006/relationships" r:id="rId6"/>
          </a:graphicData>
        </a:graphic>
      </p:graphicFrame>
      <p:sp>
        <p:nvSpPr>
          <p:cNvPr id="23" name="TextBox 22"/>
          <p:cNvSpPr txBox="1"/>
          <p:nvPr/>
        </p:nvSpPr>
        <p:spPr>
          <a:xfrm>
            <a:off x="436155" y="1571011"/>
            <a:ext cx="958099" cy="646331"/>
          </a:xfrm>
          <a:prstGeom prst="rect">
            <a:avLst/>
          </a:prstGeom>
          <a:solidFill>
            <a:schemeClr val="bg1"/>
          </a:solid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spc="120">
                <a:solidFill>
                  <a:srgbClr val="5061D6"/>
                </a:solidFill>
                <a:latin typeface="Arial Narrow"/>
              </a:rPr>
              <a:t>48</a:t>
            </a:r>
            <a:endParaRPr kumimoji="0" lang="en-US" sz="1600" b="0" i="0" u="none" strike="noStrike" kern="1200" cap="none" spc="0" normalizeH="0" baseline="0" noProof="0">
              <a:ln>
                <a:noFill/>
              </a:ln>
              <a:solidFill>
                <a:srgbClr val="5061D6"/>
              </a:solidFill>
              <a:effectLst/>
              <a:uLnTx/>
              <a:uFillTx/>
              <a:latin typeface="Calibri" panose="020F0502020204030204"/>
              <a:ea typeface="+mn-ea"/>
              <a:cs typeface="+mn-cs"/>
            </a:endParaRPr>
          </a:p>
        </p:txBody>
      </p:sp>
      <p:sp>
        <p:nvSpPr>
          <p:cNvPr id="24" name="TextBox 23"/>
          <p:cNvSpPr txBox="1"/>
          <p:nvPr/>
        </p:nvSpPr>
        <p:spPr>
          <a:xfrm>
            <a:off x="436155" y="2123940"/>
            <a:ext cx="1645920"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140" normalizeH="0" baseline="0" noProof="0">
                <a:ln>
                  <a:noFill/>
                </a:ln>
                <a:solidFill>
                  <a:prstClr val="black">
                    <a:lumMod val="75000"/>
                    <a:lumOff val="25000"/>
                  </a:prstClr>
                </a:solidFill>
                <a:effectLst/>
                <a:uLnTx/>
                <a:uFillTx/>
                <a:latin typeface="Arial Narrow" panose="020B0606020202030204" pitchFamily="34" charset="0"/>
                <a:ea typeface="+mn-ea"/>
                <a:cs typeface="+mn-cs"/>
              </a:rPr>
              <a:t>PARTICIPANTS</a:t>
            </a:r>
          </a:p>
        </p:txBody>
      </p:sp>
      <p:sp>
        <p:nvSpPr>
          <p:cNvPr id="25" name="TextBox 24"/>
          <p:cNvSpPr txBox="1"/>
          <p:nvPr/>
        </p:nvSpPr>
        <p:spPr>
          <a:xfrm>
            <a:off x="436155" y="1255553"/>
            <a:ext cx="2039561" cy="338554"/>
          </a:xfrm>
          <a:prstGeom prst="rect">
            <a:avLst/>
          </a:prstGeom>
          <a:solidFill>
            <a:schemeClr val="bg1"/>
          </a:solid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140" normalizeH="0" baseline="0" noProof="0">
                <a:ln>
                  <a:noFill/>
                </a:ln>
                <a:solidFill>
                  <a:srgbClr val="5061D6"/>
                </a:solidFill>
                <a:effectLst/>
                <a:uLnTx/>
                <a:uFillTx/>
                <a:latin typeface="Arial Narrow"/>
              </a:rPr>
              <a:t>ENGAGEMENT:</a:t>
            </a:r>
          </a:p>
        </p:txBody>
      </p:sp>
      <p:sp>
        <p:nvSpPr>
          <p:cNvPr id="29" name="TextBox 28"/>
          <p:cNvSpPr txBox="1"/>
          <p:nvPr/>
        </p:nvSpPr>
        <p:spPr>
          <a:xfrm>
            <a:off x="4038238" y="1571011"/>
            <a:ext cx="714353" cy="646331"/>
          </a:xfrm>
          <a:prstGeom prst="rect">
            <a:avLst/>
          </a:prstGeom>
          <a:solidFill>
            <a:schemeClr val="bg1"/>
          </a:solid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i="0" u="none" strike="noStrike" kern="1200" cap="none" spc="120" normalizeH="0" baseline="0" noProof="0">
                <a:ln>
                  <a:noFill/>
                </a:ln>
                <a:solidFill>
                  <a:srgbClr val="5061D6"/>
                </a:solidFill>
                <a:effectLst/>
                <a:uLnTx/>
                <a:uFillTx/>
                <a:latin typeface="Arial Narrow"/>
              </a:rPr>
              <a:t>12</a:t>
            </a:r>
          </a:p>
        </p:txBody>
      </p:sp>
      <p:sp>
        <p:nvSpPr>
          <p:cNvPr id="27" name="TextBox 26"/>
          <p:cNvSpPr txBox="1"/>
          <p:nvPr/>
        </p:nvSpPr>
        <p:spPr>
          <a:xfrm>
            <a:off x="4047665" y="2123940"/>
            <a:ext cx="1645920"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140" normalizeH="0" baseline="0" noProof="0">
                <a:ln>
                  <a:noFill/>
                </a:ln>
                <a:solidFill>
                  <a:prstClr val="black">
                    <a:lumMod val="75000"/>
                    <a:lumOff val="25000"/>
                  </a:prstClr>
                </a:solidFill>
                <a:effectLst/>
                <a:uLnTx/>
                <a:uFillTx/>
                <a:latin typeface="Arial Narrow" panose="020B0606020202030204" pitchFamily="34" charset="0"/>
                <a:ea typeface="+mn-ea"/>
                <a:cs typeface="+mn-cs"/>
              </a:rPr>
              <a:t>PROJECTS</a:t>
            </a:r>
          </a:p>
        </p:txBody>
      </p:sp>
      <p:sp>
        <p:nvSpPr>
          <p:cNvPr id="30" name="TextBox 29"/>
          <p:cNvSpPr txBox="1"/>
          <p:nvPr/>
        </p:nvSpPr>
        <p:spPr>
          <a:xfrm>
            <a:off x="436155" y="2582711"/>
            <a:ext cx="2039561" cy="338554"/>
          </a:xfrm>
          <a:prstGeom prst="rect">
            <a:avLst/>
          </a:prstGeom>
          <a:solidFill>
            <a:schemeClr val="bg1"/>
          </a:solid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140" normalizeH="0" baseline="0" noProof="0">
                <a:ln>
                  <a:noFill/>
                </a:ln>
                <a:solidFill>
                  <a:srgbClr val="5061D6"/>
                </a:solidFill>
                <a:effectLst/>
                <a:uLnTx/>
                <a:uFillTx/>
                <a:latin typeface="Arial Narrow"/>
              </a:rPr>
              <a:t>IMPACT:</a:t>
            </a:r>
            <a:endParaRPr lang="en-US" sz="1600" b="1" i="0" u="none" strike="noStrike" kern="1200" cap="none" spc="140" normalizeH="0" baseline="0" noProof="0">
              <a:ln>
                <a:noFill/>
              </a:ln>
              <a:solidFill>
                <a:srgbClr val="5061D6"/>
              </a:solidFill>
              <a:effectLst/>
              <a:uLnTx/>
              <a:uFillTx/>
              <a:latin typeface="Arial Narrow"/>
            </a:endParaRPr>
          </a:p>
        </p:txBody>
      </p:sp>
      <p:sp>
        <p:nvSpPr>
          <p:cNvPr id="31" name="TextBox 30"/>
          <p:cNvSpPr txBox="1"/>
          <p:nvPr/>
        </p:nvSpPr>
        <p:spPr>
          <a:xfrm>
            <a:off x="436155" y="2787381"/>
            <a:ext cx="785810" cy="64633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spc="120">
                <a:solidFill>
                  <a:srgbClr val="5061D6"/>
                </a:solidFill>
                <a:latin typeface="Arial Narrow"/>
              </a:rPr>
              <a:t>9</a:t>
            </a:r>
            <a:endParaRPr lang="en-US" sz="3600" b="1" i="0" u="none" strike="noStrike" kern="1200" cap="none" spc="120" normalizeH="0" baseline="0" noProof="0">
              <a:ln>
                <a:noFill/>
              </a:ln>
              <a:solidFill>
                <a:srgbClr val="5061D6"/>
              </a:solidFill>
              <a:effectLst/>
              <a:uLnTx/>
              <a:uFillTx/>
              <a:latin typeface="Arial Narrow"/>
            </a:endParaRPr>
          </a:p>
        </p:txBody>
      </p:sp>
      <p:sp>
        <p:nvSpPr>
          <p:cNvPr id="32" name="TextBox 31"/>
          <p:cNvSpPr txBox="1"/>
          <p:nvPr/>
        </p:nvSpPr>
        <p:spPr>
          <a:xfrm>
            <a:off x="436155" y="3281772"/>
            <a:ext cx="1514046" cy="27699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140" normalizeH="0" baseline="0" noProof="0">
                <a:ln>
                  <a:noFill/>
                </a:ln>
                <a:solidFill>
                  <a:prstClr val="black">
                    <a:lumMod val="75000"/>
                    <a:lumOff val="25000"/>
                  </a:prstClr>
                </a:solidFill>
                <a:effectLst/>
                <a:uLnTx/>
                <a:uFillTx/>
                <a:latin typeface="Arial Narrow" panose="020B0606020202030204" pitchFamily="34" charset="0"/>
                <a:ea typeface="+mn-ea"/>
                <a:cs typeface="+mn-cs"/>
              </a:rPr>
              <a:t>U.S. STATES</a:t>
            </a:r>
          </a:p>
        </p:txBody>
      </p:sp>
      <p:sp>
        <p:nvSpPr>
          <p:cNvPr id="33" name="TextBox 32"/>
          <p:cNvSpPr txBox="1"/>
          <p:nvPr/>
        </p:nvSpPr>
        <p:spPr>
          <a:xfrm>
            <a:off x="1846327" y="2780998"/>
            <a:ext cx="785810" cy="64633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i="0" u="none" strike="noStrike" kern="1200" cap="none" spc="120" normalizeH="0" baseline="0" noProof="0">
                <a:ln>
                  <a:noFill/>
                </a:ln>
                <a:solidFill>
                  <a:srgbClr val="5061D6"/>
                </a:solidFill>
                <a:effectLst/>
                <a:uLnTx/>
                <a:uFillTx/>
                <a:latin typeface="Arial Narrow"/>
              </a:rPr>
              <a:t>3</a:t>
            </a:r>
          </a:p>
        </p:txBody>
      </p:sp>
      <p:sp>
        <p:nvSpPr>
          <p:cNvPr id="34" name="TextBox 33"/>
          <p:cNvSpPr txBox="1"/>
          <p:nvPr/>
        </p:nvSpPr>
        <p:spPr>
          <a:xfrm>
            <a:off x="1846327" y="3294243"/>
            <a:ext cx="1514046" cy="27699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140" normalizeH="0" baseline="0" noProof="0">
                <a:ln>
                  <a:noFill/>
                </a:ln>
                <a:solidFill>
                  <a:prstClr val="black">
                    <a:lumMod val="75000"/>
                    <a:lumOff val="25000"/>
                  </a:prstClr>
                </a:solidFill>
                <a:effectLst/>
                <a:uLnTx/>
                <a:uFillTx/>
                <a:latin typeface="Arial Narrow" panose="020B0606020202030204" pitchFamily="34" charset="0"/>
                <a:ea typeface="+mn-ea"/>
                <a:cs typeface="+mn-cs"/>
              </a:rPr>
              <a:t>COUNTRIES</a:t>
            </a:r>
          </a:p>
        </p:txBody>
      </p:sp>
      <p:sp>
        <p:nvSpPr>
          <p:cNvPr id="4" name="Rectangle 3"/>
          <p:cNvSpPr/>
          <p:nvPr/>
        </p:nvSpPr>
        <p:spPr>
          <a:xfrm>
            <a:off x="387236" y="1185302"/>
            <a:ext cx="4950455" cy="2469018"/>
          </a:xfrm>
          <a:prstGeom prst="rect">
            <a:avLst/>
          </a:prstGeom>
          <a:noFill/>
          <a:ln>
            <a:solidFill>
              <a:srgbClr val="7092B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0" i="0" u="none" strike="noStrike" kern="1200" cap="none" spc="0" normalizeH="0" baseline="0" noProof="0">
              <a:ln>
                <a:noFill/>
              </a:ln>
              <a:solidFill>
                <a:srgbClr val="5061D6"/>
              </a:solidFill>
              <a:effectLst/>
              <a:uLnTx/>
              <a:uFillTx/>
              <a:latin typeface="Calibri" panose="020F0502020204030204"/>
              <a:ea typeface="Calibri"/>
              <a:cs typeface="Calibri"/>
            </a:endParaRPr>
          </a:p>
        </p:txBody>
      </p:sp>
      <p:sp>
        <p:nvSpPr>
          <p:cNvPr id="96" name="Rectangle 95"/>
          <p:cNvSpPr/>
          <p:nvPr/>
        </p:nvSpPr>
        <p:spPr>
          <a:xfrm>
            <a:off x="4079893" y="2492998"/>
            <a:ext cx="1097280" cy="2743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100" normalizeH="0" baseline="0" noProof="0">
                <a:ln>
                  <a:noFill/>
                </a:ln>
                <a:solidFill>
                  <a:srgbClr val="5061D6"/>
                </a:solidFill>
                <a:effectLst/>
                <a:uLnTx/>
                <a:uFillTx/>
                <a:latin typeface="Arial Narrow"/>
                <a:ea typeface="+mn-ea"/>
                <a:cs typeface="+mn-cs"/>
              </a:rPr>
              <a:t>TERM I</a:t>
            </a:r>
            <a:r>
              <a:rPr kumimoji="0" lang="en-US" sz="1200" b="1" i="0" u="none" strike="noStrike" kern="1200" cap="none" spc="100" normalizeH="0" baseline="0" noProof="0">
                <a:ln>
                  <a:noFill/>
                </a:ln>
                <a:solidFill>
                  <a:srgbClr val="5061D6"/>
                </a:solidFill>
                <a:effectLst/>
                <a:uLnTx/>
                <a:uFillTx/>
                <a:latin typeface="Arial Narrow"/>
                <a:ea typeface="+mn-ea"/>
                <a:cs typeface="+mn-cs"/>
              </a:rPr>
              <a:t>: 10 </a:t>
            </a:r>
            <a:endParaRPr lang="en-US" sz="1200" b="1" i="0" u="none" strike="noStrike" kern="1200" cap="none" spc="100" normalizeH="0" baseline="0" noProof="0">
              <a:ln>
                <a:noFill/>
              </a:ln>
              <a:solidFill>
                <a:srgbClr val="5061D6"/>
              </a:solidFill>
              <a:effectLst/>
              <a:uLnTx/>
              <a:uFillTx/>
              <a:latin typeface="Arial Narrow" panose="020B0606020202030204" pitchFamily="34" charset="0"/>
            </a:endParaRPr>
          </a:p>
        </p:txBody>
      </p:sp>
      <p:sp>
        <p:nvSpPr>
          <p:cNvPr id="97" name="Rectangle 96"/>
          <p:cNvSpPr/>
          <p:nvPr/>
        </p:nvSpPr>
        <p:spPr>
          <a:xfrm>
            <a:off x="4079893" y="2729781"/>
            <a:ext cx="1097280" cy="2743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100" normalizeH="0" baseline="0" noProof="0">
                <a:ln>
                  <a:noFill/>
                </a:ln>
                <a:solidFill>
                  <a:srgbClr val="5061D6"/>
                </a:solidFill>
                <a:effectLst/>
                <a:uLnTx/>
                <a:uFillTx/>
                <a:latin typeface="Arial Narrow"/>
                <a:ea typeface="+mn-ea"/>
                <a:cs typeface="+mn-cs"/>
              </a:rPr>
              <a:t>TERM II</a:t>
            </a:r>
            <a:r>
              <a:rPr kumimoji="0" lang="en-US" sz="1200" b="1" i="0" u="none" strike="noStrike" kern="1200" cap="none" spc="100" normalizeH="0" baseline="0" noProof="0">
                <a:ln>
                  <a:noFill/>
                </a:ln>
                <a:solidFill>
                  <a:srgbClr val="5061D6"/>
                </a:solidFill>
                <a:effectLst/>
                <a:uLnTx/>
                <a:uFillTx/>
                <a:latin typeface="Arial Narrow"/>
                <a:ea typeface="+mn-ea"/>
                <a:cs typeface="+mn-cs"/>
              </a:rPr>
              <a:t>: 2 </a:t>
            </a:r>
            <a:endParaRPr kumimoji="0" lang="en-US" sz="1200" b="1" i="0" u="none" strike="noStrike" kern="1200" cap="none" spc="100" normalizeH="0" baseline="0" noProof="0">
              <a:ln>
                <a:noFill/>
              </a:ln>
              <a:solidFill>
                <a:srgbClr val="5061D6"/>
              </a:solidFill>
              <a:effectLst/>
              <a:uLnTx/>
              <a:uFillTx/>
              <a:latin typeface="Arial Narrow" panose="020B0606020202030204" pitchFamily="34" charset="0"/>
              <a:ea typeface="+mn-ea"/>
              <a:cs typeface="+mn-cs"/>
            </a:endParaRPr>
          </a:p>
        </p:txBody>
      </p:sp>
      <p:grpSp>
        <p:nvGrpSpPr>
          <p:cNvPr id="82" name="Group 81">
            <a:extLst>
              <a:ext uri="{FF2B5EF4-FFF2-40B4-BE49-F238E27FC236}">
                <a16:creationId xmlns:a16="http://schemas.microsoft.com/office/drawing/2014/main" id="{7FC17D5A-A92C-4DDB-867C-1CE9305B641D}"/>
              </a:ext>
            </a:extLst>
          </p:cNvPr>
          <p:cNvGrpSpPr/>
          <p:nvPr/>
        </p:nvGrpSpPr>
        <p:grpSpPr>
          <a:xfrm>
            <a:off x="1279654" y="1665446"/>
            <a:ext cx="457200" cy="457460"/>
            <a:chOff x="10979349" y="966277"/>
            <a:chExt cx="457200" cy="457460"/>
          </a:xfrm>
        </p:grpSpPr>
        <p:pic>
          <p:nvPicPr>
            <p:cNvPr id="83" name="Graphic 35" descr="Users outline">
              <a:extLst>
                <a:ext uri="{FF2B5EF4-FFF2-40B4-BE49-F238E27FC236}">
                  <a16:creationId xmlns:a16="http://schemas.microsoft.com/office/drawing/2014/main" id="{67DEC6FC-A60F-4BF4-9773-6E015E21F23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010222" y="966277"/>
              <a:ext cx="400522" cy="457200"/>
            </a:xfrm>
            <a:prstGeom prst="rect">
              <a:avLst/>
            </a:prstGeom>
          </p:spPr>
        </p:pic>
        <p:sp>
          <p:nvSpPr>
            <p:cNvPr id="84" name="Oval 83">
              <a:extLst>
                <a:ext uri="{FF2B5EF4-FFF2-40B4-BE49-F238E27FC236}">
                  <a16:creationId xmlns:a16="http://schemas.microsoft.com/office/drawing/2014/main" id="{9A4DFF90-4CC5-4507-B3E2-8046073B4F16}"/>
                </a:ext>
              </a:extLst>
            </p:cNvPr>
            <p:cNvSpPr/>
            <p:nvPr/>
          </p:nvSpPr>
          <p:spPr>
            <a:xfrm>
              <a:off x="10979349" y="966537"/>
              <a:ext cx="457200" cy="457200"/>
            </a:xfrm>
            <a:prstGeom prst="ellipse">
              <a:avLst/>
            </a:prstGeom>
            <a:noFill/>
            <a:ln w="28575">
              <a:solidFill>
                <a:srgbClr val="5061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 name="Group 1">
            <a:extLst>
              <a:ext uri="{FF2B5EF4-FFF2-40B4-BE49-F238E27FC236}">
                <a16:creationId xmlns:a16="http://schemas.microsoft.com/office/drawing/2014/main" id="{AED2A929-C6D3-1D08-1474-9CD3C2E67D51}"/>
              </a:ext>
            </a:extLst>
          </p:cNvPr>
          <p:cNvGrpSpPr/>
          <p:nvPr/>
        </p:nvGrpSpPr>
        <p:grpSpPr>
          <a:xfrm>
            <a:off x="4671302" y="1665576"/>
            <a:ext cx="457200" cy="457200"/>
            <a:chOff x="4521234" y="1316062"/>
            <a:chExt cx="558291" cy="571660"/>
          </a:xfrm>
        </p:grpSpPr>
        <p:sp>
          <p:nvSpPr>
            <p:cNvPr id="100" name="Oval 99">
              <a:extLst>
                <a:ext uri="{FF2B5EF4-FFF2-40B4-BE49-F238E27FC236}">
                  <a16:creationId xmlns:a16="http://schemas.microsoft.com/office/drawing/2014/main" id="{84716017-C96E-4E4B-A33A-006376DBE0B2}"/>
                </a:ext>
              </a:extLst>
            </p:cNvPr>
            <p:cNvSpPr/>
            <p:nvPr/>
          </p:nvSpPr>
          <p:spPr>
            <a:xfrm>
              <a:off x="4521234" y="1316062"/>
              <a:ext cx="558291" cy="571660"/>
            </a:xfrm>
            <a:prstGeom prst="ellipse">
              <a:avLst/>
            </a:prstGeom>
            <a:solidFill>
              <a:schemeClr val="bg1"/>
            </a:solidFill>
            <a:ln w="28575">
              <a:solidFill>
                <a:srgbClr val="5061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1" name="Graphic 54" descr="List outline">
              <a:extLst>
                <a:ext uri="{FF2B5EF4-FFF2-40B4-BE49-F238E27FC236}">
                  <a16:creationId xmlns:a16="http://schemas.microsoft.com/office/drawing/2014/main" id="{789C7883-5710-4054-881B-9CD2FE7CE2A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0800000">
              <a:off x="4570442" y="1371956"/>
              <a:ext cx="459874" cy="459873"/>
            </a:xfrm>
            <a:prstGeom prst="rect">
              <a:avLst/>
            </a:prstGeom>
          </p:spPr>
        </p:pic>
      </p:grpSp>
      <p:sp>
        <p:nvSpPr>
          <p:cNvPr id="53" name="TextBox 52">
            <a:extLst>
              <a:ext uri="{FF2B5EF4-FFF2-40B4-BE49-F238E27FC236}">
                <a16:creationId xmlns:a16="http://schemas.microsoft.com/office/drawing/2014/main" id="{CD0C3E5D-A2AA-4791-8908-DA646F0CB4BD}"/>
              </a:ext>
            </a:extLst>
          </p:cNvPr>
          <p:cNvSpPr txBox="1"/>
          <p:nvPr/>
        </p:nvSpPr>
        <p:spPr>
          <a:xfrm>
            <a:off x="2308627" y="1571011"/>
            <a:ext cx="714353" cy="646331"/>
          </a:xfrm>
          <a:prstGeom prst="rect">
            <a:avLst/>
          </a:prstGeom>
          <a:solidFill>
            <a:schemeClr val="bg1"/>
          </a:solid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spc="120">
                <a:solidFill>
                  <a:srgbClr val="5061D6"/>
                </a:solidFill>
                <a:latin typeface="Arial Narrow"/>
              </a:rPr>
              <a:t>23</a:t>
            </a:r>
            <a:endParaRPr lang="en-US" sz="3600" b="1" i="0" u="none" strike="noStrike" kern="1200" cap="none" spc="120" normalizeH="0" baseline="0" noProof="0">
              <a:ln>
                <a:noFill/>
              </a:ln>
              <a:solidFill>
                <a:srgbClr val="5061D6"/>
              </a:solidFill>
              <a:effectLst/>
              <a:uLnTx/>
              <a:uFillTx/>
              <a:latin typeface="Arial Narrow"/>
            </a:endParaRPr>
          </a:p>
        </p:txBody>
      </p:sp>
      <p:sp>
        <p:nvSpPr>
          <p:cNvPr id="54" name="TextBox 53">
            <a:extLst>
              <a:ext uri="{FF2B5EF4-FFF2-40B4-BE49-F238E27FC236}">
                <a16:creationId xmlns:a16="http://schemas.microsoft.com/office/drawing/2014/main" id="{41EF2ECE-E032-4361-AE25-A69CBF974D75}"/>
              </a:ext>
            </a:extLst>
          </p:cNvPr>
          <p:cNvSpPr txBox="1"/>
          <p:nvPr/>
        </p:nvSpPr>
        <p:spPr>
          <a:xfrm>
            <a:off x="2186075" y="2123940"/>
            <a:ext cx="1645920"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140" normalizeH="0" baseline="0" noProof="0">
                <a:ln>
                  <a:noFill/>
                </a:ln>
                <a:solidFill>
                  <a:prstClr val="black">
                    <a:lumMod val="75000"/>
                    <a:lumOff val="25000"/>
                  </a:prstClr>
                </a:solidFill>
                <a:effectLst/>
                <a:uLnTx/>
                <a:uFillTx/>
                <a:latin typeface="Arial Narrow" panose="020B0606020202030204" pitchFamily="34" charset="0"/>
                <a:ea typeface="+mn-ea"/>
                <a:cs typeface="+mn-cs"/>
              </a:rPr>
              <a:t>PARTNER ORGS</a:t>
            </a:r>
          </a:p>
        </p:txBody>
      </p:sp>
      <p:grpSp>
        <p:nvGrpSpPr>
          <p:cNvPr id="55" name="Group 54">
            <a:extLst>
              <a:ext uri="{FF2B5EF4-FFF2-40B4-BE49-F238E27FC236}">
                <a16:creationId xmlns:a16="http://schemas.microsoft.com/office/drawing/2014/main" id="{0E082598-7D75-420A-8199-57494D0C913D}"/>
              </a:ext>
            </a:extLst>
          </p:cNvPr>
          <p:cNvGrpSpPr/>
          <p:nvPr/>
        </p:nvGrpSpPr>
        <p:grpSpPr>
          <a:xfrm>
            <a:off x="2996134" y="1665576"/>
            <a:ext cx="457200" cy="457200"/>
            <a:chOff x="6106693" y="1287377"/>
            <a:chExt cx="558291" cy="598398"/>
          </a:xfrm>
        </p:grpSpPr>
        <p:sp>
          <p:nvSpPr>
            <p:cNvPr id="56" name="Oval 55">
              <a:extLst>
                <a:ext uri="{FF2B5EF4-FFF2-40B4-BE49-F238E27FC236}">
                  <a16:creationId xmlns:a16="http://schemas.microsoft.com/office/drawing/2014/main" id="{3566B525-CD64-4C81-AFB5-3BF73B448FC2}"/>
                </a:ext>
              </a:extLst>
            </p:cNvPr>
            <p:cNvSpPr>
              <a:spLocks/>
            </p:cNvSpPr>
            <p:nvPr/>
          </p:nvSpPr>
          <p:spPr>
            <a:xfrm>
              <a:off x="6106693" y="1287377"/>
              <a:ext cx="558291" cy="598398"/>
            </a:xfrm>
            <a:prstGeom prst="ellipse">
              <a:avLst/>
            </a:prstGeom>
            <a:noFill/>
            <a:ln w="28575">
              <a:solidFill>
                <a:srgbClr val="5061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9" name="Graphic 39" descr="Greek Temple with solid fill">
              <a:extLst>
                <a:ext uri="{FF2B5EF4-FFF2-40B4-BE49-F238E27FC236}">
                  <a16:creationId xmlns:a16="http://schemas.microsoft.com/office/drawing/2014/main" id="{301136A3-358D-435B-A504-CED7414DF0F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162804" y="1313767"/>
              <a:ext cx="455021" cy="478719"/>
            </a:xfrm>
            <a:prstGeom prst="rect">
              <a:avLst/>
            </a:prstGeom>
          </p:spPr>
        </p:pic>
      </p:grpSp>
      <p:cxnSp>
        <p:nvCxnSpPr>
          <p:cNvPr id="58" name="Straight Connector 57">
            <a:extLst>
              <a:ext uri="{FF2B5EF4-FFF2-40B4-BE49-F238E27FC236}">
                <a16:creationId xmlns:a16="http://schemas.microsoft.com/office/drawing/2014/main" id="{A661004D-E27F-CE49-B901-0F8898CA69EE}"/>
              </a:ext>
            </a:extLst>
          </p:cNvPr>
          <p:cNvCxnSpPr>
            <a:cxnSpLocks/>
          </p:cNvCxnSpPr>
          <p:nvPr/>
        </p:nvCxnSpPr>
        <p:spPr>
          <a:xfrm flipH="1">
            <a:off x="2447689" y="4811719"/>
            <a:ext cx="966680" cy="1510785"/>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 name="Content Placeholder 17">
            <a:extLst>
              <a:ext uri="{FF2B5EF4-FFF2-40B4-BE49-F238E27FC236}">
                <a16:creationId xmlns:a16="http://schemas.microsoft.com/office/drawing/2014/main" id="{265DD251-CB46-7D92-0154-84664CAEAF01}"/>
              </a:ext>
            </a:extLst>
          </p:cNvPr>
          <p:cNvSpPr txBox="1">
            <a:spLocks/>
          </p:cNvSpPr>
          <p:nvPr/>
        </p:nvSpPr>
        <p:spPr>
          <a:xfrm>
            <a:off x="398372" y="12516"/>
            <a:ext cx="10712117" cy="1173714"/>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a:buNone/>
              <a:defRPr sz="2400" kern="1200">
                <a:solidFill>
                  <a:srgbClr val="5595AC"/>
                </a:solidFill>
                <a:latin typeface="Georgia" panose="02040502050405020303" pitchFamily="18" charset="0"/>
                <a:ea typeface="Georgia" panose="02040502050405020303" pitchFamily="18" charset="0"/>
                <a:cs typeface="Arial Narrow" charset="0"/>
              </a:defRPr>
            </a:lvl1pPr>
            <a:lvl2pPr marL="457200" indent="0" algn="ctr" defTabSz="914400" rtl="0" eaLnBrk="1" latinLnBrk="0" hangingPunct="1">
              <a:lnSpc>
                <a:spcPct val="90000"/>
              </a:lnSpc>
              <a:spcBef>
                <a:spcPts val="500"/>
              </a:spcBef>
              <a:buFont typeface="Arial"/>
              <a:buNone/>
              <a:defRPr sz="2000" kern="1200">
                <a:solidFill>
                  <a:srgbClr val="6A7278"/>
                </a:solidFill>
                <a:latin typeface="Georgia" panose="02040502050405020303" pitchFamily="18" charset="0"/>
                <a:ea typeface="Georgia" panose="02040502050405020303" pitchFamily="18" charset="0"/>
                <a:cs typeface="Arial Narrow" charset="0"/>
              </a:defRPr>
            </a:lvl2pPr>
            <a:lvl3pPr marL="914400" indent="0" algn="ctr" defTabSz="914400" rtl="0" eaLnBrk="1" latinLnBrk="0" hangingPunct="1">
              <a:lnSpc>
                <a:spcPct val="90000"/>
              </a:lnSpc>
              <a:spcBef>
                <a:spcPts val="500"/>
              </a:spcBef>
              <a:buFont typeface="Arial"/>
              <a:buNone/>
              <a:defRPr sz="1800" kern="1200">
                <a:solidFill>
                  <a:srgbClr val="6A7278"/>
                </a:solidFill>
                <a:latin typeface="Georgia" panose="02040502050405020303" pitchFamily="18" charset="0"/>
                <a:ea typeface="Georgia" panose="02040502050405020303" pitchFamily="18" charset="0"/>
                <a:cs typeface="Arial Narrow" charset="0"/>
              </a:defRPr>
            </a:lvl3pPr>
            <a:lvl4pPr marL="1371600" indent="0" algn="ctr" defTabSz="914400" rtl="0" eaLnBrk="1" latinLnBrk="0" hangingPunct="1">
              <a:lnSpc>
                <a:spcPct val="90000"/>
              </a:lnSpc>
              <a:spcBef>
                <a:spcPts val="500"/>
              </a:spcBef>
              <a:buFont typeface="Arial"/>
              <a:buNone/>
              <a:defRPr sz="1600" kern="1200">
                <a:solidFill>
                  <a:srgbClr val="6A7278"/>
                </a:solidFill>
                <a:latin typeface="Georgia" panose="02040502050405020303" pitchFamily="18" charset="0"/>
                <a:ea typeface="Georgia" panose="02040502050405020303" pitchFamily="18" charset="0"/>
                <a:cs typeface="Arial Narrow" charset="0"/>
              </a:defRPr>
            </a:lvl4pPr>
            <a:lvl5pPr marL="1828800" indent="0" algn="ctr" defTabSz="914400" rtl="0" eaLnBrk="1" latinLnBrk="0" hangingPunct="1">
              <a:lnSpc>
                <a:spcPct val="90000"/>
              </a:lnSpc>
              <a:spcBef>
                <a:spcPts val="500"/>
              </a:spcBef>
              <a:buFont typeface="Arial"/>
              <a:buNone/>
              <a:defRPr sz="1600" kern="1200">
                <a:solidFill>
                  <a:srgbClr val="6A7278"/>
                </a:solidFill>
                <a:latin typeface="Georgia" panose="02040502050405020303" pitchFamily="18" charset="0"/>
                <a:ea typeface="Georgia" panose="02040502050405020303" pitchFamily="18" charset="0"/>
                <a:cs typeface="Arial Narrow"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altLang="en-US" sz="4000">
                <a:solidFill>
                  <a:schemeClr val="tx1">
                    <a:lumMod val="75000"/>
                    <a:lumOff val="25000"/>
                  </a:schemeClr>
                </a:solidFill>
                <a:latin typeface="Georgia"/>
              </a:rPr>
              <a:t>2024 Fall Portfolio</a:t>
            </a:r>
            <a:endParaRPr lang="en-US" sz="4000">
              <a:solidFill>
                <a:schemeClr val="tx1">
                  <a:lumMod val="75000"/>
                  <a:lumOff val="25000"/>
                </a:schemeClr>
              </a:solidFill>
              <a:latin typeface="Georgia"/>
            </a:endParaRPr>
          </a:p>
        </p:txBody>
      </p:sp>
      <p:sp>
        <p:nvSpPr>
          <p:cNvPr id="17" name="TextBox 16">
            <a:extLst>
              <a:ext uri="{FF2B5EF4-FFF2-40B4-BE49-F238E27FC236}">
                <a16:creationId xmlns:a16="http://schemas.microsoft.com/office/drawing/2014/main" id="{91FC4B83-3FD5-1D0A-6B66-6160AB1B009F}"/>
              </a:ext>
            </a:extLst>
          </p:cNvPr>
          <p:cNvSpPr txBox="1"/>
          <p:nvPr/>
        </p:nvSpPr>
        <p:spPr>
          <a:xfrm>
            <a:off x="8340652" y="4611102"/>
            <a:ext cx="3957893" cy="1708160"/>
          </a:xfrm>
          <a:prstGeom prst="rect">
            <a:avLst/>
          </a:prstGeom>
          <a:noFill/>
        </p:spPr>
        <p:txBody>
          <a:bodyPr wrap="square" lIns="91440" tIns="45720" rIns="91440" bIns="45720" rtlCol="0" anchor="t">
            <a:spAutoFit/>
          </a:bodyPr>
          <a:lstStyle/>
          <a:p>
            <a:pPr algn="ctr"/>
            <a:r>
              <a:rPr lang="en-US" sz="1500">
                <a:solidFill>
                  <a:srgbClr val="55AEB2"/>
                </a:solidFill>
              </a:rPr>
              <a:t>Pennsylvania Water Resources</a:t>
            </a:r>
          </a:p>
          <a:p>
            <a:pPr algn="ctr"/>
            <a:r>
              <a:rPr lang="en-US" sz="1500">
                <a:solidFill>
                  <a:srgbClr val="55AEB2"/>
                </a:solidFill>
              </a:rPr>
              <a:t>Chesapeake Bay Water Resources</a:t>
            </a:r>
          </a:p>
          <a:p>
            <a:pPr algn="ctr"/>
            <a:r>
              <a:rPr lang="en-US" sz="1500">
                <a:solidFill>
                  <a:srgbClr val="55AEB2"/>
                </a:solidFill>
              </a:rPr>
              <a:t>Chile Water Resources?</a:t>
            </a:r>
          </a:p>
          <a:p>
            <a:pPr algn="ctr"/>
            <a:r>
              <a:rPr lang="en-US" sz="1500">
                <a:solidFill>
                  <a:srgbClr val="BA3A50"/>
                </a:solidFill>
              </a:rPr>
              <a:t>Buffalo National River Water Resources</a:t>
            </a:r>
          </a:p>
          <a:p>
            <a:pPr algn="ctr"/>
            <a:r>
              <a:rPr lang="en-US" sz="1500">
                <a:solidFill>
                  <a:srgbClr val="246D97"/>
                </a:solidFill>
              </a:rPr>
              <a:t>San Jose Urban Development</a:t>
            </a:r>
          </a:p>
          <a:p>
            <a:pPr algn="ctr"/>
            <a:r>
              <a:rPr lang="en-US" sz="1500">
                <a:solidFill>
                  <a:srgbClr val="885B98"/>
                </a:solidFill>
              </a:rPr>
              <a:t>Hampton Roads Health &amp; Air Quality II</a:t>
            </a:r>
          </a:p>
          <a:p>
            <a:pPr algn="ctr"/>
            <a:endParaRPr lang="en-US" sz="1500">
              <a:solidFill>
                <a:srgbClr val="6CA47A"/>
              </a:solidFill>
            </a:endParaRPr>
          </a:p>
        </p:txBody>
      </p:sp>
      <p:grpSp>
        <p:nvGrpSpPr>
          <p:cNvPr id="21" name="Group 20">
            <a:extLst>
              <a:ext uri="{FF2B5EF4-FFF2-40B4-BE49-F238E27FC236}">
                <a16:creationId xmlns:a16="http://schemas.microsoft.com/office/drawing/2014/main" id="{7E49F83D-613A-4963-870B-FC3FB03CF5D2}"/>
              </a:ext>
            </a:extLst>
          </p:cNvPr>
          <p:cNvGrpSpPr/>
          <p:nvPr/>
        </p:nvGrpSpPr>
        <p:grpSpPr>
          <a:xfrm>
            <a:off x="5639978" y="1263888"/>
            <a:ext cx="2965580" cy="307777"/>
            <a:chOff x="94530" y="3907666"/>
            <a:chExt cx="2965580" cy="307777"/>
          </a:xfrm>
        </p:grpSpPr>
        <p:pic>
          <p:nvPicPr>
            <p:cNvPr id="77" name="Picture 4">
              <a:extLst>
                <a:ext uri="{FF2B5EF4-FFF2-40B4-BE49-F238E27FC236}">
                  <a16:creationId xmlns:a16="http://schemas.microsoft.com/office/drawing/2014/main" id="{89FFAA8B-65DE-42C9-80CC-DAF4D5047851}"/>
                </a:ext>
              </a:extLst>
            </p:cNvPr>
            <p:cNvPicPr>
              <a:picLocks noChangeAspect="1" noChangeArrowheads="1"/>
            </p:cNvPicPr>
            <p:nvPr/>
          </p:nvPicPr>
          <p:blipFill rotWithShape="1">
            <a:blip r:embed="rId13" cstate="print">
              <a:alphaModFix amt="25000"/>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l="18359" t="15690" r="15732" b="13046"/>
            <a:stretch/>
          </p:blipFill>
          <p:spPr bwMode="auto">
            <a:xfrm>
              <a:off x="2767501" y="3911773"/>
              <a:ext cx="292609" cy="299563"/>
            </a:xfrm>
            <a:prstGeom prst="rect">
              <a:avLst/>
            </a:prstGeom>
            <a:noFill/>
            <a:extLst>
              <a:ext uri="{909E8E84-426E-40DD-AFC4-6F175D3DCCD1}">
                <a14:hiddenFill xmlns:a14="http://schemas.microsoft.com/office/drawing/2010/main">
                  <a:solidFill>
                    <a:srgbClr val="FFFFFF"/>
                  </a:solidFill>
                </a14:hiddenFill>
              </a:ext>
            </a:extLst>
          </p:spPr>
        </p:pic>
        <p:sp>
          <p:nvSpPr>
            <p:cNvPr id="74" name="TextBox 73"/>
            <p:cNvSpPr txBox="1"/>
            <p:nvPr/>
          </p:nvSpPr>
          <p:spPr>
            <a:xfrm>
              <a:off x="94530" y="3907666"/>
              <a:ext cx="2628876"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140" normalizeH="0" baseline="0" noProof="0">
                  <a:ln>
                    <a:noFill/>
                  </a:ln>
                  <a:solidFill>
                    <a:srgbClr val="CFCFCF"/>
                  </a:solidFill>
                  <a:effectLst/>
                  <a:uLnTx/>
                  <a:uFillTx/>
                  <a:latin typeface="Arial Narrow" panose="020B0606020202030204" pitchFamily="34" charset="0"/>
                  <a:ea typeface="+mn-ea"/>
                  <a:cs typeface="+mn-cs"/>
                </a:rPr>
                <a:t>WILDLAND FIRES</a:t>
              </a:r>
            </a:p>
          </p:txBody>
        </p:sp>
      </p:grpSp>
      <p:grpSp>
        <p:nvGrpSpPr>
          <p:cNvPr id="28" name="Group 27">
            <a:extLst>
              <a:ext uri="{FF2B5EF4-FFF2-40B4-BE49-F238E27FC236}">
                <a16:creationId xmlns:a16="http://schemas.microsoft.com/office/drawing/2014/main" id="{D3D171AA-7102-4DF6-95E4-6FB5957C0604}"/>
              </a:ext>
            </a:extLst>
          </p:cNvPr>
          <p:cNvGrpSpPr/>
          <p:nvPr/>
        </p:nvGrpSpPr>
        <p:grpSpPr>
          <a:xfrm>
            <a:off x="5545448" y="2230350"/>
            <a:ext cx="3060110" cy="307777"/>
            <a:chOff x="0" y="4941815"/>
            <a:chExt cx="3060110" cy="307777"/>
          </a:xfrm>
        </p:grpSpPr>
        <p:sp>
          <p:nvSpPr>
            <p:cNvPr id="70" name="TextBox 69"/>
            <p:cNvSpPr txBox="1"/>
            <p:nvPr/>
          </p:nvSpPr>
          <p:spPr>
            <a:xfrm>
              <a:off x="0" y="4941815"/>
              <a:ext cx="2723406"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140" normalizeH="0" baseline="0" noProof="0">
                  <a:ln>
                    <a:noFill/>
                  </a:ln>
                  <a:solidFill>
                    <a:prstClr val="black">
                      <a:lumMod val="75000"/>
                      <a:lumOff val="25000"/>
                    </a:prstClr>
                  </a:solidFill>
                  <a:effectLst/>
                  <a:uLnTx/>
                  <a:uFillTx/>
                  <a:latin typeface="Arial Narrow" panose="020B0606020202030204" pitchFamily="34" charset="0"/>
                  <a:ea typeface="+mn-ea"/>
                  <a:cs typeface="+mn-cs"/>
                </a:rPr>
                <a:t>ECOLOGICAL CONSERVATION</a:t>
              </a:r>
            </a:p>
          </p:txBody>
        </p:sp>
        <p:pic>
          <p:nvPicPr>
            <p:cNvPr id="7" name="Picture 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767502" y="4948795"/>
              <a:ext cx="292608" cy="293817"/>
            </a:xfrm>
            <a:prstGeom prst="rect">
              <a:avLst/>
            </a:prstGeom>
          </p:spPr>
        </p:pic>
      </p:grpSp>
      <p:grpSp>
        <p:nvGrpSpPr>
          <p:cNvPr id="22" name="Group 21">
            <a:extLst>
              <a:ext uri="{FF2B5EF4-FFF2-40B4-BE49-F238E27FC236}">
                <a16:creationId xmlns:a16="http://schemas.microsoft.com/office/drawing/2014/main" id="{83E14041-6C48-4228-AB64-E4B3FDA494B8}"/>
              </a:ext>
            </a:extLst>
          </p:cNvPr>
          <p:cNvGrpSpPr/>
          <p:nvPr/>
        </p:nvGrpSpPr>
        <p:grpSpPr>
          <a:xfrm>
            <a:off x="5637312" y="1586042"/>
            <a:ext cx="2968246" cy="307777"/>
            <a:chOff x="94529" y="4245196"/>
            <a:chExt cx="2968246" cy="307777"/>
          </a:xfrm>
        </p:grpSpPr>
        <p:sp>
          <p:nvSpPr>
            <p:cNvPr id="73" name="TextBox 72"/>
            <p:cNvSpPr txBox="1"/>
            <p:nvPr/>
          </p:nvSpPr>
          <p:spPr>
            <a:xfrm>
              <a:off x="94529" y="4245196"/>
              <a:ext cx="2628877"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140" normalizeH="0" baseline="0" noProof="0">
                  <a:ln>
                    <a:noFill/>
                  </a:ln>
                  <a:solidFill>
                    <a:prstClr val="black">
                      <a:lumMod val="75000"/>
                      <a:lumOff val="25000"/>
                    </a:prstClr>
                  </a:solidFill>
                  <a:effectLst/>
                  <a:uLnTx/>
                  <a:uFillTx/>
                  <a:latin typeface="Arial Narrow" panose="020B0606020202030204" pitchFamily="34" charset="0"/>
                  <a:ea typeface="+mn-ea"/>
                  <a:cs typeface="+mn-cs"/>
                </a:rPr>
                <a:t>AGRICULTURE</a:t>
              </a:r>
            </a:p>
          </p:txBody>
        </p:sp>
        <p:pic>
          <p:nvPicPr>
            <p:cNvPr id="8" name="Picture 7"/>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770167" y="4251881"/>
              <a:ext cx="292608" cy="294406"/>
            </a:xfrm>
            <a:prstGeom prst="rect">
              <a:avLst/>
            </a:prstGeom>
          </p:spPr>
        </p:pic>
      </p:grpSp>
      <p:grpSp>
        <p:nvGrpSpPr>
          <p:cNvPr id="36" name="Group 35">
            <a:extLst>
              <a:ext uri="{FF2B5EF4-FFF2-40B4-BE49-F238E27FC236}">
                <a16:creationId xmlns:a16="http://schemas.microsoft.com/office/drawing/2014/main" id="{0F2ED4EF-DCA5-433D-93E1-DA6B373D5BAF}"/>
              </a:ext>
            </a:extLst>
          </p:cNvPr>
          <p:cNvGrpSpPr/>
          <p:nvPr/>
        </p:nvGrpSpPr>
        <p:grpSpPr>
          <a:xfrm>
            <a:off x="5639978" y="2874658"/>
            <a:ext cx="2965580" cy="307777"/>
            <a:chOff x="94530" y="5628561"/>
            <a:chExt cx="2965580" cy="307777"/>
          </a:xfrm>
        </p:grpSpPr>
        <p:sp>
          <p:nvSpPr>
            <p:cNvPr id="71" name="TextBox 70"/>
            <p:cNvSpPr txBox="1"/>
            <p:nvPr/>
          </p:nvSpPr>
          <p:spPr>
            <a:xfrm>
              <a:off x="94530" y="5628561"/>
              <a:ext cx="2628874"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140" normalizeH="0" baseline="0" noProof="0">
                  <a:ln>
                    <a:noFill/>
                  </a:ln>
                  <a:solidFill>
                    <a:prstClr val="black">
                      <a:lumMod val="75000"/>
                      <a:lumOff val="25000"/>
                    </a:prstClr>
                  </a:solidFill>
                  <a:effectLst/>
                  <a:uLnTx/>
                  <a:uFillTx/>
                  <a:latin typeface="Arial Narrow" panose="020B0606020202030204" pitchFamily="34" charset="0"/>
                  <a:ea typeface="+mn-ea"/>
                  <a:cs typeface="+mn-cs"/>
                </a:rPr>
                <a:t>URBAN DEVELOPMENT</a:t>
              </a:r>
            </a:p>
          </p:txBody>
        </p:sp>
        <p:pic>
          <p:nvPicPr>
            <p:cNvPr id="12" name="Picture 1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767502" y="5635544"/>
              <a:ext cx="292608" cy="293810"/>
            </a:xfrm>
            <a:prstGeom prst="rect">
              <a:avLst/>
            </a:prstGeom>
          </p:spPr>
        </p:pic>
      </p:grpSp>
      <p:grpSp>
        <p:nvGrpSpPr>
          <p:cNvPr id="35" name="Group 34">
            <a:extLst>
              <a:ext uri="{FF2B5EF4-FFF2-40B4-BE49-F238E27FC236}">
                <a16:creationId xmlns:a16="http://schemas.microsoft.com/office/drawing/2014/main" id="{81C75375-CA58-4EDF-965B-A1778CD562C3}"/>
              </a:ext>
            </a:extLst>
          </p:cNvPr>
          <p:cNvGrpSpPr/>
          <p:nvPr/>
        </p:nvGrpSpPr>
        <p:grpSpPr>
          <a:xfrm>
            <a:off x="5639977" y="2552504"/>
            <a:ext cx="2965581" cy="307777"/>
            <a:chOff x="94529" y="5285188"/>
            <a:chExt cx="2965581" cy="307777"/>
          </a:xfrm>
        </p:grpSpPr>
        <p:sp>
          <p:nvSpPr>
            <p:cNvPr id="69" name="TextBox 68"/>
            <p:cNvSpPr txBox="1"/>
            <p:nvPr/>
          </p:nvSpPr>
          <p:spPr>
            <a:xfrm>
              <a:off x="94529" y="5285188"/>
              <a:ext cx="2628875"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140" normalizeH="0" baseline="0" noProof="0">
                  <a:ln>
                    <a:noFill/>
                  </a:ln>
                  <a:solidFill>
                    <a:prstClr val="black">
                      <a:lumMod val="75000"/>
                      <a:lumOff val="25000"/>
                    </a:prstClr>
                  </a:solidFill>
                  <a:effectLst/>
                  <a:uLnTx/>
                  <a:uFillTx/>
                  <a:latin typeface="Arial Narrow" panose="020B0606020202030204" pitchFamily="34" charset="0"/>
                  <a:ea typeface="+mn-ea"/>
                  <a:cs typeface="+mn-cs"/>
                </a:rPr>
                <a:t>WATER RESOURCES</a:t>
              </a:r>
            </a:p>
          </p:txBody>
        </p:sp>
        <p:pic>
          <p:nvPicPr>
            <p:cNvPr id="13" name="Picture 12"/>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767502" y="5292165"/>
              <a:ext cx="292608" cy="293822"/>
            </a:xfrm>
            <a:prstGeom prst="rect">
              <a:avLst/>
            </a:prstGeom>
          </p:spPr>
        </p:pic>
      </p:grpSp>
      <p:pic>
        <p:nvPicPr>
          <p:cNvPr id="9" name="Picture 8"/>
          <p:cNvPicPr>
            <a:picLocks noChangeAspect="1"/>
          </p:cNvPicPr>
          <p:nvPr/>
        </p:nvPicPr>
        <p:blipFill>
          <a:blip r:embed="rId19" cstate="print">
            <a:alphaModFix/>
            <a:extLst>
              <a:ext uri="{28A0092B-C50C-407E-A947-70E740481C1C}">
                <a14:useLocalDpi xmlns:a14="http://schemas.microsoft.com/office/drawing/2010/main" val="0"/>
              </a:ext>
            </a:extLst>
          </a:blip>
          <a:stretch>
            <a:fillRect/>
          </a:stretch>
        </p:blipFill>
        <p:spPr>
          <a:xfrm>
            <a:off x="8312950" y="3596218"/>
            <a:ext cx="292608" cy="293817"/>
          </a:xfrm>
          <a:prstGeom prst="rect">
            <a:avLst/>
          </a:prstGeom>
        </p:spPr>
      </p:pic>
      <p:sp>
        <p:nvSpPr>
          <p:cNvPr id="37" name="TextBox 36">
            <a:extLst>
              <a:ext uri="{FF2B5EF4-FFF2-40B4-BE49-F238E27FC236}">
                <a16:creationId xmlns:a16="http://schemas.microsoft.com/office/drawing/2014/main" id="{8C5AF6CD-40AC-4BED-B0B2-1199F75B1697}"/>
              </a:ext>
            </a:extLst>
          </p:cNvPr>
          <p:cNvSpPr txBox="1"/>
          <p:nvPr/>
        </p:nvSpPr>
        <p:spPr>
          <a:xfrm>
            <a:off x="5639978" y="3589238"/>
            <a:ext cx="2628874" cy="307777"/>
          </a:xfrm>
          <a:prstGeom prst="rect">
            <a:avLst/>
          </a:prstGeom>
          <a:noFill/>
        </p:spPr>
        <p:txBody>
          <a:bodyPr wrap="square" lIns="91440" tIns="45720" rIns="91440" bIns="4572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140" normalizeH="0" baseline="0" noProof="0">
                <a:ln>
                  <a:noFill/>
                </a:ln>
                <a:solidFill>
                  <a:srgbClr val="404040"/>
                </a:solidFill>
                <a:effectLst/>
                <a:uLnTx/>
                <a:uFillTx/>
                <a:latin typeface="Arial Narrow" panose="020B0606020202030204" pitchFamily="34" charset="0"/>
                <a:ea typeface="+mn-ea"/>
                <a:cs typeface="+mn-cs"/>
              </a:rPr>
              <a:t>HEALTH &amp; AIR QUALITY</a:t>
            </a:r>
          </a:p>
        </p:txBody>
      </p:sp>
      <p:sp>
        <p:nvSpPr>
          <p:cNvPr id="68" name="TextBox 67"/>
          <p:cNvSpPr txBox="1"/>
          <p:nvPr/>
        </p:nvSpPr>
        <p:spPr>
          <a:xfrm>
            <a:off x="5649264" y="1914172"/>
            <a:ext cx="2628877"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140" normalizeH="0" baseline="0" noProof="0">
                <a:ln>
                  <a:noFill/>
                </a:ln>
                <a:solidFill>
                  <a:prstClr val="black">
                    <a:lumMod val="75000"/>
                    <a:lumOff val="25000"/>
                    <a:alpha val="25000"/>
                  </a:prstClr>
                </a:solidFill>
                <a:effectLst/>
                <a:uLnTx/>
                <a:uFillTx/>
                <a:latin typeface="Arial Narrow" panose="020B0606020202030204" pitchFamily="34" charset="0"/>
                <a:ea typeface="+mn-ea"/>
                <a:cs typeface="+mn-cs"/>
              </a:rPr>
              <a:t>ENERGY</a:t>
            </a:r>
          </a:p>
        </p:txBody>
      </p:sp>
      <p:pic>
        <p:nvPicPr>
          <p:cNvPr id="38" name="Picture 38">
            <a:extLst>
              <a:ext uri="{FF2B5EF4-FFF2-40B4-BE49-F238E27FC236}">
                <a16:creationId xmlns:a16="http://schemas.microsoft.com/office/drawing/2014/main" id="{F1B4BC4D-D489-4483-AA1E-8562ABE08857}"/>
              </a:ext>
            </a:extLst>
          </p:cNvPr>
          <p:cNvPicPr>
            <a:picLocks noChangeAspect="1"/>
          </p:cNvPicPr>
          <p:nvPr/>
        </p:nvPicPr>
        <p:blipFill>
          <a:blip r:embed="rId20">
            <a:alphaModFix amt="25000"/>
          </a:blip>
          <a:stretch>
            <a:fillRect/>
          </a:stretch>
        </p:blipFill>
        <p:spPr>
          <a:xfrm>
            <a:off x="8312950" y="1913350"/>
            <a:ext cx="292608" cy="297469"/>
          </a:xfrm>
          <a:prstGeom prst="rect">
            <a:avLst/>
          </a:prstGeom>
        </p:spPr>
      </p:pic>
      <p:grpSp>
        <p:nvGrpSpPr>
          <p:cNvPr id="20" name="Group 19">
            <a:extLst>
              <a:ext uri="{FF2B5EF4-FFF2-40B4-BE49-F238E27FC236}">
                <a16:creationId xmlns:a16="http://schemas.microsoft.com/office/drawing/2014/main" id="{2B59E5BB-7799-421A-B3CC-0F8221FFB79B}"/>
              </a:ext>
            </a:extLst>
          </p:cNvPr>
          <p:cNvGrpSpPr/>
          <p:nvPr/>
        </p:nvGrpSpPr>
        <p:grpSpPr>
          <a:xfrm>
            <a:off x="5634851" y="941734"/>
            <a:ext cx="2970707" cy="307777"/>
            <a:chOff x="90810" y="3559277"/>
            <a:chExt cx="2970707" cy="307777"/>
          </a:xfrm>
        </p:grpSpPr>
        <p:pic>
          <p:nvPicPr>
            <p:cNvPr id="76" name="Picture 75">
              <a:extLst>
                <a:ext uri="{FF2B5EF4-FFF2-40B4-BE49-F238E27FC236}">
                  <a16:creationId xmlns:a16="http://schemas.microsoft.com/office/drawing/2014/main" id="{F9094886-6B9D-4349-90CA-81D5AB0750CB}"/>
                </a:ext>
              </a:extLst>
            </p:cNvPr>
            <p:cNvPicPr>
              <a:picLocks noChangeAspect="1"/>
            </p:cNvPicPr>
            <p:nvPr/>
          </p:nvPicPr>
          <p:blipFill>
            <a:blip r:embed="rId21" cstate="print">
              <a:alphaModFix/>
              <a:extLst>
                <a:ext uri="{28A0092B-C50C-407E-A947-70E740481C1C}">
                  <a14:useLocalDpi xmlns:a14="http://schemas.microsoft.com/office/drawing/2010/main" val="0"/>
                </a:ext>
              </a:extLst>
            </a:blip>
            <a:stretch>
              <a:fillRect/>
            </a:stretch>
          </p:blipFill>
          <p:spPr>
            <a:xfrm>
              <a:off x="2768909" y="3566257"/>
              <a:ext cx="292608" cy="293817"/>
            </a:xfrm>
            <a:prstGeom prst="rect">
              <a:avLst/>
            </a:prstGeom>
          </p:spPr>
        </p:pic>
        <p:sp>
          <p:nvSpPr>
            <p:cNvPr id="78" name="TextBox 77">
              <a:extLst>
                <a:ext uri="{FF2B5EF4-FFF2-40B4-BE49-F238E27FC236}">
                  <a16:creationId xmlns:a16="http://schemas.microsoft.com/office/drawing/2014/main" id="{18D84DA1-62B7-4265-AF3B-34213381BE99}"/>
                </a:ext>
              </a:extLst>
            </p:cNvPr>
            <p:cNvSpPr txBox="1"/>
            <p:nvPr/>
          </p:nvSpPr>
          <p:spPr>
            <a:xfrm>
              <a:off x="90810" y="3559277"/>
              <a:ext cx="2632595"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140" normalizeH="0" baseline="0" noProof="0">
                  <a:ln>
                    <a:noFill/>
                  </a:ln>
                  <a:solidFill>
                    <a:srgbClr val="6C6C6C"/>
                  </a:solidFill>
                  <a:effectLst/>
                  <a:uLnTx/>
                  <a:uFillTx/>
                  <a:latin typeface="Arial Narrow" panose="020B0606020202030204" pitchFamily="34" charset="0"/>
                  <a:ea typeface="+mn-ea"/>
                  <a:cs typeface="+mn-cs"/>
                </a:rPr>
                <a:t>DISASTERS</a:t>
              </a:r>
            </a:p>
          </p:txBody>
        </p:sp>
      </p:grpSp>
      <p:grpSp>
        <p:nvGrpSpPr>
          <p:cNvPr id="39" name="Group 38">
            <a:extLst>
              <a:ext uri="{FF2B5EF4-FFF2-40B4-BE49-F238E27FC236}">
                <a16:creationId xmlns:a16="http://schemas.microsoft.com/office/drawing/2014/main" id="{FAEE99E1-4EA7-4080-AE7C-E1278B7562C6}"/>
              </a:ext>
            </a:extLst>
          </p:cNvPr>
          <p:cNvGrpSpPr/>
          <p:nvPr/>
        </p:nvGrpSpPr>
        <p:grpSpPr>
          <a:xfrm>
            <a:off x="5632203" y="3196812"/>
            <a:ext cx="2973355" cy="378049"/>
            <a:chOff x="94530" y="5912406"/>
            <a:chExt cx="2973355" cy="378049"/>
          </a:xfrm>
        </p:grpSpPr>
        <p:sp>
          <p:nvSpPr>
            <p:cNvPr id="72" name="TextBox 71"/>
            <p:cNvSpPr txBox="1"/>
            <p:nvPr/>
          </p:nvSpPr>
          <p:spPr>
            <a:xfrm>
              <a:off x="94530" y="5947542"/>
              <a:ext cx="2628874" cy="307777"/>
            </a:xfrm>
            <a:prstGeom prst="rect">
              <a:avLst/>
            </a:prstGeom>
            <a:noFill/>
          </p:spPr>
          <p:txBody>
            <a:bodyPr wrap="square" lIns="91440" tIns="45720" rIns="91440" bIns="4572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140" normalizeH="0" baseline="0" noProof="0">
                  <a:ln>
                    <a:noFill/>
                  </a:ln>
                  <a:solidFill>
                    <a:srgbClr val="CFCFCF"/>
                  </a:solidFill>
                  <a:effectLst/>
                  <a:uLnTx/>
                  <a:uFillTx/>
                  <a:latin typeface="Arial Narrow" panose="020B0606020202030204" pitchFamily="34" charset="0"/>
                  <a:ea typeface="+mn-ea"/>
                  <a:cs typeface="+mn-cs"/>
                </a:rPr>
                <a:t>CLIMATE</a:t>
              </a:r>
            </a:p>
          </p:txBody>
        </p:sp>
        <p:pic>
          <p:nvPicPr>
            <p:cNvPr id="1026" name="Picture 2">
              <a:extLst>
                <a:ext uri="{FF2B5EF4-FFF2-40B4-BE49-F238E27FC236}">
                  <a16:creationId xmlns:a16="http://schemas.microsoft.com/office/drawing/2014/main" id="{901176CD-2A34-4569-977C-355729A10C46}"/>
                </a:ext>
              </a:extLst>
            </p:cNvPr>
            <p:cNvPicPr>
              <a:picLocks noChangeAspect="1" noChangeArrowheads="1"/>
            </p:cNvPicPr>
            <p:nvPr/>
          </p:nvPicPr>
          <p:blipFill>
            <a:blip r:embed="rId22" cstate="print">
              <a:alphaModFix amt="25000"/>
              <a:extLst>
                <a:ext uri="{28A0092B-C50C-407E-A947-70E740481C1C}">
                  <a14:useLocalDpi xmlns:a14="http://schemas.microsoft.com/office/drawing/2010/main" val="0"/>
                </a:ext>
              </a:extLst>
            </a:blip>
            <a:srcRect/>
            <a:stretch>
              <a:fillRect/>
            </a:stretch>
          </p:blipFill>
          <p:spPr bwMode="auto">
            <a:xfrm>
              <a:off x="2756989" y="5912406"/>
              <a:ext cx="310896" cy="378049"/>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TextBox 10">
            <a:extLst>
              <a:ext uri="{FF2B5EF4-FFF2-40B4-BE49-F238E27FC236}">
                <a16:creationId xmlns:a16="http://schemas.microsoft.com/office/drawing/2014/main" id="{E0446A64-DFB1-4D22-F2D4-2058FD6D9EB0}"/>
              </a:ext>
            </a:extLst>
          </p:cNvPr>
          <p:cNvSpPr txBox="1"/>
          <p:nvPr/>
        </p:nvSpPr>
        <p:spPr>
          <a:xfrm>
            <a:off x="3933861" y="4612434"/>
            <a:ext cx="6096000" cy="1477328"/>
          </a:xfrm>
          <a:prstGeom prst="rect">
            <a:avLst/>
          </a:prstGeom>
          <a:noFill/>
        </p:spPr>
        <p:txBody>
          <a:bodyPr wrap="square">
            <a:spAutoFit/>
          </a:bodyPr>
          <a:lstStyle/>
          <a:p>
            <a:pPr algn="ctr"/>
            <a:r>
              <a:rPr lang="en-US" sz="1500">
                <a:solidFill>
                  <a:srgbClr val="CD7143"/>
                </a:solidFill>
              </a:rPr>
              <a:t>Moffat County Agriculture</a:t>
            </a:r>
          </a:p>
          <a:p>
            <a:pPr algn="ctr"/>
            <a:r>
              <a:rPr lang="en-US" sz="1500">
                <a:solidFill>
                  <a:srgbClr val="CD7143"/>
                </a:solidFill>
              </a:rPr>
              <a:t>Santa Ana Pueblo Agriculture</a:t>
            </a:r>
          </a:p>
          <a:p>
            <a:pPr algn="ctr"/>
            <a:r>
              <a:rPr lang="en-US" sz="1500">
                <a:solidFill>
                  <a:srgbClr val="CD7143"/>
                </a:solidFill>
              </a:rPr>
              <a:t>Northern Alabama Agriculture</a:t>
            </a:r>
          </a:p>
          <a:p>
            <a:pPr algn="ctr"/>
            <a:r>
              <a:rPr lang="en-US" sz="1500">
                <a:solidFill>
                  <a:srgbClr val="6CA47A"/>
                </a:solidFill>
              </a:rPr>
              <a:t>Illinois Eco Conservation</a:t>
            </a:r>
          </a:p>
          <a:p>
            <a:pPr algn="ctr"/>
            <a:r>
              <a:rPr lang="en-US" sz="1500">
                <a:solidFill>
                  <a:srgbClr val="6CA47A"/>
                </a:solidFill>
              </a:rPr>
              <a:t>Santa Clarita Valley Eco Conservation</a:t>
            </a:r>
          </a:p>
          <a:p>
            <a:pPr algn="ctr"/>
            <a:r>
              <a:rPr lang="en-US" sz="1500">
                <a:solidFill>
                  <a:srgbClr val="6CA47A"/>
                </a:solidFill>
              </a:rPr>
              <a:t>South Africa Eco Conservation II</a:t>
            </a:r>
          </a:p>
        </p:txBody>
      </p:sp>
      <p:cxnSp>
        <p:nvCxnSpPr>
          <p:cNvPr id="57" name="Straight Connector 56">
            <a:extLst>
              <a:ext uri="{FF2B5EF4-FFF2-40B4-BE49-F238E27FC236}">
                <a16:creationId xmlns:a16="http://schemas.microsoft.com/office/drawing/2014/main" id="{FABD464B-A528-FB47-BE49-4059C731797F}"/>
              </a:ext>
            </a:extLst>
          </p:cNvPr>
          <p:cNvCxnSpPr>
            <a:cxnSpLocks/>
          </p:cNvCxnSpPr>
          <p:nvPr/>
        </p:nvCxnSpPr>
        <p:spPr>
          <a:xfrm flipH="1">
            <a:off x="398626" y="4423565"/>
            <a:ext cx="2417816" cy="33054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18408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a:latin typeface="Arial"/>
                <a:cs typeface="Arial"/>
              </a:rPr>
              <a:t>PROJECTS &amp; PARTNERING</a:t>
            </a:r>
            <a:endParaRPr lang="en-US" sz="1400" spc="20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2"/>
            <a:ext cx="10712117" cy="820004"/>
          </a:xfrm>
        </p:spPr>
        <p:txBody>
          <a:bodyPr anchor="ctr">
            <a:normAutofit/>
          </a:bodyPr>
          <a:lstStyle/>
          <a:p>
            <a:r>
              <a:rPr lang="en-US" altLang="en-US" sz="3200"/>
              <a:t>Feasibility Project Considerations </a:t>
            </a:r>
            <a:endParaRPr lang="en-US" sz="3200"/>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1" y="1957892"/>
            <a:ext cx="10712115" cy="4680063"/>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indent="-225425">
              <a:buFont typeface="Arial" panose="020B0604020202020204" pitchFamily="34" charset="0"/>
              <a:buChar char="•"/>
            </a:pPr>
            <a:r>
              <a:rPr lang="en-US"/>
              <a:t>DEVELOP projects are 10-week feasibility studies – we do these projects to see if the methods work! In 10 weeks, validation efforts are limited at best.</a:t>
            </a:r>
          </a:p>
          <a:p>
            <a:pPr marL="285750" indent="-225425">
              <a:buFont typeface="Arial" panose="020B0604020202020204" pitchFamily="34" charset="0"/>
              <a:buChar char="•"/>
            </a:pPr>
            <a:r>
              <a:rPr lang="en-US"/>
              <a:t>Be mindful in how you communicate with partners – do not overpromise or oversell your products and results. </a:t>
            </a:r>
          </a:p>
          <a:p>
            <a:pPr marL="285750" indent="-225425">
              <a:buFont typeface="Arial" panose="020B0604020202020204" pitchFamily="34" charset="0"/>
              <a:buChar char="•"/>
            </a:pPr>
            <a:r>
              <a:rPr lang="en-US"/>
              <a:t>NASA does not develop or prescribe policy, thus DEVELOP projects do not either – they simply demonstrate the feasibility of integrating NASA Earth observations into decision-making processes. </a:t>
            </a:r>
          </a:p>
          <a:p>
            <a:pPr marL="285750" indent="-225425">
              <a:buFont typeface="Arial" panose="020B0604020202020204" pitchFamily="34" charset="0"/>
              <a:buChar char="•"/>
            </a:pPr>
            <a:r>
              <a:rPr lang="en-US"/>
              <a:t>Other agencies and organizations may use the data and scientific results in their policy analysis and development.</a:t>
            </a:r>
          </a:p>
          <a:p>
            <a:pPr marL="285750" indent="-225425">
              <a:buFont typeface="Arial" panose="020B0604020202020204" pitchFamily="34" charset="0"/>
              <a:buChar char="•"/>
            </a:pPr>
            <a:r>
              <a:rPr lang="en-US"/>
              <a:t>NASA funds DEVELOP, thus DEVELOP projects are focused on the application of freely-available NASA Earth observations.</a:t>
            </a:r>
          </a:p>
          <a:p>
            <a:pPr marL="285750" indent="-225425">
              <a:buFont typeface="Arial" panose="020B0604020202020204" pitchFamily="34" charset="0"/>
              <a:buChar char="•"/>
            </a:pPr>
            <a:r>
              <a:rPr lang="en-US"/>
              <a:t>The North Carolina node receives NOAA funds, so they have an additional directive to highlight NOAA </a:t>
            </a:r>
            <a:r>
              <a:rPr lang="en-US" err="1"/>
              <a:t>CDRs.</a:t>
            </a:r>
            <a:endParaRPr lang="en-US"/>
          </a:p>
          <a:p>
            <a:pPr marL="285750" indent="-225425">
              <a:buFont typeface="Arial" panose="020B0604020202020204" pitchFamily="34" charset="0"/>
              <a:buChar char="•"/>
            </a:pPr>
            <a:r>
              <a:rPr lang="en-US"/>
              <a:t>An increasing number of projects are using commercial datasets, these are generally only included in the proposal when a partner would have access to the data to replicate on their own in the future OR if a one-time static product is created by the team. NASA data must be involved meaningfully in the projects. </a:t>
            </a:r>
          </a:p>
          <a:p>
            <a:pPr marL="285750" indent="-225425">
              <a:buFont typeface="Arial" panose="020B0604020202020204" pitchFamily="34" charset="0"/>
              <a:buChar char="•"/>
            </a:pPr>
            <a:endParaRPr lang="en-US"/>
          </a:p>
          <a:p>
            <a:pPr marL="285750" indent="-225425">
              <a:buFont typeface="Arial" panose="020B0604020202020204" pitchFamily="34" charset="0"/>
              <a:buChar char="•"/>
            </a:pPr>
            <a:endParaRPr lang="en-US"/>
          </a:p>
          <a:p>
            <a:pPr marL="285750" indent="-225425">
              <a:buFont typeface="Arial" panose="020B0604020202020204" pitchFamily="34" charset="0"/>
              <a:buChar char="•"/>
            </a:pPr>
            <a:endParaRPr lang="en-US"/>
          </a:p>
        </p:txBody>
      </p:sp>
    </p:spTree>
    <p:extLst>
      <p:ext uri="{BB962C8B-B14F-4D97-AF65-F5344CB8AC3E}">
        <p14:creationId xmlns:p14="http://schemas.microsoft.com/office/powerpoint/2010/main" val="212570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4A77FB5-0669-4054-8928-1201864DD592}"/>
              </a:ext>
            </a:extLst>
          </p:cNvPr>
          <p:cNvSpPr/>
          <p:nvPr/>
        </p:nvSpPr>
        <p:spPr>
          <a:xfrm>
            <a:off x="602686" y="2967213"/>
            <a:ext cx="10908436" cy="445097"/>
          </a:xfrm>
          <a:prstGeom prst="roundRect">
            <a:avLst/>
          </a:prstGeom>
          <a:noFill/>
          <a:ln w="9525">
            <a:solidFill>
              <a:srgbClr val="266E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lumMod val="75000"/>
                  <a:lumOff val="25000"/>
                </a:schemeClr>
              </a:solidFill>
            </a:endParaRPr>
          </a:p>
        </p:txBody>
      </p:sp>
      <p:sp>
        <p:nvSpPr>
          <p:cNvPr id="15" name="TextBox 14">
            <a:extLst>
              <a:ext uri="{FF2B5EF4-FFF2-40B4-BE49-F238E27FC236}">
                <a16:creationId xmlns:a16="http://schemas.microsoft.com/office/drawing/2014/main" id="{81E89BA1-0B39-41AA-AB5B-46ADD819D349}"/>
              </a:ext>
            </a:extLst>
          </p:cNvPr>
          <p:cNvSpPr txBox="1"/>
          <p:nvPr/>
        </p:nvSpPr>
        <p:spPr>
          <a:xfrm>
            <a:off x="836596" y="1781110"/>
            <a:ext cx="10713720" cy="1137556"/>
          </a:xfrm>
          <a:prstGeom prst="rect">
            <a:avLst/>
          </a:prstGeom>
          <a:noFill/>
        </p:spPr>
        <p:txBody>
          <a:bodyPr wrap="square" rtlCol="0">
            <a:spAutoFit/>
          </a:bodyPr>
          <a:lstStyle/>
          <a:p>
            <a:pPr marL="55563">
              <a:lnSpc>
                <a:spcPct val="110000"/>
              </a:lnSpc>
            </a:pPr>
            <a:r>
              <a:rPr lang="en-US">
                <a:solidFill>
                  <a:srgbClr val="6A7278"/>
                </a:solidFill>
              </a:rPr>
              <a:t>Although your project will last 10 weeks, note that only a subset of that is used for conducting analysis. Communicating the results is just as, if not more, important to working with partners effectively.</a:t>
            </a:r>
          </a:p>
          <a:p>
            <a:pPr marL="55563">
              <a:lnSpc>
                <a:spcPct val="110000"/>
              </a:lnSpc>
              <a:spcBef>
                <a:spcPts val="1200"/>
              </a:spcBef>
            </a:pPr>
            <a:r>
              <a:rPr lang="en-US" i="1">
                <a:solidFill>
                  <a:srgbClr val="6A7278"/>
                </a:solidFill>
              </a:rPr>
              <a:t>General schedule to compare progress against…</a:t>
            </a:r>
          </a:p>
        </p:txBody>
      </p:sp>
      <p:sp>
        <p:nvSpPr>
          <p:cNvPr id="20" name="TextBox 19">
            <a:extLst>
              <a:ext uri="{FF2B5EF4-FFF2-40B4-BE49-F238E27FC236}">
                <a16:creationId xmlns:a16="http://schemas.microsoft.com/office/drawing/2014/main" id="{1DDB8DC5-758C-44C4-8C64-66B922DFE159}"/>
              </a:ext>
            </a:extLst>
          </p:cNvPr>
          <p:cNvSpPr txBox="1"/>
          <p:nvPr/>
        </p:nvSpPr>
        <p:spPr>
          <a:xfrm>
            <a:off x="2659041" y="4741984"/>
            <a:ext cx="1970106" cy="369332"/>
          </a:xfrm>
          <a:prstGeom prst="rect">
            <a:avLst/>
          </a:prstGeom>
          <a:solidFill>
            <a:srgbClr val="00B050"/>
          </a:solidFill>
        </p:spPr>
        <p:txBody>
          <a:bodyPr wrap="square" rtlCol="0">
            <a:spAutoFit/>
          </a:bodyPr>
          <a:lstStyle/>
          <a:p>
            <a:pPr algn="ctr"/>
            <a:r>
              <a:rPr lang="en-US">
                <a:solidFill>
                  <a:schemeClr val="bg1"/>
                </a:solidFill>
              </a:rPr>
              <a:t>Data Acquisition</a:t>
            </a:r>
          </a:p>
        </p:txBody>
      </p:sp>
      <p:sp>
        <p:nvSpPr>
          <p:cNvPr id="13" name="Title 16">
            <a:extLst>
              <a:ext uri="{FF2B5EF4-FFF2-40B4-BE49-F238E27FC236}">
                <a16:creationId xmlns:a16="http://schemas.microsoft.com/office/drawing/2014/main" id="{8D1FA945-2236-FC46-ADCB-CC74997303E8}"/>
              </a:ext>
            </a:extLst>
          </p:cNvPr>
          <p:cNvSpPr>
            <a:spLocks noGrp="1"/>
          </p:cNvSpPr>
          <p:nvPr>
            <p:ph type="title"/>
          </p:nvPr>
        </p:nvSpPr>
        <p:spPr>
          <a:xfrm>
            <a:off x="838200" y="365125"/>
            <a:ext cx="10515600" cy="570057"/>
          </a:xfrm>
        </p:spPr>
        <p:txBody>
          <a:bodyPr>
            <a:normAutofit/>
          </a:bodyPr>
          <a:lstStyle/>
          <a:p>
            <a:r>
              <a:rPr lang="en-US" sz="1400">
                <a:latin typeface="Arial"/>
                <a:cs typeface="Arial"/>
              </a:rPr>
              <a:t>PROJECTS &amp; PARTNERING</a:t>
            </a:r>
            <a:endParaRPr lang="en-US" sz="1400" spc="200">
              <a:latin typeface="Arial"/>
              <a:cs typeface="Arial"/>
            </a:endParaRPr>
          </a:p>
        </p:txBody>
      </p:sp>
      <p:sp>
        <p:nvSpPr>
          <p:cNvPr id="14"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2"/>
            <a:ext cx="10712117" cy="820004"/>
          </a:xfrm>
        </p:spPr>
        <p:txBody>
          <a:bodyPr anchor="ctr">
            <a:normAutofit/>
          </a:bodyPr>
          <a:lstStyle/>
          <a:p>
            <a:r>
              <a:rPr lang="en-US" altLang="en-US" sz="3200"/>
              <a:t>10-Week Timeline</a:t>
            </a:r>
            <a:endParaRPr lang="en-US" sz="3200"/>
          </a:p>
        </p:txBody>
      </p:sp>
      <p:sp>
        <p:nvSpPr>
          <p:cNvPr id="3" name="TextBox 2">
            <a:extLst>
              <a:ext uri="{FF2B5EF4-FFF2-40B4-BE49-F238E27FC236}">
                <a16:creationId xmlns:a16="http://schemas.microsoft.com/office/drawing/2014/main" id="{686939D7-BF99-4FAC-A825-B33094BCA599}"/>
              </a:ext>
            </a:extLst>
          </p:cNvPr>
          <p:cNvSpPr txBox="1"/>
          <p:nvPr/>
        </p:nvSpPr>
        <p:spPr>
          <a:xfrm>
            <a:off x="602686" y="2997362"/>
            <a:ext cx="10805918" cy="369332"/>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Week	1             2             3             4             5             6             7             8                9             10</a:t>
            </a:r>
          </a:p>
        </p:txBody>
      </p:sp>
      <p:sp>
        <p:nvSpPr>
          <p:cNvPr id="16" name="TextBox 15">
            <a:extLst>
              <a:ext uri="{FF2B5EF4-FFF2-40B4-BE49-F238E27FC236}">
                <a16:creationId xmlns:a16="http://schemas.microsoft.com/office/drawing/2014/main" id="{14A6BC00-D859-4949-9CCE-649B6DEC1598}"/>
              </a:ext>
            </a:extLst>
          </p:cNvPr>
          <p:cNvSpPr txBox="1"/>
          <p:nvPr/>
        </p:nvSpPr>
        <p:spPr>
          <a:xfrm>
            <a:off x="1162050" y="3462072"/>
            <a:ext cx="1466849" cy="369332"/>
          </a:xfrm>
          <a:prstGeom prst="rect">
            <a:avLst/>
          </a:prstGeom>
          <a:solidFill>
            <a:schemeClr val="accent2">
              <a:lumMod val="75000"/>
            </a:schemeClr>
          </a:solidFill>
        </p:spPr>
        <p:txBody>
          <a:bodyPr wrap="square" rtlCol="0">
            <a:spAutoFit/>
          </a:bodyPr>
          <a:lstStyle/>
          <a:p>
            <a:pPr algn="ctr"/>
            <a:r>
              <a:rPr lang="en-US">
                <a:solidFill>
                  <a:schemeClr val="bg1"/>
                </a:solidFill>
              </a:rPr>
              <a:t>Orientation</a:t>
            </a:r>
          </a:p>
        </p:txBody>
      </p:sp>
      <p:sp>
        <p:nvSpPr>
          <p:cNvPr id="17" name="TextBox 16">
            <a:extLst>
              <a:ext uri="{FF2B5EF4-FFF2-40B4-BE49-F238E27FC236}">
                <a16:creationId xmlns:a16="http://schemas.microsoft.com/office/drawing/2014/main" id="{0B561DC8-B351-48E7-8526-5A6B10C647A6}"/>
              </a:ext>
            </a:extLst>
          </p:cNvPr>
          <p:cNvSpPr txBox="1"/>
          <p:nvPr/>
        </p:nvSpPr>
        <p:spPr>
          <a:xfrm>
            <a:off x="1152527" y="3878044"/>
            <a:ext cx="2457447" cy="369332"/>
          </a:xfrm>
          <a:prstGeom prst="rect">
            <a:avLst/>
          </a:prstGeom>
          <a:solidFill>
            <a:schemeClr val="accent2">
              <a:lumMod val="75000"/>
            </a:schemeClr>
          </a:solidFill>
        </p:spPr>
        <p:txBody>
          <a:bodyPr wrap="square" rtlCol="0">
            <a:spAutoFit/>
          </a:bodyPr>
          <a:lstStyle/>
          <a:p>
            <a:pPr algn="ctr"/>
            <a:r>
              <a:rPr lang="en-US">
                <a:solidFill>
                  <a:schemeClr val="bg1"/>
                </a:solidFill>
              </a:rPr>
              <a:t>Literature Review</a:t>
            </a:r>
          </a:p>
        </p:txBody>
      </p:sp>
      <p:sp>
        <p:nvSpPr>
          <p:cNvPr id="18" name="TextBox 17">
            <a:extLst>
              <a:ext uri="{FF2B5EF4-FFF2-40B4-BE49-F238E27FC236}">
                <a16:creationId xmlns:a16="http://schemas.microsoft.com/office/drawing/2014/main" id="{99ADA333-CF7B-4E90-8AFE-2C8FFD4C5FA9}"/>
              </a:ext>
            </a:extLst>
          </p:cNvPr>
          <p:cNvSpPr txBox="1"/>
          <p:nvPr/>
        </p:nvSpPr>
        <p:spPr>
          <a:xfrm>
            <a:off x="1146653" y="4303483"/>
            <a:ext cx="2457447" cy="369332"/>
          </a:xfrm>
          <a:prstGeom prst="rect">
            <a:avLst/>
          </a:prstGeom>
          <a:solidFill>
            <a:schemeClr val="accent2">
              <a:lumMod val="75000"/>
            </a:schemeClr>
          </a:solidFill>
        </p:spPr>
        <p:txBody>
          <a:bodyPr wrap="square" rtlCol="0">
            <a:spAutoFit/>
          </a:bodyPr>
          <a:lstStyle/>
          <a:p>
            <a:pPr algn="ctr"/>
            <a:r>
              <a:rPr lang="en-US">
                <a:solidFill>
                  <a:schemeClr val="bg1"/>
                </a:solidFill>
              </a:rPr>
              <a:t>Methodology Creation</a:t>
            </a:r>
          </a:p>
        </p:txBody>
      </p:sp>
      <p:sp>
        <p:nvSpPr>
          <p:cNvPr id="27" name="TextBox 26">
            <a:extLst>
              <a:ext uri="{FF2B5EF4-FFF2-40B4-BE49-F238E27FC236}">
                <a16:creationId xmlns:a16="http://schemas.microsoft.com/office/drawing/2014/main" id="{70569B05-5D4E-4FB3-945A-E7ECF9D313E8}"/>
              </a:ext>
            </a:extLst>
          </p:cNvPr>
          <p:cNvSpPr txBox="1"/>
          <p:nvPr/>
        </p:nvSpPr>
        <p:spPr>
          <a:xfrm>
            <a:off x="10448026" y="4741984"/>
            <a:ext cx="1102288" cy="646331"/>
          </a:xfrm>
          <a:prstGeom prst="rect">
            <a:avLst/>
          </a:prstGeom>
          <a:solidFill>
            <a:srgbClr val="0070C0"/>
          </a:solidFill>
        </p:spPr>
        <p:txBody>
          <a:bodyPr wrap="square" rtlCol="0">
            <a:spAutoFit/>
          </a:bodyPr>
          <a:lstStyle/>
          <a:p>
            <a:pPr algn="ctr"/>
            <a:r>
              <a:rPr lang="en-US">
                <a:solidFill>
                  <a:schemeClr val="bg1"/>
                </a:solidFill>
              </a:rPr>
              <a:t>Project Handoff</a:t>
            </a:r>
          </a:p>
        </p:txBody>
      </p:sp>
      <p:cxnSp>
        <p:nvCxnSpPr>
          <p:cNvPr id="8" name="Straight Arrow Connector 7">
            <a:extLst>
              <a:ext uri="{FF2B5EF4-FFF2-40B4-BE49-F238E27FC236}">
                <a16:creationId xmlns:a16="http://schemas.microsoft.com/office/drawing/2014/main" id="{BFA5DBF4-18C1-4CA0-8E87-88974A3EFE78}"/>
              </a:ext>
            </a:extLst>
          </p:cNvPr>
          <p:cNvCxnSpPr>
            <a:cxnSpLocks/>
          </p:cNvCxnSpPr>
          <p:nvPr/>
        </p:nvCxnSpPr>
        <p:spPr>
          <a:xfrm>
            <a:off x="6953249" y="3423844"/>
            <a:ext cx="0" cy="2286000"/>
          </a:xfrm>
          <a:prstGeom prst="straightConnector1">
            <a:avLst/>
          </a:prstGeom>
          <a:ln w="28575">
            <a:solidFill>
              <a:srgbClr val="6A7278"/>
            </a:solidFill>
            <a:prstDash val="sysDot"/>
            <a:tailEnd type="triangle"/>
          </a:ln>
        </p:spPr>
        <p:style>
          <a:lnRef idx="1">
            <a:schemeClr val="dk1"/>
          </a:lnRef>
          <a:fillRef idx="0">
            <a:schemeClr val="dk1"/>
          </a:fillRef>
          <a:effectRef idx="0">
            <a:schemeClr val="dk1"/>
          </a:effectRef>
          <a:fontRef idx="minor">
            <a:schemeClr val="tx1"/>
          </a:fontRef>
        </p:style>
      </p:cxnSp>
      <p:sp>
        <p:nvSpPr>
          <p:cNvPr id="26" name="TextBox 25">
            <a:extLst>
              <a:ext uri="{FF2B5EF4-FFF2-40B4-BE49-F238E27FC236}">
                <a16:creationId xmlns:a16="http://schemas.microsoft.com/office/drawing/2014/main" id="{47EC521C-135D-43AE-8B47-5F41B1809E11}"/>
              </a:ext>
            </a:extLst>
          </p:cNvPr>
          <p:cNvSpPr txBox="1"/>
          <p:nvPr/>
        </p:nvSpPr>
        <p:spPr>
          <a:xfrm>
            <a:off x="5534026" y="3878044"/>
            <a:ext cx="2905124" cy="369332"/>
          </a:xfrm>
          <a:prstGeom prst="rect">
            <a:avLst/>
          </a:prstGeom>
          <a:solidFill>
            <a:srgbClr val="0070C0"/>
          </a:solidFill>
        </p:spPr>
        <p:txBody>
          <a:bodyPr wrap="square" rtlCol="0">
            <a:spAutoFit/>
          </a:bodyPr>
          <a:lstStyle/>
          <a:p>
            <a:pPr algn="ctr"/>
            <a:r>
              <a:rPr lang="en-US">
                <a:solidFill>
                  <a:schemeClr val="bg1"/>
                </a:solidFill>
              </a:rPr>
              <a:t>Draw &amp; Finalize Results</a:t>
            </a:r>
          </a:p>
        </p:txBody>
      </p:sp>
      <p:cxnSp>
        <p:nvCxnSpPr>
          <p:cNvPr id="30" name="Straight Arrow Connector 29">
            <a:extLst>
              <a:ext uri="{FF2B5EF4-FFF2-40B4-BE49-F238E27FC236}">
                <a16:creationId xmlns:a16="http://schemas.microsoft.com/office/drawing/2014/main" id="{C58F0119-301F-416A-9CC9-B29D7E9D8954}"/>
              </a:ext>
            </a:extLst>
          </p:cNvPr>
          <p:cNvCxnSpPr>
            <a:cxnSpLocks/>
          </p:cNvCxnSpPr>
          <p:nvPr/>
        </p:nvCxnSpPr>
        <p:spPr>
          <a:xfrm>
            <a:off x="4629149" y="3423844"/>
            <a:ext cx="0" cy="2286000"/>
          </a:xfrm>
          <a:prstGeom prst="straightConnector1">
            <a:avLst/>
          </a:prstGeom>
          <a:ln w="28575">
            <a:solidFill>
              <a:srgbClr val="6A7278"/>
            </a:solidFill>
            <a:prstDash val="sysDot"/>
            <a:tailEnd type="triangle"/>
          </a:ln>
        </p:spPr>
        <p:style>
          <a:lnRef idx="1">
            <a:schemeClr val="dk1"/>
          </a:lnRef>
          <a:fillRef idx="0">
            <a:schemeClr val="dk1"/>
          </a:fillRef>
          <a:effectRef idx="0">
            <a:schemeClr val="dk1"/>
          </a:effectRef>
          <a:fontRef idx="minor">
            <a:schemeClr val="tx1"/>
          </a:fontRef>
        </p:style>
      </p:cxnSp>
      <p:cxnSp>
        <p:nvCxnSpPr>
          <p:cNvPr id="31" name="Straight Arrow Connector 30">
            <a:extLst>
              <a:ext uri="{FF2B5EF4-FFF2-40B4-BE49-F238E27FC236}">
                <a16:creationId xmlns:a16="http://schemas.microsoft.com/office/drawing/2014/main" id="{0E5AB647-3702-4930-BA80-534581E0D926}"/>
              </a:ext>
            </a:extLst>
          </p:cNvPr>
          <p:cNvCxnSpPr>
            <a:cxnSpLocks/>
          </p:cNvCxnSpPr>
          <p:nvPr/>
        </p:nvCxnSpPr>
        <p:spPr>
          <a:xfrm>
            <a:off x="8762999" y="3423844"/>
            <a:ext cx="0" cy="2286000"/>
          </a:xfrm>
          <a:prstGeom prst="straightConnector1">
            <a:avLst/>
          </a:prstGeom>
          <a:ln w="28575">
            <a:solidFill>
              <a:srgbClr val="6A7278"/>
            </a:solidFill>
            <a:prstDash val="sysDot"/>
            <a:tailEnd type="triangle"/>
          </a:ln>
        </p:spPr>
        <p:style>
          <a:lnRef idx="1">
            <a:schemeClr val="dk1"/>
          </a:lnRef>
          <a:fillRef idx="0">
            <a:schemeClr val="dk1"/>
          </a:fillRef>
          <a:effectRef idx="0">
            <a:schemeClr val="dk1"/>
          </a:effectRef>
          <a:fontRef idx="minor">
            <a:schemeClr val="tx1"/>
          </a:fontRef>
        </p:style>
      </p:cxnSp>
      <p:sp>
        <p:nvSpPr>
          <p:cNvPr id="9" name="TextBox 8">
            <a:extLst>
              <a:ext uri="{FF2B5EF4-FFF2-40B4-BE49-F238E27FC236}">
                <a16:creationId xmlns:a16="http://schemas.microsoft.com/office/drawing/2014/main" id="{A563105C-D003-42CA-88C6-C28B0A973DD6}"/>
              </a:ext>
            </a:extLst>
          </p:cNvPr>
          <p:cNvSpPr txBox="1"/>
          <p:nvPr/>
        </p:nvSpPr>
        <p:spPr>
          <a:xfrm>
            <a:off x="3604101" y="5634862"/>
            <a:ext cx="2038350" cy="923330"/>
          </a:xfrm>
          <a:prstGeom prst="rect">
            <a:avLst/>
          </a:prstGeom>
          <a:noFill/>
        </p:spPr>
        <p:txBody>
          <a:bodyPr wrap="square" rtlCol="0">
            <a:spAutoFit/>
          </a:bodyPr>
          <a:lstStyle/>
          <a:p>
            <a:pPr algn="ctr"/>
            <a:r>
              <a:rPr lang="en-US">
                <a:solidFill>
                  <a:srgbClr val="6A7278"/>
                </a:solidFill>
              </a:rPr>
              <a:t>All data acquired by end of week 3/early week 4</a:t>
            </a:r>
          </a:p>
        </p:txBody>
      </p:sp>
      <p:sp>
        <p:nvSpPr>
          <p:cNvPr id="33" name="TextBox 32">
            <a:extLst>
              <a:ext uri="{FF2B5EF4-FFF2-40B4-BE49-F238E27FC236}">
                <a16:creationId xmlns:a16="http://schemas.microsoft.com/office/drawing/2014/main" id="{0E66AE66-CAB7-4CEF-A6FE-F7F0E24B82F7}"/>
              </a:ext>
            </a:extLst>
          </p:cNvPr>
          <p:cNvSpPr txBox="1"/>
          <p:nvPr/>
        </p:nvSpPr>
        <p:spPr>
          <a:xfrm>
            <a:off x="5959001" y="5634862"/>
            <a:ext cx="2038350" cy="923330"/>
          </a:xfrm>
          <a:prstGeom prst="rect">
            <a:avLst/>
          </a:prstGeom>
          <a:noFill/>
        </p:spPr>
        <p:txBody>
          <a:bodyPr wrap="square" rtlCol="0">
            <a:spAutoFit/>
          </a:bodyPr>
          <a:lstStyle/>
          <a:p>
            <a:pPr algn="ctr"/>
            <a:r>
              <a:rPr lang="en-US">
                <a:solidFill>
                  <a:srgbClr val="6A7278"/>
                </a:solidFill>
              </a:rPr>
              <a:t>Processing &amp; Analysis Completed</a:t>
            </a:r>
          </a:p>
        </p:txBody>
      </p:sp>
      <p:sp>
        <p:nvSpPr>
          <p:cNvPr id="34" name="TextBox 33">
            <a:extLst>
              <a:ext uri="{FF2B5EF4-FFF2-40B4-BE49-F238E27FC236}">
                <a16:creationId xmlns:a16="http://schemas.microsoft.com/office/drawing/2014/main" id="{FA99D915-E35D-4647-91C5-FB6F74D72B07}"/>
              </a:ext>
            </a:extLst>
          </p:cNvPr>
          <p:cNvSpPr txBox="1"/>
          <p:nvPr/>
        </p:nvSpPr>
        <p:spPr>
          <a:xfrm>
            <a:off x="7743824" y="5634862"/>
            <a:ext cx="2038350" cy="923330"/>
          </a:xfrm>
          <a:prstGeom prst="rect">
            <a:avLst/>
          </a:prstGeom>
          <a:noFill/>
        </p:spPr>
        <p:txBody>
          <a:bodyPr wrap="square" rtlCol="0">
            <a:spAutoFit/>
          </a:bodyPr>
          <a:lstStyle/>
          <a:p>
            <a:pPr algn="ctr"/>
            <a:r>
              <a:rPr lang="en-US">
                <a:solidFill>
                  <a:srgbClr val="6A7278"/>
                </a:solidFill>
              </a:rPr>
              <a:t>Presentation &amp; Posters Submitted</a:t>
            </a:r>
          </a:p>
        </p:txBody>
      </p:sp>
      <p:sp>
        <p:nvSpPr>
          <p:cNvPr id="28" name="TextBox 27">
            <a:extLst>
              <a:ext uri="{FF2B5EF4-FFF2-40B4-BE49-F238E27FC236}">
                <a16:creationId xmlns:a16="http://schemas.microsoft.com/office/drawing/2014/main" id="{361E9DD1-C35F-4BA4-84D8-730F9B676F53}"/>
              </a:ext>
            </a:extLst>
          </p:cNvPr>
          <p:cNvSpPr txBox="1"/>
          <p:nvPr/>
        </p:nvSpPr>
        <p:spPr>
          <a:xfrm>
            <a:off x="7339617" y="4292751"/>
            <a:ext cx="4210697" cy="380064"/>
          </a:xfrm>
          <a:prstGeom prst="rect">
            <a:avLst/>
          </a:prstGeom>
          <a:solidFill>
            <a:srgbClr val="0070C0"/>
          </a:solidFill>
        </p:spPr>
        <p:txBody>
          <a:bodyPr wrap="square" rtlCol="0">
            <a:spAutoFit/>
          </a:bodyPr>
          <a:lstStyle/>
          <a:p>
            <a:pPr algn="ctr"/>
            <a:r>
              <a:rPr lang="en-US">
                <a:solidFill>
                  <a:schemeClr val="bg1"/>
                </a:solidFill>
              </a:rPr>
              <a:t>Finalize Deliverables</a:t>
            </a:r>
          </a:p>
        </p:txBody>
      </p:sp>
      <p:sp>
        <p:nvSpPr>
          <p:cNvPr id="19" name="TextBox 18">
            <a:extLst>
              <a:ext uri="{FF2B5EF4-FFF2-40B4-BE49-F238E27FC236}">
                <a16:creationId xmlns:a16="http://schemas.microsoft.com/office/drawing/2014/main" id="{F3C5345B-0727-48B3-BC47-BAC979C497B9}"/>
              </a:ext>
            </a:extLst>
          </p:cNvPr>
          <p:cNvSpPr txBox="1"/>
          <p:nvPr/>
        </p:nvSpPr>
        <p:spPr>
          <a:xfrm>
            <a:off x="2659042" y="3457901"/>
            <a:ext cx="4294206" cy="369332"/>
          </a:xfrm>
          <a:prstGeom prst="rect">
            <a:avLst/>
          </a:prstGeom>
          <a:solidFill>
            <a:srgbClr val="00B050"/>
          </a:solidFill>
        </p:spPr>
        <p:txBody>
          <a:bodyPr wrap="square" rtlCol="0">
            <a:spAutoFit/>
          </a:bodyPr>
          <a:lstStyle/>
          <a:p>
            <a:pPr algn="ctr"/>
            <a:r>
              <a:rPr lang="en-US">
                <a:solidFill>
                  <a:schemeClr val="bg1"/>
                </a:solidFill>
              </a:rPr>
              <a:t>Data Processing &amp; Analysis</a:t>
            </a:r>
          </a:p>
        </p:txBody>
      </p:sp>
      <p:sp>
        <p:nvSpPr>
          <p:cNvPr id="35" name="TextBox 34">
            <a:extLst>
              <a:ext uri="{FF2B5EF4-FFF2-40B4-BE49-F238E27FC236}">
                <a16:creationId xmlns:a16="http://schemas.microsoft.com/office/drawing/2014/main" id="{D7421DFE-F524-4809-8804-5683020910AD}"/>
              </a:ext>
            </a:extLst>
          </p:cNvPr>
          <p:cNvSpPr txBox="1"/>
          <p:nvPr/>
        </p:nvSpPr>
        <p:spPr>
          <a:xfrm>
            <a:off x="2659042" y="5180134"/>
            <a:ext cx="1970105" cy="369332"/>
          </a:xfrm>
          <a:prstGeom prst="rect">
            <a:avLst/>
          </a:prstGeom>
          <a:solidFill>
            <a:srgbClr val="7030A0"/>
          </a:solidFill>
        </p:spPr>
        <p:txBody>
          <a:bodyPr wrap="square" rtlCol="0">
            <a:spAutoFit/>
          </a:bodyPr>
          <a:lstStyle/>
          <a:p>
            <a:pPr algn="ctr"/>
            <a:r>
              <a:rPr lang="en-US">
                <a:solidFill>
                  <a:schemeClr val="bg1"/>
                </a:solidFill>
              </a:rPr>
              <a:t>Code Workshops</a:t>
            </a:r>
          </a:p>
        </p:txBody>
      </p:sp>
    </p:spTree>
    <p:extLst>
      <p:ext uri="{BB962C8B-B14F-4D97-AF65-F5344CB8AC3E}">
        <p14:creationId xmlns:p14="http://schemas.microsoft.com/office/powerpoint/2010/main" val="920357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a:latin typeface="Arial"/>
                <a:cs typeface="Arial"/>
              </a:rPr>
              <a:t>PROJECTS &amp; PARTNERING</a:t>
            </a:r>
            <a:endParaRPr lang="en-US" sz="1400" spc="20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2"/>
            <a:ext cx="10712117" cy="820004"/>
          </a:xfrm>
        </p:spPr>
        <p:txBody>
          <a:bodyPr anchor="ctr">
            <a:normAutofit fontScale="85000" lnSpcReduction="10000"/>
          </a:bodyPr>
          <a:lstStyle/>
          <a:p>
            <a:r>
              <a:rPr lang="en-US" altLang="en-US" sz="3200">
                <a:latin typeface="Georgia"/>
              </a:rPr>
              <a:t>Supporting Project Teams’ Coding: Workshops (Week 2, 3, &amp; 4)</a:t>
            </a:r>
            <a:endParaRPr lang="en-US" sz="3200">
              <a:latin typeface="Georgia"/>
            </a:endParaRP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1" y="1804737"/>
            <a:ext cx="10921999" cy="4853238"/>
          </a:xfrm>
          <a:prstGeom prst="rect">
            <a:avLst/>
          </a:prstGeom>
        </p:spPr>
        <p:txBody>
          <a:bodyPr vert="horz" lIns="91440" tIns="45720" rIns="91440" bIns="45720" rtlCol="0" anchor="t">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indent="-225425">
              <a:buFont typeface="Arial" panose="020B0604020202020204" pitchFamily="34" charset="0"/>
              <a:buChar char="•"/>
            </a:pPr>
            <a:r>
              <a:rPr lang="en-US">
                <a:latin typeface="Georgia"/>
              </a:rPr>
              <a:t>DEVELOP offers multiple coding workshops that participants are encouraged to attend if they would like to improve their programming skills! These are introductory and (mostly) optional!</a:t>
            </a:r>
          </a:p>
          <a:p>
            <a:pPr marL="285750" indent="-225425">
              <a:buFont typeface="Arial" panose="020B0604020202020204" pitchFamily="34" charset="0"/>
              <a:buChar char="•"/>
            </a:pPr>
            <a:r>
              <a:rPr lang="en-US">
                <a:latin typeface="Georgia"/>
              </a:rPr>
              <a:t>Participants sign up for a subset of the following workshops:</a:t>
            </a:r>
          </a:p>
          <a:p>
            <a:pPr marL="1089025" lvl="1" indent="-342900">
              <a:lnSpc>
                <a:spcPct val="120000"/>
              </a:lnSpc>
              <a:buAutoNum type="arabicPeriod"/>
            </a:pPr>
            <a:r>
              <a:rPr lang="en-US" sz="1600" b="1">
                <a:latin typeface="Georgia"/>
              </a:rPr>
              <a:t>Python </a:t>
            </a:r>
            <a:r>
              <a:rPr lang="en-US" sz="1600">
                <a:latin typeface="Georgia"/>
              </a:rPr>
              <a:t>– covers the basics of Python programming and introduces geospatial Python topics including the use of </a:t>
            </a:r>
            <a:r>
              <a:rPr lang="en-US" sz="1600" err="1">
                <a:latin typeface="Georgia"/>
              </a:rPr>
              <a:t>ArcPy</a:t>
            </a:r>
            <a:r>
              <a:rPr lang="en-US" sz="1600">
                <a:latin typeface="Georgia"/>
              </a:rPr>
              <a:t> for ArcGIS Pro. Good for participants who have never programmed or never used Python before. </a:t>
            </a:r>
            <a:r>
              <a:rPr lang="en-US" sz="1600" i="1">
                <a:latin typeface="Georgia"/>
              </a:rPr>
              <a:t>Cannot enroll in R if enrolled in Python. </a:t>
            </a:r>
            <a:r>
              <a:rPr lang="en-US" sz="1600">
                <a:solidFill>
                  <a:srgbClr val="5595AC"/>
                </a:solidFill>
                <a:latin typeface="Georgia"/>
              </a:rPr>
              <a:t>10/1-10/3 </a:t>
            </a:r>
            <a:endParaRPr lang="en-US" sz="1600">
              <a:solidFill>
                <a:srgbClr val="000000"/>
              </a:solidFill>
              <a:latin typeface="Georgia"/>
            </a:endParaRPr>
          </a:p>
          <a:p>
            <a:pPr marL="1089025" lvl="1" indent="-342900">
              <a:lnSpc>
                <a:spcPct val="120000"/>
              </a:lnSpc>
              <a:buAutoNum type="arabicPeriod"/>
            </a:pPr>
            <a:r>
              <a:rPr lang="en-US" sz="1600" b="1">
                <a:latin typeface="Georgia"/>
              </a:rPr>
              <a:t>R </a:t>
            </a:r>
            <a:r>
              <a:rPr lang="en-US" sz="1600">
                <a:latin typeface="Georgia"/>
              </a:rPr>
              <a:t>– covers the basics of R programming and introduces geospatial R topics. Good for participants who have never programmed or never used R before. </a:t>
            </a:r>
            <a:r>
              <a:rPr lang="en-US" sz="1600" i="1">
                <a:latin typeface="Georgia"/>
              </a:rPr>
              <a:t>Cannot enroll in Python if enrolled in R. </a:t>
            </a:r>
            <a:r>
              <a:rPr lang="en-US" sz="1600">
                <a:solidFill>
                  <a:srgbClr val="5595AC"/>
                </a:solidFill>
                <a:latin typeface="Georgia"/>
              </a:rPr>
              <a:t> 10/1-10/3</a:t>
            </a:r>
            <a:endParaRPr lang="en-US" sz="1600">
              <a:solidFill>
                <a:srgbClr val="000000"/>
              </a:solidFill>
              <a:latin typeface="Georgia"/>
            </a:endParaRPr>
          </a:p>
          <a:p>
            <a:pPr marL="1089025" lvl="1" indent="-342900">
              <a:lnSpc>
                <a:spcPct val="120000"/>
              </a:lnSpc>
              <a:buAutoNum type="arabicPeriod"/>
            </a:pPr>
            <a:r>
              <a:rPr lang="en-US" sz="1600" b="1">
                <a:latin typeface="Georgia"/>
              </a:rPr>
              <a:t>Advanced Topics</a:t>
            </a:r>
            <a:r>
              <a:rPr lang="en-US" sz="1600">
                <a:latin typeface="Georgia"/>
              </a:rPr>
              <a:t> – covers advances geospatial methods for using R, Python, and </a:t>
            </a:r>
            <a:r>
              <a:rPr lang="en-US" sz="1600" err="1">
                <a:latin typeface="Georgia"/>
              </a:rPr>
              <a:t>ArcPy</a:t>
            </a:r>
            <a:r>
              <a:rPr lang="en-US" sz="1600">
                <a:latin typeface="Georgia"/>
              </a:rPr>
              <a:t> to retrieve and process imagery. Good for all Participants regardless of skill level </a:t>
            </a:r>
            <a:r>
              <a:rPr lang="en-US" sz="1600">
                <a:solidFill>
                  <a:srgbClr val="5595AC"/>
                </a:solidFill>
                <a:latin typeface="Georgia"/>
              </a:rPr>
              <a:t>10/8-10/10</a:t>
            </a:r>
            <a:r>
              <a:rPr lang="en-US" sz="1600" i="1">
                <a:latin typeface="Georgia"/>
              </a:rPr>
              <a:t>.</a:t>
            </a:r>
            <a:endParaRPr lang="en-US" sz="1600"/>
          </a:p>
          <a:p>
            <a:pPr marL="285750" indent="-225425">
              <a:buFont typeface="Arial" panose="020B0604020202020204" pitchFamily="34" charset="0"/>
              <a:buChar char="•"/>
            </a:pPr>
            <a:r>
              <a:rPr lang="en-US" sz="1600">
                <a:latin typeface="Georgia"/>
              </a:rPr>
              <a:t>Times and dates for all workshops available on the</a:t>
            </a:r>
            <a:r>
              <a:rPr lang="en-US">
                <a:latin typeface="Georgia"/>
              </a:rPr>
              <a:t> Summer</a:t>
            </a:r>
            <a:r>
              <a:rPr lang="en-US" sz="1600">
                <a:latin typeface="Georgia"/>
              </a:rPr>
              <a:t> </a:t>
            </a:r>
            <a:r>
              <a:rPr lang="en-US">
                <a:latin typeface="Georgia"/>
              </a:rPr>
              <a:t>2024</a:t>
            </a:r>
            <a:r>
              <a:rPr lang="en-US" sz="1600">
                <a:latin typeface="Georgia"/>
              </a:rPr>
              <a:t> Events calendar.</a:t>
            </a:r>
          </a:p>
        </p:txBody>
      </p:sp>
    </p:spTree>
    <p:extLst>
      <p:ext uri="{BB962C8B-B14F-4D97-AF65-F5344CB8AC3E}">
        <p14:creationId xmlns:p14="http://schemas.microsoft.com/office/powerpoint/2010/main" val="662238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a:latin typeface="Arial"/>
                <a:cs typeface="Arial"/>
              </a:rPr>
              <a:t>PROJECTS &amp; PARTNERING</a:t>
            </a:r>
            <a:endParaRPr lang="en-US" sz="1400" spc="20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2"/>
            <a:ext cx="10712117" cy="820004"/>
          </a:xfrm>
        </p:spPr>
        <p:txBody>
          <a:bodyPr anchor="ctr">
            <a:normAutofit/>
          </a:bodyPr>
          <a:lstStyle/>
          <a:p>
            <a:r>
              <a:rPr lang="en-US" altLang="en-US" sz="3200"/>
              <a:t>Project Deliverables</a:t>
            </a:r>
            <a:endParaRPr lang="en-US" sz="3200"/>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1" y="1804737"/>
            <a:ext cx="10858499" cy="4521418"/>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indent="-225425">
              <a:buFont typeface="Arial" panose="020B0604020202020204" pitchFamily="34" charset="0"/>
              <a:buChar char="•"/>
            </a:pPr>
            <a:r>
              <a:rPr lang="en-US"/>
              <a:t>DEVELOP places equal emphasis on research &amp; analysis and </a:t>
            </a:r>
            <a:r>
              <a:rPr lang="en-US" b="1">
                <a:solidFill>
                  <a:srgbClr val="5496AD"/>
                </a:solidFill>
              </a:rPr>
              <a:t>communicating your results</a:t>
            </a:r>
            <a:r>
              <a:rPr lang="en-US"/>
              <a:t>.</a:t>
            </a:r>
          </a:p>
          <a:p>
            <a:pPr marL="285750" indent="-225425">
              <a:buFont typeface="Arial" panose="020B0604020202020204" pitchFamily="34" charset="0"/>
              <a:buChar char="•"/>
            </a:pPr>
            <a:r>
              <a:rPr lang="en-US"/>
              <a:t>Substantial efforts are put forth in developing deliverables that not only communicate the work done at DEVELOP, but enhance participants’ skills: technical writing, coding, science communication, effective visualizations, video editing, etc.</a:t>
            </a:r>
          </a:p>
          <a:p>
            <a:pPr marL="285750" indent="-225425">
              <a:buFont typeface="Arial" panose="020B0604020202020204" pitchFamily="34" charset="0"/>
              <a:buChar char="•"/>
            </a:pPr>
            <a:r>
              <a:rPr lang="en-US"/>
              <a:t>Deliverables are your opportunity to communicate your project work. Each deliverable is an example of your accomplishments. Use them to your advantage!</a:t>
            </a:r>
          </a:p>
          <a:p>
            <a:pPr marL="285750" indent="-225425">
              <a:buFont typeface="Arial" panose="020B0604020202020204" pitchFamily="34" charset="0"/>
              <a:buChar char="•"/>
            </a:pPr>
            <a:r>
              <a:rPr lang="en-US"/>
              <a:t>All deliverables are important and used by DEVELOP in a variety of ways which are laid out on following slides.</a:t>
            </a:r>
          </a:p>
          <a:p>
            <a:pPr marL="285750" indent="-225425">
              <a:buFont typeface="Arial" panose="020B0604020202020204" pitchFamily="34" charset="0"/>
              <a:buChar char="•"/>
            </a:pPr>
            <a:r>
              <a:rPr lang="en-US"/>
              <a:t>View details for each deliverable on DEVELOPedia and download the deliverable calendar for deadlines!</a:t>
            </a:r>
          </a:p>
          <a:p>
            <a:pPr marL="285750" indent="-225425">
              <a:buFont typeface="Arial" panose="020B0604020202020204" pitchFamily="34" charset="0"/>
              <a:buChar char="•"/>
            </a:pPr>
            <a:endParaRPr lang="en-US"/>
          </a:p>
          <a:p>
            <a:pPr marL="285750" indent="-225425">
              <a:buFont typeface="Arial" panose="020B0604020202020204" pitchFamily="34" charset="0"/>
              <a:buChar char="•"/>
            </a:pPr>
            <a:endParaRPr lang="en-US"/>
          </a:p>
          <a:p>
            <a:pPr marL="285750" indent="-225425">
              <a:buFont typeface="Arial" panose="020B0604020202020204" pitchFamily="34" charset="0"/>
              <a:buChar char="•"/>
            </a:pPr>
            <a:endParaRPr lang="en-US"/>
          </a:p>
        </p:txBody>
      </p:sp>
      <p:sp>
        <p:nvSpPr>
          <p:cNvPr id="5" name="Content Placeholder 18">
            <a:extLst>
              <a:ext uri="{FF2B5EF4-FFF2-40B4-BE49-F238E27FC236}">
                <a16:creationId xmlns:a16="http://schemas.microsoft.com/office/drawing/2014/main" id="{AE1778D2-1839-429F-B556-1B5EA6D42A3D}"/>
              </a:ext>
            </a:extLst>
          </p:cNvPr>
          <p:cNvSpPr txBox="1">
            <a:spLocks/>
          </p:cNvSpPr>
          <p:nvPr/>
        </p:nvSpPr>
        <p:spPr>
          <a:xfrm>
            <a:off x="838199" y="5053265"/>
            <a:ext cx="5257801" cy="1439610"/>
          </a:xfrm>
          <a:prstGeom prst="rect">
            <a:avLst/>
          </a:prstGeom>
        </p:spPr>
        <p:txBody>
          <a:bodyPr vert="horz" lIns="91440" tIns="45720" rIns="91440" bIns="45720" rtlCol="0">
            <a:normAutofit lnSpcReduction="10000"/>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000"/>
              <a:t>All Projects Create… </a:t>
            </a:r>
            <a:r>
              <a:rPr lang="en-US" sz="1800"/>
              <a:t>a Project Summary, Study Area Shapefile, Presentation, Poster, Tech Paper, DEVELOPedia Page, Website Image, and a Project Feedback Form</a:t>
            </a:r>
          </a:p>
          <a:p>
            <a:pPr marL="285750" indent="-225425">
              <a:buFont typeface="Arial" panose="020B0604020202020204" pitchFamily="34" charset="0"/>
              <a:buChar char="•"/>
            </a:pPr>
            <a:endParaRPr lang="en-US"/>
          </a:p>
        </p:txBody>
      </p:sp>
      <p:sp>
        <p:nvSpPr>
          <p:cNvPr id="8" name="Content Placeholder 18">
            <a:extLst>
              <a:ext uri="{FF2B5EF4-FFF2-40B4-BE49-F238E27FC236}">
                <a16:creationId xmlns:a16="http://schemas.microsoft.com/office/drawing/2014/main" id="{BF4E806B-0060-452B-B921-A3B20BF72A15}"/>
              </a:ext>
            </a:extLst>
          </p:cNvPr>
          <p:cNvSpPr txBox="1">
            <a:spLocks/>
          </p:cNvSpPr>
          <p:nvPr/>
        </p:nvSpPr>
        <p:spPr>
          <a:xfrm>
            <a:off x="6327004" y="5047983"/>
            <a:ext cx="5257801" cy="1245353"/>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000"/>
              <a:t>Some Projects Create… </a:t>
            </a:r>
            <a:r>
              <a:rPr lang="en-US" sz="1800"/>
              <a:t>a Tutorial, Video &amp; Transcript, Code, Social Media Campaigns, Flyers and Brochures, One Pagers, etc.</a:t>
            </a:r>
          </a:p>
          <a:p>
            <a:pPr marL="285750" indent="-225425">
              <a:buFont typeface="Arial" panose="020B0604020202020204" pitchFamily="34" charset="0"/>
              <a:buChar char="•"/>
            </a:pPr>
            <a:endParaRPr lang="en-US" sz="1800"/>
          </a:p>
        </p:txBody>
      </p:sp>
      <p:sp>
        <p:nvSpPr>
          <p:cNvPr id="2" name="Rectangle 1">
            <a:extLst>
              <a:ext uri="{FF2B5EF4-FFF2-40B4-BE49-F238E27FC236}">
                <a16:creationId xmlns:a16="http://schemas.microsoft.com/office/drawing/2014/main" id="{3116921A-5DD1-41AD-98F9-B12B9FD29423}"/>
              </a:ext>
            </a:extLst>
          </p:cNvPr>
          <p:cNvSpPr/>
          <p:nvPr/>
        </p:nvSpPr>
        <p:spPr>
          <a:xfrm>
            <a:off x="762001" y="4926861"/>
            <a:ext cx="5257802" cy="1539875"/>
          </a:xfrm>
          <a:prstGeom prst="rect">
            <a:avLst/>
          </a:prstGeom>
          <a:noFill/>
          <a:ln w="28575">
            <a:solidFill>
              <a:srgbClr val="5496A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7E8F31A-3EF1-4AFF-9FB5-3DC4657AADA5}"/>
              </a:ext>
            </a:extLst>
          </p:cNvPr>
          <p:cNvSpPr/>
          <p:nvPr/>
        </p:nvSpPr>
        <p:spPr>
          <a:xfrm>
            <a:off x="6292514" y="4926861"/>
            <a:ext cx="5257802" cy="1539875"/>
          </a:xfrm>
          <a:prstGeom prst="rect">
            <a:avLst/>
          </a:prstGeom>
          <a:noFill/>
          <a:ln w="28575">
            <a:solidFill>
              <a:srgbClr val="5496A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B426BE25-05F8-4D1F-8B2D-D35A709CD82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9999"/>
          <a:stretch/>
        </p:blipFill>
        <p:spPr>
          <a:xfrm>
            <a:off x="9432027" y="251938"/>
            <a:ext cx="2474221" cy="139994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67559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a:latin typeface="Arial"/>
                <a:cs typeface="Arial"/>
              </a:rPr>
              <a:t>PROJECTS &amp; PARTNERING</a:t>
            </a:r>
            <a:endParaRPr lang="en-US" sz="1400" spc="20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2"/>
            <a:ext cx="10712117" cy="820004"/>
          </a:xfrm>
        </p:spPr>
        <p:txBody>
          <a:bodyPr anchor="ctr">
            <a:normAutofit/>
          </a:bodyPr>
          <a:lstStyle/>
          <a:p>
            <a:r>
              <a:rPr lang="en-US" altLang="en-US" sz="3200"/>
              <a:t>Project Deliverables</a:t>
            </a:r>
            <a:endParaRPr lang="en-US" sz="3200"/>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1" y="1804737"/>
            <a:ext cx="6781799" cy="4614724"/>
          </a:xfrm>
          <a:prstGeom prst="rect">
            <a:avLst/>
          </a:prstGeom>
        </p:spPr>
        <p:txBody>
          <a:bodyPr vert="horz" lIns="91440" tIns="45720" rIns="91440" bIns="45720" rtlCol="0" anchor="t">
            <a:normAutofit fontScale="92500"/>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60325"/>
            <a:r>
              <a:rPr lang="en-US" sz="2000"/>
              <a:t>Best Practices</a:t>
            </a:r>
          </a:p>
          <a:p>
            <a:pPr marL="346075" indent="-285750">
              <a:buFont typeface="Wingdings" panose="05000000000000000000" pitchFamily="2" charset="2"/>
              <a:buChar char="ü"/>
            </a:pPr>
            <a:r>
              <a:rPr lang="en-US">
                <a:latin typeface="Georgia"/>
              </a:rPr>
              <a:t>Tackle deliverables </a:t>
            </a:r>
            <a:r>
              <a:rPr lang="en-US" b="1">
                <a:latin typeface="Georgia"/>
              </a:rPr>
              <a:t>incrementally</a:t>
            </a:r>
            <a:r>
              <a:rPr lang="en-US">
                <a:latin typeface="Georgia"/>
              </a:rPr>
              <a:t> – start them early</a:t>
            </a:r>
          </a:p>
          <a:p>
            <a:pPr marL="346075" indent="-285750">
              <a:buFont typeface="Wingdings" panose="05000000000000000000" pitchFamily="2" charset="2"/>
              <a:buChar char="ü"/>
            </a:pPr>
            <a:r>
              <a:rPr lang="en-US" b="1">
                <a:latin typeface="Georgia"/>
              </a:rPr>
              <a:t>Reuse content </a:t>
            </a:r>
            <a:r>
              <a:rPr lang="en-US">
                <a:latin typeface="Georgia"/>
              </a:rPr>
              <a:t>from one deliverable for another – while each demonstrates your project in a different method of communication, many have shared core elements</a:t>
            </a:r>
          </a:p>
          <a:p>
            <a:pPr marL="346075" indent="-285750">
              <a:buFont typeface="Wingdings" panose="05000000000000000000" pitchFamily="2" charset="2"/>
              <a:buChar char="ü"/>
            </a:pPr>
            <a:r>
              <a:rPr lang="en-US">
                <a:latin typeface="Georgia"/>
              </a:rPr>
              <a:t>Always </a:t>
            </a:r>
            <a:r>
              <a:rPr lang="en-US" b="1">
                <a:latin typeface="Georgia"/>
              </a:rPr>
              <a:t>review the deliverable templates and checklists </a:t>
            </a:r>
            <a:r>
              <a:rPr lang="en-US">
                <a:latin typeface="Georgia"/>
              </a:rPr>
              <a:t>to ensure your deliverables are on point prior to submission to NPO. If it’s evident the checklist was not followed, we may ask you to resubmit! </a:t>
            </a:r>
            <a:endParaRPr lang="en-US"/>
          </a:p>
          <a:p>
            <a:pPr marL="346075" indent="-285750">
              <a:buFont typeface="Wingdings" panose="05000000000000000000" pitchFamily="2" charset="2"/>
              <a:buChar char="ü"/>
            </a:pPr>
            <a:r>
              <a:rPr lang="en-US">
                <a:latin typeface="Georgia"/>
              </a:rPr>
              <a:t>All deliverables submitted will be </a:t>
            </a:r>
            <a:r>
              <a:rPr lang="en-US" b="1">
                <a:latin typeface="Georgia"/>
              </a:rPr>
              <a:t>reviewed by your Lead and your Project Coordination point of contact </a:t>
            </a:r>
            <a:endParaRPr lang="en-US">
              <a:latin typeface="Georgia"/>
            </a:endParaRPr>
          </a:p>
          <a:p>
            <a:pPr marL="346075" indent="-285750">
              <a:buFont typeface="Wingdings" panose="05000000000000000000" pitchFamily="2" charset="2"/>
              <a:buChar char="ü"/>
            </a:pPr>
            <a:r>
              <a:rPr lang="en-US">
                <a:latin typeface="Georgia"/>
              </a:rPr>
              <a:t>Build in time for Science Advisors to review as well, if available</a:t>
            </a:r>
          </a:p>
          <a:p>
            <a:pPr marL="346075" indent="-285750">
              <a:buFont typeface="Wingdings" panose="05000000000000000000" pitchFamily="2" charset="2"/>
              <a:buChar char="ü"/>
            </a:pPr>
            <a:r>
              <a:rPr lang="en-US">
                <a:latin typeface="Georgia"/>
              </a:rPr>
              <a:t>Identify a POC within the team for each deliverable, but ensure that all team members contribute</a:t>
            </a:r>
          </a:p>
          <a:p>
            <a:pPr marL="285750" indent="-225425">
              <a:buFont typeface="Arial" panose="020B0604020202020204" pitchFamily="34" charset="0"/>
              <a:buChar char="•"/>
            </a:pPr>
            <a:endParaRPr lang="en-US"/>
          </a:p>
          <a:p>
            <a:pPr marL="285750" indent="-225425">
              <a:buFont typeface="Arial" panose="020B0604020202020204" pitchFamily="34" charset="0"/>
              <a:buChar char="•"/>
            </a:pPr>
            <a:endParaRPr lang="en-US"/>
          </a:p>
          <a:p>
            <a:pPr marL="285750" indent="-225425">
              <a:buFont typeface="Arial" panose="020B0604020202020204" pitchFamily="34" charset="0"/>
              <a:buChar char="•"/>
            </a:pPr>
            <a:endParaRPr lang="en-US"/>
          </a:p>
        </p:txBody>
      </p:sp>
      <p:pic>
        <p:nvPicPr>
          <p:cNvPr id="12" name="Picture 11" descr="A person sitting at a desk with a computer and a can of soda&#10;&#10;Description automatically generated with medium confidence">
            <a:extLst>
              <a:ext uri="{FF2B5EF4-FFF2-40B4-BE49-F238E27FC236}">
                <a16:creationId xmlns:a16="http://schemas.microsoft.com/office/drawing/2014/main" id="{7248FFB0-2F2C-4CA6-B9C5-32498F5F9E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3350" y="2289175"/>
            <a:ext cx="3962401" cy="29718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93571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D95080F-919D-4390-88A1-63E36ACED51D}"/>
              </a:ext>
            </a:extLst>
          </p:cNvPr>
          <p:cNvSpPr/>
          <p:nvPr/>
        </p:nvSpPr>
        <p:spPr>
          <a:xfrm>
            <a:off x="8219504" y="3153383"/>
            <a:ext cx="3730290" cy="3454674"/>
          </a:xfrm>
          <a:prstGeom prst="roundRect">
            <a:avLst/>
          </a:prstGeom>
          <a:solidFill>
            <a:srgbClr val="5496AD"/>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a:latin typeface="Arial"/>
                <a:cs typeface="Arial"/>
              </a:rPr>
              <a:t>PROJECTS &amp; PARTNERING</a:t>
            </a:r>
            <a:endParaRPr lang="en-US" sz="1400" spc="20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2"/>
            <a:ext cx="10712117" cy="820004"/>
          </a:xfrm>
        </p:spPr>
        <p:txBody>
          <a:bodyPr anchor="ctr">
            <a:normAutofit/>
          </a:bodyPr>
          <a:lstStyle/>
          <a:p>
            <a:r>
              <a:rPr lang="en-US" altLang="en-US" sz="3200"/>
              <a:t>Export Control</a:t>
            </a:r>
            <a:endParaRPr lang="en-US" sz="3200"/>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0" y="1804737"/>
            <a:ext cx="10712115" cy="1348646"/>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000"/>
              <a:t>Export Control is NASA’s program to ensure that scientific material being shared externally abides by federal regulations. All STI (Scientific &amp; Technical Information) is submitted and reviewed. Once approved it can be shared externally to DEVELOP.</a:t>
            </a:r>
            <a:endParaRPr lang="en-US"/>
          </a:p>
        </p:txBody>
      </p:sp>
      <p:grpSp>
        <p:nvGrpSpPr>
          <p:cNvPr id="6" name="Group 5">
            <a:extLst>
              <a:ext uri="{FF2B5EF4-FFF2-40B4-BE49-F238E27FC236}">
                <a16:creationId xmlns:a16="http://schemas.microsoft.com/office/drawing/2014/main" id="{BBA1DC91-75DC-4813-BF79-F2FFF2C80FD5}"/>
              </a:ext>
            </a:extLst>
          </p:cNvPr>
          <p:cNvGrpSpPr/>
          <p:nvPr/>
        </p:nvGrpSpPr>
        <p:grpSpPr>
          <a:xfrm>
            <a:off x="5973655" y="216510"/>
            <a:ext cx="6010182" cy="1588226"/>
            <a:chOff x="1553575" y="5290691"/>
            <a:chExt cx="2995202" cy="800354"/>
          </a:xfrm>
        </p:grpSpPr>
        <p:sp>
          <p:nvSpPr>
            <p:cNvPr id="7" name="Text Placeholder 5">
              <a:extLst>
                <a:ext uri="{FF2B5EF4-FFF2-40B4-BE49-F238E27FC236}">
                  <a16:creationId xmlns:a16="http://schemas.microsoft.com/office/drawing/2014/main" id="{859A6D0C-B9E4-434C-B024-2561E00AD5CD}"/>
                </a:ext>
              </a:extLst>
            </p:cNvPr>
            <p:cNvSpPr txBox="1">
              <a:spLocks/>
            </p:cNvSpPr>
            <p:nvPr/>
          </p:nvSpPr>
          <p:spPr>
            <a:xfrm>
              <a:off x="1570540" y="5307539"/>
              <a:ext cx="2978237" cy="78350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buClr>
                  <a:srgbClr val="0078C1"/>
                </a:buClr>
              </a:pPr>
              <a:r>
                <a:rPr lang="en-US" sz="1600" b="1" i="1">
                  <a:solidFill>
                    <a:srgbClr val="0061AA"/>
                  </a:solidFill>
                </a:rPr>
                <a:t>By The Way</a:t>
              </a:r>
            </a:p>
            <a:p>
              <a:pPr algn="ctr">
                <a:spcBef>
                  <a:spcPts val="0"/>
                </a:spcBef>
              </a:pPr>
              <a:r>
                <a:rPr lang="en-US" sz="1600"/>
                <a:t>Export Control only controls what </a:t>
              </a:r>
              <a:r>
                <a:rPr lang="en-US" sz="1600" b="1" i="1"/>
                <a:t>deliverables</a:t>
              </a:r>
              <a:r>
                <a:rPr lang="en-US" sz="1600" i="1"/>
                <a:t> </a:t>
              </a:r>
              <a:r>
                <a:rPr lang="en-US" sz="1600"/>
                <a:t>can be shared externally. You are not only allowed to, </a:t>
              </a:r>
              <a:r>
                <a:rPr lang="en-US" sz="1600" b="1"/>
                <a:t>but are encouraged to</a:t>
              </a:r>
              <a:r>
                <a:rPr lang="en-US" sz="1600"/>
                <a:t>, discuss the details of your project with friends, family, colleagues, </a:t>
              </a:r>
              <a:r>
                <a:rPr lang="en-US" sz="1600" err="1"/>
                <a:t>etc</a:t>
              </a:r>
              <a:r>
                <a:rPr lang="en-US" sz="1600"/>
                <a:t>! </a:t>
              </a:r>
            </a:p>
          </p:txBody>
        </p:sp>
        <p:sp>
          <p:nvSpPr>
            <p:cNvPr id="8" name="Rounded Rectangle 46">
              <a:extLst>
                <a:ext uri="{FF2B5EF4-FFF2-40B4-BE49-F238E27FC236}">
                  <a16:creationId xmlns:a16="http://schemas.microsoft.com/office/drawing/2014/main" id="{74C0846C-E737-474E-BF61-DE0582F22428}"/>
                </a:ext>
              </a:extLst>
            </p:cNvPr>
            <p:cNvSpPr/>
            <p:nvPr/>
          </p:nvSpPr>
          <p:spPr>
            <a:xfrm>
              <a:off x="1553575" y="5290691"/>
              <a:ext cx="2978237" cy="691486"/>
            </a:xfrm>
            <a:prstGeom prst="rect">
              <a:avLst/>
            </a:prstGeom>
            <a:noFill/>
            <a:ln>
              <a:solidFill>
                <a:srgbClr val="5496A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a:extLst>
              <a:ext uri="{FF2B5EF4-FFF2-40B4-BE49-F238E27FC236}">
                <a16:creationId xmlns:a16="http://schemas.microsoft.com/office/drawing/2014/main" id="{D661107F-0A9B-47AF-B01C-39ADD098121C}"/>
              </a:ext>
            </a:extLst>
          </p:cNvPr>
          <p:cNvSpPr txBox="1"/>
          <p:nvPr/>
        </p:nvSpPr>
        <p:spPr>
          <a:xfrm>
            <a:off x="8219504" y="3252662"/>
            <a:ext cx="3730291" cy="3308598"/>
          </a:xfrm>
          <a:prstGeom prst="rect">
            <a:avLst/>
          </a:prstGeom>
          <a:noFill/>
        </p:spPr>
        <p:txBody>
          <a:bodyPr wrap="square">
            <a:spAutoFit/>
          </a:bodyPr>
          <a:lstStyle/>
          <a:p>
            <a:pPr marL="60325" algn="ctr"/>
            <a:r>
              <a:rPr lang="en-US" sz="1100">
                <a:solidFill>
                  <a:schemeClr val="bg1"/>
                </a:solidFill>
              </a:rPr>
              <a:t>NASA Export Control: “As a U.S. Government Agency on the forefront of technological development and international cooperation in the fields of space, aeronautics, and science, the National Aeronautics and Space Administration will strive to fulfill its mission for cooperative international research and civil space development in harmony with the export control laws and regulations of the United States. Due to heightened proliferation challenges facing the United States and the world, including risks posed by the spread of missile technologies and weapons of mass destruction, and in view of the significant criminal, civil, and administrative penalties that may affect the Agency and its employees as a result of a failure to comply with U.S. export control laws and regulations, it is the responsibility of every NASA official and employee to ensure that the export control policies of the United States, including nonproliferation objectives, are fully observed in the pursuit of NASA's international mission.”</a:t>
            </a:r>
          </a:p>
        </p:txBody>
      </p:sp>
      <p:sp>
        <p:nvSpPr>
          <p:cNvPr id="11" name="Content Placeholder 18">
            <a:extLst>
              <a:ext uri="{FF2B5EF4-FFF2-40B4-BE49-F238E27FC236}">
                <a16:creationId xmlns:a16="http://schemas.microsoft.com/office/drawing/2014/main" id="{105411EA-BD5C-46F2-8729-87F734315E74}"/>
              </a:ext>
            </a:extLst>
          </p:cNvPr>
          <p:cNvSpPr txBox="1">
            <a:spLocks/>
          </p:cNvSpPr>
          <p:nvPr/>
        </p:nvSpPr>
        <p:spPr>
          <a:xfrm>
            <a:off x="838200" y="3004887"/>
            <a:ext cx="6981825" cy="3636603"/>
          </a:xfrm>
          <a:prstGeom prst="rect">
            <a:avLst/>
          </a:prstGeom>
        </p:spPr>
        <p:txBody>
          <a:bodyPr vert="horz" lIns="91440" tIns="45720" rIns="91440" bIns="45720" rtlCol="0" anchor="t">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60325"/>
            <a:r>
              <a:rPr lang="en-US" sz="1800" b="1">
                <a:solidFill>
                  <a:srgbClr val="0070C0"/>
                </a:solidFill>
              </a:rPr>
              <a:t>What does this mean to me? </a:t>
            </a:r>
          </a:p>
          <a:p>
            <a:pPr marL="285750" indent="-225425">
              <a:buFont typeface="Arial" panose="020B0604020202020204" pitchFamily="34" charset="0"/>
              <a:buChar char="•"/>
            </a:pPr>
            <a:r>
              <a:rPr lang="en-US">
                <a:latin typeface="Georgia"/>
              </a:rPr>
              <a:t>BEFORE sharing any materials outside DEVELOP, check with your Lead and NPO. </a:t>
            </a:r>
            <a:endParaRPr lang="en-US"/>
          </a:p>
          <a:p>
            <a:pPr marL="285750" indent="-225425">
              <a:buFont typeface="Arial" panose="020B0604020202020204" pitchFamily="34" charset="0"/>
              <a:buChar char="•"/>
            </a:pPr>
            <a:r>
              <a:rPr lang="en-US"/>
              <a:t>Some project materials can be shared without going through export control (map products, preliminary results, imagery, videos), others must gain NASA approval first (tech paper, poster,  presentation). </a:t>
            </a:r>
          </a:p>
          <a:p>
            <a:pPr marL="285750" indent="-225425">
              <a:buFont typeface="Arial" panose="020B0604020202020204" pitchFamily="34" charset="0"/>
              <a:buChar char="•"/>
            </a:pPr>
            <a:r>
              <a:rPr lang="en-US"/>
              <a:t>All external publications (ex. peer-review publications) and conference presentations must also gain these approvals. </a:t>
            </a:r>
          </a:p>
          <a:p>
            <a:pPr marL="285750" indent="-225425">
              <a:buFont typeface="Arial" panose="020B0604020202020204" pitchFamily="34" charset="0"/>
              <a:buChar char="•"/>
            </a:pPr>
            <a:r>
              <a:rPr lang="en-US">
                <a:latin typeface="Georgia"/>
              </a:rPr>
              <a:t>The PC team (Brent, Marisa, Laramie, &amp; Maya) are your primary Export Control points of contact.</a:t>
            </a:r>
          </a:p>
          <a:p>
            <a:pPr marL="285750" indent="-225425">
              <a:buFont typeface="Arial" panose="020B0604020202020204" pitchFamily="34" charset="0"/>
              <a:buChar char="•"/>
            </a:pPr>
            <a:endParaRPr lang="en-US"/>
          </a:p>
        </p:txBody>
      </p:sp>
    </p:spTree>
    <p:extLst>
      <p:ext uri="{BB962C8B-B14F-4D97-AF65-F5344CB8AC3E}">
        <p14:creationId xmlns:p14="http://schemas.microsoft.com/office/powerpoint/2010/main" val="3022084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a:latin typeface="Arial"/>
                <a:cs typeface="Arial"/>
              </a:rPr>
              <a:t>PROJECTS &amp; PARTNERING</a:t>
            </a:r>
            <a:endParaRPr lang="en-US" sz="1400" spc="20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2"/>
            <a:ext cx="10712117" cy="820004"/>
          </a:xfrm>
        </p:spPr>
        <p:txBody>
          <a:bodyPr anchor="ctr">
            <a:normAutofit/>
          </a:bodyPr>
          <a:lstStyle/>
          <a:p>
            <a:r>
              <a:rPr lang="en-US" altLang="en-US" sz="3200"/>
              <a:t>Project Handoff</a:t>
            </a:r>
            <a:endParaRPr lang="en-US" sz="3200"/>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1" y="1803209"/>
            <a:ext cx="7238999" cy="4835716"/>
          </a:xfrm>
          <a:prstGeom prst="rect">
            <a:avLst/>
          </a:prstGeom>
        </p:spPr>
        <p:txBody>
          <a:bodyPr vert="horz" lIns="91440" tIns="45720" rIns="91440" bIns="45720" rtlCol="0" anchor="t">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indent="-225425">
              <a:buFont typeface="Arial" panose="020B0604020202020204" pitchFamily="34" charset="0"/>
              <a:buChar char="•"/>
            </a:pPr>
            <a:r>
              <a:rPr lang="en-US"/>
              <a:t>Handoffs are where the team begins the transitioning of results and methodologies to partners in support of end users potentially integrating NASA Earth observations into their decision-making processes. </a:t>
            </a:r>
          </a:p>
          <a:p>
            <a:pPr marL="285750" indent="-225425">
              <a:buFont typeface="Arial" panose="020B0604020202020204" pitchFamily="34" charset="0"/>
              <a:buChar char="•"/>
            </a:pPr>
            <a:r>
              <a:rPr lang="en-US"/>
              <a:t>Depending on what you are handing off, be cognizant that you must get materials approved by NASA prior to handoff.</a:t>
            </a:r>
          </a:p>
          <a:p>
            <a:pPr marL="285750" indent="-225425">
              <a:buFont typeface="Arial" panose="020B0604020202020204" pitchFamily="34" charset="0"/>
              <a:buChar char="•"/>
            </a:pPr>
            <a:endParaRPr lang="en-US"/>
          </a:p>
          <a:p>
            <a:pPr marL="60325"/>
            <a:r>
              <a:rPr lang="en-US" sz="1800" b="1">
                <a:solidFill>
                  <a:srgbClr val="5496AD"/>
                </a:solidFill>
              </a:rPr>
              <a:t>Handoff Plan:</a:t>
            </a:r>
          </a:p>
          <a:p>
            <a:pPr marL="285750" indent="-225425">
              <a:buFont typeface="Arial" panose="020B0604020202020204" pitchFamily="34" charset="0"/>
              <a:buChar char="•"/>
            </a:pPr>
            <a:r>
              <a:rPr lang="en-US">
                <a:latin typeface="Georgia"/>
              </a:rPr>
              <a:t>Typical: 1-2 hour videoconference presenting the results and methodologies</a:t>
            </a:r>
          </a:p>
          <a:p>
            <a:pPr marL="285750" indent="-225425">
              <a:buFont typeface="Arial" panose="020B0604020202020204" pitchFamily="34" charset="0"/>
              <a:buChar char="•"/>
            </a:pPr>
            <a:r>
              <a:rPr lang="en-US"/>
              <a:t>Other ideas: In-person presentation of results and methodologies (</a:t>
            </a:r>
            <a:r>
              <a:rPr lang="en-US" i="1"/>
              <a:t>when local</a:t>
            </a:r>
            <a:r>
              <a:rPr lang="en-US"/>
              <a:t>), virtual workshop and/or demo session</a:t>
            </a:r>
          </a:p>
          <a:p>
            <a:pPr marL="285750" indent="-225425">
              <a:buFont typeface="Arial" panose="020B0604020202020204" pitchFamily="34" charset="0"/>
              <a:buChar char="•"/>
            </a:pPr>
            <a:r>
              <a:rPr lang="en-US">
                <a:latin typeface="Georgia"/>
              </a:rPr>
              <a:t>During interim, the node Lead emails final deliverables (Tech Paper, Tutorials, Presentation, etc.) after they’ve been approved by export control</a:t>
            </a:r>
          </a:p>
          <a:p>
            <a:pPr marL="285750" indent="-225425">
              <a:buFont typeface="Arial" panose="020B0604020202020204" pitchFamily="34" charset="0"/>
              <a:buChar char="•"/>
            </a:pPr>
            <a:endParaRPr lang="en-US"/>
          </a:p>
          <a:p>
            <a:pPr marL="285750" indent="-225425">
              <a:buFont typeface="Arial" panose="020B0604020202020204" pitchFamily="34" charset="0"/>
              <a:buChar char="•"/>
            </a:pPr>
            <a:endParaRPr lang="en-US"/>
          </a:p>
        </p:txBody>
      </p:sp>
      <p:grpSp>
        <p:nvGrpSpPr>
          <p:cNvPr id="5" name="Group 4">
            <a:extLst>
              <a:ext uri="{FF2B5EF4-FFF2-40B4-BE49-F238E27FC236}">
                <a16:creationId xmlns:a16="http://schemas.microsoft.com/office/drawing/2014/main" id="{46A61D70-FC31-4D94-8DCF-E0EC2B5962A7}"/>
              </a:ext>
            </a:extLst>
          </p:cNvPr>
          <p:cNvGrpSpPr/>
          <p:nvPr/>
        </p:nvGrpSpPr>
        <p:grpSpPr>
          <a:xfrm>
            <a:off x="8299115" y="4124324"/>
            <a:ext cx="3483310" cy="2533651"/>
            <a:chOff x="1024192" y="4870836"/>
            <a:chExt cx="2774215" cy="1809935"/>
          </a:xfrm>
        </p:grpSpPr>
        <p:sp>
          <p:nvSpPr>
            <p:cNvPr id="6" name="Text Placeholder 5">
              <a:extLst>
                <a:ext uri="{FF2B5EF4-FFF2-40B4-BE49-F238E27FC236}">
                  <a16:creationId xmlns:a16="http://schemas.microsoft.com/office/drawing/2014/main" id="{54908FB0-A634-44DF-A39C-2F09CA2815C2}"/>
                </a:ext>
              </a:extLst>
            </p:cNvPr>
            <p:cNvSpPr txBox="1">
              <a:spLocks/>
            </p:cNvSpPr>
            <p:nvPr/>
          </p:nvSpPr>
          <p:spPr>
            <a:xfrm>
              <a:off x="1024192" y="4884445"/>
              <a:ext cx="2774215" cy="179632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spcAft>
                  <a:spcPts val="600"/>
                </a:spcAft>
                <a:buClr>
                  <a:srgbClr val="0078C1"/>
                </a:buClr>
              </a:pPr>
              <a:r>
                <a:rPr lang="en-US" sz="1600" b="1" i="1">
                  <a:solidFill>
                    <a:srgbClr val="0061AA"/>
                  </a:solidFill>
                </a:rPr>
                <a:t>By The Way</a:t>
              </a:r>
            </a:p>
            <a:p>
              <a:pPr algn="ctr">
                <a:spcBef>
                  <a:spcPts val="0"/>
                </a:spcBef>
                <a:buClr>
                  <a:srgbClr val="0078C1"/>
                </a:buClr>
              </a:pPr>
              <a:r>
                <a:rPr lang="en-US" sz="1600" b="1"/>
                <a:t>Handoff vs. Closeout</a:t>
              </a:r>
            </a:p>
            <a:p>
              <a:pPr algn="ctr">
                <a:spcBef>
                  <a:spcPts val="0"/>
                </a:spcBef>
                <a:buClr>
                  <a:srgbClr val="0078C1"/>
                </a:buClr>
              </a:pPr>
              <a:r>
                <a:rPr lang="en-US" sz="1600"/>
                <a:t>Confusing? The handoff is where you “hand” your partner the results and methods, tailored for your audience, it is generally more in depth. A closeout event is a public presentation of information, partners may attend but the audience is broader.</a:t>
              </a:r>
            </a:p>
          </p:txBody>
        </p:sp>
        <p:sp>
          <p:nvSpPr>
            <p:cNvPr id="7" name="Rounded Rectangle 40">
              <a:extLst>
                <a:ext uri="{FF2B5EF4-FFF2-40B4-BE49-F238E27FC236}">
                  <a16:creationId xmlns:a16="http://schemas.microsoft.com/office/drawing/2014/main" id="{E1F05578-9D9E-4900-A5F2-BEBED0292681}"/>
                </a:ext>
              </a:extLst>
            </p:cNvPr>
            <p:cNvSpPr/>
            <p:nvPr/>
          </p:nvSpPr>
          <p:spPr>
            <a:xfrm>
              <a:off x="1024192" y="4870836"/>
              <a:ext cx="2774215" cy="1796327"/>
            </a:xfrm>
            <a:prstGeom prst="rect">
              <a:avLst/>
            </a:prstGeom>
            <a:noFill/>
            <a:ln>
              <a:solidFill>
                <a:srgbClr val="5496A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a:extLst>
              <a:ext uri="{FF2B5EF4-FFF2-40B4-BE49-F238E27FC236}">
                <a16:creationId xmlns:a16="http://schemas.microsoft.com/office/drawing/2014/main" id="{4C976DF9-D0FE-4A73-AFC9-7F85AD2D05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42016" y="255401"/>
            <a:ext cx="3251200" cy="1828800"/>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193BF63D-5002-4943-B22B-47DAA18A79B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987" b="20768"/>
          <a:stretch/>
        </p:blipFill>
        <p:spPr>
          <a:xfrm>
            <a:off x="8102599" y="2193925"/>
            <a:ext cx="3251200" cy="173728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38762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a:latin typeface="Arial"/>
                <a:cs typeface="Arial"/>
              </a:rPr>
              <a:t>PROJECTS &amp; PARTNERING</a:t>
            </a:r>
            <a:endParaRPr lang="en-US" sz="1400" spc="20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2"/>
            <a:ext cx="10712117" cy="820004"/>
          </a:xfrm>
        </p:spPr>
        <p:txBody>
          <a:bodyPr anchor="ctr">
            <a:normAutofit/>
          </a:bodyPr>
          <a:lstStyle/>
          <a:p>
            <a:r>
              <a:rPr lang="en-US" sz="3200"/>
              <a:t>Types of DEVELOP Projects</a:t>
            </a:r>
          </a:p>
        </p:txBody>
      </p:sp>
      <p:sp>
        <p:nvSpPr>
          <p:cNvPr id="4" name="TextBox 3">
            <a:extLst>
              <a:ext uri="{FF2B5EF4-FFF2-40B4-BE49-F238E27FC236}">
                <a16:creationId xmlns:a16="http://schemas.microsoft.com/office/drawing/2014/main" id="{C3AF7C3E-4AA7-7526-42FB-E861130C2287}"/>
              </a:ext>
            </a:extLst>
          </p:cNvPr>
          <p:cNvSpPr txBox="1"/>
          <p:nvPr/>
        </p:nvSpPr>
        <p:spPr>
          <a:xfrm>
            <a:off x="899962" y="1817652"/>
            <a:ext cx="6097464" cy="405624"/>
          </a:xfrm>
          <a:prstGeom prst="rect">
            <a:avLst/>
          </a:prstGeom>
          <a:noFill/>
        </p:spPr>
        <p:txBody>
          <a:bodyPr wrap="square">
            <a:spAutoFit/>
          </a:bodyPr>
          <a:lstStyle/>
          <a:p>
            <a:pPr>
              <a:lnSpc>
                <a:spcPct val="110000"/>
              </a:lnSpc>
              <a:spcBef>
                <a:spcPts val="600"/>
              </a:spcBef>
            </a:pPr>
            <a:r>
              <a:rPr lang="en-US" sz="2000">
                <a:solidFill>
                  <a:schemeClr val="tx1">
                    <a:lumMod val="75000"/>
                    <a:lumOff val="25000"/>
                  </a:schemeClr>
                </a:solidFill>
              </a:rPr>
              <a:t>Most DEVELOP Projects are…</a:t>
            </a:r>
            <a:endParaRPr lang="en-US" sz="1100">
              <a:solidFill>
                <a:schemeClr val="tx1">
                  <a:lumMod val="75000"/>
                  <a:lumOff val="25000"/>
                </a:schemeClr>
              </a:solidFill>
            </a:endParaRPr>
          </a:p>
        </p:txBody>
      </p:sp>
      <p:sp>
        <p:nvSpPr>
          <p:cNvPr id="12" name="TextBox 11">
            <a:extLst>
              <a:ext uri="{FF2B5EF4-FFF2-40B4-BE49-F238E27FC236}">
                <a16:creationId xmlns:a16="http://schemas.microsoft.com/office/drawing/2014/main" id="{87D3BC6F-4FF8-394A-F6C1-3D0B4B3F5866}"/>
              </a:ext>
            </a:extLst>
          </p:cNvPr>
          <p:cNvSpPr txBox="1"/>
          <p:nvPr/>
        </p:nvSpPr>
        <p:spPr>
          <a:xfrm>
            <a:off x="899962" y="3709008"/>
            <a:ext cx="6097464" cy="405624"/>
          </a:xfrm>
          <a:prstGeom prst="rect">
            <a:avLst/>
          </a:prstGeom>
          <a:noFill/>
        </p:spPr>
        <p:txBody>
          <a:bodyPr wrap="square">
            <a:spAutoFit/>
          </a:bodyPr>
          <a:lstStyle/>
          <a:p>
            <a:pPr>
              <a:lnSpc>
                <a:spcPct val="110000"/>
              </a:lnSpc>
              <a:spcBef>
                <a:spcPts val="600"/>
              </a:spcBef>
            </a:pPr>
            <a:r>
              <a:rPr lang="en-US" sz="2000">
                <a:solidFill>
                  <a:schemeClr val="tx1">
                    <a:lumMod val="75000"/>
                    <a:lumOff val="25000"/>
                  </a:schemeClr>
                </a:solidFill>
              </a:rPr>
              <a:t>Some DEVELOP Projects are…</a:t>
            </a:r>
            <a:endParaRPr lang="en-US" sz="1100">
              <a:solidFill>
                <a:schemeClr val="tx1">
                  <a:lumMod val="75000"/>
                  <a:lumOff val="25000"/>
                </a:schemeClr>
              </a:solidFill>
            </a:endParaRPr>
          </a:p>
        </p:txBody>
      </p:sp>
      <p:sp>
        <p:nvSpPr>
          <p:cNvPr id="14" name="Freeform: Shape 13">
            <a:extLst>
              <a:ext uri="{FF2B5EF4-FFF2-40B4-BE49-F238E27FC236}">
                <a16:creationId xmlns:a16="http://schemas.microsoft.com/office/drawing/2014/main" id="{69CDC347-CD56-1DCC-F638-5B9144718C22}"/>
              </a:ext>
            </a:extLst>
          </p:cNvPr>
          <p:cNvSpPr/>
          <p:nvPr/>
        </p:nvSpPr>
        <p:spPr>
          <a:xfrm>
            <a:off x="1563391" y="2382676"/>
            <a:ext cx="9883335" cy="950448"/>
          </a:xfrm>
          <a:custGeom>
            <a:avLst/>
            <a:gdLst>
              <a:gd name="connsiteX0" fmla="*/ 0 w 9883335"/>
              <a:gd name="connsiteY0" fmla="*/ 0 h 950448"/>
              <a:gd name="connsiteX1" fmla="*/ 9883335 w 9883335"/>
              <a:gd name="connsiteY1" fmla="*/ 0 h 950448"/>
              <a:gd name="connsiteX2" fmla="*/ 9883335 w 9883335"/>
              <a:gd name="connsiteY2" fmla="*/ 950448 h 950448"/>
              <a:gd name="connsiteX3" fmla="*/ 0 w 9883335"/>
              <a:gd name="connsiteY3" fmla="*/ 950448 h 950448"/>
              <a:gd name="connsiteX4" fmla="*/ 0 w 9883335"/>
              <a:gd name="connsiteY4" fmla="*/ 0 h 950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83335" h="950448">
                <a:moveTo>
                  <a:pt x="0" y="0"/>
                </a:moveTo>
                <a:lnTo>
                  <a:pt x="9883335" y="0"/>
                </a:lnTo>
                <a:lnTo>
                  <a:pt x="9883335" y="950448"/>
                </a:lnTo>
                <a:lnTo>
                  <a:pt x="0" y="950448"/>
                </a:lnTo>
                <a:lnTo>
                  <a:pt x="0" y="0"/>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754418" tIns="91440" rIns="91440" bIns="91440" numCol="1" spcCol="1270" anchor="ctr" anchorCtr="0">
            <a:noAutofit/>
          </a:bodyPr>
          <a:lstStyle/>
          <a:p>
            <a:pPr marL="0" lvl="0" indent="0" algn="l" defTabSz="1600200">
              <a:lnSpc>
                <a:spcPct val="90000"/>
              </a:lnSpc>
              <a:spcBef>
                <a:spcPct val="0"/>
              </a:spcBef>
              <a:spcAft>
                <a:spcPct val="35000"/>
              </a:spcAft>
              <a:buNone/>
            </a:pPr>
            <a:r>
              <a:rPr lang="en-US" sz="3600" kern="1200"/>
              <a:t>Feasibility</a:t>
            </a:r>
          </a:p>
        </p:txBody>
      </p:sp>
      <p:sp>
        <p:nvSpPr>
          <p:cNvPr id="15" name="Oval 14">
            <a:extLst>
              <a:ext uri="{FF2B5EF4-FFF2-40B4-BE49-F238E27FC236}">
                <a16:creationId xmlns:a16="http://schemas.microsoft.com/office/drawing/2014/main" id="{AB62F9A6-4C97-582F-B10B-A8E256E33713}"/>
              </a:ext>
            </a:extLst>
          </p:cNvPr>
          <p:cNvSpPr/>
          <p:nvPr/>
        </p:nvSpPr>
        <p:spPr>
          <a:xfrm>
            <a:off x="903779" y="2237723"/>
            <a:ext cx="1188060" cy="1188060"/>
          </a:xfrm>
          <a:prstGeom prst="ellipse">
            <a:avLst/>
          </a:prstGeom>
          <a:blipFill rotWithShape="0">
            <a:blip r:embed="rId3"/>
            <a:stretch>
              <a:fillRect/>
            </a:stretch>
          </a:blipFill>
          <a:ln>
            <a:solidFill>
              <a:srgbClr val="5496AD"/>
            </a:solid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16" name="Freeform: Shape 15">
            <a:extLst>
              <a:ext uri="{FF2B5EF4-FFF2-40B4-BE49-F238E27FC236}">
                <a16:creationId xmlns:a16="http://schemas.microsoft.com/office/drawing/2014/main" id="{00B608AA-606D-7F50-04E8-F5D65D01783F}"/>
              </a:ext>
            </a:extLst>
          </p:cNvPr>
          <p:cNvSpPr/>
          <p:nvPr/>
        </p:nvSpPr>
        <p:spPr>
          <a:xfrm>
            <a:off x="1563391" y="4329170"/>
            <a:ext cx="9883335" cy="822960"/>
          </a:xfrm>
          <a:custGeom>
            <a:avLst/>
            <a:gdLst>
              <a:gd name="connsiteX0" fmla="*/ 0 w 9537847"/>
              <a:gd name="connsiteY0" fmla="*/ 0 h 950448"/>
              <a:gd name="connsiteX1" fmla="*/ 9537847 w 9537847"/>
              <a:gd name="connsiteY1" fmla="*/ 0 h 950448"/>
              <a:gd name="connsiteX2" fmla="*/ 9537847 w 9537847"/>
              <a:gd name="connsiteY2" fmla="*/ 950448 h 950448"/>
              <a:gd name="connsiteX3" fmla="*/ 0 w 9537847"/>
              <a:gd name="connsiteY3" fmla="*/ 950448 h 950448"/>
              <a:gd name="connsiteX4" fmla="*/ 0 w 9537847"/>
              <a:gd name="connsiteY4" fmla="*/ 0 h 950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37847" h="950448">
                <a:moveTo>
                  <a:pt x="0" y="0"/>
                </a:moveTo>
                <a:lnTo>
                  <a:pt x="9537847" y="0"/>
                </a:lnTo>
                <a:lnTo>
                  <a:pt x="9537847" y="950448"/>
                </a:lnTo>
                <a:lnTo>
                  <a:pt x="0" y="950448"/>
                </a:lnTo>
                <a:lnTo>
                  <a:pt x="0" y="0"/>
                </a:lnTo>
                <a:close/>
              </a:path>
            </a:pathLst>
          </a:custGeom>
        </p:spPr>
        <p:style>
          <a:lnRef idx="2">
            <a:schemeClr val="lt1">
              <a:hueOff val="0"/>
              <a:satOff val="0"/>
              <a:lumOff val="0"/>
              <a:alphaOff val="0"/>
            </a:schemeClr>
          </a:lnRef>
          <a:fillRef idx="1">
            <a:schemeClr val="accent5">
              <a:hueOff val="-3379271"/>
              <a:satOff val="-8710"/>
              <a:lumOff val="-5883"/>
              <a:alphaOff val="0"/>
            </a:schemeClr>
          </a:fillRef>
          <a:effectRef idx="0">
            <a:schemeClr val="accent5">
              <a:hueOff val="-3379271"/>
              <a:satOff val="-8710"/>
              <a:lumOff val="-5883"/>
              <a:alphaOff val="0"/>
            </a:schemeClr>
          </a:effectRef>
          <a:fontRef idx="minor">
            <a:schemeClr val="lt1"/>
          </a:fontRef>
        </p:style>
        <p:txBody>
          <a:bodyPr spcFirstLastPara="0" vert="horz" wrap="square" lIns="754418" tIns="91440" rIns="91440" bIns="91440" numCol="1" spcCol="1270" anchor="ctr" anchorCtr="0">
            <a:noAutofit/>
          </a:bodyPr>
          <a:lstStyle/>
          <a:p>
            <a:pPr marL="0" lvl="0" indent="0" algn="l" defTabSz="1600200">
              <a:lnSpc>
                <a:spcPct val="90000"/>
              </a:lnSpc>
              <a:spcBef>
                <a:spcPct val="0"/>
              </a:spcBef>
              <a:spcAft>
                <a:spcPct val="35000"/>
              </a:spcAft>
              <a:buNone/>
            </a:pPr>
            <a:r>
              <a:rPr lang="en-US" sz="3000" kern="1200"/>
              <a:t>Tech &amp; Innovation </a:t>
            </a:r>
          </a:p>
        </p:txBody>
      </p:sp>
      <p:sp>
        <p:nvSpPr>
          <p:cNvPr id="19" name="Oval 18">
            <a:extLst>
              <a:ext uri="{FF2B5EF4-FFF2-40B4-BE49-F238E27FC236}">
                <a16:creationId xmlns:a16="http://schemas.microsoft.com/office/drawing/2014/main" id="{F6FB9F58-4B26-A3E5-164D-93484461D295}"/>
              </a:ext>
            </a:extLst>
          </p:cNvPr>
          <p:cNvSpPr/>
          <p:nvPr/>
        </p:nvSpPr>
        <p:spPr>
          <a:xfrm>
            <a:off x="903779" y="4227344"/>
            <a:ext cx="1005840" cy="1005840"/>
          </a:xfrm>
          <a:prstGeom prst="ellipse">
            <a:avLst/>
          </a:prstGeom>
          <a:blipFill rotWithShape="0">
            <a:blip r:embed="rId4"/>
            <a:stretch>
              <a:fillRect/>
            </a:stretch>
          </a:blipFill>
          <a:ln>
            <a:solidFill>
              <a:srgbClr val="5496AD"/>
            </a:solid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20" name="Freeform: Shape 19">
            <a:extLst>
              <a:ext uri="{FF2B5EF4-FFF2-40B4-BE49-F238E27FC236}">
                <a16:creationId xmlns:a16="http://schemas.microsoft.com/office/drawing/2014/main" id="{DA7BA86C-52E7-86DB-CB21-38D648D57C76}"/>
              </a:ext>
            </a:extLst>
          </p:cNvPr>
          <p:cNvSpPr/>
          <p:nvPr/>
        </p:nvSpPr>
        <p:spPr>
          <a:xfrm>
            <a:off x="1563391" y="5501859"/>
            <a:ext cx="9883335" cy="822960"/>
          </a:xfrm>
          <a:custGeom>
            <a:avLst/>
            <a:gdLst>
              <a:gd name="connsiteX0" fmla="*/ 0 w 9883335"/>
              <a:gd name="connsiteY0" fmla="*/ 0 h 950448"/>
              <a:gd name="connsiteX1" fmla="*/ 9883335 w 9883335"/>
              <a:gd name="connsiteY1" fmla="*/ 0 h 950448"/>
              <a:gd name="connsiteX2" fmla="*/ 9883335 w 9883335"/>
              <a:gd name="connsiteY2" fmla="*/ 950448 h 950448"/>
              <a:gd name="connsiteX3" fmla="*/ 0 w 9883335"/>
              <a:gd name="connsiteY3" fmla="*/ 950448 h 950448"/>
              <a:gd name="connsiteX4" fmla="*/ 0 w 9883335"/>
              <a:gd name="connsiteY4" fmla="*/ 0 h 950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83335" h="950448">
                <a:moveTo>
                  <a:pt x="0" y="0"/>
                </a:moveTo>
                <a:lnTo>
                  <a:pt x="9883335" y="0"/>
                </a:lnTo>
                <a:lnTo>
                  <a:pt x="9883335" y="950448"/>
                </a:lnTo>
                <a:lnTo>
                  <a:pt x="0" y="950448"/>
                </a:lnTo>
                <a:lnTo>
                  <a:pt x="0" y="0"/>
                </a:lnTo>
                <a:close/>
              </a:path>
            </a:pathLst>
          </a:custGeom>
        </p:spPr>
        <p:style>
          <a:lnRef idx="2">
            <a:schemeClr val="lt1">
              <a:hueOff val="0"/>
              <a:satOff val="0"/>
              <a:lumOff val="0"/>
              <a:alphaOff val="0"/>
            </a:schemeClr>
          </a:lnRef>
          <a:fillRef idx="1">
            <a:schemeClr val="accent5">
              <a:hueOff val="-6758543"/>
              <a:satOff val="-17419"/>
              <a:lumOff val="-11765"/>
              <a:alphaOff val="0"/>
            </a:schemeClr>
          </a:fillRef>
          <a:effectRef idx="0">
            <a:schemeClr val="accent5">
              <a:hueOff val="-6758543"/>
              <a:satOff val="-17419"/>
              <a:lumOff val="-11765"/>
              <a:alphaOff val="0"/>
            </a:schemeClr>
          </a:effectRef>
          <a:fontRef idx="minor">
            <a:schemeClr val="lt1"/>
          </a:fontRef>
        </p:style>
        <p:txBody>
          <a:bodyPr spcFirstLastPara="0" vert="horz" wrap="square" lIns="754418" tIns="91440" rIns="91440" bIns="91440" numCol="1" spcCol="1270" anchor="ctr" anchorCtr="0">
            <a:noAutofit/>
          </a:bodyPr>
          <a:lstStyle/>
          <a:p>
            <a:pPr marL="0" lvl="0" indent="0" algn="l" defTabSz="1600200">
              <a:lnSpc>
                <a:spcPct val="90000"/>
              </a:lnSpc>
              <a:spcBef>
                <a:spcPct val="0"/>
              </a:spcBef>
              <a:spcAft>
                <a:spcPct val="35000"/>
              </a:spcAft>
              <a:buNone/>
            </a:pPr>
            <a:r>
              <a:rPr lang="en-US" sz="3000" kern="1200"/>
              <a:t>Needs Assessment</a:t>
            </a:r>
          </a:p>
        </p:txBody>
      </p:sp>
      <p:sp>
        <p:nvSpPr>
          <p:cNvPr id="21" name="Oval 20">
            <a:extLst>
              <a:ext uri="{FF2B5EF4-FFF2-40B4-BE49-F238E27FC236}">
                <a16:creationId xmlns:a16="http://schemas.microsoft.com/office/drawing/2014/main" id="{B78AAC23-71DD-2483-5FF5-0CC3776A13C1}"/>
              </a:ext>
            </a:extLst>
          </p:cNvPr>
          <p:cNvSpPr/>
          <p:nvPr/>
        </p:nvSpPr>
        <p:spPr>
          <a:xfrm>
            <a:off x="903779" y="5396797"/>
            <a:ext cx="1005840" cy="1005840"/>
          </a:xfrm>
          <a:prstGeom prst="ellipse">
            <a:avLst/>
          </a:prstGeom>
          <a:blipFill rotWithShape="0">
            <a:blip r:embed="rId5"/>
            <a:stretch>
              <a:fillRect/>
            </a:stretch>
          </a:blipFill>
          <a:ln>
            <a:solidFill>
              <a:srgbClr val="5496AD"/>
            </a:solid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22" name="Content Placeholder 18">
            <a:extLst>
              <a:ext uri="{FF2B5EF4-FFF2-40B4-BE49-F238E27FC236}">
                <a16:creationId xmlns:a16="http://schemas.microsoft.com/office/drawing/2014/main" id="{E7342227-9C3D-B656-3725-02BBD02694B8}"/>
              </a:ext>
            </a:extLst>
          </p:cNvPr>
          <p:cNvSpPr txBox="1">
            <a:spLocks/>
          </p:cNvSpPr>
          <p:nvPr/>
        </p:nvSpPr>
        <p:spPr>
          <a:xfrm>
            <a:off x="5924550" y="4364503"/>
            <a:ext cx="5257800" cy="731521"/>
          </a:xfrm>
          <a:prstGeom prst="rect">
            <a:avLst/>
          </a:prstGeom>
        </p:spPr>
        <p:txBody>
          <a:bodyPr vert="horz" lIns="91440" tIns="45720" rIns="91440" bIns="45720" rtlCol="0" anchor="ctr">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60325">
              <a:lnSpc>
                <a:spcPct val="100000"/>
              </a:lnSpc>
              <a:spcBef>
                <a:spcPts val="0"/>
              </a:spcBef>
              <a:spcAft>
                <a:spcPts val="600"/>
              </a:spcAft>
            </a:pPr>
            <a:r>
              <a:rPr lang="en-US" sz="1300">
                <a:solidFill>
                  <a:schemeClr val="bg1"/>
                </a:solidFill>
              </a:rPr>
              <a:t>Increase usability of EO data through tool improvement, EO cloud usage, AI and machine learning, future EO proxy data usage, etc.</a:t>
            </a:r>
          </a:p>
        </p:txBody>
      </p:sp>
      <p:sp>
        <p:nvSpPr>
          <p:cNvPr id="23" name="Content Placeholder 18">
            <a:extLst>
              <a:ext uri="{FF2B5EF4-FFF2-40B4-BE49-F238E27FC236}">
                <a16:creationId xmlns:a16="http://schemas.microsoft.com/office/drawing/2014/main" id="{91F186A1-F0B0-DD49-F0E2-85860F79AA56}"/>
              </a:ext>
            </a:extLst>
          </p:cNvPr>
          <p:cNvSpPr txBox="1">
            <a:spLocks/>
          </p:cNvSpPr>
          <p:nvPr/>
        </p:nvSpPr>
        <p:spPr>
          <a:xfrm>
            <a:off x="5924550" y="5547579"/>
            <a:ext cx="5257800" cy="731520"/>
          </a:xfrm>
          <a:prstGeom prst="rect">
            <a:avLst/>
          </a:prstGeom>
        </p:spPr>
        <p:txBody>
          <a:bodyPr vert="horz" lIns="91440" tIns="45720" rIns="91440" bIns="45720" rtlCol="0" anchor="ctr">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00000"/>
              </a:lnSpc>
            </a:pPr>
            <a:r>
              <a:rPr lang="en-US" sz="1300">
                <a:solidFill>
                  <a:schemeClr val="bg1"/>
                </a:solidFill>
              </a:rPr>
              <a:t>Conduct in-depth needs assessments and landscape analysis of organizations and communities working in specific areas, identify key organizations to engage, and synthesizing findings and next steps.</a:t>
            </a:r>
          </a:p>
        </p:txBody>
      </p:sp>
      <p:sp>
        <p:nvSpPr>
          <p:cNvPr id="24" name="Content Placeholder 18">
            <a:extLst>
              <a:ext uri="{FF2B5EF4-FFF2-40B4-BE49-F238E27FC236}">
                <a16:creationId xmlns:a16="http://schemas.microsoft.com/office/drawing/2014/main" id="{46DC2E9F-46F1-9727-0112-3697643CC5C5}"/>
              </a:ext>
            </a:extLst>
          </p:cNvPr>
          <p:cNvSpPr txBox="1">
            <a:spLocks/>
          </p:cNvSpPr>
          <p:nvPr/>
        </p:nvSpPr>
        <p:spPr>
          <a:xfrm>
            <a:off x="5188120" y="2373625"/>
            <a:ext cx="6165679" cy="936705"/>
          </a:xfrm>
          <a:prstGeom prst="rect">
            <a:avLst/>
          </a:prstGeom>
        </p:spPr>
        <p:txBody>
          <a:bodyPr vert="horz" lIns="91440" tIns="45720" rIns="91440" bIns="45720" rtlCol="0" anchor="ctr">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60325">
              <a:lnSpc>
                <a:spcPct val="100000"/>
              </a:lnSpc>
            </a:pPr>
            <a:r>
              <a:rPr lang="en-US">
                <a:solidFill>
                  <a:schemeClr val="bg1"/>
                </a:solidFill>
              </a:rPr>
              <a:t>Partner with end user organizations to assess feasibility of using specific EO to address issues and create end products tailored to the end user’s decision-making needs.</a:t>
            </a:r>
          </a:p>
        </p:txBody>
      </p:sp>
    </p:spTree>
    <p:extLst>
      <p:ext uri="{BB962C8B-B14F-4D97-AF65-F5344CB8AC3E}">
        <p14:creationId xmlns:p14="http://schemas.microsoft.com/office/powerpoint/2010/main" val="1822239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F57D5D52-DDDB-4152-8E07-CC406D1E5059}"/>
              </a:ext>
            </a:extLst>
          </p:cNvPr>
          <p:cNvSpPr/>
          <p:nvPr/>
        </p:nvSpPr>
        <p:spPr>
          <a:xfrm>
            <a:off x="6915150" y="365125"/>
            <a:ext cx="5048250" cy="6226175"/>
          </a:xfrm>
          <a:prstGeom prst="roundRect">
            <a:avLst>
              <a:gd name="adj" fmla="val 8451"/>
            </a:avLst>
          </a:prstGeom>
          <a:solidFill>
            <a:srgbClr val="5496AD"/>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aramond" panose="02020404030301010803" pitchFamily="18" charset="0"/>
            </a:endParaRPr>
          </a:p>
        </p:txBody>
      </p:sp>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a:xfrm>
            <a:off x="838200" y="365125"/>
            <a:ext cx="5772150" cy="570057"/>
          </a:xfrm>
        </p:spPr>
        <p:txBody>
          <a:bodyPr>
            <a:normAutofit/>
          </a:bodyPr>
          <a:lstStyle/>
          <a:p>
            <a:r>
              <a:rPr lang="en-US" sz="1400">
                <a:latin typeface="Arial"/>
                <a:cs typeface="Arial"/>
              </a:rPr>
              <a:t>PROJECTS &amp; PARTNERING</a:t>
            </a:r>
            <a:endParaRPr lang="en-US" sz="1400" spc="20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200" y="984732"/>
            <a:ext cx="5857876" cy="1282218"/>
          </a:xfrm>
        </p:spPr>
        <p:txBody>
          <a:bodyPr anchor="ctr">
            <a:normAutofit/>
          </a:bodyPr>
          <a:lstStyle/>
          <a:p>
            <a:r>
              <a:rPr lang="en-US" altLang="en-US" sz="3200"/>
              <a:t>Project Goals &amp; the Project Strength Index (PSI)</a:t>
            </a:r>
            <a:endParaRPr lang="en-US" sz="3200"/>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2" y="2219324"/>
            <a:ext cx="5772148" cy="4371976"/>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t>DEVELOP’s Project assessment tool that considers the goals of DEVELOP projects and assigns a score for standardized tracking overtime and identification of projects to highlight. It includes 10 questions with a scoring rubric that aligns with DEVELOP’s goals for its projects, which are:</a:t>
            </a:r>
          </a:p>
          <a:p>
            <a:pPr marL="403225" indent="-342900">
              <a:spcBef>
                <a:spcPts val="600"/>
              </a:spcBef>
              <a:buFont typeface="+mj-lt"/>
              <a:buAutoNum type="arabicPeriod"/>
            </a:pPr>
            <a:r>
              <a:rPr lang="en-US"/>
              <a:t>Create a reproducible ‘recipe’ for accessing and analyzing EO data</a:t>
            </a:r>
          </a:p>
          <a:p>
            <a:pPr marL="403225" indent="-342900">
              <a:spcBef>
                <a:spcPts val="600"/>
              </a:spcBef>
              <a:buFont typeface="+mj-lt"/>
              <a:buAutoNum type="arabicPeriod"/>
            </a:pPr>
            <a:r>
              <a:rPr lang="en-US"/>
              <a:t>Assess the feasibility of using NASA EO to inform action</a:t>
            </a:r>
          </a:p>
          <a:p>
            <a:pPr marL="403225" indent="-342900">
              <a:spcBef>
                <a:spcPts val="600"/>
              </a:spcBef>
              <a:buFont typeface="+mj-lt"/>
              <a:buAutoNum type="arabicPeriod"/>
            </a:pPr>
            <a:r>
              <a:rPr lang="en-US"/>
              <a:t>Build capacity to use EO in end users and participants</a:t>
            </a:r>
          </a:p>
          <a:p>
            <a:pPr marL="403225" indent="-342900">
              <a:spcBef>
                <a:spcPts val="600"/>
              </a:spcBef>
              <a:buFont typeface="+mj-lt"/>
              <a:buAutoNum type="arabicPeriod"/>
            </a:pPr>
            <a:r>
              <a:rPr lang="en-US"/>
              <a:t>Inform a decision or action </a:t>
            </a:r>
          </a:p>
          <a:p>
            <a:pPr marL="403225" indent="-342900">
              <a:spcBef>
                <a:spcPts val="600"/>
              </a:spcBef>
              <a:buFont typeface="+mj-lt"/>
              <a:buAutoNum type="arabicPeriod"/>
            </a:pPr>
            <a:r>
              <a:rPr lang="en-US"/>
              <a:t>Benefit NASA and communicate benefits of the investment in EO to taxpayers</a:t>
            </a:r>
          </a:p>
          <a:p>
            <a:pPr marL="285750" indent="-225425">
              <a:buFont typeface="Arial" panose="020B0604020202020204" pitchFamily="34" charset="0"/>
              <a:buChar char="•"/>
            </a:pPr>
            <a:endParaRPr lang="en-US"/>
          </a:p>
        </p:txBody>
      </p:sp>
      <p:sp>
        <p:nvSpPr>
          <p:cNvPr id="8" name="TextBox 7">
            <a:extLst>
              <a:ext uri="{FF2B5EF4-FFF2-40B4-BE49-F238E27FC236}">
                <a16:creationId xmlns:a16="http://schemas.microsoft.com/office/drawing/2014/main" id="{A373F0F9-942A-42EC-9520-EC454733BAC5}"/>
              </a:ext>
            </a:extLst>
          </p:cNvPr>
          <p:cNvSpPr txBox="1"/>
          <p:nvPr/>
        </p:nvSpPr>
        <p:spPr>
          <a:xfrm>
            <a:off x="7029449" y="510252"/>
            <a:ext cx="4933951" cy="5837495"/>
          </a:xfrm>
          <a:prstGeom prst="rect">
            <a:avLst/>
          </a:prstGeom>
          <a:noFill/>
        </p:spPr>
        <p:txBody>
          <a:bodyPr wrap="square">
            <a:spAutoFit/>
          </a:bodyPr>
          <a:lstStyle/>
          <a:p>
            <a:pPr algn="ctr">
              <a:spcAft>
                <a:spcPts val="400"/>
              </a:spcAft>
            </a:pPr>
            <a:r>
              <a:rPr lang="en-US">
                <a:solidFill>
                  <a:schemeClr val="bg1"/>
                </a:solidFill>
                <a:latin typeface="Century Gothic" panose="020B0502020202020204" pitchFamily="34" charset="0"/>
              </a:rPr>
              <a:t>PSI Assessment Questions</a:t>
            </a:r>
          </a:p>
          <a:p>
            <a:pPr marL="342900" indent="-342900">
              <a:spcAft>
                <a:spcPts val="400"/>
              </a:spcAft>
              <a:buFont typeface="+mj-lt"/>
              <a:buAutoNum type="arabicPeriod"/>
            </a:pPr>
            <a:r>
              <a:rPr lang="en-US" sz="1350">
                <a:solidFill>
                  <a:schemeClr val="bg1"/>
                </a:solidFill>
                <a:latin typeface="Century Gothic" panose="020B0502020202020204" pitchFamily="34" charset="0"/>
              </a:rPr>
              <a:t>Is the project reproducible by others? Did it include a “recipe” for partners to access &amp; analyze EO data?</a:t>
            </a:r>
          </a:p>
          <a:p>
            <a:pPr marL="342900" indent="-342900">
              <a:spcAft>
                <a:spcPts val="400"/>
              </a:spcAft>
              <a:buFont typeface="+mj-lt"/>
              <a:buAutoNum type="arabicPeriod"/>
            </a:pPr>
            <a:r>
              <a:rPr lang="en-US" sz="1350">
                <a:solidFill>
                  <a:schemeClr val="bg1"/>
                </a:solidFill>
                <a:latin typeface="Century Gothic" panose="020B0502020202020204" pitchFamily="34" charset="0"/>
              </a:rPr>
              <a:t>Does the project find it is feasible to use its remote sensing methodology to inform action?</a:t>
            </a:r>
          </a:p>
          <a:p>
            <a:pPr marL="342900" indent="-342900">
              <a:spcAft>
                <a:spcPts val="400"/>
              </a:spcAft>
              <a:buFont typeface="+mj-lt"/>
              <a:buAutoNum type="arabicPeriod"/>
            </a:pPr>
            <a:r>
              <a:rPr lang="en-US" sz="1350">
                <a:solidFill>
                  <a:schemeClr val="bg1"/>
                </a:solidFill>
                <a:latin typeface="Century Gothic" panose="020B0502020202020204" pitchFamily="34" charset="0"/>
              </a:rPr>
              <a:t>Was the project end user engaged with the Lead and team from the beginning to handoff?</a:t>
            </a:r>
          </a:p>
          <a:p>
            <a:pPr marL="342900" indent="-342900">
              <a:spcAft>
                <a:spcPts val="400"/>
              </a:spcAft>
              <a:buFont typeface="+mj-lt"/>
              <a:buAutoNum type="arabicPeriod"/>
            </a:pPr>
            <a:r>
              <a:rPr lang="en-US" sz="1350">
                <a:solidFill>
                  <a:schemeClr val="bg1"/>
                </a:solidFill>
                <a:latin typeface="Century Gothic" panose="020B0502020202020204" pitchFamily="34" charset="0"/>
              </a:rPr>
              <a:t>Did the project highlight the application of NASA EO, and if so, did it include any underutilized sensors?</a:t>
            </a:r>
          </a:p>
          <a:p>
            <a:pPr marL="342900" indent="-342900">
              <a:spcAft>
                <a:spcPts val="400"/>
              </a:spcAft>
              <a:buFont typeface="+mj-lt"/>
              <a:buAutoNum type="arabicPeriod"/>
            </a:pPr>
            <a:r>
              <a:rPr lang="en-US" sz="1350">
                <a:solidFill>
                  <a:schemeClr val="bg1"/>
                </a:solidFill>
                <a:latin typeface="Century Gothic" panose="020B0502020202020204" pitchFamily="34" charset="0"/>
              </a:rPr>
              <a:t>Did the project have a robust and/or novel methodology for applying EO to project objectives?</a:t>
            </a:r>
          </a:p>
          <a:p>
            <a:pPr marL="342900" indent="-342900">
              <a:spcAft>
                <a:spcPts val="400"/>
              </a:spcAft>
              <a:buFont typeface="+mj-lt"/>
              <a:buAutoNum type="arabicPeriod"/>
            </a:pPr>
            <a:r>
              <a:rPr lang="en-US" sz="1350">
                <a:solidFill>
                  <a:schemeClr val="bg1"/>
                </a:solidFill>
                <a:latin typeface="Century Gothic" panose="020B0502020202020204" pitchFamily="34" charset="0"/>
              </a:rPr>
              <a:t>Did the project have high quality deliverables, particularly when compared to other projects in the term?</a:t>
            </a:r>
          </a:p>
          <a:p>
            <a:pPr marL="342900" indent="-342900">
              <a:spcAft>
                <a:spcPts val="400"/>
              </a:spcAft>
              <a:buFont typeface="+mj-lt"/>
              <a:buAutoNum type="arabicPeriod"/>
            </a:pPr>
            <a:r>
              <a:rPr lang="en-US" sz="1350">
                <a:solidFill>
                  <a:schemeClr val="bg1"/>
                </a:solidFill>
                <a:latin typeface="Century Gothic" panose="020B0502020202020204" pitchFamily="34" charset="0"/>
              </a:rPr>
              <a:t>Did the project fill any programmatic portfolio gaps (geographic or partner sector), support a NASA HQ request, and/or support CEOS/GEO efforts?</a:t>
            </a:r>
          </a:p>
          <a:p>
            <a:pPr marL="342900" indent="-342900">
              <a:spcAft>
                <a:spcPts val="400"/>
              </a:spcAft>
              <a:buFont typeface="+mj-lt"/>
              <a:buAutoNum type="arabicPeriod"/>
            </a:pPr>
            <a:r>
              <a:rPr lang="en-US" sz="1350">
                <a:solidFill>
                  <a:schemeClr val="bg1"/>
                </a:solidFill>
                <a:latin typeface="Century Gothic" panose="020B0502020202020204" pitchFamily="34" charset="0"/>
              </a:rPr>
              <a:t>Did the project create any standout end products, deliverables, or other materials worth noting?</a:t>
            </a:r>
          </a:p>
          <a:p>
            <a:pPr marL="342900" indent="-342900">
              <a:spcAft>
                <a:spcPts val="400"/>
              </a:spcAft>
              <a:buFont typeface="+mj-lt"/>
              <a:buAutoNum type="arabicPeriod"/>
            </a:pPr>
            <a:r>
              <a:rPr lang="en-US" sz="1350">
                <a:solidFill>
                  <a:schemeClr val="bg1"/>
                </a:solidFill>
                <a:latin typeface="Century Gothic" panose="020B0502020202020204" pitchFamily="34" charset="0"/>
              </a:rPr>
              <a:t>Did the project tailor end products and deliverables meaningfully to the end user’s interests and needs? (comparison of the proposed end products/deliverables and the actuals)</a:t>
            </a:r>
          </a:p>
          <a:p>
            <a:pPr marL="342900" indent="-342900">
              <a:spcAft>
                <a:spcPts val="400"/>
              </a:spcAft>
              <a:buFont typeface="+mj-lt"/>
              <a:buAutoNum type="arabicPeriod"/>
            </a:pPr>
            <a:r>
              <a:rPr lang="en-US" sz="1350">
                <a:solidFill>
                  <a:schemeClr val="bg1"/>
                </a:solidFill>
                <a:latin typeface="Century Gothic" panose="020B0502020202020204" pitchFamily="34" charset="0"/>
              </a:rPr>
              <a:t>Did the project's participants report growth of technical skills on their exit PGA?</a:t>
            </a:r>
          </a:p>
        </p:txBody>
      </p:sp>
    </p:spTree>
    <p:extLst>
      <p:ext uri="{BB962C8B-B14F-4D97-AF65-F5344CB8AC3E}">
        <p14:creationId xmlns:p14="http://schemas.microsoft.com/office/powerpoint/2010/main" val="1200269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a:latin typeface="Arial"/>
                <a:cs typeface="Arial"/>
              </a:rPr>
              <a:t>PROJECTS &amp; PARTNERING</a:t>
            </a:r>
            <a:endParaRPr lang="en-US" sz="1400" spc="20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2"/>
            <a:ext cx="10712117" cy="820004"/>
          </a:xfrm>
        </p:spPr>
        <p:txBody>
          <a:bodyPr anchor="ctr">
            <a:normAutofit/>
          </a:bodyPr>
          <a:lstStyle/>
          <a:p>
            <a:r>
              <a:rPr lang="en-US" altLang="en-US" sz="3200"/>
              <a:t>Quiz Time</a:t>
            </a:r>
            <a:endParaRPr lang="en-US" sz="3200"/>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1" y="1945103"/>
            <a:ext cx="10712115" cy="4381051"/>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indent="-225425">
              <a:buFont typeface="Arial" panose="020B0604020202020204" pitchFamily="34" charset="0"/>
              <a:buChar char="•"/>
            </a:pPr>
            <a:r>
              <a:rPr lang="en-US"/>
              <a:t>How many projects does DEVELOP conduct a year?</a:t>
            </a:r>
          </a:p>
          <a:p>
            <a:pPr marL="285750" indent="-225425">
              <a:buFont typeface="Arial" panose="020B0604020202020204" pitchFamily="34" charset="0"/>
              <a:buChar char="•"/>
            </a:pPr>
            <a:r>
              <a:rPr lang="en-US"/>
              <a:t>What do all DEVELOP projects center around?</a:t>
            </a:r>
          </a:p>
          <a:p>
            <a:pPr marL="285750" indent="-225425">
              <a:buFont typeface="Arial" panose="020B0604020202020204" pitchFamily="34" charset="0"/>
              <a:buChar char="•"/>
            </a:pPr>
            <a:r>
              <a:rPr lang="en-US"/>
              <a:t>Does NASA prescribe policy?</a:t>
            </a:r>
          </a:p>
          <a:p>
            <a:pPr marL="285750" indent="-225425">
              <a:buFont typeface="Arial" panose="020B0604020202020204" pitchFamily="34" charset="0"/>
              <a:buChar char="•"/>
            </a:pPr>
            <a:r>
              <a:rPr lang="en-US"/>
              <a:t>How many types of partners are there?</a:t>
            </a:r>
          </a:p>
          <a:p>
            <a:pPr marL="285750" indent="-225425">
              <a:buFont typeface="Arial" panose="020B0604020202020204" pitchFamily="34" charset="0"/>
              <a:buChar char="•"/>
            </a:pPr>
            <a:r>
              <a:rPr lang="en-US"/>
              <a:t>If you have international partners, what NASA organization needs to be aware of the project?</a:t>
            </a:r>
          </a:p>
          <a:p>
            <a:pPr marL="285750" indent="-225425">
              <a:buFont typeface="Arial" panose="020B0604020202020204" pitchFamily="34" charset="0"/>
              <a:buChar char="•"/>
            </a:pPr>
            <a:r>
              <a:rPr lang="en-US"/>
              <a:t>Can teams pursuing similar projects reach out to other nodes?</a:t>
            </a:r>
          </a:p>
          <a:p>
            <a:pPr marL="285750" indent="-225425">
              <a:buFont typeface="Arial" panose="020B0604020202020204" pitchFamily="34" charset="0"/>
              <a:buChar char="•"/>
            </a:pPr>
            <a:endParaRPr lang="en-US"/>
          </a:p>
          <a:p>
            <a:pPr marL="285750" indent="-225425">
              <a:buFont typeface="Arial" panose="020B0604020202020204" pitchFamily="34" charset="0"/>
              <a:buChar char="•"/>
            </a:pPr>
            <a:endParaRPr lang="en-US"/>
          </a:p>
        </p:txBody>
      </p:sp>
    </p:spTree>
    <p:extLst>
      <p:ext uri="{BB962C8B-B14F-4D97-AF65-F5344CB8AC3E}">
        <p14:creationId xmlns:p14="http://schemas.microsoft.com/office/powerpoint/2010/main" val="2750754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BB607B8-5D53-4253-A88D-16A3A255CEC0}"/>
              </a:ext>
            </a:extLst>
          </p:cNvPr>
          <p:cNvSpPr txBox="1"/>
          <p:nvPr/>
        </p:nvSpPr>
        <p:spPr>
          <a:xfrm>
            <a:off x="671248" y="2403120"/>
            <a:ext cx="5337703" cy="769441"/>
          </a:xfrm>
          <a:prstGeom prst="rect">
            <a:avLst/>
          </a:prstGeom>
          <a:noFill/>
        </p:spPr>
        <p:txBody>
          <a:bodyPr wrap="square" rtlCol="0">
            <a:spAutoFit/>
          </a:bodyPr>
          <a:lstStyle/>
          <a:p>
            <a:r>
              <a:rPr lang="en-US" sz="4400" b="1">
                <a:solidFill>
                  <a:srgbClr val="244D60"/>
                </a:solidFill>
                <a:latin typeface="Georgia" panose="02040502050405020303" pitchFamily="18" charset="0"/>
              </a:rPr>
              <a:t>Thank You.</a:t>
            </a:r>
          </a:p>
        </p:txBody>
      </p:sp>
      <p:sp>
        <p:nvSpPr>
          <p:cNvPr id="6" name="Text Placeholder 5">
            <a:extLst>
              <a:ext uri="{FF2B5EF4-FFF2-40B4-BE49-F238E27FC236}">
                <a16:creationId xmlns:a16="http://schemas.microsoft.com/office/drawing/2014/main" id="{1DEE7746-370D-4073-A375-1912F702D52B}"/>
              </a:ext>
            </a:extLst>
          </p:cNvPr>
          <p:cNvSpPr txBox="1">
            <a:spLocks/>
          </p:cNvSpPr>
          <p:nvPr/>
        </p:nvSpPr>
        <p:spPr>
          <a:xfrm>
            <a:off x="671247" y="3419778"/>
            <a:ext cx="5057749" cy="16836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solidFill>
                  <a:schemeClr val="tx1">
                    <a:lumMod val="75000"/>
                    <a:lumOff val="25000"/>
                  </a:schemeClr>
                </a:solidFill>
                <a:latin typeface="+mn-lt"/>
              </a:rPr>
              <a:t>“A place for everything and everything in its place.” </a:t>
            </a:r>
          </a:p>
          <a:p>
            <a:pPr marL="0" indent="0">
              <a:buNone/>
            </a:pPr>
            <a:r>
              <a:rPr lang="en-US">
                <a:solidFill>
                  <a:schemeClr val="tx1">
                    <a:lumMod val="75000"/>
                    <a:lumOff val="25000"/>
                  </a:schemeClr>
                </a:solidFill>
                <a:latin typeface="+mn-lt"/>
              </a:rPr>
              <a:t>-- Benjamin Franklin --</a:t>
            </a:r>
          </a:p>
        </p:txBody>
      </p:sp>
      <p:pic>
        <p:nvPicPr>
          <p:cNvPr id="12" name="Picture Placeholder 11" descr="A picture containing outdoor, mountain, nature&#10;&#10;Description automatically generated">
            <a:extLst>
              <a:ext uri="{FF2B5EF4-FFF2-40B4-BE49-F238E27FC236}">
                <a16:creationId xmlns:a16="http://schemas.microsoft.com/office/drawing/2014/main" id="{01610365-E602-4080-B99C-285F2305F109}"/>
              </a:ext>
            </a:extLst>
          </p:cNvPr>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t="5051" b="5051"/>
          <a:stretch>
            <a:fillRect/>
          </a:stretch>
        </p:blipFill>
        <p:spPr/>
      </p:pic>
    </p:spTree>
    <p:extLst>
      <p:ext uri="{BB962C8B-B14F-4D97-AF65-F5344CB8AC3E}">
        <p14:creationId xmlns:p14="http://schemas.microsoft.com/office/powerpoint/2010/main" val="3480471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a:latin typeface="Arial"/>
                <a:cs typeface="Arial"/>
              </a:rPr>
              <a:t>PROJECTS &amp; PARTNERING</a:t>
            </a:r>
            <a:endParaRPr lang="en-US" sz="1400" spc="20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2"/>
            <a:ext cx="10712117" cy="820004"/>
          </a:xfrm>
        </p:spPr>
        <p:txBody>
          <a:bodyPr anchor="ctr">
            <a:normAutofit/>
          </a:bodyPr>
          <a:lstStyle/>
          <a:p>
            <a:r>
              <a:rPr lang="en-US" altLang="en-US" sz="3200"/>
              <a:t>Feasibility Project Characteristics</a:t>
            </a:r>
            <a:endParaRPr lang="en-US" sz="3200"/>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1" y="1804737"/>
            <a:ext cx="10712115" cy="4521418"/>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10000"/>
              </a:lnSpc>
              <a:spcBef>
                <a:spcPts val="600"/>
              </a:spcBef>
            </a:pPr>
            <a:r>
              <a:rPr lang="en-US" sz="2400"/>
              <a:t>50+ feasibility projects take place each year – at their core they share these characteristics:</a:t>
            </a:r>
            <a:endParaRPr lang="en-US" sz="1200"/>
          </a:p>
          <a:p>
            <a:pPr marL="285750" indent="-225425">
              <a:buFont typeface="Arial" panose="020B0604020202020204" pitchFamily="34" charset="0"/>
              <a:buChar char="•"/>
            </a:pPr>
            <a:r>
              <a:rPr lang="en-US"/>
              <a:t>Highlight the applications and assess capabilities of </a:t>
            </a:r>
            <a:r>
              <a:rPr lang="en-US" b="1">
                <a:solidFill>
                  <a:srgbClr val="5496AD"/>
                </a:solidFill>
              </a:rPr>
              <a:t>NASA Earth observations</a:t>
            </a:r>
          </a:p>
          <a:p>
            <a:pPr marL="285750" indent="-225425">
              <a:buFont typeface="Arial" panose="020B0604020202020204" pitchFamily="34" charset="0"/>
              <a:buChar char="•"/>
            </a:pPr>
            <a:r>
              <a:rPr lang="en-US"/>
              <a:t>Address </a:t>
            </a:r>
            <a:r>
              <a:rPr lang="en-US" b="1">
                <a:solidFill>
                  <a:srgbClr val="5496AD"/>
                </a:solidFill>
              </a:rPr>
              <a:t>environmental management concerns </a:t>
            </a:r>
            <a:r>
              <a:rPr lang="en-US"/>
              <a:t>relating to decision-making for real-world issues</a:t>
            </a:r>
          </a:p>
          <a:p>
            <a:pPr marL="285750" indent="-225425">
              <a:buFont typeface="Arial" panose="020B0604020202020204" pitchFamily="34" charset="0"/>
              <a:buChar char="•"/>
            </a:pPr>
            <a:r>
              <a:rPr lang="en-US"/>
              <a:t>Partner with “end user” organizations who can benefit from using </a:t>
            </a:r>
            <a:r>
              <a:rPr lang="en-US" b="1">
                <a:solidFill>
                  <a:srgbClr val="5496AD"/>
                </a:solidFill>
              </a:rPr>
              <a:t>NASA Earth observations </a:t>
            </a:r>
            <a:r>
              <a:rPr lang="en-US"/>
              <a:t>to enhance decision making by </a:t>
            </a:r>
            <a:r>
              <a:rPr lang="en-US" b="1">
                <a:solidFill>
                  <a:srgbClr val="5496AD"/>
                </a:solidFill>
              </a:rPr>
              <a:t>providing decision support products</a:t>
            </a:r>
          </a:p>
          <a:p>
            <a:pPr marL="285750" indent="-225425">
              <a:buFont typeface="Arial" panose="020B0604020202020204" pitchFamily="34" charset="0"/>
              <a:buChar char="•"/>
            </a:pPr>
            <a:r>
              <a:rPr lang="en-US"/>
              <a:t>Align with at least one of the DEVELOP’s 10 </a:t>
            </a:r>
            <a:r>
              <a:rPr lang="en-US" b="1">
                <a:solidFill>
                  <a:srgbClr val="5496AD"/>
                </a:solidFill>
              </a:rPr>
              <a:t>Thematic</a:t>
            </a:r>
            <a:r>
              <a:rPr lang="en-US"/>
              <a:t> </a:t>
            </a:r>
            <a:r>
              <a:rPr lang="en-US" b="1">
                <a:solidFill>
                  <a:srgbClr val="5496AD"/>
                </a:solidFill>
              </a:rPr>
              <a:t>Application Areas</a:t>
            </a:r>
          </a:p>
          <a:p>
            <a:pPr marL="285750" indent="-225425">
              <a:buFont typeface="Arial" panose="020B0604020202020204" pitchFamily="34" charset="0"/>
              <a:buChar char="•"/>
            </a:pPr>
            <a:r>
              <a:rPr lang="en-US"/>
              <a:t>Create a consistent set of </a:t>
            </a:r>
            <a:r>
              <a:rPr lang="en-US" b="1">
                <a:solidFill>
                  <a:srgbClr val="5496AD"/>
                </a:solidFill>
              </a:rPr>
              <a:t>deliverables</a:t>
            </a:r>
            <a:r>
              <a:rPr lang="en-US"/>
              <a:t> to </a:t>
            </a:r>
            <a:r>
              <a:rPr lang="en-US" b="1">
                <a:solidFill>
                  <a:srgbClr val="5496AD"/>
                </a:solidFill>
              </a:rPr>
              <a:t>communicate the science</a:t>
            </a:r>
          </a:p>
          <a:p>
            <a:pPr marL="285750" indent="-225425">
              <a:buFont typeface="Arial" panose="020B0604020202020204" pitchFamily="34" charset="0"/>
              <a:buChar char="•"/>
            </a:pPr>
            <a:r>
              <a:rPr lang="en-US"/>
              <a:t>Conducted by teams with diverse backgrounds under the </a:t>
            </a:r>
            <a:r>
              <a:rPr lang="en-US" b="1">
                <a:solidFill>
                  <a:srgbClr val="51AEB3"/>
                </a:solidFill>
              </a:rPr>
              <a:t>sci</a:t>
            </a:r>
            <a:r>
              <a:rPr lang="en-US" b="1">
                <a:solidFill>
                  <a:srgbClr val="5496AD"/>
                </a:solidFill>
              </a:rPr>
              <a:t>entific guidance of Science Advisors and mentors from NASA and partner organizations</a:t>
            </a:r>
          </a:p>
          <a:p>
            <a:pPr marL="285750" indent="-225425">
              <a:buFont typeface="Arial" panose="020B0604020202020204" pitchFamily="34" charset="0"/>
              <a:buChar char="•"/>
            </a:pPr>
            <a:endParaRPr lang="en-US"/>
          </a:p>
          <a:p>
            <a:pPr marL="285750" indent="-225425">
              <a:buFont typeface="Arial" panose="020B0604020202020204" pitchFamily="34" charset="0"/>
              <a:buChar char="•"/>
            </a:pPr>
            <a:endParaRPr lang="en-US"/>
          </a:p>
        </p:txBody>
      </p:sp>
      <p:pic>
        <p:nvPicPr>
          <p:cNvPr id="5" name="Picture 4" descr="A picture containing text, clipart&#10;&#10;Description automatically generated">
            <a:extLst>
              <a:ext uri="{FF2B5EF4-FFF2-40B4-BE49-F238E27FC236}">
                <a16:creationId xmlns:a16="http://schemas.microsoft.com/office/drawing/2014/main" id="{37015D0D-1230-4D0F-81A2-FCE849740E9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72977" y="5947498"/>
            <a:ext cx="558478" cy="558479"/>
          </a:xfrm>
          <a:prstGeom prst="rect">
            <a:avLst/>
          </a:prstGeom>
        </p:spPr>
      </p:pic>
      <p:pic>
        <p:nvPicPr>
          <p:cNvPr id="6" name="Picture 5" descr="A picture containing text, outdoor, clipart&#10;&#10;Description automatically generated">
            <a:extLst>
              <a:ext uri="{FF2B5EF4-FFF2-40B4-BE49-F238E27FC236}">
                <a16:creationId xmlns:a16="http://schemas.microsoft.com/office/drawing/2014/main" id="{DB2FB09D-CFC0-41C9-8476-6038AAB3E1B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705655" y="5947498"/>
            <a:ext cx="558478" cy="558479"/>
          </a:xfrm>
          <a:prstGeom prst="rect">
            <a:avLst/>
          </a:prstGeom>
        </p:spPr>
      </p:pic>
      <p:pic>
        <p:nvPicPr>
          <p:cNvPr id="7" name="Picture 6" descr="Icon&#10;&#10;Description automatically generated">
            <a:extLst>
              <a:ext uri="{FF2B5EF4-FFF2-40B4-BE49-F238E27FC236}">
                <a16:creationId xmlns:a16="http://schemas.microsoft.com/office/drawing/2014/main" id="{8349B269-344B-469D-8D7D-13C8E633130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496215" y="5947498"/>
            <a:ext cx="558478" cy="558479"/>
          </a:xfrm>
          <a:prstGeom prst="rect">
            <a:avLst/>
          </a:prstGeom>
        </p:spPr>
      </p:pic>
      <p:pic>
        <p:nvPicPr>
          <p:cNvPr id="8" name="Picture 7" descr="Icon&#10;&#10;Description automatically generated">
            <a:extLst>
              <a:ext uri="{FF2B5EF4-FFF2-40B4-BE49-F238E27FC236}">
                <a16:creationId xmlns:a16="http://schemas.microsoft.com/office/drawing/2014/main" id="{D9DF12D8-8935-4F81-AC6E-4E63C402A70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516412" y="5919574"/>
            <a:ext cx="594846" cy="614327"/>
          </a:xfrm>
          <a:prstGeom prst="rect">
            <a:avLst/>
          </a:prstGeom>
        </p:spPr>
      </p:pic>
      <p:pic>
        <p:nvPicPr>
          <p:cNvPr id="9" name="Picture 8" descr="Icon&#10;&#10;Description automatically generated">
            <a:extLst>
              <a:ext uri="{FF2B5EF4-FFF2-40B4-BE49-F238E27FC236}">
                <a16:creationId xmlns:a16="http://schemas.microsoft.com/office/drawing/2014/main" id="{0E202F0D-01FF-4888-95BF-03950EA4367D}"/>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725852" y="5947498"/>
            <a:ext cx="558478" cy="558479"/>
          </a:xfrm>
          <a:prstGeom prst="rect">
            <a:avLst/>
          </a:prstGeom>
        </p:spPr>
      </p:pic>
      <p:pic>
        <p:nvPicPr>
          <p:cNvPr id="10" name="Picture 9" descr="Icon&#10;&#10;Description automatically generated">
            <a:extLst>
              <a:ext uri="{FF2B5EF4-FFF2-40B4-BE49-F238E27FC236}">
                <a16:creationId xmlns:a16="http://schemas.microsoft.com/office/drawing/2014/main" id="{E77ADED7-4376-4704-A34B-4D9227399C3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769061" y="5946091"/>
            <a:ext cx="606143" cy="614327"/>
          </a:xfrm>
          <a:prstGeom prst="rect">
            <a:avLst/>
          </a:prstGeom>
        </p:spPr>
      </p:pic>
      <p:pic>
        <p:nvPicPr>
          <p:cNvPr id="11" name="Picture 10" descr="Icon&#10;&#10;Description automatically generated">
            <a:extLst>
              <a:ext uri="{FF2B5EF4-FFF2-40B4-BE49-F238E27FC236}">
                <a16:creationId xmlns:a16="http://schemas.microsoft.com/office/drawing/2014/main" id="{2F2901EC-727E-4B80-8D40-56BC857D4623}"/>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9836919" y="5961343"/>
            <a:ext cx="558478" cy="558479"/>
          </a:xfrm>
          <a:prstGeom prst="rect">
            <a:avLst/>
          </a:prstGeom>
        </p:spPr>
      </p:pic>
      <p:pic>
        <p:nvPicPr>
          <p:cNvPr id="12" name="Picture 11">
            <a:extLst>
              <a:ext uri="{FF2B5EF4-FFF2-40B4-BE49-F238E27FC236}">
                <a16:creationId xmlns:a16="http://schemas.microsoft.com/office/drawing/2014/main" id="{69CC3F9C-0ECC-4CF8-B18C-70F98533C19D}"/>
              </a:ext>
            </a:extLst>
          </p:cNvPr>
          <p:cNvPicPr>
            <a:picLocks noChangeAspect="1"/>
          </p:cNvPicPr>
          <p:nvPr/>
        </p:nvPicPr>
        <p:blipFill>
          <a:blip r:embed="rId10" cstate="screen">
            <a:clrChange>
              <a:clrFrom>
                <a:srgbClr val="000000">
                  <a:alpha val="0"/>
                </a:srgbClr>
              </a:clrFrom>
              <a:clrTo>
                <a:srgbClr val="000000">
                  <a:alpha val="0"/>
                </a:srgbClr>
              </a:clrTo>
            </a:clrChange>
            <a:extLst>
              <a:ext uri="{28A0092B-C50C-407E-A947-70E740481C1C}">
                <a14:useLocalDpi xmlns:a14="http://schemas.microsoft.com/office/drawing/2010/main"/>
              </a:ext>
            </a:extLst>
          </a:blip>
          <a:stretch>
            <a:fillRect/>
          </a:stretch>
        </p:blipFill>
        <p:spPr>
          <a:xfrm>
            <a:off x="7746049" y="5972608"/>
            <a:ext cx="561293" cy="561293"/>
          </a:xfrm>
          <a:prstGeom prst="rect">
            <a:avLst/>
          </a:prstGeom>
        </p:spPr>
      </p:pic>
      <p:pic>
        <p:nvPicPr>
          <p:cNvPr id="14" name="Picture 13">
            <a:extLst>
              <a:ext uri="{FF2B5EF4-FFF2-40B4-BE49-F238E27FC236}">
                <a16:creationId xmlns:a16="http://schemas.microsoft.com/office/drawing/2014/main" id="{86046BA5-DC94-4ACD-918A-CBA47D628681}"/>
              </a:ext>
            </a:extLst>
          </p:cNvPr>
          <p:cNvPicPr>
            <a:picLocks noChangeAspect="1"/>
          </p:cNvPicPr>
          <p:nvPr/>
        </p:nvPicPr>
        <p:blipFill rotWithShape="1">
          <a:blip r:embed="rId11"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4593174" y="5911933"/>
            <a:ext cx="650762" cy="629609"/>
          </a:xfrm>
          <a:prstGeom prst="rect">
            <a:avLst/>
          </a:prstGeom>
        </p:spPr>
      </p:pic>
    </p:spTree>
    <p:extLst>
      <p:ext uri="{BB962C8B-B14F-4D97-AF65-F5344CB8AC3E}">
        <p14:creationId xmlns:p14="http://schemas.microsoft.com/office/powerpoint/2010/main" val="847689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a:latin typeface="Arial"/>
                <a:cs typeface="Arial"/>
              </a:rPr>
              <a:t>PROJECTS &amp; PARTNERING</a:t>
            </a:r>
            <a:endParaRPr lang="en-US" sz="1400" spc="20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2"/>
            <a:ext cx="10712117" cy="820004"/>
          </a:xfrm>
        </p:spPr>
        <p:txBody>
          <a:bodyPr anchor="ctr">
            <a:normAutofit/>
          </a:bodyPr>
          <a:lstStyle/>
          <a:p>
            <a:r>
              <a:rPr lang="en-US" altLang="en-US" sz="3200"/>
              <a:t>Project Lifecycle</a:t>
            </a:r>
            <a:endParaRPr lang="en-US" sz="3200"/>
          </a:p>
        </p:txBody>
      </p:sp>
      <p:graphicFrame>
        <p:nvGraphicFramePr>
          <p:cNvPr id="5" name="Diagram 4">
            <a:extLst>
              <a:ext uri="{FF2B5EF4-FFF2-40B4-BE49-F238E27FC236}">
                <a16:creationId xmlns:a16="http://schemas.microsoft.com/office/drawing/2014/main" id="{C3C5209D-CCC5-4580-9E35-928E1D52FE44}"/>
              </a:ext>
            </a:extLst>
          </p:cNvPr>
          <p:cNvGraphicFramePr/>
          <p:nvPr>
            <p:extLst>
              <p:ext uri="{D42A27DB-BD31-4B8C-83A1-F6EECF244321}">
                <p14:modId xmlns:p14="http://schemas.microsoft.com/office/powerpoint/2010/main" val="4212921809"/>
              </p:ext>
            </p:extLst>
          </p:nvPr>
        </p:nvGraphicFramePr>
        <p:xfrm>
          <a:off x="258479" y="1207243"/>
          <a:ext cx="11095320" cy="31104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1" y="3705569"/>
            <a:ext cx="10712115" cy="2932386"/>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indent="-225425">
              <a:buFont typeface="Arial" panose="020B0604020202020204" pitchFamily="34" charset="0"/>
              <a:buChar char="•"/>
            </a:pPr>
            <a:r>
              <a:rPr lang="en-US" sz="1700"/>
              <a:t>All DEVELOP projects center around a </a:t>
            </a:r>
            <a:r>
              <a:rPr lang="en-US" sz="1700" b="1"/>
              <a:t>decision</a:t>
            </a:r>
            <a:r>
              <a:rPr lang="en-US" sz="1700"/>
              <a:t>.</a:t>
            </a:r>
          </a:p>
          <a:p>
            <a:pPr marL="285750" indent="-225425">
              <a:buFont typeface="Arial" panose="020B0604020202020204" pitchFamily="34" charset="0"/>
              <a:buChar char="•"/>
            </a:pPr>
            <a:r>
              <a:rPr lang="en-US" sz="1700"/>
              <a:t>DEVELOP connects with potential partners through: project request forms submitted through the website, boundary organizations, past partners, DEVELOP alumni, science advisors &amp; their networks, conferences, NASA HQ (ex. Program Managers and their teams), NASA Center reps, CEOS &amp; GEO, and beyond!</a:t>
            </a:r>
          </a:p>
          <a:p>
            <a:pPr marL="285750" indent="-225425">
              <a:buFont typeface="Arial" panose="020B0604020202020204" pitchFamily="34" charset="0"/>
              <a:buChar char="•"/>
            </a:pPr>
            <a:r>
              <a:rPr lang="en-US" sz="1700"/>
              <a:t>DEVELOP identifies the information that would be helpful to the partner when making this decision. This is the partner’s need aka the “community concern”.</a:t>
            </a:r>
          </a:p>
          <a:p>
            <a:pPr marL="285750" indent="-225425">
              <a:buFont typeface="Arial" panose="020B0604020202020204" pitchFamily="34" charset="0"/>
              <a:buChar char="•"/>
            </a:pPr>
            <a:r>
              <a:rPr lang="en-US" sz="1700"/>
              <a:t>Project end products are designed to fit into the partner’s decision-making process.</a:t>
            </a:r>
          </a:p>
          <a:p>
            <a:pPr marL="285750" indent="-225425">
              <a:buFont typeface="Arial" panose="020B0604020202020204" pitchFamily="34" charset="0"/>
              <a:buChar char="•"/>
            </a:pPr>
            <a:r>
              <a:rPr lang="en-US" sz="1700"/>
              <a:t>The end deliverable package is handed off for partners to explore further and assess integration into their decision-making process.</a:t>
            </a:r>
          </a:p>
          <a:p>
            <a:pPr marL="285750" indent="-225425">
              <a:buFont typeface="Arial" panose="020B0604020202020204" pitchFamily="34" charset="0"/>
              <a:buChar char="•"/>
            </a:pPr>
            <a:endParaRPr lang="en-US"/>
          </a:p>
        </p:txBody>
      </p:sp>
      <p:grpSp>
        <p:nvGrpSpPr>
          <p:cNvPr id="6" name="Group 5">
            <a:extLst>
              <a:ext uri="{FF2B5EF4-FFF2-40B4-BE49-F238E27FC236}">
                <a16:creationId xmlns:a16="http://schemas.microsoft.com/office/drawing/2014/main" id="{A8BBD41B-02DA-4679-B0FC-3B2FFB274C15}"/>
              </a:ext>
            </a:extLst>
          </p:cNvPr>
          <p:cNvGrpSpPr/>
          <p:nvPr/>
        </p:nvGrpSpPr>
        <p:grpSpPr>
          <a:xfrm>
            <a:off x="8469202" y="265365"/>
            <a:ext cx="3501990" cy="1589562"/>
            <a:chOff x="962775" y="5290691"/>
            <a:chExt cx="3528338" cy="966590"/>
          </a:xfrm>
        </p:grpSpPr>
        <p:sp>
          <p:nvSpPr>
            <p:cNvPr id="7" name="Text Placeholder 5">
              <a:extLst>
                <a:ext uri="{FF2B5EF4-FFF2-40B4-BE49-F238E27FC236}">
                  <a16:creationId xmlns:a16="http://schemas.microsoft.com/office/drawing/2014/main" id="{88CF88C7-F21B-4452-8450-707C2CD8FDE4}"/>
                </a:ext>
              </a:extLst>
            </p:cNvPr>
            <p:cNvSpPr txBox="1">
              <a:spLocks/>
            </p:cNvSpPr>
            <p:nvPr/>
          </p:nvSpPr>
          <p:spPr>
            <a:xfrm>
              <a:off x="1024192" y="5307539"/>
              <a:ext cx="3466921" cy="94974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spcAft>
                  <a:spcPts val="600"/>
                </a:spcAft>
                <a:buClr>
                  <a:srgbClr val="0078C1"/>
                </a:buClr>
              </a:pPr>
              <a:r>
                <a:rPr lang="en-US" sz="1600" b="1" i="1">
                  <a:solidFill>
                    <a:srgbClr val="0061AA"/>
                  </a:solidFill>
                </a:rPr>
                <a:t>By The Way</a:t>
              </a:r>
            </a:p>
            <a:p>
              <a:pPr algn="ctr">
                <a:spcBef>
                  <a:spcPts val="0"/>
                </a:spcBef>
                <a:buClr>
                  <a:srgbClr val="0078C1"/>
                </a:buClr>
              </a:pPr>
              <a:r>
                <a:rPr lang="en-US" sz="1600"/>
                <a:t>Ideas can come from anywhere as long as they connect to a decision-making end user! Have an idea? Tell your Lead!</a:t>
              </a:r>
            </a:p>
          </p:txBody>
        </p:sp>
        <p:sp>
          <p:nvSpPr>
            <p:cNvPr id="8" name="Rounded Rectangle 45">
              <a:extLst>
                <a:ext uri="{FF2B5EF4-FFF2-40B4-BE49-F238E27FC236}">
                  <a16:creationId xmlns:a16="http://schemas.microsoft.com/office/drawing/2014/main" id="{FC1F7077-0FE7-4ACF-B345-26F3DDB83F31}"/>
                </a:ext>
              </a:extLst>
            </p:cNvPr>
            <p:cNvSpPr/>
            <p:nvPr/>
          </p:nvSpPr>
          <p:spPr>
            <a:xfrm>
              <a:off x="962775" y="5290691"/>
              <a:ext cx="3528337" cy="830820"/>
            </a:xfrm>
            <a:prstGeom prst="rect">
              <a:avLst/>
            </a:prstGeom>
            <a:noFill/>
            <a:ln>
              <a:solidFill>
                <a:srgbClr val="5496A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17862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a:latin typeface="Arial"/>
                <a:cs typeface="Arial"/>
              </a:rPr>
              <a:t>TEAM RESPONSIBILITIES</a:t>
            </a:r>
            <a:endParaRPr lang="en-US" sz="1400" spc="20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2"/>
            <a:ext cx="10712117" cy="820004"/>
          </a:xfrm>
        </p:spPr>
        <p:txBody>
          <a:bodyPr anchor="ctr">
            <a:normAutofit/>
          </a:bodyPr>
          <a:lstStyle/>
          <a:p>
            <a:r>
              <a:rPr lang="en-US" altLang="en-US" sz="3200"/>
              <a:t>Scientific Integrity</a:t>
            </a:r>
            <a:endParaRPr lang="en-US" sz="3200"/>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1" y="1945103"/>
            <a:ext cx="6952487" cy="3733321"/>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60325"/>
            <a:r>
              <a:rPr lang="en-US" sz="1800"/>
              <a:t>“The iconic success of NASA is planted firmly on three foundational elements: </a:t>
            </a:r>
            <a:r>
              <a:rPr lang="en-US" sz="1800" b="1"/>
              <a:t>innovation</a:t>
            </a:r>
            <a:r>
              <a:rPr lang="en-US" sz="1800"/>
              <a:t>, </a:t>
            </a:r>
            <a:r>
              <a:rPr lang="en-US" sz="1800" b="1"/>
              <a:t>inspiration</a:t>
            </a:r>
            <a:r>
              <a:rPr lang="en-US" sz="1800"/>
              <a:t>, and </a:t>
            </a:r>
            <a:r>
              <a:rPr lang="en-US" sz="1800" b="1"/>
              <a:t>integrity</a:t>
            </a:r>
            <a:r>
              <a:rPr lang="en-US" sz="1800"/>
              <a:t>. While innovation and inspiration are visible through our endeavors and successes, it is our integrity – </a:t>
            </a:r>
            <a:r>
              <a:rPr lang="en-US" sz="1800" b="1"/>
              <a:t>how we work</a:t>
            </a:r>
            <a:r>
              <a:rPr lang="en-US" sz="1800"/>
              <a:t>, and </a:t>
            </a:r>
            <a:r>
              <a:rPr lang="en-US" sz="1800" b="1"/>
              <a:t>our commitment to excellence and openness </a:t>
            </a:r>
            <a:r>
              <a:rPr lang="en-US" sz="1800"/>
              <a:t>– that </a:t>
            </a:r>
            <a:r>
              <a:rPr lang="en-US" sz="1800" b="1"/>
              <a:t>earns us the trust </a:t>
            </a:r>
            <a:r>
              <a:rPr lang="en-US" sz="1800"/>
              <a:t>of the public and ensures our continued ability to inspire and innovate. </a:t>
            </a:r>
            <a:r>
              <a:rPr lang="en-US" sz="1800" b="1"/>
              <a:t>Integrity is woven throughout the fabric of NASA</a:t>
            </a:r>
            <a:r>
              <a:rPr lang="en-US" sz="1800"/>
              <a:t>. It has always been there. And each and every day, we recommit ourselves to keeping it there.”</a:t>
            </a:r>
          </a:p>
          <a:p>
            <a:pPr marL="285750" indent="-225425">
              <a:buFont typeface="Arial" panose="020B0604020202020204" pitchFamily="34" charset="0"/>
              <a:buChar char="•"/>
            </a:pPr>
            <a:endParaRPr lang="en-US" sz="1800"/>
          </a:p>
          <a:p>
            <a:pPr marL="285750" indent="-225425">
              <a:buFont typeface="Arial" panose="020B0604020202020204" pitchFamily="34" charset="0"/>
              <a:buChar char="•"/>
            </a:pPr>
            <a:endParaRPr lang="en-US" sz="1800"/>
          </a:p>
        </p:txBody>
      </p:sp>
      <p:pic>
        <p:nvPicPr>
          <p:cNvPr id="5" name="Picture 4" descr="Waleed Abdalati">
            <a:extLst>
              <a:ext uri="{FF2B5EF4-FFF2-40B4-BE49-F238E27FC236}">
                <a16:creationId xmlns:a16="http://schemas.microsoft.com/office/drawing/2014/main" id="{6B6D63CE-58DD-4D29-B4DD-24C834ED13D3}"/>
              </a:ext>
            </a:extLst>
          </p:cNvPr>
          <p:cNvPicPr>
            <a:picLocks noChangeAspect="1" noChangeArrowheads="1"/>
          </p:cNvPicPr>
          <p:nvPr/>
        </p:nvPicPr>
        <p:blipFill>
          <a:blip r:embed="rId3" cstate="print"/>
          <a:srcRect/>
          <a:stretch>
            <a:fillRect/>
          </a:stretch>
        </p:blipFill>
        <p:spPr bwMode="auto">
          <a:xfrm>
            <a:off x="9055373" y="1306956"/>
            <a:ext cx="2494943" cy="3124200"/>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7BB1E895-AA97-4842-892A-1C9B700F6822}"/>
              </a:ext>
            </a:extLst>
          </p:cNvPr>
          <p:cNvSpPr txBox="1"/>
          <p:nvPr/>
        </p:nvSpPr>
        <p:spPr>
          <a:xfrm>
            <a:off x="8871808" y="4535436"/>
            <a:ext cx="2862072" cy="1015608"/>
          </a:xfrm>
          <a:prstGeom prst="rect">
            <a:avLst/>
          </a:prstGeom>
          <a:noFill/>
        </p:spPr>
        <p:txBody>
          <a:bodyPr wrap="square" lIns="91387" tIns="45693" rIns="91387" bIns="45693" rtlCol="0">
            <a:spAutoFit/>
          </a:bodyPr>
          <a:lstStyle/>
          <a:p>
            <a:pPr algn="ctr" defTabSz="1018229"/>
            <a:r>
              <a:rPr lang="en-US" sz="2000" b="1">
                <a:solidFill>
                  <a:schemeClr val="tx1">
                    <a:lumMod val="75000"/>
                    <a:lumOff val="25000"/>
                  </a:schemeClr>
                </a:solidFill>
                <a:ea typeface="Century Gothic" charset="0"/>
                <a:cs typeface="Century Gothic" charset="0"/>
              </a:rPr>
              <a:t>Dr. </a:t>
            </a:r>
            <a:r>
              <a:rPr lang="en-US" sz="2000" b="1" err="1">
                <a:solidFill>
                  <a:schemeClr val="tx1">
                    <a:lumMod val="75000"/>
                    <a:lumOff val="25000"/>
                  </a:schemeClr>
                </a:solidFill>
                <a:ea typeface="Century Gothic" charset="0"/>
                <a:cs typeface="Century Gothic" charset="0"/>
              </a:rPr>
              <a:t>Waleed</a:t>
            </a:r>
            <a:r>
              <a:rPr lang="en-US" sz="2000" b="1">
                <a:solidFill>
                  <a:schemeClr val="tx1">
                    <a:lumMod val="75000"/>
                    <a:lumOff val="25000"/>
                  </a:schemeClr>
                </a:solidFill>
                <a:ea typeface="Century Gothic" charset="0"/>
                <a:cs typeface="Century Gothic" charset="0"/>
              </a:rPr>
              <a:t> </a:t>
            </a:r>
            <a:r>
              <a:rPr lang="en-US" sz="2000" b="1" err="1">
                <a:solidFill>
                  <a:schemeClr val="tx1">
                    <a:lumMod val="75000"/>
                    <a:lumOff val="25000"/>
                  </a:schemeClr>
                </a:solidFill>
                <a:ea typeface="Century Gothic" charset="0"/>
                <a:cs typeface="Century Gothic" charset="0"/>
              </a:rPr>
              <a:t>Abdalati</a:t>
            </a:r>
            <a:r>
              <a:rPr lang="en-US" sz="2000" b="1">
                <a:solidFill>
                  <a:schemeClr val="tx1">
                    <a:lumMod val="75000"/>
                    <a:lumOff val="25000"/>
                  </a:schemeClr>
                </a:solidFill>
                <a:ea typeface="Century Gothic" charset="0"/>
                <a:cs typeface="Century Gothic" charset="0"/>
              </a:rPr>
              <a:t> </a:t>
            </a:r>
          </a:p>
          <a:p>
            <a:pPr algn="ctr" defTabSz="1018229"/>
            <a:r>
              <a:rPr lang="en-US" sz="2000">
                <a:solidFill>
                  <a:schemeClr val="tx1">
                    <a:lumMod val="75000"/>
                    <a:lumOff val="25000"/>
                  </a:schemeClr>
                </a:solidFill>
                <a:ea typeface="Century Gothic" charset="0"/>
                <a:cs typeface="Century Gothic" charset="0"/>
              </a:rPr>
              <a:t>Former NASA </a:t>
            </a:r>
          </a:p>
          <a:p>
            <a:pPr algn="ctr" defTabSz="1018229"/>
            <a:r>
              <a:rPr lang="en-US" sz="2000">
                <a:solidFill>
                  <a:schemeClr val="tx1">
                    <a:lumMod val="75000"/>
                    <a:lumOff val="25000"/>
                  </a:schemeClr>
                </a:solidFill>
                <a:ea typeface="Century Gothic" charset="0"/>
                <a:cs typeface="Century Gothic" charset="0"/>
              </a:rPr>
              <a:t>Chief Scientist</a:t>
            </a:r>
          </a:p>
        </p:txBody>
      </p:sp>
      <p:sp>
        <p:nvSpPr>
          <p:cNvPr id="7" name="TextBox 6">
            <a:extLst>
              <a:ext uri="{FF2B5EF4-FFF2-40B4-BE49-F238E27FC236}">
                <a16:creationId xmlns:a16="http://schemas.microsoft.com/office/drawing/2014/main" id="{5D619520-097E-4ED5-AA2E-49C1BDE83CE4}"/>
              </a:ext>
            </a:extLst>
          </p:cNvPr>
          <p:cNvSpPr txBox="1"/>
          <p:nvPr/>
        </p:nvSpPr>
        <p:spPr>
          <a:xfrm>
            <a:off x="838199" y="6114681"/>
            <a:ext cx="7213834" cy="307777"/>
          </a:xfrm>
          <a:prstGeom prst="rect">
            <a:avLst/>
          </a:prstGeom>
          <a:noFill/>
        </p:spPr>
        <p:txBody>
          <a:bodyPr wrap="none" rtlCol="0">
            <a:spAutoFit/>
          </a:bodyPr>
          <a:lstStyle/>
          <a:p>
            <a:pPr>
              <a:defRPr/>
            </a:pPr>
            <a:r>
              <a:rPr lang="en-US" sz="1400">
                <a:solidFill>
                  <a:srgbClr val="6A7278"/>
                </a:solidFill>
                <a:ea typeface="Century Gothic" charset="0"/>
                <a:cs typeface="Century Gothic" charset="0"/>
              </a:rPr>
              <a:t>NASA SI Policy: </a:t>
            </a:r>
            <a:r>
              <a:rPr lang="en-US" sz="1400">
                <a:solidFill>
                  <a:schemeClr val="bg1"/>
                </a:solidFill>
                <a:ea typeface="Century Gothic" charset="0"/>
                <a:cs typeface="Century Gothic" charset="0"/>
                <a:hlinkClick r:id="rId4"/>
              </a:rPr>
              <a:t>http://www.nasa.gov/pdf/611201main_NASA_SI_Policy_12_15_11.pdf</a:t>
            </a:r>
            <a:endParaRPr lang="en-US" sz="1400">
              <a:solidFill>
                <a:schemeClr val="bg1"/>
              </a:solidFill>
              <a:ea typeface="Century Gothic" charset="0"/>
              <a:cs typeface="Century Gothic" charset="0"/>
            </a:endParaRPr>
          </a:p>
        </p:txBody>
      </p:sp>
    </p:spTree>
    <p:extLst>
      <p:ext uri="{BB962C8B-B14F-4D97-AF65-F5344CB8AC3E}">
        <p14:creationId xmlns:p14="http://schemas.microsoft.com/office/powerpoint/2010/main" val="1487319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a:latin typeface="Arial"/>
                <a:cs typeface="Arial"/>
              </a:rPr>
              <a:t>PROJECTS &amp; PARTNERING</a:t>
            </a:r>
            <a:endParaRPr lang="en-US" sz="1400" spc="20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2"/>
            <a:ext cx="10712117" cy="820004"/>
          </a:xfrm>
        </p:spPr>
        <p:txBody>
          <a:bodyPr anchor="ctr">
            <a:normAutofit/>
          </a:bodyPr>
          <a:lstStyle/>
          <a:p>
            <a:r>
              <a:rPr lang="en-US" altLang="en-US" sz="3200"/>
              <a:t>Reproducibility &amp; Replicability</a:t>
            </a:r>
            <a:endParaRPr lang="en-US" sz="3200"/>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1" y="1804737"/>
            <a:ext cx="10712115" cy="4688138"/>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t>As DEVELOP projects set out to assess the feasibility of applying EO to address a variety of environmental challenges, the ability to reproduce or replicate results and methods is central to the success of partners and future DEVELOP teams.</a:t>
            </a:r>
          </a:p>
          <a:p>
            <a:r>
              <a:rPr lang="en-US"/>
              <a:t>Here are some foundational tips to support the adoption of your project:</a:t>
            </a:r>
          </a:p>
          <a:p>
            <a:pPr marL="346075" indent="-285750">
              <a:buFont typeface="Arial" panose="020B0604020202020204" pitchFamily="34" charset="0"/>
              <a:buChar char="•"/>
            </a:pPr>
            <a:r>
              <a:rPr lang="en-US" b="1">
                <a:solidFill>
                  <a:srgbClr val="5496AD"/>
                </a:solidFill>
              </a:rPr>
              <a:t>Good data management</a:t>
            </a:r>
            <a:r>
              <a:rPr lang="en-US"/>
              <a:t>: </a:t>
            </a:r>
            <a:r>
              <a:rPr lang="en-US" sz="1600"/>
              <a:t>"Data management is the development, execution and supervision of plans, policies, programs and practices that control, protect, deliver and enhance the value of data and information assets.” </a:t>
            </a:r>
            <a:r>
              <a:rPr lang="en-US"/>
              <a:t>Answers the questions: 1) Where did the original data come from? 2) What was done to the data? 3) Can I find the data again if needed?</a:t>
            </a:r>
          </a:p>
          <a:p>
            <a:pPr marL="285750" indent="-225425">
              <a:buFont typeface="Arial" panose="020B0604020202020204" pitchFamily="34" charset="0"/>
              <a:buChar char="•"/>
            </a:pPr>
            <a:r>
              <a:rPr lang="en-US" b="1">
                <a:solidFill>
                  <a:srgbClr val="5496AD"/>
                </a:solidFill>
              </a:rPr>
              <a:t>Strong organization</a:t>
            </a:r>
            <a:r>
              <a:rPr lang="en-US"/>
              <a:t>: Organize your team’s data using a directory structure, segregate materials for a project into one directory with folders (data, methods, results, deliverables), keep raw data separate from processed data, include README files, have your README files describe the contents of a folder, list the files in that folder, and provide metadata.</a:t>
            </a:r>
          </a:p>
          <a:p>
            <a:pPr marL="285750" indent="-225425">
              <a:buFont typeface="Arial" panose="020B0604020202020204" pitchFamily="34" charset="0"/>
              <a:buChar char="•"/>
            </a:pPr>
            <a:r>
              <a:rPr lang="en-US" b="1">
                <a:solidFill>
                  <a:srgbClr val="5496AD"/>
                </a:solidFill>
              </a:rPr>
              <a:t>File nomenclature matters</a:t>
            </a:r>
            <a:r>
              <a:rPr lang="en-US"/>
              <a:t>: File names should be… 1) </a:t>
            </a:r>
            <a:r>
              <a:rPr lang="en-US" sz="1600"/>
              <a:t>Machine Readable (do not include special characters (%, $, &amp;, etc.), use underscores instead of spaces), and 2) Human Readable (file names should briefly, but adequately, describe the contents of the file, use versions as needed), and 3) W</a:t>
            </a:r>
            <a:r>
              <a:rPr lang="en-US"/>
              <a:t>ork well with default ordering (i.e., n</a:t>
            </a:r>
            <a:r>
              <a:rPr lang="en-US" sz="1600"/>
              <a:t>ame the files so that they default in chronological order)</a:t>
            </a:r>
          </a:p>
          <a:p>
            <a:pPr marL="285750" indent="-225425">
              <a:buFont typeface="Arial" panose="020B0604020202020204" pitchFamily="34" charset="0"/>
              <a:buChar char="•"/>
            </a:pPr>
            <a:r>
              <a:rPr lang="en-US" b="1">
                <a:solidFill>
                  <a:srgbClr val="5496AD"/>
                </a:solidFill>
              </a:rPr>
              <a:t>Document everything</a:t>
            </a:r>
            <a:r>
              <a:rPr lang="en-US"/>
              <a:t>: Document your decisions - why did you choose your methods? Keep a list of all equations or formulas. Keep track of both failures and successes. Document exact steps of final methods.</a:t>
            </a:r>
            <a:endParaRPr lang="en-US" sz="1600"/>
          </a:p>
          <a:p>
            <a:pPr marL="285750" indent="-225425">
              <a:buFont typeface="Arial" panose="020B0604020202020204" pitchFamily="34" charset="0"/>
              <a:buChar char="•"/>
            </a:pPr>
            <a:endParaRPr lang="en-US" sz="1400"/>
          </a:p>
          <a:p>
            <a:pPr marL="60325"/>
            <a:endParaRPr lang="en-US"/>
          </a:p>
        </p:txBody>
      </p:sp>
    </p:spTree>
    <p:extLst>
      <p:ext uri="{BB962C8B-B14F-4D97-AF65-F5344CB8AC3E}">
        <p14:creationId xmlns:p14="http://schemas.microsoft.com/office/powerpoint/2010/main" val="3067335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a:latin typeface="Arial"/>
                <a:cs typeface="Arial"/>
              </a:rPr>
              <a:t>PROJECTS &amp; PARTNERING</a:t>
            </a:r>
            <a:endParaRPr lang="en-US" sz="1400" spc="20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2"/>
            <a:ext cx="10712117" cy="820004"/>
          </a:xfrm>
        </p:spPr>
        <p:txBody>
          <a:bodyPr anchor="ctr">
            <a:normAutofit/>
          </a:bodyPr>
          <a:lstStyle/>
          <a:p>
            <a:r>
              <a:rPr lang="en-US" altLang="en-US" sz="3200"/>
              <a:t>DEVELOP Partners</a:t>
            </a:r>
            <a:endParaRPr lang="en-US" sz="3200"/>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1" y="2764465"/>
            <a:ext cx="5257799" cy="3873490"/>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60325"/>
            <a:r>
              <a:rPr lang="en-US" sz="2000"/>
              <a:t>Partner Types</a:t>
            </a:r>
          </a:p>
          <a:p>
            <a:pPr marL="285750" indent="-225425">
              <a:buFont typeface="Arial" panose="020B0604020202020204" pitchFamily="34" charset="0"/>
              <a:buChar char="•"/>
            </a:pPr>
            <a:r>
              <a:rPr lang="en-US" b="1">
                <a:solidFill>
                  <a:srgbClr val="5595AC"/>
                </a:solidFill>
              </a:rPr>
              <a:t>End User: </a:t>
            </a:r>
            <a:r>
              <a:rPr lang="en-US"/>
              <a:t>Organization that receives results and methodologies from DEVELOP (either directly from a DEVELOP project team or through a collaborator/boundary organization) and can use the project’s products or methodologies to make a decision or policy or take action; they may also provide some kind of resources (advising, data, model, software, funding, etc.), but it is not required. </a:t>
            </a:r>
          </a:p>
          <a:p>
            <a:pPr marL="285750" indent="-225425">
              <a:buFont typeface="Arial" panose="020B0604020202020204" pitchFamily="34" charset="0"/>
              <a:buChar char="•"/>
            </a:pPr>
            <a:r>
              <a:rPr lang="en-US" b="1">
                <a:solidFill>
                  <a:srgbClr val="5595AC"/>
                </a:solidFill>
              </a:rPr>
              <a:t>Collaborator: </a:t>
            </a:r>
            <a:r>
              <a:rPr lang="en-US"/>
              <a:t>Organization or individual that works directly with a DEVELOP project team and provides some kind of leveraged resource (advising, data, model, software, funding, etc.), but are not actually using the project’s products or methodologies to make a decision or policy. </a:t>
            </a:r>
          </a:p>
        </p:txBody>
      </p:sp>
      <p:sp>
        <p:nvSpPr>
          <p:cNvPr id="9" name="Content Placeholder 18">
            <a:extLst>
              <a:ext uri="{FF2B5EF4-FFF2-40B4-BE49-F238E27FC236}">
                <a16:creationId xmlns:a16="http://schemas.microsoft.com/office/drawing/2014/main" id="{4B2A1749-4EC8-4AFF-B582-614CBADD6511}"/>
              </a:ext>
            </a:extLst>
          </p:cNvPr>
          <p:cNvSpPr txBox="1">
            <a:spLocks/>
          </p:cNvSpPr>
          <p:nvPr/>
        </p:nvSpPr>
        <p:spPr>
          <a:xfrm>
            <a:off x="6797300" y="2808537"/>
            <a:ext cx="2205963" cy="556870"/>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60325"/>
            <a:r>
              <a:rPr lang="en-US" sz="2000"/>
              <a:t>Partner Sectors </a:t>
            </a:r>
          </a:p>
        </p:txBody>
      </p:sp>
      <p:sp>
        <p:nvSpPr>
          <p:cNvPr id="10" name="Content Placeholder 18">
            <a:extLst>
              <a:ext uri="{FF2B5EF4-FFF2-40B4-BE49-F238E27FC236}">
                <a16:creationId xmlns:a16="http://schemas.microsoft.com/office/drawing/2014/main" id="{42D9AFBF-3C73-405E-A7CD-8BCA7C277B9D}"/>
              </a:ext>
            </a:extLst>
          </p:cNvPr>
          <p:cNvSpPr txBox="1">
            <a:spLocks/>
          </p:cNvSpPr>
          <p:nvPr/>
        </p:nvSpPr>
        <p:spPr>
          <a:xfrm>
            <a:off x="838201" y="1776602"/>
            <a:ext cx="10712115" cy="987864"/>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60325">
              <a:lnSpc>
                <a:spcPct val="110000"/>
              </a:lnSpc>
              <a:spcBef>
                <a:spcPts val="600"/>
              </a:spcBef>
            </a:pPr>
            <a:r>
              <a:rPr lang="en-US"/>
              <a:t>Any organization can partner with DEVELOP. “Partner” is the umbrella term for any outside organization DEVELOP engages with through projects, nodes, or other activities. Each feasibility project tailors to a specific end user that is making an environmental decision.</a:t>
            </a:r>
          </a:p>
        </p:txBody>
      </p:sp>
      <p:grpSp>
        <p:nvGrpSpPr>
          <p:cNvPr id="2" name="Group 1">
            <a:extLst>
              <a:ext uri="{FF2B5EF4-FFF2-40B4-BE49-F238E27FC236}">
                <a16:creationId xmlns:a16="http://schemas.microsoft.com/office/drawing/2014/main" id="{FAA5A820-3975-C5E1-6642-229694FE45DA}"/>
              </a:ext>
            </a:extLst>
          </p:cNvPr>
          <p:cNvGrpSpPr/>
          <p:nvPr/>
        </p:nvGrpSpPr>
        <p:grpSpPr>
          <a:xfrm>
            <a:off x="6110640" y="3429000"/>
            <a:ext cx="6081360" cy="3268486"/>
            <a:chOff x="2838804" y="1284406"/>
            <a:chExt cx="6081360" cy="3268486"/>
          </a:xfrm>
        </p:grpSpPr>
        <p:graphicFrame>
          <p:nvGraphicFramePr>
            <p:cNvPr id="3" name="Chart 2">
              <a:extLst>
                <a:ext uri="{FF2B5EF4-FFF2-40B4-BE49-F238E27FC236}">
                  <a16:creationId xmlns:a16="http://schemas.microsoft.com/office/drawing/2014/main" id="{E2677D93-D565-2D77-0D24-CA324357309E}"/>
                </a:ext>
              </a:extLst>
            </p:cNvPr>
            <p:cNvGraphicFramePr/>
            <p:nvPr>
              <p:extLst>
                <p:ext uri="{D42A27DB-BD31-4B8C-83A1-F6EECF244321}">
                  <p14:modId xmlns:p14="http://schemas.microsoft.com/office/powerpoint/2010/main" val="1895671338"/>
                </p:ext>
              </p:extLst>
            </p:nvPr>
          </p:nvGraphicFramePr>
          <p:xfrm>
            <a:off x="2838804" y="1352492"/>
            <a:ext cx="3579284" cy="3200400"/>
          </p:xfrm>
          <a:graphic>
            <a:graphicData uri="http://schemas.openxmlformats.org/drawingml/2006/chart">
              <c:chart xmlns:c="http://schemas.openxmlformats.org/drawingml/2006/chart" xmlns:r="http://schemas.openxmlformats.org/officeDocument/2006/relationships" r:id="rId3"/>
            </a:graphicData>
          </a:graphic>
        </p:graphicFrame>
        <p:sp>
          <p:nvSpPr>
            <p:cNvPr id="5" name="Oval 4">
              <a:extLst>
                <a:ext uri="{FF2B5EF4-FFF2-40B4-BE49-F238E27FC236}">
                  <a16:creationId xmlns:a16="http://schemas.microsoft.com/office/drawing/2014/main" id="{D128CFE2-DFAE-1DB9-AA0A-8CF9710B86C8}"/>
                </a:ext>
              </a:extLst>
            </p:cNvPr>
            <p:cNvSpPr/>
            <p:nvPr/>
          </p:nvSpPr>
          <p:spPr>
            <a:xfrm>
              <a:off x="6252716" y="1307489"/>
              <a:ext cx="274320" cy="274320"/>
            </a:xfrm>
            <a:prstGeom prst="ellipse">
              <a:avLst/>
            </a:prstGeom>
            <a:solidFill>
              <a:schemeClr val="bg1"/>
            </a:solidFill>
            <a:ln w="19050">
              <a:solidFill>
                <a:srgbClr val="B63B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EA729E14-E69F-142E-9BFD-7287104C5C87}"/>
                </a:ext>
              </a:extLst>
            </p:cNvPr>
            <p:cNvSpPr/>
            <p:nvPr/>
          </p:nvSpPr>
          <p:spPr>
            <a:xfrm>
              <a:off x="6252716" y="1980701"/>
              <a:ext cx="274320" cy="274320"/>
            </a:xfrm>
            <a:prstGeom prst="ellipse">
              <a:avLst/>
            </a:prstGeom>
            <a:noFill/>
            <a:ln w="19050">
              <a:solidFill>
                <a:srgbClr val="CD71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9BAB0B42-21A0-70E3-3F64-1E50A5C4F7DF}"/>
                </a:ext>
              </a:extLst>
            </p:cNvPr>
            <p:cNvSpPr/>
            <p:nvPr/>
          </p:nvSpPr>
          <p:spPr>
            <a:xfrm>
              <a:off x="6252716" y="2317307"/>
              <a:ext cx="274320" cy="274320"/>
            </a:xfrm>
            <a:prstGeom prst="ellipse">
              <a:avLst/>
            </a:prstGeom>
            <a:noFill/>
            <a:ln w="19050">
              <a:solidFill>
                <a:srgbClr val="D0AB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92D5C851-FB46-9224-CB20-806098F574C2}"/>
                </a:ext>
              </a:extLst>
            </p:cNvPr>
            <p:cNvSpPr/>
            <p:nvPr/>
          </p:nvSpPr>
          <p:spPr>
            <a:xfrm>
              <a:off x="6252716" y="2653913"/>
              <a:ext cx="274320" cy="274320"/>
            </a:xfrm>
            <a:prstGeom prst="ellipse">
              <a:avLst/>
            </a:prstGeom>
            <a:noFill/>
            <a:ln w="19050">
              <a:solidFill>
                <a:srgbClr val="9BB1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Oval 31">
              <a:extLst>
                <a:ext uri="{FF2B5EF4-FFF2-40B4-BE49-F238E27FC236}">
                  <a16:creationId xmlns:a16="http://schemas.microsoft.com/office/drawing/2014/main" id="{BBEF679E-0B92-5513-AD6A-104B53E23D5A}"/>
                </a:ext>
              </a:extLst>
            </p:cNvPr>
            <p:cNvSpPr/>
            <p:nvPr/>
          </p:nvSpPr>
          <p:spPr>
            <a:xfrm>
              <a:off x="6252716" y="2990519"/>
              <a:ext cx="274320" cy="274320"/>
            </a:xfrm>
            <a:prstGeom prst="ellipse">
              <a:avLst/>
            </a:prstGeom>
            <a:noFill/>
            <a:ln w="19050">
              <a:solidFill>
                <a:srgbClr val="55AE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Oval 32">
              <a:extLst>
                <a:ext uri="{FF2B5EF4-FFF2-40B4-BE49-F238E27FC236}">
                  <a16:creationId xmlns:a16="http://schemas.microsoft.com/office/drawing/2014/main" id="{1209CD8B-1F44-0A36-EC66-F73F6A41EF92}"/>
                </a:ext>
              </a:extLst>
            </p:cNvPr>
            <p:cNvSpPr/>
            <p:nvPr/>
          </p:nvSpPr>
          <p:spPr>
            <a:xfrm>
              <a:off x="6252716" y="3327125"/>
              <a:ext cx="274320" cy="274320"/>
            </a:xfrm>
            <a:prstGeom prst="ellipse">
              <a:avLst/>
            </a:prstGeom>
            <a:noFill/>
            <a:ln w="19050">
              <a:solidFill>
                <a:srgbClr val="246D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Oval 33">
              <a:extLst>
                <a:ext uri="{FF2B5EF4-FFF2-40B4-BE49-F238E27FC236}">
                  <a16:creationId xmlns:a16="http://schemas.microsoft.com/office/drawing/2014/main" id="{930E0E8B-F7C8-01F4-A705-FFE7C9BAEC8A}"/>
                </a:ext>
              </a:extLst>
            </p:cNvPr>
            <p:cNvSpPr/>
            <p:nvPr/>
          </p:nvSpPr>
          <p:spPr>
            <a:xfrm>
              <a:off x="6252716" y="1644095"/>
              <a:ext cx="274320" cy="274320"/>
            </a:xfrm>
            <a:prstGeom prst="ellipse">
              <a:avLst/>
            </a:prstGeom>
            <a:solidFill>
              <a:schemeClr val="bg1"/>
            </a:solidFill>
            <a:ln w="19050">
              <a:solidFill>
                <a:srgbClr val="C13E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DF726934-57D1-7221-2D6F-10BE6224BFF4}"/>
                </a:ext>
              </a:extLst>
            </p:cNvPr>
            <p:cNvSpPr/>
            <p:nvPr/>
          </p:nvSpPr>
          <p:spPr>
            <a:xfrm>
              <a:off x="6252716" y="4000336"/>
              <a:ext cx="274320" cy="274320"/>
            </a:xfrm>
            <a:prstGeom prst="ellipse">
              <a:avLst/>
            </a:prstGeom>
            <a:noFill/>
            <a:ln w="19050">
              <a:solidFill>
                <a:srgbClr val="885B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340A88E6-D2AD-EEA3-6B8A-D0B4E3B0696D}"/>
                </a:ext>
              </a:extLst>
            </p:cNvPr>
            <p:cNvSpPr txBox="1"/>
            <p:nvPr/>
          </p:nvSpPr>
          <p:spPr>
            <a:xfrm>
              <a:off x="6583840" y="1284406"/>
              <a:ext cx="233632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140" normalizeH="0" baseline="0" noProof="0">
                  <a:ln>
                    <a:noFill/>
                  </a:ln>
                  <a:solidFill>
                    <a:schemeClr val="tx1">
                      <a:lumMod val="75000"/>
                      <a:lumOff val="25000"/>
                    </a:schemeClr>
                  </a:solidFill>
                  <a:effectLst/>
                  <a:uLnTx/>
                  <a:uFillTx/>
                  <a:latin typeface="Arial Narrow" panose="020B0606020202030204" pitchFamily="34" charset="0"/>
                  <a:ea typeface="+mn-ea"/>
                  <a:cs typeface="+mn-cs"/>
                </a:rPr>
                <a:t>ACADEMIC</a:t>
              </a:r>
            </a:p>
          </p:txBody>
        </p:sp>
        <p:sp>
          <p:nvSpPr>
            <p:cNvPr id="37" name="TextBox 36">
              <a:extLst>
                <a:ext uri="{FF2B5EF4-FFF2-40B4-BE49-F238E27FC236}">
                  <a16:creationId xmlns:a16="http://schemas.microsoft.com/office/drawing/2014/main" id="{09F5A5F0-A95A-091F-785D-F3557936690F}"/>
                </a:ext>
              </a:extLst>
            </p:cNvPr>
            <p:cNvSpPr txBox="1"/>
            <p:nvPr/>
          </p:nvSpPr>
          <p:spPr>
            <a:xfrm>
              <a:off x="6583840" y="1621806"/>
              <a:ext cx="232765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140" normalizeH="0" baseline="0" noProof="0">
                  <a:ln>
                    <a:noFill/>
                  </a:ln>
                  <a:solidFill>
                    <a:schemeClr val="tx1">
                      <a:lumMod val="75000"/>
                      <a:lumOff val="25000"/>
                    </a:schemeClr>
                  </a:solidFill>
                  <a:effectLst/>
                  <a:uLnTx/>
                  <a:uFillTx/>
                  <a:latin typeface="Arial Narrow" panose="020B0606020202030204" pitchFamily="34" charset="0"/>
                  <a:ea typeface="+mn-ea"/>
                  <a:cs typeface="+mn-cs"/>
                </a:rPr>
                <a:t>CONSORTIUM</a:t>
              </a:r>
            </a:p>
          </p:txBody>
        </p:sp>
        <p:sp>
          <p:nvSpPr>
            <p:cNvPr id="38" name="TextBox 37">
              <a:extLst>
                <a:ext uri="{FF2B5EF4-FFF2-40B4-BE49-F238E27FC236}">
                  <a16:creationId xmlns:a16="http://schemas.microsoft.com/office/drawing/2014/main" id="{A4D3F738-AD33-289C-581D-FB55A4582D49}"/>
                </a:ext>
              </a:extLst>
            </p:cNvPr>
            <p:cNvSpPr txBox="1"/>
            <p:nvPr/>
          </p:nvSpPr>
          <p:spPr>
            <a:xfrm>
              <a:off x="6583840" y="1959206"/>
              <a:ext cx="232765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140" normalizeH="0" baseline="0" noProof="0">
                  <a:ln>
                    <a:noFill/>
                  </a:ln>
                  <a:solidFill>
                    <a:schemeClr val="tx1">
                      <a:lumMod val="75000"/>
                      <a:lumOff val="25000"/>
                    </a:schemeClr>
                  </a:solidFill>
                  <a:effectLst/>
                  <a:uLnTx/>
                  <a:uFillTx/>
                  <a:latin typeface="Arial Narrow" panose="020B0606020202030204" pitchFamily="34" charset="0"/>
                  <a:ea typeface="+mn-ea"/>
                  <a:cs typeface="+mn-cs"/>
                </a:rPr>
                <a:t>LOCAL GOVERNMENT</a:t>
              </a:r>
            </a:p>
          </p:txBody>
        </p:sp>
        <p:sp>
          <p:nvSpPr>
            <p:cNvPr id="39" name="TextBox 38">
              <a:extLst>
                <a:ext uri="{FF2B5EF4-FFF2-40B4-BE49-F238E27FC236}">
                  <a16:creationId xmlns:a16="http://schemas.microsoft.com/office/drawing/2014/main" id="{7187F6E2-D8B0-27EB-949D-4C17D9053215}"/>
                </a:ext>
              </a:extLst>
            </p:cNvPr>
            <p:cNvSpPr txBox="1"/>
            <p:nvPr/>
          </p:nvSpPr>
          <p:spPr>
            <a:xfrm>
              <a:off x="6583840" y="2296606"/>
              <a:ext cx="231621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140" normalizeH="0" baseline="0" noProof="0">
                  <a:ln>
                    <a:noFill/>
                  </a:ln>
                  <a:solidFill>
                    <a:schemeClr val="tx1">
                      <a:lumMod val="75000"/>
                      <a:lumOff val="25000"/>
                    </a:schemeClr>
                  </a:solidFill>
                  <a:effectLst/>
                  <a:uLnTx/>
                  <a:uFillTx/>
                  <a:latin typeface="Arial Narrow" panose="020B0606020202030204" pitchFamily="34" charset="0"/>
                  <a:ea typeface="+mn-ea"/>
                  <a:cs typeface="+mn-cs"/>
                </a:rPr>
                <a:t>STATE GOVERNMENT</a:t>
              </a:r>
            </a:p>
          </p:txBody>
        </p:sp>
        <p:sp>
          <p:nvSpPr>
            <p:cNvPr id="40" name="TextBox 39">
              <a:extLst>
                <a:ext uri="{FF2B5EF4-FFF2-40B4-BE49-F238E27FC236}">
                  <a16:creationId xmlns:a16="http://schemas.microsoft.com/office/drawing/2014/main" id="{9D57979B-8D0E-8975-7B51-D7389A964D4E}"/>
                </a:ext>
              </a:extLst>
            </p:cNvPr>
            <p:cNvSpPr txBox="1"/>
            <p:nvPr/>
          </p:nvSpPr>
          <p:spPr>
            <a:xfrm>
              <a:off x="6583840" y="2634006"/>
              <a:ext cx="233632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140" normalizeH="0" baseline="0" noProof="0">
                  <a:ln>
                    <a:noFill/>
                  </a:ln>
                  <a:solidFill>
                    <a:schemeClr val="tx1">
                      <a:lumMod val="75000"/>
                      <a:lumOff val="25000"/>
                    </a:schemeClr>
                  </a:solidFill>
                  <a:effectLst/>
                  <a:uLnTx/>
                  <a:uFillTx/>
                  <a:latin typeface="Arial Narrow" panose="020B0606020202030204" pitchFamily="34" charset="0"/>
                  <a:ea typeface="+mn-ea"/>
                  <a:cs typeface="+mn-cs"/>
                </a:rPr>
                <a:t>FEDERAL GOVERNMENT</a:t>
              </a:r>
            </a:p>
          </p:txBody>
        </p:sp>
        <p:sp>
          <p:nvSpPr>
            <p:cNvPr id="41" name="TextBox 40">
              <a:extLst>
                <a:ext uri="{FF2B5EF4-FFF2-40B4-BE49-F238E27FC236}">
                  <a16:creationId xmlns:a16="http://schemas.microsoft.com/office/drawing/2014/main" id="{523C85F7-425F-5267-9C39-59AB05AFBF26}"/>
                </a:ext>
              </a:extLst>
            </p:cNvPr>
            <p:cNvSpPr txBox="1"/>
            <p:nvPr/>
          </p:nvSpPr>
          <p:spPr>
            <a:xfrm>
              <a:off x="6583840" y="2971406"/>
              <a:ext cx="231620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140" normalizeH="0" baseline="0" noProof="0">
                  <a:ln>
                    <a:noFill/>
                  </a:ln>
                  <a:solidFill>
                    <a:schemeClr val="tx1">
                      <a:lumMod val="75000"/>
                      <a:lumOff val="25000"/>
                    </a:schemeClr>
                  </a:solidFill>
                  <a:effectLst/>
                  <a:uLnTx/>
                  <a:uFillTx/>
                  <a:latin typeface="Arial Narrow" panose="020B0606020202030204" pitchFamily="34" charset="0"/>
                  <a:ea typeface="+mn-ea"/>
                  <a:cs typeface="+mn-cs"/>
                </a:rPr>
                <a:t>FOR-PROFIT</a:t>
              </a:r>
            </a:p>
          </p:txBody>
        </p:sp>
        <p:sp>
          <p:nvSpPr>
            <p:cNvPr id="42" name="TextBox 41">
              <a:extLst>
                <a:ext uri="{FF2B5EF4-FFF2-40B4-BE49-F238E27FC236}">
                  <a16:creationId xmlns:a16="http://schemas.microsoft.com/office/drawing/2014/main" id="{A4D3DFDB-90F4-ECE5-07A3-BFA63685A0DF}"/>
                </a:ext>
              </a:extLst>
            </p:cNvPr>
            <p:cNvSpPr txBox="1"/>
            <p:nvPr/>
          </p:nvSpPr>
          <p:spPr>
            <a:xfrm>
              <a:off x="6583840" y="3308806"/>
              <a:ext cx="231620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140" normalizeH="0" baseline="0" noProof="0">
                  <a:ln>
                    <a:noFill/>
                  </a:ln>
                  <a:solidFill>
                    <a:schemeClr val="tx1">
                      <a:lumMod val="75000"/>
                      <a:lumOff val="25000"/>
                    </a:schemeClr>
                  </a:solidFill>
                  <a:effectLst/>
                  <a:uLnTx/>
                  <a:uFillTx/>
                  <a:latin typeface="Arial Narrow" panose="020B0606020202030204" pitchFamily="34" charset="0"/>
                  <a:ea typeface="+mn-ea"/>
                  <a:cs typeface="+mn-cs"/>
                </a:rPr>
                <a:t>NON-PROFIT</a:t>
              </a:r>
            </a:p>
          </p:txBody>
        </p:sp>
        <p:sp>
          <p:nvSpPr>
            <p:cNvPr id="43" name="TextBox 42">
              <a:extLst>
                <a:ext uri="{FF2B5EF4-FFF2-40B4-BE49-F238E27FC236}">
                  <a16:creationId xmlns:a16="http://schemas.microsoft.com/office/drawing/2014/main" id="{18BC8F4D-FB44-E4AE-352D-3FB84DADBEB4}"/>
                </a:ext>
              </a:extLst>
            </p:cNvPr>
            <p:cNvSpPr txBox="1"/>
            <p:nvPr/>
          </p:nvSpPr>
          <p:spPr>
            <a:xfrm>
              <a:off x="6567940" y="3983607"/>
              <a:ext cx="231620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140" normalizeH="0" baseline="0" noProof="0">
                  <a:ln>
                    <a:noFill/>
                  </a:ln>
                  <a:solidFill>
                    <a:schemeClr val="tx1">
                      <a:lumMod val="75000"/>
                      <a:lumOff val="25000"/>
                    </a:schemeClr>
                  </a:solidFill>
                  <a:effectLst/>
                  <a:uLnTx/>
                  <a:uFillTx/>
                  <a:latin typeface="Arial Narrow" panose="020B0606020202030204" pitchFamily="34" charset="0"/>
                  <a:ea typeface="+mn-ea"/>
                  <a:cs typeface="+mn-cs"/>
                </a:rPr>
                <a:t>INTERNATIONAL</a:t>
              </a:r>
            </a:p>
          </p:txBody>
        </p:sp>
        <p:sp>
          <p:nvSpPr>
            <p:cNvPr id="44" name="Oval 43">
              <a:extLst>
                <a:ext uri="{FF2B5EF4-FFF2-40B4-BE49-F238E27FC236}">
                  <a16:creationId xmlns:a16="http://schemas.microsoft.com/office/drawing/2014/main" id="{84B0F76F-AD40-846B-919E-5EBBF4104DED}"/>
                </a:ext>
              </a:extLst>
            </p:cNvPr>
            <p:cNvSpPr/>
            <p:nvPr/>
          </p:nvSpPr>
          <p:spPr>
            <a:xfrm>
              <a:off x="6252716" y="3663731"/>
              <a:ext cx="274320" cy="274320"/>
            </a:xfrm>
            <a:prstGeom prst="ellipse">
              <a:avLst/>
            </a:prstGeom>
            <a:noFill/>
            <a:ln w="19050">
              <a:solidFill>
                <a:srgbClr val="5271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TextBox 44">
              <a:extLst>
                <a:ext uri="{FF2B5EF4-FFF2-40B4-BE49-F238E27FC236}">
                  <a16:creationId xmlns:a16="http://schemas.microsoft.com/office/drawing/2014/main" id="{81CF2543-1AAD-36B7-C18A-95F77C7581E8}"/>
                </a:ext>
              </a:extLst>
            </p:cNvPr>
            <p:cNvSpPr txBox="1"/>
            <p:nvPr/>
          </p:nvSpPr>
          <p:spPr>
            <a:xfrm>
              <a:off x="6583840" y="3646206"/>
              <a:ext cx="231620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140" normalizeH="0" baseline="0" noProof="0">
                  <a:ln>
                    <a:noFill/>
                  </a:ln>
                  <a:solidFill>
                    <a:schemeClr val="tx1">
                      <a:lumMod val="75000"/>
                      <a:lumOff val="25000"/>
                    </a:schemeClr>
                  </a:solidFill>
                  <a:effectLst/>
                  <a:uLnTx/>
                  <a:uFillTx/>
                  <a:latin typeface="Arial Narrow" panose="020B0606020202030204" pitchFamily="34" charset="0"/>
                  <a:ea typeface="+mn-ea"/>
                  <a:cs typeface="+mn-cs"/>
                </a:rPr>
                <a:t>TRIBAL</a:t>
              </a:r>
            </a:p>
          </p:txBody>
        </p:sp>
      </p:grpSp>
      <p:sp>
        <p:nvSpPr>
          <p:cNvPr id="29" name="TextBox 28">
            <a:extLst>
              <a:ext uri="{FF2B5EF4-FFF2-40B4-BE49-F238E27FC236}">
                <a16:creationId xmlns:a16="http://schemas.microsoft.com/office/drawing/2014/main" id="{DB162FF4-F232-4D6E-B06D-905824B7417E}"/>
              </a:ext>
            </a:extLst>
          </p:cNvPr>
          <p:cNvSpPr txBox="1"/>
          <p:nvPr/>
        </p:nvSpPr>
        <p:spPr>
          <a:xfrm>
            <a:off x="7012008" y="4541496"/>
            <a:ext cx="1804212" cy="954107"/>
          </a:xfrm>
          <a:prstGeom prst="rect">
            <a:avLst/>
          </a:prstGeom>
          <a:noFill/>
        </p:spPr>
        <p:txBody>
          <a:bodyPr wrap="square" rtlCol="0">
            <a:spAutoFit/>
          </a:bodyPr>
          <a:lstStyle/>
          <a:p>
            <a:pPr algn="ctr"/>
            <a:r>
              <a:rPr lang="en-US" sz="1400" spc="140">
                <a:solidFill>
                  <a:schemeClr val="tx1">
                    <a:lumMod val="75000"/>
                    <a:lumOff val="25000"/>
                  </a:schemeClr>
                </a:solidFill>
                <a:latin typeface="Arial Narrow" panose="020B0606020202030204" pitchFamily="34" charset="0"/>
              </a:rPr>
              <a:t>2024 SUMMER PARTNER INSTITUTIONAL SECTOR</a:t>
            </a:r>
          </a:p>
        </p:txBody>
      </p:sp>
    </p:spTree>
    <p:extLst>
      <p:ext uri="{BB962C8B-B14F-4D97-AF65-F5344CB8AC3E}">
        <p14:creationId xmlns:p14="http://schemas.microsoft.com/office/powerpoint/2010/main" val="1783139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a:latin typeface="Arial"/>
                <a:cs typeface="Arial"/>
              </a:rPr>
              <a:t>PROJECTS &amp; PARTNERING</a:t>
            </a:r>
            <a:endParaRPr lang="en-US" sz="1400" spc="20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2"/>
            <a:ext cx="10712117" cy="820004"/>
          </a:xfrm>
        </p:spPr>
        <p:txBody>
          <a:bodyPr anchor="ctr">
            <a:normAutofit/>
          </a:bodyPr>
          <a:lstStyle/>
          <a:p>
            <a:r>
              <a:rPr lang="en-US" altLang="en-US" sz="3200"/>
              <a:t>Partner Engagement &amp; Communication Plan</a:t>
            </a:r>
            <a:endParaRPr lang="en-US" sz="3200"/>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1" y="1957893"/>
            <a:ext cx="10712115" cy="1663494"/>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60325"/>
            <a:r>
              <a:rPr lang="en-US"/>
              <a:t>A cornerstone of DEVELOP projects is the engagement of organizations who can benefit from the integration of NASA Earth observations in their decision-making processes. All DEVELOP feasibility projects engage at least one end user organization to hand off project results and methodologies to.</a:t>
            </a:r>
          </a:p>
          <a:p>
            <a:pPr marL="60325"/>
            <a:r>
              <a:rPr lang="en-US" sz="2000"/>
              <a:t>Communication Plan:</a:t>
            </a:r>
            <a:endParaRPr lang="en-US"/>
          </a:p>
        </p:txBody>
      </p:sp>
      <p:sp>
        <p:nvSpPr>
          <p:cNvPr id="5" name="Content Placeholder 18">
            <a:extLst>
              <a:ext uri="{FF2B5EF4-FFF2-40B4-BE49-F238E27FC236}">
                <a16:creationId xmlns:a16="http://schemas.microsoft.com/office/drawing/2014/main" id="{88F78687-5396-4F6C-942F-17D614267333}"/>
              </a:ext>
            </a:extLst>
          </p:cNvPr>
          <p:cNvSpPr txBox="1">
            <a:spLocks/>
          </p:cNvSpPr>
          <p:nvPr/>
        </p:nvSpPr>
        <p:spPr>
          <a:xfrm>
            <a:off x="838200" y="3429000"/>
            <a:ext cx="6694284" cy="3152775"/>
          </a:xfrm>
          <a:prstGeom prst="rect">
            <a:avLst/>
          </a:prstGeom>
        </p:spPr>
        <p:txBody>
          <a:bodyPr vert="horz" lIns="91440" tIns="45720" rIns="91440" bIns="45720" rtlCol="0">
            <a:normAutofit fontScale="92500"/>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indent="-225425">
              <a:buFont typeface="Arial" panose="020B0604020202020204" pitchFamily="34" charset="0"/>
              <a:buChar char="•"/>
            </a:pPr>
            <a:r>
              <a:rPr lang="en-US" b="1">
                <a:solidFill>
                  <a:srgbClr val="5595AC"/>
                </a:solidFill>
              </a:rPr>
              <a:t>Team-partner meet &amp; greet in week 1 or 2 </a:t>
            </a:r>
            <a:r>
              <a:rPr lang="en-US"/>
              <a:t>– purpose: introductions and foundation setting for the team to understand the partner’s work, priorities, environmental challenge at hand, and interests </a:t>
            </a:r>
          </a:p>
          <a:p>
            <a:pPr marL="285750" indent="-225425">
              <a:buFont typeface="Arial" panose="020B0604020202020204" pitchFamily="34" charset="0"/>
              <a:buChar char="•"/>
            </a:pPr>
            <a:r>
              <a:rPr lang="en-US" b="1">
                <a:solidFill>
                  <a:srgbClr val="5595AC"/>
                </a:solidFill>
              </a:rPr>
              <a:t>Weekly or Bi-Weekly Partner Meetings </a:t>
            </a:r>
            <a:r>
              <a:rPr lang="en-US"/>
              <a:t>– purpose: team share status updates, share preliminary results, gain partners insights and “quality checks” on maps, etc.</a:t>
            </a:r>
          </a:p>
          <a:p>
            <a:pPr marL="285750" indent="-225425">
              <a:buFont typeface="Arial" panose="020B0604020202020204" pitchFamily="34" charset="0"/>
              <a:buChar char="•"/>
            </a:pPr>
            <a:r>
              <a:rPr lang="en-US" b="1">
                <a:solidFill>
                  <a:srgbClr val="5595AC"/>
                </a:solidFill>
              </a:rPr>
              <a:t>Hand-off event at the end of the term </a:t>
            </a:r>
            <a:r>
              <a:rPr lang="en-US"/>
              <a:t>– purpose: package up and inform the partners of the team’s final results, feasibility assessment of using EO to address their environmental concerns, share insights on methodologies, answer questions the partner may have, etc. </a:t>
            </a:r>
          </a:p>
          <a:p>
            <a:pPr marL="285750" indent="-225425">
              <a:buFont typeface="Arial" panose="020B0604020202020204" pitchFamily="34" charset="0"/>
              <a:buChar char="•"/>
            </a:pPr>
            <a:endParaRPr lang="en-US"/>
          </a:p>
          <a:p>
            <a:pPr marL="285750" indent="-225425">
              <a:buFont typeface="Arial" panose="020B0604020202020204" pitchFamily="34" charset="0"/>
              <a:buChar char="•"/>
            </a:pPr>
            <a:endParaRPr lang="en-US"/>
          </a:p>
          <a:p>
            <a:pPr marL="285750" indent="-225425">
              <a:buFont typeface="Arial" panose="020B0604020202020204" pitchFamily="34" charset="0"/>
              <a:buChar char="•"/>
            </a:pPr>
            <a:endParaRPr lang="en-US"/>
          </a:p>
        </p:txBody>
      </p:sp>
      <p:pic>
        <p:nvPicPr>
          <p:cNvPr id="7" name="Picture 6" descr="4193452818_decbf9b6da.jpg">
            <a:extLst>
              <a:ext uri="{FF2B5EF4-FFF2-40B4-BE49-F238E27FC236}">
                <a16:creationId xmlns:a16="http://schemas.microsoft.com/office/drawing/2014/main" id="{CA0135B0-F5F6-4EB6-86E4-A4B24AE66F3E}"/>
              </a:ext>
            </a:extLst>
          </p:cNvPr>
          <p:cNvPicPr>
            <a:picLocks noChangeAspect="1"/>
          </p:cNvPicPr>
          <p:nvPr/>
        </p:nvPicPr>
        <p:blipFill>
          <a:blip r:embed="rId3" cstate="print"/>
          <a:stretch>
            <a:fillRect/>
          </a:stretch>
        </p:blipFill>
        <p:spPr>
          <a:xfrm>
            <a:off x="7729460" y="3732538"/>
            <a:ext cx="3964515" cy="254569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70132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a:latin typeface="Arial"/>
                <a:cs typeface="Arial"/>
              </a:rPr>
              <a:t>PROJECTS &amp; PARTNERING</a:t>
            </a:r>
            <a:endParaRPr lang="en-US" sz="1400" spc="20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2"/>
            <a:ext cx="10712117" cy="820004"/>
          </a:xfrm>
        </p:spPr>
        <p:txBody>
          <a:bodyPr anchor="ctr">
            <a:normAutofit/>
          </a:bodyPr>
          <a:lstStyle/>
          <a:p>
            <a:r>
              <a:rPr lang="en-US" altLang="en-US" sz="3200"/>
              <a:t>Checklist: Working with Partners</a:t>
            </a:r>
            <a:endParaRPr lang="en-US" sz="3200"/>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1" y="1957892"/>
            <a:ext cx="10712115" cy="468006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6075" indent="-285750">
              <a:buFont typeface="Wingdings" panose="05000000000000000000" pitchFamily="2" charset="2"/>
              <a:buChar char="ü"/>
            </a:pPr>
            <a:r>
              <a:rPr lang="en-US"/>
              <a:t>Ensure professionalism in all interactions - you are representing yourself, your team, your advisors, your node, DEVELOP, Earth Action, and NASA!</a:t>
            </a:r>
          </a:p>
          <a:p>
            <a:pPr marL="346075" indent="-285750">
              <a:buFont typeface="Wingdings" panose="05000000000000000000" pitchFamily="2" charset="2"/>
              <a:buChar char="ü"/>
            </a:pPr>
            <a:r>
              <a:rPr lang="en-US"/>
              <a:t>Have a plan and schedule. Sharing an agenda and questions ahead of partner meetings is helpful.</a:t>
            </a:r>
          </a:p>
          <a:p>
            <a:pPr marL="346075" indent="-285750">
              <a:buFont typeface="Wingdings" panose="05000000000000000000" pitchFamily="2" charset="2"/>
              <a:buChar char="ü"/>
            </a:pPr>
            <a:r>
              <a:rPr lang="en-US"/>
              <a:t>Be realistic in what you promise and the expectations of the partner. In fact, don’t “promise” anything, but ensure the plan you are working towards is clear and that there is a healthy understanding of challenges and potential obstacles/risks.</a:t>
            </a:r>
          </a:p>
          <a:p>
            <a:pPr marL="346075" indent="-285750">
              <a:buFont typeface="Wingdings" panose="05000000000000000000" pitchFamily="2" charset="2"/>
              <a:buChar char="ü"/>
            </a:pPr>
            <a:r>
              <a:rPr lang="en-US"/>
              <a:t>Keep in mind the limitations of resolution (spatial and temporal) of NASA data and work within them.</a:t>
            </a:r>
          </a:p>
          <a:p>
            <a:pPr marL="346075" indent="-285750">
              <a:buFont typeface="Wingdings" panose="05000000000000000000" pitchFamily="2" charset="2"/>
              <a:buChar char="ü"/>
            </a:pPr>
            <a:r>
              <a:rPr lang="en-US"/>
              <a:t>Understand the partner’s needs and interests and let that help guide the team’s work.</a:t>
            </a:r>
          </a:p>
          <a:p>
            <a:pPr marL="346075" indent="-285750">
              <a:buFont typeface="Wingdings" panose="05000000000000000000" pitchFamily="2" charset="2"/>
              <a:buChar char="ü"/>
            </a:pPr>
            <a:r>
              <a:rPr lang="en-US">
                <a:latin typeface="Georgia"/>
              </a:rPr>
              <a:t>Keep communication lines open and ensure the team follows through. Generally speaking, the Project Lead should be the POC for communicating with a partner unless it is specifically delegated to another team member.</a:t>
            </a:r>
          </a:p>
          <a:p>
            <a:pPr marL="346075" indent="-285750">
              <a:buFont typeface="Wingdings" panose="05000000000000000000" pitchFamily="2" charset="2"/>
              <a:buChar char="ü"/>
            </a:pPr>
            <a:r>
              <a:rPr lang="en-US">
                <a:latin typeface="Georgia"/>
              </a:rPr>
              <a:t>Make sure to CC your lead on emails between the team and any partners to keep them in the loop!</a:t>
            </a:r>
          </a:p>
          <a:p>
            <a:pPr marL="346075" indent="-285750">
              <a:buFont typeface="Wingdings" panose="05000000000000000000" pitchFamily="2" charset="2"/>
              <a:buChar char="ü"/>
            </a:pPr>
            <a:r>
              <a:rPr lang="en-US"/>
              <a:t>Include your project’s Science Advisor in partner communication as much as is possible, per your advisor’s availability.</a:t>
            </a:r>
          </a:p>
          <a:p>
            <a:pPr marL="346075" indent="-285750">
              <a:buFont typeface="Wingdings" panose="05000000000000000000" pitchFamily="2" charset="2"/>
              <a:buChar char="ü"/>
            </a:pPr>
            <a:endParaRPr lang="en-US"/>
          </a:p>
          <a:p>
            <a:pPr marL="285750" indent="-225425">
              <a:buFont typeface="Arial" panose="020B0604020202020204" pitchFamily="34" charset="0"/>
              <a:buChar char="•"/>
            </a:pPr>
            <a:endParaRPr lang="en-US"/>
          </a:p>
        </p:txBody>
      </p:sp>
    </p:spTree>
    <p:extLst>
      <p:ext uri="{BB962C8B-B14F-4D97-AF65-F5344CB8AC3E}">
        <p14:creationId xmlns:p14="http://schemas.microsoft.com/office/powerpoint/2010/main" val="2470319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Theme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718E9C"/>
        </a:solidFill>
        <a:ln w="92075">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ervir Highlights_20191028" id="{A7FD4D31-B20B-B74B-82AF-C8AC2278C00A}" vid="{03EC6B61-F944-B646-B827-3DC62659C54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6" ma:contentTypeDescription="Create a new document." ma:contentTypeScope="" ma:versionID="6d8fb11d1191d5afb8ab8f296744bcad">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e6afa28cf31fd7c17de07af246c2de1b"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LengthInSeconds"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c12c5d1-1fdc-4b92-8d04-0f37a99e289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2ed74b9-0866-4d24-a675-bc219a010ae8}" ma:internalName="TaxCatchAll" ma:showField="CatchAllData" ma:web="7df78d0b-135a-4de7-9166-7c181cd87fb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1e6a8e8-1dff-48a6-ab9b-8d556c6946c0">
      <Terms xmlns="http://schemas.microsoft.com/office/infopath/2007/PartnerControls"/>
    </lcf76f155ced4ddcb4097134ff3c332f>
    <TaxCatchAll xmlns="7df78d0b-135a-4de7-9166-7c181cd87fb4" xsi:nil="true"/>
  </documentManagement>
</p:properties>
</file>

<file path=customXml/itemProps1.xml><?xml version="1.0" encoding="utf-8"?>
<ds:datastoreItem xmlns:ds="http://schemas.openxmlformats.org/officeDocument/2006/customXml" ds:itemID="{D6EFE836-BFEC-4AF1-A413-B287DDD07959}">
  <ds:schemaRefs>
    <ds:schemaRef ds:uri="21e6a8e8-1dff-48a6-ab9b-8d556c6946c0"/>
    <ds:schemaRef ds:uri="7df78d0b-135a-4de7-9166-7c181cd87fb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CB8F19A-78DE-4BC0-B427-F4FF42D41716}">
  <ds:schemaRefs>
    <ds:schemaRef ds:uri="http://schemas.microsoft.com/sharepoint/v3/contenttype/forms"/>
  </ds:schemaRefs>
</ds:datastoreItem>
</file>

<file path=customXml/itemProps3.xml><?xml version="1.0" encoding="utf-8"?>
<ds:datastoreItem xmlns:ds="http://schemas.openxmlformats.org/officeDocument/2006/customXml" ds:itemID="{68A9C20C-8E35-4340-8FA9-4B1DD1645866}">
  <ds:schemaRefs>
    <ds:schemaRef ds:uri="21e6a8e8-1dff-48a6-ab9b-8d556c6946c0"/>
    <ds:schemaRef ds:uri="7df78d0b-135a-4de7-9166-7c181cd87fb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7005d458-45be-48ae-8140-d43da96dd17b}" enabled="0" method="" siteId="{7005d458-45be-48ae-8140-d43da96dd17b}" removed="1"/>
</clbl:labelList>
</file>

<file path=docProps/app.xml><?xml version="1.0" encoding="utf-8"?>
<Properties xmlns="http://schemas.openxmlformats.org/officeDocument/2006/extended-properties" xmlns:vt="http://schemas.openxmlformats.org/officeDocument/2006/docPropsVTypes">
  <Template>1_Theme2</Template>
  <Application>Microsoft Office PowerPoint</Application>
  <PresentationFormat>Widescreen</PresentationFormat>
  <Slides>22</Slides>
  <Notes>20</Notes>
  <HiddenSlides>0</HiddenSlide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1_Theme2</vt:lpstr>
      <vt:lpstr>PowerPoint Presentation</vt:lpstr>
      <vt:lpstr>PROJECTS &amp; PARTNERING</vt:lpstr>
      <vt:lpstr>PROJECTS &amp; PARTNERING</vt:lpstr>
      <vt:lpstr>PROJECTS &amp; PARTNERING</vt:lpstr>
      <vt:lpstr>TEAM RESPONSIBILITIES</vt:lpstr>
      <vt:lpstr>PROJECTS &amp; PARTNERING</vt:lpstr>
      <vt:lpstr>PROJECTS &amp; PARTNERING</vt:lpstr>
      <vt:lpstr>PROJECTS &amp; PARTNERING</vt:lpstr>
      <vt:lpstr>PROJECTS &amp; PARTNERING</vt:lpstr>
      <vt:lpstr>PROJECTS &amp; PARTNERING</vt:lpstr>
      <vt:lpstr>PROJECTS &amp; PARTNERING</vt:lpstr>
      <vt:lpstr>PowerPoint Presentation</vt:lpstr>
      <vt:lpstr>PROJECTS &amp; PARTNERING</vt:lpstr>
      <vt:lpstr>PROJECTS &amp; PARTNERING</vt:lpstr>
      <vt:lpstr>PROJECTS &amp; PARTNERING</vt:lpstr>
      <vt:lpstr>PROJECTS &amp; PARTNERING</vt:lpstr>
      <vt:lpstr>PROJECTS &amp; PARTNERING</vt:lpstr>
      <vt:lpstr>PROJECTS &amp; PARTNERING</vt:lpstr>
      <vt:lpstr>PROJECTS &amp; PARTNERING</vt:lpstr>
      <vt:lpstr>PROJECTS &amp; PARTNERING</vt:lpstr>
      <vt:lpstr>PROJECTS &amp; PARTNERING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Dina Rosenblatt</dc:creator>
  <cp:revision>2</cp:revision>
  <dcterms:created xsi:type="dcterms:W3CDTF">2019-10-30T16:09:36Z</dcterms:created>
  <dcterms:modified xsi:type="dcterms:W3CDTF">2024-09-10T13:29:21Z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y fmtid="{D5CDD505-2E9C-101B-9397-08002B2CF9AE}" pid="3" name="MediaServiceImageTags">
    <vt:lpwstr/>
  </property>
</Properties>
</file>