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33"/>
  </p:notesMasterIdLst>
  <p:handoutMasterIdLst>
    <p:handoutMasterId r:id="rId34"/>
  </p:handoutMasterIdLst>
  <p:sldIdLst>
    <p:sldId id="319" r:id="rId5"/>
    <p:sldId id="367" r:id="rId6"/>
    <p:sldId id="326" r:id="rId7"/>
    <p:sldId id="342" r:id="rId8"/>
    <p:sldId id="365" r:id="rId9"/>
    <p:sldId id="366" r:id="rId10"/>
    <p:sldId id="343" r:id="rId11"/>
    <p:sldId id="368" r:id="rId12"/>
    <p:sldId id="344" r:id="rId13"/>
    <p:sldId id="349" r:id="rId14"/>
    <p:sldId id="346" r:id="rId15"/>
    <p:sldId id="348" r:id="rId16"/>
    <p:sldId id="353" r:id="rId17"/>
    <p:sldId id="350" r:id="rId18"/>
    <p:sldId id="345" r:id="rId19"/>
    <p:sldId id="354" r:id="rId20"/>
    <p:sldId id="352" r:id="rId21"/>
    <p:sldId id="364" r:id="rId22"/>
    <p:sldId id="351" r:id="rId23"/>
    <p:sldId id="341" r:id="rId24"/>
    <p:sldId id="355" r:id="rId25"/>
    <p:sldId id="356" r:id="rId26"/>
    <p:sldId id="357" r:id="rId27"/>
    <p:sldId id="361" r:id="rId28"/>
    <p:sldId id="360" r:id="rId29"/>
    <p:sldId id="359" r:id="rId30"/>
    <p:sldId id="362" r:id="rId31"/>
    <p:sldId id="35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29C262-2519-B2BF-CA1B-E77A99F91130}" name="Cecil Byles" initials="CB" userId="Cecil Byles" providerId="None"/>
  <p188:author id="{4553E56E-ADD0-A267-E979-4175E57E6AEB}" name="Laramie Plott" initials="LP" userId="S::laramie.plott@ssaihq.com::a8064d5a-ba34-4312-8c4f-d888f3e6b9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7278"/>
    <a:srgbClr val="0070C0"/>
    <a:srgbClr val="5496AD"/>
    <a:srgbClr val="53B4B9"/>
    <a:srgbClr val="CCEDFF"/>
    <a:srgbClr val="BFF57E"/>
    <a:srgbClr val="B03060"/>
    <a:srgbClr val="0000FF"/>
    <a:srgbClr val="00CD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AB6EE1-D465-A59A-D771-A0FC2EC027B5}" v="198" dt="2023-01-19T20:45:55.5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92" autoAdjust="0"/>
    <p:restoredTop sz="94762" autoAdjust="0"/>
  </p:normalViewPr>
  <p:slideViewPr>
    <p:cSldViewPr snapToGrid="0">
      <p:cViewPr varScale="1">
        <p:scale>
          <a:sx n="109" d="100"/>
          <a:sy n="109" d="100"/>
        </p:scale>
        <p:origin x="138" y="270"/>
      </p:cViewPr>
      <p:guideLst/>
    </p:cSldViewPr>
  </p:slideViewPr>
  <p:notesTextViewPr>
    <p:cViewPr>
      <p:scale>
        <a:sx n="20" d="100"/>
        <a:sy n="20" d="100"/>
      </p:scale>
      <p:origin x="0" y="0"/>
    </p:cViewPr>
  </p:notesTextViewPr>
  <p:sorterViewPr>
    <p:cViewPr>
      <p:scale>
        <a:sx n="66" d="100"/>
        <a:sy n="66"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amie Plott" userId="S::laramie.plott@ssaihq.com::a8064d5a-ba34-4312-8c4f-d888f3e6b9b0" providerId="AD" clId="Web-{81AB6EE1-D465-A59A-D771-A0FC2EC027B5}"/>
    <pc:docChg chg="mod modSld sldOrd">
      <pc:chgData name="Laramie Plott" userId="S::laramie.plott@ssaihq.com::a8064d5a-ba34-4312-8c4f-d888f3e6b9b0" providerId="AD" clId="Web-{81AB6EE1-D465-A59A-D771-A0FC2EC027B5}" dt="2023-01-19T20:45:55.562" v="194"/>
      <pc:docMkLst>
        <pc:docMk/>
      </pc:docMkLst>
      <pc:sldChg chg="modSp">
        <pc:chgData name="Laramie Plott" userId="S::laramie.plott@ssaihq.com::a8064d5a-ba34-4312-8c4f-d888f3e6b9b0" providerId="AD" clId="Web-{81AB6EE1-D465-A59A-D771-A0FC2EC027B5}" dt="2023-01-19T20:24:07.743" v="1" actId="20577"/>
        <pc:sldMkLst>
          <pc:docMk/>
          <pc:sldMk cId="2603527022" sldId="319"/>
        </pc:sldMkLst>
        <pc:spChg chg="mod">
          <ac:chgData name="Laramie Plott" userId="S::laramie.plott@ssaihq.com::a8064d5a-ba34-4312-8c4f-d888f3e6b9b0" providerId="AD" clId="Web-{81AB6EE1-D465-A59A-D771-A0FC2EC027B5}" dt="2023-01-19T20:24:07.743" v="1" actId="20577"/>
          <ac:spMkLst>
            <pc:docMk/>
            <pc:sldMk cId="2603527022" sldId="319"/>
            <ac:spMk id="2" creationId="{0281971F-2155-EF40-AC00-A685D9DFC502}"/>
          </ac:spMkLst>
        </pc:spChg>
      </pc:sldChg>
      <pc:sldChg chg="addCm">
        <pc:chgData name="Laramie Plott" userId="S::laramie.plott@ssaihq.com::a8064d5a-ba34-4312-8c4f-d888f3e6b9b0" providerId="AD" clId="Web-{81AB6EE1-D465-A59A-D771-A0FC2EC027B5}" dt="2023-01-19T20:45:55.562" v="194"/>
        <pc:sldMkLst>
          <pc:docMk/>
          <pc:sldMk cId="4293651288" sldId="326"/>
        </pc:sldMkLst>
      </pc:sldChg>
      <pc:sldChg chg="modSp delCm">
        <pc:chgData name="Laramie Plott" userId="S::laramie.plott@ssaihq.com::a8064d5a-ba34-4312-8c4f-d888f3e6b9b0" providerId="AD" clId="Web-{81AB6EE1-D465-A59A-D771-A0FC2EC027B5}" dt="2023-01-19T20:45:05.373" v="193" actId="20577"/>
        <pc:sldMkLst>
          <pc:docMk/>
          <pc:sldMk cId="919086761" sldId="343"/>
        </pc:sldMkLst>
        <pc:spChg chg="mod">
          <ac:chgData name="Laramie Plott" userId="S::laramie.plott@ssaihq.com::a8064d5a-ba34-4312-8c4f-d888f3e6b9b0" providerId="AD" clId="Web-{81AB6EE1-D465-A59A-D771-A0FC2EC027B5}" dt="2023-01-19T20:45:05.373" v="193" actId="20577"/>
          <ac:spMkLst>
            <pc:docMk/>
            <pc:sldMk cId="919086761" sldId="343"/>
            <ac:spMk id="27" creationId="{5398A3AE-5E5F-9422-ED69-BBEB7E7C7EC1}"/>
          </ac:spMkLst>
        </pc:spChg>
      </pc:sldChg>
      <pc:sldChg chg="mod ord modShow addCm">
        <pc:chgData name="Laramie Plott" userId="S::laramie.plott@ssaihq.com::a8064d5a-ba34-4312-8c4f-d888f3e6b9b0" providerId="AD" clId="Web-{81AB6EE1-D465-A59A-D771-A0FC2EC027B5}" dt="2023-01-19T20:44:00.136" v="185"/>
        <pc:sldMkLst>
          <pc:docMk/>
          <pc:sldMk cId="3028167094" sldId="347"/>
        </pc:sldMkLst>
      </pc:sldChg>
      <pc:sldChg chg="addCm">
        <pc:chgData name="Laramie Plott" userId="S::laramie.plott@ssaihq.com::a8064d5a-ba34-4312-8c4f-d888f3e6b9b0" providerId="AD" clId="Web-{81AB6EE1-D465-A59A-D771-A0FC2EC027B5}" dt="2023-01-19T20:27:11.516" v="4"/>
        <pc:sldMkLst>
          <pc:docMk/>
          <pc:sldMk cId="4034183281" sldId="348"/>
        </pc:sldMkLst>
      </pc:sldChg>
      <pc:sldChg chg="modSp">
        <pc:chgData name="Laramie Plott" userId="S::laramie.plott@ssaihq.com::a8064d5a-ba34-4312-8c4f-d888f3e6b9b0" providerId="AD" clId="Web-{81AB6EE1-D465-A59A-D771-A0FC2EC027B5}" dt="2023-01-19T20:43:30.213" v="183" actId="20577"/>
        <pc:sldMkLst>
          <pc:docMk/>
          <pc:sldMk cId="1106929225" sldId="353"/>
        </pc:sldMkLst>
        <pc:spChg chg="mod">
          <ac:chgData name="Laramie Plott" userId="S::laramie.plott@ssaihq.com::a8064d5a-ba34-4312-8c4f-d888f3e6b9b0" providerId="AD" clId="Web-{81AB6EE1-D465-A59A-D771-A0FC2EC027B5}" dt="2023-01-19T20:43:30.213" v="183" actId="20577"/>
          <ac:spMkLst>
            <pc:docMk/>
            <pc:sldMk cId="1106929225" sldId="353"/>
            <ac:spMk id="13" creationId="{3AC7D427-CD9E-43CA-82A3-D268CBA5901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1/20/2023</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1/20/2023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3</a:t>
            </a:fld>
            <a:endParaRPr lang="en-US" dirty="0"/>
          </a:p>
        </p:txBody>
      </p:sp>
    </p:spTree>
    <p:extLst>
      <p:ext uri="{BB962C8B-B14F-4D97-AF65-F5344CB8AC3E}">
        <p14:creationId xmlns:p14="http://schemas.microsoft.com/office/powerpoint/2010/main" val="798540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13</a:t>
            </a:fld>
            <a:endParaRPr lang="en-US" dirty="0"/>
          </a:p>
        </p:txBody>
      </p:sp>
    </p:spTree>
    <p:extLst>
      <p:ext uri="{BB962C8B-B14F-4D97-AF65-F5344CB8AC3E}">
        <p14:creationId xmlns:p14="http://schemas.microsoft.com/office/powerpoint/2010/main" val="1411141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14</a:t>
            </a:fld>
            <a:endParaRPr lang="en-US" dirty="0"/>
          </a:p>
        </p:txBody>
      </p:sp>
    </p:spTree>
    <p:extLst>
      <p:ext uri="{BB962C8B-B14F-4D97-AF65-F5344CB8AC3E}">
        <p14:creationId xmlns:p14="http://schemas.microsoft.com/office/powerpoint/2010/main" val="2394313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15</a:t>
            </a:fld>
            <a:endParaRPr lang="en-US" dirty="0"/>
          </a:p>
        </p:txBody>
      </p:sp>
    </p:spTree>
    <p:extLst>
      <p:ext uri="{BB962C8B-B14F-4D97-AF65-F5344CB8AC3E}">
        <p14:creationId xmlns:p14="http://schemas.microsoft.com/office/powerpoint/2010/main" val="521666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Fellows – skip if needed (participants can refer back later)</a:t>
            </a:r>
          </a:p>
        </p:txBody>
      </p:sp>
      <p:sp>
        <p:nvSpPr>
          <p:cNvPr id="4" name="Slide Number Placeholder 3"/>
          <p:cNvSpPr>
            <a:spLocks noGrp="1"/>
          </p:cNvSpPr>
          <p:nvPr>
            <p:ph type="sldNum" sz="quarter" idx="5"/>
          </p:nvPr>
        </p:nvSpPr>
        <p:spPr/>
        <p:txBody>
          <a:bodyPr/>
          <a:lstStyle/>
          <a:p>
            <a:fld id="{9D8CC44A-F6C6-4EE8-BA41-5D57D00742E9}" type="slidenum">
              <a:rPr lang="en-US" smtClean="0"/>
              <a:t>16</a:t>
            </a:fld>
            <a:endParaRPr lang="en-US" dirty="0"/>
          </a:p>
        </p:txBody>
      </p:sp>
    </p:spTree>
    <p:extLst>
      <p:ext uri="{BB962C8B-B14F-4D97-AF65-F5344CB8AC3E}">
        <p14:creationId xmlns:p14="http://schemas.microsoft.com/office/powerpoint/2010/main" val="2883850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17</a:t>
            </a:fld>
            <a:endParaRPr lang="en-US" dirty="0"/>
          </a:p>
        </p:txBody>
      </p:sp>
    </p:spTree>
    <p:extLst>
      <p:ext uri="{BB962C8B-B14F-4D97-AF65-F5344CB8AC3E}">
        <p14:creationId xmlns:p14="http://schemas.microsoft.com/office/powerpoint/2010/main" val="238433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18</a:t>
            </a:fld>
            <a:endParaRPr lang="en-US" dirty="0"/>
          </a:p>
        </p:txBody>
      </p:sp>
    </p:spTree>
    <p:extLst>
      <p:ext uri="{BB962C8B-B14F-4D97-AF65-F5344CB8AC3E}">
        <p14:creationId xmlns:p14="http://schemas.microsoft.com/office/powerpoint/2010/main" val="4207738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19</a:t>
            </a:fld>
            <a:endParaRPr lang="en-US" dirty="0"/>
          </a:p>
        </p:txBody>
      </p:sp>
    </p:spTree>
    <p:extLst>
      <p:ext uri="{BB962C8B-B14F-4D97-AF65-F5344CB8AC3E}">
        <p14:creationId xmlns:p14="http://schemas.microsoft.com/office/powerpoint/2010/main" val="3254084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21</a:t>
            </a:fld>
            <a:endParaRPr lang="en-US" dirty="0"/>
          </a:p>
        </p:txBody>
      </p:sp>
    </p:spTree>
    <p:extLst>
      <p:ext uri="{BB962C8B-B14F-4D97-AF65-F5344CB8AC3E}">
        <p14:creationId xmlns:p14="http://schemas.microsoft.com/office/powerpoint/2010/main" val="2982376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22</a:t>
            </a:fld>
            <a:endParaRPr lang="en-US" dirty="0"/>
          </a:p>
        </p:txBody>
      </p:sp>
    </p:spTree>
    <p:extLst>
      <p:ext uri="{BB962C8B-B14F-4D97-AF65-F5344CB8AC3E}">
        <p14:creationId xmlns:p14="http://schemas.microsoft.com/office/powerpoint/2010/main" val="1319751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23</a:t>
            </a:fld>
            <a:endParaRPr lang="en-US" dirty="0"/>
          </a:p>
        </p:txBody>
      </p:sp>
    </p:spTree>
    <p:extLst>
      <p:ext uri="{BB962C8B-B14F-4D97-AF65-F5344CB8AC3E}">
        <p14:creationId xmlns:p14="http://schemas.microsoft.com/office/powerpoint/2010/main" val="87924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4</a:t>
            </a:fld>
            <a:endParaRPr lang="en-US" dirty="0"/>
          </a:p>
        </p:txBody>
      </p:sp>
    </p:spTree>
    <p:extLst>
      <p:ext uri="{BB962C8B-B14F-4D97-AF65-F5344CB8AC3E}">
        <p14:creationId xmlns:p14="http://schemas.microsoft.com/office/powerpoint/2010/main" val="462594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24</a:t>
            </a:fld>
            <a:endParaRPr lang="en-US" dirty="0"/>
          </a:p>
        </p:txBody>
      </p:sp>
    </p:spTree>
    <p:extLst>
      <p:ext uri="{BB962C8B-B14F-4D97-AF65-F5344CB8AC3E}">
        <p14:creationId xmlns:p14="http://schemas.microsoft.com/office/powerpoint/2010/main" val="3806147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25</a:t>
            </a:fld>
            <a:endParaRPr lang="en-US" dirty="0"/>
          </a:p>
        </p:txBody>
      </p:sp>
    </p:spTree>
    <p:extLst>
      <p:ext uri="{BB962C8B-B14F-4D97-AF65-F5344CB8AC3E}">
        <p14:creationId xmlns:p14="http://schemas.microsoft.com/office/powerpoint/2010/main" val="1098766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26</a:t>
            </a:fld>
            <a:endParaRPr lang="en-US" dirty="0"/>
          </a:p>
        </p:txBody>
      </p:sp>
    </p:spTree>
    <p:extLst>
      <p:ext uri="{BB962C8B-B14F-4D97-AF65-F5344CB8AC3E}">
        <p14:creationId xmlns:p14="http://schemas.microsoft.com/office/powerpoint/2010/main" val="1881618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27</a:t>
            </a:fld>
            <a:endParaRPr lang="en-US" dirty="0"/>
          </a:p>
        </p:txBody>
      </p:sp>
    </p:spTree>
    <p:extLst>
      <p:ext uri="{BB962C8B-B14F-4D97-AF65-F5344CB8AC3E}">
        <p14:creationId xmlns:p14="http://schemas.microsoft.com/office/powerpoint/2010/main" val="1790248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28</a:t>
            </a:fld>
            <a:endParaRPr lang="en-US" dirty="0"/>
          </a:p>
        </p:txBody>
      </p:sp>
    </p:spTree>
    <p:extLst>
      <p:ext uri="{BB962C8B-B14F-4D97-AF65-F5344CB8AC3E}">
        <p14:creationId xmlns:p14="http://schemas.microsoft.com/office/powerpoint/2010/main" val="1354672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5</a:t>
            </a:fld>
            <a:endParaRPr lang="en-US" dirty="0"/>
          </a:p>
        </p:txBody>
      </p:sp>
    </p:spTree>
    <p:extLst>
      <p:ext uri="{BB962C8B-B14F-4D97-AF65-F5344CB8AC3E}">
        <p14:creationId xmlns:p14="http://schemas.microsoft.com/office/powerpoint/2010/main" val="2669903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6</a:t>
            </a:fld>
            <a:endParaRPr lang="en-US" dirty="0"/>
          </a:p>
        </p:txBody>
      </p:sp>
    </p:spTree>
    <p:extLst>
      <p:ext uri="{BB962C8B-B14F-4D97-AF65-F5344CB8AC3E}">
        <p14:creationId xmlns:p14="http://schemas.microsoft.com/office/powerpoint/2010/main" val="464797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7</a:t>
            </a:fld>
            <a:endParaRPr lang="en-US" dirty="0"/>
          </a:p>
        </p:txBody>
      </p:sp>
    </p:spTree>
    <p:extLst>
      <p:ext uri="{BB962C8B-B14F-4D97-AF65-F5344CB8AC3E}">
        <p14:creationId xmlns:p14="http://schemas.microsoft.com/office/powerpoint/2010/main" val="2252480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9</a:t>
            </a:fld>
            <a:endParaRPr lang="en-US" dirty="0"/>
          </a:p>
        </p:txBody>
      </p:sp>
    </p:spTree>
    <p:extLst>
      <p:ext uri="{BB962C8B-B14F-4D97-AF65-F5344CB8AC3E}">
        <p14:creationId xmlns:p14="http://schemas.microsoft.com/office/powerpoint/2010/main" val="26664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10</a:t>
            </a:fld>
            <a:endParaRPr lang="en-US" dirty="0"/>
          </a:p>
        </p:txBody>
      </p:sp>
    </p:spTree>
    <p:extLst>
      <p:ext uri="{BB962C8B-B14F-4D97-AF65-F5344CB8AC3E}">
        <p14:creationId xmlns:p14="http://schemas.microsoft.com/office/powerpoint/2010/main" val="3166608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11</a:t>
            </a:fld>
            <a:endParaRPr lang="en-US" dirty="0"/>
          </a:p>
        </p:txBody>
      </p:sp>
    </p:spTree>
    <p:extLst>
      <p:ext uri="{BB962C8B-B14F-4D97-AF65-F5344CB8AC3E}">
        <p14:creationId xmlns:p14="http://schemas.microsoft.com/office/powerpoint/2010/main" val="789003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12</a:t>
            </a:fld>
            <a:endParaRPr lang="en-US" dirty="0"/>
          </a:p>
        </p:txBody>
      </p:sp>
    </p:spTree>
    <p:extLst>
      <p:ext uri="{BB962C8B-B14F-4D97-AF65-F5344CB8AC3E}">
        <p14:creationId xmlns:p14="http://schemas.microsoft.com/office/powerpoint/2010/main" val="4285370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12"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1.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20.png"/><Relationship Id="rId7" Type="http://schemas.openxmlformats.org/officeDocument/2006/relationships/image" Target="../media/image8.wmf"/><Relationship Id="rId12"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wmf"/><Relationship Id="rId11" Type="http://schemas.openxmlformats.org/officeDocument/2006/relationships/image" Target="../media/image12.png"/><Relationship Id="rId5" Type="http://schemas.openxmlformats.org/officeDocument/2006/relationships/image" Target="../media/image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22.png"/><Relationship Id="rId3" Type="http://schemas.openxmlformats.org/officeDocument/2006/relationships/image" Target="../media/image5.wmf"/><Relationship Id="rId7" Type="http://schemas.openxmlformats.org/officeDocument/2006/relationships/image" Target="../media/image9.wmf"/><Relationship Id="rId12"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www.phdcomics.com/" TargetMode="External"/><Relationship Id="rId4" Type="http://schemas.openxmlformats.org/officeDocument/2006/relationships/hyperlink" Target="http://www.phdcomics.com/comics.php?f=1689"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24.png"/><Relationship Id="rId7" Type="http://schemas.openxmlformats.org/officeDocument/2006/relationships/image" Target="../media/image8.wmf"/><Relationship Id="rId12"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7.wmf"/><Relationship Id="rId11" Type="http://schemas.openxmlformats.org/officeDocument/2006/relationships/image" Target="../media/image12.png"/><Relationship Id="rId5" Type="http://schemas.openxmlformats.org/officeDocument/2006/relationships/image" Target="../media/image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hyperlink" Target="https://gigascience.biomedcentral.com/articles/10.1186/s13742-016-0135-4" TargetMode="External"/><Relationship Id="rId7" Type="http://schemas.openxmlformats.org/officeDocument/2006/relationships/image" Target="../media/image8.wmf"/><Relationship Id="rId12"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7.wmf"/><Relationship Id="rId11" Type="http://schemas.openxmlformats.org/officeDocument/2006/relationships/image" Target="../media/image12.png"/><Relationship Id="rId5" Type="http://schemas.openxmlformats.org/officeDocument/2006/relationships/image" Target="../media/image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www.nasa.gov/pdf/611201main_NASA_SI_Policy_12_15_11.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12"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vert="horz" lIns="91440" tIns="45720" rIns="91440" bIns="45720" rtlCol="0" anchor="t">
            <a:normAutofit/>
          </a:bodyPr>
          <a:lstStyle/>
          <a:p>
            <a:r>
              <a:rPr lang="en-US" sz="3600" dirty="0">
                <a:solidFill>
                  <a:schemeClr val="tx1">
                    <a:lumMod val="65000"/>
                    <a:lumOff val="35000"/>
                  </a:schemeClr>
                </a:solidFill>
                <a:latin typeface="Georgia"/>
              </a:rPr>
              <a:t>DEVELOP National Orientation (2023)</a:t>
            </a:r>
          </a:p>
          <a:p>
            <a:r>
              <a:rPr lang="en-US" sz="2800" b="0" dirty="0">
                <a:solidFill>
                  <a:schemeClr val="tx1">
                    <a:lumMod val="65000"/>
                    <a:lumOff val="35000"/>
                  </a:schemeClr>
                </a:solidFill>
              </a:rPr>
              <a:t>Module 5. Team Responsibilities</a:t>
            </a:r>
            <a:endParaRPr lang="en-US" sz="3600" b="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7" name="Picture Placeholder 6">
            <a:extLst>
              <a:ext uri="{FF2B5EF4-FFF2-40B4-BE49-F238E27FC236}">
                <a16:creationId xmlns:a16="http://schemas.microsoft.com/office/drawing/2014/main" id="{6AAC3441-6123-47F1-AFFA-8859654C5452}"/>
              </a:ext>
            </a:extLst>
          </p:cNvPr>
          <p:cNvPicPr>
            <a:picLocks noChangeAspect="1"/>
          </p:cNvPicPr>
          <p:nvPr/>
        </p:nvPicPr>
        <p:blipFill>
          <a:blip r:embed="rId3" cstate="print">
            <a:extLst>
              <a:ext uri="{28A0092B-C50C-407E-A947-70E740481C1C}">
                <a14:useLocalDpi xmlns:a14="http://schemas.microsoft.com/office/drawing/2010/main" val="0"/>
              </a:ext>
            </a:extLst>
          </a:blip>
          <a:srcRect l="21305" r="21305"/>
          <a:stretch/>
        </p:blipFill>
        <p:spPr>
          <a:xfrm>
            <a:off x="6276689" y="-6025"/>
            <a:ext cx="5915311" cy="6864025"/>
          </a:xfrm>
          <a:prstGeom prst="rect">
            <a:avLst/>
          </a:prstGeom>
        </p:spPr>
      </p:pic>
    </p:spTree>
    <p:extLst>
      <p:ext uri="{BB962C8B-B14F-4D97-AF65-F5344CB8AC3E}">
        <p14:creationId xmlns:p14="http://schemas.microsoft.com/office/powerpoint/2010/main" val="2603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Project Deliverables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199" y="1866184"/>
            <a:ext cx="8488679" cy="451581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Best Practices</a:t>
            </a:r>
          </a:p>
          <a:p>
            <a:pPr marL="285750" indent="-225425">
              <a:buFont typeface="Arial" panose="020B0604020202020204" pitchFamily="34" charset="0"/>
              <a:buChar char="•"/>
            </a:pPr>
            <a:r>
              <a:rPr lang="en-US" dirty="0"/>
              <a:t>Tackle deliverables </a:t>
            </a:r>
            <a:r>
              <a:rPr lang="en-US" b="1" dirty="0"/>
              <a:t>incrementally</a:t>
            </a:r>
            <a:r>
              <a:rPr lang="en-US" dirty="0"/>
              <a:t> – start them early</a:t>
            </a:r>
          </a:p>
          <a:p>
            <a:pPr marL="285750" indent="-225425">
              <a:buFont typeface="Arial" panose="020B0604020202020204" pitchFamily="34" charset="0"/>
              <a:buChar char="•"/>
            </a:pPr>
            <a:r>
              <a:rPr lang="en-US" dirty="0"/>
              <a:t>Identify a POC within the team for each deliverable</a:t>
            </a:r>
          </a:p>
          <a:p>
            <a:pPr marL="285750" indent="-225425">
              <a:buFont typeface="Arial" panose="020B0604020202020204" pitchFamily="34" charset="0"/>
              <a:buChar char="•"/>
            </a:pPr>
            <a:r>
              <a:rPr lang="en-US" b="1" dirty="0"/>
              <a:t>Reuse content </a:t>
            </a:r>
            <a:r>
              <a:rPr lang="en-US" dirty="0"/>
              <a:t>from one deliverable for another – while each demonstrates your project in a different method of communication, many have shared core elements</a:t>
            </a:r>
          </a:p>
          <a:p>
            <a:pPr marL="285750" indent="-225425">
              <a:buFont typeface="Arial" panose="020B0604020202020204" pitchFamily="34" charset="0"/>
              <a:buChar char="•"/>
            </a:pPr>
            <a:r>
              <a:rPr lang="en-US" dirty="0"/>
              <a:t>All deliverables must be </a:t>
            </a:r>
            <a:r>
              <a:rPr lang="en-US" b="1" dirty="0"/>
              <a:t>reviewed by your Fellow before submitting </a:t>
            </a:r>
            <a:r>
              <a:rPr lang="en-US" dirty="0"/>
              <a:t>to NPO</a:t>
            </a:r>
          </a:p>
          <a:p>
            <a:pPr marL="285750" indent="-225425">
              <a:buFont typeface="Arial" panose="020B0604020202020204" pitchFamily="34" charset="0"/>
              <a:buChar char="•"/>
            </a:pPr>
            <a:r>
              <a:rPr lang="en-US" dirty="0"/>
              <a:t>Build in time for Science Advisors to review as well, if available</a:t>
            </a:r>
          </a:p>
          <a:p>
            <a:pPr marL="285750" indent="-225425">
              <a:buFont typeface="Arial" panose="020B0604020202020204" pitchFamily="34" charset="0"/>
              <a:buChar char="•"/>
            </a:pPr>
            <a:r>
              <a:rPr lang="en-US" dirty="0"/>
              <a:t>Always </a:t>
            </a:r>
            <a:r>
              <a:rPr lang="en-US" b="1" dirty="0"/>
              <a:t>review the deliverable checklist </a:t>
            </a:r>
            <a:r>
              <a:rPr lang="en-US" dirty="0"/>
              <a:t>to ensure your deliverables are on point prior to submission to NPO. If it’s evident the checklist was not followed, we may ask you to resubmit! </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15" name="Group 14">
            <a:extLst>
              <a:ext uri="{FF2B5EF4-FFF2-40B4-BE49-F238E27FC236}">
                <a16:creationId xmlns:a16="http://schemas.microsoft.com/office/drawing/2014/main" id="{07A6B86E-7929-4398-91D2-800786FA868E}"/>
              </a:ext>
            </a:extLst>
          </p:cNvPr>
          <p:cNvGrpSpPr/>
          <p:nvPr/>
        </p:nvGrpSpPr>
        <p:grpSpPr>
          <a:xfrm>
            <a:off x="10775708" y="22674"/>
            <a:ext cx="717868" cy="6821483"/>
            <a:chOff x="10775708" y="22674"/>
            <a:chExt cx="717868" cy="6821483"/>
          </a:xfrm>
        </p:grpSpPr>
        <p:pic>
          <p:nvPicPr>
            <p:cNvPr id="16" name="Picture 15">
              <a:extLst>
                <a:ext uri="{FF2B5EF4-FFF2-40B4-BE49-F238E27FC236}">
                  <a16:creationId xmlns:a16="http://schemas.microsoft.com/office/drawing/2014/main" id="{97749C86-BE6E-4E62-BC3F-A6A8C32B66D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19" name="Picture 18">
              <a:extLst>
                <a:ext uri="{FF2B5EF4-FFF2-40B4-BE49-F238E27FC236}">
                  <a16:creationId xmlns:a16="http://schemas.microsoft.com/office/drawing/2014/main" id="{C3AC38B2-2D44-4BF5-B339-7896B6797E5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0" name="Picture 19">
              <a:extLst>
                <a:ext uri="{FF2B5EF4-FFF2-40B4-BE49-F238E27FC236}">
                  <a16:creationId xmlns:a16="http://schemas.microsoft.com/office/drawing/2014/main" id="{EB076A53-49C6-4684-819C-B453EACF9BF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1" name="Picture 20">
              <a:extLst>
                <a:ext uri="{FF2B5EF4-FFF2-40B4-BE49-F238E27FC236}">
                  <a16:creationId xmlns:a16="http://schemas.microsoft.com/office/drawing/2014/main" id="{043E2275-E7A2-46FB-8F80-5ECB9077EEB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2" name="Picture 21">
              <a:extLst>
                <a:ext uri="{FF2B5EF4-FFF2-40B4-BE49-F238E27FC236}">
                  <a16:creationId xmlns:a16="http://schemas.microsoft.com/office/drawing/2014/main" id="{99FEB23F-FAC9-496C-BE64-8A8C8B81B07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3" name="Picture 22">
              <a:extLst>
                <a:ext uri="{FF2B5EF4-FFF2-40B4-BE49-F238E27FC236}">
                  <a16:creationId xmlns:a16="http://schemas.microsoft.com/office/drawing/2014/main" id="{F4FFADD0-24EE-4D8E-AF68-379FF0E266F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4" name="Picture 23">
              <a:extLst>
                <a:ext uri="{FF2B5EF4-FFF2-40B4-BE49-F238E27FC236}">
                  <a16:creationId xmlns:a16="http://schemas.microsoft.com/office/drawing/2014/main" id="{010D5F52-09D7-43DD-AA29-5BE00EE94ED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5" name="Picture 24">
              <a:extLst>
                <a:ext uri="{FF2B5EF4-FFF2-40B4-BE49-F238E27FC236}">
                  <a16:creationId xmlns:a16="http://schemas.microsoft.com/office/drawing/2014/main" id="{72B5CB90-37D6-410C-ACBE-1B8B90E1CEE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6" name="Picture 25">
              <a:extLst>
                <a:ext uri="{FF2B5EF4-FFF2-40B4-BE49-F238E27FC236}">
                  <a16:creationId xmlns:a16="http://schemas.microsoft.com/office/drawing/2014/main" id="{7A8FC3F6-70C6-4943-97C2-127189B5041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pic>
        <p:nvPicPr>
          <p:cNvPr id="3" name="Picture 2" descr="A person sitting at a desk with a computer and a can of soda&#10;&#10;Description automatically generated with medium confidence">
            <a:extLst>
              <a:ext uri="{FF2B5EF4-FFF2-40B4-BE49-F238E27FC236}">
                <a16:creationId xmlns:a16="http://schemas.microsoft.com/office/drawing/2014/main" id="{952E1939-4873-76C5-836F-8C3009414A7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90251" y="318836"/>
            <a:ext cx="3962401" cy="2971800"/>
          </a:xfrm>
          <a:prstGeom prst="rect">
            <a:avLst/>
          </a:prstGeom>
        </p:spPr>
      </p:pic>
    </p:spTree>
    <p:extLst>
      <p:ext uri="{BB962C8B-B14F-4D97-AF65-F5344CB8AC3E}">
        <p14:creationId xmlns:p14="http://schemas.microsoft.com/office/powerpoint/2010/main" val="99873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Deliverable Submission</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199" y="1821640"/>
            <a:ext cx="9485375" cy="193818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The Fellows supporting project coordination will work with you throughout the deliverable creation and submission process.</a:t>
            </a:r>
          </a:p>
          <a:p>
            <a:pPr marL="285750" indent="-225425">
              <a:buFont typeface="Arial" panose="020B0604020202020204" pitchFamily="34" charset="0"/>
              <a:buChar char="•"/>
            </a:pPr>
            <a:r>
              <a:rPr lang="en-US" dirty="0"/>
              <a:t>Each team has a designated Fellow to correspond with, as well as a set team of editors, throughout the whole term for continuity.</a:t>
            </a:r>
          </a:p>
          <a:p>
            <a:pPr marL="285750" indent="-225425">
              <a:buFont typeface="Arial" panose="020B0604020202020204" pitchFamily="34" charset="0"/>
              <a:buChar char="•"/>
            </a:pPr>
            <a:r>
              <a:rPr lang="en-US" dirty="0"/>
              <a:t>Any deliverable questions can be asked using the @Project Coordination tag in Teams or sent to your Project Coordination point of contact</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15" name="TextBox 14">
            <a:extLst>
              <a:ext uri="{FF2B5EF4-FFF2-40B4-BE49-F238E27FC236}">
                <a16:creationId xmlns:a16="http://schemas.microsoft.com/office/drawing/2014/main" id="{F386F87C-D622-417D-BFA4-C0A6E7BAACB1}"/>
              </a:ext>
            </a:extLst>
          </p:cNvPr>
          <p:cNvSpPr txBox="1"/>
          <p:nvPr/>
        </p:nvSpPr>
        <p:spPr>
          <a:xfrm>
            <a:off x="867212" y="4921882"/>
            <a:ext cx="3557384" cy="584775"/>
          </a:xfrm>
          <a:prstGeom prst="rect">
            <a:avLst/>
          </a:prstGeom>
          <a:noFill/>
        </p:spPr>
        <p:txBody>
          <a:bodyPr wrap="none" rtlCol="0">
            <a:spAutoFit/>
          </a:bodyPr>
          <a:lstStyle/>
          <a:p>
            <a:pPr algn="ctr"/>
            <a:r>
              <a:rPr lang="en-US" sz="3200" dirty="0">
                <a:solidFill>
                  <a:srgbClr val="5496AD"/>
                </a:solidFill>
              </a:rPr>
              <a:t>File Nomenclature</a:t>
            </a:r>
          </a:p>
        </p:txBody>
      </p:sp>
      <p:sp>
        <p:nvSpPr>
          <p:cNvPr id="16" name="TextBox 15">
            <a:extLst>
              <a:ext uri="{FF2B5EF4-FFF2-40B4-BE49-F238E27FC236}">
                <a16:creationId xmlns:a16="http://schemas.microsoft.com/office/drawing/2014/main" id="{67B8CDF2-9C4B-4F3B-AB4F-EEB03569D05C}"/>
              </a:ext>
            </a:extLst>
          </p:cNvPr>
          <p:cNvSpPr txBox="1"/>
          <p:nvPr/>
        </p:nvSpPr>
        <p:spPr>
          <a:xfrm>
            <a:off x="3472925" y="5789982"/>
            <a:ext cx="3495805" cy="861774"/>
          </a:xfrm>
          <a:prstGeom prst="rect">
            <a:avLst/>
          </a:prstGeom>
          <a:noFill/>
        </p:spPr>
        <p:txBody>
          <a:bodyPr wrap="square" rtlCol="0">
            <a:spAutoFit/>
          </a:bodyPr>
          <a:lstStyle/>
          <a:p>
            <a:r>
              <a:rPr lang="en-US" b="1" i="1" dirty="0">
                <a:solidFill>
                  <a:schemeClr val="tx1">
                    <a:lumMod val="75000"/>
                    <a:lumOff val="25000"/>
                  </a:schemeClr>
                </a:solidFill>
              </a:rPr>
              <a:t>Node Acronyms:</a:t>
            </a:r>
          </a:p>
          <a:p>
            <a:r>
              <a:rPr lang="en-US" sz="1600" dirty="0">
                <a:solidFill>
                  <a:schemeClr val="tx1">
                    <a:lumMod val="75000"/>
                    <a:lumOff val="25000"/>
                  </a:schemeClr>
                </a:solidFill>
              </a:rPr>
              <a:t>ARC, CO, GA, GSFC, ID, JPL, LaRC, MA, MSFC, NC, VEJ, PUP</a:t>
            </a:r>
          </a:p>
        </p:txBody>
      </p:sp>
      <p:sp>
        <p:nvSpPr>
          <p:cNvPr id="19" name="TextBox 18">
            <a:extLst>
              <a:ext uri="{FF2B5EF4-FFF2-40B4-BE49-F238E27FC236}">
                <a16:creationId xmlns:a16="http://schemas.microsoft.com/office/drawing/2014/main" id="{5C6B68D8-B38E-41B3-826F-C64FFA2F3671}"/>
              </a:ext>
            </a:extLst>
          </p:cNvPr>
          <p:cNvSpPr txBox="1"/>
          <p:nvPr/>
        </p:nvSpPr>
        <p:spPr>
          <a:xfrm>
            <a:off x="7149685" y="5789982"/>
            <a:ext cx="3629615" cy="861774"/>
          </a:xfrm>
          <a:prstGeom prst="rect">
            <a:avLst/>
          </a:prstGeom>
          <a:noFill/>
        </p:spPr>
        <p:txBody>
          <a:bodyPr wrap="square" rtlCol="0">
            <a:spAutoFit/>
          </a:bodyPr>
          <a:lstStyle/>
          <a:p>
            <a:r>
              <a:rPr lang="en-US" b="1" i="1" dirty="0">
                <a:solidFill>
                  <a:schemeClr val="tx1">
                    <a:lumMod val="75000"/>
                    <a:lumOff val="25000"/>
                  </a:schemeClr>
                </a:solidFill>
              </a:rPr>
              <a:t>App Area Shorthand:</a:t>
            </a:r>
          </a:p>
          <a:p>
            <a:r>
              <a:rPr lang="en-US" sz="1600" dirty="0">
                <a:solidFill>
                  <a:schemeClr val="tx1">
                    <a:lumMod val="75000"/>
                    <a:lumOff val="25000"/>
                  </a:schemeClr>
                </a:solidFill>
              </a:rPr>
              <a:t>Ag, Disasters, Eco, Energy, HAQ, TI, Urban, Water, </a:t>
            </a:r>
            <a:r>
              <a:rPr lang="en-US" sz="1600" dirty="0" err="1">
                <a:solidFill>
                  <a:schemeClr val="tx1">
                    <a:lumMod val="75000"/>
                    <a:lumOff val="25000"/>
                  </a:schemeClr>
                </a:solidFill>
              </a:rPr>
              <a:t>WildlandFires</a:t>
            </a:r>
            <a:endParaRPr lang="en-US" sz="1600" dirty="0">
              <a:solidFill>
                <a:schemeClr val="tx1">
                  <a:lumMod val="75000"/>
                  <a:lumOff val="25000"/>
                </a:schemeClr>
              </a:solidFill>
            </a:endParaRPr>
          </a:p>
        </p:txBody>
      </p:sp>
      <p:cxnSp>
        <p:nvCxnSpPr>
          <p:cNvPr id="20" name="Straight Arrow Connector 19">
            <a:extLst>
              <a:ext uri="{FF2B5EF4-FFF2-40B4-BE49-F238E27FC236}">
                <a16:creationId xmlns:a16="http://schemas.microsoft.com/office/drawing/2014/main" id="{DEE3F8FB-7933-4705-82A1-4083A8BE85EC}"/>
              </a:ext>
            </a:extLst>
          </p:cNvPr>
          <p:cNvCxnSpPr/>
          <p:nvPr/>
        </p:nvCxnSpPr>
        <p:spPr>
          <a:xfrm flipV="1">
            <a:off x="5503999" y="5231433"/>
            <a:ext cx="617429" cy="61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5748697-867E-4439-AF03-21F6132CD7C6}"/>
              </a:ext>
            </a:extLst>
          </p:cNvPr>
          <p:cNvCxnSpPr/>
          <p:nvPr/>
        </p:nvCxnSpPr>
        <p:spPr>
          <a:xfrm flipH="1" flipV="1">
            <a:off x="7632320" y="5231433"/>
            <a:ext cx="798205" cy="61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03DE7A7-8707-42B1-9AA6-AA092B5481DA}"/>
              </a:ext>
            </a:extLst>
          </p:cNvPr>
          <p:cNvSpPr/>
          <p:nvPr/>
        </p:nvSpPr>
        <p:spPr>
          <a:xfrm>
            <a:off x="4610537" y="4567810"/>
            <a:ext cx="4934690" cy="701731"/>
          </a:xfrm>
          <a:prstGeom prst="rect">
            <a:avLst/>
          </a:prstGeom>
        </p:spPr>
        <p:txBody>
          <a:bodyPr wrap="square">
            <a:spAutoFit/>
          </a:bodyPr>
          <a:lstStyle/>
          <a:p>
            <a:pPr>
              <a:lnSpc>
                <a:spcPct val="110000"/>
              </a:lnSpc>
              <a:buClr>
                <a:schemeClr val="accent1">
                  <a:lumMod val="50000"/>
                </a:schemeClr>
              </a:buClr>
            </a:pPr>
            <a:r>
              <a:rPr lang="en-US" dirty="0">
                <a:solidFill>
                  <a:schemeClr val="tx1">
                    <a:lumMod val="75000"/>
                    <a:lumOff val="25000"/>
                  </a:schemeClr>
                </a:solidFill>
              </a:rPr>
              <a:t>YearTerm_Node_Team_Deliverable_Draft </a:t>
            </a:r>
          </a:p>
          <a:p>
            <a:pPr>
              <a:lnSpc>
                <a:spcPct val="110000"/>
              </a:lnSpc>
              <a:buClr>
                <a:schemeClr val="accent1">
                  <a:lumMod val="50000"/>
                </a:schemeClr>
              </a:buClr>
            </a:pPr>
            <a:r>
              <a:rPr lang="en-US" b="1" dirty="0">
                <a:solidFill>
                  <a:srgbClr val="0079C2"/>
                </a:solidFill>
              </a:rPr>
              <a:t>Ex. </a:t>
            </a:r>
            <a:r>
              <a:rPr lang="en-US" sz="1400" b="1" dirty="0">
                <a:solidFill>
                  <a:srgbClr val="0079C2"/>
                </a:solidFill>
              </a:rPr>
              <a:t>2021Sum_GA_EasternIndiaEcoII_Poster_FD</a:t>
            </a:r>
          </a:p>
        </p:txBody>
      </p:sp>
      <p:sp>
        <p:nvSpPr>
          <p:cNvPr id="3" name="Rectangle 2">
            <a:extLst>
              <a:ext uri="{FF2B5EF4-FFF2-40B4-BE49-F238E27FC236}">
                <a16:creationId xmlns:a16="http://schemas.microsoft.com/office/drawing/2014/main" id="{25CED08B-8DBF-4BF2-9189-8DDD77FF01A0}"/>
              </a:ext>
            </a:extLst>
          </p:cNvPr>
          <p:cNvSpPr/>
          <p:nvPr/>
        </p:nvSpPr>
        <p:spPr>
          <a:xfrm>
            <a:off x="772357" y="3721715"/>
            <a:ext cx="9676660" cy="701731"/>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dirty="0">
              <a:solidFill>
                <a:srgbClr val="0070C0"/>
              </a:solidFill>
            </a:endParaRPr>
          </a:p>
          <a:p>
            <a:pPr algn="ctr"/>
            <a:r>
              <a:rPr lang="en-US" b="1" dirty="0">
                <a:solidFill>
                  <a:srgbClr val="0070C0"/>
                </a:solidFill>
              </a:rPr>
              <a:t>To submit</a:t>
            </a:r>
            <a:r>
              <a:rPr lang="en-US" dirty="0"/>
              <a:t>: All non-code deliverables will be uploaded to the respective folder in the DEVELOP Spring 2023 Teams channel. </a:t>
            </a:r>
          </a:p>
          <a:p>
            <a:pPr algn="ctr"/>
            <a:endParaRPr lang="en-US" dirty="0"/>
          </a:p>
        </p:txBody>
      </p:sp>
      <p:grpSp>
        <p:nvGrpSpPr>
          <p:cNvPr id="23" name="Group 22">
            <a:extLst>
              <a:ext uri="{FF2B5EF4-FFF2-40B4-BE49-F238E27FC236}">
                <a16:creationId xmlns:a16="http://schemas.microsoft.com/office/drawing/2014/main" id="{56D0B624-B4A0-4519-83CE-12CD34CE3A02}"/>
              </a:ext>
            </a:extLst>
          </p:cNvPr>
          <p:cNvGrpSpPr/>
          <p:nvPr/>
        </p:nvGrpSpPr>
        <p:grpSpPr>
          <a:xfrm>
            <a:off x="10775708" y="22674"/>
            <a:ext cx="717868" cy="6821483"/>
            <a:chOff x="10775708" y="22674"/>
            <a:chExt cx="717868" cy="6821483"/>
          </a:xfrm>
        </p:grpSpPr>
        <p:pic>
          <p:nvPicPr>
            <p:cNvPr id="24" name="Picture 23">
              <a:extLst>
                <a:ext uri="{FF2B5EF4-FFF2-40B4-BE49-F238E27FC236}">
                  <a16:creationId xmlns:a16="http://schemas.microsoft.com/office/drawing/2014/main" id="{36026E4A-DEBC-4BDB-B4C1-BFBDFE822D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5" name="Picture 24">
              <a:extLst>
                <a:ext uri="{FF2B5EF4-FFF2-40B4-BE49-F238E27FC236}">
                  <a16:creationId xmlns:a16="http://schemas.microsoft.com/office/drawing/2014/main" id="{55389E69-F425-4F20-98CA-466263D909A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6" name="Picture 25">
              <a:extLst>
                <a:ext uri="{FF2B5EF4-FFF2-40B4-BE49-F238E27FC236}">
                  <a16:creationId xmlns:a16="http://schemas.microsoft.com/office/drawing/2014/main" id="{5904909D-70FD-4A0A-BA04-401CA330C10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7" name="Picture 26">
              <a:extLst>
                <a:ext uri="{FF2B5EF4-FFF2-40B4-BE49-F238E27FC236}">
                  <a16:creationId xmlns:a16="http://schemas.microsoft.com/office/drawing/2014/main" id="{13D39D3A-FCBF-4996-A643-139EB81A339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8" name="Picture 27">
              <a:extLst>
                <a:ext uri="{FF2B5EF4-FFF2-40B4-BE49-F238E27FC236}">
                  <a16:creationId xmlns:a16="http://schemas.microsoft.com/office/drawing/2014/main" id="{1EAE3E4D-E4E5-44E7-8341-3D5EA4B9172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9" name="Picture 28">
              <a:extLst>
                <a:ext uri="{FF2B5EF4-FFF2-40B4-BE49-F238E27FC236}">
                  <a16:creationId xmlns:a16="http://schemas.microsoft.com/office/drawing/2014/main" id="{13633022-CE2A-4F16-AE88-72D667DCF37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30" name="Picture 29">
              <a:extLst>
                <a:ext uri="{FF2B5EF4-FFF2-40B4-BE49-F238E27FC236}">
                  <a16:creationId xmlns:a16="http://schemas.microsoft.com/office/drawing/2014/main" id="{D5DEFA3E-F9C6-4207-A67C-D4FCE95F5CE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1" name="Picture 30">
              <a:extLst>
                <a:ext uri="{FF2B5EF4-FFF2-40B4-BE49-F238E27FC236}">
                  <a16:creationId xmlns:a16="http://schemas.microsoft.com/office/drawing/2014/main" id="{DC706A35-BAC1-4722-A5A8-8BC8FEB279D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2" name="Picture 31">
              <a:extLst>
                <a:ext uri="{FF2B5EF4-FFF2-40B4-BE49-F238E27FC236}">
                  <a16:creationId xmlns:a16="http://schemas.microsoft.com/office/drawing/2014/main" id="{216A1900-960A-4302-A036-C3152AEF8B2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150211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Project Deliverables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7565135" cy="1246153"/>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dirty="0"/>
              <a:t>You’ll learn more about deliverables from the Project Coordination team’s </a:t>
            </a:r>
            <a:r>
              <a:rPr lang="en-US" b="1" dirty="0"/>
              <a:t>Deliverables Tips &amp; Tricks Webinars </a:t>
            </a:r>
            <a:r>
              <a:rPr lang="en-US" dirty="0"/>
              <a:t>throughout the term, but it’s never too early to start thinking about deliverables!</a:t>
            </a:r>
          </a:p>
        </p:txBody>
      </p:sp>
      <p:pic>
        <p:nvPicPr>
          <p:cNvPr id="15" name="Picture 14">
            <a:extLst>
              <a:ext uri="{FF2B5EF4-FFF2-40B4-BE49-F238E27FC236}">
                <a16:creationId xmlns:a16="http://schemas.microsoft.com/office/drawing/2014/main" id="{4AA3C65A-17EF-4519-A1C0-0EDCE4D168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38571">
            <a:off x="8717269" y="480049"/>
            <a:ext cx="1634112" cy="2050547"/>
          </a:xfrm>
          <a:prstGeom prst="rect">
            <a:avLst/>
          </a:prstGeom>
          <a:ln>
            <a:noFill/>
          </a:ln>
          <a:effectLst>
            <a:outerShdw blurRad="292100" dist="139700" dir="2700000" algn="tl" rotWithShape="0">
              <a:srgbClr val="333333">
                <a:alpha val="65000"/>
              </a:srgbClr>
            </a:outerShdw>
          </a:effectLst>
        </p:spPr>
      </p:pic>
      <p:sp>
        <p:nvSpPr>
          <p:cNvPr id="16" name="Content Placeholder 18">
            <a:extLst>
              <a:ext uri="{FF2B5EF4-FFF2-40B4-BE49-F238E27FC236}">
                <a16:creationId xmlns:a16="http://schemas.microsoft.com/office/drawing/2014/main" id="{F35B81C7-9AF5-45D6-93A8-A67FDC0A7495}"/>
              </a:ext>
            </a:extLst>
          </p:cNvPr>
          <p:cNvSpPr txBox="1">
            <a:spLocks/>
          </p:cNvSpPr>
          <p:nvPr/>
        </p:nvSpPr>
        <p:spPr>
          <a:xfrm>
            <a:off x="838199" y="3100483"/>
            <a:ext cx="9503663" cy="313256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i="1" dirty="0"/>
              <a:t>Things to start thinking about now: </a:t>
            </a:r>
          </a:p>
          <a:p>
            <a:pPr algn="l"/>
            <a:r>
              <a:rPr lang="en-US" b="1" dirty="0">
                <a:solidFill>
                  <a:srgbClr val="0070C0"/>
                </a:solidFill>
              </a:rPr>
              <a:t>Communication Deliverable</a:t>
            </a:r>
            <a:r>
              <a:rPr lang="en-US" dirty="0"/>
              <a:t>: </a:t>
            </a:r>
            <a:r>
              <a:rPr lang="en-US" b="0" i="0" dirty="0">
                <a:effectLst/>
                <a:latin typeface="+mj-lt"/>
              </a:rPr>
              <a:t>If your team and partners are interested in creative ways to inform the public about your project, familiarize yourself with the optional Creative Communication deliverable. You can choose between a videos, one-page flyer, trifold brochure, or social media series! Consider what fits best for your project, consult with your partners, and submit your Creative Communication selection form in Week 4.</a:t>
            </a:r>
          </a:p>
          <a:p>
            <a:pPr marL="60325"/>
            <a:r>
              <a:rPr lang="en-US" b="1" dirty="0">
                <a:solidFill>
                  <a:srgbClr val="0070C0"/>
                </a:solidFill>
              </a:rPr>
              <a:t>Code or Tutorial</a:t>
            </a:r>
            <a:r>
              <a:rPr lang="en-US" dirty="0"/>
              <a:t>: You will work with the Geoinformatics team if you are developing any internal code or are creating a tutorial for your partners. Note, not all projects do this!</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19" name="Group 18">
            <a:extLst>
              <a:ext uri="{FF2B5EF4-FFF2-40B4-BE49-F238E27FC236}">
                <a16:creationId xmlns:a16="http://schemas.microsoft.com/office/drawing/2014/main" id="{3551A657-60D3-42A1-A4B6-76EE716A7FF1}"/>
              </a:ext>
            </a:extLst>
          </p:cNvPr>
          <p:cNvGrpSpPr/>
          <p:nvPr/>
        </p:nvGrpSpPr>
        <p:grpSpPr>
          <a:xfrm>
            <a:off x="10775708" y="22674"/>
            <a:ext cx="717868" cy="6821483"/>
            <a:chOff x="10775708" y="22674"/>
            <a:chExt cx="717868" cy="6821483"/>
          </a:xfrm>
        </p:grpSpPr>
        <p:pic>
          <p:nvPicPr>
            <p:cNvPr id="20" name="Picture 19">
              <a:extLst>
                <a:ext uri="{FF2B5EF4-FFF2-40B4-BE49-F238E27FC236}">
                  <a16:creationId xmlns:a16="http://schemas.microsoft.com/office/drawing/2014/main" id="{9287AFB0-3B5E-47B2-8D43-5251DE51F05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1" name="Picture 20">
              <a:extLst>
                <a:ext uri="{FF2B5EF4-FFF2-40B4-BE49-F238E27FC236}">
                  <a16:creationId xmlns:a16="http://schemas.microsoft.com/office/drawing/2014/main" id="{11A45C1B-EF62-4615-B0E0-672390A35AB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2" name="Picture 21">
              <a:extLst>
                <a:ext uri="{FF2B5EF4-FFF2-40B4-BE49-F238E27FC236}">
                  <a16:creationId xmlns:a16="http://schemas.microsoft.com/office/drawing/2014/main" id="{3B429EFF-5015-44FB-AD65-29A8D8A6616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3" name="Picture 22">
              <a:extLst>
                <a:ext uri="{FF2B5EF4-FFF2-40B4-BE49-F238E27FC236}">
                  <a16:creationId xmlns:a16="http://schemas.microsoft.com/office/drawing/2014/main" id="{D558EF43-41B3-4678-B67E-BC4BC6B8209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4" name="Picture 23">
              <a:extLst>
                <a:ext uri="{FF2B5EF4-FFF2-40B4-BE49-F238E27FC236}">
                  <a16:creationId xmlns:a16="http://schemas.microsoft.com/office/drawing/2014/main" id="{D1EE52E1-35C3-4A08-968C-8F50864F2E2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5" name="Picture 24">
              <a:extLst>
                <a:ext uri="{FF2B5EF4-FFF2-40B4-BE49-F238E27FC236}">
                  <a16:creationId xmlns:a16="http://schemas.microsoft.com/office/drawing/2014/main" id="{04911E0B-FB6F-46DE-9DF0-136C35C85C8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6" name="Picture 25">
              <a:extLst>
                <a:ext uri="{FF2B5EF4-FFF2-40B4-BE49-F238E27FC236}">
                  <a16:creationId xmlns:a16="http://schemas.microsoft.com/office/drawing/2014/main" id="{CB8F611B-67EB-4C85-9D03-5794438A11F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7" name="Picture 26">
              <a:extLst>
                <a:ext uri="{FF2B5EF4-FFF2-40B4-BE49-F238E27FC236}">
                  <a16:creationId xmlns:a16="http://schemas.microsoft.com/office/drawing/2014/main" id="{D97465F9-C3CD-4546-A452-E17E7821086E}"/>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8" name="Picture 27">
              <a:extLst>
                <a:ext uri="{FF2B5EF4-FFF2-40B4-BE49-F238E27FC236}">
                  <a16:creationId xmlns:a16="http://schemas.microsoft.com/office/drawing/2014/main" id="{B20559CA-2CF9-4849-AA45-5351FAD39B6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403418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Deliverable Deadlines to NPO</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10712115" cy="4730905"/>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Check out </a:t>
            </a:r>
            <a:r>
              <a:rPr lang="en-US" sz="2800" dirty="0" err="1"/>
              <a:t>DEVELOPedia’s</a:t>
            </a:r>
            <a:r>
              <a:rPr lang="en-US" sz="2800" dirty="0"/>
              <a:t> Deliverable Calendar</a:t>
            </a:r>
          </a:p>
          <a:p>
            <a:pPr marL="285750" indent="-225425">
              <a:buFont typeface="Arial" panose="020B0604020202020204" pitchFamily="34" charset="0"/>
              <a:buChar char="•"/>
            </a:pPr>
            <a:r>
              <a:rPr lang="en-US" dirty="0">
                <a:latin typeface="Georgia"/>
              </a:rPr>
              <a:t>Week 1 – </a:t>
            </a:r>
            <a:r>
              <a:rPr lang="en-US" b="1" dirty="0">
                <a:solidFill>
                  <a:srgbClr val="0070C0"/>
                </a:solidFill>
                <a:latin typeface="Georgia"/>
              </a:rPr>
              <a:t>1/26</a:t>
            </a:r>
            <a:r>
              <a:rPr lang="en-US" dirty="0">
                <a:latin typeface="Georgia"/>
              </a:rPr>
              <a:t>: Personality Assessment, </a:t>
            </a:r>
            <a:r>
              <a:rPr lang="en-US" dirty="0" err="1">
                <a:latin typeface="Georgia"/>
              </a:rPr>
              <a:t>DEVELOPedia</a:t>
            </a:r>
            <a:r>
              <a:rPr lang="en-US" dirty="0">
                <a:latin typeface="Georgia"/>
              </a:rPr>
              <a:t> Participant Page</a:t>
            </a:r>
          </a:p>
          <a:p>
            <a:pPr marL="285750" indent="-225425">
              <a:buFont typeface="Arial" panose="020B0604020202020204" pitchFamily="34" charset="0"/>
              <a:buChar char="•"/>
            </a:pPr>
            <a:r>
              <a:rPr lang="en-US" dirty="0">
                <a:latin typeface="Georgia"/>
              </a:rPr>
              <a:t>Week 2 – </a:t>
            </a:r>
            <a:r>
              <a:rPr lang="en-US" b="1" dirty="0">
                <a:solidFill>
                  <a:srgbClr val="0070C0"/>
                </a:solidFill>
                <a:latin typeface="Georgia"/>
              </a:rPr>
              <a:t>2/2</a:t>
            </a:r>
            <a:r>
              <a:rPr lang="en-US" dirty="0">
                <a:latin typeface="Georgia"/>
              </a:rPr>
              <a:t>: Entrance Personal Growth Assessment</a:t>
            </a:r>
            <a:r>
              <a:rPr lang="en-US" b="1" dirty="0">
                <a:solidFill>
                  <a:srgbClr val="0070C0"/>
                </a:solidFill>
                <a:latin typeface="Georgia"/>
              </a:rPr>
              <a:t> </a:t>
            </a:r>
            <a:endParaRPr lang="en-US" dirty="0"/>
          </a:p>
          <a:p>
            <a:pPr marL="285750" indent="-225425">
              <a:buFont typeface="Arial" panose="020B0604020202020204" pitchFamily="34" charset="0"/>
              <a:buChar char="•"/>
            </a:pPr>
            <a:r>
              <a:rPr lang="en-US" dirty="0">
                <a:latin typeface="Georgia"/>
              </a:rPr>
              <a:t>Week 3 –</a:t>
            </a:r>
            <a:r>
              <a:rPr lang="en-US" b="1" dirty="0">
                <a:solidFill>
                  <a:srgbClr val="0070C0"/>
                </a:solidFill>
                <a:latin typeface="Georgia"/>
              </a:rPr>
              <a:t> 2/9</a:t>
            </a:r>
            <a:r>
              <a:rPr lang="en-US" dirty="0">
                <a:latin typeface="Georgia"/>
              </a:rPr>
              <a:t>: No deliverables due this week (savor it!)</a:t>
            </a:r>
            <a:endParaRPr lang="en-US" b="1" dirty="0">
              <a:solidFill>
                <a:srgbClr val="0070C0"/>
              </a:solidFill>
            </a:endParaRPr>
          </a:p>
          <a:p>
            <a:pPr marL="285750" indent="-225425">
              <a:buFont typeface="Arial" panose="020B0604020202020204" pitchFamily="34" charset="0"/>
              <a:buChar char="•"/>
            </a:pPr>
            <a:r>
              <a:rPr lang="en-US" dirty="0">
                <a:latin typeface="Georgia"/>
              </a:rPr>
              <a:t>Week 4 –</a:t>
            </a:r>
            <a:r>
              <a:rPr lang="en-US" b="1" dirty="0">
                <a:solidFill>
                  <a:srgbClr val="0070C0"/>
                </a:solidFill>
                <a:latin typeface="Georgia"/>
              </a:rPr>
              <a:t> 2/16</a:t>
            </a:r>
            <a:r>
              <a:rPr lang="en-US" dirty="0">
                <a:latin typeface="Georgia"/>
              </a:rPr>
              <a:t>: Creative Communications Selection Form</a:t>
            </a:r>
          </a:p>
          <a:p>
            <a:pPr marL="285750" indent="-225425">
              <a:buFont typeface="Arial" panose="020B0604020202020204" pitchFamily="34" charset="0"/>
              <a:buChar char="•"/>
            </a:pPr>
            <a:r>
              <a:rPr lang="en-US" dirty="0">
                <a:latin typeface="Georgia"/>
              </a:rPr>
              <a:t>Week 5 – </a:t>
            </a:r>
            <a:r>
              <a:rPr lang="en-US" b="1" dirty="0">
                <a:solidFill>
                  <a:srgbClr val="0070C0"/>
                </a:solidFill>
                <a:latin typeface="Georgia"/>
              </a:rPr>
              <a:t>2/23</a:t>
            </a:r>
            <a:r>
              <a:rPr lang="en-US" dirty="0">
                <a:latin typeface="Georgia"/>
              </a:rPr>
              <a:t>: No deliverables due this week</a:t>
            </a:r>
          </a:p>
          <a:p>
            <a:pPr marL="285750" indent="-225425">
              <a:buFont typeface="Arial" panose="020B0604020202020204" pitchFamily="34" charset="0"/>
              <a:buChar char="•"/>
            </a:pPr>
            <a:r>
              <a:rPr lang="en-US" dirty="0">
                <a:latin typeface="Georgia"/>
              </a:rPr>
              <a:t>Week 6 – </a:t>
            </a:r>
            <a:r>
              <a:rPr lang="en-US" b="1" dirty="0">
                <a:solidFill>
                  <a:srgbClr val="0070C0"/>
                </a:solidFill>
                <a:latin typeface="Georgia"/>
              </a:rPr>
              <a:t>3/2</a:t>
            </a:r>
            <a:r>
              <a:rPr lang="en-US" dirty="0">
                <a:latin typeface="Georgia"/>
              </a:rPr>
              <a:t>: No deliverables due this week</a:t>
            </a:r>
          </a:p>
          <a:p>
            <a:pPr marL="285750" indent="-225425">
              <a:buFont typeface="Arial" panose="020B0604020202020204" pitchFamily="34" charset="0"/>
              <a:buChar char="•"/>
            </a:pPr>
            <a:r>
              <a:rPr lang="en-US" dirty="0">
                <a:latin typeface="Georgia"/>
              </a:rPr>
              <a:t>Week 7 – </a:t>
            </a:r>
            <a:r>
              <a:rPr lang="en-US" b="1" dirty="0">
                <a:solidFill>
                  <a:srgbClr val="0070C0"/>
                </a:solidFill>
                <a:latin typeface="Georgia"/>
              </a:rPr>
              <a:t>3/9</a:t>
            </a:r>
            <a:r>
              <a:rPr lang="en-US" dirty="0">
                <a:latin typeface="Georgia"/>
              </a:rPr>
              <a:t>: Study Area Shapefile, Website Image, Creative Communication FD (Video Only)</a:t>
            </a:r>
          </a:p>
          <a:p>
            <a:pPr marL="285750" indent="-225425">
              <a:buFont typeface="Arial" panose="020B0604020202020204" pitchFamily="34" charset="0"/>
              <a:buChar char="•"/>
            </a:pPr>
            <a:r>
              <a:rPr lang="en-US" dirty="0">
                <a:latin typeface="Georgia"/>
              </a:rPr>
              <a:t>Week 8 –</a:t>
            </a:r>
            <a:r>
              <a:rPr lang="en-US" b="1" dirty="0">
                <a:solidFill>
                  <a:srgbClr val="0070C0"/>
                </a:solidFill>
                <a:latin typeface="Georgia"/>
              </a:rPr>
              <a:t> 3/16</a:t>
            </a:r>
            <a:r>
              <a:rPr lang="en-US" dirty="0">
                <a:latin typeface="Georgia"/>
              </a:rPr>
              <a:t>: Presentation FD, Poster FD</a:t>
            </a:r>
          </a:p>
          <a:p>
            <a:pPr marL="285750" indent="-225425">
              <a:buFont typeface="Arial" panose="020B0604020202020204" pitchFamily="34" charset="0"/>
              <a:buChar char="•"/>
            </a:pPr>
            <a:r>
              <a:rPr lang="en-US" dirty="0">
                <a:latin typeface="Georgia"/>
              </a:rPr>
              <a:t>Week 9 – </a:t>
            </a:r>
            <a:r>
              <a:rPr lang="en-US" b="1" dirty="0">
                <a:solidFill>
                  <a:srgbClr val="0070C0"/>
                </a:solidFill>
                <a:latin typeface="Georgia"/>
              </a:rPr>
              <a:t>3/23</a:t>
            </a:r>
            <a:r>
              <a:rPr lang="en-US" dirty="0">
                <a:latin typeface="Georgia"/>
              </a:rPr>
              <a:t>: Creative Communication FD; Project Summary FD, DEVELOPedia Project Page</a:t>
            </a:r>
          </a:p>
          <a:p>
            <a:pPr marL="285750" indent="-225425">
              <a:buFont typeface="Arial" panose="020B0604020202020204" pitchFamily="34" charset="0"/>
              <a:buChar char="•"/>
            </a:pPr>
            <a:r>
              <a:rPr lang="en-US" dirty="0">
                <a:latin typeface="Georgia"/>
              </a:rPr>
              <a:t>Week 10 – </a:t>
            </a:r>
            <a:r>
              <a:rPr lang="en-US" b="1" dirty="0">
                <a:solidFill>
                  <a:srgbClr val="0070C0"/>
                </a:solidFill>
                <a:latin typeface="Georgia"/>
              </a:rPr>
              <a:t>3/27</a:t>
            </a:r>
            <a:r>
              <a:rPr lang="en-US" dirty="0">
                <a:latin typeface="Georgia"/>
              </a:rPr>
              <a:t>: Exit Personal Growth Assessment; </a:t>
            </a:r>
            <a:r>
              <a:rPr lang="en-US" b="1" dirty="0">
                <a:solidFill>
                  <a:srgbClr val="0070C0"/>
                </a:solidFill>
                <a:latin typeface="Georgia"/>
              </a:rPr>
              <a:t>3/29: </a:t>
            </a:r>
            <a:r>
              <a:rPr lang="en-US" dirty="0">
                <a:latin typeface="Georgia"/>
              </a:rPr>
              <a:t>Anonymous Program feedback;</a:t>
            </a:r>
            <a:r>
              <a:rPr lang="en-US" b="1" dirty="0">
                <a:latin typeface="Georgia"/>
              </a:rPr>
              <a:t>  </a:t>
            </a:r>
            <a:r>
              <a:rPr lang="en-US" b="1" dirty="0">
                <a:solidFill>
                  <a:srgbClr val="0070C0"/>
                </a:solidFill>
                <a:latin typeface="Georgia"/>
              </a:rPr>
              <a:t>3/30</a:t>
            </a:r>
            <a:r>
              <a:rPr lang="en-US" dirty="0">
                <a:latin typeface="Georgia"/>
              </a:rPr>
              <a:t>: Tech Paper FD, Tutorial FD, GitLab Code Submission</a:t>
            </a: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5" name="Group 4">
            <a:extLst>
              <a:ext uri="{FF2B5EF4-FFF2-40B4-BE49-F238E27FC236}">
                <a16:creationId xmlns:a16="http://schemas.microsoft.com/office/drawing/2014/main" id="{1F682635-8173-4E51-AA77-6F3611CEF243}"/>
              </a:ext>
            </a:extLst>
          </p:cNvPr>
          <p:cNvGrpSpPr/>
          <p:nvPr/>
        </p:nvGrpSpPr>
        <p:grpSpPr>
          <a:xfrm>
            <a:off x="7605315" y="283089"/>
            <a:ext cx="4379396" cy="1114890"/>
            <a:chOff x="1533224" y="5290691"/>
            <a:chExt cx="2978237" cy="516204"/>
          </a:xfrm>
        </p:grpSpPr>
        <p:sp>
          <p:nvSpPr>
            <p:cNvPr id="6" name="Text Placeholder 5">
              <a:extLst>
                <a:ext uri="{FF2B5EF4-FFF2-40B4-BE49-F238E27FC236}">
                  <a16:creationId xmlns:a16="http://schemas.microsoft.com/office/drawing/2014/main" id="{8A4DC9F6-E8E0-4B87-B9D4-00098C24D8EF}"/>
                </a:ext>
              </a:extLst>
            </p:cNvPr>
            <p:cNvSpPr txBox="1">
              <a:spLocks/>
            </p:cNvSpPr>
            <p:nvPr/>
          </p:nvSpPr>
          <p:spPr>
            <a:xfrm>
              <a:off x="1533224" y="5328673"/>
              <a:ext cx="2978237" cy="4782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rPr>
                <a:t>By The Way</a:t>
              </a:r>
            </a:p>
            <a:p>
              <a:pPr algn="ctr">
                <a:spcBef>
                  <a:spcPts val="0"/>
                </a:spcBef>
              </a:pPr>
              <a:r>
                <a:rPr lang="en-US" sz="1600" dirty="0"/>
                <a:t>Teams submit deliverables to the Fellow for a first review prior to submission to NPO! Take note of internal deadlines.</a:t>
              </a:r>
            </a:p>
          </p:txBody>
        </p:sp>
        <p:sp>
          <p:nvSpPr>
            <p:cNvPr id="7" name="Rounded Rectangle 46">
              <a:extLst>
                <a:ext uri="{FF2B5EF4-FFF2-40B4-BE49-F238E27FC236}">
                  <a16:creationId xmlns:a16="http://schemas.microsoft.com/office/drawing/2014/main" id="{AB233197-7E8D-4F0B-B657-BBE24F785D9A}"/>
                </a:ext>
              </a:extLst>
            </p:cNvPr>
            <p:cNvSpPr/>
            <p:nvPr/>
          </p:nvSpPr>
          <p:spPr>
            <a:xfrm>
              <a:off x="1553575" y="5290691"/>
              <a:ext cx="2937536" cy="516204"/>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46">
            <a:extLst>
              <a:ext uri="{FF2B5EF4-FFF2-40B4-BE49-F238E27FC236}">
                <a16:creationId xmlns:a16="http://schemas.microsoft.com/office/drawing/2014/main" id="{7F2B3E1A-1D7A-4B70-9866-9EDA56C0CE5D}"/>
              </a:ext>
            </a:extLst>
          </p:cNvPr>
          <p:cNvSpPr/>
          <p:nvPr/>
        </p:nvSpPr>
        <p:spPr>
          <a:xfrm>
            <a:off x="7873403" y="3226778"/>
            <a:ext cx="3688635" cy="1277817"/>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rgbClr val="FF0000"/>
                </a:solidFill>
                <a:latin typeface="Century Gothic" panose="020B0502020202020204" pitchFamily="34" charset="0"/>
              </a:rPr>
              <a:t>New for Spring 2023</a:t>
            </a:r>
            <a:endParaRPr lang="en-US" sz="1600" dirty="0">
              <a:solidFill>
                <a:srgbClr val="FF0000"/>
              </a:solidFill>
              <a:latin typeface="Century Gothic" panose="020B0502020202020204" pitchFamily="34" charset="0"/>
            </a:endParaRPr>
          </a:p>
          <a:p>
            <a:pPr algn="ctr"/>
            <a:r>
              <a:rPr lang="en-US" sz="1600" dirty="0">
                <a:solidFill>
                  <a:schemeClr val="tx1">
                    <a:lumMod val="75000"/>
                    <a:lumOff val="25000"/>
                  </a:schemeClr>
                </a:solidFill>
                <a:latin typeface="Century Gothic" panose="020B0502020202020204" pitchFamily="34" charset="0"/>
              </a:rPr>
              <a:t>Rough drafts are out, checkpoints are in! See the detailed deliverable calendar on </a:t>
            </a:r>
            <a:r>
              <a:rPr lang="en-US" sz="1600" dirty="0" err="1">
                <a:solidFill>
                  <a:schemeClr val="tx1">
                    <a:lumMod val="75000"/>
                    <a:lumOff val="25000"/>
                  </a:schemeClr>
                </a:solidFill>
                <a:latin typeface="Century Gothic" panose="020B0502020202020204" pitchFamily="34" charset="0"/>
              </a:rPr>
              <a:t>DEVELOPedia</a:t>
            </a:r>
            <a:r>
              <a:rPr lang="en-US" sz="1600" dirty="0">
                <a:solidFill>
                  <a:schemeClr val="tx1">
                    <a:lumMod val="75000"/>
                    <a:lumOff val="25000"/>
                  </a:schemeClr>
                </a:solidFill>
                <a:latin typeface="Century Gothic" panose="020B0502020202020204" pitchFamily="34" charset="0"/>
              </a:rPr>
              <a:t>.</a:t>
            </a:r>
          </a:p>
        </p:txBody>
      </p:sp>
    </p:spTree>
    <p:extLst>
      <p:ext uri="{BB962C8B-B14F-4D97-AF65-F5344CB8AC3E}">
        <p14:creationId xmlns:p14="http://schemas.microsoft.com/office/powerpoint/2010/main" val="110692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Required Legal Statements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9037319" cy="4381051"/>
          </a:xfrm>
          <a:prstGeom prst="rect">
            <a:avLst/>
          </a:prstGeom>
        </p:spPr>
        <p:txBody>
          <a:bodyPr vert="horz" lIns="91440" tIns="45720" rIns="91440" bIns="45720" rtlCol="0">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ALL deliverables and products created </a:t>
            </a:r>
          </a:p>
          <a:p>
            <a:r>
              <a:rPr lang="en-US" sz="2400" dirty="0"/>
              <a:t>by teams need to include this short </a:t>
            </a:r>
          </a:p>
          <a:p>
            <a:r>
              <a:rPr lang="en-US" sz="2400" dirty="0"/>
              <a:t>paragraph of legal statements:</a:t>
            </a:r>
          </a:p>
          <a:p>
            <a:endParaRPr lang="en-US" sz="1800" b="1" dirty="0"/>
          </a:p>
          <a:p>
            <a:pPr marL="60325"/>
            <a:r>
              <a:rPr lang="en-US" sz="1800" b="1" dirty="0"/>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15" name="Group 14">
            <a:extLst>
              <a:ext uri="{FF2B5EF4-FFF2-40B4-BE49-F238E27FC236}">
                <a16:creationId xmlns:a16="http://schemas.microsoft.com/office/drawing/2014/main" id="{9B820E46-D168-4CD7-ADAE-3F43C1628728}"/>
              </a:ext>
            </a:extLst>
          </p:cNvPr>
          <p:cNvGrpSpPr/>
          <p:nvPr/>
        </p:nvGrpSpPr>
        <p:grpSpPr>
          <a:xfrm>
            <a:off x="10775708" y="22674"/>
            <a:ext cx="717868" cy="6821483"/>
            <a:chOff x="10775708" y="22674"/>
            <a:chExt cx="717868" cy="6821483"/>
          </a:xfrm>
        </p:grpSpPr>
        <p:pic>
          <p:nvPicPr>
            <p:cNvPr id="16" name="Picture 15">
              <a:extLst>
                <a:ext uri="{FF2B5EF4-FFF2-40B4-BE49-F238E27FC236}">
                  <a16:creationId xmlns:a16="http://schemas.microsoft.com/office/drawing/2014/main" id="{0E365091-A422-46D7-BAB4-9A3FD7E224F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19" name="Picture 18">
              <a:extLst>
                <a:ext uri="{FF2B5EF4-FFF2-40B4-BE49-F238E27FC236}">
                  <a16:creationId xmlns:a16="http://schemas.microsoft.com/office/drawing/2014/main" id="{1EAE7B7F-59B8-4DE7-9E96-1692C995FFE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0" name="Picture 19">
              <a:extLst>
                <a:ext uri="{FF2B5EF4-FFF2-40B4-BE49-F238E27FC236}">
                  <a16:creationId xmlns:a16="http://schemas.microsoft.com/office/drawing/2014/main" id="{E2A564ED-B771-4E7B-BD72-0E6032A3D6B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1" name="Picture 20">
              <a:extLst>
                <a:ext uri="{FF2B5EF4-FFF2-40B4-BE49-F238E27FC236}">
                  <a16:creationId xmlns:a16="http://schemas.microsoft.com/office/drawing/2014/main" id="{117D8740-81E9-4ACD-8456-D3991B87536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2" name="Picture 21">
              <a:extLst>
                <a:ext uri="{FF2B5EF4-FFF2-40B4-BE49-F238E27FC236}">
                  <a16:creationId xmlns:a16="http://schemas.microsoft.com/office/drawing/2014/main" id="{27B81035-A92F-40A7-8439-7D38E117432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3" name="Picture 22">
              <a:extLst>
                <a:ext uri="{FF2B5EF4-FFF2-40B4-BE49-F238E27FC236}">
                  <a16:creationId xmlns:a16="http://schemas.microsoft.com/office/drawing/2014/main" id="{8F43A541-7F63-491C-A15F-103CF297643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4" name="Picture 23">
              <a:extLst>
                <a:ext uri="{FF2B5EF4-FFF2-40B4-BE49-F238E27FC236}">
                  <a16:creationId xmlns:a16="http://schemas.microsoft.com/office/drawing/2014/main" id="{31C3BD72-CC62-46DB-9A80-F281C65031A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5" name="Picture 24">
              <a:extLst>
                <a:ext uri="{FF2B5EF4-FFF2-40B4-BE49-F238E27FC236}">
                  <a16:creationId xmlns:a16="http://schemas.microsoft.com/office/drawing/2014/main" id="{C49ECD23-9289-436C-BF08-9A062739DF1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6" name="Picture 25">
              <a:extLst>
                <a:ext uri="{FF2B5EF4-FFF2-40B4-BE49-F238E27FC236}">
                  <a16:creationId xmlns:a16="http://schemas.microsoft.com/office/drawing/2014/main" id="{F452505F-CB3A-4379-8CDD-0F37AE6896C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pic>
        <p:nvPicPr>
          <p:cNvPr id="4" name="Picture 3">
            <a:extLst>
              <a:ext uri="{FF2B5EF4-FFF2-40B4-BE49-F238E27FC236}">
                <a16:creationId xmlns:a16="http://schemas.microsoft.com/office/drawing/2014/main" id="{5B675476-565C-BB9F-1CC4-053B5FBEB6A7}"/>
              </a:ext>
            </a:extLst>
          </p:cNvPr>
          <p:cNvPicPr>
            <a:picLocks noChangeAspect="1"/>
          </p:cNvPicPr>
          <p:nvPr/>
        </p:nvPicPr>
        <p:blipFill>
          <a:blip r:embed="rId12"/>
          <a:stretch>
            <a:fillRect/>
          </a:stretch>
        </p:blipFill>
        <p:spPr>
          <a:xfrm>
            <a:off x="6410227" y="1000245"/>
            <a:ext cx="4063642" cy="2637803"/>
          </a:xfrm>
          <a:prstGeom prst="rect">
            <a:avLst/>
          </a:prstGeom>
        </p:spPr>
      </p:pic>
      <p:sp>
        <p:nvSpPr>
          <p:cNvPr id="5" name="Speech Bubble: Rectangle with Corners Rounded 4">
            <a:extLst>
              <a:ext uri="{FF2B5EF4-FFF2-40B4-BE49-F238E27FC236}">
                <a16:creationId xmlns:a16="http://schemas.microsoft.com/office/drawing/2014/main" id="{BC681515-E2BC-AD78-08DA-F78FE2D5BA10}"/>
              </a:ext>
            </a:extLst>
          </p:cNvPr>
          <p:cNvSpPr/>
          <p:nvPr/>
        </p:nvSpPr>
        <p:spPr>
          <a:xfrm>
            <a:off x="6240545" y="94033"/>
            <a:ext cx="4233324" cy="713233"/>
          </a:xfrm>
          <a:prstGeom prst="wedgeRoundRectCallout">
            <a:avLst>
              <a:gd name="adj1" fmla="val -11170"/>
              <a:gd name="adj2" fmla="val 10057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5496AD"/>
                </a:solidFill>
              </a:rPr>
              <a:t>These statements are on all premade deliverable templates, but you’ll have to add it to your optional deliverables and custom templates!</a:t>
            </a:r>
          </a:p>
        </p:txBody>
      </p:sp>
      <p:sp>
        <p:nvSpPr>
          <p:cNvPr id="28" name="Speech Bubble: Rectangle with Corners Rounded 27">
            <a:extLst>
              <a:ext uri="{FF2B5EF4-FFF2-40B4-BE49-F238E27FC236}">
                <a16:creationId xmlns:a16="http://schemas.microsoft.com/office/drawing/2014/main" id="{E535FE8A-333D-CA9A-FBF8-A59B4FE45C27}"/>
              </a:ext>
            </a:extLst>
          </p:cNvPr>
          <p:cNvSpPr/>
          <p:nvPr/>
        </p:nvSpPr>
        <p:spPr>
          <a:xfrm>
            <a:off x="8983059" y="856816"/>
            <a:ext cx="1741566" cy="713233"/>
          </a:xfrm>
          <a:prstGeom prst="wedgeRoundRectCallout">
            <a:avLst>
              <a:gd name="adj1" fmla="val -32117"/>
              <a:gd name="adj2" fmla="val 7678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5496AD"/>
                </a:solidFill>
              </a:rPr>
              <a:t>Take it from me – I’m a lawyer!</a:t>
            </a:r>
          </a:p>
        </p:txBody>
      </p:sp>
      <p:pic>
        <p:nvPicPr>
          <p:cNvPr id="29" name="Picture 28" descr="A picture containing text, sign, device, meter&#10;&#10;Description automatically generated">
            <a:extLst>
              <a:ext uri="{FF2B5EF4-FFF2-40B4-BE49-F238E27FC236}">
                <a16:creationId xmlns:a16="http://schemas.microsoft.com/office/drawing/2014/main" id="{8051EE6A-E754-BCD7-0D92-8C8F6FAD0CF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879364" y="2836872"/>
            <a:ext cx="585147" cy="592128"/>
          </a:xfrm>
          <a:prstGeom prst="rect">
            <a:avLst/>
          </a:prstGeom>
        </p:spPr>
      </p:pic>
    </p:spTree>
    <p:extLst>
      <p:ext uri="{BB962C8B-B14F-4D97-AF65-F5344CB8AC3E}">
        <p14:creationId xmlns:p14="http://schemas.microsoft.com/office/powerpoint/2010/main" val="375979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Export Control </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9713975"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Export Control is NASA’s program to ensure that scientific material being shared externally abides by federal regulations.</a:t>
            </a:r>
          </a:p>
          <a:p>
            <a:pPr marL="60325"/>
            <a:endParaRPr lang="en-US" b="1" dirty="0">
              <a:solidFill>
                <a:srgbClr val="0070C0"/>
              </a:solidFill>
            </a:endParaRPr>
          </a:p>
          <a:p>
            <a:pPr marL="60325"/>
            <a:r>
              <a:rPr lang="en-US" b="1" dirty="0">
                <a:solidFill>
                  <a:srgbClr val="0070C0"/>
                </a:solidFill>
              </a:rPr>
              <a:t>What does this mean to me? </a:t>
            </a:r>
          </a:p>
          <a:p>
            <a:pPr marL="285750" indent="-225425">
              <a:buFont typeface="Arial" panose="020B0604020202020204" pitchFamily="34" charset="0"/>
              <a:buChar char="•"/>
            </a:pPr>
            <a:r>
              <a:rPr lang="en-US" dirty="0"/>
              <a:t>BEFORE sharing any materials outside DEVELOP, check with NPO. </a:t>
            </a:r>
          </a:p>
          <a:p>
            <a:pPr marL="285750" indent="-225425">
              <a:buFont typeface="Arial" panose="020B0604020202020204" pitchFamily="34" charset="0"/>
              <a:buChar char="•"/>
            </a:pPr>
            <a:r>
              <a:rPr lang="en-US" dirty="0"/>
              <a:t>Some project materials can be shared without going through export control (map products, preliminary results, imagery, videos), others must gain NASA approval first (tech paper, poster,  presentation). </a:t>
            </a:r>
          </a:p>
          <a:p>
            <a:pPr marL="285750" indent="-225425">
              <a:buFont typeface="Arial" panose="020B0604020202020204" pitchFamily="34" charset="0"/>
              <a:buChar char="•"/>
            </a:pPr>
            <a:r>
              <a:rPr lang="en-US" dirty="0"/>
              <a:t>All external publications (ex. peer-review publications) and conference presentations must also gain these approvals. </a:t>
            </a:r>
          </a:p>
          <a:p>
            <a:pPr marL="285750" indent="-225425">
              <a:buFont typeface="Arial" panose="020B0604020202020204" pitchFamily="34" charset="0"/>
              <a:buChar char="•"/>
            </a:pPr>
            <a:r>
              <a:rPr lang="en-US" dirty="0"/>
              <a:t>The PC team (Sophia, Tamara, and Cecil) are your Export Control points of contact.</a:t>
            </a:r>
          </a:p>
        </p:txBody>
      </p:sp>
      <p:grpSp>
        <p:nvGrpSpPr>
          <p:cNvPr id="15" name="Group 14">
            <a:extLst>
              <a:ext uri="{FF2B5EF4-FFF2-40B4-BE49-F238E27FC236}">
                <a16:creationId xmlns:a16="http://schemas.microsoft.com/office/drawing/2014/main" id="{438DA7A6-F95E-4421-9ABD-C1D6B6D67731}"/>
              </a:ext>
            </a:extLst>
          </p:cNvPr>
          <p:cNvGrpSpPr/>
          <p:nvPr/>
        </p:nvGrpSpPr>
        <p:grpSpPr>
          <a:xfrm>
            <a:off x="4421080" y="286694"/>
            <a:ext cx="6010182" cy="1588226"/>
            <a:chOff x="1553575" y="5290691"/>
            <a:chExt cx="2995202" cy="800354"/>
          </a:xfrm>
        </p:grpSpPr>
        <p:sp>
          <p:nvSpPr>
            <p:cNvPr id="16" name="Text Placeholder 5">
              <a:extLst>
                <a:ext uri="{FF2B5EF4-FFF2-40B4-BE49-F238E27FC236}">
                  <a16:creationId xmlns:a16="http://schemas.microsoft.com/office/drawing/2014/main" id="{8D4A5BEF-E0AE-4AFB-BF7D-E246647814C4}"/>
                </a:ext>
              </a:extLst>
            </p:cNvPr>
            <p:cNvSpPr txBox="1">
              <a:spLocks/>
            </p:cNvSpPr>
            <p:nvPr/>
          </p:nvSpPr>
          <p:spPr>
            <a:xfrm>
              <a:off x="1570540" y="5307539"/>
              <a:ext cx="2978237" cy="7835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rPr>
                <a:t>By The Way</a:t>
              </a:r>
            </a:p>
            <a:p>
              <a:pPr algn="ctr">
                <a:spcBef>
                  <a:spcPts val="0"/>
                </a:spcBef>
              </a:pPr>
              <a:r>
                <a:rPr lang="en-US" sz="1600" dirty="0"/>
                <a:t>Export Control only controls what </a:t>
              </a:r>
              <a:r>
                <a:rPr lang="en-US" sz="1600" b="1" i="1" dirty="0"/>
                <a:t>deliverables</a:t>
              </a:r>
              <a:r>
                <a:rPr lang="en-US" sz="1600" i="1" dirty="0"/>
                <a:t> </a:t>
              </a:r>
              <a:r>
                <a:rPr lang="en-US" sz="1600" dirty="0"/>
                <a:t>can be shared externally. You are not only allowed to, </a:t>
              </a:r>
              <a:r>
                <a:rPr lang="en-US" sz="1600" b="1" dirty="0"/>
                <a:t>but are encouraged to</a:t>
              </a:r>
              <a:r>
                <a:rPr lang="en-US" sz="1600" dirty="0"/>
                <a:t>, discuss the details of your project with friends, family, colleagues, </a:t>
              </a:r>
              <a:r>
                <a:rPr lang="en-US" sz="1600" dirty="0" err="1"/>
                <a:t>etc</a:t>
              </a:r>
              <a:r>
                <a:rPr lang="en-US" sz="1600" dirty="0"/>
                <a:t>! </a:t>
              </a:r>
            </a:p>
          </p:txBody>
        </p:sp>
        <p:sp>
          <p:nvSpPr>
            <p:cNvPr id="19" name="Rounded Rectangle 46">
              <a:extLst>
                <a:ext uri="{FF2B5EF4-FFF2-40B4-BE49-F238E27FC236}">
                  <a16:creationId xmlns:a16="http://schemas.microsoft.com/office/drawing/2014/main" id="{6D7D7BC6-9584-4F1A-B19D-12BD870411DB}"/>
                </a:ext>
              </a:extLst>
            </p:cNvPr>
            <p:cNvSpPr/>
            <p:nvPr/>
          </p:nvSpPr>
          <p:spPr>
            <a:xfrm>
              <a:off x="1553575" y="5290691"/>
              <a:ext cx="2978237" cy="691486"/>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53898DB5-B969-4222-A56B-7575450FD193}"/>
              </a:ext>
            </a:extLst>
          </p:cNvPr>
          <p:cNvGrpSpPr/>
          <p:nvPr/>
        </p:nvGrpSpPr>
        <p:grpSpPr>
          <a:xfrm>
            <a:off x="10775708" y="22674"/>
            <a:ext cx="717868" cy="6821483"/>
            <a:chOff x="10775708" y="22674"/>
            <a:chExt cx="717868" cy="6821483"/>
          </a:xfrm>
        </p:grpSpPr>
        <p:pic>
          <p:nvPicPr>
            <p:cNvPr id="21" name="Picture 20">
              <a:extLst>
                <a:ext uri="{FF2B5EF4-FFF2-40B4-BE49-F238E27FC236}">
                  <a16:creationId xmlns:a16="http://schemas.microsoft.com/office/drawing/2014/main" id="{9F349DAF-F667-4944-AE6C-27B77CACA5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2" name="Picture 21">
              <a:extLst>
                <a:ext uri="{FF2B5EF4-FFF2-40B4-BE49-F238E27FC236}">
                  <a16:creationId xmlns:a16="http://schemas.microsoft.com/office/drawing/2014/main" id="{403EC653-8A13-4EEA-9891-25ADFAC2003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3" name="Picture 22">
              <a:extLst>
                <a:ext uri="{FF2B5EF4-FFF2-40B4-BE49-F238E27FC236}">
                  <a16:creationId xmlns:a16="http://schemas.microsoft.com/office/drawing/2014/main" id="{39C7E73B-374E-4E59-AD4D-A265BBB67BF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4" name="Picture 23">
              <a:extLst>
                <a:ext uri="{FF2B5EF4-FFF2-40B4-BE49-F238E27FC236}">
                  <a16:creationId xmlns:a16="http://schemas.microsoft.com/office/drawing/2014/main" id="{BD467766-B4F7-49A9-87B6-A7B36AA940F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5" name="Picture 24">
              <a:extLst>
                <a:ext uri="{FF2B5EF4-FFF2-40B4-BE49-F238E27FC236}">
                  <a16:creationId xmlns:a16="http://schemas.microsoft.com/office/drawing/2014/main" id="{A46679B9-582F-4B95-9CFA-6EF53A0D245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6" name="Picture 25">
              <a:extLst>
                <a:ext uri="{FF2B5EF4-FFF2-40B4-BE49-F238E27FC236}">
                  <a16:creationId xmlns:a16="http://schemas.microsoft.com/office/drawing/2014/main" id="{C18B38F4-A593-4EC4-8B49-47FDA6551E5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7" name="Picture 26">
              <a:extLst>
                <a:ext uri="{FF2B5EF4-FFF2-40B4-BE49-F238E27FC236}">
                  <a16:creationId xmlns:a16="http://schemas.microsoft.com/office/drawing/2014/main" id="{9C5B8CBC-21B7-4B70-A9E7-BFEC2D7D238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8" name="Picture 27">
              <a:extLst>
                <a:ext uri="{FF2B5EF4-FFF2-40B4-BE49-F238E27FC236}">
                  <a16:creationId xmlns:a16="http://schemas.microsoft.com/office/drawing/2014/main" id="{517CE80B-B9FA-4938-8779-005506FCE7F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9" name="Picture 28">
              <a:extLst>
                <a:ext uri="{FF2B5EF4-FFF2-40B4-BE49-F238E27FC236}">
                  <a16:creationId xmlns:a16="http://schemas.microsoft.com/office/drawing/2014/main" id="{A00F0E41-F29A-47F7-80DF-E14BA0E9A8D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387581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Export Control </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04737"/>
            <a:ext cx="10712115" cy="4521418"/>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What is Export Control?</a:t>
            </a:r>
          </a:p>
          <a:p>
            <a:pPr marL="60325"/>
            <a:r>
              <a:rPr lang="en-US" dirty="0"/>
              <a:t>The NASA Export Control Program is based on the philosophy: “We want to maximize the benefits of our international efforts while ensuring that we comply with U.S. export control laws and regulations”. It is the personal responsibility of each employee or contractor to pursue appropriate international activities involving transfers of technologies, software, and commodities. The Agency’s Export Control Program is the mechanism that provides checks and safeguards at key steps to help manage international activities and ensures that NASA works within Export Administration Regulations (Department of Commerce) and the International Traffic in Arms Regulations (Department of State), which could result in criminal, civil, or administrative enforcement actions against NASA, individual employees, and/or private contractors.</a:t>
            </a:r>
          </a:p>
          <a:p>
            <a:pPr marL="60325"/>
            <a:r>
              <a:rPr lang="en-US" b="1" dirty="0"/>
              <a:t>NASA Administrator’s Export Control Policy: </a:t>
            </a:r>
          </a:p>
          <a:p>
            <a:pPr marL="60325"/>
            <a:r>
              <a:rPr lang="en-US" dirty="0"/>
              <a:t>"As a U.S. Government Agency on the forefront of technological development and international cooperation in the fields of space, aeronautics, and science, the National Aeronautics and Space Administration will strive to fulfill its mission for cooperative international research and civil space development in harmony with the export control laws and regulations of the United States. Due to heightened proliferation challenges facing the United States and the world, including risks posed by the spread of missile technologies and weapons of mass destruction, and in view of the significant criminal, civil, and administrative penalties that may affect the Agency and its employees as a result of a failure to comply with U.S. export control laws and regulations, it is the responsibility of every NASA official and employee to ensure that the export control policies of the United States, including nonproliferation objectives, are fully observed in the pursuit of NASA's international mission.“</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Tree>
    <p:extLst>
      <p:ext uri="{BB962C8B-B14F-4D97-AF65-F5344CB8AC3E}">
        <p14:creationId xmlns:p14="http://schemas.microsoft.com/office/powerpoint/2010/main" val="104236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Why Use Best Practices?</a:t>
            </a:r>
            <a:endParaRPr lang="en-US" sz="3200" dirty="0"/>
          </a:p>
        </p:txBody>
      </p:sp>
      <p:pic>
        <p:nvPicPr>
          <p:cNvPr id="5" name="Picture 2" descr="http://www.phdcomics.com/comics/archive/phd031214s.gif">
            <a:extLst>
              <a:ext uri="{FF2B5EF4-FFF2-40B4-BE49-F238E27FC236}">
                <a16:creationId xmlns:a16="http://schemas.microsoft.com/office/drawing/2014/main" id="{ED877A7B-EE00-48E5-A43C-73F399C31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590" y="1804736"/>
            <a:ext cx="9842416" cy="42650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AD9D972-6636-4155-A3B9-13D8914FEB0F}"/>
              </a:ext>
            </a:extLst>
          </p:cNvPr>
          <p:cNvSpPr/>
          <p:nvPr/>
        </p:nvSpPr>
        <p:spPr>
          <a:xfrm>
            <a:off x="838199" y="5814430"/>
            <a:ext cx="7318591" cy="830997"/>
          </a:xfrm>
          <a:prstGeom prst="rect">
            <a:avLst/>
          </a:prstGeom>
        </p:spPr>
        <p:txBody>
          <a:bodyPr wrap="square">
            <a:spAutoFit/>
          </a:bodyPr>
          <a:lstStyle/>
          <a:p>
            <a:r>
              <a:rPr lang="en-US" sz="1200" dirty="0">
                <a:solidFill>
                  <a:srgbClr val="13416C"/>
                </a:solidFill>
              </a:rPr>
              <a:t>Image Source: J. Cham. (2014, March 12). Comic number </a:t>
            </a:r>
            <a:r>
              <a:rPr lang="en-US" sz="1200" u="sng" dirty="0">
                <a:solidFill>
                  <a:srgbClr val="0070C0"/>
                </a:solidFill>
                <a:hlinkClick r:id="rId4"/>
              </a:rPr>
              <a:t>1869</a:t>
            </a:r>
            <a:r>
              <a:rPr lang="en-US" sz="1200" dirty="0">
                <a:solidFill>
                  <a:srgbClr val="13416C"/>
                </a:solidFill>
              </a:rPr>
              <a:t>. </a:t>
            </a:r>
            <a:r>
              <a:rPr lang="en-US" sz="1200" u="sng" dirty="0">
                <a:solidFill>
                  <a:srgbClr val="0070C0"/>
                </a:solidFill>
                <a:hlinkClick r:id="rId5"/>
              </a:rPr>
              <a:t>Piled Higher and Deeper</a:t>
            </a:r>
            <a:r>
              <a:rPr lang="en-US" sz="1200" dirty="0">
                <a:solidFill>
                  <a:srgbClr val="13416C"/>
                </a:solidFill>
              </a:rPr>
              <a:t> . Retrieved from http://phdcomics.com/comics/archive_print.php?comicid=1689</a:t>
            </a:r>
            <a:endParaRPr lang="en-US" sz="1200" dirty="0"/>
          </a:p>
          <a:p>
            <a:br>
              <a:rPr lang="en-US" sz="1200" dirty="0"/>
            </a:br>
            <a:endParaRPr lang="en-US" sz="1200" dirty="0"/>
          </a:p>
        </p:txBody>
      </p:sp>
    </p:spTree>
    <p:extLst>
      <p:ext uri="{BB962C8B-B14F-4D97-AF65-F5344CB8AC3E}">
        <p14:creationId xmlns:p14="http://schemas.microsoft.com/office/powerpoint/2010/main" val="29357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Best Practices Summary</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854287"/>
            <a:ext cx="8380444" cy="447186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Project Success = Project Reproducibility </a:t>
            </a:r>
          </a:p>
          <a:p>
            <a:pPr marL="285750" indent="-225425">
              <a:buFont typeface="Arial" panose="020B0604020202020204" pitchFamily="34" charset="0"/>
              <a:buChar char="•"/>
            </a:pPr>
            <a:r>
              <a:rPr lang="en-US" dirty="0"/>
              <a:t>Tip 1: Organize Data Using a </a:t>
            </a:r>
            <a:r>
              <a:rPr lang="en-US" b="1" u="sng" dirty="0">
                <a:solidFill>
                  <a:srgbClr val="5496AD"/>
                </a:solidFill>
              </a:rPr>
              <a:t>Directory</a:t>
            </a:r>
            <a:r>
              <a:rPr lang="en-US" b="1" dirty="0">
                <a:solidFill>
                  <a:srgbClr val="5496AD"/>
                </a:solidFill>
              </a:rPr>
              <a:t> </a:t>
            </a:r>
            <a:r>
              <a:rPr lang="en-US" b="1" u="sng" dirty="0">
                <a:solidFill>
                  <a:srgbClr val="5496AD"/>
                </a:solidFill>
              </a:rPr>
              <a:t>Structure</a:t>
            </a:r>
          </a:p>
          <a:p>
            <a:pPr marL="285750" indent="-225425">
              <a:buFont typeface="Arial" panose="020B0604020202020204" pitchFamily="34" charset="0"/>
              <a:buChar char="•"/>
            </a:pPr>
            <a:r>
              <a:rPr lang="en-US" dirty="0"/>
              <a:t>Tip 2: </a:t>
            </a:r>
            <a:r>
              <a:rPr lang="en-US" b="1" u="sng" dirty="0">
                <a:solidFill>
                  <a:srgbClr val="5496AD"/>
                </a:solidFill>
              </a:rPr>
              <a:t>Standardize</a:t>
            </a:r>
            <a:r>
              <a:rPr lang="en-US" dirty="0"/>
              <a:t> File Nomenclature</a:t>
            </a:r>
          </a:p>
          <a:p>
            <a:pPr marL="285750" indent="-225425">
              <a:buFont typeface="Arial" panose="020B0604020202020204" pitchFamily="34" charset="0"/>
              <a:buChar char="•"/>
            </a:pPr>
            <a:r>
              <a:rPr lang="en-US" dirty="0"/>
              <a:t>Tip 3: Data Should be </a:t>
            </a:r>
            <a:r>
              <a:rPr lang="en-US" b="1" u="sng" dirty="0">
                <a:solidFill>
                  <a:srgbClr val="5496AD"/>
                </a:solidFill>
              </a:rPr>
              <a:t>Analysis-Friendly</a:t>
            </a:r>
          </a:p>
          <a:p>
            <a:pPr marL="285750" indent="-225425">
              <a:buFont typeface="Arial" panose="020B0604020202020204" pitchFamily="34" charset="0"/>
              <a:buChar char="•"/>
            </a:pPr>
            <a:r>
              <a:rPr lang="en-US" dirty="0"/>
              <a:t>Tip 4: Document your </a:t>
            </a:r>
            <a:r>
              <a:rPr lang="en-US" b="1" u="sng" dirty="0">
                <a:solidFill>
                  <a:srgbClr val="5496AD"/>
                </a:solidFill>
              </a:rPr>
              <a:t>Data</a:t>
            </a:r>
          </a:p>
          <a:p>
            <a:pPr marL="285750" indent="-225425">
              <a:buFont typeface="Arial" panose="020B0604020202020204" pitchFamily="34" charset="0"/>
              <a:buChar char="•"/>
            </a:pPr>
            <a:r>
              <a:rPr lang="en-US" dirty="0"/>
              <a:t>Tip 5: Document your </a:t>
            </a:r>
            <a:r>
              <a:rPr lang="en-US" b="1" u="sng" dirty="0">
                <a:solidFill>
                  <a:srgbClr val="5496AD"/>
                </a:solidFill>
              </a:rPr>
              <a:t>Code</a:t>
            </a:r>
          </a:p>
          <a:p>
            <a:pPr marL="285750" indent="-225425">
              <a:buFont typeface="Arial" panose="020B0604020202020204" pitchFamily="34" charset="0"/>
              <a:buChar char="•"/>
            </a:pPr>
            <a:r>
              <a:rPr lang="en-US" dirty="0"/>
              <a:t>Tip 6: Document Your </a:t>
            </a:r>
            <a:r>
              <a:rPr lang="en-US" b="1" u="sng" dirty="0">
                <a:solidFill>
                  <a:srgbClr val="5496AD"/>
                </a:solidFill>
              </a:rPr>
              <a:t>Methods</a:t>
            </a:r>
          </a:p>
          <a:p>
            <a:pPr marL="285750" indent="-225425">
              <a:buFont typeface="Arial" panose="020B0604020202020204" pitchFamily="34" charset="0"/>
              <a:buChar char="•"/>
            </a:pPr>
            <a:endParaRPr lang="en-US" dirty="0"/>
          </a:p>
          <a:p>
            <a:pPr marL="60325"/>
            <a:r>
              <a:rPr lang="en-US" dirty="0"/>
              <a:t>None of these processes are something you do once. It’s a continuous effort that should be discussed with your team multiple times during the term. </a:t>
            </a:r>
          </a:p>
        </p:txBody>
      </p:sp>
      <p:pic>
        <p:nvPicPr>
          <p:cNvPr id="15" name="Picture 14">
            <a:extLst>
              <a:ext uri="{FF2B5EF4-FFF2-40B4-BE49-F238E27FC236}">
                <a16:creationId xmlns:a16="http://schemas.microsoft.com/office/drawing/2014/main" id="{6B26879C-BDD9-486A-9BD3-FF81E4576C5A}"/>
              </a:ext>
            </a:extLst>
          </p:cNvPr>
          <p:cNvPicPr>
            <a:picLocks noChangeAspect="1"/>
          </p:cNvPicPr>
          <p:nvPr/>
        </p:nvPicPr>
        <p:blipFill>
          <a:blip r:embed="rId3"/>
          <a:stretch>
            <a:fillRect/>
          </a:stretch>
        </p:blipFill>
        <p:spPr>
          <a:xfrm>
            <a:off x="7806718" y="2091443"/>
            <a:ext cx="2625205" cy="2616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6" name="Group 15">
            <a:extLst>
              <a:ext uri="{FF2B5EF4-FFF2-40B4-BE49-F238E27FC236}">
                <a16:creationId xmlns:a16="http://schemas.microsoft.com/office/drawing/2014/main" id="{EA6B4153-5D97-486B-A9A8-F326FC2A1801}"/>
              </a:ext>
            </a:extLst>
          </p:cNvPr>
          <p:cNvGrpSpPr/>
          <p:nvPr/>
        </p:nvGrpSpPr>
        <p:grpSpPr>
          <a:xfrm>
            <a:off x="10775708" y="22674"/>
            <a:ext cx="717868" cy="6821483"/>
            <a:chOff x="10775708" y="22674"/>
            <a:chExt cx="717868" cy="6821483"/>
          </a:xfrm>
        </p:grpSpPr>
        <p:pic>
          <p:nvPicPr>
            <p:cNvPr id="19" name="Picture 18">
              <a:extLst>
                <a:ext uri="{FF2B5EF4-FFF2-40B4-BE49-F238E27FC236}">
                  <a16:creationId xmlns:a16="http://schemas.microsoft.com/office/drawing/2014/main" id="{2D3480E7-0BCE-46BF-8762-12E3E5D9144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0" name="Picture 19">
              <a:extLst>
                <a:ext uri="{FF2B5EF4-FFF2-40B4-BE49-F238E27FC236}">
                  <a16:creationId xmlns:a16="http://schemas.microsoft.com/office/drawing/2014/main" id="{7490C9A1-56AE-42A8-8BA7-FCC2BA57E2C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1" name="Picture 20">
              <a:extLst>
                <a:ext uri="{FF2B5EF4-FFF2-40B4-BE49-F238E27FC236}">
                  <a16:creationId xmlns:a16="http://schemas.microsoft.com/office/drawing/2014/main" id="{619905A9-F029-4B8A-80BE-5B94DE8D734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2" name="Picture 21">
              <a:extLst>
                <a:ext uri="{FF2B5EF4-FFF2-40B4-BE49-F238E27FC236}">
                  <a16:creationId xmlns:a16="http://schemas.microsoft.com/office/drawing/2014/main" id="{8175EE91-40DD-4A9D-A0F5-F80BE09085C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3" name="Picture 22">
              <a:extLst>
                <a:ext uri="{FF2B5EF4-FFF2-40B4-BE49-F238E27FC236}">
                  <a16:creationId xmlns:a16="http://schemas.microsoft.com/office/drawing/2014/main" id="{1DF70486-5145-4F65-8F64-1C3C240720C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4" name="Picture 23">
              <a:extLst>
                <a:ext uri="{FF2B5EF4-FFF2-40B4-BE49-F238E27FC236}">
                  <a16:creationId xmlns:a16="http://schemas.microsoft.com/office/drawing/2014/main" id="{44FB7F80-14C8-4C51-8C8B-1E60F663E5B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5" name="Picture 24">
              <a:extLst>
                <a:ext uri="{FF2B5EF4-FFF2-40B4-BE49-F238E27FC236}">
                  <a16:creationId xmlns:a16="http://schemas.microsoft.com/office/drawing/2014/main" id="{0ACD0325-D657-4BCD-B902-2E8B0CD8C33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6" name="Picture 25">
              <a:extLst>
                <a:ext uri="{FF2B5EF4-FFF2-40B4-BE49-F238E27FC236}">
                  <a16:creationId xmlns:a16="http://schemas.microsoft.com/office/drawing/2014/main" id="{4863FAFB-C957-4041-904A-9DBC788710A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7" name="Picture 26">
              <a:extLst>
                <a:ext uri="{FF2B5EF4-FFF2-40B4-BE49-F238E27FC236}">
                  <a16:creationId xmlns:a16="http://schemas.microsoft.com/office/drawing/2014/main" id="{8B8E254C-A5DC-4451-9B7F-4D3574A72B02}"/>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317969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Quiz Time</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10712115"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Who should you cc on all project-related emails?</a:t>
            </a:r>
          </a:p>
          <a:p>
            <a:pPr marL="285750" indent="-225425">
              <a:buFont typeface="Arial" panose="020B0604020202020204" pitchFamily="34" charset="0"/>
              <a:buChar char="•"/>
            </a:pPr>
            <a:r>
              <a:rPr lang="en-US" dirty="0"/>
              <a:t>How do you submit deliverables?</a:t>
            </a:r>
          </a:p>
          <a:p>
            <a:pPr marL="285750" indent="-225425">
              <a:buFont typeface="Arial" panose="020B0604020202020204" pitchFamily="34" charset="0"/>
              <a:buChar char="•"/>
            </a:pPr>
            <a:r>
              <a:rPr lang="en-US" dirty="0"/>
              <a:t>Does each team have a designated PC support Fellow and consistent editors throughout the term?</a:t>
            </a:r>
          </a:p>
          <a:p>
            <a:pPr marL="285750" indent="-225425">
              <a:buFont typeface="Arial" panose="020B0604020202020204" pitchFamily="34" charset="0"/>
              <a:buChar char="•"/>
            </a:pPr>
            <a:r>
              <a:rPr lang="en-US" dirty="0"/>
              <a:t>Are the NASA legal statements required on ALL deliverables?</a:t>
            </a:r>
          </a:p>
          <a:p>
            <a:pPr marL="285750" indent="-225425">
              <a:buFont typeface="Arial" panose="020B0604020202020204" pitchFamily="34" charset="0"/>
              <a:buChar char="•"/>
            </a:pPr>
            <a:r>
              <a:rPr lang="en-US" dirty="0"/>
              <a:t>If you want to present or publish DEVELOP project materials in the future, would they have to go through export control?</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Tree>
    <p:extLst>
      <p:ext uri="{BB962C8B-B14F-4D97-AF65-F5344CB8AC3E}">
        <p14:creationId xmlns:p14="http://schemas.microsoft.com/office/powerpoint/2010/main" val="49999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Responsibilities and Considerations</a:t>
            </a:r>
            <a:endParaRPr lang="en-US" sz="3600" b="0" dirty="0">
              <a:solidFill>
                <a:schemeClr val="tx1">
                  <a:lumMod val="65000"/>
                  <a:lumOff val="35000"/>
                </a:schemeClr>
              </a:solidFill>
            </a:endParaRPr>
          </a:p>
        </p:txBody>
      </p:sp>
      <p:pic>
        <p:nvPicPr>
          <p:cNvPr id="7" name="Picture Placeholder 6">
            <a:extLst>
              <a:ext uri="{FF2B5EF4-FFF2-40B4-BE49-F238E27FC236}">
                <a16:creationId xmlns:a16="http://schemas.microsoft.com/office/drawing/2014/main" id="{6AAC3441-6123-47F1-AFFA-8859654C5452}"/>
              </a:ext>
            </a:extLst>
          </p:cNvPr>
          <p:cNvPicPr>
            <a:picLocks noChangeAspect="1"/>
          </p:cNvPicPr>
          <p:nvPr/>
        </p:nvPicPr>
        <p:blipFill>
          <a:blip r:embed="rId2" cstate="print">
            <a:extLst>
              <a:ext uri="{28A0092B-C50C-407E-A947-70E740481C1C}">
                <a14:useLocalDpi xmlns:a14="http://schemas.microsoft.com/office/drawing/2010/main" val="0"/>
              </a:ext>
            </a:extLst>
          </a:blip>
          <a:srcRect l="21305" r="21305"/>
          <a:stretch/>
        </p:blipFill>
        <p:spPr>
          <a:xfrm>
            <a:off x="6276689" y="-6025"/>
            <a:ext cx="5915311" cy="6864025"/>
          </a:xfrm>
          <a:prstGeom prst="rect">
            <a:avLst/>
          </a:prstGeom>
        </p:spPr>
      </p:pic>
    </p:spTree>
    <p:extLst>
      <p:ext uri="{BB962C8B-B14F-4D97-AF65-F5344CB8AC3E}">
        <p14:creationId xmlns:p14="http://schemas.microsoft.com/office/powerpoint/2010/main" val="147022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B607B8-5D53-4253-A88D-16A3A255CEC0}"/>
              </a:ext>
            </a:extLst>
          </p:cNvPr>
          <p:cNvSpPr txBox="1"/>
          <p:nvPr/>
        </p:nvSpPr>
        <p:spPr>
          <a:xfrm>
            <a:off x="671248" y="2403120"/>
            <a:ext cx="5337703" cy="769441"/>
          </a:xfrm>
          <a:prstGeom prst="rect">
            <a:avLst/>
          </a:prstGeom>
          <a:noFill/>
        </p:spPr>
        <p:txBody>
          <a:bodyPr wrap="square" rtlCol="0">
            <a:spAutoFit/>
          </a:bodyPr>
          <a:lstStyle/>
          <a:p>
            <a:r>
              <a:rPr lang="en-US" sz="4400" b="1" dirty="0">
                <a:solidFill>
                  <a:srgbClr val="244D60"/>
                </a:solidFill>
                <a:latin typeface="Georgia" panose="02040502050405020303" pitchFamily="18" charset="0"/>
              </a:rPr>
              <a:t>Thank You.</a:t>
            </a:r>
          </a:p>
        </p:txBody>
      </p:sp>
      <p:sp>
        <p:nvSpPr>
          <p:cNvPr id="6" name="Text Placeholder 5">
            <a:extLst>
              <a:ext uri="{FF2B5EF4-FFF2-40B4-BE49-F238E27FC236}">
                <a16:creationId xmlns:a16="http://schemas.microsoft.com/office/drawing/2014/main" id="{1DEE7746-370D-4073-A375-1912F702D52B}"/>
              </a:ext>
            </a:extLst>
          </p:cNvPr>
          <p:cNvSpPr txBox="1">
            <a:spLocks/>
          </p:cNvSpPr>
          <p:nvPr/>
        </p:nvSpPr>
        <p:spPr>
          <a:xfrm>
            <a:off x="671247" y="3419778"/>
            <a:ext cx="5057749"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latin typeface="+mn-lt"/>
              </a:rPr>
              <a:t>Teamwork is dream work!</a:t>
            </a:r>
          </a:p>
        </p:txBody>
      </p:sp>
      <p:pic>
        <p:nvPicPr>
          <p:cNvPr id="20" name="Picture Placeholder 19" descr="Aerial view of a body of water&#10;&#10;Description automatically generated with low confidence">
            <a:extLst>
              <a:ext uri="{FF2B5EF4-FFF2-40B4-BE49-F238E27FC236}">
                <a16:creationId xmlns:a16="http://schemas.microsoft.com/office/drawing/2014/main" id="{400C42E6-699D-40F3-B30B-6BC6B2B7CD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21223" r="21223"/>
          <a:stretch>
            <a:fillRect/>
          </a:stretch>
        </p:blipFill>
        <p:spPr/>
      </p:pic>
    </p:spTree>
    <p:extLst>
      <p:ext uri="{BB962C8B-B14F-4D97-AF65-F5344CB8AC3E}">
        <p14:creationId xmlns:p14="http://schemas.microsoft.com/office/powerpoint/2010/main" val="332695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Why Do Best Practices Matter?</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231"/>
            <a:ext cx="9777983" cy="4693441"/>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dirty="0"/>
              <a:t>Terms are only 10 weeks long. Good data management practices allows Fellows or second term teams to answer questions about methods and results.</a:t>
            </a:r>
          </a:p>
          <a:p>
            <a:pPr marL="60325"/>
            <a:r>
              <a:rPr lang="en-US" b="1" dirty="0">
                <a:solidFill>
                  <a:srgbClr val="0070C0"/>
                </a:solidFill>
              </a:rPr>
              <a:t>Best practices are important because…</a:t>
            </a:r>
          </a:p>
          <a:p>
            <a:pPr marL="285750" indent="-225425">
              <a:buFont typeface="Arial" panose="020B0604020202020204" pitchFamily="34" charset="0"/>
              <a:buChar char="•"/>
            </a:pPr>
            <a:r>
              <a:rPr lang="en-US" dirty="0"/>
              <a:t>DEVELOP may present your past project at a conference. </a:t>
            </a:r>
          </a:p>
          <a:p>
            <a:pPr marL="285750" indent="-225425">
              <a:buFont typeface="Arial" panose="020B0604020202020204" pitchFamily="34" charset="0"/>
              <a:buChar char="•"/>
            </a:pPr>
            <a:r>
              <a:rPr lang="en-US" dirty="0"/>
              <a:t>Teams often want to publish, which requires good organization. Future DEVELOP project teams may want to build on your data and methods.</a:t>
            </a:r>
          </a:p>
          <a:p>
            <a:pPr marL="285750" indent="-225425">
              <a:buFont typeface="Arial" panose="020B0604020202020204" pitchFamily="34" charset="0"/>
              <a:buChar char="•"/>
            </a:pPr>
            <a:r>
              <a:rPr lang="en-US" dirty="0"/>
              <a:t>Increase reproducibility of your methods</a:t>
            </a:r>
          </a:p>
          <a:p>
            <a:pPr marL="60325"/>
            <a:r>
              <a:rPr lang="en-US" b="1" dirty="0">
                <a:solidFill>
                  <a:srgbClr val="0070C0"/>
                </a:solidFill>
              </a:rPr>
              <a:t>Reasons why we don’t always follow best practices:</a:t>
            </a:r>
          </a:p>
          <a:p>
            <a:pPr marL="285750" indent="-225425">
              <a:buFont typeface="Arial" panose="020B0604020202020204" pitchFamily="34" charset="0"/>
              <a:buChar char="•"/>
            </a:pPr>
            <a:r>
              <a:rPr lang="en-US" dirty="0"/>
              <a:t>We haven’t learned best practices.</a:t>
            </a:r>
          </a:p>
          <a:p>
            <a:pPr marL="285750" indent="-225425">
              <a:buFont typeface="Arial" panose="020B0604020202020204" pitchFamily="34" charset="0"/>
              <a:buChar char="•"/>
            </a:pPr>
            <a:r>
              <a:rPr lang="en-US" dirty="0"/>
              <a:t>We are in a hurry. Projects are just ten weeks long.</a:t>
            </a:r>
          </a:p>
          <a:p>
            <a:pPr marL="285750" indent="-225425">
              <a:buFont typeface="Arial" panose="020B0604020202020204" pitchFamily="34" charset="0"/>
              <a:buChar char="•"/>
            </a:pPr>
            <a:r>
              <a:rPr lang="en-US" dirty="0"/>
              <a:t>We want to provide our partners with results.</a:t>
            </a:r>
          </a:p>
          <a:p>
            <a:pPr marL="285750" indent="-225425">
              <a:buFont typeface="Arial" panose="020B0604020202020204" pitchFamily="34" charset="0"/>
              <a:buChar char="•"/>
            </a:pPr>
            <a:r>
              <a:rPr lang="en-US" dirty="0"/>
              <a:t>We document our work at the end of the term when we may leave out important steps.</a:t>
            </a:r>
          </a:p>
          <a:p>
            <a:pPr marL="285750" indent="-225425">
              <a:buFont typeface="Arial" panose="020B0604020202020204" pitchFamily="34" charset="0"/>
              <a:buChar char="•"/>
            </a:pPr>
            <a:r>
              <a:rPr lang="en-US" dirty="0"/>
              <a:t>We only document what worked. However, science is also about what doesn’t work.</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15" name="Group 14">
            <a:extLst>
              <a:ext uri="{FF2B5EF4-FFF2-40B4-BE49-F238E27FC236}">
                <a16:creationId xmlns:a16="http://schemas.microsoft.com/office/drawing/2014/main" id="{1A4527F9-14F1-4660-93C3-6689D05104C5}"/>
              </a:ext>
            </a:extLst>
          </p:cNvPr>
          <p:cNvGrpSpPr/>
          <p:nvPr/>
        </p:nvGrpSpPr>
        <p:grpSpPr>
          <a:xfrm>
            <a:off x="10775708" y="22674"/>
            <a:ext cx="717868" cy="6821483"/>
            <a:chOff x="10775708" y="22674"/>
            <a:chExt cx="717868" cy="6821483"/>
          </a:xfrm>
        </p:grpSpPr>
        <p:pic>
          <p:nvPicPr>
            <p:cNvPr id="16" name="Picture 15">
              <a:extLst>
                <a:ext uri="{FF2B5EF4-FFF2-40B4-BE49-F238E27FC236}">
                  <a16:creationId xmlns:a16="http://schemas.microsoft.com/office/drawing/2014/main" id="{8082E8AD-F3FE-4688-AE5B-7B9C832EA47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19" name="Picture 18">
              <a:extLst>
                <a:ext uri="{FF2B5EF4-FFF2-40B4-BE49-F238E27FC236}">
                  <a16:creationId xmlns:a16="http://schemas.microsoft.com/office/drawing/2014/main" id="{3FAC41F4-C6F7-47D7-A9AC-4F17A146446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0" name="Picture 19">
              <a:extLst>
                <a:ext uri="{FF2B5EF4-FFF2-40B4-BE49-F238E27FC236}">
                  <a16:creationId xmlns:a16="http://schemas.microsoft.com/office/drawing/2014/main" id="{F2653E46-1838-452F-AB49-ACE82031AEF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1" name="Picture 20">
              <a:extLst>
                <a:ext uri="{FF2B5EF4-FFF2-40B4-BE49-F238E27FC236}">
                  <a16:creationId xmlns:a16="http://schemas.microsoft.com/office/drawing/2014/main" id="{C7590384-7BEF-4372-BF93-4D218A31859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2" name="Picture 21">
              <a:extLst>
                <a:ext uri="{FF2B5EF4-FFF2-40B4-BE49-F238E27FC236}">
                  <a16:creationId xmlns:a16="http://schemas.microsoft.com/office/drawing/2014/main" id="{229C418E-E1B9-42BF-A68C-DF01952730A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3" name="Picture 22">
              <a:extLst>
                <a:ext uri="{FF2B5EF4-FFF2-40B4-BE49-F238E27FC236}">
                  <a16:creationId xmlns:a16="http://schemas.microsoft.com/office/drawing/2014/main" id="{DF305EA5-B3CF-4950-868C-75AB273B3BA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4" name="Picture 23">
              <a:extLst>
                <a:ext uri="{FF2B5EF4-FFF2-40B4-BE49-F238E27FC236}">
                  <a16:creationId xmlns:a16="http://schemas.microsoft.com/office/drawing/2014/main" id="{2503DD07-DE94-423E-9C21-C49F2030256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5" name="Picture 24">
              <a:extLst>
                <a:ext uri="{FF2B5EF4-FFF2-40B4-BE49-F238E27FC236}">
                  <a16:creationId xmlns:a16="http://schemas.microsoft.com/office/drawing/2014/main" id="{80763733-AC5A-4BC3-8792-FAD9C8C5A83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6" name="Picture 25">
              <a:extLst>
                <a:ext uri="{FF2B5EF4-FFF2-40B4-BE49-F238E27FC236}">
                  <a16:creationId xmlns:a16="http://schemas.microsoft.com/office/drawing/2014/main" id="{18DFC13E-4B06-4B00-938B-41B16FFB576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398992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Data Management </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10712115" cy="4428265"/>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"Data management is the development, execution and supervision of plans, policies, programs and practices that control, protect, deliver and enhance the value of data and information assets.” </a:t>
            </a:r>
          </a:p>
          <a:p>
            <a:pPr marL="60325"/>
            <a:r>
              <a:rPr lang="en-US" dirty="0"/>
              <a:t>Answers the questions:</a:t>
            </a:r>
          </a:p>
          <a:p>
            <a:pPr marL="285750" indent="-166688">
              <a:buFont typeface="Arial" panose="020B0604020202020204" pitchFamily="34" charset="0"/>
              <a:buChar char="•"/>
            </a:pPr>
            <a:r>
              <a:rPr lang="en-US" dirty="0"/>
              <a:t>Where did the original data come from?</a:t>
            </a:r>
          </a:p>
          <a:p>
            <a:pPr marL="285750" indent="-166688">
              <a:buFont typeface="Arial" panose="020B0604020202020204" pitchFamily="34" charset="0"/>
              <a:buChar char="•"/>
            </a:pPr>
            <a:r>
              <a:rPr lang="en-US" dirty="0"/>
              <a:t>What was done to the data?</a:t>
            </a:r>
          </a:p>
          <a:p>
            <a:pPr marL="285750" indent="-166688">
              <a:buFont typeface="Arial" panose="020B0604020202020204" pitchFamily="34" charset="0"/>
              <a:buChar char="•"/>
            </a:pPr>
            <a:r>
              <a:rPr lang="en-US" dirty="0"/>
              <a:t>Can I find the data again if needed?</a:t>
            </a:r>
          </a:p>
          <a:p>
            <a:pPr marL="60325"/>
            <a:r>
              <a:rPr lang="en-US" dirty="0"/>
              <a:t>Data should be well and consistently organized</a:t>
            </a:r>
          </a:p>
          <a:p>
            <a:pPr marL="285750" indent="-166688">
              <a:buFont typeface="Arial" panose="020B0604020202020204" pitchFamily="34" charset="0"/>
              <a:buChar char="•"/>
            </a:pPr>
            <a:r>
              <a:rPr lang="en-US" dirty="0"/>
              <a:t>Directory (folder) structure</a:t>
            </a:r>
          </a:p>
          <a:p>
            <a:pPr marL="285750" indent="-166688">
              <a:buFont typeface="Arial" panose="020B0604020202020204" pitchFamily="34" charset="0"/>
              <a:buChar char="•"/>
            </a:pPr>
            <a:r>
              <a:rPr lang="en-US" dirty="0"/>
              <a:t>File nomenclature</a:t>
            </a:r>
          </a:p>
          <a:p>
            <a:pPr marL="285750" indent="-166688">
              <a:buFont typeface="Arial" panose="020B0604020202020204" pitchFamily="34" charset="0"/>
              <a:buChar char="•"/>
            </a:pPr>
            <a:r>
              <a:rPr lang="en-US" dirty="0"/>
              <a:t>Analysis–friendly data</a:t>
            </a:r>
          </a:p>
          <a:p>
            <a:pPr marL="285750" indent="-166688">
              <a:buFont typeface="Arial" panose="020B0604020202020204" pitchFamily="34" charset="0"/>
              <a:buChar char="•"/>
            </a:pPr>
            <a:r>
              <a:rPr lang="en-US" dirty="0"/>
              <a:t>Documentation</a:t>
            </a:r>
          </a:p>
          <a:p>
            <a:pPr marL="285750" indent="-166688">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pic>
        <p:nvPicPr>
          <p:cNvPr id="5" name="Picture 2" descr="Image result for data management">
            <a:extLst>
              <a:ext uri="{FF2B5EF4-FFF2-40B4-BE49-F238E27FC236}">
                <a16:creationId xmlns:a16="http://schemas.microsoft.com/office/drawing/2014/main" id="{27E94D92-AD6F-440E-AFDC-F74F73B005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2119" y="3238509"/>
            <a:ext cx="4438737" cy="31348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55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Tip 1. Organize Files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945103"/>
            <a:ext cx="5574408"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Organize your team’s data using a directory structure</a:t>
            </a:r>
          </a:p>
          <a:p>
            <a:pPr marL="285750" indent="-225425">
              <a:buFont typeface="Arial" panose="020B0604020202020204" pitchFamily="34" charset="0"/>
              <a:buChar char="•"/>
            </a:pPr>
            <a:r>
              <a:rPr lang="en-US" dirty="0"/>
              <a:t>Segregate materials for a project into one directory:</a:t>
            </a:r>
          </a:p>
          <a:p>
            <a:pPr marL="285750" indent="-225425">
              <a:buFont typeface="Arial" panose="020B0604020202020204" pitchFamily="34" charset="0"/>
              <a:buChar char="•"/>
            </a:pPr>
            <a:r>
              <a:rPr lang="en-US" dirty="0"/>
              <a:t>Folders: data, methods, results, deliverables</a:t>
            </a:r>
          </a:p>
          <a:p>
            <a:pPr marL="285750" indent="-225425">
              <a:buFont typeface="Arial" panose="020B0604020202020204" pitchFamily="34" charset="0"/>
              <a:buChar char="•"/>
            </a:pPr>
            <a:r>
              <a:rPr lang="en-US" dirty="0"/>
              <a:t>Keep raw data separate from processed data</a:t>
            </a:r>
          </a:p>
          <a:p>
            <a:pPr marL="285750" indent="-225425">
              <a:buFont typeface="Arial" panose="020B0604020202020204" pitchFamily="34" charset="0"/>
              <a:buChar char="•"/>
            </a:pPr>
            <a:r>
              <a:rPr lang="en-US" dirty="0"/>
              <a:t>Include README files</a:t>
            </a:r>
          </a:p>
          <a:p>
            <a:pPr marL="285750" indent="-225425">
              <a:buFont typeface="Arial" panose="020B0604020202020204" pitchFamily="34" charset="0"/>
              <a:buChar char="•"/>
            </a:pPr>
            <a:r>
              <a:rPr lang="en-US" sz="1600" dirty="0"/>
              <a:t>README files describe the contents of a folder, list the files in that folder, and provide metadata </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5" name="Group 4">
            <a:extLst>
              <a:ext uri="{FF2B5EF4-FFF2-40B4-BE49-F238E27FC236}">
                <a16:creationId xmlns:a16="http://schemas.microsoft.com/office/drawing/2014/main" id="{C85FEA07-4B58-4226-8CB0-2FF1699DA719}"/>
              </a:ext>
            </a:extLst>
          </p:cNvPr>
          <p:cNvGrpSpPr/>
          <p:nvPr/>
        </p:nvGrpSpPr>
        <p:grpSpPr>
          <a:xfrm>
            <a:off x="1837094" y="5150400"/>
            <a:ext cx="3576624" cy="1152213"/>
            <a:chOff x="1553575" y="5290691"/>
            <a:chExt cx="2995202" cy="691487"/>
          </a:xfrm>
        </p:grpSpPr>
        <p:sp>
          <p:nvSpPr>
            <p:cNvPr id="6" name="Text Placeholder 5">
              <a:extLst>
                <a:ext uri="{FF2B5EF4-FFF2-40B4-BE49-F238E27FC236}">
                  <a16:creationId xmlns:a16="http://schemas.microsoft.com/office/drawing/2014/main" id="{BD1D6119-C733-4F2D-8B48-3713C5D98AF3}"/>
                </a:ext>
              </a:extLst>
            </p:cNvPr>
            <p:cNvSpPr txBox="1">
              <a:spLocks/>
            </p:cNvSpPr>
            <p:nvPr/>
          </p:nvSpPr>
          <p:spPr>
            <a:xfrm>
              <a:off x="1570540" y="5307541"/>
              <a:ext cx="2978237" cy="6746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rPr>
                <a:t>By The Way</a:t>
              </a:r>
            </a:p>
            <a:p>
              <a:pPr algn="ctr">
                <a:spcBef>
                  <a:spcPts val="0"/>
                </a:spcBef>
                <a:spcAft>
                  <a:spcPts val="600"/>
                </a:spcAft>
                <a:buClr>
                  <a:srgbClr val="EF282F"/>
                </a:buClr>
              </a:pPr>
              <a:r>
                <a:rPr lang="en-US" sz="1600" dirty="0"/>
                <a:t>This organizational approach applies equally to PCs, portable drives, or your SharePoint drive.</a:t>
              </a:r>
            </a:p>
            <a:p>
              <a:pPr algn="ctr">
                <a:spcBef>
                  <a:spcPts val="0"/>
                </a:spcBef>
                <a:spcAft>
                  <a:spcPts val="600"/>
                </a:spcAft>
                <a:buClr>
                  <a:srgbClr val="EF282F"/>
                </a:buClr>
              </a:pPr>
              <a:endParaRPr lang="en-US" sz="1600" dirty="0"/>
            </a:p>
          </p:txBody>
        </p:sp>
        <p:sp>
          <p:nvSpPr>
            <p:cNvPr id="7" name="Rounded Rectangle 94">
              <a:extLst>
                <a:ext uri="{FF2B5EF4-FFF2-40B4-BE49-F238E27FC236}">
                  <a16:creationId xmlns:a16="http://schemas.microsoft.com/office/drawing/2014/main" id="{484BB63B-9A1F-4F5F-B189-CC944FDD236C}"/>
                </a:ext>
              </a:extLst>
            </p:cNvPr>
            <p:cNvSpPr/>
            <p:nvPr/>
          </p:nvSpPr>
          <p:spPr>
            <a:xfrm>
              <a:off x="1553575" y="5290691"/>
              <a:ext cx="2937536" cy="691486"/>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9E4825D9-4960-463C-ABB5-34EB9A5A8417}"/>
              </a:ext>
            </a:extLst>
          </p:cNvPr>
          <p:cNvGrpSpPr/>
          <p:nvPr/>
        </p:nvGrpSpPr>
        <p:grpSpPr>
          <a:xfrm>
            <a:off x="6537140" y="2102733"/>
            <a:ext cx="5195690" cy="3418447"/>
            <a:chOff x="1804737" y="1540013"/>
            <a:chExt cx="8280399" cy="5175001"/>
          </a:xfrm>
        </p:grpSpPr>
        <p:pic>
          <p:nvPicPr>
            <p:cNvPr id="9" name="Picture 8">
              <a:extLst>
                <a:ext uri="{FF2B5EF4-FFF2-40B4-BE49-F238E27FC236}">
                  <a16:creationId xmlns:a16="http://schemas.microsoft.com/office/drawing/2014/main" id="{4C9F891D-4DF5-4E83-A1D6-10A47EE718CB}"/>
                </a:ext>
              </a:extLst>
            </p:cNvPr>
            <p:cNvPicPr>
              <a:picLocks noChangeAspect="1"/>
            </p:cNvPicPr>
            <p:nvPr/>
          </p:nvPicPr>
          <p:blipFill rotWithShape="1">
            <a:blip r:embed="rId3"/>
            <a:srcRect l="518" t="28087" r="59671" b="15889"/>
            <a:stretch/>
          </p:blipFill>
          <p:spPr>
            <a:xfrm>
              <a:off x="2582778" y="1540013"/>
              <a:ext cx="7491664" cy="5175001"/>
            </a:xfrm>
            <a:prstGeom prst="rect">
              <a:avLst/>
            </a:prstGeom>
          </p:spPr>
        </p:pic>
        <p:cxnSp>
          <p:nvCxnSpPr>
            <p:cNvPr id="10" name="Straight Connector 9">
              <a:extLst>
                <a:ext uri="{FF2B5EF4-FFF2-40B4-BE49-F238E27FC236}">
                  <a16:creationId xmlns:a16="http://schemas.microsoft.com/office/drawing/2014/main" id="{CFA6F8ED-5D0E-4246-8235-110117C5EF2A}"/>
                </a:ext>
              </a:extLst>
            </p:cNvPr>
            <p:cNvCxnSpPr/>
            <p:nvPr/>
          </p:nvCxnSpPr>
          <p:spPr>
            <a:xfrm>
              <a:off x="1804737" y="1684421"/>
              <a:ext cx="1283368" cy="626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BE276-B024-4A9B-BF69-A65E79242E55}"/>
                </a:ext>
              </a:extLst>
            </p:cNvPr>
            <p:cNvCxnSpPr/>
            <p:nvPr/>
          </p:nvCxnSpPr>
          <p:spPr>
            <a:xfrm>
              <a:off x="2045368" y="2043616"/>
              <a:ext cx="1147011" cy="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4A584A5-30E9-4821-A6C1-3C7D17A8847B}"/>
                </a:ext>
              </a:extLst>
            </p:cNvPr>
            <p:cNvCxnSpPr/>
            <p:nvPr/>
          </p:nvCxnSpPr>
          <p:spPr>
            <a:xfrm>
              <a:off x="2045368" y="2396546"/>
              <a:ext cx="1147011"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B64C706-B46C-49ED-BDF8-BD8F37BA35EF}"/>
                </a:ext>
              </a:extLst>
            </p:cNvPr>
            <p:cNvCxnSpPr/>
            <p:nvPr/>
          </p:nvCxnSpPr>
          <p:spPr>
            <a:xfrm>
              <a:off x="2466473" y="2725412"/>
              <a:ext cx="82215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8EEE6F6-0C56-4D6F-8341-CF0C8F3F5C5C}"/>
                </a:ext>
              </a:extLst>
            </p:cNvPr>
            <p:cNvCxnSpPr/>
            <p:nvPr/>
          </p:nvCxnSpPr>
          <p:spPr>
            <a:xfrm>
              <a:off x="2466473" y="3062296"/>
              <a:ext cx="82215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C605665-4845-4421-B51D-90C51F3A8110}"/>
                </a:ext>
              </a:extLst>
            </p:cNvPr>
            <p:cNvCxnSpPr/>
            <p:nvPr/>
          </p:nvCxnSpPr>
          <p:spPr>
            <a:xfrm>
              <a:off x="2466473" y="5131728"/>
              <a:ext cx="82215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3C5405-B0B4-4ADB-8320-AC7B33B3A43C}"/>
                </a:ext>
              </a:extLst>
            </p:cNvPr>
            <p:cNvCxnSpPr/>
            <p:nvPr/>
          </p:nvCxnSpPr>
          <p:spPr>
            <a:xfrm flipV="1">
              <a:off x="2775284" y="3407202"/>
              <a:ext cx="665747" cy="627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7F929CE-E74D-485E-8BE9-CF2388745D61}"/>
                </a:ext>
              </a:extLst>
            </p:cNvPr>
            <p:cNvCxnSpPr/>
            <p:nvPr/>
          </p:nvCxnSpPr>
          <p:spPr>
            <a:xfrm flipV="1">
              <a:off x="2775284" y="3752107"/>
              <a:ext cx="665747" cy="2267"/>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2CA0431-9FBE-4FED-8092-397058E48211}"/>
                </a:ext>
              </a:extLst>
            </p:cNvPr>
            <p:cNvCxnSpPr/>
            <p:nvPr/>
          </p:nvCxnSpPr>
          <p:spPr>
            <a:xfrm flipV="1">
              <a:off x="2775284" y="4771300"/>
              <a:ext cx="665747" cy="5757"/>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539D618-C91B-4B72-AD15-B698AC7F7CB7}"/>
                </a:ext>
              </a:extLst>
            </p:cNvPr>
            <p:cNvCxnSpPr/>
            <p:nvPr/>
          </p:nvCxnSpPr>
          <p:spPr>
            <a:xfrm flipV="1">
              <a:off x="2775284" y="3407202"/>
              <a:ext cx="665747" cy="976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6A22F5-9180-4777-8CB8-D6665548AB62}"/>
                </a:ext>
              </a:extLst>
            </p:cNvPr>
            <p:cNvCxnSpPr/>
            <p:nvPr/>
          </p:nvCxnSpPr>
          <p:spPr>
            <a:xfrm flipV="1">
              <a:off x="2775284" y="5469134"/>
              <a:ext cx="665747" cy="976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B2D1089-0595-4223-A8BB-4B1DD1621688}"/>
                </a:ext>
              </a:extLst>
            </p:cNvPr>
            <p:cNvCxnSpPr/>
            <p:nvPr/>
          </p:nvCxnSpPr>
          <p:spPr>
            <a:xfrm flipV="1">
              <a:off x="2775283" y="5806539"/>
              <a:ext cx="665747" cy="976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15EED60-D9CD-427F-852A-E93DB58D2DD8}"/>
                </a:ext>
              </a:extLst>
            </p:cNvPr>
            <p:cNvCxnSpPr/>
            <p:nvPr/>
          </p:nvCxnSpPr>
          <p:spPr>
            <a:xfrm>
              <a:off x="3172326" y="6153710"/>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13BEE2D-807B-4766-873A-B161A2B62E3D}"/>
                </a:ext>
              </a:extLst>
            </p:cNvPr>
            <p:cNvCxnSpPr/>
            <p:nvPr/>
          </p:nvCxnSpPr>
          <p:spPr>
            <a:xfrm>
              <a:off x="3176335" y="6508382"/>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C82F3A2-A4E6-4580-8595-DF0763E45CCE}"/>
                </a:ext>
              </a:extLst>
            </p:cNvPr>
            <p:cNvCxnSpPr/>
            <p:nvPr/>
          </p:nvCxnSpPr>
          <p:spPr>
            <a:xfrm>
              <a:off x="3176335" y="4418363"/>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1289936-3698-4A63-9047-DDCC1A665479}"/>
                </a:ext>
              </a:extLst>
            </p:cNvPr>
            <p:cNvCxnSpPr/>
            <p:nvPr/>
          </p:nvCxnSpPr>
          <p:spPr>
            <a:xfrm>
              <a:off x="3172326" y="4081825"/>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4DE2030-8148-4000-8F38-BB044B28E8A6}"/>
                </a:ext>
              </a:extLst>
            </p:cNvPr>
            <p:cNvCxnSpPr/>
            <p:nvPr/>
          </p:nvCxnSpPr>
          <p:spPr>
            <a:xfrm flipV="1">
              <a:off x="2045368" y="1752600"/>
              <a:ext cx="0" cy="66836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3692BB5-DDDC-4CB3-AC8E-441489E8C4C0}"/>
                </a:ext>
              </a:extLst>
            </p:cNvPr>
            <p:cNvCxnSpPr/>
            <p:nvPr/>
          </p:nvCxnSpPr>
          <p:spPr>
            <a:xfrm flipV="1">
              <a:off x="2438400" y="2454837"/>
              <a:ext cx="0" cy="270229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3665E5D-339B-42FB-891E-4113D68A2D48}"/>
                </a:ext>
              </a:extLst>
            </p:cNvPr>
            <p:cNvCxnSpPr/>
            <p:nvPr/>
          </p:nvCxnSpPr>
          <p:spPr>
            <a:xfrm flipH="1" flipV="1">
              <a:off x="2764588" y="3118648"/>
              <a:ext cx="10695" cy="1693908"/>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CF20B0-ACA7-415A-9AFE-543283171DBE}"/>
                </a:ext>
              </a:extLst>
            </p:cNvPr>
            <p:cNvCxnSpPr/>
            <p:nvPr/>
          </p:nvCxnSpPr>
          <p:spPr>
            <a:xfrm flipV="1">
              <a:off x="2764588" y="5190998"/>
              <a:ext cx="0" cy="659175"/>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488D0E-7BD2-4CB8-90A4-EC3AA23967C4}"/>
                </a:ext>
              </a:extLst>
            </p:cNvPr>
            <p:cNvCxnSpPr/>
            <p:nvPr/>
          </p:nvCxnSpPr>
          <p:spPr>
            <a:xfrm flipV="1">
              <a:off x="3172326" y="5884041"/>
              <a:ext cx="0" cy="65821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59DFB6-ADA8-4931-BDAA-4016DD617E6D}"/>
                </a:ext>
              </a:extLst>
            </p:cNvPr>
            <p:cNvCxnSpPr/>
            <p:nvPr/>
          </p:nvCxnSpPr>
          <p:spPr>
            <a:xfrm flipV="1">
              <a:off x="3172326" y="3797516"/>
              <a:ext cx="0" cy="64924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CBD02BCF-7FF0-4498-AA5D-F088E99BDAC2}"/>
                </a:ext>
              </a:extLst>
            </p:cNvPr>
            <p:cNvSpPr/>
            <p:nvPr/>
          </p:nvSpPr>
          <p:spPr>
            <a:xfrm>
              <a:off x="8214003" y="1955800"/>
              <a:ext cx="1871133" cy="408093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Bent-Up Arrow 64">
              <a:extLst>
                <a:ext uri="{FF2B5EF4-FFF2-40B4-BE49-F238E27FC236}">
                  <a16:creationId xmlns:a16="http://schemas.microsoft.com/office/drawing/2014/main" id="{AD69C404-61D8-4409-98A1-173C23986F6E}"/>
                </a:ext>
              </a:extLst>
            </p:cNvPr>
            <p:cNvSpPr/>
            <p:nvPr/>
          </p:nvSpPr>
          <p:spPr>
            <a:xfrm>
              <a:off x="7572986" y="6036732"/>
              <a:ext cx="1574800" cy="550241"/>
            </a:xfrm>
            <a:prstGeom prst="bentUp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2184A659-847E-4BCE-839F-76A28468C3C2}"/>
              </a:ext>
            </a:extLst>
          </p:cNvPr>
          <p:cNvSpPr/>
          <p:nvPr/>
        </p:nvSpPr>
        <p:spPr>
          <a:xfrm>
            <a:off x="7210298" y="1575771"/>
            <a:ext cx="4215488" cy="369332"/>
          </a:xfrm>
          <a:prstGeom prst="rect">
            <a:avLst/>
          </a:prstGeom>
        </p:spPr>
        <p:txBody>
          <a:bodyPr wrap="square">
            <a:spAutoFit/>
          </a:bodyPr>
          <a:lstStyle/>
          <a:p>
            <a:pPr>
              <a:spcBef>
                <a:spcPts val="0"/>
              </a:spcBef>
              <a:spcAft>
                <a:spcPts val="600"/>
              </a:spcAft>
              <a:buClr>
                <a:srgbClr val="EF282F"/>
              </a:buClr>
            </a:pPr>
            <a:r>
              <a:rPr lang="en-US" dirty="0">
                <a:solidFill>
                  <a:srgbClr val="0061AA"/>
                </a:solidFill>
              </a:rPr>
              <a:t>Directory Structure Example</a:t>
            </a:r>
          </a:p>
        </p:txBody>
      </p:sp>
    </p:spTree>
    <p:extLst>
      <p:ext uri="{BB962C8B-B14F-4D97-AF65-F5344CB8AC3E}">
        <p14:creationId xmlns:p14="http://schemas.microsoft.com/office/powerpoint/2010/main" val="385992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Tip 2. Standardize Nomenclature</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10712115"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File names should be:</a:t>
            </a:r>
          </a:p>
          <a:p>
            <a:pPr marL="971550" lvl="1" indent="-225425">
              <a:buFont typeface="Arial" panose="020B0604020202020204" pitchFamily="34" charset="0"/>
              <a:buChar char="•"/>
            </a:pPr>
            <a:r>
              <a:rPr lang="en-US" sz="1600" dirty="0"/>
              <a:t>Machine Readable:</a:t>
            </a:r>
          </a:p>
          <a:p>
            <a:pPr marL="1428750" lvl="2" indent="-225425">
              <a:buFont typeface="Arial" panose="020B0604020202020204" pitchFamily="34" charset="0"/>
              <a:buChar char="•"/>
            </a:pPr>
            <a:r>
              <a:rPr lang="en-US" sz="1600" dirty="0"/>
              <a:t>Do not include special characters (%, $, &amp;, etc.)</a:t>
            </a:r>
          </a:p>
          <a:p>
            <a:pPr marL="1428750" lvl="2" indent="-225425">
              <a:buFont typeface="Arial" panose="020B0604020202020204" pitchFamily="34" charset="0"/>
              <a:buChar char="•"/>
            </a:pPr>
            <a:r>
              <a:rPr lang="en-US" sz="1600" dirty="0"/>
              <a:t>Use underscores instead of spaces </a:t>
            </a:r>
          </a:p>
          <a:p>
            <a:pPr marL="1428750" lvl="2" indent="-225425">
              <a:buFont typeface="Arial" panose="020B0604020202020204" pitchFamily="34" charset="0"/>
              <a:buChar char="•"/>
            </a:pPr>
            <a:r>
              <a:rPr lang="en-US" sz="1600" dirty="0"/>
              <a:t>Example: 20171107_average_ndvi_by_census_tract.csv</a:t>
            </a:r>
          </a:p>
          <a:p>
            <a:pPr marL="971550" lvl="1" indent="-225425">
              <a:buFont typeface="Arial" panose="020B0604020202020204" pitchFamily="34" charset="0"/>
              <a:buChar char="•"/>
            </a:pPr>
            <a:r>
              <a:rPr lang="en-US" sz="1600" dirty="0"/>
              <a:t>Human Readable: </a:t>
            </a:r>
          </a:p>
          <a:p>
            <a:pPr marL="1428750" lvl="2" indent="-225425">
              <a:buFont typeface="Arial" panose="020B0604020202020204" pitchFamily="34" charset="0"/>
              <a:buChar char="•"/>
            </a:pPr>
            <a:r>
              <a:rPr lang="en-US" sz="1600" dirty="0"/>
              <a:t>File names should briefly, but adequately, describe the contents of the file</a:t>
            </a:r>
          </a:p>
          <a:p>
            <a:pPr marL="1428750" lvl="2" indent="-225425">
              <a:buFont typeface="Arial" panose="020B0604020202020204" pitchFamily="34" charset="0"/>
              <a:buChar char="•"/>
            </a:pPr>
            <a:r>
              <a:rPr lang="en-US" sz="1600" dirty="0"/>
              <a:t>It can be useful to note the version of the file by adding v1, v2 etc. in the file name</a:t>
            </a:r>
          </a:p>
          <a:p>
            <a:pPr marL="1428750" lvl="2" indent="-225425">
              <a:buFont typeface="Arial" panose="020B0604020202020204" pitchFamily="34" charset="0"/>
              <a:buChar char="•"/>
            </a:pPr>
            <a:r>
              <a:rPr lang="en-US" sz="1600" dirty="0">
                <a:solidFill>
                  <a:srgbClr val="5496AD"/>
                </a:solidFill>
              </a:rPr>
              <a:t>Bad Example: landcover_test2.tif  </a:t>
            </a:r>
          </a:p>
          <a:p>
            <a:pPr marL="1428750" lvl="2" indent="-225425">
              <a:buFont typeface="Arial" panose="020B0604020202020204" pitchFamily="34" charset="0"/>
              <a:buChar char="•"/>
            </a:pPr>
            <a:r>
              <a:rPr lang="en-US" sz="1600" dirty="0">
                <a:solidFill>
                  <a:srgbClr val="5496AD"/>
                </a:solidFill>
              </a:rPr>
              <a:t>Good Example: 2016_Phoenix_landcover_v2.tif</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r>
              <a:rPr lang="en-US" dirty="0"/>
              <a:t>File names should work well with default ordering</a:t>
            </a:r>
          </a:p>
          <a:p>
            <a:pPr marL="971550" lvl="1" indent="-225425">
              <a:buFont typeface="Arial" panose="020B0604020202020204" pitchFamily="34" charset="0"/>
              <a:buChar char="•"/>
            </a:pPr>
            <a:r>
              <a:rPr lang="en-US" sz="1600" dirty="0"/>
              <a:t>Name the files so that they default in chronological order</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0DAF5F3A-6970-429B-A28D-951738BC00A0}"/>
              </a:ext>
            </a:extLst>
          </p:cNvPr>
          <p:cNvPicPr>
            <a:picLocks noChangeAspect="1"/>
          </p:cNvPicPr>
          <p:nvPr/>
        </p:nvPicPr>
        <p:blipFill rotWithShape="1">
          <a:blip r:embed="rId3"/>
          <a:srcRect l="18417" t="17212" r="35024" b="36485"/>
          <a:stretch/>
        </p:blipFill>
        <p:spPr>
          <a:xfrm>
            <a:off x="8380140" y="493122"/>
            <a:ext cx="2973659" cy="18032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812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Tip 3. Analysis-Friendly Data</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10712115"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Data Tables should be either Wide or Long formats </a:t>
            </a:r>
          </a:p>
          <a:p>
            <a:pPr marL="285750" indent="-225425">
              <a:buFont typeface="Arial" panose="020B0604020202020204" pitchFamily="34" charset="0"/>
              <a:buChar char="•"/>
            </a:pPr>
            <a:r>
              <a:rPr lang="en-US" dirty="0"/>
              <a:t>Each row is a unique observation</a:t>
            </a:r>
          </a:p>
          <a:p>
            <a:pPr marL="285750" indent="-225425">
              <a:buFont typeface="Arial" panose="020B0604020202020204" pitchFamily="34" charset="0"/>
              <a:buChar char="•"/>
            </a:pPr>
            <a:r>
              <a:rPr lang="en-US" dirty="0"/>
              <a:t>Each column is a variable</a:t>
            </a:r>
          </a:p>
          <a:p>
            <a:pPr marL="285750" indent="-225425">
              <a:buFont typeface="Arial" panose="020B0604020202020204" pitchFamily="34" charset="0"/>
              <a:buChar char="•"/>
            </a:pPr>
            <a:r>
              <a:rPr lang="en-US" dirty="0"/>
              <a:t>DO NOT combine multiple variables in one column</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aphicFrame>
        <p:nvGraphicFramePr>
          <p:cNvPr id="5" name="Table 4">
            <a:extLst>
              <a:ext uri="{FF2B5EF4-FFF2-40B4-BE49-F238E27FC236}">
                <a16:creationId xmlns:a16="http://schemas.microsoft.com/office/drawing/2014/main" id="{DF239925-5549-436B-9FA5-1481B4B6295F}"/>
              </a:ext>
            </a:extLst>
          </p:cNvPr>
          <p:cNvGraphicFramePr>
            <a:graphicFrameLocks noGrp="1"/>
          </p:cNvGraphicFramePr>
          <p:nvPr>
            <p:extLst>
              <p:ext uri="{D42A27DB-BD31-4B8C-83A1-F6EECF244321}">
                <p14:modId xmlns:p14="http://schemas.microsoft.com/office/powerpoint/2010/main" val="391676791"/>
              </p:ext>
            </p:extLst>
          </p:nvPr>
        </p:nvGraphicFramePr>
        <p:xfrm>
          <a:off x="7245692" y="2593579"/>
          <a:ext cx="4108107" cy="3515160"/>
        </p:xfrm>
        <a:graphic>
          <a:graphicData uri="http://schemas.openxmlformats.org/drawingml/2006/table">
            <a:tbl>
              <a:tblPr>
                <a:tableStyleId>{5C22544A-7EE6-4342-B048-85BDC9FD1C3A}</a:tableStyleId>
              </a:tblPr>
              <a:tblGrid>
                <a:gridCol w="825719">
                  <a:extLst>
                    <a:ext uri="{9D8B030D-6E8A-4147-A177-3AD203B41FA5}">
                      <a16:colId xmlns:a16="http://schemas.microsoft.com/office/drawing/2014/main" val="20000"/>
                    </a:ext>
                  </a:extLst>
                </a:gridCol>
                <a:gridCol w="548971">
                  <a:extLst>
                    <a:ext uri="{9D8B030D-6E8A-4147-A177-3AD203B41FA5}">
                      <a16:colId xmlns:a16="http://schemas.microsoft.com/office/drawing/2014/main" val="20001"/>
                    </a:ext>
                  </a:extLst>
                </a:gridCol>
                <a:gridCol w="697652">
                  <a:extLst>
                    <a:ext uri="{9D8B030D-6E8A-4147-A177-3AD203B41FA5}">
                      <a16:colId xmlns:a16="http://schemas.microsoft.com/office/drawing/2014/main" val="20002"/>
                    </a:ext>
                  </a:extLst>
                </a:gridCol>
                <a:gridCol w="720525">
                  <a:extLst>
                    <a:ext uri="{9D8B030D-6E8A-4147-A177-3AD203B41FA5}">
                      <a16:colId xmlns:a16="http://schemas.microsoft.com/office/drawing/2014/main" val="20003"/>
                    </a:ext>
                  </a:extLst>
                </a:gridCol>
                <a:gridCol w="656403">
                  <a:extLst>
                    <a:ext uri="{9D8B030D-6E8A-4147-A177-3AD203B41FA5}">
                      <a16:colId xmlns:a16="http://schemas.microsoft.com/office/drawing/2014/main" val="20004"/>
                    </a:ext>
                  </a:extLst>
                </a:gridCol>
                <a:gridCol w="658837">
                  <a:extLst>
                    <a:ext uri="{9D8B030D-6E8A-4147-A177-3AD203B41FA5}">
                      <a16:colId xmlns:a16="http://schemas.microsoft.com/office/drawing/2014/main" val="20005"/>
                    </a:ext>
                  </a:extLst>
                </a:gridCol>
              </a:tblGrid>
              <a:tr h="264355">
                <a:tc>
                  <a:txBody>
                    <a:bodyPr/>
                    <a:lstStyle/>
                    <a:p>
                      <a:pPr algn="ctr" fontAlgn="b"/>
                      <a:r>
                        <a:rPr lang="en-US" sz="1100" u="none" strike="noStrike" dirty="0" err="1">
                          <a:effectLst/>
                        </a:rPr>
                        <a:t>Census_TractID</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Date</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Year</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Month</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Metric</a:t>
                      </a: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Value</a:t>
                      </a:r>
                    </a:p>
                  </a:txBody>
                  <a:tcPr marL="7620" marR="7620" marT="7620" marB="0" anchor="ctr"/>
                </a:tc>
                <a:extLst>
                  <a:ext uri="{0D108BD9-81ED-4DB2-BD59-A6C34878D82A}">
                    <a16:rowId xmlns:a16="http://schemas.microsoft.com/office/drawing/2014/main" val="10000"/>
                  </a:ext>
                </a:extLst>
              </a:tr>
              <a:tr h="264355">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38.20</a:t>
                      </a:r>
                    </a:p>
                  </a:txBody>
                  <a:tcPr marL="7620" marR="7620" marT="7620" marB="0" anchor="ctr"/>
                </a:tc>
                <a:extLst>
                  <a:ext uri="{0D108BD9-81ED-4DB2-BD59-A6C34878D82A}">
                    <a16:rowId xmlns:a16="http://schemas.microsoft.com/office/drawing/2014/main" val="10001"/>
                  </a:ext>
                </a:extLst>
              </a:tr>
              <a:tr h="264355">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-0.16928</a:t>
                      </a:r>
                    </a:p>
                  </a:txBody>
                  <a:tcPr marL="7620" marR="7620" marT="7620" marB="0" anchor="ctr"/>
                </a:tc>
                <a:extLst>
                  <a:ext uri="{0D108BD9-81ED-4DB2-BD59-A6C34878D82A}">
                    <a16:rowId xmlns:a16="http://schemas.microsoft.com/office/drawing/2014/main" val="10002"/>
                  </a:ext>
                </a:extLst>
              </a:tr>
              <a:tr h="264355">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36.84</a:t>
                      </a:r>
                    </a:p>
                  </a:txBody>
                  <a:tcPr marL="7620" marR="7620" marT="7620" marB="0" anchor="ctr"/>
                </a:tc>
                <a:extLst>
                  <a:ext uri="{0D108BD9-81ED-4DB2-BD59-A6C34878D82A}">
                    <a16:rowId xmlns:a16="http://schemas.microsoft.com/office/drawing/2014/main" val="10003"/>
                  </a:ext>
                </a:extLst>
              </a:tr>
              <a:tr h="264355">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0.359118</a:t>
                      </a:r>
                    </a:p>
                  </a:txBody>
                  <a:tcPr marL="7620" marR="7620" marT="7620" marB="0" anchor="ctr"/>
                </a:tc>
                <a:extLst>
                  <a:ext uri="{0D108BD9-81ED-4DB2-BD59-A6C34878D82A}">
                    <a16:rowId xmlns:a16="http://schemas.microsoft.com/office/drawing/2014/main" val="10004"/>
                  </a:ext>
                </a:extLst>
              </a:tr>
              <a:tr h="264355">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33.65</a:t>
                      </a:r>
                    </a:p>
                  </a:txBody>
                  <a:tcPr marL="7620" marR="7620" marT="7620" marB="0" anchor="ctr"/>
                </a:tc>
                <a:extLst>
                  <a:ext uri="{0D108BD9-81ED-4DB2-BD59-A6C34878D82A}">
                    <a16:rowId xmlns:a16="http://schemas.microsoft.com/office/drawing/2014/main" val="10005"/>
                  </a:ext>
                </a:extLst>
              </a:tr>
              <a:tr h="264355">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0.693757</a:t>
                      </a:r>
                    </a:p>
                  </a:txBody>
                  <a:tcPr marL="7620" marR="7620" marT="7620" marB="0" anchor="ctr"/>
                </a:tc>
                <a:extLst>
                  <a:ext uri="{0D108BD9-81ED-4DB2-BD59-A6C34878D82A}">
                    <a16:rowId xmlns:a16="http://schemas.microsoft.com/office/drawing/2014/main" val="10006"/>
                  </a:ext>
                </a:extLst>
              </a:tr>
              <a:tr h="264355">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37.03</a:t>
                      </a:r>
                    </a:p>
                  </a:txBody>
                  <a:tcPr marL="7620" marR="7620" marT="7620" marB="0" anchor="ctr"/>
                </a:tc>
                <a:extLst>
                  <a:ext uri="{0D108BD9-81ED-4DB2-BD59-A6C34878D82A}">
                    <a16:rowId xmlns:a16="http://schemas.microsoft.com/office/drawing/2014/main" val="10007"/>
                  </a:ext>
                </a:extLst>
              </a:tr>
              <a:tr h="264355">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0.619561</a:t>
                      </a:r>
                    </a:p>
                  </a:txBody>
                  <a:tcPr marL="7620" marR="7620" marT="7620" marB="0" anchor="ctr"/>
                </a:tc>
                <a:extLst>
                  <a:ext uri="{0D108BD9-81ED-4DB2-BD59-A6C34878D82A}">
                    <a16:rowId xmlns:a16="http://schemas.microsoft.com/office/drawing/2014/main" val="10008"/>
                  </a:ext>
                </a:extLst>
              </a:tr>
              <a:tr h="264355">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44.04</a:t>
                      </a:r>
                    </a:p>
                  </a:txBody>
                  <a:tcPr marL="7620" marR="7620" marT="7620" marB="0" anchor="ctr"/>
                </a:tc>
                <a:extLst>
                  <a:ext uri="{0D108BD9-81ED-4DB2-BD59-A6C34878D82A}">
                    <a16:rowId xmlns:a16="http://schemas.microsoft.com/office/drawing/2014/main" val="10009"/>
                  </a:ext>
                </a:extLst>
              </a:tr>
              <a:tr h="264355">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-0.93069</a:t>
                      </a:r>
                    </a:p>
                  </a:txBody>
                  <a:tcPr marL="7620" marR="7620" marT="7620" marB="0" anchor="ctr"/>
                </a:tc>
                <a:extLst>
                  <a:ext uri="{0D108BD9-81ED-4DB2-BD59-A6C34878D82A}">
                    <a16:rowId xmlns:a16="http://schemas.microsoft.com/office/drawing/2014/main" val="10010"/>
                  </a:ext>
                </a:extLst>
              </a:tr>
              <a:tr h="264355">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37.58</a:t>
                      </a:r>
                    </a:p>
                  </a:txBody>
                  <a:tcPr marL="7620" marR="7620" marT="7620" marB="0" anchor="ctr"/>
                </a:tc>
                <a:extLst>
                  <a:ext uri="{0D108BD9-81ED-4DB2-BD59-A6C34878D82A}">
                    <a16:rowId xmlns:a16="http://schemas.microsoft.com/office/drawing/2014/main" val="10011"/>
                  </a:ext>
                </a:extLst>
              </a:tr>
              <a:tr h="264355">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0.974952</a:t>
                      </a:r>
                    </a:p>
                  </a:txBody>
                  <a:tcPr marL="7620" marR="7620" marT="7620" marB="0" anchor="ctr"/>
                </a:tc>
                <a:extLst>
                  <a:ext uri="{0D108BD9-81ED-4DB2-BD59-A6C34878D82A}">
                    <a16:rowId xmlns:a16="http://schemas.microsoft.com/office/drawing/2014/main" val="10012"/>
                  </a:ext>
                </a:extLst>
              </a:tr>
            </a:tbl>
          </a:graphicData>
        </a:graphic>
      </p:graphicFrame>
      <p:graphicFrame>
        <p:nvGraphicFramePr>
          <p:cNvPr id="6" name="Table 5">
            <a:extLst>
              <a:ext uri="{FF2B5EF4-FFF2-40B4-BE49-F238E27FC236}">
                <a16:creationId xmlns:a16="http://schemas.microsoft.com/office/drawing/2014/main" id="{DE19223D-CFA7-4FD0-9837-F5CBD55B6657}"/>
              </a:ext>
            </a:extLst>
          </p:cNvPr>
          <p:cNvGraphicFramePr>
            <a:graphicFrameLocks noGrp="1"/>
          </p:cNvGraphicFramePr>
          <p:nvPr>
            <p:extLst>
              <p:ext uri="{D42A27DB-BD31-4B8C-83A1-F6EECF244321}">
                <p14:modId xmlns:p14="http://schemas.microsoft.com/office/powerpoint/2010/main" val="4087563401"/>
              </p:ext>
            </p:extLst>
          </p:nvPr>
        </p:nvGraphicFramePr>
        <p:xfrm>
          <a:off x="1823624" y="4643096"/>
          <a:ext cx="5054600" cy="1289337"/>
        </p:xfrm>
        <a:graphic>
          <a:graphicData uri="http://schemas.openxmlformats.org/drawingml/2006/table">
            <a:tbl>
              <a:tblPr>
                <a:tableStyleId>{5C22544A-7EE6-4342-B048-85BDC9FD1C3A}</a:tableStyleId>
              </a:tblPr>
              <a:tblGrid>
                <a:gridCol w="1060235">
                  <a:extLst>
                    <a:ext uri="{9D8B030D-6E8A-4147-A177-3AD203B41FA5}">
                      <a16:colId xmlns:a16="http://schemas.microsoft.com/office/drawing/2014/main" val="20000"/>
                    </a:ext>
                  </a:extLst>
                </a:gridCol>
                <a:gridCol w="704888">
                  <a:extLst>
                    <a:ext uri="{9D8B030D-6E8A-4147-A177-3AD203B41FA5}">
                      <a16:colId xmlns:a16="http://schemas.microsoft.com/office/drawing/2014/main" val="20001"/>
                    </a:ext>
                  </a:extLst>
                </a:gridCol>
                <a:gridCol w="895795">
                  <a:extLst>
                    <a:ext uri="{9D8B030D-6E8A-4147-A177-3AD203B41FA5}">
                      <a16:colId xmlns:a16="http://schemas.microsoft.com/office/drawing/2014/main" val="20002"/>
                    </a:ext>
                  </a:extLst>
                </a:gridCol>
                <a:gridCol w="925165">
                  <a:extLst>
                    <a:ext uri="{9D8B030D-6E8A-4147-A177-3AD203B41FA5}">
                      <a16:colId xmlns:a16="http://schemas.microsoft.com/office/drawing/2014/main" val="20003"/>
                    </a:ext>
                  </a:extLst>
                </a:gridCol>
                <a:gridCol w="763629">
                  <a:extLst>
                    <a:ext uri="{9D8B030D-6E8A-4147-A177-3AD203B41FA5}">
                      <a16:colId xmlns:a16="http://schemas.microsoft.com/office/drawing/2014/main" val="20004"/>
                    </a:ext>
                  </a:extLst>
                </a:gridCol>
                <a:gridCol w="704888">
                  <a:extLst>
                    <a:ext uri="{9D8B030D-6E8A-4147-A177-3AD203B41FA5}">
                      <a16:colId xmlns:a16="http://schemas.microsoft.com/office/drawing/2014/main" val="20005"/>
                    </a:ext>
                  </a:extLst>
                </a:gridCol>
              </a:tblGrid>
              <a:tr h="184191">
                <a:tc>
                  <a:txBody>
                    <a:bodyPr/>
                    <a:lstStyle/>
                    <a:p>
                      <a:pPr algn="ctr" fontAlgn="b"/>
                      <a:r>
                        <a:rPr lang="en-US" sz="1100" u="none" strike="noStrike" dirty="0" err="1">
                          <a:effectLst/>
                        </a:rPr>
                        <a:t>Census_TractID</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Date</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Year</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Month</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Avg_LST</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Avg_NDVI</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0"/>
                  </a:ext>
                </a:extLst>
              </a:tr>
              <a:tr h="184191">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2012-06</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38.20</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-0.16928</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1"/>
                  </a:ext>
                </a:extLst>
              </a:tr>
              <a:tr h="184191">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2012-07</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36.84</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0.359118</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2"/>
                  </a:ext>
                </a:extLst>
              </a:tr>
              <a:tr h="184191">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33.65</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0.693757</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3"/>
                  </a:ext>
                </a:extLst>
              </a:tr>
              <a:tr h="184191">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2012-06</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37.03</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0.619561</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4"/>
                  </a:ext>
                </a:extLst>
              </a:tr>
              <a:tr h="184191">
                <a:tc>
                  <a:txBody>
                    <a:bodyPr/>
                    <a:lstStyle/>
                    <a:p>
                      <a:pPr algn="ctr" fontAlgn="b"/>
                      <a:r>
                        <a:rPr lang="en-US" sz="1100" u="none" strike="noStrike">
                          <a:effectLst/>
                        </a:rPr>
                        <a:t>51045</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2012-07</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44.04</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-0.93069</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5"/>
                  </a:ext>
                </a:extLst>
              </a:tr>
              <a:tr h="184191">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2012-09</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37.58</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0.974952</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6"/>
                  </a:ext>
                </a:extLst>
              </a:tr>
            </a:tbl>
          </a:graphicData>
        </a:graphic>
      </p:graphicFrame>
      <p:sp>
        <p:nvSpPr>
          <p:cNvPr id="7" name="TextBox 6">
            <a:extLst>
              <a:ext uri="{FF2B5EF4-FFF2-40B4-BE49-F238E27FC236}">
                <a16:creationId xmlns:a16="http://schemas.microsoft.com/office/drawing/2014/main" id="{FDB21B33-D6C1-45B0-B54D-53F99FB7FFF9}"/>
              </a:ext>
            </a:extLst>
          </p:cNvPr>
          <p:cNvSpPr txBox="1"/>
          <p:nvPr/>
        </p:nvSpPr>
        <p:spPr>
          <a:xfrm>
            <a:off x="1820233" y="4267354"/>
            <a:ext cx="679994" cy="369332"/>
          </a:xfrm>
          <a:prstGeom prst="rect">
            <a:avLst/>
          </a:prstGeom>
          <a:noFill/>
        </p:spPr>
        <p:txBody>
          <a:bodyPr wrap="none" rtlCol="0">
            <a:spAutoFit/>
          </a:bodyPr>
          <a:lstStyle/>
          <a:p>
            <a:r>
              <a:rPr lang="en-US" dirty="0">
                <a:solidFill>
                  <a:srgbClr val="0067AA"/>
                </a:solidFill>
              </a:rPr>
              <a:t>Wide</a:t>
            </a:r>
          </a:p>
        </p:txBody>
      </p:sp>
      <p:sp>
        <p:nvSpPr>
          <p:cNvPr id="8" name="TextBox 7">
            <a:extLst>
              <a:ext uri="{FF2B5EF4-FFF2-40B4-BE49-F238E27FC236}">
                <a16:creationId xmlns:a16="http://schemas.microsoft.com/office/drawing/2014/main" id="{3EC7738E-AE84-4828-866B-B0E85DFA035B}"/>
              </a:ext>
            </a:extLst>
          </p:cNvPr>
          <p:cNvSpPr txBox="1"/>
          <p:nvPr/>
        </p:nvSpPr>
        <p:spPr>
          <a:xfrm>
            <a:off x="6560669" y="2884783"/>
            <a:ext cx="635110" cy="369332"/>
          </a:xfrm>
          <a:prstGeom prst="rect">
            <a:avLst/>
          </a:prstGeom>
          <a:noFill/>
        </p:spPr>
        <p:txBody>
          <a:bodyPr wrap="none" rtlCol="0">
            <a:spAutoFit/>
          </a:bodyPr>
          <a:lstStyle/>
          <a:p>
            <a:r>
              <a:rPr lang="en-US" dirty="0">
                <a:solidFill>
                  <a:srgbClr val="0067AA"/>
                </a:solidFill>
              </a:rPr>
              <a:t>Long</a:t>
            </a:r>
          </a:p>
        </p:txBody>
      </p:sp>
    </p:spTree>
    <p:extLst>
      <p:ext uri="{BB962C8B-B14F-4D97-AF65-F5344CB8AC3E}">
        <p14:creationId xmlns:p14="http://schemas.microsoft.com/office/powerpoint/2010/main" val="275125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Tip 4. Document Data</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9285513" cy="4547772"/>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Document EVERYTHING!</a:t>
            </a:r>
          </a:p>
          <a:p>
            <a:pPr marL="285750" indent="-225425">
              <a:buFont typeface="Arial" panose="020B0604020202020204" pitchFamily="34" charset="0"/>
              <a:buChar char="•"/>
            </a:pPr>
            <a:r>
              <a:rPr lang="en-US" dirty="0"/>
              <a:t>The audience of your tech paper should be able to find the exact data used by your team!</a:t>
            </a:r>
          </a:p>
          <a:p>
            <a:pPr marL="285750" indent="-225425">
              <a:buFont typeface="Arial" panose="020B0604020202020204" pitchFamily="34" charset="0"/>
              <a:buChar char="•"/>
            </a:pPr>
            <a:r>
              <a:rPr lang="en-US" dirty="0"/>
              <a:t>Document the sources of your data – explain </a:t>
            </a:r>
            <a:r>
              <a:rPr lang="en-US" b="1" u="sng" dirty="0"/>
              <a:t>what</a:t>
            </a:r>
            <a:r>
              <a:rPr lang="en-US" dirty="0"/>
              <a:t> the data is, </a:t>
            </a:r>
            <a:r>
              <a:rPr lang="en-US" b="1" u="sng" dirty="0"/>
              <a:t>where</a:t>
            </a:r>
            <a:r>
              <a:rPr lang="en-US" dirty="0"/>
              <a:t> it was obtained, and </a:t>
            </a:r>
            <a:r>
              <a:rPr lang="en-US" b="1" u="sng" dirty="0"/>
              <a:t>how</a:t>
            </a:r>
            <a:r>
              <a:rPr lang="en-US" dirty="0"/>
              <a:t> it was used.</a:t>
            </a:r>
          </a:p>
          <a:p>
            <a:pPr marL="285750" indent="-225425">
              <a:buFont typeface="Arial" panose="020B0604020202020204" pitchFamily="34" charset="0"/>
              <a:buChar char="•"/>
            </a:pPr>
            <a:r>
              <a:rPr lang="en-US" dirty="0"/>
              <a:t>Keep a copy of all data used for analysis, results, images and tables.</a:t>
            </a:r>
          </a:p>
          <a:p>
            <a:pPr marL="285750" indent="-225425">
              <a:buFont typeface="Arial" panose="020B0604020202020204" pitchFamily="34" charset="0"/>
              <a:buChar char="•"/>
            </a:pPr>
            <a:r>
              <a:rPr lang="en-US" dirty="0"/>
              <a:t>Document </a:t>
            </a:r>
            <a:r>
              <a:rPr lang="en-US" b="1" u="sng" dirty="0"/>
              <a:t>why</a:t>
            </a:r>
            <a:r>
              <a:rPr lang="en-US" dirty="0"/>
              <a:t> you chose your data. Be specific. </a:t>
            </a:r>
          </a:p>
          <a:p>
            <a:pPr marL="971550" lvl="1" indent="-225425">
              <a:buFont typeface="Arial" panose="020B0604020202020204" pitchFamily="34" charset="0"/>
              <a:buChar char="•"/>
            </a:pPr>
            <a:r>
              <a:rPr lang="en-US" sz="1600" dirty="0"/>
              <a:t>“We used the least cloudy scene for each year in the study period (Table A).”</a:t>
            </a:r>
          </a:p>
          <a:p>
            <a:pPr marL="285750" indent="-225425">
              <a:buFont typeface="Arial" panose="020B0604020202020204" pitchFamily="34" charset="0"/>
              <a:buChar char="•"/>
            </a:pPr>
            <a:r>
              <a:rPr lang="en-US" dirty="0"/>
              <a:t>Document </a:t>
            </a:r>
            <a:r>
              <a:rPr lang="en-US" b="1" dirty="0"/>
              <a:t>any processing and/or modification </a:t>
            </a:r>
            <a:r>
              <a:rPr lang="en-US" dirty="0"/>
              <a:t>of your data.</a:t>
            </a:r>
          </a:p>
          <a:p>
            <a:pPr marL="971550" lvl="1" indent="-225425">
              <a:buFont typeface="Arial" panose="020B0604020202020204" pitchFamily="34" charset="0"/>
              <a:buChar char="•"/>
            </a:pPr>
            <a:r>
              <a:rPr lang="en-US" sz="1600" dirty="0"/>
              <a:t>This includes clipping, reprojecting, cloud removal, etc.</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06AF3353-870D-4BF8-A3D2-D785C1C73D54}"/>
              </a:ext>
            </a:extLst>
          </p:cNvPr>
          <p:cNvSpPr txBox="1"/>
          <p:nvPr/>
        </p:nvSpPr>
        <p:spPr>
          <a:xfrm>
            <a:off x="838199" y="6063799"/>
            <a:ext cx="8499764" cy="307777"/>
          </a:xfrm>
          <a:prstGeom prst="rect">
            <a:avLst/>
          </a:prstGeom>
          <a:noFill/>
        </p:spPr>
        <p:txBody>
          <a:bodyPr wrap="square" rtlCol="0">
            <a:spAutoFit/>
          </a:bodyPr>
          <a:lstStyle/>
          <a:p>
            <a:r>
              <a:rPr lang="en-US" sz="1400" dirty="0">
                <a:solidFill>
                  <a:srgbClr val="6A7278"/>
                </a:solidFill>
              </a:rPr>
              <a:t>More info: </a:t>
            </a:r>
            <a:r>
              <a:rPr lang="en-US" sz="1400" dirty="0">
                <a:solidFill>
                  <a:schemeClr val="tx1">
                    <a:lumMod val="75000"/>
                    <a:lumOff val="25000"/>
                  </a:schemeClr>
                </a:solidFill>
                <a:hlinkClick r:id="rId3"/>
              </a:rPr>
              <a:t>https://gigascience.biomedcentral.com/articles/10.1186/s13742-016-0135-4</a:t>
            </a:r>
            <a:endParaRPr lang="en-US" sz="1400" dirty="0">
              <a:solidFill>
                <a:schemeClr val="tx1">
                  <a:lumMod val="75000"/>
                  <a:lumOff val="25000"/>
                </a:schemeClr>
              </a:solidFill>
            </a:endParaRPr>
          </a:p>
        </p:txBody>
      </p:sp>
      <p:grpSp>
        <p:nvGrpSpPr>
          <p:cNvPr id="16" name="Group 15">
            <a:extLst>
              <a:ext uri="{FF2B5EF4-FFF2-40B4-BE49-F238E27FC236}">
                <a16:creationId xmlns:a16="http://schemas.microsoft.com/office/drawing/2014/main" id="{D0E75F98-AC1B-406A-8879-8F516151990A}"/>
              </a:ext>
            </a:extLst>
          </p:cNvPr>
          <p:cNvGrpSpPr/>
          <p:nvPr/>
        </p:nvGrpSpPr>
        <p:grpSpPr>
          <a:xfrm>
            <a:off x="10775708" y="22674"/>
            <a:ext cx="717868" cy="6821483"/>
            <a:chOff x="10775708" y="22674"/>
            <a:chExt cx="717868" cy="6821483"/>
          </a:xfrm>
        </p:grpSpPr>
        <p:pic>
          <p:nvPicPr>
            <p:cNvPr id="19" name="Picture 18">
              <a:extLst>
                <a:ext uri="{FF2B5EF4-FFF2-40B4-BE49-F238E27FC236}">
                  <a16:creationId xmlns:a16="http://schemas.microsoft.com/office/drawing/2014/main" id="{BC64C52E-B1EB-422A-9FA4-6CF3FDF881A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0" name="Picture 19">
              <a:extLst>
                <a:ext uri="{FF2B5EF4-FFF2-40B4-BE49-F238E27FC236}">
                  <a16:creationId xmlns:a16="http://schemas.microsoft.com/office/drawing/2014/main" id="{6F74853D-8402-438E-A3E3-D3736C21D34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1" name="Picture 20">
              <a:extLst>
                <a:ext uri="{FF2B5EF4-FFF2-40B4-BE49-F238E27FC236}">
                  <a16:creationId xmlns:a16="http://schemas.microsoft.com/office/drawing/2014/main" id="{0CB8B11E-A789-4E87-8B03-BC43012B1D4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2" name="Picture 21">
              <a:extLst>
                <a:ext uri="{FF2B5EF4-FFF2-40B4-BE49-F238E27FC236}">
                  <a16:creationId xmlns:a16="http://schemas.microsoft.com/office/drawing/2014/main" id="{9E8A4F80-A7E5-456B-9553-D317F8EFE7E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3" name="Picture 22">
              <a:extLst>
                <a:ext uri="{FF2B5EF4-FFF2-40B4-BE49-F238E27FC236}">
                  <a16:creationId xmlns:a16="http://schemas.microsoft.com/office/drawing/2014/main" id="{73E111B4-D362-4E32-9EF3-A828E803670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4" name="Picture 23">
              <a:extLst>
                <a:ext uri="{FF2B5EF4-FFF2-40B4-BE49-F238E27FC236}">
                  <a16:creationId xmlns:a16="http://schemas.microsoft.com/office/drawing/2014/main" id="{13BB325A-ADDA-418F-B36F-16E687F9E91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5" name="Picture 24">
              <a:extLst>
                <a:ext uri="{FF2B5EF4-FFF2-40B4-BE49-F238E27FC236}">
                  <a16:creationId xmlns:a16="http://schemas.microsoft.com/office/drawing/2014/main" id="{284A27D9-CE5F-4CB2-97AA-225FCB829B4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6" name="Picture 25">
              <a:extLst>
                <a:ext uri="{FF2B5EF4-FFF2-40B4-BE49-F238E27FC236}">
                  <a16:creationId xmlns:a16="http://schemas.microsoft.com/office/drawing/2014/main" id="{FD76ADC0-6270-45F4-BFB4-E00A4CF41EA1}"/>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7" name="Picture 26">
              <a:extLst>
                <a:ext uri="{FF2B5EF4-FFF2-40B4-BE49-F238E27FC236}">
                  <a16:creationId xmlns:a16="http://schemas.microsoft.com/office/drawing/2014/main" id="{4F966A32-E297-4BAE-8378-7B3C703E953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3006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Tip 5. Document Code</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10712115" cy="4381051"/>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Computational reproducibility is the ability to exactly reproduce results given the same data. This is why DEVELOP requires comments on code for software release.</a:t>
            </a:r>
          </a:p>
          <a:p>
            <a:pPr marL="285750" indent="-225425">
              <a:buFont typeface="Arial" panose="020B0604020202020204" pitchFamily="34" charset="0"/>
              <a:buChar char="•"/>
            </a:pPr>
            <a:r>
              <a:rPr lang="en-US" dirty="0"/>
              <a:t>Best Practices for Comment Code</a:t>
            </a:r>
          </a:p>
          <a:p>
            <a:pPr marL="971550" lvl="1" indent="-225425">
              <a:buFont typeface="Arial" panose="020B0604020202020204" pitchFamily="34" charset="0"/>
              <a:buChar char="•"/>
            </a:pPr>
            <a:r>
              <a:rPr lang="en-US" dirty="0"/>
              <a:t>Leave your self notes as you are working on your code.</a:t>
            </a:r>
          </a:p>
          <a:p>
            <a:pPr marL="971550" lvl="1" indent="-225425">
              <a:buFont typeface="Arial" panose="020B0604020202020204" pitchFamily="34" charset="0"/>
              <a:buChar char="•"/>
            </a:pPr>
            <a:r>
              <a:rPr lang="en-US" dirty="0"/>
              <a:t>Remove personal notes and clean up your comments once your code is finalized.</a:t>
            </a:r>
          </a:p>
          <a:p>
            <a:pPr marL="971550" lvl="1" indent="-225425">
              <a:buFont typeface="Arial" panose="020B0604020202020204" pitchFamily="34" charset="0"/>
              <a:buChar char="•"/>
            </a:pPr>
            <a:r>
              <a:rPr lang="en-US" dirty="0"/>
              <a:t>A reader should understand exactly what your code does, even if they aren’t familiar with your coding language. Every step should be explained. </a:t>
            </a:r>
          </a:p>
          <a:p>
            <a:pPr marL="1428750" lvl="2" indent="-225425">
              <a:buFont typeface="Arial" panose="020B0604020202020204" pitchFamily="34" charset="0"/>
              <a:buChar char="•"/>
            </a:pPr>
            <a:r>
              <a:rPr lang="en-US" dirty="0"/>
              <a:t>Suggestion: Have another team read your code.</a:t>
            </a:r>
          </a:p>
          <a:p>
            <a:pPr marL="285750" indent="-225425">
              <a:buFont typeface="Arial" panose="020B0604020202020204" pitchFamily="34" charset="0"/>
              <a:buChar char="•"/>
            </a:pPr>
            <a:r>
              <a:rPr lang="en-US" dirty="0"/>
              <a:t>Things to consider:</a:t>
            </a:r>
          </a:p>
          <a:p>
            <a:pPr marL="457200" indent="-230188">
              <a:spcBef>
                <a:spcPts val="0"/>
              </a:spcBef>
              <a:spcAft>
                <a:spcPts val="600"/>
              </a:spcAft>
              <a:buFont typeface="+mj-lt"/>
              <a:buAutoNum type="arabicPeriod"/>
            </a:pPr>
            <a:r>
              <a:rPr lang="en-US" dirty="0"/>
              <a:t>Is your code well-commented?</a:t>
            </a:r>
          </a:p>
          <a:p>
            <a:pPr marL="457200" indent="-230188">
              <a:spcBef>
                <a:spcPts val="0"/>
              </a:spcBef>
              <a:spcAft>
                <a:spcPts val="600"/>
              </a:spcAft>
              <a:buFont typeface="+mj-lt"/>
              <a:buAutoNum type="arabicPeriod"/>
            </a:pPr>
            <a:r>
              <a:rPr lang="en-US" dirty="0"/>
              <a:t>Is your code stored in a way that it is available to future teams?  https://github.com/NASA-DEVELOP or local node repository</a:t>
            </a:r>
          </a:p>
          <a:p>
            <a:pPr marL="457200" indent="-230188">
              <a:spcBef>
                <a:spcPts val="0"/>
              </a:spcBef>
              <a:spcAft>
                <a:spcPts val="600"/>
              </a:spcAft>
              <a:buFont typeface="+mj-lt"/>
              <a:buAutoNum type="arabicPeriod"/>
            </a:pPr>
            <a:r>
              <a:rPr lang="en-US" dirty="0"/>
              <a:t>Have you indicated your operating system(s), software dependencies, and the analytical software (and versions) that were used?</a:t>
            </a:r>
          </a:p>
          <a:p>
            <a:pPr marL="457200" indent="-230188">
              <a:spcBef>
                <a:spcPts val="0"/>
              </a:spcBef>
              <a:spcAft>
                <a:spcPts val="600"/>
              </a:spcAft>
              <a:buFont typeface="+mj-lt"/>
              <a:buAutoNum type="arabicPeriod"/>
            </a:pPr>
            <a:r>
              <a:rPr lang="en-US" dirty="0"/>
              <a:t>Did you use any unusual computer configurations or non-default parameters?</a:t>
            </a:r>
          </a:p>
          <a:p>
            <a:pPr marL="457200" indent="-230188">
              <a:spcBef>
                <a:spcPts val="0"/>
              </a:spcBef>
              <a:spcAft>
                <a:spcPts val="600"/>
              </a:spcAft>
              <a:buFont typeface="+mj-lt"/>
              <a:buAutoNum type="arabicPeriod"/>
            </a:pPr>
            <a:r>
              <a:rPr lang="en-US" dirty="0"/>
              <a:t>Is your data documented?</a:t>
            </a:r>
          </a:p>
          <a:p>
            <a:pPr marL="285750" indent="-225425">
              <a:spcBef>
                <a:spcPts val="0"/>
              </a:spcBef>
              <a:spcAft>
                <a:spcPts val="600"/>
              </a:spcAft>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A7741DF9-40DE-4B45-AB93-DD542FF36C39}"/>
              </a:ext>
            </a:extLst>
          </p:cNvPr>
          <p:cNvSpPr txBox="1"/>
          <p:nvPr/>
        </p:nvSpPr>
        <p:spPr>
          <a:xfrm>
            <a:off x="838199" y="6270169"/>
            <a:ext cx="9361170" cy="338554"/>
          </a:xfrm>
          <a:prstGeom prst="rect">
            <a:avLst/>
          </a:prstGeom>
          <a:noFill/>
        </p:spPr>
        <p:txBody>
          <a:bodyPr wrap="square" rtlCol="0">
            <a:spAutoFit/>
          </a:bodyPr>
          <a:lstStyle/>
          <a:p>
            <a:r>
              <a:rPr lang="en-US" sz="1600" dirty="0">
                <a:solidFill>
                  <a:srgbClr val="6A7278"/>
                </a:solidFill>
              </a:rPr>
              <a:t>Need help? </a:t>
            </a:r>
            <a:r>
              <a:rPr lang="en-US" sz="1600" dirty="0">
                <a:solidFill>
                  <a:srgbClr val="0061AA"/>
                </a:solidFill>
              </a:rPr>
              <a:t>Contact Geoinformatics at DEVELOP.Geoinformatics@gmail.com</a:t>
            </a:r>
          </a:p>
        </p:txBody>
      </p:sp>
      <p:pic>
        <p:nvPicPr>
          <p:cNvPr id="6" name="Picture 5">
            <a:extLst>
              <a:ext uri="{FF2B5EF4-FFF2-40B4-BE49-F238E27FC236}">
                <a16:creationId xmlns:a16="http://schemas.microsoft.com/office/drawing/2014/main" id="{3776410E-1011-488E-86AE-382945D1439D}"/>
              </a:ext>
            </a:extLst>
          </p:cNvPr>
          <p:cNvPicPr>
            <a:picLocks noChangeAspect="1"/>
          </p:cNvPicPr>
          <p:nvPr/>
        </p:nvPicPr>
        <p:blipFill>
          <a:blip r:embed="rId3"/>
          <a:stretch>
            <a:fillRect/>
          </a:stretch>
        </p:blipFill>
        <p:spPr>
          <a:xfrm>
            <a:off x="9942339" y="365125"/>
            <a:ext cx="1846003" cy="14078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4373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Tip 6. Document Methods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9612085"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Document, Document, Document!</a:t>
            </a:r>
          </a:p>
          <a:p>
            <a:pPr marL="60325"/>
            <a:r>
              <a:rPr lang="en-US" dirty="0"/>
              <a:t>Document your decisions.</a:t>
            </a:r>
          </a:p>
          <a:p>
            <a:pPr marL="285750" indent="-225425">
              <a:buFont typeface="Arial" panose="020B0604020202020204" pitchFamily="34" charset="0"/>
              <a:buChar char="•"/>
            </a:pPr>
            <a:r>
              <a:rPr lang="en-US" dirty="0"/>
              <a:t>Why did you choose your methods? Are there better methods?</a:t>
            </a:r>
          </a:p>
          <a:p>
            <a:pPr marL="285750" indent="-225425">
              <a:buFont typeface="Arial" panose="020B0604020202020204" pitchFamily="34" charset="0"/>
              <a:buChar char="•"/>
            </a:pPr>
            <a:r>
              <a:rPr lang="en-US" dirty="0"/>
              <a:t>Keep a list of all equations or formulas.</a:t>
            </a:r>
          </a:p>
          <a:p>
            <a:pPr marL="285750" indent="-225425">
              <a:buFont typeface="Arial" panose="020B0604020202020204" pitchFamily="34" charset="0"/>
              <a:buChar char="•"/>
            </a:pPr>
            <a:r>
              <a:rPr lang="en-US" dirty="0"/>
              <a:t>Keep track of both failures and successes.</a:t>
            </a:r>
          </a:p>
          <a:p>
            <a:pPr marL="60325"/>
            <a:endParaRPr lang="en-US" dirty="0"/>
          </a:p>
          <a:p>
            <a:pPr marL="60325"/>
            <a:r>
              <a:rPr lang="en-US" dirty="0"/>
              <a:t>Document exact steps of final methods.</a:t>
            </a:r>
          </a:p>
          <a:p>
            <a:pPr marL="285750" indent="-225425">
              <a:buFont typeface="Arial" panose="020B0604020202020204" pitchFamily="34" charset="0"/>
              <a:buChar char="•"/>
            </a:pPr>
            <a:r>
              <a:rPr lang="en-US" dirty="0"/>
              <a:t>Think of this as a tutorial. Someone should be able to replicate your methods with this document. This can be an optional deliverable for your partner.</a:t>
            </a:r>
          </a:p>
          <a:p>
            <a:pPr marL="285750" indent="-225425">
              <a:buFont typeface="Arial" panose="020B0604020202020204" pitchFamily="34" charset="0"/>
              <a:buChar char="•"/>
            </a:pPr>
            <a:r>
              <a:rPr lang="en-US" dirty="0"/>
              <a:t>This will become the “Methods” section of the tech paper.</a:t>
            </a:r>
          </a:p>
          <a:p>
            <a:pPr marL="285750" indent="-225425">
              <a:buFont typeface="Arial" panose="020B0604020202020204" pitchFamily="34" charset="0"/>
              <a:buChar char="•"/>
            </a:pPr>
            <a:endParaRPr lang="en-US" dirty="0"/>
          </a:p>
        </p:txBody>
      </p:sp>
      <p:grpSp>
        <p:nvGrpSpPr>
          <p:cNvPr id="15" name="Group 14">
            <a:extLst>
              <a:ext uri="{FF2B5EF4-FFF2-40B4-BE49-F238E27FC236}">
                <a16:creationId xmlns:a16="http://schemas.microsoft.com/office/drawing/2014/main" id="{086568E4-844C-4011-AAD7-D4B89CBA446E}"/>
              </a:ext>
            </a:extLst>
          </p:cNvPr>
          <p:cNvGrpSpPr/>
          <p:nvPr/>
        </p:nvGrpSpPr>
        <p:grpSpPr>
          <a:xfrm>
            <a:off x="10775708" y="22674"/>
            <a:ext cx="717868" cy="6821483"/>
            <a:chOff x="10775708" y="22674"/>
            <a:chExt cx="717868" cy="6821483"/>
          </a:xfrm>
        </p:grpSpPr>
        <p:pic>
          <p:nvPicPr>
            <p:cNvPr id="16" name="Picture 15">
              <a:extLst>
                <a:ext uri="{FF2B5EF4-FFF2-40B4-BE49-F238E27FC236}">
                  <a16:creationId xmlns:a16="http://schemas.microsoft.com/office/drawing/2014/main" id="{A58AA472-2154-41EA-A41D-216292EF73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19" name="Picture 18">
              <a:extLst>
                <a:ext uri="{FF2B5EF4-FFF2-40B4-BE49-F238E27FC236}">
                  <a16:creationId xmlns:a16="http://schemas.microsoft.com/office/drawing/2014/main" id="{B4B1EDBF-40F1-4E22-BF8C-652E1F74A2E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0" name="Picture 19">
              <a:extLst>
                <a:ext uri="{FF2B5EF4-FFF2-40B4-BE49-F238E27FC236}">
                  <a16:creationId xmlns:a16="http://schemas.microsoft.com/office/drawing/2014/main" id="{5C2FD14E-03E1-4666-810E-5138FDA9A0B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1" name="Picture 20">
              <a:extLst>
                <a:ext uri="{FF2B5EF4-FFF2-40B4-BE49-F238E27FC236}">
                  <a16:creationId xmlns:a16="http://schemas.microsoft.com/office/drawing/2014/main" id="{9D37C6A3-38A5-49FC-B1F3-C7DA4E3B1D8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2" name="Picture 21">
              <a:extLst>
                <a:ext uri="{FF2B5EF4-FFF2-40B4-BE49-F238E27FC236}">
                  <a16:creationId xmlns:a16="http://schemas.microsoft.com/office/drawing/2014/main" id="{3C4B98A7-0B89-468E-9CEE-DEFB3E8EDBE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3" name="Picture 22">
              <a:extLst>
                <a:ext uri="{FF2B5EF4-FFF2-40B4-BE49-F238E27FC236}">
                  <a16:creationId xmlns:a16="http://schemas.microsoft.com/office/drawing/2014/main" id="{787270C9-AF1E-43A4-951F-A7B4FA07AD7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4" name="Picture 23">
              <a:extLst>
                <a:ext uri="{FF2B5EF4-FFF2-40B4-BE49-F238E27FC236}">
                  <a16:creationId xmlns:a16="http://schemas.microsoft.com/office/drawing/2014/main" id="{7CCC67C8-A926-466D-92FF-DF657345BC5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5" name="Picture 24">
              <a:extLst>
                <a:ext uri="{FF2B5EF4-FFF2-40B4-BE49-F238E27FC236}">
                  <a16:creationId xmlns:a16="http://schemas.microsoft.com/office/drawing/2014/main" id="{C31A2C21-42D6-4EEA-B5B4-29E607D6152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6" name="Picture 25">
              <a:extLst>
                <a:ext uri="{FF2B5EF4-FFF2-40B4-BE49-F238E27FC236}">
                  <a16:creationId xmlns:a16="http://schemas.microsoft.com/office/drawing/2014/main" id="{44E12FE0-839F-450D-B093-9B6E9E050BE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143942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Project Team Responsibilities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9284207"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Set goals and work towards them.</a:t>
            </a:r>
          </a:p>
          <a:p>
            <a:pPr marL="285750" indent="-225425">
              <a:buFont typeface="Arial" panose="020B0604020202020204" pitchFamily="34" charset="0"/>
              <a:buChar char="•"/>
            </a:pPr>
            <a:r>
              <a:rPr lang="en-US" dirty="0"/>
              <a:t>Complete all mandatory deliverables as well as any optional deliverables the team decides.</a:t>
            </a:r>
          </a:p>
          <a:p>
            <a:pPr marL="285750" indent="-225425">
              <a:buFont typeface="Arial" panose="020B0604020202020204" pitchFamily="34" charset="0"/>
              <a:buChar char="•"/>
            </a:pPr>
            <a:r>
              <a:rPr lang="en-US" dirty="0"/>
              <a:t>Support Project Leads in submission of deliverables and reporting to Lead/Fellows, who report to NPO. </a:t>
            </a:r>
          </a:p>
          <a:p>
            <a:pPr marL="285750" indent="-225425">
              <a:buFont typeface="Arial" panose="020B0604020202020204" pitchFamily="34" charset="0"/>
              <a:buChar char="•"/>
            </a:pPr>
            <a:r>
              <a:rPr lang="en-US" dirty="0"/>
              <a:t>Leave organized documentation of all research and contacts so the project and/or communication with end users may be continued in following terms.</a:t>
            </a:r>
          </a:p>
          <a:p>
            <a:pPr marL="285750" indent="-225425">
              <a:buFont typeface="Arial" panose="020B0604020202020204" pitchFamily="34" charset="0"/>
              <a:buChar char="•"/>
            </a:pPr>
            <a:r>
              <a:rPr lang="en-US" dirty="0"/>
              <a:t>Take initiative! Look at what else needs to be done when you have completed your assigned tasks. </a:t>
            </a:r>
          </a:p>
          <a:p>
            <a:pPr marL="285750" indent="-225425">
              <a:buFont typeface="Arial" panose="020B0604020202020204" pitchFamily="34" charset="0"/>
              <a:buChar char="•"/>
            </a:pPr>
            <a:r>
              <a:rPr lang="en-US" dirty="0"/>
              <a:t>Don’t feel bogged down by the chain of command – DEVELOP fosters open communication between all levels!</a:t>
            </a:r>
          </a:p>
          <a:p>
            <a:pPr marL="285750" indent="-225425">
              <a:buFont typeface="Arial" panose="020B0604020202020204" pitchFamily="34" charset="0"/>
              <a:buChar char="•"/>
            </a:pPr>
            <a:r>
              <a:rPr lang="en-US" dirty="0"/>
              <a:t>Network with other teams. Help other teams. Get help from other teams.</a:t>
            </a:r>
          </a:p>
          <a:p>
            <a:pPr marL="285750" indent="-225425">
              <a:buFont typeface="Arial" panose="020B0604020202020204" pitchFamily="34" charset="0"/>
              <a:buChar char="•"/>
            </a:pPr>
            <a:r>
              <a:rPr lang="en-US" dirty="0"/>
              <a:t>Have an open mind &amp; learn from each other!</a:t>
            </a:r>
          </a:p>
          <a:p>
            <a:pPr marL="285750" indent="-225425">
              <a:buFont typeface="Arial" panose="020B0604020202020204" pitchFamily="34" charset="0"/>
              <a:buChar char="•"/>
            </a:pPr>
            <a:endParaRPr lang="en-US" dirty="0"/>
          </a:p>
        </p:txBody>
      </p:sp>
      <p:grpSp>
        <p:nvGrpSpPr>
          <p:cNvPr id="16" name="Group 15">
            <a:extLst>
              <a:ext uri="{FF2B5EF4-FFF2-40B4-BE49-F238E27FC236}">
                <a16:creationId xmlns:a16="http://schemas.microsoft.com/office/drawing/2014/main" id="{8002F1C8-F52A-4D86-979F-27E88E2F4C5B}"/>
              </a:ext>
            </a:extLst>
          </p:cNvPr>
          <p:cNvGrpSpPr/>
          <p:nvPr/>
        </p:nvGrpSpPr>
        <p:grpSpPr>
          <a:xfrm>
            <a:off x="10775708" y="22674"/>
            <a:ext cx="717868" cy="6821483"/>
            <a:chOff x="10775708" y="22674"/>
            <a:chExt cx="717868" cy="6821483"/>
          </a:xfrm>
        </p:grpSpPr>
        <p:pic>
          <p:nvPicPr>
            <p:cNvPr id="19" name="Picture 18">
              <a:extLst>
                <a:ext uri="{FF2B5EF4-FFF2-40B4-BE49-F238E27FC236}">
                  <a16:creationId xmlns:a16="http://schemas.microsoft.com/office/drawing/2014/main" id="{6320D957-F832-403D-85EF-C6FAA44C19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0" name="Picture 19">
              <a:extLst>
                <a:ext uri="{FF2B5EF4-FFF2-40B4-BE49-F238E27FC236}">
                  <a16:creationId xmlns:a16="http://schemas.microsoft.com/office/drawing/2014/main" id="{74C064BA-A741-4716-9EAD-2F40FB1ADDB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1" name="Picture 20">
              <a:extLst>
                <a:ext uri="{FF2B5EF4-FFF2-40B4-BE49-F238E27FC236}">
                  <a16:creationId xmlns:a16="http://schemas.microsoft.com/office/drawing/2014/main" id="{A93BE3CC-041B-47ED-A650-4672C0E5B5F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2" name="Picture 21">
              <a:extLst>
                <a:ext uri="{FF2B5EF4-FFF2-40B4-BE49-F238E27FC236}">
                  <a16:creationId xmlns:a16="http://schemas.microsoft.com/office/drawing/2014/main" id="{714B3DF4-E107-40B3-BBED-74CFA6A10B9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3" name="Picture 22">
              <a:extLst>
                <a:ext uri="{FF2B5EF4-FFF2-40B4-BE49-F238E27FC236}">
                  <a16:creationId xmlns:a16="http://schemas.microsoft.com/office/drawing/2014/main" id="{669D9E68-1AF1-450C-B935-519F155F9C3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4" name="Picture 23">
              <a:extLst>
                <a:ext uri="{FF2B5EF4-FFF2-40B4-BE49-F238E27FC236}">
                  <a16:creationId xmlns:a16="http://schemas.microsoft.com/office/drawing/2014/main" id="{240F3158-22C8-4340-975F-A757AEAC30A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5" name="Picture 24">
              <a:extLst>
                <a:ext uri="{FF2B5EF4-FFF2-40B4-BE49-F238E27FC236}">
                  <a16:creationId xmlns:a16="http://schemas.microsoft.com/office/drawing/2014/main" id="{713A5386-59FE-4CEC-A9EB-0FCD3F505AA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6" name="Picture 25">
              <a:extLst>
                <a:ext uri="{FF2B5EF4-FFF2-40B4-BE49-F238E27FC236}">
                  <a16:creationId xmlns:a16="http://schemas.microsoft.com/office/drawing/2014/main" id="{D8265CA8-4739-49F8-ADF3-DDE0FA8634D2}"/>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7" name="Picture 26">
              <a:extLst>
                <a:ext uri="{FF2B5EF4-FFF2-40B4-BE49-F238E27FC236}">
                  <a16:creationId xmlns:a16="http://schemas.microsoft.com/office/drawing/2014/main" id="{3BFC2176-BA7D-4508-B628-FAE82EFA811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42936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Scientific Integrity</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6952487" cy="373332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sz="1800" dirty="0"/>
              <a:t>“The iconic success of NASA is planted firmly on three foundational elements: </a:t>
            </a:r>
            <a:r>
              <a:rPr lang="en-US" sz="1800" b="1" dirty="0"/>
              <a:t>innovation</a:t>
            </a:r>
            <a:r>
              <a:rPr lang="en-US" sz="1800" dirty="0"/>
              <a:t>, </a:t>
            </a:r>
            <a:r>
              <a:rPr lang="en-US" sz="1800" b="1" dirty="0"/>
              <a:t>inspiration</a:t>
            </a:r>
            <a:r>
              <a:rPr lang="en-US" sz="1800" dirty="0"/>
              <a:t>, and </a:t>
            </a:r>
            <a:r>
              <a:rPr lang="en-US" sz="1800" b="1" dirty="0"/>
              <a:t>integrity</a:t>
            </a:r>
            <a:r>
              <a:rPr lang="en-US" sz="1800" dirty="0"/>
              <a:t>. While innovation and inspiration are visible through our endeavors and successes, it is our integrity – </a:t>
            </a:r>
            <a:r>
              <a:rPr lang="en-US" sz="1800" b="1" dirty="0"/>
              <a:t>how we work</a:t>
            </a:r>
            <a:r>
              <a:rPr lang="en-US" sz="1800" dirty="0"/>
              <a:t>, and </a:t>
            </a:r>
            <a:r>
              <a:rPr lang="en-US" sz="1800" b="1" dirty="0"/>
              <a:t>our commitment to excellence and openness </a:t>
            </a:r>
            <a:r>
              <a:rPr lang="en-US" sz="1800" dirty="0"/>
              <a:t>– that </a:t>
            </a:r>
            <a:r>
              <a:rPr lang="en-US" sz="1800" b="1" dirty="0"/>
              <a:t>earns us the trust </a:t>
            </a:r>
            <a:r>
              <a:rPr lang="en-US" sz="1800" dirty="0"/>
              <a:t>of the public and ensures our continued ability to inspire and innovate. </a:t>
            </a:r>
            <a:r>
              <a:rPr lang="en-US" sz="1800" b="1" dirty="0"/>
              <a:t>Integrity is woven throughout the fabric of NASA</a:t>
            </a:r>
            <a:r>
              <a:rPr lang="en-US" sz="1800" dirty="0"/>
              <a:t>. It has always been there. And each and every day, we recommit ourselves to keeping it there.”</a:t>
            </a:r>
          </a:p>
          <a:p>
            <a:pPr marL="285750" indent="-225425">
              <a:buFont typeface="Arial" panose="020B0604020202020204" pitchFamily="34" charset="0"/>
              <a:buChar char="•"/>
            </a:pPr>
            <a:endParaRPr lang="en-US" sz="1800" dirty="0"/>
          </a:p>
          <a:p>
            <a:pPr marL="285750" indent="-225425">
              <a:buFont typeface="Arial" panose="020B0604020202020204" pitchFamily="34" charset="0"/>
              <a:buChar char="•"/>
            </a:pPr>
            <a:endParaRPr lang="en-US" sz="1800" dirty="0"/>
          </a:p>
        </p:txBody>
      </p:sp>
      <p:pic>
        <p:nvPicPr>
          <p:cNvPr id="5" name="Picture 4" descr="Waleed Abdalati">
            <a:extLst>
              <a:ext uri="{FF2B5EF4-FFF2-40B4-BE49-F238E27FC236}">
                <a16:creationId xmlns:a16="http://schemas.microsoft.com/office/drawing/2014/main" id="{6B6D63CE-58DD-4D29-B4DD-24C834ED13D3}"/>
              </a:ext>
            </a:extLst>
          </p:cNvPr>
          <p:cNvPicPr>
            <a:picLocks noChangeAspect="1" noChangeArrowheads="1"/>
          </p:cNvPicPr>
          <p:nvPr/>
        </p:nvPicPr>
        <p:blipFill>
          <a:blip r:embed="rId3" cstate="print"/>
          <a:srcRect/>
          <a:stretch>
            <a:fillRect/>
          </a:stretch>
        </p:blipFill>
        <p:spPr bwMode="auto">
          <a:xfrm>
            <a:off x="9055373" y="1306956"/>
            <a:ext cx="2494943" cy="312420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7BB1E895-AA97-4842-892A-1C9B700F6822}"/>
              </a:ext>
            </a:extLst>
          </p:cNvPr>
          <p:cNvSpPr txBox="1"/>
          <p:nvPr/>
        </p:nvSpPr>
        <p:spPr>
          <a:xfrm>
            <a:off x="8871808" y="4535436"/>
            <a:ext cx="2862072" cy="1015608"/>
          </a:xfrm>
          <a:prstGeom prst="rect">
            <a:avLst/>
          </a:prstGeom>
          <a:noFill/>
        </p:spPr>
        <p:txBody>
          <a:bodyPr wrap="square" lIns="91387" tIns="45693" rIns="91387" bIns="45693" rtlCol="0">
            <a:spAutoFit/>
          </a:bodyPr>
          <a:lstStyle/>
          <a:p>
            <a:pPr algn="ctr" defTabSz="1018229"/>
            <a:r>
              <a:rPr lang="en-US" sz="2000" b="1" dirty="0">
                <a:solidFill>
                  <a:schemeClr val="tx1">
                    <a:lumMod val="75000"/>
                    <a:lumOff val="25000"/>
                  </a:schemeClr>
                </a:solidFill>
                <a:ea typeface="Century Gothic" charset="0"/>
                <a:cs typeface="Century Gothic" charset="0"/>
              </a:rPr>
              <a:t>Dr. </a:t>
            </a:r>
            <a:r>
              <a:rPr lang="en-US" sz="2000" b="1" dirty="0" err="1">
                <a:solidFill>
                  <a:schemeClr val="tx1">
                    <a:lumMod val="75000"/>
                    <a:lumOff val="25000"/>
                  </a:schemeClr>
                </a:solidFill>
                <a:ea typeface="Century Gothic" charset="0"/>
                <a:cs typeface="Century Gothic" charset="0"/>
              </a:rPr>
              <a:t>Waleed</a:t>
            </a:r>
            <a:r>
              <a:rPr lang="en-US" sz="2000" b="1" dirty="0">
                <a:solidFill>
                  <a:schemeClr val="tx1">
                    <a:lumMod val="75000"/>
                    <a:lumOff val="25000"/>
                  </a:schemeClr>
                </a:solidFill>
                <a:ea typeface="Century Gothic" charset="0"/>
                <a:cs typeface="Century Gothic" charset="0"/>
              </a:rPr>
              <a:t> </a:t>
            </a:r>
            <a:r>
              <a:rPr lang="en-US" sz="2000" b="1" dirty="0" err="1">
                <a:solidFill>
                  <a:schemeClr val="tx1">
                    <a:lumMod val="75000"/>
                    <a:lumOff val="25000"/>
                  </a:schemeClr>
                </a:solidFill>
                <a:ea typeface="Century Gothic" charset="0"/>
                <a:cs typeface="Century Gothic" charset="0"/>
              </a:rPr>
              <a:t>Abdalati</a:t>
            </a:r>
            <a:r>
              <a:rPr lang="en-US" sz="2000" b="1" dirty="0">
                <a:solidFill>
                  <a:schemeClr val="tx1">
                    <a:lumMod val="75000"/>
                    <a:lumOff val="25000"/>
                  </a:schemeClr>
                </a:solidFill>
                <a:ea typeface="Century Gothic" charset="0"/>
                <a:cs typeface="Century Gothic" charset="0"/>
              </a:rPr>
              <a:t> </a:t>
            </a:r>
          </a:p>
          <a:p>
            <a:pPr algn="ctr" defTabSz="1018229"/>
            <a:r>
              <a:rPr lang="en-US" sz="2000" dirty="0">
                <a:solidFill>
                  <a:schemeClr val="tx1">
                    <a:lumMod val="75000"/>
                    <a:lumOff val="25000"/>
                  </a:schemeClr>
                </a:solidFill>
                <a:ea typeface="Century Gothic" charset="0"/>
                <a:cs typeface="Century Gothic" charset="0"/>
              </a:rPr>
              <a:t>Former NASA </a:t>
            </a:r>
          </a:p>
          <a:p>
            <a:pPr algn="ctr" defTabSz="1018229"/>
            <a:r>
              <a:rPr lang="en-US" sz="2000" dirty="0">
                <a:solidFill>
                  <a:schemeClr val="tx1">
                    <a:lumMod val="75000"/>
                    <a:lumOff val="25000"/>
                  </a:schemeClr>
                </a:solidFill>
                <a:ea typeface="Century Gothic" charset="0"/>
                <a:cs typeface="Century Gothic" charset="0"/>
              </a:rPr>
              <a:t>Chief Scientist</a:t>
            </a:r>
          </a:p>
        </p:txBody>
      </p:sp>
      <p:sp>
        <p:nvSpPr>
          <p:cNvPr id="7" name="TextBox 6">
            <a:extLst>
              <a:ext uri="{FF2B5EF4-FFF2-40B4-BE49-F238E27FC236}">
                <a16:creationId xmlns:a16="http://schemas.microsoft.com/office/drawing/2014/main" id="{5D619520-097E-4ED5-AA2E-49C1BDE83CE4}"/>
              </a:ext>
            </a:extLst>
          </p:cNvPr>
          <p:cNvSpPr txBox="1"/>
          <p:nvPr/>
        </p:nvSpPr>
        <p:spPr>
          <a:xfrm>
            <a:off x="838199" y="6114681"/>
            <a:ext cx="7213834" cy="307777"/>
          </a:xfrm>
          <a:prstGeom prst="rect">
            <a:avLst/>
          </a:prstGeom>
          <a:noFill/>
        </p:spPr>
        <p:txBody>
          <a:bodyPr wrap="none" rtlCol="0">
            <a:spAutoFit/>
          </a:bodyPr>
          <a:lstStyle/>
          <a:p>
            <a:pPr>
              <a:defRPr/>
            </a:pPr>
            <a:r>
              <a:rPr lang="en-US" sz="1400" dirty="0">
                <a:solidFill>
                  <a:srgbClr val="6A7278"/>
                </a:solidFill>
                <a:ea typeface="Century Gothic" charset="0"/>
                <a:cs typeface="Century Gothic" charset="0"/>
              </a:rPr>
              <a:t>NASA SI Policy: </a:t>
            </a:r>
            <a:r>
              <a:rPr lang="en-US" sz="1400" dirty="0">
                <a:solidFill>
                  <a:schemeClr val="bg1"/>
                </a:solidFill>
                <a:ea typeface="Century Gothic" charset="0"/>
                <a:cs typeface="Century Gothic" charset="0"/>
                <a:hlinkClick r:id="rId4"/>
              </a:rPr>
              <a:t>http://www.nasa.gov/pdf/611201main_NASA_SI_Policy_12_15_11.pdf</a:t>
            </a:r>
            <a:endParaRPr lang="en-US" sz="1400" dirty="0">
              <a:solidFill>
                <a:schemeClr val="bg1"/>
              </a:solidFill>
              <a:ea typeface="Century Gothic" charset="0"/>
              <a:cs typeface="Century Gothic" charset="0"/>
            </a:endParaRPr>
          </a:p>
        </p:txBody>
      </p:sp>
    </p:spTree>
    <p:extLst>
      <p:ext uri="{BB962C8B-B14F-4D97-AF65-F5344CB8AC3E}">
        <p14:creationId xmlns:p14="http://schemas.microsoft.com/office/powerpoint/2010/main" val="148731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Research Misconduct</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4"/>
            <a:ext cx="6989063" cy="82000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Federal definition of research misconduct:</a:t>
            </a:r>
          </a:p>
        </p:txBody>
      </p:sp>
      <p:sp>
        <p:nvSpPr>
          <p:cNvPr id="6" name="TextBox 5">
            <a:extLst>
              <a:ext uri="{FF2B5EF4-FFF2-40B4-BE49-F238E27FC236}">
                <a16:creationId xmlns:a16="http://schemas.microsoft.com/office/drawing/2014/main" id="{91067AB5-71AF-4B76-ACDB-5658316D2E0B}"/>
              </a:ext>
            </a:extLst>
          </p:cNvPr>
          <p:cNvSpPr txBox="1"/>
          <p:nvPr/>
        </p:nvSpPr>
        <p:spPr>
          <a:xfrm>
            <a:off x="7827264" y="1285397"/>
            <a:ext cx="3840480" cy="1938992"/>
          </a:xfrm>
          <a:prstGeom prst="rect">
            <a:avLst/>
          </a:prstGeom>
          <a:noFill/>
        </p:spPr>
        <p:txBody>
          <a:bodyPr wrap="square">
            <a:spAutoFit/>
          </a:bodyPr>
          <a:lstStyle/>
          <a:p>
            <a:pPr algn="ctr"/>
            <a:r>
              <a:rPr lang="en-US" sz="2400" dirty="0">
                <a:solidFill>
                  <a:srgbClr val="0070C0"/>
                </a:solidFill>
              </a:rPr>
              <a:t>“fabrication, falsification, or plagiarism in proposing, performing, or reviewing research, or in reporting research results”</a:t>
            </a:r>
          </a:p>
        </p:txBody>
      </p:sp>
      <p:sp>
        <p:nvSpPr>
          <p:cNvPr id="7" name="Content Placeholder 18">
            <a:extLst>
              <a:ext uri="{FF2B5EF4-FFF2-40B4-BE49-F238E27FC236}">
                <a16:creationId xmlns:a16="http://schemas.microsoft.com/office/drawing/2014/main" id="{1B70198A-478D-4B9B-BC82-E9BFD3CF69BB}"/>
              </a:ext>
            </a:extLst>
          </p:cNvPr>
          <p:cNvSpPr txBox="1">
            <a:spLocks/>
          </p:cNvSpPr>
          <p:nvPr/>
        </p:nvSpPr>
        <p:spPr>
          <a:xfrm>
            <a:off x="838199" y="3633612"/>
            <a:ext cx="10712117" cy="285926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sz="1800" b="1" dirty="0"/>
              <a:t>Fabrication</a:t>
            </a:r>
            <a:r>
              <a:rPr lang="en-US" sz="1800" dirty="0"/>
              <a:t>: Making up data or results and recording or reporting them.</a:t>
            </a:r>
          </a:p>
          <a:p>
            <a:pPr marL="285750" indent="-225425">
              <a:buFont typeface="Arial" panose="020B0604020202020204" pitchFamily="34" charset="0"/>
              <a:buChar char="•"/>
            </a:pPr>
            <a:r>
              <a:rPr lang="en-US" sz="1800" b="1" dirty="0"/>
              <a:t>Plagiarism</a:t>
            </a:r>
            <a:r>
              <a:rPr lang="en-US" sz="1800" dirty="0"/>
              <a:t>: The appropriation of another person’s ideas, processes, results, or words without giving appropriate credit.</a:t>
            </a:r>
          </a:p>
          <a:p>
            <a:pPr marL="285750" indent="-225425">
              <a:buFont typeface="Arial" panose="020B0604020202020204" pitchFamily="34" charset="0"/>
              <a:buChar char="•"/>
            </a:pPr>
            <a:r>
              <a:rPr lang="en-US" sz="1800" b="1" dirty="0"/>
              <a:t>Falsification</a:t>
            </a:r>
            <a:r>
              <a:rPr lang="en-US" sz="1800" dirty="0"/>
              <a:t>: Manipulating research materials, equipment, or processes, or changing or omitting data or results such that the research is not accurately represented in the research report.</a:t>
            </a:r>
          </a:p>
          <a:p>
            <a:pPr marL="285750" indent="-225425">
              <a:buFont typeface="Arial" panose="020B0604020202020204" pitchFamily="34" charset="0"/>
              <a:buChar char="•"/>
            </a:pPr>
            <a:endParaRPr lang="en-US" sz="1800" dirty="0"/>
          </a:p>
        </p:txBody>
      </p:sp>
    </p:spTree>
    <p:extLst>
      <p:ext uri="{BB962C8B-B14F-4D97-AF65-F5344CB8AC3E}">
        <p14:creationId xmlns:p14="http://schemas.microsoft.com/office/powerpoint/2010/main" val="263624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Researcher Responsibilities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10712115"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Researchers (all personnel involved in conceiving, designing, conducting and supervising research) have the responsibility to:</a:t>
            </a:r>
          </a:p>
          <a:p>
            <a:pPr marL="285750" indent="-225425">
              <a:buFont typeface="Arial" panose="020B0604020202020204" pitchFamily="34" charset="0"/>
              <a:buChar char="•"/>
            </a:pPr>
            <a:r>
              <a:rPr lang="en-US" dirty="0"/>
              <a:t>Uphold and embody the professional standards of the research community.</a:t>
            </a:r>
          </a:p>
          <a:p>
            <a:pPr marL="285750" indent="-225425">
              <a:buFont typeface="Arial" panose="020B0604020202020204" pitchFamily="34" charset="0"/>
              <a:buChar char="•"/>
            </a:pPr>
            <a:r>
              <a:rPr lang="en-US" dirty="0"/>
              <a:t>Exercise personal and professional honesty in proposing, designing, performing, and reporting research.</a:t>
            </a:r>
          </a:p>
          <a:p>
            <a:pPr marL="285750" indent="-225425">
              <a:buFont typeface="Arial" panose="020B0604020202020204" pitchFamily="34" charset="0"/>
              <a:buChar char="•"/>
            </a:pPr>
            <a:r>
              <a:rPr lang="en-US" dirty="0"/>
              <a:t>Maintain mutual respect with all members of the research team and accurately represent the contributions of each member’s work. </a:t>
            </a:r>
          </a:p>
          <a:p>
            <a:pPr marL="285750" indent="-225425">
              <a:buFont typeface="Arial" panose="020B0604020202020204" pitchFamily="34" charset="0"/>
              <a:buChar char="•"/>
            </a:pPr>
            <a:r>
              <a:rPr lang="en-US" dirty="0"/>
              <a:t>Not allow outside influence or pressure (e.g., political consideration, ideology, financial conflicts of interest, peer pressure, or individual opinion) to affect the results of research, input to or from advisory committees, or the dissemination of research and analysis.</a:t>
            </a:r>
          </a:p>
          <a:p>
            <a:pPr marL="285750" indent="-225425">
              <a:buFont typeface="Arial" panose="020B0604020202020204" pitchFamily="34" charset="0"/>
              <a:buChar char="•"/>
            </a:pPr>
            <a:r>
              <a:rPr lang="en-US" dirty="0"/>
              <a:t>Uphold all of NASA’s core values of ethical conduct and integrity.</a:t>
            </a:r>
          </a:p>
        </p:txBody>
      </p:sp>
      <p:pic>
        <p:nvPicPr>
          <p:cNvPr id="5" name="Graphic 4" descr="Computer with solid fill">
            <a:extLst>
              <a:ext uri="{FF2B5EF4-FFF2-40B4-BE49-F238E27FC236}">
                <a16:creationId xmlns:a16="http://schemas.microsoft.com/office/drawing/2014/main" id="{66D7210A-164B-832F-FA47-6F6CF15850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52373" y="-93905"/>
            <a:ext cx="2157273" cy="2157273"/>
          </a:xfrm>
          <a:prstGeom prst="rect">
            <a:avLst/>
          </a:prstGeom>
        </p:spPr>
      </p:pic>
      <p:pic>
        <p:nvPicPr>
          <p:cNvPr id="9" name="Picture 8" descr="A picture containing text, sign, device, meter&#10;&#10;Description automatically generated">
            <a:extLst>
              <a:ext uri="{FF2B5EF4-FFF2-40B4-BE49-F238E27FC236}">
                <a16:creationId xmlns:a16="http://schemas.microsoft.com/office/drawing/2014/main" id="{8C3175F2-148E-12A2-560A-2FEB398A5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42431" y="530932"/>
            <a:ext cx="658761" cy="666621"/>
          </a:xfrm>
          <a:prstGeom prst="rect">
            <a:avLst/>
          </a:prstGeom>
        </p:spPr>
      </p:pic>
    </p:spTree>
    <p:extLst>
      <p:ext uri="{BB962C8B-B14F-4D97-AF65-F5344CB8AC3E}">
        <p14:creationId xmlns:p14="http://schemas.microsoft.com/office/powerpoint/2010/main" val="245649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External Communications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9104789"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A single </a:t>
            </a:r>
            <a:r>
              <a:rPr lang="en-US" dirty="0" err="1"/>
              <a:t>DEVELOPer</a:t>
            </a:r>
            <a:r>
              <a:rPr lang="en-US" dirty="0"/>
              <a:t> per team (usually the Project Lead) typically serves as the main point of contact to NPO, science advisors, and partners through email communication, leading project-related telecons, and coordination of team meetings.</a:t>
            </a:r>
          </a:p>
        </p:txBody>
      </p:sp>
      <p:grpSp>
        <p:nvGrpSpPr>
          <p:cNvPr id="15" name="Group 14">
            <a:extLst>
              <a:ext uri="{FF2B5EF4-FFF2-40B4-BE49-F238E27FC236}">
                <a16:creationId xmlns:a16="http://schemas.microsoft.com/office/drawing/2014/main" id="{60131917-09E9-446F-8EB5-BF14D56EDAED}"/>
              </a:ext>
            </a:extLst>
          </p:cNvPr>
          <p:cNvGrpSpPr/>
          <p:nvPr/>
        </p:nvGrpSpPr>
        <p:grpSpPr>
          <a:xfrm>
            <a:off x="10775708" y="22674"/>
            <a:ext cx="717868" cy="6821483"/>
            <a:chOff x="10775708" y="22674"/>
            <a:chExt cx="717868" cy="6821483"/>
          </a:xfrm>
        </p:grpSpPr>
        <p:pic>
          <p:nvPicPr>
            <p:cNvPr id="16" name="Picture 15">
              <a:extLst>
                <a:ext uri="{FF2B5EF4-FFF2-40B4-BE49-F238E27FC236}">
                  <a16:creationId xmlns:a16="http://schemas.microsoft.com/office/drawing/2014/main" id="{1EA7625C-DB67-4245-8AE5-E4146161BC4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19" name="Picture 18">
              <a:extLst>
                <a:ext uri="{FF2B5EF4-FFF2-40B4-BE49-F238E27FC236}">
                  <a16:creationId xmlns:a16="http://schemas.microsoft.com/office/drawing/2014/main" id="{B9C1D3DF-7294-4586-BDBC-50B6A2DDDD7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0" name="Picture 19">
              <a:extLst>
                <a:ext uri="{FF2B5EF4-FFF2-40B4-BE49-F238E27FC236}">
                  <a16:creationId xmlns:a16="http://schemas.microsoft.com/office/drawing/2014/main" id="{FB7BC6DF-40C1-4DF1-BE8B-E5C833F0684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1" name="Picture 20">
              <a:extLst>
                <a:ext uri="{FF2B5EF4-FFF2-40B4-BE49-F238E27FC236}">
                  <a16:creationId xmlns:a16="http://schemas.microsoft.com/office/drawing/2014/main" id="{265356CD-CED9-4F47-A328-9400E4B530D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2" name="Picture 21">
              <a:extLst>
                <a:ext uri="{FF2B5EF4-FFF2-40B4-BE49-F238E27FC236}">
                  <a16:creationId xmlns:a16="http://schemas.microsoft.com/office/drawing/2014/main" id="{3EFCF511-572F-44E2-80DF-ABFA2C76692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3" name="Picture 22">
              <a:extLst>
                <a:ext uri="{FF2B5EF4-FFF2-40B4-BE49-F238E27FC236}">
                  <a16:creationId xmlns:a16="http://schemas.microsoft.com/office/drawing/2014/main" id="{34490634-76AA-46F1-BA7C-ADF2EB4BAE8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4" name="Picture 23">
              <a:extLst>
                <a:ext uri="{FF2B5EF4-FFF2-40B4-BE49-F238E27FC236}">
                  <a16:creationId xmlns:a16="http://schemas.microsoft.com/office/drawing/2014/main" id="{5915C2DC-FB03-49CB-96B0-963F22BAD83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5" name="Picture 24">
              <a:extLst>
                <a:ext uri="{FF2B5EF4-FFF2-40B4-BE49-F238E27FC236}">
                  <a16:creationId xmlns:a16="http://schemas.microsoft.com/office/drawing/2014/main" id="{DA74A4D8-90C5-4702-8A30-04B64243C44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6" name="Picture 25">
              <a:extLst>
                <a:ext uri="{FF2B5EF4-FFF2-40B4-BE49-F238E27FC236}">
                  <a16:creationId xmlns:a16="http://schemas.microsoft.com/office/drawing/2014/main" id="{EA1F8E7E-AA53-437E-B94D-DCF2CD64B3A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pic>
        <p:nvPicPr>
          <p:cNvPr id="3" name="Picture 2" descr="A person speaking to a group of people&#10;&#10;Description automatically generated with medium confidence">
            <a:extLst>
              <a:ext uri="{FF2B5EF4-FFF2-40B4-BE49-F238E27FC236}">
                <a16:creationId xmlns:a16="http://schemas.microsoft.com/office/drawing/2014/main" id="{43538EB6-2082-AF69-EDE0-81A82217AE5B}"/>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4623" t="9579" r="31958" b="10602"/>
          <a:stretch/>
        </p:blipFill>
        <p:spPr>
          <a:xfrm>
            <a:off x="5894773" y="2934697"/>
            <a:ext cx="4566963" cy="3619528"/>
          </a:xfrm>
          <a:prstGeom prst="rect">
            <a:avLst/>
          </a:prstGeom>
        </p:spPr>
      </p:pic>
      <p:sp>
        <p:nvSpPr>
          <p:cNvPr id="27" name="Content Placeholder 18">
            <a:extLst>
              <a:ext uri="{FF2B5EF4-FFF2-40B4-BE49-F238E27FC236}">
                <a16:creationId xmlns:a16="http://schemas.microsoft.com/office/drawing/2014/main" id="{5398A3AE-5E5F-9422-ED69-BBEB7E7C7EC1}"/>
              </a:ext>
            </a:extLst>
          </p:cNvPr>
          <p:cNvSpPr txBox="1">
            <a:spLocks/>
          </p:cNvSpPr>
          <p:nvPr/>
        </p:nvSpPr>
        <p:spPr>
          <a:xfrm>
            <a:off x="824300" y="2934697"/>
            <a:ext cx="4911482" cy="4381051"/>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sz="1600" dirty="0">
                <a:solidFill>
                  <a:srgbClr val="6A7278"/>
                </a:solidFill>
              </a:rPr>
              <a:t>Emails relating to your DEVELOP projects and being sent to international recipients should be reviewed by your Lead/Fellow &amp; NPO, if necessary, before they are sent outside of DEVELOP.</a:t>
            </a:r>
          </a:p>
          <a:p>
            <a:pPr marL="285750" indent="-225425">
              <a:buFont typeface="Arial" panose="020B0604020202020204" pitchFamily="34" charset="0"/>
              <a:buChar char="•"/>
            </a:pPr>
            <a:r>
              <a:rPr lang="en-US" sz="1600" dirty="0">
                <a:solidFill>
                  <a:srgbClr val="6A7278"/>
                </a:solidFill>
              </a:rPr>
              <a:t>CC your Lead/Fellow when sending ALL project-related emails – this ensures continuity of communication and knowledge after the project ends.</a:t>
            </a:r>
          </a:p>
          <a:p>
            <a:pPr marL="285750" indent="-225425">
              <a:buFont typeface="Arial" panose="020B0604020202020204" pitchFamily="34" charset="0"/>
              <a:buChar char="•"/>
            </a:pPr>
            <a:r>
              <a:rPr lang="en-US" sz="1600" dirty="0">
                <a:solidFill>
                  <a:srgbClr val="6A7278"/>
                </a:solidFill>
                <a:latin typeface="Georgia"/>
              </a:rPr>
              <a:t>All participants should check their </a:t>
            </a:r>
            <a:r>
              <a:rPr lang="en-US" dirty="0">
                <a:latin typeface="Georgia"/>
              </a:rPr>
              <a:t>Space Systems-provided</a:t>
            </a:r>
            <a:r>
              <a:rPr lang="en-US" sz="1600" dirty="0">
                <a:solidFill>
                  <a:srgbClr val="6A7278"/>
                </a:solidFill>
                <a:latin typeface="Georgia"/>
              </a:rPr>
              <a:t> email each workday.</a:t>
            </a:r>
          </a:p>
          <a:p>
            <a:pPr marL="285750" indent="-225425">
              <a:buFont typeface="Arial" panose="020B0604020202020204" pitchFamily="34" charset="0"/>
              <a:buChar char="•"/>
            </a:pPr>
            <a:endParaRPr lang="en-US" sz="1600" dirty="0">
              <a:solidFill>
                <a:srgbClr val="6A7278"/>
              </a:solidFill>
            </a:endParaRPr>
          </a:p>
          <a:p>
            <a:endParaRPr lang="en-US" sz="1600" dirty="0">
              <a:solidFill>
                <a:srgbClr val="6A7278"/>
              </a:solidFill>
            </a:endParaRPr>
          </a:p>
        </p:txBody>
      </p:sp>
    </p:spTree>
    <p:extLst>
      <p:ext uri="{BB962C8B-B14F-4D97-AF65-F5344CB8AC3E}">
        <p14:creationId xmlns:p14="http://schemas.microsoft.com/office/powerpoint/2010/main" val="91908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Deliverables</a:t>
            </a:r>
            <a:endParaRPr lang="en-US" sz="3600" b="0" dirty="0">
              <a:solidFill>
                <a:schemeClr val="tx1">
                  <a:lumMod val="65000"/>
                  <a:lumOff val="35000"/>
                </a:schemeClr>
              </a:solidFill>
            </a:endParaRPr>
          </a:p>
        </p:txBody>
      </p:sp>
      <p:pic>
        <p:nvPicPr>
          <p:cNvPr id="7" name="Picture Placeholder 6">
            <a:extLst>
              <a:ext uri="{FF2B5EF4-FFF2-40B4-BE49-F238E27FC236}">
                <a16:creationId xmlns:a16="http://schemas.microsoft.com/office/drawing/2014/main" id="{6AAC3441-6123-47F1-AFFA-8859654C5452}"/>
              </a:ext>
            </a:extLst>
          </p:cNvPr>
          <p:cNvPicPr>
            <a:picLocks noChangeAspect="1"/>
          </p:cNvPicPr>
          <p:nvPr/>
        </p:nvPicPr>
        <p:blipFill>
          <a:blip r:embed="rId2" cstate="print">
            <a:extLst>
              <a:ext uri="{28A0092B-C50C-407E-A947-70E740481C1C}">
                <a14:useLocalDpi xmlns:a14="http://schemas.microsoft.com/office/drawing/2010/main" val="0"/>
              </a:ext>
            </a:extLst>
          </a:blip>
          <a:srcRect l="21305" r="21305"/>
          <a:stretch/>
        </p:blipFill>
        <p:spPr>
          <a:xfrm>
            <a:off x="6276689" y="-6025"/>
            <a:ext cx="5915311" cy="6864025"/>
          </a:xfrm>
          <a:prstGeom prst="rect">
            <a:avLst/>
          </a:prstGeom>
        </p:spPr>
      </p:pic>
    </p:spTree>
    <p:extLst>
      <p:ext uri="{BB962C8B-B14F-4D97-AF65-F5344CB8AC3E}">
        <p14:creationId xmlns:p14="http://schemas.microsoft.com/office/powerpoint/2010/main" val="371239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Project Deliverables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9457943"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DEVELOP places equal emphasis on research &amp; analysis and communicating your results.</a:t>
            </a:r>
          </a:p>
          <a:p>
            <a:pPr marL="285750" indent="-225425">
              <a:buFont typeface="Arial" panose="020B0604020202020204" pitchFamily="34" charset="0"/>
              <a:buChar char="•"/>
            </a:pPr>
            <a:r>
              <a:rPr lang="en-US" dirty="0"/>
              <a:t>Substantial efforts are put forth in developing deliverables that not only communicate the work done at DEVELOP, but enhance participants’ skills: technical writing, coding, science communication, effective visualizations, video editing, etc.</a:t>
            </a:r>
          </a:p>
          <a:p>
            <a:pPr marL="285750" indent="-225425">
              <a:buFont typeface="Arial" panose="020B0604020202020204" pitchFamily="34" charset="0"/>
              <a:buChar char="•"/>
            </a:pPr>
            <a:r>
              <a:rPr lang="en-US" dirty="0"/>
              <a:t>Deliverables are your opportunity to communicate your project work. Each deliverable is an example of your accomplishments. Use them to your advantage!</a:t>
            </a:r>
          </a:p>
          <a:p>
            <a:pPr marL="285750" indent="-225425">
              <a:buFont typeface="Arial" panose="020B0604020202020204" pitchFamily="34" charset="0"/>
              <a:buChar char="•"/>
            </a:pPr>
            <a:r>
              <a:rPr lang="en-US" dirty="0"/>
              <a:t>All deliverables are important and used by DEVELOP in a variety of ways which are laid out on following slides.</a:t>
            </a:r>
          </a:p>
          <a:p>
            <a:pPr marL="285750" indent="-225425">
              <a:buFont typeface="Arial" panose="020B0604020202020204" pitchFamily="34" charset="0"/>
              <a:buChar char="•"/>
            </a:pPr>
            <a:r>
              <a:rPr lang="en-US" dirty="0"/>
              <a:t>Download the deliverable calendar and pay attention to deadlines!</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15" name="Group 14">
            <a:extLst>
              <a:ext uri="{FF2B5EF4-FFF2-40B4-BE49-F238E27FC236}">
                <a16:creationId xmlns:a16="http://schemas.microsoft.com/office/drawing/2014/main" id="{4B756B57-F267-4194-BB2B-4CB5FCB576DD}"/>
              </a:ext>
            </a:extLst>
          </p:cNvPr>
          <p:cNvGrpSpPr/>
          <p:nvPr/>
        </p:nvGrpSpPr>
        <p:grpSpPr>
          <a:xfrm>
            <a:off x="10775708" y="22674"/>
            <a:ext cx="717868" cy="6821483"/>
            <a:chOff x="10775708" y="22674"/>
            <a:chExt cx="717868" cy="6821483"/>
          </a:xfrm>
        </p:grpSpPr>
        <p:pic>
          <p:nvPicPr>
            <p:cNvPr id="16" name="Picture 15">
              <a:extLst>
                <a:ext uri="{FF2B5EF4-FFF2-40B4-BE49-F238E27FC236}">
                  <a16:creationId xmlns:a16="http://schemas.microsoft.com/office/drawing/2014/main" id="{DD496A79-172D-4F6E-94C3-65FD16308F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19" name="Picture 18">
              <a:extLst>
                <a:ext uri="{FF2B5EF4-FFF2-40B4-BE49-F238E27FC236}">
                  <a16:creationId xmlns:a16="http://schemas.microsoft.com/office/drawing/2014/main" id="{0FB57454-C3CE-44CB-AB92-72B83E94A2A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0" name="Picture 19">
              <a:extLst>
                <a:ext uri="{FF2B5EF4-FFF2-40B4-BE49-F238E27FC236}">
                  <a16:creationId xmlns:a16="http://schemas.microsoft.com/office/drawing/2014/main" id="{48EF74AC-28FF-49F8-8615-E98031DFA89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1" name="Picture 20">
              <a:extLst>
                <a:ext uri="{FF2B5EF4-FFF2-40B4-BE49-F238E27FC236}">
                  <a16:creationId xmlns:a16="http://schemas.microsoft.com/office/drawing/2014/main" id="{2900BFBE-FB58-4105-B1D8-884DA26C3BE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2" name="Picture 21">
              <a:extLst>
                <a:ext uri="{FF2B5EF4-FFF2-40B4-BE49-F238E27FC236}">
                  <a16:creationId xmlns:a16="http://schemas.microsoft.com/office/drawing/2014/main" id="{55BB1FFF-DFDB-44EF-8EDE-6D36715EAA9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3" name="Picture 22">
              <a:extLst>
                <a:ext uri="{FF2B5EF4-FFF2-40B4-BE49-F238E27FC236}">
                  <a16:creationId xmlns:a16="http://schemas.microsoft.com/office/drawing/2014/main" id="{53584B70-A0B8-4B38-B4C4-8A421D0B5E9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4" name="Picture 23">
              <a:extLst>
                <a:ext uri="{FF2B5EF4-FFF2-40B4-BE49-F238E27FC236}">
                  <a16:creationId xmlns:a16="http://schemas.microsoft.com/office/drawing/2014/main" id="{B1065F18-6645-4813-8EA7-934361B665D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5" name="Picture 24">
              <a:extLst>
                <a:ext uri="{FF2B5EF4-FFF2-40B4-BE49-F238E27FC236}">
                  <a16:creationId xmlns:a16="http://schemas.microsoft.com/office/drawing/2014/main" id="{ED1348CB-F656-4820-BE1C-B35874632C3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6" name="Picture 25">
              <a:extLst>
                <a:ext uri="{FF2B5EF4-FFF2-40B4-BE49-F238E27FC236}">
                  <a16:creationId xmlns:a16="http://schemas.microsoft.com/office/drawing/2014/main" id="{5E76C50A-C445-4EC2-8509-73A9BB1B880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216368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1e6a8e8-1dff-48a6-ab9b-8d556c6946c0">
      <Terms xmlns="http://schemas.microsoft.com/office/infopath/2007/PartnerControls"/>
    </lcf76f155ced4ddcb4097134ff3c332f>
    <TaxCatchAll xmlns="7df78d0b-135a-4de7-9166-7c181cd87fb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6" ma:contentTypeDescription="Create a new document." ma:contentTypeScope="" ma:versionID="4a5797a334359570fc9499252fed9eaf">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6e7ded5fec3b507a4b2b2be55d5d28a9"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12c5d1-1fdc-4b92-8d04-0f37a99e289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9ae0d73-79f8-420d-b8e8-564e224fd1a4}" ma:internalName="TaxCatchAll" ma:showField="CatchAllData" ma:web="7df78d0b-135a-4de7-9166-7c181cd87f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C1FE04-AF8C-4E33-8A20-D8F14A0AF74A}">
  <ds:schemaRefs>
    <ds:schemaRef ds:uri="http://schemas.microsoft.com/office/2006/metadata/properties"/>
    <ds:schemaRef ds:uri="http://schemas.microsoft.com/office/infopath/2007/PartnerControls"/>
    <ds:schemaRef ds:uri="21e6a8e8-1dff-48a6-ab9b-8d556c6946c0"/>
    <ds:schemaRef ds:uri="7df78d0b-135a-4de7-9166-7c181cd87fb4"/>
  </ds:schemaRefs>
</ds:datastoreItem>
</file>

<file path=customXml/itemProps2.xml><?xml version="1.0" encoding="utf-8"?>
<ds:datastoreItem xmlns:ds="http://schemas.openxmlformats.org/officeDocument/2006/customXml" ds:itemID="{E1184A0B-7212-43B7-A2F6-18F8FF786A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7df78d0b-135a-4de7-9166-7c181cd87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8446A4-4D86-40B4-9BBF-A7B6E67431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1_Theme2</Template>
  <TotalTime>9534</TotalTime>
  <Words>3230</Words>
  <Application>Microsoft Office PowerPoint</Application>
  <PresentationFormat>Widescreen</PresentationFormat>
  <Paragraphs>390</Paragraphs>
  <Slides>28</Slides>
  <Notes>24</Notes>
  <HiddenSlides>8</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Century Gothic</vt:lpstr>
      <vt:lpstr>Georgia</vt:lpstr>
      <vt:lpstr>1_Theme2</vt:lpstr>
      <vt:lpstr>PowerPoint Presentation</vt:lpstr>
      <vt:lpstr>PowerPoint Presentation</vt:lpstr>
      <vt:lpstr>TEAM RESPONSIBILITIES</vt:lpstr>
      <vt:lpstr>TEAM RESPONSIBILITIES</vt:lpstr>
      <vt:lpstr>TEAM RESPONSIBILITIES</vt:lpstr>
      <vt:lpstr>TEAM RESPONSIBILITIES</vt:lpstr>
      <vt:lpstr>TEAM RESPONSIBILITIES</vt:lpstr>
      <vt:lpstr>PowerPoint Presentation</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lpstr>PowerPoint Presentation</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Clayton, Amanda L. (LARC-E3)[SSAI DEVELOP]</cp:lastModifiedBy>
  <cp:revision>298</cp:revision>
  <dcterms:created xsi:type="dcterms:W3CDTF">2019-10-30T16:09:36Z</dcterms:created>
  <dcterms:modified xsi:type="dcterms:W3CDTF">2023-01-20T21:29:02Z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y fmtid="{D5CDD505-2E9C-101B-9397-08002B2CF9AE}" pid="3" name="MediaServiceImageTags">
    <vt:lpwstr/>
  </property>
</Properties>
</file>