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24" userDrawn="1">
          <p15:clr>
            <a:srgbClr val="A4A3A4"/>
          </p15:clr>
        </p15:guide>
        <p15:guide id="2" orient="horz" pos="11520">
          <p15:clr>
            <a:srgbClr val="A4A3A4"/>
          </p15:clr>
        </p15:guide>
        <p15:guide id="3" orient="horz" pos="16608" userDrawn="1">
          <p15:clr>
            <a:srgbClr val="A4A3A4"/>
          </p15:clr>
        </p15:guide>
        <p15:guide id="4" pos="35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EVELOP-15" initials="D" lastIdx="4" clrIdx="6">
    <p:extLst/>
  </p:cmAuthor>
  <p:cmAuthor id="1" name="Avery, Ryan B. (LARC-E3)[SSAI DEVELOP]" initials="ARB(D" lastIdx="29" clrIdx="0">
    <p:extLst/>
  </p:cmAuthor>
  <p:cmAuthor id="2" name="Clayton, Amanda L. (LARC)[SSAI DEVELOP]" initials="CAL(D" lastIdx="25" clrIdx="1">
    <p:extLst/>
  </p:cmAuthor>
  <p:cmAuthor id="3" name="Michael Brooke" initials="MB" lastIdx="7" clrIdx="2">
    <p:extLst/>
  </p:cmAuthor>
  <p:cmAuthor id="4" name="DEVELOP4" initials="D" lastIdx="5" clrIdx="3"/>
  <p:cmAuthor id="5" name="DEVELOP-13" initials="D" lastIdx="1" clrIdx="4">
    <p:extLst/>
  </p:cmAuthor>
  <p:cmAuthor id="6" name="JackKennedy" initials="J"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7845"/>
    <a:srgbClr val="F4BBA2"/>
    <a:srgbClr val="2A5F7F"/>
    <a:srgbClr val="0E0E0E"/>
    <a:srgbClr val="2D4B1E"/>
    <a:srgbClr val="EA7845"/>
    <a:srgbClr val="767171"/>
    <a:srgbClr val="E9FFFF"/>
    <a:srgbClr val="94A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p:cViewPr>
        <p:scale>
          <a:sx n="35" d="100"/>
          <a:sy n="35" d="100"/>
        </p:scale>
        <p:origin x="2106" y="24"/>
      </p:cViewPr>
      <p:guideLst>
        <p:guide pos="5424"/>
        <p:guide orient="horz" pos="11520"/>
        <p:guide orient="horz" pos="16608"/>
        <p:guide pos="3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05EA5-5D15-4FF4-B1ED-10CCA458E0B6}" type="doc">
      <dgm:prSet loTypeId="urn:microsoft.com/office/officeart/2005/8/layout/process1" loCatId="process" qsTypeId="urn:microsoft.com/office/officeart/2005/8/quickstyle/simple1" qsCatId="simple" csTypeId="urn:microsoft.com/office/officeart/2005/8/colors/accent1_2" csCatId="accent1" phldr="1"/>
      <dgm:spPr/>
    </dgm:pt>
    <dgm:pt modelId="{28FA478E-428E-4BA1-802A-ABDCF1310479}">
      <dgm:prSet phldrT="[Text]"/>
      <dgm:spPr>
        <a:solidFill>
          <a:srgbClr val="E97845"/>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Collect VIIRS DNB Data</a:t>
          </a:r>
        </a:p>
      </dgm:t>
    </dgm:pt>
    <dgm:pt modelId="{3ADE0B52-B94C-4F7E-859D-2E165FAA6C1C}" type="parTrans" cxnId="{D66467EE-4F85-482A-95F8-BF267D531B2B}">
      <dgm:prSet/>
      <dgm:spPr/>
      <dgm:t>
        <a:bodyPr/>
        <a:lstStyle/>
        <a:p>
          <a:endParaRPr lang="en-US"/>
        </a:p>
      </dgm:t>
    </dgm:pt>
    <dgm:pt modelId="{B5C2602B-AB69-4FD5-93A3-A69EEF058A05}" type="sibTrans" cxnId="{D66467EE-4F85-482A-95F8-BF267D531B2B}">
      <dgm:prSet/>
      <dgm:spPr>
        <a:solidFill>
          <a:srgbClr val="767171"/>
        </a:solidFill>
      </dgm:spPr>
      <dgm:t>
        <a:bodyPr/>
        <a:lstStyle/>
        <a:p>
          <a:endParaRPr lang="en-US">
            <a:solidFill>
              <a:schemeClr val="bg2">
                <a:lumMod val="50000"/>
              </a:schemeClr>
            </a:solidFill>
          </a:endParaRPr>
        </a:p>
      </dgm:t>
    </dgm:pt>
    <dgm:pt modelId="{AFC4DBD8-7205-429F-B000-16F3591F5CBA}">
      <dgm:prSet phldrT="[Text]"/>
      <dgm:spPr>
        <a:solidFill>
          <a:srgbClr val="E97845"/>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Remove IR anomalies and outliers</a:t>
          </a:r>
        </a:p>
      </dgm:t>
    </dgm:pt>
    <dgm:pt modelId="{212C95B1-9E13-418B-BCF6-66C6A5AE751E}" type="parTrans" cxnId="{66EBF83D-1CB6-47B0-8236-51E5C7A3B4F8}">
      <dgm:prSet/>
      <dgm:spPr/>
      <dgm:t>
        <a:bodyPr/>
        <a:lstStyle/>
        <a:p>
          <a:endParaRPr lang="en-US"/>
        </a:p>
      </dgm:t>
    </dgm:pt>
    <dgm:pt modelId="{C303025B-EB55-4983-AAB1-53BBD20891BA}" type="sibTrans" cxnId="{66EBF83D-1CB6-47B0-8236-51E5C7A3B4F8}">
      <dgm:prSet/>
      <dgm:spPr>
        <a:solidFill>
          <a:srgbClr val="767171"/>
        </a:solidFill>
      </dgm:spPr>
      <dgm:t>
        <a:bodyPr/>
        <a:lstStyle/>
        <a:p>
          <a:endParaRPr lang="en-US">
            <a:solidFill>
              <a:schemeClr val="bg2">
                <a:lumMod val="50000"/>
              </a:schemeClr>
            </a:solidFill>
          </a:endParaRPr>
        </a:p>
      </dgm:t>
    </dgm:pt>
    <dgm:pt modelId="{28F92698-9614-4066-A08E-9777F3B2254A}">
      <dgm:prSet phldrT="[Text]"/>
      <dgm:spPr>
        <a:solidFill>
          <a:srgbClr val="E97845"/>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Produce composite images</a:t>
          </a:r>
        </a:p>
      </dgm:t>
    </dgm:pt>
    <dgm:pt modelId="{29A087AF-8CDA-4A6C-8508-CC3AFFA3E19E}" type="parTrans" cxnId="{41D49878-FE1A-4AAB-AE74-C7BDD75B42FA}">
      <dgm:prSet/>
      <dgm:spPr/>
      <dgm:t>
        <a:bodyPr/>
        <a:lstStyle/>
        <a:p>
          <a:endParaRPr lang="en-US"/>
        </a:p>
      </dgm:t>
    </dgm:pt>
    <dgm:pt modelId="{A1449D77-54F6-4F1E-8B81-E48534133351}" type="sibTrans" cxnId="{41D49878-FE1A-4AAB-AE74-C7BDD75B42FA}">
      <dgm:prSet/>
      <dgm:spPr/>
      <dgm:t>
        <a:bodyPr/>
        <a:lstStyle/>
        <a:p>
          <a:endParaRPr lang="en-US"/>
        </a:p>
      </dgm:t>
    </dgm:pt>
    <dgm:pt modelId="{E95CFB3F-60B3-42A4-8F06-DDA8CAC2287A}" type="pres">
      <dgm:prSet presAssocID="{C6E05EA5-5D15-4FF4-B1ED-10CCA458E0B6}" presName="Name0" presStyleCnt="0">
        <dgm:presLayoutVars>
          <dgm:dir/>
          <dgm:resizeHandles val="exact"/>
        </dgm:presLayoutVars>
      </dgm:prSet>
      <dgm:spPr/>
    </dgm:pt>
    <dgm:pt modelId="{04392E28-48C3-42F4-931B-D548A332A563}" type="pres">
      <dgm:prSet presAssocID="{28FA478E-428E-4BA1-802A-ABDCF1310479}" presName="node" presStyleLbl="node1" presStyleIdx="0" presStyleCnt="3">
        <dgm:presLayoutVars>
          <dgm:bulletEnabled val="1"/>
        </dgm:presLayoutVars>
      </dgm:prSet>
      <dgm:spPr/>
      <dgm:t>
        <a:bodyPr/>
        <a:lstStyle/>
        <a:p>
          <a:endParaRPr lang="en-US"/>
        </a:p>
      </dgm:t>
    </dgm:pt>
    <dgm:pt modelId="{5F7ABF95-6779-4008-91D8-C44048BB0B8E}" type="pres">
      <dgm:prSet presAssocID="{B5C2602B-AB69-4FD5-93A3-A69EEF058A05}" presName="sibTrans" presStyleLbl="sibTrans2D1" presStyleIdx="0" presStyleCnt="2"/>
      <dgm:spPr/>
      <dgm:t>
        <a:bodyPr/>
        <a:lstStyle/>
        <a:p>
          <a:endParaRPr lang="en-US"/>
        </a:p>
      </dgm:t>
    </dgm:pt>
    <dgm:pt modelId="{8B1E5B81-B4DF-4EF7-8295-589C3F2E4914}" type="pres">
      <dgm:prSet presAssocID="{B5C2602B-AB69-4FD5-93A3-A69EEF058A05}" presName="connectorText" presStyleLbl="sibTrans2D1" presStyleIdx="0" presStyleCnt="2"/>
      <dgm:spPr/>
      <dgm:t>
        <a:bodyPr/>
        <a:lstStyle/>
        <a:p>
          <a:endParaRPr lang="en-US"/>
        </a:p>
      </dgm:t>
    </dgm:pt>
    <dgm:pt modelId="{BB16B761-1B42-492D-99CC-659AF9501B4D}" type="pres">
      <dgm:prSet presAssocID="{AFC4DBD8-7205-429F-B000-16F3591F5CBA}" presName="node" presStyleLbl="node1" presStyleIdx="1" presStyleCnt="3">
        <dgm:presLayoutVars>
          <dgm:bulletEnabled val="1"/>
        </dgm:presLayoutVars>
      </dgm:prSet>
      <dgm:spPr/>
      <dgm:t>
        <a:bodyPr/>
        <a:lstStyle/>
        <a:p>
          <a:endParaRPr lang="en-US"/>
        </a:p>
      </dgm:t>
    </dgm:pt>
    <dgm:pt modelId="{F8FEBA8A-51E3-482E-887E-1FE46FF8F69C}" type="pres">
      <dgm:prSet presAssocID="{C303025B-EB55-4983-AAB1-53BBD20891BA}" presName="sibTrans" presStyleLbl="sibTrans2D1" presStyleIdx="1" presStyleCnt="2"/>
      <dgm:spPr/>
      <dgm:t>
        <a:bodyPr/>
        <a:lstStyle/>
        <a:p>
          <a:endParaRPr lang="en-US"/>
        </a:p>
      </dgm:t>
    </dgm:pt>
    <dgm:pt modelId="{949C8413-F585-4E1D-8745-608D1115BDA4}" type="pres">
      <dgm:prSet presAssocID="{C303025B-EB55-4983-AAB1-53BBD20891BA}" presName="connectorText" presStyleLbl="sibTrans2D1" presStyleIdx="1" presStyleCnt="2"/>
      <dgm:spPr/>
      <dgm:t>
        <a:bodyPr/>
        <a:lstStyle/>
        <a:p>
          <a:endParaRPr lang="en-US"/>
        </a:p>
      </dgm:t>
    </dgm:pt>
    <dgm:pt modelId="{300C8AE3-B5E1-46EF-A29D-8D3B284525A5}" type="pres">
      <dgm:prSet presAssocID="{28F92698-9614-4066-A08E-9777F3B2254A}" presName="node" presStyleLbl="node1" presStyleIdx="2" presStyleCnt="3">
        <dgm:presLayoutVars>
          <dgm:bulletEnabled val="1"/>
        </dgm:presLayoutVars>
      </dgm:prSet>
      <dgm:spPr/>
      <dgm:t>
        <a:bodyPr/>
        <a:lstStyle/>
        <a:p>
          <a:endParaRPr lang="en-US"/>
        </a:p>
      </dgm:t>
    </dgm:pt>
  </dgm:ptLst>
  <dgm:cxnLst>
    <dgm:cxn modelId="{D66467EE-4F85-482A-95F8-BF267D531B2B}" srcId="{C6E05EA5-5D15-4FF4-B1ED-10CCA458E0B6}" destId="{28FA478E-428E-4BA1-802A-ABDCF1310479}" srcOrd="0" destOrd="0" parTransId="{3ADE0B52-B94C-4F7E-859D-2E165FAA6C1C}" sibTransId="{B5C2602B-AB69-4FD5-93A3-A69EEF058A05}"/>
    <dgm:cxn modelId="{58177F14-0C1D-4FF8-B435-536948945B2F}" type="presOf" srcId="{B5C2602B-AB69-4FD5-93A3-A69EEF058A05}" destId="{5F7ABF95-6779-4008-91D8-C44048BB0B8E}" srcOrd="0" destOrd="0" presId="urn:microsoft.com/office/officeart/2005/8/layout/process1"/>
    <dgm:cxn modelId="{DF172DF8-DE5F-481F-B148-8155400FBA56}" type="presOf" srcId="{AFC4DBD8-7205-429F-B000-16F3591F5CBA}" destId="{BB16B761-1B42-492D-99CC-659AF9501B4D}" srcOrd="0" destOrd="0" presId="urn:microsoft.com/office/officeart/2005/8/layout/process1"/>
    <dgm:cxn modelId="{41D49878-FE1A-4AAB-AE74-C7BDD75B42FA}" srcId="{C6E05EA5-5D15-4FF4-B1ED-10CCA458E0B6}" destId="{28F92698-9614-4066-A08E-9777F3B2254A}" srcOrd="2" destOrd="0" parTransId="{29A087AF-8CDA-4A6C-8508-CC3AFFA3E19E}" sibTransId="{A1449D77-54F6-4F1E-8B81-E48534133351}"/>
    <dgm:cxn modelId="{D1938B58-A855-4429-ADD6-BD4C97C55071}" type="presOf" srcId="{28FA478E-428E-4BA1-802A-ABDCF1310479}" destId="{04392E28-48C3-42F4-931B-D548A332A563}" srcOrd="0" destOrd="0" presId="urn:microsoft.com/office/officeart/2005/8/layout/process1"/>
    <dgm:cxn modelId="{7BAF20F7-36C5-4890-B465-92654F8F8971}" type="presOf" srcId="{C6E05EA5-5D15-4FF4-B1ED-10CCA458E0B6}" destId="{E95CFB3F-60B3-42A4-8F06-DDA8CAC2287A}" srcOrd="0" destOrd="0" presId="urn:microsoft.com/office/officeart/2005/8/layout/process1"/>
    <dgm:cxn modelId="{B53F2F1D-7BAE-4005-B381-2530017EB959}" type="presOf" srcId="{B5C2602B-AB69-4FD5-93A3-A69EEF058A05}" destId="{8B1E5B81-B4DF-4EF7-8295-589C3F2E4914}" srcOrd="1" destOrd="0" presId="urn:microsoft.com/office/officeart/2005/8/layout/process1"/>
    <dgm:cxn modelId="{FFEB5763-4424-4CEA-AA47-0907B7CF1A1E}" type="presOf" srcId="{C303025B-EB55-4983-AAB1-53BBD20891BA}" destId="{F8FEBA8A-51E3-482E-887E-1FE46FF8F69C}" srcOrd="0" destOrd="0" presId="urn:microsoft.com/office/officeart/2005/8/layout/process1"/>
    <dgm:cxn modelId="{66EBF83D-1CB6-47B0-8236-51E5C7A3B4F8}" srcId="{C6E05EA5-5D15-4FF4-B1ED-10CCA458E0B6}" destId="{AFC4DBD8-7205-429F-B000-16F3591F5CBA}" srcOrd="1" destOrd="0" parTransId="{212C95B1-9E13-418B-BCF6-66C6A5AE751E}" sibTransId="{C303025B-EB55-4983-AAB1-53BBD20891BA}"/>
    <dgm:cxn modelId="{4E4223A3-29A6-44C6-9371-1EDD7257BC59}" type="presOf" srcId="{C303025B-EB55-4983-AAB1-53BBD20891BA}" destId="{949C8413-F585-4E1D-8745-608D1115BDA4}" srcOrd="1" destOrd="0" presId="urn:microsoft.com/office/officeart/2005/8/layout/process1"/>
    <dgm:cxn modelId="{BBE8CB9A-6D10-47FB-9EF3-09998EC1C555}" type="presOf" srcId="{28F92698-9614-4066-A08E-9777F3B2254A}" destId="{300C8AE3-B5E1-46EF-A29D-8D3B284525A5}" srcOrd="0" destOrd="0" presId="urn:microsoft.com/office/officeart/2005/8/layout/process1"/>
    <dgm:cxn modelId="{3C336CDE-EC95-4ED9-99C9-54629051D53C}" type="presParOf" srcId="{E95CFB3F-60B3-42A4-8F06-DDA8CAC2287A}" destId="{04392E28-48C3-42F4-931B-D548A332A563}" srcOrd="0" destOrd="0" presId="urn:microsoft.com/office/officeart/2005/8/layout/process1"/>
    <dgm:cxn modelId="{A46E5BCB-A376-4DCD-8C44-1170CECD0DC9}" type="presParOf" srcId="{E95CFB3F-60B3-42A4-8F06-DDA8CAC2287A}" destId="{5F7ABF95-6779-4008-91D8-C44048BB0B8E}" srcOrd="1" destOrd="0" presId="urn:microsoft.com/office/officeart/2005/8/layout/process1"/>
    <dgm:cxn modelId="{61695630-207F-429C-86ED-F5A5D1A0CD40}" type="presParOf" srcId="{5F7ABF95-6779-4008-91D8-C44048BB0B8E}" destId="{8B1E5B81-B4DF-4EF7-8295-589C3F2E4914}" srcOrd="0" destOrd="0" presId="urn:microsoft.com/office/officeart/2005/8/layout/process1"/>
    <dgm:cxn modelId="{E86F5992-3B74-493F-8519-A3ED5E158552}" type="presParOf" srcId="{E95CFB3F-60B3-42A4-8F06-DDA8CAC2287A}" destId="{BB16B761-1B42-492D-99CC-659AF9501B4D}" srcOrd="2" destOrd="0" presId="urn:microsoft.com/office/officeart/2005/8/layout/process1"/>
    <dgm:cxn modelId="{5B4DE2AA-FF06-42DB-835E-3AF22835C0DF}" type="presParOf" srcId="{E95CFB3F-60B3-42A4-8F06-DDA8CAC2287A}" destId="{F8FEBA8A-51E3-482E-887E-1FE46FF8F69C}" srcOrd="3" destOrd="0" presId="urn:microsoft.com/office/officeart/2005/8/layout/process1"/>
    <dgm:cxn modelId="{2D97B543-1FF6-4C43-BAC7-69271DE0B7A6}" type="presParOf" srcId="{F8FEBA8A-51E3-482E-887E-1FE46FF8F69C}" destId="{949C8413-F585-4E1D-8745-608D1115BDA4}" srcOrd="0" destOrd="0" presId="urn:microsoft.com/office/officeart/2005/8/layout/process1"/>
    <dgm:cxn modelId="{769BB6E9-D756-4A0C-8971-FE64FA36C2FC}" type="presParOf" srcId="{E95CFB3F-60B3-42A4-8F06-DDA8CAC2287A}" destId="{300C8AE3-B5E1-46EF-A29D-8D3B284525A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581BE-E025-49BC-A113-611ACE801DA4}" type="doc">
      <dgm:prSet loTypeId="urn:microsoft.com/office/officeart/2005/8/layout/process1" loCatId="process" qsTypeId="urn:microsoft.com/office/officeart/2005/8/quickstyle/simple1" qsCatId="simple" csTypeId="urn:microsoft.com/office/officeart/2005/8/colors/accent1_2" csCatId="accent1" phldr="1"/>
      <dgm:spPr/>
    </dgm:pt>
    <dgm:pt modelId="{968E786B-665C-4D1F-A356-EEDA925CA21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Model point-to-point scattering</a:t>
          </a:r>
        </a:p>
      </dgm:t>
    </dgm:pt>
    <dgm:pt modelId="{C5509C42-72E0-40E7-98B4-3183EE66280E}" type="parTrans" cxnId="{F76B4F04-50D2-41C2-BE23-9FEC623A19BD}">
      <dgm:prSet/>
      <dgm:spPr/>
      <dgm:t>
        <a:bodyPr/>
        <a:lstStyle/>
        <a:p>
          <a:endParaRPr lang="en-US"/>
        </a:p>
      </dgm:t>
    </dgm:pt>
    <dgm:pt modelId="{6D488AF8-947A-4A7C-9264-35CD22195BAE}" type="sibTrans" cxnId="{F76B4F04-50D2-41C2-BE23-9FEC623A19BD}">
      <dgm:prSet/>
      <dgm:spPr>
        <a:solidFill>
          <a:schemeClr val="tx1"/>
        </a:solidFill>
      </dgm:spPr>
      <dgm:t>
        <a:bodyPr/>
        <a:lstStyle/>
        <a:p>
          <a:endParaRPr lang="en-US"/>
        </a:p>
      </dgm:t>
    </dgm:pt>
    <dgm:pt modelId="{9985731F-DFF1-4D34-A094-57A10D7E12D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Create propagation function script</a:t>
          </a:r>
          <a:endParaRPr lang="en-US" dirty="0" smtClean="0">
            <a:solidFill>
              <a:schemeClr val="bg1"/>
            </a:solidFill>
          </a:endParaRPr>
        </a:p>
      </dgm:t>
    </dgm:pt>
    <dgm:pt modelId="{3E3505A9-AB4A-44EB-A22A-D37E86BAE18F}" type="parTrans" cxnId="{26822385-E91D-450A-B3EC-EB6345D7ED6F}">
      <dgm:prSet/>
      <dgm:spPr/>
      <dgm:t>
        <a:bodyPr/>
        <a:lstStyle/>
        <a:p>
          <a:endParaRPr lang="en-US"/>
        </a:p>
      </dgm:t>
    </dgm:pt>
    <dgm:pt modelId="{9C72983C-13D8-4538-AFEB-E3AAD7AD76CD}" type="sibTrans" cxnId="{26822385-E91D-450A-B3EC-EB6345D7ED6F}">
      <dgm:prSet/>
      <dgm:spPr/>
      <dgm:t>
        <a:bodyPr/>
        <a:lstStyle/>
        <a:p>
          <a:endParaRPr lang="en-US"/>
        </a:p>
      </dgm:t>
    </dgm:pt>
    <dgm:pt modelId="{052C007B-5CB0-4444-A204-6587F6B2FA46}">
      <dgm:prSet/>
      <dgm:spPr/>
      <dgm:t>
        <a:bodyPr/>
        <a:lstStyle/>
        <a:p>
          <a:r>
            <a:rPr lang="en-US" dirty="0" smtClean="0"/>
            <a:t>Define light scatter geometry</a:t>
          </a:r>
          <a:endParaRPr lang="en-US" dirty="0"/>
        </a:p>
      </dgm:t>
    </dgm:pt>
    <dgm:pt modelId="{679EBCB5-0CDD-492E-99C4-3C5B48B3653C}" type="parTrans" cxnId="{398439EE-6ED9-47E9-AD85-0A329480F219}">
      <dgm:prSet/>
      <dgm:spPr/>
      <dgm:t>
        <a:bodyPr/>
        <a:lstStyle/>
        <a:p>
          <a:endParaRPr lang="en-US"/>
        </a:p>
      </dgm:t>
    </dgm:pt>
    <dgm:pt modelId="{EC58C137-4674-44B1-9FE5-B3A53ECF312B}" type="sibTrans" cxnId="{398439EE-6ED9-47E9-AD85-0A329480F219}">
      <dgm:prSet/>
      <dgm:spPr>
        <a:solidFill>
          <a:srgbClr val="767171"/>
        </a:solidFill>
      </dgm:spPr>
      <dgm:t>
        <a:bodyPr/>
        <a:lstStyle/>
        <a:p>
          <a:endParaRPr lang="en-US"/>
        </a:p>
      </dgm:t>
    </dgm:pt>
    <dgm:pt modelId="{60F010A4-8215-47F5-ABDD-89F17893874D}" type="pres">
      <dgm:prSet presAssocID="{472581BE-E025-49BC-A113-611ACE801DA4}" presName="Name0" presStyleCnt="0">
        <dgm:presLayoutVars>
          <dgm:dir/>
          <dgm:resizeHandles val="exact"/>
        </dgm:presLayoutVars>
      </dgm:prSet>
      <dgm:spPr/>
    </dgm:pt>
    <dgm:pt modelId="{4D7A504E-9122-48FB-8EEC-3E091EB48AB3}" type="pres">
      <dgm:prSet presAssocID="{052C007B-5CB0-4444-A204-6587F6B2FA46}" presName="node" presStyleLbl="node1" presStyleIdx="0" presStyleCnt="3">
        <dgm:presLayoutVars>
          <dgm:bulletEnabled val="1"/>
        </dgm:presLayoutVars>
      </dgm:prSet>
      <dgm:spPr/>
      <dgm:t>
        <a:bodyPr/>
        <a:lstStyle/>
        <a:p>
          <a:endParaRPr lang="en-US"/>
        </a:p>
      </dgm:t>
    </dgm:pt>
    <dgm:pt modelId="{DD72BA91-4F2E-4ACF-AC03-45D204E23858}" type="pres">
      <dgm:prSet presAssocID="{EC58C137-4674-44B1-9FE5-B3A53ECF312B}" presName="sibTrans" presStyleLbl="sibTrans2D1" presStyleIdx="0" presStyleCnt="2"/>
      <dgm:spPr/>
      <dgm:t>
        <a:bodyPr/>
        <a:lstStyle/>
        <a:p>
          <a:endParaRPr lang="en-US"/>
        </a:p>
      </dgm:t>
    </dgm:pt>
    <dgm:pt modelId="{112D301A-2A51-4EC0-8FD2-8D8AAFFBBE2B}" type="pres">
      <dgm:prSet presAssocID="{EC58C137-4674-44B1-9FE5-B3A53ECF312B}" presName="connectorText" presStyleLbl="sibTrans2D1" presStyleIdx="0" presStyleCnt="2"/>
      <dgm:spPr/>
      <dgm:t>
        <a:bodyPr/>
        <a:lstStyle/>
        <a:p>
          <a:endParaRPr lang="en-US"/>
        </a:p>
      </dgm:t>
    </dgm:pt>
    <dgm:pt modelId="{241898B6-2C17-40A8-8BCF-C9E2FF81DCCD}" type="pres">
      <dgm:prSet presAssocID="{968E786B-665C-4D1F-A356-EEDA925CA212}" presName="node" presStyleLbl="node1" presStyleIdx="1" presStyleCnt="3">
        <dgm:presLayoutVars>
          <dgm:bulletEnabled val="1"/>
        </dgm:presLayoutVars>
      </dgm:prSet>
      <dgm:spPr/>
      <dgm:t>
        <a:bodyPr/>
        <a:lstStyle/>
        <a:p>
          <a:endParaRPr lang="en-US"/>
        </a:p>
      </dgm:t>
    </dgm:pt>
    <dgm:pt modelId="{9A59A6BF-D082-47E0-8DA7-075339B3071B}" type="pres">
      <dgm:prSet presAssocID="{6D488AF8-947A-4A7C-9264-35CD22195BAE}" presName="sibTrans" presStyleLbl="sibTrans2D1" presStyleIdx="1" presStyleCnt="2"/>
      <dgm:spPr/>
      <dgm:t>
        <a:bodyPr/>
        <a:lstStyle/>
        <a:p>
          <a:endParaRPr lang="en-US"/>
        </a:p>
      </dgm:t>
    </dgm:pt>
    <dgm:pt modelId="{C3ABB20E-92E6-4C76-94F3-D2A2803A5E96}" type="pres">
      <dgm:prSet presAssocID="{6D488AF8-947A-4A7C-9264-35CD22195BAE}" presName="connectorText" presStyleLbl="sibTrans2D1" presStyleIdx="1" presStyleCnt="2"/>
      <dgm:spPr/>
      <dgm:t>
        <a:bodyPr/>
        <a:lstStyle/>
        <a:p>
          <a:endParaRPr lang="en-US"/>
        </a:p>
      </dgm:t>
    </dgm:pt>
    <dgm:pt modelId="{FCC54F54-AF25-4EBC-BE07-D6B054320A78}" type="pres">
      <dgm:prSet presAssocID="{9985731F-DFF1-4D34-A094-57A10D7E12DA}" presName="node" presStyleLbl="node1" presStyleIdx="2" presStyleCnt="3">
        <dgm:presLayoutVars>
          <dgm:bulletEnabled val="1"/>
        </dgm:presLayoutVars>
      </dgm:prSet>
      <dgm:spPr/>
      <dgm:t>
        <a:bodyPr/>
        <a:lstStyle/>
        <a:p>
          <a:endParaRPr lang="en-US"/>
        </a:p>
      </dgm:t>
    </dgm:pt>
  </dgm:ptLst>
  <dgm:cxnLst>
    <dgm:cxn modelId="{1D1FF8DB-EA0C-4526-8EF6-333F60D9B901}" type="presOf" srcId="{472581BE-E025-49BC-A113-611ACE801DA4}" destId="{60F010A4-8215-47F5-ABDD-89F17893874D}" srcOrd="0" destOrd="0" presId="urn:microsoft.com/office/officeart/2005/8/layout/process1"/>
    <dgm:cxn modelId="{B09F122C-53D9-4C84-B697-8E6097743A2D}" type="presOf" srcId="{968E786B-665C-4D1F-A356-EEDA925CA212}" destId="{241898B6-2C17-40A8-8BCF-C9E2FF81DCCD}" srcOrd="0" destOrd="0" presId="urn:microsoft.com/office/officeart/2005/8/layout/process1"/>
    <dgm:cxn modelId="{F5F8F58E-B34E-4EB6-88BE-623E195D9CFA}" type="presOf" srcId="{EC58C137-4674-44B1-9FE5-B3A53ECF312B}" destId="{112D301A-2A51-4EC0-8FD2-8D8AAFFBBE2B}" srcOrd="1" destOrd="0" presId="urn:microsoft.com/office/officeart/2005/8/layout/process1"/>
    <dgm:cxn modelId="{F76B4F04-50D2-41C2-BE23-9FEC623A19BD}" srcId="{472581BE-E025-49BC-A113-611ACE801DA4}" destId="{968E786B-665C-4D1F-A356-EEDA925CA212}" srcOrd="1" destOrd="0" parTransId="{C5509C42-72E0-40E7-98B4-3183EE66280E}" sibTransId="{6D488AF8-947A-4A7C-9264-35CD22195BAE}"/>
    <dgm:cxn modelId="{47991944-C9B4-4406-8E8C-9A8807AAE57C}" type="presOf" srcId="{9985731F-DFF1-4D34-A094-57A10D7E12DA}" destId="{FCC54F54-AF25-4EBC-BE07-D6B054320A78}" srcOrd="0" destOrd="0" presId="urn:microsoft.com/office/officeart/2005/8/layout/process1"/>
    <dgm:cxn modelId="{26822385-E91D-450A-B3EC-EB6345D7ED6F}" srcId="{472581BE-E025-49BC-A113-611ACE801DA4}" destId="{9985731F-DFF1-4D34-A094-57A10D7E12DA}" srcOrd="2" destOrd="0" parTransId="{3E3505A9-AB4A-44EB-A22A-D37E86BAE18F}" sibTransId="{9C72983C-13D8-4538-AFEB-E3AAD7AD76CD}"/>
    <dgm:cxn modelId="{B837AA99-508A-419B-AE28-9430370EDC93}" type="presOf" srcId="{EC58C137-4674-44B1-9FE5-B3A53ECF312B}" destId="{DD72BA91-4F2E-4ACF-AC03-45D204E23858}" srcOrd="0" destOrd="0" presId="urn:microsoft.com/office/officeart/2005/8/layout/process1"/>
    <dgm:cxn modelId="{398439EE-6ED9-47E9-AD85-0A329480F219}" srcId="{472581BE-E025-49BC-A113-611ACE801DA4}" destId="{052C007B-5CB0-4444-A204-6587F6B2FA46}" srcOrd="0" destOrd="0" parTransId="{679EBCB5-0CDD-492E-99C4-3C5B48B3653C}" sibTransId="{EC58C137-4674-44B1-9FE5-B3A53ECF312B}"/>
    <dgm:cxn modelId="{234F5CDB-3940-475D-A8ED-AA2106AC05DB}" type="presOf" srcId="{6D488AF8-947A-4A7C-9264-35CD22195BAE}" destId="{C3ABB20E-92E6-4C76-94F3-D2A2803A5E96}" srcOrd="1" destOrd="0" presId="urn:microsoft.com/office/officeart/2005/8/layout/process1"/>
    <dgm:cxn modelId="{F4F4966C-5B43-496C-95B8-4C00DDA4DC20}" type="presOf" srcId="{6D488AF8-947A-4A7C-9264-35CD22195BAE}" destId="{9A59A6BF-D082-47E0-8DA7-075339B3071B}" srcOrd="0" destOrd="0" presId="urn:microsoft.com/office/officeart/2005/8/layout/process1"/>
    <dgm:cxn modelId="{1F1F5BAE-E794-439A-B728-E44D60053055}" type="presOf" srcId="{052C007B-5CB0-4444-A204-6587F6B2FA46}" destId="{4D7A504E-9122-48FB-8EEC-3E091EB48AB3}" srcOrd="0" destOrd="0" presId="urn:microsoft.com/office/officeart/2005/8/layout/process1"/>
    <dgm:cxn modelId="{E6B31324-DEF3-456A-80B4-5FE288A1FAF8}" type="presParOf" srcId="{60F010A4-8215-47F5-ABDD-89F17893874D}" destId="{4D7A504E-9122-48FB-8EEC-3E091EB48AB3}" srcOrd="0" destOrd="0" presId="urn:microsoft.com/office/officeart/2005/8/layout/process1"/>
    <dgm:cxn modelId="{DFAC4180-3C44-4339-9E5F-81DA4098A461}" type="presParOf" srcId="{60F010A4-8215-47F5-ABDD-89F17893874D}" destId="{DD72BA91-4F2E-4ACF-AC03-45D204E23858}" srcOrd="1" destOrd="0" presId="urn:microsoft.com/office/officeart/2005/8/layout/process1"/>
    <dgm:cxn modelId="{92842FEB-788C-4563-8EF6-EA0598F28F32}" type="presParOf" srcId="{DD72BA91-4F2E-4ACF-AC03-45D204E23858}" destId="{112D301A-2A51-4EC0-8FD2-8D8AAFFBBE2B}" srcOrd="0" destOrd="0" presId="urn:microsoft.com/office/officeart/2005/8/layout/process1"/>
    <dgm:cxn modelId="{1CCB37B9-781E-47D6-9C53-685A14C6808A}" type="presParOf" srcId="{60F010A4-8215-47F5-ABDD-89F17893874D}" destId="{241898B6-2C17-40A8-8BCF-C9E2FF81DCCD}" srcOrd="2" destOrd="0" presId="urn:microsoft.com/office/officeart/2005/8/layout/process1"/>
    <dgm:cxn modelId="{1276C9BB-B3F6-4815-AACA-9205379DF644}" type="presParOf" srcId="{60F010A4-8215-47F5-ABDD-89F17893874D}" destId="{9A59A6BF-D082-47E0-8DA7-075339B3071B}" srcOrd="3" destOrd="0" presId="urn:microsoft.com/office/officeart/2005/8/layout/process1"/>
    <dgm:cxn modelId="{DFA2FFD3-005A-48EA-A106-683871EF7975}" type="presParOf" srcId="{9A59A6BF-D082-47E0-8DA7-075339B3071B}" destId="{C3ABB20E-92E6-4C76-94F3-D2A2803A5E96}" srcOrd="0" destOrd="0" presId="urn:microsoft.com/office/officeart/2005/8/layout/process1"/>
    <dgm:cxn modelId="{09358A1E-F484-450F-8432-8AD71DA1512B}" type="presParOf" srcId="{60F010A4-8215-47F5-ABDD-89F17893874D}" destId="{FCC54F54-AF25-4EBC-BE07-D6B054320A78}"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92E28-48C3-42F4-931B-D548A332A563}">
      <dsp:nvSpPr>
        <dsp:cNvPr id="0" name=""/>
        <dsp:cNvSpPr/>
      </dsp:nvSpPr>
      <dsp:spPr>
        <a:xfrm>
          <a:off x="9383" y="2229585"/>
          <a:ext cx="2804689" cy="1682813"/>
        </a:xfrm>
        <a:prstGeom prst="roundRect">
          <a:avLst>
            <a:gd name="adj" fmla="val 10000"/>
          </a:avLst>
        </a:prstGeom>
        <a:solidFill>
          <a:srgbClr val="E978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t>Collect VIIRS DNB Data</a:t>
          </a:r>
        </a:p>
      </dsp:txBody>
      <dsp:txXfrm>
        <a:off x="58671" y="2278873"/>
        <a:ext cx="2706113" cy="1584237"/>
      </dsp:txXfrm>
    </dsp:sp>
    <dsp:sp modelId="{5F7ABF95-6779-4008-91D8-C44048BB0B8E}">
      <dsp:nvSpPr>
        <dsp:cNvPr id="0" name=""/>
        <dsp:cNvSpPr/>
      </dsp:nvSpPr>
      <dsp:spPr>
        <a:xfrm>
          <a:off x="3094541" y="2723210"/>
          <a:ext cx="594594" cy="695562"/>
        </a:xfrm>
        <a:prstGeom prst="rightArrow">
          <a:avLst>
            <a:gd name="adj1" fmla="val 60000"/>
            <a:gd name="adj2" fmla="val 50000"/>
          </a:avLst>
        </a:prstGeom>
        <a:solidFill>
          <a:srgbClr val="76717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chemeClr val="bg2">
                <a:lumMod val="50000"/>
              </a:schemeClr>
            </a:solidFill>
          </a:endParaRPr>
        </a:p>
      </dsp:txBody>
      <dsp:txXfrm>
        <a:off x="3094541" y="2862322"/>
        <a:ext cx="416216" cy="417338"/>
      </dsp:txXfrm>
    </dsp:sp>
    <dsp:sp modelId="{BB16B761-1B42-492D-99CC-659AF9501B4D}">
      <dsp:nvSpPr>
        <dsp:cNvPr id="0" name=""/>
        <dsp:cNvSpPr/>
      </dsp:nvSpPr>
      <dsp:spPr>
        <a:xfrm>
          <a:off x="3935948" y="2229585"/>
          <a:ext cx="2804689" cy="1682813"/>
        </a:xfrm>
        <a:prstGeom prst="roundRect">
          <a:avLst>
            <a:gd name="adj" fmla="val 10000"/>
          </a:avLst>
        </a:prstGeom>
        <a:solidFill>
          <a:srgbClr val="E978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t>Remove IR anomalies and outliers</a:t>
          </a:r>
        </a:p>
      </dsp:txBody>
      <dsp:txXfrm>
        <a:off x="3985236" y="2278873"/>
        <a:ext cx="2706113" cy="1584237"/>
      </dsp:txXfrm>
    </dsp:sp>
    <dsp:sp modelId="{F8FEBA8A-51E3-482E-887E-1FE46FF8F69C}">
      <dsp:nvSpPr>
        <dsp:cNvPr id="0" name=""/>
        <dsp:cNvSpPr/>
      </dsp:nvSpPr>
      <dsp:spPr>
        <a:xfrm>
          <a:off x="7021106" y="2723210"/>
          <a:ext cx="594594" cy="695562"/>
        </a:xfrm>
        <a:prstGeom prst="rightArrow">
          <a:avLst>
            <a:gd name="adj1" fmla="val 60000"/>
            <a:gd name="adj2" fmla="val 50000"/>
          </a:avLst>
        </a:prstGeom>
        <a:solidFill>
          <a:srgbClr val="76717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chemeClr val="bg2">
                <a:lumMod val="50000"/>
              </a:schemeClr>
            </a:solidFill>
          </a:endParaRPr>
        </a:p>
      </dsp:txBody>
      <dsp:txXfrm>
        <a:off x="7021106" y="2862322"/>
        <a:ext cx="416216" cy="417338"/>
      </dsp:txXfrm>
    </dsp:sp>
    <dsp:sp modelId="{300C8AE3-B5E1-46EF-A29D-8D3B284525A5}">
      <dsp:nvSpPr>
        <dsp:cNvPr id="0" name=""/>
        <dsp:cNvSpPr/>
      </dsp:nvSpPr>
      <dsp:spPr>
        <a:xfrm>
          <a:off x="7862513" y="2229585"/>
          <a:ext cx="2804689" cy="1682813"/>
        </a:xfrm>
        <a:prstGeom prst="roundRect">
          <a:avLst>
            <a:gd name="adj" fmla="val 10000"/>
          </a:avLst>
        </a:prstGeom>
        <a:solidFill>
          <a:srgbClr val="E978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t>Produce composite images</a:t>
          </a:r>
        </a:p>
      </dsp:txBody>
      <dsp:txXfrm>
        <a:off x="7911801" y="2278873"/>
        <a:ext cx="2706113" cy="1584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A504E-9122-48FB-8EEC-3E091EB48AB3}">
      <dsp:nvSpPr>
        <dsp:cNvPr id="0" name=""/>
        <dsp:cNvSpPr/>
      </dsp:nvSpPr>
      <dsp:spPr>
        <a:xfrm>
          <a:off x="9443" y="1275611"/>
          <a:ext cx="2822417" cy="1693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Define light scatter geometry</a:t>
          </a:r>
          <a:endParaRPr lang="en-US" sz="3100" kern="1200" dirty="0"/>
        </a:p>
      </dsp:txBody>
      <dsp:txXfrm>
        <a:off x="59042" y="1325210"/>
        <a:ext cx="2723219" cy="1594252"/>
      </dsp:txXfrm>
    </dsp:sp>
    <dsp:sp modelId="{DD72BA91-4F2E-4ACF-AC03-45D204E23858}">
      <dsp:nvSpPr>
        <dsp:cNvPr id="0" name=""/>
        <dsp:cNvSpPr/>
      </dsp:nvSpPr>
      <dsp:spPr>
        <a:xfrm>
          <a:off x="3114102" y="1772356"/>
          <a:ext cx="598352" cy="699959"/>
        </a:xfrm>
        <a:prstGeom prst="rightArrow">
          <a:avLst>
            <a:gd name="adj1" fmla="val 60000"/>
            <a:gd name="adj2" fmla="val 50000"/>
          </a:avLst>
        </a:prstGeom>
        <a:solidFill>
          <a:srgbClr val="76717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3114102" y="1912348"/>
        <a:ext cx="418846" cy="419975"/>
      </dsp:txXfrm>
    </dsp:sp>
    <dsp:sp modelId="{241898B6-2C17-40A8-8BCF-C9E2FF81DCCD}">
      <dsp:nvSpPr>
        <dsp:cNvPr id="0" name=""/>
        <dsp:cNvSpPr/>
      </dsp:nvSpPr>
      <dsp:spPr>
        <a:xfrm>
          <a:off x="3960827" y="1275611"/>
          <a:ext cx="2822417" cy="1693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t>Model point-to-point scattering</a:t>
          </a:r>
        </a:p>
      </dsp:txBody>
      <dsp:txXfrm>
        <a:off x="4010426" y="1325210"/>
        <a:ext cx="2723219" cy="1594252"/>
      </dsp:txXfrm>
    </dsp:sp>
    <dsp:sp modelId="{9A59A6BF-D082-47E0-8DA7-075339B3071B}">
      <dsp:nvSpPr>
        <dsp:cNvPr id="0" name=""/>
        <dsp:cNvSpPr/>
      </dsp:nvSpPr>
      <dsp:spPr>
        <a:xfrm>
          <a:off x="7065486" y="1772356"/>
          <a:ext cx="598352" cy="69995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7065486" y="1912348"/>
        <a:ext cx="418846" cy="419975"/>
      </dsp:txXfrm>
    </dsp:sp>
    <dsp:sp modelId="{FCC54F54-AF25-4EBC-BE07-D6B054320A78}">
      <dsp:nvSpPr>
        <dsp:cNvPr id="0" name=""/>
        <dsp:cNvSpPr/>
      </dsp:nvSpPr>
      <dsp:spPr>
        <a:xfrm>
          <a:off x="7912211" y="1275611"/>
          <a:ext cx="2822417" cy="1693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t>Create propagation function script</a:t>
          </a:r>
          <a:endParaRPr lang="en-US" sz="3100" kern="1200" dirty="0" smtClean="0">
            <a:solidFill>
              <a:schemeClr val="bg1"/>
            </a:solidFill>
          </a:endParaRPr>
        </a:p>
      </dsp:txBody>
      <dsp:txXfrm>
        <a:off x="7961810" y="1325210"/>
        <a:ext cx="2723219" cy="15942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4.pn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diagramLayout" Target="../diagrams/layout1.xml"/><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23.png"/><Relationship Id="rId12" Type="http://schemas.microsoft.com/office/2007/relationships/diagramDrawing" Target="../diagrams/drawing2.xml"/><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diagramData" Target="../diagrams/data1.xml"/><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diagramColors" Target="../diagrams/colors2.xml"/><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diagramColors" Target="../diagrams/colors1.xml"/><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diagramQuickStyle" Target="../diagrams/quickStyle2.xml"/><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8259383" y="12831816"/>
            <a:ext cx="11564612" cy="6141984"/>
            <a:chOff x="8259383" y="12461822"/>
            <a:chExt cx="12988452" cy="6119553"/>
          </a:xfrm>
        </p:grpSpPr>
        <p:sp>
          <p:nvSpPr>
            <p:cNvPr id="52" name="Rounded Rectangle 51"/>
            <p:cNvSpPr/>
            <p:nvPr/>
          </p:nvSpPr>
          <p:spPr>
            <a:xfrm rot="5400000">
              <a:off x="13286483" y="8723992"/>
              <a:ext cx="2934251" cy="12988452"/>
            </a:xfrm>
            <a:prstGeom prst="roundRect">
              <a:avLst/>
            </a:prstGeom>
            <a:solidFill>
              <a:srgbClr val="F4B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Diagram 31"/>
            <p:cNvGraphicFramePr/>
            <p:nvPr>
              <p:extLst>
                <p:ext uri="{D42A27DB-BD31-4B8C-83A1-F6EECF244321}">
                  <p14:modId xmlns:p14="http://schemas.microsoft.com/office/powerpoint/2010/main" val="3965817271"/>
                </p:ext>
              </p:extLst>
            </p:nvPr>
          </p:nvGraphicFramePr>
          <p:xfrm>
            <a:off x="8827698" y="12461822"/>
            <a:ext cx="11991092" cy="611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7" name="Text Placeholder 16"/>
          <p:cNvSpPr>
            <a:spLocks noGrp="1"/>
          </p:cNvSpPr>
          <p:nvPr>
            <p:ph type="body" sz="quarter" idx="11"/>
          </p:nvPr>
        </p:nvSpPr>
        <p:spPr>
          <a:xfrm>
            <a:off x="4009644" y="1856134"/>
            <a:ext cx="19412712" cy="1789028"/>
          </a:xfrm>
        </p:spPr>
        <p:txBody>
          <a:bodyPr anchor="ctr"/>
          <a:lstStyle/>
          <a:p>
            <a:r>
              <a:rPr lang="en-US" dirty="0"/>
              <a:t>Utilizing NASA Earth Observations to Detect Changes in Nighttime Sky Brightness in Grand Teton National Park</a:t>
            </a:r>
          </a:p>
          <a:p>
            <a:endParaRPr lang="en-US" sz="8000" dirty="0" smtClean="0"/>
          </a:p>
        </p:txBody>
      </p:sp>
      <p:sp>
        <p:nvSpPr>
          <p:cNvPr id="5" name="Text Placeholder 4"/>
          <p:cNvSpPr>
            <a:spLocks noGrp="1"/>
          </p:cNvSpPr>
          <p:nvPr>
            <p:ph type="body" sz="quarter" idx="10"/>
          </p:nvPr>
        </p:nvSpPr>
        <p:spPr>
          <a:xfrm rot="16200000">
            <a:off x="11395220" y="18076758"/>
            <a:ext cx="28438685" cy="2314074"/>
          </a:xfrm>
        </p:spPr>
        <p:txBody>
          <a:bodyPr/>
          <a:lstStyle/>
          <a:p>
            <a:r>
              <a:rPr lang="en-US" b="1" dirty="0" smtClean="0"/>
              <a:t>Wyoming</a:t>
            </a:r>
            <a:r>
              <a:rPr lang="en-US" dirty="0" smtClean="0"/>
              <a:t> Cross-Cutting</a:t>
            </a:r>
            <a:endParaRPr lang="en-US" b="1" dirty="0"/>
          </a:p>
          <a:p>
            <a:endParaRPr lang="en-US" dirty="0"/>
          </a:p>
        </p:txBody>
      </p:sp>
      <p:sp>
        <p:nvSpPr>
          <p:cNvPr id="10" name="Text Placeholder 16"/>
          <p:cNvSpPr txBox="1">
            <a:spLocks/>
          </p:cNvSpPr>
          <p:nvPr/>
        </p:nvSpPr>
        <p:spPr>
          <a:xfrm>
            <a:off x="8915400" y="31617028"/>
            <a:ext cx="7983453" cy="234927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4000" dirty="0" smtClean="0"/>
              <a:t>International Dark-Sky Association</a:t>
            </a:r>
          </a:p>
          <a:p>
            <a:pPr algn="ctr"/>
            <a:r>
              <a:rPr lang="en-US" sz="4000" dirty="0" smtClean="0"/>
              <a:t>&amp;</a:t>
            </a:r>
            <a:endParaRPr lang="en-US" sz="4000" dirty="0"/>
          </a:p>
          <a:p>
            <a:pPr algn="ctr"/>
            <a:r>
              <a:rPr lang="en-US" sz="4000" dirty="0" smtClean="0"/>
              <a:t>Wyoming Star Gazing</a:t>
            </a:r>
          </a:p>
        </p:txBody>
      </p:sp>
      <p:sp>
        <p:nvSpPr>
          <p:cNvPr id="12" name="Text Placeholder 16"/>
          <p:cNvSpPr txBox="1">
            <a:spLocks/>
          </p:cNvSpPr>
          <p:nvPr/>
        </p:nvSpPr>
        <p:spPr>
          <a:xfrm>
            <a:off x="990600" y="25474803"/>
            <a:ext cx="22782254" cy="226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spcBef>
                <a:spcPts val="600"/>
              </a:spcBef>
              <a:buClr>
                <a:srgbClr val="E97845"/>
              </a:buClr>
            </a:pPr>
            <a:r>
              <a:rPr lang="en-US" sz="2800" dirty="0" smtClean="0">
                <a:solidFill>
                  <a:schemeClr val="tx1">
                    <a:lumMod val="75000"/>
                  </a:schemeClr>
                </a:solidFill>
              </a:rPr>
              <a:t>Limitations of VIIRS DNB data, such as infrared sensitivity and blue-blindness, indicate a need for further investigation and statistical correction.</a:t>
            </a:r>
            <a:endParaRPr lang="en-US" sz="2800" dirty="0">
              <a:solidFill>
                <a:schemeClr val="tx1">
                  <a:lumMod val="75000"/>
                </a:schemeClr>
              </a:solidFill>
            </a:endParaRPr>
          </a:p>
          <a:p>
            <a:pPr marL="347663" indent="-347663">
              <a:lnSpc>
                <a:spcPct val="100000"/>
              </a:lnSpc>
              <a:spcBef>
                <a:spcPts val="600"/>
              </a:spcBef>
              <a:buClr>
                <a:srgbClr val="E97845"/>
              </a:buClr>
            </a:pPr>
            <a:r>
              <a:rPr lang="en-US" sz="2800" dirty="0" smtClean="0">
                <a:solidFill>
                  <a:schemeClr val="tx1">
                    <a:lumMod val="75000"/>
                  </a:schemeClr>
                </a:solidFill>
              </a:rPr>
              <a:t>A mathematical model calculating the atmospheric scattering of light and use of a light-propagation function will assist in creating a map of sky-glow.</a:t>
            </a:r>
            <a:endParaRPr lang="en-US" sz="2800" dirty="0">
              <a:solidFill>
                <a:schemeClr val="tx1">
                  <a:lumMod val="75000"/>
                </a:schemeClr>
              </a:solidFill>
            </a:endParaRPr>
          </a:p>
          <a:p>
            <a:pPr marL="347663" indent="-347663">
              <a:lnSpc>
                <a:spcPct val="100000"/>
              </a:lnSpc>
              <a:spcBef>
                <a:spcPts val="600"/>
              </a:spcBef>
              <a:buClr>
                <a:srgbClr val="E97845"/>
              </a:buClr>
            </a:pPr>
            <a:r>
              <a:rPr lang="en-US" sz="2800" dirty="0">
                <a:solidFill>
                  <a:schemeClr val="tx1">
                    <a:lumMod val="75000"/>
                  </a:schemeClr>
                </a:solidFill>
              </a:rPr>
              <a:t>The </a:t>
            </a:r>
            <a:r>
              <a:rPr lang="en-US" sz="2800" dirty="0" smtClean="0">
                <a:solidFill>
                  <a:schemeClr val="tx1">
                    <a:lumMod val="75000"/>
                  </a:schemeClr>
                </a:solidFill>
              </a:rPr>
              <a:t>model will </a:t>
            </a:r>
            <a:r>
              <a:rPr lang="en-US" sz="2800" dirty="0">
                <a:solidFill>
                  <a:schemeClr val="tx1">
                    <a:lumMod val="75000"/>
                  </a:schemeClr>
                </a:solidFill>
              </a:rPr>
              <a:t>be used </a:t>
            </a:r>
            <a:r>
              <a:rPr lang="en-US" sz="2800" dirty="0" smtClean="0">
                <a:solidFill>
                  <a:schemeClr val="tx1">
                    <a:lumMod val="75000"/>
                  </a:schemeClr>
                </a:solidFill>
              </a:rPr>
              <a:t>in future </a:t>
            </a:r>
            <a:r>
              <a:rPr lang="en-US" sz="2800" dirty="0">
                <a:solidFill>
                  <a:schemeClr val="tx1">
                    <a:lumMod val="75000"/>
                  </a:schemeClr>
                </a:solidFill>
              </a:rPr>
              <a:t>terms </a:t>
            </a:r>
            <a:r>
              <a:rPr lang="en-US" sz="2800" dirty="0" smtClean="0">
                <a:solidFill>
                  <a:schemeClr val="tx1">
                    <a:lumMod val="75000"/>
                  </a:schemeClr>
                </a:solidFill>
              </a:rPr>
              <a:t>of this project to provide </a:t>
            </a:r>
            <a:r>
              <a:rPr lang="en-US" sz="2800" dirty="0">
                <a:solidFill>
                  <a:schemeClr val="tx1">
                    <a:lumMod val="75000"/>
                  </a:schemeClr>
                </a:solidFill>
              </a:rPr>
              <a:t>end-users </a:t>
            </a:r>
            <a:r>
              <a:rPr lang="en-US" sz="2800" dirty="0" smtClean="0">
                <a:solidFill>
                  <a:schemeClr val="tx1">
                    <a:lumMod val="75000"/>
                  </a:schemeClr>
                </a:solidFill>
              </a:rPr>
              <a:t>a better understanding of </a:t>
            </a:r>
            <a:r>
              <a:rPr lang="en-US" sz="2800" dirty="0">
                <a:solidFill>
                  <a:schemeClr val="tx1">
                    <a:lumMod val="75000"/>
                  </a:schemeClr>
                </a:solidFill>
              </a:rPr>
              <a:t>the health of the local night skies.</a:t>
            </a:r>
          </a:p>
        </p:txBody>
      </p:sp>
      <p:grpSp>
        <p:nvGrpSpPr>
          <p:cNvPr id="56" name="Group 55"/>
          <p:cNvGrpSpPr/>
          <p:nvPr/>
        </p:nvGrpSpPr>
        <p:grpSpPr>
          <a:xfrm>
            <a:off x="887514" y="4343400"/>
            <a:ext cx="14122464" cy="4917260"/>
            <a:chOff x="887514" y="4493747"/>
            <a:chExt cx="12315043" cy="4648200"/>
          </a:xfrm>
        </p:grpSpPr>
        <p:sp>
          <p:nvSpPr>
            <p:cNvPr id="6" name="Text Placeholder 16"/>
            <p:cNvSpPr txBox="1">
              <a:spLocks/>
            </p:cNvSpPr>
            <p:nvPr/>
          </p:nvSpPr>
          <p:spPr>
            <a:xfrm>
              <a:off x="914400" y="5225663"/>
              <a:ext cx="12288157" cy="3916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smtClean="0">
                  <a:solidFill>
                    <a:schemeClr val="tx1">
                      <a:lumMod val="75000"/>
                    </a:schemeClr>
                  </a:solidFill>
                </a:rPr>
                <a:t>Light pollution causes measurable damage to natural wildlife behaviors and human health, as well as decreases the ability for humans to view the night sky. The artificial brightening of the night sky, or sky glow, created by light pollution subjects nearly 100% of Americans to light-polluted skies with only three percent able to see the Milky Way from their homes. Historically, Grand Teton National Park has been a refuge for those seeking dark night skies; however, the quality of these skies is threatened by the spread of light pollution from nearby towns. The NASA DEVELOP Wyoming Cross-Cutting team partnered with Grand Teton National Park, the International Dark-Sky Association, and Wyoming Stargazing to utilize NASA Earth observations to identify sources of light pollution within the park, and the surrounding states up to a 300 km buffer. Utilizing Suomi NPP VIIRS Day/Night Band data and equations derived from </a:t>
              </a:r>
              <a:r>
                <a:rPr lang="en-US" sz="2400" dirty="0" err="1" smtClean="0">
                  <a:solidFill>
                    <a:schemeClr val="tx1">
                      <a:lumMod val="75000"/>
                    </a:schemeClr>
                  </a:solidFill>
                </a:rPr>
                <a:t>Falchi</a:t>
              </a:r>
              <a:r>
                <a:rPr lang="en-US" sz="2400" dirty="0" smtClean="0">
                  <a:solidFill>
                    <a:schemeClr val="tx1">
                      <a:lumMod val="75000"/>
                    </a:schemeClr>
                  </a:solidFill>
                </a:rPr>
                <a:t> et al.’s (2016) model of light emission, the team developed a convolution matrix to be used in the summer term to calculate sky glow levels and estimate light pollution within the park. The products will allow partners to assess areas where changes in lighting practices were effective, and suggest where mitigation is needed to reduce light pollution.</a:t>
              </a:r>
              <a:endParaRPr lang="en-US" sz="2400" dirty="0">
                <a:solidFill>
                  <a:schemeClr val="tx1">
                    <a:lumMod val="75000"/>
                  </a:schemeClr>
                </a:solidFill>
              </a:endParaRPr>
            </a:p>
          </p:txBody>
        </p:sp>
        <p:sp>
          <p:nvSpPr>
            <p:cNvPr id="16" name="TextBox 15"/>
            <p:cNvSpPr txBox="1"/>
            <p:nvPr/>
          </p:nvSpPr>
          <p:spPr>
            <a:xfrm>
              <a:off x="887514" y="4493747"/>
              <a:ext cx="11516347"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Abstract</a:t>
              </a:r>
            </a:p>
          </p:txBody>
        </p:sp>
      </p:grpSp>
      <p:sp>
        <p:nvSpPr>
          <p:cNvPr id="23" name="TextBox 22"/>
          <p:cNvSpPr txBox="1"/>
          <p:nvPr/>
        </p:nvSpPr>
        <p:spPr>
          <a:xfrm>
            <a:off x="15349196" y="4356509"/>
            <a:ext cx="8192413"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Objectives</a:t>
            </a:r>
          </a:p>
        </p:txBody>
      </p:sp>
      <p:sp>
        <p:nvSpPr>
          <p:cNvPr id="27" name="TextBox 26"/>
          <p:cNvSpPr txBox="1"/>
          <p:nvPr/>
        </p:nvSpPr>
        <p:spPr>
          <a:xfrm>
            <a:off x="1357028" y="17899559"/>
            <a:ext cx="22950772"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Preliminary Results</a:t>
            </a:r>
          </a:p>
        </p:txBody>
      </p:sp>
      <p:sp>
        <p:nvSpPr>
          <p:cNvPr id="28" name="TextBox 27"/>
          <p:cNvSpPr txBox="1"/>
          <p:nvPr/>
        </p:nvSpPr>
        <p:spPr>
          <a:xfrm>
            <a:off x="1412458" y="24681359"/>
            <a:ext cx="22742942"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Conclusions</a:t>
            </a:r>
          </a:p>
        </p:txBody>
      </p:sp>
      <p:grpSp>
        <p:nvGrpSpPr>
          <p:cNvPr id="13" name="Group 12"/>
          <p:cNvGrpSpPr/>
          <p:nvPr/>
        </p:nvGrpSpPr>
        <p:grpSpPr>
          <a:xfrm>
            <a:off x="921885" y="27576959"/>
            <a:ext cx="9524787" cy="7170241"/>
            <a:chOff x="921885" y="27576959"/>
            <a:chExt cx="9524787" cy="7170241"/>
          </a:xfrm>
        </p:grpSpPr>
        <p:sp>
          <p:nvSpPr>
            <p:cNvPr id="11" name="Text Placeholder 16"/>
            <p:cNvSpPr txBox="1">
              <a:spLocks/>
            </p:cNvSpPr>
            <p:nvPr/>
          </p:nvSpPr>
          <p:spPr>
            <a:xfrm>
              <a:off x="921885" y="28457920"/>
              <a:ext cx="8998632" cy="62892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buClr>
                  <a:srgbClr val="EA7845"/>
                </a:buClr>
              </a:pPr>
              <a:r>
                <a:rPr lang="en-US" sz="2600" b="1" dirty="0" smtClean="0">
                  <a:solidFill>
                    <a:srgbClr val="EA7845"/>
                  </a:solidFill>
                </a:rPr>
                <a:t>-Science Advisors-</a:t>
              </a:r>
            </a:p>
            <a:p>
              <a:pPr algn="ctr">
                <a:spcBef>
                  <a:spcPts val="1200"/>
                </a:spcBef>
                <a:buClr>
                  <a:srgbClr val="EA7845"/>
                </a:buClr>
              </a:pPr>
              <a:r>
                <a:rPr lang="en-US" sz="2000" b="1" dirty="0" smtClean="0">
                  <a:solidFill>
                    <a:srgbClr val="E97845"/>
                  </a:solidFill>
                </a:rPr>
                <a:t>Dr. L Dewayne Cecil</a:t>
              </a:r>
              <a:r>
                <a:rPr lang="en-US" sz="2000" dirty="0" smtClean="0"/>
                <a:t> NOAA </a:t>
              </a:r>
              <a:r>
                <a:rPr lang="en-US" sz="2000" dirty="0" smtClean="0"/>
                <a:t>NCEI, </a:t>
              </a:r>
              <a:r>
                <a:rPr lang="en-US" sz="2000" dirty="0" smtClean="0"/>
                <a:t>Global Science &amp; Technology, Inc.</a:t>
              </a:r>
            </a:p>
            <a:p>
              <a:pPr algn="ctr">
                <a:spcBef>
                  <a:spcPts val="1200"/>
                </a:spcBef>
                <a:buClr>
                  <a:srgbClr val="EA7845"/>
                </a:buClr>
              </a:pPr>
              <a:r>
                <a:rPr lang="en-US" sz="2000" b="1" dirty="0" smtClean="0">
                  <a:solidFill>
                    <a:srgbClr val="E97845"/>
                  </a:solidFill>
                </a:rPr>
                <a:t>Dr. Kenton Ross</a:t>
              </a:r>
              <a:r>
                <a:rPr lang="en-US" sz="2000" dirty="0" smtClean="0"/>
                <a:t> NASA Langley Research Center</a:t>
              </a:r>
            </a:p>
            <a:p>
              <a:pPr algn="ctr">
                <a:spcBef>
                  <a:spcPts val="1200"/>
                </a:spcBef>
                <a:buClr>
                  <a:srgbClr val="EA7845"/>
                </a:buClr>
              </a:pPr>
              <a:r>
                <a:rPr lang="en-US" sz="2000" b="1" dirty="0" smtClean="0">
                  <a:solidFill>
                    <a:srgbClr val="E97845"/>
                  </a:solidFill>
                </a:rPr>
                <a:t>Bob </a:t>
              </a:r>
              <a:r>
                <a:rPr lang="en-US" sz="2000" b="1" dirty="0" err="1" smtClean="0">
                  <a:solidFill>
                    <a:srgbClr val="E97845"/>
                  </a:solidFill>
                </a:rPr>
                <a:t>VanGundy</a:t>
              </a:r>
              <a:r>
                <a:rPr lang="en-US" sz="2000" dirty="0" smtClean="0"/>
                <a:t> The University of Virginia’s College at Wise</a:t>
              </a:r>
            </a:p>
            <a:p>
              <a:pPr algn="ctr">
                <a:spcBef>
                  <a:spcPts val="1200"/>
                </a:spcBef>
                <a:buClr>
                  <a:srgbClr val="EA7845"/>
                </a:buClr>
              </a:pPr>
              <a:endParaRPr lang="en-US" sz="100" dirty="0" smtClean="0"/>
            </a:p>
            <a:p>
              <a:pPr algn="ctr">
                <a:spcBef>
                  <a:spcPts val="1200"/>
                </a:spcBef>
                <a:buClr>
                  <a:srgbClr val="EA7845"/>
                </a:buClr>
              </a:pPr>
              <a:r>
                <a:rPr lang="en-US" sz="2600" b="1" dirty="0" smtClean="0">
                  <a:solidFill>
                    <a:srgbClr val="EA7845"/>
                  </a:solidFill>
                </a:rPr>
                <a:t>-Project Partners-</a:t>
              </a:r>
            </a:p>
            <a:p>
              <a:pPr algn="ctr">
                <a:spcBef>
                  <a:spcPts val="1200"/>
                </a:spcBef>
                <a:buClr>
                  <a:srgbClr val="EA7845"/>
                </a:buClr>
              </a:pPr>
              <a:r>
                <a:rPr lang="en-US" sz="2000" b="1" dirty="0" smtClean="0">
                  <a:solidFill>
                    <a:srgbClr val="E97845"/>
                  </a:solidFill>
                </a:rPr>
                <a:t>Randy Stanley</a:t>
              </a:r>
              <a:r>
                <a:rPr lang="en-US" sz="2000" dirty="0" smtClean="0"/>
                <a:t> National Park Service, Intermountain Region</a:t>
              </a:r>
            </a:p>
            <a:p>
              <a:pPr algn="ctr">
                <a:spcBef>
                  <a:spcPts val="1200"/>
                </a:spcBef>
                <a:buClr>
                  <a:srgbClr val="EA7845"/>
                </a:buClr>
              </a:pPr>
              <a:r>
                <a:rPr lang="en-US" sz="2000" b="1" dirty="0" smtClean="0">
                  <a:solidFill>
                    <a:srgbClr val="E97845"/>
                  </a:solidFill>
                </a:rPr>
                <a:t>Dan Greenblatt</a:t>
              </a:r>
              <a:r>
                <a:rPr lang="en-US" sz="2000" dirty="0" smtClean="0"/>
                <a:t> National Park Service, Grand Teton National Park</a:t>
              </a:r>
            </a:p>
            <a:p>
              <a:pPr algn="ctr">
                <a:spcBef>
                  <a:spcPts val="1200"/>
                </a:spcBef>
                <a:buClr>
                  <a:srgbClr val="EA7845"/>
                </a:buClr>
              </a:pPr>
              <a:r>
                <a:rPr lang="en-US" sz="2000" b="1" dirty="0" smtClean="0">
                  <a:solidFill>
                    <a:srgbClr val="E97845"/>
                  </a:solidFill>
                </a:rPr>
                <a:t>John </a:t>
              </a:r>
              <a:r>
                <a:rPr lang="en-US" sz="2000" b="1" dirty="0" err="1" smtClean="0">
                  <a:solidFill>
                    <a:srgbClr val="E97845"/>
                  </a:solidFill>
                </a:rPr>
                <a:t>Barentine</a:t>
              </a:r>
              <a:r>
                <a:rPr lang="en-US" sz="2000" dirty="0" smtClean="0"/>
                <a:t> International Dark-Sky Association</a:t>
              </a:r>
            </a:p>
            <a:p>
              <a:pPr algn="ctr">
                <a:spcBef>
                  <a:spcPts val="1200"/>
                </a:spcBef>
                <a:buClr>
                  <a:srgbClr val="EA7845"/>
                </a:buClr>
              </a:pPr>
              <a:r>
                <a:rPr lang="en-US" sz="2000" b="1" dirty="0" smtClean="0">
                  <a:solidFill>
                    <a:srgbClr val="E97845"/>
                  </a:solidFill>
                </a:rPr>
                <a:t>Samuel Singer</a:t>
              </a:r>
              <a:r>
                <a:rPr lang="en-US" sz="2000" dirty="0" smtClean="0"/>
                <a:t> Wyoming Stargazing</a:t>
              </a:r>
            </a:p>
            <a:p>
              <a:pPr algn="ctr">
                <a:spcBef>
                  <a:spcPts val="1200"/>
                </a:spcBef>
                <a:buClr>
                  <a:srgbClr val="EA7845"/>
                </a:buClr>
              </a:pPr>
              <a:endParaRPr lang="en-US" sz="100" dirty="0" smtClean="0"/>
            </a:p>
            <a:p>
              <a:pPr algn="ctr">
                <a:spcBef>
                  <a:spcPts val="1200"/>
                </a:spcBef>
                <a:buClr>
                  <a:srgbClr val="EA7845"/>
                </a:buClr>
              </a:pPr>
              <a:r>
                <a:rPr lang="en-US" sz="2600" b="1" dirty="0" smtClean="0">
                  <a:solidFill>
                    <a:srgbClr val="EA7845"/>
                  </a:solidFill>
                </a:rPr>
                <a:t>-Other-</a:t>
              </a:r>
            </a:p>
            <a:p>
              <a:pPr algn="ctr">
                <a:spcBef>
                  <a:spcPts val="1200"/>
                </a:spcBef>
                <a:buClr>
                  <a:srgbClr val="EA7845"/>
                </a:buClr>
              </a:pPr>
              <a:r>
                <a:rPr lang="en-US" sz="2000" b="1" dirty="0" smtClean="0">
                  <a:solidFill>
                    <a:srgbClr val="E97845"/>
                  </a:solidFill>
                </a:rPr>
                <a:t>Ryan Avery</a:t>
              </a:r>
              <a:r>
                <a:rPr lang="en-US" sz="2000" b="1" dirty="0" smtClean="0"/>
                <a:t> </a:t>
              </a:r>
              <a:r>
                <a:rPr lang="en-US" sz="2000" dirty="0" smtClean="0"/>
                <a:t>NASA DEVELOP National Program </a:t>
              </a:r>
            </a:p>
            <a:p>
              <a:pPr algn="ctr">
                <a:spcBef>
                  <a:spcPts val="1200"/>
                </a:spcBef>
                <a:buClr>
                  <a:srgbClr val="EA7845"/>
                </a:buClr>
              </a:pPr>
              <a:r>
                <a:rPr lang="en-US" sz="2000" b="1" dirty="0" smtClean="0">
                  <a:solidFill>
                    <a:srgbClr val="E97845"/>
                  </a:solidFill>
                </a:rPr>
                <a:t>Michael Brooke</a:t>
              </a:r>
              <a:r>
                <a:rPr lang="en-US" sz="2000" dirty="0" smtClean="0"/>
                <a:t> Center Lead, Wise County Clerk of Circuit Court’s Office</a:t>
              </a:r>
              <a:endParaRPr lang="en-US" sz="2000" b="1" dirty="0"/>
            </a:p>
          </p:txBody>
        </p:sp>
        <p:sp>
          <p:nvSpPr>
            <p:cNvPr id="29" name="TextBox 28"/>
            <p:cNvSpPr txBox="1"/>
            <p:nvPr/>
          </p:nvSpPr>
          <p:spPr>
            <a:xfrm>
              <a:off x="921886" y="27576959"/>
              <a:ext cx="9524786"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Acknowledgements</a:t>
              </a:r>
            </a:p>
          </p:txBody>
        </p:sp>
      </p:grpSp>
      <p:sp>
        <p:nvSpPr>
          <p:cNvPr id="30" name="TextBox 29"/>
          <p:cNvSpPr txBox="1"/>
          <p:nvPr/>
        </p:nvSpPr>
        <p:spPr>
          <a:xfrm>
            <a:off x="10668000" y="27576959"/>
            <a:ext cx="449357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Project Partners</a:t>
            </a:r>
          </a:p>
        </p:txBody>
      </p:sp>
      <p:sp>
        <p:nvSpPr>
          <p:cNvPr id="38" name="TextBox 37"/>
          <p:cNvSpPr txBox="1"/>
          <p:nvPr/>
        </p:nvSpPr>
        <p:spPr>
          <a:xfrm>
            <a:off x="843099" y="34688561"/>
            <a:ext cx="18035451" cy="877195"/>
          </a:xfrm>
          <a:prstGeom prst="rect">
            <a:avLst/>
          </a:prstGeom>
          <a:noFill/>
        </p:spPr>
        <p:txBody>
          <a:bodyPr wrap="square" rtlCol="0">
            <a:noAutofit/>
          </a:bodyPr>
          <a:lstStyle/>
          <a:p>
            <a:r>
              <a:rPr lang="en-US" sz="4800" dirty="0" smtClean="0">
                <a:solidFill>
                  <a:schemeClr val="bg1"/>
                </a:solidFill>
                <a:latin typeface="+mj-lt"/>
              </a:rPr>
              <a:t>Wise County Clerk of Circuit Court’s Office – Spring 2017</a:t>
            </a:r>
            <a:endParaRPr lang="en-US" sz="4800" dirty="0">
              <a:solidFill>
                <a:schemeClr val="bg1"/>
              </a:solidFill>
              <a:latin typeface="+mj-lt"/>
            </a:endParaRPr>
          </a:p>
        </p:txBody>
      </p:sp>
      <p:sp>
        <p:nvSpPr>
          <p:cNvPr id="37" name="Rectangle 36"/>
          <p:cNvSpPr/>
          <p:nvPr/>
        </p:nvSpPr>
        <p:spPr>
          <a:xfrm rot="16200000">
            <a:off x="-9311140" y="6028945"/>
            <a:ext cx="14704768" cy="2646878"/>
          </a:xfrm>
          <a:prstGeom prst="rect">
            <a:avLst/>
          </a:prstGeom>
          <a:noFill/>
        </p:spPr>
        <p:txBody>
          <a:bodyPr wrap="square" lIns="91440" tIns="45720" rIns="91440" bIns="45720">
            <a:spAutoFit/>
          </a:bodyPr>
          <a:lstStyle/>
          <a:p>
            <a:pPr algn="ctr"/>
            <a:endParaRPr lang="en-US" sz="1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1" name="TextBox 30"/>
          <p:cNvSpPr txBox="1"/>
          <p:nvPr/>
        </p:nvSpPr>
        <p:spPr>
          <a:xfrm>
            <a:off x="17976903" y="27500759"/>
            <a:ext cx="4542503"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Team Members</a:t>
            </a:r>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28671591"/>
            <a:ext cx="1873163" cy="2438858"/>
          </a:xfrm>
          <a:prstGeom prst="rect">
            <a:avLst/>
          </a:prstGeom>
        </p:spPr>
      </p:pic>
      <p:sp>
        <p:nvSpPr>
          <p:cNvPr id="24" name="TextBox 23"/>
          <p:cNvSpPr txBox="1"/>
          <p:nvPr/>
        </p:nvSpPr>
        <p:spPr>
          <a:xfrm>
            <a:off x="8175685" y="9441359"/>
            <a:ext cx="11407715"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Methodology</a:t>
            </a:r>
          </a:p>
        </p:txBody>
      </p:sp>
      <p:grpSp>
        <p:nvGrpSpPr>
          <p:cNvPr id="45" name="Group 44"/>
          <p:cNvGrpSpPr/>
          <p:nvPr/>
        </p:nvGrpSpPr>
        <p:grpSpPr>
          <a:xfrm>
            <a:off x="8259383" y="10157127"/>
            <a:ext cx="11564612" cy="4244673"/>
            <a:chOff x="8259383" y="9547158"/>
            <a:chExt cx="12988452" cy="4229171"/>
          </a:xfrm>
        </p:grpSpPr>
        <p:sp>
          <p:nvSpPr>
            <p:cNvPr id="46" name="Rounded Rectangle 45"/>
            <p:cNvSpPr/>
            <p:nvPr/>
          </p:nvSpPr>
          <p:spPr>
            <a:xfrm rot="5400000">
              <a:off x="13286483" y="4985574"/>
              <a:ext cx="2934251" cy="12988452"/>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4034134379"/>
                </p:ext>
              </p:extLst>
            </p:nvPr>
          </p:nvGraphicFramePr>
          <p:xfrm>
            <a:off x="8701804" y="9547158"/>
            <a:ext cx="12066887" cy="42291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55" name="Group 54"/>
          <p:cNvGrpSpPr/>
          <p:nvPr/>
        </p:nvGrpSpPr>
        <p:grpSpPr>
          <a:xfrm>
            <a:off x="20006350" y="9441359"/>
            <a:ext cx="4375424" cy="5551391"/>
            <a:chOff x="20006350" y="9571102"/>
            <a:chExt cx="4375424" cy="5551391"/>
          </a:xfrm>
        </p:grpSpPr>
        <p:sp>
          <p:nvSpPr>
            <p:cNvPr id="14" name="Text Placeholder 16"/>
            <p:cNvSpPr txBox="1">
              <a:spLocks/>
            </p:cNvSpPr>
            <p:nvPr/>
          </p:nvSpPr>
          <p:spPr>
            <a:xfrm>
              <a:off x="20582084" y="13868400"/>
              <a:ext cx="3159601" cy="12540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solidFill>
                    <a:schemeClr val="tx1">
                      <a:lumMod val="75000"/>
                    </a:schemeClr>
                  </a:solidFill>
                </a:rPr>
                <a:t>Suomi NPP Visible Infrared Imaging Radiometer Suite (VIIRS)</a:t>
              </a:r>
            </a:p>
          </p:txBody>
        </p:sp>
        <p:sp>
          <p:nvSpPr>
            <p:cNvPr id="26" name="TextBox 25"/>
            <p:cNvSpPr txBox="1"/>
            <p:nvPr/>
          </p:nvSpPr>
          <p:spPr>
            <a:xfrm>
              <a:off x="20006350" y="9571102"/>
              <a:ext cx="4375424" cy="1446550"/>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Earth </a:t>
              </a:r>
            </a:p>
            <a:p>
              <a:pPr algn="ctr"/>
              <a:r>
                <a:rPr lang="en-US" sz="4400" b="1" dirty="0" smtClean="0">
                  <a:solidFill>
                    <a:srgbClr val="E97845"/>
                  </a:solidFill>
                  <a:latin typeface="Century Gothic" panose="020B0502020202020204" pitchFamily="34" charset="0"/>
                </a:rPr>
                <a:t>Observation</a:t>
              </a:r>
            </a:p>
          </p:txBody>
        </p:sp>
        <p:pic>
          <p:nvPicPr>
            <p:cNvPr id="39" name="Picture 2" descr="http://www.nesdis.noaa.gov/images/new_bottom/jpss_pop.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37581"/>
            <a:stretch/>
          </p:blipFill>
          <p:spPr bwMode="auto">
            <a:xfrm rot="420219">
              <a:off x="20575467" y="10890586"/>
              <a:ext cx="3122588" cy="283227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2564369" y="9441359"/>
            <a:ext cx="7466082"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Study Area</a:t>
            </a:r>
          </a:p>
        </p:txBody>
      </p:sp>
      <p:grpSp>
        <p:nvGrpSpPr>
          <p:cNvPr id="101" name="Group 100"/>
          <p:cNvGrpSpPr/>
          <p:nvPr/>
        </p:nvGrpSpPr>
        <p:grpSpPr>
          <a:xfrm>
            <a:off x="18707592" y="28746642"/>
            <a:ext cx="2872251" cy="3409757"/>
            <a:chOff x="18707591" y="28746642"/>
            <a:chExt cx="2872251" cy="3409757"/>
          </a:xfrm>
        </p:grpSpPr>
        <p:sp>
          <p:nvSpPr>
            <p:cNvPr id="145" name="Text Placeholder 16"/>
            <p:cNvSpPr txBox="1">
              <a:spLocks/>
            </p:cNvSpPr>
            <p:nvPr/>
          </p:nvSpPr>
          <p:spPr>
            <a:xfrm>
              <a:off x="18707591" y="3090850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Veronica </a:t>
              </a:r>
              <a:r>
                <a:rPr lang="en-US" dirty="0" err="1" smtClean="0">
                  <a:solidFill>
                    <a:schemeClr val="tx1">
                      <a:lumMod val="75000"/>
                    </a:schemeClr>
                  </a:solidFill>
                </a:rPr>
                <a:t>Warda</a:t>
              </a:r>
              <a:endParaRPr lang="en-US" dirty="0">
                <a:solidFill>
                  <a:schemeClr val="tx1">
                    <a:lumMod val="75000"/>
                  </a:schemeClr>
                </a:solidFill>
              </a:endParaRPr>
            </a:p>
            <a:p>
              <a:pPr algn="ctr">
                <a:lnSpc>
                  <a:spcPct val="100000"/>
                </a:lnSpc>
                <a:spcBef>
                  <a:spcPts val="0"/>
                </a:spcBef>
              </a:pPr>
              <a:r>
                <a:rPr lang="en-US" dirty="0" smtClean="0">
                  <a:solidFill>
                    <a:schemeClr val="tx1">
                      <a:lumMod val="75000"/>
                    </a:schemeClr>
                  </a:solidFill>
                </a:rPr>
                <a:t>Co-team </a:t>
              </a:r>
              <a:r>
                <a:rPr lang="en-US" dirty="0">
                  <a:solidFill>
                    <a:schemeClr val="tx1">
                      <a:lumMod val="75000"/>
                    </a:schemeClr>
                  </a:solidFill>
                </a:rPr>
                <a:t>Lead</a:t>
              </a:r>
            </a:p>
            <a:p>
              <a:pPr algn="ctr">
                <a:lnSpc>
                  <a:spcPct val="100000"/>
                </a:lnSpc>
              </a:pPr>
              <a:endParaRPr lang="en-US" dirty="0" smtClean="0">
                <a:solidFill>
                  <a:schemeClr val="tx1">
                    <a:lumMod val="75000"/>
                  </a:schemeClr>
                </a:solidFill>
              </a:endParaRPr>
            </a:p>
          </p:txBody>
        </p:sp>
        <p:grpSp>
          <p:nvGrpSpPr>
            <p:cNvPr id="96" name="Group 95"/>
            <p:cNvGrpSpPr/>
            <p:nvPr/>
          </p:nvGrpSpPr>
          <p:grpSpPr>
            <a:xfrm>
              <a:off x="19113510" y="28746642"/>
              <a:ext cx="2060412" cy="2084832"/>
              <a:chOff x="19274605" y="28737075"/>
              <a:chExt cx="2060412" cy="2084832"/>
            </a:xfrm>
          </p:grpSpPr>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274605" y="28737075"/>
                <a:ext cx="2060412" cy="2084832"/>
              </a:xfrm>
              <a:prstGeom prst="rect">
                <a:avLst/>
              </a:prstGeom>
            </p:spPr>
          </p:pic>
          <p:pic>
            <p:nvPicPr>
              <p:cNvPr id="154" name="Picture 153"/>
              <p:cNvPicPr preferRelativeResize="0">
                <a:picLocks/>
              </p:cNvPicPr>
              <p:nvPr/>
            </p:nvPicPr>
            <p:blipFill rotWithShape="1">
              <a:blip r:embed="rId15" cstate="print">
                <a:extLst>
                  <a:ext uri="{28A0092B-C50C-407E-A947-70E740481C1C}">
                    <a14:useLocalDpi xmlns:a14="http://schemas.microsoft.com/office/drawing/2010/main" val="0"/>
                  </a:ext>
                </a:extLst>
              </a:blip>
              <a:srcRect l="31104" t="17481" r="34076" b="29266"/>
              <a:stretch/>
            </p:blipFill>
            <p:spPr>
              <a:xfrm>
                <a:off x="19422415" y="28906239"/>
                <a:ext cx="1764792" cy="1746504"/>
              </a:xfrm>
              <a:prstGeom prst="flowChartConnector">
                <a:avLst/>
              </a:prstGeom>
            </p:spPr>
          </p:pic>
        </p:grpSp>
      </p:grpSp>
      <p:grpSp>
        <p:nvGrpSpPr>
          <p:cNvPr id="100" name="Group 99"/>
          <p:cNvGrpSpPr/>
          <p:nvPr/>
        </p:nvGrpSpPr>
        <p:grpSpPr>
          <a:xfrm>
            <a:off x="16228074" y="28746642"/>
            <a:ext cx="2872251" cy="3409758"/>
            <a:chOff x="16228074" y="28746642"/>
            <a:chExt cx="2872251" cy="3409758"/>
          </a:xfrm>
        </p:grpSpPr>
        <p:sp>
          <p:nvSpPr>
            <p:cNvPr id="143" name="Text Placeholder 16"/>
            <p:cNvSpPr txBox="1">
              <a:spLocks/>
            </p:cNvSpPr>
            <p:nvPr/>
          </p:nvSpPr>
          <p:spPr>
            <a:xfrm>
              <a:off x="16228074" y="3090850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Ben </a:t>
              </a:r>
              <a:r>
                <a:rPr lang="en-US" dirty="0" err="1" smtClean="0">
                  <a:solidFill>
                    <a:schemeClr val="tx1">
                      <a:lumMod val="75000"/>
                    </a:schemeClr>
                  </a:solidFill>
                </a:rPr>
                <a:t>Marcovitz</a:t>
              </a:r>
              <a:endParaRPr lang="en-US" dirty="0" smtClean="0">
                <a:solidFill>
                  <a:schemeClr val="tx1">
                    <a:lumMod val="75000"/>
                  </a:schemeClr>
                </a:solidFill>
              </a:endParaRPr>
            </a:p>
            <a:p>
              <a:pPr algn="ctr">
                <a:lnSpc>
                  <a:spcPct val="100000"/>
                </a:lnSpc>
                <a:spcBef>
                  <a:spcPts val="0"/>
                </a:spcBef>
              </a:pPr>
              <a:r>
                <a:rPr lang="en-US" dirty="0" smtClean="0">
                  <a:solidFill>
                    <a:schemeClr val="tx1">
                      <a:lumMod val="75000"/>
                    </a:schemeClr>
                  </a:solidFill>
                </a:rPr>
                <a:t>Co-team Lead</a:t>
              </a:r>
            </a:p>
          </p:txBody>
        </p:sp>
        <p:grpSp>
          <p:nvGrpSpPr>
            <p:cNvPr id="97" name="Group 96"/>
            <p:cNvGrpSpPr/>
            <p:nvPr/>
          </p:nvGrpSpPr>
          <p:grpSpPr>
            <a:xfrm>
              <a:off x="16633993" y="28746642"/>
              <a:ext cx="2060413" cy="2084832"/>
              <a:chOff x="16730857" y="28737075"/>
              <a:chExt cx="2060413" cy="2084832"/>
            </a:xfrm>
          </p:grpSpPr>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30857" y="28737075"/>
                <a:ext cx="2060413" cy="2084832"/>
              </a:xfrm>
              <a:prstGeom prst="rect">
                <a:avLst/>
              </a:prstGeom>
            </p:spPr>
          </p:pic>
          <p:pic>
            <p:nvPicPr>
              <p:cNvPr id="155" name="Picture 154"/>
              <p:cNvPicPr>
                <a:picLocks noChangeAspect="1"/>
              </p:cNvPicPr>
              <p:nvPr/>
            </p:nvPicPr>
            <p:blipFill rotWithShape="1">
              <a:blip r:embed="rId16" cstate="print">
                <a:extLst>
                  <a:ext uri="{28A0092B-C50C-407E-A947-70E740481C1C}">
                    <a14:useLocalDpi xmlns:a14="http://schemas.microsoft.com/office/drawing/2010/main" val="0"/>
                  </a:ext>
                </a:extLst>
              </a:blip>
              <a:srcRect l="26787" t="10058" r="26787" b="23374"/>
              <a:stretch/>
            </p:blipFill>
            <p:spPr>
              <a:xfrm>
                <a:off x="16880034" y="28906239"/>
                <a:ext cx="1762057" cy="1746504"/>
              </a:xfrm>
              <a:prstGeom prst="flowChartConnector">
                <a:avLst/>
              </a:prstGeom>
            </p:spPr>
          </p:pic>
        </p:grpSp>
      </p:grpSp>
      <p:grpSp>
        <p:nvGrpSpPr>
          <p:cNvPr id="102" name="Group 101"/>
          <p:cNvGrpSpPr/>
          <p:nvPr/>
        </p:nvGrpSpPr>
        <p:grpSpPr>
          <a:xfrm>
            <a:off x="21187109" y="28748164"/>
            <a:ext cx="3002160" cy="3135893"/>
            <a:chOff x="21187109" y="28748164"/>
            <a:chExt cx="3002160" cy="3135893"/>
          </a:xfrm>
        </p:grpSpPr>
        <p:sp>
          <p:nvSpPr>
            <p:cNvPr id="146" name="Text Placeholder 16"/>
            <p:cNvSpPr txBox="1">
              <a:spLocks/>
            </p:cNvSpPr>
            <p:nvPr/>
          </p:nvSpPr>
          <p:spPr>
            <a:xfrm>
              <a:off x="21187109" y="30908507"/>
              <a:ext cx="3002160" cy="9755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Eric White</a:t>
              </a:r>
            </a:p>
          </p:txBody>
        </p:sp>
        <p:grpSp>
          <p:nvGrpSpPr>
            <p:cNvPr id="95" name="Group 94"/>
            <p:cNvGrpSpPr/>
            <p:nvPr/>
          </p:nvGrpSpPr>
          <p:grpSpPr>
            <a:xfrm>
              <a:off x="21659487" y="28748164"/>
              <a:ext cx="2057404" cy="2081788"/>
              <a:chOff x="21684281" y="28759253"/>
              <a:chExt cx="2057404" cy="2081788"/>
            </a:xfrm>
          </p:grpSpPr>
          <p:pic>
            <p:nvPicPr>
              <p:cNvPr id="149" name="Picture 1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84281" y="28759253"/>
                <a:ext cx="2057404" cy="2081788"/>
              </a:xfrm>
              <a:prstGeom prst="rect">
                <a:avLst/>
              </a:prstGeom>
            </p:spPr>
          </p:pic>
          <p:pic>
            <p:nvPicPr>
              <p:cNvPr id="156" name="Picture 155"/>
              <p:cNvPicPr preferRelativeResize="0">
                <a:picLocks/>
              </p:cNvPicPr>
              <p:nvPr/>
            </p:nvPicPr>
            <p:blipFill rotWithShape="1">
              <a:blip r:embed="rId17" cstate="print">
                <a:extLst>
                  <a:ext uri="{28A0092B-C50C-407E-A947-70E740481C1C}">
                    <a14:useLocalDpi xmlns:a14="http://schemas.microsoft.com/office/drawing/2010/main" val="0"/>
                  </a:ext>
                </a:extLst>
              </a:blip>
              <a:srcRect l="30543" t="13132" r="28153" b="20300"/>
              <a:stretch/>
            </p:blipFill>
            <p:spPr>
              <a:xfrm>
                <a:off x="21835630" y="28936365"/>
                <a:ext cx="1764792" cy="1746504"/>
              </a:xfrm>
              <a:prstGeom prst="flowChartConnector">
                <a:avLst/>
              </a:prstGeom>
            </p:spPr>
          </p:pic>
        </p:grpSp>
      </p:grpSp>
      <p:grpSp>
        <p:nvGrpSpPr>
          <p:cNvPr id="103" name="Group 102"/>
          <p:cNvGrpSpPr/>
          <p:nvPr/>
        </p:nvGrpSpPr>
        <p:grpSpPr>
          <a:xfrm>
            <a:off x="17473149" y="31820480"/>
            <a:ext cx="2872251" cy="3155320"/>
            <a:chOff x="17249532" y="31820480"/>
            <a:chExt cx="2872251" cy="3155320"/>
          </a:xfrm>
        </p:grpSpPr>
        <p:sp>
          <p:nvSpPr>
            <p:cNvPr id="152" name="Text Placeholder 16"/>
            <p:cNvSpPr txBox="1">
              <a:spLocks/>
            </p:cNvSpPr>
            <p:nvPr/>
          </p:nvSpPr>
          <p:spPr>
            <a:xfrm>
              <a:off x="17249532" y="33862052"/>
              <a:ext cx="2872251" cy="11137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Aubrey Hilte</a:t>
              </a:r>
            </a:p>
          </p:txBody>
        </p:sp>
        <p:grpSp>
          <p:nvGrpSpPr>
            <p:cNvPr id="98" name="Group 97"/>
            <p:cNvGrpSpPr/>
            <p:nvPr/>
          </p:nvGrpSpPr>
          <p:grpSpPr>
            <a:xfrm>
              <a:off x="17656955" y="31820480"/>
              <a:ext cx="2057404" cy="2081788"/>
              <a:chOff x="17766591" y="31820480"/>
              <a:chExt cx="2057404" cy="2081788"/>
            </a:xfrm>
          </p:grpSpPr>
          <p:pic>
            <p:nvPicPr>
              <p:cNvPr id="150" name="Picture 1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66591" y="31820480"/>
                <a:ext cx="2057404" cy="2081788"/>
              </a:xfrm>
              <a:prstGeom prst="rect">
                <a:avLst/>
              </a:prstGeom>
            </p:spPr>
          </p:pic>
          <p:pic>
            <p:nvPicPr>
              <p:cNvPr id="157" name="Picture 156"/>
              <p:cNvPicPr preferRelativeResize="0">
                <a:picLocks/>
              </p:cNvPicPr>
              <p:nvPr/>
            </p:nvPicPr>
            <p:blipFill rotWithShape="1">
              <a:blip r:embed="rId18" cstate="print">
                <a:extLst>
                  <a:ext uri="{28A0092B-C50C-407E-A947-70E740481C1C}">
                    <a14:useLocalDpi xmlns:a14="http://schemas.microsoft.com/office/drawing/2010/main" val="0"/>
                  </a:ext>
                </a:extLst>
              </a:blip>
              <a:srcRect l="30200" t="22349" r="32932" b="20301"/>
              <a:stretch/>
            </p:blipFill>
            <p:spPr>
              <a:xfrm>
                <a:off x="17912907" y="31998198"/>
                <a:ext cx="1764792" cy="1746504"/>
              </a:xfrm>
              <a:prstGeom prst="flowChartConnector">
                <a:avLst/>
              </a:prstGeom>
            </p:spPr>
          </p:pic>
        </p:grpSp>
      </p:grpSp>
      <p:grpSp>
        <p:nvGrpSpPr>
          <p:cNvPr id="104" name="Group 103"/>
          <p:cNvGrpSpPr/>
          <p:nvPr/>
        </p:nvGrpSpPr>
        <p:grpSpPr>
          <a:xfrm>
            <a:off x="20010240" y="31780264"/>
            <a:ext cx="3002160" cy="3165818"/>
            <a:chOff x="19908568" y="31780264"/>
            <a:chExt cx="3002160" cy="3165818"/>
          </a:xfrm>
        </p:grpSpPr>
        <p:sp>
          <p:nvSpPr>
            <p:cNvPr id="153" name="Text Placeholder 16"/>
            <p:cNvSpPr txBox="1">
              <a:spLocks/>
            </p:cNvSpPr>
            <p:nvPr/>
          </p:nvSpPr>
          <p:spPr>
            <a:xfrm>
              <a:off x="19908568" y="33862052"/>
              <a:ext cx="3002160" cy="10840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Christine Stevens</a:t>
              </a:r>
            </a:p>
          </p:txBody>
        </p:sp>
        <p:grpSp>
          <p:nvGrpSpPr>
            <p:cNvPr id="99" name="Group 98"/>
            <p:cNvGrpSpPr/>
            <p:nvPr/>
          </p:nvGrpSpPr>
          <p:grpSpPr>
            <a:xfrm>
              <a:off x="20380946" y="31780264"/>
              <a:ext cx="2057404" cy="2081788"/>
              <a:chOff x="20490581" y="31780264"/>
              <a:chExt cx="2057404" cy="2081788"/>
            </a:xfrm>
          </p:grpSpPr>
          <p:pic>
            <p:nvPicPr>
              <p:cNvPr id="151" name="Picture 1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90581" y="31780264"/>
                <a:ext cx="2057404" cy="2081788"/>
              </a:xfrm>
              <a:prstGeom prst="rect">
                <a:avLst/>
              </a:prstGeom>
            </p:spPr>
          </p:pic>
          <p:pic>
            <p:nvPicPr>
              <p:cNvPr id="158" name="Picture 157"/>
              <p:cNvPicPr preferRelativeResize="0">
                <a:picLocks/>
              </p:cNvPicPr>
              <p:nvPr/>
            </p:nvPicPr>
            <p:blipFill rotWithShape="1">
              <a:blip r:embed="rId19" cstate="print">
                <a:extLst>
                  <a:ext uri="{28A0092B-C50C-407E-A947-70E740481C1C}">
                    <a14:useLocalDpi xmlns:a14="http://schemas.microsoft.com/office/drawing/2010/main" val="0"/>
                  </a:ext>
                </a:extLst>
              </a:blip>
              <a:srcRect l="28835" t="10059" r="30201" b="25421"/>
              <a:stretch/>
            </p:blipFill>
            <p:spPr>
              <a:xfrm>
                <a:off x="20636887" y="31947906"/>
                <a:ext cx="1764792" cy="1746504"/>
              </a:xfrm>
              <a:prstGeom prst="flowChartConnector">
                <a:avLst/>
              </a:prstGeom>
            </p:spPr>
          </p:pic>
        </p:grpSp>
      </p:grpSp>
      <p:grpSp>
        <p:nvGrpSpPr>
          <p:cNvPr id="159" name="Group 158"/>
          <p:cNvGrpSpPr/>
          <p:nvPr/>
        </p:nvGrpSpPr>
        <p:grpSpPr>
          <a:xfrm>
            <a:off x="968084" y="10323956"/>
            <a:ext cx="6645898" cy="6744844"/>
            <a:chOff x="968084" y="10065841"/>
            <a:chExt cx="6645898" cy="6744844"/>
          </a:xfrm>
        </p:grpSpPr>
        <p:grpSp>
          <p:nvGrpSpPr>
            <p:cNvPr id="160" name="Group 159"/>
            <p:cNvGrpSpPr/>
            <p:nvPr/>
          </p:nvGrpSpPr>
          <p:grpSpPr>
            <a:xfrm>
              <a:off x="968084" y="10065841"/>
              <a:ext cx="6645898" cy="6744844"/>
              <a:chOff x="968084" y="10065841"/>
              <a:chExt cx="6645898" cy="6744844"/>
            </a:xfrm>
          </p:grpSpPr>
          <p:grpSp>
            <p:nvGrpSpPr>
              <p:cNvPr id="162" name="Group 161"/>
              <p:cNvGrpSpPr/>
              <p:nvPr/>
            </p:nvGrpSpPr>
            <p:grpSpPr>
              <a:xfrm>
                <a:off x="968084" y="10065841"/>
                <a:ext cx="6645898" cy="6744844"/>
                <a:chOff x="968084" y="10065841"/>
                <a:chExt cx="6645898" cy="6744844"/>
              </a:xfrm>
            </p:grpSpPr>
            <p:grpSp>
              <p:nvGrpSpPr>
                <p:cNvPr id="164" name="Group 163"/>
                <p:cNvGrpSpPr/>
                <p:nvPr/>
              </p:nvGrpSpPr>
              <p:grpSpPr>
                <a:xfrm>
                  <a:off x="968084" y="10065841"/>
                  <a:ext cx="6645898" cy="6744844"/>
                  <a:chOff x="968084" y="10065841"/>
                  <a:chExt cx="6645898" cy="6744844"/>
                </a:xfrm>
              </p:grpSpPr>
              <p:grpSp>
                <p:nvGrpSpPr>
                  <p:cNvPr id="166" name="Group 165"/>
                  <p:cNvGrpSpPr/>
                  <p:nvPr/>
                </p:nvGrpSpPr>
                <p:grpSpPr>
                  <a:xfrm>
                    <a:off x="968084" y="10065841"/>
                    <a:ext cx="6645898" cy="6744844"/>
                    <a:chOff x="986154" y="13067833"/>
                    <a:chExt cx="3433665" cy="3536302"/>
                  </a:xfrm>
                </p:grpSpPr>
                <p:pic>
                  <p:nvPicPr>
                    <p:cNvPr id="172" name="Picture 171"/>
                    <p:cNvPicPr>
                      <a:picLocks noChangeAspect="1"/>
                    </p:cNvPicPr>
                    <p:nvPr/>
                  </p:nvPicPr>
                  <p:blipFill rotWithShape="1">
                    <a:blip r:embed="rId20" cstate="print">
                      <a:extLst>
                        <a:ext uri="{28A0092B-C50C-407E-A947-70E740481C1C}">
                          <a14:useLocalDpi xmlns:a14="http://schemas.microsoft.com/office/drawing/2010/main" val="0"/>
                        </a:ext>
                      </a:extLst>
                    </a:blip>
                    <a:srcRect l="12086" t="30204" r="23120" b="18231"/>
                    <a:stretch/>
                  </p:blipFill>
                  <p:spPr>
                    <a:xfrm>
                      <a:off x="986154" y="13067833"/>
                      <a:ext cx="3433665" cy="3536302"/>
                    </a:xfrm>
                    <a:prstGeom prst="rect">
                      <a:avLst/>
                    </a:prstGeom>
                  </p:spPr>
                </p:pic>
                <p:pic>
                  <p:nvPicPr>
                    <p:cNvPr id="173" name="Picture 172"/>
                    <p:cNvPicPr>
                      <a:picLocks noChangeAspect="1"/>
                    </p:cNvPicPr>
                    <p:nvPr/>
                  </p:nvPicPr>
                  <p:blipFill rotWithShape="1">
                    <a:blip r:embed="rId21" cstate="print">
                      <a:extLst>
                        <a:ext uri="{28A0092B-C50C-407E-A947-70E740481C1C}">
                          <a14:useLocalDpi xmlns:a14="http://schemas.microsoft.com/office/drawing/2010/main" val="0"/>
                        </a:ext>
                      </a:extLst>
                    </a:blip>
                    <a:srcRect l="28431" t="21736" r="43618" b="66180"/>
                    <a:stretch/>
                  </p:blipFill>
                  <p:spPr>
                    <a:xfrm>
                      <a:off x="2702986" y="13263491"/>
                      <a:ext cx="1481138" cy="828675"/>
                    </a:xfrm>
                    <a:prstGeom prst="rect">
                      <a:avLst/>
                    </a:prstGeom>
                  </p:spPr>
                </p:pic>
                <p:pic>
                  <p:nvPicPr>
                    <p:cNvPr id="174" name="Picture 173"/>
                    <p:cNvPicPr>
                      <a:picLocks noChangeAspect="1"/>
                    </p:cNvPicPr>
                    <p:nvPr/>
                  </p:nvPicPr>
                  <p:blipFill rotWithShape="1">
                    <a:blip r:embed="rId21" cstate="print">
                      <a:extLst>
                        <a:ext uri="{28A0092B-C50C-407E-A947-70E740481C1C}">
                          <a14:useLocalDpi xmlns:a14="http://schemas.microsoft.com/office/drawing/2010/main" val="0"/>
                        </a:ext>
                      </a:extLst>
                    </a:blip>
                    <a:srcRect l="54166" t="64218" r="39847" b="29523"/>
                    <a:stretch/>
                  </p:blipFill>
                  <p:spPr>
                    <a:xfrm>
                      <a:off x="3901823" y="15821510"/>
                      <a:ext cx="317241" cy="429208"/>
                    </a:xfrm>
                    <a:prstGeom prst="rect">
                      <a:avLst/>
                    </a:prstGeom>
                  </p:spPr>
                </p:pic>
                <p:pic>
                  <p:nvPicPr>
                    <p:cNvPr id="175" name="Picture 174"/>
                    <p:cNvPicPr>
                      <a:picLocks noChangeAspect="1"/>
                    </p:cNvPicPr>
                    <p:nvPr/>
                  </p:nvPicPr>
                  <p:blipFill rotWithShape="1">
                    <a:blip r:embed="rId21" cstate="print">
                      <a:extLst>
                        <a:ext uri="{28A0092B-C50C-407E-A947-70E740481C1C}">
                          <a14:useLocalDpi xmlns:a14="http://schemas.microsoft.com/office/drawing/2010/main" val="0"/>
                        </a:ext>
                      </a:extLst>
                    </a:blip>
                    <a:srcRect l="29510" t="45070" r="36789" b="53472"/>
                    <a:stretch/>
                  </p:blipFill>
                  <p:spPr>
                    <a:xfrm>
                      <a:off x="1525968" y="16046923"/>
                      <a:ext cx="1785938" cy="100012"/>
                    </a:xfrm>
                    <a:prstGeom prst="rect">
                      <a:avLst/>
                    </a:prstGeom>
                  </p:spPr>
                </p:pic>
              </p:grpSp>
              <p:sp>
                <p:nvSpPr>
                  <p:cNvPr id="167" name="TextBox 29"/>
                  <p:cNvSpPr txBox="1"/>
                  <p:nvPr/>
                </p:nvSpPr>
                <p:spPr>
                  <a:xfrm>
                    <a:off x="4546998" y="12573000"/>
                    <a:ext cx="2603831" cy="101566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a:solidFill>
                          <a:srgbClr val="EA7845"/>
                        </a:solidFill>
                      </a:rPr>
                      <a:t>Grand Teton National Park</a:t>
                    </a:r>
                  </a:p>
                </p:txBody>
              </p:sp>
              <p:sp>
                <p:nvSpPr>
                  <p:cNvPr id="168" name="TextBox 31"/>
                  <p:cNvSpPr txBox="1"/>
                  <p:nvPr/>
                </p:nvSpPr>
                <p:spPr>
                  <a:xfrm>
                    <a:off x="4996017" y="14349764"/>
                    <a:ext cx="983566" cy="55399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dirty="0">
                        <a:solidFill>
                          <a:schemeClr val="bg1"/>
                        </a:solidFill>
                      </a:rPr>
                      <a:t>WY</a:t>
                    </a:r>
                  </a:p>
                </p:txBody>
              </p:sp>
              <p:sp>
                <p:nvSpPr>
                  <p:cNvPr id="169" name="TextBox 32"/>
                  <p:cNvSpPr txBox="1"/>
                  <p:nvPr/>
                </p:nvSpPr>
                <p:spPr>
                  <a:xfrm>
                    <a:off x="1463407" y="13795766"/>
                    <a:ext cx="730924" cy="55399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dirty="0">
                        <a:solidFill>
                          <a:schemeClr val="bg1"/>
                        </a:solidFill>
                      </a:rPr>
                      <a:t>ID</a:t>
                    </a:r>
                  </a:p>
                </p:txBody>
              </p:sp>
              <p:sp>
                <p:nvSpPr>
                  <p:cNvPr id="170" name="TextBox 33"/>
                  <p:cNvSpPr txBox="1"/>
                  <p:nvPr/>
                </p:nvSpPr>
                <p:spPr>
                  <a:xfrm>
                    <a:off x="2601245" y="11055717"/>
                    <a:ext cx="974070" cy="55399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dirty="0">
                        <a:solidFill>
                          <a:schemeClr val="bg1"/>
                        </a:solidFill>
                      </a:rPr>
                      <a:t>MT</a:t>
                    </a:r>
                  </a:p>
                </p:txBody>
              </p:sp>
              <p:sp>
                <p:nvSpPr>
                  <p:cNvPr id="171" name="TextBox 39"/>
                  <p:cNvSpPr txBox="1"/>
                  <p:nvPr/>
                </p:nvSpPr>
                <p:spPr>
                  <a:xfrm>
                    <a:off x="2601245" y="16008534"/>
                    <a:ext cx="865339" cy="553998"/>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dirty="0">
                        <a:solidFill>
                          <a:schemeClr val="bg1"/>
                        </a:solidFill>
                      </a:rPr>
                      <a:t>UT</a:t>
                    </a:r>
                  </a:p>
                </p:txBody>
              </p:sp>
            </p:grpSp>
            <p:sp>
              <p:nvSpPr>
                <p:cNvPr id="165" name="TextBox 164"/>
                <p:cNvSpPr txBox="1"/>
                <p:nvPr/>
              </p:nvSpPr>
              <p:spPr>
                <a:xfrm>
                  <a:off x="1981200" y="15543574"/>
                  <a:ext cx="3703079" cy="246221"/>
                </a:xfrm>
                <a:prstGeom prst="rect">
                  <a:avLst/>
                </a:prstGeom>
                <a:noFill/>
              </p:spPr>
              <p:txBody>
                <a:bodyPr wrap="square" rtlCol="0">
                  <a:spAutoFit/>
                </a:bodyPr>
                <a:lstStyle/>
                <a:p>
                  <a:r>
                    <a:rPr lang="en-US" sz="1000" dirty="0" smtClean="0">
                      <a:solidFill>
                        <a:schemeClr val="bg1"/>
                      </a:solidFill>
                    </a:rPr>
                    <a:t>0   30   60         120                    240                     360                    480</a:t>
                  </a:r>
                  <a:endParaRPr lang="en-US" sz="1000" dirty="0">
                    <a:solidFill>
                      <a:schemeClr val="bg1"/>
                    </a:solidFill>
                  </a:endParaRPr>
                </a:p>
              </p:txBody>
            </p:sp>
          </p:grpSp>
          <p:sp>
            <p:nvSpPr>
              <p:cNvPr id="163" name="TextBox 162"/>
              <p:cNvSpPr txBox="1"/>
              <p:nvPr/>
            </p:nvSpPr>
            <p:spPr>
              <a:xfrm>
                <a:off x="6702351" y="14952353"/>
                <a:ext cx="413552" cy="400110"/>
              </a:xfrm>
              <a:prstGeom prst="rect">
                <a:avLst/>
              </a:prstGeom>
              <a:noFill/>
            </p:spPr>
            <p:txBody>
              <a:bodyPr wrap="square" rtlCol="0">
                <a:spAutoFit/>
              </a:bodyPr>
              <a:lstStyle/>
              <a:p>
                <a:pPr algn="ctr"/>
                <a:r>
                  <a:rPr lang="en-US" sz="2000" dirty="0" smtClean="0">
                    <a:solidFill>
                      <a:schemeClr val="bg1"/>
                    </a:solidFill>
                  </a:rPr>
                  <a:t>N</a:t>
                </a:r>
                <a:endParaRPr lang="en-US" sz="2000" dirty="0">
                  <a:solidFill>
                    <a:schemeClr val="bg1"/>
                  </a:solidFill>
                </a:endParaRPr>
              </a:p>
            </p:txBody>
          </p:sp>
        </p:grpSp>
        <p:sp>
          <p:nvSpPr>
            <p:cNvPr id="161" name="TextBox 160"/>
            <p:cNvSpPr txBox="1"/>
            <p:nvPr/>
          </p:nvSpPr>
          <p:spPr>
            <a:xfrm>
              <a:off x="5487800" y="15546662"/>
              <a:ext cx="779686" cy="246221"/>
            </a:xfrm>
            <a:prstGeom prst="rect">
              <a:avLst/>
            </a:prstGeom>
            <a:noFill/>
          </p:spPr>
          <p:txBody>
            <a:bodyPr wrap="square" rtlCol="0">
              <a:spAutoFit/>
            </a:bodyPr>
            <a:lstStyle/>
            <a:p>
              <a:r>
                <a:rPr lang="en-US" sz="1000" dirty="0" smtClean="0">
                  <a:solidFill>
                    <a:schemeClr val="bg1"/>
                  </a:solidFill>
                </a:rPr>
                <a:t>Kilometers</a:t>
              </a:r>
              <a:endParaRPr lang="en-US" sz="1000" dirty="0">
                <a:solidFill>
                  <a:schemeClr val="bg1"/>
                </a:solidFill>
              </a:endParaRPr>
            </a:p>
          </p:txBody>
        </p:sp>
      </p:grpSp>
      <p:sp>
        <p:nvSpPr>
          <p:cNvPr id="176" name="Text Placeholder 16"/>
          <p:cNvSpPr txBox="1">
            <a:spLocks/>
          </p:cNvSpPr>
          <p:nvPr/>
        </p:nvSpPr>
        <p:spPr>
          <a:xfrm>
            <a:off x="15170176" y="5218731"/>
            <a:ext cx="8642323" cy="454997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A7845"/>
              </a:buClr>
            </a:pPr>
            <a:r>
              <a:rPr lang="en-US" sz="3000" b="1" dirty="0" smtClean="0">
                <a:solidFill>
                  <a:srgbClr val="EA7845"/>
                </a:solidFill>
              </a:rPr>
              <a:t>Quantify </a:t>
            </a:r>
            <a:r>
              <a:rPr lang="en-US" sz="3000" dirty="0" smtClean="0">
                <a:solidFill>
                  <a:schemeClr val="tx1">
                    <a:lumMod val="75000"/>
                  </a:schemeClr>
                </a:solidFill>
              </a:rPr>
              <a:t>sources </a:t>
            </a:r>
            <a:r>
              <a:rPr lang="en-US" sz="3000" dirty="0">
                <a:solidFill>
                  <a:schemeClr val="tx1">
                    <a:lumMod val="75000"/>
                  </a:schemeClr>
                </a:solidFill>
              </a:rPr>
              <a:t>of anthropogenic sky </a:t>
            </a:r>
            <a:r>
              <a:rPr lang="en-US" sz="3000" dirty="0" smtClean="0">
                <a:solidFill>
                  <a:schemeClr val="tx1">
                    <a:lumMod val="75000"/>
                  </a:schemeClr>
                </a:solidFill>
              </a:rPr>
              <a:t>brightness and its impact on recreational night sky viewing within Grand Teton National Park</a:t>
            </a:r>
          </a:p>
          <a:p>
            <a:pPr marL="347663" indent="-347663">
              <a:buClr>
                <a:srgbClr val="EA7845"/>
              </a:buClr>
            </a:pPr>
            <a:r>
              <a:rPr lang="en-US" sz="3000" b="1" dirty="0" smtClean="0">
                <a:solidFill>
                  <a:srgbClr val="EA7845"/>
                </a:solidFill>
              </a:rPr>
              <a:t>Evaluate</a:t>
            </a:r>
            <a:r>
              <a:rPr lang="en-US" sz="3000" dirty="0" smtClean="0">
                <a:solidFill>
                  <a:schemeClr val="tx1">
                    <a:lumMod val="75000"/>
                  </a:schemeClr>
                </a:solidFill>
              </a:rPr>
              <a:t> and inform anthropogenic light mitigation </a:t>
            </a:r>
            <a:r>
              <a:rPr lang="en-US" sz="3000" dirty="0">
                <a:solidFill>
                  <a:schemeClr val="tx1">
                    <a:lumMod val="75000"/>
                  </a:schemeClr>
                </a:solidFill>
              </a:rPr>
              <a:t>practices in </a:t>
            </a:r>
            <a:r>
              <a:rPr lang="en-US" sz="3000" dirty="0" smtClean="0">
                <a:solidFill>
                  <a:schemeClr val="tx1">
                    <a:lumMod val="75000"/>
                  </a:schemeClr>
                </a:solidFill>
              </a:rPr>
              <a:t>the neighboring communities of Teton Village, WY and Idaho Falls, ID</a:t>
            </a:r>
          </a:p>
          <a:p>
            <a:pPr marL="347663" indent="-347663">
              <a:buClr>
                <a:srgbClr val="EA7845"/>
              </a:buClr>
            </a:pPr>
            <a:r>
              <a:rPr lang="en-US" sz="3000" b="1" dirty="0" smtClean="0">
                <a:solidFill>
                  <a:srgbClr val="EA7845"/>
                </a:solidFill>
              </a:rPr>
              <a:t>Derive</a:t>
            </a:r>
            <a:r>
              <a:rPr lang="en-US" sz="3000" dirty="0" smtClean="0">
                <a:solidFill>
                  <a:schemeClr val="tx1">
                    <a:lumMod val="75000"/>
                  </a:schemeClr>
                </a:solidFill>
              </a:rPr>
              <a:t> an equation to mathematically model scattered light in and around Grand Teton National Park</a:t>
            </a:r>
            <a:endParaRPr lang="en-US" sz="3000" dirty="0">
              <a:solidFill>
                <a:schemeClr val="tx1">
                  <a:lumMod val="75000"/>
                </a:schemeClr>
              </a:solidFill>
            </a:endParaRPr>
          </a:p>
        </p:txBody>
      </p:sp>
      <p:sp>
        <p:nvSpPr>
          <p:cNvPr id="4" name="TextBox 3"/>
          <p:cNvSpPr txBox="1"/>
          <p:nvPr/>
        </p:nvSpPr>
        <p:spPr>
          <a:xfrm>
            <a:off x="8686800" y="10651866"/>
            <a:ext cx="9010607" cy="646331"/>
          </a:xfrm>
          <a:prstGeom prst="rect">
            <a:avLst/>
          </a:prstGeom>
          <a:noFill/>
        </p:spPr>
        <p:txBody>
          <a:bodyPr wrap="square" rtlCol="0">
            <a:spAutoFit/>
          </a:bodyPr>
          <a:lstStyle/>
          <a:p>
            <a:r>
              <a:rPr lang="en-US" sz="3600" b="1" dirty="0" smtClean="0">
                <a:solidFill>
                  <a:srgbClr val="2A5F7F"/>
                </a:solidFill>
              </a:rPr>
              <a:t>Mathematical Model Creation</a:t>
            </a:r>
            <a:endParaRPr lang="en-US" sz="3600" b="1" dirty="0">
              <a:solidFill>
                <a:srgbClr val="2A5F7F"/>
              </a:solidFill>
            </a:endParaRPr>
          </a:p>
        </p:txBody>
      </p:sp>
      <p:sp>
        <p:nvSpPr>
          <p:cNvPr id="177" name="TextBox 176"/>
          <p:cNvSpPr txBox="1"/>
          <p:nvPr/>
        </p:nvSpPr>
        <p:spPr>
          <a:xfrm>
            <a:off x="8803931" y="14136469"/>
            <a:ext cx="9010607" cy="646331"/>
          </a:xfrm>
          <a:prstGeom prst="rect">
            <a:avLst/>
          </a:prstGeom>
          <a:noFill/>
        </p:spPr>
        <p:txBody>
          <a:bodyPr wrap="square" rtlCol="0">
            <a:spAutoFit/>
          </a:bodyPr>
          <a:lstStyle/>
          <a:p>
            <a:r>
              <a:rPr lang="en-US" sz="3600" b="1" dirty="0" smtClean="0">
                <a:solidFill>
                  <a:srgbClr val="E97845"/>
                </a:solidFill>
              </a:rPr>
              <a:t>Image Processing</a:t>
            </a:r>
            <a:endParaRPr lang="en-US" sz="3600" b="1" dirty="0">
              <a:solidFill>
                <a:srgbClr val="E97845"/>
              </a:solidFill>
            </a:endParaRPr>
          </a:p>
        </p:txBody>
      </p:sp>
      <p:pic>
        <p:nvPicPr>
          <p:cNvPr id="9" name="Picture 8"/>
          <p:cNvPicPr>
            <a:picLocks noChangeAspect="1"/>
          </p:cNvPicPr>
          <p:nvPr/>
        </p:nvPicPr>
        <p:blipFill rotWithShape="1">
          <a:blip r:embed="rId22" cstate="print">
            <a:extLst>
              <a:ext uri="{28A0092B-C50C-407E-A947-70E740481C1C}">
                <a14:useLocalDpi xmlns:a14="http://schemas.microsoft.com/office/drawing/2010/main" val="0"/>
              </a:ext>
            </a:extLst>
          </a:blip>
          <a:srcRect l="3537" t="5509" r="3384" b="5464"/>
          <a:stretch/>
        </p:blipFill>
        <p:spPr>
          <a:xfrm>
            <a:off x="17265081" y="18732435"/>
            <a:ext cx="6128319" cy="4530479"/>
          </a:xfrm>
          <a:prstGeom prst="rect">
            <a:avLst/>
          </a:prstGeom>
        </p:spPr>
      </p:pic>
      <p:sp>
        <p:nvSpPr>
          <p:cNvPr id="15" name="TextBox 14"/>
          <p:cNvSpPr txBox="1"/>
          <p:nvPr/>
        </p:nvSpPr>
        <p:spPr>
          <a:xfrm>
            <a:off x="16486235" y="23460670"/>
            <a:ext cx="7592965" cy="923330"/>
          </a:xfrm>
          <a:prstGeom prst="rect">
            <a:avLst/>
          </a:prstGeom>
          <a:noFill/>
        </p:spPr>
        <p:txBody>
          <a:bodyPr wrap="square" rtlCol="0">
            <a:spAutoFit/>
          </a:bodyPr>
          <a:lstStyle/>
          <a:p>
            <a:pPr algn="ctr"/>
            <a:r>
              <a:rPr lang="en-US" sz="2700" dirty="0" smtClean="0"/>
              <a:t>The above image displays a VIIRS Day/Night Band monthly composite corrected for infrared anomalies.</a:t>
            </a:r>
            <a:endParaRPr lang="en-US" sz="2700" dirty="0"/>
          </a:p>
        </p:txBody>
      </p:sp>
      <p:sp>
        <p:nvSpPr>
          <p:cNvPr id="19" name="TextBox 18"/>
          <p:cNvSpPr txBox="1"/>
          <p:nvPr/>
        </p:nvSpPr>
        <p:spPr>
          <a:xfrm>
            <a:off x="838200" y="23460670"/>
            <a:ext cx="8108954" cy="923330"/>
          </a:xfrm>
          <a:prstGeom prst="rect">
            <a:avLst/>
          </a:prstGeom>
          <a:noFill/>
        </p:spPr>
        <p:txBody>
          <a:bodyPr wrap="square" rtlCol="0">
            <a:spAutoFit/>
          </a:bodyPr>
          <a:lstStyle/>
          <a:p>
            <a:pPr algn="ctr"/>
            <a:r>
              <a:rPr lang="en-US" sz="2700" dirty="0" smtClean="0"/>
              <a:t>This diagram depicts the geometry of light as it scatters through the atmosphere. Adapted from </a:t>
            </a:r>
            <a:r>
              <a:rPr lang="en-US" sz="2700" dirty="0" err="1" smtClean="0"/>
              <a:t>Falchi</a:t>
            </a:r>
            <a:r>
              <a:rPr lang="en-US" sz="2700" dirty="0" smtClean="0"/>
              <a:t> et al., 2016.</a:t>
            </a:r>
            <a:endParaRPr lang="en-US" sz="2700" dirty="0"/>
          </a:p>
        </p:txBody>
      </p:sp>
      <p:pic>
        <p:nvPicPr>
          <p:cNvPr id="22" name="Picture 21"/>
          <p:cNvPicPr>
            <a:picLocks noChangeAspect="1"/>
          </p:cNvPicPr>
          <p:nvPr/>
        </p:nvPicPr>
        <p:blipFill rotWithShape="1">
          <a:blip r:embed="rId23" cstate="print">
            <a:extLst>
              <a:ext uri="{28A0092B-C50C-407E-A947-70E740481C1C}">
                <a14:useLocalDpi xmlns:a14="http://schemas.microsoft.com/office/drawing/2010/main" val="0"/>
              </a:ext>
            </a:extLst>
          </a:blip>
          <a:srcRect l="5720" t="3035" r="4982" b="4585"/>
          <a:stretch/>
        </p:blipFill>
        <p:spPr>
          <a:xfrm>
            <a:off x="11062803" y="18609543"/>
            <a:ext cx="3567597" cy="4776262"/>
          </a:xfrm>
          <a:prstGeom prst="rect">
            <a:avLst/>
          </a:prstGeom>
        </p:spPr>
      </p:pic>
      <p:sp>
        <p:nvSpPr>
          <p:cNvPr id="136" name="TextBox 135"/>
          <p:cNvSpPr txBox="1"/>
          <p:nvPr/>
        </p:nvSpPr>
        <p:spPr>
          <a:xfrm>
            <a:off x="8853056" y="23472246"/>
            <a:ext cx="7606144" cy="923330"/>
          </a:xfrm>
          <a:prstGeom prst="rect">
            <a:avLst/>
          </a:prstGeom>
          <a:noFill/>
        </p:spPr>
        <p:txBody>
          <a:bodyPr wrap="square" rtlCol="0">
            <a:spAutoFit/>
          </a:bodyPr>
          <a:lstStyle/>
          <a:p>
            <a:pPr algn="ctr"/>
            <a:r>
              <a:rPr lang="en-US" sz="2700" dirty="0" smtClean="0"/>
              <a:t>This image is a visual representation of the propagation function that will run over the VIIRS DNB imagery.</a:t>
            </a:r>
            <a:endParaRPr lang="en-US" sz="2700" dirty="0"/>
          </a:p>
        </p:txBody>
      </p:sp>
      <p:grpSp>
        <p:nvGrpSpPr>
          <p:cNvPr id="18" name="Group 17"/>
          <p:cNvGrpSpPr/>
          <p:nvPr/>
        </p:nvGrpSpPr>
        <p:grpSpPr>
          <a:xfrm>
            <a:off x="1981201" y="18580071"/>
            <a:ext cx="5993168" cy="4835207"/>
            <a:chOff x="1981201" y="18580071"/>
            <a:chExt cx="5993168" cy="4835207"/>
          </a:xfrm>
        </p:grpSpPr>
        <p:sp>
          <p:nvSpPr>
            <p:cNvPr id="8" name="Rectangle 7"/>
            <p:cNvSpPr/>
            <p:nvPr/>
          </p:nvSpPr>
          <p:spPr>
            <a:xfrm>
              <a:off x="1981201" y="18580071"/>
              <a:ext cx="5993168" cy="4835207"/>
            </a:xfrm>
            <a:prstGeom prst="rect">
              <a:avLst/>
            </a:prstGeom>
            <a:solidFill>
              <a:srgbClr val="F4B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nvGrpSpPr>
            <p:cNvPr id="230" name="Group 229"/>
            <p:cNvGrpSpPr/>
            <p:nvPr/>
          </p:nvGrpSpPr>
          <p:grpSpPr>
            <a:xfrm>
              <a:off x="2743200" y="18638448"/>
              <a:ext cx="4559330" cy="4666965"/>
              <a:chOff x="1142998" y="300677"/>
              <a:chExt cx="4877223" cy="5084505"/>
            </a:xfrm>
          </p:grpSpPr>
          <p:pic>
            <p:nvPicPr>
              <p:cNvPr id="231" name="Picture 2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42998" y="300677"/>
                <a:ext cx="4877223" cy="5084505"/>
              </a:xfrm>
              <a:prstGeom prst="rect">
                <a:avLst/>
              </a:prstGeom>
            </p:spPr>
          </p:pic>
          <p:sp>
            <p:nvSpPr>
              <p:cNvPr id="232" name="TextBox 231"/>
              <p:cNvSpPr txBox="1"/>
              <p:nvPr/>
            </p:nvSpPr>
            <p:spPr>
              <a:xfrm>
                <a:off x="3810000" y="4370166"/>
                <a:ext cx="210073" cy="402375"/>
              </a:xfrm>
              <a:prstGeom prst="rect">
                <a:avLst/>
              </a:prstGeom>
              <a:noFill/>
            </p:spPr>
            <p:txBody>
              <a:bodyPr wrap="square" rtlCol="0">
                <a:spAutoFit/>
              </a:bodyPr>
              <a:lstStyle/>
              <a:p>
                <a:r>
                  <a:rPr lang="el-GR" sz="1800" dirty="0" smtClean="0">
                    <a:solidFill>
                      <a:srgbClr val="000000"/>
                    </a:solidFill>
                    <a:latin typeface="Cambria Math" panose="02040503050406030204" pitchFamily="18" charset="0"/>
                    <a:ea typeface="Cambria Math" panose="02040503050406030204" pitchFamily="18" charset="0"/>
                  </a:rPr>
                  <a:t>χ</a:t>
                </a:r>
                <a:endParaRPr lang="en-US" sz="1800" dirty="0">
                  <a:solidFill>
                    <a:srgbClr val="000000"/>
                  </a:solidFill>
                  <a:latin typeface="Cambria Math" panose="02040503050406030204" pitchFamily="18" charset="0"/>
                  <a:ea typeface="Cambria Math" panose="02040503050406030204" pitchFamily="18" charset="0"/>
                </a:endParaRPr>
              </a:p>
            </p:txBody>
          </p:sp>
          <p:sp>
            <p:nvSpPr>
              <p:cNvPr id="233" name="TextBox 232"/>
              <p:cNvSpPr txBox="1"/>
              <p:nvPr/>
            </p:nvSpPr>
            <p:spPr>
              <a:xfrm>
                <a:off x="3502910" y="3476722"/>
                <a:ext cx="276225" cy="402375"/>
              </a:xfrm>
              <a:prstGeom prst="rect">
                <a:avLst/>
              </a:prstGeom>
              <a:noFill/>
            </p:spPr>
            <p:txBody>
              <a:bodyPr wrap="square" rtlCol="0">
                <a:spAutoFit/>
              </a:bodyPr>
              <a:lstStyle/>
              <a:p>
                <a:r>
                  <a:rPr lang="en-US" sz="1800" dirty="0">
                    <a:solidFill>
                      <a:srgbClr val="000000"/>
                    </a:solidFill>
                    <a:latin typeface="Cambria Math" panose="02040503050406030204" pitchFamily="18" charset="0"/>
                    <a:ea typeface="Cambria Math" panose="02040503050406030204" pitchFamily="18" charset="0"/>
                    <a:cs typeface="Adobe Arabic" pitchFamily="18" charset="-78"/>
                  </a:rPr>
                  <a:t>l</a:t>
                </a:r>
              </a:p>
            </p:txBody>
          </p:sp>
          <mc:AlternateContent xmlns:mc="http://schemas.openxmlformats.org/markup-compatibility/2006" xmlns:a14="http://schemas.microsoft.com/office/drawing/2010/main">
            <mc:Choice Requires="a14">
              <p:sp>
                <p:nvSpPr>
                  <p:cNvPr id="234" name="TextBox 233"/>
                  <p:cNvSpPr txBox="1"/>
                  <p:nvPr/>
                </p:nvSpPr>
                <p:spPr>
                  <a:xfrm>
                    <a:off x="3406755" y="2085148"/>
                    <a:ext cx="372380"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ea typeface="Cambria Math" panose="02040503050406030204" pitchFamily="18" charset="0"/>
                            </a:rPr>
                            <m:t>𝑠</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34" name="TextBox 233"/>
                  <p:cNvSpPr txBox="1">
                    <a:spLocks noRot="1" noChangeAspect="1" noMove="1" noResize="1" noEditPoints="1" noAdjustHandles="1" noChangeArrowheads="1" noChangeShapeType="1" noTextEdit="1"/>
                  </p:cNvSpPr>
                  <p:nvPr/>
                </p:nvSpPr>
                <p:spPr>
                  <a:xfrm>
                    <a:off x="3406755" y="2085148"/>
                    <a:ext cx="372380" cy="402375"/>
                  </a:xfrm>
                  <a:prstGeom prst="rect">
                    <a:avLst/>
                  </a:prstGeom>
                  <a:blipFill rotWithShape="0">
                    <a:blip r:embed="rId2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Box 234"/>
                  <p:cNvSpPr txBox="1"/>
                  <p:nvPr/>
                </p:nvSpPr>
                <p:spPr>
                  <a:xfrm>
                    <a:off x="3263527" y="3071640"/>
                    <a:ext cx="431092"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ea typeface="Cambria Math" panose="02040503050406030204" pitchFamily="18" charset="0"/>
                            </a:rPr>
                            <m:t>𝐷</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35" name="TextBox 234"/>
                  <p:cNvSpPr txBox="1">
                    <a:spLocks noRot="1" noChangeAspect="1" noMove="1" noResize="1" noEditPoints="1" noAdjustHandles="1" noChangeArrowheads="1" noChangeShapeType="1" noTextEdit="1"/>
                  </p:cNvSpPr>
                  <p:nvPr/>
                </p:nvSpPr>
                <p:spPr>
                  <a:xfrm>
                    <a:off x="3263527" y="3071640"/>
                    <a:ext cx="431092" cy="402375"/>
                  </a:xfrm>
                  <a:prstGeom prst="rect">
                    <a:avLst/>
                  </a:prstGeom>
                  <a:blipFill rotWithShape="0">
                    <a:blip r:embed="rId2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Box 235"/>
                  <p:cNvSpPr txBox="1"/>
                  <p:nvPr/>
                </p:nvSpPr>
                <p:spPr>
                  <a:xfrm>
                    <a:off x="1603016" y="2719026"/>
                    <a:ext cx="400982"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ea typeface="Cambria Math" panose="02040503050406030204" pitchFamily="18" charset="0"/>
                            </a:rPr>
                            <m:t>𝑢</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36" name="TextBox 235"/>
                  <p:cNvSpPr txBox="1">
                    <a:spLocks noRot="1" noChangeAspect="1" noMove="1" noResize="1" noEditPoints="1" noAdjustHandles="1" noChangeArrowheads="1" noChangeShapeType="1" noTextEdit="1"/>
                  </p:cNvSpPr>
                  <p:nvPr/>
                </p:nvSpPr>
                <p:spPr>
                  <a:xfrm>
                    <a:off x="1603016" y="2719026"/>
                    <a:ext cx="400982" cy="402375"/>
                  </a:xfrm>
                  <a:prstGeom prst="rect">
                    <a:avLst/>
                  </a:prstGeom>
                  <a:blipFill rotWithShape="0">
                    <a:blip r:embed="rId2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Box 236"/>
                  <p:cNvSpPr txBox="1"/>
                  <p:nvPr/>
                </p:nvSpPr>
                <p:spPr>
                  <a:xfrm>
                    <a:off x="2113926" y="3521821"/>
                    <a:ext cx="398513"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ea typeface="Cambria Math" panose="02040503050406030204" pitchFamily="18" charset="0"/>
                            </a:rPr>
                            <m:t>𝜃</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37" name="TextBox 236"/>
                  <p:cNvSpPr txBox="1">
                    <a:spLocks noRot="1" noChangeAspect="1" noMove="1" noResize="1" noEditPoints="1" noAdjustHandles="1" noChangeArrowheads="1" noChangeShapeType="1" noTextEdit="1"/>
                  </p:cNvSpPr>
                  <p:nvPr/>
                </p:nvSpPr>
                <p:spPr>
                  <a:xfrm>
                    <a:off x="2113926" y="3521821"/>
                    <a:ext cx="398513" cy="402375"/>
                  </a:xfrm>
                  <a:prstGeom prst="rect">
                    <a:avLst/>
                  </a:prstGeom>
                  <a:blipFill rotWithShape="0">
                    <a:blip r:embed="rId2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Box 237"/>
                  <p:cNvSpPr txBox="1"/>
                  <p:nvPr/>
                </p:nvSpPr>
                <p:spPr>
                  <a:xfrm>
                    <a:off x="1529022" y="1725607"/>
                    <a:ext cx="436168"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ea typeface="Cambria Math" panose="02040503050406030204" pitchFamily="18" charset="0"/>
                            </a:rPr>
                            <m:t>𝜔</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38" name="TextBox 237"/>
                  <p:cNvSpPr txBox="1">
                    <a:spLocks noRot="1" noChangeAspect="1" noMove="1" noResize="1" noEditPoints="1" noAdjustHandles="1" noChangeArrowheads="1" noChangeShapeType="1" noTextEdit="1"/>
                  </p:cNvSpPr>
                  <p:nvPr/>
                </p:nvSpPr>
                <p:spPr>
                  <a:xfrm>
                    <a:off x="1529022" y="1725607"/>
                    <a:ext cx="436168" cy="402375"/>
                  </a:xfrm>
                  <a:prstGeom prst="rect">
                    <a:avLst/>
                  </a:prstGeom>
                  <a:blipFill rotWithShape="0">
                    <a:blip r:embed="rId2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9" name="TextBox 238"/>
                  <p:cNvSpPr txBox="1"/>
                  <p:nvPr/>
                </p:nvSpPr>
                <p:spPr>
                  <a:xfrm>
                    <a:off x="5132285" y="2587457"/>
                    <a:ext cx="446183"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800" i="1" smtClean="0">
                              <a:solidFill>
                                <a:srgbClr val="000000"/>
                              </a:solidFill>
                              <a:latin typeface="Cambria Math" panose="02040503050406030204" pitchFamily="18" charset="0"/>
                              <a:ea typeface="Cambria Math" panose="02040503050406030204" pitchFamily="18" charset="0"/>
                            </a:rPr>
                            <m:t>Ψ</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39" name="TextBox 238"/>
                  <p:cNvSpPr txBox="1">
                    <a:spLocks noRot="1" noChangeAspect="1" noMove="1" noResize="1" noEditPoints="1" noAdjustHandles="1" noChangeArrowheads="1" noChangeShapeType="1" noTextEdit="1"/>
                  </p:cNvSpPr>
                  <p:nvPr/>
                </p:nvSpPr>
                <p:spPr>
                  <a:xfrm>
                    <a:off x="5132285" y="2587457"/>
                    <a:ext cx="446183" cy="402375"/>
                  </a:xfrm>
                  <a:prstGeom prst="rect">
                    <a:avLst/>
                  </a:prstGeom>
                  <a:blipFill rotWithShape="0">
                    <a:blip r:embed="rId3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TextBox 239"/>
                  <p:cNvSpPr txBox="1"/>
                  <p:nvPr/>
                </p:nvSpPr>
                <p:spPr>
                  <a:xfrm>
                    <a:off x="4835802" y="3150698"/>
                    <a:ext cx="446183"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800" i="1" smtClean="0">
                              <a:solidFill>
                                <a:srgbClr val="000000"/>
                              </a:solidFill>
                              <a:latin typeface="Cambria Math" panose="02040503050406030204" pitchFamily="18" charset="0"/>
                              <a:ea typeface="Cambria Math" panose="02040503050406030204" pitchFamily="18" charset="0"/>
                            </a:rPr>
                            <m:t>Φ</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40" name="TextBox 239"/>
                  <p:cNvSpPr txBox="1">
                    <a:spLocks noRot="1" noChangeAspect="1" noMove="1" noResize="1" noEditPoints="1" noAdjustHandles="1" noChangeArrowheads="1" noChangeShapeType="1" noTextEdit="1"/>
                  </p:cNvSpPr>
                  <p:nvPr/>
                </p:nvSpPr>
                <p:spPr>
                  <a:xfrm>
                    <a:off x="4835802" y="3150698"/>
                    <a:ext cx="446183" cy="402375"/>
                  </a:xfrm>
                  <a:prstGeom prst="rect">
                    <a:avLst/>
                  </a:prstGeom>
                  <a:blipFill rotWithShape="0">
                    <a:blip r:embed="rId31"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TextBox 240"/>
                  <p:cNvSpPr txBox="1"/>
                  <p:nvPr/>
                </p:nvSpPr>
                <p:spPr>
                  <a:xfrm>
                    <a:off x="2500745" y="2842930"/>
                    <a:ext cx="393849"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ea typeface="Cambria Math" panose="02040503050406030204" pitchFamily="18" charset="0"/>
                            </a:rPr>
                            <m:t>h</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41" name="TextBox 240"/>
                  <p:cNvSpPr txBox="1">
                    <a:spLocks noRot="1" noChangeAspect="1" noMove="1" noResize="1" noEditPoints="1" noAdjustHandles="1" noChangeArrowheads="1" noChangeShapeType="1" noTextEdit="1"/>
                  </p:cNvSpPr>
                  <p:nvPr/>
                </p:nvSpPr>
                <p:spPr>
                  <a:xfrm>
                    <a:off x="2500745" y="2842930"/>
                    <a:ext cx="393849" cy="402375"/>
                  </a:xfrm>
                  <a:prstGeom prst="rect">
                    <a:avLst/>
                  </a:prstGeom>
                  <a:blipFill rotWithShape="0">
                    <a:blip r:embed="rId3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TextBox 241"/>
                  <p:cNvSpPr txBox="1"/>
                  <p:nvPr/>
                </p:nvSpPr>
                <p:spPr>
                  <a:xfrm>
                    <a:off x="2177547" y="4554832"/>
                    <a:ext cx="541799"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latin typeface="Cambria Math" panose="02040503050406030204" pitchFamily="18" charset="0"/>
                                  <a:ea typeface="Cambria Math" panose="02040503050406030204" pitchFamily="18" charset="0"/>
                                </a:rPr>
                              </m:ctrlPr>
                            </m:sSubPr>
                            <m:e>
                              <m:r>
                                <a:rPr lang="en-US" sz="1800" b="0" i="1" smtClean="0">
                                  <a:solidFill>
                                    <a:srgbClr val="000000"/>
                                  </a:solidFill>
                                  <a:latin typeface="Cambria Math" panose="02040503050406030204" pitchFamily="18" charset="0"/>
                                  <a:ea typeface="Cambria Math" panose="02040503050406030204" pitchFamily="18" charset="0"/>
                                </a:rPr>
                                <m:t>𝑅</m:t>
                              </m:r>
                            </m:e>
                            <m:sub>
                              <m:r>
                                <a:rPr lang="en-US" sz="1800" b="0" i="1" smtClean="0">
                                  <a:solidFill>
                                    <a:srgbClr val="000000"/>
                                  </a:solidFill>
                                  <a:latin typeface="Cambria Math" panose="02040503050406030204" pitchFamily="18" charset="0"/>
                                  <a:ea typeface="Cambria Math" panose="02040503050406030204" pitchFamily="18" charset="0"/>
                                </a:rPr>
                                <m:t>𝑇</m:t>
                              </m:r>
                            </m:sub>
                          </m:sSub>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42" name="TextBox 241"/>
                  <p:cNvSpPr txBox="1">
                    <a:spLocks noRot="1" noChangeAspect="1" noMove="1" noResize="1" noEditPoints="1" noAdjustHandles="1" noChangeArrowheads="1" noChangeShapeType="1" noTextEdit="1"/>
                  </p:cNvSpPr>
                  <p:nvPr/>
                </p:nvSpPr>
                <p:spPr>
                  <a:xfrm>
                    <a:off x="2177547" y="4554832"/>
                    <a:ext cx="541799" cy="402375"/>
                  </a:xfrm>
                  <a:prstGeom prst="rect">
                    <a:avLst/>
                  </a:prstGeom>
                  <a:blipFill rotWithShape="0">
                    <a:blip r:embed="rId3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3" name="TextBox 242"/>
                  <p:cNvSpPr txBox="1"/>
                  <p:nvPr/>
                </p:nvSpPr>
                <p:spPr>
                  <a:xfrm>
                    <a:off x="5181600" y="4069057"/>
                    <a:ext cx="541799"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latin typeface="Cambria Math" panose="02040503050406030204" pitchFamily="18" charset="0"/>
                                  <a:ea typeface="Cambria Math" panose="02040503050406030204" pitchFamily="18" charset="0"/>
                                </a:rPr>
                              </m:ctrlPr>
                            </m:sSubPr>
                            <m:e>
                              <m:r>
                                <a:rPr lang="en-US" sz="1800" b="0" i="1" smtClean="0">
                                  <a:solidFill>
                                    <a:srgbClr val="000000"/>
                                  </a:solidFill>
                                  <a:latin typeface="Cambria Math" panose="02040503050406030204" pitchFamily="18" charset="0"/>
                                  <a:ea typeface="Cambria Math" panose="02040503050406030204" pitchFamily="18" charset="0"/>
                                </a:rPr>
                                <m:t>𝑅</m:t>
                              </m:r>
                            </m:e>
                            <m:sub>
                              <m:r>
                                <a:rPr lang="en-US" sz="1800" b="0" i="1" smtClean="0">
                                  <a:solidFill>
                                    <a:srgbClr val="000000"/>
                                  </a:solidFill>
                                  <a:latin typeface="Cambria Math" panose="02040503050406030204" pitchFamily="18" charset="0"/>
                                  <a:ea typeface="Cambria Math" panose="02040503050406030204" pitchFamily="18" charset="0"/>
                                </a:rPr>
                                <m:t>𝑇</m:t>
                              </m:r>
                            </m:sub>
                          </m:sSub>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43" name="TextBox 242"/>
                  <p:cNvSpPr txBox="1">
                    <a:spLocks noRot="1" noChangeAspect="1" noMove="1" noResize="1" noEditPoints="1" noAdjustHandles="1" noChangeArrowheads="1" noChangeShapeType="1" noTextEdit="1"/>
                  </p:cNvSpPr>
                  <p:nvPr/>
                </p:nvSpPr>
                <p:spPr>
                  <a:xfrm>
                    <a:off x="5181600" y="4069057"/>
                    <a:ext cx="541799" cy="402375"/>
                  </a:xfrm>
                  <a:prstGeom prst="rect">
                    <a:avLst/>
                  </a:prstGeom>
                  <a:blipFill rotWithShape="0">
                    <a:blip r:embed="rId34" cstate="print"/>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p:cNvSpPr txBox="1"/>
                  <p:nvPr/>
                </p:nvSpPr>
                <p:spPr>
                  <a:xfrm>
                    <a:off x="1588489" y="3270831"/>
                    <a:ext cx="376701"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ea typeface="Cambria Math" panose="02040503050406030204" pitchFamily="18" charset="0"/>
                            </a:rPr>
                            <m:t>𝑧</m:t>
                          </m:r>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44" name="TextBox 243"/>
                  <p:cNvSpPr txBox="1">
                    <a:spLocks noRot="1" noChangeAspect="1" noMove="1" noResize="1" noEditPoints="1" noAdjustHandles="1" noChangeArrowheads="1" noChangeShapeType="1" noTextEdit="1"/>
                  </p:cNvSpPr>
                  <p:nvPr/>
                </p:nvSpPr>
                <p:spPr>
                  <a:xfrm>
                    <a:off x="1588489" y="3270831"/>
                    <a:ext cx="376701" cy="402375"/>
                  </a:xfrm>
                  <a:prstGeom prst="rect">
                    <a:avLst/>
                  </a:prstGeom>
                  <a:blipFill rotWithShape="0">
                    <a:blip r:embed="rId3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p:cNvSpPr txBox="1"/>
                  <p:nvPr/>
                </p:nvSpPr>
                <p:spPr>
                  <a:xfrm>
                    <a:off x="1668672" y="2187107"/>
                    <a:ext cx="509562" cy="402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000000"/>
                                  </a:solidFill>
                                  <a:latin typeface="Cambria Math" panose="02040503050406030204" pitchFamily="18" charset="0"/>
                                  <a:ea typeface="Cambria Math" panose="02040503050406030204" pitchFamily="18" charset="0"/>
                                </a:rPr>
                              </m:ctrlPr>
                            </m:sSubPr>
                            <m:e>
                              <m:r>
                                <a:rPr lang="en-US" sz="1800" b="0" i="1" smtClean="0">
                                  <a:solidFill>
                                    <a:srgbClr val="000000"/>
                                  </a:solidFill>
                                  <a:latin typeface="Cambria Math" panose="02040503050406030204" pitchFamily="18" charset="0"/>
                                  <a:ea typeface="Cambria Math" panose="02040503050406030204" pitchFamily="18" charset="0"/>
                                </a:rPr>
                                <m:t>𝑢</m:t>
                              </m:r>
                            </m:e>
                            <m:sub>
                              <m:r>
                                <a:rPr lang="en-US" sz="1800" b="0" i="1" smtClean="0">
                                  <a:solidFill>
                                    <a:srgbClr val="000000"/>
                                  </a:solidFill>
                                  <a:latin typeface="Cambria Math" panose="02040503050406030204" pitchFamily="18" charset="0"/>
                                  <a:ea typeface="Cambria Math" panose="02040503050406030204" pitchFamily="18" charset="0"/>
                                </a:rPr>
                                <m:t>0</m:t>
                              </m:r>
                            </m:sub>
                          </m:sSub>
                        </m:oMath>
                      </m:oMathPara>
                    </a14:m>
                    <a:endParaRPr lang="en-US" sz="1800" dirty="0">
                      <a:solidFill>
                        <a:srgbClr val="000000"/>
                      </a:solidFill>
                      <a:latin typeface="Cambria Math" panose="02040503050406030204" pitchFamily="18" charset="0"/>
                      <a:ea typeface="Cambria Math" panose="02040503050406030204" pitchFamily="18" charset="0"/>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668672" y="2187107"/>
                    <a:ext cx="509562" cy="402375"/>
                  </a:xfrm>
                  <a:prstGeom prst="rect">
                    <a:avLst/>
                  </a:prstGeom>
                  <a:blipFill rotWithShape="0">
                    <a:blip r:embed="rId36" cstate="print"/>
                    <a:stretch>
                      <a:fillRect b="-1667"/>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66487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3330</TotalTime>
  <Words>625</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Arabic</vt:lpstr>
      <vt:lpstr>Arial</vt:lpstr>
      <vt:lpstr>Cambria Math</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(LARC)[SSAI DEVELOP]</cp:lastModifiedBy>
  <cp:revision>251</cp:revision>
  <dcterms:created xsi:type="dcterms:W3CDTF">2015-06-02T14:58:58Z</dcterms:created>
  <dcterms:modified xsi:type="dcterms:W3CDTF">2017-03-29T19:22:53Z</dcterms:modified>
</cp:coreProperties>
</file>