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
  </p:notesMasterIdLst>
  <p:sldIdLst>
    <p:sldId id="256" r:id="rId2"/>
  </p:sldIdLst>
  <p:sldSz cx="27432000" cy="36576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guide id="3" pos="151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 Carver" initials="" lastIdx="2" clrIdx="0"/>
  <p:cmAuthor id="7" name="Carroll,Sarah" initials="C [6]" lastIdx="1" clrIdx="7">
    <p:extLst/>
  </p:cmAuthor>
  <p:cmAuthor id="1" name="Clayton, Amanda L. (LARC-E3)[SSAI DEVELOP]" initials="CAL(D" lastIdx="6" clrIdx="1">
    <p:extLst/>
  </p:cmAuthor>
  <p:cmAuthor id="2" name="Carroll,Sarah" initials="C" lastIdx="1" clrIdx="2">
    <p:extLst/>
  </p:cmAuthor>
  <p:cmAuthor id="3" name="Carroll,Sarah" initials="C [2]" lastIdx="1" clrIdx="3">
    <p:extLst/>
  </p:cmAuthor>
  <p:cmAuthor id="4" name="Carroll,Sarah" initials="C [3]" lastIdx="1" clrIdx="4">
    <p:extLst/>
  </p:cmAuthor>
  <p:cmAuthor id="5" name="Carroll,Sarah" initials="C [4]" lastIdx="1" clrIdx="5">
    <p:extLst/>
  </p:cmAuthor>
  <p:cmAuthor id="6" name="Carroll,Sarah" initials="C [5]" lastIdx="1"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6AADA"/>
    <a:srgbClr val="FF2600"/>
    <a:srgbClr val="FF8500"/>
    <a:srgbClr val="FFD900"/>
    <a:srgbClr val="C5DA00"/>
    <a:srgbClr val="619900"/>
    <a:srgbClr val="006100"/>
    <a:srgbClr val="000000"/>
    <a:srgbClr val="8D87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4441" autoAdjust="0"/>
    <p:restoredTop sz="90476" autoAdjust="0"/>
  </p:normalViewPr>
  <p:slideViewPr>
    <p:cSldViewPr snapToGrid="0">
      <p:cViewPr varScale="1">
        <p:scale>
          <a:sx n="19" d="100"/>
          <a:sy n="19" d="100"/>
        </p:scale>
        <p:origin x="3876" y="102"/>
      </p:cViewPr>
      <p:guideLst>
        <p:guide orient="horz" pos="11520"/>
        <p:guide pos="8640"/>
        <p:guide pos="15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48548976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12" name="Shape 12"/>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4998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6"/>
        <p:cNvGrpSpPr/>
        <p:nvPr/>
      </p:nvGrpSpPr>
      <p:grpSpPr>
        <a:xfrm>
          <a:off x="0" y="0"/>
          <a:ext cx="0" cy="0"/>
          <a:chOff x="0" y="0"/>
          <a:chExt cx="0" cy="0"/>
        </a:xfrm>
      </p:grpSpPr>
      <p:pic>
        <p:nvPicPr>
          <p:cNvPr id="7" name="Shape 7"/>
          <p:cNvPicPr preferRelativeResize="0"/>
          <p:nvPr/>
        </p:nvPicPr>
        <p:blipFill rotWithShape="1">
          <a:blip r:embed="rId2">
            <a:alphaModFix/>
          </a:blip>
          <a:srcRect/>
          <a:stretch/>
        </p:blipFill>
        <p:spPr>
          <a:xfrm>
            <a:off x="0" y="0"/>
            <a:ext cx="27432000" cy="36576001"/>
          </a:xfrm>
          <a:prstGeom prst="rect">
            <a:avLst/>
          </a:prstGeom>
          <a:noFill/>
          <a:ln>
            <a:noFill/>
          </a:ln>
        </p:spPr>
      </p:pic>
      <p:sp>
        <p:nvSpPr>
          <p:cNvPr id="8" name="Shape 8"/>
          <p:cNvSpPr txBox="1">
            <a:spLocks noGrp="1"/>
          </p:cNvSpPr>
          <p:nvPr>
            <p:ph type="body" idx="1"/>
          </p:nvPr>
        </p:nvSpPr>
        <p:spPr>
          <a:xfrm rot="-5400000">
            <a:off x="15170484" y="21966321"/>
            <a:ext cx="21421557"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76AADA"/>
              </a:buClr>
              <a:buFont typeface="Arial"/>
              <a:buNone/>
              <a:defRPr sz="16000" b="0" i="0" u="none" strike="noStrike" cap="none">
                <a:solidFill>
                  <a:srgbClr val="76AADA"/>
                </a:solidFill>
                <a:latin typeface="Century Gothic"/>
                <a:ea typeface="Century Gothic"/>
                <a:cs typeface="Century Gothic"/>
                <a:sym typeface="Century Gothic"/>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9" name="Shape 9"/>
          <p:cNvSpPr txBox="1">
            <a:spLocks noGrp="1"/>
          </p:cNvSpPr>
          <p:nvPr>
            <p:ph type="body" idx="2"/>
          </p:nvPr>
        </p:nvSpPr>
        <p:spPr>
          <a:xfrm>
            <a:off x="5715000" y="438150"/>
            <a:ext cx="16173449" cy="3333750"/>
          </a:xfrm>
          <a:prstGeom prst="rect">
            <a:avLst/>
          </a:prstGeom>
          <a:noFill/>
          <a:ln>
            <a:noFill/>
          </a:ln>
        </p:spPr>
        <p:txBody>
          <a:bodyPr lIns="91425" tIns="91425" rIns="91425" bIns="91425" anchor="ctr" anchorCtr="0"/>
          <a:lstStyle>
            <a:lvl1pPr marL="0" marR="0" lvl="0" indent="0" algn="ctr" rtl="0">
              <a:lnSpc>
                <a:spcPct val="90000"/>
              </a:lnSpc>
              <a:spcBef>
                <a:spcPts val="0"/>
              </a:spcBef>
              <a:buClr>
                <a:srgbClr val="76AADA"/>
              </a:buClr>
              <a:buFont typeface="Arial"/>
              <a:buNone/>
              <a:defRPr sz="6000" b="1" i="0" u="none" strike="noStrike" cap="none">
                <a:solidFill>
                  <a:srgbClr val="76AADA"/>
                </a:solidFill>
                <a:latin typeface="Century Gothic"/>
                <a:ea typeface="Century Gothic"/>
                <a:cs typeface="Century Gothic"/>
                <a:sym typeface="Century Gothic"/>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jp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tiff"/><Relationship Id="rId10" Type="http://schemas.openxmlformats.org/officeDocument/2006/relationships/image" Target="../media/image9.jp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jpeg"/><Relationship Id="rId2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477772" y="21557749"/>
            <a:ext cx="7498080" cy="5870607"/>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33618" y="21479594"/>
            <a:ext cx="7498080" cy="5985814"/>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38051" y="21450334"/>
            <a:ext cx="7589520" cy="6016160"/>
          </a:xfrm>
          <a:prstGeom prst="rect">
            <a:avLst/>
          </a:prstGeom>
        </p:spPr>
      </p:pic>
      <p:sp>
        <p:nvSpPr>
          <p:cNvPr id="16" name="Shape 16"/>
          <p:cNvSpPr txBox="1"/>
          <p:nvPr/>
        </p:nvSpPr>
        <p:spPr>
          <a:xfrm>
            <a:off x="871424" y="19939317"/>
            <a:ext cx="229848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dirty="0">
                <a:solidFill>
                  <a:srgbClr val="76AADA"/>
                </a:solidFill>
                <a:latin typeface="Century Gothic"/>
                <a:ea typeface="Century Gothic"/>
                <a:cs typeface="Century Gothic"/>
                <a:sym typeface="Century Gothic"/>
              </a:rPr>
              <a:t>Results</a:t>
            </a:r>
          </a:p>
        </p:txBody>
      </p:sp>
      <p:sp>
        <p:nvSpPr>
          <p:cNvPr id="17" name="Shape 17"/>
          <p:cNvSpPr txBox="1"/>
          <p:nvPr/>
        </p:nvSpPr>
        <p:spPr>
          <a:xfrm>
            <a:off x="11042900" y="32330418"/>
            <a:ext cx="12452729" cy="2513100"/>
          </a:xfrm>
          <a:prstGeom prst="rect">
            <a:avLst/>
          </a:prstGeom>
          <a:noFill/>
          <a:ln>
            <a:noFill/>
          </a:ln>
        </p:spPr>
        <p:txBody>
          <a:bodyPr lIns="91425" tIns="45700" rIns="91425" bIns="45700" anchor="t" anchorCtr="0">
            <a:noAutofit/>
          </a:bodyPr>
          <a:lstStyle/>
          <a:p>
            <a:pPr marL="0" marR="0" lvl="0" indent="-69850" algn="just" rtl="0">
              <a:lnSpc>
                <a:spcPct val="100000"/>
              </a:lnSpc>
              <a:spcBef>
                <a:spcPts val="0"/>
              </a:spcBef>
              <a:buClr>
                <a:schemeClr val="dk1"/>
              </a:buClr>
              <a:buSzPct val="36666"/>
              <a:buFont typeface="Arial"/>
              <a:buNone/>
            </a:pPr>
            <a:r>
              <a:rPr lang="en-US" sz="3000" dirty="0">
                <a:latin typeface="Garamond"/>
                <a:ea typeface="Garamond"/>
                <a:cs typeface="Garamond"/>
                <a:sym typeface="Garamond"/>
              </a:rPr>
              <a:t>We thank the following scientists from the Natural Resource Ecology Laboratory at Colorado State University for providing mentorship for this project: </a:t>
            </a:r>
          </a:p>
          <a:p>
            <a:pPr marL="0" marR="0" lvl="0" indent="-69850" algn="l" rtl="0">
              <a:lnSpc>
                <a:spcPct val="100000"/>
              </a:lnSpc>
              <a:spcBef>
                <a:spcPts val="0"/>
              </a:spcBef>
              <a:buClr>
                <a:schemeClr val="dk1"/>
              </a:buClr>
              <a:buFont typeface="Arial"/>
              <a:buNone/>
            </a:pPr>
            <a:endParaRPr sz="1200" dirty="0">
              <a:solidFill>
                <a:schemeClr val="dk1"/>
              </a:solidFill>
              <a:latin typeface="Garamond"/>
              <a:ea typeface="Garamond"/>
              <a:cs typeface="Garamond"/>
              <a:sym typeface="Garamond"/>
            </a:endParaRPr>
          </a:p>
          <a:p>
            <a:pPr marL="0" marR="0" lvl="0" indent="-69850" algn="l" rtl="0">
              <a:lnSpc>
                <a:spcPct val="100000"/>
              </a:lnSpc>
              <a:spcBef>
                <a:spcPts val="0"/>
              </a:spcBef>
              <a:buClr>
                <a:schemeClr val="dk1"/>
              </a:buClr>
              <a:buSzPct val="36666"/>
              <a:buFont typeface="Arial"/>
              <a:buNone/>
            </a:pPr>
            <a:r>
              <a:rPr lang="en-US" sz="3000" dirty="0">
                <a:solidFill>
                  <a:schemeClr val="dk1"/>
                </a:solidFill>
                <a:latin typeface="Garamond"/>
                <a:ea typeface="Garamond"/>
                <a:cs typeface="Garamond"/>
                <a:sym typeface="Garamond"/>
              </a:rPr>
              <a:t>Dr. Paul Evangelista, Dr. Amanda West, Brian Woodward </a:t>
            </a:r>
            <a:r>
              <a:rPr lang="en-US" sz="3000" dirty="0" smtClean="0">
                <a:solidFill>
                  <a:schemeClr val="dk1"/>
                </a:solidFill>
                <a:latin typeface="Garamond"/>
                <a:ea typeface="Garamond"/>
                <a:cs typeface="Garamond"/>
                <a:sym typeface="Garamond"/>
              </a:rPr>
              <a:t>(DEVELOP Center </a:t>
            </a:r>
            <a:r>
              <a:rPr lang="en-US" sz="3000" dirty="0">
                <a:solidFill>
                  <a:schemeClr val="dk1"/>
                </a:solidFill>
                <a:latin typeface="Garamond"/>
                <a:ea typeface="Garamond"/>
                <a:cs typeface="Garamond"/>
                <a:sym typeface="Garamond"/>
              </a:rPr>
              <a:t>Lead), </a:t>
            </a:r>
            <a:r>
              <a:rPr lang="en-US" sz="3000" dirty="0" smtClean="0">
                <a:solidFill>
                  <a:schemeClr val="dk1"/>
                </a:solidFill>
                <a:latin typeface="Garamond"/>
                <a:ea typeface="Garamond"/>
                <a:cs typeface="Garamond"/>
                <a:sym typeface="Garamond"/>
              </a:rPr>
              <a:t>Anthony </a:t>
            </a:r>
            <a:r>
              <a:rPr lang="en-US" sz="3000" dirty="0">
                <a:solidFill>
                  <a:schemeClr val="dk1"/>
                </a:solidFill>
                <a:latin typeface="Garamond"/>
                <a:ea typeface="Garamond"/>
                <a:cs typeface="Garamond"/>
                <a:sym typeface="Garamond"/>
              </a:rPr>
              <a:t>Vorster, and Nicholas Young. </a:t>
            </a:r>
          </a:p>
          <a:p>
            <a:pPr marL="0" marR="0" lvl="0" indent="-69850" algn="l" rtl="0">
              <a:lnSpc>
                <a:spcPct val="100000"/>
              </a:lnSpc>
              <a:spcBef>
                <a:spcPts val="0"/>
              </a:spcBef>
              <a:buClr>
                <a:schemeClr val="dk1"/>
              </a:buClr>
              <a:buFont typeface="Arial"/>
              <a:buNone/>
            </a:pPr>
            <a:endParaRPr sz="3000" dirty="0">
              <a:solidFill>
                <a:schemeClr val="dk1"/>
              </a:solidFill>
              <a:latin typeface="Garamond"/>
              <a:ea typeface="Garamond"/>
              <a:cs typeface="Garamond"/>
              <a:sym typeface="Garamond"/>
            </a:endParaRPr>
          </a:p>
        </p:txBody>
      </p:sp>
      <p:sp>
        <p:nvSpPr>
          <p:cNvPr id="18" name="Shape 18"/>
          <p:cNvSpPr txBox="1"/>
          <p:nvPr/>
        </p:nvSpPr>
        <p:spPr>
          <a:xfrm>
            <a:off x="871424" y="4493746"/>
            <a:ext cx="115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Abstract</a:t>
            </a:r>
          </a:p>
        </p:txBody>
      </p:sp>
      <p:sp>
        <p:nvSpPr>
          <p:cNvPr id="19" name="Shape 19"/>
          <p:cNvSpPr txBox="1"/>
          <p:nvPr/>
        </p:nvSpPr>
        <p:spPr>
          <a:xfrm>
            <a:off x="12817485" y="448883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Objectives</a:t>
            </a:r>
          </a:p>
        </p:txBody>
      </p:sp>
      <p:sp>
        <p:nvSpPr>
          <p:cNvPr id="20" name="Shape 20"/>
          <p:cNvSpPr txBox="1"/>
          <p:nvPr/>
        </p:nvSpPr>
        <p:spPr>
          <a:xfrm>
            <a:off x="871424" y="10665090"/>
            <a:ext cx="114078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Methodology</a:t>
            </a:r>
          </a:p>
        </p:txBody>
      </p:sp>
      <p:sp>
        <p:nvSpPr>
          <p:cNvPr id="21" name="Shape 21"/>
          <p:cNvSpPr txBox="1"/>
          <p:nvPr/>
        </p:nvSpPr>
        <p:spPr>
          <a:xfrm>
            <a:off x="12817485" y="1066509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Study Area</a:t>
            </a:r>
          </a:p>
        </p:txBody>
      </p:sp>
      <p:sp>
        <p:nvSpPr>
          <p:cNvPr id="22" name="Shape 22"/>
          <p:cNvSpPr txBox="1"/>
          <p:nvPr/>
        </p:nvSpPr>
        <p:spPr>
          <a:xfrm>
            <a:off x="12817485" y="16455428"/>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Earth Observations</a:t>
            </a:r>
          </a:p>
        </p:txBody>
      </p:sp>
      <p:sp>
        <p:nvSpPr>
          <p:cNvPr id="23" name="Shape 23"/>
          <p:cNvSpPr txBox="1"/>
          <p:nvPr/>
        </p:nvSpPr>
        <p:spPr>
          <a:xfrm>
            <a:off x="10906649" y="31400201"/>
            <a:ext cx="8229599"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Acknowledgements</a:t>
            </a:r>
          </a:p>
        </p:txBody>
      </p:sp>
      <p:sp>
        <p:nvSpPr>
          <p:cNvPr id="24" name="Shape 24"/>
          <p:cNvSpPr txBox="1"/>
          <p:nvPr/>
        </p:nvSpPr>
        <p:spPr>
          <a:xfrm>
            <a:off x="871424" y="16455428"/>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Project Partners</a:t>
            </a:r>
          </a:p>
        </p:txBody>
      </p:sp>
      <p:sp>
        <p:nvSpPr>
          <p:cNvPr id="25" name="Shape 25"/>
          <p:cNvSpPr txBox="1"/>
          <p:nvPr/>
        </p:nvSpPr>
        <p:spPr>
          <a:xfrm>
            <a:off x="871424" y="27742140"/>
            <a:ext cx="4542502"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6AADA"/>
                </a:solidFill>
                <a:latin typeface="Century Gothic"/>
                <a:ea typeface="Century Gothic"/>
                <a:cs typeface="Century Gothic"/>
                <a:sym typeface="Century Gothic"/>
              </a:rPr>
              <a:t>Team Members</a:t>
            </a:r>
          </a:p>
        </p:txBody>
      </p:sp>
      <p:sp>
        <p:nvSpPr>
          <p:cNvPr id="26" name="Shape 26"/>
          <p:cNvSpPr txBox="1">
            <a:spLocks noGrp="1"/>
          </p:cNvSpPr>
          <p:nvPr>
            <p:ph type="body" idx="1"/>
          </p:nvPr>
        </p:nvSpPr>
        <p:spPr>
          <a:xfrm rot="-5400000">
            <a:off x="11113376" y="17710362"/>
            <a:ext cx="29345400" cy="231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6AADA"/>
              </a:buClr>
              <a:buSzPct val="25000"/>
              <a:buFont typeface="Arial"/>
              <a:buNone/>
            </a:pPr>
            <a:r>
              <a:rPr lang="en-US" sz="12000" b="1" dirty="0"/>
              <a:t>Colorado River Basin </a:t>
            </a:r>
            <a:r>
              <a:rPr lang="en-US" sz="12000" dirty="0"/>
              <a:t>Water Resources</a:t>
            </a:r>
          </a:p>
        </p:txBody>
      </p:sp>
      <p:sp>
        <p:nvSpPr>
          <p:cNvPr id="27" name="Shape 27"/>
          <p:cNvSpPr txBox="1">
            <a:spLocks noGrp="1"/>
          </p:cNvSpPr>
          <p:nvPr>
            <p:ph type="body" idx="2"/>
          </p:nvPr>
        </p:nvSpPr>
        <p:spPr>
          <a:xfrm>
            <a:off x="5715000" y="438150"/>
            <a:ext cx="16173449" cy="333375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76AADA"/>
              </a:buClr>
              <a:buSzPct val="25000"/>
              <a:buFont typeface="Arial"/>
              <a:buNone/>
            </a:pPr>
            <a:r>
              <a:rPr lang="en-US" dirty="0"/>
              <a:t> Utilizing NASA Earth Observations to Evaluate Invasive Species Cover in Riparian Areas of the Colorado River Basin</a:t>
            </a:r>
          </a:p>
        </p:txBody>
      </p:sp>
      <p:sp>
        <p:nvSpPr>
          <p:cNvPr id="29" name="Shape 29"/>
          <p:cNvSpPr txBox="1"/>
          <p:nvPr/>
        </p:nvSpPr>
        <p:spPr>
          <a:xfrm>
            <a:off x="10906649" y="27742110"/>
            <a:ext cx="12921249" cy="76947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smtClean="0">
                <a:solidFill>
                  <a:srgbClr val="76AADA"/>
                </a:solidFill>
                <a:latin typeface="Century Gothic"/>
                <a:ea typeface="Century Gothic"/>
                <a:cs typeface="Century Gothic"/>
                <a:sym typeface="Century Gothic"/>
              </a:rPr>
              <a:t>Conclusions</a:t>
            </a:r>
          </a:p>
        </p:txBody>
      </p:sp>
      <p:sp>
        <p:nvSpPr>
          <p:cNvPr id="31" name="Shape 31"/>
          <p:cNvSpPr txBox="1"/>
          <p:nvPr/>
        </p:nvSpPr>
        <p:spPr>
          <a:xfrm>
            <a:off x="944644" y="5332847"/>
            <a:ext cx="11350669" cy="5447799"/>
          </a:xfrm>
          <a:prstGeom prst="rect">
            <a:avLst/>
          </a:prstGeom>
          <a:noFill/>
          <a:ln>
            <a:noFill/>
          </a:ln>
        </p:spPr>
        <p:txBody>
          <a:bodyPr lIns="91425" tIns="45700" rIns="91425" bIns="45700" anchor="t" anchorCtr="0">
            <a:noAutofit/>
          </a:bodyPr>
          <a:lstStyle/>
          <a:p>
            <a:pPr lvl="0" algn="just">
              <a:lnSpc>
                <a:spcPct val="90000"/>
              </a:lnSpc>
              <a:buClr>
                <a:schemeClr val="dk1"/>
              </a:buClr>
              <a:buSzPct val="25000"/>
            </a:pPr>
            <a:r>
              <a:rPr lang="en-US" sz="2400" dirty="0">
                <a:latin typeface="Garamond" panose="02020404030301010803" pitchFamily="18" charset="0"/>
              </a:rPr>
              <a:t>Riparian corridors are inhabited by unique and biodiverse plant communities that control erosion, manage sediment loads, and filter pollutants. These ecosystems are transitional zones between terrestrial and aquatic systems that provide important wildlife habitat and maintain the overall health of rivers. The Colorado River Basin not only serves as an important ecological system, but also provides a water supply to more than 40 million people in the western United States. However, the spread of invasive species such as tamarisk (</a:t>
            </a:r>
            <a:r>
              <a:rPr lang="en-US" sz="2400" i="1" dirty="0" err="1">
                <a:latin typeface="Garamond" panose="02020404030301010803" pitchFamily="18" charset="0"/>
              </a:rPr>
              <a:t>Tamarix</a:t>
            </a:r>
            <a:r>
              <a:rPr lang="en-US" sz="2400" i="1" dirty="0">
                <a:latin typeface="Garamond" panose="02020404030301010803" pitchFamily="18" charset="0"/>
              </a:rPr>
              <a:t> </a:t>
            </a:r>
            <a:r>
              <a:rPr lang="en-US" sz="2400" dirty="0">
                <a:latin typeface="Garamond" panose="02020404030301010803" pitchFamily="18" charset="0"/>
              </a:rPr>
              <a:t>spp.) impacts the ecosystem functionality of this river basin by altering flow regimes, sediment loads, and evapotranspiration rates. This project utilized Shuttle Radar Topography Mission (SRTM) topographic data, Landsat 8 Operational Land Imager (OLI) and Thermal Infrared Sensor (TIRS), Landsat 7 Enhanced Thematic Mapper Plus (ETM+), and Landsat 5 Thematic Mapper (TM) to map and distinguish tamarisk cover from that of riparian species in 2006 and 2016 in the Green River watershed of the Colorado River Basin. Further, for 2016 tamarisk cover maps, we compared Landsat 8 to Sentinel-2 Multispectral Instrument (MSI) in a cross-platform analysis. Invasive species cover maps and an in-depth tutorial allow partners at the Walton Family Foundation to create effective management plans and to reproduce this methodology for future planning.</a:t>
            </a:r>
            <a:endParaRPr lang="en-US" sz="2400" b="0" u="none" dirty="0">
              <a:solidFill>
                <a:schemeClr val="dk1"/>
              </a:solidFill>
              <a:latin typeface="Garamond" panose="02020404030301010803" pitchFamily="18" charset="0"/>
              <a:ea typeface="Garamond"/>
              <a:cs typeface="Garamond"/>
              <a:sym typeface="Garamond"/>
            </a:endParaRPr>
          </a:p>
        </p:txBody>
      </p:sp>
      <p:sp>
        <p:nvSpPr>
          <p:cNvPr id="35" name="Shape 35"/>
          <p:cNvSpPr txBox="1"/>
          <p:nvPr/>
        </p:nvSpPr>
        <p:spPr>
          <a:xfrm>
            <a:off x="871424" y="30775975"/>
            <a:ext cx="2872200"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000" dirty="0">
                <a:solidFill>
                  <a:schemeClr val="dk1"/>
                </a:solidFill>
                <a:latin typeface="Garamond"/>
                <a:ea typeface="Garamond"/>
                <a:cs typeface="Garamond"/>
                <a:sym typeface="Garamond"/>
              </a:rPr>
              <a:t>Megan </a:t>
            </a:r>
            <a:r>
              <a:rPr lang="en-US" sz="3000" dirty="0" err="1">
                <a:solidFill>
                  <a:schemeClr val="dk1"/>
                </a:solidFill>
                <a:latin typeface="Garamond"/>
                <a:ea typeface="Garamond"/>
                <a:cs typeface="Garamond"/>
                <a:sym typeface="Garamond"/>
              </a:rPr>
              <a:t>Vahsen</a:t>
            </a:r>
            <a:endParaRPr lang="en-US" sz="3000" dirty="0">
              <a:solidFill>
                <a:schemeClr val="dk1"/>
              </a:solidFill>
              <a:latin typeface="Garamond"/>
              <a:ea typeface="Garamond"/>
              <a:cs typeface="Garamond"/>
              <a:sym typeface="Garamond"/>
            </a:endParaRPr>
          </a:p>
          <a:p>
            <a:pPr marL="0" marR="0" lvl="0" indent="0" algn="ctr" rtl="0">
              <a:lnSpc>
                <a:spcPct val="100000"/>
              </a:lnSpc>
              <a:spcBef>
                <a:spcPts val="0"/>
              </a:spcBef>
              <a:buClr>
                <a:schemeClr val="dk1"/>
              </a:buClr>
              <a:buSzPct val="25000"/>
              <a:buFont typeface="Arial"/>
              <a:buNone/>
            </a:pPr>
            <a:r>
              <a:rPr lang="en-US" sz="3000" dirty="0">
                <a:solidFill>
                  <a:schemeClr val="dk1"/>
                </a:solidFill>
                <a:latin typeface="Garamond"/>
                <a:ea typeface="Garamond"/>
                <a:cs typeface="Garamond"/>
                <a:sym typeface="Garamond"/>
              </a:rPr>
              <a:t>(</a:t>
            </a:r>
            <a:r>
              <a:rPr lang="en-US" sz="3000" b="0" u="none" dirty="0">
                <a:solidFill>
                  <a:schemeClr val="dk1"/>
                </a:solidFill>
                <a:latin typeface="Garamond"/>
                <a:ea typeface="Garamond"/>
                <a:cs typeface="Garamond"/>
                <a:sym typeface="Garamond"/>
              </a:rPr>
              <a:t>Team Lead)</a:t>
            </a:r>
          </a:p>
        </p:txBody>
      </p:sp>
      <p:pic>
        <p:nvPicPr>
          <p:cNvPr id="36" name="Shape 36"/>
          <p:cNvPicPr preferRelativeResize="0"/>
          <p:nvPr/>
        </p:nvPicPr>
        <p:blipFill rotWithShape="1">
          <a:blip r:embed="rId6">
            <a:alphaModFix/>
          </a:blip>
          <a:srcRect/>
          <a:stretch/>
        </p:blipFill>
        <p:spPr>
          <a:xfrm>
            <a:off x="1278849" y="28606668"/>
            <a:ext cx="2057400" cy="2081700"/>
          </a:xfrm>
          <a:prstGeom prst="rect">
            <a:avLst/>
          </a:prstGeom>
          <a:noFill/>
          <a:ln>
            <a:noFill/>
          </a:ln>
        </p:spPr>
      </p:pic>
      <p:pic>
        <p:nvPicPr>
          <p:cNvPr id="37" name="Shape 37" descr="IMG_0892.JPG"/>
          <p:cNvPicPr preferRelativeResize="0"/>
          <p:nvPr/>
        </p:nvPicPr>
        <p:blipFill rotWithShape="1">
          <a:blip r:embed="rId7">
            <a:alphaModFix/>
          </a:blip>
          <a:srcRect l="44530" t="23060" r="45719" b="63636"/>
          <a:stretch/>
        </p:blipFill>
        <p:spPr>
          <a:xfrm>
            <a:off x="1484589" y="28824558"/>
            <a:ext cx="1645920" cy="1645920"/>
          </a:xfrm>
          <a:prstGeom prst="ellipse">
            <a:avLst/>
          </a:prstGeom>
          <a:noFill/>
          <a:ln>
            <a:noFill/>
          </a:ln>
        </p:spPr>
      </p:pic>
      <p:sp>
        <p:nvSpPr>
          <p:cNvPr id="39" name="Shape 39"/>
          <p:cNvSpPr txBox="1"/>
          <p:nvPr/>
        </p:nvSpPr>
        <p:spPr>
          <a:xfrm>
            <a:off x="7045869" y="30771534"/>
            <a:ext cx="2872200"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3000">
                <a:solidFill>
                  <a:schemeClr val="dk1"/>
                </a:solidFill>
                <a:latin typeface="Garamond"/>
                <a:ea typeface="Garamond"/>
                <a:cs typeface="Garamond"/>
                <a:sym typeface="Garamond"/>
              </a:rPr>
              <a:t>Daniel Carver</a:t>
            </a:r>
          </a:p>
        </p:txBody>
      </p:sp>
      <p:pic>
        <p:nvPicPr>
          <p:cNvPr id="40" name="Shape 40"/>
          <p:cNvPicPr preferRelativeResize="0"/>
          <p:nvPr/>
        </p:nvPicPr>
        <p:blipFill rotWithShape="1">
          <a:blip r:embed="rId6">
            <a:alphaModFix/>
          </a:blip>
          <a:srcRect/>
          <a:stretch/>
        </p:blipFill>
        <p:spPr>
          <a:xfrm>
            <a:off x="7447710" y="28602236"/>
            <a:ext cx="2057400" cy="2081700"/>
          </a:xfrm>
          <a:prstGeom prst="rect">
            <a:avLst/>
          </a:prstGeom>
          <a:noFill/>
          <a:ln>
            <a:noFill/>
          </a:ln>
        </p:spPr>
      </p:pic>
      <p:pic>
        <p:nvPicPr>
          <p:cNvPr id="41" name="Shape 41" descr="IMG_0889.JPG"/>
          <p:cNvPicPr preferRelativeResize="0"/>
          <p:nvPr/>
        </p:nvPicPr>
        <p:blipFill rotWithShape="1">
          <a:blip r:embed="rId8">
            <a:alphaModFix/>
          </a:blip>
          <a:srcRect l="6706" t="28650" r="79029" b="51891"/>
          <a:stretch/>
        </p:blipFill>
        <p:spPr>
          <a:xfrm>
            <a:off x="7653450" y="28820126"/>
            <a:ext cx="1645920" cy="1645920"/>
          </a:xfrm>
          <a:prstGeom prst="ellipse">
            <a:avLst/>
          </a:prstGeom>
          <a:noFill/>
          <a:ln>
            <a:noFill/>
          </a:ln>
        </p:spPr>
      </p:pic>
      <p:sp>
        <p:nvSpPr>
          <p:cNvPr id="43" name="Shape 43"/>
          <p:cNvSpPr txBox="1"/>
          <p:nvPr/>
        </p:nvSpPr>
        <p:spPr>
          <a:xfrm>
            <a:off x="3829533" y="30775913"/>
            <a:ext cx="3002099"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3000" dirty="0">
                <a:solidFill>
                  <a:schemeClr val="dk1"/>
                </a:solidFill>
                <a:latin typeface="Garamond"/>
                <a:ea typeface="Garamond"/>
                <a:cs typeface="Garamond"/>
                <a:sym typeface="Garamond"/>
              </a:rPr>
              <a:t>Emily Campbell</a:t>
            </a:r>
          </a:p>
        </p:txBody>
      </p:sp>
      <p:pic>
        <p:nvPicPr>
          <p:cNvPr id="44" name="Shape 44"/>
          <p:cNvPicPr preferRelativeResize="0"/>
          <p:nvPr/>
        </p:nvPicPr>
        <p:blipFill rotWithShape="1">
          <a:blip r:embed="rId6">
            <a:alphaModFix/>
          </a:blip>
          <a:srcRect/>
          <a:stretch/>
        </p:blipFill>
        <p:spPr>
          <a:xfrm>
            <a:off x="4299475" y="28597877"/>
            <a:ext cx="2057400" cy="2081700"/>
          </a:xfrm>
          <a:prstGeom prst="rect">
            <a:avLst/>
          </a:prstGeom>
          <a:noFill/>
          <a:ln>
            <a:noFill/>
          </a:ln>
        </p:spPr>
      </p:pic>
      <p:pic>
        <p:nvPicPr>
          <p:cNvPr id="45" name="Shape 45" descr="IMG_0900.JPG"/>
          <p:cNvPicPr preferRelativeResize="0"/>
          <p:nvPr/>
        </p:nvPicPr>
        <p:blipFill rotWithShape="1">
          <a:blip r:embed="rId9">
            <a:alphaModFix/>
          </a:blip>
          <a:srcRect l="35473" t="37176" r="55126" b="50000"/>
          <a:stretch/>
        </p:blipFill>
        <p:spPr>
          <a:xfrm>
            <a:off x="4521257" y="28815767"/>
            <a:ext cx="1645920" cy="1645920"/>
          </a:xfrm>
          <a:prstGeom prst="ellipse">
            <a:avLst/>
          </a:prstGeom>
          <a:noFill/>
          <a:ln>
            <a:noFill/>
          </a:ln>
        </p:spPr>
      </p:pic>
      <p:sp>
        <p:nvSpPr>
          <p:cNvPr id="47" name="Shape 47"/>
          <p:cNvSpPr txBox="1"/>
          <p:nvPr/>
        </p:nvSpPr>
        <p:spPr>
          <a:xfrm>
            <a:off x="2408494" y="33901194"/>
            <a:ext cx="3002100"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3000" dirty="0">
                <a:solidFill>
                  <a:schemeClr val="dk1"/>
                </a:solidFill>
                <a:latin typeface="Garamond"/>
                <a:ea typeface="Garamond"/>
                <a:cs typeface="Garamond"/>
                <a:sym typeface="Garamond"/>
              </a:rPr>
              <a:t>Julia Sullivan</a:t>
            </a:r>
          </a:p>
        </p:txBody>
      </p:sp>
      <p:pic>
        <p:nvPicPr>
          <p:cNvPr id="48" name="Shape 48"/>
          <p:cNvPicPr preferRelativeResize="0"/>
          <p:nvPr/>
        </p:nvPicPr>
        <p:blipFill rotWithShape="1">
          <a:blip r:embed="rId6">
            <a:alphaModFix/>
          </a:blip>
          <a:srcRect/>
          <a:stretch/>
        </p:blipFill>
        <p:spPr>
          <a:xfrm>
            <a:off x="2880844" y="31723158"/>
            <a:ext cx="2057400" cy="2081700"/>
          </a:xfrm>
          <a:prstGeom prst="ellipse">
            <a:avLst/>
          </a:prstGeom>
          <a:noFill/>
          <a:ln>
            <a:noFill/>
          </a:ln>
        </p:spPr>
      </p:pic>
      <p:pic>
        <p:nvPicPr>
          <p:cNvPr id="49" name="Shape 49" descr="IMG_0927.JPG"/>
          <p:cNvPicPr preferRelativeResize="0"/>
          <p:nvPr/>
        </p:nvPicPr>
        <p:blipFill rotWithShape="1">
          <a:blip r:embed="rId10">
            <a:alphaModFix/>
          </a:blip>
          <a:srcRect l="26684" t="35565" r="26680" b="28643"/>
          <a:stretch/>
        </p:blipFill>
        <p:spPr>
          <a:xfrm>
            <a:off x="3086584" y="31941048"/>
            <a:ext cx="1645920" cy="1645920"/>
          </a:xfrm>
          <a:prstGeom prst="ellipse">
            <a:avLst/>
          </a:prstGeom>
          <a:noFill/>
          <a:ln>
            <a:noFill/>
          </a:ln>
        </p:spPr>
      </p:pic>
      <p:sp>
        <p:nvSpPr>
          <p:cNvPr id="50" name="Shape 50"/>
          <p:cNvSpPr txBox="1"/>
          <p:nvPr/>
        </p:nvSpPr>
        <p:spPr>
          <a:xfrm>
            <a:off x="5199100" y="33901194"/>
            <a:ext cx="3584441"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3000" dirty="0" err="1">
                <a:solidFill>
                  <a:schemeClr val="dk1"/>
                </a:solidFill>
                <a:latin typeface="Garamond"/>
                <a:ea typeface="Garamond"/>
                <a:cs typeface="Garamond"/>
                <a:sym typeface="Garamond"/>
              </a:rPr>
              <a:t>Chanin</a:t>
            </a:r>
            <a:r>
              <a:rPr lang="en-US" sz="3000" dirty="0">
                <a:solidFill>
                  <a:schemeClr val="dk1"/>
                </a:solidFill>
                <a:latin typeface="Garamond"/>
                <a:ea typeface="Garamond"/>
                <a:cs typeface="Garamond"/>
                <a:sym typeface="Garamond"/>
              </a:rPr>
              <a:t> </a:t>
            </a:r>
            <a:r>
              <a:rPr lang="en-US" sz="3000" dirty="0" err="1">
                <a:solidFill>
                  <a:schemeClr val="dk1"/>
                </a:solidFill>
                <a:latin typeface="Garamond"/>
                <a:ea typeface="Garamond"/>
                <a:cs typeface="Garamond"/>
                <a:sym typeface="Garamond"/>
              </a:rPr>
              <a:t>Tilakamonkul</a:t>
            </a:r>
            <a:endParaRPr lang="en-US" sz="3000" dirty="0">
              <a:solidFill>
                <a:schemeClr val="dk1"/>
              </a:solidFill>
              <a:latin typeface="Garamond"/>
              <a:ea typeface="Garamond"/>
              <a:cs typeface="Garamond"/>
              <a:sym typeface="Garamond"/>
            </a:endParaRPr>
          </a:p>
        </p:txBody>
      </p:sp>
      <p:pic>
        <p:nvPicPr>
          <p:cNvPr id="51" name="Shape 51"/>
          <p:cNvPicPr preferRelativeResize="0"/>
          <p:nvPr/>
        </p:nvPicPr>
        <p:blipFill rotWithShape="1">
          <a:blip r:embed="rId6">
            <a:alphaModFix/>
          </a:blip>
          <a:srcRect/>
          <a:stretch/>
        </p:blipFill>
        <p:spPr>
          <a:xfrm>
            <a:off x="5953252" y="31723158"/>
            <a:ext cx="2057400" cy="2081700"/>
          </a:xfrm>
          <a:prstGeom prst="ellipse">
            <a:avLst/>
          </a:prstGeom>
          <a:noFill/>
          <a:ln>
            <a:noFill/>
          </a:ln>
        </p:spPr>
      </p:pic>
      <p:sp>
        <p:nvSpPr>
          <p:cNvPr id="52" name="Shape 52"/>
          <p:cNvSpPr/>
          <p:nvPr/>
        </p:nvSpPr>
        <p:spPr>
          <a:xfrm>
            <a:off x="929700" y="11545164"/>
            <a:ext cx="3531900" cy="1645920"/>
          </a:xfrm>
          <a:prstGeom prst="rect">
            <a:avLst/>
          </a:prstGeom>
          <a:solidFill>
            <a:srgbClr val="76AADA"/>
          </a:solidFill>
          <a:ln>
            <a:noFill/>
          </a:ln>
        </p:spPr>
        <p:txBody>
          <a:bodyPr lIns="91425" tIns="45700" rIns="91425" bIns="45700" anchor="ctr" anchorCtr="0">
            <a:noAutofit/>
          </a:bodyPr>
          <a:lstStyle/>
          <a:p>
            <a:pPr marL="0" marR="0" lvl="0" indent="0" algn="ctr" rtl="0">
              <a:spcBef>
                <a:spcPts val="0"/>
              </a:spcBef>
              <a:buSzPct val="25000"/>
              <a:buNone/>
            </a:pPr>
            <a:r>
              <a:rPr lang="en-US" sz="2600" dirty="0">
                <a:solidFill>
                  <a:srgbClr val="FFFFFF"/>
                </a:solidFill>
                <a:latin typeface="Garamond" panose="02020404030301010803" pitchFamily="18" charset="0"/>
                <a:ea typeface="Century Gothic"/>
                <a:cs typeface="Century Gothic"/>
                <a:sym typeface="Century Gothic"/>
              </a:rPr>
              <a:t>Multi-date imagery from </a:t>
            </a:r>
            <a:r>
              <a:rPr lang="en-US" sz="2600" dirty="0" smtClean="0">
                <a:solidFill>
                  <a:srgbClr val="FFFFFF"/>
                </a:solidFill>
                <a:latin typeface="Garamond" panose="02020404030301010803" pitchFamily="18" charset="0"/>
                <a:ea typeface="Century Gothic"/>
                <a:cs typeface="Century Gothic"/>
                <a:sym typeface="Century Gothic"/>
              </a:rPr>
              <a:t>Sentinel-2 MSI, </a:t>
            </a:r>
            <a:r>
              <a:rPr lang="en-US" sz="2600" dirty="0">
                <a:solidFill>
                  <a:srgbClr val="FFFFFF"/>
                </a:solidFill>
                <a:latin typeface="Garamond" panose="02020404030301010803" pitchFamily="18" charset="0"/>
                <a:ea typeface="Century Gothic"/>
                <a:cs typeface="Century Gothic"/>
                <a:sym typeface="Century Gothic"/>
              </a:rPr>
              <a:t>Landsat 5 TM, and Landsat 8 OLI and TIRS</a:t>
            </a:r>
          </a:p>
        </p:txBody>
      </p:sp>
      <p:sp>
        <p:nvSpPr>
          <p:cNvPr id="53" name="Shape 53"/>
          <p:cNvSpPr/>
          <p:nvPr/>
        </p:nvSpPr>
        <p:spPr>
          <a:xfrm>
            <a:off x="935100" y="14838887"/>
            <a:ext cx="3531900" cy="1371600"/>
          </a:xfrm>
          <a:prstGeom prst="rect">
            <a:avLst/>
          </a:prstGeom>
          <a:solidFill>
            <a:srgbClr val="76AADA"/>
          </a:solidFill>
          <a:ln>
            <a:noFill/>
          </a:ln>
        </p:spPr>
        <p:txBody>
          <a:bodyPr lIns="91425" tIns="45700" rIns="91425" bIns="45700" anchor="ctr" anchorCtr="0">
            <a:noAutofit/>
          </a:bodyPr>
          <a:lstStyle/>
          <a:p>
            <a:pPr marL="0" marR="0" lvl="0" indent="0" algn="ctr" rtl="0">
              <a:spcBef>
                <a:spcPts val="0"/>
              </a:spcBef>
              <a:buSzPct val="25000"/>
              <a:buNone/>
            </a:pPr>
            <a:r>
              <a:rPr lang="en-US" sz="2600" dirty="0">
                <a:solidFill>
                  <a:srgbClr val="FFFFFF"/>
                </a:solidFill>
                <a:latin typeface="Garamond" panose="02020404030301010803" pitchFamily="18" charset="0"/>
                <a:ea typeface="Century Gothic"/>
                <a:cs typeface="Century Gothic"/>
                <a:sym typeface="Century Gothic"/>
              </a:rPr>
              <a:t>Presence and absence </a:t>
            </a:r>
            <a:r>
              <a:rPr lang="en-US" sz="2600" dirty="0" smtClean="0">
                <a:solidFill>
                  <a:srgbClr val="FFFFFF"/>
                </a:solidFill>
                <a:latin typeface="Garamond" panose="02020404030301010803" pitchFamily="18" charset="0"/>
                <a:ea typeface="Century Gothic"/>
                <a:cs typeface="Century Gothic"/>
                <a:sym typeface="Century Gothic"/>
              </a:rPr>
              <a:t>field data points </a:t>
            </a:r>
            <a:r>
              <a:rPr lang="en-US" sz="2600" dirty="0">
                <a:solidFill>
                  <a:srgbClr val="FFFFFF"/>
                </a:solidFill>
                <a:latin typeface="Garamond" panose="02020404030301010803" pitchFamily="18" charset="0"/>
                <a:ea typeface="Century Gothic"/>
                <a:cs typeface="Century Gothic"/>
                <a:sym typeface="Century Gothic"/>
              </a:rPr>
              <a:t>for tamarisk in study area </a:t>
            </a:r>
          </a:p>
        </p:txBody>
      </p:sp>
      <p:sp>
        <p:nvSpPr>
          <p:cNvPr id="54" name="Shape 54"/>
          <p:cNvSpPr/>
          <p:nvPr/>
        </p:nvSpPr>
        <p:spPr>
          <a:xfrm>
            <a:off x="937800" y="13563514"/>
            <a:ext cx="3526500" cy="987300"/>
          </a:xfrm>
          <a:prstGeom prst="rect">
            <a:avLst/>
          </a:prstGeom>
          <a:solidFill>
            <a:srgbClr val="76AADA"/>
          </a:solidFill>
          <a:ln>
            <a:noFill/>
          </a:ln>
        </p:spPr>
        <p:txBody>
          <a:bodyPr lIns="91425" tIns="45700" rIns="91425" bIns="45700" anchor="ctr" anchorCtr="0">
            <a:noAutofit/>
          </a:bodyPr>
          <a:lstStyle/>
          <a:p>
            <a:pPr marL="0" marR="0" lvl="0" indent="0" algn="ctr" rtl="0">
              <a:spcBef>
                <a:spcPts val="0"/>
              </a:spcBef>
              <a:buSzPct val="25000"/>
              <a:buNone/>
            </a:pPr>
            <a:r>
              <a:rPr lang="en-US" sz="2600" dirty="0" smtClean="0">
                <a:solidFill>
                  <a:srgbClr val="FFFFFF"/>
                </a:solidFill>
                <a:latin typeface="Garamond" panose="02020404030301010803" pitchFamily="18" charset="0"/>
                <a:ea typeface="Century Gothic"/>
                <a:cs typeface="Century Gothic"/>
                <a:sym typeface="Century Gothic"/>
              </a:rPr>
              <a:t>Derived indices (e.g. NDVI, EVI, Blue)</a:t>
            </a:r>
            <a:endParaRPr lang="en-US" sz="2600" dirty="0">
              <a:solidFill>
                <a:srgbClr val="FFFFFF"/>
              </a:solidFill>
              <a:latin typeface="Garamond" panose="02020404030301010803" pitchFamily="18" charset="0"/>
              <a:ea typeface="Century Gothic"/>
              <a:cs typeface="Century Gothic"/>
              <a:sym typeface="Century Gothic"/>
            </a:endParaRPr>
          </a:p>
        </p:txBody>
      </p:sp>
      <p:cxnSp>
        <p:nvCxnSpPr>
          <p:cNvPr id="57" name="Shape 57"/>
          <p:cNvCxnSpPr/>
          <p:nvPr/>
        </p:nvCxnSpPr>
        <p:spPr>
          <a:xfrm flipV="1">
            <a:off x="4461600" y="14305631"/>
            <a:ext cx="349887" cy="1554811"/>
          </a:xfrm>
          <a:prstGeom prst="bentConnector3">
            <a:avLst>
              <a:gd name="adj1" fmla="val 50000"/>
            </a:avLst>
          </a:prstGeom>
          <a:noFill/>
          <a:ln w="28575" cap="flat" cmpd="sng">
            <a:solidFill>
              <a:srgbClr val="76AADA"/>
            </a:solidFill>
            <a:prstDash val="solid"/>
            <a:round/>
            <a:headEnd type="none" w="lg" len="lg"/>
            <a:tailEnd type="triangle" w="lg" len="lg"/>
          </a:ln>
        </p:spPr>
      </p:cxnSp>
      <p:sp>
        <p:nvSpPr>
          <p:cNvPr id="56" name="Shape 56"/>
          <p:cNvSpPr txBox="1"/>
          <p:nvPr/>
        </p:nvSpPr>
        <p:spPr>
          <a:xfrm>
            <a:off x="4830378" y="11545164"/>
            <a:ext cx="2027975" cy="4685292"/>
          </a:xfrm>
          <a:prstGeom prst="rect">
            <a:avLst/>
          </a:prstGeom>
          <a:solidFill>
            <a:srgbClr val="76AADA"/>
          </a:solid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2700" u="sng" dirty="0">
                <a:solidFill>
                  <a:srgbClr val="FFFFFF"/>
                </a:solidFill>
                <a:latin typeface="Garamond" panose="02020404030301010803" pitchFamily="18" charset="0"/>
                <a:ea typeface="Century Gothic"/>
                <a:cs typeface="Century Gothic"/>
                <a:sym typeface="Century Gothic"/>
              </a:rPr>
              <a:t>Variable Selection</a:t>
            </a:r>
          </a:p>
          <a:p>
            <a:pPr marL="0" marR="0" lvl="0" indent="0" algn="ctr" rtl="0">
              <a:lnSpc>
                <a:spcPct val="100000"/>
              </a:lnSpc>
              <a:spcBef>
                <a:spcPts val="0"/>
              </a:spcBef>
              <a:spcAft>
                <a:spcPts val="0"/>
              </a:spcAft>
              <a:buNone/>
            </a:pPr>
            <a:endParaRPr sz="1800" dirty="0">
              <a:solidFill>
                <a:srgbClr val="FFFFFF"/>
              </a:solidFill>
              <a:latin typeface="Garamond" panose="02020404030301010803" pitchFamily="18" charset="0"/>
              <a:ea typeface="Century Gothic"/>
              <a:cs typeface="Century Gothic"/>
              <a:sym typeface="Century Gothic"/>
            </a:endParaRPr>
          </a:p>
          <a:p>
            <a:pPr marL="0" marR="0" lvl="0" indent="0" algn="ctr" rtl="0">
              <a:lnSpc>
                <a:spcPct val="100000"/>
              </a:lnSpc>
              <a:spcBef>
                <a:spcPts val="0"/>
              </a:spcBef>
              <a:spcAft>
                <a:spcPts val="0"/>
              </a:spcAft>
              <a:buNone/>
            </a:pPr>
            <a:r>
              <a:rPr lang="en-US" sz="2500" dirty="0">
                <a:solidFill>
                  <a:srgbClr val="FFFFFF"/>
                </a:solidFill>
                <a:latin typeface="Garamond" panose="02020404030301010803" pitchFamily="18" charset="0"/>
                <a:ea typeface="Century Gothic"/>
                <a:cs typeface="Century Gothic"/>
                <a:sym typeface="Century Gothic"/>
              </a:rPr>
              <a:t>Predictive variables of highest ecological importance and low correlation </a:t>
            </a:r>
          </a:p>
        </p:txBody>
      </p:sp>
      <p:cxnSp>
        <p:nvCxnSpPr>
          <p:cNvPr id="58" name="Shape 58"/>
          <p:cNvCxnSpPr/>
          <p:nvPr/>
        </p:nvCxnSpPr>
        <p:spPr>
          <a:xfrm>
            <a:off x="9092743" y="13969876"/>
            <a:ext cx="394753" cy="0"/>
          </a:xfrm>
          <a:prstGeom prst="straightConnector1">
            <a:avLst/>
          </a:prstGeom>
          <a:noFill/>
          <a:ln w="28575" cap="flat" cmpd="sng">
            <a:solidFill>
              <a:srgbClr val="76AADA"/>
            </a:solidFill>
            <a:prstDash val="solid"/>
            <a:round/>
            <a:headEnd type="none" w="lg" len="lg"/>
            <a:tailEnd type="triangle" w="lg" len="lg"/>
          </a:ln>
        </p:spPr>
      </p:cxnSp>
      <p:cxnSp>
        <p:nvCxnSpPr>
          <p:cNvPr id="60" name="Shape 60"/>
          <p:cNvCxnSpPr/>
          <p:nvPr/>
        </p:nvCxnSpPr>
        <p:spPr>
          <a:xfrm flipV="1">
            <a:off x="6732599" y="13964432"/>
            <a:ext cx="334223" cy="218"/>
          </a:xfrm>
          <a:prstGeom prst="straightConnector1">
            <a:avLst/>
          </a:prstGeom>
          <a:noFill/>
          <a:ln w="28575" cap="flat" cmpd="sng">
            <a:solidFill>
              <a:srgbClr val="76AADA"/>
            </a:solidFill>
            <a:prstDash val="solid"/>
            <a:round/>
            <a:headEnd type="none" w="lg" len="lg"/>
            <a:tailEnd type="triangle" w="lg" len="lg"/>
          </a:ln>
        </p:spPr>
      </p:cxnSp>
      <p:pic>
        <p:nvPicPr>
          <p:cNvPr id="62" name="Shape 62" descr="IMG_0955.JPG"/>
          <p:cNvPicPr preferRelativeResize="0"/>
          <p:nvPr/>
        </p:nvPicPr>
        <p:blipFill rotWithShape="1">
          <a:blip r:embed="rId11">
            <a:alphaModFix/>
          </a:blip>
          <a:srcRect l="26324" t="21361" r="26329" b="42304"/>
          <a:stretch/>
        </p:blipFill>
        <p:spPr>
          <a:xfrm>
            <a:off x="6158992" y="31941048"/>
            <a:ext cx="1645920" cy="1645920"/>
          </a:xfrm>
          <a:prstGeom prst="ellipse">
            <a:avLst/>
          </a:prstGeom>
          <a:noFill/>
          <a:ln>
            <a:noFill/>
          </a:ln>
        </p:spPr>
      </p:pic>
      <p:pic>
        <p:nvPicPr>
          <p:cNvPr id="63" name="Shape 63" descr="24_Sentinel2.png"/>
          <p:cNvPicPr preferRelativeResize="0"/>
          <p:nvPr/>
        </p:nvPicPr>
        <p:blipFill>
          <a:blip r:embed="rId12">
            <a:alphaModFix/>
          </a:blip>
          <a:stretch>
            <a:fillRect/>
          </a:stretch>
        </p:blipFill>
        <p:spPr>
          <a:xfrm>
            <a:off x="20450177" y="17733398"/>
            <a:ext cx="2468880" cy="1828800"/>
          </a:xfrm>
          <a:prstGeom prst="rect">
            <a:avLst/>
          </a:prstGeom>
          <a:noFill/>
          <a:ln>
            <a:noFill/>
          </a:ln>
        </p:spPr>
      </p:pic>
      <p:pic>
        <p:nvPicPr>
          <p:cNvPr id="65" name="Shape 65" descr="01_Landsat5.png"/>
          <p:cNvPicPr preferRelativeResize="0"/>
          <p:nvPr/>
        </p:nvPicPr>
        <p:blipFill>
          <a:blip r:embed="rId13">
            <a:alphaModFix/>
          </a:blip>
          <a:stretch>
            <a:fillRect/>
          </a:stretch>
        </p:blipFill>
        <p:spPr>
          <a:xfrm>
            <a:off x="13021040" y="17742700"/>
            <a:ext cx="2225780" cy="2124609"/>
          </a:xfrm>
          <a:prstGeom prst="rect">
            <a:avLst/>
          </a:prstGeom>
          <a:noFill/>
          <a:ln>
            <a:noFill/>
          </a:ln>
        </p:spPr>
      </p:pic>
      <p:sp>
        <p:nvSpPr>
          <p:cNvPr id="66" name="Shape 66"/>
          <p:cNvSpPr txBox="1"/>
          <p:nvPr/>
        </p:nvSpPr>
        <p:spPr>
          <a:xfrm>
            <a:off x="21784503" y="17743681"/>
            <a:ext cx="2413800" cy="569700"/>
          </a:xfrm>
          <a:prstGeom prst="rect">
            <a:avLst/>
          </a:prstGeom>
          <a:noFill/>
          <a:ln>
            <a:noFill/>
          </a:ln>
        </p:spPr>
        <p:txBody>
          <a:bodyPr lIns="91425" tIns="91425" rIns="91425" bIns="91425" anchor="t" anchorCtr="0">
            <a:noAutofit/>
          </a:bodyPr>
          <a:lstStyle/>
          <a:p>
            <a:pPr lvl="0">
              <a:spcBef>
                <a:spcPts val="0"/>
              </a:spcBef>
              <a:buNone/>
            </a:pPr>
            <a:r>
              <a:rPr lang="en-US" sz="3200" dirty="0" smtClean="0">
                <a:latin typeface="Garamond" panose="02020404030301010803" pitchFamily="18" charset="0"/>
                <a:ea typeface="Century Gothic"/>
                <a:cs typeface="Century Gothic"/>
                <a:sym typeface="Century Gothic"/>
              </a:rPr>
              <a:t>Sentinel-2</a:t>
            </a:r>
            <a:endParaRPr lang="en-US" sz="3200" dirty="0">
              <a:latin typeface="Garamond" panose="02020404030301010803" pitchFamily="18" charset="0"/>
              <a:ea typeface="Century Gothic"/>
              <a:cs typeface="Century Gothic"/>
              <a:sym typeface="Century Gothic"/>
            </a:endParaRPr>
          </a:p>
        </p:txBody>
      </p:sp>
      <p:sp>
        <p:nvSpPr>
          <p:cNvPr id="67" name="Shape 67"/>
          <p:cNvSpPr txBox="1"/>
          <p:nvPr/>
        </p:nvSpPr>
        <p:spPr>
          <a:xfrm>
            <a:off x="18204822" y="18992249"/>
            <a:ext cx="2413800" cy="569700"/>
          </a:xfrm>
          <a:prstGeom prst="rect">
            <a:avLst/>
          </a:prstGeom>
          <a:noFill/>
          <a:ln>
            <a:noFill/>
          </a:ln>
        </p:spPr>
        <p:txBody>
          <a:bodyPr lIns="91425" tIns="91425" rIns="91425" bIns="91425" anchor="t" anchorCtr="0">
            <a:noAutofit/>
          </a:bodyPr>
          <a:lstStyle/>
          <a:p>
            <a:pPr lvl="0" rtl="0">
              <a:spcBef>
                <a:spcPts val="0"/>
              </a:spcBef>
              <a:buNone/>
            </a:pPr>
            <a:r>
              <a:rPr lang="en-US" sz="3200" dirty="0">
                <a:latin typeface="Garamond" panose="02020404030301010803" pitchFamily="18" charset="0"/>
                <a:ea typeface="Century Gothic"/>
                <a:cs typeface="Century Gothic"/>
                <a:sym typeface="Century Gothic"/>
              </a:rPr>
              <a:t>Landsat 8</a:t>
            </a:r>
          </a:p>
        </p:txBody>
      </p:sp>
      <p:sp>
        <p:nvSpPr>
          <p:cNvPr id="68" name="Shape 68"/>
          <p:cNvSpPr txBox="1"/>
          <p:nvPr/>
        </p:nvSpPr>
        <p:spPr>
          <a:xfrm>
            <a:off x="14288486" y="18189168"/>
            <a:ext cx="2413800" cy="569700"/>
          </a:xfrm>
          <a:prstGeom prst="rect">
            <a:avLst/>
          </a:prstGeom>
          <a:noFill/>
          <a:ln>
            <a:noFill/>
          </a:ln>
        </p:spPr>
        <p:txBody>
          <a:bodyPr lIns="91425" tIns="91425" rIns="91425" bIns="91425" anchor="t" anchorCtr="0">
            <a:noAutofit/>
          </a:bodyPr>
          <a:lstStyle/>
          <a:p>
            <a:pPr lvl="0" rtl="0">
              <a:spcBef>
                <a:spcPts val="0"/>
              </a:spcBef>
              <a:buNone/>
            </a:pPr>
            <a:r>
              <a:rPr lang="en-US" sz="3200" dirty="0">
                <a:latin typeface="Garamond" panose="02020404030301010803" pitchFamily="18" charset="0"/>
                <a:ea typeface="Century Gothic"/>
                <a:cs typeface="Century Gothic"/>
                <a:sym typeface="Century Gothic"/>
              </a:rPr>
              <a:t>Landsat 5</a:t>
            </a:r>
          </a:p>
        </p:txBody>
      </p:sp>
      <p:sp>
        <p:nvSpPr>
          <p:cNvPr id="59" name="Shape 59"/>
          <p:cNvSpPr/>
          <p:nvPr/>
        </p:nvSpPr>
        <p:spPr>
          <a:xfrm>
            <a:off x="7111349" y="11545164"/>
            <a:ext cx="2147032" cy="4662918"/>
          </a:xfrm>
          <a:prstGeom prst="snip2DiagRect">
            <a:avLst>
              <a:gd name="adj1" fmla="val 0"/>
              <a:gd name="adj2" fmla="val 16667"/>
            </a:avLst>
          </a:prstGeom>
          <a:solidFill>
            <a:srgbClr val="76AADA"/>
          </a:solidFill>
          <a:ln>
            <a:noFill/>
          </a:ln>
        </p:spPr>
        <p:txBody>
          <a:bodyPr lIns="91425" tIns="91425" rIns="91425" bIns="91425" anchor="ctr" anchorCtr="0">
            <a:noAutofit/>
          </a:bodyPr>
          <a:lstStyle/>
          <a:p>
            <a:pPr lvl="0" algn="ctr" rtl="0">
              <a:spcBef>
                <a:spcPts val="0"/>
              </a:spcBef>
              <a:buNone/>
            </a:pPr>
            <a:r>
              <a:rPr lang="en-US" sz="2700" u="sng" dirty="0">
                <a:solidFill>
                  <a:schemeClr val="lt1"/>
                </a:solidFill>
                <a:latin typeface="Garamond" panose="02020404030301010803" pitchFamily="18" charset="0"/>
                <a:ea typeface="Century Gothic"/>
                <a:cs typeface="Century Gothic"/>
                <a:sym typeface="Century Gothic"/>
              </a:rPr>
              <a:t>Model </a:t>
            </a:r>
            <a:r>
              <a:rPr lang="en-US" sz="2700" u="sng" dirty="0" smtClean="0">
                <a:solidFill>
                  <a:schemeClr val="lt1"/>
                </a:solidFill>
                <a:latin typeface="Garamond" panose="02020404030301010803" pitchFamily="18" charset="0"/>
                <a:ea typeface="Century Gothic"/>
                <a:cs typeface="Century Gothic"/>
                <a:sym typeface="Century Gothic"/>
              </a:rPr>
              <a:t>Predicted </a:t>
            </a:r>
            <a:r>
              <a:rPr lang="en-US" sz="2700" u="sng" dirty="0">
                <a:solidFill>
                  <a:schemeClr val="lt1"/>
                </a:solidFill>
                <a:latin typeface="Garamond" panose="02020404030301010803" pitchFamily="18" charset="0"/>
                <a:ea typeface="Century Gothic"/>
                <a:cs typeface="Century Gothic"/>
                <a:sym typeface="Century Gothic"/>
              </a:rPr>
              <a:t>T</a:t>
            </a:r>
            <a:r>
              <a:rPr lang="en-US" sz="2700" u="sng" dirty="0" smtClean="0">
                <a:solidFill>
                  <a:schemeClr val="lt1"/>
                </a:solidFill>
                <a:latin typeface="Garamond" panose="02020404030301010803" pitchFamily="18" charset="0"/>
                <a:ea typeface="Century Gothic"/>
                <a:cs typeface="Century Gothic"/>
                <a:sym typeface="Century Gothic"/>
              </a:rPr>
              <a:t>amarisk C</a:t>
            </a:r>
            <a:r>
              <a:rPr lang="en-US" sz="2700" u="sng" dirty="0" smtClean="0">
                <a:solidFill>
                  <a:srgbClr val="FFFFFF"/>
                </a:solidFill>
                <a:latin typeface="Garamond" panose="02020404030301010803" pitchFamily="18" charset="0"/>
                <a:ea typeface="Century Gothic"/>
                <a:cs typeface="Century Gothic"/>
                <a:sym typeface="Century Gothic"/>
              </a:rPr>
              <a:t>over </a:t>
            </a:r>
            <a:r>
              <a:rPr lang="en-US" sz="2400" u="sng" dirty="0">
                <a:solidFill>
                  <a:srgbClr val="FFFFFF"/>
                </a:solidFill>
                <a:latin typeface="Garamond" panose="02020404030301010803" pitchFamily="18" charset="0"/>
                <a:ea typeface="Century Gothic"/>
                <a:cs typeface="Century Gothic"/>
                <a:sym typeface="Century Gothic"/>
              </a:rPr>
              <a:t/>
            </a:r>
            <a:br>
              <a:rPr lang="en-US" sz="2400" u="sng" dirty="0">
                <a:solidFill>
                  <a:srgbClr val="FFFFFF"/>
                </a:solidFill>
                <a:latin typeface="Garamond" panose="02020404030301010803" pitchFamily="18" charset="0"/>
                <a:ea typeface="Century Gothic"/>
                <a:cs typeface="Century Gothic"/>
                <a:sym typeface="Century Gothic"/>
              </a:rPr>
            </a:br>
            <a:endParaRPr lang="en-US" sz="1000" u="sng" dirty="0">
              <a:solidFill>
                <a:srgbClr val="FFFFFF"/>
              </a:solidFill>
              <a:latin typeface="Garamond" panose="02020404030301010803" pitchFamily="18" charset="0"/>
              <a:ea typeface="Century Gothic"/>
              <a:cs typeface="Century Gothic"/>
              <a:sym typeface="Century Gothic"/>
            </a:endParaRPr>
          </a:p>
          <a:p>
            <a:pPr lvl="0" algn="ctr" rtl="0">
              <a:spcBef>
                <a:spcPts val="0"/>
              </a:spcBef>
              <a:buNone/>
            </a:pPr>
            <a:r>
              <a:rPr lang="en-US" sz="2400" dirty="0" smtClean="0">
                <a:solidFill>
                  <a:srgbClr val="FFFFFF"/>
                </a:solidFill>
                <a:latin typeface="Garamond" panose="02020404030301010803" pitchFamily="18" charset="0"/>
                <a:ea typeface="Century Gothic"/>
                <a:cs typeface="Century Gothic"/>
                <a:sym typeface="Century Gothic"/>
              </a:rPr>
              <a:t>Random  </a:t>
            </a:r>
            <a:r>
              <a:rPr lang="en-US" sz="2400" dirty="0">
                <a:solidFill>
                  <a:srgbClr val="FFFFFF"/>
                </a:solidFill>
                <a:latin typeface="Garamond" panose="02020404030301010803" pitchFamily="18" charset="0"/>
                <a:ea typeface="Century Gothic"/>
                <a:cs typeface="Century Gothic"/>
                <a:sym typeface="Century Gothic"/>
              </a:rPr>
              <a:t>Forest in R and Software for Assisted Habitat </a:t>
            </a:r>
            <a:r>
              <a:rPr lang="en-US" sz="2400" dirty="0" smtClean="0">
                <a:solidFill>
                  <a:srgbClr val="FFFFFF"/>
                </a:solidFill>
                <a:latin typeface="Garamond" panose="02020404030301010803" pitchFamily="18" charset="0"/>
                <a:ea typeface="Century Gothic"/>
                <a:cs typeface="Century Gothic"/>
                <a:sym typeface="Century Gothic"/>
              </a:rPr>
              <a:t>Modeling</a:t>
            </a:r>
            <a:endParaRPr lang="en-US" sz="2400" dirty="0">
              <a:solidFill>
                <a:srgbClr val="FFFFFF"/>
              </a:solidFill>
              <a:latin typeface="Garamond" panose="02020404030301010803" pitchFamily="18" charset="0"/>
              <a:ea typeface="Century Gothic"/>
              <a:cs typeface="Century Gothic"/>
              <a:sym typeface="Century Gothic"/>
            </a:endParaRPr>
          </a:p>
        </p:txBody>
      </p:sp>
      <p:sp>
        <p:nvSpPr>
          <p:cNvPr id="61" name="Shape 61"/>
          <p:cNvSpPr/>
          <p:nvPr/>
        </p:nvSpPr>
        <p:spPr>
          <a:xfrm>
            <a:off x="9500988" y="11545164"/>
            <a:ext cx="2737828" cy="4681908"/>
          </a:xfrm>
          <a:prstGeom prst="flowChartMultidocument">
            <a:avLst/>
          </a:prstGeom>
          <a:solidFill>
            <a:srgbClr val="76AADA"/>
          </a:solidFill>
          <a:ln w="25400"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69850" algn="ctr" rtl="0">
              <a:lnSpc>
                <a:spcPct val="100000"/>
              </a:lnSpc>
              <a:spcBef>
                <a:spcPts val="0"/>
              </a:spcBef>
              <a:spcAft>
                <a:spcPts val="0"/>
              </a:spcAft>
              <a:buClr>
                <a:srgbClr val="000000"/>
              </a:buClr>
              <a:buSzPct val="45833"/>
              <a:buFont typeface="Arial"/>
              <a:buNone/>
            </a:pPr>
            <a:r>
              <a:rPr lang="en-US" sz="2900" dirty="0" smtClean="0">
                <a:solidFill>
                  <a:srgbClr val="FFFFFF"/>
                </a:solidFill>
                <a:latin typeface="Garamond" panose="02020404030301010803" pitchFamily="18" charset="0"/>
                <a:ea typeface="Century Gothic"/>
                <a:cs typeface="Century Gothic"/>
                <a:sym typeface="Century Gothic"/>
              </a:rPr>
              <a:t>Tamarisk cover maps for</a:t>
            </a:r>
          </a:p>
          <a:p>
            <a:pPr marL="0" marR="0" lvl="0" indent="-69850" algn="ctr" rtl="0">
              <a:lnSpc>
                <a:spcPct val="100000"/>
              </a:lnSpc>
              <a:spcBef>
                <a:spcPts val="0"/>
              </a:spcBef>
              <a:spcAft>
                <a:spcPts val="0"/>
              </a:spcAft>
              <a:buClr>
                <a:srgbClr val="000000"/>
              </a:buClr>
              <a:buSzPct val="45833"/>
              <a:buFont typeface="Arial"/>
              <a:buNone/>
            </a:pPr>
            <a:r>
              <a:rPr lang="en-US" sz="2900" dirty="0" smtClean="0">
                <a:solidFill>
                  <a:srgbClr val="FFFFFF"/>
                </a:solidFill>
                <a:latin typeface="Garamond" panose="02020404030301010803" pitchFamily="18" charset="0"/>
                <a:ea typeface="Century Gothic"/>
                <a:cs typeface="Century Gothic"/>
                <a:sym typeface="Century Gothic"/>
              </a:rPr>
              <a:t>2006 and 2016, and difference between years</a:t>
            </a:r>
            <a:endParaRPr lang="en-US" sz="2900" dirty="0">
              <a:solidFill>
                <a:srgbClr val="FFFFFF"/>
              </a:solidFill>
              <a:latin typeface="Garamond" panose="02020404030301010803" pitchFamily="18" charset="0"/>
              <a:ea typeface="Century Gothic"/>
              <a:cs typeface="Century Gothic"/>
              <a:sym typeface="Century Gothic"/>
            </a:endParaRPr>
          </a:p>
        </p:txBody>
      </p:sp>
      <p:sp>
        <p:nvSpPr>
          <p:cNvPr id="69" name="Shape 69"/>
          <p:cNvSpPr txBox="1"/>
          <p:nvPr/>
        </p:nvSpPr>
        <p:spPr>
          <a:xfrm>
            <a:off x="898998" y="17111697"/>
            <a:ext cx="11832000" cy="2741324"/>
          </a:xfrm>
          <a:prstGeom prst="rect">
            <a:avLst/>
          </a:prstGeom>
          <a:noFill/>
          <a:ln>
            <a:noFill/>
          </a:ln>
        </p:spPr>
        <p:txBody>
          <a:bodyPr lIns="91425" tIns="91425" rIns="91425" bIns="91425" anchor="t" anchorCtr="0">
            <a:noAutofit/>
          </a:bodyPr>
          <a:lstStyle/>
          <a:p>
            <a:r>
              <a:rPr lang="en-US" sz="3000" dirty="0">
                <a:latin typeface="Garamond"/>
                <a:ea typeface="Garamond"/>
                <a:cs typeface="Garamond"/>
                <a:sym typeface="Garamond"/>
              </a:rPr>
              <a:t>Walton Family Foundation, Peter Skidmore, Program </a:t>
            </a:r>
            <a:r>
              <a:rPr lang="en-US" sz="3000" dirty="0" smtClean="0">
                <a:latin typeface="Garamond"/>
                <a:ea typeface="Garamond"/>
                <a:cs typeface="Garamond"/>
                <a:sym typeface="Garamond"/>
              </a:rPr>
              <a:t>Officer</a:t>
            </a:r>
          </a:p>
          <a:p>
            <a:endParaRPr lang="en-US" sz="1200" dirty="0">
              <a:latin typeface="Garamond"/>
              <a:ea typeface="Garamond"/>
              <a:cs typeface="Garamond"/>
              <a:sym typeface="Garamond"/>
            </a:endParaRPr>
          </a:p>
          <a:p>
            <a:r>
              <a:rPr lang="en-US" sz="3000" dirty="0" smtClean="0">
                <a:latin typeface="Garamond"/>
                <a:ea typeface="Garamond"/>
                <a:cs typeface="Garamond"/>
                <a:sym typeface="Garamond"/>
              </a:rPr>
              <a:t>US </a:t>
            </a:r>
            <a:r>
              <a:rPr lang="en-US" sz="3000" dirty="0">
                <a:latin typeface="Garamond"/>
                <a:ea typeface="Garamond"/>
                <a:cs typeface="Garamond"/>
                <a:sym typeface="Garamond"/>
              </a:rPr>
              <a:t>Geological Survey Fort Collins Science </a:t>
            </a:r>
            <a:r>
              <a:rPr lang="en-US" sz="3000" dirty="0" smtClean="0">
                <a:latin typeface="Garamond"/>
                <a:ea typeface="Garamond"/>
                <a:cs typeface="Garamond"/>
                <a:sym typeface="Garamond"/>
              </a:rPr>
              <a:t>Center, Dr</a:t>
            </a:r>
            <a:r>
              <a:rPr lang="en-US" sz="3000" dirty="0">
                <a:latin typeface="Garamond"/>
                <a:ea typeface="Garamond"/>
                <a:cs typeface="Garamond"/>
                <a:sym typeface="Garamond"/>
              </a:rPr>
              <a:t>. Catherine </a:t>
            </a:r>
            <a:r>
              <a:rPr lang="en-US" sz="3000" dirty="0" err="1">
                <a:latin typeface="Garamond"/>
                <a:ea typeface="Garamond"/>
                <a:cs typeface="Garamond"/>
                <a:sym typeface="Garamond"/>
              </a:rPr>
              <a:t>Jarnevich</a:t>
            </a:r>
            <a:r>
              <a:rPr lang="en-US" sz="3000" dirty="0">
                <a:latin typeface="Garamond"/>
                <a:ea typeface="Garamond"/>
                <a:cs typeface="Garamond"/>
                <a:sym typeface="Garamond"/>
              </a:rPr>
              <a:t>, Research </a:t>
            </a:r>
            <a:r>
              <a:rPr lang="en-US" sz="3000" dirty="0" smtClean="0">
                <a:latin typeface="Garamond"/>
                <a:ea typeface="Garamond"/>
                <a:cs typeface="Garamond"/>
                <a:sym typeface="Garamond"/>
              </a:rPr>
              <a:t>Ecologist</a:t>
            </a:r>
          </a:p>
          <a:p>
            <a:endParaRPr lang="en-US" sz="1200" dirty="0">
              <a:latin typeface="Garamond"/>
              <a:ea typeface="Garamond"/>
              <a:cs typeface="Garamond"/>
              <a:sym typeface="Garamond"/>
            </a:endParaRPr>
          </a:p>
          <a:p>
            <a:r>
              <a:rPr lang="en-US" sz="3000" dirty="0" smtClean="0">
                <a:latin typeface="Garamond"/>
                <a:ea typeface="Garamond"/>
                <a:cs typeface="Garamond"/>
                <a:sym typeface="Garamond"/>
              </a:rPr>
              <a:t>US </a:t>
            </a:r>
            <a:r>
              <a:rPr lang="en-US" sz="3000" dirty="0">
                <a:latin typeface="Garamond"/>
                <a:ea typeface="Garamond"/>
                <a:cs typeface="Garamond"/>
                <a:sym typeface="Garamond"/>
              </a:rPr>
              <a:t>Geological Survey North Central Climate Science </a:t>
            </a:r>
            <a:r>
              <a:rPr lang="en-US" sz="3000" dirty="0" smtClean="0">
                <a:latin typeface="Garamond"/>
                <a:ea typeface="Garamond"/>
                <a:cs typeface="Garamond"/>
                <a:sym typeface="Garamond"/>
              </a:rPr>
              <a:t>Center, Gabriel </a:t>
            </a:r>
            <a:r>
              <a:rPr lang="en-US" sz="3000" dirty="0" err="1" smtClean="0">
                <a:latin typeface="Garamond"/>
                <a:ea typeface="Garamond"/>
                <a:cs typeface="Garamond"/>
                <a:sym typeface="Garamond"/>
              </a:rPr>
              <a:t>Senay</a:t>
            </a:r>
            <a:r>
              <a:rPr lang="en-US" sz="3000" dirty="0" smtClean="0">
                <a:latin typeface="Garamond"/>
                <a:ea typeface="Garamond"/>
                <a:cs typeface="Garamond"/>
                <a:sym typeface="Garamond"/>
              </a:rPr>
              <a:t>, Research Scientist</a:t>
            </a:r>
          </a:p>
          <a:p>
            <a:pPr lvl="0">
              <a:spcBef>
                <a:spcPts val="0"/>
              </a:spcBef>
              <a:buNone/>
            </a:pPr>
            <a:endParaRPr lang="en-US" sz="2800" dirty="0">
              <a:latin typeface="Garamond"/>
              <a:ea typeface="Garamond"/>
              <a:cs typeface="Garamond"/>
              <a:sym typeface="Garamond"/>
            </a:endParaRPr>
          </a:p>
        </p:txBody>
      </p:sp>
      <p:grpSp>
        <p:nvGrpSpPr>
          <p:cNvPr id="167" name="Group 166"/>
          <p:cNvGrpSpPr/>
          <p:nvPr/>
        </p:nvGrpSpPr>
        <p:grpSpPr>
          <a:xfrm>
            <a:off x="18332445" y="10696530"/>
            <a:ext cx="4994602" cy="5809895"/>
            <a:chOff x="355798" y="931498"/>
            <a:chExt cx="4728481" cy="5619547"/>
          </a:xfrm>
          <a:effectLst/>
        </p:grpSpPr>
        <p:pic>
          <p:nvPicPr>
            <p:cNvPr id="168" name="Picture 167"/>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55798" y="931498"/>
              <a:ext cx="4644959" cy="5609318"/>
            </a:xfrm>
            <a:prstGeom prst="rect">
              <a:avLst/>
            </a:prstGeom>
            <a:ln w="19050">
              <a:solidFill>
                <a:srgbClr val="76AADA"/>
              </a:solidFill>
            </a:ln>
            <a:effectLst/>
          </p:spPr>
        </p:pic>
        <p:grpSp>
          <p:nvGrpSpPr>
            <p:cNvPr id="169" name="Group 168"/>
            <p:cNvGrpSpPr/>
            <p:nvPr/>
          </p:nvGrpSpPr>
          <p:grpSpPr>
            <a:xfrm>
              <a:off x="3632442" y="1081361"/>
              <a:ext cx="1451837" cy="2672080"/>
              <a:chOff x="9553977" y="375920"/>
              <a:chExt cx="1451837" cy="2672080"/>
            </a:xfrm>
          </p:grpSpPr>
          <p:grpSp>
            <p:nvGrpSpPr>
              <p:cNvPr id="181" name="Group 180"/>
              <p:cNvGrpSpPr/>
              <p:nvPr/>
            </p:nvGrpSpPr>
            <p:grpSpPr>
              <a:xfrm>
                <a:off x="9553977" y="375920"/>
                <a:ext cx="1291483" cy="2672080"/>
                <a:chOff x="9512354" y="690880"/>
                <a:chExt cx="1351280" cy="2405038"/>
              </a:xfrm>
            </p:grpSpPr>
            <p:sp>
              <p:nvSpPr>
                <p:cNvPr id="187" name="Rectangle 186"/>
                <p:cNvSpPr/>
                <p:nvPr/>
              </p:nvSpPr>
              <p:spPr>
                <a:xfrm>
                  <a:off x="9512354" y="690880"/>
                  <a:ext cx="1351280" cy="2405038"/>
                </a:xfrm>
                <a:prstGeom prst="rect">
                  <a:avLst/>
                </a:prstGeom>
                <a:solidFill>
                  <a:srgbClr val="F8F8F8">
                    <a:alpha val="4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88" name="Group 187"/>
                <p:cNvGrpSpPr/>
                <p:nvPr/>
              </p:nvGrpSpPr>
              <p:grpSpPr>
                <a:xfrm>
                  <a:off x="9643735" y="924514"/>
                  <a:ext cx="446065" cy="2110274"/>
                  <a:chOff x="9643735" y="924514"/>
                  <a:chExt cx="446065" cy="2110274"/>
                </a:xfrm>
              </p:grpSpPr>
              <p:sp>
                <p:nvSpPr>
                  <p:cNvPr id="189" name="Rectangle 188"/>
                  <p:cNvSpPr/>
                  <p:nvPr/>
                </p:nvSpPr>
                <p:spPr>
                  <a:xfrm rot="1677145">
                    <a:off x="9697997" y="924514"/>
                    <a:ext cx="335280" cy="31496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90" name="Picture 189"/>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9643735" y="1443372"/>
                    <a:ext cx="379494" cy="357172"/>
                  </a:xfrm>
                  <a:prstGeom prst="rect">
                    <a:avLst/>
                  </a:prstGeom>
                </p:spPr>
              </p:pic>
              <p:pic>
                <p:nvPicPr>
                  <p:cNvPr id="191" name="Picture 190"/>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9693633" y="2036038"/>
                    <a:ext cx="296093" cy="330926"/>
                  </a:xfrm>
                  <a:prstGeom prst="rect">
                    <a:avLst/>
                  </a:prstGeom>
                </p:spPr>
              </p:pic>
              <p:pic>
                <p:nvPicPr>
                  <p:cNvPr id="192" name="Picture 191"/>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9693910" y="2593217"/>
                    <a:ext cx="395890" cy="441571"/>
                  </a:xfrm>
                  <a:prstGeom prst="rect">
                    <a:avLst/>
                  </a:prstGeom>
                </p:spPr>
              </p:pic>
            </p:grpSp>
          </p:grpSp>
          <p:grpSp>
            <p:nvGrpSpPr>
              <p:cNvPr id="182" name="Group 181"/>
              <p:cNvGrpSpPr/>
              <p:nvPr/>
            </p:nvGrpSpPr>
            <p:grpSpPr>
              <a:xfrm>
                <a:off x="10081276" y="512408"/>
                <a:ext cx="924538" cy="2355757"/>
                <a:chOff x="10040636" y="471768"/>
                <a:chExt cx="924538" cy="2355757"/>
              </a:xfrm>
            </p:grpSpPr>
            <p:sp>
              <p:nvSpPr>
                <p:cNvPr id="183" name="TextBox 182"/>
                <p:cNvSpPr txBox="1"/>
                <p:nvPr/>
              </p:nvSpPr>
              <p:spPr>
                <a:xfrm>
                  <a:off x="10068433" y="471768"/>
                  <a:ext cx="721488" cy="565616"/>
                </a:xfrm>
                <a:prstGeom prst="rect">
                  <a:avLst/>
                </a:prstGeom>
                <a:noFill/>
              </p:spPr>
              <p:txBody>
                <a:bodyPr wrap="square" rtlCol="0">
                  <a:spAutoFit/>
                </a:bodyPr>
                <a:lstStyle/>
                <a:p>
                  <a:r>
                    <a:rPr lang="en-US" sz="1600" dirty="0">
                      <a:latin typeface="Garamond" panose="02020404030301010803" pitchFamily="18" charset="0"/>
                    </a:rPr>
                    <a:t>Study </a:t>
                  </a:r>
                </a:p>
                <a:p>
                  <a:r>
                    <a:rPr lang="en-US" sz="1600" dirty="0">
                      <a:latin typeface="Garamond" panose="02020404030301010803" pitchFamily="18" charset="0"/>
                    </a:rPr>
                    <a:t>Area</a:t>
                  </a:r>
                </a:p>
              </p:txBody>
            </p:sp>
            <p:sp>
              <p:nvSpPr>
                <p:cNvPr id="184" name="TextBox 183"/>
                <p:cNvSpPr txBox="1"/>
                <p:nvPr/>
              </p:nvSpPr>
              <p:spPr>
                <a:xfrm>
                  <a:off x="10052720" y="1138110"/>
                  <a:ext cx="823857" cy="565616"/>
                </a:xfrm>
                <a:prstGeom prst="rect">
                  <a:avLst/>
                </a:prstGeom>
                <a:noFill/>
              </p:spPr>
              <p:txBody>
                <a:bodyPr wrap="square" rtlCol="0">
                  <a:spAutoFit/>
                </a:bodyPr>
                <a:lstStyle/>
                <a:p>
                  <a:r>
                    <a:rPr lang="en-US" sz="1600" dirty="0">
                      <a:latin typeface="Garamond" panose="02020404030301010803" pitchFamily="18" charset="0"/>
                    </a:rPr>
                    <a:t>Upper CRB</a:t>
                  </a:r>
                </a:p>
              </p:txBody>
            </p:sp>
            <p:sp>
              <p:nvSpPr>
                <p:cNvPr id="185" name="TextBox 184"/>
                <p:cNvSpPr txBox="1"/>
                <p:nvPr/>
              </p:nvSpPr>
              <p:spPr>
                <a:xfrm>
                  <a:off x="10040636" y="1930962"/>
                  <a:ext cx="924538" cy="327462"/>
                </a:xfrm>
                <a:prstGeom prst="rect">
                  <a:avLst/>
                </a:prstGeom>
                <a:noFill/>
              </p:spPr>
              <p:txBody>
                <a:bodyPr wrap="square" rtlCol="0">
                  <a:spAutoFit/>
                </a:bodyPr>
                <a:lstStyle/>
                <a:p>
                  <a:r>
                    <a:rPr lang="en-US" sz="1600" dirty="0" smtClean="0">
                      <a:latin typeface="Garamond" panose="02020404030301010803" pitchFamily="18" charset="0"/>
                    </a:rPr>
                    <a:t>Rivers</a:t>
                  </a:r>
                  <a:endParaRPr lang="en-US" sz="1600" dirty="0">
                    <a:latin typeface="Garamond" panose="02020404030301010803" pitchFamily="18" charset="0"/>
                  </a:endParaRPr>
                </a:p>
              </p:txBody>
            </p:sp>
            <p:sp>
              <p:nvSpPr>
                <p:cNvPr id="186" name="TextBox 185"/>
                <p:cNvSpPr txBox="1"/>
                <p:nvPr/>
              </p:nvSpPr>
              <p:spPr>
                <a:xfrm>
                  <a:off x="10144781" y="2500063"/>
                  <a:ext cx="576878" cy="327462"/>
                </a:xfrm>
                <a:prstGeom prst="rect">
                  <a:avLst/>
                </a:prstGeom>
                <a:noFill/>
              </p:spPr>
              <p:txBody>
                <a:bodyPr wrap="square" rtlCol="0">
                  <a:spAutoFit/>
                </a:bodyPr>
                <a:lstStyle/>
                <a:p>
                  <a:r>
                    <a:rPr lang="en-US" sz="1600" dirty="0">
                      <a:latin typeface="Garamond" panose="02020404030301010803" pitchFamily="18" charset="0"/>
                    </a:rPr>
                    <a:t>I-70</a:t>
                  </a:r>
                </a:p>
              </p:txBody>
            </p:sp>
          </p:grpSp>
        </p:grpSp>
        <p:sp>
          <p:nvSpPr>
            <p:cNvPr id="170" name="TextBox 169"/>
            <p:cNvSpPr txBox="1"/>
            <p:nvPr/>
          </p:nvSpPr>
          <p:spPr>
            <a:xfrm>
              <a:off x="3825560" y="4302982"/>
              <a:ext cx="878839" cy="327462"/>
            </a:xfrm>
            <a:prstGeom prst="rect">
              <a:avLst/>
            </a:prstGeom>
            <a:noFill/>
          </p:spPr>
          <p:txBody>
            <a:bodyPr wrap="square" rtlCol="0">
              <a:spAutoFit/>
            </a:bodyPr>
            <a:lstStyle/>
            <a:p>
              <a:r>
                <a:rPr lang="en-US" sz="1600" dirty="0">
                  <a:solidFill>
                    <a:schemeClr val="bg1">
                      <a:lumMod val="65000"/>
                    </a:schemeClr>
                  </a:solidFill>
                  <a:latin typeface="Garamond" panose="02020404030301010803" pitchFamily="18" charset="0"/>
                </a:rPr>
                <a:t>Colorado</a:t>
              </a:r>
            </a:p>
          </p:txBody>
        </p:sp>
        <p:sp>
          <p:nvSpPr>
            <p:cNvPr id="171" name="TextBox 170"/>
            <p:cNvSpPr txBox="1"/>
            <p:nvPr/>
          </p:nvSpPr>
          <p:spPr>
            <a:xfrm>
              <a:off x="781655" y="2887159"/>
              <a:ext cx="878839" cy="327462"/>
            </a:xfrm>
            <a:prstGeom prst="rect">
              <a:avLst/>
            </a:prstGeom>
            <a:noFill/>
          </p:spPr>
          <p:txBody>
            <a:bodyPr wrap="square" rtlCol="0">
              <a:spAutoFit/>
            </a:bodyPr>
            <a:lstStyle/>
            <a:p>
              <a:r>
                <a:rPr lang="en-US" sz="1600" dirty="0">
                  <a:solidFill>
                    <a:schemeClr val="bg1">
                      <a:lumMod val="65000"/>
                    </a:schemeClr>
                  </a:solidFill>
                  <a:latin typeface="Garamond" panose="02020404030301010803" pitchFamily="18" charset="0"/>
                </a:rPr>
                <a:t>Utah</a:t>
              </a:r>
            </a:p>
          </p:txBody>
        </p:sp>
        <p:sp>
          <p:nvSpPr>
            <p:cNvPr id="172" name="TextBox 171"/>
            <p:cNvSpPr txBox="1"/>
            <p:nvPr/>
          </p:nvSpPr>
          <p:spPr>
            <a:xfrm>
              <a:off x="3269008" y="5985429"/>
              <a:ext cx="878839" cy="565616"/>
            </a:xfrm>
            <a:prstGeom prst="rect">
              <a:avLst/>
            </a:prstGeom>
            <a:noFill/>
          </p:spPr>
          <p:txBody>
            <a:bodyPr wrap="square" rtlCol="0">
              <a:spAutoFit/>
            </a:bodyPr>
            <a:lstStyle/>
            <a:p>
              <a:r>
                <a:rPr lang="en-US" sz="1600" dirty="0">
                  <a:solidFill>
                    <a:schemeClr val="bg1">
                      <a:lumMod val="65000"/>
                    </a:schemeClr>
                  </a:solidFill>
                  <a:latin typeface="Garamond" panose="02020404030301010803" pitchFamily="18" charset="0"/>
                </a:rPr>
                <a:t>New Mexico</a:t>
              </a:r>
            </a:p>
          </p:txBody>
        </p:sp>
        <p:sp>
          <p:nvSpPr>
            <p:cNvPr id="173" name="TextBox 172"/>
            <p:cNvSpPr txBox="1"/>
            <p:nvPr/>
          </p:nvSpPr>
          <p:spPr>
            <a:xfrm>
              <a:off x="928650" y="5301655"/>
              <a:ext cx="878839" cy="327462"/>
            </a:xfrm>
            <a:prstGeom prst="rect">
              <a:avLst/>
            </a:prstGeom>
            <a:noFill/>
          </p:spPr>
          <p:txBody>
            <a:bodyPr wrap="square" rtlCol="0">
              <a:spAutoFit/>
            </a:bodyPr>
            <a:lstStyle/>
            <a:p>
              <a:r>
                <a:rPr lang="en-US" sz="1600" dirty="0">
                  <a:solidFill>
                    <a:schemeClr val="bg1">
                      <a:lumMod val="65000"/>
                    </a:schemeClr>
                  </a:solidFill>
                  <a:latin typeface="Garamond" panose="02020404030301010803" pitchFamily="18" charset="0"/>
                </a:rPr>
                <a:t>Arizona</a:t>
              </a:r>
            </a:p>
          </p:txBody>
        </p:sp>
        <p:sp>
          <p:nvSpPr>
            <p:cNvPr id="174" name="TextBox 173"/>
            <p:cNvSpPr txBox="1"/>
            <p:nvPr/>
          </p:nvSpPr>
          <p:spPr>
            <a:xfrm>
              <a:off x="2746266" y="1710132"/>
              <a:ext cx="1011743" cy="327462"/>
            </a:xfrm>
            <a:prstGeom prst="rect">
              <a:avLst/>
            </a:prstGeom>
            <a:noFill/>
          </p:spPr>
          <p:txBody>
            <a:bodyPr wrap="square" rtlCol="0">
              <a:spAutoFit/>
            </a:bodyPr>
            <a:lstStyle/>
            <a:p>
              <a:r>
                <a:rPr lang="en-US" sz="1600" dirty="0">
                  <a:solidFill>
                    <a:schemeClr val="bg1">
                      <a:lumMod val="65000"/>
                    </a:schemeClr>
                  </a:solidFill>
                  <a:latin typeface="Garamond" panose="02020404030301010803" pitchFamily="18" charset="0"/>
                </a:rPr>
                <a:t>Wyoming</a:t>
              </a:r>
            </a:p>
          </p:txBody>
        </p:sp>
        <p:sp>
          <p:nvSpPr>
            <p:cNvPr id="175" name="TextBox 174"/>
            <p:cNvSpPr txBox="1"/>
            <p:nvPr/>
          </p:nvSpPr>
          <p:spPr>
            <a:xfrm>
              <a:off x="2159323" y="5061708"/>
              <a:ext cx="1011195" cy="565616"/>
            </a:xfrm>
            <a:prstGeom prst="rect">
              <a:avLst/>
            </a:prstGeom>
            <a:noFill/>
          </p:spPr>
          <p:txBody>
            <a:bodyPr wrap="square" rtlCol="0">
              <a:spAutoFit/>
            </a:bodyPr>
            <a:lstStyle/>
            <a:p>
              <a:r>
                <a:rPr lang="en-US" sz="1600" dirty="0">
                  <a:solidFill>
                    <a:schemeClr val="bg2">
                      <a:lumMod val="50000"/>
                    </a:schemeClr>
                  </a:solidFill>
                  <a:latin typeface="Garamond" panose="02020404030301010803" pitchFamily="18" charset="0"/>
                </a:rPr>
                <a:t>San Juan</a:t>
              </a:r>
            </a:p>
            <a:p>
              <a:r>
                <a:rPr lang="en-US" sz="1600" dirty="0">
                  <a:solidFill>
                    <a:schemeClr val="bg2">
                      <a:lumMod val="50000"/>
                    </a:schemeClr>
                  </a:solidFill>
                  <a:latin typeface="Garamond" panose="02020404030301010803" pitchFamily="18" charset="0"/>
                </a:rPr>
                <a:t> River</a:t>
              </a:r>
            </a:p>
          </p:txBody>
        </p:sp>
        <p:sp>
          <p:nvSpPr>
            <p:cNvPr id="176" name="TextBox 175"/>
            <p:cNvSpPr txBox="1"/>
            <p:nvPr/>
          </p:nvSpPr>
          <p:spPr>
            <a:xfrm>
              <a:off x="2544544" y="3175540"/>
              <a:ext cx="1666237" cy="803771"/>
            </a:xfrm>
            <a:prstGeom prst="rect">
              <a:avLst/>
            </a:prstGeom>
            <a:noFill/>
          </p:spPr>
          <p:txBody>
            <a:bodyPr wrap="square" rtlCol="0">
              <a:spAutoFit/>
            </a:bodyPr>
            <a:lstStyle/>
            <a:p>
              <a:r>
                <a:rPr lang="en-US" sz="1600" dirty="0">
                  <a:solidFill>
                    <a:schemeClr val="tx1"/>
                  </a:solidFill>
                  <a:latin typeface="Garamond" panose="02020404030301010803" pitchFamily="18" charset="0"/>
                </a:rPr>
                <a:t>Colorado </a:t>
              </a:r>
            </a:p>
            <a:p>
              <a:r>
                <a:rPr lang="en-US" sz="1600" dirty="0">
                  <a:solidFill>
                    <a:schemeClr val="tx1"/>
                  </a:solidFill>
                  <a:latin typeface="Garamond" panose="02020404030301010803" pitchFamily="18" charset="0"/>
                </a:rPr>
                <a:t>River</a:t>
              </a:r>
            </a:p>
            <a:p>
              <a:endParaRPr lang="en-US" sz="1600" dirty="0">
                <a:solidFill>
                  <a:schemeClr val="tx1"/>
                </a:solidFill>
                <a:latin typeface="Garamond" panose="02020404030301010803" pitchFamily="18" charset="0"/>
              </a:endParaRPr>
            </a:p>
          </p:txBody>
        </p:sp>
        <p:sp>
          <p:nvSpPr>
            <p:cNvPr id="177" name="TextBox 176"/>
            <p:cNvSpPr txBox="1"/>
            <p:nvPr/>
          </p:nvSpPr>
          <p:spPr>
            <a:xfrm>
              <a:off x="2308341" y="2340422"/>
              <a:ext cx="650977" cy="565616"/>
            </a:xfrm>
            <a:prstGeom prst="rect">
              <a:avLst/>
            </a:prstGeom>
            <a:noFill/>
          </p:spPr>
          <p:txBody>
            <a:bodyPr wrap="square" rtlCol="0">
              <a:spAutoFit/>
            </a:bodyPr>
            <a:lstStyle/>
            <a:p>
              <a:r>
                <a:rPr lang="en-US" sz="1600" dirty="0">
                  <a:solidFill>
                    <a:schemeClr val="bg2">
                      <a:lumMod val="50000"/>
                    </a:schemeClr>
                  </a:solidFill>
                  <a:latin typeface="Garamond" panose="02020404030301010803" pitchFamily="18" charset="0"/>
                </a:rPr>
                <a:t>Green</a:t>
              </a:r>
            </a:p>
            <a:p>
              <a:r>
                <a:rPr lang="en-US" sz="1600" dirty="0">
                  <a:solidFill>
                    <a:schemeClr val="bg2">
                      <a:lumMod val="50000"/>
                    </a:schemeClr>
                  </a:solidFill>
                  <a:latin typeface="Garamond" panose="02020404030301010803" pitchFamily="18" charset="0"/>
                </a:rPr>
                <a:t>River</a:t>
              </a:r>
            </a:p>
          </p:txBody>
        </p:sp>
        <p:sp>
          <p:nvSpPr>
            <p:cNvPr id="178" name="TextBox 177"/>
            <p:cNvSpPr txBox="1"/>
            <p:nvPr/>
          </p:nvSpPr>
          <p:spPr>
            <a:xfrm>
              <a:off x="391535" y="1012858"/>
              <a:ext cx="1162380" cy="565616"/>
            </a:xfrm>
            <a:prstGeom prst="rect">
              <a:avLst/>
            </a:prstGeom>
            <a:solidFill>
              <a:srgbClr val="FFFFFF">
                <a:alpha val="50196"/>
              </a:srgbClr>
            </a:solidFill>
          </p:spPr>
          <p:txBody>
            <a:bodyPr wrap="square" rtlCol="0">
              <a:spAutoFit/>
            </a:bodyPr>
            <a:lstStyle/>
            <a:p>
              <a:r>
                <a:rPr lang="en-US" sz="1600" i="1" dirty="0">
                  <a:latin typeface="Garamond" panose="02020404030301010803" pitchFamily="18" charset="0"/>
                </a:rPr>
                <a:t>Large Area</a:t>
              </a:r>
            </a:p>
            <a:p>
              <a:r>
                <a:rPr lang="en-US" sz="1600" i="1" dirty="0">
                  <a:latin typeface="Garamond" panose="02020404030301010803" pitchFamily="18" charset="0"/>
                </a:rPr>
                <a:t>Map</a:t>
              </a:r>
            </a:p>
          </p:txBody>
        </p:sp>
        <p:pic>
          <p:nvPicPr>
            <p:cNvPr id="179" name="Picture 2" descr="https://lh4.googleusercontent.com/5jkns13MfY6YLDHJhHQn3hCfYHsy3oyEj-1J9848tLUJGy8HfZhzNeQfrX-7laoyysqdoCMXUFffA8xLGnTv3X-T6xvUW6bPtl85KQ-j8c9YBOnfjHHFyReXiWdKznqNvvjM8-3l"/>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415599" y="6154501"/>
              <a:ext cx="1828800" cy="314325"/>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4" descr="https://lh6.googleusercontent.com/xWXJ5x7Vly5LueRVJAs1uxrQv251zMWk_1CH_j_-zAXFB4anvwb2BWTaJI3qQZo88_RbtZiLjAZ9ogrcNDpZUefwOj_dtv12HjjIkag2en2-cYoAaFVToQMl8tPgFDBE5oDQa87w"/>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4820280" y="5740178"/>
              <a:ext cx="142875" cy="7429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3" name="Group 192"/>
          <p:cNvGrpSpPr/>
          <p:nvPr/>
        </p:nvGrpSpPr>
        <p:grpSpPr>
          <a:xfrm>
            <a:off x="13451787" y="11856431"/>
            <a:ext cx="4425493" cy="4656801"/>
            <a:chOff x="2503593" y="1292008"/>
            <a:chExt cx="4798363" cy="5049163"/>
          </a:xfrm>
        </p:grpSpPr>
        <p:grpSp>
          <p:nvGrpSpPr>
            <p:cNvPr id="194" name="Group 193"/>
            <p:cNvGrpSpPr/>
            <p:nvPr/>
          </p:nvGrpSpPr>
          <p:grpSpPr>
            <a:xfrm>
              <a:off x="2503593" y="1292008"/>
              <a:ext cx="4798363" cy="5049163"/>
              <a:chOff x="238540" y="604565"/>
              <a:chExt cx="6135445" cy="6349885"/>
            </a:xfrm>
          </p:grpSpPr>
          <p:pic>
            <p:nvPicPr>
              <p:cNvPr id="197" name="Content Placeholder 3"/>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238540" y="604565"/>
                <a:ext cx="6124444" cy="6292939"/>
              </a:xfrm>
              <a:prstGeom prst="rect">
                <a:avLst/>
              </a:prstGeom>
              <a:ln w="19050">
                <a:solidFill>
                  <a:srgbClr val="76AADA"/>
                </a:solidFill>
              </a:ln>
            </p:spPr>
          </p:pic>
          <p:sp>
            <p:nvSpPr>
              <p:cNvPr id="199" name="TextBox 198"/>
              <p:cNvSpPr txBox="1"/>
              <p:nvPr/>
            </p:nvSpPr>
            <p:spPr>
              <a:xfrm>
                <a:off x="2307688" y="4775427"/>
                <a:ext cx="1569813" cy="797383"/>
              </a:xfrm>
              <a:prstGeom prst="rect">
                <a:avLst/>
              </a:prstGeom>
              <a:noFill/>
            </p:spPr>
            <p:txBody>
              <a:bodyPr wrap="square" rtlCol="0">
                <a:spAutoFit/>
              </a:bodyPr>
              <a:lstStyle/>
              <a:p>
                <a:r>
                  <a:rPr lang="en-US" sz="1600" dirty="0">
                    <a:latin typeface="Garamond" panose="02020404030301010803" pitchFamily="18" charset="0"/>
                  </a:rPr>
                  <a:t>Colorado River</a:t>
                </a:r>
              </a:p>
            </p:txBody>
          </p:sp>
          <p:sp>
            <p:nvSpPr>
              <p:cNvPr id="200" name="TextBox 199"/>
              <p:cNvSpPr txBox="1"/>
              <p:nvPr/>
            </p:nvSpPr>
            <p:spPr>
              <a:xfrm>
                <a:off x="2159732" y="1270241"/>
                <a:ext cx="1666239" cy="461643"/>
              </a:xfrm>
              <a:prstGeom prst="rect">
                <a:avLst/>
              </a:prstGeom>
              <a:noFill/>
            </p:spPr>
            <p:txBody>
              <a:bodyPr wrap="square" rtlCol="0">
                <a:spAutoFit/>
              </a:bodyPr>
              <a:lstStyle/>
              <a:p>
                <a:r>
                  <a:rPr lang="en-US" sz="1600" dirty="0">
                    <a:latin typeface="Garamond" panose="02020404030301010803" pitchFamily="18" charset="0"/>
                  </a:rPr>
                  <a:t>Green River</a:t>
                </a:r>
              </a:p>
            </p:txBody>
          </p:sp>
          <p:sp>
            <p:nvSpPr>
              <p:cNvPr id="201" name="TextBox 200"/>
              <p:cNvSpPr txBox="1"/>
              <p:nvPr/>
            </p:nvSpPr>
            <p:spPr>
              <a:xfrm>
                <a:off x="2557760" y="6481495"/>
                <a:ext cx="878839" cy="461643"/>
              </a:xfrm>
              <a:prstGeom prst="rect">
                <a:avLst/>
              </a:prstGeom>
              <a:noFill/>
            </p:spPr>
            <p:txBody>
              <a:bodyPr wrap="square" rtlCol="0">
                <a:spAutoFit/>
              </a:bodyPr>
              <a:lstStyle/>
              <a:p>
                <a:r>
                  <a:rPr lang="en-US" sz="1600" dirty="0">
                    <a:solidFill>
                      <a:schemeClr val="bg1">
                        <a:lumMod val="65000"/>
                      </a:schemeClr>
                    </a:solidFill>
                    <a:latin typeface="Garamond" panose="02020404030301010803" pitchFamily="18" charset="0"/>
                  </a:rPr>
                  <a:t>Utah</a:t>
                </a:r>
              </a:p>
            </p:txBody>
          </p:sp>
          <p:sp>
            <p:nvSpPr>
              <p:cNvPr id="202" name="TextBox 201"/>
              <p:cNvSpPr txBox="1"/>
              <p:nvPr/>
            </p:nvSpPr>
            <p:spPr>
              <a:xfrm>
                <a:off x="3460847" y="6492807"/>
                <a:ext cx="1493549" cy="461643"/>
              </a:xfrm>
              <a:prstGeom prst="rect">
                <a:avLst/>
              </a:prstGeom>
              <a:noFill/>
            </p:spPr>
            <p:txBody>
              <a:bodyPr wrap="square" rtlCol="0">
                <a:spAutoFit/>
              </a:bodyPr>
              <a:lstStyle/>
              <a:p>
                <a:r>
                  <a:rPr lang="en-US" sz="1600" dirty="0">
                    <a:solidFill>
                      <a:schemeClr val="bg1">
                        <a:lumMod val="65000"/>
                      </a:schemeClr>
                    </a:solidFill>
                    <a:latin typeface="Garamond" panose="02020404030301010803" pitchFamily="18" charset="0"/>
                  </a:rPr>
                  <a:t>Colorado</a:t>
                </a:r>
              </a:p>
            </p:txBody>
          </p:sp>
          <p:cxnSp>
            <p:nvCxnSpPr>
              <p:cNvPr id="203" name="Straight Connector 202"/>
              <p:cNvCxnSpPr/>
              <p:nvPr/>
            </p:nvCxnSpPr>
            <p:spPr>
              <a:xfrm flipV="1">
                <a:off x="3383280" y="764156"/>
                <a:ext cx="822963" cy="6000129"/>
              </a:xfrm>
              <a:prstGeom prst="line">
                <a:avLst/>
              </a:prstGeom>
              <a:ln w="28575">
                <a:solidFill>
                  <a:schemeClr val="accent3">
                    <a:lumMod val="60000"/>
                    <a:lumOff val="40000"/>
                  </a:schemeClr>
                </a:solidFill>
              </a:ln>
            </p:spPr>
            <p:style>
              <a:lnRef idx="1">
                <a:schemeClr val="dk1"/>
              </a:lnRef>
              <a:fillRef idx="0">
                <a:schemeClr val="dk1"/>
              </a:fillRef>
              <a:effectRef idx="0">
                <a:schemeClr val="dk1"/>
              </a:effectRef>
              <a:fontRef idx="minor">
                <a:schemeClr val="tx1"/>
              </a:fontRef>
            </p:style>
          </p:cxnSp>
          <p:sp>
            <p:nvSpPr>
              <p:cNvPr id="204" name="TextBox 203"/>
              <p:cNvSpPr txBox="1"/>
              <p:nvPr/>
            </p:nvSpPr>
            <p:spPr>
              <a:xfrm>
                <a:off x="4128496" y="4285675"/>
                <a:ext cx="1206312" cy="797383"/>
              </a:xfrm>
              <a:prstGeom prst="rect">
                <a:avLst/>
              </a:prstGeom>
              <a:noFill/>
            </p:spPr>
            <p:txBody>
              <a:bodyPr wrap="square" rtlCol="0">
                <a:spAutoFit/>
              </a:bodyPr>
              <a:lstStyle/>
              <a:p>
                <a:r>
                  <a:rPr lang="en-US" sz="1600" dirty="0">
                    <a:latin typeface="Garamond" panose="02020404030301010803" pitchFamily="18" charset="0"/>
                  </a:rPr>
                  <a:t>Dolores River</a:t>
                </a:r>
              </a:p>
            </p:txBody>
          </p:sp>
          <p:cxnSp>
            <p:nvCxnSpPr>
              <p:cNvPr id="205" name="Straight Connector 204"/>
              <p:cNvCxnSpPr/>
              <p:nvPr/>
            </p:nvCxnSpPr>
            <p:spPr>
              <a:xfrm flipH="1">
                <a:off x="2065158" y="1539965"/>
                <a:ext cx="213996" cy="137657"/>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H="1">
                <a:off x="2159973" y="5030610"/>
                <a:ext cx="213996" cy="137657"/>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3974962" y="4625983"/>
                <a:ext cx="213996" cy="137657"/>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a:stCxn id="198" idx="1"/>
              </p:cNvCxnSpPr>
              <p:nvPr/>
            </p:nvCxnSpPr>
            <p:spPr>
              <a:xfrm flipH="1">
                <a:off x="3966773" y="1210361"/>
                <a:ext cx="348418" cy="240991"/>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a:off x="274237" y="674368"/>
                <a:ext cx="1162381" cy="1133124"/>
              </a:xfrm>
              <a:prstGeom prst="rect">
                <a:avLst/>
              </a:prstGeom>
              <a:solidFill>
                <a:srgbClr val="FFFFFF">
                  <a:alpha val="50196"/>
                </a:srgbClr>
              </a:solidFill>
            </p:spPr>
            <p:txBody>
              <a:bodyPr wrap="square" rtlCol="0">
                <a:spAutoFit/>
              </a:bodyPr>
              <a:lstStyle/>
              <a:p>
                <a:r>
                  <a:rPr lang="en-US" sz="1600" i="1" dirty="0">
                    <a:latin typeface="Garamond" panose="02020404030301010803" pitchFamily="18" charset="0"/>
                  </a:rPr>
                  <a:t>Study Area </a:t>
                </a:r>
              </a:p>
              <a:p>
                <a:r>
                  <a:rPr lang="en-US" sz="1600" i="1" dirty="0">
                    <a:latin typeface="Garamond" panose="02020404030301010803" pitchFamily="18" charset="0"/>
                  </a:rPr>
                  <a:t>Map</a:t>
                </a:r>
              </a:p>
            </p:txBody>
          </p:sp>
          <p:pic>
            <p:nvPicPr>
              <p:cNvPr id="210" name="Picture 2" descr="https://lh3.googleusercontent.com/xw2OO-sxELUBWXYS7JX-qtfGTUCmDfgUCJd02OrR9WhwMeUBMDea9JoABJGzpvZbu5zzW7UyknWOU1dPMgsqsA9y7-2cyrSxxwg0e0uda7K0HRW-tMJdnQvzbbo5uFyIuPrSNdNU"/>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284068" y="6400159"/>
                <a:ext cx="1986116" cy="341364"/>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4" descr="https://lh6.googleusercontent.com/xWXJ5x7Vly5LueRVJAs1uxrQv251zMWk_1CH_j_-zAXFB4anvwb2BWTaJI3qQZo88_RbtZiLjAZ9ogrcNDpZUefwOj_dtv12HjjIkag2en2-cYoAaFVToQMl8tPgFDBE5oDQa87w"/>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075965" y="5938506"/>
                <a:ext cx="142875" cy="742951"/>
              </a:xfrm>
              <a:prstGeom prst="rect">
                <a:avLst/>
              </a:prstGeom>
              <a:noFill/>
              <a:extLst>
                <a:ext uri="{909E8E84-426E-40DD-AFC4-6F175D3DCCD1}">
                  <a14:hiddenFill xmlns:a14="http://schemas.microsoft.com/office/drawing/2010/main">
                    <a:solidFill>
                      <a:srgbClr val="FFFFFF"/>
                    </a:solidFill>
                  </a14:hiddenFill>
                </a:ext>
              </a:extLst>
            </p:spPr>
          </p:pic>
          <p:sp>
            <p:nvSpPr>
              <p:cNvPr id="198" name="TextBox 197"/>
              <p:cNvSpPr txBox="1"/>
              <p:nvPr/>
            </p:nvSpPr>
            <p:spPr>
              <a:xfrm>
                <a:off x="4315191" y="811668"/>
                <a:ext cx="2058794" cy="797383"/>
              </a:xfrm>
              <a:prstGeom prst="rect">
                <a:avLst/>
              </a:prstGeom>
              <a:noFill/>
            </p:spPr>
            <p:txBody>
              <a:bodyPr wrap="square" rtlCol="0">
                <a:spAutoFit/>
              </a:bodyPr>
              <a:lstStyle/>
              <a:p>
                <a:r>
                  <a:rPr lang="en-US" sz="1600" dirty="0">
                    <a:latin typeface="Garamond" panose="02020404030301010803" pitchFamily="18" charset="0"/>
                  </a:rPr>
                  <a:t>Landsat </a:t>
                </a:r>
                <a:r>
                  <a:rPr lang="en-US" sz="1600" dirty="0" smtClean="0">
                    <a:latin typeface="Garamond" panose="02020404030301010803" pitchFamily="18" charset="0"/>
                  </a:rPr>
                  <a:t>Path 36</a:t>
                </a:r>
              </a:p>
              <a:p>
                <a:r>
                  <a:rPr lang="en-US" sz="1600" dirty="0" smtClean="0">
                    <a:latin typeface="Garamond" panose="02020404030301010803" pitchFamily="18" charset="0"/>
                  </a:rPr>
                  <a:t>Row 33</a:t>
                </a:r>
                <a:endParaRPr lang="en-US" sz="1600" dirty="0">
                  <a:latin typeface="Garamond" panose="02020404030301010803" pitchFamily="18" charset="0"/>
                </a:endParaRPr>
              </a:p>
            </p:txBody>
          </p:sp>
        </p:grpSp>
        <p:sp>
          <p:nvSpPr>
            <p:cNvPr id="195" name="TextBox 194"/>
            <p:cNvSpPr txBox="1"/>
            <p:nvPr/>
          </p:nvSpPr>
          <p:spPr>
            <a:xfrm>
              <a:off x="4445871" y="3178083"/>
              <a:ext cx="611913" cy="367079"/>
            </a:xfrm>
            <a:prstGeom prst="rect">
              <a:avLst/>
            </a:prstGeom>
            <a:noFill/>
          </p:spPr>
          <p:txBody>
            <a:bodyPr wrap="square" rtlCol="0">
              <a:spAutoFit/>
            </a:bodyPr>
            <a:lstStyle/>
            <a:p>
              <a:r>
                <a:rPr lang="en-US" sz="1600" dirty="0">
                  <a:latin typeface="Garamond" panose="02020404030301010803" pitchFamily="18" charset="0"/>
                </a:rPr>
                <a:t>I-70</a:t>
              </a:r>
            </a:p>
          </p:txBody>
        </p:sp>
        <p:cxnSp>
          <p:nvCxnSpPr>
            <p:cNvPr id="196" name="Straight Connector 195"/>
            <p:cNvCxnSpPr/>
            <p:nvPr/>
          </p:nvCxnSpPr>
          <p:spPr>
            <a:xfrm flipH="1">
              <a:off x="4368568" y="3438682"/>
              <a:ext cx="167360" cy="10945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14" name="Text Placeholder 16"/>
          <p:cNvSpPr txBox="1">
            <a:spLocks/>
          </p:cNvSpPr>
          <p:nvPr/>
        </p:nvSpPr>
        <p:spPr>
          <a:xfrm>
            <a:off x="12783304" y="5332847"/>
            <a:ext cx="10582656" cy="513896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76AADA"/>
              </a:buClr>
            </a:pPr>
            <a:r>
              <a:rPr lang="en-US" sz="3000" b="1" dirty="0">
                <a:solidFill>
                  <a:srgbClr val="76AADA"/>
                </a:solidFill>
                <a:latin typeface="Garamond" panose="02020404030301010803" pitchFamily="18" charset="0"/>
              </a:rPr>
              <a:t>Quantify </a:t>
            </a:r>
            <a:r>
              <a:rPr lang="en-US" sz="3000" dirty="0" smtClean="0">
                <a:latin typeface="Garamond" panose="02020404030301010803" pitchFamily="18" charset="0"/>
              </a:rPr>
              <a:t>area </a:t>
            </a:r>
            <a:r>
              <a:rPr lang="en-US" sz="3000" dirty="0">
                <a:latin typeface="Garamond" panose="02020404030301010803" pitchFamily="18" charset="0"/>
              </a:rPr>
              <a:t>inhabited by invasive </a:t>
            </a:r>
            <a:r>
              <a:rPr lang="en-US" sz="3000" dirty="0" smtClean="0">
                <a:latin typeface="Garamond" panose="02020404030301010803" pitchFamily="18" charset="0"/>
              </a:rPr>
              <a:t>tamarisk </a:t>
            </a:r>
            <a:r>
              <a:rPr lang="en-US" sz="3000" dirty="0">
                <a:latin typeface="Garamond" panose="02020404030301010803" pitchFamily="18" charset="0"/>
              </a:rPr>
              <a:t>(</a:t>
            </a:r>
            <a:r>
              <a:rPr lang="en-US" sz="3000" dirty="0" err="1">
                <a:latin typeface="Garamond" panose="02020404030301010803" pitchFamily="18" charset="0"/>
              </a:rPr>
              <a:t>Tamarix</a:t>
            </a:r>
            <a:r>
              <a:rPr lang="en-US" sz="3000" dirty="0">
                <a:latin typeface="Garamond" panose="02020404030301010803" pitchFamily="18" charset="0"/>
              </a:rPr>
              <a:t> spp.) in riparian corridors of the Green River, a tributary </a:t>
            </a:r>
            <a:r>
              <a:rPr lang="en-US" sz="3000" dirty="0" smtClean="0">
                <a:latin typeface="Garamond" panose="02020404030301010803" pitchFamily="18" charset="0"/>
              </a:rPr>
              <a:t>of </a:t>
            </a:r>
            <a:r>
              <a:rPr lang="en-US" sz="3000" dirty="0">
                <a:latin typeface="Garamond" panose="02020404030301010803" pitchFamily="18" charset="0"/>
              </a:rPr>
              <a:t>the Colorado </a:t>
            </a:r>
            <a:r>
              <a:rPr lang="en-US" sz="3000" dirty="0" smtClean="0">
                <a:latin typeface="Garamond" panose="02020404030301010803" pitchFamily="18" charset="0"/>
              </a:rPr>
              <a:t>River</a:t>
            </a:r>
            <a:endParaRPr lang="en-US" sz="3000" dirty="0">
              <a:latin typeface="Garamond" panose="02020404030301010803" pitchFamily="18" charset="0"/>
            </a:endParaRPr>
          </a:p>
          <a:p>
            <a:pPr>
              <a:buClr>
                <a:srgbClr val="76AADA"/>
              </a:buClr>
            </a:pPr>
            <a:r>
              <a:rPr lang="en-US" sz="3000" b="1" dirty="0">
                <a:solidFill>
                  <a:srgbClr val="76AADA"/>
                </a:solidFill>
                <a:latin typeface="Garamond" panose="02020404030301010803" pitchFamily="18" charset="0"/>
              </a:rPr>
              <a:t>Map </a:t>
            </a:r>
            <a:r>
              <a:rPr lang="en-US" sz="3000" dirty="0">
                <a:latin typeface="Garamond" panose="02020404030301010803" pitchFamily="18" charset="0"/>
              </a:rPr>
              <a:t>predicted tamarisk presence and percent cover</a:t>
            </a:r>
          </a:p>
          <a:p>
            <a:pPr>
              <a:buClr>
                <a:srgbClr val="76AADA"/>
              </a:buClr>
            </a:pPr>
            <a:r>
              <a:rPr lang="en-US" sz="3000" b="1" dirty="0">
                <a:solidFill>
                  <a:srgbClr val="76AADA"/>
                </a:solidFill>
                <a:latin typeface="Garamond" panose="02020404030301010803" pitchFamily="18" charset="0"/>
              </a:rPr>
              <a:t>Evaluate </a:t>
            </a:r>
            <a:r>
              <a:rPr lang="en-US" sz="3000" dirty="0">
                <a:latin typeface="Garamond" panose="02020404030301010803" pitchFamily="18" charset="0"/>
              </a:rPr>
              <a:t>changes in tamarisk cover between 2006 and </a:t>
            </a:r>
            <a:r>
              <a:rPr lang="en-US" sz="3000" dirty="0" smtClean="0">
                <a:latin typeface="Garamond" panose="02020404030301010803" pitchFamily="18" charset="0"/>
              </a:rPr>
              <a:t>2016</a:t>
            </a:r>
            <a:endParaRPr lang="en-US" sz="3000" dirty="0">
              <a:latin typeface="Garamond" panose="02020404030301010803" pitchFamily="18" charset="0"/>
            </a:endParaRPr>
          </a:p>
          <a:p>
            <a:pPr>
              <a:buClr>
                <a:srgbClr val="76AADA"/>
              </a:buClr>
            </a:pPr>
            <a:r>
              <a:rPr lang="en-US" sz="3000" b="1" dirty="0">
                <a:solidFill>
                  <a:srgbClr val="76AADA"/>
                </a:solidFill>
                <a:latin typeface="Garamond" panose="02020404030301010803" pitchFamily="18" charset="0"/>
              </a:rPr>
              <a:t>Compare </a:t>
            </a:r>
            <a:r>
              <a:rPr lang="en-US" sz="3000" dirty="0">
                <a:latin typeface="Garamond" panose="02020404030301010803" pitchFamily="18" charset="0"/>
              </a:rPr>
              <a:t>2016 maps created with Landsat </a:t>
            </a:r>
            <a:r>
              <a:rPr lang="en-US" sz="3000" dirty="0" smtClean="0">
                <a:latin typeface="Garamond" panose="02020404030301010803" pitchFamily="18" charset="0"/>
              </a:rPr>
              <a:t>8 and Sentinel-2 </a:t>
            </a:r>
            <a:r>
              <a:rPr lang="en-US" sz="3000" dirty="0">
                <a:latin typeface="Garamond" panose="02020404030301010803" pitchFamily="18" charset="0"/>
              </a:rPr>
              <a:t>data</a:t>
            </a:r>
          </a:p>
          <a:p>
            <a:pPr>
              <a:buClr>
                <a:srgbClr val="76AADA"/>
              </a:buClr>
            </a:pPr>
            <a:r>
              <a:rPr lang="en-US" sz="3000" b="1" dirty="0">
                <a:solidFill>
                  <a:srgbClr val="76AADA"/>
                </a:solidFill>
                <a:latin typeface="Garamond" panose="02020404030301010803" pitchFamily="18" charset="0"/>
              </a:rPr>
              <a:t>Provide </a:t>
            </a:r>
            <a:r>
              <a:rPr lang="en-US" sz="3000" dirty="0">
                <a:latin typeface="Garamond" panose="02020404030301010803" pitchFamily="18" charset="0"/>
              </a:rPr>
              <a:t>tutorial to </a:t>
            </a:r>
            <a:r>
              <a:rPr lang="en-US" sz="3000" dirty="0" smtClean="0">
                <a:latin typeface="Garamond" panose="02020404030301010803" pitchFamily="18" charset="0"/>
              </a:rPr>
              <a:t>end users </a:t>
            </a:r>
            <a:r>
              <a:rPr lang="en-US" sz="3000" dirty="0">
                <a:latin typeface="Garamond" panose="02020404030301010803" pitchFamily="18" charset="0"/>
              </a:rPr>
              <a:t>to facilitate future development of yearly tamarisk maps</a:t>
            </a:r>
          </a:p>
        </p:txBody>
      </p:sp>
      <p:cxnSp>
        <p:nvCxnSpPr>
          <p:cNvPr id="3" name="Straight Connector 2"/>
          <p:cNvCxnSpPr/>
          <p:nvPr/>
        </p:nvCxnSpPr>
        <p:spPr>
          <a:xfrm flipH="1" flipV="1">
            <a:off x="14634000" y="12067473"/>
            <a:ext cx="5491833" cy="1252287"/>
          </a:xfrm>
          <a:prstGeom prst="line">
            <a:avLst/>
          </a:prstGeom>
          <a:ln w="63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2" name="Shape 64" descr="03_Landsat8.png"/>
          <p:cNvPicPr preferRelativeResize="0"/>
          <p:nvPr/>
        </p:nvPicPr>
        <p:blipFill>
          <a:blip r:embed="rId22">
            <a:alphaModFix/>
          </a:blip>
          <a:stretch>
            <a:fillRect/>
          </a:stretch>
        </p:blipFill>
        <p:spPr>
          <a:xfrm>
            <a:off x="16533103" y="17732773"/>
            <a:ext cx="2286000" cy="1828800"/>
          </a:xfrm>
          <a:prstGeom prst="rect">
            <a:avLst/>
          </a:prstGeom>
          <a:noFill/>
          <a:ln>
            <a:noFill/>
          </a:ln>
        </p:spPr>
      </p:pic>
      <p:cxnSp>
        <p:nvCxnSpPr>
          <p:cNvPr id="5" name="Straight Connector 4"/>
          <p:cNvCxnSpPr/>
          <p:nvPr/>
        </p:nvCxnSpPr>
        <p:spPr>
          <a:xfrm flipH="1">
            <a:off x="16553518" y="14305631"/>
            <a:ext cx="3995824" cy="1921441"/>
          </a:xfrm>
          <a:prstGeom prst="line">
            <a:avLst/>
          </a:prstGeom>
          <a:ln w="63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10" name="Shape 68"/>
          <p:cNvSpPr txBox="1"/>
          <p:nvPr/>
        </p:nvSpPr>
        <p:spPr>
          <a:xfrm>
            <a:off x="828102" y="20590483"/>
            <a:ext cx="7830917" cy="749305"/>
          </a:xfrm>
          <a:prstGeom prst="rect">
            <a:avLst/>
          </a:prstGeom>
          <a:noFill/>
          <a:ln>
            <a:noFill/>
          </a:ln>
        </p:spPr>
        <p:txBody>
          <a:bodyPr lIns="91425" tIns="91425" rIns="91425" bIns="91425" anchor="t" anchorCtr="0">
            <a:noAutofit/>
          </a:bodyPr>
          <a:lstStyle/>
          <a:p>
            <a:pPr lvl="0" algn="ctr" rtl="0">
              <a:spcBef>
                <a:spcPts val="0"/>
              </a:spcBef>
              <a:buNone/>
            </a:pPr>
            <a:r>
              <a:rPr lang="en-US" sz="3000" dirty="0" smtClean="0">
                <a:latin typeface="Garamond" panose="02020404030301010803" pitchFamily="18" charset="0"/>
                <a:ea typeface="Century Gothic"/>
                <a:cs typeface="Century Gothic"/>
                <a:sym typeface="Century Gothic"/>
              </a:rPr>
              <a:t>2006 Predicted Percent Tamarisk Cover </a:t>
            </a:r>
          </a:p>
          <a:p>
            <a:pPr lvl="0" algn="ctr" rtl="0">
              <a:spcBef>
                <a:spcPts val="0"/>
              </a:spcBef>
              <a:buNone/>
            </a:pPr>
            <a:r>
              <a:rPr lang="en-US" sz="2400" dirty="0" smtClean="0">
                <a:latin typeface="Garamond" panose="02020404030301010803" pitchFamily="18" charset="0"/>
                <a:ea typeface="Century Gothic"/>
                <a:cs typeface="Century Gothic"/>
                <a:sym typeface="Century Gothic"/>
              </a:rPr>
              <a:t>Landsat 5 TM </a:t>
            </a:r>
            <a:endParaRPr lang="en-US" sz="2400" dirty="0">
              <a:latin typeface="Garamond" panose="02020404030301010803" pitchFamily="18" charset="0"/>
              <a:ea typeface="Century Gothic"/>
              <a:cs typeface="Century Gothic"/>
              <a:sym typeface="Century Gothic"/>
            </a:endParaRPr>
          </a:p>
        </p:txBody>
      </p:sp>
      <p:cxnSp>
        <p:nvCxnSpPr>
          <p:cNvPr id="131" name="Shape 58"/>
          <p:cNvCxnSpPr/>
          <p:nvPr/>
        </p:nvCxnSpPr>
        <p:spPr>
          <a:xfrm>
            <a:off x="4398924" y="13974985"/>
            <a:ext cx="394753" cy="0"/>
          </a:xfrm>
          <a:prstGeom prst="straightConnector1">
            <a:avLst/>
          </a:prstGeom>
          <a:noFill/>
          <a:ln w="28575" cap="flat" cmpd="sng">
            <a:solidFill>
              <a:srgbClr val="76AADA"/>
            </a:solidFill>
            <a:prstDash val="solid"/>
            <a:round/>
            <a:headEnd type="none" w="lg" len="lg"/>
            <a:tailEnd type="triangle" w="lg" len="lg"/>
          </a:ln>
        </p:spPr>
      </p:cxnSp>
      <p:grpSp>
        <p:nvGrpSpPr>
          <p:cNvPr id="81" name="Group 80"/>
          <p:cNvGrpSpPr/>
          <p:nvPr/>
        </p:nvGrpSpPr>
        <p:grpSpPr>
          <a:xfrm>
            <a:off x="6818405" y="21600942"/>
            <a:ext cx="1625230" cy="2348397"/>
            <a:chOff x="1924819" y="23523659"/>
            <a:chExt cx="1625230" cy="2348397"/>
          </a:xfrm>
        </p:grpSpPr>
        <p:sp>
          <p:nvSpPr>
            <p:cNvPr id="107" name="Shape 68"/>
            <p:cNvSpPr txBox="1"/>
            <p:nvPr/>
          </p:nvSpPr>
          <p:spPr>
            <a:xfrm>
              <a:off x="1924821" y="23523659"/>
              <a:ext cx="1625228" cy="544478"/>
            </a:xfrm>
            <a:prstGeom prst="rect">
              <a:avLst/>
            </a:prstGeom>
            <a:solidFill>
              <a:srgbClr val="FFFFFF">
                <a:alpha val="45098"/>
              </a:srgbClr>
            </a:solidFill>
            <a:ln>
              <a:noFill/>
            </a:ln>
          </p:spPr>
          <p:txBody>
            <a:bodyPr lIns="91425" tIns="91425" rIns="91425" bIns="91425" anchor="t" anchorCtr="0">
              <a:noAutofit/>
            </a:bodyPr>
            <a:lstStyle/>
            <a:p>
              <a:pPr lvl="0" rtl="0">
                <a:lnSpc>
                  <a:spcPct val="80000"/>
                </a:lnSpc>
                <a:spcBef>
                  <a:spcPts val="0"/>
                </a:spcBef>
                <a:buNone/>
              </a:pPr>
              <a:r>
                <a:rPr lang="en-US" sz="1800" dirty="0" smtClean="0">
                  <a:latin typeface="Garamond" panose="02020404030301010803" pitchFamily="18" charset="0"/>
                  <a:ea typeface="Century Gothic"/>
                  <a:cs typeface="Century Gothic"/>
                  <a:sym typeface="Century Gothic"/>
                </a:rPr>
                <a:t>Predicted </a:t>
              </a:r>
            </a:p>
            <a:p>
              <a:pPr lvl="0" rtl="0">
                <a:lnSpc>
                  <a:spcPct val="80000"/>
                </a:lnSpc>
                <a:spcBef>
                  <a:spcPts val="0"/>
                </a:spcBef>
                <a:buNone/>
              </a:pPr>
              <a:r>
                <a:rPr lang="en-US" sz="1800" dirty="0" smtClean="0">
                  <a:latin typeface="Garamond" panose="02020404030301010803" pitchFamily="18" charset="0"/>
                  <a:ea typeface="Century Gothic"/>
                  <a:cs typeface="Century Gothic"/>
                  <a:sym typeface="Century Gothic"/>
                </a:rPr>
                <a:t>Percent Cover</a:t>
              </a:r>
              <a:endParaRPr lang="en-US" sz="1800" dirty="0">
                <a:latin typeface="Garamond" panose="02020404030301010803" pitchFamily="18" charset="0"/>
                <a:ea typeface="Century Gothic"/>
                <a:cs typeface="Century Gothic"/>
                <a:sym typeface="Century Gothic"/>
              </a:endParaRPr>
            </a:p>
          </p:txBody>
        </p:sp>
        <p:sp>
          <p:nvSpPr>
            <p:cNvPr id="108" name="Shape 68"/>
            <p:cNvSpPr txBox="1"/>
            <p:nvPr/>
          </p:nvSpPr>
          <p:spPr>
            <a:xfrm>
              <a:off x="1924819" y="24069815"/>
              <a:ext cx="1625230" cy="1802241"/>
            </a:xfrm>
            <a:prstGeom prst="rect">
              <a:avLst/>
            </a:prstGeom>
            <a:solidFill>
              <a:srgbClr val="FFFFFF">
                <a:alpha val="45098"/>
              </a:srgbClr>
            </a:solidFill>
            <a:ln>
              <a:noFill/>
            </a:ln>
          </p:spPr>
          <p:txBody>
            <a:bodyPr lIns="91425" tIns="91425" rIns="91425" bIns="91425" anchor="t" anchorCtr="0">
              <a:noAutofit/>
            </a:bodyPr>
            <a:lstStyle/>
            <a:p>
              <a:pPr lvl="0" algn="r" rtl="0">
                <a:spcBef>
                  <a:spcPts val="0"/>
                </a:spcBef>
                <a:buNone/>
              </a:pPr>
              <a:r>
                <a:rPr lang="en-US" sz="1800" dirty="0" smtClean="0">
                  <a:latin typeface="Garamond" panose="02020404030301010803" pitchFamily="18" charset="0"/>
                  <a:ea typeface="Century Gothic"/>
                  <a:cs typeface="Century Gothic"/>
                  <a:sym typeface="Century Gothic"/>
                </a:rPr>
                <a:t>&lt; 10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10 – 20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20 – 30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30 – 40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40 – 50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&gt; 50</a:t>
              </a:r>
            </a:p>
            <a:p>
              <a:pPr lvl="0" algn="r" rtl="0">
                <a:spcBef>
                  <a:spcPts val="0"/>
                </a:spcBef>
                <a:buNone/>
              </a:pPr>
              <a:endParaRPr lang="en-US" sz="1800" dirty="0">
                <a:latin typeface="Garamond" panose="02020404030301010803" pitchFamily="18" charset="0"/>
                <a:ea typeface="Century Gothic"/>
                <a:cs typeface="Century Gothic"/>
                <a:sym typeface="Century Gothic"/>
              </a:endParaRPr>
            </a:p>
          </p:txBody>
        </p:sp>
        <p:sp>
          <p:nvSpPr>
            <p:cNvPr id="80" name="TextBox 79"/>
            <p:cNvSpPr txBox="1"/>
            <p:nvPr/>
          </p:nvSpPr>
          <p:spPr>
            <a:xfrm>
              <a:off x="2062707" y="24201629"/>
              <a:ext cx="425593" cy="237187"/>
            </a:xfrm>
            <a:prstGeom prst="rect">
              <a:avLst/>
            </a:prstGeom>
            <a:solidFill>
              <a:srgbClr val="006100"/>
            </a:solidFill>
          </p:spPr>
          <p:txBody>
            <a:bodyPr wrap="square" rtlCol="0">
              <a:spAutoFit/>
            </a:bodyPr>
            <a:lstStyle/>
            <a:p>
              <a:endParaRPr lang="en-US" sz="500" dirty="0">
                <a:latin typeface="Garamond" panose="02020404030301010803" pitchFamily="18" charset="0"/>
              </a:endParaRPr>
            </a:p>
          </p:txBody>
        </p:sp>
        <p:sp>
          <p:nvSpPr>
            <p:cNvPr id="135" name="TextBox 134"/>
            <p:cNvSpPr txBox="1"/>
            <p:nvPr/>
          </p:nvSpPr>
          <p:spPr>
            <a:xfrm>
              <a:off x="2062708" y="24469352"/>
              <a:ext cx="425593" cy="237187"/>
            </a:xfrm>
            <a:prstGeom prst="rect">
              <a:avLst/>
            </a:prstGeom>
            <a:solidFill>
              <a:srgbClr val="619900"/>
            </a:solidFill>
          </p:spPr>
          <p:txBody>
            <a:bodyPr wrap="square" rtlCol="0">
              <a:spAutoFit/>
            </a:bodyPr>
            <a:lstStyle/>
            <a:p>
              <a:endParaRPr lang="en-US" sz="500" dirty="0">
                <a:latin typeface="Garamond" panose="02020404030301010803" pitchFamily="18" charset="0"/>
              </a:endParaRPr>
            </a:p>
          </p:txBody>
        </p:sp>
        <p:sp>
          <p:nvSpPr>
            <p:cNvPr id="136" name="TextBox 135"/>
            <p:cNvSpPr txBox="1"/>
            <p:nvPr/>
          </p:nvSpPr>
          <p:spPr>
            <a:xfrm>
              <a:off x="2062705" y="24730587"/>
              <a:ext cx="425593" cy="237187"/>
            </a:xfrm>
            <a:prstGeom prst="rect">
              <a:avLst/>
            </a:prstGeom>
            <a:solidFill>
              <a:srgbClr val="C5DA00"/>
            </a:solidFill>
          </p:spPr>
          <p:txBody>
            <a:bodyPr wrap="square" rtlCol="0">
              <a:spAutoFit/>
            </a:bodyPr>
            <a:lstStyle/>
            <a:p>
              <a:endParaRPr lang="en-US" sz="500" dirty="0">
                <a:latin typeface="Garamond" panose="02020404030301010803" pitchFamily="18" charset="0"/>
              </a:endParaRPr>
            </a:p>
          </p:txBody>
        </p:sp>
        <p:sp>
          <p:nvSpPr>
            <p:cNvPr id="137" name="TextBox 136"/>
            <p:cNvSpPr txBox="1"/>
            <p:nvPr/>
          </p:nvSpPr>
          <p:spPr>
            <a:xfrm>
              <a:off x="2062706" y="25004537"/>
              <a:ext cx="425593" cy="237187"/>
            </a:xfrm>
            <a:prstGeom prst="rect">
              <a:avLst/>
            </a:prstGeom>
            <a:solidFill>
              <a:srgbClr val="FFD900"/>
            </a:solidFill>
          </p:spPr>
          <p:txBody>
            <a:bodyPr wrap="square" rtlCol="0">
              <a:spAutoFit/>
            </a:bodyPr>
            <a:lstStyle/>
            <a:p>
              <a:endParaRPr lang="en-US" sz="500" dirty="0">
                <a:latin typeface="Garamond" panose="02020404030301010803" pitchFamily="18" charset="0"/>
              </a:endParaRPr>
            </a:p>
          </p:txBody>
        </p:sp>
        <p:sp>
          <p:nvSpPr>
            <p:cNvPr id="138" name="TextBox 137"/>
            <p:cNvSpPr txBox="1"/>
            <p:nvPr/>
          </p:nvSpPr>
          <p:spPr>
            <a:xfrm>
              <a:off x="2062705" y="25270034"/>
              <a:ext cx="425593" cy="237187"/>
            </a:xfrm>
            <a:prstGeom prst="rect">
              <a:avLst/>
            </a:prstGeom>
            <a:solidFill>
              <a:srgbClr val="FF8500"/>
            </a:solidFill>
          </p:spPr>
          <p:txBody>
            <a:bodyPr wrap="square" rtlCol="0">
              <a:spAutoFit/>
            </a:bodyPr>
            <a:lstStyle/>
            <a:p>
              <a:endParaRPr lang="en-US" sz="500" dirty="0">
                <a:latin typeface="Garamond" panose="02020404030301010803" pitchFamily="18" charset="0"/>
              </a:endParaRPr>
            </a:p>
          </p:txBody>
        </p:sp>
        <p:sp>
          <p:nvSpPr>
            <p:cNvPr id="139" name="TextBox 138"/>
            <p:cNvSpPr txBox="1"/>
            <p:nvPr/>
          </p:nvSpPr>
          <p:spPr>
            <a:xfrm>
              <a:off x="2062710" y="25545735"/>
              <a:ext cx="425593" cy="237187"/>
            </a:xfrm>
            <a:prstGeom prst="rect">
              <a:avLst/>
            </a:prstGeom>
            <a:solidFill>
              <a:srgbClr val="FF2600"/>
            </a:solidFill>
          </p:spPr>
          <p:txBody>
            <a:bodyPr wrap="square" rtlCol="0">
              <a:spAutoFit/>
            </a:bodyPr>
            <a:lstStyle/>
            <a:p>
              <a:endParaRPr lang="en-US" sz="500" dirty="0">
                <a:latin typeface="Garamond" panose="02020404030301010803" pitchFamily="18" charset="0"/>
              </a:endParaRPr>
            </a:p>
          </p:txBody>
        </p:sp>
      </p:grpSp>
      <p:sp>
        <p:nvSpPr>
          <p:cNvPr id="30" name="Shape 30"/>
          <p:cNvSpPr txBox="1"/>
          <p:nvPr/>
        </p:nvSpPr>
        <p:spPr>
          <a:xfrm>
            <a:off x="6542463" y="35164952"/>
            <a:ext cx="14686509" cy="1034400"/>
          </a:xfrm>
          <a:prstGeom prst="rect">
            <a:avLst/>
          </a:prstGeom>
          <a:noFill/>
          <a:ln>
            <a:noFill/>
          </a:ln>
        </p:spPr>
        <p:txBody>
          <a:bodyPr lIns="91425" tIns="45700" rIns="91425" bIns="45700" anchor="ctr" anchorCtr="0">
            <a:noAutofit/>
          </a:bodyPr>
          <a:lstStyle/>
          <a:p>
            <a:pPr marL="0" marR="0" lvl="0" indent="-69850" algn="r" rtl="0">
              <a:lnSpc>
                <a:spcPct val="90000"/>
              </a:lnSpc>
              <a:spcBef>
                <a:spcPts val="0"/>
              </a:spcBef>
              <a:buClr>
                <a:schemeClr val="dk1"/>
              </a:buClr>
              <a:buSzPct val="25000"/>
              <a:buFont typeface="Arial"/>
              <a:buNone/>
            </a:pPr>
            <a:r>
              <a:rPr lang="en-US" sz="4800" dirty="0" smtClean="0">
                <a:solidFill>
                  <a:srgbClr val="76AADA"/>
                </a:solidFill>
                <a:latin typeface="Century Gothic"/>
                <a:ea typeface="Century Gothic"/>
                <a:cs typeface="Century Gothic"/>
                <a:sym typeface="Century Gothic"/>
              </a:rPr>
              <a:t>USGS at </a:t>
            </a:r>
            <a:r>
              <a:rPr lang="en-US" sz="4800" dirty="0">
                <a:solidFill>
                  <a:srgbClr val="76AADA"/>
                </a:solidFill>
                <a:latin typeface="Century Gothic"/>
                <a:ea typeface="Century Gothic"/>
                <a:cs typeface="Century Gothic"/>
                <a:sym typeface="Century Gothic"/>
              </a:rPr>
              <a:t>Colorado State University</a:t>
            </a:r>
            <a:r>
              <a:rPr lang="en-US" sz="4800" b="0" u="none" dirty="0">
                <a:solidFill>
                  <a:srgbClr val="76AADA"/>
                </a:solidFill>
                <a:latin typeface="Century Gothic"/>
                <a:ea typeface="Century Gothic"/>
                <a:cs typeface="Century Gothic"/>
                <a:sym typeface="Century Gothic"/>
              </a:rPr>
              <a:t> – </a:t>
            </a:r>
            <a:r>
              <a:rPr lang="en-US" sz="4800" dirty="0">
                <a:solidFill>
                  <a:srgbClr val="76AADA"/>
                </a:solidFill>
                <a:latin typeface="Century Gothic"/>
                <a:ea typeface="Century Gothic"/>
                <a:cs typeface="Century Gothic"/>
                <a:sym typeface="Century Gothic"/>
              </a:rPr>
              <a:t>Summer 2017</a:t>
            </a:r>
          </a:p>
        </p:txBody>
      </p:sp>
      <p:sp>
        <p:nvSpPr>
          <p:cNvPr id="147" name="Shape 17"/>
          <p:cNvSpPr txBox="1"/>
          <p:nvPr/>
        </p:nvSpPr>
        <p:spPr>
          <a:xfrm>
            <a:off x="10750578" y="28486955"/>
            <a:ext cx="13133734" cy="2513100"/>
          </a:xfrm>
          <a:prstGeom prst="rect">
            <a:avLst/>
          </a:prstGeom>
          <a:noFill/>
          <a:ln>
            <a:noFill/>
          </a:ln>
        </p:spPr>
        <p:txBody>
          <a:bodyPr lIns="91425" tIns="45700" rIns="91425" bIns="45700" anchor="t" anchorCtr="0">
            <a:noAutofit/>
          </a:bodyPr>
          <a:lstStyle/>
          <a:p>
            <a:pPr marL="342900" indent="-342900">
              <a:spcBef>
                <a:spcPts val="200"/>
              </a:spcBef>
              <a:buClr>
                <a:srgbClr val="75AADB"/>
              </a:buClr>
              <a:buFont typeface="Webdings" panose="05030102010509060703" pitchFamily="18" charset="2"/>
              <a:buChar char="4"/>
            </a:pPr>
            <a:r>
              <a:rPr lang="en-US" sz="3000" dirty="0">
                <a:solidFill>
                  <a:schemeClr val="tx1"/>
                </a:solidFill>
                <a:latin typeface="Garamond" charset="0"/>
                <a:ea typeface="Garamond" charset="0"/>
                <a:cs typeface="Garamond" charset="0"/>
              </a:rPr>
              <a:t>Tamarisk cover detected by our models decreased from 2006 and 2016</a:t>
            </a:r>
            <a:r>
              <a:rPr lang="en-US" sz="3000" dirty="0" smtClean="0">
                <a:solidFill>
                  <a:schemeClr val="tx1"/>
                </a:solidFill>
                <a:latin typeface="Garamond" charset="0"/>
                <a:ea typeface="Garamond" charset="0"/>
                <a:cs typeface="Garamond" charset="0"/>
              </a:rPr>
              <a:t>.</a:t>
            </a:r>
          </a:p>
          <a:p>
            <a:pPr marL="342900" indent="-342900">
              <a:spcBef>
                <a:spcPts val="200"/>
              </a:spcBef>
              <a:buClr>
                <a:srgbClr val="75AADB"/>
              </a:buClr>
              <a:buFont typeface="Webdings" panose="05030102010509060703" pitchFamily="18" charset="2"/>
              <a:buChar char="4"/>
            </a:pPr>
            <a:endParaRPr lang="en-US" sz="1200" dirty="0">
              <a:solidFill>
                <a:schemeClr val="tx1"/>
              </a:solidFill>
              <a:latin typeface="Garamond" charset="0"/>
              <a:ea typeface="Garamond" charset="0"/>
              <a:cs typeface="Garamond" charset="0"/>
            </a:endParaRPr>
          </a:p>
          <a:p>
            <a:pPr marL="342900" indent="-342900">
              <a:spcBef>
                <a:spcPts val="200"/>
              </a:spcBef>
              <a:buClr>
                <a:srgbClr val="75AADB"/>
              </a:buClr>
              <a:buFont typeface="Webdings" panose="05030102010509060703" pitchFamily="18" charset="2"/>
              <a:buChar char="4"/>
            </a:pPr>
            <a:r>
              <a:rPr lang="en-US" sz="3000" dirty="0">
                <a:solidFill>
                  <a:schemeClr val="tx1"/>
                </a:solidFill>
                <a:latin typeface="Garamond" charset="0"/>
                <a:ea typeface="Garamond" charset="0"/>
                <a:cs typeface="Garamond" charset="0"/>
              </a:rPr>
              <a:t>Models using Landsat 8 imagery </a:t>
            </a:r>
            <a:r>
              <a:rPr lang="en-US" sz="3000" dirty="0" smtClean="0">
                <a:solidFill>
                  <a:schemeClr val="tx1"/>
                </a:solidFill>
                <a:latin typeface="Garamond" charset="0"/>
                <a:ea typeface="Garamond" charset="0"/>
                <a:cs typeface="Garamond" charset="0"/>
              </a:rPr>
              <a:t>predicted </a:t>
            </a:r>
            <a:r>
              <a:rPr lang="en-US" sz="3000" dirty="0">
                <a:solidFill>
                  <a:schemeClr val="tx1"/>
                </a:solidFill>
                <a:latin typeface="Garamond" charset="0"/>
                <a:ea typeface="Garamond" charset="0"/>
                <a:cs typeface="Garamond" charset="0"/>
              </a:rPr>
              <a:t>considerably lower tamarisk cover than models that use </a:t>
            </a:r>
            <a:r>
              <a:rPr lang="en-US" sz="3000" dirty="0" smtClean="0">
                <a:solidFill>
                  <a:schemeClr val="tx1"/>
                </a:solidFill>
                <a:latin typeface="Garamond" charset="0"/>
                <a:ea typeface="Garamond" charset="0"/>
                <a:cs typeface="Garamond" charset="0"/>
              </a:rPr>
              <a:t>Sentinel-2 </a:t>
            </a:r>
            <a:r>
              <a:rPr lang="en-US" sz="3000" dirty="0">
                <a:solidFill>
                  <a:schemeClr val="tx1"/>
                </a:solidFill>
                <a:latin typeface="Garamond" charset="0"/>
                <a:ea typeface="Garamond" charset="0"/>
                <a:cs typeface="Garamond" charset="0"/>
              </a:rPr>
              <a:t>imagery</a:t>
            </a:r>
            <a:r>
              <a:rPr lang="en-US" sz="3000" dirty="0" smtClean="0">
                <a:solidFill>
                  <a:schemeClr val="tx1"/>
                </a:solidFill>
                <a:latin typeface="Garamond" charset="0"/>
                <a:ea typeface="Garamond" charset="0"/>
                <a:cs typeface="Garamond" charset="0"/>
              </a:rPr>
              <a:t>.</a:t>
            </a:r>
          </a:p>
          <a:p>
            <a:pPr marL="342900" indent="-342900">
              <a:spcBef>
                <a:spcPts val="200"/>
              </a:spcBef>
              <a:buClr>
                <a:srgbClr val="75AADB"/>
              </a:buClr>
              <a:buFont typeface="Webdings" panose="05030102010509060703" pitchFamily="18" charset="2"/>
              <a:buChar char="4"/>
            </a:pPr>
            <a:endParaRPr lang="en-US" sz="1200" dirty="0">
              <a:solidFill>
                <a:schemeClr val="tx1"/>
              </a:solidFill>
              <a:latin typeface="Garamond" charset="0"/>
              <a:ea typeface="Garamond" charset="0"/>
              <a:cs typeface="Garamond" charset="0"/>
            </a:endParaRPr>
          </a:p>
          <a:p>
            <a:pPr marL="342900" indent="-342900">
              <a:spcBef>
                <a:spcPts val="200"/>
              </a:spcBef>
              <a:buClr>
                <a:srgbClr val="75AADB"/>
              </a:buClr>
              <a:buFont typeface="Webdings" panose="05030102010509060703" pitchFamily="18" charset="2"/>
              <a:buChar char="4"/>
            </a:pPr>
            <a:r>
              <a:rPr lang="en-US" sz="3000" dirty="0">
                <a:solidFill>
                  <a:schemeClr val="tx1"/>
                </a:solidFill>
                <a:latin typeface="Garamond" charset="0"/>
                <a:ea typeface="Garamond" charset="0"/>
                <a:cs typeface="Garamond" charset="0"/>
              </a:rPr>
              <a:t>More cover data, particularly for areas with high tamarisk cover, could improve model predictability. </a:t>
            </a:r>
          </a:p>
          <a:p>
            <a:pPr marL="457200" indent="-457200">
              <a:buClr>
                <a:srgbClr val="76AADA"/>
              </a:buClr>
              <a:buFont typeface="Webdings" panose="05030102010509060703" pitchFamily="18" charset="2"/>
              <a:buChar char="4"/>
            </a:pPr>
            <a:endParaRPr sz="3000" dirty="0">
              <a:solidFill>
                <a:schemeClr val="dk1"/>
              </a:solidFill>
              <a:latin typeface="Garamond" charset="0"/>
              <a:ea typeface="Garamond" charset="0"/>
              <a:cs typeface="Garamond" charset="0"/>
              <a:sym typeface="Garamond"/>
            </a:endParaRPr>
          </a:p>
        </p:txBody>
      </p:sp>
      <p:cxnSp>
        <p:nvCxnSpPr>
          <p:cNvPr id="150" name="Shape 58"/>
          <p:cNvCxnSpPr>
            <a:stCxn id="52" idx="2"/>
          </p:cNvCxnSpPr>
          <p:nvPr/>
        </p:nvCxnSpPr>
        <p:spPr>
          <a:xfrm>
            <a:off x="2695650" y="13191084"/>
            <a:ext cx="0" cy="372430"/>
          </a:xfrm>
          <a:prstGeom prst="straightConnector1">
            <a:avLst/>
          </a:prstGeom>
          <a:noFill/>
          <a:ln w="28575" cap="flat" cmpd="sng">
            <a:solidFill>
              <a:srgbClr val="76AADA"/>
            </a:solidFill>
            <a:prstDash val="solid"/>
            <a:round/>
            <a:headEnd type="none" w="lg" len="lg"/>
            <a:tailEnd type="triangle" w="lg" len="lg"/>
          </a:ln>
        </p:spPr>
      </p:cxnSp>
      <p:grpSp>
        <p:nvGrpSpPr>
          <p:cNvPr id="151" name="Group 150"/>
          <p:cNvGrpSpPr/>
          <p:nvPr/>
        </p:nvGrpSpPr>
        <p:grpSpPr>
          <a:xfrm>
            <a:off x="14547064" y="21606033"/>
            <a:ext cx="1625230" cy="2343306"/>
            <a:chOff x="1924819" y="23538407"/>
            <a:chExt cx="1625230" cy="2343306"/>
          </a:xfrm>
        </p:grpSpPr>
        <p:sp>
          <p:nvSpPr>
            <p:cNvPr id="152" name="Shape 68"/>
            <p:cNvSpPr txBox="1"/>
            <p:nvPr/>
          </p:nvSpPr>
          <p:spPr>
            <a:xfrm>
              <a:off x="1924821" y="23538407"/>
              <a:ext cx="1625228" cy="544478"/>
            </a:xfrm>
            <a:prstGeom prst="rect">
              <a:avLst/>
            </a:prstGeom>
            <a:solidFill>
              <a:srgbClr val="FFFFFF">
                <a:alpha val="45098"/>
              </a:srgbClr>
            </a:solidFill>
            <a:ln>
              <a:noFill/>
            </a:ln>
          </p:spPr>
          <p:txBody>
            <a:bodyPr lIns="91425" tIns="91425" rIns="91425" bIns="91425" anchor="t" anchorCtr="0">
              <a:noAutofit/>
            </a:bodyPr>
            <a:lstStyle/>
            <a:p>
              <a:pPr lvl="0" rtl="0">
                <a:lnSpc>
                  <a:spcPct val="80000"/>
                </a:lnSpc>
                <a:spcBef>
                  <a:spcPts val="0"/>
                </a:spcBef>
                <a:buNone/>
              </a:pPr>
              <a:r>
                <a:rPr lang="en-US" sz="1800" dirty="0" smtClean="0">
                  <a:latin typeface="Garamond" panose="02020404030301010803" pitchFamily="18" charset="0"/>
                  <a:ea typeface="Century Gothic"/>
                  <a:cs typeface="Century Gothic"/>
                  <a:sym typeface="Century Gothic"/>
                </a:rPr>
                <a:t>Predicted </a:t>
              </a:r>
            </a:p>
            <a:p>
              <a:pPr lvl="0" rtl="0">
                <a:lnSpc>
                  <a:spcPct val="80000"/>
                </a:lnSpc>
                <a:spcBef>
                  <a:spcPts val="0"/>
                </a:spcBef>
                <a:buNone/>
              </a:pPr>
              <a:r>
                <a:rPr lang="en-US" sz="1800" dirty="0" smtClean="0">
                  <a:latin typeface="Garamond" panose="02020404030301010803" pitchFamily="18" charset="0"/>
                  <a:ea typeface="Century Gothic"/>
                  <a:cs typeface="Century Gothic"/>
                  <a:sym typeface="Century Gothic"/>
                </a:rPr>
                <a:t>Percent Cover</a:t>
              </a:r>
              <a:endParaRPr lang="en-US" sz="1800" dirty="0">
                <a:latin typeface="Garamond" panose="02020404030301010803" pitchFamily="18" charset="0"/>
                <a:ea typeface="Century Gothic"/>
                <a:cs typeface="Century Gothic"/>
                <a:sym typeface="Century Gothic"/>
              </a:endParaRPr>
            </a:p>
          </p:txBody>
        </p:sp>
        <p:sp>
          <p:nvSpPr>
            <p:cNvPr id="153" name="Shape 68"/>
            <p:cNvSpPr txBox="1"/>
            <p:nvPr/>
          </p:nvSpPr>
          <p:spPr>
            <a:xfrm>
              <a:off x="1924819" y="24079472"/>
              <a:ext cx="1625230" cy="1802241"/>
            </a:xfrm>
            <a:prstGeom prst="rect">
              <a:avLst/>
            </a:prstGeom>
            <a:solidFill>
              <a:srgbClr val="FFFFFF">
                <a:alpha val="45098"/>
              </a:srgbClr>
            </a:solidFill>
            <a:ln>
              <a:noFill/>
            </a:ln>
          </p:spPr>
          <p:txBody>
            <a:bodyPr lIns="91425" tIns="91425" rIns="91425" bIns="91425" anchor="t" anchorCtr="0">
              <a:noAutofit/>
            </a:bodyPr>
            <a:lstStyle/>
            <a:p>
              <a:pPr lvl="0" algn="r" rtl="0">
                <a:spcBef>
                  <a:spcPts val="0"/>
                </a:spcBef>
                <a:buNone/>
              </a:pPr>
              <a:r>
                <a:rPr lang="en-US" sz="1800" dirty="0" smtClean="0">
                  <a:latin typeface="Garamond" panose="02020404030301010803" pitchFamily="18" charset="0"/>
                  <a:ea typeface="Century Gothic"/>
                  <a:cs typeface="Century Gothic"/>
                  <a:sym typeface="Century Gothic"/>
                </a:rPr>
                <a:t>&lt; 10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10 – 20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20 – 30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30 – 40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40 – 50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&gt; 50</a:t>
              </a:r>
            </a:p>
            <a:p>
              <a:pPr lvl="0" algn="r" rtl="0">
                <a:spcBef>
                  <a:spcPts val="0"/>
                </a:spcBef>
                <a:buNone/>
              </a:pPr>
              <a:endParaRPr lang="en-US" sz="1800" dirty="0">
                <a:latin typeface="Garamond" panose="02020404030301010803" pitchFamily="18" charset="0"/>
                <a:ea typeface="Century Gothic"/>
                <a:cs typeface="Century Gothic"/>
                <a:sym typeface="Century Gothic"/>
              </a:endParaRPr>
            </a:p>
          </p:txBody>
        </p:sp>
        <p:sp>
          <p:nvSpPr>
            <p:cNvPr id="154" name="TextBox 153"/>
            <p:cNvSpPr txBox="1"/>
            <p:nvPr/>
          </p:nvSpPr>
          <p:spPr>
            <a:xfrm>
              <a:off x="2062707" y="24201629"/>
              <a:ext cx="425593" cy="237187"/>
            </a:xfrm>
            <a:prstGeom prst="rect">
              <a:avLst/>
            </a:prstGeom>
            <a:solidFill>
              <a:srgbClr val="006100"/>
            </a:solidFill>
          </p:spPr>
          <p:txBody>
            <a:bodyPr wrap="square" rtlCol="0">
              <a:spAutoFit/>
            </a:bodyPr>
            <a:lstStyle/>
            <a:p>
              <a:endParaRPr lang="en-US" sz="500" dirty="0">
                <a:latin typeface="Garamond" panose="02020404030301010803" pitchFamily="18" charset="0"/>
              </a:endParaRPr>
            </a:p>
          </p:txBody>
        </p:sp>
        <p:sp>
          <p:nvSpPr>
            <p:cNvPr id="155" name="TextBox 154"/>
            <p:cNvSpPr txBox="1"/>
            <p:nvPr/>
          </p:nvSpPr>
          <p:spPr>
            <a:xfrm>
              <a:off x="2062708" y="24469352"/>
              <a:ext cx="425593" cy="237187"/>
            </a:xfrm>
            <a:prstGeom prst="rect">
              <a:avLst/>
            </a:prstGeom>
            <a:solidFill>
              <a:srgbClr val="619900"/>
            </a:solidFill>
          </p:spPr>
          <p:txBody>
            <a:bodyPr wrap="square" rtlCol="0">
              <a:spAutoFit/>
            </a:bodyPr>
            <a:lstStyle/>
            <a:p>
              <a:endParaRPr lang="en-US" sz="500" dirty="0">
                <a:latin typeface="Garamond" panose="02020404030301010803" pitchFamily="18" charset="0"/>
              </a:endParaRPr>
            </a:p>
          </p:txBody>
        </p:sp>
        <p:sp>
          <p:nvSpPr>
            <p:cNvPr id="156" name="TextBox 155"/>
            <p:cNvSpPr txBox="1"/>
            <p:nvPr/>
          </p:nvSpPr>
          <p:spPr>
            <a:xfrm>
              <a:off x="2062705" y="24730587"/>
              <a:ext cx="425593" cy="237187"/>
            </a:xfrm>
            <a:prstGeom prst="rect">
              <a:avLst/>
            </a:prstGeom>
            <a:solidFill>
              <a:srgbClr val="C5DA00"/>
            </a:solidFill>
          </p:spPr>
          <p:txBody>
            <a:bodyPr wrap="square" rtlCol="0">
              <a:spAutoFit/>
            </a:bodyPr>
            <a:lstStyle/>
            <a:p>
              <a:endParaRPr lang="en-US" sz="500" dirty="0">
                <a:latin typeface="Garamond" panose="02020404030301010803" pitchFamily="18" charset="0"/>
              </a:endParaRPr>
            </a:p>
          </p:txBody>
        </p:sp>
        <p:sp>
          <p:nvSpPr>
            <p:cNvPr id="157" name="TextBox 156"/>
            <p:cNvSpPr txBox="1"/>
            <p:nvPr/>
          </p:nvSpPr>
          <p:spPr>
            <a:xfrm>
              <a:off x="2062706" y="25004537"/>
              <a:ext cx="425593" cy="237187"/>
            </a:xfrm>
            <a:prstGeom prst="rect">
              <a:avLst/>
            </a:prstGeom>
            <a:solidFill>
              <a:srgbClr val="FFD900"/>
            </a:solidFill>
          </p:spPr>
          <p:txBody>
            <a:bodyPr wrap="square" rtlCol="0">
              <a:spAutoFit/>
            </a:bodyPr>
            <a:lstStyle/>
            <a:p>
              <a:endParaRPr lang="en-US" sz="500" dirty="0">
                <a:latin typeface="Garamond" panose="02020404030301010803" pitchFamily="18" charset="0"/>
              </a:endParaRPr>
            </a:p>
          </p:txBody>
        </p:sp>
        <p:sp>
          <p:nvSpPr>
            <p:cNvPr id="158" name="TextBox 157"/>
            <p:cNvSpPr txBox="1"/>
            <p:nvPr/>
          </p:nvSpPr>
          <p:spPr>
            <a:xfrm>
              <a:off x="2062705" y="25270034"/>
              <a:ext cx="425593" cy="237187"/>
            </a:xfrm>
            <a:prstGeom prst="rect">
              <a:avLst/>
            </a:prstGeom>
            <a:solidFill>
              <a:srgbClr val="FF8500"/>
            </a:solidFill>
          </p:spPr>
          <p:txBody>
            <a:bodyPr wrap="square" rtlCol="0">
              <a:spAutoFit/>
            </a:bodyPr>
            <a:lstStyle/>
            <a:p>
              <a:endParaRPr lang="en-US" sz="500" dirty="0">
                <a:latin typeface="Garamond" panose="02020404030301010803" pitchFamily="18" charset="0"/>
              </a:endParaRPr>
            </a:p>
          </p:txBody>
        </p:sp>
        <p:sp>
          <p:nvSpPr>
            <p:cNvPr id="159" name="TextBox 158"/>
            <p:cNvSpPr txBox="1"/>
            <p:nvPr/>
          </p:nvSpPr>
          <p:spPr>
            <a:xfrm>
              <a:off x="2062710" y="25545735"/>
              <a:ext cx="425593" cy="237187"/>
            </a:xfrm>
            <a:prstGeom prst="rect">
              <a:avLst/>
            </a:prstGeom>
            <a:solidFill>
              <a:srgbClr val="FF2600"/>
            </a:solidFill>
          </p:spPr>
          <p:txBody>
            <a:bodyPr wrap="square" rtlCol="0">
              <a:spAutoFit/>
            </a:bodyPr>
            <a:lstStyle/>
            <a:p>
              <a:endParaRPr lang="en-US" sz="500" dirty="0">
                <a:latin typeface="Garamond" panose="02020404030301010803" pitchFamily="18" charset="0"/>
              </a:endParaRPr>
            </a:p>
          </p:txBody>
        </p:sp>
      </p:grpSp>
      <p:grpSp>
        <p:nvGrpSpPr>
          <p:cNvPr id="160" name="Group 159"/>
          <p:cNvGrpSpPr/>
          <p:nvPr/>
        </p:nvGrpSpPr>
        <p:grpSpPr>
          <a:xfrm>
            <a:off x="22247119" y="21658203"/>
            <a:ext cx="1625230" cy="2343306"/>
            <a:chOff x="1924819" y="23538407"/>
            <a:chExt cx="1625230" cy="2343306"/>
          </a:xfrm>
        </p:grpSpPr>
        <p:sp>
          <p:nvSpPr>
            <p:cNvPr id="161" name="Shape 68"/>
            <p:cNvSpPr txBox="1"/>
            <p:nvPr/>
          </p:nvSpPr>
          <p:spPr>
            <a:xfrm>
              <a:off x="1924821" y="23538407"/>
              <a:ext cx="1625228" cy="544478"/>
            </a:xfrm>
            <a:prstGeom prst="rect">
              <a:avLst/>
            </a:prstGeom>
            <a:solidFill>
              <a:srgbClr val="FFFFFF">
                <a:alpha val="45098"/>
              </a:srgbClr>
            </a:solidFill>
            <a:ln>
              <a:noFill/>
            </a:ln>
          </p:spPr>
          <p:txBody>
            <a:bodyPr lIns="91425" tIns="91425" rIns="91425" bIns="91425" anchor="t" anchorCtr="0">
              <a:noAutofit/>
            </a:bodyPr>
            <a:lstStyle/>
            <a:p>
              <a:pPr lvl="0" rtl="0">
                <a:lnSpc>
                  <a:spcPct val="80000"/>
                </a:lnSpc>
                <a:spcBef>
                  <a:spcPts val="0"/>
                </a:spcBef>
                <a:buNone/>
              </a:pPr>
              <a:r>
                <a:rPr lang="en-US" sz="1800" dirty="0" smtClean="0">
                  <a:latin typeface="Garamond" panose="02020404030301010803" pitchFamily="18" charset="0"/>
                  <a:ea typeface="Century Gothic"/>
                  <a:cs typeface="Century Gothic"/>
                  <a:sym typeface="Century Gothic"/>
                </a:rPr>
                <a:t>Predicted </a:t>
              </a:r>
            </a:p>
            <a:p>
              <a:pPr lvl="0" rtl="0">
                <a:lnSpc>
                  <a:spcPct val="80000"/>
                </a:lnSpc>
                <a:spcBef>
                  <a:spcPts val="0"/>
                </a:spcBef>
                <a:buNone/>
              </a:pPr>
              <a:r>
                <a:rPr lang="en-US" sz="1800" dirty="0" smtClean="0">
                  <a:latin typeface="Garamond" panose="02020404030301010803" pitchFamily="18" charset="0"/>
                  <a:ea typeface="Century Gothic"/>
                  <a:cs typeface="Century Gothic"/>
                  <a:sym typeface="Century Gothic"/>
                </a:rPr>
                <a:t>Percent Cover</a:t>
              </a:r>
              <a:endParaRPr lang="en-US" sz="1800" dirty="0">
                <a:latin typeface="Garamond" panose="02020404030301010803" pitchFamily="18" charset="0"/>
                <a:ea typeface="Century Gothic"/>
                <a:cs typeface="Century Gothic"/>
                <a:sym typeface="Century Gothic"/>
              </a:endParaRPr>
            </a:p>
          </p:txBody>
        </p:sp>
        <p:sp>
          <p:nvSpPr>
            <p:cNvPr id="162" name="Shape 68"/>
            <p:cNvSpPr txBox="1"/>
            <p:nvPr/>
          </p:nvSpPr>
          <p:spPr>
            <a:xfrm>
              <a:off x="1924819" y="24079472"/>
              <a:ext cx="1625230" cy="1802241"/>
            </a:xfrm>
            <a:prstGeom prst="rect">
              <a:avLst/>
            </a:prstGeom>
            <a:solidFill>
              <a:srgbClr val="FFFFFF">
                <a:alpha val="45098"/>
              </a:srgbClr>
            </a:solidFill>
            <a:ln>
              <a:noFill/>
            </a:ln>
          </p:spPr>
          <p:txBody>
            <a:bodyPr lIns="91425" tIns="91425" rIns="91425" bIns="91425" anchor="t" anchorCtr="0">
              <a:noAutofit/>
            </a:bodyPr>
            <a:lstStyle/>
            <a:p>
              <a:pPr lvl="0" algn="r" rtl="0">
                <a:spcBef>
                  <a:spcPts val="0"/>
                </a:spcBef>
                <a:buNone/>
              </a:pPr>
              <a:r>
                <a:rPr lang="en-US" sz="1800" dirty="0" smtClean="0">
                  <a:latin typeface="Garamond" panose="02020404030301010803" pitchFamily="18" charset="0"/>
                  <a:ea typeface="Century Gothic"/>
                  <a:cs typeface="Century Gothic"/>
                  <a:sym typeface="Century Gothic"/>
                </a:rPr>
                <a:t>&lt; 10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10 – 20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20 – 30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30 – 40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40 – 50</a:t>
              </a:r>
            </a:p>
            <a:p>
              <a:pPr lvl="0" algn="r" rtl="0">
                <a:spcBef>
                  <a:spcPts val="0"/>
                </a:spcBef>
                <a:buNone/>
              </a:pPr>
              <a:r>
                <a:rPr lang="en-US" sz="1800" dirty="0" smtClean="0">
                  <a:latin typeface="Garamond" panose="02020404030301010803" pitchFamily="18" charset="0"/>
                  <a:ea typeface="Century Gothic"/>
                  <a:cs typeface="Century Gothic"/>
                  <a:sym typeface="Century Gothic"/>
                </a:rPr>
                <a:t>&gt; 50</a:t>
              </a:r>
            </a:p>
            <a:p>
              <a:pPr lvl="0" algn="r" rtl="0">
                <a:spcBef>
                  <a:spcPts val="0"/>
                </a:spcBef>
                <a:buNone/>
              </a:pPr>
              <a:endParaRPr lang="en-US" sz="1800" dirty="0">
                <a:latin typeface="Garamond" panose="02020404030301010803" pitchFamily="18" charset="0"/>
                <a:ea typeface="Century Gothic"/>
                <a:cs typeface="Century Gothic"/>
                <a:sym typeface="Century Gothic"/>
              </a:endParaRPr>
            </a:p>
          </p:txBody>
        </p:sp>
        <p:sp>
          <p:nvSpPr>
            <p:cNvPr id="163" name="TextBox 162"/>
            <p:cNvSpPr txBox="1"/>
            <p:nvPr/>
          </p:nvSpPr>
          <p:spPr>
            <a:xfrm>
              <a:off x="2062707" y="24201629"/>
              <a:ext cx="425593" cy="237187"/>
            </a:xfrm>
            <a:prstGeom prst="rect">
              <a:avLst/>
            </a:prstGeom>
            <a:solidFill>
              <a:srgbClr val="006100"/>
            </a:solidFill>
          </p:spPr>
          <p:txBody>
            <a:bodyPr wrap="square" rtlCol="0">
              <a:spAutoFit/>
            </a:bodyPr>
            <a:lstStyle/>
            <a:p>
              <a:endParaRPr lang="en-US" sz="500" dirty="0">
                <a:latin typeface="Garamond" panose="02020404030301010803" pitchFamily="18" charset="0"/>
              </a:endParaRPr>
            </a:p>
          </p:txBody>
        </p:sp>
        <p:sp>
          <p:nvSpPr>
            <p:cNvPr id="164" name="TextBox 163"/>
            <p:cNvSpPr txBox="1"/>
            <p:nvPr/>
          </p:nvSpPr>
          <p:spPr>
            <a:xfrm>
              <a:off x="2062708" y="24469352"/>
              <a:ext cx="425593" cy="237187"/>
            </a:xfrm>
            <a:prstGeom prst="rect">
              <a:avLst/>
            </a:prstGeom>
            <a:solidFill>
              <a:srgbClr val="619900"/>
            </a:solidFill>
          </p:spPr>
          <p:txBody>
            <a:bodyPr wrap="square" rtlCol="0">
              <a:spAutoFit/>
            </a:bodyPr>
            <a:lstStyle/>
            <a:p>
              <a:endParaRPr lang="en-US" sz="500" dirty="0">
                <a:latin typeface="Garamond" panose="02020404030301010803" pitchFamily="18" charset="0"/>
              </a:endParaRPr>
            </a:p>
          </p:txBody>
        </p:sp>
        <p:sp>
          <p:nvSpPr>
            <p:cNvPr id="165" name="TextBox 164"/>
            <p:cNvSpPr txBox="1"/>
            <p:nvPr/>
          </p:nvSpPr>
          <p:spPr>
            <a:xfrm>
              <a:off x="2062705" y="24730587"/>
              <a:ext cx="425593" cy="237187"/>
            </a:xfrm>
            <a:prstGeom prst="rect">
              <a:avLst/>
            </a:prstGeom>
            <a:solidFill>
              <a:srgbClr val="C5DA00"/>
            </a:solidFill>
          </p:spPr>
          <p:txBody>
            <a:bodyPr wrap="square" rtlCol="0">
              <a:spAutoFit/>
            </a:bodyPr>
            <a:lstStyle/>
            <a:p>
              <a:endParaRPr lang="en-US" sz="500" dirty="0">
                <a:latin typeface="Garamond" panose="02020404030301010803" pitchFamily="18" charset="0"/>
              </a:endParaRPr>
            </a:p>
          </p:txBody>
        </p:sp>
        <p:sp>
          <p:nvSpPr>
            <p:cNvPr id="166" name="TextBox 165"/>
            <p:cNvSpPr txBox="1"/>
            <p:nvPr/>
          </p:nvSpPr>
          <p:spPr>
            <a:xfrm>
              <a:off x="2062706" y="25004537"/>
              <a:ext cx="425593" cy="237187"/>
            </a:xfrm>
            <a:prstGeom prst="rect">
              <a:avLst/>
            </a:prstGeom>
            <a:solidFill>
              <a:srgbClr val="FFD900"/>
            </a:solidFill>
          </p:spPr>
          <p:txBody>
            <a:bodyPr wrap="square" rtlCol="0">
              <a:spAutoFit/>
            </a:bodyPr>
            <a:lstStyle/>
            <a:p>
              <a:endParaRPr lang="en-US" sz="500" dirty="0">
                <a:latin typeface="Garamond" panose="02020404030301010803" pitchFamily="18" charset="0"/>
              </a:endParaRPr>
            </a:p>
          </p:txBody>
        </p:sp>
        <p:sp>
          <p:nvSpPr>
            <p:cNvPr id="212" name="TextBox 211"/>
            <p:cNvSpPr txBox="1"/>
            <p:nvPr/>
          </p:nvSpPr>
          <p:spPr>
            <a:xfrm>
              <a:off x="2062705" y="25270034"/>
              <a:ext cx="425593" cy="237187"/>
            </a:xfrm>
            <a:prstGeom prst="rect">
              <a:avLst/>
            </a:prstGeom>
            <a:solidFill>
              <a:srgbClr val="FF8500"/>
            </a:solidFill>
          </p:spPr>
          <p:txBody>
            <a:bodyPr wrap="square" rtlCol="0">
              <a:spAutoFit/>
            </a:bodyPr>
            <a:lstStyle/>
            <a:p>
              <a:endParaRPr lang="en-US" sz="500" dirty="0">
                <a:latin typeface="Garamond" panose="02020404030301010803" pitchFamily="18" charset="0"/>
              </a:endParaRPr>
            </a:p>
          </p:txBody>
        </p:sp>
        <p:sp>
          <p:nvSpPr>
            <p:cNvPr id="213" name="TextBox 212"/>
            <p:cNvSpPr txBox="1"/>
            <p:nvPr/>
          </p:nvSpPr>
          <p:spPr>
            <a:xfrm>
              <a:off x="2062710" y="25545735"/>
              <a:ext cx="425593" cy="237187"/>
            </a:xfrm>
            <a:prstGeom prst="rect">
              <a:avLst/>
            </a:prstGeom>
            <a:solidFill>
              <a:srgbClr val="FF2600"/>
            </a:solidFill>
          </p:spPr>
          <p:txBody>
            <a:bodyPr wrap="square" rtlCol="0">
              <a:spAutoFit/>
            </a:bodyPr>
            <a:lstStyle/>
            <a:p>
              <a:endParaRPr lang="en-US" sz="500" dirty="0">
                <a:latin typeface="Garamond" panose="02020404030301010803" pitchFamily="18" charset="0"/>
              </a:endParaRPr>
            </a:p>
          </p:txBody>
        </p:sp>
      </p:grpSp>
      <p:pic>
        <p:nvPicPr>
          <p:cNvPr id="143" name="Picture 142"/>
          <p:cNvPicPr>
            <a:picLocks noChangeAspect="1"/>
          </p:cNvPicPr>
          <p:nvPr/>
        </p:nvPicPr>
        <p:blipFill>
          <a:blip r:embed="rId23"/>
          <a:stretch>
            <a:fillRect/>
          </a:stretch>
        </p:blipFill>
        <p:spPr>
          <a:xfrm>
            <a:off x="23361382" y="26548656"/>
            <a:ext cx="565331" cy="817839"/>
          </a:xfrm>
          <a:prstGeom prst="rect">
            <a:avLst/>
          </a:prstGeom>
        </p:spPr>
      </p:pic>
      <p:pic>
        <p:nvPicPr>
          <p:cNvPr id="144" name="Picture 143"/>
          <p:cNvPicPr>
            <a:picLocks noChangeAspect="1"/>
          </p:cNvPicPr>
          <p:nvPr/>
        </p:nvPicPr>
        <p:blipFill>
          <a:blip r:embed="rId23"/>
          <a:stretch>
            <a:fillRect/>
          </a:stretch>
        </p:blipFill>
        <p:spPr>
          <a:xfrm>
            <a:off x="15636496" y="26566309"/>
            <a:ext cx="565331" cy="817839"/>
          </a:xfrm>
          <a:prstGeom prst="rect">
            <a:avLst/>
          </a:prstGeom>
        </p:spPr>
      </p:pic>
      <p:pic>
        <p:nvPicPr>
          <p:cNvPr id="145" name="Picture 144"/>
          <p:cNvPicPr>
            <a:picLocks noChangeAspect="1"/>
          </p:cNvPicPr>
          <p:nvPr/>
        </p:nvPicPr>
        <p:blipFill>
          <a:blip r:embed="rId23"/>
          <a:stretch>
            <a:fillRect/>
          </a:stretch>
        </p:blipFill>
        <p:spPr>
          <a:xfrm>
            <a:off x="7869778" y="26607485"/>
            <a:ext cx="565331" cy="817839"/>
          </a:xfrm>
          <a:prstGeom prst="rect">
            <a:avLst/>
          </a:prstGeom>
        </p:spPr>
      </p:pic>
      <p:sp>
        <p:nvSpPr>
          <p:cNvPr id="146" name="Shape 68"/>
          <p:cNvSpPr txBox="1"/>
          <p:nvPr/>
        </p:nvSpPr>
        <p:spPr>
          <a:xfrm>
            <a:off x="8567200" y="20590483"/>
            <a:ext cx="7830917" cy="749305"/>
          </a:xfrm>
          <a:prstGeom prst="rect">
            <a:avLst/>
          </a:prstGeom>
          <a:noFill/>
          <a:ln>
            <a:noFill/>
          </a:ln>
        </p:spPr>
        <p:txBody>
          <a:bodyPr lIns="91425" tIns="91425" rIns="91425" bIns="91425" anchor="t" anchorCtr="0">
            <a:noAutofit/>
          </a:bodyPr>
          <a:lstStyle/>
          <a:p>
            <a:pPr lvl="0" algn="ctr" rtl="0">
              <a:spcBef>
                <a:spcPts val="0"/>
              </a:spcBef>
              <a:buNone/>
            </a:pPr>
            <a:r>
              <a:rPr lang="en-US" sz="3000" dirty="0" smtClean="0">
                <a:latin typeface="Garamond" panose="02020404030301010803" pitchFamily="18" charset="0"/>
                <a:ea typeface="Century Gothic"/>
                <a:cs typeface="Century Gothic"/>
                <a:sym typeface="Century Gothic"/>
              </a:rPr>
              <a:t>2016 Predicted Percent Tamarisk Cover </a:t>
            </a:r>
          </a:p>
          <a:p>
            <a:pPr lvl="0" algn="ctr" rtl="0">
              <a:spcBef>
                <a:spcPts val="0"/>
              </a:spcBef>
              <a:buNone/>
            </a:pPr>
            <a:r>
              <a:rPr lang="en-US" sz="2400" dirty="0" smtClean="0">
                <a:latin typeface="Garamond" panose="02020404030301010803" pitchFamily="18" charset="0"/>
                <a:ea typeface="Century Gothic"/>
                <a:cs typeface="Century Gothic"/>
                <a:sym typeface="Century Gothic"/>
              </a:rPr>
              <a:t>Landsat 8 OLI &amp; TIRS</a:t>
            </a:r>
            <a:endParaRPr lang="en-US" sz="2400" dirty="0">
              <a:latin typeface="Garamond" panose="02020404030301010803" pitchFamily="18" charset="0"/>
              <a:ea typeface="Century Gothic"/>
              <a:cs typeface="Century Gothic"/>
              <a:sym typeface="Century Gothic"/>
            </a:endParaRPr>
          </a:p>
        </p:txBody>
      </p:sp>
      <p:sp>
        <p:nvSpPr>
          <p:cNvPr id="148" name="Shape 68"/>
          <p:cNvSpPr txBox="1"/>
          <p:nvPr/>
        </p:nvSpPr>
        <p:spPr>
          <a:xfrm>
            <a:off x="16311354" y="20590483"/>
            <a:ext cx="7830917" cy="749305"/>
          </a:xfrm>
          <a:prstGeom prst="rect">
            <a:avLst/>
          </a:prstGeom>
          <a:noFill/>
          <a:ln>
            <a:noFill/>
          </a:ln>
        </p:spPr>
        <p:txBody>
          <a:bodyPr lIns="91425" tIns="91425" rIns="91425" bIns="91425" anchor="t" anchorCtr="0">
            <a:noAutofit/>
          </a:bodyPr>
          <a:lstStyle/>
          <a:p>
            <a:pPr lvl="0" algn="ctr" rtl="0">
              <a:spcBef>
                <a:spcPts val="0"/>
              </a:spcBef>
              <a:buNone/>
            </a:pPr>
            <a:r>
              <a:rPr lang="en-US" sz="3000" dirty="0" smtClean="0">
                <a:latin typeface="Garamond" panose="02020404030301010803" pitchFamily="18" charset="0"/>
                <a:ea typeface="Century Gothic"/>
                <a:cs typeface="Century Gothic"/>
                <a:sym typeface="Century Gothic"/>
              </a:rPr>
              <a:t>2016 Predicted Percent Tamarisk Cover </a:t>
            </a:r>
          </a:p>
          <a:p>
            <a:pPr lvl="0" algn="ctr" rtl="0">
              <a:spcBef>
                <a:spcPts val="0"/>
              </a:spcBef>
              <a:buNone/>
            </a:pPr>
            <a:r>
              <a:rPr lang="en-US" sz="2400" dirty="0" smtClean="0">
                <a:latin typeface="Garamond" panose="02020404030301010803" pitchFamily="18" charset="0"/>
                <a:ea typeface="Century Gothic"/>
                <a:cs typeface="Century Gothic"/>
                <a:sym typeface="Century Gothic"/>
              </a:rPr>
              <a:t>Sentinel-2</a:t>
            </a:r>
            <a:endParaRPr lang="en-US" sz="2400" dirty="0">
              <a:latin typeface="Garamond" panose="02020404030301010803" pitchFamily="18" charset="0"/>
              <a:ea typeface="Century Gothic"/>
              <a:cs typeface="Century Gothic"/>
              <a:sym typeface="Century Gothic"/>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655</TotalTime>
  <Words>677</Words>
  <Application>Microsoft Office PowerPoint</Application>
  <PresentationFormat>Custom</PresentationFormat>
  <Paragraphs>109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Tila</dc:creator>
  <cp:lastModifiedBy>Mercedes Bartkovich</cp:lastModifiedBy>
  <cp:revision>55</cp:revision>
  <dcterms:modified xsi:type="dcterms:W3CDTF">2018-04-18T16:14:35Z</dcterms:modified>
</cp:coreProperties>
</file>