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60" d="100"/>
          <a:sy n="60" d="100"/>
        </p:scale>
        <p:origin x="-120" y="4236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University of Georgia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Utilizing NASA Earth Observations to Develop a Comprehensive Water Budget for the </a:t>
            </a:r>
            <a:r>
              <a:rPr lang="en-US" dirty="0" err="1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Arenal-Tempisque</a:t>
            </a:r>
            <a:r>
              <a:rPr lang="en-US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Irrigation District of Costa Rica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>
                <a:ea typeface="Century Gothic"/>
                <a:cs typeface="Century Gothic"/>
                <a:sym typeface="Century Gothic"/>
              </a:rPr>
              <a:t>Costa Rica Water Resources II </a:t>
            </a:r>
          </a:p>
          <a:p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0" y="3025049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9945695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2800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SENARA </a:t>
            </a:r>
            <a:r>
              <a:rPr lang="en-US" sz="2800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(Costa Rica’s National Service of Underground Water, Irrigation, and Drainage)</a:t>
            </a:r>
          </a:p>
          <a:p>
            <a:pPr lvl="0">
              <a:spcBef>
                <a:spcPts val="0"/>
              </a:spcBef>
              <a:buClr>
                <a:schemeClr val="dk1"/>
              </a:buClr>
            </a:pPr>
            <a:endParaRPr lang="en-US" sz="2800" dirty="0">
              <a:solidFill>
                <a:schemeClr val="dk1"/>
              </a:solidFill>
              <a:ea typeface="Garamond"/>
              <a:cs typeface="Garamond"/>
              <a:sym typeface="Garamond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2800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University of Georgia Costa Rica</a:t>
            </a:r>
          </a:p>
          <a:p>
            <a:pPr lvl="0">
              <a:spcBef>
                <a:spcPts val="0"/>
              </a:spcBef>
              <a:buClr>
                <a:schemeClr val="dk1"/>
              </a:buClr>
            </a:pPr>
            <a:endParaRPr lang="en-US" sz="2800" dirty="0">
              <a:solidFill>
                <a:schemeClr val="dk1"/>
              </a:solidFill>
              <a:ea typeface="Garamond"/>
              <a:cs typeface="Garamond"/>
              <a:sym typeface="Garamond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2800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Costa Rican Embassy to the United States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9945695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buClr>
                <a:srgbClr val="000000"/>
              </a:buClr>
              <a:buSzPct val="40740"/>
            </a:pP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Dr. Adam </a:t>
            </a:r>
            <a:r>
              <a:rPr lang="en-US" dirty="0" err="1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Milewski</a:t>
            </a: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 -- Department of Geology, University of Georgia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US" dirty="0">
              <a:solidFill>
                <a:schemeClr val="dk1"/>
              </a:solidFill>
              <a:ea typeface="Garamond"/>
              <a:cs typeface="Garamond"/>
              <a:sym typeface="Garamond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40740"/>
            </a:pP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Dr. Kenton Ross -- NASA DEVELOP National Program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US" dirty="0">
              <a:solidFill>
                <a:schemeClr val="dk1"/>
              </a:solidFill>
              <a:ea typeface="Garamond"/>
              <a:cs typeface="Garamond"/>
              <a:sym typeface="Garamond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40740"/>
            </a:pP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Dr. Marguerite Madden -- Department of Geography, University of </a:t>
            </a:r>
            <a:r>
              <a:rPr lang="en-US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Georgia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40740"/>
            </a:pPr>
            <a:endParaRPr lang="en-US" dirty="0">
              <a:solidFill>
                <a:schemeClr val="dk1"/>
              </a:solidFill>
              <a:ea typeface="Garamond"/>
              <a:cs typeface="Garamond"/>
              <a:sym typeface="Garamond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40740"/>
            </a:pP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Javier </a:t>
            </a:r>
            <a:r>
              <a:rPr lang="en-US" dirty="0" err="1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Artiñano</a:t>
            </a: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Guzmán</a:t>
            </a: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 </a:t>
            </a:r>
            <a:r>
              <a:rPr lang="en-US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-- SENARA</a:t>
            </a:r>
            <a:endParaRPr lang="en-US" dirty="0">
              <a:solidFill>
                <a:schemeClr val="dk1"/>
              </a:solidFill>
              <a:ea typeface="Garamond"/>
              <a:cs typeface="Garamond"/>
              <a:sym typeface="Garamond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</a:pPr>
            <a:endParaRPr lang="en-US" dirty="0">
              <a:solidFill>
                <a:schemeClr val="dk1"/>
              </a:solidFill>
              <a:ea typeface="Garamond"/>
              <a:cs typeface="Garamond"/>
              <a:sym typeface="Garamond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40740"/>
            </a:pPr>
            <a:r>
              <a:rPr lang="en-US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Other </a:t>
            </a: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Contributors: Rachel Will, Benjamin Page, Grant Bloomer, Sarah </a:t>
            </a:r>
            <a:r>
              <a:rPr lang="en-US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Medley, </a:t>
            </a:r>
            <a:r>
              <a:rPr lang="en-US" dirty="0" err="1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Wondwosen</a:t>
            </a:r>
            <a:r>
              <a:rPr lang="en-US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Seyoum</a:t>
            </a:r>
            <a:endParaRPr lang="en-US" dirty="0">
              <a:solidFill>
                <a:schemeClr val="dk1"/>
              </a:solidFill>
              <a:ea typeface="Garamond"/>
              <a:cs typeface="Garamond"/>
              <a:sym typeface="Garamond"/>
            </a:endParaRP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236645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236645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914400" y="13259405"/>
            <a:ext cx="16916400" cy="704088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Create a SWAT (Soil and Water Assessment Tool) model to simulate and assess the local hydrological </a:t>
            </a:r>
            <a:r>
              <a:rPr lang="en-US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processes</a:t>
            </a:r>
            <a:endParaRPr lang="en-US" dirty="0" smtClean="0"/>
          </a:p>
          <a:p>
            <a:pPr marL="347663" indent="-347663"/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Utilize METRIC (Mapping Evapotranspiration at high Resolution and with Internalized Calibration) model to supplement SWAT’s evapotranspiration (ET) values </a:t>
            </a:r>
            <a:endParaRPr lang="en-US" dirty="0" smtClean="0">
              <a:solidFill>
                <a:schemeClr val="dk1"/>
              </a:solidFill>
              <a:ea typeface="Garamond"/>
              <a:cs typeface="Garamond"/>
              <a:sym typeface="Garamond"/>
            </a:endParaRPr>
          </a:p>
          <a:p>
            <a:pPr marL="347663" indent="-347663"/>
            <a:r>
              <a:rPr lang="en-US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Update water </a:t>
            </a: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inventory </a:t>
            </a:r>
            <a:r>
              <a:rPr lang="en-US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using </a:t>
            </a: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the model’s final </a:t>
            </a:r>
            <a:r>
              <a:rPr lang="en-US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outputs </a:t>
            </a: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to </a:t>
            </a:r>
            <a:r>
              <a:rPr lang="en-US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facilitate </a:t>
            </a: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future water management </a:t>
            </a:r>
            <a:r>
              <a:rPr lang="en-US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policies</a:t>
            </a:r>
          </a:p>
          <a:p>
            <a:pPr marL="347663" indent="-347663"/>
            <a:r>
              <a:rPr lang="en-US" dirty="0" smtClean="0">
                <a:solidFill>
                  <a:schemeClr val="dk1"/>
                </a:solidFill>
                <a:sym typeface="Garamond"/>
              </a:rPr>
              <a:t>Develop tutorials for SWAT, SWAT Calibration Uncertainty Procedures (SWAT-CUP), and METRIC models allowing partners to replicate methods and update their water budget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1627308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162158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711480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164965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166799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0" y="2921019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921019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921019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0000"/>
              </a:buClr>
              <a:buSzPct val="34375"/>
            </a:pP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Veronica Fay (Project Lead), Steve Padgett-Vasquez, Caren Remillard, Eduardo Rendon, Kamala </a:t>
            </a:r>
            <a:r>
              <a:rPr lang="en-US" dirty="0" err="1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Kanta</a:t>
            </a: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Sahoo</a:t>
            </a:r>
            <a:r>
              <a:rPr lang="en-US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, Xuan Zhang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NASA DEVELOP University </a:t>
            </a:r>
            <a:r>
              <a:rPr lang="en-US" sz="2400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of Georgia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38650" y="12557048"/>
            <a:ext cx="16243200" cy="8126981"/>
            <a:chOff x="1300600" y="12761579"/>
            <a:chExt cx="16243200" cy="8126981"/>
          </a:xfrm>
        </p:grpSpPr>
        <p:grpSp>
          <p:nvGrpSpPr>
            <p:cNvPr id="34" name="Shape 43"/>
            <p:cNvGrpSpPr/>
            <p:nvPr/>
          </p:nvGrpSpPr>
          <p:grpSpPr>
            <a:xfrm>
              <a:off x="9698475" y="12762915"/>
              <a:ext cx="4629331" cy="623885"/>
              <a:chOff x="16220325" y="18927187"/>
              <a:chExt cx="5236799" cy="1214737"/>
            </a:xfrm>
          </p:grpSpPr>
          <p:pic>
            <p:nvPicPr>
              <p:cNvPr id="84" name="Shape 4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220350" y="18937350"/>
                <a:ext cx="5236725" cy="12045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" name="Shape 45"/>
              <p:cNvSpPr/>
              <p:nvPr/>
            </p:nvSpPr>
            <p:spPr>
              <a:xfrm>
                <a:off x="16220325" y="18927187"/>
                <a:ext cx="5236799" cy="1133399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-US" sz="3000" b="1" dirty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Data Acquisition</a:t>
                </a:r>
              </a:p>
            </p:txBody>
          </p:sp>
        </p:grpSp>
        <p:grpSp>
          <p:nvGrpSpPr>
            <p:cNvPr id="35" name="Shape 46"/>
            <p:cNvGrpSpPr/>
            <p:nvPr/>
          </p:nvGrpSpPr>
          <p:grpSpPr>
            <a:xfrm>
              <a:off x="3920100" y="12761579"/>
              <a:ext cx="4653425" cy="633059"/>
              <a:chOff x="3920100" y="12594575"/>
              <a:chExt cx="4653425" cy="646374"/>
            </a:xfrm>
          </p:grpSpPr>
          <p:pic>
            <p:nvPicPr>
              <p:cNvPr id="82" name="Shape 47"/>
              <p:cNvPicPr preferRelativeResize="0"/>
              <p:nvPr/>
            </p:nvPicPr>
            <p:blipFill rotWithShape="1">
              <a:blip r:embed="rId3">
                <a:alphaModFix amt="81000"/>
              </a:blip>
              <a:srcRect l="4486" t="15046" r="16531" b="32564"/>
              <a:stretch/>
            </p:blipFill>
            <p:spPr>
              <a:xfrm>
                <a:off x="3920150" y="12594575"/>
                <a:ext cx="4653375" cy="6463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3" name="Shape 48"/>
              <p:cNvSpPr/>
              <p:nvPr/>
            </p:nvSpPr>
            <p:spPr>
              <a:xfrm>
                <a:off x="3920100" y="12597289"/>
                <a:ext cx="4653300" cy="6369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-US" sz="3000" b="1" dirty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Literature Review</a:t>
                </a:r>
              </a:p>
            </p:txBody>
          </p:sp>
        </p:grpSp>
        <p:grpSp>
          <p:nvGrpSpPr>
            <p:cNvPr id="36" name="Shape 49"/>
            <p:cNvGrpSpPr/>
            <p:nvPr/>
          </p:nvGrpSpPr>
          <p:grpSpPr>
            <a:xfrm>
              <a:off x="1425899" y="17312774"/>
              <a:ext cx="4650802" cy="988754"/>
              <a:chOff x="9834839" y="22350703"/>
              <a:chExt cx="5236799" cy="1009551"/>
            </a:xfrm>
          </p:grpSpPr>
          <p:pic>
            <p:nvPicPr>
              <p:cNvPr id="80" name="Shape 5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9932857" y="22383254"/>
                <a:ext cx="5099425" cy="977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" name="Shape 51"/>
              <p:cNvSpPr/>
              <p:nvPr/>
            </p:nvSpPr>
            <p:spPr>
              <a:xfrm>
                <a:off x="9834839" y="22350703"/>
                <a:ext cx="5236799" cy="958799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000" b="1" dirty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S W A T </a:t>
                </a:r>
              </a:p>
            </p:txBody>
          </p:sp>
        </p:grpSp>
        <p:grpSp>
          <p:nvGrpSpPr>
            <p:cNvPr id="37" name="Shape 52"/>
            <p:cNvGrpSpPr/>
            <p:nvPr/>
          </p:nvGrpSpPr>
          <p:grpSpPr>
            <a:xfrm>
              <a:off x="5882862" y="13659406"/>
              <a:ext cx="6949753" cy="633059"/>
              <a:chOff x="30500787" y="21873912"/>
              <a:chExt cx="10156003" cy="933392"/>
            </a:xfrm>
          </p:grpSpPr>
          <p:pic>
            <p:nvPicPr>
              <p:cNvPr id="78" name="Shape 53"/>
              <p:cNvPicPr preferRelativeResize="0"/>
              <p:nvPr/>
            </p:nvPicPr>
            <p:blipFill rotWithShape="1">
              <a:blip r:embed="rId5">
                <a:alphaModFix/>
              </a:blip>
              <a:srcRect l="55967" t="16909" r="556" b="7902"/>
              <a:stretch/>
            </p:blipFill>
            <p:spPr>
              <a:xfrm>
                <a:off x="30500787" y="21873912"/>
                <a:ext cx="10156003" cy="9333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" name="Shape 54"/>
              <p:cNvSpPr/>
              <p:nvPr/>
            </p:nvSpPr>
            <p:spPr>
              <a:xfrm>
                <a:off x="30500787" y="21916800"/>
                <a:ext cx="10155899" cy="8583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-US" sz="3000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GIS &amp; Remote Sensing Processing</a:t>
                </a:r>
              </a:p>
            </p:txBody>
          </p:sp>
        </p:grpSp>
        <p:grpSp>
          <p:nvGrpSpPr>
            <p:cNvPr id="38" name="Shape 55"/>
            <p:cNvGrpSpPr/>
            <p:nvPr/>
          </p:nvGrpSpPr>
          <p:grpSpPr>
            <a:xfrm>
              <a:off x="7029874" y="17283907"/>
              <a:ext cx="4650652" cy="988851"/>
              <a:chOff x="16237323" y="22299846"/>
              <a:chExt cx="5099400" cy="1009649"/>
            </a:xfrm>
          </p:grpSpPr>
          <p:pic>
            <p:nvPicPr>
              <p:cNvPr id="75" name="Shape 56"/>
              <p:cNvPicPr preferRelativeResize="0"/>
              <p:nvPr/>
            </p:nvPicPr>
            <p:blipFill rotWithShape="1">
              <a:blip r:embed="rId6">
                <a:alphaModFix/>
              </a:blip>
              <a:srcRect l="16391" t="29461" r="66578" b="32689"/>
              <a:stretch/>
            </p:blipFill>
            <p:spPr>
              <a:xfrm>
                <a:off x="16237323" y="22299846"/>
                <a:ext cx="5099395" cy="10095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" name="Shape 57"/>
              <p:cNvSpPr/>
              <p:nvPr/>
            </p:nvSpPr>
            <p:spPr>
              <a:xfrm>
                <a:off x="17830617" y="22522932"/>
                <a:ext cx="1912800" cy="242100"/>
              </a:xfrm>
              <a:prstGeom prst="rect">
                <a:avLst/>
              </a:prstGeom>
              <a:solidFill>
                <a:srgbClr val="43434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58"/>
              <p:cNvSpPr/>
              <p:nvPr/>
            </p:nvSpPr>
            <p:spPr>
              <a:xfrm>
                <a:off x="16237323" y="22299996"/>
                <a:ext cx="5099400" cy="1009499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-US" sz="3000">
                    <a:solidFill>
                      <a:srgbClr val="FFFFFF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SWAT CUP</a:t>
                </a:r>
              </a:p>
            </p:txBody>
          </p:sp>
        </p:grpSp>
        <p:grpSp>
          <p:nvGrpSpPr>
            <p:cNvPr id="39" name="Shape 59"/>
            <p:cNvGrpSpPr/>
            <p:nvPr/>
          </p:nvGrpSpPr>
          <p:grpSpPr>
            <a:xfrm>
              <a:off x="3054197" y="19151862"/>
              <a:ext cx="12692430" cy="538241"/>
              <a:chOff x="9743465" y="27685228"/>
              <a:chExt cx="6854104" cy="1089778"/>
            </a:xfrm>
          </p:grpSpPr>
          <p:pic>
            <p:nvPicPr>
              <p:cNvPr id="73" name="Shape 60"/>
              <p:cNvPicPr preferRelativeResize="0"/>
              <p:nvPr/>
            </p:nvPicPr>
            <p:blipFill rotWithShape="1">
              <a:blip r:embed="rId7">
                <a:alphaModFix amt="83000"/>
              </a:blip>
              <a:srcRect l="9340" t="10425" r="31389" b="45230"/>
              <a:stretch/>
            </p:blipFill>
            <p:spPr>
              <a:xfrm>
                <a:off x="9743465" y="27685228"/>
                <a:ext cx="6854099" cy="10896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Shape 61"/>
              <p:cNvSpPr/>
              <p:nvPr/>
            </p:nvSpPr>
            <p:spPr>
              <a:xfrm>
                <a:off x="9743470" y="27685406"/>
                <a:ext cx="6854099" cy="10896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-US" sz="3000" b="1" dirty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Comprehensive Water Budget for the </a:t>
                </a:r>
                <a:r>
                  <a:rPr lang="en-US" sz="3000" b="1" dirty="0" err="1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Arenal-Tempisque</a:t>
                </a:r>
                <a:r>
                  <a:rPr lang="en-US" sz="3000" b="1" dirty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 Irrigation District </a:t>
                </a:r>
              </a:p>
            </p:txBody>
          </p:sp>
        </p:grpSp>
        <p:pic>
          <p:nvPicPr>
            <p:cNvPr id="40" name="Shape 6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698468" y="18447875"/>
              <a:ext cx="722045" cy="45485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" name="Shape 63"/>
            <p:cNvGrpSpPr/>
            <p:nvPr/>
          </p:nvGrpSpPr>
          <p:grpSpPr>
            <a:xfrm>
              <a:off x="6150275" y="17331870"/>
              <a:ext cx="764039" cy="633094"/>
              <a:chOff x="15191815" y="22082656"/>
              <a:chExt cx="877096" cy="941543"/>
            </a:xfrm>
          </p:grpSpPr>
          <p:pic>
            <p:nvPicPr>
              <p:cNvPr id="71" name="Shape 64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5191815" y="22082656"/>
                <a:ext cx="828894" cy="5884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" name="Shape 65"/>
              <p:cNvSpPr/>
              <p:nvPr/>
            </p:nvSpPr>
            <p:spPr>
              <a:xfrm>
                <a:off x="15240012" y="22782100"/>
                <a:ext cx="828900" cy="2421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2" name="Shape 66"/>
            <p:cNvGrpSpPr/>
            <p:nvPr/>
          </p:nvGrpSpPr>
          <p:grpSpPr>
            <a:xfrm>
              <a:off x="12633687" y="17314438"/>
              <a:ext cx="4683732" cy="1026570"/>
              <a:chOff x="11016708" y="23654835"/>
              <a:chExt cx="9212690" cy="1410899"/>
            </a:xfrm>
          </p:grpSpPr>
          <p:pic>
            <p:nvPicPr>
              <p:cNvPr id="69" name="Shape 67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11079550" y="23702100"/>
                <a:ext cx="9149849" cy="12835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" name="Shape 68"/>
              <p:cNvSpPr/>
              <p:nvPr/>
            </p:nvSpPr>
            <p:spPr>
              <a:xfrm>
                <a:off x="11016708" y="23654835"/>
                <a:ext cx="9147600" cy="1410899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r>
                  <a:rPr lang="en-US" sz="3000" b="1" dirty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METRIC</a:t>
                </a:r>
              </a:p>
            </p:txBody>
          </p:sp>
        </p:grpSp>
        <p:grpSp>
          <p:nvGrpSpPr>
            <p:cNvPr id="43" name="Shape 69"/>
            <p:cNvGrpSpPr/>
            <p:nvPr/>
          </p:nvGrpSpPr>
          <p:grpSpPr>
            <a:xfrm>
              <a:off x="8104919" y="15065340"/>
              <a:ext cx="2503098" cy="1237490"/>
              <a:chOff x="13962246" y="10497889"/>
              <a:chExt cx="3025257" cy="1263519"/>
            </a:xfrm>
          </p:grpSpPr>
          <p:pic>
            <p:nvPicPr>
              <p:cNvPr id="67" name="Shape 70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13962246" y="10530137"/>
                <a:ext cx="3022200" cy="12312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" name="Shape 71"/>
              <p:cNvSpPr/>
              <p:nvPr/>
            </p:nvSpPr>
            <p:spPr>
              <a:xfrm>
                <a:off x="13965304" y="10497889"/>
                <a:ext cx="3022200" cy="1224900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buNone/>
                </a:pPr>
                <a:endParaRPr sz="3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grpSp>
          <p:nvGrpSpPr>
            <p:cNvPr id="44" name="Shape 72"/>
            <p:cNvGrpSpPr/>
            <p:nvPr/>
          </p:nvGrpSpPr>
          <p:grpSpPr>
            <a:xfrm>
              <a:off x="14316550" y="13150006"/>
              <a:ext cx="1553100" cy="1026607"/>
              <a:chOff x="-7148174" y="17158296"/>
              <a:chExt cx="1553100" cy="1048200"/>
            </a:xfrm>
          </p:grpSpPr>
          <p:sp>
            <p:nvSpPr>
              <p:cNvPr id="65" name="Shape 73"/>
              <p:cNvSpPr/>
              <p:nvPr/>
            </p:nvSpPr>
            <p:spPr>
              <a:xfrm flipH="1">
                <a:off x="-7148174" y="17158296"/>
                <a:ext cx="1553100" cy="1048200"/>
              </a:xfrm>
              <a:prstGeom prst="curvedRightArrow">
                <a:avLst>
                  <a:gd name="adj1" fmla="val 9933"/>
                  <a:gd name="adj2" fmla="val 16999"/>
                  <a:gd name="adj3" fmla="val 27282"/>
                </a:avLst>
              </a:pr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pic>
            <p:nvPicPr>
              <p:cNvPr id="66" name="Shape 74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 flipH="1">
                <a:off x="-7071975" y="17450187"/>
                <a:ext cx="722050" cy="4644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Shape 75"/>
            <p:cNvGrpSpPr/>
            <p:nvPr/>
          </p:nvGrpSpPr>
          <p:grpSpPr>
            <a:xfrm>
              <a:off x="1300600" y="14805538"/>
              <a:ext cx="4901400" cy="1926993"/>
              <a:chOff x="1416450" y="14580793"/>
              <a:chExt cx="4901400" cy="1967524"/>
            </a:xfrm>
          </p:grpSpPr>
          <p:pic>
            <p:nvPicPr>
              <p:cNvPr id="63" name="Shape 76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1416450" y="14580793"/>
                <a:ext cx="4650600" cy="18408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" name="Shape 77"/>
              <p:cNvSpPr txBox="1"/>
              <p:nvPr/>
            </p:nvSpPr>
            <p:spPr>
              <a:xfrm>
                <a:off x="1416450" y="16083918"/>
                <a:ext cx="4901400" cy="464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0000"/>
                    </a:solidFill>
                  </a:rPr>
                  <a:t>  DEM   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 Soil   Land </a:t>
                </a:r>
                <a:r>
                  <a:rPr lang="en-US" sz="2400" dirty="0">
                    <a:solidFill>
                      <a:srgbClr val="000000"/>
                    </a:solidFill>
                  </a:rPr>
                  <a:t>Use 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 Weather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6" name="Shape 78"/>
            <p:cNvSpPr/>
            <p:nvPr/>
          </p:nvSpPr>
          <p:spPr>
            <a:xfrm rot="5400000">
              <a:off x="3509049" y="16871060"/>
              <a:ext cx="337499" cy="305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79"/>
            <p:cNvSpPr/>
            <p:nvPr/>
          </p:nvSpPr>
          <p:spPr>
            <a:xfrm rot="5400000">
              <a:off x="9186449" y="16794860"/>
              <a:ext cx="337499" cy="305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0"/>
            <p:cNvSpPr/>
            <p:nvPr/>
          </p:nvSpPr>
          <p:spPr>
            <a:xfrm rot="5400000">
              <a:off x="14806812" y="16871060"/>
              <a:ext cx="337499" cy="305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1"/>
            <p:cNvSpPr txBox="1"/>
            <p:nvPr/>
          </p:nvSpPr>
          <p:spPr>
            <a:xfrm>
              <a:off x="6904488" y="16294423"/>
              <a:ext cx="49014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>
                  <a:solidFill>
                    <a:srgbClr val="000000"/>
                  </a:solidFill>
                </a:rPr>
                <a:t> In situ stream gage data</a:t>
              </a:r>
            </a:p>
          </p:txBody>
        </p:sp>
        <p:pic>
          <p:nvPicPr>
            <p:cNvPr id="50" name="Shape 82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3368948" y="15091873"/>
              <a:ext cx="1377852" cy="13818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Shape 83"/>
            <p:cNvSpPr txBox="1"/>
            <p:nvPr/>
          </p:nvSpPr>
          <p:spPr>
            <a:xfrm>
              <a:off x="12642400" y="16332007"/>
              <a:ext cx="49014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2400" dirty="0">
                  <a:solidFill>
                    <a:srgbClr val="000000"/>
                  </a:solidFill>
                </a:rPr>
                <a:t>Landsat 8 OLI image      </a:t>
              </a:r>
              <a:r>
                <a:rPr lang="en-US" sz="2400" dirty="0" smtClean="0">
                  <a:solidFill>
                    <a:srgbClr val="000000"/>
                  </a:solidFill>
                </a:rPr>
                <a:t>      Weather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52" name="Shape 84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5860990" y="15082201"/>
              <a:ext cx="1504959" cy="13818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Shape 85"/>
            <p:cNvSpPr/>
            <p:nvPr/>
          </p:nvSpPr>
          <p:spPr>
            <a:xfrm rot="1494902">
              <a:off x="3923346" y="18573020"/>
              <a:ext cx="866656" cy="251783"/>
            </a:xfrm>
            <a:prstGeom prst="rightArrow">
              <a:avLst>
                <a:gd name="adj1" fmla="val 50000"/>
                <a:gd name="adj2" fmla="val 11707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"/>
            <p:cNvSpPr/>
            <p:nvPr/>
          </p:nvSpPr>
          <p:spPr>
            <a:xfrm rot="9339892">
              <a:off x="14207917" y="18584564"/>
              <a:ext cx="875815" cy="250087"/>
            </a:xfrm>
            <a:prstGeom prst="rightArrow">
              <a:avLst>
                <a:gd name="adj1" fmla="val 50000"/>
                <a:gd name="adj2" fmla="val 11707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87"/>
            <p:cNvSpPr/>
            <p:nvPr/>
          </p:nvSpPr>
          <p:spPr>
            <a:xfrm>
              <a:off x="8839300" y="12984123"/>
              <a:ext cx="593399" cy="29881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88"/>
            <p:cNvSpPr/>
            <p:nvPr/>
          </p:nvSpPr>
          <p:spPr>
            <a:xfrm rot="9312098">
              <a:off x="4875695" y="14556731"/>
              <a:ext cx="879058" cy="250580"/>
            </a:xfrm>
            <a:prstGeom prst="rightArrow">
              <a:avLst>
                <a:gd name="adj1" fmla="val 50000"/>
                <a:gd name="adj2" fmla="val 11707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9"/>
            <p:cNvSpPr/>
            <p:nvPr/>
          </p:nvSpPr>
          <p:spPr>
            <a:xfrm rot="1521785">
              <a:off x="12964603" y="14555716"/>
              <a:ext cx="869842" cy="252267"/>
            </a:xfrm>
            <a:prstGeom prst="rightArrow">
              <a:avLst>
                <a:gd name="adj1" fmla="val 50000"/>
                <a:gd name="adj2" fmla="val 11707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58" name="Shape 90"/>
            <p:cNvPicPr preferRelativeResize="0"/>
            <p:nvPr/>
          </p:nvPicPr>
          <p:blipFill rotWithShape="1">
            <a:blip r:embed="rId15">
              <a:alphaModFix/>
            </a:blip>
            <a:srcRect l="8970" r="49423"/>
            <a:stretch/>
          </p:blipFill>
          <p:spPr>
            <a:xfrm>
              <a:off x="6008125" y="20204017"/>
              <a:ext cx="722049" cy="6845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Shape 91"/>
            <p:cNvSpPr/>
            <p:nvPr/>
          </p:nvSpPr>
          <p:spPr>
            <a:xfrm>
              <a:off x="6008125" y="20235753"/>
              <a:ext cx="6854099" cy="6240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3000" b="1" dirty="0">
                  <a:latin typeface="Garamond"/>
                  <a:ea typeface="Garamond"/>
                  <a:cs typeface="Garamond"/>
                  <a:sym typeface="Garamond"/>
                </a:rPr>
                <a:t>    </a:t>
              </a:r>
              <a:r>
                <a:rPr lang="en-US" sz="3000" b="1" dirty="0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Video Tutorial for End-User</a:t>
              </a:r>
            </a:p>
          </p:txBody>
        </p:sp>
        <p:sp>
          <p:nvSpPr>
            <p:cNvPr id="60" name="Shape 92"/>
            <p:cNvSpPr/>
            <p:nvPr/>
          </p:nvSpPr>
          <p:spPr>
            <a:xfrm rot="5400000">
              <a:off x="9240799" y="18559760"/>
              <a:ext cx="337499" cy="305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93"/>
            <p:cNvSpPr/>
            <p:nvPr/>
          </p:nvSpPr>
          <p:spPr>
            <a:xfrm rot="5400000">
              <a:off x="9240799" y="19810385"/>
              <a:ext cx="337499" cy="305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94"/>
            <p:cNvSpPr/>
            <p:nvPr/>
          </p:nvSpPr>
          <p:spPr>
            <a:xfrm rot="5400000">
              <a:off x="9186449" y="14499360"/>
              <a:ext cx="337499" cy="3051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8" name="Shape 24"/>
          <p:cNvSpPr txBox="1"/>
          <p:nvPr/>
        </p:nvSpPr>
        <p:spPr>
          <a:xfrm>
            <a:off x="17703427" y="17867823"/>
            <a:ext cx="8229600" cy="283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40740"/>
              <a:buFont typeface="Arial"/>
              <a:buNone/>
            </a:pPr>
            <a:r>
              <a:rPr lang="en-US" sz="2700" dirty="0">
                <a:latin typeface="Questrial"/>
                <a:ea typeface="Questrial"/>
                <a:cs typeface="Questrial"/>
                <a:sym typeface="Questrial"/>
              </a:rPr>
              <a:t>          </a:t>
            </a:r>
            <a:r>
              <a:rPr lang="en-US" sz="2700" dirty="0">
                <a:ea typeface="Questrial"/>
                <a:cs typeface="Questrial"/>
                <a:sym typeface="Questrial"/>
              </a:rPr>
              <a:t>Landsat 8 </a:t>
            </a:r>
            <a:r>
              <a:rPr lang="en-US" sz="2700" dirty="0">
                <a:ea typeface="Calibri"/>
                <a:cs typeface="Calibri"/>
                <a:sym typeface="Calibri"/>
              </a:rPr>
              <a:t>- OLI                    </a:t>
            </a:r>
            <a:r>
              <a:rPr lang="en-US" sz="2700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700" dirty="0">
                <a:ea typeface="Questrial"/>
                <a:cs typeface="Questrial"/>
                <a:sym typeface="Questrial"/>
              </a:rPr>
              <a:t>Terra  - ASTER</a:t>
            </a:r>
          </a:p>
        </p:txBody>
      </p:sp>
      <p:pic>
        <p:nvPicPr>
          <p:cNvPr id="91" name="Shape 40"/>
          <p:cNvPicPr preferRelativeResize="0"/>
          <p:nvPr/>
        </p:nvPicPr>
        <p:blipFill rotWithShape="1">
          <a:blip r:embed="rId16">
            <a:alphaModFix/>
          </a:blip>
          <a:srcRect t="8897"/>
          <a:stretch/>
        </p:blipFill>
        <p:spPr>
          <a:xfrm>
            <a:off x="981076" y="29935720"/>
            <a:ext cx="6543674" cy="4471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18792" y="34365874"/>
            <a:ext cx="54464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buSzPct val="40740"/>
            </a:pPr>
            <a:r>
              <a:rPr lang="en-US" sz="1800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Kamala </a:t>
            </a:r>
            <a:r>
              <a:rPr lang="en-US" sz="1800" dirty="0" err="1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Kanta</a:t>
            </a:r>
            <a:r>
              <a:rPr lang="en-US" sz="1800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 </a:t>
            </a:r>
            <a:r>
              <a:rPr lang="en-US" sz="1800" dirty="0" err="1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Sahoo</a:t>
            </a:r>
            <a:r>
              <a:rPr lang="en-US" sz="1800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, Eduardo Rendon, Veronica Fay</a:t>
            </a:r>
            <a:r>
              <a:rPr lang="en-US" sz="1800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, Xuan </a:t>
            </a:r>
            <a:r>
              <a:rPr lang="en-US" sz="1800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Zhang, Steve Padgett-Vasquez  </a:t>
            </a:r>
          </a:p>
          <a:p>
            <a:endParaRPr lang="en-US" sz="2000" dirty="0"/>
          </a:p>
        </p:txBody>
      </p:sp>
      <p:pic>
        <p:nvPicPr>
          <p:cNvPr id="1026" name="Picture 2" descr="C:\Users\vfay3\Desktop\StudyArea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5864" b="6107"/>
          <a:stretch/>
        </p:blipFill>
        <p:spPr bwMode="auto">
          <a:xfrm>
            <a:off x="18390952" y="12396749"/>
            <a:ext cx="6015914" cy="438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438956" y="18938081"/>
            <a:ext cx="2725148" cy="22252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582868" y="18918605"/>
            <a:ext cx="2956816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374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Veronica Toshiko Fay</cp:lastModifiedBy>
  <cp:revision>99</cp:revision>
  <dcterms:created xsi:type="dcterms:W3CDTF">2015-06-02T14:58:58Z</dcterms:created>
  <dcterms:modified xsi:type="dcterms:W3CDTF">2015-07-02T19:48:16Z</dcterms:modified>
</cp:coreProperties>
</file>