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Simpson" initials="ZS" lastIdx="1" clrIdx="0">
    <p:extLst>
      <p:ext uri="{19B8F6BF-5375-455C-9EA6-DF929625EA0E}">
        <p15:presenceInfo xmlns:p15="http://schemas.microsoft.com/office/powerpoint/2012/main" userId="Zachary Si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80D"/>
    <a:srgbClr val="734C00"/>
    <a:srgbClr val="FF5400"/>
    <a:srgbClr val="D69032"/>
    <a:srgbClr val="F3650D"/>
    <a:srgbClr val="F85904"/>
    <a:srgbClr val="F3660E"/>
    <a:srgbClr val="774A00"/>
    <a:srgbClr val="EC7117"/>
    <a:srgbClr val="BBB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4131" autoAdjust="0"/>
  </p:normalViewPr>
  <p:slideViewPr>
    <p:cSldViewPr snapToGrid="0">
      <p:cViewPr>
        <p:scale>
          <a:sx n="160" d="100"/>
          <a:sy n="160" d="100"/>
        </p:scale>
        <p:origin x="-7536" y="-26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3FD3A-0F1C-4CF3-B161-F6AF2BE029A3}" type="datetimeFigureOut">
              <a:rPr lang="en-US" smtClean="0"/>
              <a:t>7/22/2015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83CED-5E94-4A18-96BD-F68B536E65E6}" type="slidenum">
              <a:rPr lang="en-US" smtClean="0"/>
              <a:t>‹#›</a:t>
            </a:fld>
            <a:endParaRPr lang="en-US"/>
          </a:p>
        </p:txBody>
      </p:sp>
    </p:spTree>
    <p:extLst>
      <p:ext uri="{BB962C8B-B14F-4D97-AF65-F5344CB8AC3E}">
        <p14:creationId xmlns:p14="http://schemas.microsoft.com/office/powerpoint/2010/main" val="37290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83CED-5E94-4A18-96BD-F68B536E65E6}" type="slidenum">
              <a:rPr lang="en-US" smtClean="0"/>
              <a:t>1</a:t>
            </a:fld>
            <a:endParaRPr lang="en-US"/>
          </a:p>
        </p:txBody>
      </p:sp>
    </p:spTree>
    <p:extLst>
      <p:ext uri="{BB962C8B-B14F-4D97-AF65-F5344CB8AC3E}">
        <p14:creationId xmlns:p14="http://schemas.microsoft.com/office/powerpoint/2010/main" val="73095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9125" y="12044732"/>
            <a:ext cx="5897229" cy="4353942"/>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195" y="25382392"/>
            <a:ext cx="5972581" cy="5783690"/>
          </a:xfrm>
          <a:prstGeom prst="rect">
            <a:avLst/>
          </a:prstGeom>
          <a:ln w="12700">
            <a:solidFill>
              <a:schemeClr val="tx1">
                <a:lumMod val="50000"/>
              </a:schemeClr>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258" y="12546933"/>
            <a:ext cx="8015201" cy="98194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43965" y="10816251"/>
            <a:ext cx="5028508" cy="4954196"/>
          </a:xfrm>
          <a:prstGeom prst="rect">
            <a:avLst/>
          </a:prstGeom>
        </p:spPr>
      </p:pic>
      <p:sp>
        <p:nvSpPr>
          <p:cNvPr id="2" name="Text Placeholder 1"/>
          <p:cNvSpPr>
            <a:spLocks noGrp="1"/>
          </p:cNvSpPr>
          <p:nvPr>
            <p:ph type="body" sz="quarter" idx="13"/>
          </p:nvPr>
        </p:nvSpPr>
        <p:spPr>
          <a:xfrm>
            <a:off x="355144" y="35468647"/>
            <a:ext cx="26060400" cy="594360"/>
          </a:xfrm>
        </p:spPr>
        <p:txBody>
          <a:bodyPr/>
          <a:lstStyle/>
          <a:p>
            <a:r>
              <a:rPr lang="en-US" dirty="0" smtClean="0"/>
              <a:t>BLM at Idaho State University GIS Training and Research Center</a:t>
            </a:r>
            <a:endParaRPr lang="en-US" dirty="0"/>
          </a:p>
        </p:txBody>
      </p:sp>
      <p:sp>
        <p:nvSpPr>
          <p:cNvPr id="4" name="Text Placeholder 3"/>
          <p:cNvSpPr>
            <a:spLocks noGrp="1"/>
          </p:cNvSpPr>
          <p:nvPr>
            <p:ph type="body" sz="quarter" idx="11"/>
          </p:nvPr>
        </p:nvSpPr>
        <p:spPr/>
        <p:txBody>
          <a:bodyPr/>
          <a:lstStyle/>
          <a:p>
            <a:r>
              <a:rPr lang="en-US" dirty="0"/>
              <a:t>Using Landsat </a:t>
            </a:r>
            <a:r>
              <a:rPr lang="en-US" dirty="0" smtClean="0"/>
              <a:t>earth observations </a:t>
            </a:r>
            <a:r>
              <a:rPr lang="en-US" dirty="0"/>
              <a:t>to </a:t>
            </a:r>
            <a:r>
              <a:rPr lang="en-US" dirty="0" smtClean="0"/>
              <a:t>identify increased fire susceptibility </a:t>
            </a:r>
            <a:r>
              <a:rPr lang="en-US" dirty="0"/>
              <a:t>due to </a:t>
            </a:r>
            <a:r>
              <a:rPr lang="en-US" dirty="0" smtClean="0"/>
              <a:t>invasion </a:t>
            </a:r>
            <a:r>
              <a:rPr lang="en-US" dirty="0"/>
              <a:t>by </a:t>
            </a:r>
            <a:r>
              <a:rPr lang="en-US" dirty="0" err="1" smtClean="0"/>
              <a:t>cheatgrass</a:t>
            </a:r>
            <a:r>
              <a:rPr lang="en-US" dirty="0" smtClean="0"/>
              <a:t> </a:t>
            </a:r>
            <a:r>
              <a:rPr lang="en-US" dirty="0"/>
              <a:t>(</a:t>
            </a:r>
            <a:r>
              <a:rPr lang="en-US" i="1" dirty="0" err="1"/>
              <a:t>Bromus</a:t>
            </a:r>
            <a:r>
              <a:rPr lang="en-US" i="1" dirty="0"/>
              <a:t> tectorum</a:t>
            </a:r>
            <a:r>
              <a:rPr lang="en-US" dirty="0"/>
              <a:t>)</a:t>
            </a:r>
          </a:p>
          <a:p>
            <a:endParaRPr lang="en-US" dirty="0"/>
          </a:p>
        </p:txBody>
      </p:sp>
      <p:sp>
        <p:nvSpPr>
          <p:cNvPr id="5" name="Text Placeholder 4"/>
          <p:cNvSpPr>
            <a:spLocks noGrp="1"/>
          </p:cNvSpPr>
          <p:nvPr>
            <p:ph type="body" sz="quarter" idx="10"/>
          </p:nvPr>
        </p:nvSpPr>
        <p:spPr/>
        <p:txBody>
          <a:bodyPr/>
          <a:lstStyle/>
          <a:p>
            <a:r>
              <a:rPr lang="en-US" dirty="0" smtClean="0"/>
              <a:t>Idaho Disasters III</a:t>
            </a:r>
            <a:endParaRPr lang="en-US" dirty="0"/>
          </a:p>
        </p:txBody>
      </p:sp>
      <p:sp>
        <p:nvSpPr>
          <p:cNvPr id="10" name="Text Placeholder 16"/>
          <p:cNvSpPr txBox="1">
            <a:spLocks/>
          </p:cNvSpPr>
          <p:nvPr/>
        </p:nvSpPr>
        <p:spPr>
          <a:xfrm>
            <a:off x="18287998" y="25882717"/>
            <a:ext cx="8330511" cy="46530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nSpc>
                <a:spcPct val="150000"/>
              </a:lnSpc>
              <a:spcAft>
                <a:spcPts val="600"/>
              </a:spcAft>
            </a:pPr>
            <a:r>
              <a:rPr lang="en-US" sz="2400" dirty="0" smtClean="0"/>
              <a:t>Keith Weber (ISU), Mark Carroll (GSFC), John </a:t>
            </a:r>
            <a:r>
              <a:rPr lang="en-US" sz="2400" dirty="0" err="1" smtClean="0"/>
              <a:t>Schnase</a:t>
            </a:r>
            <a:r>
              <a:rPr lang="en-US" sz="2400" dirty="0" smtClean="0"/>
              <a:t>(GSFC), </a:t>
            </a:r>
            <a:r>
              <a:rPr lang="en-US" sz="2400" dirty="0">
                <a:solidFill>
                  <a:srgbClr val="767171"/>
                </a:solidFill>
              </a:rPr>
              <a:t>Mike Kuyper (BLM) Michelle </a:t>
            </a:r>
            <a:r>
              <a:rPr lang="en-US" sz="2400" dirty="0" err="1">
                <a:solidFill>
                  <a:srgbClr val="767171"/>
                </a:solidFill>
              </a:rPr>
              <a:t>Mavers</a:t>
            </a:r>
            <a:r>
              <a:rPr lang="en-US" sz="2400" dirty="0">
                <a:solidFill>
                  <a:srgbClr val="767171"/>
                </a:solidFill>
              </a:rPr>
              <a:t> (BLM) Collin Homer (</a:t>
            </a:r>
            <a:r>
              <a:rPr lang="en-US" sz="2400" dirty="0" smtClean="0">
                <a:solidFill>
                  <a:srgbClr val="767171"/>
                </a:solidFill>
              </a:rPr>
              <a:t>USGS), Ryan </a:t>
            </a:r>
            <a:r>
              <a:rPr lang="en-US" sz="2400" dirty="0" err="1">
                <a:solidFill>
                  <a:srgbClr val="767171"/>
                </a:solidFill>
              </a:rPr>
              <a:t>Howerton</a:t>
            </a:r>
            <a:r>
              <a:rPr lang="en-US" sz="2400" dirty="0">
                <a:solidFill>
                  <a:srgbClr val="767171"/>
                </a:solidFill>
              </a:rPr>
              <a:t> (I</a:t>
            </a:r>
            <a:r>
              <a:rPr lang="en-US" sz="2000" dirty="0">
                <a:solidFill>
                  <a:srgbClr val="767171"/>
                </a:solidFill>
              </a:rPr>
              <a:t>SU</a:t>
            </a:r>
            <a:r>
              <a:rPr lang="en-US" sz="2000" dirty="0" smtClean="0">
                <a:solidFill>
                  <a:srgbClr val="767171"/>
                </a:solidFill>
              </a:rPr>
              <a:t>),  Kiersten </a:t>
            </a:r>
            <a:r>
              <a:rPr lang="en-US" sz="2000" dirty="0" err="1">
                <a:solidFill>
                  <a:srgbClr val="767171"/>
                </a:solidFill>
              </a:rPr>
              <a:t>Newtoff</a:t>
            </a:r>
            <a:r>
              <a:rPr lang="en-US" sz="2000" dirty="0">
                <a:solidFill>
                  <a:srgbClr val="767171"/>
                </a:solidFill>
              </a:rPr>
              <a:t> (DEVELOP), Kyle </a:t>
            </a:r>
            <a:r>
              <a:rPr lang="en-US" sz="2000" dirty="0" err="1">
                <a:solidFill>
                  <a:srgbClr val="767171"/>
                </a:solidFill>
              </a:rPr>
              <a:t>Sowder</a:t>
            </a:r>
            <a:r>
              <a:rPr lang="en-US" sz="2000" dirty="0">
                <a:solidFill>
                  <a:srgbClr val="767171"/>
                </a:solidFill>
              </a:rPr>
              <a:t> (DEVELOP), </a:t>
            </a:r>
            <a:r>
              <a:rPr lang="en-US" sz="2000" dirty="0" smtClean="0">
                <a:solidFill>
                  <a:srgbClr val="767171"/>
                </a:solidFill>
              </a:rPr>
              <a:t>Andrea </a:t>
            </a:r>
            <a:r>
              <a:rPr lang="en-US" sz="2000" dirty="0" err="1">
                <a:solidFill>
                  <a:srgbClr val="767171"/>
                </a:solidFill>
              </a:rPr>
              <a:t>Boddenberg</a:t>
            </a:r>
            <a:r>
              <a:rPr lang="en-US" sz="2000" dirty="0">
                <a:solidFill>
                  <a:srgbClr val="767171"/>
                </a:solidFill>
              </a:rPr>
              <a:t> (DEVELOP), Katherine Bradford (DEVELOP), </a:t>
            </a:r>
            <a:r>
              <a:rPr lang="en-US" sz="2000" dirty="0" smtClean="0">
                <a:solidFill>
                  <a:srgbClr val="767171"/>
                </a:solidFill>
              </a:rPr>
              <a:t>Eric </a:t>
            </a:r>
            <a:r>
              <a:rPr lang="en-US" sz="2000" dirty="0">
                <a:solidFill>
                  <a:srgbClr val="767171"/>
                </a:solidFill>
              </a:rPr>
              <a:t>Smith (DEVELOP</a:t>
            </a:r>
            <a:r>
              <a:rPr lang="en-US" sz="2000" dirty="0" smtClean="0">
                <a:solidFill>
                  <a:srgbClr val="767171"/>
                </a:solidFill>
              </a:rPr>
              <a:t>)</a:t>
            </a:r>
            <a:endParaRPr lang="en-US" sz="2000" dirty="0">
              <a:solidFill>
                <a:srgbClr val="767171"/>
              </a:solidFill>
            </a:endParaRPr>
          </a:p>
          <a:p>
            <a:pPr lvl="0">
              <a:spcAft>
                <a:spcPts val="600"/>
              </a:spcAft>
            </a:pPr>
            <a:endParaRPr lang="en-US" sz="1800" dirty="0">
              <a:solidFill>
                <a:srgbClr val="767171"/>
              </a:solidFill>
              <a:latin typeface="Century Gothic"/>
            </a:endParaRPr>
          </a:p>
          <a:p>
            <a:pPr>
              <a:spcAft>
                <a:spcPts val="600"/>
              </a:spcAft>
            </a:pPr>
            <a:endParaRPr lang="en-US" sz="2000" dirty="0" smtClean="0">
              <a:latin typeface="Century Gothic" panose="020B0502020202020204" pitchFamily="34" charset="0"/>
            </a:endParaRPr>
          </a:p>
          <a:p>
            <a:pPr>
              <a:spcAft>
                <a:spcPts val="600"/>
              </a:spcAft>
            </a:pPr>
            <a:endParaRPr lang="en-US" sz="2000" dirty="0">
              <a:latin typeface="Century Gothic" panose="020B0502020202020204" pitchFamily="34" charset="0"/>
            </a:endParaRPr>
          </a:p>
        </p:txBody>
      </p:sp>
      <p:sp>
        <p:nvSpPr>
          <p:cNvPr id="11" name="Text Placeholder 16"/>
          <p:cNvSpPr txBox="1">
            <a:spLocks/>
          </p:cNvSpPr>
          <p:nvPr/>
        </p:nvSpPr>
        <p:spPr>
          <a:xfrm>
            <a:off x="18287998" y="26631835"/>
            <a:ext cx="8229600" cy="32818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7999" y="1936658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285750" lvl="0" indent="-285750" defTabSz="914400">
              <a:lnSpc>
                <a:spcPct val="100000"/>
              </a:lnSpc>
              <a:spcBef>
                <a:spcPts val="0"/>
              </a:spcBef>
              <a:buClrTx/>
              <a:buFont typeface="Arial" panose="020B0604020202020204" pitchFamily="34" charset="0"/>
              <a:buChar char="•"/>
            </a:pPr>
            <a:r>
              <a:rPr lang="en-US" sz="2400" dirty="0">
                <a:solidFill>
                  <a:srgbClr val="767171"/>
                </a:solidFill>
              </a:rPr>
              <a:t>Species specific classification can be successful when the target species is </a:t>
            </a:r>
            <a:r>
              <a:rPr lang="en-US" sz="2400" dirty="0" err="1">
                <a:solidFill>
                  <a:srgbClr val="767171"/>
                </a:solidFill>
              </a:rPr>
              <a:t>phenologically</a:t>
            </a:r>
            <a:r>
              <a:rPr lang="en-US" sz="2400" dirty="0">
                <a:solidFill>
                  <a:srgbClr val="767171"/>
                </a:solidFill>
              </a:rPr>
              <a:t> distinct from surrounding vegetation types.</a:t>
            </a:r>
          </a:p>
          <a:p>
            <a:pPr marL="0" lvl="0" indent="0" defTabSz="914400">
              <a:lnSpc>
                <a:spcPct val="100000"/>
              </a:lnSpc>
              <a:spcBef>
                <a:spcPts val="0"/>
              </a:spcBef>
              <a:buClrTx/>
              <a:buNone/>
            </a:pPr>
            <a:endParaRPr lang="en-US" sz="2400" dirty="0">
              <a:solidFill>
                <a:srgbClr val="767171"/>
              </a:solidFill>
            </a:endParaRPr>
          </a:p>
          <a:p>
            <a:pPr marL="285750" lvl="0" indent="-285750" defTabSz="914400">
              <a:lnSpc>
                <a:spcPct val="100000"/>
              </a:lnSpc>
              <a:spcBef>
                <a:spcPts val="0"/>
              </a:spcBef>
              <a:buClrTx/>
              <a:buFont typeface="Arial" panose="020B0604020202020204" pitchFamily="34" charset="0"/>
              <a:buChar char="•"/>
            </a:pPr>
            <a:r>
              <a:rPr lang="en-US" sz="2400" dirty="0">
                <a:solidFill>
                  <a:srgbClr val="767171"/>
                </a:solidFill>
              </a:rPr>
              <a:t>Reliable regional land cover classification does not directly translate into reliable local scale analysis.</a:t>
            </a:r>
          </a:p>
          <a:p>
            <a:pPr marL="457200" lvl="1" indent="0" defTabSz="914400">
              <a:lnSpc>
                <a:spcPct val="100000"/>
              </a:lnSpc>
              <a:spcBef>
                <a:spcPts val="0"/>
              </a:spcBef>
              <a:buNone/>
            </a:pPr>
            <a:endParaRPr lang="en-US" sz="2400" dirty="0">
              <a:solidFill>
                <a:srgbClr val="767171"/>
              </a:solidFill>
            </a:endParaRPr>
          </a:p>
          <a:p>
            <a:pPr marL="285750" lvl="0" indent="-285750" defTabSz="914400">
              <a:lnSpc>
                <a:spcPct val="100000"/>
              </a:lnSpc>
              <a:spcBef>
                <a:spcPts val="0"/>
              </a:spcBef>
              <a:buClrTx/>
              <a:buFont typeface="Arial" panose="020B0604020202020204" pitchFamily="34" charset="0"/>
              <a:buChar char="•"/>
            </a:pPr>
            <a:r>
              <a:rPr lang="en-US" sz="2400" dirty="0">
                <a:solidFill>
                  <a:srgbClr val="767171"/>
                </a:solidFill>
              </a:rPr>
              <a:t>Reflectance from bare ground and sub-pixel mixing continues to be problematic for medium resolution land cover classification</a:t>
            </a:r>
            <a:r>
              <a:rPr lang="en-US" sz="2400" dirty="0" smtClean="0">
                <a:solidFill>
                  <a:srgbClr val="767171"/>
                </a:solidFill>
              </a:rPr>
              <a:t>.</a:t>
            </a:r>
            <a:endParaRPr lang="en-US" sz="2400" dirty="0" smtClean="0"/>
          </a:p>
        </p:txBody>
      </p:sp>
      <p:sp>
        <p:nvSpPr>
          <p:cNvPr id="13" name="Text Placeholder 16"/>
          <p:cNvSpPr txBox="1">
            <a:spLocks/>
          </p:cNvSpPr>
          <p:nvPr/>
        </p:nvSpPr>
        <p:spPr>
          <a:xfrm>
            <a:off x="18287999" y="11730834"/>
            <a:ext cx="43053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endParaRPr lang="en-US" dirty="0"/>
          </a:p>
        </p:txBody>
      </p:sp>
      <p:sp>
        <p:nvSpPr>
          <p:cNvPr id="14" name="Text Placeholder 16"/>
          <p:cNvSpPr txBox="1">
            <a:spLocks/>
          </p:cNvSpPr>
          <p:nvPr/>
        </p:nvSpPr>
        <p:spPr>
          <a:xfrm>
            <a:off x="18287998" y="17253707"/>
            <a:ext cx="3955943" cy="7759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smtClean="0"/>
              <a:t>Landsat 8 Operational Land Imager (OLI)</a:t>
            </a:r>
          </a:p>
        </p:txBody>
      </p:sp>
      <p:sp>
        <p:nvSpPr>
          <p:cNvPr id="6" name="Text Placeholder 16"/>
          <p:cNvSpPr txBox="1">
            <a:spLocks/>
          </p:cNvSpPr>
          <p:nvPr/>
        </p:nvSpPr>
        <p:spPr>
          <a:xfrm>
            <a:off x="914398" y="6230470"/>
            <a:ext cx="15710312" cy="66100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Wildfires, coupled with the presence of invasive plant species, are primary drivers of change in semi-arid savanna ecosystems.  These wildfires disrupt ecosystems, human localities, critical </a:t>
            </a:r>
            <a:r>
              <a:rPr lang="en-US" sz="2800" dirty="0" smtClean="0"/>
              <a:t>habitats and </a:t>
            </a:r>
            <a:r>
              <a:rPr lang="en-US" sz="2800" dirty="0"/>
              <a:t>create opportunities for invasive species to expand their populations. Wildland fire regimes have changed dramatically due to </a:t>
            </a:r>
            <a:r>
              <a:rPr lang="en-US" sz="2800" i="1" dirty="0" err="1"/>
              <a:t>Bromus</a:t>
            </a:r>
            <a:r>
              <a:rPr lang="en-US" sz="2800" i="1" dirty="0"/>
              <a:t> tectorum </a:t>
            </a:r>
            <a:r>
              <a:rPr lang="en-US" sz="2800" dirty="0"/>
              <a:t>(cheatgrass), an invasive annual grass, which has effectively lengthened the wildfire season and increased fire frequency. </a:t>
            </a:r>
            <a:r>
              <a:rPr lang="en-US" sz="2800" dirty="0" smtClean="0"/>
              <a:t>Cheatgrass’ ability </a:t>
            </a:r>
            <a:r>
              <a:rPr lang="en-US" sz="2800" dirty="0"/>
              <a:t>to quickly establish in disturbed areas creates a positive feedback cycle with wildland fire, resulting in landscapes that burn more frequently and </a:t>
            </a:r>
            <a:r>
              <a:rPr lang="en-US" sz="2800" dirty="0" smtClean="0"/>
              <a:t>become </a:t>
            </a:r>
            <a:r>
              <a:rPr lang="en-US" sz="2800" dirty="0"/>
              <a:t>increasingly dominated by this invasive plant. This creates a need for more advanced landscape and wildfire monitoring tools that can identify the prominence of invasive plants in order to provide better information regarding fire susceptibility. Currently, there are no active cheatgrass management plans in Idaho due to the overwhelming capabilities of the plant to dominate landscapes. However, effective management of this species requires knowledge of its distribution in order to evaluate wildfire regimes and prevent cheatgrass expansion in recently disturbed landscapes.  This study used spring/summer 2013, 2014, and 2015 imagery from Landsat 8 Operational Land Imagery (OLI) and decision-tree-based classification to create a vegetation distribution map of SE Idaho that identified cheatgrass and was subsequently used to create a fire susceptibility map for the study area. These results enhance the Bureau of Land Management’s and Idaho Department of Land’s decision making with respect to resource allocations and supports post-fire rehabilitation planning and fuel reduction </a:t>
            </a:r>
            <a:r>
              <a:rPr lang="en-US" sz="2800" dirty="0" smtClean="0"/>
              <a:t>programs.</a:t>
            </a:r>
            <a:endParaRPr lang="en-US" dirty="0" smtClean="0"/>
          </a:p>
        </p:txBody>
      </p:sp>
      <p:sp>
        <p:nvSpPr>
          <p:cNvPr id="15" name="Text Placeholder 16"/>
          <p:cNvSpPr txBox="1">
            <a:spLocks/>
          </p:cNvSpPr>
          <p:nvPr/>
        </p:nvSpPr>
        <p:spPr>
          <a:xfrm>
            <a:off x="18287997" y="6343579"/>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Create a vegetation map that can be incorporated into fire susceptibility and hazard model</a:t>
            </a:r>
          </a:p>
          <a:p>
            <a:pPr marL="347663" indent="-347663"/>
            <a:r>
              <a:rPr lang="en-US" sz="2800" dirty="0" smtClean="0"/>
              <a:t>Provide benefit to End-users regarding resource allocation and identifying high fire susceptibility areas</a:t>
            </a:r>
          </a:p>
          <a:p>
            <a:pPr marL="347663" indent="-347663"/>
            <a:r>
              <a:rPr lang="en-US" sz="2800" dirty="0" smtClean="0"/>
              <a:t>Understand the relationship between the distribution of </a:t>
            </a:r>
            <a:r>
              <a:rPr lang="en-US" sz="2800" i="1" dirty="0" err="1" smtClean="0"/>
              <a:t>Bromus</a:t>
            </a:r>
            <a:r>
              <a:rPr lang="en-US" sz="2800" i="1" dirty="0" smtClean="0"/>
              <a:t> tectorum</a:t>
            </a:r>
            <a:r>
              <a:rPr lang="en-US" sz="2800" dirty="0" smtClean="0"/>
              <a:t> and other vegetation types with wildfire regimes in Southeast Idaho</a:t>
            </a:r>
          </a:p>
          <a:p>
            <a:pPr marL="347663" indent="-347663"/>
            <a:r>
              <a:rPr lang="en-US" sz="2800" dirty="0" smtClean="0"/>
              <a:t>Produce a fire susceptibility map using the resultant vegetation map and topographic information</a:t>
            </a:r>
          </a:p>
        </p:txBody>
      </p:sp>
      <p:sp>
        <p:nvSpPr>
          <p:cNvPr id="16" name="TextBox 15"/>
          <p:cNvSpPr txBox="1"/>
          <p:nvPr/>
        </p:nvSpPr>
        <p:spPr>
          <a:xfrm>
            <a:off x="914398" y="5396167"/>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998" y="547137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8" y="12551254"/>
            <a:ext cx="1696821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8" y="1111131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8" y="1550445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18287998" y="184916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7998" y="2528334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287997" y="2269295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998" y="2849274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1146100"/>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Jeff May(Project Lead), Jenna Williams, Zachary Simpson</a:t>
            </a:r>
          </a:p>
          <a:p>
            <a:r>
              <a:rPr lang="en-US" sz="2400" dirty="0" smtClean="0"/>
              <a:t> </a:t>
            </a:r>
            <a:r>
              <a:rPr lang="en-US" sz="2400" dirty="0"/>
              <a:t>NASA DEVELOP National Program BLM at Idaho State University.</a:t>
            </a: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23254" y="16153382"/>
            <a:ext cx="3963398" cy="3239279"/>
          </a:xfrm>
          <a:prstGeom prst="rect">
            <a:avLst/>
          </a:prstGeom>
        </p:spPr>
      </p:pic>
      <p:sp>
        <p:nvSpPr>
          <p:cNvPr id="35" name="Text Placeholder 16"/>
          <p:cNvSpPr txBox="1">
            <a:spLocks/>
          </p:cNvSpPr>
          <p:nvPr/>
        </p:nvSpPr>
        <p:spPr>
          <a:xfrm>
            <a:off x="18335458" y="12620618"/>
            <a:ext cx="4152901" cy="176949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smtClean="0"/>
              <a:t>Southeast Idaho</a:t>
            </a:r>
          </a:p>
          <a:p>
            <a:pPr marL="347663" indent="-347663"/>
            <a:r>
              <a:rPr lang="en-US" sz="3200" dirty="0" smtClean="0"/>
              <a:t>Landsat WRS-2 Path 39 Row 30</a:t>
            </a:r>
          </a:p>
        </p:txBody>
      </p:sp>
      <p:pic>
        <p:nvPicPr>
          <p:cNvPr id="36" name="Picture 2" descr="http://www.epa.gov/coalbed/images/BLM-log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54889" y="23554493"/>
            <a:ext cx="1907166" cy="163981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72638" y="29329187"/>
            <a:ext cx="7481004" cy="4987337"/>
          </a:xfrm>
          <a:prstGeom prst="rect">
            <a:avLst/>
          </a:prstGeom>
          <a:ln w="12700">
            <a:solidFill>
              <a:schemeClr val="tx1"/>
            </a:solidFill>
          </a:ln>
        </p:spPr>
      </p:pic>
      <p:sp>
        <p:nvSpPr>
          <p:cNvPr id="54" name="Text Placeholder 16"/>
          <p:cNvSpPr txBox="1">
            <a:spLocks/>
          </p:cNvSpPr>
          <p:nvPr/>
        </p:nvSpPr>
        <p:spPr>
          <a:xfrm>
            <a:off x="17280774" y="34487264"/>
            <a:ext cx="8595753" cy="479002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r"/>
            <a:r>
              <a:rPr lang="en-US" sz="2400" dirty="0" smtClean="0"/>
              <a:t>    Left to </a:t>
            </a:r>
            <a:r>
              <a:rPr lang="en-US" sz="2400" dirty="0"/>
              <a:t>right: Jeff May, </a:t>
            </a:r>
            <a:r>
              <a:rPr lang="en-US" sz="2400" dirty="0" smtClean="0"/>
              <a:t>Jenna Williams and Zachary Simpson</a:t>
            </a:r>
          </a:p>
        </p:txBody>
      </p:sp>
      <p:sp>
        <p:nvSpPr>
          <p:cNvPr id="45" name="TextBox 44"/>
          <p:cNvSpPr txBox="1"/>
          <p:nvPr/>
        </p:nvSpPr>
        <p:spPr>
          <a:xfrm>
            <a:off x="4014216" y="30231919"/>
            <a:ext cx="378630" cy="1023037"/>
          </a:xfrm>
          <a:prstGeom prst="rect">
            <a:avLst/>
          </a:prstGeom>
          <a:noFill/>
        </p:spPr>
        <p:txBody>
          <a:bodyPr wrap="none" rtlCol="0">
            <a:spAutoFit/>
          </a:bodyPr>
          <a:lstStyle/>
          <a:p>
            <a:r>
              <a:rPr lang="en-US" dirty="0" smtClean="0"/>
              <a:t> </a:t>
            </a:r>
            <a:endParaRPr lang="en-US" dirty="0"/>
          </a:p>
        </p:txBody>
      </p:sp>
      <p:sp>
        <p:nvSpPr>
          <p:cNvPr id="49" name="TextBox 48"/>
          <p:cNvSpPr txBox="1"/>
          <p:nvPr/>
        </p:nvSpPr>
        <p:spPr>
          <a:xfrm>
            <a:off x="2372667" y="30231919"/>
            <a:ext cx="378630" cy="1023037"/>
          </a:xfrm>
          <a:prstGeom prst="rect">
            <a:avLst/>
          </a:prstGeom>
          <a:noFill/>
        </p:spPr>
        <p:txBody>
          <a:bodyPr wrap="none" rtlCol="0">
            <a:spAutoFit/>
          </a:bodyPr>
          <a:lstStyle/>
          <a:p>
            <a:r>
              <a:rPr lang="en-US" dirty="0" smtClean="0"/>
              <a:t> </a:t>
            </a:r>
            <a:endParaRPr lang="en-US" dirty="0"/>
          </a:p>
        </p:txBody>
      </p:sp>
      <p:pic>
        <p:nvPicPr>
          <p:cNvPr id="20" name="Picture 19"/>
          <p:cNvPicPr>
            <a:picLocks noChangeAspect="1"/>
          </p:cNvPicPr>
          <p:nvPr/>
        </p:nvPicPr>
        <p:blipFill>
          <a:blip r:embed="rId10"/>
          <a:stretch>
            <a:fillRect/>
          </a:stretch>
        </p:blipFill>
        <p:spPr>
          <a:xfrm>
            <a:off x="622079" y="24414789"/>
            <a:ext cx="17161727" cy="1182727"/>
          </a:xfrm>
          <a:prstGeom prst="rect">
            <a:avLst/>
          </a:prstGeom>
          <a:ln>
            <a:noFill/>
          </a:ln>
        </p:spPr>
      </p:pic>
      <p:sp>
        <p:nvSpPr>
          <p:cNvPr id="58" name="TextBox 57"/>
          <p:cNvSpPr txBox="1"/>
          <p:nvPr/>
        </p:nvSpPr>
        <p:spPr>
          <a:xfrm>
            <a:off x="20654798" y="23317402"/>
            <a:ext cx="2862002" cy="2962029"/>
          </a:xfrm>
          <a:prstGeom prst="rect">
            <a:avLst/>
          </a:prstGeom>
          <a:noFill/>
        </p:spPr>
        <p:txBody>
          <a:bodyPr wrap="none" rtlCol="0">
            <a:spAutoFit/>
          </a:bodyPr>
          <a:lstStyle/>
          <a:p>
            <a:pPr lvl="0" algn="ctr">
              <a:lnSpc>
                <a:spcPct val="150000"/>
              </a:lnSpc>
            </a:pPr>
            <a:r>
              <a:rPr lang="en-US" sz="2800" dirty="0" smtClean="0">
                <a:solidFill>
                  <a:srgbClr val="767171"/>
                </a:solidFill>
              </a:rPr>
              <a:t>Idaho Department</a:t>
            </a:r>
          </a:p>
          <a:p>
            <a:pPr lvl="0" algn="ctr">
              <a:lnSpc>
                <a:spcPct val="150000"/>
              </a:lnSpc>
            </a:pPr>
            <a:r>
              <a:rPr lang="en-US" sz="2800" dirty="0" smtClean="0">
                <a:solidFill>
                  <a:srgbClr val="767171"/>
                </a:solidFill>
              </a:rPr>
              <a:t> </a:t>
            </a:r>
            <a:r>
              <a:rPr lang="en-US" sz="2800" dirty="0">
                <a:solidFill>
                  <a:srgbClr val="767171"/>
                </a:solidFill>
              </a:rPr>
              <a:t>of </a:t>
            </a:r>
            <a:r>
              <a:rPr lang="en-US" sz="2800" dirty="0" smtClean="0">
                <a:solidFill>
                  <a:srgbClr val="767171"/>
                </a:solidFill>
              </a:rPr>
              <a:t>Lands</a:t>
            </a:r>
          </a:p>
          <a:p>
            <a:pPr lvl="0" algn="ctr">
              <a:lnSpc>
                <a:spcPct val="150000"/>
              </a:lnSpc>
            </a:pPr>
            <a:r>
              <a:rPr lang="en-US" sz="2800" dirty="0" smtClean="0">
                <a:solidFill>
                  <a:srgbClr val="767171"/>
                </a:solidFill>
              </a:rPr>
              <a:t>NASA </a:t>
            </a:r>
            <a:r>
              <a:rPr lang="en-US" sz="2800" dirty="0">
                <a:solidFill>
                  <a:srgbClr val="767171"/>
                </a:solidFill>
              </a:rPr>
              <a:t>RECOVER</a:t>
            </a:r>
          </a:p>
          <a:p>
            <a:pPr algn="ctr"/>
            <a:endParaRPr lang="en-US" dirty="0"/>
          </a:p>
        </p:txBody>
      </p:sp>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48124" y="15791166"/>
            <a:ext cx="2873454" cy="4333000"/>
          </a:xfrm>
          <a:prstGeom prst="rect">
            <a:avLst/>
          </a:prstGeom>
          <a:solidFill>
            <a:schemeClr val="bg1">
              <a:alpha val="0"/>
            </a:schemeClr>
          </a:solidFill>
        </p:spPr>
      </p:pic>
      <p:sp>
        <p:nvSpPr>
          <p:cNvPr id="39" name="TextBox 38"/>
          <p:cNvSpPr txBox="1"/>
          <p:nvPr/>
        </p:nvSpPr>
        <p:spPr>
          <a:xfrm>
            <a:off x="7158457" y="25666666"/>
            <a:ext cx="378630" cy="1023037"/>
          </a:xfrm>
          <a:prstGeom prst="rect">
            <a:avLst/>
          </a:prstGeom>
          <a:noFill/>
        </p:spPr>
        <p:txBody>
          <a:bodyPr wrap="none" rtlCol="0">
            <a:spAutoFit/>
          </a:bodyPr>
          <a:lstStyle/>
          <a:p>
            <a:r>
              <a:rPr lang="en-US" dirty="0" smtClean="0"/>
              <a:t> </a:t>
            </a:r>
            <a:endParaRPr lang="en-US" dirty="0"/>
          </a:p>
        </p:txBody>
      </p:sp>
      <p:grpSp>
        <p:nvGrpSpPr>
          <p:cNvPr id="48" name="Group 47"/>
          <p:cNvGrpSpPr/>
          <p:nvPr/>
        </p:nvGrpSpPr>
        <p:grpSpPr>
          <a:xfrm>
            <a:off x="6991628" y="25253480"/>
            <a:ext cx="4608223" cy="1978627"/>
            <a:chOff x="7048064" y="25238913"/>
            <a:chExt cx="4608223" cy="1978627"/>
          </a:xfrm>
        </p:grpSpPr>
        <p:sp>
          <p:nvSpPr>
            <p:cNvPr id="19" name="TextBox 18"/>
            <p:cNvSpPr txBox="1"/>
            <p:nvPr/>
          </p:nvSpPr>
          <p:spPr>
            <a:xfrm>
              <a:off x="7048064" y="25238913"/>
              <a:ext cx="1822935" cy="461665"/>
            </a:xfrm>
            <a:prstGeom prst="rect">
              <a:avLst/>
            </a:prstGeom>
            <a:noFill/>
          </p:spPr>
          <p:txBody>
            <a:bodyPr wrap="none" rtlCol="0">
              <a:spAutoFit/>
            </a:bodyPr>
            <a:lstStyle/>
            <a:p>
              <a:r>
                <a:rPr lang="en-US" sz="2400" b="1" dirty="0" smtClean="0">
                  <a:latin typeface="+mj-lt"/>
                </a:rPr>
                <a:t>Fuel Model</a:t>
              </a:r>
              <a:endParaRPr lang="en-US" sz="2400" b="1" dirty="0">
                <a:latin typeface="+mj-lt"/>
              </a:endParaRPr>
            </a:p>
          </p:txBody>
        </p:sp>
        <p:grpSp>
          <p:nvGrpSpPr>
            <p:cNvPr id="50" name="Group 49"/>
            <p:cNvGrpSpPr/>
            <p:nvPr/>
          </p:nvGrpSpPr>
          <p:grpSpPr>
            <a:xfrm>
              <a:off x="7130012" y="25690634"/>
              <a:ext cx="4526275" cy="1526906"/>
              <a:chOff x="15153162" y="25981013"/>
              <a:chExt cx="3286846" cy="1285002"/>
            </a:xfrm>
          </p:grpSpPr>
          <p:sp>
            <p:nvSpPr>
              <p:cNvPr id="67" name="TextBox 66"/>
              <p:cNvSpPr txBox="1"/>
              <p:nvPr/>
            </p:nvSpPr>
            <p:spPr>
              <a:xfrm>
                <a:off x="15553128" y="25981013"/>
                <a:ext cx="519400" cy="336721"/>
              </a:xfrm>
              <a:prstGeom prst="rect">
                <a:avLst/>
              </a:prstGeom>
              <a:noFill/>
            </p:spPr>
            <p:txBody>
              <a:bodyPr wrap="none" rtlCol="0">
                <a:spAutoFit/>
              </a:bodyPr>
              <a:lstStyle/>
              <a:p>
                <a:r>
                  <a:rPr lang="en-US" sz="2000" dirty="0" smtClean="0"/>
                  <a:t>Mask</a:t>
                </a:r>
                <a:endParaRPr lang="en-US" sz="2000" dirty="0"/>
              </a:p>
            </p:txBody>
          </p:sp>
          <p:sp>
            <p:nvSpPr>
              <p:cNvPr id="68" name="TextBox 67"/>
              <p:cNvSpPr txBox="1"/>
              <p:nvPr/>
            </p:nvSpPr>
            <p:spPr>
              <a:xfrm>
                <a:off x="15567237" y="26670278"/>
                <a:ext cx="996663" cy="595737"/>
              </a:xfrm>
              <a:prstGeom prst="rect">
                <a:avLst/>
              </a:prstGeom>
              <a:noFill/>
            </p:spPr>
            <p:txBody>
              <a:bodyPr wrap="none" rtlCol="0">
                <a:spAutoFit/>
              </a:bodyPr>
              <a:lstStyle/>
              <a:p>
                <a:r>
                  <a:rPr lang="en-US" sz="2000" dirty="0" smtClean="0"/>
                  <a:t>Sagebrush/</a:t>
                </a:r>
              </a:p>
              <a:p>
                <a:r>
                  <a:rPr lang="en-US" sz="2000" dirty="0" smtClean="0"/>
                  <a:t>Herbaceous</a:t>
                </a:r>
                <a:endParaRPr lang="en-US" sz="2000" dirty="0"/>
              </a:p>
            </p:txBody>
          </p:sp>
          <p:sp>
            <p:nvSpPr>
              <p:cNvPr id="69" name="TextBox 68"/>
              <p:cNvSpPr txBox="1"/>
              <p:nvPr/>
            </p:nvSpPr>
            <p:spPr>
              <a:xfrm>
                <a:off x="17039476" y="25998547"/>
                <a:ext cx="917507" cy="336721"/>
              </a:xfrm>
              <a:prstGeom prst="rect">
                <a:avLst/>
              </a:prstGeom>
              <a:noFill/>
            </p:spPr>
            <p:txBody>
              <a:bodyPr wrap="none" rtlCol="0">
                <a:spAutoFit/>
              </a:bodyPr>
              <a:lstStyle/>
              <a:p>
                <a:r>
                  <a:rPr lang="en-US" sz="2000" dirty="0" smtClean="0"/>
                  <a:t>Cheatgrass</a:t>
                </a:r>
                <a:endParaRPr lang="en-US" sz="2000" dirty="0"/>
              </a:p>
            </p:txBody>
          </p:sp>
          <p:sp>
            <p:nvSpPr>
              <p:cNvPr id="70" name="TextBox 69"/>
              <p:cNvSpPr txBox="1"/>
              <p:nvPr/>
            </p:nvSpPr>
            <p:spPr>
              <a:xfrm>
                <a:off x="15562118" y="26368969"/>
                <a:ext cx="1035076" cy="336721"/>
              </a:xfrm>
              <a:prstGeom prst="rect">
                <a:avLst/>
              </a:prstGeom>
              <a:noFill/>
            </p:spPr>
            <p:txBody>
              <a:bodyPr wrap="none" rtlCol="0">
                <a:spAutoFit/>
              </a:bodyPr>
              <a:lstStyle/>
              <a:p>
                <a:r>
                  <a:rPr lang="en-US" sz="2000" dirty="0" smtClean="0"/>
                  <a:t>Bare ground</a:t>
                </a:r>
                <a:endParaRPr lang="en-US" sz="2000" dirty="0"/>
              </a:p>
            </p:txBody>
          </p:sp>
          <p:sp>
            <p:nvSpPr>
              <p:cNvPr id="73" name="TextBox 72"/>
              <p:cNvSpPr txBox="1"/>
              <p:nvPr/>
            </p:nvSpPr>
            <p:spPr>
              <a:xfrm>
                <a:off x="17041422" y="26417895"/>
                <a:ext cx="1398586" cy="362623"/>
              </a:xfrm>
              <a:prstGeom prst="rect">
                <a:avLst/>
              </a:prstGeom>
              <a:noFill/>
            </p:spPr>
            <p:txBody>
              <a:bodyPr wrap="none" rtlCol="0">
                <a:spAutoFit/>
              </a:bodyPr>
              <a:lstStyle/>
              <a:p>
                <a:r>
                  <a:rPr lang="en-US" sz="2200" dirty="0" smtClean="0"/>
                  <a:t>Montane Forest</a:t>
                </a:r>
                <a:endParaRPr lang="en-US" sz="2200" dirty="0"/>
              </a:p>
            </p:txBody>
          </p:sp>
          <p:sp>
            <p:nvSpPr>
              <p:cNvPr id="22" name="Rectangle 21"/>
              <p:cNvSpPr/>
              <p:nvPr/>
            </p:nvSpPr>
            <p:spPr>
              <a:xfrm>
                <a:off x="15157809" y="25989382"/>
                <a:ext cx="349455" cy="319983"/>
              </a:xfrm>
              <a:prstGeom prst="rect">
                <a:avLst/>
              </a:prstGeom>
              <a:solidFill>
                <a:srgbClr val="E2D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153162" y="26793912"/>
                <a:ext cx="349455" cy="344233"/>
              </a:xfrm>
              <a:prstGeom prst="rect">
                <a:avLst/>
              </a:prstGeom>
              <a:solidFill>
                <a:srgbClr val="BBB7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5158194" y="26379620"/>
                <a:ext cx="349455" cy="344233"/>
              </a:xfrm>
              <a:prstGeom prst="rect">
                <a:avLst/>
              </a:prstGeom>
              <a:solidFill>
                <a:srgbClr val="734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6680960" y="25997424"/>
                <a:ext cx="349455" cy="344233"/>
              </a:xfrm>
              <a:prstGeom prst="rect">
                <a:avLst/>
              </a:prstGeom>
              <a:solidFill>
                <a:srgbClr val="FF5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681547" y="26409137"/>
                <a:ext cx="349455" cy="344233"/>
              </a:xfrm>
              <a:prstGeom prst="rect">
                <a:avLst/>
              </a:prstGeom>
              <a:solidFill>
                <a:srgbClr val="4A78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TextBox 36"/>
          <p:cNvSpPr txBox="1"/>
          <p:nvPr/>
        </p:nvSpPr>
        <p:spPr>
          <a:xfrm>
            <a:off x="913910" y="13371541"/>
            <a:ext cx="8644361" cy="4401205"/>
          </a:xfrm>
          <a:prstGeom prst="rect">
            <a:avLst/>
          </a:prstGeom>
          <a:noFill/>
        </p:spPr>
        <p:txBody>
          <a:bodyPr wrap="square" rtlCol="0">
            <a:spAutoFit/>
          </a:bodyPr>
          <a:lstStyle/>
          <a:p>
            <a:pPr lvl="0"/>
            <a:r>
              <a:rPr lang="en-US" sz="2800" dirty="0">
                <a:solidFill>
                  <a:srgbClr val="767171"/>
                </a:solidFill>
              </a:rPr>
              <a:t>The Modified Soil-adjusted index (mSAVI2), Tasseled Cap Transformation (TCT), and the </a:t>
            </a:r>
            <a:r>
              <a:rPr lang="en-US" sz="2800" dirty="0" smtClean="0">
                <a:solidFill>
                  <a:srgbClr val="767171"/>
                </a:solidFill>
              </a:rPr>
              <a:t>Normalized</a:t>
            </a:r>
          </a:p>
          <a:p>
            <a:pPr lvl="0"/>
            <a:r>
              <a:rPr lang="en-US" sz="2800" dirty="0" smtClean="0">
                <a:solidFill>
                  <a:srgbClr val="767171"/>
                </a:solidFill>
              </a:rPr>
              <a:t>Differenced </a:t>
            </a:r>
            <a:r>
              <a:rPr lang="en-US" sz="2800" dirty="0">
                <a:solidFill>
                  <a:srgbClr val="767171"/>
                </a:solidFill>
              </a:rPr>
              <a:t>Bare Soil Index (NDBSI) were derived from atmospherically corrected, cloud-masked, Landsat </a:t>
            </a:r>
            <a:r>
              <a:rPr lang="en-US" sz="2800" dirty="0" smtClean="0">
                <a:solidFill>
                  <a:srgbClr val="767171"/>
                </a:solidFill>
              </a:rPr>
              <a:t>8</a:t>
            </a:r>
          </a:p>
          <a:p>
            <a:pPr lvl="0"/>
            <a:r>
              <a:rPr lang="en-US" sz="2800" dirty="0" smtClean="0">
                <a:solidFill>
                  <a:srgbClr val="767171"/>
                </a:solidFill>
              </a:rPr>
              <a:t>WRS-2 </a:t>
            </a:r>
            <a:r>
              <a:rPr lang="en-US" sz="2800" dirty="0">
                <a:solidFill>
                  <a:srgbClr val="767171"/>
                </a:solidFill>
              </a:rPr>
              <a:t>path 39 row 30 imagery for May 15th, 2013, </a:t>
            </a:r>
            <a:endParaRPr lang="en-US" sz="2800" dirty="0" smtClean="0">
              <a:solidFill>
                <a:srgbClr val="767171"/>
              </a:solidFill>
            </a:endParaRPr>
          </a:p>
          <a:p>
            <a:pPr lvl="0"/>
            <a:r>
              <a:rPr lang="en-US" sz="2800" dirty="0" smtClean="0">
                <a:solidFill>
                  <a:srgbClr val="767171"/>
                </a:solidFill>
              </a:rPr>
              <a:t>April </a:t>
            </a:r>
            <a:r>
              <a:rPr lang="en-US" sz="2800" dirty="0">
                <a:solidFill>
                  <a:srgbClr val="767171"/>
                </a:solidFill>
              </a:rPr>
              <a:t>16th, 2014, and April 19th, 2015. </a:t>
            </a:r>
            <a:r>
              <a:rPr lang="en-US" sz="2800" dirty="0" smtClean="0">
                <a:solidFill>
                  <a:srgbClr val="767171"/>
                </a:solidFill>
              </a:rPr>
              <a:t>These </a:t>
            </a:r>
            <a:r>
              <a:rPr lang="en-US" sz="2800" dirty="0">
                <a:solidFill>
                  <a:srgbClr val="767171"/>
                </a:solidFill>
              </a:rPr>
              <a:t>images </a:t>
            </a:r>
            <a:endParaRPr lang="en-US" sz="2800" dirty="0" smtClean="0">
              <a:solidFill>
                <a:srgbClr val="767171"/>
              </a:solidFill>
            </a:endParaRPr>
          </a:p>
          <a:p>
            <a:pPr lvl="0"/>
            <a:r>
              <a:rPr lang="en-US" sz="2800" dirty="0" smtClean="0">
                <a:solidFill>
                  <a:srgbClr val="767171"/>
                </a:solidFill>
              </a:rPr>
              <a:t>were selected </a:t>
            </a:r>
            <a:r>
              <a:rPr lang="en-US" sz="2800" dirty="0">
                <a:solidFill>
                  <a:srgbClr val="767171"/>
                </a:solidFill>
              </a:rPr>
              <a:t>for analysis </a:t>
            </a:r>
            <a:r>
              <a:rPr lang="en-US" sz="2800" dirty="0" smtClean="0">
                <a:solidFill>
                  <a:srgbClr val="767171"/>
                </a:solidFill>
              </a:rPr>
              <a:t>after </a:t>
            </a:r>
            <a:r>
              <a:rPr lang="en-US" sz="2800" dirty="0">
                <a:solidFill>
                  <a:srgbClr val="767171"/>
                </a:solidFill>
              </a:rPr>
              <a:t>determining that </a:t>
            </a:r>
            <a:endParaRPr lang="en-US" sz="2800" dirty="0" smtClean="0">
              <a:solidFill>
                <a:srgbClr val="767171"/>
              </a:solidFill>
            </a:endParaRPr>
          </a:p>
          <a:p>
            <a:pPr lvl="0"/>
            <a:r>
              <a:rPr lang="en-US" sz="2800" dirty="0" smtClean="0">
                <a:solidFill>
                  <a:srgbClr val="767171"/>
                </a:solidFill>
              </a:rPr>
              <a:t>prerequisites </a:t>
            </a:r>
            <a:r>
              <a:rPr lang="en-US" sz="2800" dirty="0">
                <a:solidFill>
                  <a:srgbClr val="767171"/>
                </a:solidFill>
              </a:rPr>
              <a:t>of being </a:t>
            </a:r>
            <a:r>
              <a:rPr lang="en-US" sz="2800" dirty="0" err="1">
                <a:solidFill>
                  <a:srgbClr val="767171"/>
                </a:solidFill>
              </a:rPr>
              <a:t>phenologically</a:t>
            </a:r>
            <a:r>
              <a:rPr lang="en-US" sz="2800" dirty="0">
                <a:solidFill>
                  <a:srgbClr val="767171"/>
                </a:solidFill>
              </a:rPr>
              <a:t> similar </a:t>
            </a:r>
            <a:r>
              <a:rPr lang="en-US" sz="2800" dirty="0" smtClean="0">
                <a:solidFill>
                  <a:srgbClr val="767171"/>
                </a:solidFill>
              </a:rPr>
              <a:t>and </a:t>
            </a:r>
          </a:p>
          <a:p>
            <a:pPr lvl="0"/>
            <a:r>
              <a:rPr lang="en-US" sz="2800" dirty="0" smtClean="0">
                <a:solidFill>
                  <a:srgbClr val="767171"/>
                </a:solidFill>
              </a:rPr>
              <a:t>conducive </a:t>
            </a:r>
            <a:r>
              <a:rPr lang="en-US" sz="2800" dirty="0">
                <a:solidFill>
                  <a:srgbClr val="767171"/>
                </a:solidFill>
              </a:rPr>
              <a:t>with </a:t>
            </a:r>
            <a:r>
              <a:rPr lang="en-US" sz="2800" dirty="0" smtClean="0">
                <a:solidFill>
                  <a:srgbClr val="767171"/>
                </a:solidFill>
              </a:rPr>
              <a:t>active </a:t>
            </a:r>
            <a:r>
              <a:rPr lang="en-US" sz="2800" dirty="0" err="1">
                <a:solidFill>
                  <a:srgbClr val="767171"/>
                </a:solidFill>
              </a:rPr>
              <a:t>cheatgrass</a:t>
            </a:r>
            <a:r>
              <a:rPr lang="en-US" sz="2800" dirty="0">
                <a:solidFill>
                  <a:srgbClr val="767171"/>
                </a:solidFill>
              </a:rPr>
              <a:t> growth </a:t>
            </a:r>
            <a:r>
              <a:rPr lang="en-US" sz="2800" dirty="0" smtClean="0">
                <a:solidFill>
                  <a:srgbClr val="767171"/>
                </a:solidFill>
              </a:rPr>
              <a:t>and</a:t>
            </a:r>
          </a:p>
          <a:p>
            <a:pPr lvl="0"/>
            <a:r>
              <a:rPr lang="en-US" sz="2800" dirty="0" smtClean="0">
                <a:solidFill>
                  <a:srgbClr val="767171"/>
                </a:solidFill>
              </a:rPr>
              <a:t>dormant </a:t>
            </a:r>
            <a:r>
              <a:rPr lang="en-US" sz="2800" dirty="0">
                <a:solidFill>
                  <a:srgbClr val="767171"/>
                </a:solidFill>
              </a:rPr>
              <a:t>native vegetation were </a:t>
            </a:r>
            <a:r>
              <a:rPr lang="en-US" sz="2800" dirty="0" smtClean="0">
                <a:solidFill>
                  <a:srgbClr val="767171"/>
                </a:solidFill>
              </a:rPr>
              <a:t>met.</a:t>
            </a:r>
            <a:endParaRPr lang="en-US" sz="2800" dirty="0">
              <a:solidFill>
                <a:srgbClr val="767171"/>
              </a:solidFill>
            </a:endParaRPr>
          </a:p>
        </p:txBody>
      </p:sp>
      <p:sp>
        <p:nvSpPr>
          <p:cNvPr id="40" name="TextBox 39"/>
          <p:cNvSpPr txBox="1"/>
          <p:nvPr/>
        </p:nvSpPr>
        <p:spPr>
          <a:xfrm>
            <a:off x="913910" y="17587004"/>
            <a:ext cx="14736201" cy="4401205"/>
          </a:xfrm>
          <a:prstGeom prst="rect">
            <a:avLst/>
          </a:prstGeom>
          <a:noFill/>
        </p:spPr>
        <p:txBody>
          <a:bodyPr wrap="square" rtlCol="0">
            <a:spAutoFit/>
          </a:bodyPr>
          <a:lstStyle/>
          <a:p>
            <a:pPr lvl="0"/>
            <a:r>
              <a:rPr lang="en-US" sz="2800" dirty="0">
                <a:solidFill>
                  <a:srgbClr val="767171"/>
                </a:solidFill>
              </a:rPr>
              <a:t>T</a:t>
            </a:r>
            <a:r>
              <a:rPr lang="en-US" sz="2800" dirty="0" smtClean="0">
                <a:solidFill>
                  <a:srgbClr val="767171"/>
                </a:solidFill>
              </a:rPr>
              <a:t>he data, along with topographic information, </a:t>
            </a:r>
          </a:p>
          <a:p>
            <a:pPr lvl="0"/>
            <a:r>
              <a:rPr lang="en-US" sz="2800" dirty="0" smtClean="0">
                <a:solidFill>
                  <a:srgbClr val="767171"/>
                </a:solidFill>
              </a:rPr>
              <a:t>was input into Classification Tree Analysis</a:t>
            </a:r>
          </a:p>
          <a:p>
            <a:pPr lvl="0"/>
            <a:r>
              <a:rPr lang="en-US" sz="2800" dirty="0" smtClean="0">
                <a:solidFill>
                  <a:srgbClr val="767171"/>
                </a:solidFill>
              </a:rPr>
              <a:t> in IDRISI </a:t>
            </a:r>
            <a:r>
              <a:rPr lang="en-US" sz="2800" dirty="0" err="1" smtClean="0">
                <a:solidFill>
                  <a:srgbClr val="767171"/>
                </a:solidFill>
              </a:rPr>
              <a:t>TerrSet</a:t>
            </a:r>
            <a:r>
              <a:rPr lang="en-US" sz="2800" dirty="0" smtClean="0">
                <a:solidFill>
                  <a:srgbClr val="767171"/>
                </a:solidFill>
              </a:rPr>
              <a:t> to produce the final </a:t>
            </a:r>
          </a:p>
          <a:p>
            <a:pPr lvl="0"/>
            <a:r>
              <a:rPr lang="en-US" sz="2800" dirty="0" smtClean="0">
                <a:solidFill>
                  <a:srgbClr val="767171"/>
                </a:solidFill>
              </a:rPr>
              <a:t>fuel model which discriminates four </a:t>
            </a:r>
          </a:p>
          <a:p>
            <a:pPr lvl="0"/>
            <a:r>
              <a:rPr lang="en-US" sz="2800" dirty="0" smtClean="0">
                <a:solidFill>
                  <a:srgbClr val="767171"/>
                </a:solidFill>
              </a:rPr>
              <a:t>classes; </a:t>
            </a:r>
            <a:r>
              <a:rPr lang="en-US" sz="2800" dirty="0" err="1" smtClean="0">
                <a:solidFill>
                  <a:srgbClr val="767171"/>
                </a:solidFill>
              </a:rPr>
              <a:t>cheatgrass</a:t>
            </a:r>
            <a:r>
              <a:rPr lang="en-US" sz="2800" dirty="0" smtClean="0">
                <a:solidFill>
                  <a:srgbClr val="767171"/>
                </a:solidFill>
              </a:rPr>
              <a:t>, sagebrush/herbaceous, </a:t>
            </a:r>
          </a:p>
          <a:p>
            <a:pPr lvl="0"/>
            <a:r>
              <a:rPr lang="en-US" sz="2800" dirty="0" smtClean="0">
                <a:solidFill>
                  <a:srgbClr val="767171"/>
                </a:solidFill>
              </a:rPr>
              <a:t>bare ground, and montane forest, to which mask was </a:t>
            </a:r>
          </a:p>
          <a:p>
            <a:pPr lvl="0"/>
            <a:r>
              <a:rPr lang="en-US" sz="2800" dirty="0" smtClean="0">
                <a:solidFill>
                  <a:srgbClr val="767171"/>
                </a:solidFill>
              </a:rPr>
              <a:t>applied to eliminate areas not relevant for this study.  </a:t>
            </a:r>
          </a:p>
          <a:p>
            <a:pPr lvl="0"/>
            <a:r>
              <a:rPr lang="en-US" sz="2800" dirty="0" smtClean="0">
                <a:solidFill>
                  <a:srgbClr val="767171"/>
                </a:solidFill>
              </a:rPr>
              <a:t>Classification sites used to train and validate the classification model were obtained </a:t>
            </a:r>
          </a:p>
          <a:p>
            <a:pPr lvl="0"/>
            <a:r>
              <a:rPr lang="en-US" sz="2800" dirty="0">
                <a:solidFill>
                  <a:srgbClr val="767171"/>
                </a:solidFill>
              </a:rPr>
              <a:t>f</a:t>
            </a:r>
            <a:r>
              <a:rPr lang="en-US" sz="2800" dirty="0" smtClean="0">
                <a:solidFill>
                  <a:srgbClr val="767171"/>
                </a:solidFill>
              </a:rPr>
              <a:t>rom various sources including in-situ data from the Bureau of Land Management and Idaho State University GIS Training and Research Center collected during the early 2014 and 2015 growing season. </a:t>
            </a:r>
            <a:endParaRPr lang="en-US" sz="2800" dirty="0">
              <a:solidFill>
                <a:srgbClr val="767171"/>
              </a:solidFill>
            </a:endParaRPr>
          </a:p>
        </p:txBody>
      </p:sp>
      <p:sp>
        <p:nvSpPr>
          <p:cNvPr id="41" name="TextBox 40"/>
          <p:cNvSpPr txBox="1"/>
          <p:nvPr/>
        </p:nvSpPr>
        <p:spPr>
          <a:xfrm>
            <a:off x="913910" y="21852998"/>
            <a:ext cx="15045203" cy="2677656"/>
          </a:xfrm>
          <a:prstGeom prst="rect">
            <a:avLst/>
          </a:prstGeom>
          <a:noFill/>
        </p:spPr>
        <p:txBody>
          <a:bodyPr wrap="square" rtlCol="0">
            <a:spAutoFit/>
          </a:bodyPr>
          <a:lstStyle/>
          <a:p>
            <a:pPr lvl="0"/>
            <a:r>
              <a:rPr lang="en-US" sz="2800" dirty="0" smtClean="0">
                <a:solidFill>
                  <a:srgbClr val="767171"/>
                </a:solidFill>
              </a:rPr>
              <a:t>In total 397 </a:t>
            </a:r>
            <a:r>
              <a:rPr lang="en-US" sz="2800" dirty="0">
                <a:solidFill>
                  <a:srgbClr val="767171"/>
                </a:solidFill>
              </a:rPr>
              <a:t>classification points </a:t>
            </a:r>
            <a:r>
              <a:rPr lang="en-US" sz="2800" dirty="0" smtClean="0">
                <a:solidFill>
                  <a:srgbClr val="767171"/>
                </a:solidFill>
              </a:rPr>
              <a:t>were </a:t>
            </a:r>
            <a:r>
              <a:rPr lang="en-US" sz="2800" dirty="0">
                <a:solidFill>
                  <a:srgbClr val="767171"/>
                </a:solidFill>
              </a:rPr>
              <a:t>created, of which 60% were used for </a:t>
            </a:r>
            <a:r>
              <a:rPr lang="en-US" sz="2800" dirty="0" smtClean="0">
                <a:solidFill>
                  <a:srgbClr val="767171"/>
                </a:solidFill>
              </a:rPr>
              <a:t>training </a:t>
            </a:r>
            <a:r>
              <a:rPr lang="en-US" sz="2800" dirty="0">
                <a:solidFill>
                  <a:srgbClr val="767171"/>
                </a:solidFill>
              </a:rPr>
              <a:t>the classification model and 40% were </a:t>
            </a:r>
            <a:r>
              <a:rPr lang="en-US" sz="2800" dirty="0" smtClean="0">
                <a:solidFill>
                  <a:srgbClr val="767171"/>
                </a:solidFill>
              </a:rPr>
              <a:t>reserved </a:t>
            </a:r>
            <a:r>
              <a:rPr lang="en-US" sz="2800" dirty="0">
                <a:solidFill>
                  <a:srgbClr val="767171"/>
                </a:solidFill>
              </a:rPr>
              <a:t>for independent validation.  The </a:t>
            </a:r>
            <a:r>
              <a:rPr lang="en-US" sz="2800" dirty="0" smtClean="0">
                <a:solidFill>
                  <a:srgbClr val="767171"/>
                </a:solidFill>
              </a:rPr>
              <a:t>resultant </a:t>
            </a:r>
            <a:r>
              <a:rPr lang="en-US" sz="2800" dirty="0">
                <a:solidFill>
                  <a:srgbClr val="767171"/>
                </a:solidFill>
              </a:rPr>
              <a:t>fuel model was combined with </a:t>
            </a:r>
            <a:r>
              <a:rPr lang="en-US" sz="2800" dirty="0" smtClean="0">
                <a:solidFill>
                  <a:srgbClr val="767171"/>
                </a:solidFill>
              </a:rPr>
              <a:t>topographic </a:t>
            </a:r>
            <a:r>
              <a:rPr lang="en-US" sz="2800" dirty="0">
                <a:solidFill>
                  <a:srgbClr val="767171"/>
                </a:solidFill>
              </a:rPr>
              <a:t>data to estimate fire </a:t>
            </a:r>
            <a:r>
              <a:rPr lang="en-US" sz="2800" dirty="0" smtClean="0">
                <a:solidFill>
                  <a:srgbClr val="767171"/>
                </a:solidFill>
              </a:rPr>
              <a:t>susceptibility across </a:t>
            </a:r>
            <a:r>
              <a:rPr lang="en-US" sz="2800" dirty="0">
                <a:solidFill>
                  <a:srgbClr val="767171"/>
                </a:solidFill>
              </a:rPr>
              <a:t>the study region on a per pixel basis </a:t>
            </a:r>
            <a:endParaRPr lang="en-US" sz="2800" dirty="0" smtClean="0">
              <a:solidFill>
                <a:srgbClr val="767171"/>
              </a:solidFill>
            </a:endParaRPr>
          </a:p>
          <a:p>
            <a:pPr lvl="0"/>
            <a:r>
              <a:rPr lang="en-US" sz="2800" dirty="0" smtClean="0">
                <a:solidFill>
                  <a:srgbClr val="767171"/>
                </a:solidFill>
              </a:rPr>
              <a:t>as </a:t>
            </a:r>
            <a:r>
              <a:rPr lang="en-US" sz="2800" dirty="0">
                <a:solidFill>
                  <a:srgbClr val="767171"/>
                </a:solidFill>
              </a:rPr>
              <a:t>well as within level 6 hydrologic unit </a:t>
            </a:r>
            <a:r>
              <a:rPr lang="en-US" sz="2800" dirty="0" smtClean="0">
                <a:solidFill>
                  <a:srgbClr val="767171"/>
                </a:solidFill>
              </a:rPr>
              <a:t>boundaries</a:t>
            </a:r>
            <a:r>
              <a:rPr lang="en-US" sz="2800" dirty="0">
                <a:solidFill>
                  <a:srgbClr val="767171"/>
                </a:solidFill>
              </a:rPr>
              <a:t>. </a:t>
            </a:r>
            <a:r>
              <a:rPr lang="en-US" sz="2800" dirty="0" smtClean="0">
                <a:solidFill>
                  <a:srgbClr val="767171"/>
                </a:solidFill>
              </a:rPr>
              <a:t>The </a:t>
            </a:r>
            <a:r>
              <a:rPr lang="en-US" sz="2800" dirty="0">
                <a:solidFill>
                  <a:srgbClr val="767171"/>
                </a:solidFill>
              </a:rPr>
              <a:t>ability of the fire </a:t>
            </a:r>
            <a:r>
              <a:rPr lang="en-US" sz="2800" dirty="0" smtClean="0">
                <a:solidFill>
                  <a:srgbClr val="767171"/>
                </a:solidFill>
              </a:rPr>
              <a:t>susceptibility </a:t>
            </a:r>
            <a:r>
              <a:rPr lang="en-US" sz="2800" dirty="0">
                <a:solidFill>
                  <a:srgbClr val="767171"/>
                </a:solidFill>
              </a:rPr>
              <a:t>map to identify areas that </a:t>
            </a:r>
            <a:r>
              <a:rPr lang="en-US" sz="2800" dirty="0" smtClean="0">
                <a:solidFill>
                  <a:srgbClr val="767171"/>
                </a:solidFill>
              </a:rPr>
              <a:t>are </a:t>
            </a:r>
            <a:r>
              <a:rPr lang="en-US" sz="2800" dirty="0">
                <a:solidFill>
                  <a:srgbClr val="767171"/>
                </a:solidFill>
              </a:rPr>
              <a:t>more susceptible to fire </a:t>
            </a:r>
            <a:r>
              <a:rPr lang="en-US" sz="2800" dirty="0" smtClean="0">
                <a:solidFill>
                  <a:srgbClr val="767171"/>
                </a:solidFill>
              </a:rPr>
              <a:t>was assessed using </a:t>
            </a:r>
            <a:r>
              <a:rPr lang="en-US" sz="2800" dirty="0">
                <a:solidFill>
                  <a:srgbClr val="767171"/>
                </a:solidFill>
              </a:rPr>
              <a:t>historic fire data that identifies which areas </a:t>
            </a:r>
            <a:endParaRPr lang="en-US" sz="2800" dirty="0" smtClean="0">
              <a:solidFill>
                <a:srgbClr val="767171"/>
              </a:solidFill>
            </a:endParaRPr>
          </a:p>
          <a:p>
            <a:pPr lvl="0"/>
            <a:r>
              <a:rPr lang="en-US" sz="2800" dirty="0" smtClean="0">
                <a:solidFill>
                  <a:srgbClr val="767171"/>
                </a:solidFill>
              </a:rPr>
              <a:t>have </a:t>
            </a:r>
            <a:r>
              <a:rPr lang="en-US" sz="2800" dirty="0">
                <a:solidFill>
                  <a:srgbClr val="767171"/>
                </a:solidFill>
              </a:rPr>
              <a:t>higher fire frequency rates.</a:t>
            </a:r>
          </a:p>
        </p:txBody>
      </p:sp>
      <p:pic>
        <p:nvPicPr>
          <p:cNvPr id="44" name="Picture 43"/>
          <p:cNvPicPr>
            <a:picLocks noChangeAspect="1"/>
          </p:cNvPicPr>
          <p:nvPr/>
        </p:nvPicPr>
        <p:blipFill>
          <a:blip r:embed="rId12"/>
          <a:stretch>
            <a:fillRect/>
          </a:stretch>
        </p:blipFill>
        <p:spPr>
          <a:xfrm>
            <a:off x="844951" y="31308272"/>
            <a:ext cx="6057364" cy="2783646"/>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10519" y="23913879"/>
            <a:ext cx="2486824" cy="918315"/>
          </a:xfrm>
          <a:prstGeom prst="rect">
            <a:avLst/>
          </a:prstGeom>
        </p:spPr>
      </p:pic>
      <p:sp>
        <p:nvSpPr>
          <p:cNvPr id="57" name="TextBox 56"/>
          <p:cNvSpPr txBox="1"/>
          <p:nvPr/>
        </p:nvSpPr>
        <p:spPr>
          <a:xfrm>
            <a:off x="5303463" y="34057919"/>
            <a:ext cx="2084154" cy="461665"/>
          </a:xfrm>
          <a:prstGeom prst="rect">
            <a:avLst/>
          </a:prstGeom>
          <a:noFill/>
        </p:spPr>
        <p:txBody>
          <a:bodyPr wrap="square" rtlCol="0">
            <a:spAutoFit/>
          </a:bodyPr>
          <a:lstStyle/>
          <a:p>
            <a:r>
              <a:rPr lang="en-US" sz="2400" dirty="0" smtClean="0"/>
              <a:t>Kappa: 0.67</a:t>
            </a:r>
            <a:endParaRPr lang="en-US" sz="2400" dirty="0"/>
          </a:p>
        </p:txBody>
      </p:sp>
      <p:grpSp>
        <p:nvGrpSpPr>
          <p:cNvPr id="8" name="Group 7"/>
          <p:cNvGrpSpPr/>
          <p:nvPr/>
        </p:nvGrpSpPr>
        <p:grpSpPr>
          <a:xfrm>
            <a:off x="7166119" y="24006726"/>
            <a:ext cx="11326860" cy="10191410"/>
            <a:chOff x="7161570" y="24001320"/>
            <a:chExt cx="11326860" cy="10191410"/>
          </a:xfrm>
        </p:grpSpPr>
        <p:pic>
          <p:nvPicPr>
            <p:cNvPr id="55" name="Picture 5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82867" y="24001320"/>
              <a:ext cx="7705563" cy="7515189"/>
            </a:xfrm>
            <a:prstGeom prst="rect">
              <a:avLst/>
            </a:prstGeom>
            <a:ln w="12700">
              <a:noFill/>
            </a:ln>
            <a:scene3d>
              <a:camera prst="orthographicFront">
                <a:rot lat="0" lon="0" rev="21540000"/>
              </a:camera>
              <a:lightRig rig="threePt" dir="t"/>
            </a:scene3d>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56649">
              <a:off x="7161570" y="27324537"/>
              <a:ext cx="6958802" cy="6868193"/>
            </a:xfrm>
            <a:prstGeom prst="rect">
              <a:avLst/>
            </a:prstGeom>
            <a:ln w="12700">
              <a:noFill/>
            </a:ln>
            <a:effectLst>
              <a:softEdge rad="31750"/>
            </a:effectLst>
            <a:scene3d>
              <a:camera prst="orthographicFront">
                <a:rot lat="0" lon="0" rev="120000"/>
              </a:camera>
              <a:lightRig rig="threePt" dir="t"/>
            </a:scene3d>
          </p:spPr>
        </p:pic>
      </p:grpSp>
      <p:grpSp>
        <p:nvGrpSpPr>
          <p:cNvPr id="155" name="Group 154"/>
          <p:cNvGrpSpPr/>
          <p:nvPr/>
        </p:nvGrpSpPr>
        <p:grpSpPr>
          <a:xfrm>
            <a:off x="7189044" y="27341315"/>
            <a:ext cx="6966963" cy="6836252"/>
            <a:chOff x="7198569" y="27341315"/>
            <a:chExt cx="6966963" cy="6836252"/>
          </a:xfrm>
        </p:grpSpPr>
        <p:cxnSp>
          <p:nvCxnSpPr>
            <p:cNvPr id="43" name="Straight Connector 42"/>
            <p:cNvCxnSpPr/>
            <p:nvPr/>
          </p:nvCxnSpPr>
          <p:spPr>
            <a:xfrm>
              <a:off x="7206966" y="32900612"/>
              <a:ext cx="5665077" cy="1276955"/>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433562" y="27341315"/>
              <a:ext cx="5663554" cy="133027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2881329" y="28695931"/>
              <a:ext cx="1264680" cy="5464737"/>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3828888" y="28611351"/>
              <a:ext cx="336644" cy="8006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206966" y="27341315"/>
              <a:ext cx="1226596" cy="5523348"/>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12870177" y="33947525"/>
              <a:ext cx="50076" cy="22918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7198569" y="32013003"/>
              <a:ext cx="198573" cy="904429"/>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11527427" y="24306065"/>
            <a:ext cx="6634719" cy="6983743"/>
            <a:chOff x="11527427" y="24306065"/>
            <a:chExt cx="6634719" cy="6983743"/>
          </a:xfrm>
        </p:grpSpPr>
        <p:cxnSp>
          <p:nvCxnSpPr>
            <p:cNvPr id="136" name="Straight Connector 135"/>
            <p:cNvCxnSpPr/>
            <p:nvPr/>
          </p:nvCxnSpPr>
          <p:spPr>
            <a:xfrm>
              <a:off x="13720572" y="30518918"/>
              <a:ext cx="3018710" cy="763541"/>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16732955" y="25830739"/>
              <a:ext cx="1417972" cy="5447849"/>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2461193" y="24339629"/>
              <a:ext cx="5700953" cy="148550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11527427" y="24306065"/>
              <a:ext cx="933766" cy="37672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7446935" y="25629994"/>
              <a:ext cx="710631" cy="179786"/>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2449407" y="24324026"/>
              <a:ext cx="716178" cy="191536"/>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47691" y="31110489"/>
              <a:ext cx="702094" cy="179319"/>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3" name="Rectangle 172"/>
          <p:cNvSpPr/>
          <p:nvPr/>
        </p:nvSpPr>
        <p:spPr>
          <a:xfrm>
            <a:off x="893195" y="25382392"/>
            <a:ext cx="5972581" cy="5783690"/>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13823041" y="31429927"/>
            <a:ext cx="2813591" cy="2026127"/>
            <a:chOff x="13944119" y="31361673"/>
            <a:chExt cx="2813591" cy="2026127"/>
          </a:xfrm>
        </p:grpSpPr>
        <p:sp>
          <p:nvSpPr>
            <p:cNvPr id="80" name="TextBox 79"/>
            <p:cNvSpPr txBox="1"/>
            <p:nvPr/>
          </p:nvSpPr>
          <p:spPr>
            <a:xfrm>
              <a:off x="13944119" y="31361673"/>
              <a:ext cx="2813591" cy="830997"/>
            </a:xfrm>
            <a:prstGeom prst="rect">
              <a:avLst/>
            </a:prstGeom>
            <a:noFill/>
          </p:spPr>
          <p:txBody>
            <a:bodyPr wrap="none" rtlCol="0">
              <a:spAutoFit/>
            </a:bodyPr>
            <a:lstStyle/>
            <a:p>
              <a:pPr algn="ctr"/>
              <a:r>
                <a:rPr lang="en-US" sz="2400" b="1" dirty="0" smtClean="0">
                  <a:latin typeface="Century Gothic" panose="020B0502020202020204" pitchFamily="34" charset="0"/>
                </a:rPr>
                <a:t>Fire Susceptibility </a:t>
              </a:r>
            </a:p>
            <a:p>
              <a:pPr algn="ctr"/>
              <a:r>
                <a:rPr lang="en-US" sz="2400" b="1" dirty="0" smtClean="0">
                  <a:latin typeface="Century Gothic" panose="020B0502020202020204" pitchFamily="34" charset="0"/>
                </a:rPr>
                <a:t>Model</a:t>
              </a:r>
              <a:endParaRPr lang="en-US" sz="2400" b="1" dirty="0">
                <a:latin typeface="Century Gothic" panose="020B0502020202020204" pitchFamily="34" charset="0"/>
              </a:endParaRPr>
            </a:p>
          </p:txBody>
        </p:sp>
        <p:grpSp>
          <p:nvGrpSpPr>
            <p:cNvPr id="182" name="Group 181"/>
            <p:cNvGrpSpPr/>
            <p:nvPr/>
          </p:nvGrpSpPr>
          <p:grpSpPr>
            <a:xfrm>
              <a:off x="14481112" y="32223449"/>
              <a:ext cx="1649581" cy="1164351"/>
              <a:chOff x="13871006" y="31997932"/>
              <a:chExt cx="1649581" cy="1164351"/>
            </a:xfrm>
          </p:grpSpPr>
          <p:pic>
            <p:nvPicPr>
              <p:cNvPr id="179" name="Picture 17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71006" y="32047702"/>
                <a:ext cx="952633" cy="1114581"/>
              </a:xfrm>
              <a:prstGeom prst="rect">
                <a:avLst/>
              </a:prstGeom>
            </p:spPr>
          </p:pic>
          <p:sp>
            <p:nvSpPr>
              <p:cNvPr id="180" name="TextBox 179"/>
              <p:cNvSpPr txBox="1"/>
              <p:nvPr/>
            </p:nvSpPr>
            <p:spPr>
              <a:xfrm>
                <a:off x="14834181" y="31997932"/>
                <a:ext cx="686406" cy="400110"/>
              </a:xfrm>
              <a:prstGeom prst="rect">
                <a:avLst/>
              </a:prstGeom>
              <a:noFill/>
            </p:spPr>
            <p:txBody>
              <a:bodyPr wrap="none" rtlCol="0">
                <a:spAutoFit/>
              </a:bodyPr>
              <a:lstStyle/>
              <a:p>
                <a:r>
                  <a:rPr lang="en-US" sz="2000" dirty="0" smtClean="0"/>
                  <a:t>High</a:t>
                </a:r>
                <a:endParaRPr lang="en-US" sz="2000" dirty="0"/>
              </a:p>
            </p:txBody>
          </p:sp>
          <p:sp>
            <p:nvSpPr>
              <p:cNvPr id="181" name="TextBox 180"/>
              <p:cNvSpPr txBox="1"/>
              <p:nvPr/>
            </p:nvSpPr>
            <p:spPr>
              <a:xfrm>
                <a:off x="14873635" y="32756051"/>
                <a:ext cx="631711" cy="400110"/>
              </a:xfrm>
              <a:prstGeom prst="rect">
                <a:avLst/>
              </a:prstGeom>
              <a:noFill/>
            </p:spPr>
            <p:txBody>
              <a:bodyPr wrap="none" rtlCol="0">
                <a:spAutoFit/>
              </a:bodyPr>
              <a:lstStyle/>
              <a:p>
                <a:r>
                  <a:rPr lang="en-US" sz="2000" dirty="0" smtClean="0"/>
                  <a:t>Low</a:t>
                </a:r>
                <a:endParaRPr lang="en-US" sz="2000" dirty="0"/>
              </a:p>
            </p:txBody>
          </p:sp>
        </p:grpSp>
      </p:grpSp>
      <p:cxnSp>
        <p:nvCxnSpPr>
          <p:cNvPr id="92" name="Straight Connector 91"/>
          <p:cNvCxnSpPr/>
          <p:nvPr/>
        </p:nvCxnSpPr>
        <p:spPr>
          <a:xfrm>
            <a:off x="8409217" y="27335339"/>
            <a:ext cx="336644" cy="8006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3154</TotalTime>
  <Words>584</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Jenna Williams</cp:lastModifiedBy>
  <cp:revision>200</cp:revision>
  <dcterms:created xsi:type="dcterms:W3CDTF">2015-06-02T14:58:58Z</dcterms:created>
  <dcterms:modified xsi:type="dcterms:W3CDTF">2015-07-22T22:03:24Z</dcterms:modified>
</cp:coreProperties>
</file>