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guide id="3" orient="horz" pos="12624">
          <p15:clr>
            <a:srgbClr val="A4A3A4"/>
          </p15:clr>
        </p15:guide>
        <p15:guide id="4" pos="5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9" clrIdx="0"/>
  <p:cmAuthor id="1" name="Brumbaugh, Beth (LARC-E3)[SSAI DEVELOP]" initials="BB(D" lastIdx="1" clrIdx="1">
    <p:extLst>
      <p:ext uri="{19B8F6BF-5375-455C-9EA6-DF929625EA0E}">
        <p15:presenceInfo xmlns:p15="http://schemas.microsoft.com/office/powerpoint/2012/main" userId="S-1-5-21-330711430-3775241029-4075259233-496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582" y="-3378"/>
      </p:cViewPr>
      <p:guideLst>
        <p:guide orient="horz" pos="11520"/>
        <p:guide pos="8640"/>
        <p:guide orient="horz" pos="12624"/>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3T13:38:42.485" idx="1">
    <p:pos x="4886" y="1470"/>
    <p:text>This should be written as Earth observations.</p:text>
  </p:cm>
  <p:cm authorId="0" dt="2015-07-03T13:42:47.389" idx="2">
    <p:pos x="13572" y="2916"/>
    <p:text>Please remove the ).</p:text>
  </p:cm>
  <p:cm authorId="0" dt="2015-07-03T13:45:31.443" idx="3">
    <p:pos x="15396" y="19908"/>
    <p:text>You may want to consider making the names here bold so that they are not lost among the other text.</p:text>
  </p:cm>
  <p:cm authorId="0" dt="2015-07-03T13:47:22.466" idx="4">
    <p:pos x="2400" y="6756"/>
    <p:text>Consider making the arrows on the diagram thicker so that they can be more easily seen.
</p:text>
  </p:cm>
  <p:cm authorId="0" dt="2015-07-03T13:49:28.317" idx="5">
    <p:pos x="14415" y="500"/>
    <p:text>Overall this is a great poster!</p:text>
  </p:cm>
  <p:cm authorId="0" dt="2015-07-03T13:51:10.995" idx="6">
    <p:pos x="16700" y="7890"/>
    <p:text>Please keep all text and images within the margins.</p:text>
  </p:cm>
  <p:cm authorId="0" dt="2015-07-03T14:03:47.595" idx="7">
    <p:pos x="1160" y="20596"/>
    <p:text>Great team photo! :)</p:text>
  </p:cm>
  <p:cm authorId="0" dt="2015-07-06T15:51:39.622" idx="8">
    <p:pos x="3835" y="2910"/>
    <p:text>You are missing what the numbers correspond to here.</p:text>
  </p:cm>
  <p:cm authorId="0" dt="2015-07-06T15:55:53.446" idx="9">
    <p:pos x="7715" y="2910"/>
    <p:text>Do not include the students' school affiliations here. They should only be NASA DEVELOP National Program at NASA Ames Research Center.
Only people listed on the poster who are not DEVELOP participants (ex: a mentor) should have another affiliation besides DEVELOP.
If you have any questions about this, please do not hesitate to contact the Project Coordination Team.</p:text>
  </p:cm>
  <p:cm authorId="1" dt="2015-07-13T13:48:09.801" idx="1">
    <p:pos x="13885" y="9671"/>
    <p:text>Changed to be consistent with spelling in the Conclusions section</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comments" Target="../comments/comment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tiff"/><Relationship Id="rId5" Type="http://schemas.openxmlformats.org/officeDocument/2006/relationships/image" Target="../media/image6.png"/><Relationship Id="rId10" Type="http://schemas.openxmlformats.org/officeDocument/2006/relationships/image" Target="../media/image11.tiff"/><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Ames Research Center</a:t>
            </a:r>
            <a:endParaRPr lang="en-US" dirty="0"/>
          </a:p>
        </p:txBody>
      </p:sp>
      <p:sp>
        <p:nvSpPr>
          <p:cNvPr id="4" name="Text Placeholder 3"/>
          <p:cNvSpPr>
            <a:spLocks noGrp="1"/>
          </p:cNvSpPr>
          <p:nvPr>
            <p:ph type="body" sz="quarter" idx="11"/>
          </p:nvPr>
        </p:nvSpPr>
        <p:spPr/>
        <p:txBody>
          <a:bodyPr/>
          <a:lstStyle/>
          <a:p>
            <a:r>
              <a:rPr lang="en-US" dirty="0" smtClean="0"/>
              <a:t>Utilizing </a:t>
            </a:r>
            <a:r>
              <a:rPr lang="en-US" dirty="0" smtClean="0"/>
              <a:t>N</a:t>
            </a:r>
            <a:r>
              <a:rPr lang="en-US" dirty="0" smtClean="0">
                <a:solidFill>
                  <a:srgbClr val="FF0000"/>
                </a:solidFill>
              </a:rPr>
              <a:t>ASA</a:t>
            </a:r>
            <a:r>
              <a:rPr lang="en-US" dirty="0" smtClean="0"/>
              <a:t> Earth </a:t>
            </a:r>
            <a:r>
              <a:rPr lang="en-US" dirty="0" smtClean="0"/>
              <a:t>Observations to detect factors contributing to hypoxic events in the southern Gulf of Mexico</a:t>
            </a:r>
            <a:endParaRPr lang="en-US" dirty="0"/>
          </a:p>
        </p:txBody>
      </p:sp>
      <p:sp>
        <p:nvSpPr>
          <p:cNvPr id="5" name="Text Placeholder 4"/>
          <p:cNvSpPr>
            <a:spLocks noGrp="1"/>
          </p:cNvSpPr>
          <p:nvPr>
            <p:ph type="body" sz="quarter" idx="10"/>
          </p:nvPr>
        </p:nvSpPr>
        <p:spPr/>
        <p:txBody>
          <a:bodyPr/>
          <a:lstStyle/>
          <a:p>
            <a:r>
              <a:rPr lang="en-US" dirty="0" smtClean="0"/>
              <a:t>Gulf of Mexico Water Resources</a:t>
            </a:r>
            <a:endParaRPr lang="en-US" dirty="0"/>
          </a:p>
        </p:txBody>
      </p:sp>
      <p:sp>
        <p:nvSpPr>
          <p:cNvPr id="9" name="Text Placeholder 16"/>
          <p:cNvSpPr txBox="1">
            <a:spLocks/>
          </p:cNvSpPr>
          <p:nvPr/>
        </p:nvSpPr>
        <p:spPr>
          <a:xfrm>
            <a:off x="914401" y="28285658"/>
            <a:ext cx="8686800" cy="669665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pPr algn="ctr"/>
            <a:r>
              <a:rPr lang="en-US" dirty="0" smtClean="0"/>
              <a:t>Left to Right: Mackenzie Taggart, Irma Caraballo </a:t>
            </a:r>
            <a:r>
              <a:rPr lang="en-US" dirty="0" err="1" smtClean="0"/>
              <a:t>Álvarez</a:t>
            </a:r>
            <a:r>
              <a:rPr lang="en-US" dirty="0" smtClean="0"/>
              <a:t>, Bridget Smith, Rebecca Chapman, Alannah Johansen, </a:t>
            </a:r>
            <a:r>
              <a:rPr lang="en-US" dirty="0" err="1" smtClean="0"/>
              <a:t>Åse</a:t>
            </a:r>
            <a:r>
              <a:rPr lang="en-US" dirty="0" smtClean="0"/>
              <a:t> Mitchell</a:t>
            </a:r>
            <a:r>
              <a:rPr lang="en-US" dirty="0"/>
              <a:t> </a:t>
            </a:r>
            <a:endParaRPr lang="en-US" dirty="0" smtClean="0"/>
          </a:p>
        </p:txBody>
      </p:sp>
      <p:sp>
        <p:nvSpPr>
          <p:cNvPr id="10" name="Text Placeholder 16"/>
          <p:cNvSpPr txBox="1">
            <a:spLocks/>
          </p:cNvSpPr>
          <p:nvPr/>
        </p:nvSpPr>
        <p:spPr>
          <a:xfrm>
            <a:off x="9891519" y="28381949"/>
            <a:ext cx="7866992" cy="635855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lnSpc>
                <a:spcPct val="100000"/>
              </a:lnSpc>
            </a:pPr>
            <a:r>
              <a:rPr lang="es-ES" sz="2800" dirty="0"/>
              <a:t>Consorcio de Instituciones de Investigación Marina del Golfo de México y del Caribe (</a:t>
            </a:r>
            <a:r>
              <a:rPr lang="es-ES" sz="2800" dirty="0" err="1"/>
              <a:t>CiiMar-GoMC</a:t>
            </a:r>
            <a:r>
              <a:rPr lang="es-ES" sz="2800" dirty="0"/>
              <a:t>)</a:t>
            </a:r>
          </a:p>
          <a:p>
            <a:pPr fontAlgn="base">
              <a:lnSpc>
                <a:spcPct val="100000"/>
              </a:lnSpc>
            </a:pPr>
            <a:r>
              <a:rPr lang="es-ES" sz="2800" dirty="0"/>
              <a:t>Centro del Cambio Global y la Sustentabilidad en el Sureste (CCGSS)</a:t>
            </a:r>
          </a:p>
          <a:p>
            <a:pPr fontAlgn="base">
              <a:lnSpc>
                <a:spcPct val="100000"/>
              </a:lnSpc>
            </a:pPr>
            <a:r>
              <a:rPr lang="es-ES" sz="2800" dirty="0"/>
              <a:t>Comisión Nacional para el Conocimiento y Uso de la Biodiversidad (CONABIO)</a:t>
            </a:r>
          </a:p>
          <a:p>
            <a:pPr fontAlgn="base">
              <a:lnSpc>
                <a:spcPct val="100000"/>
              </a:lnSpc>
            </a:pPr>
            <a:r>
              <a:rPr lang="es-ES" sz="2800" dirty="0"/>
              <a:t>Centro Nacional de Datos Oceanográficos (CENDO)</a:t>
            </a:r>
          </a:p>
          <a:p>
            <a:pPr fontAlgn="base">
              <a:lnSpc>
                <a:spcPct val="100000"/>
              </a:lnSpc>
            </a:pPr>
            <a:r>
              <a:rPr lang="es-ES" sz="2800" dirty="0"/>
              <a:t>Universidad Autónoma de Baja California (UABC)</a:t>
            </a:r>
          </a:p>
          <a:p>
            <a:pPr fontAlgn="base">
              <a:lnSpc>
                <a:spcPct val="100000"/>
              </a:lnSpc>
            </a:pPr>
            <a:r>
              <a:rPr lang="es-ES" sz="2800" dirty="0"/>
              <a:t>Universidad Juárez Autónoma De Tabasco (UJAT)</a:t>
            </a:r>
          </a:p>
          <a:p>
            <a:pPr fontAlgn="base">
              <a:lnSpc>
                <a:spcPct val="100000"/>
              </a:lnSpc>
            </a:pPr>
            <a:r>
              <a:rPr lang="es-ES" sz="2800" dirty="0"/>
              <a:t>Secretaría de Marina (</a:t>
            </a:r>
            <a:r>
              <a:rPr lang="es-ES" sz="2800" dirty="0" smtClean="0"/>
              <a:t>SEMAR)</a:t>
            </a:r>
          </a:p>
          <a:p>
            <a:pPr fontAlgn="base">
              <a:lnSpc>
                <a:spcPct val="100000"/>
              </a:lnSpc>
            </a:pPr>
            <a:r>
              <a:rPr lang="es-ES" sz="2800" dirty="0" err="1" smtClean="0"/>
              <a:t>The</a:t>
            </a:r>
            <a:r>
              <a:rPr lang="es-ES" sz="2800" dirty="0" smtClean="0"/>
              <a:t> Federal </a:t>
            </a:r>
            <a:r>
              <a:rPr lang="es-ES" sz="2800" dirty="0" err="1" smtClean="0"/>
              <a:t>Ministry</a:t>
            </a:r>
            <a:r>
              <a:rPr lang="es-ES" sz="2800" dirty="0" smtClean="0"/>
              <a:t> of </a:t>
            </a:r>
            <a:r>
              <a:rPr lang="es-ES" sz="2800" dirty="0" err="1" smtClean="0"/>
              <a:t>Health</a:t>
            </a:r>
            <a:r>
              <a:rPr lang="es-ES" sz="2800" dirty="0" smtClean="0"/>
              <a:t> </a:t>
            </a:r>
            <a:endParaRPr lang="es-ES" sz="2800" dirty="0"/>
          </a:p>
        </p:txBody>
      </p:sp>
      <p:sp>
        <p:nvSpPr>
          <p:cNvPr id="11" name="Text Placeholder 16"/>
          <p:cNvSpPr txBox="1">
            <a:spLocks/>
          </p:cNvSpPr>
          <p:nvPr/>
        </p:nvSpPr>
        <p:spPr>
          <a:xfrm>
            <a:off x="18059666" y="31624350"/>
            <a:ext cx="8812924" cy="45052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smtClean="0"/>
              <a:t>Special thanks to our science advisors Dr</a:t>
            </a:r>
            <a:r>
              <a:rPr lang="en-US" sz="2800" dirty="0"/>
              <a:t>. Juan L. </a:t>
            </a:r>
            <a:r>
              <a:rPr lang="en-US" sz="2800" dirty="0" smtClean="0"/>
              <a:t>Torres-Pérez, </a:t>
            </a:r>
            <a:r>
              <a:rPr lang="en-US" sz="2800" dirty="0"/>
              <a:t>Dr. Sherry L. </a:t>
            </a:r>
            <a:r>
              <a:rPr lang="en-US" sz="2800" dirty="0" smtClean="0"/>
              <a:t>Palacios, and Chase Mueller from the Bay Area Environmental Research Institute for assistance with the project and creation of the </a:t>
            </a:r>
            <a:r>
              <a:rPr lang="en-US" sz="2800" dirty="0" err="1" smtClean="0"/>
              <a:t>ArcPy</a:t>
            </a:r>
            <a:r>
              <a:rPr lang="en-US" sz="2800" dirty="0" smtClean="0"/>
              <a:t> Reflectance to Index script.</a:t>
            </a:r>
          </a:p>
          <a:p>
            <a:r>
              <a:rPr lang="en-US" sz="2800" dirty="0" smtClean="0"/>
              <a:t>The authors also wish to thank the </a:t>
            </a:r>
            <a:r>
              <a:rPr lang="en-US" sz="2800" dirty="0" smtClean="0">
                <a:solidFill>
                  <a:srgbClr val="FF0000"/>
                </a:solidFill>
              </a:rPr>
              <a:t>NASA</a:t>
            </a:r>
            <a:r>
              <a:rPr lang="en-US" sz="2800" dirty="0" smtClean="0"/>
              <a:t> Ames DEVELOP management team for their overall support and help with this project</a:t>
            </a:r>
          </a:p>
        </p:txBody>
      </p:sp>
      <p:sp>
        <p:nvSpPr>
          <p:cNvPr id="8" name="Text Placeholder 16"/>
          <p:cNvSpPr txBox="1">
            <a:spLocks/>
          </p:cNvSpPr>
          <p:nvPr/>
        </p:nvSpPr>
        <p:spPr>
          <a:xfrm>
            <a:off x="914400" y="22008662"/>
            <a:ext cx="16916400" cy="529936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Results Placeholder</a:t>
            </a:r>
          </a:p>
        </p:txBody>
      </p:sp>
      <p:sp>
        <p:nvSpPr>
          <p:cNvPr id="12" name="Text Placeholder 16"/>
          <p:cNvSpPr txBox="1">
            <a:spLocks/>
          </p:cNvSpPr>
          <p:nvPr/>
        </p:nvSpPr>
        <p:spPr>
          <a:xfrm>
            <a:off x="18023068" y="24435863"/>
            <a:ext cx="8229600" cy="50006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200" dirty="0" smtClean="0"/>
              <a:t>Satellite measurements of </a:t>
            </a:r>
            <a:r>
              <a:rPr lang="en-US" sz="3200" dirty="0" err="1" smtClean="0"/>
              <a:t>Chl</a:t>
            </a:r>
            <a:r>
              <a:rPr lang="en-US" sz="3200" dirty="0" smtClean="0"/>
              <a:t>-a anomalies and SST can provide many important indicators of HAB’s.</a:t>
            </a:r>
          </a:p>
          <a:p>
            <a:pPr marL="347663" indent="-347663"/>
            <a:r>
              <a:rPr lang="en-US" sz="3200" dirty="0" smtClean="0"/>
              <a:t>Identifying specific blooms species remains a challenge in remote sensing and may be mitigated with the availability of hyperspectral missions.</a:t>
            </a:r>
          </a:p>
          <a:p>
            <a:pPr marL="347663" indent="-347663"/>
            <a:r>
              <a:rPr lang="en-US" sz="3200" dirty="0" smtClean="0"/>
              <a:t>More conclusions placeholder.</a:t>
            </a:r>
          </a:p>
        </p:txBody>
      </p:sp>
      <p:sp>
        <p:nvSpPr>
          <p:cNvPr id="7" name="Text Placeholder 16"/>
          <p:cNvSpPr txBox="1">
            <a:spLocks/>
          </p:cNvSpPr>
          <p:nvPr/>
        </p:nvSpPr>
        <p:spPr>
          <a:xfrm>
            <a:off x="914400" y="13259405"/>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3" name="Text Placeholder 16"/>
          <p:cNvSpPr txBox="1">
            <a:spLocks/>
          </p:cNvSpPr>
          <p:nvPr/>
        </p:nvSpPr>
        <p:spPr>
          <a:xfrm>
            <a:off x="17830797" y="17427314"/>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146379" y="20390564"/>
            <a:ext cx="8387256"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b="1" dirty="0" smtClean="0"/>
              <a:t>      Landsat 8 OLI                              Aqua MODIS</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6513256" y="12894774"/>
            <a:ext cx="10864682" cy="668185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200" dirty="0" smtClean="0"/>
              <a:t>Utilize NASA Earth observations to identify indicators of hypoxic events and HABs in the southern Gulf of Mexico and connect their occurrences to nutrient and sediment loading from the </a:t>
            </a:r>
            <a:r>
              <a:rPr lang="en-US" sz="3200" dirty="0" err="1" smtClean="0"/>
              <a:t>Grijalva</a:t>
            </a:r>
            <a:r>
              <a:rPr lang="en-US" sz="3200" dirty="0" smtClean="0"/>
              <a:t> – Usumacinta river basin.</a:t>
            </a:r>
          </a:p>
          <a:p>
            <a:pPr marL="347663" indent="-347663"/>
            <a:r>
              <a:rPr lang="en-US" sz="3200" dirty="0" smtClean="0"/>
              <a:t>Conduct time series analysis on MODIS Level III 8-day SMI products of chlorophyll a (</a:t>
            </a:r>
            <a:r>
              <a:rPr lang="en-US" sz="3200" dirty="0" err="1" smtClean="0"/>
              <a:t>Chl</a:t>
            </a:r>
            <a:r>
              <a:rPr lang="en-US" sz="3200" dirty="0" smtClean="0">
                <a:solidFill>
                  <a:srgbClr val="FF0000"/>
                </a:solidFill>
              </a:rPr>
              <a:t>-a</a:t>
            </a:r>
            <a:r>
              <a:rPr lang="en-US" sz="3200" dirty="0" smtClean="0"/>
              <a:t>), </a:t>
            </a:r>
            <a:r>
              <a:rPr lang="en-US" sz="3200" dirty="0" smtClean="0"/>
              <a:t>sea surface temperature (SST), colored dissolved organic matter (CDOM) and </a:t>
            </a:r>
            <a:r>
              <a:rPr lang="en-US" sz="3200" dirty="0" err="1" smtClean="0"/>
              <a:t>photosynthetically</a:t>
            </a:r>
            <a:r>
              <a:rPr lang="en-US" sz="3200" dirty="0" smtClean="0"/>
              <a:t> available radiation (PAR).</a:t>
            </a:r>
          </a:p>
          <a:p>
            <a:pPr marL="347663" indent="-347663"/>
            <a:r>
              <a:rPr lang="en-US" sz="3200" dirty="0" smtClean="0"/>
              <a:t>Apply both the Floating Algal Index (FAI) and Normalized Difference Turbidity Index (NDTI) to Landsat 8 OLI data</a:t>
            </a:r>
          </a:p>
          <a:p>
            <a:pPr marL="347663" indent="-347663"/>
            <a:r>
              <a:rPr lang="en-US" sz="3200" dirty="0" smtClean="0"/>
              <a:t>Run the Soil Water Assessment Tool (SWAT) to model nutrient and sediment loading for the entire </a:t>
            </a:r>
            <a:r>
              <a:rPr lang="en-US" sz="3200" dirty="0" err="1" smtClean="0"/>
              <a:t>Grijalava</a:t>
            </a:r>
            <a:r>
              <a:rPr lang="en-US" sz="3200" dirty="0" smtClean="0"/>
              <a:t>-Usumacinta river basin.</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9532563" y="1185106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796158" y="106888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9532563" y="527518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9532563" y="195003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399" y="21164649"/>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20469373" y="2303292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9532563" y="3083096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1302963" y="2751961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2819812" y="2768764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Rebecca Chapman(Project Lead)</a:t>
            </a:r>
            <a:r>
              <a:rPr lang="en-US" b="1" baseline="30000" dirty="0" smtClean="0"/>
              <a:t>1</a:t>
            </a:r>
            <a:r>
              <a:rPr lang="en-US" b="1" dirty="0" smtClean="0"/>
              <a:t>, Irma Caraballo Álvarez</a:t>
            </a:r>
            <a:r>
              <a:rPr lang="en-US" b="1" baseline="30000" dirty="0" smtClean="0"/>
              <a:t>1,2</a:t>
            </a:r>
            <a:r>
              <a:rPr lang="en-US" b="1" dirty="0" smtClean="0"/>
              <a:t>, Alannah Johansen</a:t>
            </a:r>
            <a:r>
              <a:rPr lang="en-US" b="1" baseline="30000" dirty="0" smtClean="0"/>
              <a:t>1</a:t>
            </a:r>
            <a:r>
              <a:rPr lang="en-US" b="1" dirty="0" smtClean="0"/>
              <a:t>, </a:t>
            </a:r>
            <a:r>
              <a:rPr lang="en-US" b="1" dirty="0" err="1" smtClean="0"/>
              <a:t>Åse</a:t>
            </a:r>
            <a:r>
              <a:rPr lang="en-US" b="1" dirty="0" smtClean="0"/>
              <a:t> Mitchell</a:t>
            </a:r>
            <a:r>
              <a:rPr lang="en-US" b="1" baseline="30000" dirty="0" smtClean="0"/>
              <a:t>1</a:t>
            </a:r>
            <a:r>
              <a:rPr lang="en-US" b="1" dirty="0" smtClean="0"/>
              <a:t>, Bridget Smith</a:t>
            </a:r>
            <a:r>
              <a:rPr lang="en-US" b="1" baseline="30000" dirty="0" smtClean="0"/>
              <a:t>1</a:t>
            </a:r>
            <a:r>
              <a:rPr lang="en-US" b="1" dirty="0" smtClean="0"/>
              <a:t>, Mackenzie Taggart</a:t>
            </a:r>
            <a:r>
              <a:rPr lang="en-US" b="1" baseline="30000" dirty="0" smtClean="0"/>
              <a:t>1,3</a:t>
            </a:r>
            <a:r>
              <a:rPr lang="en-US" b="1" dirty="0" smtClean="0"/>
              <a:t> </a:t>
            </a:r>
          </a:p>
          <a:p>
            <a:r>
              <a:rPr lang="en-US" sz="2400" dirty="0" smtClean="0"/>
              <a:t>NASA Ames DEVELOP Program, University of Puerto Rico, Rio </a:t>
            </a:r>
            <a:r>
              <a:rPr lang="en-US" sz="2400" dirty="0" err="1" smtClean="0"/>
              <a:t>Piedras</a:t>
            </a:r>
            <a:r>
              <a:rPr lang="en-US" sz="2400" dirty="0" smtClean="0"/>
              <a:t>, California Polytechnic State University, San Luis Obispo</a:t>
            </a:r>
            <a:r>
              <a:rPr lang="en-US" sz="2400" strike="sngStrike" dirty="0" smtClean="0">
                <a:solidFill>
                  <a:srgbClr val="FF0000"/>
                </a:solidFill>
              </a:rPr>
              <a:t>)</a:t>
            </a:r>
            <a:endParaRPr lang="en-US" sz="2400" strike="sngStrike" dirty="0">
              <a:solidFill>
                <a:srgbClr val="FF0000"/>
              </a:solidFill>
            </a:endParaRPr>
          </a:p>
        </p:txBody>
      </p:sp>
      <p:pic>
        <p:nvPicPr>
          <p:cNvPr id="1026" name="Picture 2" descr="C:\Users\amitche5\Desktop\PPT_materials\IMG_109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83" t="6540" r="13715" b="7744"/>
          <a:stretch/>
        </p:blipFill>
        <p:spPr bwMode="auto">
          <a:xfrm>
            <a:off x="1621877" y="28365857"/>
            <a:ext cx="7126013" cy="53020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mitche5\Desktop\PPT_materials\03_Landsat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53246" y="20892452"/>
            <a:ext cx="2618960" cy="2140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mitche5\Desktop\PPT_materials\06_Aqu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0121" y="21028133"/>
            <a:ext cx="3033809" cy="158937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mitche5\Desktop\PPT_materials\Chl_Nov12200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2" y="11884312"/>
            <a:ext cx="3436882" cy="20250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mitche5\Desktop\PPT_materials\presni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14912632"/>
            <a:ext cx="3995552" cy="187993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mitche5\Desktop\PPT_materials\landus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3971"/>
          <a:stretch/>
        </p:blipFill>
        <p:spPr bwMode="auto">
          <a:xfrm>
            <a:off x="1040527" y="18185095"/>
            <a:ext cx="2451552" cy="18497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mitche5\Desktop\PPT_materials\trubsni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6746" y="14955761"/>
            <a:ext cx="3841220" cy="179367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mitche5\Desktop\PPT_materials\imagery.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9738"/>
          <a:stretch/>
        </p:blipFill>
        <p:spPr bwMode="auto">
          <a:xfrm>
            <a:off x="5717304" y="18176782"/>
            <a:ext cx="2622655" cy="1866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399" y="13933787"/>
            <a:ext cx="3820835" cy="954107"/>
          </a:xfrm>
          <a:prstGeom prst="rect">
            <a:avLst/>
          </a:prstGeom>
          <a:noFill/>
        </p:spPr>
        <p:txBody>
          <a:bodyPr wrap="square" rtlCol="0">
            <a:spAutoFit/>
          </a:bodyPr>
          <a:lstStyle/>
          <a:p>
            <a:r>
              <a:rPr lang="en-US" sz="2800" b="1" dirty="0" smtClean="0"/>
              <a:t>1) Download Aqua Modis Data: 2002 - 2014</a:t>
            </a:r>
            <a:endParaRPr lang="en-US" sz="2800" b="1" dirty="0"/>
          </a:p>
        </p:txBody>
      </p:sp>
      <p:sp>
        <p:nvSpPr>
          <p:cNvPr id="17" name="TextBox 16"/>
          <p:cNvSpPr txBox="1"/>
          <p:nvPr/>
        </p:nvSpPr>
        <p:spPr>
          <a:xfrm>
            <a:off x="914402" y="16702787"/>
            <a:ext cx="5376040" cy="954107"/>
          </a:xfrm>
          <a:prstGeom prst="rect">
            <a:avLst/>
          </a:prstGeom>
          <a:noFill/>
        </p:spPr>
        <p:txBody>
          <a:bodyPr wrap="square" rtlCol="0">
            <a:spAutoFit/>
          </a:bodyPr>
          <a:lstStyle/>
          <a:p>
            <a:r>
              <a:rPr lang="en-US" sz="2800" b="1" dirty="0" smtClean="0"/>
              <a:t>2) Download Landsat 8 OLI Data: 2013 - 2014</a:t>
            </a:r>
            <a:endParaRPr lang="en-US" sz="2800" b="1" dirty="0"/>
          </a:p>
        </p:txBody>
      </p:sp>
      <p:sp>
        <p:nvSpPr>
          <p:cNvPr id="18" name="TextBox 17"/>
          <p:cNvSpPr txBox="1"/>
          <p:nvPr/>
        </p:nvSpPr>
        <p:spPr>
          <a:xfrm>
            <a:off x="991482" y="20115069"/>
            <a:ext cx="5298959" cy="954107"/>
          </a:xfrm>
          <a:prstGeom prst="rect">
            <a:avLst/>
          </a:prstGeom>
          <a:noFill/>
        </p:spPr>
        <p:txBody>
          <a:bodyPr wrap="square" rtlCol="0">
            <a:spAutoFit/>
          </a:bodyPr>
          <a:lstStyle/>
          <a:p>
            <a:r>
              <a:rPr lang="en-US" sz="2800" b="1" dirty="0" smtClean="0"/>
              <a:t>3) Acquire SWAT inputs: DEM, weather, soil &amp; hydrologic data</a:t>
            </a:r>
            <a:endParaRPr lang="en-US" sz="2800" b="1" dirty="0"/>
          </a:p>
        </p:txBody>
      </p:sp>
      <p:cxnSp>
        <p:nvCxnSpPr>
          <p:cNvPr id="20" name="Straight Arrow Connector 19"/>
          <p:cNvCxnSpPr>
            <a:stCxn id="1029" idx="3"/>
            <a:endCxn id="36" idx="1"/>
          </p:cNvCxnSpPr>
          <p:nvPr/>
        </p:nvCxnSpPr>
        <p:spPr>
          <a:xfrm flipV="1">
            <a:off x="4351284" y="12896854"/>
            <a:ext cx="372066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314748" y="12402858"/>
            <a:ext cx="3626070" cy="954107"/>
          </a:xfrm>
          <a:prstGeom prst="rect">
            <a:avLst/>
          </a:prstGeom>
          <a:noFill/>
        </p:spPr>
        <p:txBody>
          <a:bodyPr wrap="square" rtlCol="0">
            <a:spAutoFit/>
          </a:bodyPr>
          <a:lstStyle/>
          <a:p>
            <a:pPr algn="ctr"/>
            <a:r>
              <a:rPr lang="en-US" sz="2800" b="1" dirty="0" smtClean="0"/>
              <a:t>Run </a:t>
            </a:r>
            <a:r>
              <a:rPr lang="en-US" sz="2800" b="1" dirty="0" err="1" smtClean="0"/>
              <a:t>TerrSet</a:t>
            </a:r>
            <a:r>
              <a:rPr lang="en-US" sz="2800" b="1" dirty="0" smtClean="0"/>
              <a:t> Earth</a:t>
            </a:r>
          </a:p>
          <a:p>
            <a:pPr algn="ctr"/>
            <a:r>
              <a:rPr lang="en-US" sz="2800" b="1" dirty="0" smtClean="0"/>
              <a:t>Trends Modeler</a:t>
            </a:r>
            <a:endParaRPr lang="en-US" sz="2800" b="1" dirty="0"/>
          </a:p>
        </p:txBody>
      </p:sp>
      <p:sp>
        <p:nvSpPr>
          <p:cNvPr id="36" name="TextBox 35"/>
          <p:cNvSpPr txBox="1"/>
          <p:nvPr/>
        </p:nvSpPr>
        <p:spPr>
          <a:xfrm>
            <a:off x="8071944" y="11988913"/>
            <a:ext cx="2364829" cy="1815882"/>
          </a:xfrm>
          <a:prstGeom prst="rect">
            <a:avLst/>
          </a:prstGeom>
          <a:solidFill>
            <a:schemeClr val="accent1">
              <a:lumMod val="20000"/>
              <a:lumOff val="80000"/>
            </a:schemeClr>
          </a:solidFill>
          <a:ln>
            <a:solidFill>
              <a:schemeClr val="accent1">
                <a:lumMod val="60000"/>
                <a:lumOff val="40000"/>
              </a:schemeClr>
            </a:solidFill>
          </a:ln>
        </p:spPr>
        <p:txBody>
          <a:bodyPr wrap="square" rtlCol="0">
            <a:spAutoFit/>
          </a:bodyPr>
          <a:lstStyle/>
          <a:p>
            <a:pPr algn="ctr"/>
            <a:r>
              <a:rPr lang="en-US" sz="2800" b="1" dirty="0" err="1" smtClean="0"/>
              <a:t>Chl</a:t>
            </a:r>
            <a:r>
              <a:rPr lang="en-US" sz="2800" b="1" dirty="0" smtClean="0"/>
              <a:t>-a</a:t>
            </a:r>
            <a:endParaRPr lang="en-US" sz="2800" b="1" dirty="0" smtClean="0"/>
          </a:p>
          <a:p>
            <a:pPr algn="ctr"/>
            <a:r>
              <a:rPr lang="en-US" sz="2800" b="1" dirty="0" smtClean="0"/>
              <a:t>SST</a:t>
            </a:r>
          </a:p>
          <a:p>
            <a:pPr algn="ctr"/>
            <a:r>
              <a:rPr lang="en-US" sz="2800" b="1" dirty="0" smtClean="0"/>
              <a:t>CDOM</a:t>
            </a:r>
          </a:p>
          <a:p>
            <a:pPr algn="ctr"/>
            <a:r>
              <a:rPr lang="en-US" sz="2800" b="1" dirty="0" smtClean="0"/>
              <a:t>PAR</a:t>
            </a:r>
            <a:endParaRPr lang="en-US" sz="2800" b="1" dirty="0"/>
          </a:p>
        </p:txBody>
      </p:sp>
      <p:cxnSp>
        <p:nvCxnSpPr>
          <p:cNvPr id="39" name="Straight Arrow Connector 38"/>
          <p:cNvCxnSpPr>
            <a:stCxn id="1030" idx="3"/>
            <a:endCxn id="1032" idx="1"/>
          </p:cNvCxnSpPr>
          <p:nvPr/>
        </p:nvCxnSpPr>
        <p:spPr>
          <a:xfrm>
            <a:off x="4909952" y="15852597"/>
            <a:ext cx="290679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055151" y="15380278"/>
            <a:ext cx="2711669" cy="954107"/>
          </a:xfrm>
          <a:prstGeom prst="rect">
            <a:avLst/>
          </a:prstGeom>
          <a:noFill/>
        </p:spPr>
        <p:txBody>
          <a:bodyPr wrap="square" rtlCol="0">
            <a:spAutoFit/>
          </a:bodyPr>
          <a:lstStyle/>
          <a:p>
            <a:pPr algn="ctr"/>
            <a:r>
              <a:rPr lang="en-US" sz="2800" b="1" dirty="0" smtClean="0"/>
              <a:t>Apply FAI</a:t>
            </a:r>
          </a:p>
          <a:p>
            <a:pPr algn="ctr"/>
            <a:r>
              <a:rPr lang="en-US" sz="2800" b="1" dirty="0" smtClean="0"/>
              <a:t>&amp; NDTI</a:t>
            </a:r>
            <a:endParaRPr lang="en-US" sz="2800" b="1" dirty="0"/>
          </a:p>
        </p:txBody>
      </p:sp>
      <p:cxnSp>
        <p:nvCxnSpPr>
          <p:cNvPr id="44" name="Straight Arrow Connector 43"/>
          <p:cNvCxnSpPr>
            <a:stCxn id="1031" idx="3"/>
            <a:endCxn id="1033" idx="1"/>
          </p:cNvCxnSpPr>
          <p:nvPr/>
        </p:nvCxnSpPr>
        <p:spPr>
          <a:xfrm>
            <a:off x="3492079" y="19109993"/>
            <a:ext cx="22252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717872" y="18583024"/>
            <a:ext cx="2727435" cy="523220"/>
          </a:xfrm>
          <a:prstGeom prst="rect">
            <a:avLst/>
          </a:prstGeom>
          <a:noFill/>
        </p:spPr>
        <p:txBody>
          <a:bodyPr wrap="square" rtlCol="0">
            <a:spAutoFit/>
          </a:bodyPr>
          <a:lstStyle/>
          <a:p>
            <a:r>
              <a:rPr lang="en-US" sz="2800" b="1" dirty="0" smtClean="0"/>
              <a:t>Run SWAT</a:t>
            </a:r>
            <a:endParaRPr lang="en-US" sz="2800" b="1" dirty="0"/>
          </a:p>
        </p:txBody>
      </p:sp>
      <p:sp>
        <p:nvSpPr>
          <p:cNvPr id="47" name="TextBox 46"/>
          <p:cNvSpPr txBox="1"/>
          <p:nvPr/>
        </p:nvSpPr>
        <p:spPr>
          <a:xfrm>
            <a:off x="10679696" y="18202052"/>
            <a:ext cx="2341813" cy="1815882"/>
          </a:xfrm>
          <a:prstGeom prst="rect">
            <a:avLst/>
          </a:prstGeom>
          <a:solidFill>
            <a:schemeClr val="accent1">
              <a:lumMod val="20000"/>
              <a:lumOff val="80000"/>
            </a:schemeClr>
          </a:solidFill>
          <a:ln>
            <a:solidFill>
              <a:schemeClr val="accent1">
                <a:lumMod val="60000"/>
                <a:lumOff val="40000"/>
              </a:schemeClr>
            </a:solidFill>
          </a:ln>
        </p:spPr>
        <p:txBody>
          <a:bodyPr wrap="square" rtlCol="0">
            <a:spAutoFit/>
          </a:bodyPr>
          <a:lstStyle/>
          <a:p>
            <a:pPr algn="ctr"/>
            <a:r>
              <a:rPr lang="en-US" sz="2800" b="1" dirty="0" smtClean="0"/>
              <a:t>SWAT Results Image Placeholder</a:t>
            </a:r>
            <a:endParaRPr lang="en-US" sz="2800" b="1" dirty="0"/>
          </a:p>
        </p:txBody>
      </p:sp>
      <p:cxnSp>
        <p:nvCxnSpPr>
          <p:cNvPr id="49" name="Straight Arrow Connector 48"/>
          <p:cNvCxnSpPr>
            <a:stCxn id="1033" idx="3"/>
            <a:endCxn id="47" idx="1"/>
          </p:cNvCxnSpPr>
          <p:nvPr/>
        </p:nvCxnSpPr>
        <p:spPr>
          <a:xfrm>
            <a:off x="8339959" y="19109993"/>
            <a:ext cx="23397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307215" y="18210703"/>
            <a:ext cx="2427889" cy="1815882"/>
          </a:xfrm>
          <a:prstGeom prst="rect">
            <a:avLst/>
          </a:prstGeom>
          <a:noFill/>
        </p:spPr>
        <p:txBody>
          <a:bodyPr wrap="square" rtlCol="0">
            <a:spAutoFit/>
          </a:bodyPr>
          <a:lstStyle/>
          <a:p>
            <a:pPr algn="ctr"/>
            <a:r>
              <a:rPr lang="en-US" sz="2800" b="1" dirty="0" smtClean="0"/>
              <a:t>Output Nutrient &amp; </a:t>
            </a:r>
          </a:p>
          <a:p>
            <a:pPr algn="ctr"/>
            <a:r>
              <a:rPr lang="en-US" sz="2800" b="1" dirty="0" smtClean="0"/>
              <a:t>Sediment loading</a:t>
            </a:r>
            <a:endParaRPr lang="en-US" sz="2800" b="1" dirty="0"/>
          </a:p>
        </p:txBody>
      </p:sp>
      <p:sp>
        <p:nvSpPr>
          <p:cNvPr id="57" name="TextBox 56"/>
          <p:cNvSpPr txBox="1"/>
          <p:nvPr/>
        </p:nvSpPr>
        <p:spPr>
          <a:xfrm>
            <a:off x="13274565" y="15190878"/>
            <a:ext cx="3153103" cy="1323439"/>
          </a:xfrm>
          <a:prstGeom prst="rect">
            <a:avLst/>
          </a:prstGeom>
          <a:noFill/>
        </p:spPr>
        <p:txBody>
          <a:bodyPr wrap="square" rtlCol="0">
            <a:spAutoFit/>
          </a:bodyPr>
          <a:lstStyle/>
          <a:p>
            <a:pPr algn="ctr"/>
            <a:r>
              <a:rPr lang="en-US" sz="4000" b="1" dirty="0" smtClean="0"/>
              <a:t>Analyze Trends</a:t>
            </a:r>
            <a:endParaRPr lang="en-US" sz="4000" b="1" dirty="0"/>
          </a:p>
        </p:txBody>
      </p:sp>
      <p:cxnSp>
        <p:nvCxnSpPr>
          <p:cNvPr id="59" name="Straight Arrow Connector 58"/>
          <p:cNvCxnSpPr>
            <a:stCxn id="36" idx="3"/>
            <a:endCxn id="57" idx="0"/>
          </p:cNvCxnSpPr>
          <p:nvPr/>
        </p:nvCxnSpPr>
        <p:spPr>
          <a:xfrm>
            <a:off x="10436773" y="12896854"/>
            <a:ext cx="4414344" cy="2294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032" idx="3"/>
            <a:endCxn id="57" idx="1"/>
          </p:cNvCxnSpPr>
          <p:nvPr/>
        </p:nvCxnSpPr>
        <p:spPr>
          <a:xfrm>
            <a:off x="11657966" y="15852598"/>
            <a:ext cx="16165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5" name="Straight Arrow Connector 1024"/>
          <p:cNvCxnSpPr>
            <a:stCxn id="47" idx="3"/>
            <a:endCxn id="57" idx="2"/>
          </p:cNvCxnSpPr>
          <p:nvPr/>
        </p:nvCxnSpPr>
        <p:spPr>
          <a:xfrm flipV="1">
            <a:off x="13021509" y="16514317"/>
            <a:ext cx="1829608" cy="2595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8" name="TextBox 1037"/>
          <p:cNvSpPr txBox="1"/>
          <p:nvPr/>
        </p:nvSpPr>
        <p:spPr>
          <a:xfrm rot="1584405">
            <a:off x="10594428" y="13615503"/>
            <a:ext cx="4256689" cy="954107"/>
          </a:xfrm>
          <a:prstGeom prst="rect">
            <a:avLst/>
          </a:prstGeom>
          <a:noFill/>
        </p:spPr>
        <p:txBody>
          <a:bodyPr wrap="square" rtlCol="0">
            <a:spAutoFit/>
          </a:bodyPr>
          <a:lstStyle/>
          <a:p>
            <a:pPr algn="ctr"/>
            <a:r>
              <a:rPr lang="en-US" sz="2800" b="1" dirty="0" smtClean="0"/>
              <a:t>Output Time</a:t>
            </a:r>
          </a:p>
          <a:p>
            <a:pPr algn="ctr"/>
            <a:r>
              <a:rPr lang="en-US" sz="2800" b="1" dirty="0" smtClean="0"/>
              <a:t>Series Analysis</a:t>
            </a:r>
            <a:endParaRPr lang="en-US" sz="2800" b="1" dirty="0"/>
          </a:p>
        </p:txBody>
      </p:sp>
      <p:pic>
        <p:nvPicPr>
          <p:cNvPr id="1039" name="Picture 10" descr="C:\Users\amitche5\Desktop\PPT_materials\Study_Area.t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70982" y="6158215"/>
            <a:ext cx="6734131" cy="52036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mitche5\Desktop\PPT_materials\ETOPO_Base_Map.t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76189" y="6001364"/>
            <a:ext cx="6957478" cy="5376233"/>
          </a:xfrm>
          <a:prstGeom prst="rect">
            <a:avLst/>
          </a:prstGeom>
          <a:noFill/>
          <a:extLst>
            <a:ext uri="{909E8E84-426E-40DD-AFC4-6F175D3DCCD1}">
              <a14:hiddenFill xmlns:a14="http://schemas.microsoft.com/office/drawing/2010/main">
                <a:solidFill>
                  <a:srgbClr val="FFFFFF"/>
                </a:solidFill>
              </a14:hiddenFill>
            </a:ext>
          </a:extLst>
        </p:spPr>
      </p:pic>
      <p:cxnSp>
        <p:nvCxnSpPr>
          <p:cNvPr id="1042" name="Straight Connector 1041"/>
          <p:cNvCxnSpPr/>
          <p:nvPr/>
        </p:nvCxnSpPr>
        <p:spPr>
          <a:xfrm flipV="1">
            <a:off x="18493483" y="6480815"/>
            <a:ext cx="2571006" cy="235430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p:cNvCxnSpPr/>
          <p:nvPr/>
        </p:nvCxnSpPr>
        <p:spPr>
          <a:xfrm>
            <a:off x="18677097" y="10400629"/>
            <a:ext cx="2366844" cy="604253"/>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1808</TotalTime>
  <Words>514</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Brumbaugh, Beth (LARC-E3)[SSAI DEVELOP]</cp:lastModifiedBy>
  <cp:revision>117</cp:revision>
  <dcterms:created xsi:type="dcterms:W3CDTF">2015-06-02T14:58:58Z</dcterms:created>
  <dcterms:modified xsi:type="dcterms:W3CDTF">2015-07-13T17:56:32Z</dcterms:modified>
</cp:coreProperties>
</file>