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9" r:id="rId2"/>
  </p:sldMasterIdLst>
  <p:handoutMasterIdLst>
    <p:handoutMasterId r:id="rId11"/>
  </p:handoutMasterIdLst>
  <p:sldIdLst>
    <p:sldId id="263" r:id="rId3"/>
    <p:sldId id="259" r:id="rId4"/>
    <p:sldId id="264" r:id="rId5"/>
    <p:sldId id="260" r:id="rId6"/>
    <p:sldId id="265" r:id="rId7"/>
    <p:sldId id="261" r:id="rId8"/>
    <p:sldId id="266" r:id="rId9"/>
    <p:sldId id="262" r:id="rId10"/>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A3A50"/>
    <a:srgbClr val="D0652A"/>
    <a:srgbClr val="3550A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70" d="100"/>
          <a:sy n="70" d="100"/>
        </p:scale>
        <p:origin x="2141" y="-302"/>
      </p:cViewPr>
      <p:guideLst/>
    </p:cSldViewPr>
  </p:slideViewPr>
  <p:notesTextViewPr>
    <p:cViewPr>
      <p:scale>
        <a:sx n="1" d="1"/>
        <a:sy n="1" d="1"/>
      </p:scale>
      <p:origin x="0" y="0"/>
    </p:cViewPr>
  </p:notesTextViewPr>
  <p:notesViewPr>
    <p:cSldViewPr snapToGrid="0" showGuides="1">
      <p:cViewPr varScale="1">
        <p:scale>
          <a:sx n="65" d="100"/>
          <a:sy n="65" d="100"/>
        </p:scale>
        <p:origin x="2405"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C80CBAB-6768-464A-959F-333016113B6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167F757-7F8F-44D3-B132-8469E63AD1D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5A27B5A-B4EA-4D8A-969A-B4C50CDCE881}" type="datetimeFigureOut">
              <a:rPr lang="en-US" smtClean="0"/>
              <a:t>6/2/2022</a:t>
            </a:fld>
            <a:endParaRPr lang="en-US"/>
          </a:p>
        </p:txBody>
      </p:sp>
      <p:sp>
        <p:nvSpPr>
          <p:cNvPr id="4" name="Footer Placeholder 3">
            <a:extLst>
              <a:ext uri="{FF2B5EF4-FFF2-40B4-BE49-F238E27FC236}">
                <a16:creationId xmlns:a16="http://schemas.microsoft.com/office/drawing/2014/main" id="{70E31736-D668-4C36-8DED-B51E45D3A14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3D8F934-5BB8-4411-B7B8-C60E74627EF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F2B3BE4-1275-4046-BCEC-5BAC5BE77C26}" type="slidenum">
              <a:rPr lang="en-US" smtClean="0"/>
              <a:t>‹#›</a:t>
            </a:fld>
            <a:endParaRPr lang="en-US"/>
          </a:p>
        </p:txBody>
      </p:sp>
    </p:spTree>
    <p:extLst>
      <p:ext uri="{BB962C8B-B14F-4D97-AF65-F5344CB8AC3E}">
        <p14:creationId xmlns:p14="http://schemas.microsoft.com/office/powerpoint/2010/main" val="421952704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7.png"/></Relationships>
</file>

<file path=ppt/slideLayouts/_rels/slideLayout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png"/></Relationships>
</file>

<file path=ppt/slideLayouts/_rels/slideLayout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7.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7.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A">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8A57E158-065B-4FE9-A661-4DB6BCE95D0E}"/>
              </a:ext>
            </a:extLst>
          </p:cNvPr>
          <p:cNvSpPr/>
          <p:nvPr userDrawn="1"/>
        </p:nvSpPr>
        <p:spPr>
          <a:xfrm>
            <a:off x="0" y="7207623"/>
            <a:ext cx="7772400" cy="2850775"/>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4DB61929-399F-4C14-81E3-C289BA244322}"/>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5" name="TextBox 24">
            <a:extLst>
              <a:ext uri="{FF2B5EF4-FFF2-40B4-BE49-F238E27FC236}">
                <a16:creationId xmlns:a16="http://schemas.microsoft.com/office/drawing/2014/main" id="{83C5E46C-8356-46CC-A04C-BD1464796D39}"/>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8" name="TextBox 27">
            <a:extLst>
              <a:ext uri="{FF2B5EF4-FFF2-40B4-BE49-F238E27FC236}">
                <a16:creationId xmlns:a16="http://schemas.microsoft.com/office/drawing/2014/main" id="{3C658213-EFC7-4C5B-B203-8F91FD82219A}"/>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pic>
        <p:nvPicPr>
          <p:cNvPr id="30" name="Picture 29" descr="Icon&#10;&#10;Description automatically generated">
            <a:extLst>
              <a:ext uri="{FF2B5EF4-FFF2-40B4-BE49-F238E27FC236}">
                <a16:creationId xmlns:a16="http://schemas.microsoft.com/office/drawing/2014/main" id="{3AABDC10-366B-44B8-9D30-4880ACB4F50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31" name="TextBox 30">
            <a:extLst>
              <a:ext uri="{FF2B5EF4-FFF2-40B4-BE49-F238E27FC236}">
                <a16:creationId xmlns:a16="http://schemas.microsoft.com/office/drawing/2014/main" id="{E65A0AA7-4741-4CBA-BD44-EA0A3B0AD720}"/>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pic>
        <p:nvPicPr>
          <p:cNvPr id="22" name="Graphic 21" descr="Lightbulb with solid fill">
            <a:extLst>
              <a:ext uri="{FF2B5EF4-FFF2-40B4-BE49-F238E27FC236}">
                <a16:creationId xmlns:a16="http://schemas.microsoft.com/office/drawing/2014/main" id="{36B21077-EFF9-41D3-8F9F-DBE4E18C98F9}"/>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51830" y="7403584"/>
            <a:ext cx="304391" cy="304391"/>
          </a:xfrm>
          <a:prstGeom prst="rect">
            <a:avLst/>
          </a:prstGeom>
        </p:spPr>
      </p:pic>
      <p:grpSp>
        <p:nvGrpSpPr>
          <p:cNvPr id="15" name="Group 14">
            <a:extLst>
              <a:ext uri="{FF2B5EF4-FFF2-40B4-BE49-F238E27FC236}">
                <a16:creationId xmlns:a16="http://schemas.microsoft.com/office/drawing/2014/main" id="{D2F1ED57-7CD7-4A3D-A766-FB0F7B2616A5}"/>
              </a:ext>
            </a:extLst>
          </p:cNvPr>
          <p:cNvGrpSpPr/>
          <p:nvPr userDrawn="1"/>
        </p:nvGrpSpPr>
        <p:grpSpPr>
          <a:xfrm>
            <a:off x="3989308" y="8562781"/>
            <a:ext cx="2758919" cy="1045711"/>
            <a:chOff x="3964731" y="9035658"/>
            <a:chExt cx="2758919" cy="1045711"/>
          </a:xfrm>
        </p:grpSpPr>
        <p:sp>
          <p:nvSpPr>
            <p:cNvPr id="16" name="Rectangle 15">
              <a:extLst>
                <a:ext uri="{FF2B5EF4-FFF2-40B4-BE49-F238E27FC236}">
                  <a16:creationId xmlns:a16="http://schemas.microsoft.com/office/drawing/2014/main" id="{7F9F846B-2482-402C-9086-9970C93B7A42}"/>
                </a:ext>
              </a:extLst>
            </p:cNvPr>
            <p:cNvSpPr/>
            <p:nvPr/>
          </p:nvSpPr>
          <p:spPr>
            <a:xfrm>
              <a:off x="4023999" y="9077992"/>
              <a:ext cx="823835" cy="823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8CFF81DD-075D-41FF-8521-E2E033B3675B}"/>
                </a:ext>
              </a:extLst>
            </p:cNvPr>
            <p:cNvSpPr txBox="1"/>
            <p:nvPr/>
          </p:nvSpPr>
          <p:spPr>
            <a:xfrm>
              <a:off x="4907102" y="9048927"/>
              <a:ext cx="1504736" cy="235319"/>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VISIT OUR WEBSITE!</a:t>
              </a:r>
            </a:p>
          </p:txBody>
        </p:sp>
        <p:pic>
          <p:nvPicPr>
            <p:cNvPr id="18" name="Picture 17" descr="QR Code for the NASA Applied Science Website&#10;&#10;https://appliedsciences.nasa.gov/nasadevelop">
              <a:extLst>
                <a:ext uri="{FF2B5EF4-FFF2-40B4-BE49-F238E27FC236}">
                  <a16:creationId xmlns:a16="http://schemas.microsoft.com/office/drawing/2014/main" id="{D8892ADE-6660-423A-9DE2-D9548FD77DE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64731" y="9035658"/>
              <a:ext cx="929003" cy="912705"/>
            </a:xfrm>
            <a:prstGeom prst="rect">
              <a:avLst/>
            </a:prstGeom>
          </p:spPr>
        </p:pic>
        <p:sp>
          <p:nvSpPr>
            <p:cNvPr id="19" name="TextBox 18">
              <a:extLst>
                <a:ext uri="{FF2B5EF4-FFF2-40B4-BE49-F238E27FC236}">
                  <a16:creationId xmlns:a16="http://schemas.microsoft.com/office/drawing/2014/main" id="{281B165D-7794-4212-952A-685D91378974}"/>
                </a:ext>
              </a:extLst>
            </p:cNvPr>
            <p:cNvSpPr txBox="1"/>
            <p:nvPr/>
          </p:nvSpPr>
          <p:spPr>
            <a:xfrm>
              <a:off x="4907102" y="9583046"/>
              <a:ext cx="1816548" cy="498323"/>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APPLIED SCIENCES</a:t>
              </a:r>
            </a:p>
            <a:p>
              <a:r>
                <a:rPr lang="en-US" sz="1000" b="1" dirty="0">
                  <a:solidFill>
                    <a:schemeClr val="bg1"/>
                  </a:solidFill>
                  <a:latin typeface="Century Gothic" panose="020B0502020202020204" pitchFamily="34" charset="0"/>
                </a:rPr>
                <a:t>PROGRAM</a:t>
              </a:r>
            </a:p>
          </p:txBody>
        </p:sp>
        <p:pic>
          <p:nvPicPr>
            <p:cNvPr id="21" name="Picture 20">
              <a:extLst>
                <a:ext uri="{FF2B5EF4-FFF2-40B4-BE49-F238E27FC236}">
                  <a16:creationId xmlns:a16="http://schemas.microsoft.com/office/drawing/2014/main" id="{0AB30B1C-53E3-42A1-9201-820FB227D958}"/>
                </a:ext>
              </a:extLst>
            </p:cNvPr>
            <p:cNvPicPr>
              <a:picLocks noChangeAspect="1"/>
            </p:cNvPicPr>
            <p:nvPr/>
          </p:nvPicPr>
          <p:blipFill>
            <a:blip r:embed="rId7" cstate="print">
              <a:biLevel thresh="50000"/>
              <a:extLst>
                <a:ext uri="{28A0092B-C50C-407E-A947-70E740481C1C}">
                  <a14:useLocalDpi xmlns:a14="http://schemas.microsoft.com/office/drawing/2010/main" val="0"/>
                </a:ext>
              </a:extLst>
            </a:blip>
            <a:stretch>
              <a:fillRect/>
            </a:stretch>
          </p:blipFill>
          <p:spPr>
            <a:xfrm>
              <a:off x="5007403" y="9392972"/>
              <a:ext cx="1097063" cy="171056"/>
            </a:xfrm>
            <a:prstGeom prst="rect">
              <a:avLst/>
            </a:prstGeom>
          </p:spPr>
        </p:pic>
        <p:cxnSp>
          <p:nvCxnSpPr>
            <p:cNvPr id="23" name="Straight Connector 22">
              <a:extLst>
                <a:ext uri="{FF2B5EF4-FFF2-40B4-BE49-F238E27FC236}">
                  <a16:creationId xmlns:a16="http://schemas.microsoft.com/office/drawing/2014/main" id="{92C3B284-94DB-48CB-A285-79D77D75AFCE}"/>
                </a:ext>
              </a:extLst>
            </p:cNvPr>
            <p:cNvCxnSpPr>
              <a:cxnSpLocks/>
            </p:cNvCxnSpPr>
            <p:nvPr/>
          </p:nvCxnSpPr>
          <p:spPr>
            <a:xfrm>
              <a:off x="5007403" y="9284246"/>
              <a:ext cx="109706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26" name="Group 25">
            <a:extLst>
              <a:ext uri="{FF2B5EF4-FFF2-40B4-BE49-F238E27FC236}">
                <a16:creationId xmlns:a16="http://schemas.microsoft.com/office/drawing/2014/main" id="{E6EC4542-AC33-47FA-95AA-BA2290DB82D4}"/>
              </a:ext>
            </a:extLst>
          </p:cNvPr>
          <p:cNvGrpSpPr/>
          <p:nvPr userDrawn="1"/>
        </p:nvGrpSpPr>
        <p:grpSpPr>
          <a:xfrm>
            <a:off x="6554477" y="8655498"/>
            <a:ext cx="762846" cy="762846"/>
            <a:chOff x="6785303" y="9111547"/>
            <a:chExt cx="640971" cy="640971"/>
          </a:xfrm>
        </p:grpSpPr>
        <p:sp>
          <p:nvSpPr>
            <p:cNvPr id="27" name="Oval 26">
              <a:extLst>
                <a:ext uri="{FF2B5EF4-FFF2-40B4-BE49-F238E27FC236}">
                  <a16:creationId xmlns:a16="http://schemas.microsoft.com/office/drawing/2014/main" id="{D5E48C3A-A225-434A-BBAE-3B55D05029CC}"/>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Picture 28">
              <a:extLst>
                <a:ext uri="{FF2B5EF4-FFF2-40B4-BE49-F238E27FC236}">
                  <a16:creationId xmlns:a16="http://schemas.microsoft.com/office/drawing/2014/main" id="{7014B26B-1C42-4A1B-BCBF-FC514E303F76}"/>
                </a:ext>
              </a:extLst>
            </p:cNvPr>
            <p:cNvPicPr>
              <a:picLocks noChangeAspect="1"/>
            </p:cNvPicPr>
            <p:nvPr userDrawn="1"/>
          </p:nvPicPr>
          <p:blipFill>
            <a:blip r:embed="rId8">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Tree>
    <p:extLst>
      <p:ext uri="{BB962C8B-B14F-4D97-AF65-F5344CB8AC3E}">
        <p14:creationId xmlns:p14="http://schemas.microsoft.com/office/powerpoint/2010/main" val="3722062296"/>
      </p:ext>
    </p:extLst>
  </p:cSld>
  <p:clrMapOvr>
    <a:masterClrMapping/>
  </p:clrMapOvr>
  <p:extLst>
    <p:ext uri="{DCECCB84-F9BA-43D5-87BE-67443E8EF086}">
      <p15:sldGuideLst xmlns:p15="http://schemas.microsoft.com/office/powerpoint/2012/main">
        <p15:guide id="1" orient="horz" pos="552" userDrawn="1">
          <p15:clr>
            <a:srgbClr val="FBAE40"/>
          </p15:clr>
        </p15:guide>
        <p15:guide id="2" orient="horz" pos="5424"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A">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4" name="Picture 13" descr="Icon&#10;&#10;Description automatically generated">
            <a:extLst>
              <a:ext uri="{FF2B5EF4-FFF2-40B4-BE49-F238E27FC236}">
                <a16:creationId xmlns:a16="http://schemas.microsoft.com/office/drawing/2014/main" id="{BCFBAA65-3BBA-48E6-99EB-91D19AF0659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5" name="Rectangle 14">
            <a:extLst>
              <a:ext uri="{FF2B5EF4-FFF2-40B4-BE49-F238E27FC236}">
                <a16:creationId xmlns:a16="http://schemas.microsoft.com/office/drawing/2014/main" id="{E9F17422-414E-41B6-8771-18CEA1ADAEC0}"/>
              </a:ext>
            </a:extLst>
          </p:cNvPr>
          <p:cNvSpPr/>
          <p:nvPr userDrawn="1"/>
        </p:nvSpPr>
        <p:spPr>
          <a:xfrm>
            <a:off x="0" y="7207623"/>
            <a:ext cx="7772400" cy="2850775"/>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3EEEF32E-F6F8-4293-A79C-50CEB0306415}"/>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1" name="TextBox 20">
            <a:extLst>
              <a:ext uri="{FF2B5EF4-FFF2-40B4-BE49-F238E27FC236}">
                <a16:creationId xmlns:a16="http://schemas.microsoft.com/office/drawing/2014/main" id="{3C101619-515A-4432-A53A-C08B2065B09F}"/>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3" name="TextBox 22">
            <a:extLst>
              <a:ext uri="{FF2B5EF4-FFF2-40B4-BE49-F238E27FC236}">
                <a16:creationId xmlns:a16="http://schemas.microsoft.com/office/drawing/2014/main" id="{138A0CAC-C366-454B-93AA-C0555F0D8F72}"/>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6" name="TextBox 25">
            <a:extLst>
              <a:ext uri="{FF2B5EF4-FFF2-40B4-BE49-F238E27FC236}">
                <a16:creationId xmlns:a16="http://schemas.microsoft.com/office/drawing/2014/main" id="{52DE0686-707B-48F4-B7BB-74D59938A0B2}"/>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pic>
        <p:nvPicPr>
          <p:cNvPr id="27" name="Graphic 26" descr="Lightbulb with solid fill">
            <a:extLst>
              <a:ext uri="{FF2B5EF4-FFF2-40B4-BE49-F238E27FC236}">
                <a16:creationId xmlns:a16="http://schemas.microsoft.com/office/drawing/2014/main" id="{13298ADE-4360-4F4F-BF0A-2560168B2807}"/>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51830" y="7403584"/>
            <a:ext cx="304391" cy="304391"/>
          </a:xfrm>
          <a:prstGeom prst="rect">
            <a:avLst/>
          </a:prstGeom>
        </p:spPr>
      </p:pic>
      <p:grpSp>
        <p:nvGrpSpPr>
          <p:cNvPr id="29" name="Group 28">
            <a:extLst>
              <a:ext uri="{FF2B5EF4-FFF2-40B4-BE49-F238E27FC236}">
                <a16:creationId xmlns:a16="http://schemas.microsoft.com/office/drawing/2014/main" id="{E8121E87-656D-47A6-B40A-1F1FA25C4C02}"/>
              </a:ext>
            </a:extLst>
          </p:cNvPr>
          <p:cNvGrpSpPr/>
          <p:nvPr userDrawn="1"/>
        </p:nvGrpSpPr>
        <p:grpSpPr>
          <a:xfrm>
            <a:off x="3989308" y="8562781"/>
            <a:ext cx="2758919" cy="1045711"/>
            <a:chOff x="3964731" y="9035658"/>
            <a:chExt cx="2758919" cy="1045711"/>
          </a:xfrm>
        </p:grpSpPr>
        <p:sp>
          <p:nvSpPr>
            <p:cNvPr id="32" name="Rectangle 31">
              <a:extLst>
                <a:ext uri="{FF2B5EF4-FFF2-40B4-BE49-F238E27FC236}">
                  <a16:creationId xmlns:a16="http://schemas.microsoft.com/office/drawing/2014/main" id="{1AA555C3-FD83-41A8-A7E8-5A380642EE9A}"/>
                </a:ext>
              </a:extLst>
            </p:cNvPr>
            <p:cNvSpPr/>
            <p:nvPr/>
          </p:nvSpPr>
          <p:spPr>
            <a:xfrm>
              <a:off x="4023999" y="9077992"/>
              <a:ext cx="823835" cy="823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0289868C-403A-4ED3-8600-A8D725A9ECFF}"/>
                </a:ext>
              </a:extLst>
            </p:cNvPr>
            <p:cNvSpPr txBox="1"/>
            <p:nvPr/>
          </p:nvSpPr>
          <p:spPr>
            <a:xfrm>
              <a:off x="4907102" y="9048927"/>
              <a:ext cx="1504736" cy="235319"/>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VISIT OUR WEBSITE!</a:t>
              </a:r>
            </a:p>
          </p:txBody>
        </p:sp>
        <p:pic>
          <p:nvPicPr>
            <p:cNvPr id="34" name="Picture 33" descr="QR Code for the NASA Applied Science Website&#10;&#10;https://appliedsciences.nasa.gov/nasadevelop">
              <a:extLst>
                <a:ext uri="{FF2B5EF4-FFF2-40B4-BE49-F238E27FC236}">
                  <a16:creationId xmlns:a16="http://schemas.microsoft.com/office/drawing/2014/main" id="{EEE487DE-5D94-4439-9C5B-B6C0F7B5944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64731" y="9035658"/>
              <a:ext cx="929003" cy="912705"/>
            </a:xfrm>
            <a:prstGeom prst="rect">
              <a:avLst/>
            </a:prstGeom>
          </p:spPr>
        </p:pic>
        <p:sp>
          <p:nvSpPr>
            <p:cNvPr id="35" name="TextBox 34">
              <a:extLst>
                <a:ext uri="{FF2B5EF4-FFF2-40B4-BE49-F238E27FC236}">
                  <a16:creationId xmlns:a16="http://schemas.microsoft.com/office/drawing/2014/main" id="{35A3A386-0280-48B7-B137-B8DA851BDA40}"/>
                </a:ext>
              </a:extLst>
            </p:cNvPr>
            <p:cNvSpPr txBox="1"/>
            <p:nvPr/>
          </p:nvSpPr>
          <p:spPr>
            <a:xfrm>
              <a:off x="4907102" y="9583046"/>
              <a:ext cx="1816548" cy="498323"/>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APPLIED SCIENCES</a:t>
              </a:r>
            </a:p>
            <a:p>
              <a:r>
                <a:rPr lang="en-US" sz="1000" b="1" dirty="0">
                  <a:solidFill>
                    <a:schemeClr val="bg1"/>
                  </a:solidFill>
                  <a:latin typeface="Century Gothic" panose="020B0502020202020204" pitchFamily="34" charset="0"/>
                </a:rPr>
                <a:t>PROGRAM</a:t>
              </a:r>
            </a:p>
          </p:txBody>
        </p:sp>
        <p:pic>
          <p:nvPicPr>
            <p:cNvPr id="36" name="Picture 35">
              <a:extLst>
                <a:ext uri="{FF2B5EF4-FFF2-40B4-BE49-F238E27FC236}">
                  <a16:creationId xmlns:a16="http://schemas.microsoft.com/office/drawing/2014/main" id="{5807ED08-4A83-4519-AB40-BBB617B0C325}"/>
                </a:ext>
              </a:extLst>
            </p:cNvPr>
            <p:cNvPicPr>
              <a:picLocks noChangeAspect="1"/>
            </p:cNvPicPr>
            <p:nvPr/>
          </p:nvPicPr>
          <p:blipFill>
            <a:blip r:embed="rId7" cstate="print">
              <a:biLevel thresh="50000"/>
              <a:extLst>
                <a:ext uri="{28A0092B-C50C-407E-A947-70E740481C1C}">
                  <a14:useLocalDpi xmlns:a14="http://schemas.microsoft.com/office/drawing/2010/main" val="0"/>
                </a:ext>
              </a:extLst>
            </a:blip>
            <a:stretch>
              <a:fillRect/>
            </a:stretch>
          </p:blipFill>
          <p:spPr>
            <a:xfrm>
              <a:off x="5007403" y="9392972"/>
              <a:ext cx="1097063" cy="171056"/>
            </a:xfrm>
            <a:prstGeom prst="rect">
              <a:avLst/>
            </a:prstGeom>
          </p:spPr>
        </p:pic>
        <p:cxnSp>
          <p:nvCxnSpPr>
            <p:cNvPr id="38" name="Straight Connector 37">
              <a:extLst>
                <a:ext uri="{FF2B5EF4-FFF2-40B4-BE49-F238E27FC236}">
                  <a16:creationId xmlns:a16="http://schemas.microsoft.com/office/drawing/2014/main" id="{75928CA1-E85A-4726-9C3C-153F6BA4D62E}"/>
                </a:ext>
              </a:extLst>
            </p:cNvPr>
            <p:cNvCxnSpPr>
              <a:cxnSpLocks/>
            </p:cNvCxnSpPr>
            <p:nvPr/>
          </p:nvCxnSpPr>
          <p:spPr>
            <a:xfrm>
              <a:off x="5007403" y="9284246"/>
              <a:ext cx="109706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9" name="Group 38">
            <a:extLst>
              <a:ext uri="{FF2B5EF4-FFF2-40B4-BE49-F238E27FC236}">
                <a16:creationId xmlns:a16="http://schemas.microsoft.com/office/drawing/2014/main" id="{C6E61EA8-05A8-4E0D-8679-34BE9873C771}"/>
              </a:ext>
            </a:extLst>
          </p:cNvPr>
          <p:cNvGrpSpPr/>
          <p:nvPr userDrawn="1"/>
        </p:nvGrpSpPr>
        <p:grpSpPr>
          <a:xfrm>
            <a:off x="6554477" y="8655498"/>
            <a:ext cx="762846" cy="762846"/>
            <a:chOff x="6785303" y="9111547"/>
            <a:chExt cx="640971" cy="640971"/>
          </a:xfrm>
        </p:grpSpPr>
        <p:sp>
          <p:nvSpPr>
            <p:cNvPr id="40" name="Oval 39">
              <a:extLst>
                <a:ext uri="{FF2B5EF4-FFF2-40B4-BE49-F238E27FC236}">
                  <a16:creationId xmlns:a16="http://schemas.microsoft.com/office/drawing/2014/main" id="{721E4B54-B89B-4B69-9DF9-98FE4BB02B6A}"/>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1" name="Picture 40">
              <a:extLst>
                <a:ext uri="{FF2B5EF4-FFF2-40B4-BE49-F238E27FC236}">
                  <a16:creationId xmlns:a16="http://schemas.microsoft.com/office/drawing/2014/main" id="{75D57DEC-6D6E-4717-AF29-1BD4B76F6F63}"/>
                </a:ext>
              </a:extLst>
            </p:cNvPr>
            <p:cNvPicPr>
              <a:picLocks noChangeAspect="1"/>
            </p:cNvPicPr>
            <p:nvPr userDrawn="1"/>
          </p:nvPicPr>
          <p:blipFill>
            <a:blip r:embed="rId8">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Tree>
    <p:extLst>
      <p:ext uri="{BB962C8B-B14F-4D97-AF65-F5344CB8AC3E}">
        <p14:creationId xmlns:p14="http://schemas.microsoft.com/office/powerpoint/2010/main" val="1154805683"/>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B">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8A57E158-065B-4FE9-A661-4DB6BCE95D0E}"/>
              </a:ext>
            </a:extLst>
          </p:cNvPr>
          <p:cNvSpPr/>
          <p:nvPr userDrawn="1"/>
        </p:nvSpPr>
        <p:spPr>
          <a:xfrm>
            <a:off x="0" y="7213600"/>
            <a:ext cx="7772400" cy="2844800"/>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grpSp>
        <p:nvGrpSpPr>
          <p:cNvPr id="11" name="Group 10">
            <a:extLst>
              <a:ext uri="{FF2B5EF4-FFF2-40B4-BE49-F238E27FC236}">
                <a16:creationId xmlns:a16="http://schemas.microsoft.com/office/drawing/2014/main" id="{D35459A3-47AB-4DF3-9712-E3AFC24414BE}"/>
              </a:ext>
            </a:extLst>
          </p:cNvPr>
          <p:cNvGrpSpPr/>
          <p:nvPr userDrawn="1"/>
        </p:nvGrpSpPr>
        <p:grpSpPr>
          <a:xfrm>
            <a:off x="6554477" y="8655498"/>
            <a:ext cx="762846" cy="762846"/>
            <a:chOff x="6785303" y="9111547"/>
            <a:chExt cx="640971" cy="640971"/>
          </a:xfrm>
        </p:grpSpPr>
        <p:sp>
          <p:nvSpPr>
            <p:cNvPr id="6" name="Oval 5">
              <a:extLst>
                <a:ext uri="{FF2B5EF4-FFF2-40B4-BE49-F238E27FC236}">
                  <a16:creationId xmlns:a16="http://schemas.microsoft.com/office/drawing/2014/main" id="{18F2C547-188B-4E7D-8B73-910BCB9E55AA}"/>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6E9D38D1-0214-4CE1-80C1-041BF11ABF0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25" name="TextBox 24">
            <a:extLst>
              <a:ext uri="{FF2B5EF4-FFF2-40B4-BE49-F238E27FC236}">
                <a16:creationId xmlns:a16="http://schemas.microsoft.com/office/drawing/2014/main" id="{83C5E46C-8356-46CC-A04C-BD1464796D39}"/>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8" name="TextBox 27">
            <a:extLst>
              <a:ext uri="{FF2B5EF4-FFF2-40B4-BE49-F238E27FC236}">
                <a16:creationId xmlns:a16="http://schemas.microsoft.com/office/drawing/2014/main" id="{3C658213-EFC7-4C5B-B203-8F91FD82219A}"/>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pic>
        <p:nvPicPr>
          <p:cNvPr id="15" name="Picture 14" descr="Icon&#10;&#10;Description automatically generated">
            <a:extLst>
              <a:ext uri="{FF2B5EF4-FFF2-40B4-BE49-F238E27FC236}">
                <a16:creationId xmlns:a16="http://schemas.microsoft.com/office/drawing/2014/main" id="{49A99452-DF9F-474B-A2E7-636149B3361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6" name="TextBox 15">
            <a:extLst>
              <a:ext uri="{FF2B5EF4-FFF2-40B4-BE49-F238E27FC236}">
                <a16:creationId xmlns:a16="http://schemas.microsoft.com/office/drawing/2014/main" id="{F2B2A575-396C-4E46-9E1A-EE405B5BE7FE}"/>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17" name="TextBox 16">
            <a:extLst>
              <a:ext uri="{FF2B5EF4-FFF2-40B4-BE49-F238E27FC236}">
                <a16:creationId xmlns:a16="http://schemas.microsoft.com/office/drawing/2014/main" id="{8CAC782C-9F98-4FAD-9246-623670E88029}"/>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sp>
        <p:nvSpPr>
          <p:cNvPr id="18" name="TextBox 17">
            <a:extLst>
              <a:ext uri="{FF2B5EF4-FFF2-40B4-BE49-F238E27FC236}">
                <a16:creationId xmlns:a16="http://schemas.microsoft.com/office/drawing/2014/main" id="{31C04FBE-BB0F-409B-ACA9-4A9525904F34}"/>
              </a:ext>
            </a:extLst>
          </p:cNvPr>
          <p:cNvSpPr txBox="1"/>
          <p:nvPr userDrawn="1"/>
        </p:nvSpPr>
        <p:spPr>
          <a:xfrm>
            <a:off x="3989308" y="8604697"/>
            <a:ext cx="2449869" cy="8463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Have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Please contact us with any questions about the program at </a:t>
            </a:r>
            <a:r>
              <a:rPr kumimoji="0" lang="en-US" sz="1100" b="1"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NASA-DL-DEVELOP@mail.nasa.gov.</a:t>
            </a:r>
          </a:p>
        </p:txBody>
      </p:sp>
      <p:pic>
        <p:nvPicPr>
          <p:cNvPr id="19" name="Graphic 18" descr="Lightbulb with solid fill">
            <a:extLst>
              <a:ext uri="{FF2B5EF4-FFF2-40B4-BE49-F238E27FC236}">
                <a16:creationId xmlns:a16="http://schemas.microsoft.com/office/drawing/2014/main" id="{07FA0FD5-F277-478F-86E7-0226A261ACEE}"/>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151830" y="7403584"/>
            <a:ext cx="304391" cy="304391"/>
          </a:xfrm>
          <a:prstGeom prst="rect">
            <a:avLst/>
          </a:prstGeom>
        </p:spPr>
      </p:pic>
    </p:spTree>
    <p:extLst>
      <p:ext uri="{BB962C8B-B14F-4D97-AF65-F5344CB8AC3E}">
        <p14:creationId xmlns:p14="http://schemas.microsoft.com/office/powerpoint/2010/main" val="1960080490"/>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B">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5" name="Picture 14" descr="Icon&#10;&#10;Description automatically generated">
            <a:extLst>
              <a:ext uri="{FF2B5EF4-FFF2-40B4-BE49-F238E27FC236}">
                <a16:creationId xmlns:a16="http://schemas.microsoft.com/office/drawing/2014/main" id="{DC27D812-EF02-4E25-85E8-869C19414A0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6" name="Rectangle 15">
            <a:extLst>
              <a:ext uri="{FF2B5EF4-FFF2-40B4-BE49-F238E27FC236}">
                <a16:creationId xmlns:a16="http://schemas.microsoft.com/office/drawing/2014/main" id="{EE3F4A5A-F2CD-47B3-9CEF-C567D0F5C1EB}"/>
              </a:ext>
            </a:extLst>
          </p:cNvPr>
          <p:cNvSpPr/>
          <p:nvPr userDrawn="1"/>
        </p:nvSpPr>
        <p:spPr>
          <a:xfrm>
            <a:off x="0" y="7213600"/>
            <a:ext cx="7772400" cy="2844800"/>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FB120279-3736-45C1-9565-5F8AC1C024C5}"/>
              </a:ext>
            </a:extLst>
          </p:cNvPr>
          <p:cNvGrpSpPr/>
          <p:nvPr userDrawn="1"/>
        </p:nvGrpSpPr>
        <p:grpSpPr>
          <a:xfrm>
            <a:off x="6554477" y="8655498"/>
            <a:ext cx="762846" cy="762846"/>
            <a:chOff x="6785303" y="9111547"/>
            <a:chExt cx="640971" cy="640971"/>
          </a:xfrm>
        </p:grpSpPr>
        <p:sp>
          <p:nvSpPr>
            <p:cNvPr id="18" name="Oval 17">
              <a:extLst>
                <a:ext uri="{FF2B5EF4-FFF2-40B4-BE49-F238E27FC236}">
                  <a16:creationId xmlns:a16="http://schemas.microsoft.com/office/drawing/2014/main" id="{D8A14BEA-B616-4B6A-BC5D-666EF6DCEE16}"/>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3FAF7BD1-5E35-48CF-BA79-DE8D8E556C93}"/>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20" name="TextBox 19">
            <a:extLst>
              <a:ext uri="{FF2B5EF4-FFF2-40B4-BE49-F238E27FC236}">
                <a16:creationId xmlns:a16="http://schemas.microsoft.com/office/drawing/2014/main" id="{E4729706-E74A-401A-978A-2355AE2CC249}"/>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1" name="TextBox 20">
            <a:extLst>
              <a:ext uri="{FF2B5EF4-FFF2-40B4-BE49-F238E27FC236}">
                <a16:creationId xmlns:a16="http://schemas.microsoft.com/office/drawing/2014/main" id="{55936821-7FCB-4576-8BA6-4BC28A981098}"/>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3" name="TextBox 22">
            <a:extLst>
              <a:ext uri="{FF2B5EF4-FFF2-40B4-BE49-F238E27FC236}">
                <a16:creationId xmlns:a16="http://schemas.microsoft.com/office/drawing/2014/main" id="{C9C8838A-1D6B-4979-9560-B5362FADAA9A}"/>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6" name="TextBox 25">
            <a:extLst>
              <a:ext uri="{FF2B5EF4-FFF2-40B4-BE49-F238E27FC236}">
                <a16:creationId xmlns:a16="http://schemas.microsoft.com/office/drawing/2014/main" id="{2EB6C298-7932-4854-94A7-2860933C555A}"/>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sp>
        <p:nvSpPr>
          <p:cNvPr id="27" name="TextBox 26">
            <a:extLst>
              <a:ext uri="{FF2B5EF4-FFF2-40B4-BE49-F238E27FC236}">
                <a16:creationId xmlns:a16="http://schemas.microsoft.com/office/drawing/2014/main" id="{33405CFC-1CEC-4498-8A84-A3751A04CB4B}"/>
              </a:ext>
            </a:extLst>
          </p:cNvPr>
          <p:cNvSpPr txBox="1"/>
          <p:nvPr userDrawn="1"/>
        </p:nvSpPr>
        <p:spPr>
          <a:xfrm>
            <a:off x="3989308" y="8604697"/>
            <a:ext cx="2449869" cy="8463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Have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Please contact us with any questions about the program at </a:t>
            </a:r>
            <a:r>
              <a:rPr kumimoji="0" lang="en-US" sz="1100" b="1"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NASA-DL-DEVELOP@mail.nasa.gov.</a:t>
            </a:r>
          </a:p>
        </p:txBody>
      </p:sp>
      <p:pic>
        <p:nvPicPr>
          <p:cNvPr id="29" name="Graphic 28" descr="Lightbulb with solid fill">
            <a:extLst>
              <a:ext uri="{FF2B5EF4-FFF2-40B4-BE49-F238E27FC236}">
                <a16:creationId xmlns:a16="http://schemas.microsoft.com/office/drawing/2014/main" id="{6CD5BC98-06FA-4500-874A-5C8A4AF76BDF}"/>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151830" y="7403584"/>
            <a:ext cx="304391" cy="304391"/>
          </a:xfrm>
          <a:prstGeom prst="rect">
            <a:avLst/>
          </a:prstGeom>
        </p:spPr>
      </p:pic>
    </p:spTree>
    <p:extLst>
      <p:ext uri="{BB962C8B-B14F-4D97-AF65-F5344CB8AC3E}">
        <p14:creationId xmlns:p14="http://schemas.microsoft.com/office/powerpoint/2010/main" val="2824227919"/>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A">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8" name="Picture 17" descr="Icon&#10;&#10;Description automatically generated">
            <a:extLst>
              <a:ext uri="{FF2B5EF4-FFF2-40B4-BE49-F238E27FC236}">
                <a16:creationId xmlns:a16="http://schemas.microsoft.com/office/drawing/2014/main" id="{5A922EF1-C367-4AD1-97A7-DAB624AB4F5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9" name="Rectangle 18">
            <a:extLst>
              <a:ext uri="{FF2B5EF4-FFF2-40B4-BE49-F238E27FC236}">
                <a16:creationId xmlns:a16="http://schemas.microsoft.com/office/drawing/2014/main" id="{CE0DFAF6-3C99-46E1-9133-4346A2FBE283}"/>
              </a:ext>
            </a:extLst>
          </p:cNvPr>
          <p:cNvSpPr/>
          <p:nvPr userDrawn="1"/>
        </p:nvSpPr>
        <p:spPr>
          <a:xfrm>
            <a:off x="0" y="7207623"/>
            <a:ext cx="7772400" cy="2850775"/>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2D4627B8-6512-4B76-BBE6-A52784574D92}"/>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3" name="TextBox 22">
            <a:extLst>
              <a:ext uri="{FF2B5EF4-FFF2-40B4-BE49-F238E27FC236}">
                <a16:creationId xmlns:a16="http://schemas.microsoft.com/office/drawing/2014/main" id="{E663CE25-A2E5-416C-A918-409C5B5092DF}"/>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6" name="TextBox 25">
            <a:extLst>
              <a:ext uri="{FF2B5EF4-FFF2-40B4-BE49-F238E27FC236}">
                <a16:creationId xmlns:a16="http://schemas.microsoft.com/office/drawing/2014/main" id="{0E31930E-22D0-4EAC-BDF9-12B8F6F90A77}"/>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7" name="TextBox 26">
            <a:extLst>
              <a:ext uri="{FF2B5EF4-FFF2-40B4-BE49-F238E27FC236}">
                <a16:creationId xmlns:a16="http://schemas.microsoft.com/office/drawing/2014/main" id="{5EB71A91-486D-47E5-A3B1-CCA1D7C3CDA3}"/>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pic>
        <p:nvPicPr>
          <p:cNvPr id="29" name="Graphic 28" descr="Lightbulb with solid fill">
            <a:extLst>
              <a:ext uri="{FF2B5EF4-FFF2-40B4-BE49-F238E27FC236}">
                <a16:creationId xmlns:a16="http://schemas.microsoft.com/office/drawing/2014/main" id="{C335672D-5102-409F-8071-96230F832046}"/>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51830" y="7403584"/>
            <a:ext cx="304391" cy="304391"/>
          </a:xfrm>
          <a:prstGeom prst="rect">
            <a:avLst/>
          </a:prstGeom>
        </p:spPr>
      </p:pic>
      <p:grpSp>
        <p:nvGrpSpPr>
          <p:cNvPr id="32" name="Group 31">
            <a:extLst>
              <a:ext uri="{FF2B5EF4-FFF2-40B4-BE49-F238E27FC236}">
                <a16:creationId xmlns:a16="http://schemas.microsoft.com/office/drawing/2014/main" id="{D1C88188-89DE-429F-B60B-D9CA23B7B67D}"/>
              </a:ext>
            </a:extLst>
          </p:cNvPr>
          <p:cNvGrpSpPr/>
          <p:nvPr userDrawn="1"/>
        </p:nvGrpSpPr>
        <p:grpSpPr>
          <a:xfrm>
            <a:off x="3989308" y="8562781"/>
            <a:ext cx="2758919" cy="1045711"/>
            <a:chOff x="3964731" y="9035658"/>
            <a:chExt cx="2758919" cy="1045711"/>
          </a:xfrm>
        </p:grpSpPr>
        <p:sp>
          <p:nvSpPr>
            <p:cNvPr id="34" name="Rectangle 33">
              <a:extLst>
                <a:ext uri="{FF2B5EF4-FFF2-40B4-BE49-F238E27FC236}">
                  <a16:creationId xmlns:a16="http://schemas.microsoft.com/office/drawing/2014/main" id="{F375C52C-B603-4B5A-A138-D8687B1FA131}"/>
                </a:ext>
              </a:extLst>
            </p:cNvPr>
            <p:cNvSpPr/>
            <p:nvPr/>
          </p:nvSpPr>
          <p:spPr>
            <a:xfrm>
              <a:off x="4023999" y="9077992"/>
              <a:ext cx="823835" cy="823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FDD33C4F-F9A9-4216-B2E5-CB5CCBA5AE7D}"/>
                </a:ext>
              </a:extLst>
            </p:cNvPr>
            <p:cNvSpPr txBox="1"/>
            <p:nvPr/>
          </p:nvSpPr>
          <p:spPr>
            <a:xfrm>
              <a:off x="4907102" y="9048927"/>
              <a:ext cx="1504736" cy="235319"/>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VISIT OUR WEBSITE!</a:t>
              </a:r>
            </a:p>
          </p:txBody>
        </p:sp>
        <p:pic>
          <p:nvPicPr>
            <p:cNvPr id="38" name="Picture 37" descr="QR Code for the NASA Applied Science Website&#10;&#10;https://appliedsciences.nasa.gov/nasadevelop">
              <a:extLst>
                <a:ext uri="{FF2B5EF4-FFF2-40B4-BE49-F238E27FC236}">
                  <a16:creationId xmlns:a16="http://schemas.microsoft.com/office/drawing/2014/main" id="{57E53694-FDC7-49DE-91BC-413977EF19A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64731" y="9035658"/>
              <a:ext cx="929003" cy="912705"/>
            </a:xfrm>
            <a:prstGeom prst="rect">
              <a:avLst/>
            </a:prstGeom>
          </p:spPr>
        </p:pic>
        <p:sp>
          <p:nvSpPr>
            <p:cNvPr id="39" name="TextBox 38">
              <a:extLst>
                <a:ext uri="{FF2B5EF4-FFF2-40B4-BE49-F238E27FC236}">
                  <a16:creationId xmlns:a16="http://schemas.microsoft.com/office/drawing/2014/main" id="{7FD98ADF-5BCC-4EAE-BD01-3A8CA36ACDD3}"/>
                </a:ext>
              </a:extLst>
            </p:cNvPr>
            <p:cNvSpPr txBox="1"/>
            <p:nvPr/>
          </p:nvSpPr>
          <p:spPr>
            <a:xfrm>
              <a:off x="4907102" y="9583046"/>
              <a:ext cx="1816548" cy="498323"/>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APPLIED SCIENCES</a:t>
              </a:r>
            </a:p>
            <a:p>
              <a:r>
                <a:rPr lang="en-US" sz="1000" b="1" dirty="0">
                  <a:solidFill>
                    <a:schemeClr val="bg1"/>
                  </a:solidFill>
                  <a:latin typeface="Century Gothic" panose="020B0502020202020204" pitchFamily="34" charset="0"/>
                </a:rPr>
                <a:t>PROGRAM</a:t>
              </a:r>
            </a:p>
          </p:txBody>
        </p:sp>
        <p:pic>
          <p:nvPicPr>
            <p:cNvPr id="40" name="Picture 39">
              <a:extLst>
                <a:ext uri="{FF2B5EF4-FFF2-40B4-BE49-F238E27FC236}">
                  <a16:creationId xmlns:a16="http://schemas.microsoft.com/office/drawing/2014/main" id="{BFDCD77A-5D94-4581-96D7-99987508A690}"/>
                </a:ext>
              </a:extLst>
            </p:cNvPr>
            <p:cNvPicPr>
              <a:picLocks noChangeAspect="1"/>
            </p:cNvPicPr>
            <p:nvPr/>
          </p:nvPicPr>
          <p:blipFill>
            <a:blip r:embed="rId7" cstate="print">
              <a:biLevel thresh="50000"/>
              <a:extLst>
                <a:ext uri="{28A0092B-C50C-407E-A947-70E740481C1C}">
                  <a14:useLocalDpi xmlns:a14="http://schemas.microsoft.com/office/drawing/2010/main" val="0"/>
                </a:ext>
              </a:extLst>
            </a:blip>
            <a:stretch>
              <a:fillRect/>
            </a:stretch>
          </p:blipFill>
          <p:spPr>
            <a:xfrm>
              <a:off x="5007403" y="9392972"/>
              <a:ext cx="1097063" cy="171056"/>
            </a:xfrm>
            <a:prstGeom prst="rect">
              <a:avLst/>
            </a:prstGeom>
          </p:spPr>
        </p:pic>
        <p:cxnSp>
          <p:nvCxnSpPr>
            <p:cNvPr id="41" name="Straight Connector 40">
              <a:extLst>
                <a:ext uri="{FF2B5EF4-FFF2-40B4-BE49-F238E27FC236}">
                  <a16:creationId xmlns:a16="http://schemas.microsoft.com/office/drawing/2014/main" id="{7C9497E0-B76A-4D0D-ABCD-D4E4BEA6B903}"/>
                </a:ext>
              </a:extLst>
            </p:cNvPr>
            <p:cNvCxnSpPr>
              <a:cxnSpLocks/>
            </p:cNvCxnSpPr>
            <p:nvPr/>
          </p:nvCxnSpPr>
          <p:spPr>
            <a:xfrm>
              <a:off x="5007403" y="9284246"/>
              <a:ext cx="109706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2" name="Group 41">
            <a:extLst>
              <a:ext uri="{FF2B5EF4-FFF2-40B4-BE49-F238E27FC236}">
                <a16:creationId xmlns:a16="http://schemas.microsoft.com/office/drawing/2014/main" id="{84B18322-748D-4B39-B5F8-86E272776AEB}"/>
              </a:ext>
            </a:extLst>
          </p:cNvPr>
          <p:cNvGrpSpPr/>
          <p:nvPr userDrawn="1"/>
        </p:nvGrpSpPr>
        <p:grpSpPr>
          <a:xfrm>
            <a:off x="6554477" y="8655498"/>
            <a:ext cx="762846" cy="762846"/>
            <a:chOff x="6785303" y="9111547"/>
            <a:chExt cx="640971" cy="640971"/>
          </a:xfrm>
        </p:grpSpPr>
        <p:sp>
          <p:nvSpPr>
            <p:cNvPr id="43" name="Oval 42">
              <a:extLst>
                <a:ext uri="{FF2B5EF4-FFF2-40B4-BE49-F238E27FC236}">
                  <a16:creationId xmlns:a16="http://schemas.microsoft.com/office/drawing/2014/main" id="{ED3A7094-5357-4F40-B75D-D111D68D1F65}"/>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E4A2A949-3284-46AE-8B08-1E13A5E3A848}"/>
                </a:ext>
              </a:extLst>
            </p:cNvPr>
            <p:cNvPicPr>
              <a:picLocks noChangeAspect="1"/>
            </p:cNvPicPr>
            <p:nvPr userDrawn="1"/>
          </p:nvPicPr>
          <p:blipFill>
            <a:blip r:embed="rId8">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45" name="Rectangle 44">
            <a:extLst>
              <a:ext uri="{FF2B5EF4-FFF2-40B4-BE49-F238E27FC236}">
                <a16:creationId xmlns:a16="http://schemas.microsoft.com/office/drawing/2014/main" id="{84121835-6DAD-4657-8D61-30E0C34EBF23}"/>
              </a:ext>
            </a:extLst>
          </p:cNvPr>
          <p:cNvSpPr/>
          <p:nvPr userDrawn="1"/>
        </p:nvSpPr>
        <p:spPr>
          <a:xfrm>
            <a:off x="3886200" y="1930401"/>
            <a:ext cx="3540074"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solidFill>
                  <a:schemeClr val="accent2">
                    <a:lumMod val="50000"/>
                  </a:schemeClr>
                </a:solidFill>
              </a:rPr>
              <a:t>Project Image</a:t>
            </a:r>
          </a:p>
        </p:txBody>
      </p:sp>
      <p:sp>
        <p:nvSpPr>
          <p:cNvPr id="46" name="TextBox 45">
            <a:extLst>
              <a:ext uri="{FF2B5EF4-FFF2-40B4-BE49-F238E27FC236}">
                <a16:creationId xmlns:a16="http://schemas.microsoft.com/office/drawing/2014/main" id="{8BA86035-C53A-4496-8854-A63233F80C55}"/>
              </a:ext>
            </a:extLst>
          </p:cNvPr>
          <p:cNvSpPr txBox="1"/>
          <p:nvPr userDrawn="1"/>
        </p:nvSpPr>
        <p:spPr>
          <a:xfrm>
            <a:off x="476566" y="1930400"/>
            <a:ext cx="3157723" cy="5054599"/>
          </a:xfrm>
          <a:prstGeom prst="rect">
            <a:avLst/>
          </a:prstGeom>
          <a:noFill/>
          <a:ln>
            <a:solidFill>
              <a:schemeClr val="accent2">
                <a:lumMod val="75000"/>
              </a:schemeClr>
            </a:solidFill>
          </a:ln>
        </p:spPr>
        <p:txBody>
          <a:bodyPr wrap="square" rtlCol="0">
            <a:noAutofit/>
          </a:bodyPr>
          <a:lstStyle/>
          <a:p>
            <a:pPr marL="548640"/>
            <a:r>
              <a:rPr lang="en-US" sz="1600" b="1" dirty="0">
                <a:solidFill>
                  <a:srgbClr val="BA3A50"/>
                </a:solidFill>
                <a:latin typeface="Century Gothic" panose="020B0502020202020204" pitchFamily="34" charset="0"/>
              </a:rPr>
              <a:t>Project Short Title</a:t>
            </a:r>
          </a:p>
          <a:p>
            <a:pPr marL="548640">
              <a:spcAft>
                <a:spcPts val="1200"/>
              </a:spcAft>
            </a:pPr>
            <a:r>
              <a:rPr lang="en-US" sz="1600" dirty="0">
                <a:solidFill>
                  <a:srgbClr val="BA3A50"/>
                </a:solidFill>
                <a:latin typeface="Century Gothic" panose="020B0502020202020204" pitchFamily="34" charset="0"/>
              </a:rPr>
              <a:t>Project Full Title</a:t>
            </a:r>
            <a:endParaRPr lang="en-US" sz="1600" dirty="0">
              <a:solidFill>
                <a:srgbClr val="BA3A50"/>
              </a:solidFill>
            </a:endParaRPr>
          </a:p>
          <a:p>
            <a:r>
              <a:rPr lang="en-US" sz="1400" dirty="0">
                <a:latin typeface="Garamond" panose="02020404030301010803" pitchFamily="18" charset="0"/>
              </a:rPr>
              <a:t>Brief summary of the project.</a:t>
            </a:r>
          </a:p>
          <a:p>
            <a:r>
              <a:rPr lang="en-US" sz="1400" dirty="0">
                <a:latin typeface="Garamond" panose="02020404030301010803" pitchFamily="18" charset="0"/>
              </a:rPr>
              <a:t>(Garamond, 14 pt.)</a:t>
            </a:r>
          </a:p>
        </p:txBody>
      </p:sp>
      <p:pic>
        <p:nvPicPr>
          <p:cNvPr id="47" name="Picture 46">
            <a:extLst>
              <a:ext uri="{FF2B5EF4-FFF2-40B4-BE49-F238E27FC236}">
                <a16:creationId xmlns:a16="http://schemas.microsoft.com/office/drawing/2014/main" id="{29C4265B-73AE-451B-9F8C-F4DF4D194A1F}"/>
              </a:ext>
            </a:extLst>
          </p:cNvPr>
          <p:cNvPicPr>
            <a:picLocks noChangeAspect="1"/>
          </p:cNvPicPr>
          <p:nvPr userDrawn="1"/>
        </p:nvPicPr>
        <p:blipFill>
          <a:blip r:embed="rId9">
            <a:extLst>
              <a:ext uri="{28A0092B-C50C-407E-A947-70E740481C1C}">
                <a14:useLocalDpi xmlns:a14="http://schemas.microsoft.com/office/drawing/2010/main" val="0"/>
              </a:ext>
            </a:extLst>
          </a:blip>
          <a:srcRect/>
          <a:stretch/>
        </p:blipFill>
        <p:spPr>
          <a:xfrm>
            <a:off x="583840" y="1993344"/>
            <a:ext cx="475488" cy="475488"/>
          </a:xfrm>
          <a:prstGeom prst="rect">
            <a:avLst/>
          </a:prstGeom>
        </p:spPr>
      </p:pic>
      <p:sp>
        <p:nvSpPr>
          <p:cNvPr id="48" name="TextBox 47">
            <a:extLst>
              <a:ext uri="{FF2B5EF4-FFF2-40B4-BE49-F238E27FC236}">
                <a16:creationId xmlns:a16="http://schemas.microsoft.com/office/drawing/2014/main" id="{FF3D24E9-F338-430D-9269-1D248C613A68}"/>
              </a:ext>
            </a:extLst>
          </p:cNvPr>
          <p:cNvSpPr txBox="1"/>
          <p:nvPr userDrawn="1"/>
        </p:nvSpPr>
        <p:spPr>
          <a:xfrm>
            <a:off x="3882255" y="4267200"/>
            <a:ext cx="3540074" cy="2717799"/>
          </a:xfrm>
          <a:prstGeom prst="rect">
            <a:avLst/>
          </a:prstGeom>
          <a:noFill/>
          <a:ln>
            <a:solidFill>
              <a:schemeClr val="accent2">
                <a:lumMod val="75000"/>
              </a:schemeClr>
            </a:solidFill>
          </a:ln>
        </p:spPr>
        <p:txBody>
          <a:bodyPr wrap="square" rtlCol="0">
            <a:noAutofit/>
          </a:bodyPr>
          <a:lstStyle/>
          <a:p>
            <a:r>
              <a:rPr lang="en-US" sz="1400" dirty="0">
                <a:solidFill>
                  <a:schemeClr val="tx1"/>
                </a:solidFill>
                <a:latin typeface="Garamond" panose="02020404030301010803" pitchFamily="18" charset="0"/>
              </a:rPr>
              <a:t>Additional text here.</a:t>
            </a:r>
          </a:p>
          <a:p>
            <a:r>
              <a:rPr lang="en-US" sz="1400" dirty="0">
                <a:solidFill>
                  <a:schemeClr val="tx1"/>
                </a:solidFill>
                <a:latin typeface="Garamond" panose="02020404030301010803" pitchFamily="18" charset="0"/>
              </a:rPr>
              <a:t>(Garamond, 14 pt.)</a:t>
            </a:r>
          </a:p>
        </p:txBody>
      </p:sp>
      <p:sp>
        <p:nvSpPr>
          <p:cNvPr id="49" name="TextBox 48">
            <a:extLst>
              <a:ext uri="{FF2B5EF4-FFF2-40B4-BE49-F238E27FC236}">
                <a16:creationId xmlns:a16="http://schemas.microsoft.com/office/drawing/2014/main" id="{9038F032-0ED0-4510-B6CB-6093BA45B760}"/>
              </a:ext>
            </a:extLst>
          </p:cNvPr>
          <p:cNvSpPr txBox="1"/>
          <p:nvPr userDrawn="1"/>
        </p:nvSpPr>
        <p:spPr>
          <a:xfrm>
            <a:off x="3951209" y="2403325"/>
            <a:ext cx="3433020" cy="1569660"/>
          </a:xfrm>
          <a:prstGeom prst="rect">
            <a:avLst/>
          </a:prstGeom>
          <a:solidFill>
            <a:schemeClr val="bg1"/>
          </a:solidFill>
          <a:ln w="25400">
            <a:solidFill>
              <a:srgbClr val="FF0000"/>
            </a:solidFill>
          </a:ln>
        </p:spPr>
        <p:txBody>
          <a:bodyPr wrap="square" rtlCol="0">
            <a:spAutoFit/>
          </a:bodyPr>
          <a:lstStyle/>
          <a:p>
            <a:pPr>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rPr>
              <a:t>Project Image </a:t>
            </a:r>
          </a:p>
          <a:p>
            <a:r>
              <a:rPr lang="en-US" sz="900" dirty="0">
                <a:solidFill>
                  <a:srgbClr val="000000"/>
                </a:solidFill>
                <a:latin typeface="Century Gothic" panose="020B0502020202020204" pitchFamily="34" charset="0"/>
                <a:ea typeface="Times New Roman" panose="02020603050405020304" pitchFamily="18" charset="0"/>
              </a:rPr>
              <a:t>C</a:t>
            </a:r>
            <a:r>
              <a:rPr lang="en-US" sz="900" dirty="0">
                <a:solidFill>
                  <a:srgbClr val="000000"/>
                </a:solidFill>
                <a:effectLst/>
                <a:latin typeface="Century Gothic" panose="020B0502020202020204" pitchFamily="34" charset="0"/>
                <a:ea typeface="Times New Roman" panose="02020603050405020304" pitchFamily="18" charset="0"/>
              </a:rPr>
              <a:t>an be either Project Website Image or a clear, easy to understand graphic/map that encapsulates your project work.</a:t>
            </a:r>
            <a:endParaRPr lang="en-US" sz="900" dirty="0">
              <a:solidFill>
                <a:srgbClr val="000000"/>
              </a:solidFill>
              <a:latin typeface="Century Gothic" panose="020B0502020202020204" pitchFamily="34" charset="0"/>
            </a:endParaRPr>
          </a:p>
          <a:p>
            <a:pPr>
              <a:spcAft>
                <a:spcPts val="0"/>
              </a:spcAft>
            </a:pPr>
            <a:r>
              <a:rPr lang="en-US" sz="1200" b="1" dirty="0">
                <a:solidFill>
                  <a:srgbClr val="000000"/>
                </a:solidFill>
                <a:latin typeface="Century Gothic" panose="020B0502020202020204" pitchFamily="34" charset="0"/>
              </a:rPr>
              <a:t>To Insert Image:</a:t>
            </a:r>
          </a:p>
          <a:p>
            <a:r>
              <a:rPr lang="en-US" sz="900" dirty="0">
                <a:solidFill>
                  <a:srgbClr val="000000"/>
                </a:solidFill>
                <a:latin typeface="Century Gothic" panose="020B0502020202020204" pitchFamily="34" charset="0"/>
              </a:rPr>
              <a:t>Select the placeholder image.</a:t>
            </a:r>
          </a:p>
          <a:p>
            <a:r>
              <a:rPr lang="en-US" sz="900" dirty="0">
                <a:solidFill>
                  <a:srgbClr val="000000"/>
                </a:solidFill>
                <a:latin typeface="Century Gothic" panose="020B0502020202020204" pitchFamily="34" charset="0"/>
              </a:rPr>
              <a:t>Right-Click and select </a:t>
            </a:r>
            <a:r>
              <a:rPr lang="en-US" sz="900" b="1" dirty="0">
                <a:solidFill>
                  <a:srgbClr val="000000"/>
                </a:solidFill>
                <a:latin typeface="Century Gothic" panose="020B0502020202020204" pitchFamily="34" charset="0"/>
              </a:rPr>
              <a:t>Format Picture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Go to </a:t>
            </a:r>
            <a:r>
              <a:rPr lang="en-US" sz="900" b="1" dirty="0">
                <a:solidFill>
                  <a:srgbClr val="000000"/>
                </a:solidFill>
                <a:latin typeface="Century Gothic" panose="020B0502020202020204" pitchFamily="34" charset="0"/>
              </a:rPr>
              <a:t>Fill &amp; Line </a:t>
            </a:r>
            <a:r>
              <a:rPr lang="en-US" sz="900" dirty="0">
                <a:solidFill>
                  <a:srgbClr val="000000"/>
                </a:solidFill>
                <a:latin typeface="Century Gothic" panose="020B0502020202020204" pitchFamily="34" charset="0"/>
              </a:rPr>
              <a:t>– </a:t>
            </a:r>
            <a:r>
              <a:rPr lang="en-US" sz="900" b="1" dirty="0">
                <a:solidFill>
                  <a:srgbClr val="000000"/>
                </a:solidFill>
                <a:latin typeface="Century Gothic" panose="020B0502020202020204" pitchFamily="34" charset="0"/>
              </a:rPr>
              <a:t>Fill</a:t>
            </a:r>
            <a:r>
              <a:rPr lang="en-US" sz="900" dirty="0">
                <a:solidFill>
                  <a:srgbClr val="000000"/>
                </a:solidFill>
                <a:latin typeface="Century Gothic" panose="020B0502020202020204" pitchFamily="34" charset="0"/>
              </a:rPr>
              <a:t> – </a:t>
            </a:r>
            <a:r>
              <a:rPr lang="en-US" sz="900" b="1" dirty="0">
                <a:solidFill>
                  <a:srgbClr val="000000"/>
                </a:solidFill>
                <a:latin typeface="Century Gothic" panose="020B0502020202020204" pitchFamily="34" charset="0"/>
              </a:rPr>
              <a:t>Picture or Texture Fill</a:t>
            </a:r>
            <a:r>
              <a:rPr lang="en-US" sz="900" dirty="0">
                <a:solidFill>
                  <a:srgbClr val="000000"/>
                </a:solidFill>
                <a:latin typeface="Century Gothic" panose="020B0502020202020204" pitchFamily="34" charset="0"/>
              </a:rPr>
              <a:t>.</a:t>
            </a:r>
            <a:endParaRPr lang="en-US" sz="900" b="1" dirty="0">
              <a:solidFill>
                <a:srgbClr val="000000"/>
              </a:solidFill>
              <a:latin typeface="Century Gothic" panose="020B0502020202020204" pitchFamily="34" charset="0"/>
            </a:endParaRP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Insert</a:t>
            </a:r>
            <a:r>
              <a:rPr lang="en-US" sz="900" dirty="0">
                <a:solidFill>
                  <a:srgbClr val="000000"/>
                </a:solidFill>
                <a:latin typeface="Century Gothic" panose="020B0502020202020204" pitchFamily="34" charset="0"/>
              </a:rPr>
              <a:t> below </a:t>
            </a:r>
            <a:r>
              <a:rPr lang="en-US" sz="900" b="1" dirty="0">
                <a:solidFill>
                  <a:srgbClr val="000000"/>
                </a:solidFill>
                <a:latin typeface="Century Gothic" panose="020B0502020202020204" pitchFamily="34" charset="0"/>
              </a:rPr>
              <a:t>Picture Source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From File</a:t>
            </a:r>
            <a:r>
              <a:rPr lang="en-US" sz="900" dirty="0">
                <a:solidFill>
                  <a:srgbClr val="000000"/>
                </a:solidFill>
                <a:latin typeface="Century Gothic" panose="020B0502020202020204" pitchFamily="34" charset="0"/>
              </a:rPr>
              <a:t> and choose the image you’d like to use.</a:t>
            </a:r>
            <a:endParaRPr lang="en-US" sz="900" b="1" dirty="0">
              <a:latin typeface="Century Gothic" panose="020B0502020202020204" pitchFamily="34" charset="0"/>
            </a:endParaRPr>
          </a:p>
        </p:txBody>
      </p:sp>
      <p:sp>
        <p:nvSpPr>
          <p:cNvPr id="50" name="TextBox 49">
            <a:extLst>
              <a:ext uri="{FF2B5EF4-FFF2-40B4-BE49-F238E27FC236}">
                <a16:creationId xmlns:a16="http://schemas.microsoft.com/office/drawing/2014/main" id="{9548204C-542E-4ACC-8072-C420CED16E96}"/>
              </a:ext>
            </a:extLst>
          </p:cNvPr>
          <p:cNvSpPr txBox="1"/>
          <p:nvPr userDrawn="1"/>
        </p:nvSpPr>
        <p:spPr>
          <a:xfrm>
            <a:off x="6060511" y="1941452"/>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Image size</a:t>
            </a:r>
          </a:p>
          <a:p>
            <a:pPr algn="r"/>
            <a:r>
              <a:rPr lang="en-US" sz="1100" b="1" dirty="0">
                <a:latin typeface="Century Gothic" panose="020B0502020202020204" pitchFamily="34" charset="0"/>
              </a:rPr>
              <a:t>2.29 x 3.87</a:t>
            </a:r>
          </a:p>
        </p:txBody>
      </p:sp>
      <p:sp>
        <p:nvSpPr>
          <p:cNvPr id="51" name="TextBox 50">
            <a:extLst>
              <a:ext uri="{FF2B5EF4-FFF2-40B4-BE49-F238E27FC236}">
                <a16:creationId xmlns:a16="http://schemas.microsoft.com/office/drawing/2014/main" id="{D1D253AE-3F3F-4DE5-9E2F-DE29570A1281}"/>
              </a:ext>
            </a:extLst>
          </p:cNvPr>
          <p:cNvSpPr txBox="1"/>
          <p:nvPr userDrawn="1"/>
        </p:nvSpPr>
        <p:spPr>
          <a:xfrm>
            <a:off x="6029147" y="65388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2.97 x 3.87</a:t>
            </a:r>
          </a:p>
        </p:txBody>
      </p:sp>
      <p:sp>
        <p:nvSpPr>
          <p:cNvPr id="52" name="TextBox 51">
            <a:extLst>
              <a:ext uri="{FF2B5EF4-FFF2-40B4-BE49-F238E27FC236}">
                <a16:creationId xmlns:a16="http://schemas.microsoft.com/office/drawing/2014/main" id="{CAF2F670-5AC7-45EF-8EC7-8D336740EA36}"/>
              </a:ext>
            </a:extLst>
          </p:cNvPr>
          <p:cNvSpPr txBox="1"/>
          <p:nvPr userDrawn="1"/>
        </p:nvSpPr>
        <p:spPr>
          <a:xfrm>
            <a:off x="2261462" y="65388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5.53 x 3.45</a:t>
            </a:r>
          </a:p>
        </p:txBody>
      </p:sp>
      <p:sp>
        <p:nvSpPr>
          <p:cNvPr id="53" name="TextBox 52">
            <a:extLst>
              <a:ext uri="{FF2B5EF4-FFF2-40B4-BE49-F238E27FC236}">
                <a16:creationId xmlns:a16="http://schemas.microsoft.com/office/drawing/2014/main" id="{AD057D7A-4274-4277-BF40-62656967BADF}"/>
              </a:ext>
            </a:extLst>
          </p:cNvPr>
          <p:cNvSpPr txBox="1"/>
          <p:nvPr userDrawn="1"/>
        </p:nvSpPr>
        <p:spPr>
          <a:xfrm>
            <a:off x="3961890" y="4960070"/>
            <a:ext cx="3320440" cy="1277273"/>
          </a:xfrm>
          <a:prstGeom prst="rect">
            <a:avLst/>
          </a:prstGeom>
          <a:solidFill>
            <a:schemeClr val="bg1"/>
          </a:solidFill>
          <a:ln w="25400">
            <a:solidFill>
              <a:srgbClr val="FF0000"/>
            </a:solidFill>
          </a:ln>
        </p:spPr>
        <p:txBody>
          <a:bodyPr wrap="square" rtlCol="0">
            <a:spAutoFit/>
          </a:bodyPr>
          <a:lstStyle/>
          <a:p>
            <a:pPr algn="l"/>
            <a:r>
              <a:rPr lang="en-US" sz="1100" b="1" dirty="0">
                <a:latin typeface="Century Gothic" panose="020B0502020202020204" pitchFamily="34" charset="0"/>
              </a:rPr>
              <a:t>NOTE: </a:t>
            </a:r>
            <a:r>
              <a:rPr lang="en-US" sz="1100" b="0" dirty="0">
                <a:latin typeface="Century Gothic" panose="020B0502020202020204" pitchFamily="34" charset="0"/>
              </a:rPr>
              <a:t>Remove </a:t>
            </a:r>
            <a:r>
              <a:rPr lang="en-US" sz="1100" b="1" dirty="0">
                <a:latin typeface="Century Gothic" panose="020B0502020202020204" pitchFamily="34" charset="0"/>
              </a:rPr>
              <a:t>Text Box Outlines </a:t>
            </a:r>
            <a:r>
              <a:rPr lang="en-US" sz="1100" b="0" dirty="0">
                <a:latin typeface="Century Gothic" panose="020B0502020202020204" pitchFamily="34" charset="0"/>
              </a:rPr>
              <a:t>after you have added your content.</a:t>
            </a:r>
          </a:p>
          <a:p>
            <a:pPr algn="l"/>
            <a:endParaRPr lang="en-US" sz="1100" b="0" dirty="0">
              <a:latin typeface="Century Gothic" panose="020B0502020202020204" pitchFamily="34" charset="0"/>
            </a:endParaRPr>
          </a:p>
          <a:p>
            <a:pPr algn="l"/>
            <a:r>
              <a:rPr lang="en-US" sz="1100" b="0" dirty="0">
                <a:latin typeface="Century Gothic" panose="020B0502020202020204" pitchFamily="34" charset="0"/>
              </a:rPr>
              <a:t>To Remove the Text Box Outline:</a:t>
            </a:r>
          </a:p>
          <a:p>
            <a:pPr algn="l"/>
            <a:r>
              <a:rPr lang="en-US" sz="1100" b="0" dirty="0">
                <a:latin typeface="Century Gothic" panose="020B0502020202020204" pitchFamily="34" charset="0"/>
              </a:rPr>
              <a:t>Select the Text Box.</a:t>
            </a:r>
          </a:p>
          <a:p>
            <a:pPr algn="l"/>
            <a:r>
              <a:rPr lang="en-US" sz="1100" b="0" dirty="0">
                <a:latin typeface="Century Gothic" panose="020B0502020202020204" pitchFamily="34" charset="0"/>
              </a:rPr>
              <a:t>At the top in the Ribbon, Select </a:t>
            </a:r>
            <a:r>
              <a:rPr lang="en-US" sz="1100" b="1" dirty="0">
                <a:latin typeface="Century Gothic" panose="020B0502020202020204" pitchFamily="34" charset="0"/>
              </a:rPr>
              <a:t>Shape Format </a:t>
            </a:r>
            <a:r>
              <a:rPr lang="en-US" sz="1100" b="0" dirty="0">
                <a:latin typeface="Century Gothic" panose="020B0502020202020204" pitchFamily="34" charset="0"/>
              </a:rPr>
              <a:t>– </a:t>
            </a:r>
            <a:r>
              <a:rPr lang="en-US" sz="1100" b="1" dirty="0">
                <a:latin typeface="Century Gothic" panose="020B0502020202020204" pitchFamily="34" charset="0"/>
              </a:rPr>
              <a:t>Shape Outline </a:t>
            </a:r>
            <a:r>
              <a:rPr lang="en-US" sz="1100" b="0" dirty="0">
                <a:latin typeface="Century Gothic" panose="020B0502020202020204" pitchFamily="34" charset="0"/>
              </a:rPr>
              <a:t>– </a:t>
            </a:r>
            <a:r>
              <a:rPr lang="en-US" sz="1100" b="1" dirty="0">
                <a:latin typeface="Century Gothic" panose="020B0502020202020204" pitchFamily="34" charset="0"/>
              </a:rPr>
              <a:t>No Outline</a:t>
            </a:r>
          </a:p>
        </p:txBody>
      </p:sp>
      <p:sp>
        <p:nvSpPr>
          <p:cNvPr id="54" name="TextBox 53">
            <a:extLst>
              <a:ext uri="{FF2B5EF4-FFF2-40B4-BE49-F238E27FC236}">
                <a16:creationId xmlns:a16="http://schemas.microsoft.com/office/drawing/2014/main" id="{381C1907-631B-4EF0-B625-4D468E20C75F}"/>
              </a:ext>
            </a:extLst>
          </p:cNvPr>
          <p:cNvSpPr txBox="1"/>
          <p:nvPr userDrawn="1"/>
        </p:nvSpPr>
        <p:spPr>
          <a:xfrm>
            <a:off x="583840" y="3419014"/>
            <a:ext cx="2803158" cy="815608"/>
          </a:xfrm>
          <a:prstGeom prst="rect">
            <a:avLst/>
          </a:prstGeom>
          <a:solidFill>
            <a:schemeClr val="bg1"/>
          </a:solidFill>
          <a:ln w="25400">
            <a:solidFill>
              <a:srgbClr val="FF0000"/>
            </a:solidFill>
          </a:ln>
        </p:spPr>
        <p:txBody>
          <a:bodyPr wrap="square" rtlCol="0">
            <a:spAutoFit/>
          </a:bodyPr>
          <a:lstStyle/>
          <a:p>
            <a:r>
              <a:rPr lang="en-US" sz="1400" b="1" dirty="0"/>
              <a:t>Text Size for Short &amp; Full Title</a:t>
            </a:r>
          </a:p>
          <a:p>
            <a:r>
              <a:rPr lang="en-US" sz="1100" dirty="0"/>
              <a:t>Short Title: Century Gothic, 16 pt., BOLD </a:t>
            </a:r>
          </a:p>
          <a:p>
            <a:r>
              <a:rPr lang="en-US" sz="1100" dirty="0"/>
              <a:t>Full Title: Century Gothic, 16 pt.</a:t>
            </a:r>
          </a:p>
          <a:p>
            <a:r>
              <a:rPr lang="en-US" sz="1100" dirty="0"/>
              <a:t>Case: Capitalize Each Word</a:t>
            </a:r>
          </a:p>
        </p:txBody>
      </p:sp>
      <p:sp>
        <p:nvSpPr>
          <p:cNvPr id="55" name="TextBox 54">
            <a:extLst>
              <a:ext uri="{FF2B5EF4-FFF2-40B4-BE49-F238E27FC236}">
                <a16:creationId xmlns:a16="http://schemas.microsoft.com/office/drawing/2014/main" id="{3A9FF61A-FFC8-4B64-85EE-868C5A4DE790}"/>
              </a:ext>
            </a:extLst>
          </p:cNvPr>
          <p:cNvSpPr txBox="1"/>
          <p:nvPr userDrawn="1"/>
        </p:nvSpPr>
        <p:spPr>
          <a:xfrm>
            <a:off x="581404" y="4372863"/>
            <a:ext cx="1535243" cy="430887"/>
          </a:xfrm>
          <a:prstGeom prst="rect">
            <a:avLst/>
          </a:prstGeom>
          <a:noFill/>
          <a:ln w="25400">
            <a:solidFill>
              <a:srgbClr val="FF0000"/>
            </a:solidFill>
          </a:ln>
        </p:spPr>
        <p:txBody>
          <a:bodyPr wrap="square" rtlCol="0">
            <a:spAutoFit/>
          </a:bodyPr>
          <a:lstStyle/>
          <a:p>
            <a:pPr algn="l"/>
            <a:r>
              <a:rPr lang="en-US" sz="1100" b="1" dirty="0">
                <a:latin typeface="Century Gothic" panose="020B0502020202020204" pitchFamily="34" charset="0"/>
              </a:rPr>
              <a:t>App Area Icon Size</a:t>
            </a:r>
          </a:p>
          <a:p>
            <a:pPr algn="l"/>
            <a:r>
              <a:rPr lang="en-US" sz="1100" b="1" dirty="0">
                <a:latin typeface="Century Gothic" panose="020B0502020202020204" pitchFamily="34" charset="0"/>
              </a:rPr>
              <a:t>.52 x .52</a:t>
            </a:r>
          </a:p>
        </p:txBody>
      </p:sp>
      <p:sp>
        <p:nvSpPr>
          <p:cNvPr id="56" name="TextBox 55">
            <a:extLst>
              <a:ext uri="{FF2B5EF4-FFF2-40B4-BE49-F238E27FC236}">
                <a16:creationId xmlns:a16="http://schemas.microsoft.com/office/drawing/2014/main" id="{5A98A490-5740-45C3-8B83-0708BBB916B4}"/>
              </a:ext>
            </a:extLst>
          </p:cNvPr>
          <p:cNvSpPr txBox="1"/>
          <p:nvPr userDrawn="1"/>
        </p:nvSpPr>
        <p:spPr>
          <a:xfrm>
            <a:off x="4386803" y="1298922"/>
            <a:ext cx="2355373" cy="461665"/>
          </a:xfrm>
          <a:prstGeom prst="rect">
            <a:avLst/>
          </a:prstGeom>
          <a:noFill/>
        </p:spPr>
        <p:txBody>
          <a:bodyPr wrap="square" rtlCol="0">
            <a:spAutoFit/>
          </a:bodyPr>
          <a:lstStyle/>
          <a:p>
            <a:r>
              <a:rPr lang="en-US" sz="2400" b="1" dirty="0">
                <a:solidFill>
                  <a:srgbClr val="FF0000"/>
                </a:solidFill>
              </a:rPr>
              <a:t>**EXAMPLE**</a:t>
            </a:r>
          </a:p>
        </p:txBody>
      </p:sp>
    </p:spTree>
    <p:extLst>
      <p:ext uri="{BB962C8B-B14F-4D97-AF65-F5344CB8AC3E}">
        <p14:creationId xmlns:p14="http://schemas.microsoft.com/office/powerpoint/2010/main" val="259117142"/>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A">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7" name="Picture 16" descr="Icon&#10;&#10;Description automatically generated">
            <a:extLst>
              <a:ext uri="{FF2B5EF4-FFF2-40B4-BE49-F238E27FC236}">
                <a16:creationId xmlns:a16="http://schemas.microsoft.com/office/drawing/2014/main" id="{B9DBF8E0-84BE-485B-96ED-95D10020708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8" name="Rectangle 17">
            <a:extLst>
              <a:ext uri="{FF2B5EF4-FFF2-40B4-BE49-F238E27FC236}">
                <a16:creationId xmlns:a16="http://schemas.microsoft.com/office/drawing/2014/main" id="{E9D56DCF-D79B-49F2-B1E2-C41642E3B244}"/>
              </a:ext>
            </a:extLst>
          </p:cNvPr>
          <p:cNvSpPr/>
          <p:nvPr userDrawn="1"/>
        </p:nvSpPr>
        <p:spPr>
          <a:xfrm>
            <a:off x="0" y="7207623"/>
            <a:ext cx="7772400" cy="2850775"/>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575DAEEE-A2DD-4D5C-8A44-5463E9DC8B71}"/>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1" name="TextBox 20">
            <a:extLst>
              <a:ext uri="{FF2B5EF4-FFF2-40B4-BE49-F238E27FC236}">
                <a16:creationId xmlns:a16="http://schemas.microsoft.com/office/drawing/2014/main" id="{922B1020-0716-4BFA-8501-4B0D6AAAD038}"/>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3" name="TextBox 22">
            <a:extLst>
              <a:ext uri="{FF2B5EF4-FFF2-40B4-BE49-F238E27FC236}">
                <a16:creationId xmlns:a16="http://schemas.microsoft.com/office/drawing/2014/main" id="{186E6889-067B-491C-B076-1BF6F998DD7E}"/>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6" name="TextBox 25">
            <a:extLst>
              <a:ext uri="{FF2B5EF4-FFF2-40B4-BE49-F238E27FC236}">
                <a16:creationId xmlns:a16="http://schemas.microsoft.com/office/drawing/2014/main" id="{12E1B86C-E9BD-4127-8E90-E6EB36250540}"/>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pic>
        <p:nvPicPr>
          <p:cNvPr id="27" name="Graphic 26" descr="Lightbulb with solid fill">
            <a:extLst>
              <a:ext uri="{FF2B5EF4-FFF2-40B4-BE49-F238E27FC236}">
                <a16:creationId xmlns:a16="http://schemas.microsoft.com/office/drawing/2014/main" id="{02C46381-7775-422B-9078-BFBAB5A4FB7D}"/>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51830" y="7403584"/>
            <a:ext cx="304391" cy="304391"/>
          </a:xfrm>
          <a:prstGeom prst="rect">
            <a:avLst/>
          </a:prstGeom>
        </p:spPr>
      </p:pic>
      <p:grpSp>
        <p:nvGrpSpPr>
          <p:cNvPr id="29" name="Group 28">
            <a:extLst>
              <a:ext uri="{FF2B5EF4-FFF2-40B4-BE49-F238E27FC236}">
                <a16:creationId xmlns:a16="http://schemas.microsoft.com/office/drawing/2014/main" id="{1EAD58C9-7035-4705-BA2A-319F7B14E078}"/>
              </a:ext>
            </a:extLst>
          </p:cNvPr>
          <p:cNvGrpSpPr/>
          <p:nvPr userDrawn="1"/>
        </p:nvGrpSpPr>
        <p:grpSpPr>
          <a:xfrm>
            <a:off x="3989308" y="8562781"/>
            <a:ext cx="2758919" cy="1045711"/>
            <a:chOff x="3964731" y="9035658"/>
            <a:chExt cx="2758919" cy="1045711"/>
          </a:xfrm>
        </p:grpSpPr>
        <p:sp>
          <p:nvSpPr>
            <p:cNvPr id="32" name="Rectangle 31">
              <a:extLst>
                <a:ext uri="{FF2B5EF4-FFF2-40B4-BE49-F238E27FC236}">
                  <a16:creationId xmlns:a16="http://schemas.microsoft.com/office/drawing/2014/main" id="{168E21E7-876B-4D29-95B4-89008D2CF76D}"/>
                </a:ext>
              </a:extLst>
            </p:cNvPr>
            <p:cNvSpPr/>
            <p:nvPr/>
          </p:nvSpPr>
          <p:spPr>
            <a:xfrm>
              <a:off x="4023999" y="9077992"/>
              <a:ext cx="823835" cy="823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E1AC80F4-9AE3-4D20-8554-A2B801210E69}"/>
                </a:ext>
              </a:extLst>
            </p:cNvPr>
            <p:cNvSpPr txBox="1"/>
            <p:nvPr/>
          </p:nvSpPr>
          <p:spPr>
            <a:xfrm>
              <a:off x="4907102" y="9048927"/>
              <a:ext cx="1504736" cy="235319"/>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VISIT OUR WEBSITE!</a:t>
              </a:r>
            </a:p>
          </p:txBody>
        </p:sp>
        <p:pic>
          <p:nvPicPr>
            <p:cNvPr id="35" name="Picture 34" descr="QR Code for the NASA Applied Science Website&#10;&#10;https://appliedsciences.nasa.gov/nasadevelop">
              <a:extLst>
                <a:ext uri="{FF2B5EF4-FFF2-40B4-BE49-F238E27FC236}">
                  <a16:creationId xmlns:a16="http://schemas.microsoft.com/office/drawing/2014/main" id="{9E4612E1-CF1A-4B17-B97A-12DD336AE93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64731" y="9035658"/>
              <a:ext cx="929003" cy="912705"/>
            </a:xfrm>
            <a:prstGeom prst="rect">
              <a:avLst/>
            </a:prstGeom>
          </p:spPr>
        </p:pic>
        <p:sp>
          <p:nvSpPr>
            <p:cNvPr id="36" name="TextBox 35">
              <a:extLst>
                <a:ext uri="{FF2B5EF4-FFF2-40B4-BE49-F238E27FC236}">
                  <a16:creationId xmlns:a16="http://schemas.microsoft.com/office/drawing/2014/main" id="{A8171007-BAF8-4AD6-A3F2-D67F2151A990}"/>
                </a:ext>
              </a:extLst>
            </p:cNvPr>
            <p:cNvSpPr txBox="1"/>
            <p:nvPr/>
          </p:nvSpPr>
          <p:spPr>
            <a:xfrm>
              <a:off x="4907102" y="9583046"/>
              <a:ext cx="1816548" cy="498323"/>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APPLIED SCIENCES</a:t>
              </a:r>
            </a:p>
            <a:p>
              <a:r>
                <a:rPr lang="en-US" sz="1000" b="1" dirty="0">
                  <a:solidFill>
                    <a:schemeClr val="bg1"/>
                  </a:solidFill>
                  <a:latin typeface="Century Gothic" panose="020B0502020202020204" pitchFamily="34" charset="0"/>
                </a:rPr>
                <a:t>PROGRAM</a:t>
              </a:r>
            </a:p>
          </p:txBody>
        </p:sp>
        <p:pic>
          <p:nvPicPr>
            <p:cNvPr id="38" name="Picture 37">
              <a:extLst>
                <a:ext uri="{FF2B5EF4-FFF2-40B4-BE49-F238E27FC236}">
                  <a16:creationId xmlns:a16="http://schemas.microsoft.com/office/drawing/2014/main" id="{2D7EB0F9-65C4-4B71-BF7B-A528CD7F37E9}"/>
                </a:ext>
              </a:extLst>
            </p:cNvPr>
            <p:cNvPicPr>
              <a:picLocks noChangeAspect="1"/>
            </p:cNvPicPr>
            <p:nvPr/>
          </p:nvPicPr>
          <p:blipFill>
            <a:blip r:embed="rId7" cstate="print">
              <a:biLevel thresh="50000"/>
              <a:extLst>
                <a:ext uri="{28A0092B-C50C-407E-A947-70E740481C1C}">
                  <a14:useLocalDpi xmlns:a14="http://schemas.microsoft.com/office/drawing/2010/main" val="0"/>
                </a:ext>
              </a:extLst>
            </a:blip>
            <a:stretch>
              <a:fillRect/>
            </a:stretch>
          </p:blipFill>
          <p:spPr>
            <a:xfrm>
              <a:off x="5007403" y="9392972"/>
              <a:ext cx="1097063" cy="171056"/>
            </a:xfrm>
            <a:prstGeom prst="rect">
              <a:avLst/>
            </a:prstGeom>
          </p:spPr>
        </p:pic>
        <p:cxnSp>
          <p:nvCxnSpPr>
            <p:cNvPr id="39" name="Straight Connector 38">
              <a:extLst>
                <a:ext uri="{FF2B5EF4-FFF2-40B4-BE49-F238E27FC236}">
                  <a16:creationId xmlns:a16="http://schemas.microsoft.com/office/drawing/2014/main" id="{585BAE8F-57C6-4742-BFCB-899DBAEF3A35}"/>
                </a:ext>
              </a:extLst>
            </p:cNvPr>
            <p:cNvCxnSpPr>
              <a:cxnSpLocks/>
            </p:cNvCxnSpPr>
            <p:nvPr/>
          </p:nvCxnSpPr>
          <p:spPr>
            <a:xfrm>
              <a:off x="5007403" y="9284246"/>
              <a:ext cx="109706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0" name="Group 39">
            <a:extLst>
              <a:ext uri="{FF2B5EF4-FFF2-40B4-BE49-F238E27FC236}">
                <a16:creationId xmlns:a16="http://schemas.microsoft.com/office/drawing/2014/main" id="{0B073C71-89A5-4077-B55B-6431A3F3703D}"/>
              </a:ext>
            </a:extLst>
          </p:cNvPr>
          <p:cNvGrpSpPr/>
          <p:nvPr userDrawn="1"/>
        </p:nvGrpSpPr>
        <p:grpSpPr>
          <a:xfrm>
            <a:off x="6554477" y="8655498"/>
            <a:ext cx="762846" cy="762846"/>
            <a:chOff x="6785303" y="9111547"/>
            <a:chExt cx="640971" cy="640971"/>
          </a:xfrm>
        </p:grpSpPr>
        <p:sp>
          <p:nvSpPr>
            <p:cNvPr id="41" name="Oval 40">
              <a:extLst>
                <a:ext uri="{FF2B5EF4-FFF2-40B4-BE49-F238E27FC236}">
                  <a16:creationId xmlns:a16="http://schemas.microsoft.com/office/drawing/2014/main" id="{EC34984A-6622-488E-911B-0F94BB462F91}"/>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2" name="Picture 41">
              <a:extLst>
                <a:ext uri="{FF2B5EF4-FFF2-40B4-BE49-F238E27FC236}">
                  <a16:creationId xmlns:a16="http://schemas.microsoft.com/office/drawing/2014/main" id="{76904A75-E4D7-470B-8226-7FD81217D4F4}"/>
                </a:ext>
              </a:extLst>
            </p:cNvPr>
            <p:cNvPicPr>
              <a:picLocks noChangeAspect="1"/>
            </p:cNvPicPr>
            <p:nvPr userDrawn="1"/>
          </p:nvPicPr>
          <p:blipFill>
            <a:blip r:embed="rId8">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43" name="Rectangle 42">
            <a:extLst>
              <a:ext uri="{FF2B5EF4-FFF2-40B4-BE49-F238E27FC236}">
                <a16:creationId xmlns:a16="http://schemas.microsoft.com/office/drawing/2014/main" id="{E7FF86B8-C53A-469F-8A99-F3D707EAC444}"/>
              </a:ext>
            </a:extLst>
          </p:cNvPr>
          <p:cNvSpPr/>
          <p:nvPr userDrawn="1"/>
        </p:nvSpPr>
        <p:spPr>
          <a:xfrm>
            <a:off x="488269" y="1920851"/>
            <a:ext cx="6892246"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solidFill>
                  <a:schemeClr val="accent2">
                    <a:lumMod val="50000"/>
                  </a:schemeClr>
                </a:solidFill>
              </a:rPr>
              <a:t>Project Image</a:t>
            </a:r>
          </a:p>
        </p:txBody>
      </p:sp>
      <p:sp>
        <p:nvSpPr>
          <p:cNvPr id="44" name="TextBox 43">
            <a:extLst>
              <a:ext uri="{FF2B5EF4-FFF2-40B4-BE49-F238E27FC236}">
                <a16:creationId xmlns:a16="http://schemas.microsoft.com/office/drawing/2014/main" id="{D9F506E0-89FB-408A-B21E-6EE0C9C88BD3}"/>
              </a:ext>
            </a:extLst>
          </p:cNvPr>
          <p:cNvSpPr txBox="1"/>
          <p:nvPr userDrawn="1"/>
        </p:nvSpPr>
        <p:spPr>
          <a:xfrm>
            <a:off x="476566" y="4191001"/>
            <a:ext cx="6903948" cy="2758296"/>
          </a:xfrm>
          <a:prstGeom prst="rect">
            <a:avLst/>
          </a:prstGeom>
          <a:noFill/>
          <a:ln>
            <a:solidFill>
              <a:schemeClr val="accent2">
                <a:lumMod val="75000"/>
              </a:schemeClr>
            </a:solidFill>
          </a:ln>
        </p:spPr>
        <p:txBody>
          <a:bodyPr wrap="square" rtlCol="0">
            <a:noAutofit/>
          </a:bodyPr>
          <a:lstStyle/>
          <a:p>
            <a:pPr marL="548640"/>
            <a:r>
              <a:rPr lang="en-US" sz="1600" b="1" dirty="0">
                <a:solidFill>
                  <a:srgbClr val="BA3A50"/>
                </a:solidFill>
                <a:latin typeface="Century Gothic" panose="020B0502020202020204" pitchFamily="34" charset="0"/>
              </a:rPr>
              <a:t>Project Short Title</a:t>
            </a:r>
          </a:p>
          <a:p>
            <a:pPr marL="548640">
              <a:spcAft>
                <a:spcPts val="1200"/>
              </a:spcAft>
            </a:pPr>
            <a:r>
              <a:rPr lang="en-US" sz="1600" dirty="0">
                <a:solidFill>
                  <a:srgbClr val="BA3A50"/>
                </a:solidFill>
                <a:latin typeface="Century Gothic" panose="020B0502020202020204" pitchFamily="34" charset="0"/>
              </a:rPr>
              <a:t>Project Full Title</a:t>
            </a:r>
            <a:endParaRPr lang="en-US" sz="1600" dirty="0">
              <a:solidFill>
                <a:srgbClr val="BA3A50"/>
              </a:solidFill>
            </a:endParaRPr>
          </a:p>
          <a:p>
            <a:r>
              <a:rPr lang="en-US" sz="1400" dirty="0">
                <a:latin typeface="Garamond" panose="02020404030301010803" pitchFamily="18" charset="0"/>
              </a:rPr>
              <a:t>Brief summary of the project.</a:t>
            </a:r>
          </a:p>
          <a:p>
            <a:r>
              <a:rPr lang="en-US" sz="1400" dirty="0">
                <a:latin typeface="Garamond" panose="02020404030301010803" pitchFamily="18" charset="0"/>
              </a:rPr>
              <a:t>(Garamond, 14 pt.)</a:t>
            </a:r>
          </a:p>
        </p:txBody>
      </p:sp>
      <p:pic>
        <p:nvPicPr>
          <p:cNvPr id="45" name="Picture 44">
            <a:extLst>
              <a:ext uri="{FF2B5EF4-FFF2-40B4-BE49-F238E27FC236}">
                <a16:creationId xmlns:a16="http://schemas.microsoft.com/office/drawing/2014/main" id="{6C9CA5D7-7F1E-463B-B9B3-3D7DCF163059}"/>
              </a:ext>
            </a:extLst>
          </p:cNvPr>
          <p:cNvPicPr>
            <a:picLocks noChangeAspect="1"/>
          </p:cNvPicPr>
          <p:nvPr userDrawn="1"/>
        </p:nvPicPr>
        <p:blipFill>
          <a:blip r:embed="rId9">
            <a:extLst>
              <a:ext uri="{28A0092B-C50C-407E-A947-70E740481C1C}">
                <a14:useLocalDpi xmlns:a14="http://schemas.microsoft.com/office/drawing/2010/main" val="0"/>
              </a:ext>
            </a:extLst>
          </a:blip>
          <a:srcRect/>
          <a:stretch/>
        </p:blipFill>
        <p:spPr>
          <a:xfrm>
            <a:off x="566195" y="4239272"/>
            <a:ext cx="475488" cy="475488"/>
          </a:xfrm>
          <a:prstGeom prst="rect">
            <a:avLst/>
          </a:prstGeom>
        </p:spPr>
      </p:pic>
      <p:sp>
        <p:nvSpPr>
          <p:cNvPr id="46" name="TextBox 45">
            <a:extLst>
              <a:ext uri="{FF2B5EF4-FFF2-40B4-BE49-F238E27FC236}">
                <a16:creationId xmlns:a16="http://schemas.microsoft.com/office/drawing/2014/main" id="{12616246-CFFB-4631-B7EC-3A28F1C9D6FA}"/>
              </a:ext>
            </a:extLst>
          </p:cNvPr>
          <p:cNvSpPr txBox="1"/>
          <p:nvPr userDrawn="1"/>
        </p:nvSpPr>
        <p:spPr>
          <a:xfrm>
            <a:off x="625325" y="2318926"/>
            <a:ext cx="3433020" cy="1569660"/>
          </a:xfrm>
          <a:prstGeom prst="rect">
            <a:avLst/>
          </a:prstGeom>
          <a:solidFill>
            <a:schemeClr val="bg1"/>
          </a:solidFill>
          <a:ln w="25400">
            <a:solidFill>
              <a:srgbClr val="FF0000"/>
            </a:solidFill>
          </a:ln>
        </p:spPr>
        <p:txBody>
          <a:bodyPr wrap="square" rtlCol="0">
            <a:spAutoFit/>
          </a:bodyPr>
          <a:lstStyle/>
          <a:p>
            <a:pPr>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rPr>
              <a:t>Project Image </a:t>
            </a:r>
          </a:p>
          <a:p>
            <a:r>
              <a:rPr lang="en-US" sz="900" dirty="0">
                <a:solidFill>
                  <a:srgbClr val="000000"/>
                </a:solidFill>
                <a:latin typeface="Century Gothic" panose="020B0502020202020204" pitchFamily="34" charset="0"/>
                <a:ea typeface="Times New Roman" panose="02020603050405020304" pitchFamily="18" charset="0"/>
              </a:rPr>
              <a:t>C</a:t>
            </a:r>
            <a:r>
              <a:rPr lang="en-US" sz="900" dirty="0">
                <a:solidFill>
                  <a:srgbClr val="000000"/>
                </a:solidFill>
                <a:effectLst/>
                <a:latin typeface="Century Gothic" panose="020B0502020202020204" pitchFamily="34" charset="0"/>
                <a:ea typeface="Times New Roman" panose="02020603050405020304" pitchFamily="18" charset="0"/>
              </a:rPr>
              <a:t>an be either Project Website Image or a clear, easy to understand graphic/map that encapsulates your project work.</a:t>
            </a:r>
            <a:endParaRPr lang="en-US" sz="900" dirty="0">
              <a:solidFill>
                <a:srgbClr val="000000"/>
              </a:solidFill>
              <a:latin typeface="Century Gothic" panose="020B0502020202020204" pitchFamily="34" charset="0"/>
            </a:endParaRPr>
          </a:p>
          <a:p>
            <a:pPr>
              <a:spcAft>
                <a:spcPts val="0"/>
              </a:spcAft>
            </a:pPr>
            <a:r>
              <a:rPr lang="en-US" sz="1200" b="1" dirty="0">
                <a:solidFill>
                  <a:srgbClr val="000000"/>
                </a:solidFill>
                <a:latin typeface="Century Gothic" panose="020B0502020202020204" pitchFamily="34" charset="0"/>
              </a:rPr>
              <a:t>To Insert Image:</a:t>
            </a:r>
          </a:p>
          <a:p>
            <a:r>
              <a:rPr lang="en-US" sz="900" dirty="0">
                <a:solidFill>
                  <a:srgbClr val="000000"/>
                </a:solidFill>
                <a:latin typeface="Century Gothic" panose="020B0502020202020204" pitchFamily="34" charset="0"/>
              </a:rPr>
              <a:t>Select the placeholder image.</a:t>
            </a:r>
          </a:p>
          <a:p>
            <a:r>
              <a:rPr lang="en-US" sz="900" dirty="0">
                <a:solidFill>
                  <a:srgbClr val="000000"/>
                </a:solidFill>
                <a:latin typeface="Century Gothic" panose="020B0502020202020204" pitchFamily="34" charset="0"/>
              </a:rPr>
              <a:t>Right-Click and select </a:t>
            </a:r>
            <a:r>
              <a:rPr lang="en-US" sz="900" b="1" dirty="0">
                <a:solidFill>
                  <a:srgbClr val="000000"/>
                </a:solidFill>
                <a:latin typeface="Century Gothic" panose="020B0502020202020204" pitchFamily="34" charset="0"/>
              </a:rPr>
              <a:t>Format Picture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Go to </a:t>
            </a:r>
            <a:r>
              <a:rPr lang="en-US" sz="900" b="1" dirty="0">
                <a:solidFill>
                  <a:srgbClr val="000000"/>
                </a:solidFill>
                <a:latin typeface="Century Gothic" panose="020B0502020202020204" pitchFamily="34" charset="0"/>
              </a:rPr>
              <a:t>Fill &amp; Line </a:t>
            </a:r>
            <a:r>
              <a:rPr lang="en-US" sz="900" dirty="0">
                <a:solidFill>
                  <a:srgbClr val="000000"/>
                </a:solidFill>
                <a:latin typeface="Century Gothic" panose="020B0502020202020204" pitchFamily="34" charset="0"/>
              </a:rPr>
              <a:t>– </a:t>
            </a:r>
            <a:r>
              <a:rPr lang="en-US" sz="900" b="1" dirty="0">
                <a:solidFill>
                  <a:srgbClr val="000000"/>
                </a:solidFill>
                <a:latin typeface="Century Gothic" panose="020B0502020202020204" pitchFamily="34" charset="0"/>
              </a:rPr>
              <a:t>Fill</a:t>
            </a:r>
            <a:r>
              <a:rPr lang="en-US" sz="900" dirty="0">
                <a:solidFill>
                  <a:srgbClr val="000000"/>
                </a:solidFill>
                <a:latin typeface="Century Gothic" panose="020B0502020202020204" pitchFamily="34" charset="0"/>
              </a:rPr>
              <a:t> – </a:t>
            </a:r>
            <a:r>
              <a:rPr lang="en-US" sz="900" b="1" dirty="0">
                <a:solidFill>
                  <a:srgbClr val="000000"/>
                </a:solidFill>
                <a:latin typeface="Century Gothic" panose="020B0502020202020204" pitchFamily="34" charset="0"/>
              </a:rPr>
              <a:t>Picture or Texture Fill</a:t>
            </a:r>
            <a:r>
              <a:rPr lang="en-US" sz="900" dirty="0">
                <a:solidFill>
                  <a:srgbClr val="000000"/>
                </a:solidFill>
                <a:latin typeface="Century Gothic" panose="020B0502020202020204" pitchFamily="34" charset="0"/>
              </a:rPr>
              <a:t>.</a:t>
            </a:r>
            <a:endParaRPr lang="en-US" sz="900" b="1" dirty="0">
              <a:solidFill>
                <a:srgbClr val="000000"/>
              </a:solidFill>
              <a:latin typeface="Century Gothic" panose="020B0502020202020204" pitchFamily="34" charset="0"/>
            </a:endParaRP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Insert</a:t>
            </a:r>
            <a:r>
              <a:rPr lang="en-US" sz="900" dirty="0">
                <a:solidFill>
                  <a:srgbClr val="000000"/>
                </a:solidFill>
                <a:latin typeface="Century Gothic" panose="020B0502020202020204" pitchFamily="34" charset="0"/>
              </a:rPr>
              <a:t> below </a:t>
            </a:r>
            <a:r>
              <a:rPr lang="en-US" sz="900" b="1" dirty="0">
                <a:solidFill>
                  <a:srgbClr val="000000"/>
                </a:solidFill>
                <a:latin typeface="Century Gothic" panose="020B0502020202020204" pitchFamily="34" charset="0"/>
              </a:rPr>
              <a:t>Picture Source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From File</a:t>
            </a:r>
            <a:r>
              <a:rPr lang="en-US" sz="900" dirty="0">
                <a:solidFill>
                  <a:srgbClr val="000000"/>
                </a:solidFill>
                <a:latin typeface="Century Gothic" panose="020B0502020202020204" pitchFamily="34" charset="0"/>
              </a:rPr>
              <a:t> and choose the image you’d like to use.</a:t>
            </a:r>
            <a:endParaRPr lang="en-US" sz="900" b="1" dirty="0">
              <a:latin typeface="Century Gothic" panose="020B0502020202020204" pitchFamily="34" charset="0"/>
            </a:endParaRPr>
          </a:p>
        </p:txBody>
      </p:sp>
      <p:sp>
        <p:nvSpPr>
          <p:cNvPr id="47" name="TextBox 46">
            <a:extLst>
              <a:ext uri="{FF2B5EF4-FFF2-40B4-BE49-F238E27FC236}">
                <a16:creationId xmlns:a16="http://schemas.microsoft.com/office/drawing/2014/main" id="{CA465BDD-FA60-4CF6-9B7C-51E86F499FC0}"/>
              </a:ext>
            </a:extLst>
          </p:cNvPr>
          <p:cNvSpPr txBox="1"/>
          <p:nvPr userDrawn="1"/>
        </p:nvSpPr>
        <p:spPr>
          <a:xfrm>
            <a:off x="5941891" y="3577492"/>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Image size</a:t>
            </a:r>
          </a:p>
          <a:p>
            <a:pPr algn="r"/>
            <a:r>
              <a:rPr lang="en-US" sz="1100" b="1" dirty="0">
                <a:latin typeface="Century Gothic" panose="020B0502020202020204" pitchFamily="34" charset="0"/>
              </a:rPr>
              <a:t>2.29 x 7.54</a:t>
            </a:r>
          </a:p>
        </p:txBody>
      </p:sp>
      <p:sp>
        <p:nvSpPr>
          <p:cNvPr id="48" name="TextBox 47">
            <a:extLst>
              <a:ext uri="{FF2B5EF4-FFF2-40B4-BE49-F238E27FC236}">
                <a16:creationId xmlns:a16="http://schemas.microsoft.com/office/drawing/2014/main" id="{4CFC72DB-20E2-48FC-AD99-E265A8D5955E}"/>
              </a:ext>
            </a:extLst>
          </p:cNvPr>
          <p:cNvSpPr txBox="1"/>
          <p:nvPr userDrawn="1"/>
        </p:nvSpPr>
        <p:spPr>
          <a:xfrm>
            <a:off x="5991047" y="65007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3.02 x 7.55</a:t>
            </a:r>
          </a:p>
        </p:txBody>
      </p:sp>
      <p:sp>
        <p:nvSpPr>
          <p:cNvPr id="49" name="TextBox 48">
            <a:extLst>
              <a:ext uri="{FF2B5EF4-FFF2-40B4-BE49-F238E27FC236}">
                <a16:creationId xmlns:a16="http://schemas.microsoft.com/office/drawing/2014/main" id="{99B0B20D-12D4-4E2E-AE9D-43841CCE2AB6}"/>
              </a:ext>
            </a:extLst>
          </p:cNvPr>
          <p:cNvSpPr txBox="1"/>
          <p:nvPr userDrawn="1"/>
        </p:nvSpPr>
        <p:spPr>
          <a:xfrm>
            <a:off x="568631" y="5458644"/>
            <a:ext cx="2803158" cy="815608"/>
          </a:xfrm>
          <a:prstGeom prst="rect">
            <a:avLst/>
          </a:prstGeom>
          <a:solidFill>
            <a:schemeClr val="bg1"/>
          </a:solidFill>
          <a:ln w="25400">
            <a:solidFill>
              <a:srgbClr val="FF0000"/>
            </a:solidFill>
          </a:ln>
        </p:spPr>
        <p:txBody>
          <a:bodyPr wrap="square" rtlCol="0">
            <a:spAutoFit/>
          </a:bodyPr>
          <a:lstStyle/>
          <a:p>
            <a:r>
              <a:rPr lang="en-US" sz="1400" b="1" dirty="0"/>
              <a:t>Text Size for Short &amp; Full Title</a:t>
            </a:r>
          </a:p>
          <a:p>
            <a:r>
              <a:rPr lang="en-US" sz="1100" dirty="0"/>
              <a:t>Short Title: Century Gothic, 16 pt., BOLD </a:t>
            </a:r>
          </a:p>
          <a:p>
            <a:r>
              <a:rPr lang="en-US" sz="1100" dirty="0"/>
              <a:t>Full Title: Century Gothic, 16 pt.</a:t>
            </a:r>
          </a:p>
          <a:p>
            <a:r>
              <a:rPr lang="en-US" sz="1100" dirty="0"/>
              <a:t>Case: Capitalize Each Word</a:t>
            </a:r>
          </a:p>
        </p:txBody>
      </p:sp>
      <p:sp>
        <p:nvSpPr>
          <p:cNvPr id="50" name="TextBox 49">
            <a:extLst>
              <a:ext uri="{FF2B5EF4-FFF2-40B4-BE49-F238E27FC236}">
                <a16:creationId xmlns:a16="http://schemas.microsoft.com/office/drawing/2014/main" id="{94FDE280-93DE-4FDF-906B-38577E0C5177}"/>
              </a:ext>
            </a:extLst>
          </p:cNvPr>
          <p:cNvSpPr txBox="1"/>
          <p:nvPr userDrawn="1"/>
        </p:nvSpPr>
        <p:spPr>
          <a:xfrm>
            <a:off x="566195" y="6412493"/>
            <a:ext cx="1535243" cy="430887"/>
          </a:xfrm>
          <a:prstGeom prst="rect">
            <a:avLst/>
          </a:prstGeom>
          <a:noFill/>
          <a:ln w="25400">
            <a:solidFill>
              <a:srgbClr val="FF0000"/>
            </a:solidFill>
          </a:ln>
        </p:spPr>
        <p:txBody>
          <a:bodyPr wrap="square" rtlCol="0">
            <a:spAutoFit/>
          </a:bodyPr>
          <a:lstStyle/>
          <a:p>
            <a:pPr algn="l"/>
            <a:r>
              <a:rPr lang="en-US" sz="1100" b="1" dirty="0">
                <a:latin typeface="Century Gothic" panose="020B0502020202020204" pitchFamily="34" charset="0"/>
              </a:rPr>
              <a:t>App Area Icon Size</a:t>
            </a:r>
          </a:p>
          <a:p>
            <a:pPr algn="l"/>
            <a:r>
              <a:rPr lang="en-US" sz="1100" b="1" dirty="0">
                <a:latin typeface="Century Gothic" panose="020B0502020202020204" pitchFamily="34" charset="0"/>
              </a:rPr>
              <a:t>.52 x .52</a:t>
            </a:r>
          </a:p>
        </p:txBody>
      </p:sp>
      <p:sp>
        <p:nvSpPr>
          <p:cNvPr id="51" name="TextBox 50">
            <a:extLst>
              <a:ext uri="{FF2B5EF4-FFF2-40B4-BE49-F238E27FC236}">
                <a16:creationId xmlns:a16="http://schemas.microsoft.com/office/drawing/2014/main" id="{8C21594C-DA44-4DB7-85E4-E077B7B87DC7}"/>
              </a:ext>
            </a:extLst>
          </p:cNvPr>
          <p:cNvSpPr txBox="1"/>
          <p:nvPr userDrawn="1"/>
        </p:nvSpPr>
        <p:spPr>
          <a:xfrm>
            <a:off x="3989308" y="4286661"/>
            <a:ext cx="3320440" cy="1277273"/>
          </a:xfrm>
          <a:prstGeom prst="rect">
            <a:avLst/>
          </a:prstGeom>
          <a:solidFill>
            <a:schemeClr val="bg1"/>
          </a:solidFill>
          <a:ln w="25400">
            <a:solidFill>
              <a:srgbClr val="FF0000"/>
            </a:solidFill>
          </a:ln>
        </p:spPr>
        <p:txBody>
          <a:bodyPr wrap="square" rtlCol="0">
            <a:spAutoFit/>
          </a:bodyPr>
          <a:lstStyle/>
          <a:p>
            <a:pPr algn="l"/>
            <a:r>
              <a:rPr lang="en-US" sz="1100" b="1" dirty="0">
                <a:latin typeface="Century Gothic" panose="020B0502020202020204" pitchFamily="34" charset="0"/>
              </a:rPr>
              <a:t>NOTE: </a:t>
            </a:r>
            <a:r>
              <a:rPr lang="en-US" sz="1100" b="0" dirty="0">
                <a:latin typeface="Century Gothic" panose="020B0502020202020204" pitchFamily="34" charset="0"/>
              </a:rPr>
              <a:t>Remove </a:t>
            </a:r>
            <a:r>
              <a:rPr lang="en-US" sz="1100" b="1" dirty="0">
                <a:latin typeface="Century Gothic" panose="020B0502020202020204" pitchFamily="34" charset="0"/>
              </a:rPr>
              <a:t>Text Box Outlines </a:t>
            </a:r>
            <a:r>
              <a:rPr lang="en-US" sz="1100" b="0" dirty="0">
                <a:latin typeface="Century Gothic" panose="020B0502020202020204" pitchFamily="34" charset="0"/>
              </a:rPr>
              <a:t>after you have added your content.</a:t>
            </a:r>
          </a:p>
          <a:p>
            <a:pPr algn="l"/>
            <a:endParaRPr lang="en-US" sz="1100" b="0" dirty="0">
              <a:latin typeface="Century Gothic" panose="020B0502020202020204" pitchFamily="34" charset="0"/>
            </a:endParaRPr>
          </a:p>
          <a:p>
            <a:pPr algn="l"/>
            <a:r>
              <a:rPr lang="en-US" sz="1100" b="0" dirty="0">
                <a:latin typeface="Century Gothic" panose="020B0502020202020204" pitchFamily="34" charset="0"/>
              </a:rPr>
              <a:t>To Remove the Text Box Outline:</a:t>
            </a:r>
          </a:p>
          <a:p>
            <a:pPr algn="l"/>
            <a:r>
              <a:rPr lang="en-US" sz="1100" b="0" dirty="0">
                <a:latin typeface="Century Gothic" panose="020B0502020202020204" pitchFamily="34" charset="0"/>
              </a:rPr>
              <a:t>Select the Text Box.</a:t>
            </a:r>
          </a:p>
          <a:p>
            <a:pPr algn="l"/>
            <a:r>
              <a:rPr lang="en-US" sz="1100" b="0" dirty="0">
                <a:latin typeface="Century Gothic" panose="020B0502020202020204" pitchFamily="34" charset="0"/>
              </a:rPr>
              <a:t>At the top in the Ribbon, Select </a:t>
            </a:r>
            <a:r>
              <a:rPr lang="en-US" sz="1100" b="1" dirty="0">
                <a:latin typeface="Century Gothic" panose="020B0502020202020204" pitchFamily="34" charset="0"/>
              </a:rPr>
              <a:t>Shape Format </a:t>
            </a:r>
            <a:r>
              <a:rPr lang="en-US" sz="1100" b="0" dirty="0">
                <a:latin typeface="Century Gothic" panose="020B0502020202020204" pitchFamily="34" charset="0"/>
              </a:rPr>
              <a:t>– </a:t>
            </a:r>
            <a:r>
              <a:rPr lang="en-US" sz="1100" b="1" dirty="0">
                <a:latin typeface="Century Gothic" panose="020B0502020202020204" pitchFamily="34" charset="0"/>
              </a:rPr>
              <a:t>Shape Outline </a:t>
            </a:r>
            <a:r>
              <a:rPr lang="en-US" sz="1100" b="0" dirty="0">
                <a:latin typeface="Century Gothic" panose="020B0502020202020204" pitchFamily="34" charset="0"/>
              </a:rPr>
              <a:t>– </a:t>
            </a:r>
            <a:r>
              <a:rPr lang="en-US" sz="1100" b="1" dirty="0">
                <a:latin typeface="Century Gothic" panose="020B0502020202020204" pitchFamily="34" charset="0"/>
              </a:rPr>
              <a:t>No Outline</a:t>
            </a:r>
          </a:p>
        </p:txBody>
      </p:sp>
      <p:sp>
        <p:nvSpPr>
          <p:cNvPr id="52" name="TextBox 51">
            <a:extLst>
              <a:ext uri="{FF2B5EF4-FFF2-40B4-BE49-F238E27FC236}">
                <a16:creationId xmlns:a16="http://schemas.microsoft.com/office/drawing/2014/main" id="{D4D3D905-7A5A-4F5D-8422-1799B2D89C8F}"/>
              </a:ext>
            </a:extLst>
          </p:cNvPr>
          <p:cNvSpPr txBox="1"/>
          <p:nvPr userDrawn="1"/>
        </p:nvSpPr>
        <p:spPr>
          <a:xfrm>
            <a:off x="4386803" y="1298922"/>
            <a:ext cx="2355373" cy="461665"/>
          </a:xfrm>
          <a:prstGeom prst="rect">
            <a:avLst/>
          </a:prstGeom>
          <a:noFill/>
        </p:spPr>
        <p:txBody>
          <a:bodyPr wrap="square" rtlCol="0">
            <a:spAutoFit/>
          </a:bodyPr>
          <a:lstStyle/>
          <a:p>
            <a:r>
              <a:rPr lang="en-US" sz="2400" b="1" dirty="0">
                <a:solidFill>
                  <a:srgbClr val="FF0000"/>
                </a:solidFill>
              </a:rPr>
              <a:t>**EXAMPLE**</a:t>
            </a:r>
          </a:p>
        </p:txBody>
      </p:sp>
    </p:spTree>
    <p:extLst>
      <p:ext uri="{BB962C8B-B14F-4D97-AF65-F5344CB8AC3E}">
        <p14:creationId xmlns:p14="http://schemas.microsoft.com/office/powerpoint/2010/main" val="2910950083"/>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B">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9" name="Picture 18" descr="Icon&#10;&#10;Description automatically generated">
            <a:extLst>
              <a:ext uri="{FF2B5EF4-FFF2-40B4-BE49-F238E27FC236}">
                <a16:creationId xmlns:a16="http://schemas.microsoft.com/office/drawing/2014/main" id="{FB9D47EB-D288-4705-8A0C-23D6D08D72B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20" name="Rectangle 19">
            <a:extLst>
              <a:ext uri="{FF2B5EF4-FFF2-40B4-BE49-F238E27FC236}">
                <a16:creationId xmlns:a16="http://schemas.microsoft.com/office/drawing/2014/main" id="{656B8D94-C763-4B1F-BBBD-2EE7D1F7B7E2}"/>
              </a:ext>
            </a:extLst>
          </p:cNvPr>
          <p:cNvSpPr/>
          <p:nvPr userDrawn="1"/>
        </p:nvSpPr>
        <p:spPr>
          <a:xfrm>
            <a:off x="0" y="7213600"/>
            <a:ext cx="7772400" cy="2844800"/>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31053AE0-0F48-4190-95AC-1323F5C259F2}"/>
              </a:ext>
            </a:extLst>
          </p:cNvPr>
          <p:cNvGrpSpPr/>
          <p:nvPr userDrawn="1"/>
        </p:nvGrpSpPr>
        <p:grpSpPr>
          <a:xfrm>
            <a:off x="6554477" y="8655498"/>
            <a:ext cx="762846" cy="762846"/>
            <a:chOff x="6785303" y="9111547"/>
            <a:chExt cx="640971" cy="640971"/>
          </a:xfrm>
        </p:grpSpPr>
        <p:sp>
          <p:nvSpPr>
            <p:cNvPr id="23" name="Oval 22">
              <a:extLst>
                <a:ext uri="{FF2B5EF4-FFF2-40B4-BE49-F238E27FC236}">
                  <a16:creationId xmlns:a16="http://schemas.microsoft.com/office/drawing/2014/main" id="{11A016A2-7DEB-4892-9EBE-E11FA1D69FA2}"/>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25">
              <a:extLst>
                <a:ext uri="{FF2B5EF4-FFF2-40B4-BE49-F238E27FC236}">
                  <a16:creationId xmlns:a16="http://schemas.microsoft.com/office/drawing/2014/main" id="{052E8444-9011-4E62-9C8E-9C9F010895D2}"/>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27" name="TextBox 26">
            <a:extLst>
              <a:ext uri="{FF2B5EF4-FFF2-40B4-BE49-F238E27FC236}">
                <a16:creationId xmlns:a16="http://schemas.microsoft.com/office/drawing/2014/main" id="{F3656628-6926-4482-BDFA-FBAD23EFE3FC}"/>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9" name="TextBox 28">
            <a:extLst>
              <a:ext uri="{FF2B5EF4-FFF2-40B4-BE49-F238E27FC236}">
                <a16:creationId xmlns:a16="http://schemas.microsoft.com/office/drawing/2014/main" id="{175E770E-224A-405C-B1EB-3C2521A8CAC7}"/>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31" name="TextBox 30">
            <a:extLst>
              <a:ext uri="{FF2B5EF4-FFF2-40B4-BE49-F238E27FC236}">
                <a16:creationId xmlns:a16="http://schemas.microsoft.com/office/drawing/2014/main" id="{FCC2B9E1-614C-46CB-88F4-A28CF740419B}"/>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32" name="TextBox 31">
            <a:extLst>
              <a:ext uri="{FF2B5EF4-FFF2-40B4-BE49-F238E27FC236}">
                <a16:creationId xmlns:a16="http://schemas.microsoft.com/office/drawing/2014/main" id="{AF47951B-D18B-4292-898C-957FB336458F}"/>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sp>
        <p:nvSpPr>
          <p:cNvPr id="33" name="TextBox 32">
            <a:extLst>
              <a:ext uri="{FF2B5EF4-FFF2-40B4-BE49-F238E27FC236}">
                <a16:creationId xmlns:a16="http://schemas.microsoft.com/office/drawing/2014/main" id="{900807E0-D06D-4012-BB45-78663DB17397}"/>
              </a:ext>
            </a:extLst>
          </p:cNvPr>
          <p:cNvSpPr txBox="1"/>
          <p:nvPr userDrawn="1"/>
        </p:nvSpPr>
        <p:spPr>
          <a:xfrm>
            <a:off x="3989308" y="8604697"/>
            <a:ext cx="2449869" cy="8463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Have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Please contact us with any questions about the program at </a:t>
            </a:r>
            <a:r>
              <a:rPr kumimoji="0" lang="en-US" sz="1100" b="1"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NASA-DL-DEVELOP@mail.nasa.gov.</a:t>
            </a:r>
          </a:p>
        </p:txBody>
      </p:sp>
      <p:pic>
        <p:nvPicPr>
          <p:cNvPr id="34" name="Graphic 33" descr="Lightbulb with solid fill">
            <a:extLst>
              <a:ext uri="{FF2B5EF4-FFF2-40B4-BE49-F238E27FC236}">
                <a16:creationId xmlns:a16="http://schemas.microsoft.com/office/drawing/2014/main" id="{12B95E69-9227-4277-A0E1-1AFBD2BB5AB0}"/>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151830" y="7403584"/>
            <a:ext cx="304391" cy="304391"/>
          </a:xfrm>
          <a:prstGeom prst="rect">
            <a:avLst/>
          </a:prstGeom>
        </p:spPr>
      </p:pic>
      <p:sp>
        <p:nvSpPr>
          <p:cNvPr id="36" name="Rectangle 35">
            <a:extLst>
              <a:ext uri="{FF2B5EF4-FFF2-40B4-BE49-F238E27FC236}">
                <a16:creationId xmlns:a16="http://schemas.microsoft.com/office/drawing/2014/main" id="{3E779B56-EDB3-4735-9A61-165F2EDB6959}"/>
              </a:ext>
            </a:extLst>
          </p:cNvPr>
          <p:cNvSpPr/>
          <p:nvPr userDrawn="1"/>
        </p:nvSpPr>
        <p:spPr>
          <a:xfrm>
            <a:off x="3886200" y="1930401"/>
            <a:ext cx="3540074"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solidFill>
                  <a:schemeClr val="accent2">
                    <a:lumMod val="50000"/>
                  </a:schemeClr>
                </a:solidFill>
              </a:rPr>
              <a:t>Project Image</a:t>
            </a:r>
          </a:p>
        </p:txBody>
      </p:sp>
      <p:sp>
        <p:nvSpPr>
          <p:cNvPr id="38" name="TextBox 37">
            <a:extLst>
              <a:ext uri="{FF2B5EF4-FFF2-40B4-BE49-F238E27FC236}">
                <a16:creationId xmlns:a16="http://schemas.microsoft.com/office/drawing/2014/main" id="{3E3F4AAF-66CD-475B-B1C9-BDFC85FF5902}"/>
              </a:ext>
            </a:extLst>
          </p:cNvPr>
          <p:cNvSpPr txBox="1"/>
          <p:nvPr userDrawn="1"/>
        </p:nvSpPr>
        <p:spPr>
          <a:xfrm>
            <a:off x="476566" y="1930400"/>
            <a:ext cx="3157723" cy="5054599"/>
          </a:xfrm>
          <a:prstGeom prst="rect">
            <a:avLst/>
          </a:prstGeom>
          <a:noFill/>
          <a:ln>
            <a:solidFill>
              <a:schemeClr val="accent2">
                <a:lumMod val="75000"/>
              </a:schemeClr>
            </a:solidFill>
          </a:ln>
        </p:spPr>
        <p:txBody>
          <a:bodyPr wrap="square" rtlCol="0">
            <a:noAutofit/>
          </a:bodyPr>
          <a:lstStyle/>
          <a:p>
            <a:pPr marL="548640"/>
            <a:r>
              <a:rPr lang="en-US" sz="1600" b="1" dirty="0">
                <a:solidFill>
                  <a:srgbClr val="BA3A50"/>
                </a:solidFill>
                <a:latin typeface="Century Gothic" panose="020B0502020202020204" pitchFamily="34" charset="0"/>
              </a:rPr>
              <a:t>Project Short Title</a:t>
            </a:r>
          </a:p>
          <a:p>
            <a:pPr marL="548640">
              <a:spcAft>
                <a:spcPts val="1200"/>
              </a:spcAft>
            </a:pPr>
            <a:r>
              <a:rPr lang="en-US" sz="1600" dirty="0">
                <a:solidFill>
                  <a:srgbClr val="BA3A50"/>
                </a:solidFill>
                <a:latin typeface="Century Gothic" panose="020B0502020202020204" pitchFamily="34" charset="0"/>
              </a:rPr>
              <a:t>Project Full Title</a:t>
            </a:r>
            <a:endParaRPr lang="en-US" sz="1600" dirty="0">
              <a:solidFill>
                <a:srgbClr val="BA3A50"/>
              </a:solidFill>
            </a:endParaRPr>
          </a:p>
          <a:p>
            <a:r>
              <a:rPr lang="en-US" sz="1400" dirty="0">
                <a:latin typeface="Garamond" panose="02020404030301010803" pitchFamily="18" charset="0"/>
              </a:rPr>
              <a:t>Brief summary of the project.</a:t>
            </a:r>
          </a:p>
          <a:p>
            <a:r>
              <a:rPr lang="en-US" sz="1400" dirty="0">
                <a:latin typeface="Garamond" panose="02020404030301010803" pitchFamily="18" charset="0"/>
              </a:rPr>
              <a:t>(Garamond, 14 pt.)</a:t>
            </a:r>
          </a:p>
        </p:txBody>
      </p:sp>
      <p:pic>
        <p:nvPicPr>
          <p:cNvPr id="45" name="Picture 44">
            <a:extLst>
              <a:ext uri="{FF2B5EF4-FFF2-40B4-BE49-F238E27FC236}">
                <a16:creationId xmlns:a16="http://schemas.microsoft.com/office/drawing/2014/main" id="{FCB2044D-80CC-40FB-8136-44E5B8646739}"/>
              </a:ext>
            </a:extLst>
          </p:cNvPr>
          <p:cNvPicPr>
            <a:picLocks noChangeAspect="1"/>
          </p:cNvPicPr>
          <p:nvPr userDrawn="1"/>
        </p:nvPicPr>
        <p:blipFill>
          <a:blip r:embed="rId7">
            <a:extLst>
              <a:ext uri="{28A0092B-C50C-407E-A947-70E740481C1C}">
                <a14:useLocalDpi xmlns:a14="http://schemas.microsoft.com/office/drawing/2010/main" val="0"/>
              </a:ext>
            </a:extLst>
          </a:blip>
          <a:srcRect/>
          <a:stretch/>
        </p:blipFill>
        <p:spPr>
          <a:xfrm>
            <a:off x="583840" y="1993344"/>
            <a:ext cx="475488" cy="475488"/>
          </a:xfrm>
          <a:prstGeom prst="rect">
            <a:avLst/>
          </a:prstGeom>
        </p:spPr>
      </p:pic>
      <p:sp>
        <p:nvSpPr>
          <p:cNvPr id="46" name="TextBox 45">
            <a:extLst>
              <a:ext uri="{FF2B5EF4-FFF2-40B4-BE49-F238E27FC236}">
                <a16:creationId xmlns:a16="http://schemas.microsoft.com/office/drawing/2014/main" id="{3A5416D2-AE6A-4CD9-83D0-A66B5E566541}"/>
              </a:ext>
            </a:extLst>
          </p:cNvPr>
          <p:cNvSpPr txBox="1"/>
          <p:nvPr userDrawn="1"/>
        </p:nvSpPr>
        <p:spPr>
          <a:xfrm>
            <a:off x="3882255" y="4267200"/>
            <a:ext cx="3540074" cy="2717799"/>
          </a:xfrm>
          <a:prstGeom prst="rect">
            <a:avLst/>
          </a:prstGeom>
          <a:noFill/>
          <a:ln>
            <a:solidFill>
              <a:schemeClr val="accent2">
                <a:lumMod val="75000"/>
              </a:schemeClr>
            </a:solidFill>
          </a:ln>
        </p:spPr>
        <p:txBody>
          <a:bodyPr wrap="square" rtlCol="0">
            <a:noAutofit/>
          </a:bodyPr>
          <a:lstStyle/>
          <a:p>
            <a:r>
              <a:rPr lang="en-US" sz="1400" dirty="0">
                <a:solidFill>
                  <a:schemeClr val="tx1"/>
                </a:solidFill>
                <a:latin typeface="Garamond" panose="02020404030301010803" pitchFamily="18" charset="0"/>
              </a:rPr>
              <a:t>Additional text here.</a:t>
            </a:r>
          </a:p>
          <a:p>
            <a:r>
              <a:rPr lang="en-US" sz="1400" dirty="0">
                <a:solidFill>
                  <a:schemeClr val="tx1"/>
                </a:solidFill>
                <a:latin typeface="Garamond" panose="02020404030301010803" pitchFamily="18" charset="0"/>
              </a:rPr>
              <a:t>(Garamond, 14 pt.)</a:t>
            </a:r>
          </a:p>
        </p:txBody>
      </p:sp>
      <p:sp>
        <p:nvSpPr>
          <p:cNvPr id="47" name="TextBox 46">
            <a:extLst>
              <a:ext uri="{FF2B5EF4-FFF2-40B4-BE49-F238E27FC236}">
                <a16:creationId xmlns:a16="http://schemas.microsoft.com/office/drawing/2014/main" id="{BE71C002-F42C-409D-B241-7E93C8848996}"/>
              </a:ext>
            </a:extLst>
          </p:cNvPr>
          <p:cNvSpPr txBox="1"/>
          <p:nvPr userDrawn="1"/>
        </p:nvSpPr>
        <p:spPr>
          <a:xfrm>
            <a:off x="3951209" y="2403325"/>
            <a:ext cx="3433020" cy="1569660"/>
          </a:xfrm>
          <a:prstGeom prst="rect">
            <a:avLst/>
          </a:prstGeom>
          <a:solidFill>
            <a:schemeClr val="bg1"/>
          </a:solidFill>
          <a:ln w="25400">
            <a:solidFill>
              <a:srgbClr val="FF0000"/>
            </a:solidFill>
          </a:ln>
        </p:spPr>
        <p:txBody>
          <a:bodyPr wrap="square" rtlCol="0">
            <a:spAutoFit/>
          </a:bodyPr>
          <a:lstStyle/>
          <a:p>
            <a:pPr>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rPr>
              <a:t>Project Image </a:t>
            </a:r>
          </a:p>
          <a:p>
            <a:r>
              <a:rPr lang="en-US" sz="900" dirty="0">
                <a:solidFill>
                  <a:srgbClr val="000000"/>
                </a:solidFill>
                <a:latin typeface="Century Gothic" panose="020B0502020202020204" pitchFamily="34" charset="0"/>
                <a:ea typeface="Times New Roman" panose="02020603050405020304" pitchFamily="18" charset="0"/>
              </a:rPr>
              <a:t>C</a:t>
            </a:r>
            <a:r>
              <a:rPr lang="en-US" sz="900" dirty="0">
                <a:solidFill>
                  <a:srgbClr val="000000"/>
                </a:solidFill>
                <a:effectLst/>
                <a:latin typeface="Century Gothic" panose="020B0502020202020204" pitchFamily="34" charset="0"/>
                <a:ea typeface="Times New Roman" panose="02020603050405020304" pitchFamily="18" charset="0"/>
              </a:rPr>
              <a:t>an be either Project Website Image or a clear, easy to understand graphic/map that encapsulates your project work.</a:t>
            </a:r>
            <a:endParaRPr lang="en-US" sz="900" dirty="0">
              <a:solidFill>
                <a:srgbClr val="000000"/>
              </a:solidFill>
              <a:latin typeface="Century Gothic" panose="020B0502020202020204" pitchFamily="34" charset="0"/>
            </a:endParaRPr>
          </a:p>
          <a:p>
            <a:pPr>
              <a:spcAft>
                <a:spcPts val="0"/>
              </a:spcAft>
            </a:pPr>
            <a:r>
              <a:rPr lang="en-US" sz="1200" b="1" dirty="0">
                <a:solidFill>
                  <a:srgbClr val="000000"/>
                </a:solidFill>
                <a:latin typeface="Century Gothic" panose="020B0502020202020204" pitchFamily="34" charset="0"/>
              </a:rPr>
              <a:t>To Insert Image:</a:t>
            </a:r>
          </a:p>
          <a:p>
            <a:r>
              <a:rPr lang="en-US" sz="900" dirty="0">
                <a:solidFill>
                  <a:srgbClr val="000000"/>
                </a:solidFill>
                <a:latin typeface="Century Gothic" panose="020B0502020202020204" pitchFamily="34" charset="0"/>
              </a:rPr>
              <a:t>Select the placeholder image.</a:t>
            </a:r>
          </a:p>
          <a:p>
            <a:r>
              <a:rPr lang="en-US" sz="900" dirty="0">
                <a:solidFill>
                  <a:srgbClr val="000000"/>
                </a:solidFill>
                <a:latin typeface="Century Gothic" panose="020B0502020202020204" pitchFamily="34" charset="0"/>
              </a:rPr>
              <a:t>Right-Click and select </a:t>
            </a:r>
            <a:r>
              <a:rPr lang="en-US" sz="900" b="1" dirty="0">
                <a:solidFill>
                  <a:srgbClr val="000000"/>
                </a:solidFill>
                <a:latin typeface="Century Gothic" panose="020B0502020202020204" pitchFamily="34" charset="0"/>
              </a:rPr>
              <a:t>Format Picture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Go to </a:t>
            </a:r>
            <a:r>
              <a:rPr lang="en-US" sz="900" b="1" dirty="0">
                <a:solidFill>
                  <a:srgbClr val="000000"/>
                </a:solidFill>
                <a:latin typeface="Century Gothic" panose="020B0502020202020204" pitchFamily="34" charset="0"/>
              </a:rPr>
              <a:t>Fill &amp; Line </a:t>
            </a:r>
            <a:r>
              <a:rPr lang="en-US" sz="900" dirty="0">
                <a:solidFill>
                  <a:srgbClr val="000000"/>
                </a:solidFill>
                <a:latin typeface="Century Gothic" panose="020B0502020202020204" pitchFamily="34" charset="0"/>
              </a:rPr>
              <a:t>– </a:t>
            </a:r>
            <a:r>
              <a:rPr lang="en-US" sz="900" b="1" dirty="0">
                <a:solidFill>
                  <a:srgbClr val="000000"/>
                </a:solidFill>
                <a:latin typeface="Century Gothic" panose="020B0502020202020204" pitchFamily="34" charset="0"/>
              </a:rPr>
              <a:t>Fill</a:t>
            </a:r>
            <a:r>
              <a:rPr lang="en-US" sz="900" dirty="0">
                <a:solidFill>
                  <a:srgbClr val="000000"/>
                </a:solidFill>
                <a:latin typeface="Century Gothic" panose="020B0502020202020204" pitchFamily="34" charset="0"/>
              </a:rPr>
              <a:t> – </a:t>
            </a:r>
            <a:r>
              <a:rPr lang="en-US" sz="900" b="1" dirty="0">
                <a:solidFill>
                  <a:srgbClr val="000000"/>
                </a:solidFill>
                <a:latin typeface="Century Gothic" panose="020B0502020202020204" pitchFamily="34" charset="0"/>
              </a:rPr>
              <a:t>Picture or Texture Fill</a:t>
            </a:r>
            <a:r>
              <a:rPr lang="en-US" sz="900" dirty="0">
                <a:solidFill>
                  <a:srgbClr val="000000"/>
                </a:solidFill>
                <a:latin typeface="Century Gothic" panose="020B0502020202020204" pitchFamily="34" charset="0"/>
              </a:rPr>
              <a:t>.</a:t>
            </a:r>
            <a:endParaRPr lang="en-US" sz="900" b="1" dirty="0">
              <a:solidFill>
                <a:srgbClr val="000000"/>
              </a:solidFill>
              <a:latin typeface="Century Gothic" panose="020B0502020202020204" pitchFamily="34" charset="0"/>
            </a:endParaRP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Insert</a:t>
            </a:r>
            <a:r>
              <a:rPr lang="en-US" sz="900" dirty="0">
                <a:solidFill>
                  <a:srgbClr val="000000"/>
                </a:solidFill>
                <a:latin typeface="Century Gothic" panose="020B0502020202020204" pitchFamily="34" charset="0"/>
              </a:rPr>
              <a:t> below </a:t>
            </a:r>
            <a:r>
              <a:rPr lang="en-US" sz="900" b="1" dirty="0">
                <a:solidFill>
                  <a:srgbClr val="000000"/>
                </a:solidFill>
                <a:latin typeface="Century Gothic" panose="020B0502020202020204" pitchFamily="34" charset="0"/>
              </a:rPr>
              <a:t>Picture Source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From File</a:t>
            </a:r>
            <a:r>
              <a:rPr lang="en-US" sz="900" dirty="0">
                <a:solidFill>
                  <a:srgbClr val="000000"/>
                </a:solidFill>
                <a:latin typeface="Century Gothic" panose="020B0502020202020204" pitchFamily="34" charset="0"/>
              </a:rPr>
              <a:t> and choose the image you’d like to use.</a:t>
            </a:r>
            <a:endParaRPr lang="en-US" sz="900" b="1" dirty="0">
              <a:latin typeface="Century Gothic" panose="020B0502020202020204" pitchFamily="34" charset="0"/>
            </a:endParaRPr>
          </a:p>
        </p:txBody>
      </p:sp>
      <p:sp>
        <p:nvSpPr>
          <p:cNvPr id="48" name="TextBox 47">
            <a:extLst>
              <a:ext uri="{FF2B5EF4-FFF2-40B4-BE49-F238E27FC236}">
                <a16:creationId xmlns:a16="http://schemas.microsoft.com/office/drawing/2014/main" id="{0DDB1B13-500F-4379-B688-CADE7A0A7D10}"/>
              </a:ext>
            </a:extLst>
          </p:cNvPr>
          <p:cNvSpPr txBox="1"/>
          <p:nvPr userDrawn="1"/>
        </p:nvSpPr>
        <p:spPr>
          <a:xfrm>
            <a:off x="6060511" y="1941452"/>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Image size</a:t>
            </a:r>
          </a:p>
          <a:p>
            <a:pPr algn="r"/>
            <a:r>
              <a:rPr lang="en-US" sz="1100" b="1" dirty="0">
                <a:latin typeface="Century Gothic" panose="020B0502020202020204" pitchFamily="34" charset="0"/>
              </a:rPr>
              <a:t>2.29 x 3.87</a:t>
            </a:r>
          </a:p>
        </p:txBody>
      </p:sp>
      <p:sp>
        <p:nvSpPr>
          <p:cNvPr id="49" name="TextBox 48">
            <a:extLst>
              <a:ext uri="{FF2B5EF4-FFF2-40B4-BE49-F238E27FC236}">
                <a16:creationId xmlns:a16="http://schemas.microsoft.com/office/drawing/2014/main" id="{27CA42E5-AF08-42F2-8F1C-9291AFF0CB29}"/>
              </a:ext>
            </a:extLst>
          </p:cNvPr>
          <p:cNvSpPr txBox="1"/>
          <p:nvPr userDrawn="1"/>
        </p:nvSpPr>
        <p:spPr>
          <a:xfrm>
            <a:off x="6029147" y="65388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2.97 x 3.87</a:t>
            </a:r>
          </a:p>
        </p:txBody>
      </p:sp>
      <p:sp>
        <p:nvSpPr>
          <p:cNvPr id="50" name="TextBox 49">
            <a:extLst>
              <a:ext uri="{FF2B5EF4-FFF2-40B4-BE49-F238E27FC236}">
                <a16:creationId xmlns:a16="http://schemas.microsoft.com/office/drawing/2014/main" id="{326DBA20-7726-4886-8719-8419E157D22C}"/>
              </a:ext>
            </a:extLst>
          </p:cNvPr>
          <p:cNvSpPr txBox="1"/>
          <p:nvPr userDrawn="1"/>
        </p:nvSpPr>
        <p:spPr>
          <a:xfrm>
            <a:off x="2261462" y="65388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5.53 x 3.45</a:t>
            </a:r>
          </a:p>
        </p:txBody>
      </p:sp>
      <p:sp>
        <p:nvSpPr>
          <p:cNvPr id="51" name="TextBox 50">
            <a:extLst>
              <a:ext uri="{FF2B5EF4-FFF2-40B4-BE49-F238E27FC236}">
                <a16:creationId xmlns:a16="http://schemas.microsoft.com/office/drawing/2014/main" id="{7006B3C4-B4C5-4177-AF83-2D5B1172B110}"/>
              </a:ext>
            </a:extLst>
          </p:cNvPr>
          <p:cNvSpPr txBox="1"/>
          <p:nvPr userDrawn="1"/>
        </p:nvSpPr>
        <p:spPr>
          <a:xfrm>
            <a:off x="3961890" y="4960070"/>
            <a:ext cx="3320440" cy="1277273"/>
          </a:xfrm>
          <a:prstGeom prst="rect">
            <a:avLst/>
          </a:prstGeom>
          <a:solidFill>
            <a:schemeClr val="bg1"/>
          </a:solidFill>
          <a:ln w="25400">
            <a:solidFill>
              <a:srgbClr val="FF0000"/>
            </a:solidFill>
          </a:ln>
        </p:spPr>
        <p:txBody>
          <a:bodyPr wrap="square" rtlCol="0">
            <a:spAutoFit/>
          </a:bodyPr>
          <a:lstStyle/>
          <a:p>
            <a:pPr algn="l"/>
            <a:r>
              <a:rPr lang="en-US" sz="1100" b="1" dirty="0">
                <a:latin typeface="Century Gothic" panose="020B0502020202020204" pitchFamily="34" charset="0"/>
              </a:rPr>
              <a:t>NOTE: </a:t>
            </a:r>
            <a:r>
              <a:rPr lang="en-US" sz="1100" b="0" dirty="0">
                <a:latin typeface="Century Gothic" panose="020B0502020202020204" pitchFamily="34" charset="0"/>
              </a:rPr>
              <a:t>Remove </a:t>
            </a:r>
            <a:r>
              <a:rPr lang="en-US" sz="1100" b="1" dirty="0">
                <a:latin typeface="Century Gothic" panose="020B0502020202020204" pitchFamily="34" charset="0"/>
              </a:rPr>
              <a:t>Text Box Outlines </a:t>
            </a:r>
            <a:r>
              <a:rPr lang="en-US" sz="1100" b="0" dirty="0">
                <a:latin typeface="Century Gothic" panose="020B0502020202020204" pitchFamily="34" charset="0"/>
              </a:rPr>
              <a:t>after you have added your content.</a:t>
            </a:r>
          </a:p>
          <a:p>
            <a:pPr algn="l"/>
            <a:endParaRPr lang="en-US" sz="1100" b="0" dirty="0">
              <a:latin typeface="Century Gothic" panose="020B0502020202020204" pitchFamily="34" charset="0"/>
            </a:endParaRPr>
          </a:p>
          <a:p>
            <a:pPr algn="l"/>
            <a:r>
              <a:rPr lang="en-US" sz="1100" b="0" dirty="0">
                <a:latin typeface="Century Gothic" panose="020B0502020202020204" pitchFamily="34" charset="0"/>
              </a:rPr>
              <a:t>To Remove the Text Box Outline:</a:t>
            </a:r>
          </a:p>
          <a:p>
            <a:pPr algn="l"/>
            <a:r>
              <a:rPr lang="en-US" sz="1100" b="0" dirty="0">
                <a:latin typeface="Century Gothic" panose="020B0502020202020204" pitchFamily="34" charset="0"/>
              </a:rPr>
              <a:t>Select the Text Box.</a:t>
            </a:r>
          </a:p>
          <a:p>
            <a:pPr algn="l"/>
            <a:r>
              <a:rPr lang="en-US" sz="1100" b="0" dirty="0">
                <a:latin typeface="Century Gothic" panose="020B0502020202020204" pitchFamily="34" charset="0"/>
              </a:rPr>
              <a:t>At the top in the Ribbon, Select </a:t>
            </a:r>
            <a:r>
              <a:rPr lang="en-US" sz="1100" b="1" dirty="0">
                <a:latin typeface="Century Gothic" panose="020B0502020202020204" pitchFamily="34" charset="0"/>
              </a:rPr>
              <a:t>Shape Format </a:t>
            </a:r>
            <a:r>
              <a:rPr lang="en-US" sz="1100" b="0" dirty="0">
                <a:latin typeface="Century Gothic" panose="020B0502020202020204" pitchFamily="34" charset="0"/>
              </a:rPr>
              <a:t>– </a:t>
            </a:r>
            <a:r>
              <a:rPr lang="en-US" sz="1100" b="1" dirty="0">
                <a:latin typeface="Century Gothic" panose="020B0502020202020204" pitchFamily="34" charset="0"/>
              </a:rPr>
              <a:t>Shape Outline </a:t>
            </a:r>
            <a:r>
              <a:rPr lang="en-US" sz="1100" b="0" dirty="0">
                <a:latin typeface="Century Gothic" panose="020B0502020202020204" pitchFamily="34" charset="0"/>
              </a:rPr>
              <a:t>– </a:t>
            </a:r>
            <a:r>
              <a:rPr lang="en-US" sz="1100" b="1" dirty="0">
                <a:latin typeface="Century Gothic" panose="020B0502020202020204" pitchFamily="34" charset="0"/>
              </a:rPr>
              <a:t>No Outline</a:t>
            </a:r>
          </a:p>
        </p:txBody>
      </p:sp>
      <p:sp>
        <p:nvSpPr>
          <p:cNvPr id="52" name="TextBox 51">
            <a:extLst>
              <a:ext uri="{FF2B5EF4-FFF2-40B4-BE49-F238E27FC236}">
                <a16:creationId xmlns:a16="http://schemas.microsoft.com/office/drawing/2014/main" id="{CDDF2867-6CB9-48DD-A1B1-FE0C594073CB}"/>
              </a:ext>
            </a:extLst>
          </p:cNvPr>
          <p:cNvSpPr txBox="1"/>
          <p:nvPr userDrawn="1"/>
        </p:nvSpPr>
        <p:spPr>
          <a:xfrm>
            <a:off x="583840" y="3419014"/>
            <a:ext cx="2803158" cy="815608"/>
          </a:xfrm>
          <a:prstGeom prst="rect">
            <a:avLst/>
          </a:prstGeom>
          <a:solidFill>
            <a:schemeClr val="bg1"/>
          </a:solidFill>
          <a:ln w="25400">
            <a:solidFill>
              <a:srgbClr val="FF0000"/>
            </a:solidFill>
          </a:ln>
        </p:spPr>
        <p:txBody>
          <a:bodyPr wrap="square" rtlCol="0">
            <a:spAutoFit/>
          </a:bodyPr>
          <a:lstStyle/>
          <a:p>
            <a:r>
              <a:rPr lang="en-US" sz="1400" b="1" dirty="0"/>
              <a:t>Text Size for Short &amp; Full Title</a:t>
            </a:r>
          </a:p>
          <a:p>
            <a:r>
              <a:rPr lang="en-US" sz="1100" dirty="0"/>
              <a:t>Short Title: Century Gothic, 16 pt., BOLD </a:t>
            </a:r>
          </a:p>
          <a:p>
            <a:r>
              <a:rPr lang="en-US" sz="1100" dirty="0"/>
              <a:t>Full Title: Century Gothic, 16 pt.</a:t>
            </a:r>
          </a:p>
          <a:p>
            <a:r>
              <a:rPr lang="en-US" sz="1100" dirty="0"/>
              <a:t>Case: Capitalize Each Word</a:t>
            </a:r>
          </a:p>
        </p:txBody>
      </p:sp>
      <p:sp>
        <p:nvSpPr>
          <p:cNvPr id="53" name="TextBox 52">
            <a:extLst>
              <a:ext uri="{FF2B5EF4-FFF2-40B4-BE49-F238E27FC236}">
                <a16:creationId xmlns:a16="http://schemas.microsoft.com/office/drawing/2014/main" id="{B6F48D1E-E310-457D-9609-881F3EFE0B94}"/>
              </a:ext>
            </a:extLst>
          </p:cNvPr>
          <p:cNvSpPr txBox="1"/>
          <p:nvPr userDrawn="1"/>
        </p:nvSpPr>
        <p:spPr>
          <a:xfrm>
            <a:off x="581404" y="4372863"/>
            <a:ext cx="1535243" cy="430887"/>
          </a:xfrm>
          <a:prstGeom prst="rect">
            <a:avLst/>
          </a:prstGeom>
          <a:noFill/>
          <a:ln w="25400">
            <a:solidFill>
              <a:srgbClr val="FF0000"/>
            </a:solidFill>
          </a:ln>
        </p:spPr>
        <p:txBody>
          <a:bodyPr wrap="square" rtlCol="0">
            <a:spAutoFit/>
          </a:bodyPr>
          <a:lstStyle/>
          <a:p>
            <a:pPr algn="l"/>
            <a:r>
              <a:rPr lang="en-US" sz="1100" b="1" dirty="0">
                <a:latin typeface="Century Gothic" panose="020B0502020202020204" pitchFamily="34" charset="0"/>
              </a:rPr>
              <a:t>App Area Icon Size</a:t>
            </a:r>
          </a:p>
          <a:p>
            <a:pPr algn="l"/>
            <a:r>
              <a:rPr lang="en-US" sz="1100" b="1" dirty="0">
                <a:latin typeface="Century Gothic" panose="020B0502020202020204" pitchFamily="34" charset="0"/>
              </a:rPr>
              <a:t>.52 x .52</a:t>
            </a:r>
          </a:p>
        </p:txBody>
      </p:sp>
      <p:sp>
        <p:nvSpPr>
          <p:cNvPr id="54" name="TextBox 53">
            <a:extLst>
              <a:ext uri="{FF2B5EF4-FFF2-40B4-BE49-F238E27FC236}">
                <a16:creationId xmlns:a16="http://schemas.microsoft.com/office/drawing/2014/main" id="{5CDC8890-338F-40D6-982C-9D5384D7D258}"/>
              </a:ext>
            </a:extLst>
          </p:cNvPr>
          <p:cNvSpPr txBox="1"/>
          <p:nvPr userDrawn="1"/>
        </p:nvSpPr>
        <p:spPr>
          <a:xfrm>
            <a:off x="4386803" y="1298922"/>
            <a:ext cx="2355373" cy="461665"/>
          </a:xfrm>
          <a:prstGeom prst="rect">
            <a:avLst/>
          </a:prstGeom>
          <a:noFill/>
        </p:spPr>
        <p:txBody>
          <a:bodyPr wrap="square" rtlCol="0">
            <a:spAutoFit/>
          </a:bodyPr>
          <a:lstStyle/>
          <a:p>
            <a:r>
              <a:rPr lang="en-US" sz="2400" b="1" dirty="0">
                <a:solidFill>
                  <a:srgbClr val="FF0000"/>
                </a:solidFill>
              </a:rPr>
              <a:t>**EXAMPLE**</a:t>
            </a:r>
          </a:p>
        </p:txBody>
      </p:sp>
    </p:spTree>
    <p:extLst>
      <p:ext uri="{BB962C8B-B14F-4D97-AF65-F5344CB8AC3E}">
        <p14:creationId xmlns:p14="http://schemas.microsoft.com/office/powerpoint/2010/main" val="2366985735"/>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B">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8" name="Picture 17" descr="Icon&#10;&#10;Description automatically generated">
            <a:extLst>
              <a:ext uri="{FF2B5EF4-FFF2-40B4-BE49-F238E27FC236}">
                <a16:creationId xmlns:a16="http://schemas.microsoft.com/office/drawing/2014/main" id="{7EDAE004-BE08-49BE-9526-6304A4AEB4C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9" name="Rectangle 18">
            <a:extLst>
              <a:ext uri="{FF2B5EF4-FFF2-40B4-BE49-F238E27FC236}">
                <a16:creationId xmlns:a16="http://schemas.microsoft.com/office/drawing/2014/main" id="{41B73DB1-BA2E-4994-A6FC-5F5BDE05503F}"/>
              </a:ext>
            </a:extLst>
          </p:cNvPr>
          <p:cNvSpPr/>
          <p:nvPr userDrawn="1"/>
        </p:nvSpPr>
        <p:spPr>
          <a:xfrm>
            <a:off x="0" y="7213600"/>
            <a:ext cx="7772400" cy="2844800"/>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DAACBF1D-7FC4-4F62-AD89-60C247A1C299}"/>
              </a:ext>
            </a:extLst>
          </p:cNvPr>
          <p:cNvGrpSpPr/>
          <p:nvPr userDrawn="1"/>
        </p:nvGrpSpPr>
        <p:grpSpPr>
          <a:xfrm>
            <a:off x="6554477" y="8655498"/>
            <a:ext cx="762846" cy="762846"/>
            <a:chOff x="6785303" y="9111547"/>
            <a:chExt cx="640971" cy="640971"/>
          </a:xfrm>
        </p:grpSpPr>
        <p:sp>
          <p:nvSpPr>
            <p:cNvPr id="21" name="Oval 20">
              <a:extLst>
                <a:ext uri="{FF2B5EF4-FFF2-40B4-BE49-F238E27FC236}">
                  <a16:creationId xmlns:a16="http://schemas.microsoft.com/office/drawing/2014/main" id="{1E645021-A98D-4FAD-9BAE-601FEC569E2E}"/>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a:extLst>
                <a:ext uri="{FF2B5EF4-FFF2-40B4-BE49-F238E27FC236}">
                  <a16:creationId xmlns:a16="http://schemas.microsoft.com/office/drawing/2014/main" id="{8A593656-3B63-4B45-A241-F6829659763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26" name="TextBox 25">
            <a:extLst>
              <a:ext uri="{FF2B5EF4-FFF2-40B4-BE49-F238E27FC236}">
                <a16:creationId xmlns:a16="http://schemas.microsoft.com/office/drawing/2014/main" id="{6890B091-C4DA-46F4-B72A-922765B90ADD}"/>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7" name="TextBox 26">
            <a:extLst>
              <a:ext uri="{FF2B5EF4-FFF2-40B4-BE49-F238E27FC236}">
                <a16:creationId xmlns:a16="http://schemas.microsoft.com/office/drawing/2014/main" id="{9B5A9B0F-202F-4522-AEF1-E52B0BB16D5E}"/>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9" name="TextBox 28">
            <a:extLst>
              <a:ext uri="{FF2B5EF4-FFF2-40B4-BE49-F238E27FC236}">
                <a16:creationId xmlns:a16="http://schemas.microsoft.com/office/drawing/2014/main" id="{E69E30CA-F760-4550-83A7-CB7195606D4A}"/>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31" name="TextBox 30">
            <a:extLst>
              <a:ext uri="{FF2B5EF4-FFF2-40B4-BE49-F238E27FC236}">
                <a16:creationId xmlns:a16="http://schemas.microsoft.com/office/drawing/2014/main" id="{E8C50592-AAE8-4496-99E4-134514E74FCB}"/>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sp>
        <p:nvSpPr>
          <p:cNvPr id="32" name="TextBox 31">
            <a:extLst>
              <a:ext uri="{FF2B5EF4-FFF2-40B4-BE49-F238E27FC236}">
                <a16:creationId xmlns:a16="http://schemas.microsoft.com/office/drawing/2014/main" id="{F4BD6BCC-3170-4D69-8038-78BB065A3925}"/>
              </a:ext>
            </a:extLst>
          </p:cNvPr>
          <p:cNvSpPr txBox="1"/>
          <p:nvPr userDrawn="1"/>
        </p:nvSpPr>
        <p:spPr>
          <a:xfrm>
            <a:off x="3989308" y="8604697"/>
            <a:ext cx="2449869" cy="8463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Have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Please contact us with any questions about the program at </a:t>
            </a:r>
            <a:r>
              <a:rPr kumimoji="0" lang="en-US" sz="1100" b="1"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NASA-DL-DEVELOP@mail.nasa.gov.</a:t>
            </a:r>
          </a:p>
        </p:txBody>
      </p:sp>
      <p:pic>
        <p:nvPicPr>
          <p:cNvPr id="34" name="Graphic 33" descr="Lightbulb with solid fill">
            <a:extLst>
              <a:ext uri="{FF2B5EF4-FFF2-40B4-BE49-F238E27FC236}">
                <a16:creationId xmlns:a16="http://schemas.microsoft.com/office/drawing/2014/main" id="{4C4E95C9-84F5-48FA-A729-E2627258DFBF}"/>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151830" y="7403584"/>
            <a:ext cx="304391" cy="304391"/>
          </a:xfrm>
          <a:prstGeom prst="rect">
            <a:avLst/>
          </a:prstGeom>
        </p:spPr>
      </p:pic>
      <p:sp>
        <p:nvSpPr>
          <p:cNvPr id="36" name="Rectangle 35">
            <a:extLst>
              <a:ext uri="{FF2B5EF4-FFF2-40B4-BE49-F238E27FC236}">
                <a16:creationId xmlns:a16="http://schemas.microsoft.com/office/drawing/2014/main" id="{FDB20A2A-B219-4E54-B2BC-01E0D99FE5E4}"/>
              </a:ext>
            </a:extLst>
          </p:cNvPr>
          <p:cNvSpPr/>
          <p:nvPr userDrawn="1"/>
        </p:nvSpPr>
        <p:spPr>
          <a:xfrm>
            <a:off x="488269" y="1920851"/>
            <a:ext cx="6892246"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solidFill>
                  <a:schemeClr val="accent2">
                    <a:lumMod val="50000"/>
                  </a:schemeClr>
                </a:solidFill>
              </a:rPr>
              <a:t>Project Image</a:t>
            </a:r>
          </a:p>
        </p:txBody>
      </p:sp>
      <p:sp>
        <p:nvSpPr>
          <p:cNvPr id="38" name="TextBox 37">
            <a:extLst>
              <a:ext uri="{FF2B5EF4-FFF2-40B4-BE49-F238E27FC236}">
                <a16:creationId xmlns:a16="http://schemas.microsoft.com/office/drawing/2014/main" id="{0306935F-5A60-4025-8EC2-7388EFE81956}"/>
              </a:ext>
            </a:extLst>
          </p:cNvPr>
          <p:cNvSpPr txBox="1"/>
          <p:nvPr userDrawn="1"/>
        </p:nvSpPr>
        <p:spPr>
          <a:xfrm>
            <a:off x="476566" y="4191001"/>
            <a:ext cx="6903948" cy="2758296"/>
          </a:xfrm>
          <a:prstGeom prst="rect">
            <a:avLst/>
          </a:prstGeom>
          <a:noFill/>
          <a:ln>
            <a:solidFill>
              <a:schemeClr val="accent2">
                <a:lumMod val="75000"/>
              </a:schemeClr>
            </a:solidFill>
          </a:ln>
        </p:spPr>
        <p:txBody>
          <a:bodyPr wrap="square" rtlCol="0">
            <a:noAutofit/>
          </a:bodyPr>
          <a:lstStyle/>
          <a:p>
            <a:pPr marL="548640"/>
            <a:r>
              <a:rPr lang="en-US" sz="1600" b="1" dirty="0">
                <a:solidFill>
                  <a:srgbClr val="BA3A50"/>
                </a:solidFill>
                <a:latin typeface="Century Gothic" panose="020B0502020202020204" pitchFamily="34" charset="0"/>
              </a:rPr>
              <a:t>Project Short Title</a:t>
            </a:r>
          </a:p>
          <a:p>
            <a:pPr marL="548640">
              <a:spcAft>
                <a:spcPts val="1200"/>
              </a:spcAft>
            </a:pPr>
            <a:r>
              <a:rPr lang="en-US" sz="1600" dirty="0">
                <a:solidFill>
                  <a:srgbClr val="BA3A50"/>
                </a:solidFill>
                <a:latin typeface="Century Gothic" panose="020B0502020202020204" pitchFamily="34" charset="0"/>
              </a:rPr>
              <a:t>Project Full Title</a:t>
            </a:r>
            <a:endParaRPr lang="en-US" sz="1600" dirty="0">
              <a:solidFill>
                <a:srgbClr val="BA3A50"/>
              </a:solidFill>
            </a:endParaRPr>
          </a:p>
          <a:p>
            <a:r>
              <a:rPr lang="en-US" sz="1400" dirty="0">
                <a:latin typeface="Garamond" panose="02020404030301010803" pitchFamily="18" charset="0"/>
              </a:rPr>
              <a:t>Brief summary of the project.</a:t>
            </a:r>
          </a:p>
          <a:p>
            <a:r>
              <a:rPr lang="en-US" sz="1400" dirty="0">
                <a:latin typeface="Garamond" panose="02020404030301010803" pitchFamily="18" charset="0"/>
              </a:rPr>
              <a:t>(Garamond, 14 pt.)</a:t>
            </a:r>
          </a:p>
        </p:txBody>
      </p:sp>
      <p:pic>
        <p:nvPicPr>
          <p:cNvPr id="41" name="Picture 40">
            <a:extLst>
              <a:ext uri="{FF2B5EF4-FFF2-40B4-BE49-F238E27FC236}">
                <a16:creationId xmlns:a16="http://schemas.microsoft.com/office/drawing/2014/main" id="{919588B5-9361-47F2-A637-EB4F2636F5C8}"/>
              </a:ext>
            </a:extLst>
          </p:cNvPr>
          <p:cNvPicPr>
            <a:picLocks noChangeAspect="1"/>
          </p:cNvPicPr>
          <p:nvPr userDrawn="1"/>
        </p:nvPicPr>
        <p:blipFill>
          <a:blip r:embed="rId7">
            <a:extLst>
              <a:ext uri="{28A0092B-C50C-407E-A947-70E740481C1C}">
                <a14:useLocalDpi xmlns:a14="http://schemas.microsoft.com/office/drawing/2010/main" val="0"/>
              </a:ext>
            </a:extLst>
          </a:blip>
          <a:srcRect/>
          <a:stretch/>
        </p:blipFill>
        <p:spPr>
          <a:xfrm>
            <a:off x="566195" y="4239272"/>
            <a:ext cx="475488" cy="475488"/>
          </a:xfrm>
          <a:prstGeom prst="rect">
            <a:avLst/>
          </a:prstGeom>
        </p:spPr>
      </p:pic>
      <p:sp>
        <p:nvSpPr>
          <p:cNvPr id="42" name="TextBox 41">
            <a:extLst>
              <a:ext uri="{FF2B5EF4-FFF2-40B4-BE49-F238E27FC236}">
                <a16:creationId xmlns:a16="http://schemas.microsoft.com/office/drawing/2014/main" id="{1409FA06-04BB-4585-85B5-2CA1986E16E8}"/>
              </a:ext>
            </a:extLst>
          </p:cNvPr>
          <p:cNvSpPr txBox="1"/>
          <p:nvPr userDrawn="1"/>
        </p:nvSpPr>
        <p:spPr>
          <a:xfrm>
            <a:off x="625325" y="2318926"/>
            <a:ext cx="3433020" cy="1569660"/>
          </a:xfrm>
          <a:prstGeom prst="rect">
            <a:avLst/>
          </a:prstGeom>
          <a:solidFill>
            <a:schemeClr val="bg1"/>
          </a:solidFill>
          <a:ln w="25400">
            <a:solidFill>
              <a:srgbClr val="FF0000"/>
            </a:solidFill>
          </a:ln>
        </p:spPr>
        <p:txBody>
          <a:bodyPr wrap="square" rtlCol="0">
            <a:spAutoFit/>
          </a:bodyPr>
          <a:lstStyle/>
          <a:p>
            <a:pPr>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rPr>
              <a:t>Project Image </a:t>
            </a:r>
          </a:p>
          <a:p>
            <a:r>
              <a:rPr lang="en-US" sz="900" dirty="0">
                <a:solidFill>
                  <a:srgbClr val="000000"/>
                </a:solidFill>
                <a:latin typeface="Century Gothic" panose="020B0502020202020204" pitchFamily="34" charset="0"/>
                <a:ea typeface="Times New Roman" panose="02020603050405020304" pitchFamily="18" charset="0"/>
              </a:rPr>
              <a:t>C</a:t>
            </a:r>
            <a:r>
              <a:rPr lang="en-US" sz="900" dirty="0">
                <a:solidFill>
                  <a:srgbClr val="000000"/>
                </a:solidFill>
                <a:effectLst/>
                <a:latin typeface="Century Gothic" panose="020B0502020202020204" pitchFamily="34" charset="0"/>
                <a:ea typeface="Times New Roman" panose="02020603050405020304" pitchFamily="18" charset="0"/>
              </a:rPr>
              <a:t>an be either Project Website Image or a clear, easy to understand graphic/map that encapsulates your project work.</a:t>
            </a:r>
            <a:endParaRPr lang="en-US" sz="900" dirty="0">
              <a:solidFill>
                <a:srgbClr val="000000"/>
              </a:solidFill>
              <a:latin typeface="Century Gothic" panose="020B0502020202020204" pitchFamily="34" charset="0"/>
            </a:endParaRPr>
          </a:p>
          <a:p>
            <a:pPr>
              <a:spcAft>
                <a:spcPts val="0"/>
              </a:spcAft>
            </a:pPr>
            <a:r>
              <a:rPr lang="en-US" sz="1200" b="1" dirty="0">
                <a:solidFill>
                  <a:srgbClr val="000000"/>
                </a:solidFill>
                <a:latin typeface="Century Gothic" panose="020B0502020202020204" pitchFamily="34" charset="0"/>
              </a:rPr>
              <a:t>To Insert Image:</a:t>
            </a:r>
          </a:p>
          <a:p>
            <a:r>
              <a:rPr lang="en-US" sz="900" dirty="0">
                <a:solidFill>
                  <a:srgbClr val="000000"/>
                </a:solidFill>
                <a:latin typeface="Century Gothic" panose="020B0502020202020204" pitchFamily="34" charset="0"/>
              </a:rPr>
              <a:t>Select the placeholder image.</a:t>
            </a:r>
          </a:p>
          <a:p>
            <a:r>
              <a:rPr lang="en-US" sz="900" dirty="0">
                <a:solidFill>
                  <a:srgbClr val="000000"/>
                </a:solidFill>
                <a:latin typeface="Century Gothic" panose="020B0502020202020204" pitchFamily="34" charset="0"/>
              </a:rPr>
              <a:t>Right-Click and select </a:t>
            </a:r>
            <a:r>
              <a:rPr lang="en-US" sz="900" b="1" dirty="0">
                <a:solidFill>
                  <a:srgbClr val="000000"/>
                </a:solidFill>
                <a:latin typeface="Century Gothic" panose="020B0502020202020204" pitchFamily="34" charset="0"/>
              </a:rPr>
              <a:t>Format Picture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Go to </a:t>
            </a:r>
            <a:r>
              <a:rPr lang="en-US" sz="900" b="1" dirty="0">
                <a:solidFill>
                  <a:srgbClr val="000000"/>
                </a:solidFill>
                <a:latin typeface="Century Gothic" panose="020B0502020202020204" pitchFamily="34" charset="0"/>
              </a:rPr>
              <a:t>Fill &amp; Line </a:t>
            </a:r>
            <a:r>
              <a:rPr lang="en-US" sz="900" dirty="0">
                <a:solidFill>
                  <a:srgbClr val="000000"/>
                </a:solidFill>
                <a:latin typeface="Century Gothic" panose="020B0502020202020204" pitchFamily="34" charset="0"/>
              </a:rPr>
              <a:t>– </a:t>
            </a:r>
            <a:r>
              <a:rPr lang="en-US" sz="900" b="1" dirty="0">
                <a:solidFill>
                  <a:srgbClr val="000000"/>
                </a:solidFill>
                <a:latin typeface="Century Gothic" panose="020B0502020202020204" pitchFamily="34" charset="0"/>
              </a:rPr>
              <a:t>Fill</a:t>
            </a:r>
            <a:r>
              <a:rPr lang="en-US" sz="900" dirty="0">
                <a:solidFill>
                  <a:srgbClr val="000000"/>
                </a:solidFill>
                <a:latin typeface="Century Gothic" panose="020B0502020202020204" pitchFamily="34" charset="0"/>
              </a:rPr>
              <a:t> – </a:t>
            </a:r>
            <a:r>
              <a:rPr lang="en-US" sz="900" b="1" dirty="0">
                <a:solidFill>
                  <a:srgbClr val="000000"/>
                </a:solidFill>
                <a:latin typeface="Century Gothic" panose="020B0502020202020204" pitchFamily="34" charset="0"/>
              </a:rPr>
              <a:t>Picture or Texture Fill</a:t>
            </a:r>
            <a:r>
              <a:rPr lang="en-US" sz="900" dirty="0">
                <a:solidFill>
                  <a:srgbClr val="000000"/>
                </a:solidFill>
                <a:latin typeface="Century Gothic" panose="020B0502020202020204" pitchFamily="34" charset="0"/>
              </a:rPr>
              <a:t>.</a:t>
            </a:r>
            <a:endParaRPr lang="en-US" sz="900" b="1" dirty="0">
              <a:solidFill>
                <a:srgbClr val="000000"/>
              </a:solidFill>
              <a:latin typeface="Century Gothic" panose="020B0502020202020204" pitchFamily="34" charset="0"/>
            </a:endParaRP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Insert</a:t>
            </a:r>
            <a:r>
              <a:rPr lang="en-US" sz="900" dirty="0">
                <a:solidFill>
                  <a:srgbClr val="000000"/>
                </a:solidFill>
                <a:latin typeface="Century Gothic" panose="020B0502020202020204" pitchFamily="34" charset="0"/>
              </a:rPr>
              <a:t> below </a:t>
            </a:r>
            <a:r>
              <a:rPr lang="en-US" sz="900" b="1" dirty="0">
                <a:solidFill>
                  <a:srgbClr val="000000"/>
                </a:solidFill>
                <a:latin typeface="Century Gothic" panose="020B0502020202020204" pitchFamily="34" charset="0"/>
              </a:rPr>
              <a:t>Picture Source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From File</a:t>
            </a:r>
            <a:r>
              <a:rPr lang="en-US" sz="900" dirty="0">
                <a:solidFill>
                  <a:srgbClr val="000000"/>
                </a:solidFill>
                <a:latin typeface="Century Gothic" panose="020B0502020202020204" pitchFamily="34" charset="0"/>
              </a:rPr>
              <a:t> and choose the image you’d like to use.</a:t>
            </a:r>
            <a:endParaRPr lang="en-US" sz="900" b="1" dirty="0">
              <a:latin typeface="Century Gothic" panose="020B0502020202020204" pitchFamily="34" charset="0"/>
            </a:endParaRPr>
          </a:p>
        </p:txBody>
      </p:sp>
      <p:sp>
        <p:nvSpPr>
          <p:cNvPr id="43" name="TextBox 42">
            <a:extLst>
              <a:ext uri="{FF2B5EF4-FFF2-40B4-BE49-F238E27FC236}">
                <a16:creationId xmlns:a16="http://schemas.microsoft.com/office/drawing/2014/main" id="{6661C9ED-E29F-48DA-9D41-C3A2BAB6CF94}"/>
              </a:ext>
            </a:extLst>
          </p:cNvPr>
          <p:cNvSpPr txBox="1"/>
          <p:nvPr userDrawn="1"/>
        </p:nvSpPr>
        <p:spPr>
          <a:xfrm>
            <a:off x="5941891" y="3577492"/>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Image size</a:t>
            </a:r>
          </a:p>
          <a:p>
            <a:pPr algn="r"/>
            <a:r>
              <a:rPr lang="en-US" sz="1100" b="1" dirty="0">
                <a:latin typeface="Century Gothic" panose="020B0502020202020204" pitchFamily="34" charset="0"/>
              </a:rPr>
              <a:t>2.29 x 7.54</a:t>
            </a:r>
          </a:p>
        </p:txBody>
      </p:sp>
      <p:sp>
        <p:nvSpPr>
          <p:cNvPr id="44" name="TextBox 43">
            <a:extLst>
              <a:ext uri="{FF2B5EF4-FFF2-40B4-BE49-F238E27FC236}">
                <a16:creationId xmlns:a16="http://schemas.microsoft.com/office/drawing/2014/main" id="{A156A19B-5EBB-4DBD-95FA-04EE1AC43254}"/>
              </a:ext>
            </a:extLst>
          </p:cNvPr>
          <p:cNvSpPr txBox="1"/>
          <p:nvPr userDrawn="1"/>
        </p:nvSpPr>
        <p:spPr>
          <a:xfrm>
            <a:off x="5991047" y="65007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3.02 x 7.55</a:t>
            </a:r>
          </a:p>
        </p:txBody>
      </p:sp>
      <p:sp>
        <p:nvSpPr>
          <p:cNvPr id="45" name="TextBox 44">
            <a:extLst>
              <a:ext uri="{FF2B5EF4-FFF2-40B4-BE49-F238E27FC236}">
                <a16:creationId xmlns:a16="http://schemas.microsoft.com/office/drawing/2014/main" id="{03458A87-5FC9-4785-B68E-708A0B2219E1}"/>
              </a:ext>
            </a:extLst>
          </p:cNvPr>
          <p:cNvSpPr txBox="1"/>
          <p:nvPr userDrawn="1"/>
        </p:nvSpPr>
        <p:spPr>
          <a:xfrm>
            <a:off x="568631" y="5458644"/>
            <a:ext cx="2803158" cy="815608"/>
          </a:xfrm>
          <a:prstGeom prst="rect">
            <a:avLst/>
          </a:prstGeom>
          <a:solidFill>
            <a:schemeClr val="bg1"/>
          </a:solidFill>
          <a:ln w="25400">
            <a:solidFill>
              <a:srgbClr val="FF0000"/>
            </a:solidFill>
          </a:ln>
        </p:spPr>
        <p:txBody>
          <a:bodyPr wrap="square" rtlCol="0">
            <a:spAutoFit/>
          </a:bodyPr>
          <a:lstStyle/>
          <a:p>
            <a:r>
              <a:rPr lang="en-US" sz="1400" b="1" dirty="0"/>
              <a:t>Text Size for Short &amp; Full Title</a:t>
            </a:r>
          </a:p>
          <a:p>
            <a:r>
              <a:rPr lang="en-US" sz="1100" dirty="0"/>
              <a:t>Short Title: Century Gothic, 16 pt., BOLD </a:t>
            </a:r>
          </a:p>
          <a:p>
            <a:r>
              <a:rPr lang="en-US" sz="1100" dirty="0"/>
              <a:t>Full Title: Century Gothic, 16 pt.</a:t>
            </a:r>
          </a:p>
          <a:p>
            <a:r>
              <a:rPr lang="en-US" sz="1100" dirty="0"/>
              <a:t>Case: Capitalize Each Word</a:t>
            </a:r>
          </a:p>
        </p:txBody>
      </p:sp>
      <p:sp>
        <p:nvSpPr>
          <p:cNvPr id="46" name="TextBox 45">
            <a:extLst>
              <a:ext uri="{FF2B5EF4-FFF2-40B4-BE49-F238E27FC236}">
                <a16:creationId xmlns:a16="http://schemas.microsoft.com/office/drawing/2014/main" id="{D8C66D0B-3E0A-4197-8F9E-3229F77401DD}"/>
              </a:ext>
            </a:extLst>
          </p:cNvPr>
          <p:cNvSpPr txBox="1"/>
          <p:nvPr userDrawn="1"/>
        </p:nvSpPr>
        <p:spPr>
          <a:xfrm>
            <a:off x="566195" y="6412493"/>
            <a:ext cx="1535243" cy="430887"/>
          </a:xfrm>
          <a:prstGeom prst="rect">
            <a:avLst/>
          </a:prstGeom>
          <a:noFill/>
          <a:ln w="25400">
            <a:solidFill>
              <a:srgbClr val="FF0000"/>
            </a:solidFill>
          </a:ln>
        </p:spPr>
        <p:txBody>
          <a:bodyPr wrap="square" rtlCol="0">
            <a:spAutoFit/>
          </a:bodyPr>
          <a:lstStyle/>
          <a:p>
            <a:pPr algn="l"/>
            <a:r>
              <a:rPr lang="en-US" sz="1100" b="1" dirty="0">
                <a:latin typeface="Century Gothic" panose="020B0502020202020204" pitchFamily="34" charset="0"/>
              </a:rPr>
              <a:t>App Area Icon Size</a:t>
            </a:r>
          </a:p>
          <a:p>
            <a:pPr algn="l"/>
            <a:r>
              <a:rPr lang="en-US" sz="1100" b="1" dirty="0">
                <a:latin typeface="Century Gothic" panose="020B0502020202020204" pitchFamily="34" charset="0"/>
              </a:rPr>
              <a:t>.52 x .52</a:t>
            </a:r>
          </a:p>
        </p:txBody>
      </p:sp>
      <p:sp>
        <p:nvSpPr>
          <p:cNvPr id="47" name="TextBox 46">
            <a:extLst>
              <a:ext uri="{FF2B5EF4-FFF2-40B4-BE49-F238E27FC236}">
                <a16:creationId xmlns:a16="http://schemas.microsoft.com/office/drawing/2014/main" id="{266BCE5F-1CDC-4080-89B2-1D669A01AE87}"/>
              </a:ext>
            </a:extLst>
          </p:cNvPr>
          <p:cNvSpPr txBox="1"/>
          <p:nvPr userDrawn="1"/>
        </p:nvSpPr>
        <p:spPr>
          <a:xfrm>
            <a:off x="3989308" y="4286661"/>
            <a:ext cx="3320440" cy="1277273"/>
          </a:xfrm>
          <a:prstGeom prst="rect">
            <a:avLst/>
          </a:prstGeom>
          <a:solidFill>
            <a:schemeClr val="bg1"/>
          </a:solidFill>
          <a:ln w="25400">
            <a:solidFill>
              <a:srgbClr val="FF0000"/>
            </a:solidFill>
          </a:ln>
        </p:spPr>
        <p:txBody>
          <a:bodyPr wrap="square" rtlCol="0">
            <a:spAutoFit/>
          </a:bodyPr>
          <a:lstStyle/>
          <a:p>
            <a:pPr algn="l"/>
            <a:r>
              <a:rPr lang="en-US" sz="1100" b="1" dirty="0">
                <a:latin typeface="Century Gothic" panose="020B0502020202020204" pitchFamily="34" charset="0"/>
              </a:rPr>
              <a:t>NOTE: </a:t>
            </a:r>
            <a:r>
              <a:rPr lang="en-US" sz="1100" b="0" dirty="0">
                <a:latin typeface="Century Gothic" panose="020B0502020202020204" pitchFamily="34" charset="0"/>
              </a:rPr>
              <a:t>Remove </a:t>
            </a:r>
            <a:r>
              <a:rPr lang="en-US" sz="1100" b="1" dirty="0">
                <a:latin typeface="Century Gothic" panose="020B0502020202020204" pitchFamily="34" charset="0"/>
              </a:rPr>
              <a:t>Text Box Outlines </a:t>
            </a:r>
            <a:r>
              <a:rPr lang="en-US" sz="1100" b="0" dirty="0">
                <a:latin typeface="Century Gothic" panose="020B0502020202020204" pitchFamily="34" charset="0"/>
              </a:rPr>
              <a:t>after you have added your content.</a:t>
            </a:r>
          </a:p>
          <a:p>
            <a:pPr algn="l"/>
            <a:endParaRPr lang="en-US" sz="1100" b="0" dirty="0">
              <a:latin typeface="Century Gothic" panose="020B0502020202020204" pitchFamily="34" charset="0"/>
            </a:endParaRPr>
          </a:p>
          <a:p>
            <a:pPr algn="l"/>
            <a:r>
              <a:rPr lang="en-US" sz="1100" b="0" dirty="0">
                <a:latin typeface="Century Gothic" panose="020B0502020202020204" pitchFamily="34" charset="0"/>
              </a:rPr>
              <a:t>To Remove the Text Box Outline:</a:t>
            </a:r>
          </a:p>
          <a:p>
            <a:pPr algn="l"/>
            <a:r>
              <a:rPr lang="en-US" sz="1100" b="0" dirty="0">
                <a:latin typeface="Century Gothic" panose="020B0502020202020204" pitchFamily="34" charset="0"/>
              </a:rPr>
              <a:t>Select the Text Box.</a:t>
            </a:r>
          </a:p>
          <a:p>
            <a:pPr algn="l"/>
            <a:r>
              <a:rPr lang="en-US" sz="1100" b="0" dirty="0">
                <a:latin typeface="Century Gothic" panose="020B0502020202020204" pitchFamily="34" charset="0"/>
              </a:rPr>
              <a:t>At the top in the Ribbon, Select </a:t>
            </a:r>
            <a:r>
              <a:rPr lang="en-US" sz="1100" b="1" dirty="0">
                <a:latin typeface="Century Gothic" panose="020B0502020202020204" pitchFamily="34" charset="0"/>
              </a:rPr>
              <a:t>Shape Format </a:t>
            </a:r>
            <a:r>
              <a:rPr lang="en-US" sz="1100" b="0" dirty="0">
                <a:latin typeface="Century Gothic" panose="020B0502020202020204" pitchFamily="34" charset="0"/>
              </a:rPr>
              <a:t>– </a:t>
            </a:r>
            <a:r>
              <a:rPr lang="en-US" sz="1100" b="1" dirty="0">
                <a:latin typeface="Century Gothic" panose="020B0502020202020204" pitchFamily="34" charset="0"/>
              </a:rPr>
              <a:t>Shape Outline </a:t>
            </a:r>
            <a:r>
              <a:rPr lang="en-US" sz="1100" b="0" dirty="0">
                <a:latin typeface="Century Gothic" panose="020B0502020202020204" pitchFamily="34" charset="0"/>
              </a:rPr>
              <a:t>– </a:t>
            </a:r>
            <a:r>
              <a:rPr lang="en-US" sz="1100" b="1" dirty="0">
                <a:latin typeface="Century Gothic" panose="020B0502020202020204" pitchFamily="34" charset="0"/>
              </a:rPr>
              <a:t>No Outline</a:t>
            </a:r>
          </a:p>
        </p:txBody>
      </p:sp>
      <p:sp>
        <p:nvSpPr>
          <p:cNvPr id="3" name="TextBox 2">
            <a:extLst>
              <a:ext uri="{FF2B5EF4-FFF2-40B4-BE49-F238E27FC236}">
                <a16:creationId xmlns:a16="http://schemas.microsoft.com/office/drawing/2014/main" id="{06349C8C-404D-43CA-A40C-A9926D4157A3}"/>
              </a:ext>
            </a:extLst>
          </p:cNvPr>
          <p:cNvSpPr txBox="1"/>
          <p:nvPr userDrawn="1"/>
        </p:nvSpPr>
        <p:spPr>
          <a:xfrm>
            <a:off x="4386803" y="1298922"/>
            <a:ext cx="2355373" cy="461665"/>
          </a:xfrm>
          <a:prstGeom prst="rect">
            <a:avLst/>
          </a:prstGeom>
          <a:noFill/>
        </p:spPr>
        <p:txBody>
          <a:bodyPr wrap="square" rtlCol="0">
            <a:spAutoFit/>
          </a:bodyPr>
          <a:lstStyle/>
          <a:p>
            <a:r>
              <a:rPr lang="en-US" sz="2400" b="1" dirty="0">
                <a:solidFill>
                  <a:srgbClr val="FF0000"/>
                </a:solidFill>
              </a:rPr>
              <a:t>**EXAMPLE**</a:t>
            </a:r>
          </a:p>
        </p:txBody>
      </p:sp>
    </p:spTree>
    <p:extLst>
      <p:ext uri="{BB962C8B-B14F-4D97-AF65-F5344CB8AC3E}">
        <p14:creationId xmlns:p14="http://schemas.microsoft.com/office/powerpoint/2010/main" val="3294021712"/>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argin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C9A4F3B-7559-421F-B6E1-C84AC9A26508}"/>
              </a:ext>
            </a:extLst>
          </p:cNvPr>
          <p:cNvSpPr/>
          <p:nvPr userDrawn="1"/>
        </p:nvSpPr>
        <p:spPr>
          <a:xfrm rot="5400000">
            <a:off x="-914400" y="1371601"/>
            <a:ext cx="9601200" cy="7315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C4F1ED58-C2A2-4D1E-980A-54E4A2D10055}"/>
              </a:ext>
            </a:extLst>
          </p:cNvPr>
          <p:cNvSpPr txBox="1"/>
          <p:nvPr userDrawn="1"/>
        </p:nvSpPr>
        <p:spPr>
          <a:xfrm>
            <a:off x="169679" y="-23689"/>
            <a:ext cx="1183636" cy="276999"/>
          </a:xfrm>
          <a:prstGeom prst="rect">
            <a:avLst/>
          </a:prstGeom>
          <a:noFill/>
        </p:spPr>
        <p:txBody>
          <a:bodyPr wrap="square" rtlCol="0">
            <a:spAutoFit/>
          </a:bodyPr>
          <a:lstStyle/>
          <a:p>
            <a:r>
              <a:rPr lang="en-US" sz="1200" dirty="0">
                <a:solidFill>
                  <a:srgbClr val="C00000"/>
                </a:solidFill>
              </a:rPr>
              <a:t>.25 margins</a:t>
            </a:r>
          </a:p>
        </p:txBody>
      </p:sp>
    </p:spTree>
    <p:extLst>
      <p:ext uri="{BB962C8B-B14F-4D97-AF65-F5344CB8AC3E}">
        <p14:creationId xmlns:p14="http://schemas.microsoft.com/office/powerpoint/2010/main" val="2027067891"/>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2.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91C6633C-38CA-44EE-8E20-59871427EDB3}" type="datetimeFigureOut">
              <a:rPr lang="en-US" smtClean="0"/>
              <a:t>6/2/2022</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ABC3D9D1-37CE-4E85-AEDB-900F98FF5ECB}" type="slidenum">
              <a:rPr lang="en-US" smtClean="0"/>
              <a:t>‹#›</a:t>
            </a:fld>
            <a:endParaRPr lang="en-US"/>
          </a:p>
        </p:txBody>
      </p:sp>
    </p:spTree>
    <p:extLst>
      <p:ext uri="{BB962C8B-B14F-4D97-AF65-F5344CB8AC3E}">
        <p14:creationId xmlns:p14="http://schemas.microsoft.com/office/powerpoint/2010/main" val="2429057189"/>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7" r:id="rId3"/>
    <p:sldLayoutId id="2147483666" r:id="rId4"/>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91C6633C-38CA-44EE-8E20-59871427EDB3}" type="datetimeFigureOut">
              <a:rPr lang="en-US" smtClean="0"/>
              <a:t>6/2/2022</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ABC3D9D1-37CE-4E85-AEDB-900F98FF5ECB}" type="slidenum">
              <a:rPr lang="en-US" smtClean="0"/>
              <a:t>‹#›</a:t>
            </a:fld>
            <a:endParaRPr lang="en-US"/>
          </a:p>
        </p:txBody>
      </p:sp>
    </p:spTree>
    <p:extLst>
      <p:ext uri="{BB962C8B-B14F-4D97-AF65-F5344CB8AC3E}">
        <p14:creationId xmlns:p14="http://schemas.microsoft.com/office/powerpoint/2010/main" val="2587044365"/>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66740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786D5E8-6237-413E-8391-B2FC324CBDD6}"/>
              </a:ext>
            </a:extLst>
          </p:cNvPr>
          <p:cNvSpPr/>
          <p:nvPr/>
        </p:nvSpPr>
        <p:spPr>
          <a:xfrm>
            <a:off x="3886200" y="1930401"/>
            <a:ext cx="3540074"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50000"/>
                  </a:schemeClr>
                </a:solidFill>
              </a:rPr>
              <a:t>Project Image</a:t>
            </a:r>
          </a:p>
        </p:txBody>
      </p:sp>
      <p:sp>
        <p:nvSpPr>
          <p:cNvPr id="14" name="TextBox 13">
            <a:extLst>
              <a:ext uri="{FF2B5EF4-FFF2-40B4-BE49-F238E27FC236}">
                <a16:creationId xmlns:a16="http://schemas.microsoft.com/office/drawing/2014/main" id="{D1190E1C-FBB8-4AE6-AD73-72FB539F8B05}"/>
              </a:ext>
            </a:extLst>
          </p:cNvPr>
          <p:cNvSpPr txBox="1"/>
          <p:nvPr/>
        </p:nvSpPr>
        <p:spPr>
          <a:xfrm>
            <a:off x="476566" y="1930400"/>
            <a:ext cx="3157723" cy="5054599"/>
          </a:xfrm>
          <a:prstGeom prst="rect">
            <a:avLst/>
          </a:prstGeom>
          <a:noFill/>
          <a:ln>
            <a:solidFill>
              <a:schemeClr val="accent2">
                <a:lumMod val="75000"/>
              </a:schemeClr>
            </a:solidFill>
          </a:ln>
        </p:spPr>
        <p:txBody>
          <a:bodyPr wrap="square" rtlCol="0">
            <a:noAutofit/>
          </a:bodyPr>
          <a:lstStyle/>
          <a:p>
            <a:pPr marL="548640"/>
            <a:r>
              <a:rPr lang="en-US" sz="1600" b="1" dirty="0">
                <a:solidFill>
                  <a:srgbClr val="BA3A50"/>
                </a:solidFill>
                <a:latin typeface="Century Gothic" panose="020B0502020202020204" pitchFamily="34" charset="0"/>
              </a:rPr>
              <a:t>Project Short Title</a:t>
            </a:r>
          </a:p>
          <a:p>
            <a:pPr marL="548640">
              <a:spcAft>
                <a:spcPts val="1200"/>
              </a:spcAft>
            </a:pPr>
            <a:r>
              <a:rPr lang="en-US" sz="1600" dirty="0">
                <a:solidFill>
                  <a:srgbClr val="BA3A50"/>
                </a:solidFill>
                <a:latin typeface="Century Gothic" panose="020B0502020202020204" pitchFamily="34" charset="0"/>
              </a:rPr>
              <a:t>Project Full Title</a:t>
            </a:r>
            <a:endParaRPr lang="en-US" sz="1600" dirty="0">
              <a:solidFill>
                <a:srgbClr val="BA3A50"/>
              </a:solidFill>
            </a:endParaRPr>
          </a:p>
          <a:p>
            <a:r>
              <a:rPr lang="en-US" sz="1400" dirty="0">
                <a:latin typeface="Garamond" panose="02020404030301010803" pitchFamily="18" charset="0"/>
              </a:rPr>
              <a:t>Brief summary of the project.</a:t>
            </a:r>
          </a:p>
        </p:txBody>
      </p:sp>
      <p:pic>
        <p:nvPicPr>
          <p:cNvPr id="15" name="Picture 14">
            <a:extLst>
              <a:ext uri="{FF2B5EF4-FFF2-40B4-BE49-F238E27FC236}">
                <a16:creationId xmlns:a16="http://schemas.microsoft.com/office/drawing/2014/main" id="{325B3308-9E23-447B-A9B6-24BA6D6F13E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83840" y="1993344"/>
            <a:ext cx="475488" cy="475488"/>
          </a:xfrm>
          <a:prstGeom prst="rect">
            <a:avLst/>
          </a:prstGeom>
        </p:spPr>
      </p:pic>
      <p:sp>
        <p:nvSpPr>
          <p:cNvPr id="16" name="TextBox 15">
            <a:extLst>
              <a:ext uri="{FF2B5EF4-FFF2-40B4-BE49-F238E27FC236}">
                <a16:creationId xmlns:a16="http://schemas.microsoft.com/office/drawing/2014/main" id="{D34F940F-7197-448E-A0A8-FE74E4431448}"/>
              </a:ext>
            </a:extLst>
          </p:cNvPr>
          <p:cNvSpPr txBox="1"/>
          <p:nvPr/>
        </p:nvSpPr>
        <p:spPr>
          <a:xfrm>
            <a:off x="3882255" y="4267200"/>
            <a:ext cx="3540074" cy="2717799"/>
          </a:xfrm>
          <a:prstGeom prst="rect">
            <a:avLst/>
          </a:prstGeom>
          <a:noFill/>
          <a:ln>
            <a:solidFill>
              <a:schemeClr val="accent2">
                <a:lumMod val="75000"/>
              </a:schemeClr>
            </a:solidFill>
          </a:ln>
        </p:spPr>
        <p:txBody>
          <a:bodyPr wrap="square" rtlCol="0">
            <a:noAutofit/>
          </a:bodyPr>
          <a:lstStyle/>
          <a:p>
            <a:r>
              <a:rPr lang="en-US" sz="1400" dirty="0">
                <a:solidFill>
                  <a:schemeClr val="tx1"/>
                </a:solidFill>
                <a:latin typeface="Garamond" panose="02020404030301010803" pitchFamily="18" charset="0"/>
              </a:rPr>
              <a:t>Additional text here.</a:t>
            </a:r>
          </a:p>
        </p:txBody>
      </p:sp>
    </p:spTree>
    <p:extLst>
      <p:ext uri="{BB962C8B-B14F-4D97-AF65-F5344CB8AC3E}">
        <p14:creationId xmlns:p14="http://schemas.microsoft.com/office/powerpoint/2010/main" val="1594256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3673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93C5B78-805C-4232-8625-0EF6025C2E3A}"/>
              </a:ext>
            </a:extLst>
          </p:cNvPr>
          <p:cNvSpPr/>
          <p:nvPr/>
        </p:nvSpPr>
        <p:spPr>
          <a:xfrm>
            <a:off x="488269" y="1920851"/>
            <a:ext cx="6892246"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50000"/>
                  </a:schemeClr>
                </a:solidFill>
              </a:rPr>
              <a:t>Project Image</a:t>
            </a:r>
          </a:p>
        </p:txBody>
      </p:sp>
      <p:sp>
        <p:nvSpPr>
          <p:cNvPr id="3" name="TextBox 2">
            <a:extLst>
              <a:ext uri="{FF2B5EF4-FFF2-40B4-BE49-F238E27FC236}">
                <a16:creationId xmlns:a16="http://schemas.microsoft.com/office/drawing/2014/main" id="{73F00BD2-7A40-48BF-A3D6-A7B3F857DC81}"/>
              </a:ext>
            </a:extLst>
          </p:cNvPr>
          <p:cNvSpPr txBox="1"/>
          <p:nvPr/>
        </p:nvSpPr>
        <p:spPr>
          <a:xfrm>
            <a:off x="476566" y="4191001"/>
            <a:ext cx="6903948" cy="2758296"/>
          </a:xfrm>
          <a:prstGeom prst="rect">
            <a:avLst/>
          </a:prstGeom>
          <a:noFill/>
          <a:ln>
            <a:solidFill>
              <a:schemeClr val="accent2">
                <a:lumMod val="75000"/>
              </a:schemeClr>
            </a:solidFill>
          </a:ln>
        </p:spPr>
        <p:txBody>
          <a:bodyPr wrap="square" rtlCol="0">
            <a:noAutofit/>
          </a:bodyPr>
          <a:lstStyle/>
          <a:p>
            <a:pPr marL="548640"/>
            <a:r>
              <a:rPr lang="en-US" sz="1600" b="1" dirty="0">
                <a:solidFill>
                  <a:srgbClr val="BA3A50"/>
                </a:solidFill>
                <a:latin typeface="Century Gothic" panose="020B0502020202020204" pitchFamily="34" charset="0"/>
              </a:rPr>
              <a:t>Project Short Title</a:t>
            </a:r>
          </a:p>
          <a:p>
            <a:pPr marL="548640">
              <a:spcAft>
                <a:spcPts val="1200"/>
              </a:spcAft>
            </a:pPr>
            <a:r>
              <a:rPr lang="en-US" sz="1600" dirty="0">
                <a:solidFill>
                  <a:srgbClr val="BA3A50"/>
                </a:solidFill>
                <a:latin typeface="Century Gothic" panose="020B0502020202020204" pitchFamily="34" charset="0"/>
              </a:rPr>
              <a:t>Project Full Title</a:t>
            </a:r>
            <a:endParaRPr lang="en-US" sz="1600" dirty="0">
              <a:solidFill>
                <a:srgbClr val="BA3A50"/>
              </a:solidFill>
            </a:endParaRPr>
          </a:p>
          <a:p>
            <a:r>
              <a:rPr lang="en-US" sz="1400" dirty="0">
                <a:latin typeface="Garamond" panose="02020404030301010803" pitchFamily="18" charset="0"/>
              </a:rPr>
              <a:t>Brief summary of the project.</a:t>
            </a:r>
          </a:p>
        </p:txBody>
      </p:sp>
      <p:pic>
        <p:nvPicPr>
          <p:cNvPr id="4" name="Picture 3">
            <a:extLst>
              <a:ext uri="{FF2B5EF4-FFF2-40B4-BE49-F238E27FC236}">
                <a16:creationId xmlns:a16="http://schemas.microsoft.com/office/drawing/2014/main" id="{069BA75B-6803-4E63-9E2F-6080D0946D20}"/>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66195" y="4239272"/>
            <a:ext cx="475488" cy="475488"/>
          </a:xfrm>
          <a:prstGeom prst="rect">
            <a:avLst/>
          </a:prstGeom>
        </p:spPr>
      </p:pic>
    </p:spTree>
    <p:extLst>
      <p:ext uri="{BB962C8B-B14F-4D97-AF65-F5344CB8AC3E}">
        <p14:creationId xmlns:p14="http://schemas.microsoft.com/office/powerpoint/2010/main" val="4016689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2831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DF701FE-87C9-4D3D-A5F4-4370A199A2F6}"/>
              </a:ext>
            </a:extLst>
          </p:cNvPr>
          <p:cNvSpPr/>
          <p:nvPr/>
        </p:nvSpPr>
        <p:spPr>
          <a:xfrm>
            <a:off x="3886200" y="1930401"/>
            <a:ext cx="3540074"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50000"/>
                  </a:schemeClr>
                </a:solidFill>
              </a:rPr>
              <a:t>Project Image</a:t>
            </a:r>
          </a:p>
        </p:txBody>
      </p:sp>
      <p:sp>
        <p:nvSpPr>
          <p:cNvPr id="3" name="TextBox 2">
            <a:extLst>
              <a:ext uri="{FF2B5EF4-FFF2-40B4-BE49-F238E27FC236}">
                <a16:creationId xmlns:a16="http://schemas.microsoft.com/office/drawing/2014/main" id="{F3B9C223-6676-415F-95A2-AA768F9E28B5}"/>
              </a:ext>
            </a:extLst>
          </p:cNvPr>
          <p:cNvSpPr txBox="1"/>
          <p:nvPr/>
        </p:nvSpPr>
        <p:spPr>
          <a:xfrm>
            <a:off x="476566" y="1930400"/>
            <a:ext cx="3157723" cy="5054599"/>
          </a:xfrm>
          <a:prstGeom prst="rect">
            <a:avLst/>
          </a:prstGeom>
          <a:noFill/>
          <a:ln>
            <a:solidFill>
              <a:schemeClr val="accent2">
                <a:lumMod val="75000"/>
              </a:schemeClr>
            </a:solidFill>
          </a:ln>
        </p:spPr>
        <p:txBody>
          <a:bodyPr wrap="square" rtlCol="0">
            <a:noAutofit/>
          </a:bodyPr>
          <a:lstStyle/>
          <a:p>
            <a:pPr marL="548640"/>
            <a:r>
              <a:rPr lang="en-US" sz="1600" b="1" dirty="0">
                <a:solidFill>
                  <a:srgbClr val="BA3A50"/>
                </a:solidFill>
                <a:latin typeface="Century Gothic" panose="020B0502020202020204" pitchFamily="34" charset="0"/>
              </a:rPr>
              <a:t>Project Short Title</a:t>
            </a:r>
          </a:p>
          <a:p>
            <a:pPr marL="548640">
              <a:spcAft>
                <a:spcPts val="1200"/>
              </a:spcAft>
            </a:pPr>
            <a:r>
              <a:rPr lang="en-US" sz="1600" dirty="0">
                <a:solidFill>
                  <a:srgbClr val="BA3A50"/>
                </a:solidFill>
                <a:latin typeface="Century Gothic" panose="020B0502020202020204" pitchFamily="34" charset="0"/>
              </a:rPr>
              <a:t>Project Full Title</a:t>
            </a:r>
            <a:endParaRPr lang="en-US" sz="1600" dirty="0">
              <a:solidFill>
                <a:srgbClr val="BA3A50"/>
              </a:solidFill>
            </a:endParaRPr>
          </a:p>
          <a:p>
            <a:r>
              <a:rPr lang="en-US" sz="1400" dirty="0">
                <a:latin typeface="Garamond" panose="02020404030301010803" pitchFamily="18" charset="0"/>
              </a:rPr>
              <a:t>Brief summary of the project.</a:t>
            </a:r>
          </a:p>
        </p:txBody>
      </p:sp>
      <p:pic>
        <p:nvPicPr>
          <p:cNvPr id="4" name="Picture 3">
            <a:extLst>
              <a:ext uri="{FF2B5EF4-FFF2-40B4-BE49-F238E27FC236}">
                <a16:creationId xmlns:a16="http://schemas.microsoft.com/office/drawing/2014/main" id="{08097602-8B28-4A5C-AB04-4519FD82A0D0}"/>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83840" y="1993344"/>
            <a:ext cx="475488" cy="475488"/>
          </a:xfrm>
          <a:prstGeom prst="rect">
            <a:avLst/>
          </a:prstGeom>
        </p:spPr>
      </p:pic>
      <p:sp>
        <p:nvSpPr>
          <p:cNvPr id="5" name="TextBox 4">
            <a:extLst>
              <a:ext uri="{FF2B5EF4-FFF2-40B4-BE49-F238E27FC236}">
                <a16:creationId xmlns:a16="http://schemas.microsoft.com/office/drawing/2014/main" id="{90500898-B84C-463D-945E-1E5EE17E0BB0}"/>
              </a:ext>
            </a:extLst>
          </p:cNvPr>
          <p:cNvSpPr txBox="1"/>
          <p:nvPr/>
        </p:nvSpPr>
        <p:spPr>
          <a:xfrm>
            <a:off x="3882255" y="4267200"/>
            <a:ext cx="3540074" cy="2717799"/>
          </a:xfrm>
          <a:prstGeom prst="rect">
            <a:avLst/>
          </a:prstGeom>
          <a:noFill/>
          <a:ln>
            <a:solidFill>
              <a:schemeClr val="accent2">
                <a:lumMod val="75000"/>
              </a:schemeClr>
            </a:solidFill>
          </a:ln>
        </p:spPr>
        <p:txBody>
          <a:bodyPr wrap="square" rtlCol="0">
            <a:noAutofit/>
          </a:bodyPr>
          <a:lstStyle/>
          <a:p>
            <a:r>
              <a:rPr lang="en-US" sz="1400" dirty="0">
                <a:solidFill>
                  <a:schemeClr val="tx1"/>
                </a:solidFill>
                <a:latin typeface="Garamond" panose="02020404030301010803" pitchFamily="18" charset="0"/>
              </a:rPr>
              <a:t>Additional text here.</a:t>
            </a:r>
          </a:p>
        </p:txBody>
      </p:sp>
    </p:spTree>
    <p:extLst>
      <p:ext uri="{BB962C8B-B14F-4D97-AF65-F5344CB8AC3E}">
        <p14:creationId xmlns:p14="http://schemas.microsoft.com/office/powerpoint/2010/main" val="1786016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2979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B2DE261-680D-4FD9-9636-E0EB691A0CD5}"/>
              </a:ext>
            </a:extLst>
          </p:cNvPr>
          <p:cNvSpPr/>
          <p:nvPr/>
        </p:nvSpPr>
        <p:spPr>
          <a:xfrm>
            <a:off x="488269" y="1920851"/>
            <a:ext cx="6892246"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50000"/>
                  </a:schemeClr>
                </a:solidFill>
              </a:rPr>
              <a:t>Project Image</a:t>
            </a:r>
          </a:p>
        </p:txBody>
      </p:sp>
      <p:sp>
        <p:nvSpPr>
          <p:cNvPr id="6" name="TextBox 5">
            <a:extLst>
              <a:ext uri="{FF2B5EF4-FFF2-40B4-BE49-F238E27FC236}">
                <a16:creationId xmlns:a16="http://schemas.microsoft.com/office/drawing/2014/main" id="{24614C77-92F0-44D1-9917-7D4E3EE89188}"/>
              </a:ext>
            </a:extLst>
          </p:cNvPr>
          <p:cNvSpPr txBox="1"/>
          <p:nvPr/>
        </p:nvSpPr>
        <p:spPr>
          <a:xfrm>
            <a:off x="476566" y="4191001"/>
            <a:ext cx="6903948" cy="2758296"/>
          </a:xfrm>
          <a:prstGeom prst="rect">
            <a:avLst/>
          </a:prstGeom>
          <a:noFill/>
          <a:ln>
            <a:solidFill>
              <a:schemeClr val="accent2">
                <a:lumMod val="75000"/>
              </a:schemeClr>
            </a:solidFill>
          </a:ln>
        </p:spPr>
        <p:txBody>
          <a:bodyPr wrap="square" rtlCol="0">
            <a:noAutofit/>
          </a:bodyPr>
          <a:lstStyle/>
          <a:p>
            <a:pPr marL="548640"/>
            <a:r>
              <a:rPr lang="en-US" sz="1600" b="1" dirty="0">
                <a:solidFill>
                  <a:srgbClr val="BA3A50"/>
                </a:solidFill>
                <a:latin typeface="Century Gothic" panose="020B0502020202020204" pitchFamily="34" charset="0"/>
              </a:rPr>
              <a:t>Project Short Title</a:t>
            </a:r>
          </a:p>
          <a:p>
            <a:pPr marL="548640">
              <a:spcAft>
                <a:spcPts val="1200"/>
              </a:spcAft>
            </a:pPr>
            <a:r>
              <a:rPr lang="en-US" sz="1600" dirty="0">
                <a:solidFill>
                  <a:srgbClr val="BA3A50"/>
                </a:solidFill>
                <a:latin typeface="Century Gothic" panose="020B0502020202020204" pitchFamily="34" charset="0"/>
              </a:rPr>
              <a:t>Project Full Title</a:t>
            </a:r>
            <a:endParaRPr lang="en-US" sz="1600" dirty="0">
              <a:solidFill>
                <a:srgbClr val="BA3A50"/>
              </a:solidFill>
            </a:endParaRPr>
          </a:p>
          <a:p>
            <a:r>
              <a:rPr lang="en-US" sz="1400" dirty="0">
                <a:latin typeface="Garamond" panose="02020404030301010803" pitchFamily="18" charset="0"/>
              </a:rPr>
              <a:t>Brief summary of the project.</a:t>
            </a:r>
          </a:p>
        </p:txBody>
      </p:sp>
      <p:pic>
        <p:nvPicPr>
          <p:cNvPr id="7" name="Picture 6">
            <a:extLst>
              <a:ext uri="{FF2B5EF4-FFF2-40B4-BE49-F238E27FC236}">
                <a16:creationId xmlns:a16="http://schemas.microsoft.com/office/drawing/2014/main" id="{99B0709E-53B4-4C80-924F-485444CFFEBA}"/>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66195" y="4239272"/>
            <a:ext cx="475488" cy="475488"/>
          </a:xfrm>
          <a:prstGeom prst="rect">
            <a:avLst/>
          </a:prstGeom>
        </p:spPr>
      </p:pic>
    </p:spTree>
    <p:extLst>
      <p:ext uri="{BB962C8B-B14F-4D97-AF65-F5344CB8AC3E}">
        <p14:creationId xmlns:p14="http://schemas.microsoft.com/office/powerpoint/2010/main" val="4041321164"/>
      </p:ext>
    </p:extLst>
  </p:cSld>
  <p:clrMapOvr>
    <a:masterClrMapping/>
  </p:clrMapOvr>
</p:sld>
</file>

<file path=ppt/theme/theme1.xml><?xml version="1.0" encoding="utf-8"?>
<a:theme xmlns:a="http://schemas.openxmlformats.org/drawingml/2006/main" name="Templates (Editabl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EXAMPLE Templates (Locked/No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1889</TotalTime>
  <Words>64</Words>
  <Application>Microsoft Office PowerPoint</Application>
  <PresentationFormat>Custom</PresentationFormat>
  <Paragraphs>18</Paragraphs>
  <Slides>8</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8</vt:i4>
      </vt:variant>
    </vt:vector>
  </HeadingPairs>
  <TitlesOfParts>
    <vt:vector size="17" baseType="lpstr">
      <vt:lpstr>Arial</vt:lpstr>
      <vt:lpstr>Calibri</vt:lpstr>
      <vt:lpstr>Calibri Light</vt:lpstr>
      <vt:lpstr>Century Gothic</vt:lpstr>
      <vt:lpstr>Garamond</vt:lpstr>
      <vt:lpstr>Helvetica</vt:lpstr>
      <vt:lpstr>HelveticaNeueLT Std</vt:lpstr>
      <vt:lpstr>Templates (Editable)</vt:lpstr>
      <vt:lpstr>EXAMPLE Templates (Locked/Notes)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Hunter, Shanise Y. (LARC-E3)[SSAI DEVELOP]</cp:lastModifiedBy>
  <cp:revision>39</cp:revision>
  <dcterms:created xsi:type="dcterms:W3CDTF">2022-01-28T14:48:32Z</dcterms:created>
  <dcterms:modified xsi:type="dcterms:W3CDTF">2022-06-02T17:33:24Z</dcterms:modified>
</cp:coreProperties>
</file>