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3_5F066C4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handoutMasterIdLst>
    <p:handoutMasterId r:id="rId7"/>
  </p:handoutMasterIdLst>
  <p:sldIdLst>
    <p:sldId id="259"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1288A-7A57-90CF-31D2-4B6BC88E3DC7}" name="Julia Portmann" initials="JP" userId="S::julia.portmann@ssaihq.com::7144498d-e111-4a08-a1f3-50ce4c7634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AFB4"/>
    <a:srgbClr val="E699FF"/>
    <a:srgbClr val="8A5A9A"/>
    <a:srgbClr val="7ADCFF"/>
    <a:srgbClr val="D0652A"/>
    <a:srgbClr val="236F99"/>
    <a:srgbClr val="A0B640"/>
    <a:srgbClr val="68A579"/>
    <a:srgbClr val="BA3A50"/>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09996-FD11-43E6-8613-158B3528F48E}" v="17" dt="2022-08-30T16:59:12.092"/>
    <p1510:client id="{3AA67B7E-E44C-A1E2-2CC7-AD289F779CCE}" v="549" dt="2022-07-27T13:50:51.866"/>
    <p1510:client id="{E5518A6F-9850-3C73-C211-960C280CDCA3}" v="10" dt="2022-07-14T15:26:27.296"/>
    <p1510:client id="{A9CFA854-AD8B-EA3A-FB57-47C9325C58DD}" v="92" dt="2022-06-22T18:30:58.034"/>
    <p1510:client id="{A10540F0-863D-DEDF-29A2-B50A22450BF4}" v="5" dt="2022-06-27T17:57:48.358"/>
    <p1510:client id="{C511BBD7-77C3-3F7F-CB41-0B374EC852D5}" v="10" dt="2022-07-12T18:51:44.056"/>
    <p1510:client id="{A0C550F6-781C-DCCD-C1C3-AC080E287D0D}" v="46" dt="2022-08-02T15:03:35.215"/>
    <p1510:client id="{96E8FD82-EF6F-CE87-CB25-C0B82C9E74DA}" v="46" dt="2022-08-01T13:08:58.203"/>
    <p1510:client id="{8F3901D7-4336-194B-F107-97628883DA43}" v="478" dt="2022-07-27T16:04:00.864"/>
    <p1510:client id="{C2E0EABF-1F30-6B82-60B7-6CDC3E327279}" v="7" dt="2022-07-14T15:51:30.465"/>
    <p1510:client id="{805D09CD-92A9-937F-D491-6328289FCB69}" v="10" dt="2022-06-28T13:00:40.112"/>
    <p1510:client id="{75A8A043-DD1E-C25D-CE65-2974A00740A3}" v="167" dt="2022-07-27T16:24:08.750"/>
    <p1510:client id="{70B5EA45-FDEF-EE87-B6D1-0955AE13ADAC}" v="697" dt="2022-07-07T14:07:03.672"/>
    <p1510:client id="{6BEAD6DD-900A-4D6C-A250-8A8B3825DE47}" v="25" dt="2022-08-30T17:38:03.819"/>
    <p1510:client id="{669BB973-9843-0EBF-5730-A49173206C6B}" v="7" dt="2022-07-13T16:51:57.388"/>
    <p1510:client id="{61468976-85A5-20CE-4210-E672CE828FE0}" v="2" dt="2022-07-14T15:36:27.560"/>
    <p1510:client id="{8B39A316-9024-4C34-8BD0-542614814E01}" v="8" dt="2022-10-19T12:28:18.546"/>
    <p1510:client id="{29DC677E-64BF-52F5-20A9-4DB39F4CEAFB}" v="15" dt="2022-08-01T13:21:57.010"/>
    <p1510:client id="{27665DFD-B9BD-103D-6E81-FAE266D4CD88}" v="4" dt="2022-08-02T15:17:21.279"/>
    <p1510:client id="{610DE345-A87B-328D-9408-9DB4E16FCFB2}" v="184" dt="2022-07-13T17:53:29.885"/>
    <p1510:client id="{E55C7D20-0F08-32DB-B62D-F5EBB86F3877}" v="89" dt="2022-07-20T13:54:05.369"/>
    <p1510:client id="{CFB4319A-3DA7-46F9-8015-7C1273A03095}" v="17" dt="2022-07-14T15:34:35.957"/>
    <p1510:client id="{88745F82-7241-8B17-BD75-20FB9455194D}" v="81" dt="2022-07-12T18:14:30.628"/>
    <p1510:client id="{6C364AA8-48E1-E9C7-4479-87DB46FDB394}" v="277" dt="2022-07-07T13:56:54.792"/>
    <p1510:client id="{0FF8DE9A-3A57-4ED4-B9F4-DDD5A0F04202}" v="30" dt="2022-08-10T23:04:54.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79"/>
    <p:restoredTop sz="96306"/>
  </p:normalViewPr>
  <p:slideViewPr>
    <p:cSldViewPr snapToGrid="0">
      <p:cViewPr varScale="1">
        <p:scale>
          <a:sx n="144" d="100"/>
          <a:sy n="144" d="100"/>
        </p:scale>
        <p:origin x="1048"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omments/modernComment_103_5F066C43.xml><?xml version="1.0" encoding="utf-8"?>
<p188:cmLst xmlns:a="http://schemas.openxmlformats.org/drawingml/2006/main" xmlns:r="http://schemas.openxmlformats.org/officeDocument/2006/relationships" xmlns:p188="http://schemas.microsoft.com/office/powerpoint/2018/8/main">
  <p188:cm id="{0006FC21-1883-4096-B9AA-1CB06D7922CA}" authorId="{C3D1288A-7A57-90CF-31D2-4B6BC88E3DC7}" created="2022-08-02T15:16:52.809">
    <pc:sldMkLst xmlns:pc="http://schemas.microsoft.com/office/powerpoint/2013/main/command">
      <pc:docMk/>
      <pc:sldMk cId="1594256451" sldId="259"/>
    </pc:sldMkLst>
    <p188:txBody>
      <a:bodyPr/>
      <a:lstStyle/>
      <a:p>
        <a:r>
          <a:rPr lang="en-US"/>
          <a:t>This flyer (slide 1) is our preferred format; however, we are not sure if the box we added at the bottom with collaborators is allowed. If not, the version of the flyer on the second slide is our final and follows the initial template.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10/19/22</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A57E158-065B-4FE9-A661-4DB6BCE95D0E}"/>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554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B61929-399F-4C14-81E3-C289BA244322}"/>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5" name="TextBox 24">
            <a:extLst>
              <a:ext uri="{FF2B5EF4-FFF2-40B4-BE49-F238E27FC236}">
                <a16:creationId xmlns:a16="http://schemas.microsoft.com/office/drawing/2014/main" id="{83C5E46C-8356-46CC-A04C-BD1464796D39}"/>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8" name="TextBox 27">
            <a:extLst>
              <a:ext uri="{FF2B5EF4-FFF2-40B4-BE49-F238E27FC236}">
                <a16:creationId xmlns:a16="http://schemas.microsoft.com/office/drawing/2014/main" id="{3C658213-EFC7-4C5B-B203-8F91FD82219A}"/>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pic>
        <p:nvPicPr>
          <p:cNvPr id="30" name="Picture 29" descr="Icon&#10;&#10;Description automatically generated">
            <a:extLst>
              <a:ext uri="{FF2B5EF4-FFF2-40B4-BE49-F238E27FC236}">
                <a16:creationId xmlns:a16="http://schemas.microsoft.com/office/drawing/2014/main" id="{3AABDC10-366B-44B8-9D30-4880ACB4F5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987848"/>
            <a:ext cx="3393986" cy="528171"/>
          </a:xfrm>
          <a:prstGeom prst="rect">
            <a:avLst/>
          </a:prstGeom>
        </p:spPr>
      </p:pic>
      <p:sp>
        <p:nvSpPr>
          <p:cNvPr id="31" name="TextBox 30">
            <a:extLst>
              <a:ext uri="{FF2B5EF4-FFF2-40B4-BE49-F238E27FC236}">
                <a16:creationId xmlns:a16="http://schemas.microsoft.com/office/drawing/2014/main" id="{E65A0AA7-4741-4CBA-BD44-EA0A3B0AD720}"/>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pic>
        <p:nvPicPr>
          <p:cNvPr id="22" name="Graphic 21" descr="Lightbulb with solid fill">
            <a:extLst>
              <a:ext uri="{FF2B5EF4-FFF2-40B4-BE49-F238E27FC236}">
                <a16:creationId xmlns:a16="http://schemas.microsoft.com/office/drawing/2014/main" id="{36B21077-EFF9-41D3-8F9F-DBE4E18C98F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15" name="Group 14">
            <a:extLst>
              <a:ext uri="{FF2B5EF4-FFF2-40B4-BE49-F238E27FC236}">
                <a16:creationId xmlns:a16="http://schemas.microsoft.com/office/drawing/2014/main" id="{D2F1ED57-7CD7-4A3D-A766-FB0F7B2616A5}"/>
              </a:ext>
            </a:extLst>
          </p:cNvPr>
          <p:cNvGrpSpPr/>
          <p:nvPr userDrawn="1"/>
        </p:nvGrpSpPr>
        <p:grpSpPr>
          <a:xfrm>
            <a:off x="3989308" y="8562781"/>
            <a:ext cx="2758919" cy="1045711"/>
            <a:chOff x="3964731" y="9035658"/>
            <a:chExt cx="2758919" cy="1045711"/>
          </a:xfrm>
        </p:grpSpPr>
        <p:sp>
          <p:nvSpPr>
            <p:cNvPr id="16" name="Rectangle 15">
              <a:extLst>
                <a:ext uri="{FF2B5EF4-FFF2-40B4-BE49-F238E27FC236}">
                  <a16:creationId xmlns:a16="http://schemas.microsoft.com/office/drawing/2014/main" id="{7F9F846B-2482-402C-9086-9970C93B7A42}"/>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CFF81DD-075D-41FF-8521-E2E033B3675B}"/>
                </a:ext>
              </a:extLst>
            </p:cNvPr>
            <p:cNvSpPr txBox="1"/>
            <p:nvPr/>
          </p:nvSpPr>
          <p:spPr>
            <a:xfrm>
              <a:off x="4907102" y="9048927"/>
              <a:ext cx="1504736" cy="235319"/>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VISIT OUR WEBSITE!</a:t>
              </a:r>
            </a:p>
          </p:txBody>
        </p:sp>
        <p:pic>
          <p:nvPicPr>
            <p:cNvPr id="18" name="Picture 17" descr="QR Code for the NASA Applied Science Website&#10;&#10;https://appliedsciences.nasa.gov/nasadevelop">
              <a:extLst>
                <a:ext uri="{FF2B5EF4-FFF2-40B4-BE49-F238E27FC236}">
                  <a16:creationId xmlns:a16="http://schemas.microsoft.com/office/drawing/2014/main" id="{D8892ADE-6660-423A-9DE2-D9548FD77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19" name="TextBox 18">
              <a:extLst>
                <a:ext uri="{FF2B5EF4-FFF2-40B4-BE49-F238E27FC236}">
                  <a16:creationId xmlns:a16="http://schemas.microsoft.com/office/drawing/2014/main" id="{281B165D-7794-4212-952A-685D91378974}"/>
                </a:ext>
              </a:extLst>
            </p:cNvPr>
            <p:cNvSpPr txBox="1"/>
            <p:nvPr/>
          </p:nvSpPr>
          <p:spPr>
            <a:xfrm>
              <a:off x="4907102" y="9583046"/>
              <a:ext cx="1816548" cy="498323"/>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APPLIED SCIENCES</a:t>
              </a:r>
            </a:p>
            <a:p>
              <a:r>
                <a:rPr lang="en-US" sz="1000" b="1">
                  <a:solidFill>
                    <a:schemeClr val="bg1"/>
                  </a:solidFill>
                  <a:latin typeface="Century Gothic" panose="020B0502020202020204" pitchFamily="34" charset="0"/>
                </a:rPr>
                <a:t>PROGRAM</a:t>
              </a:r>
            </a:p>
          </p:txBody>
        </p:sp>
        <p:pic>
          <p:nvPicPr>
            <p:cNvPr id="21" name="Picture 20">
              <a:extLst>
                <a:ext uri="{FF2B5EF4-FFF2-40B4-BE49-F238E27FC236}">
                  <a16:creationId xmlns:a16="http://schemas.microsoft.com/office/drawing/2014/main" id="{0AB30B1C-53E3-42A1-9201-820FB227D958}"/>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23" name="Straight Connector 22">
              <a:extLst>
                <a:ext uri="{FF2B5EF4-FFF2-40B4-BE49-F238E27FC236}">
                  <a16:creationId xmlns:a16="http://schemas.microsoft.com/office/drawing/2014/main" id="{92C3B284-94DB-48CB-A285-79D77D75AFCE}"/>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6EC4542-AC33-47FA-95AA-BA2290DB82D4}"/>
              </a:ext>
            </a:extLst>
          </p:cNvPr>
          <p:cNvGrpSpPr/>
          <p:nvPr userDrawn="1"/>
        </p:nvGrpSpPr>
        <p:grpSpPr>
          <a:xfrm>
            <a:off x="6554477" y="8655498"/>
            <a:ext cx="762846" cy="762846"/>
            <a:chOff x="6785303" y="9111547"/>
            <a:chExt cx="640971" cy="640971"/>
          </a:xfrm>
        </p:grpSpPr>
        <p:sp>
          <p:nvSpPr>
            <p:cNvPr id="27" name="Oval 26">
              <a:extLst>
                <a:ext uri="{FF2B5EF4-FFF2-40B4-BE49-F238E27FC236}">
                  <a16:creationId xmlns:a16="http://schemas.microsoft.com/office/drawing/2014/main" id="{D5E48C3A-A225-434A-BBAE-3B55D05029CC}"/>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014B26B-1C42-4A1B-BCBF-FC514E303F7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Tree>
    <p:extLst>
      <p:ext uri="{BB962C8B-B14F-4D97-AF65-F5344CB8AC3E}">
        <p14:creationId xmlns:p14="http://schemas.microsoft.com/office/powerpoint/2010/main" val="3722062296"/>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54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a:latin typeface="Arial" panose="020B0604020202020204" pitchFamily="34" charset="0"/>
                <a:cs typeface="Arial" panose="020B0604020202020204" pitchFamily="34" charset="0"/>
              </a:rPr>
              <a:t>National</a:t>
            </a:r>
            <a:r>
              <a:rPr lang="en-US" sz="1200" b="1" baseline="0">
                <a:latin typeface="Arial" panose="020B0604020202020204" pitchFamily="34" charset="0"/>
                <a:cs typeface="Arial" panose="020B0604020202020204" pitchFamily="34" charset="0"/>
              </a:rPr>
              <a:t> Aeronautics and Space Administration</a:t>
            </a:r>
            <a:endParaRPr lang="en-US" sz="1200" b="1">
              <a:latin typeface="Arial" panose="020B0604020202020204" pitchFamily="34" charset="0"/>
              <a:cs typeface="Arial"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5" name="Rectangle 14">
            <a:extLst>
              <a:ext uri="{FF2B5EF4-FFF2-40B4-BE49-F238E27FC236}">
                <a16:creationId xmlns:a16="http://schemas.microsoft.com/office/drawing/2014/main" id="{E9F17422-414E-41B6-8771-18CEA1ADAEC0}"/>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EEEF32E-F6F8-4293-A79C-50CEB0306415}"/>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1" name="TextBox 20">
            <a:extLst>
              <a:ext uri="{FF2B5EF4-FFF2-40B4-BE49-F238E27FC236}">
                <a16:creationId xmlns:a16="http://schemas.microsoft.com/office/drawing/2014/main" id="{3C101619-515A-4432-A53A-C08B2065B09F}"/>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3" name="TextBox 22">
            <a:extLst>
              <a:ext uri="{FF2B5EF4-FFF2-40B4-BE49-F238E27FC236}">
                <a16:creationId xmlns:a16="http://schemas.microsoft.com/office/drawing/2014/main" id="{138A0CAC-C366-454B-93AA-C0555F0D8F72}"/>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sp>
        <p:nvSpPr>
          <p:cNvPr id="26" name="TextBox 25">
            <a:extLst>
              <a:ext uri="{FF2B5EF4-FFF2-40B4-BE49-F238E27FC236}">
                <a16:creationId xmlns:a16="http://schemas.microsoft.com/office/drawing/2014/main" id="{52DE0686-707B-48F4-B7BB-74D59938A0B2}"/>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pic>
        <p:nvPicPr>
          <p:cNvPr id="27" name="Graphic 26" descr="Lightbulb with solid fill">
            <a:extLst>
              <a:ext uri="{FF2B5EF4-FFF2-40B4-BE49-F238E27FC236}">
                <a16:creationId xmlns:a16="http://schemas.microsoft.com/office/drawing/2014/main" id="{13298ADE-4360-4F4F-BF0A-2560168B28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29" name="Group 28">
            <a:extLst>
              <a:ext uri="{FF2B5EF4-FFF2-40B4-BE49-F238E27FC236}">
                <a16:creationId xmlns:a16="http://schemas.microsoft.com/office/drawing/2014/main" id="{E8121E87-656D-47A6-B40A-1F1FA25C4C02}"/>
              </a:ext>
            </a:extLst>
          </p:cNvPr>
          <p:cNvGrpSpPr/>
          <p:nvPr userDrawn="1"/>
        </p:nvGrpSpPr>
        <p:grpSpPr>
          <a:xfrm>
            <a:off x="3989308" y="8562781"/>
            <a:ext cx="2758919" cy="1045711"/>
            <a:chOff x="3964731" y="9035658"/>
            <a:chExt cx="2758919" cy="1045711"/>
          </a:xfrm>
        </p:grpSpPr>
        <p:sp>
          <p:nvSpPr>
            <p:cNvPr id="32" name="Rectangle 31">
              <a:extLst>
                <a:ext uri="{FF2B5EF4-FFF2-40B4-BE49-F238E27FC236}">
                  <a16:creationId xmlns:a16="http://schemas.microsoft.com/office/drawing/2014/main" id="{1AA555C3-FD83-41A8-A7E8-5A380642EE9A}"/>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89868C-403A-4ED3-8600-A8D725A9ECFF}"/>
                </a:ext>
              </a:extLst>
            </p:cNvPr>
            <p:cNvSpPr txBox="1"/>
            <p:nvPr/>
          </p:nvSpPr>
          <p:spPr>
            <a:xfrm>
              <a:off x="4907102" y="9048927"/>
              <a:ext cx="1504736" cy="235319"/>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VISIT OUR WEBSITE!</a:t>
              </a:r>
            </a:p>
          </p:txBody>
        </p:sp>
        <p:pic>
          <p:nvPicPr>
            <p:cNvPr id="34" name="Picture 33" descr="QR Code for the NASA Applied Science Website&#10;&#10;https://appliedsciences.nasa.gov/nasadevelop">
              <a:extLst>
                <a:ext uri="{FF2B5EF4-FFF2-40B4-BE49-F238E27FC236}">
                  <a16:creationId xmlns:a16="http://schemas.microsoft.com/office/drawing/2014/main" id="{EEE487DE-5D94-4439-9C5B-B6C0F7B59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35" name="TextBox 34">
              <a:extLst>
                <a:ext uri="{FF2B5EF4-FFF2-40B4-BE49-F238E27FC236}">
                  <a16:creationId xmlns:a16="http://schemas.microsoft.com/office/drawing/2014/main" id="{35A3A386-0280-48B7-B137-B8DA851BDA40}"/>
                </a:ext>
              </a:extLst>
            </p:cNvPr>
            <p:cNvSpPr txBox="1"/>
            <p:nvPr/>
          </p:nvSpPr>
          <p:spPr>
            <a:xfrm>
              <a:off x="4907102" y="9583046"/>
              <a:ext cx="1816548" cy="498323"/>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APPLIED SCIENCES</a:t>
              </a:r>
            </a:p>
            <a:p>
              <a:r>
                <a:rPr lang="en-US" sz="1000" b="1">
                  <a:solidFill>
                    <a:schemeClr val="bg1"/>
                  </a:solidFill>
                  <a:latin typeface="Century Gothic" panose="020B0502020202020204" pitchFamily="34" charset="0"/>
                </a:rPr>
                <a:t>PROGRAM</a:t>
              </a:r>
            </a:p>
          </p:txBody>
        </p:sp>
        <p:pic>
          <p:nvPicPr>
            <p:cNvPr id="36" name="Picture 35">
              <a:extLst>
                <a:ext uri="{FF2B5EF4-FFF2-40B4-BE49-F238E27FC236}">
                  <a16:creationId xmlns:a16="http://schemas.microsoft.com/office/drawing/2014/main" id="{5807ED08-4A83-4519-AB40-BBB617B0C325}"/>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38" name="Straight Connector 37">
              <a:extLst>
                <a:ext uri="{FF2B5EF4-FFF2-40B4-BE49-F238E27FC236}">
                  <a16:creationId xmlns:a16="http://schemas.microsoft.com/office/drawing/2014/main" id="{75928CA1-E85A-4726-9C3C-153F6BA4D62E}"/>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C6E61EA8-05A8-4E0D-8679-34BE9873C771}"/>
              </a:ext>
            </a:extLst>
          </p:cNvPr>
          <p:cNvGrpSpPr/>
          <p:nvPr userDrawn="1"/>
        </p:nvGrpSpPr>
        <p:grpSpPr>
          <a:xfrm>
            <a:off x="6554477" y="8655498"/>
            <a:ext cx="762846" cy="762846"/>
            <a:chOff x="6785303" y="9111547"/>
            <a:chExt cx="640971" cy="640971"/>
          </a:xfrm>
        </p:grpSpPr>
        <p:sp>
          <p:nvSpPr>
            <p:cNvPr id="40" name="Oval 39">
              <a:extLst>
                <a:ext uri="{FF2B5EF4-FFF2-40B4-BE49-F238E27FC236}">
                  <a16:creationId xmlns:a16="http://schemas.microsoft.com/office/drawing/2014/main" id="{721E4B54-B89B-4B69-9DF9-98FE4BB02B6A}"/>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75D57DEC-6D6E-4717-AF29-1BD4B76F6F6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Tree>
    <p:extLst>
      <p:ext uri="{BB962C8B-B14F-4D97-AF65-F5344CB8AC3E}">
        <p14:creationId xmlns:p14="http://schemas.microsoft.com/office/powerpoint/2010/main" val="11548056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A57E158-065B-4FE9-A661-4DB6BCE95D0E}"/>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a:latin typeface="Arial" panose="020B0604020202020204" pitchFamily="34" charset="0"/>
                <a:cs typeface="Arial" panose="020B0604020202020204" pitchFamily="34" charset="0"/>
              </a:rPr>
              <a:t>National</a:t>
            </a:r>
            <a:r>
              <a:rPr lang="en-US" sz="1200" b="1" baseline="0">
                <a:latin typeface="Arial" panose="020B0604020202020204" pitchFamily="34" charset="0"/>
                <a:cs typeface="Arial" panose="020B0604020202020204" pitchFamily="34" charset="0"/>
              </a:rPr>
              <a:t> Aeronautics and Space Administration</a:t>
            </a:r>
            <a:endParaRPr lang="en-US" sz="1200" b="1">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35459A3-47AB-4DF3-9712-E3AFC24414BE}"/>
              </a:ext>
            </a:extLst>
          </p:cNvPr>
          <p:cNvGrpSpPr/>
          <p:nvPr userDrawn="1"/>
        </p:nvGrpSpPr>
        <p:grpSpPr>
          <a:xfrm>
            <a:off x="6554477" y="8655498"/>
            <a:ext cx="762846" cy="762846"/>
            <a:chOff x="6785303" y="9111547"/>
            <a:chExt cx="640971" cy="640971"/>
          </a:xfrm>
        </p:grpSpPr>
        <p:sp>
          <p:nvSpPr>
            <p:cNvPr id="6" name="Oval 5">
              <a:extLst>
                <a:ext uri="{FF2B5EF4-FFF2-40B4-BE49-F238E27FC236}">
                  <a16:creationId xmlns:a16="http://schemas.microsoft.com/office/drawing/2014/main" id="{18F2C547-188B-4E7D-8B73-910BCB9E55AA}"/>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E9D38D1-0214-4CE1-80C1-041BF11ABF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5" name="TextBox 24">
            <a:extLst>
              <a:ext uri="{FF2B5EF4-FFF2-40B4-BE49-F238E27FC236}">
                <a16:creationId xmlns:a16="http://schemas.microsoft.com/office/drawing/2014/main" id="{83C5E46C-8356-46CC-A04C-BD1464796D39}"/>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8" name="TextBox 27">
            <a:extLst>
              <a:ext uri="{FF2B5EF4-FFF2-40B4-BE49-F238E27FC236}">
                <a16:creationId xmlns:a16="http://schemas.microsoft.com/office/drawing/2014/main" id="{3C658213-EFC7-4C5B-B203-8F91FD82219A}"/>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pic>
        <p:nvPicPr>
          <p:cNvPr id="15" name="Picture 14" descr="Icon&#10;&#10;Description automatically generated">
            <a:extLst>
              <a:ext uri="{FF2B5EF4-FFF2-40B4-BE49-F238E27FC236}">
                <a16:creationId xmlns:a16="http://schemas.microsoft.com/office/drawing/2014/main" id="{49A99452-DF9F-474B-A2E7-636149B336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6" name="TextBox 15">
            <a:extLst>
              <a:ext uri="{FF2B5EF4-FFF2-40B4-BE49-F238E27FC236}">
                <a16:creationId xmlns:a16="http://schemas.microsoft.com/office/drawing/2014/main" id="{F2B2A575-396C-4E46-9E1A-EE405B5BE7FE}"/>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17" name="TextBox 16">
            <a:extLst>
              <a:ext uri="{FF2B5EF4-FFF2-40B4-BE49-F238E27FC236}">
                <a16:creationId xmlns:a16="http://schemas.microsoft.com/office/drawing/2014/main" id="{8CAC782C-9F98-4FAD-9246-623670E88029}"/>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sp>
        <p:nvSpPr>
          <p:cNvPr id="18" name="TextBox 17">
            <a:extLst>
              <a:ext uri="{FF2B5EF4-FFF2-40B4-BE49-F238E27FC236}">
                <a16:creationId xmlns:a16="http://schemas.microsoft.com/office/drawing/2014/main" id="{31C04FBE-BB0F-409B-ACA9-4A9525904F34}"/>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t>NASA-DL-DEVELOP@mail.nasa.gov.</a:t>
            </a:r>
          </a:p>
        </p:txBody>
      </p:sp>
      <p:pic>
        <p:nvPicPr>
          <p:cNvPr id="19" name="Graphic 18" descr="Lightbulb with solid fill">
            <a:extLst>
              <a:ext uri="{FF2B5EF4-FFF2-40B4-BE49-F238E27FC236}">
                <a16:creationId xmlns:a16="http://schemas.microsoft.com/office/drawing/2014/main" id="{07FA0FD5-F277-478F-86E7-0226A261AC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Tree>
    <p:extLst>
      <p:ext uri="{BB962C8B-B14F-4D97-AF65-F5344CB8AC3E}">
        <p14:creationId xmlns:p14="http://schemas.microsoft.com/office/powerpoint/2010/main" val="1960080490"/>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a:latin typeface="Arial" panose="020B0604020202020204" pitchFamily="34" charset="0"/>
                <a:cs typeface="Arial" panose="020B0604020202020204" pitchFamily="34" charset="0"/>
              </a:rPr>
              <a:t>National</a:t>
            </a:r>
            <a:r>
              <a:rPr lang="en-US" sz="1200" b="1" baseline="0">
                <a:latin typeface="Arial" panose="020B0604020202020204" pitchFamily="34" charset="0"/>
                <a:cs typeface="Arial" panose="020B0604020202020204" pitchFamily="34" charset="0"/>
              </a:rPr>
              <a:t> Aeronautics and Space Administration</a:t>
            </a:r>
            <a:endParaRPr lang="en-US" sz="1200" b="1">
              <a:latin typeface="Arial" panose="020B0604020202020204"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DC27D812-EF02-4E25-85E8-869C19414A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6" name="Rectangle 15">
            <a:extLst>
              <a:ext uri="{FF2B5EF4-FFF2-40B4-BE49-F238E27FC236}">
                <a16:creationId xmlns:a16="http://schemas.microsoft.com/office/drawing/2014/main" id="{EE3F4A5A-F2CD-47B3-9CEF-C567D0F5C1EB}"/>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B120279-3736-45C1-9565-5F8AC1C024C5}"/>
              </a:ext>
            </a:extLst>
          </p:cNvPr>
          <p:cNvGrpSpPr/>
          <p:nvPr userDrawn="1"/>
        </p:nvGrpSpPr>
        <p:grpSpPr>
          <a:xfrm>
            <a:off x="6554477" y="8655498"/>
            <a:ext cx="762846" cy="762846"/>
            <a:chOff x="6785303" y="9111547"/>
            <a:chExt cx="640971" cy="640971"/>
          </a:xfrm>
        </p:grpSpPr>
        <p:sp>
          <p:nvSpPr>
            <p:cNvPr id="18" name="Oval 17">
              <a:extLst>
                <a:ext uri="{FF2B5EF4-FFF2-40B4-BE49-F238E27FC236}">
                  <a16:creationId xmlns:a16="http://schemas.microsoft.com/office/drawing/2014/main" id="{D8A14BEA-B616-4B6A-BC5D-666EF6DCEE16}"/>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FAF7BD1-5E35-48CF-BA79-DE8D8E556C9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0" name="TextBox 19">
            <a:extLst>
              <a:ext uri="{FF2B5EF4-FFF2-40B4-BE49-F238E27FC236}">
                <a16:creationId xmlns:a16="http://schemas.microsoft.com/office/drawing/2014/main" id="{E4729706-E74A-401A-978A-2355AE2CC249}"/>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1" name="TextBox 20">
            <a:extLst>
              <a:ext uri="{FF2B5EF4-FFF2-40B4-BE49-F238E27FC236}">
                <a16:creationId xmlns:a16="http://schemas.microsoft.com/office/drawing/2014/main" id="{55936821-7FCB-4576-8BA6-4BC28A981098}"/>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sp>
        <p:nvSpPr>
          <p:cNvPr id="23" name="TextBox 22">
            <a:extLst>
              <a:ext uri="{FF2B5EF4-FFF2-40B4-BE49-F238E27FC236}">
                <a16:creationId xmlns:a16="http://schemas.microsoft.com/office/drawing/2014/main" id="{C9C8838A-1D6B-4979-9560-B5362FADAA9A}"/>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6" name="TextBox 25">
            <a:extLst>
              <a:ext uri="{FF2B5EF4-FFF2-40B4-BE49-F238E27FC236}">
                <a16:creationId xmlns:a16="http://schemas.microsoft.com/office/drawing/2014/main" id="{2EB6C298-7932-4854-94A7-2860933C555A}"/>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sp>
        <p:nvSpPr>
          <p:cNvPr id="27" name="TextBox 26">
            <a:extLst>
              <a:ext uri="{FF2B5EF4-FFF2-40B4-BE49-F238E27FC236}">
                <a16:creationId xmlns:a16="http://schemas.microsoft.com/office/drawing/2014/main" id="{33405CFC-1CEC-4498-8A84-A3751A04CB4B}"/>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t>NASA-DL-DEVELOP@mail.nasa.gov.</a:t>
            </a:r>
          </a:p>
        </p:txBody>
      </p:sp>
      <p:pic>
        <p:nvPicPr>
          <p:cNvPr id="29" name="Graphic 28" descr="Lightbulb with solid fill">
            <a:extLst>
              <a:ext uri="{FF2B5EF4-FFF2-40B4-BE49-F238E27FC236}">
                <a16:creationId xmlns:a16="http://schemas.microsoft.com/office/drawing/2014/main" id="{6CD5BC98-06FA-4500-874A-5C8A4AF76BD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Tree>
    <p:extLst>
      <p:ext uri="{BB962C8B-B14F-4D97-AF65-F5344CB8AC3E}">
        <p14:creationId xmlns:p14="http://schemas.microsoft.com/office/powerpoint/2010/main" val="2824227919"/>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a:latin typeface="Arial" panose="020B0604020202020204" pitchFamily="34" charset="0"/>
                <a:cs typeface="Arial" panose="020B0604020202020204" pitchFamily="34" charset="0"/>
              </a:rPr>
              <a:t>National</a:t>
            </a:r>
            <a:r>
              <a:rPr lang="en-US" sz="1200" b="1" baseline="0">
                <a:latin typeface="Arial" panose="020B0604020202020204" pitchFamily="34" charset="0"/>
                <a:cs typeface="Arial" panose="020B0604020202020204" pitchFamily="34" charset="0"/>
              </a:rPr>
              <a:t> Aeronautics and Space Administration</a:t>
            </a:r>
            <a:endParaRPr lang="en-US" sz="1200" b="1">
              <a:latin typeface="Arial" panose="020B0604020202020204" pitchFamily="34"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5A922EF1-C367-4AD1-97A7-DAB624AB4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9" name="Rectangle 18">
            <a:extLst>
              <a:ext uri="{FF2B5EF4-FFF2-40B4-BE49-F238E27FC236}">
                <a16:creationId xmlns:a16="http://schemas.microsoft.com/office/drawing/2014/main" id="{CE0DFAF6-3C99-46E1-9133-4346A2FBE283}"/>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D4627B8-6512-4B76-BBE6-A52784574D92}"/>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3" name="TextBox 22">
            <a:extLst>
              <a:ext uri="{FF2B5EF4-FFF2-40B4-BE49-F238E27FC236}">
                <a16:creationId xmlns:a16="http://schemas.microsoft.com/office/drawing/2014/main" id="{E663CE25-A2E5-416C-A918-409C5B5092DF}"/>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6" name="TextBox 25">
            <a:extLst>
              <a:ext uri="{FF2B5EF4-FFF2-40B4-BE49-F238E27FC236}">
                <a16:creationId xmlns:a16="http://schemas.microsoft.com/office/drawing/2014/main" id="{0E31930E-22D0-4EAC-BDF9-12B8F6F90A77}"/>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sp>
        <p:nvSpPr>
          <p:cNvPr id="27" name="TextBox 26">
            <a:extLst>
              <a:ext uri="{FF2B5EF4-FFF2-40B4-BE49-F238E27FC236}">
                <a16:creationId xmlns:a16="http://schemas.microsoft.com/office/drawing/2014/main" id="{5EB71A91-486D-47E5-A3B1-CCA1D7C3CDA3}"/>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pic>
        <p:nvPicPr>
          <p:cNvPr id="29" name="Graphic 28" descr="Lightbulb with solid fill">
            <a:extLst>
              <a:ext uri="{FF2B5EF4-FFF2-40B4-BE49-F238E27FC236}">
                <a16:creationId xmlns:a16="http://schemas.microsoft.com/office/drawing/2014/main" id="{C335672D-5102-409F-8071-96230F8320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32" name="Group 31">
            <a:extLst>
              <a:ext uri="{FF2B5EF4-FFF2-40B4-BE49-F238E27FC236}">
                <a16:creationId xmlns:a16="http://schemas.microsoft.com/office/drawing/2014/main" id="{D1C88188-89DE-429F-B60B-D9CA23B7B67D}"/>
              </a:ext>
            </a:extLst>
          </p:cNvPr>
          <p:cNvGrpSpPr/>
          <p:nvPr userDrawn="1"/>
        </p:nvGrpSpPr>
        <p:grpSpPr>
          <a:xfrm>
            <a:off x="3989308" y="8562781"/>
            <a:ext cx="2758919" cy="1045711"/>
            <a:chOff x="3964731" y="9035658"/>
            <a:chExt cx="2758919" cy="1045711"/>
          </a:xfrm>
        </p:grpSpPr>
        <p:sp>
          <p:nvSpPr>
            <p:cNvPr id="34" name="Rectangle 33">
              <a:extLst>
                <a:ext uri="{FF2B5EF4-FFF2-40B4-BE49-F238E27FC236}">
                  <a16:creationId xmlns:a16="http://schemas.microsoft.com/office/drawing/2014/main" id="{F375C52C-B603-4B5A-A138-D8687B1FA131}"/>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DD33C4F-F9A9-4216-B2E5-CB5CCBA5AE7D}"/>
                </a:ext>
              </a:extLst>
            </p:cNvPr>
            <p:cNvSpPr txBox="1"/>
            <p:nvPr/>
          </p:nvSpPr>
          <p:spPr>
            <a:xfrm>
              <a:off x="4907102" y="9048927"/>
              <a:ext cx="1504736" cy="235319"/>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VISIT OUR WEBSITE!</a:t>
              </a:r>
            </a:p>
          </p:txBody>
        </p:sp>
        <p:pic>
          <p:nvPicPr>
            <p:cNvPr id="38" name="Picture 37" descr="QR Code for the NASA Applied Science Website&#10;&#10;https://appliedsciences.nasa.gov/nasadevelop">
              <a:extLst>
                <a:ext uri="{FF2B5EF4-FFF2-40B4-BE49-F238E27FC236}">
                  <a16:creationId xmlns:a16="http://schemas.microsoft.com/office/drawing/2014/main" id="{57E53694-FDC7-49DE-91BC-413977EF1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39" name="TextBox 38">
              <a:extLst>
                <a:ext uri="{FF2B5EF4-FFF2-40B4-BE49-F238E27FC236}">
                  <a16:creationId xmlns:a16="http://schemas.microsoft.com/office/drawing/2014/main" id="{7FD98ADF-5BCC-4EAE-BD01-3A8CA36ACDD3}"/>
                </a:ext>
              </a:extLst>
            </p:cNvPr>
            <p:cNvSpPr txBox="1"/>
            <p:nvPr/>
          </p:nvSpPr>
          <p:spPr>
            <a:xfrm>
              <a:off x="4907102" y="9583046"/>
              <a:ext cx="1816548" cy="498323"/>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APPLIED SCIENCES</a:t>
              </a:r>
            </a:p>
            <a:p>
              <a:r>
                <a:rPr lang="en-US" sz="1000" b="1">
                  <a:solidFill>
                    <a:schemeClr val="bg1"/>
                  </a:solidFill>
                  <a:latin typeface="Century Gothic" panose="020B0502020202020204" pitchFamily="34" charset="0"/>
                </a:rPr>
                <a:t>PROGRAM</a:t>
              </a:r>
            </a:p>
          </p:txBody>
        </p:sp>
        <p:pic>
          <p:nvPicPr>
            <p:cNvPr id="40" name="Picture 39">
              <a:extLst>
                <a:ext uri="{FF2B5EF4-FFF2-40B4-BE49-F238E27FC236}">
                  <a16:creationId xmlns:a16="http://schemas.microsoft.com/office/drawing/2014/main" id="{BFDCD77A-5D94-4581-96D7-99987508A690}"/>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41" name="Straight Connector 40">
              <a:extLst>
                <a:ext uri="{FF2B5EF4-FFF2-40B4-BE49-F238E27FC236}">
                  <a16:creationId xmlns:a16="http://schemas.microsoft.com/office/drawing/2014/main" id="{7C9497E0-B76A-4D0D-ABCD-D4E4BEA6B903}"/>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4B18322-748D-4B39-B5F8-86E272776AEB}"/>
              </a:ext>
            </a:extLst>
          </p:cNvPr>
          <p:cNvGrpSpPr/>
          <p:nvPr userDrawn="1"/>
        </p:nvGrpSpPr>
        <p:grpSpPr>
          <a:xfrm>
            <a:off x="6554477" y="8655498"/>
            <a:ext cx="762846" cy="762846"/>
            <a:chOff x="6785303" y="9111547"/>
            <a:chExt cx="640971" cy="640971"/>
          </a:xfrm>
        </p:grpSpPr>
        <p:sp>
          <p:nvSpPr>
            <p:cNvPr id="43" name="Oval 42">
              <a:extLst>
                <a:ext uri="{FF2B5EF4-FFF2-40B4-BE49-F238E27FC236}">
                  <a16:creationId xmlns:a16="http://schemas.microsoft.com/office/drawing/2014/main" id="{ED3A7094-5357-4F40-B75D-D111D68D1F65}"/>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E4A2A949-3284-46AE-8B08-1E13A5E3A84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solidFill>
                  <a:schemeClr val="accent2">
                    <a:lumMod val="50000"/>
                  </a:schemeClr>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5054599"/>
          </a:xfrm>
          <a:prstGeom prst="rect">
            <a:avLst/>
          </a:prstGeom>
          <a:noFill/>
          <a:ln>
            <a:solidFill>
              <a:schemeClr val="accent2">
                <a:lumMod val="75000"/>
              </a:schemeClr>
            </a:solidFill>
          </a:ln>
        </p:spPr>
        <p:txBody>
          <a:bodyPr wrap="square" rtlCol="0">
            <a:noAutofit/>
          </a:bodyPr>
          <a:lstStyle/>
          <a:p>
            <a:pPr marL="548640"/>
            <a:r>
              <a:rPr lang="en-US" sz="1600" b="1">
                <a:solidFill>
                  <a:srgbClr val="4DAFB4"/>
                </a:solidFill>
                <a:latin typeface="Century Gothic" panose="020B0502020202020204" pitchFamily="34" charset="0"/>
              </a:rPr>
              <a:t>Project Short Title</a:t>
            </a:r>
          </a:p>
          <a:p>
            <a:pPr marL="548640">
              <a:spcAft>
                <a:spcPts val="1200"/>
              </a:spcAft>
            </a:pPr>
            <a:r>
              <a:rPr lang="en-US" sz="1600">
                <a:solidFill>
                  <a:srgbClr val="4DAFB4"/>
                </a:solidFill>
                <a:latin typeface="Century Gothic" panose="020B0502020202020204" pitchFamily="34" charset="0"/>
              </a:rPr>
              <a:t>Project Full Title</a:t>
            </a:r>
            <a:endParaRPr lang="en-US" sz="1600">
              <a:solidFill>
                <a:srgbClr val="4DAFB4"/>
              </a:solidFill>
            </a:endParaRPr>
          </a:p>
          <a:p>
            <a:r>
              <a:rPr lang="en-US" sz="1400">
                <a:latin typeface="Garamond" panose="02020404030301010803" pitchFamily="18" charset="0"/>
              </a:rPr>
              <a:t>Brief summary of the project.</a:t>
            </a:r>
          </a:p>
          <a:p>
            <a:r>
              <a:rPr lang="en-US" sz="1400">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2717799"/>
          </a:xfrm>
          <a:prstGeom prst="rect">
            <a:avLst/>
          </a:prstGeom>
          <a:noFill/>
          <a:ln>
            <a:solidFill>
              <a:schemeClr val="accent2">
                <a:lumMod val="75000"/>
              </a:schemeClr>
            </a:solidFill>
          </a:ln>
        </p:spPr>
        <p:txBody>
          <a:bodyPr wrap="square" rtlCol="0">
            <a:noAutofit/>
          </a:bodyPr>
          <a:lstStyle/>
          <a:p>
            <a:r>
              <a:rPr lang="en-US" sz="1400">
                <a:solidFill>
                  <a:schemeClr val="tx1"/>
                </a:solidFill>
                <a:latin typeface="Garamond" panose="02020404030301010803" pitchFamily="18" charset="0"/>
              </a:rPr>
              <a:t>Additional text here.</a:t>
            </a:r>
          </a:p>
          <a:p>
            <a:r>
              <a:rPr lang="en-US" sz="140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a:solidFill>
                  <a:srgbClr val="000000"/>
                </a:solidFill>
                <a:effectLst/>
                <a:latin typeface="Century Gothic" panose="020B0502020202020204" pitchFamily="34" charset="0"/>
                <a:ea typeface="Times New Roman" panose="02020603050405020304" pitchFamily="18" charset="0"/>
              </a:rPr>
              <a:t>Project Image </a:t>
            </a:r>
          </a:p>
          <a:p>
            <a:r>
              <a:rPr lang="en-US" sz="900">
                <a:solidFill>
                  <a:srgbClr val="000000"/>
                </a:solidFill>
                <a:latin typeface="Century Gothic" panose="020B0502020202020204" pitchFamily="34" charset="0"/>
                <a:ea typeface="Times New Roman" panose="02020603050405020304" pitchFamily="18" charset="0"/>
              </a:rPr>
              <a:t>C</a:t>
            </a:r>
            <a:r>
              <a:rPr lang="en-US" sz="90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a:solidFill>
                <a:srgbClr val="000000"/>
              </a:solidFill>
              <a:latin typeface="Century Gothic" panose="020B0502020202020204" pitchFamily="34" charset="0"/>
            </a:endParaRPr>
          </a:p>
          <a:p>
            <a:pPr>
              <a:spcAft>
                <a:spcPts val="0"/>
              </a:spcAft>
            </a:pPr>
            <a:r>
              <a:rPr lang="en-US" sz="1200" b="1">
                <a:solidFill>
                  <a:srgbClr val="000000"/>
                </a:solidFill>
                <a:latin typeface="Century Gothic" panose="020B0502020202020204" pitchFamily="34" charset="0"/>
              </a:rPr>
              <a:t>To Insert Image:</a:t>
            </a:r>
          </a:p>
          <a:p>
            <a:r>
              <a:rPr lang="en-US" sz="900">
                <a:solidFill>
                  <a:srgbClr val="000000"/>
                </a:solidFill>
                <a:latin typeface="Century Gothic" panose="020B0502020202020204" pitchFamily="34" charset="0"/>
              </a:rPr>
              <a:t>Select the placeholder image.</a:t>
            </a:r>
          </a:p>
          <a:p>
            <a:r>
              <a:rPr lang="en-US" sz="900">
                <a:solidFill>
                  <a:srgbClr val="000000"/>
                </a:solidFill>
                <a:latin typeface="Century Gothic" panose="020B0502020202020204" pitchFamily="34" charset="0"/>
              </a:rPr>
              <a:t>Right-Click and select </a:t>
            </a:r>
            <a:r>
              <a:rPr lang="en-US" sz="900" b="1">
                <a:solidFill>
                  <a:srgbClr val="000000"/>
                </a:solidFill>
                <a:latin typeface="Century Gothic" panose="020B0502020202020204" pitchFamily="34" charset="0"/>
              </a:rPr>
              <a:t>Format Picture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Go to </a:t>
            </a:r>
            <a:r>
              <a:rPr lang="en-US" sz="900" b="1">
                <a:solidFill>
                  <a:srgbClr val="000000"/>
                </a:solidFill>
                <a:latin typeface="Century Gothic" panose="020B0502020202020204" pitchFamily="34" charset="0"/>
              </a:rPr>
              <a:t>Fill &amp; Line </a:t>
            </a:r>
            <a:r>
              <a:rPr lang="en-US" sz="900">
                <a:solidFill>
                  <a:srgbClr val="000000"/>
                </a:solidFill>
                <a:latin typeface="Century Gothic" panose="020B0502020202020204" pitchFamily="34" charset="0"/>
              </a:rPr>
              <a:t>– </a:t>
            </a:r>
            <a:r>
              <a:rPr lang="en-US" sz="900" b="1">
                <a:solidFill>
                  <a:srgbClr val="000000"/>
                </a:solidFill>
                <a:latin typeface="Century Gothic" panose="020B0502020202020204" pitchFamily="34" charset="0"/>
              </a:rPr>
              <a:t>Fill</a:t>
            </a:r>
            <a:r>
              <a:rPr lang="en-US" sz="900">
                <a:solidFill>
                  <a:srgbClr val="000000"/>
                </a:solidFill>
                <a:latin typeface="Century Gothic" panose="020B0502020202020204" pitchFamily="34" charset="0"/>
              </a:rPr>
              <a:t> – </a:t>
            </a:r>
            <a:r>
              <a:rPr lang="en-US" sz="900" b="1">
                <a:solidFill>
                  <a:srgbClr val="000000"/>
                </a:solidFill>
                <a:latin typeface="Century Gothic" panose="020B0502020202020204" pitchFamily="34" charset="0"/>
              </a:rPr>
              <a:t>Picture or Texture Fill</a:t>
            </a:r>
            <a:r>
              <a:rPr lang="en-US" sz="900">
                <a:solidFill>
                  <a:srgbClr val="000000"/>
                </a:solidFill>
                <a:latin typeface="Century Gothic" panose="020B0502020202020204" pitchFamily="34" charset="0"/>
              </a:rPr>
              <a:t>.</a:t>
            </a:r>
            <a:endParaRPr lang="en-US" sz="900" b="1">
              <a:solidFill>
                <a:srgbClr val="000000"/>
              </a:solidFill>
              <a:latin typeface="Century Gothic" panose="020B0502020202020204" pitchFamily="34" charset="0"/>
            </a:endParaRP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Insert</a:t>
            </a:r>
            <a:r>
              <a:rPr lang="en-US" sz="900">
                <a:solidFill>
                  <a:srgbClr val="000000"/>
                </a:solidFill>
                <a:latin typeface="Century Gothic" panose="020B0502020202020204" pitchFamily="34" charset="0"/>
              </a:rPr>
              <a:t> below </a:t>
            </a:r>
            <a:r>
              <a:rPr lang="en-US" sz="900" b="1">
                <a:solidFill>
                  <a:srgbClr val="000000"/>
                </a:solidFill>
                <a:latin typeface="Century Gothic" panose="020B0502020202020204" pitchFamily="34" charset="0"/>
              </a:rPr>
              <a:t>Picture Source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From File</a:t>
            </a:r>
            <a:r>
              <a:rPr lang="en-US" sz="900">
                <a:solidFill>
                  <a:srgbClr val="000000"/>
                </a:solidFill>
                <a:latin typeface="Century Gothic" panose="020B0502020202020204" pitchFamily="34" charset="0"/>
              </a:rPr>
              <a:t> and choose the image you’d like to use.</a:t>
            </a:r>
            <a:endParaRPr lang="en-US" sz="900" b="1">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a:latin typeface="Century Gothic" panose="020B0502020202020204" pitchFamily="34" charset="0"/>
              </a:rPr>
              <a:t>Image size</a:t>
            </a:r>
          </a:p>
          <a:p>
            <a:pPr algn="r"/>
            <a:r>
              <a:rPr lang="en-US" sz="1100" b="1">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6538843"/>
            <a:ext cx="1375432" cy="430887"/>
          </a:xfrm>
          <a:prstGeom prst="rect">
            <a:avLst/>
          </a:prstGeom>
          <a:noFill/>
        </p:spPr>
        <p:txBody>
          <a:bodyPr wrap="square" rtlCol="0">
            <a:spAutoFit/>
          </a:bodyPr>
          <a:lstStyle/>
          <a:p>
            <a:pPr algn="r"/>
            <a:r>
              <a:rPr lang="en-US" sz="1100" b="1">
                <a:latin typeface="Century Gothic" panose="020B0502020202020204" pitchFamily="34" charset="0"/>
              </a:rPr>
              <a:t>Text Box size</a:t>
            </a:r>
          </a:p>
          <a:p>
            <a:pPr algn="r"/>
            <a:r>
              <a:rPr lang="en-US" sz="1100" b="1">
                <a:latin typeface="Century Gothic" panose="020B0502020202020204" pitchFamily="34" charset="0"/>
              </a:rPr>
              <a:t>2.97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6538843"/>
            <a:ext cx="1375432" cy="430887"/>
          </a:xfrm>
          <a:prstGeom prst="rect">
            <a:avLst/>
          </a:prstGeom>
          <a:noFill/>
        </p:spPr>
        <p:txBody>
          <a:bodyPr wrap="square" rtlCol="0">
            <a:spAutoFit/>
          </a:bodyPr>
          <a:lstStyle/>
          <a:p>
            <a:pPr algn="r"/>
            <a:r>
              <a:rPr lang="en-US" sz="1100" b="1">
                <a:latin typeface="Century Gothic" panose="020B0502020202020204" pitchFamily="34" charset="0"/>
              </a:rPr>
              <a:t>Text Box size</a:t>
            </a:r>
          </a:p>
          <a:p>
            <a:pPr algn="r"/>
            <a:r>
              <a:rPr lang="en-US" sz="1100" b="1">
                <a:latin typeface="Century Gothic" panose="020B0502020202020204" pitchFamily="34" charset="0"/>
              </a:rPr>
              <a:t>5.53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a:latin typeface="Century Gothic" panose="020B0502020202020204" pitchFamily="34" charset="0"/>
              </a:rPr>
              <a:t>NOTE: </a:t>
            </a:r>
            <a:r>
              <a:rPr lang="en-US" sz="1100" b="0">
                <a:latin typeface="Century Gothic" panose="020B0502020202020204" pitchFamily="34" charset="0"/>
              </a:rPr>
              <a:t>Remove </a:t>
            </a:r>
            <a:r>
              <a:rPr lang="en-US" sz="1100" b="1">
                <a:latin typeface="Century Gothic" panose="020B0502020202020204" pitchFamily="34" charset="0"/>
              </a:rPr>
              <a:t>Text Box Outlines </a:t>
            </a:r>
            <a:r>
              <a:rPr lang="en-US" sz="1100" b="0">
                <a:latin typeface="Century Gothic" panose="020B0502020202020204" pitchFamily="34" charset="0"/>
              </a:rPr>
              <a:t>after you have added your content.</a:t>
            </a:r>
          </a:p>
          <a:p>
            <a:pPr algn="l"/>
            <a:endParaRPr lang="en-US" sz="1100" b="0">
              <a:latin typeface="Century Gothic" panose="020B0502020202020204" pitchFamily="34" charset="0"/>
            </a:endParaRPr>
          </a:p>
          <a:p>
            <a:pPr algn="l"/>
            <a:r>
              <a:rPr lang="en-US" sz="1100" b="0">
                <a:latin typeface="Century Gothic" panose="020B0502020202020204" pitchFamily="34" charset="0"/>
              </a:rPr>
              <a:t>To Remove the Text Box Outline:</a:t>
            </a:r>
          </a:p>
          <a:p>
            <a:pPr algn="l"/>
            <a:r>
              <a:rPr lang="en-US" sz="1100" b="0">
                <a:latin typeface="Century Gothic" panose="020B0502020202020204" pitchFamily="34" charset="0"/>
              </a:rPr>
              <a:t>Select the Text Box.</a:t>
            </a:r>
          </a:p>
          <a:p>
            <a:pPr algn="l"/>
            <a:r>
              <a:rPr lang="en-US" sz="1100" b="0">
                <a:latin typeface="Century Gothic" panose="020B0502020202020204" pitchFamily="34" charset="0"/>
              </a:rPr>
              <a:t>At the top in the Ribbon, Select </a:t>
            </a:r>
            <a:r>
              <a:rPr lang="en-US" sz="1100" b="1">
                <a:latin typeface="Century Gothic" panose="020B0502020202020204" pitchFamily="34" charset="0"/>
              </a:rPr>
              <a:t>Shape Format </a:t>
            </a:r>
            <a:r>
              <a:rPr lang="en-US" sz="1100" b="0">
                <a:latin typeface="Century Gothic" panose="020B0502020202020204" pitchFamily="34" charset="0"/>
              </a:rPr>
              <a:t>– </a:t>
            </a:r>
            <a:r>
              <a:rPr lang="en-US" sz="1100" b="1">
                <a:latin typeface="Century Gothic" panose="020B0502020202020204" pitchFamily="34" charset="0"/>
              </a:rPr>
              <a:t>Shape Outline </a:t>
            </a:r>
            <a:r>
              <a:rPr lang="en-US" sz="1100" b="0">
                <a:latin typeface="Century Gothic" panose="020B0502020202020204" pitchFamily="34" charset="0"/>
              </a:rPr>
              <a:t>– </a:t>
            </a:r>
            <a:r>
              <a:rPr lang="en-US" sz="1100" b="1">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a:t>Text Size for Short &amp; Full Title</a:t>
            </a:r>
          </a:p>
          <a:p>
            <a:r>
              <a:rPr lang="en-US" sz="1100"/>
              <a:t>Short Title: Century Gothic, 16 pt., BOLD </a:t>
            </a:r>
          </a:p>
          <a:p>
            <a:r>
              <a:rPr lang="en-US" sz="1100"/>
              <a:t>Full Title: Century Gothic, 16 pt.</a:t>
            </a:r>
          </a:p>
          <a:p>
            <a:r>
              <a:rPr lang="en-US" sz="110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a:latin typeface="Century Gothic" panose="020B0502020202020204" pitchFamily="34" charset="0"/>
              </a:rPr>
              <a:t>App Area Icon Size</a:t>
            </a:r>
          </a:p>
          <a:p>
            <a:pPr algn="l"/>
            <a:r>
              <a:rPr lang="en-US" sz="1100" b="1">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a:solidFill>
                  <a:srgbClr val="FF0000"/>
                </a:solidFill>
              </a:rPr>
              <a:t>**EXAMPLE**</a:t>
            </a:r>
          </a:p>
        </p:txBody>
      </p:sp>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a:latin typeface="Arial" panose="020B0604020202020204" pitchFamily="34" charset="0"/>
                <a:cs typeface="Arial" panose="020B0604020202020204" pitchFamily="34" charset="0"/>
              </a:rPr>
              <a:t>National</a:t>
            </a:r>
            <a:r>
              <a:rPr lang="en-US" sz="1200" b="1" baseline="0">
                <a:latin typeface="Arial" panose="020B0604020202020204" pitchFamily="34" charset="0"/>
                <a:cs typeface="Arial" panose="020B0604020202020204" pitchFamily="34" charset="0"/>
              </a:rPr>
              <a:t> Aeronautics and Space Administration</a:t>
            </a:r>
            <a:endParaRPr lang="en-US" sz="1200" b="1">
              <a:latin typeface="Arial" panose="020B0604020202020204" pitchFamily="34" charset="0"/>
              <a:cs typeface="Arial" panose="020B0604020202020204" pitchFamily="34" charset="0"/>
            </a:endParaRPr>
          </a:p>
        </p:txBody>
      </p:sp>
      <p:pic>
        <p:nvPicPr>
          <p:cNvPr id="17" name="Picture 16" descr="Icon&#10;&#10;Description automatically generated">
            <a:extLst>
              <a:ext uri="{FF2B5EF4-FFF2-40B4-BE49-F238E27FC236}">
                <a16:creationId xmlns:a16="http://schemas.microsoft.com/office/drawing/2014/main" id="{B9DBF8E0-84BE-485B-96ED-95D1002070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8" name="Rectangle 17">
            <a:extLst>
              <a:ext uri="{FF2B5EF4-FFF2-40B4-BE49-F238E27FC236}">
                <a16:creationId xmlns:a16="http://schemas.microsoft.com/office/drawing/2014/main" id="{E9D56DCF-D79B-49F2-B1E2-C41642E3B244}"/>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75DAEEE-A2DD-4D5C-8A44-5463E9DC8B71}"/>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1" name="TextBox 20">
            <a:extLst>
              <a:ext uri="{FF2B5EF4-FFF2-40B4-BE49-F238E27FC236}">
                <a16:creationId xmlns:a16="http://schemas.microsoft.com/office/drawing/2014/main" id="{922B1020-0716-4BFA-8501-4B0D6AAAD038}"/>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3" name="TextBox 22">
            <a:extLst>
              <a:ext uri="{FF2B5EF4-FFF2-40B4-BE49-F238E27FC236}">
                <a16:creationId xmlns:a16="http://schemas.microsoft.com/office/drawing/2014/main" id="{186E6889-067B-491C-B076-1BF6F998DD7E}"/>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sp>
        <p:nvSpPr>
          <p:cNvPr id="26" name="TextBox 25">
            <a:extLst>
              <a:ext uri="{FF2B5EF4-FFF2-40B4-BE49-F238E27FC236}">
                <a16:creationId xmlns:a16="http://schemas.microsoft.com/office/drawing/2014/main" id="{12E1B86C-E9BD-4127-8E90-E6EB36250540}"/>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pic>
        <p:nvPicPr>
          <p:cNvPr id="27" name="Graphic 26" descr="Lightbulb with solid fill">
            <a:extLst>
              <a:ext uri="{FF2B5EF4-FFF2-40B4-BE49-F238E27FC236}">
                <a16:creationId xmlns:a16="http://schemas.microsoft.com/office/drawing/2014/main" id="{02C46381-7775-422B-9078-BFBAB5A4FB7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29" name="Group 28">
            <a:extLst>
              <a:ext uri="{FF2B5EF4-FFF2-40B4-BE49-F238E27FC236}">
                <a16:creationId xmlns:a16="http://schemas.microsoft.com/office/drawing/2014/main" id="{1EAD58C9-7035-4705-BA2A-319F7B14E078}"/>
              </a:ext>
            </a:extLst>
          </p:cNvPr>
          <p:cNvGrpSpPr/>
          <p:nvPr userDrawn="1"/>
        </p:nvGrpSpPr>
        <p:grpSpPr>
          <a:xfrm>
            <a:off x="3989308" y="8562781"/>
            <a:ext cx="2758919" cy="1045711"/>
            <a:chOff x="3964731" y="9035658"/>
            <a:chExt cx="2758919" cy="1045711"/>
          </a:xfrm>
        </p:grpSpPr>
        <p:sp>
          <p:nvSpPr>
            <p:cNvPr id="32" name="Rectangle 31">
              <a:extLst>
                <a:ext uri="{FF2B5EF4-FFF2-40B4-BE49-F238E27FC236}">
                  <a16:creationId xmlns:a16="http://schemas.microsoft.com/office/drawing/2014/main" id="{168E21E7-876B-4D29-95B4-89008D2CF76D}"/>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1AC80F4-9AE3-4D20-8554-A2B801210E69}"/>
                </a:ext>
              </a:extLst>
            </p:cNvPr>
            <p:cNvSpPr txBox="1"/>
            <p:nvPr/>
          </p:nvSpPr>
          <p:spPr>
            <a:xfrm>
              <a:off x="4907102" y="9048927"/>
              <a:ext cx="1504736" cy="235319"/>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VISIT OUR WEBSITE!</a:t>
              </a:r>
            </a:p>
          </p:txBody>
        </p:sp>
        <p:pic>
          <p:nvPicPr>
            <p:cNvPr id="35" name="Picture 34" descr="QR Code for the NASA Applied Science Website&#10;&#10;https://appliedsciences.nasa.gov/nasadevelop">
              <a:extLst>
                <a:ext uri="{FF2B5EF4-FFF2-40B4-BE49-F238E27FC236}">
                  <a16:creationId xmlns:a16="http://schemas.microsoft.com/office/drawing/2014/main" id="{9E4612E1-CF1A-4B17-B97A-12DD336AE9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36" name="TextBox 35">
              <a:extLst>
                <a:ext uri="{FF2B5EF4-FFF2-40B4-BE49-F238E27FC236}">
                  <a16:creationId xmlns:a16="http://schemas.microsoft.com/office/drawing/2014/main" id="{A8171007-BAF8-4AD6-A3F2-D67F2151A990}"/>
                </a:ext>
              </a:extLst>
            </p:cNvPr>
            <p:cNvSpPr txBox="1"/>
            <p:nvPr/>
          </p:nvSpPr>
          <p:spPr>
            <a:xfrm>
              <a:off x="4907102" y="9583046"/>
              <a:ext cx="1816548" cy="498323"/>
            </a:xfrm>
            <a:prstGeom prst="rect">
              <a:avLst/>
            </a:prstGeom>
            <a:noFill/>
            <a:ln>
              <a:noFill/>
            </a:ln>
          </p:spPr>
          <p:txBody>
            <a:bodyPr wrap="square" rtlCol="0">
              <a:noAutofit/>
            </a:bodyPr>
            <a:lstStyle/>
            <a:p>
              <a:r>
                <a:rPr lang="en-US" sz="1000" b="1">
                  <a:solidFill>
                    <a:schemeClr val="bg1"/>
                  </a:solidFill>
                  <a:latin typeface="Century Gothic" panose="020B0502020202020204" pitchFamily="34" charset="0"/>
                </a:rPr>
                <a:t>APPLIED SCIENCES</a:t>
              </a:r>
            </a:p>
            <a:p>
              <a:r>
                <a:rPr lang="en-US" sz="1000" b="1">
                  <a:solidFill>
                    <a:schemeClr val="bg1"/>
                  </a:solidFill>
                  <a:latin typeface="Century Gothic" panose="020B0502020202020204" pitchFamily="34" charset="0"/>
                </a:rPr>
                <a:t>PROGRAM</a:t>
              </a:r>
            </a:p>
          </p:txBody>
        </p:sp>
        <p:pic>
          <p:nvPicPr>
            <p:cNvPr id="38" name="Picture 37">
              <a:extLst>
                <a:ext uri="{FF2B5EF4-FFF2-40B4-BE49-F238E27FC236}">
                  <a16:creationId xmlns:a16="http://schemas.microsoft.com/office/drawing/2014/main" id="{2D7EB0F9-65C4-4B71-BF7B-A528CD7F37E9}"/>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39" name="Straight Connector 38">
              <a:extLst>
                <a:ext uri="{FF2B5EF4-FFF2-40B4-BE49-F238E27FC236}">
                  <a16:creationId xmlns:a16="http://schemas.microsoft.com/office/drawing/2014/main" id="{585BAE8F-57C6-4742-BFCB-899DBAEF3A35}"/>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0B073C71-89A5-4077-B55B-6431A3F3703D}"/>
              </a:ext>
            </a:extLst>
          </p:cNvPr>
          <p:cNvGrpSpPr/>
          <p:nvPr userDrawn="1"/>
        </p:nvGrpSpPr>
        <p:grpSpPr>
          <a:xfrm>
            <a:off x="6554477" y="8655498"/>
            <a:ext cx="762846" cy="762846"/>
            <a:chOff x="6785303" y="9111547"/>
            <a:chExt cx="640971" cy="640971"/>
          </a:xfrm>
        </p:grpSpPr>
        <p:sp>
          <p:nvSpPr>
            <p:cNvPr id="41" name="Oval 40">
              <a:extLst>
                <a:ext uri="{FF2B5EF4-FFF2-40B4-BE49-F238E27FC236}">
                  <a16:creationId xmlns:a16="http://schemas.microsoft.com/office/drawing/2014/main" id="{EC34984A-6622-488E-911B-0F94BB462F91}"/>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76904A75-E4D7-470B-8226-7FD81217D4F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solidFill>
                  <a:schemeClr val="accent2">
                    <a:lumMod val="50000"/>
                  </a:schemeClr>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1"/>
            <a:ext cx="6903948" cy="2758296"/>
          </a:xfrm>
          <a:prstGeom prst="rect">
            <a:avLst/>
          </a:prstGeom>
          <a:noFill/>
          <a:ln>
            <a:solidFill>
              <a:schemeClr val="accent2">
                <a:lumMod val="75000"/>
              </a:schemeClr>
            </a:solidFill>
          </a:ln>
        </p:spPr>
        <p:txBody>
          <a:bodyPr wrap="square" rtlCol="0">
            <a:noAutofit/>
          </a:bodyPr>
          <a:lstStyle/>
          <a:p>
            <a:pPr marL="548640"/>
            <a:r>
              <a:rPr lang="en-US" sz="1600" b="1">
                <a:solidFill>
                  <a:srgbClr val="4DAFB4"/>
                </a:solidFill>
                <a:latin typeface="Century Gothic" panose="020B0502020202020204" pitchFamily="34" charset="0"/>
              </a:rPr>
              <a:t>Project Short Title</a:t>
            </a:r>
          </a:p>
          <a:p>
            <a:pPr marL="548640">
              <a:spcAft>
                <a:spcPts val="1200"/>
              </a:spcAft>
            </a:pPr>
            <a:r>
              <a:rPr lang="en-US" sz="1600">
                <a:solidFill>
                  <a:srgbClr val="4DAFB4"/>
                </a:solidFill>
                <a:latin typeface="Century Gothic" panose="020B0502020202020204" pitchFamily="34" charset="0"/>
              </a:rPr>
              <a:t>Project Full Title</a:t>
            </a:r>
            <a:endParaRPr lang="en-US" sz="1600">
              <a:solidFill>
                <a:srgbClr val="4DAFB4"/>
              </a:solidFill>
            </a:endParaRPr>
          </a:p>
          <a:p>
            <a:r>
              <a:rPr lang="en-US" sz="1400">
                <a:latin typeface="Garamond" panose="02020404030301010803" pitchFamily="18" charset="0"/>
              </a:rPr>
              <a:t>Brief summary of the project.</a:t>
            </a:r>
          </a:p>
          <a:p>
            <a:r>
              <a:rPr lang="en-US" sz="140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a:solidFill>
                  <a:srgbClr val="000000"/>
                </a:solidFill>
                <a:effectLst/>
                <a:latin typeface="Century Gothic" panose="020B0502020202020204" pitchFamily="34" charset="0"/>
                <a:ea typeface="Times New Roman" panose="02020603050405020304" pitchFamily="18" charset="0"/>
              </a:rPr>
              <a:t>Project Image </a:t>
            </a:r>
          </a:p>
          <a:p>
            <a:r>
              <a:rPr lang="en-US" sz="900">
                <a:solidFill>
                  <a:srgbClr val="000000"/>
                </a:solidFill>
                <a:latin typeface="Century Gothic" panose="020B0502020202020204" pitchFamily="34" charset="0"/>
                <a:ea typeface="Times New Roman" panose="02020603050405020304" pitchFamily="18" charset="0"/>
              </a:rPr>
              <a:t>C</a:t>
            </a:r>
            <a:r>
              <a:rPr lang="en-US" sz="90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a:solidFill>
                <a:srgbClr val="000000"/>
              </a:solidFill>
              <a:latin typeface="Century Gothic" panose="020B0502020202020204" pitchFamily="34" charset="0"/>
            </a:endParaRPr>
          </a:p>
          <a:p>
            <a:pPr>
              <a:spcAft>
                <a:spcPts val="0"/>
              </a:spcAft>
            </a:pPr>
            <a:r>
              <a:rPr lang="en-US" sz="1200" b="1">
                <a:solidFill>
                  <a:srgbClr val="000000"/>
                </a:solidFill>
                <a:latin typeface="Century Gothic" panose="020B0502020202020204" pitchFamily="34" charset="0"/>
              </a:rPr>
              <a:t>To Insert Image:</a:t>
            </a:r>
          </a:p>
          <a:p>
            <a:r>
              <a:rPr lang="en-US" sz="900">
                <a:solidFill>
                  <a:srgbClr val="000000"/>
                </a:solidFill>
                <a:latin typeface="Century Gothic" panose="020B0502020202020204" pitchFamily="34" charset="0"/>
              </a:rPr>
              <a:t>Select the placeholder image.</a:t>
            </a:r>
          </a:p>
          <a:p>
            <a:r>
              <a:rPr lang="en-US" sz="900">
                <a:solidFill>
                  <a:srgbClr val="000000"/>
                </a:solidFill>
                <a:latin typeface="Century Gothic" panose="020B0502020202020204" pitchFamily="34" charset="0"/>
              </a:rPr>
              <a:t>Right-Click and select </a:t>
            </a:r>
            <a:r>
              <a:rPr lang="en-US" sz="900" b="1">
                <a:solidFill>
                  <a:srgbClr val="000000"/>
                </a:solidFill>
                <a:latin typeface="Century Gothic" panose="020B0502020202020204" pitchFamily="34" charset="0"/>
              </a:rPr>
              <a:t>Format Picture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Go to </a:t>
            </a:r>
            <a:r>
              <a:rPr lang="en-US" sz="900" b="1">
                <a:solidFill>
                  <a:srgbClr val="000000"/>
                </a:solidFill>
                <a:latin typeface="Century Gothic" panose="020B0502020202020204" pitchFamily="34" charset="0"/>
              </a:rPr>
              <a:t>Fill &amp; Line </a:t>
            </a:r>
            <a:r>
              <a:rPr lang="en-US" sz="900">
                <a:solidFill>
                  <a:srgbClr val="000000"/>
                </a:solidFill>
                <a:latin typeface="Century Gothic" panose="020B0502020202020204" pitchFamily="34" charset="0"/>
              </a:rPr>
              <a:t>– </a:t>
            </a:r>
            <a:r>
              <a:rPr lang="en-US" sz="900" b="1">
                <a:solidFill>
                  <a:srgbClr val="000000"/>
                </a:solidFill>
                <a:latin typeface="Century Gothic" panose="020B0502020202020204" pitchFamily="34" charset="0"/>
              </a:rPr>
              <a:t>Fill</a:t>
            </a:r>
            <a:r>
              <a:rPr lang="en-US" sz="900">
                <a:solidFill>
                  <a:srgbClr val="000000"/>
                </a:solidFill>
                <a:latin typeface="Century Gothic" panose="020B0502020202020204" pitchFamily="34" charset="0"/>
              </a:rPr>
              <a:t> – </a:t>
            </a:r>
            <a:r>
              <a:rPr lang="en-US" sz="900" b="1">
                <a:solidFill>
                  <a:srgbClr val="000000"/>
                </a:solidFill>
                <a:latin typeface="Century Gothic" panose="020B0502020202020204" pitchFamily="34" charset="0"/>
              </a:rPr>
              <a:t>Picture or Texture Fill</a:t>
            </a:r>
            <a:r>
              <a:rPr lang="en-US" sz="900">
                <a:solidFill>
                  <a:srgbClr val="000000"/>
                </a:solidFill>
                <a:latin typeface="Century Gothic" panose="020B0502020202020204" pitchFamily="34" charset="0"/>
              </a:rPr>
              <a:t>.</a:t>
            </a:r>
            <a:endParaRPr lang="en-US" sz="900" b="1">
              <a:solidFill>
                <a:srgbClr val="000000"/>
              </a:solidFill>
              <a:latin typeface="Century Gothic" panose="020B0502020202020204" pitchFamily="34" charset="0"/>
            </a:endParaRP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Insert</a:t>
            </a:r>
            <a:r>
              <a:rPr lang="en-US" sz="900">
                <a:solidFill>
                  <a:srgbClr val="000000"/>
                </a:solidFill>
                <a:latin typeface="Century Gothic" panose="020B0502020202020204" pitchFamily="34" charset="0"/>
              </a:rPr>
              <a:t> below </a:t>
            </a:r>
            <a:r>
              <a:rPr lang="en-US" sz="900" b="1">
                <a:solidFill>
                  <a:srgbClr val="000000"/>
                </a:solidFill>
                <a:latin typeface="Century Gothic" panose="020B0502020202020204" pitchFamily="34" charset="0"/>
              </a:rPr>
              <a:t>Picture Source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From File</a:t>
            </a:r>
            <a:r>
              <a:rPr lang="en-US" sz="900">
                <a:solidFill>
                  <a:srgbClr val="000000"/>
                </a:solidFill>
                <a:latin typeface="Century Gothic" panose="020B0502020202020204" pitchFamily="34" charset="0"/>
              </a:rPr>
              <a:t> and choose the image you’d like to use.</a:t>
            </a:r>
            <a:endParaRPr lang="en-US" sz="900" b="1">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a:latin typeface="Century Gothic" panose="020B0502020202020204" pitchFamily="34" charset="0"/>
              </a:rPr>
              <a:t>Image size</a:t>
            </a:r>
          </a:p>
          <a:p>
            <a:pPr algn="r"/>
            <a:r>
              <a:rPr lang="en-US" sz="1100" b="1">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6500743"/>
            <a:ext cx="1375432" cy="430887"/>
          </a:xfrm>
          <a:prstGeom prst="rect">
            <a:avLst/>
          </a:prstGeom>
          <a:noFill/>
        </p:spPr>
        <p:txBody>
          <a:bodyPr wrap="square" rtlCol="0">
            <a:spAutoFit/>
          </a:bodyPr>
          <a:lstStyle/>
          <a:p>
            <a:pPr algn="r"/>
            <a:r>
              <a:rPr lang="en-US" sz="1100" b="1">
                <a:latin typeface="Century Gothic" panose="020B0502020202020204" pitchFamily="34" charset="0"/>
              </a:rPr>
              <a:t>Text Box size</a:t>
            </a:r>
          </a:p>
          <a:p>
            <a:pPr algn="r"/>
            <a:r>
              <a:rPr lang="en-US" sz="1100" b="1">
                <a:latin typeface="Century Gothic" panose="020B0502020202020204" pitchFamily="34" charset="0"/>
              </a:rPr>
              <a:t>3.02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458644"/>
            <a:ext cx="2803158" cy="815608"/>
          </a:xfrm>
          <a:prstGeom prst="rect">
            <a:avLst/>
          </a:prstGeom>
          <a:solidFill>
            <a:schemeClr val="bg1"/>
          </a:solidFill>
          <a:ln w="25400">
            <a:solidFill>
              <a:srgbClr val="FF0000"/>
            </a:solidFill>
          </a:ln>
        </p:spPr>
        <p:txBody>
          <a:bodyPr wrap="square" rtlCol="0">
            <a:spAutoFit/>
          </a:bodyPr>
          <a:lstStyle/>
          <a:p>
            <a:r>
              <a:rPr lang="en-US" sz="1400" b="1"/>
              <a:t>Text Size for Short &amp; Full Title</a:t>
            </a:r>
          </a:p>
          <a:p>
            <a:r>
              <a:rPr lang="en-US" sz="1100"/>
              <a:t>Short Title: Century Gothic, 16 pt., BOLD </a:t>
            </a:r>
          </a:p>
          <a:p>
            <a:r>
              <a:rPr lang="en-US" sz="1100"/>
              <a:t>Full Title: Century Gothic, 16 pt.</a:t>
            </a:r>
          </a:p>
          <a:p>
            <a:r>
              <a:rPr lang="en-US" sz="110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6412493"/>
            <a:ext cx="1535243" cy="430887"/>
          </a:xfrm>
          <a:prstGeom prst="rect">
            <a:avLst/>
          </a:prstGeom>
          <a:noFill/>
          <a:ln w="25400">
            <a:solidFill>
              <a:srgbClr val="FF0000"/>
            </a:solidFill>
          </a:ln>
        </p:spPr>
        <p:txBody>
          <a:bodyPr wrap="square" rtlCol="0">
            <a:spAutoFit/>
          </a:bodyPr>
          <a:lstStyle/>
          <a:p>
            <a:pPr algn="l"/>
            <a:r>
              <a:rPr lang="en-US" sz="1100" b="1">
                <a:latin typeface="Century Gothic" panose="020B0502020202020204" pitchFamily="34" charset="0"/>
              </a:rPr>
              <a:t>App Area Icon Size</a:t>
            </a:r>
          </a:p>
          <a:p>
            <a:pPr algn="l"/>
            <a:r>
              <a:rPr lang="en-US" sz="1100" b="1">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a:latin typeface="Century Gothic" panose="020B0502020202020204" pitchFamily="34" charset="0"/>
              </a:rPr>
              <a:t>NOTE: </a:t>
            </a:r>
            <a:r>
              <a:rPr lang="en-US" sz="1100" b="0">
                <a:latin typeface="Century Gothic" panose="020B0502020202020204" pitchFamily="34" charset="0"/>
              </a:rPr>
              <a:t>Remove </a:t>
            </a:r>
            <a:r>
              <a:rPr lang="en-US" sz="1100" b="1">
                <a:latin typeface="Century Gothic" panose="020B0502020202020204" pitchFamily="34" charset="0"/>
              </a:rPr>
              <a:t>Text Box Outlines </a:t>
            </a:r>
            <a:r>
              <a:rPr lang="en-US" sz="1100" b="0">
                <a:latin typeface="Century Gothic" panose="020B0502020202020204" pitchFamily="34" charset="0"/>
              </a:rPr>
              <a:t>after you have added your content.</a:t>
            </a:r>
          </a:p>
          <a:p>
            <a:pPr algn="l"/>
            <a:endParaRPr lang="en-US" sz="1100" b="0">
              <a:latin typeface="Century Gothic" panose="020B0502020202020204" pitchFamily="34" charset="0"/>
            </a:endParaRPr>
          </a:p>
          <a:p>
            <a:pPr algn="l"/>
            <a:r>
              <a:rPr lang="en-US" sz="1100" b="0">
                <a:latin typeface="Century Gothic" panose="020B0502020202020204" pitchFamily="34" charset="0"/>
              </a:rPr>
              <a:t>To Remove the Text Box Outline:</a:t>
            </a:r>
          </a:p>
          <a:p>
            <a:pPr algn="l"/>
            <a:r>
              <a:rPr lang="en-US" sz="1100" b="0">
                <a:latin typeface="Century Gothic" panose="020B0502020202020204" pitchFamily="34" charset="0"/>
              </a:rPr>
              <a:t>Select the Text Box.</a:t>
            </a:r>
          </a:p>
          <a:p>
            <a:pPr algn="l"/>
            <a:r>
              <a:rPr lang="en-US" sz="1100" b="0">
                <a:latin typeface="Century Gothic" panose="020B0502020202020204" pitchFamily="34" charset="0"/>
              </a:rPr>
              <a:t>At the top in the Ribbon, Select </a:t>
            </a:r>
            <a:r>
              <a:rPr lang="en-US" sz="1100" b="1">
                <a:latin typeface="Century Gothic" panose="020B0502020202020204" pitchFamily="34" charset="0"/>
              </a:rPr>
              <a:t>Shape Format </a:t>
            </a:r>
            <a:r>
              <a:rPr lang="en-US" sz="1100" b="0">
                <a:latin typeface="Century Gothic" panose="020B0502020202020204" pitchFamily="34" charset="0"/>
              </a:rPr>
              <a:t>– </a:t>
            </a:r>
            <a:r>
              <a:rPr lang="en-US" sz="1100" b="1">
                <a:latin typeface="Century Gothic" panose="020B0502020202020204" pitchFamily="34" charset="0"/>
              </a:rPr>
              <a:t>Shape Outline </a:t>
            </a:r>
            <a:r>
              <a:rPr lang="en-US" sz="1100" b="0">
                <a:latin typeface="Century Gothic" panose="020B0502020202020204" pitchFamily="34" charset="0"/>
              </a:rPr>
              <a:t>– </a:t>
            </a:r>
            <a:r>
              <a:rPr lang="en-US" sz="1100" b="1">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a:solidFill>
                  <a:srgbClr val="FF0000"/>
                </a:solidFill>
              </a:rPr>
              <a:t>**EXAMPLE**</a:t>
            </a:r>
          </a:p>
        </p:txBody>
      </p:sp>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a:latin typeface="Arial" panose="020B0604020202020204" pitchFamily="34" charset="0"/>
                <a:cs typeface="Arial" panose="020B0604020202020204" pitchFamily="34" charset="0"/>
              </a:rPr>
              <a:t>National</a:t>
            </a:r>
            <a:r>
              <a:rPr lang="en-US" sz="1200" b="1" baseline="0">
                <a:latin typeface="Arial" panose="020B0604020202020204" pitchFamily="34" charset="0"/>
                <a:cs typeface="Arial" panose="020B0604020202020204" pitchFamily="34" charset="0"/>
              </a:rPr>
              <a:t> Aeronautics and Space Administration</a:t>
            </a:r>
            <a:endParaRPr lang="en-US" sz="1200" b="1">
              <a:latin typeface="Arial" panose="020B0604020202020204" pitchFamily="34" charset="0"/>
              <a:cs typeface="Arial" panose="020B0604020202020204" pitchFamily="34" charset="0"/>
            </a:endParaRPr>
          </a:p>
        </p:txBody>
      </p:sp>
      <p:pic>
        <p:nvPicPr>
          <p:cNvPr id="19" name="Picture 18" descr="Icon&#10;&#10;Description automatically generated">
            <a:extLst>
              <a:ext uri="{FF2B5EF4-FFF2-40B4-BE49-F238E27FC236}">
                <a16:creationId xmlns:a16="http://schemas.microsoft.com/office/drawing/2014/main" id="{FB9D47EB-D288-4705-8A0C-23D6D08D72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20" name="Rectangle 19">
            <a:extLst>
              <a:ext uri="{FF2B5EF4-FFF2-40B4-BE49-F238E27FC236}">
                <a16:creationId xmlns:a16="http://schemas.microsoft.com/office/drawing/2014/main" id="{656B8D94-C763-4B1F-BBBD-2EE7D1F7B7E2}"/>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1053AE0-0F48-4190-95AC-1323F5C259F2}"/>
              </a:ext>
            </a:extLst>
          </p:cNvPr>
          <p:cNvGrpSpPr/>
          <p:nvPr userDrawn="1"/>
        </p:nvGrpSpPr>
        <p:grpSpPr>
          <a:xfrm>
            <a:off x="6554477" y="8655498"/>
            <a:ext cx="762846" cy="762846"/>
            <a:chOff x="6785303" y="9111547"/>
            <a:chExt cx="640971" cy="640971"/>
          </a:xfrm>
        </p:grpSpPr>
        <p:sp>
          <p:nvSpPr>
            <p:cNvPr id="23" name="Oval 22">
              <a:extLst>
                <a:ext uri="{FF2B5EF4-FFF2-40B4-BE49-F238E27FC236}">
                  <a16:creationId xmlns:a16="http://schemas.microsoft.com/office/drawing/2014/main" id="{11A016A2-7DEB-4892-9EBE-E11FA1D69FA2}"/>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52E8444-9011-4E62-9C8E-9C9F010895D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7" name="TextBox 26">
            <a:extLst>
              <a:ext uri="{FF2B5EF4-FFF2-40B4-BE49-F238E27FC236}">
                <a16:creationId xmlns:a16="http://schemas.microsoft.com/office/drawing/2014/main" id="{F3656628-6926-4482-BDFA-FBAD23EFE3FC}"/>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9" name="TextBox 28">
            <a:extLst>
              <a:ext uri="{FF2B5EF4-FFF2-40B4-BE49-F238E27FC236}">
                <a16:creationId xmlns:a16="http://schemas.microsoft.com/office/drawing/2014/main" id="{175E770E-224A-405C-B1EB-3C2521A8CAC7}"/>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sp>
        <p:nvSpPr>
          <p:cNvPr id="31" name="TextBox 30">
            <a:extLst>
              <a:ext uri="{FF2B5EF4-FFF2-40B4-BE49-F238E27FC236}">
                <a16:creationId xmlns:a16="http://schemas.microsoft.com/office/drawing/2014/main" id="{FCC2B9E1-614C-46CB-88F4-A28CF740419B}"/>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32" name="TextBox 31">
            <a:extLst>
              <a:ext uri="{FF2B5EF4-FFF2-40B4-BE49-F238E27FC236}">
                <a16:creationId xmlns:a16="http://schemas.microsoft.com/office/drawing/2014/main" id="{AF47951B-D18B-4292-898C-957FB336458F}"/>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sp>
        <p:nvSpPr>
          <p:cNvPr id="33" name="TextBox 32">
            <a:extLst>
              <a:ext uri="{FF2B5EF4-FFF2-40B4-BE49-F238E27FC236}">
                <a16:creationId xmlns:a16="http://schemas.microsoft.com/office/drawing/2014/main" id="{900807E0-D06D-4012-BB45-78663DB17397}"/>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t>NASA-DL-DEVELOP@mail.nasa.gov.</a:t>
            </a:r>
          </a:p>
        </p:txBody>
      </p:sp>
      <p:pic>
        <p:nvPicPr>
          <p:cNvPr id="34" name="Graphic 33" descr="Lightbulb with solid fill">
            <a:extLst>
              <a:ext uri="{FF2B5EF4-FFF2-40B4-BE49-F238E27FC236}">
                <a16:creationId xmlns:a16="http://schemas.microsoft.com/office/drawing/2014/main" id="{12B95E69-9227-4277-A0E1-1AFBD2BB5AB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
        <p:nvSpPr>
          <p:cNvPr id="36" name="Rectangle 35">
            <a:extLst>
              <a:ext uri="{FF2B5EF4-FFF2-40B4-BE49-F238E27FC236}">
                <a16:creationId xmlns:a16="http://schemas.microsoft.com/office/drawing/2014/main" id="{3E779B56-EDB3-4735-9A61-165F2EDB6959}"/>
              </a:ext>
            </a:extLst>
          </p:cNvPr>
          <p:cNvSpPr/>
          <p:nvPr userDrawn="1"/>
        </p:nvSpPr>
        <p:spPr>
          <a:xfrm>
            <a:off x="3886200" y="1930401"/>
            <a:ext cx="3540074"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solidFill>
                  <a:schemeClr val="accent2">
                    <a:lumMod val="50000"/>
                  </a:schemeClr>
                </a:solidFill>
              </a:rPr>
              <a:t>Project Image</a:t>
            </a:r>
          </a:p>
        </p:txBody>
      </p:sp>
      <p:sp>
        <p:nvSpPr>
          <p:cNvPr id="38" name="TextBox 37">
            <a:extLst>
              <a:ext uri="{FF2B5EF4-FFF2-40B4-BE49-F238E27FC236}">
                <a16:creationId xmlns:a16="http://schemas.microsoft.com/office/drawing/2014/main" id="{3E3F4AAF-66CD-475B-B1C9-BDFC85FF5902}"/>
              </a:ext>
            </a:extLst>
          </p:cNvPr>
          <p:cNvSpPr txBox="1"/>
          <p:nvPr userDrawn="1"/>
        </p:nvSpPr>
        <p:spPr>
          <a:xfrm>
            <a:off x="476566" y="1930400"/>
            <a:ext cx="3157723" cy="5054599"/>
          </a:xfrm>
          <a:prstGeom prst="rect">
            <a:avLst/>
          </a:prstGeom>
          <a:noFill/>
          <a:ln>
            <a:solidFill>
              <a:schemeClr val="accent2">
                <a:lumMod val="75000"/>
              </a:schemeClr>
            </a:solidFill>
          </a:ln>
        </p:spPr>
        <p:txBody>
          <a:bodyPr wrap="square" rtlCol="0">
            <a:noAutofit/>
          </a:bodyPr>
          <a:lstStyle/>
          <a:p>
            <a:pPr marL="548640"/>
            <a:r>
              <a:rPr lang="en-US" sz="1600" b="1">
                <a:solidFill>
                  <a:srgbClr val="4DAFB4"/>
                </a:solidFill>
                <a:latin typeface="Century Gothic" panose="020B0502020202020204" pitchFamily="34" charset="0"/>
              </a:rPr>
              <a:t>Project Short Title</a:t>
            </a:r>
          </a:p>
          <a:p>
            <a:pPr marL="548640">
              <a:spcAft>
                <a:spcPts val="1200"/>
              </a:spcAft>
            </a:pPr>
            <a:r>
              <a:rPr lang="en-US" sz="1600">
                <a:solidFill>
                  <a:srgbClr val="4DAFB4"/>
                </a:solidFill>
                <a:latin typeface="Century Gothic" panose="020B0502020202020204" pitchFamily="34" charset="0"/>
              </a:rPr>
              <a:t>Project Full Title</a:t>
            </a:r>
            <a:endParaRPr lang="en-US" sz="1600">
              <a:solidFill>
                <a:srgbClr val="4DAFB4"/>
              </a:solidFill>
            </a:endParaRPr>
          </a:p>
          <a:p>
            <a:r>
              <a:rPr lang="en-US" sz="1400">
                <a:latin typeface="Garamond" panose="02020404030301010803" pitchFamily="18" charset="0"/>
              </a:rPr>
              <a:t>Brief summary of the project.</a:t>
            </a:r>
          </a:p>
          <a:p>
            <a:r>
              <a:rPr lang="en-US" sz="1400">
                <a:latin typeface="Garamond" panose="02020404030301010803" pitchFamily="18" charset="0"/>
              </a:rPr>
              <a:t>(Garamond, 14 pt.)</a:t>
            </a:r>
          </a:p>
        </p:txBody>
      </p:sp>
      <p:pic>
        <p:nvPicPr>
          <p:cNvPr id="45" name="Picture 44">
            <a:extLst>
              <a:ext uri="{FF2B5EF4-FFF2-40B4-BE49-F238E27FC236}">
                <a16:creationId xmlns:a16="http://schemas.microsoft.com/office/drawing/2014/main" id="{FCB2044D-80CC-40FB-8136-44E5B864673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6" name="TextBox 45">
            <a:extLst>
              <a:ext uri="{FF2B5EF4-FFF2-40B4-BE49-F238E27FC236}">
                <a16:creationId xmlns:a16="http://schemas.microsoft.com/office/drawing/2014/main" id="{3A5416D2-AE6A-4CD9-83D0-A66B5E566541}"/>
              </a:ext>
            </a:extLst>
          </p:cNvPr>
          <p:cNvSpPr txBox="1"/>
          <p:nvPr userDrawn="1"/>
        </p:nvSpPr>
        <p:spPr>
          <a:xfrm>
            <a:off x="3882255" y="4267200"/>
            <a:ext cx="3540074" cy="2717799"/>
          </a:xfrm>
          <a:prstGeom prst="rect">
            <a:avLst/>
          </a:prstGeom>
          <a:noFill/>
          <a:ln>
            <a:solidFill>
              <a:schemeClr val="accent2">
                <a:lumMod val="75000"/>
              </a:schemeClr>
            </a:solidFill>
          </a:ln>
        </p:spPr>
        <p:txBody>
          <a:bodyPr wrap="square" rtlCol="0">
            <a:noAutofit/>
          </a:bodyPr>
          <a:lstStyle/>
          <a:p>
            <a:r>
              <a:rPr lang="en-US" sz="1400">
                <a:solidFill>
                  <a:schemeClr val="tx1"/>
                </a:solidFill>
                <a:latin typeface="Garamond" panose="02020404030301010803" pitchFamily="18" charset="0"/>
              </a:rPr>
              <a:t>Additional text here.</a:t>
            </a:r>
          </a:p>
          <a:p>
            <a:r>
              <a:rPr lang="en-US" sz="1400">
                <a:solidFill>
                  <a:schemeClr val="tx1"/>
                </a:solidFill>
                <a:latin typeface="Garamond" panose="02020404030301010803" pitchFamily="18" charset="0"/>
              </a:rPr>
              <a:t>(Garamond, 14 pt.)</a:t>
            </a:r>
          </a:p>
        </p:txBody>
      </p:sp>
      <p:sp>
        <p:nvSpPr>
          <p:cNvPr id="47" name="TextBox 46">
            <a:extLst>
              <a:ext uri="{FF2B5EF4-FFF2-40B4-BE49-F238E27FC236}">
                <a16:creationId xmlns:a16="http://schemas.microsoft.com/office/drawing/2014/main" id="{BE71C002-F42C-409D-B241-7E93C8848996}"/>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a:solidFill>
                  <a:srgbClr val="000000"/>
                </a:solidFill>
                <a:effectLst/>
                <a:latin typeface="Century Gothic" panose="020B0502020202020204" pitchFamily="34" charset="0"/>
                <a:ea typeface="Times New Roman" panose="02020603050405020304" pitchFamily="18" charset="0"/>
              </a:rPr>
              <a:t>Project Image </a:t>
            </a:r>
          </a:p>
          <a:p>
            <a:r>
              <a:rPr lang="en-US" sz="900">
                <a:solidFill>
                  <a:srgbClr val="000000"/>
                </a:solidFill>
                <a:latin typeface="Century Gothic" panose="020B0502020202020204" pitchFamily="34" charset="0"/>
                <a:ea typeface="Times New Roman" panose="02020603050405020304" pitchFamily="18" charset="0"/>
              </a:rPr>
              <a:t>C</a:t>
            </a:r>
            <a:r>
              <a:rPr lang="en-US" sz="90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a:solidFill>
                <a:srgbClr val="000000"/>
              </a:solidFill>
              <a:latin typeface="Century Gothic" panose="020B0502020202020204" pitchFamily="34" charset="0"/>
            </a:endParaRPr>
          </a:p>
          <a:p>
            <a:pPr>
              <a:spcAft>
                <a:spcPts val="0"/>
              </a:spcAft>
            </a:pPr>
            <a:r>
              <a:rPr lang="en-US" sz="1200" b="1">
                <a:solidFill>
                  <a:srgbClr val="000000"/>
                </a:solidFill>
                <a:latin typeface="Century Gothic" panose="020B0502020202020204" pitchFamily="34" charset="0"/>
              </a:rPr>
              <a:t>To Insert Image:</a:t>
            </a:r>
          </a:p>
          <a:p>
            <a:r>
              <a:rPr lang="en-US" sz="900">
                <a:solidFill>
                  <a:srgbClr val="000000"/>
                </a:solidFill>
                <a:latin typeface="Century Gothic" panose="020B0502020202020204" pitchFamily="34" charset="0"/>
              </a:rPr>
              <a:t>Select the placeholder image.</a:t>
            </a:r>
          </a:p>
          <a:p>
            <a:r>
              <a:rPr lang="en-US" sz="900">
                <a:solidFill>
                  <a:srgbClr val="000000"/>
                </a:solidFill>
                <a:latin typeface="Century Gothic" panose="020B0502020202020204" pitchFamily="34" charset="0"/>
              </a:rPr>
              <a:t>Right-Click and select </a:t>
            </a:r>
            <a:r>
              <a:rPr lang="en-US" sz="900" b="1">
                <a:solidFill>
                  <a:srgbClr val="000000"/>
                </a:solidFill>
                <a:latin typeface="Century Gothic" panose="020B0502020202020204" pitchFamily="34" charset="0"/>
              </a:rPr>
              <a:t>Format Picture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Go to </a:t>
            </a:r>
            <a:r>
              <a:rPr lang="en-US" sz="900" b="1">
                <a:solidFill>
                  <a:srgbClr val="000000"/>
                </a:solidFill>
                <a:latin typeface="Century Gothic" panose="020B0502020202020204" pitchFamily="34" charset="0"/>
              </a:rPr>
              <a:t>Fill &amp; Line </a:t>
            </a:r>
            <a:r>
              <a:rPr lang="en-US" sz="900">
                <a:solidFill>
                  <a:srgbClr val="000000"/>
                </a:solidFill>
                <a:latin typeface="Century Gothic" panose="020B0502020202020204" pitchFamily="34" charset="0"/>
              </a:rPr>
              <a:t>– </a:t>
            </a:r>
            <a:r>
              <a:rPr lang="en-US" sz="900" b="1">
                <a:solidFill>
                  <a:srgbClr val="000000"/>
                </a:solidFill>
                <a:latin typeface="Century Gothic" panose="020B0502020202020204" pitchFamily="34" charset="0"/>
              </a:rPr>
              <a:t>Fill</a:t>
            </a:r>
            <a:r>
              <a:rPr lang="en-US" sz="900">
                <a:solidFill>
                  <a:srgbClr val="000000"/>
                </a:solidFill>
                <a:latin typeface="Century Gothic" panose="020B0502020202020204" pitchFamily="34" charset="0"/>
              </a:rPr>
              <a:t> – </a:t>
            </a:r>
            <a:r>
              <a:rPr lang="en-US" sz="900" b="1">
                <a:solidFill>
                  <a:srgbClr val="000000"/>
                </a:solidFill>
                <a:latin typeface="Century Gothic" panose="020B0502020202020204" pitchFamily="34" charset="0"/>
              </a:rPr>
              <a:t>Picture or Texture Fill</a:t>
            </a:r>
            <a:r>
              <a:rPr lang="en-US" sz="900">
                <a:solidFill>
                  <a:srgbClr val="000000"/>
                </a:solidFill>
                <a:latin typeface="Century Gothic" panose="020B0502020202020204" pitchFamily="34" charset="0"/>
              </a:rPr>
              <a:t>.</a:t>
            </a:r>
            <a:endParaRPr lang="en-US" sz="900" b="1">
              <a:solidFill>
                <a:srgbClr val="000000"/>
              </a:solidFill>
              <a:latin typeface="Century Gothic" panose="020B0502020202020204" pitchFamily="34" charset="0"/>
            </a:endParaRP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Insert</a:t>
            </a:r>
            <a:r>
              <a:rPr lang="en-US" sz="900">
                <a:solidFill>
                  <a:srgbClr val="000000"/>
                </a:solidFill>
                <a:latin typeface="Century Gothic" panose="020B0502020202020204" pitchFamily="34" charset="0"/>
              </a:rPr>
              <a:t> below </a:t>
            </a:r>
            <a:r>
              <a:rPr lang="en-US" sz="900" b="1">
                <a:solidFill>
                  <a:srgbClr val="000000"/>
                </a:solidFill>
                <a:latin typeface="Century Gothic" panose="020B0502020202020204" pitchFamily="34" charset="0"/>
              </a:rPr>
              <a:t>Picture Source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From File</a:t>
            </a:r>
            <a:r>
              <a:rPr lang="en-US" sz="900">
                <a:solidFill>
                  <a:srgbClr val="000000"/>
                </a:solidFill>
                <a:latin typeface="Century Gothic" panose="020B0502020202020204" pitchFamily="34" charset="0"/>
              </a:rPr>
              <a:t> and choose the image you’d like to use.</a:t>
            </a:r>
            <a:endParaRPr lang="en-US" sz="900" b="1">
              <a:latin typeface="Century Gothic" panose="020B0502020202020204" pitchFamily="34" charset="0"/>
            </a:endParaRPr>
          </a:p>
        </p:txBody>
      </p:sp>
      <p:sp>
        <p:nvSpPr>
          <p:cNvPr id="48" name="TextBox 47">
            <a:extLst>
              <a:ext uri="{FF2B5EF4-FFF2-40B4-BE49-F238E27FC236}">
                <a16:creationId xmlns:a16="http://schemas.microsoft.com/office/drawing/2014/main" id="{0DDB1B13-500F-4379-B688-CADE7A0A7D10}"/>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a:latin typeface="Century Gothic" panose="020B0502020202020204" pitchFamily="34" charset="0"/>
              </a:rPr>
              <a:t>Image size</a:t>
            </a:r>
          </a:p>
          <a:p>
            <a:pPr algn="r"/>
            <a:r>
              <a:rPr lang="en-US" sz="1100" b="1">
                <a:latin typeface="Century Gothic" panose="020B0502020202020204" pitchFamily="34" charset="0"/>
              </a:rPr>
              <a:t>2.29 x 3.87</a:t>
            </a:r>
          </a:p>
        </p:txBody>
      </p:sp>
      <p:sp>
        <p:nvSpPr>
          <p:cNvPr id="49" name="TextBox 48">
            <a:extLst>
              <a:ext uri="{FF2B5EF4-FFF2-40B4-BE49-F238E27FC236}">
                <a16:creationId xmlns:a16="http://schemas.microsoft.com/office/drawing/2014/main" id="{27CA42E5-AF08-42F2-8F1C-9291AFF0CB29}"/>
              </a:ext>
            </a:extLst>
          </p:cNvPr>
          <p:cNvSpPr txBox="1"/>
          <p:nvPr userDrawn="1"/>
        </p:nvSpPr>
        <p:spPr>
          <a:xfrm>
            <a:off x="6029147" y="6538843"/>
            <a:ext cx="1375432" cy="430887"/>
          </a:xfrm>
          <a:prstGeom prst="rect">
            <a:avLst/>
          </a:prstGeom>
          <a:noFill/>
        </p:spPr>
        <p:txBody>
          <a:bodyPr wrap="square" rtlCol="0">
            <a:spAutoFit/>
          </a:bodyPr>
          <a:lstStyle/>
          <a:p>
            <a:pPr algn="r"/>
            <a:r>
              <a:rPr lang="en-US" sz="1100" b="1">
                <a:latin typeface="Century Gothic" panose="020B0502020202020204" pitchFamily="34" charset="0"/>
              </a:rPr>
              <a:t>Text Box size</a:t>
            </a:r>
          </a:p>
          <a:p>
            <a:pPr algn="r"/>
            <a:r>
              <a:rPr lang="en-US" sz="1100" b="1">
                <a:latin typeface="Century Gothic" panose="020B0502020202020204" pitchFamily="34" charset="0"/>
              </a:rPr>
              <a:t>2.97 x 3.87</a:t>
            </a:r>
          </a:p>
        </p:txBody>
      </p:sp>
      <p:sp>
        <p:nvSpPr>
          <p:cNvPr id="50" name="TextBox 49">
            <a:extLst>
              <a:ext uri="{FF2B5EF4-FFF2-40B4-BE49-F238E27FC236}">
                <a16:creationId xmlns:a16="http://schemas.microsoft.com/office/drawing/2014/main" id="{326DBA20-7726-4886-8719-8419E157D22C}"/>
              </a:ext>
            </a:extLst>
          </p:cNvPr>
          <p:cNvSpPr txBox="1"/>
          <p:nvPr userDrawn="1"/>
        </p:nvSpPr>
        <p:spPr>
          <a:xfrm>
            <a:off x="2261462" y="6538843"/>
            <a:ext cx="1375432" cy="430887"/>
          </a:xfrm>
          <a:prstGeom prst="rect">
            <a:avLst/>
          </a:prstGeom>
          <a:noFill/>
        </p:spPr>
        <p:txBody>
          <a:bodyPr wrap="square" rtlCol="0">
            <a:spAutoFit/>
          </a:bodyPr>
          <a:lstStyle/>
          <a:p>
            <a:pPr algn="r"/>
            <a:r>
              <a:rPr lang="en-US" sz="1100" b="1">
                <a:latin typeface="Century Gothic" panose="020B0502020202020204" pitchFamily="34" charset="0"/>
              </a:rPr>
              <a:t>Text Box size</a:t>
            </a:r>
          </a:p>
          <a:p>
            <a:pPr algn="r"/>
            <a:r>
              <a:rPr lang="en-US" sz="1100" b="1">
                <a:latin typeface="Century Gothic" panose="020B0502020202020204" pitchFamily="34" charset="0"/>
              </a:rPr>
              <a:t>5.53 x 3.45</a:t>
            </a:r>
          </a:p>
        </p:txBody>
      </p:sp>
      <p:sp>
        <p:nvSpPr>
          <p:cNvPr id="51" name="TextBox 50">
            <a:extLst>
              <a:ext uri="{FF2B5EF4-FFF2-40B4-BE49-F238E27FC236}">
                <a16:creationId xmlns:a16="http://schemas.microsoft.com/office/drawing/2014/main" id="{7006B3C4-B4C5-4177-AF83-2D5B1172B110}"/>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a:latin typeface="Century Gothic" panose="020B0502020202020204" pitchFamily="34" charset="0"/>
              </a:rPr>
              <a:t>NOTE: </a:t>
            </a:r>
            <a:r>
              <a:rPr lang="en-US" sz="1100" b="0">
                <a:latin typeface="Century Gothic" panose="020B0502020202020204" pitchFamily="34" charset="0"/>
              </a:rPr>
              <a:t>Remove </a:t>
            </a:r>
            <a:r>
              <a:rPr lang="en-US" sz="1100" b="1">
                <a:latin typeface="Century Gothic" panose="020B0502020202020204" pitchFamily="34" charset="0"/>
              </a:rPr>
              <a:t>Text Box Outlines </a:t>
            </a:r>
            <a:r>
              <a:rPr lang="en-US" sz="1100" b="0">
                <a:latin typeface="Century Gothic" panose="020B0502020202020204" pitchFamily="34" charset="0"/>
              </a:rPr>
              <a:t>after you have added your content.</a:t>
            </a:r>
          </a:p>
          <a:p>
            <a:pPr algn="l"/>
            <a:endParaRPr lang="en-US" sz="1100" b="0">
              <a:latin typeface="Century Gothic" panose="020B0502020202020204" pitchFamily="34" charset="0"/>
            </a:endParaRPr>
          </a:p>
          <a:p>
            <a:pPr algn="l"/>
            <a:r>
              <a:rPr lang="en-US" sz="1100" b="0">
                <a:latin typeface="Century Gothic" panose="020B0502020202020204" pitchFamily="34" charset="0"/>
              </a:rPr>
              <a:t>To Remove the Text Box Outline:</a:t>
            </a:r>
          </a:p>
          <a:p>
            <a:pPr algn="l"/>
            <a:r>
              <a:rPr lang="en-US" sz="1100" b="0">
                <a:latin typeface="Century Gothic" panose="020B0502020202020204" pitchFamily="34" charset="0"/>
              </a:rPr>
              <a:t>Select the Text Box.</a:t>
            </a:r>
          </a:p>
          <a:p>
            <a:pPr algn="l"/>
            <a:r>
              <a:rPr lang="en-US" sz="1100" b="0">
                <a:latin typeface="Century Gothic" panose="020B0502020202020204" pitchFamily="34" charset="0"/>
              </a:rPr>
              <a:t>At the top in the Ribbon, Select </a:t>
            </a:r>
            <a:r>
              <a:rPr lang="en-US" sz="1100" b="1">
                <a:latin typeface="Century Gothic" panose="020B0502020202020204" pitchFamily="34" charset="0"/>
              </a:rPr>
              <a:t>Shape Format </a:t>
            </a:r>
            <a:r>
              <a:rPr lang="en-US" sz="1100" b="0">
                <a:latin typeface="Century Gothic" panose="020B0502020202020204" pitchFamily="34" charset="0"/>
              </a:rPr>
              <a:t>– </a:t>
            </a:r>
            <a:r>
              <a:rPr lang="en-US" sz="1100" b="1">
                <a:latin typeface="Century Gothic" panose="020B0502020202020204" pitchFamily="34" charset="0"/>
              </a:rPr>
              <a:t>Shape Outline </a:t>
            </a:r>
            <a:r>
              <a:rPr lang="en-US" sz="1100" b="0">
                <a:latin typeface="Century Gothic" panose="020B0502020202020204" pitchFamily="34" charset="0"/>
              </a:rPr>
              <a:t>– </a:t>
            </a:r>
            <a:r>
              <a:rPr lang="en-US" sz="1100" b="1">
                <a:latin typeface="Century Gothic" panose="020B0502020202020204" pitchFamily="34" charset="0"/>
              </a:rPr>
              <a:t>No Outline</a:t>
            </a:r>
          </a:p>
        </p:txBody>
      </p:sp>
      <p:sp>
        <p:nvSpPr>
          <p:cNvPr id="52" name="TextBox 51">
            <a:extLst>
              <a:ext uri="{FF2B5EF4-FFF2-40B4-BE49-F238E27FC236}">
                <a16:creationId xmlns:a16="http://schemas.microsoft.com/office/drawing/2014/main" id="{CDDF2867-6CB9-48DD-A1B1-FE0C594073CB}"/>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a:t>Text Size for Short &amp; Full Title</a:t>
            </a:r>
          </a:p>
          <a:p>
            <a:r>
              <a:rPr lang="en-US" sz="1100"/>
              <a:t>Short Title: Century Gothic, 16 pt., BOLD </a:t>
            </a:r>
          </a:p>
          <a:p>
            <a:r>
              <a:rPr lang="en-US" sz="1100"/>
              <a:t>Full Title: Century Gothic, 16 pt.</a:t>
            </a:r>
          </a:p>
          <a:p>
            <a:r>
              <a:rPr lang="en-US" sz="1100"/>
              <a:t>Case: Capitalize Each Word</a:t>
            </a:r>
          </a:p>
        </p:txBody>
      </p:sp>
      <p:sp>
        <p:nvSpPr>
          <p:cNvPr id="53" name="TextBox 52">
            <a:extLst>
              <a:ext uri="{FF2B5EF4-FFF2-40B4-BE49-F238E27FC236}">
                <a16:creationId xmlns:a16="http://schemas.microsoft.com/office/drawing/2014/main" id="{B6F48D1E-E310-457D-9609-881F3EFE0B94}"/>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a:latin typeface="Century Gothic" panose="020B0502020202020204" pitchFamily="34" charset="0"/>
              </a:rPr>
              <a:t>App Area Icon Size</a:t>
            </a:r>
          </a:p>
          <a:p>
            <a:pPr algn="l"/>
            <a:r>
              <a:rPr lang="en-US" sz="1100" b="1">
                <a:latin typeface="Century Gothic" panose="020B0502020202020204" pitchFamily="34" charset="0"/>
              </a:rPr>
              <a:t>.52 x .52</a:t>
            </a:r>
          </a:p>
        </p:txBody>
      </p:sp>
      <p:sp>
        <p:nvSpPr>
          <p:cNvPr id="54" name="TextBox 53">
            <a:extLst>
              <a:ext uri="{FF2B5EF4-FFF2-40B4-BE49-F238E27FC236}">
                <a16:creationId xmlns:a16="http://schemas.microsoft.com/office/drawing/2014/main" id="{5CDC8890-338F-40D6-982C-9D5384D7D258}"/>
              </a:ext>
            </a:extLst>
          </p:cNvPr>
          <p:cNvSpPr txBox="1"/>
          <p:nvPr userDrawn="1"/>
        </p:nvSpPr>
        <p:spPr>
          <a:xfrm>
            <a:off x="4386803" y="1298922"/>
            <a:ext cx="2355373" cy="461665"/>
          </a:xfrm>
          <a:prstGeom prst="rect">
            <a:avLst/>
          </a:prstGeom>
          <a:noFill/>
        </p:spPr>
        <p:txBody>
          <a:bodyPr wrap="square" rtlCol="0">
            <a:spAutoFit/>
          </a:bodyPr>
          <a:lstStyle/>
          <a:p>
            <a:r>
              <a:rPr lang="en-US" sz="2400" b="1">
                <a:solidFill>
                  <a:srgbClr val="FF0000"/>
                </a:solidFill>
              </a:rPr>
              <a:t>**EXAMPLE**</a:t>
            </a:r>
          </a:p>
        </p:txBody>
      </p:sp>
    </p:spTree>
    <p:extLst>
      <p:ext uri="{BB962C8B-B14F-4D97-AF65-F5344CB8AC3E}">
        <p14:creationId xmlns:p14="http://schemas.microsoft.com/office/powerpoint/2010/main" val="2366985735"/>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a:latin typeface="Arial" panose="020B0604020202020204" pitchFamily="34" charset="0"/>
                <a:cs typeface="Arial" panose="020B0604020202020204" pitchFamily="34" charset="0"/>
              </a:rPr>
              <a:t>National</a:t>
            </a:r>
            <a:r>
              <a:rPr lang="en-US" sz="1200" b="1" baseline="0">
                <a:latin typeface="Arial" panose="020B0604020202020204" pitchFamily="34" charset="0"/>
                <a:cs typeface="Arial" panose="020B0604020202020204" pitchFamily="34" charset="0"/>
              </a:rPr>
              <a:t> Aeronautics and Space Administration</a:t>
            </a:r>
            <a:endParaRPr lang="en-US" sz="1200" b="1">
              <a:latin typeface="Arial" panose="020B0604020202020204" pitchFamily="34"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7EDAE004-BE08-49BE-9526-6304A4AEB4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9" name="Rectangle 18">
            <a:extLst>
              <a:ext uri="{FF2B5EF4-FFF2-40B4-BE49-F238E27FC236}">
                <a16:creationId xmlns:a16="http://schemas.microsoft.com/office/drawing/2014/main" id="{41B73DB1-BA2E-4994-A6FC-5F5BDE05503F}"/>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AACBF1D-7FC4-4F62-AD89-60C247A1C299}"/>
              </a:ext>
            </a:extLst>
          </p:cNvPr>
          <p:cNvGrpSpPr/>
          <p:nvPr userDrawn="1"/>
        </p:nvGrpSpPr>
        <p:grpSpPr>
          <a:xfrm>
            <a:off x="6554477" y="8655498"/>
            <a:ext cx="762846" cy="762846"/>
            <a:chOff x="6785303" y="9111547"/>
            <a:chExt cx="640971" cy="640971"/>
          </a:xfrm>
        </p:grpSpPr>
        <p:sp>
          <p:nvSpPr>
            <p:cNvPr id="21" name="Oval 20">
              <a:extLst>
                <a:ext uri="{FF2B5EF4-FFF2-40B4-BE49-F238E27FC236}">
                  <a16:creationId xmlns:a16="http://schemas.microsoft.com/office/drawing/2014/main" id="{1E645021-A98D-4FAD-9BAE-601FEC569E2E}"/>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A593656-3B63-4B45-A241-F6829659763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6" name="TextBox 25">
            <a:extLst>
              <a:ext uri="{FF2B5EF4-FFF2-40B4-BE49-F238E27FC236}">
                <a16:creationId xmlns:a16="http://schemas.microsoft.com/office/drawing/2014/main" id="{6890B091-C4DA-46F4-B72A-922765B90ADD}"/>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a:solidFill>
                  <a:schemeClr val="bg1"/>
                </a:solidFill>
                <a:latin typeface="HelveticaNeueLT Std" panose="020B0804020202020204" pitchFamily="34" charset="0"/>
              </a:rPr>
              <a:t>www.nasa.gov</a:t>
            </a:r>
          </a:p>
        </p:txBody>
      </p:sp>
      <p:sp>
        <p:nvSpPr>
          <p:cNvPr id="27" name="TextBox 26">
            <a:extLst>
              <a:ext uri="{FF2B5EF4-FFF2-40B4-BE49-F238E27FC236}">
                <a16:creationId xmlns:a16="http://schemas.microsoft.com/office/drawing/2014/main" id="{9B5A9B0F-202F-4522-AEF1-E52B0BB16D5E}"/>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a:solidFill>
                  <a:schemeClr val="bg1"/>
                </a:solidFill>
                <a:latin typeface="Helvetica" pitchFamily="2" charset="0"/>
              </a:rPr>
              <a:t>NP-0000-00-000-LaRC</a:t>
            </a:r>
          </a:p>
        </p:txBody>
      </p:sp>
      <p:sp>
        <p:nvSpPr>
          <p:cNvPr id="29" name="TextBox 28">
            <a:extLst>
              <a:ext uri="{FF2B5EF4-FFF2-40B4-BE49-F238E27FC236}">
                <a16:creationId xmlns:a16="http://schemas.microsoft.com/office/drawing/2014/main" id="{E69E30CA-F760-4550-83A7-CB7195606D4A}"/>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31" name="TextBox 30">
            <a:extLst>
              <a:ext uri="{FF2B5EF4-FFF2-40B4-BE49-F238E27FC236}">
                <a16:creationId xmlns:a16="http://schemas.microsoft.com/office/drawing/2014/main" id="{E8C50592-AAE8-4496-99E4-134514E74FCB}"/>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a:solidFill>
                  <a:schemeClr val="bg1"/>
                </a:solidFill>
                <a:latin typeface="Century Gothic" panose="020B0502020202020204" pitchFamily="34" charset="0"/>
              </a:rPr>
              <a:t>Interested?</a:t>
            </a:r>
            <a:r>
              <a:rPr lang="en-US" sz="1600" b="1">
                <a:solidFill>
                  <a:schemeClr val="bg1"/>
                </a:solidFill>
                <a:latin typeface="Garamond" panose="02020404030301010803" pitchFamily="18" charset="0"/>
              </a:rPr>
              <a:t> </a:t>
            </a:r>
          </a:p>
          <a:p>
            <a:r>
              <a:rPr lang="en-US" sz="110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a:solidFill>
                  <a:schemeClr val="bg1"/>
                </a:solidFill>
                <a:latin typeface="Garamond" panose="02020404030301010803" pitchFamily="18" charset="0"/>
              </a:rPr>
              <a:t>https://appliedsciences.nasa.gov/nasadevelop/apply</a:t>
            </a:r>
            <a:r>
              <a:rPr lang="en-US" sz="1200" b="1">
                <a:solidFill>
                  <a:schemeClr val="bg1"/>
                </a:solidFill>
                <a:latin typeface="Garamond" panose="02020404030301010803" pitchFamily="18" charset="0"/>
              </a:rPr>
              <a:t>.</a:t>
            </a:r>
            <a:endParaRPr lang="en-US" sz="1400">
              <a:solidFill>
                <a:schemeClr val="bg1"/>
              </a:solidFill>
              <a:latin typeface="Garamond" panose="02020404030301010803" pitchFamily="18" charset="0"/>
            </a:endParaRPr>
          </a:p>
        </p:txBody>
      </p:sp>
      <p:sp>
        <p:nvSpPr>
          <p:cNvPr id="32" name="TextBox 31">
            <a:extLst>
              <a:ext uri="{FF2B5EF4-FFF2-40B4-BE49-F238E27FC236}">
                <a16:creationId xmlns:a16="http://schemas.microsoft.com/office/drawing/2014/main" id="{F4BD6BCC-3170-4D69-8038-78BB065A3925}"/>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t>NASA-DL-DEVELOP@mail.nasa.gov.</a:t>
            </a:r>
          </a:p>
        </p:txBody>
      </p:sp>
      <p:pic>
        <p:nvPicPr>
          <p:cNvPr id="34" name="Graphic 33" descr="Lightbulb with solid fill">
            <a:extLst>
              <a:ext uri="{FF2B5EF4-FFF2-40B4-BE49-F238E27FC236}">
                <a16:creationId xmlns:a16="http://schemas.microsoft.com/office/drawing/2014/main" id="{4C4E95C9-84F5-48FA-A729-E2627258DFB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
        <p:nvSpPr>
          <p:cNvPr id="36" name="Rectangle 35">
            <a:extLst>
              <a:ext uri="{FF2B5EF4-FFF2-40B4-BE49-F238E27FC236}">
                <a16:creationId xmlns:a16="http://schemas.microsoft.com/office/drawing/2014/main" id="{FDB20A2A-B219-4E54-B2BC-01E0D99FE5E4}"/>
              </a:ext>
            </a:extLst>
          </p:cNvPr>
          <p:cNvSpPr/>
          <p:nvPr userDrawn="1"/>
        </p:nvSpPr>
        <p:spPr>
          <a:xfrm>
            <a:off x="488269" y="1920851"/>
            <a:ext cx="6892246"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solidFill>
                  <a:schemeClr val="accent2">
                    <a:lumMod val="50000"/>
                  </a:schemeClr>
                </a:solidFill>
              </a:rPr>
              <a:t>Project Image</a:t>
            </a:r>
          </a:p>
        </p:txBody>
      </p:sp>
      <p:sp>
        <p:nvSpPr>
          <p:cNvPr id="38" name="TextBox 37">
            <a:extLst>
              <a:ext uri="{FF2B5EF4-FFF2-40B4-BE49-F238E27FC236}">
                <a16:creationId xmlns:a16="http://schemas.microsoft.com/office/drawing/2014/main" id="{0306935F-5A60-4025-8EC2-7388EFE81956}"/>
              </a:ext>
            </a:extLst>
          </p:cNvPr>
          <p:cNvSpPr txBox="1"/>
          <p:nvPr userDrawn="1"/>
        </p:nvSpPr>
        <p:spPr>
          <a:xfrm>
            <a:off x="476566" y="4191001"/>
            <a:ext cx="6903948" cy="2758296"/>
          </a:xfrm>
          <a:prstGeom prst="rect">
            <a:avLst/>
          </a:prstGeom>
          <a:noFill/>
          <a:ln>
            <a:solidFill>
              <a:schemeClr val="accent2">
                <a:lumMod val="75000"/>
              </a:schemeClr>
            </a:solidFill>
          </a:ln>
        </p:spPr>
        <p:txBody>
          <a:bodyPr wrap="square" rtlCol="0">
            <a:noAutofit/>
          </a:bodyPr>
          <a:lstStyle/>
          <a:p>
            <a:pPr marL="548640"/>
            <a:r>
              <a:rPr lang="en-US" sz="1600" b="1">
                <a:solidFill>
                  <a:srgbClr val="4DAFB4"/>
                </a:solidFill>
                <a:latin typeface="Century Gothic" panose="020B0502020202020204" pitchFamily="34" charset="0"/>
              </a:rPr>
              <a:t>Project Short Title</a:t>
            </a:r>
          </a:p>
          <a:p>
            <a:pPr marL="548640">
              <a:spcAft>
                <a:spcPts val="1200"/>
              </a:spcAft>
            </a:pPr>
            <a:r>
              <a:rPr lang="en-US" sz="1600">
                <a:solidFill>
                  <a:srgbClr val="4DAFB4"/>
                </a:solidFill>
                <a:latin typeface="Century Gothic" panose="020B0502020202020204" pitchFamily="34" charset="0"/>
              </a:rPr>
              <a:t>Project Full Title</a:t>
            </a:r>
            <a:endParaRPr lang="en-US" sz="1600">
              <a:solidFill>
                <a:srgbClr val="4DAFB4"/>
              </a:solidFill>
            </a:endParaRPr>
          </a:p>
          <a:p>
            <a:r>
              <a:rPr lang="en-US" sz="1400">
                <a:latin typeface="Garamond" panose="02020404030301010803" pitchFamily="18" charset="0"/>
              </a:rPr>
              <a:t>Brief summary of the project.</a:t>
            </a:r>
          </a:p>
          <a:p>
            <a:r>
              <a:rPr lang="en-US" sz="1400">
                <a:latin typeface="Garamond" panose="02020404030301010803" pitchFamily="18" charset="0"/>
              </a:rPr>
              <a:t>(Garamond, 14 pt.)</a:t>
            </a:r>
          </a:p>
        </p:txBody>
      </p:sp>
      <p:pic>
        <p:nvPicPr>
          <p:cNvPr id="41" name="Picture 40">
            <a:extLst>
              <a:ext uri="{FF2B5EF4-FFF2-40B4-BE49-F238E27FC236}">
                <a16:creationId xmlns:a16="http://schemas.microsoft.com/office/drawing/2014/main" id="{919588B5-9361-47F2-A637-EB4F2636F5C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2" name="TextBox 41">
            <a:extLst>
              <a:ext uri="{FF2B5EF4-FFF2-40B4-BE49-F238E27FC236}">
                <a16:creationId xmlns:a16="http://schemas.microsoft.com/office/drawing/2014/main" id="{1409FA06-04BB-4585-85B5-2CA1986E16E8}"/>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a:solidFill>
                  <a:srgbClr val="000000"/>
                </a:solidFill>
                <a:effectLst/>
                <a:latin typeface="Century Gothic" panose="020B0502020202020204" pitchFamily="34" charset="0"/>
                <a:ea typeface="Times New Roman" panose="02020603050405020304" pitchFamily="18" charset="0"/>
              </a:rPr>
              <a:t>Project Image </a:t>
            </a:r>
          </a:p>
          <a:p>
            <a:r>
              <a:rPr lang="en-US" sz="900">
                <a:solidFill>
                  <a:srgbClr val="000000"/>
                </a:solidFill>
                <a:latin typeface="Century Gothic" panose="020B0502020202020204" pitchFamily="34" charset="0"/>
                <a:ea typeface="Times New Roman" panose="02020603050405020304" pitchFamily="18" charset="0"/>
              </a:rPr>
              <a:t>C</a:t>
            </a:r>
            <a:r>
              <a:rPr lang="en-US" sz="90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a:solidFill>
                <a:srgbClr val="000000"/>
              </a:solidFill>
              <a:latin typeface="Century Gothic" panose="020B0502020202020204" pitchFamily="34" charset="0"/>
            </a:endParaRPr>
          </a:p>
          <a:p>
            <a:pPr>
              <a:spcAft>
                <a:spcPts val="0"/>
              </a:spcAft>
            </a:pPr>
            <a:r>
              <a:rPr lang="en-US" sz="1200" b="1">
                <a:solidFill>
                  <a:srgbClr val="000000"/>
                </a:solidFill>
                <a:latin typeface="Century Gothic" panose="020B0502020202020204" pitchFamily="34" charset="0"/>
              </a:rPr>
              <a:t>To Insert Image:</a:t>
            </a:r>
          </a:p>
          <a:p>
            <a:r>
              <a:rPr lang="en-US" sz="900">
                <a:solidFill>
                  <a:srgbClr val="000000"/>
                </a:solidFill>
                <a:latin typeface="Century Gothic" panose="020B0502020202020204" pitchFamily="34" charset="0"/>
              </a:rPr>
              <a:t>Select the placeholder image.</a:t>
            </a:r>
          </a:p>
          <a:p>
            <a:r>
              <a:rPr lang="en-US" sz="900">
                <a:solidFill>
                  <a:srgbClr val="000000"/>
                </a:solidFill>
                <a:latin typeface="Century Gothic" panose="020B0502020202020204" pitchFamily="34" charset="0"/>
              </a:rPr>
              <a:t>Right-Click and select </a:t>
            </a:r>
            <a:r>
              <a:rPr lang="en-US" sz="900" b="1">
                <a:solidFill>
                  <a:srgbClr val="000000"/>
                </a:solidFill>
                <a:latin typeface="Century Gothic" panose="020B0502020202020204" pitchFamily="34" charset="0"/>
              </a:rPr>
              <a:t>Format Picture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Go to </a:t>
            </a:r>
            <a:r>
              <a:rPr lang="en-US" sz="900" b="1">
                <a:solidFill>
                  <a:srgbClr val="000000"/>
                </a:solidFill>
                <a:latin typeface="Century Gothic" panose="020B0502020202020204" pitchFamily="34" charset="0"/>
              </a:rPr>
              <a:t>Fill &amp; Line </a:t>
            </a:r>
            <a:r>
              <a:rPr lang="en-US" sz="900">
                <a:solidFill>
                  <a:srgbClr val="000000"/>
                </a:solidFill>
                <a:latin typeface="Century Gothic" panose="020B0502020202020204" pitchFamily="34" charset="0"/>
              </a:rPr>
              <a:t>– </a:t>
            </a:r>
            <a:r>
              <a:rPr lang="en-US" sz="900" b="1">
                <a:solidFill>
                  <a:srgbClr val="000000"/>
                </a:solidFill>
                <a:latin typeface="Century Gothic" panose="020B0502020202020204" pitchFamily="34" charset="0"/>
              </a:rPr>
              <a:t>Fill</a:t>
            </a:r>
            <a:r>
              <a:rPr lang="en-US" sz="900">
                <a:solidFill>
                  <a:srgbClr val="000000"/>
                </a:solidFill>
                <a:latin typeface="Century Gothic" panose="020B0502020202020204" pitchFamily="34" charset="0"/>
              </a:rPr>
              <a:t> – </a:t>
            </a:r>
            <a:r>
              <a:rPr lang="en-US" sz="900" b="1">
                <a:solidFill>
                  <a:srgbClr val="000000"/>
                </a:solidFill>
                <a:latin typeface="Century Gothic" panose="020B0502020202020204" pitchFamily="34" charset="0"/>
              </a:rPr>
              <a:t>Picture or Texture Fill</a:t>
            </a:r>
            <a:r>
              <a:rPr lang="en-US" sz="900">
                <a:solidFill>
                  <a:srgbClr val="000000"/>
                </a:solidFill>
                <a:latin typeface="Century Gothic" panose="020B0502020202020204" pitchFamily="34" charset="0"/>
              </a:rPr>
              <a:t>.</a:t>
            </a:r>
            <a:endParaRPr lang="en-US" sz="900" b="1">
              <a:solidFill>
                <a:srgbClr val="000000"/>
              </a:solidFill>
              <a:latin typeface="Century Gothic" panose="020B0502020202020204" pitchFamily="34" charset="0"/>
            </a:endParaRP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Insert</a:t>
            </a:r>
            <a:r>
              <a:rPr lang="en-US" sz="900">
                <a:solidFill>
                  <a:srgbClr val="000000"/>
                </a:solidFill>
                <a:latin typeface="Century Gothic" panose="020B0502020202020204" pitchFamily="34" charset="0"/>
              </a:rPr>
              <a:t> below </a:t>
            </a:r>
            <a:r>
              <a:rPr lang="en-US" sz="900" b="1">
                <a:solidFill>
                  <a:srgbClr val="000000"/>
                </a:solidFill>
                <a:latin typeface="Century Gothic" panose="020B0502020202020204" pitchFamily="34" charset="0"/>
              </a:rPr>
              <a:t>Picture Source</a:t>
            </a:r>
            <a:r>
              <a:rPr lang="en-US" sz="900">
                <a:solidFill>
                  <a:srgbClr val="000000"/>
                </a:solidFill>
                <a:latin typeface="Century Gothic" panose="020B0502020202020204" pitchFamily="34" charset="0"/>
              </a:rPr>
              <a:t>.</a:t>
            </a:r>
          </a:p>
          <a:p>
            <a:r>
              <a:rPr lang="en-US" sz="900">
                <a:solidFill>
                  <a:srgbClr val="000000"/>
                </a:solidFill>
                <a:latin typeface="Century Gothic" panose="020B0502020202020204" pitchFamily="34" charset="0"/>
              </a:rPr>
              <a:t>Select </a:t>
            </a:r>
            <a:r>
              <a:rPr lang="en-US" sz="900" b="1">
                <a:solidFill>
                  <a:srgbClr val="000000"/>
                </a:solidFill>
                <a:latin typeface="Century Gothic" panose="020B0502020202020204" pitchFamily="34" charset="0"/>
              </a:rPr>
              <a:t>From File</a:t>
            </a:r>
            <a:r>
              <a:rPr lang="en-US" sz="900">
                <a:solidFill>
                  <a:srgbClr val="000000"/>
                </a:solidFill>
                <a:latin typeface="Century Gothic" panose="020B0502020202020204" pitchFamily="34" charset="0"/>
              </a:rPr>
              <a:t> and choose the image you’d like to use.</a:t>
            </a:r>
            <a:endParaRPr lang="en-US" sz="900" b="1">
              <a:latin typeface="Century Gothic" panose="020B0502020202020204" pitchFamily="34" charset="0"/>
            </a:endParaRPr>
          </a:p>
        </p:txBody>
      </p:sp>
      <p:sp>
        <p:nvSpPr>
          <p:cNvPr id="43" name="TextBox 42">
            <a:extLst>
              <a:ext uri="{FF2B5EF4-FFF2-40B4-BE49-F238E27FC236}">
                <a16:creationId xmlns:a16="http://schemas.microsoft.com/office/drawing/2014/main" id="{6661C9ED-E29F-48DA-9D41-C3A2BAB6CF94}"/>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a:latin typeface="Century Gothic" panose="020B0502020202020204" pitchFamily="34" charset="0"/>
              </a:rPr>
              <a:t>Image size</a:t>
            </a:r>
          </a:p>
          <a:p>
            <a:pPr algn="r"/>
            <a:r>
              <a:rPr lang="en-US" sz="1100" b="1">
                <a:latin typeface="Century Gothic" panose="020B0502020202020204" pitchFamily="34" charset="0"/>
              </a:rPr>
              <a:t>2.29 x 7.54</a:t>
            </a:r>
          </a:p>
        </p:txBody>
      </p:sp>
      <p:sp>
        <p:nvSpPr>
          <p:cNvPr id="44" name="TextBox 43">
            <a:extLst>
              <a:ext uri="{FF2B5EF4-FFF2-40B4-BE49-F238E27FC236}">
                <a16:creationId xmlns:a16="http://schemas.microsoft.com/office/drawing/2014/main" id="{A156A19B-5EBB-4DBD-95FA-04EE1AC43254}"/>
              </a:ext>
            </a:extLst>
          </p:cNvPr>
          <p:cNvSpPr txBox="1"/>
          <p:nvPr userDrawn="1"/>
        </p:nvSpPr>
        <p:spPr>
          <a:xfrm>
            <a:off x="5991047" y="6500743"/>
            <a:ext cx="1375432" cy="430887"/>
          </a:xfrm>
          <a:prstGeom prst="rect">
            <a:avLst/>
          </a:prstGeom>
          <a:noFill/>
        </p:spPr>
        <p:txBody>
          <a:bodyPr wrap="square" rtlCol="0">
            <a:spAutoFit/>
          </a:bodyPr>
          <a:lstStyle/>
          <a:p>
            <a:pPr algn="r"/>
            <a:r>
              <a:rPr lang="en-US" sz="1100" b="1">
                <a:latin typeface="Century Gothic" panose="020B0502020202020204" pitchFamily="34" charset="0"/>
              </a:rPr>
              <a:t>Text Box size</a:t>
            </a:r>
          </a:p>
          <a:p>
            <a:pPr algn="r"/>
            <a:r>
              <a:rPr lang="en-US" sz="1100" b="1">
                <a:latin typeface="Century Gothic" panose="020B0502020202020204" pitchFamily="34" charset="0"/>
              </a:rPr>
              <a:t>3.02 x 7.55</a:t>
            </a:r>
          </a:p>
        </p:txBody>
      </p:sp>
      <p:sp>
        <p:nvSpPr>
          <p:cNvPr id="45" name="TextBox 44">
            <a:extLst>
              <a:ext uri="{FF2B5EF4-FFF2-40B4-BE49-F238E27FC236}">
                <a16:creationId xmlns:a16="http://schemas.microsoft.com/office/drawing/2014/main" id="{03458A87-5FC9-4785-B68E-708A0B2219E1}"/>
              </a:ext>
            </a:extLst>
          </p:cNvPr>
          <p:cNvSpPr txBox="1"/>
          <p:nvPr userDrawn="1"/>
        </p:nvSpPr>
        <p:spPr>
          <a:xfrm>
            <a:off x="568631" y="5458644"/>
            <a:ext cx="2803158" cy="815608"/>
          </a:xfrm>
          <a:prstGeom prst="rect">
            <a:avLst/>
          </a:prstGeom>
          <a:solidFill>
            <a:schemeClr val="bg1"/>
          </a:solidFill>
          <a:ln w="25400">
            <a:solidFill>
              <a:srgbClr val="FF0000"/>
            </a:solidFill>
          </a:ln>
        </p:spPr>
        <p:txBody>
          <a:bodyPr wrap="square" rtlCol="0">
            <a:spAutoFit/>
          </a:bodyPr>
          <a:lstStyle/>
          <a:p>
            <a:r>
              <a:rPr lang="en-US" sz="1400" b="1"/>
              <a:t>Text Size for Short &amp; Full Title</a:t>
            </a:r>
          </a:p>
          <a:p>
            <a:r>
              <a:rPr lang="en-US" sz="1100"/>
              <a:t>Short Title: Century Gothic, 16 pt., BOLD </a:t>
            </a:r>
          </a:p>
          <a:p>
            <a:r>
              <a:rPr lang="en-US" sz="1100"/>
              <a:t>Full Title: Century Gothic, 16 pt.</a:t>
            </a:r>
          </a:p>
          <a:p>
            <a:r>
              <a:rPr lang="en-US" sz="1100"/>
              <a:t>Case: Capitalize Each Word</a:t>
            </a:r>
          </a:p>
        </p:txBody>
      </p:sp>
      <p:sp>
        <p:nvSpPr>
          <p:cNvPr id="46" name="TextBox 45">
            <a:extLst>
              <a:ext uri="{FF2B5EF4-FFF2-40B4-BE49-F238E27FC236}">
                <a16:creationId xmlns:a16="http://schemas.microsoft.com/office/drawing/2014/main" id="{D8C66D0B-3E0A-4197-8F9E-3229F77401DD}"/>
              </a:ext>
            </a:extLst>
          </p:cNvPr>
          <p:cNvSpPr txBox="1"/>
          <p:nvPr userDrawn="1"/>
        </p:nvSpPr>
        <p:spPr>
          <a:xfrm>
            <a:off x="566195" y="6412493"/>
            <a:ext cx="1535243" cy="430887"/>
          </a:xfrm>
          <a:prstGeom prst="rect">
            <a:avLst/>
          </a:prstGeom>
          <a:noFill/>
          <a:ln w="25400">
            <a:solidFill>
              <a:srgbClr val="FF0000"/>
            </a:solidFill>
          </a:ln>
        </p:spPr>
        <p:txBody>
          <a:bodyPr wrap="square" rtlCol="0">
            <a:spAutoFit/>
          </a:bodyPr>
          <a:lstStyle/>
          <a:p>
            <a:pPr algn="l"/>
            <a:r>
              <a:rPr lang="en-US" sz="1100" b="1">
                <a:latin typeface="Century Gothic" panose="020B0502020202020204" pitchFamily="34" charset="0"/>
              </a:rPr>
              <a:t>App Area Icon Size</a:t>
            </a:r>
          </a:p>
          <a:p>
            <a:pPr algn="l"/>
            <a:r>
              <a:rPr lang="en-US" sz="1100" b="1">
                <a:latin typeface="Century Gothic" panose="020B0502020202020204" pitchFamily="34" charset="0"/>
              </a:rPr>
              <a:t>.52 x .52</a:t>
            </a:r>
          </a:p>
        </p:txBody>
      </p:sp>
      <p:sp>
        <p:nvSpPr>
          <p:cNvPr id="47" name="TextBox 46">
            <a:extLst>
              <a:ext uri="{FF2B5EF4-FFF2-40B4-BE49-F238E27FC236}">
                <a16:creationId xmlns:a16="http://schemas.microsoft.com/office/drawing/2014/main" id="{266BCE5F-1CDC-4080-89B2-1D669A01AE8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a:latin typeface="Century Gothic" panose="020B0502020202020204" pitchFamily="34" charset="0"/>
              </a:rPr>
              <a:t>NOTE: </a:t>
            </a:r>
            <a:r>
              <a:rPr lang="en-US" sz="1100" b="0">
                <a:latin typeface="Century Gothic" panose="020B0502020202020204" pitchFamily="34" charset="0"/>
              </a:rPr>
              <a:t>Remove </a:t>
            </a:r>
            <a:r>
              <a:rPr lang="en-US" sz="1100" b="1">
                <a:latin typeface="Century Gothic" panose="020B0502020202020204" pitchFamily="34" charset="0"/>
              </a:rPr>
              <a:t>Text Box Outlines </a:t>
            </a:r>
            <a:r>
              <a:rPr lang="en-US" sz="1100" b="0">
                <a:latin typeface="Century Gothic" panose="020B0502020202020204" pitchFamily="34" charset="0"/>
              </a:rPr>
              <a:t>after you have added your content.</a:t>
            </a:r>
          </a:p>
          <a:p>
            <a:pPr algn="l"/>
            <a:endParaRPr lang="en-US" sz="1100" b="0">
              <a:latin typeface="Century Gothic" panose="020B0502020202020204" pitchFamily="34" charset="0"/>
            </a:endParaRPr>
          </a:p>
          <a:p>
            <a:pPr algn="l"/>
            <a:r>
              <a:rPr lang="en-US" sz="1100" b="0">
                <a:latin typeface="Century Gothic" panose="020B0502020202020204" pitchFamily="34" charset="0"/>
              </a:rPr>
              <a:t>To Remove the Text Box Outline:</a:t>
            </a:r>
          </a:p>
          <a:p>
            <a:pPr algn="l"/>
            <a:r>
              <a:rPr lang="en-US" sz="1100" b="0">
                <a:latin typeface="Century Gothic" panose="020B0502020202020204" pitchFamily="34" charset="0"/>
              </a:rPr>
              <a:t>Select the Text Box.</a:t>
            </a:r>
          </a:p>
          <a:p>
            <a:pPr algn="l"/>
            <a:r>
              <a:rPr lang="en-US" sz="1100" b="0">
                <a:latin typeface="Century Gothic" panose="020B0502020202020204" pitchFamily="34" charset="0"/>
              </a:rPr>
              <a:t>At the top in the Ribbon, Select </a:t>
            </a:r>
            <a:r>
              <a:rPr lang="en-US" sz="1100" b="1">
                <a:latin typeface="Century Gothic" panose="020B0502020202020204" pitchFamily="34" charset="0"/>
              </a:rPr>
              <a:t>Shape Format </a:t>
            </a:r>
            <a:r>
              <a:rPr lang="en-US" sz="1100" b="0">
                <a:latin typeface="Century Gothic" panose="020B0502020202020204" pitchFamily="34" charset="0"/>
              </a:rPr>
              <a:t>– </a:t>
            </a:r>
            <a:r>
              <a:rPr lang="en-US" sz="1100" b="1">
                <a:latin typeface="Century Gothic" panose="020B0502020202020204" pitchFamily="34" charset="0"/>
              </a:rPr>
              <a:t>Shape Outline </a:t>
            </a:r>
            <a:r>
              <a:rPr lang="en-US" sz="1100" b="0">
                <a:latin typeface="Century Gothic" panose="020B0502020202020204" pitchFamily="34" charset="0"/>
              </a:rPr>
              <a:t>– </a:t>
            </a:r>
            <a:r>
              <a:rPr lang="en-US" sz="1100" b="1">
                <a:latin typeface="Century Gothic" panose="020B0502020202020204" pitchFamily="34" charset="0"/>
              </a:rPr>
              <a:t>No Outline</a:t>
            </a:r>
          </a:p>
        </p:txBody>
      </p:sp>
      <p:sp>
        <p:nvSpPr>
          <p:cNvPr id="3" name="TextBox 2">
            <a:extLst>
              <a:ext uri="{FF2B5EF4-FFF2-40B4-BE49-F238E27FC236}">
                <a16:creationId xmlns:a16="http://schemas.microsoft.com/office/drawing/2014/main" id="{06349C8C-404D-43CA-A40C-A9926D4157A3}"/>
              </a:ext>
            </a:extLst>
          </p:cNvPr>
          <p:cNvSpPr txBox="1"/>
          <p:nvPr userDrawn="1"/>
        </p:nvSpPr>
        <p:spPr>
          <a:xfrm>
            <a:off x="4386803" y="1298922"/>
            <a:ext cx="2355373" cy="461665"/>
          </a:xfrm>
          <a:prstGeom prst="rect">
            <a:avLst/>
          </a:prstGeom>
          <a:noFill/>
        </p:spPr>
        <p:txBody>
          <a:bodyPr wrap="square" rtlCol="0">
            <a:spAutoFit/>
          </a:bodyPr>
          <a:lstStyle/>
          <a:p>
            <a:r>
              <a:rPr lang="en-US" sz="2400" b="1">
                <a:solidFill>
                  <a:srgbClr val="FF0000"/>
                </a:solidFill>
              </a:rPr>
              <a:t>**EXAMPLE**</a:t>
            </a:r>
          </a:p>
        </p:txBody>
      </p:sp>
    </p:spTree>
    <p:extLst>
      <p:ext uri="{BB962C8B-B14F-4D97-AF65-F5344CB8AC3E}">
        <p14:creationId xmlns:p14="http://schemas.microsoft.com/office/powerpoint/2010/main" val="329402171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10/19/22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6"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10/19/22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18/10/relationships/comments" Target="../comments/modernComment_103_5F066C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190E1C-FBB8-4AE6-AD73-72FB539F8B05}"/>
              </a:ext>
            </a:extLst>
          </p:cNvPr>
          <p:cNvSpPr txBox="1"/>
          <p:nvPr/>
        </p:nvSpPr>
        <p:spPr>
          <a:xfrm>
            <a:off x="476566" y="1661954"/>
            <a:ext cx="3157723" cy="1784137"/>
          </a:xfrm>
          <a:prstGeom prst="rect">
            <a:avLst/>
          </a:prstGeom>
          <a:noFill/>
          <a:ln>
            <a:noFill/>
          </a:ln>
        </p:spPr>
        <p:txBody>
          <a:bodyPr wrap="square" lIns="91440" tIns="45720" rIns="91440" bIns="45720" rtlCol="0" anchor="t">
            <a:noAutofit/>
          </a:bodyPr>
          <a:lstStyle/>
          <a:p>
            <a:pPr marL="548640"/>
            <a:r>
              <a:rPr lang="en-US" sz="1600" b="1" dirty="0">
                <a:solidFill>
                  <a:srgbClr val="4DAFB4"/>
                </a:solidFill>
                <a:latin typeface="Century Gothic"/>
              </a:rPr>
              <a:t>Chesapeake Bay</a:t>
            </a:r>
            <a:br>
              <a:rPr lang="en-US" sz="1600" b="1" dirty="0">
                <a:latin typeface="Century Gothic"/>
              </a:rPr>
            </a:br>
            <a:r>
              <a:rPr lang="en-US" sz="1600" b="1" dirty="0">
                <a:solidFill>
                  <a:srgbClr val="4DAFB4"/>
                </a:solidFill>
                <a:latin typeface="Century Gothic"/>
              </a:rPr>
              <a:t>Water Resources</a:t>
            </a:r>
          </a:p>
        </p:txBody>
      </p:sp>
      <p:pic>
        <p:nvPicPr>
          <p:cNvPr id="15" name="Picture 14">
            <a:extLst>
              <a:ext uri="{FF2B5EF4-FFF2-40B4-BE49-F238E27FC236}">
                <a16:creationId xmlns:a16="http://schemas.microsoft.com/office/drawing/2014/main" id="{325B3308-9E23-447B-A9B6-24BA6D6F13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3840" y="1712981"/>
            <a:ext cx="475488" cy="475488"/>
          </a:xfrm>
          <a:prstGeom prst="rect">
            <a:avLst/>
          </a:prstGeom>
        </p:spPr>
      </p:pic>
      <p:sp>
        <p:nvSpPr>
          <p:cNvPr id="16" name="TextBox 15">
            <a:extLst>
              <a:ext uri="{FF2B5EF4-FFF2-40B4-BE49-F238E27FC236}">
                <a16:creationId xmlns:a16="http://schemas.microsoft.com/office/drawing/2014/main" id="{D34F940F-7197-448E-A0A8-FE74E4431448}"/>
              </a:ext>
            </a:extLst>
          </p:cNvPr>
          <p:cNvSpPr txBox="1"/>
          <p:nvPr/>
        </p:nvSpPr>
        <p:spPr>
          <a:xfrm>
            <a:off x="3729854" y="3791128"/>
            <a:ext cx="3849925" cy="2504624"/>
          </a:xfrm>
          <a:prstGeom prst="rect">
            <a:avLst/>
          </a:prstGeom>
          <a:noFill/>
          <a:ln>
            <a:noFill/>
          </a:ln>
        </p:spPr>
        <p:txBody>
          <a:bodyPr wrap="square" lIns="91440" tIns="45720" rIns="91440" bIns="45720" rtlCol="0" anchor="t">
            <a:noAutofit/>
          </a:bodyPr>
          <a:lstStyle/>
          <a:p>
            <a:endParaRPr lang="en-US" sz="1400">
              <a:solidFill>
                <a:schemeClr val="tx1">
                  <a:lumMod val="75000"/>
                  <a:lumOff val="25000"/>
                </a:schemeClr>
              </a:solidFill>
              <a:latin typeface="Garamond"/>
            </a:endParaRPr>
          </a:p>
          <a:p>
            <a:r>
              <a:rPr lang="en-US" sz="1400" dirty="0">
                <a:solidFill>
                  <a:schemeClr val="tx1">
                    <a:lumMod val="75000"/>
                    <a:lumOff val="25000"/>
                  </a:schemeClr>
                </a:solidFill>
                <a:latin typeface="Garamond"/>
              </a:rPr>
              <a:t>The team found that the TSS tends to peak in the spring and decrease in the fall, with a general trend of increased sediment and turbidity in recent years. The results suggest that despite the extensive efforts conducted to improve water quality in the CB watershed, additional projects such as implementing riparian buffer zones are needed. The team's findings will supplement current </a:t>
            </a:r>
            <a:r>
              <a:rPr lang="en-US" sz="1400" i="1" dirty="0">
                <a:solidFill>
                  <a:schemeClr val="tx1">
                    <a:lumMod val="75000"/>
                    <a:lumOff val="25000"/>
                  </a:schemeClr>
                </a:solidFill>
                <a:latin typeface="Garamond"/>
              </a:rPr>
              <a:t>in situ</a:t>
            </a:r>
            <a:r>
              <a:rPr lang="en-US" sz="1400" dirty="0">
                <a:solidFill>
                  <a:schemeClr val="tx1">
                    <a:lumMod val="75000"/>
                    <a:lumOff val="25000"/>
                  </a:schemeClr>
                </a:solidFill>
                <a:latin typeface="Garamond"/>
              </a:rPr>
              <a:t> monitoring efforts by partners and inform future management decisions.</a:t>
            </a:r>
            <a:endParaRPr lang="en-US" sz="1400" dirty="0">
              <a:solidFill>
                <a:schemeClr val="tx1">
                  <a:lumMod val="75000"/>
                  <a:lumOff val="25000"/>
                </a:schemeClr>
              </a:solidFill>
              <a:latin typeface="Garamond"/>
              <a:cs typeface="Calibri"/>
            </a:endParaRPr>
          </a:p>
        </p:txBody>
      </p:sp>
      <p:sp>
        <p:nvSpPr>
          <p:cNvPr id="2" name="TextBox 1">
            <a:extLst>
              <a:ext uri="{FF2B5EF4-FFF2-40B4-BE49-F238E27FC236}">
                <a16:creationId xmlns:a16="http://schemas.microsoft.com/office/drawing/2014/main" id="{E52C5AD5-51C4-6332-4C9C-70EEC317D0BE}"/>
              </a:ext>
            </a:extLst>
          </p:cNvPr>
          <p:cNvSpPr txBox="1"/>
          <p:nvPr/>
        </p:nvSpPr>
        <p:spPr>
          <a:xfrm>
            <a:off x="480146" y="2242356"/>
            <a:ext cx="3250468" cy="41652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800"/>
              </a:spcAft>
            </a:pPr>
            <a:r>
              <a:rPr lang="en-US" sz="1600" dirty="0">
                <a:solidFill>
                  <a:srgbClr val="4DAFB4"/>
                </a:solidFill>
                <a:latin typeface="Century Gothic"/>
                <a:cs typeface="Calibri" panose="020F0502020204030204"/>
              </a:rPr>
              <a:t>Characterization of Sediment Dynamics for Enhanced Water Quality Monitoring</a:t>
            </a:r>
            <a:endParaRPr lang="en-US" sz="1600" dirty="0">
              <a:cs typeface="Calibri" panose="020F0502020204030204"/>
            </a:endParaRPr>
          </a:p>
          <a:p>
            <a:r>
              <a:rPr lang="en-US" sz="1400" dirty="0">
                <a:solidFill>
                  <a:schemeClr val="tx1">
                    <a:lumMod val="75000"/>
                    <a:lumOff val="25000"/>
                  </a:schemeClr>
                </a:solidFill>
                <a:latin typeface="Garamond"/>
                <a:cs typeface="Calibri" panose="020F0502020204030204"/>
              </a:rPr>
              <a:t>The Chesapeake Bay (CB) is the largest estuary in the United States and supports high biodiversity and economic resources. An increase in Total Suspended Sediment (TSS) concentrations has contributed to poor water quality in the CB since researchers began monitoring it in the 1970s. The team analyzed the intensity of turbidity in the York watershed from 2009 to 2019. The Soil and Water Assessment Tool and NASA DEVELOP's Optical Reef Coastal Area Assessment tool were used to model sediment dynamics and turbidity extent respectively in the watershed. </a:t>
            </a:r>
            <a:endParaRPr lang="en-US" sz="1400" dirty="0">
              <a:solidFill>
                <a:schemeClr val="tx1">
                  <a:lumMod val="75000"/>
                  <a:lumOff val="25000"/>
                </a:schemeClr>
              </a:solidFill>
              <a:latin typeface="Garamond"/>
              <a:ea typeface="+mn-lt"/>
              <a:cs typeface="+mn-lt"/>
            </a:endParaRPr>
          </a:p>
        </p:txBody>
      </p:sp>
      <p:cxnSp>
        <p:nvCxnSpPr>
          <p:cNvPr id="38" name="Straight Arrow Connector 37">
            <a:extLst>
              <a:ext uri="{FF2B5EF4-FFF2-40B4-BE49-F238E27FC236}">
                <a16:creationId xmlns:a16="http://schemas.microsoft.com/office/drawing/2014/main" id="{0E782012-E138-A0A2-0859-0305D4E35135}"/>
              </a:ext>
            </a:extLst>
          </p:cNvPr>
          <p:cNvCxnSpPr>
            <a:cxnSpLocks/>
          </p:cNvCxnSpPr>
          <p:nvPr/>
        </p:nvCxnSpPr>
        <p:spPr>
          <a:xfrm flipH="1">
            <a:off x="3950333" y="18256780"/>
            <a:ext cx="1692036" cy="1390371"/>
          </a:xfrm>
          <a:prstGeom prst="straightConnector1">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E782012-E138-A0A2-0859-0305D4E35135}"/>
              </a:ext>
            </a:extLst>
          </p:cNvPr>
          <p:cNvCxnSpPr>
            <a:cxnSpLocks/>
          </p:cNvCxnSpPr>
          <p:nvPr/>
        </p:nvCxnSpPr>
        <p:spPr>
          <a:xfrm flipH="1">
            <a:off x="4093208" y="18399655"/>
            <a:ext cx="1692036" cy="1390371"/>
          </a:xfrm>
          <a:prstGeom prst="straightConnector1">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pic>
        <p:nvPicPr>
          <p:cNvPr id="7" name="Picture 6" descr="Map&#10;&#10;Description automatically generated">
            <a:extLst>
              <a:ext uri="{FF2B5EF4-FFF2-40B4-BE49-F238E27FC236}">
                <a16:creationId xmlns:a16="http://schemas.microsoft.com/office/drawing/2014/main" id="{CCF2D43A-F797-0399-8A19-5EBE9670BE00}"/>
              </a:ext>
            </a:extLst>
          </p:cNvPr>
          <p:cNvPicPr>
            <a:picLocks noChangeAspect="1"/>
          </p:cNvPicPr>
          <p:nvPr/>
        </p:nvPicPr>
        <p:blipFill rotWithShape="1">
          <a:blip r:embed="rId3"/>
          <a:srcRect l="379" t="203" r="13447" b="-213"/>
          <a:stretch/>
        </p:blipFill>
        <p:spPr>
          <a:xfrm>
            <a:off x="14764328" y="25078517"/>
            <a:ext cx="4480453" cy="4157879"/>
          </a:xfrm>
          <a:prstGeom prst="rect">
            <a:avLst/>
          </a:prstGeom>
        </p:spPr>
      </p:pic>
      <p:pic>
        <p:nvPicPr>
          <p:cNvPr id="8" name="Picture 7" descr="Map&#10;&#10;Description automatically generated">
            <a:extLst>
              <a:ext uri="{FF2B5EF4-FFF2-40B4-BE49-F238E27FC236}">
                <a16:creationId xmlns:a16="http://schemas.microsoft.com/office/drawing/2014/main" id="{86ED244F-CF5F-1638-C7AB-55A9DDC1B64D}"/>
              </a:ext>
            </a:extLst>
          </p:cNvPr>
          <p:cNvPicPr>
            <a:picLocks noChangeAspect="1"/>
          </p:cNvPicPr>
          <p:nvPr/>
        </p:nvPicPr>
        <p:blipFill rotWithShape="1">
          <a:blip r:embed="rId4"/>
          <a:srcRect l="150" t="-168" r="12763" b="-175"/>
          <a:stretch/>
        </p:blipFill>
        <p:spPr>
          <a:xfrm>
            <a:off x="20284208" y="25077006"/>
            <a:ext cx="4477836" cy="4157049"/>
          </a:xfrm>
          <a:prstGeom prst="rect">
            <a:avLst/>
          </a:prstGeom>
        </p:spPr>
      </p:pic>
      <p:pic>
        <p:nvPicPr>
          <p:cNvPr id="9" name="Picture 8">
            <a:extLst>
              <a:ext uri="{FF2B5EF4-FFF2-40B4-BE49-F238E27FC236}">
                <a16:creationId xmlns:a16="http://schemas.microsoft.com/office/drawing/2014/main" id="{696FB3A1-E189-2D62-A4FD-B07D9856E354}"/>
              </a:ext>
            </a:extLst>
          </p:cNvPr>
          <p:cNvPicPr>
            <a:picLocks noChangeAspect="1"/>
          </p:cNvPicPr>
          <p:nvPr/>
        </p:nvPicPr>
        <p:blipFill>
          <a:blip r:embed="rId5"/>
          <a:stretch>
            <a:fillRect/>
          </a:stretch>
        </p:blipFill>
        <p:spPr>
          <a:xfrm>
            <a:off x="16612028" y="24356464"/>
            <a:ext cx="5783723" cy="498633"/>
          </a:xfrm>
          <a:prstGeom prst="rect">
            <a:avLst/>
          </a:prstGeom>
        </p:spPr>
      </p:pic>
      <p:sp>
        <p:nvSpPr>
          <p:cNvPr id="10" name="TextBox 4">
            <a:extLst>
              <a:ext uri="{FF2B5EF4-FFF2-40B4-BE49-F238E27FC236}">
                <a16:creationId xmlns:a16="http://schemas.microsoft.com/office/drawing/2014/main" id="{37295B8D-C231-409F-BF33-1B7E3C2CA0B3}"/>
              </a:ext>
            </a:extLst>
          </p:cNvPr>
          <p:cNvSpPr txBox="1"/>
          <p:nvPr/>
        </p:nvSpPr>
        <p:spPr>
          <a:xfrm>
            <a:off x="16187046" y="23839794"/>
            <a:ext cx="96040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800" b="1">
                <a:solidFill>
                  <a:schemeClr val="tx1">
                    <a:lumMod val="75000"/>
                    <a:lumOff val="25000"/>
                  </a:schemeClr>
                </a:solidFill>
              </a:rPr>
              <a:t>-0.5</a:t>
            </a:r>
            <a:endParaRPr lang="en-US" b="1">
              <a:solidFill>
                <a:schemeClr val="tx1">
                  <a:lumMod val="75000"/>
                  <a:lumOff val="25000"/>
                </a:schemeClr>
              </a:solidFill>
            </a:endParaRPr>
          </a:p>
        </p:txBody>
      </p:sp>
      <p:sp>
        <p:nvSpPr>
          <p:cNvPr id="11" name="TextBox 5">
            <a:extLst>
              <a:ext uri="{FF2B5EF4-FFF2-40B4-BE49-F238E27FC236}">
                <a16:creationId xmlns:a16="http://schemas.microsoft.com/office/drawing/2014/main" id="{8ABE2524-D68E-0A3C-D8C6-8C593DF95024}"/>
              </a:ext>
            </a:extLst>
          </p:cNvPr>
          <p:cNvSpPr txBox="1"/>
          <p:nvPr/>
        </p:nvSpPr>
        <p:spPr>
          <a:xfrm>
            <a:off x="22129688" y="23839795"/>
            <a:ext cx="50033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800" b="1">
                <a:solidFill>
                  <a:schemeClr val="tx1">
                    <a:lumMod val="75000"/>
                    <a:lumOff val="25000"/>
                  </a:schemeClr>
                </a:solidFill>
              </a:rPr>
              <a:t>0</a:t>
            </a:r>
            <a:endParaRPr lang="en-US" b="1">
              <a:solidFill>
                <a:schemeClr val="tx1">
                  <a:lumMod val="75000"/>
                  <a:lumOff val="25000"/>
                </a:schemeClr>
              </a:solidFill>
            </a:endParaRPr>
          </a:p>
        </p:txBody>
      </p:sp>
      <p:sp>
        <p:nvSpPr>
          <p:cNvPr id="12" name="TextBox 6">
            <a:extLst>
              <a:ext uri="{FF2B5EF4-FFF2-40B4-BE49-F238E27FC236}">
                <a16:creationId xmlns:a16="http://schemas.microsoft.com/office/drawing/2014/main" id="{8F7E595C-FD43-613F-62F7-0DA446CC8F20}"/>
              </a:ext>
            </a:extLst>
          </p:cNvPr>
          <p:cNvSpPr txBox="1"/>
          <p:nvPr/>
        </p:nvSpPr>
        <p:spPr>
          <a:xfrm>
            <a:off x="15721052" y="23265335"/>
            <a:ext cx="7072726" cy="5323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tx1">
                    <a:lumMod val="75000"/>
                    <a:lumOff val="25000"/>
                  </a:schemeClr>
                </a:solidFill>
              </a:rPr>
              <a:t>Normalized Difference Turbidity Index</a:t>
            </a:r>
            <a:endParaRPr lang="en-US">
              <a:solidFill>
                <a:schemeClr val="tx1">
                  <a:lumMod val="75000"/>
                  <a:lumOff val="25000"/>
                </a:schemeClr>
              </a:solidFill>
            </a:endParaRPr>
          </a:p>
        </p:txBody>
      </p:sp>
      <p:pic>
        <p:nvPicPr>
          <p:cNvPr id="13" name="Picture 16" descr="Map&#10;&#10;Description automatically generated">
            <a:extLst>
              <a:ext uri="{FF2B5EF4-FFF2-40B4-BE49-F238E27FC236}">
                <a16:creationId xmlns:a16="http://schemas.microsoft.com/office/drawing/2014/main" id="{A5B89B4C-52DB-AB69-C4D5-A2EF09A6EF49}"/>
              </a:ext>
            </a:extLst>
          </p:cNvPr>
          <p:cNvPicPr>
            <a:picLocks noChangeAspect="1"/>
          </p:cNvPicPr>
          <p:nvPr/>
        </p:nvPicPr>
        <p:blipFill>
          <a:blip r:embed="rId6"/>
          <a:stretch>
            <a:fillRect/>
          </a:stretch>
        </p:blipFill>
        <p:spPr>
          <a:xfrm>
            <a:off x="3733800" y="1900420"/>
            <a:ext cx="1917700" cy="1372755"/>
          </a:xfrm>
          <a:prstGeom prst="rect">
            <a:avLst/>
          </a:prstGeom>
        </p:spPr>
      </p:pic>
      <p:pic>
        <p:nvPicPr>
          <p:cNvPr id="17" name="Picture 17">
            <a:extLst>
              <a:ext uri="{FF2B5EF4-FFF2-40B4-BE49-F238E27FC236}">
                <a16:creationId xmlns:a16="http://schemas.microsoft.com/office/drawing/2014/main" id="{CD16825D-FBCE-2964-629B-30322D6888F1}"/>
              </a:ext>
            </a:extLst>
          </p:cNvPr>
          <p:cNvPicPr>
            <a:picLocks noChangeAspect="1"/>
          </p:cNvPicPr>
          <p:nvPr/>
        </p:nvPicPr>
        <p:blipFill>
          <a:blip r:embed="rId7"/>
          <a:stretch>
            <a:fillRect/>
          </a:stretch>
        </p:blipFill>
        <p:spPr>
          <a:xfrm>
            <a:off x="5664200" y="1896419"/>
            <a:ext cx="1917700" cy="1380756"/>
          </a:xfrm>
          <a:prstGeom prst="rect">
            <a:avLst/>
          </a:prstGeom>
        </p:spPr>
      </p:pic>
      <p:sp>
        <p:nvSpPr>
          <p:cNvPr id="18" name="TextBox 1">
            <a:extLst>
              <a:ext uri="{FF2B5EF4-FFF2-40B4-BE49-F238E27FC236}">
                <a16:creationId xmlns:a16="http://schemas.microsoft.com/office/drawing/2014/main" id="{256F1550-0694-2AB7-673F-A743040CD7FE}"/>
              </a:ext>
            </a:extLst>
          </p:cNvPr>
          <p:cNvSpPr txBox="1"/>
          <p:nvPr/>
        </p:nvSpPr>
        <p:spPr>
          <a:xfrm>
            <a:off x="3848690" y="1671379"/>
            <a:ext cx="168989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1">
                    <a:lumMod val="75000"/>
                    <a:lumOff val="25000"/>
                  </a:schemeClr>
                </a:solidFill>
                <a:latin typeface="Garamond"/>
                <a:ea typeface="+mn-lt"/>
                <a:cs typeface="+mn-lt"/>
              </a:rPr>
              <a:t>January 2009</a:t>
            </a:r>
            <a:endParaRPr lang="en-US" sz="1200" b="1">
              <a:solidFill>
                <a:schemeClr val="tx1">
                  <a:lumMod val="75000"/>
                  <a:lumOff val="25000"/>
                </a:schemeClr>
              </a:solidFill>
              <a:latin typeface="Garamond"/>
            </a:endParaRPr>
          </a:p>
        </p:txBody>
      </p:sp>
      <p:sp>
        <p:nvSpPr>
          <p:cNvPr id="19" name="TextBox 1">
            <a:extLst>
              <a:ext uri="{FF2B5EF4-FFF2-40B4-BE49-F238E27FC236}">
                <a16:creationId xmlns:a16="http://schemas.microsoft.com/office/drawing/2014/main" id="{97EFBD29-EA1A-FFF5-02EE-76D1327AD327}"/>
              </a:ext>
            </a:extLst>
          </p:cNvPr>
          <p:cNvSpPr txBox="1"/>
          <p:nvPr/>
        </p:nvSpPr>
        <p:spPr>
          <a:xfrm>
            <a:off x="5822481" y="1676509"/>
            <a:ext cx="168962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3F3F3F"/>
                </a:solidFill>
                <a:latin typeface="Garamond"/>
                <a:cs typeface="Calibri"/>
              </a:rPr>
              <a:t>January 2019</a:t>
            </a:r>
            <a:endParaRPr lang="en-US" sz="1200" b="1">
              <a:solidFill>
                <a:srgbClr val="3F3F3F"/>
              </a:solidFill>
              <a:latin typeface="Garamond"/>
            </a:endParaRPr>
          </a:p>
        </p:txBody>
      </p:sp>
      <p:pic>
        <p:nvPicPr>
          <p:cNvPr id="34" name="Picture 42">
            <a:extLst>
              <a:ext uri="{FF2B5EF4-FFF2-40B4-BE49-F238E27FC236}">
                <a16:creationId xmlns:a16="http://schemas.microsoft.com/office/drawing/2014/main" id="{E8364FB1-136D-BAB4-DFA5-85B0F667855C}"/>
              </a:ext>
            </a:extLst>
          </p:cNvPr>
          <p:cNvPicPr>
            <a:picLocks noChangeAspect="1"/>
          </p:cNvPicPr>
          <p:nvPr/>
        </p:nvPicPr>
        <p:blipFill>
          <a:blip r:embed="rId8"/>
          <a:stretch>
            <a:fillRect/>
          </a:stretch>
        </p:blipFill>
        <p:spPr>
          <a:xfrm>
            <a:off x="4495800" y="3329583"/>
            <a:ext cx="2743200" cy="203528"/>
          </a:xfrm>
          <a:prstGeom prst="rect">
            <a:avLst/>
          </a:prstGeom>
        </p:spPr>
      </p:pic>
      <p:sp>
        <p:nvSpPr>
          <p:cNvPr id="43" name="TextBox 1">
            <a:extLst>
              <a:ext uri="{FF2B5EF4-FFF2-40B4-BE49-F238E27FC236}">
                <a16:creationId xmlns:a16="http://schemas.microsoft.com/office/drawing/2014/main" id="{06E759D4-35A6-A9CE-3D28-DBE4922E014C}"/>
              </a:ext>
            </a:extLst>
          </p:cNvPr>
          <p:cNvSpPr txBox="1"/>
          <p:nvPr/>
        </p:nvSpPr>
        <p:spPr>
          <a:xfrm>
            <a:off x="3930180" y="3505309"/>
            <a:ext cx="114352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1">
                    <a:lumMod val="75000"/>
                    <a:lumOff val="25000"/>
                  </a:schemeClr>
                </a:solidFill>
                <a:latin typeface="Garamond"/>
                <a:cs typeface="Calibri"/>
              </a:rPr>
              <a:t>Lower turbidity</a:t>
            </a:r>
            <a:endParaRPr lang="en-US" sz="1200" b="1">
              <a:solidFill>
                <a:schemeClr val="tx1">
                  <a:lumMod val="75000"/>
                  <a:lumOff val="25000"/>
                </a:schemeClr>
              </a:solidFill>
              <a:latin typeface="Garamond"/>
            </a:endParaRPr>
          </a:p>
        </p:txBody>
      </p:sp>
      <p:sp>
        <p:nvSpPr>
          <p:cNvPr id="44" name="TextBox 1">
            <a:extLst>
              <a:ext uri="{FF2B5EF4-FFF2-40B4-BE49-F238E27FC236}">
                <a16:creationId xmlns:a16="http://schemas.microsoft.com/office/drawing/2014/main" id="{A1121D42-016C-4574-8F89-9603BBB219FE}"/>
              </a:ext>
            </a:extLst>
          </p:cNvPr>
          <p:cNvSpPr txBox="1"/>
          <p:nvPr/>
        </p:nvSpPr>
        <p:spPr>
          <a:xfrm>
            <a:off x="6673379" y="3505309"/>
            <a:ext cx="114352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1">
                    <a:lumMod val="75000"/>
                    <a:lumOff val="25000"/>
                  </a:schemeClr>
                </a:solidFill>
                <a:latin typeface="Garamond"/>
                <a:cs typeface="Calibri"/>
              </a:rPr>
              <a:t>Higher turbidity</a:t>
            </a:r>
            <a:endParaRPr lang="en-US" sz="1200" b="1">
              <a:solidFill>
                <a:schemeClr val="tx1">
                  <a:lumMod val="75000"/>
                  <a:lumOff val="25000"/>
                </a:schemeClr>
              </a:solidFill>
              <a:latin typeface="Garamond"/>
            </a:endParaRPr>
          </a:p>
        </p:txBody>
      </p:sp>
      <p:sp>
        <p:nvSpPr>
          <p:cNvPr id="4" name="Rectangle: Rounded Corners 3">
            <a:extLst>
              <a:ext uri="{FF2B5EF4-FFF2-40B4-BE49-F238E27FC236}">
                <a16:creationId xmlns:a16="http://schemas.microsoft.com/office/drawing/2014/main" id="{B7DA3ED8-0DA5-8D96-8ED0-F2064E5661F8}"/>
              </a:ext>
            </a:extLst>
          </p:cNvPr>
          <p:cNvSpPr/>
          <p:nvPr/>
        </p:nvSpPr>
        <p:spPr>
          <a:xfrm>
            <a:off x="474640" y="6412631"/>
            <a:ext cx="7094583" cy="719969"/>
          </a:xfrm>
          <a:prstGeom prst="roundRect">
            <a:avLst/>
          </a:prstGeom>
          <a:noFill/>
          <a:ln>
            <a:solidFill>
              <a:srgbClr val="4DAF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28600" rIns="91440" bIns="45720" numCol="1" spcCol="0" rtlCol="0" fromWordArt="0" anchor="ctr" anchorCtr="0" forceAA="0" compatLnSpc="1">
            <a:prstTxWarp prst="textNoShape">
              <a:avLst/>
            </a:prstTxWarp>
            <a:noAutofit/>
          </a:bodyPr>
          <a:lstStyle/>
          <a:p>
            <a:pPr>
              <a:spcBef>
                <a:spcPts val="100"/>
              </a:spcBef>
            </a:pPr>
            <a:r>
              <a:rPr lang="en-US" sz="1350" dirty="0">
                <a:solidFill>
                  <a:schemeClr val="tx1">
                    <a:lumMod val="75000"/>
                    <a:lumOff val="25000"/>
                  </a:schemeClr>
                </a:solidFill>
                <a:latin typeface="Garamond"/>
              </a:rPr>
              <a:t>Project end user: Virginia Department of Environmental Quality</a:t>
            </a:r>
            <a:endParaRPr lang="en-US" sz="1350" dirty="0">
              <a:solidFill>
                <a:schemeClr val="tx1">
                  <a:lumMod val="75000"/>
                  <a:lumOff val="25000"/>
                </a:schemeClr>
              </a:solidFill>
              <a:ea typeface="+mn-lt"/>
              <a:cs typeface="+mn-lt"/>
            </a:endParaRPr>
          </a:p>
          <a:p>
            <a:r>
              <a:rPr lang="en-US" sz="1350" dirty="0">
                <a:solidFill>
                  <a:schemeClr val="tx1">
                    <a:lumMod val="75000"/>
                    <a:lumOff val="25000"/>
                  </a:schemeClr>
                </a:solidFill>
                <a:latin typeface="Garamond"/>
              </a:rPr>
              <a:t>Collaborators: CB National Estuarine Research Reserve, Group on Earth Observations </a:t>
            </a:r>
            <a:r>
              <a:rPr lang="en-US" sz="1350" dirty="0" err="1">
                <a:solidFill>
                  <a:schemeClr val="tx1">
                    <a:lumMod val="75000"/>
                    <a:lumOff val="25000"/>
                  </a:schemeClr>
                </a:solidFill>
                <a:latin typeface="Garamond"/>
              </a:rPr>
              <a:t>AquaWatch</a:t>
            </a:r>
            <a:r>
              <a:rPr lang="en-US" sz="1350" dirty="0">
                <a:solidFill>
                  <a:schemeClr val="tx1">
                    <a:lumMod val="75000"/>
                    <a:lumOff val="25000"/>
                  </a:schemeClr>
                </a:solidFill>
                <a:latin typeface="Garamond"/>
              </a:rPr>
              <a:t>, </a:t>
            </a:r>
            <a:endParaRPr lang="en-US" sz="1350" dirty="0">
              <a:solidFill>
                <a:schemeClr val="tx1">
                  <a:lumMod val="75000"/>
                  <a:lumOff val="25000"/>
                </a:schemeClr>
              </a:solidFill>
              <a:ea typeface="+mn-lt"/>
              <a:cs typeface="+mn-lt"/>
            </a:endParaRPr>
          </a:p>
          <a:p>
            <a:r>
              <a:rPr lang="en-US" sz="1350" dirty="0">
                <a:solidFill>
                  <a:schemeClr val="tx1">
                    <a:lumMod val="75000"/>
                    <a:lumOff val="25000"/>
                  </a:schemeClr>
                </a:solidFill>
                <a:latin typeface="Garamond"/>
              </a:rPr>
              <a:t>the Committee on Earth Observations Satellites Coastal Observations Applications Services and Tools</a:t>
            </a:r>
            <a:endParaRPr lang="en-US" sz="1350" dirty="0">
              <a:solidFill>
                <a:schemeClr val="tx1">
                  <a:lumMod val="75000"/>
                  <a:lumOff val="25000"/>
                </a:schemeClr>
              </a:solidFill>
              <a:ea typeface="+mn-lt"/>
              <a:cs typeface="+mn-lt"/>
            </a:endParaRPr>
          </a:p>
          <a:p>
            <a:pPr algn="ctr"/>
            <a:endParaRPr lang="en-US" sz="1350">
              <a:cs typeface="Calibri"/>
            </a:endParaRPr>
          </a:p>
        </p:txBody>
      </p:sp>
    </p:spTree>
    <p:extLst>
      <p:ext uri="{BB962C8B-B14F-4D97-AF65-F5344CB8AC3E}">
        <p14:creationId xmlns:p14="http://schemas.microsoft.com/office/powerpoint/2010/main" val="1594256451"/>
      </p:ext>
    </p:extLst>
  </p:cSld>
  <p:clrMapOvr>
    <a:masterClrMapping/>
  </p:clrMapOvr>
  <p:extLst>
    <p:ext uri="{6950BFC3-D8DA-4A85-94F7-54DA5524770B}">
      <p188:commentRel xmlns:p188="http://schemas.microsoft.com/office/powerpoint/2018/8/main" xmlns="" r:id="rId9"/>
    </p:ext>
  </p:extLst>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73a747-2a63-47fa-bcd6-687cc07147fa">
      <Terms xmlns="http://schemas.microsoft.com/office/infopath/2007/PartnerControls"/>
    </lcf76f155ced4ddcb4097134ff3c332f>
    <SharedWithUsers xmlns="4f69fc1f-ab0a-4f32-880d-c7c344003cf4">
      <UserInfo>
        <DisplayName>Caroline Williams</DisplayName>
        <AccountId>6</AccountId>
        <AccountType/>
      </UserInfo>
    </SharedWithUsers>
    <TaxCatchAll xmlns="4f69fc1f-ab0a-4f32-880d-c7c344003c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AE7BABBFA88940A6235F0F36A8AA06" ma:contentTypeVersion="14" ma:contentTypeDescription="Create a new document." ma:contentTypeScope="" ma:versionID="ccf15df0ae9d1c8bb1e9fb0ae97d34c0">
  <xsd:schema xmlns:xsd="http://www.w3.org/2001/XMLSchema" xmlns:xs="http://www.w3.org/2001/XMLSchema" xmlns:p="http://schemas.microsoft.com/office/2006/metadata/properties" xmlns:ns2="9073a747-2a63-47fa-bcd6-687cc07147fa" xmlns:ns3="4f69fc1f-ab0a-4f32-880d-c7c344003cf4" targetNamespace="http://schemas.microsoft.com/office/2006/metadata/properties" ma:root="true" ma:fieldsID="3d061cbcfcbe509ddc4746e2fc1b2f3a" ns2:_="" ns3:_="">
    <xsd:import namespace="9073a747-2a63-47fa-bcd6-687cc07147fa"/>
    <xsd:import namespace="4f69fc1f-ab0a-4f32-880d-c7c344003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3a747-2a63-47fa-bcd6-687cc07147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69fc1f-ab0a-4f32-880d-c7c344003c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eabe4a5-364e-47b5-a0f8-babee7b34f89}" ma:internalName="TaxCatchAll" ma:showField="CatchAllData" ma:web="4f69fc1f-ab0a-4f32-880d-c7c344003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65676-C675-45FB-8F21-281C8D591161}">
  <ds:schemaRefs>
    <ds:schemaRef ds:uri="http://schemas.microsoft.com/sharepoint/v3/contenttype/forms"/>
  </ds:schemaRefs>
</ds:datastoreItem>
</file>

<file path=customXml/itemProps2.xml><?xml version="1.0" encoding="utf-8"?>
<ds:datastoreItem xmlns:ds="http://schemas.openxmlformats.org/officeDocument/2006/customXml" ds:itemID="{956A9946-8310-4DBE-918B-AF4290511695}">
  <ds:schemaRefs>
    <ds:schemaRef ds:uri="0508d32a-2447-422e-a7ce-d5266a6303a5"/>
    <ds:schemaRef ds:uri="55d912e6-6266-4b36-af43-098e88ff11cd"/>
    <ds:schemaRef ds:uri="http://schemas.microsoft.com/office/2006/metadata/properties"/>
    <ds:schemaRef ds:uri="http://schemas.microsoft.com/office/infopath/2007/PartnerControls"/>
    <ds:schemaRef ds:uri="9073a747-2a63-47fa-bcd6-687cc07147fa"/>
    <ds:schemaRef ds:uri="4f69fc1f-ab0a-4f32-880d-c7c344003cf4"/>
  </ds:schemaRefs>
</ds:datastoreItem>
</file>

<file path=customXml/itemProps3.xml><?xml version="1.0" encoding="utf-8"?>
<ds:datastoreItem xmlns:ds="http://schemas.openxmlformats.org/officeDocument/2006/customXml" ds:itemID="{4FB5BA6C-BBFF-415A-8780-A7AC9BE977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3a747-2a63-47fa-bcd6-687cc07147fa"/>
    <ds:schemaRef ds:uri="4f69fc1f-ab0a-4f32-880d-c7c344003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50</Words>
  <Application>Microsoft Macintosh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Arial</vt:lpstr>
      <vt:lpstr>Calibri</vt:lpstr>
      <vt:lpstr>Calibri Light</vt:lpstr>
      <vt:lpstr>Century Gothic</vt:lpstr>
      <vt:lpstr>Garamond</vt:lpstr>
      <vt:lpstr>Helvetica</vt:lpstr>
      <vt:lpstr>HelveticaNeueLT Std</vt:lpstr>
      <vt:lpstr>Times New Roman</vt:lpstr>
      <vt:lpstr>Templates (Editable)</vt:lpstr>
      <vt:lpstr>EXAMPLE Templates (Locked/Notes)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Tyler Pantle</cp:lastModifiedBy>
  <cp:revision>43</cp:revision>
  <dcterms:created xsi:type="dcterms:W3CDTF">2022-01-28T14:48:32Z</dcterms:created>
  <dcterms:modified xsi:type="dcterms:W3CDTF">2022-10-19T12:30:57Z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0x0101001EAE7BABBFA88940A6235F0F36A8AA06</vt:lpwstr>
  </property>
  <property fmtid="{D5CDD505-2E9C-101B-9397-08002B2CF9AE}" pid="3" name="MediaServiceImageTags">
    <vt:lpwstr/>
  </property>
</Properties>
</file>