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B347A8-9765-A4C3-5464-E43998E04CB8}" name="Smedsrud, Marisa J. (GSFC-E3)[RSES]" initials="MS" userId="S::mjsmedsr@ndc.nasa.gov::1b1cb6bd-eaaa-4051-8cbf-4cc1e9d80411" providerId="AD"/>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672B"/>
    <a:srgbClr val="C13E2D"/>
    <a:srgbClr val="236F99"/>
    <a:srgbClr val="8A5A9A"/>
    <a:srgbClr val="9DB23F"/>
    <a:srgbClr val="67A478"/>
    <a:srgbClr val="BA3A50"/>
    <a:srgbClr val="5372B3"/>
    <a:srgbClr val="8A8480"/>
    <a:srgbClr val="895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12" autoAdjust="0"/>
    <p:restoredTop sz="94660"/>
  </p:normalViewPr>
  <p:slideViewPr>
    <p:cSldViewPr snapToGrid="0">
      <p:cViewPr>
        <p:scale>
          <a:sx n="40" d="100"/>
          <a:sy n="40" d="100"/>
        </p:scale>
        <p:origin x="629" y="-5755"/>
      </p:cViewPr>
      <p:guideLst/>
    </p:cSldViewPr>
  </p:slideViewPr>
  <p:notesTextViewPr>
    <p:cViewPr>
      <p:scale>
        <a:sx n="400" d="100"/>
        <a:sy n="400" d="100"/>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 id="{7D991F3F-F8C6-48E9-A122-468FFCAD4FD7}" authorId="{77B347A8-9765-A4C3-5464-E43998E04CB8}" created="2025-01-24T21:47:40.324">
    <ac:deMkLst xmlns:ac="http://schemas.microsoft.com/office/drawing/2013/main/command">
      <pc:docMk xmlns:pc="http://schemas.microsoft.com/office/powerpoint/2013/main/command"/>
      <pc:sldMk xmlns:pc="http://schemas.microsoft.com/office/powerpoint/2013/main/command" cId="2680647682" sldId="290"/>
      <ac:spMk id="36" creationId="{3BC01FF0-42C1-0A96-193D-A33DB36448C5}"/>
    </ac:deMkLst>
    <p188:txBody>
      <a:bodyPr/>
      <a:lstStyle/>
      <a:p>
        <a:r>
          <a:rPr lang="en-US"/>
          <a:t>Please ensure that all content fits within this red box. Delete this prior to final submission.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1/27/2025</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1/27/2025</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D2672B"/>
                </a:solidFill>
              </a:defRPr>
            </a:lvl1pPr>
          </a:lstStyle>
          <a:p>
            <a:pPr lvl="0"/>
            <a:r>
              <a:rPr lang="en-US" dirty="0"/>
              <a:t>Study Area Agriculture</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3"/>
            <a:ext cx="21756004" cy="1731749"/>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215062"/>
            <a:ext cx="25258032" cy="0"/>
          </a:xfrm>
          <a:prstGeom prst="line">
            <a:avLst/>
          </a:prstGeom>
          <a:ln w="57150" cap="sq" cmpd="sng">
            <a:solidFill>
              <a:srgbClr val="D2672B"/>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D267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3" name="Rectangle 12">
            <a:extLst>
              <a:ext uri="{FF2B5EF4-FFF2-40B4-BE49-F238E27FC236}">
                <a16:creationId xmlns:a16="http://schemas.microsoft.com/office/drawing/2014/main" id="{77E215A0-CAC8-F928-F289-8804576F388E}"/>
              </a:ext>
            </a:extLst>
          </p:cNvPr>
          <p:cNvSpPr/>
          <p:nvPr userDrawn="1"/>
        </p:nvSpPr>
        <p:spPr>
          <a:xfrm>
            <a:off x="893617" y="34655263"/>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24565821"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738868" cy="942709"/>
          </a:xfrm>
        </p:spPr>
        <p:txBody>
          <a:bodyPr anchor="ctr">
            <a:normAutofit/>
          </a:bodyPr>
          <a:lstStyle>
            <a:lvl1pPr marL="0" indent="0" algn="r">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666185"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8329" y="33477629"/>
              <a:ext cx="2194216" cy="2194216"/>
            </a:xfrm>
            <a:prstGeom prst="rect">
              <a:avLst/>
            </a:prstGeom>
          </p:spPr>
        </p:pic>
      </p:gr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12384" userDrawn="1">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640"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1/27/2025</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520" userDrawn="1">
          <p15:clr>
            <a:srgbClr val="F26B43"/>
          </p15:clr>
        </p15:guide>
        <p15:guide id="2" pos="8640"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microsoft.com/office/2018/10/relationships/comments" Target="../comments/modernComment_122_9FC77002.xml"/><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support.office.com/en-us/article/Crop-a-picture-to-fit-in-a-shape-1CE8CF89-6A19-4EE4-82CA-4F8E81469590" TargetMode="External"/><Relationship Id="rId4" Type="http://schemas.openxmlformats.org/officeDocument/2006/relationships/hyperlink" Target="http://www.devpedia.developexchange.com/dp/index.php?title=List_of_Satellite_Pictur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3BC01FF0-42C1-0A96-193D-A33DB36448C5}"/>
              </a:ext>
            </a:extLst>
          </p:cNvPr>
          <p:cNvSpPr/>
          <p:nvPr/>
        </p:nvSpPr>
        <p:spPr>
          <a:xfrm>
            <a:off x="932546" y="5231588"/>
            <a:ext cx="25527904" cy="27534412"/>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 Placeholder 1">
            <a:extLst>
              <a:ext uri="{FF2B5EF4-FFF2-40B4-BE49-F238E27FC236}">
                <a16:creationId xmlns:a16="http://schemas.microsoft.com/office/drawing/2014/main" id="{A2B06DFA-42DF-FC3A-2B20-E516F630A392}"/>
              </a:ext>
            </a:extLst>
          </p:cNvPr>
          <p:cNvSpPr>
            <a:spLocks noGrp="1"/>
          </p:cNvSpPr>
          <p:nvPr>
            <p:ph type="body" sz="quarter" idx="10"/>
          </p:nvPr>
        </p:nvSpPr>
        <p:spPr>
          <a:xfrm>
            <a:off x="951596" y="1297884"/>
            <a:ext cx="21756004" cy="1378641"/>
          </a:xfrm>
        </p:spPr>
        <p:txBody>
          <a:bodyPr>
            <a:normAutofit/>
          </a:bodyPr>
          <a:lstStyle/>
          <a:p>
            <a:endParaRPr lang="en-US" dirty="0"/>
          </a:p>
        </p:txBody>
      </p:sp>
      <p:sp>
        <p:nvSpPr>
          <p:cNvPr id="4" name="Text Placeholder 3">
            <a:extLst>
              <a:ext uri="{FF2B5EF4-FFF2-40B4-BE49-F238E27FC236}">
                <a16:creationId xmlns:a16="http://schemas.microsoft.com/office/drawing/2014/main" id="{75526CF3-D792-36A8-6B28-5EA233D20689}"/>
              </a:ext>
            </a:extLst>
          </p:cNvPr>
          <p:cNvSpPr>
            <a:spLocks noGrp="1"/>
          </p:cNvSpPr>
          <p:nvPr>
            <p:ph type="body" sz="quarter" idx="13"/>
          </p:nvPr>
        </p:nvSpPr>
        <p:spPr>
          <a:xfrm>
            <a:off x="951596" y="2407252"/>
            <a:ext cx="21756004" cy="1464841"/>
          </a:xfrm>
        </p:spPr>
        <p:txBody>
          <a:bodyPr>
            <a:normAutofit/>
          </a:bodyPr>
          <a:lstStyle/>
          <a:p>
            <a:r>
              <a:rPr lang="en-US" dirty="0"/>
              <a:t>Project Long Title</a:t>
            </a:r>
          </a:p>
        </p:txBody>
      </p:sp>
      <p:sp>
        <p:nvSpPr>
          <p:cNvPr id="3" name="Text Placeholder 2">
            <a:extLst>
              <a:ext uri="{FF2B5EF4-FFF2-40B4-BE49-F238E27FC236}">
                <a16:creationId xmlns:a16="http://schemas.microsoft.com/office/drawing/2014/main" id="{3561868E-CF2C-D0AF-3372-21FB69C5CED6}"/>
              </a:ext>
            </a:extLst>
          </p:cNvPr>
          <p:cNvSpPr>
            <a:spLocks noGrp="1"/>
          </p:cNvSpPr>
          <p:nvPr>
            <p:ph type="body" sz="quarter" idx="12"/>
          </p:nvPr>
        </p:nvSpPr>
        <p:spPr/>
        <p:txBody>
          <a:bodyPr/>
          <a:lstStyle/>
          <a:p>
            <a:endParaRPr lang="en-US" dirty="0"/>
          </a:p>
        </p:txBody>
      </p:sp>
      <p:sp>
        <p:nvSpPr>
          <p:cNvPr id="6" name="TextBox 5">
            <a:extLst>
              <a:ext uri="{FF2B5EF4-FFF2-40B4-BE49-F238E27FC236}">
                <a16:creationId xmlns:a16="http://schemas.microsoft.com/office/drawing/2014/main" id="{AC85576F-308E-47E6-82D4-B98D4F77AB30}"/>
              </a:ext>
            </a:extLst>
          </p:cNvPr>
          <p:cNvSpPr txBox="1"/>
          <p:nvPr/>
        </p:nvSpPr>
        <p:spPr>
          <a:xfrm>
            <a:off x="928002" y="5173839"/>
            <a:ext cx="11516347"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Project Synopsis</a:t>
            </a:r>
          </a:p>
        </p:txBody>
      </p:sp>
      <p:sp>
        <p:nvSpPr>
          <p:cNvPr id="7" name="Text Placeholder 16">
            <a:extLst>
              <a:ext uri="{FF2B5EF4-FFF2-40B4-BE49-F238E27FC236}">
                <a16:creationId xmlns:a16="http://schemas.microsoft.com/office/drawing/2014/main" id="{E6DD4A7D-FE1C-C8BA-EA24-EA828A8C7421}"/>
              </a:ext>
            </a:extLst>
          </p:cNvPr>
          <p:cNvSpPr txBox="1">
            <a:spLocks/>
          </p:cNvSpPr>
          <p:nvPr/>
        </p:nvSpPr>
        <p:spPr>
          <a:xfrm>
            <a:off x="822960" y="11076921"/>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that are the same as or very similar to the ones in the project summary, technical paper, and presentation</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with the standard solid round bullet in your application area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a:t>
            </a:r>
          </a:p>
        </p:txBody>
      </p:sp>
      <p:sp>
        <p:nvSpPr>
          <p:cNvPr id="8" name="TextBox 7">
            <a:extLst>
              <a:ext uri="{FF2B5EF4-FFF2-40B4-BE49-F238E27FC236}">
                <a16:creationId xmlns:a16="http://schemas.microsoft.com/office/drawing/2014/main" id="{B16735CE-DBE5-1D03-5CFA-70984C8D7632}"/>
              </a:ext>
            </a:extLst>
          </p:cNvPr>
          <p:cNvSpPr txBox="1"/>
          <p:nvPr/>
        </p:nvSpPr>
        <p:spPr>
          <a:xfrm>
            <a:off x="844614" y="10122201"/>
            <a:ext cx="8568969"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EBB274FB-0616-6128-01B3-37BE81FEDBF7}"/>
              </a:ext>
            </a:extLst>
          </p:cNvPr>
          <p:cNvSpPr txBox="1">
            <a:spLocks/>
          </p:cNvSpPr>
          <p:nvPr/>
        </p:nvSpPr>
        <p:spPr>
          <a:xfrm>
            <a:off x="931962" y="16279648"/>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14 point font stated above).</a:t>
            </a:r>
          </a:p>
          <a:p>
            <a:r>
              <a:rPr lang="en-US" dirty="0">
                <a:solidFill>
                  <a:schemeClr val="tx1">
                    <a:lumMod val="75000"/>
                    <a:lumOff val="25000"/>
                  </a:schemeClr>
                </a:solidFill>
                <a:latin typeface="Garamond" panose="02020404030301010803" pitchFamily="18" charset="0"/>
              </a:rPr>
              <a:t>Don’t paste images of flowcharts—all images should be separate and editable.</a:t>
            </a:r>
          </a:p>
        </p:txBody>
      </p:sp>
      <p:sp>
        <p:nvSpPr>
          <p:cNvPr id="10" name="TextBox 9">
            <a:extLst>
              <a:ext uri="{FF2B5EF4-FFF2-40B4-BE49-F238E27FC236}">
                <a16:creationId xmlns:a16="http://schemas.microsoft.com/office/drawing/2014/main" id="{B7E89E02-9B19-071E-D188-366BC3FB347B}"/>
              </a:ext>
            </a:extLst>
          </p:cNvPr>
          <p:cNvSpPr txBox="1"/>
          <p:nvPr/>
        </p:nvSpPr>
        <p:spPr>
          <a:xfrm>
            <a:off x="931962" y="15460244"/>
            <a:ext cx="11407715"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19A92A49-C42E-61FB-6FDC-EAA38AA25661}"/>
              </a:ext>
            </a:extLst>
          </p:cNvPr>
          <p:cNvSpPr txBox="1">
            <a:spLocks/>
          </p:cNvSpPr>
          <p:nvPr/>
        </p:nvSpPr>
        <p:spPr>
          <a:xfrm>
            <a:off x="14605026" y="6170660"/>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an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separate and editable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2" name="TextBox 11">
            <a:extLst>
              <a:ext uri="{FF2B5EF4-FFF2-40B4-BE49-F238E27FC236}">
                <a16:creationId xmlns:a16="http://schemas.microsoft.com/office/drawing/2014/main" id="{1BB73315-A654-CB52-F7DD-27CAB3785659}"/>
              </a:ext>
            </a:extLst>
          </p:cNvPr>
          <p:cNvSpPr txBox="1"/>
          <p:nvPr/>
        </p:nvSpPr>
        <p:spPr>
          <a:xfrm>
            <a:off x="14605026" y="5296128"/>
            <a:ext cx="8229600"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D5DE88B5-CBB8-AD4A-E0E8-9A4AF661D5A1}"/>
              </a:ext>
            </a:extLst>
          </p:cNvPr>
          <p:cNvSpPr txBox="1">
            <a:spLocks/>
          </p:cNvSpPr>
          <p:nvPr/>
        </p:nvSpPr>
        <p:spPr>
          <a:xfrm>
            <a:off x="971550" y="21467640"/>
            <a:ext cx="12744450" cy="118258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spacecraft icon for each Earth observation used. Satellite icons can be found on </a:t>
            </a:r>
            <a:r>
              <a:rPr lang="en-US" dirty="0" err="1">
                <a:solidFill>
                  <a:schemeClr val="tx1">
                    <a:lumMod val="75000"/>
                  </a:schemeClr>
                </a:solidFill>
                <a:latin typeface="Garamond" panose="02020404030301010803" pitchFamily="18" charset="0"/>
                <a:hlinkClick r:id="rId4"/>
              </a:rPr>
              <a:t>DEVELOPedia</a:t>
            </a:r>
            <a:r>
              <a:rPr lang="en-US" dirty="0">
                <a:solidFill>
                  <a:schemeClr val="tx1">
                    <a:lumMod val="75000"/>
                  </a:schemeClr>
                </a:solidFill>
                <a:latin typeface="Garamond" panose="02020404030301010803" pitchFamily="18" charset="0"/>
                <a:hlinkClick r:id="rId4"/>
              </a:rPr>
              <a:t>.</a:t>
            </a:r>
            <a:r>
              <a:rPr lang="en-US" dirty="0">
                <a:solidFill>
                  <a:schemeClr val="tx1">
                    <a:lumMod val="75000"/>
                  </a:schemeClr>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Include both the satellite name and sensor acronym but no additional information. An example is provided below: </a:t>
            </a:r>
          </a:p>
        </p:txBody>
      </p:sp>
      <p:sp>
        <p:nvSpPr>
          <p:cNvPr id="14" name="TextBox 13">
            <a:extLst>
              <a:ext uri="{FF2B5EF4-FFF2-40B4-BE49-F238E27FC236}">
                <a16:creationId xmlns:a16="http://schemas.microsoft.com/office/drawing/2014/main" id="{E3314279-E5E3-0DC5-601E-B40E51101224}"/>
              </a:ext>
            </a:extLst>
          </p:cNvPr>
          <p:cNvSpPr txBox="1"/>
          <p:nvPr/>
        </p:nvSpPr>
        <p:spPr>
          <a:xfrm>
            <a:off x="935591" y="20596818"/>
            <a:ext cx="9835317"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9EA02D78-3608-FC5B-E64B-D9B76786D8DB}"/>
              </a:ext>
            </a:extLst>
          </p:cNvPr>
          <p:cNvSpPr txBox="1">
            <a:spLocks/>
          </p:cNvSpPr>
          <p:nvPr/>
        </p:nvSpPr>
        <p:spPr>
          <a:xfrm>
            <a:off x="14618828" y="132118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Focus on maps and figures for this section.</a:t>
            </a:r>
          </a:p>
          <a:p>
            <a:r>
              <a:rPr lang="en-US" b="1" dirty="0">
                <a:solidFill>
                  <a:schemeClr val="tx1">
                    <a:lumMod val="75000"/>
                    <a:lumOff val="25000"/>
                  </a:schemeClr>
                </a:solidFill>
                <a:latin typeface="Garamond" panose="02020404030301010803" pitchFamily="18" charset="0"/>
              </a:rPr>
              <a:t>For ALL images – make sure all text is separate and editable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this section has some sort of flow.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16" name="TextBox 15">
            <a:extLst>
              <a:ext uri="{FF2B5EF4-FFF2-40B4-BE49-F238E27FC236}">
                <a16:creationId xmlns:a16="http://schemas.microsoft.com/office/drawing/2014/main" id="{2C88B2C6-BA60-1BF2-900F-3D4C0534724E}"/>
              </a:ext>
            </a:extLst>
          </p:cNvPr>
          <p:cNvSpPr txBox="1"/>
          <p:nvPr/>
        </p:nvSpPr>
        <p:spPr>
          <a:xfrm>
            <a:off x="14587709" y="12329902"/>
            <a:ext cx="9628011"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B0A47A00-F936-566C-D1E0-3FE3DE058382}"/>
              </a:ext>
            </a:extLst>
          </p:cNvPr>
          <p:cNvSpPr txBox="1">
            <a:spLocks/>
          </p:cNvSpPr>
          <p:nvPr/>
        </p:nvSpPr>
        <p:spPr>
          <a:xfrm>
            <a:off x="14577164" y="20481946"/>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D2672B"/>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buClr>
                <a:srgbClr val="D2672B"/>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complete sentences with periods. Provide nuanced conclusions while remaining concise.</a:t>
            </a:r>
          </a:p>
        </p:txBody>
      </p:sp>
      <p:sp>
        <p:nvSpPr>
          <p:cNvPr id="18" name="TextBox 17">
            <a:extLst>
              <a:ext uri="{FF2B5EF4-FFF2-40B4-BE49-F238E27FC236}">
                <a16:creationId xmlns:a16="http://schemas.microsoft.com/office/drawing/2014/main" id="{4B774890-6BF2-86BF-29FB-0AE3C9180D15}"/>
              </a:ext>
            </a:extLst>
          </p:cNvPr>
          <p:cNvSpPr txBox="1"/>
          <p:nvPr/>
        </p:nvSpPr>
        <p:spPr>
          <a:xfrm>
            <a:off x="14577164" y="19562400"/>
            <a:ext cx="8229600"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76B48C3D-D097-9DEB-3FA4-CC1A583B162E}"/>
              </a:ext>
            </a:extLst>
          </p:cNvPr>
          <p:cNvSpPr txBox="1">
            <a:spLocks/>
          </p:cNvSpPr>
          <p:nvPr/>
        </p:nvSpPr>
        <p:spPr>
          <a:xfrm>
            <a:off x="14648791" y="30071818"/>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anyone who has helped you with the project.</a:t>
            </a:r>
          </a:p>
          <a:p>
            <a:r>
              <a:rPr lang="en-US" dirty="0">
                <a:solidFill>
                  <a:schemeClr val="tx1">
                    <a:lumMod val="75000"/>
                    <a:lumOff val="25000"/>
                  </a:schemeClr>
                </a:solidFill>
                <a:latin typeface="Garamond" panose="02020404030301010803" pitchFamily="18" charset="0"/>
              </a:rPr>
              <a:t>If this is a continuation project, credit the previous team members and contributors.</a:t>
            </a:r>
          </a:p>
          <a:p>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—not their school or former school.</a:t>
            </a:r>
            <a:endParaRPr lang="en-US" sz="2800" dirty="0">
              <a:solidFill>
                <a:schemeClr val="tx1">
                  <a:lumMod val="75000"/>
                  <a:lumOff val="25000"/>
                </a:schemeClr>
              </a:solidFill>
              <a:latin typeface="Garamond" panose="02020404030301010803" pitchFamily="18" charset="0"/>
            </a:endParaRPr>
          </a:p>
          <a:p>
            <a:endParaRPr lang="en-US" dirty="0">
              <a:solidFill>
                <a:schemeClr val="tx1">
                  <a:lumMod val="75000"/>
                  <a:lumOff val="25000"/>
                </a:schemeClr>
              </a:solidFill>
            </a:endParaRPr>
          </a:p>
        </p:txBody>
      </p:sp>
      <p:sp>
        <p:nvSpPr>
          <p:cNvPr id="20" name="TextBox 19">
            <a:extLst>
              <a:ext uri="{FF2B5EF4-FFF2-40B4-BE49-F238E27FC236}">
                <a16:creationId xmlns:a16="http://schemas.microsoft.com/office/drawing/2014/main" id="{45C41932-2CB9-EA43-2CD4-CA2216FD972C}"/>
              </a:ext>
            </a:extLst>
          </p:cNvPr>
          <p:cNvSpPr txBox="1"/>
          <p:nvPr/>
        </p:nvSpPr>
        <p:spPr>
          <a:xfrm>
            <a:off x="14630400" y="29164628"/>
            <a:ext cx="7278066"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E5ADB3FB-2864-FD66-95A0-37BF86D8E541}"/>
              </a:ext>
            </a:extLst>
          </p:cNvPr>
          <p:cNvSpPr txBox="1">
            <a:spLocks/>
          </p:cNvSpPr>
          <p:nvPr/>
        </p:nvSpPr>
        <p:spPr>
          <a:xfrm>
            <a:off x="14681086" y="25200413"/>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p:txBody>
      </p:sp>
      <p:sp>
        <p:nvSpPr>
          <p:cNvPr id="22" name="TextBox 21">
            <a:extLst>
              <a:ext uri="{FF2B5EF4-FFF2-40B4-BE49-F238E27FC236}">
                <a16:creationId xmlns:a16="http://schemas.microsoft.com/office/drawing/2014/main" id="{713D1384-4C3F-CCA8-F8C8-FB70238BED0B}"/>
              </a:ext>
            </a:extLst>
          </p:cNvPr>
          <p:cNvSpPr txBox="1"/>
          <p:nvPr/>
        </p:nvSpPr>
        <p:spPr>
          <a:xfrm>
            <a:off x="14662669" y="24306172"/>
            <a:ext cx="7288030"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B4A0CEBA-CFBA-B9B9-2455-DC86C59F79A6}"/>
              </a:ext>
            </a:extLst>
          </p:cNvPr>
          <p:cNvSpPr txBox="1"/>
          <p:nvPr/>
        </p:nvSpPr>
        <p:spPr>
          <a:xfrm>
            <a:off x="936787" y="25585127"/>
            <a:ext cx="4542503"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Team Members</a:t>
            </a:r>
          </a:p>
        </p:txBody>
      </p:sp>
      <p:sp>
        <p:nvSpPr>
          <p:cNvPr id="24" name="Text Placeholder 16">
            <a:extLst>
              <a:ext uri="{FF2B5EF4-FFF2-40B4-BE49-F238E27FC236}">
                <a16:creationId xmlns:a16="http://schemas.microsoft.com/office/drawing/2014/main" id="{FF56697C-1F23-8319-C349-FDD544B880E0}"/>
              </a:ext>
            </a:extLst>
          </p:cNvPr>
          <p:cNvSpPr txBox="1">
            <a:spLocks/>
          </p:cNvSpPr>
          <p:nvPr/>
        </p:nvSpPr>
        <p:spPr>
          <a:xfrm>
            <a:off x="935899" y="26446061"/>
            <a:ext cx="9174477" cy="23989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Headshots should be a clear photo of you in front of a clean background. Please no sunglasses, hats, </a:t>
            </a:r>
            <a:r>
              <a:rPr lang="en-US" dirty="0" err="1">
                <a:solidFill>
                  <a:schemeClr val="tx1">
                    <a:lumMod val="75000"/>
                    <a:lumOff val="25000"/>
                  </a:schemeClr>
                </a:solidFill>
                <a:latin typeface="Garamond" panose="02020404030301010803" pitchFamily="18" charset="0"/>
              </a:rPr>
              <a:t>etc</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5"/>
              </a:rPr>
              <a:t>here</a:t>
            </a:r>
            <a:r>
              <a:rPr lang="en-US" dirty="0">
                <a:solidFill>
                  <a:schemeClr val="tx1">
                    <a:lumMod val="75000"/>
                    <a:lumOff val="25000"/>
                  </a:schemeClr>
                </a:solidFill>
                <a:latin typeface="Garamond" panose="02020404030301010803" pitchFamily="18" charset="0"/>
              </a:rPr>
              <a:t>.</a:t>
            </a:r>
          </a:p>
        </p:txBody>
      </p:sp>
      <p:sp>
        <p:nvSpPr>
          <p:cNvPr id="25" name="Text Placeholder 16">
            <a:extLst>
              <a:ext uri="{FF2B5EF4-FFF2-40B4-BE49-F238E27FC236}">
                <a16:creationId xmlns:a16="http://schemas.microsoft.com/office/drawing/2014/main" id="{8EB74875-4E52-B274-D84D-703C79CB843C}"/>
              </a:ext>
            </a:extLst>
          </p:cNvPr>
          <p:cNvSpPr txBox="1">
            <a:spLocks/>
          </p:cNvSpPr>
          <p:nvPr/>
        </p:nvSpPr>
        <p:spPr>
          <a:xfrm>
            <a:off x="722815" y="31503083"/>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lumOff val="25000"/>
                  </a:schemeClr>
                </a:solidFill>
                <a:latin typeface="Garamond" panose="02020404030301010803" pitchFamily="18" charset="0"/>
              </a:rPr>
              <a:t>Participant Name</a:t>
            </a:r>
          </a:p>
        </p:txBody>
      </p:sp>
      <p:sp>
        <p:nvSpPr>
          <p:cNvPr id="26" name="Text Placeholder 16">
            <a:extLst>
              <a:ext uri="{FF2B5EF4-FFF2-40B4-BE49-F238E27FC236}">
                <a16:creationId xmlns:a16="http://schemas.microsoft.com/office/drawing/2014/main" id="{F6EE2B43-E8A3-4755-A993-461B2FCE7B0B}"/>
              </a:ext>
            </a:extLst>
          </p:cNvPr>
          <p:cNvSpPr txBox="1">
            <a:spLocks/>
          </p:cNvSpPr>
          <p:nvPr/>
        </p:nvSpPr>
        <p:spPr>
          <a:xfrm>
            <a:off x="3776892" y="3153898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27" name="Text Placeholder 16">
            <a:extLst>
              <a:ext uri="{FF2B5EF4-FFF2-40B4-BE49-F238E27FC236}">
                <a16:creationId xmlns:a16="http://schemas.microsoft.com/office/drawing/2014/main" id="{C9D56256-62AB-03F7-FB19-51F9FA420D17}"/>
              </a:ext>
            </a:extLst>
          </p:cNvPr>
          <p:cNvSpPr txBox="1">
            <a:spLocks/>
          </p:cNvSpPr>
          <p:nvPr/>
        </p:nvSpPr>
        <p:spPr>
          <a:xfrm>
            <a:off x="6570892" y="31555869"/>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28" name="Text Placeholder 16">
            <a:extLst>
              <a:ext uri="{FF2B5EF4-FFF2-40B4-BE49-F238E27FC236}">
                <a16:creationId xmlns:a16="http://schemas.microsoft.com/office/drawing/2014/main" id="{562DE67C-886B-AF4E-B5E4-CF736AF0F777}"/>
              </a:ext>
            </a:extLst>
          </p:cNvPr>
          <p:cNvSpPr txBox="1">
            <a:spLocks/>
          </p:cNvSpPr>
          <p:nvPr/>
        </p:nvSpPr>
        <p:spPr>
          <a:xfrm>
            <a:off x="9493489" y="315562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pic>
        <p:nvPicPr>
          <p:cNvPr id="29" name="Picture 28">
            <a:extLst>
              <a:ext uri="{FF2B5EF4-FFF2-40B4-BE49-F238E27FC236}">
                <a16:creationId xmlns:a16="http://schemas.microsoft.com/office/drawing/2014/main" id="{2A3DB938-9584-BD3D-626C-5FEBF808638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7008424" y="29261337"/>
            <a:ext cx="2083075" cy="2083075"/>
          </a:xfrm>
          <a:prstGeom prst="rect">
            <a:avLst/>
          </a:prstGeom>
        </p:spPr>
      </p:pic>
      <p:pic>
        <p:nvPicPr>
          <p:cNvPr id="30" name="Picture 29">
            <a:extLst>
              <a:ext uri="{FF2B5EF4-FFF2-40B4-BE49-F238E27FC236}">
                <a16:creationId xmlns:a16="http://schemas.microsoft.com/office/drawing/2014/main" id="{924788AD-AD65-6880-C748-7354BAD5E138}"/>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164628" y="29261337"/>
            <a:ext cx="2083075" cy="2083075"/>
          </a:xfrm>
          <a:prstGeom prst="rect">
            <a:avLst/>
          </a:prstGeom>
        </p:spPr>
      </p:pic>
      <p:pic>
        <p:nvPicPr>
          <p:cNvPr id="31" name="Picture 30">
            <a:extLst>
              <a:ext uri="{FF2B5EF4-FFF2-40B4-BE49-F238E27FC236}">
                <a16:creationId xmlns:a16="http://schemas.microsoft.com/office/drawing/2014/main" id="{7742306A-F9EF-3EB8-5FB1-E8751A2332B5}"/>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4086526" y="29261337"/>
            <a:ext cx="2083075" cy="2083075"/>
          </a:xfrm>
          <a:prstGeom prst="rect">
            <a:avLst/>
          </a:prstGeom>
        </p:spPr>
      </p:pic>
      <p:pic>
        <p:nvPicPr>
          <p:cNvPr id="32" name="Picture 31">
            <a:extLst>
              <a:ext uri="{FF2B5EF4-FFF2-40B4-BE49-F238E27FC236}">
                <a16:creationId xmlns:a16="http://schemas.microsoft.com/office/drawing/2014/main" id="{DCE1E9A4-4187-5189-350F-EAB0452ED816}"/>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930322" y="29261337"/>
            <a:ext cx="2083075" cy="2083075"/>
          </a:xfrm>
          <a:prstGeom prst="rect">
            <a:avLst/>
          </a:prstGeom>
        </p:spPr>
      </p:pic>
      <p:grpSp>
        <p:nvGrpSpPr>
          <p:cNvPr id="39" name="Group 38">
            <a:extLst>
              <a:ext uri="{FF2B5EF4-FFF2-40B4-BE49-F238E27FC236}">
                <a16:creationId xmlns:a16="http://schemas.microsoft.com/office/drawing/2014/main" id="{6742CF47-1252-7C4C-88DE-2C68B22B4192}"/>
              </a:ext>
            </a:extLst>
          </p:cNvPr>
          <p:cNvGrpSpPr/>
          <p:nvPr/>
        </p:nvGrpSpPr>
        <p:grpSpPr>
          <a:xfrm>
            <a:off x="1370939" y="29466980"/>
            <a:ext cx="1645920" cy="1645920"/>
            <a:chOff x="1394751" y="29466980"/>
            <a:chExt cx="1645920" cy="1645920"/>
          </a:xfrm>
        </p:grpSpPr>
        <p:pic>
          <p:nvPicPr>
            <p:cNvPr id="38" name="Picture 37" descr="A satellite image of the earth&#10;&#10;Description automatically generated with medium confidence">
              <a:extLst>
                <a:ext uri="{FF2B5EF4-FFF2-40B4-BE49-F238E27FC236}">
                  <a16:creationId xmlns:a16="http://schemas.microsoft.com/office/drawing/2014/main" id="{39065BE2-D948-A22E-73C4-E50FD431A22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394751" y="29466980"/>
              <a:ext cx="1645920" cy="1645920"/>
            </a:xfrm>
            <a:prstGeom prst="ellipse">
              <a:avLst/>
            </a:prstGeom>
          </p:spPr>
        </p:pic>
        <p:sp>
          <p:nvSpPr>
            <p:cNvPr id="35" name="TextBox 34">
              <a:extLst>
                <a:ext uri="{FF2B5EF4-FFF2-40B4-BE49-F238E27FC236}">
                  <a16:creationId xmlns:a16="http://schemas.microsoft.com/office/drawing/2014/main" id="{67CE8F9D-898D-761F-4849-0CCEFA99FF93}"/>
                </a:ext>
              </a:extLst>
            </p:cNvPr>
            <p:cNvSpPr txBox="1"/>
            <p:nvPr/>
          </p:nvSpPr>
          <p:spPr>
            <a:xfrm rot="20028308">
              <a:off x="1586312" y="30036079"/>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33" name="Text Placeholder 16">
            <a:extLst>
              <a:ext uri="{FF2B5EF4-FFF2-40B4-BE49-F238E27FC236}">
                <a16:creationId xmlns:a16="http://schemas.microsoft.com/office/drawing/2014/main" id="{CAF42CD2-466E-E26D-9F1B-DF9A2B65C46A}"/>
              </a:ext>
            </a:extLst>
          </p:cNvPr>
          <p:cNvSpPr txBox="1">
            <a:spLocks/>
          </p:cNvSpPr>
          <p:nvPr/>
        </p:nvSpPr>
        <p:spPr>
          <a:xfrm>
            <a:off x="928002" y="6065569"/>
            <a:ext cx="11407715" cy="283464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For more information regarding the project synopsis, see the Project Summary template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 </a:t>
            </a:r>
          </a:p>
          <a:p>
            <a:pPr algn="just"/>
            <a:r>
              <a:rPr lang="en-US" dirty="0">
                <a:solidFill>
                  <a:schemeClr val="tx1">
                    <a:lumMod val="75000"/>
                    <a:lumOff val="25000"/>
                  </a:schemeClr>
                </a:solidFill>
                <a:latin typeface="Garamond" panose="02020404030301010803" pitchFamily="18" charset="0"/>
              </a:rPr>
              <a:t>Body text should be at least 24 point font (Garamond).</a:t>
            </a:r>
          </a:p>
          <a:p>
            <a:pPr algn="just"/>
            <a:r>
              <a:rPr lang="en-US" dirty="0">
                <a:solidFill>
                  <a:schemeClr val="tx1">
                    <a:lumMod val="75000"/>
                    <a:lumOff val="25000"/>
                  </a:schemeClr>
                </a:solidFill>
                <a:latin typeface="Garamond" panose="02020404030301010803" pitchFamily="18" charset="0"/>
              </a:rPr>
              <a:t>Captions and image text should be at least 14 point font.</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5" name="TextBox 4">
            <a:extLst>
              <a:ext uri="{FF2B5EF4-FFF2-40B4-BE49-F238E27FC236}">
                <a16:creationId xmlns:a16="http://schemas.microsoft.com/office/drawing/2014/main" id="{D410CDEF-D545-B106-D995-8415BDA17BD1}"/>
              </a:ext>
            </a:extLst>
          </p:cNvPr>
          <p:cNvSpPr txBox="1"/>
          <p:nvPr/>
        </p:nvSpPr>
        <p:spPr>
          <a:xfrm>
            <a:off x="1079204" y="24836778"/>
            <a:ext cx="3973172" cy="461665"/>
          </a:xfrm>
          <a:prstGeom prst="rect">
            <a:avLst/>
          </a:prstGeom>
          <a:noFill/>
        </p:spPr>
        <p:txBody>
          <a:bodyPr wrap="square" rtlCol="0">
            <a:spAutoFit/>
          </a:bodyPr>
          <a:lstStyle/>
          <a:p>
            <a:pPr algn="ctr"/>
            <a:r>
              <a:rPr lang="en-US" sz="2400" dirty="0">
                <a:solidFill>
                  <a:schemeClr val="tx1">
                    <a:lumMod val="75000"/>
                    <a:lumOff val="25000"/>
                  </a:schemeClr>
                </a:solidFill>
                <a:latin typeface="Garamond" panose="02020404030301010803" pitchFamily="18" charset="0"/>
              </a:rPr>
              <a:t>Landsat 9 OLI-2</a:t>
            </a:r>
          </a:p>
        </p:txBody>
      </p:sp>
      <p:pic>
        <p:nvPicPr>
          <p:cNvPr id="37" name="Picture 36" descr="A satellite in space with solar panels&#10;&#10;Description automatically generated">
            <a:extLst>
              <a:ext uri="{FF2B5EF4-FFF2-40B4-BE49-F238E27FC236}">
                <a16:creationId xmlns:a16="http://schemas.microsoft.com/office/drawing/2014/main" id="{32FBF206-D6BF-AC5D-5B97-A417730BA84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11871" y="22821070"/>
            <a:ext cx="3657600" cy="2114292"/>
          </a:xfrm>
          <a:prstGeom prst="rect">
            <a:avLst/>
          </a:prstGeom>
        </p:spPr>
      </p:pic>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3.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17335</TotalTime>
  <Words>529</Words>
  <Application>Microsoft Office PowerPoint</Application>
  <PresentationFormat>Custom</PresentationFormat>
  <Paragraphs>45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Smedsrud, Marisa J. (GSFC-E3)[RSES]</cp:lastModifiedBy>
  <cp:revision>110</cp:revision>
  <dcterms:created xsi:type="dcterms:W3CDTF">2019-02-05T16:32:03Z</dcterms:created>
  <dcterms:modified xsi:type="dcterms:W3CDTF">2025-01-27T20:27:19Z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