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sldIdLst>
    <p:sldId id="377" r:id="rId5"/>
    <p:sldId id="381" r:id="rId6"/>
    <p:sldId id="382" r:id="rId7"/>
    <p:sldId id="384" r:id="rId8"/>
    <p:sldId id="378" r:id="rId9"/>
    <p:sldId id="404" r:id="rId10"/>
    <p:sldId id="387" r:id="rId11"/>
    <p:sldId id="401" r:id="rId12"/>
    <p:sldId id="402" r:id="rId13"/>
    <p:sldId id="405" r:id="rId14"/>
    <p:sldId id="389" r:id="rId15"/>
    <p:sldId id="399" r:id="rId16"/>
    <p:sldId id="398" r:id="rId17"/>
    <p:sldId id="403" r:id="rId18"/>
    <p:sldId id="394" r:id="rId19"/>
    <p:sldId id="393" r:id="rId20"/>
    <p:sldId id="395" r:id="rId21"/>
    <p:sldId id="3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08661B-9CDD-D0F8-C195-F302E62C5B9A}" name="Melissa McNally" initials="MM" userId="S::melissa.mcnally@ssaihq.com::8f82c1fb-d286-4614-9c4f-eaeb43479e62"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9C928459-D573-8191-5198-2FFD99F2967A}" name="Olivia Landry" initials="OL" userId="S::olivia.landry@ssaihq.com::ec423f44-10b5-4566-9a58-9d110155c730" providerId="AD"/>
  <p188:author id="{4553E56E-ADD0-A267-E979-4175E57E6AEB}" name="Laramie Plott" initials="LP" userId="S::laramie.plott@ssaihq.com::a8064d5a-ba34-4312-8c4f-d888f3e6b9b0" providerId="AD"/>
  <p188:author id="{3710D983-E6E8-4EF7-DD9B-C026DD84F20F}" name="Byles, Robert C. (LARC-E3)[SSAI DEVELOP]" initials="BRC(ED" userId="S::rcbyles@ndc.nasa.gov::f2fd4499-2563-4908-9210-b44e2282d021" providerId="AD"/>
  <p188:author id="{FDA58E8F-4949-6A3A-1BE7-6A03AF98DE81}" name="Ryan Healey" initials="RH" userId="S::ryan.healey@ssaihq.com::cb81cf3e-7df2-49f0-805c-0d3b8819f445" providerId="AD"/>
  <p188:author id="{999FD1E5-F960-69F4-19D2-AB1B06598E38}" name="Talissa Cota" initials="TC" userId="S::talissa.cota@ssaihq.com::c96bf35e-ba15-45fa-840c-dfc20fddd25d"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9BD5"/>
    <a:srgbClr val="ED7D31"/>
    <a:srgbClr val="67A478"/>
    <a:srgbClr val="895999"/>
    <a:srgbClr val="88419D"/>
    <a:srgbClr val="6E016B"/>
    <a:srgbClr val="A7CBDF"/>
    <a:srgbClr val="8CC6E6"/>
    <a:srgbClr val="8C9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32BD4-363B-462D-8161-4044AC5954D2}" v="8" dt="2023-03-20T18:56:23.905"/>
    <p1510:client id="{3D02E253-03B2-4743-91F2-262F92102469}" v="7" dt="2023-03-20T19:03:59.511"/>
    <p1510:client id="{4093013B-5607-4FA7-9D77-7646D64B5334}" v="19" dt="2023-03-20T16:23:01.198"/>
    <p1510:client id="{4427B897-DA7B-4683-B5CE-76A0F4F595EE}" v="7" dt="2023-03-20T17:29:16.162"/>
    <p1510:client id="{59FDF042-C229-432B-8151-30DDC684C3EA}" v="25" dt="2023-03-20T17:35:17.631"/>
    <p1510:client id="{842B9946-28B3-DD84-8F08-8A55E4D5E34C}" v="203" dt="2023-03-20T15:27:17.835"/>
    <p1510:client id="{96B433D8-B19E-C63C-092A-38FFF8349B7E}" v="418" dt="2023-03-20T16:30:54.482"/>
    <p1510:client id="{9C96CE6A-1EA6-49F3-8E63-777B71B389E5}" v="1" dt="2023-03-20T17:30:39.521"/>
    <p1510:client id="{9C9DA06E-AEAA-4AF6-895E-B0FB1D852D3B}" v="39" dt="2023-03-20T20:55:02.488"/>
    <p1510:client id="{AA51E18C-6520-44B5-B96F-B72AC4C414B4}" v="46" dt="2023-03-20T14:47:43.973"/>
    <p1510:client id="{B4B5E3A5-E85D-D941-3DBF-76129501FF5B}" v="25" dt="2023-04-28T21:17:58.682"/>
    <p1510:client id="{BD1C93EC-3FE6-4A60-9AD3-CC54758B9756}" v="2" dt="2023-03-20T19:00:04.278"/>
    <p1510:client id="{D2F86755-43AD-4D45-B874-F6D84329F133}" v="45" dt="2023-03-20T15:22:47.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088"/>
  </p:normalViewPr>
  <p:slideViewPr>
    <p:cSldViewPr snapToGrid="0">
      <p:cViewPr varScale="1">
        <p:scale>
          <a:sx n="54" d="100"/>
          <a:sy n="54" d="100"/>
        </p:scale>
        <p:origin x="11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reethi\Downloads\NDVI_Max_Compa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reethi\Downloads\NDVI_Max_Compar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reethi\Downloads\NDVI_Max_Compar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reethi\Downloads\NDVI_Max_Compare.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36189145415272E-2"/>
          <c:y val="0.13418491484184916"/>
          <c:w val="0.90246381085458471"/>
          <c:h val="0.66275999259216689"/>
        </c:manualLayout>
      </c:layout>
      <c:barChart>
        <c:barDir val="col"/>
        <c:grouping val="clustered"/>
        <c:varyColors val="0"/>
        <c:ser>
          <c:idx val="0"/>
          <c:order val="0"/>
          <c:tx>
            <c:strRef>
              <c:f>Sheet1!$D$2</c:f>
              <c:strCache>
                <c:ptCount val="1"/>
                <c:pt idx="0">
                  <c:v>NDVI_Baseline</c:v>
                </c:pt>
              </c:strCache>
            </c:strRef>
          </c:tx>
          <c:spPr>
            <a:solidFill>
              <a:schemeClr val="accent2"/>
            </a:solidFill>
            <a:ln>
              <a:noFill/>
            </a:ln>
            <a:effectLst/>
          </c:spPr>
          <c:invertIfNegative val="0"/>
          <c:cat>
            <c:strRef>
              <c:f>Sheet1!$A$3:$A$5</c:f>
              <c:strCache>
                <c:ptCount val="3"/>
                <c:pt idx="0">
                  <c:v>Mean</c:v>
                </c:pt>
                <c:pt idx="1">
                  <c:v>Median</c:v>
                </c:pt>
                <c:pt idx="2">
                  <c:v>StdDev</c:v>
                </c:pt>
              </c:strCache>
            </c:strRef>
          </c:cat>
          <c:val>
            <c:numRef>
              <c:f>Sheet1!$D$3:$D$5</c:f>
              <c:numCache>
                <c:formatCode>0.00</c:formatCode>
                <c:ptCount val="3"/>
                <c:pt idx="0">
                  <c:v>0.30102000000000001</c:v>
                </c:pt>
                <c:pt idx="1">
                  <c:v>0.29533999999999999</c:v>
                </c:pt>
                <c:pt idx="2">
                  <c:v>5.2990000000000002E-2</c:v>
                </c:pt>
              </c:numCache>
            </c:numRef>
          </c:val>
          <c:extLst>
            <c:ext xmlns:c16="http://schemas.microsoft.com/office/drawing/2014/chart" uri="{C3380CC4-5D6E-409C-BE32-E72D297353CC}">
              <c16:uniqueId val="{00000000-63DA-44FC-991C-B17FFE70F50A}"/>
            </c:ext>
          </c:extLst>
        </c:ser>
        <c:ser>
          <c:idx val="1"/>
          <c:order val="1"/>
          <c:tx>
            <c:strRef>
              <c:f>Sheet1!$E$2</c:f>
              <c:strCache>
                <c:ptCount val="1"/>
                <c:pt idx="0">
                  <c:v>NDVI_Max2022</c:v>
                </c:pt>
              </c:strCache>
            </c:strRef>
          </c:tx>
          <c:spPr>
            <a:solidFill>
              <a:schemeClr val="accent1"/>
            </a:solidFill>
            <a:ln>
              <a:noFill/>
            </a:ln>
            <a:effectLst/>
          </c:spPr>
          <c:invertIfNegative val="0"/>
          <c:cat>
            <c:strRef>
              <c:f>Sheet1!$A$3:$A$5</c:f>
              <c:strCache>
                <c:ptCount val="3"/>
                <c:pt idx="0">
                  <c:v>Mean</c:v>
                </c:pt>
                <c:pt idx="1">
                  <c:v>Median</c:v>
                </c:pt>
                <c:pt idx="2">
                  <c:v>StdDev</c:v>
                </c:pt>
              </c:strCache>
            </c:strRef>
          </c:cat>
          <c:val>
            <c:numRef>
              <c:f>Sheet1!$E$3:$E$5</c:f>
              <c:numCache>
                <c:formatCode>0.00</c:formatCode>
                <c:ptCount val="3"/>
                <c:pt idx="0">
                  <c:v>0.24673999999999999</c:v>
                </c:pt>
                <c:pt idx="1">
                  <c:v>0.23291000000000001</c:v>
                </c:pt>
                <c:pt idx="2">
                  <c:v>5.9580000000000001E-2</c:v>
                </c:pt>
              </c:numCache>
            </c:numRef>
          </c:val>
          <c:extLst>
            <c:ext xmlns:c16="http://schemas.microsoft.com/office/drawing/2014/chart" uri="{C3380CC4-5D6E-409C-BE32-E72D297353CC}">
              <c16:uniqueId val="{00000001-63DA-44FC-991C-B17FFE70F50A}"/>
            </c:ext>
          </c:extLst>
        </c:ser>
        <c:dLbls>
          <c:showLegendKey val="0"/>
          <c:showVal val="0"/>
          <c:showCatName val="0"/>
          <c:showSerName val="0"/>
          <c:showPercent val="0"/>
          <c:showBubbleSize val="0"/>
        </c:dLbls>
        <c:gapWidth val="219"/>
        <c:overlap val="-27"/>
        <c:axId val="15330543"/>
        <c:axId val="402646703"/>
      </c:barChart>
      <c:catAx>
        <c:axId val="15330543"/>
        <c:scaling>
          <c:orientation val="minMax"/>
        </c:scaling>
        <c:delete val="1"/>
        <c:axPos val="b"/>
        <c:numFmt formatCode="General" sourceLinked="1"/>
        <c:majorTickMark val="none"/>
        <c:minorTickMark val="none"/>
        <c:tickLblPos val="nextTo"/>
        <c:crossAx val="402646703"/>
        <c:crosses val="autoZero"/>
        <c:auto val="1"/>
        <c:lblAlgn val="ctr"/>
        <c:lblOffset val="100"/>
        <c:noMultiLvlLbl val="0"/>
      </c:catAx>
      <c:valAx>
        <c:axId val="402646703"/>
        <c:scaling>
          <c:orientation val="minMax"/>
        </c:scaling>
        <c:delete val="1"/>
        <c:axPos val="l"/>
        <c:numFmt formatCode="0.00" sourceLinked="1"/>
        <c:majorTickMark val="none"/>
        <c:minorTickMark val="none"/>
        <c:tickLblPos val="nextTo"/>
        <c:crossAx val="15330543"/>
        <c:crosses val="autoZero"/>
        <c:crossBetween val="between"/>
      </c:valAx>
      <c:spPr>
        <a:noFill/>
        <a:ln>
          <a:solidFill>
            <a:schemeClr val="bg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23506048234913E-2"/>
          <c:y val="0.19288407063550245"/>
          <c:w val="0.93815298790353019"/>
          <c:h val="0.75536654455985042"/>
        </c:manualLayout>
      </c:layout>
      <c:barChart>
        <c:barDir val="col"/>
        <c:grouping val="clustered"/>
        <c:varyColors val="0"/>
        <c:ser>
          <c:idx val="0"/>
          <c:order val="0"/>
          <c:tx>
            <c:strRef>
              <c:f>Sheet1!$B$2</c:f>
              <c:strCache>
                <c:ptCount val="1"/>
                <c:pt idx="0">
                  <c:v>NDVI_Baseline</c:v>
                </c:pt>
              </c:strCache>
            </c:strRef>
          </c:tx>
          <c:spPr>
            <a:solidFill>
              <a:schemeClr val="accent2"/>
            </a:solidFill>
            <a:ln>
              <a:noFill/>
            </a:ln>
            <a:effectLst/>
          </c:spPr>
          <c:invertIfNegative val="0"/>
          <c:cat>
            <c:strRef>
              <c:f>Sheet1!$A$3:$A$5</c:f>
              <c:strCache>
                <c:ptCount val="3"/>
                <c:pt idx="0">
                  <c:v>Mean</c:v>
                </c:pt>
                <c:pt idx="1">
                  <c:v>Median</c:v>
                </c:pt>
                <c:pt idx="2">
                  <c:v>StdDev</c:v>
                </c:pt>
              </c:strCache>
            </c:strRef>
          </c:cat>
          <c:val>
            <c:numRef>
              <c:f>Sheet1!$B$3:$B$5</c:f>
              <c:numCache>
                <c:formatCode>0.00</c:formatCode>
                <c:ptCount val="3"/>
                <c:pt idx="0">
                  <c:v>0.39029999999999998</c:v>
                </c:pt>
                <c:pt idx="1">
                  <c:v>0.36558000000000002</c:v>
                </c:pt>
                <c:pt idx="2">
                  <c:v>0.11033</c:v>
                </c:pt>
              </c:numCache>
            </c:numRef>
          </c:val>
          <c:extLst>
            <c:ext xmlns:c16="http://schemas.microsoft.com/office/drawing/2014/chart" uri="{C3380CC4-5D6E-409C-BE32-E72D297353CC}">
              <c16:uniqueId val="{00000000-F1E6-4478-9A64-707E452D9AB7}"/>
            </c:ext>
          </c:extLst>
        </c:ser>
        <c:ser>
          <c:idx val="1"/>
          <c:order val="1"/>
          <c:tx>
            <c:strRef>
              <c:f>Sheet1!$C$2</c:f>
              <c:strCache>
                <c:ptCount val="1"/>
                <c:pt idx="0">
                  <c:v>NDVI_Max2022</c:v>
                </c:pt>
              </c:strCache>
            </c:strRef>
          </c:tx>
          <c:spPr>
            <a:solidFill>
              <a:schemeClr val="accent1"/>
            </a:solidFill>
            <a:ln>
              <a:noFill/>
            </a:ln>
            <a:effectLst/>
          </c:spPr>
          <c:invertIfNegative val="0"/>
          <c:cat>
            <c:strRef>
              <c:f>Sheet1!$A$3:$A$5</c:f>
              <c:strCache>
                <c:ptCount val="3"/>
                <c:pt idx="0">
                  <c:v>Mean</c:v>
                </c:pt>
                <c:pt idx="1">
                  <c:v>Median</c:v>
                </c:pt>
                <c:pt idx="2">
                  <c:v>StdDev</c:v>
                </c:pt>
              </c:strCache>
            </c:strRef>
          </c:cat>
          <c:val>
            <c:numRef>
              <c:f>Sheet1!$C$3:$C$5</c:f>
              <c:numCache>
                <c:formatCode>0.00</c:formatCode>
                <c:ptCount val="3"/>
                <c:pt idx="0">
                  <c:v>0.26851000000000003</c:v>
                </c:pt>
                <c:pt idx="1">
                  <c:v>0.26386999999999999</c:v>
                </c:pt>
                <c:pt idx="2">
                  <c:v>4.5130000000000003E-2</c:v>
                </c:pt>
              </c:numCache>
            </c:numRef>
          </c:val>
          <c:extLst>
            <c:ext xmlns:c16="http://schemas.microsoft.com/office/drawing/2014/chart" uri="{C3380CC4-5D6E-409C-BE32-E72D297353CC}">
              <c16:uniqueId val="{00000001-F1E6-4478-9A64-707E452D9AB7}"/>
            </c:ext>
          </c:extLst>
        </c:ser>
        <c:dLbls>
          <c:showLegendKey val="0"/>
          <c:showVal val="0"/>
          <c:showCatName val="0"/>
          <c:showSerName val="0"/>
          <c:showPercent val="0"/>
          <c:showBubbleSize val="0"/>
        </c:dLbls>
        <c:gapWidth val="219"/>
        <c:overlap val="-27"/>
        <c:axId val="1605042288"/>
        <c:axId val="1605043120"/>
      </c:barChart>
      <c:catAx>
        <c:axId val="1605042288"/>
        <c:scaling>
          <c:orientation val="minMax"/>
        </c:scaling>
        <c:delete val="1"/>
        <c:axPos val="b"/>
        <c:numFmt formatCode="General" sourceLinked="1"/>
        <c:majorTickMark val="none"/>
        <c:minorTickMark val="none"/>
        <c:tickLblPos val="nextTo"/>
        <c:crossAx val="1605043120"/>
        <c:crosses val="autoZero"/>
        <c:auto val="1"/>
        <c:lblAlgn val="ctr"/>
        <c:lblOffset val="100"/>
        <c:noMultiLvlLbl val="0"/>
      </c:catAx>
      <c:valAx>
        <c:axId val="1605043120"/>
        <c:scaling>
          <c:orientation val="minMax"/>
        </c:scaling>
        <c:delete val="1"/>
        <c:axPos val="l"/>
        <c:numFmt formatCode="0.00" sourceLinked="1"/>
        <c:majorTickMark val="none"/>
        <c:minorTickMark val="none"/>
        <c:tickLblPos val="nextTo"/>
        <c:crossAx val="1605042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80455147959435E-2"/>
          <c:y val="8.9376407169782818E-2"/>
          <c:w val="0.92102985659315906"/>
          <c:h val="0.8756722000102346"/>
        </c:manualLayout>
      </c:layout>
      <c:barChart>
        <c:barDir val="col"/>
        <c:grouping val="clustered"/>
        <c:varyColors val="0"/>
        <c:ser>
          <c:idx val="0"/>
          <c:order val="0"/>
          <c:tx>
            <c:strRef>
              <c:f>Sheet1!$F$2</c:f>
              <c:strCache>
                <c:ptCount val="1"/>
                <c:pt idx="0">
                  <c:v>NDVI_Baseline</c:v>
                </c:pt>
              </c:strCache>
            </c:strRef>
          </c:tx>
          <c:spPr>
            <a:solidFill>
              <a:schemeClr val="accent2"/>
            </a:solidFill>
            <a:ln>
              <a:noFill/>
            </a:ln>
            <a:effectLst/>
          </c:spPr>
          <c:invertIfNegative val="0"/>
          <c:cat>
            <c:strRef>
              <c:f>Sheet1!$A$3:$A$5</c:f>
              <c:strCache>
                <c:ptCount val="3"/>
                <c:pt idx="0">
                  <c:v>Mean</c:v>
                </c:pt>
                <c:pt idx="1">
                  <c:v>Median</c:v>
                </c:pt>
                <c:pt idx="2">
                  <c:v>StdDev</c:v>
                </c:pt>
              </c:strCache>
            </c:strRef>
          </c:cat>
          <c:val>
            <c:numRef>
              <c:f>Sheet1!$F$3:$F$5</c:f>
              <c:numCache>
                <c:formatCode>0.00</c:formatCode>
                <c:ptCount val="3"/>
                <c:pt idx="0">
                  <c:v>0.31430999999999998</c:v>
                </c:pt>
                <c:pt idx="1">
                  <c:v>0.30784</c:v>
                </c:pt>
                <c:pt idx="2">
                  <c:v>6.6039999999999996E-3</c:v>
                </c:pt>
              </c:numCache>
            </c:numRef>
          </c:val>
          <c:extLst>
            <c:ext xmlns:c16="http://schemas.microsoft.com/office/drawing/2014/chart" uri="{C3380CC4-5D6E-409C-BE32-E72D297353CC}">
              <c16:uniqueId val="{00000000-C493-48E8-84F0-B82A9DBBC245}"/>
            </c:ext>
          </c:extLst>
        </c:ser>
        <c:ser>
          <c:idx val="1"/>
          <c:order val="1"/>
          <c:tx>
            <c:strRef>
              <c:f>Sheet1!$G$2</c:f>
              <c:strCache>
                <c:ptCount val="1"/>
                <c:pt idx="0">
                  <c:v>NDVI_Max2022</c:v>
                </c:pt>
              </c:strCache>
            </c:strRef>
          </c:tx>
          <c:spPr>
            <a:solidFill>
              <a:schemeClr val="accent1"/>
            </a:solidFill>
            <a:ln>
              <a:noFill/>
            </a:ln>
            <a:effectLst/>
          </c:spPr>
          <c:invertIfNegative val="0"/>
          <c:cat>
            <c:strRef>
              <c:f>Sheet1!$A$3:$A$5</c:f>
              <c:strCache>
                <c:ptCount val="3"/>
                <c:pt idx="0">
                  <c:v>Mean</c:v>
                </c:pt>
                <c:pt idx="1">
                  <c:v>Median</c:v>
                </c:pt>
                <c:pt idx="2">
                  <c:v>StdDev</c:v>
                </c:pt>
              </c:strCache>
            </c:strRef>
          </c:cat>
          <c:val>
            <c:numRef>
              <c:f>Sheet1!$G$3:$G$5</c:f>
              <c:numCache>
                <c:formatCode>0.00</c:formatCode>
                <c:ptCount val="3"/>
                <c:pt idx="0">
                  <c:v>0.26083000000000001</c:v>
                </c:pt>
                <c:pt idx="1">
                  <c:v>0.25645000000000001</c:v>
                </c:pt>
                <c:pt idx="2">
                  <c:v>4.5240000000000002E-2</c:v>
                </c:pt>
              </c:numCache>
            </c:numRef>
          </c:val>
          <c:extLst>
            <c:ext xmlns:c16="http://schemas.microsoft.com/office/drawing/2014/chart" uri="{C3380CC4-5D6E-409C-BE32-E72D297353CC}">
              <c16:uniqueId val="{00000001-C493-48E8-84F0-B82A9DBBC245}"/>
            </c:ext>
          </c:extLst>
        </c:ser>
        <c:dLbls>
          <c:showLegendKey val="0"/>
          <c:showVal val="0"/>
          <c:showCatName val="0"/>
          <c:showSerName val="0"/>
          <c:showPercent val="0"/>
          <c:showBubbleSize val="0"/>
        </c:dLbls>
        <c:gapWidth val="219"/>
        <c:overlap val="-27"/>
        <c:axId val="212144383"/>
        <c:axId val="297195135"/>
      </c:barChart>
      <c:catAx>
        <c:axId val="212144383"/>
        <c:scaling>
          <c:orientation val="minMax"/>
        </c:scaling>
        <c:delete val="1"/>
        <c:axPos val="b"/>
        <c:numFmt formatCode="General" sourceLinked="1"/>
        <c:majorTickMark val="none"/>
        <c:minorTickMark val="none"/>
        <c:tickLblPos val="nextTo"/>
        <c:crossAx val="297195135"/>
        <c:crosses val="autoZero"/>
        <c:auto val="1"/>
        <c:lblAlgn val="ctr"/>
        <c:lblOffset val="100"/>
        <c:noMultiLvlLbl val="0"/>
      </c:catAx>
      <c:valAx>
        <c:axId val="297195135"/>
        <c:scaling>
          <c:orientation val="minMax"/>
        </c:scaling>
        <c:delete val="1"/>
        <c:axPos val="l"/>
        <c:numFmt formatCode="0.00" sourceLinked="1"/>
        <c:majorTickMark val="none"/>
        <c:minorTickMark val="none"/>
        <c:tickLblPos val="nextTo"/>
        <c:crossAx val="212144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70521574413197E-2"/>
          <c:y val="7.8147456955167616E-2"/>
          <c:w val="0.92592680964330076"/>
          <c:h val="0.87719685335616515"/>
        </c:manualLayout>
      </c:layout>
      <c:barChart>
        <c:barDir val="col"/>
        <c:grouping val="clustered"/>
        <c:varyColors val="0"/>
        <c:ser>
          <c:idx val="0"/>
          <c:order val="0"/>
          <c:tx>
            <c:strRef>
              <c:f>Sheet1!$H$2</c:f>
              <c:strCache>
                <c:ptCount val="1"/>
                <c:pt idx="0">
                  <c:v>NDVI_Baseline</c:v>
                </c:pt>
              </c:strCache>
            </c:strRef>
          </c:tx>
          <c:spPr>
            <a:solidFill>
              <a:schemeClr val="accent2"/>
            </a:solidFill>
            <a:ln>
              <a:noFill/>
            </a:ln>
            <a:effectLst/>
          </c:spPr>
          <c:invertIfNegative val="0"/>
          <c:cat>
            <c:strRef>
              <c:f>Sheet1!$A$3:$A$5</c:f>
              <c:strCache>
                <c:ptCount val="3"/>
                <c:pt idx="0">
                  <c:v>Mean</c:v>
                </c:pt>
                <c:pt idx="1">
                  <c:v>Median</c:v>
                </c:pt>
                <c:pt idx="2">
                  <c:v>StdDev</c:v>
                </c:pt>
              </c:strCache>
            </c:strRef>
          </c:cat>
          <c:val>
            <c:numRef>
              <c:f>Sheet1!$H$3:$H$5</c:f>
              <c:numCache>
                <c:formatCode>0.00</c:formatCode>
                <c:ptCount val="3"/>
                <c:pt idx="0">
                  <c:v>0.26774999999999999</c:v>
                </c:pt>
                <c:pt idx="1">
                  <c:v>0.26256000000000002</c:v>
                </c:pt>
                <c:pt idx="2">
                  <c:v>3.9690000000000003E-2</c:v>
                </c:pt>
              </c:numCache>
            </c:numRef>
          </c:val>
          <c:extLst>
            <c:ext xmlns:c16="http://schemas.microsoft.com/office/drawing/2014/chart" uri="{C3380CC4-5D6E-409C-BE32-E72D297353CC}">
              <c16:uniqueId val="{00000000-5BB2-4F4B-84BC-86DC0F57E94B}"/>
            </c:ext>
          </c:extLst>
        </c:ser>
        <c:ser>
          <c:idx val="1"/>
          <c:order val="1"/>
          <c:tx>
            <c:strRef>
              <c:f>Sheet1!$I$2</c:f>
              <c:strCache>
                <c:ptCount val="1"/>
                <c:pt idx="0">
                  <c:v>NDVI_Max2022</c:v>
                </c:pt>
              </c:strCache>
            </c:strRef>
          </c:tx>
          <c:spPr>
            <a:solidFill>
              <a:schemeClr val="accent1"/>
            </a:solidFill>
            <a:ln>
              <a:noFill/>
            </a:ln>
            <a:effectLst/>
          </c:spPr>
          <c:invertIfNegative val="0"/>
          <c:cat>
            <c:strRef>
              <c:f>Sheet1!$A$3:$A$5</c:f>
              <c:strCache>
                <c:ptCount val="3"/>
                <c:pt idx="0">
                  <c:v>Mean</c:v>
                </c:pt>
                <c:pt idx="1">
                  <c:v>Median</c:v>
                </c:pt>
                <c:pt idx="2">
                  <c:v>StdDev</c:v>
                </c:pt>
              </c:strCache>
            </c:strRef>
          </c:cat>
          <c:val>
            <c:numRef>
              <c:f>Sheet1!$I$3:$I$5</c:f>
              <c:numCache>
                <c:formatCode>0.00</c:formatCode>
                <c:ptCount val="3"/>
                <c:pt idx="0">
                  <c:v>0.20180000000000001</c:v>
                </c:pt>
                <c:pt idx="1">
                  <c:v>0.20136000000000001</c:v>
                </c:pt>
                <c:pt idx="2">
                  <c:v>2.8549999999999999E-2</c:v>
                </c:pt>
              </c:numCache>
            </c:numRef>
          </c:val>
          <c:extLst>
            <c:ext xmlns:c16="http://schemas.microsoft.com/office/drawing/2014/chart" uri="{C3380CC4-5D6E-409C-BE32-E72D297353CC}">
              <c16:uniqueId val="{00000001-5BB2-4F4B-84BC-86DC0F57E94B}"/>
            </c:ext>
          </c:extLst>
        </c:ser>
        <c:dLbls>
          <c:showLegendKey val="0"/>
          <c:showVal val="0"/>
          <c:showCatName val="0"/>
          <c:showSerName val="0"/>
          <c:showPercent val="0"/>
          <c:showBubbleSize val="0"/>
        </c:dLbls>
        <c:gapWidth val="219"/>
        <c:overlap val="-27"/>
        <c:axId val="210125919"/>
        <c:axId val="297178815"/>
      </c:barChart>
      <c:catAx>
        <c:axId val="210125919"/>
        <c:scaling>
          <c:orientation val="minMax"/>
        </c:scaling>
        <c:delete val="1"/>
        <c:axPos val="b"/>
        <c:numFmt formatCode="General" sourceLinked="1"/>
        <c:majorTickMark val="none"/>
        <c:minorTickMark val="none"/>
        <c:tickLblPos val="nextTo"/>
        <c:crossAx val="297178815"/>
        <c:crosses val="autoZero"/>
        <c:auto val="1"/>
        <c:lblAlgn val="ctr"/>
        <c:lblOffset val="100"/>
        <c:noMultiLvlLbl val="0"/>
      </c:catAx>
      <c:valAx>
        <c:axId val="297178815"/>
        <c:scaling>
          <c:orientation val="minMax"/>
          <c:max val="0.35000000000000003"/>
        </c:scaling>
        <c:delete val="1"/>
        <c:axPos val="l"/>
        <c:numFmt formatCode="0.00" sourceLinked="1"/>
        <c:majorTickMark val="none"/>
        <c:minorTickMark val="none"/>
        <c:tickLblPos val="nextTo"/>
        <c:crossAx val="210125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0458E-6E7F-4C87-93C6-588596134B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CDF6152-BA91-4CA2-AE42-E58E80FB7EEA}">
      <dgm:prSet custT="1"/>
      <dgm:spPr>
        <a:solidFill>
          <a:srgbClr val="67A478"/>
        </a:solidFill>
      </dgm:spPr>
      <dgm:t>
        <a:bodyPr/>
        <a:lstStyle/>
        <a:p>
          <a:pPr algn="ctr"/>
          <a:r>
            <a:rPr lang="en-US" sz="3200" b="1" dirty="0">
              <a:latin typeface="Century Gothic"/>
            </a:rPr>
            <a:t>Idaho Department of Fish and Game (IDFG)</a:t>
          </a:r>
          <a:endParaRPr lang="en-US" sz="3200" dirty="0">
            <a:latin typeface="Century Gothic"/>
          </a:endParaRPr>
        </a:p>
      </dgm:t>
    </dgm:pt>
    <dgm:pt modelId="{C316BF48-7315-4C38-BE3D-43DB81C91655}" type="parTrans" cxnId="{6697D86A-4A29-4A8C-A71A-7B40DFE85B16}">
      <dgm:prSet/>
      <dgm:spPr/>
      <dgm:t>
        <a:bodyPr/>
        <a:lstStyle/>
        <a:p>
          <a:endParaRPr lang="en-US"/>
        </a:p>
      </dgm:t>
    </dgm:pt>
    <dgm:pt modelId="{D48B0E56-B17B-4692-B0D2-8776261EF192}" type="sibTrans" cxnId="{6697D86A-4A29-4A8C-A71A-7B40DFE85B16}">
      <dgm:prSet/>
      <dgm:spPr/>
      <dgm:t>
        <a:bodyPr/>
        <a:lstStyle/>
        <a:p>
          <a:endParaRPr lang="en-US"/>
        </a:p>
      </dgm:t>
    </dgm:pt>
    <dgm:pt modelId="{EBF37207-A87B-47B5-8A13-B24E7E26248B}">
      <dgm:prSet custT="1"/>
      <dgm:spPr/>
      <dgm:t>
        <a:bodyPr/>
        <a:lstStyle/>
        <a:p>
          <a:r>
            <a:rPr lang="en-US" sz="2400" dirty="0">
              <a:solidFill>
                <a:schemeClr val="tx1">
                  <a:lumMod val="75000"/>
                  <a:lumOff val="25000"/>
                </a:schemeClr>
              </a:solidFill>
              <a:latin typeface="Century Gothic"/>
            </a:rPr>
            <a:t>Jeff May, </a:t>
          </a:r>
          <a:r>
            <a:rPr lang="en-US" sz="2400" i="1" dirty="0">
              <a:solidFill>
                <a:schemeClr val="tx1">
                  <a:lumMod val="75000"/>
                  <a:lumOff val="25000"/>
                </a:schemeClr>
              </a:solidFill>
              <a:latin typeface="Century Gothic"/>
            </a:rPr>
            <a:t>Software Engineer III</a:t>
          </a:r>
        </a:p>
      </dgm:t>
    </dgm:pt>
    <dgm:pt modelId="{6B8DED9D-B7AD-4B1F-887F-41A43ECA10A5}" type="parTrans" cxnId="{5048B605-FB57-433C-BAEE-33669A092445}">
      <dgm:prSet/>
      <dgm:spPr/>
      <dgm:t>
        <a:bodyPr/>
        <a:lstStyle/>
        <a:p>
          <a:endParaRPr lang="en-US"/>
        </a:p>
      </dgm:t>
    </dgm:pt>
    <dgm:pt modelId="{1651B5C8-3FC5-487B-9227-F434D869A301}" type="sibTrans" cxnId="{5048B605-FB57-433C-BAEE-33669A092445}">
      <dgm:prSet/>
      <dgm:spPr/>
      <dgm:t>
        <a:bodyPr/>
        <a:lstStyle/>
        <a:p>
          <a:endParaRPr lang="en-US"/>
        </a:p>
      </dgm:t>
    </dgm:pt>
    <dgm:pt modelId="{1C99F238-84F7-4B5A-A14F-54888FC77C45}">
      <dgm:prSet custT="1"/>
      <dgm:spPr/>
      <dgm:t>
        <a:bodyPr/>
        <a:lstStyle/>
        <a:p>
          <a:r>
            <a:rPr lang="en-US" sz="2400" dirty="0">
              <a:solidFill>
                <a:schemeClr val="tx1">
                  <a:lumMod val="75000"/>
                  <a:lumOff val="25000"/>
                </a:schemeClr>
              </a:solidFill>
              <a:latin typeface="Century Gothic"/>
            </a:rPr>
            <a:t>Maria Pacioretty, </a:t>
          </a:r>
          <a:r>
            <a:rPr lang="en-US" sz="2400" i="1" dirty="0">
              <a:solidFill>
                <a:schemeClr val="tx1">
                  <a:lumMod val="75000"/>
                  <a:lumOff val="25000"/>
                </a:schemeClr>
              </a:solidFill>
              <a:latin typeface="Century Gothic"/>
            </a:rPr>
            <a:t>Regional Habitat Biologist</a:t>
          </a:r>
        </a:p>
      </dgm:t>
    </dgm:pt>
    <dgm:pt modelId="{81B04399-4142-41B1-8150-E5A2F068393C}" type="parTrans" cxnId="{84146DA2-6C3D-4601-A072-3094E7F4ECC1}">
      <dgm:prSet/>
      <dgm:spPr/>
      <dgm:t>
        <a:bodyPr/>
        <a:lstStyle/>
        <a:p>
          <a:endParaRPr lang="en-US"/>
        </a:p>
      </dgm:t>
    </dgm:pt>
    <dgm:pt modelId="{C5602A53-A92E-47D1-8B95-34CCAD21F196}" type="sibTrans" cxnId="{84146DA2-6C3D-4601-A072-3094E7F4ECC1}">
      <dgm:prSet/>
      <dgm:spPr/>
      <dgm:t>
        <a:bodyPr/>
        <a:lstStyle/>
        <a:p>
          <a:endParaRPr lang="en-US"/>
        </a:p>
      </dgm:t>
    </dgm:pt>
    <dgm:pt modelId="{19BF4EDD-AD75-41AC-AD93-D2E0F0B7BC6F}">
      <dgm:prSet custT="1"/>
      <dgm:spPr/>
      <dgm:t>
        <a:bodyPr/>
        <a:lstStyle/>
        <a:p>
          <a:endParaRPr lang="en-US" sz="2400" dirty="0">
            <a:solidFill>
              <a:schemeClr val="tx1">
                <a:lumMod val="75000"/>
                <a:lumOff val="25000"/>
              </a:schemeClr>
            </a:solidFill>
            <a:latin typeface="Century Gothic"/>
          </a:endParaRPr>
        </a:p>
      </dgm:t>
    </dgm:pt>
    <dgm:pt modelId="{62798C26-770A-43D5-8D25-4BD1E0428C80}" type="parTrans" cxnId="{765B606A-1CE3-4448-94F1-A6F5EBE31571}">
      <dgm:prSet/>
      <dgm:spPr/>
      <dgm:t>
        <a:bodyPr/>
        <a:lstStyle/>
        <a:p>
          <a:endParaRPr lang="en-US"/>
        </a:p>
      </dgm:t>
    </dgm:pt>
    <dgm:pt modelId="{C93C917D-983C-4B6F-B513-983B62F97969}" type="sibTrans" cxnId="{765B606A-1CE3-4448-94F1-A6F5EBE31571}">
      <dgm:prSet/>
      <dgm:spPr/>
      <dgm:t>
        <a:bodyPr/>
        <a:lstStyle/>
        <a:p>
          <a:endParaRPr lang="en-US"/>
        </a:p>
      </dgm:t>
    </dgm:pt>
    <dgm:pt modelId="{E1E05477-971E-4D26-B155-F419463D3645}" type="pres">
      <dgm:prSet presAssocID="{5B90458E-6E7F-4C87-93C6-588596134BCE}" presName="linear" presStyleCnt="0">
        <dgm:presLayoutVars>
          <dgm:animLvl val="lvl"/>
          <dgm:resizeHandles val="exact"/>
        </dgm:presLayoutVars>
      </dgm:prSet>
      <dgm:spPr/>
    </dgm:pt>
    <dgm:pt modelId="{96027110-68ED-4E3E-8941-BAD25E67D80C}" type="pres">
      <dgm:prSet presAssocID="{0CDF6152-BA91-4CA2-AE42-E58E80FB7EEA}" presName="parentText" presStyleLbl="node1" presStyleIdx="0" presStyleCnt="1" custLinFactNeighborX="-2628" custLinFactNeighborY="-14206">
        <dgm:presLayoutVars>
          <dgm:chMax val="0"/>
          <dgm:bulletEnabled val="1"/>
        </dgm:presLayoutVars>
      </dgm:prSet>
      <dgm:spPr/>
    </dgm:pt>
    <dgm:pt modelId="{346D7B9A-1D37-4E85-A70E-22EDE94A2639}" type="pres">
      <dgm:prSet presAssocID="{0CDF6152-BA91-4CA2-AE42-E58E80FB7EEA}" presName="childText" presStyleLbl="revTx" presStyleIdx="0" presStyleCnt="1">
        <dgm:presLayoutVars>
          <dgm:bulletEnabled val="1"/>
        </dgm:presLayoutVars>
      </dgm:prSet>
      <dgm:spPr/>
    </dgm:pt>
  </dgm:ptLst>
  <dgm:cxnLst>
    <dgm:cxn modelId="{5048B605-FB57-433C-BAEE-33669A092445}" srcId="{0CDF6152-BA91-4CA2-AE42-E58E80FB7EEA}" destId="{EBF37207-A87B-47B5-8A13-B24E7E26248B}" srcOrd="0" destOrd="0" parTransId="{6B8DED9D-B7AD-4B1F-887F-41A43ECA10A5}" sibTransId="{1651B5C8-3FC5-487B-9227-F434D869A301}"/>
    <dgm:cxn modelId="{81A58E64-10D9-4827-BED6-5B89AAEF9ECD}" type="presOf" srcId="{1C99F238-84F7-4B5A-A14F-54888FC77C45}" destId="{346D7B9A-1D37-4E85-A70E-22EDE94A2639}" srcOrd="0" destOrd="2" presId="urn:microsoft.com/office/officeart/2005/8/layout/vList2"/>
    <dgm:cxn modelId="{765B606A-1CE3-4448-94F1-A6F5EBE31571}" srcId="{0CDF6152-BA91-4CA2-AE42-E58E80FB7EEA}" destId="{19BF4EDD-AD75-41AC-AD93-D2E0F0B7BC6F}" srcOrd="1" destOrd="0" parTransId="{62798C26-770A-43D5-8D25-4BD1E0428C80}" sibTransId="{C93C917D-983C-4B6F-B513-983B62F97969}"/>
    <dgm:cxn modelId="{6697D86A-4A29-4A8C-A71A-7B40DFE85B16}" srcId="{5B90458E-6E7F-4C87-93C6-588596134BCE}" destId="{0CDF6152-BA91-4CA2-AE42-E58E80FB7EEA}" srcOrd="0" destOrd="0" parTransId="{C316BF48-7315-4C38-BE3D-43DB81C91655}" sibTransId="{D48B0E56-B17B-4692-B0D2-8776261EF192}"/>
    <dgm:cxn modelId="{D1EEC473-D7DD-4B98-A56D-DB7987549BDF}" type="presOf" srcId="{5B90458E-6E7F-4C87-93C6-588596134BCE}" destId="{E1E05477-971E-4D26-B155-F419463D3645}" srcOrd="0" destOrd="0" presId="urn:microsoft.com/office/officeart/2005/8/layout/vList2"/>
    <dgm:cxn modelId="{0BE0188A-DBC1-4EDA-86DA-D331E70898ED}" type="presOf" srcId="{EBF37207-A87B-47B5-8A13-B24E7E26248B}" destId="{346D7B9A-1D37-4E85-A70E-22EDE94A2639}" srcOrd="0" destOrd="0" presId="urn:microsoft.com/office/officeart/2005/8/layout/vList2"/>
    <dgm:cxn modelId="{F2AB478B-3D38-4774-856A-9B20BB514C08}" type="presOf" srcId="{0CDF6152-BA91-4CA2-AE42-E58E80FB7EEA}" destId="{96027110-68ED-4E3E-8941-BAD25E67D80C}" srcOrd="0" destOrd="0" presId="urn:microsoft.com/office/officeart/2005/8/layout/vList2"/>
    <dgm:cxn modelId="{70D5498D-A831-46C3-A2B2-DB566DA984A0}" type="presOf" srcId="{19BF4EDD-AD75-41AC-AD93-D2E0F0B7BC6F}" destId="{346D7B9A-1D37-4E85-A70E-22EDE94A2639}" srcOrd="0" destOrd="1" presId="urn:microsoft.com/office/officeart/2005/8/layout/vList2"/>
    <dgm:cxn modelId="{84146DA2-6C3D-4601-A072-3094E7F4ECC1}" srcId="{0CDF6152-BA91-4CA2-AE42-E58E80FB7EEA}" destId="{1C99F238-84F7-4B5A-A14F-54888FC77C45}" srcOrd="2" destOrd="0" parTransId="{81B04399-4142-41B1-8150-E5A2F068393C}" sibTransId="{C5602A53-A92E-47D1-8B95-34CCAD21F196}"/>
    <dgm:cxn modelId="{6E10A291-609C-4065-8933-EA90FEAB027E}" type="presParOf" srcId="{E1E05477-971E-4D26-B155-F419463D3645}" destId="{96027110-68ED-4E3E-8941-BAD25E67D80C}" srcOrd="0" destOrd="0" presId="urn:microsoft.com/office/officeart/2005/8/layout/vList2"/>
    <dgm:cxn modelId="{99B6C88F-7B0C-46FE-98F7-FB9BC64DB099}" type="presParOf" srcId="{E1E05477-971E-4D26-B155-F419463D3645}" destId="{346D7B9A-1D37-4E85-A70E-22EDE94A263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27110-68ED-4E3E-8941-BAD25E67D80C}">
      <dsp:nvSpPr>
        <dsp:cNvPr id="0" name=""/>
        <dsp:cNvSpPr/>
      </dsp:nvSpPr>
      <dsp:spPr>
        <a:xfrm>
          <a:off x="0" y="0"/>
          <a:ext cx="4189903" cy="1749150"/>
        </a:xfrm>
        <a:prstGeom prst="roundRect">
          <a:avLst/>
        </a:prstGeom>
        <a:solidFill>
          <a:srgbClr val="67A4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entury Gothic"/>
            </a:rPr>
            <a:t>Idaho Department of Fish and Game (IDFG)</a:t>
          </a:r>
          <a:endParaRPr lang="en-US" sz="3200" kern="1200" dirty="0">
            <a:latin typeface="Century Gothic"/>
          </a:endParaRPr>
        </a:p>
      </dsp:txBody>
      <dsp:txXfrm>
        <a:off x="85386" y="85386"/>
        <a:ext cx="4019131" cy="1578378"/>
      </dsp:txXfrm>
    </dsp:sp>
    <dsp:sp modelId="{346D7B9A-1D37-4E85-A70E-22EDE94A2639}">
      <dsp:nvSpPr>
        <dsp:cNvPr id="0" name=""/>
        <dsp:cNvSpPr/>
      </dsp:nvSpPr>
      <dsp:spPr>
        <a:xfrm>
          <a:off x="0" y="2010733"/>
          <a:ext cx="4189903" cy="222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2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lumMod val="75000"/>
                  <a:lumOff val="25000"/>
                </a:schemeClr>
              </a:solidFill>
              <a:latin typeface="Century Gothic"/>
            </a:rPr>
            <a:t>Jeff May, </a:t>
          </a:r>
          <a:r>
            <a:rPr lang="en-US" sz="2400" i="1" kern="1200" dirty="0">
              <a:solidFill>
                <a:schemeClr val="tx1">
                  <a:lumMod val="75000"/>
                  <a:lumOff val="25000"/>
                </a:schemeClr>
              </a:solidFill>
              <a:latin typeface="Century Gothic"/>
            </a:rPr>
            <a:t>Software Engineer III</a:t>
          </a:r>
        </a:p>
        <a:p>
          <a:pPr marL="228600" lvl="1" indent="-228600" algn="l" defTabSz="1066800">
            <a:lnSpc>
              <a:spcPct val="90000"/>
            </a:lnSpc>
            <a:spcBef>
              <a:spcPct val="0"/>
            </a:spcBef>
            <a:spcAft>
              <a:spcPct val="20000"/>
            </a:spcAft>
            <a:buChar char="•"/>
          </a:pPr>
          <a:endParaRPr lang="en-US" sz="2400" kern="1200" dirty="0">
            <a:solidFill>
              <a:schemeClr val="tx1">
                <a:lumMod val="75000"/>
                <a:lumOff val="25000"/>
              </a:schemeClr>
            </a:solidFill>
            <a:latin typeface="Century Gothic"/>
          </a:endParaRPr>
        </a:p>
        <a:p>
          <a:pPr marL="228600" lvl="1" indent="-228600" algn="l" defTabSz="1066800">
            <a:lnSpc>
              <a:spcPct val="90000"/>
            </a:lnSpc>
            <a:spcBef>
              <a:spcPct val="0"/>
            </a:spcBef>
            <a:spcAft>
              <a:spcPct val="20000"/>
            </a:spcAft>
            <a:buChar char="•"/>
          </a:pPr>
          <a:r>
            <a:rPr lang="en-US" sz="2400" kern="1200" dirty="0">
              <a:solidFill>
                <a:schemeClr val="tx1">
                  <a:lumMod val="75000"/>
                  <a:lumOff val="25000"/>
                </a:schemeClr>
              </a:solidFill>
              <a:latin typeface="Century Gothic"/>
            </a:rPr>
            <a:t>Maria Pacioretty, </a:t>
          </a:r>
          <a:r>
            <a:rPr lang="en-US" sz="2400" i="1" kern="1200" dirty="0">
              <a:solidFill>
                <a:schemeClr val="tx1">
                  <a:lumMod val="75000"/>
                  <a:lumOff val="25000"/>
                </a:schemeClr>
              </a:solidFill>
              <a:latin typeface="Century Gothic"/>
            </a:rPr>
            <a:t>Regional Habitat Biologist</a:t>
          </a:r>
        </a:p>
      </dsp:txBody>
      <dsp:txXfrm>
        <a:off x="0" y="2010733"/>
        <a:ext cx="4189903" cy="22200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0.40876</cdr:x>
      <cdr:y>0.22655</cdr:y>
    </cdr:from>
    <cdr:to>
      <cdr:x>0.53092</cdr:x>
      <cdr:y>0.32916</cdr:y>
    </cdr:to>
    <cdr:sp macro="" textlink="">
      <cdr:nvSpPr>
        <cdr:cNvPr id="2" name="TextBox 264">
          <a:extLst xmlns:a="http://schemas.openxmlformats.org/drawingml/2006/main">
            <a:ext uri="{FF2B5EF4-FFF2-40B4-BE49-F238E27FC236}">
              <a16:creationId xmlns:a16="http://schemas.microsoft.com/office/drawing/2014/main" id="{7E9C75BB-DA25-47C8-B4B9-FE387117FCFA}"/>
            </a:ext>
          </a:extLst>
        </cdr:cNvPr>
        <cdr:cNvSpPr txBox="1"/>
      </cdr:nvSpPr>
      <cdr:spPr>
        <a:xfrm xmlns:a="http://schemas.openxmlformats.org/drawingml/2006/main">
          <a:off x="1846618" y="611589"/>
          <a:ext cx="5518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1">
                  <a:lumMod val="75000"/>
                  <a:lumOff val="25000"/>
                </a:schemeClr>
              </a:solidFill>
              <a:latin typeface="Century Gothic" panose="020B0502020202020204" pitchFamily="34" charset="0"/>
            </a:rPr>
            <a:t>0.37</a:t>
          </a:r>
        </a:p>
      </cdr:txBody>
    </cdr:sp>
  </cdr:relSizeAnchor>
  <cdr:relSizeAnchor xmlns:cdr="http://schemas.openxmlformats.org/drawingml/2006/chartDrawing">
    <cdr:from>
      <cdr:x>0.49527</cdr:x>
      <cdr:y>0.39086</cdr:y>
    </cdr:from>
    <cdr:to>
      <cdr:x>0.61743</cdr:x>
      <cdr:y>0.49347</cdr:y>
    </cdr:to>
    <cdr:sp macro="" textlink="">
      <cdr:nvSpPr>
        <cdr:cNvPr id="3" name="TextBox 265">
          <a:extLst xmlns:a="http://schemas.openxmlformats.org/drawingml/2006/main">
            <a:ext uri="{FF2B5EF4-FFF2-40B4-BE49-F238E27FC236}">
              <a16:creationId xmlns:a16="http://schemas.microsoft.com/office/drawing/2014/main" id="{BC0369A9-FB5C-49D7-A951-DB6255A49D70}"/>
            </a:ext>
          </a:extLst>
        </cdr:cNvPr>
        <cdr:cNvSpPr txBox="1"/>
      </cdr:nvSpPr>
      <cdr:spPr>
        <a:xfrm xmlns:a="http://schemas.openxmlformats.org/drawingml/2006/main">
          <a:off x="2237416" y="1055141"/>
          <a:ext cx="5518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1">
                  <a:lumMod val="75000"/>
                  <a:lumOff val="25000"/>
                </a:schemeClr>
              </a:solidFill>
              <a:latin typeface="Century Gothic" panose="020B0502020202020204" pitchFamily="34" charset="0"/>
            </a:rPr>
            <a:t>0.26</a:t>
          </a:r>
        </a:p>
      </cdr:txBody>
    </cdr:sp>
  </cdr:relSizeAnchor>
</c:userShapes>
</file>

<file path=ppt/drawings/drawing2.xml><?xml version="1.0" encoding="utf-8"?>
<c:userShapes xmlns:c="http://schemas.openxmlformats.org/drawingml/2006/chart">
  <cdr:relSizeAnchor xmlns:cdr="http://schemas.openxmlformats.org/drawingml/2006/chartDrawing">
    <cdr:from>
      <cdr:x>0.43381</cdr:x>
      <cdr:y>0.04462</cdr:y>
    </cdr:from>
    <cdr:to>
      <cdr:x>0.5925</cdr:x>
      <cdr:y>0.19937</cdr:y>
    </cdr:to>
    <cdr:sp macro="" textlink="">
      <cdr:nvSpPr>
        <cdr:cNvPr id="2" name="TextBox 111">
          <a:extLst xmlns:a="http://schemas.openxmlformats.org/drawingml/2006/main">
            <a:ext uri="{FF2B5EF4-FFF2-40B4-BE49-F238E27FC236}">
              <a16:creationId xmlns:a16="http://schemas.microsoft.com/office/drawing/2014/main" id="{70342972-2472-4B75-87AA-DD5447F814F9}"/>
            </a:ext>
          </a:extLst>
        </cdr:cNvPr>
        <cdr:cNvSpPr txBox="1"/>
      </cdr:nvSpPr>
      <cdr:spPr>
        <a:xfrm xmlns:a="http://schemas.openxmlformats.org/drawingml/2006/main">
          <a:off x="1508686" y="79862"/>
          <a:ext cx="5518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1">
                  <a:lumMod val="75000"/>
                  <a:lumOff val="25000"/>
                </a:schemeClr>
              </a:solidFill>
              <a:latin typeface="Century Gothic" panose="020B0502020202020204" pitchFamily="34" charset="0"/>
            </a:rPr>
            <a:t>0.31</a:t>
          </a:r>
        </a:p>
      </cdr:txBody>
    </cdr:sp>
  </cdr:relSizeAnchor>
  <cdr:relSizeAnchor xmlns:cdr="http://schemas.openxmlformats.org/drawingml/2006/chartDrawing">
    <cdr:from>
      <cdr:x>0.51728</cdr:x>
      <cdr:y>0.17028</cdr:y>
    </cdr:from>
    <cdr:to>
      <cdr:x>0.67597</cdr:x>
      <cdr:y>0.32503</cdr:y>
    </cdr:to>
    <cdr:sp macro="" textlink="">
      <cdr:nvSpPr>
        <cdr:cNvPr id="3" name="TextBox 112">
          <a:extLst xmlns:a="http://schemas.openxmlformats.org/drawingml/2006/main">
            <a:ext uri="{FF2B5EF4-FFF2-40B4-BE49-F238E27FC236}">
              <a16:creationId xmlns:a16="http://schemas.microsoft.com/office/drawing/2014/main" id="{FF3D0D7B-7D5C-43C8-B616-B2346063564E}"/>
            </a:ext>
          </a:extLst>
        </cdr:cNvPr>
        <cdr:cNvSpPr txBox="1"/>
      </cdr:nvSpPr>
      <cdr:spPr>
        <a:xfrm xmlns:a="http://schemas.openxmlformats.org/drawingml/2006/main">
          <a:off x="1798980" y="304801"/>
          <a:ext cx="5518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1">
                  <a:lumMod val="75000"/>
                  <a:lumOff val="25000"/>
                </a:schemeClr>
              </a:solidFill>
              <a:latin typeface="Century Gothic" panose="020B0502020202020204" pitchFamily="34" charset="0"/>
            </a:rPr>
            <a:t>0.26</a:t>
          </a:r>
        </a:p>
      </cdr:txBody>
    </cdr:sp>
  </cdr:relSizeAnchor>
</c:userShapes>
</file>

<file path=ppt/drawings/drawing3.xml><?xml version="1.0" encoding="utf-8"?>
<c:userShapes xmlns:c="http://schemas.openxmlformats.org/drawingml/2006/chart">
  <cdr:relSizeAnchor xmlns:cdr="http://schemas.openxmlformats.org/drawingml/2006/chartDrawing">
    <cdr:from>
      <cdr:x>0.09475</cdr:x>
      <cdr:y>0.1665</cdr:y>
    </cdr:from>
    <cdr:to>
      <cdr:x>0.24694</cdr:x>
      <cdr:y>0.32089</cdr:y>
    </cdr:to>
    <cdr:sp macro="" textlink="">
      <cdr:nvSpPr>
        <cdr:cNvPr id="2" name="TextBox 111">
          <a:extLst xmlns:a="http://schemas.openxmlformats.org/drawingml/2006/main">
            <a:ext uri="{FF2B5EF4-FFF2-40B4-BE49-F238E27FC236}">
              <a16:creationId xmlns:a16="http://schemas.microsoft.com/office/drawing/2014/main" id="{70342972-2472-4B75-87AA-DD5447F814F9}"/>
            </a:ext>
          </a:extLst>
        </cdr:cNvPr>
        <cdr:cNvSpPr txBox="1"/>
      </cdr:nvSpPr>
      <cdr:spPr>
        <a:xfrm xmlns:a="http://schemas.openxmlformats.org/drawingml/2006/main">
          <a:off x="343615" y="298734"/>
          <a:ext cx="5518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1">
                  <a:lumMod val="75000"/>
                  <a:lumOff val="25000"/>
                </a:schemeClr>
              </a:solidFill>
              <a:latin typeface="Century Gothic" panose="020B0502020202020204" pitchFamily="34" charset="0"/>
            </a:rPr>
            <a:t>0.27</a:t>
          </a:r>
        </a:p>
      </cdr:txBody>
    </cdr:sp>
  </cdr:relSizeAnchor>
  <cdr:relSizeAnchor xmlns:cdr="http://schemas.openxmlformats.org/drawingml/2006/chartDrawing">
    <cdr:from>
      <cdr:x>0.18443</cdr:x>
      <cdr:y>0.33526</cdr:y>
    </cdr:from>
    <cdr:to>
      <cdr:x>0.33662</cdr:x>
      <cdr:y>0.48965</cdr:y>
    </cdr:to>
    <cdr:sp macro="" textlink="">
      <cdr:nvSpPr>
        <cdr:cNvPr id="3" name="TextBox 111">
          <a:extLst xmlns:a="http://schemas.openxmlformats.org/drawingml/2006/main">
            <a:ext uri="{FF2B5EF4-FFF2-40B4-BE49-F238E27FC236}">
              <a16:creationId xmlns:a16="http://schemas.microsoft.com/office/drawing/2014/main" id="{70342972-2472-4B75-87AA-DD5447F814F9}"/>
            </a:ext>
          </a:extLst>
        </cdr:cNvPr>
        <cdr:cNvSpPr txBox="1"/>
      </cdr:nvSpPr>
      <cdr:spPr>
        <a:xfrm xmlns:a="http://schemas.openxmlformats.org/drawingml/2006/main">
          <a:off x="668825" y="601519"/>
          <a:ext cx="5518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1">
                  <a:lumMod val="75000"/>
                  <a:lumOff val="25000"/>
                </a:schemeClr>
              </a:solidFill>
              <a:latin typeface="Century Gothic" panose="020B0502020202020204" pitchFamily="34" charset="0"/>
            </a:rPr>
            <a:t>0.20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effectLst/>
                <a:latin typeface="Arial"/>
                <a:cs typeface="Arial"/>
              </a:rPr>
              <a:t>We are the</a:t>
            </a:r>
            <a:r>
              <a:rPr lang="en-US" dirty="0">
                <a:latin typeface="Arial"/>
                <a:cs typeface="Arial"/>
              </a:rPr>
              <a:t> NASA DEVELOP</a:t>
            </a:r>
            <a:r>
              <a:rPr lang="en-US" sz="1200" dirty="0">
                <a:effectLst/>
                <a:latin typeface="Arial"/>
                <a:cs typeface="Arial"/>
              </a:rPr>
              <a:t> Southern Idaho Ecological Conservation team and have spent the past </a:t>
            </a:r>
            <a:r>
              <a:rPr lang="en-US" dirty="0">
                <a:latin typeface="Arial"/>
                <a:cs typeface="Arial"/>
              </a:rPr>
              <a:t>ten</a:t>
            </a:r>
            <a:r>
              <a:rPr lang="en-US" sz="1200" dirty="0">
                <a:effectLst/>
                <a:latin typeface="Arial"/>
                <a:cs typeface="Arial"/>
              </a:rPr>
              <a:t> weeks investigating the </a:t>
            </a:r>
            <a:r>
              <a:rPr lang="en-US" dirty="0">
                <a:latin typeface="Arial"/>
                <a:cs typeface="Arial"/>
              </a:rPr>
              <a:t>effect of</a:t>
            </a:r>
            <a:r>
              <a:rPr lang="en-US" sz="1200" dirty="0">
                <a:effectLst/>
                <a:latin typeface="Arial"/>
                <a:cs typeface="Arial"/>
              </a:rPr>
              <a:t> </a:t>
            </a:r>
            <a:r>
              <a:rPr lang="en-US" dirty="0">
                <a:latin typeface="Arial"/>
                <a:cs typeface="Arial"/>
              </a:rPr>
              <a:t>targeted grazing as a method</a:t>
            </a:r>
            <a:r>
              <a:rPr lang="en-US" sz="1200" dirty="0">
                <a:effectLst/>
                <a:latin typeface="Arial"/>
                <a:cs typeface="Arial"/>
              </a:rPr>
              <a:t> to improve </a:t>
            </a:r>
            <a:r>
              <a:rPr lang="en-US" dirty="0">
                <a:latin typeface="Arial"/>
                <a:cs typeface="Arial"/>
              </a:rPr>
              <a:t>wetland habitat </a:t>
            </a:r>
            <a:r>
              <a:rPr lang="en-US" sz="1200" dirty="0">
                <a:effectLst/>
                <a:latin typeface="Arial"/>
                <a:cs typeface="Arial"/>
              </a:rPr>
              <a:t>in Idaho’s Sterling Wildlife Management Area.</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control units, the pixel distributions are not skewed pre- and post-grazing and the data are comparable. Since no treatment has occurred within these areas, no significant change can be seen in the histograms.</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27036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images were generated by comparing our forecasted NDVI map for 2022 to the actual NDVI for 2022.</a:t>
            </a:r>
          </a:p>
          <a:p>
            <a:r>
              <a:rPr lang="en-US" dirty="0">
                <a:cs typeface="Calibri"/>
              </a:rPr>
              <a:t>Green pixels: Forecast NDVI &lt; Actual NDVI (derived from Landsat-8 GEE)</a:t>
            </a:r>
            <a:endParaRPr lang="en-US" dirty="0"/>
          </a:p>
          <a:p>
            <a:r>
              <a:rPr lang="en-US" dirty="0">
                <a:cs typeface="Calibri"/>
              </a:rPr>
              <a:t>Yellow pixels: No change</a:t>
            </a:r>
          </a:p>
          <a:p>
            <a:r>
              <a:rPr lang="en-US" dirty="0">
                <a:cs typeface="Calibri"/>
              </a:rPr>
              <a:t>Orange and light orange pixels: Forecast NDVI &gt; Actual NDVI (derived from Landsat-8 GEE)</a:t>
            </a:r>
          </a:p>
          <a:p>
            <a:r>
              <a:rPr lang="en-US" dirty="0">
                <a:cs typeface="Calibri"/>
              </a:rPr>
              <a:t>This indicates that there has been a decrease in vegetation within the grazing units in 2022. </a:t>
            </a:r>
          </a:p>
          <a:p>
            <a:r>
              <a:rPr lang="en-US" dirty="0">
                <a:cs typeface="Calibri"/>
              </a:rPr>
              <a:t>The area within the red box (not under SWMA) also shows decreased vegetation. This is private land where grazing occurs summer through fall and, hence, is in alignment with the decreased vegetation shown within the grazed SWMA units.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887472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Orth and Johnson units are the control units where grazing treatment was not performed. Results show an increase in biomass in 2022 within the Orth unit. Within the Johnson unit, some variations within the area can be seen. Vegetation increase is observed within the wetland areas. Outside of the wetlands, show decreased vegetation. Two possible reasons for this (1) Growth and transition of sage brush and (2) Different arid ecological community.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42053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the Normalized Difference Water Index to assess the change between pre- and post-grazing in surface water cover. The images on the left show areas where the surface water area has changed between 2020 &amp; 2022 for the two grazed units on top and the two non-grazed units on the bottom. This shows surface water area change regardless of whether the area had been grazed or not, suggesting that there are other factors driving surface water change. The bar chart on bottom shows the cumulative annual precipitation across our study period, 2013-2022, and the chart on top quantifies the change in water area for each unit. Note that the biggest change observed were in the American Game unit, which has been grazed the longest, and a control unit which has not been grazed.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60232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purpose of this study was to investigate the impacts of targeted grazing in the Sterling Wildlife Management Area. We accomplished this by investigating vegetation between 2018 &amp; 2022 and surface water cover between 2020 &amp; 2022. We used Land Change Modeler in IDRISI TerrSet to generate forecasted NDVI maps for 2022 and compared it to the actual NDVI for 2022. Results indicate that NDVI in 2022 decreased in the grazed units and increased in the non-grazed units and surface water cover increased between 2020 &amp; 2022, which suggests that the targeted grazing is having the desired effect on the vegetation.</a:t>
            </a:r>
          </a:p>
          <a:p>
            <a:endParaRPr lang="en-US" dirty="0">
              <a:cs typeface="Calibri"/>
            </a:endParaRPr>
          </a:p>
          <a:p>
            <a:r>
              <a:rPr lang="en-US" dirty="0"/>
              <a:t>--------Image Information Below ------------------------------ </a:t>
            </a:r>
            <a:endParaRPr lang="en-US" dirty="0">
              <a:cs typeface="Calibri"/>
            </a:endParaRPr>
          </a:p>
          <a:p>
            <a:r>
              <a:rPr lang="en-US" dirty="0"/>
              <a:t>Images credit: Ryan Healey</a:t>
            </a:r>
          </a:p>
          <a:p>
            <a:r>
              <a:rPr lang="en-US" dirty="0"/>
              <a:t>Images source: Provided by Fellow, Ryan Healey with permission</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40904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was constrained by the limited amount of post-grazing data available. Targeted cattle grazing is a recent development on the Sterling Wildlife Management Area and there was only one unit where there was two years of post-grazing data to analyze which is insufficient to make a full determination of the impact of grazing. </a:t>
            </a:r>
          </a:p>
          <a:p>
            <a:endParaRPr lang="en-US" dirty="0">
              <a:cs typeface="Calibri"/>
            </a:endParaRPr>
          </a:p>
          <a:p>
            <a:r>
              <a:rPr lang="en-US" dirty="0"/>
              <a:t>Additionally, using a vegetation index from PlanetScope, which is at a higher resolution than Landsat (3m vs. 30m), could possibly be considered for future monitoring; however, it would need to be reevaluated due to the low correlation with Landsat.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660415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Targeted cattle grazing is a recent development on the Sterling Wildlife Management Area. An increase in the sample size of units and years would give a better picture into the impact. Additionally, using a vegetation index from PlanetScope, which is at a higher resolution than Landsat (3m vs. 30m), could possibly be considered for future monitoring; however, it would need to be reevaluated due to the low correlation with Landsat. </a:t>
            </a:r>
          </a:p>
          <a:p>
            <a:r>
              <a:rPr lang="en-US" dirty="0">
                <a:cs typeface="Calibri"/>
              </a:rPr>
              <a:t> </a:t>
            </a:r>
          </a:p>
          <a:p>
            <a:r>
              <a:rPr lang="en-US" dirty="0"/>
              <a:t>------------------------------Image Information Below ------------------------------ </a:t>
            </a:r>
            <a:endParaRPr lang="en-US" dirty="0">
              <a:cs typeface="Calibri"/>
            </a:endParaRPr>
          </a:p>
          <a:p>
            <a:r>
              <a:rPr lang="en-US" dirty="0"/>
              <a:t>Image credit: Ryan Healey</a:t>
            </a:r>
            <a:endParaRPr lang="en-US" dirty="0">
              <a:cs typeface="Calibri"/>
            </a:endParaRPr>
          </a:p>
          <a:p>
            <a:r>
              <a:rPr lang="en-US" dirty="0"/>
              <a:t>Image source: Provided by Fellow, Ryan Healey with permission</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109192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would like to extend our deepest gratitude to our fantastic fellow, Ryan Healey, our wonderful science advisor, Keith Weber, and our exceptional partners from the Idaho Department of Fish and Game, Maria Pacioretty and Jeff May, for all of their support, encouragement, and guidance during the past 10 weeks. Additionally, we would like to give a big shoutout to the cattle ranchers, Chase and Dallin Carter, as well as to all of the staff and student interns at Idaho State University's GIS Training and Research Center. </a:t>
            </a:r>
            <a:endParaRPr lang="en-US" dirty="0"/>
          </a:p>
          <a:p>
            <a:endParaRPr lang="en-US" dirty="0"/>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 </a:t>
            </a:r>
            <a:endParaRPr lang="en-US" dirty="0">
              <a:cs typeface="Calibri"/>
            </a:endParaRPr>
          </a:p>
          <a:p>
            <a:r>
              <a:rPr lang="en-US" dirty="0"/>
              <a:t>Image credit: Ryan Healey</a:t>
            </a:r>
            <a:endParaRPr lang="en-US" dirty="0">
              <a:cs typeface="Calibri"/>
            </a:endParaRPr>
          </a:p>
          <a:p>
            <a:r>
              <a:rPr lang="en-US" dirty="0"/>
              <a:t>Image source: Provided by Fellow, Ryan Healey with permission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233514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 </a:t>
            </a:r>
            <a:endParaRPr lang="en-US" dirty="0">
              <a:cs typeface="Calibri"/>
            </a:endParaRPr>
          </a:p>
          <a:p>
            <a:r>
              <a:rPr lang="en-US" dirty="0"/>
              <a:t>Image credit: Ryan Healey</a:t>
            </a:r>
            <a:endParaRPr lang="en-US" dirty="0">
              <a:cs typeface="Calibri"/>
            </a:endParaRPr>
          </a:p>
          <a:p>
            <a:r>
              <a:rPr lang="en-US" dirty="0"/>
              <a:t>Image source: Provided by Fellow, Ryan Healey with permission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550983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wetlands study area is located within the Sterling Wildlife Management Area (SWMA) – a unique environment encompassing 4,106 acres of diverse vegetation and water cooperatively managed by Idaho Fish and Game, the Bureau of Reclamation, the Bureau of Land Management, and private land managed by IDFG. </a:t>
            </a:r>
          </a:p>
          <a:p>
            <a:endParaRPr lang="en-US" dirty="0"/>
          </a:p>
          <a:p>
            <a:r>
              <a:rPr lang="en-US" dirty="0"/>
              <a:t>SWMA was established in 1968. It is the most extensively accessed Wildlife Management Area in southeast Idaho, particularly for hunting ring-necked pheasant and waterfowl, but also popular for wildlife viewing and hiking. The region has a biomass issue of senesced vegetation and accumulated growth encroaching on the wetlands, decreasing the water surface area for wildlife habitat, and inhibiting walking space for SWMA visitors. To help combat the biomass issue, IDFG has collaborated with local ranchers to utilize cattle for high-intensity short-duration targeted grazing, by containing the livestock in specified areas using hot solar wire fencing.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4027243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Our IDFG partners are Maria Pacioretty, a regional habitat biologist and manager of the Sterling Wildlife Management Area, and Jeff May, an IT software engineer based in the Pocatello IDFG office, who is also a former DEVELOPer. Included in the photograph are (left to right) Maria Pacioretty, Talissa Cota (DEVELOP Team member), Preethi Balaji (DEVELOP Team Lead), Kangsan Lee (DEVELOP Team member), Melissa McNally (DEVELOP Team member); (right to left) Jeff May, Keith Weber (Pocatello DEVELOP Science Advisor) and Chase Carter, one of the collaborating cattle ranchers. </a:t>
            </a:r>
          </a:p>
          <a:p>
            <a:pPr>
              <a:defRPr/>
            </a:pPr>
            <a:endParaRPr lang="en-US" dirty="0"/>
          </a:p>
          <a:p>
            <a:pPr>
              <a:defRPr/>
            </a:pPr>
            <a:r>
              <a:rPr lang="en-US" dirty="0"/>
              <a:t>IDFG's statewide mission is to preserve, protect, perpetuate, and manage the wildlife in Idaho. The SWMA's specific vision is to protect upland and wetland habitats for the benefit of diverse wildlife, and to provide wildlife-based recreation to the public, with a special focus on the demand for hunting. </a:t>
            </a:r>
            <a:endParaRPr lang="en-US" dirty="0">
              <a:cs typeface="Calibri"/>
            </a:endParaRPr>
          </a:p>
          <a:p>
            <a:endParaRPr lang="en-US" dirty="0"/>
          </a:p>
          <a:p>
            <a:r>
              <a:rPr lang="en-US" dirty="0"/>
              <a:t>------------------------------Image Information Below------------------------------ </a:t>
            </a:r>
            <a:endParaRPr lang="en-US" dirty="0">
              <a:cs typeface="Calibri"/>
            </a:endParaRPr>
          </a:p>
          <a:p>
            <a:r>
              <a:rPr lang="en-US" dirty="0"/>
              <a:t>Image credit: Ryan Healey</a:t>
            </a:r>
            <a:endParaRPr lang="en-US" dirty="0">
              <a:cs typeface="Calibri"/>
            </a:endParaRPr>
          </a:p>
          <a:p>
            <a:r>
              <a:rPr lang="en-US" dirty="0"/>
              <a:t>Image source: Provided by Fellow, Ryan Healey with permission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92651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objectives of this project were to investigate and compare the changes in biomass and surface water cover pre- and post-grazing, and to increase capacity by providing IDFG with tools to continue monitoring the region. Through this approach, the impacts of grazing on the area and the suitability of the area for wetland wildlife were assessed. </a:t>
            </a:r>
          </a:p>
          <a:p>
            <a:endParaRPr lang="en-US" dirty="0"/>
          </a:p>
          <a:p>
            <a:r>
              <a:rPr lang="en-US" dirty="0"/>
              <a:t>------------------------------Image Information Below------------------------------</a:t>
            </a:r>
            <a:endParaRPr lang="en-US" dirty="0">
              <a:cs typeface="Calibri"/>
            </a:endParaRPr>
          </a:p>
          <a:p>
            <a:r>
              <a:rPr lang="en-US" dirty="0"/>
              <a:t>•Image Credit: Ryan Healey and Kangsan Lee</a:t>
            </a:r>
            <a:endParaRPr lang="en-US" dirty="0">
              <a:cs typeface="Calibri"/>
            </a:endParaRPr>
          </a:p>
          <a:p>
            <a:r>
              <a:rPr lang="en-US" dirty="0"/>
              <a:t>•Image Source: Provided by Ryan Healey (fellow) and Kangsan Lee (participant) with permission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43633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biomass issue at the Sterling WMA makes it difficult for visitors to move through and use the land. It also degrades the wetland habitat, which negatively impacts the wildlife population in both numbers and in biodiversity. </a:t>
            </a:r>
          </a:p>
          <a:p>
            <a:endParaRPr lang="en-US" dirty="0"/>
          </a:p>
          <a:p>
            <a:r>
              <a:rPr lang="en-US" dirty="0"/>
              <a:t>------------------------------Image Information Below------------------------------ </a:t>
            </a:r>
            <a:endParaRPr lang="en-US" dirty="0">
              <a:cs typeface="Calibri" panose="020F0502020204030204"/>
            </a:endParaRPr>
          </a:p>
          <a:p>
            <a:r>
              <a:rPr lang="en-US" dirty="0"/>
              <a:t>Image Credit: Idaho Fish and Game; (https://idfg.idaho.gov/d7/wma/sterling) and Ryan Healey</a:t>
            </a:r>
            <a:endParaRPr lang="en-US" dirty="0">
              <a:cs typeface="Calibri"/>
            </a:endParaRPr>
          </a:p>
          <a:p>
            <a:r>
              <a:rPr lang="en-US" dirty="0"/>
              <a:t>Image Source: Provided by partners at IDFG and Ryan Healey with permission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12355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NASA Earth observations were acquired from Landsat 8 Operational Land Imager and were used to analyze vegetation and surface water on SWMA. We used Landsat 8 images to generate Normalized Difference Vegetation Index (NDVI) and Normalized Difference Water Index (NDWI) to assess vegetation density and surface water on SWMA. We also acquired PlanetScope imagery which has higher resolution than Landsat (3m vs. 30m) to generate NDVI and compare the two types of imagery. 1-m resolution LiDAR layers were used to generate topographic elements, such as elevation and aspect, for use in the land change modeler. We also used the National Agriculture Imagery Program (NAIP) to georeference. </a:t>
            </a:r>
            <a:endParaRPr lang="en-US" dirty="0">
              <a:cs typeface="Calibri" panose="020F0502020204030204"/>
            </a:endParaRPr>
          </a:p>
          <a:p>
            <a:pPr marL="228600" indent="-228600">
              <a:buAutoNum type="arabicPeriod"/>
            </a:pPr>
            <a:endParaRPr lang="en-US" dirty="0">
              <a:cs typeface="Calibri" panose="020F0502020204030204"/>
            </a:endParaRPr>
          </a:p>
          <a:p>
            <a:r>
              <a:rPr lang="en-US" dirty="0"/>
              <a:t>------------------------------Image Information Below------------------------------ </a:t>
            </a:r>
            <a:endParaRPr lang="en-US" dirty="0">
              <a:cs typeface="Calibri"/>
            </a:endParaRPr>
          </a:p>
          <a:p>
            <a:r>
              <a:rPr lang="en-US" dirty="0"/>
              <a:t>Planetscope Instrument Credit: Planet Labs PBC</a:t>
            </a:r>
            <a:br>
              <a:rPr lang="en-US" dirty="0">
                <a:cs typeface="+mn-lt"/>
              </a:rPr>
            </a:br>
            <a:r>
              <a:rPr lang="en-US" dirty="0"/>
              <a:t>Planet Team (2017). Planet Application Program Interface: In Space for Life on Earth. San Francisco, CA. https://api.planet.com.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345749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Ancillary datasets used to support this project were LANDFIRE and the National Landcover Database which were used to investigate the vegetation and landcover on the Sterling WMA. Additionally, we used an Idaho Wetlands layer to target our investigation and analyses to classified wetlands in the Sterling WMA. </a:t>
            </a:r>
          </a:p>
          <a:p>
            <a:r>
              <a:rPr lang="en-US" dirty="0"/>
              <a:t>More datasets included</a:t>
            </a:r>
            <a:endParaRPr lang="en-US" dirty="0">
              <a:cs typeface="Calibri"/>
            </a:endParaRPr>
          </a:p>
          <a:p>
            <a:r>
              <a:rPr lang="en-US" dirty="0"/>
              <a:t>(1) AgriMet weather data (Min. Daily temperature, Max. Daily temperature, Daily precipitation and Growing Degree Days (GDD)) from AgriMet Historical Archive Weather (Bureau of Reclamation), Aberdeen station</a:t>
            </a:r>
            <a:endParaRPr lang="en-US" dirty="0">
              <a:cs typeface="Calibri"/>
            </a:endParaRPr>
          </a:p>
          <a:p>
            <a:r>
              <a:rPr lang="en-US" dirty="0"/>
              <a:t>(2) Drought conditions (percent area) from the US drought monitor</a:t>
            </a:r>
            <a:endParaRPr lang="en-US" dirty="0">
              <a:cs typeface="Calibri"/>
            </a:endParaRPr>
          </a:p>
          <a:p>
            <a:r>
              <a:rPr lang="en-US" dirty="0"/>
              <a:t>(3) Boundary shapefile for grazing and non-grazing allotments from IDFG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12416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methodology involved three main processes: Preprocessing the satellite images, Ecological Forecasting to predict the pre-grazing effects on 2022 Landsat image using the NDVI input and compare it with post-grazing NDVI image and Suitability Analysis to investigate the suitability of the area for wetland wildlife habitat.</a:t>
            </a:r>
          </a:p>
          <a:p>
            <a:endParaRPr lang="en-US" dirty="0">
              <a:cs typeface="Calibri"/>
            </a:endParaRPr>
          </a:p>
          <a:p>
            <a:r>
              <a:rPr lang="en-US" dirty="0">
                <a:cs typeface="Calibri"/>
              </a:rPr>
              <a:t>Image acquisition dates were selected once we gained an understanding the phenological dates of the vegetation on the study area – this was performed with the use of a software Pheno-Calc (designed at the ISU GIS TReC by Keith Weber) which takes temperature and precipitation data as input to calculate cumulative precipitation and growing degree dates. Based on these, images between March and July were selected and images were acquired from Landsat-8.</a:t>
            </a:r>
          </a:p>
          <a:p>
            <a:endParaRPr lang="en-US" dirty="0">
              <a:cs typeface="Calibri"/>
            </a:endParaRPr>
          </a:p>
          <a:p>
            <a:r>
              <a:rPr lang="en-US" dirty="0">
                <a:cs typeface="Calibri"/>
              </a:rPr>
              <a:t>Pre-processing was performed using Google Earth Engine (GEE) in which NDVI and NDWI images were generated needed for ecological forecasting and suitability analysis processes. The National Agriculture Imagery Program data was used with a high resolution of 1 meter to validate the georeferencing of Landsat data. A baseline was set (Maximum NDVI between 2013 and 2019 excluding two wet years 2016 and 2017). This baseline was based on pre-grazing years. </a:t>
            </a:r>
          </a:p>
          <a:p>
            <a:endParaRPr lang="en-US" dirty="0">
              <a:cs typeface="Calibri"/>
            </a:endParaRPr>
          </a:p>
          <a:p>
            <a:r>
              <a:rPr lang="en-US" dirty="0">
                <a:cs typeface="Calibri"/>
              </a:rPr>
              <a:t>Ecological forecasting included Land Change Modeler with 2013 NDVI Maximum and 2018 NDVI Maximum images were given as input and set to forecast to 2022. This was then compared with the NDVI 2022 image derived from Landsat data from GEE.</a:t>
            </a:r>
          </a:p>
          <a:p>
            <a:r>
              <a:rPr lang="en-US" dirty="0">
                <a:cs typeface="Calibri"/>
              </a:rPr>
              <a:t>For the suitability analysis, NDWI and NDVI were analyzed. The changes in water index and vegetation productivity were analyzed to assess the impacts of grazing on the area suitability for wildlife habitat.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83151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The NDVI baseline image was compared with the Maximum NDVI derived for 2022 for each of the units. The histogram showed a change in the distribution of pixels between the pre-grazing baseline and post-grazing data. </a:t>
            </a:r>
          </a:p>
          <a:p>
            <a:r>
              <a:rPr lang="en-US" dirty="0">
                <a:cs typeface="Calibri"/>
              </a:rPr>
              <a:t>In the American Unit, The histogram is skewed to the left in the MAX NDVI 2022 image indicating that there is a change in the biomass after grazing. In the Thompson Unit, there is a shift in the distribution and the mean indicating changes.</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86832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3">
            <a:extLst>
              <a:ext uri="{28A0092B-C50C-407E-A947-70E740481C1C}">
                <a14:useLocalDpi xmlns:a14="http://schemas.microsoft.com/office/drawing/2010/main" val="0"/>
              </a:ext>
            </a:extLst>
          </a:blip>
          <a:srcRect t="34940" b="34940"/>
          <a:stretch/>
        </p:blipFill>
        <p:spPr>
          <a:xfrm>
            <a:off x="-2"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descr="Text&#10;&#10;Description automatically generated">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9865" y="5504115"/>
              <a:ext cx="2151535"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67A478">
                    <a:alpha val="10000"/>
                  </a:srgbClr>
                </a:solidFill>
                <a:latin typeface="Century Gothic" panose="020B0502020202020204" pitchFamily="34" charset="0"/>
              </a:rPr>
              <a:t>ANNIVERSARY</a:t>
            </a:r>
            <a:endParaRPr lang="en-US" sz="2400" b="1" spc="4000" baseline="0" dirty="0">
              <a:solidFill>
                <a:srgbClr val="67A478">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descr="Text&#10;&#10;Description automatically generated">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9865" y="5504115"/>
              <a:ext cx="2151535"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9" t="19871" r="3028" b="42118"/>
          <a:stretch/>
        </p:blipFill>
        <p:spPr>
          <a:xfrm>
            <a:off x="0" y="1246410"/>
            <a:ext cx="121539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67A478"/>
                </a:solidFill>
                <a:latin typeface="Century Gothic"/>
              </a:rPr>
              <a:t>Study Area </a:t>
            </a:r>
            <a:r>
              <a:rPr lang="en-US" sz="3200" b="0" spc="0" baseline="0" dirty="0">
                <a:solidFill>
                  <a:srgbClr val="67A478"/>
                </a:solidFill>
              </a:rPr>
              <a:t>Ecological Conservation</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67A478"/>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12192000" cy="11465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30.png"/><Relationship Id="rId7"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6.png"/><Relationship Id="rId7"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67A478"/>
                </a:solidFill>
                <a:latin typeface="Century Gothic"/>
              </a:rPr>
              <a:t>Southeastern Idaho </a:t>
            </a:r>
            <a:r>
              <a:rPr lang="en-US" sz="3200" b="0" spc="0" baseline="0" dirty="0">
                <a:solidFill>
                  <a:srgbClr val="67A478"/>
                </a:solidFill>
                <a:latin typeface="Century Gothic"/>
              </a:rPr>
              <a:t>Ecological Conservation</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74120" y="4739045"/>
            <a:ext cx="10055917"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000" dirty="0">
                <a:solidFill>
                  <a:schemeClr val="tx1">
                    <a:lumMod val="75000"/>
                    <a:lumOff val="25000"/>
                  </a:schemeClr>
                </a:solidFill>
                <a:latin typeface="Century Gothic"/>
              </a:rPr>
              <a:t>Investigating the Impact of Targeted Grazing to Improve Wetland Habitat in the Sterling Wildlife Management Area</a:t>
            </a:r>
            <a:endParaRPr lang="en-US" sz="20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864052"/>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rPr>
              <a:t>Preethi Malur Balaji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Talissa Cota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Kangsan Lee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Melissa McNally</a:t>
            </a: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a:rPr>
              <a:t>Idaho </a:t>
            </a:r>
            <a:r>
              <a:rPr lang="en-US" sz="1600" b="1" dirty="0">
                <a:solidFill>
                  <a:schemeClr val="bg1"/>
                </a:solidFill>
                <a:ea typeface="+mn-lt"/>
                <a:cs typeface="+mn-lt"/>
              </a:rPr>
              <a:t>–</a:t>
            </a:r>
            <a:r>
              <a:rPr lang="en-US" sz="1600" b="1" dirty="0">
                <a:solidFill>
                  <a:schemeClr val="bg1"/>
                </a:solidFill>
                <a:latin typeface="Century Gothic"/>
              </a:rPr>
              <a:t> Pocatello | Spring 2023 </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B2AD3-3775-751A-8B5B-1E7436FD1A65}"/>
              </a:ext>
            </a:extLst>
          </p:cNvPr>
          <p:cNvSpPr txBox="1"/>
          <p:nvPr/>
        </p:nvSpPr>
        <p:spPr>
          <a:xfrm>
            <a:off x="822035" y="129309"/>
            <a:ext cx="51908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Control: Orth Unit Histogram Comparison Between the Baseline and Max NDVI 2022 values</a:t>
            </a:r>
          </a:p>
        </p:txBody>
      </p:sp>
      <p:sp>
        <p:nvSpPr>
          <p:cNvPr id="12" name="TextBox 11">
            <a:extLst>
              <a:ext uri="{FF2B5EF4-FFF2-40B4-BE49-F238E27FC236}">
                <a16:creationId xmlns:a16="http://schemas.microsoft.com/office/drawing/2014/main" id="{D378B4E1-3F19-D9DA-C943-D9261D6EC5C7}"/>
              </a:ext>
            </a:extLst>
          </p:cNvPr>
          <p:cNvSpPr txBox="1"/>
          <p:nvPr/>
        </p:nvSpPr>
        <p:spPr>
          <a:xfrm>
            <a:off x="868803" y="2903973"/>
            <a:ext cx="53305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Control: Johnson Unit Histogram Comparison Between the Baseline and Max NDVI 2022 values</a:t>
            </a:r>
          </a:p>
        </p:txBody>
      </p:sp>
      <p:sp>
        <p:nvSpPr>
          <p:cNvPr id="21" name="TextBox 20">
            <a:extLst>
              <a:ext uri="{FF2B5EF4-FFF2-40B4-BE49-F238E27FC236}">
                <a16:creationId xmlns:a16="http://schemas.microsoft.com/office/drawing/2014/main" id="{076E0100-6211-5799-AD4B-5940FD9ECEA1}"/>
              </a:ext>
            </a:extLst>
          </p:cNvPr>
          <p:cNvSpPr txBox="1"/>
          <p:nvPr/>
        </p:nvSpPr>
        <p:spPr>
          <a:xfrm>
            <a:off x="6840681" y="127000"/>
            <a:ext cx="51919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Mean, Median and Standard Deviation Comparison Between NDVI of Baseline and Maximum NDVI from 2022</a:t>
            </a:r>
            <a:endParaRPr lang="en-US" sz="1400" b="1" dirty="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D342F9CD-0965-60B5-3950-7E8B0323B697}"/>
              </a:ext>
            </a:extLst>
          </p:cNvPr>
          <p:cNvSpPr txBox="1"/>
          <p:nvPr/>
        </p:nvSpPr>
        <p:spPr>
          <a:xfrm>
            <a:off x="7372226" y="2870604"/>
            <a:ext cx="12122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Mean</a:t>
            </a:r>
          </a:p>
        </p:txBody>
      </p:sp>
      <p:sp>
        <p:nvSpPr>
          <p:cNvPr id="25" name="TextBox 24">
            <a:extLst>
              <a:ext uri="{FF2B5EF4-FFF2-40B4-BE49-F238E27FC236}">
                <a16:creationId xmlns:a16="http://schemas.microsoft.com/office/drawing/2014/main" id="{2CD43389-DC75-782A-D846-3F5055145010}"/>
              </a:ext>
            </a:extLst>
          </p:cNvPr>
          <p:cNvSpPr txBox="1"/>
          <p:nvPr/>
        </p:nvSpPr>
        <p:spPr>
          <a:xfrm>
            <a:off x="8476346" y="2870604"/>
            <a:ext cx="12122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Median</a:t>
            </a:r>
          </a:p>
        </p:txBody>
      </p:sp>
      <p:sp>
        <p:nvSpPr>
          <p:cNvPr id="27" name="TextBox 26">
            <a:extLst>
              <a:ext uri="{FF2B5EF4-FFF2-40B4-BE49-F238E27FC236}">
                <a16:creationId xmlns:a16="http://schemas.microsoft.com/office/drawing/2014/main" id="{55E4F5A0-AC49-4D1F-637E-4731EB058AB0}"/>
              </a:ext>
            </a:extLst>
          </p:cNvPr>
          <p:cNvSpPr txBox="1"/>
          <p:nvPr/>
        </p:nvSpPr>
        <p:spPr>
          <a:xfrm>
            <a:off x="9607430" y="2870603"/>
            <a:ext cx="12122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panose="020F0502020204030204"/>
              </a:rPr>
              <a:t>Std.Dev</a:t>
            </a:r>
          </a:p>
        </p:txBody>
      </p:sp>
      <p:sp>
        <p:nvSpPr>
          <p:cNvPr id="31" name="TextBox 30">
            <a:extLst>
              <a:ext uri="{FF2B5EF4-FFF2-40B4-BE49-F238E27FC236}">
                <a16:creationId xmlns:a16="http://schemas.microsoft.com/office/drawing/2014/main" id="{A1DB1036-973C-0F62-F894-0B779776F13E}"/>
              </a:ext>
            </a:extLst>
          </p:cNvPr>
          <p:cNvSpPr txBox="1"/>
          <p:nvPr/>
        </p:nvSpPr>
        <p:spPr>
          <a:xfrm>
            <a:off x="1411015" y="6361450"/>
            <a:ext cx="15470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cs typeface="Calibri"/>
              </a:rPr>
              <a:t>BASELINE</a:t>
            </a:r>
            <a:endParaRPr lang="en-US" sz="1400" b="1" dirty="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0977869B-F1FF-67D5-AAD1-AD63A868E604}"/>
              </a:ext>
            </a:extLst>
          </p:cNvPr>
          <p:cNvSpPr txBox="1"/>
          <p:nvPr/>
        </p:nvSpPr>
        <p:spPr>
          <a:xfrm>
            <a:off x="4238336" y="6361450"/>
            <a:ext cx="1547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MAX NDVI 2022</a:t>
            </a:r>
          </a:p>
        </p:txBody>
      </p:sp>
      <p:sp>
        <p:nvSpPr>
          <p:cNvPr id="35" name="TextBox 34">
            <a:extLst>
              <a:ext uri="{FF2B5EF4-FFF2-40B4-BE49-F238E27FC236}">
                <a16:creationId xmlns:a16="http://schemas.microsoft.com/office/drawing/2014/main" id="{BB7A98B4-26E5-FDAA-8F9B-A874C9AB1FDE}"/>
              </a:ext>
            </a:extLst>
          </p:cNvPr>
          <p:cNvSpPr txBox="1"/>
          <p:nvPr/>
        </p:nvSpPr>
        <p:spPr>
          <a:xfrm>
            <a:off x="7654635" y="3278906"/>
            <a:ext cx="1547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NDVI Baseline</a:t>
            </a:r>
            <a:endParaRPr lang="en-US" dirty="0">
              <a:solidFill>
                <a:schemeClr val="tx1">
                  <a:lumMod val="75000"/>
                  <a:lumOff val="25000"/>
                </a:schemeClr>
              </a:solidFill>
              <a:latin typeface="Century Gothic"/>
            </a:endParaRPr>
          </a:p>
        </p:txBody>
      </p:sp>
      <p:sp>
        <p:nvSpPr>
          <p:cNvPr id="37" name="Rectangle 36">
            <a:extLst>
              <a:ext uri="{FF2B5EF4-FFF2-40B4-BE49-F238E27FC236}">
                <a16:creationId xmlns:a16="http://schemas.microsoft.com/office/drawing/2014/main" id="{BB826694-6DA5-FB15-06C5-91357ED64ABB}"/>
              </a:ext>
            </a:extLst>
          </p:cNvPr>
          <p:cNvSpPr/>
          <p:nvPr/>
        </p:nvSpPr>
        <p:spPr>
          <a:xfrm>
            <a:off x="7329261" y="3319270"/>
            <a:ext cx="254000" cy="184728"/>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F61DD47-28CD-47E3-EBD2-A9E25A441D3E}"/>
              </a:ext>
            </a:extLst>
          </p:cNvPr>
          <p:cNvSpPr/>
          <p:nvPr/>
        </p:nvSpPr>
        <p:spPr>
          <a:xfrm>
            <a:off x="9086271" y="3312164"/>
            <a:ext cx="254000" cy="184728"/>
          </a:xfrm>
          <a:prstGeom prst="rect">
            <a:avLst/>
          </a:prstGeom>
          <a:solidFill>
            <a:srgbClr val="5B9BD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AC0207A8-3C7B-BDC8-AF2E-39DBBA56F404}"/>
              </a:ext>
            </a:extLst>
          </p:cNvPr>
          <p:cNvSpPr txBox="1"/>
          <p:nvPr/>
        </p:nvSpPr>
        <p:spPr>
          <a:xfrm>
            <a:off x="9340271" y="3278906"/>
            <a:ext cx="1547090"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NDVI MAX 2022</a:t>
            </a:r>
            <a:endParaRPr lang="en-US" sz="1200" dirty="0">
              <a:solidFill>
                <a:schemeClr val="tx1">
                  <a:lumMod val="75000"/>
                  <a:lumOff val="25000"/>
                </a:schemeClr>
              </a:solidFill>
              <a:latin typeface="Century Gothic"/>
            </a:endParaRPr>
          </a:p>
        </p:txBody>
      </p:sp>
      <p:sp>
        <p:nvSpPr>
          <p:cNvPr id="43" name="TextBox 42">
            <a:extLst>
              <a:ext uri="{FF2B5EF4-FFF2-40B4-BE49-F238E27FC236}">
                <a16:creationId xmlns:a16="http://schemas.microsoft.com/office/drawing/2014/main" id="{0EFF9725-9A55-DA9D-7FD2-C3A99F81ABF4}"/>
              </a:ext>
            </a:extLst>
          </p:cNvPr>
          <p:cNvSpPr txBox="1"/>
          <p:nvPr/>
        </p:nvSpPr>
        <p:spPr>
          <a:xfrm>
            <a:off x="7303830" y="5981377"/>
            <a:ext cx="12122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Mean</a:t>
            </a:r>
          </a:p>
        </p:txBody>
      </p:sp>
      <p:sp>
        <p:nvSpPr>
          <p:cNvPr id="44" name="TextBox 43">
            <a:extLst>
              <a:ext uri="{FF2B5EF4-FFF2-40B4-BE49-F238E27FC236}">
                <a16:creationId xmlns:a16="http://schemas.microsoft.com/office/drawing/2014/main" id="{71196E41-D1D2-F2B8-5FD9-68F86A310A60}"/>
              </a:ext>
            </a:extLst>
          </p:cNvPr>
          <p:cNvSpPr txBox="1"/>
          <p:nvPr/>
        </p:nvSpPr>
        <p:spPr>
          <a:xfrm>
            <a:off x="8476346" y="5981377"/>
            <a:ext cx="12122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Median</a:t>
            </a:r>
          </a:p>
        </p:txBody>
      </p:sp>
      <p:sp>
        <p:nvSpPr>
          <p:cNvPr id="45" name="TextBox 44">
            <a:extLst>
              <a:ext uri="{FF2B5EF4-FFF2-40B4-BE49-F238E27FC236}">
                <a16:creationId xmlns:a16="http://schemas.microsoft.com/office/drawing/2014/main" id="{48E30FEE-115A-2DC2-9E4D-F70C2961CB92}"/>
              </a:ext>
            </a:extLst>
          </p:cNvPr>
          <p:cNvSpPr txBox="1"/>
          <p:nvPr/>
        </p:nvSpPr>
        <p:spPr>
          <a:xfrm>
            <a:off x="9566836" y="6006169"/>
            <a:ext cx="12122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Std.Dev</a:t>
            </a:r>
          </a:p>
        </p:txBody>
      </p:sp>
      <p:grpSp>
        <p:nvGrpSpPr>
          <p:cNvPr id="26" name="Group 25">
            <a:extLst>
              <a:ext uri="{FF2B5EF4-FFF2-40B4-BE49-F238E27FC236}">
                <a16:creationId xmlns:a16="http://schemas.microsoft.com/office/drawing/2014/main" id="{F345596A-CBB1-4DAF-8D0A-76A786A4DE29}"/>
              </a:ext>
            </a:extLst>
          </p:cNvPr>
          <p:cNvGrpSpPr>
            <a:grpSpLocks noChangeAspect="1"/>
          </p:cNvGrpSpPr>
          <p:nvPr/>
        </p:nvGrpSpPr>
        <p:grpSpPr>
          <a:xfrm>
            <a:off x="538408" y="812078"/>
            <a:ext cx="2566824" cy="1825088"/>
            <a:chOff x="1508698" y="882782"/>
            <a:chExt cx="5551557" cy="3947323"/>
          </a:xfrm>
        </p:grpSpPr>
        <p:pic>
          <p:nvPicPr>
            <p:cNvPr id="28" name="Picture 27">
              <a:extLst>
                <a:ext uri="{FF2B5EF4-FFF2-40B4-BE49-F238E27FC236}">
                  <a16:creationId xmlns:a16="http://schemas.microsoft.com/office/drawing/2014/main" id="{6BF82313-5438-49F5-B2ED-3EA4B7B876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11" t="11878" r="9773" b="10223"/>
            <a:stretch/>
          </p:blipFill>
          <p:spPr>
            <a:xfrm>
              <a:off x="2362200" y="882782"/>
              <a:ext cx="4565650" cy="3435351"/>
            </a:xfrm>
            <a:prstGeom prst="rect">
              <a:avLst/>
            </a:prstGeom>
          </p:spPr>
        </p:pic>
        <p:sp>
          <p:nvSpPr>
            <p:cNvPr id="34" name="TextBox 33">
              <a:extLst>
                <a:ext uri="{FF2B5EF4-FFF2-40B4-BE49-F238E27FC236}">
                  <a16:creationId xmlns:a16="http://schemas.microsoft.com/office/drawing/2014/main" id="{58DB9C50-D19B-4797-9614-FCCB864FF4BB}"/>
                </a:ext>
              </a:extLst>
            </p:cNvPr>
            <p:cNvSpPr txBox="1"/>
            <p:nvPr/>
          </p:nvSpPr>
          <p:spPr>
            <a:xfrm>
              <a:off x="1508698" y="912454"/>
              <a:ext cx="987607"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120</a:t>
              </a:r>
            </a:p>
          </p:txBody>
        </p:sp>
        <p:sp>
          <p:nvSpPr>
            <p:cNvPr id="36" name="TextBox 35">
              <a:extLst>
                <a:ext uri="{FF2B5EF4-FFF2-40B4-BE49-F238E27FC236}">
                  <a16:creationId xmlns:a16="http://schemas.microsoft.com/office/drawing/2014/main" id="{0A9DAF0B-CDC3-407C-A897-8DAB9E379D06}"/>
                </a:ext>
              </a:extLst>
            </p:cNvPr>
            <p:cNvSpPr txBox="1"/>
            <p:nvPr/>
          </p:nvSpPr>
          <p:spPr>
            <a:xfrm>
              <a:off x="1508698" y="1425983"/>
              <a:ext cx="987607"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p>
          </p:txBody>
        </p:sp>
        <p:sp>
          <p:nvSpPr>
            <p:cNvPr id="38" name="TextBox 37">
              <a:extLst>
                <a:ext uri="{FF2B5EF4-FFF2-40B4-BE49-F238E27FC236}">
                  <a16:creationId xmlns:a16="http://schemas.microsoft.com/office/drawing/2014/main" id="{B883979F-0664-4E0E-9BD7-F2515DE9D007}"/>
                </a:ext>
              </a:extLst>
            </p:cNvPr>
            <p:cNvSpPr txBox="1"/>
            <p:nvPr/>
          </p:nvSpPr>
          <p:spPr>
            <a:xfrm>
              <a:off x="1656617" y="1948188"/>
              <a:ext cx="924931"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a:t>
              </a:r>
            </a:p>
          </p:txBody>
        </p:sp>
        <p:sp>
          <p:nvSpPr>
            <p:cNvPr id="40" name="TextBox 39">
              <a:extLst>
                <a:ext uri="{FF2B5EF4-FFF2-40B4-BE49-F238E27FC236}">
                  <a16:creationId xmlns:a16="http://schemas.microsoft.com/office/drawing/2014/main" id="{3CA57BAF-DA02-4E64-B641-2B167ED4A89A}"/>
                </a:ext>
              </a:extLst>
            </p:cNvPr>
            <p:cNvSpPr txBox="1"/>
            <p:nvPr/>
          </p:nvSpPr>
          <p:spPr>
            <a:xfrm>
              <a:off x="1643065" y="2470327"/>
              <a:ext cx="933662"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60</a:t>
              </a:r>
            </a:p>
          </p:txBody>
        </p:sp>
        <p:sp>
          <p:nvSpPr>
            <p:cNvPr id="46" name="TextBox 45">
              <a:extLst>
                <a:ext uri="{FF2B5EF4-FFF2-40B4-BE49-F238E27FC236}">
                  <a16:creationId xmlns:a16="http://schemas.microsoft.com/office/drawing/2014/main" id="{E5054100-3D0E-4E73-878F-DBE2F7D626B0}"/>
                </a:ext>
              </a:extLst>
            </p:cNvPr>
            <p:cNvSpPr txBox="1"/>
            <p:nvPr/>
          </p:nvSpPr>
          <p:spPr>
            <a:xfrm>
              <a:off x="1666661" y="2987283"/>
              <a:ext cx="924931"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40</a:t>
              </a:r>
            </a:p>
          </p:txBody>
        </p:sp>
        <p:sp>
          <p:nvSpPr>
            <p:cNvPr id="47" name="TextBox 46">
              <a:extLst>
                <a:ext uri="{FF2B5EF4-FFF2-40B4-BE49-F238E27FC236}">
                  <a16:creationId xmlns:a16="http://schemas.microsoft.com/office/drawing/2014/main" id="{C9DAC59E-1ADA-4577-8623-68991A85991F}"/>
                </a:ext>
              </a:extLst>
            </p:cNvPr>
            <p:cNvSpPr txBox="1"/>
            <p:nvPr/>
          </p:nvSpPr>
          <p:spPr>
            <a:xfrm>
              <a:off x="1656619" y="3508412"/>
              <a:ext cx="924929"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p>
          </p:txBody>
        </p:sp>
        <p:sp>
          <p:nvSpPr>
            <p:cNvPr id="48" name="TextBox 47">
              <a:extLst>
                <a:ext uri="{FF2B5EF4-FFF2-40B4-BE49-F238E27FC236}">
                  <a16:creationId xmlns:a16="http://schemas.microsoft.com/office/drawing/2014/main" id="{6BB440CE-E946-4A90-BFEE-77C276DB2B26}"/>
                </a:ext>
              </a:extLst>
            </p:cNvPr>
            <p:cNvSpPr txBox="1"/>
            <p:nvPr/>
          </p:nvSpPr>
          <p:spPr>
            <a:xfrm>
              <a:off x="2080740" y="4219774"/>
              <a:ext cx="374651" cy="27700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49" name="TextBox 48">
              <a:extLst>
                <a:ext uri="{FF2B5EF4-FFF2-40B4-BE49-F238E27FC236}">
                  <a16:creationId xmlns:a16="http://schemas.microsoft.com/office/drawing/2014/main" id="{E59BC997-A315-4A92-9744-331BE7DEACB7}"/>
                </a:ext>
              </a:extLst>
            </p:cNvPr>
            <p:cNvSpPr txBox="1"/>
            <p:nvPr/>
          </p:nvSpPr>
          <p:spPr>
            <a:xfrm>
              <a:off x="2567782" y="4231002"/>
              <a:ext cx="1036636"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0.10</a:t>
              </a:r>
            </a:p>
          </p:txBody>
        </p:sp>
        <p:sp>
          <p:nvSpPr>
            <p:cNvPr id="50" name="TextBox 49">
              <a:extLst>
                <a:ext uri="{FF2B5EF4-FFF2-40B4-BE49-F238E27FC236}">
                  <a16:creationId xmlns:a16="http://schemas.microsoft.com/office/drawing/2014/main" id="{13B58C0C-80C2-4386-AF02-B367C5305CE5}"/>
                </a:ext>
              </a:extLst>
            </p:cNvPr>
            <p:cNvSpPr txBox="1"/>
            <p:nvPr/>
          </p:nvSpPr>
          <p:spPr>
            <a:xfrm>
              <a:off x="3405188" y="4231004"/>
              <a:ext cx="1111888"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0.20</a:t>
              </a:r>
            </a:p>
          </p:txBody>
        </p:sp>
        <p:sp>
          <p:nvSpPr>
            <p:cNvPr id="51" name="TextBox 50">
              <a:extLst>
                <a:ext uri="{FF2B5EF4-FFF2-40B4-BE49-F238E27FC236}">
                  <a16:creationId xmlns:a16="http://schemas.microsoft.com/office/drawing/2014/main" id="{697F9588-F12F-4CF8-BD2A-87CEDB5EDEA7}"/>
                </a:ext>
              </a:extLst>
            </p:cNvPr>
            <p:cNvSpPr txBox="1"/>
            <p:nvPr/>
          </p:nvSpPr>
          <p:spPr>
            <a:xfrm>
              <a:off x="4239414" y="4231006"/>
              <a:ext cx="1073951"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0.30</a:t>
              </a:r>
            </a:p>
          </p:txBody>
        </p:sp>
        <p:sp>
          <p:nvSpPr>
            <p:cNvPr id="52" name="TextBox 51">
              <a:extLst>
                <a:ext uri="{FF2B5EF4-FFF2-40B4-BE49-F238E27FC236}">
                  <a16:creationId xmlns:a16="http://schemas.microsoft.com/office/drawing/2014/main" id="{7B32F5F5-BA36-4BAC-80ED-7E31EC2A0B31}"/>
                </a:ext>
              </a:extLst>
            </p:cNvPr>
            <p:cNvSpPr txBox="1"/>
            <p:nvPr/>
          </p:nvSpPr>
          <p:spPr>
            <a:xfrm>
              <a:off x="5104602" y="4231008"/>
              <a:ext cx="1111891"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0.40</a:t>
              </a:r>
            </a:p>
          </p:txBody>
        </p:sp>
        <p:sp>
          <p:nvSpPr>
            <p:cNvPr id="53" name="TextBox 52">
              <a:extLst>
                <a:ext uri="{FF2B5EF4-FFF2-40B4-BE49-F238E27FC236}">
                  <a16:creationId xmlns:a16="http://schemas.microsoft.com/office/drawing/2014/main" id="{03299062-FA1F-44FD-A1A9-693394A08C06}"/>
                </a:ext>
              </a:extLst>
            </p:cNvPr>
            <p:cNvSpPr txBox="1"/>
            <p:nvPr/>
          </p:nvSpPr>
          <p:spPr>
            <a:xfrm>
              <a:off x="5948362" y="4231008"/>
              <a:ext cx="1111893" cy="59909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0.50</a:t>
              </a:r>
            </a:p>
          </p:txBody>
        </p:sp>
      </p:grpSp>
      <p:grpSp>
        <p:nvGrpSpPr>
          <p:cNvPr id="54" name="Group 53">
            <a:extLst>
              <a:ext uri="{FF2B5EF4-FFF2-40B4-BE49-F238E27FC236}">
                <a16:creationId xmlns:a16="http://schemas.microsoft.com/office/drawing/2014/main" id="{4BC518DB-8C3F-4523-B265-0F81E07A7C12}"/>
              </a:ext>
            </a:extLst>
          </p:cNvPr>
          <p:cNvGrpSpPr>
            <a:grpSpLocks noChangeAspect="1"/>
          </p:cNvGrpSpPr>
          <p:nvPr/>
        </p:nvGrpSpPr>
        <p:grpSpPr>
          <a:xfrm>
            <a:off x="3317574" y="753108"/>
            <a:ext cx="2710061" cy="1977945"/>
            <a:chOff x="3112107" y="2301954"/>
            <a:chExt cx="5385952" cy="3930950"/>
          </a:xfrm>
        </p:grpSpPr>
        <p:pic>
          <p:nvPicPr>
            <p:cNvPr id="55" name="Content Placeholder 3">
              <a:extLst>
                <a:ext uri="{FF2B5EF4-FFF2-40B4-BE49-F238E27FC236}">
                  <a16:creationId xmlns:a16="http://schemas.microsoft.com/office/drawing/2014/main" id="{D219131C-F362-4A81-A7D4-FE6E2F15E5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25" t="11601" r="9852" b="10179"/>
            <a:stretch/>
          </p:blipFill>
          <p:spPr>
            <a:xfrm>
              <a:off x="3890010" y="2330449"/>
              <a:ext cx="4546600" cy="3403601"/>
            </a:xfrm>
            <a:prstGeom prst="rect">
              <a:avLst/>
            </a:prstGeom>
          </p:spPr>
        </p:pic>
        <p:sp>
          <p:nvSpPr>
            <p:cNvPr id="56" name="TextBox 55">
              <a:extLst>
                <a:ext uri="{FF2B5EF4-FFF2-40B4-BE49-F238E27FC236}">
                  <a16:creationId xmlns:a16="http://schemas.microsoft.com/office/drawing/2014/main" id="{69EF9B47-F009-46F2-A65D-020FD0A06A1D}"/>
                </a:ext>
              </a:extLst>
            </p:cNvPr>
            <p:cNvSpPr txBox="1"/>
            <p:nvPr/>
          </p:nvSpPr>
          <p:spPr>
            <a:xfrm>
              <a:off x="3119069" y="2301954"/>
              <a:ext cx="1092303"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160</a:t>
              </a:r>
            </a:p>
          </p:txBody>
        </p:sp>
        <p:sp>
          <p:nvSpPr>
            <p:cNvPr id="57" name="TextBox 56">
              <a:extLst>
                <a:ext uri="{FF2B5EF4-FFF2-40B4-BE49-F238E27FC236}">
                  <a16:creationId xmlns:a16="http://schemas.microsoft.com/office/drawing/2014/main" id="{1737B63F-3DE3-4CDD-A966-8B09F19012EB}"/>
                </a:ext>
              </a:extLst>
            </p:cNvPr>
            <p:cNvSpPr txBox="1"/>
            <p:nvPr/>
          </p:nvSpPr>
          <p:spPr>
            <a:xfrm>
              <a:off x="3119067" y="2689064"/>
              <a:ext cx="1092303"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140</a:t>
              </a:r>
            </a:p>
          </p:txBody>
        </p:sp>
        <p:sp>
          <p:nvSpPr>
            <p:cNvPr id="58" name="TextBox 57">
              <a:extLst>
                <a:ext uri="{FF2B5EF4-FFF2-40B4-BE49-F238E27FC236}">
                  <a16:creationId xmlns:a16="http://schemas.microsoft.com/office/drawing/2014/main" id="{99FB2F61-EC84-4553-9BEF-4C894CF7D6B5}"/>
                </a:ext>
              </a:extLst>
            </p:cNvPr>
            <p:cNvSpPr txBox="1"/>
            <p:nvPr/>
          </p:nvSpPr>
          <p:spPr>
            <a:xfrm>
              <a:off x="3119065" y="3151031"/>
              <a:ext cx="1092303"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120</a:t>
              </a:r>
            </a:p>
          </p:txBody>
        </p:sp>
        <p:sp>
          <p:nvSpPr>
            <p:cNvPr id="59" name="TextBox 58">
              <a:extLst>
                <a:ext uri="{FF2B5EF4-FFF2-40B4-BE49-F238E27FC236}">
                  <a16:creationId xmlns:a16="http://schemas.microsoft.com/office/drawing/2014/main" id="{D560C981-611F-4D21-912B-808C6C6B21E3}"/>
                </a:ext>
              </a:extLst>
            </p:cNvPr>
            <p:cNvSpPr txBox="1"/>
            <p:nvPr/>
          </p:nvSpPr>
          <p:spPr>
            <a:xfrm>
              <a:off x="3112107" y="3541231"/>
              <a:ext cx="1092303"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p>
          </p:txBody>
        </p:sp>
        <p:sp>
          <p:nvSpPr>
            <p:cNvPr id="60" name="TextBox 59">
              <a:extLst>
                <a:ext uri="{FF2B5EF4-FFF2-40B4-BE49-F238E27FC236}">
                  <a16:creationId xmlns:a16="http://schemas.microsoft.com/office/drawing/2014/main" id="{AEAA1376-7697-45F7-9CDA-699EBBE7C256}"/>
                </a:ext>
              </a:extLst>
            </p:cNvPr>
            <p:cNvSpPr txBox="1"/>
            <p:nvPr/>
          </p:nvSpPr>
          <p:spPr>
            <a:xfrm>
              <a:off x="3254905" y="3991035"/>
              <a:ext cx="859260"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a:t>
              </a:r>
            </a:p>
          </p:txBody>
        </p:sp>
        <p:sp>
          <p:nvSpPr>
            <p:cNvPr id="61" name="TextBox 60">
              <a:extLst>
                <a:ext uri="{FF2B5EF4-FFF2-40B4-BE49-F238E27FC236}">
                  <a16:creationId xmlns:a16="http://schemas.microsoft.com/office/drawing/2014/main" id="{6C24DD8E-93DC-4B12-BCD8-F6D54454D80D}"/>
                </a:ext>
              </a:extLst>
            </p:cNvPr>
            <p:cNvSpPr txBox="1"/>
            <p:nvPr/>
          </p:nvSpPr>
          <p:spPr>
            <a:xfrm>
              <a:off x="3254905" y="4384645"/>
              <a:ext cx="859260"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60</a:t>
              </a:r>
            </a:p>
          </p:txBody>
        </p:sp>
        <p:sp>
          <p:nvSpPr>
            <p:cNvPr id="62" name="TextBox 61">
              <a:extLst>
                <a:ext uri="{FF2B5EF4-FFF2-40B4-BE49-F238E27FC236}">
                  <a16:creationId xmlns:a16="http://schemas.microsoft.com/office/drawing/2014/main" id="{EF43603E-2BE5-424F-9551-FE773842D15C}"/>
                </a:ext>
              </a:extLst>
            </p:cNvPr>
            <p:cNvSpPr txBox="1"/>
            <p:nvPr/>
          </p:nvSpPr>
          <p:spPr>
            <a:xfrm>
              <a:off x="3254905" y="4765252"/>
              <a:ext cx="868785"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40</a:t>
              </a:r>
            </a:p>
          </p:txBody>
        </p:sp>
        <p:sp>
          <p:nvSpPr>
            <p:cNvPr id="63" name="TextBox 62">
              <a:extLst>
                <a:ext uri="{FF2B5EF4-FFF2-40B4-BE49-F238E27FC236}">
                  <a16:creationId xmlns:a16="http://schemas.microsoft.com/office/drawing/2014/main" id="{B596FD8E-02C6-474D-BCA5-118C50F7E2E3}"/>
                </a:ext>
              </a:extLst>
            </p:cNvPr>
            <p:cNvSpPr txBox="1"/>
            <p:nvPr/>
          </p:nvSpPr>
          <p:spPr>
            <a:xfrm>
              <a:off x="3254905" y="5132013"/>
              <a:ext cx="868785"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p>
          </p:txBody>
        </p:sp>
        <p:sp>
          <p:nvSpPr>
            <p:cNvPr id="64" name="TextBox 63">
              <a:extLst>
                <a:ext uri="{FF2B5EF4-FFF2-40B4-BE49-F238E27FC236}">
                  <a16:creationId xmlns:a16="http://schemas.microsoft.com/office/drawing/2014/main" id="{CA1DD47C-4AAD-487F-80F6-0CF54AC42EEB}"/>
                </a:ext>
              </a:extLst>
            </p:cNvPr>
            <p:cNvSpPr txBox="1"/>
            <p:nvPr/>
          </p:nvSpPr>
          <p:spPr>
            <a:xfrm>
              <a:off x="3440432" y="5512620"/>
              <a:ext cx="1318363"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p:txBody>
        </p:sp>
        <p:sp>
          <p:nvSpPr>
            <p:cNvPr id="65" name="TextBox 64">
              <a:extLst>
                <a:ext uri="{FF2B5EF4-FFF2-40B4-BE49-F238E27FC236}">
                  <a16:creationId xmlns:a16="http://schemas.microsoft.com/office/drawing/2014/main" id="{59772A65-308B-4861-87DA-F5779E84488F}"/>
                </a:ext>
              </a:extLst>
            </p:cNvPr>
            <p:cNvSpPr txBox="1"/>
            <p:nvPr/>
          </p:nvSpPr>
          <p:spPr>
            <a:xfrm>
              <a:off x="3992250" y="5664125"/>
              <a:ext cx="974829"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0.10</a:t>
              </a:r>
            </a:p>
          </p:txBody>
        </p:sp>
        <p:sp>
          <p:nvSpPr>
            <p:cNvPr id="66" name="TextBox 65">
              <a:extLst>
                <a:ext uri="{FF2B5EF4-FFF2-40B4-BE49-F238E27FC236}">
                  <a16:creationId xmlns:a16="http://schemas.microsoft.com/office/drawing/2014/main" id="{4E13F526-E4BC-4195-BB01-CF32A399555F}"/>
                </a:ext>
              </a:extLst>
            </p:cNvPr>
            <p:cNvSpPr txBox="1"/>
            <p:nvPr/>
          </p:nvSpPr>
          <p:spPr>
            <a:xfrm>
              <a:off x="4870084" y="5682399"/>
              <a:ext cx="1033781"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0.20</a:t>
              </a:r>
            </a:p>
          </p:txBody>
        </p:sp>
        <p:sp>
          <p:nvSpPr>
            <p:cNvPr id="67" name="TextBox 66">
              <a:extLst>
                <a:ext uri="{FF2B5EF4-FFF2-40B4-BE49-F238E27FC236}">
                  <a16:creationId xmlns:a16="http://schemas.microsoft.com/office/drawing/2014/main" id="{A4925FBD-235D-41B0-9267-3ADD6C6477DE}"/>
                </a:ext>
              </a:extLst>
            </p:cNvPr>
            <p:cNvSpPr txBox="1"/>
            <p:nvPr/>
          </p:nvSpPr>
          <p:spPr>
            <a:xfrm>
              <a:off x="5739057" y="5660407"/>
              <a:ext cx="1016103"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0.30</a:t>
              </a:r>
            </a:p>
          </p:txBody>
        </p:sp>
        <p:sp>
          <p:nvSpPr>
            <p:cNvPr id="68" name="TextBox 67">
              <a:extLst>
                <a:ext uri="{FF2B5EF4-FFF2-40B4-BE49-F238E27FC236}">
                  <a16:creationId xmlns:a16="http://schemas.microsoft.com/office/drawing/2014/main" id="{22054B80-1E93-42AD-93E9-9EEFBFCADE63}"/>
                </a:ext>
              </a:extLst>
            </p:cNvPr>
            <p:cNvSpPr txBox="1"/>
            <p:nvPr/>
          </p:nvSpPr>
          <p:spPr>
            <a:xfrm>
              <a:off x="6630661" y="5674650"/>
              <a:ext cx="1033781"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0.40</a:t>
              </a:r>
            </a:p>
          </p:txBody>
        </p:sp>
        <p:sp>
          <p:nvSpPr>
            <p:cNvPr id="69" name="TextBox 68">
              <a:extLst>
                <a:ext uri="{FF2B5EF4-FFF2-40B4-BE49-F238E27FC236}">
                  <a16:creationId xmlns:a16="http://schemas.microsoft.com/office/drawing/2014/main" id="{5E75EFB0-B4B4-4DA3-893F-5044F868FFCB}"/>
                </a:ext>
              </a:extLst>
            </p:cNvPr>
            <p:cNvSpPr txBox="1"/>
            <p:nvPr/>
          </p:nvSpPr>
          <p:spPr>
            <a:xfrm>
              <a:off x="7481956" y="5674650"/>
              <a:ext cx="1016103" cy="55050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0.50</a:t>
              </a:r>
            </a:p>
          </p:txBody>
        </p:sp>
      </p:grpSp>
      <p:grpSp>
        <p:nvGrpSpPr>
          <p:cNvPr id="71" name="Group 70">
            <a:extLst>
              <a:ext uri="{FF2B5EF4-FFF2-40B4-BE49-F238E27FC236}">
                <a16:creationId xmlns:a16="http://schemas.microsoft.com/office/drawing/2014/main" id="{CF5BED1F-0819-4885-8615-4FF475CF02A7}"/>
              </a:ext>
            </a:extLst>
          </p:cNvPr>
          <p:cNvGrpSpPr/>
          <p:nvPr/>
        </p:nvGrpSpPr>
        <p:grpSpPr>
          <a:xfrm>
            <a:off x="476320" y="3377818"/>
            <a:ext cx="3067048" cy="2452534"/>
            <a:chOff x="336000" y="440176"/>
            <a:chExt cx="6137810" cy="4682643"/>
          </a:xfrm>
        </p:grpSpPr>
        <p:pic>
          <p:nvPicPr>
            <p:cNvPr id="72" name="Picture 71">
              <a:extLst>
                <a:ext uri="{FF2B5EF4-FFF2-40B4-BE49-F238E27FC236}">
                  <a16:creationId xmlns:a16="http://schemas.microsoft.com/office/drawing/2014/main" id="{A92E536E-9118-4BB3-A76B-0511CD7FA7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1" b="9241"/>
            <a:stretch/>
          </p:blipFill>
          <p:spPr>
            <a:xfrm>
              <a:off x="1164109" y="440176"/>
              <a:ext cx="5196705" cy="3983518"/>
            </a:xfrm>
            <a:prstGeom prst="rect">
              <a:avLst/>
            </a:prstGeom>
          </p:spPr>
        </p:pic>
        <p:sp>
          <p:nvSpPr>
            <p:cNvPr id="73" name="TextBox 72">
              <a:extLst>
                <a:ext uri="{FF2B5EF4-FFF2-40B4-BE49-F238E27FC236}">
                  <a16:creationId xmlns:a16="http://schemas.microsoft.com/office/drawing/2014/main" id="{EA4B3F92-F01A-41E3-82E3-5AA05B0D0A52}"/>
                </a:ext>
              </a:extLst>
            </p:cNvPr>
            <p:cNvSpPr txBox="1"/>
            <p:nvPr/>
          </p:nvSpPr>
          <p:spPr>
            <a:xfrm>
              <a:off x="1000236" y="4295163"/>
              <a:ext cx="988914" cy="52887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74" name="TextBox 73">
              <a:extLst>
                <a:ext uri="{FF2B5EF4-FFF2-40B4-BE49-F238E27FC236}">
                  <a16:creationId xmlns:a16="http://schemas.microsoft.com/office/drawing/2014/main" id="{63000507-A90A-4E7B-9A67-15A97E40AF89}"/>
                </a:ext>
              </a:extLst>
            </p:cNvPr>
            <p:cNvSpPr txBox="1"/>
            <p:nvPr/>
          </p:nvSpPr>
          <p:spPr>
            <a:xfrm>
              <a:off x="1921626" y="4296722"/>
              <a:ext cx="995653" cy="52887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75" name="TextBox 74">
              <a:extLst>
                <a:ext uri="{FF2B5EF4-FFF2-40B4-BE49-F238E27FC236}">
                  <a16:creationId xmlns:a16="http://schemas.microsoft.com/office/drawing/2014/main" id="{FB2570C6-C557-4C1A-88DD-FC7F62D6A0A2}"/>
                </a:ext>
              </a:extLst>
            </p:cNvPr>
            <p:cNvSpPr txBox="1"/>
            <p:nvPr/>
          </p:nvSpPr>
          <p:spPr>
            <a:xfrm>
              <a:off x="2842043" y="4295163"/>
              <a:ext cx="962096" cy="52887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76" name="TextBox 75">
              <a:extLst>
                <a:ext uri="{FF2B5EF4-FFF2-40B4-BE49-F238E27FC236}">
                  <a16:creationId xmlns:a16="http://schemas.microsoft.com/office/drawing/2014/main" id="{3C2038ED-96C8-4894-B360-EDAF3E4A8FE3}"/>
                </a:ext>
              </a:extLst>
            </p:cNvPr>
            <p:cNvSpPr txBox="1"/>
            <p:nvPr/>
          </p:nvSpPr>
          <p:spPr>
            <a:xfrm>
              <a:off x="3762462" y="4295161"/>
              <a:ext cx="966293" cy="52887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77" name="TextBox 76">
              <a:extLst>
                <a:ext uri="{FF2B5EF4-FFF2-40B4-BE49-F238E27FC236}">
                  <a16:creationId xmlns:a16="http://schemas.microsoft.com/office/drawing/2014/main" id="{4BAE1CAF-C552-4EB1-B5FD-AC02A24E02B9}"/>
                </a:ext>
              </a:extLst>
            </p:cNvPr>
            <p:cNvSpPr txBox="1"/>
            <p:nvPr/>
          </p:nvSpPr>
          <p:spPr>
            <a:xfrm>
              <a:off x="4649322" y="4333381"/>
              <a:ext cx="966293" cy="52887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78" name="TextBox 77">
              <a:extLst>
                <a:ext uri="{FF2B5EF4-FFF2-40B4-BE49-F238E27FC236}">
                  <a16:creationId xmlns:a16="http://schemas.microsoft.com/office/drawing/2014/main" id="{0BE16775-EA82-4100-941E-C88109845EDC}"/>
                </a:ext>
              </a:extLst>
            </p:cNvPr>
            <p:cNvSpPr txBox="1"/>
            <p:nvPr/>
          </p:nvSpPr>
          <p:spPr>
            <a:xfrm>
              <a:off x="5455882" y="4343926"/>
              <a:ext cx="1017928" cy="52887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sp>
          <p:nvSpPr>
            <p:cNvPr id="79" name="TextBox 78">
              <a:extLst>
                <a:ext uri="{FF2B5EF4-FFF2-40B4-BE49-F238E27FC236}">
                  <a16:creationId xmlns:a16="http://schemas.microsoft.com/office/drawing/2014/main" id="{F1B45C5E-1D96-44B1-8062-8E3F0CF41464}"/>
                </a:ext>
              </a:extLst>
            </p:cNvPr>
            <p:cNvSpPr txBox="1"/>
            <p:nvPr/>
          </p:nvSpPr>
          <p:spPr>
            <a:xfrm>
              <a:off x="478861" y="3625737"/>
              <a:ext cx="779340" cy="105775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50</a:t>
              </a:r>
            </a:p>
            <a:p>
              <a:endParaRPr lang="en-US" dirty="0"/>
            </a:p>
          </p:txBody>
        </p:sp>
        <p:sp>
          <p:nvSpPr>
            <p:cNvPr id="80" name="TextBox 79">
              <a:extLst>
                <a:ext uri="{FF2B5EF4-FFF2-40B4-BE49-F238E27FC236}">
                  <a16:creationId xmlns:a16="http://schemas.microsoft.com/office/drawing/2014/main" id="{8D5FC124-8D0D-47DC-BB6A-60F20CC80E5E}"/>
                </a:ext>
              </a:extLst>
            </p:cNvPr>
            <p:cNvSpPr txBox="1"/>
            <p:nvPr/>
          </p:nvSpPr>
          <p:spPr>
            <a:xfrm>
              <a:off x="336000" y="3141133"/>
              <a:ext cx="1061018" cy="105775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p>
            <a:p>
              <a:endParaRPr lang="en-US" dirty="0"/>
            </a:p>
          </p:txBody>
        </p:sp>
        <p:sp>
          <p:nvSpPr>
            <p:cNvPr id="81" name="TextBox 80">
              <a:extLst>
                <a:ext uri="{FF2B5EF4-FFF2-40B4-BE49-F238E27FC236}">
                  <a16:creationId xmlns:a16="http://schemas.microsoft.com/office/drawing/2014/main" id="{B549D191-8D16-46DC-8235-5E3524CC1703}"/>
                </a:ext>
              </a:extLst>
            </p:cNvPr>
            <p:cNvSpPr txBox="1"/>
            <p:nvPr/>
          </p:nvSpPr>
          <p:spPr>
            <a:xfrm>
              <a:off x="638393" y="4065066"/>
              <a:ext cx="1119706" cy="105775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dirty="0"/>
            </a:p>
          </p:txBody>
        </p:sp>
        <p:sp>
          <p:nvSpPr>
            <p:cNvPr id="82" name="TextBox 81">
              <a:extLst>
                <a:ext uri="{FF2B5EF4-FFF2-40B4-BE49-F238E27FC236}">
                  <a16:creationId xmlns:a16="http://schemas.microsoft.com/office/drawing/2014/main" id="{138816F4-D6ED-4DD8-A7CC-6F07A5C0C2E5}"/>
                </a:ext>
              </a:extLst>
            </p:cNvPr>
            <p:cNvSpPr txBox="1"/>
            <p:nvPr/>
          </p:nvSpPr>
          <p:spPr>
            <a:xfrm>
              <a:off x="336001" y="2613318"/>
              <a:ext cx="921744" cy="105775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150</a:t>
              </a:r>
            </a:p>
            <a:p>
              <a:endParaRPr lang="en-US" dirty="0"/>
            </a:p>
          </p:txBody>
        </p:sp>
        <p:sp>
          <p:nvSpPr>
            <p:cNvPr id="83" name="TextBox 82">
              <a:extLst>
                <a:ext uri="{FF2B5EF4-FFF2-40B4-BE49-F238E27FC236}">
                  <a16:creationId xmlns:a16="http://schemas.microsoft.com/office/drawing/2014/main" id="{740594D7-B826-4139-ADEC-187A9BB782D7}"/>
                </a:ext>
              </a:extLst>
            </p:cNvPr>
            <p:cNvSpPr txBox="1"/>
            <p:nvPr/>
          </p:nvSpPr>
          <p:spPr>
            <a:xfrm>
              <a:off x="340348" y="2135942"/>
              <a:ext cx="921744" cy="105775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200</a:t>
              </a:r>
            </a:p>
            <a:p>
              <a:endParaRPr lang="en-US" dirty="0"/>
            </a:p>
          </p:txBody>
        </p:sp>
        <p:sp>
          <p:nvSpPr>
            <p:cNvPr id="84" name="TextBox 83">
              <a:extLst>
                <a:ext uri="{FF2B5EF4-FFF2-40B4-BE49-F238E27FC236}">
                  <a16:creationId xmlns:a16="http://schemas.microsoft.com/office/drawing/2014/main" id="{BBF26BD1-0451-493A-89DB-E4B58B1526BC}"/>
                </a:ext>
              </a:extLst>
            </p:cNvPr>
            <p:cNvSpPr txBox="1"/>
            <p:nvPr/>
          </p:nvSpPr>
          <p:spPr>
            <a:xfrm>
              <a:off x="342291" y="1656047"/>
              <a:ext cx="915756" cy="105775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250</a:t>
              </a:r>
            </a:p>
            <a:p>
              <a:endParaRPr lang="en-US" dirty="0"/>
            </a:p>
          </p:txBody>
        </p:sp>
        <p:sp>
          <p:nvSpPr>
            <p:cNvPr id="85" name="TextBox 84">
              <a:extLst>
                <a:ext uri="{FF2B5EF4-FFF2-40B4-BE49-F238E27FC236}">
                  <a16:creationId xmlns:a16="http://schemas.microsoft.com/office/drawing/2014/main" id="{BC4AD258-0C94-4FD2-8B3F-CEDB61DBCE19}"/>
                </a:ext>
              </a:extLst>
            </p:cNvPr>
            <p:cNvSpPr txBox="1"/>
            <p:nvPr/>
          </p:nvSpPr>
          <p:spPr>
            <a:xfrm>
              <a:off x="342291" y="1121926"/>
              <a:ext cx="913813" cy="105775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300</a:t>
              </a:r>
            </a:p>
            <a:p>
              <a:endParaRPr lang="en-US" dirty="0"/>
            </a:p>
          </p:txBody>
        </p:sp>
      </p:grpSp>
      <p:grpSp>
        <p:nvGrpSpPr>
          <p:cNvPr id="86" name="Group 85">
            <a:extLst>
              <a:ext uri="{FF2B5EF4-FFF2-40B4-BE49-F238E27FC236}">
                <a16:creationId xmlns:a16="http://schemas.microsoft.com/office/drawing/2014/main" id="{87F22CCF-AD05-4856-91CD-49A0D5B98484}"/>
              </a:ext>
            </a:extLst>
          </p:cNvPr>
          <p:cNvGrpSpPr/>
          <p:nvPr/>
        </p:nvGrpSpPr>
        <p:grpSpPr>
          <a:xfrm>
            <a:off x="3366732" y="3426505"/>
            <a:ext cx="3066610" cy="2405146"/>
            <a:chOff x="5941691" y="464580"/>
            <a:chExt cx="6062058" cy="4701887"/>
          </a:xfrm>
        </p:grpSpPr>
        <p:pic>
          <p:nvPicPr>
            <p:cNvPr id="87" name="Picture 86">
              <a:extLst>
                <a:ext uri="{FF2B5EF4-FFF2-40B4-BE49-F238E27FC236}">
                  <a16:creationId xmlns:a16="http://schemas.microsoft.com/office/drawing/2014/main" id="{038FAACB-E227-41C3-827E-9B5365B394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65" b="9241"/>
            <a:stretch/>
          </p:blipFill>
          <p:spPr>
            <a:xfrm>
              <a:off x="6734504" y="464580"/>
              <a:ext cx="5198807" cy="3983517"/>
            </a:xfrm>
            <a:prstGeom prst="rect">
              <a:avLst/>
            </a:prstGeom>
          </p:spPr>
        </p:pic>
        <p:sp>
          <p:nvSpPr>
            <p:cNvPr id="88" name="TextBox 87">
              <a:extLst>
                <a:ext uri="{FF2B5EF4-FFF2-40B4-BE49-F238E27FC236}">
                  <a16:creationId xmlns:a16="http://schemas.microsoft.com/office/drawing/2014/main" id="{46DE60E8-40BB-4F97-A946-C432D21E94CE}"/>
                </a:ext>
              </a:extLst>
            </p:cNvPr>
            <p:cNvSpPr txBox="1"/>
            <p:nvPr/>
          </p:nvSpPr>
          <p:spPr>
            <a:xfrm>
              <a:off x="7382171" y="4365379"/>
              <a:ext cx="1040577" cy="54151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89" name="TextBox 88">
              <a:extLst>
                <a:ext uri="{FF2B5EF4-FFF2-40B4-BE49-F238E27FC236}">
                  <a16:creationId xmlns:a16="http://schemas.microsoft.com/office/drawing/2014/main" id="{152DED73-C423-4DE7-9A1D-F30DA7EF532A}"/>
                </a:ext>
              </a:extLst>
            </p:cNvPr>
            <p:cNvSpPr txBox="1"/>
            <p:nvPr/>
          </p:nvSpPr>
          <p:spPr>
            <a:xfrm>
              <a:off x="8302591" y="4363819"/>
              <a:ext cx="1007019" cy="54151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90" name="TextBox 89">
              <a:extLst>
                <a:ext uri="{FF2B5EF4-FFF2-40B4-BE49-F238E27FC236}">
                  <a16:creationId xmlns:a16="http://schemas.microsoft.com/office/drawing/2014/main" id="{1576EC3D-C676-4389-9C8F-2D92B6EAF121}"/>
                </a:ext>
              </a:extLst>
            </p:cNvPr>
            <p:cNvSpPr txBox="1"/>
            <p:nvPr/>
          </p:nvSpPr>
          <p:spPr>
            <a:xfrm>
              <a:off x="9223008" y="4363819"/>
              <a:ext cx="994083" cy="54151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91" name="TextBox 90">
              <a:extLst>
                <a:ext uri="{FF2B5EF4-FFF2-40B4-BE49-F238E27FC236}">
                  <a16:creationId xmlns:a16="http://schemas.microsoft.com/office/drawing/2014/main" id="{298E6A92-6747-42FA-B101-4B3B745A59D5}"/>
                </a:ext>
              </a:extLst>
            </p:cNvPr>
            <p:cNvSpPr txBox="1"/>
            <p:nvPr/>
          </p:nvSpPr>
          <p:spPr>
            <a:xfrm>
              <a:off x="10109869" y="4345722"/>
              <a:ext cx="1007019" cy="54151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92" name="TextBox 91">
              <a:extLst>
                <a:ext uri="{FF2B5EF4-FFF2-40B4-BE49-F238E27FC236}">
                  <a16:creationId xmlns:a16="http://schemas.microsoft.com/office/drawing/2014/main" id="{373B6250-7043-4578-90BA-F085728A0623}"/>
                </a:ext>
              </a:extLst>
            </p:cNvPr>
            <p:cNvSpPr txBox="1"/>
            <p:nvPr/>
          </p:nvSpPr>
          <p:spPr>
            <a:xfrm>
              <a:off x="11034483" y="4337494"/>
              <a:ext cx="969266" cy="54151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sp>
          <p:nvSpPr>
            <p:cNvPr id="93" name="TextBox 92">
              <a:extLst>
                <a:ext uri="{FF2B5EF4-FFF2-40B4-BE49-F238E27FC236}">
                  <a16:creationId xmlns:a16="http://schemas.microsoft.com/office/drawing/2014/main" id="{4A31BCCF-BC9F-4D4F-820F-59987CE23ED6}"/>
                </a:ext>
              </a:extLst>
            </p:cNvPr>
            <p:cNvSpPr txBox="1"/>
            <p:nvPr/>
          </p:nvSpPr>
          <p:spPr>
            <a:xfrm>
              <a:off x="6232559" y="4083441"/>
              <a:ext cx="364922" cy="108302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dirty="0"/>
            </a:p>
          </p:txBody>
        </p:sp>
        <p:sp>
          <p:nvSpPr>
            <p:cNvPr id="94" name="TextBox 93">
              <a:extLst>
                <a:ext uri="{FF2B5EF4-FFF2-40B4-BE49-F238E27FC236}">
                  <a16:creationId xmlns:a16="http://schemas.microsoft.com/office/drawing/2014/main" id="{293163DB-699A-4CE3-9BE9-01DF0E838002}"/>
                </a:ext>
              </a:extLst>
            </p:cNvPr>
            <p:cNvSpPr txBox="1"/>
            <p:nvPr/>
          </p:nvSpPr>
          <p:spPr>
            <a:xfrm>
              <a:off x="6442613" y="4353217"/>
              <a:ext cx="1129641" cy="541513"/>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95" name="TextBox 94">
              <a:extLst>
                <a:ext uri="{FF2B5EF4-FFF2-40B4-BE49-F238E27FC236}">
                  <a16:creationId xmlns:a16="http://schemas.microsoft.com/office/drawing/2014/main" id="{21016048-380F-4FCC-854E-0419472B9C49}"/>
                </a:ext>
              </a:extLst>
            </p:cNvPr>
            <p:cNvSpPr txBox="1"/>
            <p:nvPr/>
          </p:nvSpPr>
          <p:spPr>
            <a:xfrm>
              <a:off x="6099878" y="3599623"/>
              <a:ext cx="871739" cy="108302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50</a:t>
              </a:r>
            </a:p>
            <a:p>
              <a:endParaRPr lang="en-US" dirty="0"/>
            </a:p>
          </p:txBody>
        </p:sp>
        <p:sp>
          <p:nvSpPr>
            <p:cNvPr id="96" name="TextBox 95">
              <a:extLst>
                <a:ext uri="{FF2B5EF4-FFF2-40B4-BE49-F238E27FC236}">
                  <a16:creationId xmlns:a16="http://schemas.microsoft.com/office/drawing/2014/main" id="{405795DB-1201-4D63-9772-FF7012DF8A5F}"/>
                </a:ext>
              </a:extLst>
            </p:cNvPr>
            <p:cNvSpPr txBox="1"/>
            <p:nvPr/>
          </p:nvSpPr>
          <p:spPr>
            <a:xfrm>
              <a:off x="5977052" y="3077331"/>
              <a:ext cx="1005509" cy="108302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p>
            <a:p>
              <a:endParaRPr lang="en-US" dirty="0"/>
            </a:p>
          </p:txBody>
        </p:sp>
        <p:sp>
          <p:nvSpPr>
            <p:cNvPr id="97" name="TextBox 96">
              <a:extLst>
                <a:ext uri="{FF2B5EF4-FFF2-40B4-BE49-F238E27FC236}">
                  <a16:creationId xmlns:a16="http://schemas.microsoft.com/office/drawing/2014/main" id="{C089614B-80F8-4A47-B415-CCA039C446F7}"/>
                </a:ext>
              </a:extLst>
            </p:cNvPr>
            <p:cNvSpPr txBox="1"/>
            <p:nvPr/>
          </p:nvSpPr>
          <p:spPr>
            <a:xfrm>
              <a:off x="5981069" y="2458225"/>
              <a:ext cx="973473" cy="108302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150</a:t>
              </a:r>
            </a:p>
            <a:p>
              <a:endParaRPr lang="en-US" dirty="0"/>
            </a:p>
          </p:txBody>
        </p:sp>
        <p:sp>
          <p:nvSpPr>
            <p:cNvPr id="98" name="TextBox 97">
              <a:extLst>
                <a:ext uri="{FF2B5EF4-FFF2-40B4-BE49-F238E27FC236}">
                  <a16:creationId xmlns:a16="http://schemas.microsoft.com/office/drawing/2014/main" id="{D8800BF1-2D8C-491B-B5F2-7C27C7B347B4}"/>
                </a:ext>
              </a:extLst>
            </p:cNvPr>
            <p:cNvSpPr txBox="1"/>
            <p:nvPr/>
          </p:nvSpPr>
          <p:spPr>
            <a:xfrm>
              <a:off x="5959340" y="1966499"/>
              <a:ext cx="910498" cy="108302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200</a:t>
              </a:r>
            </a:p>
            <a:p>
              <a:endParaRPr lang="en-US" dirty="0"/>
            </a:p>
          </p:txBody>
        </p:sp>
        <p:sp>
          <p:nvSpPr>
            <p:cNvPr id="99" name="TextBox 98">
              <a:extLst>
                <a:ext uri="{FF2B5EF4-FFF2-40B4-BE49-F238E27FC236}">
                  <a16:creationId xmlns:a16="http://schemas.microsoft.com/office/drawing/2014/main" id="{C58B8D30-0034-45FF-AC97-0588C63C4F08}"/>
                </a:ext>
              </a:extLst>
            </p:cNvPr>
            <p:cNvSpPr txBox="1"/>
            <p:nvPr/>
          </p:nvSpPr>
          <p:spPr>
            <a:xfrm>
              <a:off x="5941691" y="1447103"/>
              <a:ext cx="1001846" cy="108302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250</a:t>
              </a:r>
            </a:p>
            <a:p>
              <a:endParaRPr lang="en-US" dirty="0"/>
            </a:p>
          </p:txBody>
        </p:sp>
        <p:sp>
          <p:nvSpPr>
            <p:cNvPr id="100" name="TextBox 99">
              <a:extLst>
                <a:ext uri="{FF2B5EF4-FFF2-40B4-BE49-F238E27FC236}">
                  <a16:creationId xmlns:a16="http://schemas.microsoft.com/office/drawing/2014/main" id="{D4909A87-7D23-48A5-98F6-253309A8AB1B}"/>
                </a:ext>
              </a:extLst>
            </p:cNvPr>
            <p:cNvSpPr txBox="1"/>
            <p:nvPr/>
          </p:nvSpPr>
          <p:spPr>
            <a:xfrm>
              <a:off x="5950328" y="929758"/>
              <a:ext cx="971828" cy="108302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300</a:t>
              </a:r>
            </a:p>
            <a:p>
              <a:endParaRPr lang="en-US" dirty="0"/>
            </a:p>
          </p:txBody>
        </p:sp>
      </p:grpSp>
      <p:sp>
        <p:nvSpPr>
          <p:cNvPr id="101" name="TextBox 100">
            <a:extLst>
              <a:ext uri="{FF2B5EF4-FFF2-40B4-BE49-F238E27FC236}">
                <a16:creationId xmlns:a16="http://schemas.microsoft.com/office/drawing/2014/main" id="{E77C3872-278D-4E2C-B0D0-5213CA708F5D}"/>
              </a:ext>
            </a:extLst>
          </p:cNvPr>
          <p:cNvSpPr txBox="1"/>
          <p:nvPr/>
        </p:nvSpPr>
        <p:spPr>
          <a:xfrm>
            <a:off x="1253456" y="5726766"/>
            <a:ext cx="19627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Maximum NDVI Values</a:t>
            </a:r>
          </a:p>
        </p:txBody>
      </p:sp>
      <p:sp>
        <p:nvSpPr>
          <p:cNvPr id="102" name="TextBox 101">
            <a:extLst>
              <a:ext uri="{FF2B5EF4-FFF2-40B4-BE49-F238E27FC236}">
                <a16:creationId xmlns:a16="http://schemas.microsoft.com/office/drawing/2014/main" id="{30A6B686-DF4D-45EA-8FF0-19995C2DC28F}"/>
              </a:ext>
            </a:extLst>
          </p:cNvPr>
          <p:cNvSpPr txBox="1"/>
          <p:nvPr/>
        </p:nvSpPr>
        <p:spPr>
          <a:xfrm>
            <a:off x="3973677" y="5726765"/>
            <a:ext cx="19627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Maximum NDVI Values</a:t>
            </a:r>
          </a:p>
        </p:txBody>
      </p:sp>
      <p:graphicFrame>
        <p:nvGraphicFramePr>
          <p:cNvPr id="103" name="Chart 102">
            <a:extLst>
              <a:ext uri="{FF2B5EF4-FFF2-40B4-BE49-F238E27FC236}">
                <a16:creationId xmlns:a16="http://schemas.microsoft.com/office/drawing/2014/main" id="{7DC7A3B0-A2C9-4688-9FB6-255C336FF51E}"/>
              </a:ext>
            </a:extLst>
          </p:cNvPr>
          <p:cNvGraphicFramePr>
            <a:graphicFrameLocks/>
          </p:cNvGraphicFramePr>
          <p:nvPr>
            <p:extLst>
              <p:ext uri="{D42A27DB-BD31-4B8C-83A1-F6EECF244321}">
                <p14:modId xmlns:p14="http://schemas.microsoft.com/office/powerpoint/2010/main" val="1938123543"/>
              </p:ext>
            </p:extLst>
          </p:nvPr>
        </p:nvGraphicFramePr>
        <p:xfrm>
          <a:off x="7180410" y="1102796"/>
          <a:ext cx="3477758" cy="1789969"/>
        </p:xfrm>
        <a:graphic>
          <a:graphicData uri="http://schemas.openxmlformats.org/drawingml/2006/chart">
            <c:chart xmlns:c="http://schemas.openxmlformats.org/drawingml/2006/chart" xmlns:r="http://schemas.openxmlformats.org/officeDocument/2006/relationships" r:id="rId7"/>
          </a:graphicData>
        </a:graphic>
      </p:graphicFrame>
      <p:sp>
        <p:nvSpPr>
          <p:cNvPr id="104" name="TextBox 103">
            <a:extLst>
              <a:ext uri="{FF2B5EF4-FFF2-40B4-BE49-F238E27FC236}">
                <a16:creationId xmlns:a16="http://schemas.microsoft.com/office/drawing/2014/main" id="{280EF6DD-3725-4858-BDDA-07A8645B6485}"/>
              </a:ext>
            </a:extLst>
          </p:cNvPr>
          <p:cNvSpPr txBox="1"/>
          <p:nvPr/>
        </p:nvSpPr>
        <p:spPr>
          <a:xfrm>
            <a:off x="7033381" y="2608845"/>
            <a:ext cx="61037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0.00</a:t>
            </a:r>
          </a:p>
        </p:txBody>
      </p:sp>
      <p:sp>
        <p:nvSpPr>
          <p:cNvPr id="105" name="TextBox 104">
            <a:extLst>
              <a:ext uri="{FF2B5EF4-FFF2-40B4-BE49-F238E27FC236}">
                <a16:creationId xmlns:a16="http://schemas.microsoft.com/office/drawing/2014/main" id="{8B182DF1-8473-4EF2-84A3-FF1CEDA21383}"/>
              </a:ext>
            </a:extLst>
          </p:cNvPr>
          <p:cNvSpPr txBox="1"/>
          <p:nvPr/>
        </p:nvSpPr>
        <p:spPr>
          <a:xfrm>
            <a:off x="7012155" y="2413085"/>
            <a:ext cx="6316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106" name="TextBox 105">
            <a:extLst>
              <a:ext uri="{FF2B5EF4-FFF2-40B4-BE49-F238E27FC236}">
                <a16:creationId xmlns:a16="http://schemas.microsoft.com/office/drawing/2014/main" id="{91A92E8A-1182-4B23-A647-737BEC1223FA}"/>
              </a:ext>
            </a:extLst>
          </p:cNvPr>
          <p:cNvSpPr txBox="1"/>
          <p:nvPr/>
        </p:nvSpPr>
        <p:spPr>
          <a:xfrm>
            <a:off x="7012155" y="2209288"/>
            <a:ext cx="6316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0.10</a:t>
            </a:r>
          </a:p>
        </p:txBody>
      </p:sp>
      <p:sp>
        <p:nvSpPr>
          <p:cNvPr id="107" name="TextBox 106">
            <a:extLst>
              <a:ext uri="{FF2B5EF4-FFF2-40B4-BE49-F238E27FC236}">
                <a16:creationId xmlns:a16="http://schemas.microsoft.com/office/drawing/2014/main" id="{9A577173-8E4D-4766-9890-DD9CE01C71AC}"/>
              </a:ext>
            </a:extLst>
          </p:cNvPr>
          <p:cNvSpPr txBox="1"/>
          <p:nvPr/>
        </p:nvSpPr>
        <p:spPr>
          <a:xfrm>
            <a:off x="7014258" y="2005191"/>
            <a:ext cx="6316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108" name="TextBox 107">
            <a:extLst>
              <a:ext uri="{FF2B5EF4-FFF2-40B4-BE49-F238E27FC236}">
                <a16:creationId xmlns:a16="http://schemas.microsoft.com/office/drawing/2014/main" id="{B3F9E07D-D80C-4C70-9CA4-155A16FFCCED}"/>
              </a:ext>
            </a:extLst>
          </p:cNvPr>
          <p:cNvSpPr txBox="1"/>
          <p:nvPr/>
        </p:nvSpPr>
        <p:spPr>
          <a:xfrm>
            <a:off x="7002729" y="1807238"/>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0.20</a:t>
            </a:r>
          </a:p>
        </p:txBody>
      </p:sp>
      <p:sp>
        <p:nvSpPr>
          <p:cNvPr id="109" name="TextBox 108">
            <a:extLst>
              <a:ext uri="{FF2B5EF4-FFF2-40B4-BE49-F238E27FC236}">
                <a16:creationId xmlns:a16="http://schemas.microsoft.com/office/drawing/2014/main" id="{0DB28F9E-2D98-4DAB-B96E-62EBBBAD8B4E}"/>
              </a:ext>
            </a:extLst>
          </p:cNvPr>
          <p:cNvSpPr txBox="1"/>
          <p:nvPr/>
        </p:nvSpPr>
        <p:spPr>
          <a:xfrm>
            <a:off x="7012561" y="1601530"/>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110" name="TextBox 109">
            <a:extLst>
              <a:ext uri="{FF2B5EF4-FFF2-40B4-BE49-F238E27FC236}">
                <a16:creationId xmlns:a16="http://schemas.microsoft.com/office/drawing/2014/main" id="{C37D49FD-E273-495F-ACD9-EAF4BC028251}"/>
              </a:ext>
            </a:extLst>
          </p:cNvPr>
          <p:cNvSpPr txBox="1"/>
          <p:nvPr/>
        </p:nvSpPr>
        <p:spPr>
          <a:xfrm>
            <a:off x="7012561" y="1398290"/>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0.30</a:t>
            </a:r>
          </a:p>
        </p:txBody>
      </p:sp>
      <p:sp>
        <p:nvSpPr>
          <p:cNvPr id="111" name="TextBox 110">
            <a:extLst>
              <a:ext uri="{FF2B5EF4-FFF2-40B4-BE49-F238E27FC236}">
                <a16:creationId xmlns:a16="http://schemas.microsoft.com/office/drawing/2014/main" id="{3702C58C-6D0D-4F8B-BD64-275B000CBB0C}"/>
              </a:ext>
            </a:extLst>
          </p:cNvPr>
          <p:cNvSpPr txBox="1"/>
          <p:nvPr/>
        </p:nvSpPr>
        <p:spPr>
          <a:xfrm>
            <a:off x="7002729" y="1204996"/>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112" name="TextBox 111">
            <a:extLst>
              <a:ext uri="{FF2B5EF4-FFF2-40B4-BE49-F238E27FC236}">
                <a16:creationId xmlns:a16="http://schemas.microsoft.com/office/drawing/2014/main" id="{70342972-2472-4B75-87AA-DD5447F814F9}"/>
              </a:ext>
            </a:extLst>
          </p:cNvPr>
          <p:cNvSpPr txBox="1"/>
          <p:nvPr/>
        </p:nvSpPr>
        <p:spPr>
          <a:xfrm>
            <a:off x="7604426" y="1161788"/>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0.31</a:t>
            </a:r>
          </a:p>
        </p:txBody>
      </p:sp>
      <p:sp>
        <p:nvSpPr>
          <p:cNvPr id="113" name="TextBox 112">
            <a:extLst>
              <a:ext uri="{FF2B5EF4-FFF2-40B4-BE49-F238E27FC236}">
                <a16:creationId xmlns:a16="http://schemas.microsoft.com/office/drawing/2014/main" id="{FF3D0D7B-7D5C-43C8-B616-B2346063564E}"/>
              </a:ext>
            </a:extLst>
          </p:cNvPr>
          <p:cNvSpPr txBox="1"/>
          <p:nvPr/>
        </p:nvSpPr>
        <p:spPr>
          <a:xfrm>
            <a:off x="7908240" y="1435539"/>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0.26</a:t>
            </a:r>
          </a:p>
        </p:txBody>
      </p:sp>
      <p:sp>
        <p:nvSpPr>
          <p:cNvPr id="114" name="TextBox 113">
            <a:extLst>
              <a:ext uri="{FF2B5EF4-FFF2-40B4-BE49-F238E27FC236}">
                <a16:creationId xmlns:a16="http://schemas.microsoft.com/office/drawing/2014/main" id="{CC66C46C-7455-410A-BBAD-F549C95E99FE}"/>
              </a:ext>
            </a:extLst>
          </p:cNvPr>
          <p:cNvSpPr txBox="1"/>
          <p:nvPr/>
        </p:nvSpPr>
        <p:spPr>
          <a:xfrm>
            <a:off x="9743796" y="2559735"/>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0.01</a:t>
            </a:r>
          </a:p>
        </p:txBody>
      </p:sp>
      <p:sp>
        <p:nvSpPr>
          <p:cNvPr id="115" name="TextBox 114">
            <a:extLst>
              <a:ext uri="{FF2B5EF4-FFF2-40B4-BE49-F238E27FC236}">
                <a16:creationId xmlns:a16="http://schemas.microsoft.com/office/drawing/2014/main" id="{8774C4DD-5B95-44FA-A979-8E80BA42EF78}"/>
              </a:ext>
            </a:extLst>
          </p:cNvPr>
          <p:cNvSpPr txBox="1"/>
          <p:nvPr/>
        </p:nvSpPr>
        <p:spPr>
          <a:xfrm>
            <a:off x="10019740" y="2378596"/>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graphicFrame>
        <p:nvGraphicFramePr>
          <p:cNvPr id="116" name="Chart 115">
            <a:extLst>
              <a:ext uri="{FF2B5EF4-FFF2-40B4-BE49-F238E27FC236}">
                <a16:creationId xmlns:a16="http://schemas.microsoft.com/office/drawing/2014/main" id="{CB3390F2-D732-9833-E953-469C50E570D7}"/>
              </a:ext>
            </a:extLst>
          </p:cNvPr>
          <p:cNvGraphicFramePr>
            <a:graphicFrameLocks/>
          </p:cNvGraphicFramePr>
          <p:nvPr>
            <p:extLst>
              <p:ext uri="{D42A27DB-BD31-4B8C-83A1-F6EECF244321}">
                <p14:modId xmlns:p14="http://schemas.microsoft.com/office/powerpoint/2010/main" val="2902144022"/>
              </p:ext>
            </p:extLst>
          </p:nvPr>
        </p:nvGraphicFramePr>
        <p:xfrm>
          <a:off x="7193295" y="4218454"/>
          <a:ext cx="3626407" cy="1794183"/>
        </p:xfrm>
        <a:graphic>
          <a:graphicData uri="http://schemas.openxmlformats.org/drawingml/2006/chart">
            <c:chart xmlns:c="http://schemas.openxmlformats.org/drawingml/2006/chart" xmlns:r="http://schemas.openxmlformats.org/officeDocument/2006/relationships" r:id="rId8"/>
          </a:graphicData>
        </a:graphic>
      </p:graphicFrame>
      <p:sp>
        <p:nvSpPr>
          <p:cNvPr id="117" name="TextBox 116">
            <a:extLst>
              <a:ext uri="{FF2B5EF4-FFF2-40B4-BE49-F238E27FC236}">
                <a16:creationId xmlns:a16="http://schemas.microsoft.com/office/drawing/2014/main" id="{2FAA7EF5-C0E4-4B97-9590-A701409BA018}"/>
              </a:ext>
            </a:extLst>
          </p:cNvPr>
          <p:cNvSpPr txBox="1"/>
          <p:nvPr/>
        </p:nvSpPr>
        <p:spPr>
          <a:xfrm>
            <a:off x="7068122" y="5743327"/>
            <a:ext cx="61037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0.00</a:t>
            </a:r>
          </a:p>
        </p:txBody>
      </p:sp>
      <p:sp>
        <p:nvSpPr>
          <p:cNvPr id="118" name="TextBox 117">
            <a:extLst>
              <a:ext uri="{FF2B5EF4-FFF2-40B4-BE49-F238E27FC236}">
                <a16:creationId xmlns:a16="http://schemas.microsoft.com/office/drawing/2014/main" id="{FAB64FD2-7D01-47E4-A38D-652959558E7B}"/>
              </a:ext>
            </a:extLst>
          </p:cNvPr>
          <p:cNvSpPr txBox="1"/>
          <p:nvPr/>
        </p:nvSpPr>
        <p:spPr>
          <a:xfrm>
            <a:off x="7046896" y="5547567"/>
            <a:ext cx="631600" cy="276999"/>
          </a:xfrm>
          <a:prstGeom prst="rect">
            <a:avLst/>
          </a:prstGeom>
          <a:noFill/>
        </p:spPr>
        <p:txBody>
          <a:bodyPr wrap="square" rtlCol="0">
            <a:spAutoFit/>
          </a:bodyPr>
          <a:lstStyle/>
          <a:p>
            <a:r>
              <a:rPr lang="en-US" sz="1200" dirty="0">
                <a:solidFill>
                  <a:srgbClr val="3F3F3F"/>
                </a:solidFill>
                <a:latin typeface="Century Gothic" panose="020B0502020202020204" pitchFamily="34" charset="0"/>
              </a:rPr>
              <a:t>0.05</a:t>
            </a:r>
          </a:p>
        </p:txBody>
      </p:sp>
      <p:sp>
        <p:nvSpPr>
          <p:cNvPr id="119" name="TextBox 118">
            <a:extLst>
              <a:ext uri="{FF2B5EF4-FFF2-40B4-BE49-F238E27FC236}">
                <a16:creationId xmlns:a16="http://schemas.microsoft.com/office/drawing/2014/main" id="{149B6C4A-A9E4-498E-BCA8-34744EBC176F}"/>
              </a:ext>
            </a:extLst>
          </p:cNvPr>
          <p:cNvSpPr txBox="1"/>
          <p:nvPr/>
        </p:nvSpPr>
        <p:spPr>
          <a:xfrm>
            <a:off x="7046896" y="5343770"/>
            <a:ext cx="6316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0.10</a:t>
            </a:r>
          </a:p>
        </p:txBody>
      </p:sp>
      <p:sp>
        <p:nvSpPr>
          <p:cNvPr id="120" name="TextBox 119">
            <a:extLst>
              <a:ext uri="{FF2B5EF4-FFF2-40B4-BE49-F238E27FC236}">
                <a16:creationId xmlns:a16="http://schemas.microsoft.com/office/drawing/2014/main" id="{6C9F02F7-9D66-4356-9EC2-205A120DDC52}"/>
              </a:ext>
            </a:extLst>
          </p:cNvPr>
          <p:cNvSpPr txBox="1"/>
          <p:nvPr/>
        </p:nvSpPr>
        <p:spPr>
          <a:xfrm>
            <a:off x="7048999" y="5139673"/>
            <a:ext cx="6316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121" name="TextBox 120">
            <a:extLst>
              <a:ext uri="{FF2B5EF4-FFF2-40B4-BE49-F238E27FC236}">
                <a16:creationId xmlns:a16="http://schemas.microsoft.com/office/drawing/2014/main" id="{513A9ADC-955D-476C-9F23-659DC09E8A7D}"/>
              </a:ext>
            </a:extLst>
          </p:cNvPr>
          <p:cNvSpPr txBox="1"/>
          <p:nvPr/>
        </p:nvSpPr>
        <p:spPr>
          <a:xfrm>
            <a:off x="7037470" y="4941720"/>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0.20</a:t>
            </a:r>
          </a:p>
        </p:txBody>
      </p:sp>
      <p:sp>
        <p:nvSpPr>
          <p:cNvPr id="122" name="TextBox 121">
            <a:extLst>
              <a:ext uri="{FF2B5EF4-FFF2-40B4-BE49-F238E27FC236}">
                <a16:creationId xmlns:a16="http://schemas.microsoft.com/office/drawing/2014/main" id="{4BF90447-6E32-4A5B-AA0D-0ABC1129B6F9}"/>
              </a:ext>
            </a:extLst>
          </p:cNvPr>
          <p:cNvSpPr txBox="1"/>
          <p:nvPr/>
        </p:nvSpPr>
        <p:spPr>
          <a:xfrm>
            <a:off x="7047302" y="4736012"/>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123" name="TextBox 122">
            <a:extLst>
              <a:ext uri="{FF2B5EF4-FFF2-40B4-BE49-F238E27FC236}">
                <a16:creationId xmlns:a16="http://schemas.microsoft.com/office/drawing/2014/main" id="{4187CF7C-984C-47EC-826F-D9434A2813B8}"/>
              </a:ext>
            </a:extLst>
          </p:cNvPr>
          <p:cNvSpPr txBox="1"/>
          <p:nvPr/>
        </p:nvSpPr>
        <p:spPr>
          <a:xfrm>
            <a:off x="7047302" y="4532772"/>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0.30</a:t>
            </a:r>
          </a:p>
        </p:txBody>
      </p:sp>
      <p:sp>
        <p:nvSpPr>
          <p:cNvPr id="124" name="TextBox 123">
            <a:extLst>
              <a:ext uri="{FF2B5EF4-FFF2-40B4-BE49-F238E27FC236}">
                <a16:creationId xmlns:a16="http://schemas.microsoft.com/office/drawing/2014/main" id="{0E31820C-8285-4CFB-8A0F-F92244B3AF9B}"/>
              </a:ext>
            </a:extLst>
          </p:cNvPr>
          <p:cNvSpPr txBox="1"/>
          <p:nvPr/>
        </p:nvSpPr>
        <p:spPr>
          <a:xfrm>
            <a:off x="7037470" y="4339478"/>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125" name="TextBox 124">
            <a:extLst>
              <a:ext uri="{FF2B5EF4-FFF2-40B4-BE49-F238E27FC236}">
                <a16:creationId xmlns:a16="http://schemas.microsoft.com/office/drawing/2014/main" id="{B8C3679E-8E39-4E6C-B5A0-9D6712D67465}"/>
              </a:ext>
            </a:extLst>
          </p:cNvPr>
          <p:cNvSpPr txBox="1"/>
          <p:nvPr/>
        </p:nvSpPr>
        <p:spPr>
          <a:xfrm>
            <a:off x="8643345" y="4515445"/>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0.26</a:t>
            </a:r>
          </a:p>
        </p:txBody>
      </p:sp>
      <p:sp>
        <p:nvSpPr>
          <p:cNvPr id="126" name="TextBox 125">
            <a:extLst>
              <a:ext uri="{FF2B5EF4-FFF2-40B4-BE49-F238E27FC236}">
                <a16:creationId xmlns:a16="http://schemas.microsoft.com/office/drawing/2014/main" id="{A5578E79-AD49-419F-8F7B-3A02A6EC5750}"/>
              </a:ext>
            </a:extLst>
          </p:cNvPr>
          <p:cNvSpPr txBox="1"/>
          <p:nvPr/>
        </p:nvSpPr>
        <p:spPr>
          <a:xfrm>
            <a:off x="8987903" y="4803220"/>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0.20</a:t>
            </a:r>
          </a:p>
        </p:txBody>
      </p:sp>
      <p:sp>
        <p:nvSpPr>
          <p:cNvPr id="127" name="TextBox 126">
            <a:extLst>
              <a:ext uri="{FF2B5EF4-FFF2-40B4-BE49-F238E27FC236}">
                <a16:creationId xmlns:a16="http://schemas.microsoft.com/office/drawing/2014/main" id="{FBA784B6-754A-418E-96DB-A019E54EC3F2}"/>
              </a:ext>
            </a:extLst>
          </p:cNvPr>
          <p:cNvSpPr txBox="1"/>
          <p:nvPr/>
        </p:nvSpPr>
        <p:spPr>
          <a:xfrm>
            <a:off x="9775675" y="5511968"/>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0.04</a:t>
            </a:r>
          </a:p>
        </p:txBody>
      </p:sp>
      <p:sp>
        <p:nvSpPr>
          <p:cNvPr id="128" name="TextBox 127">
            <a:extLst>
              <a:ext uri="{FF2B5EF4-FFF2-40B4-BE49-F238E27FC236}">
                <a16:creationId xmlns:a16="http://schemas.microsoft.com/office/drawing/2014/main" id="{43D48770-C92B-4DF2-B7D2-9499B7B5FF84}"/>
              </a:ext>
            </a:extLst>
          </p:cNvPr>
          <p:cNvSpPr txBox="1"/>
          <p:nvPr/>
        </p:nvSpPr>
        <p:spPr>
          <a:xfrm>
            <a:off x="10103568" y="5560906"/>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0.03</a:t>
            </a:r>
          </a:p>
        </p:txBody>
      </p:sp>
      <p:sp>
        <p:nvSpPr>
          <p:cNvPr id="129" name="TextBox 128">
            <a:extLst>
              <a:ext uri="{FF2B5EF4-FFF2-40B4-BE49-F238E27FC236}">
                <a16:creationId xmlns:a16="http://schemas.microsoft.com/office/drawing/2014/main" id="{DEED3C00-AE49-400A-90CE-A87B32A13017}"/>
              </a:ext>
            </a:extLst>
          </p:cNvPr>
          <p:cNvSpPr txBox="1"/>
          <p:nvPr/>
        </p:nvSpPr>
        <p:spPr>
          <a:xfrm rot="16200000">
            <a:off x="6488732" y="1843545"/>
            <a:ext cx="65673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NDVI</a:t>
            </a:r>
          </a:p>
        </p:txBody>
      </p:sp>
      <p:sp>
        <p:nvSpPr>
          <p:cNvPr id="130" name="TextBox 129">
            <a:extLst>
              <a:ext uri="{FF2B5EF4-FFF2-40B4-BE49-F238E27FC236}">
                <a16:creationId xmlns:a16="http://schemas.microsoft.com/office/drawing/2014/main" id="{ACA375CF-19C0-4C43-8F50-9CB2441B2386}"/>
              </a:ext>
            </a:extLst>
          </p:cNvPr>
          <p:cNvSpPr txBox="1"/>
          <p:nvPr/>
        </p:nvSpPr>
        <p:spPr>
          <a:xfrm rot="16200000">
            <a:off x="6488732" y="4929467"/>
            <a:ext cx="65673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NDVI</a:t>
            </a:r>
          </a:p>
        </p:txBody>
      </p:sp>
      <p:sp>
        <p:nvSpPr>
          <p:cNvPr id="17" name="Rectangle 16">
            <a:extLst>
              <a:ext uri="{FF2B5EF4-FFF2-40B4-BE49-F238E27FC236}">
                <a16:creationId xmlns:a16="http://schemas.microsoft.com/office/drawing/2014/main" id="{63D91E4D-16D0-7046-FD2A-3C29BB209BC6}"/>
              </a:ext>
            </a:extLst>
          </p:cNvPr>
          <p:cNvSpPr/>
          <p:nvPr/>
        </p:nvSpPr>
        <p:spPr>
          <a:xfrm>
            <a:off x="11416060" y="5868329"/>
            <a:ext cx="585439" cy="7155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9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1181DE2-B294-4603-90A1-FFC37BA099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347" y="1852892"/>
            <a:ext cx="6116400" cy="3090278"/>
          </a:xfrm>
          <a:prstGeom prst="rect">
            <a:avLst/>
          </a:prstGeom>
        </p:spPr>
      </p:pic>
      <p:sp>
        <p:nvSpPr>
          <p:cNvPr id="28" name="TextBox 27">
            <a:extLst>
              <a:ext uri="{FF2B5EF4-FFF2-40B4-BE49-F238E27FC236}">
                <a16:creationId xmlns:a16="http://schemas.microsoft.com/office/drawing/2014/main" id="{808CB462-DA5C-44EA-80EE-CF0EAB4DC2E3}"/>
              </a:ext>
            </a:extLst>
          </p:cNvPr>
          <p:cNvSpPr txBox="1"/>
          <p:nvPr/>
        </p:nvSpPr>
        <p:spPr>
          <a:xfrm>
            <a:off x="153684" y="100510"/>
            <a:ext cx="105333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67A478"/>
                </a:solidFill>
                <a:latin typeface="Century Gothic"/>
                <a:cs typeface="Calibri"/>
              </a:rPr>
              <a:t>Results: Vegetation in Grazed Units</a:t>
            </a:r>
            <a:endParaRPr lang="en-US" sz="4000" b="1" dirty="0">
              <a:solidFill>
                <a:srgbClr val="67A478"/>
              </a:solidFill>
              <a:latin typeface="Century Gothic"/>
            </a:endParaRPr>
          </a:p>
        </p:txBody>
      </p:sp>
      <p:sp>
        <p:nvSpPr>
          <p:cNvPr id="29" name="TextBox 28">
            <a:extLst>
              <a:ext uri="{FF2B5EF4-FFF2-40B4-BE49-F238E27FC236}">
                <a16:creationId xmlns:a16="http://schemas.microsoft.com/office/drawing/2014/main" id="{A6D119AF-E51B-4262-922F-460BD412BC34}"/>
              </a:ext>
            </a:extLst>
          </p:cNvPr>
          <p:cNvSpPr txBox="1"/>
          <p:nvPr/>
        </p:nvSpPr>
        <p:spPr>
          <a:xfrm>
            <a:off x="3854611" y="3032200"/>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0.3 Increased Vegetation</a:t>
            </a:r>
          </a:p>
        </p:txBody>
      </p:sp>
      <p:sp>
        <p:nvSpPr>
          <p:cNvPr id="30" name="TextBox 29">
            <a:extLst>
              <a:ext uri="{FF2B5EF4-FFF2-40B4-BE49-F238E27FC236}">
                <a16:creationId xmlns:a16="http://schemas.microsoft.com/office/drawing/2014/main" id="{61AD3C81-4241-4DD7-88A5-B9CB78828CBA}"/>
              </a:ext>
            </a:extLst>
          </p:cNvPr>
          <p:cNvSpPr txBox="1"/>
          <p:nvPr/>
        </p:nvSpPr>
        <p:spPr>
          <a:xfrm>
            <a:off x="3854611" y="3273368"/>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0.2 Increased Vegetation</a:t>
            </a:r>
          </a:p>
        </p:txBody>
      </p:sp>
      <p:sp>
        <p:nvSpPr>
          <p:cNvPr id="31" name="Rectangle 30">
            <a:extLst>
              <a:ext uri="{FF2B5EF4-FFF2-40B4-BE49-F238E27FC236}">
                <a16:creationId xmlns:a16="http://schemas.microsoft.com/office/drawing/2014/main" id="{5F64491E-2217-4BA8-B63F-BF6998A68C26}"/>
              </a:ext>
            </a:extLst>
          </p:cNvPr>
          <p:cNvSpPr/>
          <p:nvPr/>
        </p:nvSpPr>
        <p:spPr>
          <a:xfrm>
            <a:off x="1935397" y="3687349"/>
            <a:ext cx="762000" cy="1004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2" name="TextBox 31">
            <a:extLst>
              <a:ext uri="{FF2B5EF4-FFF2-40B4-BE49-F238E27FC236}">
                <a16:creationId xmlns:a16="http://schemas.microsoft.com/office/drawing/2014/main" id="{B034CCEA-5104-4E9F-86B0-E97C2C5DF05A}"/>
              </a:ext>
            </a:extLst>
          </p:cNvPr>
          <p:cNvSpPr txBox="1"/>
          <p:nvPr/>
        </p:nvSpPr>
        <p:spPr>
          <a:xfrm>
            <a:off x="3854611" y="3514536"/>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0.1 Increased Vegetation</a:t>
            </a:r>
          </a:p>
        </p:txBody>
      </p:sp>
      <p:sp>
        <p:nvSpPr>
          <p:cNvPr id="33" name="TextBox 32">
            <a:extLst>
              <a:ext uri="{FF2B5EF4-FFF2-40B4-BE49-F238E27FC236}">
                <a16:creationId xmlns:a16="http://schemas.microsoft.com/office/drawing/2014/main" id="{954E9A4B-D75C-4201-9BE5-4C1DA1DC06BD}"/>
              </a:ext>
            </a:extLst>
          </p:cNvPr>
          <p:cNvSpPr txBox="1"/>
          <p:nvPr/>
        </p:nvSpPr>
        <p:spPr>
          <a:xfrm>
            <a:off x="3854611" y="3755704"/>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   Increased Vegetation</a:t>
            </a:r>
          </a:p>
        </p:txBody>
      </p:sp>
      <p:sp>
        <p:nvSpPr>
          <p:cNvPr id="34" name="TextBox 33">
            <a:extLst>
              <a:ext uri="{FF2B5EF4-FFF2-40B4-BE49-F238E27FC236}">
                <a16:creationId xmlns:a16="http://schemas.microsoft.com/office/drawing/2014/main" id="{2E13F50E-8618-4EED-907C-B9F2BD9A9E9B}"/>
              </a:ext>
            </a:extLst>
          </p:cNvPr>
          <p:cNvSpPr txBox="1"/>
          <p:nvPr/>
        </p:nvSpPr>
        <p:spPr>
          <a:xfrm>
            <a:off x="3854611" y="3996872"/>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  0   No Change</a:t>
            </a:r>
          </a:p>
        </p:txBody>
      </p:sp>
      <p:sp>
        <p:nvSpPr>
          <p:cNvPr id="35" name="TextBox 34">
            <a:extLst>
              <a:ext uri="{FF2B5EF4-FFF2-40B4-BE49-F238E27FC236}">
                <a16:creationId xmlns:a16="http://schemas.microsoft.com/office/drawing/2014/main" id="{43F3E263-1552-4CC4-AFBA-AF6AD83271EA}"/>
              </a:ext>
            </a:extLst>
          </p:cNvPr>
          <p:cNvSpPr txBox="1"/>
          <p:nvPr/>
        </p:nvSpPr>
        <p:spPr>
          <a:xfrm>
            <a:off x="3854611" y="4238040"/>
            <a:ext cx="2596820"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   Decreased Vegetation</a:t>
            </a:r>
          </a:p>
        </p:txBody>
      </p:sp>
      <p:sp>
        <p:nvSpPr>
          <p:cNvPr id="36" name="TextBox 35">
            <a:extLst>
              <a:ext uri="{FF2B5EF4-FFF2-40B4-BE49-F238E27FC236}">
                <a16:creationId xmlns:a16="http://schemas.microsoft.com/office/drawing/2014/main" id="{5014BB81-34E2-43A1-AB0D-BD5786C37A98}"/>
              </a:ext>
            </a:extLst>
          </p:cNvPr>
          <p:cNvSpPr txBox="1"/>
          <p:nvPr/>
        </p:nvSpPr>
        <p:spPr>
          <a:xfrm>
            <a:off x="3854611" y="4479208"/>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0.2 Decreased Vegetation</a:t>
            </a:r>
          </a:p>
        </p:txBody>
      </p:sp>
      <p:sp>
        <p:nvSpPr>
          <p:cNvPr id="37" name="TextBox 36">
            <a:extLst>
              <a:ext uri="{FF2B5EF4-FFF2-40B4-BE49-F238E27FC236}">
                <a16:creationId xmlns:a16="http://schemas.microsoft.com/office/drawing/2014/main" id="{A80FBEA7-9DC8-4BB4-9A7A-69F53888D13B}"/>
              </a:ext>
            </a:extLst>
          </p:cNvPr>
          <p:cNvSpPr txBox="1"/>
          <p:nvPr/>
        </p:nvSpPr>
        <p:spPr>
          <a:xfrm>
            <a:off x="3854611" y="4720378"/>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0.3 Decreased Vegetation</a:t>
            </a:r>
          </a:p>
        </p:txBody>
      </p:sp>
      <p:sp>
        <p:nvSpPr>
          <p:cNvPr id="38" name="TextBox 37">
            <a:extLst>
              <a:ext uri="{FF2B5EF4-FFF2-40B4-BE49-F238E27FC236}">
                <a16:creationId xmlns:a16="http://schemas.microsoft.com/office/drawing/2014/main" id="{F00EFCF3-A811-451A-8DD9-34AE5A11749D}"/>
              </a:ext>
            </a:extLst>
          </p:cNvPr>
          <p:cNvSpPr txBox="1"/>
          <p:nvPr/>
        </p:nvSpPr>
        <p:spPr>
          <a:xfrm>
            <a:off x="148394" y="5097287"/>
            <a:ext cx="6096353" cy="400110"/>
          </a:xfrm>
          <a:prstGeom prst="rect">
            <a:avLst/>
          </a:prstGeom>
          <a:noFill/>
        </p:spPr>
        <p:txBody>
          <a:bodyPr wrap="square" rtlCol="0">
            <a:spAutoFit/>
          </a:bodyPr>
          <a:lstStyle>
            <a:defPPr>
              <a:defRPr lang="en-US"/>
            </a:defPPr>
            <a:lvl1pPr>
              <a:defRPr sz="2000" b="1">
                <a:solidFill>
                  <a:schemeClr val="tx1">
                    <a:lumMod val="75000"/>
                    <a:lumOff val="25000"/>
                  </a:schemeClr>
                </a:solidFill>
                <a:latin typeface="Century Gothic" panose="020B0502020202020204" pitchFamily="34" charset="0"/>
              </a:defRPr>
            </a:lvl1pPr>
          </a:lstStyle>
          <a:p>
            <a:pPr algn="ctr"/>
            <a:r>
              <a:rPr lang="en-US" dirty="0"/>
              <a:t>American Game Unit</a:t>
            </a:r>
          </a:p>
        </p:txBody>
      </p:sp>
      <p:pic>
        <p:nvPicPr>
          <p:cNvPr id="39" name="Picture 38">
            <a:extLst>
              <a:ext uri="{FF2B5EF4-FFF2-40B4-BE49-F238E27FC236}">
                <a16:creationId xmlns:a16="http://schemas.microsoft.com/office/drawing/2014/main" id="{FA08A052-94D5-428C-AE43-4D35FA0C074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371747" y="1942467"/>
            <a:ext cx="5769453" cy="3088800"/>
          </a:xfrm>
          <a:prstGeom prst="rect">
            <a:avLst/>
          </a:prstGeom>
        </p:spPr>
      </p:pic>
      <p:sp>
        <p:nvSpPr>
          <p:cNvPr id="40" name="TextBox 39">
            <a:extLst>
              <a:ext uri="{FF2B5EF4-FFF2-40B4-BE49-F238E27FC236}">
                <a16:creationId xmlns:a16="http://schemas.microsoft.com/office/drawing/2014/main" id="{ACE9D162-ED8B-4A0A-9C86-1A6D93237A89}"/>
              </a:ext>
            </a:extLst>
          </p:cNvPr>
          <p:cNvSpPr txBox="1"/>
          <p:nvPr/>
        </p:nvSpPr>
        <p:spPr>
          <a:xfrm>
            <a:off x="9881629" y="3243172"/>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0.3 Increased Vegetation</a:t>
            </a:r>
          </a:p>
        </p:txBody>
      </p:sp>
      <p:sp>
        <p:nvSpPr>
          <p:cNvPr id="41" name="TextBox 40">
            <a:extLst>
              <a:ext uri="{FF2B5EF4-FFF2-40B4-BE49-F238E27FC236}">
                <a16:creationId xmlns:a16="http://schemas.microsoft.com/office/drawing/2014/main" id="{8F5CE7F8-05CE-4594-98EC-CB1C3F066D20}"/>
              </a:ext>
            </a:extLst>
          </p:cNvPr>
          <p:cNvSpPr txBox="1"/>
          <p:nvPr/>
        </p:nvSpPr>
        <p:spPr>
          <a:xfrm>
            <a:off x="9881629" y="3589018"/>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0.2 Increased Vegetation</a:t>
            </a:r>
          </a:p>
        </p:txBody>
      </p:sp>
      <p:sp>
        <p:nvSpPr>
          <p:cNvPr id="42" name="TextBox 41">
            <a:extLst>
              <a:ext uri="{FF2B5EF4-FFF2-40B4-BE49-F238E27FC236}">
                <a16:creationId xmlns:a16="http://schemas.microsoft.com/office/drawing/2014/main" id="{E687B0C9-4123-4E53-B5ED-37ED78ACF5FA}"/>
              </a:ext>
            </a:extLst>
          </p:cNvPr>
          <p:cNvSpPr txBox="1"/>
          <p:nvPr/>
        </p:nvSpPr>
        <p:spPr>
          <a:xfrm>
            <a:off x="9881629" y="3934864"/>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0.1 Increased Vegetation</a:t>
            </a:r>
          </a:p>
        </p:txBody>
      </p:sp>
      <p:sp>
        <p:nvSpPr>
          <p:cNvPr id="43" name="TextBox 42">
            <a:extLst>
              <a:ext uri="{FF2B5EF4-FFF2-40B4-BE49-F238E27FC236}">
                <a16:creationId xmlns:a16="http://schemas.microsoft.com/office/drawing/2014/main" id="{2ABDF851-274A-4413-9D15-827EBB08A6A1}"/>
              </a:ext>
            </a:extLst>
          </p:cNvPr>
          <p:cNvSpPr txBox="1"/>
          <p:nvPr/>
        </p:nvSpPr>
        <p:spPr>
          <a:xfrm>
            <a:off x="9881629" y="4280710"/>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 0 No Change</a:t>
            </a:r>
          </a:p>
        </p:txBody>
      </p:sp>
      <p:sp>
        <p:nvSpPr>
          <p:cNvPr id="44" name="TextBox 43">
            <a:extLst>
              <a:ext uri="{FF2B5EF4-FFF2-40B4-BE49-F238E27FC236}">
                <a16:creationId xmlns:a16="http://schemas.microsoft.com/office/drawing/2014/main" id="{331B30D9-D756-43B1-A76A-F3D9AC191D41}"/>
              </a:ext>
            </a:extLst>
          </p:cNvPr>
          <p:cNvSpPr txBox="1"/>
          <p:nvPr/>
        </p:nvSpPr>
        <p:spPr>
          <a:xfrm>
            <a:off x="9881629" y="4626555"/>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 Decreased Vegetation</a:t>
            </a:r>
          </a:p>
        </p:txBody>
      </p:sp>
      <p:sp>
        <p:nvSpPr>
          <p:cNvPr id="45" name="TextBox 44">
            <a:extLst>
              <a:ext uri="{FF2B5EF4-FFF2-40B4-BE49-F238E27FC236}">
                <a16:creationId xmlns:a16="http://schemas.microsoft.com/office/drawing/2014/main" id="{5A8C51E3-217E-4774-AC29-96A366C40297}"/>
              </a:ext>
            </a:extLst>
          </p:cNvPr>
          <p:cNvSpPr txBox="1"/>
          <p:nvPr/>
        </p:nvSpPr>
        <p:spPr>
          <a:xfrm>
            <a:off x="6371747" y="5068226"/>
            <a:ext cx="6096353" cy="461665"/>
          </a:xfrm>
          <a:prstGeom prst="rect">
            <a:avLst/>
          </a:prstGeom>
          <a:noFill/>
        </p:spPr>
        <p:txBody>
          <a:bodyPr wrap="square" rtlCol="0">
            <a:spAutoFit/>
          </a:bodyPr>
          <a:lstStyle>
            <a:defPPr>
              <a:defRPr lang="en-US"/>
            </a:defPPr>
            <a:lvl1pPr algn="ctr">
              <a:defRPr sz="2000" b="1">
                <a:solidFill>
                  <a:schemeClr val="tx1">
                    <a:lumMod val="75000"/>
                    <a:lumOff val="25000"/>
                  </a:schemeClr>
                </a:solidFill>
                <a:latin typeface="Century Gothic" panose="020B0502020202020204" pitchFamily="34" charset="0"/>
              </a:defRPr>
            </a:lvl1pPr>
          </a:lstStyle>
          <a:p>
            <a:r>
              <a:rPr lang="en-US" dirty="0"/>
              <a:t>Thompson Unit</a:t>
            </a:r>
          </a:p>
        </p:txBody>
      </p:sp>
      <p:sp>
        <p:nvSpPr>
          <p:cNvPr id="2" name="TextBox 1">
            <a:extLst>
              <a:ext uri="{FF2B5EF4-FFF2-40B4-BE49-F238E27FC236}">
                <a16:creationId xmlns:a16="http://schemas.microsoft.com/office/drawing/2014/main" id="{74FB6D43-01AF-4666-973D-6E281062231A}"/>
              </a:ext>
            </a:extLst>
          </p:cNvPr>
          <p:cNvSpPr txBox="1"/>
          <p:nvPr/>
        </p:nvSpPr>
        <p:spPr>
          <a:xfrm>
            <a:off x="4921321" y="1822693"/>
            <a:ext cx="639919" cy="338554"/>
          </a:xfrm>
          <a:prstGeom prst="rect">
            <a:avLst/>
          </a:prstGeom>
          <a:solidFill>
            <a:srgbClr val="FFFFFF"/>
          </a:solidFill>
        </p:spPr>
        <p:txBody>
          <a:bodyPr wrap="none" rtlCol="0">
            <a:spAutoFit/>
          </a:bodyPr>
          <a:lstStyle/>
          <a:p>
            <a:r>
              <a:rPr lang="en-US" sz="1600" dirty="0">
                <a:latin typeface="Century Gothic" panose="020B0502020202020204" pitchFamily="34" charset="0"/>
              </a:rPr>
              <a:t>1000</a:t>
            </a:r>
          </a:p>
        </p:txBody>
      </p:sp>
      <p:sp>
        <p:nvSpPr>
          <p:cNvPr id="22" name="TextBox 21">
            <a:extLst>
              <a:ext uri="{FF2B5EF4-FFF2-40B4-BE49-F238E27FC236}">
                <a16:creationId xmlns:a16="http://schemas.microsoft.com/office/drawing/2014/main" id="{C341E25B-3280-4AC6-A47B-A218F8728294}"/>
              </a:ext>
            </a:extLst>
          </p:cNvPr>
          <p:cNvSpPr txBox="1"/>
          <p:nvPr/>
        </p:nvSpPr>
        <p:spPr>
          <a:xfrm>
            <a:off x="10687050" y="1961314"/>
            <a:ext cx="526106" cy="338554"/>
          </a:xfrm>
          <a:prstGeom prst="rect">
            <a:avLst/>
          </a:prstGeom>
          <a:solidFill>
            <a:srgbClr val="FFFFFF"/>
          </a:solidFill>
        </p:spPr>
        <p:txBody>
          <a:bodyPr wrap="none" rtlCol="0">
            <a:spAutoFit/>
          </a:bodyPr>
          <a:lstStyle/>
          <a:p>
            <a:r>
              <a:rPr lang="en-US" sz="1600" dirty="0">
                <a:latin typeface="Century Gothic" panose="020B0502020202020204" pitchFamily="34" charset="0"/>
              </a:rPr>
              <a:t>575</a:t>
            </a:r>
          </a:p>
        </p:txBody>
      </p:sp>
      <p:sp>
        <p:nvSpPr>
          <p:cNvPr id="23" name="TextBox 22">
            <a:extLst>
              <a:ext uri="{FF2B5EF4-FFF2-40B4-BE49-F238E27FC236}">
                <a16:creationId xmlns:a16="http://schemas.microsoft.com/office/drawing/2014/main" id="{C534D782-3F59-4D34-B3B1-CD6C8F42E5B1}"/>
              </a:ext>
            </a:extLst>
          </p:cNvPr>
          <p:cNvSpPr txBox="1"/>
          <p:nvPr/>
        </p:nvSpPr>
        <p:spPr>
          <a:xfrm>
            <a:off x="6065178" y="2149751"/>
            <a:ext cx="265648" cy="307777"/>
          </a:xfrm>
          <a:prstGeom prst="rect">
            <a:avLst/>
          </a:prstGeom>
          <a:solidFill>
            <a:srgbClr val="FFFFFF"/>
          </a:solidFill>
        </p:spPr>
        <p:txBody>
          <a:bodyPr wrap="square" rtlCol="0">
            <a:spAutoFit/>
          </a:bodyPr>
          <a:lstStyle/>
          <a:p>
            <a:r>
              <a:rPr lang="en-US" sz="1400" dirty="0">
                <a:latin typeface="Century Gothic" panose="020B0502020202020204" pitchFamily="34" charset="0"/>
              </a:rPr>
              <a:t>m</a:t>
            </a:r>
          </a:p>
        </p:txBody>
      </p:sp>
      <p:sp>
        <p:nvSpPr>
          <p:cNvPr id="24" name="TextBox 23">
            <a:extLst>
              <a:ext uri="{FF2B5EF4-FFF2-40B4-BE49-F238E27FC236}">
                <a16:creationId xmlns:a16="http://schemas.microsoft.com/office/drawing/2014/main" id="{12202FF6-4007-4F3D-A180-884F20E37464}"/>
              </a:ext>
            </a:extLst>
          </p:cNvPr>
          <p:cNvSpPr txBox="1"/>
          <p:nvPr/>
        </p:nvSpPr>
        <p:spPr>
          <a:xfrm>
            <a:off x="11909472" y="2302151"/>
            <a:ext cx="265648" cy="307777"/>
          </a:xfrm>
          <a:prstGeom prst="rect">
            <a:avLst/>
          </a:prstGeom>
          <a:solidFill>
            <a:srgbClr val="FFFFFF"/>
          </a:solidFill>
        </p:spPr>
        <p:txBody>
          <a:bodyPr wrap="square" rtlCol="0">
            <a:spAutoFit/>
          </a:bodyPr>
          <a:lstStyle/>
          <a:p>
            <a:r>
              <a:rPr lang="en-US" sz="1400" dirty="0">
                <a:latin typeface="Century Gothic" panose="020B0502020202020204" pitchFamily="34" charset="0"/>
              </a:rPr>
              <a:t>m</a:t>
            </a:r>
          </a:p>
        </p:txBody>
      </p:sp>
    </p:spTree>
    <p:extLst>
      <p:ext uri="{BB962C8B-B14F-4D97-AF65-F5344CB8AC3E}">
        <p14:creationId xmlns:p14="http://schemas.microsoft.com/office/powerpoint/2010/main" val="1945722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07D8490-A63C-4D68-A0AF-7C68EFEB2958}"/>
              </a:ext>
            </a:extLst>
          </p:cNvPr>
          <p:cNvSpPr txBox="1"/>
          <p:nvPr/>
        </p:nvSpPr>
        <p:spPr>
          <a:xfrm>
            <a:off x="179083" y="100510"/>
            <a:ext cx="585659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7A478"/>
                </a:solidFill>
                <a:latin typeface="Century Gothic"/>
                <a:cs typeface="Calibri"/>
              </a:rPr>
              <a:t>Results: Vegetation in the Control Units</a:t>
            </a:r>
            <a:endParaRPr lang="en-US" sz="4000" b="1" dirty="0">
              <a:solidFill>
                <a:srgbClr val="67A478"/>
              </a:solidFill>
              <a:latin typeface="Century Gothic"/>
            </a:endParaRPr>
          </a:p>
        </p:txBody>
      </p:sp>
      <p:pic>
        <p:nvPicPr>
          <p:cNvPr id="24" name="Picture 6" descr="Map&#10;&#10;Description automatically generated">
            <a:extLst>
              <a:ext uri="{FF2B5EF4-FFF2-40B4-BE49-F238E27FC236}">
                <a16:creationId xmlns:a16="http://schemas.microsoft.com/office/drawing/2014/main" id="{E2BA68F0-A8BA-43C2-AFEC-1D354FCBAC1E}"/>
              </a:ext>
            </a:extLst>
          </p:cNvPr>
          <p:cNvPicPr>
            <a:picLocks noChangeAspect="1"/>
          </p:cNvPicPr>
          <p:nvPr/>
        </p:nvPicPr>
        <p:blipFill>
          <a:blip r:embed="rId3"/>
          <a:stretch>
            <a:fillRect/>
          </a:stretch>
        </p:blipFill>
        <p:spPr>
          <a:xfrm>
            <a:off x="6435433" y="4151391"/>
            <a:ext cx="2178752" cy="2237158"/>
          </a:xfrm>
          <a:prstGeom prst="rect">
            <a:avLst/>
          </a:prstGeom>
        </p:spPr>
      </p:pic>
      <p:sp>
        <p:nvSpPr>
          <p:cNvPr id="25" name="Rectangle 24">
            <a:extLst>
              <a:ext uri="{FF2B5EF4-FFF2-40B4-BE49-F238E27FC236}">
                <a16:creationId xmlns:a16="http://schemas.microsoft.com/office/drawing/2014/main" id="{295CDDB9-8837-4007-B426-770933980DF2}"/>
              </a:ext>
            </a:extLst>
          </p:cNvPr>
          <p:cNvSpPr/>
          <p:nvPr/>
        </p:nvSpPr>
        <p:spPr>
          <a:xfrm>
            <a:off x="8727552" y="4317671"/>
            <a:ext cx="684000" cy="265546"/>
          </a:xfrm>
          <a:prstGeom prst="rect">
            <a:avLst/>
          </a:prstGeom>
          <a:noFill/>
          <a:ln w="28575">
            <a:solidFill>
              <a:srgbClr val="8E4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extBox 25">
            <a:extLst>
              <a:ext uri="{FF2B5EF4-FFF2-40B4-BE49-F238E27FC236}">
                <a16:creationId xmlns:a16="http://schemas.microsoft.com/office/drawing/2014/main" id="{6CBB644E-6ECC-4BAA-ACAA-6C679B0F786E}"/>
              </a:ext>
            </a:extLst>
          </p:cNvPr>
          <p:cNvSpPr txBox="1"/>
          <p:nvPr/>
        </p:nvSpPr>
        <p:spPr>
          <a:xfrm>
            <a:off x="9512642" y="4296556"/>
            <a:ext cx="21787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Johnson Unit boundary</a:t>
            </a:r>
            <a:endParaRPr lang="en-US" sz="1400" dirty="0">
              <a:solidFill>
                <a:schemeClr val="tx1">
                  <a:lumMod val="75000"/>
                  <a:lumOff val="25000"/>
                </a:schemeClr>
              </a:solidFill>
              <a:latin typeface="Century Gothic"/>
            </a:endParaRPr>
          </a:p>
        </p:txBody>
      </p:sp>
      <p:sp>
        <p:nvSpPr>
          <p:cNvPr id="27" name="Rectangle 26">
            <a:extLst>
              <a:ext uri="{FF2B5EF4-FFF2-40B4-BE49-F238E27FC236}">
                <a16:creationId xmlns:a16="http://schemas.microsoft.com/office/drawing/2014/main" id="{91C650E7-3DBE-481B-95BB-BEBD300487C2}"/>
              </a:ext>
            </a:extLst>
          </p:cNvPr>
          <p:cNvSpPr/>
          <p:nvPr/>
        </p:nvSpPr>
        <p:spPr>
          <a:xfrm>
            <a:off x="8727552" y="4662713"/>
            <a:ext cx="684000" cy="26554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8" name="TextBox 27">
            <a:extLst>
              <a:ext uri="{FF2B5EF4-FFF2-40B4-BE49-F238E27FC236}">
                <a16:creationId xmlns:a16="http://schemas.microsoft.com/office/drawing/2014/main" id="{1C967834-5770-4FED-B4C1-4AFE5D3181F4}"/>
              </a:ext>
            </a:extLst>
          </p:cNvPr>
          <p:cNvSpPr txBox="1"/>
          <p:nvPr/>
        </p:nvSpPr>
        <p:spPr>
          <a:xfrm>
            <a:off x="9512642" y="4641598"/>
            <a:ext cx="21787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Wetlands layer</a:t>
            </a:r>
            <a:endParaRPr lang="en-US" dirty="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C6A1FE22-9CBF-453D-B4C5-D122F27D71BD}"/>
              </a:ext>
            </a:extLst>
          </p:cNvPr>
          <p:cNvSpPr txBox="1"/>
          <p:nvPr/>
        </p:nvSpPr>
        <p:spPr>
          <a:xfrm>
            <a:off x="151870" y="5419997"/>
            <a:ext cx="6210342" cy="400110"/>
          </a:xfrm>
          <a:prstGeom prst="rect">
            <a:avLst/>
          </a:prstGeom>
          <a:noFill/>
        </p:spPr>
        <p:txBody>
          <a:bodyPr wrap="square" rtlCol="0">
            <a:spAutoFit/>
          </a:bodyPr>
          <a:lstStyle>
            <a:defPPr>
              <a:defRPr lang="en-US"/>
            </a:defPPr>
            <a:lvl1pPr algn="ctr">
              <a:defRPr sz="2000" b="1">
                <a:solidFill>
                  <a:schemeClr val="tx1">
                    <a:lumMod val="75000"/>
                    <a:lumOff val="25000"/>
                  </a:schemeClr>
                </a:solidFill>
                <a:latin typeface="Century Gothic" panose="020B0502020202020204" pitchFamily="34" charset="0"/>
              </a:defRPr>
            </a:lvl1pPr>
          </a:lstStyle>
          <a:p>
            <a:r>
              <a:rPr lang="en-US" dirty="0"/>
              <a:t>Control: Orth Unit</a:t>
            </a:r>
          </a:p>
        </p:txBody>
      </p:sp>
      <p:pic>
        <p:nvPicPr>
          <p:cNvPr id="30" name="Picture 29">
            <a:extLst>
              <a:ext uri="{FF2B5EF4-FFF2-40B4-BE49-F238E27FC236}">
                <a16:creationId xmlns:a16="http://schemas.microsoft.com/office/drawing/2014/main" id="{3C982237-DC48-4710-8006-E9D0BA87FB7F}"/>
              </a:ext>
            </a:extLst>
          </p:cNvPr>
          <p:cNvPicPr preferRelativeResize="0">
            <a:picLocks/>
          </p:cNvPicPr>
          <p:nvPr/>
        </p:nvPicPr>
        <p:blipFill>
          <a:blip r:embed="rId4" cstate="print">
            <a:extLst>
              <a:ext uri="{28A0092B-C50C-407E-A947-70E740481C1C}">
                <a14:useLocalDpi xmlns:a14="http://schemas.microsoft.com/office/drawing/2010/main" val="0"/>
              </a:ext>
            </a:extLst>
          </a:blip>
          <a:srcRect/>
          <a:stretch/>
        </p:blipFill>
        <p:spPr>
          <a:xfrm>
            <a:off x="173641" y="2148018"/>
            <a:ext cx="6166800" cy="3061501"/>
          </a:xfrm>
          <a:prstGeom prst="rect">
            <a:avLst/>
          </a:prstGeom>
        </p:spPr>
      </p:pic>
      <p:sp>
        <p:nvSpPr>
          <p:cNvPr id="31" name="TextBox 30">
            <a:extLst>
              <a:ext uri="{FF2B5EF4-FFF2-40B4-BE49-F238E27FC236}">
                <a16:creationId xmlns:a16="http://schemas.microsoft.com/office/drawing/2014/main" id="{C2F2D51E-859F-482C-84F1-CF9B49A8DD10}"/>
              </a:ext>
            </a:extLst>
          </p:cNvPr>
          <p:cNvSpPr txBox="1"/>
          <p:nvPr/>
        </p:nvSpPr>
        <p:spPr>
          <a:xfrm>
            <a:off x="3889928" y="3379147"/>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0.4 Increased Vegetation</a:t>
            </a:r>
          </a:p>
        </p:txBody>
      </p:sp>
      <p:sp>
        <p:nvSpPr>
          <p:cNvPr id="32" name="TextBox 31">
            <a:extLst>
              <a:ext uri="{FF2B5EF4-FFF2-40B4-BE49-F238E27FC236}">
                <a16:creationId xmlns:a16="http://schemas.microsoft.com/office/drawing/2014/main" id="{13A742D2-8DF9-4B77-BFF1-B54A0A720260}"/>
              </a:ext>
            </a:extLst>
          </p:cNvPr>
          <p:cNvSpPr txBox="1"/>
          <p:nvPr/>
        </p:nvSpPr>
        <p:spPr>
          <a:xfrm>
            <a:off x="3889928" y="3889359"/>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0.3 Increased Vegetation</a:t>
            </a:r>
          </a:p>
        </p:txBody>
      </p:sp>
      <p:sp>
        <p:nvSpPr>
          <p:cNvPr id="33" name="TextBox 32">
            <a:extLst>
              <a:ext uri="{FF2B5EF4-FFF2-40B4-BE49-F238E27FC236}">
                <a16:creationId xmlns:a16="http://schemas.microsoft.com/office/drawing/2014/main" id="{ACCA1DDE-3457-4092-837A-8C816DCB849A}"/>
              </a:ext>
            </a:extLst>
          </p:cNvPr>
          <p:cNvSpPr txBox="1"/>
          <p:nvPr/>
        </p:nvSpPr>
        <p:spPr>
          <a:xfrm>
            <a:off x="3889928" y="4399571"/>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0.2 Increased Vegetation</a:t>
            </a:r>
          </a:p>
        </p:txBody>
      </p:sp>
      <p:sp>
        <p:nvSpPr>
          <p:cNvPr id="34" name="TextBox 33">
            <a:extLst>
              <a:ext uri="{FF2B5EF4-FFF2-40B4-BE49-F238E27FC236}">
                <a16:creationId xmlns:a16="http://schemas.microsoft.com/office/drawing/2014/main" id="{188AB259-4691-4153-8F3D-9AB64E73F096}"/>
              </a:ext>
            </a:extLst>
          </p:cNvPr>
          <p:cNvSpPr txBox="1"/>
          <p:nvPr/>
        </p:nvSpPr>
        <p:spPr>
          <a:xfrm>
            <a:off x="3889928" y="4909784"/>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0.1 Increased Vegetation</a:t>
            </a:r>
          </a:p>
        </p:txBody>
      </p:sp>
      <p:pic>
        <p:nvPicPr>
          <p:cNvPr id="35" name="Picture 34">
            <a:extLst>
              <a:ext uri="{FF2B5EF4-FFF2-40B4-BE49-F238E27FC236}">
                <a16:creationId xmlns:a16="http://schemas.microsoft.com/office/drawing/2014/main" id="{E3FECC16-634F-4AE2-BC3D-17B7E69823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26151" y="1043106"/>
            <a:ext cx="5756063" cy="2910304"/>
          </a:xfrm>
          <a:prstGeom prst="rect">
            <a:avLst/>
          </a:prstGeom>
        </p:spPr>
      </p:pic>
      <p:sp>
        <p:nvSpPr>
          <p:cNvPr id="36" name="TextBox 35">
            <a:extLst>
              <a:ext uri="{FF2B5EF4-FFF2-40B4-BE49-F238E27FC236}">
                <a16:creationId xmlns:a16="http://schemas.microsoft.com/office/drawing/2014/main" id="{81F58502-C353-4019-96AE-EFD1FB9976B6}"/>
              </a:ext>
            </a:extLst>
          </p:cNvPr>
          <p:cNvSpPr txBox="1"/>
          <p:nvPr/>
        </p:nvSpPr>
        <p:spPr>
          <a:xfrm>
            <a:off x="8224343" y="5661117"/>
            <a:ext cx="3837747" cy="400110"/>
          </a:xfrm>
          <a:prstGeom prst="rect">
            <a:avLst/>
          </a:prstGeom>
          <a:noFill/>
        </p:spPr>
        <p:txBody>
          <a:bodyPr wrap="square" rtlCol="0">
            <a:spAutoFit/>
          </a:bodyPr>
          <a:lstStyle>
            <a:defPPr>
              <a:defRPr lang="en-US"/>
            </a:defPPr>
            <a:lvl1pPr algn="ctr">
              <a:defRPr sz="2000" b="1">
                <a:solidFill>
                  <a:schemeClr val="tx1">
                    <a:lumMod val="75000"/>
                    <a:lumOff val="25000"/>
                  </a:schemeClr>
                </a:solidFill>
                <a:latin typeface="Century Gothic" panose="020B0502020202020204" pitchFamily="34" charset="0"/>
              </a:defRPr>
            </a:lvl1pPr>
          </a:lstStyle>
          <a:p>
            <a:r>
              <a:rPr lang="en-US" dirty="0"/>
              <a:t>Control: Johnson Unit</a:t>
            </a:r>
          </a:p>
        </p:txBody>
      </p:sp>
      <p:sp>
        <p:nvSpPr>
          <p:cNvPr id="37" name="TextBox 36">
            <a:extLst>
              <a:ext uri="{FF2B5EF4-FFF2-40B4-BE49-F238E27FC236}">
                <a16:creationId xmlns:a16="http://schemas.microsoft.com/office/drawing/2014/main" id="{35533ECF-0A2A-42D1-9911-78EFB666CE97}"/>
              </a:ext>
            </a:extLst>
          </p:cNvPr>
          <p:cNvSpPr txBox="1"/>
          <p:nvPr/>
        </p:nvSpPr>
        <p:spPr>
          <a:xfrm>
            <a:off x="9911470" y="2203369"/>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0.2 Increased Vegetation</a:t>
            </a:r>
          </a:p>
        </p:txBody>
      </p:sp>
      <p:sp>
        <p:nvSpPr>
          <p:cNvPr id="38" name="TextBox 37">
            <a:extLst>
              <a:ext uri="{FF2B5EF4-FFF2-40B4-BE49-F238E27FC236}">
                <a16:creationId xmlns:a16="http://schemas.microsoft.com/office/drawing/2014/main" id="{0C703AE8-10DC-4DF6-930B-D2342DA50D2E}"/>
              </a:ext>
            </a:extLst>
          </p:cNvPr>
          <p:cNvSpPr txBox="1"/>
          <p:nvPr/>
        </p:nvSpPr>
        <p:spPr>
          <a:xfrm>
            <a:off x="9911470" y="2694955"/>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0.1 Increased Vegetation</a:t>
            </a:r>
          </a:p>
        </p:txBody>
      </p:sp>
      <p:sp>
        <p:nvSpPr>
          <p:cNvPr id="39" name="TextBox 38">
            <a:extLst>
              <a:ext uri="{FF2B5EF4-FFF2-40B4-BE49-F238E27FC236}">
                <a16:creationId xmlns:a16="http://schemas.microsoft.com/office/drawing/2014/main" id="{95080D24-4DE0-4096-A932-1FF87554B162}"/>
              </a:ext>
            </a:extLst>
          </p:cNvPr>
          <p:cNvSpPr txBox="1"/>
          <p:nvPr/>
        </p:nvSpPr>
        <p:spPr>
          <a:xfrm>
            <a:off x="9911470" y="3186541"/>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 0 No Change</a:t>
            </a:r>
          </a:p>
        </p:txBody>
      </p:sp>
      <p:sp>
        <p:nvSpPr>
          <p:cNvPr id="40" name="TextBox 39">
            <a:extLst>
              <a:ext uri="{FF2B5EF4-FFF2-40B4-BE49-F238E27FC236}">
                <a16:creationId xmlns:a16="http://schemas.microsoft.com/office/drawing/2014/main" id="{62DA9917-9CAA-47BF-BB92-38A8CD89ACE6}"/>
              </a:ext>
            </a:extLst>
          </p:cNvPr>
          <p:cNvSpPr txBox="1"/>
          <p:nvPr/>
        </p:nvSpPr>
        <p:spPr>
          <a:xfrm>
            <a:off x="9911470" y="3678127"/>
            <a:ext cx="2372385"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&gt; 0.1 Decreased Vegetation</a:t>
            </a:r>
          </a:p>
        </p:txBody>
      </p:sp>
      <p:cxnSp>
        <p:nvCxnSpPr>
          <p:cNvPr id="41" name="Straight Arrow Connector 40">
            <a:extLst>
              <a:ext uri="{FF2B5EF4-FFF2-40B4-BE49-F238E27FC236}">
                <a16:creationId xmlns:a16="http://schemas.microsoft.com/office/drawing/2014/main" id="{5B1F7C26-6BEC-49EE-9373-55778E942FEB}"/>
              </a:ext>
            </a:extLst>
          </p:cNvPr>
          <p:cNvCxnSpPr>
            <a:cxnSpLocks/>
          </p:cNvCxnSpPr>
          <p:nvPr/>
        </p:nvCxnSpPr>
        <p:spPr>
          <a:xfrm flipH="1">
            <a:off x="8432800" y="3744969"/>
            <a:ext cx="392036" cy="687424"/>
          </a:xfrm>
          <a:prstGeom prst="straightConnector1">
            <a:avLst/>
          </a:prstGeom>
          <a:ln w="28575">
            <a:solidFill>
              <a:srgbClr val="DD17A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8F8EFEF-E816-447C-8F4F-223984109965}"/>
              </a:ext>
            </a:extLst>
          </p:cNvPr>
          <p:cNvCxnSpPr>
            <a:cxnSpLocks/>
          </p:cNvCxnSpPr>
          <p:nvPr/>
        </p:nvCxnSpPr>
        <p:spPr>
          <a:xfrm flipH="1">
            <a:off x="6690659" y="3665427"/>
            <a:ext cx="68027" cy="660157"/>
          </a:xfrm>
          <a:prstGeom prst="straightConnector1">
            <a:avLst/>
          </a:prstGeom>
          <a:ln w="28575">
            <a:solidFill>
              <a:srgbClr val="DD17A9"/>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62EC14A-7F9D-4201-A547-1D0FA9019A5F}"/>
              </a:ext>
            </a:extLst>
          </p:cNvPr>
          <p:cNvSpPr txBox="1"/>
          <p:nvPr/>
        </p:nvSpPr>
        <p:spPr>
          <a:xfrm>
            <a:off x="4890976" y="2148018"/>
            <a:ext cx="616689" cy="307777"/>
          </a:xfrm>
          <a:prstGeom prst="rect">
            <a:avLst/>
          </a:prstGeom>
          <a:solidFill>
            <a:srgbClr val="FFFFFF"/>
          </a:solidFill>
        </p:spPr>
        <p:txBody>
          <a:bodyPr wrap="square" rtlCol="0">
            <a:spAutoFit/>
          </a:bodyPr>
          <a:lstStyle/>
          <a:p>
            <a:r>
              <a:rPr lang="en-US" sz="1400" dirty="0">
                <a:latin typeface="Century Gothic" panose="020B0502020202020204" pitchFamily="34" charset="0"/>
              </a:rPr>
              <a:t>1500</a:t>
            </a:r>
          </a:p>
        </p:txBody>
      </p:sp>
      <p:sp>
        <p:nvSpPr>
          <p:cNvPr id="43" name="TextBox 42">
            <a:extLst>
              <a:ext uri="{FF2B5EF4-FFF2-40B4-BE49-F238E27FC236}">
                <a16:creationId xmlns:a16="http://schemas.microsoft.com/office/drawing/2014/main" id="{EFFD185B-1915-465A-8B6B-50049BFD6D27}"/>
              </a:ext>
            </a:extLst>
          </p:cNvPr>
          <p:cNvSpPr txBox="1"/>
          <p:nvPr/>
        </p:nvSpPr>
        <p:spPr>
          <a:xfrm>
            <a:off x="10789317" y="1005841"/>
            <a:ext cx="616689" cy="307777"/>
          </a:xfrm>
          <a:prstGeom prst="rect">
            <a:avLst/>
          </a:prstGeom>
          <a:solidFill>
            <a:srgbClr val="FFFFFF"/>
          </a:solidFill>
        </p:spPr>
        <p:txBody>
          <a:bodyPr wrap="square" rtlCol="0">
            <a:spAutoFit/>
          </a:bodyPr>
          <a:lstStyle/>
          <a:p>
            <a:r>
              <a:rPr lang="en-US" sz="1400" dirty="0">
                <a:latin typeface="Century Gothic" panose="020B0502020202020204" pitchFamily="34" charset="0"/>
              </a:rPr>
              <a:t>1200</a:t>
            </a:r>
          </a:p>
        </p:txBody>
      </p:sp>
      <p:sp>
        <p:nvSpPr>
          <p:cNvPr id="44" name="TextBox 43">
            <a:extLst>
              <a:ext uri="{FF2B5EF4-FFF2-40B4-BE49-F238E27FC236}">
                <a16:creationId xmlns:a16="http://schemas.microsoft.com/office/drawing/2014/main" id="{A9277649-61FC-4C7D-904B-CDD3B6E1B176}"/>
              </a:ext>
            </a:extLst>
          </p:cNvPr>
          <p:cNvSpPr txBox="1"/>
          <p:nvPr/>
        </p:nvSpPr>
        <p:spPr>
          <a:xfrm>
            <a:off x="6119999" y="2409165"/>
            <a:ext cx="304801" cy="307777"/>
          </a:xfrm>
          <a:prstGeom prst="rect">
            <a:avLst/>
          </a:prstGeom>
          <a:solidFill>
            <a:srgbClr val="FFFFFF"/>
          </a:solidFill>
        </p:spPr>
        <p:txBody>
          <a:bodyPr wrap="square" rtlCol="0">
            <a:spAutoFit/>
          </a:bodyPr>
          <a:lstStyle/>
          <a:p>
            <a:r>
              <a:rPr lang="en-US" sz="1400" dirty="0">
                <a:latin typeface="Century Gothic" panose="020B0502020202020204" pitchFamily="34" charset="0"/>
              </a:rPr>
              <a:t>m</a:t>
            </a:r>
          </a:p>
        </p:txBody>
      </p:sp>
      <p:sp>
        <p:nvSpPr>
          <p:cNvPr id="45" name="TextBox 44">
            <a:extLst>
              <a:ext uri="{FF2B5EF4-FFF2-40B4-BE49-F238E27FC236}">
                <a16:creationId xmlns:a16="http://schemas.microsoft.com/office/drawing/2014/main" id="{16859D65-CD5C-4972-9391-61157E1B0E2C}"/>
              </a:ext>
            </a:extLst>
          </p:cNvPr>
          <p:cNvSpPr txBox="1"/>
          <p:nvPr/>
        </p:nvSpPr>
        <p:spPr>
          <a:xfrm>
            <a:off x="11748166" y="1005841"/>
            <a:ext cx="304801" cy="307777"/>
          </a:xfrm>
          <a:prstGeom prst="rect">
            <a:avLst/>
          </a:prstGeom>
          <a:solidFill>
            <a:srgbClr val="FFFFFF"/>
          </a:solidFill>
        </p:spPr>
        <p:txBody>
          <a:bodyPr wrap="square" rtlCol="0">
            <a:spAutoFit/>
          </a:bodyPr>
          <a:lstStyle/>
          <a:p>
            <a:r>
              <a:rPr lang="en-US" sz="1400" dirty="0">
                <a:latin typeface="Century Gothic" panose="020B0502020202020204" pitchFamily="34" charset="0"/>
              </a:rPr>
              <a:t>m</a:t>
            </a:r>
          </a:p>
        </p:txBody>
      </p:sp>
      <p:sp>
        <p:nvSpPr>
          <p:cNvPr id="2" name="Rectangle 1">
            <a:extLst>
              <a:ext uri="{FF2B5EF4-FFF2-40B4-BE49-F238E27FC236}">
                <a16:creationId xmlns:a16="http://schemas.microsoft.com/office/drawing/2014/main" id="{7D79A780-B5B2-473D-8F31-357F23F9EC8B}"/>
              </a:ext>
            </a:extLst>
          </p:cNvPr>
          <p:cNvSpPr/>
          <p:nvPr/>
        </p:nvSpPr>
        <p:spPr>
          <a:xfrm>
            <a:off x="12007701" y="1349518"/>
            <a:ext cx="228324" cy="259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35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9B472F-2C0D-7BD6-A490-9C1C3FCB4F11}"/>
              </a:ext>
            </a:extLst>
          </p:cNvPr>
          <p:cNvSpPr txBox="1"/>
          <p:nvPr/>
        </p:nvSpPr>
        <p:spPr>
          <a:xfrm>
            <a:off x="104682" y="71513"/>
            <a:ext cx="80739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7A478"/>
                </a:solidFill>
                <a:latin typeface="Century Gothic"/>
                <a:cs typeface="Calibri"/>
              </a:rPr>
              <a:t>Results: Surface Water Cover</a:t>
            </a:r>
            <a:endParaRPr lang="en-US" sz="4000" b="1" dirty="0">
              <a:solidFill>
                <a:srgbClr val="67A478"/>
              </a:solidFill>
              <a:latin typeface="Century Gothic"/>
            </a:endParaRPr>
          </a:p>
        </p:txBody>
      </p:sp>
      <p:pic>
        <p:nvPicPr>
          <p:cNvPr id="3" name="Picture 3">
            <a:extLst>
              <a:ext uri="{FF2B5EF4-FFF2-40B4-BE49-F238E27FC236}">
                <a16:creationId xmlns:a16="http://schemas.microsoft.com/office/drawing/2014/main" id="{32A849BB-8808-D2AF-BADE-F26B6B9E864B}"/>
              </a:ext>
            </a:extLst>
          </p:cNvPr>
          <p:cNvPicPr>
            <a:picLocks noChangeAspect="1"/>
          </p:cNvPicPr>
          <p:nvPr/>
        </p:nvPicPr>
        <p:blipFill>
          <a:blip r:embed="rId3"/>
          <a:stretch>
            <a:fillRect/>
          </a:stretch>
        </p:blipFill>
        <p:spPr>
          <a:xfrm>
            <a:off x="217318" y="1045802"/>
            <a:ext cx="6173062" cy="5007038"/>
          </a:xfrm>
          <a:prstGeom prst="rect">
            <a:avLst/>
          </a:prstGeom>
        </p:spPr>
      </p:pic>
      <p:sp>
        <p:nvSpPr>
          <p:cNvPr id="6" name="TextBox 5">
            <a:extLst>
              <a:ext uri="{FF2B5EF4-FFF2-40B4-BE49-F238E27FC236}">
                <a16:creationId xmlns:a16="http://schemas.microsoft.com/office/drawing/2014/main" id="{280E8EEF-B99C-4509-A28C-52023411F38A}"/>
              </a:ext>
            </a:extLst>
          </p:cNvPr>
          <p:cNvSpPr txBox="1"/>
          <p:nvPr/>
        </p:nvSpPr>
        <p:spPr>
          <a:xfrm>
            <a:off x="4969482" y="2042854"/>
            <a:ext cx="6143946" cy="369332"/>
          </a:xfrm>
          <a:prstGeom prst="rect">
            <a:avLst/>
          </a:prstGeom>
          <a:noFill/>
        </p:spPr>
        <p:txBody>
          <a:bodyPr wrap="square">
            <a:spAutoFit/>
          </a:bodyPr>
          <a:lstStyle/>
          <a:p>
            <a:r>
              <a:rPr lang="en-US" b="0" i="0" dirty="0">
                <a:solidFill>
                  <a:srgbClr val="000000"/>
                </a:solidFill>
                <a:effectLst/>
                <a:latin typeface="Century Gothic" panose="020B0502020202020204" pitchFamily="34" charset="0"/>
              </a:rPr>
              <a:t> </a:t>
            </a:r>
            <a:endParaRPr lang="en-US" dirty="0">
              <a:latin typeface="Century Gothic" panose="020B0502020202020204" pitchFamily="34" charset="0"/>
            </a:endParaRPr>
          </a:p>
        </p:txBody>
      </p:sp>
      <p:sp>
        <p:nvSpPr>
          <p:cNvPr id="7" name="TextBox 6">
            <a:extLst>
              <a:ext uri="{FF2B5EF4-FFF2-40B4-BE49-F238E27FC236}">
                <a16:creationId xmlns:a16="http://schemas.microsoft.com/office/drawing/2014/main" id="{B50B521C-9FB0-4827-B4A9-ABE3135D0A76}"/>
              </a:ext>
            </a:extLst>
          </p:cNvPr>
          <p:cNvSpPr txBox="1"/>
          <p:nvPr/>
        </p:nvSpPr>
        <p:spPr>
          <a:xfrm rot="16200000">
            <a:off x="5929570" y="3368960"/>
            <a:ext cx="2704541" cy="276999"/>
          </a:xfrm>
          <a:prstGeom prst="rect">
            <a:avLst/>
          </a:prstGeom>
          <a:noFill/>
        </p:spPr>
        <p:txBody>
          <a:bodyPr wrap="square" rtlCol="0">
            <a:spAutoFit/>
          </a:bodyPr>
          <a:lstStyle/>
          <a:p>
            <a:r>
              <a:rPr lang="en-US" sz="1200" b="0" i="0" dirty="0">
                <a:solidFill>
                  <a:schemeClr val="tx1">
                    <a:lumMod val="75000"/>
                    <a:lumOff val="25000"/>
                  </a:schemeClr>
                </a:solidFill>
                <a:effectLst/>
                <a:latin typeface="Century Gothic" panose="020B0502020202020204" pitchFamily="34" charset="0"/>
              </a:rPr>
              <a:t>Cumulative precipitation (inches)</a:t>
            </a:r>
            <a:endParaRPr lang="en-US" sz="1200" dirty="0">
              <a:latin typeface="Century Gothic" panose="020B0502020202020204" pitchFamily="34" charset="0"/>
            </a:endParaRPr>
          </a:p>
        </p:txBody>
      </p:sp>
      <p:grpSp>
        <p:nvGrpSpPr>
          <p:cNvPr id="4" name="Group 3">
            <a:extLst>
              <a:ext uri="{FF2B5EF4-FFF2-40B4-BE49-F238E27FC236}">
                <a16:creationId xmlns:a16="http://schemas.microsoft.com/office/drawing/2014/main" id="{9CA73967-6F16-462B-AE1A-832990852AF6}"/>
              </a:ext>
            </a:extLst>
          </p:cNvPr>
          <p:cNvGrpSpPr/>
          <p:nvPr/>
        </p:nvGrpSpPr>
        <p:grpSpPr>
          <a:xfrm>
            <a:off x="7355354" y="2368030"/>
            <a:ext cx="3698081" cy="2572554"/>
            <a:chOff x="7327777" y="1189885"/>
            <a:chExt cx="3698081" cy="2572554"/>
          </a:xfrm>
        </p:grpSpPr>
        <p:pic>
          <p:nvPicPr>
            <p:cNvPr id="1026" name="Picture 2">
              <a:extLst>
                <a:ext uri="{FF2B5EF4-FFF2-40B4-BE49-F238E27FC236}">
                  <a16:creationId xmlns:a16="http://schemas.microsoft.com/office/drawing/2014/main" id="{14E65DB1-7324-46F7-8F2D-4F43D8998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264" y="1189885"/>
              <a:ext cx="3226594" cy="22740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3DBF2E-F8B2-4CA0-80AC-995AF267A4FA}"/>
                </a:ext>
              </a:extLst>
            </p:cNvPr>
            <p:cNvSpPr txBox="1"/>
            <p:nvPr/>
          </p:nvSpPr>
          <p:spPr>
            <a:xfrm>
              <a:off x="7398273" y="3003268"/>
              <a:ext cx="3048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a:t>
              </a:r>
            </a:p>
          </p:txBody>
        </p:sp>
        <p:sp>
          <p:nvSpPr>
            <p:cNvPr id="12" name="TextBox 11">
              <a:extLst>
                <a:ext uri="{FF2B5EF4-FFF2-40B4-BE49-F238E27FC236}">
                  <a16:creationId xmlns:a16="http://schemas.microsoft.com/office/drawing/2014/main" id="{8B95F2A0-1044-4D94-8187-167519F18653}"/>
                </a:ext>
              </a:extLst>
            </p:cNvPr>
            <p:cNvSpPr txBox="1"/>
            <p:nvPr/>
          </p:nvSpPr>
          <p:spPr>
            <a:xfrm>
              <a:off x="7402487" y="2639495"/>
              <a:ext cx="248002"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4</a:t>
              </a:r>
            </a:p>
          </p:txBody>
        </p:sp>
        <p:sp>
          <p:nvSpPr>
            <p:cNvPr id="14" name="TextBox 13">
              <a:extLst>
                <a:ext uri="{FF2B5EF4-FFF2-40B4-BE49-F238E27FC236}">
                  <a16:creationId xmlns:a16="http://schemas.microsoft.com/office/drawing/2014/main" id="{103AAA33-2E36-4DCF-A4E6-A983DC11B915}"/>
                </a:ext>
              </a:extLst>
            </p:cNvPr>
            <p:cNvSpPr txBox="1"/>
            <p:nvPr/>
          </p:nvSpPr>
          <p:spPr>
            <a:xfrm>
              <a:off x="7409630" y="2275722"/>
              <a:ext cx="307779"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6</a:t>
              </a:r>
            </a:p>
          </p:txBody>
        </p:sp>
        <p:sp>
          <p:nvSpPr>
            <p:cNvPr id="15" name="TextBox 14">
              <a:extLst>
                <a:ext uri="{FF2B5EF4-FFF2-40B4-BE49-F238E27FC236}">
                  <a16:creationId xmlns:a16="http://schemas.microsoft.com/office/drawing/2014/main" id="{0674DD38-D4E1-4433-9254-CD5C279F95C0}"/>
                </a:ext>
              </a:extLst>
            </p:cNvPr>
            <p:cNvSpPr txBox="1"/>
            <p:nvPr/>
          </p:nvSpPr>
          <p:spPr>
            <a:xfrm rot="10800000" flipH="1" flipV="1">
              <a:off x="7402487" y="1972675"/>
              <a:ext cx="307778"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8</a:t>
              </a:r>
            </a:p>
          </p:txBody>
        </p:sp>
        <p:sp>
          <p:nvSpPr>
            <p:cNvPr id="17" name="TextBox 16">
              <a:extLst>
                <a:ext uri="{FF2B5EF4-FFF2-40B4-BE49-F238E27FC236}">
                  <a16:creationId xmlns:a16="http://schemas.microsoft.com/office/drawing/2014/main" id="{91A854A8-BAFC-4CBD-813D-6AA88064021D}"/>
                </a:ext>
              </a:extLst>
            </p:cNvPr>
            <p:cNvSpPr txBox="1"/>
            <p:nvPr/>
          </p:nvSpPr>
          <p:spPr>
            <a:xfrm>
              <a:off x="7327777" y="1641543"/>
              <a:ext cx="457199"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10</a:t>
              </a:r>
            </a:p>
          </p:txBody>
        </p:sp>
        <p:sp>
          <p:nvSpPr>
            <p:cNvPr id="19" name="TextBox 18">
              <a:extLst>
                <a:ext uri="{FF2B5EF4-FFF2-40B4-BE49-F238E27FC236}">
                  <a16:creationId xmlns:a16="http://schemas.microsoft.com/office/drawing/2014/main" id="{6EDBEF5A-7690-4B93-A2CA-FB38F942B221}"/>
                </a:ext>
              </a:extLst>
            </p:cNvPr>
            <p:cNvSpPr txBox="1"/>
            <p:nvPr/>
          </p:nvSpPr>
          <p:spPr>
            <a:xfrm>
              <a:off x="7327777" y="1274962"/>
              <a:ext cx="471487"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12</a:t>
              </a:r>
            </a:p>
          </p:txBody>
        </p:sp>
        <p:sp>
          <p:nvSpPr>
            <p:cNvPr id="21" name="TextBox 20">
              <a:extLst>
                <a:ext uri="{FF2B5EF4-FFF2-40B4-BE49-F238E27FC236}">
                  <a16:creationId xmlns:a16="http://schemas.microsoft.com/office/drawing/2014/main" id="{E5576363-6F48-4F78-B452-3D811E1B3197}"/>
                </a:ext>
              </a:extLst>
            </p:cNvPr>
            <p:cNvSpPr txBox="1"/>
            <p:nvPr/>
          </p:nvSpPr>
          <p:spPr>
            <a:xfrm>
              <a:off x="8125603" y="3473536"/>
              <a:ext cx="597694"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2014</a:t>
              </a:r>
            </a:p>
          </p:txBody>
        </p:sp>
        <p:sp>
          <p:nvSpPr>
            <p:cNvPr id="23" name="TextBox 22">
              <a:extLst>
                <a:ext uri="{FF2B5EF4-FFF2-40B4-BE49-F238E27FC236}">
                  <a16:creationId xmlns:a16="http://schemas.microsoft.com/office/drawing/2014/main" id="{A10FE082-93AD-4EA7-B041-523B52B1662D}"/>
                </a:ext>
              </a:extLst>
            </p:cNvPr>
            <p:cNvSpPr txBox="1"/>
            <p:nvPr/>
          </p:nvSpPr>
          <p:spPr>
            <a:xfrm>
              <a:off x="8715753" y="3485440"/>
              <a:ext cx="740569"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2016</a:t>
              </a:r>
            </a:p>
          </p:txBody>
        </p:sp>
        <p:sp>
          <p:nvSpPr>
            <p:cNvPr id="25" name="TextBox 24">
              <a:extLst>
                <a:ext uri="{FF2B5EF4-FFF2-40B4-BE49-F238E27FC236}">
                  <a16:creationId xmlns:a16="http://schemas.microsoft.com/office/drawing/2014/main" id="{BA05C697-DB36-4DB2-938C-B76A0AE81398}"/>
                </a:ext>
              </a:extLst>
            </p:cNvPr>
            <p:cNvSpPr txBox="1"/>
            <p:nvPr/>
          </p:nvSpPr>
          <p:spPr>
            <a:xfrm>
              <a:off x="9267350" y="3474709"/>
              <a:ext cx="694399"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2018</a:t>
              </a:r>
            </a:p>
          </p:txBody>
        </p:sp>
        <p:sp>
          <p:nvSpPr>
            <p:cNvPr id="27" name="TextBox 26">
              <a:extLst>
                <a:ext uri="{FF2B5EF4-FFF2-40B4-BE49-F238E27FC236}">
                  <a16:creationId xmlns:a16="http://schemas.microsoft.com/office/drawing/2014/main" id="{E6456F21-792A-46BE-A58F-59943F4BD6CE}"/>
                </a:ext>
              </a:extLst>
            </p:cNvPr>
            <p:cNvSpPr txBox="1"/>
            <p:nvPr/>
          </p:nvSpPr>
          <p:spPr>
            <a:xfrm>
              <a:off x="9851135" y="3481080"/>
              <a:ext cx="731044"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2020</a:t>
              </a:r>
            </a:p>
          </p:txBody>
        </p:sp>
      </p:grpSp>
      <p:sp>
        <p:nvSpPr>
          <p:cNvPr id="29" name="TextBox 28">
            <a:extLst>
              <a:ext uri="{FF2B5EF4-FFF2-40B4-BE49-F238E27FC236}">
                <a16:creationId xmlns:a16="http://schemas.microsoft.com/office/drawing/2014/main" id="{4C726FAE-362A-40B6-ADE2-A4534D7AE03E}"/>
              </a:ext>
            </a:extLst>
          </p:cNvPr>
          <p:cNvSpPr txBox="1"/>
          <p:nvPr/>
        </p:nvSpPr>
        <p:spPr>
          <a:xfrm>
            <a:off x="10484535" y="4664201"/>
            <a:ext cx="747712"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2022</a:t>
            </a:r>
          </a:p>
        </p:txBody>
      </p:sp>
      <p:grpSp>
        <p:nvGrpSpPr>
          <p:cNvPr id="32" name="Group 31">
            <a:extLst>
              <a:ext uri="{FF2B5EF4-FFF2-40B4-BE49-F238E27FC236}">
                <a16:creationId xmlns:a16="http://schemas.microsoft.com/office/drawing/2014/main" id="{4D7A7E49-21FD-467B-8D5E-2E3E6566D3C2}"/>
              </a:ext>
            </a:extLst>
          </p:cNvPr>
          <p:cNvGrpSpPr/>
          <p:nvPr/>
        </p:nvGrpSpPr>
        <p:grpSpPr>
          <a:xfrm>
            <a:off x="5437015" y="4681745"/>
            <a:ext cx="1408564" cy="1070743"/>
            <a:chOff x="5490153" y="4889202"/>
            <a:chExt cx="1408564" cy="1070743"/>
          </a:xfrm>
        </p:grpSpPr>
        <p:sp>
          <p:nvSpPr>
            <p:cNvPr id="30" name="TextBox 29">
              <a:extLst>
                <a:ext uri="{FF2B5EF4-FFF2-40B4-BE49-F238E27FC236}">
                  <a16:creationId xmlns:a16="http://schemas.microsoft.com/office/drawing/2014/main" id="{5DDA37E1-D5AD-47D3-A77D-538E58A0885C}"/>
                </a:ext>
              </a:extLst>
            </p:cNvPr>
            <p:cNvSpPr txBox="1"/>
            <p:nvPr/>
          </p:nvSpPr>
          <p:spPr>
            <a:xfrm>
              <a:off x="5495516" y="4889202"/>
              <a:ext cx="1033319"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Increase</a:t>
              </a:r>
            </a:p>
          </p:txBody>
        </p:sp>
        <p:sp>
          <p:nvSpPr>
            <p:cNvPr id="33" name="TextBox 32">
              <a:extLst>
                <a:ext uri="{FF2B5EF4-FFF2-40B4-BE49-F238E27FC236}">
                  <a16:creationId xmlns:a16="http://schemas.microsoft.com/office/drawing/2014/main" id="{6C30DD2D-B50A-4A8B-806E-1BB06DBB4ED8}"/>
                </a:ext>
              </a:extLst>
            </p:cNvPr>
            <p:cNvSpPr txBox="1"/>
            <p:nvPr/>
          </p:nvSpPr>
          <p:spPr>
            <a:xfrm>
              <a:off x="5490153" y="5682946"/>
              <a:ext cx="1408563"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Decrease</a:t>
              </a:r>
            </a:p>
          </p:txBody>
        </p:sp>
        <p:sp>
          <p:nvSpPr>
            <p:cNvPr id="34" name="TextBox 33">
              <a:extLst>
                <a:ext uri="{FF2B5EF4-FFF2-40B4-BE49-F238E27FC236}">
                  <a16:creationId xmlns:a16="http://schemas.microsoft.com/office/drawing/2014/main" id="{B6CC16AB-6364-46D2-86B7-9AA4334CE889}"/>
                </a:ext>
              </a:extLst>
            </p:cNvPr>
            <p:cNvSpPr txBox="1"/>
            <p:nvPr/>
          </p:nvSpPr>
          <p:spPr>
            <a:xfrm>
              <a:off x="5490154" y="5319442"/>
              <a:ext cx="1408563"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No Change</a:t>
              </a:r>
            </a:p>
          </p:txBody>
        </p:sp>
      </p:grpSp>
      <p:sp>
        <p:nvSpPr>
          <p:cNvPr id="8" name="TextBox 7">
            <a:extLst>
              <a:ext uri="{FF2B5EF4-FFF2-40B4-BE49-F238E27FC236}">
                <a16:creationId xmlns:a16="http://schemas.microsoft.com/office/drawing/2014/main" id="{417EE237-BE49-B17E-6EC7-A84D2550635A}"/>
              </a:ext>
            </a:extLst>
          </p:cNvPr>
          <p:cNvSpPr txBox="1"/>
          <p:nvPr/>
        </p:nvSpPr>
        <p:spPr>
          <a:xfrm>
            <a:off x="7516473" y="2042854"/>
            <a:ext cx="390053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3F3F3F"/>
                </a:solidFill>
                <a:latin typeface="Century Gothic"/>
                <a:ea typeface="+mn-lt"/>
                <a:cs typeface="+mn-lt"/>
              </a:rPr>
              <a:t>Cumulative precipitation across the study period</a:t>
            </a:r>
            <a:endParaRPr lang="en-US" sz="1200" b="1" dirty="0">
              <a:solidFill>
                <a:srgbClr val="3F3F3F"/>
              </a:solidFill>
              <a:latin typeface="Century Gothic"/>
            </a:endParaRPr>
          </a:p>
          <a:p>
            <a:pPr algn="l"/>
            <a:endParaRPr lang="en-US" b="1" dirty="0">
              <a:solidFill>
                <a:srgbClr val="3F3F3F"/>
              </a:solidFill>
              <a:cs typeface="Calibri"/>
            </a:endParaRPr>
          </a:p>
        </p:txBody>
      </p:sp>
    </p:spTree>
    <p:extLst>
      <p:ext uri="{BB962C8B-B14F-4D97-AF65-F5344CB8AC3E}">
        <p14:creationId xmlns:p14="http://schemas.microsoft.com/office/powerpoint/2010/main" val="813200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61FB98-1215-F3D6-408B-707497C26DAE}"/>
              </a:ext>
            </a:extLst>
          </p:cNvPr>
          <p:cNvSpPr txBox="1"/>
          <p:nvPr/>
        </p:nvSpPr>
        <p:spPr>
          <a:xfrm>
            <a:off x="174232" y="90236"/>
            <a:ext cx="35996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67A478"/>
                </a:solidFill>
                <a:latin typeface="Century Gothic"/>
                <a:cs typeface="Calibri"/>
              </a:rPr>
              <a:t>Conclusion</a:t>
            </a:r>
            <a:endParaRPr lang="en-US" sz="4000" b="1" dirty="0">
              <a:solidFill>
                <a:srgbClr val="67A478"/>
              </a:solidFill>
              <a:latin typeface="Century Gothic"/>
            </a:endParaRPr>
          </a:p>
        </p:txBody>
      </p:sp>
      <p:sp>
        <p:nvSpPr>
          <p:cNvPr id="2" name="TextBox 1">
            <a:extLst>
              <a:ext uri="{FF2B5EF4-FFF2-40B4-BE49-F238E27FC236}">
                <a16:creationId xmlns:a16="http://schemas.microsoft.com/office/drawing/2014/main" id="{BF7CD3E6-FEEF-6D74-DAA7-C34112AA5449}"/>
              </a:ext>
            </a:extLst>
          </p:cNvPr>
          <p:cNvSpPr txBox="1"/>
          <p:nvPr/>
        </p:nvSpPr>
        <p:spPr>
          <a:xfrm>
            <a:off x="456304" y="1716260"/>
            <a:ext cx="4572000" cy="186512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panose="020F0502020204030204"/>
              </a:rPr>
              <a:t>Given that NDVI decreased in the grazed units and surface water cover increased post-grazing, there are indications that</a:t>
            </a:r>
            <a:r>
              <a:rPr lang="en-US" sz="2400" b="1" dirty="0">
                <a:solidFill>
                  <a:schemeClr val="tx1">
                    <a:lumMod val="75000"/>
                    <a:lumOff val="25000"/>
                  </a:schemeClr>
                </a:solidFill>
                <a:latin typeface="Century Gothic"/>
                <a:cs typeface="Calibri" panose="020F0502020204030204"/>
              </a:rPr>
              <a:t> </a:t>
            </a:r>
            <a:r>
              <a:rPr lang="en-US" sz="2400" b="1" dirty="0">
                <a:solidFill>
                  <a:srgbClr val="67A478"/>
                </a:solidFill>
                <a:latin typeface="Century Gothic"/>
                <a:cs typeface="Calibri" panose="020F0502020204030204"/>
              </a:rPr>
              <a:t>targeted grazing </a:t>
            </a:r>
            <a:r>
              <a:rPr lang="en-US" sz="2400" dirty="0">
                <a:solidFill>
                  <a:schemeClr val="tx1">
                    <a:lumMod val="75000"/>
                    <a:lumOff val="25000"/>
                  </a:schemeClr>
                </a:solidFill>
                <a:latin typeface="Century Gothic"/>
                <a:cs typeface="Calibri" panose="020F0502020204030204"/>
              </a:rPr>
              <a:t>on the Sterling Wildlife Management Area is </a:t>
            </a:r>
            <a:r>
              <a:rPr lang="en-US" sz="2400" b="1" dirty="0">
                <a:solidFill>
                  <a:srgbClr val="67A478"/>
                </a:solidFill>
                <a:latin typeface="Century Gothic"/>
                <a:cs typeface="Calibri" panose="020F0502020204030204"/>
              </a:rPr>
              <a:t>increasing suitability for wetland wildlife</a:t>
            </a: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endParaRPr lang="en-US" dirty="0">
              <a:latin typeface="Century Gothic"/>
              <a:cs typeface="Calibri" panose="020F0502020204030204"/>
            </a:endParaRPr>
          </a:p>
          <a:p>
            <a:pPr marL="342900" indent="-342900">
              <a:buFont typeface="Arial"/>
              <a:buChar char="•"/>
            </a:pPr>
            <a:r>
              <a:rPr lang="en-US" dirty="0">
                <a:latin typeface="Century Gothic"/>
                <a:cs typeface="Calibri" panose="020F0502020204030204"/>
              </a:rPr>
              <a:t>wildlife by reducing dense vegetation and increasing surface water cover </a:t>
            </a:r>
            <a:endParaRPr lang="en-US" dirty="0">
              <a:cs typeface="Calibri" panose="020F0502020204030204"/>
            </a:endParaRPr>
          </a:p>
          <a:p>
            <a:pPr marL="342900" indent="-342900">
              <a:buFont typeface="Arial"/>
              <a:buChar char="•"/>
            </a:pPr>
            <a:endParaRPr lang="en-US" dirty="0">
              <a:cs typeface="Calibri" panose="020F0502020204030204"/>
            </a:endParaRPr>
          </a:p>
        </p:txBody>
      </p:sp>
      <p:pic>
        <p:nvPicPr>
          <p:cNvPr id="4" name="Picture 4" descr="A picture containing grass, outdoor, sky, field&#10;&#10;Description automatically generated">
            <a:extLst>
              <a:ext uri="{FF2B5EF4-FFF2-40B4-BE49-F238E27FC236}">
                <a16:creationId xmlns:a16="http://schemas.microsoft.com/office/drawing/2014/main" id="{7152C645-27CC-0A37-1C7B-F1B39645FDAD}"/>
              </a:ext>
            </a:extLst>
          </p:cNvPr>
          <p:cNvPicPr>
            <a:picLocks noChangeAspect="1"/>
          </p:cNvPicPr>
          <p:nvPr/>
        </p:nvPicPr>
        <p:blipFill>
          <a:blip r:embed="rId3"/>
          <a:stretch>
            <a:fillRect/>
          </a:stretch>
        </p:blipFill>
        <p:spPr>
          <a:xfrm>
            <a:off x="6091071" y="361214"/>
            <a:ext cx="4105563" cy="2717470"/>
          </a:xfrm>
          <a:prstGeom prst="rect">
            <a:avLst/>
          </a:prstGeom>
        </p:spPr>
      </p:pic>
      <p:pic>
        <p:nvPicPr>
          <p:cNvPr id="5" name="Picture 5">
            <a:extLst>
              <a:ext uri="{FF2B5EF4-FFF2-40B4-BE49-F238E27FC236}">
                <a16:creationId xmlns:a16="http://schemas.microsoft.com/office/drawing/2014/main" id="{F4B7059D-DF98-D9B0-6348-D0B473BC13D3}"/>
              </a:ext>
            </a:extLst>
          </p:cNvPr>
          <p:cNvPicPr>
            <a:picLocks noChangeAspect="1"/>
          </p:cNvPicPr>
          <p:nvPr/>
        </p:nvPicPr>
        <p:blipFill>
          <a:blip r:embed="rId4"/>
          <a:stretch>
            <a:fillRect/>
          </a:stretch>
        </p:blipFill>
        <p:spPr>
          <a:xfrm>
            <a:off x="6094863" y="3589957"/>
            <a:ext cx="4094018" cy="2717470"/>
          </a:xfrm>
          <a:prstGeom prst="rect">
            <a:avLst/>
          </a:prstGeom>
        </p:spPr>
      </p:pic>
      <p:sp>
        <p:nvSpPr>
          <p:cNvPr id="9" name="TextBox 8">
            <a:extLst>
              <a:ext uri="{FF2B5EF4-FFF2-40B4-BE49-F238E27FC236}">
                <a16:creationId xmlns:a16="http://schemas.microsoft.com/office/drawing/2014/main" id="{735321EE-78F7-19AA-95C4-899B482181A9}"/>
              </a:ext>
            </a:extLst>
          </p:cNvPr>
          <p:cNvSpPr txBox="1"/>
          <p:nvPr/>
        </p:nvSpPr>
        <p:spPr>
          <a:xfrm>
            <a:off x="6036561" y="6308555"/>
            <a:ext cx="21799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65000"/>
                    <a:lumOff val="35000"/>
                  </a:schemeClr>
                </a:solidFill>
                <a:latin typeface="Century Gothic"/>
                <a:cs typeface="Calibri"/>
              </a:rPr>
              <a:t>Image Credits: Ryan Healey</a:t>
            </a:r>
            <a:endParaRPr lang="en-US" sz="1100" dirty="0">
              <a:solidFill>
                <a:schemeClr val="tx1">
                  <a:lumMod val="65000"/>
                  <a:lumOff val="35000"/>
                </a:schemeClr>
              </a:solidFill>
              <a:latin typeface="Century Gothic"/>
            </a:endParaRPr>
          </a:p>
        </p:txBody>
      </p:sp>
    </p:spTree>
    <p:extLst>
      <p:ext uri="{BB962C8B-B14F-4D97-AF65-F5344CB8AC3E}">
        <p14:creationId xmlns:p14="http://schemas.microsoft.com/office/powerpoint/2010/main" val="1481815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9B472F-2C0D-7BD6-A490-9C1C3FCB4F11}"/>
              </a:ext>
            </a:extLst>
          </p:cNvPr>
          <p:cNvSpPr txBox="1"/>
          <p:nvPr/>
        </p:nvSpPr>
        <p:spPr>
          <a:xfrm>
            <a:off x="155182" y="118811"/>
            <a:ext cx="99413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67A478"/>
                </a:solidFill>
                <a:latin typeface="Century Gothic"/>
                <a:cs typeface="Calibri"/>
              </a:rPr>
              <a:t>Study Limitations And Uncertainties</a:t>
            </a:r>
            <a:endParaRPr lang="en-US" sz="4000" b="1" dirty="0">
              <a:solidFill>
                <a:srgbClr val="67A478"/>
              </a:solidFill>
              <a:latin typeface="Century Gothic"/>
            </a:endParaRPr>
          </a:p>
        </p:txBody>
      </p:sp>
      <p:sp>
        <p:nvSpPr>
          <p:cNvPr id="3" name="TextBox 2">
            <a:extLst>
              <a:ext uri="{FF2B5EF4-FFF2-40B4-BE49-F238E27FC236}">
                <a16:creationId xmlns:a16="http://schemas.microsoft.com/office/drawing/2014/main" id="{2CCAF5F9-3543-48B3-A8D7-BE410ACCF603}"/>
              </a:ext>
            </a:extLst>
          </p:cNvPr>
          <p:cNvSpPr txBox="1"/>
          <p:nvPr/>
        </p:nvSpPr>
        <p:spPr>
          <a:xfrm>
            <a:off x="527765" y="1068818"/>
            <a:ext cx="4663535"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a:cs typeface="Calibri"/>
              </a:rPr>
              <a:t>Limited grazing data available</a:t>
            </a:r>
            <a:r>
              <a:rPr lang="en-US" sz="2400" dirty="0">
                <a:solidFill>
                  <a:schemeClr val="tx1">
                    <a:lumMod val="75000"/>
                    <a:lumOff val="25000"/>
                  </a:schemeClr>
                </a:solidFill>
                <a:cs typeface="Calibri"/>
              </a:rPr>
              <a:t> </a:t>
            </a:r>
          </a:p>
          <a:p>
            <a:pPr marL="285750" indent="-285750">
              <a:buFont typeface="Arial" panose="020B0604020202020204" pitchFamily="34" charset="0"/>
              <a:buChar char="•"/>
            </a:pPr>
            <a:endParaRPr lang="en-US" sz="2400" dirty="0">
              <a:solidFill>
                <a:schemeClr val="tx1">
                  <a:lumMod val="75000"/>
                  <a:lumOff val="25000"/>
                </a:schemeClr>
              </a:solidFill>
              <a:latin typeface="Century Gothic"/>
              <a:cs typeface="Calibri"/>
            </a:endParaRPr>
          </a:p>
          <a:p>
            <a:pPr marL="285750" indent="-285750">
              <a:buFont typeface="Arial" panose="020B0604020202020204" pitchFamily="34" charset="0"/>
              <a:buChar char="•"/>
            </a:pPr>
            <a:r>
              <a:rPr lang="en-US" sz="2400" dirty="0">
                <a:solidFill>
                  <a:schemeClr val="tx1">
                    <a:lumMod val="75000"/>
                    <a:lumOff val="25000"/>
                  </a:schemeClr>
                </a:solidFill>
                <a:latin typeface="Century Gothic"/>
                <a:cs typeface="Calibri"/>
              </a:rPr>
              <a:t>Although high spatial resolution PlanetScope data was available, the NDVI imagery between PlanetScope data and Landsat data showed a very low correlation</a:t>
            </a:r>
          </a:p>
          <a:p>
            <a:pPr marL="285750" indent="-285750">
              <a:buFont typeface="Arial" panose="020B0604020202020204" pitchFamily="34" charset="0"/>
              <a:buChar char="•"/>
            </a:pPr>
            <a:endParaRPr lang="en-US" sz="2400" dirty="0">
              <a:cs typeface="Calibri"/>
            </a:endParaRPr>
          </a:p>
          <a:p>
            <a:pPr marL="285750" indent="-285750">
              <a:buFont typeface="Arial" panose="020B0604020202020204" pitchFamily="34" charset="0"/>
              <a:buChar char="•"/>
            </a:pPr>
            <a:endParaRPr lang="en-US" sz="2400" dirty="0">
              <a:cs typeface="Calibri"/>
            </a:endParaRPr>
          </a:p>
        </p:txBody>
      </p:sp>
      <p:sp>
        <p:nvSpPr>
          <p:cNvPr id="26" name="TextBox 25">
            <a:extLst>
              <a:ext uri="{FF2B5EF4-FFF2-40B4-BE49-F238E27FC236}">
                <a16:creationId xmlns:a16="http://schemas.microsoft.com/office/drawing/2014/main" id="{510E9D44-0E71-41B5-AE2E-840E7B22A2D5}"/>
              </a:ext>
            </a:extLst>
          </p:cNvPr>
          <p:cNvSpPr txBox="1"/>
          <p:nvPr/>
        </p:nvSpPr>
        <p:spPr>
          <a:xfrm>
            <a:off x="6217097" y="1066800"/>
            <a:ext cx="5571780" cy="646331"/>
          </a:xfrm>
          <a:prstGeom prst="rect">
            <a:avLst/>
          </a:prstGeom>
          <a:noFill/>
        </p:spPr>
        <p:txBody>
          <a:bodyPr wrap="square" lIns="91440" tIns="45720" rIns="91440" bIns="45720" rtlCol="0" anchor="t">
            <a:spAutoFit/>
          </a:bodyPr>
          <a:lstStyle/>
          <a:p>
            <a:r>
              <a:rPr lang="en-US" b="1" dirty="0">
                <a:solidFill>
                  <a:schemeClr val="tx1">
                    <a:lumMod val="75000"/>
                    <a:lumOff val="25000"/>
                  </a:schemeClr>
                </a:solidFill>
                <a:latin typeface="Century Gothic"/>
              </a:rPr>
              <a:t>Comparison of PlanetScope SuperDove (resampled to 30 m) NDVI and Landsat 8 (30 m)</a:t>
            </a:r>
          </a:p>
        </p:txBody>
      </p:sp>
      <p:sp>
        <p:nvSpPr>
          <p:cNvPr id="8" name="TextBox 1">
            <a:extLst>
              <a:ext uri="{FF2B5EF4-FFF2-40B4-BE49-F238E27FC236}">
                <a16:creationId xmlns:a16="http://schemas.microsoft.com/office/drawing/2014/main" id="{E2282F3E-C653-454F-9E5A-AAD64C8776EB}"/>
              </a:ext>
            </a:extLst>
          </p:cNvPr>
          <p:cNvSpPr txBox="1"/>
          <p:nvPr/>
        </p:nvSpPr>
        <p:spPr>
          <a:xfrm>
            <a:off x="8866853" y="2104221"/>
            <a:ext cx="2459293" cy="6784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Y = -0.96</a:t>
            </a:r>
            <a:r>
              <a:rPr lang="en-US" sz="1400" b="0" i="0" dirty="0">
                <a:solidFill>
                  <a:schemeClr val="tx1">
                    <a:lumMod val="75000"/>
                    <a:lumOff val="25000"/>
                  </a:schemeClr>
                </a:solidFill>
                <a:latin typeface="Century Gothic" panose="020B0502020202020204" pitchFamily="34" charset="0"/>
              </a:rPr>
              <a:t>𝑥^2</a:t>
            </a:r>
            <a:r>
              <a:rPr lang="en-US" sz="1400" dirty="0">
                <a:solidFill>
                  <a:schemeClr val="tx1">
                    <a:lumMod val="75000"/>
                    <a:lumOff val="25000"/>
                  </a:schemeClr>
                </a:solidFill>
                <a:latin typeface="Century Gothic" panose="020B0502020202020204" pitchFamily="34" charset="0"/>
              </a:rPr>
              <a:t>+ 0.55x + 0.19</a:t>
            </a:r>
          </a:p>
          <a:p>
            <a:pPr algn="ctr"/>
            <a:r>
              <a:rPr lang="en-US" sz="1400" b="0" i="0" dirty="0">
                <a:solidFill>
                  <a:schemeClr val="tx1">
                    <a:lumMod val="75000"/>
                    <a:lumOff val="25000"/>
                  </a:schemeClr>
                </a:solidFill>
                <a:latin typeface="Century Gothic" panose="020B0502020202020204" pitchFamily="34" charset="0"/>
              </a:rPr>
              <a:t>𝑅^2</a:t>
            </a:r>
            <a:r>
              <a:rPr lang="en-US" sz="1400" dirty="0">
                <a:solidFill>
                  <a:schemeClr val="tx1">
                    <a:lumMod val="75000"/>
                    <a:lumOff val="25000"/>
                  </a:schemeClr>
                </a:solidFill>
                <a:latin typeface="Century Gothic" panose="020B0502020202020204" pitchFamily="34" charset="0"/>
              </a:rPr>
              <a:t>=0.013</a:t>
            </a:r>
          </a:p>
        </p:txBody>
      </p:sp>
      <p:pic>
        <p:nvPicPr>
          <p:cNvPr id="5" name="Picture 4">
            <a:extLst>
              <a:ext uri="{FF2B5EF4-FFF2-40B4-BE49-F238E27FC236}">
                <a16:creationId xmlns:a16="http://schemas.microsoft.com/office/drawing/2014/main" id="{4133B6AE-AA10-4927-AA78-03D28515D87D}"/>
              </a:ext>
            </a:extLst>
          </p:cNvPr>
          <p:cNvPicPr>
            <a:picLocks noChangeAspect="1"/>
          </p:cNvPicPr>
          <p:nvPr/>
        </p:nvPicPr>
        <p:blipFill rotWithShape="1">
          <a:blip r:embed="rId3"/>
          <a:srcRect l="11703" b="13277"/>
          <a:stretch/>
        </p:blipFill>
        <p:spPr>
          <a:xfrm>
            <a:off x="6248400" y="1785600"/>
            <a:ext cx="5369289" cy="3815100"/>
          </a:xfrm>
          <a:prstGeom prst="rect">
            <a:avLst/>
          </a:prstGeom>
        </p:spPr>
      </p:pic>
      <p:sp>
        <p:nvSpPr>
          <p:cNvPr id="12" name="TextBox 11">
            <a:extLst>
              <a:ext uri="{FF2B5EF4-FFF2-40B4-BE49-F238E27FC236}">
                <a16:creationId xmlns:a16="http://schemas.microsoft.com/office/drawing/2014/main" id="{466A0A83-8FB6-4A26-8FAB-6958AE95EE65}"/>
              </a:ext>
            </a:extLst>
          </p:cNvPr>
          <p:cNvSpPr txBox="1"/>
          <p:nvPr/>
        </p:nvSpPr>
        <p:spPr>
          <a:xfrm rot="16200000">
            <a:off x="4009387" y="3576251"/>
            <a:ext cx="3568699"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NDVI Derived from Landsat 8</a:t>
            </a:r>
          </a:p>
        </p:txBody>
      </p:sp>
      <p:sp>
        <p:nvSpPr>
          <p:cNvPr id="13" name="TextBox 12">
            <a:extLst>
              <a:ext uri="{FF2B5EF4-FFF2-40B4-BE49-F238E27FC236}">
                <a16:creationId xmlns:a16="http://schemas.microsoft.com/office/drawing/2014/main" id="{DACC9D37-52E2-4068-8B08-0025A25EA321}"/>
              </a:ext>
            </a:extLst>
          </p:cNvPr>
          <p:cNvSpPr txBox="1"/>
          <p:nvPr/>
        </p:nvSpPr>
        <p:spPr>
          <a:xfrm>
            <a:off x="7316224" y="5546309"/>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14" name="TextBox 13">
            <a:extLst>
              <a:ext uri="{FF2B5EF4-FFF2-40B4-BE49-F238E27FC236}">
                <a16:creationId xmlns:a16="http://schemas.microsoft.com/office/drawing/2014/main" id="{A558E95A-20CF-4C2D-A486-2B405DFF7649}"/>
              </a:ext>
            </a:extLst>
          </p:cNvPr>
          <p:cNvSpPr txBox="1"/>
          <p:nvPr/>
        </p:nvSpPr>
        <p:spPr>
          <a:xfrm>
            <a:off x="8561848" y="5546309"/>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15" name="TextBox 14">
            <a:extLst>
              <a:ext uri="{FF2B5EF4-FFF2-40B4-BE49-F238E27FC236}">
                <a16:creationId xmlns:a16="http://schemas.microsoft.com/office/drawing/2014/main" id="{B94192C1-2101-4C2D-B842-6708486A9828}"/>
              </a:ext>
            </a:extLst>
          </p:cNvPr>
          <p:cNvSpPr txBox="1"/>
          <p:nvPr/>
        </p:nvSpPr>
        <p:spPr>
          <a:xfrm>
            <a:off x="9807472" y="5546309"/>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16" name="TextBox 15">
            <a:extLst>
              <a:ext uri="{FF2B5EF4-FFF2-40B4-BE49-F238E27FC236}">
                <a16:creationId xmlns:a16="http://schemas.microsoft.com/office/drawing/2014/main" id="{F44CDBC6-5155-4D67-870C-8E40DE651EE9}"/>
              </a:ext>
            </a:extLst>
          </p:cNvPr>
          <p:cNvSpPr txBox="1"/>
          <p:nvPr/>
        </p:nvSpPr>
        <p:spPr>
          <a:xfrm>
            <a:off x="11053096" y="5546309"/>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17" name="TextBox 16">
            <a:extLst>
              <a:ext uri="{FF2B5EF4-FFF2-40B4-BE49-F238E27FC236}">
                <a16:creationId xmlns:a16="http://schemas.microsoft.com/office/drawing/2014/main" id="{29C43C9D-F68C-4DDF-96BD-12A6EF90F52C}"/>
              </a:ext>
            </a:extLst>
          </p:cNvPr>
          <p:cNvSpPr txBox="1"/>
          <p:nvPr/>
        </p:nvSpPr>
        <p:spPr>
          <a:xfrm>
            <a:off x="6070600" y="5546309"/>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18" name="TextBox 17">
            <a:extLst>
              <a:ext uri="{FF2B5EF4-FFF2-40B4-BE49-F238E27FC236}">
                <a16:creationId xmlns:a16="http://schemas.microsoft.com/office/drawing/2014/main" id="{0B5AA109-24C6-476E-B132-FE14A71156DE}"/>
              </a:ext>
            </a:extLst>
          </p:cNvPr>
          <p:cNvSpPr txBox="1"/>
          <p:nvPr/>
        </p:nvSpPr>
        <p:spPr>
          <a:xfrm>
            <a:off x="5880444" y="5333405"/>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19" name="TextBox 18">
            <a:extLst>
              <a:ext uri="{FF2B5EF4-FFF2-40B4-BE49-F238E27FC236}">
                <a16:creationId xmlns:a16="http://schemas.microsoft.com/office/drawing/2014/main" id="{8D8DDBDB-6E1F-4B6E-9828-9A8A3C7E9E8E}"/>
              </a:ext>
            </a:extLst>
          </p:cNvPr>
          <p:cNvSpPr txBox="1"/>
          <p:nvPr/>
        </p:nvSpPr>
        <p:spPr>
          <a:xfrm>
            <a:off x="5880444" y="4472371"/>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20" name="TextBox 19">
            <a:extLst>
              <a:ext uri="{FF2B5EF4-FFF2-40B4-BE49-F238E27FC236}">
                <a16:creationId xmlns:a16="http://schemas.microsoft.com/office/drawing/2014/main" id="{EE6EC525-A3F2-4094-89E9-EB0B266F33C7}"/>
              </a:ext>
            </a:extLst>
          </p:cNvPr>
          <p:cNvSpPr txBox="1"/>
          <p:nvPr/>
        </p:nvSpPr>
        <p:spPr>
          <a:xfrm>
            <a:off x="5880444" y="3570671"/>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21" name="TextBox 20">
            <a:extLst>
              <a:ext uri="{FF2B5EF4-FFF2-40B4-BE49-F238E27FC236}">
                <a16:creationId xmlns:a16="http://schemas.microsoft.com/office/drawing/2014/main" id="{405B5AF0-D695-4E0A-A78E-8F0CEA0CCB09}"/>
              </a:ext>
            </a:extLst>
          </p:cNvPr>
          <p:cNvSpPr txBox="1"/>
          <p:nvPr/>
        </p:nvSpPr>
        <p:spPr>
          <a:xfrm>
            <a:off x="5880444" y="2694371"/>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22" name="TextBox 21">
            <a:extLst>
              <a:ext uri="{FF2B5EF4-FFF2-40B4-BE49-F238E27FC236}">
                <a16:creationId xmlns:a16="http://schemas.microsoft.com/office/drawing/2014/main" id="{794B85E8-938F-499A-A0C3-BDC99517F7F6}"/>
              </a:ext>
            </a:extLst>
          </p:cNvPr>
          <p:cNvSpPr txBox="1"/>
          <p:nvPr/>
        </p:nvSpPr>
        <p:spPr>
          <a:xfrm>
            <a:off x="5880444" y="1818071"/>
            <a:ext cx="5715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23" name="TextBox 22">
            <a:extLst>
              <a:ext uri="{FF2B5EF4-FFF2-40B4-BE49-F238E27FC236}">
                <a16:creationId xmlns:a16="http://schemas.microsoft.com/office/drawing/2014/main" id="{28B58896-EBF3-4BD6-8AA4-5553AD5B0028}"/>
              </a:ext>
            </a:extLst>
          </p:cNvPr>
          <p:cNvSpPr txBox="1"/>
          <p:nvPr/>
        </p:nvSpPr>
        <p:spPr>
          <a:xfrm>
            <a:off x="6362700" y="5787609"/>
            <a:ext cx="4963446"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NDVI derived from PlanetScope</a:t>
            </a:r>
          </a:p>
        </p:txBody>
      </p:sp>
    </p:spTree>
    <p:extLst>
      <p:ext uri="{BB962C8B-B14F-4D97-AF65-F5344CB8AC3E}">
        <p14:creationId xmlns:p14="http://schemas.microsoft.com/office/powerpoint/2010/main" val="130803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9B472F-2C0D-7BD6-A490-9C1C3FCB4F11}"/>
              </a:ext>
            </a:extLst>
          </p:cNvPr>
          <p:cNvSpPr txBox="1"/>
          <p:nvPr/>
        </p:nvSpPr>
        <p:spPr>
          <a:xfrm>
            <a:off x="174232" y="90236"/>
            <a:ext cx="78293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67A478"/>
                </a:solidFill>
                <a:latin typeface="Century Gothic"/>
                <a:cs typeface="Calibri"/>
              </a:rPr>
              <a:t>Future Work/Considerations</a:t>
            </a:r>
            <a:endParaRPr lang="en-US" sz="4000" b="1" dirty="0">
              <a:solidFill>
                <a:srgbClr val="67A478"/>
              </a:solidFill>
              <a:latin typeface="Century Gothic"/>
            </a:endParaRPr>
          </a:p>
        </p:txBody>
      </p:sp>
      <p:sp>
        <p:nvSpPr>
          <p:cNvPr id="3" name="TextBox 2">
            <a:extLst>
              <a:ext uri="{FF2B5EF4-FFF2-40B4-BE49-F238E27FC236}">
                <a16:creationId xmlns:a16="http://schemas.microsoft.com/office/drawing/2014/main" id="{FC2F1300-59AF-E431-AADF-52BEE071B94D}"/>
              </a:ext>
            </a:extLst>
          </p:cNvPr>
          <p:cNvSpPr txBox="1"/>
          <p:nvPr/>
        </p:nvSpPr>
        <p:spPr>
          <a:xfrm>
            <a:off x="244910" y="1310978"/>
            <a:ext cx="514349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chemeClr val="tx1">
                    <a:lumMod val="75000"/>
                    <a:lumOff val="25000"/>
                  </a:schemeClr>
                </a:solidFill>
                <a:latin typeface="Century Gothic"/>
                <a:ea typeface="+mn-lt"/>
                <a:cs typeface="+mn-lt"/>
              </a:rPr>
              <a:t>Working with this methodology in the future, </a:t>
            </a:r>
            <a:r>
              <a:rPr lang="en-US" sz="2400" b="1" dirty="0">
                <a:solidFill>
                  <a:schemeClr val="tx1">
                    <a:lumMod val="75000"/>
                    <a:lumOff val="25000"/>
                  </a:schemeClr>
                </a:solidFill>
                <a:latin typeface="Century Gothic"/>
                <a:ea typeface="+mn-lt"/>
                <a:cs typeface="+mn-lt"/>
              </a:rPr>
              <a:t>more grazing data</a:t>
            </a:r>
            <a:r>
              <a:rPr lang="en-US" sz="2400" dirty="0">
                <a:solidFill>
                  <a:schemeClr val="tx1">
                    <a:lumMod val="75000"/>
                    <a:lumOff val="25000"/>
                  </a:schemeClr>
                </a:solidFill>
                <a:latin typeface="Century Gothic"/>
                <a:ea typeface="+mn-lt"/>
                <a:cs typeface="+mn-lt"/>
              </a:rPr>
              <a:t> will increase the confidence of the analysis</a:t>
            </a:r>
            <a:endParaRPr lang="en-US" sz="2400" dirty="0">
              <a:solidFill>
                <a:schemeClr val="tx1">
                  <a:lumMod val="75000"/>
                  <a:lumOff val="25000"/>
                </a:schemeClr>
              </a:solidFill>
              <a:latin typeface="Century Gothic"/>
              <a:cs typeface="Calibri"/>
            </a:endParaRPr>
          </a:p>
          <a:p>
            <a:pPr marL="342900" indent="-342900">
              <a:buFont typeface="Arial"/>
              <a:buChar char="•"/>
            </a:pPr>
            <a:endParaRPr lang="en-US" sz="2400" dirty="0">
              <a:solidFill>
                <a:schemeClr val="tx1">
                  <a:lumMod val="75000"/>
                  <a:lumOff val="25000"/>
                </a:schemeClr>
              </a:solidFill>
              <a:latin typeface="Century Gothic"/>
              <a:ea typeface="+mn-lt"/>
              <a:cs typeface="+mn-lt"/>
            </a:endParaRPr>
          </a:p>
          <a:p>
            <a:pPr marL="342900" indent="-342900">
              <a:buFont typeface="Arial"/>
              <a:buChar char="•"/>
            </a:pPr>
            <a:r>
              <a:rPr lang="en-US" sz="2400" dirty="0">
                <a:solidFill>
                  <a:schemeClr val="tx1">
                    <a:lumMod val="75000"/>
                    <a:lumOff val="25000"/>
                  </a:schemeClr>
                </a:solidFill>
                <a:latin typeface="Century Gothic"/>
                <a:ea typeface="+mn-lt"/>
                <a:cs typeface="+mn-lt"/>
              </a:rPr>
              <a:t>Incorporating </a:t>
            </a:r>
            <a:r>
              <a:rPr lang="en-US" sz="2400" b="1" dirty="0">
                <a:solidFill>
                  <a:schemeClr val="tx1">
                    <a:lumMod val="75000"/>
                    <a:lumOff val="25000"/>
                  </a:schemeClr>
                </a:solidFill>
                <a:latin typeface="Century Gothic"/>
                <a:ea typeface="+mn-lt"/>
                <a:cs typeface="+mn-lt"/>
              </a:rPr>
              <a:t>alternative indices </a:t>
            </a:r>
            <a:r>
              <a:rPr lang="en-US" sz="2400" dirty="0">
                <a:solidFill>
                  <a:schemeClr val="tx1">
                    <a:lumMod val="75000"/>
                    <a:lumOff val="25000"/>
                  </a:schemeClr>
                </a:solidFill>
                <a:latin typeface="Century Gothic"/>
                <a:ea typeface="+mn-lt"/>
                <a:cs typeface="+mn-lt"/>
              </a:rPr>
              <a:t>and </a:t>
            </a:r>
            <a:r>
              <a:rPr lang="en-US" sz="2400" b="1" dirty="0">
                <a:solidFill>
                  <a:schemeClr val="tx1">
                    <a:lumMod val="75000"/>
                    <a:lumOff val="25000"/>
                  </a:schemeClr>
                </a:solidFill>
                <a:latin typeface="Century Gothic"/>
                <a:ea typeface="+mn-lt"/>
                <a:cs typeface="+mn-lt"/>
              </a:rPr>
              <a:t>variables of interest </a:t>
            </a:r>
            <a:endParaRPr lang="en-US" sz="2400" b="1" dirty="0">
              <a:solidFill>
                <a:schemeClr val="tx1">
                  <a:lumMod val="75000"/>
                  <a:lumOff val="25000"/>
                </a:schemeClr>
              </a:solidFill>
              <a:latin typeface="Century Gothic"/>
              <a:cs typeface="Calibri" panose="020F0502020204030204"/>
            </a:endParaRPr>
          </a:p>
          <a:p>
            <a:pPr marL="342900" indent="-342900">
              <a:buFont typeface="Arial"/>
              <a:buChar char="•"/>
            </a:pPr>
            <a:endParaRPr lang="en-US" sz="2400" dirty="0">
              <a:solidFill>
                <a:srgbClr val="000000"/>
              </a:solidFill>
              <a:latin typeface="Calibri"/>
              <a:cs typeface="Calibri" panose="020F0502020204030204"/>
            </a:endParaRPr>
          </a:p>
          <a:p>
            <a:pPr marL="285750" indent="-285750">
              <a:buFont typeface="Wingdings"/>
              <a:buChar char="§"/>
            </a:pPr>
            <a:endParaRPr lang="en-US" sz="2400" dirty="0">
              <a:solidFill>
                <a:schemeClr val="tx1">
                  <a:lumMod val="65000"/>
                  <a:lumOff val="35000"/>
                </a:schemeClr>
              </a:solidFill>
              <a:latin typeface="Century Gothic"/>
              <a:cs typeface="Calibri" panose="020F0502020204030204"/>
            </a:endParaRPr>
          </a:p>
          <a:p>
            <a:endParaRPr lang="en-US" sz="2400" dirty="0">
              <a:solidFill>
                <a:schemeClr val="tx1">
                  <a:lumMod val="65000"/>
                  <a:lumOff val="35000"/>
                </a:schemeClr>
              </a:solidFill>
              <a:latin typeface="Century Gothic"/>
              <a:cs typeface="Calibri" panose="020F0502020204030204"/>
            </a:endParaRPr>
          </a:p>
          <a:p>
            <a:pPr>
              <a:buFont typeface="Arial"/>
              <a:buChar char="•"/>
            </a:pPr>
            <a:endParaRPr lang="en-US" sz="2400" dirty="0">
              <a:solidFill>
                <a:schemeClr val="tx1">
                  <a:lumMod val="65000"/>
                  <a:lumOff val="35000"/>
                </a:schemeClr>
              </a:solidFill>
              <a:latin typeface="Century Gothic"/>
              <a:cs typeface="Calibri" panose="020F0502020204030204"/>
            </a:endParaRPr>
          </a:p>
          <a:p>
            <a:pPr marL="285750" indent="-285750">
              <a:buFont typeface="Wingdings"/>
              <a:buChar char="§"/>
            </a:pPr>
            <a:endParaRPr lang="en-US" sz="2400" dirty="0">
              <a:solidFill>
                <a:schemeClr val="tx1">
                  <a:lumMod val="65000"/>
                  <a:lumOff val="35000"/>
                </a:schemeClr>
              </a:solidFill>
              <a:latin typeface="Century Gothic"/>
              <a:cs typeface="Calibri" panose="020F0502020204030204"/>
            </a:endParaRPr>
          </a:p>
          <a:p>
            <a:pPr marL="285750" indent="-285750">
              <a:buFont typeface="Wingdings"/>
              <a:buChar char="§"/>
            </a:pPr>
            <a:endParaRPr lang="en-US" sz="2400" dirty="0">
              <a:solidFill>
                <a:schemeClr val="tx1">
                  <a:lumMod val="65000"/>
                  <a:lumOff val="35000"/>
                </a:schemeClr>
              </a:solidFill>
              <a:cs typeface="Calibri" panose="020F0502020204030204"/>
            </a:endParaRPr>
          </a:p>
        </p:txBody>
      </p:sp>
      <p:pic>
        <p:nvPicPr>
          <p:cNvPr id="4" name="Picture 4">
            <a:extLst>
              <a:ext uri="{FF2B5EF4-FFF2-40B4-BE49-F238E27FC236}">
                <a16:creationId xmlns:a16="http://schemas.microsoft.com/office/drawing/2014/main" id="{61E25435-DF53-4747-0943-FA4770ADAE0C}"/>
              </a:ext>
            </a:extLst>
          </p:cNvPr>
          <p:cNvPicPr>
            <a:picLocks noChangeAspect="1"/>
          </p:cNvPicPr>
          <p:nvPr/>
        </p:nvPicPr>
        <p:blipFill>
          <a:blip r:embed="rId3"/>
          <a:stretch>
            <a:fillRect/>
          </a:stretch>
        </p:blipFill>
        <p:spPr>
          <a:xfrm>
            <a:off x="5442389" y="1310789"/>
            <a:ext cx="6407523" cy="4248601"/>
          </a:xfrm>
          <a:prstGeom prst="rect">
            <a:avLst/>
          </a:prstGeom>
        </p:spPr>
      </p:pic>
      <p:sp>
        <p:nvSpPr>
          <p:cNvPr id="5" name="TextBox 4">
            <a:extLst>
              <a:ext uri="{FF2B5EF4-FFF2-40B4-BE49-F238E27FC236}">
                <a16:creationId xmlns:a16="http://schemas.microsoft.com/office/drawing/2014/main" id="{591F7A3D-3B89-F691-E74E-1DF041A459BB}"/>
              </a:ext>
            </a:extLst>
          </p:cNvPr>
          <p:cNvSpPr txBox="1"/>
          <p:nvPr/>
        </p:nvSpPr>
        <p:spPr>
          <a:xfrm>
            <a:off x="5437809" y="5547509"/>
            <a:ext cx="20320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Image Credit: Ryan Healey</a:t>
            </a:r>
            <a:endParaRPr lang="en-US" sz="11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822539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FB8D0-E406-E418-2A59-93276C95778D}"/>
              </a:ext>
            </a:extLst>
          </p:cNvPr>
          <p:cNvSpPr txBox="1"/>
          <p:nvPr/>
        </p:nvSpPr>
        <p:spPr>
          <a:xfrm>
            <a:off x="420784" y="929573"/>
            <a:ext cx="26284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chemeClr val="tx1">
                    <a:lumMod val="75000"/>
                    <a:lumOff val="25000"/>
                  </a:schemeClr>
                </a:solidFill>
                <a:latin typeface="Century Gothic"/>
                <a:ea typeface="Calibri" panose="020F0502020204030204"/>
                <a:cs typeface="Calibri" panose="020F0502020204030204"/>
              </a:rPr>
              <a:t>Fellow</a:t>
            </a:r>
          </a:p>
          <a:p>
            <a:pPr marL="342900" indent="-342900">
              <a:buFont typeface="Arial"/>
              <a:buChar char="•"/>
            </a:pPr>
            <a:r>
              <a:rPr lang="en-US" sz="2400" dirty="0">
                <a:solidFill>
                  <a:schemeClr val="tx1">
                    <a:lumMod val="75000"/>
                    <a:lumOff val="25000"/>
                  </a:schemeClr>
                </a:solidFill>
                <a:latin typeface="Century Gothic"/>
                <a:ea typeface="Calibri" panose="020F0502020204030204"/>
                <a:cs typeface="Calibri" panose="020F0502020204030204"/>
              </a:rPr>
              <a:t>Ryan Healey</a:t>
            </a:r>
            <a:endParaRPr lang="en-US" sz="2400" b="1" dirty="0">
              <a:solidFill>
                <a:schemeClr val="tx1">
                  <a:lumMod val="75000"/>
                  <a:lumOff val="25000"/>
                </a:schemeClr>
              </a:solidFill>
              <a:latin typeface="Century Gothic"/>
              <a:ea typeface="Calibri" panose="020F0502020204030204"/>
              <a:cs typeface="Calibri" panose="020F0502020204030204"/>
            </a:endParaRPr>
          </a:p>
        </p:txBody>
      </p:sp>
      <p:sp>
        <p:nvSpPr>
          <p:cNvPr id="4" name="TextBox 3">
            <a:extLst>
              <a:ext uri="{FF2B5EF4-FFF2-40B4-BE49-F238E27FC236}">
                <a16:creationId xmlns:a16="http://schemas.microsoft.com/office/drawing/2014/main" id="{BE7C133E-7F2C-1E81-10B9-0681C5E70129}"/>
              </a:ext>
            </a:extLst>
          </p:cNvPr>
          <p:cNvSpPr txBox="1"/>
          <p:nvPr/>
        </p:nvSpPr>
        <p:spPr>
          <a:xfrm>
            <a:off x="334754" y="2259788"/>
            <a:ext cx="290245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ea typeface="Calibri"/>
                <a:cs typeface="Calibri"/>
              </a:rPr>
              <a:t>Science Advisor</a:t>
            </a:r>
          </a:p>
          <a:p>
            <a:pPr marL="342900" indent="-342900">
              <a:buFont typeface="Arial"/>
              <a:buChar char="•"/>
            </a:pPr>
            <a:r>
              <a:rPr lang="en-US" sz="2400" dirty="0">
                <a:solidFill>
                  <a:schemeClr val="tx1">
                    <a:lumMod val="75000"/>
                    <a:lumOff val="25000"/>
                  </a:schemeClr>
                </a:solidFill>
                <a:latin typeface="Century Gothic"/>
                <a:ea typeface="Calibri"/>
                <a:cs typeface="Calibri"/>
              </a:rPr>
              <a:t>Keith Weber</a:t>
            </a:r>
            <a:endParaRPr lang="en-US" sz="2400" b="1" dirty="0">
              <a:solidFill>
                <a:schemeClr val="tx1">
                  <a:lumMod val="75000"/>
                  <a:lumOff val="25000"/>
                </a:schemeClr>
              </a:solidFill>
              <a:latin typeface="Century Gothic"/>
              <a:ea typeface="Calibri"/>
              <a:cs typeface="Calibri"/>
            </a:endParaRPr>
          </a:p>
          <a:p>
            <a:endParaRPr lang="en-US" dirty="0">
              <a:ea typeface="Calibri"/>
              <a:cs typeface="Calibri"/>
            </a:endParaRPr>
          </a:p>
        </p:txBody>
      </p:sp>
      <p:sp>
        <p:nvSpPr>
          <p:cNvPr id="5" name="TextBox 4">
            <a:extLst>
              <a:ext uri="{FF2B5EF4-FFF2-40B4-BE49-F238E27FC236}">
                <a16:creationId xmlns:a16="http://schemas.microsoft.com/office/drawing/2014/main" id="{1471122D-5889-E720-EDA4-0A1ECF450147}"/>
              </a:ext>
            </a:extLst>
          </p:cNvPr>
          <p:cNvSpPr txBox="1"/>
          <p:nvPr/>
        </p:nvSpPr>
        <p:spPr>
          <a:xfrm>
            <a:off x="416607" y="3589754"/>
            <a:ext cx="471755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chemeClr val="tx1">
                    <a:lumMod val="75000"/>
                    <a:lumOff val="25000"/>
                  </a:schemeClr>
                </a:solidFill>
                <a:latin typeface="Century Gothic"/>
              </a:rPr>
              <a:t>Partners</a:t>
            </a:r>
          </a:p>
          <a:p>
            <a:pPr marL="342900" indent="-342900">
              <a:buFont typeface="Arial"/>
              <a:buChar char="•"/>
            </a:pPr>
            <a:r>
              <a:rPr lang="en-US" sz="2400" dirty="0">
                <a:solidFill>
                  <a:schemeClr val="tx1">
                    <a:lumMod val="75000"/>
                    <a:lumOff val="25000"/>
                  </a:schemeClr>
                </a:solidFill>
                <a:latin typeface="Century Gothic"/>
              </a:rPr>
              <a:t>Idaho Department of Fish and Game</a:t>
            </a:r>
          </a:p>
          <a:p>
            <a:pPr marL="800100" lvl="1" indent="-342900">
              <a:buFont typeface="Arial"/>
              <a:buChar char="•"/>
            </a:pPr>
            <a:r>
              <a:rPr lang="en-US" sz="2400" dirty="0">
                <a:solidFill>
                  <a:schemeClr val="tx1">
                    <a:lumMod val="75000"/>
                    <a:lumOff val="25000"/>
                  </a:schemeClr>
                </a:solidFill>
                <a:latin typeface="Century Gothic"/>
              </a:rPr>
              <a:t>Maria Pacioretty </a:t>
            </a:r>
          </a:p>
          <a:p>
            <a:pPr marL="800100" lvl="1" indent="-342900">
              <a:buFont typeface="Arial"/>
              <a:buChar char="•"/>
            </a:pPr>
            <a:r>
              <a:rPr lang="en-US" sz="2400" dirty="0">
                <a:solidFill>
                  <a:schemeClr val="tx1">
                    <a:lumMod val="75000"/>
                    <a:lumOff val="25000"/>
                  </a:schemeClr>
                </a:solidFill>
                <a:latin typeface="Century Gothic"/>
              </a:rPr>
              <a:t>Jeff May </a:t>
            </a:r>
          </a:p>
        </p:txBody>
      </p:sp>
      <p:sp>
        <p:nvSpPr>
          <p:cNvPr id="6" name="TextBox 5">
            <a:extLst>
              <a:ext uri="{FF2B5EF4-FFF2-40B4-BE49-F238E27FC236}">
                <a16:creationId xmlns:a16="http://schemas.microsoft.com/office/drawing/2014/main" id="{E8B4CD1D-8288-CA9D-8E94-93E952BACE64}"/>
              </a:ext>
            </a:extLst>
          </p:cNvPr>
          <p:cNvSpPr txBox="1"/>
          <p:nvPr/>
        </p:nvSpPr>
        <p:spPr>
          <a:xfrm>
            <a:off x="466618" y="6088713"/>
            <a:ext cx="112587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tx1">
                    <a:lumMod val="75000"/>
                    <a:lumOff val="25000"/>
                  </a:schemeClr>
                </a:solidFill>
                <a:latin typeface="Century Gothic"/>
                <a:ea typeface="+mn-lt"/>
                <a:cs typeface="+mn-lt"/>
              </a:rPr>
              <a:t>This study utilized PlanetScope data made available through the NASA Commercial Smallsat Data Acquisition (CSDA) Program.</a:t>
            </a:r>
          </a:p>
          <a:p>
            <a:pPr algn="ctr"/>
            <a:r>
              <a:rPr lang="en-US" sz="800" dirty="0">
                <a:solidFill>
                  <a:schemeClr val="tx1">
                    <a:lumMod val="75000"/>
                    <a:lumOff val="25000"/>
                  </a:schemeClr>
                </a:solidFill>
                <a:effectLst/>
                <a:latin typeface="Century Gothic" panose="020B0502020202020204" pitchFamily="34" charset="0"/>
                <a:ea typeface="Times New Roman" panose="02020603050405020304" pitchFamily="18" charset="0"/>
                <a:cs typeface="Calibri" panose="020F0502020204030204" pitchFamily="34" charset="0"/>
              </a:rPr>
              <a:t>Includes copyrighted material of Planet Labs PBC. All rights reserved.</a:t>
            </a:r>
            <a:endParaRPr lang="en-US" sz="500"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1A3BADAB-6A2A-C0DC-465E-82D541AA1F14}"/>
              </a:ext>
            </a:extLst>
          </p:cNvPr>
          <p:cNvSpPr txBox="1"/>
          <p:nvPr/>
        </p:nvSpPr>
        <p:spPr>
          <a:xfrm>
            <a:off x="3187365" y="939626"/>
            <a:ext cx="485453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chemeClr val="tx1">
                    <a:lumMod val="75000"/>
                    <a:lumOff val="25000"/>
                  </a:schemeClr>
                </a:solidFill>
                <a:latin typeface="Century Gothic"/>
                <a:cs typeface="Calibri"/>
              </a:rPr>
              <a:t>Others</a:t>
            </a:r>
          </a:p>
          <a:p>
            <a:pPr marL="342900" indent="-342900">
              <a:buFont typeface="Arial"/>
              <a:buChar char="•"/>
            </a:pPr>
            <a:r>
              <a:rPr lang="en-US" sz="2400" dirty="0">
                <a:solidFill>
                  <a:schemeClr val="tx1">
                    <a:lumMod val="75000"/>
                    <a:lumOff val="25000"/>
                  </a:schemeClr>
                </a:solidFill>
                <a:latin typeface="Century Gothic"/>
                <a:cs typeface="Calibri"/>
              </a:rPr>
              <a:t>Chase and Dallin Carter</a:t>
            </a:r>
          </a:p>
          <a:p>
            <a:pPr marL="342900" indent="-342900">
              <a:buFont typeface="Arial"/>
              <a:buChar char="•"/>
            </a:pPr>
            <a:r>
              <a:rPr lang="en-US" sz="2400" dirty="0">
                <a:solidFill>
                  <a:schemeClr val="tx1">
                    <a:lumMod val="75000"/>
                    <a:lumOff val="25000"/>
                  </a:schemeClr>
                </a:solidFill>
                <a:latin typeface="Century Gothic"/>
                <a:cs typeface="Calibri"/>
              </a:rPr>
              <a:t>GIS Training and Research Center</a:t>
            </a:r>
          </a:p>
          <a:p>
            <a:endParaRPr lang="en-US" sz="2400" dirty="0">
              <a:solidFill>
                <a:schemeClr val="tx1">
                  <a:lumMod val="75000"/>
                  <a:lumOff val="25000"/>
                </a:schemeClr>
              </a:solidFill>
              <a:latin typeface="Century Gothic"/>
              <a:cs typeface="Calibri"/>
            </a:endParaRPr>
          </a:p>
        </p:txBody>
      </p:sp>
      <p:pic>
        <p:nvPicPr>
          <p:cNvPr id="9" name="Picture 8">
            <a:extLst>
              <a:ext uri="{FF2B5EF4-FFF2-40B4-BE49-F238E27FC236}">
                <a16:creationId xmlns:a16="http://schemas.microsoft.com/office/drawing/2014/main" id="{9E93817E-7283-4AD9-9EFB-01083B503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477" y="2305285"/>
            <a:ext cx="4211227" cy="279099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9DAB16E-11D0-33D2-6EA0-0E2A0B33E201}"/>
              </a:ext>
            </a:extLst>
          </p:cNvPr>
          <p:cNvSpPr txBox="1"/>
          <p:nvPr/>
        </p:nvSpPr>
        <p:spPr>
          <a:xfrm>
            <a:off x="6934220" y="5091800"/>
            <a:ext cx="33580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panose="020B0502020202020204" pitchFamily="34" charset="0"/>
                <a:cs typeface="Calibri"/>
              </a:rPr>
              <a:t>Image Credit: Ryan Healey</a:t>
            </a:r>
            <a:endParaRPr lang="en-US" sz="12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5996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9B472F-2C0D-7BD6-A490-9C1C3FCB4F11}"/>
              </a:ext>
            </a:extLst>
          </p:cNvPr>
          <p:cNvSpPr txBox="1"/>
          <p:nvPr/>
        </p:nvSpPr>
        <p:spPr>
          <a:xfrm>
            <a:off x="143410" y="172429"/>
            <a:ext cx="78293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67A478"/>
                </a:solidFill>
                <a:latin typeface="Century Gothic"/>
                <a:cs typeface="Calibri"/>
              </a:rPr>
              <a:t>Questions?</a:t>
            </a:r>
            <a:endParaRPr lang="en-US" sz="4000" b="1" dirty="0">
              <a:solidFill>
                <a:srgbClr val="67A478"/>
              </a:solidFill>
              <a:latin typeface="Century Gothic"/>
            </a:endParaRPr>
          </a:p>
        </p:txBody>
      </p:sp>
      <p:sp>
        <p:nvSpPr>
          <p:cNvPr id="3" name="TextBox 2">
            <a:extLst>
              <a:ext uri="{FF2B5EF4-FFF2-40B4-BE49-F238E27FC236}">
                <a16:creationId xmlns:a16="http://schemas.microsoft.com/office/drawing/2014/main" id="{C2897DA2-0801-4BEA-8E7D-BB878A335735}"/>
              </a:ext>
            </a:extLst>
          </p:cNvPr>
          <p:cNvSpPr txBox="1"/>
          <p:nvPr/>
        </p:nvSpPr>
        <p:spPr>
          <a:xfrm>
            <a:off x="1880171" y="2383336"/>
            <a:ext cx="2917860" cy="369332"/>
          </a:xfrm>
          <a:prstGeom prst="rect">
            <a:avLst/>
          </a:prstGeom>
          <a:noFill/>
        </p:spPr>
        <p:txBody>
          <a:bodyPr wrap="square" rtlCol="0">
            <a:spAutoFit/>
          </a:bodyPr>
          <a:lstStyle/>
          <a:p>
            <a:r>
              <a:rPr lang="en-US" dirty="0"/>
              <a:t>Field image (placeholder)</a:t>
            </a:r>
          </a:p>
        </p:txBody>
      </p:sp>
      <p:sp>
        <p:nvSpPr>
          <p:cNvPr id="5" name="TextBox 4">
            <a:extLst>
              <a:ext uri="{FF2B5EF4-FFF2-40B4-BE49-F238E27FC236}">
                <a16:creationId xmlns:a16="http://schemas.microsoft.com/office/drawing/2014/main" id="{992D0B96-8A69-4F61-871F-8198A2B00BBB}"/>
              </a:ext>
            </a:extLst>
          </p:cNvPr>
          <p:cNvSpPr txBox="1"/>
          <p:nvPr/>
        </p:nvSpPr>
        <p:spPr>
          <a:xfrm>
            <a:off x="7464741" y="1496648"/>
            <a:ext cx="4305598" cy="3293209"/>
          </a:xfrm>
          <a:prstGeom prst="rect">
            <a:avLst/>
          </a:prstGeom>
          <a:noFill/>
        </p:spPr>
        <p:txBody>
          <a:bodyPr wrap="square" rtlCol="0">
            <a:spAutoFit/>
          </a:bodyPr>
          <a:lstStyle/>
          <a:p>
            <a:r>
              <a:rPr lang="en-US" sz="2800" b="1" dirty="0">
                <a:solidFill>
                  <a:srgbClr val="67A478"/>
                </a:solidFill>
                <a:latin typeface="Century Gothic" panose="020B0502020202020204" pitchFamily="34" charset="0"/>
              </a:rPr>
              <a:t>Southern Idaho Ecological Conservation Team</a:t>
            </a:r>
            <a:r>
              <a:rPr lang="en-US" sz="2000" b="1" dirty="0">
                <a:solidFill>
                  <a:srgbClr val="67A478"/>
                </a:solidFill>
                <a:latin typeface="Century Gothic" panose="020B0502020202020204" pitchFamily="34" charset="0"/>
              </a:rPr>
              <a:t>:</a:t>
            </a:r>
          </a:p>
          <a:p>
            <a:pPr marL="285750" indent="-285750">
              <a:buFont typeface="Arial" panose="020B0604020202020204" pitchFamily="34" charset="0"/>
              <a:buChar char="•"/>
            </a:pPr>
            <a:endParaRPr lang="en-US" sz="2800" dirty="0">
              <a:solidFill>
                <a:schemeClr val="tx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Preethi Malur Balaji</a:t>
            </a:r>
          </a:p>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Talissa Cota</a:t>
            </a:r>
          </a:p>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Kangsan Lee</a:t>
            </a:r>
          </a:p>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Melissa McNally</a:t>
            </a:r>
          </a:p>
        </p:txBody>
      </p:sp>
      <p:pic>
        <p:nvPicPr>
          <p:cNvPr id="6" name="Picture 5">
            <a:extLst>
              <a:ext uri="{FF2B5EF4-FFF2-40B4-BE49-F238E27FC236}">
                <a16:creationId xmlns:a16="http://schemas.microsoft.com/office/drawing/2014/main" id="{C9BDF251-071B-464D-8326-09A3463B4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00" y="1199249"/>
            <a:ext cx="6732478" cy="4459501"/>
          </a:xfrm>
          <a:prstGeom prst="rect">
            <a:avLst/>
          </a:prstGeom>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ED9548E3-15F8-4AD0-9DE4-661F9439ED06}"/>
              </a:ext>
            </a:extLst>
          </p:cNvPr>
          <p:cNvSpPr txBox="1"/>
          <p:nvPr/>
        </p:nvSpPr>
        <p:spPr>
          <a:xfrm>
            <a:off x="390525" y="5666793"/>
            <a:ext cx="2819400"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Image Credit: Ryan Healey</a:t>
            </a:r>
          </a:p>
        </p:txBody>
      </p:sp>
    </p:spTree>
    <p:extLst>
      <p:ext uri="{BB962C8B-B14F-4D97-AF65-F5344CB8AC3E}">
        <p14:creationId xmlns:p14="http://schemas.microsoft.com/office/powerpoint/2010/main" val="102126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5F1D30A-CEED-48F2-BF76-BCB1897ACF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 r="56113"/>
          <a:stretch/>
        </p:blipFill>
        <p:spPr>
          <a:xfrm>
            <a:off x="197288" y="1502692"/>
            <a:ext cx="3159924" cy="4974346"/>
          </a:xfrm>
          <a:prstGeom prst="rect">
            <a:avLst/>
          </a:prstGeom>
        </p:spPr>
      </p:pic>
      <p:sp>
        <p:nvSpPr>
          <p:cNvPr id="28" name="TextBox 27">
            <a:extLst>
              <a:ext uri="{FF2B5EF4-FFF2-40B4-BE49-F238E27FC236}">
                <a16:creationId xmlns:a16="http://schemas.microsoft.com/office/drawing/2014/main" id="{5C7662E1-55D1-418B-8C2B-2925ACF76497}"/>
              </a:ext>
            </a:extLst>
          </p:cNvPr>
          <p:cNvSpPr txBox="1"/>
          <p:nvPr/>
        </p:nvSpPr>
        <p:spPr>
          <a:xfrm>
            <a:off x="376296" y="197555"/>
            <a:ext cx="59737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dirty="0">
              <a:latin typeface="Century Gothic"/>
            </a:endParaRPr>
          </a:p>
        </p:txBody>
      </p:sp>
      <p:sp>
        <p:nvSpPr>
          <p:cNvPr id="29" name="TextBox 28">
            <a:extLst>
              <a:ext uri="{FF2B5EF4-FFF2-40B4-BE49-F238E27FC236}">
                <a16:creationId xmlns:a16="http://schemas.microsoft.com/office/drawing/2014/main" id="{50E85FD0-4EDE-4137-9171-5544CD290411}"/>
              </a:ext>
            </a:extLst>
          </p:cNvPr>
          <p:cNvSpPr txBox="1"/>
          <p:nvPr/>
        </p:nvSpPr>
        <p:spPr>
          <a:xfrm>
            <a:off x="324635" y="141123"/>
            <a:ext cx="51331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7A478"/>
                </a:solidFill>
                <a:latin typeface="Century Gothic"/>
              </a:rPr>
              <a:t>Study Area &amp;</a:t>
            </a:r>
          </a:p>
        </p:txBody>
      </p:sp>
      <p:sp>
        <p:nvSpPr>
          <p:cNvPr id="30" name="Oval 29">
            <a:extLst>
              <a:ext uri="{FF2B5EF4-FFF2-40B4-BE49-F238E27FC236}">
                <a16:creationId xmlns:a16="http://schemas.microsoft.com/office/drawing/2014/main" id="{2DACFDE9-1947-479B-84B6-5D85543F381B}"/>
              </a:ext>
            </a:extLst>
          </p:cNvPr>
          <p:cNvSpPr>
            <a:spLocks noChangeAspect="1"/>
          </p:cNvSpPr>
          <p:nvPr/>
        </p:nvSpPr>
        <p:spPr>
          <a:xfrm>
            <a:off x="6368914" y="739284"/>
            <a:ext cx="2427591" cy="1040259"/>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cs typeface="Calibri"/>
              </a:rPr>
              <a:t>Pre-Grazing </a:t>
            </a:r>
            <a:endParaRPr lang="en-US" sz="2000" dirty="0">
              <a:solidFill>
                <a:schemeClr val="bg1"/>
              </a:solidFill>
              <a:latin typeface="Century Gothic"/>
              <a:cs typeface="Calibri"/>
            </a:endParaRPr>
          </a:p>
          <a:p>
            <a:pPr algn="ctr"/>
            <a:r>
              <a:rPr lang="en-US" sz="2000" dirty="0">
                <a:solidFill>
                  <a:schemeClr val="bg1"/>
                </a:solidFill>
                <a:latin typeface="Century Gothic"/>
                <a:cs typeface="Calibri"/>
              </a:rPr>
              <a:t>2013 – 2020</a:t>
            </a:r>
            <a:endParaRPr lang="en-US" sz="2000" dirty="0">
              <a:solidFill>
                <a:schemeClr val="bg1"/>
              </a:solidFill>
            </a:endParaRPr>
          </a:p>
        </p:txBody>
      </p:sp>
      <p:sp>
        <p:nvSpPr>
          <p:cNvPr id="31" name="Oval 30">
            <a:extLst>
              <a:ext uri="{FF2B5EF4-FFF2-40B4-BE49-F238E27FC236}">
                <a16:creationId xmlns:a16="http://schemas.microsoft.com/office/drawing/2014/main" id="{10848BA4-822B-4067-83F4-11DC826258B6}"/>
              </a:ext>
            </a:extLst>
          </p:cNvPr>
          <p:cNvSpPr>
            <a:spLocks noChangeAspect="1"/>
          </p:cNvSpPr>
          <p:nvPr/>
        </p:nvSpPr>
        <p:spPr>
          <a:xfrm>
            <a:off x="8921947" y="739284"/>
            <a:ext cx="2522005" cy="1040259"/>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cs typeface="Calibri"/>
              </a:rPr>
              <a:t>Post-Grazing </a:t>
            </a:r>
            <a:endParaRPr lang="en-US" sz="2000" dirty="0">
              <a:solidFill>
                <a:schemeClr val="bg1"/>
              </a:solidFill>
              <a:latin typeface="Century Gothic"/>
              <a:cs typeface="Calibri"/>
            </a:endParaRPr>
          </a:p>
          <a:p>
            <a:pPr algn="ctr"/>
            <a:r>
              <a:rPr lang="en-US" sz="2000" dirty="0">
                <a:solidFill>
                  <a:schemeClr val="bg1"/>
                </a:solidFill>
                <a:latin typeface="Century Gothic"/>
                <a:cs typeface="Calibri"/>
              </a:rPr>
              <a:t>2021 – 2022</a:t>
            </a:r>
            <a:endParaRPr lang="en-US" sz="2000" dirty="0">
              <a:solidFill>
                <a:schemeClr val="bg1"/>
              </a:solidFill>
            </a:endParaRPr>
          </a:p>
        </p:txBody>
      </p:sp>
      <p:sp>
        <p:nvSpPr>
          <p:cNvPr id="32" name="Rectangle 31">
            <a:extLst>
              <a:ext uri="{FF2B5EF4-FFF2-40B4-BE49-F238E27FC236}">
                <a16:creationId xmlns:a16="http://schemas.microsoft.com/office/drawing/2014/main" id="{20A7A3DA-C77E-402C-9121-6E5C63BE8A23}"/>
              </a:ext>
            </a:extLst>
          </p:cNvPr>
          <p:cNvSpPr/>
          <p:nvPr/>
        </p:nvSpPr>
        <p:spPr>
          <a:xfrm>
            <a:off x="2387216" y="5765800"/>
            <a:ext cx="144000" cy="14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FCA0FC2B-06F8-4E04-8C99-A226F35DF3A1}"/>
              </a:ext>
            </a:extLst>
          </p:cNvPr>
          <p:cNvCxnSpPr>
            <a:cxnSpLocks/>
          </p:cNvCxnSpPr>
          <p:nvPr/>
        </p:nvCxnSpPr>
        <p:spPr>
          <a:xfrm flipV="1">
            <a:off x="2386013" y="2141346"/>
            <a:ext cx="2819379" cy="3626042"/>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F197B99-32C5-4D28-86DE-F7C65F3102C0}"/>
              </a:ext>
            </a:extLst>
          </p:cNvPr>
          <p:cNvCxnSpPr>
            <a:cxnSpLocks/>
          </p:cNvCxnSpPr>
          <p:nvPr/>
        </p:nvCxnSpPr>
        <p:spPr>
          <a:xfrm>
            <a:off x="2531216" y="5909803"/>
            <a:ext cx="2674176"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4BD2A216-6F9F-4DFA-8E4A-EE55983307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05392" y="2141346"/>
            <a:ext cx="4873752" cy="3773424"/>
          </a:xfrm>
          <a:prstGeom prst="rect">
            <a:avLst/>
          </a:prstGeom>
          <a:ln>
            <a:solidFill>
              <a:srgbClr val="FF0000"/>
            </a:solidFill>
          </a:ln>
        </p:spPr>
      </p:pic>
      <p:sp>
        <p:nvSpPr>
          <p:cNvPr id="36" name="TextBox 35">
            <a:extLst>
              <a:ext uri="{FF2B5EF4-FFF2-40B4-BE49-F238E27FC236}">
                <a16:creationId xmlns:a16="http://schemas.microsoft.com/office/drawing/2014/main" id="{F949202A-8791-408D-802D-DCFF619114A7}"/>
              </a:ext>
            </a:extLst>
          </p:cNvPr>
          <p:cNvSpPr txBox="1"/>
          <p:nvPr/>
        </p:nvSpPr>
        <p:spPr>
          <a:xfrm>
            <a:off x="10417796" y="3900972"/>
            <a:ext cx="17115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panose="020B0502020202020204" pitchFamily="34" charset="0"/>
              </a:rPr>
              <a:t>Thompson Unit</a:t>
            </a:r>
          </a:p>
          <a:p>
            <a:r>
              <a:rPr lang="en-US" sz="1200" dirty="0">
                <a:solidFill>
                  <a:schemeClr val="tx1">
                    <a:lumMod val="75000"/>
                    <a:lumOff val="25000"/>
                  </a:schemeClr>
                </a:solidFill>
                <a:latin typeface="Century Gothic" panose="020B0502020202020204" pitchFamily="34" charset="0"/>
              </a:rPr>
              <a:t>01/14/22 – 03/01/22</a:t>
            </a:r>
          </a:p>
          <a:p>
            <a:pPr marL="342900" indent="-342900">
              <a:buFont typeface="Arial"/>
              <a:buChar char="•"/>
            </a:pPr>
            <a:r>
              <a:rPr lang="en-US" sz="1200" dirty="0">
                <a:solidFill>
                  <a:schemeClr val="tx1">
                    <a:lumMod val="75000"/>
                    <a:lumOff val="25000"/>
                  </a:schemeClr>
                </a:solidFill>
                <a:latin typeface="Century Gothic" panose="020B0502020202020204" pitchFamily="34" charset="0"/>
              </a:rPr>
              <a:t>400 AUMs</a:t>
            </a:r>
          </a:p>
        </p:txBody>
      </p:sp>
      <p:sp>
        <p:nvSpPr>
          <p:cNvPr id="37" name="TextBox 36">
            <a:extLst>
              <a:ext uri="{FF2B5EF4-FFF2-40B4-BE49-F238E27FC236}">
                <a16:creationId xmlns:a16="http://schemas.microsoft.com/office/drawing/2014/main" id="{D831719A-9240-4399-AA43-37A82E320641}"/>
              </a:ext>
            </a:extLst>
          </p:cNvPr>
          <p:cNvSpPr txBox="1"/>
          <p:nvPr/>
        </p:nvSpPr>
        <p:spPr>
          <a:xfrm>
            <a:off x="10417796" y="2698732"/>
            <a:ext cx="17861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panose="020B0502020202020204" pitchFamily="34" charset="0"/>
              </a:rPr>
              <a:t>American Game Unit</a:t>
            </a:r>
          </a:p>
          <a:p>
            <a:r>
              <a:rPr lang="en-US" sz="1200" dirty="0">
                <a:solidFill>
                  <a:schemeClr val="tx1">
                    <a:lumMod val="75000"/>
                    <a:lumOff val="25000"/>
                  </a:schemeClr>
                </a:solidFill>
                <a:latin typeface="Century Gothic" panose="020B0502020202020204" pitchFamily="34" charset="0"/>
              </a:rPr>
              <a:t>01/27/21 – 03/04/21</a:t>
            </a:r>
          </a:p>
          <a:p>
            <a:pPr marL="342900" indent="-342900">
              <a:buFont typeface="Arial"/>
              <a:buChar char="•"/>
            </a:pPr>
            <a:r>
              <a:rPr lang="en-US" sz="1200" dirty="0">
                <a:solidFill>
                  <a:schemeClr val="tx1">
                    <a:lumMod val="75000"/>
                    <a:lumOff val="25000"/>
                  </a:schemeClr>
                </a:solidFill>
                <a:latin typeface="Century Gothic" panose="020B0502020202020204" pitchFamily="34" charset="0"/>
              </a:rPr>
              <a:t>400 AUMs</a:t>
            </a:r>
          </a:p>
          <a:p>
            <a:r>
              <a:rPr lang="en-US" sz="1200" dirty="0">
                <a:solidFill>
                  <a:schemeClr val="tx1">
                    <a:lumMod val="75000"/>
                    <a:lumOff val="25000"/>
                  </a:schemeClr>
                </a:solidFill>
                <a:latin typeface="Century Gothic" panose="020B0502020202020204" pitchFamily="34" charset="0"/>
              </a:rPr>
              <a:t>01/14/22 – 03/01/22</a:t>
            </a:r>
          </a:p>
          <a:p>
            <a:pPr marL="342900" indent="-342900">
              <a:buFont typeface="Arial"/>
              <a:buChar char="•"/>
            </a:pPr>
            <a:r>
              <a:rPr lang="en-US" sz="1200" dirty="0">
                <a:solidFill>
                  <a:schemeClr val="tx1">
                    <a:lumMod val="75000"/>
                    <a:lumOff val="25000"/>
                  </a:schemeClr>
                </a:solidFill>
                <a:latin typeface="Century Gothic" panose="020B0502020202020204" pitchFamily="34" charset="0"/>
              </a:rPr>
              <a:t>400 AUMs</a:t>
            </a:r>
          </a:p>
          <a:p>
            <a:r>
              <a:rPr lang="en-US" sz="1200" dirty="0">
                <a:solidFill>
                  <a:schemeClr val="tx1">
                    <a:lumMod val="75000"/>
                    <a:lumOff val="25000"/>
                  </a:schemeClr>
                </a:solidFill>
                <a:latin typeface="Century Gothic" panose="020B0502020202020204" pitchFamily="34" charset="0"/>
              </a:rPr>
              <a:t>12/31/22 – 02/24/23</a:t>
            </a:r>
          </a:p>
        </p:txBody>
      </p:sp>
      <p:sp>
        <p:nvSpPr>
          <p:cNvPr id="38" name="Oval 37">
            <a:extLst>
              <a:ext uri="{FF2B5EF4-FFF2-40B4-BE49-F238E27FC236}">
                <a16:creationId xmlns:a16="http://schemas.microsoft.com/office/drawing/2014/main" id="{3C43D184-E9B0-4CF0-B0E8-3F663F18A20E}"/>
              </a:ext>
            </a:extLst>
          </p:cNvPr>
          <p:cNvSpPr>
            <a:spLocks/>
          </p:cNvSpPr>
          <p:nvPr/>
        </p:nvSpPr>
        <p:spPr>
          <a:xfrm>
            <a:off x="10241459" y="2780387"/>
            <a:ext cx="144000" cy="144000"/>
          </a:xfrm>
          <a:prstGeom prst="ellipse">
            <a:avLst/>
          </a:prstGeom>
          <a:solidFill>
            <a:srgbClr val="EA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latin typeface="Century Gothic" panose="020B0502020202020204" pitchFamily="34" charset="0"/>
            </a:endParaRPr>
          </a:p>
        </p:txBody>
      </p:sp>
      <p:sp>
        <p:nvSpPr>
          <p:cNvPr id="39" name="Oval 38">
            <a:extLst>
              <a:ext uri="{FF2B5EF4-FFF2-40B4-BE49-F238E27FC236}">
                <a16:creationId xmlns:a16="http://schemas.microsoft.com/office/drawing/2014/main" id="{625BC9B4-019A-4B40-97A8-A20276998BC6}"/>
              </a:ext>
            </a:extLst>
          </p:cNvPr>
          <p:cNvSpPr>
            <a:spLocks/>
          </p:cNvSpPr>
          <p:nvPr/>
        </p:nvSpPr>
        <p:spPr>
          <a:xfrm>
            <a:off x="10241459" y="3973402"/>
            <a:ext cx="144000" cy="144000"/>
          </a:xfrm>
          <a:prstGeom prst="ellipse">
            <a:avLst/>
          </a:prstGeom>
          <a:solidFill>
            <a:srgbClr val="9256B3"/>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latin typeface="Century Gothic" panose="020B0502020202020204" pitchFamily="34" charset="0"/>
            </a:endParaRPr>
          </a:p>
        </p:txBody>
      </p:sp>
      <p:sp>
        <p:nvSpPr>
          <p:cNvPr id="40" name="TextBox 39">
            <a:extLst>
              <a:ext uri="{FF2B5EF4-FFF2-40B4-BE49-F238E27FC236}">
                <a16:creationId xmlns:a16="http://schemas.microsoft.com/office/drawing/2014/main" id="{676B1E05-027A-40AE-AA35-831AE80E7A3F}"/>
              </a:ext>
            </a:extLst>
          </p:cNvPr>
          <p:cNvSpPr txBox="1"/>
          <p:nvPr/>
        </p:nvSpPr>
        <p:spPr>
          <a:xfrm>
            <a:off x="10417796" y="2248661"/>
            <a:ext cx="1797046" cy="461665"/>
          </a:xfrm>
          <a:prstGeom prst="rect">
            <a:avLst/>
          </a:prstGeom>
          <a:noFill/>
        </p:spPr>
        <p:txBody>
          <a:bodyPr wrap="square" rtlCol="0">
            <a:spAutoFit/>
          </a:bodyPr>
          <a:lstStyle/>
          <a:p>
            <a:r>
              <a:rPr lang="en-US" sz="1200" b="1" i="1" dirty="0">
                <a:solidFill>
                  <a:schemeClr val="tx1">
                    <a:lumMod val="75000"/>
                    <a:lumOff val="25000"/>
                  </a:schemeClr>
                </a:solidFill>
                <a:latin typeface="Century Gothic" panose="020B0502020202020204" pitchFamily="34" charset="0"/>
              </a:rPr>
              <a:t>Sterling Wildlife Management Area</a:t>
            </a:r>
          </a:p>
        </p:txBody>
      </p:sp>
      <p:sp>
        <p:nvSpPr>
          <p:cNvPr id="41" name="Oval 40">
            <a:extLst>
              <a:ext uri="{FF2B5EF4-FFF2-40B4-BE49-F238E27FC236}">
                <a16:creationId xmlns:a16="http://schemas.microsoft.com/office/drawing/2014/main" id="{7B4C4107-E6A0-4150-8DFA-5FB6C078DB83}"/>
              </a:ext>
            </a:extLst>
          </p:cNvPr>
          <p:cNvSpPr>
            <a:spLocks/>
          </p:cNvSpPr>
          <p:nvPr/>
        </p:nvSpPr>
        <p:spPr>
          <a:xfrm>
            <a:off x="10241459" y="4651829"/>
            <a:ext cx="144000" cy="144000"/>
          </a:xfrm>
          <a:prstGeom prst="ellipse">
            <a:avLst/>
          </a:prstGeom>
          <a:solidFill>
            <a:srgbClr val="F5CA7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latin typeface="Century Gothic" panose="020B0502020202020204" pitchFamily="34" charset="0"/>
            </a:endParaRPr>
          </a:p>
        </p:txBody>
      </p:sp>
      <p:sp>
        <p:nvSpPr>
          <p:cNvPr id="42" name="Oval 41">
            <a:extLst>
              <a:ext uri="{FF2B5EF4-FFF2-40B4-BE49-F238E27FC236}">
                <a16:creationId xmlns:a16="http://schemas.microsoft.com/office/drawing/2014/main" id="{5095C23C-488F-4450-BF9F-1B771B1C25B3}"/>
              </a:ext>
            </a:extLst>
          </p:cNvPr>
          <p:cNvSpPr>
            <a:spLocks/>
          </p:cNvSpPr>
          <p:nvPr/>
        </p:nvSpPr>
        <p:spPr>
          <a:xfrm>
            <a:off x="10241459" y="5124566"/>
            <a:ext cx="144000" cy="144000"/>
          </a:xfrm>
          <a:prstGeom prst="ellipse">
            <a:avLst/>
          </a:prstGeom>
          <a:solidFill>
            <a:srgbClr val="9FEB73"/>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latin typeface="Century Gothic" panose="020B0502020202020204" pitchFamily="34" charset="0"/>
            </a:endParaRPr>
          </a:p>
        </p:txBody>
      </p:sp>
      <p:sp>
        <p:nvSpPr>
          <p:cNvPr id="43" name="TextBox 42">
            <a:extLst>
              <a:ext uri="{FF2B5EF4-FFF2-40B4-BE49-F238E27FC236}">
                <a16:creationId xmlns:a16="http://schemas.microsoft.com/office/drawing/2014/main" id="{014CC0AD-E3E0-40CF-BE01-F075880AC881}"/>
              </a:ext>
            </a:extLst>
          </p:cNvPr>
          <p:cNvSpPr txBox="1"/>
          <p:nvPr/>
        </p:nvSpPr>
        <p:spPr>
          <a:xfrm>
            <a:off x="10417796" y="5044484"/>
            <a:ext cx="922320" cy="276999"/>
          </a:xfrm>
          <a:prstGeom prst="rect">
            <a:avLst/>
          </a:prstGeom>
          <a:noFill/>
        </p:spPr>
        <p:txBody>
          <a:bodyPr wrap="square" rtlCol="0">
            <a:spAutoFit/>
          </a:bodyPr>
          <a:lstStyle/>
          <a:p>
            <a:r>
              <a:rPr lang="en-US" sz="1200" b="1" dirty="0">
                <a:solidFill>
                  <a:schemeClr val="tx1">
                    <a:lumMod val="75000"/>
                    <a:lumOff val="25000"/>
                  </a:schemeClr>
                </a:solidFill>
                <a:latin typeface="Century Gothic" panose="020B0502020202020204" pitchFamily="34" charset="0"/>
              </a:rPr>
              <a:t>Wetlands</a:t>
            </a:r>
          </a:p>
        </p:txBody>
      </p:sp>
      <p:sp>
        <p:nvSpPr>
          <p:cNvPr id="44" name="Oval 43">
            <a:extLst>
              <a:ext uri="{FF2B5EF4-FFF2-40B4-BE49-F238E27FC236}">
                <a16:creationId xmlns:a16="http://schemas.microsoft.com/office/drawing/2014/main" id="{09C71016-8C33-4D9C-9243-0D116E1E9ADA}"/>
              </a:ext>
            </a:extLst>
          </p:cNvPr>
          <p:cNvSpPr>
            <a:spLocks/>
          </p:cNvSpPr>
          <p:nvPr/>
        </p:nvSpPr>
        <p:spPr>
          <a:xfrm>
            <a:off x="10241459" y="2408200"/>
            <a:ext cx="144000" cy="144000"/>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latin typeface="Century Gothic" panose="020B0502020202020204" pitchFamily="34" charset="0"/>
            </a:endParaRPr>
          </a:p>
        </p:txBody>
      </p:sp>
      <p:sp>
        <p:nvSpPr>
          <p:cNvPr id="45" name="TextBox 44">
            <a:extLst>
              <a:ext uri="{FF2B5EF4-FFF2-40B4-BE49-F238E27FC236}">
                <a16:creationId xmlns:a16="http://schemas.microsoft.com/office/drawing/2014/main" id="{1EE70A50-C9ED-4FA1-BBC2-025D1DE5F7E3}"/>
              </a:ext>
            </a:extLst>
          </p:cNvPr>
          <p:cNvSpPr txBox="1"/>
          <p:nvPr/>
        </p:nvSpPr>
        <p:spPr>
          <a:xfrm>
            <a:off x="10417796" y="4559738"/>
            <a:ext cx="1711507" cy="461665"/>
          </a:xfrm>
          <a:prstGeom prst="rect">
            <a:avLst/>
          </a:prstGeom>
          <a:noFill/>
        </p:spPr>
        <p:txBody>
          <a:bodyPr wrap="square" rtlCol="0">
            <a:spAutoFit/>
          </a:bodyPr>
          <a:lstStyle/>
          <a:p>
            <a:r>
              <a:rPr lang="en-US" sz="1200" b="1" dirty="0">
                <a:solidFill>
                  <a:schemeClr val="tx1">
                    <a:lumMod val="75000"/>
                    <a:lumOff val="25000"/>
                  </a:schemeClr>
                </a:solidFill>
                <a:latin typeface="Century Gothic" panose="020B0502020202020204" pitchFamily="34" charset="0"/>
              </a:rPr>
              <a:t>Control: Orth &amp; Johnson Units</a:t>
            </a:r>
          </a:p>
        </p:txBody>
      </p:sp>
      <p:sp>
        <p:nvSpPr>
          <p:cNvPr id="46" name="TextBox 45">
            <a:extLst>
              <a:ext uri="{FF2B5EF4-FFF2-40B4-BE49-F238E27FC236}">
                <a16:creationId xmlns:a16="http://schemas.microsoft.com/office/drawing/2014/main" id="{E9E3D2DF-0EF9-4BF4-A547-6CF96FA2D477}"/>
              </a:ext>
            </a:extLst>
          </p:cNvPr>
          <p:cNvSpPr txBox="1"/>
          <p:nvPr/>
        </p:nvSpPr>
        <p:spPr>
          <a:xfrm>
            <a:off x="2403117" y="915424"/>
            <a:ext cx="3812773" cy="707886"/>
          </a:xfrm>
          <a:prstGeom prst="rect">
            <a:avLst/>
          </a:prstGeom>
          <a:noFill/>
        </p:spPr>
        <p:txBody>
          <a:bodyPr wrap="square" rtlCol="0">
            <a:spAutoFit/>
          </a:bodyPr>
          <a:lstStyle/>
          <a:p>
            <a:r>
              <a:rPr lang="en-US" sz="4000" b="1" dirty="0">
                <a:solidFill>
                  <a:srgbClr val="67A478"/>
                </a:solidFill>
                <a:latin typeface="Century Gothic"/>
              </a:rPr>
              <a:t>Study Period:</a:t>
            </a:r>
            <a:endParaRPr lang="en-US" sz="4000" dirty="0"/>
          </a:p>
        </p:txBody>
      </p:sp>
      <p:sp>
        <p:nvSpPr>
          <p:cNvPr id="47" name="TextBox 46">
            <a:extLst>
              <a:ext uri="{FF2B5EF4-FFF2-40B4-BE49-F238E27FC236}">
                <a16:creationId xmlns:a16="http://schemas.microsoft.com/office/drawing/2014/main" id="{D5791D4E-D2FB-4204-BFEA-6976D6BE19CB}"/>
              </a:ext>
            </a:extLst>
          </p:cNvPr>
          <p:cNvSpPr txBox="1"/>
          <p:nvPr/>
        </p:nvSpPr>
        <p:spPr>
          <a:xfrm>
            <a:off x="2165737" y="2912360"/>
            <a:ext cx="2392264" cy="523220"/>
          </a:xfrm>
          <a:prstGeom prst="rect">
            <a:avLst/>
          </a:prstGeom>
          <a:noFill/>
        </p:spPr>
        <p:txBody>
          <a:bodyPr wrap="square">
            <a:spAutoFit/>
          </a:bodyPr>
          <a:lstStyle/>
          <a:p>
            <a:r>
              <a:rPr lang="en-US" sz="1400" dirty="0">
                <a:solidFill>
                  <a:schemeClr val="tx1">
                    <a:lumMod val="75000"/>
                    <a:lumOff val="25000"/>
                  </a:schemeClr>
                </a:solidFill>
                <a:latin typeface="Century Gothic"/>
              </a:rPr>
              <a:t>Wildlife Management</a:t>
            </a:r>
          </a:p>
          <a:p>
            <a:r>
              <a:rPr lang="en-US" sz="1400" dirty="0">
                <a:solidFill>
                  <a:schemeClr val="tx1">
                    <a:lumMod val="75000"/>
                    <a:lumOff val="25000"/>
                  </a:schemeClr>
                </a:solidFill>
                <a:latin typeface="Century Gothic"/>
              </a:rPr>
              <a:t>Area</a:t>
            </a:r>
          </a:p>
        </p:txBody>
      </p:sp>
      <p:sp>
        <p:nvSpPr>
          <p:cNvPr id="48" name="TextBox 47">
            <a:extLst>
              <a:ext uri="{FF2B5EF4-FFF2-40B4-BE49-F238E27FC236}">
                <a16:creationId xmlns:a16="http://schemas.microsoft.com/office/drawing/2014/main" id="{10C2571A-A92E-49EE-846C-BF7B6BF94A03}"/>
              </a:ext>
            </a:extLst>
          </p:cNvPr>
          <p:cNvSpPr txBox="1"/>
          <p:nvPr/>
        </p:nvSpPr>
        <p:spPr>
          <a:xfrm>
            <a:off x="410030" y="5260991"/>
            <a:ext cx="1710147" cy="307777"/>
          </a:xfrm>
          <a:prstGeom prst="rect">
            <a:avLst/>
          </a:prstGeom>
          <a:noFill/>
        </p:spPr>
        <p:txBody>
          <a:bodyPr wrap="square">
            <a:spAutoFit/>
          </a:bodyPr>
          <a:lstStyle/>
          <a:p>
            <a:r>
              <a:rPr lang="en-US" sz="1400" dirty="0">
                <a:solidFill>
                  <a:schemeClr val="bg1"/>
                </a:solidFill>
                <a:latin typeface="Century Gothic"/>
              </a:rPr>
              <a:t>Boise</a:t>
            </a:r>
          </a:p>
        </p:txBody>
      </p:sp>
      <p:sp>
        <p:nvSpPr>
          <p:cNvPr id="49" name="TextBox 48">
            <a:extLst>
              <a:ext uri="{FF2B5EF4-FFF2-40B4-BE49-F238E27FC236}">
                <a16:creationId xmlns:a16="http://schemas.microsoft.com/office/drawing/2014/main" id="{40349A58-AF02-4012-A73A-D45BB33A9F81}"/>
              </a:ext>
            </a:extLst>
          </p:cNvPr>
          <p:cNvSpPr txBox="1"/>
          <p:nvPr/>
        </p:nvSpPr>
        <p:spPr>
          <a:xfrm>
            <a:off x="917439" y="6089356"/>
            <a:ext cx="1710147" cy="246221"/>
          </a:xfrm>
          <a:prstGeom prst="rect">
            <a:avLst/>
          </a:prstGeom>
          <a:noFill/>
        </p:spPr>
        <p:txBody>
          <a:bodyPr wrap="square">
            <a:spAutoFit/>
          </a:bodyPr>
          <a:lstStyle/>
          <a:p>
            <a:pPr algn="ctr"/>
            <a:r>
              <a:rPr lang="en-US" sz="1000" dirty="0">
                <a:solidFill>
                  <a:schemeClr val="bg1"/>
                </a:solidFill>
                <a:latin typeface="Century Gothic"/>
              </a:rPr>
              <a:t>Twin Falls</a:t>
            </a:r>
          </a:p>
        </p:txBody>
      </p:sp>
      <p:sp>
        <p:nvSpPr>
          <p:cNvPr id="50" name="TextBox 49">
            <a:extLst>
              <a:ext uri="{FF2B5EF4-FFF2-40B4-BE49-F238E27FC236}">
                <a16:creationId xmlns:a16="http://schemas.microsoft.com/office/drawing/2014/main" id="{4F663FCD-CC61-4B13-A856-A655F552A5AA}"/>
              </a:ext>
            </a:extLst>
          </p:cNvPr>
          <p:cNvSpPr txBox="1"/>
          <p:nvPr/>
        </p:nvSpPr>
        <p:spPr>
          <a:xfrm>
            <a:off x="2084253" y="5498695"/>
            <a:ext cx="1710147" cy="246221"/>
          </a:xfrm>
          <a:prstGeom prst="rect">
            <a:avLst/>
          </a:prstGeom>
          <a:noFill/>
        </p:spPr>
        <p:txBody>
          <a:bodyPr wrap="square">
            <a:spAutoFit/>
          </a:bodyPr>
          <a:lstStyle/>
          <a:p>
            <a:pPr algn="ctr"/>
            <a:r>
              <a:rPr lang="en-US" sz="1000" dirty="0">
                <a:solidFill>
                  <a:schemeClr val="bg1"/>
                </a:solidFill>
                <a:latin typeface="Century Gothic"/>
              </a:rPr>
              <a:t>Idaho Falls</a:t>
            </a:r>
          </a:p>
        </p:txBody>
      </p:sp>
      <p:sp>
        <p:nvSpPr>
          <p:cNvPr id="51" name="TextBox 50">
            <a:extLst>
              <a:ext uri="{FF2B5EF4-FFF2-40B4-BE49-F238E27FC236}">
                <a16:creationId xmlns:a16="http://schemas.microsoft.com/office/drawing/2014/main" id="{B0C2CF39-33DD-4E66-904F-1482470093F8}"/>
              </a:ext>
            </a:extLst>
          </p:cNvPr>
          <p:cNvSpPr txBox="1"/>
          <p:nvPr/>
        </p:nvSpPr>
        <p:spPr>
          <a:xfrm>
            <a:off x="45050" y="3284599"/>
            <a:ext cx="1710147" cy="246221"/>
          </a:xfrm>
          <a:prstGeom prst="rect">
            <a:avLst/>
          </a:prstGeom>
          <a:noFill/>
        </p:spPr>
        <p:txBody>
          <a:bodyPr wrap="square">
            <a:spAutoFit/>
          </a:bodyPr>
          <a:lstStyle/>
          <a:p>
            <a:pPr algn="ctr"/>
            <a:r>
              <a:rPr lang="en-US" sz="1000" dirty="0">
                <a:solidFill>
                  <a:schemeClr val="bg1"/>
                </a:solidFill>
                <a:latin typeface="Century Gothic"/>
              </a:rPr>
              <a:t>Lewiston</a:t>
            </a:r>
          </a:p>
        </p:txBody>
      </p:sp>
      <p:sp>
        <p:nvSpPr>
          <p:cNvPr id="52" name="TextBox 51">
            <a:extLst>
              <a:ext uri="{FF2B5EF4-FFF2-40B4-BE49-F238E27FC236}">
                <a16:creationId xmlns:a16="http://schemas.microsoft.com/office/drawing/2014/main" id="{EBD02B66-376E-4294-AF1F-94B56D18BC79}"/>
              </a:ext>
            </a:extLst>
          </p:cNvPr>
          <p:cNvSpPr txBox="1"/>
          <p:nvPr/>
        </p:nvSpPr>
        <p:spPr>
          <a:xfrm>
            <a:off x="38122" y="2073397"/>
            <a:ext cx="1710147" cy="338554"/>
          </a:xfrm>
          <a:prstGeom prst="rect">
            <a:avLst/>
          </a:prstGeom>
          <a:noFill/>
        </p:spPr>
        <p:txBody>
          <a:bodyPr wrap="square">
            <a:spAutoFit/>
          </a:bodyPr>
          <a:lstStyle/>
          <a:p>
            <a:pPr algn="ctr"/>
            <a:r>
              <a:rPr lang="en-US" sz="800" dirty="0">
                <a:solidFill>
                  <a:schemeClr val="bg1"/>
                </a:solidFill>
                <a:latin typeface="Century Gothic"/>
              </a:rPr>
              <a:t>Coeur</a:t>
            </a:r>
          </a:p>
          <a:p>
            <a:pPr algn="ctr"/>
            <a:r>
              <a:rPr lang="en-US" sz="800" dirty="0">
                <a:solidFill>
                  <a:schemeClr val="bg1"/>
                </a:solidFill>
                <a:latin typeface="Century Gothic"/>
              </a:rPr>
              <a:t>D’Alene</a:t>
            </a:r>
          </a:p>
        </p:txBody>
      </p:sp>
      <p:sp>
        <p:nvSpPr>
          <p:cNvPr id="53" name="TextBox 52">
            <a:extLst>
              <a:ext uri="{FF2B5EF4-FFF2-40B4-BE49-F238E27FC236}">
                <a16:creationId xmlns:a16="http://schemas.microsoft.com/office/drawing/2014/main" id="{26E27D9E-ADB0-423C-9EE4-483F103F87D5}"/>
              </a:ext>
            </a:extLst>
          </p:cNvPr>
          <p:cNvSpPr txBox="1"/>
          <p:nvPr/>
        </p:nvSpPr>
        <p:spPr>
          <a:xfrm>
            <a:off x="7396982" y="2242674"/>
            <a:ext cx="1885539" cy="307777"/>
          </a:xfrm>
          <a:prstGeom prst="rect">
            <a:avLst/>
          </a:prstGeom>
          <a:noFill/>
        </p:spPr>
        <p:txBody>
          <a:bodyPr wrap="square">
            <a:spAutoFit/>
          </a:bodyPr>
          <a:lstStyle/>
          <a:p>
            <a:r>
              <a:rPr lang="en-US" sz="1400" dirty="0">
                <a:solidFill>
                  <a:schemeClr val="bg1"/>
                </a:solidFill>
                <a:latin typeface="Century Gothic"/>
              </a:rPr>
              <a:t>American Reservoir</a:t>
            </a:r>
          </a:p>
        </p:txBody>
      </p:sp>
      <p:sp>
        <p:nvSpPr>
          <p:cNvPr id="54" name="TextBox 53">
            <a:extLst>
              <a:ext uri="{FF2B5EF4-FFF2-40B4-BE49-F238E27FC236}">
                <a16:creationId xmlns:a16="http://schemas.microsoft.com/office/drawing/2014/main" id="{4B3F85F4-466D-44A6-A365-66376E8DEAF7}"/>
              </a:ext>
            </a:extLst>
          </p:cNvPr>
          <p:cNvSpPr txBox="1"/>
          <p:nvPr/>
        </p:nvSpPr>
        <p:spPr>
          <a:xfrm>
            <a:off x="4589506" y="5928850"/>
            <a:ext cx="6105524" cy="369332"/>
          </a:xfrm>
          <a:prstGeom prst="rect">
            <a:avLst/>
          </a:prstGeom>
          <a:noFill/>
        </p:spPr>
        <p:txBody>
          <a:bodyPr wrap="square">
            <a:spAutoFit/>
          </a:bodyPr>
          <a:lstStyle/>
          <a:p>
            <a:pPr algn="ctr"/>
            <a:r>
              <a:rPr lang="en-US" sz="1800" dirty="0">
                <a:solidFill>
                  <a:schemeClr val="tx1">
                    <a:lumMod val="75000"/>
                    <a:lumOff val="25000"/>
                  </a:schemeClr>
                </a:solidFill>
                <a:latin typeface="Century Gothic"/>
              </a:rPr>
              <a:t>Sterling Wildlife Management Area</a:t>
            </a:r>
          </a:p>
        </p:txBody>
      </p:sp>
      <p:sp>
        <p:nvSpPr>
          <p:cNvPr id="55" name="Rectangle 54">
            <a:extLst>
              <a:ext uri="{FF2B5EF4-FFF2-40B4-BE49-F238E27FC236}">
                <a16:creationId xmlns:a16="http://schemas.microsoft.com/office/drawing/2014/main" id="{DD529A46-3795-4C69-B64C-8F85B23A50A6}"/>
              </a:ext>
            </a:extLst>
          </p:cNvPr>
          <p:cNvSpPr/>
          <p:nvPr/>
        </p:nvSpPr>
        <p:spPr>
          <a:xfrm>
            <a:off x="1811207" y="2957333"/>
            <a:ext cx="369795" cy="418628"/>
          </a:xfrm>
          <a:prstGeom prst="rect">
            <a:avLst/>
          </a:prstGeom>
          <a:solidFill>
            <a:srgbClr val="B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a:extLst>
              <a:ext uri="{FF2B5EF4-FFF2-40B4-BE49-F238E27FC236}">
                <a16:creationId xmlns:a16="http://schemas.microsoft.com/office/drawing/2014/main" id="{70277046-5395-49E3-A61A-731496C56063}"/>
              </a:ext>
            </a:extLst>
          </p:cNvPr>
          <p:cNvPicPr>
            <a:picLocks noChangeAspect="1"/>
          </p:cNvPicPr>
          <p:nvPr/>
        </p:nvPicPr>
        <p:blipFill>
          <a:blip r:embed="rId5"/>
          <a:stretch>
            <a:fillRect/>
          </a:stretch>
        </p:blipFill>
        <p:spPr>
          <a:xfrm>
            <a:off x="2526548" y="1770513"/>
            <a:ext cx="982902" cy="982902"/>
          </a:xfrm>
          <a:prstGeom prst="rect">
            <a:avLst/>
          </a:prstGeom>
        </p:spPr>
      </p:pic>
      <p:pic>
        <p:nvPicPr>
          <p:cNvPr id="57" name="Picture 56">
            <a:extLst>
              <a:ext uri="{FF2B5EF4-FFF2-40B4-BE49-F238E27FC236}">
                <a16:creationId xmlns:a16="http://schemas.microsoft.com/office/drawing/2014/main" id="{7434B74D-4D59-4EE1-90BA-17471AAEDE34}"/>
              </a:ext>
            </a:extLst>
          </p:cNvPr>
          <p:cNvPicPr>
            <a:picLocks noChangeAspect="1"/>
          </p:cNvPicPr>
          <p:nvPr/>
        </p:nvPicPr>
        <p:blipFill>
          <a:blip r:embed="rId6"/>
          <a:stretch>
            <a:fillRect/>
          </a:stretch>
        </p:blipFill>
        <p:spPr>
          <a:xfrm>
            <a:off x="3266515" y="5993746"/>
            <a:ext cx="2085975" cy="485775"/>
          </a:xfrm>
          <a:prstGeom prst="rect">
            <a:avLst/>
          </a:prstGeom>
        </p:spPr>
      </p:pic>
      <p:sp>
        <p:nvSpPr>
          <p:cNvPr id="2" name="TextBox 1">
            <a:extLst>
              <a:ext uri="{FF2B5EF4-FFF2-40B4-BE49-F238E27FC236}">
                <a16:creationId xmlns:a16="http://schemas.microsoft.com/office/drawing/2014/main" id="{DFF9771D-CFF4-420F-9E8E-E7322D0271E0}"/>
              </a:ext>
            </a:extLst>
          </p:cNvPr>
          <p:cNvSpPr txBox="1"/>
          <p:nvPr/>
        </p:nvSpPr>
        <p:spPr>
          <a:xfrm>
            <a:off x="3914454" y="5962924"/>
            <a:ext cx="439544" cy="276999"/>
          </a:xfrm>
          <a:prstGeom prst="rect">
            <a:avLst/>
          </a:prstGeom>
          <a:solidFill>
            <a:schemeClr val="bg1"/>
          </a:solidFill>
        </p:spPr>
        <p:txBody>
          <a:bodyPr wrap="none" rtlCol="0">
            <a:spAutoFit/>
          </a:bodyPr>
          <a:lstStyle/>
          <a:p>
            <a:r>
              <a:rPr lang="en-US" sz="1200" dirty="0">
                <a:latin typeface="Century Gothic" panose="020B0502020202020204" pitchFamily="34" charset="0"/>
              </a:rPr>
              <a:t>150</a:t>
            </a:r>
          </a:p>
        </p:txBody>
      </p:sp>
      <p:sp>
        <p:nvSpPr>
          <p:cNvPr id="58" name="TextBox 57">
            <a:extLst>
              <a:ext uri="{FF2B5EF4-FFF2-40B4-BE49-F238E27FC236}">
                <a16:creationId xmlns:a16="http://schemas.microsoft.com/office/drawing/2014/main" id="{72DE75F7-0A22-4143-81D2-91D565A163EF}"/>
              </a:ext>
            </a:extLst>
          </p:cNvPr>
          <p:cNvSpPr txBox="1"/>
          <p:nvPr/>
        </p:nvSpPr>
        <p:spPr>
          <a:xfrm>
            <a:off x="4909333" y="6176969"/>
            <a:ext cx="545342" cy="276999"/>
          </a:xfrm>
          <a:prstGeom prst="rect">
            <a:avLst/>
          </a:prstGeom>
          <a:solidFill>
            <a:schemeClr val="bg1"/>
          </a:solidFill>
        </p:spPr>
        <p:txBody>
          <a:bodyPr wrap="none" rtlCol="0">
            <a:spAutoFit/>
          </a:bodyPr>
          <a:lstStyle/>
          <a:p>
            <a:r>
              <a:rPr lang="en-US" sz="1200" dirty="0">
                <a:latin typeface="Century Gothic" panose="020B0502020202020204" pitchFamily="34" charset="0"/>
              </a:rPr>
              <a:t>Miles</a:t>
            </a:r>
          </a:p>
        </p:txBody>
      </p:sp>
    </p:spTree>
    <p:extLst>
      <p:ext uri="{BB962C8B-B14F-4D97-AF65-F5344CB8AC3E}">
        <p14:creationId xmlns:p14="http://schemas.microsoft.com/office/powerpoint/2010/main" val="3540722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5FA9-0C74-4557-B524-4747F9F33890}"/>
              </a:ext>
            </a:extLst>
          </p:cNvPr>
          <p:cNvSpPr txBox="1"/>
          <p:nvPr/>
        </p:nvSpPr>
        <p:spPr>
          <a:xfrm>
            <a:off x="266701" y="189571"/>
            <a:ext cx="2264626" cy="707886"/>
          </a:xfrm>
          <a:prstGeom prst="rect">
            <a:avLst/>
          </a:prstGeom>
          <a:noFill/>
        </p:spPr>
        <p:txBody>
          <a:bodyPr wrap="square" rtlCol="0">
            <a:spAutoFit/>
          </a:bodyPr>
          <a:lstStyle/>
          <a:p>
            <a:r>
              <a:rPr lang="en-US" sz="4000" b="1" dirty="0">
                <a:solidFill>
                  <a:srgbClr val="67A478"/>
                </a:solidFill>
                <a:latin typeface="Century Gothic" panose="020B0502020202020204" pitchFamily="34" charset="0"/>
              </a:rPr>
              <a:t>Partners</a:t>
            </a:r>
          </a:p>
        </p:txBody>
      </p:sp>
      <p:graphicFrame>
        <p:nvGraphicFramePr>
          <p:cNvPr id="6" name="Diagram 5">
            <a:extLst>
              <a:ext uri="{FF2B5EF4-FFF2-40B4-BE49-F238E27FC236}">
                <a16:creationId xmlns:a16="http://schemas.microsoft.com/office/drawing/2014/main" id="{02B012BF-79FB-4463-B069-3B79DCFA02D5}"/>
              </a:ext>
            </a:extLst>
          </p:cNvPr>
          <p:cNvGraphicFramePr/>
          <p:nvPr>
            <p:extLst>
              <p:ext uri="{D42A27DB-BD31-4B8C-83A1-F6EECF244321}">
                <p14:modId xmlns:p14="http://schemas.microsoft.com/office/powerpoint/2010/main" val="932591888"/>
              </p:ext>
            </p:extLst>
          </p:nvPr>
        </p:nvGraphicFramePr>
        <p:xfrm>
          <a:off x="546483" y="1240676"/>
          <a:ext cx="4189903" cy="4492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40297D2-70F9-4223-8462-5401F86C8E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7046" y="1066800"/>
            <a:ext cx="6603007" cy="4373741"/>
          </a:xfrm>
          <a:prstGeom prst="rect">
            <a:avLst/>
          </a:prstGeom>
          <a:ln>
            <a:noFill/>
          </a:ln>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BFDE6875-751B-4A2F-ACF0-24B9B0BFECB2}"/>
              </a:ext>
            </a:extLst>
          </p:cNvPr>
          <p:cNvSpPr txBox="1"/>
          <p:nvPr/>
        </p:nvSpPr>
        <p:spPr>
          <a:xfrm>
            <a:off x="5075663" y="5440541"/>
            <a:ext cx="2040673" cy="261610"/>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Image Credit: Ryan Healey</a:t>
            </a:r>
          </a:p>
        </p:txBody>
      </p:sp>
    </p:spTree>
    <p:extLst>
      <p:ext uri="{BB962C8B-B14F-4D97-AF65-F5344CB8AC3E}">
        <p14:creationId xmlns:p14="http://schemas.microsoft.com/office/powerpoint/2010/main" val="3279633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223035"/>
            <a:ext cx="9642905" cy="8899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Project Objectives</a:t>
            </a:r>
            <a:endParaRPr lang="en-US" sz="4000" b="1" dirty="0">
              <a:solidFill>
                <a:srgbClr val="67A478"/>
              </a:solidFill>
              <a:latin typeface="Century Gothic" panose="020B0502020202020204" pitchFamily="34" charset="0"/>
            </a:endParaRPr>
          </a:p>
        </p:txBody>
      </p:sp>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828006" y="5897046"/>
            <a:ext cx="3429786"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100" dirty="0">
                <a:solidFill>
                  <a:schemeClr val="tx1">
                    <a:lumMod val="75000"/>
                    <a:lumOff val="25000"/>
                  </a:schemeClr>
                </a:solidFill>
                <a:latin typeface="Century Gothic"/>
              </a:rPr>
              <a:t>Grazed area; Image</a:t>
            </a: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 Credit: Ryan Healey</a:t>
            </a:r>
            <a:r>
              <a:rPr lang="en-US" sz="1100" dirty="0">
                <a:solidFill>
                  <a:schemeClr val="tx1">
                    <a:lumMod val="75000"/>
                    <a:lumOff val="25000"/>
                  </a:schemeClr>
                </a:solidFill>
                <a:latin typeface="Century Gothic"/>
              </a:rPr>
              <a:t> </a:t>
            </a:r>
          </a:p>
          <a:p>
            <a:pPr algn="ctr">
              <a:defRPr/>
            </a:pPr>
            <a:endParaRPr lang="en-US" sz="1100" i="0" u="none" strike="noStrike" kern="1200" cap="none" spc="0" normalizeH="0" baseline="0" noProof="0" dirty="0">
              <a:ln>
                <a:noFill/>
              </a:ln>
              <a:solidFill>
                <a:schemeClr val="tx1">
                  <a:lumMod val="75000"/>
                  <a:lumOff val="25000"/>
                </a:schemeClr>
              </a:solidFill>
              <a:effectLst/>
              <a:uLnTx/>
              <a:uFillTx/>
            </a:endParaRPr>
          </a:p>
        </p:txBody>
      </p:sp>
      <p:pic>
        <p:nvPicPr>
          <p:cNvPr id="3" name="Picture 3">
            <a:extLst>
              <a:ext uri="{FF2B5EF4-FFF2-40B4-BE49-F238E27FC236}">
                <a16:creationId xmlns:a16="http://schemas.microsoft.com/office/drawing/2014/main" id="{34B84AE1-F096-D270-98DA-F5FB78C1E7A8}"/>
              </a:ext>
            </a:extLst>
          </p:cNvPr>
          <p:cNvPicPr>
            <a:picLocks noChangeAspect="1"/>
          </p:cNvPicPr>
          <p:nvPr/>
        </p:nvPicPr>
        <p:blipFill>
          <a:blip r:embed="rId3"/>
          <a:stretch>
            <a:fillRect/>
          </a:stretch>
        </p:blipFill>
        <p:spPr>
          <a:xfrm>
            <a:off x="7038060" y="4228023"/>
            <a:ext cx="4956780" cy="1483614"/>
          </a:xfrm>
          <a:prstGeom prst="rect">
            <a:avLst/>
          </a:prstGeom>
          <a:ln>
            <a:noFill/>
          </a:ln>
          <a:effectLst>
            <a:outerShdw blurRad="292100" dist="139700" dir="2700000" algn="tl" rotWithShape="0">
              <a:srgbClr val="333333">
                <a:alpha val="65000"/>
              </a:srgbClr>
            </a:outerShdw>
          </a:effectLst>
        </p:spPr>
      </p:pic>
      <p:pic>
        <p:nvPicPr>
          <p:cNvPr id="4" name="Picture 4" descr="A picture containing grass, outdoor, sky, hay&#10;&#10;Description automatically generated">
            <a:extLst>
              <a:ext uri="{FF2B5EF4-FFF2-40B4-BE49-F238E27FC236}">
                <a16:creationId xmlns:a16="http://schemas.microsoft.com/office/drawing/2014/main" id="{95DA9DB5-B0D8-65D8-9B86-14798F4854AC}"/>
              </a:ext>
            </a:extLst>
          </p:cNvPr>
          <p:cNvPicPr>
            <a:picLocks noChangeAspect="1"/>
          </p:cNvPicPr>
          <p:nvPr/>
        </p:nvPicPr>
        <p:blipFill>
          <a:blip r:embed="rId4"/>
          <a:stretch>
            <a:fillRect/>
          </a:stretch>
        </p:blipFill>
        <p:spPr>
          <a:xfrm>
            <a:off x="7020118" y="1226004"/>
            <a:ext cx="4867260" cy="2573945"/>
          </a:xfrm>
          <a:prstGeom prst="rect">
            <a:avLst/>
          </a:prstGeom>
          <a:ln>
            <a:noFill/>
          </a:ln>
          <a:effectLst>
            <a:outerShdw blurRad="292100" dist="139700" dir="2700000" algn="tl" rotWithShape="0">
              <a:srgbClr val="333333">
                <a:alpha val="65000"/>
              </a:srgbClr>
            </a:outerShdw>
          </a:effectLst>
        </p:spPr>
      </p:pic>
      <p:sp>
        <p:nvSpPr>
          <p:cNvPr id="6" name="Freeform: Shape 5">
            <a:extLst>
              <a:ext uri="{FF2B5EF4-FFF2-40B4-BE49-F238E27FC236}">
                <a16:creationId xmlns:a16="http://schemas.microsoft.com/office/drawing/2014/main" id="{3B50800D-FC34-4EEA-9BCE-0858F899B791}"/>
              </a:ext>
            </a:extLst>
          </p:cNvPr>
          <p:cNvSpPr/>
          <p:nvPr/>
        </p:nvSpPr>
        <p:spPr>
          <a:xfrm>
            <a:off x="3110654" y="5064430"/>
            <a:ext cx="3636385" cy="1106936"/>
          </a:xfrm>
          <a:custGeom>
            <a:avLst/>
            <a:gdLst>
              <a:gd name="connsiteX0" fmla="*/ 0 w 3662660"/>
              <a:gd name="connsiteY0" fmla="*/ 0 h 278463"/>
              <a:gd name="connsiteX1" fmla="*/ 3662660 w 3662660"/>
              <a:gd name="connsiteY1" fmla="*/ 0 h 278463"/>
              <a:gd name="connsiteX2" fmla="*/ 3662660 w 3662660"/>
              <a:gd name="connsiteY2" fmla="*/ 278463 h 278463"/>
              <a:gd name="connsiteX3" fmla="*/ 0 w 3662660"/>
              <a:gd name="connsiteY3" fmla="*/ 278463 h 278463"/>
              <a:gd name="connsiteX4" fmla="*/ 0 w 3662660"/>
              <a:gd name="connsiteY4" fmla="*/ 0 h 27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660" h="278463">
                <a:moveTo>
                  <a:pt x="0" y="0"/>
                </a:moveTo>
                <a:lnTo>
                  <a:pt x="3662660" y="0"/>
                </a:lnTo>
                <a:lnTo>
                  <a:pt x="3662660" y="278463"/>
                </a:lnTo>
                <a:lnTo>
                  <a:pt x="0" y="278463"/>
                </a:lnTo>
                <a:lnTo>
                  <a:pt x="0" y="0"/>
                </a:lnTo>
                <a:close/>
              </a:path>
            </a:pathLst>
          </a:custGeom>
          <a:solidFill>
            <a:srgbClr val="67A478">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8381" tIns="254000" rIns="98381" bIns="254000" numCol="1" spcCol="1270" anchor="ctr" anchorCtr="0">
            <a:noAutofit/>
          </a:bodyPr>
          <a:lstStyle/>
          <a:p>
            <a:pPr marL="0" lvl="0" indent="0" algn="ctr" defTabSz="889000">
              <a:lnSpc>
                <a:spcPct val="90000"/>
              </a:lnSpc>
              <a:spcBef>
                <a:spcPct val="0"/>
              </a:spcBef>
              <a:spcAft>
                <a:spcPct val="35000"/>
              </a:spcAft>
              <a:buNone/>
            </a:pPr>
            <a:r>
              <a:rPr lang="en-US" sz="2000" dirty="0">
                <a:solidFill>
                  <a:schemeClr val="bg1"/>
                </a:solidFill>
                <a:latin typeface="Century Gothic"/>
              </a:rPr>
              <a:t>Step-by-step tutorial to provide IDFG with tools for future monitoring</a:t>
            </a:r>
            <a:endParaRPr lang="en-US" sz="2000" kern="1200" dirty="0">
              <a:solidFill>
                <a:schemeClr val="bg1"/>
              </a:solidFill>
              <a:latin typeface="Century Gothic"/>
            </a:endParaRPr>
          </a:p>
        </p:txBody>
      </p:sp>
      <p:sp>
        <p:nvSpPr>
          <p:cNvPr id="9" name="Freeform: Shape 8">
            <a:extLst>
              <a:ext uri="{FF2B5EF4-FFF2-40B4-BE49-F238E27FC236}">
                <a16:creationId xmlns:a16="http://schemas.microsoft.com/office/drawing/2014/main" id="{65FBA672-DA4E-490B-A39A-CED4307B3552}"/>
              </a:ext>
            </a:extLst>
          </p:cNvPr>
          <p:cNvSpPr/>
          <p:nvPr/>
        </p:nvSpPr>
        <p:spPr>
          <a:xfrm>
            <a:off x="3089901" y="2510723"/>
            <a:ext cx="3635047" cy="1095217"/>
          </a:xfrm>
          <a:custGeom>
            <a:avLst/>
            <a:gdLst>
              <a:gd name="connsiteX0" fmla="*/ 0 w 3595634"/>
              <a:gd name="connsiteY0" fmla="*/ 0 h 832460"/>
              <a:gd name="connsiteX1" fmla="*/ 3595634 w 3595634"/>
              <a:gd name="connsiteY1" fmla="*/ 0 h 832460"/>
              <a:gd name="connsiteX2" fmla="*/ 3595634 w 3595634"/>
              <a:gd name="connsiteY2" fmla="*/ 832460 h 832460"/>
              <a:gd name="connsiteX3" fmla="*/ 0 w 3595634"/>
              <a:gd name="connsiteY3" fmla="*/ 832460 h 832460"/>
              <a:gd name="connsiteX4" fmla="*/ 0 w 3595634"/>
              <a:gd name="connsiteY4" fmla="*/ 0 h 83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634" h="832460">
                <a:moveTo>
                  <a:pt x="0" y="0"/>
                </a:moveTo>
                <a:lnTo>
                  <a:pt x="3595634" y="0"/>
                </a:lnTo>
                <a:lnTo>
                  <a:pt x="3595634" y="832460"/>
                </a:lnTo>
                <a:lnTo>
                  <a:pt x="0" y="832460"/>
                </a:lnTo>
                <a:lnTo>
                  <a:pt x="0" y="0"/>
                </a:lnTo>
                <a:close/>
              </a:path>
            </a:pathLst>
          </a:custGeom>
          <a:solidFill>
            <a:srgbClr val="67A478">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8381" tIns="254000" rIns="98381" bIns="2540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entury Gothic" panose="020B0502020202020204" pitchFamily="34" charset="0"/>
              </a:rPr>
              <a:t>Change in vegetation density and surface wate</a:t>
            </a:r>
            <a:r>
              <a:rPr lang="en-US" sz="2000" dirty="0">
                <a:solidFill>
                  <a:schemeClr val="bg1"/>
                </a:solidFill>
                <a:latin typeface="Century Gothic" panose="020B0502020202020204" pitchFamily="34" charset="0"/>
              </a:rPr>
              <a:t>r cover</a:t>
            </a:r>
            <a:endParaRPr lang="en-US" sz="2000" kern="1200" dirty="0">
              <a:solidFill>
                <a:schemeClr val="bg1"/>
              </a:solidFill>
              <a:latin typeface="Century Gothic" panose="020B0502020202020204" pitchFamily="34" charset="0"/>
            </a:endParaRPr>
          </a:p>
        </p:txBody>
      </p:sp>
      <p:sp>
        <p:nvSpPr>
          <p:cNvPr id="13" name="Freeform: Shape 12">
            <a:extLst>
              <a:ext uri="{FF2B5EF4-FFF2-40B4-BE49-F238E27FC236}">
                <a16:creationId xmlns:a16="http://schemas.microsoft.com/office/drawing/2014/main" id="{689E00CC-0B7E-4ADF-9F8C-E43AD757BD80}"/>
              </a:ext>
            </a:extLst>
          </p:cNvPr>
          <p:cNvSpPr/>
          <p:nvPr/>
        </p:nvSpPr>
        <p:spPr>
          <a:xfrm>
            <a:off x="3094891" y="3793575"/>
            <a:ext cx="3644434" cy="1099849"/>
          </a:xfrm>
          <a:custGeom>
            <a:avLst/>
            <a:gdLst>
              <a:gd name="connsiteX0" fmla="*/ 0 w 3552469"/>
              <a:gd name="connsiteY0" fmla="*/ 0 h 832460"/>
              <a:gd name="connsiteX1" fmla="*/ 3552469 w 3552469"/>
              <a:gd name="connsiteY1" fmla="*/ 0 h 832460"/>
              <a:gd name="connsiteX2" fmla="*/ 3552469 w 3552469"/>
              <a:gd name="connsiteY2" fmla="*/ 832460 h 832460"/>
              <a:gd name="connsiteX3" fmla="*/ 0 w 3552469"/>
              <a:gd name="connsiteY3" fmla="*/ 832460 h 832460"/>
              <a:gd name="connsiteX4" fmla="*/ 0 w 3552469"/>
              <a:gd name="connsiteY4" fmla="*/ 0 h 83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469" h="832460">
                <a:moveTo>
                  <a:pt x="0" y="0"/>
                </a:moveTo>
                <a:lnTo>
                  <a:pt x="3552469" y="0"/>
                </a:lnTo>
                <a:lnTo>
                  <a:pt x="3552469" y="832460"/>
                </a:lnTo>
                <a:lnTo>
                  <a:pt x="0" y="832460"/>
                </a:lnTo>
                <a:lnTo>
                  <a:pt x="0" y="0"/>
                </a:lnTo>
                <a:close/>
              </a:path>
            </a:pathLst>
          </a:custGeom>
          <a:solidFill>
            <a:srgbClr val="67A478">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8381" tIns="254000" rIns="98381" bIns="2540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entury Gothic" panose="020B0502020202020204" pitchFamily="34" charset="0"/>
              </a:rPr>
              <a:t>Vegetation density and surface water cover pre- and post-grazing </a:t>
            </a:r>
          </a:p>
        </p:txBody>
      </p:sp>
      <p:sp>
        <p:nvSpPr>
          <p:cNvPr id="15" name="Freeform: Shape 14">
            <a:extLst>
              <a:ext uri="{FF2B5EF4-FFF2-40B4-BE49-F238E27FC236}">
                <a16:creationId xmlns:a16="http://schemas.microsoft.com/office/drawing/2014/main" id="{57D6AC00-3679-47F2-A3EF-7A5B841C3E27}"/>
              </a:ext>
            </a:extLst>
          </p:cNvPr>
          <p:cNvSpPr/>
          <p:nvPr/>
        </p:nvSpPr>
        <p:spPr>
          <a:xfrm>
            <a:off x="3079970" y="1222779"/>
            <a:ext cx="3638313" cy="1106936"/>
          </a:xfrm>
          <a:custGeom>
            <a:avLst/>
            <a:gdLst>
              <a:gd name="connsiteX0" fmla="*/ 0 w 3638313"/>
              <a:gd name="connsiteY0" fmla="*/ 0 h 832460"/>
              <a:gd name="connsiteX1" fmla="*/ 3638313 w 3638313"/>
              <a:gd name="connsiteY1" fmla="*/ 0 h 832460"/>
              <a:gd name="connsiteX2" fmla="*/ 3638313 w 3638313"/>
              <a:gd name="connsiteY2" fmla="*/ 832460 h 832460"/>
              <a:gd name="connsiteX3" fmla="*/ 0 w 3638313"/>
              <a:gd name="connsiteY3" fmla="*/ 832460 h 832460"/>
              <a:gd name="connsiteX4" fmla="*/ 0 w 3638313"/>
              <a:gd name="connsiteY4" fmla="*/ 0 h 83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313" h="832460">
                <a:moveTo>
                  <a:pt x="0" y="0"/>
                </a:moveTo>
                <a:lnTo>
                  <a:pt x="3638313" y="0"/>
                </a:lnTo>
                <a:lnTo>
                  <a:pt x="3638313" y="832460"/>
                </a:lnTo>
                <a:lnTo>
                  <a:pt x="0" y="832460"/>
                </a:lnTo>
                <a:lnTo>
                  <a:pt x="0" y="0"/>
                </a:lnTo>
                <a:close/>
              </a:path>
            </a:pathLst>
          </a:custGeom>
          <a:solidFill>
            <a:srgbClr val="67A478"/>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8381" tIns="254000" rIns="98381" bIns="2540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entury Gothic" panose="020B0502020202020204" pitchFamily="34" charset="0"/>
              </a:rPr>
              <a:t>Quantitative results showing the effects of grazing</a:t>
            </a:r>
          </a:p>
        </p:txBody>
      </p:sp>
      <p:sp>
        <p:nvSpPr>
          <p:cNvPr id="2" name="TextBox 1">
            <a:extLst>
              <a:ext uri="{FF2B5EF4-FFF2-40B4-BE49-F238E27FC236}">
                <a16:creationId xmlns:a16="http://schemas.microsoft.com/office/drawing/2014/main" id="{4F15D359-C55D-852A-8D59-E9D57FCE2444}"/>
              </a:ext>
            </a:extLst>
          </p:cNvPr>
          <p:cNvSpPr txBox="1"/>
          <p:nvPr/>
        </p:nvSpPr>
        <p:spPr>
          <a:xfrm>
            <a:off x="7025196" y="3866444"/>
            <a:ext cx="345764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Non-grazed area; Image Credit: Kangsan Lee </a:t>
            </a:r>
            <a:endParaRPr lang="en-US" sz="1100" dirty="0">
              <a:solidFill>
                <a:schemeClr val="tx1">
                  <a:lumMod val="75000"/>
                  <a:lumOff val="25000"/>
                </a:schemeClr>
              </a:solidFill>
              <a:ea typeface="+mn-lt"/>
              <a:cs typeface="+mn-lt"/>
            </a:endParaRPr>
          </a:p>
          <a:p>
            <a:endParaRPr lang="en-US" sz="1100" dirty="0">
              <a:solidFill>
                <a:schemeClr val="tx1">
                  <a:lumMod val="75000"/>
                  <a:lumOff val="25000"/>
                </a:schemeClr>
              </a:solidFill>
              <a:latin typeface="Century Gothic"/>
            </a:endParaRPr>
          </a:p>
        </p:txBody>
      </p:sp>
      <p:sp>
        <p:nvSpPr>
          <p:cNvPr id="16" name="Arrow: Right 15">
            <a:extLst>
              <a:ext uri="{FF2B5EF4-FFF2-40B4-BE49-F238E27FC236}">
                <a16:creationId xmlns:a16="http://schemas.microsoft.com/office/drawing/2014/main" id="{262E2A0D-49DE-60D6-559D-8B617FCBBF34}"/>
              </a:ext>
            </a:extLst>
          </p:cNvPr>
          <p:cNvSpPr/>
          <p:nvPr/>
        </p:nvSpPr>
        <p:spPr>
          <a:xfrm>
            <a:off x="213202" y="2557654"/>
            <a:ext cx="2626894" cy="1012658"/>
          </a:xfrm>
          <a:prstGeom prst="rightArrow">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latin typeface="Century Gothic"/>
              </a:rPr>
              <a:t>Quantify</a:t>
            </a:r>
          </a:p>
        </p:txBody>
      </p:sp>
      <p:sp>
        <p:nvSpPr>
          <p:cNvPr id="17" name="Arrow: Right 16">
            <a:extLst>
              <a:ext uri="{FF2B5EF4-FFF2-40B4-BE49-F238E27FC236}">
                <a16:creationId xmlns:a16="http://schemas.microsoft.com/office/drawing/2014/main" id="{DF8D1136-F7B6-921E-444B-56D875B7411E}"/>
              </a:ext>
            </a:extLst>
          </p:cNvPr>
          <p:cNvSpPr/>
          <p:nvPr/>
        </p:nvSpPr>
        <p:spPr>
          <a:xfrm>
            <a:off x="213202" y="1277691"/>
            <a:ext cx="2626894" cy="1012658"/>
          </a:xfrm>
          <a:prstGeom prst="rightArrow">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latin typeface="Century Gothic"/>
              </a:rPr>
              <a:t>Generate</a:t>
            </a:r>
            <a:endParaRPr lang="en-US" sz="2800" dirty="0">
              <a:latin typeface="Century Gothic"/>
            </a:endParaRPr>
          </a:p>
        </p:txBody>
      </p:sp>
      <p:sp>
        <p:nvSpPr>
          <p:cNvPr id="18" name="Arrow: Right 17">
            <a:extLst>
              <a:ext uri="{FF2B5EF4-FFF2-40B4-BE49-F238E27FC236}">
                <a16:creationId xmlns:a16="http://schemas.microsoft.com/office/drawing/2014/main" id="{7952ADEB-3E34-3C4A-6D13-D39AC0B70DED}"/>
              </a:ext>
            </a:extLst>
          </p:cNvPr>
          <p:cNvSpPr/>
          <p:nvPr/>
        </p:nvSpPr>
        <p:spPr>
          <a:xfrm>
            <a:off x="213202" y="3835346"/>
            <a:ext cx="2626894" cy="1012658"/>
          </a:xfrm>
          <a:prstGeom prst="rightArrow">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latin typeface="Century Gothic"/>
              </a:rPr>
              <a:t>Compare</a:t>
            </a:r>
          </a:p>
        </p:txBody>
      </p:sp>
      <p:sp>
        <p:nvSpPr>
          <p:cNvPr id="19" name="Arrow: Right 18">
            <a:extLst>
              <a:ext uri="{FF2B5EF4-FFF2-40B4-BE49-F238E27FC236}">
                <a16:creationId xmlns:a16="http://schemas.microsoft.com/office/drawing/2014/main" id="{F817C732-0A89-DCAF-7E78-F9F6DDC1F343}"/>
              </a:ext>
            </a:extLst>
          </p:cNvPr>
          <p:cNvSpPr/>
          <p:nvPr/>
        </p:nvSpPr>
        <p:spPr>
          <a:xfrm>
            <a:off x="201437" y="5113985"/>
            <a:ext cx="2626894" cy="1012658"/>
          </a:xfrm>
          <a:prstGeom prst="rightArrow">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latin typeface="Century Gothic"/>
              </a:rPr>
              <a:t>Develop</a:t>
            </a:r>
          </a:p>
        </p:txBody>
      </p:sp>
    </p:spTree>
    <p:extLst>
      <p:ext uri="{BB962C8B-B14F-4D97-AF65-F5344CB8AC3E}">
        <p14:creationId xmlns:p14="http://schemas.microsoft.com/office/powerpoint/2010/main" val="87277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group of people in a field&#10;&#10;Description automatically generated">
            <a:extLst>
              <a:ext uri="{FF2B5EF4-FFF2-40B4-BE49-F238E27FC236}">
                <a16:creationId xmlns:a16="http://schemas.microsoft.com/office/drawing/2014/main" id="{50C35E63-5E24-48B0-84CD-F776E3B49954}"/>
              </a:ext>
            </a:extLst>
          </p:cNvPr>
          <p:cNvPicPr>
            <a:picLocks noChangeAspect="1" noChangeArrowheads="1"/>
          </p:cNvPicPr>
          <p:nvPr/>
        </p:nvPicPr>
        <p:blipFill>
          <a:blip r:embed="rId3"/>
          <a:srcRect/>
          <a:stretch>
            <a:fillRect/>
          </a:stretch>
        </p:blipFill>
        <p:spPr bwMode="auto">
          <a:xfrm>
            <a:off x="6983108" y="3772370"/>
            <a:ext cx="4026598" cy="223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EDBA9B0-DB66-A3CD-D760-E0D2BDC1FB21}"/>
              </a:ext>
            </a:extLst>
          </p:cNvPr>
          <p:cNvPicPr>
            <a:picLocks noChangeAspect="1"/>
          </p:cNvPicPr>
          <p:nvPr/>
        </p:nvPicPr>
        <p:blipFill>
          <a:blip r:embed="rId4"/>
          <a:stretch>
            <a:fillRect/>
          </a:stretch>
        </p:blipFill>
        <p:spPr>
          <a:xfrm>
            <a:off x="8300931" y="582460"/>
            <a:ext cx="3460376" cy="2336023"/>
          </a:xfrm>
          <a:prstGeom prst="rect">
            <a:avLst/>
          </a:prstGeom>
          <a:ln>
            <a:noFill/>
          </a:ln>
          <a:effectLst>
            <a:outerShdw blurRad="292100" dist="139700" dir="2700000" algn="tl" rotWithShape="0">
              <a:srgbClr val="333333">
                <a:alpha val="65000"/>
              </a:srgbClr>
            </a:outerShdw>
          </a:effectLst>
        </p:spPr>
      </p:pic>
      <p:sp>
        <p:nvSpPr>
          <p:cNvPr id="7" name="Freeform: Shape 6">
            <a:extLst>
              <a:ext uri="{FF2B5EF4-FFF2-40B4-BE49-F238E27FC236}">
                <a16:creationId xmlns:a16="http://schemas.microsoft.com/office/drawing/2014/main" id="{7F10D651-1E99-481A-8EF9-2ED95BCC0851}"/>
              </a:ext>
            </a:extLst>
          </p:cNvPr>
          <p:cNvSpPr/>
          <p:nvPr/>
        </p:nvSpPr>
        <p:spPr>
          <a:xfrm>
            <a:off x="557275" y="3166056"/>
            <a:ext cx="5371056" cy="1459525"/>
          </a:xfrm>
          <a:custGeom>
            <a:avLst/>
            <a:gdLst>
              <a:gd name="connsiteX0" fmla="*/ 0 w 2914263"/>
              <a:gd name="connsiteY0" fmla="*/ 174856 h 1748558"/>
              <a:gd name="connsiteX1" fmla="*/ 174856 w 2914263"/>
              <a:gd name="connsiteY1" fmla="*/ 0 h 1748558"/>
              <a:gd name="connsiteX2" fmla="*/ 2739407 w 2914263"/>
              <a:gd name="connsiteY2" fmla="*/ 0 h 1748558"/>
              <a:gd name="connsiteX3" fmla="*/ 2914263 w 2914263"/>
              <a:gd name="connsiteY3" fmla="*/ 174856 h 1748558"/>
              <a:gd name="connsiteX4" fmla="*/ 2914263 w 2914263"/>
              <a:gd name="connsiteY4" fmla="*/ 1573702 h 1748558"/>
              <a:gd name="connsiteX5" fmla="*/ 2739407 w 2914263"/>
              <a:gd name="connsiteY5" fmla="*/ 1748558 h 1748558"/>
              <a:gd name="connsiteX6" fmla="*/ 174856 w 2914263"/>
              <a:gd name="connsiteY6" fmla="*/ 1748558 h 1748558"/>
              <a:gd name="connsiteX7" fmla="*/ 0 w 2914263"/>
              <a:gd name="connsiteY7" fmla="*/ 1573702 h 1748558"/>
              <a:gd name="connsiteX8" fmla="*/ 0 w 2914263"/>
              <a:gd name="connsiteY8" fmla="*/ 174856 h 174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63" h="1748558">
                <a:moveTo>
                  <a:pt x="0" y="174856"/>
                </a:moveTo>
                <a:cubicBezTo>
                  <a:pt x="0" y="78286"/>
                  <a:pt x="78286" y="0"/>
                  <a:pt x="174856" y="0"/>
                </a:cubicBezTo>
                <a:lnTo>
                  <a:pt x="2739407" y="0"/>
                </a:lnTo>
                <a:cubicBezTo>
                  <a:pt x="2835977" y="0"/>
                  <a:pt x="2914263" y="78286"/>
                  <a:pt x="2914263" y="174856"/>
                </a:cubicBezTo>
                <a:lnTo>
                  <a:pt x="2914263" y="1573702"/>
                </a:lnTo>
                <a:cubicBezTo>
                  <a:pt x="2914263" y="1670272"/>
                  <a:pt x="2835977" y="1748558"/>
                  <a:pt x="2739407" y="1748558"/>
                </a:cubicBezTo>
                <a:lnTo>
                  <a:pt x="174856" y="1748558"/>
                </a:lnTo>
                <a:cubicBezTo>
                  <a:pt x="78286" y="1748558"/>
                  <a:pt x="0" y="1670272"/>
                  <a:pt x="0" y="1573702"/>
                </a:cubicBezTo>
                <a:lnTo>
                  <a:pt x="0" y="174856"/>
                </a:lnTo>
                <a:close/>
              </a:path>
            </a:pathLst>
          </a:custGeom>
          <a:solidFill>
            <a:srgbClr val="67A47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944" tIns="176944" rIns="176944" bIns="176944" numCol="1" spcCol="1270" anchor="ctr" anchorCtr="0">
            <a:noAutofit/>
          </a:bodyPr>
          <a:lstStyle/>
          <a:p>
            <a:pPr algn="ctr" defTabSz="1466850">
              <a:lnSpc>
                <a:spcPct val="90000"/>
              </a:lnSpc>
              <a:spcBef>
                <a:spcPct val="0"/>
              </a:spcBef>
              <a:spcAft>
                <a:spcPct val="35000"/>
              </a:spcAft>
            </a:pPr>
            <a:r>
              <a:rPr lang="en-US" sz="3200" b="1" dirty="0">
                <a:latin typeface="Century Gothic"/>
              </a:rPr>
              <a:t>Decline in wildlife populations</a:t>
            </a:r>
            <a:endParaRPr lang="en-US" sz="3200" kern="1200" dirty="0">
              <a:latin typeface="Century Gothic"/>
              <a:cs typeface="Calibri"/>
            </a:endParaRPr>
          </a:p>
        </p:txBody>
      </p:sp>
      <p:sp>
        <p:nvSpPr>
          <p:cNvPr id="9" name="Freeform: Shape 8">
            <a:extLst>
              <a:ext uri="{FF2B5EF4-FFF2-40B4-BE49-F238E27FC236}">
                <a16:creationId xmlns:a16="http://schemas.microsoft.com/office/drawing/2014/main" id="{67DC36C0-9DD8-46E3-81DA-3703540EF08B}"/>
              </a:ext>
            </a:extLst>
          </p:cNvPr>
          <p:cNvSpPr/>
          <p:nvPr/>
        </p:nvSpPr>
        <p:spPr>
          <a:xfrm>
            <a:off x="538725" y="1417937"/>
            <a:ext cx="5371056" cy="1459525"/>
          </a:xfrm>
          <a:custGeom>
            <a:avLst/>
            <a:gdLst>
              <a:gd name="connsiteX0" fmla="*/ 0 w 2914263"/>
              <a:gd name="connsiteY0" fmla="*/ 174856 h 1748558"/>
              <a:gd name="connsiteX1" fmla="*/ 174856 w 2914263"/>
              <a:gd name="connsiteY1" fmla="*/ 0 h 1748558"/>
              <a:gd name="connsiteX2" fmla="*/ 2739407 w 2914263"/>
              <a:gd name="connsiteY2" fmla="*/ 0 h 1748558"/>
              <a:gd name="connsiteX3" fmla="*/ 2914263 w 2914263"/>
              <a:gd name="connsiteY3" fmla="*/ 174856 h 1748558"/>
              <a:gd name="connsiteX4" fmla="*/ 2914263 w 2914263"/>
              <a:gd name="connsiteY4" fmla="*/ 1573702 h 1748558"/>
              <a:gd name="connsiteX5" fmla="*/ 2739407 w 2914263"/>
              <a:gd name="connsiteY5" fmla="*/ 1748558 h 1748558"/>
              <a:gd name="connsiteX6" fmla="*/ 174856 w 2914263"/>
              <a:gd name="connsiteY6" fmla="*/ 1748558 h 1748558"/>
              <a:gd name="connsiteX7" fmla="*/ 0 w 2914263"/>
              <a:gd name="connsiteY7" fmla="*/ 1573702 h 1748558"/>
              <a:gd name="connsiteX8" fmla="*/ 0 w 2914263"/>
              <a:gd name="connsiteY8" fmla="*/ 174856 h 174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63" h="1748558">
                <a:moveTo>
                  <a:pt x="0" y="174856"/>
                </a:moveTo>
                <a:cubicBezTo>
                  <a:pt x="0" y="78286"/>
                  <a:pt x="78286" y="0"/>
                  <a:pt x="174856" y="0"/>
                </a:cubicBezTo>
                <a:lnTo>
                  <a:pt x="2739407" y="0"/>
                </a:lnTo>
                <a:cubicBezTo>
                  <a:pt x="2835977" y="0"/>
                  <a:pt x="2914263" y="78286"/>
                  <a:pt x="2914263" y="174856"/>
                </a:cubicBezTo>
                <a:lnTo>
                  <a:pt x="2914263" y="1573702"/>
                </a:lnTo>
                <a:cubicBezTo>
                  <a:pt x="2914263" y="1670272"/>
                  <a:pt x="2835977" y="1748558"/>
                  <a:pt x="2739407" y="1748558"/>
                </a:cubicBezTo>
                <a:lnTo>
                  <a:pt x="174856" y="1748558"/>
                </a:lnTo>
                <a:cubicBezTo>
                  <a:pt x="78286" y="1748558"/>
                  <a:pt x="0" y="1670272"/>
                  <a:pt x="0" y="1573702"/>
                </a:cubicBezTo>
                <a:lnTo>
                  <a:pt x="0" y="174856"/>
                </a:lnTo>
                <a:close/>
              </a:path>
            </a:pathLst>
          </a:custGeom>
          <a:solidFill>
            <a:srgbClr val="67A47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944" tIns="176944" rIns="176944" bIns="176944" numCol="1" spcCol="1270" anchor="ctr" anchorCtr="0">
            <a:noAutofit/>
          </a:bodyPr>
          <a:lstStyle/>
          <a:p>
            <a:pPr marL="0" lvl="0" indent="0" algn="ctr" defTabSz="1466850">
              <a:lnSpc>
                <a:spcPct val="90000"/>
              </a:lnSpc>
              <a:spcBef>
                <a:spcPct val="0"/>
              </a:spcBef>
              <a:spcAft>
                <a:spcPct val="35000"/>
              </a:spcAft>
              <a:buNone/>
            </a:pPr>
            <a:r>
              <a:rPr lang="en-US" sz="3200" b="1" kern="1200" dirty="0">
                <a:latin typeface="Century Gothic"/>
              </a:rPr>
              <a:t>Reduction of public access</a:t>
            </a:r>
          </a:p>
        </p:txBody>
      </p:sp>
      <p:sp>
        <p:nvSpPr>
          <p:cNvPr id="6" name="Title 1">
            <a:extLst>
              <a:ext uri="{FF2B5EF4-FFF2-40B4-BE49-F238E27FC236}">
                <a16:creationId xmlns:a16="http://schemas.microsoft.com/office/drawing/2014/main" id="{87EDDF42-EA33-389C-230F-BD8CE0717B92}"/>
              </a:ext>
            </a:extLst>
          </p:cNvPr>
          <p:cNvSpPr txBox="1">
            <a:spLocks/>
          </p:cNvSpPr>
          <p:nvPr/>
        </p:nvSpPr>
        <p:spPr>
          <a:xfrm>
            <a:off x="266700" y="223035"/>
            <a:ext cx="9642905" cy="8899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a:rPr>
              <a:t>Community Concerns</a:t>
            </a:r>
            <a:endParaRPr lang="en-US" dirty="0"/>
          </a:p>
        </p:txBody>
      </p:sp>
      <p:sp>
        <p:nvSpPr>
          <p:cNvPr id="8" name="Freeform: Shape 7">
            <a:extLst>
              <a:ext uri="{FF2B5EF4-FFF2-40B4-BE49-F238E27FC236}">
                <a16:creationId xmlns:a16="http://schemas.microsoft.com/office/drawing/2014/main" id="{FC120BA4-3AD0-4BA8-C3E9-05BA718044F0}"/>
              </a:ext>
            </a:extLst>
          </p:cNvPr>
          <p:cNvSpPr/>
          <p:nvPr/>
        </p:nvSpPr>
        <p:spPr>
          <a:xfrm>
            <a:off x="553704" y="4949822"/>
            <a:ext cx="5371056" cy="1459526"/>
          </a:xfrm>
          <a:custGeom>
            <a:avLst/>
            <a:gdLst>
              <a:gd name="connsiteX0" fmla="*/ 0 w 2914263"/>
              <a:gd name="connsiteY0" fmla="*/ 174856 h 1748558"/>
              <a:gd name="connsiteX1" fmla="*/ 174856 w 2914263"/>
              <a:gd name="connsiteY1" fmla="*/ 0 h 1748558"/>
              <a:gd name="connsiteX2" fmla="*/ 2739407 w 2914263"/>
              <a:gd name="connsiteY2" fmla="*/ 0 h 1748558"/>
              <a:gd name="connsiteX3" fmla="*/ 2914263 w 2914263"/>
              <a:gd name="connsiteY3" fmla="*/ 174856 h 1748558"/>
              <a:gd name="connsiteX4" fmla="*/ 2914263 w 2914263"/>
              <a:gd name="connsiteY4" fmla="*/ 1573702 h 1748558"/>
              <a:gd name="connsiteX5" fmla="*/ 2739407 w 2914263"/>
              <a:gd name="connsiteY5" fmla="*/ 1748558 h 1748558"/>
              <a:gd name="connsiteX6" fmla="*/ 174856 w 2914263"/>
              <a:gd name="connsiteY6" fmla="*/ 1748558 h 1748558"/>
              <a:gd name="connsiteX7" fmla="*/ 0 w 2914263"/>
              <a:gd name="connsiteY7" fmla="*/ 1573702 h 1748558"/>
              <a:gd name="connsiteX8" fmla="*/ 0 w 2914263"/>
              <a:gd name="connsiteY8" fmla="*/ 174856 h 174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263" h="1748558">
                <a:moveTo>
                  <a:pt x="0" y="174856"/>
                </a:moveTo>
                <a:cubicBezTo>
                  <a:pt x="0" y="78286"/>
                  <a:pt x="78286" y="0"/>
                  <a:pt x="174856" y="0"/>
                </a:cubicBezTo>
                <a:lnTo>
                  <a:pt x="2739407" y="0"/>
                </a:lnTo>
                <a:cubicBezTo>
                  <a:pt x="2835977" y="0"/>
                  <a:pt x="2914263" y="78286"/>
                  <a:pt x="2914263" y="174856"/>
                </a:cubicBezTo>
                <a:lnTo>
                  <a:pt x="2914263" y="1573702"/>
                </a:lnTo>
                <a:cubicBezTo>
                  <a:pt x="2914263" y="1670272"/>
                  <a:pt x="2835977" y="1748558"/>
                  <a:pt x="2739407" y="1748558"/>
                </a:cubicBezTo>
                <a:lnTo>
                  <a:pt x="174856" y="1748558"/>
                </a:lnTo>
                <a:cubicBezTo>
                  <a:pt x="78286" y="1748558"/>
                  <a:pt x="0" y="1670272"/>
                  <a:pt x="0" y="1573702"/>
                </a:cubicBezTo>
                <a:lnTo>
                  <a:pt x="0" y="174856"/>
                </a:lnTo>
                <a:close/>
              </a:path>
            </a:pathLst>
          </a:custGeom>
          <a:solidFill>
            <a:srgbClr val="67A47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6944" tIns="176944" rIns="176944" bIns="176944" numCol="1" spcCol="1270" anchor="ctr" anchorCtr="0">
            <a:noAutofit/>
          </a:bodyPr>
          <a:lstStyle/>
          <a:p>
            <a:pPr algn="ctr" defTabSz="1466850">
              <a:lnSpc>
                <a:spcPct val="90000"/>
              </a:lnSpc>
              <a:spcBef>
                <a:spcPct val="0"/>
              </a:spcBef>
              <a:spcAft>
                <a:spcPct val="35000"/>
              </a:spcAft>
            </a:pPr>
            <a:r>
              <a:rPr lang="en-US" sz="3200" b="1" dirty="0">
                <a:latin typeface="Century Gothic"/>
              </a:rPr>
              <a:t>Loss of biodiversity</a:t>
            </a:r>
            <a:endParaRPr lang="en-US" sz="3200" dirty="0">
              <a:latin typeface="Century Gothic"/>
            </a:endParaRPr>
          </a:p>
        </p:txBody>
      </p:sp>
      <p:sp>
        <p:nvSpPr>
          <p:cNvPr id="5" name="TextBox 4">
            <a:extLst>
              <a:ext uri="{FF2B5EF4-FFF2-40B4-BE49-F238E27FC236}">
                <a16:creationId xmlns:a16="http://schemas.microsoft.com/office/drawing/2014/main" id="{823464BB-8B96-3CBB-35BE-F4E652B3F85C}"/>
              </a:ext>
            </a:extLst>
          </p:cNvPr>
          <p:cNvSpPr txBox="1"/>
          <p:nvPr/>
        </p:nvSpPr>
        <p:spPr>
          <a:xfrm>
            <a:off x="6966796" y="6051256"/>
            <a:ext cx="20320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65000"/>
                    <a:lumOff val="35000"/>
                  </a:schemeClr>
                </a:solidFill>
                <a:latin typeface="Century Gothic"/>
                <a:cs typeface="Calibri"/>
              </a:rPr>
              <a:t>Image Credit: Ryan Healey</a:t>
            </a:r>
            <a:endParaRPr lang="en-US" sz="1100" dirty="0">
              <a:solidFill>
                <a:schemeClr val="tx1">
                  <a:lumMod val="65000"/>
                  <a:lumOff val="35000"/>
                </a:schemeClr>
              </a:solidFill>
              <a:latin typeface="Century Gothic"/>
            </a:endParaRPr>
          </a:p>
        </p:txBody>
      </p:sp>
      <p:sp>
        <p:nvSpPr>
          <p:cNvPr id="11" name="TextBox 10">
            <a:extLst>
              <a:ext uri="{FF2B5EF4-FFF2-40B4-BE49-F238E27FC236}">
                <a16:creationId xmlns:a16="http://schemas.microsoft.com/office/drawing/2014/main" id="{5D6BACDE-5F49-08F4-7982-73048B85411E}"/>
              </a:ext>
            </a:extLst>
          </p:cNvPr>
          <p:cNvSpPr txBox="1"/>
          <p:nvPr/>
        </p:nvSpPr>
        <p:spPr>
          <a:xfrm>
            <a:off x="8302770" y="2963672"/>
            <a:ext cx="34570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65000"/>
                    <a:lumOff val="35000"/>
                  </a:schemeClr>
                </a:solidFill>
                <a:latin typeface="Century Gothic"/>
                <a:cs typeface="Calibri"/>
              </a:rPr>
              <a:t>Image Credit: Idaho Dept of Fish and Game</a:t>
            </a:r>
            <a:endParaRPr lang="en-US" sz="1100" dirty="0">
              <a:solidFill>
                <a:schemeClr val="tx1">
                  <a:lumMod val="65000"/>
                  <a:lumOff val="35000"/>
                </a:schemeClr>
              </a:solidFill>
              <a:latin typeface="Century Gothic"/>
            </a:endParaRPr>
          </a:p>
        </p:txBody>
      </p:sp>
    </p:spTree>
    <p:extLst>
      <p:ext uri="{BB962C8B-B14F-4D97-AF65-F5344CB8AC3E}">
        <p14:creationId xmlns:p14="http://schemas.microsoft.com/office/powerpoint/2010/main" val="1036456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C05987-23F4-694A-AC82-3FFAD3A7CDB8}"/>
              </a:ext>
            </a:extLst>
          </p:cNvPr>
          <p:cNvSpPr txBox="1"/>
          <p:nvPr/>
        </p:nvSpPr>
        <p:spPr>
          <a:xfrm>
            <a:off x="512315" y="76217"/>
            <a:ext cx="10222788" cy="707886"/>
          </a:xfrm>
          <a:prstGeom prst="rect">
            <a:avLst/>
          </a:prstGeom>
          <a:noFill/>
        </p:spPr>
        <p:txBody>
          <a:bodyPr wrap="square" rtlCol="0">
            <a:spAutoFit/>
          </a:bodyPr>
          <a:lstStyle/>
          <a:p>
            <a:r>
              <a:rPr lang="en-US" sz="4000" b="1" dirty="0">
                <a:solidFill>
                  <a:srgbClr val="67A478"/>
                </a:solidFill>
                <a:latin typeface="Century Gothic" panose="020B0502020202020204" pitchFamily="34" charset="0"/>
              </a:rPr>
              <a:t>Earth Observations</a:t>
            </a:r>
          </a:p>
        </p:txBody>
      </p:sp>
      <p:pic>
        <p:nvPicPr>
          <p:cNvPr id="4" name="Picture 4" descr="A picture containing text, envelope, fabric&#10;&#10;Description automatically generated">
            <a:extLst>
              <a:ext uri="{FF2B5EF4-FFF2-40B4-BE49-F238E27FC236}">
                <a16:creationId xmlns:a16="http://schemas.microsoft.com/office/drawing/2014/main" id="{2116EA53-2A83-3BFA-77BA-7866C32AD25E}"/>
              </a:ext>
            </a:extLst>
          </p:cNvPr>
          <p:cNvPicPr>
            <a:picLocks noChangeAspect="1"/>
          </p:cNvPicPr>
          <p:nvPr/>
        </p:nvPicPr>
        <p:blipFill rotWithShape="1">
          <a:blip r:embed="rId3"/>
          <a:srcRect l="14501" t="6728" r="11178" b="1160"/>
          <a:stretch/>
        </p:blipFill>
        <p:spPr>
          <a:xfrm>
            <a:off x="221140" y="1066149"/>
            <a:ext cx="2037141" cy="3278952"/>
          </a:xfrm>
          <a:prstGeom prst="rect">
            <a:avLst/>
          </a:prstGeom>
        </p:spPr>
      </p:pic>
      <p:pic>
        <p:nvPicPr>
          <p:cNvPr id="6" name="Picture 6" descr="A picture containing text, stationary, envelope&#10;&#10;Description automatically generated">
            <a:extLst>
              <a:ext uri="{FF2B5EF4-FFF2-40B4-BE49-F238E27FC236}">
                <a16:creationId xmlns:a16="http://schemas.microsoft.com/office/drawing/2014/main" id="{D49DAC16-C875-48B0-32B2-233F5FCBAA09}"/>
              </a:ext>
            </a:extLst>
          </p:cNvPr>
          <p:cNvPicPr>
            <a:picLocks noChangeAspect="1"/>
          </p:cNvPicPr>
          <p:nvPr/>
        </p:nvPicPr>
        <p:blipFill rotWithShape="1">
          <a:blip r:embed="rId4"/>
          <a:srcRect l="12733" t="14706" r="13043" b="1716"/>
          <a:stretch/>
        </p:blipFill>
        <p:spPr>
          <a:xfrm>
            <a:off x="5472724" y="2099562"/>
            <a:ext cx="4346246" cy="3087712"/>
          </a:xfrm>
          <a:prstGeom prst="rect">
            <a:avLst/>
          </a:prstGeom>
        </p:spPr>
      </p:pic>
      <p:sp>
        <p:nvSpPr>
          <p:cNvPr id="11" name="Oval 10">
            <a:extLst>
              <a:ext uri="{FF2B5EF4-FFF2-40B4-BE49-F238E27FC236}">
                <a16:creationId xmlns:a16="http://schemas.microsoft.com/office/drawing/2014/main" id="{BAB3AF66-2934-F2AB-914E-3D834B23295E}"/>
              </a:ext>
            </a:extLst>
          </p:cNvPr>
          <p:cNvSpPr/>
          <p:nvPr/>
        </p:nvSpPr>
        <p:spPr>
          <a:xfrm>
            <a:off x="5276352" y="5220139"/>
            <a:ext cx="3796846" cy="1195006"/>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Century Gothic"/>
              </a:rPr>
              <a:t>PlanetScope SuperDove</a:t>
            </a:r>
            <a:endParaRPr lang="en-US" sz="3200" b="1" dirty="0">
              <a:latin typeface="Century Gothic" panose="020B0502020202020204" pitchFamily="34" charset="0"/>
            </a:endParaRPr>
          </a:p>
        </p:txBody>
      </p:sp>
      <p:pic>
        <p:nvPicPr>
          <p:cNvPr id="13" name="Picture 12" descr="A picture containing text, aircraft, airplane&#10;&#10;Description automatically generated">
            <a:extLst>
              <a:ext uri="{FF2B5EF4-FFF2-40B4-BE49-F238E27FC236}">
                <a16:creationId xmlns:a16="http://schemas.microsoft.com/office/drawing/2014/main" id="{F1AC2648-6706-A3D0-9686-EAC0C4707B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0000">
            <a:off x="10107077" y="1653555"/>
            <a:ext cx="1464945" cy="3210546"/>
          </a:xfrm>
          <a:prstGeom prst="rect">
            <a:avLst/>
          </a:prstGeom>
        </p:spPr>
      </p:pic>
      <p:sp>
        <p:nvSpPr>
          <p:cNvPr id="15" name="Oval 14">
            <a:extLst>
              <a:ext uri="{FF2B5EF4-FFF2-40B4-BE49-F238E27FC236}">
                <a16:creationId xmlns:a16="http://schemas.microsoft.com/office/drawing/2014/main" id="{A979ACDD-97F8-D5B8-BCA6-1D2FDC05AB62}"/>
              </a:ext>
            </a:extLst>
          </p:cNvPr>
          <p:cNvSpPr/>
          <p:nvPr/>
        </p:nvSpPr>
        <p:spPr>
          <a:xfrm>
            <a:off x="7959858" y="769397"/>
            <a:ext cx="3905007" cy="1032765"/>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Century Gothic"/>
              </a:rPr>
              <a:t>LiDAR</a:t>
            </a:r>
          </a:p>
        </p:txBody>
      </p:sp>
      <p:pic>
        <p:nvPicPr>
          <p:cNvPr id="2" name="Picture 4" descr="A picture containing text, stationary, envelope, businesscard&#10;&#10;Description automatically generated">
            <a:extLst>
              <a:ext uri="{FF2B5EF4-FFF2-40B4-BE49-F238E27FC236}">
                <a16:creationId xmlns:a16="http://schemas.microsoft.com/office/drawing/2014/main" id="{450203FD-AB65-C4EF-DC75-B63EEBE311FA}"/>
              </a:ext>
            </a:extLst>
          </p:cNvPr>
          <p:cNvPicPr>
            <a:picLocks noChangeAspect="1"/>
          </p:cNvPicPr>
          <p:nvPr/>
        </p:nvPicPr>
        <p:blipFill>
          <a:blip r:embed="rId6"/>
          <a:stretch>
            <a:fillRect/>
          </a:stretch>
        </p:blipFill>
        <p:spPr>
          <a:xfrm>
            <a:off x="2750128" y="1389354"/>
            <a:ext cx="2743200" cy="3825293"/>
          </a:xfrm>
          <a:prstGeom prst="rect">
            <a:avLst/>
          </a:prstGeom>
        </p:spPr>
      </p:pic>
      <p:sp>
        <p:nvSpPr>
          <p:cNvPr id="9" name="Oval 8">
            <a:extLst>
              <a:ext uri="{FF2B5EF4-FFF2-40B4-BE49-F238E27FC236}">
                <a16:creationId xmlns:a16="http://schemas.microsoft.com/office/drawing/2014/main" id="{C34A3A4F-4883-AE43-4EB8-2C7C63C32728}"/>
              </a:ext>
            </a:extLst>
          </p:cNvPr>
          <p:cNvSpPr/>
          <p:nvPr/>
        </p:nvSpPr>
        <p:spPr>
          <a:xfrm>
            <a:off x="245767" y="4521872"/>
            <a:ext cx="3464682" cy="1118493"/>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entury Gothic" panose="020B0502020202020204" pitchFamily="34" charset="0"/>
              </a:rPr>
              <a:t>Landsat 8</a:t>
            </a:r>
          </a:p>
        </p:txBody>
      </p:sp>
      <p:sp>
        <p:nvSpPr>
          <p:cNvPr id="5" name="Oval 4">
            <a:extLst>
              <a:ext uri="{FF2B5EF4-FFF2-40B4-BE49-F238E27FC236}">
                <a16:creationId xmlns:a16="http://schemas.microsoft.com/office/drawing/2014/main" id="{90C31AA2-EE34-1879-443C-BB295C666C9A}"/>
              </a:ext>
            </a:extLst>
          </p:cNvPr>
          <p:cNvSpPr/>
          <p:nvPr/>
        </p:nvSpPr>
        <p:spPr>
          <a:xfrm>
            <a:off x="3154881" y="754093"/>
            <a:ext cx="3905007" cy="1032765"/>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Century Gothic"/>
              </a:rPr>
              <a:t>NAIP</a:t>
            </a:r>
          </a:p>
        </p:txBody>
      </p:sp>
    </p:spTree>
    <p:extLst>
      <p:ext uri="{BB962C8B-B14F-4D97-AF65-F5344CB8AC3E}">
        <p14:creationId xmlns:p14="http://schemas.microsoft.com/office/powerpoint/2010/main" val="227049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0D9A93-8645-4172-8020-0DA900B037FD}"/>
              </a:ext>
            </a:extLst>
          </p:cNvPr>
          <p:cNvSpPr txBox="1"/>
          <p:nvPr/>
        </p:nvSpPr>
        <p:spPr>
          <a:xfrm>
            <a:off x="266700" y="336479"/>
            <a:ext cx="4253500" cy="707886"/>
          </a:xfrm>
          <a:prstGeom prst="rect">
            <a:avLst/>
          </a:prstGeom>
          <a:noFill/>
        </p:spPr>
        <p:txBody>
          <a:bodyPr wrap="square" rtlCol="0">
            <a:spAutoFit/>
          </a:bodyPr>
          <a:lstStyle/>
          <a:p>
            <a:r>
              <a:rPr lang="en-US" sz="4000" b="1" dirty="0">
                <a:solidFill>
                  <a:srgbClr val="67A478"/>
                </a:solidFill>
                <a:latin typeface="Century Gothic" panose="020B0502020202020204" pitchFamily="34" charset="0"/>
              </a:rPr>
              <a:t>Other Datasets</a:t>
            </a:r>
          </a:p>
        </p:txBody>
      </p:sp>
      <p:sp>
        <p:nvSpPr>
          <p:cNvPr id="6" name="Oval 5">
            <a:extLst>
              <a:ext uri="{FF2B5EF4-FFF2-40B4-BE49-F238E27FC236}">
                <a16:creationId xmlns:a16="http://schemas.microsoft.com/office/drawing/2014/main" id="{72088DF4-C6DE-4EB0-8903-A020940B0B82}"/>
              </a:ext>
            </a:extLst>
          </p:cNvPr>
          <p:cNvSpPr/>
          <p:nvPr/>
        </p:nvSpPr>
        <p:spPr>
          <a:xfrm>
            <a:off x="641454" y="2997257"/>
            <a:ext cx="3022779" cy="1549432"/>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Century Gothic"/>
              </a:rPr>
              <a:t>NLCD Database</a:t>
            </a:r>
          </a:p>
        </p:txBody>
      </p:sp>
      <p:sp>
        <p:nvSpPr>
          <p:cNvPr id="7" name="Oval 6">
            <a:extLst>
              <a:ext uri="{FF2B5EF4-FFF2-40B4-BE49-F238E27FC236}">
                <a16:creationId xmlns:a16="http://schemas.microsoft.com/office/drawing/2014/main" id="{5EB3535D-BA43-4184-AF50-15DEF995ED5A}"/>
              </a:ext>
            </a:extLst>
          </p:cNvPr>
          <p:cNvSpPr/>
          <p:nvPr/>
        </p:nvSpPr>
        <p:spPr>
          <a:xfrm>
            <a:off x="641454" y="1159989"/>
            <a:ext cx="3022779" cy="1549432"/>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Century Gothic"/>
              </a:rPr>
              <a:t>LANDFIRE</a:t>
            </a:r>
          </a:p>
        </p:txBody>
      </p:sp>
      <p:sp>
        <p:nvSpPr>
          <p:cNvPr id="8" name="Oval 7">
            <a:extLst>
              <a:ext uri="{FF2B5EF4-FFF2-40B4-BE49-F238E27FC236}">
                <a16:creationId xmlns:a16="http://schemas.microsoft.com/office/drawing/2014/main" id="{8E2FBDEE-FA57-4735-86BA-767B64878F48}"/>
              </a:ext>
            </a:extLst>
          </p:cNvPr>
          <p:cNvSpPr/>
          <p:nvPr/>
        </p:nvSpPr>
        <p:spPr>
          <a:xfrm>
            <a:off x="641454" y="4834525"/>
            <a:ext cx="3022779" cy="1549432"/>
          </a:xfrm>
          <a:prstGeom prst="ellipse">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Century Gothic"/>
              </a:rPr>
              <a:t>Idaho Wetlands Layer</a:t>
            </a:r>
          </a:p>
        </p:txBody>
      </p:sp>
      <p:pic>
        <p:nvPicPr>
          <p:cNvPr id="12" name="Picture 11">
            <a:extLst>
              <a:ext uri="{FF2B5EF4-FFF2-40B4-BE49-F238E27FC236}">
                <a16:creationId xmlns:a16="http://schemas.microsoft.com/office/drawing/2014/main" id="{368622BF-5591-4142-B36E-854AA12BB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482" y="39847"/>
            <a:ext cx="1965960" cy="4345305"/>
          </a:xfrm>
          <a:prstGeom prst="rect">
            <a:avLst/>
          </a:prstGeom>
        </p:spPr>
      </p:pic>
      <p:pic>
        <p:nvPicPr>
          <p:cNvPr id="14" name="Picture 13">
            <a:extLst>
              <a:ext uri="{FF2B5EF4-FFF2-40B4-BE49-F238E27FC236}">
                <a16:creationId xmlns:a16="http://schemas.microsoft.com/office/drawing/2014/main" id="{B2256B7B-5A05-4C57-8EAB-6EEDEECA8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74" y="2494594"/>
            <a:ext cx="1858726" cy="4109812"/>
          </a:xfrm>
          <a:prstGeom prst="rect">
            <a:avLst/>
          </a:prstGeom>
        </p:spPr>
      </p:pic>
      <p:pic>
        <p:nvPicPr>
          <p:cNvPr id="16" name="Picture 15">
            <a:extLst>
              <a:ext uri="{FF2B5EF4-FFF2-40B4-BE49-F238E27FC236}">
                <a16:creationId xmlns:a16="http://schemas.microsoft.com/office/drawing/2014/main" id="{FD98C02C-40FD-4CED-8E51-46C445ED25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514">
            <a:off x="6685585" y="1493934"/>
            <a:ext cx="2244090" cy="4164330"/>
          </a:xfrm>
          <a:prstGeom prst="rect">
            <a:avLst/>
          </a:prstGeom>
        </p:spPr>
      </p:pic>
      <p:cxnSp>
        <p:nvCxnSpPr>
          <p:cNvPr id="4" name="Straight Arrow Connector 3">
            <a:extLst>
              <a:ext uri="{FF2B5EF4-FFF2-40B4-BE49-F238E27FC236}">
                <a16:creationId xmlns:a16="http://schemas.microsoft.com/office/drawing/2014/main" id="{347700F0-D357-48F7-15F9-7190E1B2C6C3}"/>
              </a:ext>
            </a:extLst>
          </p:cNvPr>
          <p:cNvCxnSpPr/>
          <p:nvPr/>
        </p:nvCxnSpPr>
        <p:spPr>
          <a:xfrm>
            <a:off x="3719365" y="1921355"/>
            <a:ext cx="798633" cy="8627"/>
          </a:xfrm>
          <a:prstGeom prst="straightConnector1">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2562D58-BCE1-2C38-1AAE-EA1F5D3BC520}"/>
              </a:ext>
            </a:extLst>
          </p:cNvPr>
          <p:cNvCxnSpPr>
            <a:cxnSpLocks/>
          </p:cNvCxnSpPr>
          <p:nvPr/>
        </p:nvCxnSpPr>
        <p:spPr>
          <a:xfrm flipV="1">
            <a:off x="3121864" y="4359755"/>
            <a:ext cx="3789870" cy="34504"/>
          </a:xfrm>
          <a:prstGeom prst="straightConnector1">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27EFB2C-6FD3-FF68-805A-2CE64330B915}"/>
              </a:ext>
            </a:extLst>
          </p:cNvPr>
          <p:cNvCxnSpPr>
            <a:cxnSpLocks/>
          </p:cNvCxnSpPr>
          <p:nvPr/>
        </p:nvCxnSpPr>
        <p:spPr>
          <a:xfrm flipV="1">
            <a:off x="3768843" y="5811867"/>
            <a:ext cx="5989608" cy="5751"/>
          </a:xfrm>
          <a:prstGeom prst="straightConnector1">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79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7D6C33AE-E1FE-4914-897B-1460CD84DB64}"/>
              </a:ext>
            </a:extLst>
          </p:cNvPr>
          <p:cNvSpPr/>
          <p:nvPr/>
        </p:nvSpPr>
        <p:spPr>
          <a:xfrm>
            <a:off x="5930317" y="1462010"/>
            <a:ext cx="2105154" cy="797099"/>
          </a:xfrm>
          <a:prstGeom prst="ellipse">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rPr>
              <a:t>Surface Reflectance</a:t>
            </a:r>
          </a:p>
        </p:txBody>
      </p:sp>
      <p:sp>
        <p:nvSpPr>
          <p:cNvPr id="47" name="Rectangle: Rounded Corners 46">
            <a:extLst>
              <a:ext uri="{FF2B5EF4-FFF2-40B4-BE49-F238E27FC236}">
                <a16:creationId xmlns:a16="http://schemas.microsoft.com/office/drawing/2014/main" id="{AFAA57B9-BC23-48E3-B5F3-DD5DE7E4B223}"/>
              </a:ext>
            </a:extLst>
          </p:cNvPr>
          <p:cNvSpPr/>
          <p:nvPr/>
        </p:nvSpPr>
        <p:spPr>
          <a:xfrm>
            <a:off x="5930734" y="3173406"/>
            <a:ext cx="2116755" cy="475417"/>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dirty="0">
                <a:latin typeface="Century Gothic"/>
              </a:rPr>
              <a:t>Georeference Check</a:t>
            </a:r>
          </a:p>
        </p:txBody>
      </p:sp>
      <p:sp>
        <p:nvSpPr>
          <p:cNvPr id="48" name="Rectangle: Rounded Corners 47">
            <a:extLst>
              <a:ext uri="{FF2B5EF4-FFF2-40B4-BE49-F238E27FC236}">
                <a16:creationId xmlns:a16="http://schemas.microsoft.com/office/drawing/2014/main" id="{98740A9A-2C83-462D-AD36-135D2DF4CDB0}"/>
              </a:ext>
            </a:extLst>
          </p:cNvPr>
          <p:cNvSpPr/>
          <p:nvPr/>
        </p:nvSpPr>
        <p:spPr>
          <a:xfrm>
            <a:off x="5930735" y="2462852"/>
            <a:ext cx="2105154" cy="475417"/>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dirty="0">
                <a:solidFill>
                  <a:schemeClr val="tx1">
                    <a:lumMod val="75000"/>
                    <a:lumOff val="25000"/>
                  </a:schemeClr>
                </a:solidFill>
                <a:latin typeface="Century Gothic"/>
              </a:rPr>
              <a:t>Clip Raster</a:t>
            </a:r>
          </a:p>
        </p:txBody>
      </p:sp>
      <p:sp>
        <p:nvSpPr>
          <p:cNvPr id="49" name="Oval 48">
            <a:extLst>
              <a:ext uri="{FF2B5EF4-FFF2-40B4-BE49-F238E27FC236}">
                <a16:creationId xmlns:a16="http://schemas.microsoft.com/office/drawing/2014/main" id="{7BC071FB-60AF-4203-B06C-E97BEC3E47AB}"/>
              </a:ext>
            </a:extLst>
          </p:cNvPr>
          <p:cNvSpPr/>
          <p:nvPr/>
        </p:nvSpPr>
        <p:spPr>
          <a:xfrm>
            <a:off x="3488595" y="3113697"/>
            <a:ext cx="2113854" cy="603413"/>
          </a:xfrm>
          <a:prstGeom prst="ellipse">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dirty="0">
                <a:solidFill>
                  <a:schemeClr val="tx1"/>
                </a:solidFill>
                <a:latin typeface="Century Gothic"/>
              </a:rPr>
              <a:t>NAIP</a:t>
            </a:r>
          </a:p>
          <a:p>
            <a:pPr algn="ctr"/>
            <a:r>
              <a:rPr lang="en-US" sz="1200" dirty="0">
                <a:solidFill>
                  <a:schemeClr val="tx1"/>
                </a:solidFill>
                <a:latin typeface="Century Gothic"/>
              </a:rPr>
              <a:t>(Reference)</a:t>
            </a:r>
          </a:p>
        </p:txBody>
      </p:sp>
      <p:cxnSp>
        <p:nvCxnSpPr>
          <p:cNvPr id="50" name="Straight Arrow Connector 49">
            <a:extLst>
              <a:ext uri="{FF2B5EF4-FFF2-40B4-BE49-F238E27FC236}">
                <a16:creationId xmlns:a16="http://schemas.microsoft.com/office/drawing/2014/main" id="{FC54C023-BA1D-4EF7-948D-D40881860370}"/>
              </a:ext>
            </a:extLst>
          </p:cNvPr>
          <p:cNvCxnSpPr>
            <a:cxnSpLocks/>
            <a:stCxn id="49" idx="6"/>
            <a:endCxn id="47" idx="1"/>
          </p:cNvCxnSpPr>
          <p:nvPr/>
        </p:nvCxnSpPr>
        <p:spPr>
          <a:xfrm flipV="1">
            <a:off x="5602450" y="3411115"/>
            <a:ext cx="328284" cy="4289"/>
          </a:xfrm>
          <a:prstGeom prst="straightConnector1">
            <a:avLst/>
          </a:prstGeom>
          <a:ln w="127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336FBC0-B2BD-42F5-AB49-9661DB9140C9}"/>
              </a:ext>
            </a:extLst>
          </p:cNvPr>
          <p:cNvCxnSpPr>
            <a:cxnSpLocks/>
            <a:stCxn id="46" idx="4"/>
            <a:endCxn id="48" idx="0"/>
          </p:cNvCxnSpPr>
          <p:nvPr/>
        </p:nvCxnSpPr>
        <p:spPr>
          <a:xfrm>
            <a:off x="6982894" y="2259109"/>
            <a:ext cx="419" cy="203742"/>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027D57D-D342-41F7-84A3-8133563EF2D9}"/>
              </a:ext>
            </a:extLst>
          </p:cNvPr>
          <p:cNvCxnSpPr>
            <a:cxnSpLocks/>
            <a:stCxn id="48" idx="2"/>
            <a:endCxn id="47" idx="0"/>
          </p:cNvCxnSpPr>
          <p:nvPr/>
        </p:nvCxnSpPr>
        <p:spPr>
          <a:xfrm>
            <a:off x="6983312" y="2938269"/>
            <a:ext cx="5799" cy="235138"/>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A071204A-EF20-4256-B8FE-F35ACAE9E73B}"/>
              </a:ext>
            </a:extLst>
          </p:cNvPr>
          <p:cNvSpPr/>
          <p:nvPr/>
        </p:nvSpPr>
        <p:spPr>
          <a:xfrm>
            <a:off x="3482979" y="2395866"/>
            <a:ext cx="2115834" cy="602822"/>
          </a:xfrm>
          <a:prstGeom prst="ellipse">
            <a:avLst/>
          </a:prstGeom>
          <a:solidFill>
            <a:srgbClr val="00B0F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rPr>
              <a:t>Grazing Area</a:t>
            </a:r>
          </a:p>
          <a:p>
            <a:pPr algn="ctr"/>
            <a:r>
              <a:rPr lang="en-US" sz="1200" dirty="0">
                <a:solidFill>
                  <a:schemeClr val="tx1">
                    <a:lumMod val="75000"/>
                    <a:lumOff val="25000"/>
                  </a:schemeClr>
                </a:solidFill>
                <a:latin typeface="Century Gothic"/>
              </a:rPr>
              <a:t>Boundary</a:t>
            </a:r>
          </a:p>
        </p:txBody>
      </p:sp>
      <p:cxnSp>
        <p:nvCxnSpPr>
          <p:cNvPr id="54" name="Straight Arrow Connector 53">
            <a:extLst>
              <a:ext uri="{FF2B5EF4-FFF2-40B4-BE49-F238E27FC236}">
                <a16:creationId xmlns:a16="http://schemas.microsoft.com/office/drawing/2014/main" id="{B8122E1D-DA84-4A14-AA05-B9AFE41008D7}"/>
              </a:ext>
            </a:extLst>
          </p:cNvPr>
          <p:cNvCxnSpPr>
            <a:cxnSpLocks/>
            <a:stCxn id="53" idx="6"/>
            <a:endCxn id="48" idx="1"/>
          </p:cNvCxnSpPr>
          <p:nvPr/>
        </p:nvCxnSpPr>
        <p:spPr>
          <a:xfrm>
            <a:off x="5598813" y="2697278"/>
            <a:ext cx="331922" cy="3283"/>
          </a:xfrm>
          <a:prstGeom prst="straightConnector1">
            <a:avLst/>
          </a:prstGeom>
          <a:ln w="127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376AE61F-8335-4ACF-8F01-1C15CA90FF22}"/>
              </a:ext>
            </a:extLst>
          </p:cNvPr>
          <p:cNvSpPr/>
          <p:nvPr/>
        </p:nvSpPr>
        <p:spPr>
          <a:xfrm>
            <a:off x="5930734" y="4219802"/>
            <a:ext cx="2116755" cy="475417"/>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rPr>
              <a:t>Rectified Images</a:t>
            </a:r>
          </a:p>
        </p:txBody>
      </p:sp>
      <p:cxnSp>
        <p:nvCxnSpPr>
          <p:cNvPr id="56" name="Straight Arrow Connector 55">
            <a:extLst>
              <a:ext uri="{FF2B5EF4-FFF2-40B4-BE49-F238E27FC236}">
                <a16:creationId xmlns:a16="http://schemas.microsoft.com/office/drawing/2014/main" id="{895A2DFA-B0FD-4294-BA6C-6DE042545756}"/>
              </a:ext>
            </a:extLst>
          </p:cNvPr>
          <p:cNvCxnSpPr>
            <a:cxnSpLocks/>
            <a:stCxn id="47" idx="2"/>
            <a:endCxn id="55" idx="0"/>
          </p:cNvCxnSpPr>
          <p:nvPr/>
        </p:nvCxnSpPr>
        <p:spPr>
          <a:xfrm>
            <a:off x="6989112" y="3648823"/>
            <a:ext cx="0" cy="570978"/>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09F747A-F36B-4677-AB30-97893B8BB09D}"/>
              </a:ext>
            </a:extLst>
          </p:cNvPr>
          <p:cNvCxnSpPr>
            <a:cxnSpLocks/>
            <a:stCxn id="55" idx="1"/>
            <a:endCxn id="58" idx="3"/>
          </p:cNvCxnSpPr>
          <p:nvPr/>
        </p:nvCxnSpPr>
        <p:spPr>
          <a:xfrm flipH="1">
            <a:off x="5595913" y="4457510"/>
            <a:ext cx="334821" cy="354993"/>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5B21072F-2D36-4D44-A6EF-12151237F0EC}"/>
              </a:ext>
            </a:extLst>
          </p:cNvPr>
          <p:cNvSpPr/>
          <p:nvPr/>
        </p:nvSpPr>
        <p:spPr>
          <a:xfrm>
            <a:off x="3477181" y="4574795"/>
            <a:ext cx="2118732" cy="475417"/>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dirty="0">
                <a:solidFill>
                  <a:schemeClr val="tx1">
                    <a:lumMod val="75000"/>
                    <a:lumOff val="25000"/>
                  </a:schemeClr>
                </a:solidFill>
                <a:latin typeface="Century Gothic"/>
              </a:rPr>
              <a:t>Normalized Difference</a:t>
            </a:r>
          </a:p>
          <a:p>
            <a:pPr algn="ctr"/>
            <a:r>
              <a:rPr lang="en-US" sz="1200" dirty="0">
                <a:solidFill>
                  <a:schemeClr val="tx1">
                    <a:lumMod val="75000"/>
                    <a:lumOff val="25000"/>
                  </a:schemeClr>
                </a:solidFill>
                <a:latin typeface="Century Gothic"/>
              </a:rPr>
              <a:t>Vegetation Index (NDVI)</a:t>
            </a:r>
          </a:p>
        </p:txBody>
      </p:sp>
      <p:sp>
        <p:nvSpPr>
          <p:cNvPr id="59" name="Rectangle: Rounded Corners 58">
            <a:extLst>
              <a:ext uri="{FF2B5EF4-FFF2-40B4-BE49-F238E27FC236}">
                <a16:creationId xmlns:a16="http://schemas.microsoft.com/office/drawing/2014/main" id="{9DCB3BFC-76ED-42DC-846A-E7DF8755B774}"/>
              </a:ext>
            </a:extLst>
          </p:cNvPr>
          <p:cNvSpPr/>
          <p:nvPr/>
        </p:nvSpPr>
        <p:spPr>
          <a:xfrm>
            <a:off x="8905908" y="5209037"/>
            <a:ext cx="2252002" cy="639985"/>
          </a:xfrm>
          <a:prstGeom prst="round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b="1" dirty="0">
                <a:solidFill>
                  <a:schemeClr val="tx1">
                    <a:lumMod val="75000"/>
                    <a:lumOff val="25000"/>
                  </a:schemeClr>
                </a:solidFill>
                <a:latin typeface="Century Gothic"/>
              </a:rPr>
              <a:t>Quantifying </a:t>
            </a:r>
          </a:p>
          <a:p>
            <a:pPr algn="ctr"/>
            <a:r>
              <a:rPr lang="en-US" sz="1200" b="1" dirty="0">
                <a:solidFill>
                  <a:schemeClr val="tx1">
                    <a:lumMod val="75000"/>
                    <a:lumOff val="25000"/>
                  </a:schemeClr>
                </a:solidFill>
                <a:latin typeface="Century Gothic"/>
              </a:rPr>
              <a:t>Vegetation Changes</a:t>
            </a:r>
          </a:p>
        </p:txBody>
      </p:sp>
      <p:cxnSp>
        <p:nvCxnSpPr>
          <p:cNvPr id="60" name="Connector: Elbow 59">
            <a:extLst>
              <a:ext uri="{FF2B5EF4-FFF2-40B4-BE49-F238E27FC236}">
                <a16:creationId xmlns:a16="http://schemas.microsoft.com/office/drawing/2014/main" id="{E4F5FB56-5DE9-47C3-AE2D-DCE04C21FAB2}"/>
              </a:ext>
            </a:extLst>
          </p:cNvPr>
          <p:cNvCxnSpPr>
            <a:cxnSpLocks/>
            <a:stCxn id="73" idx="3"/>
            <a:endCxn id="61" idx="1"/>
          </p:cNvCxnSpPr>
          <p:nvPr/>
        </p:nvCxnSpPr>
        <p:spPr>
          <a:xfrm flipV="1">
            <a:off x="8047488" y="1505704"/>
            <a:ext cx="870370" cy="3606615"/>
          </a:xfrm>
          <a:prstGeom prst="bentConnector3">
            <a:avLst>
              <a:gd name="adj1" fmla="val 50000"/>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A9096129-1B90-4EFE-82DE-8629115AFF38}"/>
              </a:ext>
            </a:extLst>
          </p:cNvPr>
          <p:cNvSpPr/>
          <p:nvPr/>
        </p:nvSpPr>
        <p:spPr>
          <a:xfrm>
            <a:off x="8917858" y="1185712"/>
            <a:ext cx="2252002" cy="639985"/>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dirty="0">
                <a:solidFill>
                  <a:schemeClr val="tx1">
                    <a:lumMod val="75000"/>
                    <a:lumOff val="25000"/>
                  </a:schemeClr>
                </a:solidFill>
                <a:latin typeface="Century Gothic"/>
              </a:rPr>
              <a:t>Land Change</a:t>
            </a:r>
          </a:p>
          <a:p>
            <a:pPr algn="ctr"/>
            <a:r>
              <a:rPr lang="en-US" sz="1200" dirty="0">
                <a:solidFill>
                  <a:schemeClr val="tx1">
                    <a:lumMod val="75000"/>
                    <a:lumOff val="25000"/>
                  </a:schemeClr>
                </a:solidFill>
                <a:latin typeface="Century Gothic"/>
              </a:rPr>
              <a:t>Modeler</a:t>
            </a:r>
          </a:p>
          <a:p>
            <a:pPr algn="ctr"/>
            <a:r>
              <a:rPr lang="en-US" sz="1200" dirty="0">
                <a:solidFill>
                  <a:schemeClr val="tx1">
                    <a:lumMod val="75000"/>
                    <a:lumOff val="25000"/>
                  </a:schemeClr>
                </a:solidFill>
                <a:latin typeface="Century Gothic"/>
              </a:rPr>
              <a:t> (IDRISI TerrSet)</a:t>
            </a:r>
            <a:endParaRPr lang="en-US" dirty="0">
              <a:solidFill>
                <a:schemeClr val="tx1">
                  <a:lumMod val="75000"/>
                  <a:lumOff val="25000"/>
                </a:schemeClr>
              </a:solidFill>
              <a:latin typeface="Century Gothic"/>
            </a:endParaRPr>
          </a:p>
        </p:txBody>
      </p:sp>
      <p:sp>
        <p:nvSpPr>
          <p:cNvPr id="62" name="Rectangle: Rounded Corners 61">
            <a:extLst>
              <a:ext uri="{FF2B5EF4-FFF2-40B4-BE49-F238E27FC236}">
                <a16:creationId xmlns:a16="http://schemas.microsoft.com/office/drawing/2014/main" id="{97D2E024-F417-48D6-A745-0C8A850C9583}"/>
              </a:ext>
            </a:extLst>
          </p:cNvPr>
          <p:cNvSpPr/>
          <p:nvPr/>
        </p:nvSpPr>
        <p:spPr>
          <a:xfrm>
            <a:off x="8917858" y="2263857"/>
            <a:ext cx="2252002" cy="639985"/>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rPr>
              <a:t>Prediction Image</a:t>
            </a:r>
            <a:endParaRPr lang="en-US" dirty="0">
              <a:solidFill>
                <a:schemeClr val="tx1">
                  <a:lumMod val="75000"/>
                  <a:lumOff val="25000"/>
                </a:schemeClr>
              </a:solidFill>
              <a:latin typeface="Century Gothic"/>
            </a:endParaRPr>
          </a:p>
          <a:p>
            <a:pPr algn="ctr"/>
            <a:r>
              <a:rPr lang="en-US" sz="1200" dirty="0">
                <a:solidFill>
                  <a:schemeClr val="tx1">
                    <a:lumMod val="75000"/>
                    <a:lumOff val="25000"/>
                  </a:schemeClr>
                </a:solidFill>
                <a:latin typeface="Century Gothic"/>
              </a:rPr>
              <a:t> (NDVI 2022)</a:t>
            </a:r>
            <a:endParaRPr lang="en-US" dirty="0">
              <a:solidFill>
                <a:schemeClr val="tx1">
                  <a:lumMod val="75000"/>
                  <a:lumOff val="25000"/>
                </a:schemeClr>
              </a:solidFill>
              <a:latin typeface="Century Gothic"/>
            </a:endParaRPr>
          </a:p>
        </p:txBody>
      </p:sp>
      <p:cxnSp>
        <p:nvCxnSpPr>
          <p:cNvPr id="63" name="Straight Arrow Connector 62">
            <a:extLst>
              <a:ext uri="{FF2B5EF4-FFF2-40B4-BE49-F238E27FC236}">
                <a16:creationId xmlns:a16="http://schemas.microsoft.com/office/drawing/2014/main" id="{34672A35-7278-470B-BF85-D1CF90C2DE80}"/>
              </a:ext>
            </a:extLst>
          </p:cNvPr>
          <p:cNvCxnSpPr>
            <a:cxnSpLocks/>
            <a:stCxn id="61" idx="2"/>
            <a:endCxn id="62" idx="0"/>
          </p:cNvCxnSpPr>
          <p:nvPr/>
        </p:nvCxnSpPr>
        <p:spPr>
          <a:xfrm>
            <a:off x="10043859" y="1825696"/>
            <a:ext cx="0" cy="438162"/>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92C8644F-1AC0-4E9A-8C9D-29451D48353C}"/>
              </a:ext>
            </a:extLst>
          </p:cNvPr>
          <p:cNvSpPr/>
          <p:nvPr/>
        </p:nvSpPr>
        <p:spPr>
          <a:xfrm>
            <a:off x="8917858" y="3292251"/>
            <a:ext cx="2252002" cy="639985"/>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dirty="0">
                <a:solidFill>
                  <a:schemeClr val="tx1">
                    <a:lumMod val="75000"/>
                    <a:lumOff val="25000"/>
                  </a:schemeClr>
                </a:solidFill>
                <a:latin typeface="Century Gothic"/>
              </a:rPr>
              <a:t>Change Detection</a:t>
            </a:r>
          </a:p>
          <a:p>
            <a:pPr algn="ctr"/>
            <a:r>
              <a:rPr lang="en-US" sz="1200" dirty="0">
                <a:solidFill>
                  <a:schemeClr val="tx1">
                    <a:lumMod val="75000"/>
                    <a:lumOff val="25000"/>
                  </a:schemeClr>
                </a:solidFill>
                <a:latin typeface="Century Gothic"/>
              </a:rPr>
              <a:t>(ArcGIS Pro)</a:t>
            </a:r>
          </a:p>
        </p:txBody>
      </p:sp>
      <p:cxnSp>
        <p:nvCxnSpPr>
          <p:cNvPr id="65" name="Straight Arrow Connector 64">
            <a:extLst>
              <a:ext uri="{FF2B5EF4-FFF2-40B4-BE49-F238E27FC236}">
                <a16:creationId xmlns:a16="http://schemas.microsoft.com/office/drawing/2014/main" id="{B571D8FF-45C8-4D34-8088-6C6B7CA1E1E5}"/>
              </a:ext>
            </a:extLst>
          </p:cNvPr>
          <p:cNvCxnSpPr>
            <a:cxnSpLocks/>
            <a:stCxn id="62" idx="2"/>
            <a:endCxn id="64" idx="0"/>
          </p:cNvCxnSpPr>
          <p:nvPr/>
        </p:nvCxnSpPr>
        <p:spPr>
          <a:xfrm>
            <a:off x="10043859" y="2903842"/>
            <a:ext cx="0" cy="388408"/>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AA846F87-DF05-4760-9A5D-9FE69DDEEBB8}"/>
              </a:ext>
            </a:extLst>
          </p:cNvPr>
          <p:cNvSpPr/>
          <p:nvPr/>
        </p:nvSpPr>
        <p:spPr>
          <a:xfrm>
            <a:off x="3352156" y="1228664"/>
            <a:ext cx="4884046" cy="257133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latin typeface="Century Gothic"/>
            </a:endParaRPr>
          </a:p>
        </p:txBody>
      </p:sp>
      <p:sp>
        <p:nvSpPr>
          <p:cNvPr id="67" name="Rectangle: Rounded Corners 66">
            <a:extLst>
              <a:ext uri="{FF2B5EF4-FFF2-40B4-BE49-F238E27FC236}">
                <a16:creationId xmlns:a16="http://schemas.microsoft.com/office/drawing/2014/main" id="{74628888-5548-4DF8-A7B0-9673ED19E1F9}"/>
              </a:ext>
            </a:extLst>
          </p:cNvPr>
          <p:cNvSpPr/>
          <p:nvPr/>
        </p:nvSpPr>
        <p:spPr>
          <a:xfrm>
            <a:off x="8905906" y="4254802"/>
            <a:ext cx="2252002" cy="639985"/>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dirty="0">
                <a:solidFill>
                  <a:schemeClr val="tx1">
                    <a:lumMod val="75000"/>
                    <a:lumOff val="25000"/>
                  </a:schemeClr>
                </a:solidFill>
                <a:latin typeface="Century Gothic"/>
              </a:rPr>
              <a:t>Prediction – Observed</a:t>
            </a:r>
          </a:p>
          <a:p>
            <a:pPr algn="ctr"/>
            <a:r>
              <a:rPr lang="en-US" sz="1200" dirty="0">
                <a:solidFill>
                  <a:schemeClr val="tx1">
                    <a:lumMod val="75000"/>
                    <a:lumOff val="25000"/>
                  </a:schemeClr>
                </a:solidFill>
                <a:latin typeface="Century Gothic"/>
              </a:rPr>
              <a:t>NDVI</a:t>
            </a:r>
          </a:p>
        </p:txBody>
      </p:sp>
      <p:cxnSp>
        <p:nvCxnSpPr>
          <p:cNvPr id="68" name="Straight Arrow Connector 67">
            <a:extLst>
              <a:ext uri="{FF2B5EF4-FFF2-40B4-BE49-F238E27FC236}">
                <a16:creationId xmlns:a16="http://schemas.microsoft.com/office/drawing/2014/main" id="{E686504A-D952-4D71-8672-538C56EBE4AC}"/>
              </a:ext>
            </a:extLst>
          </p:cNvPr>
          <p:cNvCxnSpPr>
            <a:cxnSpLocks/>
            <a:stCxn id="64" idx="2"/>
            <a:endCxn id="67" idx="0"/>
          </p:cNvCxnSpPr>
          <p:nvPr/>
        </p:nvCxnSpPr>
        <p:spPr>
          <a:xfrm flipH="1">
            <a:off x="10031907" y="3932236"/>
            <a:ext cx="11952" cy="322566"/>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602BC875-300F-4006-A16C-9784CA7C51C2}"/>
              </a:ext>
            </a:extLst>
          </p:cNvPr>
          <p:cNvSpPr/>
          <p:nvPr/>
        </p:nvSpPr>
        <p:spPr>
          <a:xfrm>
            <a:off x="534284" y="1488573"/>
            <a:ext cx="2105154" cy="645223"/>
          </a:xfrm>
          <a:prstGeom prst="ellipse">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rPr>
              <a:t>Water Area</a:t>
            </a:r>
          </a:p>
        </p:txBody>
      </p:sp>
      <p:sp>
        <p:nvSpPr>
          <p:cNvPr id="70" name="Oval 69">
            <a:extLst>
              <a:ext uri="{FF2B5EF4-FFF2-40B4-BE49-F238E27FC236}">
                <a16:creationId xmlns:a16="http://schemas.microsoft.com/office/drawing/2014/main" id="{C82C5499-BB64-49B9-8E4F-8E795E5AC3BE}"/>
              </a:ext>
            </a:extLst>
          </p:cNvPr>
          <p:cNvSpPr/>
          <p:nvPr/>
        </p:nvSpPr>
        <p:spPr>
          <a:xfrm>
            <a:off x="593661" y="2312518"/>
            <a:ext cx="2099354" cy="664711"/>
          </a:xfrm>
          <a:prstGeom prst="ellipse">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rPr>
              <a:t>Vegetation Area</a:t>
            </a:r>
          </a:p>
        </p:txBody>
      </p:sp>
      <p:sp>
        <p:nvSpPr>
          <p:cNvPr id="71" name="Rectangle: Rounded Corners 70">
            <a:extLst>
              <a:ext uri="{FF2B5EF4-FFF2-40B4-BE49-F238E27FC236}">
                <a16:creationId xmlns:a16="http://schemas.microsoft.com/office/drawing/2014/main" id="{F664A897-CDC3-4600-A96A-86C21426E59F}"/>
              </a:ext>
            </a:extLst>
          </p:cNvPr>
          <p:cNvSpPr/>
          <p:nvPr/>
        </p:nvSpPr>
        <p:spPr>
          <a:xfrm>
            <a:off x="423094" y="1230681"/>
            <a:ext cx="2484646" cy="334411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latin typeface="Century Gothic"/>
            </a:endParaRPr>
          </a:p>
        </p:txBody>
      </p:sp>
      <p:cxnSp>
        <p:nvCxnSpPr>
          <p:cNvPr id="72" name="Straight Arrow Connector 71">
            <a:extLst>
              <a:ext uri="{FF2B5EF4-FFF2-40B4-BE49-F238E27FC236}">
                <a16:creationId xmlns:a16="http://schemas.microsoft.com/office/drawing/2014/main" id="{2B3FEE07-BB02-4ABF-876C-A2B75AA11C40}"/>
              </a:ext>
            </a:extLst>
          </p:cNvPr>
          <p:cNvCxnSpPr>
            <a:cxnSpLocks/>
            <a:stCxn id="67" idx="2"/>
            <a:endCxn id="59" idx="0"/>
          </p:cNvCxnSpPr>
          <p:nvPr/>
        </p:nvCxnSpPr>
        <p:spPr>
          <a:xfrm>
            <a:off x="10031907" y="4894787"/>
            <a:ext cx="2" cy="314250"/>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extLst>
              <a:ext uri="{FF2B5EF4-FFF2-40B4-BE49-F238E27FC236}">
                <a16:creationId xmlns:a16="http://schemas.microsoft.com/office/drawing/2014/main" id="{1FC531E8-2BB5-43A6-88A2-462197919D06}"/>
              </a:ext>
            </a:extLst>
          </p:cNvPr>
          <p:cNvSpPr/>
          <p:nvPr/>
        </p:nvSpPr>
        <p:spPr>
          <a:xfrm>
            <a:off x="5930734" y="4838040"/>
            <a:ext cx="2116755" cy="548558"/>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rPr>
              <a:t>Calculate</a:t>
            </a:r>
          </a:p>
          <a:p>
            <a:pPr algn="ctr"/>
            <a:r>
              <a:rPr lang="en-US" sz="1200" dirty="0">
                <a:solidFill>
                  <a:schemeClr val="tx1">
                    <a:lumMod val="75000"/>
                    <a:lumOff val="25000"/>
                  </a:schemeClr>
                </a:solidFill>
                <a:latin typeface="Century Gothic"/>
              </a:rPr>
              <a:t>Year-Max NDVI</a:t>
            </a:r>
          </a:p>
        </p:txBody>
      </p:sp>
      <p:cxnSp>
        <p:nvCxnSpPr>
          <p:cNvPr id="74" name="Straight Arrow Connector 73">
            <a:extLst>
              <a:ext uri="{FF2B5EF4-FFF2-40B4-BE49-F238E27FC236}">
                <a16:creationId xmlns:a16="http://schemas.microsoft.com/office/drawing/2014/main" id="{82A5DEC3-7370-4700-9F5F-E165492A789A}"/>
              </a:ext>
            </a:extLst>
          </p:cNvPr>
          <p:cNvCxnSpPr>
            <a:cxnSpLocks/>
            <a:stCxn id="58" idx="3"/>
            <a:endCxn id="73" idx="1"/>
          </p:cNvCxnSpPr>
          <p:nvPr/>
        </p:nvCxnSpPr>
        <p:spPr>
          <a:xfrm>
            <a:off x="5595913" y="4812503"/>
            <a:ext cx="334821" cy="299815"/>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144E5CAD-2130-4676-86FF-9436F9E5695D}"/>
              </a:ext>
            </a:extLst>
          </p:cNvPr>
          <p:cNvCxnSpPr>
            <a:cxnSpLocks/>
            <a:stCxn id="73" idx="3"/>
            <a:endCxn id="64" idx="1"/>
          </p:cNvCxnSpPr>
          <p:nvPr/>
        </p:nvCxnSpPr>
        <p:spPr>
          <a:xfrm flipV="1">
            <a:off x="8047488" y="3612242"/>
            <a:ext cx="870370" cy="1500077"/>
          </a:xfrm>
          <a:prstGeom prst="bentConnector3">
            <a:avLst>
              <a:gd name="adj1" fmla="val 50000"/>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6" name="Rectangle: Rounded Corners 75">
            <a:extLst>
              <a:ext uri="{FF2B5EF4-FFF2-40B4-BE49-F238E27FC236}">
                <a16:creationId xmlns:a16="http://schemas.microsoft.com/office/drawing/2014/main" id="{9ECD531B-0284-407D-A5DF-F77EAA2824F0}"/>
              </a:ext>
            </a:extLst>
          </p:cNvPr>
          <p:cNvSpPr/>
          <p:nvPr/>
        </p:nvSpPr>
        <p:spPr>
          <a:xfrm>
            <a:off x="3477181" y="3927226"/>
            <a:ext cx="2118732" cy="475417"/>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dirty="0">
                <a:solidFill>
                  <a:schemeClr val="tx1">
                    <a:lumMod val="75000"/>
                    <a:lumOff val="25000"/>
                  </a:schemeClr>
                </a:solidFill>
                <a:latin typeface="Century Gothic"/>
              </a:rPr>
              <a:t>Normalized Difference</a:t>
            </a:r>
          </a:p>
          <a:p>
            <a:pPr algn="ctr"/>
            <a:r>
              <a:rPr lang="en-US" sz="1200" dirty="0">
                <a:solidFill>
                  <a:schemeClr val="tx1">
                    <a:lumMod val="75000"/>
                    <a:lumOff val="25000"/>
                  </a:schemeClr>
                </a:solidFill>
                <a:latin typeface="Century Gothic"/>
              </a:rPr>
              <a:t>Water Index (NDWI)</a:t>
            </a:r>
          </a:p>
        </p:txBody>
      </p:sp>
      <p:cxnSp>
        <p:nvCxnSpPr>
          <p:cNvPr id="77" name="Straight Arrow Connector 76">
            <a:extLst>
              <a:ext uri="{FF2B5EF4-FFF2-40B4-BE49-F238E27FC236}">
                <a16:creationId xmlns:a16="http://schemas.microsoft.com/office/drawing/2014/main" id="{9550BF15-E154-46C2-A1CD-24F65E9EF4F3}"/>
              </a:ext>
            </a:extLst>
          </p:cNvPr>
          <p:cNvCxnSpPr>
            <a:cxnSpLocks/>
            <a:stCxn id="55" idx="1"/>
            <a:endCxn id="76" idx="3"/>
          </p:cNvCxnSpPr>
          <p:nvPr/>
        </p:nvCxnSpPr>
        <p:spPr>
          <a:xfrm flipH="1" flipV="1">
            <a:off x="5595913" y="4164935"/>
            <a:ext cx="334821" cy="292575"/>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8" name="Rectangle: Rounded Corners 77">
            <a:extLst>
              <a:ext uri="{FF2B5EF4-FFF2-40B4-BE49-F238E27FC236}">
                <a16:creationId xmlns:a16="http://schemas.microsoft.com/office/drawing/2014/main" id="{B45ECA28-A55F-41CD-B595-74E90D0092E3}"/>
              </a:ext>
            </a:extLst>
          </p:cNvPr>
          <p:cNvSpPr/>
          <p:nvPr/>
        </p:nvSpPr>
        <p:spPr>
          <a:xfrm>
            <a:off x="423092" y="5443624"/>
            <a:ext cx="2484645" cy="639983"/>
          </a:xfrm>
          <a:prstGeom prst="round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b="1" dirty="0">
                <a:solidFill>
                  <a:schemeClr val="tx1">
                    <a:lumMod val="75000"/>
                    <a:lumOff val="25000"/>
                  </a:schemeClr>
                </a:solidFill>
                <a:latin typeface="Century Gothic"/>
              </a:rPr>
              <a:t>Quantifying the Effect of Grazing on Ecosystem</a:t>
            </a:r>
          </a:p>
        </p:txBody>
      </p:sp>
      <p:cxnSp>
        <p:nvCxnSpPr>
          <p:cNvPr id="79" name="Straight Arrow Connector 78">
            <a:extLst>
              <a:ext uri="{FF2B5EF4-FFF2-40B4-BE49-F238E27FC236}">
                <a16:creationId xmlns:a16="http://schemas.microsoft.com/office/drawing/2014/main" id="{9A404F81-3267-499F-9D18-0B7EB94C6B32}"/>
              </a:ext>
            </a:extLst>
          </p:cNvPr>
          <p:cNvCxnSpPr>
            <a:cxnSpLocks/>
            <a:stCxn id="71" idx="2"/>
            <a:endCxn id="78" idx="0"/>
          </p:cNvCxnSpPr>
          <p:nvPr/>
        </p:nvCxnSpPr>
        <p:spPr>
          <a:xfrm flipH="1">
            <a:off x="1665415" y="4574795"/>
            <a:ext cx="1" cy="868828"/>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04EFB409-E58C-4EA3-99BC-6F75886FA0F3}"/>
              </a:ext>
            </a:extLst>
          </p:cNvPr>
          <p:cNvCxnSpPr>
            <a:cxnSpLocks/>
            <a:stCxn id="76" idx="1"/>
            <a:endCxn id="71" idx="3"/>
          </p:cNvCxnSpPr>
          <p:nvPr/>
        </p:nvCxnSpPr>
        <p:spPr>
          <a:xfrm rot="10800000">
            <a:off x="2907739" y="2902740"/>
            <a:ext cx="569441" cy="1262196"/>
          </a:xfrm>
          <a:prstGeom prst="bentConnector3">
            <a:avLst>
              <a:gd name="adj1" fmla="val 55276"/>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F5FB0C35-10F3-4EA9-A894-444AC752EE6C}"/>
              </a:ext>
            </a:extLst>
          </p:cNvPr>
          <p:cNvCxnSpPr>
            <a:cxnSpLocks/>
            <a:stCxn id="59" idx="1"/>
            <a:endCxn id="71" idx="3"/>
          </p:cNvCxnSpPr>
          <p:nvPr/>
        </p:nvCxnSpPr>
        <p:spPr>
          <a:xfrm rot="10800000">
            <a:off x="2907740" y="2902739"/>
            <a:ext cx="5998169" cy="2626291"/>
          </a:xfrm>
          <a:prstGeom prst="bentConnector3">
            <a:avLst>
              <a:gd name="adj1" fmla="val 9619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9616C705-4932-46F8-9F82-4BA00BBBB4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524645" y="1478016"/>
            <a:ext cx="947338" cy="781093"/>
          </a:xfrm>
          <a:prstGeom prst="rect">
            <a:avLst/>
          </a:prstGeom>
        </p:spPr>
      </p:pic>
      <p:sp>
        <p:nvSpPr>
          <p:cNvPr id="83" name="TextBox 82">
            <a:extLst>
              <a:ext uri="{FF2B5EF4-FFF2-40B4-BE49-F238E27FC236}">
                <a16:creationId xmlns:a16="http://schemas.microsoft.com/office/drawing/2014/main" id="{6ED04681-22C7-46E6-AC44-BC5B08F5045A}"/>
              </a:ext>
            </a:extLst>
          </p:cNvPr>
          <p:cNvSpPr txBox="1"/>
          <p:nvPr/>
        </p:nvSpPr>
        <p:spPr>
          <a:xfrm>
            <a:off x="4392771" y="1485311"/>
            <a:ext cx="1388099" cy="646331"/>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Century Gothic"/>
              </a:rPr>
              <a:t>Landsat 8 OLI</a:t>
            </a:r>
          </a:p>
          <a:p>
            <a:r>
              <a:rPr lang="en-US" sz="1200" dirty="0">
                <a:solidFill>
                  <a:schemeClr val="tx1">
                    <a:lumMod val="75000"/>
                    <a:lumOff val="25000"/>
                  </a:schemeClr>
                </a:solidFill>
                <a:latin typeface="Century Gothic"/>
              </a:rPr>
              <a:t>(Google </a:t>
            </a:r>
          </a:p>
          <a:p>
            <a:r>
              <a:rPr lang="en-US" sz="1200" dirty="0">
                <a:solidFill>
                  <a:schemeClr val="tx1">
                    <a:lumMod val="75000"/>
                    <a:lumOff val="25000"/>
                  </a:schemeClr>
                </a:solidFill>
                <a:latin typeface="Century Gothic"/>
              </a:rPr>
              <a:t>Earth Engine)</a:t>
            </a:r>
          </a:p>
        </p:txBody>
      </p:sp>
      <p:sp>
        <p:nvSpPr>
          <p:cNvPr id="84" name="Rectangle 83">
            <a:extLst>
              <a:ext uri="{FF2B5EF4-FFF2-40B4-BE49-F238E27FC236}">
                <a16:creationId xmlns:a16="http://schemas.microsoft.com/office/drawing/2014/main" id="{32761BB2-8A24-4710-97D1-288135B2F3A2}"/>
              </a:ext>
            </a:extLst>
          </p:cNvPr>
          <p:cNvSpPr/>
          <p:nvPr/>
        </p:nvSpPr>
        <p:spPr>
          <a:xfrm>
            <a:off x="3546423" y="1400086"/>
            <a:ext cx="2223404" cy="881111"/>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latin typeface="Century Gothic"/>
            </a:endParaRPr>
          </a:p>
        </p:txBody>
      </p:sp>
      <p:sp>
        <p:nvSpPr>
          <p:cNvPr id="85" name="Rectangle: Rounded Corners 84">
            <a:extLst>
              <a:ext uri="{FF2B5EF4-FFF2-40B4-BE49-F238E27FC236}">
                <a16:creationId xmlns:a16="http://schemas.microsoft.com/office/drawing/2014/main" id="{377B8F92-C5A8-4C4C-86C4-E26136BE908C}"/>
              </a:ext>
            </a:extLst>
          </p:cNvPr>
          <p:cNvSpPr/>
          <p:nvPr/>
        </p:nvSpPr>
        <p:spPr>
          <a:xfrm>
            <a:off x="587861" y="3612242"/>
            <a:ext cx="2105154" cy="639216"/>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200" dirty="0">
                <a:solidFill>
                  <a:schemeClr val="tx1">
                    <a:lumMod val="75000"/>
                    <a:lumOff val="25000"/>
                  </a:schemeClr>
                </a:solidFill>
                <a:latin typeface="Century Gothic"/>
              </a:rPr>
              <a:t>Change Detection</a:t>
            </a:r>
          </a:p>
          <a:p>
            <a:pPr algn="ctr"/>
            <a:r>
              <a:rPr lang="en-US" sz="1200" dirty="0">
                <a:solidFill>
                  <a:schemeClr val="tx1">
                    <a:lumMod val="75000"/>
                    <a:lumOff val="25000"/>
                  </a:schemeClr>
                </a:solidFill>
                <a:latin typeface="Century Gothic"/>
              </a:rPr>
              <a:t>(ArcGIS Pro)</a:t>
            </a:r>
          </a:p>
        </p:txBody>
      </p:sp>
      <p:cxnSp>
        <p:nvCxnSpPr>
          <p:cNvPr id="86" name="Straight Arrow Connector 85">
            <a:extLst>
              <a:ext uri="{FF2B5EF4-FFF2-40B4-BE49-F238E27FC236}">
                <a16:creationId xmlns:a16="http://schemas.microsoft.com/office/drawing/2014/main" id="{84E6F95B-88D0-4CA1-A003-B9780A86600C}"/>
              </a:ext>
            </a:extLst>
          </p:cNvPr>
          <p:cNvCxnSpPr>
            <a:cxnSpLocks/>
            <a:stCxn id="70" idx="4"/>
            <a:endCxn id="85" idx="0"/>
          </p:cNvCxnSpPr>
          <p:nvPr/>
        </p:nvCxnSpPr>
        <p:spPr>
          <a:xfrm flipH="1">
            <a:off x="1640438" y="2977229"/>
            <a:ext cx="2900" cy="635013"/>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800DFBC-4C12-498C-AF72-165A3570A8C7}"/>
              </a:ext>
            </a:extLst>
          </p:cNvPr>
          <p:cNvSpPr txBox="1"/>
          <p:nvPr/>
        </p:nvSpPr>
        <p:spPr>
          <a:xfrm>
            <a:off x="2975290" y="5617379"/>
            <a:ext cx="5930616" cy="646331"/>
          </a:xfrm>
          <a:prstGeom prst="rect">
            <a:avLst/>
          </a:prstGeom>
          <a:noFill/>
        </p:spPr>
        <p:txBody>
          <a:bodyPr wrap="square" lIns="91440" tIns="45720" rIns="91440" bIns="45720" anchor="t">
            <a:spAutoFit/>
          </a:bodyPr>
          <a:lstStyle/>
          <a:p>
            <a:r>
              <a:rPr lang="en-US" sz="1200" b="0" i="0" dirty="0">
                <a:solidFill>
                  <a:schemeClr val="tx1">
                    <a:lumMod val="75000"/>
                    <a:lumOff val="25000"/>
                  </a:schemeClr>
                </a:solidFill>
                <a:effectLst/>
                <a:latin typeface="Century Gothic"/>
              </a:rPr>
              <a:t>*The image acquisition period was chosen using Pheno-Calc – </a:t>
            </a:r>
            <a:r>
              <a:rPr lang="en-US" sz="1200" dirty="0">
                <a:solidFill>
                  <a:schemeClr val="tx1">
                    <a:lumMod val="75000"/>
                    <a:lumOff val="25000"/>
                  </a:schemeClr>
                </a:solidFill>
                <a:latin typeface="Century Gothic"/>
              </a:rPr>
              <a:t>s</a:t>
            </a:r>
            <a:r>
              <a:rPr lang="en-US" sz="1200" b="0" i="0" dirty="0">
                <a:solidFill>
                  <a:schemeClr val="tx1">
                    <a:lumMod val="75000"/>
                    <a:lumOff val="25000"/>
                  </a:schemeClr>
                </a:solidFill>
                <a:effectLst/>
                <a:latin typeface="Century Gothic"/>
              </a:rPr>
              <a:t>oftware designed at Idaho State University to determine the most comparable dates between years based on phenological changes in the vegetation</a:t>
            </a:r>
            <a:endParaRPr lang="en-US" sz="1200" dirty="0">
              <a:solidFill>
                <a:schemeClr val="tx1">
                  <a:lumMod val="75000"/>
                  <a:lumOff val="25000"/>
                </a:schemeClr>
              </a:solidFill>
              <a:latin typeface="Century Gothic"/>
            </a:endParaRPr>
          </a:p>
        </p:txBody>
      </p:sp>
      <p:sp>
        <p:nvSpPr>
          <p:cNvPr id="88" name="TextBox 87">
            <a:extLst>
              <a:ext uri="{FF2B5EF4-FFF2-40B4-BE49-F238E27FC236}">
                <a16:creationId xmlns:a16="http://schemas.microsoft.com/office/drawing/2014/main" id="{35439100-1584-403D-B341-9F7EBD52EA2A}"/>
              </a:ext>
            </a:extLst>
          </p:cNvPr>
          <p:cNvSpPr txBox="1"/>
          <p:nvPr/>
        </p:nvSpPr>
        <p:spPr>
          <a:xfrm>
            <a:off x="137290" y="122614"/>
            <a:ext cx="5959973" cy="707886"/>
          </a:xfrm>
          <a:prstGeom prst="rect">
            <a:avLst/>
          </a:prstGeom>
          <a:noFill/>
        </p:spPr>
        <p:txBody>
          <a:bodyPr wrap="square" lIns="91440" tIns="45720" rIns="91440" bIns="45720" rtlCol="0" anchor="t">
            <a:spAutoFit/>
          </a:bodyPr>
          <a:lstStyle/>
          <a:p>
            <a:r>
              <a:rPr lang="en-US" sz="4000" b="1" dirty="0">
                <a:solidFill>
                  <a:srgbClr val="67A478"/>
                </a:solidFill>
                <a:latin typeface="Century Gothic"/>
              </a:rPr>
              <a:t>Methodology Workflow</a:t>
            </a:r>
          </a:p>
        </p:txBody>
      </p:sp>
      <p:sp>
        <p:nvSpPr>
          <p:cNvPr id="89" name="TextBox 88">
            <a:extLst>
              <a:ext uri="{FF2B5EF4-FFF2-40B4-BE49-F238E27FC236}">
                <a16:creationId xmlns:a16="http://schemas.microsoft.com/office/drawing/2014/main" id="{9E53BADA-E030-462A-9695-54C0A34E11D7}"/>
              </a:ext>
            </a:extLst>
          </p:cNvPr>
          <p:cNvSpPr txBox="1"/>
          <p:nvPr/>
        </p:nvSpPr>
        <p:spPr>
          <a:xfrm>
            <a:off x="552477" y="830553"/>
            <a:ext cx="2801761" cy="400110"/>
          </a:xfrm>
          <a:prstGeom prst="rect">
            <a:avLst/>
          </a:prstGeom>
          <a:noFill/>
        </p:spPr>
        <p:txBody>
          <a:bodyPr wrap="square" lIns="91440" tIns="45720" rIns="91440" bIns="45720" anchor="t">
            <a:spAutoFit/>
          </a:bodyPr>
          <a:lstStyle/>
          <a:p>
            <a:pPr algn="ctr"/>
            <a:r>
              <a:rPr lang="en-US" sz="2000" b="1" dirty="0">
                <a:solidFill>
                  <a:srgbClr val="67A478"/>
                </a:solidFill>
                <a:latin typeface="Century Gothic"/>
              </a:rPr>
              <a:t>Suitability Analysis</a:t>
            </a:r>
          </a:p>
        </p:txBody>
      </p:sp>
      <p:sp>
        <p:nvSpPr>
          <p:cNvPr id="90" name="TextBox 89">
            <a:extLst>
              <a:ext uri="{FF2B5EF4-FFF2-40B4-BE49-F238E27FC236}">
                <a16:creationId xmlns:a16="http://schemas.microsoft.com/office/drawing/2014/main" id="{39B51D29-7454-484E-AF96-37A0D8FA3EC0}"/>
              </a:ext>
            </a:extLst>
          </p:cNvPr>
          <p:cNvSpPr txBox="1"/>
          <p:nvPr/>
        </p:nvSpPr>
        <p:spPr>
          <a:xfrm>
            <a:off x="4343555" y="760731"/>
            <a:ext cx="2801761" cy="400110"/>
          </a:xfrm>
          <a:prstGeom prst="rect">
            <a:avLst/>
          </a:prstGeom>
          <a:noFill/>
        </p:spPr>
        <p:txBody>
          <a:bodyPr wrap="square" lIns="91440" tIns="45720" rIns="91440" bIns="45720" anchor="t">
            <a:spAutoFit/>
          </a:bodyPr>
          <a:lstStyle/>
          <a:p>
            <a:pPr algn="ctr"/>
            <a:r>
              <a:rPr lang="en-US" sz="2000" b="1" dirty="0">
                <a:solidFill>
                  <a:srgbClr val="67A478"/>
                </a:solidFill>
                <a:latin typeface="Century Gothic"/>
              </a:rPr>
              <a:t>Preprocessing</a:t>
            </a:r>
          </a:p>
        </p:txBody>
      </p:sp>
      <p:sp>
        <p:nvSpPr>
          <p:cNvPr id="91" name="TextBox 90">
            <a:extLst>
              <a:ext uri="{FF2B5EF4-FFF2-40B4-BE49-F238E27FC236}">
                <a16:creationId xmlns:a16="http://schemas.microsoft.com/office/drawing/2014/main" id="{FF1675F7-0F33-4E0E-AC36-4BA7C742D5D2}"/>
              </a:ext>
            </a:extLst>
          </p:cNvPr>
          <p:cNvSpPr txBox="1"/>
          <p:nvPr/>
        </p:nvSpPr>
        <p:spPr>
          <a:xfrm>
            <a:off x="8350913" y="788614"/>
            <a:ext cx="3235811" cy="400110"/>
          </a:xfrm>
          <a:prstGeom prst="rect">
            <a:avLst/>
          </a:prstGeom>
          <a:noFill/>
        </p:spPr>
        <p:txBody>
          <a:bodyPr wrap="square" lIns="91440" tIns="45720" rIns="91440" bIns="45720" anchor="t">
            <a:spAutoFit/>
          </a:bodyPr>
          <a:lstStyle/>
          <a:p>
            <a:pPr algn="ctr"/>
            <a:r>
              <a:rPr lang="en-US" sz="2000" b="1" dirty="0">
                <a:solidFill>
                  <a:srgbClr val="67A478"/>
                </a:solidFill>
                <a:latin typeface="Century Gothic"/>
              </a:rPr>
              <a:t>Ecological Forecasting</a:t>
            </a:r>
          </a:p>
        </p:txBody>
      </p:sp>
    </p:spTree>
    <p:extLst>
      <p:ext uri="{BB962C8B-B14F-4D97-AF65-F5344CB8AC3E}">
        <p14:creationId xmlns:p14="http://schemas.microsoft.com/office/powerpoint/2010/main" val="171620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E9616-E187-4CD2-9D12-66F82FA3A67D}"/>
              </a:ext>
            </a:extLst>
          </p:cNvPr>
          <p:cNvSpPr txBox="1"/>
          <p:nvPr/>
        </p:nvSpPr>
        <p:spPr>
          <a:xfrm>
            <a:off x="229018" y="-3399"/>
            <a:ext cx="105333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7A478"/>
                </a:solidFill>
                <a:latin typeface="Century Gothic"/>
                <a:cs typeface="Calibri"/>
              </a:rPr>
              <a:t>Results: Baseline NDVI Comparison</a:t>
            </a:r>
            <a:endParaRPr lang="en-US" sz="4000" b="1" dirty="0">
              <a:solidFill>
                <a:srgbClr val="67A478"/>
              </a:solidFill>
              <a:latin typeface="Century Gothic"/>
            </a:endParaRPr>
          </a:p>
        </p:txBody>
      </p:sp>
      <p:sp>
        <p:nvSpPr>
          <p:cNvPr id="9" name="TextBox 8">
            <a:extLst>
              <a:ext uri="{FF2B5EF4-FFF2-40B4-BE49-F238E27FC236}">
                <a16:creationId xmlns:a16="http://schemas.microsoft.com/office/drawing/2014/main" id="{4613F474-5A71-3E8C-54B5-A4E80D2DC331}"/>
              </a:ext>
            </a:extLst>
          </p:cNvPr>
          <p:cNvSpPr txBox="1"/>
          <p:nvPr/>
        </p:nvSpPr>
        <p:spPr>
          <a:xfrm>
            <a:off x="1097188" y="738117"/>
            <a:ext cx="46035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American Wetland Game Unit Histogram Comparison Between the Baseline and Max NDVI 2022 values</a:t>
            </a:r>
            <a:endParaRPr lang="en-US" sz="1200" b="1" dirty="0">
              <a:solidFill>
                <a:schemeClr val="tx1">
                  <a:lumMod val="75000"/>
                  <a:lumOff val="25000"/>
                </a:schemeClr>
              </a:solidFill>
              <a:latin typeface="Century Gothic"/>
              <a:ea typeface="Calibri"/>
              <a:cs typeface="Calibri"/>
            </a:endParaRPr>
          </a:p>
        </p:txBody>
      </p:sp>
      <p:grpSp>
        <p:nvGrpSpPr>
          <p:cNvPr id="3" name="Group 2">
            <a:extLst>
              <a:ext uri="{FF2B5EF4-FFF2-40B4-BE49-F238E27FC236}">
                <a16:creationId xmlns:a16="http://schemas.microsoft.com/office/drawing/2014/main" id="{A160D893-DBD5-47A1-B150-85A4852222C9}"/>
              </a:ext>
            </a:extLst>
          </p:cNvPr>
          <p:cNvGrpSpPr/>
          <p:nvPr/>
        </p:nvGrpSpPr>
        <p:grpSpPr>
          <a:xfrm>
            <a:off x="7217081" y="3390159"/>
            <a:ext cx="3791064" cy="286758"/>
            <a:chOff x="6893124" y="3492205"/>
            <a:chExt cx="3724885" cy="286758"/>
          </a:xfrm>
        </p:grpSpPr>
        <p:sp>
          <p:nvSpPr>
            <p:cNvPr id="15" name="TextBox 14">
              <a:extLst>
                <a:ext uri="{FF2B5EF4-FFF2-40B4-BE49-F238E27FC236}">
                  <a16:creationId xmlns:a16="http://schemas.microsoft.com/office/drawing/2014/main" id="{6CFC6B90-B465-4C12-1F1C-56F06480BC5E}"/>
                </a:ext>
              </a:extLst>
            </p:cNvPr>
            <p:cNvSpPr txBox="1"/>
            <p:nvPr/>
          </p:nvSpPr>
          <p:spPr>
            <a:xfrm>
              <a:off x="7225789" y="3501964"/>
              <a:ext cx="1547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NDVI Baseline</a:t>
              </a:r>
              <a:endParaRPr lang="en-US" dirty="0">
                <a:solidFill>
                  <a:schemeClr val="tx1">
                    <a:lumMod val="75000"/>
                    <a:lumOff val="25000"/>
                  </a:schemeClr>
                </a:solidFill>
                <a:latin typeface="Century Gothic"/>
              </a:endParaRPr>
            </a:p>
          </p:txBody>
        </p:sp>
        <p:sp>
          <p:nvSpPr>
            <p:cNvPr id="17" name="Rectangle 16">
              <a:extLst>
                <a:ext uri="{FF2B5EF4-FFF2-40B4-BE49-F238E27FC236}">
                  <a16:creationId xmlns:a16="http://schemas.microsoft.com/office/drawing/2014/main" id="{18155DEC-F415-6B53-DC3C-84AAFA81C84F}"/>
                </a:ext>
              </a:extLst>
            </p:cNvPr>
            <p:cNvSpPr/>
            <p:nvPr/>
          </p:nvSpPr>
          <p:spPr>
            <a:xfrm>
              <a:off x="6893124" y="3532419"/>
              <a:ext cx="254000" cy="184728"/>
            </a:xfrm>
            <a:prstGeom prst="rect">
              <a:avLst/>
            </a:prstGeom>
            <a:solidFill>
              <a:srgbClr val="ED7D3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B0DF0B1-21EE-E6C7-20C1-E820198F540C}"/>
                </a:ext>
              </a:extLst>
            </p:cNvPr>
            <p:cNvSpPr txBox="1"/>
            <p:nvPr/>
          </p:nvSpPr>
          <p:spPr>
            <a:xfrm>
              <a:off x="9070919" y="3492205"/>
              <a:ext cx="1547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NDVI MAX 2022</a:t>
              </a:r>
              <a:endParaRPr lang="en-US" dirty="0">
                <a:solidFill>
                  <a:schemeClr val="tx1">
                    <a:lumMod val="75000"/>
                    <a:lumOff val="25000"/>
                  </a:schemeClr>
                </a:solidFill>
                <a:latin typeface="Century Gothic"/>
              </a:endParaRPr>
            </a:p>
          </p:txBody>
        </p:sp>
        <p:sp>
          <p:nvSpPr>
            <p:cNvPr id="19" name="Rectangle 18">
              <a:extLst>
                <a:ext uri="{FF2B5EF4-FFF2-40B4-BE49-F238E27FC236}">
                  <a16:creationId xmlns:a16="http://schemas.microsoft.com/office/drawing/2014/main" id="{2B8BE5FC-C136-1A32-C8DE-BAB9BFA416A9}"/>
                </a:ext>
              </a:extLst>
            </p:cNvPr>
            <p:cNvSpPr/>
            <p:nvPr/>
          </p:nvSpPr>
          <p:spPr>
            <a:xfrm>
              <a:off x="8810737" y="3538104"/>
              <a:ext cx="254000" cy="184729"/>
            </a:xfrm>
            <a:prstGeom prst="rect">
              <a:avLst/>
            </a:prstGeom>
            <a:solidFill>
              <a:srgbClr val="5B9BD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D947C22B-BE5D-B055-FC65-EB408FD0BBBD}"/>
              </a:ext>
            </a:extLst>
          </p:cNvPr>
          <p:cNvSpPr txBox="1"/>
          <p:nvPr/>
        </p:nvSpPr>
        <p:spPr>
          <a:xfrm>
            <a:off x="1015999" y="5784272"/>
            <a:ext cx="19627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Maximum NDVI Values</a:t>
            </a:r>
          </a:p>
        </p:txBody>
      </p:sp>
      <p:sp>
        <p:nvSpPr>
          <p:cNvPr id="23" name="TextBox 22">
            <a:extLst>
              <a:ext uri="{FF2B5EF4-FFF2-40B4-BE49-F238E27FC236}">
                <a16:creationId xmlns:a16="http://schemas.microsoft.com/office/drawing/2014/main" id="{3A3DFBC2-01FB-6A24-2F98-99FC8DB12DE4}"/>
              </a:ext>
            </a:extLst>
          </p:cNvPr>
          <p:cNvSpPr txBox="1"/>
          <p:nvPr/>
        </p:nvSpPr>
        <p:spPr>
          <a:xfrm>
            <a:off x="3736220" y="5784271"/>
            <a:ext cx="19627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Maximum NDVI Values</a:t>
            </a:r>
          </a:p>
        </p:txBody>
      </p:sp>
      <p:sp>
        <p:nvSpPr>
          <p:cNvPr id="24" name="TextBox 23">
            <a:extLst>
              <a:ext uri="{FF2B5EF4-FFF2-40B4-BE49-F238E27FC236}">
                <a16:creationId xmlns:a16="http://schemas.microsoft.com/office/drawing/2014/main" id="{77070B87-8884-0D7D-D7F5-4443573A2336}"/>
              </a:ext>
            </a:extLst>
          </p:cNvPr>
          <p:cNvSpPr txBox="1"/>
          <p:nvPr/>
        </p:nvSpPr>
        <p:spPr>
          <a:xfrm rot="16200000">
            <a:off x="-306721" y="4618702"/>
            <a:ext cx="12469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Count</a:t>
            </a:r>
          </a:p>
        </p:txBody>
      </p:sp>
      <p:sp>
        <p:nvSpPr>
          <p:cNvPr id="26" name="TextBox 25">
            <a:extLst>
              <a:ext uri="{FF2B5EF4-FFF2-40B4-BE49-F238E27FC236}">
                <a16:creationId xmlns:a16="http://schemas.microsoft.com/office/drawing/2014/main" id="{841245C4-E663-0239-0C1A-407C37B13557}"/>
              </a:ext>
            </a:extLst>
          </p:cNvPr>
          <p:cNvSpPr txBox="1"/>
          <p:nvPr/>
        </p:nvSpPr>
        <p:spPr>
          <a:xfrm>
            <a:off x="1269999" y="6047283"/>
            <a:ext cx="1547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Baseline</a:t>
            </a:r>
            <a:endParaRPr lang="en-US" sz="1200" b="1" dirty="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9FA5E6C8-1EA9-CC3D-937C-1A2158030BA5}"/>
              </a:ext>
            </a:extLst>
          </p:cNvPr>
          <p:cNvSpPr txBox="1"/>
          <p:nvPr/>
        </p:nvSpPr>
        <p:spPr>
          <a:xfrm>
            <a:off x="3708343" y="6047283"/>
            <a:ext cx="1547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MAX NDVI 2022</a:t>
            </a:r>
            <a:endParaRPr lang="en-US" sz="1200" b="1" dirty="0">
              <a:solidFill>
                <a:schemeClr val="tx1">
                  <a:lumMod val="75000"/>
                  <a:lumOff val="25000"/>
                </a:schemeClr>
              </a:solidFill>
              <a:latin typeface="Century Gothic"/>
              <a:ea typeface="Calibri"/>
              <a:cs typeface="Calibri"/>
            </a:endParaRPr>
          </a:p>
        </p:txBody>
      </p:sp>
      <p:sp>
        <p:nvSpPr>
          <p:cNvPr id="28" name="TextBox 27">
            <a:extLst>
              <a:ext uri="{FF2B5EF4-FFF2-40B4-BE49-F238E27FC236}">
                <a16:creationId xmlns:a16="http://schemas.microsoft.com/office/drawing/2014/main" id="{88FF3961-7867-CF31-2BAE-CE5BB7C64751}"/>
              </a:ext>
            </a:extLst>
          </p:cNvPr>
          <p:cNvSpPr txBox="1"/>
          <p:nvPr/>
        </p:nvSpPr>
        <p:spPr>
          <a:xfrm>
            <a:off x="1123089" y="3515324"/>
            <a:ext cx="46685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Thompson Unit Histogram Comparison Between the Baseline and Max NDVI 2022 values</a:t>
            </a:r>
          </a:p>
        </p:txBody>
      </p:sp>
      <p:sp>
        <p:nvSpPr>
          <p:cNvPr id="29" name="TextBox 28">
            <a:extLst>
              <a:ext uri="{FF2B5EF4-FFF2-40B4-BE49-F238E27FC236}">
                <a16:creationId xmlns:a16="http://schemas.microsoft.com/office/drawing/2014/main" id="{3F2AFCF6-EB95-FF2F-1D0A-D0647F3BDBCD}"/>
              </a:ext>
            </a:extLst>
          </p:cNvPr>
          <p:cNvSpPr txBox="1"/>
          <p:nvPr/>
        </p:nvSpPr>
        <p:spPr>
          <a:xfrm>
            <a:off x="6727551" y="643664"/>
            <a:ext cx="44680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Calibri"/>
              </a:rPr>
              <a:t>Mean, Median, and Standard Deviation Comparison Between NDVI of Baseline and Maximum NDVI from 2022</a:t>
            </a:r>
            <a:endParaRPr lang="en-US" sz="1200" b="1" dirty="0">
              <a:solidFill>
                <a:schemeClr val="tx1">
                  <a:lumMod val="75000"/>
                  <a:lumOff val="25000"/>
                </a:schemeClr>
              </a:solidFill>
              <a:latin typeface="Century Gothic"/>
            </a:endParaRPr>
          </a:p>
        </p:txBody>
      </p:sp>
      <p:sp>
        <p:nvSpPr>
          <p:cNvPr id="6" name="TextBox 5">
            <a:extLst>
              <a:ext uri="{FF2B5EF4-FFF2-40B4-BE49-F238E27FC236}">
                <a16:creationId xmlns:a16="http://schemas.microsoft.com/office/drawing/2014/main" id="{C5EA6D85-54DF-434B-BC28-A93AA9188909}"/>
              </a:ext>
            </a:extLst>
          </p:cNvPr>
          <p:cNvSpPr txBox="1"/>
          <p:nvPr/>
        </p:nvSpPr>
        <p:spPr>
          <a:xfrm rot="16200000">
            <a:off x="5916890" y="2095720"/>
            <a:ext cx="65673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NDVI</a:t>
            </a:r>
          </a:p>
        </p:txBody>
      </p:sp>
      <p:sp>
        <p:nvSpPr>
          <p:cNvPr id="173" name="TextBox 172">
            <a:extLst>
              <a:ext uri="{FF2B5EF4-FFF2-40B4-BE49-F238E27FC236}">
                <a16:creationId xmlns:a16="http://schemas.microsoft.com/office/drawing/2014/main" id="{62CF4B69-BEB9-4985-9161-3F2CDA43BF2F}"/>
              </a:ext>
            </a:extLst>
          </p:cNvPr>
          <p:cNvSpPr txBox="1"/>
          <p:nvPr/>
        </p:nvSpPr>
        <p:spPr>
          <a:xfrm rot="16200000">
            <a:off x="6252301" y="2072091"/>
            <a:ext cx="65673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NDVI</a:t>
            </a:r>
          </a:p>
        </p:txBody>
      </p:sp>
      <p:sp>
        <p:nvSpPr>
          <p:cNvPr id="208" name="TextBox 207">
            <a:extLst>
              <a:ext uri="{FF2B5EF4-FFF2-40B4-BE49-F238E27FC236}">
                <a16:creationId xmlns:a16="http://schemas.microsoft.com/office/drawing/2014/main" id="{F99686E4-31C6-46C0-881C-9699C0313670}"/>
              </a:ext>
            </a:extLst>
          </p:cNvPr>
          <p:cNvSpPr txBox="1"/>
          <p:nvPr/>
        </p:nvSpPr>
        <p:spPr>
          <a:xfrm rot="16200000">
            <a:off x="1946" y="1874891"/>
            <a:ext cx="65673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Count</a:t>
            </a:r>
          </a:p>
        </p:txBody>
      </p:sp>
      <p:grpSp>
        <p:nvGrpSpPr>
          <p:cNvPr id="114" name="Group 113">
            <a:extLst>
              <a:ext uri="{FF2B5EF4-FFF2-40B4-BE49-F238E27FC236}">
                <a16:creationId xmlns:a16="http://schemas.microsoft.com/office/drawing/2014/main" id="{4044C49B-8CDA-49AB-A0C4-C4F5D6841A3B}"/>
              </a:ext>
            </a:extLst>
          </p:cNvPr>
          <p:cNvGrpSpPr/>
          <p:nvPr/>
        </p:nvGrpSpPr>
        <p:grpSpPr>
          <a:xfrm>
            <a:off x="458915" y="1118168"/>
            <a:ext cx="2819097" cy="2177409"/>
            <a:chOff x="756795" y="731096"/>
            <a:chExt cx="5858774" cy="4546711"/>
          </a:xfrm>
        </p:grpSpPr>
        <p:pic>
          <p:nvPicPr>
            <p:cNvPr id="115" name="Picture 114">
              <a:extLst>
                <a:ext uri="{FF2B5EF4-FFF2-40B4-BE49-F238E27FC236}">
                  <a16:creationId xmlns:a16="http://schemas.microsoft.com/office/drawing/2014/main" id="{5A616C9D-F5A6-4F86-8A96-0FF789EF5C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94" b="9623"/>
            <a:stretch/>
          </p:blipFill>
          <p:spPr>
            <a:xfrm>
              <a:off x="1400961" y="731096"/>
              <a:ext cx="5214608" cy="3966739"/>
            </a:xfrm>
            <a:prstGeom prst="rect">
              <a:avLst/>
            </a:prstGeom>
          </p:spPr>
        </p:pic>
        <p:sp>
          <p:nvSpPr>
            <p:cNvPr id="116" name="TextBox 115">
              <a:extLst>
                <a:ext uri="{FF2B5EF4-FFF2-40B4-BE49-F238E27FC236}">
                  <a16:creationId xmlns:a16="http://schemas.microsoft.com/office/drawing/2014/main" id="{627FE2D2-9530-49B9-9B0A-23233162D8A2}"/>
                </a:ext>
              </a:extLst>
            </p:cNvPr>
            <p:cNvSpPr txBox="1"/>
            <p:nvPr/>
          </p:nvSpPr>
          <p:spPr>
            <a:xfrm>
              <a:off x="768368" y="3609003"/>
              <a:ext cx="745088" cy="96401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p>
            <a:p>
              <a:endParaRPr lang="en-US" sz="1200" dirty="0"/>
            </a:p>
          </p:txBody>
        </p:sp>
        <p:sp>
          <p:nvSpPr>
            <p:cNvPr id="117" name="TextBox 116">
              <a:extLst>
                <a:ext uri="{FF2B5EF4-FFF2-40B4-BE49-F238E27FC236}">
                  <a16:creationId xmlns:a16="http://schemas.microsoft.com/office/drawing/2014/main" id="{BBF733EC-68E9-4CEF-917E-CC3628033870}"/>
                </a:ext>
              </a:extLst>
            </p:cNvPr>
            <p:cNvSpPr txBox="1"/>
            <p:nvPr/>
          </p:nvSpPr>
          <p:spPr>
            <a:xfrm>
              <a:off x="774584" y="2904871"/>
              <a:ext cx="1063091" cy="96401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40</a:t>
              </a:r>
            </a:p>
            <a:p>
              <a:endParaRPr lang="en-US" sz="1200" dirty="0"/>
            </a:p>
          </p:txBody>
        </p:sp>
        <p:sp>
          <p:nvSpPr>
            <p:cNvPr id="118" name="TextBox 117">
              <a:extLst>
                <a:ext uri="{FF2B5EF4-FFF2-40B4-BE49-F238E27FC236}">
                  <a16:creationId xmlns:a16="http://schemas.microsoft.com/office/drawing/2014/main" id="{7E23A662-DDCE-4CEE-B823-8E9F95309B17}"/>
                </a:ext>
              </a:extLst>
            </p:cNvPr>
            <p:cNvSpPr txBox="1"/>
            <p:nvPr/>
          </p:nvSpPr>
          <p:spPr>
            <a:xfrm>
              <a:off x="756795" y="2208117"/>
              <a:ext cx="854308" cy="96401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60</a:t>
              </a:r>
            </a:p>
            <a:p>
              <a:endParaRPr lang="en-US" sz="1200" dirty="0"/>
            </a:p>
          </p:txBody>
        </p:sp>
        <p:sp>
          <p:nvSpPr>
            <p:cNvPr id="119" name="TextBox 118">
              <a:extLst>
                <a:ext uri="{FF2B5EF4-FFF2-40B4-BE49-F238E27FC236}">
                  <a16:creationId xmlns:a16="http://schemas.microsoft.com/office/drawing/2014/main" id="{757ECFB0-2CE2-426F-A8B1-DBA59CC3513D}"/>
                </a:ext>
              </a:extLst>
            </p:cNvPr>
            <p:cNvSpPr txBox="1"/>
            <p:nvPr/>
          </p:nvSpPr>
          <p:spPr>
            <a:xfrm>
              <a:off x="817799" y="1439705"/>
              <a:ext cx="773498" cy="96401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a:t>
              </a:r>
            </a:p>
            <a:p>
              <a:endParaRPr lang="en-US" sz="1200" dirty="0"/>
            </a:p>
          </p:txBody>
        </p:sp>
        <p:sp>
          <p:nvSpPr>
            <p:cNvPr id="120" name="TextBox 119">
              <a:extLst>
                <a:ext uri="{FF2B5EF4-FFF2-40B4-BE49-F238E27FC236}">
                  <a16:creationId xmlns:a16="http://schemas.microsoft.com/office/drawing/2014/main" id="{B913CBC7-A8AE-4263-AF1D-D6460FEA63E2}"/>
                </a:ext>
              </a:extLst>
            </p:cNvPr>
            <p:cNvSpPr txBox="1"/>
            <p:nvPr/>
          </p:nvSpPr>
          <p:spPr>
            <a:xfrm>
              <a:off x="915442" y="4285127"/>
              <a:ext cx="364923" cy="96401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sz="1200" dirty="0"/>
            </a:p>
          </p:txBody>
        </p:sp>
        <p:sp>
          <p:nvSpPr>
            <p:cNvPr id="121" name="TextBox 120">
              <a:extLst>
                <a:ext uri="{FF2B5EF4-FFF2-40B4-BE49-F238E27FC236}">
                  <a16:creationId xmlns:a16="http://schemas.microsoft.com/office/drawing/2014/main" id="{0A167DC4-72DF-405C-A25F-EC6A8B3A577F}"/>
                </a:ext>
              </a:extLst>
            </p:cNvPr>
            <p:cNvSpPr txBox="1"/>
            <p:nvPr/>
          </p:nvSpPr>
          <p:spPr>
            <a:xfrm>
              <a:off x="833555" y="4697835"/>
              <a:ext cx="1118707" cy="57841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122" name="TextBox 121">
              <a:extLst>
                <a:ext uri="{FF2B5EF4-FFF2-40B4-BE49-F238E27FC236}">
                  <a16:creationId xmlns:a16="http://schemas.microsoft.com/office/drawing/2014/main" id="{BCDEB33F-A6A8-4EB2-B9FF-A8B52F5E8DFA}"/>
                </a:ext>
              </a:extLst>
            </p:cNvPr>
            <p:cNvSpPr txBox="1"/>
            <p:nvPr/>
          </p:nvSpPr>
          <p:spPr>
            <a:xfrm>
              <a:off x="1826002" y="4699397"/>
              <a:ext cx="1012274" cy="57841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123" name="TextBox 122">
              <a:extLst>
                <a:ext uri="{FF2B5EF4-FFF2-40B4-BE49-F238E27FC236}">
                  <a16:creationId xmlns:a16="http://schemas.microsoft.com/office/drawing/2014/main" id="{C1EBBD6C-611F-476B-91DB-1F8802B5846C}"/>
                </a:ext>
              </a:extLst>
            </p:cNvPr>
            <p:cNvSpPr txBox="1"/>
            <p:nvPr/>
          </p:nvSpPr>
          <p:spPr>
            <a:xfrm>
              <a:off x="2639986" y="4697834"/>
              <a:ext cx="1118707" cy="57841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124" name="TextBox 123">
              <a:extLst>
                <a:ext uri="{FF2B5EF4-FFF2-40B4-BE49-F238E27FC236}">
                  <a16:creationId xmlns:a16="http://schemas.microsoft.com/office/drawing/2014/main" id="{269128E2-30D6-4F5A-AA22-9EEFFCBCB2B4}"/>
                </a:ext>
              </a:extLst>
            </p:cNvPr>
            <p:cNvSpPr txBox="1"/>
            <p:nvPr/>
          </p:nvSpPr>
          <p:spPr>
            <a:xfrm>
              <a:off x="3558356" y="4697834"/>
              <a:ext cx="1015892" cy="57841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125" name="TextBox 124">
              <a:extLst>
                <a:ext uri="{FF2B5EF4-FFF2-40B4-BE49-F238E27FC236}">
                  <a16:creationId xmlns:a16="http://schemas.microsoft.com/office/drawing/2014/main" id="{15D40871-833C-4F4A-86A2-70359A72DEDC}"/>
                </a:ext>
              </a:extLst>
            </p:cNvPr>
            <p:cNvSpPr txBox="1"/>
            <p:nvPr/>
          </p:nvSpPr>
          <p:spPr>
            <a:xfrm>
              <a:off x="4412388" y="4679739"/>
              <a:ext cx="1048720" cy="57841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126" name="TextBox 125">
              <a:extLst>
                <a:ext uri="{FF2B5EF4-FFF2-40B4-BE49-F238E27FC236}">
                  <a16:creationId xmlns:a16="http://schemas.microsoft.com/office/drawing/2014/main" id="{BFF2736F-4718-4CF2-9956-BE1348C50313}"/>
                </a:ext>
              </a:extLst>
            </p:cNvPr>
            <p:cNvSpPr txBox="1"/>
            <p:nvPr/>
          </p:nvSpPr>
          <p:spPr>
            <a:xfrm>
              <a:off x="5369832" y="4671512"/>
              <a:ext cx="1015892" cy="57841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grpSp>
      <p:grpSp>
        <p:nvGrpSpPr>
          <p:cNvPr id="127" name="Group 126">
            <a:extLst>
              <a:ext uri="{FF2B5EF4-FFF2-40B4-BE49-F238E27FC236}">
                <a16:creationId xmlns:a16="http://schemas.microsoft.com/office/drawing/2014/main" id="{B28B39E4-1957-46BE-96CA-5FF820C7EAC2}"/>
              </a:ext>
            </a:extLst>
          </p:cNvPr>
          <p:cNvGrpSpPr/>
          <p:nvPr/>
        </p:nvGrpSpPr>
        <p:grpSpPr>
          <a:xfrm>
            <a:off x="3092296" y="1136735"/>
            <a:ext cx="3217480" cy="2214912"/>
            <a:chOff x="6100831" y="731096"/>
            <a:chExt cx="5907584" cy="4525364"/>
          </a:xfrm>
        </p:grpSpPr>
        <p:pic>
          <p:nvPicPr>
            <p:cNvPr id="128" name="Picture 127">
              <a:extLst>
                <a:ext uri="{FF2B5EF4-FFF2-40B4-BE49-F238E27FC236}">
                  <a16:creationId xmlns:a16="http://schemas.microsoft.com/office/drawing/2014/main" id="{83FF4C3E-D2B7-423D-B635-65FC6CC07B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0" b="9432"/>
            <a:stretch/>
          </p:blipFill>
          <p:spPr>
            <a:xfrm>
              <a:off x="6821100" y="731096"/>
              <a:ext cx="5187315" cy="3975128"/>
            </a:xfrm>
            <a:prstGeom prst="rect">
              <a:avLst/>
            </a:prstGeom>
          </p:spPr>
        </p:pic>
        <p:sp>
          <p:nvSpPr>
            <p:cNvPr id="129" name="TextBox 128">
              <a:extLst>
                <a:ext uri="{FF2B5EF4-FFF2-40B4-BE49-F238E27FC236}">
                  <a16:creationId xmlns:a16="http://schemas.microsoft.com/office/drawing/2014/main" id="{2E27D6ED-7184-4195-8B8F-CA7F2828A463}"/>
                </a:ext>
              </a:extLst>
            </p:cNvPr>
            <p:cNvSpPr txBox="1"/>
            <p:nvPr/>
          </p:nvSpPr>
          <p:spPr>
            <a:xfrm>
              <a:off x="6238758" y="3786435"/>
              <a:ext cx="1570821" cy="9432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p>
            <a:p>
              <a:endParaRPr lang="en-US" sz="1200" dirty="0"/>
            </a:p>
          </p:txBody>
        </p:sp>
        <p:sp>
          <p:nvSpPr>
            <p:cNvPr id="150" name="TextBox 149">
              <a:extLst>
                <a:ext uri="{FF2B5EF4-FFF2-40B4-BE49-F238E27FC236}">
                  <a16:creationId xmlns:a16="http://schemas.microsoft.com/office/drawing/2014/main" id="{82C542E6-B177-44D9-A22C-69473D9B7A86}"/>
                </a:ext>
              </a:extLst>
            </p:cNvPr>
            <p:cNvSpPr txBox="1"/>
            <p:nvPr/>
          </p:nvSpPr>
          <p:spPr>
            <a:xfrm>
              <a:off x="6197501" y="3093614"/>
              <a:ext cx="3579677" cy="9432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40</a:t>
              </a:r>
            </a:p>
            <a:p>
              <a:endParaRPr lang="en-US" sz="1200" dirty="0"/>
            </a:p>
          </p:txBody>
        </p:sp>
        <p:sp>
          <p:nvSpPr>
            <p:cNvPr id="174" name="TextBox 173">
              <a:extLst>
                <a:ext uri="{FF2B5EF4-FFF2-40B4-BE49-F238E27FC236}">
                  <a16:creationId xmlns:a16="http://schemas.microsoft.com/office/drawing/2014/main" id="{C0172D48-1DB1-44D5-97CE-5C197FABA31A}"/>
                </a:ext>
              </a:extLst>
            </p:cNvPr>
            <p:cNvSpPr txBox="1"/>
            <p:nvPr/>
          </p:nvSpPr>
          <p:spPr>
            <a:xfrm>
              <a:off x="6208993" y="2449058"/>
              <a:ext cx="899598" cy="9432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60</a:t>
              </a:r>
            </a:p>
            <a:p>
              <a:endParaRPr lang="en-US" sz="1200" dirty="0"/>
            </a:p>
          </p:txBody>
        </p:sp>
        <p:sp>
          <p:nvSpPr>
            <p:cNvPr id="175" name="TextBox 174">
              <a:extLst>
                <a:ext uri="{FF2B5EF4-FFF2-40B4-BE49-F238E27FC236}">
                  <a16:creationId xmlns:a16="http://schemas.microsoft.com/office/drawing/2014/main" id="{BABC55C9-04FD-4BB9-8FE6-CD56951C0709}"/>
                </a:ext>
              </a:extLst>
            </p:cNvPr>
            <p:cNvSpPr txBox="1"/>
            <p:nvPr/>
          </p:nvSpPr>
          <p:spPr>
            <a:xfrm>
              <a:off x="6238758" y="1784504"/>
              <a:ext cx="2533904" cy="9432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a:t>
              </a:r>
            </a:p>
            <a:p>
              <a:endParaRPr lang="en-US" sz="1200" dirty="0"/>
            </a:p>
          </p:txBody>
        </p:sp>
        <p:sp>
          <p:nvSpPr>
            <p:cNvPr id="176" name="TextBox 175">
              <a:extLst>
                <a:ext uri="{FF2B5EF4-FFF2-40B4-BE49-F238E27FC236}">
                  <a16:creationId xmlns:a16="http://schemas.microsoft.com/office/drawing/2014/main" id="{F9A3CC52-05B6-4288-A1DC-3C0AC102A6F0}"/>
                </a:ext>
              </a:extLst>
            </p:cNvPr>
            <p:cNvSpPr txBox="1"/>
            <p:nvPr/>
          </p:nvSpPr>
          <p:spPr>
            <a:xfrm>
              <a:off x="6382170" y="4313216"/>
              <a:ext cx="944973" cy="9432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sz="1200" dirty="0"/>
            </a:p>
          </p:txBody>
        </p:sp>
        <p:sp>
          <p:nvSpPr>
            <p:cNvPr id="177" name="TextBox 176">
              <a:extLst>
                <a:ext uri="{FF2B5EF4-FFF2-40B4-BE49-F238E27FC236}">
                  <a16:creationId xmlns:a16="http://schemas.microsoft.com/office/drawing/2014/main" id="{95B92F26-90DD-4E11-8449-84E789AE6460}"/>
                </a:ext>
              </a:extLst>
            </p:cNvPr>
            <p:cNvSpPr txBox="1"/>
            <p:nvPr/>
          </p:nvSpPr>
          <p:spPr>
            <a:xfrm>
              <a:off x="6100831" y="1115816"/>
              <a:ext cx="1007760" cy="943244"/>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p>
            <a:p>
              <a:endParaRPr lang="en-US" sz="1200" dirty="0"/>
            </a:p>
          </p:txBody>
        </p:sp>
        <p:sp>
          <p:nvSpPr>
            <p:cNvPr id="178" name="TextBox 177">
              <a:extLst>
                <a:ext uri="{FF2B5EF4-FFF2-40B4-BE49-F238E27FC236}">
                  <a16:creationId xmlns:a16="http://schemas.microsoft.com/office/drawing/2014/main" id="{CAB5F6CD-982F-419F-BF66-E990BA6DA846}"/>
                </a:ext>
              </a:extLst>
            </p:cNvPr>
            <p:cNvSpPr txBox="1"/>
            <p:nvPr/>
          </p:nvSpPr>
          <p:spPr>
            <a:xfrm>
              <a:off x="7231951" y="4667238"/>
              <a:ext cx="922026" cy="56594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179" name="TextBox 178">
              <a:extLst>
                <a:ext uri="{FF2B5EF4-FFF2-40B4-BE49-F238E27FC236}">
                  <a16:creationId xmlns:a16="http://schemas.microsoft.com/office/drawing/2014/main" id="{09AF0BFF-9A93-4337-8E05-B19DB22ACC95}"/>
                </a:ext>
              </a:extLst>
            </p:cNvPr>
            <p:cNvSpPr txBox="1"/>
            <p:nvPr/>
          </p:nvSpPr>
          <p:spPr>
            <a:xfrm>
              <a:off x="8082417" y="4665677"/>
              <a:ext cx="991977" cy="56594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180" name="TextBox 179">
              <a:extLst>
                <a:ext uri="{FF2B5EF4-FFF2-40B4-BE49-F238E27FC236}">
                  <a16:creationId xmlns:a16="http://schemas.microsoft.com/office/drawing/2014/main" id="{70E42BBD-1986-486B-87F8-E555009C7659}"/>
                </a:ext>
              </a:extLst>
            </p:cNvPr>
            <p:cNvSpPr txBox="1"/>
            <p:nvPr/>
          </p:nvSpPr>
          <p:spPr>
            <a:xfrm>
              <a:off x="9002834" y="4665677"/>
              <a:ext cx="991977" cy="56594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181" name="TextBox 180">
              <a:extLst>
                <a:ext uri="{FF2B5EF4-FFF2-40B4-BE49-F238E27FC236}">
                  <a16:creationId xmlns:a16="http://schemas.microsoft.com/office/drawing/2014/main" id="{C244B133-C839-4178-8446-3E03B558A032}"/>
                </a:ext>
              </a:extLst>
            </p:cNvPr>
            <p:cNvSpPr txBox="1"/>
            <p:nvPr/>
          </p:nvSpPr>
          <p:spPr>
            <a:xfrm>
              <a:off x="9994813" y="4647581"/>
              <a:ext cx="886865" cy="56594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182" name="TextBox 181">
              <a:extLst>
                <a:ext uri="{FF2B5EF4-FFF2-40B4-BE49-F238E27FC236}">
                  <a16:creationId xmlns:a16="http://schemas.microsoft.com/office/drawing/2014/main" id="{5E81D5D6-5809-4864-85DF-E57D194F343C}"/>
                </a:ext>
              </a:extLst>
            </p:cNvPr>
            <p:cNvSpPr txBox="1"/>
            <p:nvPr/>
          </p:nvSpPr>
          <p:spPr>
            <a:xfrm>
              <a:off x="10861318" y="4639353"/>
              <a:ext cx="944973" cy="56594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grpSp>
      <p:sp>
        <p:nvSpPr>
          <p:cNvPr id="183" name="TextBox 182">
            <a:extLst>
              <a:ext uri="{FF2B5EF4-FFF2-40B4-BE49-F238E27FC236}">
                <a16:creationId xmlns:a16="http://schemas.microsoft.com/office/drawing/2014/main" id="{E7E5A300-E9B4-4850-A430-F7A609DEF546}"/>
              </a:ext>
            </a:extLst>
          </p:cNvPr>
          <p:cNvSpPr txBox="1"/>
          <p:nvPr/>
        </p:nvSpPr>
        <p:spPr>
          <a:xfrm>
            <a:off x="3302708" y="3062491"/>
            <a:ext cx="5382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grpSp>
        <p:nvGrpSpPr>
          <p:cNvPr id="185" name="Group 184">
            <a:extLst>
              <a:ext uri="{FF2B5EF4-FFF2-40B4-BE49-F238E27FC236}">
                <a16:creationId xmlns:a16="http://schemas.microsoft.com/office/drawing/2014/main" id="{156E37A7-4CCF-4438-9883-AC460000D09D}"/>
              </a:ext>
            </a:extLst>
          </p:cNvPr>
          <p:cNvGrpSpPr/>
          <p:nvPr/>
        </p:nvGrpSpPr>
        <p:grpSpPr>
          <a:xfrm>
            <a:off x="456511" y="3719018"/>
            <a:ext cx="2890206" cy="2035913"/>
            <a:chOff x="471591" y="165943"/>
            <a:chExt cx="5908154" cy="4587691"/>
          </a:xfrm>
        </p:grpSpPr>
        <p:pic>
          <p:nvPicPr>
            <p:cNvPr id="186" name="Picture 185">
              <a:extLst>
                <a:ext uri="{FF2B5EF4-FFF2-40B4-BE49-F238E27FC236}">
                  <a16:creationId xmlns:a16="http://schemas.microsoft.com/office/drawing/2014/main" id="{9A92BF4B-130C-4B5D-84E2-581E800844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13" t="-1" b="9050"/>
            <a:stretch/>
          </p:blipFill>
          <p:spPr>
            <a:xfrm>
              <a:off x="1166263" y="165943"/>
              <a:ext cx="5213482" cy="3991909"/>
            </a:xfrm>
            <a:prstGeom prst="rect">
              <a:avLst/>
            </a:prstGeom>
          </p:spPr>
        </p:pic>
        <p:sp>
          <p:nvSpPr>
            <p:cNvPr id="187" name="TextBox 186">
              <a:extLst>
                <a:ext uri="{FF2B5EF4-FFF2-40B4-BE49-F238E27FC236}">
                  <a16:creationId xmlns:a16="http://schemas.microsoft.com/office/drawing/2014/main" id="{03B76856-DB9E-4765-B43F-B0DE7E2E852C}"/>
                </a:ext>
              </a:extLst>
            </p:cNvPr>
            <p:cNvSpPr txBox="1"/>
            <p:nvPr/>
          </p:nvSpPr>
          <p:spPr>
            <a:xfrm>
              <a:off x="626576" y="3236882"/>
              <a:ext cx="364922" cy="553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5</a:t>
              </a:r>
            </a:p>
            <a:p>
              <a:endParaRPr lang="en-US" dirty="0"/>
            </a:p>
          </p:txBody>
        </p:sp>
        <p:sp>
          <p:nvSpPr>
            <p:cNvPr id="189" name="TextBox 188">
              <a:extLst>
                <a:ext uri="{FF2B5EF4-FFF2-40B4-BE49-F238E27FC236}">
                  <a16:creationId xmlns:a16="http://schemas.microsoft.com/office/drawing/2014/main" id="{C6ABC4E5-BC80-46EE-8109-9925F294D305}"/>
                </a:ext>
              </a:extLst>
            </p:cNvPr>
            <p:cNvSpPr txBox="1"/>
            <p:nvPr/>
          </p:nvSpPr>
          <p:spPr>
            <a:xfrm>
              <a:off x="491690" y="2265511"/>
              <a:ext cx="719646" cy="124837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15</a:t>
              </a:r>
            </a:p>
            <a:p>
              <a:endParaRPr lang="en-US" dirty="0"/>
            </a:p>
          </p:txBody>
        </p:sp>
        <p:sp>
          <p:nvSpPr>
            <p:cNvPr id="190" name="TextBox 189">
              <a:extLst>
                <a:ext uri="{FF2B5EF4-FFF2-40B4-BE49-F238E27FC236}">
                  <a16:creationId xmlns:a16="http://schemas.microsoft.com/office/drawing/2014/main" id="{718B97E3-E2FC-4EB8-B365-9481FA93B34E}"/>
                </a:ext>
              </a:extLst>
            </p:cNvPr>
            <p:cNvSpPr txBox="1"/>
            <p:nvPr/>
          </p:nvSpPr>
          <p:spPr>
            <a:xfrm>
              <a:off x="494893" y="1740180"/>
              <a:ext cx="749123" cy="124837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p>
            <a:p>
              <a:endParaRPr lang="en-US" dirty="0"/>
            </a:p>
          </p:txBody>
        </p:sp>
        <p:sp>
          <p:nvSpPr>
            <p:cNvPr id="191" name="TextBox 190">
              <a:extLst>
                <a:ext uri="{FF2B5EF4-FFF2-40B4-BE49-F238E27FC236}">
                  <a16:creationId xmlns:a16="http://schemas.microsoft.com/office/drawing/2014/main" id="{0A1C344F-6732-4ECE-B099-A6992275C493}"/>
                </a:ext>
              </a:extLst>
            </p:cNvPr>
            <p:cNvSpPr txBox="1"/>
            <p:nvPr/>
          </p:nvSpPr>
          <p:spPr>
            <a:xfrm>
              <a:off x="649373" y="3762213"/>
              <a:ext cx="364922" cy="553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dirty="0"/>
            </a:p>
          </p:txBody>
        </p:sp>
        <p:sp>
          <p:nvSpPr>
            <p:cNvPr id="192" name="TextBox 191">
              <a:extLst>
                <a:ext uri="{FF2B5EF4-FFF2-40B4-BE49-F238E27FC236}">
                  <a16:creationId xmlns:a16="http://schemas.microsoft.com/office/drawing/2014/main" id="{9819746F-1134-4207-9947-6F8943CE158B}"/>
                </a:ext>
              </a:extLst>
            </p:cNvPr>
            <p:cNvSpPr txBox="1"/>
            <p:nvPr/>
          </p:nvSpPr>
          <p:spPr>
            <a:xfrm>
              <a:off x="471591" y="1187105"/>
              <a:ext cx="897351" cy="124837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25</a:t>
              </a:r>
            </a:p>
            <a:p>
              <a:endParaRPr lang="en-US" dirty="0"/>
            </a:p>
          </p:txBody>
        </p:sp>
        <p:sp>
          <p:nvSpPr>
            <p:cNvPr id="193" name="TextBox 192">
              <a:extLst>
                <a:ext uri="{FF2B5EF4-FFF2-40B4-BE49-F238E27FC236}">
                  <a16:creationId xmlns:a16="http://schemas.microsoft.com/office/drawing/2014/main" id="{5CAA8843-108D-4114-A5F3-857543E42BC2}"/>
                </a:ext>
              </a:extLst>
            </p:cNvPr>
            <p:cNvSpPr txBox="1"/>
            <p:nvPr/>
          </p:nvSpPr>
          <p:spPr>
            <a:xfrm>
              <a:off x="496742" y="629036"/>
              <a:ext cx="889094" cy="124837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30</a:t>
              </a:r>
            </a:p>
            <a:p>
              <a:endParaRPr lang="en-US" dirty="0"/>
            </a:p>
          </p:txBody>
        </p:sp>
        <p:sp>
          <p:nvSpPr>
            <p:cNvPr id="225" name="TextBox 224">
              <a:extLst>
                <a:ext uri="{FF2B5EF4-FFF2-40B4-BE49-F238E27FC236}">
                  <a16:creationId xmlns:a16="http://schemas.microsoft.com/office/drawing/2014/main" id="{1DF65A45-EA1E-4B5E-BABD-825AE5995FC7}"/>
                </a:ext>
              </a:extLst>
            </p:cNvPr>
            <p:cNvSpPr txBox="1"/>
            <p:nvPr/>
          </p:nvSpPr>
          <p:spPr>
            <a:xfrm>
              <a:off x="693481" y="4129449"/>
              <a:ext cx="1109150" cy="62418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227" name="TextBox 226">
              <a:extLst>
                <a:ext uri="{FF2B5EF4-FFF2-40B4-BE49-F238E27FC236}">
                  <a16:creationId xmlns:a16="http://schemas.microsoft.com/office/drawing/2014/main" id="{999FC01E-586F-4E73-89B3-4DFAF9ACADEC}"/>
                </a:ext>
              </a:extLst>
            </p:cNvPr>
            <p:cNvSpPr txBox="1"/>
            <p:nvPr/>
          </p:nvSpPr>
          <p:spPr>
            <a:xfrm>
              <a:off x="2049988" y="4110611"/>
              <a:ext cx="1077955" cy="62418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229" name="TextBox 228">
              <a:extLst>
                <a:ext uri="{FF2B5EF4-FFF2-40B4-BE49-F238E27FC236}">
                  <a16:creationId xmlns:a16="http://schemas.microsoft.com/office/drawing/2014/main" id="{0CFDBB9C-0EBB-4523-B278-CF3DFA8830D3}"/>
                </a:ext>
              </a:extLst>
            </p:cNvPr>
            <p:cNvSpPr txBox="1"/>
            <p:nvPr/>
          </p:nvSpPr>
          <p:spPr>
            <a:xfrm>
              <a:off x="3426071" y="4090091"/>
              <a:ext cx="991823" cy="62418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231" name="TextBox 230">
              <a:extLst>
                <a:ext uri="{FF2B5EF4-FFF2-40B4-BE49-F238E27FC236}">
                  <a16:creationId xmlns:a16="http://schemas.microsoft.com/office/drawing/2014/main" id="{205C1BCD-B049-400F-BB94-6C991EF3434C}"/>
                </a:ext>
              </a:extLst>
            </p:cNvPr>
            <p:cNvSpPr txBox="1"/>
            <p:nvPr/>
          </p:nvSpPr>
          <p:spPr>
            <a:xfrm>
              <a:off x="4795580" y="4112244"/>
              <a:ext cx="1108191" cy="62418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0.65</a:t>
              </a:r>
            </a:p>
          </p:txBody>
        </p:sp>
      </p:grpSp>
      <p:sp>
        <p:nvSpPr>
          <p:cNvPr id="233" name="TextBox 232">
            <a:extLst>
              <a:ext uri="{FF2B5EF4-FFF2-40B4-BE49-F238E27FC236}">
                <a16:creationId xmlns:a16="http://schemas.microsoft.com/office/drawing/2014/main" id="{1173C2E0-C599-43AD-BA53-231B56D7EAF4}"/>
              </a:ext>
            </a:extLst>
          </p:cNvPr>
          <p:cNvSpPr txBox="1"/>
          <p:nvPr/>
        </p:nvSpPr>
        <p:spPr>
          <a:xfrm>
            <a:off x="470007" y="4850430"/>
            <a:ext cx="399980" cy="553998"/>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p>
          <a:p>
            <a:endParaRPr lang="en-US" dirty="0"/>
          </a:p>
        </p:txBody>
      </p:sp>
      <p:grpSp>
        <p:nvGrpSpPr>
          <p:cNvPr id="234" name="Group 233">
            <a:extLst>
              <a:ext uri="{FF2B5EF4-FFF2-40B4-BE49-F238E27FC236}">
                <a16:creationId xmlns:a16="http://schemas.microsoft.com/office/drawing/2014/main" id="{91DFEF04-3089-4461-AC57-C8AA239562E9}"/>
              </a:ext>
            </a:extLst>
          </p:cNvPr>
          <p:cNvGrpSpPr/>
          <p:nvPr/>
        </p:nvGrpSpPr>
        <p:grpSpPr>
          <a:xfrm>
            <a:off x="3113875" y="3865940"/>
            <a:ext cx="3323757" cy="1936765"/>
            <a:chOff x="6168572" y="64310"/>
            <a:chExt cx="5802705" cy="4629723"/>
          </a:xfrm>
        </p:grpSpPr>
        <p:pic>
          <p:nvPicPr>
            <p:cNvPr id="235" name="Picture 234">
              <a:extLst>
                <a:ext uri="{FF2B5EF4-FFF2-40B4-BE49-F238E27FC236}">
                  <a16:creationId xmlns:a16="http://schemas.microsoft.com/office/drawing/2014/main" id="{DFEACEA2-F789-4EA2-9196-5A70CB999A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913" t="-1" b="9050"/>
            <a:stretch/>
          </p:blipFill>
          <p:spPr>
            <a:xfrm>
              <a:off x="6757794" y="64310"/>
              <a:ext cx="5213483" cy="3991907"/>
            </a:xfrm>
            <a:prstGeom prst="rect">
              <a:avLst/>
            </a:prstGeom>
          </p:spPr>
        </p:pic>
        <p:sp>
          <p:nvSpPr>
            <p:cNvPr id="236" name="TextBox 235">
              <a:extLst>
                <a:ext uri="{FF2B5EF4-FFF2-40B4-BE49-F238E27FC236}">
                  <a16:creationId xmlns:a16="http://schemas.microsoft.com/office/drawing/2014/main" id="{01B4C039-4347-43E1-80BF-80F25F978D97}"/>
                </a:ext>
              </a:extLst>
            </p:cNvPr>
            <p:cNvSpPr txBox="1"/>
            <p:nvPr/>
          </p:nvSpPr>
          <p:spPr>
            <a:xfrm>
              <a:off x="6274004" y="3305700"/>
              <a:ext cx="364922" cy="553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5</a:t>
              </a:r>
            </a:p>
            <a:p>
              <a:endParaRPr lang="en-US" dirty="0"/>
            </a:p>
          </p:txBody>
        </p:sp>
        <p:sp>
          <p:nvSpPr>
            <p:cNvPr id="237" name="TextBox 236">
              <a:extLst>
                <a:ext uri="{FF2B5EF4-FFF2-40B4-BE49-F238E27FC236}">
                  <a16:creationId xmlns:a16="http://schemas.microsoft.com/office/drawing/2014/main" id="{3B00A7B1-45A6-4FED-8540-FE538517E880}"/>
                </a:ext>
              </a:extLst>
            </p:cNvPr>
            <p:cNvSpPr txBox="1"/>
            <p:nvPr/>
          </p:nvSpPr>
          <p:spPr>
            <a:xfrm>
              <a:off x="6210571" y="2734901"/>
              <a:ext cx="808037" cy="13242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p>
            <a:p>
              <a:endParaRPr lang="en-US" dirty="0"/>
            </a:p>
          </p:txBody>
        </p:sp>
        <p:sp>
          <p:nvSpPr>
            <p:cNvPr id="238" name="TextBox 237">
              <a:extLst>
                <a:ext uri="{FF2B5EF4-FFF2-40B4-BE49-F238E27FC236}">
                  <a16:creationId xmlns:a16="http://schemas.microsoft.com/office/drawing/2014/main" id="{A765E595-8586-461B-BD91-743B73E16697}"/>
                </a:ext>
              </a:extLst>
            </p:cNvPr>
            <p:cNvSpPr txBox="1"/>
            <p:nvPr/>
          </p:nvSpPr>
          <p:spPr>
            <a:xfrm>
              <a:off x="6168572" y="2256626"/>
              <a:ext cx="881119" cy="132430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15</a:t>
              </a:r>
            </a:p>
            <a:p>
              <a:endParaRPr lang="en-US" dirty="0"/>
            </a:p>
          </p:txBody>
        </p:sp>
        <p:sp>
          <p:nvSpPr>
            <p:cNvPr id="239" name="TextBox 238">
              <a:extLst>
                <a:ext uri="{FF2B5EF4-FFF2-40B4-BE49-F238E27FC236}">
                  <a16:creationId xmlns:a16="http://schemas.microsoft.com/office/drawing/2014/main" id="{839C63CA-BB72-48AE-92E4-DF58EE0257F9}"/>
                </a:ext>
              </a:extLst>
            </p:cNvPr>
            <p:cNvSpPr txBox="1"/>
            <p:nvPr/>
          </p:nvSpPr>
          <p:spPr>
            <a:xfrm>
              <a:off x="6306374" y="3734486"/>
              <a:ext cx="364922" cy="553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dirty="0"/>
            </a:p>
          </p:txBody>
        </p:sp>
        <p:sp>
          <p:nvSpPr>
            <p:cNvPr id="240" name="TextBox 239">
              <a:extLst>
                <a:ext uri="{FF2B5EF4-FFF2-40B4-BE49-F238E27FC236}">
                  <a16:creationId xmlns:a16="http://schemas.microsoft.com/office/drawing/2014/main" id="{0E1479EF-ABC5-490B-AD6C-04841F203E27}"/>
                </a:ext>
              </a:extLst>
            </p:cNvPr>
            <p:cNvSpPr txBox="1"/>
            <p:nvPr/>
          </p:nvSpPr>
          <p:spPr>
            <a:xfrm>
              <a:off x="6194830" y="1778351"/>
              <a:ext cx="695637" cy="132430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p>
            <a:p>
              <a:endParaRPr lang="en-US" dirty="0"/>
            </a:p>
          </p:txBody>
        </p:sp>
        <p:sp>
          <p:nvSpPr>
            <p:cNvPr id="241" name="TextBox 240">
              <a:extLst>
                <a:ext uri="{FF2B5EF4-FFF2-40B4-BE49-F238E27FC236}">
                  <a16:creationId xmlns:a16="http://schemas.microsoft.com/office/drawing/2014/main" id="{9CC9F06F-E4CA-4E7A-88FC-AFCD13564B14}"/>
                </a:ext>
              </a:extLst>
            </p:cNvPr>
            <p:cNvSpPr txBox="1"/>
            <p:nvPr/>
          </p:nvSpPr>
          <p:spPr>
            <a:xfrm>
              <a:off x="6189664" y="1315942"/>
              <a:ext cx="655321" cy="132430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25</a:t>
              </a:r>
            </a:p>
            <a:p>
              <a:endParaRPr lang="en-US" dirty="0"/>
            </a:p>
          </p:txBody>
        </p:sp>
        <p:sp>
          <p:nvSpPr>
            <p:cNvPr id="242" name="TextBox 241">
              <a:extLst>
                <a:ext uri="{FF2B5EF4-FFF2-40B4-BE49-F238E27FC236}">
                  <a16:creationId xmlns:a16="http://schemas.microsoft.com/office/drawing/2014/main" id="{31E14FB3-6BEF-43FC-AF54-C85264FF7DEB}"/>
                </a:ext>
              </a:extLst>
            </p:cNvPr>
            <p:cNvSpPr txBox="1"/>
            <p:nvPr/>
          </p:nvSpPr>
          <p:spPr>
            <a:xfrm>
              <a:off x="6198100" y="906476"/>
              <a:ext cx="675193" cy="132430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30</a:t>
              </a:r>
            </a:p>
            <a:p>
              <a:endParaRPr lang="en-US" dirty="0"/>
            </a:p>
          </p:txBody>
        </p:sp>
        <p:sp>
          <p:nvSpPr>
            <p:cNvPr id="243" name="TextBox 242">
              <a:extLst>
                <a:ext uri="{FF2B5EF4-FFF2-40B4-BE49-F238E27FC236}">
                  <a16:creationId xmlns:a16="http://schemas.microsoft.com/office/drawing/2014/main" id="{51DD61B6-D24D-4D08-AEE4-D7E26C8DD25E}"/>
                </a:ext>
              </a:extLst>
            </p:cNvPr>
            <p:cNvSpPr txBox="1"/>
            <p:nvPr/>
          </p:nvSpPr>
          <p:spPr>
            <a:xfrm>
              <a:off x="6224957" y="420380"/>
              <a:ext cx="759322" cy="132430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35</a:t>
              </a:r>
            </a:p>
            <a:p>
              <a:endParaRPr lang="en-US" dirty="0"/>
            </a:p>
          </p:txBody>
        </p:sp>
        <p:sp>
          <p:nvSpPr>
            <p:cNvPr id="244" name="TextBox 243">
              <a:extLst>
                <a:ext uri="{FF2B5EF4-FFF2-40B4-BE49-F238E27FC236}">
                  <a16:creationId xmlns:a16="http://schemas.microsoft.com/office/drawing/2014/main" id="{459B64FE-461A-42E0-9617-7DC9B4EA4B1B}"/>
                </a:ext>
              </a:extLst>
            </p:cNvPr>
            <p:cNvSpPr txBox="1"/>
            <p:nvPr/>
          </p:nvSpPr>
          <p:spPr>
            <a:xfrm>
              <a:off x="6502008" y="4031883"/>
              <a:ext cx="881119" cy="66215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246" name="TextBox 245">
              <a:extLst>
                <a:ext uri="{FF2B5EF4-FFF2-40B4-BE49-F238E27FC236}">
                  <a16:creationId xmlns:a16="http://schemas.microsoft.com/office/drawing/2014/main" id="{66E0BA60-4692-41D4-B5B4-CC8C35876C6C}"/>
                </a:ext>
              </a:extLst>
            </p:cNvPr>
            <p:cNvSpPr txBox="1"/>
            <p:nvPr/>
          </p:nvSpPr>
          <p:spPr>
            <a:xfrm>
              <a:off x="7571229" y="4030487"/>
              <a:ext cx="866028" cy="66215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248" name="TextBox 247">
              <a:extLst>
                <a:ext uri="{FF2B5EF4-FFF2-40B4-BE49-F238E27FC236}">
                  <a16:creationId xmlns:a16="http://schemas.microsoft.com/office/drawing/2014/main" id="{A8F96E4A-6067-4FF6-A80B-4A2F3AD8D081}"/>
                </a:ext>
              </a:extLst>
            </p:cNvPr>
            <p:cNvSpPr txBox="1"/>
            <p:nvPr/>
          </p:nvSpPr>
          <p:spPr>
            <a:xfrm>
              <a:off x="8829274" y="4030487"/>
              <a:ext cx="906327" cy="66215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250" name="TextBox 249">
              <a:extLst>
                <a:ext uri="{FF2B5EF4-FFF2-40B4-BE49-F238E27FC236}">
                  <a16:creationId xmlns:a16="http://schemas.microsoft.com/office/drawing/2014/main" id="{9BB40A50-1F52-4425-BF3C-E96766723414}"/>
                </a:ext>
              </a:extLst>
            </p:cNvPr>
            <p:cNvSpPr txBox="1"/>
            <p:nvPr/>
          </p:nvSpPr>
          <p:spPr>
            <a:xfrm>
              <a:off x="10069296" y="4030485"/>
              <a:ext cx="915215" cy="662150"/>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0.65</a:t>
              </a:r>
            </a:p>
          </p:txBody>
        </p:sp>
      </p:grpSp>
      <p:grpSp>
        <p:nvGrpSpPr>
          <p:cNvPr id="253" name="Group 252">
            <a:extLst>
              <a:ext uri="{FF2B5EF4-FFF2-40B4-BE49-F238E27FC236}">
                <a16:creationId xmlns:a16="http://schemas.microsoft.com/office/drawing/2014/main" id="{6610BF27-3A24-487E-B78B-3F0A0CFF2399}"/>
              </a:ext>
            </a:extLst>
          </p:cNvPr>
          <p:cNvGrpSpPr/>
          <p:nvPr/>
        </p:nvGrpSpPr>
        <p:grpSpPr>
          <a:xfrm>
            <a:off x="6656968" y="1192686"/>
            <a:ext cx="5115306" cy="2206035"/>
            <a:chOff x="1920427" y="1396964"/>
            <a:chExt cx="5519984" cy="3311182"/>
          </a:xfrm>
        </p:grpSpPr>
        <p:graphicFrame>
          <p:nvGraphicFramePr>
            <p:cNvPr id="254" name="Chart 253">
              <a:extLst>
                <a:ext uri="{FF2B5EF4-FFF2-40B4-BE49-F238E27FC236}">
                  <a16:creationId xmlns:a16="http://schemas.microsoft.com/office/drawing/2014/main" id="{74D934AB-7C61-4A47-90F1-CF28BFB31C2B}"/>
                </a:ext>
              </a:extLst>
            </p:cNvPr>
            <p:cNvGraphicFramePr>
              <a:graphicFrameLocks/>
            </p:cNvGraphicFramePr>
            <p:nvPr>
              <p:extLst>
                <p:ext uri="{D42A27DB-BD31-4B8C-83A1-F6EECF244321}">
                  <p14:modId xmlns:p14="http://schemas.microsoft.com/office/powerpoint/2010/main" val="1601165498"/>
                </p:ext>
              </p:extLst>
            </p:nvPr>
          </p:nvGraphicFramePr>
          <p:xfrm>
            <a:off x="1920427" y="1396964"/>
            <a:ext cx="5519984" cy="3311182"/>
          </p:xfrm>
          <a:graphic>
            <a:graphicData uri="http://schemas.openxmlformats.org/drawingml/2006/chart">
              <c:chart xmlns:c="http://schemas.openxmlformats.org/drawingml/2006/chart" xmlns:r="http://schemas.openxmlformats.org/officeDocument/2006/relationships" r:id="rId7"/>
            </a:graphicData>
          </a:graphic>
        </p:graphicFrame>
        <p:sp>
          <p:nvSpPr>
            <p:cNvPr id="255" name="TextBox 254">
              <a:extLst>
                <a:ext uri="{FF2B5EF4-FFF2-40B4-BE49-F238E27FC236}">
                  <a16:creationId xmlns:a16="http://schemas.microsoft.com/office/drawing/2014/main" id="{63B38D7C-F3A6-4577-B0C5-CE104B7C73F2}"/>
                </a:ext>
              </a:extLst>
            </p:cNvPr>
            <p:cNvSpPr txBox="1"/>
            <p:nvPr/>
          </p:nvSpPr>
          <p:spPr>
            <a:xfrm>
              <a:off x="2082571" y="3789807"/>
              <a:ext cx="658660"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0.00</a:t>
              </a:r>
            </a:p>
          </p:txBody>
        </p:sp>
        <p:sp>
          <p:nvSpPr>
            <p:cNvPr id="256" name="TextBox 255">
              <a:extLst>
                <a:ext uri="{FF2B5EF4-FFF2-40B4-BE49-F238E27FC236}">
                  <a16:creationId xmlns:a16="http://schemas.microsoft.com/office/drawing/2014/main" id="{B9D1C4EF-9E0F-4894-83CE-E2D79435A2FB}"/>
                </a:ext>
              </a:extLst>
            </p:cNvPr>
            <p:cNvSpPr txBox="1"/>
            <p:nvPr/>
          </p:nvSpPr>
          <p:spPr>
            <a:xfrm>
              <a:off x="2059666" y="3495978"/>
              <a:ext cx="681567"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257" name="TextBox 256">
              <a:extLst>
                <a:ext uri="{FF2B5EF4-FFF2-40B4-BE49-F238E27FC236}">
                  <a16:creationId xmlns:a16="http://schemas.microsoft.com/office/drawing/2014/main" id="{D21016C7-22F9-4409-95E2-FBAE78E6D1F0}"/>
                </a:ext>
              </a:extLst>
            </p:cNvPr>
            <p:cNvSpPr txBox="1"/>
            <p:nvPr/>
          </p:nvSpPr>
          <p:spPr>
            <a:xfrm>
              <a:off x="2059666" y="3190086"/>
              <a:ext cx="681567"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0.10</a:t>
              </a:r>
            </a:p>
          </p:txBody>
        </p:sp>
        <p:sp>
          <p:nvSpPr>
            <p:cNvPr id="258" name="TextBox 257">
              <a:extLst>
                <a:ext uri="{FF2B5EF4-FFF2-40B4-BE49-F238E27FC236}">
                  <a16:creationId xmlns:a16="http://schemas.microsoft.com/office/drawing/2014/main" id="{9FFB5DD0-13A2-4E46-8F21-E530F3E64092}"/>
                </a:ext>
              </a:extLst>
            </p:cNvPr>
            <p:cNvSpPr txBox="1"/>
            <p:nvPr/>
          </p:nvSpPr>
          <p:spPr>
            <a:xfrm>
              <a:off x="2061935" y="2883744"/>
              <a:ext cx="681567"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259" name="TextBox 258">
              <a:extLst>
                <a:ext uri="{FF2B5EF4-FFF2-40B4-BE49-F238E27FC236}">
                  <a16:creationId xmlns:a16="http://schemas.microsoft.com/office/drawing/2014/main" id="{5C22314E-C4D7-4CEC-9E3B-5BB6F6AE8A82}"/>
                </a:ext>
              </a:extLst>
            </p:cNvPr>
            <p:cNvSpPr txBox="1"/>
            <p:nvPr/>
          </p:nvSpPr>
          <p:spPr>
            <a:xfrm>
              <a:off x="2049494" y="2586623"/>
              <a:ext cx="734178"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0.20</a:t>
              </a:r>
            </a:p>
          </p:txBody>
        </p:sp>
        <p:sp>
          <p:nvSpPr>
            <p:cNvPr id="260" name="TextBox 259">
              <a:extLst>
                <a:ext uri="{FF2B5EF4-FFF2-40B4-BE49-F238E27FC236}">
                  <a16:creationId xmlns:a16="http://schemas.microsoft.com/office/drawing/2014/main" id="{1F8C157F-3C37-4AF3-BC4B-D46859AC35B4}"/>
                </a:ext>
              </a:extLst>
            </p:cNvPr>
            <p:cNvSpPr txBox="1"/>
            <p:nvPr/>
          </p:nvSpPr>
          <p:spPr>
            <a:xfrm>
              <a:off x="2060104" y="2277863"/>
              <a:ext cx="734178"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261" name="TextBox 260">
              <a:extLst>
                <a:ext uri="{FF2B5EF4-FFF2-40B4-BE49-F238E27FC236}">
                  <a16:creationId xmlns:a16="http://schemas.microsoft.com/office/drawing/2014/main" id="{EFC1651D-1C54-4AFC-9627-C1D2EE7514B6}"/>
                </a:ext>
              </a:extLst>
            </p:cNvPr>
            <p:cNvSpPr txBox="1"/>
            <p:nvPr/>
          </p:nvSpPr>
          <p:spPr>
            <a:xfrm>
              <a:off x="2060104" y="1972806"/>
              <a:ext cx="734178"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0.30</a:t>
              </a:r>
            </a:p>
          </p:txBody>
        </p:sp>
        <p:sp>
          <p:nvSpPr>
            <p:cNvPr id="262" name="TextBox 261">
              <a:extLst>
                <a:ext uri="{FF2B5EF4-FFF2-40B4-BE49-F238E27FC236}">
                  <a16:creationId xmlns:a16="http://schemas.microsoft.com/office/drawing/2014/main" id="{DC0B1FD3-0762-495F-B8FF-9B71109FC8E2}"/>
                </a:ext>
              </a:extLst>
            </p:cNvPr>
            <p:cNvSpPr txBox="1"/>
            <p:nvPr/>
          </p:nvSpPr>
          <p:spPr>
            <a:xfrm>
              <a:off x="2049494" y="1682679"/>
              <a:ext cx="734178"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263" name="TextBox 262">
              <a:extLst>
                <a:ext uri="{FF2B5EF4-FFF2-40B4-BE49-F238E27FC236}">
                  <a16:creationId xmlns:a16="http://schemas.microsoft.com/office/drawing/2014/main" id="{EEA2FD3D-1E60-4DAE-A6E2-123DB0B01121}"/>
                </a:ext>
              </a:extLst>
            </p:cNvPr>
            <p:cNvSpPr txBox="1"/>
            <p:nvPr/>
          </p:nvSpPr>
          <p:spPr>
            <a:xfrm>
              <a:off x="2807657" y="1717438"/>
              <a:ext cx="595549" cy="29001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0.30</a:t>
              </a:r>
            </a:p>
          </p:txBody>
        </p:sp>
        <p:sp>
          <p:nvSpPr>
            <p:cNvPr id="264" name="TextBox 263">
              <a:extLst>
                <a:ext uri="{FF2B5EF4-FFF2-40B4-BE49-F238E27FC236}">
                  <a16:creationId xmlns:a16="http://schemas.microsoft.com/office/drawing/2014/main" id="{4F570FEC-43F1-4968-B677-BF3516548E81}"/>
                </a:ext>
              </a:extLst>
            </p:cNvPr>
            <p:cNvSpPr txBox="1"/>
            <p:nvPr/>
          </p:nvSpPr>
          <p:spPr>
            <a:xfrm>
              <a:off x="3262824" y="2084052"/>
              <a:ext cx="595549" cy="29001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265" name="TextBox 264">
              <a:extLst>
                <a:ext uri="{FF2B5EF4-FFF2-40B4-BE49-F238E27FC236}">
                  <a16:creationId xmlns:a16="http://schemas.microsoft.com/office/drawing/2014/main" id="{7E9C75BB-DA25-47C8-B4B9-FE387117FCFA}"/>
                </a:ext>
              </a:extLst>
            </p:cNvPr>
            <p:cNvSpPr txBox="1"/>
            <p:nvPr/>
          </p:nvSpPr>
          <p:spPr>
            <a:xfrm>
              <a:off x="4490042" y="1790343"/>
              <a:ext cx="595549" cy="29001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0.30</a:t>
              </a:r>
            </a:p>
          </p:txBody>
        </p:sp>
        <p:sp>
          <p:nvSpPr>
            <p:cNvPr id="266" name="TextBox 265">
              <a:extLst>
                <a:ext uri="{FF2B5EF4-FFF2-40B4-BE49-F238E27FC236}">
                  <a16:creationId xmlns:a16="http://schemas.microsoft.com/office/drawing/2014/main" id="{BC0369A9-FB5C-49D7-A951-DB6255A49D70}"/>
                </a:ext>
              </a:extLst>
            </p:cNvPr>
            <p:cNvSpPr txBox="1"/>
            <p:nvPr/>
          </p:nvSpPr>
          <p:spPr>
            <a:xfrm>
              <a:off x="4963837" y="2163040"/>
              <a:ext cx="595549" cy="29001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0.23</a:t>
              </a:r>
            </a:p>
          </p:txBody>
        </p:sp>
        <p:sp>
          <p:nvSpPr>
            <p:cNvPr id="267" name="TextBox 266">
              <a:extLst>
                <a:ext uri="{FF2B5EF4-FFF2-40B4-BE49-F238E27FC236}">
                  <a16:creationId xmlns:a16="http://schemas.microsoft.com/office/drawing/2014/main" id="{25721D3B-0483-4859-8055-E09C0AAF2FA1}"/>
                </a:ext>
              </a:extLst>
            </p:cNvPr>
            <p:cNvSpPr txBox="1"/>
            <p:nvPr/>
          </p:nvSpPr>
          <p:spPr>
            <a:xfrm>
              <a:off x="6039433" y="3222246"/>
              <a:ext cx="681567"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268" name="TextBox 267">
              <a:extLst>
                <a:ext uri="{FF2B5EF4-FFF2-40B4-BE49-F238E27FC236}">
                  <a16:creationId xmlns:a16="http://schemas.microsoft.com/office/drawing/2014/main" id="{21BFE780-3612-47A7-AEC0-CE1712569FDB}"/>
                </a:ext>
              </a:extLst>
            </p:cNvPr>
            <p:cNvSpPr txBox="1"/>
            <p:nvPr/>
          </p:nvSpPr>
          <p:spPr>
            <a:xfrm>
              <a:off x="6548669" y="3203340"/>
              <a:ext cx="532036" cy="41576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0.06</a:t>
              </a:r>
            </a:p>
          </p:txBody>
        </p:sp>
        <p:sp>
          <p:nvSpPr>
            <p:cNvPr id="269" name="TextBox 268">
              <a:extLst>
                <a:ext uri="{FF2B5EF4-FFF2-40B4-BE49-F238E27FC236}">
                  <a16:creationId xmlns:a16="http://schemas.microsoft.com/office/drawing/2014/main" id="{07BEF2E9-E6F3-4F56-9923-A5686B4C6095}"/>
                </a:ext>
              </a:extLst>
            </p:cNvPr>
            <p:cNvSpPr txBox="1"/>
            <p:nvPr/>
          </p:nvSpPr>
          <p:spPr>
            <a:xfrm>
              <a:off x="2900023" y="4169034"/>
              <a:ext cx="1147424" cy="24004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a:t>
              </a:r>
            </a:p>
          </p:txBody>
        </p:sp>
        <p:sp>
          <p:nvSpPr>
            <p:cNvPr id="270" name="TextBox 269">
              <a:extLst>
                <a:ext uri="{FF2B5EF4-FFF2-40B4-BE49-F238E27FC236}">
                  <a16:creationId xmlns:a16="http://schemas.microsoft.com/office/drawing/2014/main" id="{3DA96F04-E4A7-40EF-B52D-175F4315543A}"/>
                </a:ext>
              </a:extLst>
            </p:cNvPr>
            <p:cNvSpPr txBox="1"/>
            <p:nvPr/>
          </p:nvSpPr>
          <p:spPr>
            <a:xfrm>
              <a:off x="4539401" y="4104234"/>
              <a:ext cx="1147424" cy="24004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Median</a:t>
              </a:r>
            </a:p>
          </p:txBody>
        </p:sp>
        <p:sp>
          <p:nvSpPr>
            <p:cNvPr id="271" name="TextBox 270">
              <a:extLst>
                <a:ext uri="{FF2B5EF4-FFF2-40B4-BE49-F238E27FC236}">
                  <a16:creationId xmlns:a16="http://schemas.microsoft.com/office/drawing/2014/main" id="{2100B5C9-61F1-4A50-B5A7-14394FFD677C}"/>
                </a:ext>
              </a:extLst>
            </p:cNvPr>
            <p:cNvSpPr txBox="1"/>
            <p:nvPr/>
          </p:nvSpPr>
          <p:spPr>
            <a:xfrm>
              <a:off x="6118612" y="4104234"/>
              <a:ext cx="114742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Std. Dev</a:t>
              </a:r>
            </a:p>
          </p:txBody>
        </p:sp>
      </p:grpSp>
      <p:graphicFrame>
        <p:nvGraphicFramePr>
          <p:cNvPr id="272" name="Chart 271">
            <a:extLst>
              <a:ext uri="{FF2B5EF4-FFF2-40B4-BE49-F238E27FC236}">
                <a16:creationId xmlns:a16="http://schemas.microsoft.com/office/drawing/2014/main" id="{D4627989-260B-417C-8E0B-3FEEBEC7AAF0}"/>
              </a:ext>
            </a:extLst>
          </p:cNvPr>
          <p:cNvGraphicFramePr>
            <a:graphicFrameLocks/>
          </p:cNvGraphicFramePr>
          <p:nvPr>
            <p:extLst>
              <p:ext uri="{D42A27DB-BD31-4B8C-83A1-F6EECF244321}">
                <p14:modId xmlns:p14="http://schemas.microsoft.com/office/powerpoint/2010/main" val="1769657221"/>
              </p:ext>
            </p:extLst>
          </p:nvPr>
        </p:nvGraphicFramePr>
        <p:xfrm>
          <a:off x="7109344" y="3514787"/>
          <a:ext cx="4517599" cy="2699549"/>
        </p:xfrm>
        <a:graphic>
          <a:graphicData uri="http://schemas.openxmlformats.org/drawingml/2006/chart">
            <c:chart xmlns:c="http://schemas.openxmlformats.org/drawingml/2006/chart" xmlns:r="http://schemas.openxmlformats.org/officeDocument/2006/relationships" r:id="rId8"/>
          </a:graphicData>
        </a:graphic>
      </p:graphicFrame>
      <p:sp>
        <p:nvSpPr>
          <p:cNvPr id="273" name="TextBox 272">
            <a:extLst>
              <a:ext uri="{FF2B5EF4-FFF2-40B4-BE49-F238E27FC236}">
                <a16:creationId xmlns:a16="http://schemas.microsoft.com/office/drawing/2014/main" id="{FE0F3206-E09F-4E18-8924-88D45F7D60C7}"/>
              </a:ext>
            </a:extLst>
          </p:cNvPr>
          <p:cNvSpPr txBox="1"/>
          <p:nvPr/>
        </p:nvSpPr>
        <p:spPr>
          <a:xfrm>
            <a:off x="6809259" y="5844075"/>
            <a:ext cx="61037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0.00</a:t>
            </a:r>
          </a:p>
        </p:txBody>
      </p:sp>
      <p:sp>
        <p:nvSpPr>
          <p:cNvPr id="274" name="TextBox 273">
            <a:extLst>
              <a:ext uri="{FF2B5EF4-FFF2-40B4-BE49-F238E27FC236}">
                <a16:creationId xmlns:a16="http://schemas.microsoft.com/office/drawing/2014/main" id="{4DF8611D-B62E-42FE-8AB8-5C67DEBDCA26}"/>
              </a:ext>
            </a:extLst>
          </p:cNvPr>
          <p:cNvSpPr txBox="1"/>
          <p:nvPr/>
        </p:nvSpPr>
        <p:spPr>
          <a:xfrm>
            <a:off x="6807697" y="5638483"/>
            <a:ext cx="6316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275" name="TextBox 274">
            <a:extLst>
              <a:ext uri="{FF2B5EF4-FFF2-40B4-BE49-F238E27FC236}">
                <a16:creationId xmlns:a16="http://schemas.microsoft.com/office/drawing/2014/main" id="{A5E6F4DC-BBB6-4533-A0E1-99B1289A3C88}"/>
              </a:ext>
            </a:extLst>
          </p:cNvPr>
          <p:cNvSpPr txBox="1"/>
          <p:nvPr/>
        </p:nvSpPr>
        <p:spPr>
          <a:xfrm>
            <a:off x="6817529" y="5424854"/>
            <a:ext cx="6316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0.10</a:t>
            </a:r>
          </a:p>
        </p:txBody>
      </p:sp>
      <p:sp>
        <p:nvSpPr>
          <p:cNvPr id="276" name="TextBox 275">
            <a:extLst>
              <a:ext uri="{FF2B5EF4-FFF2-40B4-BE49-F238E27FC236}">
                <a16:creationId xmlns:a16="http://schemas.microsoft.com/office/drawing/2014/main" id="{E039C7DC-1EF4-4D5F-8B43-334B90CA19CF}"/>
              </a:ext>
            </a:extLst>
          </p:cNvPr>
          <p:cNvSpPr txBox="1"/>
          <p:nvPr/>
        </p:nvSpPr>
        <p:spPr>
          <a:xfrm>
            <a:off x="6809800" y="5220757"/>
            <a:ext cx="631600"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277" name="TextBox 276">
            <a:extLst>
              <a:ext uri="{FF2B5EF4-FFF2-40B4-BE49-F238E27FC236}">
                <a16:creationId xmlns:a16="http://schemas.microsoft.com/office/drawing/2014/main" id="{85113681-E5E8-4ACC-9921-CE21352EED75}"/>
              </a:ext>
            </a:extLst>
          </p:cNvPr>
          <p:cNvSpPr txBox="1"/>
          <p:nvPr/>
        </p:nvSpPr>
        <p:spPr>
          <a:xfrm>
            <a:off x="6798271" y="5012972"/>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0.20</a:t>
            </a:r>
          </a:p>
        </p:txBody>
      </p:sp>
      <p:sp>
        <p:nvSpPr>
          <p:cNvPr id="278" name="TextBox 277">
            <a:extLst>
              <a:ext uri="{FF2B5EF4-FFF2-40B4-BE49-F238E27FC236}">
                <a16:creationId xmlns:a16="http://schemas.microsoft.com/office/drawing/2014/main" id="{A19FD98E-E7EF-4DCA-95DC-D028CF5603F4}"/>
              </a:ext>
            </a:extLst>
          </p:cNvPr>
          <p:cNvSpPr txBox="1"/>
          <p:nvPr/>
        </p:nvSpPr>
        <p:spPr>
          <a:xfrm>
            <a:off x="6808103" y="4797432"/>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279" name="TextBox 278">
            <a:extLst>
              <a:ext uri="{FF2B5EF4-FFF2-40B4-BE49-F238E27FC236}">
                <a16:creationId xmlns:a16="http://schemas.microsoft.com/office/drawing/2014/main" id="{95CDCDC7-A4C4-4FCD-96C4-B061BAD1712E}"/>
              </a:ext>
            </a:extLst>
          </p:cNvPr>
          <p:cNvSpPr txBox="1"/>
          <p:nvPr/>
        </p:nvSpPr>
        <p:spPr>
          <a:xfrm>
            <a:off x="6808103" y="4594192"/>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0.30</a:t>
            </a:r>
          </a:p>
        </p:txBody>
      </p:sp>
      <p:sp>
        <p:nvSpPr>
          <p:cNvPr id="280" name="TextBox 279">
            <a:extLst>
              <a:ext uri="{FF2B5EF4-FFF2-40B4-BE49-F238E27FC236}">
                <a16:creationId xmlns:a16="http://schemas.microsoft.com/office/drawing/2014/main" id="{B79577C6-8993-420A-B40B-D5E01B31CD39}"/>
              </a:ext>
            </a:extLst>
          </p:cNvPr>
          <p:cNvSpPr txBox="1"/>
          <p:nvPr/>
        </p:nvSpPr>
        <p:spPr>
          <a:xfrm>
            <a:off x="6798271" y="4371402"/>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281" name="TextBox 280">
            <a:extLst>
              <a:ext uri="{FF2B5EF4-FFF2-40B4-BE49-F238E27FC236}">
                <a16:creationId xmlns:a16="http://schemas.microsoft.com/office/drawing/2014/main" id="{CC6EE9D4-3E4E-4789-9B30-BF07C7BBD124}"/>
              </a:ext>
            </a:extLst>
          </p:cNvPr>
          <p:cNvSpPr txBox="1"/>
          <p:nvPr/>
        </p:nvSpPr>
        <p:spPr>
          <a:xfrm>
            <a:off x="6807697" y="3924528"/>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282" name="TextBox 281">
            <a:extLst>
              <a:ext uri="{FF2B5EF4-FFF2-40B4-BE49-F238E27FC236}">
                <a16:creationId xmlns:a16="http://schemas.microsoft.com/office/drawing/2014/main" id="{37FAF236-296F-43F3-A3F9-03A841298684}"/>
              </a:ext>
            </a:extLst>
          </p:cNvPr>
          <p:cNvSpPr txBox="1"/>
          <p:nvPr/>
        </p:nvSpPr>
        <p:spPr>
          <a:xfrm>
            <a:off x="6802081" y="4140908"/>
            <a:ext cx="68035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0.40</a:t>
            </a:r>
          </a:p>
        </p:txBody>
      </p:sp>
      <p:sp>
        <p:nvSpPr>
          <p:cNvPr id="283" name="TextBox 282">
            <a:extLst>
              <a:ext uri="{FF2B5EF4-FFF2-40B4-BE49-F238E27FC236}">
                <a16:creationId xmlns:a16="http://schemas.microsoft.com/office/drawing/2014/main" id="{CE1F4125-5470-4B69-AAD8-63DC3C503DAA}"/>
              </a:ext>
            </a:extLst>
          </p:cNvPr>
          <p:cNvSpPr txBox="1"/>
          <p:nvPr/>
        </p:nvSpPr>
        <p:spPr>
          <a:xfrm>
            <a:off x="7561079" y="3995000"/>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0.39</a:t>
            </a:r>
          </a:p>
        </p:txBody>
      </p:sp>
      <p:sp>
        <p:nvSpPr>
          <p:cNvPr id="284" name="TextBox 283">
            <a:extLst>
              <a:ext uri="{FF2B5EF4-FFF2-40B4-BE49-F238E27FC236}">
                <a16:creationId xmlns:a16="http://schemas.microsoft.com/office/drawing/2014/main" id="{32E7A5A7-3D2F-4F69-AB87-5D297507A4E0}"/>
              </a:ext>
            </a:extLst>
          </p:cNvPr>
          <p:cNvSpPr txBox="1"/>
          <p:nvPr/>
        </p:nvSpPr>
        <p:spPr>
          <a:xfrm>
            <a:off x="7884225" y="4551791"/>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0.27</a:t>
            </a:r>
          </a:p>
        </p:txBody>
      </p:sp>
      <p:sp>
        <p:nvSpPr>
          <p:cNvPr id="285" name="TextBox 284">
            <a:extLst>
              <a:ext uri="{FF2B5EF4-FFF2-40B4-BE49-F238E27FC236}">
                <a16:creationId xmlns:a16="http://schemas.microsoft.com/office/drawing/2014/main" id="{BFB2153D-C495-48AC-B1D6-29712341C402}"/>
              </a:ext>
            </a:extLst>
          </p:cNvPr>
          <p:cNvSpPr txBox="1"/>
          <p:nvPr/>
        </p:nvSpPr>
        <p:spPr>
          <a:xfrm>
            <a:off x="10384835" y="5331902"/>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0.11</a:t>
            </a:r>
          </a:p>
        </p:txBody>
      </p:sp>
      <p:sp>
        <p:nvSpPr>
          <p:cNvPr id="286" name="TextBox 285">
            <a:extLst>
              <a:ext uri="{FF2B5EF4-FFF2-40B4-BE49-F238E27FC236}">
                <a16:creationId xmlns:a16="http://schemas.microsoft.com/office/drawing/2014/main" id="{B1B39BBE-19B4-43C9-9661-8DD2F60478A0}"/>
              </a:ext>
            </a:extLst>
          </p:cNvPr>
          <p:cNvSpPr txBox="1"/>
          <p:nvPr/>
        </p:nvSpPr>
        <p:spPr>
          <a:xfrm>
            <a:off x="10745239" y="5580207"/>
            <a:ext cx="55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287" name="TextBox 286">
            <a:extLst>
              <a:ext uri="{FF2B5EF4-FFF2-40B4-BE49-F238E27FC236}">
                <a16:creationId xmlns:a16="http://schemas.microsoft.com/office/drawing/2014/main" id="{A1BFB113-AA3D-42D9-A69A-AFE6CE5E8D5C}"/>
              </a:ext>
            </a:extLst>
          </p:cNvPr>
          <p:cNvSpPr txBox="1"/>
          <p:nvPr/>
        </p:nvSpPr>
        <p:spPr>
          <a:xfrm rot="16200000">
            <a:off x="6270346" y="4676314"/>
            <a:ext cx="65673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NDVI</a:t>
            </a:r>
          </a:p>
        </p:txBody>
      </p:sp>
      <p:sp>
        <p:nvSpPr>
          <p:cNvPr id="5" name="TextBox 4">
            <a:extLst>
              <a:ext uri="{FF2B5EF4-FFF2-40B4-BE49-F238E27FC236}">
                <a16:creationId xmlns:a16="http://schemas.microsoft.com/office/drawing/2014/main" id="{3F7BD24D-A090-C29B-277F-8962D3CEA924}"/>
              </a:ext>
            </a:extLst>
          </p:cNvPr>
          <p:cNvSpPr txBox="1"/>
          <p:nvPr/>
        </p:nvSpPr>
        <p:spPr>
          <a:xfrm>
            <a:off x="7577758" y="6109846"/>
            <a:ext cx="1063305" cy="15992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a:t>
            </a:r>
          </a:p>
        </p:txBody>
      </p:sp>
      <p:sp>
        <p:nvSpPr>
          <p:cNvPr id="8" name="TextBox 7">
            <a:extLst>
              <a:ext uri="{FF2B5EF4-FFF2-40B4-BE49-F238E27FC236}">
                <a16:creationId xmlns:a16="http://schemas.microsoft.com/office/drawing/2014/main" id="{0E335013-386A-67A7-E184-AEC00A91081A}"/>
              </a:ext>
            </a:extLst>
          </p:cNvPr>
          <p:cNvSpPr txBox="1"/>
          <p:nvPr/>
        </p:nvSpPr>
        <p:spPr>
          <a:xfrm>
            <a:off x="9031902" y="6122430"/>
            <a:ext cx="1063305" cy="15992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Median</a:t>
            </a:r>
          </a:p>
        </p:txBody>
      </p:sp>
      <p:sp>
        <p:nvSpPr>
          <p:cNvPr id="11" name="TextBox 10">
            <a:extLst>
              <a:ext uri="{FF2B5EF4-FFF2-40B4-BE49-F238E27FC236}">
                <a16:creationId xmlns:a16="http://schemas.microsoft.com/office/drawing/2014/main" id="{F7AD3BE0-A457-B21B-54B2-ED490550AC22}"/>
              </a:ext>
            </a:extLst>
          </p:cNvPr>
          <p:cNvSpPr txBox="1"/>
          <p:nvPr/>
        </p:nvSpPr>
        <p:spPr>
          <a:xfrm>
            <a:off x="10383827" y="6103845"/>
            <a:ext cx="1063305" cy="184547"/>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Std. Dev</a:t>
            </a:r>
          </a:p>
        </p:txBody>
      </p:sp>
      <p:sp>
        <p:nvSpPr>
          <p:cNvPr id="12" name="Rectangle 11">
            <a:extLst>
              <a:ext uri="{FF2B5EF4-FFF2-40B4-BE49-F238E27FC236}">
                <a16:creationId xmlns:a16="http://schemas.microsoft.com/office/drawing/2014/main" id="{07389905-CA4D-8A1F-2947-7B25E7418C9D}"/>
              </a:ext>
            </a:extLst>
          </p:cNvPr>
          <p:cNvSpPr/>
          <p:nvPr/>
        </p:nvSpPr>
        <p:spPr>
          <a:xfrm>
            <a:off x="11416060" y="5868329"/>
            <a:ext cx="585439" cy="7155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70952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Everyone</DisplayName>
        <AccountId>11</AccountId>
        <AccountType/>
      </UserInfo>
      <UserInfo>
        <DisplayName>Ryan Healey</DisplayName>
        <AccountId>1234</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8F243DED-647C-4799-BCCD-5E89BFEA84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D84F8E-DF30-4F06-ADC5-D5EA32005E19}">
  <ds:schemaRefs>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elements/1.1/"/>
    <ds:schemaRef ds:uri="http://purl.org/dc/terms/"/>
    <ds:schemaRef ds:uri="7a041d2c-28c4-4898-9d7f-fdf3d423cb64"/>
    <ds:schemaRef ds:uri="8fe16c19-f07e-451f-b6f8-9bd333cc244d"/>
    <ds:schemaRef ds:uri="http://purl.org/dc/dcmitype/"/>
    <ds:schemaRef ds:uri="7df78d0b-135a-4de7-9166-7c181cd87fb4"/>
    <ds:schemaRef ds:uri="21e6a8e8-1dff-48a6-ab9b-8d556c6946c0"/>
  </ds:schemaRefs>
</ds:datastoreItem>
</file>

<file path=docProps/app.xml><?xml version="1.0" encoding="utf-8"?>
<Properties xmlns="http://schemas.openxmlformats.org/officeDocument/2006/extended-properties" xmlns:vt="http://schemas.openxmlformats.org/officeDocument/2006/docPropsVTypes">
  <TotalTime>105</TotalTime>
  <Words>3157</Words>
  <Application>Microsoft Office PowerPoint</Application>
  <PresentationFormat>Widescreen</PresentationFormat>
  <Paragraphs>551</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Century Gothic</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35</cp:revision>
  <dcterms:created xsi:type="dcterms:W3CDTF">2019-11-12T17:46:59Z</dcterms:created>
  <dcterms:modified xsi:type="dcterms:W3CDTF">2023-05-10T20:24:55Z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