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3_852D40E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79_881D9ECC.xml" ContentType="application/vnd.ms-powerpoint.comments+xml"/>
  <Override PartName="/ppt/notesSlides/notesSlide6.xml" ContentType="application/vnd.openxmlformats-officedocument.presentationml.notesSlide+xml"/>
  <Override PartName="/ppt/comments/modernComment_176_250895E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omments/modernComment_148_6AABA32E.xml" ContentType="application/vnd.ms-powerpoint.comments+xml"/>
  <Override PartName="/ppt/notesSlides/notesSlide10.xml" ContentType="application/vnd.openxmlformats-officedocument.presentationml.notesSlide+xml"/>
  <Override PartName="/ppt/comments/modernComment_171_6FD73FDB.xml" ContentType="application/vnd.ms-powerpoint.comments+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omments/modernComment_14A_1DF3AD6F.xml" ContentType="application/vnd.ms-powerpoint.comments+xml"/>
  <Override PartName="/ppt/notesSlides/notesSlide13.xml" ContentType="application/vnd.openxmlformats-officedocument.presentationml.notesSlide+xml"/>
  <Override PartName="/ppt/comments/modernComment_154_41CDAC2.xml" ContentType="application/vnd.ms-powerpoint.comments+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9"/>
  </p:notesMasterIdLst>
  <p:sldIdLst>
    <p:sldId id="321" r:id="rId5"/>
    <p:sldId id="323" r:id="rId6"/>
    <p:sldId id="378" r:id="rId7"/>
    <p:sldId id="354" r:id="rId8"/>
    <p:sldId id="377" r:id="rId9"/>
    <p:sldId id="374" r:id="rId10"/>
    <p:sldId id="380" r:id="rId11"/>
    <p:sldId id="335" r:id="rId12"/>
    <p:sldId id="328" r:id="rId13"/>
    <p:sldId id="369" r:id="rId14"/>
    <p:sldId id="336" r:id="rId15"/>
    <p:sldId id="330" r:id="rId16"/>
    <p:sldId id="340" r:id="rId17"/>
    <p:sldId id="33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A09610-43CE-8EF6-B57D-65E36960288C}" name="Sophia Skoglund" initials="SS" userId="Sophia Skoglund" providerId="None"/>
  <p188:author id="{6DFDA52E-B336-9320-5DAB-9699F2088976}" name="Mccartney, Sean (GSFC-610.0)[SCIENCE SYSTEMS AND APPLICATIONS INC]" initials="MS(6SAAI" userId="S::smccart4@ndc.nasa.gov::e88bd411-76b0-4812-8fd7-62f268a53505" providerId="AD"/>
  <p188:author id="{166CDE50-5CAD-B29A-12A6-24A82BCA32BA}" name="Mccartney, Sean (GSFC-610.0)[SCIENCE SYSTEMS AND APPLICATIONS INC]" initials="MI" userId="S::sean.mccartney_nasa.gov#ext#@ssaihq.onmicrosoft.com::e3a2d6fb-cdbd-4020-abc9-b88d130b0cb2" providerId="AD"/>
  <p188:author id="{96079F6B-2024-47AC-C75F-BD4F2F2F41C1}" name="Sophia Skoglund" initials="SS" userId="S::sophia.skoglund@ssaihq.com::e785ee75-321d-4883-8c8f-abbe80df506e" providerId="AD"/>
  <p188:author id="{87BE1184-CFF8-2FF8-8328-7A965D46F620}" name="Anthony Bowman" initials="AB" userId="S::anthony.bowman@ssaihq.com::29f38963-c9d1-40bf-8eea-d8ec6d1194ac" providerId="AD"/>
  <p188:author id="{EFC73F8C-BC25-741B-4DF6-E7A3BEA5DD95}" name="Nicole Ramberg" initials="NR" userId="S::nicole.ramberg@ssaihq.com::8bea0ed3-6ffd-45f5-964f-03d92dae60bc" providerId="AD"/>
  <p188:author id="{0C3487B8-EE82-C676-5F1A-EE809F377CEE}" name="Sean McCartney" initials="SM" userId="S::sean.mccartney@ssaihq.com::52649765-2bb3-4632-9bdb-d066d76d0f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47A"/>
    <a:srgbClr val="F7A147"/>
    <a:srgbClr val="4CE600"/>
    <a:srgbClr val="002673"/>
    <a:srgbClr val="FFAA00"/>
    <a:srgbClr val="EC515E"/>
    <a:srgbClr val="00C5FF"/>
    <a:srgbClr val="7E0000"/>
    <a:srgbClr val="57C259"/>
    <a:srgbClr val="1AB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2492D-1910-64C8-FB72-7B84F6B77B7E}" v="20" dt="2022-03-18T15:19:27.735"/>
    <p1510:client id="{10C3CAA5-B574-EAC4-DE0C-1EF206ADEAFB}" v="36" dt="2022-03-18T21:17:46.865"/>
    <p1510:client id="{13262D2C-92AE-E745-04F5-D0E1C24985FF}" v="28" dt="2022-03-17T21:42:44.835"/>
    <p1510:client id="{1359E598-CBA0-753A-84BD-E9C4D2DC89F4}" v="3" dt="2022-03-17T22:10:10.669"/>
    <p1510:client id="{1472A73B-B077-3696-64B4-7D242A0F1184}" v="3" dt="2022-03-22T19:30:09.123"/>
    <p1510:client id="{19E44237-9BCE-FA16-3447-B20636F0EEDC}" v="370" dt="2022-03-17T21:57:11.675"/>
    <p1510:client id="{2009BF1F-11D9-63E1-4B30-407B0E3718D0}" v="75" dt="2022-03-17T22:05:21.837"/>
    <p1510:client id="{5B0CAE53-5AD6-3ABB-4D40-071F2F8F0E4D}" v="156" dt="2022-03-22T20:06:53.359"/>
    <p1510:client id="{A11A509C-BD5C-9B37-70C7-79A102FB65F8}" v="37" dt="2022-03-22T20:11:40.671"/>
    <p1510:client id="{AA6CF4B3-7906-6E69-4FC1-D0AA7CD35264}" v="1777" dt="2022-03-17T21:58:10.493"/>
    <p1510:client id="{B6DC689B-3439-1377-5E0C-71CE9529AF61}" v="3" dt="2022-03-21T03:38:53.083"/>
    <p1510:client id="{CFDE0173-0D9C-2893-B2BF-B693583B7058}" v="166" dt="2022-03-21T15:18:37.110"/>
    <p1510:client id="{D3A0C638-8B3C-2578-F1AD-F0CFC80D93A5}" v="86" dt="2022-03-22T18:32:57.156"/>
    <p1510:client id="{E4B1A54E-905A-D489-13AA-FEC248ABE499}" v="2769" dt="2022-03-17T21:50:47.466"/>
    <p1510:client id="{F35B4FC2-5E50-4A35-A444-C4EEE3D5DA21}" v="14" vWet="18" dt="2022-03-18T21:12:11.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stimates_imperial_v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951717434596914E-2"/>
          <c:y val="0"/>
          <c:w val="0.91472862032173607"/>
          <c:h val="0.8449514104135516"/>
        </c:manualLayout>
      </c:layout>
      <c:barChart>
        <c:barDir val="bar"/>
        <c:grouping val="clustered"/>
        <c:varyColors val="0"/>
        <c:ser>
          <c:idx val="0"/>
          <c:order val="0"/>
          <c:tx>
            <c:strRef>
              <c:f>Sheet1!$A$2</c:f>
              <c:strCache>
                <c:ptCount val="1"/>
                <c:pt idx="0">
                  <c:v>Water</c:v>
                </c:pt>
              </c:strCache>
            </c:strRef>
          </c:tx>
          <c:spPr>
            <a:solidFill>
              <a:srgbClr val="002673"/>
            </a:solidFill>
            <a:ln>
              <a:solidFill>
                <a:schemeClr val="tx1"/>
              </a:solidFill>
            </a:ln>
            <a:effectLst/>
          </c:spPr>
          <c:invertIfNegative val="0"/>
          <c:cat>
            <c:numRef>
              <c:f>Sheet1!$B$1</c:f>
              <c:numCache>
                <c:formatCode>General</c:formatCode>
                <c:ptCount val="1"/>
              </c:numCache>
            </c:numRef>
          </c:cat>
          <c:val>
            <c:numRef>
              <c:f>Sheet1!$B$2</c:f>
              <c:numCache>
                <c:formatCode>General</c:formatCode>
                <c:ptCount val="1"/>
                <c:pt idx="0">
                  <c:v>-20879</c:v>
                </c:pt>
              </c:numCache>
            </c:numRef>
          </c:val>
          <c:extLst>
            <c:ext xmlns:c16="http://schemas.microsoft.com/office/drawing/2014/chart" uri="{C3380CC4-5D6E-409C-BE32-E72D297353CC}">
              <c16:uniqueId val="{00000000-AA6F-419B-809B-FBDD7BBFADAC}"/>
            </c:ext>
          </c:extLst>
        </c:ser>
        <c:ser>
          <c:idx val="1"/>
          <c:order val="1"/>
          <c:tx>
            <c:strRef>
              <c:f>Sheet1!$A$3</c:f>
              <c:strCache>
                <c:ptCount val="1"/>
                <c:pt idx="0">
                  <c:v>Developed</c:v>
                </c:pt>
              </c:strCache>
            </c:strRef>
          </c:tx>
          <c:spPr>
            <a:solidFill>
              <a:srgbClr val="EC515E"/>
            </a:solidFill>
            <a:ln w="3175">
              <a:solidFill>
                <a:schemeClr val="tx1"/>
              </a:solidFill>
            </a:ln>
            <a:effectLst/>
          </c:spPr>
          <c:invertIfNegative val="0"/>
          <c:cat>
            <c:numRef>
              <c:f>Sheet1!$B$1</c:f>
              <c:numCache>
                <c:formatCode>General</c:formatCode>
                <c:ptCount val="1"/>
              </c:numCache>
            </c:numRef>
          </c:cat>
          <c:val>
            <c:numRef>
              <c:f>Sheet1!$B$3</c:f>
              <c:numCache>
                <c:formatCode>General</c:formatCode>
                <c:ptCount val="1"/>
                <c:pt idx="0">
                  <c:v>478736</c:v>
                </c:pt>
              </c:numCache>
            </c:numRef>
          </c:val>
          <c:extLst>
            <c:ext xmlns:c16="http://schemas.microsoft.com/office/drawing/2014/chart" uri="{C3380CC4-5D6E-409C-BE32-E72D297353CC}">
              <c16:uniqueId val="{00000001-AA6F-419B-809B-FBDD7BBFADAC}"/>
            </c:ext>
          </c:extLst>
        </c:ser>
        <c:ser>
          <c:idx val="2"/>
          <c:order val="2"/>
          <c:tx>
            <c:strRef>
              <c:f>Sheet1!$A$4</c:f>
              <c:strCache>
                <c:ptCount val="1"/>
                <c:pt idx="0">
                  <c:v>Barren</c:v>
                </c:pt>
              </c:strCache>
            </c:strRef>
          </c:tx>
          <c:spPr>
            <a:solidFill>
              <a:srgbClr val="FFAA00"/>
            </a:solidFill>
            <a:ln>
              <a:solidFill>
                <a:schemeClr val="tx1"/>
              </a:solidFill>
            </a:ln>
            <a:effectLst/>
          </c:spPr>
          <c:invertIfNegative val="0"/>
          <c:cat>
            <c:numRef>
              <c:f>Sheet1!$B$1</c:f>
              <c:numCache>
                <c:formatCode>General</c:formatCode>
                <c:ptCount val="1"/>
              </c:numCache>
            </c:numRef>
          </c:cat>
          <c:val>
            <c:numRef>
              <c:f>Sheet1!$B$4</c:f>
              <c:numCache>
                <c:formatCode>General</c:formatCode>
                <c:ptCount val="1"/>
                <c:pt idx="0">
                  <c:v>-248993</c:v>
                </c:pt>
              </c:numCache>
            </c:numRef>
          </c:val>
          <c:extLst>
            <c:ext xmlns:c16="http://schemas.microsoft.com/office/drawing/2014/chart" uri="{C3380CC4-5D6E-409C-BE32-E72D297353CC}">
              <c16:uniqueId val="{00000002-AA6F-419B-809B-FBDD7BBFADAC}"/>
            </c:ext>
          </c:extLst>
        </c:ser>
        <c:ser>
          <c:idx val="3"/>
          <c:order val="3"/>
          <c:tx>
            <c:strRef>
              <c:f>Sheet1!$A$5</c:f>
              <c:strCache>
                <c:ptCount val="1"/>
                <c:pt idx="0">
                  <c:v>Deciduous Forest</c:v>
                </c:pt>
              </c:strCache>
            </c:strRef>
          </c:tx>
          <c:spPr>
            <a:solidFill>
              <a:srgbClr val="4CE600"/>
            </a:solidFill>
            <a:ln>
              <a:solidFill>
                <a:schemeClr val="tx1"/>
              </a:solidFill>
            </a:ln>
            <a:effectLst/>
          </c:spPr>
          <c:invertIfNegative val="0"/>
          <c:cat>
            <c:numRef>
              <c:f>Sheet1!$B$1</c:f>
              <c:numCache>
                <c:formatCode>General</c:formatCode>
                <c:ptCount val="1"/>
              </c:numCache>
            </c:numRef>
          </c:cat>
          <c:val>
            <c:numRef>
              <c:f>Sheet1!$B$5</c:f>
              <c:numCache>
                <c:formatCode>General</c:formatCode>
                <c:ptCount val="1"/>
                <c:pt idx="0">
                  <c:v>806031</c:v>
                </c:pt>
              </c:numCache>
            </c:numRef>
          </c:val>
          <c:extLst>
            <c:ext xmlns:c16="http://schemas.microsoft.com/office/drawing/2014/chart" uri="{C3380CC4-5D6E-409C-BE32-E72D297353CC}">
              <c16:uniqueId val="{00000003-AA6F-419B-809B-FBDD7BBFADAC}"/>
            </c:ext>
          </c:extLst>
        </c:ser>
        <c:ser>
          <c:idx val="4"/>
          <c:order val="4"/>
          <c:tx>
            <c:strRef>
              <c:f>Sheet1!$A$6</c:f>
              <c:strCache>
                <c:ptCount val="1"/>
                <c:pt idx="0">
                  <c:v>Evergreen Forest</c:v>
                </c:pt>
              </c:strCache>
            </c:strRef>
          </c:tx>
          <c:spPr>
            <a:solidFill>
              <a:srgbClr val="267300"/>
            </a:solidFill>
            <a:ln>
              <a:solidFill>
                <a:schemeClr val="tx1"/>
              </a:solidFill>
            </a:ln>
            <a:effectLst/>
          </c:spPr>
          <c:invertIfNegative val="0"/>
          <c:cat>
            <c:numRef>
              <c:f>Sheet1!$B$1</c:f>
              <c:numCache>
                <c:formatCode>General</c:formatCode>
                <c:ptCount val="1"/>
              </c:numCache>
            </c:numRef>
          </c:cat>
          <c:val>
            <c:numRef>
              <c:f>Sheet1!$B$6</c:f>
              <c:numCache>
                <c:formatCode>General</c:formatCode>
                <c:ptCount val="1"/>
                <c:pt idx="0">
                  <c:v>-662263</c:v>
                </c:pt>
              </c:numCache>
            </c:numRef>
          </c:val>
          <c:extLst>
            <c:ext xmlns:c16="http://schemas.microsoft.com/office/drawing/2014/chart" uri="{C3380CC4-5D6E-409C-BE32-E72D297353CC}">
              <c16:uniqueId val="{00000004-AA6F-419B-809B-FBDD7BBFADAC}"/>
            </c:ext>
          </c:extLst>
        </c:ser>
        <c:ser>
          <c:idx val="5"/>
          <c:order val="5"/>
          <c:tx>
            <c:strRef>
              <c:f>Sheet1!$A$7</c:f>
              <c:strCache>
                <c:ptCount val="1"/>
                <c:pt idx="0">
                  <c:v>Mixed Forest</c:v>
                </c:pt>
              </c:strCache>
            </c:strRef>
          </c:tx>
          <c:spPr>
            <a:solidFill>
              <a:srgbClr val="B4D79E"/>
            </a:solidFill>
            <a:ln>
              <a:solidFill>
                <a:schemeClr val="tx1"/>
              </a:solidFill>
            </a:ln>
            <a:effectLst/>
          </c:spPr>
          <c:invertIfNegative val="0"/>
          <c:cat>
            <c:numRef>
              <c:f>Sheet1!$B$1</c:f>
              <c:numCache>
                <c:formatCode>General</c:formatCode>
                <c:ptCount val="1"/>
              </c:numCache>
            </c:numRef>
          </c:cat>
          <c:val>
            <c:numRef>
              <c:f>Sheet1!$B$7</c:f>
              <c:numCache>
                <c:formatCode>General</c:formatCode>
                <c:ptCount val="1"/>
                <c:pt idx="0">
                  <c:v>-712616</c:v>
                </c:pt>
              </c:numCache>
            </c:numRef>
          </c:val>
          <c:extLst>
            <c:ext xmlns:c16="http://schemas.microsoft.com/office/drawing/2014/chart" uri="{C3380CC4-5D6E-409C-BE32-E72D297353CC}">
              <c16:uniqueId val="{00000005-AA6F-419B-809B-FBDD7BBFADAC}"/>
            </c:ext>
          </c:extLst>
        </c:ser>
        <c:ser>
          <c:idx val="6"/>
          <c:order val="6"/>
          <c:tx>
            <c:strRef>
              <c:f>Sheet1!$A$8</c:f>
              <c:strCache>
                <c:ptCount val="1"/>
                <c:pt idx="0">
                  <c:v>Shrublands/Herbaceous</c:v>
                </c:pt>
              </c:strCache>
            </c:strRef>
          </c:tx>
          <c:spPr>
            <a:solidFill>
              <a:srgbClr val="AA66CD"/>
            </a:solidFill>
            <a:ln>
              <a:solidFill>
                <a:schemeClr val="tx1"/>
              </a:solidFill>
            </a:ln>
            <a:effectLst/>
          </c:spPr>
          <c:invertIfNegative val="0"/>
          <c:cat>
            <c:numRef>
              <c:f>Sheet1!$B$1</c:f>
              <c:numCache>
                <c:formatCode>General</c:formatCode>
                <c:ptCount val="1"/>
              </c:numCache>
            </c:numRef>
          </c:cat>
          <c:val>
            <c:numRef>
              <c:f>Sheet1!$B$8</c:f>
              <c:numCache>
                <c:formatCode>General</c:formatCode>
                <c:ptCount val="1"/>
                <c:pt idx="0">
                  <c:v>167681</c:v>
                </c:pt>
              </c:numCache>
            </c:numRef>
          </c:val>
          <c:extLst>
            <c:ext xmlns:c16="http://schemas.microsoft.com/office/drawing/2014/chart" uri="{C3380CC4-5D6E-409C-BE32-E72D297353CC}">
              <c16:uniqueId val="{00000006-AA6F-419B-809B-FBDD7BBFADAC}"/>
            </c:ext>
          </c:extLst>
        </c:ser>
        <c:ser>
          <c:idx val="7"/>
          <c:order val="7"/>
          <c:tx>
            <c:strRef>
              <c:f>Sheet1!$A$9</c:f>
              <c:strCache>
                <c:ptCount val="1"/>
                <c:pt idx="0">
                  <c:v>Planted/Cultivated</c:v>
                </c:pt>
              </c:strCache>
            </c:strRef>
          </c:tx>
          <c:spPr>
            <a:solidFill>
              <a:srgbClr val="FFEBAF"/>
            </a:solidFill>
            <a:ln>
              <a:solidFill>
                <a:schemeClr val="tx1"/>
              </a:solidFill>
            </a:ln>
            <a:effectLst/>
          </c:spPr>
          <c:invertIfNegative val="0"/>
          <c:cat>
            <c:numRef>
              <c:f>Sheet1!$B$1</c:f>
              <c:numCache>
                <c:formatCode>General</c:formatCode>
                <c:ptCount val="1"/>
              </c:numCache>
            </c:numRef>
          </c:cat>
          <c:val>
            <c:numRef>
              <c:f>Sheet1!$B$9</c:f>
              <c:numCache>
                <c:formatCode>General</c:formatCode>
                <c:ptCount val="1"/>
                <c:pt idx="0">
                  <c:v>228253</c:v>
                </c:pt>
              </c:numCache>
            </c:numRef>
          </c:val>
          <c:extLst>
            <c:ext xmlns:c16="http://schemas.microsoft.com/office/drawing/2014/chart" uri="{C3380CC4-5D6E-409C-BE32-E72D297353CC}">
              <c16:uniqueId val="{00000007-AA6F-419B-809B-FBDD7BBFADAC}"/>
            </c:ext>
          </c:extLst>
        </c:ser>
        <c:ser>
          <c:idx val="8"/>
          <c:order val="8"/>
          <c:tx>
            <c:strRef>
              <c:f>Sheet1!$A$10</c:f>
              <c:strCache>
                <c:ptCount val="1"/>
                <c:pt idx="0">
                  <c:v>Wetlands</c:v>
                </c:pt>
              </c:strCache>
            </c:strRef>
          </c:tx>
          <c:spPr>
            <a:solidFill>
              <a:srgbClr val="00C5FF"/>
            </a:solidFill>
            <a:ln>
              <a:solidFill>
                <a:schemeClr val="tx1"/>
              </a:solidFill>
            </a:ln>
            <a:effectLst/>
          </c:spPr>
          <c:invertIfNegative val="0"/>
          <c:cat>
            <c:numRef>
              <c:f>Sheet1!$B$1</c:f>
              <c:numCache>
                <c:formatCode>General</c:formatCode>
                <c:ptCount val="1"/>
              </c:numCache>
            </c:numRef>
          </c:cat>
          <c:val>
            <c:numRef>
              <c:f>Sheet1!$B$10</c:f>
              <c:numCache>
                <c:formatCode>General</c:formatCode>
                <c:ptCount val="1"/>
                <c:pt idx="0">
                  <c:v>-35951</c:v>
                </c:pt>
              </c:numCache>
            </c:numRef>
          </c:val>
          <c:extLst>
            <c:ext xmlns:c16="http://schemas.microsoft.com/office/drawing/2014/chart" uri="{C3380CC4-5D6E-409C-BE32-E72D297353CC}">
              <c16:uniqueId val="{00000008-AA6F-419B-809B-FBDD7BBFADAC}"/>
            </c:ext>
          </c:extLst>
        </c:ser>
        <c:dLbls>
          <c:showLegendKey val="0"/>
          <c:showVal val="0"/>
          <c:showCatName val="0"/>
          <c:showSerName val="0"/>
          <c:showPercent val="0"/>
          <c:showBubbleSize val="0"/>
        </c:dLbls>
        <c:gapWidth val="75"/>
        <c:overlap val="-25"/>
        <c:axId val="1122897328"/>
        <c:axId val="1122897744"/>
      </c:barChart>
      <c:catAx>
        <c:axId val="1122897328"/>
        <c:scaling>
          <c:orientation val="minMax"/>
        </c:scaling>
        <c:delete val="0"/>
        <c:axPos val="l"/>
        <c:numFmt formatCode="General" sourceLinked="1"/>
        <c:majorTickMark val="none"/>
        <c:minorTickMark val="none"/>
        <c:tickLblPos val="nextTo"/>
        <c:spPr>
          <a:solidFill>
            <a:schemeClr val="tx1"/>
          </a:solid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897744"/>
        <c:crosses val="autoZero"/>
        <c:auto val="1"/>
        <c:lblAlgn val="ctr"/>
        <c:lblOffset val="100"/>
        <c:noMultiLvlLbl val="0"/>
      </c:catAx>
      <c:valAx>
        <c:axId val="112289774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22897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015066888265244E-3"/>
          <c:y val="0"/>
          <c:w val="0.9950984933111735"/>
          <c:h val="1"/>
        </c:manualLayout>
      </c:layout>
      <c:barChart>
        <c:barDir val="bar"/>
        <c:grouping val="clustered"/>
        <c:varyColors val="0"/>
        <c:ser>
          <c:idx val="0"/>
          <c:order val="0"/>
          <c:tx>
            <c:strRef>
              <c:f>[estimates_imperial_v4.xlsx]in!$P$1</c:f>
              <c:strCache>
                <c:ptCount val="1"/>
                <c:pt idx="0">
                  <c:v>May</c:v>
                </c:pt>
              </c:strCache>
            </c:strRef>
          </c:tx>
          <c:spPr>
            <a:solidFill>
              <a:srgbClr val="ED7D31"/>
            </a:solidFill>
            <a:ln>
              <a:solidFill>
                <a:srgbClr val="595959"/>
              </a:solidFill>
              <a:prstDash val="solid"/>
            </a:ln>
            <a:effectLst/>
          </c:spPr>
          <c:invertIfNegative val="0"/>
          <c:cat>
            <c:strRef>
              <c:f>[estimates_imperial_v4.xlsx]in!$O$2:$O$10</c:f>
              <c:strCache>
                <c:ptCount val="9"/>
                <c:pt idx="0">
                  <c:v>Developed</c:v>
                </c:pt>
                <c:pt idx="1">
                  <c:v>Barren</c:v>
                </c:pt>
                <c:pt idx="2">
                  <c:v>Planted/Cultivated</c:v>
                </c:pt>
                <c:pt idx="3">
                  <c:v>Deciduous Forest</c:v>
                </c:pt>
                <c:pt idx="4">
                  <c:v>Evergreen Forest</c:v>
                </c:pt>
                <c:pt idx="5">
                  <c:v>Mixed Forest</c:v>
                </c:pt>
                <c:pt idx="6">
                  <c:v>Shrublands/Herbaceous</c:v>
                </c:pt>
                <c:pt idx="7">
                  <c:v>Wetlands</c:v>
                </c:pt>
                <c:pt idx="8">
                  <c:v>Water</c:v>
                </c:pt>
              </c:strCache>
            </c:strRef>
          </c:cat>
          <c:val>
            <c:numRef>
              <c:f>[estimates_imperial_v4.xlsx]in!$P$2:$P$10</c:f>
              <c:numCache>
                <c:formatCode>General</c:formatCode>
                <c:ptCount val="9"/>
                <c:pt idx="0">
                  <c:v>0.42380726000000002</c:v>
                </c:pt>
                <c:pt idx="1">
                  <c:v>-9.5751059999999999E-2</c:v>
                </c:pt>
                <c:pt idx="2">
                  <c:v>8.9960491000000004E-2</c:v>
                </c:pt>
                <c:pt idx="3">
                  <c:v>9.4773435000000003E-2</c:v>
                </c:pt>
                <c:pt idx="4">
                  <c:v>-0.296057556</c:v>
                </c:pt>
                <c:pt idx="5">
                  <c:v>0.59288754200000005</c:v>
                </c:pt>
                <c:pt idx="6">
                  <c:v>-0.50160804999999997</c:v>
                </c:pt>
                <c:pt idx="7">
                  <c:v>0.26660080600000002</c:v>
                </c:pt>
                <c:pt idx="8">
                  <c:v>-0.117191306</c:v>
                </c:pt>
              </c:numCache>
            </c:numRef>
          </c:val>
          <c:extLst>
            <c:ext xmlns:c16="http://schemas.microsoft.com/office/drawing/2014/chart" uri="{C3380CC4-5D6E-409C-BE32-E72D297353CC}">
              <c16:uniqueId val="{00000000-FD90-4208-913A-2B437269EFB8}"/>
            </c:ext>
          </c:extLst>
        </c:ser>
        <c:ser>
          <c:idx val="1"/>
          <c:order val="1"/>
          <c:tx>
            <c:strRef>
              <c:f>[estimates_imperial_v4.xlsx]in!$Q$1</c:f>
              <c:strCache>
                <c:ptCount val="1"/>
                <c:pt idx="0">
                  <c:v>Anomaly</c:v>
                </c:pt>
              </c:strCache>
            </c:strRef>
          </c:tx>
          <c:spPr>
            <a:solidFill>
              <a:srgbClr val="7030A0"/>
            </a:solidFill>
            <a:ln>
              <a:solidFill>
                <a:srgbClr val="404040"/>
              </a:solidFill>
              <a:prstDash val="solid"/>
            </a:ln>
            <a:effectLst/>
          </c:spPr>
          <c:invertIfNegative val="0"/>
          <c:cat>
            <c:strRef>
              <c:f>[estimates_imperial_v4.xlsx]in!$O$2:$O$10</c:f>
              <c:strCache>
                <c:ptCount val="9"/>
                <c:pt idx="0">
                  <c:v>Developed</c:v>
                </c:pt>
                <c:pt idx="1">
                  <c:v>Barren</c:v>
                </c:pt>
                <c:pt idx="2">
                  <c:v>Planted/Cultivated</c:v>
                </c:pt>
                <c:pt idx="3">
                  <c:v>Deciduous Forest</c:v>
                </c:pt>
                <c:pt idx="4">
                  <c:v>Evergreen Forest</c:v>
                </c:pt>
                <c:pt idx="5">
                  <c:v>Mixed Forest</c:v>
                </c:pt>
                <c:pt idx="6">
                  <c:v>Shrublands/Herbaceous</c:v>
                </c:pt>
                <c:pt idx="7">
                  <c:v>Wetlands</c:v>
                </c:pt>
                <c:pt idx="8">
                  <c:v>Water</c:v>
                </c:pt>
              </c:strCache>
            </c:strRef>
          </c:cat>
          <c:val>
            <c:numRef>
              <c:f>[estimates_imperial_v4.xlsx]in!$Q$2:$Q$10</c:f>
              <c:numCache>
                <c:formatCode>General</c:formatCode>
                <c:ptCount val="9"/>
                <c:pt idx="0">
                  <c:v>9.8117745323481095E-2</c:v>
                </c:pt>
                <c:pt idx="1">
                  <c:v>-5.9748844037503697E-2</c:v>
                </c:pt>
                <c:pt idx="2">
                  <c:v>5.2265878821507003E-2</c:v>
                </c:pt>
                <c:pt idx="3">
                  <c:v>-2.6314238856929299E-2</c:v>
                </c:pt>
                <c:pt idx="4">
                  <c:v>7.9524016502775605E-3</c:v>
                </c:pt>
                <c:pt idx="5">
                  <c:v>0.14381748246919401</c:v>
                </c:pt>
                <c:pt idx="6">
                  <c:v>-0.21119367723333801</c:v>
                </c:pt>
                <c:pt idx="7">
                  <c:v>-3.5100642295039501E-2</c:v>
                </c:pt>
                <c:pt idx="8" formatCode="0.00E+00">
                  <c:v>-5.0763795671990902E-5</c:v>
                </c:pt>
              </c:numCache>
            </c:numRef>
          </c:val>
          <c:extLst>
            <c:ext xmlns:c16="http://schemas.microsoft.com/office/drawing/2014/chart" uri="{C3380CC4-5D6E-409C-BE32-E72D297353CC}">
              <c16:uniqueId val="{00000001-FD90-4208-913A-2B437269EFB8}"/>
            </c:ext>
          </c:extLst>
        </c:ser>
        <c:ser>
          <c:idx val="2"/>
          <c:order val="2"/>
          <c:tx>
            <c:strRef>
              <c:f>[estimates_imperial_v4.xlsx]in!$R$1</c:f>
              <c:strCache>
                <c:ptCount val="1"/>
              </c:strCache>
            </c:strRef>
          </c:tx>
          <c:spPr>
            <a:solidFill>
              <a:srgbClr val="F0261C"/>
            </a:solidFill>
            <a:ln>
              <a:noFill/>
            </a:ln>
            <a:effectLst/>
          </c:spPr>
          <c:invertIfNegative val="0"/>
          <c:cat>
            <c:strRef>
              <c:f>[estimates_imperial_v4.xlsx]in!$O$2:$O$10</c:f>
              <c:strCache>
                <c:ptCount val="9"/>
                <c:pt idx="0">
                  <c:v>Developed</c:v>
                </c:pt>
                <c:pt idx="1">
                  <c:v>Barren</c:v>
                </c:pt>
                <c:pt idx="2">
                  <c:v>Planted/Cultivated</c:v>
                </c:pt>
                <c:pt idx="3">
                  <c:v>Deciduous Forest</c:v>
                </c:pt>
                <c:pt idx="4">
                  <c:v>Evergreen Forest</c:v>
                </c:pt>
                <c:pt idx="5">
                  <c:v>Mixed Forest</c:v>
                </c:pt>
                <c:pt idx="6">
                  <c:v>Shrublands/Herbaceous</c:v>
                </c:pt>
                <c:pt idx="7">
                  <c:v>Wetlands</c:v>
                </c:pt>
                <c:pt idx="8">
                  <c:v>Water</c:v>
                </c:pt>
              </c:strCache>
            </c:strRef>
          </c:cat>
          <c:val>
            <c:numRef>
              <c:f>[estimates_imperial_v4.xlsx]in!$R$2:$R$10</c:f>
              <c:numCache>
                <c:formatCode>General</c:formatCode>
                <c:ptCount val="9"/>
              </c:numCache>
            </c:numRef>
          </c:val>
          <c:extLst>
            <c:ext xmlns:c16="http://schemas.microsoft.com/office/drawing/2014/chart" uri="{C3380CC4-5D6E-409C-BE32-E72D297353CC}">
              <c16:uniqueId val="{00000002-FD90-4208-913A-2B437269EFB8}"/>
            </c:ext>
          </c:extLst>
        </c:ser>
        <c:dLbls>
          <c:showLegendKey val="0"/>
          <c:showVal val="0"/>
          <c:showCatName val="0"/>
          <c:showSerName val="0"/>
          <c:showPercent val="0"/>
          <c:showBubbleSize val="0"/>
        </c:dLbls>
        <c:gapWidth val="25"/>
        <c:axId val="470530800"/>
        <c:axId val="350327152"/>
      </c:barChart>
      <c:catAx>
        <c:axId val="470530800"/>
        <c:scaling>
          <c:orientation val="maxMin"/>
        </c:scaling>
        <c:delete val="1"/>
        <c:axPos val="l"/>
        <c:numFmt formatCode="General" sourceLinked="1"/>
        <c:majorTickMark val="none"/>
        <c:minorTickMark val="none"/>
        <c:tickLblPos val="nextTo"/>
        <c:crossAx val="350327152"/>
        <c:crosses val="autoZero"/>
        <c:auto val="1"/>
        <c:lblAlgn val="ctr"/>
        <c:lblOffset val="100"/>
        <c:noMultiLvlLbl val="0"/>
      </c:catAx>
      <c:valAx>
        <c:axId val="350327152"/>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705308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3_852D40E0.xml><?xml version="1.0" encoding="utf-8"?>
<p188:cmLst xmlns:a="http://schemas.openxmlformats.org/drawingml/2006/main" xmlns:r="http://schemas.openxmlformats.org/officeDocument/2006/relationships" xmlns:p188="http://schemas.microsoft.com/office/powerpoint/2018/8/main">
  <p188:cm id="{8B19CCB9-3689-5646-A0F6-12C20A8EE30A}" authorId="{6DFDA52E-B336-9320-5DAB-9699F2088976}" status="resolved" created="2022-03-21T17:44:04.315" complete="100000">
    <pc:sldMkLst xmlns:pc="http://schemas.microsoft.com/office/powerpoint/2013/main/command">
      <pc:docMk/>
      <pc:sldMk cId="2234335456" sldId="323"/>
    </pc:sldMkLst>
    <p188:txBody>
      <a:bodyPr/>
      <a:lstStyle/>
      <a:p>
        <a:r>
          <a:rPr lang="en-US"/>
          <a:t>Change “Downeast” to “Downeast Region”.</a:t>
        </a:r>
      </a:p>
    </p188:txBody>
  </p188:cm>
</p188:cmLst>
</file>

<file path=ppt/comments/modernComment_148_6AABA32E.xml><?xml version="1.0" encoding="utf-8"?>
<p188:cmLst xmlns:a="http://schemas.openxmlformats.org/drawingml/2006/main" xmlns:r="http://schemas.openxmlformats.org/officeDocument/2006/relationships" xmlns:p188="http://schemas.microsoft.com/office/powerpoint/2018/8/main">
  <p188:cm id="{343DC38F-1273-8B47-91BE-5E9330D5F371}" authorId="{6DFDA52E-B336-9320-5DAB-9699F2088976}" status="resolved" created="2022-03-21T20:38:47.619" complete="100000">
    <pc:sldMkLst xmlns:pc="http://schemas.microsoft.com/office/powerpoint/2013/main/command">
      <pc:docMk/>
      <pc:sldMk cId="1789633326" sldId="328"/>
    </pc:sldMkLst>
    <p188:txBody>
      <a:bodyPr/>
      <a:lstStyle/>
      <a:p>
        <a:r>
          <a:rPr lang="en-US"/>
          <a:t>Looks good, though does not differentiate between upland and wetland. Inform attendees that the addition of the wetland component LULC maps is in progress.</a:t>
        </a:r>
      </a:p>
    </p188:txBody>
  </p188:cm>
</p188:cmLst>
</file>

<file path=ppt/comments/modernComment_14A_1DF3AD6F.xml><?xml version="1.0" encoding="utf-8"?>
<p188:cmLst xmlns:a="http://schemas.openxmlformats.org/drawingml/2006/main" xmlns:r="http://schemas.openxmlformats.org/officeDocument/2006/relationships" xmlns:p188="http://schemas.microsoft.com/office/powerpoint/2018/8/main">
  <p188:cm id="{2A98F8C3-B0EF-B940-A5AB-531D8C7E7947}" authorId="{6DFDA52E-B336-9320-5DAB-9699F2088976}" status="resolved" created="2022-03-21T21:54:23.563" complete="100000">
    <pc:sldMkLst xmlns:pc="http://schemas.microsoft.com/office/powerpoint/2013/main/command">
      <pc:docMk/>
      <pc:sldMk cId="502508911" sldId="330"/>
    </pc:sldMkLst>
    <p188:txBody>
      <a:bodyPr/>
      <a:lstStyle/>
      <a:p>
        <a:r>
          <a:rPr lang="en-US"/>
          <a:t>Bullet 1 – I think Maine is still about 90% forested, according to the USFS (https://www.fs.fed.us/nrs/pubs/ru/ru_fs160.pdf). As a result, maybe restate as: Maine is still largely forested, though its forests have changed since the mid-1980s.</a:t>
        </a:r>
      </a:p>
    </p188:txBody>
  </p188:cm>
  <p188:cm id="{42FC71CC-5A10-914E-A705-D4ECB9A566E0}" authorId="{6DFDA52E-B336-9320-5DAB-9699F2088976}" status="resolved" created="2022-03-21T21:54:46.214" complete="100000">
    <pc:sldMkLst xmlns:pc="http://schemas.microsoft.com/office/powerpoint/2013/main/command">
      <pc:docMk/>
      <pc:sldMk cId="502508911" sldId="330"/>
    </pc:sldMkLst>
    <p188:txBody>
      <a:bodyPr/>
      <a:lstStyle/>
      <a:p>
        <a:r>
          <a:rPr lang="en-US"/>
          <a:t>Bullet 2 – I do not recall that this info was presented in the preceding slides. I know this info was shown in some of the telecoms. I would rephrase part of this to: “…can influence…” Doing such is a more defensible, given that the corroborating info was not shown in previous slides.</a:t>
        </a:r>
      </a:p>
    </p188:txBody>
  </p188:cm>
  <p188:cm id="{FF20B3AD-02C0-1A4C-8593-1595EE34AFD3}" authorId="{6DFDA52E-B336-9320-5DAB-9699F2088976}" status="resolved" created="2022-03-21T21:55:39.612" complete="100000">
    <pc:sldMkLst xmlns:pc="http://schemas.microsoft.com/office/powerpoint/2013/main/command">
      <pc:docMk/>
      <pc:sldMk cId="502508911" sldId="330"/>
    </pc:sldMkLst>
    <p188:txBody>
      <a:bodyPr/>
      <a:lstStyle/>
      <a:p>
        <a:r>
          <a:rPr lang="en-US"/>
          <a:t>Bullet 3 – partially revise to: “Decline in wetland coniferous forests…”</a:t>
        </a:r>
      </a:p>
    </p188:txBody>
  </p188:cm>
</p188:cmLst>
</file>

<file path=ppt/comments/modernComment_154_41CDAC2.xml><?xml version="1.0" encoding="utf-8"?>
<p188:cmLst xmlns:a="http://schemas.openxmlformats.org/drawingml/2006/main" xmlns:r="http://schemas.openxmlformats.org/officeDocument/2006/relationships" xmlns:p188="http://schemas.microsoft.com/office/powerpoint/2018/8/main">
  <p188:cm id="{78896FBD-35F1-1846-9806-DAB0A9808709}" authorId="{6DFDA52E-B336-9320-5DAB-9699F2088976}" status="resolved" created="2022-03-21T21:57:14.531" complete="100000">
    <pc:sldMkLst xmlns:pc="http://schemas.microsoft.com/office/powerpoint/2013/main/command">
      <pc:docMk/>
      <pc:sldMk cId="68999874" sldId="340"/>
    </pc:sldMkLst>
    <p188:txBody>
      <a:bodyPr/>
      <a:lstStyle/>
      <a:p>
        <a:r>
          <a:rPr lang="en-US"/>
          <a:t>Bullet 3 – revise to: “…specific wetland forest types”.</a:t>
        </a:r>
      </a:p>
    </p188:txBody>
  </p188:cm>
</p188:cmLst>
</file>

<file path=ppt/comments/modernComment_171_6FD73FDB.xml><?xml version="1.0" encoding="utf-8"?>
<p188:cmLst xmlns:a="http://schemas.openxmlformats.org/drawingml/2006/main" xmlns:r="http://schemas.openxmlformats.org/officeDocument/2006/relationships" xmlns:p188="http://schemas.microsoft.com/office/powerpoint/2018/8/main">
  <p188:cm id="{2DC2913C-F84C-994F-8982-3FBEFD6D697C}" authorId="{6DFDA52E-B336-9320-5DAB-9699F2088976}" status="resolved" created="2022-03-21T21:49:09.557" complete="100000">
    <pc:sldMkLst xmlns:pc="http://schemas.microsoft.com/office/powerpoint/2013/main/command">
      <pc:docMk/>
      <pc:sldMk cId="1876377563" sldId="369"/>
    </pc:sldMkLst>
    <p188:txBody>
      <a:bodyPr/>
      <a:lstStyle/>
      <a:p>
        <a:r>
          <a:rPr lang="en-US"/>
          <a:t>Maybe change caption for anomaly maps to indicate: Average LST anomaly maps.
Explain what average LST pertains to. I think it is mean seasonal or mean monthly or mean seasonal LST.</a:t>
        </a:r>
      </a:p>
    </p188:txBody>
  </p188:cm>
</p188:cmLst>
</file>

<file path=ppt/comments/modernComment_176_250895EF.xml><?xml version="1.0" encoding="utf-8"?>
<p188:cmLst xmlns:a="http://schemas.openxmlformats.org/drawingml/2006/main" xmlns:r="http://schemas.openxmlformats.org/officeDocument/2006/relationships" xmlns:p188="http://schemas.microsoft.com/office/powerpoint/2018/8/main">
  <p188:cm id="{B5B5871D-0D17-B642-9606-5A338BB033FD}" authorId="{6DFDA52E-B336-9320-5DAB-9699F2088976}" status="resolved" created="2022-03-21T20:29:38.161" complete="100000">
    <pc:sldMkLst xmlns:pc="http://schemas.microsoft.com/office/powerpoint/2013/main/command">
      <pc:docMk/>
      <pc:sldMk cId="621319663" sldId="374"/>
    </pc:sldMkLst>
    <p188:txBody>
      <a:bodyPr/>
      <a:lstStyle/>
      <a:p>
        <a:r>
          <a:rPr lang="en-US"/>
          <a:t>Did you switch to using median composites or did you use the greenest quality pixel compositing method to get Landsat temporal composites? Report whichever is the case.</a:t>
        </a:r>
      </a:p>
    </p188:txBody>
  </p188:cm>
</p188:cmLst>
</file>

<file path=ppt/comments/modernComment_179_881D9ECC.xml><?xml version="1.0" encoding="utf-8"?>
<p188:cmLst xmlns:a="http://schemas.openxmlformats.org/drawingml/2006/main" xmlns:r="http://schemas.openxmlformats.org/officeDocument/2006/relationships" xmlns:p188="http://schemas.microsoft.com/office/powerpoint/2018/8/main">
  <p188:cm id="{42D17948-2575-3C43-A88A-453270838EE9}" authorId="{6DFDA52E-B336-9320-5DAB-9699F2088976}" status="resolved" created="2022-03-21T17:52:22.372" complete="100000">
    <pc:sldMkLst xmlns:pc="http://schemas.microsoft.com/office/powerpoint/2013/main/command">
      <pc:docMk/>
      <pc:sldMk cId="2283642572" sldId="377"/>
    </pc:sldMkLst>
    <p188:txBody>
      <a:bodyPr/>
      <a:lstStyle/>
      <a:p>
        <a:r>
          <a:rPr lang="en-US"/>
          <a:t>Under LULC &amp; LST, consider revising bullet to read “Assess LST trends within specific LULC type”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vpedia.developexchange.com/dp/images/9/91/05_Terra.p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ordpress.org/openverse/image/4dc61f20-bcda-46d2-ba8c-ed2ee184b8b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mages/6/69/01_Landsat5.p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devpedia.developexchange.com/dp/images/d/dd/24_Sentinel2.png" TargetMode="External"/><Relationship Id="rId5" Type="http://schemas.openxmlformats.org/officeDocument/2006/relationships/hyperlink" Target="https://www.devpedia.developexchange.com/dp/images/9/91/05_Terra.png" TargetMode="External"/><Relationship Id="rId4" Type="http://schemas.openxmlformats.org/officeDocument/2006/relationships/hyperlink" Target="https://www.devpedia.developexchange.com/dp/images/c/c2/03_Landsat8.pn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mages/6/69/01_Landsat5.pn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devpedia.developexchange.com/dp/images/c/c2/03_Landsat8.p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Tony</a:t>
            </a:r>
          </a:p>
          <a:p>
            <a:endParaRPr lang="en-US">
              <a:cs typeface="Calibri"/>
            </a:endParaRPr>
          </a:p>
          <a:p>
            <a:pPr marL="171450" indent="-171450">
              <a:buFont typeface="Arial"/>
              <a:buChar char="•"/>
            </a:pPr>
            <a:r>
              <a:rPr lang="en-US">
                <a:cs typeface="Calibri"/>
              </a:rPr>
              <a:t>Greetings; </a:t>
            </a:r>
            <a:endParaRPr lang="en-US" i="1">
              <a:cs typeface="Calibri"/>
            </a:endParaRPr>
          </a:p>
          <a:p>
            <a:pPr marL="171450" indent="-171450">
              <a:buFont typeface="Arial"/>
              <a:buChar char="•"/>
            </a:pPr>
            <a:r>
              <a:rPr lang="en-US">
                <a:cs typeface="Calibri"/>
              </a:rPr>
              <a:t>We are the NASA DEVELOP Spring 2022 Maine Ecological Forecasting II Team. We will be discussing the methodology and results of our project</a:t>
            </a:r>
            <a:r>
              <a:rPr lang="en-US" b="1" i="1">
                <a:cs typeface="Calibri"/>
              </a:rPr>
              <a:t> </a:t>
            </a:r>
            <a:r>
              <a:rPr lang="en-US" b="1" i="1"/>
              <a:t>Identifying Forest Cover and Assessing Federally Endangered Atlantic Salmon Habitat in Maine Using Earth Observations</a:t>
            </a:r>
            <a:endParaRPr lang="en-US" b="1" i="1">
              <a:cs typeface="Calibri"/>
            </a:endParaRPr>
          </a:p>
          <a:p>
            <a:pPr marL="171450" indent="-171450">
              <a:buFont typeface="Arial"/>
              <a:buChar char="•"/>
            </a:pPr>
            <a:r>
              <a:rPr lang="en-US" i="1">
                <a:cs typeface="Calibri"/>
              </a:rPr>
              <a:t>Now, I'd like to start off by giving a little bit of background about Atlantic salmon and the status of its populations in Maine</a:t>
            </a:r>
          </a:p>
          <a:p>
            <a:pPr marL="171450" indent="-171450">
              <a:buFont typeface="Arial"/>
              <a:buChar char="•"/>
            </a:pPr>
            <a:endParaRPr lang="en-US" i="1">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171887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Jon</a:t>
            </a:r>
          </a:p>
          <a:p>
            <a:r>
              <a:rPr lang="en-US">
                <a:ea typeface="Calibri"/>
                <a:cs typeface="Calibri"/>
              </a:rPr>
              <a:t>Another goal of this DEVELOP project was to make conclusions about the effect of </a:t>
            </a:r>
            <a:r>
              <a:rPr lang="en-US" i="1">
                <a:ea typeface="Calibri"/>
                <a:cs typeface="Calibri"/>
              </a:rPr>
              <a:t>land use</a:t>
            </a:r>
            <a:r>
              <a:rPr lang="en-US">
                <a:ea typeface="Calibri"/>
                <a:cs typeface="Calibri"/>
              </a:rPr>
              <a:t> on </a:t>
            </a:r>
            <a:r>
              <a:rPr lang="en-US" i="1">
                <a:ea typeface="Calibri"/>
                <a:cs typeface="Calibri"/>
              </a:rPr>
              <a:t>temperature </a:t>
            </a:r>
            <a:r>
              <a:rPr lang="en-US">
                <a:ea typeface="Calibri"/>
                <a:cs typeface="Calibri"/>
              </a:rPr>
              <a:t>to identify what uses may impact salmon survivorship in Maine's streams. To analyze land surface temperature (LST), we gathered daily temperature data analyzed by Terra MODIS since its launch in 2000 until 2021. We collated the daily LST readings into monthly averages, allowing us to see what areas were warm and what areas were cool through time. For example, notice in the center averaged LST map, the hottest, </a:t>
            </a:r>
            <a:r>
              <a:rPr lang="en-US" i="1">
                <a:ea typeface="Calibri"/>
                <a:cs typeface="Calibri"/>
              </a:rPr>
              <a:t>red </a:t>
            </a:r>
            <a:r>
              <a:rPr lang="en-US">
                <a:ea typeface="Calibri"/>
                <a:cs typeface="Calibri"/>
              </a:rPr>
              <a:t>area corresponds to where you can see Bangor in the leftmost LULC map, giving us a glimpse at how development affects local temperature. To measure how land use may affect warming trends through time, we needed to get a sense of where unusual "</a:t>
            </a:r>
            <a:r>
              <a:rPr lang="en-US" i="1">
                <a:ea typeface="Calibri"/>
                <a:cs typeface="Calibri"/>
              </a:rPr>
              <a:t>anomalous</a:t>
            </a:r>
            <a:r>
              <a:rPr lang="en-US">
                <a:ea typeface="Calibri"/>
                <a:cs typeface="Calibri"/>
              </a:rPr>
              <a:t>" temperatures were found, as seen on the right. In the interest of capturing the warmest temperatures that could stress cold-water fish like salmon, we found the median summer temperature everywhere in Maine from 2000 until 2010. Then we compared </a:t>
            </a:r>
            <a:r>
              <a:rPr lang="en-US"/>
              <a:t>this 2000-until-2010 baseline </a:t>
            </a:r>
            <a:r>
              <a:rPr lang="en-US">
                <a:ea typeface="Calibri"/>
                <a:cs typeface="Calibri"/>
              </a:rPr>
              <a:t>to each summer average from 2011-until-2021. Areas that got warmer glowed red, and the areas that cooled became blue.</a:t>
            </a:r>
          </a:p>
          <a:p>
            <a:endParaRPr lang="en-US">
              <a:ea typeface="Calibri"/>
              <a:cs typeface="Calibri"/>
            </a:endParaRPr>
          </a:p>
          <a:p>
            <a:r>
              <a:rPr lang="en-US">
                <a:ea typeface="Calibri"/>
                <a:cs typeface="Calibri"/>
              </a:rPr>
              <a:t>Then to compare LULC in 2003 and 2021 to the respective LST maps, we averaged LST and anomalies within the boundaries of local "HUC-12" watersheds. We also found the area occupied by each land use in each local HUC-12 watershed. In this way, we could compare how land use affects both surface temperature </a:t>
            </a:r>
            <a:r>
              <a:rPr lang="en-US" i="1">
                <a:ea typeface="Calibri"/>
                <a:cs typeface="Calibri"/>
              </a:rPr>
              <a:t>and</a:t>
            </a:r>
            <a:r>
              <a:rPr lang="en-US">
                <a:ea typeface="Calibri"/>
                <a:cs typeface="Calibri"/>
              </a:rPr>
              <a:t> anomalous temperatures on a local, salmon-focused level using a linear model.</a:t>
            </a:r>
          </a:p>
          <a:p>
            <a:endParaRPr lang="en-US">
              <a:ea typeface="Calibri"/>
              <a:cs typeface="Calibri"/>
            </a:endParaRPr>
          </a:p>
          <a:p>
            <a:r>
              <a:rPr lang="en-US"/>
              <a:t>------------------------------Image Information Below ------------------------------</a:t>
            </a:r>
            <a:endParaRPr lang="en-US">
              <a:cs typeface="Calibri"/>
            </a:endParaRPr>
          </a:p>
          <a:p>
            <a:r>
              <a:rPr lang="en-US"/>
              <a:t>Image Credit: NASA</a:t>
            </a:r>
            <a:endParaRPr lang="en-US">
              <a:cs typeface="Calibri"/>
            </a:endParaRPr>
          </a:p>
          <a:p>
            <a:r>
              <a:rPr lang="en-US"/>
              <a:t>Image Source: </a:t>
            </a:r>
            <a:r>
              <a:rPr lang="en-US">
                <a:hlinkClick r:id="rId3"/>
              </a:rPr>
              <a:t>https://www.devpedia.developexchange.com/dp/images/9/91/05_Terra.png</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6774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Jon</a:t>
            </a:r>
          </a:p>
          <a:p>
            <a:r>
              <a:rPr lang="en-US">
                <a:ea typeface="Calibri"/>
                <a:cs typeface="Calibri"/>
              </a:rPr>
              <a:t>The results tend to show coniferous forest, in particular, has a cooling effect on the watershed! This supports our partners' observations that areas shaded by coniferous forests hold onto their ice for longer periods, buffering salmon from Maine's warming trends, as seen in this animation.</a:t>
            </a:r>
          </a:p>
          <a:p>
            <a:endParaRPr lang="en-US">
              <a:ea typeface="Calibri"/>
              <a:cs typeface="Calibri"/>
            </a:endParaRPr>
          </a:p>
          <a:p>
            <a:r>
              <a:rPr lang="en-US">
                <a:ea typeface="Calibri"/>
                <a:cs typeface="Calibri"/>
              </a:rPr>
              <a:t>The animation displays summer land surface temperature (LST) every 3 years from 2000 until 2021 (the animation holds onto 2021 for a few seconds longer before restarting). Maine, on average, has warmed from the start until the end of this period, although you may notice early years, like 2003 and 2006, experience widespread heat spikes. The salmon restoration units are highlighted, and the watersheds are outlined. The study area bounded by the red box shows some interesting relationships that reinforce the bar chart on the left. Namely, developed areas like Bangor are warmer, and low-lying mixed forest areas are warmer. In the top right of the bounding box is the coolest in the region, corresponding to where we see coniferous forests!</a:t>
            </a:r>
          </a:p>
          <a:p>
            <a:endParaRPr lang="en-US">
              <a:ea typeface="Calibri"/>
              <a:cs typeface="Calibri"/>
            </a:endParaRPr>
          </a:p>
          <a:p>
            <a:r>
              <a:rPr lang="en-US">
                <a:ea typeface="Calibri"/>
                <a:cs typeface="Calibri"/>
              </a:rPr>
              <a:t>The bar chart on the left shows how much warming would occur if each land use were to grow by 10,000 acres in each watershed. Land use explains about 50% of the LST variation. However, land use only explains 13% of the anomalous temperatures, which may be more influenced by global climatic effects. Expanding developed and cultivated areas have exacerbated warming, by nearly half a degree Fahrenheit in developed areas, while experiencing more anomalous temperatures. Coniferous areas, which we have found has diminished since 1985, cool local watersheds.</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458442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Tony</a:t>
            </a:r>
            <a:endParaRPr lang="en-US"/>
          </a:p>
          <a:p>
            <a:endParaRPr lang="en-US">
              <a:cs typeface="Calibri"/>
            </a:endParaRPr>
          </a:p>
          <a:p>
            <a:pPr marL="171450" indent="-171450">
              <a:buFont typeface="Arial"/>
              <a:buChar char="•"/>
            </a:pPr>
            <a:r>
              <a:rPr lang="en-US">
                <a:cs typeface="Calibri"/>
              </a:rPr>
              <a:t>Maine has seen a shift in community types from predominantly evergreen to predominantly deciduous </a:t>
            </a:r>
          </a:p>
          <a:p>
            <a:pPr marL="171450" indent="-171450">
              <a:buFont typeface="Arial"/>
              <a:buChar char="•"/>
            </a:pPr>
            <a:endParaRPr lang="en-US">
              <a:cs typeface="Calibri"/>
            </a:endParaRPr>
          </a:p>
          <a:p>
            <a:pPr marL="171450" indent="-171450">
              <a:buFont typeface="Arial"/>
              <a:buChar char="•"/>
            </a:pPr>
            <a:r>
              <a:rPr lang="en-US">
                <a:cs typeface="Calibri"/>
              </a:rPr>
              <a:t>The increase in developed areas and agriculture likely influence water quality and flow in areas that are historically affected by habitat disconnection due to dams, which further exacerbates the need for riparian habitat restoration efforts</a:t>
            </a:r>
          </a:p>
          <a:p>
            <a:pPr marL="171450" indent="-171450">
              <a:buFont typeface="Arial"/>
              <a:buChar char="•"/>
            </a:pPr>
            <a:endParaRPr lang="en-US">
              <a:cs typeface="Calibri"/>
            </a:endParaRPr>
          </a:p>
          <a:p>
            <a:pPr marL="171450" indent="-171450">
              <a:buFont typeface="Arial"/>
              <a:buChar char="•"/>
            </a:pPr>
            <a:r>
              <a:rPr lang="en-US">
                <a:cs typeface="Calibri"/>
              </a:rPr>
              <a:t>Our results show that mixed and deciduous forest stands, compared to coniferous stands, have an overall warming effect on land surface temperature which necessitates further investigation to understand why these stands exhibit temperature trends distinct from what we traditionally expect when considering land cover types and temperature trends</a:t>
            </a:r>
          </a:p>
          <a:p>
            <a:pPr marL="171450" indent="-171450">
              <a:buFont typeface="Arial"/>
              <a:buChar char="•"/>
            </a:pPr>
            <a:endParaRPr lang="en-US">
              <a:cs typeface="Calibri"/>
            </a:endParaRPr>
          </a:p>
          <a:p>
            <a:pPr marL="171450" indent="-171450">
              <a:buFont typeface="Arial"/>
              <a:buChar char="•"/>
            </a:pPr>
            <a:r>
              <a:rPr lang="en-US">
                <a:cs typeface="Calibri"/>
              </a:rPr>
              <a:t>The maps created by the team over the term allow our partners and associated agencies to compare land use land cover trends across time </a:t>
            </a:r>
          </a:p>
          <a:p>
            <a:endParaRPr lang="en-US">
              <a:cs typeface="Calibri"/>
            </a:endParaRPr>
          </a:p>
          <a:p>
            <a:pPr marL="171450" indent="-171450">
              <a:buFont typeface="Arial"/>
              <a:buChar char="•"/>
            </a:pPr>
            <a:r>
              <a:rPr lang="en-US">
                <a:cs typeface="Calibri"/>
              </a:rPr>
              <a:t>Directly compare these LULC changes with surface temperature trends over the last 20 years. This will give our partners a good understanding of the overall net landscape characteristics and their associated contributions to temperature. From this, our partners will be able to address case-by-case studies of streams or rivers targeted for restoration efforts by mapping land use land cover and restoring riparian areas with cover types known to exhibit warmer temperatures.</a:t>
            </a:r>
          </a:p>
          <a:p>
            <a:endParaRPr lang="en-US">
              <a:cs typeface="Calibri"/>
            </a:endParaRPr>
          </a:p>
          <a:p>
            <a:r>
              <a:rPr lang="en-US"/>
              <a:t>------------------------------Image Information Below ------------------------------</a:t>
            </a:r>
            <a:endParaRPr lang="en-US">
              <a:cs typeface="Calibri"/>
            </a:endParaRPr>
          </a:p>
          <a:p>
            <a:r>
              <a:rPr lang="en-US">
                <a:cs typeface="Calibri"/>
              </a:rPr>
              <a:t>Image Credit: Maine Department of Marine Resources (2022</a:t>
            </a:r>
            <a:r>
              <a:rPr lang="en-US"/>
              <a:t>). [Photograph (JPG)] </a:t>
            </a:r>
            <a:endParaRPr lang="en-US">
              <a:cs typeface="Calibri"/>
            </a:endParaRPr>
          </a:p>
          <a:p>
            <a:r>
              <a:rPr lang="en-US"/>
              <a:t>Image Source: DMR (provided by partner with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57908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Kelsey</a:t>
            </a:r>
          </a:p>
          <a:p>
            <a:r>
              <a:rPr lang="en-US">
                <a:cs typeface="Calibri"/>
              </a:rPr>
              <a:t>- Looking at inland salmon habitat is only half of the picture, as salmon spend years of the life out at sea. Future work could incorporate this holistic approach by looking at estuaries and coastal areas. </a:t>
            </a:r>
          </a:p>
          <a:p>
            <a:r>
              <a:rPr lang="en-US">
                <a:cs typeface="Calibri"/>
              </a:rPr>
              <a:t>- In addition, forest type could be further broken down into coniferous wetlands to see if these areas hold cooler temperatures year round versus upland wetlands.</a:t>
            </a:r>
          </a:p>
          <a:p>
            <a:endParaRPr lang="en-US">
              <a:cs typeface="Calibri"/>
            </a:endParaRPr>
          </a:p>
          <a:p>
            <a:r>
              <a:rPr lang="en-US">
                <a:cs typeface="Calibri"/>
              </a:rPr>
              <a:t>- </a:t>
            </a:r>
            <a:r>
              <a:rPr lang="en-US"/>
              <a:t>As for DEVELOP, future work should use end products from term 1 and term 2, including refined and forecasted LULC maps, LST anomaly maps and plots, and precipitation data, for further analysis. This could include further analysis of forest cover type maps in relation to anomalous land surface temperature and precipitation change maps coupled with partner-provided fish presence datasets. These end products and methods can be directly applied to the final DEVELOP Team’s workshop development that will give the partners tools to integrate with Earth observations and related data processing methods into their future projects. </a:t>
            </a:r>
          </a:p>
          <a:p>
            <a:endParaRPr lang="en-US"/>
          </a:p>
          <a:p>
            <a:r>
              <a:rPr lang="en-US"/>
              <a:t>------------------------------Image Information Below ------------------------------</a:t>
            </a:r>
            <a:endParaRPr lang="en-US">
              <a:cs typeface="Calibri"/>
            </a:endParaRPr>
          </a:p>
          <a:p>
            <a:r>
              <a:rPr lang="en-US"/>
              <a:t>Image Credit: State of Maine Department of Marine Resources. (2022). Untitled [Photograph (JPG)]. Personal Communication.</a:t>
            </a:r>
            <a:endParaRPr lang="en-US">
              <a:cs typeface="Calibri"/>
            </a:endParaRPr>
          </a:p>
          <a:p>
            <a:r>
              <a:rPr lang="en-US"/>
              <a:t>Image Source: DMR (provided by partner with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542589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Tony</a:t>
            </a:r>
          </a:p>
          <a:p>
            <a:endParaRPr lang="en-US">
              <a:cs typeface="Calibri"/>
            </a:endParaRPr>
          </a:p>
          <a:p>
            <a:pPr marL="171450" indent="-171450">
              <a:buFont typeface="Arial"/>
              <a:buChar char="•"/>
            </a:pPr>
            <a:r>
              <a:rPr lang="en-US">
                <a:cs typeface="Calibri"/>
              </a:rPr>
              <a:t>The Maine Ecological Forecasting II Team would like to extend our appreciation to our Partners: Dwayne Shaw of the Downeast Salmon Federation and Ernie Atkinson of the Maine Department of Marine Resources </a:t>
            </a:r>
          </a:p>
          <a:p>
            <a:endParaRPr lang="en-US">
              <a:cs typeface="Calibri"/>
            </a:endParaRPr>
          </a:p>
          <a:p>
            <a:pPr marL="171450" indent="-171450">
              <a:buFont typeface="Arial"/>
              <a:buChar char="•"/>
            </a:pPr>
            <a:r>
              <a:rPr lang="en-US">
                <a:cs typeface="Calibri"/>
              </a:rPr>
              <a:t>As well as our science advisors, Dr. John Bolten, Sean McCartney, Dr. Bridget Seegers, and Joseph Spruce for always providing sound advice, troubleshooting help, and encouragement as we journeyed through this term. </a:t>
            </a:r>
          </a:p>
          <a:p>
            <a:endParaRPr lang="en-US">
              <a:cs typeface="Calibri"/>
            </a:endParaRPr>
          </a:p>
          <a:p>
            <a:pPr marL="171450" indent="-171450">
              <a:buFont typeface="Arial"/>
              <a:buChar char="•"/>
            </a:pPr>
            <a:r>
              <a:rPr lang="en-US">
                <a:cs typeface="Calibri"/>
              </a:rPr>
              <a:t>We would also like to extend our thanks to the Maine Ecological Forecasting I team for setting the foundation for the work completed here. </a:t>
            </a:r>
          </a:p>
          <a:p>
            <a:endParaRPr lang="en-US">
              <a:cs typeface="Calibri"/>
            </a:endParaRPr>
          </a:p>
          <a:p>
            <a:pPr marL="171450" indent="-171450">
              <a:buFont typeface="Arial"/>
              <a:buChar char="•"/>
            </a:pPr>
            <a:r>
              <a:rPr lang="en-US">
                <a:cs typeface="Calibri"/>
              </a:rPr>
              <a:t>Last but certainly not least the team wants to extend our immense appreciation to our NASA DEVELOP Fellow, Dr. Nicole Ramberg-Pihl.</a:t>
            </a:r>
          </a:p>
          <a:p>
            <a:pPr marL="171450" indent="-171450">
              <a:buFont typeface="Arial"/>
              <a:buChar char="•"/>
            </a:pPr>
            <a:endParaRPr lang="en-US">
              <a:cs typeface="Calibri"/>
            </a:endParaRPr>
          </a:p>
          <a:p>
            <a:pPr marL="171450" indent="-171450">
              <a:buFont typeface="Arial"/>
              <a:buChar char="•"/>
            </a:pPr>
            <a:r>
              <a:rPr lang="en-US">
                <a:cs typeface="Calibri"/>
              </a:rPr>
              <a:t>I want to thank you all for joining us today to learn a little bit about our project and with that I will pass it over to the floor for some questions!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194436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Tony</a:t>
            </a:r>
          </a:p>
          <a:p>
            <a:endParaRPr lang="en-US">
              <a:cs typeface="Calibri"/>
            </a:endParaRPr>
          </a:p>
          <a:p>
            <a:pPr marL="171450" indent="-171450">
              <a:buFont typeface="Arial"/>
              <a:buChar char="•"/>
            </a:pPr>
            <a:r>
              <a:rPr lang="en-US">
                <a:cs typeface="Calibri"/>
              </a:rPr>
              <a:t>Historically abundant throughout New England watersheds, Atlantic salmon populations have steadily declined over the past two centuries due to a variety of threats such as overfishing, dam construction, and habitat degradation. </a:t>
            </a:r>
          </a:p>
          <a:p>
            <a:pPr marL="171450" indent="-171450">
              <a:buFont typeface="Arial"/>
              <a:buChar char="•"/>
            </a:pPr>
            <a:r>
              <a:rPr lang="en-US"/>
              <a:t>Now, the range of Atlantic salmon distribution within the United States is limited to certain watersheds in Maine, establishing the Gulf of Maine Distinct Population Segment (or DPS) as the last remaining population of the species within the United States.</a:t>
            </a:r>
            <a:endParaRPr lang="en-US">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The extent of population declines in the Northeast U.S. provided the basis for the species' Endangered designation under the Endangered Species Act </a:t>
            </a:r>
            <a:r>
              <a:rPr lang="en-US"/>
              <a:t>in 2000.</a:t>
            </a:r>
            <a:endParaRPr lang="en-US">
              <a:cs typeface="Calibri"/>
            </a:endParaRPr>
          </a:p>
          <a:p>
            <a:endParaRPr lang="en-US">
              <a:cs typeface="Calibri"/>
            </a:endParaRPr>
          </a:p>
          <a:p>
            <a:pPr marL="171450" indent="-171450">
              <a:buFont typeface="Arial"/>
              <a:buChar char="•"/>
            </a:pPr>
            <a:r>
              <a:rPr lang="en-US">
                <a:cs typeface="Calibri"/>
              </a:rPr>
              <a:t>Outlined here in light blue are the watersheds that encompass the three SHRUs where recovery efforts are focused.</a:t>
            </a:r>
          </a:p>
          <a:p>
            <a:pPr marL="171450" indent="-171450">
              <a:buFont typeface="Arial"/>
              <a:buChar char="•"/>
            </a:pPr>
            <a:endParaRPr lang="en-US">
              <a:cs typeface="Calibri"/>
            </a:endParaRPr>
          </a:p>
          <a:p>
            <a:pPr marL="171450" indent="-171450">
              <a:buFont typeface="Arial"/>
              <a:buChar char="•"/>
            </a:pPr>
            <a:r>
              <a:rPr lang="en-US">
                <a:cs typeface="Calibri"/>
              </a:rPr>
              <a:t>Though due to habitat fragmentation and climate change some of these watersheds are currently uninhabited, through the Maine Ecological Forecasting multi-term project, we hope to inform the efforts working to change this. </a:t>
            </a:r>
            <a:endParaRPr lang="en-US"/>
          </a:p>
          <a:p>
            <a:pPr marL="171450" indent="-171450">
              <a:buFont typeface="Arial"/>
              <a:buChar char="•"/>
            </a:pPr>
            <a:endParaRPr lang="en-US">
              <a:cs typeface="Calibri"/>
            </a:endParaRPr>
          </a:p>
          <a:p>
            <a:pPr marL="171450" indent="-171450">
              <a:buFont typeface="Arial"/>
              <a:buChar char="•"/>
            </a:pPr>
            <a:r>
              <a:rPr lang="en-US">
                <a:cs typeface="Calibri"/>
              </a:rPr>
              <a:t>Now I'll pass it over to Chris to discuss more about the ecological issues and community concerns surrounding this species.</a:t>
            </a:r>
          </a:p>
          <a:p>
            <a:pPr marL="171450" indent="-171450">
              <a:buFont typeface="Arial"/>
              <a:buChar char="•"/>
            </a:pPr>
            <a:endParaRPr lang="en-US">
              <a:cs typeface="Calibri"/>
            </a:endParaRPr>
          </a:p>
          <a:p>
            <a:r>
              <a:rPr lang="en-US"/>
              <a:t>------------------------------Image Information Below ------------------------------</a:t>
            </a:r>
            <a:endParaRPr lang="en-US">
              <a:cs typeface="Calibri"/>
            </a:endParaRPr>
          </a:p>
          <a:p>
            <a:r>
              <a:rPr lang="en-US">
                <a:cs typeface="Calibri"/>
              </a:rPr>
              <a:t>Image Credit: Maine Ecological Forecasting II Team</a:t>
            </a:r>
          </a:p>
          <a:p>
            <a:r>
              <a:rPr lang="en-US">
                <a:cs typeface="Calibri"/>
              </a:rPr>
              <a:t>Image Source: Created by DEVELOPer</a:t>
            </a:r>
          </a:p>
          <a:p>
            <a:r>
              <a:rPr lang="en-US">
                <a:cs typeface="Calibri"/>
              </a:rPr>
              <a:t>Image Credit (Basemap): Esri Terrain </a:t>
            </a:r>
          </a:p>
          <a:p>
            <a:r>
              <a:rPr lang="en-US">
                <a:cs typeface="Calibri"/>
              </a:rPr>
              <a:t>Image Source: ArcGIS Pro </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65350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a:p>
            <a:endParaRPr lang="en-US"/>
          </a:p>
          <a:p>
            <a:pPr marL="171450" indent="-171450">
              <a:buFont typeface="Arial,Sans-Serif"/>
              <a:buChar char="•"/>
            </a:pPr>
            <a:r>
              <a:rPr lang="en-US"/>
              <a:t>Salmon are culturally and ecologically important to Maine. </a:t>
            </a:r>
            <a:endParaRPr lang="en-US">
              <a:cs typeface="Calibri"/>
            </a:endParaRPr>
          </a:p>
          <a:p>
            <a:pPr marL="171450" indent="-171450">
              <a:buFont typeface="Arial,Sans-Serif"/>
              <a:buChar char="•"/>
            </a:pPr>
            <a:r>
              <a:rPr lang="en-US"/>
              <a:t>Salmon not only supported subsistence, commercial, and recreational fisheries, but also distributed nutrients between marine and terrestrial systems.</a:t>
            </a:r>
            <a:endParaRPr lang="en-US">
              <a:cs typeface="Calibri"/>
            </a:endParaRPr>
          </a:p>
          <a:p>
            <a:pPr marL="171450" indent="-171450">
              <a:buFont typeface="Arial,Sans-Serif"/>
              <a:buChar char="•"/>
            </a:pPr>
            <a:r>
              <a:rPr lang="en-US"/>
              <a:t>The loss of salmon represents the loss of ecological services and the loss of a cultural feature.</a:t>
            </a:r>
            <a:endParaRPr lang="en-US">
              <a:cs typeface="Calibri"/>
            </a:endParaRPr>
          </a:p>
          <a:p>
            <a:pPr marL="171450" indent="-171450">
              <a:buFont typeface="Arial,Sans-Serif"/>
              <a:buChar char="•"/>
            </a:pPr>
            <a:r>
              <a:rPr lang="en-US"/>
              <a:t>Salmon face a multitude of threats too numerous to describe in detail here, but I will review a few that are relevant to our community partners and this project. </a:t>
            </a:r>
            <a:endParaRPr lang="en-US">
              <a:cs typeface="Calibri"/>
            </a:endParaRPr>
          </a:p>
          <a:p>
            <a:endParaRPr lang="en-US"/>
          </a:p>
          <a:p>
            <a:pPr marL="171450" indent="-171450">
              <a:buFont typeface="Arial,Sans-Serif"/>
              <a:buChar char="•"/>
            </a:pPr>
            <a:r>
              <a:rPr lang="en-US"/>
              <a:t>Dams, constructed for hydropower, limited salmon's upstream passage and also affected the hydrology of streams. They reduce habitat quality, but also limit the habitat available for salmon.</a:t>
            </a:r>
            <a:endParaRPr lang="en-US">
              <a:cs typeface="Calibri"/>
            </a:endParaRPr>
          </a:p>
          <a:p>
            <a:pPr marL="171450" indent="-171450">
              <a:buFont typeface="Arial,Sans-Serif"/>
              <a:buChar char="•"/>
            </a:pPr>
            <a:r>
              <a:rPr lang="en-US"/>
              <a:t>Forest and wetland habitats adjacent to streams have been converted to agricultural land and developed areas. These Land Use and Land Cover changes alter hydrology, increase siltation, increase nutrient inputs, and increase temperatures. Juvenile salmon require cool water, so increasing temperatures can affect juvenile survival in natal streams, restricting suitable habitat.</a:t>
            </a:r>
            <a:endParaRPr lang="en-US">
              <a:cs typeface="Calibri"/>
            </a:endParaRPr>
          </a:p>
          <a:p>
            <a:pPr marL="171450" indent="-171450">
              <a:buFont typeface="Arial,Sans-Serif"/>
              <a:buChar char="•"/>
            </a:pPr>
            <a:r>
              <a:rPr lang="en-US"/>
              <a:t>Our team focused on these temperature changes to see how they were related to land use and land cover classes.</a:t>
            </a:r>
            <a:endParaRPr lang="en-US">
              <a:cs typeface="Calibri"/>
            </a:endParaRPr>
          </a:p>
          <a:p>
            <a:pPr marL="171450" indent="-171450">
              <a:buFont typeface="Arial,Sans-Serif"/>
              <a:buChar char="•"/>
            </a:pPr>
            <a:endParaRPr lang="en-US"/>
          </a:p>
          <a:p>
            <a:pPr marL="171450" indent="-171450">
              <a:buFont typeface="Arial,Sans-Serif"/>
              <a:buChar char="•"/>
            </a:pPr>
            <a:r>
              <a:rPr lang="en-US"/>
              <a:t>More recently, climate change has created new threats and exasperated existing threats. For example, changes in weather patterns can cause anomalously warm temperatures which can add to the increasing temperatures resulting from LULC changes. </a:t>
            </a:r>
            <a:endParaRPr lang="en-US">
              <a:cs typeface="Calibri"/>
            </a:endParaRPr>
          </a:p>
          <a:p>
            <a:endParaRPr lang="en-US">
              <a:cs typeface="Calibri"/>
            </a:endParaRPr>
          </a:p>
          <a:p>
            <a:pPr marL="171450" indent="-171450">
              <a:buFont typeface="Arial,Sans-Serif"/>
              <a:buChar char="•"/>
            </a:pPr>
            <a:endParaRPr lang="en-US"/>
          </a:p>
          <a:p>
            <a:r>
              <a:rPr lang="en-US"/>
              <a:t>------------------------------Image Information Below ------------------------------</a:t>
            </a:r>
            <a:endParaRPr lang="en-US">
              <a:cs typeface="Calibri"/>
            </a:endParaRPr>
          </a:p>
          <a:p>
            <a:r>
              <a:rPr lang="en-US"/>
              <a:t>Image Credit (Left): State of Maine Department of Marine Resources. (2022). NG Trap [Photograph (JPG)]. Personal Communication.</a:t>
            </a:r>
            <a:endParaRPr lang="en-US">
              <a:cs typeface="Calibri"/>
            </a:endParaRPr>
          </a:p>
          <a:p>
            <a:r>
              <a:rPr lang="en-US"/>
              <a:t>Image Source: DMR (provided by partner with permission to use)</a:t>
            </a:r>
            <a:endParaRPr lang="en-US">
              <a:cs typeface="Calibri"/>
            </a:endParaRPr>
          </a:p>
          <a:p>
            <a:endParaRPr lang="en-US"/>
          </a:p>
          <a:p>
            <a:r>
              <a:rPr lang="en-US"/>
              <a:t>Image Credit (Top): Downeast Salmon Federation. (2022). Whiting Dam [Photograph (JPG)]. Personal Communication </a:t>
            </a:r>
            <a:endParaRPr lang="en-US">
              <a:cs typeface="Calibri"/>
            </a:endParaRPr>
          </a:p>
          <a:p>
            <a:r>
              <a:rPr lang="en-US"/>
              <a:t>Image Source: DSF (provided by partner with permission to use)</a:t>
            </a:r>
            <a:endParaRPr lang="en-US">
              <a:cs typeface="Calibri"/>
            </a:endParaRPr>
          </a:p>
          <a:p>
            <a:br>
              <a:rPr lang="en-US">
                <a:cs typeface="+mn-lt"/>
              </a:rPr>
            </a:br>
            <a:r>
              <a:rPr lang="en-US"/>
              <a:t>Image Credit: (Bottom): Downeast Salmon Federation. (2022). Little Narraguagus [Photograph (JPG)]. Personal Communication </a:t>
            </a:r>
            <a:endParaRPr lang="en-US">
              <a:cs typeface="Calibri"/>
            </a:endParaRPr>
          </a:p>
          <a:p>
            <a:r>
              <a:rPr lang="en-US"/>
              <a:t>Image Source</a:t>
            </a:r>
            <a:r>
              <a:rPr lang="en-US" b="1"/>
              <a:t>:</a:t>
            </a:r>
            <a:r>
              <a:rPr lang="en-US"/>
              <a:t> DSF (provided by partner with permission to use)</a:t>
            </a:r>
            <a:endParaRPr lang="en-US">
              <a:cs typeface="Calibri"/>
            </a:endParaRPr>
          </a:p>
          <a:p>
            <a:pPr marL="171450" indent="-171450">
              <a:buFont typeface="Arial,Sans-Serif"/>
              <a:buChar char="•"/>
            </a:pPr>
            <a:endParaRPr lang="en-US"/>
          </a:p>
          <a:p>
            <a:endParaRPr lang="en-US"/>
          </a:p>
          <a:p>
            <a:endParaRPr lang="en-US"/>
          </a:p>
          <a:p>
            <a:pPr marL="171450" indent="-171450">
              <a:buFont typeface="Arial,Sans-Serif"/>
              <a:buChar char="•"/>
            </a:pPr>
            <a:endParaRPr lang="en-US"/>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65605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Kelsey</a:t>
            </a:r>
          </a:p>
          <a:p>
            <a:r>
              <a:rPr lang="en-US"/>
              <a:t>- The Maine Ecological Forecasting II team partnered with the Maine Department of Marine Resources (DMR) and the Downeast Salmon Federation (DSF) to assess changes in LULC and temperatures across salmon habitat in Maine. </a:t>
            </a:r>
            <a:endParaRPr lang="en-US">
              <a:ea typeface="Calibri"/>
              <a:cs typeface="Calibri"/>
            </a:endParaRPr>
          </a:p>
          <a:p>
            <a:pPr marL="800100" lvl="1" indent="-171450">
              <a:spcAft>
                <a:spcPts val="600"/>
              </a:spcAft>
              <a:buFont typeface="Webdings,Sans-Serif"/>
              <a:buChar char=""/>
            </a:pPr>
            <a:r>
              <a:rPr lang="en-US">
                <a:ea typeface="Calibri"/>
                <a:cs typeface="Calibri"/>
              </a:rPr>
              <a:t>(Other bullets DMR) </a:t>
            </a:r>
            <a:r>
              <a:rPr lang="en-US"/>
              <a:t>Protects cold water habitat</a:t>
            </a:r>
            <a:endParaRPr lang="en-US">
              <a:ea typeface="Calibri"/>
              <a:cs typeface="Calibri"/>
            </a:endParaRPr>
          </a:p>
          <a:p>
            <a:pPr marL="800100" lvl="1" indent="-171450">
              <a:spcAft>
                <a:spcPts val="600"/>
              </a:spcAft>
              <a:buFont typeface="Webdings,Sans-Serif"/>
              <a:buChar char=""/>
            </a:pPr>
            <a:r>
              <a:rPr lang="en-US"/>
              <a:t>Establishes riparian buffers</a:t>
            </a:r>
            <a:endParaRPr lang="en-US">
              <a:ea typeface="Calibri" panose="020F0502020204030204"/>
              <a:cs typeface="Calibri" panose="020F0502020204030204"/>
            </a:endParaRPr>
          </a:p>
          <a:p>
            <a:pPr marL="800100" lvl="1" indent="-171450">
              <a:spcAft>
                <a:spcPts val="600"/>
              </a:spcAft>
              <a:buFont typeface="Webdings,Sans-Serif"/>
              <a:buChar char=""/>
            </a:pPr>
            <a:r>
              <a:rPr lang="en-US"/>
              <a:t>Removes and restructures dams</a:t>
            </a:r>
            <a:endParaRPr lang="en-US">
              <a:ea typeface="Calibri" panose="020F0502020204030204"/>
              <a:cs typeface="Calibri" panose="020F0502020204030204"/>
            </a:endParaRPr>
          </a:p>
          <a:p>
            <a:pPr marL="800100" lvl="1" indent="-171450">
              <a:spcAft>
                <a:spcPts val="600"/>
              </a:spcAft>
              <a:buFont typeface="Webdings,Sans-Serif"/>
              <a:buChar char=""/>
            </a:pPr>
            <a:r>
              <a:rPr lang="en-US"/>
              <a:t>Assesses hydrology, temperature, and population</a:t>
            </a:r>
            <a:r>
              <a:rPr lang="en-US">
                <a:cs typeface="+mn-lt"/>
              </a:rPr>
              <a:t> </a:t>
            </a:r>
            <a:r>
              <a:rPr lang="en-US"/>
              <a:t>performance</a:t>
            </a:r>
            <a:endParaRPr lang="en-US">
              <a:cs typeface="Calibri"/>
            </a:endParaRPr>
          </a:p>
          <a:p>
            <a:pPr marL="800100" lvl="1" indent="-171450">
              <a:spcAft>
                <a:spcPts val="600"/>
              </a:spcAft>
              <a:buFont typeface="Webdings,Sans-Serif"/>
              <a:buChar char=""/>
            </a:pPr>
            <a:r>
              <a:rPr lang="en-US"/>
              <a:t>Cooperative hatchery and stocking initiatives</a:t>
            </a:r>
            <a:endParaRPr lang="en-US">
              <a:cs typeface="Calibri"/>
            </a:endParaRPr>
          </a:p>
          <a:p>
            <a:pPr marL="800100" lvl="1" indent="-171450">
              <a:spcAft>
                <a:spcPts val="600"/>
              </a:spcAft>
              <a:buFont typeface="Webdings,Sans-Serif"/>
              <a:buChar char=""/>
            </a:pPr>
            <a:r>
              <a:rPr lang="en-US"/>
              <a:t>Recommends policy</a:t>
            </a:r>
            <a:endParaRPr lang="en-US">
              <a:cs typeface="Calibri"/>
            </a:endParaRPr>
          </a:p>
          <a:p>
            <a:r>
              <a:rPr lang="en-US"/>
              <a:t>- Both the DMR and DSF are involved in Atlantic salmon habitat restoration and population recovery initiatives in Maine. </a:t>
            </a:r>
            <a:endParaRPr lang="en-US">
              <a:ea typeface="Calibri"/>
              <a:cs typeface="Calibri"/>
            </a:endParaRPr>
          </a:p>
          <a:p>
            <a:r>
              <a:rPr lang="en-US"/>
              <a:t>- The DMR aids in stream restoration efforts by identifying areas of thermal refuge and adding stream buffers in areas of degrading salmon habitat. </a:t>
            </a:r>
            <a:endParaRPr lang="en-US">
              <a:ea typeface="Calibri"/>
              <a:cs typeface="Calibri"/>
            </a:endParaRPr>
          </a:p>
          <a:p>
            <a:r>
              <a:rPr lang="en-US"/>
              <a:t>- The DSF is instrumental in maintaining Maine’s Distinct Population Segment (DPS) of Atlantic salmon through conservation hatcheries as well as habitat quality and salmon population surveys which inform habitat restoration efforts throughout the DPS critical habitat extent.</a:t>
            </a:r>
            <a:endParaRPr lang="en-US">
              <a:ea typeface="Calibri"/>
              <a:cs typeface="Calibri"/>
            </a:endParaRPr>
          </a:p>
          <a:p>
            <a:r>
              <a:rPr lang="en-US"/>
              <a:t>- Both the DSF and DMR aim to increase juvenile survival and adult salmon spawning in Maine’s rivers and improve the chances of successful oceanic migration and return to rearing streams.</a:t>
            </a:r>
            <a:endParaRPr lang="en-US">
              <a:ea typeface="Calibri"/>
              <a:cs typeface="Calibri"/>
            </a:endParaRPr>
          </a:p>
          <a:p>
            <a:endParaRPr lang="en-US"/>
          </a:p>
          <a:p>
            <a:endParaRPr lang="en-US"/>
          </a:p>
          <a:p>
            <a:r>
              <a:rPr lang="en-US"/>
              <a:t>------------------------------Image Information Below ------------------------------</a:t>
            </a:r>
            <a:endParaRPr lang="en-US">
              <a:ea typeface="Calibri"/>
              <a:cs typeface="Calibri"/>
            </a:endParaRPr>
          </a:p>
          <a:p>
            <a:r>
              <a:rPr lang="en-US"/>
              <a:t>Image Credits (Left): Department of Marine Resources (2022) Little Falls juvenile smolt screw trap [Photograph (JPG)] </a:t>
            </a:r>
            <a:endParaRPr lang="en-US">
              <a:ea typeface="Calibri"/>
              <a:cs typeface="Calibri"/>
            </a:endParaRPr>
          </a:p>
          <a:p>
            <a:r>
              <a:rPr lang="en-US"/>
              <a:t>Image Source: DMR (provided by partner with permission to use)</a:t>
            </a:r>
            <a:endParaRPr lang="en-US">
              <a:ea typeface="Calibri"/>
              <a:cs typeface="Calibri"/>
            </a:endParaRPr>
          </a:p>
          <a:p>
            <a:endParaRPr lang="en-US">
              <a:cs typeface="Calibri"/>
            </a:endParaRPr>
          </a:p>
          <a:p>
            <a:r>
              <a:rPr lang="en-US"/>
              <a:t>Image Credits (Right): Downeast Salmon Federation (2022) East Machias Hatchery [Photograph (JPG)] Personal Communication</a:t>
            </a:r>
            <a:endParaRPr lang="en-US">
              <a:ea typeface="Calibri"/>
              <a:cs typeface="Calibri"/>
            </a:endParaRPr>
          </a:p>
          <a:p>
            <a:r>
              <a:rPr lang="en-US"/>
              <a:t>Image Source: DSF (provided by partner with permission to use)</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33763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a:t>
            </a:r>
          </a:p>
          <a:p>
            <a:r>
              <a:rPr lang="en-US" b="1" i="1"/>
              <a:t>Land Use/ Land Cover (LULC)</a:t>
            </a:r>
            <a:endParaRPr lang="en-US"/>
          </a:p>
          <a:p>
            <a:pPr marL="171450" indent="-171450">
              <a:buFont typeface="Arial,Sans-Serif"/>
              <a:buChar char="•"/>
            </a:pPr>
            <a:r>
              <a:rPr lang="en-US"/>
              <a:t>For our assessment of the relationship between LULC and temperature, we began by setting out to refine LULC maps created during the first term of this project to further delineate an all-encompassing forest class into upland and wetland forest types. </a:t>
            </a:r>
            <a:endParaRPr lang="en-US">
              <a:cs typeface="Calibri"/>
            </a:endParaRPr>
          </a:p>
          <a:p>
            <a:pPr marL="171450" indent="-171450">
              <a:buFont typeface="Arial,Sans-Serif"/>
              <a:buChar char="•"/>
            </a:pPr>
            <a:r>
              <a:rPr lang="en-US"/>
              <a:t>We aimed to use these refined LULC maps to generate Forest cover maps of the state of Maine which will inform our partners' identification of streams with unfavorable riparian conditions. </a:t>
            </a:r>
            <a:endParaRPr lang="en-US">
              <a:cs typeface="Calibri"/>
            </a:endParaRPr>
          </a:p>
          <a:p>
            <a:endParaRPr lang="en-US">
              <a:cs typeface="Calibri"/>
            </a:endParaRPr>
          </a:p>
          <a:p>
            <a:endParaRPr lang="en-US">
              <a:cs typeface="Calibri"/>
            </a:endParaRPr>
          </a:p>
          <a:p>
            <a:pPr>
              <a:spcAft>
                <a:spcPts val="600"/>
              </a:spcAft>
            </a:pPr>
            <a:r>
              <a:rPr lang="en-US" b="1" i="1"/>
              <a:t>Land Surface Temperature (LST)</a:t>
            </a:r>
            <a:endParaRPr lang="en-US"/>
          </a:p>
          <a:p>
            <a:pPr marL="628650" lvl="1" indent="-171450">
              <a:spcAft>
                <a:spcPts val="600"/>
              </a:spcAft>
              <a:buFont typeface="Arial,Sans-Serif"/>
              <a:buChar char="•"/>
            </a:pPr>
            <a:r>
              <a:rPr lang="en-US"/>
              <a:t>To explore the possibility of using MODIS LST as a proxy for stream temperature, we aimed to compare </a:t>
            </a:r>
            <a:r>
              <a:rPr lang="en-US" i="1"/>
              <a:t>in-situ</a:t>
            </a:r>
            <a:r>
              <a:rPr lang="en-US"/>
              <a:t> stream temperature and MODIS LST data in select watersheds across Maine.</a:t>
            </a:r>
            <a:endParaRPr lang="en-US">
              <a:cs typeface="Calibri"/>
            </a:endParaRPr>
          </a:p>
          <a:p>
            <a:pPr marL="628650" lvl="1" indent="-171450">
              <a:spcAft>
                <a:spcPts val="600"/>
              </a:spcAft>
              <a:buFont typeface="Arial,Sans-Serif"/>
              <a:buChar char="•"/>
            </a:pPr>
            <a:r>
              <a:rPr lang="en-US"/>
              <a:t>To bring it all together, our team also set out to generate LST maps based on forest cover type to explore how specific forest communities vary in their effects on stream temperature and overall Atlantic salmon habitat suitability. </a:t>
            </a:r>
            <a:endParaRPr lang="en-US">
              <a:cs typeface="Calibri"/>
            </a:endParaRPr>
          </a:p>
          <a:p>
            <a:pPr marL="628650" lvl="1" indent="-171450">
              <a:spcAft>
                <a:spcPts val="600"/>
              </a:spcAft>
              <a:buFont typeface="Arial,Sans-Serif"/>
              <a:buChar char="•"/>
            </a:pPr>
            <a:endParaRPr lang="en-US"/>
          </a:p>
          <a:p>
            <a:pPr lvl="1">
              <a:spcAft>
                <a:spcPts val="600"/>
              </a:spcAft>
            </a:pPr>
            <a:r>
              <a:rPr lang="en-US"/>
              <a:t> </a:t>
            </a:r>
            <a:endParaRPr lang="en-US">
              <a:cs typeface="Calibri"/>
            </a:endParaRPr>
          </a:p>
          <a:p>
            <a:pPr>
              <a:spcAft>
                <a:spcPts val="600"/>
              </a:spcAft>
            </a:pPr>
            <a:r>
              <a:rPr lang="en-US" b="1"/>
              <a:t>Now that we've talked a little bit about our objectives, I'll pass it along to Jon to discuss the data and Earth observations we used to complete these goals. </a:t>
            </a:r>
            <a:endParaRPr lang="en-US"/>
          </a:p>
          <a:p>
            <a:pPr>
              <a:spcAft>
                <a:spcPts val="600"/>
              </a:spcAft>
            </a:pPr>
            <a:endParaRPr lang="en-US" b="1">
              <a:cs typeface="Calibri"/>
            </a:endParaRPr>
          </a:p>
          <a:p>
            <a:pPr>
              <a:spcAft>
                <a:spcPts val="600"/>
              </a:spcAft>
            </a:pPr>
            <a:r>
              <a:rPr lang="en-US"/>
              <a:t>------------------------------Image Information Below ------------------------------</a:t>
            </a:r>
            <a:endParaRPr lang="en-US">
              <a:cs typeface="Calibri"/>
            </a:endParaRPr>
          </a:p>
          <a:p>
            <a:r>
              <a:rPr lang="en-US" b="1">
                <a:cs typeface="Calibri"/>
              </a:rPr>
              <a:t>Image Credit:</a:t>
            </a:r>
            <a:r>
              <a:rPr lang="en-US">
                <a:cs typeface="Calibri"/>
              </a:rPr>
              <a:t> Atlantic</a:t>
            </a:r>
            <a:r>
              <a:rPr lang="en-US"/>
              <a:t> Salmon Male, U.S. Fish and Wildlife Service Northeast Region </a:t>
            </a:r>
            <a:endParaRPr lang="en-US">
              <a:cs typeface="Calibri" panose="020F0502020204030204"/>
            </a:endParaRPr>
          </a:p>
          <a:p>
            <a:r>
              <a:rPr lang="en-US" b="1"/>
              <a:t>Image Source:</a:t>
            </a:r>
            <a:r>
              <a:rPr lang="en-US"/>
              <a:t> </a:t>
            </a:r>
            <a:r>
              <a:rPr lang="en-US">
                <a:hlinkClick r:id="rId3"/>
              </a:rPr>
              <a:t>Atlantic Salmon | Openverse (wordpress.org). </a:t>
            </a:r>
            <a:r>
              <a:rPr lang="en-US"/>
              <a:t>Public Domain</a:t>
            </a:r>
            <a:endParaRPr lang="en-US">
              <a:cs typeface="Calibri"/>
            </a:endParaRPr>
          </a:p>
          <a:p>
            <a:pPr algn="ctr">
              <a:spcAft>
                <a:spcPts val="600"/>
              </a:spcAft>
            </a:pPr>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69931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a:cs typeface="Calibri"/>
              </a:rPr>
              <a:t>Jon</a:t>
            </a:r>
          </a:p>
          <a:p>
            <a:r>
              <a:rPr lang="en-US"/>
              <a:t>We addressed our objectives using NASA and ESA satellites.</a:t>
            </a:r>
            <a:endParaRPr lang="en-US">
              <a:ea typeface="Calibri"/>
              <a:cs typeface="Calibri"/>
            </a:endParaRPr>
          </a:p>
          <a:p>
            <a:endParaRPr lang="en-US"/>
          </a:p>
          <a:p>
            <a:r>
              <a:rPr lang="en-US"/>
              <a:t>The Landsat satellites allowed us to collect Maine imagery from 1985 through 2021 in 18-year intervals so that we could investigate Land Use / Land Cover (LULC) and determine forest types. The continuity of the program meant we had to use Landsat 5 for 1985 and 2003, and Landsat 8 for 2021. Image collections from summer and winter date ranges for 1985, 2003, and 2021 were composited using the median pixel value method and exported from Google Earth Engine for processing and classification in ArcGIS Pro. We used ESA's Sentinel-2 to validate the 2021 map to ensure the methodology applied to 1985 and 2003 was adequate.</a:t>
            </a:r>
            <a:endParaRPr lang="en-US">
              <a:ea typeface="Calibri"/>
              <a:cs typeface="Calibri"/>
            </a:endParaRPr>
          </a:p>
          <a:p>
            <a:r>
              <a:rPr lang="en-US"/>
              <a:t>For LULC, we assessed imagery between May and July, except for data used to derive winter NDVI. This allowed us to determine the difference between leaf cover to see where coniferous forest is distributed through the state.</a:t>
            </a:r>
            <a:endParaRPr lang="en-US">
              <a:ea typeface="Calibri"/>
              <a:cs typeface="Calibri"/>
            </a:endParaRPr>
          </a:p>
          <a:p>
            <a:endParaRPr lang="en-US"/>
          </a:p>
          <a:p>
            <a:r>
              <a:rPr lang="en-US"/>
              <a:t>Land surface temperature (LST) was collected using the Terra MODIS satellite launched in 1999. Although its resolution is relatively coarse in relation to the Landsat satellites, it resamples areas very frequently. As such, it is less susceptible to temporary temperature variations. We determined LST for each month between 2000 and 2020.</a:t>
            </a:r>
            <a:endParaRPr lang="en-US">
              <a:ea typeface="Calibri"/>
              <a:cs typeface="Calibri"/>
            </a:endParaRPr>
          </a:p>
          <a:p>
            <a:endParaRPr lang="en-US"/>
          </a:p>
          <a:p>
            <a:r>
              <a:rPr lang="en-US"/>
              <a:t>------------------------------Image Information Below ------------------------------</a:t>
            </a:r>
            <a:endParaRPr lang="en-US">
              <a:cs typeface="Calibri" panose="020F0502020204030204"/>
            </a:endParaRPr>
          </a:p>
          <a:p>
            <a:r>
              <a:rPr lang="en-US"/>
              <a:t>Image Credit: NASA </a:t>
            </a:r>
            <a:endParaRPr lang="en-US">
              <a:ea typeface="Calibri"/>
              <a:cs typeface="Calibri"/>
            </a:endParaRPr>
          </a:p>
          <a:p>
            <a:r>
              <a:rPr lang="en-US"/>
              <a:t>Image Source: </a:t>
            </a:r>
            <a:r>
              <a:rPr lang="en-US">
                <a:hlinkClick r:id="rId3"/>
              </a:rPr>
              <a:t>https://www.devpedia.developexchange.com/dp/images/6/69/01_Landsat5.png</a:t>
            </a:r>
            <a:endParaRPr lang="en-US"/>
          </a:p>
          <a:p>
            <a:endParaRPr lang="en-US"/>
          </a:p>
          <a:p>
            <a:r>
              <a:rPr lang="en-US"/>
              <a:t>Image Credit: NASA </a:t>
            </a:r>
            <a:endParaRPr lang="en-US">
              <a:ea typeface="Calibri"/>
              <a:cs typeface="Calibri"/>
            </a:endParaRPr>
          </a:p>
          <a:p>
            <a:r>
              <a:rPr lang="en-US"/>
              <a:t>Image Source: </a:t>
            </a:r>
            <a:r>
              <a:rPr lang="en-US">
                <a:hlinkClick r:id="rId4"/>
              </a:rPr>
              <a:t>https://www.devpedia.developexchange.com/dp/images/c/c2/03_Landsat8.png</a:t>
            </a:r>
            <a:endParaRPr lang="en-US"/>
          </a:p>
          <a:p>
            <a:endParaRPr lang="en-US"/>
          </a:p>
          <a:p>
            <a:r>
              <a:rPr lang="en-US"/>
              <a:t>Image Credit: NASA</a:t>
            </a:r>
            <a:endParaRPr lang="en-US">
              <a:ea typeface="Calibri"/>
              <a:cs typeface="Calibri"/>
            </a:endParaRPr>
          </a:p>
          <a:p>
            <a:r>
              <a:rPr lang="en-US"/>
              <a:t>Image Source: </a:t>
            </a:r>
            <a:r>
              <a:rPr lang="en-US">
                <a:hlinkClick r:id="rId5"/>
              </a:rPr>
              <a:t>https://www.devpedia.developexchange.com/dp/images/9/91/05_Terra.png</a:t>
            </a:r>
            <a:r>
              <a:rPr lang="en-US"/>
              <a:t> </a:t>
            </a:r>
            <a:endParaRPr lang="en-US">
              <a:ea typeface="Calibri"/>
              <a:cs typeface="Calibri"/>
            </a:endParaRPr>
          </a:p>
          <a:p>
            <a:endParaRPr lang="en-US"/>
          </a:p>
          <a:p>
            <a:r>
              <a:rPr lang="en-US"/>
              <a:t>Image Credit: ESA/NASA</a:t>
            </a:r>
            <a:endParaRPr lang="en-US">
              <a:ea typeface="Calibri"/>
              <a:cs typeface="Calibri"/>
            </a:endParaRPr>
          </a:p>
          <a:p>
            <a:r>
              <a:rPr lang="en-US"/>
              <a:t>Image Source: </a:t>
            </a:r>
            <a:r>
              <a:rPr lang="en-US">
                <a:hlinkClick r:id="rId6"/>
              </a:rPr>
              <a:t>https://www.devpedia.developexchange.com/dp/images/d/dd/24_Sentinel2.png</a:t>
            </a:r>
            <a:r>
              <a:rPr lang="en-US"/>
              <a:t> </a:t>
            </a:r>
            <a:endParaRPr lang="en-US">
              <a:ea typeface="Calibri"/>
              <a:cs typeface="Calibri"/>
            </a:endParaRPr>
          </a:p>
          <a:p>
            <a:pPr>
              <a:spcAft>
                <a:spcPts val="600"/>
              </a:spcAft>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24600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endParaRPr lang="en-US"/>
          </a:p>
          <a:p>
            <a:pPr>
              <a:spcBef>
                <a:spcPts val="1000"/>
              </a:spcBef>
              <a:spcAft>
                <a:spcPts val="600"/>
              </a:spcAft>
            </a:pPr>
            <a:r>
              <a:rPr lang="en-US"/>
              <a:t>Land Use and Land Cover Maps for three years, 1985, 2003, 2021, were created by classifying Landsat data and their derivatives (e.g., NDVI) using a hierarchal, unsupervised iso-clustering method...or cluster busting.</a:t>
            </a:r>
            <a:endParaRPr lang="en-US">
              <a:cs typeface="Calibri"/>
            </a:endParaRPr>
          </a:p>
          <a:p>
            <a:pPr>
              <a:spcBef>
                <a:spcPts val="1000"/>
              </a:spcBef>
              <a:spcAft>
                <a:spcPts val="600"/>
              </a:spcAft>
            </a:pPr>
            <a:endParaRPr lang="en-US"/>
          </a:p>
          <a:p>
            <a:pPr>
              <a:spcBef>
                <a:spcPts val="1000"/>
              </a:spcBef>
              <a:spcAft>
                <a:spcPts val="600"/>
              </a:spcAft>
            </a:pPr>
            <a:r>
              <a:rPr lang="en-US"/>
              <a:t>The layers of data, called stacks, were statistically grouped based on similarity using the image classification wizard, an automated process in ArcGIS Pro. The team then visually compared these groups to the Landsat images, ESRI World Imagery, and NAIP imagery, to assign these groups to our classes of interest. After the initial round of classification, most classes still had considerable overlap with other classes. For example, developed areas and agricultural areas were often confused. The confused classes were isolated and then classified again, with different stacks to remove the class confusion. We found that winter and summer NDVI's, SWIR, and NIR were useful for distinguishing the vegetative classes while a modified bare index (Nguyen 2022) was useful for differentiating the confused non-vegetative classes such as agriculture, developed, and barren. After cluster busting, the refined classifications were all merged back into one raster, and were more accurate than if we had only performed the initial classification.</a:t>
            </a:r>
            <a:endParaRPr lang="en-US">
              <a:cs typeface="Calibri"/>
            </a:endParaRPr>
          </a:p>
          <a:p>
            <a:pPr>
              <a:spcBef>
                <a:spcPts val="1000"/>
              </a:spcBef>
              <a:spcAft>
                <a:spcPts val="600"/>
              </a:spcAft>
            </a:pPr>
            <a:endParaRPr lang="en-US"/>
          </a:p>
          <a:p>
            <a:pPr>
              <a:spcBef>
                <a:spcPts val="1000"/>
              </a:spcBef>
              <a:spcAft>
                <a:spcPts val="600"/>
              </a:spcAft>
            </a:pPr>
            <a:r>
              <a:rPr lang="en-US"/>
              <a:t>Next, a stratified random sampling process in ArcGIS Pro selected accuracy assessment points throughout our study area. The points were compared to orthoimagery (1985, 2003) and Sentinel-2 MSI high-resolution composites to determine error rates between all possible pairs of classes, producing a confusion matrix that displayed the overall accuracy of class assignments and the error rates between classes.</a:t>
            </a:r>
            <a:endParaRPr lang="en-US">
              <a:cs typeface="Calibri"/>
            </a:endParaRPr>
          </a:p>
          <a:p>
            <a:endParaRPr lang="en-US">
              <a:cs typeface="Calibri"/>
            </a:endParaRPr>
          </a:p>
          <a:p>
            <a:endParaRPr lang="en-US"/>
          </a:p>
          <a:p>
            <a:r>
              <a:rPr lang="en-US" b="1"/>
              <a:t>EXTRA INFO FOR RESPONDING TO QUESTIONS</a:t>
            </a:r>
            <a:endParaRPr lang="en-US"/>
          </a:p>
          <a:p>
            <a:r>
              <a:rPr lang="en-US"/>
              <a:t>SR data were cloud and snow masked.</a:t>
            </a:r>
            <a:endParaRPr lang="en-US">
              <a:cs typeface="Calibri"/>
            </a:endParaRPr>
          </a:p>
          <a:p>
            <a:r>
              <a:rPr lang="en-US"/>
              <a:t>Winter dates: Dec 1 (previous year) – Mar 8</a:t>
            </a:r>
            <a:endParaRPr lang="en-US">
              <a:cs typeface="Calibri"/>
            </a:endParaRPr>
          </a:p>
          <a:p>
            <a:r>
              <a:rPr lang="en-US"/>
              <a:t>Summer Dates: May 1 – July 31</a:t>
            </a:r>
            <a:endParaRPr lang="en-US">
              <a:cs typeface="Calibri"/>
            </a:endParaRPr>
          </a:p>
          <a:p>
            <a:endParaRPr lang="en-US"/>
          </a:p>
          <a:p>
            <a:r>
              <a:rPr lang="en-US" b="1"/>
              <a:t>Initial Stack</a:t>
            </a:r>
            <a:endParaRPr lang="en-US"/>
          </a:p>
          <a:p>
            <a:r>
              <a:rPr lang="en-US" b="1"/>
              <a:t>Summer </a:t>
            </a:r>
            <a:endParaRPr lang="en-US"/>
          </a:p>
          <a:p>
            <a:r>
              <a:rPr lang="en-US"/>
              <a:t>Landsat 8 Bands 1-7 or Landsat 5 Bands 1-5, 7</a:t>
            </a:r>
            <a:endParaRPr lang="en-US">
              <a:cs typeface="Calibri"/>
            </a:endParaRPr>
          </a:p>
          <a:p>
            <a:r>
              <a:rPr lang="en-US"/>
              <a:t>NDVI</a:t>
            </a:r>
            <a:endParaRPr lang="en-US">
              <a:cs typeface="Calibri"/>
            </a:endParaRPr>
          </a:p>
          <a:p>
            <a:r>
              <a:rPr lang="en-US"/>
              <a:t>NDBI</a:t>
            </a:r>
            <a:endParaRPr lang="en-US">
              <a:cs typeface="Calibri"/>
            </a:endParaRPr>
          </a:p>
          <a:p>
            <a:r>
              <a:rPr lang="en-US"/>
              <a:t>MBI</a:t>
            </a:r>
            <a:endParaRPr lang="en-US">
              <a:cs typeface="Calibri"/>
            </a:endParaRPr>
          </a:p>
          <a:p>
            <a:r>
              <a:rPr lang="en-US" b="1"/>
              <a:t>Winter</a:t>
            </a:r>
            <a:endParaRPr lang="en-US"/>
          </a:p>
          <a:p>
            <a:r>
              <a:rPr lang="en-US"/>
              <a:t>Landsat 8 Bands 1-7 or Landsat 5 Bands 1-5, 7</a:t>
            </a:r>
            <a:endParaRPr lang="en-US">
              <a:cs typeface="Calibri"/>
            </a:endParaRPr>
          </a:p>
          <a:p>
            <a:r>
              <a:rPr lang="en-US"/>
              <a:t>NDVI</a:t>
            </a:r>
            <a:endParaRPr lang="en-US">
              <a:cs typeface="Calibri"/>
            </a:endParaRPr>
          </a:p>
          <a:p>
            <a:endParaRPr lang="en-US">
              <a:cs typeface="Calibri"/>
            </a:endParaRPr>
          </a:p>
          <a:p>
            <a:r>
              <a:rPr lang="en-US"/>
              <a:t>------------------------------Image Information Below ------------------------------</a:t>
            </a:r>
            <a:endParaRPr lang="en-US">
              <a:cs typeface="Calibri"/>
            </a:endParaRPr>
          </a:p>
          <a:p>
            <a:r>
              <a:rPr lang="en-US" b="1"/>
              <a:t>Image Credit: </a:t>
            </a:r>
            <a:r>
              <a:rPr lang="en-US"/>
              <a:t>NASA </a:t>
            </a:r>
            <a:endParaRPr lang="en-US">
              <a:cs typeface="Calibri"/>
            </a:endParaRPr>
          </a:p>
          <a:p>
            <a:r>
              <a:rPr lang="en-US" b="1"/>
              <a:t>Image Source: </a:t>
            </a:r>
            <a:r>
              <a:rPr lang="en-US">
                <a:hlinkClick r:id="rId3"/>
              </a:rPr>
              <a:t>https://www.devpedia.developexchange.com/dp/images/6/69/01_Landsat5.png</a:t>
            </a:r>
            <a:endParaRPr lang="en-US"/>
          </a:p>
          <a:p>
            <a:endParaRPr lang="en-US"/>
          </a:p>
          <a:p>
            <a:r>
              <a:rPr lang="en-US" b="1"/>
              <a:t>Image Credit: </a:t>
            </a:r>
            <a:r>
              <a:rPr lang="en-US"/>
              <a:t>NASA </a:t>
            </a:r>
            <a:endParaRPr lang="en-US">
              <a:cs typeface="Calibri"/>
            </a:endParaRPr>
          </a:p>
          <a:p>
            <a:r>
              <a:rPr lang="en-US" b="1"/>
              <a:t>Image Source: </a:t>
            </a:r>
            <a:r>
              <a:rPr lang="en-US">
                <a:hlinkClick r:id="rId4"/>
              </a:rPr>
              <a:t>https://www.devpedia.developexchange.com/dp/images/c/c2/03_Landsat8.png</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19434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Kelsey</a:t>
            </a:r>
          </a:p>
          <a:p>
            <a:endParaRPr lang="en-US">
              <a:cs typeface="Calibri"/>
            </a:endParaRPr>
          </a:p>
          <a:p>
            <a:r>
              <a:rPr lang="en-US">
                <a:cs typeface="Calibri"/>
              </a:rPr>
              <a:t>- Above you can see a bar chart representing net change in LULC classes from 1985 to 2021</a:t>
            </a:r>
          </a:p>
          <a:p>
            <a:r>
              <a:rPr lang="en-US">
                <a:cs typeface="Calibri"/>
              </a:rPr>
              <a:t>- Deciduous and Developed received the largest net growth</a:t>
            </a:r>
          </a:p>
          <a:p>
            <a:r>
              <a:rPr lang="en-US">
                <a:cs typeface="Calibri"/>
              </a:rPr>
              <a:t>- While Mixed Forest and Coniferous received the greatest net loss</a:t>
            </a:r>
          </a:p>
          <a:p>
            <a:r>
              <a:rPr lang="en-US">
                <a:cs typeface="Calibri"/>
              </a:rPr>
              <a:t>It is of particular interest that coniferous forest is experiencing such great loss, as coniferous forests provide shaded relief and cooler temperatures year-round for salmon habitat.</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685332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Chris</a:t>
            </a:r>
            <a:endParaRPr lang="en-US">
              <a:cs typeface="Calibri"/>
            </a:endParaRPr>
          </a:p>
          <a:p>
            <a:pPr>
              <a:spcBef>
                <a:spcPts val="1000"/>
              </a:spcBef>
              <a:spcAft>
                <a:spcPts val="600"/>
              </a:spcAft>
            </a:pPr>
            <a:endParaRPr lang="en-US">
              <a:cs typeface="Calibri"/>
            </a:endParaRPr>
          </a:p>
          <a:p>
            <a:pPr>
              <a:spcBef>
                <a:spcPts val="1000"/>
              </a:spcBef>
              <a:spcAft>
                <a:spcPts val="600"/>
              </a:spcAft>
            </a:pPr>
            <a:r>
              <a:rPr lang="en-US">
                <a:cs typeface="Calibri"/>
              </a:rPr>
              <a:t>Overall accuracy for the three LULC classifications presented some interesting results:</a:t>
            </a:r>
          </a:p>
          <a:p>
            <a:pPr marL="171450" indent="-171450">
              <a:spcBef>
                <a:spcPts val="1000"/>
              </a:spcBef>
              <a:spcAft>
                <a:spcPts val="600"/>
              </a:spcAft>
              <a:buFont typeface="Arial"/>
              <a:buChar char="•"/>
            </a:pPr>
            <a:r>
              <a:rPr lang="en-US">
                <a:cs typeface="Calibri"/>
              </a:rPr>
              <a:t>1985: High accuracy in classifying continuous coniferous stands influenced the overall accuracy in this map. </a:t>
            </a:r>
          </a:p>
          <a:p>
            <a:pPr marL="171450" indent="-171450">
              <a:spcBef>
                <a:spcPts val="1000"/>
              </a:spcBef>
              <a:spcAft>
                <a:spcPts val="600"/>
              </a:spcAft>
              <a:buFont typeface="Arial"/>
              <a:buChar char="•"/>
            </a:pPr>
            <a:r>
              <a:rPr lang="en-US">
                <a:cs typeface="Calibri"/>
              </a:rPr>
              <a:t>2003: Our classification for 2003 was affected by a greater proportion of cloud and snow masked areas within the imagery compared to the two other years. </a:t>
            </a:r>
          </a:p>
          <a:p>
            <a:pPr marL="171450" indent="-171450">
              <a:spcBef>
                <a:spcPts val="1000"/>
              </a:spcBef>
              <a:spcAft>
                <a:spcPts val="600"/>
              </a:spcAft>
              <a:buFont typeface="Arial"/>
              <a:buChar char="•"/>
            </a:pPr>
            <a:r>
              <a:rPr lang="en-US">
                <a:cs typeface="Calibri"/>
              </a:rPr>
              <a:t>2021: Our accuracy was decreased in 2021 due to high spectral similarity between forest stands, and clear-cutting of coniferous forests between the summer and winter images introduced confusion to the classifier.</a:t>
            </a:r>
          </a:p>
          <a:p>
            <a:pPr marL="171450" indent="-171450">
              <a:buFont typeface="Arial"/>
              <a:buChar char="•"/>
            </a:pPr>
            <a:r>
              <a:rPr lang="en-US">
                <a:cs typeface="Calibri"/>
              </a:rPr>
              <a:t>The preliminary LULC map shown here was further classified during the term to include upland and wetland evergreen forests in order to compare varying forest cover types to temperature trends across Maine.</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074489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7024-F725-4209-9172-CFC8F507A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920E5-76D2-46F1-972D-0108EE765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F4692-B13D-46DE-BEA4-C50A2B0E1901}"/>
              </a:ext>
            </a:extLst>
          </p:cNvPr>
          <p:cNvSpPr>
            <a:spLocks noGrp="1"/>
          </p:cNvSpPr>
          <p:nvPr>
            <p:ph type="dt" sz="half" idx="10"/>
          </p:nvPr>
        </p:nvSpPr>
        <p:spPr/>
        <p:txBody>
          <a:bodyPr/>
          <a:lstStyle/>
          <a:p>
            <a:fld id="{FF0B7D29-2A9E-4F12-ABB5-0AA734A41569}" type="datetimeFigureOut">
              <a:rPr lang="en-US" smtClean="0"/>
              <a:t>3/24/2022</a:t>
            </a:fld>
            <a:endParaRPr lang="en-US"/>
          </a:p>
        </p:txBody>
      </p:sp>
      <p:sp>
        <p:nvSpPr>
          <p:cNvPr id="5" name="Footer Placeholder 4">
            <a:extLst>
              <a:ext uri="{FF2B5EF4-FFF2-40B4-BE49-F238E27FC236}">
                <a16:creationId xmlns:a16="http://schemas.microsoft.com/office/drawing/2014/main" id="{C4495B58-C50E-4153-B449-F0B28985F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C2561-C8EA-49EE-A7EB-F6A8BB7551F5}"/>
              </a:ext>
            </a:extLst>
          </p:cNvPr>
          <p:cNvSpPr>
            <a:spLocks noGrp="1"/>
          </p:cNvSpPr>
          <p:nvPr>
            <p:ph type="sldNum" sz="quarter" idx="12"/>
          </p:nvPr>
        </p:nvSpPr>
        <p:spPr/>
        <p:txBody>
          <a:bodyPr/>
          <a:lstStyle/>
          <a:p>
            <a:fld id="{08B76347-6A78-4655-A070-0E120419A489}" type="slidenum">
              <a:rPr lang="en-US" smtClean="0"/>
              <a:t>‹#›</a:t>
            </a:fld>
            <a:endParaRPr lang="en-US"/>
          </a:p>
        </p:txBody>
      </p:sp>
    </p:spTree>
    <p:extLst>
      <p:ext uri="{BB962C8B-B14F-4D97-AF65-F5344CB8AC3E}">
        <p14:creationId xmlns:p14="http://schemas.microsoft.com/office/powerpoint/2010/main" val="74335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69A478"/>
                </a:solidFill>
              </a:rPr>
              <a:t>STUDY AREA</a:t>
            </a:r>
          </a:p>
          <a:p>
            <a:pPr algn="ctr"/>
            <a:r>
              <a:rPr lang="en-US" sz="260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0" name="Picture 9" descr="Map&#10;&#10;Description automatically generated">
            <a:extLst>
              <a:ext uri="{FF2B5EF4-FFF2-40B4-BE49-F238E27FC236}">
                <a16:creationId xmlns:a16="http://schemas.microsoft.com/office/drawing/2014/main" id="{72A1821E-2496-4CA0-9AF1-E588BEA6677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6095998" y="1079478"/>
            <a:ext cx="6096001" cy="5209397"/>
          </a:xfrm>
          <a:prstGeom prst="rect">
            <a:avLst/>
          </a:prstGeom>
        </p:spPr>
      </p:pic>
      <p:pic>
        <p:nvPicPr>
          <p:cNvPr id="14" name="Picture 13" descr="Logo, icon&#10;&#10;Description automatically generated">
            <a:extLst>
              <a:ext uri="{FF2B5EF4-FFF2-40B4-BE49-F238E27FC236}">
                <a16:creationId xmlns:a16="http://schemas.microsoft.com/office/drawing/2014/main" id="{36BFFF8E-03A0-43FB-89D7-436EB7DBD918}"/>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3855"/>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 id="214748373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18/10/relationships/comments" Target="../comments/modernComment_171_6FD73FDB.xml"/><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svg"/><Relationship Id="rId4" Type="http://schemas.openxmlformats.org/officeDocument/2006/relationships/image" Target="../media/image46.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gif"/></Relationships>
</file>

<file path=ppt/slides/_rels/slide12.xml.rels><?xml version="1.0" encoding="UTF-8" standalone="yes"?>
<Relationships xmlns="http://schemas.openxmlformats.org/package/2006/relationships"><Relationship Id="rId3" Type="http://schemas.microsoft.com/office/2018/10/relationships/comments" Target="../comments/modernComment_14A_1DF3AD6F.xm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4_41CDAC2.xm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43_852D40E0.xml"/><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18/10/relationships/comments" Target="../comments/modernComment_179_881D9ECC.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microsoft.com/office/2018/10/relationships/comments" Target="../comments/modernComment_176_250895EF.xml"/><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5" Type="http://schemas.openxmlformats.org/officeDocument/2006/relationships/image" Target="../media/image23.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48_6AABA32E.xml"/><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Maryland – Goddard </a:t>
            </a:r>
            <a:endParaRPr lang="en-US">
              <a:solidFill>
                <a:schemeClr val="bg1"/>
              </a:solidFill>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a:solidFill>
                  <a:srgbClr val="6CA47A"/>
                </a:solidFill>
                <a:latin typeface="Century Gothic"/>
              </a:rPr>
              <a:t>MAINE</a:t>
            </a:r>
            <a:endParaRPr lang="en-US"/>
          </a:p>
          <a:p>
            <a:r>
              <a:rPr lang="en-US" sz="2600" b="0" spc="0">
                <a:solidFill>
                  <a:srgbClr val="6CA47A"/>
                </a:solidFill>
                <a:latin typeface="Century Gothic"/>
              </a:rPr>
              <a:t>Ecological Forecasting II</a:t>
            </a:r>
            <a:endParaRPr lang="en-US" sz="2600" b="0" spc="0" baseline="0">
              <a:solidFill>
                <a:srgbClr val="6CA47A"/>
              </a:solidFill>
            </a:endParaRP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a:solidFill>
                  <a:schemeClr val="tx1">
                    <a:lumMod val="75000"/>
                    <a:lumOff val="25000"/>
                  </a:schemeClr>
                </a:solidFill>
                <a:latin typeface="Century Gothic"/>
              </a:rPr>
              <a:t>Identifying Forest Cover and Assessing Federally Endangered Atlantic Salmon Habitat in Maine Using Earth Observations</a:t>
            </a:r>
            <a:endParaRPr lang="en-US" sz="160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Tony Bowman</a:t>
            </a:r>
            <a:endParaRPr lang="en-US">
              <a:solidFill>
                <a:schemeClr val="tx1">
                  <a:lumMod val="75000"/>
                  <a:lumOff val="25000"/>
                </a:schemeClr>
              </a:solidFill>
            </a:endParaRPr>
          </a:p>
          <a:p>
            <a:pPr algn="ctr"/>
            <a:r>
              <a:rPr lang="en-US" sz="1400">
                <a:solidFill>
                  <a:schemeClr val="tx1">
                    <a:lumMod val="75000"/>
                    <a:lumOff val="25000"/>
                  </a:schemeClr>
                </a:solidFill>
                <a:latin typeface="Century Gothic"/>
              </a:rPr>
              <a:t>Jonathan Falciani</a:t>
            </a:r>
            <a:endParaRPr lang="en-US">
              <a:solidFill>
                <a:schemeClr val="tx1">
                  <a:lumMod val="75000"/>
                  <a:lumOff val="25000"/>
                </a:schemeClr>
              </a:solidFill>
            </a:endParaRPr>
          </a:p>
          <a:p>
            <a:pPr algn="ctr"/>
            <a:r>
              <a:rPr lang="en-US" sz="1400">
                <a:solidFill>
                  <a:schemeClr val="tx1">
                    <a:lumMod val="75000"/>
                    <a:lumOff val="25000"/>
                  </a:schemeClr>
                </a:solidFill>
                <a:latin typeface="Century Gothic"/>
              </a:rPr>
              <a:t>Christopher Matechik</a:t>
            </a:r>
          </a:p>
          <a:p>
            <a:pPr algn="ctr"/>
            <a:r>
              <a:rPr lang="en-US" sz="1400">
                <a:solidFill>
                  <a:schemeClr val="tx1">
                    <a:lumMod val="75000"/>
                    <a:lumOff val="25000"/>
                  </a:schemeClr>
                </a:solidFill>
                <a:latin typeface="Century Gothic"/>
              </a:rPr>
              <a:t>Kelsey Preslar</a:t>
            </a:r>
            <a:endParaRPr lang="en-US" sz="14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A picture containing text, monitor, television, screen&#10;&#10;Description automatically generated">
            <a:extLst>
              <a:ext uri="{FF2B5EF4-FFF2-40B4-BE49-F238E27FC236}">
                <a16:creationId xmlns:a16="http://schemas.microsoft.com/office/drawing/2014/main" id="{511E0834-5508-4FF5-B228-92519D31C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104" y="557130"/>
            <a:ext cx="3322749" cy="1568837"/>
          </a:xfrm>
          <a:prstGeom prst="rect">
            <a:avLst/>
          </a:prstGeom>
        </p:spPr>
      </p:pic>
      <p:sp>
        <p:nvSpPr>
          <p:cNvPr id="21" name="Title 1">
            <a:extLst>
              <a:ext uri="{FF2B5EF4-FFF2-40B4-BE49-F238E27FC236}">
                <a16:creationId xmlns:a16="http://schemas.microsoft.com/office/drawing/2014/main" id="{40B2A9B0-A451-485D-B0CA-B31CC3ACB687}"/>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METHODS: </a:t>
            </a:r>
            <a:r>
              <a:rPr lang="en-US" sz="4000">
                <a:solidFill>
                  <a:srgbClr val="6CA47A"/>
                </a:solidFill>
                <a:latin typeface="Century Gothic"/>
              </a:rPr>
              <a:t>LST Analysis</a:t>
            </a:r>
            <a:endParaRPr lang="en-US"/>
          </a:p>
        </p:txBody>
      </p:sp>
      <p:cxnSp>
        <p:nvCxnSpPr>
          <p:cNvPr id="59" name="Straight Arrow Connector 58">
            <a:extLst>
              <a:ext uri="{FF2B5EF4-FFF2-40B4-BE49-F238E27FC236}">
                <a16:creationId xmlns:a16="http://schemas.microsoft.com/office/drawing/2014/main" id="{D3DECAC6-95EB-4838-8BCD-C9A6A17CB8E6}"/>
              </a:ext>
            </a:extLst>
          </p:cNvPr>
          <p:cNvCxnSpPr>
            <a:cxnSpLocks/>
          </p:cNvCxnSpPr>
          <p:nvPr/>
        </p:nvCxnSpPr>
        <p:spPr>
          <a:xfrm>
            <a:off x="2128256" y="5144364"/>
            <a:ext cx="2538573" cy="858876"/>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28" name="TextBox 27">
            <a:extLst>
              <a:ext uri="{FF2B5EF4-FFF2-40B4-BE49-F238E27FC236}">
                <a16:creationId xmlns:a16="http://schemas.microsoft.com/office/drawing/2014/main" id="{2972E280-813D-4385-ABF3-93D6168F096A}"/>
              </a:ext>
            </a:extLst>
          </p:cNvPr>
          <p:cNvSpPr txBox="1"/>
          <p:nvPr/>
        </p:nvSpPr>
        <p:spPr>
          <a:xfrm>
            <a:off x="4994075" y="4549356"/>
            <a:ext cx="2264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Average LST maps</a:t>
            </a:r>
          </a:p>
        </p:txBody>
      </p:sp>
      <p:grpSp>
        <p:nvGrpSpPr>
          <p:cNvPr id="8" name="Group 7">
            <a:extLst>
              <a:ext uri="{FF2B5EF4-FFF2-40B4-BE49-F238E27FC236}">
                <a16:creationId xmlns:a16="http://schemas.microsoft.com/office/drawing/2014/main" id="{70E62FCB-A90E-4A46-8101-6699E34CAD7C}"/>
              </a:ext>
            </a:extLst>
          </p:cNvPr>
          <p:cNvGrpSpPr/>
          <p:nvPr/>
        </p:nvGrpSpPr>
        <p:grpSpPr>
          <a:xfrm>
            <a:off x="5227075" y="2207115"/>
            <a:ext cx="2423668" cy="2339144"/>
            <a:chOff x="5275018" y="2207115"/>
            <a:chExt cx="2423668" cy="2339144"/>
          </a:xfrm>
        </p:grpSpPr>
        <p:pic>
          <p:nvPicPr>
            <p:cNvPr id="3" name="Picture 5" descr="A picture containing plant&#10;&#10;Description automatically generated">
              <a:extLst>
                <a:ext uri="{FF2B5EF4-FFF2-40B4-BE49-F238E27FC236}">
                  <a16:creationId xmlns:a16="http://schemas.microsoft.com/office/drawing/2014/main" id="{B14E5A29-5D48-4766-9D9B-F8D03516E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018" y="2207115"/>
              <a:ext cx="1798272" cy="218000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72" name="Freeform: Shape 71">
              <a:extLst>
                <a:ext uri="{FF2B5EF4-FFF2-40B4-BE49-F238E27FC236}">
                  <a16:creationId xmlns:a16="http://schemas.microsoft.com/office/drawing/2014/main" id="{011D7DC7-532A-4016-B29C-4134062FF6E3}"/>
                </a:ext>
              </a:extLst>
            </p:cNvPr>
            <p:cNvSpPr/>
            <p:nvPr/>
          </p:nvSpPr>
          <p:spPr>
            <a:xfrm>
              <a:off x="5724234" y="4174138"/>
              <a:ext cx="1974452" cy="372121"/>
            </a:xfrm>
            <a:custGeom>
              <a:avLst/>
              <a:gdLst>
                <a:gd name="connsiteX0" fmla="*/ 0 w 1398940"/>
                <a:gd name="connsiteY0" fmla="*/ 0 h 268262"/>
                <a:gd name="connsiteX1" fmla="*/ 1398940 w 1398940"/>
                <a:gd name="connsiteY1" fmla="*/ 0 h 268262"/>
                <a:gd name="connsiteX2" fmla="*/ 1398940 w 1398940"/>
                <a:gd name="connsiteY2" fmla="*/ 268262 h 268262"/>
                <a:gd name="connsiteX3" fmla="*/ 0 w 1398940"/>
                <a:gd name="connsiteY3" fmla="*/ 268262 h 268262"/>
                <a:gd name="connsiteX4" fmla="*/ 0 w 1398940"/>
                <a:gd name="connsiteY4" fmla="*/ 0 h 26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940" h="268262">
                  <a:moveTo>
                    <a:pt x="0" y="0"/>
                  </a:moveTo>
                  <a:lnTo>
                    <a:pt x="1398940" y="0"/>
                  </a:lnTo>
                  <a:lnTo>
                    <a:pt x="1398940" y="268262"/>
                  </a:lnTo>
                  <a:lnTo>
                    <a:pt x="0" y="268262"/>
                  </a:lnTo>
                  <a:lnTo>
                    <a:pt x="0" y="0"/>
                  </a:lnTo>
                  <a:close/>
                </a:path>
              </a:pathLst>
            </a:custGeom>
            <a:ln>
              <a:solidFill>
                <a:srgbClr val="7AA160"/>
              </a:solidFill>
            </a:ln>
          </p:spPr>
          <p:style>
            <a:lnRef idx="2">
              <a:schemeClr val="accent6">
                <a:alpha val="90000"/>
                <a:hueOff val="0"/>
                <a:satOff val="0"/>
                <a:lumOff val="0"/>
                <a:alphaOff val="-16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400" tIns="6350" rIns="25400" bIns="6350" numCol="1" spcCol="1270" anchor="ctr" anchorCtr="0">
              <a:noAutofit/>
            </a:bodyPr>
            <a:lstStyle/>
            <a:p>
              <a:pPr marL="0" lvl="0" indent="0" algn="ctr" defTabSz="444500">
                <a:lnSpc>
                  <a:spcPct val="90000"/>
                </a:lnSpc>
                <a:spcBef>
                  <a:spcPct val="0"/>
                </a:spcBef>
                <a:spcAft>
                  <a:spcPct val="35000"/>
                </a:spcAft>
                <a:buNone/>
              </a:pPr>
              <a:r>
                <a:rPr lang="en-US" sz="1400" kern="1200">
                  <a:latin typeface="Century Gothic"/>
                </a:rPr>
                <a:t>By </a:t>
              </a:r>
              <a:r>
                <a:rPr lang="en-US" sz="1400">
                  <a:latin typeface="Century Gothic"/>
                </a:rPr>
                <a:t>HUC-12</a:t>
              </a:r>
              <a:r>
                <a:rPr lang="en-US" sz="1400" kern="1200">
                  <a:latin typeface="Century Gothic"/>
                </a:rPr>
                <a:t> watershed</a:t>
              </a:r>
              <a:endParaRPr lang="en-US" sz="1400">
                <a:ea typeface="Calibri"/>
                <a:cs typeface="Calibri" panose="020F0502020204030204"/>
              </a:endParaRPr>
            </a:p>
          </p:txBody>
        </p:sp>
      </p:grpSp>
      <p:sp>
        <p:nvSpPr>
          <p:cNvPr id="41" name="TextBox 40">
            <a:extLst>
              <a:ext uri="{FF2B5EF4-FFF2-40B4-BE49-F238E27FC236}">
                <a16:creationId xmlns:a16="http://schemas.microsoft.com/office/drawing/2014/main" id="{EECF88FC-15DF-4158-B4E5-5F2A704C3513}"/>
              </a:ext>
            </a:extLst>
          </p:cNvPr>
          <p:cNvSpPr txBox="1"/>
          <p:nvPr/>
        </p:nvSpPr>
        <p:spPr>
          <a:xfrm>
            <a:off x="7279914" y="1752370"/>
            <a:ext cx="183466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Terra MODIS</a:t>
            </a:r>
            <a:endParaRPr lang="en-US"/>
          </a:p>
          <a:p>
            <a:pPr algn="ctr"/>
            <a:r>
              <a:rPr lang="en-US" sz="1200">
                <a:latin typeface="Century Gothic"/>
                <a:ea typeface="Calibri" panose="020F0502020204030204"/>
                <a:cs typeface="Calibri" panose="020F0502020204030204"/>
              </a:rPr>
              <a:t>2000 – 2021</a:t>
            </a:r>
            <a:endParaRPr lang="en-US">
              <a:latin typeface="Century Gothic"/>
              <a:ea typeface="Calibri" panose="020F0502020204030204"/>
              <a:cs typeface="Calibri" panose="020F0502020204030204"/>
            </a:endParaRPr>
          </a:p>
        </p:txBody>
      </p:sp>
      <p:pic>
        <p:nvPicPr>
          <p:cNvPr id="10" name="Picture 13" descr="A picture containing transport, satellite&#10;&#10;Description automatically generated">
            <a:extLst>
              <a:ext uri="{FF2B5EF4-FFF2-40B4-BE49-F238E27FC236}">
                <a16:creationId xmlns:a16="http://schemas.microsoft.com/office/drawing/2014/main" id="{86263674-24A2-4752-B00E-30099EBC29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1502" y="343856"/>
            <a:ext cx="1170661" cy="866685"/>
          </a:xfrm>
          <a:prstGeom prst="rect">
            <a:avLst/>
          </a:prstGeom>
        </p:spPr>
      </p:pic>
      <p:sp>
        <p:nvSpPr>
          <p:cNvPr id="9" name="TextBox 8">
            <a:extLst>
              <a:ext uri="{FF2B5EF4-FFF2-40B4-BE49-F238E27FC236}">
                <a16:creationId xmlns:a16="http://schemas.microsoft.com/office/drawing/2014/main" id="{47484A87-A8C5-43DF-B234-755A1908CBFF}"/>
              </a:ext>
            </a:extLst>
          </p:cNvPr>
          <p:cNvSpPr txBox="1"/>
          <p:nvPr/>
        </p:nvSpPr>
        <p:spPr>
          <a:xfrm>
            <a:off x="1376510" y="4548554"/>
            <a:ext cx="17858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LULC maps</a:t>
            </a:r>
          </a:p>
          <a:p>
            <a:pPr algn="ctr"/>
            <a:r>
              <a:rPr lang="en-US" sz="1400">
                <a:latin typeface="Century Gothic"/>
                <a:ea typeface="Calibri" panose="020F0502020204030204"/>
                <a:cs typeface="Calibri" panose="020F0502020204030204"/>
              </a:rPr>
              <a:t>2003, 2021</a:t>
            </a:r>
          </a:p>
        </p:txBody>
      </p:sp>
      <p:grpSp>
        <p:nvGrpSpPr>
          <p:cNvPr id="7" name="Group 6">
            <a:extLst>
              <a:ext uri="{FF2B5EF4-FFF2-40B4-BE49-F238E27FC236}">
                <a16:creationId xmlns:a16="http://schemas.microsoft.com/office/drawing/2014/main" id="{19FAD648-D4D8-44F9-B86F-D19402C9F8F6}"/>
              </a:ext>
            </a:extLst>
          </p:cNvPr>
          <p:cNvGrpSpPr/>
          <p:nvPr/>
        </p:nvGrpSpPr>
        <p:grpSpPr>
          <a:xfrm>
            <a:off x="1379724" y="2204539"/>
            <a:ext cx="2441005" cy="2350193"/>
            <a:chOff x="1379724" y="2204539"/>
            <a:chExt cx="2441005" cy="2350193"/>
          </a:xfrm>
        </p:grpSpPr>
        <p:pic>
          <p:nvPicPr>
            <p:cNvPr id="6" name="Picture 8" descr="A picture containing grass, plant&#10;&#10;Description automatically generated">
              <a:extLst>
                <a:ext uri="{FF2B5EF4-FFF2-40B4-BE49-F238E27FC236}">
                  <a16:creationId xmlns:a16="http://schemas.microsoft.com/office/drawing/2014/main" id="{047C8C8F-489F-43E2-BE86-1D0BEBEF4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9724" y="2204539"/>
              <a:ext cx="1785816" cy="217538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66" name="Freeform: Shape 65">
              <a:extLst>
                <a:ext uri="{FF2B5EF4-FFF2-40B4-BE49-F238E27FC236}">
                  <a16:creationId xmlns:a16="http://schemas.microsoft.com/office/drawing/2014/main" id="{A64C7E70-AAA5-4C64-A605-7A86E0B19CA3}"/>
                </a:ext>
              </a:extLst>
            </p:cNvPr>
            <p:cNvSpPr/>
            <p:nvPr/>
          </p:nvSpPr>
          <p:spPr>
            <a:xfrm>
              <a:off x="1836752" y="4182611"/>
              <a:ext cx="1983977" cy="372121"/>
            </a:xfrm>
            <a:custGeom>
              <a:avLst/>
              <a:gdLst>
                <a:gd name="connsiteX0" fmla="*/ 0 w 1398940"/>
                <a:gd name="connsiteY0" fmla="*/ 0 h 268262"/>
                <a:gd name="connsiteX1" fmla="*/ 1398940 w 1398940"/>
                <a:gd name="connsiteY1" fmla="*/ 0 h 268262"/>
                <a:gd name="connsiteX2" fmla="*/ 1398940 w 1398940"/>
                <a:gd name="connsiteY2" fmla="*/ 268262 h 268262"/>
                <a:gd name="connsiteX3" fmla="*/ 0 w 1398940"/>
                <a:gd name="connsiteY3" fmla="*/ 268262 h 268262"/>
                <a:gd name="connsiteX4" fmla="*/ 0 w 1398940"/>
                <a:gd name="connsiteY4" fmla="*/ 0 h 26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940" h="268262">
                  <a:moveTo>
                    <a:pt x="0" y="0"/>
                  </a:moveTo>
                  <a:lnTo>
                    <a:pt x="1398940" y="0"/>
                  </a:lnTo>
                  <a:lnTo>
                    <a:pt x="1398940" y="268262"/>
                  </a:lnTo>
                  <a:lnTo>
                    <a:pt x="0" y="268262"/>
                  </a:lnTo>
                  <a:lnTo>
                    <a:pt x="0" y="0"/>
                  </a:lnTo>
                  <a:close/>
                </a:path>
              </a:pathLst>
            </a:custGeom>
            <a:ln>
              <a:solidFill>
                <a:srgbClr val="7AA160"/>
              </a:solidFill>
            </a:ln>
          </p:spPr>
          <p:style>
            <a:lnRef idx="2">
              <a:schemeClr val="accent6">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en-US" sz="1400" kern="1200">
                  <a:latin typeface="Century Gothic"/>
                </a:rPr>
                <a:t>By </a:t>
              </a:r>
              <a:r>
                <a:rPr lang="en-US" sz="1400">
                  <a:latin typeface="Century Gothic"/>
                </a:rPr>
                <a:t>HUC-12</a:t>
              </a:r>
              <a:r>
                <a:rPr lang="en-US" sz="1400" kern="1200">
                  <a:latin typeface="Century Gothic"/>
                </a:rPr>
                <a:t> watershed</a:t>
              </a:r>
            </a:p>
          </p:txBody>
        </p:sp>
      </p:grpSp>
      <p:sp>
        <p:nvSpPr>
          <p:cNvPr id="30" name="TextBox 29">
            <a:extLst>
              <a:ext uri="{FF2B5EF4-FFF2-40B4-BE49-F238E27FC236}">
                <a16:creationId xmlns:a16="http://schemas.microsoft.com/office/drawing/2014/main" id="{A3561650-6B29-460A-94D6-1FAFE1AB56E4}"/>
              </a:ext>
            </a:extLst>
          </p:cNvPr>
          <p:cNvSpPr txBox="1"/>
          <p:nvPr/>
        </p:nvSpPr>
        <p:spPr>
          <a:xfrm>
            <a:off x="8912305" y="4546258"/>
            <a:ext cx="21179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Average LST anomaly maps</a:t>
            </a:r>
          </a:p>
          <a:p>
            <a:pPr algn="ctr"/>
            <a:endParaRPr lang="en-US" sz="1200">
              <a:latin typeface="Century Gothic"/>
              <a:ea typeface="Calibri" panose="020F0502020204030204"/>
              <a:cs typeface="Calibri" panose="020F0502020204030204"/>
            </a:endParaRPr>
          </a:p>
        </p:txBody>
      </p:sp>
      <p:grpSp>
        <p:nvGrpSpPr>
          <p:cNvPr id="13" name="Group 12">
            <a:extLst>
              <a:ext uri="{FF2B5EF4-FFF2-40B4-BE49-F238E27FC236}">
                <a16:creationId xmlns:a16="http://schemas.microsoft.com/office/drawing/2014/main" id="{4CECE57E-6AE1-4F37-98BC-7952DCA36AF6}"/>
              </a:ext>
            </a:extLst>
          </p:cNvPr>
          <p:cNvGrpSpPr/>
          <p:nvPr/>
        </p:nvGrpSpPr>
        <p:grpSpPr>
          <a:xfrm>
            <a:off x="9057089" y="2209433"/>
            <a:ext cx="2456230" cy="2336825"/>
            <a:chOff x="9057089" y="2209433"/>
            <a:chExt cx="2456230" cy="2336825"/>
          </a:xfrm>
        </p:grpSpPr>
        <p:pic>
          <p:nvPicPr>
            <p:cNvPr id="2" name="Picture 2" descr="A picture containing plant&#10;&#10;Description automatically generated">
              <a:extLst>
                <a:ext uri="{FF2B5EF4-FFF2-40B4-BE49-F238E27FC236}">
                  <a16:creationId xmlns:a16="http://schemas.microsoft.com/office/drawing/2014/main" id="{9736D980-C8E0-4744-BD70-17085BBBF3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7089" y="2209433"/>
              <a:ext cx="1828400" cy="217049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Freeform: Shape 11">
              <a:extLst>
                <a:ext uri="{FF2B5EF4-FFF2-40B4-BE49-F238E27FC236}">
                  <a16:creationId xmlns:a16="http://schemas.microsoft.com/office/drawing/2014/main" id="{E4A337C1-1F2D-4175-8203-A5917DEB7851}"/>
                </a:ext>
              </a:extLst>
            </p:cNvPr>
            <p:cNvSpPr/>
            <p:nvPr/>
          </p:nvSpPr>
          <p:spPr>
            <a:xfrm>
              <a:off x="9500767" y="4174137"/>
              <a:ext cx="2012552" cy="372121"/>
            </a:xfrm>
            <a:custGeom>
              <a:avLst/>
              <a:gdLst>
                <a:gd name="connsiteX0" fmla="*/ 0 w 1398940"/>
                <a:gd name="connsiteY0" fmla="*/ 0 h 268262"/>
                <a:gd name="connsiteX1" fmla="*/ 1398940 w 1398940"/>
                <a:gd name="connsiteY1" fmla="*/ 0 h 268262"/>
                <a:gd name="connsiteX2" fmla="*/ 1398940 w 1398940"/>
                <a:gd name="connsiteY2" fmla="*/ 268262 h 268262"/>
                <a:gd name="connsiteX3" fmla="*/ 0 w 1398940"/>
                <a:gd name="connsiteY3" fmla="*/ 268262 h 268262"/>
                <a:gd name="connsiteX4" fmla="*/ 0 w 1398940"/>
                <a:gd name="connsiteY4" fmla="*/ 0 h 26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940" h="268262">
                  <a:moveTo>
                    <a:pt x="0" y="0"/>
                  </a:moveTo>
                  <a:lnTo>
                    <a:pt x="1398940" y="0"/>
                  </a:lnTo>
                  <a:lnTo>
                    <a:pt x="1398940" y="268262"/>
                  </a:lnTo>
                  <a:lnTo>
                    <a:pt x="0" y="268262"/>
                  </a:lnTo>
                  <a:lnTo>
                    <a:pt x="0" y="0"/>
                  </a:lnTo>
                  <a:close/>
                </a:path>
              </a:pathLst>
            </a:custGeom>
            <a:ln>
              <a:solidFill>
                <a:srgbClr val="7AA160"/>
              </a:solidFill>
            </a:ln>
          </p:spPr>
          <p:style>
            <a:lnRef idx="2">
              <a:schemeClr val="accent6">
                <a:alpha val="90000"/>
                <a:hueOff val="0"/>
                <a:satOff val="0"/>
                <a:lumOff val="0"/>
                <a:alphaOff val="-16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400" tIns="6350" rIns="25400" bIns="6350" numCol="1" spcCol="1270" anchor="ctr" anchorCtr="0">
              <a:noAutofit/>
            </a:bodyPr>
            <a:lstStyle/>
            <a:p>
              <a:pPr marL="0" lvl="0" indent="0" algn="ctr" defTabSz="444500">
                <a:lnSpc>
                  <a:spcPct val="90000"/>
                </a:lnSpc>
                <a:spcBef>
                  <a:spcPct val="0"/>
                </a:spcBef>
                <a:spcAft>
                  <a:spcPct val="35000"/>
                </a:spcAft>
                <a:buNone/>
              </a:pPr>
              <a:r>
                <a:rPr lang="en-US" sz="1400" kern="1200">
                  <a:latin typeface="Century Gothic"/>
                </a:rPr>
                <a:t>By </a:t>
              </a:r>
              <a:r>
                <a:rPr lang="en-US" sz="1400">
                  <a:latin typeface="Century Gothic"/>
                </a:rPr>
                <a:t>HUC-12</a:t>
              </a:r>
              <a:r>
                <a:rPr lang="en-US" sz="1400" kern="1200">
                  <a:latin typeface="Century Gothic"/>
                </a:rPr>
                <a:t> watershed</a:t>
              </a:r>
              <a:endParaRPr lang="en-US" sz="1400">
                <a:ea typeface="Calibri"/>
                <a:cs typeface="Calibri" panose="020F0502020204030204"/>
              </a:endParaRPr>
            </a:p>
          </p:txBody>
        </p:sp>
      </p:grpSp>
      <p:sp>
        <p:nvSpPr>
          <p:cNvPr id="19" name="Rectangle: Rounded Corners 18">
            <a:extLst>
              <a:ext uri="{FF2B5EF4-FFF2-40B4-BE49-F238E27FC236}">
                <a16:creationId xmlns:a16="http://schemas.microsoft.com/office/drawing/2014/main" id="{912399FD-D867-45D7-B444-B2AEABEFA16B}"/>
              </a:ext>
            </a:extLst>
          </p:cNvPr>
          <p:cNvSpPr/>
          <p:nvPr/>
        </p:nvSpPr>
        <p:spPr>
          <a:xfrm>
            <a:off x="4872863" y="5326991"/>
            <a:ext cx="2488205" cy="1199474"/>
          </a:xfrm>
          <a:prstGeom prst="roundRect">
            <a:avLst/>
          </a:prstGeom>
          <a:solidFill>
            <a:srgbClr val="6CA4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Linear Regression</a:t>
            </a:r>
          </a:p>
          <a:p>
            <a:pPr algn="ctr"/>
            <a:r>
              <a:rPr lang="en-US" b="1" i="1">
                <a:latin typeface="Century Gothic"/>
                <a:cs typeface="Calibri"/>
              </a:rPr>
              <a:t>LST ~ LULC</a:t>
            </a:r>
            <a:endParaRPr lang="en-US" b="1">
              <a:latin typeface="Century Gothic"/>
              <a:cs typeface="Calibri"/>
            </a:endParaRPr>
          </a:p>
        </p:txBody>
      </p:sp>
      <p:cxnSp>
        <p:nvCxnSpPr>
          <p:cNvPr id="76" name="Straight Arrow Connector 75">
            <a:extLst>
              <a:ext uri="{FF2B5EF4-FFF2-40B4-BE49-F238E27FC236}">
                <a16:creationId xmlns:a16="http://schemas.microsoft.com/office/drawing/2014/main" id="{228E7E38-2236-4DC8-B947-701F0ABB26A9}"/>
              </a:ext>
            </a:extLst>
          </p:cNvPr>
          <p:cNvCxnSpPr>
            <a:cxnSpLocks/>
          </p:cNvCxnSpPr>
          <p:nvPr/>
        </p:nvCxnSpPr>
        <p:spPr>
          <a:xfrm flipH="1">
            <a:off x="7489586" y="5202979"/>
            <a:ext cx="2600592" cy="805076"/>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79" name="Straight Arrow Connector 78">
            <a:extLst>
              <a:ext uri="{FF2B5EF4-FFF2-40B4-BE49-F238E27FC236}">
                <a16:creationId xmlns:a16="http://schemas.microsoft.com/office/drawing/2014/main" id="{98DDF306-A83B-48CF-A495-C78F99DAC595}"/>
              </a:ext>
            </a:extLst>
          </p:cNvPr>
          <p:cNvCxnSpPr>
            <a:cxnSpLocks/>
          </p:cNvCxnSpPr>
          <p:nvPr/>
        </p:nvCxnSpPr>
        <p:spPr>
          <a:xfrm flipH="1">
            <a:off x="6281882" y="1763530"/>
            <a:ext cx="1116387" cy="391179"/>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80" name="Straight Arrow Connector 79">
            <a:extLst>
              <a:ext uri="{FF2B5EF4-FFF2-40B4-BE49-F238E27FC236}">
                <a16:creationId xmlns:a16="http://schemas.microsoft.com/office/drawing/2014/main" id="{084A1A3A-CF84-4879-A1D9-C491F55ABAA7}"/>
              </a:ext>
            </a:extLst>
          </p:cNvPr>
          <p:cNvCxnSpPr>
            <a:cxnSpLocks/>
          </p:cNvCxnSpPr>
          <p:nvPr/>
        </p:nvCxnSpPr>
        <p:spPr>
          <a:xfrm>
            <a:off x="8971115" y="1714683"/>
            <a:ext cx="1052382" cy="449795"/>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29" name="TextBox 1">
            <a:extLst>
              <a:ext uri="{FF2B5EF4-FFF2-40B4-BE49-F238E27FC236}">
                <a16:creationId xmlns:a16="http://schemas.microsoft.com/office/drawing/2014/main" id="{B41E57C5-395D-441E-AAE1-5121D3273A46}"/>
              </a:ext>
            </a:extLst>
          </p:cNvPr>
          <p:cNvSpPr txBox="1"/>
          <p:nvPr/>
        </p:nvSpPr>
        <p:spPr>
          <a:xfrm>
            <a:off x="3142" y="6405513"/>
            <a:ext cx="27432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rPr>
              <a:t>Image Credit: NASA </a:t>
            </a:r>
          </a:p>
        </p:txBody>
      </p:sp>
      <p:pic>
        <p:nvPicPr>
          <p:cNvPr id="48" name="Graphic 44" descr="High temperature with solid fill">
            <a:extLst>
              <a:ext uri="{FF2B5EF4-FFF2-40B4-BE49-F238E27FC236}">
                <a16:creationId xmlns:a16="http://schemas.microsoft.com/office/drawing/2014/main" id="{647332B6-975E-41A3-943F-8E3ADF14BD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20000">
            <a:off x="4949884" y="5873807"/>
            <a:ext cx="519884" cy="510237"/>
          </a:xfrm>
          <a:prstGeom prst="rect">
            <a:avLst/>
          </a:prstGeom>
        </p:spPr>
      </p:pic>
      <p:pic>
        <p:nvPicPr>
          <p:cNvPr id="32" name="Graphic 1" descr="Topography Map with solid fill">
            <a:extLst>
              <a:ext uri="{FF2B5EF4-FFF2-40B4-BE49-F238E27FC236}">
                <a16:creationId xmlns:a16="http://schemas.microsoft.com/office/drawing/2014/main" id="{09F94879-124C-437F-AA40-A9EC58DBF25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440000">
            <a:off x="6758866" y="5944473"/>
            <a:ext cx="517932" cy="508164"/>
          </a:xfrm>
          <a:prstGeom prst="rect">
            <a:avLst/>
          </a:prstGeom>
        </p:spPr>
      </p:pic>
      <p:cxnSp>
        <p:nvCxnSpPr>
          <p:cNvPr id="34" name="Straight Arrow Connector 33">
            <a:extLst>
              <a:ext uri="{FF2B5EF4-FFF2-40B4-BE49-F238E27FC236}">
                <a16:creationId xmlns:a16="http://schemas.microsoft.com/office/drawing/2014/main" id="{ED2E1DB1-ADBB-48CA-8E5F-D084AFA482F0}"/>
              </a:ext>
            </a:extLst>
          </p:cNvPr>
          <p:cNvCxnSpPr>
            <a:cxnSpLocks/>
          </p:cNvCxnSpPr>
          <p:nvPr/>
        </p:nvCxnSpPr>
        <p:spPr>
          <a:xfrm flipH="1">
            <a:off x="6166384" y="4927798"/>
            <a:ext cx="3659" cy="330775"/>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7637756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0A81DFF9-C089-4F73-8489-9CAD27D24980}"/>
              </a:ext>
              <a:ext uri="{147F2762-F138-4A5C-976F-8EAC2B608ADB}">
                <a16:predDERef xmlns:a16="http://schemas.microsoft.com/office/drawing/2014/main" pred="{0FB1324A-7088-459E-8523-EE2448540118}"/>
              </a:ext>
            </a:extLst>
          </p:cNvPr>
          <p:cNvGraphicFramePr>
            <a:graphicFrameLocks/>
          </p:cNvGraphicFramePr>
          <p:nvPr>
            <p:extLst>
              <p:ext uri="{D42A27DB-BD31-4B8C-83A1-F6EECF244321}">
                <p14:modId xmlns:p14="http://schemas.microsoft.com/office/powerpoint/2010/main" val="3949787876"/>
              </p:ext>
            </p:extLst>
          </p:nvPr>
        </p:nvGraphicFramePr>
        <p:xfrm>
          <a:off x="2231845" y="1976891"/>
          <a:ext cx="3762560" cy="411622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5CA31977-238B-4070-9690-92D0E6992202}"/>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6CA47A"/>
                </a:solidFill>
                <a:latin typeface="Century Gothic"/>
              </a:rPr>
              <a:t>RESULTS: </a:t>
            </a:r>
            <a:r>
              <a:rPr lang="en-US" sz="4000">
                <a:solidFill>
                  <a:srgbClr val="6CA47A"/>
                </a:solidFill>
                <a:latin typeface="Century Gothic"/>
              </a:rPr>
              <a:t>LST and Forest Cover</a:t>
            </a:r>
            <a:endParaRPr lang="en-US"/>
          </a:p>
        </p:txBody>
      </p:sp>
      <p:pic>
        <p:nvPicPr>
          <p:cNvPr id="2" name="Picture 2">
            <a:extLst>
              <a:ext uri="{FF2B5EF4-FFF2-40B4-BE49-F238E27FC236}">
                <a16:creationId xmlns:a16="http://schemas.microsoft.com/office/drawing/2014/main" id="{4088D81A-176C-44AF-96BE-12ED5C3C2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278" y="275636"/>
            <a:ext cx="5325034" cy="6176855"/>
          </a:xfrm>
          <a:prstGeom prst="rect">
            <a:avLst/>
          </a:prstGeom>
        </p:spPr>
      </p:pic>
      <p:grpSp>
        <p:nvGrpSpPr>
          <p:cNvPr id="3" name="Group 2">
            <a:extLst>
              <a:ext uri="{FF2B5EF4-FFF2-40B4-BE49-F238E27FC236}">
                <a16:creationId xmlns:a16="http://schemas.microsoft.com/office/drawing/2014/main" id="{C810DF9C-3A33-49EB-9F7C-1291C7F41C84}"/>
              </a:ext>
            </a:extLst>
          </p:cNvPr>
          <p:cNvGrpSpPr/>
          <p:nvPr/>
        </p:nvGrpSpPr>
        <p:grpSpPr>
          <a:xfrm>
            <a:off x="-838849" y="1980591"/>
            <a:ext cx="6183903" cy="4303471"/>
            <a:chOff x="-175890" y="1769287"/>
            <a:chExt cx="5419811" cy="4418387"/>
          </a:xfrm>
        </p:grpSpPr>
        <p:sp>
          <p:nvSpPr>
            <p:cNvPr id="12" name="TextBox 11">
              <a:extLst>
                <a:ext uri="{FF2B5EF4-FFF2-40B4-BE49-F238E27FC236}">
                  <a16:creationId xmlns:a16="http://schemas.microsoft.com/office/drawing/2014/main" id="{D7843B44-C490-48ED-B187-7CC51AD097BB}"/>
                </a:ext>
              </a:extLst>
            </p:cNvPr>
            <p:cNvSpPr txBox="1"/>
            <p:nvPr/>
          </p:nvSpPr>
          <p:spPr>
            <a:xfrm>
              <a:off x="-175885" y="176928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Developed</a:t>
              </a:r>
              <a:endParaRPr lang="en-US">
                <a:solidFill>
                  <a:schemeClr val="tx1">
                    <a:lumMod val="75000"/>
                    <a:lumOff val="25000"/>
                  </a:schemeClr>
                </a:solidFill>
                <a:ea typeface="Calibri" panose="020F0502020204030204"/>
                <a:cs typeface="Calibri" panose="020F0502020204030204"/>
              </a:endParaRPr>
            </a:p>
          </p:txBody>
        </p:sp>
        <p:sp>
          <p:nvSpPr>
            <p:cNvPr id="13" name="TextBox 12">
              <a:extLst>
                <a:ext uri="{FF2B5EF4-FFF2-40B4-BE49-F238E27FC236}">
                  <a16:creationId xmlns:a16="http://schemas.microsoft.com/office/drawing/2014/main" id="{7E2600DA-C423-486F-8A92-552D00383E67}"/>
                </a:ext>
              </a:extLst>
            </p:cNvPr>
            <p:cNvSpPr txBox="1"/>
            <p:nvPr/>
          </p:nvSpPr>
          <p:spPr>
            <a:xfrm>
              <a:off x="-175881" y="223392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Barren</a:t>
              </a:r>
              <a:endParaRPr lang="en-US">
                <a:solidFill>
                  <a:schemeClr val="tx1">
                    <a:lumMod val="75000"/>
                    <a:lumOff val="25000"/>
                  </a:schemeClr>
                </a:solidFill>
                <a:ea typeface="Calibri" panose="020F0502020204030204"/>
                <a:cs typeface="Calibri" panose="020F0502020204030204"/>
              </a:endParaRPr>
            </a:p>
          </p:txBody>
        </p:sp>
        <p:sp>
          <p:nvSpPr>
            <p:cNvPr id="14" name="TextBox 1">
              <a:extLst>
                <a:ext uri="{FF2B5EF4-FFF2-40B4-BE49-F238E27FC236}">
                  <a16:creationId xmlns:a16="http://schemas.microsoft.com/office/drawing/2014/main" id="{AF21A3C8-D816-4167-8463-41C2270E4793}"/>
                </a:ext>
              </a:extLst>
            </p:cNvPr>
            <p:cNvSpPr txBox="1"/>
            <p:nvPr/>
          </p:nvSpPr>
          <p:spPr>
            <a:xfrm>
              <a:off x="-175881" y="2698564"/>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Planted/Cultivated</a:t>
              </a:r>
              <a:endParaRPr lang="en-US">
                <a:solidFill>
                  <a:schemeClr val="tx1">
                    <a:lumMod val="75000"/>
                    <a:lumOff val="25000"/>
                  </a:schemeClr>
                </a:solidFill>
                <a:ea typeface="Calibri" panose="020F0502020204030204"/>
                <a:cs typeface="Calibri" panose="020F0502020204030204"/>
              </a:endParaRPr>
            </a:p>
          </p:txBody>
        </p:sp>
        <p:sp>
          <p:nvSpPr>
            <p:cNvPr id="15" name="TextBox 1">
              <a:extLst>
                <a:ext uri="{FF2B5EF4-FFF2-40B4-BE49-F238E27FC236}">
                  <a16:creationId xmlns:a16="http://schemas.microsoft.com/office/drawing/2014/main" id="{6E86F510-2181-4B07-BBFC-DB191C772079}"/>
                </a:ext>
              </a:extLst>
            </p:cNvPr>
            <p:cNvSpPr txBox="1"/>
            <p:nvPr/>
          </p:nvSpPr>
          <p:spPr>
            <a:xfrm>
              <a:off x="-175881" y="3163203"/>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Deciduous Forest</a:t>
              </a:r>
              <a:endParaRPr lang="en-US">
                <a:solidFill>
                  <a:schemeClr val="tx1">
                    <a:lumMod val="75000"/>
                    <a:lumOff val="25000"/>
                  </a:schemeClr>
                </a:solidFill>
                <a:ea typeface="Calibri" panose="020F0502020204030204"/>
                <a:cs typeface="Calibri" panose="020F0502020204030204"/>
              </a:endParaRPr>
            </a:p>
          </p:txBody>
        </p:sp>
        <p:sp>
          <p:nvSpPr>
            <p:cNvPr id="16" name="TextBox 1">
              <a:extLst>
                <a:ext uri="{FF2B5EF4-FFF2-40B4-BE49-F238E27FC236}">
                  <a16:creationId xmlns:a16="http://schemas.microsoft.com/office/drawing/2014/main" id="{3D6C7927-1A63-4350-B80D-D163F144D2D3}"/>
                </a:ext>
              </a:extLst>
            </p:cNvPr>
            <p:cNvSpPr txBox="1"/>
            <p:nvPr/>
          </p:nvSpPr>
          <p:spPr>
            <a:xfrm>
              <a:off x="-175881" y="3627841"/>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Coniferous Forest</a:t>
              </a:r>
              <a:endParaRPr lang="en-US">
                <a:solidFill>
                  <a:schemeClr val="tx1">
                    <a:lumMod val="75000"/>
                    <a:lumOff val="25000"/>
                  </a:schemeClr>
                </a:solidFill>
                <a:ea typeface="Calibri" panose="020F0502020204030204"/>
                <a:cs typeface="Calibri" panose="020F0502020204030204"/>
              </a:endParaRPr>
            </a:p>
          </p:txBody>
        </p:sp>
        <p:sp>
          <p:nvSpPr>
            <p:cNvPr id="17" name="TextBox 1">
              <a:extLst>
                <a:ext uri="{FF2B5EF4-FFF2-40B4-BE49-F238E27FC236}">
                  <a16:creationId xmlns:a16="http://schemas.microsoft.com/office/drawing/2014/main" id="{21E2E79A-2D8C-4ED3-8FAE-A94420C9B922}"/>
                </a:ext>
              </a:extLst>
            </p:cNvPr>
            <p:cNvSpPr txBox="1"/>
            <p:nvPr/>
          </p:nvSpPr>
          <p:spPr>
            <a:xfrm>
              <a:off x="-175887" y="4092480"/>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Mixed Forest</a:t>
              </a:r>
              <a:endParaRPr lang="en-US">
                <a:solidFill>
                  <a:schemeClr val="tx1">
                    <a:lumMod val="75000"/>
                    <a:lumOff val="25000"/>
                  </a:schemeClr>
                </a:solidFill>
                <a:ea typeface="Calibri" panose="020F0502020204030204"/>
                <a:cs typeface="Calibri" panose="020F0502020204030204"/>
              </a:endParaRPr>
            </a:p>
          </p:txBody>
        </p:sp>
        <p:sp>
          <p:nvSpPr>
            <p:cNvPr id="18" name="TextBox 1">
              <a:extLst>
                <a:ext uri="{FF2B5EF4-FFF2-40B4-BE49-F238E27FC236}">
                  <a16:creationId xmlns:a16="http://schemas.microsoft.com/office/drawing/2014/main" id="{056342FB-ADB9-4B0A-8980-3F481344B987}"/>
                </a:ext>
              </a:extLst>
            </p:cNvPr>
            <p:cNvSpPr txBox="1"/>
            <p:nvPr/>
          </p:nvSpPr>
          <p:spPr>
            <a:xfrm>
              <a:off x="-175888" y="4557119"/>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Shrublands/Herbaceous</a:t>
              </a:r>
              <a:endParaRPr lang="en-US">
                <a:ea typeface="Calibri" panose="020F0502020204030204"/>
                <a:cs typeface="Calibri" panose="020F0502020204030204"/>
              </a:endParaRPr>
            </a:p>
          </p:txBody>
        </p:sp>
        <p:sp>
          <p:nvSpPr>
            <p:cNvPr id="19" name="TextBox 1">
              <a:extLst>
                <a:ext uri="{FF2B5EF4-FFF2-40B4-BE49-F238E27FC236}">
                  <a16:creationId xmlns:a16="http://schemas.microsoft.com/office/drawing/2014/main" id="{B2465366-7FAD-4E01-85EC-0BECB98C6FA1}"/>
                </a:ext>
              </a:extLst>
            </p:cNvPr>
            <p:cNvSpPr txBox="1"/>
            <p:nvPr/>
          </p:nvSpPr>
          <p:spPr>
            <a:xfrm>
              <a:off x="-175889" y="5021757"/>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Wetlands</a:t>
              </a:r>
              <a:endParaRPr lang="en-US">
                <a:ea typeface="Calibri" panose="020F0502020204030204"/>
                <a:cs typeface="Calibri" panose="020F0502020204030204"/>
              </a:endParaRPr>
            </a:p>
          </p:txBody>
        </p:sp>
        <p:sp>
          <p:nvSpPr>
            <p:cNvPr id="20" name="TextBox 1">
              <a:extLst>
                <a:ext uri="{FF2B5EF4-FFF2-40B4-BE49-F238E27FC236}">
                  <a16:creationId xmlns:a16="http://schemas.microsoft.com/office/drawing/2014/main" id="{01A997BF-4701-4027-A093-C63C5C01FFA0}"/>
                </a:ext>
              </a:extLst>
            </p:cNvPr>
            <p:cNvSpPr txBox="1"/>
            <p:nvPr/>
          </p:nvSpPr>
          <p:spPr>
            <a:xfrm>
              <a:off x="-175890" y="5486393"/>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Water</a:t>
              </a:r>
              <a:endParaRPr lang="en-US">
                <a:ea typeface="Calibri" panose="020F0502020204030204"/>
                <a:cs typeface="Calibri" panose="020F0502020204030204"/>
              </a:endParaRPr>
            </a:p>
          </p:txBody>
        </p:sp>
        <p:sp>
          <p:nvSpPr>
            <p:cNvPr id="22" name="TextBox 21">
              <a:extLst>
                <a:ext uri="{FF2B5EF4-FFF2-40B4-BE49-F238E27FC236}">
                  <a16:creationId xmlns:a16="http://schemas.microsoft.com/office/drawing/2014/main" id="{2A023829-1E92-4782-B548-289C9F8BEE42}"/>
                </a:ext>
              </a:extLst>
            </p:cNvPr>
            <p:cNvSpPr txBox="1"/>
            <p:nvPr/>
          </p:nvSpPr>
          <p:spPr>
            <a:xfrm>
              <a:off x="2679980" y="5882049"/>
              <a:ext cx="719138" cy="3007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a:t>
              </a:r>
              <a:r>
                <a:rPr lang="en-US" sz="1400" b="1">
                  <a:solidFill>
                    <a:schemeClr val="tx1">
                      <a:lumMod val="75000"/>
                      <a:lumOff val="25000"/>
                    </a:schemeClr>
                  </a:solidFill>
                  <a:latin typeface="Century Gothic"/>
                  <a:ea typeface="+mn-lt"/>
                  <a:cs typeface="+mn-lt"/>
                </a:rPr>
                <a:t>0.4 °F</a:t>
              </a:r>
              <a:endParaRPr lang="en-US" sz="1400" b="1">
                <a:solidFill>
                  <a:schemeClr val="tx1">
                    <a:lumMod val="75000"/>
                    <a:lumOff val="25000"/>
                  </a:schemeClr>
                </a:solidFill>
                <a:ea typeface="Calibri"/>
                <a:cs typeface="Calibri"/>
              </a:endParaRPr>
            </a:p>
          </p:txBody>
        </p:sp>
        <p:sp>
          <p:nvSpPr>
            <p:cNvPr id="23" name="TextBox 22">
              <a:extLst>
                <a:ext uri="{FF2B5EF4-FFF2-40B4-BE49-F238E27FC236}">
                  <a16:creationId xmlns:a16="http://schemas.microsoft.com/office/drawing/2014/main" id="{8FA27568-D3F2-4197-8044-EFB3BA062F47}"/>
                </a:ext>
              </a:extLst>
            </p:cNvPr>
            <p:cNvSpPr txBox="1"/>
            <p:nvPr/>
          </p:nvSpPr>
          <p:spPr>
            <a:xfrm>
              <a:off x="3481303" y="5871678"/>
              <a:ext cx="921544" cy="315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a:t>
              </a:r>
            </a:p>
          </p:txBody>
        </p:sp>
        <p:sp>
          <p:nvSpPr>
            <p:cNvPr id="25" name="TextBox 24">
              <a:extLst>
                <a:ext uri="{FF2B5EF4-FFF2-40B4-BE49-F238E27FC236}">
                  <a16:creationId xmlns:a16="http://schemas.microsoft.com/office/drawing/2014/main" id="{D1CB6F98-B9D3-4A67-886E-49D30F51E612}"/>
                </a:ext>
              </a:extLst>
            </p:cNvPr>
            <p:cNvSpPr txBox="1"/>
            <p:nvPr/>
          </p:nvSpPr>
          <p:spPr>
            <a:xfrm>
              <a:off x="4524783" y="5882049"/>
              <a:ext cx="719138" cy="3007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ea typeface="+mn-lt"/>
                  <a:cs typeface="+mn-lt"/>
                </a:rPr>
                <a:t>+0.4 °F</a:t>
              </a:r>
              <a:endParaRPr lang="en-US" sz="1400" b="1">
                <a:solidFill>
                  <a:schemeClr val="tx1">
                    <a:lumMod val="75000"/>
                    <a:lumOff val="25000"/>
                  </a:schemeClr>
                </a:solidFill>
                <a:ea typeface="+mn-lt"/>
                <a:cs typeface="+mn-lt"/>
              </a:endParaRPr>
            </a:p>
          </p:txBody>
        </p:sp>
      </p:grpSp>
      <p:sp>
        <p:nvSpPr>
          <p:cNvPr id="33" name="TextBox 32">
            <a:extLst>
              <a:ext uri="{FF2B5EF4-FFF2-40B4-BE49-F238E27FC236}">
                <a16:creationId xmlns:a16="http://schemas.microsoft.com/office/drawing/2014/main" id="{0C7440D0-9B2E-42CC-8575-F41C6FC76B26}"/>
              </a:ext>
            </a:extLst>
          </p:cNvPr>
          <p:cNvSpPr txBox="1"/>
          <p:nvPr/>
        </p:nvSpPr>
        <p:spPr>
          <a:xfrm>
            <a:off x="1311609" y="1081950"/>
            <a:ext cx="50422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Temperature (°F) Change per 10,000 Acres</a:t>
            </a:r>
            <a:endParaRPr lang="en-US" b="1">
              <a:solidFill>
                <a:schemeClr val="tx1">
                  <a:lumMod val="75000"/>
                  <a:lumOff val="25000"/>
                </a:schemeClr>
              </a:solidFill>
              <a:ea typeface="+mn-lt"/>
              <a:cs typeface="+mn-lt"/>
            </a:endParaRPr>
          </a:p>
          <a:p>
            <a:pPr algn="ctr"/>
            <a:r>
              <a:rPr lang="en-US">
                <a:solidFill>
                  <a:schemeClr val="tx1">
                    <a:lumMod val="75000"/>
                    <a:lumOff val="25000"/>
                  </a:schemeClr>
                </a:solidFill>
                <a:latin typeface="Century Gothic"/>
              </a:rPr>
              <a:t> (2021)</a:t>
            </a:r>
            <a:endParaRPr lang="en-US">
              <a:solidFill>
                <a:schemeClr val="tx1">
                  <a:lumMod val="75000"/>
                  <a:lumOff val="25000"/>
                </a:schemeClr>
              </a:solidFill>
              <a:cs typeface="Calibri" panose="020F0502020204030204"/>
            </a:endParaRPr>
          </a:p>
        </p:txBody>
      </p:sp>
      <p:grpSp>
        <p:nvGrpSpPr>
          <p:cNvPr id="49" name="Group 48">
            <a:extLst>
              <a:ext uri="{FF2B5EF4-FFF2-40B4-BE49-F238E27FC236}">
                <a16:creationId xmlns:a16="http://schemas.microsoft.com/office/drawing/2014/main" id="{B543040D-43D0-4BE9-BDEF-54EBEABD5695}"/>
              </a:ext>
            </a:extLst>
          </p:cNvPr>
          <p:cNvGrpSpPr/>
          <p:nvPr/>
        </p:nvGrpSpPr>
        <p:grpSpPr>
          <a:xfrm>
            <a:off x="1008601" y="6199388"/>
            <a:ext cx="430753" cy="352815"/>
            <a:chOff x="4705447" y="2470508"/>
            <a:chExt cx="518474" cy="526330"/>
          </a:xfrm>
        </p:grpSpPr>
        <p:sp>
          <p:nvSpPr>
            <p:cNvPr id="41" name="Rectangle 40">
              <a:extLst>
                <a:ext uri="{FF2B5EF4-FFF2-40B4-BE49-F238E27FC236}">
                  <a16:creationId xmlns:a16="http://schemas.microsoft.com/office/drawing/2014/main" id="{9499F6B1-6E96-4025-981D-9EAB0ED17103}"/>
                </a:ext>
              </a:extLst>
            </p:cNvPr>
            <p:cNvSpPr/>
            <p:nvPr/>
          </p:nvSpPr>
          <p:spPr>
            <a:xfrm>
              <a:off x="4705447" y="2470508"/>
              <a:ext cx="518474" cy="212103"/>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C059728-3B1A-47E9-88D8-13452C819624}"/>
                </a:ext>
              </a:extLst>
            </p:cNvPr>
            <p:cNvSpPr/>
            <p:nvPr/>
          </p:nvSpPr>
          <p:spPr>
            <a:xfrm>
              <a:off x="4705447" y="2784735"/>
              <a:ext cx="518474" cy="212103"/>
            </a:xfrm>
            <a:prstGeom prst="rect">
              <a:avLst/>
            </a:prstGeom>
            <a:solidFill>
              <a:srgbClr val="7030A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E434D572-79FE-4D28-B2C6-E88AD396FFC7}"/>
              </a:ext>
            </a:extLst>
          </p:cNvPr>
          <p:cNvSpPr txBox="1"/>
          <p:nvPr/>
        </p:nvSpPr>
        <p:spPr>
          <a:xfrm>
            <a:off x="-29475" y="6146361"/>
            <a:ext cx="10753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65000"/>
                    <a:lumOff val="35000"/>
                  </a:schemeClr>
                </a:solidFill>
                <a:latin typeface="Century Gothic"/>
              </a:rPr>
              <a:t>Summer LST</a:t>
            </a:r>
            <a:endParaRPr lang="en-US" b="1">
              <a:solidFill>
                <a:schemeClr val="tx1">
                  <a:lumMod val="65000"/>
                  <a:lumOff val="35000"/>
                </a:schemeClr>
              </a:solidFill>
              <a:ea typeface="Calibri"/>
              <a:cs typeface="Calibri"/>
            </a:endParaRPr>
          </a:p>
        </p:txBody>
      </p:sp>
      <p:sp>
        <p:nvSpPr>
          <p:cNvPr id="56" name="TextBox 55">
            <a:extLst>
              <a:ext uri="{FF2B5EF4-FFF2-40B4-BE49-F238E27FC236}">
                <a16:creationId xmlns:a16="http://schemas.microsoft.com/office/drawing/2014/main" id="{3BE3D9AD-CB0F-4363-A5E5-34E8EE1DA764}"/>
              </a:ext>
            </a:extLst>
          </p:cNvPr>
          <p:cNvSpPr txBox="1"/>
          <p:nvPr/>
        </p:nvSpPr>
        <p:spPr>
          <a:xfrm>
            <a:off x="-38135" y="6354267"/>
            <a:ext cx="10839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65000"/>
                    <a:lumOff val="35000"/>
                  </a:schemeClr>
                </a:solidFill>
                <a:latin typeface="Century Gothic"/>
              </a:rPr>
              <a:t>Anomalies</a:t>
            </a:r>
          </a:p>
        </p:txBody>
      </p:sp>
      <p:sp>
        <p:nvSpPr>
          <p:cNvPr id="60" name="TextBox 4">
            <a:extLst>
              <a:ext uri="{FF2B5EF4-FFF2-40B4-BE49-F238E27FC236}">
                <a16:creationId xmlns:a16="http://schemas.microsoft.com/office/drawing/2014/main" id="{83912377-BECE-48CD-A772-1C28E7B525C3}"/>
              </a:ext>
            </a:extLst>
          </p:cNvPr>
          <p:cNvSpPr txBox="1"/>
          <p:nvPr/>
        </p:nvSpPr>
        <p:spPr>
          <a:xfrm>
            <a:off x="11456290" y="843668"/>
            <a:ext cx="5644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80°F</a:t>
            </a:r>
          </a:p>
        </p:txBody>
      </p:sp>
      <p:sp>
        <p:nvSpPr>
          <p:cNvPr id="61" name="TextBox 5">
            <a:extLst>
              <a:ext uri="{FF2B5EF4-FFF2-40B4-BE49-F238E27FC236}">
                <a16:creationId xmlns:a16="http://schemas.microsoft.com/office/drawing/2014/main" id="{ADAAF146-52DE-4AA6-A336-7A85841D5E40}"/>
              </a:ext>
            </a:extLst>
          </p:cNvPr>
          <p:cNvSpPr txBox="1"/>
          <p:nvPr/>
        </p:nvSpPr>
        <p:spPr>
          <a:xfrm>
            <a:off x="11454521" y="1605514"/>
            <a:ext cx="5644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60°F</a:t>
            </a:r>
          </a:p>
        </p:txBody>
      </p:sp>
      <p:sp>
        <p:nvSpPr>
          <p:cNvPr id="66" name="TextBox 65">
            <a:extLst>
              <a:ext uri="{FF2B5EF4-FFF2-40B4-BE49-F238E27FC236}">
                <a16:creationId xmlns:a16="http://schemas.microsoft.com/office/drawing/2014/main" id="{5C8A7481-9227-40EE-BAC3-D935875DDD0B}"/>
              </a:ext>
            </a:extLst>
          </p:cNvPr>
          <p:cNvSpPr txBox="1"/>
          <p:nvPr/>
        </p:nvSpPr>
        <p:spPr>
          <a:xfrm>
            <a:off x="1414881" y="6146360"/>
            <a:ext cx="8266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tx1">
                    <a:lumMod val="75000"/>
                    <a:lumOff val="25000"/>
                  </a:schemeClr>
                </a:solidFill>
                <a:latin typeface="Century Gothic"/>
                <a:ea typeface="Calibri" panose="020F0502020204030204"/>
                <a:cs typeface="Calibri" panose="020F0502020204030204"/>
              </a:rPr>
              <a:t>R</a:t>
            </a:r>
            <a:r>
              <a:rPr lang="en-US" sz="1200" i="1" baseline="30000">
                <a:solidFill>
                  <a:schemeClr val="tx1">
                    <a:lumMod val="75000"/>
                    <a:lumOff val="25000"/>
                  </a:schemeClr>
                </a:solidFill>
                <a:latin typeface="Century Gothic"/>
                <a:ea typeface="Calibri" panose="020F0502020204030204"/>
                <a:cs typeface="Calibri" panose="020F0502020204030204"/>
              </a:rPr>
              <a:t>2</a:t>
            </a:r>
            <a:r>
              <a:rPr lang="en-US" sz="1200" baseline="30000">
                <a:solidFill>
                  <a:schemeClr val="tx1">
                    <a:lumMod val="75000"/>
                    <a:lumOff val="25000"/>
                  </a:schemeClr>
                </a:solidFill>
                <a:latin typeface="Century Gothic"/>
                <a:ea typeface="Calibri" panose="020F0502020204030204"/>
                <a:cs typeface="Calibri" panose="020F0502020204030204"/>
              </a:rPr>
              <a:t> </a:t>
            </a:r>
            <a:r>
              <a:rPr lang="en-US" sz="1200">
                <a:solidFill>
                  <a:schemeClr val="tx1">
                    <a:lumMod val="75000"/>
                    <a:lumOff val="25000"/>
                  </a:schemeClr>
                </a:solidFill>
                <a:latin typeface="Century Gothic"/>
                <a:ea typeface="Calibri" panose="020F0502020204030204"/>
                <a:cs typeface="Calibri" panose="020F0502020204030204"/>
              </a:rPr>
              <a:t>= 0.51</a:t>
            </a:r>
            <a:endParaRPr lang="en-US" sz="1200">
              <a:solidFill>
                <a:schemeClr val="tx1">
                  <a:lumMod val="75000"/>
                  <a:lumOff val="25000"/>
                </a:schemeClr>
              </a:solidFill>
              <a:ea typeface="Calibri" panose="020F0502020204030204"/>
              <a:cs typeface="Calibri"/>
            </a:endParaRPr>
          </a:p>
        </p:txBody>
      </p:sp>
      <p:sp>
        <p:nvSpPr>
          <p:cNvPr id="37" name="TextBox 36">
            <a:extLst>
              <a:ext uri="{FF2B5EF4-FFF2-40B4-BE49-F238E27FC236}">
                <a16:creationId xmlns:a16="http://schemas.microsoft.com/office/drawing/2014/main" id="{EDEBC4EC-7588-44C2-82EF-5725D81C105D}"/>
              </a:ext>
            </a:extLst>
          </p:cNvPr>
          <p:cNvSpPr txBox="1"/>
          <p:nvPr/>
        </p:nvSpPr>
        <p:spPr>
          <a:xfrm>
            <a:off x="1414881" y="6354267"/>
            <a:ext cx="8266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tx1">
                    <a:lumMod val="75000"/>
                    <a:lumOff val="25000"/>
                  </a:schemeClr>
                </a:solidFill>
                <a:latin typeface="Century Gothic"/>
                <a:ea typeface="Calibri" panose="020F0502020204030204"/>
                <a:cs typeface="Calibri" panose="020F0502020204030204"/>
              </a:rPr>
              <a:t>R</a:t>
            </a:r>
            <a:r>
              <a:rPr lang="en-US" sz="1200" i="1" baseline="30000">
                <a:solidFill>
                  <a:schemeClr val="tx1">
                    <a:lumMod val="75000"/>
                    <a:lumOff val="25000"/>
                  </a:schemeClr>
                </a:solidFill>
                <a:latin typeface="Century Gothic"/>
                <a:ea typeface="Calibri" panose="020F0502020204030204"/>
                <a:cs typeface="Calibri" panose="020F0502020204030204"/>
              </a:rPr>
              <a:t>2</a:t>
            </a:r>
            <a:r>
              <a:rPr lang="en-US" sz="1200" baseline="30000">
                <a:solidFill>
                  <a:schemeClr val="tx1">
                    <a:lumMod val="75000"/>
                    <a:lumOff val="25000"/>
                  </a:schemeClr>
                </a:solidFill>
                <a:latin typeface="Century Gothic"/>
                <a:ea typeface="Calibri" panose="020F0502020204030204"/>
                <a:cs typeface="Calibri" panose="020F0502020204030204"/>
              </a:rPr>
              <a:t> </a:t>
            </a:r>
            <a:r>
              <a:rPr lang="en-US" sz="1200">
                <a:solidFill>
                  <a:schemeClr val="tx1">
                    <a:lumMod val="75000"/>
                    <a:lumOff val="25000"/>
                  </a:schemeClr>
                </a:solidFill>
                <a:latin typeface="Century Gothic"/>
                <a:ea typeface="Calibri" panose="020F0502020204030204"/>
                <a:cs typeface="Calibri" panose="020F0502020204030204"/>
              </a:rPr>
              <a:t>= 0.13</a:t>
            </a:r>
            <a:endParaRPr lang="en-US" sz="1200">
              <a:solidFill>
                <a:schemeClr val="tx1">
                  <a:lumMod val="75000"/>
                  <a:lumOff val="25000"/>
                </a:schemeClr>
              </a:solidFill>
              <a:ea typeface="Calibri" panose="020F0502020204030204"/>
              <a:cs typeface="Calibri"/>
            </a:endParaRPr>
          </a:p>
        </p:txBody>
      </p:sp>
      <p:sp>
        <p:nvSpPr>
          <p:cNvPr id="38" name="TextBox 37">
            <a:extLst>
              <a:ext uri="{FF2B5EF4-FFF2-40B4-BE49-F238E27FC236}">
                <a16:creationId xmlns:a16="http://schemas.microsoft.com/office/drawing/2014/main" id="{228810F0-F3AC-4209-A502-D6D6C1A700BE}"/>
              </a:ext>
            </a:extLst>
          </p:cNvPr>
          <p:cNvSpPr txBox="1"/>
          <p:nvPr/>
        </p:nvSpPr>
        <p:spPr>
          <a:xfrm>
            <a:off x="3569831" y="5730379"/>
            <a:ext cx="4456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panose="020F0502020204030204"/>
                <a:cs typeface="Calibri" panose="020F0502020204030204"/>
              </a:rPr>
              <a:t>×</a:t>
            </a:r>
          </a:p>
        </p:txBody>
      </p:sp>
      <p:sp>
        <p:nvSpPr>
          <p:cNvPr id="39" name="TextBox 38">
            <a:extLst>
              <a:ext uri="{FF2B5EF4-FFF2-40B4-BE49-F238E27FC236}">
                <a16:creationId xmlns:a16="http://schemas.microsoft.com/office/drawing/2014/main" id="{927F4E5A-79E2-448B-9EE6-8486D92765BE}"/>
              </a:ext>
            </a:extLst>
          </p:cNvPr>
          <p:cNvSpPr txBox="1"/>
          <p:nvPr/>
        </p:nvSpPr>
        <p:spPr>
          <a:xfrm>
            <a:off x="3499466" y="5269729"/>
            <a:ext cx="4456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panose="020F0502020204030204"/>
                <a:cs typeface="Calibri" panose="020F0502020204030204"/>
              </a:rPr>
              <a:t>×</a:t>
            </a:r>
          </a:p>
        </p:txBody>
      </p:sp>
      <p:sp>
        <p:nvSpPr>
          <p:cNvPr id="40" name="TextBox 39">
            <a:extLst>
              <a:ext uri="{FF2B5EF4-FFF2-40B4-BE49-F238E27FC236}">
                <a16:creationId xmlns:a16="http://schemas.microsoft.com/office/drawing/2014/main" id="{63C824EF-FD7F-4D25-9EDD-3FCFE28E15BE}"/>
              </a:ext>
            </a:extLst>
          </p:cNvPr>
          <p:cNvSpPr txBox="1"/>
          <p:nvPr/>
        </p:nvSpPr>
        <p:spPr>
          <a:xfrm>
            <a:off x="3698495" y="3898120"/>
            <a:ext cx="4456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panose="020F0502020204030204"/>
                <a:cs typeface="Calibri" panose="020F0502020204030204"/>
              </a:rPr>
              <a:t>×</a:t>
            </a:r>
          </a:p>
        </p:txBody>
      </p:sp>
      <p:sp>
        <p:nvSpPr>
          <p:cNvPr id="44" name="TextBox 43">
            <a:extLst>
              <a:ext uri="{FF2B5EF4-FFF2-40B4-BE49-F238E27FC236}">
                <a16:creationId xmlns:a16="http://schemas.microsoft.com/office/drawing/2014/main" id="{D4BCCEC1-6E5B-46EC-BF79-3CDC04E6A2AD}"/>
              </a:ext>
            </a:extLst>
          </p:cNvPr>
          <p:cNvSpPr txBox="1"/>
          <p:nvPr/>
        </p:nvSpPr>
        <p:spPr>
          <a:xfrm>
            <a:off x="3331182" y="2385675"/>
            <a:ext cx="4456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panose="020F0502020204030204"/>
                <a:cs typeface="Calibri" panose="020F0502020204030204"/>
              </a:rPr>
              <a:t>×</a:t>
            </a:r>
          </a:p>
        </p:txBody>
      </p:sp>
      <p:sp>
        <p:nvSpPr>
          <p:cNvPr id="35" name="TextBox 34">
            <a:extLst>
              <a:ext uri="{FF2B5EF4-FFF2-40B4-BE49-F238E27FC236}">
                <a16:creationId xmlns:a16="http://schemas.microsoft.com/office/drawing/2014/main" id="{FC6FA7C8-8DEF-478F-A0E4-261EFAE3E059}"/>
              </a:ext>
            </a:extLst>
          </p:cNvPr>
          <p:cNvSpPr txBox="1"/>
          <p:nvPr/>
        </p:nvSpPr>
        <p:spPr>
          <a:xfrm>
            <a:off x="9843466" y="497713"/>
            <a:ext cx="23276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solidFill>
                  <a:schemeClr val="tx1">
                    <a:lumMod val="65000"/>
                    <a:lumOff val="35000"/>
                  </a:schemeClr>
                </a:solidFill>
                <a:latin typeface="Century Gothic"/>
              </a:rPr>
              <a:t>LST 2000 – 2021</a:t>
            </a:r>
            <a:endParaRPr lang="en-US" sz="1400">
              <a:solidFill>
                <a:schemeClr val="tx1">
                  <a:lumMod val="65000"/>
                  <a:lumOff val="35000"/>
                </a:schemeClr>
              </a:solidFill>
              <a:cs typeface="Calibri"/>
            </a:endParaRPr>
          </a:p>
        </p:txBody>
      </p:sp>
      <p:sp>
        <p:nvSpPr>
          <p:cNvPr id="36" name="TextBox 35">
            <a:extLst>
              <a:ext uri="{FF2B5EF4-FFF2-40B4-BE49-F238E27FC236}">
                <a16:creationId xmlns:a16="http://schemas.microsoft.com/office/drawing/2014/main" id="{5A73C6F7-FEFE-46F4-99D9-298B586E5D40}"/>
              </a:ext>
            </a:extLst>
          </p:cNvPr>
          <p:cNvSpPr txBox="1"/>
          <p:nvPr/>
        </p:nvSpPr>
        <p:spPr>
          <a:xfrm>
            <a:off x="6266115" y="6176451"/>
            <a:ext cx="23276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solidFill>
                  <a:schemeClr val="tx1">
                    <a:lumMod val="65000"/>
                    <a:lumOff val="35000"/>
                  </a:schemeClr>
                </a:solidFill>
                <a:latin typeface="Century Gothic"/>
              </a:rPr>
              <a:t>LULC 2003, 2021</a:t>
            </a:r>
            <a:endParaRPr lang="en-US" sz="1400">
              <a:solidFill>
                <a:schemeClr val="tx1">
                  <a:lumMod val="65000"/>
                  <a:lumOff val="35000"/>
                </a:schemeClr>
              </a:solidFill>
              <a:cs typeface="Calibri"/>
            </a:endParaRPr>
          </a:p>
        </p:txBody>
      </p:sp>
      <p:sp>
        <p:nvSpPr>
          <p:cNvPr id="48" name="TextBox 47">
            <a:extLst>
              <a:ext uri="{FF2B5EF4-FFF2-40B4-BE49-F238E27FC236}">
                <a16:creationId xmlns:a16="http://schemas.microsoft.com/office/drawing/2014/main" id="{17819CE7-9EAE-4AED-B25B-5CF84A00AEC3}"/>
              </a:ext>
            </a:extLst>
          </p:cNvPr>
          <p:cNvSpPr txBox="1"/>
          <p:nvPr/>
        </p:nvSpPr>
        <p:spPr>
          <a:xfrm>
            <a:off x="2635851" y="6350773"/>
            <a:ext cx="32193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tx1">
                    <a:lumMod val="75000"/>
                    <a:lumOff val="25000"/>
                  </a:schemeClr>
                </a:solidFill>
                <a:latin typeface="Century Gothic"/>
                <a:ea typeface="Calibri" panose="020F0502020204030204"/>
                <a:cs typeface="Calibri" panose="020F0502020204030204"/>
              </a:rPr>
              <a:t>×</a:t>
            </a:r>
            <a:r>
              <a:rPr lang="en-US" sz="1200">
                <a:solidFill>
                  <a:schemeClr val="tx1">
                    <a:lumMod val="75000"/>
                    <a:lumOff val="25000"/>
                  </a:schemeClr>
                </a:solidFill>
                <a:latin typeface="Century Gothic"/>
                <a:ea typeface="Calibri" panose="020F0502020204030204"/>
                <a:cs typeface="Calibri" panose="020F0502020204030204"/>
              </a:rPr>
              <a:t>  insignificant effect on temperature</a:t>
            </a:r>
          </a:p>
        </p:txBody>
      </p:sp>
      <p:sp>
        <p:nvSpPr>
          <p:cNvPr id="5" name="Rectangle 4">
            <a:extLst>
              <a:ext uri="{FF2B5EF4-FFF2-40B4-BE49-F238E27FC236}">
                <a16:creationId xmlns:a16="http://schemas.microsoft.com/office/drawing/2014/main" id="{8E429B29-46F9-43FC-99BB-01B8B649D91B}"/>
              </a:ext>
            </a:extLst>
          </p:cNvPr>
          <p:cNvSpPr/>
          <p:nvPr/>
        </p:nvSpPr>
        <p:spPr>
          <a:xfrm>
            <a:off x="2286644" y="6410024"/>
            <a:ext cx="430753" cy="14217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E66ABC0B-D14A-60EF-5B65-3FDA5FE7291A}"/>
              </a:ext>
            </a:extLst>
          </p:cNvPr>
          <p:cNvPicPr>
            <a:picLocks noChangeAspect="1"/>
          </p:cNvPicPr>
          <p:nvPr/>
        </p:nvPicPr>
        <p:blipFill>
          <a:blip r:embed="rId5"/>
          <a:stretch>
            <a:fillRect/>
          </a:stretch>
        </p:blipFill>
        <p:spPr>
          <a:xfrm flipV="1">
            <a:off x="11010194" y="927184"/>
            <a:ext cx="441583" cy="898775"/>
          </a:xfrm>
          <a:prstGeom prst="rect">
            <a:avLst/>
          </a:prstGeom>
          <a:ln>
            <a:solidFill>
              <a:schemeClr val="tx1"/>
            </a:solidFill>
          </a:ln>
        </p:spPr>
      </p:pic>
      <p:sp>
        <p:nvSpPr>
          <p:cNvPr id="43" name="TextBox 42">
            <a:extLst>
              <a:ext uri="{FF2B5EF4-FFF2-40B4-BE49-F238E27FC236}">
                <a16:creationId xmlns:a16="http://schemas.microsoft.com/office/drawing/2014/main" id="{636FAB19-11FC-FB87-E0BA-D90B26CE93A7}"/>
              </a:ext>
            </a:extLst>
          </p:cNvPr>
          <p:cNvSpPr txBox="1"/>
          <p:nvPr/>
        </p:nvSpPr>
        <p:spPr>
          <a:xfrm>
            <a:off x="11336986" y="2163952"/>
            <a:ext cx="8544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panose="020F0502020204030204"/>
              </a:rPr>
              <a:t>critical salmon habitat</a:t>
            </a:r>
          </a:p>
        </p:txBody>
      </p:sp>
      <p:cxnSp>
        <p:nvCxnSpPr>
          <p:cNvPr id="7" name="Straight Arrow Connector 6">
            <a:extLst>
              <a:ext uri="{FF2B5EF4-FFF2-40B4-BE49-F238E27FC236}">
                <a16:creationId xmlns:a16="http://schemas.microsoft.com/office/drawing/2014/main" id="{D586FD60-306D-4D1E-F5C2-020482C28A47}"/>
              </a:ext>
            </a:extLst>
          </p:cNvPr>
          <p:cNvCxnSpPr/>
          <p:nvPr/>
        </p:nvCxnSpPr>
        <p:spPr>
          <a:xfrm flipH="1" flipV="1">
            <a:off x="10464800" y="2138680"/>
            <a:ext cx="934720" cy="396240"/>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3543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421690-1D87-44A8-A8CA-BC16C74C9A6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8C40F494-999A-432E-A4C2-02280895FE02}"/>
              </a:ext>
            </a:extLst>
          </p:cNvPr>
          <p:cNvSpPr txBox="1"/>
          <p:nvPr/>
        </p:nvSpPr>
        <p:spPr>
          <a:xfrm>
            <a:off x="3048000" y="28311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 name="Title 1">
            <a:extLst>
              <a:ext uri="{FF2B5EF4-FFF2-40B4-BE49-F238E27FC236}">
                <a16:creationId xmlns:a16="http://schemas.microsoft.com/office/drawing/2014/main" id="{442747D0-E0A8-4898-9C17-A2E885E2E993}"/>
              </a:ext>
            </a:extLst>
          </p:cNvPr>
          <p:cNvSpPr txBox="1">
            <a:spLocks/>
          </p:cNvSpPr>
          <p:nvPr/>
        </p:nvSpPr>
        <p:spPr>
          <a:xfrm>
            <a:off x="266700" y="421457"/>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6CA47A"/>
                </a:solidFill>
                <a:latin typeface="Century Gothic"/>
              </a:rPr>
              <a:t>CONCLUSIONS</a:t>
            </a:r>
            <a:endParaRPr lang="en-US" sz="4000">
              <a:solidFill>
                <a:srgbClr val="6CA47A"/>
              </a:solidFill>
              <a:latin typeface="Century Gothic"/>
            </a:endParaRPr>
          </a:p>
        </p:txBody>
      </p:sp>
      <p:sp>
        <p:nvSpPr>
          <p:cNvPr id="4" name="TextBox 3">
            <a:extLst>
              <a:ext uri="{FF2B5EF4-FFF2-40B4-BE49-F238E27FC236}">
                <a16:creationId xmlns:a16="http://schemas.microsoft.com/office/drawing/2014/main" id="{22AAC43A-91F8-49EB-AC41-76C1BEB40973}"/>
              </a:ext>
            </a:extLst>
          </p:cNvPr>
          <p:cNvSpPr txBox="1"/>
          <p:nvPr/>
        </p:nvSpPr>
        <p:spPr>
          <a:xfrm>
            <a:off x="730469" y="1308538"/>
            <a:ext cx="37416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 Placeholder 5">
            <a:extLst>
              <a:ext uri="{FF2B5EF4-FFF2-40B4-BE49-F238E27FC236}">
                <a16:creationId xmlns:a16="http://schemas.microsoft.com/office/drawing/2014/main" id="{0B8E9F59-3184-41A1-B69E-A6F26D375D42}"/>
              </a:ext>
            </a:extLst>
          </p:cNvPr>
          <p:cNvSpPr txBox="1">
            <a:spLocks/>
          </p:cNvSpPr>
          <p:nvPr/>
        </p:nvSpPr>
        <p:spPr>
          <a:xfrm>
            <a:off x="267093" y="551368"/>
            <a:ext cx="5671296" cy="54520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2400" b="1">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6CA47A"/>
              </a:buClr>
              <a:buNone/>
            </a:pPr>
            <a:endParaRPr lang="en-US" sz="2200" b="1">
              <a:solidFill>
                <a:srgbClr val="6CA47A"/>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a:latin typeface="Century Gothic"/>
                <a:ea typeface="+mn-lt"/>
                <a:cs typeface="+mn-lt"/>
              </a:rPr>
              <a:t>Maine has seen an overall loss in evergreen forest over the last 30 years </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200">
              <a:latin typeface="Century Gothic"/>
              <a:ea typeface="+mn-lt"/>
              <a:cs typeface="+mn-lt"/>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a:solidFill>
                  <a:srgbClr val="000000"/>
                </a:solidFill>
                <a:latin typeface="Century Gothic"/>
                <a:cs typeface="Calibri"/>
              </a:rPr>
              <a:t>Development, mixed forests, and agriculture can influence LST trends</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200">
              <a:latin typeface="Century Gothic"/>
              <a:ea typeface="+mn-lt"/>
              <a:cs typeface="+mn-lt"/>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a:solidFill>
                  <a:srgbClr val="000000"/>
                </a:solidFill>
                <a:latin typeface="Century Gothic"/>
                <a:cs typeface="Calibri"/>
              </a:rPr>
              <a:t>Declines in wetland coniferous forested areas could impact water quality and habitat suitability</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200">
              <a:solidFill>
                <a:srgbClr val="000000"/>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a:solidFill>
                  <a:srgbClr val="000000"/>
                </a:solidFill>
                <a:latin typeface="Century Gothic"/>
                <a:cs typeface="Calibri"/>
              </a:rPr>
              <a:t>Results can inform targeted recovery efforts to restore riparian buffers</a:t>
            </a:r>
          </a:p>
        </p:txBody>
      </p:sp>
      <p:pic>
        <p:nvPicPr>
          <p:cNvPr id="8" name="Picture 8">
            <a:extLst>
              <a:ext uri="{FF2B5EF4-FFF2-40B4-BE49-F238E27FC236}">
                <a16:creationId xmlns:a16="http://schemas.microsoft.com/office/drawing/2014/main" id="{917F1011-DC34-4380-9CC8-4FA71F7E7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5418" y="1309991"/>
            <a:ext cx="5604589" cy="4197549"/>
          </a:xfrm>
          <a:prstGeom prst="rect">
            <a:avLst/>
          </a:prstGeom>
          <a:ln w="28575">
            <a:solidFill>
              <a:srgbClr val="6CA47A"/>
            </a:solid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1E3DFD2-246A-4798-BE52-98694C7CB0E7}"/>
              </a:ext>
            </a:extLst>
          </p:cNvPr>
          <p:cNvSpPr txBox="1"/>
          <p:nvPr/>
        </p:nvSpPr>
        <p:spPr>
          <a:xfrm>
            <a:off x="9035872" y="5549209"/>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Century Gothic"/>
              </a:rPr>
              <a:t>Image Credit: DMR</a:t>
            </a:r>
          </a:p>
        </p:txBody>
      </p:sp>
    </p:spTree>
    <p:extLst>
      <p:ext uri="{BB962C8B-B14F-4D97-AF65-F5344CB8AC3E}">
        <p14:creationId xmlns:p14="http://schemas.microsoft.com/office/powerpoint/2010/main" val="50250891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8F32D2-2B20-47E0-9A9B-6652F6B30EF4}"/>
              </a:ext>
            </a:extLst>
          </p:cNvPr>
          <p:cNvSpPr txBox="1"/>
          <p:nvPr/>
        </p:nvSpPr>
        <p:spPr>
          <a:xfrm>
            <a:off x="216877" y="357554"/>
            <a:ext cx="46775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69A478"/>
                </a:solidFill>
                <a:latin typeface="Century Gothic"/>
                <a:cs typeface="Calibri"/>
              </a:rPr>
              <a:t>FUTURE WORK</a:t>
            </a:r>
          </a:p>
        </p:txBody>
      </p:sp>
      <p:pic>
        <p:nvPicPr>
          <p:cNvPr id="5" name="Picture 5" descr="A picture containing tree, snow, outdoor, nature&#10;&#10;Description automatically generated">
            <a:extLst>
              <a:ext uri="{FF2B5EF4-FFF2-40B4-BE49-F238E27FC236}">
                <a16:creationId xmlns:a16="http://schemas.microsoft.com/office/drawing/2014/main" id="{445952A7-2F2D-4D9E-B1D7-3B7952678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850" y="1212477"/>
            <a:ext cx="5903258" cy="4433046"/>
          </a:xfrm>
          <a:prstGeom prst="rect">
            <a:avLst/>
          </a:prstGeom>
          <a:ln w="28575">
            <a:solidFill>
              <a:srgbClr val="6CA47A"/>
            </a:solidFill>
          </a:ln>
          <a:effectLst>
            <a:outerShdw blurRad="292100" dist="139700" dir="2700000" algn="tl" rotWithShape="0">
              <a:srgbClr val="333333">
                <a:alpha val="65000"/>
              </a:srgbClr>
            </a:outerShdw>
          </a:effectLst>
        </p:spPr>
      </p:pic>
      <p:sp>
        <p:nvSpPr>
          <p:cNvPr id="3" name="Text Placeholder 5">
            <a:extLst>
              <a:ext uri="{FF2B5EF4-FFF2-40B4-BE49-F238E27FC236}">
                <a16:creationId xmlns:a16="http://schemas.microsoft.com/office/drawing/2014/main" id="{4BC03B02-FA58-4640-93BE-92CB23668D83}"/>
              </a:ext>
            </a:extLst>
          </p:cNvPr>
          <p:cNvSpPr txBox="1">
            <a:spLocks/>
          </p:cNvSpPr>
          <p:nvPr/>
        </p:nvSpPr>
        <p:spPr>
          <a:xfrm>
            <a:off x="272662" y="640922"/>
            <a:ext cx="5523981" cy="595346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2000" b="1">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6CA47A"/>
              </a:buClr>
              <a:buNone/>
            </a:pPr>
            <a:endParaRPr lang="en-US" sz="2000" b="1">
              <a:solidFill>
                <a:srgbClr val="6CA47A"/>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b="1">
                <a:latin typeface="Century Gothic"/>
                <a:ea typeface="+mn-lt"/>
                <a:cs typeface="+mn-lt"/>
              </a:rPr>
              <a:t>Assess </a:t>
            </a:r>
            <a:r>
              <a:rPr lang="en-US" sz="2200">
                <a:latin typeface="Century Gothic"/>
                <a:ea typeface="+mn-lt"/>
                <a:cs typeface="+mn-lt"/>
              </a:rPr>
              <a:t>key threats at estuarine level</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200">
              <a:latin typeface="Century Gothic"/>
              <a:ea typeface="+mn-lt"/>
              <a:cs typeface="+mn-lt"/>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b="1">
                <a:latin typeface="Century Gothic"/>
                <a:ea typeface="+mn-lt"/>
                <a:cs typeface="+mn-lt"/>
              </a:rPr>
              <a:t>Utilize</a:t>
            </a:r>
            <a:r>
              <a:rPr lang="en-US" sz="2200">
                <a:latin typeface="Century Gothic"/>
                <a:ea typeface="+mn-lt"/>
                <a:cs typeface="+mn-lt"/>
              </a:rPr>
              <a:t> MODIS data to highlight coastal areas with cooler or warmer temperatures </a:t>
            </a:r>
            <a:endParaRPr lang="en-US" sz="22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200">
              <a:latin typeface="Century Gothic"/>
              <a:ea typeface="+mn-lt"/>
              <a:cs typeface="+mn-lt"/>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b="1">
                <a:latin typeface="Century Gothic"/>
                <a:ea typeface="+mn-lt"/>
                <a:cs typeface="+mn-lt"/>
              </a:rPr>
              <a:t>Employ</a:t>
            </a:r>
            <a:r>
              <a:rPr lang="en-US" sz="2200">
                <a:latin typeface="Century Gothic"/>
                <a:ea typeface="+mn-lt"/>
                <a:cs typeface="+mn-lt"/>
              </a:rPr>
              <a:t> SAR data to delineate specific wetland forest types</a:t>
            </a:r>
            <a:endParaRPr lang="en-US" sz="2200">
              <a:solidFill>
                <a:srgbClr val="000000"/>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200">
              <a:latin typeface="Century Gothic"/>
              <a:ea typeface="+mn-lt"/>
              <a:cs typeface="+mn-lt"/>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b="1">
                <a:latin typeface="Century Gothic"/>
                <a:ea typeface="+mn-lt"/>
                <a:cs typeface="+mn-lt"/>
              </a:rPr>
              <a:t>Organize</a:t>
            </a:r>
            <a:r>
              <a:rPr lang="en-US" sz="2200">
                <a:latin typeface="Century Gothic"/>
                <a:ea typeface="+mn-lt"/>
                <a:cs typeface="+mn-lt"/>
              </a:rPr>
              <a:t> and </a:t>
            </a:r>
            <a:r>
              <a:rPr lang="en-US" sz="2200" b="1">
                <a:latin typeface="Century Gothic"/>
                <a:ea typeface="+mn-lt"/>
                <a:cs typeface="+mn-lt"/>
              </a:rPr>
              <a:t>deploy</a:t>
            </a:r>
            <a:r>
              <a:rPr lang="en-US" sz="2200">
                <a:latin typeface="Century Gothic"/>
                <a:ea typeface="+mn-lt"/>
                <a:cs typeface="+mn-lt"/>
              </a:rPr>
              <a:t> a workshop on the methods and data used to generate salmon habitat monitoring products</a:t>
            </a:r>
            <a:endParaRPr lang="en-US" sz="2200">
              <a:solidFill>
                <a:srgbClr val="000000"/>
              </a:solidFill>
              <a:latin typeface="Century Gothic"/>
              <a:cs typeface="Calibri" panose="020F0502020204030204"/>
            </a:endParaRPr>
          </a:p>
        </p:txBody>
      </p:sp>
      <p:sp>
        <p:nvSpPr>
          <p:cNvPr id="7" name="TextBox 6">
            <a:extLst>
              <a:ext uri="{FF2B5EF4-FFF2-40B4-BE49-F238E27FC236}">
                <a16:creationId xmlns:a16="http://schemas.microsoft.com/office/drawing/2014/main" id="{A089374A-CFE5-4CC5-8F96-7CA7E4E84673}"/>
              </a:ext>
            </a:extLst>
          </p:cNvPr>
          <p:cNvSpPr txBox="1"/>
          <p:nvPr/>
        </p:nvSpPr>
        <p:spPr>
          <a:xfrm>
            <a:off x="10507547" y="5734246"/>
            <a:ext cx="27432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rPr>
              <a:t>Image Credit: DMR</a:t>
            </a:r>
          </a:p>
        </p:txBody>
      </p:sp>
    </p:spTree>
    <p:extLst>
      <p:ext uri="{BB962C8B-B14F-4D97-AF65-F5344CB8AC3E}">
        <p14:creationId xmlns:p14="http://schemas.microsoft.com/office/powerpoint/2010/main" val="6899987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9B11D7-8970-4C80-8F22-068C8E3DB9EB}"/>
              </a:ext>
            </a:extLst>
          </p:cNvPr>
          <p:cNvSpPr txBox="1"/>
          <p:nvPr/>
        </p:nvSpPr>
        <p:spPr>
          <a:xfrm>
            <a:off x="7703393" y="3605884"/>
            <a:ext cx="40511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6CA47A"/>
                </a:solidFill>
                <a:latin typeface="Century Gothic"/>
              </a:rPr>
              <a:t>Special Thanks</a:t>
            </a:r>
          </a:p>
          <a:p>
            <a:r>
              <a:rPr lang="en-US" sz="2000">
                <a:solidFill>
                  <a:schemeClr val="tx1">
                    <a:lumMod val="75000"/>
                    <a:lumOff val="25000"/>
                  </a:schemeClr>
                </a:solidFill>
                <a:latin typeface="Century Gothic"/>
              </a:rPr>
              <a:t>Dr. Nicole Ramberg-Pihl (NASA DEVELOP Fellow — Goddard Space Flight Center)</a:t>
            </a:r>
          </a:p>
        </p:txBody>
      </p:sp>
      <p:sp>
        <p:nvSpPr>
          <p:cNvPr id="3" name="Text Placeholder 5">
            <a:extLst>
              <a:ext uri="{FF2B5EF4-FFF2-40B4-BE49-F238E27FC236}">
                <a16:creationId xmlns:a16="http://schemas.microsoft.com/office/drawing/2014/main" id="{13AF3B77-E11B-4069-A8DE-D83A3B34CB9A}"/>
              </a:ext>
            </a:extLst>
          </p:cNvPr>
          <p:cNvSpPr txBox="1">
            <a:spLocks/>
          </p:cNvSpPr>
          <p:nvPr/>
        </p:nvSpPr>
        <p:spPr>
          <a:xfrm>
            <a:off x="433280" y="807931"/>
            <a:ext cx="7089738" cy="482792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b="1"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6CA47A"/>
              </a:buClr>
              <a:buNone/>
            </a:pPr>
            <a:r>
              <a:rPr lang="en-US" sz="2400" b="1" dirty="0">
                <a:solidFill>
                  <a:srgbClr val="6CA47A"/>
                </a:solidFill>
                <a:latin typeface="Century Gothic"/>
              </a:rPr>
              <a:t>Partners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Dwayne Shaw (</a:t>
            </a:r>
            <a:r>
              <a:rPr lang="en-US" sz="2000" dirty="0" err="1">
                <a:solidFill>
                  <a:schemeClr val="tx1">
                    <a:lumMod val="75000"/>
                    <a:lumOff val="25000"/>
                  </a:schemeClr>
                </a:solidFill>
                <a:latin typeface="Century Gothic"/>
                <a:ea typeface="+mn-lt"/>
                <a:cs typeface="+mn-lt"/>
              </a:rPr>
              <a:t>Downeast</a:t>
            </a:r>
            <a:r>
              <a:rPr lang="en-US" sz="2000" dirty="0">
                <a:solidFill>
                  <a:schemeClr val="tx1">
                    <a:lumMod val="75000"/>
                    <a:lumOff val="25000"/>
                  </a:schemeClr>
                </a:solidFill>
                <a:latin typeface="Century Gothic"/>
                <a:ea typeface="+mn-lt"/>
                <a:cs typeface="+mn-lt"/>
              </a:rPr>
              <a:t> Salmon Federation)</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Ernie Atkinson</a:t>
            </a:r>
            <a:r>
              <a:rPr lang="en-US" sz="2000" b="1" dirty="0">
                <a:solidFill>
                  <a:schemeClr val="tx1">
                    <a:lumMod val="75000"/>
                    <a:lumOff val="25000"/>
                  </a:schemeClr>
                </a:solidFill>
                <a:latin typeface="Century Gothic"/>
                <a:ea typeface="+mn-lt"/>
                <a:cs typeface="+mn-lt"/>
              </a:rPr>
              <a:t> </a:t>
            </a:r>
            <a:r>
              <a:rPr lang="en-US" sz="2000" dirty="0">
                <a:solidFill>
                  <a:schemeClr val="tx1">
                    <a:lumMod val="75000"/>
                    <a:lumOff val="25000"/>
                  </a:schemeClr>
                </a:solidFill>
                <a:latin typeface="Century Gothic"/>
                <a:ea typeface="+mn-lt"/>
                <a:cs typeface="+mn-lt"/>
              </a:rPr>
              <a:t>(Maine Department of Marine Resources)</a:t>
            </a:r>
            <a:endParaRPr lang="en-US" sz="20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6CA47A"/>
              </a:buClr>
              <a:buNone/>
            </a:pPr>
            <a:endParaRPr lang="en-US" sz="24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6CA47A"/>
              </a:buClr>
              <a:buNone/>
            </a:pPr>
            <a:r>
              <a:rPr lang="en-US" sz="2400" b="1" dirty="0">
                <a:solidFill>
                  <a:srgbClr val="6CA47A"/>
                </a:solidFill>
                <a:latin typeface="Century Gothic"/>
              </a:rPr>
              <a:t>Science Advisors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Sean McCartney (NASA Goddard Space Flight Center, Science Systems &amp; Applications, Inc.)</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Dr. Bridget </a:t>
            </a:r>
            <a:r>
              <a:rPr lang="en-US" sz="2000" dirty="0" err="1">
                <a:solidFill>
                  <a:schemeClr val="tx1">
                    <a:lumMod val="75000"/>
                    <a:lumOff val="25000"/>
                  </a:schemeClr>
                </a:solidFill>
                <a:latin typeface="Century Gothic"/>
                <a:ea typeface="+mn-lt"/>
                <a:cs typeface="+mn-lt"/>
              </a:rPr>
              <a:t>Seegers</a:t>
            </a:r>
            <a:r>
              <a:rPr lang="en-US" sz="2000" dirty="0">
                <a:solidFill>
                  <a:schemeClr val="tx1">
                    <a:lumMod val="75000"/>
                    <a:lumOff val="25000"/>
                  </a:schemeClr>
                </a:solidFill>
                <a:latin typeface="Century Gothic"/>
                <a:ea typeface="+mn-lt"/>
                <a:cs typeface="+mn-lt"/>
              </a:rPr>
              <a:t> (NASA Goddard Space Flight Center, Morgan State University)</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Joseph Spruce (Science Systems &amp; Applications, Inc.)</a:t>
            </a:r>
          </a:p>
          <a:p>
            <a:pPr marL="0" indent="0">
              <a:lnSpc>
                <a:spcPct val="100000"/>
              </a:lnSpc>
              <a:spcBef>
                <a:spcPts val="0"/>
              </a:spcBef>
              <a:spcAft>
                <a:spcPts val="600"/>
              </a:spcAft>
              <a:buClr>
                <a:srgbClr val="6CA47A"/>
              </a:buClr>
              <a:buNone/>
            </a:pPr>
            <a:endParaRPr lang="en-US" sz="2000" dirty="0">
              <a:solidFill>
                <a:schemeClr val="tx1">
                  <a:lumMod val="75000"/>
                  <a:lumOff val="25000"/>
                </a:schemeClr>
              </a:solidFill>
              <a:latin typeface="Century Gothic"/>
              <a:cs typeface="Calibri" panose="020F0502020204030204"/>
            </a:endParaRPr>
          </a:p>
        </p:txBody>
      </p:sp>
      <p:sp>
        <p:nvSpPr>
          <p:cNvPr id="4" name="Text Placeholder 5">
            <a:extLst>
              <a:ext uri="{FF2B5EF4-FFF2-40B4-BE49-F238E27FC236}">
                <a16:creationId xmlns:a16="http://schemas.microsoft.com/office/drawing/2014/main" id="{0088A42A-A960-4C51-AC60-318C65AE06D5}"/>
              </a:ext>
            </a:extLst>
          </p:cNvPr>
          <p:cNvSpPr txBox="1">
            <a:spLocks/>
          </p:cNvSpPr>
          <p:nvPr/>
        </p:nvSpPr>
        <p:spPr>
          <a:xfrm>
            <a:off x="7701703" y="1174621"/>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CA47A"/>
              </a:buClr>
              <a:buNone/>
            </a:pPr>
            <a:r>
              <a:rPr lang="en-US" sz="2400" b="1" dirty="0">
                <a:solidFill>
                  <a:srgbClr val="6CA47A"/>
                </a:solidFill>
                <a:latin typeface="Century Gothic"/>
              </a:rPr>
              <a:t>Past Contributors</a:t>
            </a:r>
            <a:endParaRPr lang="en-US" sz="2400" b="1" dirty="0">
              <a:solidFill>
                <a:srgbClr val="6CA47A"/>
              </a:solidFill>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Michael Corley</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Philip Casey</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Olivia Landry</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Lily Oliver</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rPr>
              <a:t>Brian Varley</a:t>
            </a:r>
            <a:endParaRPr lang="en-US" sz="1800" dirty="0">
              <a:solidFill>
                <a:schemeClr val="tx1">
                  <a:lumMod val="75000"/>
                  <a:lumOff val="2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1C5F2BF0-2DD9-4E64-A7D2-901403C9AD1A}"/>
              </a:ext>
            </a:extLst>
          </p:cNvPr>
          <p:cNvSpPr txBox="1"/>
          <p:nvPr/>
        </p:nvSpPr>
        <p:spPr>
          <a:xfrm>
            <a:off x="7701699" y="5117183"/>
            <a:ext cx="530414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6CA47A"/>
                </a:solidFill>
                <a:latin typeface="Century Gothic"/>
              </a:rPr>
              <a:t>Additional Support</a:t>
            </a:r>
          </a:p>
          <a:p>
            <a:r>
              <a:rPr lang="en-US">
                <a:solidFill>
                  <a:schemeClr val="tx1">
                    <a:lumMod val="75000"/>
                    <a:lumOff val="25000"/>
                  </a:schemeClr>
                </a:solidFill>
                <a:latin typeface="Century Gothic"/>
                <a:ea typeface="+mn-lt"/>
                <a:cs typeface="+mn-lt"/>
              </a:rPr>
              <a:t>Dr. John Bolten (NASA Goddard Space Flight Center)</a:t>
            </a:r>
            <a:endParaRPr lang="en-US">
              <a:solidFill>
                <a:schemeClr val="tx1">
                  <a:lumMod val="75000"/>
                  <a:lumOff val="25000"/>
                </a:schemeClr>
              </a:solidFill>
              <a:latin typeface="Century Gothic"/>
            </a:endParaRPr>
          </a:p>
        </p:txBody>
      </p:sp>
      <p:sp>
        <p:nvSpPr>
          <p:cNvPr id="7" name="TextBox 1">
            <a:extLst>
              <a:ext uri="{FF2B5EF4-FFF2-40B4-BE49-F238E27FC236}">
                <a16:creationId xmlns:a16="http://schemas.microsoft.com/office/drawing/2014/main" id="{A42A0D88-9ECD-46BE-AA65-76D5E3DB2C83}"/>
              </a:ext>
            </a:extLst>
          </p:cNvPr>
          <p:cNvSpPr txBox="1"/>
          <p:nvPr/>
        </p:nvSpPr>
        <p:spPr>
          <a:xfrm>
            <a:off x="526513" y="5622892"/>
            <a:ext cx="7080929"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i="1">
                <a:solidFill>
                  <a:srgbClr val="3F3F3F"/>
                </a:solidFill>
                <a:latin typeface="Century Gothic"/>
                <a:ea typeface="+mn-lt"/>
                <a:cs typeface="+mn-lt"/>
              </a:rPr>
              <a:t>Maps throughout this work were created using ArcGIS® software by Esri. ArcGIS® and ArcMap™ are the intellectual property of Esri and are used herein under license. Copyright © Esri. All rights reserved. For more information about Esri® software, please visit www.esri.com.</a:t>
            </a:r>
            <a:endParaRPr lang="en-US" sz="1100" i="1">
              <a:solidFill>
                <a:srgbClr val="3F3F3F"/>
              </a:solidFill>
              <a:latin typeface="Century Gothic"/>
            </a:endParaRPr>
          </a:p>
        </p:txBody>
      </p:sp>
    </p:spTree>
    <p:extLst>
      <p:ext uri="{BB962C8B-B14F-4D97-AF65-F5344CB8AC3E}">
        <p14:creationId xmlns:p14="http://schemas.microsoft.com/office/powerpoint/2010/main" val="2664059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a:xfrm>
            <a:off x="505920" y="1705062"/>
            <a:ext cx="5971481" cy="41486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200">
                <a:solidFill>
                  <a:schemeClr val="tx1">
                    <a:lumMod val="75000"/>
                    <a:lumOff val="25000"/>
                  </a:schemeClr>
                </a:solidFill>
                <a:latin typeface="Century Gothic"/>
                <a:ea typeface="+mn-lt"/>
                <a:cs typeface="+mn-lt"/>
              </a:rPr>
              <a:t>Maine harbors the </a:t>
            </a:r>
            <a:r>
              <a:rPr lang="en-US" sz="2200" b="1">
                <a:solidFill>
                  <a:schemeClr val="tx1">
                    <a:lumMod val="75000"/>
                    <a:lumOff val="25000"/>
                  </a:schemeClr>
                </a:solidFill>
                <a:latin typeface="Century Gothic"/>
                <a:ea typeface="+mn-lt"/>
                <a:cs typeface="+mn-lt"/>
              </a:rPr>
              <a:t>last </a:t>
            </a:r>
            <a:r>
              <a:rPr lang="en-US" sz="2200">
                <a:solidFill>
                  <a:schemeClr val="tx1">
                    <a:lumMod val="75000"/>
                    <a:lumOff val="25000"/>
                  </a:schemeClr>
                </a:solidFill>
                <a:latin typeface="Century Gothic"/>
                <a:ea typeface="+mn-lt"/>
                <a:cs typeface="+mn-lt"/>
              </a:rPr>
              <a:t>wild population</a:t>
            </a:r>
            <a:r>
              <a:rPr lang="en-US" sz="2200" b="1">
                <a:solidFill>
                  <a:schemeClr val="tx1">
                    <a:lumMod val="75000"/>
                    <a:lumOff val="25000"/>
                  </a:schemeClr>
                </a:solidFill>
                <a:latin typeface="Century Gothic"/>
                <a:ea typeface="+mn-lt"/>
                <a:cs typeface="+mn-lt"/>
              </a:rPr>
              <a:t> </a:t>
            </a:r>
            <a:r>
              <a:rPr lang="en-US" sz="2200">
                <a:solidFill>
                  <a:schemeClr val="tx1">
                    <a:lumMod val="75000"/>
                    <a:lumOff val="25000"/>
                  </a:schemeClr>
                </a:solidFill>
                <a:latin typeface="Century Gothic"/>
                <a:ea typeface="+mn-lt"/>
                <a:cs typeface="+mn-lt"/>
              </a:rPr>
              <a:t>of Atlantic salmon (</a:t>
            </a:r>
            <a:r>
              <a:rPr lang="en-US" sz="2200" i="1">
                <a:solidFill>
                  <a:schemeClr val="tx1">
                    <a:lumMod val="75000"/>
                    <a:lumOff val="25000"/>
                  </a:schemeClr>
                </a:solidFill>
                <a:latin typeface="Century Gothic"/>
                <a:ea typeface="+mn-lt"/>
                <a:cs typeface="+mn-lt"/>
              </a:rPr>
              <a:t>Salmo salar</a:t>
            </a:r>
            <a:r>
              <a:rPr lang="en-US" sz="2200">
                <a:solidFill>
                  <a:schemeClr val="tx1">
                    <a:lumMod val="75000"/>
                    <a:lumOff val="25000"/>
                  </a:schemeClr>
                </a:solidFill>
                <a:latin typeface="Century Gothic"/>
                <a:ea typeface="+mn-lt"/>
                <a:cs typeface="+mn-lt"/>
              </a:rPr>
              <a:t>)</a:t>
            </a:r>
            <a:r>
              <a:rPr lang="en-US" sz="2200" i="1">
                <a:solidFill>
                  <a:schemeClr val="tx1">
                    <a:lumMod val="75000"/>
                    <a:lumOff val="25000"/>
                  </a:schemeClr>
                </a:solidFill>
                <a:latin typeface="Century Gothic"/>
                <a:ea typeface="+mn-lt"/>
                <a:cs typeface="+mn-lt"/>
              </a:rPr>
              <a:t> </a:t>
            </a:r>
            <a:r>
              <a:rPr lang="en-US" sz="2200">
                <a:solidFill>
                  <a:schemeClr val="tx1">
                    <a:lumMod val="75000"/>
                    <a:lumOff val="25000"/>
                  </a:schemeClr>
                </a:solidFill>
                <a:latin typeface="Century Gothic"/>
                <a:ea typeface="+mn-lt"/>
                <a:cs typeface="+mn-lt"/>
              </a:rPr>
              <a:t>in the U.S. </a:t>
            </a:r>
          </a:p>
          <a:p>
            <a:pPr marL="800100" lvl="1">
              <a:lnSpc>
                <a:spcPct val="100000"/>
              </a:lnSpc>
              <a:spcBef>
                <a:spcPts val="0"/>
              </a:spcBef>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ea typeface="+mn-lt"/>
                <a:cs typeface="+mn-lt"/>
              </a:rPr>
              <a:t>Federally endangered since 2000</a:t>
            </a:r>
          </a:p>
          <a:p>
            <a:pPr marL="800100" lvl="1">
              <a:lnSpc>
                <a:spcPct val="100000"/>
              </a:lnSpc>
              <a:spcBef>
                <a:spcPts val="0"/>
              </a:spcBef>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ea typeface="+mn-lt"/>
                <a:cs typeface="+mn-lt"/>
              </a:rPr>
              <a:t>Once native throughout New England</a:t>
            </a:r>
          </a:p>
          <a:p>
            <a:pPr marL="800100" lvl="1">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a:ea typeface="+mn-lt"/>
              <a:cs typeface="+mn-lt"/>
            </a:endParaRPr>
          </a:p>
          <a:p>
            <a:pPr marL="342900" indent="-342900">
              <a:lnSpc>
                <a:spcPct val="100000"/>
              </a:lnSpc>
              <a:spcAft>
                <a:spcPts val="600"/>
              </a:spcAft>
              <a:buClr>
                <a:srgbClr val="6CA47A"/>
              </a:buClr>
              <a:buFont typeface="Webdings" panose="05030102010509060703" pitchFamily="18" charset="2"/>
              <a:buChar char="4"/>
            </a:pPr>
            <a:r>
              <a:rPr lang="en-US" sz="2200">
                <a:solidFill>
                  <a:schemeClr val="tx1">
                    <a:lumMod val="75000"/>
                    <a:lumOff val="25000"/>
                  </a:schemeClr>
                </a:solidFill>
                <a:latin typeface="Century Gothic"/>
                <a:ea typeface="+mn-lt"/>
                <a:cs typeface="+mn-lt"/>
              </a:rPr>
              <a:t>Salmon Habitat Recovery Units (SHRUs)</a:t>
            </a:r>
            <a:endParaRPr lang="en-US">
              <a:solidFill>
                <a:schemeClr val="tx1">
                  <a:lumMod val="75000"/>
                  <a:lumOff val="25000"/>
                </a:schemeClr>
              </a:solidFill>
              <a:cs typeface="Calibri"/>
            </a:endParaRPr>
          </a:p>
          <a:p>
            <a:pPr marL="800100" lvl="1">
              <a:lnSpc>
                <a:spcPct val="100000"/>
              </a:lnSpc>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ea typeface="+mn-lt"/>
                <a:cs typeface="+mn-lt"/>
              </a:rPr>
              <a:t>Penobscot Bay</a:t>
            </a:r>
            <a:endParaRPr lang="en-US" sz="1800">
              <a:solidFill>
                <a:schemeClr val="tx1">
                  <a:lumMod val="75000"/>
                  <a:lumOff val="25000"/>
                </a:schemeClr>
              </a:solidFill>
              <a:ea typeface="Calibri"/>
              <a:cs typeface="Calibri"/>
            </a:endParaRPr>
          </a:p>
          <a:p>
            <a:pPr marL="800100" lvl="1">
              <a:lnSpc>
                <a:spcPct val="100000"/>
              </a:lnSpc>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ea typeface="+mn-lt"/>
                <a:cs typeface="+mn-lt"/>
              </a:rPr>
              <a:t>Merrymeeting Bay</a:t>
            </a:r>
            <a:endParaRPr lang="en-US" sz="1800">
              <a:solidFill>
                <a:schemeClr val="tx1">
                  <a:lumMod val="75000"/>
                  <a:lumOff val="25000"/>
                </a:schemeClr>
              </a:solidFill>
              <a:ea typeface="Calibri"/>
              <a:cs typeface="Calibri"/>
            </a:endParaRPr>
          </a:p>
          <a:p>
            <a:pPr marL="800100" lvl="1">
              <a:lnSpc>
                <a:spcPct val="100000"/>
              </a:lnSpc>
              <a:spcAft>
                <a:spcPts val="600"/>
              </a:spcAft>
              <a:buClr>
                <a:srgbClr val="6CA47A"/>
              </a:buClr>
              <a:buFont typeface="Webdings" panose="05030102010509060703" pitchFamily="18" charset="2"/>
              <a:buChar char="4"/>
            </a:pPr>
            <a:r>
              <a:rPr lang="en-US" sz="1800">
                <a:solidFill>
                  <a:schemeClr val="tx1">
                    <a:lumMod val="75000"/>
                    <a:lumOff val="25000"/>
                  </a:schemeClr>
                </a:solidFill>
                <a:latin typeface="Century Gothic"/>
                <a:ea typeface="Calibri"/>
                <a:cs typeface="Calibri"/>
              </a:rPr>
              <a:t>Downeast Region</a:t>
            </a:r>
            <a:endParaRPr lang="en-US" sz="1800">
              <a:solidFill>
                <a:schemeClr val="tx1">
                  <a:lumMod val="75000"/>
                  <a:lumOff val="25000"/>
                </a:schemeClr>
              </a:solidFill>
              <a:latin typeface="Calibri"/>
              <a:ea typeface="Calibri"/>
              <a:cs typeface="Calibri"/>
            </a:endParaRPr>
          </a:p>
          <a:p>
            <a:pPr marL="342900" indent="-342900">
              <a:lnSpc>
                <a:spcPct val="100000"/>
              </a:lnSpc>
              <a:spcAft>
                <a:spcPts val="600"/>
              </a:spcAft>
              <a:buClr>
                <a:srgbClr val="6CA47A"/>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Aft>
                <a:spcPts val="600"/>
              </a:spcAft>
              <a:buClr>
                <a:srgbClr val="6CA47A"/>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7A90E388-8A0F-4E8F-B67D-09139409B4A8}"/>
              </a:ext>
            </a:extLst>
          </p:cNvPr>
          <p:cNvSpPr txBox="1"/>
          <p:nvPr/>
        </p:nvSpPr>
        <p:spPr>
          <a:xfrm>
            <a:off x="7130985" y="1537128"/>
            <a:ext cx="1541169" cy="338554"/>
          </a:xfrm>
          <a:prstGeom prst="rect">
            <a:avLst/>
          </a:prstGeom>
          <a:solidFill>
            <a:srgbClr val="FFFFFF"/>
          </a:solidFill>
          <a:ln w="19050">
            <a:solidFill>
              <a:srgbClr val="FF0000"/>
            </a:solidFill>
          </a:ln>
        </p:spPr>
        <p:txBody>
          <a:bodyPr wrap="square" lIns="91440" tIns="45720" rIns="91440" bIns="45720" rtlCol="0" anchor="t">
            <a:spAutoFit/>
          </a:bodyPr>
          <a:lstStyle/>
          <a:p>
            <a:pPr algn="ctr"/>
            <a:r>
              <a:rPr lang="en-US" sz="1600">
                <a:solidFill>
                  <a:srgbClr val="FF0000"/>
                </a:solidFill>
              </a:rPr>
              <a:t>Placeholder</a:t>
            </a:r>
            <a:endParaRPr lang="en-US" sz="1600">
              <a:solidFill>
                <a:srgbClr val="FF0000"/>
              </a:solidFill>
              <a:cs typeface="Calibri"/>
            </a:endParaRPr>
          </a:p>
        </p:txBody>
      </p:sp>
      <p:sp>
        <p:nvSpPr>
          <p:cNvPr id="8" name="Title 1">
            <a:extLst>
              <a:ext uri="{FF2B5EF4-FFF2-40B4-BE49-F238E27FC236}">
                <a16:creationId xmlns:a16="http://schemas.microsoft.com/office/drawing/2014/main" id="{06E88EA9-FC30-4E44-8908-4AB604B40BFE}"/>
              </a:ext>
            </a:extLst>
          </p:cNvPr>
          <p:cNvSpPr txBox="1">
            <a:spLocks/>
          </p:cNvSpPr>
          <p:nvPr/>
        </p:nvSpPr>
        <p:spPr>
          <a:xfrm>
            <a:off x="226168" y="126985"/>
            <a:ext cx="10981690" cy="107352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6CA47A"/>
                </a:solidFill>
                <a:latin typeface="Century Gothic"/>
              </a:rPr>
              <a:t>Gulf of Maine </a:t>
            </a:r>
            <a:r>
              <a:rPr lang="en-US" sz="3600" b="1">
                <a:solidFill>
                  <a:srgbClr val="6CA47A"/>
                </a:solidFill>
                <a:latin typeface="Century Gothic"/>
                <a:cs typeface="Calibri Light" panose="020F0302020204030204"/>
              </a:rPr>
              <a:t>Distinct Population Segment (DPS)</a:t>
            </a:r>
            <a:endParaRPr lang="en-US" sz="3600"/>
          </a:p>
        </p:txBody>
      </p:sp>
      <p:pic>
        <p:nvPicPr>
          <p:cNvPr id="2" name="Picture 2" descr="Map&#10;&#10;Description automatically generated">
            <a:extLst>
              <a:ext uri="{FF2B5EF4-FFF2-40B4-BE49-F238E27FC236}">
                <a16:creationId xmlns:a16="http://schemas.microsoft.com/office/drawing/2014/main" id="{D91C6C42-29CD-4482-B92A-A3894211E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1105" y="1017460"/>
            <a:ext cx="4814550" cy="5520684"/>
          </a:xfrm>
          <a:prstGeom prst="rect">
            <a:avLst/>
          </a:prstGeom>
        </p:spPr>
      </p:pic>
      <p:sp>
        <p:nvSpPr>
          <p:cNvPr id="4" name="TextBox 3">
            <a:extLst>
              <a:ext uri="{FF2B5EF4-FFF2-40B4-BE49-F238E27FC236}">
                <a16:creationId xmlns:a16="http://schemas.microsoft.com/office/drawing/2014/main" id="{024659DC-AF69-47E4-A3D9-D05B197F7771}"/>
              </a:ext>
            </a:extLst>
          </p:cNvPr>
          <p:cNvSpPr txBox="1"/>
          <p:nvPr/>
        </p:nvSpPr>
        <p:spPr>
          <a:xfrm>
            <a:off x="8876323" y="4607169"/>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0             50             100 miles</a:t>
            </a:r>
          </a:p>
        </p:txBody>
      </p:sp>
      <p:sp>
        <p:nvSpPr>
          <p:cNvPr id="7" name="Rectangle 6">
            <a:extLst>
              <a:ext uri="{FF2B5EF4-FFF2-40B4-BE49-F238E27FC236}">
                <a16:creationId xmlns:a16="http://schemas.microsoft.com/office/drawing/2014/main" id="{F6DA1C4E-F60A-438D-ABEB-4C97AD4B8D9F}"/>
              </a:ext>
            </a:extLst>
          </p:cNvPr>
          <p:cNvSpPr/>
          <p:nvPr/>
        </p:nvSpPr>
        <p:spPr>
          <a:xfrm>
            <a:off x="6999164" y="5436088"/>
            <a:ext cx="439615" cy="2833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2A466F-B132-4C44-898E-255F8E888C80}"/>
              </a:ext>
            </a:extLst>
          </p:cNvPr>
          <p:cNvSpPr/>
          <p:nvPr/>
        </p:nvSpPr>
        <p:spPr>
          <a:xfrm>
            <a:off x="6999164" y="5846395"/>
            <a:ext cx="439615" cy="283307"/>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0D33C2-9335-4C8A-9BD0-31D310BB7289}"/>
              </a:ext>
            </a:extLst>
          </p:cNvPr>
          <p:cNvSpPr txBox="1"/>
          <p:nvPr/>
        </p:nvSpPr>
        <p:spPr>
          <a:xfrm>
            <a:off x="7408048" y="5447323"/>
            <a:ext cx="11605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Study Area</a:t>
            </a:r>
          </a:p>
        </p:txBody>
      </p:sp>
      <p:sp>
        <p:nvSpPr>
          <p:cNvPr id="13" name="TextBox 12">
            <a:extLst>
              <a:ext uri="{FF2B5EF4-FFF2-40B4-BE49-F238E27FC236}">
                <a16:creationId xmlns:a16="http://schemas.microsoft.com/office/drawing/2014/main" id="{5C49551A-9F8A-480A-A98D-C12523F1FC8D}"/>
              </a:ext>
            </a:extLst>
          </p:cNvPr>
          <p:cNvSpPr txBox="1"/>
          <p:nvPr/>
        </p:nvSpPr>
        <p:spPr>
          <a:xfrm>
            <a:off x="7408047" y="5759938"/>
            <a:ext cx="15611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Salmon Recovery Habitat</a:t>
            </a:r>
          </a:p>
        </p:txBody>
      </p:sp>
      <p:sp>
        <p:nvSpPr>
          <p:cNvPr id="14" name="TextBox 1">
            <a:extLst>
              <a:ext uri="{FF2B5EF4-FFF2-40B4-BE49-F238E27FC236}">
                <a16:creationId xmlns:a16="http://schemas.microsoft.com/office/drawing/2014/main" id="{C3873025-76C3-4808-9916-A8CC25ECE00F}"/>
              </a:ext>
            </a:extLst>
          </p:cNvPr>
          <p:cNvSpPr txBox="1"/>
          <p:nvPr/>
        </p:nvSpPr>
        <p:spPr>
          <a:xfrm>
            <a:off x="10724600" y="1717028"/>
            <a:ext cx="37813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3F3F3F"/>
                </a:solidFill>
                <a:latin typeface="Century Gothic"/>
              </a:rPr>
              <a:t>N</a:t>
            </a:r>
            <a:endParaRPr lang="en-US">
              <a:solidFill>
                <a:srgbClr val="3F3F3F"/>
              </a:solidFill>
            </a:endParaRPr>
          </a:p>
        </p:txBody>
      </p:sp>
      <p:pic>
        <p:nvPicPr>
          <p:cNvPr id="16" name="Picture 16">
            <a:extLst>
              <a:ext uri="{FF2B5EF4-FFF2-40B4-BE49-F238E27FC236}">
                <a16:creationId xmlns:a16="http://schemas.microsoft.com/office/drawing/2014/main" id="{273304A0-D885-4ECB-B885-9FC0A0B0A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1731" y="1271588"/>
            <a:ext cx="381000" cy="504825"/>
          </a:xfrm>
          <a:prstGeom prst="rect">
            <a:avLst/>
          </a:prstGeom>
        </p:spPr>
      </p:pic>
      <p:sp>
        <p:nvSpPr>
          <p:cNvPr id="3" name="TextBox 2">
            <a:extLst>
              <a:ext uri="{FF2B5EF4-FFF2-40B4-BE49-F238E27FC236}">
                <a16:creationId xmlns:a16="http://schemas.microsoft.com/office/drawing/2014/main" id="{6F2F659C-25E7-4D71-93BC-B5DA97748F32}"/>
              </a:ext>
            </a:extLst>
          </p:cNvPr>
          <p:cNvSpPr txBox="1"/>
          <p:nvPr/>
        </p:nvSpPr>
        <p:spPr>
          <a:xfrm>
            <a:off x="3142" y="6358379"/>
            <a:ext cx="36388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Image Credit: Maine Ecological Forecasting II, Esri</a:t>
            </a:r>
          </a:p>
        </p:txBody>
      </p:sp>
    </p:spTree>
    <p:extLst>
      <p:ext uri="{BB962C8B-B14F-4D97-AF65-F5344CB8AC3E}">
        <p14:creationId xmlns:p14="http://schemas.microsoft.com/office/powerpoint/2010/main" val="223433545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A1073CD1-4B40-465D-8128-9F76A974E91D}"/>
              </a:ext>
            </a:extLst>
          </p:cNvPr>
          <p:cNvSpPr/>
          <p:nvPr/>
        </p:nvSpPr>
        <p:spPr>
          <a:xfrm>
            <a:off x="4878133" y="1870870"/>
            <a:ext cx="3726656" cy="2981324"/>
          </a:xfrm>
          <a:prstGeom prst="hexagon">
            <a:avLst/>
          </a:prstGeom>
          <a:blipFill rotWithShape="1">
            <a:blip r:embed="rId3" cstate="print">
              <a:extLst>
                <a:ext uri="{28A0092B-C50C-407E-A947-70E740481C1C}">
                  <a14:useLocalDpi xmlns:a14="http://schemas.microsoft.com/office/drawing/2010/main" val="0"/>
                </a:ext>
              </a:extLst>
            </a:blip>
            <a:srcRect/>
            <a:stretch>
              <a:fillRect/>
            </a:stretch>
          </a:blipFill>
          <a:ln w="38100">
            <a:solidFill>
              <a:srgbClr val="69A478"/>
            </a:solidFill>
          </a:ln>
          <a:effectLst>
            <a:outerShdw blurRad="50800" dist="38100" dir="8100000" algn="tr" rotWithShape="0">
              <a:prstClr val="black">
                <a:alpha val="40000"/>
              </a:prstClr>
            </a:outerShdw>
          </a:effectLst>
        </p:spPr>
        <p:style>
          <a:lnRef idx="1">
            <a:scrgbClr r="0" g="0" b="0"/>
          </a:lnRef>
          <a:fillRef idx="1">
            <a:scrgbClr r="0" g="0" b="0"/>
          </a:fillRef>
          <a:effectRef idx="1">
            <a:schemeClr val="accent6">
              <a:tint val="50000"/>
              <a:hueOff val="0"/>
              <a:satOff val="0"/>
              <a:lumOff val="0"/>
              <a:alphaOff val="0"/>
            </a:schemeClr>
          </a:effectRef>
          <a:fontRef idx="minor">
            <a:schemeClr val="lt1">
              <a:hueOff val="0"/>
              <a:satOff val="0"/>
              <a:lumOff val="0"/>
              <a:alphaOff val="0"/>
            </a:schemeClr>
          </a:fontRef>
        </p:style>
      </p:sp>
      <p:sp>
        <p:nvSpPr>
          <p:cNvPr id="5" name="Hexagon 4">
            <a:extLst>
              <a:ext uri="{FF2B5EF4-FFF2-40B4-BE49-F238E27FC236}">
                <a16:creationId xmlns:a16="http://schemas.microsoft.com/office/drawing/2014/main" id="{FBE8F810-A9A3-42B7-992E-9AEEF60D5E8C}"/>
              </a:ext>
            </a:extLst>
          </p:cNvPr>
          <p:cNvSpPr/>
          <p:nvPr/>
        </p:nvSpPr>
        <p:spPr>
          <a:xfrm>
            <a:off x="7989164" y="312739"/>
            <a:ext cx="3726656" cy="2981324"/>
          </a:xfrm>
          <a:prstGeom prst="hexagon">
            <a:avLst/>
          </a:prstGeom>
          <a:blipFill rotWithShape="1">
            <a:blip r:embed="rId4" cstate="print">
              <a:extLst>
                <a:ext uri="{28A0092B-C50C-407E-A947-70E740481C1C}">
                  <a14:useLocalDpi xmlns:a14="http://schemas.microsoft.com/office/drawing/2010/main" val="0"/>
                </a:ext>
              </a:extLst>
            </a:blip>
            <a:srcRect/>
            <a:stretch>
              <a:fillRect/>
            </a:stretch>
          </a:blipFill>
          <a:ln w="38100">
            <a:solidFill>
              <a:srgbClr val="69A478"/>
            </a:solidFill>
          </a:ln>
          <a:effectLst>
            <a:outerShdw blurRad="50800" dist="38100" dir="8100000" algn="tr" rotWithShape="0">
              <a:prstClr val="black">
                <a:alpha val="40000"/>
              </a:prstClr>
            </a:outerShdw>
          </a:effectLst>
        </p:spPr>
        <p:style>
          <a:lnRef idx="1">
            <a:scrgbClr r="0" g="0" b="0"/>
          </a:lnRef>
          <a:fillRef idx="1">
            <a:scrgbClr r="0" g="0" b="0"/>
          </a:fillRef>
          <a:effectRef idx="1">
            <a:schemeClr val="accent6">
              <a:tint val="50000"/>
              <a:hueOff val="0"/>
              <a:satOff val="0"/>
              <a:lumOff val="0"/>
              <a:alphaOff val="0"/>
            </a:schemeClr>
          </a:effectRef>
          <a:fontRef idx="minor">
            <a:schemeClr val="lt1">
              <a:hueOff val="0"/>
              <a:satOff val="0"/>
              <a:lumOff val="0"/>
              <a:alphaOff val="0"/>
            </a:schemeClr>
          </a:fontRef>
        </p:style>
      </p:sp>
      <p:sp>
        <p:nvSpPr>
          <p:cNvPr id="7" name="Hexagon 6">
            <a:extLst>
              <a:ext uri="{FF2B5EF4-FFF2-40B4-BE49-F238E27FC236}">
                <a16:creationId xmlns:a16="http://schemas.microsoft.com/office/drawing/2014/main" id="{E5E1ACBC-F25E-4602-88B2-339876F0AAB7}"/>
              </a:ext>
            </a:extLst>
          </p:cNvPr>
          <p:cNvSpPr/>
          <p:nvPr/>
        </p:nvSpPr>
        <p:spPr>
          <a:xfrm>
            <a:off x="7989164" y="3429000"/>
            <a:ext cx="3726656" cy="2981324"/>
          </a:xfrm>
          <a:prstGeom prst="hexagon">
            <a:avLst/>
          </a:prstGeom>
          <a:blipFill rotWithShape="1">
            <a:blip r:embed="rId5" cstate="print">
              <a:extLst>
                <a:ext uri="{28A0092B-C50C-407E-A947-70E740481C1C}">
                  <a14:useLocalDpi xmlns:a14="http://schemas.microsoft.com/office/drawing/2010/main" val="0"/>
                </a:ext>
              </a:extLst>
            </a:blip>
            <a:srcRect/>
            <a:stretch>
              <a:fillRect/>
            </a:stretch>
          </a:blipFill>
          <a:ln w="38100">
            <a:solidFill>
              <a:srgbClr val="69A478"/>
            </a:solidFill>
          </a:ln>
          <a:effectLst>
            <a:outerShdw blurRad="50800" dist="38100" dir="8100000" algn="tr" rotWithShape="0">
              <a:prstClr val="black">
                <a:alpha val="40000"/>
              </a:prstClr>
            </a:outerShdw>
          </a:effectLst>
        </p:spPr>
        <p:style>
          <a:lnRef idx="1">
            <a:scrgbClr r="0" g="0" b="0"/>
          </a:lnRef>
          <a:fillRef idx="1">
            <a:scrgbClr r="0" g="0" b="0"/>
          </a:fillRef>
          <a:effectRef idx="1">
            <a:schemeClr val="accent6">
              <a:tint val="50000"/>
              <a:hueOff val="0"/>
              <a:satOff val="0"/>
              <a:lumOff val="0"/>
              <a:alphaOff val="0"/>
            </a:schemeClr>
          </a:effectRef>
          <a:fontRef idx="minor">
            <a:schemeClr val="lt1">
              <a:hueOff val="0"/>
              <a:satOff val="0"/>
              <a:lumOff val="0"/>
              <a:alphaOff val="0"/>
            </a:schemeClr>
          </a:fontRef>
        </p:style>
      </p:sp>
      <p:sp>
        <p:nvSpPr>
          <p:cNvPr id="9" name="Title 1">
            <a:extLst>
              <a:ext uri="{FF2B5EF4-FFF2-40B4-BE49-F238E27FC236}">
                <a16:creationId xmlns:a16="http://schemas.microsoft.com/office/drawing/2014/main" id="{B589CA44-16AD-4B6B-8245-7FB8C681877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COMMUNITY CONCERNS</a:t>
            </a:r>
            <a:endParaRPr lang="en-US"/>
          </a:p>
        </p:txBody>
      </p:sp>
      <p:sp>
        <p:nvSpPr>
          <p:cNvPr id="11" name="TextBox 10">
            <a:extLst>
              <a:ext uri="{FF2B5EF4-FFF2-40B4-BE49-F238E27FC236}">
                <a16:creationId xmlns:a16="http://schemas.microsoft.com/office/drawing/2014/main" id="{973B67F9-F3C2-40AE-B1C6-34B8329FAAB1}"/>
              </a:ext>
            </a:extLst>
          </p:cNvPr>
          <p:cNvSpPr txBox="1"/>
          <p:nvPr/>
        </p:nvSpPr>
        <p:spPr>
          <a:xfrm>
            <a:off x="500321" y="807250"/>
            <a:ext cx="4586378" cy="5755422"/>
          </a:xfrm>
          <a:prstGeom prst="rect">
            <a:avLst/>
          </a:prstGeom>
          <a:noFill/>
        </p:spPr>
        <p:txBody>
          <a:bodyPr wrap="square" lIns="91440" tIns="45720" rIns="91440" bIns="45720" anchor="t">
            <a:spAutoFit/>
          </a:bodyPr>
          <a:lstStyle/>
          <a:p>
            <a:pPr>
              <a:spcAft>
                <a:spcPts val="600"/>
              </a:spcAft>
            </a:pPr>
            <a:endParaRPr lang="en-US" sz="2400" b="1">
              <a:solidFill>
                <a:schemeClr val="tx1">
                  <a:lumMod val="75000"/>
                  <a:lumOff val="25000"/>
                </a:schemeClr>
              </a:solidFill>
              <a:latin typeface="Century Gothic" panose="020F0302020204030204"/>
            </a:endParaRPr>
          </a:p>
          <a:p>
            <a:pPr marL="0" indent="0">
              <a:lnSpc>
                <a:spcPct val="100000"/>
              </a:lnSpc>
              <a:spcAft>
                <a:spcPts val="600"/>
              </a:spcAft>
              <a:buNone/>
            </a:pPr>
            <a:r>
              <a:rPr lang="en-US" sz="2400" b="1">
                <a:solidFill>
                  <a:schemeClr val="tx1">
                    <a:lumMod val="75000"/>
                    <a:lumOff val="25000"/>
                  </a:schemeClr>
                </a:solidFill>
                <a:latin typeface="Century Gothic" panose="020F0302020204030204"/>
              </a:rPr>
              <a:t>Population: Endangered</a:t>
            </a:r>
            <a:endParaRPr lang="en-US" sz="2400">
              <a:solidFill>
                <a:schemeClr val="tx1">
                  <a:lumMod val="75000"/>
                  <a:lumOff val="25000"/>
                </a:schemeClr>
              </a:solidFill>
              <a:cs typeface="Calibri" panose="020F0502020204030204"/>
            </a:endParaRPr>
          </a:p>
          <a:p>
            <a:pPr marL="342900" indent="-342900">
              <a:spcAft>
                <a:spcPts val="600"/>
              </a:spcAft>
              <a:buClr>
                <a:srgbClr val="7EB761"/>
              </a:buClr>
              <a:buFont typeface="Webdings" panose="05030102010509060703" pitchFamily="18" charset="2"/>
              <a:buChar char=""/>
            </a:pPr>
            <a:r>
              <a:rPr lang="en-US" sz="2000">
                <a:solidFill>
                  <a:schemeClr val="tx1">
                    <a:lumMod val="75000"/>
                    <a:lumOff val="25000"/>
                  </a:schemeClr>
                </a:solidFill>
                <a:latin typeface="Century Gothic"/>
              </a:rPr>
              <a:t>Designated as Endangered by United States Fish &amp; Wildlife Service in 2000</a:t>
            </a:r>
          </a:p>
          <a:p>
            <a:pPr marL="0" indent="0">
              <a:lnSpc>
                <a:spcPct val="100000"/>
              </a:lnSpc>
              <a:spcAft>
                <a:spcPts val="600"/>
              </a:spcAft>
              <a:buNone/>
            </a:pPr>
            <a:r>
              <a:rPr lang="en-US" sz="2400" b="1">
                <a:solidFill>
                  <a:schemeClr val="tx1">
                    <a:lumMod val="75000"/>
                    <a:lumOff val="25000"/>
                  </a:schemeClr>
                </a:solidFill>
                <a:latin typeface="Century Gothic" panose="020F0302020204030204"/>
              </a:rPr>
              <a:t>Ecological &amp; Cultural Loss</a:t>
            </a:r>
            <a:endParaRPr lang="en-US" sz="2400">
              <a:solidFill>
                <a:schemeClr val="tx1">
                  <a:lumMod val="75000"/>
                  <a:lumOff val="25000"/>
                </a:schemeClr>
              </a:solidFill>
              <a:cs typeface="Calibri" panose="020F0502020204030204"/>
            </a:endParaRPr>
          </a:p>
          <a:p>
            <a:pPr marL="342900" indent="-342900">
              <a:spcAft>
                <a:spcPts val="600"/>
              </a:spcAft>
              <a:buClr>
                <a:srgbClr val="7EB761"/>
              </a:buClr>
              <a:buFont typeface="Webdings" panose="05030102010509060703" pitchFamily="18" charset="2"/>
              <a:buChar char=""/>
            </a:pPr>
            <a:r>
              <a:rPr lang="en-US" sz="2000">
                <a:solidFill>
                  <a:schemeClr val="tx1">
                    <a:lumMod val="75000"/>
                    <a:lumOff val="25000"/>
                  </a:schemeClr>
                </a:solidFill>
                <a:latin typeface="Century Gothic"/>
              </a:rPr>
              <a:t>Water quality and historic fisheries</a:t>
            </a:r>
          </a:p>
          <a:p>
            <a:pPr marL="0" indent="0">
              <a:lnSpc>
                <a:spcPct val="100000"/>
              </a:lnSpc>
              <a:spcAft>
                <a:spcPts val="600"/>
              </a:spcAft>
              <a:buNone/>
            </a:pPr>
            <a:r>
              <a:rPr lang="en-US" sz="2400" b="1">
                <a:solidFill>
                  <a:schemeClr val="tx1">
                    <a:lumMod val="75000"/>
                    <a:lumOff val="25000"/>
                  </a:schemeClr>
                </a:solidFill>
                <a:latin typeface="Century Gothic" panose="020F0302020204030204"/>
              </a:rPr>
              <a:t>Habitat Degradation &amp; Loss</a:t>
            </a:r>
            <a:endParaRPr lang="en-US" sz="2400">
              <a:solidFill>
                <a:schemeClr val="tx1">
                  <a:lumMod val="75000"/>
                  <a:lumOff val="25000"/>
                </a:schemeClr>
              </a:solidFill>
              <a:cs typeface="Calibri" panose="020F0502020204030204"/>
            </a:endParaRPr>
          </a:p>
          <a:p>
            <a:pPr marL="342900" indent="-342900">
              <a:spcAft>
                <a:spcPts val="600"/>
              </a:spcAft>
              <a:buClr>
                <a:srgbClr val="7EB761"/>
              </a:buClr>
              <a:buFont typeface="Webdings" panose="05030102010509060703" pitchFamily="18" charset="2"/>
              <a:buChar char=""/>
            </a:pPr>
            <a:r>
              <a:rPr lang="en-US" sz="2000">
                <a:solidFill>
                  <a:schemeClr val="tx1">
                    <a:lumMod val="75000"/>
                    <a:lumOff val="25000"/>
                  </a:schemeClr>
                </a:solidFill>
                <a:latin typeface="Century Gothic" panose="020F0302020204030204"/>
              </a:rPr>
              <a:t>Dams, pollution, and habitat connectivity</a:t>
            </a:r>
            <a:endParaRPr lang="en-US" sz="2000">
              <a:solidFill>
                <a:schemeClr val="tx1">
                  <a:lumMod val="75000"/>
                  <a:lumOff val="25000"/>
                </a:schemeClr>
              </a:solidFill>
              <a:latin typeface="Century Gothic"/>
              <a:cs typeface="Calibri"/>
            </a:endParaRPr>
          </a:p>
          <a:p>
            <a:pPr marL="0" indent="0">
              <a:lnSpc>
                <a:spcPct val="100000"/>
              </a:lnSpc>
              <a:spcAft>
                <a:spcPts val="600"/>
              </a:spcAft>
              <a:buNone/>
            </a:pPr>
            <a:r>
              <a:rPr lang="en-US" sz="2400" b="1">
                <a:solidFill>
                  <a:schemeClr val="tx1">
                    <a:lumMod val="75000"/>
                    <a:lumOff val="25000"/>
                  </a:schemeClr>
                </a:solidFill>
                <a:latin typeface="Century Gothic" panose="020F0302020204030204"/>
              </a:rPr>
              <a:t>Changing Climate</a:t>
            </a:r>
            <a:endParaRPr lang="en-US" sz="2400">
              <a:solidFill>
                <a:schemeClr val="tx1">
                  <a:lumMod val="75000"/>
                  <a:lumOff val="25000"/>
                </a:schemeClr>
              </a:solidFill>
              <a:cs typeface="Calibri" panose="020F0502020204030204"/>
            </a:endParaRPr>
          </a:p>
          <a:p>
            <a:pPr marL="342900" indent="-342900">
              <a:spcAft>
                <a:spcPts val="600"/>
              </a:spcAft>
              <a:buClr>
                <a:srgbClr val="7EB761"/>
              </a:buClr>
              <a:buFont typeface="Webdings" panose="05030102010509060703" pitchFamily="18" charset="2"/>
              <a:buChar char=""/>
            </a:pPr>
            <a:r>
              <a:rPr lang="en-US" sz="2000">
                <a:solidFill>
                  <a:schemeClr val="tx1">
                    <a:lumMod val="75000"/>
                    <a:lumOff val="25000"/>
                  </a:schemeClr>
                </a:solidFill>
                <a:latin typeface="Century Gothic" panose="020F0302020204030204"/>
              </a:rPr>
              <a:t>Dependent on cool water</a:t>
            </a:r>
            <a:endParaRPr lang="en-US" sz="2000">
              <a:solidFill>
                <a:schemeClr val="tx1">
                  <a:lumMod val="75000"/>
                  <a:lumOff val="25000"/>
                </a:schemeClr>
              </a:solidFill>
              <a:cs typeface="Calibri"/>
            </a:endParaRPr>
          </a:p>
          <a:p>
            <a:pPr>
              <a:lnSpc>
                <a:spcPct val="100000"/>
              </a:lnSpc>
              <a:spcAft>
                <a:spcPts val="600"/>
              </a:spcAft>
              <a:buClr>
                <a:srgbClr val="7EB761"/>
              </a:buClr>
            </a:pPr>
            <a:endParaRPr lang="en-US" sz="2000">
              <a:solidFill>
                <a:schemeClr val="tx1">
                  <a:lumMod val="75000"/>
                  <a:lumOff val="25000"/>
                </a:schemeClr>
              </a:solidFill>
              <a:latin typeface="Century Gothic"/>
              <a:cs typeface="Calibri"/>
            </a:endParaRPr>
          </a:p>
          <a:p>
            <a:pPr marL="342900" indent="-342900">
              <a:lnSpc>
                <a:spcPct val="100000"/>
              </a:lnSpc>
              <a:spcAft>
                <a:spcPts val="600"/>
              </a:spcAft>
              <a:buClr>
                <a:srgbClr val="7EB761"/>
              </a:buClr>
              <a:buFont typeface="Webdings" panose="05030102010509060703" pitchFamily="18" charset="2"/>
              <a:buChar char=""/>
            </a:pPr>
            <a:endParaRPr lang="en-US" sz="180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8A088286-C491-477E-9F0D-1825EF964DAA}"/>
              </a:ext>
            </a:extLst>
          </p:cNvPr>
          <p:cNvSpPr txBox="1"/>
          <p:nvPr/>
        </p:nvSpPr>
        <p:spPr>
          <a:xfrm>
            <a:off x="6677528" y="642581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Image Credits: DSF, DMR</a:t>
            </a:r>
          </a:p>
        </p:txBody>
      </p:sp>
    </p:spTree>
    <p:extLst>
      <p:ext uri="{BB962C8B-B14F-4D97-AF65-F5344CB8AC3E}">
        <p14:creationId xmlns:p14="http://schemas.microsoft.com/office/powerpoint/2010/main" val="195813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E06EA8-30C3-40B3-8AD1-B4DC90945D7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PARTNERSHIPS</a:t>
            </a:r>
            <a:endParaRPr lang="en-US"/>
          </a:p>
        </p:txBody>
      </p:sp>
      <p:sp>
        <p:nvSpPr>
          <p:cNvPr id="2" name="TextBox 1">
            <a:extLst>
              <a:ext uri="{FF2B5EF4-FFF2-40B4-BE49-F238E27FC236}">
                <a16:creationId xmlns:a16="http://schemas.microsoft.com/office/drawing/2014/main" id="{CEB6FD78-0038-44C9-8919-932D46CF842D}"/>
              </a:ext>
            </a:extLst>
          </p:cNvPr>
          <p:cNvSpPr txBox="1"/>
          <p:nvPr/>
        </p:nvSpPr>
        <p:spPr>
          <a:xfrm>
            <a:off x="9628738" y="6406387"/>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Image Credits: DSF, DMR</a:t>
            </a:r>
          </a:p>
        </p:txBody>
      </p:sp>
      <p:sp>
        <p:nvSpPr>
          <p:cNvPr id="3" name="Hexagon 2">
            <a:extLst>
              <a:ext uri="{FF2B5EF4-FFF2-40B4-BE49-F238E27FC236}">
                <a16:creationId xmlns:a16="http://schemas.microsoft.com/office/drawing/2014/main" id="{F4639626-4D48-4BB6-AE17-27D2A1CD0C1A}"/>
              </a:ext>
            </a:extLst>
          </p:cNvPr>
          <p:cNvSpPr/>
          <p:nvPr/>
        </p:nvSpPr>
        <p:spPr>
          <a:xfrm>
            <a:off x="1116509" y="1124607"/>
            <a:ext cx="4818134" cy="3888282"/>
          </a:xfrm>
          <a:prstGeom prst="hexagon">
            <a:avLst/>
          </a:prstGeom>
          <a:blipFill rotWithShape="1">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a:stretch>
              <a:fillRect/>
            </a:stretch>
          </a:blipFill>
          <a:ln w="38100">
            <a:solidFill>
              <a:srgbClr val="69A478"/>
            </a:solidFill>
          </a:ln>
          <a:effectLst>
            <a:outerShdw blurRad="50800" dist="38100" dir="10800000" algn="r" rotWithShape="0">
              <a:prstClr val="black">
                <a:alpha val="40000"/>
              </a:prstClr>
            </a:outerShdw>
          </a:effectLst>
        </p:spPr>
        <p:style>
          <a:lnRef idx="1">
            <a:scrgbClr r="0" g="0" b="0"/>
          </a:lnRef>
          <a:fillRef idx="1">
            <a:scrgbClr r="0" g="0" b="0"/>
          </a:fillRef>
          <a:effectRef idx="1">
            <a:schemeClr val="accent6">
              <a:tint val="50000"/>
              <a:hueOff val="0"/>
              <a:satOff val="0"/>
              <a:lumOff val="0"/>
              <a:alphaOff val="0"/>
            </a:schemeClr>
          </a:effectRef>
          <a:fontRef idx="minor">
            <a:schemeClr val="lt1">
              <a:hueOff val="0"/>
              <a:satOff val="0"/>
              <a:lumOff val="0"/>
              <a:alphaOff val="0"/>
            </a:schemeClr>
          </a:fontRef>
        </p:style>
      </p:sp>
      <p:sp>
        <p:nvSpPr>
          <p:cNvPr id="4" name="Hexagon 3">
            <a:extLst>
              <a:ext uri="{FF2B5EF4-FFF2-40B4-BE49-F238E27FC236}">
                <a16:creationId xmlns:a16="http://schemas.microsoft.com/office/drawing/2014/main" id="{D4CF6074-2AA5-4D27-A480-65F42243839C}"/>
              </a:ext>
            </a:extLst>
          </p:cNvPr>
          <p:cNvSpPr/>
          <p:nvPr/>
        </p:nvSpPr>
        <p:spPr>
          <a:xfrm>
            <a:off x="6028260" y="2327743"/>
            <a:ext cx="4818134" cy="3946170"/>
          </a:xfrm>
          <a:prstGeom prst="hexagon">
            <a:avLst/>
          </a:prstGeom>
          <a:blipFill rotWithShape="1">
            <a:blip r:embed="rId5" cstate="print">
              <a:extLst>
                <a:ext uri="{28A0092B-C50C-407E-A947-70E740481C1C}">
                  <a14:useLocalDpi xmlns:a14="http://schemas.microsoft.com/office/drawing/2010/main" val="0"/>
                </a:ext>
              </a:extLst>
            </a:blip>
            <a:srcRect/>
            <a:stretch>
              <a:fillRect/>
            </a:stretch>
          </a:blipFill>
          <a:ln w="38100">
            <a:solidFill>
              <a:srgbClr val="69A478"/>
            </a:solidFill>
          </a:ln>
          <a:effectLst>
            <a:outerShdw blurRad="50800" dist="38100" dir="10800000" algn="r" rotWithShape="0">
              <a:prstClr val="black">
                <a:alpha val="40000"/>
              </a:prstClr>
            </a:outerShdw>
          </a:effectLst>
        </p:spPr>
        <p:style>
          <a:lnRef idx="1">
            <a:scrgbClr r="0" g="0" b="0"/>
          </a:lnRef>
          <a:fillRef idx="1">
            <a:scrgbClr r="0" g="0" b="0"/>
          </a:fillRef>
          <a:effectRef idx="1">
            <a:schemeClr val="accent6">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FB7AD58D-2A11-49E0-A223-830ED189E08E}"/>
              </a:ext>
            </a:extLst>
          </p:cNvPr>
          <p:cNvSpPr txBox="1"/>
          <p:nvPr/>
        </p:nvSpPr>
        <p:spPr>
          <a:xfrm>
            <a:off x="620021" y="5178786"/>
            <a:ext cx="5815292" cy="1354217"/>
          </a:xfrm>
          <a:prstGeom prst="rect">
            <a:avLst/>
          </a:prstGeom>
          <a:noFill/>
        </p:spPr>
        <p:txBody>
          <a:bodyPr wrap="square" lIns="91440" tIns="45720" rIns="91440" bIns="45720" anchor="t">
            <a:spAutoFit/>
          </a:bodyPr>
          <a:lstStyle/>
          <a:p>
            <a:pPr marL="0" indent="0" algn="ctr">
              <a:lnSpc>
                <a:spcPct val="100000"/>
              </a:lnSpc>
              <a:spcAft>
                <a:spcPts val="600"/>
              </a:spcAft>
              <a:buClr>
                <a:srgbClr val="69A478"/>
              </a:buClr>
              <a:buNone/>
            </a:pPr>
            <a:r>
              <a:rPr lang="en-US" sz="2000" b="1">
                <a:solidFill>
                  <a:schemeClr val="tx1">
                    <a:lumMod val="75000"/>
                    <a:lumOff val="25000"/>
                  </a:schemeClr>
                </a:solidFill>
                <a:latin typeface="Century Gothic" panose="020F0302020204030204"/>
              </a:rPr>
              <a:t>Department of Marine Resources</a:t>
            </a:r>
            <a:endParaRPr lang="en-US">
              <a:solidFill>
                <a:schemeClr val="tx1">
                  <a:lumMod val="75000"/>
                  <a:lumOff val="25000"/>
                </a:schemeClr>
              </a:solidFill>
              <a:ea typeface="Calibri" panose="020F0502020204030204"/>
              <a:cs typeface="Calibri" panose="020F0502020204030204"/>
            </a:endParaRPr>
          </a:p>
          <a:p>
            <a:pPr algn="ctr">
              <a:lnSpc>
                <a:spcPct val="100000"/>
              </a:lnSpc>
              <a:spcAft>
                <a:spcPts val="600"/>
              </a:spcAft>
              <a:buClr>
                <a:srgbClr val="7EB761"/>
              </a:buClr>
            </a:pPr>
            <a:r>
              <a:rPr lang="en-US">
                <a:solidFill>
                  <a:schemeClr val="tx1">
                    <a:lumMod val="75000"/>
                    <a:lumOff val="25000"/>
                  </a:schemeClr>
                </a:solidFill>
                <a:latin typeface="Century Gothic" panose="020F0302020204030204"/>
              </a:rPr>
              <a:t>Sponsors &amp; conducts salmon research to establish environmental regulations for Maine's fisheries</a:t>
            </a:r>
            <a:endParaRPr lang="en-US" b="1">
              <a:solidFill>
                <a:schemeClr val="tx1">
                  <a:lumMod val="75000"/>
                  <a:lumOff val="25000"/>
                </a:schemeClr>
              </a:solidFill>
              <a:latin typeface="Century Gothic" panose="020F0302020204030204"/>
            </a:endParaRPr>
          </a:p>
          <a:p>
            <a:pPr marL="800100" lvl="1" algn="ctr">
              <a:spcAft>
                <a:spcPts val="600"/>
              </a:spcAft>
              <a:buClr>
                <a:srgbClr val="7EB761"/>
              </a:buClr>
              <a:buFont typeface="Webdings" panose="05030102010509060703" pitchFamily="18" charset="2"/>
              <a:buChar char=""/>
            </a:pPr>
            <a:endParaRPr lang="en-US" sz="160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FD9BBBE5-1102-4F09-B80F-87A49D49719C}"/>
              </a:ext>
            </a:extLst>
          </p:cNvPr>
          <p:cNvSpPr txBox="1"/>
          <p:nvPr/>
        </p:nvSpPr>
        <p:spPr>
          <a:xfrm>
            <a:off x="5924983" y="1120699"/>
            <a:ext cx="5022137" cy="1354217"/>
          </a:xfrm>
          <a:prstGeom prst="rect">
            <a:avLst/>
          </a:prstGeom>
          <a:noFill/>
        </p:spPr>
        <p:txBody>
          <a:bodyPr wrap="square" lIns="91440" tIns="45720" rIns="91440" bIns="45720" anchor="t">
            <a:spAutoFit/>
          </a:bodyPr>
          <a:lstStyle/>
          <a:p>
            <a:pPr marL="0" indent="0" algn="ctr">
              <a:lnSpc>
                <a:spcPct val="100000"/>
              </a:lnSpc>
              <a:spcAft>
                <a:spcPts val="600"/>
              </a:spcAft>
              <a:buClr>
                <a:srgbClr val="69A478"/>
              </a:buClr>
              <a:buNone/>
            </a:pPr>
            <a:r>
              <a:rPr lang="en-US" sz="2000" b="1">
                <a:solidFill>
                  <a:schemeClr val="tx1">
                    <a:lumMod val="75000"/>
                    <a:lumOff val="25000"/>
                  </a:schemeClr>
                </a:solidFill>
                <a:latin typeface="Century Gothic" panose="020F0302020204030204"/>
              </a:rPr>
              <a:t>Downeast Salmon Federation</a:t>
            </a:r>
            <a:endParaRPr lang="en-US">
              <a:solidFill>
                <a:schemeClr val="tx1">
                  <a:lumMod val="75000"/>
                  <a:lumOff val="25000"/>
                </a:schemeClr>
              </a:solidFill>
              <a:ea typeface="Calibri" panose="020F0502020204030204"/>
              <a:cs typeface="Calibri" panose="020F0502020204030204"/>
            </a:endParaRPr>
          </a:p>
          <a:p>
            <a:pPr algn="ctr">
              <a:spcAft>
                <a:spcPts val="600"/>
              </a:spcAft>
              <a:buClr>
                <a:srgbClr val="7EB761"/>
              </a:buClr>
            </a:pPr>
            <a:r>
              <a:rPr lang="en-US">
                <a:solidFill>
                  <a:schemeClr val="tx1">
                    <a:lumMod val="75000"/>
                    <a:lumOff val="25000"/>
                  </a:schemeClr>
                </a:solidFill>
                <a:latin typeface="Century Gothic" panose="020F0302020204030204"/>
              </a:rPr>
              <a:t>NGO that focuses on salmon research and conservation within Downeast Maine</a:t>
            </a:r>
            <a:endParaRPr lang="en-US" b="1">
              <a:solidFill>
                <a:schemeClr val="tx1">
                  <a:lumMod val="75000"/>
                  <a:lumOff val="25000"/>
                </a:schemeClr>
              </a:solidFill>
              <a:latin typeface="Century Gothic" panose="020F0302020204030204"/>
            </a:endParaRPr>
          </a:p>
          <a:p>
            <a:pPr marL="800100" lvl="1" algn="ctr">
              <a:spcAft>
                <a:spcPts val="600"/>
              </a:spcAft>
              <a:buClr>
                <a:srgbClr val="7EB761"/>
              </a:buClr>
              <a:buFont typeface="Webdings" panose="05030102010509060703" pitchFamily="18" charset="2"/>
              <a:buChar char=""/>
            </a:pPr>
            <a:endParaRPr lang="en-US" sz="160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309877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E06EA8-30C3-40B3-8AD1-B4DC90945D7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OBJECTIVES</a:t>
            </a:r>
          </a:p>
        </p:txBody>
      </p:sp>
      <p:grpSp>
        <p:nvGrpSpPr>
          <p:cNvPr id="5" name="Group 4">
            <a:extLst>
              <a:ext uri="{FF2B5EF4-FFF2-40B4-BE49-F238E27FC236}">
                <a16:creationId xmlns:a16="http://schemas.microsoft.com/office/drawing/2014/main" id="{1582278C-35FF-4E3B-BFD2-20267548BB99}"/>
              </a:ext>
            </a:extLst>
          </p:cNvPr>
          <p:cNvGrpSpPr/>
          <p:nvPr/>
        </p:nvGrpSpPr>
        <p:grpSpPr>
          <a:xfrm>
            <a:off x="331377" y="1347858"/>
            <a:ext cx="4994261" cy="4253158"/>
            <a:chOff x="432018" y="1664160"/>
            <a:chExt cx="4994261" cy="4253158"/>
          </a:xfrm>
        </p:grpSpPr>
        <p:sp>
          <p:nvSpPr>
            <p:cNvPr id="23" name="TextBox 22">
              <a:extLst>
                <a:ext uri="{FF2B5EF4-FFF2-40B4-BE49-F238E27FC236}">
                  <a16:creationId xmlns:a16="http://schemas.microsoft.com/office/drawing/2014/main" id="{BAFD40DA-B32E-4789-96D6-4CE240C9664F}"/>
                </a:ext>
              </a:extLst>
            </p:cNvPr>
            <p:cNvSpPr txBox="1"/>
            <p:nvPr/>
          </p:nvSpPr>
          <p:spPr>
            <a:xfrm>
              <a:off x="432019" y="1664160"/>
              <a:ext cx="4994260" cy="1785104"/>
            </a:xfrm>
            <a:prstGeom prst="rect">
              <a:avLst/>
            </a:prstGeom>
            <a:noFill/>
          </p:spPr>
          <p:txBody>
            <a:bodyPr wrap="square" lIns="91440" tIns="45720" rIns="91440" bIns="45720" anchor="t">
              <a:spAutoFit/>
            </a:bodyPr>
            <a:lstStyle/>
            <a:p>
              <a:pPr>
                <a:spcAft>
                  <a:spcPts val="600"/>
                </a:spcAft>
                <a:buClr>
                  <a:srgbClr val="69A478"/>
                </a:buClr>
              </a:pPr>
              <a:r>
                <a:rPr lang="en-US" sz="2000" b="1">
                  <a:solidFill>
                    <a:schemeClr val="tx1">
                      <a:lumMod val="75000"/>
                      <a:lumOff val="25000"/>
                    </a:schemeClr>
                  </a:solidFill>
                  <a:latin typeface="Century Gothic" panose="020F0302020204030204"/>
                </a:rPr>
                <a:t>Land Use / Land Cover Maps (LULC)</a:t>
              </a:r>
              <a:endParaRPr lang="en-US">
                <a:solidFill>
                  <a:schemeClr val="tx1">
                    <a:lumMod val="75000"/>
                    <a:lumOff val="25000"/>
                  </a:schemeClr>
                </a:solidFill>
                <a:cs typeface="Calibri" panose="020F0502020204030204"/>
              </a:endParaRPr>
            </a:p>
            <a:p>
              <a:pPr marL="342900" indent="-342900">
                <a:spcAft>
                  <a:spcPts val="600"/>
                </a:spcAft>
                <a:buClr>
                  <a:srgbClr val="7EB761"/>
                </a:buClr>
                <a:buFont typeface="Webdings" panose="05030102010509060703" pitchFamily="18" charset="2"/>
                <a:buChar char=""/>
              </a:pPr>
              <a:r>
                <a:rPr lang="en-US">
                  <a:solidFill>
                    <a:schemeClr val="tx1">
                      <a:lumMod val="75000"/>
                      <a:lumOff val="25000"/>
                    </a:schemeClr>
                  </a:solidFill>
                  <a:latin typeface="Century Gothic" panose="020F0302020204030204"/>
                </a:rPr>
                <a:t>Refine LULC maps (1985, 2003, 2021)</a:t>
              </a:r>
            </a:p>
            <a:p>
              <a:pPr marL="342900" indent="-342900">
                <a:spcAft>
                  <a:spcPts val="600"/>
                </a:spcAft>
                <a:buClr>
                  <a:srgbClr val="7EB761"/>
                </a:buClr>
                <a:buFont typeface="Webdings" panose="05030102010509060703" pitchFamily="18" charset="2"/>
                <a:buChar char=""/>
              </a:pPr>
              <a:r>
                <a:rPr lang="en-US">
                  <a:solidFill>
                    <a:schemeClr val="tx1">
                      <a:lumMod val="75000"/>
                      <a:lumOff val="25000"/>
                    </a:schemeClr>
                  </a:solidFill>
                  <a:latin typeface="Century Gothic" panose="020F0302020204030204"/>
                </a:rPr>
                <a:t>Delineate forest types</a:t>
              </a:r>
            </a:p>
            <a:p>
              <a:pPr>
                <a:spcAft>
                  <a:spcPts val="600"/>
                </a:spcAft>
                <a:buClr>
                  <a:srgbClr val="7EB761"/>
                </a:buClr>
              </a:pPr>
              <a:endParaRPr lang="en-US">
                <a:solidFill>
                  <a:schemeClr val="tx1">
                    <a:lumMod val="75000"/>
                    <a:lumOff val="25000"/>
                  </a:schemeClr>
                </a:solidFill>
                <a:latin typeface="Century Gothic" panose="020F0302020204030204"/>
              </a:endParaRPr>
            </a:p>
            <a:p>
              <a:pPr marL="800100" lvl="1">
                <a:spcAft>
                  <a:spcPts val="600"/>
                </a:spcAft>
                <a:buClr>
                  <a:srgbClr val="7EB761"/>
                </a:buClr>
                <a:buFont typeface="Webdings" panose="05030102010509060703" pitchFamily="18" charset="2"/>
                <a:buChar char=""/>
              </a:pPr>
              <a:endParaRPr lang="en-US" sz="1600">
                <a:solidFill>
                  <a:schemeClr val="tx1">
                    <a:lumMod val="75000"/>
                    <a:lumOff val="25000"/>
                  </a:schemeClr>
                </a:solidFill>
                <a:latin typeface="Century Gothic" panose="020F0302020204030204"/>
              </a:endParaRPr>
            </a:p>
          </p:txBody>
        </p:sp>
        <p:sp>
          <p:nvSpPr>
            <p:cNvPr id="12" name="TextBox 1">
              <a:extLst>
                <a:ext uri="{FF2B5EF4-FFF2-40B4-BE49-F238E27FC236}">
                  <a16:creationId xmlns:a16="http://schemas.microsoft.com/office/drawing/2014/main" id="{3CC5AD5F-B6DB-4D84-9BB1-548D92058349}"/>
                </a:ext>
              </a:extLst>
            </p:cNvPr>
            <p:cNvSpPr txBox="1"/>
            <p:nvPr/>
          </p:nvSpPr>
          <p:spPr>
            <a:xfrm>
              <a:off x="432019" y="3053690"/>
              <a:ext cx="4131408" cy="170816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69A478"/>
                </a:buClr>
              </a:pPr>
              <a:r>
                <a:rPr lang="en-US" sz="2000" b="1">
                  <a:solidFill>
                    <a:schemeClr val="tx1">
                      <a:lumMod val="75000"/>
                      <a:lumOff val="25000"/>
                    </a:schemeClr>
                  </a:solidFill>
                  <a:latin typeface="Century Gothic" panose="020F0302020204030204"/>
                </a:rPr>
                <a:t>Land Surface Temperature (LST)</a:t>
              </a:r>
              <a:endParaRPr lang="en-US">
                <a:solidFill>
                  <a:schemeClr val="tx1">
                    <a:lumMod val="75000"/>
                    <a:lumOff val="25000"/>
                  </a:schemeClr>
                </a:solidFill>
              </a:endParaRPr>
            </a:p>
            <a:p>
              <a:pPr marL="342900" indent="-342900">
                <a:spcAft>
                  <a:spcPts val="600"/>
                </a:spcAft>
                <a:buClr>
                  <a:srgbClr val="7EB761"/>
                </a:buClr>
                <a:buFont typeface="Webdings" panose="05030102010509060703" pitchFamily="18" charset="2"/>
                <a:buChar char=""/>
              </a:pPr>
              <a:r>
                <a:rPr lang="en-US">
                  <a:solidFill>
                    <a:schemeClr val="tx1">
                      <a:lumMod val="75000"/>
                      <a:lumOff val="25000"/>
                    </a:schemeClr>
                  </a:solidFill>
                  <a:latin typeface="Century Gothic" panose="020F0302020204030204"/>
                </a:rPr>
                <a:t>Map average LST per HUC-12 watershed </a:t>
              </a:r>
            </a:p>
            <a:p>
              <a:pPr marL="342900" indent="-342900">
                <a:spcAft>
                  <a:spcPts val="600"/>
                </a:spcAft>
                <a:buClr>
                  <a:srgbClr val="7EB761"/>
                </a:buClr>
                <a:buFont typeface="Webdings" panose="05030102010509060703" pitchFamily="18" charset="2"/>
                <a:buChar char=""/>
              </a:pPr>
              <a:r>
                <a:rPr lang="en-US">
                  <a:solidFill>
                    <a:schemeClr val="tx1">
                      <a:lumMod val="75000"/>
                      <a:lumOff val="25000"/>
                    </a:schemeClr>
                  </a:solidFill>
                  <a:latin typeface="Century Gothic" panose="020F0302020204030204"/>
                </a:rPr>
                <a:t>Map average anomalies in LST</a:t>
              </a:r>
            </a:p>
            <a:p>
              <a:pPr marL="800100" lvl="1">
                <a:spcAft>
                  <a:spcPts val="600"/>
                </a:spcAft>
                <a:buClr>
                  <a:srgbClr val="7EB761"/>
                </a:buClr>
                <a:buFont typeface="Webdings" panose="05030102010509060703" pitchFamily="18" charset="2"/>
                <a:buChar char=""/>
              </a:pPr>
              <a:endParaRPr lang="en-US" sz="1600">
                <a:solidFill>
                  <a:schemeClr val="tx1">
                    <a:lumMod val="75000"/>
                    <a:lumOff val="25000"/>
                  </a:schemeClr>
                </a:solidFill>
                <a:latin typeface="Century Gothic" panose="020F0302020204030204"/>
              </a:endParaRPr>
            </a:p>
          </p:txBody>
        </p:sp>
        <p:sp>
          <p:nvSpPr>
            <p:cNvPr id="13" name="TextBox 1">
              <a:extLst>
                <a:ext uri="{FF2B5EF4-FFF2-40B4-BE49-F238E27FC236}">
                  <a16:creationId xmlns:a16="http://schemas.microsoft.com/office/drawing/2014/main" id="{BBF392E7-F4FF-4452-A377-EAE996638456}"/>
                </a:ext>
              </a:extLst>
            </p:cNvPr>
            <p:cNvSpPr txBox="1"/>
            <p:nvPr/>
          </p:nvSpPr>
          <p:spPr>
            <a:xfrm>
              <a:off x="432018" y="4563101"/>
              <a:ext cx="4131408" cy="135421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69A478"/>
                </a:buClr>
              </a:pPr>
              <a:r>
                <a:rPr lang="en-US" sz="2000" b="1">
                  <a:solidFill>
                    <a:schemeClr val="tx1">
                      <a:lumMod val="75000"/>
                      <a:lumOff val="25000"/>
                    </a:schemeClr>
                  </a:solidFill>
                  <a:latin typeface="Century Gothic"/>
                </a:rPr>
                <a:t>LULC &amp; LST</a:t>
              </a:r>
            </a:p>
            <a:p>
              <a:pPr marL="342900" indent="-342900">
                <a:spcAft>
                  <a:spcPts val="600"/>
                </a:spcAft>
                <a:buClr>
                  <a:srgbClr val="7EB761"/>
                </a:buClr>
                <a:buFont typeface="Webdings" panose="05030102010509060703" pitchFamily="18" charset="2"/>
                <a:buChar char=""/>
              </a:pPr>
              <a:r>
                <a:rPr lang="en-US">
                  <a:solidFill>
                    <a:schemeClr val="tx1">
                      <a:lumMod val="75000"/>
                      <a:lumOff val="25000"/>
                    </a:schemeClr>
                  </a:solidFill>
                  <a:latin typeface="Century Gothic" panose="020F0302020204030204"/>
                </a:rPr>
                <a:t>Assess trends in LST trends within specific LULC types </a:t>
              </a:r>
            </a:p>
            <a:p>
              <a:pPr marL="800100" lvl="1">
                <a:spcAft>
                  <a:spcPts val="600"/>
                </a:spcAft>
                <a:buClr>
                  <a:srgbClr val="7EB761"/>
                </a:buClr>
                <a:buFont typeface="Webdings" panose="05030102010509060703" pitchFamily="18" charset="2"/>
                <a:buChar char=""/>
              </a:pPr>
              <a:endParaRPr lang="en-US" sz="1600">
                <a:solidFill>
                  <a:schemeClr val="tx1">
                    <a:lumMod val="75000"/>
                    <a:lumOff val="25000"/>
                  </a:schemeClr>
                </a:solidFill>
                <a:latin typeface="Century Gothic" panose="020F0302020204030204"/>
              </a:endParaRPr>
            </a:p>
          </p:txBody>
        </p:sp>
      </p:grpSp>
      <p:pic>
        <p:nvPicPr>
          <p:cNvPr id="3" name="Picture 3">
            <a:extLst>
              <a:ext uri="{FF2B5EF4-FFF2-40B4-BE49-F238E27FC236}">
                <a16:creationId xmlns:a16="http://schemas.microsoft.com/office/drawing/2014/main" id="{F7B16EB4-78BC-4BB8-8C1B-3C727841B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988" y="1225477"/>
            <a:ext cx="6620435" cy="4429457"/>
          </a:xfrm>
          <a:prstGeom prst="rect">
            <a:avLst/>
          </a:prstGeom>
          <a:ln w="28575">
            <a:solidFill>
              <a:srgbClr val="6CA47A"/>
            </a:solid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BB95BC7-AD54-4280-939F-B41E96A76A13}"/>
              </a:ext>
            </a:extLst>
          </p:cNvPr>
          <p:cNvSpPr txBox="1"/>
          <p:nvPr/>
        </p:nvSpPr>
        <p:spPr>
          <a:xfrm>
            <a:off x="8755420" y="6251527"/>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tx1">
                    <a:lumMod val="75000"/>
                    <a:lumOff val="25000"/>
                  </a:schemeClr>
                </a:solidFill>
                <a:latin typeface="Century Gothic"/>
              </a:rPr>
              <a:t>Image Credit: U.S. Fish and Wildlife Service – Northeast Region</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54CCDFD6-BD4C-44E9-B746-FAC3D3C740E0}"/>
              </a:ext>
            </a:extLst>
          </p:cNvPr>
          <p:cNvSpPr txBox="1"/>
          <p:nvPr/>
        </p:nvSpPr>
        <p:spPr>
          <a:xfrm>
            <a:off x="260662" y="5747222"/>
            <a:ext cx="39003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rPr>
              <a:t>LULC Study Period:</a:t>
            </a:r>
            <a:r>
              <a:rPr lang="en-US">
                <a:solidFill>
                  <a:srgbClr val="3F3F3F"/>
                </a:solidFill>
                <a:latin typeface="Century Gothic"/>
              </a:rPr>
              <a:t> 1985 – 2021</a:t>
            </a:r>
          </a:p>
        </p:txBody>
      </p:sp>
      <p:sp>
        <p:nvSpPr>
          <p:cNvPr id="16" name="TextBox 15">
            <a:extLst>
              <a:ext uri="{FF2B5EF4-FFF2-40B4-BE49-F238E27FC236}">
                <a16:creationId xmlns:a16="http://schemas.microsoft.com/office/drawing/2014/main" id="{3566EA0D-A1D1-42AF-B885-BB58DC0765D6}"/>
              </a:ext>
            </a:extLst>
          </p:cNvPr>
          <p:cNvSpPr txBox="1"/>
          <p:nvPr/>
        </p:nvSpPr>
        <p:spPr>
          <a:xfrm>
            <a:off x="258898" y="6068682"/>
            <a:ext cx="44083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LST Study Period:</a:t>
            </a:r>
            <a:r>
              <a:rPr lang="en-US">
                <a:solidFill>
                  <a:srgbClr val="3F3F3F"/>
                </a:solidFill>
                <a:latin typeface="Century Gothic"/>
                <a:cs typeface="Calibri"/>
              </a:rPr>
              <a:t> 2000 – 2021</a:t>
            </a:r>
          </a:p>
        </p:txBody>
      </p:sp>
    </p:spTree>
    <p:extLst>
      <p:ext uri="{BB962C8B-B14F-4D97-AF65-F5344CB8AC3E}">
        <p14:creationId xmlns:p14="http://schemas.microsoft.com/office/powerpoint/2010/main" val="228364257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CA8AF5-7F9A-4F7F-B9F2-581D296AE5E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METHODS: </a:t>
            </a:r>
            <a:r>
              <a:rPr lang="en-US" sz="4000">
                <a:solidFill>
                  <a:srgbClr val="6CA47A"/>
                </a:solidFill>
                <a:latin typeface="Century Gothic"/>
              </a:rPr>
              <a:t>Data Acquisition</a:t>
            </a:r>
            <a:endParaRPr lang="en-US"/>
          </a:p>
        </p:txBody>
      </p:sp>
      <p:cxnSp>
        <p:nvCxnSpPr>
          <p:cNvPr id="10" name="Straight Arrow Connector 9">
            <a:extLst>
              <a:ext uri="{FF2B5EF4-FFF2-40B4-BE49-F238E27FC236}">
                <a16:creationId xmlns:a16="http://schemas.microsoft.com/office/drawing/2014/main" id="{81ABEA7A-831A-4249-9F1E-50ACFC95A419}"/>
              </a:ext>
            </a:extLst>
          </p:cNvPr>
          <p:cNvCxnSpPr/>
          <p:nvPr/>
        </p:nvCxnSpPr>
        <p:spPr>
          <a:xfrm>
            <a:off x="1234889" y="6086476"/>
            <a:ext cx="9637057" cy="0"/>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sp>
        <p:nvSpPr>
          <p:cNvPr id="6" name="Text Placeholder 3">
            <a:extLst>
              <a:ext uri="{FF2B5EF4-FFF2-40B4-BE49-F238E27FC236}">
                <a16:creationId xmlns:a16="http://schemas.microsoft.com/office/drawing/2014/main" id="{015DCC05-5E50-4CA3-A4F5-6D718D5FA929}"/>
              </a:ext>
            </a:extLst>
          </p:cNvPr>
          <p:cNvSpPr txBox="1">
            <a:spLocks/>
          </p:cNvSpPr>
          <p:nvPr/>
        </p:nvSpPr>
        <p:spPr>
          <a:xfrm>
            <a:off x="368484" y="1100634"/>
            <a:ext cx="5571563" cy="50995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tx1">
                    <a:lumMod val="75000"/>
                    <a:lumOff val="25000"/>
                  </a:schemeClr>
                </a:solidFill>
                <a:latin typeface="Century Gothic"/>
              </a:rPr>
              <a:t>Land Use / Land Cover (LULC)</a:t>
            </a:r>
            <a:endParaRPr lang="en-US" sz="2000">
              <a:solidFill>
                <a:schemeClr val="tx1">
                  <a:lumMod val="75000"/>
                  <a:lumOff val="25000"/>
                </a:schemeClr>
              </a:solidFill>
              <a:latin typeface="Century Gothic"/>
            </a:endParaRPr>
          </a:p>
          <a:p>
            <a:pPr marL="342900" indent="-342900">
              <a:lnSpc>
                <a:spcPct val="100000"/>
              </a:lnSpc>
              <a:spcAft>
                <a:spcPts val="600"/>
              </a:spcAft>
              <a:buClr>
                <a:srgbClr val="7EB761"/>
              </a:buClr>
              <a:buFont typeface="Webdings" panose="05030102010509060703" pitchFamily="18" charset="2"/>
              <a:buChar char=""/>
            </a:pPr>
            <a:r>
              <a:rPr lang="en-US" sz="2000" i="1">
                <a:solidFill>
                  <a:schemeClr val="tx1">
                    <a:lumMod val="75000"/>
                    <a:lumOff val="25000"/>
                  </a:schemeClr>
                </a:solidFill>
                <a:latin typeface="Century Gothic"/>
              </a:rPr>
              <a:t>Landsat 5 TM</a:t>
            </a:r>
            <a:r>
              <a:rPr lang="en-US" sz="2000">
                <a:solidFill>
                  <a:schemeClr val="tx1">
                    <a:lumMod val="75000"/>
                    <a:lumOff val="25000"/>
                  </a:schemeClr>
                </a:solidFill>
                <a:latin typeface="Century Gothic"/>
              </a:rPr>
              <a:t>: 1985, 2003</a:t>
            </a:r>
          </a:p>
          <a:p>
            <a:pPr marL="342900" indent="-342900">
              <a:lnSpc>
                <a:spcPct val="100000"/>
              </a:lnSpc>
              <a:spcBef>
                <a:spcPts val="0"/>
              </a:spcBef>
              <a:spcAft>
                <a:spcPts val="600"/>
              </a:spcAft>
              <a:buClr>
                <a:srgbClr val="7EB761"/>
              </a:buClr>
              <a:buFont typeface="Webdings" panose="05030102010509060703" pitchFamily="18" charset="2"/>
              <a:buChar char=""/>
            </a:pPr>
            <a:r>
              <a:rPr lang="en-US" sz="2000" i="1">
                <a:solidFill>
                  <a:schemeClr val="tx1">
                    <a:lumMod val="75000"/>
                    <a:lumOff val="25000"/>
                  </a:schemeClr>
                </a:solidFill>
                <a:latin typeface="Century Gothic"/>
              </a:rPr>
              <a:t>Landsat 8 OLI</a:t>
            </a:r>
            <a:r>
              <a:rPr lang="en-US" sz="2000">
                <a:solidFill>
                  <a:schemeClr val="tx1">
                    <a:lumMod val="75000"/>
                    <a:lumOff val="25000"/>
                  </a:schemeClr>
                </a:solidFill>
                <a:latin typeface="Century Gothic"/>
              </a:rPr>
              <a:t>: 2021</a:t>
            </a:r>
          </a:p>
          <a:p>
            <a:pPr lvl="1">
              <a:lnSpc>
                <a:spcPct val="100000"/>
              </a:lnSpc>
              <a:spcBef>
                <a:spcPts val="0"/>
              </a:spcBef>
              <a:spcAft>
                <a:spcPts val="600"/>
              </a:spcAft>
              <a:buClr>
                <a:srgbClr val="7EB761"/>
              </a:buClr>
            </a:pPr>
            <a:r>
              <a:rPr lang="en-US" sz="1600">
                <a:solidFill>
                  <a:schemeClr val="tx1">
                    <a:lumMod val="75000"/>
                    <a:lumOff val="25000"/>
                  </a:schemeClr>
                </a:solidFill>
                <a:latin typeface="Century Gothic"/>
              </a:rPr>
              <a:t>Summer &amp; Winter; median composites</a:t>
            </a:r>
            <a:endParaRPr lang="en-US">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r>
              <a:rPr lang="en-US" sz="2000" i="1">
                <a:solidFill>
                  <a:schemeClr val="tx1">
                    <a:lumMod val="75000"/>
                    <a:lumOff val="25000"/>
                  </a:schemeClr>
                </a:solidFill>
                <a:latin typeface="Century Gothic"/>
              </a:rPr>
              <a:t>Sentinel-2 MSI</a:t>
            </a:r>
            <a:r>
              <a:rPr lang="en-US" sz="2000">
                <a:solidFill>
                  <a:schemeClr val="tx1">
                    <a:lumMod val="75000"/>
                    <a:lumOff val="25000"/>
                  </a:schemeClr>
                </a:solidFill>
                <a:latin typeface="Century Gothic"/>
              </a:rPr>
              <a:t>: 2021 (validation)</a:t>
            </a:r>
          </a:p>
        </p:txBody>
      </p:sp>
      <p:sp>
        <p:nvSpPr>
          <p:cNvPr id="9" name="Text Placeholder 3">
            <a:extLst>
              <a:ext uri="{FF2B5EF4-FFF2-40B4-BE49-F238E27FC236}">
                <a16:creationId xmlns:a16="http://schemas.microsoft.com/office/drawing/2014/main" id="{EDB6A5A6-6344-4CEC-BB78-1338F01ABF2A}"/>
              </a:ext>
            </a:extLst>
          </p:cNvPr>
          <p:cNvSpPr txBox="1">
            <a:spLocks/>
          </p:cNvSpPr>
          <p:nvPr/>
        </p:nvSpPr>
        <p:spPr>
          <a:xfrm>
            <a:off x="6341310" y="1147768"/>
            <a:ext cx="5571563" cy="172878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a:solidFill>
                  <a:schemeClr val="tx1">
                    <a:lumMod val="75000"/>
                    <a:lumOff val="25000"/>
                  </a:schemeClr>
                </a:solidFill>
                <a:latin typeface="Century Gothic"/>
              </a:rPr>
              <a:t>Land Surface Temperature (LST)</a:t>
            </a:r>
            <a:endParaRPr lang="en-US" sz="2000">
              <a:solidFill>
                <a:schemeClr val="tx1">
                  <a:lumMod val="75000"/>
                  <a:lumOff val="25000"/>
                </a:schemeClr>
              </a:solidFill>
              <a:latin typeface="Century Gothic"/>
            </a:endParaRPr>
          </a:p>
          <a:p>
            <a:pPr marL="342900" indent="-342900">
              <a:lnSpc>
                <a:spcPct val="100000"/>
              </a:lnSpc>
              <a:spcAft>
                <a:spcPts val="600"/>
              </a:spcAft>
              <a:buClr>
                <a:srgbClr val="7EB761"/>
              </a:buClr>
              <a:buFont typeface="Webdings" panose="05030102010509060703" pitchFamily="18" charset="2"/>
              <a:buChar char=""/>
            </a:pPr>
            <a:r>
              <a:rPr lang="en-US" sz="2000" i="1">
                <a:solidFill>
                  <a:schemeClr val="tx1">
                    <a:lumMod val="75000"/>
                    <a:lumOff val="25000"/>
                  </a:schemeClr>
                </a:solidFill>
                <a:latin typeface="Century Gothic"/>
              </a:rPr>
              <a:t>Terra MODIS</a:t>
            </a:r>
            <a:r>
              <a:rPr lang="en-US" sz="2000">
                <a:solidFill>
                  <a:schemeClr val="tx1">
                    <a:lumMod val="75000"/>
                    <a:lumOff val="25000"/>
                  </a:schemeClr>
                </a:solidFill>
                <a:latin typeface="Century Gothic"/>
              </a:rPr>
              <a:t>: 2000 – 2020</a:t>
            </a:r>
          </a:p>
          <a:p>
            <a:pPr marL="571500" lvl="1" indent="0">
              <a:lnSpc>
                <a:spcPct val="100000"/>
              </a:lnSpc>
              <a:spcAft>
                <a:spcPts val="600"/>
              </a:spcAft>
              <a:buClr>
                <a:srgbClr val="7EB761"/>
              </a:buClr>
              <a:buNone/>
            </a:pPr>
            <a:endParaRPr lang="en-US" sz="1600">
              <a:solidFill>
                <a:schemeClr val="tx1">
                  <a:lumMod val="75000"/>
                  <a:lumOff val="25000"/>
                </a:schemeClr>
              </a:solidFill>
              <a:latin typeface="Century Gothic"/>
            </a:endParaRPr>
          </a:p>
          <a:p>
            <a:pPr marL="342900" indent="-342900">
              <a:lnSpc>
                <a:spcPct val="100000"/>
              </a:lnSpc>
              <a:spcBef>
                <a:spcPts val="0"/>
              </a:spcBef>
              <a:spcAft>
                <a:spcPts val="600"/>
              </a:spcAft>
              <a:buClr>
                <a:srgbClr val="7EB761"/>
              </a:buClr>
              <a:buFont typeface="Webdings" panose="05030102010509060703" pitchFamily="18" charset="2"/>
              <a:buChar char=""/>
            </a:pPr>
            <a:endParaRPr lang="en-US" sz="2000">
              <a:solidFill>
                <a:schemeClr val="tx1">
                  <a:lumMod val="75000"/>
                  <a:lumOff val="25000"/>
                </a:schemeClr>
              </a:solidFill>
              <a:latin typeface="Century Gothic"/>
            </a:endParaRPr>
          </a:p>
        </p:txBody>
      </p:sp>
      <p:pic>
        <p:nvPicPr>
          <p:cNvPr id="11" name="Graphic 10" descr="Topography Map with solid fill">
            <a:extLst>
              <a:ext uri="{FF2B5EF4-FFF2-40B4-BE49-F238E27FC236}">
                <a16:creationId xmlns:a16="http://schemas.microsoft.com/office/drawing/2014/main" id="{31FE0574-F3E7-4EB5-9930-30BD04B311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83053" y="1034991"/>
            <a:ext cx="682907" cy="682907"/>
          </a:xfrm>
          <a:prstGeom prst="rect">
            <a:avLst/>
          </a:prstGeom>
        </p:spPr>
      </p:pic>
      <p:pic>
        <p:nvPicPr>
          <p:cNvPr id="13" name="Graphic 44" descr="High temperature with solid fill">
            <a:extLst>
              <a:ext uri="{FF2B5EF4-FFF2-40B4-BE49-F238E27FC236}">
                <a16:creationId xmlns:a16="http://schemas.microsoft.com/office/drawing/2014/main" id="{746FD24F-00FC-4B90-BF42-1B4B78076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46055" y="1035475"/>
            <a:ext cx="605742" cy="596096"/>
          </a:xfrm>
          <a:prstGeom prst="rect">
            <a:avLst/>
          </a:prstGeom>
        </p:spPr>
      </p:pic>
      <p:sp>
        <p:nvSpPr>
          <p:cNvPr id="62" name="Text Placeholder 3">
            <a:extLst>
              <a:ext uri="{FF2B5EF4-FFF2-40B4-BE49-F238E27FC236}">
                <a16:creationId xmlns:a16="http://schemas.microsoft.com/office/drawing/2014/main" id="{FACEB2D1-C3FE-4670-A9DE-7D9C357454B7}"/>
              </a:ext>
            </a:extLst>
          </p:cNvPr>
          <p:cNvSpPr txBox="1">
            <a:spLocks/>
          </p:cNvSpPr>
          <p:nvPr/>
        </p:nvSpPr>
        <p:spPr>
          <a:xfrm>
            <a:off x="6979484" y="2597126"/>
            <a:ext cx="3018863" cy="47148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i="1">
                <a:solidFill>
                  <a:schemeClr val="tx1">
                    <a:lumMod val="75000"/>
                    <a:lumOff val="25000"/>
                  </a:schemeClr>
                </a:solidFill>
                <a:latin typeface="Century Gothic"/>
              </a:rPr>
              <a:t>Timeline </a:t>
            </a:r>
            <a:r>
              <a:rPr lang="en-US" sz="2000" i="1">
                <a:solidFill>
                  <a:schemeClr val="tx1">
                    <a:lumMod val="75000"/>
                    <a:lumOff val="25000"/>
                  </a:schemeClr>
                </a:solidFill>
                <a:latin typeface="Century Gothic"/>
              </a:rPr>
              <a:t>(1985 – 2021)</a:t>
            </a:r>
            <a:endParaRPr lang="en-US" sz="2000" b="1" i="1">
              <a:solidFill>
                <a:schemeClr val="tx1">
                  <a:lumMod val="75000"/>
                  <a:lumOff val="25000"/>
                </a:schemeClr>
              </a:solidFill>
              <a:latin typeface="Century Gothic"/>
            </a:endParaRPr>
          </a:p>
        </p:txBody>
      </p:sp>
      <p:pic>
        <p:nvPicPr>
          <p:cNvPr id="12" name="Picture 11" descr="A picture containing satellite, transport&#10;&#10;Description automatically generated">
            <a:extLst>
              <a:ext uri="{FF2B5EF4-FFF2-40B4-BE49-F238E27FC236}">
                <a16:creationId xmlns:a16="http://schemas.microsoft.com/office/drawing/2014/main" id="{29641477-4820-477C-9255-83297F06AE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707" y="4949307"/>
            <a:ext cx="883266" cy="892893"/>
          </a:xfrm>
          <a:prstGeom prst="rect">
            <a:avLst/>
          </a:prstGeom>
        </p:spPr>
      </p:pic>
      <p:pic>
        <p:nvPicPr>
          <p:cNvPr id="14" name="Picture 12">
            <a:extLst>
              <a:ext uri="{FF2B5EF4-FFF2-40B4-BE49-F238E27FC236}">
                <a16:creationId xmlns:a16="http://schemas.microsoft.com/office/drawing/2014/main" id="{3C752992-D8F3-4D26-A31A-C3E28D6FC9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5436" y="5009288"/>
            <a:ext cx="1001542" cy="830794"/>
          </a:xfrm>
          <a:prstGeom prst="rect">
            <a:avLst/>
          </a:prstGeom>
        </p:spPr>
      </p:pic>
      <p:pic>
        <p:nvPicPr>
          <p:cNvPr id="16" name="Picture 13" descr="A picture containing transport, satellite&#10;&#10;Description automatically generated">
            <a:extLst>
              <a:ext uri="{FF2B5EF4-FFF2-40B4-BE49-F238E27FC236}">
                <a16:creationId xmlns:a16="http://schemas.microsoft.com/office/drawing/2014/main" id="{956D7494-8745-492C-B79E-B15A8C3C3C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56389" y="4187487"/>
            <a:ext cx="939508" cy="732453"/>
          </a:xfrm>
          <a:prstGeom prst="rect">
            <a:avLst/>
          </a:prstGeom>
        </p:spPr>
      </p:pic>
      <p:sp>
        <p:nvSpPr>
          <p:cNvPr id="23" name="Rectangle 22">
            <a:extLst>
              <a:ext uri="{FF2B5EF4-FFF2-40B4-BE49-F238E27FC236}">
                <a16:creationId xmlns:a16="http://schemas.microsoft.com/office/drawing/2014/main" id="{12BA7CAF-2B1E-4FDB-888E-FE968944FEBB}"/>
              </a:ext>
            </a:extLst>
          </p:cNvPr>
          <p:cNvSpPr/>
          <p:nvPr/>
        </p:nvSpPr>
        <p:spPr>
          <a:xfrm>
            <a:off x="2380124" y="5062656"/>
            <a:ext cx="5137574" cy="7787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latin typeface="Century Gothic"/>
                <a:cs typeface="Calibri"/>
              </a:rPr>
              <a:t>Landsat 5 TM</a:t>
            </a:r>
            <a:endParaRPr lang="en-US" sz="1600">
              <a:latin typeface="Century Gothic"/>
            </a:endParaRPr>
          </a:p>
        </p:txBody>
      </p:sp>
      <p:sp>
        <p:nvSpPr>
          <p:cNvPr id="24" name="Rectangle 23">
            <a:extLst>
              <a:ext uri="{FF2B5EF4-FFF2-40B4-BE49-F238E27FC236}">
                <a16:creationId xmlns:a16="http://schemas.microsoft.com/office/drawing/2014/main" id="{A75F5D81-9907-4DFE-A0A0-A8763E7C4794}"/>
              </a:ext>
            </a:extLst>
          </p:cNvPr>
          <p:cNvSpPr/>
          <p:nvPr/>
        </p:nvSpPr>
        <p:spPr>
          <a:xfrm>
            <a:off x="7529645" y="5062656"/>
            <a:ext cx="2118390" cy="77872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i="1">
                <a:latin typeface="Century Gothic"/>
                <a:cs typeface="Calibri"/>
              </a:rPr>
              <a:t>Landsat 8 OLI</a:t>
            </a:r>
          </a:p>
        </p:txBody>
      </p:sp>
      <p:sp>
        <p:nvSpPr>
          <p:cNvPr id="25" name="Rectangle 24">
            <a:extLst>
              <a:ext uri="{FF2B5EF4-FFF2-40B4-BE49-F238E27FC236}">
                <a16:creationId xmlns:a16="http://schemas.microsoft.com/office/drawing/2014/main" id="{361F6D75-2F0E-48F9-987D-8ECD472A8E2E}"/>
              </a:ext>
            </a:extLst>
          </p:cNvPr>
          <p:cNvSpPr/>
          <p:nvPr/>
        </p:nvSpPr>
        <p:spPr>
          <a:xfrm>
            <a:off x="5600443" y="4186671"/>
            <a:ext cx="4057604" cy="7859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i="1">
                <a:latin typeface="Century Gothic"/>
                <a:cs typeface="Calibri"/>
              </a:rPr>
              <a:t>Terra MODIS</a:t>
            </a:r>
            <a:endParaRPr lang="en-US" sz="1600">
              <a:latin typeface="Century Gothic"/>
              <a:cs typeface="Calibri"/>
            </a:endParaRPr>
          </a:p>
        </p:txBody>
      </p:sp>
      <p:sp>
        <p:nvSpPr>
          <p:cNvPr id="17" name="Rectangle 16">
            <a:extLst>
              <a:ext uri="{FF2B5EF4-FFF2-40B4-BE49-F238E27FC236}">
                <a16:creationId xmlns:a16="http://schemas.microsoft.com/office/drawing/2014/main" id="{D402755F-6F43-4560-8BF2-E3753DEF8ECF}"/>
              </a:ext>
            </a:extLst>
          </p:cNvPr>
          <p:cNvSpPr/>
          <p:nvPr/>
        </p:nvSpPr>
        <p:spPr>
          <a:xfrm>
            <a:off x="7525291" y="3340089"/>
            <a:ext cx="2113200" cy="77602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i="1">
                <a:latin typeface="Century Gothic"/>
                <a:cs typeface="Calibri"/>
              </a:rPr>
              <a:t>Sentinel-2 MSI</a:t>
            </a:r>
            <a:endParaRPr lang="en-US" sz="1600">
              <a:latin typeface="Century Gothic"/>
            </a:endParaRPr>
          </a:p>
        </p:txBody>
      </p:sp>
      <p:pic>
        <p:nvPicPr>
          <p:cNvPr id="3" name="Picture 15" descr="A picture containing transport, satellite&#10;&#10;Description automatically generated">
            <a:extLst>
              <a:ext uri="{FF2B5EF4-FFF2-40B4-BE49-F238E27FC236}">
                <a16:creationId xmlns:a16="http://schemas.microsoft.com/office/drawing/2014/main" id="{529B2D7A-37C8-4C80-8955-D09FACD918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908" y="3417029"/>
            <a:ext cx="886711" cy="699934"/>
          </a:xfrm>
          <a:prstGeom prst="rect">
            <a:avLst/>
          </a:prstGeom>
        </p:spPr>
      </p:pic>
      <p:sp>
        <p:nvSpPr>
          <p:cNvPr id="19" name="Text Placeholder 3">
            <a:extLst>
              <a:ext uri="{FF2B5EF4-FFF2-40B4-BE49-F238E27FC236}">
                <a16:creationId xmlns:a16="http://schemas.microsoft.com/office/drawing/2014/main" id="{CFC3DE8E-9851-4000-BFA5-93039D1D88D9}"/>
              </a:ext>
            </a:extLst>
          </p:cNvPr>
          <p:cNvSpPr txBox="1">
            <a:spLocks/>
          </p:cNvSpPr>
          <p:nvPr/>
        </p:nvSpPr>
        <p:spPr>
          <a:xfrm rot="16200000">
            <a:off x="5898697" y="5231811"/>
            <a:ext cx="832729" cy="480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bg1"/>
                </a:solidFill>
                <a:latin typeface="Century Gothic"/>
              </a:rPr>
              <a:t>2003</a:t>
            </a:r>
          </a:p>
          <a:p>
            <a:pPr marL="342900" indent="-342900">
              <a:lnSpc>
                <a:spcPct val="100000"/>
              </a:lnSpc>
              <a:spcBef>
                <a:spcPts val="0"/>
              </a:spcBef>
              <a:spcAft>
                <a:spcPts val="600"/>
              </a:spcAft>
              <a:buClr>
                <a:srgbClr val="7EB761"/>
              </a:buClr>
              <a:buFont typeface="Webdings" panose="05030102010509060703" pitchFamily="18" charset="2"/>
              <a:buChar char=""/>
            </a:pPr>
            <a:endParaRPr lang="en-US" sz="2000">
              <a:solidFill>
                <a:schemeClr val="tx1">
                  <a:lumMod val="75000"/>
                  <a:lumOff val="25000"/>
                </a:schemeClr>
              </a:solidFill>
              <a:latin typeface="Century Gothic"/>
            </a:endParaRPr>
          </a:p>
        </p:txBody>
      </p:sp>
      <p:sp>
        <p:nvSpPr>
          <p:cNvPr id="5" name="Rectangle 4">
            <a:extLst>
              <a:ext uri="{FF2B5EF4-FFF2-40B4-BE49-F238E27FC236}">
                <a16:creationId xmlns:a16="http://schemas.microsoft.com/office/drawing/2014/main" id="{C2E20700-2695-4FF6-9D0C-56D582F41EB6}"/>
              </a:ext>
            </a:extLst>
          </p:cNvPr>
          <p:cNvSpPr/>
          <p:nvPr/>
        </p:nvSpPr>
        <p:spPr>
          <a:xfrm>
            <a:off x="6053833" y="5059443"/>
            <a:ext cx="57925" cy="780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F7F7F"/>
              </a:solidFill>
            </a:endParaRPr>
          </a:p>
        </p:txBody>
      </p:sp>
      <p:sp>
        <p:nvSpPr>
          <p:cNvPr id="28" name="Rectangle 27">
            <a:extLst>
              <a:ext uri="{FF2B5EF4-FFF2-40B4-BE49-F238E27FC236}">
                <a16:creationId xmlns:a16="http://schemas.microsoft.com/office/drawing/2014/main" id="{F78315A5-4139-4F2E-8DF4-3C956E81AE9B}"/>
              </a:ext>
            </a:extLst>
          </p:cNvPr>
          <p:cNvSpPr/>
          <p:nvPr/>
        </p:nvSpPr>
        <p:spPr>
          <a:xfrm>
            <a:off x="2452813" y="5059442"/>
            <a:ext cx="57925" cy="780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F7F7F"/>
              </a:solidFill>
            </a:endParaRPr>
          </a:p>
        </p:txBody>
      </p:sp>
      <p:sp>
        <p:nvSpPr>
          <p:cNvPr id="29" name="Rectangle 28">
            <a:extLst>
              <a:ext uri="{FF2B5EF4-FFF2-40B4-BE49-F238E27FC236}">
                <a16:creationId xmlns:a16="http://schemas.microsoft.com/office/drawing/2014/main" id="{29F0CB9C-65A2-4E1D-B231-24C17379A50F}"/>
              </a:ext>
            </a:extLst>
          </p:cNvPr>
          <p:cNvSpPr/>
          <p:nvPr/>
        </p:nvSpPr>
        <p:spPr>
          <a:xfrm>
            <a:off x="9539000" y="5059442"/>
            <a:ext cx="57925" cy="780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F7F7F"/>
              </a:solidFill>
            </a:endParaRPr>
          </a:p>
        </p:txBody>
      </p:sp>
      <p:sp>
        <p:nvSpPr>
          <p:cNvPr id="30" name="Rectangle 29">
            <a:extLst>
              <a:ext uri="{FF2B5EF4-FFF2-40B4-BE49-F238E27FC236}">
                <a16:creationId xmlns:a16="http://schemas.microsoft.com/office/drawing/2014/main" id="{286B428B-DD8C-422F-B73E-BF3EF8DC2D16}"/>
              </a:ext>
            </a:extLst>
          </p:cNvPr>
          <p:cNvSpPr/>
          <p:nvPr/>
        </p:nvSpPr>
        <p:spPr>
          <a:xfrm>
            <a:off x="5658009" y="4189494"/>
            <a:ext cx="57925" cy="780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F7F7F"/>
              </a:solidFill>
            </a:endParaRPr>
          </a:p>
        </p:txBody>
      </p:sp>
      <p:sp>
        <p:nvSpPr>
          <p:cNvPr id="31" name="Rectangle 30">
            <a:extLst>
              <a:ext uri="{FF2B5EF4-FFF2-40B4-BE49-F238E27FC236}">
                <a16:creationId xmlns:a16="http://schemas.microsoft.com/office/drawing/2014/main" id="{68E1728D-D6FB-4276-AED4-9A776F83025A}"/>
              </a:ext>
            </a:extLst>
          </p:cNvPr>
          <p:cNvSpPr/>
          <p:nvPr/>
        </p:nvSpPr>
        <p:spPr>
          <a:xfrm>
            <a:off x="9539000" y="4189494"/>
            <a:ext cx="57925" cy="780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F7F7F"/>
              </a:solidFill>
            </a:endParaRPr>
          </a:p>
        </p:txBody>
      </p:sp>
      <p:sp>
        <p:nvSpPr>
          <p:cNvPr id="32" name="Text Placeholder 3">
            <a:extLst>
              <a:ext uri="{FF2B5EF4-FFF2-40B4-BE49-F238E27FC236}">
                <a16:creationId xmlns:a16="http://schemas.microsoft.com/office/drawing/2014/main" id="{4595131F-FE4D-481F-B928-E41115564207}"/>
              </a:ext>
            </a:extLst>
          </p:cNvPr>
          <p:cNvSpPr txBox="1">
            <a:spLocks/>
          </p:cNvSpPr>
          <p:nvPr/>
        </p:nvSpPr>
        <p:spPr>
          <a:xfrm rot="16200000">
            <a:off x="2297678" y="5231811"/>
            <a:ext cx="832729" cy="480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bg1"/>
                </a:solidFill>
                <a:latin typeface="Century Gothic"/>
              </a:rPr>
              <a:t>1985</a:t>
            </a:r>
          </a:p>
          <a:p>
            <a:pPr marL="342900" indent="-342900">
              <a:lnSpc>
                <a:spcPct val="100000"/>
              </a:lnSpc>
              <a:spcBef>
                <a:spcPts val="0"/>
              </a:spcBef>
              <a:spcAft>
                <a:spcPts val="600"/>
              </a:spcAft>
              <a:buClr>
                <a:srgbClr val="7EB761"/>
              </a:buClr>
              <a:buFont typeface="Webdings" panose="05030102010509060703" pitchFamily="18" charset="2"/>
              <a:buChar char=""/>
            </a:pPr>
            <a:endParaRPr lang="en-US" sz="2000">
              <a:solidFill>
                <a:schemeClr val="tx1">
                  <a:lumMod val="75000"/>
                  <a:lumOff val="25000"/>
                </a:schemeClr>
              </a:solidFill>
              <a:latin typeface="Century Gothic"/>
            </a:endParaRPr>
          </a:p>
        </p:txBody>
      </p:sp>
      <p:sp>
        <p:nvSpPr>
          <p:cNvPr id="33" name="Text Placeholder 3">
            <a:extLst>
              <a:ext uri="{FF2B5EF4-FFF2-40B4-BE49-F238E27FC236}">
                <a16:creationId xmlns:a16="http://schemas.microsoft.com/office/drawing/2014/main" id="{C5270652-19D3-4C1F-8216-8E45A4C1D0CD}"/>
              </a:ext>
            </a:extLst>
          </p:cNvPr>
          <p:cNvSpPr txBox="1">
            <a:spLocks/>
          </p:cNvSpPr>
          <p:nvPr/>
        </p:nvSpPr>
        <p:spPr>
          <a:xfrm rot="16200000">
            <a:off x="9055622" y="5212039"/>
            <a:ext cx="832729" cy="480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bg1"/>
                </a:solidFill>
                <a:latin typeface="Century Gothic"/>
              </a:rPr>
              <a:t>2021</a:t>
            </a:r>
          </a:p>
          <a:p>
            <a:pPr marL="342900" indent="-342900">
              <a:lnSpc>
                <a:spcPct val="100000"/>
              </a:lnSpc>
              <a:spcBef>
                <a:spcPts val="0"/>
              </a:spcBef>
              <a:spcAft>
                <a:spcPts val="600"/>
              </a:spcAft>
              <a:buClr>
                <a:srgbClr val="7EB761"/>
              </a:buClr>
              <a:buFont typeface="Webdings" panose="05030102010509060703" pitchFamily="18" charset="2"/>
              <a:buChar char=""/>
            </a:pPr>
            <a:endParaRPr lang="en-US" sz="2000">
              <a:solidFill>
                <a:schemeClr val="tx1">
                  <a:lumMod val="75000"/>
                  <a:lumOff val="25000"/>
                </a:schemeClr>
              </a:solidFill>
              <a:latin typeface="Century Gothic"/>
            </a:endParaRPr>
          </a:p>
        </p:txBody>
      </p:sp>
      <p:sp>
        <p:nvSpPr>
          <p:cNvPr id="54" name="Text Placeholder 3">
            <a:extLst>
              <a:ext uri="{FF2B5EF4-FFF2-40B4-BE49-F238E27FC236}">
                <a16:creationId xmlns:a16="http://schemas.microsoft.com/office/drawing/2014/main" id="{C651FAE3-163A-4CA3-B2BB-66441F62C82A}"/>
              </a:ext>
            </a:extLst>
          </p:cNvPr>
          <p:cNvSpPr txBox="1">
            <a:spLocks/>
          </p:cNvSpPr>
          <p:nvPr/>
        </p:nvSpPr>
        <p:spPr>
          <a:xfrm rot="16200000">
            <a:off x="5531837" y="4361863"/>
            <a:ext cx="832729" cy="480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bg1"/>
                </a:solidFill>
                <a:latin typeface="Century Gothic"/>
              </a:rPr>
              <a:t>2000</a:t>
            </a:r>
          </a:p>
          <a:p>
            <a:pPr marL="342900" indent="-342900">
              <a:lnSpc>
                <a:spcPct val="100000"/>
              </a:lnSpc>
              <a:spcBef>
                <a:spcPts val="0"/>
              </a:spcBef>
              <a:spcAft>
                <a:spcPts val="600"/>
              </a:spcAft>
              <a:buClr>
                <a:srgbClr val="7EB761"/>
              </a:buClr>
              <a:buFont typeface="Webdings" panose="05030102010509060703" pitchFamily="18" charset="2"/>
              <a:buChar char=""/>
            </a:pPr>
            <a:endParaRPr lang="en-US" sz="2000">
              <a:solidFill>
                <a:schemeClr val="tx1">
                  <a:lumMod val="75000"/>
                  <a:lumOff val="25000"/>
                </a:schemeClr>
              </a:solidFill>
              <a:latin typeface="Century Gothic"/>
            </a:endParaRPr>
          </a:p>
        </p:txBody>
      </p:sp>
      <p:sp>
        <p:nvSpPr>
          <p:cNvPr id="55" name="Text Placeholder 3">
            <a:extLst>
              <a:ext uri="{FF2B5EF4-FFF2-40B4-BE49-F238E27FC236}">
                <a16:creationId xmlns:a16="http://schemas.microsoft.com/office/drawing/2014/main" id="{F2CB5E21-4688-4E86-9713-66F4980BD2A0}"/>
              </a:ext>
            </a:extLst>
          </p:cNvPr>
          <p:cNvSpPr txBox="1">
            <a:spLocks/>
          </p:cNvSpPr>
          <p:nvPr/>
        </p:nvSpPr>
        <p:spPr>
          <a:xfrm rot="16200000">
            <a:off x="9026659" y="4332205"/>
            <a:ext cx="832729" cy="480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bg1"/>
                </a:solidFill>
                <a:latin typeface="Century Gothic"/>
              </a:rPr>
              <a:t>2021</a:t>
            </a:r>
          </a:p>
          <a:p>
            <a:pPr marL="342900" indent="-342900">
              <a:lnSpc>
                <a:spcPct val="100000"/>
              </a:lnSpc>
              <a:spcBef>
                <a:spcPts val="0"/>
              </a:spcBef>
              <a:spcAft>
                <a:spcPts val="600"/>
              </a:spcAft>
              <a:buClr>
                <a:srgbClr val="7EB761"/>
              </a:buClr>
              <a:buFont typeface="Webdings" panose="05030102010509060703" pitchFamily="18" charset="2"/>
              <a:buChar char=""/>
            </a:pPr>
            <a:endParaRPr lang="en-US" sz="2000">
              <a:solidFill>
                <a:schemeClr val="tx1">
                  <a:lumMod val="75000"/>
                  <a:lumOff val="25000"/>
                </a:schemeClr>
              </a:solidFill>
              <a:latin typeface="Century Gothic"/>
            </a:endParaRPr>
          </a:p>
        </p:txBody>
      </p:sp>
      <p:sp>
        <p:nvSpPr>
          <p:cNvPr id="56" name="Rectangle 55">
            <a:extLst>
              <a:ext uri="{FF2B5EF4-FFF2-40B4-BE49-F238E27FC236}">
                <a16:creationId xmlns:a16="http://schemas.microsoft.com/office/drawing/2014/main" id="{1D51E959-8517-496F-A4B7-59D517259738}"/>
              </a:ext>
            </a:extLst>
          </p:cNvPr>
          <p:cNvSpPr/>
          <p:nvPr/>
        </p:nvSpPr>
        <p:spPr>
          <a:xfrm>
            <a:off x="9539000" y="3339317"/>
            <a:ext cx="57925" cy="780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F7F7F"/>
              </a:solidFill>
            </a:endParaRPr>
          </a:p>
        </p:txBody>
      </p:sp>
      <p:sp>
        <p:nvSpPr>
          <p:cNvPr id="57" name="Text Placeholder 3">
            <a:extLst>
              <a:ext uri="{FF2B5EF4-FFF2-40B4-BE49-F238E27FC236}">
                <a16:creationId xmlns:a16="http://schemas.microsoft.com/office/drawing/2014/main" id="{126B7B22-C594-4725-A5DE-3FDACA559D1F}"/>
              </a:ext>
            </a:extLst>
          </p:cNvPr>
          <p:cNvSpPr txBox="1">
            <a:spLocks/>
          </p:cNvSpPr>
          <p:nvPr/>
        </p:nvSpPr>
        <p:spPr>
          <a:xfrm rot="16200000">
            <a:off x="9055622" y="3491915"/>
            <a:ext cx="832729" cy="48015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bg1"/>
                </a:solidFill>
                <a:latin typeface="Century Gothic"/>
              </a:rPr>
              <a:t>2021</a:t>
            </a:r>
          </a:p>
          <a:p>
            <a:pPr marL="342900" indent="-342900">
              <a:lnSpc>
                <a:spcPct val="100000"/>
              </a:lnSpc>
              <a:spcBef>
                <a:spcPts val="0"/>
              </a:spcBef>
              <a:spcAft>
                <a:spcPts val="600"/>
              </a:spcAft>
              <a:buClr>
                <a:srgbClr val="7EB761"/>
              </a:buClr>
              <a:buFont typeface="Webdings" panose="05030102010509060703" pitchFamily="18" charset="2"/>
              <a:buChar char=""/>
            </a:pPr>
            <a:endParaRPr lang="en-US" sz="2000">
              <a:solidFill>
                <a:schemeClr val="tx1">
                  <a:lumMod val="75000"/>
                  <a:lumOff val="25000"/>
                </a:schemeClr>
              </a:solidFill>
              <a:latin typeface="Century Gothic"/>
            </a:endParaRPr>
          </a:p>
        </p:txBody>
      </p:sp>
      <p:sp>
        <p:nvSpPr>
          <p:cNvPr id="20" name="Isosceles Triangle 19">
            <a:extLst>
              <a:ext uri="{FF2B5EF4-FFF2-40B4-BE49-F238E27FC236}">
                <a16:creationId xmlns:a16="http://schemas.microsoft.com/office/drawing/2014/main" id="{FDBBB0DE-4596-496E-A24C-5CBBC25A8B47}"/>
              </a:ext>
            </a:extLst>
          </p:cNvPr>
          <p:cNvSpPr/>
          <p:nvPr/>
        </p:nvSpPr>
        <p:spPr>
          <a:xfrm>
            <a:off x="5439697" y="4004408"/>
            <a:ext cx="321325" cy="27759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44" descr="High temperature with solid fill">
            <a:extLst>
              <a:ext uri="{FF2B5EF4-FFF2-40B4-BE49-F238E27FC236}">
                <a16:creationId xmlns:a16="http://schemas.microsoft.com/office/drawing/2014/main" id="{8E9A6B72-BAA7-46A8-98BD-B92B49093C4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86929" y="3922544"/>
            <a:ext cx="431602" cy="431944"/>
          </a:xfrm>
          <a:prstGeom prst="rect">
            <a:avLst/>
          </a:prstGeom>
        </p:spPr>
      </p:pic>
      <p:sp>
        <p:nvSpPr>
          <p:cNvPr id="18" name="Freeform: Shape 17">
            <a:extLst>
              <a:ext uri="{FF2B5EF4-FFF2-40B4-BE49-F238E27FC236}">
                <a16:creationId xmlns:a16="http://schemas.microsoft.com/office/drawing/2014/main" id="{F9144CC4-ACB0-458A-96D4-9C5BED7D4DE5}"/>
              </a:ext>
            </a:extLst>
          </p:cNvPr>
          <p:cNvSpPr/>
          <p:nvPr/>
        </p:nvSpPr>
        <p:spPr>
          <a:xfrm>
            <a:off x="7423842" y="3229069"/>
            <a:ext cx="328942" cy="259533"/>
          </a:xfrm>
          <a:custGeom>
            <a:avLst/>
            <a:gdLst>
              <a:gd name="connsiteX0" fmla="*/ 328942 w 328942"/>
              <a:gd name="connsiteY0" fmla="*/ 0 h 259533"/>
              <a:gd name="connsiteX1" fmla="*/ 0 w 328942"/>
              <a:gd name="connsiteY1" fmla="*/ 0 h 259533"/>
              <a:gd name="connsiteX2" fmla="*/ 0 w 328942"/>
              <a:gd name="connsiteY2" fmla="*/ 211248 h 259533"/>
              <a:gd name="connsiteX3" fmla="*/ 271604 w 328942"/>
              <a:gd name="connsiteY3" fmla="*/ 211248 h 259533"/>
              <a:gd name="connsiteX4" fmla="*/ 271604 w 328942"/>
              <a:gd name="connsiteY4" fmla="*/ 259533 h 259533"/>
              <a:gd name="connsiteX5" fmla="*/ 325924 w 328942"/>
              <a:gd name="connsiteY5" fmla="*/ 259533 h 259533"/>
              <a:gd name="connsiteX6" fmla="*/ 328942 w 328942"/>
              <a:gd name="connsiteY6" fmla="*/ 0 h 25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942" h="259533">
                <a:moveTo>
                  <a:pt x="328942" y="0"/>
                </a:moveTo>
                <a:lnTo>
                  <a:pt x="0" y="0"/>
                </a:lnTo>
                <a:lnTo>
                  <a:pt x="0" y="211248"/>
                </a:lnTo>
                <a:lnTo>
                  <a:pt x="271604" y="211248"/>
                </a:lnTo>
                <a:lnTo>
                  <a:pt x="271604" y="259533"/>
                </a:lnTo>
                <a:lnTo>
                  <a:pt x="325924" y="259533"/>
                </a:lnTo>
                <a:lnTo>
                  <a:pt x="32894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Topography Map with solid fill">
            <a:extLst>
              <a:ext uri="{FF2B5EF4-FFF2-40B4-BE49-F238E27FC236}">
                <a16:creationId xmlns:a16="http://schemas.microsoft.com/office/drawing/2014/main" id="{856ECF1C-CA83-4827-BB5D-0319DD5C31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92766" y="3040034"/>
            <a:ext cx="488360" cy="500074"/>
          </a:xfrm>
          <a:prstGeom prst="rect">
            <a:avLst/>
          </a:prstGeom>
        </p:spPr>
      </p:pic>
      <p:sp>
        <p:nvSpPr>
          <p:cNvPr id="37" name="Freeform: Shape 36">
            <a:extLst>
              <a:ext uri="{FF2B5EF4-FFF2-40B4-BE49-F238E27FC236}">
                <a16:creationId xmlns:a16="http://schemas.microsoft.com/office/drawing/2014/main" id="{A99D29B8-AA76-49A2-8BD0-3E1189CE876B}"/>
              </a:ext>
            </a:extLst>
          </p:cNvPr>
          <p:cNvSpPr/>
          <p:nvPr/>
        </p:nvSpPr>
        <p:spPr>
          <a:xfrm>
            <a:off x="2273523" y="4948987"/>
            <a:ext cx="328942" cy="259533"/>
          </a:xfrm>
          <a:custGeom>
            <a:avLst/>
            <a:gdLst>
              <a:gd name="connsiteX0" fmla="*/ 328942 w 328942"/>
              <a:gd name="connsiteY0" fmla="*/ 0 h 259533"/>
              <a:gd name="connsiteX1" fmla="*/ 0 w 328942"/>
              <a:gd name="connsiteY1" fmla="*/ 0 h 259533"/>
              <a:gd name="connsiteX2" fmla="*/ 0 w 328942"/>
              <a:gd name="connsiteY2" fmla="*/ 211248 h 259533"/>
              <a:gd name="connsiteX3" fmla="*/ 271604 w 328942"/>
              <a:gd name="connsiteY3" fmla="*/ 211248 h 259533"/>
              <a:gd name="connsiteX4" fmla="*/ 271604 w 328942"/>
              <a:gd name="connsiteY4" fmla="*/ 259533 h 259533"/>
              <a:gd name="connsiteX5" fmla="*/ 325924 w 328942"/>
              <a:gd name="connsiteY5" fmla="*/ 259533 h 259533"/>
              <a:gd name="connsiteX6" fmla="*/ 328942 w 328942"/>
              <a:gd name="connsiteY6" fmla="*/ 0 h 25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942" h="259533">
                <a:moveTo>
                  <a:pt x="328942" y="0"/>
                </a:moveTo>
                <a:lnTo>
                  <a:pt x="0" y="0"/>
                </a:lnTo>
                <a:lnTo>
                  <a:pt x="0" y="211248"/>
                </a:lnTo>
                <a:lnTo>
                  <a:pt x="271604" y="211248"/>
                </a:lnTo>
                <a:lnTo>
                  <a:pt x="271604" y="259533"/>
                </a:lnTo>
                <a:lnTo>
                  <a:pt x="325924" y="259533"/>
                </a:lnTo>
                <a:lnTo>
                  <a:pt x="32894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Topography Map with solid fill">
            <a:extLst>
              <a:ext uri="{FF2B5EF4-FFF2-40B4-BE49-F238E27FC236}">
                <a16:creationId xmlns:a16="http://schemas.microsoft.com/office/drawing/2014/main" id="{6CCA8C03-7291-4A74-8F2B-23CC897B76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43856" y="4759812"/>
            <a:ext cx="488360" cy="500074"/>
          </a:xfrm>
          <a:prstGeom prst="rect">
            <a:avLst/>
          </a:prstGeom>
        </p:spPr>
      </p:pic>
      <p:sp>
        <p:nvSpPr>
          <p:cNvPr id="2" name="TextBox 1">
            <a:extLst>
              <a:ext uri="{FF2B5EF4-FFF2-40B4-BE49-F238E27FC236}">
                <a16:creationId xmlns:a16="http://schemas.microsoft.com/office/drawing/2014/main" id="{5F1F20F0-11AD-4FAF-91F9-DF91DF35A5B1}"/>
              </a:ext>
            </a:extLst>
          </p:cNvPr>
          <p:cNvSpPr txBox="1"/>
          <p:nvPr/>
        </p:nvSpPr>
        <p:spPr>
          <a:xfrm>
            <a:off x="3143" y="6387347"/>
            <a:ext cx="194182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Image Credit: NASA, ESA </a:t>
            </a:r>
          </a:p>
        </p:txBody>
      </p:sp>
    </p:spTree>
    <p:extLst>
      <p:ext uri="{BB962C8B-B14F-4D97-AF65-F5344CB8AC3E}">
        <p14:creationId xmlns:p14="http://schemas.microsoft.com/office/powerpoint/2010/main" val="62131966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BC436957-8C30-4C70-942D-A9EF7AF5F6D2}"/>
              </a:ext>
            </a:extLst>
          </p:cNvPr>
          <p:cNvSpPr/>
          <p:nvPr/>
        </p:nvSpPr>
        <p:spPr>
          <a:xfrm>
            <a:off x="3382029" y="5240809"/>
            <a:ext cx="2553009" cy="984194"/>
          </a:xfrm>
          <a:prstGeom prst="roundRect">
            <a:avLst/>
          </a:prstGeom>
          <a:solidFill>
            <a:srgbClr val="6CA4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summer and winter imagery</a:t>
            </a:r>
            <a:endParaRPr lang="en-US">
              <a:ea typeface="Calibri"/>
              <a:cs typeface="Calibri"/>
            </a:endParaRPr>
          </a:p>
        </p:txBody>
      </p:sp>
      <p:sp>
        <p:nvSpPr>
          <p:cNvPr id="57" name="Rectangle: Rounded Corners 56">
            <a:extLst>
              <a:ext uri="{FF2B5EF4-FFF2-40B4-BE49-F238E27FC236}">
                <a16:creationId xmlns:a16="http://schemas.microsoft.com/office/drawing/2014/main" id="{641A3E56-DB9A-4D5E-B956-3D1CEAA6CB56}"/>
              </a:ext>
            </a:extLst>
          </p:cNvPr>
          <p:cNvSpPr/>
          <p:nvPr/>
        </p:nvSpPr>
        <p:spPr>
          <a:xfrm>
            <a:off x="8836981" y="5238948"/>
            <a:ext cx="2553009" cy="974425"/>
          </a:xfrm>
          <a:prstGeom prst="roundRect">
            <a:avLst/>
          </a:prstGeom>
          <a:solidFill>
            <a:srgbClr val="6CA4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Calculate trends over time</a:t>
            </a:r>
          </a:p>
        </p:txBody>
      </p:sp>
      <p:sp>
        <p:nvSpPr>
          <p:cNvPr id="5" name="Title 1">
            <a:extLst>
              <a:ext uri="{FF2B5EF4-FFF2-40B4-BE49-F238E27FC236}">
                <a16:creationId xmlns:a16="http://schemas.microsoft.com/office/drawing/2014/main" id="{1977300E-3612-4A6A-9891-AB8188AD23F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METHODS: </a:t>
            </a:r>
            <a:r>
              <a:rPr lang="en-US" sz="4000">
                <a:solidFill>
                  <a:srgbClr val="6CA47A"/>
                </a:solidFill>
                <a:latin typeface="Century Gothic"/>
              </a:rPr>
              <a:t>LULC Processing &amp; Analysis </a:t>
            </a:r>
          </a:p>
        </p:txBody>
      </p:sp>
      <p:pic>
        <p:nvPicPr>
          <p:cNvPr id="25" name="Picture 33" descr="Map&#10;&#10;Description automatically generated">
            <a:extLst>
              <a:ext uri="{FF2B5EF4-FFF2-40B4-BE49-F238E27FC236}">
                <a16:creationId xmlns:a16="http://schemas.microsoft.com/office/drawing/2014/main" id="{57A59CFE-7312-4D4D-9A2E-609F64BE1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43872" y="1153581"/>
            <a:ext cx="2081213" cy="254474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9" name="Picture 36" descr="Map&#10;&#10;Description automatically generated">
            <a:extLst>
              <a:ext uri="{FF2B5EF4-FFF2-40B4-BE49-F238E27FC236}">
                <a16:creationId xmlns:a16="http://schemas.microsoft.com/office/drawing/2014/main" id="{D4300161-36DD-4858-9E34-A6AC15B1AF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68245" y="1153581"/>
            <a:ext cx="2081213" cy="254474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3" name="Graphic 6" descr="Dim (Smaller Sun) with solid fill">
            <a:extLst>
              <a:ext uri="{FF2B5EF4-FFF2-40B4-BE49-F238E27FC236}">
                <a16:creationId xmlns:a16="http://schemas.microsoft.com/office/drawing/2014/main" id="{6AA50F3D-F980-46C0-A634-8E3A038724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60000">
            <a:off x="5197465" y="5648617"/>
            <a:ext cx="639003" cy="587831"/>
          </a:xfrm>
          <a:prstGeom prst="rect">
            <a:avLst/>
          </a:prstGeom>
        </p:spPr>
      </p:pic>
      <p:pic>
        <p:nvPicPr>
          <p:cNvPr id="45" name="Graphic 5" descr="Snow with solid fill">
            <a:extLst>
              <a:ext uri="{FF2B5EF4-FFF2-40B4-BE49-F238E27FC236}">
                <a16:creationId xmlns:a16="http://schemas.microsoft.com/office/drawing/2014/main" id="{3E517216-CED9-4870-8CC2-75BA6091BD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400000">
            <a:off x="3521343" y="5671220"/>
            <a:ext cx="515258" cy="551544"/>
          </a:xfrm>
          <a:prstGeom prst="rect">
            <a:avLst/>
          </a:prstGeom>
        </p:spPr>
      </p:pic>
      <p:pic>
        <p:nvPicPr>
          <p:cNvPr id="8" name="Picture 9">
            <a:extLst>
              <a:ext uri="{FF2B5EF4-FFF2-40B4-BE49-F238E27FC236}">
                <a16:creationId xmlns:a16="http://schemas.microsoft.com/office/drawing/2014/main" id="{5071F06D-A360-4788-928E-B6EC12AB64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60" t="1181" r="1938" b="1288"/>
          <a:stretch/>
        </p:blipFill>
        <p:spPr>
          <a:xfrm>
            <a:off x="3619499" y="1152525"/>
            <a:ext cx="2081213" cy="254685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77C96A7E-9274-4159-9799-1B32351FED4E}"/>
              </a:ext>
            </a:extLst>
          </p:cNvPr>
          <p:cNvSpPr txBox="1"/>
          <p:nvPr/>
        </p:nvSpPr>
        <p:spPr>
          <a:xfrm>
            <a:off x="3619499" y="3741396"/>
            <a:ext cx="20812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latin typeface="Century Gothic"/>
                <a:ea typeface="+mn-lt"/>
                <a:cs typeface="+mn-lt"/>
              </a:rPr>
              <a:t>Initial cluster classifications</a:t>
            </a:r>
            <a:endParaRPr lang="en-US">
              <a:solidFill>
                <a:srgbClr val="3F3F3F"/>
              </a:solidFill>
              <a:latin typeface="Century Gothic"/>
            </a:endParaRPr>
          </a:p>
        </p:txBody>
      </p:sp>
      <p:sp>
        <p:nvSpPr>
          <p:cNvPr id="36" name="TextBox 35">
            <a:extLst>
              <a:ext uri="{FF2B5EF4-FFF2-40B4-BE49-F238E27FC236}">
                <a16:creationId xmlns:a16="http://schemas.microsoft.com/office/drawing/2014/main" id="{7D8FB70A-C347-4172-B6DE-3733BB3BE448}"/>
              </a:ext>
            </a:extLst>
          </p:cNvPr>
          <p:cNvSpPr txBox="1"/>
          <p:nvPr/>
        </p:nvSpPr>
        <p:spPr>
          <a:xfrm>
            <a:off x="6421471" y="3879896"/>
            <a:ext cx="18346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latin typeface="Century Gothic"/>
                <a:ea typeface="+mn-lt"/>
                <a:cs typeface="+mn-lt"/>
              </a:rPr>
              <a:t>Cluster-busting</a:t>
            </a:r>
            <a:endParaRPr lang="en-US">
              <a:solidFill>
                <a:srgbClr val="3F3F3F"/>
              </a:solidFill>
            </a:endParaRPr>
          </a:p>
        </p:txBody>
      </p:sp>
      <p:sp>
        <p:nvSpPr>
          <p:cNvPr id="38" name="TextBox 37">
            <a:extLst>
              <a:ext uri="{FF2B5EF4-FFF2-40B4-BE49-F238E27FC236}">
                <a16:creationId xmlns:a16="http://schemas.microsoft.com/office/drawing/2014/main" id="{E55D4DDF-F59E-450F-A196-5E962FCCD8CA}"/>
              </a:ext>
            </a:extLst>
          </p:cNvPr>
          <p:cNvSpPr txBox="1"/>
          <p:nvPr/>
        </p:nvSpPr>
        <p:spPr>
          <a:xfrm>
            <a:off x="9008399" y="3741396"/>
            <a:ext cx="220090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latin typeface="Century Gothic"/>
                <a:ea typeface="+mn-lt"/>
                <a:cs typeface="+mn-lt"/>
              </a:rPr>
              <a:t>Final classification &amp; validation</a:t>
            </a:r>
            <a:endParaRPr lang="en-US">
              <a:solidFill>
                <a:srgbClr val="3F3F3F"/>
              </a:solidFill>
              <a:latin typeface="Century Gothic"/>
              <a:ea typeface="Calibri"/>
              <a:cs typeface="Calibri"/>
            </a:endParaRPr>
          </a:p>
        </p:txBody>
      </p:sp>
      <p:cxnSp>
        <p:nvCxnSpPr>
          <p:cNvPr id="18" name="Straight Arrow Connector 17">
            <a:extLst>
              <a:ext uri="{FF2B5EF4-FFF2-40B4-BE49-F238E27FC236}">
                <a16:creationId xmlns:a16="http://schemas.microsoft.com/office/drawing/2014/main" id="{A4497B96-B989-4270-B03A-57122438540B}"/>
              </a:ext>
            </a:extLst>
          </p:cNvPr>
          <p:cNvCxnSpPr>
            <a:cxnSpLocks/>
            <a:endCxn id="16" idx="2"/>
          </p:cNvCxnSpPr>
          <p:nvPr/>
        </p:nvCxnSpPr>
        <p:spPr>
          <a:xfrm flipV="1">
            <a:off x="4658533" y="4387727"/>
            <a:ext cx="1573" cy="69999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41" name="Straight Arrow Connector 40">
            <a:extLst>
              <a:ext uri="{FF2B5EF4-FFF2-40B4-BE49-F238E27FC236}">
                <a16:creationId xmlns:a16="http://schemas.microsoft.com/office/drawing/2014/main" id="{0D569752-FDDE-4BE8-89BB-E91D2EBC3DF1}"/>
              </a:ext>
            </a:extLst>
          </p:cNvPr>
          <p:cNvCxnSpPr>
            <a:cxnSpLocks/>
          </p:cNvCxnSpPr>
          <p:nvPr/>
        </p:nvCxnSpPr>
        <p:spPr>
          <a:xfrm>
            <a:off x="5599189" y="4056825"/>
            <a:ext cx="778215" cy="0"/>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47" name="Straight Arrow Connector 46">
            <a:extLst>
              <a:ext uri="{FF2B5EF4-FFF2-40B4-BE49-F238E27FC236}">
                <a16:creationId xmlns:a16="http://schemas.microsoft.com/office/drawing/2014/main" id="{D4A31669-0381-487B-8AE8-F96031793BB0}"/>
              </a:ext>
            </a:extLst>
          </p:cNvPr>
          <p:cNvCxnSpPr>
            <a:cxnSpLocks/>
            <a:stCxn id="38" idx="2"/>
          </p:cNvCxnSpPr>
          <p:nvPr/>
        </p:nvCxnSpPr>
        <p:spPr>
          <a:xfrm>
            <a:off x="10108851" y="4387727"/>
            <a:ext cx="0" cy="69999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a16="http://schemas.microsoft.com/office/drawing/2014/main" id="{D03ECE9A-04C3-4EC1-B051-1708B335BC55}"/>
              </a:ext>
            </a:extLst>
          </p:cNvPr>
          <p:cNvCxnSpPr>
            <a:cxnSpLocks/>
          </p:cNvCxnSpPr>
          <p:nvPr/>
        </p:nvCxnSpPr>
        <p:spPr>
          <a:xfrm>
            <a:off x="2394568" y="5173575"/>
            <a:ext cx="781366" cy="596332"/>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pic>
        <p:nvPicPr>
          <p:cNvPr id="2" name="Graphic 46" descr="Upward trend with solid fill">
            <a:extLst>
              <a:ext uri="{FF2B5EF4-FFF2-40B4-BE49-F238E27FC236}">
                <a16:creationId xmlns:a16="http://schemas.microsoft.com/office/drawing/2014/main" id="{1CBFD330-A3AC-42CF-A21D-3CCFFE80A6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520000">
            <a:off x="8990369" y="5657242"/>
            <a:ext cx="430280" cy="509666"/>
          </a:xfrm>
          <a:prstGeom prst="rect">
            <a:avLst/>
          </a:prstGeom>
        </p:spPr>
      </p:pic>
      <p:sp>
        <p:nvSpPr>
          <p:cNvPr id="40" name="TextBox 39">
            <a:extLst>
              <a:ext uri="{FF2B5EF4-FFF2-40B4-BE49-F238E27FC236}">
                <a16:creationId xmlns:a16="http://schemas.microsoft.com/office/drawing/2014/main" id="{7CF803F5-9DC1-40C4-8CF9-C2F8D96D87CA}"/>
              </a:ext>
            </a:extLst>
          </p:cNvPr>
          <p:cNvSpPr txBox="1"/>
          <p:nvPr/>
        </p:nvSpPr>
        <p:spPr>
          <a:xfrm>
            <a:off x="3142" y="6405513"/>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Image Credit: NASA </a:t>
            </a:r>
          </a:p>
        </p:txBody>
      </p:sp>
      <p:grpSp>
        <p:nvGrpSpPr>
          <p:cNvPr id="4" name="Group 3">
            <a:extLst>
              <a:ext uri="{FF2B5EF4-FFF2-40B4-BE49-F238E27FC236}">
                <a16:creationId xmlns:a16="http://schemas.microsoft.com/office/drawing/2014/main" id="{5FB3B9B1-F7B7-422F-81DA-0E31DFBE9CE3}"/>
              </a:ext>
            </a:extLst>
          </p:cNvPr>
          <p:cNvGrpSpPr/>
          <p:nvPr/>
        </p:nvGrpSpPr>
        <p:grpSpPr>
          <a:xfrm>
            <a:off x="-79974" y="1462525"/>
            <a:ext cx="2920184" cy="2064477"/>
            <a:chOff x="230728" y="1541484"/>
            <a:chExt cx="2920184" cy="2064477"/>
          </a:xfrm>
        </p:grpSpPr>
        <p:pic>
          <p:nvPicPr>
            <p:cNvPr id="9" name="Picture 4" descr="A picture containing tree, plant, lush&#10;&#10;Description automatically generated">
              <a:extLst>
                <a:ext uri="{FF2B5EF4-FFF2-40B4-BE49-F238E27FC236}">
                  <a16:creationId xmlns:a16="http://schemas.microsoft.com/office/drawing/2014/main" id="{044F762D-3D47-4067-B97C-B7D6C9A90F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261" y="2080073"/>
              <a:ext cx="2624651" cy="936462"/>
            </a:xfrm>
            <a:prstGeom prst="rect">
              <a:avLst/>
            </a:prstGeom>
            <a:ln>
              <a:noFill/>
            </a:ln>
            <a:effectLst>
              <a:outerShdw blurRad="292100" dist="139700" dir="2700000" algn="tl" rotWithShape="0">
                <a:srgbClr val="333333">
                  <a:alpha val="65000"/>
                </a:srgbClr>
              </a:outerShdw>
            </a:effectLst>
          </p:spPr>
        </p:pic>
        <p:sp>
          <p:nvSpPr>
            <p:cNvPr id="26" name="TextBox 1">
              <a:extLst>
                <a:ext uri="{FF2B5EF4-FFF2-40B4-BE49-F238E27FC236}">
                  <a16:creationId xmlns:a16="http://schemas.microsoft.com/office/drawing/2014/main" id="{337CB495-A523-4C0C-B8B4-D6E0CE050257}"/>
                </a:ext>
              </a:extLst>
            </p:cNvPr>
            <p:cNvSpPr txBox="1"/>
            <p:nvPr/>
          </p:nvSpPr>
          <p:spPr>
            <a:xfrm>
              <a:off x="988840" y="3021186"/>
              <a:ext cx="183466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entury Gothic"/>
                  <a:ea typeface="+mn-lt"/>
                  <a:cs typeface="+mn-lt"/>
                </a:rPr>
                <a:t>Landsat 5 TM</a:t>
              </a:r>
            </a:p>
            <a:p>
              <a:pPr algn="ctr"/>
              <a:r>
                <a:rPr lang="en-US" sz="1400">
                  <a:latin typeface="Century Gothic"/>
                  <a:ea typeface="+mn-lt"/>
                  <a:cs typeface="+mn-lt"/>
                </a:rPr>
                <a:t>1985, 2003</a:t>
              </a:r>
              <a:endParaRPr lang="en-US" sz="1400">
                <a:latin typeface="Century Gothic"/>
                <a:ea typeface="Calibri"/>
                <a:cs typeface="Calibri"/>
              </a:endParaRPr>
            </a:p>
          </p:txBody>
        </p:sp>
        <p:pic>
          <p:nvPicPr>
            <p:cNvPr id="22" name="Picture 21" descr="A picture containing satellite, transport&#10;&#10;Description automatically generated">
              <a:extLst>
                <a:ext uri="{FF2B5EF4-FFF2-40B4-BE49-F238E27FC236}">
                  <a16:creationId xmlns:a16="http://schemas.microsoft.com/office/drawing/2014/main" id="{189E1A36-584E-49D2-93FE-6E1CE3E978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100000">
              <a:off x="230728" y="1541484"/>
              <a:ext cx="920291" cy="899383"/>
            </a:xfrm>
            <a:prstGeom prst="rect">
              <a:avLst/>
            </a:prstGeom>
          </p:spPr>
        </p:pic>
      </p:grpSp>
      <p:grpSp>
        <p:nvGrpSpPr>
          <p:cNvPr id="3" name="Group 2">
            <a:extLst>
              <a:ext uri="{FF2B5EF4-FFF2-40B4-BE49-F238E27FC236}">
                <a16:creationId xmlns:a16="http://schemas.microsoft.com/office/drawing/2014/main" id="{C81E100C-A329-4374-9AC1-3116DE2E8BAE}"/>
              </a:ext>
            </a:extLst>
          </p:cNvPr>
          <p:cNvGrpSpPr/>
          <p:nvPr/>
        </p:nvGrpSpPr>
        <p:grpSpPr>
          <a:xfrm>
            <a:off x="-1582" y="3389461"/>
            <a:ext cx="3273529" cy="1795989"/>
            <a:chOff x="379418" y="4141691"/>
            <a:chExt cx="3273529" cy="1795989"/>
          </a:xfrm>
        </p:grpSpPr>
        <p:pic>
          <p:nvPicPr>
            <p:cNvPr id="20" name="Picture 3" descr="A picture containing screen, image&#10;&#10;Description automatically generated">
              <a:extLst>
                <a:ext uri="{FF2B5EF4-FFF2-40B4-BE49-F238E27FC236}">
                  <a16:creationId xmlns:a16="http://schemas.microsoft.com/office/drawing/2014/main" id="{354D4183-89C8-4519-9ABE-B16AF149D9A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9418" y="4174902"/>
              <a:ext cx="3273529" cy="1665048"/>
            </a:xfrm>
            <a:prstGeom prst="rect">
              <a:avLst/>
            </a:prstGeom>
          </p:spPr>
        </p:pic>
        <p:sp>
          <p:nvSpPr>
            <p:cNvPr id="28" name="TextBox 1">
              <a:extLst>
                <a:ext uri="{FF2B5EF4-FFF2-40B4-BE49-F238E27FC236}">
                  <a16:creationId xmlns:a16="http://schemas.microsoft.com/office/drawing/2014/main" id="{015DC6D3-3726-4188-A1D0-02043533260B}"/>
                </a:ext>
              </a:extLst>
            </p:cNvPr>
            <p:cNvSpPr txBox="1"/>
            <p:nvPr/>
          </p:nvSpPr>
          <p:spPr>
            <a:xfrm>
              <a:off x="1098851" y="5352905"/>
              <a:ext cx="183466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entury Gothic"/>
                  <a:ea typeface="+mn-lt"/>
                  <a:cs typeface="+mn-lt"/>
                </a:rPr>
                <a:t>Landsat 8 OLI</a:t>
              </a:r>
            </a:p>
            <a:p>
              <a:pPr algn="ctr"/>
              <a:r>
                <a:rPr lang="en-US" sz="1400">
                  <a:latin typeface="Century Gothic"/>
                  <a:ea typeface="+mn-lt"/>
                  <a:cs typeface="+mn-lt"/>
                </a:rPr>
                <a:t>2021</a:t>
              </a:r>
              <a:endParaRPr lang="en-US" sz="1400">
                <a:latin typeface="Century Gothic"/>
                <a:ea typeface="Calibri"/>
                <a:cs typeface="Calibri"/>
              </a:endParaRPr>
            </a:p>
          </p:txBody>
        </p:sp>
        <p:pic>
          <p:nvPicPr>
            <p:cNvPr id="24" name="Picture 12" descr="A picture containing satellite&#10;&#10;Description automatically generated">
              <a:extLst>
                <a:ext uri="{FF2B5EF4-FFF2-40B4-BE49-F238E27FC236}">
                  <a16:creationId xmlns:a16="http://schemas.microsoft.com/office/drawing/2014/main" id="{4F8A44B6-048F-4E67-895C-0A146F719E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80000">
              <a:off x="392134" y="4141691"/>
              <a:ext cx="918866" cy="748521"/>
            </a:xfrm>
            <a:prstGeom prst="rect">
              <a:avLst/>
            </a:prstGeom>
          </p:spPr>
        </p:pic>
      </p:grpSp>
      <p:cxnSp>
        <p:nvCxnSpPr>
          <p:cNvPr id="37" name="Straight Arrow Connector 36">
            <a:extLst>
              <a:ext uri="{FF2B5EF4-FFF2-40B4-BE49-F238E27FC236}">
                <a16:creationId xmlns:a16="http://schemas.microsoft.com/office/drawing/2014/main" id="{D7A7C8BD-EA83-473E-8111-9FD26D7076C7}"/>
              </a:ext>
            </a:extLst>
          </p:cNvPr>
          <p:cNvCxnSpPr>
            <a:cxnSpLocks/>
            <a:endCxn id="38" idx="1"/>
          </p:cNvCxnSpPr>
          <p:nvPr/>
        </p:nvCxnSpPr>
        <p:spPr>
          <a:xfrm>
            <a:off x="8300199" y="4064562"/>
            <a:ext cx="708200" cy="0"/>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4317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DDB6F4-7206-4D16-B13E-811F3D0A693F}"/>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6CA47A"/>
                </a:solidFill>
                <a:latin typeface="Century Gothic"/>
              </a:rPr>
              <a:t>RESULTS: </a:t>
            </a:r>
            <a:r>
              <a:rPr lang="en-US" sz="4000">
                <a:solidFill>
                  <a:srgbClr val="6CA47A"/>
                </a:solidFill>
                <a:latin typeface="Century Gothic"/>
              </a:rPr>
              <a:t>Trends in LULC Change</a:t>
            </a:r>
          </a:p>
        </p:txBody>
      </p:sp>
      <p:grpSp>
        <p:nvGrpSpPr>
          <p:cNvPr id="3" name="Group 2">
            <a:extLst>
              <a:ext uri="{FF2B5EF4-FFF2-40B4-BE49-F238E27FC236}">
                <a16:creationId xmlns:a16="http://schemas.microsoft.com/office/drawing/2014/main" id="{69E84F1D-F2D8-4935-AA3C-27805EAAC17A}"/>
              </a:ext>
            </a:extLst>
          </p:cNvPr>
          <p:cNvGrpSpPr/>
          <p:nvPr/>
        </p:nvGrpSpPr>
        <p:grpSpPr>
          <a:xfrm>
            <a:off x="1172270" y="944837"/>
            <a:ext cx="10098193" cy="6260327"/>
            <a:chOff x="1185254" y="725308"/>
            <a:chExt cx="10098193" cy="6260327"/>
          </a:xfrm>
        </p:grpSpPr>
        <p:grpSp>
          <p:nvGrpSpPr>
            <p:cNvPr id="5" name="Group 4">
              <a:extLst>
                <a:ext uri="{FF2B5EF4-FFF2-40B4-BE49-F238E27FC236}">
                  <a16:creationId xmlns:a16="http://schemas.microsoft.com/office/drawing/2014/main" id="{F577F56D-F9A6-4554-A0D5-BAC0797C9EAE}"/>
                </a:ext>
              </a:extLst>
            </p:cNvPr>
            <p:cNvGrpSpPr/>
            <p:nvPr/>
          </p:nvGrpSpPr>
          <p:grpSpPr>
            <a:xfrm>
              <a:off x="1185254" y="1091564"/>
              <a:ext cx="10098193" cy="5894071"/>
              <a:chOff x="-340661" y="1354454"/>
              <a:chExt cx="11568396" cy="4951095"/>
            </a:xfrm>
          </p:grpSpPr>
          <p:graphicFrame>
            <p:nvGraphicFramePr>
              <p:cNvPr id="8" name="Chart 7">
                <a:extLst>
                  <a:ext uri="{FF2B5EF4-FFF2-40B4-BE49-F238E27FC236}">
                    <a16:creationId xmlns:a16="http://schemas.microsoft.com/office/drawing/2014/main" id="{A7491D1A-2B4C-40A8-839F-089BB56AB614}"/>
                  </a:ext>
                </a:extLst>
              </p:cNvPr>
              <p:cNvGraphicFramePr>
                <a:graphicFrameLocks/>
              </p:cNvGraphicFramePr>
              <p:nvPr>
                <p:extLst>
                  <p:ext uri="{D42A27DB-BD31-4B8C-83A1-F6EECF244321}">
                    <p14:modId xmlns:p14="http://schemas.microsoft.com/office/powerpoint/2010/main" val="1516353013"/>
                  </p:ext>
                </p:extLst>
              </p:nvPr>
            </p:nvGraphicFramePr>
            <p:xfrm>
              <a:off x="1247775" y="1354454"/>
              <a:ext cx="8391525" cy="495109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7B37919-8B79-4380-825D-19BC24927A09}"/>
                  </a:ext>
                </a:extLst>
              </p:cNvPr>
              <p:cNvSpPr txBox="1"/>
              <p:nvPr/>
            </p:nvSpPr>
            <p:spPr>
              <a:xfrm>
                <a:off x="3381375" y="1422694"/>
                <a:ext cx="1499498" cy="491218"/>
              </a:xfrm>
              <a:prstGeom prst="rect">
                <a:avLst/>
              </a:prstGeom>
              <a:solidFill>
                <a:schemeClr val="bg1"/>
              </a:solidFill>
            </p:spPr>
            <p:txBody>
              <a:bodyPr wrap="square" lIns="91440" tIns="45720" rIns="91440" bIns="45720" rtlCol="0" anchor="t">
                <a:spAutoFit/>
              </a:bodyPr>
              <a:lstStyle/>
              <a:p>
                <a:pPr algn="r"/>
                <a:r>
                  <a:rPr lang="en-US" sz="1600" b="0" i="0" u="none" strike="noStrike">
                    <a:solidFill>
                      <a:schemeClr val="tx1">
                        <a:lumMod val="75000"/>
                        <a:lumOff val="25000"/>
                      </a:schemeClr>
                    </a:solidFill>
                    <a:effectLst/>
                    <a:latin typeface="Century Gothic"/>
                  </a:rPr>
                  <a:t>Wetlands</a:t>
                </a:r>
              </a:p>
              <a:p>
                <a:pPr algn="r"/>
                <a:r>
                  <a:rPr lang="en-US" sz="1600" b="0" i="0" u="none" strike="noStrike">
                    <a:solidFill>
                      <a:schemeClr val="tx1">
                        <a:lumMod val="75000"/>
                        <a:lumOff val="25000"/>
                      </a:schemeClr>
                    </a:solidFill>
                    <a:effectLst/>
                    <a:latin typeface="Century Gothic"/>
                  </a:rPr>
                  <a:t>-35,951</a:t>
                </a:r>
                <a:endParaRPr lang="en-US" sz="160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C5B97FDB-A605-4320-B320-8C1D887AC3FC}"/>
                  </a:ext>
                </a:extLst>
              </p:cNvPr>
              <p:cNvSpPr txBox="1"/>
              <p:nvPr/>
            </p:nvSpPr>
            <p:spPr>
              <a:xfrm>
                <a:off x="6100277" y="1847519"/>
                <a:ext cx="2762552" cy="491218"/>
              </a:xfrm>
              <a:prstGeom prst="rect">
                <a:avLst/>
              </a:prstGeom>
              <a:solidFill>
                <a:schemeClr val="bg1"/>
              </a:solidFill>
            </p:spPr>
            <p:txBody>
              <a:bodyPr wrap="square" lIns="91440" tIns="45720" rIns="91440" bIns="45720" rtlCol="0" anchor="t">
                <a:spAutoFit/>
              </a:bodyPr>
              <a:lstStyle/>
              <a:p>
                <a:r>
                  <a:rPr lang="en-US" sz="1600">
                    <a:solidFill>
                      <a:schemeClr val="tx1">
                        <a:lumMod val="75000"/>
                        <a:lumOff val="25000"/>
                      </a:schemeClr>
                    </a:solidFill>
                    <a:latin typeface="Century Gothic"/>
                  </a:rPr>
                  <a:t> </a:t>
                </a:r>
                <a:r>
                  <a:rPr lang="en-US" sz="1600" b="0" i="0" u="none" strike="noStrike">
                    <a:solidFill>
                      <a:schemeClr val="tx1">
                        <a:lumMod val="75000"/>
                        <a:lumOff val="25000"/>
                      </a:schemeClr>
                    </a:solidFill>
                    <a:effectLst/>
                    <a:latin typeface="Century Gothic"/>
                  </a:rPr>
                  <a:t>Planted/Cultivated</a:t>
                </a:r>
                <a:r>
                  <a:rPr lang="en-US" sz="1600">
                    <a:solidFill>
                      <a:schemeClr val="tx1">
                        <a:lumMod val="75000"/>
                        <a:lumOff val="25000"/>
                      </a:schemeClr>
                    </a:solidFill>
                    <a:latin typeface="Century Gothic"/>
                  </a:rPr>
                  <a:t> </a:t>
                </a:r>
                <a:endParaRPr lang="en-US" sz="1600" b="0" i="0" u="none" strike="noStrike">
                  <a:solidFill>
                    <a:schemeClr val="tx1">
                      <a:lumMod val="75000"/>
                      <a:lumOff val="25000"/>
                    </a:schemeClr>
                  </a:solidFill>
                  <a:effectLst/>
                  <a:latin typeface="Century Gothic" panose="020B0502020202020204" pitchFamily="34" charset="0"/>
                </a:endParaRPr>
              </a:p>
              <a:p>
                <a:r>
                  <a:rPr lang="en-US" sz="1600" b="0" i="0" u="none" strike="noStrike">
                    <a:solidFill>
                      <a:schemeClr val="tx1">
                        <a:lumMod val="75000"/>
                        <a:lumOff val="25000"/>
                      </a:schemeClr>
                    </a:solidFill>
                    <a:effectLst/>
                    <a:latin typeface="Century Gothic"/>
                  </a:rPr>
                  <a:t>+228,253</a:t>
                </a:r>
                <a:endParaRPr lang="en-US" sz="160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7F59EC56-E5FF-4617-B54F-AB207226BEBC}"/>
                  </a:ext>
                </a:extLst>
              </p:cNvPr>
              <p:cNvSpPr txBox="1"/>
              <p:nvPr/>
            </p:nvSpPr>
            <p:spPr>
              <a:xfrm>
                <a:off x="5832608" y="2306783"/>
                <a:ext cx="3018039" cy="491218"/>
              </a:xfrm>
              <a:prstGeom prst="rect">
                <a:avLst/>
              </a:prstGeom>
              <a:solidFill>
                <a:schemeClr val="bg1"/>
              </a:solidFill>
            </p:spPr>
            <p:txBody>
              <a:bodyPr wrap="square" lIns="91440" tIns="45720" rIns="91440" bIns="45720" rtlCol="0" anchor="t">
                <a:spAutoFit/>
              </a:bodyPr>
              <a:lstStyle/>
              <a:p>
                <a:r>
                  <a:rPr lang="en-US" sz="1600" b="0" i="0" u="none" strike="noStrike">
                    <a:solidFill>
                      <a:schemeClr val="tx1">
                        <a:lumMod val="75000"/>
                        <a:lumOff val="25000"/>
                      </a:schemeClr>
                    </a:solidFill>
                    <a:effectLst/>
                    <a:latin typeface="Century Gothic"/>
                  </a:rPr>
                  <a:t>Shrubland/Herbaceous</a:t>
                </a:r>
              </a:p>
              <a:p>
                <a:r>
                  <a:rPr lang="en-US" sz="1600" b="0" i="0" u="none" strike="noStrike">
                    <a:solidFill>
                      <a:schemeClr val="tx1">
                        <a:lumMod val="75000"/>
                        <a:lumOff val="25000"/>
                      </a:schemeClr>
                    </a:solidFill>
                    <a:effectLst/>
                    <a:latin typeface="Century Gothic"/>
                  </a:rPr>
                  <a:t>+167,681</a:t>
                </a:r>
                <a:endParaRPr lang="en-US" sz="160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9900DF49-782B-4F4C-A23F-78C77075E7CA}"/>
                  </a:ext>
                </a:extLst>
              </p:cNvPr>
              <p:cNvSpPr txBox="1"/>
              <p:nvPr/>
            </p:nvSpPr>
            <p:spPr>
              <a:xfrm>
                <a:off x="-340661" y="2755087"/>
                <a:ext cx="2338256" cy="491218"/>
              </a:xfrm>
              <a:prstGeom prst="rect">
                <a:avLst/>
              </a:prstGeom>
              <a:solidFill>
                <a:schemeClr val="bg1"/>
              </a:solidFill>
            </p:spPr>
            <p:txBody>
              <a:bodyPr wrap="square" lIns="91440" tIns="45720" rIns="91440" bIns="45720" rtlCol="0" anchor="t">
                <a:spAutoFit/>
              </a:bodyPr>
              <a:lstStyle/>
              <a:p>
                <a:pPr algn="r"/>
                <a:r>
                  <a:rPr lang="en-US" sz="1600">
                    <a:solidFill>
                      <a:schemeClr val="tx1">
                        <a:lumMod val="75000"/>
                        <a:lumOff val="25000"/>
                      </a:schemeClr>
                    </a:solidFill>
                    <a:latin typeface="Century Gothic"/>
                  </a:rPr>
                  <a:t>Mixed </a:t>
                </a:r>
                <a:r>
                  <a:rPr lang="en-US" sz="1600" b="0" i="0" u="none" strike="noStrike">
                    <a:solidFill>
                      <a:schemeClr val="tx1">
                        <a:lumMod val="75000"/>
                        <a:lumOff val="25000"/>
                      </a:schemeClr>
                    </a:solidFill>
                    <a:effectLst/>
                    <a:latin typeface="Century Gothic"/>
                  </a:rPr>
                  <a:t>Forest</a:t>
                </a:r>
              </a:p>
              <a:p>
                <a:pPr algn="r"/>
                <a:r>
                  <a:rPr lang="en-US" sz="1600" b="0" i="0" u="none" strike="noStrike">
                    <a:solidFill>
                      <a:schemeClr val="tx1">
                        <a:lumMod val="75000"/>
                        <a:lumOff val="25000"/>
                      </a:schemeClr>
                    </a:solidFill>
                    <a:effectLst/>
                    <a:latin typeface="Century Gothic"/>
                  </a:rPr>
                  <a:t>-712,616</a:t>
                </a:r>
              </a:p>
            </p:txBody>
          </p:sp>
          <p:sp>
            <p:nvSpPr>
              <p:cNvPr id="13" name="TextBox 12">
                <a:extLst>
                  <a:ext uri="{FF2B5EF4-FFF2-40B4-BE49-F238E27FC236}">
                    <a16:creationId xmlns:a16="http://schemas.microsoft.com/office/drawing/2014/main" id="{29ED4F19-9489-4586-A6BA-41CFE727C9E8}"/>
                  </a:ext>
                </a:extLst>
              </p:cNvPr>
              <p:cNvSpPr txBox="1"/>
              <p:nvPr/>
            </p:nvSpPr>
            <p:spPr>
              <a:xfrm>
                <a:off x="-328480" y="3196606"/>
                <a:ext cx="2547807" cy="491218"/>
              </a:xfrm>
              <a:prstGeom prst="rect">
                <a:avLst/>
              </a:prstGeom>
              <a:solidFill>
                <a:schemeClr val="bg1"/>
              </a:solidFill>
            </p:spPr>
            <p:txBody>
              <a:bodyPr wrap="square" lIns="91440" tIns="45720" rIns="91440" bIns="45720" rtlCol="0" anchor="t">
                <a:spAutoFit/>
              </a:bodyPr>
              <a:lstStyle/>
              <a:p>
                <a:pPr algn="r"/>
                <a:r>
                  <a:rPr lang="en-US" sz="1600" b="0" i="0" u="none" strike="noStrike">
                    <a:solidFill>
                      <a:schemeClr val="tx1">
                        <a:lumMod val="75000"/>
                        <a:lumOff val="25000"/>
                      </a:schemeClr>
                    </a:solidFill>
                    <a:effectLst/>
                    <a:latin typeface="Century Gothic"/>
                  </a:rPr>
                  <a:t>Coniferous Forest</a:t>
                </a:r>
                <a:br>
                  <a:rPr lang="en-US" sz="1600" b="0" i="0" u="none" strike="noStrike">
                    <a:solidFill>
                      <a:schemeClr val="tx1">
                        <a:lumMod val="75000"/>
                        <a:lumOff val="25000"/>
                      </a:schemeClr>
                    </a:solidFill>
                    <a:effectLst/>
                    <a:latin typeface="Century Gothic" panose="020B0502020202020204" pitchFamily="34" charset="0"/>
                  </a:rPr>
                </a:br>
                <a:r>
                  <a:rPr lang="en-US" sz="1600" b="0" i="0" u="none" strike="noStrike">
                    <a:solidFill>
                      <a:schemeClr val="tx1">
                        <a:lumMod val="75000"/>
                        <a:lumOff val="25000"/>
                      </a:schemeClr>
                    </a:solidFill>
                    <a:effectLst/>
                    <a:latin typeface="Century Gothic"/>
                  </a:rPr>
                  <a:t>-662,263</a:t>
                </a:r>
              </a:p>
            </p:txBody>
          </p:sp>
          <p:sp>
            <p:nvSpPr>
              <p:cNvPr id="14" name="TextBox 13">
                <a:extLst>
                  <a:ext uri="{FF2B5EF4-FFF2-40B4-BE49-F238E27FC236}">
                    <a16:creationId xmlns:a16="http://schemas.microsoft.com/office/drawing/2014/main" id="{1FAE71AE-74FB-495A-A1F9-C86E819DAC95}"/>
                  </a:ext>
                </a:extLst>
              </p:cNvPr>
              <p:cNvSpPr txBox="1"/>
              <p:nvPr/>
            </p:nvSpPr>
            <p:spPr>
              <a:xfrm>
                <a:off x="8555971" y="3649224"/>
                <a:ext cx="2671764" cy="491218"/>
              </a:xfrm>
              <a:prstGeom prst="rect">
                <a:avLst/>
              </a:prstGeom>
              <a:solidFill>
                <a:schemeClr val="bg1"/>
              </a:solidFill>
            </p:spPr>
            <p:txBody>
              <a:bodyPr wrap="square" lIns="91440" tIns="45720" rIns="91440" bIns="45720" rtlCol="0" anchor="t">
                <a:spAutoFit/>
              </a:bodyPr>
              <a:lstStyle/>
              <a:p>
                <a:r>
                  <a:rPr lang="en-US" sz="1600" b="0" i="0" u="none" strike="noStrike">
                    <a:solidFill>
                      <a:schemeClr val="tx1">
                        <a:lumMod val="75000"/>
                        <a:lumOff val="25000"/>
                      </a:schemeClr>
                    </a:solidFill>
                    <a:effectLst/>
                    <a:latin typeface="Century Gothic"/>
                  </a:rPr>
                  <a:t>Deciduous Forest</a:t>
                </a:r>
                <a:br>
                  <a:rPr lang="en-US" sz="1600" b="0" i="0" u="none" strike="noStrike">
                    <a:solidFill>
                      <a:schemeClr val="tx1">
                        <a:lumMod val="75000"/>
                        <a:lumOff val="25000"/>
                      </a:schemeClr>
                    </a:solidFill>
                    <a:effectLst/>
                    <a:latin typeface="Century Gothic" panose="020B0502020202020204" pitchFamily="34" charset="0"/>
                  </a:rPr>
                </a:br>
                <a:r>
                  <a:rPr lang="en-US" sz="1600" b="0" i="0" u="none" strike="noStrike">
                    <a:solidFill>
                      <a:schemeClr val="tx1">
                        <a:lumMod val="75000"/>
                        <a:lumOff val="25000"/>
                      </a:schemeClr>
                    </a:solidFill>
                    <a:effectLst/>
                    <a:latin typeface="Century Gothic"/>
                  </a:rPr>
                  <a:t>+806,031</a:t>
                </a:r>
                <a:endParaRPr lang="en-US" sz="160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9272347D-9790-4F79-92EF-916693AE85B4}"/>
                  </a:ext>
                </a:extLst>
              </p:cNvPr>
              <p:cNvSpPr txBox="1"/>
              <p:nvPr/>
            </p:nvSpPr>
            <p:spPr>
              <a:xfrm>
                <a:off x="2801883" y="4091817"/>
                <a:ext cx="1181696" cy="491218"/>
              </a:xfrm>
              <a:prstGeom prst="rect">
                <a:avLst/>
              </a:prstGeom>
              <a:solidFill>
                <a:schemeClr val="bg1"/>
              </a:solidFill>
            </p:spPr>
            <p:txBody>
              <a:bodyPr wrap="square" lIns="91440" tIns="45720" rIns="91440" bIns="45720" rtlCol="0" anchor="t">
                <a:spAutoFit/>
              </a:bodyPr>
              <a:lstStyle/>
              <a:p>
                <a:pPr algn="r"/>
                <a:r>
                  <a:rPr lang="en-US" sz="1600" b="0" i="0" u="none" strike="noStrike">
                    <a:solidFill>
                      <a:schemeClr val="tx1">
                        <a:lumMod val="75000"/>
                        <a:lumOff val="25000"/>
                      </a:schemeClr>
                    </a:solidFill>
                    <a:effectLst/>
                    <a:latin typeface="Century Gothic"/>
                  </a:rPr>
                  <a:t>Barren</a:t>
                </a:r>
                <a:br>
                  <a:rPr lang="en-US" sz="1600" b="0" i="0" u="none" strike="noStrike">
                    <a:solidFill>
                      <a:schemeClr val="tx1">
                        <a:lumMod val="75000"/>
                        <a:lumOff val="25000"/>
                      </a:schemeClr>
                    </a:solidFill>
                    <a:effectLst/>
                    <a:latin typeface="Century Gothic" panose="020B0502020202020204" pitchFamily="34" charset="0"/>
                  </a:rPr>
                </a:br>
                <a:r>
                  <a:rPr lang="en-US" sz="1600">
                    <a:solidFill>
                      <a:schemeClr val="tx1">
                        <a:lumMod val="75000"/>
                        <a:lumOff val="25000"/>
                      </a:schemeClr>
                    </a:solidFill>
                    <a:latin typeface="Century Gothic"/>
                  </a:rPr>
                  <a:t>-</a:t>
                </a:r>
                <a:r>
                  <a:rPr lang="en-US" sz="1600" b="0" i="0" u="none" strike="noStrike">
                    <a:solidFill>
                      <a:schemeClr val="tx1">
                        <a:lumMod val="75000"/>
                        <a:lumOff val="25000"/>
                      </a:schemeClr>
                    </a:solidFill>
                    <a:effectLst/>
                    <a:latin typeface="Century Gothic"/>
                  </a:rPr>
                  <a:t>248,993</a:t>
                </a:r>
                <a:endParaRPr lang="en-US" sz="160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227FB241-B7AD-4628-9AFD-A8621718C663}"/>
                  </a:ext>
                </a:extLst>
              </p:cNvPr>
              <p:cNvSpPr txBox="1"/>
              <p:nvPr/>
            </p:nvSpPr>
            <p:spPr>
              <a:xfrm>
                <a:off x="7151719" y="4540238"/>
                <a:ext cx="2695574" cy="491218"/>
              </a:xfrm>
              <a:prstGeom prst="rect">
                <a:avLst/>
              </a:prstGeom>
              <a:solidFill>
                <a:schemeClr val="bg1"/>
              </a:solidFill>
            </p:spPr>
            <p:txBody>
              <a:bodyPr wrap="square" lIns="91440" tIns="45720" rIns="91440" bIns="45720" rtlCol="0" anchor="t">
                <a:spAutoFit/>
              </a:bodyPr>
              <a:lstStyle/>
              <a:p>
                <a:r>
                  <a:rPr lang="en-US" sz="1600" b="0" i="0" u="none" strike="noStrike">
                    <a:solidFill>
                      <a:schemeClr val="tx1">
                        <a:lumMod val="75000"/>
                        <a:lumOff val="25000"/>
                      </a:schemeClr>
                    </a:solidFill>
                    <a:effectLst/>
                    <a:latin typeface="Century Gothic"/>
                  </a:rPr>
                  <a:t>Developed</a:t>
                </a:r>
                <a:br>
                  <a:rPr lang="en-US" sz="1600" b="0" i="0" u="none" strike="noStrike">
                    <a:solidFill>
                      <a:schemeClr val="tx1">
                        <a:lumMod val="75000"/>
                        <a:lumOff val="25000"/>
                      </a:schemeClr>
                    </a:solidFill>
                    <a:effectLst/>
                    <a:latin typeface="Century Gothic" panose="020B0502020202020204" pitchFamily="34" charset="0"/>
                  </a:rPr>
                </a:br>
                <a:r>
                  <a:rPr lang="en-US" sz="1600" b="0" i="0" u="none" strike="noStrike">
                    <a:solidFill>
                      <a:schemeClr val="tx1">
                        <a:lumMod val="75000"/>
                        <a:lumOff val="25000"/>
                      </a:schemeClr>
                    </a:solidFill>
                    <a:effectLst/>
                    <a:latin typeface="Century Gothic"/>
                  </a:rPr>
                  <a:t>+478,736</a:t>
                </a:r>
                <a:endParaRPr lang="en-US" sz="160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FF3BF3D1-A916-44E5-8762-BEE901245BBA}"/>
                  </a:ext>
                </a:extLst>
              </p:cNvPr>
              <p:cNvSpPr txBox="1"/>
              <p:nvPr/>
            </p:nvSpPr>
            <p:spPr>
              <a:xfrm>
                <a:off x="3859459" y="4975404"/>
                <a:ext cx="1091436" cy="491218"/>
              </a:xfrm>
              <a:prstGeom prst="rect">
                <a:avLst/>
              </a:prstGeom>
              <a:solidFill>
                <a:schemeClr val="bg1"/>
              </a:solidFill>
            </p:spPr>
            <p:txBody>
              <a:bodyPr wrap="square" lIns="91440" tIns="45720" rIns="91440" bIns="45720" rtlCol="0" anchor="t">
                <a:spAutoFit/>
              </a:bodyPr>
              <a:lstStyle/>
              <a:p>
                <a:pPr algn="r"/>
                <a:r>
                  <a:rPr lang="en-US" sz="1600" b="0" i="0" u="none" strike="noStrike">
                    <a:solidFill>
                      <a:schemeClr val="tx1">
                        <a:lumMod val="75000"/>
                        <a:lumOff val="25000"/>
                      </a:schemeClr>
                    </a:solidFill>
                    <a:effectLst/>
                    <a:latin typeface="Century Gothic"/>
                  </a:rPr>
                  <a:t>Water</a:t>
                </a:r>
                <a:br>
                  <a:rPr lang="en-US" sz="1600" b="0" i="0" u="none" strike="noStrike">
                    <a:solidFill>
                      <a:schemeClr val="tx1">
                        <a:lumMod val="75000"/>
                        <a:lumOff val="25000"/>
                      </a:schemeClr>
                    </a:solidFill>
                    <a:effectLst/>
                    <a:latin typeface="Century Gothic" panose="020B0502020202020204" pitchFamily="34" charset="0"/>
                  </a:rPr>
                </a:br>
                <a:r>
                  <a:rPr lang="en-US" sz="1600" b="0" i="0" u="none" strike="noStrike">
                    <a:solidFill>
                      <a:schemeClr val="tx1">
                        <a:lumMod val="75000"/>
                        <a:lumOff val="25000"/>
                      </a:schemeClr>
                    </a:solidFill>
                    <a:effectLst/>
                    <a:latin typeface="Century Gothic"/>
                  </a:rPr>
                  <a:t>-20,879</a:t>
                </a:r>
                <a:r>
                  <a:rPr lang="en-US" sz="1600">
                    <a:solidFill>
                      <a:schemeClr val="tx1">
                        <a:lumMod val="75000"/>
                        <a:lumOff val="25000"/>
                      </a:schemeClr>
                    </a:solidFill>
                    <a:latin typeface="Century Gothic"/>
                  </a:rPr>
                  <a:t> </a:t>
                </a:r>
                <a:endParaRPr lang="en-US" sz="1600">
                  <a:solidFill>
                    <a:schemeClr val="tx1">
                      <a:lumMod val="75000"/>
                      <a:lumOff val="2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A1D9A6BB-68D7-42F7-973A-5BE37E0DB267}"/>
                  </a:ext>
                </a:extLst>
              </p:cNvPr>
              <p:cNvSpPr txBox="1"/>
              <p:nvPr/>
            </p:nvSpPr>
            <p:spPr>
              <a:xfrm>
                <a:off x="4914351" y="5569025"/>
                <a:ext cx="342899" cy="258537"/>
              </a:xfrm>
              <a:prstGeom prst="rect">
                <a:avLst/>
              </a:prstGeom>
              <a:solidFill>
                <a:schemeClr val="bg1"/>
              </a:solidFill>
            </p:spPr>
            <p:txBody>
              <a:bodyPr wrap="square" lIns="91440" tIns="45720" rIns="91440" bIns="45720" rtlCol="0" anchor="t">
                <a:spAutoFit/>
              </a:bodyPr>
              <a:lstStyle/>
              <a:p>
                <a:pPr algn="ctr"/>
                <a:r>
                  <a:rPr lang="en-US" sz="1400" b="0" i="0" u="none" strike="noStrike">
                    <a:solidFill>
                      <a:schemeClr val="tx1">
                        <a:lumMod val="75000"/>
                        <a:lumOff val="25000"/>
                      </a:schemeClr>
                    </a:solidFill>
                    <a:effectLst/>
                    <a:latin typeface="Century Gothic"/>
                  </a:rPr>
                  <a:t>0</a:t>
                </a:r>
                <a:endParaRPr lang="en-US" sz="14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334E0F25-C920-4A88-88B9-624B0795061E}"/>
                  </a:ext>
                </a:extLst>
              </p:cNvPr>
              <p:cNvSpPr txBox="1"/>
              <p:nvPr/>
            </p:nvSpPr>
            <p:spPr>
              <a:xfrm>
                <a:off x="6282196" y="5529976"/>
                <a:ext cx="1456794" cy="258537"/>
              </a:xfrm>
              <a:prstGeom prst="rect">
                <a:avLst/>
              </a:prstGeom>
              <a:solidFill>
                <a:schemeClr val="bg1"/>
              </a:solidFill>
            </p:spPr>
            <p:txBody>
              <a:bodyPr wrap="square" lIns="91440" tIns="45720" rIns="91440" bIns="45720" rtlCol="0" anchor="t">
                <a:spAutoFit/>
              </a:bodyPr>
              <a:lstStyle/>
              <a:p>
                <a:r>
                  <a:rPr lang="en-US" sz="1400">
                    <a:solidFill>
                      <a:srgbClr val="000000"/>
                    </a:solidFill>
                    <a:latin typeface="Century Gothic"/>
                  </a:rPr>
                  <a:t>+</a:t>
                </a:r>
                <a:r>
                  <a:rPr lang="en-US" sz="1400" b="0" i="0" u="none" strike="noStrike">
                    <a:solidFill>
                      <a:srgbClr val="000000"/>
                    </a:solidFill>
                    <a:effectLst/>
                    <a:latin typeface="Century Gothic"/>
                  </a:rPr>
                  <a:t>400,</a:t>
                </a:r>
                <a:r>
                  <a:rPr lang="en-US" sz="1400" b="0" i="0" u="none" strike="noStrike">
                    <a:solidFill>
                      <a:schemeClr val="tx1">
                        <a:lumMod val="75000"/>
                        <a:lumOff val="25000"/>
                      </a:schemeClr>
                    </a:solidFill>
                    <a:effectLst/>
                    <a:latin typeface="Century Gothic"/>
                  </a:rPr>
                  <a:t>000</a:t>
                </a:r>
                <a:endParaRPr lang="en-US" sz="1400">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355448EB-4B8D-4BB5-86DE-CDE410AE7208}"/>
                  </a:ext>
                </a:extLst>
              </p:cNvPr>
              <p:cNvSpPr txBox="1"/>
              <p:nvPr/>
            </p:nvSpPr>
            <p:spPr>
              <a:xfrm>
                <a:off x="7979018" y="5529975"/>
                <a:ext cx="1275363" cy="258537"/>
              </a:xfrm>
              <a:prstGeom prst="rect">
                <a:avLst/>
              </a:prstGeom>
              <a:solidFill>
                <a:schemeClr val="bg1"/>
              </a:solidFill>
            </p:spPr>
            <p:txBody>
              <a:bodyPr wrap="square" rtlCol="0">
                <a:spAutoFit/>
              </a:bodyPr>
              <a:lstStyle/>
              <a:p>
                <a:r>
                  <a:rPr lang="en-US" sz="1400">
                    <a:solidFill>
                      <a:srgbClr val="000000"/>
                    </a:solidFill>
                    <a:latin typeface="Century Gothic" panose="020B0502020202020204" pitchFamily="34" charset="0"/>
                  </a:rPr>
                  <a:t>+8</a:t>
                </a:r>
                <a:r>
                  <a:rPr lang="en-US" sz="1400" b="0" i="0" u="none" strike="noStrike">
                    <a:solidFill>
                      <a:srgbClr val="000000"/>
                    </a:solidFill>
                    <a:effectLst/>
                    <a:latin typeface="Century Gothic" panose="020B0502020202020204" pitchFamily="34" charset="0"/>
                  </a:rPr>
                  <a:t>00,000</a:t>
                </a:r>
                <a:endParaRPr lang="en-US" sz="1400">
                  <a:latin typeface="Century Gothic" panose="020B0502020202020204" pitchFamily="34" charset="0"/>
                </a:endParaRPr>
              </a:p>
            </p:txBody>
          </p:sp>
          <p:sp>
            <p:nvSpPr>
              <p:cNvPr id="21" name="TextBox 20">
                <a:extLst>
                  <a:ext uri="{FF2B5EF4-FFF2-40B4-BE49-F238E27FC236}">
                    <a16:creationId xmlns:a16="http://schemas.microsoft.com/office/drawing/2014/main" id="{D7BA35CA-44B2-4FD0-9629-3D6A357057F1}"/>
                  </a:ext>
                </a:extLst>
              </p:cNvPr>
              <p:cNvSpPr txBox="1"/>
              <p:nvPr/>
            </p:nvSpPr>
            <p:spPr>
              <a:xfrm>
                <a:off x="2909888" y="5538429"/>
                <a:ext cx="1014413" cy="258537"/>
              </a:xfrm>
              <a:prstGeom prst="rect">
                <a:avLst/>
              </a:prstGeom>
              <a:solidFill>
                <a:schemeClr val="bg1"/>
              </a:solidFill>
            </p:spPr>
            <p:txBody>
              <a:bodyPr wrap="square" lIns="91440" tIns="45720" rIns="91440" bIns="45720" rtlCol="0" anchor="t">
                <a:spAutoFit/>
              </a:bodyPr>
              <a:lstStyle/>
              <a:p>
                <a:r>
                  <a:rPr lang="en-US" sz="1400" b="0" i="0" u="none" strike="noStrike">
                    <a:solidFill>
                      <a:schemeClr val="tx1">
                        <a:lumMod val="75000"/>
                        <a:lumOff val="25000"/>
                      </a:schemeClr>
                    </a:solidFill>
                    <a:effectLst/>
                    <a:latin typeface="Century Gothic"/>
                  </a:rPr>
                  <a:t>-400,000</a:t>
                </a:r>
                <a:endParaRPr lang="en-US" sz="140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3D71B136-993D-4214-8714-2C8C071B8ECC}"/>
                  </a:ext>
                </a:extLst>
              </p:cNvPr>
              <p:cNvSpPr txBox="1"/>
              <p:nvPr/>
            </p:nvSpPr>
            <p:spPr>
              <a:xfrm>
                <a:off x="1147766" y="5529975"/>
                <a:ext cx="1401568" cy="258537"/>
              </a:xfrm>
              <a:prstGeom prst="rect">
                <a:avLst/>
              </a:prstGeom>
              <a:solidFill>
                <a:schemeClr val="bg1"/>
              </a:solidFill>
            </p:spPr>
            <p:txBody>
              <a:bodyPr wrap="square" lIns="91440" tIns="45720" rIns="91440" bIns="45720" rtlCol="0" anchor="t">
                <a:spAutoFit/>
              </a:bodyPr>
              <a:lstStyle/>
              <a:p>
                <a:r>
                  <a:rPr lang="en-US" sz="1400">
                    <a:solidFill>
                      <a:schemeClr val="tx1">
                        <a:lumMod val="75000"/>
                        <a:lumOff val="25000"/>
                      </a:schemeClr>
                    </a:solidFill>
                    <a:latin typeface="Century Gothic"/>
                  </a:rPr>
                  <a:t>+8</a:t>
                </a:r>
                <a:r>
                  <a:rPr lang="en-US" sz="1400" b="0" i="0" u="none" strike="noStrike">
                    <a:solidFill>
                      <a:schemeClr val="tx1">
                        <a:lumMod val="75000"/>
                        <a:lumOff val="25000"/>
                      </a:schemeClr>
                    </a:solidFill>
                    <a:effectLst/>
                    <a:latin typeface="Century Gothic"/>
                  </a:rPr>
                  <a:t>00,000</a:t>
                </a:r>
                <a:endParaRPr lang="en-US" sz="1400">
                  <a:solidFill>
                    <a:schemeClr val="tx1">
                      <a:lumMod val="75000"/>
                      <a:lumOff val="25000"/>
                    </a:schemeClr>
                  </a:solidFill>
                  <a:latin typeface="Century Gothic"/>
                </a:endParaRPr>
              </a:p>
            </p:txBody>
          </p:sp>
        </p:grpSp>
        <p:sp>
          <p:nvSpPr>
            <p:cNvPr id="7" name="TextBox 6">
              <a:extLst>
                <a:ext uri="{FF2B5EF4-FFF2-40B4-BE49-F238E27FC236}">
                  <a16:creationId xmlns:a16="http://schemas.microsoft.com/office/drawing/2014/main" id="{5AA5EA33-C92B-4625-8E52-1E514AC5C9CB}"/>
                </a:ext>
              </a:extLst>
            </p:cNvPr>
            <p:cNvSpPr txBox="1"/>
            <p:nvPr/>
          </p:nvSpPr>
          <p:spPr>
            <a:xfrm>
              <a:off x="3041021" y="725308"/>
              <a:ext cx="6096000" cy="369332"/>
            </a:xfrm>
            <a:prstGeom prst="rect">
              <a:avLst/>
            </a:prstGeom>
            <a:noFill/>
          </p:spPr>
          <p:txBody>
            <a:bodyPr wrap="square" lIns="91440" tIns="45720" rIns="91440" bIns="45720" anchor="t">
              <a:spAutoFit/>
            </a:bodyPr>
            <a:lstStyle/>
            <a:p>
              <a:pPr algn="ctr"/>
              <a:r>
                <a:rPr lang="en-US" b="1">
                  <a:solidFill>
                    <a:schemeClr val="tx1">
                      <a:lumMod val="75000"/>
                      <a:lumOff val="25000"/>
                    </a:schemeClr>
                  </a:solidFill>
                  <a:latin typeface="Century Gothic"/>
                </a:rPr>
                <a:t>Net Change In LULC From 1985 – 2021 In Acres</a:t>
              </a:r>
              <a:endParaRPr lang="en-US" sz="1800" b="1">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25072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5BCE99-57E5-43A1-B728-EFC70D866A48}"/>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6CA47A"/>
                </a:solidFill>
                <a:latin typeface="Century Gothic"/>
              </a:rPr>
              <a:t>RESULTS: </a:t>
            </a:r>
            <a:r>
              <a:rPr lang="en-US" sz="4000">
                <a:solidFill>
                  <a:srgbClr val="6CA47A"/>
                </a:solidFill>
                <a:latin typeface="Century Gothic"/>
              </a:rPr>
              <a:t>Trends in LULC Change</a:t>
            </a:r>
            <a:endParaRPr lang="en-US"/>
          </a:p>
        </p:txBody>
      </p:sp>
      <p:grpSp>
        <p:nvGrpSpPr>
          <p:cNvPr id="43" name="Group 42">
            <a:extLst>
              <a:ext uri="{FF2B5EF4-FFF2-40B4-BE49-F238E27FC236}">
                <a16:creationId xmlns:a16="http://schemas.microsoft.com/office/drawing/2014/main" id="{EF7995A8-940D-4F0E-9872-E0CE7CDF7692}"/>
              </a:ext>
            </a:extLst>
          </p:cNvPr>
          <p:cNvGrpSpPr/>
          <p:nvPr/>
        </p:nvGrpSpPr>
        <p:grpSpPr>
          <a:xfrm>
            <a:off x="1369009" y="4017538"/>
            <a:ext cx="430754" cy="2064229"/>
            <a:chOff x="4705446" y="2470508"/>
            <a:chExt cx="518475" cy="3079423"/>
          </a:xfrm>
        </p:grpSpPr>
        <p:sp>
          <p:nvSpPr>
            <p:cNvPr id="45" name="Rectangle 44">
              <a:extLst>
                <a:ext uri="{FF2B5EF4-FFF2-40B4-BE49-F238E27FC236}">
                  <a16:creationId xmlns:a16="http://schemas.microsoft.com/office/drawing/2014/main" id="{75EBECBA-3CEA-400C-AF4F-ECDDA9CCC121}"/>
                </a:ext>
              </a:extLst>
            </p:cNvPr>
            <p:cNvSpPr/>
            <p:nvPr/>
          </p:nvSpPr>
          <p:spPr>
            <a:xfrm>
              <a:off x="4705447" y="3743127"/>
              <a:ext cx="518474" cy="21210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46" name="Rectangle 45">
              <a:extLst>
                <a:ext uri="{FF2B5EF4-FFF2-40B4-BE49-F238E27FC236}">
                  <a16:creationId xmlns:a16="http://schemas.microsoft.com/office/drawing/2014/main" id="{48F41A33-6901-492D-9D96-3B4D5B4A7C0E}"/>
                </a:ext>
              </a:extLst>
            </p:cNvPr>
            <p:cNvSpPr/>
            <p:nvPr/>
          </p:nvSpPr>
          <p:spPr>
            <a:xfrm>
              <a:off x="4705447" y="3428901"/>
              <a:ext cx="518474" cy="212103"/>
            </a:xfrm>
            <a:prstGeom prst="rect">
              <a:avLst/>
            </a:prstGeom>
            <a:solidFill>
              <a:srgbClr val="4C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47" name="Rectangle 46">
              <a:extLst>
                <a:ext uri="{FF2B5EF4-FFF2-40B4-BE49-F238E27FC236}">
                  <a16:creationId xmlns:a16="http://schemas.microsoft.com/office/drawing/2014/main" id="{4AEFFC66-1853-4EF3-917C-3A5A0A8251E1}"/>
                </a:ext>
              </a:extLst>
            </p:cNvPr>
            <p:cNvSpPr/>
            <p:nvPr/>
          </p:nvSpPr>
          <p:spPr>
            <a:xfrm>
              <a:off x="4705447" y="2470508"/>
              <a:ext cx="518474" cy="212103"/>
            </a:xfrm>
            <a:prstGeom prst="rect">
              <a:avLst/>
            </a:prstGeom>
            <a:solidFill>
              <a:srgbClr val="002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48" name="Rectangle 47">
              <a:extLst>
                <a:ext uri="{FF2B5EF4-FFF2-40B4-BE49-F238E27FC236}">
                  <a16:creationId xmlns:a16="http://schemas.microsoft.com/office/drawing/2014/main" id="{9B5758E9-4F19-4C30-BDF7-A9A28E34DC3E}"/>
                </a:ext>
              </a:extLst>
            </p:cNvPr>
            <p:cNvSpPr/>
            <p:nvPr/>
          </p:nvSpPr>
          <p:spPr>
            <a:xfrm>
              <a:off x="4705447" y="2784735"/>
              <a:ext cx="518474" cy="212103"/>
            </a:xfrm>
            <a:prstGeom prst="rect">
              <a:avLst/>
            </a:prstGeom>
            <a:solidFill>
              <a:srgbClr val="FFAA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49" name="Rectangle 48">
              <a:extLst>
                <a:ext uri="{FF2B5EF4-FFF2-40B4-BE49-F238E27FC236}">
                  <a16:creationId xmlns:a16="http://schemas.microsoft.com/office/drawing/2014/main" id="{B8008AA6-DA74-45ED-846E-2BE9F8177DDA}"/>
                </a:ext>
              </a:extLst>
            </p:cNvPr>
            <p:cNvSpPr/>
            <p:nvPr/>
          </p:nvSpPr>
          <p:spPr>
            <a:xfrm>
              <a:off x="4705447" y="3106818"/>
              <a:ext cx="518474" cy="212103"/>
            </a:xfrm>
            <a:prstGeom prst="rect">
              <a:avLst/>
            </a:prstGeom>
            <a:solidFill>
              <a:srgbClr val="EC5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0" name="Rectangle 49">
              <a:extLst>
                <a:ext uri="{FF2B5EF4-FFF2-40B4-BE49-F238E27FC236}">
                  <a16:creationId xmlns:a16="http://schemas.microsoft.com/office/drawing/2014/main" id="{3606D3B7-A4AE-4B30-A566-5F94F8887512}"/>
                </a:ext>
              </a:extLst>
            </p:cNvPr>
            <p:cNvSpPr/>
            <p:nvPr/>
          </p:nvSpPr>
          <p:spPr>
            <a:xfrm>
              <a:off x="4705447" y="4057354"/>
              <a:ext cx="518474" cy="21210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1" name="Rectangle 50">
              <a:extLst>
                <a:ext uri="{FF2B5EF4-FFF2-40B4-BE49-F238E27FC236}">
                  <a16:creationId xmlns:a16="http://schemas.microsoft.com/office/drawing/2014/main" id="{C346BDDA-0039-4ED1-AD5B-507E5858D875}"/>
                </a:ext>
              </a:extLst>
            </p:cNvPr>
            <p:cNvSpPr/>
            <p:nvPr/>
          </p:nvSpPr>
          <p:spPr>
            <a:xfrm>
              <a:off x="4705447" y="4379436"/>
              <a:ext cx="518474" cy="21210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2" name="Rectangle 51">
              <a:extLst>
                <a:ext uri="{FF2B5EF4-FFF2-40B4-BE49-F238E27FC236}">
                  <a16:creationId xmlns:a16="http://schemas.microsoft.com/office/drawing/2014/main" id="{B443F196-DADA-462A-91E0-3423523DE341}"/>
                </a:ext>
              </a:extLst>
            </p:cNvPr>
            <p:cNvSpPr/>
            <p:nvPr/>
          </p:nvSpPr>
          <p:spPr>
            <a:xfrm>
              <a:off x="4705447" y="4701518"/>
              <a:ext cx="518474" cy="212103"/>
            </a:xfrm>
            <a:prstGeom prst="rect">
              <a:avLst/>
            </a:prstGeom>
            <a:solidFill>
              <a:srgbClr val="AC8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3" name="Rectangle 52">
              <a:extLst>
                <a:ext uri="{FF2B5EF4-FFF2-40B4-BE49-F238E27FC236}">
                  <a16:creationId xmlns:a16="http://schemas.microsoft.com/office/drawing/2014/main" id="{FF14B39B-DC89-4FF1-AFBC-3C0BFCC75002}"/>
                </a:ext>
              </a:extLst>
            </p:cNvPr>
            <p:cNvSpPr/>
            <p:nvPr/>
          </p:nvSpPr>
          <p:spPr>
            <a:xfrm>
              <a:off x="4705446" y="5023601"/>
              <a:ext cx="518474" cy="212103"/>
            </a:xfrm>
            <a:prstGeom prst="rect">
              <a:avLst/>
            </a:prstGeom>
            <a:solidFill>
              <a:srgbClr val="00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sp>
          <p:nvSpPr>
            <p:cNvPr id="54" name="Rectangle 53">
              <a:extLst>
                <a:ext uri="{FF2B5EF4-FFF2-40B4-BE49-F238E27FC236}">
                  <a16:creationId xmlns:a16="http://schemas.microsoft.com/office/drawing/2014/main" id="{5D85208D-704E-49FC-A104-F3F739BB96F8}"/>
                </a:ext>
              </a:extLst>
            </p:cNvPr>
            <p:cNvSpPr/>
            <p:nvPr/>
          </p:nvSpPr>
          <p:spPr>
            <a:xfrm>
              <a:off x="4705446" y="5337828"/>
              <a:ext cx="518474" cy="2121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latin typeface="Century Gothic"/>
              </a:endParaRPr>
            </a:p>
          </p:txBody>
        </p:sp>
      </p:grpSp>
      <p:sp>
        <p:nvSpPr>
          <p:cNvPr id="32" name="TextBox 31">
            <a:extLst>
              <a:ext uri="{FF2B5EF4-FFF2-40B4-BE49-F238E27FC236}">
                <a16:creationId xmlns:a16="http://schemas.microsoft.com/office/drawing/2014/main" id="{9271DFBC-6505-4011-A069-EC16CAD0DC16}"/>
              </a:ext>
            </a:extLst>
          </p:cNvPr>
          <p:cNvSpPr txBox="1"/>
          <p:nvPr/>
        </p:nvSpPr>
        <p:spPr>
          <a:xfrm>
            <a:off x="1806743" y="3930010"/>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Water</a:t>
            </a:r>
          </a:p>
        </p:txBody>
      </p:sp>
      <p:sp>
        <p:nvSpPr>
          <p:cNvPr id="33" name="TextBox 32">
            <a:extLst>
              <a:ext uri="{FF2B5EF4-FFF2-40B4-BE49-F238E27FC236}">
                <a16:creationId xmlns:a16="http://schemas.microsoft.com/office/drawing/2014/main" id="{74054A32-425D-4CEE-BA40-B6FECDBEAF73}"/>
              </a:ext>
            </a:extLst>
          </p:cNvPr>
          <p:cNvSpPr txBox="1"/>
          <p:nvPr/>
        </p:nvSpPr>
        <p:spPr>
          <a:xfrm>
            <a:off x="1806743" y="4142036"/>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Barren</a:t>
            </a:r>
          </a:p>
        </p:txBody>
      </p:sp>
      <p:sp>
        <p:nvSpPr>
          <p:cNvPr id="34" name="TextBox 33">
            <a:extLst>
              <a:ext uri="{FF2B5EF4-FFF2-40B4-BE49-F238E27FC236}">
                <a16:creationId xmlns:a16="http://schemas.microsoft.com/office/drawing/2014/main" id="{BFF86AE2-9581-486C-A7F6-07988A9ABB1A}"/>
              </a:ext>
            </a:extLst>
          </p:cNvPr>
          <p:cNvSpPr txBox="1"/>
          <p:nvPr/>
        </p:nvSpPr>
        <p:spPr>
          <a:xfrm>
            <a:off x="1806743" y="4360179"/>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Developed</a:t>
            </a:r>
          </a:p>
        </p:txBody>
      </p:sp>
      <p:sp>
        <p:nvSpPr>
          <p:cNvPr id="35" name="TextBox 34">
            <a:extLst>
              <a:ext uri="{FF2B5EF4-FFF2-40B4-BE49-F238E27FC236}">
                <a16:creationId xmlns:a16="http://schemas.microsoft.com/office/drawing/2014/main" id="{89C51D20-4F7B-4E9C-8205-E8ADDCE254F3}"/>
              </a:ext>
            </a:extLst>
          </p:cNvPr>
          <p:cNvSpPr txBox="1"/>
          <p:nvPr/>
        </p:nvSpPr>
        <p:spPr>
          <a:xfrm>
            <a:off x="1806743" y="4578257"/>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Deciduous Forest</a:t>
            </a:r>
          </a:p>
        </p:txBody>
      </p:sp>
      <p:sp>
        <p:nvSpPr>
          <p:cNvPr id="36" name="TextBox 35">
            <a:extLst>
              <a:ext uri="{FF2B5EF4-FFF2-40B4-BE49-F238E27FC236}">
                <a16:creationId xmlns:a16="http://schemas.microsoft.com/office/drawing/2014/main" id="{D6F516A5-DEF6-4228-9477-D7D0CC988DBA}"/>
              </a:ext>
            </a:extLst>
          </p:cNvPr>
          <p:cNvSpPr txBox="1"/>
          <p:nvPr/>
        </p:nvSpPr>
        <p:spPr>
          <a:xfrm>
            <a:off x="1806743" y="4785768"/>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Evergreen</a:t>
            </a:r>
          </a:p>
        </p:txBody>
      </p:sp>
      <p:sp>
        <p:nvSpPr>
          <p:cNvPr id="37" name="TextBox 36">
            <a:extLst>
              <a:ext uri="{FF2B5EF4-FFF2-40B4-BE49-F238E27FC236}">
                <a16:creationId xmlns:a16="http://schemas.microsoft.com/office/drawing/2014/main" id="{CEC8ECEB-0054-441F-B0D7-06DB8D980347}"/>
              </a:ext>
            </a:extLst>
          </p:cNvPr>
          <p:cNvSpPr txBox="1"/>
          <p:nvPr/>
        </p:nvSpPr>
        <p:spPr>
          <a:xfrm>
            <a:off x="1806743" y="4997838"/>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Mixed Forest</a:t>
            </a:r>
          </a:p>
        </p:txBody>
      </p:sp>
      <p:sp>
        <p:nvSpPr>
          <p:cNvPr id="38" name="TextBox 37">
            <a:extLst>
              <a:ext uri="{FF2B5EF4-FFF2-40B4-BE49-F238E27FC236}">
                <a16:creationId xmlns:a16="http://schemas.microsoft.com/office/drawing/2014/main" id="{106A6131-94FA-4874-B7E4-5D52A1DC9C01}"/>
              </a:ext>
            </a:extLst>
          </p:cNvPr>
          <p:cNvSpPr txBox="1"/>
          <p:nvPr/>
        </p:nvSpPr>
        <p:spPr>
          <a:xfrm>
            <a:off x="1806743" y="5212092"/>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Shrublands</a:t>
            </a:r>
          </a:p>
        </p:txBody>
      </p:sp>
      <p:sp>
        <p:nvSpPr>
          <p:cNvPr id="39" name="TextBox 38">
            <a:extLst>
              <a:ext uri="{FF2B5EF4-FFF2-40B4-BE49-F238E27FC236}">
                <a16:creationId xmlns:a16="http://schemas.microsoft.com/office/drawing/2014/main" id="{52ADB33F-922D-4221-9524-15D202F574BC}"/>
              </a:ext>
            </a:extLst>
          </p:cNvPr>
          <p:cNvSpPr txBox="1"/>
          <p:nvPr/>
        </p:nvSpPr>
        <p:spPr>
          <a:xfrm>
            <a:off x="1806743" y="5429329"/>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Herbaceous</a:t>
            </a:r>
            <a:endParaRPr lang="en-US" sz="1400">
              <a:solidFill>
                <a:srgbClr val="3F3F3F"/>
              </a:solidFill>
              <a:latin typeface="Century Gothic"/>
              <a:cs typeface="Calibri"/>
            </a:endParaRPr>
          </a:p>
        </p:txBody>
      </p:sp>
      <p:sp>
        <p:nvSpPr>
          <p:cNvPr id="40" name="TextBox 39">
            <a:extLst>
              <a:ext uri="{FF2B5EF4-FFF2-40B4-BE49-F238E27FC236}">
                <a16:creationId xmlns:a16="http://schemas.microsoft.com/office/drawing/2014/main" id="{12092DA1-ABA1-4BDD-AE40-6C9434CBA0D2}"/>
              </a:ext>
            </a:extLst>
          </p:cNvPr>
          <p:cNvSpPr txBox="1"/>
          <p:nvPr/>
        </p:nvSpPr>
        <p:spPr>
          <a:xfrm>
            <a:off x="1806743" y="5647430"/>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Wetlands</a:t>
            </a:r>
          </a:p>
        </p:txBody>
      </p:sp>
      <p:sp>
        <p:nvSpPr>
          <p:cNvPr id="41" name="TextBox 40">
            <a:extLst>
              <a:ext uri="{FF2B5EF4-FFF2-40B4-BE49-F238E27FC236}">
                <a16:creationId xmlns:a16="http://schemas.microsoft.com/office/drawing/2014/main" id="{4803830B-2867-4405-8B10-E3AACD486779}"/>
              </a:ext>
            </a:extLst>
          </p:cNvPr>
          <p:cNvSpPr txBox="1"/>
          <p:nvPr/>
        </p:nvSpPr>
        <p:spPr>
          <a:xfrm>
            <a:off x="1806743" y="5854961"/>
            <a:ext cx="2235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Cloud Mask</a:t>
            </a:r>
          </a:p>
        </p:txBody>
      </p:sp>
      <p:pic>
        <p:nvPicPr>
          <p:cNvPr id="7" name="Picture 7" descr="Map&#10;&#10;Description automatically generated">
            <a:extLst>
              <a:ext uri="{FF2B5EF4-FFF2-40B4-BE49-F238E27FC236}">
                <a16:creationId xmlns:a16="http://schemas.microsoft.com/office/drawing/2014/main" id="{CDE4AAF6-8E0C-4573-9554-C8185DAB32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12372" y="892806"/>
            <a:ext cx="5142217" cy="5054433"/>
          </a:xfrm>
          <a:prstGeom prst="rect">
            <a:avLst/>
          </a:prstGeom>
        </p:spPr>
      </p:pic>
      <p:sp>
        <p:nvSpPr>
          <p:cNvPr id="17" name="Rectangle 16">
            <a:extLst>
              <a:ext uri="{FF2B5EF4-FFF2-40B4-BE49-F238E27FC236}">
                <a16:creationId xmlns:a16="http://schemas.microsoft.com/office/drawing/2014/main" id="{E526EB29-3346-4A19-BBEB-1357F03B46F5}"/>
              </a:ext>
            </a:extLst>
          </p:cNvPr>
          <p:cNvSpPr/>
          <p:nvPr/>
        </p:nvSpPr>
        <p:spPr>
          <a:xfrm>
            <a:off x="5823114" y="3732149"/>
            <a:ext cx="1047749" cy="640773"/>
          </a:xfrm>
          <a:prstGeom prst="rect">
            <a:avLst/>
          </a:pr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62C27231-2F07-49BF-91FA-7273AC0DD5F5}"/>
              </a:ext>
            </a:extLst>
          </p:cNvPr>
          <p:cNvCxnSpPr/>
          <p:nvPr/>
        </p:nvCxnSpPr>
        <p:spPr>
          <a:xfrm flipV="1">
            <a:off x="6875195" y="1381207"/>
            <a:ext cx="2069520" cy="2355271"/>
          </a:xfrm>
          <a:prstGeom prst="straightConnector1">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188E9AA-2ECF-4E12-9495-8A8D822D4418}"/>
              </a:ext>
            </a:extLst>
          </p:cNvPr>
          <p:cNvCxnSpPr>
            <a:cxnSpLocks/>
          </p:cNvCxnSpPr>
          <p:nvPr/>
        </p:nvCxnSpPr>
        <p:spPr>
          <a:xfrm>
            <a:off x="6870863" y="4370353"/>
            <a:ext cx="2099828" cy="1089285"/>
          </a:xfrm>
          <a:prstGeom prst="straightConnector1">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9760BD7-0242-4F0C-A72F-A0D223674746}"/>
              </a:ext>
            </a:extLst>
          </p:cNvPr>
          <p:cNvSpPr/>
          <p:nvPr/>
        </p:nvSpPr>
        <p:spPr>
          <a:xfrm>
            <a:off x="640443" y="1502228"/>
            <a:ext cx="2784928" cy="2113642"/>
          </a:xfrm>
          <a:prstGeom prst="roundRect">
            <a:avLst/>
          </a:prstGeom>
          <a:solidFill>
            <a:srgbClr val="6CA4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Classification Accuracy (User's)</a:t>
            </a:r>
          </a:p>
          <a:p>
            <a:pPr algn="ctr"/>
            <a:endParaRPr lang="en-US">
              <a:latin typeface="Century Gothic"/>
              <a:cs typeface="Calibri"/>
            </a:endParaRPr>
          </a:p>
          <a:p>
            <a:pPr algn="ctr"/>
            <a:r>
              <a:rPr lang="en-US">
                <a:latin typeface="Century Gothic"/>
                <a:cs typeface="Calibri"/>
              </a:rPr>
              <a:t>1985: </a:t>
            </a:r>
            <a:r>
              <a:rPr lang="en-US" b="1">
                <a:latin typeface="Century Gothic"/>
                <a:cs typeface="Calibri"/>
              </a:rPr>
              <a:t>90% </a:t>
            </a:r>
          </a:p>
          <a:p>
            <a:pPr algn="ctr"/>
            <a:r>
              <a:rPr lang="en-US">
                <a:latin typeface="Century Gothic"/>
                <a:cs typeface="Calibri"/>
              </a:rPr>
              <a:t>2003:</a:t>
            </a:r>
            <a:r>
              <a:rPr lang="en-US" b="1">
                <a:latin typeface="Century Gothic"/>
                <a:cs typeface="Calibri"/>
              </a:rPr>
              <a:t> 81%</a:t>
            </a:r>
          </a:p>
          <a:p>
            <a:pPr algn="ctr"/>
            <a:r>
              <a:rPr lang="en-US">
                <a:latin typeface="Century Gothic"/>
                <a:cs typeface="Calibri"/>
              </a:rPr>
              <a:t>2021: </a:t>
            </a:r>
            <a:r>
              <a:rPr lang="en-US" b="1">
                <a:latin typeface="Century Gothic"/>
                <a:cs typeface="Calibri"/>
              </a:rPr>
              <a:t>82%</a:t>
            </a:r>
          </a:p>
          <a:p>
            <a:pPr algn="ctr"/>
            <a:endParaRPr lang="en-US">
              <a:latin typeface="Century Gothic"/>
              <a:cs typeface="Calibri"/>
            </a:endParaRPr>
          </a:p>
        </p:txBody>
      </p:sp>
      <p:sp>
        <p:nvSpPr>
          <p:cNvPr id="59" name="Rectangle: Rounded Corners 58">
            <a:extLst>
              <a:ext uri="{FF2B5EF4-FFF2-40B4-BE49-F238E27FC236}">
                <a16:creationId xmlns:a16="http://schemas.microsoft.com/office/drawing/2014/main" id="{F7E06E3C-3015-4836-8172-9BECB48C2B71}"/>
              </a:ext>
            </a:extLst>
          </p:cNvPr>
          <p:cNvSpPr/>
          <p:nvPr/>
        </p:nvSpPr>
        <p:spPr>
          <a:xfrm>
            <a:off x="7421592" y="1419045"/>
            <a:ext cx="718868" cy="244415"/>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75000"/>
                    <a:lumOff val="25000"/>
                  </a:schemeClr>
                </a:solidFill>
                <a:latin typeface="Century Gothic"/>
                <a:cs typeface="Calibri"/>
              </a:rPr>
              <a:t>1985</a:t>
            </a:r>
            <a:endParaRPr lang="en-US" sz="1600" b="1">
              <a:solidFill>
                <a:schemeClr val="tx1">
                  <a:lumMod val="75000"/>
                  <a:lumOff val="25000"/>
                </a:schemeClr>
              </a:solidFill>
              <a:latin typeface="Century Gothic"/>
            </a:endParaRPr>
          </a:p>
        </p:txBody>
      </p:sp>
      <p:pic>
        <p:nvPicPr>
          <p:cNvPr id="8" name="Picture 14" descr="A picture containing grass, plant, tree&#10;&#10;Description automatically generated">
            <a:extLst>
              <a:ext uri="{FF2B5EF4-FFF2-40B4-BE49-F238E27FC236}">
                <a16:creationId xmlns:a16="http://schemas.microsoft.com/office/drawing/2014/main" id="{DF608410-9EB7-4BD7-AA7A-9C33DC2A15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3851" y="806156"/>
            <a:ext cx="2431473" cy="1725149"/>
          </a:xfrm>
          <a:prstGeom prst="rect">
            <a:avLst/>
          </a:prstGeom>
          <a:ln w="6350">
            <a:solidFill>
              <a:schemeClr val="tx1">
                <a:lumMod val="75000"/>
                <a:lumOff val="25000"/>
              </a:schemeClr>
            </a:solidFill>
          </a:ln>
        </p:spPr>
      </p:pic>
      <p:pic>
        <p:nvPicPr>
          <p:cNvPr id="15" name="Picture 15">
            <a:extLst>
              <a:ext uri="{FF2B5EF4-FFF2-40B4-BE49-F238E27FC236}">
                <a16:creationId xmlns:a16="http://schemas.microsoft.com/office/drawing/2014/main" id="{7A528ADE-E233-4FD5-9DB5-A8D4219B0F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3851" y="2637844"/>
            <a:ext cx="2431473" cy="1712859"/>
          </a:xfrm>
          <a:prstGeom prst="rect">
            <a:avLst/>
          </a:prstGeom>
          <a:ln w="6350">
            <a:solidFill>
              <a:schemeClr val="tx1">
                <a:lumMod val="75000"/>
                <a:lumOff val="25000"/>
              </a:schemeClr>
            </a:solidFill>
          </a:ln>
        </p:spPr>
      </p:pic>
      <p:pic>
        <p:nvPicPr>
          <p:cNvPr id="16" name="Picture 16" descr="A picture containing plant, tree, maple&#10;&#10;Description automatically generated">
            <a:extLst>
              <a:ext uri="{FF2B5EF4-FFF2-40B4-BE49-F238E27FC236}">
                <a16:creationId xmlns:a16="http://schemas.microsoft.com/office/drawing/2014/main" id="{2A525F09-B158-4304-8064-F9AD5A063B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3851" y="4457242"/>
            <a:ext cx="2438817" cy="1724151"/>
          </a:xfrm>
          <a:prstGeom prst="rect">
            <a:avLst/>
          </a:prstGeom>
          <a:ln>
            <a:solidFill>
              <a:schemeClr val="tx1">
                <a:lumMod val="75000"/>
                <a:lumOff val="25000"/>
              </a:schemeClr>
            </a:solidFill>
          </a:ln>
        </p:spPr>
      </p:pic>
      <p:sp>
        <p:nvSpPr>
          <p:cNvPr id="11" name="Rectangle: Rounded Corners 10">
            <a:extLst>
              <a:ext uri="{FF2B5EF4-FFF2-40B4-BE49-F238E27FC236}">
                <a16:creationId xmlns:a16="http://schemas.microsoft.com/office/drawing/2014/main" id="{4B319FB3-BE9F-4BA5-AFF7-89016974C968}"/>
              </a:ext>
            </a:extLst>
          </p:cNvPr>
          <p:cNvSpPr/>
          <p:nvPr/>
        </p:nvSpPr>
        <p:spPr>
          <a:xfrm>
            <a:off x="10663191" y="2297055"/>
            <a:ext cx="718868" cy="244415"/>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75000"/>
                    <a:lumOff val="25000"/>
                  </a:schemeClr>
                </a:solidFill>
                <a:latin typeface="Century Gothic"/>
                <a:cs typeface="Calibri"/>
              </a:rPr>
              <a:t>1985</a:t>
            </a:r>
            <a:endParaRPr lang="en-US" sz="1600" b="1">
              <a:solidFill>
                <a:schemeClr val="tx1">
                  <a:lumMod val="75000"/>
                  <a:lumOff val="25000"/>
                </a:schemeClr>
              </a:solidFill>
              <a:latin typeface="Century Gothic"/>
            </a:endParaRPr>
          </a:p>
        </p:txBody>
      </p:sp>
      <p:sp>
        <p:nvSpPr>
          <p:cNvPr id="60" name="Rectangle: Rounded Corners 59">
            <a:extLst>
              <a:ext uri="{FF2B5EF4-FFF2-40B4-BE49-F238E27FC236}">
                <a16:creationId xmlns:a16="http://schemas.microsoft.com/office/drawing/2014/main" id="{25846CD7-400F-4761-9C96-9222B7F8F53F}"/>
              </a:ext>
            </a:extLst>
          </p:cNvPr>
          <p:cNvSpPr/>
          <p:nvPr/>
        </p:nvSpPr>
        <p:spPr>
          <a:xfrm>
            <a:off x="10657682" y="5931671"/>
            <a:ext cx="718868" cy="244415"/>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75000"/>
                    <a:lumOff val="25000"/>
                  </a:schemeClr>
                </a:solidFill>
                <a:latin typeface="Century Gothic"/>
                <a:cs typeface="Calibri"/>
              </a:rPr>
              <a:t>2021</a:t>
            </a:r>
          </a:p>
        </p:txBody>
      </p:sp>
      <p:sp>
        <p:nvSpPr>
          <p:cNvPr id="61" name="Rectangle: Rounded Corners 60">
            <a:extLst>
              <a:ext uri="{FF2B5EF4-FFF2-40B4-BE49-F238E27FC236}">
                <a16:creationId xmlns:a16="http://schemas.microsoft.com/office/drawing/2014/main" id="{C73C7411-1DC2-4702-A979-87DAC724D78D}"/>
              </a:ext>
            </a:extLst>
          </p:cNvPr>
          <p:cNvSpPr/>
          <p:nvPr/>
        </p:nvSpPr>
        <p:spPr>
          <a:xfrm>
            <a:off x="10663191" y="4121585"/>
            <a:ext cx="718868" cy="244415"/>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75000"/>
                    <a:lumOff val="25000"/>
                  </a:schemeClr>
                </a:solidFill>
                <a:latin typeface="Century Gothic"/>
                <a:cs typeface="Calibri"/>
              </a:rPr>
              <a:t>2003</a:t>
            </a:r>
            <a:endParaRPr lang="en-US" sz="1600" b="1">
              <a:solidFill>
                <a:schemeClr val="tx1">
                  <a:lumMod val="75000"/>
                  <a:lumOff val="25000"/>
                </a:schemeClr>
              </a:solidFill>
              <a:latin typeface="Century Gothic"/>
            </a:endParaRPr>
          </a:p>
        </p:txBody>
      </p:sp>
    </p:spTree>
    <p:extLst>
      <p:ext uri="{BB962C8B-B14F-4D97-AF65-F5344CB8AC3E}">
        <p14:creationId xmlns:p14="http://schemas.microsoft.com/office/powerpoint/2010/main" val="178963332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Sydney Neugebauer</DisplayName>
        <AccountId>10</AccountId>
        <AccountType/>
      </UserInfo>
      <UserInfo>
        <DisplayName>Kaitlyn Bretz</DisplayName>
        <AccountId>18</AccountId>
        <AccountType/>
      </UserInfo>
      <UserInfo>
        <DisplayName>SharingLinks.8b6d6936-1d43-4e1c-8b69-293acb10fc65.OrganizationEdit.365fe81b-0486-452a-9350-daed94afbcaf</DisplayName>
        <AccountId>17</AccountId>
        <AccountType/>
      </UserInfo>
      <UserInfo>
        <DisplayName>Amanda Clayton</DisplayName>
        <AccountId>14</AccountId>
        <AccountType/>
      </UserInfo>
      <UserInfo>
        <DisplayName>Zachary Bengtsson</DisplayName>
        <AccountId>13</AccountId>
        <AccountType/>
      </UserInfo>
      <UserInfo>
        <DisplayName>SharingLinks.5221bb29-d94c-4771-b432-cefb506290e7.OrganizationEdit.57e88c3e-8551-4a89-906e-356ad33ef266</DisplayName>
        <AccountId>15</AccountId>
        <AccountType/>
      </UserInfo>
      <UserInfo>
        <DisplayName>Anthony Bowman</DisplayName>
        <AccountId>664</AccountId>
        <AccountType/>
      </UserInfo>
      <UserInfo>
        <DisplayName>Nicole Ramberg</DisplayName>
        <AccountId>79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439CBF-2E8B-4E37-9FA4-585026C5B8BD}">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DF8007-888D-4657-A6F3-ED85339D23F0}">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E187326-4003-4981-9057-9BA805FA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4158</Words>
  <Application>Microsoft Office PowerPoint</Application>
  <PresentationFormat>Widescreen</PresentationFormat>
  <Paragraphs>421</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Arial,Sans-Serif</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3</cp:revision>
  <dcterms:created xsi:type="dcterms:W3CDTF">2019-11-12T17:46:59Z</dcterms:created>
  <dcterms:modified xsi:type="dcterms:W3CDTF">2022-03-24T14:34:28Z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