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7" r:id="rId4"/>
    <p:sldId id="259" r:id="rId5"/>
    <p:sldId id="260" r:id="rId6"/>
    <p:sldId id="262" r:id="rId7"/>
    <p:sldId id="261" r:id="rId8"/>
    <p:sldId id="269" r:id="rId9"/>
    <p:sldId id="276" r:id="rId10"/>
    <p:sldId id="263" r:id="rId11"/>
    <p:sldId id="271" r:id="rId12"/>
    <p:sldId id="264" r:id="rId13"/>
    <p:sldId id="274" r:id="rId14"/>
    <p:sldId id="278" r:id="rId15"/>
    <p:sldId id="27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84" d="100"/>
          <a:sy n="84" d="100"/>
        </p:scale>
        <p:origin x="5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lstStyle/>
        <a:p>
          <a:r>
            <a:rPr lang="en-US" sz="2400" dirty="0" smtClean="0"/>
            <a:t>NPO</a:t>
          </a:r>
          <a:endParaRPr lang="en-US" sz="2400" dirty="0"/>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smtClean="0"/>
            <a:t>Senior Fellows</a:t>
          </a:r>
          <a:endParaRPr lang="en-US" sz="2400" dirty="0"/>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smtClean="0"/>
            <a:t>Fellows </a:t>
          </a:r>
          <a:endParaRPr lang="en-US" sz="2400" dirty="0"/>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smtClean="0"/>
            <a:t>Center Leads</a:t>
          </a:r>
          <a:endParaRPr lang="en-US" sz="2400" dirty="0"/>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D3ABEB23-F121-4C0D-B08F-6CFB5BA3F9FD}">
      <dgm:prSet phldrT="[Text]" custT="1"/>
      <dgm:spPr/>
      <dgm:t>
        <a:bodyPr/>
        <a:lstStyle/>
        <a:p>
          <a:r>
            <a:rPr lang="en-US" sz="2400" dirty="0" smtClean="0"/>
            <a:t>Participants</a:t>
          </a:r>
          <a:endParaRPr lang="en-US" sz="2400" dirty="0"/>
        </a:p>
      </dgm:t>
    </dgm:pt>
    <dgm:pt modelId="{10F761BB-118A-4321-B985-80A77F0734C2}" type="parTrans" cxnId="{E93C3A20-FCDA-473B-A18E-088DB9130F0D}">
      <dgm:prSet/>
      <dgm:spPr/>
      <dgm:t>
        <a:bodyPr/>
        <a:lstStyle/>
        <a:p>
          <a:endParaRPr lang="en-US" sz="1600"/>
        </a:p>
      </dgm:t>
    </dgm:pt>
    <dgm:pt modelId="{04F626A5-34D7-42E6-A076-FE6397532A56}" type="sibTrans" cxnId="{E93C3A20-FCDA-473B-A18E-088DB9130F0D}">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5">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5">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5">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5">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5">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dgm:spPr/>
      <dgm:t>
        <a:bodyPr/>
        <a:lstStyle/>
        <a:p>
          <a:r>
            <a:rPr lang="en-US" dirty="0" smtClean="0"/>
            <a:t>NPO</a:t>
          </a:r>
          <a:endParaRPr lang="en-US" dirty="0"/>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dgm:spPr/>
      <dgm:t>
        <a:bodyPr/>
        <a:lstStyle/>
        <a:p>
          <a:r>
            <a:rPr lang="en-US" dirty="0" smtClean="0"/>
            <a:t>Center Lead</a:t>
          </a:r>
          <a:endParaRPr lang="en-US" dirty="0"/>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dgm:spPr/>
      <dgm:t>
        <a:bodyPr/>
        <a:lstStyle/>
        <a:p>
          <a:r>
            <a:rPr lang="en-US" dirty="0" smtClean="0"/>
            <a:t>Science Advisor &amp; Mentors </a:t>
          </a:r>
          <a:endParaRPr lang="en-US" dirty="0"/>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dgm:spPr/>
      <dgm:t>
        <a:bodyPr/>
        <a:lstStyle/>
        <a:p>
          <a:r>
            <a:rPr lang="en-US" dirty="0" smtClean="0"/>
            <a:t>Assistant Center Lead</a:t>
          </a:r>
          <a:endParaRPr lang="en-US" dirty="0"/>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dgm:spPr/>
      <dgm:t>
        <a:bodyPr/>
        <a:lstStyle/>
        <a:p>
          <a:r>
            <a:rPr lang="en-US" dirty="0" smtClean="0"/>
            <a:t>Project Lead</a:t>
          </a:r>
          <a:endParaRPr lang="en-US" dirty="0"/>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dgm:spPr/>
      <dgm:t>
        <a:bodyPr/>
        <a:lstStyle/>
        <a:p>
          <a:r>
            <a:rPr lang="en-US" dirty="0" smtClean="0"/>
            <a:t>Team Members</a:t>
          </a:r>
          <a:endParaRPr lang="en-US" dirty="0"/>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51196" y="0"/>
          <a:ext cx="975598" cy="830182"/>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NPO</a:t>
          </a:r>
          <a:endParaRPr lang="en-US" sz="2400" kern="1200" dirty="0"/>
        </a:p>
      </dsp:txBody>
      <dsp:txXfrm>
        <a:off x="1951196" y="0"/>
        <a:ext cx="975598" cy="830182"/>
      </dsp:txXfrm>
    </dsp:sp>
    <dsp:sp modelId="{2469CB0C-DBDE-4C84-AE95-649B8085B2C6}">
      <dsp:nvSpPr>
        <dsp:cNvPr id="0" name=""/>
        <dsp:cNvSpPr/>
      </dsp:nvSpPr>
      <dsp:spPr>
        <a:xfrm>
          <a:off x="1463397" y="830182"/>
          <a:ext cx="1951196" cy="830182"/>
        </a:xfrm>
        <a:prstGeom prst="trapezoid">
          <a:avLst>
            <a:gd name="adj" fmla="val 58758"/>
          </a:avLst>
        </a:prstGeom>
        <a:solidFill>
          <a:schemeClr val="accent4">
            <a:hueOff val="2598923"/>
            <a:satOff val="-11992"/>
            <a:lumOff val="4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Senior Fellows</a:t>
          </a:r>
          <a:endParaRPr lang="en-US" sz="2400" kern="1200" dirty="0"/>
        </a:p>
      </dsp:txBody>
      <dsp:txXfrm>
        <a:off x="1804856" y="830182"/>
        <a:ext cx="1268277" cy="830182"/>
      </dsp:txXfrm>
    </dsp:sp>
    <dsp:sp modelId="{FDF9B02C-E0F0-4FDB-B2D5-E8681770B15E}">
      <dsp:nvSpPr>
        <dsp:cNvPr id="0" name=""/>
        <dsp:cNvSpPr/>
      </dsp:nvSpPr>
      <dsp:spPr>
        <a:xfrm>
          <a:off x="975598" y="1660365"/>
          <a:ext cx="2926794" cy="830182"/>
        </a:xfrm>
        <a:prstGeom prst="trapezoid">
          <a:avLst>
            <a:gd name="adj" fmla="val 58758"/>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Fellows </a:t>
          </a:r>
          <a:endParaRPr lang="en-US" sz="2400" kern="1200" dirty="0"/>
        </a:p>
      </dsp:txBody>
      <dsp:txXfrm>
        <a:off x="1487786" y="1660365"/>
        <a:ext cx="1902416" cy="830182"/>
      </dsp:txXfrm>
    </dsp:sp>
    <dsp:sp modelId="{7155F1A5-A3C2-487F-AF6E-EC239BDD7D8F}">
      <dsp:nvSpPr>
        <dsp:cNvPr id="0" name=""/>
        <dsp:cNvSpPr/>
      </dsp:nvSpPr>
      <dsp:spPr>
        <a:xfrm>
          <a:off x="487799" y="2490547"/>
          <a:ext cx="3902392" cy="830182"/>
        </a:xfrm>
        <a:prstGeom prst="trapezoid">
          <a:avLst>
            <a:gd name="adj" fmla="val 58758"/>
          </a:avLst>
        </a:prstGeom>
        <a:solidFill>
          <a:schemeClr val="accent4">
            <a:hueOff val="7796769"/>
            <a:satOff val="-35976"/>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Center Leads</a:t>
          </a:r>
          <a:endParaRPr lang="en-US" sz="2400" kern="1200" dirty="0"/>
        </a:p>
      </dsp:txBody>
      <dsp:txXfrm>
        <a:off x="1170717" y="2490547"/>
        <a:ext cx="2536554" cy="830182"/>
      </dsp:txXfrm>
    </dsp:sp>
    <dsp:sp modelId="{06DB6E1A-B19E-43E1-BA56-A72210299EC2}">
      <dsp:nvSpPr>
        <dsp:cNvPr id="0" name=""/>
        <dsp:cNvSpPr/>
      </dsp:nvSpPr>
      <dsp:spPr>
        <a:xfrm>
          <a:off x="0" y="3320730"/>
          <a:ext cx="4877990" cy="830182"/>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Participants</a:t>
          </a:r>
          <a:endParaRPr lang="en-US" sz="2400" kern="1200" dirty="0"/>
        </a:p>
      </dsp:txBody>
      <dsp:txXfrm>
        <a:off x="853648" y="3320730"/>
        <a:ext cx="3170693" cy="830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NPO</a:t>
          </a:r>
          <a:endParaRPr lang="en-US" sz="1500" kern="1200" dirty="0"/>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Center Lead</a:t>
          </a:r>
          <a:endParaRPr lang="en-US" sz="1500" kern="1200" dirty="0"/>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Science Advisor &amp; Mentors </a:t>
          </a:r>
          <a:endParaRPr lang="en-US" sz="1500" kern="1200" dirty="0"/>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Assistant Center Lead</a:t>
          </a:r>
          <a:endParaRPr lang="en-US" sz="1500" kern="1200" dirty="0"/>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Project Lead</a:t>
          </a:r>
          <a:endParaRPr lang="en-US" sz="1500" kern="1200" dirty="0"/>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Team Members</a:t>
          </a:r>
          <a:endParaRPr lang="en-US" sz="1500" kern="1200" dirty="0"/>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16</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44.png"/><Relationship Id="rId12" Type="http://schemas.openxmlformats.org/officeDocument/2006/relationships/image" Target="../media/image48.png"/><Relationship Id="rId17" Type="http://schemas.openxmlformats.org/officeDocument/2006/relationships/image" Target="../media/image52.jpeg"/><Relationship Id="rId2" Type="http://schemas.openxmlformats.org/officeDocument/2006/relationships/image" Target="../media/image40.jpeg"/><Relationship Id="rId16"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43.png"/><Relationship Id="rId11" Type="http://schemas.microsoft.com/office/2007/relationships/hdphoto" Target="../media/hdphoto1.wdp"/><Relationship Id="rId5" Type="http://schemas.openxmlformats.org/officeDocument/2006/relationships/image" Target="../media/image42.jpeg"/><Relationship Id="rId15" Type="http://schemas.openxmlformats.org/officeDocument/2006/relationships/image" Target="../media/image50.jpe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image" Target="../media/image53.jpeg"/><Relationship Id="rId1" Type="http://schemas.openxmlformats.org/officeDocument/2006/relationships/slideLayout" Target="../slideLayouts/slideLayout12.xml"/><Relationship Id="rId6" Type="http://schemas.openxmlformats.org/officeDocument/2006/relationships/image" Target="../media/image35.jpeg"/><Relationship Id="rId11" Type="http://schemas.openxmlformats.org/officeDocument/2006/relationships/hyperlink" Target="mailto:Karen.N.Allsbrook@nasa.gov" TargetMode="External"/><Relationship Id="rId5" Type="http://schemas.openxmlformats.org/officeDocument/2006/relationships/image" Target="../media/image54.tiff"/><Relationship Id="rId10" Type="http://schemas.openxmlformats.org/officeDocument/2006/relationships/hyperlink" Target="mailto:Amanda.L.Clayton@nasa.gov" TargetMode="External"/><Relationship Id="rId4" Type="http://schemas.openxmlformats.org/officeDocument/2006/relationships/image" Target="../media/image34.jpeg"/><Relationship Id="rId9"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0.png"/><Relationship Id="rId3" Type="http://schemas.openxmlformats.org/officeDocument/2006/relationships/image" Target="../media/image29.png"/><Relationship Id="rId7" Type="http://schemas.openxmlformats.org/officeDocument/2006/relationships/hyperlink" Target="https://www.instagram.com/nasadevelop/" TargetMode="External"/><Relationship Id="rId12" Type="http://schemas.openxmlformats.org/officeDocument/2006/relationships/hyperlink" Target="https://www.facebook.com/developnationalprogram/" TargetMode="External"/><Relationship Id="rId2" Type="http://schemas.openxmlformats.org/officeDocument/2006/relationships/image" Target="../media/image57.jpeg"/><Relationship Id="rId16"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www.linkedin.com/groups/4343498" TargetMode="External"/><Relationship Id="rId5" Type="http://schemas.openxmlformats.org/officeDocument/2006/relationships/hyperlink" Target="https://www.facebook.com/groups/387243741376125/" TargetMode="External"/><Relationship Id="rId15" Type="http://schemas.openxmlformats.org/officeDocument/2006/relationships/image" Target="../media/image61.png"/><Relationship Id="rId10" Type="http://schemas.openxmlformats.org/officeDocument/2006/relationships/hyperlink" Target="http://www.youtube.com/user/NASADEVELOP" TargetMode="External"/><Relationship Id="rId4" Type="http://schemas.openxmlformats.org/officeDocument/2006/relationships/hyperlink" Target="http://www.facebook.com/developnationalprogram" TargetMode="External"/><Relationship Id="rId9" Type="http://schemas.openxmlformats.org/officeDocument/2006/relationships/image" Target="../media/image59.jpeg"/><Relationship Id="rId14" Type="http://schemas.openxmlformats.org/officeDocument/2006/relationships/hyperlink" Target="https://twitter.com/NASA_DEVELOP?lang=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8.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gif"/></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Spring</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2. </a:t>
            </a:r>
            <a:r>
              <a:rPr lang="en-US" sz="3600" dirty="0" smtClean="0">
                <a:solidFill>
                  <a:srgbClr val="0061AA"/>
                </a:solidFill>
              </a:rPr>
              <a:t>About DEVELOP</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National POCs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3498558"/>
            <a:ext cx="9586989" cy="2655938"/>
          </a:xfrm>
          <a:prstGeom prst="roundRect">
            <a:avLst>
              <a:gd name="adj" fmla="val 5916"/>
            </a:avLst>
          </a:prstGeom>
          <a:solidFill>
            <a:srgbClr val="181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3655621"/>
            <a:ext cx="1984247" cy="646331"/>
          </a:xfrm>
          <a:prstGeom prst="rect">
            <a:avLst/>
          </a:prstGeom>
          <a:noFill/>
        </p:spPr>
        <p:txBody>
          <a:bodyPr wrap="square" rtlCol="0">
            <a:spAutoFit/>
          </a:bodyPr>
          <a:lstStyle/>
          <a:p>
            <a:r>
              <a:rPr lang="en-US" b="1" dirty="0" smtClean="0">
                <a:solidFill>
                  <a:schemeClr val="bg1"/>
                </a:solidFill>
                <a:latin typeface="Century Gothic" charset="0"/>
                <a:ea typeface="Century Gothic" charset="0"/>
                <a:cs typeface="Century Gothic" charset="0"/>
              </a:rPr>
              <a:t>DEVELOP Node Leadership </a:t>
            </a:r>
            <a:endParaRPr lang="en-US" b="1" dirty="0">
              <a:solidFill>
                <a:schemeClr val="bg1"/>
              </a:solidFill>
              <a:latin typeface="Century Gothic" charset="0"/>
              <a:ea typeface="Century Gothic" charset="0"/>
              <a:cs typeface="Century Gothic" charset="0"/>
            </a:endParaRPr>
          </a:p>
        </p:txBody>
      </p:sp>
      <p:sp>
        <p:nvSpPr>
          <p:cNvPr id="49" name="Rounded Rectangular Callout 48"/>
          <p:cNvSpPr/>
          <p:nvPr/>
        </p:nvSpPr>
        <p:spPr>
          <a:xfrm>
            <a:off x="322121" y="2474001"/>
            <a:ext cx="9586989" cy="891464"/>
          </a:xfrm>
          <a:prstGeom prst="wedgeRoundRectCallout">
            <a:avLst>
              <a:gd name="adj1" fmla="val -20210"/>
              <a:gd name="adj2" fmla="val 76469"/>
              <a:gd name="adj3" fmla="val 16667"/>
            </a:avLst>
          </a:prstGeom>
          <a:solidFill>
            <a:srgbClr val="3C3A69"/>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52" name="Rectangle 51"/>
          <p:cNvSpPr/>
          <p:nvPr/>
        </p:nvSpPr>
        <p:spPr>
          <a:xfrm>
            <a:off x="2461508" y="2748030"/>
            <a:ext cx="2362200" cy="461610"/>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Jerrold </a:t>
            </a:r>
            <a:r>
              <a:rPr lang="en-US" sz="1200" b="1" dirty="0" err="1" smtClean="0">
                <a:solidFill>
                  <a:schemeClr val="bg1"/>
                </a:solidFill>
                <a:latin typeface="Century Gothic" charset="0"/>
                <a:ea typeface="Century Gothic" charset="0"/>
                <a:cs typeface="Century Gothic" charset="0"/>
              </a:rPr>
              <a:t>Acdan</a:t>
            </a:r>
            <a:r>
              <a:rPr lang="en-US" sz="1200" b="1" dirty="0" smtClean="0">
                <a:solidFill>
                  <a:schemeClr val="bg1"/>
                </a:solidFill>
                <a:latin typeface="Century Gothic" charset="0"/>
                <a:ea typeface="Century Gothic" charset="0"/>
                <a:cs typeface="Century Gothic" charset="0"/>
              </a:rPr>
              <a:t> (PC)</a:t>
            </a:r>
          </a:p>
          <a:p>
            <a:pPr marL="119063" indent="-119063" defTabSz="1018229">
              <a:buFont typeface="Arial" pitchFamily="34" charset="0"/>
              <a:buChar char="•"/>
            </a:pPr>
            <a:r>
              <a:rPr lang="en-US" sz="1200" b="1" dirty="0" err="1" smtClean="0">
                <a:solidFill>
                  <a:schemeClr val="bg1"/>
                </a:solidFill>
                <a:latin typeface="Century Gothic" charset="0"/>
                <a:ea typeface="Century Gothic" charset="0"/>
                <a:cs typeface="Century Gothic" charset="0"/>
              </a:rPr>
              <a:t>Madi</a:t>
            </a:r>
            <a:r>
              <a:rPr lang="en-US" sz="1200" b="1" dirty="0" smtClean="0">
                <a:solidFill>
                  <a:schemeClr val="bg1"/>
                </a:solidFill>
                <a:latin typeface="Century Gothic" charset="0"/>
                <a:ea typeface="Century Gothic" charset="0"/>
                <a:cs typeface="Century Gothic" charset="0"/>
              </a:rPr>
              <a:t> Broddle (IT)</a:t>
            </a:r>
          </a:p>
        </p:txBody>
      </p:sp>
      <p:sp>
        <p:nvSpPr>
          <p:cNvPr id="53" name="TextBox 52"/>
          <p:cNvSpPr txBox="1"/>
          <p:nvPr/>
        </p:nvSpPr>
        <p:spPr>
          <a:xfrm>
            <a:off x="804346" y="2577021"/>
            <a:ext cx="1281120" cy="707886"/>
          </a:xfrm>
          <a:prstGeom prst="rect">
            <a:avLst/>
          </a:prstGeom>
          <a:noFill/>
        </p:spPr>
        <p:txBody>
          <a:bodyPr wrap="non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Fellows</a:t>
            </a: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753020" y="1569230"/>
            <a:ext cx="1349057" cy="707886"/>
          </a:xfrm>
          <a:prstGeom prst="rect">
            <a:avLst/>
          </a:prstGeom>
          <a:noFill/>
        </p:spPr>
        <p:txBody>
          <a:bodyPr wrap="squar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NPO</a:t>
            </a:r>
            <a:endParaRPr lang="en-US" sz="2000" b="1" dirty="0">
              <a:solidFill>
                <a:schemeClr val="bg1"/>
              </a:solidFill>
              <a:latin typeface="Century Gothic" charset="0"/>
              <a:ea typeface="Century Gothic" charset="0"/>
              <a:cs typeface="Century Gothic" charset="0"/>
            </a:endParaRPr>
          </a:p>
        </p:txBody>
      </p:sp>
      <p:sp>
        <p:nvSpPr>
          <p:cNvPr id="56" name="Rectangle 55"/>
          <p:cNvSpPr/>
          <p:nvPr/>
        </p:nvSpPr>
        <p:spPr>
          <a:xfrm>
            <a:off x="6006720" y="1571864"/>
            <a:ext cx="2405929" cy="507777"/>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Danielle Quick (IA)</a:t>
            </a:r>
          </a:p>
        </p:txBody>
      </p:sp>
      <p:sp>
        <p:nvSpPr>
          <p:cNvPr id="57" name="Rectangle 56"/>
          <p:cNvSpPr/>
          <p:nvPr/>
        </p:nvSpPr>
        <p:spPr>
          <a:xfrm>
            <a:off x="7852961" y="1571864"/>
            <a:ext cx="206834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Austin Stone (Comm)</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Jordan </a:t>
            </a:r>
            <a:r>
              <a:rPr lang="en-US" sz="1300" b="1" dirty="0" err="1" smtClean="0">
                <a:solidFill>
                  <a:schemeClr val="bg1"/>
                </a:solidFill>
                <a:latin typeface="Century Gothic" charset="0"/>
                <a:ea typeface="Century Gothic" charset="0"/>
                <a:cs typeface="Century Gothic" charset="0"/>
              </a:rPr>
              <a:t>Vaa</a:t>
            </a:r>
            <a:r>
              <a:rPr lang="en-US" sz="1300" b="1" dirty="0" smtClean="0">
                <a:solidFill>
                  <a:schemeClr val="bg1"/>
                </a:solidFill>
                <a:latin typeface="Century Gothic" charset="0"/>
                <a:ea typeface="Century Gothic" charset="0"/>
                <a:cs typeface="Century Gothic" charset="0"/>
              </a:rPr>
              <a:t> (IT)</a:t>
            </a:r>
            <a:endParaRPr lang="en-US" sz="1300" dirty="0">
              <a:solidFill>
                <a:schemeClr val="bg1"/>
              </a:solidFill>
              <a:latin typeface="Century Gothic" charset="0"/>
              <a:ea typeface="Century Gothic" charset="0"/>
              <a:cs typeface="Century Gothic" charset="0"/>
            </a:endParaRPr>
          </a:p>
        </p:txBody>
      </p:sp>
      <p:sp>
        <p:nvSpPr>
          <p:cNvPr id="58" name="Rectangle 57"/>
          <p:cNvSpPr/>
          <p:nvPr/>
        </p:nvSpPr>
        <p:spPr>
          <a:xfrm>
            <a:off x="5125122" y="2608065"/>
            <a:ext cx="2362200" cy="646276"/>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a:solidFill>
                  <a:schemeClr val="bg1"/>
                </a:solidFill>
                <a:latin typeface="Century Gothic" charset="0"/>
                <a:ea typeface="Century Gothic" charset="0"/>
                <a:cs typeface="Century Gothic" charset="0"/>
              </a:rPr>
              <a:t>Dane Coats (Geo)</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Kathrene Garcia (Comm)</a:t>
            </a:r>
          </a:p>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Shelby Ingram (PC)</a:t>
            </a:r>
          </a:p>
        </p:txBody>
      </p:sp>
      <p:sp>
        <p:nvSpPr>
          <p:cNvPr id="59" name="Rectangle 58"/>
          <p:cNvSpPr/>
          <p:nvPr/>
        </p:nvSpPr>
        <p:spPr>
          <a:xfrm>
            <a:off x="7788735" y="2726398"/>
            <a:ext cx="2362200" cy="830942"/>
          </a:xfrm>
          <a:prstGeom prst="rect">
            <a:avLst/>
          </a:prstGeom>
        </p:spPr>
        <p:txBody>
          <a:bodyPr wrap="square" lIns="91387" tIns="45693" rIns="91387" bIns="45693">
            <a:spAutoFit/>
          </a:bodyPr>
          <a:lstStyle/>
          <a:p>
            <a:pPr marL="119063" indent="-119063" defTabSz="1018229">
              <a:buFont typeface="Arial" pitchFamily="34" charset="0"/>
              <a:buChar char="•"/>
            </a:pPr>
            <a:r>
              <a:rPr lang="en-US" sz="1200" b="1" dirty="0" smtClean="0">
                <a:solidFill>
                  <a:schemeClr val="bg1"/>
                </a:solidFill>
                <a:latin typeface="Century Gothic" charset="0"/>
                <a:ea typeface="Century Gothic" charset="0"/>
                <a:cs typeface="Century Gothic" charset="0"/>
              </a:rPr>
              <a:t>Neda </a:t>
            </a:r>
            <a:r>
              <a:rPr lang="en-US" sz="1200" b="1" dirty="0">
                <a:solidFill>
                  <a:schemeClr val="bg1"/>
                </a:solidFill>
                <a:latin typeface="Century Gothic" charset="0"/>
                <a:ea typeface="Century Gothic" charset="0"/>
                <a:cs typeface="Century Gothic" charset="0"/>
              </a:rPr>
              <a:t>Kasraee </a:t>
            </a:r>
            <a:r>
              <a:rPr lang="en-US" sz="1200" b="1" dirty="0" smtClean="0">
                <a:solidFill>
                  <a:schemeClr val="bg1"/>
                </a:solidFill>
                <a:latin typeface="Century Gothic" charset="0"/>
                <a:ea typeface="Century Gothic" charset="0"/>
                <a:cs typeface="Century Gothic" charset="0"/>
              </a:rPr>
              <a:t>(IA)</a:t>
            </a:r>
            <a:endParaRPr lang="en-US" sz="12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200" b="1" dirty="0">
                <a:solidFill>
                  <a:schemeClr val="bg1"/>
                </a:solidFill>
                <a:latin typeface="Century Gothic" charset="0"/>
                <a:ea typeface="Century Gothic" charset="0"/>
                <a:cs typeface="Century Gothic" charset="0"/>
              </a:rPr>
              <a:t>Megs Seeley (Geo)</a:t>
            </a:r>
          </a:p>
          <a:p>
            <a:pPr defTabSz="1018229"/>
            <a:endParaRPr lang="en-US" sz="1200" b="1" dirty="0" smtClean="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endParaRPr lang="en-US" sz="1200" b="1" dirty="0" smtClean="0">
              <a:solidFill>
                <a:schemeClr val="bg1"/>
              </a:solidFill>
              <a:latin typeface="Century Gothic" charset="0"/>
              <a:ea typeface="Century Gothic" charset="0"/>
              <a:cs typeface="Century Gothic" charset="0"/>
            </a:endParaRPr>
          </a:p>
        </p:txBody>
      </p:sp>
      <p:sp>
        <p:nvSpPr>
          <p:cNvPr id="60" name="Rectangle 59"/>
          <p:cNvSpPr/>
          <p:nvPr/>
        </p:nvSpPr>
        <p:spPr>
          <a:xfrm>
            <a:off x="2461508" y="1571864"/>
            <a:ext cx="179437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Lindsay Rogers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Dr. Kenton Ross</a:t>
            </a:r>
          </a:p>
          <a:p>
            <a:pPr defTabSz="1018229"/>
            <a:r>
              <a:rPr lang="en-US" sz="1300" b="1" dirty="0" smtClean="0">
                <a:solidFill>
                  <a:schemeClr val="bg1"/>
                </a:solidFill>
                <a:latin typeface="Century Gothic" charset="0"/>
                <a:ea typeface="Century Gothic" charset="0"/>
                <a:cs typeface="Century Gothic" charset="0"/>
              </a:rPr>
              <a:t> </a:t>
            </a:r>
          </a:p>
        </p:txBody>
      </p:sp>
      <p:sp>
        <p:nvSpPr>
          <p:cNvPr id="61" name="Rectangle 60"/>
          <p:cNvSpPr/>
          <p:nvPr/>
        </p:nvSpPr>
        <p:spPr>
          <a:xfrm>
            <a:off x="4008391" y="1571864"/>
            <a:ext cx="188855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Karen Allsbrook</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Amanda Clayton</a:t>
            </a:r>
            <a:endParaRPr lang="en-US" sz="13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endParaRPr lang="en-US" sz="1300" b="1" dirty="0" smtClean="0">
              <a:solidFill>
                <a:schemeClr val="bg1"/>
              </a:solidFill>
              <a:latin typeface="Century Gothic" charset="0"/>
              <a:ea typeface="Century Gothic" charset="0"/>
              <a:cs typeface="Century Gothic" charset="0"/>
            </a:endParaRPr>
          </a:p>
        </p:txBody>
      </p:sp>
      <p:sp>
        <p:nvSpPr>
          <p:cNvPr id="62" name="Rectangle 61"/>
          <p:cNvSpPr/>
          <p:nvPr/>
        </p:nvSpPr>
        <p:spPr>
          <a:xfrm>
            <a:off x="2457016" y="4523705"/>
            <a:ext cx="3540802" cy="646276"/>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a:t>
            </a:r>
            <a:r>
              <a:rPr lang="en-US" sz="1200" b="1" u="sng" dirty="0" smtClean="0">
                <a:solidFill>
                  <a:schemeClr val="bg1"/>
                </a:solidFill>
                <a:latin typeface="Century Gothic" charset="0"/>
                <a:ea typeface="Century Gothic" charset="0"/>
                <a:cs typeface="Century Gothic" charset="0"/>
              </a:rPr>
              <a:t>Collins &amp; Idaho – Pocatello</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Kristen Dennis (Acting CL @ CO)*</a:t>
            </a:r>
          </a:p>
          <a:p>
            <a:pPr defTabSz="1018229"/>
            <a:r>
              <a:rPr lang="en-US" sz="1200" dirty="0" smtClean="0">
                <a:solidFill>
                  <a:schemeClr val="bg1"/>
                </a:solidFill>
                <a:latin typeface="Century Gothic" charset="0"/>
                <a:ea typeface="Century Gothic" charset="0"/>
                <a:cs typeface="Century Gothic" charset="0"/>
              </a:rPr>
              <a:t>Dane Coats (F @ ID)</a:t>
            </a:r>
          </a:p>
        </p:txBody>
      </p:sp>
      <p:sp>
        <p:nvSpPr>
          <p:cNvPr id="63" name="Rectangle 62"/>
          <p:cNvSpPr/>
          <p:nvPr/>
        </p:nvSpPr>
        <p:spPr>
          <a:xfrm>
            <a:off x="5846616" y="3906766"/>
            <a:ext cx="2145238" cy="1938938"/>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Maryland – Goddard </a:t>
            </a:r>
          </a:p>
          <a:p>
            <a:pPr defTabSz="1018229"/>
            <a:r>
              <a:rPr lang="en-US" sz="1200" dirty="0">
                <a:solidFill>
                  <a:schemeClr val="bg1"/>
                </a:solidFill>
                <a:latin typeface="Century Gothic" charset="0"/>
                <a:ea typeface="Century Gothic" charset="0"/>
                <a:cs typeface="Century Gothic" charset="0"/>
              </a:rPr>
              <a:t>Victor Lenske (CL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smtClean="0">
                <a:solidFill>
                  <a:schemeClr val="bg1"/>
                </a:solidFill>
                <a:latin typeface="Century Gothic" charset="0"/>
                <a:ea typeface="Century Gothic" charset="0"/>
                <a:cs typeface="Century Gothic" charset="0"/>
              </a:rPr>
              <a:t>Andrew Shannon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Virginia </a:t>
            </a:r>
            <a:r>
              <a:rPr lang="en-US" sz="1200" b="1" u="sng" dirty="0">
                <a:solidFill>
                  <a:schemeClr val="bg1"/>
                </a:solidFill>
                <a:latin typeface="Century Gothic" charset="0"/>
                <a:ea typeface="Century Gothic" charset="0"/>
                <a:cs typeface="Century Gothic" charset="0"/>
              </a:rPr>
              <a:t>– Langley </a:t>
            </a:r>
          </a:p>
          <a:p>
            <a:pPr defTabSz="1018229"/>
            <a:r>
              <a:rPr lang="en-US" sz="1200" dirty="0">
                <a:solidFill>
                  <a:schemeClr val="bg1"/>
                </a:solidFill>
                <a:latin typeface="Century Gothic" charset="0"/>
                <a:ea typeface="Century Gothic" charset="0"/>
                <a:cs typeface="Century Gothic" charset="0"/>
              </a:rPr>
              <a:t>Patrick </a:t>
            </a:r>
            <a:r>
              <a:rPr lang="en-US" sz="1200" dirty="0" err="1">
                <a:solidFill>
                  <a:schemeClr val="bg1"/>
                </a:solidFill>
                <a:latin typeface="Century Gothic" charset="0"/>
                <a:ea typeface="Century Gothic" charset="0"/>
                <a:cs typeface="Century Gothic" charset="0"/>
              </a:rPr>
              <a:t>Frier</a:t>
            </a:r>
            <a:r>
              <a:rPr lang="en-US" sz="1200" dirty="0">
                <a:solidFill>
                  <a:schemeClr val="bg1"/>
                </a:solidFill>
                <a:latin typeface="Century Gothic" charset="0"/>
                <a:ea typeface="Century Gothic" charset="0"/>
                <a:cs typeface="Century Gothic" charset="0"/>
              </a:rPr>
              <a:t> (CL)</a:t>
            </a:r>
          </a:p>
          <a:p>
            <a:pPr defTabSz="1018229"/>
            <a:r>
              <a:rPr lang="en-US" sz="1200" dirty="0" err="1" smtClean="0">
                <a:solidFill>
                  <a:schemeClr val="bg1"/>
                </a:solidFill>
                <a:latin typeface="Century Gothic" charset="0"/>
                <a:ea typeface="Century Gothic" charset="0"/>
                <a:cs typeface="Century Gothic" charset="0"/>
              </a:rPr>
              <a:t>Madi</a:t>
            </a:r>
            <a:r>
              <a:rPr lang="en-US" sz="1200" dirty="0" smtClean="0">
                <a:solidFill>
                  <a:schemeClr val="bg1"/>
                </a:solidFill>
                <a:latin typeface="Century Gothic" charset="0"/>
                <a:ea typeface="Century Gothic" charset="0"/>
                <a:cs typeface="Century Gothic" charset="0"/>
              </a:rPr>
              <a:t> </a:t>
            </a:r>
            <a:r>
              <a:rPr lang="en-US" sz="1200" dirty="0">
                <a:solidFill>
                  <a:schemeClr val="bg1"/>
                </a:solidFill>
                <a:latin typeface="Century Gothic" charset="0"/>
                <a:ea typeface="Century Gothic" charset="0"/>
                <a:cs typeface="Century Gothic" charset="0"/>
              </a:rPr>
              <a:t>Broddle (F)</a:t>
            </a:r>
          </a:p>
          <a:p>
            <a:pPr defTabSz="1018229"/>
            <a:endParaRPr lang="en-US" sz="1200" dirty="0">
              <a:solidFill>
                <a:schemeClr val="bg1"/>
              </a:solidFill>
              <a:latin typeface="Century Gothic" charset="0"/>
              <a:ea typeface="Century Gothic" charset="0"/>
              <a:cs typeface="Century Gothic" charset="0"/>
            </a:endParaRPr>
          </a:p>
        </p:txBody>
      </p:sp>
      <p:sp>
        <p:nvSpPr>
          <p:cNvPr id="64" name="Rectangle 63"/>
          <p:cNvSpPr/>
          <p:nvPr/>
        </p:nvSpPr>
        <p:spPr>
          <a:xfrm>
            <a:off x="7819345" y="3906766"/>
            <a:ext cx="1969562" cy="230827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Massachusetts </a:t>
            </a:r>
            <a:r>
              <a:rPr lang="en-US" sz="1200" b="1" u="sng" dirty="0" smtClean="0">
                <a:solidFill>
                  <a:schemeClr val="bg1"/>
                </a:solidFill>
                <a:latin typeface="Century Gothic" charset="0"/>
                <a:ea typeface="Century Gothic" charset="0"/>
                <a:cs typeface="Century Gothic" charset="0"/>
              </a:rPr>
              <a:t>– Boston</a:t>
            </a:r>
            <a:endParaRPr lang="en-US" sz="1200" b="1" u="sng" dirty="0">
              <a:solidFill>
                <a:schemeClr val="bg1"/>
              </a:solidFill>
              <a:latin typeface="Century Gothic" charset="0"/>
              <a:ea typeface="Century Gothic" charset="0"/>
              <a:cs typeface="Century Gothic" charset="0"/>
            </a:endParaRPr>
          </a:p>
          <a:p>
            <a:pPr defTabSz="1018229"/>
            <a:r>
              <a:rPr lang="en-US" sz="1200" dirty="0">
                <a:solidFill>
                  <a:schemeClr val="bg1"/>
                </a:solidFill>
                <a:latin typeface="Century Gothic" charset="0"/>
                <a:ea typeface="Century Gothic" charset="0"/>
                <a:cs typeface="Century Gothic" charset="0"/>
              </a:rPr>
              <a:t>Zach </a:t>
            </a:r>
            <a:r>
              <a:rPr lang="en-US" sz="1200" dirty="0" err="1">
                <a:solidFill>
                  <a:schemeClr val="bg1"/>
                </a:solidFill>
                <a:latin typeface="Century Gothic" charset="0"/>
                <a:ea typeface="Century Gothic" charset="0"/>
                <a:cs typeface="Century Gothic" charset="0"/>
              </a:rPr>
              <a:t>Bengtsson</a:t>
            </a:r>
            <a:r>
              <a:rPr lang="en-US" sz="1200" dirty="0">
                <a:solidFill>
                  <a:schemeClr val="bg1"/>
                </a:solidFill>
                <a:latin typeface="Century Gothic" charset="0"/>
                <a:ea typeface="Century Gothic" charset="0"/>
                <a:cs typeface="Century Gothic" charset="0"/>
              </a:rPr>
              <a:t>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a:solidFill>
                  <a:schemeClr val="bg1"/>
                </a:solidFill>
                <a:latin typeface="Century Gothic" charset="0"/>
                <a:ea typeface="Century Gothic" charset="0"/>
                <a:cs typeface="Century Gothic" charset="0"/>
              </a:rPr>
              <a:t>Marie </a:t>
            </a:r>
            <a:r>
              <a:rPr lang="en-US" sz="1200" dirty="0" err="1" smtClean="0">
                <a:solidFill>
                  <a:schemeClr val="bg1"/>
                </a:solidFill>
                <a:latin typeface="Century Gothic" charset="0"/>
                <a:ea typeface="Century Gothic" charset="0"/>
                <a:cs typeface="Century Gothic" charset="0"/>
              </a:rPr>
              <a:t>Bouffard</a:t>
            </a:r>
            <a:r>
              <a:rPr lang="en-US" sz="1200" dirty="0" smtClean="0">
                <a:solidFill>
                  <a:schemeClr val="bg1"/>
                </a:solidFill>
                <a:latin typeface="Century Gothic" charset="0"/>
                <a:ea typeface="Century Gothic" charset="0"/>
                <a:cs typeface="Century Gothic" charset="0"/>
              </a:rPr>
              <a:t> (</a:t>
            </a:r>
            <a:r>
              <a:rPr lang="en-US" sz="1200" dirty="0">
                <a:solidFill>
                  <a:schemeClr val="bg1"/>
                </a:solidFill>
                <a:latin typeface="Century Gothic" charset="0"/>
                <a:ea typeface="Century Gothic" charset="0"/>
                <a:cs typeface="Century Gothic" charset="0"/>
              </a:rPr>
              <a:t>CL</a:t>
            </a:r>
            <a:r>
              <a:rPr lang="en-US" sz="1200" dirty="0" smtClean="0">
                <a:solidFill>
                  <a:schemeClr val="bg1"/>
                </a:solidFill>
                <a:latin typeface="Century Gothic" charset="0"/>
                <a:ea typeface="Century Gothic" charset="0"/>
                <a:cs typeface="Century Gothic" charset="0"/>
              </a:rPr>
              <a:t>)</a:t>
            </a:r>
          </a:p>
          <a:p>
            <a:pPr defTabSz="1018229"/>
            <a:r>
              <a:rPr lang="en-US" sz="1200" dirty="0" smtClean="0">
                <a:solidFill>
                  <a:schemeClr val="bg1"/>
                </a:solidFill>
                <a:latin typeface="Century Gothic" charset="0"/>
                <a:ea typeface="Century Gothic" charset="0"/>
                <a:cs typeface="Century Gothic" charset="0"/>
              </a:rPr>
              <a:t>Shelby Ingram (F)</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err="1">
                <a:solidFill>
                  <a:schemeClr val="bg1"/>
                </a:solidFill>
                <a:latin typeface="Century Gothic" charset="0"/>
                <a:ea typeface="Century Gothic" charset="0"/>
                <a:cs typeface="Century Gothic" charset="0"/>
              </a:rPr>
              <a:t>Farnaz</a:t>
            </a:r>
            <a:r>
              <a:rPr lang="en-US" sz="1200" dirty="0">
                <a:solidFill>
                  <a:schemeClr val="bg1"/>
                </a:solidFill>
                <a:latin typeface="Century Gothic" charset="0"/>
                <a:ea typeface="Century Gothic" charset="0"/>
                <a:cs typeface="Century Gothic" charset="0"/>
              </a:rPr>
              <a:t> </a:t>
            </a:r>
            <a:r>
              <a:rPr lang="en-US" sz="1200" dirty="0" err="1">
                <a:solidFill>
                  <a:schemeClr val="bg1"/>
                </a:solidFill>
                <a:latin typeface="Century Gothic" charset="0"/>
                <a:ea typeface="Century Gothic" charset="0"/>
                <a:cs typeface="Century Gothic" charset="0"/>
              </a:rPr>
              <a:t>Bayat</a:t>
            </a:r>
            <a:r>
              <a:rPr lang="en-US" sz="1200" dirty="0">
                <a:solidFill>
                  <a:schemeClr val="bg1"/>
                </a:solidFill>
                <a:latin typeface="Century Gothic" charset="0"/>
                <a:ea typeface="Century Gothic" charset="0"/>
                <a:cs typeface="Century Gothic" charset="0"/>
              </a:rPr>
              <a:t> (CL</a:t>
            </a:r>
            <a:r>
              <a:rPr lang="en-US" sz="1200" dirty="0" smtClean="0">
                <a:solidFill>
                  <a:schemeClr val="bg1"/>
                </a:solidFill>
                <a:latin typeface="Century Gothic" charset="0"/>
                <a:ea typeface="Century Gothic" charset="0"/>
                <a:cs typeface="Century Gothic" charset="0"/>
              </a:rPr>
              <a:t>)</a:t>
            </a:r>
          </a:p>
          <a:p>
            <a:pPr defTabSz="1018229"/>
            <a:r>
              <a:rPr lang="en-US" sz="1200" dirty="0" smtClean="0">
                <a:solidFill>
                  <a:schemeClr val="bg1"/>
                </a:solidFill>
                <a:latin typeface="Century Gothic" charset="0"/>
                <a:ea typeface="Century Gothic" charset="0"/>
                <a:cs typeface="Century Gothic" charset="0"/>
              </a:rPr>
              <a:t>Jerrold </a:t>
            </a:r>
            <a:r>
              <a:rPr lang="en-US" sz="1200" dirty="0" err="1" smtClean="0">
                <a:solidFill>
                  <a:schemeClr val="bg1"/>
                </a:solidFill>
                <a:latin typeface="Century Gothic" charset="0"/>
                <a:ea typeface="Century Gothic" charset="0"/>
                <a:cs typeface="Century Gothic" charset="0"/>
              </a:rPr>
              <a:t>Acdan</a:t>
            </a:r>
            <a:r>
              <a:rPr lang="en-US" sz="1200" dirty="0" smtClean="0">
                <a:solidFill>
                  <a:schemeClr val="bg1"/>
                </a:solidFill>
                <a:latin typeface="Century Gothic" charset="0"/>
                <a:ea typeface="Century Gothic" charset="0"/>
                <a:cs typeface="Century Gothic" charset="0"/>
              </a:rPr>
              <a:t> (F)</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smtClean="0">
              <a:solidFill>
                <a:schemeClr val="bg1"/>
              </a:solidFill>
              <a:latin typeface="Century Gothic" charset="0"/>
              <a:ea typeface="Century Gothic" charset="0"/>
              <a:cs typeface="Century Gothic" charset="0"/>
            </a:endParaRPr>
          </a:p>
        </p:txBody>
      </p:sp>
      <p:sp>
        <p:nvSpPr>
          <p:cNvPr id="65" name="Rectangle 64"/>
          <p:cNvSpPr/>
          <p:nvPr/>
        </p:nvSpPr>
        <p:spPr>
          <a:xfrm>
            <a:off x="2464340" y="5142531"/>
            <a:ext cx="4502852" cy="830942"/>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California – </a:t>
            </a:r>
            <a:r>
              <a:rPr lang="en-US" sz="1200" b="1" u="sng" dirty="0" smtClean="0">
                <a:solidFill>
                  <a:schemeClr val="bg1"/>
                </a:solidFill>
                <a:latin typeface="Century Gothic" charset="0"/>
                <a:ea typeface="Century Gothic" charset="0"/>
                <a:cs typeface="Century Gothic" charset="0"/>
              </a:rPr>
              <a:t>JPL &amp; Arizona – Tempe </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Erika </a:t>
            </a:r>
            <a:r>
              <a:rPr lang="en-US" sz="1200" dirty="0" err="1">
                <a:solidFill>
                  <a:schemeClr val="bg1"/>
                </a:solidFill>
                <a:latin typeface="Century Gothic" charset="0"/>
                <a:ea typeface="Century Gothic" charset="0"/>
                <a:cs typeface="Century Gothic" charset="0"/>
              </a:rPr>
              <a:t>Higa</a:t>
            </a:r>
            <a:r>
              <a:rPr lang="en-US" sz="1200" dirty="0">
                <a:solidFill>
                  <a:schemeClr val="bg1"/>
                </a:solidFill>
                <a:latin typeface="Century Gothic" charset="0"/>
                <a:ea typeface="Century Gothic" charset="0"/>
                <a:cs typeface="Century Gothic" charset="0"/>
              </a:rPr>
              <a:t> (</a:t>
            </a:r>
            <a:r>
              <a:rPr lang="en-US" sz="1200" dirty="0" smtClean="0">
                <a:solidFill>
                  <a:schemeClr val="bg1"/>
                </a:solidFill>
                <a:latin typeface="Century Gothic" charset="0"/>
                <a:ea typeface="Century Gothic" charset="0"/>
                <a:cs typeface="Century Gothic" charset="0"/>
              </a:rPr>
              <a:t>CL @ JPL)*</a:t>
            </a:r>
          </a:p>
          <a:p>
            <a:pPr defTabSz="1018229"/>
            <a:r>
              <a:rPr lang="en-US" sz="1200" dirty="0" smtClean="0">
                <a:solidFill>
                  <a:schemeClr val="bg1"/>
                </a:solidFill>
                <a:latin typeface="Century Gothic" charset="0"/>
                <a:ea typeface="Century Gothic" charset="0"/>
                <a:cs typeface="Century Gothic" charset="0"/>
              </a:rPr>
              <a:t>Neda Kasraee (F @ JPL)</a:t>
            </a:r>
          </a:p>
          <a:p>
            <a:pPr defTabSz="1018229"/>
            <a:r>
              <a:rPr lang="en-US" sz="1200" dirty="0" smtClean="0">
                <a:solidFill>
                  <a:schemeClr val="bg1"/>
                </a:solidFill>
                <a:latin typeface="Century Gothic" charset="0"/>
                <a:ea typeface="Century Gothic" charset="0"/>
                <a:cs typeface="Century Gothic" charset="0"/>
              </a:rPr>
              <a:t>Megs Seeley (F @ AZ)</a:t>
            </a:r>
            <a:endParaRPr lang="en-US" sz="1200" dirty="0">
              <a:solidFill>
                <a:schemeClr val="bg1"/>
              </a:solidFill>
              <a:latin typeface="Century Gothic" charset="0"/>
              <a:ea typeface="Century Gothic" charset="0"/>
              <a:cs typeface="Century Gothic" charset="0"/>
            </a:endParaRPr>
          </a:p>
        </p:txBody>
      </p:sp>
      <p:sp>
        <p:nvSpPr>
          <p:cNvPr id="66" name="Rectangle 65"/>
          <p:cNvSpPr/>
          <p:nvPr/>
        </p:nvSpPr>
        <p:spPr>
          <a:xfrm>
            <a:off x="2457016" y="3903047"/>
            <a:ext cx="3489424" cy="646276"/>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&amp; Alabama – Mobile </a:t>
            </a:r>
          </a:p>
          <a:p>
            <a:pPr defTabSz="1018229"/>
            <a:r>
              <a:rPr lang="en-US" sz="1200" dirty="0" smtClean="0">
                <a:solidFill>
                  <a:schemeClr val="bg1"/>
                </a:solidFill>
                <a:latin typeface="Century Gothic" charset="0"/>
                <a:ea typeface="Century Gothic" charset="0"/>
                <a:cs typeface="Century Gothic" charset="0"/>
              </a:rPr>
              <a:t>Madison Murphy (CL @ MSFC)*</a:t>
            </a:r>
          </a:p>
          <a:p>
            <a:pPr defTabSz="1018229"/>
            <a:r>
              <a:rPr lang="en-US" sz="1200" dirty="0" smtClean="0">
                <a:solidFill>
                  <a:schemeClr val="bg1"/>
                </a:solidFill>
                <a:latin typeface="Century Gothic" charset="0"/>
                <a:ea typeface="Century Gothic" charset="0"/>
                <a:cs typeface="Century Gothic" charset="0"/>
              </a:rPr>
              <a:t>Kathrene Garcia (F</a:t>
            </a:r>
            <a:r>
              <a:rPr lang="en-US" sz="1200" dirty="0">
                <a:solidFill>
                  <a:schemeClr val="bg1"/>
                </a:solidFill>
                <a:latin typeface="Century Gothic" charset="0"/>
                <a:ea typeface="Century Gothic" charset="0"/>
                <a:cs typeface="Century Gothic" charset="0"/>
              </a:rPr>
              <a:t> </a:t>
            </a:r>
            <a:r>
              <a:rPr lang="en-US" sz="1200" dirty="0" smtClean="0">
                <a:solidFill>
                  <a:schemeClr val="bg1"/>
                </a:solidFill>
                <a:latin typeface="Century Gothic" charset="0"/>
                <a:ea typeface="Century Gothic" charset="0"/>
                <a:cs typeface="Century Gothic" charset="0"/>
              </a:rPr>
              <a:t>@ MSFC)</a:t>
            </a:r>
            <a:endParaRPr lang="en-US" sz="1200" dirty="0">
              <a:solidFill>
                <a:schemeClr val="bg1"/>
              </a:solidFill>
              <a:latin typeface="Century Gothic" charset="0"/>
              <a:ea typeface="Century Gothic" charset="0"/>
              <a:cs typeface="Century Gothic" charset="0"/>
            </a:endParaRPr>
          </a:p>
        </p:txBody>
      </p:sp>
      <p:sp>
        <p:nvSpPr>
          <p:cNvPr id="68" name="Rectangle 67"/>
          <p:cNvSpPr/>
          <p:nvPr/>
        </p:nvSpPr>
        <p:spPr>
          <a:xfrm>
            <a:off x="554089" y="4625359"/>
            <a:ext cx="1518257" cy="276944"/>
          </a:xfrm>
          <a:prstGeom prst="rect">
            <a:avLst/>
          </a:prstGeom>
        </p:spPr>
        <p:txBody>
          <a:bodyPr wrap="square" lIns="91387" tIns="45693" rIns="91387" bIns="45693">
            <a:spAutoFit/>
          </a:bodyPr>
          <a:lstStyle/>
          <a:p>
            <a:pPr defTabSz="1018229"/>
            <a:r>
              <a:rPr lang="en-US" sz="1200" i="1" dirty="0" smtClean="0">
                <a:solidFill>
                  <a:schemeClr val="bg1"/>
                </a:solidFill>
                <a:latin typeface="Century Gothic" charset="0"/>
                <a:ea typeface="Century Gothic" charset="0"/>
                <a:cs typeface="Century Gothic" charset="0"/>
              </a:rPr>
              <a:t>CL – Center Lead</a:t>
            </a:r>
          </a:p>
        </p:txBody>
      </p:sp>
      <p:sp>
        <p:nvSpPr>
          <p:cNvPr id="69" name="Rectangle 68"/>
          <p:cNvSpPr/>
          <p:nvPr/>
        </p:nvSpPr>
        <p:spPr>
          <a:xfrm>
            <a:off x="561027" y="5244185"/>
            <a:ext cx="883879" cy="276944"/>
          </a:xfrm>
          <a:prstGeom prst="rect">
            <a:avLst/>
          </a:prstGeom>
        </p:spPr>
        <p:txBody>
          <a:bodyPr wrap="square" lIns="91387" tIns="45693" rIns="91387" bIns="45693">
            <a:spAutoFit/>
          </a:bodyPr>
          <a:lstStyle/>
          <a:p>
            <a:pPr defTabSz="1018229"/>
            <a:r>
              <a:rPr lang="en-US" sz="1200" i="1" dirty="0">
                <a:solidFill>
                  <a:schemeClr val="bg1"/>
                </a:solidFill>
                <a:latin typeface="Century Gothic" charset="0"/>
                <a:ea typeface="Century Gothic" charset="0"/>
                <a:cs typeface="Century Gothic" charset="0"/>
              </a:rPr>
              <a:t>F – Fellow</a:t>
            </a:r>
          </a:p>
        </p:txBody>
      </p:sp>
      <p:sp>
        <p:nvSpPr>
          <p:cNvPr id="70" name="Rectangle 69"/>
          <p:cNvSpPr/>
          <p:nvPr/>
        </p:nvSpPr>
        <p:spPr>
          <a:xfrm>
            <a:off x="527751" y="4888578"/>
            <a:ext cx="1773548" cy="369332"/>
          </a:xfrm>
          <a:prstGeom prst="rect">
            <a:avLst/>
          </a:prstGeom>
        </p:spPr>
        <p:txBody>
          <a:bodyPr wrap="square">
            <a:spAutoFit/>
          </a:bodyPr>
          <a:lstStyle/>
          <a:p>
            <a:pPr defTabSz="1018229"/>
            <a:r>
              <a:rPr lang="en-US" sz="1200" i="1" dirty="0">
                <a:solidFill>
                  <a:schemeClr val="bg1"/>
                </a:solidFill>
                <a:latin typeface="Century Gothic" charset="0"/>
                <a:ea typeface="Century Gothic" charset="0"/>
                <a:cs typeface="Century Gothic" charset="0"/>
              </a:rPr>
              <a:t>*</a:t>
            </a:r>
            <a:r>
              <a:rPr lang="en-US" dirty="0">
                <a:solidFill>
                  <a:schemeClr val="bg1"/>
                </a:solidFill>
                <a:latin typeface="Century Gothic" charset="0"/>
                <a:ea typeface="Century Gothic" charset="0"/>
                <a:cs typeface="Century Gothic" charset="0"/>
              </a:rPr>
              <a:t> </a:t>
            </a:r>
            <a:r>
              <a:rPr lang="en-US" sz="1200" i="1" dirty="0">
                <a:solidFill>
                  <a:schemeClr val="bg1"/>
                </a:solidFill>
                <a:latin typeface="Century Gothic" charset="0"/>
                <a:ea typeface="Century Gothic" charset="0"/>
                <a:cs typeface="Century Gothic" charset="0"/>
              </a:rPr>
              <a:t>– CL multiple nodes</a:t>
            </a:r>
          </a:p>
        </p:txBody>
      </p:sp>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2018-2019 Fellow Class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147011"/>
            <a:ext cx="9451305" cy="12535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What is a DEVELOP Fellow? A college graduate who spends one year working full-time with DEVELOP growing both personally and professionally, and contributing to the program as a whole. Each Fellow serves in a dual-role, splitting their time between their node and NPO-related tasks</a:t>
            </a:r>
            <a:r>
              <a:rPr lang="en-US" sz="1800" dirty="0" smtClean="0"/>
              <a:t>.</a:t>
            </a:r>
            <a:endParaRPr lang="en-US" sz="1800" dirty="0"/>
          </a:p>
        </p:txBody>
      </p:sp>
      <p:grpSp>
        <p:nvGrpSpPr>
          <p:cNvPr id="14" name="Group 13"/>
          <p:cNvGrpSpPr/>
          <p:nvPr/>
        </p:nvGrpSpPr>
        <p:grpSpPr>
          <a:xfrm>
            <a:off x="565472" y="4612236"/>
            <a:ext cx="2656484" cy="1005840"/>
            <a:chOff x="3991878" y="5763060"/>
            <a:chExt cx="2656484" cy="1005840"/>
          </a:xfrm>
        </p:grpSpPr>
        <p:sp>
          <p:nvSpPr>
            <p:cNvPr id="82" name="Content Placeholder 3"/>
            <p:cNvSpPr txBox="1">
              <a:spLocks/>
            </p:cNvSpPr>
            <p:nvPr/>
          </p:nvSpPr>
          <p:spPr>
            <a:xfrm>
              <a:off x="5020638" y="5898369"/>
              <a:ext cx="1627724" cy="7352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Stone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Georgia – Athens</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Senior Fellow</a:t>
              </a:r>
              <a:endParaRPr lang="en-US" sz="1200" i="1" dirty="0">
                <a:solidFill>
                  <a:prstClr val="black">
                    <a:lumMod val="75000"/>
                    <a:lumOff val="25000"/>
                  </a:prstClr>
                </a:solidFill>
                <a:latin typeface="Century Gothic" panose="020F0302020204030204"/>
              </a:endParaRPr>
            </a:p>
          </p:txBody>
        </p:sp>
        <p:grpSp>
          <p:nvGrpSpPr>
            <p:cNvPr id="83" name="Group 82"/>
            <p:cNvGrpSpPr/>
            <p:nvPr/>
          </p:nvGrpSpPr>
          <p:grpSpPr>
            <a:xfrm>
              <a:off x="3991878" y="5763060"/>
              <a:ext cx="1005168" cy="1005840"/>
              <a:chOff x="8704383" y="2439356"/>
              <a:chExt cx="1005168" cy="1005840"/>
            </a:xfrm>
          </p:grpSpPr>
          <p:pic>
            <p:nvPicPr>
              <p:cNvPr id="84" name="Picture 83"/>
              <p:cNvPicPr>
                <a:picLocks noChangeAspect="1"/>
              </p:cNvPicPr>
              <p:nvPr/>
            </p:nvPicPr>
            <p:blipFill>
              <a:blip r:embed="rId4"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85" name="Picture 8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grpSp>
        <p:nvGrpSpPr>
          <p:cNvPr id="17" name="Group 16"/>
          <p:cNvGrpSpPr/>
          <p:nvPr/>
        </p:nvGrpSpPr>
        <p:grpSpPr>
          <a:xfrm>
            <a:off x="6979300" y="4612236"/>
            <a:ext cx="2691274" cy="1005840"/>
            <a:chOff x="8040528" y="4413192"/>
            <a:chExt cx="2691274" cy="1005840"/>
          </a:xfrm>
        </p:grpSpPr>
        <p:sp>
          <p:nvSpPr>
            <p:cNvPr id="100" name="Content Placeholder 3"/>
            <p:cNvSpPr txBox="1">
              <a:spLocks/>
            </p:cNvSpPr>
            <p:nvPr/>
          </p:nvSpPr>
          <p:spPr>
            <a:xfrm>
              <a:off x="9112086" y="4598428"/>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Danielle Quick</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Mobile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Senior Fellow</a:t>
              </a:r>
              <a:endParaRPr lang="en-US" sz="1200" i="1" dirty="0">
                <a:solidFill>
                  <a:prstClr val="black">
                    <a:lumMod val="75000"/>
                    <a:lumOff val="25000"/>
                  </a:prstClr>
                </a:solidFill>
                <a:latin typeface="Century Gothic" panose="020F0302020204030204"/>
              </a:endParaRPr>
            </a:p>
          </p:txBody>
        </p:sp>
        <p:pic>
          <p:nvPicPr>
            <p:cNvPr id="101" name="Picture 100"/>
            <p:cNvPicPr>
              <a:picLocks noChangeAspect="1"/>
            </p:cNvPicPr>
            <p:nvPr/>
          </p:nvPicPr>
          <p:blipFill>
            <a:blip r:embed="rId4"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8040528" y="4413192"/>
              <a:ext cx="1005168" cy="1005840"/>
            </a:xfrm>
            <a:prstGeom prst="rect">
              <a:avLst/>
            </a:prstGeom>
          </p:spPr>
        </p:pic>
        <p:pic>
          <p:nvPicPr>
            <p:cNvPr id="102" name="Picture 10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31632" y="4504632"/>
              <a:ext cx="822960" cy="822960"/>
            </a:xfrm>
            <a:prstGeom prst="rect">
              <a:avLst/>
            </a:prstGeom>
          </p:spPr>
        </p:pic>
      </p:grpSp>
      <p:grpSp>
        <p:nvGrpSpPr>
          <p:cNvPr id="15" name="Group 14"/>
          <p:cNvGrpSpPr/>
          <p:nvPr/>
        </p:nvGrpSpPr>
        <p:grpSpPr>
          <a:xfrm>
            <a:off x="3769372" y="4612236"/>
            <a:ext cx="2891111" cy="1005840"/>
            <a:chOff x="6806454" y="5763060"/>
            <a:chExt cx="2891111" cy="1005840"/>
          </a:xfrm>
        </p:grpSpPr>
        <p:grpSp>
          <p:nvGrpSpPr>
            <p:cNvPr id="103" name="Group 102"/>
            <p:cNvGrpSpPr/>
            <p:nvPr/>
          </p:nvGrpSpPr>
          <p:grpSpPr>
            <a:xfrm>
              <a:off x="6806454" y="5763060"/>
              <a:ext cx="1005168" cy="1005840"/>
              <a:chOff x="9771111" y="1042340"/>
              <a:chExt cx="1005168" cy="1005840"/>
            </a:xfrm>
          </p:grpSpPr>
          <p:pic>
            <p:nvPicPr>
              <p:cNvPr id="104" name="Picture 103"/>
              <p:cNvPicPr>
                <a:picLocks noChangeAspect="1"/>
              </p:cNvPicPr>
              <p:nvPr/>
            </p:nvPicPr>
            <p:blipFill>
              <a:blip r:embed="rId7" cstate="screen">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9771111" y="1042340"/>
                <a:ext cx="1005168" cy="1005840"/>
              </a:xfrm>
              <a:prstGeom prst="rect">
                <a:avLst/>
              </a:prstGeom>
            </p:spPr>
          </p:pic>
          <p:pic>
            <p:nvPicPr>
              <p:cNvPr id="105" name="Picture 104"/>
              <p:cNvPicPr>
                <a:picLocks/>
              </p:cNvPicPr>
              <p:nvPr/>
            </p:nvPicPr>
            <p:blipFill>
              <a:blip r:embed="rId8" cstate="screen">
                <a:extLst>
                  <a:ext uri="{28A0092B-C50C-407E-A947-70E740481C1C}">
                    <a14:useLocalDpi xmlns:a14="http://schemas.microsoft.com/office/drawing/2010/main"/>
                  </a:ext>
                </a:extLst>
              </a:blip>
              <a:stretch>
                <a:fillRect/>
              </a:stretch>
            </p:blipFill>
            <p:spPr>
              <a:xfrm>
                <a:off x="9862215" y="1133780"/>
                <a:ext cx="822960" cy="822960"/>
              </a:xfrm>
              <a:prstGeom prst="rect">
                <a:avLst/>
              </a:prstGeom>
            </p:spPr>
          </p:pic>
        </p:grpSp>
        <p:sp>
          <p:nvSpPr>
            <p:cNvPr id="106" name="Content Placeholder 3"/>
            <p:cNvSpPr txBox="1">
              <a:spLocks/>
            </p:cNvSpPr>
            <p:nvPr/>
          </p:nvSpPr>
          <p:spPr>
            <a:xfrm>
              <a:off x="7811624" y="5772321"/>
              <a:ext cx="1885941"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Jordan </a:t>
              </a:r>
              <a:r>
                <a:rPr lang="en-US" sz="1200" b="1" i="1" dirty="0" err="1" smtClean="0">
                  <a:solidFill>
                    <a:prstClr val="black">
                      <a:lumMod val="75000"/>
                      <a:lumOff val="25000"/>
                    </a:prstClr>
                  </a:solidFill>
                  <a:latin typeface="Century Gothic" panose="020F0302020204030204"/>
                </a:rPr>
                <a:t>Vaa</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IT Senior Fellow</a:t>
              </a:r>
              <a:endParaRPr lang="en-US" sz="1100" i="1" dirty="0">
                <a:solidFill>
                  <a:prstClr val="black">
                    <a:lumMod val="75000"/>
                    <a:lumOff val="25000"/>
                  </a:prstClr>
                </a:solidFill>
                <a:latin typeface="Century Gothic" panose="020F0302020204030204"/>
              </a:endParaRPr>
            </a:p>
          </p:txBody>
        </p:sp>
      </p:grpSp>
      <p:grpSp>
        <p:nvGrpSpPr>
          <p:cNvPr id="9" name="Group 8"/>
          <p:cNvGrpSpPr/>
          <p:nvPr/>
        </p:nvGrpSpPr>
        <p:grpSpPr>
          <a:xfrm>
            <a:off x="7735157" y="3347446"/>
            <a:ext cx="3052697" cy="1005840"/>
            <a:chOff x="3100465" y="2551425"/>
            <a:chExt cx="3052697" cy="1005840"/>
          </a:xfrm>
        </p:grpSpPr>
        <p:sp>
          <p:nvSpPr>
            <p:cNvPr id="107" name="Content Placeholder 3"/>
            <p:cNvSpPr txBox="1">
              <a:spLocks/>
            </p:cNvSpPr>
            <p:nvPr/>
          </p:nvSpPr>
          <p:spPr>
            <a:xfrm>
              <a:off x="4081457" y="2560686"/>
              <a:ext cx="2071705"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Shelby Ingram</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Georgia – Athens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100" i="1" dirty="0">
                <a:solidFill>
                  <a:prstClr val="black">
                    <a:lumMod val="75000"/>
                    <a:lumOff val="25000"/>
                  </a:prstClr>
                </a:solidFill>
                <a:latin typeface="Century Gothic" panose="020F0302020204030204"/>
              </a:endParaRPr>
            </a:p>
          </p:txBody>
        </p:sp>
        <p:grpSp>
          <p:nvGrpSpPr>
            <p:cNvPr id="108" name="Group 107"/>
            <p:cNvGrpSpPr/>
            <p:nvPr/>
          </p:nvGrpSpPr>
          <p:grpSpPr>
            <a:xfrm>
              <a:off x="3100465" y="2551425"/>
              <a:ext cx="1005168" cy="1005840"/>
              <a:chOff x="6111781" y="1042340"/>
              <a:chExt cx="1005168" cy="1005840"/>
            </a:xfrm>
          </p:grpSpPr>
          <p:pic>
            <p:nvPicPr>
              <p:cNvPr id="109" name="Picture 108"/>
              <p:cNvPicPr>
                <a:picLocks noChangeAspect="1"/>
              </p:cNvPicPr>
              <p:nvPr/>
            </p:nvPicPr>
            <p:blipFill>
              <a:blip r:embed="rId7"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6111781" y="1042340"/>
                <a:ext cx="1005168" cy="1005840"/>
              </a:xfrm>
              <a:prstGeom prst="rect">
                <a:avLst/>
              </a:prstGeom>
            </p:spPr>
          </p:pic>
          <p:pic>
            <p:nvPicPr>
              <p:cNvPr id="110" name="Picture 109"/>
              <p:cNvPicPr>
                <a:picLocks noChangeAspect="1"/>
              </p:cNvPicPr>
              <p:nvPr/>
            </p:nvPicPr>
            <p:blipFill rotWithShape="1">
              <a:blip r:embed="rId9" cstate="screen">
                <a:extLst>
                  <a:ext uri="{28A0092B-C50C-407E-A947-70E740481C1C}">
                    <a14:useLocalDpi xmlns:a14="http://schemas.microsoft.com/office/drawing/2010/main"/>
                  </a:ext>
                </a:extLst>
              </a:blip>
              <a:srcRect t="-4095"/>
              <a:stretch/>
            </p:blipFill>
            <p:spPr>
              <a:xfrm>
                <a:off x="6202885" y="1132620"/>
                <a:ext cx="822960" cy="823121"/>
              </a:xfrm>
              <a:prstGeom prst="ellipse">
                <a:avLst/>
              </a:prstGeom>
            </p:spPr>
          </p:pic>
        </p:grpSp>
      </p:grpSp>
      <p:grpSp>
        <p:nvGrpSpPr>
          <p:cNvPr id="13" name="Group 12"/>
          <p:cNvGrpSpPr/>
          <p:nvPr/>
        </p:nvGrpSpPr>
        <p:grpSpPr>
          <a:xfrm>
            <a:off x="4583809" y="3347446"/>
            <a:ext cx="2716339" cy="1005840"/>
            <a:chOff x="1354111" y="5763060"/>
            <a:chExt cx="2716339" cy="1005840"/>
          </a:xfrm>
        </p:grpSpPr>
        <p:sp>
          <p:nvSpPr>
            <p:cNvPr id="98" name="Content Placeholder 3"/>
            <p:cNvSpPr txBox="1">
              <a:spLocks/>
            </p:cNvSpPr>
            <p:nvPr/>
          </p:nvSpPr>
          <p:spPr>
            <a:xfrm>
              <a:off x="2357404" y="5992142"/>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Megs Seeley</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Arizona – Tempe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pic>
          <p:nvPicPr>
            <p:cNvPr id="99" name="Picture 98"/>
            <p:cNvPicPr>
              <a:picLocks noChangeAspect="1"/>
            </p:cNvPicPr>
            <p:nvPr/>
          </p:nvPicPr>
          <p:blipFill>
            <a:blip r:embed="rId4"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1354111" y="5763060"/>
              <a:ext cx="1005168" cy="1005840"/>
            </a:xfrm>
            <a:prstGeom prst="rect">
              <a:avLst/>
            </a:prstGeom>
          </p:spPr>
        </p:pic>
        <p:pic>
          <p:nvPicPr>
            <p:cNvPr id="113" name="Shape 57">
              <a:extLst>
                <a:ext uri="{FF2B5EF4-FFF2-40B4-BE49-F238E27FC236}">
                  <a16:creationId xmlns:a16="http://schemas.microsoft.com/office/drawing/2014/main" id="{09D35A94-6356-4EFE-A191-FA5BAED68879}"/>
                </a:ext>
              </a:extLst>
            </p:cNvPr>
            <p:cNvPicPr preferRelativeResize="0"/>
            <p:nvPr/>
          </p:nvPicPr>
          <p:blipFill rotWithShape="1">
            <a:blip r:embed="rId10" cstate="screen">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p:blipFill>
          <p:spPr>
            <a:xfrm>
              <a:off x="1445215" y="5854500"/>
              <a:ext cx="822960" cy="822960"/>
            </a:xfrm>
            <a:prstGeom prst="ellipse">
              <a:avLst/>
            </a:prstGeom>
            <a:noFill/>
            <a:ln>
              <a:noFill/>
            </a:ln>
          </p:spPr>
        </p:pic>
      </p:grpSp>
      <p:grpSp>
        <p:nvGrpSpPr>
          <p:cNvPr id="10" name="Group 9"/>
          <p:cNvGrpSpPr/>
          <p:nvPr/>
        </p:nvGrpSpPr>
        <p:grpSpPr>
          <a:xfrm>
            <a:off x="6821093" y="2465520"/>
            <a:ext cx="2681210" cy="1005840"/>
            <a:chOff x="440047" y="2549958"/>
            <a:chExt cx="2681210" cy="1005840"/>
          </a:xfrm>
        </p:grpSpPr>
        <p:sp>
          <p:nvSpPr>
            <p:cNvPr id="76" name="Content Placeholder 3"/>
            <p:cNvSpPr txBox="1">
              <a:spLocks/>
            </p:cNvSpPr>
            <p:nvPr/>
          </p:nvSpPr>
          <p:spPr>
            <a:xfrm>
              <a:off x="1501541" y="2735194"/>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Jerrold </a:t>
              </a:r>
              <a:r>
                <a:rPr lang="en-US" sz="1200" b="1" i="1" dirty="0" err="1" smtClean="0">
                  <a:solidFill>
                    <a:prstClr val="black">
                      <a:lumMod val="75000"/>
                      <a:lumOff val="25000"/>
                    </a:prstClr>
                  </a:solidFill>
                  <a:latin typeface="Century Gothic" panose="020F0302020204030204"/>
                </a:rPr>
                <a:t>Acdan</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Ames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pic>
          <p:nvPicPr>
            <p:cNvPr id="77" name="Picture 76"/>
            <p:cNvPicPr>
              <a:picLocks noChangeAspect="1"/>
            </p:cNvPicPr>
            <p:nvPr/>
          </p:nvPicPr>
          <p:blipFill>
            <a:blip r:embed="rId4"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440047" y="2549958"/>
              <a:ext cx="1005168" cy="1005840"/>
            </a:xfrm>
            <a:prstGeom prst="rect">
              <a:avLst/>
            </a:prstGeom>
          </p:spPr>
        </p:pic>
        <p:pic>
          <p:nvPicPr>
            <p:cNvPr id="114" name="Google Shape;150;p3">
              <a:extLst>
                <a:ext uri="{FF2B5EF4-FFF2-40B4-BE49-F238E27FC236}">
                  <a16:creationId xmlns:a16="http://schemas.microsoft.com/office/drawing/2014/main" id="{489A4857-2C36-4D43-80F9-09CEE9F2BCF6}"/>
                </a:ext>
              </a:extLst>
            </p:cNvPr>
            <p:cNvPicPr preferRelativeResize="0"/>
            <p:nvPr/>
          </p:nvPicPr>
          <p:blipFill rotWithShape="1">
            <a:blip r:embed="rId12" cstate="screen">
              <a:alphaModFix/>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a:stretch/>
          </p:blipFill>
          <p:spPr>
            <a:xfrm>
              <a:off x="531151" y="2641398"/>
              <a:ext cx="822960" cy="822960"/>
            </a:xfrm>
            <a:prstGeom prst="ellipse">
              <a:avLst/>
            </a:prstGeom>
            <a:noFill/>
            <a:ln>
              <a:noFill/>
            </a:ln>
            <a:effectLst/>
          </p:spPr>
        </p:pic>
      </p:grpSp>
      <p:grpSp>
        <p:nvGrpSpPr>
          <p:cNvPr id="8" name="Group 7"/>
          <p:cNvGrpSpPr/>
          <p:nvPr/>
        </p:nvGrpSpPr>
        <p:grpSpPr>
          <a:xfrm>
            <a:off x="4631608" y="5529348"/>
            <a:ext cx="2891111" cy="1005840"/>
            <a:chOff x="6864698" y="2732177"/>
            <a:chExt cx="2891111" cy="1005840"/>
          </a:xfrm>
        </p:grpSpPr>
        <p:pic>
          <p:nvPicPr>
            <p:cNvPr id="111" name="Picture 110"/>
            <p:cNvPicPr>
              <a:picLocks noChangeAspect="1"/>
            </p:cNvPicPr>
            <p:nvPr/>
          </p:nvPicPr>
          <p:blipFill>
            <a:blip r:embed="rId7" cstate="screen">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6864698" y="2732177"/>
              <a:ext cx="1005168" cy="1005840"/>
            </a:xfrm>
            <a:prstGeom prst="rect">
              <a:avLst/>
            </a:prstGeom>
          </p:spPr>
        </p:pic>
        <p:sp>
          <p:nvSpPr>
            <p:cNvPr id="112" name="Content Placeholder 3"/>
            <p:cNvSpPr txBox="1">
              <a:spLocks/>
            </p:cNvSpPr>
            <p:nvPr/>
          </p:nvSpPr>
          <p:spPr>
            <a:xfrm>
              <a:off x="7869868" y="2741438"/>
              <a:ext cx="1885941"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Madison </a:t>
              </a:r>
              <a:r>
                <a:rPr lang="en-US" sz="1200" b="1" i="1" dirty="0" err="1" smtClean="0">
                  <a:solidFill>
                    <a:prstClr val="black">
                      <a:lumMod val="75000"/>
                      <a:lumOff val="25000"/>
                    </a:prstClr>
                  </a:solidFill>
                  <a:latin typeface="Century Gothic" panose="020F0302020204030204"/>
                </a:rPr>
                <a:t>Broddle</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IT Fellow</a:t>
              </a:r>
              <a:endParaRPr lang="en-US" sz="1100" i="1" dirty="0">
                <a:solidFill>
                  <a:prstClr val="black">
                    <a:lumMod val="75000"/>
                    <a:lumOff val="25000"/>
                  </a:prstClr>
                </a:solidFill>
                <a:latin typeface="Century Gothic" panose="020F0302020204030204"/>
              </a:endParaRPr>
            </a:p>
          </p:txBody>
        </p:sp>
        <p:pic>
          <p:nvPicPr>
            <p:cNvPr id="115" name="Picture 114">
              <a:extLst>
                <a:ext uri="{FF2B5EF4-FFF2-40B4-BE49-F238E27FC236}">
                  <a16:creationId xmlns:a16="http://schemas.microsoft.com/office/drawing/2014/main" id="{EC334409-0F8D-4835-8A43-39AA69E33C3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54277" y="2823617"/>
              <a:ext cx="824485" cy="822960"/>
            </a:xfrm>
            <a:prstGeom prst="ellipse">
              <a:avLst/>
            </a:prstGeom>
          </p:spPr>
        </p:pic>
      </p:grpSp>
      <p:grpSp>
        <p:nvGrpSpPr>
          <p:cNvPr id="12" name="Group 11"/>
          <p:cNvGrpSpPr/>
          <p:nvPr/>
        </p:nvGrpSpPr>
        <p:grpSpPr>
          <a:xfrm>
            <a:off x="1435382" y="5529348"/>
            <a:ext cx="2956527" cy="1005840"/>
            <a:chOff x="2492686" y="4413192"/>
            <a:chExt cx="2956527" cy="1005840"/>
          </a:xfrm>
        </p:grpSpPr>
        <p:sp>
          <p:nvSpPr>
            <p:cNvPr id="80" name="Content Placeholder 3"/>
            <p:cNvSpPr txBox="1">
              <a:spLocks/>
            </p:cNvSpPr>
            <p:nvPr/>
          </p:nvSpPr>
          <p:spPr>
            <a:xfrm>
              <a:off x="3511260" y="4585822"/>
              <a:ext cx="1937953" cy="660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Kathrene Garcia</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Marshall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Comm Fellow</a:t>
              </a:r>
              <a:endParaRPr lang="en-US" sz="1200" i="1" dirty="0">
                <a:solidFill>
                  <a:prstClr val="black">
                    <a:lumMod val="75000"/>
                    <a:lumOff val="25000"/>
                  </a:prstClr>
                </a:solidFill>
                <a:latin typeface="Century Gothic" panose="020F0302020204030204"/>
              </a:endParaRPr>
            </a:p>
          </p:txBody>
        </p:sp>
        <p:pic>
          <p:nvPicPr>
            <p:cNvPr id="81" name="Picture 80"/>
            <p:cNvPicPr>
              <a:picLocks noChangeAspect="1"/>
            </p:cNvPicPr>
            <p:nvPr/>
          </p:nvPicPr>
          <p:blipFill>
            <a:blip r:embed="rId4"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2492686" y="4413192"/>
              <a:ext cx="1005168" cy="1005840"/>
            </a:xfrm>
            <a:prstGeom prst="rect">
              <a:avLst/>
            </a:prstGeom>
          </p:spPr>
        </p:pic>
        <p:pic>
          <p:nvPicPr>
            <p:cNvPr id="116" name="Picture 115">
              <a:extLst>
                <a:ext uri="{FF2B5EF4-FFF2-40B4-BE49-F238E27FC236}">
                  <a16:creationId xmlns:a16="http://schemas.microsoft.com/office/drawing/2014/main" id="{8AA926BE-1314-492E-B8C3-0106427B804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601418" y="4504632"/>
              <a:ext cx="812068" cy="822960"/>
            </a:xfrm>
            <a:prstGeom prst="ellipse">
              <a:avLst/>
            </a:prstGeom>
          </p:spPr>
        </p:pic>
      </p:grpSp>
      <p:grpSp>
        <p:nvGrpSpPr>
          <p:cNvPr id="11" name="Group 10"/>
          <p:cNvGrpSpPr/>
          <p:nvPr/>
        </p:nvGrpSpPr>
        <p:grpSpPr>
          <a:xfrm>
            <a:off x="3769433" y="2378058"/>
            <a:ext cx="2870178" cy="1005840"/>
            <a:chOff x="-114801" y="4413192"/>
            <a:chExt cx="2870178" cy="1005840"/>
          </a:xfrm>
        </p:grpSpPr>
        <p:sp>
          <p:nvSpPr>
            <p:cNvPr id="86" name="Content Placeholder 3"/>
            <p:cNvSpPr txBox="1">
              <a:spLocks/>
            </p:cNvSpPr>
            <p:nvPr/>
          </p:nvSpPr>
          <p:spPr>
            <a:xfrm>
              <a:off x="890369" y="4554637"/>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Dane Coats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Idaho – Pocatello</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pic>
          <p:nvPicPr>
            <p:cNvPr id="97" name="Picture 96"/>
            <p:cNvPicPr>
              <a:picLocks noChangeAspect="1"/>
            </p:cNvPicPr>
            <p:nvPr/>
          </p:nvPicPr>
          <p:blipFill>
            <a:blip r:embed="rId4"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114801" y="4413192"/>
              <a:ext cx="1005168" cy="1005840"/>
            </a:xfrm>
            <a:prstGeom prst="rect">
              <a:avLst/>
            </a:prstGeom>
          </p:spPr>
        </p:pic>
        <p:pic>
          <p:nvPicPr>
            <p:cNvPr id="117" name="Picture 116">
              <a:extLst>
                <a:ext uri="{FF2B5EF4-FFF2-40B4-BE49-F238E27FC236}">
                  <a16:creationId xmlns:a16="http://schemas.microsoft.com/office/drawing/2014/main" id="{A4C6BC3D-246D-4AEF-AAF8-717DA718DB3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174" y="4504632"/>
              <a:ext cx="821439" cy="822960"/>
            </a:xfrm>
            <a:prstGeom prst="ellipse">
              <a:avLst/>
            </a:prstGeom>
          </p:spPr>
        </p:pic>
      </p:grpSp>
      <p:grpSp>
        <p:nvGrpSpPr>
          <p:cNvPr id="16" name="Group 15"/>
          <p:cNvGrpSpPr/>
          <p:nvPr/>
        </p:nvGrpSpPr>
        <p:grpSpPr>
          <a:xfrm>
            <a:off x="7762418" y="5529348"/>
            <a:ext cx="2772664" cy="1005840"/>
            <a:chOff x="5538597" y="4413192"/>
            <a:chExt cx="2772664" cy="1005840"/>
          </a:xfrm>
        </p:grpSpPr>
        <p:sp>
          <p:nvSpPr>
            <p:cNvPr id="78" name="Content Placeholder 3"/>
            <p:cNvSpPr txBox="1">
              <a:spLocks/>
            </p:cNvSpPr>
            <p:nvPr/>
          </p:nvSpPr>
          <p:spPr>
            <a:xfrm>
              <a:off x="6598215" y="4623311"/>
              <a:ext cx="1713046" cy="585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err="1" smtClean="0">
                  <a:solidFill>
                    <a:prstClr val="black">
                      <a:lumMod val="75000"/>
                      <a:lumOff val="25000"/>
                    </a:prstClr>
                  </a:solidFill>
                  <a:latin typeface="Century Gothic" panose="020F0302020204030204"/>
                </a:rPr>
                <a:t>Neda</a:t>
              </a:r>
              <a:r>
                <a:rPr lang="en-US" sz="1200" b="1" i="1" dirty="0" smtClean="0">
                  <a:solidFill>
                    <a:prstClr val="black">
                      <a:lumMod val="75000"/>
                      <a:lumOff val="25000"/>
                    </a:prstClr>
                  </a:solidFill>
                  <a:latin typeface="Century Gothic" panose="020F0302020204030204"/>
                </a:rPr>
                <a:t> </a:t>
              </a:r>
              <a:r>
                <a:rPr lang="en-US" sz="1200" b="1" i="1" dirty="0" err="1" smtClean="0">
                  <a:solidFill>
                    <a:prstClr val="black">
                      <a:lumMod val="75000"/>
                      <a:lumOff val="25000"/>
                    </a:prstClr>
                  </a:solidFill>
                  <a:latin typeface="Century Gothic" panose="020F0302020204030204"/>
                </a:rPr>
                <a:t>Kasraee</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pic>
          <p:nvPicPr>
            <p:cNvPr id="79" name="Picture 78"/>
            <p:cNvPicPr>
              <a:picLocks noChangeAspect="1"/>
            </p:cNvPicPr>
            <p:nvPr/>
          </p:nvPicPr>
          <p:blipFill>
            <a:blip r:embed="rId4"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5538597" y="4413192"/>
              <a:ext cx="1005168" cy="1005840"/>
            </a:xfrm>
            <a:prstGeom prst="rect">
              <a:avLst/>
            </a:prstGeom>
          </p:spPr>
        </p:pic>
        <p:pic>
          <p:nvPicPr>
            <p:cNvPr id="118" name="Picture 117">
              <a:extLst>
                <a:ext uri="{FF2B5EF4-FFF2-40B4-BE49-F238E27FC236}">
                  <a16:creationId xmlns:a16="http://schemas.microsoft.com/office/drawing/2014/main" id="{F729B625-444D-4CD5-99CD-C8480F7257D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627275" y="4504632"/>
              <a:ext cx="827812" cy="822960"/>
            </a:xfrm>
            <a:prstGeom prst="ellipse">
              <a:avLst/>
            </a:prstGeom>
          </p:spPr>
        </p:pic>
      </p:grpSp>
      <p:sp>
        <p:nvSpPr>
          <p:cNvPr id="119" name="Text Placeholder 5"/>
          <p:cNvSpPr txBox="1">
            <a:spLocks/>
          </p:cNvSpPr>
          <p:nvPr/>
        </p:nvSpPr>
        <p:spPr>
          <a:xfrm>
            <a:off x="396842" y="2318158"/>
            <a:ext cx="3487873" cy="12535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buClr>
                <a:srgbClr val="EF282F"/>
              </a:buClr>
              <a:buFont typeface="Webdings" panose="05030102010509060703" pitchFamily="18" charset="2"/>
              <a:buChar char="4"/>
            </a:pPr>
            <a:r>
              <a:rPr lang="en-US" sz="1800" dirty="0" smtClean="0"/>
              <a:t>5 Elements:</a:t>
            </a:r>
          </a:p>
          <a:p>
            <a:pPr marL="800100" lvl="1" indent="-342900">
              <a:spcBef>
                <a:spcPts val="0"/>
              </a:spcBef>
              <a:buClr>
                <a:srgbClr val="EF282F"/>
              </a:buClr>
              <a:buFont typeface="Arial" panose="020B0604020202020204" pitchFamily="34" charset="0"/>
              <a:buChar char="•"/>
            </a:pPr>
            <a:r>
              <a:rPr lang="en-US" sz="1800" dirty="0" smtClean="0"/>
              <a:t>Project Coordination</a:t>
            </a:r>
          </a:p>
          <a:p>
            <a:pPr marL="800100" lvl="1" indent="-342900">
              <a:spcBef>
                <a:spcPts val="0"/>
              </a:spcBef>
              <a:buClr>
                <a:srgbClr val="EF282F"/>
              </a:buClr>
              <a:buFont typeface="Arial" panose="020B0604020202020204" pitchFamily="34" charset="0"/>
              <a:buChar char="•"/>
            </a:pPr>
            <a:r>
              <a:rPr lang="en-US" sz="1800" dirty="0" err="1" smtClean="0"/>
              <a:t>Geoinformatics</a:t>
            </a:r>
            <a:endParaRPr lang="en-US" sz="1800" dirty="0" smtClean="0"/>
          </a:p>
          <a:p>
            <a:pPr marL="800100" lvl="1" indent="-342900">
              <a:spcBef>
                <a:spcPts val="0"/>
              </a:spcBef>
              <a:buClr>
                <a:srgbClr val="EF282F"/>
              </a:buClr>
              <a:buFont typeface="Arial" panose="020B0604020202020204" pitchFamily="34" charset="0"/>
              <a:buChar char="•"/>
            </a:pPr>
            <a:r>
              <a:rPr lang="en-US" sz="1800" dirty="0" smtClean="0"/>
              <a:t>Communications</a:t>
            </a:r>
          </a:p>
          <a:p>
            <a:pPr marL="800100" lvl="1" indent="-342900">
              <a:spcBef>
                <a:spcPts val="0"/>
              </a:spcBef>
              <a:buClr>
                <a:srgbClr val="EF282F"/>
              </a:buClr>
              <a:buFont typeface="Arial" panose="020B0604020202020204" pitchFamily="34" charset="0"/>
              <a:buChar char="•"/>
            </a:pPr>
            <a:r>
              <a:rPr lang="en-US" sz="1800" dirty="0" smtClean="0"/>
              <a:t>Information Technology</a:t>
            </a:r>
          </a:p>
          <a:p>
            <a:pPr marL="800100" lvl="1" indent="-342900">
              <a:spcBef>
                <a:spcPts val="0"/>
              </a:spcBef>
              <a:buClr>
                <a:srgbClr val="EF282F"/>
              </a:buClr>
              <a:buFont typeface="Arial" panose="020B0604020202020204" pitchFamily="34" charset="0"/>
              <a:buChar char="•"/>
            </a:pPr>
            <a:r>
              <a:rPr lang="en-US" sz="1800" dirty="0" smtClean="0"/>
              <a:t>Impact Analysis</a:t>
            </a:r>
            <a:endParaRPr lang="en-US" sz="1800" dirty="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Questions? Contact…</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098" y="1530639"/>
            <a:ext cx="1253934" cy="1253933"/>
          </a:xfrm>
          <a:prstGeom prst="ellipse">
            <a:avLst/>
          </a:prstGeom>
          <a:effectLst>
            <a:outerShdw blurRad="76200" dir="13500000" sy="23000" kx="1200000" algn="br" rotWithShape="0">
              <a:prstClr val="black">
                <a:alpha val="20000"/>
              </a:prstClr>
            </a:outerShdw>
          </a:effectLst>
        </p:spPr>
      </p:pic>
      <p:pic>
        <p:nvPicPr>
          <p:cNvPr id="47" name="Picture 4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3098" y="3207876"/>
            <a:ext cx="1251489"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78711" y="1530639"/>
            <a:ext cx="1254572" cy="1253933"/>
          </a:xfrm>
          <a:prstGeom prst="ellipse">
            <a:avLst/>
          </a:prstGeom>
          <a:effectLst>
            <a:outerShdw blurRad="76200" dir="13500000" sy="23000" kx="1200000" algn="br" rotWithShape="0">
              <a:prstClr val="black">
                <a:alpha val="20000"/>
              </a:prstClr>
            </a:outerShdw>
          </a:effectLst>
        </p:spPr>
      </p:pic>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8711" y="4975209"/>
            <a:ext cx="1251489" cy="1251489"/>
          </a:xfrm>
          <a:prstGeom prst="ellipse">
            <a:avLst/>
          </a:prstGeom>
          <a:effectLst>
            <a:outerShdw blurRad="76200" dir="13500000" sy="23000" kx="1200000" algn="br" rotWithShape="0">
              <a:prstClr val="black">
                <a:alpha val="20000"/>
              </a:prstClr>
            </a:outerShdw>
          </a:effectLst>
        </p:spPr>
      </p:pic>
      <p:sp>
        <p:nvSpPr>
          <p:cNvPr id="68"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pic>
        <p:nvPicPr>
          <p:cNvPr id="70" name="Picture 6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8711" y="3207876"/>
            <a:ext cx="1253933" cy="1253933"/>
          </a:xfrm>
          <a:prstGeom prst="ellipse">
            <a:avLst/>
          </a:prstGeom>
          <a:effectLst>
            <a:outerShdw blurRad="76200" dir="13500000" sy="23000" kx="1200000" algn="br" rotWithShape="0">
              <a:prstClr val="black">
                <a:alpha val="20000"/>
              </a:prstClr>
            </a:outerShdw>
          </a:effectLst>
        </p:spPr>
      </p:pic>
      <p:pic>
        <p:nvPicPr>
          <p:cNvPr id="71" name="Picture 7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83098" y="4942263"/>
            <a:ext cx="1325123" cy="1284435"/>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Deliverables, publications, presentations, </a:t>
            </a:r>
            <a:r>
              <a:rPr lang="en-US" sz="1400" dirty="0" smtClean="0">
                <a:solidFill>
                  <a:schemeClr val="tx1">
                    <a:lumMod val="75000"/>
                    <a:lumOff val="25000"/>
                  </a:schemeClr>
                </a:solidFill>
                <a:latin typeface="Century Gothic" panose="020B0502020202020204" pitchFamily="34" charset="0"/>
              </a:rPr>
              <a:t>conferences, </a:t>
            </a:r>
            <a:r>
              <a:rPr lang="en-US" sz="1400" dirty="0">
                <a:solidFill>
                  <a:schemeClr val="tx1">
                    <a:lumMod val="75000"/>
                    <a:lumOff val="25000"/>
                  </a:schemeClr>
                </a:solidFill>
                <a:latin typeface="Century Gothic" panose="020B0502020202020204" pitchFamily="34" charset="0"/>
              </a:rPr>
              <a:t>deadlines, </a:t>
            </a:r>
            <a:r>
              <a:rPr lang="en-US" sz="1400" dirty="0" smtClean="0">
                <a:solidFill>
                  <a:schemeClr val="tx1">
                    <a:lumMod val="75000"/>
                    <a:lumOff val="25000"/>
                  </a:schemeClr>
                </a:solidFill>
                <a:latin typeface="Century Gothic" panose="020B0502020202020204" pitchFamily="34" charset="0"/>
              </a:rPr>
              <a:t>international work, webinars</a:t>
            </a:r>
            <a:r>
              <a:rPr lang="en-US" sz="1400" dirty="0">
                <a:solidFill>
                  <a:schemeClr val="tx1">
                    <a:lumMod val="75000"/>
                    <a:lumOff val="25000"/>
                  </a:schemeClr>
                </a:solidFill>
                <a:latin typeface="Century Gothic" panose="020B0502020202020204" pitchFamily="34" charset="0"/>
              </a:rPr>
              <a:t>, </a:t>
            </a:r>
            <a:r>
              <a:rPr lang="en-US" sz="1400" dirty="0" smtClean="0">
                <a:solidFill>
                  <a:schemeClr val="tx1">
                    <a:lumMod val="75000"/>
                    <a:lumOff val="25000"/>
                  </a:schemeClr>
                </a:solidFill>
                <a:latin typeface="Century Gothic" panose="020B0502020202020204" pitchFamily="34" charset="0"/>
              </a:rPr>
              <a:t>partners, project hand-offs, proposals, Fellow class, CL positions </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Amanda: </a:t>
            </a:r>
            <a:r>
              <a:rPr lang="en-US" sz="1600" dirty="0" smtClean="0">
                <a:solidFill>
                  <a:schemeClr val="tx1">
                    <a:lumMod val="75000"/>
                    <a:lumOff val="25000"/>
                  </a:schemeClr>
                </a:solidFill>
              </a:rPr>
              <a:t>757-864-5552 </a:t>
            </a:r>
            <a:r>
              <a:rPr lang="en-US" sz="1200" dirty="0" smtClean="0">
                <a:solidFill>
                  <a:schemeClr val="tx1">
                    <a:lumMod val="75000"/>
                    <a:lumOff val="25000"/>
                  </a:schemeClr>
                </a:solidFill>
                <a:hlinkClick r:id="rId10"/>
              </a:rPr>
              <a:t>Amanda.L.Clayton@nasa.gov</a:t>
            </a:r>
            <a:endParaRPr lang="en-US" sz="1600" dirty="0" smtClean="0">
              <a:solidFill>
                <a:schemeClr val="tx1">
                  <a:lumMod val="75000"/>
                  <a:lumOff val="25000"/>
                </a:schemeClr>
              </a:solidFill>
              <a:latin typeface="Century Gothic" panose="020F0302020204030204"/>
            </a:endParaRPr>
          </a:p>
        </p:txBody>
      </p:sp>
      <p:sp>
        <p:nvSpPr>
          <p:cNvPr id="78" name="TextBox 77"/>
          <p:cNvSpPr txBox="1"/>
          <p:nvPr/>
        </p:nvSpPr>
        <p:spPr>
          <a:xfrm>
            <a:off x="6262681" y="1521423"/>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a:t>
            </a:r>
            <a:r>
              <a:rPr lang="en-US" sz="1400" dirty="0" smtClean="0">
                <a:solidFill>
                  <a:schemeClr val="tx1">
                    <a:lumMod val="75000"/>
                    <a:lumOff val="25000"/>
                  </a:schemeClr>
                </a:solidFill>
                <a:latin typeface="Century Gothic" panose="020B0502020202020204" pitchFamily="34" charset="0"/>
              </a:rPr>
              <a:t>SSAI systems, travel, schedule </a:t>
            </a:r>
            <a:r>
              <a:rPr lang="en-US" sz="1400" dirty="0">
                <a:solidFill>
                  <a:schemeClr val="tx1">
                    <a:lumMod val="75000"/>
                    <a:lumOff val="25000"/>
                  </a:schemeClr>
                </a:solidFill>
                <a:latin typeface="Century Gothic" panose="020B0502020202020204" pitchFamily="34" charset="0"/>
              </a:rPr>
              <a:t>adjustments, </a:t>
            </a:r>
            <a:r>
              <a:rPr lang="en-US" sz="1400" dirty="0" smtClean="0">
                <a:solidFill>
                  <a:schemeClr val="tx1">
                    <a:lumMod val="75000"/>
                    <a:lumOff val="25000"/>
                  </a:schemeClr>
                </a:solidFill>
                <a:latin typeface="Century Gothic" panose="020B0502020202020204" pitchFamily="34" charset="0"/>
              </a:rPr>
              <a:t>paperwork, online application system, </a:t>
            </a:r>
            <a:r>
              <a:rPr lang="en-US" sz="1400" dirty="0">
                <a:solidFill>
                  <a:schemeClr val="tx1">
                    <a:lumMod val="75000"/>
                    <a:lumOff val="25000"/>
                  </a:schemeClr>
                </a:solidFill>
                <a:latin typeface="Century Gothic" panose="020B0502020202020204" pitchFamily="34" charset="0"/>
              </a:rPr>
              <a:t>employment verifications, </a:t>
            </a:r>
            <a:r>
              <a:rPr lang="en-US" sz="1400" dirty="0" smtClean="0">
                <a:solidFill>
                  <a:schemeClr val="tx1">
                    <a:lumMod val="75000"/>
                    <a:lumOff val="25000"/>
                  </a:schemeClr>
                </a:solidFill>
                <a:latin typeface="Century Gothic" panose="020B0502020202020204" pitchFamily="34" charset="0"/>
              </a:rPr>
              <a:t>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Karen: </a:t>
            </a:r>
            <a:r>
              <a:rPr lang="en-US" sz="1600" dirty="0" smtClean="0">
                <a:solidFill>
                  <a:prstClr val="black">
                    <a:lumMod val="75000"/>
                    <a:lumOff val="25000"/>
                  </a:prstClr>
                </a:solidFill>
              </a:rPr>
              <a:t>757-864-1276 </a:t>
            </a:r>
            <a:r>
              <a:rPr lang="en-US" sz="1200" dirty="0" smtClean="0">
                <a:solidFill>
                  <a:prstClr val="black">
                    <a:lumMod val="75000"/>
                    <a:lumOff val="25000"/>
                  </a:prstClr>
                </a:solidFill>
                <a:hlinkClick r:id="rId11"/>
              </a:rPr>
              <a:t>Karen.N.Allsbrook@nasa.gov</a:t>
            </a:r>
            <a:endParaRPr lang="en-US" sz="1600" dirty="0">
              <a:solidFill>
                <a:prstClr val="black">
                  <a:lumMod val="75000"/>
                  <a:lumOff val="25000"/>
                </a:prstClr>
              </a:solidFill>
            </a:endParaRPr>
          </a:p>
        </p:txBody>
      </p:sp>
      <p:sp>
        <p:nvSpPr>
          <p:cNvPr id="83" name="TextBox 82"/>
          <p:cNvSpPr txBox="1"/>
          <p:nvPr/>
        </p:nvSpPr>
        <p:spPr>
          <a:xfrm>
            <a:off x="1270460" y="3207604"/>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IT Team-related items, </a:t>
            </a:r>
            <a:r>
              <a:rPr lang="en-US" sz="1400" dirty="0" err="1">
                <a:solidFill>
                  <a:schemeClr val="tx1">
                    <a:lumMod val="75000"/>
                    <a:lumOff val="25000"/>
                  </a:schemeClr>
                </a:solidFill>
                <a:latin typeface="Century Gothic" panose="020B0502020202020204" pitchFamily="34" charset="0"/>
              </a:rPr>
              <a:t>DEVELOPedia</a:t>
            </a:r>
            <a:r>
              <a:rPr lang="en-US" sz="1400" dirty="0">
                <a:solidFill>
                  <a:schemeClr val="tx1">
                    <a:lumMod val="75000"/>
                    <a:lumOff val="25000"/>
                  </a:schemeClr>
                </a:solidFill>
                <a:latin typeface="Century Gothic" panose="020B0502020202020204" pitchFamily="34" charset="0"/>
              </a:rPr>
              <a:t>, DEVELOP website, DEVELOP Exchange, software, hardware, software release authority</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Jordan: </a:t>
            </a:r>
            <a:r>
              <a:rPr lang="en-US" sz="1600" dirty="0" smtClean="0">
                <a:solidFill>
                  <a:schemeClr val="tx1">
                    <a:lumMod val="75000"/>
                    <a:lumOff val="25000"/>
                  </a:schemeClr>
                </a:solidFill>
              </a:rPr>
              <a:t>757-864-4554 </a:t>
            </a:r>
            <a:r>
              <a:rPr lang="en-US" sz="1200" dirty="0" smtClean="0">
                <a:solidFill>
                  <a:schemeClr val="tx1">
                    <a:lumMod val="75000"/>
                    <a:lumOff val="25000"/>
                  </a:schemeClr>
                </a:solidFill>
                <a:hlinkClick r:id="rId10"/>
              </a:rPr>
              <a:t>Jordan.S.Vaa@nasa.gov</a:t>
            </a:r>
            <a:endParaRPr lang="en-US" sz="1600" dirty="0" smtClean="0">
              <a:solidFill>
                <a:schemeClr val="tx1">
                  <a:lumMod val="75000"/>
                  <a:lumOff val="25000"/>
                </a:schemeClr>
              </a:solidFill>
              <a:latin typeface="Century Gothic" panose="020F0302020204030204"/>
            </a:endParaRPr>
          </a:p>
        </p:txBody>
      </p:sp>
      <p:sp>
        <p:nvSpPr>
          <p:cNvPr id="84" name="TextBox 83"/>
          <p:cNvSpPr txBox="1"/>
          <p:nvPr/>
        </p:nvSpPr>
        <p:spPr>
          <a:xfrm>
            <a:off x="6262681" y="3207604"/>
            <a:ext cx="3904859"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Impact Analysis Team-related items, tracking 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Danielle: </a:t>
            </a:r>
            <a:r>
              <a:rPr lang="en-US" sz="1600" dirty="0" smtClean="0">
                <a:solidFill>
                  <a:prstClr val="black">
                    <a:lumMod val="75000"/>
                    <a:lumOff val="25000"/>
                  </a:prstClr>
                </a:solidFill>
              </a:rPr>
              <a:t>757-864-5548 </a:t>
            </a:r>
            <a:r>
              <a:rPr lang="en-US" sz="1200" dirty="0" smtClean="0">
                <a:solidFill>
                  <a:prstClr val="black">
                    <a:lumMod val="75000"/>
                    <a:lumOff val="25000"/>
                  </a:prstClr>
                </a:solidFill>
                <a:hlinkClick r:id="rId11"/>
              </a:rPr>
              <a:t>Danielle.L.Quick@nasa.gov</a:t>
            </a:r>
            <a:endParaRPr lang="en-US" sz="1600" dirty="0">
              <a:solidFill>
                <a:prstClr val="black">
                  <a:lumMod val="75000"/>
                  <a:lumOff val="25000"/>
                </a:prstClr>
              </a:solidFill>
            </a:endParaRPr>
          </a:p>
        </p:txBody>
      </p:sp>
      <p:sp>
        <p:nvSpPr>
          <p:cNvPr id="85" name="TextBox 84"/>
          <p:cNvSpPr txBox="1"/>
          <p:nvPr/>
        </p:nvSpPr>
        <p:spPr>
          <a:xfrm>
            <a:off x="1265779" y="4934120"/>
            <a:ext cx="3904860"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Communications Team-related items, social media, newsletter, recruiting, military engagement, </a:t>
            </a:r>
            <a:r>
              <a:rPr lang="en-US" sz="1400" dirty="0" smtClean="0">
                <a:solidFill>
                  <a:schemeClr val="tx1">
                    <a:lumMod val="75000"/>
                    <a:lumOff val="25000"/>
                  </a:schemeClr>
                </a:solidFill>
                <a:latin typeface="Century Gothic" panose="020B0502020202020204" pitchFamily="34" charset="0"/>
              </a:rPr>
              <a:t>outreach, </a:t>
            </a:r>
            <a:r>
              <a:rPr lang="en-US" sz="1400" dirty="0">
                <a:solidFill>
                  <a:schemeClr val="tx1">
                    <a:lumMod val="75000"/>
                    <a:lumOff val="25000"/>
                  </a:schemeClr>
                </a:solidFill>
                <a:latin typeface="Century Gothic" panose="020B0502020202020204" pitchFamily="34" charset="0"/>
              </a:rPr>
              <a:t>Ambassador Corps, media </a:t>
            </a:r>
            <a:r>
              <a:rPr lang="en-US" sz="1400" dirty="0" smtClean="0">
                <a:solidFill>
                  <a:schemeClr val="tx1">
                    <a:lumMod val="75000"/>
                    <a:lumOff val="25000"/>
                  </a:schemeClr>
                </a:solidFill>
                <a:latin typeface="Century Gothic" panose="020B0502020202020204" pitchFamily="34" charset="0"/>
              </a:rPr>
              <a:t>requests, graphic design support, print materials</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Austin: </a:t>
            </a:r>
            <a:r>
              <a:rPr lang="en-US" sz="1600" dirty="0" smtClean="0">
                <a:solidFill>
                  <a:schemeClr val="tx1">
                    <a:lumMod val="75000"/>
                    <a:lumOff val="25000"/>
                  </a:schemeClr>
                </a:solidFill>
              </a:rPr>
              <a:t>757-864-3762 </a:t>
            </a:r>
            <a:r>
              <a:rPr lang="en-US" sz="1200" dirty="0" smtClean="0">
                <a:solidFill>
                  <a:schemeClr val="tx1">
                    <a:lumMod val="75000"/>
                    <a:lumOff val="25000"/>
                  </a:schemeClr>
                </a:solidFill>
                <a:hlinkClick r:id="rId10"/>
              </a:rPr>
              <a:t>Austin.H.Stone@nasa.gov</a:t>
            </a:r>
            <a:endParaRPr lang="en-US" sz="1600" dirty="0" smtClean="0">
              <a:solidFill>
                <a:schemeClr val="tx1">
                  <a:lumMod val="75000"/>
                  <a:lumOff val="25000"/>
                </a:schemeClr>
              </a:solidFill>
              <a:latin typeface="Century Gothic" panose="020F0302020204030204"/>
            </a:endParaRPr>
          </a:p>
        </p:txBody>
      </p:sp>
      <p:sp>
        <p:nvSpPr>
          <p:cNvPr id="86" name="TextBox 85"/>
          <p:cNvSpPr txBox="1"/>
          <p:nvPr/>
        </p:nvSpPr>
        <p:spPr>
          <a:xfrm>
            <a:off x="6258000" y="4934120"/>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Programmatic questions, budget, social media approvals, media requests, NASA</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Lindsay: </a:t>
            </a:r>
            <a:r>
              <a:rPr lang="en-US" sz="1600" dirty="0" smtClean="0">
                <a:solidFill>
                  <a:prstClr val="black">
                    <a:lumMod val="75000"/>
                    <a:lumOff val="25000"/>
                  </a:prstClr>
                </a:solidFill>
              </a:rPr>
              <a:t>757-864-7283 </a:t>
            </a:r>
            <a:r>
              <a:rPr lang="en-US" sz="1200" dirty="0" smtClean="0">
                <a:solidFill>
                  <a:prstClr val="black">
                    <a:lumMod val="75000"/>
                    <a:lumOff val="25000"/>
                  </a:prstClr>
                </a:solidFill>
                <a:hlinkClick r:id="rId11"/>
              </a:rPr>
              <a:t>Lindsay.M.Rogers@nasa.gov</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Social Media</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DEVELOP National Program:</a:t>
            </a:r>
            <a:r>
              <a:rPr lang="en-US" sz="1700" dirty="0" smtClean="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smtClean="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Once a </a:t>
            </a:r>
            <a:r>
              <a:rPr lang="en-US" sz="1700" b="1" dirty="0" err="1" smtClean="0">
                <a:solidFill>
                  <a:schemeClr val="tx1">
                    <a:lumMod val="75000"/>
                    <a:lumOff val="25000"/>
                  </a:schemeClr>
                </a:solidFill>
                <a:latin typeface="Century Gothic" charset="0"/>
                <a:ea typeface="Century Gothic" charset="0"/>
                <a:cs typeface="Century Gothic" charset="0"/>
              </a:rPr>
              <a:t>DEVELOPer</a:t>
            </a:r>
            <a:r>
              <a:rPr lang="en-US" sz="1700" b="1" dirty="0" smtClean="0">
                <a:solidFill>
                  <a:schemeClr val="tx1">
                    <a:lumMod val="75000"/>
                    <a:lumOff val="25000"/>
                  </a:schemeClr>
                </a:solidFill>
                <a:latin typeface="Century Gothic" charset="0"/>
                <a:ea typeface="Century Gothic" charset="0"/>
                <a:cs typeface="Century Gothic" charset="0"/>
              </a:rPr>
              <a:t>, Always a </a:t>
            </a:r>
            <a:r>
              <a:rPr lang="en-US" sz="1700" b="1" dirty="0" err="1" smtClean="0">
                <a:solidFill>
                  <a:schemeClr val="tx1">
                    <a:lumMod val="75000"/>
                    <a:lumOff val="25000"/>
                  </a:schemeClr>
                </a:solidFill>
                <a:latin typeface="Century Gothic" charset="0"/>
                <a:ea typeface="Century Gothic" charset="0"/>
                <a:cs typeface="Century Gothic" charset="0"/>
              </a:rPr>
              <a:t>DEVELOPer</a:t>
            </a:r>
            <a:r>
              <a:rPr lang="en-US" sz="1700" b="1" dirty="0" smtClean="0">
                <a:solidFill>
                  <a:schemeClr val="tx1">
                    <a:lumMod val="75000"/>
                    <a:lumOff val="25000"/>
                  </a:schemeClr>
                </a:solidFill>
                <a:latin typeface="Century Gothic" charset="0"/>
                <a:ea typeface="Century Gothic" charset="0"/>
                <a:cs typeface="Century Gothic" charset="0"/>
              </a:rPr>
              <a:t>:</a:t>
            </a:r>
            <a:r>
              <a:rPr lang="en-US" sz="1700" dirty="0" smtClean="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smtClean="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smtClean="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smtClean="0">
                <a:solidFill>
                  <a:schemeClr val="tx1">
                    <a:lumMod val="75000"/>
                    <a:lumOff val="25000"/>
                  </a:schemeClr>
                </a:solidFill>
                <a:latin typeface="Century Gothic" charset="0"/>
                <a:ea typeface="Century Gothic" charset="0"/>
                <a:cs typeface="Century Gothic" charset="0"/>
              </a:rPr>
              <a:t>@NASA_DEVELOP</a:t>
            </a:r>
            <a:r>
              <a:rPr lang="en-US" sz="1700" dirty="0" smtClean="0">
                <a:solidFill>
                  <a:schemeClr val="tx1">
                    <a:lumMod val="75000"/>
                    <a:lumOff val="25000"/>
                  </a:schemeClr>
                </a:solidFill>
                <a:latin typeface="Century Gothic" charset="0"/>
                <a:ea typeface="Century Gothic" charset="0"/>
                <a:cs typeface="Century Gothic" charset="0"/>
              </a:rPr>
              <a:t> or </a:t>
            </a:r>
            <a:r>
              <a:rPr lang="en-US" sz="1700" b="1" dirty="0" smtClean="0">
                <a:solidFill>
                  <a:schemeClr val="tx1">
                    <a:lumMod val="75000"/>
                    <a:lumOff val="25000"/>
                  </a:schemeClr>
                </a:solidFill>
                <a:latin typeface="Century Gothic" charset="0"/>
                <a:ea typeface="Century Gothic" charset="0"/>
                <a:cs typeface="Century Gothic" charset="0"/>
              </a:rPr>
              <a:t>#NASADEVELOP</a:t>
            </a:r>
            <a:endParaRPr lang="en-US" sz="11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smtClean="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DEVELOP Instagram: </a:t>
            </a:r>
            <a:r>
              <a:rPr lang="en-US" sz="1700" dirty="0" smtClean="0">
                <a:solidFill>
                  <a:schemeClr val="tx1">
                    <a:lumMod val="75000"/>
                    <a:lumOff val="25000"/>
                  </a:schemeClr>
                </a:solidFill>
                <a:latin typeface="Century Gothic" charset="0"/>
                <a:ea typeface="Century Gothic" charset="0"/>
                <a:cs typeface="Century Gothic" charset="0"/>
              </a:rPr>
              <a:t>features projects, node highlights &amp; accomplishments in pictures </a:t>
            </a:r>
            <a:r>
              <a:rPr lang="en-US" sz="1000" dirty="0" smtClean="0">
                <a:solidFill>
                  <a:schemeClr val="tx1">
                    <a:lumMod val="75000"/>
                    <a:lumOff val="25000"/>
                  </a:schemeClr>
                </a:solidFill>
                <a:latin typeface="Century Gothic" charset="0"/>
                <a:ea typeface="Century Gothic" charset="0"/>
                <a:cs typeface="Century Gothic" charset="0"/>
                <a:hlinkClick r:id="rId7"/>
              </a:rPr>
              <a:t>https://www.instagram.com/nasadevelop/</a:t>
            </a:r>
            <a:r>
              <a:rPr lang="en-US" sz="1000" dirty="0" smtClean="0">
                <a:solidFill>
                  <a:schemeClr val="tx1">
                    <a:lumMod val="75000"/>
                    <a:lumOff val="25000"/>
                  </a:schemeClr>
                </a:solidFill>
                <a:latin typeface="Century Gothic" charset="0"/>
                <a:ea typeface="Century Gothic" charset="0"/>
                <a:cs typeface="Century Gothic" charset="0"/>
              </a:rPr>
              <a:t>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11320" y="2526324"/>
            <a:ext cx="701209" cy="701209"/>
          </a:xfrm>
          <a:prstGeom prst="rect">
            <a:avLst/>
          </a:prstGeom>
        </p:spPr>
      </p:pic>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01667" y="1314128"/>
            <a:ext cx="644672" cy="641941"/>
          </a:xfrm>
          <a:prstGeom prst="rect">
            <a:avLst/>
          </a:prstGeom>
        </p:spPr>
      </p:pic>
      <p:sp>
        <p:nvSpPr>
          <p:cNvPr id="46" name="Content Placeholder 1"/>
          <p:cNvSpPr txBox="1">
            <a:spLocks/>
          </p:cNvSpPr>
          <p:nvPr/>
        </p:nvSpPr>
        <p:spPr>
          <a:xfrm>
            <a:off x="6112529" y="1225784"/>
            <a:ext cx="3730752" cy="417047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NASA DEVELOP National Program:</a:t>
            </a: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VPS and promotional videos</a:t>
            </a:r>
            <a:r>
              <a:rPr lang="en-US" sz="1700" b="1" dirty="0" smtClean="0">
                <a:solidFill>
                  <a:schemeClr val="tx1">
                    <a:lumMod val="75000"/>
                    <a:lumOff val="25000"/>
                  </a:schemeClr>
                </a:solidFill>
                <a:latin typeface="Century Gothic" charset="0"/>
                <a:ea typeface="Century Gothic" charset="0"/>
                <a:cs typeface="Century Gothic" charset="0"/>
              </a:rPr>
              <a:t> </a:t>
            </a:r>
            <a:r>
              <a:rPr lang="en-US" sz="1100" dirty="0" smtClean="0">
                <a:solidFill>
                  <a:schemeClr val="tx1">
                    <a:lumMod val="75000"/>
                    <a:lumOff val="25000"/>
                  </a:schemeClr>
                </a:solidFill>
                <a:latin typeface="Century Gothic" charset="0"/>
                <a:ea typeface="Century Gothic" charset="0"/>
                <a:cs typeface="Century Gothic" charset="0"/>
                <a:hlinkClick r:id="rId10"/>
              </a:rPr>
              <a:t>www.youtube.com/user/NASADEVELOP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smtClean="0">
                <a:solidFill>
                  <a:schemeClr val="tx1">
                    <a:lumMod val="75000"/>
                    <a:lumOff val="25000"/>
                  </a:schemeClr>
                </a:solidFill>
                <a:latin typeface="Century Gothic" charset="0"/>
                <a:ea typeface="Century Gothic" charset="0"/>
                <a:cs typeface="Century Gothic" charset="0"/>
              </a:rPr>
              <a:t>job posts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job </a:t>
            </a:r>
            <a:r>
              <a:rPr lang="en-US" sz="1700" dirty="0">
                <a:solidFill>
                  <a:schemeClr val="tx1">
                    <a:lumMod val="75000"/>
                    <a:lumOff val="25000"/>
                  </a:schemeClr>
                </a:solidFill>
                <a:latin typeface="Century Gothic" charset="0"/>
                <a:ea typeface="Century Gothic" charset="0"/>
                <a:cs typeface="Century Gothic" charset="0"/>
              </a:rPr>
              <a:t>skills &amp; </a:t>
            </a:r>
            <a:r>
              <a:rPr lang="en-US" sz="1700" dirty="0" smtClean="0">
                <a:solidFill>
                  <a:schemeClr val="tx1">
                    <a:lumMod val="75000"/>
                    <a:lumOff val="25000"/>
                  </a:schemeClr>
                </a:solidFill>
                <a:latin typeface="Century Gothic" charset="0"/>
                <a:ea typeface="Century Gothic" charset="0"/>
                <a:cs typeface="Century Gothic" charset="0"/>
              </a:rPr>
              <a:t>tips</a:t>
            </a:r>
            <a:r>
              <a:rPr lang="en-US" sz="1700" dirty="0">
                <a:solidFill>
                  <a:schemeClr val="tx1">
                    <a:lumMod val="75000"/>
                    <a:lumOff val="25000"/>
                  </a:schemeClr>
                </a:solidFill>
                <a:latin typeface="Century Gothic" charset="0"/>
                <a:ea typeface="Century Gothic" charset="0"/>
                <a:cs typeface="Century Gothic" charset="0"/>
              </a:rPr>
              <a:t>, and </a:t>
            </a:r>
            <a:r>
              <a:rPr lang="en-US" sz="1700" dirty="0" smtClean="0">
                <a:solidFill>
                  <a:schemeClr val="tx1">
                    <a:lumMod val="75000"/>
                    <a:lumOff val="25000"/>
                  </a:schemeClr>
                </a:solidFill>
                <a:latin typeface="Century Gothic" charset="0"/>
                <a:ea typeface="Century Gothic" charset="0"/>
                <a:cs typeface="Century Gothic" charset="0"/>
              </a:rPr>
              <a:t>important events. </a:t>
            </a:r>
            <a:r>
              <a:rPr lang="en-US" sz="1700" b="1" i="1" dirty="0" smtClean="0">
                <a:solidFill>
                  <a:schemeClr val="tx1">
                    <a:lumMod val="75000"/>
                    <a:lumOff val="25000"/>
                  </a:schemeClr>
                </a:solidFill>
                <a:latin typeface="Century Gothic" charset="0"/>
                <a:ea typeface="Century Gothic" charset="0"/>
                <a:cs typeface="Century Gothic" charset="0"/>
              </a:rPr>
              <a:t>This </a:t>
            </a:r>
            <a:r>
              <a:rPr lang="en-US" sz="1700" b="1" i="1" dirty="0">
                <a:solidFill>
                  <a:schemeClr val="tx1">
                    <a:lumMod val="75000"/>
                    <a:lumOff val="25000"/>
                  </a:schemeClr>
                </a:solidFill>
                <a:latin typeface="Century Gothic" charset="0"/>
                <a:ea typeface="Century Gothic" charset="0"/>
                <a:cs typeface="Century Gothic" charset="0"/>
              </a:rPr>
              <a:t>is a private group! Follow the link to </a:t>
            </a:r>
            <a:r>
              <a:rPr lang="en-US" sz="1700" b="1" i="1" dirty="0" smtClean="0">
                <a:solidFill>
                  <a:schemeClr val="tx1">
                    <a:lumMod val="75000"/>
                    <a:lumOff val="25000"/>
                  </a:schemeClr>
                </a:solidFill>
                <a:latin typeface="Century Gothic" charset="0"/>
                <a:ea typeface="Century Gothic" charset="0"/>
                <a:cs typeface="Century Gothic" charset="0"/>
              </a:rPr>
              <a:t>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1"/>
              </a:rPr>
              <a:t>www.linkedin.com/groups/4343498</a:t>
            </a:r>
            <a:endParaRPr lang="en-US" sz="1100" dirty="0" smtClean="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id:image006.png@01D34742.BFB23FE0">
            <a:hlinkClick r:id="rId7"/>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67364" y="4724947"/>
            <a:ext cx="586705" cy="586705"/>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5831642" y="4612496"/>
            <a:ext cx="3858595" cy="178090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a:t>Watch time spent on social media. If you are going to be on there it 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Important Things to Note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smtClean="0"/>
              <a:t>Earth </a:t>
            </a:r>
            <a:r>
              <a:rPr lang="en-US" sz="1800" dirty="0"/>
              <a:t>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a:t>
            </a:r>
            <a:r>
              <a:rPr lang="en-US" sz="1800" dirty="0" smtClean="0"/>
              <a:t>does NOT </a:t>
            </a:r>
            <a:r>
              <a:rPr lang="en-US" sz="1800" dirty="0"/>
              <a:t>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smtClean="0"/>
              <a:t>Travel is restricted and carefully managed, </a:t>
            </a:r>
            <a:r>
              <a:rPr lang="en-US" sz="1800" dirty="0"/>
              <a:t>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262770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smtClean="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smtClean="0"/>
              <a:t>How many locations does DEVELOP have?</a:t>
            </a:r>
          </a:p>
          <a:p>
            <a:pPr marL="285750" indent="-285750">
              <a:spcBef>
                <a:spcPts val="0"/>
              </a:spcBef>
              <a:spcAft>
                <a:spcPts val="3000"/>
              </a:spcAft>
              <a:buClr>
                <a:srgbClr val="EF282F"/>
              </a:buClr>
              <a:buFont typeface="Webdings" panose="05030102010509060703" pitchFamily="18" charset="2"/>
              <a:buChar char="4"/>
            </a:pPr>
            <a:r>
              <a:rPr lang="en-US" sz="1800" dirty="0" smtClean="0"/>
              <a:t>What is a DEVELOP location called?</a:t>
            </a:r>
          </a:p>
          <a:p>
            <a:pPr marL="285750" indent="-285750">
              <a:spcBef>
                <a:spcPts val="0"/>
              </a:spcBef>
              <a:spcAft>
                <a:spcPts val="3000"/>
              </a:spcAft>
              <a:buClr>
                <a:srgbClr val="EF282F"/>
              </a:buClr>
              <a:buFont typeface="Webdings" panose="05030102010509060703" pitchFamily="18" charset="2"/>
              <a:buChar char="4"/>
            </a:pPr>
            <a:r>
              <a:rPr lang="en-US" sz="1800" dirty="0" smtClean="0"/>
              <a:t>What </a:t>
            </a:r>
            <a:r>
              <a:rPr lang="en-US" sz="1800" smtClean="0"/>
              <a:t>is the DEVELOP NPO?</a:t>
            </a:r>
            <a:endParaRPr lang="en-US" sz="1800" dirty="0" smtClean="0"/>
          </a:p>
          <a:p>
            <a:pPr marL="285750" indent="-285750">
              <a:spcBef>
                <a:spcPts val="0"/>
              </a:spcBef>
              <a:spcAft>
                <a:spcPts val="3000"/>
              </a:spcAft>
              <a:buClr>
                <a:srgbClr val="EF282F"/>
              </a:buClr>
              <a:buFont typeface="Webdings" panose="05030102010509060703" pitchFamily="18" charset="2"/>
              <a:buChar char="4"/>
            </a:pPr>
            <a:r>
              <a:rPr lang="en-US" sz="1800" dirty="0" smtClean="0"/>
              <a:t>How many DEVELOP Fellow elements are there?</a:t>
            </a:r>
          </a:p>
          <a:p>
            <a:pPr marL="285750" indent="-285750">
              <a:spcBef>
                <a:spcPts val="0"/>
              </a:spcBef>
              <a:spcAft>
                <a:spcPts val="3000"/>
              </a:spcAft>
              <a:buClr>
                <a:srgbClr val="EF282F"/>
              </a:buClr>
              <a:buFont typeface="Webdings" panose="05030102010509060703" pitchFamily="18" charset="2"/>
              <a:buChar char="4"/>
            </a:pPr>
            <a:r>
              <a:rPr lang="en-US" sz="1800" dirty="0" smtClean="0"/>
              <a:t>Who 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smtClean="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You’re welcome for these DEVELOP knowledge bombs that just got dropped on you!</a:t>
            </a:r>
            <a:endParaRPr lang="en-US" dirty="0">
              <a:solidFill>
                <a:schemeClr val="tx1">
                  <a:lumMod val="75000"/>
                  <a:lumOff val="25000"/>
                </a:schemeClr>
              </a:solidFill>
            </a:endParaRP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National Program</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835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dirty="0" smtClean="0"/>
              <a:t>“Shaping the future by integrating Earth observations into global decision making.”</a:t>
            </a:r>
            <a:endParaRPr lang="en-US" sz="1600" dirty="0" smtClean="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endParaRPr lang="en-US" dirty="0" smtClean="0">
              <a:solidFill>
                <a:schemeClr val="tx1">
                  <a:lumMod val="75000"/>
                  <a:lumOff val="25000"/>
                </a:schemeClr>
              </a:solidFill>
              <a:latin typeface="Century Gothic" charset="0"/>
              <a:ea typeface="Century Gothic" charset="0"/>
              <a:cs typeface="Century Gothic" charset="0"/>
            </a:endParaRPr>
          </a:p>
          <a:p>
            <a:pPr lvl="0" algn="ctr">
              <a:defRPr/>
            </a:pPr>
            <a:r>
              <a:rPr lang="en-US" dirty="0" smtClean="0">
                <a:solidFill>
                  <a:schemeClr val="tx1">
                    <a:lumMod val="75000"/>
                    <a:lumOff val="25000"/>
                  </a:schemeClr>
                </a:solidFill>
                <a:latin typeface="Century Gothic" charset="0"/>
                <a:ea typeface="Century Gothic" charset="0"/>
                <a:cs typeface="Century Gothic" charset="0"/>
              </a:rPr>
              <a:t>building </a:t>
            </a:r>
            <a:r>
              <a:rPr lang="en-US" dirty="0">
                <a:solidFill>
                  <a:schemeClr val="tx1">
                    <a:lumMod val="75000"/>
                    <a:lumOff val="25000"/>
                  </a:schemeClr>
                </a:solidFill>
                <a:latin typeface="Century Gothic" charset="0"/>
                <a:ea typeface="Century Gothic" charset="0"/>
                <a:cs typeface="Century Gothic" charset="0"/>
              </a:rPr>
              <a:t>capacity in both its participants and end-user </a:t>
            </a:r>
            <a:r>
              <a:rPr lang="en-US" dirty="0" smtClean="0">
                <a:solidFill>
                  <a:schemeClr val="tx1">
                    <a:lumMod val="75000"/>
                    <a:lumOff val="25000"/>
                  </a:schemeClr>
                </a:solidFill>
                <a:latin typeface="Century Gothic" charset="0"/>
                <a:ea typeface="Century Gothic" charset="0"/>
                <a:cs typeface="Century Gothic" charset="0"/>
              </a:rPr>
              <a:t>organizations to </a:t>
            </a:r>
            <a:r>
              <a:rPr lang="en-US" dirty="0">
                <a:solidFill>
                  <a:schemeClr val="tx1">
                    <a:lumMod val="75000"/>
                    <a:lumOff val="25000"/>
                  </a:schemeClr>
                </a:solidFill>
                <a:latin typeface="Century Gothic" charset="0"/>
                <a:ea typeface="Century Gothic" charset="0"/>
                <a:cs typeface="Century Gothic" charset="0"/>
              </a:rPr>
              <a:t>better prepare them to handle the environmental challenges </a:t>
            </a:r>
            <a:r>
              <a:rPr lang="en-US" dirty="0" smtClean="0">
                <a:solidFill>
                  <a:schemeClr val="tx1">
                    <a:lumMod val="75000"/>
                    <a:lumOff val="25000"/>
                  </a:schemeClr>
                </a:solidFill>
                <a:latin typeface="Century Gothic" charset="0"/>
                <a:ea typeface="Century Gothic" charset="0"/>
                <a:cs typeface="Century Gothic" charset="0"/>
              </a:rPr>
              <a:t>that </a:t>
            </a:r>
            <a:r>
              <a:rPr lang="en-US" dirty="0">
                <a:solidFill>
                  <a:schemeClr val="tx1">
                    <a:lumMod val="75000"/>
                    <a:lumOff val="25000"/>
                  </a:schemeClr>
                </a:solidFill>
                <a:latin typeface="Century Gothic" charset="0"/>
                <a:ea typeface="Century Gothic" charset="0"/>
                <a:cs typeface="Century Gothic" charset="0"/>
              </a:rPr>
              <a:t>face society</a:t>
            </a:r>
            <a:r>
              <a:rPr lang="en-US" dirty="0" smtClean="0">
                <a:solidFill>
                  <a:schemeClr val="tx1">
                    <a:lumMod val="75000"/>
                    <a:lumOff val="25000"/>
                  </a:schemeClr>
                </a:solidFill>
                <a:latin typeface="Century Gothic" charset="0"/>
                <a:ea typeface="Century Gothic" charset="0"/>
                <a:cs typeface="Century Gothic" charset="0"/>
              </a:rPr>
              <a:t>.</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smtClean="0">
                <a:solidFill>
                  <a:schemeClr val="tx1">
                    <a:lumMod val="75000"/>
                    <a:lumOff val="25000"/>
                  </a:schemeClr>
                </a:solidFill>
                <a:latin typeface="Century Gothic" charset="0"/>
                <a:ea typeface="Century Gothic" charset="0"/>
                <a:cs typeface="Century Gothic" charset="0"/>
              </a:rPr>
              <a:t>Elevator Speech: </a:t>
            </a:r>
            <a:r>
              <a:rPr lang="en-US" sz="1600" dirty="0" smtClean="0">
                <a:solidFill>
                  <a:schemeClr val="tx1">
                    <a:lumMod val="75000"/>
                    <a:lumOff val="25000"/>
                  </a:schemeClr>
                </a:solidFill>
                <a:latin typeface="Century Gothic" charset="0"/>
                <a:ea typeface="Century Gothic" charset="0"/>
                <a:cs typeface="Century Gothic" charset="0"/>
              </a:rPr>
              <a:t>DEVELOP</a:t>
            </a:r>
            <a:r>
              <a:rPr lang="en-US" sz="1600" dirty="0">
                <a:solidFill>
                  <a:schemeClr val="tx1">
                    <a:lumMod val="75000"/>
                    <a:lumOff val="25000"/>
                  </a:schemeClr>
                </a:solidFill>
                <a:latin typeface="Century Gothic" charset="0"/>
                <a:ea typeface="Century Gothic" charset="0"/>
                <a:cs typeface="Century Gothic" charset="0"/>
              </a:rPr>
              <a:t>, part of NASA’s Applied </a:t>
            </a:r>
            <a:r>
              <a:rPr lang="en-US" sz="1600" dirty="0" smtClean="0">
                <a:solidFill>
                  <a:schemeClr val="tx1">
                    <a:lumMod val="75000"/>
                    <a:lumOff val="25000"/>
                  </a:schemeClr>
                </a:solidFill>
                <a:latin typeface="Century Gothic" charset="0"/>
                <a:ea typeface="Century Gothic" charset="0"/>
                <a:cs typeface="Century Gothic" charset="0"/>
              </a:rPr>
              <a:t>Sciences’ Capacity Building </a:t>
            </a:r>
            <a:r>
              <a:rPr lang="en-US" sz="1600" dirty="0">
                <a:solidFill>
                  <a:schemeClr val="tx1">
                    <a:lumMod val="75000"/>
                    <a:lumOff val="25000"/>
                  </a:schemeClr>
                </a:solidFill>
                <a:latin typeface="Century Gothic" charset="0"/>
                <a:ea typeface="Century Gothic" charset="0"/>
                <a:cs typeface="Century Gothic" charset="0"/>
              </a:rPr>
              <a:t>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322120" y="1442619"/>
            <a:ext cx="9465691" cy="538609"/>
          </a:xfrm>
          <a:prstGeom prst="rect">
            <a:avLst/>
          </a:prstGeom>
          <a:noFill/>
        </p:spPr>
        <p:txBody>
          <a:bodyPr wrap="square" rtlCol="0">
            <a:spAutoFit/>
          </a:bodyPr>
          <a:lstStyle/>
          <a:p>
            <a:pPr algn="ctr" fontAlgn="base">
              <a:spcAft>
                <a:spcPts val="600"/>
              </a:spcAft>
              <a:buClr>
                <a:schemeClr val="tx1">
                  <a:lumMod val="75000"/>
                </a:schemeClr>
              </a:buClr>
            </a:pPr>
            <a:r>
              <a:rPr lang="en-US" sz="2900" b="1" dirty="0" smtClean="0">
                <a:solidFill>
                  <a:srgbClr val="0061AA"/>
                </a:solidFill>
                <a:latin typeface="Century Gothic" charset="0"/>
                <a:ea typeface="Century Gothic" charset="0"/>
                <a:cs typeface="Century Gothic" charset="0"/>
              </a:rPr>
              <a:t>Participants + Earth Observations +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49325" y="1976783"/>
            <a:ext cx="287507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621113"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92901"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History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a:t>
            </a:r>
            <a:r>
              <a:rPr lang="en-US" sz="1800" dirty="0" smtClean="0"/>
              <a:t>Sensing.” </a:t>
            </a:r>
          </a:p>
          <a:p>
            <a:pPr marL="285750" indent="-285750">
              <a:spcBef>
                <a:spcPts val="0"/>
              </a:spcBef>
              <a:spcAft>
                <a:spcPts val="600"/>
              </a:spcAft>
              <a:buClr>
                <a:srgbClr val="EF282F"/>
              </a:buClr>
              <a:buFont typeface="Webdings" panose="05030102010509060703" pitchFamily="18" charset="2"/>
              <a:buChar char="4"/>
            </a:pPr>
            <a:r>
              <a:rPr lang="en-US" sz="1800" dirty="0" smtClean="0"/>
              <a:t>At </a:t>
            </a:r>
            <a:r>
              <a:rPr lang="en-US" sz="1800" dirty="0"/>
              <a:t>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t>
            </a:r>
            <a:r>
              <a:rPr lang="en-US" sz="1800" dirty="0" smtClean="0"/>
              <a:t>A </a:t>
            </a:r>
            <a:r>
              <a:rPr lang="en-US" sz="1800" dirty="0"/>
              <a:t>proposal combining NASA’s Digital Earth Initiative and the students’ paper advocated the formation of a program, and in 1999 DEVELOP was officially formed. </a:t>
            </a: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Beginning </a:t>
            </a:r>
            <a:r>
              <a:rPr lang="en-US" sz="1800" dirty="0"/>
              <a:t>in 2001, </a:t>
            </a:r>
            <a:r>
              <a:rPr lang="en-US" sz="1800" dirty="0" smtClean="0"/>
              <a:t>expansion beyond Langley began and continues </a:t>
            </a:r>
            <a:r>
              <a:rPr lang="en-US" sz="1800" dirty="0"/>
              <a:t>to today. </a:t>
            </a:r>
            <a:endParaRPr lang="en-US" sz="1800" dirty="0" smtClean="0"/>
          </a:p>
        </p:txBody>
      </p:sp>
      <p:cxnSp>
        <p:nvCxnSpPr>
          <p:cNvPr id="108" name="Straight Connector 107"/>
          <p:cNvCxnSpPr/>
          <p:nvPr/>
        </p:nvCxnSpPr>
        <p:spPr>
          <a:xfrm>
            <a:off x="9479110" y="5128169"/>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9" name="Oval 108"/>
          <p:cNvSpPr/>
          <p:nvPr/>
        </p:nvSpPr>
        <p:spPr>
          <a:xfrm>
            <a:off x="9423647" y="506055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6" name="Straight Connector 105"/>
          <p:cNvCxnSpPr/>
          <p:nvPr/>
        </p:nvCxnSpPr>
        <p:spPr>
          <a:xfrm>
            <a:off x="765202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7" name="Oval 106"/>
          <p:cNvSpPr/>
          <p:nvPr/>
        </p:nvSpPr>
        <p:spPr>
          <a:xfrm>
            <a:off x="815706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4" name="Straight Connector 103"/>
          <p:cNvCxnSpPr/>
          <p:nvPr/>
        </p:nvCxnSpPr>
        <p:spPr>
          <a:xfrm>
            <a:off x="565788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5" name="Oval 104"/>
          <p:cNvSpPr/>
          <p:nvPr/>
        </p:nvSpPr>
        <p:spPr>
          <a:xfrm>
            <a:off x="616293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2" name="Straight Connector 101"/>
          <p:cNvCxnSpPr/>
          <p:nvPr/>
        </p:nvCxnSpPr>
        <p:spPr>
          <a:xfrm>
            <a:off x="362936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3" name="Oval 102"/>
          <p:cNvSpPr/>
          <p:nvPr/>
        </p:nvSpPr>
        <p:spPr>
          <a:xfrm>
            <a:off x="413440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039965" y="6035966"/>
            <a:ext cx="1091966" cy="523220"/>
          </a:xfrm>
          <a:prstGeom prst="rect">
            <a:avLst/>
          </a:prstGeom>
          <a:noFill/>
        </p:spPr>
        <p:txBody>
          <a:bodyPr wrap="none" rtlCol="0">
            <a:spAutoFit/>
          </a:bodyPr>
          <a:lstStyle/>
          <a:p>
            <a:pPr algn="ctr"/>
            <a:r>
              <a:rPr lang="en-US" sz="1400" b="1" dirty="0">
                <a:solidFill>
                  <a:schemeClr val="tx1">
                    <a:lumMod val="75000"/>
                    <a:lumOff val="25000"/>
                  </a:schemeClr>
                </a:solidFill>
              </a:rPr>
              <a:t>2003</a:t>
            </a:r>
          </a:p>
          <a:p>
            <a:pPr algn="ctr"/>
            <a:r>
              <a:rPr lang="en-US" sz="1400" dirty="0">
                <a:solidFill>
                  <a:schemeClr val="tx1">
                    <a:lumMod val="75000"/>
                    <a:lumOff val="25000"/>
                  </a:schemeClr>
                </a:solidFill>
              </a:rPr>
              <a:t>Mobile, AL</a:t>
            </a:r>
          </a:p>
        </p:txBody>
      </p:sp>
      <p:cxnSp>
        <p:nvCxnSpPr>
          <p:cNvPr id="99" name="Straight Connector 98"/>
          <p:cNvCxnSpPr/>
          <p:nvPr/>
        </p:nvCxnSpPr>
        <p:spPr>
          <a:xfrm>
            <a:off x="52144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90583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357906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166139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251702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457309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650319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849782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015581" y="4022368"/>
            <a:ext cx="1007007" cy="523220"/>
          </a:xfrm>
          <a:prstGeom prst="rect">
            <a:avLst/>
          </a:prstGeom>
          <a:noFill/>
        </p:spPr>
        <p:txBody>
          <a:bodyPr wrap="none" rtlCol="0">
            <a:spAutoFit/>
          </a:bodyPr>
          <a:lstStyle/>
          <a:p>
            <a:pPr algn="ctr"/>
            <a:r>
              <a:rPr lang="en-US" sz="1400" dirty="0">
                <a:solidFill>
                  <a:schemeClr val="tx1">
                    <a:lumMod val="75000"/>
                    <a:lumOff val="25000"/>
                  </a:schemeClr>
                </a:solidFill>
              </a:rPr>
              <a:t>Goddard</a:t>
            </a:r>
          </a:p>
          <a:p>
            <a:pPr algn="ctr"/>
            <a:r>
              <a:rPr lang="en-US" sz="1400" b="1" dirty="0">
                <a:solidFill>
                  <a:schemeClr val="tx1">
                    <a:lumMod val="75000"/>
                    <a:lumOff val="25000"/>
                  </a:schemeClr>
                </a:solidFill>
              </a:rPr>
              <a:t>2004</a:t>
            </a:r>
          </a:p>
        </p:txBody>
      </p:sp>
      <p:sp>
        <p:nvSpPr>
          <p:cNvPr id="57" name="TextBox 56"/>
          <p:cNvSpPr txBox="1"/>
          <p:nvPr/>
        </p:nvSpPr>
        <p:spPr>
          <a:xfrm>
            <a:off x="4788041" y="4390149"/>
            <a:ext cx="1500732" cy="523220"/>
          </a:xfrm>
          <a:prstGeom prst="rect">
            <a:avLst/>
          </a:prstGeom>
          <a:noFill/>
        </p:spPr>
        <p:txBody>
          <a:bodyPr wrap="none" rtlCol="0">
            <a:spAutoFit/>
          </a:bodyPr>
          <a:lstStyle/>
          <a:p>
            <a:pPr algn="ctr"/>
            <a:r>
              <a:rPr lang="en-US" sz="1400" dirty="0">
                <a:solidFill>
                  <a:schemeClr val="tx1">
                    <a:lumMod val="75000"/>
                    <a:lumOff val="25000"/>
                  </a:schemeClr>
                </a:solidFill>
              </a:rPr>
              <a:t>Fort Collins, CO</a:t>
            </a:r>
          </a:p>
          <a:p>
            <a:pPr algn="ctr"/>
            <a:r>
              <a:rPr lang="en-US" sz="1400" b="1" dirty="0">
                <a:solidFill>
                  <a:schemeClr val="tx1">
                    <a:lumMod val="75000"/>
                    <a:lumOff val="25000"/>
                  </a:schemeClr>
                </a:solidFill>
              </a:rPr>
              <a:t>2012</a:t>
            </a:r>
          </a:p>
        </p:txBody>
      </p:sp>
      <p:sp>
        <p:nvSpPr>
          <p:cNvPr id="58" name="TextBox 57"/>
          <p:cNvSpPr txBox="1"/>
          <p:nvPr/>
        </p:nvSpPr>
        <p:spPr>
          <a:xfrm>
            <a:off x="5848954" y="4024919"/>
            <a:ext cx="1313180" cy="523220"/>
          </a:xfrm>
          <a:prstGeom prst="rect">
            <a:avLst/>
          </a:prstGeom>
          <a:noFill/>
        </p:spPr>
        <p:txBody>
          <a:bodyPr wrap="none" rtlCol="0">
            <a:spAutoFit/>
          </a:bodyPr>
          <a:lstStyle/>
          <a:p>
            <a:pPr algn="ctr"/>
            <a:r>
              <a:rPr lang="en-US" sz="1400" dirty="0">
                <a:solidFill>
                  <a:schemeClr val="tx1">
                    <a:lumMod val="75000"/>
                    <a:lumOff val="25000"/>
                  </a:schemeClr>
                </a:solidFill>
              </a:rPr>
              <a:t>Asheville, NC</a:t>
            </a:r>
          </a:p>
          <a:p>
            <a:pPr algn="ctr"/>
            <a:r>
              <a:rPr lang="en-US" sz="1400" b="1" dirty="0">
                <a:solidFill>
                  <a:schemeClr val="tx1">
                    <a:lumMod val="75000"/>
                    <a:lumOff val="25000"/>
                  </a:schemeClr>
                </a:solidFill>
              </a:rPr>
              <a:t>2014</a:t>
            </a:r>
          </a:p>
        </p:txBody>
      </p:sp>
      <p:sp>
        <p:nvSpPr>
          <p:cNvPr id="59" name="TextBox 58"/>
          <p:cNvSpPr txBox="1"/>
          <p:nvPr/>
        </p:nvSpPr>
        <p:spPr>
          <a:xfrm>
            <a:off x="7947677" y="4009551"/>
            <a:ext cx="1104790" cy="523220"/>
          </a:xfrm>
          <a:prstGeom prst="rect">
            <a:avLst/>
          </a:prstGeom>
          <a:noFill/>
        </p:spPr>
        <p:txBody>
          <a:bodyPr wrap="none" rtlCol="0">
            <a:spAutoFit/>
          </a:bodyPr>
          <a:lstStyle/>
          <a:p>
            <a:pPr algn="ctr"/>
            <a:r>
              <a:rPr lang="en-US" sz="1400" dirty="0">
                <a:solidFill>
                  <a:schemeClr val="tx1">
                    <a:lumMod val="75000"/>
                    <a:lumOff val="25000"/>
                  </a:schemeClr>
                </a:solidFill>
              </a:rPr>
              <a:t>Tempe, AZ</a:t>
            </a:r>
          </a:p>
          <a:p>
            <a:pPr algn="ctr"/>
            <a:r>
              <a:rPr lang="en-US" sz="1400" b="1" dirty="0">
                <a:solidFill>
                  <a:schemeClr val="tx1">
                    <a:lumMod val="75000"/>
                    <a:lumOff val="25000"/>
                  </a:schemeClr>
                </a:solidFill>
              </a:rPr>
              <a:t>2016</a:t>
            </a:r>
          </a:p>
        </p:txBody>
      </p:sp>
      <p:sp>
        <p:nvSpPr>
          <p:cNvPr id="62" name="TextBox 61"/>
          <p:cNvSpPr txBox="1"/>
          <p:nvPr/>
        </p:nvSpPr>
        <p:spPr>
          <a:xfrm>
            <a:off x="4136240" y="5969177"/>
            <a:ext cx="899605" cy="523220"/>
          </a:xfrm>
          <a:prstGeom prst="rect">
            <a:avLst/>
          </a:prstGeom>
          <a:noFill/>
        </p:spPr>
        <p:txBody>
          <a:bodyPr wrap="none" rtlCol="0">
            <a:spAutoFit/>
          </a:bodyPr>
          <a:lstStyle/>
          <a:p>
            <a:pPr algn="ctr"/>
            <a:r>
              <a:rPr lang="en-US" sz="1400" b="1" dirty="0">
                <a:solidFill>
                  <a:schemeClr val="tx1">
                    <a:lumMod val="75000"/>
                    <a:lumOff val="25000"/>
                  </a:schemeClr>
                </a:solidFill>
              </a:rPr>
              <a:t>2008</a:t>
            </a:r>
          </a:p>
          <a:p>
            <a:pPr algn="ctr"/>
            <a:r>
              <a:rPr lang="en-US" sz="1400" dirty="0">
                <a:solidFill>
                  <a:schemeClr val="tx1">
                    <a:lumMod val="75000"/>
                    <a:lumOff val="25000"/>
                  </a:schemeClr>
                </a:solidFill>
              </a:rPr>
              <a:t>Marshall</a:t>
            </a:r>
          </a:p>
        </p:txBody>
      </p:sp>
      <p:sp>
        <p:nvSpPr>
          <p:cNvPr id="63" name="TextBox 62"/>
          <p:cNvSpPr txBox="1"/>
          <p:nvPr/>
        </p:nvSpPr>
        <p:spPr>
          <a:xfrm>
            <a:off x="5975248" y="6033071"/>
            <a:ext cx="1172116" cy="523220"/>
          </a:xfrm>
          <a:prstGeom prst="rect">
            <a:avLst/>
          </a:prstGeom>
          <a:noFill/>
        </p:spPr>
        <p:txBody>
          <a:bodyPr wrap="none" rtlCol="0">
            <a:spAutoFit/>
          </a:bodyPr>
          <a:lstStyle/>
          <a:p>
            <a:pPr algn="ctr"/>
            <a:r>
              <a:rPr lang="en-US" sz="1400" b="1" dirty="0">
                <a:solidFill>
                  <a:schemeClr val="tx1">
                    <a:lumMod val="75000"/>
                    <a:lumOff val="25000"/>
                  </a:schemeClr>
                </a:solidFill>
              </a:rPr>
              <a:t>2013</a:t>
            </a:r>
          </a:p>
          <a:p>
            <a:pPr algn="ctr"/>
            <a:r>
              <a:rPr lang="en-US" sz="1400" dirty="0">
                <a:solidFill>
                  <a:schemeClr val="tx1">
                    <a:lumMod val="75000"/>
                    <a:lumOff val="25000"/>
                  </a:schemeClr>
                </a:solidFill>
              </a:rPr>
              <a:t>Athens, GA</a:t>
            </a:r>
          </a:p>
        </p:txBody>
      </p:sp>
      <p:sp>
        <p:nvSpPr>
          <p:cNvPr id="64" name="TextBox 63"/>
          <p:cNvSpPr txBox="1"/>
          <p:nvPr/>
        </p:nvSpPr>
        <p:spPr>
          <a:xfrm>
            <a:off x="7878694" y="6016891"/>
            <a:ext cx="1284326" cy="523220"/>
          </a:xfrm>
          <a:prstGeom prst="rect">
            <a:avLst/>
          </a:prstGeom>
          <a:noFill/>
        </p:spPr>
        <p:txBody>
          <a:bodyPr wrap="none" rtlCol="0">
            <a:spAutoFit/>
          </a:bodyPr>
          <a:lstStyle/>
          <a:p>
            <a:pPr algn="ctr"/>
            <a:r>
              <a:rPr lang="en-US" sz="1400" b="1" dirty="0">
                <a:solidFill>
                  <a:schemeClr val="tx1">
                    <a:lumMod val="75000"/>
                    <a:lumOff val="25000"/>
                  </a:schemeClr>
                </a:solidFill>
              </a:rPr>
              <a:t>2015</a:t>
            </a:r>
          </a:p>
          <a:p>
            <a:pPr algn="ctr"/>
            <a:r>
              <a:rPr lang="en-US" sz="1400" dirty="0">
                <a:solidFill>
                  <a:schemeClr val="tx1">
                    <a:lumMod val="75000"/>
                    <a:lumOff val="25000"/>
                  </a:schemeClr>
                </a:solidFill>
              </a:rPr>
              <a:t>Pocatello, ID</a:t>
            </a:r>
          </a:p>
        </p:txBody>
      </p:sp>
      <p:sp>
        <p:nvSpPr>
          <p:cNvPr id="65" name="TextBox 64"/>
          <p:cNvSpPr txBox="1"/>
          <p:nvPr/>
        </p:nvSpPr>
        <p:spPr>
          <a:xfrm>
            <a:off x="8962350" y="4534760"/>
            <a:ext cx="1157688" cy="523220"/>
          </a:xfrm>
          <a:prstGeom prst="rect">
            <a:avLst/>
          </a:prstGeom>
          <a:noFill/>
        </p:spPr>
        <p:txBody>
          <a:bodyPr wrap="none" rtlCol="0">
            <a:spAutoFit/>
          </a:bodyPr>
          <a:lstStyle/>
          <a:p>
            <a:pPr algn="ctr"/>
            <a:r>
              <a:rPr lang="en-US" sz="1400" b="1" dirty="0">
                <a:solidFill>
                  <a:schemeClr val="tx1">
                    <a:lumMod val="75000"/>
                    <a:lumOff val="25000"/>
                  </a:schemeClr>
                </a:solidFill>
              </a:rPr>
              <a:t>2018</a:t>
            </a:r>
          </a:p>
          <a:p>
            <a:pPr algn="ctr"/>
            <a:r>
              <a:rPr lang="en-US" sz="1400" dirty="0">
                <a:solidFill>
                  <a:schemeClr val="tx1">
                    <a:lumMod val="75000"/>
                    <a:lumOff val="25000"/>
                  </a:schemeClr>
                </a:solidFill>
              </a:rPr>
              <a:t>Boston, MA</a:t>
            </a:r>
          </a:p>
        </p:txBody>
      </p:sp>
      <p:sp>
        <p:nvSpPr>
          <p:cNvPr id="66" name="Hexagon 65"/>
          <p:cNvSpPr/>
          <p:nvPr/>
        </p:nvSpPr>
        <p:spPr>
          <a:xfrm>
            <a:off x="-100786" y="4730335"/>
            <a:ext cx="1257116" cy="1060418"/>
          </a:xfrm>
          <a:prstGeom prst="hexagon">
            <a:avLst>
              <a:gd name="adj" fmla="val 31100"/>
              <a:gd name="vf" fmla="val 115470"/>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68" name="Hexagon 67"/>
          <p:cNvSpPr/>
          <p:nvPr/>
        </p:nvSpPr>
        <p:spPr>
          <a:xfrm>
            <a:off x="893449" y="530977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69" name="Hexagon 68"/>
          <p:cNvSpPr/>
          <p:nvPr/>
        </p:nvSpPr>
        <p:spPr>
          <a:xfrm>
            <a:off x="1893617" y="4727803"/>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0" name="Hexagon 69"/>
          <p:cNvSpPr/>
          <p:nvPr/>
        </p:nvSpPr>
        <p:spPr>
          <a:xfrm>
            <a:off x="2887769" y="5309776"/>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7" name="Hexagon 76"/>
          <p:cNvSpPr/>
          <p:nvPr/>
        </p:nvSpPr>
        <p:spPr>
          <a:xfrm>
            <a:off x="3890945" y="4727803"/>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8" name="Hexagon 77"/>
          <p:cNvSpPr/>
          <p:nvPr/>
        </p:nvSpPr>
        <p:spPr>
          <a:xfrm>
            <a:off x="4882090" y="5309776"/>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9" name="Hexagon 78"/>
          <p:cNvSpPr/>
          <p:nvPr/>
        </p:nvSpPr>
        <p:spPr>
          <a:xfrm>
            <a:off x="5877641" y="4727803"/>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0" name="Hexagon 79"/>
          <p:cNvSpPr/>
          <p:nvPr/>
        </p:nvSpPr>
        <p:spPr>
          <a:xfrm>
            <a:off x="6877809" y="5309776"/>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7864336" y="4738436"/>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2" name="Hexagon 81"/>
          <p:cNvSpPr/>
          <p:nvPr/>
        </p:nvSpPr>
        <p:spPr>
          <a:xfrm>
            <a:off x="8861496" y="5320409"/>
            <a:ext cx="1257116" cy="1060418"/>
          </a:xfrm>
          <a:prstGeom prst="hexagon">
            <a:avLst>
              <a:gd name="adj" fmla="val 31100"/>
              <a:gd name="vf" fmla="val 115470"/>
            </a:avLst>
          </a:prstGeom>
          <a:blipFill>
            <a:blip r:embed="rId1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895836" y="4147894"/>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4" name="Hexagon 83"/>
          <p:cNvSpPr/>
          <p:nvPr/>
        </p:nvSpPr>
        <p:spPr>
          <a:xfrm>
            <a:off x="2887769" y="4153434"/>
            <a:ext cx="1257116" cy="1060418"/>
          </a:xfrm>
          <a:prstGeom prst="hexagon">
            <a:avLst>
              <a:gd name="adj" fmla="val 31100"/>
              <a:gd name="vf" fmla="val 115470"/>
            </a:avLst>
          </a:prstGeom>
          <a:blipFill>
            <a:blip r:embed="rId14"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15544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183968" y="4031391"/>
            <a:ext cx="588623" cy="523220"/>
          </a:xfrm>
          <a:prstGeom prst="rect">
            <a:avLst/>
          </a:prstGeom>
          <a:noFill/>
        </p:spPr>
        <p:txBody>
          <a:bodyPr wrap="non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89" name="Oval 88"/>
          <p:cNvSpPr/>
          <p:nvPr/>
        </p:nvSpPr>
        <p:spPr>
          <a:xfrm>
            <a:off x="216643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81217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46066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14740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14906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44236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44833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93398" y="5950629"/>
            <a:ext cx="869149" cy="523220"/>
          </a:xfrm>
          <a:prstGeom prst="rect">
            <a:avLst/>
          </a:prstGeom>
          <a:noFill/>
        </p:spPr>
        <p:txBody>
          <a:bodyPr wrap="none" rtlCol="0">
            <a:spAutoFit/>
          </a:bodyPr>
          <a:lstStyle/>
          <a:p>
            <a:pPr algn="ctr"/>
            <a:r>
              <a:rPr lang="en-US" sz="1400" dirty="0" smtClean="0">
                <a:solidFill>
                  <a:schemeClr val="tx1">
                    <a:lumMod val="75000"/>
                    <a:lumOff val="25000"/>
                  </a:schemeClr>
                </a:solidFill>
              </a:rPr>
              <a:t>Langley</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1998</a:t>
            </a:r>
            <a:endParaRPr lang="en-US" sz="1400" b="1" dirty="0">
              <a:solidFill>
                <a:schemeClr val="tx1">
                  <a:lumMod val="75000"/>
                  <a:lumOff val="25000"/>
                </a:schemeClr>
              </a:solidFill>
            </a:endParaRPr>
          </a:p>
        </p:txBody>
      </p:sp>
      <p:sp>
        <p:nvSpPr>
          <p:cNvPr id="101" name="Oval 100"/>
          <p:cNvSpPr/>
          <p:nvPr/>
        </p:nvSpPr>
        <p:spPr>
          <a:xfrm>
            <a:off x="46782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289245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DEVELOP’s 20</a:t>
            </a:r>
            <a:r>
              <a:rPr lang="en-US" baseline="30000" dirty="0" smtClean="0">
                <a:solidFill>
                  <a:srgbClr val="0061AA"/>
                </a:solidFill>
              </a:rPr>
              <a:t>th</a:t>
            </a:r>
            <a:r>
              <a:rPr lang="en-US" dirty="0" smtClean="0">
                <a:solidFill>
                  <a:srgbClr val="0061AA"/>
                </a:solidFill>
              </a:rPr>
              <a:t>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
        <p:nvSpPr>
          <p:cNvPr id="71" name="Text Placeholder 5"/>
          <p:cNvSpPr txBox="1">
            <a:spLocks/>
          </p:cNvSpPr>
          <p:nvPr/>
        </p:nvSpPr>
        <p:spPr>
          <a:xfrm>
            <a:off x="293546" y="1240319"/>
            <a:ext cx="6953073"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In 2018, DEVELOP celebrated its 20th anniversary</a:t>
            </a:r>
            <a:endParaRPr lang="en-US" sz="1800" baseline="300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NASA gave us our own special tree!</a:t>
            </a:r>
          </a:p>
        </p:txBody>
      </p:sp>
      <p:pic>
        <p:nvPicPr>
          <p:cNvPr id="83" name="Picture 82"/>
          <p:cNvPicPr>
            <a:picLocks noChangeAspect="1"/>
          </p:cNvPicPr>
          <p:nvPr/>
        </p:nvPicPr>
        <p:blipFill rotWithShape="1">
          <a:blip r:embed="rId4" cstate="print">
            <a:extLst>
              <a:ext uri="{28A0092B-C50C-407E-A947-70E740481C1C}">
                <a14:useLocalDpi xmlns:a14="http://schemas.microsoft.com/office/drawing/2010/main" val="0"/>
              </a:ext>
            </a:extLst>
          </a:blip>
          <a:srcRect l="4268" t="4546" r="4158" b="4490"/>
          <a:stretch/>
        </p:blipFill>
        <p:spPr>
          <a:xfrm>
            <a:off x="137908" y="2075462"/>
            <a:ext cx="6993466" cy="4631268"/>
          </a:xfrm>
          <a:prstGeom prst="rect">
            <a:avLst/>
          </a:prstGeom>
        </p:spPr>
      </p:pic>
      <p:pic>
        <p:nvPicPr>
          <p:cNvPr id="84" name="Picture 83"/>
          <p:cNvPicPr>
            <a:picLocks noChangeAspect="1"/>
          </p:cNvPicPr>
          <p:nvPr/>
        </p:nvPicPr>
        <p:blipFill rotWithShape="1">
          <a:blip r:embed="rId5" cstate="print">
            <a:extLst>
              <a:ext uri="{28A0092B-C50C-407E-A947-70E740481C1C}">
                <a14:useLocalDpi xmlns:a14="http://schemas.microsoft.com/office/drawing/2010/main" val="0"/>
              </a:ext>
            </a:extLst>
          </a:blip>
          <a:srcRect b="11296"/>
          <a:stretch/>
        </p:blipFill>
        <p:spPr>
          <a:xfrm>
            <a:off x="6527045" y="150291"/>
            <a:ext cx="2856737" cy="1900542"/>
          </a:xfrm>
          <a:prstGeom prst="rect">
            <a:avLst/>
          </a:prstGeom>
          <a:ln>
            <a:noFill/>
          </a:ln>
          <a:effectLst>
            <a:outerShdw blurRad="292100" dist="139700" dir="2700000" algn="tl" rotWithShape="0">
              <a:srgbClr val="333333">
                <a:alpha val="65000"/>
              </a:srgbClr>
            </a:outerShdw>
          </a:effectLst>
        </p:spPr>
      </p:pic>
      <p:pic>
        <p:nvPicPr>
          <p:cNvPr id="85" name="Picture 84"/>
          <p:cNvPicPr>
            <a:picLocks noChangeAspect="1"/>
          </p:cNvPicPr>
          <p:nvPr/>
        </p:nvPicPr>
        <p:blipFill rotWithShape="1">
          <a:blip r:embed="rId6" cstate="print">
            <a:extLst>
              <a:ext uri="{28A0092B-C50C-407E-A947-70E740481C1C}">
                <a14:useLocalDpi xmlns:a14="http://schemas.microsoft.com/office/drawing/2010/main" val="0"/>
              </a:ext>
            </a:extLst>
          </a:blip>
          <a:srcRect t="9546"/>
          <a:stretch/>
        </p:blipFill>
        <p:spPr>
          <a:xfrm>
            <a:off x="1147558" y="2126262"/>
            <a:ext cx="4959350" cy="3364442"/>
          </a:xfrm>
          <a:prstGeom prst="rect">
            <a:avLst/>
          </a:prstGeom>
        </p:spPr>
      </p:pic>
      <p:sp>
        <p:nvSpPr>
          <p:cNvPr id="86" name="Right Arrow 85"/>
          <p:cNvSpPr/>
          <p:nvPr/>
        </p:nvSpPr>
        <p:spPr>
          <a:xfrm rot="19574708">
            <a:off x="3958648" y="2878068"/>
            <a:ext cx="4082466" cy="484632"/>
          </a:xfrm>
          <a:prstGeom prst="rightArrow">
            <a:avLst>
              <a:gd name="adj1" fmla="val 24972"/>
              <a:gd name="adj2" fmla="val 38726"/>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4721" y="4126139"/>
            <a:ext cx="1257435" cy="2547204"/>
          </a:xfrm>
          <a:prstGeom prst="rect">
            <a:avLst/>
          </a:prstGeom>
        </p:spPr>
      </p:pic>
      <p:sp>
        <p:nvSpPr>
          <p:cNvPr id="88" name="Title 2"/>
          <p:cNvSpPr txBox="1">
            <a:spLocks/>
          </p:cNvSpPr>
          <p:nvPr/>
        </p:nvSpPr>
        <p:spPr>
          <a:xfrm>
            <a:off x="7182910" y="2379408"/>
            <a:ext cx="2652787" cy="27336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13416C"/>
                </a:solidFill>
                <a:latin typeface="Century Gothic" panose="020B0502020202020204" pitchFamily="34" charset="0"/>
                <a:ea typeface="+mj-ea"/>
                <a:cs typeface="+mj-cs"/>
              </a:defRPr>
            </a:lvl1pPr>
          </a:lstStyle>
          <a:p>
            <a:pPr>
              <a:lnSpc>
                <a:spcPct val="100000"/>
              </a:lnSpc>
              <a:spcAft>
                <a:spcPts val="400"/>
              </a:spcAft>
            </a:pPr>
            <a:r>
              <a:rPr lang="en-US" sz="1800" dirty="0" smtClean="0">
                <a:solidFill>
                  <a:srgbClr val="0061AA"/>
                </a:solidFill>
              </a:rPr>
              <a:t>Anniversary Activities:</a:t>
            </a:r>
          </a:p>
          <a:p>
            <a:pPr marL="342900" indent="-342900">
              <a:lnSpc>
                <a:spcPct val="100000"/>
              </a:lnSpc>
              <a:spcAft>
                <a:spcPts val="400"/>
              </a:spcAft>
              <a:buClr>
                <a:srgbClr val="EF282F"/>
              </a:buClr>
              <a:buFont typeface="Webdings" panose="05030102010509060703" pitchFamily="18" charset="2"/>
              <a:buChar char="4"/>
            </a:pPr>
            <a:r>
              <a:rPr lang="en-US" sz="1600" dirty="0" smtClean="0">
                <a:solidFill>
                  <a:schemeClr val="tx1">
                    <a:lumMod val="75000"/>
                    <a:lumOff val="25000"/>
                  </a:schemeClr>
                </a:solidFill>
              </a:rPr>
              <a:t>DEVELOP </a:t>
            </a:r>
            <a:r>
              <a:rPr lang="en-US" sz="1600" dirty="0">
                <a:solidFill>
                  <a:schemeClr val="tx1">
                    <a:lumMod val="75000"/>
                    <a:lumOff val="25000"/>
                  </a:schemeClr>
                </a:solidFill>
              </a:rPr>
              <a:t>Day </a:t>
            </a:r>
            <a:r>
              <a:rPr lang="en-US" sz="1600" dirty="0" smtClean="0">
                <a:solidFill>
                  <a:schemeClr val="tx1">
                    <a:lumMod val="75000"/>
                    <a:lumOff val="25000"/>
                  </a:schemeClr>
                </a:solidFill>
              </a:rPr>
              <a:t>events at all nodes</a:t>
            </a:r>
            <a:endParaRPr lang="en-US" sz="1600" dirty="0">
              <a:solidFill>
                <a:schemeClr val="tx1">
                  <a:lumMod val="75000"/>
                  <a:lumOff val="25000"/>
                </a:schemeClr>
              </a:solidFill>
            </a:endParaRPr>
          </a:p>
          <a:p>
            <a:pPr marL="342900" indent="-342900">
              <a:lnSpc>
                <a:spcPct val="100000"/>
              </a:lnSpc>
              <a:spcAft>
                <a:spcPts val="400"/>
              </a:spcAft>
              <a:buClr>
                <a:srgbClr val="EF282F"/>
              </a:buClr>
              <a:buFont typeface="Webdings" panose="05030102010509060703" pitchFamily="18" charset="2"/>
              <a:buChar char="4"/>
            </a:pPr>
            <a:r>
              <a:rPr lang="en-US" sz="1600" dirty="0">
                <a:solidFill>
                  <a:schemeClr val="tx1">
                    <a:lumMod val="75000"/>
                    <a:lumOff val="25000"/>
                  </a:schemeClr>
                </a:solidFill>
              </a:rPr>
              <a:t>N</a:t>
            </a:r>
            <a:r>
              <a:rPr lang="en-US" sz="1600" dirty="0" smtClean="0">
                <a:solidFill>
                  <a:schemeClr val="tx1">
                    <a:lumMod val="75000"/>
                    <a:lumOff val="25000"/>
                  </a:schemeClr>
                </a:solidFill>
              </a:rPr>
              <a:t>ode poster series</a:t>
            </a:r>
          </a:p>
          <a:p>
            <a:pPr marL="342900" indent="-342900">
              <a:lnSpc>
                <a:spcPct val="100000"/>
              </a:lnSpc>
              <a:spcAft>
                <a:spcPts val="400"/>
              </a:spcAft>
              <a:buClr>
                <a:srgbClr val="EF282F"/>
              </a:buClr>
              <a:buFont typeface="Webdings" panose="05030102010509060703" pitchFamily="18" charset="2"/>
              <a:buChar char="4"/>
            </a:pPr>
            <a:r>
              <a:rPr lang="en-US" sz="1600" dirty="0" smtClean="0">
                <a:solidFill>
                  <a:schemeClr val="tx1">
                    <a:lumMod val="75000"/>
                    <a:lumOff val="25000"/>
                  </a:schemeClr>
                </a:solidFill>
              </a:rPr>
              <a:t>T-20 Tournament</a:t>
            </a:r>
          </a:p>
          <a:p>
            <a:pPr marL="342900" indent="-342900">
              <a:lnSpc>
                <a:spcPct val="100000"/>
              </a:lnSpc>
              <a:spcAft>
                <a:spcPts val="400"/>
              </a:spcAft>
              <a:buClr>
                <a:srgbClr val="EF282F"/>
              </a:buClr>
              <a:buFont typeface="Webdings" panose="05030102010509060703" pitchFamily="18" charset="2"/>
              <a:buChar char="4"/>
            </a:pPr>
            <a:r>
              <a:rPr lang="en-US" sz="1600" dirty="0" smtClean="0">
                <a:solidFill>
                  <a:schemeClr val="tx1">
                    <a:lumMod val="75000"/>
                    <a:lumOff val="25000"/>
                  </a:schemeClr>
                </a:solidFill>
              </a:rPr>
              <a:t>Alumni brown bag series</a:t>
            </a:r>
          </a:p>
          <a:p>
            <a:pPr marL="342900" indent="-342900">
              <a:lnSpc>
                <a:spcPct val="100000"/>
              </a:lnSpc>
              <a:spcAft>
                <a:spcPts val="400"/>
              </a:spcAft>
              <a:buClr>
                <a:srgbClr val="EF282F"/>
              </a:buClr>
              <a:buFont typeface="Webdings" panose="05030102010509060703" pitchFamily="18" charset="2"/>
              <a:buChar char="4"/>
            </a:pPr>
            <a:r>
              <a:rPr lang="en-US" sz="1600" dirty="0" err="1" smtClean="0">
                <a:solidFill>
                  <a:schemeClr val="tx1">
                    <a:lumMod val="75000"/>
                    <a:lumOff val="25000"/>
                  </a:schemeClr>
                </a:solidFill>
              </a:rPr>
              <a:t>Mapathons</a:t>
            </a:r>
            <a:endParaRPr lang="en-US" sz="1600" dirty="0" smtClean="0">
              <a:solidFill>
                <a:schemeClr val="tx1">
                  <a:lumMod val="75000"/>
                  <a:lumOff val="25000"/>
                </a:schemeClr>
              </a:solidFill>
            </a:endParaRPr>
          </a:p>
          <a:p>
            <a:pPr marL="342900" indent="-342900">
              <a:lnSpc>
                <a:spcPct val="100000"/>
              </a:lnSpc>
              <a:spcAft>
                <a:spcPts val="400"/>
              </a:spcAft>
              <a:buClr>
                <a:srgbClr val="EF282F"/>
              </a:buClr>
              <a:buFont typeface="Webdings" panose="05030102010509060703" pitchFamily="18" charset="2"/>
              <a:buChar char="4"/>
            </a:pPr>
            <a:r>
              <a:rPr lang="en-US" sz="1600" dirty="0" smtClean="0">
                <a:solidFill>
                  <a:schemeClr val="tx1">
                    <a:lumMod val="75000"/>
                    <a:lumOff val="25000"/>
                  </a:schemeClr>
                </a:solidFill>
              </a:rPr>
              <a:t>Design challenges</a:t>
            </a:r>
          </a:p>
        </p:txBody>
      </p:sp>
      <p:pic>
        <p:nvPicPr>
          <p:cNvPr id="89" name="Picture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1954" y="5000450"/>
            <a:ext cx="1475844" cy="1590776"/>
          </a:xfrm>
          <a:prstGeom prst="ellipse">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DEVELOP’s Mission &amp; Vision</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240319"/>
            <a:ext cx="660119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smtClean="0"/>
              <a:t>Mission</a:t>
            </a:r>
            <a:r>
              <a:rPr lang="en-US" sz="1800" dirty="0" smtClean="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smtClean="0"/>
              <a:t>Vision</a:t>
            </a:r>
            <a:r>
              <a:rPr lang="en-US" sz="1800" dirty="0" smtClean="0"/>
              <a:t>: </a:t>
            </a:r>
            <a:r>
              <a:rPr lang="en-US" sz="1800" dirty="0">
                <a:latin typeface="Century Gothic" charset="0"/>
                <a:ea typeface="Century Gothic" charset="0"/>
                <a:cs typeface="Century Gothic" charset="0"/>
              </a:rPr>
              <a:t>Shaping the future by integrating Earth observations into global decision making</a:t>
            </a:r>
            <a:r>
              <a:rPr lang="en-US" sz="1800" dirty="0" smtClean="0">
                <a:latin typeface="Century Gothic" charset="0"/>
                <a:ea typeface="Century Gothic" charset="0"/>
                <a:cs typeface="Century Gothic" charset="0"/>
              </a:rPr>
              <a:t>.</a:t>
            </a:r>
          </a:p>
          <a:p>
            <a:pPr marL="285750" indent="-285750">
              <a:spcBef>
                <a:spcPts val="0"/>
              </a:spcBef>
              <a:spcAft>
                <a:spcPts val="1800"/>
              </a:spcAft>
              <a:buClr>
                <a:srgbClr val="EF282F"/>
              </a:buClr>
              <a:buFont typeface="Webdings" panose="05030102010509060703" pitchFamily="18" charset="2"/>
              <a:buChar char="4"/>
            </a:pPr>
            <a:endParaRPr lang="en-US" sz="1800" dirty="0">
              <a:latin typeface="Century Gothic" charset="0"/>
              <a:ea typeface="Century Gothic" charset="0"/>
              <a:cs typeface="Century Gothic" charset="0"/>
            </a:endParaRPr>
          </a:p>
          <a:p>
            <a:pPr marL="285750" indent="-285750">
              <a:spcBef>
                <a:spcPts val="0"/>
              </a:spcBef>
              <a:spcAft>
                <a:spcPts val="600"/>
              </a:spcAft>
              <a:buClr>
                <a:srgbClr val="EF282F"/>
              </a:buClr>
              <a:buFont typeface="Webdings" panose="05030102010509060703" pitchFamily="18" charset="2"/>
              <a:buChar char="4"/>
            </a:pPr>
            <a:r>
              <a:rPr lang="en-US" sz="1800" b="1" dirty="0" smtClean="0"/>
              <a:t>Core Values</a:t>
            </a:r>
            <a:r>
              <a:rPr lang="en-US" sz="1800" dirty="0" smtClean="0"/>
              <a:t>:</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Collaboration</a:t>
            </a:r>
            <a:r>
              <a:rPr lang="en-US" sz="1800" dirty="0" smtClean="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Discovery</a:t>
            </a:r>
            <a:r>
              <a:rPr lang="en-US" sz="1800" dirty="0" smtClean="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Service</a:t>
            </a:r>
            <a:r>
              <a:rPr lang="en-US" sz="1800" dirty="0" smtClean="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Passion</a:t>
            </a:r>
            <a:r>
              <a:rPr lang="en-US" sz="1800" dirty="0" smtClean="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smtClean="0"/>
          </a:p>
        </p:txBody>
      </p:sp>
      <p:grpSp>
        <p:nvGrpSpPr>
          <p:cNvPr id="2" name="Group 1"/>
          <p:cNvGrpSpPr/>
          <p:nvPr/>
        </p:nvGrpSpPr>
        <p:grpSpPr>
          <a:xfrm>
            <a:off x="7200113" y="1726212"/>
            <a:ext cx="2672189" cy="3423007"/>
            <a:chOff x="7063273" y="1726211"/>
            <a:chExt cx="2672189" cy="3423007"/>
          </a:xfrm>
        </p:grpSpPr>
        <p:sp>
          <p:nvSpPr>
            <p:cNvPr id="77" name="Text Placeholder 5"/>
            <p:cNvSpPr txBox="1">
              <a:spLocks/>
            </p:cNvSpPr>
            <p:nvPr/>
          </p:nvSpPr>
          <p:spPr>
            <a:xfrm>
              <a:off x="7286957" y="2585776"/>
              <a:ext cx="2224819"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smtClean="0"/>
                <a:t>NASA’s </a:t>
              </a:r>
            </a:p>
            <a:p>
              <a:pPr algn="ctr">
                <a:spcBef>
                  <a:spcPts val="0"/>
                </a:spcBef>
                <a:buClr>
                  <a:srgbClr val="0078C1"/>
                </a:buClr>
              </a:pPr>
              <a:r>
                <a:rPr lang="en-US" sz="1800" dirty="0" smtClean="0"/>
                <a:t>core values are: </a:t>
              </a:r>
            </a:p>
            <a:p>
              <a:pPr algn="ctr">
                <a:spcBef>
                  <a:spcPts val="0"/>
                </a:spcBef>
                <a:buClr>
                  <a:srgbClr val="0078C1"/>
                </a:buClr>
              </a:pPr>
              <a:r>
                <a:rPr lang="en-US" sz="1800" dirty="0" smtClean="0"/>
                <a:t>Safety </a:t>
              </a:r>
            </a:p>
            <a:p>
              <a:pPr algn="ctr">
                <a:spcBef>
                  <a:spcPts val="0"/>
                </a:spcBef>
                <a:buClr>
                  <a:srgbClr val="0078C1"/>
                </a:buClr>
              </a:pPr>
              <a:r>
                <a:rPr lang="en-US" sz="1800" dirty="0" smtClean="0"/>
                <a:t>Excellence</a:t>
              </a:r>
            </a:p>
            <a:p>
              <a:pPr algn="ctr">
                <a:spcBef>
                  <a:spcPts val="0"/>
                </a:spcBef>
                <a:buClr>
                  <a:srgbClr val="0078C1"/>
                </a:buClr>
              </a:pPr>
              <a:r>
                <a:rPr lang="en-US" sz="1800" dirty="0" smtClean="0"/>
                <a:t>Teamwork</a:t>
              </a:r>
            </a:p>
            <a:p>
              <a:pPr algn="ctr">
                <a:spcBef>
                  <a:spcPts val="0"/>
                </a:spcBef>
                <a:buClr>
                  <a:srgbClr val="0078C1"/>
                </a:buClr>
              </a:pPr>
              <a:r>
                <a:rPr lang="en-US" sz="1800" dirty="0" smtClean="0"/>
                <a:t>Integrity </a:t>
              </a:r>
            </a:p>
            <a:p>
              <a:pPr algn="ctr">
                <a:spcBef>
                  <a:spcPts val="600"/>
                </a:spcBef>
                <a:buClr>
                  <a:srgbClr val="0078C1"/>
                </a:buClr>
              </a:pPr>
              <a:r>
                <a:rPr lang="en-US" sz="1800" dirty="0" smtClean="0"/>
                <a:t>DEVELOP shares these </a:t>
              </a:r>
            </a:p>
            <a:p>
              <a:pPr algn="ctr">
                <a:spcBef>
                  <a:spcPts val="0"/>
                </a:spcBef>
                <a:buClr>
                  <a:srgbClr val="0078C1"/>
                </a:buClr>
              </a:pPr>
              <a:r>
                <a:rPr lang="en-US" sz="1800" dirty="0" smtClean="0"/>
                <a:t>as well!</a:t>
              </a:r>
            </a:p>
          </p:txBody>
        </p:sp>
        <p:pic>
          <p:nvPicPr>
            <p:cNvPr id="79" name="Picture 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3423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smtClean="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Culture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nimble, 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Collaborative</a:t>
            </a:r>
            <a:endParaRPr lang="en-US" sz="2000" dirty="0">
              <a:solidFill>
                <a:srgbClr val="0061AA"/>
              </a:solidFill>
            </a:endParaRP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Service-Oriented</a:t>
            </a:r>
            <a:endParaRPr lang="en-US" sz="2000" dirty="0">
              <a:solidFill>
                <a:srgbClr val="0061AA"/>
              </a:solidFill>
            </a:endParaRP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Dynamic</a:t>
            </a:r>
            <a:endParaRPr lang="en-US" sz="2000" dirty="0">
              <a:solidFill>
                <a:srgbClr val="0061AA"/>
              </a:solidFill>
            </a:endParaRP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Innovative</a:t>
            </a:r>
            <a:endParaRPr lang="en-US" sz="2000" dirty="0">
              <a:solidFill>
                <a:srgbClr val="0061AA"/>
              </a:solidFill>
            </a:endParaRP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Passionate</a:t>
            </a:r>
            <a:endParaRPr lang="en-US" sz="2000" dirty="0">
              <a:solidFill>
                <a:srgbClr val="0061AA"/>
              </a:solidFill>
            </a:endParaRP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Excellent</a:t>
            </a:r>
            <a:endParaRPr lang="en-US" sz="2000" dirty="0">
              <a:solidFill>
                <a:srgbClr val="0061AA"/>
              </a:solidFill>
            </a:endParaRP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Professional</a:t>
            </a:r>
            <a:endParaRPr lang="en-US" sz="2000" dirty="0">
              <a:solidFill>
                <a:srgbClr val="0061AA"/>
              </a:solidFill>
            </a:endParaRPr>
          </a:p>
        </p:txBody>
      </p:sp>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Locations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1" name="Rectangle 50"/>
          <p:cNvSpPr/>
          <p:nvPr/>
        </p:nvSpPr>
        <p:spPr>
          <a:xfrm>
            <a:off x="3048000" y="1997839"/>
            <a:ext cx="6096000" cy="2862322"/>
          </a:xfrm>
          <a:prstGeom prst="rect">
            <a:avLst/>
          </a:prstGeom>
        </p:spPr>
        <p:txBody>
          <a:bodyPr>
            <a:spAutoFit/>
          </a:bodyPr>
          <a:lstStyle/>
          <a:p>
            <a:r>
              <a:rPr lang="en-US" dirty="0">
                <a:solidFill>
                  <a:srgbClr val="FFFFFF"/>
                </a:solidFill>
                <a:latin typeface="CenturyGothic"/>
              </a:rPr>
              <a:t>7</a:t>
            </a:r>
          </a:p>
          <a:p>
            <a:r>
              <a:rPr lang="en-US" dirty="0">
                <a:solidFill>
                  <a:srgbClr val="FFFFFF"/>
                </a:solidFill>
                <a:latin typeface="CenturyGothic"/>
              </a:rPr>
              <a:t>8</a:t>
            </a:r>
          </a:p>
          <a:p>
            <a:r>
              <a:rPr lang="en-US" dirty="0">
                <a:solidFill>
                  <a:srgbClr val="FFFFFF"/>
                </a:solidFill>
                <a:latin typeface="CenturyGothic"/>
              </a:rPr>
              <a:t>9</a:t>
            </a:r>
          </a:p>
          <a:p>
            <a:r>
              <a:rPr lang="en-US" dirty="0">
                <a:solidFill>
                  <a:srgbClr val="FFFFFF"/>
                </a:solidFill>
                <a:latin typeface="CenturyGothic"/>
              </a:rPr>
              <a:t>11 10</a:t>
            </a:r>
          </a:p>
          <a:p>
            <a:r>
              <a:rPr lang="en-US" dirty="0">
                <a:solidFill>
                  <a:srgbClr val="FFFFFF"/>
                </a:solidFill>
                <a:latin typeface="CenturyGothic"/>
              </a:rPr>
              <a:t>12</a:t>
            </a:r>
          </a:p>
          <a:p>
            <a:r>
              <a:rPr lang="en-US" dirty="0">
                <a:solidFill>
                  <a:srgbClr val="FFFFFF"/>
                </a:solidFill>
                <a:latin typeface="CenturyGothic"/>
              </a:rPr>
              <a:t>4</a:t>
            </a:r>
          </a:p>
          <a:p>
            <a:r>
              <a:rPr lang="en-US" dirty="0">
                <a:solidFill>
                  <a:srgbClr val="FFFFFF"/>
                </a:solidFill>
                <a:latin typeface="CenturyGothic"/>
              </a:rPr>
              <a:t>1 2</a:t>
            </a:r>
          </a:p>
          <a:p>
            <a:r>
              <a:rPr lang="en-US" dirty="0">
                <a:solidFill>
                  <a:srgbClr val="FFFFFF"/>
                </a:solidFill>
                <a:latin typeface="CenturyGothic"/>
              </a:rPr>
              <a:t>3</a:t>
            </a:r>
          </a:p>
          <a:p>
            <a:r>
              <a:rPr lang="en-US" dirty="0">
                <a:solidFill>
                  <a:srgbClr val="FFFFFF"/>
                </a:solidFill>
                <a:latin typeface="CenturyGothic"/>
              </a:rPr>
              <a:t>5</a:t>
            </a:r>
          </a:p>
          <a:p>
            <a:r>
              <a:rPr lang="en-US" dirty="0">
                <a:solidFill>
                  <a:srgbClr val="FFFFFF"/>
                </a:solidFill>
                <a:latin typeface="CenturyGothic"/>
              </a:rPr>
              <a:t>6</a:t>
            </a:r>
            <a:endParaRPr lang="en-US" dirty="0"/>
          </a:p>
        </p:txBody>
      </p:sp>
      <p:pic>
        <p:nvPicPr>
          <p:cNvPr id="55" name="Picture 5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04" y="1139126"/>
            <a:ext cx="7962519" cy="4935103"/>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409563" y="4844032"/>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smtClean="0">
                <a:latin typeface="Century Gothic" panose="020B0502020202020204" pitchFamily="34" charset="0"/>
              </a:rPr>
              <a:t>1</a:t>
            </a:r>
            <a:endParaRPr lang="en-US" b="1" dirty="0">
              <a:latin typeface="Century Gothic" panose="020B0502020202020204" pitchFamily="34" charset="0"/>
            </a:endParaRPr>
          </a:p>
        </p:txBody>
      </p:sp>
      <p:sp>
        <p:nvSpPr>
          <p:cNvPr id="69" name="TextBox 68"/>
          <p:cNvSpPr txBox="1"/>
          <p:nvPr/>
        </p:nvSpPr>
        <p:spPr>
          <a:xfrm>
            <a:off x="5423934" y="4825973"/>
            <a:ext cx="356462" cy="369332"/>
          </a:xfrm>
          <a:prstGeom prst="rect">
            <a:avLst/>
          </a:prstGeom>
          <a:noFill/>
        </p:spPr>
        <p:txBody>
          <a:bodyPr wrap="square" rtlCol="0">
            <a:spAutoFit/>
          </a:bodyPr>
          <a:lstStyle/>
          <a:p>
            <a:r>
              <a:rPr lang="en-US" b="1" dirty="0" smtClean="0">
                <a:latin typeface="Century Gothic" panose="020B0502020202020204" pitchFamily="34" charset="0"/>
              </a:rPr>
              <a:t>2</a:t>
            </a:r>
            <a:endParaRPr lang="en-US" b="1" dirty="0">
              <a:latin typeface="Century Gothic" panose="020B0502020202020204" pitchFamily="34" charset="0"/>
            </a:endParaRP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smtClean="0">
                <a:latin typeface="Century Gothic" panose="020B0502020202020204" pitchFamily="34" charset="0"/>
              </a:rPr>
              <a:t>3</a:t>
            </a:r>
            <a:endParaRPr lang="en-US" b="1" dirty="0">
              <a:latin typeface="Century Gothic" panose="020B0502020202020204" pitchFamily="34" charset="0"/>
            </a:endParaRP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smtClean="0">
                <a:latin typeface="Century Gothic" panose="020B0502020202020204" pitchFamily="34" charset="0"/>
              </a:rPr>
              <a:t>4</a:t>
            </a:r>
            <a:endParaRPr lang="en-US" b="1" dirty="0">
              <a:latin typeface="Century Gothic" panose="020B0502020202020204" pitchFamily="34" charset="0"/>
            </a:endParaRP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smtClean="0">
                <a:latin typeface="Century Gothic" panose="020B0502020202020204" pitchFamily="34" charset="0"/>
              </a:rPr>
              <a:t>5</a:t>
            </a:r>
            <a:endParaRPr lang="en-US" b="1" dirty="0">
              <a:latin typeface="Century Gothic" panose="020B0502020202020204" pitchFamily="34" charset="0"/>
            </a:endParaRP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smtClean="0">
                <a:latin typeface="Century Gothic" panose="020B0502020202020204" pitchFamily="34" charset="0"/>
              </a:rPr>
              <a:t>6</a:t>
            </a:r>
            <a:endParaRPr lang="en-US" b="1" dirty="0">
              <a:latin typeface="Century Gothic" panose="020B0502020202020204" pitchFamily="34" charset="0"/>
            </a:endParaRP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smtClean="0">
                <a:latin typeface="Century Gothic" panose="020B0502020202020204" pitchFamily="34" charset="0"/>
              </a:rPr>
              <a:t>7</a:t>
            </a:r>
            <a:endParaRPr lang="en-US" b="1" dirty="0">
              <a:latin typeface="Century Gothic" panose="020B0502020202020204" pitchFamily="34" charset="0"/>
            </a:endParaRP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smtClean="0">
                <a:latin typeface="Century Gothic" panose="020B0502020202020204" pitchFamily="34" charset="0"/>
              </a:rPr>
              <a:t>8</a:t>
            </a:r>
            <a:endParaRPr lang="en-US" b="1" dirty="0">
              <a:latin typeface="Century Gothic" panose="020B0502020202020204" pitchFamily="34" charset="0"/>
            </a:endParaRPr>
          </a:p>
        </p:txBody>
      </p:sp>
      <p:sp>
        <p:nvSpPr>
          <p:cNvPr id="76" name="TextBox 75"/>
          <p:cNvSpPr txBox="1"/>
          <p:nvPr/>
        </p:nvSpPr>
        <p:spPr>
          <a:xfrm>
            <a:off x="7437807" y="2118049"/>
            <a:ext cx="505606" cy="369332"/>
          </a:xfrm>
          <a:prstGeom prst="rect">
            <a:avLst/>
          </a:prstGeom>
          <a:noFill/>
        </p:spPr>
        <p:txBody>
          <a:bodyPr wrap="square" rtlCol="0">
            <a:spAutoFit/>
          </a:bodyPr>
          <a:lstStyle/>
          <a:p>
            <a:r>
              <a:rPr lang="en-US" b="1" dirty="0" smtClean="0">
                <a:latin typeface="Century Gothic" panose="020B0502020202020204" pitchFamily="34" charset="0"/>
              </a:rPr>
              <a:t>10</a:t>
            </a:r>
            <a:endParaRPr lang="en-US" b="1" dirty="0">
              <a:latin typeface="Century Gothic" panose="020B0502020202020204" pitchFamily="34" charset="0"/>
            </a:endParaRP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smtClean="0">
                <a:latin typeface="Century Gothic" panose="020B0502020202020204" pitchFamily="34" charset="0"/>
              </a:rPr>
              <a:t>9</a:t>
            </a:r>
            <a:endParaRPr lang="en-US" b="1" dirty="0">
              <a:latin typeface="Century Gothic" panose="020B0502020202020204" pitchFamily="34" charset="0"/>
            </a:endParaRPr>
          </a:p>
        </p:txBody>
      </p:sp>
      <p:sp>
        <p:nvSpPr>
          <p:cNvPr id="78" name="TextBox 77"/>
          <p:cNvSpPr txBox="1"/>
          <p:nvPr/>
        </p:nvSpPr>
        <p:spPr>
          <a:xfrm>
            <a:off x="6122701" y="3758785"/>
            <a:ext cx="490106" cy="369332"/>
          </a:xfrm>
          <a:prstGeom prst="rect">
            <a:avLst/>
          </a:prstGeom>
          <a:noFill/>
        </p:spPr>
        <p:txBody>
          <a:bodyPr wrap="square" rtlCol="0">
            <a:spAutoFit/>
          </a:bodyPr>
          <a:lstStyle/>
          <a:p>
            <a:r>
              <a:rPr lang="en-US" b="1" dirty="0" smtClean="0">
                <a:latin typeface="Century Gothic" panose="020B0502020202020204" pitchFamily="34" charset="0"/>
              </a:rPr>
              <a:t>11</a:t>
            </a:r>
            <a:endParaRPr lang="en-US" b="1" dirty="0">
              <a:latin typeface="Century Gothic" panose="020B0502020202020204" pitchFamily="34" charset="0"/>
            </a:endParaRPr>
          </a:p>
        </p:txBody>
      </p:sp>
      <p:sp>
        <p:nvSpPr>
          <p:cNvPr id="79" name="TextBox 78"/>
          <p:cNvSpPr txBox="1"/>
          <p:nvPr/>
        </p:nvSpPr>
        <p:spPr>
          <a:xfrm>
            <a:off x="6972438" y="3348156"/>
            <a:ext cx="449452" cy="369332"/>
          </a:xfrm>
          <a:prstGeom prst="rect">
            <a:avLst/>
          </a:prstGeom>
          <a:noFill/>
        </p:spPr>
        <p:txBody>
          <a:bodyPr wrap="square" rtlCol="0">
            <a:spAutoFit/>
          </a:bodyPr>
          <a:lstStyle/>
          <a:p>
            <a:r>
              <a:rPr lang="en-US" b="1" dirty="0" smtClean="0">
                <a:latin typeface="Century Gothic" panose="020B0502020202020204" pitchFamily="34" charset="0"/>
              </a:rPr>
              <a:t>12</a:t>
            </a:r>
            <a:endParaRPr lang="en-US" b="1" dirty="0">
              <a:latin typeface="Century Gothic" panose="020B0502020202020204" pitchFamily="34" charset="0"/>
            </a:endParaRP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708708"/>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rgbClr val="0061AA"/>
                </a:solidFill>
                <a:latin typeface="Century Gothic" panose="020B0502020202020204" pitchFamily="34" charset="0"/>
              </a:rPr>
              <a:t>Alabama – Mobile</a:t>
            </a:r>
          </a:p>
          <a:p>
            <a:pPr marL="342900" indent="-342900">
              <a:spcAft>
                <a:spcPts val="600"/>
              </a:spcAft>
              <a:buFontTx/>
              <a:buAutoNum type="arabicPeriod"/>
            </a:pPr>
            <a:r>
              <a:rPr lang="en-US" sz="1500" dirty="0">
                <a:solidFill>
                  <a:srgbClr val="0061AA"/>
                </a:solidFill>
                <a:latin typeface="Century Gothic" panose="020B0502020202020204" pitchFamily="34" charset="0"/>
              </a:rPr>
              <a:t>Arizona – Tempe</a:t>
            </a:r>
          </a:p>
          <a:p>
            <a:pPr marL="342900" indent="-342900">
              <a:spcAft>
                <a:spcPts val="600"/>
              </a:spcAft>
              <a:buAutoNum type="arabicPeriod"/>
            </a:pPr>
            <a:r>
              <a:rPr lang="en-US" sz="1500" dirty="0" smtClean="0">
                <a:solidFill>
                  <a:srgbClr val="0061AA"/>
                </a:solidFill>
                <a:latin typeface="Century Gothic" panose="020B0502020202020204" pitchFamily="34" charset="0"/>
              </a:rPr>
              <a:t>California </a:t>
            </a:r>
            <a:r>
              <a:rPr lang="en-US" sz="1500" dirty="0">
                <a:solidFill>
                  <a:srgbClr val="0061AA"/>
                </a:solidFill>
                <a:latin typeface="Century Gothic" panose="020B0502020202020204" pitchFamily="34" charset="0"/>
              </a:rPr>
              <a:t>–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rgbClr val="0061AA"/>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rgbClr val="0061AA"/>
                </a:solidFill>
                <a:latin typeface="Century Gothic" panose="020B0502020202020204" pitchFamily="34" charset="0"/>
              </a:rPr>
              <a:t>Georgia – Athens</a:t>
            </a:r>
          </a:p>
          <a:p>
            <a:pPr marL="342900" indent="-342900">
              <a:spcAft>
                <a:spcPts val="600"/>
              </a:spcAft>
              <a:buAutoNum type="arabicPeriod"/>
            </a:pPr>
            <a:r>
              <a:rPr lang="en-US" sz="1500" dirty="0" smtClean="0">
                <a:solidFill>
                  <a:srgbClr val="0061AA"/>
                </a:solidFill>
                <a:latin typeface="Century Gothic" panose="020B0502020202020204" pitchFamily="34" charset="0"/>
              </a:rPr>
              <a:t>Idaho </a:t>
            </a:r>
            <a:r>
              <a:rPr lang="en-US" sz="1500" dirty="0">
                <a:solidFill>
                  <a:srgbClr val="0061AA"/>
                </a:solidFill>
                <a:latin typeface="Century Gothic" panose="020B0502020202020204" pitchFamily="34" charset="0"/>
              </a:rPr>
              <a:t>–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rgbClr val="0061AA"/>
                </a:solidFill>
                <a:latin typeface="Century Gothic" panose="020B0502020202020204" pitchFamily="34" charset="0"/>
              </a:rPr>
              <a:t>Massachusetts – Boston </a:t>
            </a:r>
          </a:p>
          <a:p>
            <a:pPr marL="342900" indent="-342900">
              <a:spcAft>
                <a:spcPts val="600"/>
              </a:spcAft>
              <a:buAutoNum type="arabicPeriod"/>
            </a:pPr>
            <a:r>
              <a:rPr lang="en-US" sz="1500" dirty="0" smtClean="0">
                <a:solidFill>
                  <a:srgbClr val="0061AA"/>
                </a:solidFill>
                <a:latin typeface="Century Gothic" panose="020B0502020202020204" pitchFamily="34" charset="0"/>
              </a:rPr>
              <a:t>North </a:t>
            </a:r>
            <a:r>
              <a:rPr lang="en-US" sz="1500" dirty="0">
                <a:solidFill>
                  <a:srgbClr val="0061AA"/>
                </a:solidFill>
                <a:latin typeface="Century Gothic" panose="020B0502020202020204" pitchFamily="34" charset="0"/>
              </a:rPr>
              <a:t>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a:t>
            </a:r>
            <a:r>
              <a:rPr lang="en-US" sz="1500" dirty="0" smtClean="0">
                <a:solidFill>
                  <a:srgbClr val="0061AA"/>
                </a:solidFill>
                <a:latin typeface="Century Gothic" panose="020B0502020202020204" pitchFamily="34" charset="0"/>
              </a:rPr>
              <a:t>Langley</a:t>
            </a:r>
            <a:endParaRPr lang="en-US" sz="1500" dirty="0">
              <a:solidFill>
                <a:srgbClr val="0061AA"/>
              </a:solidFill>
              <a:latin typeface="Century Gothic" panose="020B0502020202020204" pitchFamily="34" charset="0"/>
            </a:endParaRPr>
          </a:p>
        </p:txBody>
      </p:sp>
      <p:grpSp>
        <p:nvGrpSpPr>
          <p:cNvPr id="80" name="Group 79"/>
          <p:cNvGrpSpPr/>
          <p:nvPr/>
        </p:nvGrpSpPr>
        <p:grpSpPr>
          <a:xfrm>
            <a:off x="7197164" y="168740"/>
            <a:ext cx="2765252" cy="1056769"/>
            <a:chOff x="1208910" y="5290691"/>
            <a:chExt cx="2765252" cy="1056769"/>
          </a:xfrm>
        </p:grpSpPr>
        <p:sp>
          <p:nvSpPr>
            <p:cNvPr id="81" name="Text Placeholder 5"/>
            <p:cNvSpPr txBox="1">
              <a:spLocks/>
            </p:cNvSpPr>
            <p:nvPr/>
          </p:nvSpPr>
          <p:spPr>
            <a:xfrm>
              <a:off x="1208910" y="5307539"/>
              <a:ext cx="276525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DEVELOP locations are also known as “nodes”</a:t>
              </a:r>
            </a:p>
          </p:txBody>
        </p:sp>
        <p:sp>
          <p:nvSpPr>
            <p:cNvPr id="84" name="Rounded Rectangle 8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Structure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smtClean="0"/>
              <a:t>Node Chain of Command</a:t>
            </a:r>
          </a:p>
        </p:txBody>
      </p:sp>
      <p:graphicFrame>
        <p:nvGraphicFramePr>
          <p:cNvPr id="2" name="Diagram 1"/>
          <p:cNvGraphicFramePr/>
          <p:nvPr>
            <p:extLst>
              <p:ext uri="{D42A27DB-BD31-4B8C-83A1-F6EECF244321}">
                <p14:modId xmlns:p14="http://schemas.microsoft.com/office/powerpoint/2010/main" val="2961894319"/>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smtClean="0"/>
              <a:t>National Chain of Command</a:t>
            </a:r>
          </a:p>
        </p:txBody>
      </p:sp>
      <p:graphicFrame>
        <p:nvGraphicFramePr>
          <p:cNvPr id="49" name="Diagram 48"/>
          <p:cNvGraphicFramePr/>
          <p:nvPr>
            <p:extLst>
              <p:ext uri="{D42A27DB-BD31-4B8C-83A1-F6EECF244321}">
                <p14:modId xmlns:p14="http://schemas.microsoft.com/office/powerpoint/2010/main" val="3062866601"/>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t>By The Way</a:t>
              </a:r>
            </a:p>
            <a:p>
              <a:pPr algn="ctr">
                <a:spcBef>
                  <a:spcPts val="0"/>
                </a:spcBef>
                <a:buClr>
                  <a:srgbClr val="0078C1"/>
                </a:buClr>
              </a:pPr>
              <a:r>
                <a:rPr lang="en-US" sz="1800" dirty="0" smtClean="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What is the DEVELOP NPO?</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smtClean="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smtClean="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45" name="Content Placeholder 3"/>
          <p:cNvSpPr txBox="1">
            <a:spLocks/>
          </p:cNvSpPr>
          <p:nvPr/>
        </p:nvSpPr>
        <p:spPr>
          <a:xfrm>
            <a:off x="437137" y="4441824"/>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Program Manager</a:t>
            </a:r>
            <a:endParaRPr lang="en-US" sz="1200" dirty="0">
              <a:solidFill>
                <a:prstClr val="black">
                  <a:lumMod val="75000"/>
                  <a:lumOff val="25000"/>
                </a:prstClr>
              </a:solidFill>
              <a:latin typeface="Century Gothic" panose="020F0302020204030204"/>
            </a:endParaRPr>
          </a:p>
        </p:txBody>
      </p:sp>
      <p:sp>
        <p:nvSpPr>
          <p:cNvPr id="46" name="Content Placeholder 3"/>
          <p:cNvSpPr txBox="1">
            <a:spLocks/>
          </p:cNvSpPr>
          <p:nvPr/>
        </p:nvSpPr>
        <p:spPr>
          <a:xfrm>
            <a:off x="2094152" y="4441824"/>
            <a:ext cx="2271301"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Lindsay Rogers*</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Deputy Program Manager</a:t>
            </a:r>
            <a:endParaRPr lang="en-US" sz="1200" dirty="0">
              <a:solidFill>
                <a:prstClr val="black">
                  <a:lumMod val="75000"/>
                  <a:lumOff val="25000"/>
                </a:prstClr>
              </a:solidFill>
              <a:latin typeface="Century Gothic" panose="020F0302020204030204"/>
            </a:endParaRPr>
          </a:p>
        </p:txBody>
      </p:sp>
      <p:sp>
        <p:nvSpPr>
          <p:cNvPr id="47" name="Content Placeholder 3"/>
          <p:cNvSpPr txBox="1">
            <a:spLocks/>
          </p:cNvSpPr>
          <p:nvPr/>
        </p:nvSpPr>
        <p:spPr>
          <a:xfrm>
            <a:off x="4212626" y="4441824"/>
            <a:ext cx="2104339"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National Science Advisor</a:t>
            </a:r>
            <a:endParaRPr lang="en-US" sz="1200" dirty="0">
              <a:solidFill>
                <a:prstClr val="black">
                  <a:lumMod val="75000"/>
                  <a:lumOff val="25000"/>
                </a:prstClr>
              </a:solidFill>
              <a:latin typeface="Century Gothic" panose="020F0302020204030204"/>
            </a:endParaRPr>
          </a:p>
        </p:txBody>
      </p:sp>
      <p:sp>
        <p:nvSpPr>
          <p:cNvPr id="48" name="Content Placeholder 3"/>
          <p:cNvSpPr txBox="1">
            <a:spLocks/>
          </p:cNvSpPr>
          <p:nvPr/>
        </p:nvSpPr>
        <p:spPr>
          <a:xfrm>
            <a:off x="6413695" y="4441824"/>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Financial Lead</a:t>
            </a:r>
            <a:endParaRPr lang="en-US" sz="1200" dirty="0">
              <a:solidFill>
                <a:prstClr val="black">
                  <a:lumMod val="75000"/>
                  <a:lumOff val="25000"/>
                </a:prstClr>
              </a:solidFill>
              <a:latin typeface="Century Gothic" panose="020F0302020204030204"/>
            </a:endParaRPr>
          </a:p>
        </p:txBody>
      </p:sp>
      <p:sp>
        <p:nvSpPr>
          <p:cNvPr id="49" name="Content Placeholder 3"/>
          <p:cNvSpPr txBox="1">
            <a:spLocks/>
          </p:cNvSpPr>
          <p:nvPr/>
        </p:nvSpPr>
        <p:spPr>
          <a:xfrm>
            <a:off x="8113494" y="4441824"/>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091181"/>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They’re normal people too and you are welcome to reach out to them! You will meet them in beginning of term “meet </a:t>
              </a:r>
              <a:r>
                <a:rPr lang="en-US" sz="1800" dirty="0"/>
                <a:t>&amp;</a:t>
              </a:r>
              <a:r>
                <a:rPr lang="en-US" sz="1800" dirty="0" smtClean="0"/>
                <a:t> greets” and they often visit nodes!</a:t>
              </a:r>
              <a:endParaRPr lang="en-US" sz="1800" dirty="0"/>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ontent Placeholder 3"/>
          <p:cNvSpPr txBox="1">
            <a:spLocks/>
          </p:cNvSpPr>
          <p:nvPr/>
        </p:nvSpPr>
        <p:spPr>
          <a:xfrm>
            <a:off x="65661" y="6490110"/>
            <a:ext cx="4458713" cy="290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 Civil Servant – furloughed during US </a:t>
            </a:r>
            <a:r>
              <a:rPr lang="en-US" sz="1100" i="1" dirty="0" err="1" smtClean="0">
                <a:solidFill>
                  <a:prstClr val="black">
                    <a:lumMod val="75000"/>
                    <a:lumOff val="25000"/>
                  </a:prstClr>
                </a:solidFill>
                <a:latin typeface="Century Gothic" panose="020F0302020204030204"/>
              </a:rPr>
              <a:t>Govt</a:t>
            </a:r>
            <a:r>
              <a:rPr lang="en-US" sz="1100" i="1" dirty="0" smtClean="0">
                <a:solidFill>
                  <a:prstClr val="black">
                    <a:lumMod val="75000"/>
                    <a:lumOff val="25000"/>
                  </a:prstClr>
                </a:solidFill>
                <a:latin typeface="Century Gothic" panose="020F0302020204030204"/>
              </a:rPr>
              <a:t> shutdown</a:t>
            </a:r>
            <a:endParaRPr lang="en-US" sz="1100" i="1" dirty="0">
              <a:solidFill>
                <a:prstClr val="black">
                  <a:lumMod val="75000"/>
                  <a:lumOff val="25000"/>
                </a:prstClr>
              </a:solidFill>
              <a:latin typeface="Century Gothic" panose="020F0302020204030204"/>
            </a:endParaRPr>
          </a:p>
        </p:txBody>
      </p:sp>
      <p:pic>
        <p:nvPicPr>
          <p:cNvPr id="55" name="Picture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76903" y="3150194"/>
            <a:ext cx="1253934" cy="1253933"/>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0271" y="3150194"/>
            <a:ext cx="1254572" cy="1253933"/>
          </a:xfrm>
          <a:prstGeom prst="ellipse">
            <a:avLst/>
          </a:prstGeom>
          <a:effectLst>
            <a:outerShdw blurRad="76200" dir="13500000" sy="23000" kx="1200000" algn="br" rotWithShape="0">
              <a:prstClr val="black">
                <a:alpha val="20000"/>
              </a:prstClr>
            </a:outerShdw>
          </a:effectLst>
        </p:spPr>
      </p:pic>
      <p:pic>
        <p:nvPicPr>
          <p:cNvPr id="57" name="Picture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4058" y="3151416"/>
            <a:ext cx="1251489" cy="1251489"/>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7"/>
          <a:srcRect l="15246" t="16618" r="20497" b="21315"/>
          <a:stretch/>
        </p:blipFill>
        <p:spPr>
          <a:xfrm>
            <a:off x="625018" y="3158929"/>
            <a:ext cx="1251962" cy="1236462"/>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8" cstate="print">
            <a:extLst>
              <a:ext uri="{28A0092B-C50C-407E-A947-70E740481C1C}">
                <a14:useLocalDpi xmlns:a14="http://schemas.microsoft.com/office/drawing/2010/main" val="0"/>
              </a:ext>
            </a:extLst>
          </a:blip>
          <a:srcRect l="58300" t="10182" r="305" b="26929"/>
          <a:stretch/>
        </p:blipFill>
        <p:spPr>
          <a:xfrm>
            <a:off x="4646353" y="3150796"/>
            <a:ext cx="1236884" cy="1252728"/>
          </a:xfrm>
          <a:prstGeom prst="ellipse">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37377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1758</Words>
  <Application>Microsoft Office PowerPoint</Application>
  <PresentationFormat>Widescreen</PresentationFormat>
  <Paragraphs>305</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CenturyGothic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50</cp:revision>
  <dcterms:created xsi:type="dcterms:W3CDTF">2019-01-24T15:36:39Z</dcterms:created>
  <dcterms:modified xsi:type="dcterms:W3CDTF">2019-01-25T17:10:10Z</dcterms:modified>
</cp:coreProperties>
</file>